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drawings/drawing1.xml" ContentType="application/vnd.openxmlformats-officedocument.drawingml.chartshapes+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drawings/drawing2.xml" ContentType="application/vnd.openxmlformats-officedocument.drawingml.chartshapes+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drawings/drawing3.xml" ContentType="application/vnd.openxmlformats-officedocument.drawingml.chartshapes+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drawings/drawing4.xml" ContentType="application/vnd.openxmlformats-officedocument.drawingml.chartshapes+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drawings/drawing5.xml" ContentType="application/vnd.openxmlformats-officedocument.drawingml.chartshapes+xml"/>
  <Override PartName="/ppt/charts/chart18.xml" ContentType="application/vnd.openxmlformats-officedocument.drawingml.chart+xml"/>
  <Override PartName="/ppt/charts/chart19.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20.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1.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2.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3.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4.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5.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6.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7.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8.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9.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30.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1.xml" ContentType="application/vnd.openxmlformats-officedocument.drawingml.chart+xml"/>
  <Override PartName="/ppt/charts/style30.xml" ContentType="application/vnd.ms-office.chartstyle+xml"/>
  <Override PartName="/ppt/charts/colors3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1" r:id="rId2"/>
  </p:sldMasterIdLst>
  <p:notesMasterIdLst>
    <p:notesMasterId r:id="rId102"/>
  </p:notesMasterIdLst>
  <p:sldIdLst>
    <p:sldId id="257" r:id="rId3"/>
    <p:sldId id="256" r:id="rId4"/>
    <p:sldId id="258" r:id="rId5"/>
    <p:sldId id="259" r:id="rId6"/>
    <p:sldId id="446" r:id="rId7"/>
    <p:sldId id="447" r:id="rId8"/>
    <p:sldId id="448" r:id="rId9"/>
    <p:sldId id="449" r:id="rId10"/>
    <p:sldId id="450" r:id="rId11"/>
    <p:sldId id="451" r:id="rId12"/>
    <p:sldId id="452" r:id="rId13"/>
    <p:sldId id="453" r:id="rId14"/>
    <p:sldId id="454" r:id="rId15"/>
    <p:sldId id="455" r:id="rId16"/>
    <p:sldId id="456" r:id="rId17"/>
    <p:sldId id="457" r:id="rId18"/>
    <p:sldId id="458" r:id="rId19"/>
    <p:sldId id="459" r:id="rId20"/>
    <p:sldId id="460" r:id="rId21"/>
    <p:sldId id="461" r:id="rId22"/>
    <p:sldId id="462" r:id="rId23"/>
    <p:sldId id="442" r:id="rId24"/>
    <p:sldId id="1367" r:id="rId25"/>
    <p:sldId id="1368" r:id="rId26"/>
    <p:sldId id="1369" r:id="rId27"/>
    <p:sldId id="1370" r:id="rId28"/>
    <p:sldId id="1371" r:id="rId29"/>
    <p:sldId id="1372" r:id="rId30"/>
    <p:sldId id="1373" r:id="rId31"/>
    <p:sldId id="467" r:id="rId32"/>
    <p:sldId id="468" r:id="rId33"/>
    <p:sldId id="469" r:id="rId34"/>
    <p:sldId id="264" r:id="rId35"/>
    <p:sldId id="891" r:id="rId36"/>
    <p:sldId id="892" r:id="rId37"/>
    <p:sldId id="893" r:id="rId38"/>
    <p:sldId id="894" r:id="rId39"/>
    <p:sldId id="1305" r:id="rId40"/>
    <p:sldId id="1352" r:id="rId41"/>
    <p:sldId id="1300" r:id="rId42"/>
    <p:sldId id="1357" r:id="rId43"/>
    <p:sldId id="1356" r:id="rId44"/>
    <p:sldId id="1192" r:id="rId45"/>
    <p:sldId id="1353" r:id="rId46"/>
    <p:sldId id="1196" r:id="rId47"/>
    <p:sldId id="1198" r:id="rId48"/>
    <p:sldId id="1354" r:id="rId49"/>
    <p:sldId id="1355" r:id="rId50"/>
    <p:sldId id="260" r:id="rId51"/>
    <p:sldId id="272" r:id="rId52"/>
    <p:sldId id="1358" r:id="rId53"/>
    <p:sldId id="268" r:id="rId54"/>
    <p:sldId id="1359" r:id="rId55"/>
    <p:sldId id="1360" r:id="rId56"/>
    <p:sldId id="270" r:id="rId57"/>
    <p:sldId id="1361" r:id="rId58"/>
    <p:sldId id="1362" r:id="rId59"/>
    <p:sldId id="273" r:id="rId60"/>
    <p:sldId id="1363" r:id="rId61"/>
    <p:sldId id="271" r:id="rId62"/>
    <p:sldId id="1364" r:id="rId63"/>
    <p:sldId id="261" r:id="rId64"/>
    <p:sldId id="297" r:id="rId65"/>
    <p:sldId id="429" r:id="rId66"/>
    <p:sldId id="430" r:id="rId67"/>
    <p:sldId id="298" r:id="rId68"/>
    <p:sldId id="409" r:id="rId69"/>
    <p:sldId id="410" r:id="rId70"/>
    <p:sldId id="411" r:id="rId71"/>
    <p:sldId id="412" r:id="rId72"/>
    <p:sldId id="418" r:id="rId73"/>
    <p:sldId id="413" r:id="rId74"/>
    <p:sldId id="414" r:id="rId75"/>
    <p:sldId id="415" r:id="rId76"/>
    <p:sldId id="416" r:id="rId77"/>
    <p:sldId id="417" r:id="rId78"/>
    <p:sldId id="419" r:id="rId79"/>
    <p:sldId id="420" r:id="rId80"/>
    <p:sldId id="421" r:id="rId81"/>
    <p:sldId id="422" r:id="rId82"/>
    <p:sldId id="427" r:id="rId83"/>
    <p:sldId id="423" r:id="rId84"/>
    <p:sldId id="426" r:id="rId85"/>
    <p:sldId id="262" r:id="rId86"/>
    <p:sldId id="431" r:id="rId87"/>
    <p:sldId id="432" r:id="rId88"/>
    <p:sldId id="263" r:id="rId89"/>
    <p:sldId id="434" r:id="rId90"/>
    <p:sldId id="435" r:id="rId91"/>
    <p:sldId id="436" r:id="rId92"/>
    <p:sldId id="372" r:id="rId93"/>
    <p:sldId id="437" r:id="rId94"/>
    <p:sldId id="265" r:id="rId95"/>
    <p:sldId id="266" r:id="rId96"/>
    <p:sldId id="1366" r:id="rId97"/>
    <p:sldId id="441" r:id="rId98"/>
    <p:sldId id="267" r:id="rId99"/>
    <p:sldId id="1365" r:id="rId100"/>
    <p:sldId id="269" r:id="rId101"/>
  </p:sldIdLst>
  <p:sldSz cx="12192000" cy="6858000"/>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A8B"/>
    <a:srgbClr val="293166"/>
    <a:srgbClr val="A9A8A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77"/>
  </p:normalViewPr>
  <p:slideViewPr>
    <p:cSldViewPr snapToGrid="0" snapToObjects="1">
      <p:cViewPr varScale="1">
        <p:scale>
          <a:sx n="72" d="100"/>
          <a:sy n="72" d="100"/>
        </p:scale>
        <p:origin x="660" y="66"/>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notesMaster" Target="notesMasters/notesMaster1.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s>
</file>

<file path=ppt/charts/_rels/chart1.xml.rels><?xml version="1.0" encoding="UTF-8" standalone="yes"?>
<Relationships xmlns="http://schemas.openxmlformats.org/package/2006/relationships"><Relationship Id="rId3" Type="http://schemas.openxmlformats.org/officeDocument/2006/relationships/oleObject" Target="file:///C:\Users\fbarreiro\Desktop\PRESENTACIONES%20PORTAFOLIO\TESORERIA%20RESUMEN%20DE%20OPERACIONES%20MENSUAL%20A%20CONTABILIDAD%20DICIEMBRE_%202018.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fbarreiro\Desktop\RESUMEN%20DE%20OPERACIONES%20MENSUAL%20A%20CONTABILIDAD%20NOVIEMBRE%202018.xlsb"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fbarreiro\Desktop\PRESENTACIONES%20PORTAFOLIO\TESORERIA%20RESUMEN%20DE%20OPERACIONES%20MENSUAL%20A%20CONTABILIDAD%20DICIEMBRE_%202018.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fbarreiro\Desktop\PRESENTACIONES%20PORTAFOLIO\TESORERIA%20RESUMEN%20DE%20OPERACIONES%20MENSUAL%20A%20CONTABILIDAD%20DICIEMBRE_%202018.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fbarreiro\Desktop\PRESENTACIONES%20PORTAFOLIO\TESORERIA%20RESUMEN%20DE%20OPERACIONES%20MENSUAL%20A%20CONTABILIDAD%20DICIEMBRE_%202018.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fbarreiro\Desktop\PRESENTACIONES%20PORTAFOLIO\TESORERIA%20RESUMEN%20DE%20OPERACIONES%20MENSUAL%20A%20CONTABILIDAD%20DICIEMBRE_%202018.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fbarreiro\Desktop\PRESENTACIONES%20PORTAFOLIO\TESORERIA%20RESUMEN%20DE%20OPERACIONES%20MENSUAL%20A%20CONTABILIDAD%20DICIEMBRE_%202018.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fbarreiro\Desktop\PRESENTACIONES%20PORTAFOLIO\TESORERIA%20RESUMEN%20DE%20OPERACIONES%20MENSUAL%20A%20CONTABILIDAD%20DICIEMBRE_%202018.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D:\Users\dagonzalez\Desktop\17%20diciembre%202018\Plan%20de%20Acci&#243;n%202018%20-%20Cuarto%20trimestre%20seguimiento%202.0.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D:\Users\dagonzalez\Desktop\17%20diciembre%202018\Plan%20de%20Acci&#243;n%202018%20-%20Cuarto%20trimestre%20seguimiento%202.0.xlsx" TargetMode="Externa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chartUserShapes" Target="../drawings/drawing1.xml"/></Relationships>
</file>

<file path=ppt/charts/_rels/chart11.xml.rels><?xml version="1.0" encoding="UTF-8" standalone="yes"?>
<Relationships xmlns="http://schemas.openxmlformats.org/package/2006/relationships"><Relationship Id="rId3" Type="http://schemas.openxmlformats.org/officeDocument/2006/relationships/oleObject" Target="file:///D:\Users\dagonzalez\Desktop\17%20diciembre%202018\Plan%20de%20Acci&#243;n%202018%20-%20Cuarto%20trimestre%20seguimiento%202.0.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compartida\publica\1%20-%20Oficina%20Asesora%20de%20Planeaci&#242;n\3.%20Planeaci&#243;n%20Estrat&#233;gica\2018\3.%20Tercer%20Trimestre\Copia%20de%20Plan%20de%20Acci&#243;n%202018%20-%20Tercer%20Trimestre%204.0.xlsx" TargetMode="Externa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chartUserShapes" Target="../drawings/drawing2.xml"/></Relationships>
</file>

<file path=ppt/charts/_rels/chart13.xml.rels><?xml version="1.0" encoding="UTF-8" standalone="yes"?>
<Relationships xmlns="http://schemas.openxmlformats.org/package/2006/relationships"><Relationship Id="rId3" Type="http://schemas.openxmlformats.org/officeDocument/2006/relationships/oleObject" Target="file:///\\compartida\publica\1%20-%20Oficina%20Asesora%20de%20Planeaci&#242;n\3.%20Planeaci&#243;n%20Estrat&#233;gica\2018\3.%20Tercer%20Trimestre\Copia%20de%20Plan%20de%20Acci&#243;n%202018%20-%20Tercer%20Trimestre%204.0.xlsx" TargetMode="Externa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chartUserShapes" Target="../drawings/drawing3.xml"/></Relationships>
</file>

<file path=ppt/charts/_rels/chart14.xml.rels><?xml version="1.0" encoding="UTF-8" standalone="yes"?>
<Relationships xmlns="http://schemas.openxmlformats.org/package/2006/relationships"><Relationship Id="rId3" Type="http://schemas.openxmlformats.org/officeDocument/2006/relationships/oleObject" Target="file:///D:\Users\dagonzalez\Desktop\17%20diciembre%202018\Plan%20de%20Acci&#243;n%202018%20-%20Cuarto%20trimestre%20seguimiento%202.0.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file:///D:\Users\dagonzalez\Desktop\17%20diciembre%202018\Plan%20de%20Acci&#243;n%202018%20-%20Cuarto%20trimestre%20seguimiento%202.0.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file:///\\compartida\publica\1%20-%20Oficina%20Asesora%20de%20Planeaci&#242;n\3.%20Planeaci&#243;n%20Estrat&#233;gica\2018\3.%20Tercer%20Trimestre\Copia%20de%20Plan%20de%20Acci&#243;n%202018%20-%20Tercer%20Trimestre%204.0.xlsx" TargetMode="Externa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chartUserShapes" Target="../drawings/drawing4.xml"/></Relationships>
</file>

<file path=ppt/charts/_rels/chart17.xml.rels><?xml version="1.0" encoding="UTF-8" standalone="yes"?>
<Relationships xmlns="http://schemas.openxmlformats.org/package/2006/relationships"><Relationship Id="rId3" Type="http://schemas.openxmlformats.org/officeDocument/2006/relationships/oleObject" Target="file:///\\compartida\publica\1%20-%20Oficina%20Asesora%20de%20Planeaci&#242;n\3.%20Planeaci&#243;n%20Estrat&#233;gica\2018\3.%20Tercer%20Trimestre\Copia%20de%20Plan%20de%20Acci&#243;n%202018%20-%20Tercer%20Trimestre%204.0.xlsx" TargetMode="Externa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chartUserShapes" Target="../drawings/drawing5.xml"/></Relationships>
</file>

<file path=ppt/charts/_rels/chart18.xml.rels><?xml version="1.0" encoding="UTF-8" standalone="yes"?>
<Relationships xmlns="http://schemas.openxmlformats.org/package/2006/relationships"><Relationship Id="rId1" Type="http://schemas.openxmlformats.org/officeDocument/2006/relationships/oleObject" Target="file:///D:\Users\dagonzalez\Desktop\17%20diciembre%202018\Plan%20de%20Acci&#243;n%202018%20-%20Cuarto%20trimestre%20seguimiento%202.0.xlsx" TargetMode="External"/></Relationships>
</file>

<file path=ppt/charts/_rels/chart19.xml.rels><?xml version="1.0" encoding="UTF-8" standalone="yes"?>
<Relationships xmlns="http://schemas.openxmlformats.org/package/2006/relationships"><Relationship Id="rId3" Type="http://schemas.openxmlformats.org/officeDocument/2006/relationships/oleObject" Target="file:///D:\Users\dagonzalez\Desktop\17%20diciembre%202018\Plan%20de%20Acci&#243;n%202018%20-%20Cuarto%20trimestre%20seguimiento%202.0.xlsx" TargetMode="External"/><Relationship Id="rId2" Type="http://schemas.microsoft.com/office/2011/relationships/chartColorStyle" Target="colors18.xml"/><Relationship Id="rId1" Type="http://schemas.microsoft.com/office/2011/relationships/chartStyle" Target="style18.xml"/></Relationships>
</file>

<file path=ppt/charts/_rels/chart20.xml.rels><?xml version="1.0" encoding="UTF-8" standalone="yes"?>
<Relationships xmlns="http://schemas.openxmlformats.org/package/2006/relationships"><Relationship Id="rId3" Type="http://schemas.openxmlformats.org/officeDocument/2006/relationships/oleObject" Target="file:///D:\Users\dagonzalez\Desktop\17%20diciembre%202018\Plan%20de%20Acci&#243;n%202018%20-%20Cuarto%20trimestre%20seguimiento%202.0.xlsx" TargetMode="External"/><Relationship Id="rId2" Type="http://schemas.microsoft.com/office/2011/relationships/chartColorStyle" Target="colors19.xml"/><Relationship Id="rId1" Type="http://schemas.microsoft.com/office/2011/relationships/chartStyle" Target="style19.xml"/></Relationships>
</file>

<file path=ppt/charts/_rels/chart21.xml.rels><?xml version="1.0" encoding="UTF-8" standalone="yes"?>
<Relationships xmlns="http://schemas.openxmlformats.org/package/2006/relationships"><Relationship Id="rId3" Type="http://schemas.openxmlformats.org/officeDocument/2006/relationships/oleObject" Target="file:///D:\Users\dagonzalez\Desktop\17%20diciembre%202018\Plan%20de%20Acci&#243;n%202018%20-%20Cuarto%20trimestre%20seguimiento%202.0.xlsx" TargetMode="External"/><Relationship Id="rId2" Type="http://schemas.microsoft.com/office/2011/relationships/chartColorStyle" Target="colors20.xml"/><Relationship Id="rId1" Type="http://schemas.microsoft.com/office/2011/relationships/chartStyle" Target="style20.xml"/></Relationships>
</file>

<file path=ppt/charts/_rels/chart22.xml.rels><?xml version="1.0" encoding="UTF-8" standalone="yes"?>
<Relationships xmlns="http://schemas.openxmlformats.org/package/2006/relationships"><Relationship Id="rId3" Type="http://schemas.openxmlformats.org/officeDocument/2006/relationships/oleObject" Target="file:///D:\Users\dagonzalez\Desktop\17%20diciembre%202018\Plan%20de%20Acci&#243;n%202018%20-%20Cuarto%20trimestre%20seguimiento%202.0.xlsx" TargetMode="External"/><Relationship Id="rId2" Type="http://schemas.microsoft.com/office/2011/relationships/chartColorStyle" Target="colors21.xml"/><Relationship Id="rId1" Type="http://schemas.microsoft.com/office/2011/relationships/chartStyle" Target="style21.xml"/></Relationships>
</file>

<file path=ppt/charts/_rels/chart23.xml.rels><?xml version="1.0" encoding="UTF-8" standalone="yes"?>
<Relationships xmlns="http://schemas.openxmlformats.org/package/2006/relationships"><Relationship Id="rId3" Type="http://schemas.openxmlformats.org/officeDocument/2006/relationships/oleObject" Target="file:///D:\Users\dagonzalez\Desktop\17%20diciembre%202018\Plan%20de%20Acci&#243;n%202018%20-%20Cuarto%20trimestre%20seguimiento%202.0.xlsx" TargetMode="External"/><Relationship Id="rId2" Type="http://schemas.microsoft.com/office/2011/relationships/chartColorStyle" Target="colors22.xml"/><Relationship Id="rId1" Type="http://schemas.microsoft.com/office/2011/relationships/chartStyle" Target="style22.xml"/></Relationships>
</file>

<file path=ppt/charts/_rels/chart24.xml.rels><?xml version="1.0" encoding="UTF-8" standalone="yes"?>
<Relationships xmlns="http://schemas.openxmlformats.org/package/2006/relationships"><Relationship Id="rId3" Type="http://schemas.openxmlformats.org/officeDocument/2006/relationships/oleObject" Target="file:///D:\Users\dagonzalez\Desktop\17%20diciembre%202018\Plan%20de%20Acci&#243;n%202018%20-%20Cuarto%20trimestre%20seguimiento%202.0.xlsx" TargetMode="External"/><Relationship Id="rId2" Type="http://schemas.microsoft.com/office/2011/relationships/chartColorStyle" Target="colors23.xml"/><Relationship Id="rId1" Type="http://schemas.microsoft.com/office/2011/relationships/chartStyle" Target="style23.xml"/></Relationships>
</file>

<file path=ppt/charts/_rels/chart25.xml.rels><?xml version="1.0" encoding="UTF-8" standalone="yes"?>
<Relationships xmlns="http://schemas.openxmlformats.org/package/2006/relationships"><Relationship Id="rId3" Type="http://schemas.openxmlformats.org/officeDocument/2006/relationships/oleObject" Target="file:///D:\Users\dagonzalez\Desktop\17%20diciembre%202018\Plan%20de%20Acci&#243;n%202018%20-%20Cuarto%20trimestre%20seguimiento%202.0.xlsx" TargetMode="External"/><Relationship Id="rId2" Type="http://schemas.microsoft.com/office/2011/relationships/chartColorStyle" Target="colors24.xml"/><Relationship Id="rId1" Type="http://schemas.microsoft.com/office/2011/relationships/chartStyle" Target="style24.xml"/></Relationships>
</file>

<file path=ppt/charts/_rels/chart26.xml.rels><?xml version="1.0" encoding="UTF-8" standalone="yes"?>
<Relationships xmlns="http://schemas.openxmlformats.org/package/2006/relationships"><Relationship Id="rId3" Type="http://schemas.openxmlformats.org/officeDocument/2006/relationships/oleObject" Target="file:///D:\Users\dagonzalez\Desktop\17%20diciembre%202018\Plan%20de%20Acci&#243;n%202018%20-%20Cuarto%20trimestre%20seguimiento%202.0.xlsx" TargetMode="External"/><Relationship Id="rId2" Type="http://schemas.microsoft.com/office/2011/relationships/chartColorStyle" Target="colors25.xml"/><Relationship Id="rId1" Type="http://schemas.microsoft.com/office/2011/relationships/chartStyle" Target="style25.xml"/></Relationships>
</file>

<file path=ppt/charts/_rels/chart27.xml.rels><?xml version="1.0" encoding="UTF-8" standalone="yes"?>
<Relationships xmlns="http://schemas.openxmlformats.org/package/2006/relationships"><Relationship Id="rId3" Type="http://schemas.openxmlformats.org/officeDocument/2006/relationships/oleObject" Target="file:///C:\Users\acgonzalez\AppData\Local\Microsoft\Windows\INetCache\Content.Outlook\MCCYXVF8\Proyecciones%20diligencias%20de%20secuestro%20y%20nueva%20incautaciones.xlsx" TargetMode="External"/><Relationship Id="rId2" Type="http://schemas.microsoft.com/office/2011/relationships/chartColorStyle" Target="colors26.xml"/><Relationship Id="rId1" Type="http://schemas.microsoft.com/office/2011/relationships/chartStyle" Target="style26.xml"/></Relationships>
</file>

<file path=ppt/charts/_rels/chart28.xml.rels><?xml version="1.0" encoding="UTF-8" standalone="yes"?>
<Relationships xmlns="http://schemas.openxmlformats.org/package/2006/relationships"><Relationship Id="rId3" Type="http://schemas.openxmlformats.org/officeDocument/2006/relationships/oleObject" Target="file:///C:\Users\acgonzalez\AppData\Local\Microsoft\Windows\INetCache\Content.Outlook\MCCYXVF8\Proyecciones%20diligencias%20de%20secuestro%20y%20nueva%20incautaciones.xlsx" TargetMode="External"/><Relationship Id="rId2" Type="http://schemas.microsoft.com/office/2011/relationships/chartColorStyle" Target="colors27.xml"/><Relationship Id="rId1" Type="http://schemas.microsoft.com/office/2011/relationships/chartStyle" Target="style27.xml"/></Relationships>
</file>

<file path=ppt/charts/_rels/chart29.xml.rels><?xml version="1.0" encoding="UTF-8" standalone="yes"?>
<Relationships xmlns="http://schemas.openxmlformats.org/package/2006/relationships"><Relationship Id="rId3" Type="http://schemas.openxmlformats.org/officeDocument/2006/relationships/oleObject" Target="file:///C:\Users\acgonzalez\AppData\Local\Microsoft\Windows\INetCache\Content.Outlook\MCCYXVF8\Proyecciones%20diligencias%20de%20secuestro%20y%20nueva%20incautaciones.xlsx" TargetMode="External"/><Relationship Id="rId2" Type="http://schemas.microsoft.com/office/2011/relationships/chartColorStyle" Target="colors28.xml"/><Relationship Id="rId1" Type="http://schemas.microsoft.com/office/2011/relationships/chartStyle" Target="style28.xml"/></Relationships>
</file>

<file path=ppt/charts/_rels/chart30.xml.rels><?xml version="1.0" encoding="UTF-8" standalone="yes"?>
<Relationships xmlns="http://schemas.openxmlformats.org/package/2006/relationships"><Relationship Id="rId3" Type="http://schemas.openxmlformats.org/officeDocument/2006/relationships/oleObject" Target="file:///C:\Users\acgonzalez\AppData\Local\Microsoft\Windows\INetCache\Content.Outlook\MCCYXVF8\Proyecciones%20diligencias%20de%20secuestro%20y%20nueva%20incautaciones.xlsx" TargetMode="External"/><Relationship Id="rId2" Type="http://schemas.microsoft.com/office/2011/relationships/chartColorStyle" Target="colors29.xml"/><Relationship Id="rId1" Type="http://schemas.microsoft.com/office/2011/relationships/chartStyle" Target="style29.xml"/></Relationships>
</file>

<file path=ppt/charts/_rels/chart31.xml.rels><?xml version="1.0" encoding="UTF-8" standalone="yes"?>
<Relationships xmlns="http://schemas.openxmlformats.org/package/2006/relationships"><Relationship Id="rId3" Type="http://schemas.openxmlformats.org/officeDocument/2006/relationships/oleObject" Target="file:///C:\Users\acgonzalez\AppData\Local\Microsoft\Windows\INetCache\Content.Outlook\MCCYXVF8\Proyecciones%20diligencias%20de%20secuestro%20y%20nueva%20incautaciones.xlsx" TargetMode="External"/><Relationship Id="rId2" Type="http://schemas.microsoft.com/office/2011/relationships/chartColorStyle" Target="colors30.xml"/><Relationship Id="rId1" Type="http://schemas.microsoft.com/office/2011/relationships/chartStyle" Target="style3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composicion portafolio diciembre</a:t>
            </a:r>
            <a:r>
              <a:rPr lang="en-US" baseline="0"/>
              <a:t> 2018</a:t>
            </a:r>
            <a:r>
              <a:rPr lang="en-US"/>
              <a:t> </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3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Hoja10!$B$59</c:f>
              <c:strCache>
                <c:ptCount val="1"/>
                <c:pt idx="0">
                  <c:v>TOTAL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6DB5-49CC-94C1-1DC9BC3EAFC3}"/>
              </c:ext>
            </c:extLst>
          </c:dPt>
          <c:dPt>
            <c:idx val="1"/>
            <c:bubble3D val="0"/>
            <c:explosion val="7"/>
            <c:spPr>
              <a:solidFill>
                <a:schemeClr val="accent6">
                  <a:lumMod val="75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6DB5-49CC-94C1-1DC9BC3EAFC3}"/>
              </c:ext>
            </c:extLst>
          </c:dPt>
          <c:dLbls>
            <c:dLbl>
              <c:idx val="0"/>
              <c:layout>
                <c:manualLayout>
                  <c:x val="-2.6685406188327078E-3"/>
                  <c:y val="2.8461512145047579E-2"/>
                </c:manualLayout>
              </c:layout>
              <c:spPr>
                <a:noFill/>
                <a:ln>
                  <a:noFill/>
                </a:ln>
                <a:effectLst/>
              </c:spPr>
              <c:txPr>
                <a:bodyPr rot="0" spcFirstLastPara="1" vertOverflow="ellipsis" vert="horz" wrap="square" lIns="38100" tIns="19050" rIns="38100" bIns="19050" anchor="ctr" anchorCtr="1">
                  <a:noAutofit/>
                </a:bodyPr>
                <a:lstStyle/>
                <a:p>
                  <a:pPr>
                    <a:defRPr sz="1000" b="1" i="0" u="none" strike="noStrike" kern="1200" spc="0" baseline="0">
                      <a:solidFill>
                        <a:schemeClr val="accent1"/>
                      </a:solidFill>
                      <a:latin typeface="+mn-lt"/>
                      <a:ea typeface="+mn-ea"/>
                      <a:cs typeface="+mn-cs"/>
                    </a:defRPr>
                  </a:pPr>
                  <a:endParaRPr lang="es-CO"/>
                </a:p>
              </c:txPr>
              <c:dLblPos val="bestFit"/>
              <c:showLegendKey val="1"/>
              <c:showVal val="1"/>
              <c:showCatName val="1"/>
              <c:showSerName val="0"/>
              <c:showPercent val="1"/>
              <c:showBubbleSize val="0"/>
              <c:extLst>
                <c:ext xmlns:c15="http://schemas.microsoft.com/office/drawing/2012/chart" uri="{CE6537A1-D6FC-4f65-9D91-7224C49458BB}">
                  <c15:layout>
                    <c:manualLayout>
                      <c:w val="0.17952212869942982"/>
                      <c:h val="0.16815695627744839"/>
                    </c:manualLayout>
                  </c15:layout>
                </c:ext>
                <c:ext xmlns:c16="http://schemas.microsoft.com/office/drawing/2014/chart" uri="{C3380CC4-5D6E-409C-BE32-E72D297353CC}">
                  <c16:uniqueId val="{00000001-6DB5-49CC-94C1-1DC9BC3EAFC3}"/>
                </c:ext>
              </c:extLst>
            </c:dLbl>
            <c:dLbl>
              <c:idx val="1"/>
              <c:layout>
                <c:manualLayout>
                  <c:x val="-5.1113539211846477E-2"/>
                  <c:y val="1.6112784416019408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bestFit"/>
              <c:showLegendKey val="1"/>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6DB5-49CC-94C1-1DC9BC3EAFC3}"/>
                </c:ext>
              </c:extLst>
            </c:dLbl>
            <c:spPr>
              <a:noFill/>
              <a:ln>
                <a:noFill/>
              </a:ln>
              <a:effectLst/>
            </c:spPr>
            <c:dLblPos val="outEnd"/>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Hoja10!$C$58:$D$58</c:f>
              <c:strCache>
                <c:ptCount val="2"/>
                <c:pt idx="0">
                  <c:v>EXTINTOS</c:v>
                </c:pt>
                <c:pt idx="1">
                  <c:v>EN PROCESO EXTINCION </c:v>
                </c:pt>
              </c:strCache>
            </c:strRef>
          </c:cat>
          <c:val>
            <c:numRef>
              <c:f>Hoja10!$C$59:$D$59</c:f>
              <c:numCache>
                <c:formatCode>_(* #,##0.00_);_(* \(#,##0.00\);_(* "-"??_);_(@_)</c:formatCode>
                <c:ptCount val="2"/>
                <c:pt idx="0">
                  <c:v>124143</c:v>
                </c:pt>
                <c:pt idx="1">
                  <c:v>726140</c:v>
                </c:pt>
              </c:numCache>
            </c:numRef>
          </c:val>
          <c:extLst>
            <c:ext xmlns:c16="http://schemas.microsoft.com/office/drawing/2014/chart" uri="{C3380CC4-5D6E-409C-BE32-E72D297353CC}">
              <c16:uniqueId val="{00000004-6DB5-49CC-94C1-1DC9BC3EAFC3}"/>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a:t>COMPOSICION RECURSOS EXTINTO NOVIEMBRE 2018</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s-CO"/>
        </a:p>
      </c:txPr>
    </c:title>
    <c:autoTitleDeleted val="0"/>
    <c:view3D>
      <c:rotX val="30"/>
      <c:rotY val="17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showLegendKey val="0"/>
          <c:showVal val="0"/>
          <c:showCatName val="0"/>
          <c:showSerName val="0"/>
          <c:showPercent val="0"/>
          <c:showBubbleSize val="0"/>
          <c:showLeaderLines val="0"/>
        </c:dLbls>
      </c:pie3DChart>
      <c:spPr>
        <a:noFill/>
        <a:ln>
          <a:noFill/>
        </a:ln>
        <a:effectLst/>
      </c:spPr>
    </c:plotArea>
    <c:legend>
      <c:legendPos val="b"/>
      <c:layout>
        <c:manualLayout>
          <c:xMode val="edge"/>
          <c:yMode val="edge"/>
          <c:x val="0"/>
          <c:y val="0.89414139920961955"/>
          <c:w val="0.98211862155662288"/>
          <c:h val="8.54523558367082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cap="all" baseline="0">
                <a:solidFill>
                  <a:schemeClr val="tx1">
                    <a:lumMod val="65000"/>
                    <a:lumOff val="35000"/>
                  </a:schemeClr>
                </a:solidFill>
                <a:latin typeface="+mn-lt"/>
                <a:ea typeface="+mn-ea"/>
                <a:cs typeface="+mn-cs"/>
              </a:defRPr>
            </a:pPr>
            <a:r>
              <a:rPr lang="en-US" sz="1400"/>
              <a:t>COMPOSICION DEL PORTAFOLIO EN PROCESO EXTINCION </a:t>
            </a:r>
          </a:p>
        </c:rich>
      </c:tx>
      <c:overlay val="0"/>
      <c:spPr>
        <a:noFill/>
        <a:ln>
          <a:noFill/>
        </a:ln>
        <a:effectLst/>
      </c:spPr>
      <c:txPr>
        <a:bodyPr rot="0" spcFirstLastPara="1" vertOverflow="ellipsis" vert="horz" wrap="square" anchor="ctr" anchorCtr="1"/>
        <a:lstStyle/>
        <a:p>
          <a:pPr>
            <a:defRPr sz="14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205"/>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2042505617251363E-2"/>
          <c:y val="0.15633890767242697"/>
          <c:w val="0.8359149887654973"/>
          <c:h val="0.74440942206208649"/>
        </c:manualLayout>
      </c:layout>
      <c:pie3DChart>
        <c:varyColors val="1"/>
        <c:ser>
          <c:idx val="0"/>
          <c:order val="0"/>
          <c:tx>
            <c:strRef>
              <c:f>Hoja10!$C$115</c:f>
              <c:strCache>
                <c:ptCount val="1"/>
                <c:pt idx="0">
                  <c:v>EN PROCESO EXTINCION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300C-4904-88C9-819173D3222A}"/>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300C-4904-88C9-819173D3222A}"/>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300C-4904-88C9-819173D3222A}"/>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300C-4904-88C9-819173D3222A}"/>
              </c:ext>
            </c:extLst>
          </c:dPt>
          <c:dPt>
            <c:idx val="4"/>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300C-4904-88C9-819173D3222A}"/>
              </c:ext>
            </c:extLst>
          </c:dPt>
          <c:dPt>
            <c:idx val="5"/>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B-300C-4904-88C9-819173D3222A}"/>
              </c:ext>
            </c:extLst>
          </c:dPt>
          <c:dLbls>
            <c:dLbl>
              <c:idx val="0"/>
              <c:layout>
                <c:manualLayout>
                  <c:x val="1.7765930094002624E-2"/>
                  <c:y val="3.892943612748001E-2"/>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300C-4904-88C9-819173D3222A}"/>
                </c:ext>
              </c:extLst>
            </c:dLbl>
            <c:dLbl>
              <c:idx val="1"/>
              <c:layout>
                <c:manualLayout>
                  <c:x val="-9.725614869854074E-2"/>
                  <c:y val="-8.7180875948134937E-2"/>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2"/>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300C-4904-88C9-819173D3222A}"/>
                </c:ext>
              </c:extLst>
            </c:dLbl>
            <c:dLbl>
              <c:idx val="2"/>
              <c:layout>
                <c:manualLayout>
                  <c:x val="1.7766013029052201E-3"/>
                  <c:y val="-0.11912442942004468"/>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3"/>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300C-4904-88C9-819173D3222A}"/>
                </c:ext>
              </c:extLst>
            </c:dLbl>
            <c:dLbl>
              <c:idx val="3"/>
              <c:layout>
                <c:manualLayout>
                  <c:x val="-2.7545513961213602E-2"/>
                  <c:y val="-2.61542627844405E-2"/>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4"/>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300C-4904-88C9-819173D3222A}"/>
                </c:ext>
              </c:extLst>
            </c:dLbl>
            <c:dLbl>
              <c:idx val="4"/>
              <c:layout>
                <c:manualLayout>
                  <c:x val="6.4272865909498406E-2"/>
                  <c:y val="-3.1778802210275466E-2"/>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5"/>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300C-4904-88C9-819173D3222A}"/>
                </c:ext>
              </c:extLst>
            </c:dLbl>
            <c:dLbl>
              <c:idx val="5"/>
              <c:layout>
                <c:manualLayout>
                  <c:x val="0.17304896787465274"/>
                  <c:y val="4.9185116233731244E-3"/>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6"/>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300C-4904-88C9-819173D3222A}"/>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Hoja10!$B$116:$B$121</c:f>
              <c:strCache>
                <c:ptCount val="6"/>
                <c:pt idx="0">
                  <c:v>Bancos Nacionales</c:v>
                </c:pt>
                <c:pt idx="1">
                  <c:v>Bancos Internacionales</c:v>
                </c:pt>
                <c:pt idx="2">
                  <c:v>FIC</c:v>
                </c:pt>
                <c:pt idx="3">
                  <c:v>TES</c:v>
                </c:pt>
                <c:pt idx="4">
                  <c:v>CDT</c:v>
                </c:pt>
                <c:pt idx="5">
                  <c:v>ACCIONES</c:v>
                </c:pt>
              </c:strCache>
            </c:strRef>
          </c:cat>
          <c:val>
            <c:numRef>
              <c:f>Hoja10!$C$116:$C$121</c:f>
              <c:numCache>
                <c:formatCode>_(* #,##0.00_);_(* \(#,##0.00\);_(* "-"??_);_(@_)</c:formatCode>
                <c:ptCount val="6"/>
                <c:pt idx="0">
                  <c:v>6527</c:v>
                </c:pt>
                <c:pt idx="1">
                  <c:v>245</c:v>
                </c:pt>
                <c:pt idx="2">
                  <c:v>311283</c:v>
                </c:pt>
                <c:pt idx="3">
                  <c:v>196809</c:v>
                </c:pt>
                <c:pt idx="4">
                  <c:v>211037</c:v>
                </c:pt>
                <c:pt idx="5">
                  <c:v>239</c:v>
                </c:pt>
              </c:numCache>
            </c:numRef>
          </c:val>
          <c:extLst>
            <c:ext xmlns:c16="http://schemas.microsoft.com/office/drawing/2014/chart" uri="{C3380CC4-5D6E-409C-BE32-E72D297353CC}">
              <c16:uniqueId val="{0000000C-300C-4904-88C9-819173D3222A}"/>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cap="all" baseline="0">
                <a:solidFill>
                  <a:schemeClr val="tx1">
                    <a:lumMod val="65000"/>
                    <a:lumOff val="35000"/>
                  </a:schemeClr>
                </a:solidFill>
                <a:latin typeface="+mn-lt"/>
                <a:ea typeface="+mn-ea"/>
                <a:cs typeface="+mn-cs"/>
              </a:defRPr>
            </a:pPr>
            <a:r>
              <a:rPr lang="en-US" sz="1400"/>
              <a:t>COMPOSICION DEL PORTAFOLIO EXTINTO</a:t>
            </a:r>
          </a:p>
        </c:rich>
      </c:tx>
      <c:layout>
        <c:manualLayout>
          <c:xMode val="edge"/>
          <c:yMode val="edge"/>
          <c:x val="0.14177554939757608"/>
          <c:y val="0.13421704805175469"/>
        </c:manualLayout>
      </c:layout>
      <c:overlay val="0"/>
      <c:spPr>
        <a:noFill/>
        <a:ln>
          <a:noFill/>
        </a:ln>
        <a:effectLst/>
      </c:spPr>
      <c:txPr>
        <a:bodyPr rot="0" spcFirstLastPara="1" vertOverflow="ellipsis" vert="horz" wrap="square" anchor="ctr" anchorCtr="1"/>
        <a:lstStyle/>
        <a:p>
          <a:pPr>
            <a:defRPr sz="14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163"/>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Hoja10!$C$93</c:f>
              <c:strCache>
                <c:ptCount val="1"/>
                <c:pt idx="0">
                  <c:v>EXTINTOS</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4960-4DB5-85E9-AA0F52DECC3A}"/>
              </c:ext>
            </c:extLst>
          </c:dPt>
          <c:dPt>
            <c:idx val="1"/>
            <c:bubble3D val="0"/>
            <c:explosion val="1"/>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4960-4DB5-85E9-AA0F52DECC3A}"/>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4960-4DB5-85E9-AA0F52DECC3A}"/>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4960-4DB5-85E9-AA0F52DECC3A}"/>
              </c:ext>
            </c:extLst>
          </c:dPt>
          <c:dLbls>
            <c:dLbl>
              <c:idx val="0"/>
              <c:layout>
                <c:manualLayout>
                  <c:x val="-0.13693691750912712"/>
                  <c:y val="8.221991172041504E-3"/>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4960-4DB5-85E9-AA0F52DECC3A}"/>
                </c:ext>
              </c:extLst>
            </c:dLbl>
            <c:dLbl>
              <c:idx val="1"/>
              <c:layout>
                <c:manualLayout>
                  <c:x val="0"/>
                  <c:y val="0.18362446950892908"/>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2"/>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4960-4DB5-85E9-AA0F52DECC3A}"/>
                </c:ext>
              </c:extLst>
            </c:dLbl>
            <c:dLbl>
              <c:idx val="2"/>
              <c:layout>
                <c:manualLayout>
                  <c:x val="-3.783783246962736E-2"/>
                  <c:y val="-9.3182566616471549E-2"/>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3"/>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4960-4DB5-85E9-AA0F52DECC3A}"/>
                </c:ext>
              </c:extLst>
            </c:dLbl>
            <c:dLbl>
              <c:idx val="3"/>
              <c:layout>
                <c:manualLayout>
                  <c:x val="1.0810809277036352E-2"/>
                  <c:y val="0"/>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4"/>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4960-4DB5-85E9-AA0F52DECC3A}"/>
                </c:ext>
              </c:extLst>
            </c:dLbl>
            <c:spPr>
              <a:noFill/>
              <a:ln>
                <a:noFill/>
              </a:ln>
              <a:effectLst/>
            </c:spPr>
            <c:txPr>
              <a:bodyPr rot="0" spcFirstLastPara="1" vertOverflow="ellipsis" wrap="square" lIns="38100" tIns="19050" rIns="38100" bIns="19050" anchor="ctr" anchorCtr="1">
                <a:spAutoFit/>
              </a:bodyPr>
              <a:lstStyle/>
              <a:p>
                <a:pPr>
                  <a:defRPr sz="8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Hoja10!$B$94:$B$97</c:f>
              <c:strCache>
                <c:ptCount val="4"/>
                <c:pt idx="0">
                  <c:v>Bancos Nacionales</c:v>
                </c:pt>
                <c:pt idx="1">
                  <c:v>FIC</c:v>
                </c:pt>
                <c:pt idx="2">
                  <c:v>TES</c:v>
                </c:pt>
                <c:pt idx="3">
                  <c:v>ACCIONES</c:v>
                </c:pt>
              </c:strCache>
            </c:strRef>
          </c:cat>
          <c:val>
            <c:numRef>
              <c:f>Hoja10!$C$94:$C$97</c:f>
              <c:numCache>
                <c:formatCode>_(* #,##0.00_);_(* \(#,##0.00\);_(* "-"??_);_(@_)</c:formatCode>
                <c:ptCount val="4"/>
                <c:pt idx="0">
                  <c:v>6082</c:v>
                </c:pt>
                <c:pt idx="1">
                  <c:v>55535</c:v>
                </c:pt>
                <c:pt idx="2">
                  <c:v>61643</c:v>
                </c:pt>
                <c:pt idx="3">
                  <c:v>883</c:v>
                </c:pt>
              </c:numCache>
            </c:numRef>
          </c:val>
          <c:extLst>
            <c:ext xmlns:c16="http://schemas.microsoft.com/office/drawing/2014/chart" uri="{C3380CC4-5D6E-409C-BE32-E72D297353CC}">
              <c16:uniqueId val="{00000008-4960-4DB5-85E9-AA0F52DECC3A}"/>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cap="all" baseline="0">
                <a:solidFill>
                  <a:schemeClr val="tx1">
                    <a:lumMod val="65000"/>
                    <a:lumOff val="35000"/>
                  </a:schemeClr>
                </a:solidFill>
                <a:latin typeface="+mn-lt"/>
                <a:ea typeface="+mn-ea"/>
                <a:cs typeface="+mn-cs"/>
              </a:defRPr>
            </a:pPr>
            <a:r>
              <a:rPr lang="en-US" sz="1200"/>
              <a:t>composicion portafolio RECURSOS PROPIOS </a:t>
            </a:r>
          </a:p>
        </c:rich>
      </c:tx>
      <c:overlay val="0"/>
      <c:spPr>
        <a:noFill/>
        <a:ln>
          <a:noFill/>
        </a:ln>
        <a:effectLst/>
      </c:spPr>
      <c:txPr>
        <a:bodyPr rot="0" spcFirstLastPara="1" vertOverflow="ellipsis" vert="horz" wrap="square" anchor="ctr" anchorCtr="1"/>
        <a:lstStyle/>
        <a:p>
          <a:pPr>
            <a:defRPr sz="12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111"/>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Hoja10!$C$236</c:f>
              <c:strCache>
                <c:ptCount val="1"/>
                <c:pt idx="0">
                  <c:v>RECURSOS PROPIOS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AFCD-4117-981F-4F5E179B7F5A}"/>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AFCD-4117-981F-4F5E179B7F5A}"/>
              </c:ext>
            </c:extLst>
          </c:dPt>
          <c:dPt>
            <c:idx val="2"/>
            <c:bubble3D val="0"/>
            <c:spPr>
              <a:solidFill>
                <a:schemeClr val="accent3">
                  <a:lumMod val="60000"/>
                  <a:lumOff val="4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AFCD-4117-981F-4F5E179B7F5A}"/>
              </c:ext>
            </c:extLst>
          </c:dPt>
          <c:dLbls>
            <c:dLbl>
              <c:idx val="0"/>
              <c:layout>
                <c:manualLayout>
                  <c:x val="4.2058579208539844E-2"/>
                  <c:y val="-0.12843897572121643"/>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bestFit"/>
              <c:showLegendKey val="1"/>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AFCD-4117-981F-4F5E179B7F5A}"/>
                </c:ext>
              </c:extLst>
            </c:dLbl>
            <c:dLbl>
              <c:idx val="1"/>
              <c:layout>
                <c:manualLayout>
                  <c:x val="-3.0275900794736979E-2"/>
                  <c:y val="-9.1708898670620358E-17"/>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bestFit"/>
              <c:showLegendKey val="1"/>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AFCD-4117-981F-4F5E179B7F5A}"/>
                </c:ext>
              </c:extLst>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mn-lt"/>
                      <a:ea typeface="+mn-ea"/>
                      <a:cs typeface="+mn-cs"/>
                    </a:defRPr>
                  </a:pPr>
                  <a:endParaRPr lang="es-CO"/>
                </a:p>
              </c:txPr>
              <c:dLblPos val="outEnd"/>
              <c:showLegendKey val="1"/>
              <c:showVal val="1"/>
              <c:showCatName val="1"/>
              <c:showSerName val="0"/>
              <c:showPercent val="1"/>
              <c:showBubbleSize val="0"/>
              <c:extLst>
                <c:ext xmlns:c16="http://schemas.microsoft.com/office/drawing/2014/chart" uri="{C3380CC4-5D6E-409C-BE32-E72D297353CC}">
                  <c16:uniqueId val="{00000005-AFCD-4117-981F-4F5E179B7F5A}"/>
                </c:ext>
              </c:extLst>
            </c:dLbl>
            <c:spPr>
              <a:noFill/>
              <a:ln>
                <a:noFill/>
              </a:ln>
              <a:effectLst/>
            </c:spPr>
            <c:dLblPos val="outEnd"/>
            <c:showLegendKey val="1"/>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Hoja10!$B$237:$B$239</c:f>
              <c:strCache>
                <c:ptCount val="3"/>
                <c:pt idx="0">
                  <c:v>Bancos Nacionales</c:v>
                </c:pt>
                <c:pt idx="1">
                  <c:v>FIC</c:v>
                </c:pt>
                <c:pt idx="2">
                  <c:v>CDT</c:v>
                </c:pt>
              </c:strCache>
            </c:strRef>
          </c:cat>
          <c:val>
            <c:numRef>
              <c:f>Hoja10!$C$237:$C$239</c:f>
              <c:numCache>
                <c:formatCode>_(* #,##0.00_);_(* \(#,##0.00\);_(* "-"??_);_(@_)</c:formatCode>
                <c:ptCount val="3"/>
                <c:pt idx="0">
                  <c:v>439</c:v>
                </c:pt>
                <c:pt idx="1">
                  <c:v>68</c:v>
                </c:pt>
                <c:pt idx="2">
                  <c:v>3521</c:v>
                </c:pt>
              </c:numCache>
            </c:numRef>
          </c:val>
          <c:extLst>
            <c:ext xmlns:c16="http://schemas.microsoft.com/office/drawing/2014/chart" uri="{C3380CC4-5D6E-409C-BE32-E72D297353CC}">
              <c16:uniqueId val="{00000006-AFCD-4117-981F-4F5E179B7F5A}"/>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cap="all" baseline="0">
                <a:solidFill>
                  <a:schemeClr val="tx1">
                    <a:lumMod val="65000"/>
                    <a:lumOff val="35000"/>
                  </a:schemeClr>
                </a:solidFill>
                <a:latin typeface="+mn-lt"/>
                <a:ea typeface="+mn-ea"/>
                <a:cs typeface="+mn-cs"/>
              </a:defRPr>
            </a:pPr>
            <a:r>
              <a:rPr lang="en-US" sz="1200"/>
              <a:t>COMPOSICION</a:t>
            </a:r>
            <a:r>
              <a:rPr lang="en-US" sz="1200" baseline="0"/>
              <a:t> PORTAFOLIO </a:t>
            </a:r>
            <a:r>
              <a:rPr lang="en-US" sz="1200"/>
              <a:t>RECURSOS TERCEROS </a:t>
            </a:r>
          </a:p>
        </c:rich>
      </c:tx>
      <c:overlay val="0"/>
      <c:spPr>
        <a:noFill/>
        <a:ln>
          <a:noFill/>
        </a:ln>
        <a:effectLst/>
      </c:spPr>
      <c:txPr>
        <a:bodyPr rot="0" spcFirstLastPara="1" vertOverflow="ellipsis" vert="horz" wrap="square" anchor="ctr" anchorCtr="1"/>
        <a:lstStyle/>
        <a:p>
          <a:pPr>
            <a:defRPr sz="12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4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Hoja10!$C$244</c:f>
              <c:strCache>
                <c:ptCount val="1"/>
                <c:pt idx="0">
                  <c:v>RECURSOS TERCEROS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07FB-4738-96F9-7A593EC9122E}"/>
              </c:ext>
            </c:extLst>
          </c:dPt>
          <c:dPt>
            <c:idx val="1"/>
            <c:bubble3D val="0"/>
            <c:spPr>
              <a:solidFill>
                <a:schemeClr val="accent3">
                  <a:lumMod val="60000"/>
                  <a:lumOff val="4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07FB-4738-96F9-7A593EC9122E}"/>
              </c:ext>
            </c:extLst>
          </c:dPt>
          <c:dLbls>
            <c:dLbl>
              <c:idx val="0"/>
              <c:layout>
                <c:manualLayout>
                  <c:x val="3.9800991742407588E-2"/>
                  <c:y val="-1.5130021387536156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07FB-4738-96F9-7A593EC9122E}"/>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07FB-4738-96F9-7A593EC9122E}"/>
                </c:ext>
              </c:extLst>
            </c:dLbl>
            <c:spPr>
              <a:noFill/>
              <a:ln>
                <a:noFill/>
              </a:ln>
              <a:effectLst/>
            </c:spPr>
            <c:dLblPos val="outEnd"/>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Hoja10!$B$245:$B$246</c:f>
              <c:strCache>
                <c:ptCount val="2"/>
                <c:pt idx="0">
                  <c:v>Bancos Nacionales</c:v>
                </c:pt>
                <c:pt idx="1">
                  <c:v>FIC</c:v>
                </c:pt>
              </c:strCache>
            </c:strRef>
          </c:cat>
          <c:val>
            <c:numRef>
              <c:f>Hoja10!$C$245:$C$246</c:f>
              <c:numCache>
                <c:formatCode>_(* #,##0.00_);_(* \(#,##0.00\);_(* "-"??_);_(@_)</c:formatCode>
                <c:ptCount val="2"/>
                <c:pt idx="0">
                  <c:v>77</c:v>
                </c:pt>
                <c:pt idx="1">
                  <c:v>5793</c:v>
                </c:pt>
              </c:numCache>
            </c:numRef>
          </c:val>
          <c:extLst>
            <c:ext xmlns:c16="http://schemas.microsoft.com/office/drawing/2014/chart" uri="{C3380CC4-5D6E-409C-BE32-E72D297353CC}">
              <c16:uniqueId val="{00000004-07FB-4738-96F9-7A593EC9122E}"/>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cap="all" baseline="0">
                <a:solidFill>
                  <a:schemeClr val="tx1">
                    <a:lumMod val="65000"/>
                    <a:lumOff val="35000"/>
                  </a:schemeClr>
                </a:solidFill>
                <a:latin typeface="+mn-lt"/>
                <a:ea typeface="+mn-ea"/>
                <a:cs typeface="+mn-cs"/>
              </a:defRPr>
            </a:pPr>
            <a:r>
              <a:rPr lang="en-US" sz="1200" dirty="0"/>
              <a:t>COMPOSICION RENDIMIENTOS</a:t>
            </a:r>
            <a:r>
              <a:rPr lang="en-US" sz="1200" baseline="0" dirty="0"/>
              <a:t> PORTAFOLIO POR ESTADO LEGAL VIGENCIA 2018</a:t>
            </a:r>
            <a:r>
              <a:rPr lang="en-US" sz="1200" dirty="0"/>
              <a:t> </a:t>
            </a:r>
          </a:p>
        </c:rich>
      </c:tx>
      <c:overlay val="0"/>
      <c:spPr>
        <a:noFill/>
        <a:ln>
          <a:noFill/>
        </a:ln>
        <a:effectLst/>
      </c:spPr>
      <c:txPr>
        <a:bodyPr rot="0" spcFirstLastPara="1" vertOverflow="ellipsis" vert="horz" wrap="square" anchor="ctr" anchorCtr="1"/>
        <a:lstStyle/>
        <a:p>
          <a:pPr>
            <a:defRPr sz="12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Hoja10!$B$288</c:f>
              <c:strCache>
                <c:ptCount val="1"/>
                <c:pt idx="0">
                  <c:v>TOTAL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111D-456D-AA88-8A0EA3C99B28}"/>
              </c:ext>
            </c:extLst>
          </c:dPt>
          <c:dPt>
            <c:idx val="1"/>
            <c:bubble3D val="0"/>
            <c:explosion val="4"/>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111D-456D-AA88-8A0EA3C99B28}"/>
              </c:ext>
            </c:extLst>
          </c:dPt>
          <c:dLbls>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1"/>
                      </a:solidFill>
                      <a:latin typeface="+mn-lt"/>
                      <a:ea typeface="+mn-ea"/>
                      <a:cs typeface="+mn-cs"/>
                    </a:defRPr>
                  </a:pPr>
                  <a:endParaRPr lang="es-CO"/>
                </a:p>
              </c:txPr>
              <c:dLblPos val="outEnd"/>
              <c:showLegendKey val="1"/>
              <c:showVal val="1"/>
              <c:showCatName val="1"/>
              <c:showSerName val="0"/>
              <c:showPercent val="1"/>
              <c:showBubbleSize val="0"/>
              <c:extLst>
                <c:ext xmlns:c16="http://schemas.microsoft.com/office/drawing/2014/chart" uri="{C3380CC4-5D6E-409C-BE32-E72D297353CC}">
                  <c16:uniqueId val="{00000001-111D-456D-AA88-8A0EA3C99B28}"/>
                </c:ext>
              </c:extLst>
            </c:dLbl>
            <c:dLbl>
              <c:idx val="1"/>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2"/>
                      </a:solidFill>
                      <a:latin typeface="+mn-lt"/>
                      <a:ea typeface="+mn-ea"/>
                      <a:cs typeface="+mn-cs"/>
                    </a:defRPr>
                  </a:pPr>
                  <a:endParaRPr lang="es-CO"/>
                </a:p>
              </c:txPr>
              <c:dLblPos val="outEnd"/>
              <c:showLegendKey val="1"/>
              <c:showVal val="1"/>
              <c:showCatName val="1"/>
              <c:showSerName val="0"/>
              <c:showPercent val="1"/>
              <c:showBubbleSize val="0"/>
              <c:extLst>
                <c:ext xmlns:c16="http://schemas.microsoft.com/office/drawing/2014/chart" uri="{C3380CC4-5D6E-409C-BE32-E72D297353CC}">
                  <c16:uniqueId val="{00000003-111D-456D-AA88-8A0EA3C99B28}"/>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1"/>
                    </a:solidFill>
                    <a:latin typeface="+mn-lt"/>
                    <a:ea typeface="+mn-ea"/>
                    <a:cs typeface="+mn-cs"/>
                  </a:defRPr>
                </a:pPr>
                <a:endParaRPr lang="es-CO"/>
              </a:p>
            </c:txPr>
            <c:dLblPos val="outEnd"/>
            <c:showLegendKey val="1"/>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Hoja10!$C$287:$D$287</c:f>
              <c:strCache>
                <c:ptCount val="2"/>
                <c:pt idx="0">
                  <c:v>EXTINTO </c:v>
                </c:pt>
                <c:pt idx="1">
                  <c:v>INCAUTADO </c:v>
                </c:pt>
              </c:strCache>
            </c:strRef>
          </c:cat>
          <c:val>
            <c:numRef>
              <c:f>Hoja10!$C$288:$D$288</c:f>
              <c:numCache>
                <c:formatCode>_(* #,##0.00_);_(* \(#,##0.00\);_(* "-"??_);_(@_)</c:formatCode>
                <c:ptCount val="2"/>
                <c:pt idx="0">
                  <c:v>6075.9328581899999</c:v>
                </c:pt>
                <c:pt idx="1">
                  <c:v>28839.326465769998</c:v>
                </c:pt>
              </c:numCache>
            </c:numRef>
          </c:val>
          <c:extLst>
            <c:ext xmlns:c16="http://schemas.microsoft.com/office/drawing/2014/chart" uri="{C3380CC4-5D6E-409C-BE32-E72D297353CC}">
              <c16:uniqueId val="{00000004-111D-456D-AA88-8A0EA3C99B28}"/>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cap="all" baseline="0">
                <a:solidFill>
                  <a:schemeClr val="tx1">
                    <a:lumMod val="65000"/>
                    <a:lumOff val="35000"/>
                  </a:schemeClr>
                </a:solidFill>
                <a:latin typeface="+mn-lt"/>
                <a:ea typeface="+mn-ea"/>
                <a:cs typeface="+mn-cs"/>
              </a:defRPr>
            </a:pPr>
            <a:r>
              <a:rPr lang="en-US" sz="1200"/>
              <a:t>TOTAL COMPOSICION POR CONCEPTO DE INVERSION</a:t>
            </a:r>
          </a:p>
        </c:rich>
      </c:tx>
      <c:overlay val="0"/>
      <c:spPr>
        <a:noFill/>
        <a:ln>
          <a:noFill/>
        </a:ln>
        <a:effectLst/>
      </c:spPr>
      <c:txPr>
        <a:bodyPr rot="0" spcFirstLastPara="1" vertOverflow="ellipsis" vert="horz" wrap="square" anchor="ctr" anchorCtr="1"/>
        <a:lstStyle/>
        <a:p>
          <a:pPr>
            <a:defRPr sz="12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14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5.3647752429085781E-2"/>
          <c:y val="0.25922683472741792"/>
          <c:w val="0.81042576696758328"/>
          <c:h val="0.69694914831238708"/>
        </c:manualLayout>
      </c:layout>
      <c:pie3DChart>
        <c:varyColors val="1"/>
        <c:ser>
          <c:idx val="0"/>
          <c:order val="0"/>
          <c:tx>
            <c:strRef>
              <c:f>Hoja10!$C$318</c:f>
              <c:strCache>
                <c:ptCount val="1"/>
                <c:pt idx="0">
                  <c:v>TOTAL RENDIMIENTOS</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F97A-49BA-9F14-0562ED7C98F3}"/>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F97A-49BA-9F14-0562ED7C98F3}"/>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F97A-49BA-9F14-0562ED7C98F3}"/>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F97A-49BA-9F14-0562ED7C98F3}"/>
              </c:ext>
            </c:extLst>
          </c:dPt>
          <c:dPt>
            <c:idx val="4"/>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F97A-49BA-9F14-0562ED7C98F3}"/>
              </c:ext>
            </c:extLst>
          </c:dPt>
          <c:dLbls>
            <c:dLbl>
              <c:idx val="0"/>
              <c:layout>
                <c:manualLayout>
                  <c:x val="0"/>
                  <c:y val="0.12525747080613278"/>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1"/>
                      </a:solidFill>
                      <a:latin typeface="+mn-lt"/>
                      <a:ea typeface="+mn-ea"/>
                      <a:cs typeface="+mn-cs"/>
                    </a:defRPr>
                  </a:pPr>
                  <a:endParaRPr lang="es-CO"/>
                </a:p>
              </c:txPr>
              <c:dLblPos val="bestFit"/>
              <c:showLegendKey val="1"/>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F97A-49BA-9F14-0562ED7C98F3}"/>
                </c:ext>
              </c:extLst>
            </c:dLbl>
            <c:dLbl>
              <c:idx val="1"/>
              <c:layout>
                <c:manualLayout>
                  <c:x val="0"/>
                  <c:y val="0.13345382707746611"/>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2"/>
                      </a:solidFill>
                      <a:latin typeface="+mn-lt"/>
                      <a:ea typeface="+mn-ea"/>
                      <a:cs typeface="+mn-cs"/>
                    </a:defRPr>
                  </a:pPr>
                  <a:endParaRPr lang="es-CO"/>
                </a:p>
              </c:txPr>
              <c:dLblPos val="bestFit"/>
              <c:showLegendKey val="1"/>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F97A-49BA-9F14-0562ED7C98F3}"/>
                </c:ext>
              </c:extLst>
            </c:dLbl>
            <c:dLbl>
              <c:idx val="2"/>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3"/>
                      </a:solidFill>
                      <a:latin typeface="+mn-lt"/>
                      <a:ea typeface="+mn-ea"/>
                      <a:cs typeface="+mn-cs"/>
                    </a:defRPr>
                  </a:pPr>
                  <a:endParaRPr lang="es-CO"/>
                </a:p>
              </c:txPr>
              <c:dLblPos val="outEnd"/>
              <c:showLegendKey val="1"/>
              <c:showVal val="1"/>
              <c:showCatName val="1"/>
              <c:showSerName val="0"/>
              <c:showPercent val="1"/>
              <c:showBubbleSize val="0"/>
              <c:extLst>
                <c:ext xmlns:c16="http://schemas.microsoft.com/office/drawing/2014/chart" uri="{C3380CC4-5D6E-409C-BE32-E72D297353CC}">
                  <c16:uniqueId val="{00000005-F97A-49BA-9F14-0562ED7C98F3}"/>
                </c:ext>
              </c:extLst>
            </c:dLbl>
            <c:dLbl>
              <c:idx val="3"/>
              <c:layout>
                <c:manualLayout>
                  <c:x val="0"/>
                  <c:y val="-0.24150052803581193"/>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4"/>
                      </a:solidFill>
                      <a:latin typeface="+mn-lt"/>
                      <a:ea typeface="+mn-ea"/>
                      <a:cs typeface="+mn-cs"/>
                    </a:defRPr>
                  </a:pPr>
                  <a:endParaRPr lang="es-CO"/>
                </a:p>
              </c:txPr>
              <c:dLblPos val="bestFit"/>
              <c:showLegendKey val="1"/>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F97A-49BA-9F14-0562ED7C98F3}"/>
                </c:ext>
              </c:extLst>
            </c:dLbl>
            <c:dLbl>
              <c:idx val="4"/>
              <c:layout>
                <c:manualLayout>
                  <c:x val="0"/>
                  <c:y val="-7.5067777731074925E-2"/>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5"/>
                      </a:solidFill>
                      <a:latin typeface="+mn-lt"/>
                      <a:ea typeface="+mn-ea"/>
                      <a:cs typeface="+mn-cs"/>
                    </a:defRPr>
                  </a:pPr>
                  <a:endParaRPr lang="es-CO"/>
                </a:p>
              </c:txPr>
              <c:dLblPos val="bestFit"/>
              <c:showLegendKey val="1"/>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F97A-49BA-9F14-0562ED7C98F3}"/>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spc="0" baseline="0">
                    <a:solidFill>
                      <a:schemeClr val="accent1"/>
                    </a:solidFill>
                    <a:latin typeface="+mn-lt"/>
                    <a:ea typeface="+mn-ea"/>
                    <a:cs typeface="+mn-cs"/>
                  </a:defRPr>
                </a:pPr>
                <a:endParaRPr lang="es-CO"/>
              </a:p>
            </c:txPr>
            <c:dLblPos val="outEnd"/>
            <c:showLegendKey val="1"/>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Hoja10!$B$319:$B$323</c:f>
              <c:strCache>
                <c:ptCount val="5"/>
                <c:pt idx="0">
                  <c:v>CUENTAS DE AHORRO/CORRIENTE</c:v>
                </c:pt>
                <c:pt idx="1">
                  <c:v> TITULOS TES</c:v>
                </c:pt>
                <c:pt idx="2">
                  <c:v> TITULOS CDT</c:v>
                </c:pt>
                <c:pt idx="3">
                  <c:v> FIC (Fondos de Inversion Colectiva)</c:v>
                </c:pt>
                <c:pt idx="4">
                  <c:v> ACCIONES </c:v>
                </c:pt>
              </c:strCache>
            </c:strRef>
          </c:cat>
          <c:val>
            <c:numRef>
              <c:f>Hoja10!$C$319:$C$323</c:f>
              <c:numCache>
                <c:formatCode>_(* #,##0.00_);_(* \(#,##0.00\);_(* "-"??_);_(@_)</c:formatCode>
                <c:ptCount val="5"/>
                <c:pt idx="0">
                  <c:v>242.16798426000022</c:v>
                </c:pt>
                <c:pt idx="1">
                  <c:v>20891.056818559999</c:v>
                </c:pt>
                <c:pt idx="2">
                  <c:v>6795.8879999999999</c:v>
                </c:pt>
                <c:pt idx="3">
                  <c:v>6978.4811950900003</c:v>
                </c:pt>
                <c:pt idx="4">
                  <c:v>7.66532605</c:v>
                </c:pt>
              </c:numCache>
            </c:numRef>
          </c:val>
          <c:extLst>
            <c:ext xmlns:c16="http://schemas.microsoft.com/office/drawing/2014/chart" uri="{C3380CC4-5D6E-409C-BE32-E72D297353CC}">
              <c16:uniqueId val="{0000000A-F97A-49BA-9F14-0562ED7C98F3}"/>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267667287835767E-3"/>
          <c:y val="0"/>
          <c:w val="0.88400789818286807"/>
          <c:h val="1"/>
        </c:manualLayout>
      </c:layout>
      <c:doughnutChart>
        <c:varyColors val="1"/>
        <c:ser>
          <c:idx val="0"/>
          <c:order val="0"/>
          <c:spPr>
            <a:solidFill>
              <a:schemeClr val="accent2">
                <a:lumMod val="75000"/>
              </a:schemeClr>
            </a:solidFill>
            <a:ln cmpd="sng">
              <a:solidFill>
                <a:schemeClr val="accent1"/>
              </a:solidFill>
            </a:ln>
          </c:spPr>
          <c:dPt>
            <c:idx val="0"/>
            <c:bubble3D val="0"/>
            <c:spPr>
              <a:solidFill>
                <a:srgbClr val="92D050"/>
              </a:solidFill>
              <a:ln w="19050" cmpd="sng">
                <a:solidFill>
                  <a:schemeClr val="accent1"/>
                </a:solidFill>
              </a:ln>
              <a:effectLst/>
            </c:spPr>
            <c:extLst>
              <c:ext xmlns:c16="http://schemas.microsoft.com/office/drawing/2014/chart" uri="{C3380CC4-5D6E-409C-BE32-E72D297353CC}">
                <c16:uniqueId val="{00000001-23EF-448C-B7A7-0EF00BF3259E}"/>
              </c:ext>
            </c:extLst>
          </c:dPt>
          <c:dPt>
            <c:idx val="1"/>
            <c:bubble3D val="0"/>
            <c:spPr>
              <a:solidFill>
                <a:schemeClr val="bg1"/>
              </a:solidFill>
              <a:ln w="19050" cmpd="sng">
                <a:solidFill>
                  <a:schemeClr val="accent1"/>
                </a:solidFill>
              </a:ln>
              <a:effectLst/>
            </c:spPr>
            <c:extLst>
              <c:ext xmlns:c16="http://schemas.microsoft.com/office/drawing/2014/chart" uri="{C3380CC4-5D6E-409C-BE32-E72D297353CC}">
                <c16:uniqueId val="{00000003-23EF-448C-B7A7-0EF00BF3259E}"/>
              </c:ext>
            </c:extLst>
          </c:dPt>
          <c:dLbls>
            <c:dLbl>
              <c:idx val="0"/>
              <c:layout>
                <c:manualLayout>
                  <c:x val="-2.1268825355850236E-2"/>
                  <c:y val="-0.2918922119948168"/>
                </c:manualLayout>
              </c:layout>
              <c:spPr>
                <a:noFill/>
                <a:ln>
                  <a:noFill/>
                </a:ln>
                <a:effectLst/>
              </c:spPr>
              <c:txPr>
                <a:bodyPr rot="0" spcFirstLastPara="1" vertOverflow="ellipsis" vert="horz" wrap="square" lIns="38100" tIns="19050" rIns="38100" bIns="19050" anchor="ctr" anchorCtr="0">
                  <a:noAutofit/>
                </a:bodyPr>
                <a:lstStyle/>
                <a:p>
                  <a:pPr algn="l">
                    <a:defRPr sz="4400" b="1" i="0" u="none" strike="noStrike" kern="1200" baseline="0">
                      <a:solidFill>
                        <a:srgbClr val="002060"/>
                      </a:solidFill>
                      <a:latin typeface="+mn-lt"/>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15:layout>
                    <c:manualLayout>
                      <c:w val="0.44918930176025662"/>
                      <c:h val="0.46093569201735118"/>
                    </c:manualLayout>
                  </c15:layout>
                </c:ext>
                <c:ext xmlns:c16="http://schemas.microsoft.com/office/drawing/2014/chart" uri="{C3380CC4-5D6E-409C-BE32-E72D297353CC}">
                  <c16:uniqueId val="{00000001-23EF-448C-B7A7-0EF00BF3259E}"/>
                </c:ext>
              </c:extLst>
            </c:dLbl>
            <c:dLbl>
              <c:idx val="1"/>
              <c:delete val="1"/>
              <c:extLst>
                <c:ext xmlns:c15="http://schemas.microsoft.com/office/drawing/2012/chart" uri="{CE6537A1-D6FC-4f65-9D91-7224C49458BB}"/>
                <c:ext xmlns:c16="http://schemas.microsoft.com/office/drawing/2014/chart" uri="{C3380CC4-5D6E-409C-BE32-E72D297353CC}">
                  <c16:uniqueId val="{00000003-23EF-448C-B7A7-0EF00BF3259E}"/>
                </c:ext>
              </c:extLst>
            </c:dLbl>
            <c:spPr>
              <a:noFill/>
              <a:ln>
                <a:noFill/>
              </a:ln>
              <a:effectLst/>
            </c:spPr>
            <c:txPr>
              <a:bodyPr rot="0" spcFirstLastPara="1" vertOverflow="ellipsis" vert="horz" wrap="square" lIns="38100" tIns="19050" rIns="38100" bIns="19050" anchor="ctr" anchorCtr="0">
                <a:spAutoFit/>
              </a:bodyPr>
              <a:lstStyle/>
              <a:p>
                <a:pPr algn="l">
                  <a:defRPr sz="48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extLst>
          </c:dLbls>
          <c:cat>
            <c:strRef>
              <c:f>Presentación!$B$3</c:f>
              <c:strCache>
                <c:ptCount val="1"/>
                <c:pt idx="0">
                  <c:v>Cumplimiento</c:v>
                </c:pt>
              </c:strCache>
            </c:strRef>
          </c:cat>
          <c:val>
            <c:numRef>
              <c:f>Presentación!$C$3:$C$4</c:f>
              <c:numCache>
                <c:formatCode>0%</c:formatCode>
                <c:ptCount val="2"/>
                <c:pt idx="0">
                  <c:v>0.9741245161857417</c:v>
                </c:pt>
                <c:pt idx="1">
                  <c:v>2.5875483814258304E-2</c:v>
                </c:pt>
              </c:numCache>
            </c:numRef>
          </c:val>
          <c:extLst>
            <c:ext xmlns:c16="http://schemas.microsoft.com/office/drawing/2014/chart" uri="{C3380CC4-5D6E-409C-BE32-E72D297353CC}">
              <c16:uniqueId val="{00000004-23EF-448C-B7A7-0EF00BF3259E}"/>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6643530834843627E-2"/>
          <c:y val="5.0323609265451819E-2"/>
          <c:w val="0.68491267687012625"/>
          <c:h val="0.94967639073454824"/>
        </c:manualLayout>
      </c:layout>
      <c:doughnutChart>
        <c:varyColors val="1"/>
        <c:ser>
          <c:idx val="0"/>
          <c:order val="0"/>
          <c:spPr>
            <a:solidFill>
              <a:srgbClr val="92D050"/>
            </a:solidFill>
            <a:ln>
              <a:solidFill>
                <a:schemeClr val="accent1"/>
              </a:solidFill>
            </a:ln>
          </c:spPr>
          <c:dPt>
            <c:idx val="0"/>
            <c:bubble3D val="0"/>
            <c:spPr>
              <a:solidFill>
                <a:srgbClr val="92D050"/>
              </a:solidFill>
              <a:ln w="19050">
                <a:solidFill>
                  <a:schemeClr val="accent1"/>
                </a:solidFill>
              </a:ln>
              <a:effectLst/>
            </c:spPr>
            <c:extLst>
              <c:ext xmlns:c16="http://schemas.microsoft.com/office/drawing/2014/chart" uri="{C3380CC4-5D6E-409C-BE32-E72D297353CC}">
                <c16:uniqueId val="{00000001-F19B-46A5-9C54-06EC836FCBD7}"/>
              </c:ext>
            </c:extLst>
          </c:dPt>
          <c:dPt>
            <c:idx val="1"/>
            <c:bubble3D val="0"/>
            <c:spPr>
              <a:solidFill>
                <a:srgbClr val="92D050"/>
              </a:solidFill>
              <a:ln w="19050">
                <a:solidFill>
                  <a:schemeClr val="accent1"/>
                </a:solidFill>
              </a:ln>
              <a:effectLst/>
            </c:spPr>
            <c:extLst>
              <c:ext xmlns:c16="http://schemas.microsoft.com/office/drawing/2014/chart" uri="{C3380CC4-5D6E-409C-BE32-E72D297353CC}">
                <c16:uniqueId val="{00000003-F19B-46A5-9C54-06EC836FCBD7}"/>
              </c:ext>
            </c:extLst>
          </c:dPt>
          <c:dLbls>
            <c:delete val="1"/>
          </c:dLbls>
          <c:cat>
            <c:strRef>
              <c:f>Presentación!$B$3</c:f>
              <c:strCache>
                <c:ptCount val="1"/>
                <c:pt idx="0">
                  <c:v>Cumplimiento</c:v>
                </c:pt>
              </c:strCache>
            </c:strRef>
          </c:cat>
          <c:val>
            <c:numRef>
              <c:f>Presentación!$D$91:$D$92</c:f>
              <c:numCache>
                <c:formatCode>0%</c:formatCode>
                <c:ptCount val="2"/>
                <c:pt idx="0">
                  <c:v>1</c:v>
                </c:pt>
                <c:pt idx="1">
                  <c:v>0</c:v>
                </c:pt>
              </c:numCache>
            </c:numRef>
          </c:val>
          <c:extLst>
            <c:ext xmlns:c16="http://schemas.microsoft.com/office/drawing/2014/chart" uri="{C3380CC4-5D6E-409C-BE32-E72D297353CC}">
              <c16:uniqueId val="{00000004-F19B-46A5-9C54-06EC836FCBD7}"/>
            </c:ext>
          </c:extLst>
        </c:ser>
        <c:dLbls>
          <c:showLegendKey val="0"/>
          <c:showVal val="1"/>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userShapes r:id="rId4"/>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46791311714303"/>
          <c:y val="0.10656981188144111"/>
          <c:w val="0.61911891476104586"/>
          <c:h val="0.7868603762371178"/>
        </c:manualLayout>
      </c:layout>
      <c:doughnutChart>
        <c:varyColors val="1"/>
        <c:ser>
          <c:idx val="0"/>
          <c:order val="0"/>
          <c:spPr>
            <a:solidFill>
              <a:srgbClr val="92D050"/>
            </a:solidFill>
            <a:ln>
              <a:solidFill>
                <a:schemeClr val="accent1"/>
              </a:solidFill>
            </a:ln>
          </c:spPr>
          <c:dPt>
            <c:idx val="0"/>
            <c:bubble3D val="0"/>
            <c:spPr>
              <a:solidFill>
                <a:srgbClr val="FF0000"/>
              </a:solidFill>
              <a:ln w="19050">
                <a:solidFill>
                  <a:schemeClr val="accent1"/>
                </a:solidFill>
              </a:ln>
              <a:effectLst/>
            </c:spPr>
            <c:extLst>
              <c:ext xmlns:c16="http://schemas.microsoft.com/office/drawing/2014/chart" uri="{C3380CC4-5D6E-409C-BE32-E72D297353CC}">
                <c16:uniqueId val="{00000001-9FF4-47A3-8C68-42162278BD9F}"/>
              </c:ext>
            </c:extLst>
          </c:dPt>
          <c:dPt>
            <c:idx val="1"/>
            <c:bubble3D val="0"/>
            <c:spPr>
              <a:solidFill>
                <a:schemeClr val="lt1"/>
              </a:solidFill>
              <a:ln w="12700" cap="flat" cmpd="sng" algn="ctr">
                <a:solidFill>
                  <a:schemeClr val="accent1"/>
                </a:solidFill>
                <a:prstDash val="solid"/>
                <a:miter lim="800000"/>
              </a:ln>
              <a:effectLst/>
            </c:spPr>
            <c:extLst>
              <c:ext xmlns:c16="http://schemas.microsoft.com/office/drawing/2014/chart" uri="{C3380CC4-5D6E-409C-BE32-E72D297353CC}">
                <c16:uniqueId val="{00000003-9FF4-47A3-8C68-42162278BD9F}"/>
              </c:ext>
            </c:extLst>
          </c:dPt>
          <c:dLbls>
            <c:dLbl>
              <c:idx val="0"/>
              <c:layout>
                <c:manualLayout>
                  <c:x val="-0.2172501334566827"/>
                  <c:y val="0.12949975290843724"/>
                </c:manualLayout>
              </c:layout>
              <c:spPr>
                <a:noFill/>
                <a:ln>
                  <a:noFill/>
                </a:ln>
                <a:effectLst/>
              </c:spPr>
              <c:txPr>
                <a:bodyPr rot="0" spcFirstLastPara="1" vertOverflow="ellipsis" vert="horz" wrap="square" lIns="38100" tIns="19050" rIns="38100" bIns="19050" anchor="ctr" anchorCtr="1">
                  <a:noAutofit/>
                </a:bodyPr>
                <a:lstStyle/>
                <a:p>
                  <a:pPr>
                    <a:defRPr sz="8800" b="0" i="0" u="none" strike="noStrike" kern="1200" baseline="0">
                      <a:solidFill>
                        <a:srgbClr val="002060"/>
                      </a:solidFill>
                      <a:latin typeface="Aharoni" panose="02010803020104030203" pitchFamily="2" charset="-79"/>
                      <a:ea typeface="+mn-ea"/>
                      <a:cs typeface="Aharoni" panose="02010803020104030203" pitchFamily="2" charset="-79"/>
                    </a:defRPr>
                  </a:pPr>
                  <a:endParaRPr lang="es-CO"/>
                </a:p>
              </c:txPr>
              <c:showLegendKey val="0"/>
              <c:showVal val="1"/>
              <c:showCatName val="0"/>
              <c:showSerName val="0"/>
              <c:showPercent val="0"/>
              <c:showBubbleSize val="0"/>
              <c:extLst>
                <c:ext xmlns:c15="http://schemas.microsoft.com/office/drawing/2012/chart" uri="{CE6537A1-D6FC-4f65-9D91-7224C49458BB}">
                  <c15:layout>
                    <c:manualLayout>
                      <c:w val="0.55700556820275193"/>
                      <c:h val="0.36777716810563027"/>
                    </c:manualLayout>
                  </c15:layout>
                </c:ext>
                <c:ext xmlns:c16="http://schemas.microsoft.com/office/drawing/2014/chart" uri="{C3380CC4-5D6E-409C-BE32-E72D297353CC}">
                  <c16:uniqueId val="{00000001-9FF4-47A3-8C68-42162278BD9F}"/>
                </c:ext>
              </c:extLst>
            </c:dLbl>
            <c:dLbl>
              <c:idx val="1"/>
              <c:delete val="1"/>
              <c:extLst>
                <c:ext xmlns:c15="http://schemas.microsoft.com/office/drawing/2012/chart" uri="{CE6537A1-D6FC-4f65-9D91-7224C49458BB}"/>
                <c:ext xmlns:c16="http://schemas.microsoft.com/office/drawing/2014/chart" uri="{C3380CC4-5D6E-409C-BE32-E72D297353CC}">
                  <c16:uniqueId val="{00000003-9FF4-47A3-8C68-42162278BD9F}"/>
                </c:ext>
              </c:extLst>
            </c:dLbl>
            <c:spPr>
              <a:noFill/>
              <a:ln>
                <a:noFill/>
              </a:ln>
              <a:effectLst/>
            </c:spPr>
            <c:txPr>
              <a:bodyPr rot="0" spcFirstLastPara="1" vertOverflow="ellipsis" vert="horz" wrap="square" lIns="38100" tIns="19050" rIns="38100" bIns="19050" anchor="ctr" anchorCtr="1">
                <a:spAutoFit/>
              </a:bodyPr>
              <a:lstStyle/>
              <a:p>
                <a:pPr>
                  <a:defRPr sz="8800" b="0" i="0" u="none" strike="noStrike" kern="1200" baseline="0">
                    <a:solidFill>
                      <a:srgbClr val="002060"/>
                    </a:solidFill>
                    <a:latin typeface="Aharoni" panose="02010803020104030203" pitchFamily="2" charset="-79"/>
                    <a:ea typeface="+mn-ea"/>
                    <a:cs typeface="Aharoni" panose="02010803020104030203" pitchFamily="2" charset="-79"/>
                  </a:defRPr>
                </a:pPr>
                <a:endParaRPr lang="es-CO"/>
              </a:p>
            </c:txPr>
            <c:showLegendKey val="0"/>
            <c:showVal val="1"/>
            <c:showCatName val="0"/>
            <c:showSerName val="0"/>
            <c:showPercent val="0"/>
            <c:showBubbleSize val="0"/>
            <c:showLeaderLines val="0"/>
            <c:extLst>
              <c:ext xmlns:c15="http://schemas.microsoft.com/office/drawing/2012/chart" uri="{CE6537A1-D6FC-4f65-9D91-7224C49458BB}"/>
            </c:extLst>
          </c:dLbls>
          <c:cat>
            <c:strRef>
              <c:f>Presentación!$B$3</c:f>
              <c:strCache>
                <c:ptCount val="1"/>
                <c:pt idx="0">
                  <c:v>Cumplimiento</c:v>
                </c:pt>
              </c:strCache>
            </c:strRef>
          </c:cat>
          <c:val>
            <c:numRef>
              <c:f>Presentación!$C$46:$C$47</c:f>
              <c:numCache>
                <c:formatCode>0%</c:formatCode>
                <c:ptCount val="2"/>
                <c:pt idx="0">
                  <c:v>0.34219941374497748</c:v>
                </c:pt>
                <c:pt idx="1">
                  <c:v>0.65780058625502247</c:v>
                </c:pt>
              </c:numCache>
            </c:numRef>
          </c:val>
          <c:extLst>
            <c:ext xmlns:c16="http://schemas.microsoft.com/office/drawing/2014/chart" uri="{C3380CC4-5D6E-409C-BE32-E72D297353CC}">
              <c16:uniqueId val="{00000004-9FF4-47A3-8C68-42162278BD9F}"/>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35413104909554"/>
          <c:y val="8.4919454216921306E-2"/>
          <c:w val="0.71085547177260988"/>
          <c:h val="0.89123098654922417"/>
        </c:manualLayout>
      </c:layout>
      <c:doughnutChart>
        <c:varyColors val="1"/>
        <c:ser>
          <c:idx val="0"/>
          <c:order val="0"/>
          <c:spPr>
            <a:solidFill>
              <a:srgbClr val="92D050"/>
            </a:solidFill>
            <a:ln>
              <a:solidFill>
                <a:schemeClr val="accent1"/>
              </a:solidFill>
            </a:ln>
          </c:spPr>
          <c:dPt>
            <c:idx val="0"/>
            <c:bubble3D val="0"/>
            <c:spPr>
              <a:solidFill>
                <a:srgbClr val="92D050"/>
              </a:solidFill>
              <a:ln w="19050">
                <a:solidFill>
                  <a:schemeClr val="accent1"/>
                </a:solidFill>
              </a:ln>
              <a:effectLst/>
            </c:spPr>
            <c:extLst>
              <c:ext xmlns:c16="http://schemas.microsoft.com/office/drawing/2014/chart" uri="{C3380CC4-5D6E-409C-BE32-E72D297353CC}">
                <c16:uniqueId val="{00000001-A00D-48BF-BE17-AE10D9AC14EF}"/>
              </c:ext>
            </c:extLst>
          </c:dPt>
          <c:dPt>
            <c:idx val="1"/>
            <c:bubble3D val="0"/>
            <c:spPr>
              <a:solidFill>
                <a:srgbClr val="92D050"/>
              </a:solidFill>
              <a:ln w="19050">
                <a:solidFill>
                  <a:schemeClr val="accent1"/>
                </a:solidFill>
              </a:ln>
              <a:effectLst/>
            </c:spPr>
            <c:extLst>
              <c:ext xmlns:c16="http://schemas.microsoft.com/office/drawing/2014/chart" uri="{C3380CC4-5D6E-409C-BE32-E72D297353CC}">
                <c16:uniqueId val="{00000003-A00D-48BF-BE17-AE10D9AC14EF}"/>
              </c:ext>
            </c:extLst>
          </c:dPt>
          <c:cat>
            <c:strRef>
              <c:f>Presentación!$B$3</c:f>
              <c:strCache>
                <c:ptCount val="1"/>
                <c:pt idx="0">
                  <c:v>Cumplimiento</c:v>
                </c:pt>
              </c:strCache>
            </c:strRef>
          </c:cat>
          <c:val>
            <c:numRef>
              <c:f>Presentación!$D$91:$D$92</c:f>
              <c:numCache>
                <c:formatCode>0%</c:formatCode>
                <c:ptCount val="2"/>
                <c:pt idx="0">
                  <c:v>1</c:v>
                </c:pt>
                <c:pt idx="1">
                  <c:v>0</c:v>
                </c:pt>
              </c:numCache>
            </c:numRef>
          </c:val>
          <c:extLst>
            <c:ext xmlns:c16="http://schemas.microsoft.com/office/drawing/2014/chart" uri="{C3380CC4-5D6E-409C-BE32-E72D297353CC}">
              <c16:uniqueId val="{00000004-A00D-48BF-BE17-AE10D9AC14EF}"/>
            </c:ext>
          </c:extLst>
        </c:ser>
        <c:dLbls>
          <c:showLegendKey val="0"/>
          <c:showVal val="0"/>
          <c:showCatName val="0"/>
          <c:showSerName val="0"/>
          <c:showPercent val="0"/>
          <c:showBubbleSize val="0"/>
          <c:showLeaderLines val="1"/>
        </c:dLbls>
        <c:firstSliceAng val="0"/>
        <c:holeSize val="71"/>
      </c:doughnutChart>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userShapes r:id="rId4"/>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2.5347386670462563E-2"/>
          <c:w val="0.77172800403100783"/>
          <c:h val="0.96754957609755854"/>
        </c:manualLayout>
      </c:layout>
      <c:doughnutChart>
        <c:varyColors val="1"/>
        <c:ser>
          <c:idx val="0"/>
          <c:order val="0"/>
          <c:spPr>
            <a:solidFill>
              <a:srgbClr val="92D050"/>
            </a:solidFill>
            <a:ln>
              <a:solidFill>
                <a:schemeClr val="accent1"/>
              </a:solidFill>
            </a:ln>
          </c:spPr>
          <c:dPt>
            <c:idx val="0"/>
            <c:bubble3D val="0"/>
            <c:spPr>
              <a:solidFill>
                <a:srgbClr val="92D050"/>
              </a:solidFill>
              <a:ln w="19050">
                <a:solidFill>
                  <a:schemeClr val="accent1"/>
                </a:solidFill>
              </a:ln>
              <a:effectLst/>
            </c:spPr>
            <c:extLst>
              <c:ext xmlns:c16="http://schemas.microsoft.com/office/drawing/2014/chart" uri="{C3380CC4-5D6E-409C-BE32-E72D297353CC}">
                <c16:uniqueId val="{00000001-8945-44EE-ABA1-7395692B8653}"/>
              </c:ext>
            </c:extLst>
          </c:dPt>
          <c:dPt>
            <c:idx val="1"/>
            <c:bubble3D val="0"/>
            <c:spPr>
              <a:solidFill>
                <a:srgbClr val="92D050"/>
              </a:solidFill>
              <a:ln w="19050">
                <a:solidFill>
                  <a:schemeClr val="accent1"/>
                </a:solidFill>
              </a:ln>
              <a:effectLst/>
            </c:spPr>
            <c:extLst>
              <c:ext xmlns:c16="http://schemas.microsoft.com/office/drawing/2014/chart" uri="{C3380CC4-5D6E-409C-BE32-E72D297353CC}">
                <c16:uniqueId val="{00000003-8945-44EE-ABA1-7395692B8653}"/>
              </c:ext>
            </c:extLst>
          </c:dPt>
          <c:cat>
            <c:strRef>
              <c:f>Presentación!$B$3</c:f>
              <c:strCache>
                <c:ptCount val="1"/>
                <c:pt idx="0">
                  <c:v>Cumplimiento</c:v>
                </c:pt>
              </c:strCache>
            </c:strRef>
          </c:cat>
          <c:val>
            <c:numRef>
              <c:f>Presentación!$D$91:$D$92</c:f>
              <c:numCache>
                <c:formatCode>0%</c:formatCode>
                <c:ptCount val="2"/>
                <c:pt idx="0">
                  <c:v>1</c:v>
                </c:pt>
                <c:pt idx="1">
                  <c:v>0</c:v>
                </c:pt>
              </c:numCache>
            </c:numRef>
          </c:val>
          <c:extLst>
            <c:ext xmlns:c16="http://schemas.microsoft.com/office/drawing/2014/chart" uri="{C3380CC4-5D6E-409C-BE32-E72D297353CC}">
              <c16:uniqueId val="{00000004-8945-44EE-ABA1-7395692B8653}"/>
            </c:ext>
          </c:extLst>
        </c:ser>
        <c:dLbls>
          <c:showLegendKey val="0"/>
          <c:showVal val="0"/>
          <c:showCatName val="0"/>
          <c:showSerName val="0"/>
          <c:showPercent val="0"/>
          <c:showBubbleSize val="0"/>
          <c:showLeaderLines val="1"/>
        </c:dLbls>
        <c:firstSliceAng val="0"/>
        <c:holeSize val="7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userShapes r:id="rId4"/>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r>
              <a:rPr lang="es-CO" sz="1600" b="1"/>
              <a:t>RENDIMIENTOS FINANCIEROS</a:t>
            </a:r>
          </a:p>
        </c:rich>
      </c:tx>
      <c:layout>
        <c:manualLayout>
          <c:xMode val="edge"/>
          <c:yMode val="edge"/>
          <c:x val="0.28336762201652682"/>
          <c:y val="5.094538539356689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manualLayout>
          <c:layoutTarget val="inner"/>
          <c:xMode val="edge"/>
          <c:yMode val="edge"/>
          <c:x val="2.8368794326241134E-2"/>
          <c:y val="0.23652777777777778"/>
          <c:w val="0.94326241134751776"/>
          <c:h val="0.60521617089530466"/>
        </c:manualLayout>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00B050"/>
              </a:solidFill>
              <a:ln>
                <a:solidFill>
                  <a:schemeClr val="tx1"/>
                </a:solidFill>
              </a:ln>
              <a:effectLst/>
            </c:spPr>
            <c:extLst>
              <c:ext xmlns:c16="http://schemas.microsoft.com/office/drawing/2014/chart" uri="{C3380CC4-5D6E-409C-BE32-E72D297353CC}">
                <c16:uniqueId val="{00000001-750E-46E0-BEF9-19BBE6CB92F6}"/>
              </c:ext>
            </c:extLst>
          </c:dPt>
          <c:dPt>
            <c:idx val="1"/>
            <c:invertIfNegative val="0"/>
            <c:bubble3D val="0"/>
            <c:spPr>
              <a:solidFill>
                <a:schemeClr val="accent1"/>
              </a:solidFill>
              <a:ln>
                <a:solidFill>
                  <a:schemeClr val="tx1"/>
                </a:solidFill>
              </a:ln>
              <a:effectLst/>
            </c:spPr>
            <c:extLst>
              <c:ext xmlns:c16="http://schemas.microsoft.com/office/drawing/2014/chart" uri="{C3380CC4-5D6E-409C-BE32-E72D297353CC}">
                <c16:uniqueId val="{00000003-750E-46E0-BEF9-19BBE6CB92F6}"/>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Presentación!$J$85:$K$85</c:f>
              <c:strCache>
                <c:ptCount val="2"/>
                <c:pt idx="0">
                  <c:v>Rendimientos con Recursos líquidos y en proceso</c:v>
                </c:pt>
                <c:pt idx="1">
                  <c:v>Meta 2018</c:v>
                </c:pt>
              </c:strCache>
            </c:strRef>
          </c:cat>
          <c:val>
            <c:numRef>
              <c:f>Presentación!$J$86:$K$86</c:f>
              <c:numCache>
                <c:formatCode>_-"$"* #,##0_-;\-"$"* #,##0_-;_-"$"* "-"??_-;_-@_-</c:formatCode>
                <c:ptCount val="2"/>
                <c:pt idx="0">
                  <c:v>34907324040.290001</c:v>
                </c:pt>
                <c:pt idx="1">
                  <c:v>17419000000</c:v>
                </c:pt>
              </c:numCache>
            </c:numRef>
          </c:val>
          <c:extLst>
            <c:ext xmlns:c16="http://schemas.microsoft.com/office/drawing/2014/chart" uri="{C3380CC4-5D6E-409C-BE32-E72D297353CC}">
              <c16:uniqueId val="{00000004-750E-46E0-BEF9-19BBE6CB92F6}"/>
            </c:ext>
          </c:extLst>
        </c:ser>
        <c:dLbls>
          <c:showLegendKey val="0"/>
          <c:showVal val="0"/>
          <c:showCatName val="0"/>
          <c:showSerName val="0"/>
          <c:showPercent val="0"/>
          <c:showBubbleSize val="0"/>
        </c:dLbls>
        <c:gapWidth val="219"/>
        <c:overlap val="-27"/>
        <c:axId val="378195536"/>
        <c:axId val="378203376"/>
      </c:barChart>
      <c:catAx>
        <c:axId val="378195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s-CO"/>
          </a:p>
        </c:txPr>
        <c:crossAx val="378203376"/>
        <c:crosses val="autoZero"/>
        <c:auto val="1"/>
        <c:lblAlgn val="ctr"/>
        <c:lblOffset val="100"/>
        <c:noMultiLvlLbl val="0"/>
      </c:catAx>
      <c:valAx>
        <c:axId val="378203376"/>
        <c:scaling>
          <c:orientation val="minMax"/>
        </c:scaling>
        <c:delete val="1"/>
        <c:axPos val="l"/>
        <c:numFmt formatCode="_-&quot;$&quot;* #,##0_-;\-&quot;$&quot;* #,##0_-;_-&quot;$&quot;* &quot;-&quot;??_-;_-@_-" sourceLinked="1"/>
        <c:majorTickMark val="none"/>
        <c:minorTickMark val="none"/>
        <c:tickLblPos val="nextTo"/>
        <c:crossAx val="378195536"/>
        <c:crosses val="autoZero"/>
        <c:crossBetween val="between"/>
      </c:valAx>
      <c:spPr>
        <a:noFill/>
        <a:ln>
          <a:noFill/>
        </a:ln>
        <a:effectLst/>
      </c:spPr>
    </c:plotArea>
    <c:plotVisOnly val="1"/>
    <c:dispBlanksAs val="gap"/>
    <c:showDLblsOverMax val="0"/>
  </c:chart>
  <c:spPr>
    <a:noFill/>
    <a:ln>
      <a:noFill/>
    </a:ln>
    <a:effectLst/>
  </c:spPr>
  <c:txPr>
    <a:bodyPr/>
    <a:lstStyle/>
    <a:p>
      <a:pPr>
        <a:defRPr sz="1100"/>
      </a:pPr>
      <a:endParaRPr lang="es-CO"/>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963753165364636"/>
          <c:y val="0"/>
          <c:w val="0.66916955876313045"/>
          <c:h val="1"/>
        </c:manualLayout>
      </c:layout>
      <c:doughnutChart>
        <c:varyColors val="1"/>
        <c:ser>
          <c:idx val="0"/>
          <c:order val="0"/>
          <c:spPr>
            <a:solidFill>
              <a:schemeClr val="bg1"/>
            </a:solidFill>
            <a:ln>
              <a:solidFill>
                <a:schemeClr val="accent5"/>
              </a:solidFill>
            </a:ln>
          </c:spPr>
          <c:dPt>
            <c:idx val="0"/>
            <c:bubble3D val="0"/>
            <c:spPr>
              <a:solidFill>
                <a:srgbClr val="FFFF00"/>
              </a:solidFill>
              <a:ln w="19050">
                <a:solidFill>
                  <a:schemeClr val="accent5"/>
                </a:solidFill>
              </a:ln>
              <a:effectLst/>
            </c:spPr>
            <c:extLst>
              <c:ext xmlns:c16="http://schemas.microsoft.com/office/drawing/2014/chart" uri="{C3380CC4-5D6E-409C-BE32-E72D297353CC}">
                <c16:uniqueId val="{00000001-3D87-49B0-8460-0712519396B7}"/>
              </c:ext>
            </c:extLst>
          </c:dPt>
          <c:dPt>
            <c:idx val="1"/>
            <c:bubble3D val="0"/>
            <c:spPr>
              <a:solidFill>
                <a:schemeClr val="bg1"/>
              </a:solidFill>
              <a:ln w="19050">
                <a:solidFill>
                  <a:schemeClr val="accent5"/>
                </a:solidFill>
              </a:ln>
              <a:effectLst/>
            </c:spPr>
            <c:extLst>
              <c:ext xmlns:c16="http://schemas.microsoft.com/office/drawing/2014/chart" uri="{C3380CC4-5D6E-409C-BE32-E72D297353CC}">
                <c16:uniqueId val="{00000003-3D87-49B0-8460-0712519396B7}"/>
              </c:ext>
            </c:extLst>
          </c:dPt>
          <c:dLbls>
            <c:dLbl>
              <c:idx val="0"/>
              <c:layout>
                <c:manualLayout>
                  <c:x val="-0.12843119277740514"/>
                  <c:y val="-0.28906785756710296"/>
                </c:manualLayout>
              </c:layout>
              <c:spPr>
                <a:noFill/>
                <a:ln>
                  <a:noFill/>
                </a:ln>
                <a:effectLst/>
              </c:spPr>
              <c:txPr>
                <a:bodyPr rot="0" spcFirstLastPara="1" vertOverflow="ellipsis" vert="horz" wrap="square" lIns="38100" tIns="19050" rIns="38100" bIns="19050" anchor="ctr" anchorCtr="1">
                  <a:noAutofit/>
                </a:bodyPr>
                <a:lstStyle/>
                <a:p>
                  <a:pPr>
                    <a:defRPr sz="8800" b="0" i="0" u="none" strike="noStrike" kern="1200" baseline="0">
                      <a:solidFill>
                        <a:srgbClr val="002060"/>
                      </a:solidFill>
                      <a:latin typeface="Aharoni" panose="02010803020104030203" pitchFamily="2" charset="-79"/>
                      <a:ea typeface="+mn-ea"/>
                      <a:cs typeface="Aharoni" panose="02010803020104030203" pitchFamily="2" charset="-79"/>
                    </a:defRPr>
                  </a:pPr>
                  <a:endParaRPr lang="es-CO"/>
                </a:p>
              </c:txPr>
              <c:showLegendKey val="0"/>
              <c:showVal val="1"/>
              <c:showCatName val="0"/>
              <c:showSerName val="0"/>
              <c:showPercent val="0"/>
              <c:showBubbleSize val="0"/>
              <c:extLst>
                <c:ext xmlns:c15="http://schemas.microsoft.com/office/drawing/2012/chart" uri="{CE6537A1-D6FC-4f65-9D91-7224C49458BB}">
                  <c15:layout>
                    <c:manualLayout>
                      <c:w val="0.51851586605601996"/>
                      <c:h val="0.29884352160025301"/>
                    </c:manualLayout>
                  </c15:layout>
                </c:ext>
                <c:ext xmlns:c16="http://schemas.microsoft.com/office/drawing/2014/chart" uri="{C3380CC4-5D6E-409C-BE32-E72D297353CC}">
                  <c16:uniqueId val="{00000001-3D87-49B0-8460-0712519396B7}"/>
                </c:ext>
              </c:extLst>
            </c:dLbl>
            <c:dLbl>
              <c:idx val="1"/>
              <c:delete val="1"/>
              <c:extLst>
                <c:ext xmlns:c15="http://schemas.microsoft.com/office/drawing/2012/chart" uri="{CE6537A1-D6FC-4f65-9D91-7224C49458BB}"/>
                <c:ext xmlns:c16="http://schemas.microsoft.com/office/drawing/2014/chart" uri="{C3380CC4-5D6E-409C-BE32-E72D297353CC}">
                  <c16:uniqueId val="{00000003-3D87-49B0-8460-0712519396B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002060"/>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extLst>
          </c:dLbls>
          <c:cat>
            <c:strRef>
              <c:f>Presentación!$B$3</c:f>
              <c:strCache>
                <c:ptCount val="1"/>
                <c:pt idx="0">
                  <c:v>Cumplimiento</c:v>
                </c:pt>
              </c:strCache>
            </c:strRef>
          </c:cat>
          <c:val>
            <c:numRef>
              <c:f>Presentación!$C$112:$C$113</c:f>
              <c:numCache>
                <c:formatCode>0%</c:formatCode>
                <c:ptCount val="2"/>
                <c:pt idx="0">
                  <c:v>0.70943952802359878</c:v>
                </c:pt>
                <c:pt idx="1">
                  <c:v>0.29056047197640122</c:v>
                </c:pt>
              </c:numCache>
            </c:numRef>
          </c:val>
          <c:extLst>
            <c:ext xmlns:c16="http://schemas.microsoft.com/office/drawing/2014/chart" uri="{C3380CC4-5D6E-409C-BE32-E72D297353CC}">
              <c16:uniqueId val="{00000004-3D87-49B0-8460-0712519396B7}"/>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2.5347386670462563E-2"/>
          <c:w val="0.77172800403100783"/>
          <c:h val="0.96754957609755854"/>
        </c:manualLayout>
      </c:layout>
      <c:doughnutChart>
        <c:varyColors val="1"/>
        <c:ser>
          <c:idx val="0"/>
          <c:order val="0"/>
          <c:spPr>
            <a:solidFill>
              <a:srgbClr val="92D050"/>
            </a:solidFill>
            <a:ln>
              <a:solidFill>
                <a:schemeClr val="accent1"/>
              </a:solidFill>
            </a:ln>
          </c:spPr>
          <c:dPt>
            <c:idx val="0"/>
            <c:bubble3D val="0"/>
            <c:spPr>
              <a:solidFill>
                <a:srgbClr val="92D050"/>
              </a:solidFill>
              <a:ln w="19050">
                <a:solidFill>
                  <a:schemeClr val="accent1"/>
                </a:solidFill>
              </a:ln>
              <a:effectLst/>
            </c:spPr>
            <c:extLst>
              <c:ext xmlns:c16="http://schemas.microsoft.com/office/drawing/2014/chart" uri="{C3380CC4-5D6E-409C-BE32-E72D297353CC}">
                <c16:uniqueId val="{00000001-6F99-4A08-89F7-CE95EA83EBCB}"/>
              </c:ext>
            </c:extLst>
          </c:dPt>
          <c:dPt>
            <c:idx val="1"/>
            <c:bubble3D val="0"/>
            <c:spPr>
              <a:solidFill>
                <a:srgbClr val="92D050"/>
              </a:solidFill>
              <a:ln w="19050">
                <a:solidFill>
                  <a:schemeClr val="accent1"/>
                </a:solidFill>
              </a:ln>
              <a:effectLst/>
            </c:spPr>
            <c:extLst>
              <c:ext xmlns:c16="http://schemas.microsoft.com/office/drawing/2014/chart" uri="{C3380CC4-5D6E-409C-BE32-E72D297353CC}">
                <c16:uniqueId val="{00000003-6F99-4A08-89F7-CE95EA83EBCB}"/>
              </c:ext>
            </c:extLst>
          </c:dPt>
          <c:cat>
            <c:strRef>
              <c:f>Presentación!$B$3</c:f>
              <c:strCache>
                <c:ptCount val="1"/>
                <c:pt idx="0">
                  <c:v>Cumplimiento</c:v>
                </c:pt>
              </c:strCache>
            </c:strRef>
          </c:cat>
          <c:val>
            <c:numRef>
              <c:f>Presentación!$D$91:$D$92</c:f>
              <c:numCache>
                <c:formatCode>0%</c:formatCode>
                <c:ptCount val="2"/>
                <c:pt idx="0">
                  <c:v>1</c:v>
                </c:pt>
                <c:pt idx="1">
                  <c:v>0</c:v>
                </c:pt>
              </c:numCache>
            </c:numRef>
          </c:val>
          <c:extLst>
            <c:ext xmlns:c16="http://schemas.microsoft.com/office/drawing/2014/chart" uri="{C3380CC4-5D6E-409C-BE32-E72D297353CC}">
              <c16:uniqueId val="{00000004-6F99-4A08-89F7-CE95EA83EBCB}"/>
            </c:ext>
          </c:extLst>
        </c:ser>
        <c:dLbls>
          <c:showLegendKey val="0"/>
          <c:showVal val="0"/>
          <c:showCatName val="0"/>
          <c:showSerName val="0"/>
          <c:showPercent val="0"/>
          <c:showBubbleSize val="0"/>
          <c:showLeaderLines val="1"/>
        </c:dLbls>
        <c:firstSliceAng val="0"/>
        <c:holeSize val="7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userShapes r:id="rId4"/>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5113331653746733E-2"/>
          <c:y val="2.0577474823691665E-2"/>
          <c:w val="0.77172800403100783"/>
          <c:h val="0.96754957609755854"/>
        </c:manualLayout>
      </c:layout>
      <c:doughnutChart>
        <c:varyColors val="1"/>
        <c:ser>
          <c:idx val="0"/>
          <c:order val="0"/>
          <c:spPr>
            <a:solidFill>
              <a:schemeClr val="accent6"/>
            </a:solidFill>
            <a:ln>
              <a:solidFill>
                <a:schemeClr val="accent1"/>
              </a:solidFill>
            </a:ln>
          </c:spPr>
          <c:dPt>
            <c:idx val="0"/>
            <c:bubble3D val="0"/>
            <c:spPr>
              <a:solidFill>
                <a:srgbClr val="92D050"/>
              </a:solidFill>
              <a:ln w="19050">
                <a:solidFill>
                  <a:schemeClr val="accent1"/>
                </a:solidFill>
              </a:ln>
              <a:effectLst/>
            </c:spPr>
            <c:extLst>
              <c:ext xmlns:c16="http://schemas.microsoft.com/office/drawing/2014/chart" uri="{C3380CC4-5D6E-409C-BE32-E72D297353CC}">
                <c16:uniqueId val="{00000001-3108-4395-9200-AC1975E0CF85}"/>
              </c:ext>
            </c:extLst>
          </c:dPt>
          <c:dPt>
            <c:idx val="1"/>
            <c:bubble3D val="0"/>
            <c:spPr>
              <a:solidFill>
                <a:schemeClr val="accent6"/>
              </a:solidFill>
              <a:ln w="19050">
                <a:solidFill>
                  <a:schemeClr val="accent1"/>
                </a:solidFill>
              </a:ln>
              <a:effectLst/>
            </c:spPr>
            <c:extLst>
              <c:ext xmlns:c16="http://schemas.microsoft.com/office/drawing/2014/chart" uri="{C3380CC4-5D6E-409C-BE32-E72D297353CC}">
                <c16:uniqueId val="{00000003-3108-4395-9200-AC1975E0CF85}"/>
              </c:ext>
            </c:extLst>
          </c:dPt>
          <c:cat>
            <c:strRef>
              <c:f>Presentación!$B$3</c:f>
              <c:strCache>
                <c:ptCount val="1"/>
                <c:pt idx="0">
                  <c:v>Cumplimiento</c:v>
                </c:pt>
              </c:strCache>
            </c:strRef>
          </c:cat>
          <c:val>
            <c:numRef>
              <c:f>Presentación!$D$91:$D$92</c:f>
              <c:numCache>
                <c:formatCode>0%</c:formatCode>
                <c:ptCount val="2"/>
                <c:pt idx="0">
                  <c:v>1</c:v>
                </c:pt>
                <c:pt idx="1">
                  <c:v>0</c:v>
                </c:pt>
              </c:numCache>
            </c:numRef>
          </c:val>
          <c:extLst>
            <c:ext xmlns:c16="http://schemas.microsoft.com/office/drawing/2014/chart" uri="{C3380CC4-5D6E-409C-BE32-E72D297353CC}">
              <c16:uniqueId val="{00000004-3108-4395-9200-AC1975E0CF85}"/>
            </c:ext>
          </c:extLst>
        </c:ser>
        <c:dLbls>
          <c:showLegendKey val="0"/>
          <c:showVal val="0"/>
          <c:showCatName val="0"/>
          <c:showSerName val="0"/>
          <c:showPercent val="0"/>
          <c:showBubbleSize val="0"/>
          <c:showLeaderLines val="1"/>
        </c:dLbls>
        <c:firstSliceAng val="0"/>
        <c:holeSize val="7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userShapes r:id="rId4"/>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46463938006933"/>
          <c:y val="0"/>
          <c:w val="0.61933413017658634"/>
          <c:h val="1"/>
        </c:manualLayout>
      </c:layout>
      <c:doughnutChart>
        <c:varyColors val="1"/>
        <c:ser>
          <c:idx val="0"/>
          <c:order val="0"/>
          <c:spPr>
            <a:solidFill>
              <a:srgbClr val="FFC000"/>
            </a:solidFill>
            <a:ln>
              <a:solidFill>
                <a:schemeClr val="accent5"/>
              </a:solidFill>
            </a:ln>
          </c:spPr>
          <c:dPt>
            <c:idx val="0"/>
            <c:bubble3D val="0"/>
            <c:spPr>
              <a:solidFill>
                <a:schemeClr val="accent6"/>
              </a:solidFill>
              <a:ln w="19050">
                <a:solidFill>
                  <a:schemeClr val="accent5"/>
                </a:solidFill>
              </a:ln>
              <a:effectLst/>
            </c:spPr>
            <c:extLst>
              <c:ext xmlns:c16="http://schemas.microsoft.com/office/drawing/2014/chart" uri="{C3380CC4-5D6E-409C-BE32-E72D297353CC}">
                <c16:uniqueId val="{00000001-BF4E-4731-BBF3-5849D92EBA6D}"/>
              </c:ext>
            </c:extLst>
          </c:dPt>
          <c:dPt>
            <c:idx val="1"/>
            <c:bubble3D val="0"/>
            <c:spPr>
              <a:noFill/>
              <a:ln w="19050">
                <a:solidFill>
                  <a:schemeClr val="accent5"/>
                </a:solidFill>
              </a:ln>
              <a:effectLst/>
            </c:spPr>
            <c:extLst>
              <c:ext xmlns:c16="http://schemas.microsoft.com/office/drawing/2014/chart" uri="{C3380CC4-5D6E-409C-BE32-E72D297353CC}">
                <c16:uniqueId val="{00000003-BF4E-4731-BBF3-5849D92EBA6D}"/>
              </c:ext>
            </c:extLst>
          </c:dPt>
          <c:dLbls>
            <c:dLbl>
              <c:idx val="0"/>
              <c:layout>
                <c:manualLayout>
                  <c:x val="-3.7463672858767866E-2"/>
                  <c:y val="-0.37412095639943743"/>
                </c:manualLayout>
              </c:layout>
              <c:spPr>
                <a:noFill/>
                <a:ln>
                  <a:noFill/>
                </a:ln>
                <a:effectLst/>
              </c:spPr>
              <c:txPr>
                <a:bodyPr wrap="square" lIns="38100" tIns="19050" rIns="38100" bIns="19050" anchor="ctr">
                  <a:noAutofit/>
                </a:bodyPr>
                <a:lstStyle/>
                <a:p>
                  <a:pPr>
                    <a:defRPr sz="8800">
                      <a:solidFill>
                        <a:srgbClr val="002060"/>
                      </a:solidFill>
                      <a:latin typeface="Aharoni" panose="02010803020104030203" pitchFamily="2" charset="-79"/>
                      <a:cs typeface="Aharoni" panose="02010803020104030203" pitchFamily="2" charset="-79"/>
                    </a:defRPr>
                  </a:pPr>
                  <a:endParaRPr lang="es-CO"/>
                </a:p>
              </c:txPr>
              <c:showLegendKey val="0"/>
              <c:showVal val="1"/>
              <c:showCatName val="0"/>
              <c:showSerName val="0"/>
              <c:showPercent val="0"/>
              <c:showBubbleSize val="0"/>
              <c:extLst>
                <c:ext xmlns:c15="http://schemas.microsoft.com/office/drawing/2012/chart" uri="{CE6537A1-D6FC-4f65-9D91-7224C49458BB}">
                  <c15:layout>
                    <c:manualLayout>
                      <c:w val="0.47659598199466213"/>
                      <c:h val="0.30843106636986833"/>
                    </c:manualLayout>
                  </c15:layout>
                </c:ext>
                <c:ext xmlns:c16="http://schemas.microsoft.com/office/drawing/2014/chart" uri="{C3380CC4-5D6E-409C-BE32-E72D297353CC}">
                  <c16:uniqueId val="{00000001-BF4E-4731-BBF3-5849D92EBA6D}"/>
                </c:ext>
              </c:extLst>
            </c:dLbl>
            <c:dLbl>
              <c:idx val="1"/>
              <c:delete val="1"/>
              <c:extLst>
                <c:ext xmlns:c15="http://schemas.microsoft.com/office/drawing/2012/chart" uri="{CE6537A1-D6FC-4f65-9D91-7224C49458BB}"/>
                <c:ext xmlns:c16="http://schemas.microsoft.com/office/drawing/2014/chart" uri="{C3380CC4-5D6E-409C-BE32-E72D297353CC}">
                  <c16:uniqueId val="{00000003-BF4E-4731-BBF3-5849D92EBA6D}"/>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extLst>
          </c:dLbls>
          <c:cat>
            <c:strRef>
              <c:f>Presentación!$B$3</c:f>
              <c:strCache>
                <c:ptCount val="1"/>
                <c:pt idx="0">
                  <c:v>Cumplimiento</c:v>
                </c:pt>
              </c:strCache>
            </c:strRef>
          </c:cat>
          <c:val>
            <c:numRef>
              <c:f>Presentación!$C$178:$C$179</c:f>
              <c:numCache>
                <c:formatCode>0%</c:formatCode>
                <c:ptCount val="2"/>
                <c:pt idx="0">
                  <c:v>0.93296044363420072</c:v>
                </c:pt>
                <c:pt idx="1">
                  <c:v>6.703955636579928E-2</c:v>
                </c:pt>
              </c:numCache>
            </c:numRef>
          </c:val>
          <c:extLst>
            <c:ext xmlns:c16="http://schemas.microsoft.com/office/drawing/2014/chart" uri="{C3380CC4-5D6E-409C-BE32-E72D297353CC}">
              <c16:uniqueId val="{00000004-BF4E-4731-BBF3-5849D92EBA6D}"/>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302047248158936"/>
          <c:y val="5.2076477323198977E-2"/>
          <c:w val="0.51097031628314094"/>
          <c:h val="0.84368863057497057"/>
        </c:manualLayout>
      </c:layout>
      <c:doughnutChart>
        <c:varyColors val="1"/>
        <c:ser>
          <c:idx val="0"/>
          <c:order val="0"/>
          <c:spPr>
            <a:ln>
              <a:solidFill>
                <a:schemeClr val="accent5"/>
              </a:solidFill>
            </a:ln>
          </c:spPr>
          <c:dPt>
            <c:idx val="0"/>
            <c:bubble3D val="0"/>
            <c:spPr>
              <a:solidFill>
                <a:srgbClr val="92D050"/>
              </a:solidFill>
              <a:ln w="19050">
                <a:solidFill>
                  <a:schemeClr val="accent5"/>
                </a:solidFill>
              </a:ln>
              <a:effectLst/>
            </c:spPr>
            <c:extLst>
              <c:ext xmlns:c16="http://schemas.microsoft.com/office/drawing/2014/chart" uri="{C3380CC4-5D6E-409C-BE32-E72D297353CC}">
                <c16:uniqueId val="{00000001-978B-4EA9-9EB1-9AF21D073D66}"/>
              </c:ext>
            </c:extLst>
          </c:dPt>
          <c:dPt>
            <c:idx val="1"/>
            <c:bubble3D val="0"/>
            <c:spPr>
              <a:solidFill>
                <a:schemeClr val="bg1"/>
              </a:solidFill>
              <a:ln w="19050">
                <a:solidFill>
                  <a:schemeClr val="accent5"/>
                </a:solidFill>
              </a:ln>
              <a:effectLst/>
            </c:spPr>
            <c:extLst>
              <c:ext xmlns:c16="http://schemas.microsoft.com/office/drawing/2014/chart" uri="{C3380CC4-5D6E-409C-BE32-E72D297353CC}">
                <c16:uniqueId val="{00000003-978B-4EA9-9EB1-9AF21D073D66}"/>
              </c:ext>
            </c:extLst>
          </c:dPt>
          <c:dLbls>
            <c:dLbl>
              <c:idx val="0"/>
              <c:layout>
                <c:manualLayout>
                  <c:x val="-4.5185804093479692E-2"/>
                  <c:y val="-0.28773692468855955"/>
                </c:manualLayout>
              </c:layout>
              <c:spPr>
                <a:noFill/>
                <a:ln>
                  <a:noFill/>
                </a:ln>
                <a:effectLst/>
              </c:spPr>
              <c:txPr>
                <a:bodyPr rot="0" spcFirstLastPara="1" vertOverflow="ellipsis" vert="horz" wrap="square" lIns="38100" tIns="19050" rIns="38100" bIns="19050" anchor="ctr" anchorCtr="1">
                  <a:spAutoFit/>
                </a:bodyPr>
                <a:lstStyle/>
                <a:p>
                  <a:pPr>
                    <a:defRPr sz="8800" b="0" i="0" u="none" strike="noStrike" kern="1200" baseline="0">
                      <a:solidFill>
                        <a:srgbClr val="002060"/>
                      </a:solidFill>
                      <a:latin typeface="Aharoni" panose="02010803020104030203" pitchFamily="2" charset="-79"/>
                      <a:ea typeface="+mn-ea"/>
                      <a:cs typeface="Aharoni" panose="02010803020104030203" pitchFamily="2" charset="-79"/>
                    </a:defRPr>
                  </a:pPr>
                  <a:endParaRPr lang="es-CO"/>
                </a:p>
              </c:txPr>
              <c:showLegendKey val="0"/>
              <c:showVal val="1"/>
              <c:showCatName val="0"/>
              <c:showSerName val="0"/>
              <c:showPercent val="0"/>
              <c:showBubbleSize val="0"/>
              <c:extLst>
                <c:ext xmlns:c15="http://schemas.microsoft.com/office/drawing/2012/chart" uri="{CE6537A1-D6FC-4f65-9D91-7224C49458BB}">
                  <c15:layout>
                    <c:manualLayout>
                      <c:w val="0.45778527262507018"/>
                      <c:h val="0.49999977850869909"/>
                    </c:manualLayout>
                  </c15:layout>
                </c:ext>
                <c:ext xmlns:c16="http://schemas.microsoft.com/office/drawing/2014/chart" uri="{C3380CC4-5D6E-409C-BE32-E72D297353CC}">
                  <c16:uniqueId val="{00000001-978B-4EA9-9EB1-9AF21D073D66}"/>
                </c:ext>
              </c:extLst>
            </c:dLbl>
            <c:dLbl>
              <c:idx val="1"/>
              <c:delete val="1"/>
              <c:extLst>
                <c:ext xmlns:c15="http://schemas.microsoft.com/office/drawing/2012/chart" uri="{CE6537A1-D6FC-4f65-9D91-7224C49458BB}"/>
                <c:ext xmlns:c16="http://schemas.microsoft.com/office/drawing/2014/chart" uri="{C3380CC4-5D6E-409C-BE32-E72D297353CC}">
                  <c16:uniqueId val="{00000003-978B-4EA9-9EB1-9AF21D073D66}"/>
                </c:ext>
              </c:extLst>
            </c:dLbl>
            <c:spPr>
              <a:noFill/>
              <a:ln>
                <a:noFill/>
              </a:ln>
              <a:effectLst/>
            </c:spPr>
            <c:txPr>
              <a:bodyPr rot="0" spcFirstLastPara="1" vertOverflow="ellipsis" vert="horz" wrap="square" lIns="38100" tIns="19050" rIns="38100" bIns="19050" anchor="ctr" anchorCtr="1">
                <a:spAutoFit/>
              </a:bodyPr>
              <a:lstStyle/>
              <a:p>
                <a:pPr>
                  <a:defRPr sz="8800" b="0" i="0" u="none" strike="noStrike" kern="1200" baseline="0">
                    <a:solidFill>
                      <a:srgbClr val="002060"/>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extLst>
          </c:dLbls>
          <c:cat>
            <c:strRef>
              <c:f>Presentación!$B$3</c:f>
              <c:strCache>
                <c:ptCount val="1"/>
                <c:pt idx="0">
                  <c:v>Cumplimiento</c:v>
                </c:pt>
              </c:strCache>
            </c:strRef>
          </c:cat>
          <c:val>
            <c:numRef>
              <c:f>Presentación!$C$200:$C$201</c:f>
              <c:numCache>
                <c:formatCode>0%</c:formatCode>
                <c:ptCount val="2"/>
                <c:pt idx="0">
                  <c:v>0.9</c:v>
                </c:pt>
                <c:pt idx="1">
                  <c:v>9.9999999999999978E-2</c:v>
                </c:pt>
              </c:numCache>
            </c:numRef>
          </c:val>
          <c:extLst>
            <c:ext xmlns:c16="http://schemas.microsoft.com/office/drawing/2014/chart" uri="{C3380CC4-5D6E-409C-BE32-E72D297353CC}">
              <c16:uniqueId val="{00000004-978B-4EA9-9EB1-9AF21D073D66}"/>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2541079286676"/>
          <c:y val="5.7207083123051991E-2"/>
          <c:w val="0.77477561338103074"/>
          <c:h val="0.82207426935654537"/>
        </c:manualLayout>
      </c:layout>
      <c:doughnutChart>
        <c:varyColors val="1"/>
        <c:ser>
          <c:idx val="0"/>
          <c:order val="0"/>
          <c:spPr>
            <a:solidFill>
              <a:srgbClr val="FFC000"/>
            </a:solidFill>
            <a:ln>
              <a:solidFill>
                <a:schemeClr val="accent5"/>
              </a:solidFill>
            </a:ln>
          </c:spPr>
          <c:dPt>
            <c:idx val="0"/>
            <c:bubble3D val="0"/>
            <c:spPr>
              <a:solidFill>
                <a:srgbClr val="FF0000"/>
              </a:solidFill>
              <a:ln w="19050">
                <a:solidFill>
                  <a:schemeClr val="accent5"/>
                </a:solidFill>
              </a:ln>
              <a:effectLst/>
            </c:spPr>
            <c:extLst>
              <c:ext xmlns:c16="http://schemas.microsoft.com/office/drawing/2014/chart" uri="{C3380CC4-5D6E-409C-BE32-E72D297353CC}">
                <c16:uniqueId val="{00000001-CABA-4731-9EB9-F6D6D4143A68}"/>
              </c:ext>
            </c:extLst>
          </c:dPt>
          <c:dPt>
            <c:idx val="1"/>
            <c:bubble3D val="0"/>
            <c:spPr>
              <a:solidFill>
                <a:schemeClr val="bg1"/>
              </a:solidFill>
              <a:ln w="19050">
                <a:solidFill>
                  <a:schemeClr val="accent5"/>
                </a:solidFill>
              </a:ln>
              <a:effectLst/>
            </c:spPr>
            <c:extLst>
              <c:ext xmlns:c16="http://schemas.microsoft.com/office/drawing/2014/chart" uri="{C3380CC4-5D6E-409C-BE32-E72D297353CC}">
                <c16:uniqueId val="{00000003-CABA-4731-9EB9-F6D6D4143A68}"/>
              </c:ext>
            </c:extLst>
          </c:dPt>
          <c:dLbls>
            <c:dLbl>
              <c:idx val="0"/>
              <c:layout>
                <c:manualLayout>
                  <c:x val="-9.6718763010339187E-2"/>
                  <c:y val="6.8352445841180248E-2"/>
                </c:manualLayout>
              </c:layout>
              <c:spPr>
                <a:noFill/>
                <a:ln>
                  <a:noFill/>
                </a:ln>
                <a:effectLst/>
              </c:spPr>
              <c:txPr>
                <a:bodyPr rot="0" spcFirstLastPara="1" vertOverflow="ellipsis" vert="horz" wrap="square" lIns="38100" tIns="19050" rIns="38100" bIns="19050" anchor="ctr" anchorCtr="1">
                  <a:noAutofit/>
                </a:bodyPr>
                <a:lstStyle/>
                <a:p>
                  <a:pPr>
                    <a:defRPr sz="8800" b="0" i="0" u="none" strike="noStrike" kern="1200" baseline="0">
                      <a:solidFill>
                        <a:srgbClr val="002060"/>
                      </a:solidFill>
                      <a:latin typeface="Aharoni" panose="02010803020104030203" pitchFamily="2" charset="-79"/>
                      <a:ea typeface="+mn-ea"/>
                      <a:cs typeface="Aharoni" panose="02010803020104030203" pitchFamily="2" charset="-79"/>
                    </a:defRPr>
                  </a:pPr>
                  <a:endParaRPr lang="es-CO"/>
                </a:p>
              </c:txPr>
              <c:showLegendKey val="0"/>
              <c:showVal val="1"/>
              <c:showCatName val="0"/>
              <c:showSerName val="0"/>
              <c:showPercent val="0"/>
              <c:showBubbleSize val="0"/>
              <c:extLst>
                <c:ext xmlns:c15="http://schemas.microsoft.com/office/drawing/2012/chart" uri="{CE6537A1-D6FC-4f65-9D91-7224C49458BB}">
                  <c15:layout>
                    <c:manualLayout>
                      <c:w val="0.6829691616667688"/>
                      <c:h val="0.50371463470640276"/>
                    </c:manualLayout>
                  </c15:layout>
                </c:ext>
                <c:ext xmlns:c16="http://schemas.microsoft.com/office/drawing/2014/chart" uri="{C3380CC4-5D6E-409C-BE32-E72D297353CC}">
                  <c16:uniqueId val="{00000001-CABA-4731-9EB9-F6D6D4143A68}"/>
                </c:ext>
              </c:extLst>
            </c:dLbl>
            <c:dLbl>
              <c:idx val="1"/>
              <c:delete val="1"/>
              <c:extLst>
                <c:ext xmlns:c15="http://schemas.microsoft.com/office/drawing/2012/chart" uri="{CE6537A1-D6FC-4f65-9D91-7224C49458BB}"/>
                <c:ext xmlns:c16="http://schemas.microsoft.com/office/drawing/2014/chart" uri="{C3380CC4-5D6E-409C-BE32-E72D297353CC}">
                  <c16:uniqueId val="{00000003-CABA-4731-9EB9-F6D6D4143A68}"/>
                </c:ext>
              </c:extLst>
            </c:dLbl>
            <c:spPr>
              <a:noFill/>
              <a:ln>
                <a:noFill/>
              </a:ln>
              <a:effectLst/>
            </c:spPr>
            <c:txPr>
              <a:bodyPr rot="0" spcFirstLastPara="1" vertOverflow="ellipsis" vert="horz" wrap="square" lIns="38100" tIns="19050" rIns="38100" bIns="19050" anchor="ctr" anchorCtr="1">
                <a:spAutoFit/>
              </a:bodyPr>
              <a:lstStyle/>
              <a:p>
                <a:pPr>
                  <a:defRPr sz="8800" b="0" i="0" u="none" strike="noStrike" kern="1200" baseline="0">
                    <a:solidFill>
                      <a:srgbClr val="002060"/>
                    </a:solidFill>
                    <a:latin typeface="Aharoni" panose="02010803020104030203" pitchFamily="2" charset="-79"/>
                    <a:ea typeface="+mn-ea"/>
                    <a:cs typeface="Aharoni" panose="02010803020104030203" pitchFamily="2" charset="-79"/>
                  </a:defRPr>
                </a:pPr>
                <a:endParaRPr lang="es-CO"/>
              </a:p>
            </c:txPr>
            <c:showLegendKey val="0"/>
            <c:showVal val="1"/>
            <c:showCatName val="0"/>
            <c:showSerName val="0"/>
            <c:showPercent val="0"/>
            <c:showBubbleSize val="0"/>
            <c:showLeaderLines val="0"/>
            <c:extLst>
              <c:ext xmlns:c15="http://schemas.microsoft.com/office/drawing/2012/chart" uri="{CE6537A1-D6FC-4f65-9D91-7224C49458BB}"/>
            </c:extLst>
          </c:dLbls>
          <c:cat>
            <c:strRef>
              <c:f>Presentación!$B$3</c:f>
              <c:strCache>
                <c:ptCount val="1"/>
                <c:pt idx="0">
                  <c:v>Cumplimiento</c:v>
                </c:pt>
              </c:strCache>
            </c:strRef>
          </c:cat>
          <c:val>
            <c:numRef>
              <c:f>Presentación!$C$222:$C$223</c:f>
              <c:numCache>
                <c:formatCode>0%</c:formatCode>
                <c:ptCount val="2"/>
                <c:pt idx="0">
                  <c:v>0.44805518395401106</c:v>
                </c:pt>
                <c:pt idx="1">
                  <c:v>0.551944816045989</c:v>
                </c:pt>
              </c:numCache>
            </c:numRef>
          </c:val>
          <c:extLst>
            <c:ext xmlns:c16="http://schemas.microsoft.com/office/drawing/2014/chart" uri="{C3380CC4-5D6E-409C-BE32-E72D297353CC}">
              <c16:uniqueId val="{00000004-CABA-4731-9EB9-F6D6D4143A68}"/>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909783764549052"/>
          <c:y val="0.18432574139608074"/>
          <c:w val="0.51624510302242466"/>
          <c:h val="0.84192144246913381"/>
        </c:manualLayout>
      </c:layout>
      <c:doughnutChart>
        <c:varyColors val="1"/>
        <c:ser>
          <c:idx val="0"/>
          <c:order val="0"/>
          <c:spPr>
            <a:solidFill>
              <a:srgbClr val="92D050"/>
            </a:solidFill>
            <a:ln>
              <a:solidFill>
                <a:schemeClr val="accent5"/>
              </a:solidFill>
            </a:ln>
          </c:spPr>
          <c:dPt>
            <c:idx val="0"/>
            <c:bubble3D val="0"/>
            <c:spPr>
              <a:solidFill>
                <a:srgbClr val="92D050"/>
              </a:solidFill>
              <a:ln w="19050">
                <a:solidFill>
                  <a:schemeClr val="accent5"/>
                </a:solidFill>
              </a:ln>
              <a:effectLst/>
            </c:spPr>
            <c:extLst>
              <c:ext xmlns:c16="http://schemas.microsoft.com/office/drawing/2014/chart" uri="{C3380CC4-5D6E-409C-BE32-E72D297353CC}">
                <c16:uniqueId val="{00000001-ACE7-43B9-ABF5-74B553053114}"/>
              </c:ext>
            </c:extLst>
          </c:dPt>
          <c:dPt>
            <c:idx val="1"/>
            <c:bubble3D val="0"/>
            <c:spPr>
              <a:solidFill>
                <a:srgbClr val="92D050"/>
              </a:solidFill>
              <a:ln w="19050">
                <a:solidFill>
                  <a:schemeClr val="accent5"/>
                </a:solidFill>
              </a:ln>
              <a:effectLst/>
            </c:spPr>
            <c:extLst>
              <c:ext xmlns:c16="http://schemas.microsoft.com/office/drawing/2014/chart" uri="{C3380CC4-5D6E-409C-BE32-E72D297353CC}">
                <c16:uniqueId val="{00000003-ACE7-43B9-ABF5-74B553053114}"/>
              </c:ext>
            </c:extLst>
          </c:dPt>
          <c:dLbls>
            <c:dLbl>
              <c:idx val="0"/>
              <c:layout>
                <c:manualLayout>
                  <c:x val="9.8428368977654824E-3"/>
                  <c:y val="-0.20370524630113587"/>
                </c:manualLayout>
              </c:layout>
              <c:spPr>
                <a:noFill/>
                <a:ln>
                  <a:noFill/>
                </a:ln>
                <a:effectLst/>
              </c:spPr>
              <c:txPr>
                <a:bodyPr rot="0" spcFirstLastPara="1" vertOverflow="ellipsis" vert="horz" wrap="square" lIns="38100" tIns="19050" rIns="38100" bIns="19050" anchor="ctr" anchorCtr="1">
                  <a:noAutofit/>
                </a:bodyPr>
                <a:lstStyle/>
                <a:p>
                  <a:pPr>
                    <a:defRPr sz="8800" b="0" i="0" u="none" strike="noStrike" kern="1200" baseline="0">
                      <a:solidFill>
                        <a:srgbClr val="002060"/>
                      </a:solidFill>
                      <a:latin typeface="Aharoni" panose="02010803020104030203" pitchFamily="2" charset="-79"/>
                      <a:ea typeface="+mn-ea"/>
                      <a:cs typeface="Aharoni" panose="02010803020104030203" pitchFamily="2" charset="-79"/>
                    </a:defRPr>
                  </a:pPr>
                  <a:endParaRPr lang="es-CO"/>
                </a:p>
              </c:txPr>
              <c:showLegendKey val="0"/>
              <c:showVal val="1"/>
              <c:showCatName val="0"/>
              <c:showSerName val="0"/>
              <c:showPercent val="0"/>
              <c:showBubbleSize val="0"/>
              <c:extLst>
                <c:ext xmlns:c15="http://schemas.microsoft.com/office/drawing/2012/chart" uri="{CE6537A1-D6FC-4f65-9D91-7224C49458BB}">
                  <c15:layout>
                    <c:manualLayout>
                      <c:w val="0.5298690259151968"/>
                      <c:h val="0.47088782558762315"/>
                    </c:manualLayout>
                  </c15:layout>
                </c:ext>
                <c:ext xmlns:c16="http://schemas.microsoft.com/office/drawing/2014/chart" uri="{C3380CC4-5D6E-409C-BE32-E72D297353CC}">
                  <c16:uniqueId val="{00000001-ACE7-43B9-ABF5-74B553053114}"/>
                </c:ext>
              </c:extLst>
            </c:dLbl>
            <c:dLbl>
              <c:idx val="1"/>
              <c:delete val="1"/>
              <c:extLst>
                <c:ext xmlns:c15="http://schemas.microsoft.com/office/drawing/2012/chart" uri="{CE6537A1-D6FC-4f65-9D91-7224C49458BB}"/>
                <c:ext xmlns:c16="http://schemas.microsoft.com/office/drawing/2014/chart" uri="{C3380CC4-5D6E-409C-BE32-E72D297353CC}">
                  <c16:uniqueId val="{00000003-ACE7-43B9-ABF5-74B553053114}"/>
                </c:ext>
              </c:extLst>
            </c:dLbl>
            <c:spPr>
              <a:noFill/>
              <a:ln>
                <a:noFill/>
              </a:ln>
              <a:effectLst/>
            </c:spPr>
            <c:txPr>
              <a:bodyPr rot="0" spcFirstLastPara="1" vertOverflow="ellipsis" vert="horz" wrap="square" lIns="38100" tIns="19050" rIns="38100" bIns="19050" anchor="ctr" anchorCtr="1">
                <a:spAutoFit/>
              </a:bodyPr>
              <a:lstStyle/>
              <a:p>
                <a:pPr>
                  <a:defRPr sz="8800" b="0" i="0" u="none" strike="noStrike" kern="1200" baseline="0">
                    <a:solidFill>
                      <a:srgbClr val="002060"/>
                    </a:solidFill>
                    <a:latin typeface="Aharoni" panose="02010803020104030203" pitchFamily="2" charset="-79"/>
                    <a:ea typeface="+mn-ea"/>
                    <a:cs typeface="Aharoni" panose="02010803020104030203" pitchFamily="2" charset="-79"/>
                  </a:defRPr>
                </a:pPr>
                <a:endParaRPr lang="es-CO"/>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Presentación!$B$3</c:f>
              <c:strCache>
                <c:ptCount val="1"/>
                <c:pt idx="0">
                  <c:v>Cumplimiento</c:v>
                </c:pt>
              </c:strCache>
            </c:strRef>
          </c:cat>
          <c:val>
            <c:numRef>
              <c:f>Presentación!$C$243:$C$244</c:f>
              <c:numCache>
                <c:formatCode>0%</c:formatCode>
                <c:ptCount val="2"/>
                <c:pt idx="0">
                  <c:v>1.0062639233689421</c:v>
                </c:pt>
                <c:pt idx="1">
                  <c:v>-6.2639233689421037E-3</c:v>
                </c:pt>
              </c:numCache>
            </c:numRef>
          </c:val>
          <c:extLst>
            <c:ext xmlns:c16="http://schemas.microsoft.com/office/drawing/2014/chart" uri="{C3380CC4-5D6E-409C-BE32-E72D297353CC}">
              <c16:uniqueId val="{00000004-ACE7-43B9-ABF5-74B553053114}"/>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69256450556261E-3"/>
          <c:y val="3.5665569976118883E-3"/>
          <c:w val="0.92249375460141714"/>
          <c:h val="0.97776474691272175"/>
        </c:manualLayout>
      </c:layout>
      <c:doughnutChart>
        <c:varyColors val="1"/>
        <c:ser>
          <c:idx val="0"/>
          <c:order val="0"/>
          <c:spPr>
            <a:solidFill>
              <a:srgbClr val="92D050"/>
            </a:solidFill>
            <a:ln>
              <a:solidFill>
                <a:schemeClr val="accent5"/>
              </a:solidFill>
            </a:ln>
          </c:spPr>
          <c:dPt>
            <c:idx val="0"/>
            <c:bubble3D val="0"/>
            <c:spPr>
              <a:solidFill>
                <a:srgbClr val="92D050"/>
              </a:solidFill>
              <a:ln w="19050">
                <a:solidFill>
                  <a:schemeClr val="accent5"/>
                </a:solidFill>
              </a:ln>
              <a:effectLst/>
            </c:spPr>
            <c:extLst>
              <c:ext xmlns:c16="http://schemas.microsoft.com/office/drawing/2014/chart" uri="{C3380CC4-5D6E-409C-BE32-E72D297353CC}">
                <c16:uniqueId val="{00000001-0B58-4A8E-919F-E6A1E91FBAF8}"/>
              </c:ext>
            </c:extLst>
          </c:dPt>
          <c:dPt>
            <c:idx val="1"/>
            <c:bubble3D val="0"/>
            <c:spPr>
              <a:solidFill>
                <a:srgbClr val="92D050"/>
              </a:solidFill>
              <a:ln w="19050">
                <a:solidFill>
                  <a:schemeClr val="accent5"/>
                </a:solidFill>
              </a:ln>
              <a:effectLst/>
            </c:spPr>
            <c:extLst>
              <c:ext xmlns:c16="http://schemas.microsoft.com/office/drawing/2014/chart" uri="{C3380CC4-5D6E-409C-BE32-E72D297353CC}">
                <c16:uniqueId val="{00000003-0B58-4A8E-919F-E6A1E91FBAF8}"/>
              </c:ext>
            </c:extLst>
          </c:dPt>
          <c:dLbls>
            <c:dLbl>
              <c:idx val="0"/>
              <c:layout>
                <c:manualLayout>
                  <c:x val="1.0238761002600367E-2"/>
                  <c:y val="-0.18761075025012039"/>
                </c:manualLayout>
              </c:layout>
              <c:spPr>
                <a:noFill/>
                <a:ln>
                  <a:noFill/>
                </a:ln>
                <a:effectLst/>
              </c:spPr>
              <c:txPr>
                <a:bodyPr rot="0" spcFirstLastPara="1" vertOverflow="ellipsis" vert="horz" wrap="square" lIns="38100" tIns="19050" rIns="38100" bIns="19050" anchor="ctr" anchorCtr="1">
                  <a:noAutofit/>
                </a:bodyPr>
                <a:lstStyle/>
                <a:p>
                  <a:pPr>
                    <a:defRPr sz="8800" b="0" i="0" u="none" strike="noStrike" kern="1200" baseline="0">
                      <a:solidFill>
                        <a:srgbClr val="002060"/>
                      </a:solidFill>
                      <a:latin typeface="Aharoni" panose="02010803020104030203" pitchFamily="2" charset="-79"/>
                      <a:ea typeface="+mn-ea"/>
                      <a:cs typeface="Aharoni" panose="02010803020104030203" pitchFamily="2" charset="-79"/>
                    </a:defRPr>
                  </a:pPr>
                  <a:endParaRPr lang="es-CO"/>
                </a:p>
              </c:txPr>
              <c:showLegendKey val="0"/>
              <c:showVal val="1"/>
              <c:showCatName val="0"/>
              <c:showSerName val="0"/>
              <c:showPercent val="0"/>
              <c:showBubbleSize val="0"/>
              <c:extLst>
                <c:ext xmlns:c15="http://schemas.microsoft.com/office/drawing/2012/chart" uri="{CE6537A1-D6FC-4f65-9D91-7224C49458BB}">
                  <c15:layout>
                    <c:manualLayout>
                      <c:w val="0.94355089443471252"/>
                      <c:h val="0.57930272960773077"/>
                    </c:manualLayout>
                  </c15:layout>
                </c:ext>
                <c:ext xmlns:c16="http://schemas.microsoft.com/office/drawing/2014/chart" uri="{C3380CC4-5D6E-409C-BE32-E72D297353CC}">
                  <c16:uniqueId val="{00000001-0B58-4A8E-919F-E6A1E91FBAF8}"/>
                </c:ext>
              </c:extLst>
            </c:dLbl>
            <c:dLbl>
              <c:idx val="1"/>
              <c:delete val="1"/>
              <c:extLst>
                <c:ext xmlns:c15="http://schemas.microsoft.com/office/drawing/2012/chart" uri="{CE6537A1-D6FC-4f65-9D91-7224C49458BB}"/>
                <c:ext xmlns:c16="http://schemas.microsoft.com/office/drawing/2014/chart" uri="{C3380CC4-5D6E-409C-BE32-E72D297353CC}">
                  <c16:uniqueId val="{00000003-0B58-4A8E-919F-E6A1E91FBAF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extLst>
          </c:dLbls>
          <c:cat>
            <c:strRef>
              <c:f>Presentación!$B$3</c:f>
              <c:strCache>
                <c:ptCount val="1"/>
                <c:pt idx="0">
                  <c:v>Cumplimiento</c:v>
                </c:pt>
              </c:strCache>
            </c:strRef>
          </c:cat>
          <c:val>
            <c:numRef>
              <c:f>Presentación!$C$265:$C$266</c:f>
              <c:numCache>
                <c:formatCode>0%</c:formatCode>
                <c:ptCount val="2"/>
                <c:pt idx="0">
                  <c:v>1.0062639233689421</c:v>
                </c:pt>
                <c:pt idx="1">
                  <c:v>-6.2639233689421037E-3</c:v>
                </c:pt>
              </c:numCache>
            </c:numRef>
          </c:val>
          <c:extLst>
            <c:ext xmlns:c16="http://schemas.microsoft.com/office/drawing/2014/chart" uri="{C3380CC4-5D6E-409C-BE32-E72D297353CC}">
              <c16:uniqueId val="{00000004-0B58-4A8E-919F-E6A1E91FBAF8}"/>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071343247695772"/>
          <c:y val="9.0588652764603428E-2"/>
          <c:w val="0.67318167905390747"/>
          <c:h val="0.9094114011961657"/>
        </c:manualLayout>
      </c:layout>
      <c:doughnutChart>
        <c:varyColors val="1"/>
        <c:ser>
          <c:idx val="0"/>
          <c:order val="0"/>
          <c:spPr>
            <a:solidFill>
              <a:schemeClr val="lt1"/>
            </a:solidFill>
            <a:ln w="12700" cap="flat" cmpd="sng" algn="ctr">
              <a:solidFill>
                <a:schemeClr val="accent5"/>
              </a:solidFill>
              <a:prstDash val="solid"/>
              <a:miter lim="800000"/>
            </a:ln>
            <a:effectLst/>
          </c:spPr>
          <c:dPt>
            <c:idx val="0"/>
            <c:bubble3D val="0"/>
            <c:spPr>
              <a:solidFill>
                <a:srgbClr val="92D050"/>
              </a:solidFill>
              <a:ln w="12700" cap="flat" cmpd="sng" algn="ctr">
                <a:solidFill>
                  <a:schemeClr val="accent5"/>
                </a:solidFill>
                <a:prstDash val="solid"/>
                <a:miter lim="800000"/>
              </a:ln>
              <a:effectLst/>
            </c:spPr>
            <c:extLst>
              <c:ext xmlns:c16="http://schemas.microsoft.com/office/drawing/2014/chart" uri="{C3380CC4-5D6E-409C-BE32-E72D297353CC}">
                <c16:uniqueId val="{00000001-3CE0-4642-8095-5C6EB3D1E92B}"/>
              </c:ext>
            </c:extLst>
          </c:dPt>
          <c:dPt>
            <c:idx val="1"/>
            <c:bubble3D val="0"/>
            <c:spPr>
              <a:solidFill>
                <a:schemeClr val="lt1"/>
              </a:solidFill>
              <a:ln w="12700" cap="flat" cmpd="sng" algn="ctr">
                <a:solidFill>
                  <a:schemeClr val="accent5"/>
                </a:solidFill>
                <a:prstDash val="solid"/>
                <a:miter lim="800000"/>
              </a:ln>
              <a:effectLst/>
            </c:spPr>
            <c:extLst>
              <c:ext xmlns:c16="http://schemas.microsoft.com/office/drawing/2014/chart" uri="{C3380CC4-5D6E-409C-BE32-E72D297353CC}">
                <c16:uniqueId val="{00000003-3CE0-4642-8095-5C6EB3D1E92B}"/>
              </c:ext>
            </c:extLst>
          </c:dPt>
          <c:dLbls>
            <c:dLbl>
              <c:idx val="0"/>
              <c:layout>
                <c:manualLayout>
                  <c:x val="-9.3044805116740806E-2"/>
                  <c:y val="-0.25932527725652288"/>
                </c:manualLayout>
              </c:layout>
              <c:spPr>
                <a:noFill/>
                <a:ln>
                  <a:noFill/>
                </a:ln>
                <a:effectLst/>
              </c:spPr>
              <c:txPr>
                <a:bodyPr rot="0" spcFirstLastPara="1" vertOverflow="ellipsis" vert="horz" wrap="square" lIns="38100" tIns="19050" rIns="38100" bIns="19050" anchor="ctr" anchorCtr="1">
                  <a:noAutofit/>
                </a:bodyPr>
                <a:lstStyle/>
                <a:p>
                  <a:pPr>
                    <a:defRPr sz="5400" b="1" i="0" u="none" strike="noStrike" kern="1200" baseline="0">
                      <a:solidFill>
                        <a:srgbClr val="002060"/>
                      </a:solidFill>
                      <a:latin typeface="+mn-lt"/>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15:layout>
                    <c:manualLayout>
                      <c:w val="0.28242329201368432"/>
                      <c:h val="0.41398355747676319"/>
                    </c:manualLayout>
                  </c15:layout>
                </c:ext>
                <c:ext xmlns:c16="http://schemas.microsoft.com/office/drawing/2014/chart" uri="{C3380CC4-5D6E-409C-BE32-E72D297353CC}">
                  <c16:uniqueId val="{00000001-3CE0-4642-8095-5C6EB3D1E92B}"/>
                </c:ext>
              </c:extLst>
            </c:dLbl>
            <c:dLbl>
              <c:idx val="1"/>
              <c:delete val="1"/>
              <c:extLst>
                <c:ext xmlns:c15="http://schemas.microsoft.com/office/drawing/2012/chart" uri="{CE6537A1-D6FC-4f65-9D91-7224C49458BB}"/>
                <c:ext xmlns:c16="http://schemas.microsoft.com/office/drawing/2014/chart" uri="{C3380CC4-5D6E-409C-BE32-E72D297353CC}">
                  <c16:uniqueId val="{00000003-3CE0-4642-8095-5C6EB3D1E92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Presentación!$B$3</c:f>
              <c:strCache>
                <c:ptCount val="1"/>
                <c:pt idx="0">
                  <c:v>Cumplimiento</c:v>
                </c:pt>
              </c:strCache>
            </c:strRef>
          </c:cat>
          <c:val>
            <c:numRef>
              <c:f>Presentación!$C$287:$C$288</c:f>
              <c:numCache>
                <c:formatCode>0%</c:formatCode>
                <c:ptCount val="2"/>
                <c:pt idx="0">
                  <c:v>0.82135775655064958</c:v>
                </c:pt>
                <c:pt idx="1">
                  <c:v>0.17864224344935042</c:v>
                </c:pt>
              </c:numCache>
            </c:numRef>
          </c:val>
          <c:extLst>
            <c:ext xmlns:c16="http://schemas.microsoft.com/office/drawing/2014/chart" uri="{C3380CC4-5D6E-409C-BE32-E72D297353CC}">
              <c16:uniqueId val="{00000004-3CE0-4642-8095-5C6EB3D1E92B}"/>
            </c:ext>
          </c:extLst>
        </c:ser>
        <c:dLbls>
          <c:showLegendKey val="0"/>
          <c:showVal val="1"/>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988053980604872"/>
          <c:y val="0.16456172991188964"/>
          <c:w val="0.47022224481205604"/>
          <c:h val="0.77292589602274719"/>
        </c:manualLayout>
      </c:layout>
      <c:doughnutChart>
        <c:varyColors val="1"/>
        <c:ser>
          <c:idx val="0"/>
          <c:order val="0"/>
          <c:spPr>
            <a:solidFill>
              <a:srgbClr val="92D050"/>
            </a:solidFill>
            <a:ln>
              <a:solidFill>
                <a:schemeClr val="accent1"/>
              </a:solidFill>
            </a:ln>
          </c:spPr>
          <c:dPt>
            <c:idx val="0"/>
            <c:bubble3D val="0"/>
            <c:spPr>
              <a:solidFill>
                <a:srgbClr val="92D050"/>
              </a:solidFill>
              <a:ln w="19050">
                <a:solidFill>
                  <a:schemeClr val="accent1"/>
                </a:solidFill>
              </a:ln>
              <a:effectLst/>
            </c:spPr>
            <c:extLst>
              <c:ext xmlns:c16="http://schemas.microsoft.com/office/drawing/2014/chart" uri="{C3380CC4-5D6E-409C-BE32-E72D297353CC}">
                <c16:uniqueId val="{00000001-77BF-4F70-BA35-F7C36A052627}"/>
              </c:ext>
            </c:extLst>
          </c:dPt>
          <c:dPt>
            <c:idx val="1"/>
            <c:bubble3D val="0"/>
            <c:spPr>
              <a:solidFill>
                <a:srgbClr val="92D050"/>
              </a:solidFill>
              <a:ln w="19050">
                <a:solidFill>
                  <a:schemeClr val="accent1"/>
                </a:solidFill>
              </a:ln>
              <a:effectLst/>
            </c:spPr>
            <c:extLst>
              <c:ext xmlns:c16="http://schemas.microsoft.com/office/drawing/2014/chart" uri="{C3380CC4-5D6E-409C-BE32-E72D297353CC}">
                <c16:uniqueId val="{00000003-77BF-4F70-BA35-F7C36A052627}"/>
              </c:ext>
            </c:extLst>
          </c:dPt>
          <c:dLbls>
            <c:dLbl>
              <c:idx val="0"/>
              <c:layout>
                <c:manualLayout>
                  <c:x val="2.5591508920864824E-3"/>
                  <c:y val="-0.20851651804268331"/>
                </c:manualLayout>
              </c:layout>
              <c:spPr>
                <a:noFill/>
                <a:ln>
                  <a:noFill/>
                </a:ln>
                <a:effectLst/>
              </c:spPr>
              <c:txPr>
                <a:bodyPr rot="0" spcFirstLastPara="1" vertOverflow="ellipsis" vert="horz" wrap="square" lIns="38100" tIns="19050" rIns="38100" bIns="19050" anchor="ctr" anchorCtr="1">
                  <a:noAutofit/>
                </a:bodyPr>
                <a:lstStyle/>
                <a:p>
                  <a:pPr>
                    <a:defRPr sz="8800" b="0" i="0" u="none" strike="noStrike" kern="1200" baseline="0">
                      <a:solidFill>
                        <a:srgbClr val="002060"/>
                      </a:solidFill>
                      <a:latin typeface="Aharoni" panose="02010803020104030203" pitchFamily="2" charset="-79"/>
                      <a:ea typeface="+mn-ea"/>
                      <a:cs typeface="Aharoni" panose="02010803020104030203" pitchFamily="2" charset="-79"/>
                    </a:defRPr>
                  </a:pPr>
                  <a:endParaRPr lang="es-CO"/>
                </a:p>
              </c:txPr>
              <c:showLegendKey val="0"/>
              <c:showVal val="1"/>
              <c:showCatName val="0"/>
              <c:showSerName val="0"/>
              <c:showPercent val="0"/>
              <c:showBubbleSize val="0"/>
              <c:extLst>
                <c:ext xmlns:c15="http://schemas.microsoft.com/office/drawing/2012/chart" uri="{CE6537A1-D6FC-4f65-9D91-7224C49458BB}">
                  <c15:layout>
                    <c:manualLayout>
                      <c:w val="0.48557203687999184"/>
                      <c:h val="0.51783234457822869"/>
                    </c:manualLayout>
                  </c15:layout>
                </c:ext>
                <c:ext xmlns:c16="http://schemas.microsoft.com/office/drawing/2014/chart" uri="{C3380CC4-5D6E-409C-BE32-E72D297353CC}">
                  <c16:uniqueId val="{00000001-77BF-4F70-BA35-F7C36A052627}"/>
                </c:ext>
              </c:extLst>
            </c:dLbl>
            <c:dLbl>
              <c:idx val="1"/>
              <c:delete val="1"/>
              <c:extLst>
                <c:ext xmlns:c15="http://schemas.microsoft.com/office/drawing/2012/chart" uri="{CE6537A1-D6FC-4f65-9D91-7224C49458BB}"/>
                <c:ext xmlns:c16="http://schemas.microsoft.com/office/drawing/2014/chart" uri="{C3380CC4-5D6E-409C-BE32-E72D297353CC}">
                  <c16:uniqueId val="{00000003-77BF-4F70-BA35-F7C36A05262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002060"/>
                    </a:solidFill>
                    <a:latin typeface="+mn-lt"/>
                    <a:ea typeface="+mn-ea"/>
                    <a:cs typeface="+mn-cs"/>
                  </a:defRPr>
                </a:pPr>
                <a:endParaRPr lang="es-CO"/>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Presentación!$B$3</c:f>
              <c:strCache>
                <c:ptCount val="1"/>
                <c:pt idx="0">
                  <c:v>Cumplimiento</c:v>
                </c:pt>
              </c:strCache>
            </c:strRef>
          </c:cat>
          <c:val>
            <c:numRef>
              <c:f>Presentación!$C$330:$C$331</c:f>
              <c:numCache>
                <c:formatCode>0%</c:formatCode>
                <c:ptCount val="2"/>
                <c:pt idx="0">
                  <c:v>0.99537037037037046</c:v>
                </c:pt>
                <c:pt idx="1">
                  <c:v>4.6296296296295392E-3</c:v>
                </c:pt>
              </c:numCache>
            </c:numRef>
          </c:val>
          <c:extLst>
            <c:ext xmlns:c16="http://schemas.microsoft.com/office/drawing/2014/chart" uri="{C3380CC4-5D6E-409C-BE32-E72D297353CC}">
              <c16:uniqueId val="{00000004-77BF-4F70-BA35-F7C36A05262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408889382038806E-2"/>
          <c:y val="7.658384586812654E-2"/>
          <c:w val="0.93815526310808772"/>
          <c:h val="0.81796183165396386"/>
        </c:manualLayout>
      </c:layout>
      <c:barChart>
        <c:barDir val="col"/>
        <c:grouping val="clustered"/>
        <c:varyColors val="0"/>
        <c:ser>
          <c:idx val="0"/>
          <c:order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2"/>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Presentación!$R$4:$AG$4</c:f>
              <c:strCache>
                <c:ptCount val="16"/>
                <c:pt idx="0">
                  <c:v>Objetivo 1</c:v>
                </c:pt>
                <c:pt idx="1">
                  <c:v>Objetivo 2</c:v>
                </c:pt>
                <c:pt idx="2">
                  <c:v>Objetivo 3</c:v>
                </c:pt>
                <c:pt idx="3">
                  <c:v>Objetivo 4</c:v>
                </c:pt>
                <c:pt idx="4">
                  <c:v>Objetivo 5</c:v>
                </c:pt>
                <c:pt idx="5">
                  <c:v>Objetivo 6</c:v>
                </c:pt>
                <c:pt idx="6">
                  <c:v>Objetivo 7</c:v>
                </c:pt>
                <c:pt idx="7">
                  <c:v>Objetivo 8</c:v>
                </c:pt>
                <c:pt idx="8">
                  <c:v>Objetivo 9</c:v>
                </c:pt>
                <c:pt idx="9">
                  <c:v>Objetivo 11</c:v>
                </c:pt>
                <c:pt idx="10">
                  <c:v>Objetivo 12</c:v>
                </c:pt>
                <c:pt idx="11">
                  <c:v>Objetivo 13</c:v>
                </c:pt>
                <c:pt idx="12">
                  <c:v>Objetivo 14</c:v>
                </c:pt>
                <c:pt idx="13">
                  <c:v>Objetivo 15</c:v>
                </c:pt>
                <c:pt idx="14">
                  <c:v>Objetivo 16</c:v>
                </c:pt>
                <c:pt idx="15">
                  <c:v>Objetivo 17</c:v>
                </c:pt>
              </c:strCache>
            </c:strRef>
          </c:cat>
          <c:val>
            <c:numRef>
              <c:f>Presentación!$R$5:$AG$5</c:f>
              <c:numCache>
                <c:formatCode>0%</c:formatCode>
                <c:ptCount val="16"/>
                <c:pt idx="0">
                  <c:v>0.9741245161857417</c:v>
                </c:pt>
                <c:pt idx="1">
                  <c:v>2.50246494508401</c:v>
                </c:pt>
                <c:pt idx="2">
                  <c:v>0.34219941374497748</c:v>
                </c:pt>
                <c:pt idx="3">
                  <c:v>1.9529376779195269</c:v>
                </c:pt>
                <c:pt idx="4">
                  <c:v>2.0039797944939433</c:v>
                </c:pt>
                <c:pt idx="5">
                  <c:v>0.68</c:v>
                </c:pt>
                <c:pt idx="6">
                  <c:v>1.0325</c:v>
                </c:pt>
                <c:pt idx="7">
                  <c:v>1.0940889330975538</c:v>
                </c:pt>
                <c:pt idx="8">
                  <c:v>0.93296044363420072</c:v>
                </c:pt>
                <c:pt idx="9">
                  <c:v>0.9</c:v>
                </c:pt>
                <c:pt idx="10">
                  <c:v>0.44805518395401106</c:v>
                </c:pt>
                <c:pt idx="11">
                  <c:v>1.0062639233689421</c:v>
                </c:pt>
                <c:pt idx="12">
                  <c:v>1.0062639233689421</c:v>
                </c:pt>
                <c:pt idx="13">
                  <c:v>0.82135775655064958</c:v>
                </c:pt>
                <c:pt idx="14">
                  <c:v>1.01</c:v>
                </c:pt>
                <c:pt idx="15">
                  <c:v>0.99537037037037046</c:v>
                </c:pt>
              </c:numCache>
            </c:numRef>
          </c:val>
          <c:extLst>
            <c:ext xmlns:c16="http://schemas.microsoft.com/office/drawing/2014/chart" uri="{C3380CC4-5D6E-409C-BE32-E72D297353CC}">
              <c16:uniqueId val="{00000000-4BAF-489B-BE4B-C7A29322A635}"/>
            </c:ext>
          </c:extLst>
        </c:ser>
        <c:dLbls>
          <c:showLegendKey val="0"/>
          <c:showVal val="0"/>
          <c:showCatName val="0"/>
          <c:showSerName val="0"/>
          <c:showPercent val="0"/>
          <c:showBubbleSize val="0"/>
        </c:dLbls>
        <c:gapWidth val="100"/>
        <c:axId val="262555472"/>
        <c:axId val="246902288"/>
      </c:barChart>
      <c:lineChart>
        <c:grouping val="standard"/>
        <c:varyColors val="0"/>
        <c:ser>
          <c:idx val="1"/>
          <c:order val="1"/>
          <c:tx>
            <c:strRef>
              <c:f>Presentación!$Q$7</c:f>
              <c:strCache>
                <c:ptCount val="1"/>
                <c:pt idx="0">
                  <c:v>Promedio general</c:v>
                </c:pt>
              </c:strCache>
            </c:strRef>
          </c:tx>
          <c:spPr>
            <a:ln w="31750" cap="rnd">
              <a:solidFill>
                <a:schemeClr val="accent2"/>
              </a:solidFill>
              <a:round/>
            </a:ln>
            <a:effectLst/>
          </c:spPr>
          <c:marker>
            <c:symbol val="none"/>
          </c:marker>
          <c:val>
            <c:numRef>
              <c:f>Presentación!$R$7:$AG$7</c:f>
              <c:numCache>
                <c:formatCode>0%</c:formatCode>
                <c:ptCount val="16"/>
                <c:pt idx="0">
                  <c:v>1.1064104301108046</c:v>
                </c:pt>
                <c:pt idx="1">
                  <c:v>1.1064104301108046</c:v>
                </c:pt>
                <c:pt idx="2">
                  <c:v>1.1064104301108046</c:v>
                </c:pt>
                <c:pt idx="3">
                  <c:v>1.1064104301108046</c:v>
                </c:pt>
                <c:pt idx="4">
                  <c:v>1.1064104301108046</c:v>
                </c:pt>
                <c:pt idx="5">
                  <c:v>1.1064104301108046</c:v>
                </c:pt>
                <c:pt idx="6">
                  <c:v>1.1064104301108046</c:v>
                </c:pt>
                <c:pt idx="7">
                  <c:v>1.1064104301108046</c:v>
                </c:pt>
                <c:pt idx="8">
                  <c:v>1.1064104301108046</c:v>
                </c:pt>
                <c:pt idx="9">
                  <c:v>1.1064104301108046</c:v>
                </c:pt>
                <c:pt idx="10">
                  <c:v>1.1064104301108046</c:v>
                </c:pt>
                <c:pt idx="11">
                  <c:v>1.1064104301108046</c:v>
                </c:pt>
                <c:pt idx="12">
                  <c:v>1.1064104301108046</c:v>
                </c:pt>
                <c:pt idx="13">
                  <c:v>1.1064104301108046</c:v>
                </c:pt>
                <c:pt idx="14">
                  <c:v>1.1064104301108046</c:v>
                </c:pt>
                <c:pt idx="15">
                  <c:v>1.1064104301108046</c:v>
                </c:pt>
              </c:numCache>
            </c:numRef>
          </c:val>
          <c:smooth val="0"/>
          <c:extLst>
            <c:ext xmlns:c16="http://schemas.microsoft.com/office/drawing/2014/chart" uri="{C3380CC4-5D6E-409C-BE32-E72D297353CC}">
              <c16:uniqueId val="{00000001-4BAF-489B-BE4B-C7A29322A635}"/>
            </c:ext>
          </c:extLst>
        </c:ser>
        <c:dLbls>
          <c:showLegendKey val="0"/>
          <c:showVal val="0"/>
          <c:showCatName val="0"/>
          <c:showSerName val="0"/>
          <c:showPercent val="0"/>
          <c:showBubbleSize val="0"/>
        </c:dLbls>
        <c:marker val="1"/>
        <c:smooth val="0"/>
        <c:axId val="262555472"/>
        <c:axId val="246902288"/>
      </c:lineChart>
      <c:catAx>
        <c:axId val="262555472"/>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960000" spcFirstLastPara="1" vertOverflow="ellipsis" wrap="square" anchor="ctr" anchorCtr="1"/>
          <a:lstStyle/>
          <a:p>
            <a:pPr>
              <a:defRPr sz="11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es-CO"/>
          </a:p>
        </c:txPr>
        <c:crossAx val="246902288"/>
        <c:crosses val="autoZero"/>
        <c:auto val="1"/>
        <c:lblAlgn val="ctr"/>
        <c:lblOffset val="100"/>
        <c:noMultiLvlLbl val="0"/>
      </c:catAx>
      <c:valAx>
        <c:axId val="246902288"/>
        <c:scaling>
          <c:orientation val="minMax"/>
        </c:scaling>
        <c:delete val="0"/>
        <c:axPos val="l"/>
        <c:majorGridlines>
          <c:spPr>
            <a:ln w="9525" cap="flat" cmpd="sng" algn="ctr">
              <a:solidFill>
                <a:schemeClr val="tx2">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1" i="0" u="none" strike="noStrike" kern="1200" baseline="0">
                <a:solidFill>
                  <a:schemeClr val="tx2"/>
                </a:solidFill>
                <a:latin typeface="+mn-lt"/>
                <a:ea typeface="+mn-ea"/>
                <a:cs typeface="+mn-cs"/>
              </a:defRPr>
            </a:pPr>
            <a:endParaRPr lang="es-CO"/>
          </a:p>
        </c:txPr>
        <c:crossAx val="2625554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7661588081483008E-2"/>
          <c:y val="0.11975797038618022"/>
          <c:w val="0.91973561369726697"/>
          <c:h val="0.67707453293018216"/>
        </c:manualLayout>
      </c:layout>
      <c:barChart>
        <c:barDir val="col"/>
        <c:grouping val="clustered"/>
        <c:varyColors val="0"/>
        <c:ser>
          <c:idx val="0"/>
          <c:order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2"/>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Presentación!$R$4:$AG$4</c:f>
              <c:strCache>
                <c:ptCount val="16"/>
                <c:pt idx="0">
                  <c:v>Objetivo 1</c:v>
                </c:pt>
                <c:pt idx="1">
                  <c:v>Objetivo 2</c:v>
                </c:pt>
                <c:pt idx="2">
                  <c:v>Objetivo 3</c:v>
                </c:pt>
                <c:pt idx="3">
                  <c:v>Objetivo 4</c:v>
                </c:pt>
                <c:pt idx="4">
                  <c:v>Objetivo 5</c:v>
                </c:pt>
                <c:pt idx="5">
                  <c:v>Objetivo 6</c:v>
                </c:pt>
                <c:pt idx="6">
                  <c:v>Objetivo 7</c:v>
                </c:pt>
                <c:pt idx="7">
                  <c:v>Objetivo 8</c:v>
                </c:pt>
                <c:pt idx="8">
                  <c:v>Objetivo 9</c:v>
                </c:pt>
                <c:pt idx="9">
                  <c:v>Objetivo 11</c:v>
                </c:pt>
                <c:pt idx="10">
                  <c:v>Objetivo 12</c:v>
                </c:pt>
                <c:pt idx="11">
                  <c:v>Objetivo 13</c:v>
                </c:pt>
                <c:pt idx="12">
                  <c:v>Objetivo 14</c:v>
                </c:pt>
                <c:pt idx="13">
                  <c:v>Objetivo 15</c:v>
                </c:pt>
                <c:pt idx="14">
                  <c:v>Objetivo 16</c:v>
                </c:pt>
                <c:pt idx="15">
                  <c:v>Objetivo 17</c:v>
                </c:pt>
              </c:strCache>
            </c:strRef>
          </c:cat>
          <c:val>
            <c:numRef>
              <c:f>Presentación!$R$6:$AG$6</c:f>
              <c:numCache>
                <c:formatCode>0%</c:formatCode>
                <c:ptCount val="16"/>
                <c:pt idx="0">
                  <c:v>0.9741245161857417</c:v>
                </c:pt>
                <c:pt idx="1">
                  <c:v>1</c:v>
                </c:pt>
                <c:pt idx="2">
                  <c:v>0.34219941374497748</c:v>
                </c:pt>
                <c:pt idx="3">
                  <c:v>1</c:v>
                </c:pt>
                <c:pt idx="4">
                  <c:v>1</c:v>
                </c:pt>
                <c:pt idx="5">
                  <c:v>0.68</c:v>
                </c:pt>
                <c:pt idx="6">
                  <c:v>1</c:v>
                </c:pt>
                <c:pt idx="7">
                  <c:v>1</c:v>
                </c:pt>
                <c:pt idx="8">
                  <c:v>0.93296044363420072</c:v>
                </c:pt>
                <c:pt idx="9">
                  <c:v>0.9</c:v>
                </c:pt>
                <c:pt idx="10">
                  <c:v>0.44805518395401106</c:v>
                </c:pt>
                <c:pt idx="11">
                  <c:v>1.0062639233689421</c:v>
                </c:pt>
                <c:pt idx="12">
                  <c:v>1.0062639233689421</c:v>
                </c:pt>
                <c:pt idx="13">
                  <c:v>0.82135775655064958</c:v>
                </c:pt>
                <c:pt idx="14">
                  <c:v>1</c:v>
                </c:pt>
                <c:pt idx="15">
                  <c:v>0.99537037037037046</c:v>
                </c:pt>
              </c:numCache>
            </c:numRef>
          </c:val>
          <c:extLst>
            <c:ext xmlns:c16="http://schemas.microsoft.com/office/drawing/2014/chart" uri="{C3380CC4-5D6E-409C-BE32-E72D297353CC}">
              <c16:uniqueId val="{00000000-1561-4E3F-A2B6-24D8CE564C2E}"/>
            </c:ext>
          </c:extLst>
        </c:ser>
        <c:dLbls>
          <c:showLegendKey val="0"/>
          <c:showVal val="0"/>
          <c:showCatName val="0"/>
          <c:showSerName val="0"/>
          <c:showPercent val="0"/>
          <c:showBubbleSize val="0"/>
        </c:dLbls>
        <c:gapWidth val="100"/>
        <c:axId val="262555472"/>
        <c:axId val="246902288"/>
      </c:barChart>
      <c:lineChart>
        <c:grouping val="standard"/>
        <c:varyColors val="0"/>
        <c:ser>
          <c:idx val="1"/>
          <c:order val="1"/>
          <c:tx>
            <c:strRef>
              <c:f>Presentación!$Q$7</c:f>
              <c:strCache>
                <c:ptCount val="1"/>
                <c:pt idx="0">
                  <c:v>Promedio general</c:v>
                </c:pt>
              </c:strCache>
            </c:strRef>
          </c:tx>
          <c:spPr>
            <a:ln w="31750" cap="rnd">
              <a:solidFill>
                <a:schemeClr val="accent2"/>
              </a:solidFill>
              <a:round/>
            </a:ln>
            <a:effectLst/>
          </c:spPr>
          <c:marker>
            <c:symbol val="none"/>
          </c:marker>
          <c:val>
            <c:numRef>
              <c:f>Presentación!$R$8:$AG$8</c:f>
              <c:numCache>
                <c:formatCode>0%</c:formatCode>
                <c:ptCount val="16"/>
                <c:pt idx="0">
                  <c:v>0.88166222069861488</c:v>
                </c:pt>
                <c:pt idx="1">
                  <c:v>0.88166222069861488</c:v>
                </c:pt>
                <c:pt idx="2">
                  <c:v>0.88166222069861488</c:v>
                </c:pt>
                <c:pt idx="3">
                  <c:v>0.88166222069861488</c:v>
                </c:pt>
                <c:pt idx="4">
                  <c:v>0.88166222069861488</c:v>
                </c:pt>
                <c:pt idx="5">
                  <c:v>0.88166222069861488</c:v>
                </c:pt>
                <c:pt idx="6">
                  <c:v>0.88166222069861488</c:v>
                </c:pt>
                <c:pt idx="7">
                  <c:v>0.88166222069861488</c:v>
                </c:pt>
                <c:pt idx="8">
                  <c:v>0.88166222069861488</c:v>
                </c:pt>
                <c:pt idx="9">
                  <c:v>0.88166222069861488</c:v>
                </c:pt>
                <c:pt idx="10">
                  <c:v>0.88166222069861488</c:v>
                </c:pt>
                <c:pt idx="11">
                  <c:v>0.88166222069861488</c:v>
                </c:pt>
                <c:pt idx="12">
                  <c:v>0.88166222069861488</c:v>
                </c:pt>
                <c:pt idx="13">
                  <c:v>0.88166222069861488</c:v>
                </c:pt>
                <c:pt idx="14">
                  <c:v>0.88166222069861488</c:v>
                </c:pt>
                <c:pt idx="15">
                  <c:v>0.88166222069861488</c:v>
                </c:pt>
              </c:numCache>
            </c:numRef>
          </c:val>
          <c:smooth val="0"/>
          <c:extLst>
            <c:ext xmlns:c16="http://schemas.microsoft.com/office/drawing/2014/chart" uri="{C3380CC4-5D6E-409C-BE32-E72D297353CC}">
              <c16:uniqueId val="{00000001-1561-4E3F-A2B6-24D8CE564C2E}"/>
            </c:ext>
          </c:extLst>
        </c:ser>
        <c:dLbls>
          <c:showLegendKey val="0"/>
          <c:showVal val="0"/>
          <c:showCatName val="0"/>
          <c:showSerName val="0"/>
          <c:showPercent val="0"/>
          <c:showBubbleSize val="0"/>
        </c:dLbls>
        <c:marker val="1"/>
        <c:smooth val="0"/>
        <c:axId val="262555472"/>
        <c:axId val="246902288"/>
      </c:lineChart>
      <c:catAx>
        <c:axId val="262555472"/>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2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es-CO"/>
          </a:p>
        </c:txPr>
        <c:crossAx val="246902288"/>
        <c:crosses val="autoZero"/>
        <c:auto val="1"/>
        <c:lblAlgn val="ctr"/>
        <c:lblOffset val="100"/>
        <c:noMultiLvlLbl val="0"/>
      </c:catAx>
      <c:valAx>
        <c:axId val="246902288"/>
        <c:scaling>
          <c:orientation val="minMax"/>
        </c:scaling>
        <c:delete val="0"/>
        <c:axPos val="l"/>
        <c:majorGridlines>
          <c:spPr>
            <a:ln w="9525" cap="flat" cmpd="sng" algn="ctr">
              <a:solidFill>
                <a:schemeClr val="tx2">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1" i="0" u="none" strike="noStrike" kern="1200" baseline="0">
                <a:solidFill>
                  <a:schemeClr val="tx2"/>
                </a:solidFill>
                <a:latin typeface="+mn-lt"/>
                <a:ea typeface="+mn-ea"/>
                <a:cs typeface="+mn-cs"/>
              </a:defRPr>
            </a:pPr>
            <a:endParaRPr lang="es-CO"/>
          </a:p>
        </c:txPr>
        <c:crossAx val="2625554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56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barChart>
        <c:barDir val="col"/>
        <c:grouping val="clustered"/>
        <c:varyColors val="0"/>
        <c:ser>
          <c:idx val="0"/>
          <c:order val="0"/>
          <c:tx>
            <c:v>Bienes Materializados</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Hoja1!$C$2:$F$2</c:f>
              <c:strCache>
                <c:ptCount val="4"/>
                <c:pt idx="0">
                  <c:v>Inmuebles</c:v>
                </c:pt>
                <c:pt idx="1">
                  <c:v>Transportes</c:v>
                </c:pt>
                <c:pt idx="2">
                  <c:v>Semovientes</c:v>
                </c:pt>
                <c:pt idx="3">
                  <c:v>Sociedades y establecimientos</c:v>
                </c:pt>
              </c:strCache>
            </c:strRef>
          </c:cat>
          <c:val>
            <c:numRef>
              <c:f>Hoja1!$C$5:$F$5</c:f>
              <c:numCache>
                <c:formatCode>0</c:formatCode>
                <c:ptCount val="4"/>
                <c:pt idx="0">
                  <c:v>536</c:v>
                </c:pt>
                <c:pt idx="1">
                  <c:v>100</c:v>
                </c:pt>
                <c:pt idx="2">
                  <c:v>2450</c:v>
                </c:pt>
                <c:pt idx="3">
                  <c:v>93</c:v>
                </c:pt>
              </c:numCache>
            </c:numRef>
          </c:val>
          <c:extLst>
            <c:ext xmlns:c16="http://schemas.microsoft.com/office/drawing/2014/chart" uri="{C3380CC4-5D6E-409C-BE32-E72D297353CC}">
              <c16:uniqueId val="{00000000-A889-4AF0-A935-7CEB95941B36}"/>
            </c:ext>
          </c:extLst>
        </c:ser>
        <c:dLbls>
          <c:dLblPos val="outEnd"/>
          <c:showLegendKey val="0"/>
          <c:showVal val="1"/>
          <c:showCatName val="0"/>
          <c:showSerName val="0"/>
          <c:showPercent val="0"/>
          <c:showBubbleSize val="0"/>
        </c:dLbls>
        <c:gapWidth val="219"/>
        <c:overlap val="-27"/>
        <c:axId val="118705791"/>
        <c:axId val="49563007"/>
      </c:barChart>
      <c:catAx>
        <c:axId val="1187057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lumMod val="65000"/>
                    <a:lumOff val="35000"/>
                  </a:schemeClr>
                </a:solidFill>
                <a:latin typeface="+mn-lt"/>
                <a:ea typeface="+mn-ea"/>
                <a:cs typeface="+mn-cs"/>
              </a:defRPr>
            </a:pPr>
            <a:endParaRPr lang="es-CO"/>
          </a:p>
        </c:txPr>
        <c:crossAx val="49563007"/>
        <c:crosses val="autoZero"/>
        <c:auto val="1"/>
        <c:lblAlgn val="ctr"/>
        <c:lblOffset val="100"/>
        <c:noMultiLvlLbl val="0"/>
      </c:catAx>
      <c:valAx>
        <c:axId val="49563007"/>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300" b="0" i="0" u="none" strike="noStrike" kern="1200" baseline="0">
                <a:solidFill>
                  <a:schemeClr val="tx1">
                    <a:lumMod val="65000"/>
                    <a:lumOff val="35000"/>
                  </a:schemeClr>
                </a:solidFill>
                <a:latin typeface="+mn-lt"/>
                <a:ea typeface="+mn-ea"/>
                <a:cs typeface="+mn-cs"/>
              </a:defRPr>
            </a:pPr>
            <a:endParaRPr lang="es-CO"/>
          </a:p>
        </c:txPr>
        <c:crossAx val="11870579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300"/>
      </a:pPr>
      <a:endParaRPr lang="es-CO"/>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Hoja1!$C$2:$F$2</c:f>
              <c:strCache>
                <c:ptCount val="4"/>
                <c:pt idx="0">
                  <c:v>Inmuebles</c:v>
                </c:pt>
                <c:pt idx="1">
                  <c:v>Transportes</c:v>
                </c:pt>
                <c:pt idx="2">
                  <c:v>Semovientes</c:v>
                </c:pt>
                <c:pt idx="3">
                  <c:v>Sociedades y establecimientos</c:v>
                </c:pt>
              </c:strCache>
            </c:strRef>
          </c:cat>
          <c:val>
            <c:numRef>
              <c:f>Hoja1!$C$20:$F$20</c:f>
              <c:numCache>
                <c:formatCode>0</c:formatCode>
                <c:ptCount val="4"/>
                <c:pt idx="0">
                  <c:v>529</c:v>
                </c:pt>
                <c:pt idx="1">
                  <c:v>96</c:v>
                </c:pt>
                <c:pt idx="2">
                  <c:v>302</c:v>
                </c:pt>
                <c:pt idx="3">
                  <c:v>72</c:v>
                </c:pt>
              </c:numCache>
            </c:numRef>
          </c:val>
          <c:extLst>
            <c:ext xmlns:c16="http://schemas.microsoft.com/office/drawing/2014/chart" uri="{C3380CC4-5D6E-409C-BE32-E72D297353CC}">
              <c16:uniqueId val="{00000000-55F4-4180-978C-F03831F3C298}"/>
            </c:ext>
          </c:extLst>
        </c:ser>
        <c:dLbls>
          <c:dLblPos val="outEnd"/>
          <c:showLegendKey val="0"/>
          <c:showVal val="1"/>
          <c:showCatName val="0"/>
          <c:showSerName val="0"/>
          <c:showPercent val="0"/>
          <c:showBubbleSize val="0"/>
        </c:dLbls>
        <c:gapWidth val="219"/>
        <c:overlap val="-27"/>
        <c:axId val="118705791"/>
        <c:axId val="49563007"/>
      </c:barChart>
      <c:catAx>
        <c:axId val="1187057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lumMod val="65000"/>
                    <a:lumOff val="35000"/>
                  </a:schemeClr>
                </a:solidFill>
                <a:latin typeface="+mn-lt"/>
                <a:ea typeface="+mn-ea"/>
                <a:cs typeface="+mn-cs"/>
              </a:defRPr>
            </a:pPr>
            <a:endParaRPr lang="es-CO"/>
          </a:p>
        </c:txPr>
        <c:crossAx val="49563007"/>
        <c:crosses val="autoZero"/>
        <c:auto val="1"/>
        <c:lblAlgn val="ctr"/>
        <c:lblOffset val="100"/>
        <c:noMultiLvlLbl val="0"/>
      </c:catAx>
      <c:valAx>
        <c:axId val="49563007"/>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300" b="0" i="0" u="none" strike="noStrike" kern="1200" baseline="0">
                <a:solidFill>
                  <a:schemeClr val="tx1">
                    <a:lumMod val="65000"/>
                    <a:lumOff val="35000"/>
                  </a:schemeClr>
                </a:solidFill>
                <a:latin typeface="+mn-lt"/>
                <a:ea typeface="+mn-ea"/>
                <a:cs typeface="+mn-cs"/>
              </a:defRPr>
            </a:pPr>
            <a:endParaRPr lang="es-CO"/>
          </a:p>
        </c:txPr>
        <c:crossAx val="11870579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300"/>
      </a:pPr>
      <a:endParaRPr lang="es-CO"/>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Hoja1!$C$2:$F$2</c:f>
              <c:strCache>
                <c:ptCount val="4"/>
                <c:pt idx="0">
                  <c:v>Inmuebles</c:v>
                </c:pt>
                <c:pt idx="1">
                  <c:v>Transportes</c:v>
                </c:pt>
                <c:pt idx="2">
                  <c:v>Semovientes</c:v>
                </c:pt>
                <c:pt idx="3">
                  <c:v>Sociedades y establecimientos</c:v>
                </c:pt>
              </c:strCache>
            </c:strRef>
          </c:cat>
          <c:val>
            <c:numRef>
              <c:f>Hoja1!$C$10:$F$10</c:f>
              <c:numCache>
                <c:formatCode>0</c:formatCode>
                <c:ptCount val="4"/>
                <c:pt idx="0">
                  <c:v>177</c:v>
                </c:pt>
                <c:pt idx="1">
                  <c:v>96</c:v>
                </c:pt>
                <c:pt idx="2">
                  <c:v>144</c:v>
                </c:pt>
                <c:pt idx="3">
                  <c:v>19</c:v>
                </c:pt>
              </c:numCache>
            </c:numRef>
          </c:val>
          <c:extLst>
            <c:ext xmlns:c16="http://schemas.microsoft.com/office/drawing/2014/chart" uri="{C3380CC4-5D6E-409C-BE32-E72D297353CC}">
              <c16:uniqueId val="{00000000-CC1D-478B-848C-16091E60435F}"/>
            </c:ext>
          </c:extLst>
        </c:ser>
        <c:dLbls>
          <c:dLblPos val="outEnd"/>
          <c:showLegendKey val="0"/>
          <c:showVal val="1"/>
          <c:showCatName val="0"/>
          <c:showSerName val="0"/>
          <c:showPercent val="0"/>
          <c:showBubbleSize val="0"/>
        </c:dLbls>
        <c:gapWidth val="219"/>
        <c:overlap val="-27"/>
        <c:axId val="118705791"/>
        <c:axId val="49563007"/>
      </c:barChart>
      <c:catAx>
        <c:axId val="1187057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lumMod val="65000"/>
                    <a:lumOff val="35000"/>
                  </a:schemeClr>
                </a:solidFill>
                <a:latin typeface="+mn-lt"/>
                <a:ea typeface="+mn-ea"/>
                <a:cs typeface="+mn-cs"/>
              </a:defRPr>
            </a:pPr>
            <a:endParaRPr lang="es-CO"/>
          </a:p>
        </c:txPr>
        <c:crossAx val="49563007"/>
        <c:crosses val="autoZero"/>
        <c:auto val="1"/>
        <c:lblAlgn val="ctr"/>
        <c:lblOffset val="100"/>
        <c:noMultiLvlLbl val="0"/>
      </c:catAx>
      <c:valAx>
        <c:axId val="49563007"/>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300" b="0" i="0" u="none" strike="noStrike" kern="1200" baseline="0">
                <a:solidFill>
                  <a:schemeClr val="tx1">
                    <a:lumMod val="65000"/>
                    <a:lumOff val="35000"/>
                  </a:schemeClr>
                </a:solidFill>
                <a:latin typeface="+mn-lt"/>
                <a:ea typeface="+mn-ea"/>
                <a:cs typeface="+mn-cs"/>
              </a:defRPr>
            </a:pPr>
            <a:endParaRPr lang="es-CO"/>
          </a:p>
        </c:txPr>
        <c:crossAx val="11870579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300"/>
      </a:pPr>
      <a:endParaRPr lang="es-CO"/>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Hoja1!$C$2:$F$2</c:f>
              <c:strCache>
                <c:ptCount val="4"/>
                <c:pt idx="0">
                  <c:v>Inmuebles</c:v>
                </c:pt>
                <c:pt idx="1">
                  <c:v>Transportes</c:v>
                </c:pt>
                <c:pt idx="2">
                  <c:v>Semovientes</c:v>
                </c:pt>
                <c:pt idx="3">
                  <c:v>Sociedades y establecimientos</c:v>
                </c:pt>
              </c:strCache>
            </c:strRef>
          </c:cat>
          <c:val>
            <c:numRef>
              <c:f>Hoja1!$C$15:$F$15</c:f>
              <c:numCache>
                <c:formatCode>0</c:formatCode>
                <c:ptCount val="4"/>
                <c:pt idx="0">
                  <c:v>144</c:v>
                </c:pt>
                <c:pt idx="1">
                  <c:v>28</c:v>
                </c:pt>
                <c:pt idx="2">
                  <c:v>150</c:v>
                </c:pt>
                <c:pt idx="3">
                  <c:v>15</c:v>
                </c:pt>
              </c:numCache>
            </c:numRef>
          </c:val>
          <c:extLst>
            <c:ext xmlns:c16="http://schemas.microsoft.com/office/drawing/2014/chart" uri="{C3380CC4-5D6E-409C-BE32-E72D297353CC}">
              <c16:uniqueId val="{00000000-DA47-4D81-9238-60B9CFE66876}"/>
            </c:ext>
          </c:extLst>
        </c:ser>
        <c:dLbls>
          <c:dLblPos val="outEnd"/>
          <c:showLegendKey val="0"/>
          <c:showVal val="1"/>
          <c:showCatName val="0"/>
          <c:showSerName val="0"/>
          <c:showPercent val="0"/>
          <c:showBubbleSize val="0"/>
        </c:dLbls>
        <c:gapWidth val="219"/>
        <c:overlap val="-27"/>
        <c:axId val="118705791"/>
        <c:axId val="49563007"/>
      </c:barChart>
      <c:catAx>
        <c:axId val="1187057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lumMod val="65000"/>
                    <a:lumOff val="35000"/>
                  </a:schemeClr>
                </a:solidFill>
                <a:latin typeface="+mn-lt"/>
                <a:ea typeface="+mn-ea"/>
                <a:cs typeface="+mn-cs"/>
              </a:defRPr>
            </a:pPr>
            <a:endParaRPr lang="es-CO"/>
          </a:p>
        </c:txPr>
        <c:crossAx val="49563007"/>
        <c:crosses val="autoZero"/>
        <c:auto val="1"/>
        <c:lblAlgn val="ctr"/>
        <c:lblOffset val="100"/>
        <c:noMultiLvlLbl val="0"/>
      </c:catAx>
      <c:valAx>
        <c:axId val="49563007"/>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300" b="0" i="0" u="none" strike="noStrike" kern="1200" baseline="0">
                <a:solidFill>
                  <a:schemeClr val="tx1">
                    <a:lumMod val="65000"/>
                    <a:lumOff val="35000"/>
                  </a:schemeClr>
                </a:solidFill>
                <a:latin typeface="+mn-lt"/>
                <a:ea typeface="+mn-ea"/>
                <a:cs typeface="+mn-cs"/>
              </a:defRPr>
            </a:pPr>
            <a:endParaRPr lang="es-CO"/>
          </a:p>
        </c:txPr>
        <c:crossAx val="11870579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300"/>
      </a:pPr>
      <a:endParaRPr lang="es-CO"/>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r>
              <a:rPr lang="es-ES"/>
              <a:t>Diligencias vs Bienes en Resolución</a:t>
            </a:r>
          </a:p>
        </c:rich>
      </c:tx>
      <c:overlay val="0"/>
      <c:spPr>
        <a:noFill/>
        <a:ln>
          <a:noFill/>
        </a:ln>
        <a:effectLst/>
      </c:spPr>
      <c:txPr>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barChart>
        <c:barDir val="col"/>
        <c:grouping val="clustered"/>
        <c:varyColors val="0"/>
        <c:ser>
          <c:idx val="0"/>
          <c:order val="0"/>
          <c:tx>
            <c:strRef>
              <c:f>Hoja1!$I$8</c:f>
              <c:strCache>
                <c:ptCount val="1"/>
                <c:pt idx="0">
                  <c:v>Bienes en Resolucón </c:v>
                </c:pt>
              </c:strCache>
            </c:strRef>
          </c:tx>
          <c:spPr>
            <a:solidFill>
              <a:schemeClr val="accent1"/>
            </a:solidFill>
            <a:ln>
              <a:noFill/>
            </a:ln>
            <a:effectLst/>
          </c:spPr>
          <c:invertIfNegative val="0"/>
          <c:cat>
            <c:strRef>
              <c:f>Hoja1!$H$9:$H$13</c:f>
              <c:strCache>
                <c:ptCount val="5"/>
                <c:pt idx="0">
                  <c:v>Imuebles</c:v>
                </c:pt>
                <c:pt idx="1">
                  <c:v>Sociedades y Establecimientos de Comercio </c:v>
                </c:pt>
                <c:pt idx="2">
                  <c:v>Semovientes</c:v>
                </c:pt>
                <c:pt idx="3">
                  <c:v>Medios de Transporte</c:v>
                </c:pt>
                <c:pt idx="4">
                  <c:v>Total</c:v>
                </c:pt>
              </c:strCache>
            </c:strRef>
          </c:cat>
          <c:val>
            <c:numRef>
              <c:f>Hoja1!$I$9:$I$13</c:f>
              <c:numCache>
                <c:formatCode>General</c:formatCode>
                <c:ptCount val="5"/>
                <c:pt idx="0">
                  <c:v>1941</c:v>
                </c:pt>
                <c:pt idx="1">
                  <c:v>412</c:v>
                </c:pt>
                <c:pt idx="2">
                  <c:v>5823</c:v>
                </c:pt>
                <c:pt idx="3">
                  <c:v>584</c:v>
                </c:pt>
                <c:pt idx="4">
                  <c:v>8760</c:v>
                </c:pt>
              </c:numCache>
            </c:numRef>
          </c:val>
          <c:extLst>
            <c:ext xmlns:c16="http://schemas.microsoft.com/office/drawing/2014/chart" uri="{C3380CC4-5D6E-409C-BE32-E72D297353CC}">
              <c16:uniqueId val="{00000000-F807-4492-ADD6-93E3E75386A7}"/>
            </c:ext>
          </c:extLst>
        </c:ser>
        <c:ser>
          <c:idx val="1"/>
          <c:order val="1"/>
          <c:tx>
            <c:strRef>
              <c:f>Hoja1!$J$8</c:f>
              <c:strCache>
                <c:ptCount val="1"/>
                <c:pt idx="0">
                  <c:v>Bienes Materializados</c:v>
                </c:pt>
              </c:strCache>
            </c:strRef>
          </c:tx>
          <c:spPr>
            <a:solidFill>
              <a:schemeClr val="accent2"/>
            </a:solidFill>
            <a:ln>
              <a:noFill/>
            </a:ln>
            <a:effectLst/>
          </c:spPr>
          <c:invertIfNegative val="0"/>
          <c:cat>
            <c:strRef>
              <c:f>Hoja1!$H$9:$H$13</c:f>
              <c:strCache>
                <c:ptCount val="5"/>
                <c:pt idx="0">
                  <c:v>Imuebles</c:v>
                </c:pt>
                <c:pt idx="1">
                  <c:v>Sociedades y Establecimientos de Comercio </c:v>
                </c:pt>
                <c:pt idx="2">
                  <c:v>Semovientes</c:v>
                </c:pt>
                <c:pt idx="3">
                  <c:v>Medios de Transporte</c:v>
                </c:pt>
                <c:pt idx="4">
                  <c:v>Total</c:v>
                </c:pt>
              </c:strCache>
            </c:strRef>
          </c:cat>
          <c:val>
            <c:numRef>
              <c:f>Hoja1!$J$9:$J$13</c:f>
              <c:numCache>
                <c:formatCode>General</c:formatCode>
                <c:ptCount val="5"/>
                <c:pt idx="0">
                  <c:v>1386</c:v>
                </c:pt>
                <c:pt idx="1">
                  <c:v>199</c:v>
                </c:pt>
                <c:pt idx="2">
                  <c:v>3046</c:v>
                </c:pt>
                <c:pt idx="3">
                  <c:v>320</c:v>
                </c:pt>
                <c:pt idx="4">
                  <c:v>4951</c:v>
                </c:pt>
              </c:numCache>
            </c:numRef>
          </c:val>
          <c:extLst>
            <c:ext xmlns:c16="http://schemas.microsoft.com/office/drawing/2014/chart" uri="{C3380CC4-5D6E-409C-BE32-E72D297353CC}">
              <c16:uniqueId val="{00000001-F807-4492-ADD6-93E3E75386A7}"/>
            </c:ext>
          </c:extLst>
        </c:ser>
        <c:dLbls>
          <c:showLegendKey val="0"/>
          <c:showVal val="0"/>
          <c:showCatName val="0"/>
          <c:showSerName val="0"/>
          <c:showPercent val="0"/>
          <c:showBubbleSize val="0"/>
        </c:dLbls>
        <c:gapWidth val="219"/>
        <c:overlap val="-27"/>
        <c:axId val="2078739023"/>
        <c:axId val="121649071"/>
      </c:barChart>
      <c:lineChart>
        <c:grouping val="standard"/>
        <c:varyColors val="0"/>
        <c:ser>
          <c:idx val="2"/>
          <c:order val="2"/>
          <c:tx>
            <c:strRef>
              <c:f>Hoja1!$K$8</c:f>
              <c:strCache>
                <c:ptCount val="1"/>
                <c:pt idx="0">
                  <c:v>Porcentaje</c:v>
                </c:pt>
              </c:strCache>
            </c:strRef>
          </c:tx>
          <c:spPr>
            <a:ln w="28575" cap="rnd">
              <a:solidFill>
                <a:schemeClr val="accent3"/>
              </a:solidFill>
              <a:round/>
            </a:ln>
            <a:effectLst/>
          </c:spPr>
          <c:marker>
            <c:symbol val="none"/>
          </c:marker>
          <c:cat>
            <c:strRef>
              <c:f>Hoja1!$H$9:$H$13</c:f>
              <c:strCache>
                <c:ptCount val="5"/>
                <c:pt idx="0">
                  <c:v>Imuebles</c:v>
                </c:pt>
                <c:pt idx="1">
                  <c:v>Sociedades y Establecimientos de Comercio </c:v>
                </c:pt>
                <c:pt idx="2">
                  <c:v>Semovientes</c:v>
                </c:pt>
                <c:pt idx="3">
                  <c:v>Medios de Transporte</c:v>
                </c:pt>
                <c:pt idx="4">
                  <c:v>Total</c:v>
                </c:pt>
              </c:strCache>
            </c:strRef>
          </c:cat>
          <c:val>
            <c:numRef>
              <c:f>Hoja1!$K$9:$K$13</c:f>
              <c:numCache>
                <c:formatCode>0%</c:formatCode>
                <c:ptCount val="5"/>
                <c:pt idx="0">
                  <c:v>0.71406491499227198</c:v>
                </c:pt>
                <c:pt idx="1">
                  <c:v>0.48300970873786409</c:v>
                </c:pt>
                <c:pt idx="2">
                  <c:v>0.52309805941954324</c:v>
                </c:pt>
                <c:pt idx="3">
                  <c:v>0.54794520547945202</c:v>
                </c:pt>
                <c:pt idx="4">
                  <c:v>0.56518264840182653</c:v>
                </c:pt>
              </c:numCache>
            </c:numRef>
          </c:val>
          <c:smooth val="0"/>
          <c:extLst>
            <c:ext xmlns:c16="http://schemas.microsoft.com/office/drawing/2014/chart" uri="{C3380CC4-5D6E-409C-BE32-E72D297353CC}">
              <c16:uniqueId val="{00000002-F807-4492-ADD6-93E3E75386A7}"/>
            </c:ext>
          </c:extLst>
        </c:ser>
        <c:dLbls>
          <c:showLegendKey val="0"/>
          <c:showVal val="0"/>
          <c:showCatName val="0"/>
          <c:showSerName val="0"/>
          <c:showPercent val="0"/>
          <c:showBubbleSize val="0"/>
        </c:dLbls>
        <c:marker val="1"/>
        <c:smooth val="0"/>
        <c:axId val="2078737823"/>
        <c:axId val="121660719"/>
      </c:lineChart>
      <c:catAx>
        <c:axId val="20787390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s-CO"/>
          </a:p>
        </c:txPr>
        <c:crossAx val="121649071"/>
        <c:crosses val="autoZero"/>
        <c:auto val="1"/>
        <c:lblAlgn val="ctr"/>
        <c:lblOffset val="100"/>
        <c:noMultiLvlLbl val="0"/>
      </c:catAx>
      <c:valAx>
        <c:axId val="12164907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s-CO"/>
          </a:p>
        </c:txPr>
        <c:crossAx val="2078739023"/>
        <c:crosses val="autoZero"/>
        <c:crossBetween val="between"/>
      </c:valAx>
      <c:valAx>
        <c:axId val="121660719"/>
        <c:scaling>
          <c:orientation val="minMax"/>
        </c:scaling>
        <c:delete val="0"/>
        <c:axPos val="r"/>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s-CO"/>
          </a:p>
        </c:txPr>
        <c:crossAx val="2078737823"/>
        <c:crosses val="max"/>
        <c:crossBetween val="between"/>
      </c:valAx>
      <c:catAx>
        <c:axId val="2078737823"/>
        <c:scaling>
          <c:orientation val="minMax"/>
        </c:scaling>
        <c:delete val="1"/>
        <c:axPos val="b"/>
        <c:numFmt formatCode="General" sourceLinked="1"/>
        <c:majorTickMark val="none"/>
        <c:minorTickMark val="none"/>
        <c:tickLblPos val="nextTo"/>
        <c:crossAx val="121660719"/>
        <c:crosses val="autoZero"/>
        <c:auto val="1"/>
        <c:lblAlgn val="ctr"/>
        <c:lblOffset val="100"/>
        <c:noMultiLvlLbl val="0"/>
      </c:cat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800" b="0" i="0" u="none" strike="noStrike" kern="1200" baseline="0">
                <a:solidFill>
                  <a:schemeClr val="tx1">
                    <a:lumMod val="65000"/>
                    <a:lumOff val="35000"/>
                  </a:schemeClr>
                </a:solidFill>
                <a:latin typeface="+mn-lt"/>
                <a:ea typeface="+mn-ea"/>
                <a:cs typeface="+mn-cs"/>
              </a:defRPr>
            </a:pPr>
            <a:endParaRPr lang="es-CO"/>
          </a:p>
        </c:txPr>
      </c:dTable>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sz="1800"/>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6">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20">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25.xml><?xml version="1.0" encoding="utf-8"?>
<cs:chartStyle xmlns:cs="http://schemas.microsoft.com/office/drawing/2012/chartStyle" xmlns:a="http://schemas.openxmlformats.org/drawingml/2006/main" id="220">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svg"/><Relationship Id="rId1" Type="http://schemas.openxmlformats.org/officeDocument/2006/relationships/image" Target="../media/image42.png"/><Relationship Id="rId6" Type="http://schemas.openxmlformats.org/officeDocument/2006/relationships/image" Target="../media/image47.svg"/><Relationship Id="rId5" Type="http://schemas.openxmlformats.org/officeDocument/2006/relationships/image" Target="../media/image46.png"/><Relationship Id="rId10" Type="http://schemas.openxmlformats.org/officeDocument/2006/relationships/image" Target="../media/image51.svg"/><Relationship Id="rId4" Type="http://schemas.openxmlformats.org/officeDocument/2006/relationships/image" Target="../media/image45.svg"/><Relationship Id="rId9" Type="http://schemas.openxmlformats.org/officeDocument/2006/relationships/image" Target="../media/image50.png"/></Relationships>
</file>

<file path=ppt/diagrams/_rels/drawing2.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svg"/><Relationship Id="rId1" Type="http://schemas.openxmlformats.org/officeDocument/2006/relationships/image" Target="../media/image42.png"/><Relationship Id="rId6" Type="http://schemas.openxmlformats.org/officeDocument/2006/relationships/image" Target="../media/image47.svg"/><Relationship Id="rId5" Type="http://schemas.openxmlformats.org/officeDocument/2006/relationships/image" Target="../media/image46.png"/><Relationship Id="rId10" Type="http://schemas.openxmlformats.org/officeDocument/2006/relationships/image" Target="../media/image51.svg"/><Relationship Id="rId4" Type="http://schemas.openxmlformats.org/officeDocument/2006/relationships/image" Target="../media/image45.svg"/><Relationship Id="rId9" Type="http://schemas.openxmlformats.org/officeDocument/2006/relationships/image" Target="../media/image50.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E0D3F86-2841-4D39-8865-25E5CDF18C40}" type="doc">
      <dgm:prSet loTypeId="urn:microsoft.com/office/officeart/2005/8/layout/process4" loCatId="list" qsTypeId="urn:microsoft.com/office/officeart/2005/8/quickstyle/simple1" qsCatId="simple" csTypeId="urn:microsoft.com/office/officeart/2005/8/colors/colorful2" csCatId="colorful" phldr="1"/>
      <dgm:spPr/>
      <dgm:t>
        <a:bodyPr/>
        <a:lstStyle/>
        <a:p>
          <a:endParaRPr lang="es-CO"/>
        </a:p>
      </dgm:t>
    </dgm:pt>
    <dgm:pt modelId="{CEA44C13-9378-472D-9C76-56E7F7C67E7F}">
      <dgm:prSet phldrT="[Texto]" custT="1"/>
      <dgm:spPr/>
      <dgm:t>
        <a:bodyPr/>
        <a:lstStyle/>
        <a:p>
          <a:pPr algn="just"/>
          <a:r>
            <a:rPr lang="es-CO" altLang="es-CO" sz="1600" dirty="0"/>
            <a:t>Análisis experiencias exitosas en otras latitudes de esquemas de comercialización diversificado para la venta masiva de inmuebles. </a:t>
          </a:r>
          <a:endParaRPr lang="es-CO" sz="1600" dirty="0"/>
        </a:p>
      </dgm:t>
    </dgm:pt>
    <dgm:pt modelId="{E47E0C31-8C1B-428C-9556-D0D67FCC2492}" type="parTrans" cxnId="{BEBFC386-298C-4DE3-9E02-528B2EDFCC1E}">
      <dgm:prSet/>
      <dgm:spPr/>
      <dgm:t>
        <a:bodyPr/>
        <a:lstStyle/>
        <a:p>
          <a:endParaRPr lang="es-CO"/>
        </a:p>
      </dgm:t>
    </dgm:pt>
    <dgm:pt modelId="{36D4D606-1AC2-452E-AD2B-4FCAC38A25D1}" type="sibTrans" cxnId="{BEBFC386-298C-4DE3-9E02-528B2EDFCC1E}">
      <dgm:prSet/>
      <dgm:spPr/>
      <dgm:t>
        <a:bodyPr/>
        <a:lstStyle/>
        <a:p>
          <a:endParaRPr lang="es-CO"/>
        </a:p>
      </dgm:t>
    </dgm:pt>
    <dgm:pt modelId="{7AE7E0EE-5CAA-4D8A-BA76-6C35E8C7AD0D}">
      <dgm:prSet phldrT="[Texto]" custT="1"/>
      <dgm:spPr/>
      <dgm:t>
        <a:bodyPr/>
        <a:lstStyle/>
        <a:p>
          <a:pPr algn="just">
            <a:buFont typeface="Wingdings" panose="05000000000000000000" pitchFamily="2" charset="2"/>
            <a:buChar char="ü"/>
          </a:pPr>
          <a:r>
            <a:rPr lang="es-CO" altLang="es-CO" sz="1600" dirty="0"/>
            <a:t>Un estudio sucinto que permita identificar los aciertos y dificultades que tuvo CISA en el año 2007 con la puesta en marcha de la venta masiva de inmuebles.</a:t>
          </a:r>
          <a:endParaRPr lang="es-CO" sz="1600" dirty="0"/>
        </a:p>
      </dgm:t>
    </dgm:pt>
    <dgm:pt modelId="{990B1097-1A42-4E8C-9792-92691E633A91}" type="parTrans" cxnId="{E3530B0C-F6F9-46C7-9E35-D0E33E8E46F5}">
      <dgm:prSet/>
      <dgm:spPr/>
      <dgm:t>
        <a:bodyPr/>
        <a:lstStyle/>
        <a:p>
          <a:endParaRPr lang="es-CO"/>
        </a:p>
      </dgm:t>
    </dgm:pt>
    <dgm:pt modelId="{B748A933-A5FC-4701-98DE-3CB800568F60}" type="sibTrans" cxnId="{E3530B0C-F6F9-46C7-9E35-D0E33E8E46F5}">
      <dgm:prSet/>
      <dgm:spPr/>
      <dgm:t>
        <a:bodyPr/>
        <a:lstStyle/>
        <a:p>
          <a:endParaRPr lang="es-CO"/>
        </a:p>
      </dgm:t>
    </dgm:pt>
    <dgm:pt modelId="{ADDFF329-42A3-4A9F-A6C8-EF71738EE457}">
      <dgm:prSet phldrT="[Texto]" custT="1"/>
      <dgm:spPr/>
      <dgm:t>
        <a:bodyPr/>
        <a:lstStyle/>
        <a:p>
          <a:pPr algn="just">
            <a:buNone/>
          </a:pPr>
          <a:r>
            <a:rPr lang="es-ES" altLang="es-CO" sz="1600" dirty="0">
              <a:ea typeface="Times New Roman" panose="02020603050405020304" pitchFamily="18" charset="0"/>
              <a:cs typeface="Arial" panose="020B0604020202020204" pitchFamily="34" charset="0"/>
            </a:rPr>
            <a:t>Un estudio de mercado que identifique la capacidad financiera y técnica de las firmas nacionales e internacionales que podrían postular a este proceso licitatorio. </a:t>
          </a:r>
          <a:endParaRPr lang="es-CO" sz="1600" dirty="0"/>
        </a:p>
      </dgm:t>
    </dgm:pt>
    <dgm:pt modelId="{43FCBAA8-03D4-481F-9585-1C227103B69E}" type="parTrans" cxnId="{7D593BA8-CB22-4199-B0E7-BB613BD7FD75}">
      <dgm:prSet/>
      <dgm:spPr/>
      <dgm:t>
        <a:bodyPr/>
        <a:lstStyle/>
        <a:p>
          <a:endParaRPr lang="es-CO"/>
        </a:p>
      </dgm:t>
    </dgm:pt>
    <dgm:pt modelId="{F84D8601-AEEF-40CB-A13B-15C54F20B198}" type="sibTrans" cxnId="{7D593BA8-CB22-4199-B0E7-BB613BD7FD75}">
      <dgm:prSet/>
      <dgm:spPr/>
      <dgm:t>
        <a:bodyPr/>
        <a:lstStyle/>
        <a:p>
          <a:endParaRPr lang="es-CO"/>
        </a:p>
      </dgm:t>
    </dgm:pt>
    <dgm:pt modelId="{51E05036-45D1-499B-A5F5-9BBE69438E17}">
      <dgm:prSet custT="1"/>
      <dgm:spPr/>
      <dgm:t>
        <a:bodyPr/>
        <a:lstStyle/>
        <a:p>
          <a:pPr algn="just"/>
          <a:r>
            <a:rPr lang="es-CO" altLang="es-CO" sz="1600" dirty="0"/>
            <a:t>Intercambio de experiencias internacionales en dos campos específicos: el primero tiene que ver con la valoración masiva de inmuebles a través de datos econométricos y el segundo, en el diseño y estructuración y puesta en marcha del esquema de comercialización diversificado que permita la venta masiva de inmuebles.        </a:t>
          </a:r>
        </a:p>
      </dgm:t>
    </dgm:pt>
    <dgm:pt modelId="{160116B6-4DE2-4710-9AD4-EA1F21164400}" type="parTrans" cxnId="{BD3C4C1D-B8EF-4A47-B133-22FC9320465A}">
      <dgm:prSet/>
      <dgm:spPr/>
      <dgm:t>
        <a:bodyPr/>
        <a:lstStyle/>
        <a:p>
          <a:endParaRPr lang="es-CO"/>
        </a:p>
      </dgm:t>
    </dgm:pt>
    <dgm:pt modelId="{7DF18F48-FA57-4916-A6E4-0D0A8BD5A3E4}" type="sibTrans" cxnId="{BD3C4C1D-B8EF-4A47-B133-22FC9320465A}">
      <dgm:prSet/>
      <dgm:spPr/>
      <dgm:t>
        <a:bodyPr/>
        <a:lstStyle/>
        <a:p>
          <a:endParaRPr lang="es-CO"/>
        </a:p>
      </dgm:t>
    </dgm:pt>
    <dgm:pt modelId="{D28F961A-5709-4C3B-B61A-65B733C752C6}" type="pres">
      <dgm:prSet presAssocID="{3E0D3F86-2841-4D39-8865-25E5CDF18C40}" presName="Name0" presStyleCnt="0">
        <dgm:presLayoutVars>
          <dgm:dir/>
          <dgm:animLvl val="lvl"/>
          <dgm:resizeHandles val="exact"/>
        </dgm:presLayoutVars>
      </dgm:prSet>
      <dgm:spPr/>
    </dgm:pt>
    <dgm:pt modelId="{6CDA777E-B8B2-4FDC-8FA3-71FB2D8F819B}" type="pres">
      <dgm:prSet presAssocID="{51E05036-45D1-499B-A5F5-9BBE69438E17}" presName="boxAndChildren" presStyleCnt="0"/>
      <dgm:spPr/>
    </dgm:pt>
    <dgm:pt modelId="{41B84424-15B9-432F-96E9-44ED15C27E49}" type="pres">
      <dgm:prSet presAssocID="{51E05036-45D1-499B-A5F5-9BBE69438E17}" presName="parentTextBox" presStyleLbl="node1" presStyleIdx="0" presStyleCnt="4" custScaleY="147841"/>
      <dgm:spPr/>
    </dgm:pt>
    <dgm:pt modelId="{5BE3F82A-05A2-4CD3-BD56-3CBBB63AA1FF}" type="pres">
      <dgm:prSet presAssocID="{F84D8601-AEEF-40CB-A13B-15C54F20B198}" presName="sp" presStyleCnt="0"/>
      <dgm:spPr/>
    </dgm:pt>
    <dgm:pt modelId="{8D96CB5F-4EFD-4F92-B5DA-02C0A5A8A407}" type="pres">
      <dgm:prSet presAssocID="{ADDFF329-42A3-4A9F-A6C8-EF71738EE457}" presName="arrowAndChildren" presStyleCnt="0"/>
      <dgm:spPr/>
    </dgm:pt>
    <dgm:pt modelId="{5553EF2C-1FEC-4D5C-BB15-F93B09A08CB2}" type="pres">
      <dgm:prSet presAssocID="{ADDFF329-42A3-4A9F-A6C8-EF71738EE457}" presName="parentTextArrow" presStyleLbl="node1" presStyleIdx="1" presStyleCnt="4"/>
      <dgm:spPr/>
    </dgm:pt>
    <dgm:pt modelId="{538B333F-362A-41BE-9ACC-AFDD5F7F93B8}" type="pres">
      <dgm:prSet presAssocID="{B748A933-A5FC-4701-98DE-3CB800568F60}" presName="sp" presStyleCnt="0"/>
      <dgm:spPr/>
    </dgm:pt>
    <dgm:pt modelId="{8F636973-21BA-4162-B3EB-33C037453915}" type="pres">
      <dgm:prSet presAssocID="{7AE7E0EE-5CAA-4D8A-BA76-6C35E8C7AD0D}" presName="arrowAndChildren" presStyleCnt="0"/>
      <dgm:spPr/>
    </dgm:pt>
    <dgm:pt modelId="{9A9793C7-EFED-482F-B670-4B82FF56923D}" type="pres">
      <dgm:prSet presAssocID="{7AE7E0EE-5CAA-4D8A-BA76-6C35E8C7AD0D}" presName="parentTextArrow" presStyleLbl="node1" presStyleIdx="2" presStyleCnt="4"/>
      <dgm:spPr/>
    </dgm:pt>
    <dgm:pt modelId="{C6F9EEA9-6A1B-415B-9E3C-732EB77959DA}" type="pres">
      <dgm:prSet presAssocID="{36D4D606-1AC2-452E-AD2B-4FCAC38A25D1}" presName="sp" presStyleCnt="0"/>
      <dgm:spPr/>
    </dgm:pt>
    <dgm:pt modelId="{6493C9BE-B388-4D42-A9B9-BF4627CABF56}" type="pres">
      <dgm:prSet presAssocID="{CEA44C13-9378-472D-9C76-56E7F7C67E7F}" presName="arrowAndChildren" presStyleCnt="0"/>
      <dgm:spPr/>
    </dgm:pt>
    <dgm:pt modelId="{1444AC68-5429-46DC-AC72-11AD678FE94C}" type="pres">
      <dgm:prSet presAssocID="{CEA44C13-9378-472D-9C76-56E7F7C67E7F}" presName="parentTextArrow" presStyleLbl="node1" presStyleIdx="3" presStyleCnt="4"/>
      <dgm:spPr/>
    </dgm:pt>
  </dgm:ptLst>
  <dgm:cxnLst>
    <dgm:cxn modelId="{A0BC9E05-F3DC-44F8-872E-F5F170C5B98F}" type="presOf" srcId="{CEA44C13-9378-472D-9C76-56E7F7C67E7F}" destId="{1444AC68-5429-46DC-AC72-11AD678FE94C}" srcOrd="0" destOrd="0" presId="urn:microsoft.com/office/officeart/2005/8/layout/process4"/>
    <dgm:cxn modelId="{E3530B0C-F6F9-46C7-9E35-D0E33E8E46F5}" srcId="{3E0D3F86-2841-4D39-8865-25E5CDF18C40}" destId="{7AE7E0EE-5CAA-4D8A-BA76-6C35E8C7AD0D}" srcOrd="1" destOrd="0" parTransId="{990B1097-1A42-4E8C-9792-92691E633A91}" sibTransId="{B748A933-A5FC-4701-98DE-3CB800568F60}"/>
    <dgm:cxn modelId="{BD3C4C1D-B8EF-4A47-B133-22FC9320465A}" srcId="{3E0D3F86-2841-4D39-8865-25E5CDF18C40}" destId="{51E05036-45D1-499B-A5F5-9BBE69438E17}" srcOrd="3" destOrd="0" parTransId="{160116B6-4DE2-4710-9AD4-EA1F21164400}" sibTransId="{7DF18F48-FA57-4916-A6E4-0D0A8BD5A3E4}"/>
    <dgm:cxn modelId="{2AFF895E-D8F8-4068-A389-F2A7BEC9AEAF}" type="presOf" srcId="{7AE7E0EE-5CAA-4D8A-BA76-6C35E8C7AD0D}" destId="{9A9793C7-EFED-482F-B670-4B82FF56923D}" srcOrd="0" destOrd="0" presId="urn:microsoft.com/office/officeart/2005/8/layout/process4"/>
    <dgm:cxn modelId="{89433243-85B5-4613-A852-515A53B84B8E}" type="presOf" srcId="{51E05036-45D1-499B-A5F5-9BBE69438E17}" destId="{41B84424-15B9-432F-96E9-44ED15C27E49}" srcOrd="0" destOrd="0" presId="urn:microsoft.com/office/officeart/2005/8/layout/process4"/>
    <dgm:cxn modelId="{890C1A54-6ED2-44C8-8103-6F9AF7291515}" type="presOf" srcId="{3E0D3F86-2841-4D39-8865-25E5CDF18C40}" destId="{D28F961A-5709-4C3B-B61A-65B733C752C6}" srcOrd="0" destOrd="0" presId="urn:microsoft.com/office/officeart/2005/8/layout/process4"/>
    <dgm:cxn modelId="{BEBFC386-298C-4DE3-9E02-528B2EDFCC1E}" srcId="{3E0D3F86-2841-4D39-8865-25E5CDF18C40}" destId="{CEA44C13-9378-472D-9C76-56E7F7C67E7F}" srcOrd="0" destOrd="0" parTransId="{E47E0C31-8C1B-428C-9556-D0D67FCC2492}" sibTransId="{36D4D606-1AC2-452E-AD2B-4FCAC38A25D1}"/>
    <dgm:cxn modelId="{7D593BA8-CB22-4199-B0E7-BB613BD7FD75}" srcId="{3E0D3F86-2841-4D39-8865-25E5CDF18C40}" destId="{ADDFF329-42A3-4A9F-A6C8-EF71738EE457}" srcOrd="2" destOrd="0" parTransId="{43FCBAA8-03D4-481F-9585-1C227103B69E}" sibTransId="{F84D8601-AEEF-40CB-A13B-15C54F20B198}"/>
    <dgm:cxn modelId="{BB0670DA-F45F-41BD-8F50-6FED6F3F8C7F}" type="presOf" srcId="{ADDFF329-42A3-4A9F-A6C8-EF71738EE457}" destId="{5553EF2C-1FEC-4D5C-BB15-F93B09A08CB2}" srcOrd="0" destOrd="0" presId="urn:microsoft.com/office/officeart/2005/8/layout/process4"/>
    <dgm:cxn modelId="{BD3A37B8-691B-4760-9D9E-8D0382B3F670}" type="presParOf" srcId="{D28F961A-5709-4C3B-B61A-65B733C752C6}" destId="{6CDA777E-B8B2-4FDC-8FA3-71FB2D8F819B}" srcOrd="0" destOrd="0" presId="urn:microsoft.com/office/officeart/2005/8/layout/process4"/>
    <dgm:cxn modelId="{D9C2B044-F9A8-48B4-8EE9-D3082F56E4AB}" type="presParOf" srcId="{6CDA777E-B8B2-4FDC-8FA3-71FB2D8F819B}" destId="{41B84424-15B9-432F-96E9-44ED15C27E49}" srcOrd="0" destOrd="0" presId="urn:microsoft.com/office/officeart/2005/8/layout/process4"/>
    <dgm:cxn modelId="{E1A2BB1C-908B-4F4C-B5AF-D56AC0211FE9}" type="presParOf" srcId="{D28F961A-5709-4C3B-B61A-65B733C752C6}" destId="{5BE3F82A-05A2-4CD3-BD56-3CBBB63AA1FF}" srcOrd="1" destOrd="0" presId="urn:microsoft.com/office/officeart/2005/8/layout/process4"/>
    <dgm:cxn modelId="{8097EF1C-F304-4BD9-9389-D5BAC975C807}" type="presParOf" srcId="{D28F961A-5709-4C3B-B61A-65B733C752C6}" destId="{8D96CB5F-4EFD-4F92-B5DA-02C0A5A8A407}" srcOrd="2" destOrd="0" presId="urn:microsoft.com/office/officeart/2005/8/layout/process4"/>
    <dgm:cxn modelId="{48C8F4DB-761A-4A34-9FBF-76D0CC9B6C1D}" type="presParOf" srcId="{8D96CB5F-4EFD-4F92-B5DA-02C0A5A8A407}" destId="{5553EF2C-1FEC-4D5C-BB15-F93B09A08CB2}" srcOrd="0" destOrd="0" presId="urn:microsoft.com/office/officeart/2005/8/layout/process4"/>
    <dgm:cxn modelId="{3E7F2CB3-2E51-440B-9A17-FBE58F93D520}" type="presParOf" srcId="{D28F961A-5709-4C3B-B61A-65B733C752C6}" destId="{538B333F-362A-41BE-9ACC-AFDD5F7F93B8}" srcOrd="3" destOrd="0" presId="urn:microsoft.com/office/officeart/2005/8/layout/process4"/>
    <dgm:cxn modelId="{6F79162C-F646-48F4-852A-7F39B73D7AB8}" type="presParOf" srcId="{D28F961A-5709-4C3B-B61A-65B733C752C6}" destId="{8F636973-21BA-4162-B3EB-33C037453915}" srcOrd="4" destOrd="0" presId="urn:microsoft.com/office/officeart/2005/8/layout/process4"/>
    <dgm:cxn modelId="{8FD088B2-35F5-4B45-9DA1-384F59C58187}" type="presParOf" srcId="{8F636973-21BA-4162-B3EB-33C037453915}" destId="{9A9793C7-EFED-482F-B670-4B82FF56923D}" srcOrd="0" destOrd="0" presId="urn:microsoft.com/office/officeart/2005/8/layout/process4"/>
    <dgm:cxn modelId="{C8A65068-ABCD-4D57-BF2C-AAE6B3AFE36D}" type="presParOf" srcId="{D28F961A-5709-4C3B-B61A-65B733C752C6}" destId="{C6F9EEA9-6A1B-415B-9E3C-732EB77959DA}" srcOrd="5" destOrd="0" presId="urn:microsoft.com/office/officeart/2005/8/layout/process4"/>
    <dgm:cxn modelId="{E2598CC9-064F-4D48-B9B7-8BD9F4E4A740}" type="presParOf" srcId="{D28F961A-5709-4C3B-B61A-65B733C752C6}" destId="{6493C9BE-B388-4D42-A9B9-BF4627CABF56}" srcOrd="6" destOrd="0" presId="urn:microsoft.com/office/officeart/2005/8/layout/process4"/>
    <dgm:cxn modelId="{5C7BD771-A54B-41B8-8489-98DC32365568}" type="presParOf" srcId="{6493C9BE-B388-4D42-A9B9-BF4627CABF56}" destId="{1444AC68-5429-46DC-AC72-11AD678FE94C}"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3553F1F-0E2B-4C8E-8A04-6545E8131F8D}" type="doc">
      <dgm:prSet loTypeId="urn:microsoft.com/office/officeart/2008/layout/CircularPictureCallout" loCatId="picture" qsTypeId="urn:microsoft.com/office/officeart/2005/8/quickstyle/simple1" qsCatId="simple" csTypeId="urn:microsoft.com/office/officeart/2005/8/colors/colorful3" csCatId="colorful" phldr="1"/>
      <dgm:spPr/>
    </dgm:pt>
    <dgm:pt modelId="{8C76AF17-8563-4966-81A3-FFDD9FE9B402}">
      <dgm:prSet phldrT="[Texto]" custT="1"/>
      <dgm:spPr/>
      <dgm:t>
        <a:bodyPr/>
        <a:lstStyle/>
        <a:p>
          <a:r>
            <a:rPr lang="es-ES" sz="1600"/>
            <a:t>Modelo de depositarios</a:t>
          </a:r>
          <a:endParaRPr lang="es-CO" sz="1600"/>
        </a:p>
      </dgm:t>
    </dgm:pt>
    <dgm:pt modelId="{365EAD92-8580-4B9A-8F7F-E4891C19D2B6}" type="parTrans" cxnId="{53483FB6-DE45-4BE9-8EBF-D333F5A69125}">
      <dgm:prSet/>
      <dgm:spPr/>
      <dgm:t>
        <a:bodyPr/>
        <a:lstStyle/>
        <a:p>
          <a:endParaRPr lang="es-CO" sz="2400"/>
        </a:p>
      </dgm:t>
    </dgm:pt>
    <dgm:pt modelId="{C629AAC4-0ADB-4337-9BC2-BF73DC504590}" type="sibTrans" cxnId="{53483FB6-DE45-4BE9-8EBF-D333F5A69125}">
      <dgm:prSet/>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t>
        <a:bodyPr/>
        <a:lstStyle/>
        <a:p>
          <a:endParaRPr lang="es-CO" sz="2400">
            <a:solidFill>
              <a:schemeClr val="tx1"/>
            </a:solidFill>
          </a:endParaRPr>
        </a:p>
      </dgm:t>
      <dgm:extLst>
        <a:ext uri="{E40237B7-FDA0-4F09-8148-C483321AD2D9}">
          <dgm14:cNvPr xmlns:dgm14="http://schemas.microsoft.com/office/drawing/2010/diagram" id="0" name="" descr="Reunión"/>
        </a:ext>
      </dgm:extLst>
    </dgm:pt>
    <dgm:pt modelId="{AFDB6200-710C-44E1-BAA9-B422CBFC5E21}">
      <dgm:prSet phldrT="[Texto]" custT="1"/>
      <dgm:spPr/>
      <dgm:t>
        <a:bodyPr/>
        <a:lstStyle/>
        <a:p>
          <a:r>
            <a:rPr lang="es-ES" sz="1400" dirty="0"/>
            <a:t>Obligaciones de depositarios</a:t>
          </a:r>
          <a:endParaRPr lang="es-CO" sz="1400" dirty="0"/>
        </a:p>
      </dgm:t>
    </dgm:pt>
    <dgm:pt modelId="{F14E64C4-C922-42F5-AD9B-C72212BB9741}" type="parTrans" cxnId="{FBE97803-3D70-4052-8A6B-48004AC6414F}">
      <dgm:prSet custT="1"/>
      <dgm:spPr/>
      <dgm:t>
        <a:bodyPr/>
        <a:lstStyle/>
        <a:p>
          <a:endParaRPr lang="es-CO" sz="1050"/>
        </a:p>
      </dgm:t>
    </dgm:pt>
    <dgm:pt modelId="{58702E32-E401-4F9A-A2C7-75A38CD68B0A}" type="sibTrans" cxnId="{FBE97803-3D70-4052-8A6B-48004AC6414F}">
      <dgm:prSet/>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t>
        <a:bodyPr/>
        <a:lstStyle/>
        <a:p>
          <a:endParaRPr lang="es-CO" sz="2400"/>
        </a:p>
      </dgm:t>
      <dgm:extLst>
        <a:ext uri="{E40237B7-FDA0-4F09-8148-C483321AD2D9}">
          <dgm14:cNvPr xmlns:dgm14="http://schemas.microsoft.com/office/drawing/2010/diagram" id="0" name="" descr="Balanza de la Justicia"/>
        </a:ext>
      </dgm:extLst>
    </dgm:pt>
    <dgm:pt modelId="{0286537A-35A6-44FC-B75B-F35D3E1FE69E}">
      <dgm:prSet phldrT="[Texto]" custT="1"/>
      <dgm:spPr/>
      <dgm:t>
        <a:bodyPr/>
        <a:lstStyle/>
        <a:p>
          <a:r>
            <a:rPr lang="es-ES" sz="1400" dirty="0"/>
            <a:t>Modelo tarifarios</a:t>
          </a:r>
          <a:endParaRPr lang="es-CO" sz="1400" dirty="0"/>
        </a:p>
      </dgm:t>
    </dgm:pt>
    <dgm:pt modelId="{827D6E5A-3C8D-48D3-A3AB-8480BEA70FF6}" type="parTrans" cxnId="{35CD1E34-A85F-4BF8-A3EA-28D63418997B}">
      <dgm:prSet custT="1"/>
      <dgm:spPr/>
      <dgm:t>
        <a:bodyPr/>
        <a:lstStyle/>
        <a:p>
          <a:endParaRPr lang="es-CO" sz="1050"/>
        </a:p>
      </dgm:t>
    </dgm:pt>
    <dgm:pt modelId="{D842B359-0155-40CF-8587-E488EB7361D6}" type="sibTrans" cxnId="{35CD1E34-A85F-4BF8-A3EA-28D63418997B}">
      <dgm:prSet/>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t>
        <a:bodyPr/>
        <a:lstStyle/>
        <a:p>
          <a:endParaRPr lang="es-CO" sz="2400"/>
        </a:p>
      </dgm:t>
      <dgm:extLst>
        <a:ext uri="{E40237B7-FDA0-4F09-8148-C483321AD2D9}">
          <dgm14:cNvPr xmlns:dgm14="http://schemas.microsoft.com/office/drawing/2010/diagram" id="0" name="" descr="Dinero"/>
        </a:ext>
      </dgm:extLst>
    </dgm:pt>
    <dgm:pt modelId="{0E47CEF5-F59C-438E-85EE-E47721E4C2BA}">
      <dgm:prSet phldrT="[Texto]" custT="1"/>
      <dgm:spPr/>
      <dgm:t>
        <a:bodyPr/>
        <a:lstStyle/>
        <a:p>
          <a:r>
            <a:rPr lang="es-ES" sz="1400" dirty="0"/>
            <a:t>Ajuste a Procedimientos</a:t>
          </a:r>
          <a:endParaRPr lang="es-CO" sz="1400" dirty="0"/>
        </a:p>
      </dgm:t>
    </dgm:pt>
    <dgm:pt modelId="{C1F436A7-06B8-4370-8C9F-3E8E6E6A1082}" type="parTrans" cxnId="{3CF177A4-9E28-4708-AE7D-0B29C86AE2C7}">
      <dgm:prSet custT="1"/>
      <dgm:spPr/>
      <dgm:t>
        <a:bodyPr/>
        <a:lstStyle/>
        <a:p>
          <a:endParaRPr lang="es-CO" sz="1050"/>
        </a:p>
      </dgm:t>
    </dgm:pt>
    <dgm:pt modelId="{B3B222C3-EF4C-4C20-8DEA-6E24CE3B23B6}" type="sibTrans" cxnId="{3CF177A4-9E28-4708-AE7D-0B29C86AE2C7}">
      <dgm:prSet/>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t>
        <a:bodyPr/>
        <a:lstStyle/>
        <a:p>
          <a:endParaRPr lang="es-CO" sz="2400"/>
        </a:p>
      </dgm:t>
      <dgm:extLst>
        <a:ext uri="{E40237B7-FDA0-4F09-8148-C483321AD2D9}">
          <dgm14:cNvPr xmlns:dgm14="http://schemas.microsoft.com/office/drawing/2010/diagram" id="0" name="" descr="Cuaderno de estrategias"/>
        </a:ext>
      </dgm:extLst>
    </dgm:pt>
    <dgm:pt modelId="{D3C1E67D-6F9E-4978-8366-A17D33B3250C}">
      <dgm:prSet phldrT="[Texto]" custT="1"/>
      <dgm:spPr/>
      <dgm:t>
        <a:bodyPr/>
        <a:lstStyle/>
        <a:p>
          <a:r>
            <a:rPr lang="es-ES" sz="1400" dirty="0"/>
            <a:t>Pólizas (Evaluación de esquema de Seguros)</a:t>
          </a:r>
          <a:endParaRPr lang="es-CO" sz="1400" dirty="0"/>
        </a:p>
      </dgm:t>
    </dgm:pt>
    <dgm:pt modelId="{7ED605F8-0276-4971-8A47-F8E6C3E48EA8}" type="parTrans" cxnId="{2370F924-6481-4AAD-A3F5-1A339B17F8E6}">
      <dgm:prSet custT="1"/>
      <dgm:spPr/>
      <dgm:t>
        <a:bodyPr/>
        <a:lstStyle/>
        <a:p>
          <a:endParaRPr lang="es-CO" sz="1050"/>
        </a:p>
      </dgm:t>
    </dgm:pt>
    <dgm:pt modelId="{AEC9F1A3-1CBD-4CC2-B7FA-391CAC468389}" type="sibTrans" cxnId="{2370F924-6481-4AAD-A3F5-1A339B17F8E6}">
      <dgm:prSet/>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dgm:spPr>
      <dgm:t>
        <a:bodyPr/>
        <a:lstStyle/>
        <a:p>
          <a:endParaRPr lang="es-CO" sz="2400"/>
        </a:p>
      </dgm:t>
      <dgm:extLst>
        <a:ext uri="{E40237B7-FDA0-4F09-8148-C483321AD2D9}">
          <dgm14:cNvPr xmlns:dgm14="http://schemas.microsoft.com/office/drawing/2010/diagram" id="0" name="" descr="Salvavidas"/>
        </a:ext>
      </dgm:extLst>
    </dgm:pt>
    <dgm:pt modelId="{61ED589A-C8D8-470C-8271-95726C7BEDB9}" type="pres">
      <dgm:prSet presAssocID="{73553F1F-0E2B-4C8E-8A04-6545E8131F8D}" presName="Name0" presStyleCnt="0">
        <dgm:presLayoutVars>
          <dgm:chMax val="7"/>
          <dgm:chPref val="7"/>
          <dgm:dir/>
        </dgm:presLayoutVars>
      </dgm:prSet>
      <dgm:spPr/>
    </dgm:pt>
    <dgm:pt modelId="{F3137287-516D-405D-A9EC-3E985FBE1E5F}" type="pres">
      <dgm:prSet presAssocID="{73553F1F-0E2B-4C8E-8A04-6545E8131F8D}" presName="Name1" presStyleCnt="0"/>
      <dgm:spPr/>
    </dgm:pt>
    <dgm:pt modelId="{ED7E267D-EC6F-4CAC-975C-52207B396536}" type="pres">
      <dgm:prSet presAssocID="{C629AAC4-0ADB-4337-9BC2-BF73DC504590}" presName="picture_1" presStyleCnt="0"/>
      <dgm:spPr/>
    </dgm:pt>
    <dgm:pt modelId="{6265E04D-5470-4725-BE33-BC6A8C0E5DB7}" type="pres">
      <dgm:prSet presAssocID="{C629AAC4-0ADB-4337-9BC2-BF73DC504590}" presName="pictureRepeatNode" presStyleLbl="alignImgPlace1" presStyleIdx="0" presStyleCnt="5"/>
      <dgm:spPr/>
    </dgm:pt>
    <dgm:pt modelId="{17B7FAA5-5FB3-443E-8BF8-A35AA03D5535}" type="pres">
      <dgm:prSet presAssocID="{8C76AF17-8563-4966-81A3-FFDD9FE9B402}" presName="text_1" presStyleLbl="node1" presStyleIdx="0" presStyleCnt="0">
        <dgm:presLayoutVars>
          <dgm:bulletEnabled val="1"/>
        </dgm:presLayoutVars>
      </dgm:prSet>
      <dgm:spPr/>
    </dgm:pt>
    <dgm:pt modelId="{14E2D219-9599-4F14-924A-572B0177FA3E}" type="pres">
      <dgm:prSet presAssocID="{58702E32-E401-4F9A-A2C7-75A38CD68B0A}" presName="picture_2" presStyleCnt="0"/>
      <dgm:spPr/>
    </dgm:pt>
    <dgm:pt modelId="{7502A328-6665-403D-BEEE-2DA84E45B7D9}" type="pres">
      <dgm:prSet presAssocID="{58702E32-E401-4F9A-A2C7-75A38CD68B0A}" presName="pictureRepeatNode" presStyleLbl="alignImgPlace1" presStyleIdx="1" presStyleCnt="5"/>
      <dgm:spPr/>
    </dgm:pt>
    <dgm:pt modelId="{105D93A6-B3AB-4A43-B961-0C9D990CEE91}" type="pres">
      <dgm:prSet presAssocID="{AFDB6200-710C-44E1-BAA9-B422CBFC5E21}" presName="line_2" presStyleLbl="parChTrans1D1" presStyleIdx="0" presStyleCnt="4"/>
      <dgm:spPr/>
    </dgm:pt>
    <dgm:pt modelId="{2F7118D8-6BFA-4E5E-B1AD-85DB0920BBCF}" type="pres">
      <dgm:prSet presAssocID="{AFDB6200-710C-44E1-BAA9-B422CBFC5E21}" presName="textparent_2" presStyleLbl="node1" presStyleIdx="0" presStyleCnt="0"/>
      <dgm:spPr/>
    </dgm:pt>
    <dgm:pt modelId="{B45B739A-C58E-41D6-AD78-EDCC2A694F89}" type="pres">
      <dgm:prSet presAssocID="{AFDB6200-710C-44E1-BAA9-B422CBFC5E21}" presName="text_2" presStyleLbl="revTx" presStyleIdx="0" presStyleCnt="4">
        <dgm:presLayoutVars>
          <dgm:bulletEnabled val="1"/>
        </dgm:presLayoutVars>
      </dgm:prSet>
      <dgm:spPr/>
    </dgm:pt>
    <dgm:pt modelId="{C1A1E1ED-B0CE-4DAF-88CB-5E916C6EF0C2}" type="pres">
      <dgm:prSet presAssocID="{D842B359-0155-40CF-8587-E488EB7361D6}" presName="picture_3" presStyleCnt="0"/>
      <dgm:spPr/>
    </dgm:pt>
    <dgm:pt modelId="{7C336F15-8001-4491-ABBD-7F101A87499B}" type="pres">
      <dgm:prSet presAssocID="{D842B359-0155-40CF-8587-E488EB7361D6}" presName="pictureRepeatNode" presStyleLbl="alignImgPlace1" presStyleIdx="2" presStyleCnt="5"/>
      <dgm:spPr/>
    </dgm:pt>
    <dgm:pt modelId="{94B0479C-0808-4B94-9DDC-E985AADCEC32}" type="pres">
      <dgm:prSet presAssocID="{0286537A-35A6-44FC-B75B-F35D3E1FE69E}" presName="line_3" presStyleLbl="parChTrans1D1" presStyleIdx="1" presStyleCnt="4"/>
      <dgm:spPr/>
    </dgm:pt>
    <dgm:pt modelId="{4E061315-F77C-49F9-86A0-F322BF3ADC4E}" type="pres">
      <dgm:prSet presAssocID="{0286537A-35A6-44FC-B75B-F35D3E1FE69E}" presName="textparent_3" presStyleLbl="node1" presStyleIdx="0" presStyleCnt="0"/>
      <dgm:spPr/>
    </dgm:pt>
    <dgm:pt modelId="{345039E6-25D3-4949-98BC-A0C47F0AA1CA}" type="pres">
      <dgm:prSet presAssocID="{0286537A-35A6-44FC-B75B-F35D3E1FE69E}" presName="text_3" presStyleLbl="revTx" presStyleIdx="1" presStyleCnt="4">
        <dgm:presLayoutVars>
          <dgm:bulletEnabled val="1"/>
        </dgm:presLayoutVars>
      </dgm:prSet>
      <dgm:spPr/>
    </dgm:pt>
    <dgm:pt modelId="{CC7B75B8-90DD-41E4-A32D-2FEEE46D3A67}" type="pres">
      <dgm:prSet presAssocID="{B3B222C3-EF4C-4C20-8DEA-6E24CE3B23B6}" presName="picture_4" presStyleCnt="0"/>
      <dgm:spPr/>
    </dgm:pt>
    <dgm:pt modelId="{313CEF49-9425-439E-A4C5-217DDA505AC1}" type="pres">
      <dgm:prSet presAssocID="{B3B222C3-EF4C-4C20-8DEA-6E24CE3B23B6}" presName="pictureRepeatNode" presStyleLbl="alignImgPlace1" presStyleIdx="3" presStyleCnt="5"/>
      <dgm:spPr/>
    </dgm:pt>
    <dgm:pt modelId="{97C65578-1AA8-4594-9C85-E204526368D7}" type="pres">
      <dgm:prSet presAssocID="{0E47CEF5-F59C-438E-85EE-E47721E4C2BA}" presName="line_4" presStyleLbl="parChTrans1D1" presStyleIdx="2" presStyleCnt="4"/>
      <dgm:spPr/>
    </dgm:pt>
    <dgm:pt modelId="{3D76E8FB-F18B-4F2C-A60B-7F26D06A3C96}" type="pres">
      <dgm:prSet presAssocID="{0E47CEF5-F59C-438E-85EE-E47721E4C2BA}" presName="textparent_4" presStyleLbl="node1" presStyleIdx="0" presStyleCnt="0"/>
      <dgm:spPr/>
    </dgm:pt>
    <dgm:pt modelId="{A0BC0A02-621E-4ED2-B3D2-17842E00AA02}" type="pres">
      <dgm:prSet presAssocID="{0E47CEF5-F59C-438E-85EE-E47721E4C2BA}" presName="text_4" presStyleLbl="revTx" presStyleIdx="2" presStyleCnt="4">
        <dgm:presLayoutVars>
          <dgm:bulletEnabled val="1"/>
        </dgm:presLayoutVars>
      </dgm:prSet>
      <dgm:spPr/>
    </dgm:pt>
    <dgm:pt modelId="{1FB56B43-DFFD-4B9A-936A-C2813CE26C23}" type="pres">
      <dgm:prSet presAssocID="{AEC9F1A3-1CBD-4CC2-B7FA-391CAC468389}" presName="picture_5" presStyleCnt="0"/>
      <dgm:spPr/>
    </dgm:pt>
    <dgm:pt modelId="{7FE9521B-F1CB-4206-91D8-13AD05A836DB}" type="pres">
      <dgm:prSet presAssocID="{AEC9F1A3-1CBD-4CC2-B7FA-391CAC468389}" presName="pictureRepeatNode" presStyleLbl="alignImgPlace1" presStyleIdx="4" presStyleCnt="5"/>
      <dgm:spPr/>
    </dgm:pt>
    <dgm:pt modelId="{6BBE4FCF-CA79-4316-A3ED-0C0E4971BAED}" type="pres">
      <dgm:prSet presAssocID="{D3C1E67D-6F9E-4978-8366-A17D33B3250C}" presName="line_5" presStyleLbl="parChTrans1D1" presStyleIdx="3" presStyleCnt="4"/>
      <dgm:spPr/>
    </dgm:pt>
    <dgm:pt modelId="{D27D0E30-8769-4D5C-A5D1-6D7E135A5E2C}" type="pres">
      <dgm:prSet presAssocID="{D3C1E67D-6F9E-4978-8366-A17D33B3250C}" presName="textparent_5" presStyleLbl="node1" presStyleIdx="0" presStyleCnt="0"/>
      <dgm:spPr/>
    </dgm:pt>
    <dgm:pt modelId="{AAFAA72F-1A0B-48F0-8B03-4145BCFC0D5B}" type="pres">
      <dgm:prSet presAssocID="{D3C1E67D-6F9E-4978-8366-A17D33B3250C}" presName="text_5" presStyleLbl="revTx" presStyleIdx="3" presStyleCnt="4">
        <dgm:presLayoutVars>
          <dgm:bulletEnabled val="1"/>
        </dgm:presLayoutVars>
      </dgm:prSet>
      <dgm:spPr/>
    </dgm:pt>
  </dgm:ptLst>
  <dgm:cxnLst>
    <dgm:cxn modelId="{FBE97803-3D70-4052-8A6B-48004AC6414F}" srcId="{73553F1F-0E2B-4C8E-8A04-6545E8131F8D}" destId="{AFDB6200-710C-44E1-BAA9-B422CBFC5E21}" srcOrd="1" destOrd="0" parTransId="{F14E64C4-C922-42F5-AD9B-C72212BB9741}" sibTransId="{58702E32-E401-4F9A-A2C7-75A38CD68B0A}"/>
    <dgm:cxn modelId="{2370F924-6481-4AAD-A3F5-1A339B17F8E6}" srcId="{73553F1F-0E2B-4C8E-8A04-6545E8131F8D}" destId="{D3C1E67D-6F9E-4978-8366-A17D33B3250C}" srcOrd="4" destOrd="0" parTransId="{7ED605F8-0276-4971-8A47-F8E6C3E48EA8}" sibTransId="{AEC9F1A3-1CBD-4CC2-B7FA-391CAC468389}"/>
    <dgm:cxn modelId="{58346826-33B8-4E0F-A871-4290742FE5E0}" type="presOf" srcId="{73553F1F-0E2B-4C8E-8A04-6545E8131F8D}" destId="{61ED589A-C8D8-470C-8271-95726C7BEDB9}" srcOrd="0" destOrd="0" presId="urn:microsoft.com/office/officeart/2008/layout/CircularPictureCallout"/>
    <dgm:cxn modelId="{35CD1E34-A85F-4BF8-A3EA-28D63418997B}" srcId="{73553F1F-0E2B-4C8E-8A04-6545E8131F8D}" destId="{0286537A-35A6-44FC-B75B-F35D3E1FE69E}" srcOrd="2" destOrd="0" parTransId="{827D6E5A-3C8D-48D3-A3AB-8480BEA70FF6}" sibTransId="{D842B359-0155-40CF-8587-E488EB7361D6}"/>
    <dgm:cxn modelId="{875BFC5B-DAD5-4BF5-B4C3-2F8C800400B5}" type="presOf" srcId="{C629AAC4-0ADB-4337-9BC2-BF73DC504590}" destId="{6265E04D-5470-4725-BE33-BC6A8C0E5DB7}" srcOrd="0" destOrd="0" presId="urn:microsoft.com/office/officeart/2008/layout/CircularPictureCallout"/>
    <dgm:cxn modelId="{4793F743-FF67-441C-B679-591021FB8066}" type="presOf" srcId="{8C76AF17-8563-4966-81A3-FFDD9FE9B402}" destId="{17B7FAA5-5FB3-443E-8BF8-A35AA03D5535}" srcOrd="0" destOrd="0" presId="urn:microsoft.com/office/officeart/2008/layout/CircularPictureCallout"/>
    <dgm:cxn modelId="{BB28BA46-4180-4F08-B849-0C1C4A9A9E9E}" type="presOf" srcId="{AFDB6200-710C-44E1-BAA9-B422CBFC5E21}" destId="{B45B739A-C58E-41D6-AD78-EDCC2A694F89}" srcOrd="0" destOrd="0" presId="urn:microsoft.com/office/officeart/2008/layout/CircularPictureCallout"/>
    <dgm:cxn modelId="{DC13396C-C461-4522-B26A-C125E950E85C}" type="presOf" srcId="{58702E32-E401-4F9A-A2C7-75A38CD68B0A}" destId="{7502A328-6665-403D-BEEE-2DA84E45B7D9}" srcOrd="0" destOrd="0" presId="urn:microsoft.com/office/officeart/2008/layout/CircularPictureCallout"/>
    <dgm:cxn modelId="{52860F98-0F97-4F12-8DD6-394764A9C5C8}" type="presOf" srcId="{B3B222C3-EF4C-4C20-8DEA-6E24CE3B23B6}" destId="{313CEF49-9425-439E-A4C5-217DDA505AC1}" srcOrd="0" destOrd="0" presId="urn:microsoft.com/office/officeart/2008/layout/CircularPictureCallout"/>
    <dgm:cxn modelId="{3CF177A4-9E28-4708-AE7D-0B29C86AE2C7}" srcId="{73553F1F-0E2B-4C8E-8A04-6545E8131F8D}" destId="{0E47CEF5-F59C-438E-85EE-E47721E4C2BA}" srcOrd="3" destOrd="0" parTransId="{C1F436A7-06B8-4370-8C9F-3E8E6E6A1082}" sibTransId="{B3B222C3-EF4C-4C20-8DEA-6E24CE3B23B6}"/>
    <dgm:cxn modelId="{0BD249AD-98A8-4305-81FF-B0547D551ED9}" type="presOf" srcId="{D842B359-0155-40CF-8587-E488EB7361D6}" destId="{7C336F15-8001-4491-ABBD-7F101A87499B}" srcOrd="0" destOrd="0" presId="urn:microsoft.com/office/officeart/2008/layout/CircularPictureCallout"/>
    <dgm:cxn modelId="{53483FB6-DE45-4BE9-8EBF-D333F5A69125}" srcId="{73553F1F-0E2B-4C8E-8A04-6545E8131F8D}" destId="{8C76AF17-8563-4966-81A3-FFDD9FE9B402}" srcOrd="0" destOrd="0" parTransId="{365EAD92-8580-4B9A-8F7F-E4891C19D2B6}" sibTransId="{C629AAC4-0ADB-4337-9BC2-BF73DC504590}"/>
    <dgm:cxn modelId="{61997CB6-07F6-4A32-A3DC-B9A5037DF96A}" type="presOf" srcId="{0E47CEF5-F59C-438E-85EE-E47721E4C2BA}" destId="{A0BC0A02-621E-4ED2-B3D2-17842E00AA02}" srcOrd="0" destOrd="0" presId="urn:microsoft.com/office/officeart/2008/layout/CircularPictureCallout"/>
    <dgm:cxn modelId="{A91ECDC8-589E-4C00-81EB-8BC2CF515F97}" type="presOf" srcId="{0286537A-35A6-44FC-B75B-F35D3E1FE69E}" destId="{345039E6-25D3-4949-98BC-A0C47F0AA1CA}" srcOrd="0" destOrd="0" presId="urn:microsoft.com/office/officeart/2008/layout/CircularPictureCallout"/>
    <dgm:cxn modelId="{1665F2DF-80F8-4450-A551-4B31085E55A9}" type="presOf" srcId="{AEC9F1A3-1CBD-4CC2-B7FA-391CAC468389}" destId="{7FE9521B-F1CB-4206-91D8-13AD05A836DB}" srcOrd="0" destOrd="0" presId="urn:microsoft.com/office/officeart/2008/layout/CircularPictureCallout"/>
    <dgm:cxn modelId="{2FCCDFF4-155E-41D8-A381-E57E998A070C}" type="presOf" srcId="{D3C1E67D-6F9E-4978-8366-A17D33B3250C}" destId="{AAFAA72F-1A0B-48F0-8B03-4145BCFC0D5B}" srcOrd="0" destOrd="0" presId="urn:microsoft.com/office/officeart/2008/layout/CircularPictureCallout"/>
    <dgm:cxn modelId="{E81AFAF7-483D-4E99-A2F2-675E1EDE20FC}" type="presParOf" srcId="{61ED589A-C8D8-470C-8271-95726C7BEDB9}" destId="{F3137287-516D-405D-A9EC-3E985FBE1E5F}" srcOrd="0" destOrd="0" presId="urn:microsoft.com/office/officeart/2008/layout/CircularPictureCallout"/>
    <dgm:cxn modelId="{CB5AD765-DEE9-42E8-B219-C33B153FF049}" type="presParOf" srcId="{F3137287-516D-405D-A9EC-3E985FBE1E5F}" destId="{ED7E267D-EC6F-4CAC-975C-52207B396536}" srcOrd="0" destOrd="0" presId="urn:microsoft.com/office/officeart/2008/layout/CircularPictureCallout"/>
    <dgm:cxn modelId="{C028B29D-E956-4069-BA78-991B302DB4B9}" type="presParOf" srcId="{ED7E267D-EC6F-4CAC-975C-52207B396536}" destId="{6265E04D-5470-4725-BE33-BC6A8C0E5DB7}" srcOrd="0" destOrd="0" presId="urn:microsoft.com/office/officeart/2008/layout/CircularPictureCallout"/>
    <dgm:cxn modelId="{D5F6DDEC-601A-4FBA-9A9A-B8F56EE5B4E1}" type="presParOf" srcId="{F3137287-516D-405D-A9EC-3E985FBE1E5F}" destId="{17B7FAA5-5FB3-443E-8BF8-A35AA03D5535}" srcOrd="1" destOrd="0" presId="urn:microsoft.com/office/officeart/2008/layout/CircularPictureCallout"/>
    <dgm:cxn modelId="{5D881847-8C76-45C7-86ED-B3F0A387039B}" type="presParOf" srcId="{F3137287-516D-405D-A9EC-3E985FBE1E5F}" destId="{14E2D219-9599-4F14-924A-572B0177FA3E}" srcOrd="2" destOrd="0" presId="urn:microsoft.com/office/officeart/2008/layout/CircularPictureCallout"/>
    <dgm:cxn modelId="{03C91BF1-66C3-4D7D-9A32-1BC83326CAE7}" type="presParOf" srcId="{14E2D219-9599-4F14-924A-572B0177FA3E}" destId="{7502A328-6665-403D-BEEE-2DA84E45B7D9}" srcOrd="0" destOrd="0" presId="urn:microsoft.com/office/officeart/2008/layout/CircularPictureCallout"/>
    <dgm:cxn modelId="{766F5046-DBDE-43C8-90E4-7FE64132179F}" type="presParOf" srcId="{F3137287-516D-405D-A9EC-3E985FBE1E5F}" destId="{105D93A6-B3AB-4A43-B961-0C9D990CEE91}" srcOrd="3" destOrd="0" presId="urn:microsoft.com/office/officeart/2008/layout/CircularPictureCallout"/>
    <dgm:cxn modelId="{33235020-27A5-4A95-AC09-11162B518A24}" type="presParOf" srcId="{F3137287-516D-405D-A9EC-3E985FBE1E5F}" destId="{2F7118D8-6BFA-4E5E-B1AD-85DB0920BBCF}" srcOrd="4" destOrd="0" presId="urn:microsoft.com/office/officeart/2008/layout/CircularPictureCallout"/>
    <dgm:cxn modelId="{609C5693-616B-45AA-80BD-07E8AE477AA8}" type="presParOf" srcId="{2F7118D8-6BFA-4E5E-B1AD-85DB0920BBCF}" destId="{B45B739A-C58E-41D6-AD78-EDCC2A694F89}" srcOrd="0" destOrd="0" presId="urn:microsoft.com/office/officeart/2008/layout/CircularPictureCallout"/>
    <dgm:cxn modelId="{9A5CC663-20CE-4D89-9310-B604D4DFF3B7}" type="presParOf" srcId="{F3137287-516D-405D-A9EC-3E985FBE1E5F}" destId="{C1A1E1ED-B0CE-4DAF-88CB-5E916C6EF0C2}" srcOrd="5" destOrd="0" presId="urn:microsoft.com/office/officeart/2008/layout/CircularPictureCallout"/>
    <dgm:cxn modelId="{8E2089DA-CE5B-427F-B363-591D4F89F69A}" type="presParOf" srcId="{C1A1E1ED-B0CE-4DAF-88CB-5E916C6EF0C2}" destId="{7C336F15-8001-4491-ABBD-7F101A87499B}" srcOrd="0" destOrd="0" presId="urn:microsoft.com/office/officeart/2008/layout/CircularPictureCallout"/>
    <dgm:cxn modelId="{C0DE5799-1DD5-43AD-99CF-FD67FD028C97}" type="presParOf" srcId="{F3137287-516D-405D-A9EC-3E985FBE1E5F}" destId="{94B0479C-0808-4B94-9DDC-E985AADCEC32}" srcOrd="6" destOrd="0" presId="urn:microsoft.com/office/officeart/2008/layout/CircularPictureCallout"/>
    <dgm:cxn modelId="{E1F72FB5-6DBA-4188-8599-6E62FBBC8620}" type="presParOf" srcId="{F3137287-516D-405D-A9EC-3E985FBE1E5F}" destId="{4E061315-F77C-49F9-86A0-F322BF3ADC4E}" srcOrd="7" destOrd="0" presId="urn:microsoft.com/office/officeart/2008/layout/CircularPictureCallout"/>
    <dgm:cxn modelId="{AC0D9BCA-5427-4AED-9909-1137813E2B72}" type="presParOf" srcId="{4E061315-F77C-49F9-86A0-F322BF3ADC4E}" destId="{345039E6-25D3-4949-98BC-A0C47F0AA1CA}" srcOrd="0" destOrd="0" presId="urn:microsoft.com/office/officeart/2008/layout/CircularPictureCallout"/>
    <dgm:cxn modelId="{308AB1F6-22AD-4AD2-A01E-7834D2D3EFA6}" type="presParOf" srcId="{F3137287-516D-405D-A9EC-3E985FBE1E5F}" destId="{CC7B75B8-90DD-41E4-A32D-2FEEE46D3A67}" srcOrd="8" destOrd="0" presId="urn:microsoft.com/office/officeart/2008/layout/CircularPictureCallout"/>
    <dgm:cxn modelId="{7E12A9F5-0A16-4272-B1DD-E74452A0560B}" type="presParOf" srcId="{CC7B75B8-90DD-41E4-A32D-2FEEE46D3A67}" destId="{313CEF49-9425-439E-A4C5-217DDA505AC1}" srcOrd="0" destOrd="0" presId="urn:microsoft.com/office/officeart/2008/layout/CircularPictureCallout"/>
    <dgm:cxn modelId="{8C9DF927-124F-4B62-8442-CE9B34C287AF}" type="presParOf" srcId="{F3137287-516D-405D-A9EC-3E985FBE1E5F}" destId="{97C65578-1AA8-4594-9C85-E204526368D7}" srcOrd="9" destOrd="0" presId="urn:microsoft.com/office/officeart/2008/layout/CircularPictureCallout"/>
    <dgm:cxn modelId="{E1E3DBBC-3B01-4A76-B00F-7FDC33D11CCB}" type="presParOf" srcId="{F3137287-516D-405D-A9EC-3E985FBE1E5F}" destId="{3D76E8FB-F18B-4F2C-A60B-7F26D06A3C96}" srcOrd="10" destOrd="0" presId="urn:microsoft.com/office/officeart/2008/layout/CircularPictureCallout"/>
    <dgm:cxn modelId="{6B64ACB3-2DA1-4E85-B116-A47F5F28C380}" type="presParOf" srcId="{3D76E8FB-F18B-4F2C-A60B-7F26D06A3C96}" destId="{A0BC0A02-621E-4ED2-B3D2-17842E00AA02}" srcOrd="0" destOrd="0" presId="urn:microsoft.com/office/officeart/2008/layout/CircularPictureCallout"/>
    <dgm:cxn modelId="{7BA888BE-5244-4E50-A490-9C042E54A5F7}" type="presParOf" srcId="{F3137287-516D-405D-A9EC-3E985FBE1E5F}" destId="{1FB56B43-DFFD-4B9A-936A-C2813CE26C23}" srcOrd="11" destOrd="0" presId="urn:microsoft.com/office/officeart/2008/layout/CircularPictureCallout"/>
    <dgm:cxn modelId="{C7056BF2-619E-4D03-9B78-B3E040C188C3}" type="presParOf" srcId="{1FB56B43-DFFD-4B9A-936A-C2813CE26C23}" destId="{7FE9521B-F1CB-4206-91D8-13AD05A836DB}" srcOrd="0" destOrd="0" presId="urn:microsoft.com/office/officeart/2008/layout/CircularPictureCallout"/>
    <dgm:cxn modelId="{293714DB-B50E-42D2-928C-AB08F2E1EF25}" type="presParOf" srcId="{F3137287-516D-405D-A9EC-3E985FBE1E5F}" destId="{6BBE4FCF-CA79-4316-A3ED-0C0E4971BAED}" srcOrd="12" destOrd="0" presId="urn:microsoft.com/office/officeart/2008/layout/CircularPictureCallout"/>
    <dgm:cxn modelId="{8B506282-939C-4B3D-9F89-0C3BCDB0F4FF}" type="presParOf" srcId="{F3137287-516D-405D-A9EC-3E985FBE1E5F}" destId="{D27D0E30-8769-4D5C-A5D1-6D7E135A5E2C}" srcOrd="13" destOrd="0" presId="urn:microsoft.com/office/officeart/2008/layout/CircularPictureCallout"/>
    <dgm:cxn modelId="{6E560160-88E7-45FD-B1F2-94A119962677}" type="presParOf" srcId="{D27D0E30-8769-4D5C-A5D1-6D7E135A5E2C}" destId="{AAFAA72F-1A0B-48F0-8B03-4145BCFC0D5B}" srcOrd="0" destOrd="0" presId="urn:microsoft.com/office/officeart/2008/layout/CircularPictureCallou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8C7A72B-38E4-4FA3-8C0A-326D562929A0}" type="doc">
      <dgm:prSet loTypeId="urn:microsoft.com/office/officeart/2005/8/layout/target2" loCatId="relationship" qsTypeId="urn:microsoft.com/office/officeart/2005/8/quickstyle/simple1" qsCatId="simple" csTypeId="urn:microsoft.com/office/officeart/2005/8/colors/accent2_1" csCatId="accent2" phldr="1"/>
      <dgm:spPr/>
      <dgm:t>
        <a:bodyPr/>
        <a:lstStyle/>
        <a:p>
          <a:endParaRPr lang="es-CO"/>
        </a:p>
      </dgm:t>
    </dgm:pt>
    <dgm:pt modelId="{96A4DB53-0603-47DF-90CD-396EE11CF019}">
      <dgm:prSet phldrT="[Texto]"/>
      <dgm:spPr/>
      <dgm:t>
        <a:bodyPr/>
        <a:lstStyle/>
        <a:p>
          <a:r>
            <a:rPr lang="es-ES" dirty="0"/>
            <a:t>Procedimientos Asociados</a:t>
          </a:r>
          <a:endParaRPr lang="es-CO" dirty="0"/>
        </a:p>
      </dgm:t>
    </dgm:pt>
    <dgm:pt modelId="{900BDC3C-40EA-40A6-B27D-D6362F9DDB69}" type="parTrans" cxnId="{C1B04E95-073B-4FC4-A62A-43AC25DEDA6C}">
      <dgm:prSet/>
      <dgm:spPr/>
      <dgm:t>
        <a:bodyPr/>
        <a:lstStyle/>
        <a:p>
          <a:endParaRPr lang="es-CO"/>
        </a:p>
      </dgm:t>
    </dgm:pt>
    <dgm:pt modelId="{E9C58386-9BC9-4478-A750-895B7CABAA49}" type="sibTrans" cxnId="{C1B04E95-073B-4FC4-A62A-43AC25DEDA6C}">
      <dgm:prSet/>
      <dgm:spPr/>
      <dgm:t>
        <a:bodyPr/>
        <a:lstStyle/>
        <a:p>
          <a:endParaRPr lang="es-CO"/>
        </a:p>
      </dgm:t>
    </dgm:pt>
    <dgm:pt modelId="{BB725A50-9D8D-40F4-BD9F-E9FA85650151}">
      <dgm:prSet phldrT="[Texto]"/>
      <dgm:spPr/>
      <dgm:t>
        <a:bodyPr/>
        <a:lstStyle/>
        <a:p>
          <a:r>
            <a:rPr lang="es-ES" dirty="0"/>
            <a:t>20 procedimientos</a:t>
          </a:r>
          <a:endParaRPr lang="es-CO" dirty="0"/>
        </a:p>
      </dgm:t>
    </dgm:pt>
    <dgm:pt modelId="{830701D2-8093-4543-8761-2483C79CFD45}" type="parTrans" cxnId="{2484140A-5740-4C08-B21F-9B726306D076}">
      <dgm:prSet/>
      <dgm:spPr/>
      <dgm:t>
        <a:bodyPr/>
        <a:lstStyle/>
        <a:p>
          <a:endParaRPr lang="es-CO"/>
        </a:p>
      </dgm:t>
    </dgm:pt>
    <dgm:pt modelId="{660868B7-052C-43A5-8AF4-4004F74AC6C1}" type="sibTrans" cxnId="{2484140A-5740-4C08-B21F-9B726306D076}">
      <dgm:prSet/>
      <dgm:spPr/>
      <dgm:t>
        <a:bodyPr/>
        <a:lstStyle/>
        <a:p>
          <a:endParaRPr lang="es-CO"/>
        </a:p>
      </dgm:t>
    </dgm:pt>
    <dgm:pt modelId="{E35F919B-B4DD-4078-B269-D773DC863926}">
      <dgm:prSet phldrT="[Texto]"/>
      <dgm:spPr/>
      <dgm:t>
        <a:bodyPr/>
        <a:lstStyle/>
        <a:p>
          <a:r>
            <a:rPr lang="es-ES" dirty="0"/>
            <a:t>24 Actividades</a:t>
          </a:r>
          <a:endParaRPr lang="es-CO" dirty="0"/>
        </a:p>
      </dgm:t>
    </dgm:pt>
    <dgm:pt modelId="{3DC18BE0-90BE-4E30-A083-9AD7BC06010C}" type="parTrans" cxnId="{58BF69ED-3D6F-4A13-A34E-55E313BDB1B0}">
      <dgm:prSet/>
      <dgm:spPr/>
      <dgm:t>
        <a:bodyPr/>
        <a:lstStyle/>
        <a:p>
          <a:endParaRPr lang="es-CO"/>
        </a:p>
      </dgm:t>
    </dgm:pt>
    <dgm:pt modelId="{066BE0CA-7533-4460-987F-C2642FC94251}" type="sibTrans" cxnId="{58BF69ED-3D6F-4A13-A34E-55E313BDB1B0}">
      <dgm:prSet/>
      <dgm:spPr/>
      <dgm:t>
        <a:bodyPr/>
        <a:lstStyle/>
        <a:p>
          <a:endParaRPr lang="es-CO"/>
        </a:p>
      </dgm:t>
    </dgm:pt>
    <dgm:pt modelId="{FCCF9865-E563-476A-AC5D-F939EBFCC3B8}">
      <dgm:prSet phldrT="[Texto]"/>
      <dgm:spPr/>
      <dgm:t>
        <a:bodyPr/>
        <a:lstStyle/>
        <a:p>
          <a:r>
            <a:rPr lang="es-ES" dirty="0"/>
            <a:t>Metodología</a:t>
          </a:r>
          <a:endParaRPr lang="es-CO" dirty="0"/>
        </a:p>
      </dgm:t>
    </dgm:pt>
    <dgm:pt modelId="{AD1A287B-76C5-4EA9-BE39-E386FDF05EFF}" type="parTrans" cxnId="{4C5AE90F-F191-4A8A-B3E1-1EFBC0DD6C46}">
      <dgm:prSet/>
      <dgm:spPr/>
      <dgm:t>
        <a:bodyPr/>
        <a:lstStyle/>
        <a:p>
          <a:endParaRPr lang="es-CO"/>
        </a:p>
      </dgm:t>
    </dgm:pt>
    <dgm:pt modelId="{F51258A0-EDE0-447A-B6BC-D42BF16763E4}" type="sibTrans" cxnId="{4C5AE90F-F191-4A8A-B3E1-1EFBC0DD6C46}">
      <dgm:prSet/>
      <dgm:spPr/>
      <dgm:t>
        <a:bodyPr/>
        <a:lstStyle/>
        <a:p>
          <a:endParaRPr lang="es-CO"/>
        </a:p>
      </dgm:t>
    </dgm:pt>
    <dgm:pt modelId="{242E955B-BCA5-4871-B2F6-03AB8AB888D9}">
      <dgm:prSet phldrT="[Texto]"/>
      <dgm:spPr/>
      <dgm:t>
        <a:bodyPr/>
        <a:lstStyle/>
        <a:p>
          <a:r>
            <a:rPr lang="es-ES" dirty="0"/>
            <a:t>42 Básicas</a:t>
          </a:r>
          <a:endParaRPr lang="es-CO" dirty="0"/>
        </a:p>
      </dgm:t>
    </dgm:pt>
    <dgm:pt modelId="{D83AA925-AC16-4B2E-9821-391657167B24}" type="parTrans" cxnId="{9B04DAFE-014B-40D4-AD67-0588665B2E59}">
      <dgm:prSet/>
      <dgm:spPr/>
      <dgm:t>
        <a:bodyPr/>
        <a:lstStyle/>
        <a:p>
          <a:endParaRPr lang="es-CO"/>
        </a:p>
      </dgm:t>
    </dgm:pt>
    <dgm:pt modelId="{B8AF88D0-DC42-46B5-B7DC-7A70C5DBECB6}" type="sibTrans" cxnId="{9B04DAFE-014B-40D4-AD67-0588665B2E59}">
      <dgm:prSet/>
      <dgm:spPr/>
      <dgm:t>
        <a:bodyPr/>
        <a:lstStyle/>
        <a:p>
          <a:endParaRPr lang="es-CO"/>
        </a:p>
      </dgm:t>
    </dgm:pt>
    <dgm:pt modelId="{0B4E2D4B-7450-4BA4-B7D4-2217E21F0484}">
      <dgm:prSet phldrT="[Texto]"/>
      <dgm:spPr/>
      <dgm:t>
        <a:bodyPr/>
        <a:lstStyle/>
        <a:p>
          <a:r>
            <a:rPr lang="es-ES" dirty="0"/>
            <a:t>14 Especificas</a:t>
          </a:r>
          <a:endParaRPr lang="es-CO" dirty="0"/>
        </a:p>
      </dgm:t>
    </dgm:pt>
    <dgm:pt modelId="{EF7C3ECE-87EB-47DB-B94F-8ED4ED5C4C15}" type="parTrans" cxnId="{5CD8BFA9-9603-4F39-B7E5-7D8AC5413149}">
      <dgm:prSet/>
      <dgm:spPr/>
      <dgm:t>
        <a:bodyPr/>
        <a:lstStyle/>
        <a:p>
          <a:endParaRPr lang="es-CO"/>
        </a:p>
      </dgm:t>
    </dgm:pt>
    <dgm:pt modelId="{9E3F3025-7675-4600-B9F0-7E3035724050}" type="sibTrans" cxnId="{5CD8BFA9-9603-4F39-B7E5-7D8AC5413149}">
      <dgm:prSet/>
      <dgm:spPr/>
      <dgm:t>
        <a:bodyPr/>
        <a:lstStyle/>
        <a:p>
          <a:endParaRPr lang="es-CO"/>
        </a:p>
      </dgm:t>
    </dgm:pt>
    <dgm:pt modelId="{E952F726-64FE-4933-962E-D9983922C0B3}">
      <dgm:prSet phldrT="[Texto]"/>
      <dgm:spPr/>
      <dgm:t>
        <a:bodyPr/>
        <a:lstStyle/>
        <a:p>
          <a:r>
            <a:rPr lang="es-ES" dirty="0"/>
            <a:t>Decreto 2136</a:t>
          </a:r>
          <a:endParaRPr lang="es-CO" dirty="0"/>
        </a:p>
      </dgm:t>
    </dgm:pt>
    <dgm:pt modelId="{F4E8D7D5-5881-4A63-B1D4-90C79882F6C6}" type="parTrans" cxnId="{C80803AC-880C-4EC4-A50D-B678E2FFBC7A}">
      <dgm:prSet/>
      <dgm:spPr/>
      <dgm:t>
        <a:bodyPr/>
        <a:lstStyle/>
        <a:p>
          <a:endParaRPr lang="es-CO"/>
        </a:p>
      </dgm:t>
    </dgm:pt>
    <dgm:pt modelId="{0B7F10C9-7C72-4E9D-A04E-D790A54FB351}" type="sibTrans" cxnId="{C80803AC-880C-4EC4-A50D-B678E2FFBC7A}">
      <dgm:prSet/>
      <dgm:spPr/>
      <dgm:t>
        <a:bodyPr/>
        <a:lstStyle/>
        <a:p>
          <a:endParaRPr lang="es-CO"/>
        </a:p>
      </dgm:t>
    </dgm:pt>
    <dgm:pt modelId="{5DDD7F31-8EB2-44F2-B6CD-14807DD1EFF3}">
      <dgm:prSet phldrT="[Texto]"/>
      <dgm:spPr/>
      <dgm:t>
        <a:bodyPr/>
        <a:lstStyle/>
        <a:p>
          <a:r>
            <a:rPr lang="es-ES" dirty="0"/>
            <a:t>28</a:t>
          </a:r>
          <a:endParaRPr lang="es-CO" dirty="0"/>
        </a:p>
      </dgm:t>
    </dgm:pt>
    <dgm:pt modelId="{1CBC0C0A-3015-4DB7-8028-81FFFC8E3807}" type="parTrans" cxnId="{98B734F5-4322-42A6-925A-D39DAFAE65D9}">
      <dgm:prSet/>
      <dgm:spPr/>
      <dgm:t>
        <a:bodyPr/>
        <a:lstStyle/>
        <a:p>
          <a:endParaRPr lang="es-CO"/>
        </a:p>
      </dgm:t>
    </dgm:pt>
    <dgm:pt modelId="{288E0092-C8FF-485C-8001-82CC6D6496F9}" type="sibTrans" cxnId="{98B734F5-4322-42A6-925A-D39DAFAE65D9}">
      <dgm:prSet/>
      <dgm:spPr/>
      <dgm:t>
        <a:bodyPr/>
        <a:lstStyle/>
        <a:p>
          <a:endParaRPr lang="es-CO"/>
        </a:p>
      </dgm:t>
    </dgm:pt>
    <dgm:pt modelId="{EF37B738-356D-4DAD-A58A-258C0BD7CCD6}">
      <dgm:prSet phldrT="[Texto]"/>
      <dgm:spPr/>
      <dgm:t>
        <a:bodyPr/>
        <a:lstStyle/>
        <a:p>
          <a:r>
            <a:rPr lang="es-ES" dirty="0"/>
            <a:t>Obligaciones</a:t>
          </a:r>
          <a:endParaRPr lang="es-CO" dirty="0"/>
        </a:p>
      </dgm:t>
    </dgm:pt>
    <dgm:pt modelId="{F348478F-42E3-4686-AC81-EDF24F9F21EA}" type="parTrans" cxnId="{1F844D29-AA63-458E-B66D-FE4B06ADE653}">
      <dgm:prSet/>
      <dgm:spPr/>
      <dgm:t>
        <a:bodyPr/>
        <a:lstStyle/>
        <a:p>
          <a:endParaRPr lang="es-CO"/>
        </a:p>
      </dgm:t>
    </dgm:pt>
    <dgm:pt modelId="{D989C5E7-FDCA-4D4C-94A5-0F5A53D9E16E}" type="sibTrans" cxnId="{1F844D29-AA63-458E-B66D-FE4B06ADE653}">
      <dgm:prSet/>
      <dgm:spPr/>
      <dgm:t>
        <a:bodyPr/>
        <a:lstStyle/>
        <a:p>
          <a:endParaRPr lang="es-CO"/>
        </a:p>
      </dgm:t>
    </dgm:pt>
    <dgm:pt modelId="{617D288D-D4CB-4920-82B2-5804D970CBAF}" type="pres">
      <dgm:prSet presAssocID="{F8C7A72B-38E4-4FA3-8C0A-326D562929A0}" presName="Name0" presStyleCnt="0">
        <dgm:presLayoutVars>
          <dgm:chMax val="3"/>
          <dgm:chPref val="1"/>
          <dgm:dir/>
          <dgm:animLvl val="lvl"/>
          <dgm:resizeHandles/>
        </dgm:presLayoutVars>
      </dgm:prSet>
      <dgm:spPr/>
    </dgm:pt>
    <dgm:pt modelId="{416972DF-500C-46C5-B0EF-4471C18735FC}" type="pres">
      <dgm:prSet presAssocID="{F8C7A72B-38E4-4FA3-8C0A-326D562929A0}" presName="outerBox" presStyleCnt="0"/>
      <dgm:spPr/>
    </dgm:pt>
    <dgm:pt modelId="{C003F0C7-3EC4-4C64-AD64-452BFE107CDA}" type="pres">
      <dgm:prSet presAssocID="{F8C7A72B-38E4-4FA3-8C0A-326D562929A0}" presName="outerBoxParent" presStyleLbl="node1" presStyleIdx="0" presStyleCnt="3" custLinFactNeighborY="-5094"/>
      <dgm:spPr/>
    </dgm:pt>
    <dgm:pt modelId="{A95EB833-95CA-4137-982D-DD3A91D17C6B}" type="pres">
      <dgm:prSet presAssocID="{F8C7A72B-38E4-4FA3-8C0A-326D562929A0}" presName="outerBoxChildren" presStyleCnt="0"/>
      <dgm:spPr/>
    </dgm:pt>
    <dgm:pt modelId="{8EE0E417-65BB-464B-A2FF-D717ECC64A03}" type="pres">
      <dgm:prSet presAssocID="{BB725A50-9D8D-40F4-BD9F-E9FA85650151}" presName="oChild" presStyleLbl="fgAcc1" presStyleIdx="0" presStyleCnt="6">
        <dgm:presLayoutVars>
          <dgm:bulletEnabled val="1"/>
        </dgm:presLayoutVars>
      </dgm:prSet>
      <dgm:spPr/>
    </dgm:pt>
    <dgm:pt modelId="{DFCD02F8-B410-4CC5-8C43-D4E8CFE6BB53}" type="pres">
      <dgm:prSet presAssocID="{660868B7-052C-43A5-8AF4-4004F74AC6C1}" presName="outerSibTrans" presStyleCnt="0"/>
      <dgm:spPr/>
    </dgm:pt>
    <dgm:pt modelId="{EE52A527-EBB9-44B1-9719-2052F7DEA695}" type="pres">
      <dgm:prSet presAssocID="{E35F919B-B4DD-4078-B269-D773DC863926}" presName="oChild" presStyleLbl="fgAcc1" presStyleIdx="1" presStyleCnt="6">
        <dgm:presLayoutVars>
          <dgm:bulletEnabled val="1"/>
        </dgm:presLayoutVars>
      </dgm:prSet>
      <dgm:spPr/>
    </dgm:pt>
    <dgm:pt modelId="{CE6D5157-C4F7-48E2-B5CF-5F4AEF9DDE3F}" type="pres">
      <dgm:prSet presAssocID="{F8C7A72B-38E4-4FA3-8C0A-326D562929A0}" presName="middleBox" presStyleCnt="0"/>
      <dgm:spPr/>
    </dgm:pt>
    <dgm:pt modelId="{E139B2E5-96F3-4555-B319-633F1A16BA1C}" type="pres">
      <dgm:prSet presAssocID="{F8C7A72B-38E4-4FA3-8C0A-326D562929A0}" presName="middleBoxParent" presStyleLbl="node1" presStyleIdx="1" presStyleCnt="3"/>
      <dgm:spPr/>
    </dgm:pt>
    <dgm:pt modelId="{477EB81A-F8B0-40C2-8DDD-2E14F2779876}" type="pres">
      <dgm:prSet presAssocID="{F8C7A72B-38E4-4FA3-8C0A-326D562929A0}" presName="middleBoxChildren" presStyleCnt="0"/>
      <dgm:spPr/>
    </dgm:pt>
    <dgm:pt modelId="{1FEDA78A-A14C-4E72-A4D4-6E5DD497BEE6}" type="pres">
      <dgm:prSet presAssocID="{242E955B-BCA5-4871-B2F6-03AB8AB888D9}" presName="mChild" presStyleLbl="fgAcc1" presStyleIdx="2" presStyleCnt="6">
        <dgm:presLayoutVars>
          <dgm:bulletEnabled val="1"/>
        </dgm:presLayoutVars>
      </dgm:prSet>
      <dgm:spPr/>
    </dgm:pt>
    <dgm:pt modelId="{9E2D9263-BBFC-4B65-9436-860EA6334AFE}" type="pres">
      <dgm:prSet presAssocID="{B8AF88D0-DC42-46B5-B7DC-7A70C5DBECB6}" presName="middleSibTrans" presStyleCnt="0"/>
      <dgm:spPr/>
    </dgm:pt>
    <dgm:pt modelId="{D39BE536-55B4-4ED1-8F97-5DA5009F18C2}" type="pres">
      <dgm:prSet presAssocID="{0B4E2D4B-7450-4BA4-B7D4-2217E21F0484}" presName="mChild" presStyleLbl="fgAcc1" presStyleIdx="3" presStyleCnt="6">
        <dgm:presLayoutVars>
          <dgm:bulletEnabled val="1"/>
        </dgm:presLayoutVars>
      </dgm:prSet>
      <dgm:spPr/>
    </dgm:pt>
    <dgm:pt modelId="{E2BCD84F-59DB-4F92-A99A-A078EE8CCEB6}" type="pres">
      <dgm:prSet presAssocID="{F8C7A72B-38E4-4FA3-8C0A-326D562929A0}" presName="centerBox" presStyleCnt="0"/>
      <dgm:spPr/>
    </dgm:pt>
    <dgm:pt modelId="{6F86C5B1-E749-4EAD-B39B-C2CD183F97CB}" type="pres">
      <dgm:prSet presAssocID="{F8C7A72B-38E4-4FA3-8C0A-326D562929A0}" presName="centerBoxParent" presStyleLbl="node1" presStyleIdx="2" presStyleCnt="3"/>
      <dgm:spPr/>
    </dgm:pt>
    <dgm:pt modelId="{AE466807-70CD-4502-A08A-AB252DCDCCFB}" type="pres">
      <dgm:prSet presAssocID="{F8C7A72B-38E4-4FA3-8C0A-326D562929A0}" presName="centerBoxChildren" presStyleCnt="0"/>
      <dgm:spPr/>
    </dgm:pt>
    <dgm:pt modelId="{8D0FDB29-0609-4E34-9154-3B27B46C87B7}" type="pres">
      <dgm:prSet presAssocID="{5DDD7F31-8EB2-44F2-B6CD-14807DD1EFF3}" presName="cChild" presStyleLbl="fgAcc1" presStyleIdx="4" presStyleCnt="6">
        <dgm:presLayoutVars>
          <dgm:bulletEnabled val="1"/>
        </dgm:presLayoutVars>
      </dgm:prSet>
      <dgm:spPr/>
    </dgm:pt>
    <dgm:pt modelId="{048448D6-2845-4EB6-90CA-FF34DDC60DF6}" type="pres">
      <dgm:prSet presAssocID="{288E0092-C8FF-485C-8001-82CC6D6496F9}" presName="centerSibTrans" presStyleCnt="0"/>
      <dgm:spPr/>
    </dgm:pt>
    <dgm:pt modelId="{6A8A4C69-FC87-42E3-876F-3187D1C3028B}" type="pres">
      <dgm:prSet presAssocID="{EF37B738-356D-4DAD-A58A-258C0BD7CCD6}" presName="cChild" presStyleLbl="fgAcc1" presStyleIdx="5" presStyleCnt="6">
        <dgm:presLayoutVars>
          <dgm:bulletEnabled val="1"/>
        </dgm:presLayoutVars>
      </dgm:prSet>
      <dgm:spPr/>
    </dgm:pt>
  </dgm:ptLst>
  <dgm:cxnLst>
    <dgm:cxn modelId="{2484140A-5740-4C08-B21F-9B726306D076}" srcId="{96A4DB53-0603-47DF-90CD-396EE11CF019}" destId="{BB725A50-9D8D-40F4-BD9F-E9FA85650151}" srcOrd="0" destOrd="0" parTransId="{830701D2-8093-4543-8761-2483C79CFD45}" sibTransId="{660868B7-052C-43A5-8AF4-4004F74AC6C1}"/>
    <dgm:cxn modelId="{4C5AE90F-F191-4A8A-B3E1-1EFBC0DD6C46}" srcId="{F8C7A72B-38E4-4FA3-8C0A-326D562929A0}" destId="{FCCF9865-E563-476A-AC5D-F939EBFCC3B8}" srcOrd="1" destOrd="0" parTransId="{AD1A287B-76C5-4EA9-BE39-E386FDF05EFF}" sibTransId="{F51258A0-EDE0-447A-B6BC-D42BF16763E4}"/>
    <dgm:cxn modelId="{1F844D29-AA63-458E-B66D-FE4B06ADE653}" srcId="{E952F726-64FE-4933-962E-D9983922C0B3}" destId="{EF37B738-356D-4DAD-A58A-258C0BD7CCD6}" srcOrd="1" destOrd="0" parTransId="{F348478F-42E3-4686-AC81-EDF24F9F21EA}" sibTransId="{D989C5E7-FDCA-4D4C-94A5-0F5A53D9E16E}"/>
    <dgm:cxn modelId="{03B5DF2C-881B-4A9D-8347-06670B86D4F3}" type="presOf" srcId="{BB725A50-9D8D-40F4-BD9F-E9FA85650151}" destId="{8EE0E417-65BB-464B-A2FF-D717ECC64A03}" srcOrd="0" destOrd="0" presId="urn:microsoft.com/office/officeart/2005/8/layout/target2"/>
    <dgm:cxn modelId="{CB011851-9B5C-4BB9-B095-A268639697F4}" type="presOf" srcId="{96A4DB53-0603-47DF-90CD-396EE11CF019}" destId="{C003F0C7-3EC4-4C64-AD64-452BFE107CDA}" srcOrd="0" destOrd="0" presId="urn:microsoft.com/office/officeart/2005/8/layout/target2"/>
    <dgm:cxn modelId="{11951951-3323-4F83-8903-4418CAB3CBEE}" type="presOf" srcId="{F8C7A72B-38E4-4FA3-8C0A-326D562929A0}" destId="{617D288D-D4CB-4920-82B2-5804D970CBAF}" srcOrd="0" destOrd="0" presId="urn:microsoft.com/office/officeart/2005/8/layout/target2"/>
    <dgm:cxn modelId="{3F41DF7F-E8A4-48CF-BE1F-B18883A2C641}" type="presOf" srcId="{E35F919B-B4DD-4078-B269-D773DC863926}" destId="{EE52A527-EBB9-44B1-9719-2052F7DEA695}" srcOrd="0" destOrd="0" presId="urn:microsoft.com/office/officeart/2005/8/layout/target2"/>
    <dgm:cxn modelId="{C1B04E95-073B-4FC4-A62A-43AC25DEDA6C}" srcId="{F8C7A72B-38E4-4FA3-8C0A-326D562929A0}" destId="{96A4DB53-0603-47DF-90CD-396EE11CF019}" srcOrd="0" destOrd="0" parTransId="{900BDC3C-40EA-40A6-B27D-D6362F9DDB69}" sibTransId="{E9C58386-9BC9-4478-A750-895B7CABAA49}"/>
    <dgm:cxn modelId="{5CD8BFA9-9603-4F39-B7E5-7D8AC5413149}" srcId="{FCCF9865-E563-476A-AC5D-F939EBFCC3B8}" destId="{0B4E2D4B-7450-4BA4-B7D4-2217E21F0484}" srcOrd="1" destOrd="0" parTransId="{EF7C3ECE-87EB-47DB-B94F-8ED4ED5C4C15}" sibTransId="{9E3F3025-7675-4600-B9F0-7E3035724050}"/>
    <dgm:cxn modelId="{C80803AC-880C-4EC4-A50D-B678E2FFBC7A}" srcId="{F8C7A72B-38E4-4FA3-8C0A-326D562929A0}" destId="{E952F726-64FE-4933-962E-D9983922C0B3}" srcOrd="2" destOrd="0" parTransId="{F4E8D7D5-5881-4A63-B1D4-90C79882F6C6}" sibTransId="{0B7F10C9-7C72-4E9D-A04E-D790A54FB351}"/>
    <dgm:cxn modelId="{EB68B2AD-31FF-44DA-99AC-F641672E532C}" type="presOf" srcId="{FCCF9865-E563-476A-AC5D-F939EBFCC3B8}" destId="{E139B2E5-96F3-4555-B319-633F1A16BA1C}" srcOrd="0" destOrd="0" presId="urn:microsoft.com/office/officeart/2005/8/layout/target2"/>
    <dgm:cxn modelId="{D596FAB5-8461-4C61-99D9-4805FFF606CD}" type="presOf" srcId="{0B4E2D4B-7450-4BA4-B7D4-2217E21F0484}" destId="{D39BE536-55B4-4ED1-8F97-5DA5009F18C2}" srcOrd="0" destOrd="0" presId="urn:microsoft.com/office/officeart/2005/8/layout/target2"/>
    <dgm:cxn modelId="{D70616E9-A776-44D0-B738-4866F6884B28}" type="presOf" srcId="{E952F726-64FE-4933-962E-D9983922C0B3}" destId="{6F86C5B1-E749-4EAD-B39B-C2CD183F97CB}" srcOrd="0" destOrd="0" presId="urn:microsoft.com/office/officeart/2005/8/layout/target2"/>
    <dgm:cxn modelId="{593E02EB-ACD3-4195-9A10-DC7F32FF3772}" type="presOf" srcId="{EF37B738-356D-4DAD-A58A-258C0BD7CCD6}" destId="{6A8A4C69-FC87-42E3-876F-3187D1C3028B}" srcOrd="0" destOrd="0" presId="urn:microsoft.com/office/officeart/2005/8/layout/target2"/>
    <dgm:cxn modelId="{58BF69ED-3D6F-4A13-A34E-55E313BDB1B0}" srcId="{96A4DB53-0603-47DF-90CD-396EE11CF019}" destId="{E35F919B-B4DD-4078-B269-D773DC863926}" srcOrd="1" destOrd="0" parTransId="{3DC18BE0-90BE-4E30-A083-9AD7BC06010C}" sibTransId="{066BE0CA-7533-4460-987F-C2642FC94251}"/>
    <dgm:cxn modelId="{98B734F5-4322-42A6-925A-D39DAFAE65D9}" srcId="{E952F726-64FE-4933-962E-D9983922C0B3}" destId="{5DDD7F31-8EB2-44F2-B6CD-14807DD1EFF3}" srcOrd="0" destOrd="0" parTransId="{1CBC0C0A-3015-4DB7-8028-81FFFC8E3807}" sibTransId="{288E0092-C8FF-485C-8001-82CC6D6496F9}"/>
    <dgm:cxn modelId="{A36EF5F5-F3C1-4B0C-87D3-ED2CA7AEFB3C}" type="presOf" srcId="{5DDD7F31-8EB2-44F2-B6CD-14807DD1EFF3}" destId="{8D0FDB29-0609-4E34-9154-3B27B46C87B7}" srcOrd="0" destOrd="0" presId="urn:microsoft.com/office/officeart/2005/8/layout/target2"/>
    <dgm:cxn modelId="{9B04DAFE-014B-40D4-AD67-0588665B2E59}" srcId="{FCCF9865-E563-476A-AC5D-F939EBFCC3B8}" destId="{242E955B-BCA5-4871-B2F6-03AB8AB888D9}" srcOrd="0" destOrd="0" parTransId="{D83AA925-AC16-4B2E-9821-391657167B24}" sibTransId="{B8AF88D0-DC42-46B5-B7DC-7A70C5DBECB6}"/>
    <dgm:cxn modelId="{994234FF-2010-4CAC-A936-ACE08BD6AE5B}" type="presOf" srcId="{242E955B-BCA5-4871-B2F6-03AB8AB888D9}" destId="{1FEDA78A-A14C-4E72-A4D4-6E5DD497BEE6}" srcOrd="0" destOrd="0" presId="urn:microsoft.com/office/officeart/2005/8/layout/target2"/>
    <dgm:cxn modelId="{21A60824-D362-419D-B081-B9A3633011C1}" type="presParOf" srcId="{617D288D-D4CB-4920-82B2-5804D970CBAF}" destId="{416972DF-500C-46C5-B0EF-4471C18735FC}" srcOrd="0" destOrd="0" presId="urn:microsoft.com/office/officeart/2005/8/layout/target2"/>
    <dgm:cxn modelId="{C87D02F1-E750-47C0-AF33-CD877C68CD37}" type="presParOf" srcId="{416972DF-500C-46C5-B0EF-4471C18735FC}" destId="{C003F0C7-3EC4-4C64-AD64-452BFE107CDA}" srcOrd="0" destOrd="0" presId="urn:microsoft.com/office/officeart/2005/8/layout/target2"/>
    <dgm:cxn modelId="{5F2CDFA4-78EF-4F56-B618-30538A892A82}" type="presParOf" srcId="{416972DF-500C-46C5-B0EF-4471C18735FC}" destId="{A95EB833-95CA-4137-982D-DD3A91D17C6B}" srcOrd="1" destOrd="0" presId="urn:microsoft.com/office/officeart/2005/8/layout/target2"/>
    <dgm:cxn modelId="{1802114A-A20D-4055-A0F0-D3E3F2970591}" type="presParOf" srcId="{A95EB833-95CA-4137-982D-DD3A91D17C6B}" destId="{8EE0E417-65BB-464B-A2FF-D717ECC64A03}" srcOrd="0" destOrd="0" presId="urn:microsoft.com/office/officeart/2005/8/layout/target2"/>
    <dgm:cxn modelId="{1DF449B9-AA6C-4D74-98CF-DF32EF025613}" type="presParOf" srcId="{A95EB833-95CA-4137-982D-DD3A91D17C6B}" destId="{DFCD02F8-B410-4CC5-8C43-D4E8CFE6BB53}" srcOrd="1" destOrd="0" presId="urn:microsoft.com/office/officeart/2005/8/layout/target2"/>
    <dgm:cxn modelId="{B29E12BD-98C9-4C2E-A6CC-941AB80F1DE2}" type="presParOf" srcId="{A95EB833-95CA-4137-982D-DD3A91D17C6B}" destId="{EE52A527-EBB9-44B1-9719-2052F7DEA695}" srcOrd="2" destOrd="0" presId="urn:microsoft.com/office/officeart/2005/8/layout/target2"/>
    <dgm:cxn modelId="{481B777A-C68D-4B83-84FC-51412C560154}" type="presParOf" srcId="{617D288D-D4CB-4920-82B2-5804D970CBAF}" destId="{CE6D5157-C4F7-48E2-B5CF-5F4AEF9DDE3F}" srcOrd="1" destOrd="0" presId="urn:microsoft.com/office/officeart/2005/8/layout/target2"/>
    <dgm:cxn modelId="{31C26977-106E-4B18-8791-D190BD09E9D4}" type="presParOf" srcId="{CE6D5157-C4F7-48E2-B5CF-5F4AEF9DDE3F}" destId="{E139B2E5-96F3-4555-B319-633F1A16BA1C}" srcOrd="0" destOrd="0" presId="urn:microsoft.com/office/officeart/2005/8/layout/target2"/>
    <dgm:cxn modelId="{684B776D-7E81-40E3-8839-EF3164C0254A}" type="presParOf" srcId="{CE6D5157-C4F7-48E2-B5CF-5F4AEF9DDE3F}" destId="{477EB81A-F8B0-40C2-8DDD-2E14F2779876}" srcOrd="1" destOrd="0" presId="urn:microsoft.com/office/officeart/2005/8/layout/target2"/>
    <dgm:cxn modelId="{5E373585-CE36-42E6-918A-966CBCC6E0D5}" type="presParOf" srcId="{477EB81A-F8B0-40C2-8DDD-2E14F2779876}" destId="{1FEDA78A-A14C-4E72-A4D4-6E5DD497BEE6}" srcOrd="0" destOrd="0" presId="urn:microsoft.com/office/officeart/2005/8/layout/target2"/>
    <dgm:cxn modelId="{80F0BB81-EB30-4005-BFA1-E0676C68ADD8}" type="presParOf" srcId="{477EB81A-F8B0-40C2-8DDD-2E14F2779876}" destId="{9E2D9263-BBFC-4B65-9436-860EA6334AFE}" srcOrd="1" destOrd="0" presId="urn:microsoft.com/office/officeart/2005/8/layout/target2"/>
    <dgm:cxn modelId="{4CF4C655-427E-4881-A304-B612210FF506}" type="presParOf" srcId="{477EB81A-F8B0-40C2-8DDD-2E14F2779876}" destId="{D39BE536-55B4-4ED1-8F97-5DA5009F18C2}" srcOrd="2" destOrd="0" presId="urn:microsoft.com/office/officeart/2005/8/layout/target2"/>
    <dgm:cxn modelId="{5A949696-1FE1-4C17-A3BF-24FA5D9652E7}" type="presParOf" srcId="{617D288D-D4CB-4920-82B2-5804D970CBAF}" destId="{E2BCD84F-59DB-4F92-A99A-A078EE8CCEB6}" srcOrd="2" destOrd="0" presId="urn:microsoft.com/office/officeart/2005/8/layout/target2"/>
    <dgm:cxn modelId="{689A8048-D0C8-4183-81DE-33B818EC7F31}" type="presParOf" srcId="{E2BCD84F-59DB-4F92-A99A-A078EE8CCEB6}" destId="{6F86C5B1-E749-4EAD-B39B-C2CD183F97CB}" srcOrd="0" destOrd="0" presId="urn:microsoft.com/office/officeart/2005/8/layout/target2"/>
    <dgm:cxn modelId="{98D3743C-1EDC-4D53-85FD-2037E64DA5CC}" type="presParOf" srcId="{E2BCD84F-59DB-4F92-A99A-A078EE8CCEB6}" destId="{AE466807-70CD-4502-A08A-AB252DCDCCFB}" srcOrd="1" destOrd="0" presId="urn:microsoft.com/office/officeart/2005/8/layout/target2"/>
    <dgm:cxn modelId="{B539B129-F1C2-4435-A70B-5FC4B75C8055}" type="presParOf" srcId="{AE466807-70CD-4502-A08A-AB252DCDCCFB}" destId="{8D0FDB29-0609-4E34-9154-3B27B46C87B7}" srcOrd="0" destOrd="0" presId="urn:microsoft.com/office/officeart/2005/8/layout/target2"/>
    <dgm:cxn modelId="{72353A40-43C9-4BED-ACB9-9060482D65B1}" type="presParOf" srcId="{AE466807-70CD-4502-A08A-AB252DCDCCFB}" destId="{048448D6-2845-4EB6-90CA-FF34DDC60DF6}" srcOrd="1" destOrd="0" presId="urn:microsoft.com/office/officeart/2005/8/layout/target2"/>
    <dgm:cxn modelId="{EBFA999A-D8FC-4DA5-A421-1D677F8B5165}" type="presParOf" srcId="{AE466807-70CD-4502-A08A-AB252DCDCCFB}" destId="{6A8A4C69-FC87-42E3-876F-3187D1C3028B}" srcOrd="2" destOrd="0" presId="urn:microsoft.com/office/officeart/2005/8/layout/targe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8C7A72B-38E4-4FA3-8C0A-326D562929A0}" type="doc">
      <dgm:prSet loTypeId="urn:microsoft.com/office/officeart/2005/8/layout/target2" loCatId="relationship" qsTypeId="urn:microsoft.com/office/officeart/2005/8/quickstyle/simple1" qsCatId="simple" csTypeId="urn:microsoft.com/office/officeart/2005/8/colors/accent0_2" csCatId="mainScheme" phldr="1"/>
      <dgm:spPr/>
      <dgm:t>
        <a:bodyPr/>
        <a:lstStyle/>
        <a:p>
          <a:endParaRPr lang="es-CO"/>
        </a:p>
      </dgm:t>
    </dgm:pt>
    <dgm:pt modelId="{FCCF9865-E563-476A-AC5D-F939EBFCC3B8}">
      <dgm:prSet phldrT="[Texto]"/>
      <dgm:spPr/>
      <dgm:t>
        <a:bodyPr/>
        <a:lstStyle/>
        <a:p>
          <a:r>
            <a:rPr lang="es-ES" dirty="0"/>
            <a:t>Metodología</a:t>
          </a:r>
          <a:endParaRPr lang="es-CO" dirty="0"/>
        </a:p>
      </dgm:t>
    </dgm:pt>
    <dgm:pt modelId="{AD1A287B-76C5-4EA9-BE39-E386FDF05EFF}" type="parTrans" cxnId="{4C5AE90F-F191-4A8A-B3E1-1EFBC0DD6C46}">
      <dgm:prSet/>
      <dgm:spPr/>
      <dgm:t>
        <a:bodyPr/>
        <a:lstStyle/>
        <a:p>
          <a:endParaRPr lang="es-CO"/>
        </a:p>
      </dgm:t>
    </dgm:pt>
    <dgm:pt modelId="{F51258A0-EDE0-447A-B6BC-D42BF16763E4}" type="sibTrans" cxnId="{4C5AE90F-F191-4A8A-B3E1-1EFBC0DD6C46}">
      <dgm:prSet/>
      <dgm:spPr/>
      <dgm:t>
        <a:bodyPr/>
        <a:lstStyle/>
        <a:p>
          <a:endParaRPr lang="es-CO"/>
        </a:p>
      </dgm:t>
    </dgm:pt>
    <dgm:pt modelId="{242E955B-BCA5-4871-B2F6-03AB8AB888D9}">
      <dgm:prSet phldrT="[Texto]"/>
      <dgm:spPr/>
      <dgm:t>
        <a:bodyPr/>
        <a:lstStyle/>
        <a:p>
          <a:r>
            <a:rPr lang="es-ES" dirty="0"/>
            <a:t>9 Básicas</a:t>
          </a:r>
          <a:endParaRPr lang="es-CO" dirty="0"/>
        </a:p>
      </dgm:t>
    </dgm:pt>
    <dgm:pt modelId="{D83AA925-AC16-4B2E-9821-391657167B24}" type="parTrans" cxnId="{9B04DAFE-014B-40D4-AD67-0588665B2E59}">
      <dgm:prSet/>
      <dgm:spPr/>
      <dgm:t>
        <a:bodyPr/>
        <a:lstStyle/>
        <a:p>
          <a:endParaRPr lang="es-CO"/>
        </a:p>
      </dgm:t>
    </dgm:pt>
    <dgm:pt modelId="{B8AF88D0-DC42-46B5-B7DC-7A70C5DBECB6}" type="sibTrans" cxnId="{9B04DAFE-014B-40D4-AD67-0588665B2E59}">
      <dgm:prSet/>
      <dgm:spPr/>
      <dgm:t>
        <a:bodyPr/>
        <a:lstStyle/>
        <a:p>
          <a:endParaRPr lang="es-CO"/>
        </a:p>
      </dgm:t>
    </dgm:pt>
    <dgm:pt modelId="{0B4E2D4B-7450-4BA4-B7D4-2217E21F0484}">
      <dgm:prSet phldrT="[Texto]"/>
      <dgm:spPr/>
      <dgm:t>
        <a:bodyPr/>
        <a:lstStyle/>
        <a:p>
          <a:r>
            <a:rPr lang="es-ES" dirty="0"/>
            <a:t>29 Especificas</a:t>
          </a:r>
          <a:endParaRPr lang="es-CO" dirty="0"/>
        </a:p>
      </dgm:t>
    </dgm:pt>
    <dgm:pt modelId="{EF7C3ECE-87EB-47DB-B94F-8ED4ED5C4C15}" type="parTrans" cxnId="{5CD8BFA9-9603-4F39-B7E5-7D8AC5413149}">
      <dgm:prSet/>
      <dgm:spPr/>
      <dgm:t>
        <a:bodyPr/>
        <a:lstStyle/>
        <a:p>
          <a:endParaRPr lang="es-CO"/>
        </a:p>
      </dgm:t>
    </dgm:pt>
    <dgm:pt modelId="{9E3F3025-7675-4600-B9F0-7E3035724050}" type="sibTrans" cxnId="{5CD8BFA9-9603-4F39-B7E5-7D8AC5413149}">
      <dgm:prSet/>
      <dgm:spPr/>
      <dgm:t>
        <a:bodyPr/>
        <a:lstStyle/>
        <a:p>
          <a:endParaRPr lang="es-CO"/>
        </a:p>
      </dgm:t>
    </dgm:pt>
    <dgm:pt modelId="{E952F726-64FE-4933-962E-D9983922C0B3}">
      <dgm:prSet phldrT="[Texto]"/>
      <dgm:spPr/>
      <dgm:t>
        <a:bodyPr/>
        <a:lstStyle/>
        <a:p>
          <a:r>
            <a:rPr lang="es-ES" dirty="0"/>
            <a:t>Decreto 2136</a:t>
          </a:r>
          <a:endParaRPr lang="es-CO" dirty="0"/>
        </a:p>
      </dgm:t>
    </dgm:pt>
    <dgm:pt modelId="{F4E8D7D5-5881-4A63-B1D4-90C79882F6C6}" type="parTrans" cxnId="{C80803AC-880C-4EC4-A50D-B678E2FFBC7A}">
      <dgm:prSet/>
      <dgm:spPr/>
      <dgm:t>
        <a:bodyPr/>
        <a:lstStyle/>
        <a:p>
          <a:endParaRPr lang="es-CO"/>
        </a:p>
      </dgm:t>
    </dgm:pt>
    <dgm:pt modelId="{0B7F10C9-7C72-4E9D-A04E-D790A54FB351}" type="sibTrans" cxnId="{C80803AC-880C-4EC4-A50D-B678E2FFBC7A}">
      <dgm:prSet/>
      <dgm:spPr/>
      <dgm:t>
        <a:bodyPr/>
        <a:lstStyle/>
        <a:p>
          <a:endParaRPr lang="es-CO"/>
        </a:p>
      </dgm:t>
    </dgm:pt>
    <dgm:pt modelId="{5DDD7F31-8EB2-44F2-B6CD-14807DD1EFF3}">
      <dgm:prSet phldrT="[Texto]"/>
      <dgm:spPr/>
      <dgm:t>
        <a:bodyPr/>
        <a:lstStyle/>
        <a:p>
          <a:r>
            <a:rPr lang="es-ES" dirty="0"/>
            <a:t>28</a:t>
          </a:r>
          <a:endParaRPr lang="es-CO" dirty="0"/>
        </a:p>
      </dgm:t>
    </dgm:pt>
    <dgm:pt modelId="{1CBC0C0A-3015-4DB7-8028-81FFFC8E3807}" type="parTrans" cxnId="{98B734F5-4322-42A6-925A-D39DAFAE65D9}">
      <dgm:prSet/>
      <dgm:spPr/>
      <dgm:t>
        <a:bodyPr/>
        <a:lstStyle/>
        <a:p>
          <a:endParaRPr lang="es-CO"/>
        </a:p>
      </dgm:t>
    </dgm:pt>
    <dgm:pt modelId="{288E0092-C8FF-485C-8001-82CC6D6496F9}" type="sibTrans" cxnId="{98B734F5-4322-42A6-925A-D39DAFAE65D9}">
      <dgm:prSet/>
      <dgm:spPr/>
      <dgm:t>
        <a:bodyPr/>
        <a:lstStyle/>
        <a:p>
          <a:endParaRPr lang="es-CO"/>
        </a:p>
      </dgm:t>
    </dgm:pt>
    <dgm:pt modelId="{EF37B738-356D-4DAD-A58A-258C0BD7CCD6}">
      <dgm:prSet phldrT="[Texto]"/>
      <dgm:spPr/>
      <dgm:t>
        <a:bodyPr/>
        <a:lstStyle/>
        <a:p>
          <a:r>
            <a:rPr lang="es-ES" dirty="0"/>
            <a:t>Obligaciones</a:t>
          </a:r>
          <a:endParaRPr lang="es-CO" dirty="0"/>
        </a:p>
      </dgm:t>
    </dgm:pt>
    <dgm:pt modelId="{F348478F-42E3-4686-AC81-EDF24F9F21EA}" type="parTrans" cxnId="{1F844D29-AA63-458E-B66D-FE4B06ADE653}">
      <dgm:prSet/>
      <dgm:spPr/>
      <dgm:t>
        <a:bodyPr/>
        <a:lstStyle/>
        <a:p>
          <a:endParaRPr lang="es-CO"/>
        </a:p>
      </dgm:t>
    </dgm:pt>
    <dgm:pt modelId="{D989C5E7-FDCA-4D4C-94A5-0F5A53D9E16E}" type="sibTrans" cxnId="{1F844D29-AA63-458E-B66D-FE4B06ADE653}">
      <dgm:prSet/>
      <dgm:spPr/>
      <dgm:t>
        <a:bodyPr/>
        <a:lstStyle/>
        <a:p>
          <a:endParaRPr lang="es-CO"/>
        </a:p>
      </dgm:t>
    </dgm:pt>
    <dgm:pt modelId="{999E5A53-32C6-43B4-AEFC-8B8D3423A62B}">
      <dgm:prSet phldrT="[Texto]"/>
      <dgm:spPr/>
      <dgm:t>
        <a:bodyPr/>
        <a:lstStyle/>
        <a:p>
          <a:r>
            <a:rPr lang="es-ES" dirty="0"/>
            <a:t>Macroprocesos</a:t>
          </a:r>
          <a:endParaRPr lang="es-CO" dirty="0"/>
        </a:p>
      </dgm:t>
    </dgm:pt>
    <dgm:pt modelId="{0B7EB834-CA5E-41BC-883D-AD7D79250B59}" type="parTrans" cxnId="{9C6F1EC9-596E-4897-A43D-9DE88E39A775}">
      <dgm:prSet/>
      <dgm:spPr/>
      <dgm:t>
        <a:bodyPr/>
        <a:lstStyle/>
        <a:p>
          <a:endParaRPr lang="es-CO"/>
        </a:p>
      </dgm:t>
    </dgm:pt>
    <dgm:pt modelId="{BDA5ACCD-163B-4BC5-9107-EC3E7AF6CE08}" type="sibTrans" cxnId="{9C6F1EC9-596E-4897-A43D-9DE88E39A775}">
      <dgm:prSet/>
      <dgm:spPr/>
      <dgm:t>
        <a:bodyPr/>
        <a:lstStyle/>
        <a:p>
          <a:endParaRPr lang="es-CO"/>
        </a:p>
      </dgm:t>
    </dgm:pt>
    <dgm:pt modelId="{90D354DA-0B98-474B-A5FC-A1733F44FD4B}">
      <dgm:prSet phldrT="[Texto]"/>
      <dgm:spPr/>
      <dgm:t>
        <a:bodyPr/>
        <a:lstStyle/>
        <a:p>
          <a:r>
            <a:rPr lang="es-ES" dirty="0"/>
            <a:t>Recepción y Registro </a:t>
          </a:r>
        </a:p>
        <a:p>
          <a:r>
            <a:rPr lang="es-ES" dirty="0"/>
            <a:t>4</a:t>
          </a:r>
          <a:endParaRPr lang="es-CO" dirty="0"/>
        </a:p>
      </dgm:t>
    </dgm:pt>
    <dgm:pt modelId="{477A07D7-1A7E-4923-B481-FE14AEA6E46F}" type="parTrans" cxnId="{BC93BA94-47C0-4461-AC04-2D2882A1D646}">
      <dgm:prSet/>
      <dgm:spPr/>
      <dgm:t>
        <a:bodyPr/>
        <a:lstStyle/>
        <a:p>
          <a:endParaRPr lang="es-CO"/>
        </a:p>
      </dgm:t>
    </dgm:pt>
    <dgm:pt modelId="{AEE2FC2E-7789-4716-89D6-FA248166C3D2}" type="sibTrans" cxnId="{BC93BA94-47C0-4461-AC04-2D2882A1D646}">
      <dgm:prSet/>
      <dgm:spPr/>
      <dgm:t>
        <a:bodyPr/>
        <a:lstStyle/>
        <a:p>
          <a:endParaRPr lang="es-CO"/>
        </a:p>
      </dgm:t>
    </dgm:pt>
    <dgm:pt modelId="{5B48E43F-B48C-4D0B-9FA1-A4B457134F70}">
      <dgm:prSet phldrT="[Texto]"/>
      <dgm:spPr/>
      <dgm:t>
        <a:bodyPr/>
        <a:lstStyle/>
        <a:p>
          <a:r>
            <a:rPr lang="es-ES" dirty="0"/>
            <a:t>Diagnostico y Alistamiento</a:t>
          </a:r>
        </a:p>
        <a:p>
          <a:r>
            <a:rPr lang="es-ES" dirty="0"/>
            <a:t>16</a:t>
          </a:r>
          <a:endParaRPr lang="es-CO" dirty="0"/>
        </a:p>
      </dgm:t>
    </dgm:pt>
    <dgm:pt modelId="{09C896DA-DA77-4EF7-BE75-680D26D2C3DA}" type="parTrans" cxnId="{CCFCFB6E-BA05-4381-AE02-D7F68094335C}">
      <dgm:prSet/>
      <dgm:spPr/>
      <dgm:t>
        <a:bodyPr/>
        <a:lstStyle/>
        <a:p>
          <a:endParaRPr lang="es-CO"/>
        </a:p>
      </dgm:t>
    </dgm:pt>
    <dgm:pt modelId="{1524A11B-5D46-4014-B6BA-A5082F32F7DC}" type="sibTrans" cxnId="{CCFCFB6E-BA05-4381-AE02-D7F68094335C}">
      <dgm:prSet/>
      <dgm:spPr/>
      <dgm:t>
        <a:bodyPr/>
        <a:lstStyle/>
        <a:p>
          <a:endParaRPr lang="es-CO"/>
        </a:p>
      </dgm:t>
    </dgm:pt>
    <dgm:pt modelId="{55FCD779-E7D6-475A-B430-84A6CA4DD22A}">
      <dgm:prSet phldrT="[Texto]"/>
      <dgm:spPr/>
      <dgm:t>
        <a:bodyPr/>
        <a:lstStyle/>
        <a:p>
          <a:r>
            <a:rPr lang="es-ES" dirty="0"/>
            <a:t>Disposición Temporal</a:t>
          </a:r>
        </a:p>
        <a:p>
          <a:r>
            <a:rPr lang="es-ES" dirty="0"/>
            <a:t>11</a:t>
          </a:r>
          <a:endParaRPr lang="es-CO" dirty="0"/>
        </a:p>
      </dgm:t>
    </dgm:pt>
    <dgm:pt modelId="{68F94267-CBCD-4CD9-B783-312B4C374A42}" type="parTrans" cxnId="{629AACA8-12B1-4AAF-8CE4-1A419C15FCA2}">
      <dgm:prSet/>
      <dgm:spPr/>
      <dgm:t>
        <a:bodyPr/>
        <a:lstStyle/>
        <a:p>
          <a:endParaRPr lang="es-CO"/>
        </a:p>
      </dgm:t>
    </dgm:pt>
    <dgm:pt modelId="{24C69526-8BEB-4C5D-98BF-4DE946D1D738}" type="sibTrans" cxnId="{629AACA8-12B1-4AAF-8CE4-1A419C15FCA2}">
      <dgm:prSet/>
      <dgm:spPr/>
      <dgm:t>
        <a:bodyPr/>
        <a:lstStyle/>
        <a:p>
          <a:endParaRPr lang="es-CO"/>
        </a:p>
      </dgm:t>
    </dgm:pt>
    <dgm:pt modelId="{0595260C-3F4C-4F17-AA39-8F3E5B18FA7C}">
      <dgm:prSet phldrT="[Texto]"/>
      <dgm:spPr/>
      <dgm:t>
        <a:bodyPr/>
        <a:lstStyle/>
        <a:p>
          <a:r>
            <a:rPr lang="es-ES" dirty="0"/>
            <a:t>Disposición Final</a:t>
          </a:r>
        </a:p>
        <a:p>
          <a:r>
            <a:rPr lang="es-ES" dirty="0"/>
            <a:t>2</a:t>
          </a:r>
          <a:endParaRPr lang="es-CO" dirty="0"/>
        </a:p>
      </dgm:t>
    </dgm:pt>
    <dgm:pt modelId="{9B2B8F44-960F-4FD9-A8D0-29F02E6BDDD7}" type="parTrans" cxnId="{420D939C-EC5F-42D0-9048-352A32482328}">
      <dgm:prSet/>
      <dgm:spPr/>
      <dgm:t>
        <a:bodyPr/>
        <a:lstStyle/>
        <a:p>
          <a:endParaRPr lang="es-CO"/>
        </a:p>
      </dgm:t>
    </dgm:pt>
    <dgm:pt modelId="{C721EF0D-0F10-4405-B7D2-A0003B28837C}" type="sibTrans" cxnId="{420D939C-EC5F-42D0-9048-352A32482328}">
      <dgm:prSet/>
      <dgm:spPr/>
      <dgm:t>
        <a:bodyPr/>
        <a:lstStyle/>
        <a:p>
          <a:endParaRPr lang="es-CO"/>
        </a:p>
      </dgm:t>
    </dgm:pt>
    <dgm:pt modelId="{617D288D-D4CB-4920-82B2-5804D970CBAF}" type="pres">
      <dgm:prSet presAssocID="{F8C7A72B-38E4-4FA3-8C0A-326D562929A0}" presName="Name0" presStyleCnt="0">
        <dgm:presLayoutVars>
          <dgm:chMax val="3"/>
          <dgm:chPref val="1"/>
          <dgm:dir/>
          <dgm:animLvl val="lvl"/>
          <dgm:resizeHandles/>
        </dgm:presLayoutVars>
      </dgm:prSet>
      <dgm:spPr/>
    </dgm:pt>
    <dgm:pt modelId="{416972DF-500C-46C5-B0EF-4471C18735FC}" type="pres">
      <dgm:prSet presAssocID="{F8C7A72B-38E4-4FA3-8C0A-326D562929A0}" presName="outerBox" presStyleCnt="0"/>
      <dgm:spPr/>
    </dgm:pt>
    <dgm:pt modelId="{C003F0C7-3EC4-4C64-AD64-452BFE107CDA}" type="pres">
      <dgm:prSet presAssocID="{F8C7A72B-38E4-4FA3-8C0A-326D562929A0}" presName="outerBoxParent" presStyleLbl="node1" presStyleIdx="0" presStyleCnt="3" custLinFactNeighborY="-5094"/>
      <dgm:spPr/>
    </dgm:pt>
    <dgm:pt modelId="{A95EB833-95CA-4137-982D-DD3A91D17C6B}" type="pres">
      <dgm:prSet presAssocID="{F8C7A72B-38E4-4FA3-8C0A-326D562929A0}" presName="outerBoxChildren" presStyleCnt="0"/>
      <dgm:spPr/>
    </dgm:pt>
    <dgm:pt modelId="{9DEA4904-B5B1-4D8D-93C5-3E4A4225C466}" type="pres">
      <dgm:prSet presAssocID="{90D354DA-0B98-474B-A5FC-A1733F44FD4B}" presName="oChild" presStyleLbl="fgAcc1" presStyleIdx="0" presStyleCnt="8">
        <dgm:presLayoutVars>
          <dgm:bulletEnabled val="1"/>
        </dgm:presLayoutVars>
      </dgm:prSet>
      <dgm:spPr/>
    </dgm:pt>
    <dgm:pt modelId="{C1B972E2-39DB-4F8F-8305-5EE65E95911C}" type="pres">
      <dgm:prSet presAssocID="{AEE2FC2E-7789-4716-89D6-FA248166C3D2}" presName="outerSibTrans" presStyleCnt="0"/>
      <dgm:spPr/>
    </dgm:pt>
    <dgm:pt modelId="{E4D5C684-EFC1-4781-A502-BCE661EBEC86}" type="pres">
      <dgm:prSet presAssocID="{5B48E43F-B48C-4D0B-9FA1-A4B457134F70}" presName="oChild" presStyleLbl="fgAcc1" presStyleIdx="1" presStyleCnt="8">
        <dgm:presLayoutVars>
          <dgm:bulletEnabled val="1"/>
        </dgm:presLayoutVars>
      </dgm:prSet>
      <dgm:spPr/>
    </dgm:pt>
    <dgm:pt modelId="{359C23FC-93E5-4AD6-A243-283170207C6A}" type="pres">
      <dgm:prSet presAssocID="{1524A11B-5D46-4014-B6BA-A5082F32F7DC}" presName="outerSibTrans" presStyleCnt="0"/>
      <dgm:spPr/>
    </dgm:pt>
    <dgm:pt modelId="{AFC874A0-1015-4D9E-AA6D-89ECC2D50F6B}" type="pres">
      <dgm:prSet presAssocID="{55FCD779-E7D6-475A-B430-84A6CA4DD22A}" presName="oChild" presStyleLbl="fgAcc1" presStyleIdx="2" presStyleCnt="8">
        <dgm:presLayoutVars>
          <dgm:bulletEnabled val="1"/>
        </dgm:presLayoutVars>
      </dgm:prSet>
      <dgm:spPr/>
    </dgm:pt>
    <dgm:pt modelId="{DB1F17D3-8EDF-4AC5-B261-ADCF13792221}" type="pres">
      <dgm:prSet presAssocID="{24C69526-8BEB-4C5D-98BF-4DE946D1D738}" presName="outerSibTrans" presStyleCnt="0"/>
      <dgm:spPr/>
    </dgm:pt>
    <dgm:pt modelId="{642D2F7E-9FC3-413C-BA2C-2916AB34AE1A}" type="pres">
      <dgm:prSet presAssocID="{0595260C-3F4C-4F17-AA39-8F3E5B18FA7C}" presName="oChild" presStyleLbl="fgAcc1" presStyleIdx="3" presStyleCnt="8">
        <dgm:presLayoutVars>
          <dgm:bulletEnabled val="1"/>
        </dgm:presLayoutVars>
      </dgm:prSet>
      <dgm:spPr/>
    </dgm:pt>
    <dgm:pt modelId="{CE6D5157-C4F7-48E2-B5CF-5F4AEF9DDE3F}" type="pres">
      <dgm:prSet presAssocID="{F8C7A72B-38E4-4FA3-8C0A-326D562929A0}" presName="middleBox" presStyleCnt="0"/>
      <dgm:spPr/>
    </dgm:pt>
    <dgm:pt modelId="{E139B2E5-96F3-4555-B319-633F1A16BA1C}" type="pres">
      <dgm:prSet presAssocID="{F8C7A72B-38E4-4FA3-8C0A-326D562929A0}" presName="middleBoxParent" presStyleLbl="node1" presStyleIdx="1" presStyleCnt="3"/>
      <dgm:spPr/>
    </dgm:pt>
    <dgm:pt modelId="{477EB81A-F8B0-40C2-8DDD-2E14F2779876}" type="pres">
      <dgm:prSet presAssocID="{F8C7A72B-38E4-4FA3-8C0A-326D562929A0}" presName="middleBoxChildren" presStyleCnt="0"/>
      <dgm:spPr/>
    </dgm:pt>
    <dgm:pt modelId="{1880BA31-D104-44A9-8650-6A161510E57D}" type="pres">
      <dgm:prSet presAssocID="{242E955B-BCA5-4871-B2F6-03AB8AB888D9}" presName="mChild" presStyleLbl="fgAcc1" presStyleIdx="4" presStyleCnt="8">
        <dgm:presLayoutVars>
          <dgm:bulletEnabled val="1"/>
        </dgm:presLayoutVars>
      </dgm:prSet>
      <dgm:spPr/>
    </dgm:pt>
    <dgm:pt modelId="{0C8BA7E7-F460-4D2E-9918-02B743C91E70}" type="pres">
      <dgm:prSet presAssocID="{B8AF88D0-DC42-46B5-B7DC-7A70C5DBECB6}" presName="middleSibTrans" presStyleCnt="0"/>
      <dgm:spPr/>
    </dgm:pt>
    <dgm:pt modelId="{8258539C-F5F3-4D48-972B-757F697442C8}" type="pres">
      <dgm:prSet presAssocID="{0B4E2D4B-7450-4BA4-B7D4-2217E21F0484}" presName="mChild" presStyleLbl="fgAcc1" presStyleIdx="5" presStyleCnt="8">
        <dgm:presLayoutVars>
          <dgm:bulletEnabled val="1"/>
        </dgm:presLayoutVars>
      </dgm:prSet>
      <dgm:spPr/>
    </dgm:pt>
    <dgm:pt modelId="{1E27A272-9750-4E6F-A30B-4ECD6D6ACB0E}" type="pres">
      <dgm:prSet presAssocID="{F8C7A72B-38E4-4FA3-8C0A-326D562929A0}" presName="centerBox" presStyleCnt="0"/>
      <dgm:spPr/>
    </dgm:pt>
    <dgm:pt modelId="{C97D2D95-8523-4DB5-823A-0633C05A8450}" type="pres">
      <dgm:prSet presAssocID="{F8C7A72B-38E4-4FA3-8C0A-326D562929A0}" presName="centerBoxParent" presStyleLbl="node1" presStyleIdx="2" presStyleCnt="3"/>
      <dgm:spPr/>
    </dgm:pt>
    <dgm:pt modelId="{F18A9E33-660C-416E-97A9-A19447073D1C}" type="pres">
      <dgm:prSet presAssocID="{F8C7A72B-38E4-4FA3-8C0A-326D562929A0}" presName="centerBoxChildren" presStyleCnt="0"/>
      <dgm:spPr/>
    </dgm:pt>
    <dgm:pt modelId="{B60DA458-E5C6-4E8D-9CA8-92FDD52EA510}" type="pres">
      <dgm:prSet presAssocID="{5DDD7F31-8EB2-44F2-B6CD-14807DD1EFF3}" presName="cChild" presStyleLbl="fgAcc1" presStyleIdx="6" presStyleCnt="8">
        <dgm:presLayoutVars>
          <dgm:bulletEnabled val="1"/>
        </dgm:presLayoutVars>
      </dgm:prSet>
      <dgm:spPr/>
    </dgm:pt>
    <dgm:pt modelId="{00180E88-4A44-44B9-80D7-2C9A3DFE482D}" type="pres">
      <dgm:prSet presAssocID="{288E0092-C8FF-485C-8001-82CC6D6496F9}" presName="centerSibTrans" presStyleCnt="0"/>
      <dgm:spPr/>
    </dgm:pt>
    <dgm:pt modelId="{3323DA65-2BB4-4C84-8638-5C32654225A1}" type="pres">
      <dgm:prSet presAssocID="{EF37B738-356D-4DAD-A58A-258C0BD7CCD6}" presName="cChild" presStyleLbl="fgAcc1" presStyleIdx="7" presStyleCnt="8">
        <dgm:presLayoutVars>
          <dgm:bulletEnabled val="1"/>
        </dgm:presLayoutVars>
      </dgm:prSet>
      <dgm:spPr/>
    </dgm:pt>
  </dgm:ptLst>
  <dgm:cxnLst>
    <dgm:cxn modelId="{4C5AE90F-F191-4A8A-B3E1-1EFBC0DD6C46}" srcId="{F8C7A72B-38E4-4FA3-8C0A-326D562929A0}" destId="{FCCF9865-E563-476A-AC5D-F939EBFCC3B8}" srcOrd="1" destOrd="0" parTransId="{AD1A287B-76C5-4EA9-BE39-E386FDF05EFF}" sibTransId="{F51258A0-EDE0-447A-B6BC-D42BF16763E4}"/>
    <dgm:cxn modelId="{DA71381B-23C7-4DA7-AE4A-6C33D5D5B958}" type="presOf" srcId="{0B4E2D4B-7450-4BA4-B7D4-2217E21F0484}" destId="{8258539C-F5F3-4D48-972B-757F697442C8}" srcOrd="0" destOrd="0" presId="urn:microsoft.com/office/officeart/2005/8/layout/target2"/>
    <dgm:cxn modelId="{1F844D29-AA63-458E-B66D-FE4B06ADE653}" srcId="{E952F726-64FE-4933-962E-D9983922C0B3}" destId="{EF37B738-356D-4DAD-A58A-258C0BD7CCD6}" srcOrd="1" destOrd="0" parTransId="{F348478F-42E3-4686-AC81-EDF24F9F21EA}" sibTransId="{D989C5E7-FDCA-4D4C-94A5-0F5A53D9E16E}"/>
    <dgm:cxn modelId="{7E4DCD34-3C3B-4F21-BCE4-27E256B11256}" type="presOf" srcId="{90D354DA-0B98-474B-A5FC-A1733F44FD4B}" destId="{9DEA4904-B5B1-4D8D-93C5-3E4A4225C466}" srcOrd="0" destOrd="0" presId="urn:microsoft.com/office/officeart/2005/8/layout/target2"/>
    <dgm:cxn modelId="{1D01123A-FB2D-41DC-B437-8B63E4635DE2}" type="presOf" srcId="{E952F726-64FE-4933-962E-D9983922C0B3}" destId="{C97D2D95-8523-4DB5-823A-0633C05A8450}" srcOrd="0" destOrd="0" presId="urn:microsoft.com/office/officeart/2005/8/layout/target2"/>
    <dgm:cxn modelId="{C7A3115F-4132-4366-AFC5-A3908F49743F}" type="presOf" srcId="{242E955B-BCA5-4871-B2F6-03AB8AB888D9}" destId="{1880BA31-D104-44A9-8650-6A161510E57D}" srcOrd="0" destOrd="0" presId="urn:microsoft.com/office/officeart/2005/8/layout/target2"/>
    <dgm:cxn modelId="{7F022C61-877D-4C08-BABE-3C6D7CA85840}" type="presOf" srcId="{999E5A53-32C6-43B4-AEFC-8B8D3423A62B}" destId="{C003F0C7-3EC4-4C64-AD64-452BFE107CDA}" srcOrd="0" destOrd="0" presId="urn:microsoft.com/office/officeart/2005/8/layout/target2"/>
    <dgm:cxn modelId="{B5103961-106E-42E6-8424-0560C605FB45}" type="presOf" srcId="{FCCF9865-E563-476A-AC5D-F939EBFCC3B8}" destId="{E139B2E5-96F3-4555-B319-633F1A16BA1C}" srcOrd="0" destOrd="0" presId="urn:microsoft.com/office/officeart/2005/8/layout/target2"/>
    <dgm:cxn modelId="{22D5B366-5D86-4418-A45E-664AFB12B298}" type="presOf" srcId="{55FCD779-E7D6-475A-B430-84A6CA4DD22A}" destId="{AFC874A0-1015-4D9E-AA6D-89ECC2D50F6B}" srcOrd="0" destOrd="0" presId="urn:microsoft.com/office/officeart/2005/8/layout/target2"/>
    <dgm:cxn modelId="{CCFCFB6E-BA05-4381-AE02-D7F68094335C}" srcId="{999E5A53-32C6-43B4-AEFC-8B8D3423A62B}" destId="{5B48E43F-B48C-4D0B-9FA1-A4B457134F70}" srcOrd="1" destOrd="0" parTransId="{09C896DA-DA77-4EF7-BE75-680D26D2C3DA}" sibTransId="{1524A11B-5D46-4014-B6BA-A5082F32F7DC}"/>
    <dgm:cxn modelId="{11951951-3323-4F83-8903-4418CAB3CBEE}" type="presOf" srcId="{F8C7A72B-38E4-4FA3-8C0A-326D562929A0}" destId="{617D288D-D4CB-4920-82B2-5804D970CBAF}" srcOrd="0" destOrd="0" presId="urn:microsoft.com/office/officeart/2005/8/layout/target2"/>
    <dgm:cxn modelId="{EB1EE88B-1E41-49DD-8D83-B24A64AC73C4}" type="presOf" srcId="{EF37B738-356D-4DAD-A58A-258C0BD7CCD6}" destId="{3323DA65-2BB4-4C84-8638-5C32654225A1}" srcOrd="0" destOrd="0" presId="urn:microsoft.com/office/officeart/2005/8/layout/target2"/>
    <dgm:cxn modelId="{BC93BA94-47C0-4461-AC04-2D2882A1D646}" srcId="{999E5A53-32C6-43B4-AEFC-8B8D3423A62B}" destId="{90D354DA-0B98-474B-A5FC-A1733F44FD4B}" srcOrd="0" destOrd="0" parTransId="{477A07D7-1A7E-4923-B481-FE14AEA6E46F}" sibTransId="{AEE2FC2E-7789-4716-89D6-FA248166C3D2}"/>
    <dgm:cxn modelId="{26097C9C-5457-43A4-9200-3017BB4EB0B4}" type="presOf" srcId="{0595260C-3F4C-4F17-AA39-8F3E5B18FA7C}" destId="{642D2F7E-9FC3-413C-BA2C-2916AB34AE1A}" srcOrd="0" destOrd="0" presId="urn:microsoft.com/office/officeart/2005/8/layout/target2"/>
    <dgm:cxn modelId="{420D939C-EC5F-42D0-9048-352A32482328}" srcId="{999E5A53-32C6-43B4-AEFC-8B8D3423A62B}" destId="{0595260C-3F4C-4F17-AA39-8F3E5B18FA7C}" srcOrd="3" destOrd="0" parTransId="{9B2B8F44-960F-4FD9-A8D0-29F02E6BDDD7}" sibTransId="{C721EF0D-0F10-4405-B7D2-A0003B28837C}"/>
    <dgm:cxn modelId="{629AACA8-12B1-4AAF-8CE4-1A419C15FCA2}" srcId="{999E5A53-32C6-43B4-AEFC-8B8D3423A62B}" destId="{55FCD779-E7D6-475A-B430-84A6CA4DD22A}" srcOrd="2" destOrd="0" parTransId="{68F94267-CBCD-4CD9-B783-312B4C374A42}" sibTransId="{24C69526-8BEB-4C5D-98BF-4DE946D1D738}"/>
    <dgm:cxn modelId="{E2C5A8A9-FA8A-4BA2-A8BD-57ABFBD79CEE}" type="presOf" srcId="{5B48E43F-B48C-4D0B-9FA1-A4B457134F70}" destId="{E4D5C684-EFC1-4781-A502-BCE661EBEC86}" srcOrd="0" destOrd="0" presId="urn:microsoft.com/office/officeart/2005/8/layout/target2"/>
    <dgm:cxn modelId="{5CD8BFA9-9603-4F39-B7E5-7D8AC5413149}" srcId="{FCCF9865-E563-476A-AC5D-F939EBFCC3B8}" destId="{0B4E2D4B-7450-4BA4-B7D4-2217E21F0484}" srcOrd="1" destOrd="0" parTransId="{EF7C3ECE-87EB-47DB-B94F-8ED4ED5C4C15}" sibTransId="{9E3F3025-7675-4600-B9F0-7E3035724050}"/>
    <dgm:cxn modelId="{C80803AC-880C-4EC4-A50D-B678E2FFBC7A}" srcId="{F8C7A72B-38E4-4FA3-8C0A-326D562929A0}" destId="{E952F726-64FE-4933-962E-D9983922C0B3}" srcOrd="2" destOrd="0" parTransId="{F4E8D7D5-5881-4A63-B1D4-90C79882F6C6}" sibTransId="{0B7F10C9-7C72-4E9D-A04E-D790A54FB351}"/>
    <dgm:cxn modelId="{9C6F1EC9-596E-4897-A43D-9DE88E39A775}" srcId="{F8C7A72B-38E4-4FA3-8C0A-326D562929A0}" destId="{999E5A53-32C6-43B4-AEFC-8B8D3423A62B}" srcOrd="0" destOrd="0" parTransId="{0B7EB834-CA5E-41BC-883D-AD7D79250B59}" sibTransId="{BDA5ACCD-163B-4BC5-9107-EC3E7AF6CE08}"/>
    <dgm:cxn modelId="{49D722CA-27B8-402D-9B7A-A078AF8D7C82}" type="presOf" srcId="{5DDD7F31-8EB2-44F2-B6CD-14807DD1EFF3}" destId="{B60DA458-E5C6-4E8D-9CA8-92FDD52EA510}" srcOrd="0" destOrd="0" presId="urn:microsoft.com/office/officeart/2005/8/layout/target2"/>
    <dgm:cxn modelId="{98B734F5-4322-42A6-925A-D39DAFAE65D9}" srcId="{E952F726-64FE-4933-962E-D9983922C0B3}" destId="{5DDD7F31-8EB2-44F2-B6CD-14807DD1EFF3}" srcOrd="0" destOrd="0" parTransId="{1CBC0C0A-3015-4DB7-8028-81FFFC8E3807}" sibTransId="{288E0092-C8FF-485C-8001-82CC6D6496F9}"/>
    <dgm:cxn modelId="{9B04DAFE-014B-40D4-AD67-0588665B2E59}" srcId="{FCCF9865-E563-476A-AC5D-F939EBFCC3B8}" destId="{242E955B-BCA5-4871-B2F6-03AB8AB888D9}" srcOrd="0" destOrd="0" parTransId="{D83AA925-AC16-4B2E-9821-391657167B24}" sibTransId="{B8AF88D0-DC42-46B5-B7DC-7A70C5DBECB6}"/>
    <dgm:cxn modelId="{21A60824-D362-419D-B081-B9A3633011C1}" type="presParOf" srcId="{617D288D-D4CB-4920-82B2-5804D970CBAF}" destId="{416972DF-500C-46C5-B0EF-4471C18735FC}" srcOrd="0" destOrd="0" presId="urn:microsoft.com/office/officeart/2005/8/layout/target2"/>
    <dgm:cxn modelId="{C87D02F1-E750-47C0-AF33-CD877C68CD37}" type="presParOf" srcId="{416972DF-500C-46C5-B0EF-4471C18735FC}" destId="{C003F0C7-3EC4-4C64-AD64-452BFE107CDA}" srcOrd="0" destOrd="0" presId="urn:microsoft.com/office/officeart/2005/8/layout/target2"/>
    <dgm:cxn modelId="{5F2CDFA4-78EF-4F56-B618-30538A892A82}" type="presParOf" srcId="{416972DF-500C-46C5-B0EF-4471C18735FC}" destId="{A95EB833-95CA-4137-982D-DD3A91D17C6B}" srcOrd="1" destOrd="0" presId="urn:microsoft.com/office/officeart/2005/8/layout/target2"/>
    <dgm:cxn modelId="{EA5B393E-59D0-411A-8CB6-A132216A31A5}" type="presParOf" srcId="{A95EB833-95CA-4137-982D-DD3A91D17C6B}" destId="{9DEA4904-B5B1-4D8D-93C5-3E4A4225C466}" srcOrd="0" destOrd="0" presId="urn:microsoft.com/office/officeart/2005/8/layout/target2"/>
    <dgm:cxn modelId="{B39A8367-9AB6-4E39-A195-A02F6D52CD1C}" type="presParOf" srcId="{A95EB833-95CA-4137-982D-DD3A91D17C6B}" destId="{C1B972E2-39DB-4F8F-8305-5EE65E95911C}" srcOrd="1" destOrd="0" presId="urn:microsoft.com/office/officeart/2005/8/layout/target2"/>
    <dgm:cxn modelId="{BAACACFF-0B43-4DAE-B0A9-CA29EB6DEA63}" type="presParOf" srcId="{A95EB833-95CA-4137-982D-DD3A91D17C6B}" destId="{E4D5C684-EFC1-4781-A502-BCE661EBEC86}" srcOrd="2" destOrd="0" presId="urn:microsoft.com/office/officeart/2005/8/layout/target2"/>
    <dgm:cxn modelId="{514CCDAD-626A-447A-980B-8D8151EF1E45}" type="presParOf" srcId="{A95EB833-95CA-4137-982D-DD3A91D17C6B}" destId="{359C23FC-93E5-4AD6-A243-283170207C6A}" srcOrd="3" destOrd="0" presId="urn:microsoft.com/office/officeart/2005/8/layout/target2"/>
    <dgm:cxn modelId="{062B7320-88A0-4A00-8B58-A47E1B7DE2B8}" type="presParOf" srcId="{A95EB833-95CA-4137-982D-DD3A91D17C6B}" destId="{AFC874A0-1015-4D9E-AA6D-89ECC2D50F6B}" srcOrd="4" destOrd="0" presId="urn:microsoft.com/office/officeart/2005/8/layout/target2"/>
    <dgm:cxn modelId="{5B4D1FC4-1845-486A-B1C8-6EA5DAE46F96}" type="presParOf" srcId="{A95EB833-95CA-4137-982D-DD3A91D17C6B}" destId="{DB1F17D3-8EDF-4AC5-B261-ADCF13792221}" srcOrd="5" destOrd="0" presId="urn:microsoft.com/office/officeart/2005/8/layout/target2"/>
    <dgm:cxn modelId="{B554B081-9E7C-4BF4-896E-0AAC619CC414}" type="presParOf" srcId="{A95EB833-95CA-4137-982D-DD3A91D17C6B}" destId="{642D2F7E-9FC3-413C-BA2C-2916AB34AE1A}" srcOrd="6" destOrd="0" presId="urn:microsoft.com/office/officeart/2005/8/layout/target2"/>
    <dgm:cxn modelId="{481B777A-C68D-4B83-84FC-51412C560154}" type="presParOf" srcId="{617D288D-D4CB-4920-82B2-5804D970CBAF}" destId="{CE6D5157-C4F7-48E2-B5CF-5F4AEF9DDE3F}" srcOrd="1" destOrd="0" presId="urn:microsoft.com/office/officeart/2005/8/layout/target2"/>
    <dgm:cxn modelId="{31C26977-106E-4B18-8791-D190BD09E9D4}" type="presParOf" srcId="{CE6D5157-C4F7-48E2-B5CF-5F4AEF9DDE3F}" destId="{E139B2E5-96F3-4555-B319-633F1A16BA1C}" srcOrd="0" destOrd="0" presId="urn:microsoft.com/office/officeart/2005/8/layout/target2"/>
    <dgm:cxn modelId="{684B776D-7E81-40E3-8839-EF3164C0254A}" type="presParOf" srcId="{CE6D5157-C4F7-48E2-B5CF-5F4AEF9DDE3F}" destId="{477EB81A-F8B0-40C2-8DDD-2E14F2779876}" srcOrd="1" destOrd="0" presId="urn:microsoft.com/office/officeart/2005/8/layout/target2"/>
    <dgm:cxn modelId="{6DCF8414-03A7-435B-BFA9-DF87E2305198}" type="presParOf" srcId="{477EB81A-F8B0-40C2-8DDD-2E14F2779876}" destId="{1880BA31-D104-44A9-8650-6A161510E57D}" srcOrd="0" destOrd="0" presId="urn:microsoft.com/office/officeart/2005/8/layout/target2"/>
    <dgm:cxn modelId="{8A6404B3-100E-4628-8D82-68BA79F65420}" type="presParOf" srcId="{477EB81A-F8B0-40C2-8DDD-2E14F2779876}" destId="{0C8BA7E7-F460-4D2E-9918-02B743C91E70}" srcOrd="1" destOrd="0" presId="urn:microsoft.com/office/officeart/2005/8/layout/target2"/>
    <dgm:cxn modelId="{61B94094-3D2F-4C4C-B04A-6F2C868A8810}" type="presParOf" srcId="{477EB81A-F8B0-40C2-8DDD-2E14F2779876}" destId="{8258539C-F5F3-4D48-972B-757F697442C8}" srcOrd="2" destOrd="0" presId="urn:microsoft.com/office/officeart/2005/8/layout/target2"/>
    <dgm:cxn modelId="{4D40791B-6E03-417A-AD8B-9343487FBDDF}" type="presParOf" srcId="{617D288D-D4CB-4920-82B2-5804D970CBAF}" destId="{1E27A272-9750-4E6F-A30B-4ECD6D6ACB0E}" srcOrd="2" destOrd="0" presId="urn:microsoft.com/office/officeart/2005/8/layout/target2"/>
    <dgm:cxn modelId="{0935C45D-402D-43FD-869B-8F99502F2D7D}" type="presParOf" srcId="{1E27A272-9750-4E6F-A30B-4ECD6D6ACB0E}" destId="{C97D2D95-8523-4DB5-823A-0633C05A8450}" srcOrd="0" destOrd="0" presId="urn:microsoft.com/office/officeart/2005/8/layout/target2"/>
    <dgm:cxn modelId="{2A56D950-D75F-4809-823D-DCBC9CA43CE1}" type="presParOf" srcId="{1E27A272-9750-4E6F-A30B-4ECD6D6ACB0E}" destId="{F18A9E33-660C-416E-97A9-A19447073D1C}" srcOrd="1" destOrd="0" presId="urn:microsoft.com/office/officeart/2005/8/layout/target2"/>
    <dgm:cxn modelId="{37D38BEB-94A9-4150-A937-18C91B351052}" type="presParOf" srcId="{F18A9E33-660C-416E-97A9-A19447073D1C}" destId="{B60DA458-E5C6-4E8D-9CA8-92FDD52EA510}" srcOrd="0" destOrd="0" presId="urn:microsoft.com/office/officeart/2005/8/layout/target2"/>
    <dgm:cxn modelId="{A25841AF-E602-41B6-BA6B-19B437B64845}" type="presParOf" srcId="{F18A9E33-660C-416E-97A9-A19447073D1C}" destId="{00180E88-4A44-44B9-80D7-2C9A3DFE482D}" srcOrd="1" destOrd="0" presId="urn:microsoft.com/office/officeart/2005/8/layout/target2"/>
    <dgm:cxn modelId="{602F6C22-DD32-4FC0-91DF-165994FB03F3}" type="presParOf" srcId="{F18A9E33-660C-416E-97A9-A19447073D1C}" destId="{3323DA65-2BB4-4C84-8638-5C32654225A1}" srcOrd="2" destOrd="0" presId="urn:microsoft.com/office/officeart/2005/8/layout/targe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53A23A4-8F1F-40B9-BD0E-0B639721F4F5}" type="doc">
      <dgm:prSet loTypeId="urn:microsoft.com/office/officeart/2005/8/layout/process1" loCatId="process" qsTypeId="urn:microsoft.com/office/officeart/2005/8/quickstyle/simple1" qsCatId="simple" csTypeId="urn:microsoft.com/office/officeart/2005/8/colors/colorful1" csCatId="colorful" phldr="1"/>
      <dgm:spPr/>
      <dgm:t>
        <a:bodyPr/>
        <a:lstStyle/>
        <a:p>
          <a:endParaRPr lang="es-ES"/>
        </a:p>
      </dgm:t>
    </dgm:pt>
    <dgm:pt modelId="{3586FECE-72F8-4F25-A577-1B6E911058FE}">
      <dgm:prSet phldrT="[Texto]" custT="1"/>
      <dgm:spPr/>
      <dgm:t>
        <a:bodyPr/>
        <a:lstStyle/>
        <a:p>
          <a:r>
            <a:rPr lang="es-ES" sz="1400" dirty="0"/>
            <a:t>Probidad</a:t>
          </a:r>
        </a:p>
      </dgm:t>
    </dgm:pt>
    <dgm:pt modelId="{348C6592-3089-4E13-A769-CB7D860F77CF}" type="parTrans" cxnId="{195BDB09-713F-4528-874F-837C4EF35728}">
      <dgm:prSet/>
      <dgm:spPr/>
      <dgm:t>
        <a:bodyPr/>
        <a:lstStyle/>
        <a:p>
          <a:endParaRPr lang="es-ES" sz="1400"/>
        </a:p>
      </dgm:t>
    </dgm:pt>
    <dgm:pt modelId="{24B93874-94FF-42AF-8AC7-5B4199672004}" type="sibTrans" cxnId="{195BDB09-713F-4528-874F-837C4EF35728}">
      <dgm:prSet custT="1"/>
      <dgm:spPr/>
      <dgm:t>
        <a:bodyPr/>
        <a:lstStyle/>
        <a:p>
          <a:endParaRPr lang="es-ES" sz="1400"/>
        </a:p>
      </dgm:t>
    </dgm:pt>
    <dgm:pt modelId="{90860913-8823-4BC8-856B-38246B729E7D}">
      <dgm:prSet phldrT="[Texto]" custT="1"/>
      <dgm:spPr/>
      <dgm:t>
        <a:bodyPr/>
        <a:lstStyle/>
        <a:p>
          <a:r>
            <a:rPr lang="es-ES" sz="1400" dirty="0"/>
            <a:t>Respeto</a:t>
          </a:r>
        </a:p>
      </dgm:t>
    </dgm:pt>
    <dgm:pt modelId="{6B5AF8B2-0529-41B1-89F6-986E4C7EE1D1}" type="parTrans" cxnId="{48888925-5243-40E3-82E7-6E5837FA0B9A}">
      <dgm:prSet/>
      <dgm:spPr/>
      <dgm:t>
        <a:bodyPr/>
        <a:lstStyle/>
        <a:p>
          <a:endParaRPr lang="es-ES" sz="1400"/>
        </a:p>
      </dgm:t>
    </dgm:pt>
    <dgm:pt modelId="{9088B1F8-364A-49B8-A67D-7F62856FEDCC}" type="sibTrans" cxnId="{48888925-5243-40E3-82E7-6E5837FA0B9A}">
      <dgm:prSet custT="1"/>
      <dgm:spPr/>
      <dgm:t>
        <a:bodyPr/>
        <a:lstStyle/>
        <a:p>
          <a:endParaRPr lang="es-ES" sz="1400"/>
        </a:p>
      </dgm:t>
    </dgm:pt>
    <dgm:pt modelId="{957CF055-54FA-4D19-9690-5BACA4EBEF98}">
      <dgm:prSet phldrT="[Texto]" custT="1"/>
      <dgm:spPr/>
      <dgm:t>
        <a:bodyPr/>
        <a:lstStyle/>
        <a:p>
          <a:r>
            <a:rPr lang="es-ES" sz="1400" dirty="0"/>
            <a:t>Confidencialidad</a:t>
          </a:r>
        </a:p>
      </dgm:t>
    </dgm:pt>
    <dgm:pt modelId="{06D10235-FEB4-479B-AF29-1EE6AD18DAC3}" type="parTrans" cxnId="{DA37B816-49A6-4974-B8CC-3C4E78068F94}">
      <dgm:prSet/>
      <dgm:spPr/>
      <dgm:t>
        <a:bodyPr/>
        <a:lstStyle/>
        <a:p>
          <a:endParaRPr lang="es-ES" sz="1400"/>
        </a:p>
      </dgm:t>
    </dgm:pt>
    <dgm:pt modelId="{9FDC38E2-610A-4B6B-AF32-25F11E47859C}" type="sibTrans" cxnId="{DA37B816-49A6-4974-B8CC-3C4E78068F94}">
      <dgm:prSet custT="1"/>
      <dgm:spPr/>
      <dgm:t>
        <a:bodyPr/>
        <a:lstStyle/>
        <a:p>
          <a:endParaRPr lang="es-ES" sz="1400"/>
        </a:p>
      </dgm:t>
    </dgm:pt>
    <dgm:pt modelId="{600DA694-7148-40EF-9A0F-C2D8A6CDCC4F}">
      <dgm:prSet phldrT="[Texto]" custT="1"/>
      <dgm:spPr/>
      <dgm:t>
        <a:bodyPr/>
        <a:lstStyle/>
        <a:p>
          <a:r>
            <a:rPr lang="es-ES" sz="1400" dirty="0"/>
            <a:t>Compromiso</a:t>
          </a:r>
        </a:p>
      </dgm:t>
    </dgm:pt>
    <dgm:pt modelId="{67BA1246-DBE6-423E-B692-65FB31DC7524}" type="parTrans" cxnId="{B7D25E41-9088-4F10-AFE4-6DA7866A129A}">
      <dgm:prSet/>
      <dgm:spPr/>
      <dgm:t>
        <a:bodyPr/>
        <a:lstStyle/>
        <a:p>
          <a:endParaRPr lang="es-ES" sz="1400"/>
        </a:p>
      </dgm:t>
    </dgm:pt>
    <dgm:pt modelId="{DD7AB027-F224-40B3-B667-826EC0A7B55D}" type="sibTrans" cxnId="{B7D25E41-9088-4F10-AFE4-6DA7866A129A}">
      <dgm:prSet custT="1"/>
      <dgm:spPr/>
      <dgm:t>
        <a:bodyPr/>
        <a:lstStyle/>
        <a:p>
          <a:endParaRPr lang="es-ES" sz="1400"/>
        </a:p>
      </dgm:t>
    </dgm:pt>
    <dgm:pt modelId="{B0DFB491-F6F5-4249-B912-B4CB4F1025E2}">
      <dgm:prSet phldrT="[Texto]" custT="1"/>
      <dgm:spPr/>
      <dgm:t>
        <a:bodyPr/>
        <a:lstStyle/>
        <a:p>
          <a:r>
            <a:rPr lang="es-ES" sz="1400" dirty="0"/>
            <a:t>Responsabilidad</a:t>
          </a:r>
        </a:p>
      </dgm:t>
    </dgm:pt>
    <dgm:pt modelId="{2D8470C3-8EBA-48A9-A328-46C54D5B8ECB}" type="parTrans" cxnId="{5A9A8F36-7B87-4601-9311-B4E15201B7FE}">
      <dgm:prSet/>
      <dgm:spPr/>
      <dgm:t>
        <a:bodyPr/>
        <a:lstStyle/>
        <a:p>
          <a:endParaRPr lang="es-ES" sz="1400"/>
        </a:p>
      </dgm:t>
    </dgm:pt>
    <dgm:pt modelId="{00F0B1A5-AAAB-4624-9A70-0F218C2047F4}" type="sibTrans" cxnId="{5A9A8F36-7B87-4601-9311-B4E15201B7FE}">
      <dgm:prSet/>
      <dgm:spPr/>
      <dgm:t>
        <a:bodyPr/>
        <a:lstStyle/>
        <a:p>
          <a:endParaRPr lang="es-ES" sz="1400"/>
        </a:p>
      </dgm:t>
    </dgm:pt>
    <dgm:pt modelId="{180A79B6-F1F5-40C4-93CF-A6E8DE9B0AD9}" type="pres">
      <dgm:prSet presAssocID="{B53A23A4-8F1F-40B9-BD0E-0B639721F4F5}" presName="Name0" presStyleCnt="0">
        <dgm:presLayoutVars>
          <dgm:dir/>
          <dgm:resizeHandles val="exact"/>
        </dgm:presLayoutVars>
      </dgm:prSet>
      <dgm:spPr/>
    </dgm:pt>
    <dgm:pt modelId="{6FDD5597-810F-4D6B-ABEA-73F647F45A73}" type="pres">
      <dgm:prSet presAssocID="{3586FECE-72F8-4F25-A577-1B6E911058FE}" presName="node" presStyleLbl="node1" presStyleIdx="0" presStyleCnt="5">
        <dgm:presLayoutVars>
          <dgm:bulletEnabled val="1"/>
        </dgm:presLayoutVars>
      </dgm:prSet>
      <dgm:spPr/>
    </dgm:pt>
    <dgm:pt modelId="{57309A7D-3046-4150-8596-53C7A19E4997}" type="pres">
      <dgm:prSet presAssocID="{24B93874-94FF-42AF-8AC7-5B4199672004}" presName="sibTrans" presStyleLbl="sibTrans2D1" presStyleIdx="0" presStyleCnt="4"/>
      <dgm:spPr/>
    </dgm:pt>
    <dgm:pt modelId="{182563EB-AF1C-491E-AF56-70C49B5883D5}" type="pres">
      <dgm:prSet presAssocID="{24B93874-94FF-42AF-8AC7-5B4199672004}" presName="connectorText" presStyleLbl="sibTrans2D1" presStyleIdx="0" presStyleCnt="4"/>
      <dgm:spPr/>
    </dgm:pt>
    <dgm:pt modelId="{E86CCE37-DC66-410E-88F4-1C53B52C9972}" type="pres">
      <dgm:prSet presAssocID="{90860913-8823-4BC8-856B-38246B729E7D}" presName="node" presStyleLbl="node1" presStyleIdx="1" presStyleCnt="5">
        <dgm:presLayoutVars>
          <dgm:bulletEnabled val="1"/>
        </dgm:presLayoutVars>
      </dgm:prSet>
      <dgm:spPr/>
    </dgm:pt>
    <dgm:pt modelId="{A9B6AB7B-4276-42BD-8958-2272C0D6DFD2}" type="pres">
      <dgm:prSet presAssocID="{9088B1F8-364A-49B8-A67D-7F62856FEDCC}" presName="sibTrans" presStyleLbl="sibTrans2D1" presStyleIdx="1" presStyleCnt="4"/>
      <dgm:spPr/>
    </dgm:pt>
    <dgm:pt modelId="{1CD374C5-4C45-4AC9-9652-E645D872C61C}" type="pres">
      <dgm:prSet presAssocID="{9088B1F8-364A-49B8-A67D-7F62856FEDCC}" presName="connectorText" presStyleLbl="sibTrans2D1" presStyleIdx="1" presStyleCnt="4"/>
      <dgm:spPr/>
    </dgm:pt>
    <dgm:pt modelId="{6CD8346C-BA6E-4314-99E2-BEE2DE8AF08A}" type="pres">
      <dgm:prSet presAssocID="{957CF055-54FA-4D19-9690-5BACA4EBEF98}" presName="node" presStyleLbl="node1" presStyleIdx="2" presStyleCnt="5">
        <dgm:presLayoutVars>
          <dgm:bulletEnabled val="1"/>
        </dgm:presLayoutVars>
      </dgm:prSet>
      <dgm:spPr/>
    </dgm:pt>
    <dgm:pt modelId="{4813AF68-D756-44B4-8161-A38DFEAFC59F}" type="pres">
      <dgm:prSet presAssocID="{9FDC38E2-610A-4B6B-AF32-25F11E47859C}" presName="sibTrans" presStyleLbl="sibTrans2D1" presStyleIdx="2" presStyleCnt="4"/>
      <dgm:spPr/>
    </dgm:pt>
    <dgm:pt modelId="{136AD512-4CCA-462F-8AD3-A481DA5AA698}" type="pres">
      <dgm:prSet presAssocID="{9FDC38E2-610A-4B6B-AF32-25F11E47859C}" presName="connectorText" presStyleLbl="sibTrans2D1" presStyleIdx="2" presStyleCnt="4"/>
      <dgm:spPr/>
    </dgm:pt>
    <dgm:pt modelId="{D2849961-316B-4A67-A01F-FD2716C431FA}" type="pres">
      <dgm:prSet presAssocID="{600DA694-7148-40EF-9A0F-C2D8A6CDCC4F}" presName="node" presStyleLbl="node1" presStyleIdx="3" presStyleCnt="5">
        <dgm:presLayoutVars>
          <dgm:bulletEnabled val="1"/>
        </dgm:presLayoutVars>
      </dgm:prSet>
      <dgm:spPr/>
    </dgm:pt>
    <dgm:pt modelId="{96CDA207-9131-4566-82AF-1DC506D3B43C}" type="pres">
      <dgm:prSet presAssocID="{DD7AB027-F224-40B3-B667-826EC0A7B55D}" presName="sibTrans" presStyleLbl="sibTrans2D1" presStyleIdx="3" presStyleCnt="4"/>
      <dgm:spPr/>
    </dgm:pt>
    <dgm:pt modelId="{A6A8E3AC-89BC-468A-82E8-8FCDA50E94ED}" type="pres">
      <dgm:prSet presAssocID="{DD7AB027-F224-40B3-B667-826EC0A7B55D}" presName="connectorText" presStyleLbl="sibTrans2D1" presStyleIdx="3" presStyleCnt="4"/>
      <dgm:spPr/>
    </dgm:pt>
    <dgm:pt modelId="{52469939-5EC4-4A8A-8AA8-E9DAC1013F68}" type="pres">
      <dgm:prSet presAssocID="{B0DFB491-F6F5-4249-B912-B4CB4F1025E2}" presName="node" presStyleLbl="node1" presStyleIdx="4" presStyleCnt="5">
        <dgm:presLayoutVars>
          <dgm:bulletEnabled val="1"/>
        </dgm:presLayoutVars>
      </dgm:prSet>
      <dgm:spPr/>
    </dgm:pt>
  </dgm:ptLst>
  <dgm:cxnLst>
    <dgm:cxn modelId="{195BDB09-713F-4528-874F-837C4EF35728}" srcId="{B53A23A4-8F1F-40B9-BD0E-0B639721F4F5}" destId="{3586FECE-72F8-4F25-A577-1B6E911058FE}" srcOrd="0" destOrd="0" parTransId="{348C6592-3089-4E13-A769-CB7D860F77CF}" sibTransId="{24B93874-94FF-42AF-8AC7-5B4199672004}"/>
    <dgm:cxn modelId="{DA37B816-49A6-4974-B8CC-3C4E78068F94}" srcId="{B53A23A4-8F1F-40B9-BD0E-0B639721F4F5}" destId="{957CF055-54FA-4D19-9690-5BACA4EBEF98}" srcOrd="2" destOrd="0" parTransId="{06D10235-FEB4-479B-AF29-1EE6AD18DAC3}" sibTransId="{9FDC38E2-610A-4B6B-AF32-25F11E47859C}"/>
    <dgm:cxn modelId="{48888925-5243-40E3-82E7-6E5837FA0B9A}" srcId="{B53A23A4-8F1F-40B9-BD0E-0B639721F4F5}" destId="{90860913-8823-4BC8-856B-38246B729E7D}" srcOrd="1" destOrd="0" parTransId="{6B5AF8B2-0529-41B1-89F6-986E4C7EE1D1}" sibTransId="{9088B1F8-364A-49B8-A67D-7F62856FEDCC}"/>
    <dgm:cxn modelId="{AD27E72B-A67F-48C8-97ED-54187A45DAD3}" type="presOf" srcId="{957CF055-54FA-4D19-9690-5BACA4EBEF98}" destId="{6CD8346C-BA6E-4314-99E2-BEE2DE8AF08A}" srcOrd="0" destOrd="0" presId="urn:microsoft.com/office/officeart/2005/8/layout/process1"/>
    <dgm:cxn modelId="{705A0B2C-27A9-4678-BC00-A5E11784C370}" type="presOf" srcId="{9FDC38E2-610A-4B6B-AF32-25F11E47859C}" destId="{4813AF68-D756-44B4-8161-A38DFEAFC59F}" srcOrd="0" destOrd="0" presId="urn:microsoft.com/office/officeart/2005/8/layout/process1"/>
    <dgm:cxn modelId="{5A9A8F36-7B87-4601-9311-B4E15201B7FE}" srcId="{B53A23A4-8F1F-40B9-BD0E-0B639721F4F5}" destId="{B0DFB491-F6F5-4249-B912-B4CB4F1025E2}" srcOrd="4" destOrd="0" parTransId="{2D8470C3-8EBA-48A9-A328-46C54D5B8ECB}" sibTransId="{00F0B1A5-AAAB-4624-9A70-0F218C2047F4}"/>
    <dgm:cxn modelId="{D0B8E93E-B85B-42ED-8A55-000D569D33DF}" type="presOf" srcId="{24B93874-94FF-42AF-8AC7-5B4199672004}" destId="{57309A7D-3046-4150-8596-53C7A19E4997}" srcOrd="0" destOrd="0" presId="urn:microsoft.com/office/officeart/2005/8/layout/process1"/>
    <dgm:cxn modelId="{B7D25E41-9088-4F10-AFE4-6DA7866A129A}" srcId="{B53A23A4-8F1F-40B9-BD0E-0B639721F4F5}" destId="{600DA694-7148-40EF-9A0F-C2D8A6CDCC4F}" srcOrd="3" destOrd="0" parTransId="{67BA1246-DBE6-423E-B692-65FB31DC7524}" sibTransId="{DD7AB027-F224-40B3-B667-826EC0A7B55D}"/>
    <dgm:cxn modelId="{6660F247-7061-402E-ABF1-A2223905A019}" type="presOf" srcId="{3586FECE-72F8-4F25-A577-1B6E911058FE}" destId="{6FDD5597-810F-4D6B-ABEA-73F647F45A73}" srcOrd="0" destOrd="0" presId="urn:microsoft.com/office/officeart/2005/8/layout/process1"/>
    <dgm:cxn modelId="{4F1CFA4A-1BA8-4176-8777-DFAA80D371F4}" type="presOf" srcId="{DD7AB027-F224-40B3-B667-826EC0A7B55D}" destId="{A6A8E3AC-89BC-468A-82E8-8FCDA50E94ED}" srcOrd="1" destOrd="0" presId="urn:microsoft.com/office/officeart/2005/8/layout/process1"/>
    <dgm:cxn modelId="{73C7D54C-4897-4A53-BAAA-A585703C2B37}" type="presOf" srcId="{9FDC38E2-610A-4B6B-AF32-25F11E47859C}" destId="{136AD512-4CCA-462F-8AD3-A481DA5AA698}" srcOrd="1" destOrd="0" presId="urn:microsoft.com/office/officeart/2005/8/layout/process1"/>
    <dgm:cxn modelId="{3FC13256-6323-4D72-AC2E-B0448266CA2F}" type="presOf" srcId="{B53A23A4-8F1F-40B9-BD0E-0B639721F4F5}" destId="{180A79B6-F1F5-40C4-93CF-A6E8DE9B0AD9}" srcOrd="0" destOrd="0" presId="urn:microsoft.com/office/officeart/2005/8/layout/process1"/>
    <dgm:cxn modelId="{C7438486-7BAB-492F-AA6A-518737A47A1B}" type="presOf" srcId="{600DA694-7148-40EF-9A0F-C2D8A6CDCC4F}" destId="{D2849961-316B-4A67-A01F-FD2716C431FA}" srcOrd="0" destOrd="0" presId="urn:microsoft.com/office/officeart/2005/8/layout/process1"/>
    <dgm:cxn modelId="{DB8B6496-CD87-4E6F-A4FF-77B7EB33A73A}" type="presOf" srcId="{9088B1F8-364A-49B8-A67D-7F62856FEDCC}" destId="{1CD374C5-4C45-4AC9-9652-E645D872C61C}" srcOrd="1" destOrd="0" presId="urn:microsoft.com/office/officeart/2005/8/layout/process1"/>
    <dgm:cxn modelId="{F7D69AAD-41D9-4435-8B71-88F8C7BCAFB4}" type="presOf" srcId="{24B93874-94FF-42AF-8AC7-5B4199672004}" destId="{182563EB-AF1C-491E-AF56-70C49B5883D5}" srcOrd="1" destOrd="0" presId="urn:microsoft.com/office/officeart/2005/8/layout/process1"/>
    <dgm:cxn modelId="{970107B8-6C91-4C18-B6A4-8401DE301E8D}" type="presOf" srcId="{DD7AB027-F224-40B3-B667-826EC0A7B55D}" destId="{96CDA207-9131-4566-82AF-1DC506D3B43C}" srcOrd="0" destOrd="0" presId="urn:microsoft.com/office/officeart/2005/8/layout/process1"/>
    <dgm:cxn modelId="{74FA5BCE-73AC-4348-AA71-223896366516}" type="presOf" srcId="{B0DFB491-F6F5-4249-B912-B4CB4F1025E2}" destId="{52469939-5EC4-4A8A-8AA8-E9DAC1013F68}" srcOrd="0" destOrd="0" presId="urn:microsoft.com/office/officeart/2005/8/layout/process1"/>
    <dgm:cxn modelId="{EDCD82ED-180D-413A-801F-D25DD34910CE}" type="presOf" srcId="{9088B1F8-364A-49B8-A67D-7F62856FEDCC}" destId="{A9B6AB7B-4276-42BD-8958-2272C0D6DFD2}" srcOrd="0" destOrd="0" presId="urn:microsoft.com/office/officeart/2005/8/layout/process1"/>
    <dgm:cxn modelId="{127697F1-33DB-497F-8BB3-79BD352A46D9}" type="presOf" srcId="{90860913-8823-4BC8-856B-38246B729E7D}" destId="{E86CCE37-DC66-410E-88F4-1C53B52C9972}" srcOrd="0" destOrd="0" presId="urn:microsoft.com/office/officeart/2005/8/layout/process1"/>
    <dgm:cxn modelId="{2CB5ED38-E183-4A9C-9F7E-47D7D7FF7EBC}" type="presParOf" srcId="{180A79B6-F1F5-40C4-93CF-A6E8DE9B0AD9}" destId="{6FDD5597-810F-4D6B-ABEA-73F647F45A73}" srcOrd="0" destOrd="0" presId="urn:microsoft.com/office/officeart/2005/8/layout/process1"/>
    <dgm:cxn modelId="{BFEB8764-53E9-409C-93FB-532F49BD63A1}" type="presParOf" srcId="{180A79B6-F1F5-40C4-93CF-A6E8DE9B0AD9}" destId="{57309A7D-3046-4150-8596-53C7A19E4997}" srcOrd="1" destOrd="0" presId="urn:microsoft.com/office/officeart/2005/8/layout/process1"/>
    <dgm:cxn modelId="{1C5AC6CF-988A-457D-8D0F-86DDD0FDC713}" type="presParOf" srcId="{57309A7D-3046-4150-8596-53C7A19E4997}" destId="{182563EB-AF1C-491E-AF56-70C49B5883D5}" srcOrd="0" destOrd="0" presId="urn:microsoft.com/office/officeart/2005/8/layout/process1"/>
    <dgm:cxn modelId="{C8C291DB-2D8E-44FC-839D-81517748EDD2}" type="presParOf" srcId="{180A79B6-F1F5-40C4-93CF-A6E8DE9B0AD9}" destId="{E86CCE37-DC66-410E-88F4-1C53B52C9972}" srcOrd="2" destOrd="0" presId="urn:microsoft.com/office/officeart/2005/8/layout/process1"/>
    <dgm:cxn modelId="{CC29C6EF-7C89-4EBD-B782-1E16E70B47BD}" type="presParOf" srcId="{180A79B6-F1F5-40C4-93CF-A6E8DE9B0AD9}" destId="{A9B6AB7B-4276-42BD-8958-2272C0D6DFD2}" srcOrd="3" destOrd="0" presId="urn:microsoft.com/office/officeart/2005/8/layout/process1"/>
    <dgm:cxn modelId="{0859346B-0459-4E36-BD25-FEAAC928ADAE}" type="presParOf" srcId="{A9B6AB7B-4276-42BD-8958-2272C0D6DFD2}" destId="{1CD374C5-4C45-4AC9-9652-E645D872C61C}" srcOrd="0" destOrd="0" presId="urn:microsoft.com/office/officeart/2005/8/layout/process1"/>
    <dgm:cxn modelId="{0FDC5B65-4619-43F5-9659-26F9A4E3F9DC}" type="presParOf" srcId="{180A79B6-F1F5-40C4-93CF-A6E8DE9B0AD9}" destId="{6CD8346C-BA6E-4314-99E2-BEE2DE8AF08A}" srcOrd="4" destOrd="0" presId="urn:microsoft.com/office/officeart/2005/8/layout/process1"/>
    <dgm:cxn modelId="{363F8089-285C-4E9A-B711-9C9184B913A3}" type="presParOf" srcId="{180A79B6-F1F5-40C4-93CF-A6E8DE9B0AD9}" destId="{4813AF68-D756-44B4-8161-A38DFEAFC59F}" srcOrd="5" destOrd="0" presId="urn:microsoft.com/office/officeart/2005/8/layout/process1"/>
    <dgm:cxn modelId="{633FEFF8-A75E-49A8-A30E-68A0650E8935}" type="presParOf" srcId="{4813AF68-D756-44B4-8161-A38DFEAFC59F}" destId="{136AD512-4CCA-462F-8AD3-A481DA5AA698}" srcOrd="0" destOrd="0" presId="urn:microsoft.com/office/officeart/2005/8/layout/process1"/>
    <dgm:cxn modelId="{E7823D28-5559-4585-93FF-6C333257345A}" type="presParOf" srcId="{180A79B6-F1F5-40C4-93CF-A6E8DE9B0AD9}" destId="{D2849961-316B-4A67-A01F-FD2716C431FA}" srcOrd="6" destOrd="0" presId="urn:microsoft.com/office/officeart/2005/8/layout/process1"/>
    <dgm:cxn modelId="{A2369857-48DC-4AF7-8DFB-99592C161F3A}" type="presParOf" srcId="{180A79B6-F1F5-40C4-93CF-A6E8DE9B0AD9}" destId="{96CDA207-9131-4566-82AF-1DC506D3B43C}" srcOrd="7" destOrd="0" presId="urn:microsoft.com/office/officeart/2005/8/layout/process1"/>
    <dgm:cxn modelId="{471E9C1C-8386-41B4-8DCC-398EF9CD2990}" type="presParOf" srcId="{96CDA207-9131-4566-82AF-1DC506D3B43C}" destId="{A6A8E3AC-89BC-468A-82E8-8FCDA50E94ED}" srcOrd="0" destOrd="0" presId="urn:microsoft.com/office/officeart/2005/8/layout/process1"/>
    <dgm:cxn modelId="{FCDC86D1-7776-4A01-84B9-F5243515F5D7}" type="presParOf" srcId="{180A79B6-F1F5-40C4-93CF-A6E8DE9B0AD9}" destId="{52469939-5EC4-4A8A-8AA8-E9DAC1013F68}" srcOrd="8"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B84424-15B9-432F-96E9-44ED15C27E49}">
      <dsp:nvSpPr>
        <dsp:cNvPr id="0" name=""/>
        <dsp:cNvSpPr/>
      </dsp:nvSpPr>
      <dsp:spPr>
        <a:xfrm>
          <a:off x="0" y="3216130"/>
          <a:ext cx="7547624" cy="1040336"/>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just" defTabSz="711200">
            <a:lnSpc>
              <a:spcPct val="90000"/>
            </a:lnSpc>
            <a:spcBef>
              <a:spcPct val="0"/>
            </a:spcBef>
            <a:spcAft>
              <a:spcPct val="35000"/>
            </a:spcAft>
            <a:buNone/>
          </a:pPr>
          <a:r>
            <a:rPr lang="es-CO" altLang="es-CO" sz="1600" kern="1200" dirty="0"/>
            <a:t>Intercambio de experiencias internacionales en dos campos específicos: el primero tiene que ver con la valoración masiva de inmuebles a través de datos econométricos y el segundo, en el diseño y estructuración y puesta en marcha del esquema de comercialización diversificado que permita la venta masiva de inmuebles.        </a:t>
          </a:r>
        </a:p>
      </dsp:txBody>
      <dsp:txXfrm>
        <a:off x="0" y="3216130"/>
        <a:ext cx="7547624" cy="1040336"/>
      </dsp:txXfrm>
    </dsp:sp>
    <dsp:sp modelId="{5553EF2C-1FEC-4D5C-BB15-F93B09A08CB2}">
      <dsp:nvSpPr>
        <dsp:cNvPr id="0" name=""/>
        <dsp:cNvSpPr/>
      </dsp:nvSpPr>
      <dsp:spPr>
        <a:xfrm rot="10800000">
          <a:off x="0" y="2144416"/>
          <a:ext cx="7547624" cy="1082269"/>
        </a:xfrm>
        <a:prstGeom prst="upArrowCallout">
          <a:avLst/>
        </a:prstGeom>
        <a:solidFill>
          <a:schemeClr val="accent2">
            <a:hueOff val="1560506"/>
            <a:satOff val="-1946"/>
            <a:lumOff val="4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just" defTabSz="711200">
            <a:lnSpc>
              <a:spcPct val="90000"/>
            </a:lnSpc>
            <a:spcBef>
              <a:spcPct val="0"/>
            </a:spcBef>
            <a:spcAft>
              <a:spcPct val="35000"/>
            </a:spcAft>
            <a:buNone/>
          </a:pPr>
          <a:r>
            <a:rPr lang="es-ES" altLang="es-CO" sz="1600" kern="1200" dirty="0">
              <a:ea typeface="Times New Roman" panose="02020603050405020304" pitchFamily="18" charset="0"/>
              <a:cs typeface="Arial" panose="020B0604020202020204" pitchFamily="34" charset="0"/>
            </a:rPr>
            <a:t>Un estudio de mercado que identifique la capacidad financiera y técnica de las firmas nacionales e internacionales que podrían postular a este proceso licitatorio. </a:t>
          </a:r>
          <a:endParaRPr lang="es-CO" sz="1600" kern="1200" dirty="0"/>
        </a:p>
      </dsp:txBody>
      <dsp:txXfrm rot="10800000">
        <a:off x="0" y="2144416"/>
        <a:ext cx="7547624" cy="703226"/>
      </dsp:txXfrm>
    </dsp:sp>
    <dsp:sp modelId="{9A9793C7-EFED-482F-B670-4B82FF56923D}">
      <dsp:nvSpPr>
        <dsp:cNvPr id="0" name=""/>
        <dsp:cNvSpPr/>
      </dsp:nvSpPr>
      <dsp:spPr>
        <a:xfrm rot="10800000">
          <a:off x="0" y="1072702"/>
          <a:ext cx="7547624" cy="1082269"/>
        </a:xfrm>
        <a:prstGeom prst="upArrowCallout">
          <a:avLst/>
        </a:prstGeom>
        <a:solidFill>
          <a:schemeClr val="accent2">
            <a:hueOff val="3121013"/>
            <a:satOff val="-3893"/>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just" defTabSz="711200">
            <a:lnSpc>
              <a:spcPct val="90000"/>
            </a:lnSpc>
            <a:spcBef>
              <a:spcPct val="0"/>
            </a:spcBef>
            <a:spcAft>
              <a:spcPct val="35000"/>
            </a:spcAft>
            <a:buFont typeface="Wingdings" panose="05000000000000000000" pitchFamily="2" charset="2"/>
            <a:buNone/>
          </a:pPr>
          <a:r>
            <a:rPr lang="es-CO" altLang="es-CO" sz="1600" kern="1200" dirty="0"/>
            <a:t>Un estudio sucinto que permita identificar los aciertos y dificultades que tuvo CISA en el año 2007 con la puesta en marcha de la venta masiva de inmuebles.</a:t>
          </a:r>
          <a:endParaRPr lang="es-CO" sz="1600" kern="1200" dirty="0"/>
        </a:p>
      </dsp:txBody>
      <dsp:txXfrm rot="10800000">
        <a:off x="0" y="1072702"/>
        <a:ext cx="7547624" cy="703226"/>
      </dsp:txXfrm>
    </dsp:sp>
    <dsp:sp modelId="{1444AC68-5429-46DC-AC72-11AD678FE94C}">
      <dsp:nvSpPr>
        <dsp:cNvPr id="0" name=""/>
        <dsp:cNvSpPr/>
      </dsp:nvSpPr>
      <dsp:spPr>
        <a:xfrm rot="10800000">
          <a:off x="0" y="989"/>
          <a:ext cx="7547624" cy="1082269"/>
        </a:xfrm>
        <a:prstGeom prst="upArrowCallou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just" defTabSz="711200">
            <a:lnSpc>
              <a:spcPct val="90000"/>
            </a:lnSpc>
            <a:spcBef>
              <a:spcPct val="0"/>
            </a:spcBef>
            <a:spcAft>
              <a:spcPct val="35000"/>
            </a:spcAft>
            <a:buNone/>
          </a:pPr>
          <a:r>
            <a:rPr lang="es-CO" altLang="es-CO" sz="1600" kern="1200" dirty="0"/>
            <a:t>Análisis experiencias exitosas en otras latitudes de esquemas de comercialización diversificado para la venta masiva de inmuebles. </a:t>
          </a:r>
          <a:endParaRPr lang="es-CO" sz="1600" kern="1200" dirty="0"/>
        </a:p>
      </dsp:txBody>
      <dsp:txXfrm rot="10800000">
        <a:off x="0" y="989"/>
        <a:ext cx="7547624" cy="7032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BE4FCF-CA79-4316-A3ED-0C0E4971BAED}">
      <dsp:nvSpPr>
        <dsp:cNvPr id="0" name=""/>
        <dsp:cNvSpPr/>
      </dsp:nvSpPr>
      <dsp:spPr>
        <a:xfrm>
          <a:off x="2008175" y="4418483"/>
          <a:ext cx="3551560" cy="0"/>
        </a:xfrm>
        <a:prstGeom prst="line">
          <a:avLst/>
        </a:pr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7C65578-1AA8-4594-9C85-E204526368D7}">
      <dsp:nvSpPr>
        <dsp:cNvPr id="0" name=""/>
        <dsp:cNvSpPr/>
      </dsp:nvSpPr>
      <dsp:spPr>
        <a:xfrm>
          <a:off x="2008175" y="3542311"/>
          <a:ext cx="2956629" cy="0"/>
        </a:xfrm>
        <a:prstGeom prst="line">
          <a:avLst/>
        </a:pr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4B0479C-0808-4B94-9DDC-E985AADCEC32}">
      <dsp:nvSpPr>
        <dsp:cNvPr id="0" name=""/>
        <dsp:cNvSpPr/>
      </dsp:nvSpPr>
      <dsp:spPr>
        <a:xfrm>
          <a:off x="2008175" y="2482252"/>
          <a:ext cx="2956629" cy="0"/>
        </a:xfrm>
        <a:prstGeom prst="line">
          <a:avLst/>
        </a:pr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05D93A6-B3AB-4A43-B961-0C9D990CEE91}">
      <dsp:nvSpPr>
        <dsp:cNvPr id="0" name=""/>
        <dsp:cNvSpPr/>
      </dsp:nvSpPr>
      <dsp:spPr>
        <a:xfrm>
          <a:off x="2008175" y="1606080"/>
          <a:ext cx="3551560" cy="0"/>
        </a:xfrm>
        <a:prstGeom prst="line">
          <a:avLst/>
        </a:pr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265E04D-5470-4725-BE33-BC6A8C0E5DB7}">
      <dsp:nvSpPr>
        <dsp:cNvPr id="0" name=""/>
        <dsp:cNvSpPr/>
      </dsp:nvSpPr>
      <dsp:spPr>
        <a:xfrm>
          <a:off x="205352" y="1209459"/>
          <a:ext cx="3605645" cy="3605645"/>
        </a:xfrm>
        <a:prstGeom prst="ellipse">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7B7FAA5-5FB3-443E-8BF8-A35AA03D5535}">
      <dsp:nvSpPr>
        <dsp:cNvPr id="0" name=""/>
        <dsp:cNvSpPr/>
      </dsp:nvSpPr>
      <dsp:spPr>
        <a:xfrm>
          <a:off x="854368" y="3124057"/>
          <a:ext cx="2307613" cy="1189863"/>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711200">
            <a:lnSpc>
              <a:spcPct val="90000"/>
            </a:lnSpc>
            <a:spcBef>
              <a:spcPct val="0"/>
            </a:spcBef>
            <a:spcAft>
              <a:spcPct val="35000"/>
            </a:spcAft>
            <a:buNone/>
          </a:pPr>
          <a:r>
            <a:rPr lang="es-ES" sz="1600" kern="1200"/>
            <a:t>Modelo de depositarios</a:t>
          </a:r>
          <a:endParaRPr lang="es-CO" sz="1600" kern="1200"/>
        </a:p>
      </dsp:txBody>
      <dsp:txXfrm>
        <a:off x="854368" y="3124057"/>
        <a:ext cx="2307613" cy="1189863"/>
      </dsp:txXfrm>
    </dsp:sp>
    <dsp:sp modelId="{7502A328-6665-403D-BEEE-2DA84E45B7D9}">
      <dsp:nvSpPr>
        <dsp:cNvPr id="0" name=""/>
        <dsp:cNvSpPr/>
      </dsp:nvSpPr>
      <dsp:spPr>
        <a:xfrm>
          <a:off x="5163115" y="1209459"/>
          <a:ext cx="793242" cy="793242"/>
        </a:xfrm>
        <a:prstGeom prst="ellipse">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45B739A-C58E-41D6-AD78-EDCC2A694F89}">
      <dsp:nvSpPr>
        <dsp:cNvPr id="0" name=""/>
        <dsp:cNvSpPr/>
      </dsp:nvSpPr>
      <dsp:spPr>
        <a:xfrm>
          <a:off x="5956357" y="1209459"/>
          <a:ext cx="1049580" cy="793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0" rIns="53340" bIns="0" numCol="1" spcCol="1270" anchor="ctr" anchorCtr="0">
          <a:noAutofit/>
        </a:bodyPr>
        <a:lstStyle/>
        <a:p>
          <a:pPr marL="0" lvl="0" indent="0" algn="l" defTabSz="622300">
            <a:lnSpc>
              <a:spcPct val="90000"/>
            </a:lnSpc>
            <a:spcBef>
              <a:spcPct val="0"/>
            </a:spcBef>
            <a:spcAft>
              <a:spcPct val="35000"/>
            </a:spcAft>
            <a:buNone/>
          </a:pPr>
          <a:r>
            <a:rPr lang="es-ES" sz="1400" kern="1200" dirty="0"/>
            <a:t>Obligaciones de depositarios</a:t>
          </a:r>
          <a:endParaRPr lang="es-CO" sz="1400" kern="1200" dirty="0"/>
        </a:p>
      </dsp:txBody>
      <dsp:txXfrm>
        <a:off x="5956357" y="1209459"/>
        <a:ext cx="1049580" cy="793242"/>
      </dsp:txXfrm>
    </dsp:sp>
    <dsp:sp modelId="{7C336F15-8001-4491-ABBD-7F101A87499B}">
      <dsp:nvSpPr>
        <dsp:cNvPr id="0" name=""/>
        <dsp:cNvSpPr/>
      </dsp:nvSpPr>
      <dsp:spPr>
        <a:xfrm>
          <a:off x="4568183" y="2085631"/>
          <a:ext cx="793242" cy="793242"/>
        </a:xfrm>
        <a:prstGeom prst="ellipse">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45039E6-25D3-4949-98BC-A0C47F0AA1CA}">
      <dsp:nvSpPr>
        <dsp:cNvPr id="0" name=""/>
        <dsp:cNvSpPr/>
      </dsp:nvSpPr>
      <dsp:spPr>
        <a:xfrm>
          <a:off x="5361425" y="2085631"/>
          <a:ext cx="783551" cy="793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0" rIns="53340" bIns="0" numCol="1" spcCol="1270" anchor="ctr" anchorCtr="0">
          <a:noAutofit/>
        </a:bodyPr>
        <a:lstStyle/>
        <a:p>
          <a:pPr marL="0" lvl="0" indent="0" algn="l" defTabSz="622300">
            <a:lnSpc>
              <a:spcPct val="90000"/>
            </a:lnSpc>
            <a:spcBef>
              <a:spcPct val="0"/>
            </a:spcBef>
            <a:spcAft>
              <a:spcPct val="35000"/>
            </a:spcAft>
            <a:buNone/>
          </a:pPr>
          <a:r>
            <a:rPr lang="es-ES" sz="1400" kern="1200" dirty="0"/>
            <a:t>Modelo tarifarios</a:t>
          </a:r>
          <a:endParaRPr lang="es-CO" sz="1400" kern="1200" dirty="0"/>
        </a:p>
      </dsp:txBody>
      <dsp:txXfrm>
        <a:off x="5361425" y="2085631"/>
        <a:ext cx="783551" cy="793242"/>
      </dsp:txXfrm>
    </dsp:sp>
    <dsp:sp modelId="{313CEF49-9425-439E-A4C5-217DDA505AC1}">
      <dsp:nvSpPr>
        <dsp:cNvPr id="0" name=""/>
        <dsp:cNvSpPr/>
      </dsp:nvSpPr>
      <dsp:spPr>
        <a:xfrm>
          <a:off x="4568183" y="3145690"/>
          <a:ext cx="793242" cy="793242"/>
        </a:xfrm>
        <a:prstGeom prst="ellipse">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0BC0A02-621E-4ED2-B3D2-17842E00AA02}">
      <dsp:nvSpPr>
        <dsp:cNvPr id="0" name=""/>
        <dsp:cNvSpPr/>
      </dsp:nvSpPr>
      <dsp:spPr>
        <a:xfrm>
          <a:off x="5361425" y="3145690"/>
          <a:ext cx="1245975" cy="793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0" rIns="53340" bIns="0" numCol="1" spcCol="1270" anchor="ctr" anchorCtr="0">
          <a:noAutofit/>
        </a:bodyPr>
        <a:lstStyle/>
        <a:p>
          <a:pPr marL="0" lvl="0" indent="0" algn="l" defTabSz="622300">
            <a:lnSpc>
              <a:spcPct val="90000"/>
            </a:lnSpc>
            <a:spcBef>
              <a:spcPct val="0"/>
            </a:spcBef>
            <a:spcAft>
              <a:spcPct val="35000"/>
            </a:spcAft>
            <a:buNone/>
          </a:pPr>
          <a:r>
            <a:rPr lang="es-ES" sz="1400" kern="1200" dirty="0"/>
            <a:t>Ajuste a Procedimientos</a:t>
          </a:r>
          <a:endParaRPr lang="es-CO" sz="1400" kern="1200" dirty="0"/>
        </a:p>
      </dsp:txBody>
      <dsp:txXfrm>
        <a:off x="5361425" y="3145690"/>
        <a:ext cx="1245975" cy="793242"/>
      </dsp:txXfrm>
    </dsp:sp>
    <dsp:sp modelId="{7FE9521B-F1CB-4206-91D8-13AD05A836DB}">
      <dsp:nvSpPr>
        <dsp:cNvPr id="0" name=""/>
        <dsp:cNvSpPr/>
      </dsp:nvSpPr>
      <dsp:spPr>
        <a:xfrm>
          <a:off x="5163115" y="4021862"/>
          <a:ext cx="793242" cy="793242"/>
        </a:xfrm>
        <a:prstGeom prst="ellipse">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AFAA72F-1A0B-48F0-8B03-4145BCFC0D5B}">
      <dsp:nvSpPr>
        <dsp:cNvPr id="0" name=""/>
        <dsp:cNvSpPr/>
      </dsp:nvSpPr>
      <dsp:spPr>
        <a:xfrm>
          <a:off x="5956357" y="4021862"/>
          <a:ext cx="1008510" cy="793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0" rIns="53340" bIns="0" numCol="1" spcCol="1270" anchor="ctr" anchorCtr="0">
          <a:noAutofit/>
        </a:bodyPr>
        <a:lstStyle/>
        <a:p>
          <a:pPr marL="0" lvl="0" indent="0" algn="l" defTabSz="622300">
            <a:lnSpc>
              <a:spcPct val="90000"/>
            </a:lnSpc>
            <a:spcBef>
              <a:spcPct val="0"/>
            </a:spcBef>
            <a:spcAft>
              <a:spcPct val="35000"/>
            </a:spcAft>
            <a:buNone/>
          </a:pPr>
          <a:r>
            <a:rPr lang="es-ES" sz="1400" kern="1200" dirty="0"/>
            <a:t>Pólizas (Evaluación de esquema de Seguros)</a:t>
          </a:r>
          <a:endParaRPr lang="es-CO" sz="1400" kern="1200" dirty="0"/>
        </a:p>
      </dsp:txBody>
      <dsp:txXfrm>
        <a:off x="5956357" y="4021862"/>
        <a:ext cx="1008510" cy="7932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03F0C7-3EC4-4C64-AD64-452BFE107CDA}">
      <dsp:nvSpPr>
        <dsp:cNvPr id="0" name=""/>
        <dsp:cNvSpPr/>
      </dsp:nvSpPr>
      <dsp:spPr>
        <a:xfrm>
          <a:off x="0" y="0"/>
          <a:ext cx="10515600" cy="4351338"/>
        </a:xfrm>
        <a:prstGeom prst="roundRect">
          <a:avLst>
            <a:gd name="adj" fmla="val 85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3377122" numCol="1" spcCol="1270" anchor="t" anchorCtr="0">
          <a:noAutofit/>
        </a:bodyPr>
        <a:lstStyle/>
        <a:p>
          <a:pPr marL="0" lvl="0" indent="0" algn="l" defTabSz="1600200">
            <a:lnSpc>
              <a:spcPct val="90000"/>
            </a:lnSpc>
            <a:spcBef>
              <a:spcPct val="0"/>
            </a:spcBef>
            <a:spcAft>
              <a:spcPct val="35000"/>
            </a:spcAft>
            <a:buNone/>
          </a:pPr>
          <a:r>
            <a:rPr lang="es-ES" sz="3600" kern="1200" dirty="0"/>
            <a:t>Procedimientos Asociados</a:t>
          </a:r>
          <a:endParaRPr lang="es-CO" sz="3600" kern="1200" dirty="0"/>
        </a:p>
      </dsp:txBody>
      <dsp:txXfrm>
        <a:off x="108329" y="108329"/>
        <a:ext cx="10298942" cy="4134680"/>
      </dsp:txXfrm>
    </dsp:sp>
    <dsp:sp modelId="{8EE0E417-65BB-464B-A2FF-D717ECC64A03}">
      <dsp:nvSpPr>
        <dsp:cNvPr id="0" name=""/>
        <dsp:cNvSpPr/>
      </dsp:nvSpPr>
      <dsp:spPr>
        <a:xfrm>
          <a:off x="262890" y="1087834"/>
          <a:ext cx="1577340" cy="1484299"/>
        </a:xfrm>
        <a:prstGeom prst="roundRect">
          <a:avLst>
            <a:gd name="adj" fmla="val 10500"/>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20 procedimientos</a:t>
          </a:r>
          <a:endParaRPr lang="es-CO" sz="1600" kern="1200" dirty="0"/>
        </a:p>
      </dsp:txBody>
      <dsp:txXfrm>
        <a:off x="308537" y="1133481"/>
        <a:ext cx="1486046" cy="1393005"/>
      </dsp:txXfrm>
    </dsp:sp>
    <dsp:sp modelId="{EE52A527-EBB9-44B1-9719-2052F7DEA695}">
      <dsp:nvSpPr>
        <dsp:cNvPr id="0" name=""/>
        <dsp:cNvSpPr/>
      </dsp:nvSpPr>
      <dsp:spPr>
        <a:xfrm>
          <a:off x="262890" y="2648998"/>
          <a:ext cx="1577340" cy="1484299"/>
        </a:xfrm>
        <a:prstGeom prst="roundRect">
          <a:avLst>
            <a:gd name="adj" fmla="val 10500"/>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24 Actividades</a:t>
          </a:r>
          <a:endParaRPr lang="es-CO" sz="1600" kern="1200" dirty="0"/>
        </a:p>
      </dsp:txBody>
      <dsp:txXfrm>
        <a:off x="308537" y="2694645"/>
        <a:ext cx="1486046" cy="1393005"/>
      </dsp:txXfrm>
    </dsp:sp>
    <dsp:sp modelId="{E139B2E5-96F3-4555-B319-633F1A16BA1C}">
      <dsp:nvSpPr>
        <dsp:cNvPr id="0" name=""/>
        <dsp:cNvSpPr/>
      </dsp:nvSpPr>
      <dsp:spPr>
        <a:xfrm>
          <a:off x="2103120" y="1087834"/>
          <a:ext cx="8149590" cy="3045936"/>
        </a:xfrm>
        <a:prstGeom prst="roundRect">
          <a:avLst>
            <a:gd name="adj" fmla="val 105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934170" numCol="1" spcCol="1270" anchor="t" anchorCtr="0">
          <a:noAutofit/>
        </a:bodyPr>
        <a:lstStyle/>
        <a:p>
          <a:pPr marL="0" lvl="0" indent="0" algn="l" defTabSz="1600200">
            <a:lnSpc>
              <a:spcPct val="90000"/>
            </a:lnSpc>
            <a:spcBef>
              <a:spcPct val="0"/>
            </a:spcBef>
            <a:spcAft>
              <a:spcPct val="35000"/>
            </a:spcAft>
            <a:buNone/>
          </a:pPr>
          <a:r>
            <a:rPr lang="es-ES" sz="3600" kern="1200" dirty="0"/>
            <a:t>Metodología</a:t>
          </a:r>
          <a:endParaRPr lang="es-CO" sz="3600" kern="1200" dirty="0"/>
        </a:p>
      </dsp:txBody>
      <dsp:txXfrm>
        <a:off x="2196793" y="1181507"/>
        <a:ext cx="7962244" cy="2858590"/>
      </dsp:txXfrm>
    </dsp:sp>
    <dsp:sp modelId="{1FEDA78A-A14C-4E72-A4D4-6E5DD497BEE6}">
      <dsp:nvSpPr>
        <dsp:cNvPr id="0" name=""/>
        <dsp:cNvSpPr/>
      </dsp:nvSpPr>
      <dsp:spPr>
        <a:xfrm>
          <a:off x="2306859" y="2153912"/>
          <a:ext cx="1629918" cy="837223"/>
        </a:xfrm>
        <a:prstGeom prst="roundRect">
          <a:avLst>
            <a:gd name="adj" fmla="val 10500"/>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42 Básicas</a:t>
          </a:r>
          <a:endParaRPr lang="es-CO" sz="1600" kern="1200" dirty="0"/>
        </a:p>
      </dsp:txBody>
      <dsp:txXfrm>
        <a:off x="2332606" y="2179659"/>
        <a:ext cx="1578424" cy="785729"/>
      </dsp:txXfrm>
    </dsp:sp>
    <dsp:sp modelId="{D39BE536-55B4-4ED1-8F97-5DA5009F18C2}">
      <dsp:nvSpPr>
        <dsp:cNvPr id="0" name=""/>
        <dsp:cNvSpPr/>
      </dsp:nvSpPr>
      <dsp:spPr>
        <a:xfrm>
          <a:off x="2306859" y="3066537"/>
          <a:ext cx="1629918" cy="837223"/>
        </a:xfrm>
        <a:prstGeom prst="roundRect">
          <a:avLst>
            <a:gd name="adj" fmla="val 10500"/>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14 Especificas</a:t>
          </a:r>
          <a:endParaRPr lang="es-CO" sz="1600" kern="1200" dirty="0"/>
        </a:p>
      </dsp:txBody>
      <dsp:txXfrm>
        <a:off x="2332606" y="3092284"/>
        <a:ext cx="1578424" cy="785729"/>
      </dsp:txXfrm>
    </dsp:sp>
    <dsp:sp modelId="{6F86C5B1-E749-4EAD-B39B-C2CD183F97CB}">
      <dsp:nvSpPr>
        <dsp:cNvPr id="0" name=""/>
        <dsp:cNvSpPr/>
      </dsp:nvSpPr>
      <dsp:spPr>
        <a:xfrm>
          <a:off x="4153662" y="2175669"/>
          <a:ext cx="5836158" cy="1740535"/>
        </a:xfrm>
        <a:prstGeom prst="roundRect">
          <a:avLst>
            <a:gd name="adj" fmla="val 105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982435" numCol="1" spcCol="1270" anchor="t" anchorCtr="0">
          <a:noAutofit/>
        </a:bodyPr>
        <a:lstStyle/>
        <a:p>
          <a:pPr marL="0" lvl="0" indent="0" algn="l" defTabSz="1600200">
            <a:lnSpc>
              <a:spcPct val="90000"/>
            </a:lnSpc>
            <a:spcBef>
              <a:spcPct val="0"/>
            </a:spcBef>
            <a:spcAft>
              <a:spcPct val="35000"/>
            </a:spcAft>
            <a:buNone/>
          </a:pPr>
          <a:r>
            <a:rPr lang="es-ES" sz="3600" kern="1200" dirty="0"/>
            <a:t>Decreto 2136</a:t>
          </a:r>
          <a:endParaRPr lang="es-CO" sz="3600" kern="1200" dirty="0"/>
        </a:p>
      </dsp:txBody>
      <dsp:txXfrm>
        <a:off x="4207189" y="2229196"/>
        <a:ext cx="5729104" cy="1633481"/>
      </dsp:txXfrm>
    </dsp:sp>
    <dsp:sp modelId="{8D0FDB29-0609-4E34-9154-3B27B46C87B7}">
      <dsp:nvSpPr>
        <dsp:cNvPr id="0" name=""/>
        <dsp:cNvSpPr/>
      </dsp:nvSpPr>
      <dsp:spPr>
        <a:xfrm>
          <a:off x="4299565" y="2958909"/>
          <a:ext cx="2731567" cy="783240"/>
        </a:xfrm>
        <a:prstGeom prst="roundRect">
          <a:avLst>
            <a:gd name="adj" fmla="val 10500"/>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28</a:t>
          </a:r>
          <a:endParaRPr lang="es-CO" sz="1600" kern="1200" dirty="0"/>
        </a:p>
      </dsp:txBody>
      <dsp:txXfrm>
        <a:off x="4323652" y="2982996"/>
        <a:ext cx="2683393" cy="735066"/>
      </dsp:txXfrm>
    </dsp:sp>
    <dsp:sp modelId="{6A8A4C69-FC87-42E3-876F-3187D1C3028B}">
      <dsp:nvSpPr>
        <dsp:cNvPr id="0" name=""/>
        <dsp:cNvSpPr/>
      </dsp:nvSpPr>
      <dsp:spPr>
        <a:xfrm>
          <a:off x="7108844" y="2958909"/>
          <a:ext cx="2731567" cy="783240"/>
        </a:xfrm>
        <a:prstGeom prst="roundRect">
          <a:avLst>
            <a:gd name="adj" fmla="val 10500"/>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Obligaciones</a:t>
          </a:r>
          <a:endParaRPr lang="es-CO" sz="1600" kern="1200" dirty="0"/>
        </a:p>
      </dsp:txBody>
      <dsp:txXfrm>
        <a:off x="7132931" y="2982996"/>
        <a:ext cx="2683393" cy="73506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03F0C7-3EC4-4C64-AD64-452BFE107CDA}">
      <dsp:nvSpPr>
        <dsp:cNvPr id="0" name=""/>
        <dsp:cNvSpPr/>
      </dsp:nvSpPr>
      <dsp:spPr>
        <a:xfrm>
          <a:off x="0" y="0"/>
          <a:ext cx="10515600" cy="4351338"/>
        </a:xfrm>
        <a:prstGeom prst="roundRect">
          <a:avLst>
            <a:gd name="adj" fmla="val 850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3377122" numCol="1" spcCol="1270" anchor="t" anchorCtr="0">
          <a:noAutofit/>
        </a:bodyPr>
        <a:lstStyle/>
        <a:p>
          <a:pPr marL="0" lvl="0" indent="0" algn="l" defTabSz="1600200">
            <a:lnSpc>
              <a:spcPct val="90000"/>
            </a:lnSpc>
            <a:spcBef>
              <a:spcPct val="0"/>
            </a:spcBef>
            <a:spcAft>
              <a:spcPct val="35000"/>
            </a:spcAft>
            <a:buNone/>
          </a:pPr>
          <a:r>
            <a:rPr lang="es-ES" sz="3600" kern="1200" dirty="0"/>
            <a:t>Macroprocesos</a:t>
          </a:r>
          <a:endParaRPr lang="es-CO" sz="3600" kern="1200" dirty="0"/>
        </a:p>
      </dsp:txBody>
      <dsp:txXfrm>
        <a:off x="108329" y="108329"/>
        <a:ext cx="10298942" cy="4134680"/>
      </dsp:txXfrm>
    </dsp:sp>
    <dsp:sp modelId="{9DEA4904-B5B1-4D8D-93C5-3E4A4225C466}">
      <dsp:nvSpPr>
        <dsp:cNvPr id="0" name=""/>
        <dsp:cNvSpPr/>
      </dsp:nvSpPr>
      <dsp:spPr>
        <a:xfrm>
          <a:off x="262890" y="1087834"/>
          <a:ext cx="1577340" cy="732482"/>
        </a:xfrm>
        <a:prstGeom prst="roundRect">
          <a:avLst>
            <a:gd name="adj" fmla="val 10500"/>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dirty="0"/>
            <a:t>Recepción y Registro </a:t>
          </a:r>
        </a:p>
        <a:p>
          <a:pPr marL="0" lvl="0" indent="0" algn="ctr" defTabSz="533400">
            <a:lnSpc>
              <a:spcPct val="90000"/>
            </a:lnSpc>
            <a:spcBef>
              <a:spcPct val="0"/>
            </a:spcBef>
            <a:spcAft>
              <a:spcPct val="35000"/>
            </a:spcAft>
            <a:buNone/>
          </a:pPr>
          <a:r>
            <a:rPr lang="es-ES" sz="1200" kern="1200" dirty="0"/>
            <a:t>4</a:t>
          </a:r>
          <a:endParaRPr lang="es-CO" sz="1200" kern="1200" dirty="0"/>
        </a:p>
      </dsp:txBody>
      <dsp:txXfrm>
        <a:off x="285416" y="1110360"/>
        <a:ext cx="1532288" cy="687430"/>
      </dsp:txXfrm>
    </dsp:sp>
    <dsp:sp modelId="{E4D5C684-EFC1-4781-A502-BCE661EBEC86}">
      <dsp:nvSpPr>
        <dsp:cNvPr id="0" name=""/>
        <dsp:cNvSpPr/>
      </dsp:nvSpPr>
      <dsp:spPr>
        <a:xfrm>
          <a:off x="262890" y="1858248"/>
          <a:ext cx="1577340" cy="732482"/>
        </a:xfrm>
        <a:prstGeom prst="roundRect">
          <a:avLst>
            <a:gd name="adj" fmla="val 10500"/>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dirty="0"/>
            <a:t>Diagnostico y Alistamiento</a:t>
          </a:r>
        </a:p>
        <a:p>
          <a:pPr marL="0" lvl="0" indent="0" algn="ctr" defTabSz="533400">
            <a:lnSpc>
              <a:spcPct val="90000"/>
            </a:lnSpc>
            <a:spcBef>
              <a:spcPct val="0"/>
            </a:spcBef>
            <a:spcAft>
              <a:spcPct val="35000"/>
            </a:spcAft>
            <a:buNone/>
          </a:pPr>
          <a:r>
            <a:rPr lang="es-ES" sz="1200" kern="1200" dirty="0"/>
            <a:t>16</a:t>
          </a:r>
          <a:endParaRPr lang="es-CO" sz="1200" kern="1200" dirty="0"/>
        </a:p>
      </dsp:txBody>
      <dsp:txXfrm>
        <a:off x="285416" y="1880774"/>
        <a:ext cx="1532288" cy="687430"/>
      </dsp:txXfrm>
    </dsp:sp>
    <dsp:sp modelId="{AFC874A0-1015-4D9E-AA6D-89ECC2D50F6B}">
      <dsp:nvSpPr>
        <dsp:cNvPr id="0" name=""/>
        <dsp:cNvSpPr/>
      </dsp:nvSpPr>
      <dsp:spPr>
        <a:xfrm>
          <a:off x="262890" y="2628662"/>
          <a:ext cx="1577340" cy="732482"/>
        </a:xfrm>
        <a:prstGeom prst="roundRect">
          <a:avLst>
            <a:gd name="adj" fmla="val 10500"/>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dirty="0"/>
            <a:t>Disposición Temporal</a:t>
          </a:r>
        </a:p>
        <a:p>
          <a:pPr marL="0" lvl="0" indent="0" algn="ctr" defTabSz="533400">
            <a:lnSpc>
              <a:spcPct val="90000"/>
            </a:lnSpc>
            <a:spcBef>
              <a:spcPct val="0"/>
            </a:spcBef>
            <a:spcAft>
              <a:spcPct val="35000"/>
            </a:spcAft>
            <a:buNone/>
          </a:pPr>
          <a:r>
            <a:rPr lang="es-ES" sz="1200" kern="1200" dirty="0"/>
            <a:t>11</a:t>
          </a:r>
          <a:endParaRPr lang="es-CO" sz="1200" kern="1200" dirty="0"/>
        </a:p>
      </dsp:txBody>
      <dsp:txXfrm>
        <a:off x="285416" y="2651188"/>
        <a:ext cx="1532288" cy="687430"/>
      </dsp:txXfrm>
    </dsp:sp>
    <dsp:sp modelId="{642D2F7E-9FC3-413C-BA2C-2916AB34AE1A}">
      <dsp:nvSpPr>
        <dsp:cNvPr id="0" name=""/>
        <dsp:cNvSpPr/>
      </dsp:nvSpPr>
      <dsp:spPr>
        <a:xfrm>
          <a:off x="262890" y="3399076"/>
          <a:ext cx="1577340" cy="732482"/>
        </a:xfrm>
        <a:prstGeom prst="roundRect">
          <a:avLst>
            <a:gd name="adj" fmla="val 10500"/>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dirty="0"/>
            <a:t>Disposición Final</a:t>
          </a:r>
        </a:p>
        <a:p>
          <a:pPr marL="0" lvl="0" indent="0" algn="ctr" defTabSz="533400">
            <a:lnSpc>
              <a:spcPct val="90000"/>
            </a:lnSpc>
            <a:spcBef>
              <a:spcPct val="0"/>
            </a:spcBef>
            <a:spcAft>
              <a:spcPct val="35000"/>
            </a:spcAft>
            <a:buNone/>
          </a:pPr>
          <a:r>
            <a:rPr lang="es-ES" sz="1200" kern="1200" dirty="0"/>
            <a:t>2</a:t>
          </a:r>
          <a:endParaRPr lang="es-CO" sz="1200" kern="1200" dirty="0"/>
        </a:p>
      </dsp:txBody>
      <dsp:txXfrm>
        <a:off x="285416" y="3421602"/>
        <a:ext cx="1532288" cy="687430"/>
      </dsp:txXfrm>
    </dsp:sp>
    <dsp:sp modelId="{E139B2E5-96F3-4555-B319-633F1A16BA1C}">
      <dsp:nvSpPr>
        <dsp:cNvPr id="0" name=""/>
        <dsp:cNvSpPr/>
      </dsp:nvSpPr>
      <dsp:spPr>
        <a:xfrm>
          <a:off x="2103120" y="1087834"/>
          <a:ext cx="8149590" cy="3045936"/>
        </a:xfrm>
        <a:prstGeom prst="roundRect">
          <a:avLst>
            <a:gd name="adj" fmla="val 1050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934170" numCol="1" spcCol="1270" anchor="t" anchorCtr="0">
          <a:noAutofit/>
        </a:bodyPr>
        <a:lstStyle/>
        <a:p>
          <a:pPr marL="0" lvl="0" indent="0" algn="l" defTabSz="1600200">
            <a:lnSpc>
              <a:spcPct val="90000"/>
            </a:lnSpc>
            <a:spcBef>
              <a:spcPct val="0"/>
            </a:spcBef>
            <a:spcAft>
              <a:spcPct val="35000"/>
            </a:spcAft>
            <a:buNone/>
          </a:pPr>
          <a:r>
            <a:rPr lang="es-ES" sz="3600" kern="1200" dirty="0"/>
            <a:t>Metodología</a:t>
          </a:r>
          <a:endParaRPr lang="es-CO" sz="3600" kern="1200" dirty="0"/>
        </a:p>
      </dsp:txBody>
      <dsp:txXfrm>
        <a:off x="2196793" y="1181507"/>
        <a:ext cx="7962244" cy="2858590"/>
      </dsp:txXfrm>
    </dsp:sp>
    <dsp:sp modelId="{1880BA31-D104-44A9-8650-6A161510E57D}">
      <dsp:nvSpPr>
        <dsp:cNvPr id="0" name=""/>
        <dsp:cNvSpPr/>
      </dsp:nvSpPr>
      <dsp:spPr>
        <a:xfrm>
          <a:off x="2306859" y="2153912"/>
          <a:ext cx="1629918" cy="837223"/>
        </a:xfrm>
        <a:prstGeom prst="roundRect">
          <a:avLst>
            <a:gd name="adj" fmla="val 10500"/>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dirty="0"/>
            <a:t>9 Básicas</a:t>
          </a:r>
          <a:endParaRPr lang="es-CO" sz="1200" kern="1200" dirty="0"/>
        </a:p>
      </dsp:txBody>
      <dsp:txXfrm>
        <a:off x="2332606" y="2179659"/>
        <a:ext cx="1578424" cy="785729"/>
      </dsp:txXfrm>
    </dsp:sp>
    <dsp:sp modelId="{8258539C-F5F3-4D48-972B-757F697442C8}">
      <dsp:nvSpPr>
        <dsp:cNvPr id="0" name=""/>
        <dsp:cNvSpPr/>
      </dsp:nvSpPr>
      <dsp:spPr>
        <a:xfrm>
          <a:off x="2306859" y="3066537"/>
          <a:ext cx="1629918" cy="837223"/>
        </a:xfrm>
        <a:prstGeom prst="roundRect">
          <a:avLst>
            <a:gd name="adj" fmla="val 10500"/>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dirty="0"/>
            <a:t>29 Especificas</a:t>
          </a:r>
          <a:endParaRPr lang="es-CO" sz="1200" kern="1200" dirty="0"/>
        </a:p>
      </dsp:txBody>
      <dsp:txXfrm>
        <a:off x="2332606" y="3092284"/>
        <a:ext cx="1578424" cy="785729"/>
      </dsp:txXfrm>
    </dsp:sp>
    <dsp:sp modelId="{C97D2D95-8523-4DB5-823A-0633C05A8450}">
      <dsp:nvSpPr>
        <dsp:cNvPr id="0" name=""/>
        <dsp:cNvSpPr/>
      </dsp:nvSpPr>
      <dsp:spPr>
        <a:xfrm>
          <a:off x="4153662" y="2175669"/>
          <a:ext cx="5836158" cy="1740535"/>
        </a:xfrm>
        <a:prstGeom prst="roundRect">
          <a:avLst>
            <a:gd name="adj" fmla="val 1050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982435" numCol="1" spcCol="1270" anchor="t" anchorCtr="0">
          <a:noAutofit/>
        </a:bodyPr>
        <a:lstStyle/>
        <a:p>
          <a:pPr marL="0" lvl="0" indent="0" algn="l" defTabSz="1600200">
            <a:lnSpc>
              <a:spcPct val="90000"/>
            </a:lnSpc>
            <a:spcBef>
              <a:spcPct val="0"/>
            </a:spcBef>
            <a:spcAft>
              <a:spcPct val="35000"/>
            </a:spcAft>
            <a:buNone/>
          </a:pPr>
          <a:r>
            <a:rPr lang="es-ES" sz="3600" kern="1200" dirty="0"/>
            <a:t>Decreto 2136</a:t>
          </a:r>
          <a:endParaRPr lang="es-CO" sz="3600" kern="1200" dirty="0"/>
        </a:p>
      </dsp:txBody>
      <dsp:txXfrm>
        <a:off x="4207189" y="2229196"/>
        <a:ext cx="5729104" cy="1633481"/>
      </dsp:txXfrm>
    </dsp:sp>
    <dsp:sp modelId="{B60DA458-E5C6-4E8D-9CA8-92FDD52EA510}">
      <dsp:nvSpPr>
        <dsp:cNvPr id="0" name=""/>
        <dsp:cNvSpPr/>
      </dsp:nvSpPr>
      <dsp:spPr>
        <a:xfrm>
          <a:off x="4299565" y="2958909"/>
          <a:ext cx="2731567" cy="783240"/>
        </a:xfrm>
        <a:prstGeom prst="roundRect">
          <a:avLst>
            <a:gd name="adj" fmla="val 10500"/>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dirty="0"/>
            <a:t>28</a:t>
          </a:r>
          <a:endParaRPr lang="es-CO" sz="1200" kern="1200" dirty="0"/>
        </a:p>
      </dsp:txBody>
      <dsp:txXfrm>
        <a:off x="4323652" y="2982996"/>
        <a:ext cx="2683393" cy="735066"/>
      </dsp:txXfrm>
    </dsp:sp>
    <dsp:sp modelId="{3323DA65-2BB4-4C84-8638-5C32654225A1}">
      <dsp:nvSpPr>
        <dsp:cNvPr id="0" name=""/>
        <dsp:cNvSpPr/>
      </dsp:nvSpPr>
      <dsp:spPr>
        <a:xfrm>
          <a:off x="7108844" y="2958909"/>
          <a:ext cx="2731567" cy="783240"/>
        </a:xfrm>
        <a:prstGeom prst="roundRect">
          <a:avLst>
            <a:gd name="adj" fmla="val 10500"/>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dirty="0"/>
            <a:t>Obligaciones</a:t>
          </a:r>
          <a:endParaRPr lang="es-CO" sz="1200" kern="1200" dirty="0"/>
        </a:p>
      </dsp:txBody>
      <dsp:txXfrm>
        <a:off x="7132931" y="2982996"/>
        <a:ext cx="2683393" cy="73506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DD5597-810F-4D6B-ABEA-73F647F45A73}">
      <dsp:nvSpPr>
        <dsp:cNvPr id="0" name=""/>
        <dsp:cNvSpPr/>
      </dsp:nvSpPr>
      <dsp:spPr>
        <a:xfrm>
          <a:off x="4420" y="979502"/>
          <a:ext cx="1370490" cy="822294"/>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dirty="0"/>
            <a:t>Probidad</a:t>
          </a:r>
        </a:p>
      </dsp:txBody>
      <dsp:txXfrm>
        <a:off x="28504" y="1003586"/>
        <a:ext cx="1322322" cy="774126"/>
      </dsp:txXfrm>
    </dsp:sp>
    <dsp:sp modelId="{57309A7D-3046-4150-8596-53C7A19E4997}">
      <dsp:nvSpPr>
        <dsp:cNvPr id="0" name=""/>
        <dsp:cNvSpPr/>
      </dsp:nvSpPr>
      <dsp:spPr>
        <a:xfrm>
          <a:off x="1511960" y="1220708"/>
          <a:ext cx="290543" cy="339881"/>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s-ES" sz="1400" kern="1200"/>
        </a:p>
      </dsp:txBody>
      <dsp:txXfrm>
        <a:off x="1511960" y="1288684"/>
        <a:ext cx="203380" cy="203929"/>
      </dsp:txXfrm>
    </dsp:sp>
    <dsp:sp modelId="{E86CCE37-DC66-410E-88F4-1C53B52C9972}">
      <dsp:nvSpPr>
        <dsp:cNvPr id="0" name=""/>
        <dsp:cNvSpPr/>
      </dsp:nvSpPr>
      <dsp:spPr>
        <a:xfrm>
          <a:off x="1923107" y="979502"/>
          <a:ext cx="1370490" cy="822294"/>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dirty="0"/>
            <a:t>Respeto</a:t>
          </a:r>
        </a:p>
      </dsp:txBody>
      <dsp:txXfrm>
        <a:off x="1947191" y="1003586"/>
        <a:ext cx="1322322" cy="774126"/>
      </dsp:txXfrm>
    </dsp:sp>
    <dsp:sp modelId="{A9B6AB7B-4276-42BD-8958-2272C0D6DFD2}">
      <dsp:nvSpPr>
        <dsp:cNvPr id="0" name=""/>
        <dsp:cNvSpPr/>
      </dsp:nvSpPr>
      <dsp:spPr>
        <a:xfrm>
          <a:off x="3430647" y="1220708"/>
          <a:ext cx="290543" cy="339881"/>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s-ES" sz="1400" kern="1200"/>
        </a:p>
      </dsp:txBody>
      <dsp:txXfrm>
        <a:off x="3430647" y="1288684"/>
        <a:ext cx="203380" cy="203929"/>
      </dsp:txXfrm>
    </dsp:sp>
    <dsp:sp modelId="{6CD8346C-BA6E-4314-99E2-BEE2DE8AF08A}">
      <dsp:nvSpPr>
        <dsp:cNvPr id="0" name=""/>
        <dsp:cNvSpPr/>
      </dsp:nvSpPr>
      <dsp:spPr>
        <a:xfrm>
          <a:off x="3841794" y="979502"/>
          <a:ext cx="1370490" cy="822294"/>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dirty="0"/>
            <a:t>Confidencialidad</a:t>
          </a:r>
        </a:p>
      </dsp:txBody>
      <dsp:txXfrm>
        <a:off x="3865878" y="1003586"/>
        <a:ext cx="1322322" cy="774126"/>
      </dsp:txXfrm>
    </dsp:sp>
    <dsp:sp modelId="{4813AF68-D756-44B4-8161-A38DFEAFC59F}">
      <dsp:nvSpPr>
        <dsp:cNvPr id="0" name=""/>
        <dsp:cNvSpPr/>
      </dsp:nvSpPr>
      <dsp:spPr>
        <a:xfrm>
          <a:off x="5349333" y="1220708"/>
          <a:ext cx="290543" cy="339881"/>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s-ES" sz="1400" kern="1200"/>
        </a:p>
      </dsp:txBody>
      <dsp:txXfrm>
        <a:off x="5349333" y="1288684"/>
        <a:ext cx="203380" cy="203929"/>
      </dsp:txXfrm>
    </dsp:sp>
    <dsp:sp modelId="{D2849961-316B-4A67-A01F-FD2716C431FA}">
      <dsp:nvSpPr>
        <dsp:cNvPr id="0" name=""/>
        <dsp:cNvSpPr/>
      </dsp:nvSpPr>
      <dsp:spPr>
        <a:xfrm>
          <a:off x="5760480" y="979502"/>
          <a:ext cx="1370490" cy="822294"/>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dirty="0"/>
            <a:t>Compromiso</a:t>
          </a:r>
        </a:p>
      </dsp:txBody>
      <dsp:txXfrm>
        <a:off x="5784564" y="1003586"/>
        <a:ext cx="1322322" cy="774126"/>
      </dsp:txXfrm>
    </dsp:sp>
    <dsp:sp modelId="{96CDA207-9131-4566-82AF-1DC506D3B43C}">
      <dsp:nvSpPr>
        <dsp:cNvPr id="0" name=""/>
        <dsp:cNvSpPr/>
      </dsp:nvSpPr>
      <dsp:spPr>
        <a:xfrm>
          <a:off x="7268020" y="1220708"/>
          <a:ext cx="290543" cy="339881"/>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s-ES" sz="1400" kern="1200"/>
        </a:p>
      </dsp:txBody>
      <dsp:txXfrm>
        <a:off x="7268020" y="1288684"/>
        <a:ext cx="203380" cy="203929"/>
      </dsp:txXfrm>
    </dsp:sp>
    <dsp:sp modelId="{52469939-5EC4-4A8A-8AA8-E9DAC1013F68}">
      <dsp:nvSpPr>
        <dsp:cNvPr id="0" name=""/>
        <dsp:cNvSpPr/>
      </dsp:nvSpPr>
      <dsp:spPr>
        <a:xfrm>
          <a:off x="7679167" y="979502"/>
          <a:ext cx="1370490" cy="822294"/>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dirty="0"/>
            <a:t>Responsabilidad</a:t>
          </a:r>
        </a:p>
      </dsp:txBody>
      <dsp:txXfrm>
        <a:off x="7703251" y="1003586"/>
        <a:ext cx="1322322" cy="774126"/>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4.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0.21414</cdr:x>
      <cdr:y>0.39109</cdr:y>
    </cdr:from>
    <cdr:to>
      <cdr:x>0.73067</cdr:x>
      <cdr:y>0.74164</cdr:y>
    </cdr:to>
    <cdr:sp macro="" textlink="">
      <cdr:nvSpPr>
        <cdr:cNvPr id="2" name="CuadroTexto 1">
          <a:extLst xmlns:a="http://schemas.openxmlformats.org/drawingml/2006/main">
            <a:ext uri="{FF2B5EF4-FFF2-40B4-BE49-F238E27FC236}">
              <a16:creationId xmlns:a16="http://schemas.microsoft.com/office/drawing/2014/main" id="{FE4E02FB-B79D-4255-88ED-31EEE8942A65}"/>
            </a:ext>
          </a:extLst>
        </cdr:cNvPr>
        <cdr:cNvSpPr txBox="1"/>
      </cdr:nvSpPr>
      <cdr:spPr>
        <a:xfrm xmlns:a="http://schemas.openxmlformats.org/drawingml/2006/main">
          <a:off x="824273" y="1085684"/>
          <a:ext cx="1988191" cy="97312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s-CO" sz="4400" b="1" dirty="0">
              <a:ln w="0"/>
              <a:solidFill>
                <a:srgbClr val="002060"/>
              </a:solidFill>
            </a:rPr>
            <a:t>250%</a:t>
          </a:r>
          <a:endParaRPr lang="es-CO" sz="4400" b="1" dirty="0">
            <a:solidFill>
              <a:srgbClr val="002060"/>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0.16937</cdr:x>
      <cdr:y>0.36626</cdr:y>
    </cdr:from>
    <cdr:to>
      <cdr:x>0.63177</cdr:x>
      <cdr:y>0.61912</cdr:y>
    </cdr:to>
    <cdr:sp macro="" textlink="">
      <cdr:nvSpPr>
        <cdr:cNvPr id="2" name="CuadroTexto 1">
          <a:extLst xmlns:a="http://schemas.openxmlformats.org/drawingml/2006/main">
            <a:ext uri="{FF2B5EF4-FFF2-40B4-BE49-F238E27FC236}">
              <a16:creationId xmlns:a16="http://schemas.microsoft.com/office/drawing/2014/main" id="{38A1D9F9-31B6-4649-89EC-6F6C09A3C169}"/>
            </a:ext>
          </a:extLst>
        </cdr:cNvPr>
        <cdr:cNvSpPr txBox="1"/>
      </cdr:nvSpPr>
      <cdr:spPr>
        <a:xfrm xmlns:a="http://schemas.openxmlformats.org/drawingml/2006/main">
          <a:off x="565363" y="975186"/>
          <a:ext cx="1543574" cy="67324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s-CO" sz="1100" dirty="0"/>
        </a:p>
      </cdr:txBody>
    </cdr:sp>
  </cdr:relSizeAnchor>
  <cdr:relSizeAnchor xmlns:cdr="http://schemas.openxmlformats.org/drawingml/2006/chartDrawing">
    <cdr:from>
      <cdr:x>0.30903</cdr:x>
      <cdr:y>0.38116</cdr:y>
    </cdr:from>
    <cdr:to>
      <cdr:x>0.80662</cdr:x>
      <cdr:y>0.78561</cdr:y>
    </cdr:to>
    <cdr:sp macro="" textlink="">
      <cdr:nvSpPr>
        <cdr:cNvPr id="3" name="CuadroTexto 2">
          <a:extLst xmlns:a="http://schemas.openxmlformats.org/drawingml/2006/main">
            <a:ext uri="{FF2B5EF4-FFF2-40B4-BE49-F238E27FC236}">
              <a16:creationId xmlns:a16="http://schemas.microsoft.com/office/drawing/2014/main" id="{7678DF75-60E8-4CCE-8592-320568075BF9}"/>
            </a:ext>
          </a:extLst>
        </cdr:cNvPr>
        <cdr:cNvSpPr txBox="1"/>
      </cdr:nvSpPr>
      <cdr:spPr>
        <a:xfrm xmlns:a="http://schemas.openxmlformats.org/drawingml/2006/main">
          <a:off x="1031587" y="1014839"/>
          <a:ext cx="1661020" cy="107687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s-CO" sz="3600" b="1" dirty="0">
              <a:solidFill>
                <a:schemeClr val="tx2"/>
              </a:solidFill>
            </a:rPr>
            <a:t>195%</a:t>
          </a:r>
        </a:p>
      </cdr:txBody>
    </cdr:sp>
  </cdr:relSizeAnchor>
</c:userShapes>
</file>

<file path=ppt/drawings/drawing3.xml><?xml version="1.0" encoding="utf-8"?>
<c:userShapes xmlns:c="http://schemas.openxmlformats.org/drawingml/2006/chart">
  <cdr:relSizeAnchor xmlns:cdr="http://schemas.openxmlformats.org/drawingml/2006/chartDrawing">
    <cdr:from>
      <cdr:x>0.16937</cdr:x>
      <cdr:y>0.36626</cdr:y>
    </cdr:from>
    <cdr:to>
      <cdr:x>0.63177</cdr:x>
      <cdr:y>0.61912</cdr:y>
    </cdr:to>
    <cdr:sp macro="" textlink="">
      <cdr:nvSpPr>
        <cdr:cNvPr id="2" name="CuadroTexto 1">
          <a:extLst xmlns:a="http://schemas.openxmlformats.org/drawingml/2006/main">
            <a:ext uri="{FF2B5EF4-FFF2-40B4-BE49-F238E27FC236}">
              <a16:creationId xmlns:a16="http://schemas.microsoft.com/office/drawing/2014/main" id="{38A1D9F9-31B6-4649-89EC-6F6C09A3C169}"/>
            </a:ext>
          </a:extLst>
        </cdr:cNvPr>
        <cdr:cNvSpPr txBox="1"/>
      </cdr:nvSpPr>
      <cdr:spPr>
        <a:xfrm xmlns:a="http://schemas.openxmlformats.org/drawingml/2006/main">
          <a:off x="565363" y="975186"/>
          <a:ext cx="1543574" cy="67324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s-CO" sz="1100" dirty="0"/>
        </a:p>
      </cdr:txBody>
    </cdr:sp>
  </cdr:relSizeAnchor>
</c:userShapes>
</file>

<file path=ppt/drawings/drawing4.xml><?xml version="1.0" encoding="utf-8"?>
<c:userShapes xmlns:c="http://schemas.openxmlformats.org/drawingml/2006/chart">
  <cdr:relSizeAnchor xmlns:cdr="http://schemas.openxmlformats.org/drawingml/2006/chartDrawing">
    <cdr:from>
      <cdr:x>0.16937</cdr:x>
      <cdr:y>0.36626</cdr:y>
    </cdr:from>
    <cdr:to>
      <cdr:x>0.63177</cdr:x>
      <cdr:y>0.61912</cdr:y>
    </cdr:to>
    <cdr:sp macro="" textlink="">
      <cdr:nvSpPr>
        <cdr:cNvPr id="2" name="CuadroTexto 1">
          <a:extLst xmlns:a="http://schemas.openxmlformats.org/drawingml/2006/main">
            <a:ext uri="{FF2B5EF4-FFF2-40B4-BE49-F238E27FC236}">
              <a16:creationId xmlns:a16="http://schemas.microsoft.com/office/drawing/2014/main" id="{38A1D9F9-31B6-4649-89EC-6F6C09A3C169}"/>
            </a:ext>
          </a:extLst>
        </cdr:cNvPr>
        <cdr:cNvSpPr txBox="1"/>
      </cdr:nvSpPr>
      <cdr:spPr>
        <a:xfrm xmlns:a="http://schemas.openxmlformats.org/drawingml/2006/main">
          <a:off x="565363" y="975186"/>
          <a:ext cx="1543574" cy="67324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s-CO" sz="1100" dirty="0"/>
        </a:p>
      </cdr:txBody>
    </cdr:sp>
  </cdr:relSizeAnchor>
</c:userShapes>
</file>

<file path=ppt/drawings/drawing5.xml><?xml version="1.0" encoding="utf-8"?>
<c:userShapes xmlns:c="http://schemas.openxmlformats.org/drawingml/2006/chart">
  <cdr:relSizeAnchor xmlns:cdr="http://schemas.openxmlformats.org/drawingml/2006/chartDrawing">
    <cdr:from>
      <cdr:x>0.16937</cdr:x>
      <cdr:y>0.36626</cdr:y>
    </cdr:from>
    <cdr:to>
      <cdr:x>0.63177</cdr:x>
      <cdr:y>0.61912</cdr:y>
    </cdr:to>
    <cdr:sp macro="" textlink="">
      <cdr:nvSpPr>
        <cdr:cNvPr id="2" name="CuadroTexto 1">
          <a:extLst xmlns:a="http://schemas.openxmlformats.org/drawingml/2006/main">
            <a:ext uri="{FF2B5EF4-FFF2-40B4-BE49-F238E27FC236}">
              <a16:creationId xmlns:a16="http://schemas.microsoft.com/office/drawing/2014/main" id="{38A1D9F9-31B6-4649-89EC-6F6C09A3C169}"/>
            </a:ext>
          </a:extLst>
        </cdr:cNvPr>
        <cdr:cNvSpPr txBox="1"/>
      </cdr:nvSpPr>
      <cdr:spPr>
        <a:xfrm xmlns:a="http://schemas.openxmlformats.org/drawingml/2006/main">
          <a:off x="565363" y="975186"/>
          <a:ext cx="1543574" cy="67324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s-CO" sz="11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8FC0CF-0764-4B3D-B804-8FE31165FF6D}" type="datetimeFigureOut">
              <a:rPr lang="es-CO" smtClean="0"/>
              <a:t>29/01/2019</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0FE190-6E0D-45DF-AADA-A4068149D260}" type="slidenum">
              <a:rPr lang="es-CO" smtClean="0"/>
              <a:t>‹Nº›</a:t>
            </a:fld>
            <a:endParaRPr lang="es-CO"/>
          </a:p>
        </p:txBody>
      </p:sp>
    </p:spTree>
    <p:extLst>
      <p:ext uri="{BB962C8B-B14F-4D97-AF65-F5344CB8AC3E}">
        <p14:creationId xmlns:p14="http://schemas.microsoft.com/office/powerpoint/2010/main" val="2001535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CO" dirty="0"/>
          </a:p>
        </p:txBody>
      </p:sp>
      <p:sp>
        <p:nvSpPr>
          <p:cNvPr id="4" name="Slide Number Placeholder 3"/>
          <p:cNvSpPr>
            <a:spLocks noGrp="1"/>
          </p:cNvSpPr>
          <p:nvPr>
            <p:ph type="sldNum" sz="quarter" idx="5"/>
          </p:nvPr>
        </p:nvSpPr>
        <p:spPr/>
        <p:txBody>
          <a:bodyPr/>
          <a:lstStyle/>
          <a:p>
            <a:pPr>
              <a:defRPr/>
            </a:pPr>
            <a:fld id="{8C43F4DA-2B7F-4D9E-87D2-6F9941ECE16D}" type="slidenum">
              <a:rPr lang="en-US" smtClean="0"/>
              <a:pPr>
                <a:defRPr/>
              </a:pPr>
              <a:t>41</a:t>
            </a:fld>
            <a:endParaRPr lang="en-US"/>
          </a:p>
        </p:txBody>
      </p:sp>
    </p:spTree>
    <p:extLst>
      <p:ext uri="{BB962C8B-B14F-4D97-AF65-F5344CB8AC3E}">
        <p14:creationId xmlns:p14="http://schemas.microsoft.com/office/powerpoint/2010/main" val="25673942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407988" y="696913"/>
            <a:ext cx="6197600" cy="3486150"/>
          </a:xfrm>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pPr>
              <a:defRPr/>
            </a:pPr>
            <a:fld id="{8C43F4DA-2B7F-4D9E-87D2-6F9941ECE16D}" type="slidenum">
              <a:rPr lang="en-US" smtClean="0"/>
              <a:pPr>
                <a:defRPr/>
              </a:pPr>
              <a:t>43</a:t>
            </a:fld>
            <a:endParaRPr lang="en-US"/>
          </a:p>
        </p:txBody>
      </p:sp>
    </p:spTree>
    <p:extLst>
      <p:ext uri="{BB962C8B-B14F-4D97-AF65-F5344CB8AC3E}">
        <p14:creationId xmlns:p14="http://schemas.microsoft.com/office/powerpoint/2010/main" val="4576793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407988" y="696913"/>
            <a:ext cx="6197600" cy="3486150"/>
          </a:xfrm>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pPr>
              <a:defRPr/>
            </a:pPr>
            <a:fld id="{8C43F4DA-2B7F-4D9E-87D2-6F9941ECE16D}" type="slidenum">
              <a:rPr lang="en-US" smtClean="0"/>
              <a:pPr>
                <a:defRPr/>
              </a:pPr>
              <a:t>45</a:t>
            </a:fld>
            <a:endParaRPr lang="en-US"/>
          </a:p>
        </p:txBody>
      </p:sp>
    </p:spTree>
    <p:extLst>
      <p:ext uri="{BB962C8B-B14F-4D97-AF65-F5344CB8AC3E}">
        <p14:creationId xmlns:p14="http://schemas.microsoft.com/office/powerpoint/2010/main" val="22692609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82688" y="696913"/>
            <a:ext cx="4648200" cy="3486150"/>
          </a:xfrm>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pPr>
              <a:defRPr/>
            </a:pPr>
            <a:fld id="{8C43F4DA-2B7F-4D9E-87D2-6F9941ECE16D}" type="slidenum">
              <a:rPr lang="en-US" smtClean="0"/>
              <a:pPr>
                <a:defRPr/>
              </a:pPr>
              <a:t>46</a:t>
            </a:fld>
            <a:endParaRPr lang="en-US"/>
          </a:p>
        </p:txBody>
      </p:sp>
    </p:spTree>
    <p:extLst>
      <p:ext uri="{BB962C8B-B14F-4D97-AF65-F5344CB8AC3E}">
        <p14:creationId xmlns:p14="http://schemas.microsoft.com/office/powerpoint/2010/main" val="5803067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CO" dirty="0"/>
          </a:p>
        </p:txBody>
      </p:sp>
      <p:sp>
        <p:nvSpPr>
          <p:cNvPr id="4" name="Slide Number Placeholder 3"/>
          <p:cNvSpPr>
            <a:spLocks noGrp="1"/>
          </p:cNvSpPr>
          <p:nvPr>
            <p:ph type="sldNum" sz="quarter" idx="5"/>
          </p:nvPr>
        </p:nvSpPr>
        <p:spPr/>
        <p:txBody>
          <a:bodyPr/>
          <a:lstStyle/>
          <a:p>
            <a:pPr>
              <a:defRPr/>
            </a:pPr>
            <a:fld id="{8C43F4DA-2B7F-4D9E-87D2-6F9941ECE16D}" type="slidenum">
              <a:rPr lang="en-US" smtClean="0"/>
              <a:pPr>
                <a:defRPr/>
              </a:pPr>
              <a:t>48</a:t>
            </a:fld>
            <a:endParaRPr lang="en-US"/>
          </a:p>
        </p:txBody>
      </p:sp>
    </p:spTree>
    <p:extLst>
      <p:ext uri="{BB962C8B-B14F-4D97-AF65-F5344CB8AC3E}">
        <p14:creationId xmlns:p14="http://schemas.microsoft.com/office/powerpoint/2010/main" val="17455068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29/01/2019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29/01/2019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29/01/2019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29/01/2019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29/01/2019</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29/01/2019</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29/01/2019</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29/01/2019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29/01/2019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29/01/2019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29/01/2019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ulleted slide (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92199" y="695136"/>
            <a:ext cx="8091439" cy="225492"/>
          </a:xfrm>
          <a:prstGeom prst="rect">
            <a:avLst/>
          </a:prstGeom>
        </p:spPr>
        <p:txBody>
          <a:bodyPr lIns="0" tIns="0" rIns="0" bIns="0"/>
          <a:lstStyle>
            <a:lvl1pPr algn="l">
              <a:defRPr sz="1454" b="1">
                <a:latin typeface="Arial" pitchFamily="34" charset="0"/>
                <a:cs typeface="Arial" pitchFamily="34" charset="0"/>
              </a:defRPr>
            </a:lvl1pPr>
          </a:lstStyle>
          <a:p>
            <a:r>
              <a:rPr lang="en-US"/>
              <a:t>Click to edit title</a:t>
            </a:r>
          </a:p>
        </p:txBody>
      </p:sp>
      <p:sp>
        <p:nvSpPr>
          <p:cNvPr id="4" name="Text Placeholder 3"/>
          <p:cNvSpPr>
            <a:spLocks noGrp="1"/>
          </p:cNvSpPr>
          <p:nvPr>
            <p:ph type="body" sz="quarter" idx="10" hasCustomPrompt="1"/>
          </p:nvPr>
        </p:nvSpPr>
        <p:spPr>
          <a:xfrm>
            <a:off x="2992198" y="1601020"/>
            <a:ext cx="8091440" cy="2477928"/>
          </a:xfrm>
          <a:prstGeom prst="rect">
            <a:avLst/>
          </a:prstGeom>
        </p:spPr>
        <p:txBody>
          <a:bodyPr lIns="0" tIns="0" rIns="0" bIns="0"/>
          <a:lstStyle>
            <a:lvl1pPr marL="212159" indent="-212159">
              <a:lnSpc>
                <a:spcPct val="100000"/>
              </a:lnSpc>
              <a:spcAft>
                <a:spcPts val="262"/>
              </a:spcAft>
              <a:buFont typeface="Wingdings" pitchFamily="2" charset="2"/>
              <a:buChar char="n"/>
              <a:defRPr sz="1091" b="0">
                <a:latin typeface="Arial" pitchFamily="34" charset="0"/>
                <a:cs typeface="Arial" pitchFamily="34" charset="0"/>
              </a:defRPr>
            </a:lvl1pPr>
            <a:lvl2pPr marL="415657" indent="-203499">
              <a:lnSpc>
                <a:spcPct val="100000"/>
              </a:lnSpc>
              <a:spcAft>
                <a:spcPts val="262"/>
              </a:spcAft>
              <a:buFont typeface="Symbol" pitchFamily="18" charset="2"/>
              <a:buChar char="¾"/>
              <a:defRPr sz="1091" b="0">
                <a:latin typeface="Arial" pitchFamily="34" charset="0"/>
                <a:cs typeface="Arial" pitchFamily="34" charset="0"/>
              </a:defRPr>
            </a:lvl2pPr>
            <a:lvl3pPr>
              <a:lnSpc>
                <a:spcPct val="100000"/>
              </a:lnSpc>
              <a:spcAft>
                <a:spcPts val="262"/>
              </a:spcAft>
              <a:defRPr sz="1091" b="0">
                <a:latin typeface="Arial" pitchFamily="34" charset="0"/>
                <a:cs typeface="Arial" pitchFamily="34" charset="0"/>
              </a:defRPr>
            </a:lvl3pPr>
            <a:lvl4pPr>
              <a:lnSpc>
                <a:spcPct val="100000"/>
              </a:lnSpc>
              <a:spcAft>
                <a:spcPts val="262"/>
              </a:spcAft>
              <a:defRPr sz="1091" b="0">
                <a:latin typeface="Arial" pitchFamily="34" charset="0"/>
                <a:cs typeface="Arial" pitchFamily="34" charset="0"/>
              </a:defRPr>
            </a:lvl4pPr>
            <a:lvl5pPr>
              <a:lnSpc>
                <a:spcPct val="100000"/>
              </a:lnSpc>
              <a:spcAft>
                <a:spcPts val="262"/>
              </a:spcAft>
              <a:defRPr sz="1091" b="0">
                <a:latin typeface="Arial" pitchFamily="34" charset="0"/>
                <a:cs typeface="Arial" pitchFamily="34" charset="0"/>
              </a:defRPr>
            </a:lvl5pPr>
          </a:lstStyle>
          <a:p>
            <a:pPr lvl="0"/>
            <a:r>
              <a:rPr lang="en-US"/>
              <a:t>Click to edit bullets</a:t>
            </a:r>
          </a:p>
          <a:p>
            <a:pPr lvl="1"/>
            <a:r>
              <a:rPr lang="en-US"/>
              <a:t>Second level</a:t>
            </a:r>
          </a:p>
          <a:p>
            <a:pPr lvl="2"/>
            <a:r>
              <a:rPr lang="en-US"/>
              <a:t>Third level</a:t>
            </a:r>
          </a:p>
          <a:p>
            <a:pPr lvl="3"/>
            <a:r>
              <a:rPr lang="en-US"/>
              <a:t>Fourth level</a:t>
            </a:r>
          </a:p>
          <a:p>
            <a:pPr lvl="4"/>
            <a:r>
              <a:rPr lang="en-US"/>
              <a:t>Fifth level</a:t>
            </a:r>
          </a:p>
        </p:txBody>
      </p:sp>
      <p:sp>
        <p:nvSpPr>
          <p:cNvPr id="6" name="Text Placeholder 5"/>
          <p:cNvSpPr>
            <a:spLocks noGrp="1"/>
          </p:cNvSpPr>
          <p:nvPr>
            <p:ph type="body" sz="quarter" idx="11" hasCustomPrompt="1"/>
          </p:nvPr>
        </p:nvSpPr>
        <p:spPr>
          <a:xfrm>
            <a:off x="2992198" y="1128996"/>
            <a:ext cx="8091440" cy="309541"/>
          </a:xfrm>
          <a:prstGeom prst="rect">
            <a:avLst/>
          </a:prstGeom>
        </p:spPr>
        <p:txBody>
          <a:bodyPr lIns="0" tIns="0" rIns="0" bIns="0"/>
          <a:lstStyle>
            <a:lvl1pPr marL="0" indent="0">
              <a:buNone/>
              <a:defRPr sz="1091" b="1">
                <a:latin typeface="Arial" pitchFamily="34" charset="0"/>
                <a:cs typeface="Arial" pitchFamily="34" charset="0"/>
              </a:defRPr>
            </a:lvl1pPr>
          </a:lstStyle>
          <a:p>
            <a:pPr lvl="0"/>
            <a:r>
              <a:rPr lang="en-US"/>
              <a:t>Click to edit leader text</a:t>
            </a:r>
          </a:p>
        </p:txBody>
      </p:sp>
      <p:sp>
        <p:nvSpPr>
          <p:cNvPr id="9" name="Rectangle 10"/>
          <p:cNvSpPr>
            <a:spLocks noChangeArrowheads="1"/>
          </p:cNvSpPr>
          <p:nvPr userDrawn="1"/>
        </p:nvSpPr>
        <p:spPr bwMode="auto">
          <a:xfrm>
            <a:off x="10639138" y="6535834"/>
            <a:ext cx="444499" cy="161085"/>
          </a:xfrm>
          <a:prstGeom prst="rect">
            <a:avLst/>
          </a:prstGeom>
          <a:noFill/>
          <a:ln w="9525">
            <a:noFill/>
            <a:miter lim="800000"/>
            <a:headEnd/>
            <a:tailEnd/>
          </a:ln>
          <a:effectLst/>
        </p:spPr>
        <p:txBody>
          <a:bodyPr lIns="0" tIns="0" rIns="0" bIns="0"/>
          <a:lstStyle/>
          <a:p>
            <a:pPr algn="r" defTabSz="926569"/>
            <a:fld id="{204FB31A-E798-4ED7-8179-DAD6CCAB443F}" type="slidenum">
              <a:rPr lang="en-US" sz="818" b="0"/>
              <a:pPr algn="r" defTabSz="926569"/>
              <a:t>‹Nº›</a:t>
            </a:fld>
            <a:endParaRPr lang="en-US" sz="818"/>
          </a:p>
        </p:txBody>
      </p:sp>
      <p:sp>
        <p:nvSpPr>
          <p:cNvPr id="11" name="Text Placeholder 10"/>
          <p:cNvSpPr>
            <a:spLocks noGrp="1"/>
          </p:cNvSpPr>
          <p:nvPr>
            <p:ph type="body" sz="quarter" idx="12" hasCustomPrompt="1"/>
          </p:nvPr>
        </p:nvSpPr>
        <p:spPr>
          <a:xfrm>
            <a:off x="2992198" y="362791"/>
            <a:ext cx="2936392" cy="141442"/>
          </a:xfrm>
          <a:prstGeom prst="rect">
            <a:avLst/>
          </a:prstGeom>
        </p:spPr>
        <p:txBody>
          <a:bodyPr lIns="0" tIns="0" rIns="0" bIns="0"/>
          <a:lstStyle>
            <a:lvl1pPr>
              <a:buNone/>
              <a:defRPr sz="909">
                <a:latin typeface="Arial" pitchFamily="34" charset="0"/>
                <a:cs typeface="Arial" pitchFamily="34" charset="0"/>
              </a:defRPr>
            </a:lvl1pPr>
            <a:lvl2pPr>
              <a:defRPr sz="909">
                <a:latin typeface="Arial" pitchFamily="34" charset="0"/>
                <a:cs typeface="Arial" pitchFamily="34" charset="0"/>
              </a:defRPr>
            </a:lvl2pPr>
            <a:lvl3pPr>
              <a:defRPr sz="909">
                <a:latin typeface="Arial" pitchFamily="34" charset="0"/>
                <a:cs typeface="Arial" pitchFamily="34" charset="0"/>
              </a:defRPr>
            </a:lvl3pPr>
            <a:lvl4pPr>
              <a:defRPr sz="909">
                <a:latin typeface="Arial" pitchFamily="34" charset="0"/>
                <a:cs typeface="Arial" pitchFamily="34" charset="0"/>
              </a:defRPr>
            </a:lvl4pPr>
            <a:lvl5pPr>
              <a:defRPr sz="909">
                <a:latin typeface="Arial" pitchFamily="34" charset="0"/>
                <a:cs typeface="Arial" pitchFamily="34" charset="0"/>
              </a:defRPr>
            </a:lvl5pPr>
          </a:lstStyle>
          <a:p>
            <a:pPr lvl="0"/>
            <a:r>
              <a:rPr lang="en-US"/>
              <a:t>Click to edit section name</a:t>
            </a:r>
          </a:p>
        </p:txBody>
      </p:sp>
      <p:sp>
        <p:nvSpPr>
          <p:cNvPr id="10" name="Rectangle 8"/>
          <p:cNvSpPr>
            <a:spLocks noChangeArrowheads="1"/>
          </p:cNvSpPr>
          <p:nvPr userDrawn="1"/>
        </p:nvSpPr>
        <p:spPr bwMode="auto">
          <a:xfrm>
            <a:off x="1108364" y="6535834"/>
            <a:ext cx="2604654" cy="201146"/>
          </a:xfrm>
          <a:prstGeom prst="rect">
            <a:avLst/>
          </a:prstGeom>
          <a:noFill/>
          <a:ln w="9525">
            <a:noFill/>
            <a:miter lim="800000"/>
            <a:headEnd/>
            <a:tailEnd/>
          </a:ln>
          <a:effectLst/>
        </p:spPr>
        <p:txBody>
          <a:bodyPr lIns="0" tIns="0" rIns="0" bIns="0"/>
          <a:lstStyle/>
          <a:p>
            <a:pPr marL="0" marR="0" lvl="0" indent="0" algn="l" defTabSz="831314" rtl="0" eaLnBrk="1" fontAlgn="base" latinLnBrk="0" hangingPunct="1">
              <a:lnSpc>
                <a:spcPct val="100000"/>
              </a:lnSpc>
              <a:spcBef>
                <a:spcPct val="0"/>
              </a:spcBef>
              <a:spcAft>
                <a:spcPct val="0"/>
              </a:spcAft>
              <a:buClrTx/>
              <a:buSzTx/>
              <a:buFontTx/>
              <a:buNone/>
              <a:tabLst/>
              <a:defRPr/>
            </a:pPr>
            <a:fld id="{D1D3BA7E-7113-4D58-B053-A9B9EF40C17F}" type="datetime6">
              <a:rPr kumimoji="0" lang="es-CO" sz="636" b="0" i="0" u="none" strike="noStrike" kern="1200" cap="none" spc="0" normalizeH="0" baseline="0" noProof="0" smtClean="0">
                <a:ln>
                  <a:noFill/>
                </a:ln>
                <a:solidFill>
                  <a:prstClr val="black"/>
                </a:solidFill>
                <a:effectLst/>
                <a:uLnTx/>
                <a:uFillTx/>
                <a:latin typeface="Arial" charset="0"/>
                <a:ea typeface="+mn-ea"/>
                <a:cs typeface="+mn-cs"/>
              </a:rPr>
              <a:pPr marL="0" marR="0" lvl="0" indent="0" algn="l" defTabSz="831314" rtl="0" eaLnBrk="1" fontAlgn="base" latinLnBrk="0" hangingPunct="1">
                <a:lnSpc>
                  <a:spcPct val="100000"/>
                </a:lnSpc>
                <a:spcBef>
                  <a:spcPct val="0"/>
                </a:spcBef>
                <a:spcAft>
                  <a:spcPct val="0"/>
                </a:spcAft>
                <a:buClrTx/>
                <a:buSzTx/>
                <a:buFontTx/>
                <a:buNone/>
                <a:tabLst/>
                <a:defRPr/>
              </a:pPr>
              <a:t>enero de 2019</a:t>
            </a:fld>
            <a:endParaRPr lang="en-US" sz="636"/>
          </a:p>
        </p:txBody>
      </p:sp>
    </p:spTree>
    <p:extLst>
      <p:ext uri="{BB962C8B-B14F-4D97-AF65-F5344CB8AC3E}">
        <p14:creationId xmlns:p14="http://schemas.microsoft.com/office/powerpoint/2010/main" val="11176623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8FFABA-E095-47A7-93CB-A974EBB5C38A}"/>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75733FE7-39AE-4B96-B3B6-41F77CC539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793E2BDA-15DA-471B-A5EE-D403A0E0EF96}"/>
              </a:ext>
            </a:extLst>
          </p:cNvPr>
          <p:cNvSpPr>
            <a:spLocks noGrp="1"/>
          </p:cNvSpPr>
          <p:nvPr>
            <p:ph type="dt" sz="half" idx="10"/>
          </p:nvPr>
        </p:nvSpPr>
        <p:spPr/>
        <p:txBody>
          <a:bodyPr/>
          <a:lstStyle/>
          <a:p>
            <a:fld id="{3D42F601-CA5B-4C1D-B44E-2BAF89C9F860}" type="datetimeFigureOut">
              <a:rPr lang="es-CO" smtClean="0"/>
              <a:t>29/01/2019</a:t>
            </a:fld>
            <a:endParaRPr lang="es-CO"/>
          </a:p>
        </p:txBody>
      </p:sp>
      <p:sp>
        <p:nvSpPr>
          <p:cNvPr id="5" name="Marcador de pie de página 4">
            <a:extLst>
              <a:ext uri="{FF2B5EF4-FFF2-40B4-BE49-F238E27FC236}">
                <a16:creationId xmlns:a16="http://schemas.microsoft.com/office/drawing/2014/main" id="{6CC732BE-F1D3-486E-875F-D7EBFD75BFBA}"/>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78231650-99F2-48B3-B2C7-C6E4494E34E3}"/>
              </a:ext>
            </a:extLst>
          </p:cNvPr>
          <p:cNvSpPr>
            <a:spLocks noGrp="1"/>
          </p:cNvSpPr>
          <p:nvPr>
            <p:ph type="sldNum" sz="quarter" idx="12"/>
          </p:nvPr>
        </p:nvSpPr>
        <p:spPr/>
        <p:txBody>
          <a:bodyPr/>
          <a:lstStyle/>
          <a:p>
            <a:fld id="{C2572E6B-6158-4222-A9E7-3E41FCC8A939}" type="slidenum">
              <a:rPr lang="es-CO" smtClean="0"/>
              <a:t>‹Nº›</a:t>
            </a:fld>
            <a:endParaRPr lang="es-CO"/>
          </a:p>
        </p:txBody>
      </p:sp>
    </p:spTree>
    <p:extLst>
      <p:ext uri="{BB962C8B-B14F-4D97-AF65-F5344CB8AC3E}">
        <p14:creationId xmlns:p14="http://schemas.microsoft.com/office/powerpoint/2010/main" val="10518560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9D0488-8D5E-4336-9179-9AE37442AB08}"/>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9803EC5B-1742-43F9-8950-31361FBEA203}"/>
              </a:ext>
            </a:extLst>
          </p:cNvPr>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12" name="Rectángulo 11">
            <a:extLst>
              <a:ext uri="{FF2B5EF4-FFF2-40B4-BE49-F238E27FC236}">
                <a16:creationId xmlns:a16="http://schemas.microsoft.com/office/drawing/2014/main" id="{37EC3652-8F4E-4D20-8424-E247FA6F137D}"/>
              </a:ext>
            </a:extLst>
          </p:cNvPr>
          <p:cNvSpPr/>
          <p:nvPr userDrawn="1"/>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AD51958F-06CF-44A2-88F5-ADA30C952FB4}"/>
              </a:ext>
            </a:extLst>
          </p:cNvPr>
          <p:cNvSpPr txBox="1"/>
          <p:nvPr userDrawn="1"/>
        </p:nvSpPr>
        <p:spPr>
          <a:xfrm>
            <a:off x="7235190" y="6520419"/>
            <a:ext cx="457898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pic>
        <p:nvPicPr>
          <p:cNvPr id="14" name="Imagen 13">
            <a:extLst>
              <a:ext uri="{FF2B5EF4-FFF2-40B4-BE49-F238E27FC236}">
                <a16:creationId xmlns:a16="http://schemas.microsoft.com/office/drawing/2014/main" id="{CF3C815C-50E7-48AF-84CC-2E15E4DC3E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5" name="Imagen 14">
            <a:extLst>
              <a:ext uri="{FF2B5EF4-FFF2-40B4-BE49-F238E27FC236}">
                <a16:creationId xmlns:a16="http://schemas.microsoft.com/office/drawing/2014/main" id="{90B41F85-92CF-45A9-A39F-4165D1FFEDC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9509567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4DC1729-E039-46E7-9DB6-B6EA41E138F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E2D80A1D-F0C2-4359-BF78-452988A332B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Marcador de fecha 3">
            <a:extLst>
              <a:ext uri="{FF2B5EF4-FFF2-40B4-BE49-F238E27FC236}">
                <a16:creationId xmlns:a16="http://schemas.microsoft.com/office/drawing/2014/main" id="{CF11F6E9-97CA-42C8-9847-7B5817FFA1CB}"/>
              </a:ext>
            </a:extLst>
          </p:cNvPr>
          <p:cNvSpPr>
            <a:spLocks noGrp="1"/>
          </p:cNvSpPr>
          <p:nvPr>
            <p:ph type="dt" sz="half" idx="10"/>
          </p:nvPr>
        </p:nvSpPr>
        <p:spPr/>
        <p:txBody>
          <a:bodyPr/>
          <a:lstStyle/>
          <a:p>
            <a:fld id="{3D42F601-CA5B-4C1D-B44E-2BAF89C9F860}" type="datetimeFigureOut">
              <a:rPr lang="es-CO" smtClean="0"/>
              <a:t>29/01/2019</a:t>
            </a:fld>
            <a:endParaRPr lang="es-CO"/>
          </a:p>
        </p:txBody>
      </p:sp>
      <p:sp>
        <p:nvSpPr>
          <p:cNvPr id="5" name="Marcador de pie de página 4">
            <a:extLst>
              <a:ext uri="{FF2B5EF4-FFF2-40B4-BE49-F238E27FC236}">
                <a16:creationId xmlns:a16="http://schemas.microsoft.com/office/drawing/2014/main" id="{50B18575-6DDF-4F36-99CC-F768F2CB16D9}"/>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44DDA11B-2957-4A9A-822E-6403FBB017C1}"/>
              </a:ext>
            </a:extLst>
          </p:cNvPr>
          <p:cNvSpPr>
            <a:spLocks noGrp="1"/>
          </p:cNvSpPr>
          <p:nvPr>
            <p:ph type="sldNum" sz="quarter" idx="12"/>
          </p:nvPr>
        </p:nvSpPr>
        <p:spPr/>
        <p:txBody>
          <a:bodyPr/>
          <a:lstStyle/>
          <a:p>
            <a:fld id="{C2572E6B-6158-4222-A9E7-3E41FCC8A939}" type="slidenum">
              <a:rPr lang="es-CO" smtClean="0"/>
              <a:t>‹Nº›</a:t>
            </a:fld>
            <a:endParaRPr lang="es-CO"/>
          </a:p>
        </p:txBody>
      </p:sp>
    </p:spTree>
    <p:extLst>
      <p:ext uri="{BB962C8B-B14F-4D97-AF65-F5344CB8AC3E}">
        <p14:creationId xmlns:p14="http://schemas.microsoft.com/office/powerpoint/2010/main" val="11885071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4F5184-3BA1-4B05-A118-316A2C25B610}"/>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853B458A-B789-4DC4-84B2-05DED15269B4}"/>
              </a:ext>
            </a:extLst>
          </p:cNvPr>
          <p:cNvSpPr>
            <a:spLocks noGrp="1"/>
          </p:cNvSpPr>
          <p:nvPr>
            <p:ph sz="half" idx="1"/>
          </p:nvPr>
        </p:nvSpPr>
        <p:spPr>
          <a:xfrm>
            <a:off x="838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BDD26D21-2125-4F85-A954-2CA19A0E8B06}"/>
              </a:ext>
            </a:extLst>
          </p:cNvPr>
          <p:cNvSpPr>
            <a:spLocks noGrp="1"/>
          </p:cNvSpPr>
          <p:nvPr>
            <p:ph sz="half" idx="2"/>
          </p:nvPr>
        </p:nvSpPr>
        <p:spPr>
          <a:xfrm>
            <a:off x="6172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639F1485-93A3-46E2-8804-29D5E12E23F2}"/>
              </a:ext>
            </a:extLst>
          </p:cNvPr>
          <p:cNvSpPr>
            <a:spLocks noGrp="1"/>
          </p:cNvSpPr>
          <p:nvPr>
            <p:ph type="dt" sz="half" idx="10"/>
          </p:nvPr>
        </p:nvSpPr>
        <p:spPr/>
        <p:txBody>
          <a:bodyPr/>
          <a:lstStyle/>
          <a:p>
            <a:fld id="{3D42F601-CA5B-4C1D-B44E-2BAF89C9F860}" type="datetimeFigureOut">
              <a:rPr lang="es-CO" smtClean="0"/>
              <a:t>29/01/2019</a:t>
            </a:fld>
            <a:endParaRPr lang="es-CO"/>
          </a:p>
        </p:txBody>
      </p:sp>
      <p:sp>
        <p:nvSpPr>
          <p:cNvPr id="6" name="Marcador de pie de página 5">
            <a:extLst>
              <a:ext uri="{FF2B5EF4-FFF2-40B4-BE49-F238E27FC236}">
                <a16:creationId xmlns:a16="http://schemas.microsoft.com/office/drawing/2014/main" id="{2012497D-5CC2-49EC-93C2-04ED85E0AA4F}"/>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15BD0843-C8EF-473D-825D-7F31431A4179}"/>
              </a:ext>
            </a:extLst>
          </p:cNvPr>
          <p:cNvSpPr>
            <a:spLocks noGrp="1"/>
          </p:cNvSpPr>
          <p:nvPr>
            <p:ph type="sldNum" sz="quarter" idx="12"/>
          </p:nvPr>
        </p:nvSpPr>
        <p:spPr/>
        <p:txBody>
          <a:bodyPr/>
          <a:lstStyle/>
          <a:p>
            <a:fld id="{C2572E6B-6158-4222-A9E7-3E41FCC8A939}" type="slidenum">
              <a:rPr lang="es-CO" smtClean="0"/>
              <a:t>‹Nº›</a:t>
            </a:fld>
            <a:endParaRPr lang="es-CO"/>
          </a:p>
        </p:txBody>
      </p:sp>
    </p:spTree>
    <p:extLst>
      <p:ext uri="{BB962C8B-B14F-4D97-AF65-F5344CB8AC3E}">
        <p14:creationId xmlns:p14="http://schemas.microsoft.com/office/powerpoint/2010/main" val="17740826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A5D062-DCF4-4455-A50D-D27FCC83468E}"/>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ABAC27DB-2EA7-4ABF-9046-DC4CFFBCCBC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Marcador de contenido 3">
            <a:extLst>
              <a:ext uri="{FF2B5EF4-FFF2-40B4-BE49-F238E27FC236}">
                <a16:creationId xmlns:a16="http://schemas.microsoft.com/office/drawing/2014/main" id="{B83C73F0-37B5-45CC-A471-052686419B59}"/>
              </a:ext>
            </a:extLst>
          </p:cNvPr>
          <p:cNvSpPr>
            <a:spLocks noGrp="1"/>
          </p:cNvSpPr>
          <p:nvPr>
            <p:ph sz="half" idx="2"/>
          </p:nvPr>
        </p:nvSpPr>
        <p:spPr>
          <a:xfrm>
            <a:off x="839788" y="2505075"/>
            <a:ext cx="5157787"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D8D0BB4F-5906-403F-8B53-B65D157BDB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Marcador de contenido 5">
            <a:extLst>
              <a:ext uri="{FF2B5EF4-FFF2-40B4-BE49-F238E27FC236}">
                <a16:creationId xmlns:a16="http://schemas.microsoft.com/office/drawing/2014/main" id="{24AF4C54-B465-4C23-A77C-C9F3E057EF28}"/>
              </a:ext>
            </a:extLst>
          </p:cNvPr>
          <p:cNvSpPr>
            <a:spLocks noGrp="1"/>
          </p:cNvSpPr>
          <p:nvPr>
            <p:ph sz="quarter" idx="4"/>
          </p:nvPr>
        </p:nvSpPr>
        <p:spPr>
          <a:xfrm>
            <a:off x="6172200" y="2505075"/>
            <a:ext cx="5183188"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F641D231-DA1F-435F-993F-5D20821BA2A4}"/>
              </a:ext>
            </a:extLst>
          </p:cNvPr>
          <p:cNvSpPr>
            <a:spLocks noGrp="1"/>
          </p:cNvSpPr>
          <p:nvPr>
            <p:ph type="dt" sz="half" idx="10"/>
          </p:nvPr>
        </p:nvSpPr>
        <p:spPr/>
        <p:txBody>
          <a:bodyPr/>
          <a:lstStyle/>
          <a:p>
            <a:fld id="{3D42F601-CA5B-4C1D-B44E-2BAF89C9F860}" type="datetimeFigureOut">
              <a:rPr lang="es-CO" smtClean="0"/>
              <a:t>29/01/2019</a:t>
            </a:fld>
            <a:endParaRPr lang="es-CO"/>
          </a:p>
        </p:txBody>
      </p:sp>
      <p:sp>
        <p:nvSpPr>
          <p:cNvPr id="8" name="Marcador de pie de página 7">
            <a:extLst>
              <a:ext uri="{FF2B5EF4-FFF2-40B4-BE49-F238E27FC236}">
                <a16:creationId xmlns:a16="http://schemas.microsoft.com/office/drawing/2014/main" id="{B80B13CC-FEE9-434C-9278-DDD26847444A}"/>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D133D7CE-ECF1-42E5-BD25-283C06C42ECD}"/>
              </a:ext>
            </a:extLst>
          </p:cNvPr>
          <p:cNvSpPr>
            <a:spLocks noGrp="1"/>
          </p:cNvSpPr>
          <p:nvPr>
            <p:ph type="sldNum" sz="quarter" idx="12"/>
          </p:nvPr>
        </p:nvSpPr>
        <p:spPr/>
        <p:txBody>
          <a:bodyPr/>
          <a:lstStyle/>
          <a:p>
            <a:fld id="{C2572E6B-6158-4222-A9E7-3E41FCC8A939}" type="slidenum">
              <a:rPr lang="es-CO" smtClean="0"/>
              <a:t>‹Nº›</a:t>
            </a:fld>
            <a:endParaRPr lang="es-CO"/>
          </a:p>
        </p:txBody>
      </p:sp>
    </p:spTree>
    <p:extLst>
      <p:ext uri="{BB962C8B-B14F-4D97-AF65-F5344CB8AC3E}">
        <p14:creationId xmlns:p14="http://schemas.microsoft.com/office/powerpoint/2010/main" val="34518258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2E47DA-E348-423C-8779-B5FA31612310}"/>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C035E1B8-7390-4204-B591-9108B5253D45}"/>
              </a:ext>
            </a:extLst>
          </p:cNvPr>
          <p:cNvSpPr>
            <a:spLocks noGrp="1"/>
          </p:cNvSpPr>
          <p:nvPr>
            <p:ph type="dt" sz="half" idx="10"/>
          </p:nvPr>
        </p:nvSpPr>
        <p:spPr/>
        <p:txBody>
          <a:bodyPr/>
          <a:lstStyle/>
          <a:p>
            <a:fld id="{3D42F601-CA5B-4C1D-B44E-2BAF89C9F860}" type="datetimeFigureOut">
              <a:rPr lang="es-CO" smtClean="0"/>
              <a:t>29/01/2019</a:t>
            </a:fld>
            <a:endParaRPr lang="es-CO"/>
          </a:p>
        </p:txBody>
      </p:sp>
      <p:sp>
        <p:nvSpPr>
          <p:cNvPr id="4" name="Marcador de pie de página 3">
            <a:extLst>
              <a:ext uri="{FF2B5EF4-FFF2-40B4-BE49-F238E27FC236}">
                <a16:creationId xmlns:a16="http://schemas.microsoft.com/office/drawing/2014/main" id="{9C4D53FE-BA68-480D-9031-27C671D16B0B}"/>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BB3F3B93-F5EF-4F74-ADFB-22058C63D3DA}"/>
              </a:ext>
            </a:extLst>
          </p:cNvPr>
          <p:cNvSpPr>
            <a:spLocks noGrp="1"/>
          </p:cNvSpPr>
          <p:nvPr>
            <p:ph type="sldNum" sz="quarter" idx="12"/>
          </p:nvPr>
        </p:nvSpPr>
        <p:spPr/>
        <p:txBody>
          <a:bodyPr/>
          <a:lstStyle/>
          <a:p>
            <a:fld id="{C2572E6B-6158-4222-A9E7-3E41FCC8A939}" type="slidenum">
              <a:rPr lang="es-CO" smtClean="0"/>
              <a:t>‹Nº›</a:t>
            </a:fld>
            <a:endParaRPr lang="es-CO"/>
          </a:p>
        </p:txBody>
      </p:sp>
    </p:spTree>
    <p:extLst>
      <p:ext uri="{BB962C8B-B14F-4D97-AF65-F5344CB8AC3E}">
        <p14:creationId xmlns:p14="http://schemas.microsoft.com/office/powerpoint/2010/main" val="38490927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2CFAF0A-1EA2-4E10-8542-FDE290659940}"/>
              </a:ext>
            </a:extLst>
          </p:cNvPr>
          <p:cNvSpPr>
            <a:spLocks noGrp="1"/>
          </p:cNvSpPr>
          <p:nvPr>
            <p:ph type="dt" sz="half" idx="10"/>
          </p:nvPr>
        </p:nvSpPr>
        <p:spPr/>
        <p:txBody>
          <a:bodyPr/>
          <a:lstStyle/>
          <a:p>
            <a:fld id="{3D42F601-CA5B-4C1D-B44E-2BAF89C9F860}" type="datetimeFigureOut">
              <a:rPr lang="es-CO" smtClean="0"/>
              <a:t>29/01/2019</a:t>
            </a:fld>
            <a:endParaRPr lang="es-CO"/>
          </a:p>
        </p:txBody>
      </p:sp>
      <p:sp>
        <p:nvSpPr>
          <p:cNvPr id="3" name="Marcador de pie de página 2">
            <a:extLst>
              <a:ext uri="{FF2B5EF4-FFF2-40B4-BE49-F238E27FC236}">
                <a16:creationId xmlns:a16="http://schemas.microsoft.com/office/drawing/2014/main" id="{353197B3-E976-4A36-AB22-98791E51C31F}"/>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CE22F4E6-8217-4BD1-AC71-508A009CDF0A}"/>
              </a:ext>
            </a:extLst>
          </p:cNvPr>
          <p:cNvSpPr>
            <a:spLocks noGrp="1"/>
          </p:cNvSpPr>
          <p:nvPr>
            <p:ph type="sldNum" sz="quarter" idx="12"/>
          </p:nvPr>
        </p:nvSpPr>
        <p:spPr/>
        <p:txBody>
          <a:bodyPr/>
          <a:lstStyle/>
          <a:p>
            <a:fld id="{C2572E6B-6158-4222-A9E7-3E41FCC8A939}" type="slidenum">
              <a:rPr lang="es-CO" smtClean="0"/>
              <a:t>‹Nº›</a:t>
            </a:fld>
            <a:endParaRPr lang="es-CO"/>
          </a:p>
        </p:txBody>
      </p:sp>
    </p:spTree>
    <p:extLst>
      <p:ext uri="{BB962C8B-B14F-4D97-AF65-F5344CB8AC3E}">
        <p14:creationId xmlns:p14="http://schemas.microsoft.com/office/powerpoint/2010/main" val="29996520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0F6731-F986-4B9C-82FC-99BBA0D220B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F6A0032E-271B-470E-BBDF-2769A3B8C8B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C802A9D5-0616-4D81-B9BC-1983364139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1C6DE49B-C77F-4D61-8218-765E02EAC888}"/>
              </a:ext>
            </a:extLst>
          </p:cNvPr>
          <p:cNvSpPr>
            <a:spLocks noGrp="1"/>
          </p:cNvSpPr>
          <p:nvPr>
            <p:ph type="dt" sz="half" idx="10"/>
          </p:nvPr>
        </p:nvSpPr>
        <p:spPr/>
        <p:txBody>
          <a:bodyPr/>
          <a:lstStyle/>
          <a:p>
            <a:fld id="{3D42F601-CA5B-4C1D-B44E-2BAF89C9F860}" type="datetimeFigureOut">
              <a:rPr lang="es-CO" smtClean="0"/>
              <a:t>29/01/2019</a:t>
            </a:fld>
            <a:endParaRPr lang="es-CO"/>
          </a:p>
        </p:txBody>
      </p:sp>
      <p:sp>
        <p:nvSpPr>
          <p:cNvPr id="6" name="Marcador de pie de página 5">
            <a:extLst>
              <a:ext uri="{FF2B5EF4-FFF2-40B4-BE49-F238E27FC236}">
                <a16:creationId xmlns:a16="http://schemas.microsoft.com/office/drawing/2014/main" id="{20EDA88A-2829-47B2-816C-1CC12A61A3AF}"/>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8792E775-BC0E-4FBF-A843-A5CC7705BA3A}"/>
              </a:ext>
            </a:extLst>
          </p:cNvPr>
          <p:cNvSpPr>
            <a:spLocks noGrp="1"/>
          </p:cNvSpPr>
          <p:nvPr>
            <p:ph type="sldNum" sz="quarter" idx="12"/>
          </p:nvPr>
        </p:nvSpPr>
        <p:spPr/>
        <p:txBody>
          <a:bodyPr/>
          <a:lstStyle/>
          <a:p>
            <a:fld id="{C2572E6B-6158-4222-A9E7-3E41FCC8A939}" type="slidenum">
              <a:rPr lang="es-CO" smtClean="0"/>
              <a:t>‹Nº›</a:t>
            </a:fld>
            <a:endParaRPr lang="es-CO"/>
          </a:p>
        </p:txBody>
      </p:sp>
    </p:spTree>
    <p:extLst>
      <p:ext uri="{BB962C8B-B14F-4D97-AF65-F5344CB8AC3E}">
        <p14:creationId xmlns:p14="http://schemas.microsoft.com/office/powerpoint/2010/main" val="9416886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ADD826-9DC7-4FAA-8E03-EFB4B159703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5A04CDDD-D9A5-451C-9E15-C9024DE218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CCDD712A-D0F8-4897-8D74-BFA2272F06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6B698EAF-E105-4659-9FBB-44FA2AA5C08F}"/>
              </a:ext>
            </a:extLst>
          </p:cNvPr>
          <p:cNvSpPr>
            <a:spLocks noGrp="1"/>
          </p:cNvSpPr>
          <p:nvPr>
            <p:ph type="dt" sz="half" idx="10"/>
          </p:nvPr>
        </p:nvSpPr>
        <p:spPr/>
        <p:txBody>
          <a:bodyPr/>
          <a:lstStyle/>
          <a:p>
            <a:fld id="{3D42F601-CA5B-4C1D-B44E-2BAF89C9F860}" type="datetimeFigureOut">
              <a:rPr lang="es-CO" smtClean="0"/>
              <a:t>29/01/2019</a:t>
            </a:fld>
            <a:endParaRPr lang="es-CO"/>
          </a:p>
        </p:txBody>
      </p:sp>
      <p:sp>
        <p:nvSpPr>
          <p:cNvPr id="6" name="Marcador de pie de página 5">
            <a:extLst>
              <a:ext uri="{FF2B5EF4-FFF2-40B4-BE49-F238E27FC236}">
                <a16:creationId xmlns:a16="http://schemas.microsoft.com/office/drawing/2014/main" id="{6810D430-F73D-44C3-A267-64D9373892A5}"/>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9AAFF953-79A0-4BC3-8DB3-890FB9FD4F7A}"/>
              </a:ext>
            </a:extLst>
          </p:cNvPr>
          <p:cNvSpPr>
            <a:spLocks noGrp="1"/>
          </p:cNvSpPr>
          <p:nvPr>
            <p:ph type="sldNum" sz="quarter" idx="12"/>
          </p:nvPr>
        </p:nvSpPr>
        <p:spPr/>
        <p:txBody>
          <a:bodyPr/>
          <a:lstStyle/>
          <a:p>
            <a:fld id="{C2572E6B-6158-4222-A9E7-3E41FCC8A939}" type="slidenum">
              <a:rPr lang="es-CO" smtClean="0"/>
              <a:t>‹Nº›</a:t>
            </a:fld>
            <a:endParaRPr lang="es-CO"/>
          </a:p>
        </p:txBody>
      </p:sp>
    </p:spTree>
    <p:extLst>
      <p:ext uri="{BB962C8B-B14F-4D97-AF65-F5344CB8AC3E}">
        <p14:creationId xmlns:p14="http://schemas.microsoft.com/office/powerpoint/2010/main" val="29959014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9A87F6-9368-4376-9913-927C27A418BB}"/>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D11A4D42-9129-4A6E-B9B4-A694427F906F}"/>
              </a:ext>
            </a:extLst>
          </p:cNvPr>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79DC49CA-94FD-4781-B4E7-7FDAE1D4FC01}"/>
              </a:ext>
            </a:extLst>
          </p:cNvPr>
          <p:cNvSpPr>
            <a:spLocks noGrp="1"/>
          </p:cNvSpPr>
          <p:nvPr>
            <p:ph type="dt" sz="half" idx="10"/>
          </p:nvPr>
        </p:nvSpPr>
        <p:spPr/>
        <p:txBody>
          <a:bodyPr/>
          <a:lstStyle/>
          <a:p>
            <a:fld id="{3D42F601-CA5B-4C1D-B44E-2BAF89C9F860}" type="datetimeFigureOut">
              <a:rPr lang="es-CO" smtClean="0"/>
              <a:t>29/01/2019</a:t>
            </a:fld>
            <a:endParaRPr lang="es-CO"/>
          </a:p>
        </p:txBody>
      </p:sp>
      <p:sp>
        <p:nvSpPr>
          <p:cNvPr id="5" name="Marcador de pie de página 4">
            <a:extLst>
              <a:ext uri="{FF2B5EF4-FFF2-40B4-BE49-F238E27FC236}">
                <a16:creationId xmlns:a16="http://schemas.microsoft.com/office/drawing/2014/main" id="{854B4D16-64CE-43AB-A069-8BD42C0F0D01}"/>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131B2816-64F2-4EF6-9595-E9E19B10C2D6}"/>
              </a:ext>
            </a:extLst>
          </p:cNvPr>
          <p:cNvSpPr>
            <a:spLocks noGrp="1"/>
          </p:cNvSpPr>
          <p:nvPr>
            <p:ph type="sldNum" sz="quarter" idx="12"/>
          </p:nvPr>
        </p:nvSpPr>
        <p:spPr/>
        <p:txBody>
          <a:bodyPr/>
          <a:lstStyle/>
          <a:p>
            <a:fld id="{C2572E6B-6158-4222-A9E7-3E41FCC8A939}" type="slidenum">
              <a:rPr lang="es-CO" smtClean="0"/>
              <a:t>‹Nº›</a:t>
            </a:fld>
            <a:endParaRPr lang="es-CO"/>
          </a:p>
        </p:txBody>
      </p:sp>
    </p:spTree>
    <p:extLst>
      <p:ext uri="{BB962C8B-B14F-4D97-AF65-F5344CB8AC3E}">
        <p14:creationId xmlns:p14="http://schemas.microsoft.com/office/powerpoint/2010/main" val="35139403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FFCF8AB9-4F9E-4B23-9A31-27B902D4DD0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3AB2E243-F905-434E-9AE6-1BB1E7604A41}"/>
              </a:ext>
            </a:extLst>
          </p:cNvPr>
          <p:cNvSpPr>
            <a:spLocks noGrp="1"/>
          </p:cNvSpPr>
          <p:nvPr>
            <p:ph type="body" orient="vert" idx="1"/>
          </p:nvPr>
        </p:nvSpPr>
        <p:spPr>
          <a:xfrm>
            <a:off x="838200" y="365125"/>
            <a:ext cx="7734300"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CACDC79F-A821-4218-804F-A7679C893F50}"/>
              </a:ext>
            </a:extLst>
          </p:cNvPr>
          <p:cNvSpPr>
            <a:spLocks noGrp="1"/>
          </p:cNvSpPr>
          <p:nvPr>
            <p:ph type="dt" sz="half" idx="10"/>
          </p:nvPr>
        </p:nvSpPr>
        <p:spPr/>
        <p:txBody>
          <a:bodyPr/>
          <a:lstStyle/>
          <a:p>
            <a:fld id="{3D42F601-CA5B-4C1D-B44E-2BAF89C9F860}" type="datetimeFigureOut">
              <a:rPr lang="es-CO" smtClean="0"/>
              <a:t>29/01/2019</a:t>
            </a:fld>
            <a:endParaRPr lang="es-CO"/>
          </a:p>
        </p:txBody>
      </p:sp>
      <p:sp>
        <p:nvSpPr>
          <p:cNvPr id="5" name="Marcador de pie de página 4">
            <a:extLst>
              <a:ext uri="{FF2B5EF4-FFF2-40B4-BE49-F238E27FC236}">
                <a16:creationId xmlns:a16="http://schemas.microsoft.com/office/drawing/2014/main" id="{39856B74-79AE-4204-B462-706175FAC8AA}"/>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4C72AC71-62EB-46F2-96EC-C7AF9ED687BC}"/>
              </a:ext>
            </a:extLst>
          </p:cNvPr>
          <p:cNvSpPr>
            <a:spLocks noGrp="1"/>
          </p:cNvSpPr>
          <p:nvPr>
            <p:ph type="sldNum" sz="quarter" idx="12"/>
          </p:nvPr>
        </p:nvSpPr>
        <p:spPr/>
        <p:txBody>
          <a:bodyPr/>
          <a:lstStyle/>
          <a:p>
            <a:fld id="{C2572E6B-6158-4222-A9E7-3E41FCC8A939}" type="slidenum">
              <a:rPr lang="es-CO" smtClean="0"/>
              <a:t>‹Nº›</a:t>
            </a:fld>
            <a:endParaRPr lang="es-CO"/>
          </a:p>
        </p:txBody>
      </p:sp>
    </p:spTree>
    <p:extLst>
      <p:ext uri="{BB962C8B-B14F-4D97-AF65-F5344CB8AC3E}">
        <p14:creationId xmlns:p14="http://schemas.microsoft.com/office/powerpoint/2010/main" val="27961215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29/01/2019</a:t>
            </a:fld>
            <a:endParaRPr lang="es-ES"/>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1DB7052-34DA-495B-8925-763202D99F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07A3E749-7FAD-4838-B2F5-FB67352F29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2339EDCA-60B7-44C4-A3EB-C5996C5D5F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42F601-CA5B-4C1D-B44E-2BAF89C9F860}" type="datetimeFigureOut">
              <a:rPr lang="es-CO" smtClean="0"/>
              <a:t>29/01/2019</a:t>
            </a:fld>
            <a:endParaRPr lang="es-CO"/>
          </a:p>
        </p:txBody>
      </p:sp>
      <p:sp>
        <p:nvSpPr>
          <p:cNvPr id="5" name="Marcador de pie de página 4">
            <a:extLst>
              <a:ext uri="{FF2B5EF4-FFF2-40B4-BE49-F238E27FC236}">
                <a16:creationId xmlns:a16="http://schemas.microsoft.com/office/drawing/2014/main" id="{954686F7-F43F-49D7-A164-C4886F0484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961AD072-FE5F-4331-863A-21B10D2255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572E6B-6158-4222-A9E7-3E41FCC8A939}" type="slidenum">
              <a:rPr lang="es-CO" smtClean="0"/>
              <a:t>‹Nº›</a:t>
            </a:fld>
            <a:endParaRPr lang="es-CO"/>
          </a:p>
        </p:txBody>
      </p:sp>
    </p:spTree>
    <p:extLst>
      <p:ext uri="{BB962C8B-B14F-4D97-AF65-F5344CB8AC3E}">
        <p14:creationId xmlns:p14="http://schemas.microsoft.com/office/powerpoint/2010/main" val="123335310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sv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chart" Target="../charts/chart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8.emf"/><Relationship Id="rId7" Type="http://schemas.openxmlformats.org/officeDocument/2006/relationships/image" Target="../media/image1.png"/><Relationship Id="rId2" Type="http://schemas.openxmlformats.org/officeDocument/2006/relationships/chart" Target="../charts/chart2.xml"/><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image" Target="../media/image9.emf"/><Relationship Id="rId4" Type="http://schemas.openxmlformats.org/officeDocument/2006/relationships/chart" Target="../charts/chart3.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emf"/><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emf"/><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emf"/><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13.emf"/><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chart" Target="../charts/chart6.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emf"/><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5.emf"/></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40.jpg"/><Relationship Id="rId2" Type="http://schemas.openxmlformats.org/officeDocument/2006/relationships/image" Target="../media/image35.jpeg"/><Relationship Id="rId1" Type="http://schemas.openxmlformats.org/officeDocument/2006/relationships/slideLayout" Target="../slideLayouts/slideLayout1.xml"/><Relationship Id="rId6" Type="http://schemas.openxmlformats.org/officeDocument/2006/relationships/image" Target="../media/image39.jpg"/><Relationship Id="rId5" Type="http://schemas.openxmlformats.org/officeDocument/2006/relationships/image" Target="../media/image38.jpg"/><Relationship Id="rId4" Type="http://schemas.openxmlformats.org/officeDocument/2006/relationships/image" Target="../media/image37.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g"/><Relationship Id="rId7" Type="http://schemas.openxmlformats.org/officeDocument/2006/relationships/image" Target="../media/image36.jpeg"/><Relationship Id="rId2" Type="http://schemas.openxmlformats.org/officeDocument/2006/relationships/image" Target="../media/image37.jpg"/><Relationship Id="rId1" Type="http://schemas.openxmlformats.org/officeDocument/2006/relationships/slideLayout" Target="../slideLayouts/slideLayout1.xml"/><Relationship Id="rId6" Type="http://schemas.openxmlformats.org/officeDocument/2006/relationships/image" Target="../media/image35.jpeg"/><Relationship Id="rId5" Type="http://schemas.openxmlformats.org/officeDocument/2006/relationships/image" Target="../media/image40.jpg"/><Relationship Id="rId4" Type="http://schemas.openxmlformats.org/officeDocument/2006/relationships/image" Target="../media/image39.jp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g"/><Relationship Id="rId7" Type="http://schemas.openxmlformats.org/officeDocument/2006/relationships/image" Target="../media/image36.jpeg"/><Relationship Id="rId2" Type="http://schemas.openxmlformats.org/officeDocument/2006/relationships/image" Target="../media/image37.jpg"/><Relationship Id="rId1" Type="http://schemas.openxmlformats.org/officeDocument/2006/relationships/slideLayout" Target="../slideLayouts/slideLayout1.xml"/><Relationship Id="rId6" Type="http://schemas.openxmlformats.org/officeDocument/2006/relationships/image" Target="../media/image35.jpeg"/><Relationship Id="rId5" Type="http://schemas.openxmlformats.org/officeDocument/2006/relationships/image" Target="../media/image40.jpg"/><Relationship Id="rId4" Type="http://schemas.openxmlformats.org/officeDocument/2006/relationships/image" Target="../media/image39.jpg"/></Relationships>
</file>

<file path=ppt/slides/_rels/slide43.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g"/><Relationship Id="rId7" Type="http://schemas.openxmlformats.org/officeDocument/2006/relationships/image" Target="../media/image36.jpeg"/><Relationship Id="rId2" Type="http://schemas.openxmlformats.org/officeDocument/2006/relationships/image" Target="../media/image37.jpg"/><Relationship Id="rId1" Type="http://schemas.openxmlformats.org/officeDocument/2006/relationships/slideLayout" Target="../slideLayouts/slideLayout1.xml"/><Relationship Id="rId6" Type="http://schemas.openxmlformats.org/officeDocument/2006/relationships/image" Target="../media/image35.jpeg"/><Relationship Id="rId5" Type="http://schemas.openxmlformats.org/officeDocument/2006/relationships/image" Target="../media/image40.jpg"/><Relationship Id="rId4" Type="http://schemas.openxmlformats.org/officeDocument/2006/relationships/image" Target="../media/image39.jpg"/></Relationships>
</file>

<file path=ppt/slides/_rels/slide45.xml.rels><?xml version="1.0" encoding="UTF-8" standalone="yes"?>
<Relationships xmlns="http://schemas.openxmlformats.org/package/2006/relationships"><Relationship Id="rId3" Type="http://schemas.openxmlformats.org/officeDocument/2006/relationships/slide" Target="slide39.xml"/><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slide" Target="slide39.xml"/><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g"/><Relationship Id="rId7" Type="http://schemas.openxmlformats.org/officeDocument/2006/relationships/image" Target="../media/image36.jpeg"/><Relationship Id="rId2" Type="http://schemas.openxmlformats.org/officeDocument/2006/relationships/image" Target="../media/image37.jpg"/><Relationship Id="rId1" Type="http://schemas.openxmlformats.org/officeDocument/2006/relationships/slideLayout" Target="../slideLayouts/slideLayout1.xml"/><Relationship Id="rId6" Type="http://schemas.openxmlformats.org/officeDocument/2006/relationships/image" Target="../media/image35.jpeg"/><Relationship Id="rId5" Type="http://schemas.openxmlformats.org/officeDocument/2006/relationships/image" Target="../media/image40.jpg"/><Relationship Id="rId4" Type="http://schemas.openxmlformats.org/officeDocument/2006/relationships/image" Target="../media/image39.jp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2.png"/><Relationship Id="rId7" Type="http://schemas.openxmlformats.org/officeDocument/2006/relationships/diagramColors" Target="../diagrams/colors5.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chart" Target="../charts/chart9.xml"/></Relationships>
</file>

<file path=ppt/slides/_rels/slide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chart" Target="../charts/chart10.xml"/></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chart" Target="../charts/chart11.xml"/><Relationship Id="rId4" Type="http://schemas.openxmlformats.org/officeDocument/2006/relationships/image" Target="../media/image52.png"/></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chart" Target="../charts/chart12.xml"/></Relationships>
</file>

<file path=ppt/slides/_rels/slide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chart" Target="../charts/chart14.xml"/><Relationship Id="rId4" Type="http://schemas.openxmlformats.org/officeDocument/2006/relationships/chart" Target="../charts/chart13.xml"/></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chart" Target="../charts/chart15.xml"/></Relationships>
</file>

<file path=ppt/slides/_rels/slide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chart" Target="../charts/chart16.xml"/></Relationships>
</file>

<file path=ppt/slides/_rels/slide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53.png"/><Relationship Id="rId4" Type="http://schemas.openxmlformats.org/officeDocument/2006/relationships/chart" Target="../charts/chart17.xml"/></Relationships>
</file>

<file path=ppt/slides/_rels/slide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chart" Target="../charts/chart18.xml"/></Relationships>
</file>

<file path=ppt/slides/_rels/slide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chart" Target="../charts/chart19.xml"/></Relationships>
</file>

<file path=ppt/slides/_rels/slide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chart" Target="../charts/chart20.xml"/></Relationships>
</file>

<file path=ppt/slides/_rels/slide7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chart" Target="../charts/chart21.xml"/></Relationships>
</file>

<file path=ppt/slides/_rels/slide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chart" Target="../charts/chart22.xml"/></Relationships>
</file>

<file path=ppt/slides/_rels/slide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chart" Target="../charts/chart23.xml"/></Relationships>
</file>

<file path=ppt/slides/_rels/slide8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4.png"/></Relationships>
</file>

<file path=ppt/slides/_rels/slide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chart" Target="../charts/chart24.xml"/></Relationships>
</file>

<file path=ppt/slides/_rels/slide8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chart" Target="../charts/chart25.xml"/></Relationships>
</file>

<file path=ppt/slides/_rels/slide8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chart" Target="../charts/chart26.xml"/></Relationships>
</file>

<file path=ppt/slides/_rels/slide8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 Id="rId5" Type="http://schemas.openxmlformats.org/officeDocument/2006/relationships/chart" Target="../charts/chart28.xml"/><Relationship Id="rId4" Type="http://schemas.openxmlformats.org/officeDocument/2006/relationships/chart" Target="../charts/chart27.xml"/></Relationships>
</file>

<file path=ppt/slides/_rels/slide8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 Id="rId5" Type="http://schemas.openxmlformats.org/officeDocument/2006/relationships/chart" Target="../charts/chart30.xml"/><Relationship Id="rId4" Type="http://schemas.openxmlformats.org/officeDocument/2006/relationships/chart" Target="../charts/chart29.xml"/></Relationships>
</file>

<file path=ppt/slides/_rels/slide9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5.png"/><Relationship Id="rId1" Type="http://schemas.openxmlformats.org/officeDocument/2006/relationships/slideLayout" Target="../slideLayouts/slideLayout1.xml"/><Relationship Id="rId4" Type="http://schemas.openxmlformats.org/officeDocument/2006/relationships/image" Target="../media/image57.png"/></Relationships>
</file>

<file path=ppt/slides/_rels/slide9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 Id="rId4" Type="http://schemas.openxmlformats.org/officeDocument/2006/relationships/chart" Target="../charts/chart31.xml"/></Relationships>
</file>

<file path=ppt/slides/_rels/slide9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1.xml"/><Relationship Id="rId4" Type="http://schemas.openxmlformats.org/officeDocument/2006/relationships/image" Target="../media/image60.png"/></Relationships>
</file>

<file path=ppt/slides/_rels/slide9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6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E30CA15-771A-482C-BA9E-16FCF3AD6747}"/>
              </a:ext>
            </a:extLst>
          </p:cNvPr>
          <p:cNvSpPr/>
          <p:nvPr/>
        </p:nvSpPr>
        <p:spPr>
          <a:xfrm>
            <a:off x="0" y="0"/>
            <a:ext cx="5226342" cy="6858000"/>
          </a:xfrm>
          <a:prstGeom prst="rect">
            <a:avLst/>
          </a:prstGeom>
          <a:solidFill>
            <a:srgbClr val="0691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5">
            <a:extLst>
              <a:ext uri="{FF2B5EF4-FFF2-40B4-BE49-F238E27FC236}">
                <a16:creationId xmlns:a16="http://schemas.microsoft.com/office/drawing/2014/main" id="{1F085610-40FD-42D5-B0E4-193B4CF70415}"/>
              </a:ext>
            </a:extLst>
          </p:cNvPr>
          <p:cNvSpPr/>
          <p:nvPr/>
        </p:nvSpPr>
        <p:spPr>
          <a:xfrm>
            <a:off x="5226342" y="-1"/>
            <a:ext cx="6965658" cy="6858001"/>
          </a:xfrm>
          <a:prstGeom prst="rect">
            <a:avLst/>
          </a:prstGeom>
          <a:solidFill>
            <a:srgbClr val="E4ED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 name="Gráfico 7">
            <a:extLst>
              <a:ext uri="{FF2B5EF4-FFF2-40B4-BE49-F238E27FC236}">
                <a16:creationId xmlns:a16="http://schemas.microsoft.com/office/drawing/2014/main" id="{FE1561C7-A647-475B-88DC-D6656EF909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33153" y="967661"/>
            <a:ext cx="6004455" cy="1013410"/>
          </a:xfrm>
          <a:prstGeom prst="rect">
            <a:avLst/>
          </a:prstGeom>
        </p:spPr>
      </p:pic>
      <p:pic>
        <p:nvPicPr>
          <p:cNvPr id="10" name="Gráfico 9">
            <a:extLst>
              <a:ext uri="{FF2B5EF4-FFF2-40B4-BE49-F238E27FC236}">
                <a16:creationId xmlns:a16="http://schemas.microsoft.com/office/drawing/2014/main" id="{653221C5-86B2-4714-B9CF-E6115C033E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96424" y="5570290"/>
            <a:ext cx="2453955" cy="1033244"/>
          </a:xfrm>
          <a:prstGeom prst="rect">
            <a:avLst/>
          </a:prstGeom>
        </p:spPr>
      </p:pic>
    </p:spTree>
    <p:extLst>
      <p:ext uri="{BB962C8B-B14F-4D97-AF65-F5344CB8AC3E}">
        <p14:creationId xmlns:p14="http://schemas.microsoft.com/office/powerpoint/2010/main" val="3113937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CuadroTexto 5">
            <a:extLst>
              <a:ext uri="{FF2B5EF4-FFF2-40B4-BE49-F238E27FC236}">
                <a16:creationId xmlns:a16="http://schemas.microsoft.com/office/drawing/2014/main" id="{788B2BC1-9F8F-45F6-A91C-284D9CB245D0}"/>
              </a:ext>
            </a:extLst>
          </p:cNvPr>
          <p:cNvSpPr txBox="1"/>
          <p:nvPr/>
        </p:nvSpPr>
        <p:spPr>
          <a:xfrm>
            <a:off x="1468808" y="2469468"/>
            <a:ext cx="9143999" cy="1446550"/>
          </a:xfrm>
          <a:prstGeom prst="rect">
            <a:avLst/>
          </a:prstGeom>
          <a:noFill/>
        </p:spPr>
        <p:txBody>
          <a:bodyPr wrap="square" rtlCol="0">
            <a:spAutoFit/>
          </a:bodyPr>
          <a:lstStyle/>
          <a:p>
            <a:pPr algn="ctr"/>
            <a:r>
              <a:rPr lang="es-ES" sz="4400" b="1" dirty="0">
                <a:solidFill>
                  <a:srgbClr val="000A8B"/>
                </a:solidFill>
              </a:rPr>
              <a:t>JUNTA DIRECTIVA No 166</a:t>
            </a:r>
          </a:p>
          <a:p>
            <a:pPr algn="ctr"/>
            <a:r>
              <a:rPr lang="es-ES" sz="4400" b="1" dirty="0">
                <a:solidFill>
                  <a:srgbClr val="000A8B"/>
                </a:solidFill>
              </a:rPr>
              <a:t>30 de enero de 2019</a:t>
            </a:r>
          </a:p>
        </p:txBody>
      </p:sp>
      <p:cxnSp>
        <p:nvCxnSpPr>
          <p:cNvPr id="8" name="Conector recto 7">
            <a:extLst>
              <a:ext uri="{FF2B5EF4-FFF2-40B4-BE49-F238E27FC236}">
                <a16:creationId xmlns:a16="http://schemas.microsoft.com/office/drawing/2014/main" id="{D4B7CEAC-3981-45E2-A4DD-50FE10721D54}"/>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9" name="Conector recto 8">
            <a:extLst>
              <a:ext uri="{FF2B5EF4-FFF2-40B4-BE49-F238E27FC236}">
                <a16:creationId xmlns:a16="http://schemas.microsoft.com/office/drawing/2014/main" id="{F9B84058-BC0E-44FC-B41B-F8562BB2DF15}"/>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4825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7C35F611-22FC-4C53-B4F6-C105553BEBD3}"/>
              </a:ext>
            </a:extLst>
          </p:cNvPr>
          <p:cNvSpPr txBox="1"/>
          <p:nvPr/>
        </p:nvSpPr>
        <p:spPr>
          <a:xfrm>
            <a:off x="8764541" y="6515136"/>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Junta Directiva No 166</a:t>
            </a:r>
          </a:p>
        </p:txBody>
      </p:sp>
      <p:sp>
        <p:nvSpPr>
          <p:cNvPr id="11" name="Rectángulo 10">
            <a:extLst>
              <a:ext uri="{FF2B5EF4-FFF2-40B4-BE49-F238E27FC236}">
                <a16:creationId xmlns:a16="http://schemas.microsoft.com/office/drawing/2014/main" id="{C63791C2-9D9B-49F5-BA3A-58EA16C6385F}"/>
              </a:ext>
            </a:extLst>
          </p:cNvPr>
          <p:cNvSpPr/>
          <p:nvPr/>
        </p:nvSpPr>
        <p:spPr>
          <a:xfrm>
            <a:off x="1099930" y="1581054"/>
            <a:ext cx="11092070" cy="5386090"/>
          </a:xfrm>
          <a:prstGeom prst="rect">
            <a:avLst/>
          </a:prstGeom>
        </p:spPr>
        <p:txBody>
          <a:bodyPr wrap="square">
            <a:spAutoFit/>
          </a:bodyPr>
          <a:lstStyle/>
          <a:p>
            <a:pPr lvl="0"/>
            <a:r>
              <a:rPr lang="es-ES" sz="2400" dirty="0"/>
              <a:t>1. Verificación del Quorum</a:t>
            </a:r>
            <a:endParaRPr lang="es-CO" sz="2400" dirty="0"/>
          </a:p>
          <a:p>
            <a:pPr lvl="0"/>
            <a:r>
              <a:rPr lang="es-ES" sz="2400" dirty="0"/>
              <a:t>2. Aprobación del Orden del día</a:t>
            </a:r>
            <a:endParaRPr lang="es-CO" sz="2400" dirty="0"/>
          </a:p>
          <a:p>
            <a:pPr lvl="0"/>
            <a:r>
              <a:rPr lang="es-CO" sz="2400" dirty="0"/>
              <a:t>3. Aprobación Actas Junta Directiva</a:t>
            </a:r>
          </a:p>
          <a:p>
            <a:pPr lvl="0"/>
            <a:r>
              <a:rPr lang="es-ES" sz="2400" dirty="0"/>
              <a:t>4. Comité Financiero </a:t>
            </a:r>
          </a:p>
          <a:p>
            <a:r>
              <a:rPr lang="es-ES" sz="2400" dirty="0"/>
              <a:t>5. Avance Proyecto Venta Masiva de Activos</a:t>
            </a:r>
          </a:p>
          <a:p>
            <a:pPr lvl="0"/>
            <a:r>
              <a:rPr lang="es-ES" sz="2400" dirty="0"/>
              <a:t>6. Cambios en la metodología frente a obligaciones de depositarios</a:t>
            </a:r>
            <a:endParaRPr lang="es-CO" sz="2400" dirty="0"/>
          </a:p>
          <a:p>
            <a:pPr lvl="0"/>
            <a:r>
              <a:rPr lang="es-ES" sz="2400" dirty="0"/>
              <a:t>7. Medición Plan Estratégico 2018 </a:t>
            </a:r>
          </a:p>
          <a:p>
            <a:pPr lvl="0"/>
            <a:r>
              <a:rPr lang="es-ES" sz="2400" dirty="0"/>
              <a:t>8. Cronograma Plan Estratégico 2019-2022 </a:t>
            </a:r>
          </a:p>
          <a:p>
            <a:pPr lvl="0"/>
            <a:r>
              <a:rPr lang="es-ES" sz="2400" dirty="0"/>
              <a:t>9. Comportamiento diligencias de secuestro 2018</a:t>
            </a:r>
          </a:p>
          <a:p>
            <a:pPr lvl="0"/>
            <a:r>
              <a:rPr lang="es-ES" sz="2400" dirty="0"/>
              <a:t>10. Varios </a:t>
            </a:r>
            <a:endParaRPr lang="es-CO" sz="2400" dirty="0"/>
          </a:p>
          <a:p>
            <a:pPr marL="914400" lvl="1" indent="-457200">
              <a:buAutoNum type="alphaLcPeriod"/>
            </a:pPr>
            <a:r>
              <a:rPr lang="es-ES" sz="2400" dirty="0"/>
              <a:t>Actualización Cemex </a:t>
            </a:r>
          </a:p>
          <a:p>
            <a:pPr marL="914400" lvl="1" indent="-457200">
              <a:buAutoNum type="alphaLcPeriod"/>
            </a:pPr>
            <a:r>
              <a:rPr lang="es-ES" sz="2400" dirty="0"/>
              <a:t>Actualización Triple A </a:t>
            </a:r>
          </a:p>
          <a:p>
            <a:r>
              <a:rPr lang="es-ES" sz="2400" dirty="0"/>
              <a:t>  </a:t>
            </a:r>
            <a:endParaRPr lang="es-CO" sz="2400" dirty="0"/>
          </a:p>
          <a:p>
            <a:endParaRPr lang="es-ES" sz="3200" dirty="0"/>
          </a:p>
        </p:txBody>
      </p:sp>
      <p:sp>
        <p:nvSpPr>
          <p:cNvPr id="12" name="CuadroTexto 11">
            <a:extLst>
              <a:ext uri="{FF2B5EF4-FFF2-40B4-BE49-F238E27FC236}">
                <a16:creationId xmlns:a16="http://schemas.microsoft.com/office/drawing/2014/main" id="{0EDD9F42-F792-432A-9699-C9F980623FD5}"/>
              </a:ext>
            </a:extLst>
          </p:cNvPr>
          <p:cNvSpPr txBox="1"/>
          <p:nvPr/>
        </p:nvSpPr>
        <p:spPr>
          <a:xfrm>
            <a:off x="4095406" y="793727"/>
            <a:ext cx="3365500" cy="646331"/>
          </a:xfrm>
          <a:prstGeom prst="rect">
            <a:avLst/>
          </a:prstGeom>
          <a:noFill/>
        </p:spPr>
        <p:txBody>
          <a:bodyPr wrap="square" rtlCol="0">
            <a:spAutoFit/>
          </a:bodyPr>
          <a:lstStyle/>
          <a:p>
            <a:pPr algn="r"/>
            <a:r>
              <a:rPr lang="es-ES" sz="3600" b="1" dirty="0">
                <a:solidFill>
                  <a:srgbClr val="002060"/>
                </a:solidFill>
              </a:rPr>
              <a:t>ORDEN DEL DÍA</a:t>
            </a:r>
            <a:endParaRPr lang="es-ES" sz="3600" dirty="0">
              <a:solidFill>
                <a:srgbClr val="002060"/>
              </a:solidFill>
            </a:endParaRPr>
          </a:p>
        </p:txBody>
      </p:sp>
    </p:spTree>
    <p:extLst>
      <p:ext uri="{BB962C8B-B14F-4D97-AF65-F5344CB8AC3E}">
        <p14:creationId xmlns:p14="http://schemas.microsoft.com/office/powerpoint/2010/main" val="3118267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3" y="6520419"/>
            <a:ext cx="373062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325216" y="2907177"/>
            <a:ext cx="9143999" cy="1446550"/>
          </a:xfrm>
          <a:prstGeom prst="rect">
            <a:avLst/>
          </a:prstGeom>
          <a:noFill/>
        </p:spPr>
        <p:txBody>
          <a:bodyPr wrap="square" rtlCol="0">
            <a:spAutoFit/>
          </a:bodyPr>
          <a:lstStyle/>
          <a:p>
            <a:pPr algn="ctr"/>
            <a:r>
              <a:rPr lang="es-ES" sz="4400" b="1" dirty="0">
                <a:solidFill>
                  <a:srgbClr val="002060"/>
                </a:solidFill>
              </a:rPr>
              <a:t>4. Comité F</a:t>
            </a:r>
            <a:r>
              <a:rPr lang="es-CO" sz="4400" b="1" dirty="0">
                <a:solidFill>
                  <a:srgbClr val="002060"/>
                </a:solidFill>
              </a:rPr>
              <a:t>inanciero</a:t>
            </a: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7331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C0522A5-1C63-4714-86BC-01E6AD8147E3}"/>
              </a:ext>
            </a:extLst>
          </p:cNvPr>
          <p:cNvSpPr txBox="1"/>
          <p:nvPr/>
        </p:nvSpPr>
        <p:spPr>
          <a:xfrm>
            <a:off x="2308051" y="984023"/>
            <a:ext cx="7198228" cy="954107"/>
          </a:xfrm>
          <a:prstGeom prst="rect">
            <a:avLst/>
          </a:prstGeom>
          <a:noFill/>
        </p:spPr>
        <p:txBody>
          <a:bodyPr wrap="square" rtlCol="0">
            <a:spAutoFit/>
          </a:bodyPr>
          <a:lstStyle/>
          <a:p>
            <a:pPr algn="ctr"/>
            <a:r>
              <a:rPr lang="es-CO" sz="2800" b="1" dirty="0">
                <a:solidFill>
                  <a:srgbClr val="000A8B"/>
                </a:solidFill>
              </a:rPr>
              <a:t>COMITÉ FINANCIERO ENERO DE 2019</a:t>
            </a:r>
          </a:p>
          <a:p>
            <a:pPr algn="ctr"/>
            <a:r>
              <a:rPr lang="es-CO" sz="2800" b="1" dirty="0">
                <a:solidFill>
                  <a:srgbClr val="000A8B"/>
                </a:solidFill>
              </a:rPr>
              <a:t>ORDEN DEL DIA:</a:t>
            </a:r>
          </a:p>
        </p:txBody>
      </p:sp>
      <p:sp>
        <p:nvSpPr>
          <p:cNvPr id="11" name="CuadroTexto 10">
            <a:extLst>
              <a:ext uri="{FF2B5EF4-FFF2-40B4-BE49-F238E27FC236}">
                <a16:creationId xmlns:a16="http://schemas.microsoft.com/office/drawing/2014/main" id="{69B7AEC9-727A-4826-915C-F0F95F32E6F6}"/>
              </a:ext>
            </a:extLst>
          </p:cNvPr>
          <p:cNvSpPr txBox="1"/>
          <p:nvPr/>
        </p:nvSpPr>
        <p:spPr>
          <a:xfrm>
            <a:off x="1188632" y="1938130"/>
            <a:ext cx="9814735" cy="4985980"/>
          </a:xfrm>
          <a:prstGeom prst="rect">
            <a:avLst/>
          </a:prstGeom>
          <a:noFill/>
        </p:spPr>
        <p:txBody>
          <a:bodyPr wrap="square" rtlCol="0">
            <a:spAutoFit/>
          </a:bodyPr>
          <a:lstStyle/>
          <a:p>
            <a:pPr marL="457200" indent="-457200">
              <a:lnSpc>
                <a:spcPct val="150000"/>
              </a:lnSpc>
              <a:buAutoNum type="arabicPeriod"/>
            </a:pPr>
            <a:r>
              <a:rPr lang="es-CO" sz="2800" dirty="0"/>
              <a:t>Portafolio a 31 de diciembre de 2018.</a:t>
            </a:r>
          </a:p>
          <a:p>
            <a:pPr marL="457200" indent="-457200">
              <a:lnSpc>
                <a:spcPct val="150000"/>
              </a:lnSpc>
              <a:buAutoNum type="arabicPeriod"/>
            </a:pPr>
            <a:r>
              <a:rPr lang="es-CO" sz="2800" dirty="0"/>
              <a:t>Informe de implementación del ERP</a:t>
            </a:r>
          </a:p>
          <a:p>
            <a:pPr marL="457200" indent="-457200">
              <a:lnSpc>
                <a:spcPct val="150000"/>
              </a:lnSpc>
              <a:buAutoNum type="arabicPeriod"/>
            </a:pPr>
            <a:r>
              <a:rPr lang="es-CO" sz="2800" dirty="0"/>
              <a:t>Informe Gerencia Comercial</a:t>
            </a:r>
          </a:p>
          <a:p>
            <a:pPr marL="457200" indent="-457200">
              <a:lnSpc>
                <a:spcPct val="150000"/>
              </a:lnSpc>
              <a:buAutoNum type="arabicPeriod"/>
            </a:pPr>
            <a:r>
              <a:rPr lang="es-CO" sz="2800" dirty="0"/>
              <a:t>Cronograma presentación Estados Financieros SAE</a:t>
            </a:r>
          </a:p>
          <a:p>
            <a:pPr marL="457200" indent="-457200">
              <a:lnSpc>
                <a:spcPct val="150000"/>
              </a:lnSpc>
              <a:buAutoNum type="arabicPeriod"/>
            </a:pPr>
            <a:r>
              <a:rPr lang="es-CO" sz="2800" dirty="0"/>
              <a:t>Varios</a:t>
            </a:r>
          </a:p>
          <a:p>
            <a:pPr>
              <a:lnSpc>
                <a:spcPct val="150000"/>
              </a:lnSpc>
            </a:pPr>
            <a:r>
              <a:rPr lang="es-CO" sz="2800" dirty="0"/>
              <a:t>	-Arrendamiento oficina principal SAE.</a:t>
            </a:r>
          </a:p>
          <a:p>
            <a:pPr>
              <a:lnSpc>
                <a:spcPct val="150000"/>
              </a:lnSpc>
            </a:pPr>
            <a:r>
              <a:rPr lang="es-CO" sz="2800" dirty="0"/>
              <a:t>	-Contratación revisoría fiscal.</a:t>
            </a:r>
          </a:p>
          <a:p>
            <a:endParaRPr lang="es-CO" sz="2400" dirty="0"/>
          </a:p>
        </p:txBody>
      </p:sp>
      <p:pic>
        <p:nvPicPr>
          <p:cNvPr id="10" name="Imagen 9">
            <a:extLst>
              <a:ext uri="{FF2B5EF4-FFF2-40B4-BE49-F238E27FC236}">
                <a16:creationId xmlns:a16="http://schemas.microsoft.com/office/drawing/2014/main" id="{DE21A76E-E83C-4336-9D48-F4EBC3AAD8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4" name="Imagen 13">
            <a:extLst>
              <a:ext uri="{FF2B5EF4-FFF2-40B4-BE49-F238E27FC236}">
                <a16:creationId xmlns:a16="http://schemas.microsoft.com/office/drawing/2014/main" id="{1E39AF1D-8905-4A1B-9035-FD0E600049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5" name="Rectángulo 14">
            <a:extLst>
              <a:ext uri="{FF2B5EF4-FFF2-40B4-BE49-F238E27FC236}">
                <a16:creationId xmlns:a16="http://schemas.microsoft.com/office/drawing/2014/main" id="{E72DEA99-B661-474D-8351-D45A8D388055}"/>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CuadroTexto 15">
            <a:extLst>
              <a:ext uri="{FF2B5EF4-FFF2-40B4-BE49-F238E27FC236}">
                <a16:creationId xmlns:a16="http://schemas.microsoft.com/office/drawing/2014/main" id="{6DC03D50-1887-4900-8C53-474AA7D14563}"/>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17636600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862DE2FE-DD36-4D9F-BAC6-B652934725DA}"/>
              </a:ext>
            </a:extLst>
          </p:cNvPr>
          <p:cNvSpPr txBox="1"/>
          <p:nvPr/>
        </p:nvSpPr>
        <p:spPr>
          <a:xfrm>
            <a:off x="2487253" y="2393229"/>
            <a:ext cx="7217494" cy="1446550"/>
          </a:xfrm>
          <a:prstGeom prst="rect">
            <a:avLst/>
          </a:prstGeom>
          <a:noFill/>
        </p:spPr>
        <p:txBody>
          <a:bodyPr wrap="square" rtlCol="0">
            <a:spAutoFit/>
          </a:bodyPr>
          <a:lstStyle/>
          <a:p>
            <a:pPr algn="ctr"/>
            <a:r>
              <a:rPr lang="es-CO" sz="4400" b="1" dirty="0">
                <a:solidFill>
                  <a:srgbClr val="000A8B"/>
                </a:solidFill>
              </a:rPr>
              <a:t>1. PORTAFOLIO</a:t>
            </a:r>
          </a:p>
          <a:p>
            <a:pPr algn="ctr"/>
            <a:r>
              <a:rPr lang="es-CO" sz="4400" b="1" dirty="0">
                <a:solidFill>
                  <a:srgbClr val="000A8B"/>
                </a:solidFill>
              </a:rPr>
              <a:t> A 31 DE DICIEMBRE DE 2018</a:t>
            </a:r>
            <a:endParaRPr lang="es-ES" sz="4400" b="1" dirty="0">
              <a:solidFill>
                <a:schemeClr val="accent5">
                  <a:lumMod val="50000"/>
                </a:schemeClr>
              </a:solidFill>
              <a:latin typeface="Arial Narrow" panose="020B0606020202030204" pitchFamily="34" charset="0"/>
            </a:endParaRPr>
          </a:p>
        </p:txBody>
      </p:sp>
      <p:pic>
        <p:nvPicPr>
          <p:cNvPr id="12" name="Imagen 11">
            <a:extLst>
              <a:ext uri="{FF2B5EF4-FFF2-40B4-BE49-F238E27FC236}">
                <a16:creationId xmlns:a16="http://schemas.microsoft.com/office/drawing/2014/main" id="{4240CF4F-DD46-4CA6-A2AA-7A31A967AB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36CFC5AE-D894-45CC-B571-3535460D03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5" name="Rectángulo 14">
            <a:extLst>
              <a:ext uri="{FF2B5EF4-FFF2-40B4-BE49-F238E27FC236}">
                <a16:creationId xmlns:a16="http://schemas.microsoft.com/office/drawing/2014/main" id="{D798D026-3D22-4302-9E5F-0935853A8B56}"/>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CuadroTexto 15">
            <a:extLst>
              <a:ext uri="{FF2B5EF4-FFF2-40B4-BE49-F238E27FC236}">
                <a16:creationId xmlns:a16="http://schemas.microsoft.com/office/drawing/2014/main" id="{C1A648DB-6CC8-45C7-B20D-258CF1B5B736}"/>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3083571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0" name="Título 7">
            <a:extLst>
              <a:ext uri="{FF2B5EF4-FFF2-40B4-BE49-F238E27FC236}">
                <a16:creationId xmlns:a16="http://schemas.microsoft.com/office/drawing/2014/main" id="{6BFD5352-2453-4412-99D2-8980474CB1BC}"/>
              </a:ext>
            </a:extLst>
          </p:cNvPr>
          <p:cNvSpPr txBox="1">
            <a:spLocks/>
          </p:cNvSpPr>
          <p:nvPr/>
        </p:nvSpPr>
        <p:spPr>
          <a:xfrm>
            <a:off x="4431102" y="886860"/>
            <a:ext cx="6061493" cy="400110"/>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ES" sz="2000" b="1" dirty="0">
                <a:solidFill>
                  <a:srgbClr val="000A8B"/>
                </a:solidFill>
              </a:rPr>
              <a:t>COMPOSICIÓN PORTAFOLIO DICIEMBRE 2018 </a:t>
            </a:r>
          </a:p>
        </p:txBody>
      </p:sp>
      <p:graphicFrame>
        <p:nvGraphicFramePr>
          <p:cNvPr id="18" name="Gráfico 17">
            <a:extLst>
              <a:ext uri="{FF2B5EF4-FFF2-40B4-BE49-F238E27FC236}">
                <a16:creationId xmlns:a16="http://schemas.microsoft.com/office/drawing/2014/main" id="{C0781AE5-3078-4C74-B300-D40A254054F4}"/>
              </a:ext>
            </a:extLst>
          </p:cNvPr>
          <p:cNvGraphicFramePr>
            <a:graphicFrameLocks/>
          </p:cNvGraphicFramePr>
          <p:nvPr>
            <p:extLst/>
          </p:nvPr>
        </p:nvGraphicFramePr>
        <p:xfrm>
          <a:off x="2961968" y="3917485"/>
          <a:ext cx="6629400" cy="2180225"/>
        </p:xfrm>
        <a:graphic>
          <a:graphicData uri="http://schemas.openxmlformats.org/drawingml/2006/chart">
            <c:chart xmlns:c="http://schemas.openxmlformats.org/drawingml/2006/chart" xmlns:r="http://schemas.openxmlformats.org/officeDocument/2006/relationships" r:id="rId2"/>
          </a:graphicData>
        </a:graphic>
      </p:graphicFrame>
      <p:pic>
        <p:nvPicPr>
          <p:cNvPr id="4" name="Imagen 3">
            <a:extLst>
              <a:ext uri="{FF2B5EF4-FFF2-40B4-BE49-F238E27FC236}">
                <a16:creationId xmlns:a16="http://schemas.microsoft.com/office/drawing/2014/main" id="{10E1DBC5-E85F-4A20-ADFB-28EFB3989DBA}"/>
              </a:ext>
            </a:extLst>
          </p:cNvPr>
          <p:cNvPicPr>
            <a:picLocks noChangeAspect="1"/>
          </p:cNvPicPr>
          <p:nvPr/>
        </p:nvPicPr>
        <p:blipFill>
          <a:blip r:embed="rId3"/>
          <a:stretch>
            <a:fillRect/>
          </a:stretch>
        </p:blipFill>
        <p:spPr>
          <a:xfrm>
            <a:off x="1874156" y="1286970"/>
            <a:ext cx="8443688" cy="2412575"/>
          </a:xfrm>
          <a:prstGeom prst="rect">
            <a:avLst/>
          </a:prstGeom>
        </p:spPr>
      </p:pic>
      <p:pic>
        <p:nvPicPr>
          <p:cNvPr id="12" name="Imagen 11">
            <a:extLst>
              <a:ext uri="{FF2B5EF4-FFF2-40B4-BE49-F238E27FC236}">
                <a16:creationId xmlns:a16="http://schemas.microsoft.com/office/drawing/2014/main" id="{59E64FC8-56C1-4FFE-B870-F30B162B29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EB8D07F4-E37E-4DEA-9C4B-630C38701C6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5892968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Gráfico 17">
            <a:extLst>
              <a:ext uri="{FF2B5EF4-FFF2-40B4-BE49-F238E27FC236}">
                <a16:creationId xmlns:a16="http://schemas.microsoft.com/office/drawing/2014/main" id="{A52F22B6-1A62-4F71-8ACB-3BC6A309A37E}"/>
              </a:ext>
            </a:extLst>
          </p:cNvPr>
          <p:cNvGraphicFramePr>
            <a:graphicFrameLocks/>
          </p:cNvGraphicFramePr>
          <p:nvPr>
            <p:extLst/>
          </p:nvPr>
        </p:nvGraphicFramePr>
        <p:xfrm>
          <a:off x="1893469" y="1665986"/>
          <a:ext cx="3926487" cy="3734151"/>
        </p:xfrm>
        <a:graphic>
          <a:graphicData uri="http://schemas.openxmlformats.org/drawingml/2006/chart">
            <c:chart xmlns:c="http://schemas.openxmlformats.org/drawingml/2006/chart" xmlns:r="http://schemas.openxmlformats.org/officeDocument/2006/relationships" r:id="rId2"/>
          </a:graphicData>
        </a:graphic>
      </p:graphicFrame>
      <p:pic>
        <p:nvPicPr>
          <p:cNvPr id="6" name="Imagen 5">
            <a:extLst>
              <a:ext uri="{FF2B5EF4-FFF2-40B4-BE49-F238E27FC236}">
                <a16:creationId xmlns:a16="http://schemas.microsoft.com/office/drawing/2014/main" id="{DB15D153-96DC-47B3-BEBC-D7814CAC35E9}"/>
              </a:ext>
            </a:extLst>
          </p:cNvPr>
          <p:cNvPicPr>
            <a:picLocks noChangeAspect="1"/>
          </p:cNvPicPr>
          <p:nvPr/>
        </p:nvPicPr>
        <p:blipFill>
          <a:blip r:embed="rId3"/>
          <a:stretch>
            <a:fillRect/>
          </a:stretch>
        </p:blipFill>
        <p:spPr>
          <a:xfrm>
            <a:off x="6372048" y="1252929"/>
            <a:ext cx="3767625" cy="1731219"/>
          </a:xfrm>
          <a:prstGeom prst="rect">
            <a:avLst/>
          </a:prstGeom>
        </p:spPr>
      </p:pic>
      <p:graphicFrame>
        <p:nvGraphicFramePr>
          <p:cNvPr id="19" name="Gráfico 18">
            <a:extLst>
              <a:ext uri="{FF2B5EF4-FFF2-40B4-BE49-F238E27FC236}">
                <a16:creationId xmlns:a16="http://schemas.microsoft.com/office/drawing/2014/main" id="{2444D1CF-6A13-4682-8181-FEFCA34A6A91}"/>
              </a:ext>
            </a:extLst>
          </p:cNvPr>
          <p:cNvGraphicFramePr>
            <a:graphicFrameLocks/>
          </p:cNvGraphicFramePr>
          <p:nvPr>
            <p:extLst/>
          </p:nvPr>
        </p:nvGraphicFramePr>
        <p:xfrm>
          <a:off x="6181111" y="3133356"/>
          <a:ext cx="4149496" cy="2913483"/>
        </p:xfrm>
        <a:graphic>
          <a:graphicData uri="http://schemas.openxmlformats.org/drawingml/2006/chart">
            <c:chart xmlns:c="http://schemas.openxmlformats.org/drawingml/2006/chart" xmlns:r="http://schemas.openxmlformats.org/officeDocument/2006/relationships" r:id="rId4"/>
          </a:graphicData>
        </a:graphic>
      </p:graphicFrame>
      <p:pic>
        <p:nvPicPr>
          <p:cNvPr id="3" name="Imagen 2">
            <a:extLst>
              <a:ext uri="{FF2B5EF4-FFF2-40B4-BE49-F238E27FC236}">
                <a16:creationId xmlns:a16="http://schemas.microsoft.com/office/drawing/2014/main" id="{72E76156-8517-4C8B-8F68-300F05D8D7C8}"/>
              </a:ext>
            </a:extLst>
          </p:cNvPr>
          <p:cNvPicPr>
            <a:picLocks noChangeAspect="1"/>
          </p:cNvPicPr>
          <p:nvPr/>
        </p:nvPicPr>
        <p:blipFill>
          <a:blip r:embed="rId5"/>
          <a:stretch>
            <a:fillRect/>
          </a:stretch>
        </p:blipFill>
        <p:spPr>
          <a:xfrm>
            <a:off x="2097845" y="1260191"/>
            <a:ext cx="3517365" cy="1723956"/>
          </a:xfrm>
          <a:prstGeom prst="rect">
            <a:avLst/>
          </a:prstGeom>
        </p:spPr>
      </p:pic>
      <p:graphicFrame>
        <p:nvGraphicFramePr>
          <p:cNvPr id="13" name="Gráfico 12">
            <a:extLst>
              <a:ext uri="{FF2B5EF4-FFF2-40B4-BE49-F238E27FC236}">
                <a16:creationId xmlns:a16="http://schemas.microsoft.com/office/drawing/2014/main" id="{BA25D47D-DD57-4492-A27E-F813B06A004B}"/>
              </a:ext>
            </a:extLst>
          </p:cNvPr>
          <p:cNvGraphicFramePr>
            <a:graphicFrameLocks/>
          </p:cNvGraphicFramePr>
          <p:nvPr>
            <p:extLst/>
          </p:nvPr>
        </p:nvGraphicFramePr>
        <p:xfrm>
          <a:off x="1792126" y="2829662"/>
          <a:ext cx="4387442" cy="3217177"/>
        </p:xfrm>
        <a:graphic>
          <a:graphicData uri="http://schemas.openxmlformats.org/drawingml/2006/chart">
            <c:chart xmlns:c="http://schemas.openxmlformats.org/drawingml/2006/chart" xmlns:r="http://schemas.openxmlformats.org/officeDocument/2006/relationships" r:id="rId6"/>
          </a:graphicData>
        </a:graphic>
      </p:graphicFrame>
      <p:pic>
        <p:nvPicPr>
          <p:cNvPr id="12" name="Imagen 11">
            <a:extLst>
              <a:ext uri="{FF2B5EF4-FFF2-40B4-BE49-F238E27FC236}">
                <a16:creationId xmlns:a16="http://schemas.microsoft.com/office/drawing/2014/main" id="{875E0196-47BA-4852-B57C-428BD59C7D3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4" name="Imagen 13">
            <a:extLst>
              <a:ext uri="{FF2B5EF4-FFF2-40B4-BE49-F238E27FC236}">
                <a16:creationId xmlns:a16="http://schemas.microsoft.com/office/drawing/2014/main" id="{A52D2D84-A0B6-43DB-96DF-C54D6BA3DDB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0" name="Rectángulo 19">
            <a:extLst>
              <a:ext uri="{FF2B5EF4-FFF2-40B4-BE49-F238E27FC236}">
                <a16:creationId xmlns:a16="http://schemas.microsoft.com/office/drawing/2014/main" id="{4EB20624-5F39-42B1-9545-E8C499A9F225}"/>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1" name="CuadroTexto 20">
            <a:extLst>
              <a:ext uri="{FF2B5EF4-FFF2-40B4-BE49-F238E27FC236}">
                <a16:creationId xmlns:a16="http://schemas.microsoft.com/office/drawing/2014/main" id="{5B6A984C-D526-4278-8BB4-FA310F425210}"/>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17005273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adroTexto 10">
            <a:extLst>
              <a:ext uri="{FF2B5EF4-FFF2-40B4-BE49-F238E27FC236}">
                <a16:creationId xmlns:a16="http://schemas.microsoft.com/office/drawing/2014/main" id="{5089EF99-3152-4323-B0CB-573DDBCC8DED}"/>
              </a:ext>
            </a:extLst>
          </p:cNvPr>
          <p:cNvSpPr txBox="1"/>
          <p:nvPr/>
        </p:nvSpPr>
        <p:spPr>
          <a:xfrm>
            <a:off x="1205948" y="5770611"/>
            <a:ext cx="1857112" cy="261610"/>
          </a:xfrm>
          <a:prstGeom prst="rect">
            <a:avLst/>
          </a:prstGeom>
          <a:noFill/>
        </p:spPr>
        <p:txBody>
          <a:bodyPr wrap="square" rtlCol="0">
            <a:spAutoFit/>
          </a:bodyPr>
          <a:lstStyle/>
          <a:p>
            <a:r>
              <a:rPr lang="es-CO" sz="1100" dirty="0"/>
              <a:t>Cifras en Millones de Pesos</a:t>
            </a:r>
          </a:p>
        </p:txBody>
      </p:sp>
      <p:pic>
        <p:nvPicPr>
          <p:cNvPr id="5" name="Imagen 4">
            <a:extLst>
              <a:ext uri="{FF2B5EF4-FFF2-40B4-BE49-F238E27FC236}">
                <a16:creationId xmlns:a16="http://schemas.microsoft.com/office/drawing/2014/main" id="{8DB2201F-3912-4E86-ADD6-FF44AD9D3EEE}"/>
              </a:ext>
            </a:extLst>
          </p:cNvPr>
          <p:cNvPicPr>
            <a:picLocks noChangeAspect="1"/>
          </p:cNvPicPr>
          <p:nvPr/>
        </p:nvPicPr>
        <p:blipFill>
          <a:blip r:embed="rId2"/>
          <a:stretch>
            <a:fillRect/>
          </a:stretch>
        </p:blipFill>
        <p:spPr>
          <a:xfrm>
            <a:off x="1205948" y="1272209"/>
            <a:ext cx="9671693" cy="4513343"/>
          </a:xfrm>
          <a:prstGeom prst="rect">
            <a:avLst/>
          </a:prstGeom>
        </p:spPr>
      </p:pic>
      <p:pic>
        <p:nvPicPr>
          <p:cNvPr id="9" name="Imagen 8">
            <a:extLst>
              <a:ext uri="{FF2B5EF4-FFF2-40B4-BE49-F238E27FC236}">
                <a16:creationId xmlns:a16="http://schemas.microsoft.com/office/drawing/2014/main" id="{9FBC8D34-1E9E-4C52-8F53-1388793578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0" name="Imagen 9">
            <a:extLst>
              <a:ext uri="{FF2B5EF4-FFF2-40B4-BE49-F238E27FC236}">
                <a16:creationId xmlns:a16="http://schemas.microsoft.com/office/drawing/2014/main" id="{FA29C043-7038-4F35-9EC1-1182EB6899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2" name="Rectángulo 11">
            <a:extLst>
              <a:ext uri="{FF2B5EF4-FFF2-40B4-BE49-F238E27FC236}">
                <a16:creationId xmlns:a16="http://schemas.microsoft.com/office/drawing/2014/main" id="{313A3785-2AB7-4B0F-831A-E07D3FFFFF13}"/>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16447F0C-765A-45A6-B086-4A84A803E205}"/>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39288553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a:extLst>
              <a:ext uri="{FF2B5EF4-FFF2-40B4-BE49-F238E27FC236}">
                <a16:creationId xmlns:a16="http://schemas.microsoft.com/office/drawing/2014/main" id="{7F1D7E7D-4DC9-4597-8E0C-6A178A38A480}"/>
              </a:ext>
            </a:extLst>
          </p:cNvPr>
          <p:cNvSpPr txBox="1"/>
          <p:nvPr/>
        </p:nvSpPr>
        <p:spPr>
          <a:xfrm>
            <a:off x="529396" y="4371452"/>
            <a:ext cx="1857112" cy="261610"/>
          </a:xfrm>
          <a:prstGeom prst="rect">
            <a:avLst/>
          </a:prstGeom>
          <a:noFill/>
        </p:spPr>
        <p:txBody>
          <a:bodyPr wrap="square" rtlCol="0">
            <a:spAutoFit/>
          </a:bodyPr>
          <a:lstStyle/>
          <a:p>
            <a:r>
              <a:rPr lang="es-CO" sz="1100" dirty="0"/>
              <a:t>Cifras en Millones de Pesos</a:t>
            </a:r>
          </a:p>
        </p:txBody>
      </p:sp>
      <p:pic>
        <p:nvPicPr>
          <p:cNvPr id="3" name="Imagen 2">
            <a:extLst>
              <a:ext uri="{FF2B5EF4-FFF2-40B4-BE49-F238E27FC236}">
                <a16:creationId xmlns:a16="http://schemas.microsoft.com/office/drawing/2014/main" id="{AE4424DB-0996-4612-977C-DC3A0957D2E8}"/>
              </a:ext>
            </a:extLst>
          </p:cNvPr>
          <p:cNvPicPr>
            <a:picLocks noChangeAspect="1"/>
          </p:cNvPicPr>
          <p:nvPr/>
        </p:nvPicPr>
        <p:blipFill>
          <a:blip r:embed="rId2"/>
          <a:stretch>
            <a:fillRect/>
          </a:stretch>
        </p:blipFill>
        <p:spPr>
          <a:xfrm>
            <a:off x="529396" y="1831777"/>
            <a:ext cx="11390050" cy="2398644"/>
          </a:xfrm>
          <a:prstGeom prst="rect">
            <a:avLst/>
          </a:prstGeom>
        </p:spPr>
      </p:pic>
      <p:pic>
        <p:nvPicPr>
          <p:cNvPr id="9" name="Imagen 8">
            <a:extLst>
              <a:ext uri="{FF2B5EF4-FFF2-40B4-BE49-F238E27FC236}">
                <a16:creationId xmlns:a16="http://schemas.microsoft.com/office/drawing/2014/main" id="{DB9EF0BF-15E2-4B5D-8C8E-D16CAC4CC2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2" name="Imagen 11">
            <a:extLst>
              <a:ext uri="{FF2B5EF4-FFF2-40B4-BE49-F238E27FC236}">
                <a16:creationId xmlns:a16="http://schemas.microsoft.com/office/drawing/2014/main" id="{BD450654-A535-4156-A98F-2C4BFCECD1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3" name="Rectángulo 12">
            <a:extLst>
              <a:ext uri="{FF2B5EF4-FFF2-40B4-BE49-F238E27FC236}">
                <a16:creationId xmlns:a16="http://schemas.microsoft.com/office/drawing/2014/main" id="{B3299F38-1C87-45DC-984A-83CD9A869610}"/>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720EAA48-86E0-4CF3-9E62-30E6EC5456E8}"/>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23512963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9F36D978-2EDD-41C6-A8D1-B0FF6FB740F3}"/>
              </a:ext>
            </a:extLst>
          </p:cNvPr>
          <p:cNvSpPr txBox="1"/>
          <p:nvPr/>
        </p:nvSpPr>
        <p:spPr>
          <a:xfrm>
            <a:off x="4839568" y="1003190"/>
            <a:ext cx="5608808" cy="707886"/>
          </a:xfrm>
          <a:prstGeom prst="rect">
            <a:avLst/>
          </a:prstGeom>
          <a:noFill/>
        </p:spPr>
        <p:txBody>
          <a:bodyPr wrap="square" rtlCol="0">
            <a:spAutoFit/>
          </a:bodyPr>
          <a:lstStyle/>
          <a:p>
            <a:pPr algn="r"/>
            <a:r>
              <a:rPr lang="es-ES" sz="2000" b="1" dirty="0">
                <a:solidFill>
                  <a:srgbClr val="000A8B"/>
                </a:solidFill>
              </a:rPr>
              <a:t>COMPOSICIÓN DEL </a:t>
            </a:r>
          </a:p>
          <a:p>
            <a:pPr algn="r"/>
            <a:r>
              <a:rPr lang="es-ES" sz="2000" b="1" dirty="0">
                <a:solidFill>
                  <a:srgbClr val="000A8B"/>
                </a:solidFill>
              </a:rPr>
              <a:t>PORTAFOLIO ACCIONES DICIEMBRE 2018 </a:t>
            </a:r>
          </a:p>
        </p:txBody>
      </p:sp>
      <p:pic>
        <p:nvPicPr>
          <p:cNvPr id="3" name="Imagen 2">
            <a:extLst>
              <a:ext uri="{FF2B5EF4-FFF2-40B4-BE49-F238E27FC236}">
                <a16:creationId xmlns:a16="http://schemas.microsoft.com/office/drawing/2014/main" id="{B39F4835-9E11-4306-9315-B30413202F64}"/>
              </a:ext>
            </a:extLst>
          </p:cNvPr>
          <p:cNvPicPr>
            <a:picLocks noChangeAspect="1"/>
          </p:cNvPicPr>
          <p:nvPr/>
        </p:nvPicPr>
        <p:blipFill>
          <a:blip r:embed="rId2"/>
          <a:stretch>
            <a:fillRect/>
          </a:stretch>
        </p:blipFill>
        <p:spPr>
          <a:xfrm>
            <a:off x="1900084" y="2116248"/>
            <a:ext cx="8236974" cy="2868707"/>
          </a:xfrm>
          <a:prstGeom prst="rect">
            <a:avLst/>
          </a:prstGeom>
        </p:spPr>
      </p:pic>
      <p:pic>
        <p:nvPicPr>
          <p:cNvPr id="10" name="Imagen 9">
            <a:extLst>
              <a:ext uri="{FF2B5EF4-FFF2-40B4-BE49-F238E27FC236}">
                <a16:creationId xmlns:a16="http://schemas.microsoft.com/office/drawing/2014/main" id="{34827950-8E3B-435A-9636-D6F1F63977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2" name="Imagen 11">
            <a:extLst>
              <a:ext uri="{FF2B5EF4-FFF2-40B4-BE49-F238E27FC236}">
                <a16:creationId xmlns:a16="http://schemas.microsoft.com/office/drawing/2014/main" id="{D662024B-C893-4702-8DE4-A60F5E9860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3" name="Rectángulo 12">
            <a:extLst>
              <a:ext uri="{FF2B5EF4-FFF2-40B4-BE49-F238E27FC236}">
                <a16:creationId xmlns:a16="http://schemas.microsoft.com/office/drawing/2014/main" id="{83D291E2-E829-4AEB-A3A1-7E2FC6064D2A}"/>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CuadroTexto 15">
            <a:extLst>
              <a:ext uri="{FF2B5EF4-FFF2-40B4-BE49-F238E27FC236}">
                <a16:creationId xmlns:a16="http://schemas.microsoft.com/office/drawing/2014/main" id="{91DE054C-8D85-49E3-A848-C9AD847A6C2A}"/>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3666416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81F4DEEA-EB34-4077-955E-BCDE18CC2A08}"/>
              </a:ext>
            </a:extLst>
          </p:cNvPr>
          <p:cNvSpPr txBox="1"/>
          <p:nvPr/>
        </p:nvSpPr>
        <p:spPr>
          <a:xfrm>
            <a:off x="5568387" y="939335"/>
            <a:ext cx="4636999" cy="707886"/>
          </a:xfrm>
          <a:prstGeom prst="rect">
            <a:avLst/>
          </a:prstGeom>
          <a:noFill/>
        </p:spPr>
        <p:txBody>
          <a:bodyPr wrap="square" rtlCol="0">
            <a:spAutoFit/>
          </a:bodyPr>
          <a:lstStyle/>
          <a:p>
            <a:pPr algn="r"/>
            <a:r>
              <a:rPr lang="es-ES" sz="2000" b="1" dirty="0">
                <a:solidFill>
                  <a:srgbClr val="000A8B"/>
                </a:solidFill>
              </a:rPr>
              <a:t>PORTAFOLIO RECURSOS PROPIOS SAE Diciembre 2018 </a:t>
            </a:r>
          </a:p>
        </p:txBody>
      </p:sp>
      <p:sp>
        <p:nvSpPr>
          <p:cNvPr id="3" name="CuadroTexto 2">
            <a:extLst>
              <a:ext uri="{FF2B5EF4-FFF2-40B4-BE49-F238E27FC236}">
                <a16:creationId xmlns:a16="http://schemas.microsoft.com/office/drawing/2014/main" id="{DA4233A4-C789-40A0-B3F9-4A0A3C4A2A4B}"/>
              </a:ext>
            </a:extLst>
          </p:cNvPr>
          <p:cNvSpPr txBox="1"/>
          <p:nvPr/>
        </p:nvSpPr>
        <p:spPr>
          <a:xfrm>
            <a:off x="7924801" y="1647222"/>
            <a:ext cx="2116394" cy="276999"/>
          </a:xfrm>
          <a:prstGeom prst="rect">
            <a:avLst/>
          </a:prstGeom>
          <a:noFill/>
        </p:spPr>
        <p:txBody>
          <a:bodyPr wrap="square" rtlCol="0">
            <a:spAutoFit/>
          </a:bodyPr>
          <a:lstStyle/>
          <a:p>
            <a:r>
              <a:rPr lang="es-CO" sz="1200" dirty="0"/>
              <a:t>Cifras en Millones de Pesos</a:t>
            </a:r>
          </a:p>
        </p:txBody>
      </p:sp>
      <p:pic>
        <p:nvPicPr>
          <p:cNvPr id="6" name="Imagen 5">
            <a:extLst>
              <a:ext uri="{FF2B5EF4-FFF2-40B4-BE49-F238E27FC236}">
                <a16:creationId xmlns:a16="http://schemas.microsoft.com/office/drawing/2014/main" id="{B7945CA5-F6AE-432B-9893-EF229A6CAC85}"/>
              </a:ext>
            </a:extLst>
          </p:cNvPr>
          <p:cNvPicPr>
            <a:picLocks noChangeAspect="1"/>
          </p:cNvPicPr>
          <p:nvPr/>
        </p:nvPicPr>
        <p:blipFill>
          <a:blip r:embed="rId2"/>
          <a:stretch>
            <a:fillRect/>
          </a:stretch>
        </p:blipFill>
        <p:spPr>
          <a:xfrm>
            <a:off x="2336260" y="1924221"/>
            <a:ext cx="7704934" cy="1167133"/>
          </a:xfrm>
          <a:prstGeom prst="rect">
            <a:avLst/>
          </a:prstGeom>
        </p:spPr>
      </p:pic>
      <p:graphicFrame>
        <p:nvGraphicFramePr>
          <p:cNvPr id="20" name="Gráfico 19">
            <a:extLst>
              <a:ext uri="{FF2B5EF4-FFF2-40B4-BE49-F238E27FC236}">
                <a16:creationId xmlns:a16="http://schemas.microsoft.com/office/drawing/2014/main" id="{2CE11FF9-8AAC-4C19-81A0-D5639092AA4B}"/>
              </a:ext>
            </a:extLst>
          </p:cNvPr>
          <p:cNvGraphicFramePr>
            <a:graphicFrameLocks/>
          </p:cNvGraphicFramePr>
          <p:nvPr>
            <p:extLst/>
          </p:nvPr>
        </p:nvGraphicFramePr>
        <p:xfrm>
          <a:off x="1872601" y="3220444"/>
          <a:ext cx="4614231" cy="253880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1" name="Gráfico 20">
            <a:extLst>
              <a:ext uri="{FF2B5EF4-FFF2-40B4-BE49-F238E27FC236}">
                <a16:creationId xmlns:a16="http://schemas.microsoft.com/office/drawing/2014/main" id="{1F4FD7A0-253B-4190-BCAF-1760540DAD4C}"/>
              </a:ext>
            </a:extLst>
          </p:cNvPr>
          <p:cNvGraphicFramePr>
            <a:graphicFrameLocks/>
          </p:cNvGraphicFramePr>
          <p:nvPr>
            <p:extLst/>
          </p:nvPr>
        </p:nvGraphicFramePr>
        <p:xfrm>
          <a:off x="6044382" y="3220444"/>
          <a:ext cx="4801137" cy="2724751"/>
        </p:xfrm>
        <a:graphic>
          <a:graphicData uri="http://schemas.openxmlformats.org/drawingml/2006/chart">
            <c:chart xmlns:c="http://schemas.openxmlformats.org/drawingml/2006/chart" xmlns:r="http://schemas.openxmlformats.org/officeDocument/2006/relationships" r:id="rId4"/>
          </a:graphicData>
        </a:graphic>
      </p:graphicFrame>
      <p:pic>
        <p:nvPicPr>
          <p:cNvPr id="12" name="Imagen 11">
            <a:extLst>
              <a:ext uri="{FF2B5EF4-FFF2-40B4-BE49-F238E27FC236}">
                <a16:creationId xmlns:a16="http://schemas.microsoft.com/office/drawing/2014/main" id="{643FAA19-3F88-4CE4-B680-8FEEBB99F51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DAB90B16-507F-42EF-AA92-DEDD60D8FCB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4" name="Rectángulo 13">
            <a:extLst>
              <a:ext uri="{FF2B5EF4-FFF2-40B4-BE49-F238E27FC236}">
                <a16:creationId xmlns:a16="http://schemas.microsoft.com/office/drawing/2014/main" id="{F4EC4148-C069-47CB-A296-5840951EC0BB}"/>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6766C775-9B65-4F2D-BD42-AB31BACB7C62}"/>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35883832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adroTexto 10">
            <a:extLst>
              <a:ext uri="{FF2B5EF4-FFF2-40B4-BE49-F238E27FC236}">
                <a16:creationId xmlns:a16="http://schemas.microsoft.com/office/drawing/2014/main" id="{ECA50A33-13EF-4A69-AB92-0D566200A970}"/>
              </a:ext>
            </a:extLst>
          </p:cNvPr>
          <p:cNvSpPr txBox="1"/>
          <p:nvPr/>
        </p:nvSpPr>
        <p:spPr>
          <a:xfrm>
            <a:off x="61959" y="3892198"/>
            <a:ext cx="1857112" cy="261610"/>
          </a:xfrm>
          <a:prstGeom prst="rect">
            <a:avLst/>
          </a:prstGeom>
          <a:noFill/>
        </p:spPr>
        <p:txBody>
          <a:bodyPr wrap="square" rtlCol="0">
            <a:spAutoFit/>
          </a:bodyPr>
          <a:lstStyle/>
          <a:p>
            <a:r>
              <a:rPr lang="es-CO" sz="1100" dirty="0"/>
              <a:t>Cifras en Millones de Pesos</a:t>
            </a:r>
          </a:p>
        </p:txBody>
      </p:sp>
      <p:pic>
        <p:nvPicPr>
          <p:cNvPr id="7" name="Imagen 6">
            <a:extLst>
              <a:ext uri="{FF2B5EF4-FFF2-40B4-BE49-F238E27FC236}">
                <a16:creationId xmlns:a16="http://schemas.microsoft.com/office/drawing/2014/main" id="{8AB16C10-68D0-4793-B53E-2A6528BAE684}"/>
              </a:ext>
            </a:extLst>
          </p:cNvPr>
          <p:cNvPicPr>
            <a:picLocks noChangeAspect="1"/>
          </p:cNvPicPr>
          <p:nvPr/>
        </p:nvPicPr>
        <p:blipFill>
          <a:blip r:embed="rId2"/>
          <a:stretch>
            <a:fillRect/>
          </a:stretch>
        </p:blipFill>
        <p:spPr>
          <a:xfrm>
            <a:off x="61959" y="2193026"/>
            <a:ext cx="11961719" cy="1497583"/>
          </a:xfrm>
          <a:prstGeom prst="rect">
            <a:avLst/>
          </a:prstGeom>
        </p:spPr>
      </p:pic>
      <p:pic>
        <p:nvPicPr>
          <p:cNvPr id="9" name="Imagen 8">
            <a:extLst>
              <a:ext uri="{FF2B5EF4-FFF2-40B4-BE49-F238E27FC236}">
                <a16:creationId xmlns:a16="http://schemas.microsoft.com/office/drawing/2014/main" id="{28EE6050-B1CD-4820-B20D-A26A9195BB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0" name="Imagen 9">
            <a:extLst>
              <a:ext uri="{FF2B5EF4-FFF2-40B4-BE49-F238E27FC236}">
                <a16:creationId xmlns:a16="http://schemas.microsoft.com/office/drawing/2014/main" id="{388E051F-BFEC-478B-A127-0291D0CCD0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2" name="Rectángulo 11">
            <a:extLst>
              <a:ext uri="{FF2B5EF4-FFF2-40B4-BE49-F238E27FC236}">
                <a16:creationId xmlns:a16="http://schemas.microsoft.com/office/drawing/2014/main" id="{4A17AAB0-55D5-47B7-B144-E40DAE0BD3C9}"/>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24CD8648-3A66-40D9-AFE9-29B9409FEAF0}"/>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32978447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adroTexto 10">
            <a:extLst>
              <a:ext uri="{FF2B5EF4-FFF2-40B4-BE49-F238E27FC236}">
                <a16:creationId xmlns:a16="http://schemas.microsoft.com/office/drawing/2014/main" id="{ECA50A33-13EF-4A69-AB92-0D566200A970}"/>
              </a:ext>
            </a:extLst>
          </p:cNvPr>
          <p:cNvSpPr txBox="1"/>
          <p:nvPr/>
        </p:nvSpPr>
        <p:spPr>
          <a:xfrm>
            <a:off x="1524000" y="6253261"/>
            <a:ext cx="1857112" cy="261610"/>
          </a:xfrm>
          <a:prstGeom prst="rect">
            <a:avLst/>
          </a:prstGeom>
          <a:noFill/>
        </p:spPr>
        <p:txBody>
          <a:bodyPr wrap="square" rtlCol="0">
            <a:spAutoFit/>
          </a:bodyPr>
          <a:lstStyle/>
          <a:p>
            <a:r>
              <a:rPr lang="es-CO" sz="1100" dirty="0"/>
              <a:t>Cifras en Millones de Pesos</a:t>
            </a:r>
          </a:p>
        </p:txBody>
      </p:sp>
      <p:graphicFrame>
        <p:nvGraphicFramePr>
          <p:cNvPr id="10" name="Gráfico 9">
            <a:extLst>
              <a:ext uri="{FF2B5EF4-FFF2-40B4-BE49-F238E27FC236}">
                <a16:creationId xmlns:a16="http://schemas.microsoft.com/office/drawing/2014/main" id="{E7EB361C-45AB-4238-8792-8B5E08672912}"/>
              </a:ext>
            </a:extLst>
          </p:cNvPr>
          <p:cNvGraphicFramePr>
            <a:graphicFrameLocks/>
          </p:cNvGraphicFramePr>
          <p:nvPr>
            <p:extLst/>
          </p:nvPr>
        </p:nvGraphicFramePr>
        <p:xfrm>
          <a:off x="1624668" y="3330429"/>
          <a:ext cx="4692723" cy="311686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Gráfico 11">
            <a:extLst>
              <a:ext uri="{FF2B5EF4-FFF2-40B4-BE49-F238E27FC236}">
                <a16:creationId xmlns:a16="http://schemas.microsoft.com/office/drawing/2014/main" id="{AE58EA30-A54E-48B0-B333-A1411B6ECF2A}"/>
              </a:ext>
            </a:extLst>
          </p:cNvPr>
          <p:cNvGraphicFramePr>
            <a:graphicFrameLocks/>
          </p:cNvGraphicFramePr>
          <p:nvPr>
            <p:extLst/>
          </p:nvPr>
        </p:nvGraphicFramePr>
        <p:xfrm>
          <a:off x="6096000" y="3330428"/>
          <a:ext cx="4322511" cy="3045248"/>
        </p:xfrm>
        <a:graphic>
          <a:graphicData uri="http://schemas.openxmlformats.org/drawingml/2006/chart">
            <c:chart xmlns:c="http://schemas.openxmlformats.org/drawingml/2006/chart" xmlns:r="http://schemas.openxmlformats.org/officeDocument/2006/relationships" r:id="rId3"/>
          </a:graphicData>
        </a:graphic>
      </p:graphicFrame>
      <p:pic>
        <p:nvPicPr>
          <p:cNvPr id="5" name="Imagen 4">
            <a:extLst>
              <a:ext uri="{FF2B5EF4-FFF2-40B4-BE49-F238E27FC236}">
                <a16:creationId xmlns:a16="http://schemas.microsoft.com/office/drawing/2014/main" id="{72B07531-288F-4FEE-874B-BD5817AE91BC}"/>
              </a:ext>
            </a:extLst>
          </p:cNvPr>
          <p:cNvPicPr>
            <a:picLocks noChangeAspect="1"/>
          </p:cNvPicPr>
          <p:nvPr/>
        </p:nvPicPr>
        <p:blipFill>
          <a:blip r:embed="rId4"/>
          <a:stretch>
            <a:fillRect/>
          </a:stretch>
        </p:blipFill>
        <p:spPr>
          <a:xfrm>
            <a:off x="1874156" y="1190491"/>
            <a:ext cx="8443688" cy="1655034"/>
          </a:xfrm>
          <a:prstGeom prst="rect">
            <a:avLst/>
          </a:prstGeom>
        </p:spPr>
      </p:pic>
      <p:pic>
        <p:nvPicPr>
          <p:cNvPr id="13" name="Imagen 12">
            <a:extLst>
              <a:ext uri="{FF2B5EF4-FFF2-40B4-BE49-F238E27FC236}">
                <a16:creationId xmlns:a16="http://schemas.microsoft.com/office/drawing/2014/main" id="{F97BD824-4597-4294-AAC9-81F904E709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7" name="Imagen 16">
            <a:extLst>
              <a:ext uri="{FF2B5EF4-FFF2-40B4-BE49-F238E27FC236}">
                <a16:creationId xmlns:a16="http://schemas.microsoft.com/office/drawing/2014/main" id="{B0710856-6C10-4641-9BA7-6BF6A56F6DE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8" name="Rectángulo 17">
            <a:extLst>
              <a:ext uri="{FF2B5EF4-FFF2-40B4-BE49-F238E27FC236}">
                <a16:creationId xmlns:a16="http://schemas.microsoft.com/office/drawing/2014/main" id="{6CF99AF7-8467-49D3-8CF7-DA1EDF15CEC0}"/>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9" name="CuadroTexto 18">
            <a:extLst>
              <a:ext uri="{FF2B5EF4-FFF2-40B4-BE49-F238E27FC236}">
                <a16:creationId xmlns:a16="http://schemas.microsoft.com/office/drawing/2014/main" id="{DDF5919E-83A6-4165-85BC-BB012807218F}"/>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6245747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862DE2FE-DD36-4D9F-BAC6-B652934725DA}"/>
              </a:ext>
            </a:extLst>
          </p:cNvPr>
          <p:cNvSpPr txBox="1"/>
          <p:nvPr/>
        </p:nvSpPr>
        <p:spPr>
          <a:xfrm>
            <a:off x="2487252" y="2597965"/>
            <a:ext cx="7730173" cy="707886"/>
          </a:xfrm>
          <a:prstGeom prst="rect">
            <a:avLst/>
          </a:prstGeom>
          <a:noFill/>
        </p:spPr>
        <p:txBody>
          <a:bodyPr wrap="square" rtlCol="0">
            <a:spAutoFit/>
          </a:bodyPr>
          <a:lstStyle/>
          <a:p>
            <a:pPr algn="ctr"/>
            <a:r>
              <a:rPr lang="es-CO" sz="4000" b="1" dirty="0">
                <a:solidFill>
                  <a:srgbClr val="000A8B"/>
                </a:solidFill>
              </a:rPr>
              <a:t>2. INFORME IMPLEMENTACIÓN ERP</a:t>
            </a:r>
          </a:p>
        </p:txBody>
      </p:sp>
      <p:pic>
        <p:nvPicPr>
          <p:cNvPr id="12" name="Imagen 11">
            <a:extLst>
              <a:ext uri="{FF2B5EF4-FFF2-40B4-BE49-F238E27FC236}">
                <a16:creationId xmlns:a16="http://schemas.microsoft.com/office/drawing/2014/main" id="{570E60F0-3151-459D-AB01-106365302A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BC6513E7-E85E-4CE7-BE89-F07A875469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5" name="Rectángulo 14">
            <a:extLst>
              <a:ext uri="{FF2B5EF4-FFF2-40B4-BE49-F238E27FC236}">
                <a16:creationId xmlns:a16="http://schemas.microsoft.com/office/drawing/2014/main" id="{E0F2474B-7E89-4267-BCB9-F2E73E8AB81C}"/>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CuadroTexto 15">
            <a:extLst>
              <a:ext uri="{FF2B5EF4-FFF2-40B4-BE49-F238E27FC236}">
                <a16:creationId xmlns:a16="http://schemas.microsoft.com/office/drawing/2014/main" id="{C442CD9F-F81B-44F8-A7D2-EAE565F2AA8E}"/>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12871312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C85C1ED7-ACE3-4284-8B3F-0646B6052573}"/>
              </a:ext>
            </a:extLst>
          </p:cNvPr>
          <p:cNvGraphicFramePr>
            <a:graphicFrameLocks noGrp="1"/>
          </p:cNvGraphicFramePr>
          <p:nvPr>
            <p:extLst>
              <p:ext uri="{D42A27DB-BD31-4B8C-83A1-F6EECF244321}">
                <p14:modId xmlns:p14="http://schemas.microsoft.com/office/powerpoint/2010/main" val="557114925"/>
              </p:ext>
            </p:extLst>
          </p:nvPr>
        </p:nvGraphicFramePr>
        <p:xfrm>
          <a:off x="1643270" y="1746247"/>
          <a:ext cx="8918713" cy="4907814"/>
        </p:xfrm>
        <a:graphic>
          <a:graphicData uri="http://schemas.openxmlformats.org/drawingml/2006/table">
            <a:tbl>
              <a:tblPr firstRow="1" bandRow="1">
                <a:tableStyleId>{793D81CF-94F2-401A-BA57-92F5A7B2D0C5}</a:tableStyleId>
              </a:tblPr>
              <a:tblGrid>
                <a:gridCol w="2089741">
                  <a:extLst>
                    <a:ext uri="{9D8B030D-6E8A-4147-A177-3AD203B41FA5}">
                      <a16:colId xmlns:a16="http://schemas.microsoft.com/office/drawing/2014/main" val="3063835969"/>
                    </a:ext>
                  </a:extLst>
                </a:gridCol>
                <a:gridCol w="6828972">
                  <a:extLst>
                    <a:ext uri="{9D8B030D-6E8A-4147-A177-3AD203B41FA5}">
                      <a16:colId xmlns:a16="http://schemas.microsoft.com/office/drawing/2014/main" val="3278819564"/>
                    </a:ext>
                  </a:extLst>
                </a:gridCol>
              </a:tblGrid>
              <a:tr h="315643">
                <a:tc>
                  <a:txBody>
                    <a:bodyPr/>
                    <a:lstStyle/>
                    <a:p>
                      <a:pPr marL="274320" indent="-274320" algn="r">
                        <a:lnSpc>
                          <a:spcPct val="115000"/>
                        </a:lnSpc>
                        <a:spcAft>
                          <a:spcPts val="0"/>
                        </a:spcAft>
                        <a:tabLst>
                          <a:tab pos="274320" algn="l"/>
                          <a:tab pos="228600" algn="l"/>
                          <a:tab pos="274320" algn="l"/>
                          <a:tab pos="304800" algn="l"/>
                        </a:tabLst>
                      </a:pPr>
                      <a:r>
                        <a:rPr lang="es-CO" sz="1400" dirty="0">
                          <a:effectLst/>
                        </a:rPr>
                        <a:t>Contrato No:</a:t>
                      </a:r>
                      <a:endParaRPr lang="es-CO" sz="1400" b="1" dirty="0">
                        <a:effectLst/>
                        <a:latin typeface="+mn-lt"/>
                        <a:ea typeface="Times New Roman" panose="02020603050405020304" pitchFamily="18" charset="0"/>
                        <a:cs typeface="Times New Roman" panose="02020603050405020304" pitchFamily="18" charset="0"/>
                      </a:endParaRPr>
                    </a:p>
                  </a:txBody>
                  <a:tcPr marL="51435" marR="51435" marT="0" marB="0" anchor="ctr"/>
                </a:tc>
                <a:tc>
                  <a:txBody>
                    <a:bodyPr/>
                    <a:lstStyle/>
                    <a:p>
                      <a:pPr algn="just">
                        <a:lnSpc>
                          <a:spcPct val="115000"/>
                        </a:lnSpc>
                        <a:spcAft>
                          <a:spcPts val="0"/>
                        </a:spcAft>
                      </a:pPr>
                      <a:r>
                        <a:rPr lang="es-ES" sz="1400" dirty="0">
                          <a:effectLst/>
                        </a:rPr>
                        <a:t>038-2018</a:t>
                      </a:r>
                      <a:endParaRPr lang="es-CO" sz="1400" dirty="0">
                        <a:effectLst/>
                        <a:latin typeface="+mn-lt"/>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2804968761"/>
                  </a:ext>
                </a:extLst>
              </a:tr>
              <a:tr h="315643">
                <a:tc>
                  <a:txBody>
                    <a:bodyPr/>
                    <a:lstStyle/>
                    <a:p>
                      <a:pPr marL="274320" indent="-274320" algn="r" defTabSz="914400" rtl="0" eaLnBrk="1" latinLnBrk="0" hangingPunct="1">
                        <a:lnSpc>
                          <a:spcPct val="115000"/>
                        </a:lnSpc>
                        <a:spcAft>
                          <a:spcPts val="0"/>
                        </a:spcAft>
                        <a:tabLst>
                          <a:tab pos="274320" algn="l"/>
                          <a:tab pos="228600" algn="l"/>
                          <a:tab pos="274320" algn="l"/>
                          <a:tab pos="304800" algn="l"/>
                        </a:tabLst>
                      </a:pPr>
                      <a:r>
                        <a:rPr lang="es-CO" sz="1400" kern="1200" dirty="0">
                          <a:effectLst/>
                        </a:rPr>
                        <a:t>Nombre del Contratista:</a:t>
                      </a:r>
                      <a:endParaRPr lang="es-CO" sz="1400" b="1" kern="1200" dirty="0">
                        <a:solidFill>
                          <a:schemeClr val="lt1"/>
                        </a:solidFill>
                        <a:effectLst/>
                        <a:latin typeface="+mn-lt"/>
                        <a:ea typeface="+mn-ea"/>
                        <a:cs typeface="+mn-cs"/>
                      </a:endParaRPr>
                    </a:p>
                  </a:txBody>
                  <a:tcPr marL="51435" marR="51435" marT="0" marB="0" anchor="ctr"/>
                </a:tc>
                <a:tc>
                  <a:txBody>
                    <a:bodyPr/>
                    <a:lstStyle/>
                    <a:p>
                      <a:pPr marL="274320" indent="-274320" algn="l" defTabSz="914400" rtl="0" eaLnBrk="1" latinLnBrk="0" hangingPunct="1">
                        <a:lnSpc>
                          <a:spcPct val="115000"/>
                        </a:lnSpc>
                        <a:spcAft>
                          <a:spcPts val="0"/>
                        </a:spcAft>
                        <a:tabLst>
                          <a:tab pos="274320" algn="l"/>
                          <a:tab pos="228600" algn="l"/>
                          <a:tab pos="274320" algn="l"/>
                          <a:tab pos="304800" algn="l"/>
                        </a:tabLst>
                      </a:pPr>
                      <a:r>
                        <a:rPr lang="es-ES" sz="1400" kern="1200" dirty="0">
                          <a:effectLst/>
                        </a:rPr>
                        <a:t>DIGITAL WARE S.A.</a:t>
                      </a:r>
                      <a:endParaRPr lang="es-CO" sz="1400" b="1" kern="1200" dirty="0">
                        <a:solidFill>
                          <a:schemeClr val="lt1"/>
                        </a:solidFill>
                        <a:effectLst/>
                        <a:latin typeface="+mn-lt"/>
                        <a:ea typeface="+mn-ea"/>
                        <a:cs typeface="+mn-cs"/>
                      </a:endParaRPr>
                    </a:p>
                  </a:txBody>
                  <a:tcPr marL="51435" marR="51435" marT="0" marB="0" anchor="ctr"/>
                </a:tc>
                <a:extLst>
                  <a:ext uri="{0D108BD9-81ED-4DB2-BD59-A6C34878D82A}">
                    <a16:rowId xmlns:a16="http://schemas.microsoft.com/office/drawing/2014/main" val="2604809345"/>
                  </a:ext>
                </a:extLst>
              </a:tr>
              <a:tr h="315643">
                <a:tc>
                  <a:txBody>
                    <a:bodyPr/>
                    <a:lstStyle/>
                    <a:p>
                      <a:pPr marL="274320" indent="-274320" algn="r">
                        <a:lnSpc>
                          <a:spcPct val="115000"/>
                        </a:lnSpc>
                        <a:spcAft>
                          <a:spcPts val="0"/>
                        </a:spcAft>
                        <a:tabLst>
                          <a:tab pos="274320" algn="l"/>
                          <a:tab pos="228600" algn="l"/>
                          <a:tab pos="274320" algn="l"/>
                          <a:tab pos="304800" algn="l"/>
                        </a:tabLst>
                      </a:pPr>
                      <a:r>
                        <a:rPr lang="es-CO" sz="1400" dirty="0" err="1">
                          <a:effectLst/>
                        </a:rPr>
                        <a:t>Nit</a:t>
                      </a:r>
                      <a:r>
                        <a:rPr lang="es-CO" sz="1400" dirty="0">
                          <a:effectLst/>
                        </a:rPr>
                        <a:t> o CC del Contratista:</a:t>
                      </a:r>
                      <a:endParaRPr lang="es-CO" sz="1400" b="1" dirty="0">
                        <a:effectLst/>
                        <a:latin typeface="+mn-lt"/>
                        <a:ea typeface="Times New Roman" panose="02020603050405020304" pitchFamily="18" charset="0"/>
                        <a:cs typeface="Times New Roman" panose="02020603050405020304" pitchFamily="18" charset="0"/>
                      </a:endParaRPr>
                    </a:p>
                  </a:txBody>
                  <a:tcPr marL="51435" marR="51435" marT="0" marB="0" anchor="ctr"/>
                </a:tc>
                <a:tc>
                  <a:txBody>
                    <a:bodyPr/>
                    <a:lstStyle/>
                    <a:p>
                      <a:pPr algn="l">
                        <a:lnSpc>
                          <a:spcPct val="115000"/>
                        </a:lnSpc>
                        <a:spcAft>
                          <a:spcPts val="0"/>
                        </a:spcAft>
                      </a:pPr>
                      <a:r>
                        <a:rPr lang="es-ES" sz="1400" dirty="0">
                          <a:effectLst/>
                        </a:rPr>
                        <a:t>830.042.244 - 1</a:t>
                      </a:r>
                      <a:endParaRPr lang="es-CO" sz="1400" dirty="0">
                        <a:effectLst/>
                        <a:latin typeface="+mn-lt"/>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1904640201"/>
                  </a:ext>
                </a:extLst>
              </a:tr>
              <a:tr h="540556">
                <a:tc>
                  <a:txBody>
                    <a:bodyPr/>
                    <a:lstStyle/>
                    <a:p>
                      <a:pPr marL="274320" indent="-274320" algn="r" defTabSz="914400" rtl="0" eaLnBrk="1" latinLnBrk="0" hangingPunct="1">
                        <a:lnSpc>
                          <a:spcPct val="115000"/>
                        </a:lnSpc>
                        <a:spcBef>
                          <a:spcPts val="1200"/>
                        </a:spcBef>
                        <a:spcAft>
                          <a:spcPts val="0"/>
                        </a:spcAft>
                        <a:tabLst>
                          <a:tab pos="274320" algn="l"/>
                          <a:tab pos="228600" algn="l"/>
                          <a:tab pos="274320" algn="l"/>
                          <a:tab pos="304800" algn="l"/>
                        </a:tabLst>
                      </a:pPr>
                      <a:r>
                        <a:rPr lang="es-ES" sz="1400" kern="1200" dirty="0">
                          <a:effectLst/>
                        </a:rPr>
                        <a:t>Objeto del Contrato:</a:t>
                      </a:r>
                      <a:endParaRPr lang="es-CO" sz="1400" b="1" kern="1200" dirty="0">
                        <a:solidFill>
                          <a:schemeClr val="lt1"/>
                        </a:solidFill>
                        <a:effectLst/>
                        <a:latin typeface="+mn-lt"/>
                        <a:ea typeface="+mn-ea"/>
                        <a:cs typeface="+mn-cs"/>
                      </a:endParaRPr>
                    </a:p>
                  </a:txBody>
                  <a:tcPr marL="51435" marR="51435" marT="0" marB="0" anchor="ctr"/>
                </a:tc>
                <a:tc>
                  <a:txBody>
                    <a:bodyPr/>
                    <a:lstStyle/>
                    <a:p>
                      <a:pPr marL="0" indent="0" algn="l" defTabSz="914400" rtl="0" eaLnBrk="1" latinLnBrk="0" hangingPunct="1">
                        <a:lnSpc>
                          <a:spcPct val="115000"/>
                        </a:lnSpc>
                        <a:spcAft>
                          <a:spcPts val="0"/>
                        </a:spcAft>
                        <a:tabLst>
                          <a:tab pos="361950" algn="l"/>
                        </a:tabLst>
                      </a:pPr>
                      <a:r>
                        <a:rPr lang="es-ES" sz="1400" kern="1200" dirty="0">
                          <a:effectLst/>
                        </a:rPr>
                        <a:t>Contratar la prestación del servicio para la Implementación de un sistema integrado para gestión financiera y administrativa tipo ERP (Enterprise </a:t>
                      </a:r>
                      <a:r>
                        <a:rPr lang="es-ES" sz="1400" kern="1200" dirty="0" err="1">
                          <a:effectLst/>
                        </a:rPr>
                        <a:t>Resource</a:t>
                      </a:r>
                      <a:r>
                        <a:rPr lang="es-ES" sz="1400" kern="1200" dirty="0">
                          <a:effectLst/>
                        </a:rPr>
                        <a:t> </a:t>
                      </a:r>
                      <a:r>
                        <a:rPr lang="es-ES" sz="1400" kern="1200" dirty="0" err="1">
                          <a:effectLst/>
                        </a:rPr>
                        <a:t>Planning</a:t>
                      </a:r>
                      <a:r>
                        <a:rPr lang="es-ES" sz="1400" kern="1200" dirty="0">
                          <a:effectLst/>
                        </a:rPr>
                        <a:t>)</a:t>
                      </a:r>
                      <a:endParaRPr lang="es-CO" sz="1400" b="1" kern="1200" dirty="0">
                        <a:solidFill>
                          <a:schemeClr val="lt1"/>
                        </a:solidFill>
                        <a:effectLst/>
                        <a:latin typeface="+mn-lt"/>
                        <a:ea typeface="+mn-ea"/>
                        <a:cs typeface="+mn-cs"/>
                      </a:endParaRPr>
                    </a:p>
                  </a:txBody>
                  <a:tcPr marL="51435" marR="51435" marT="0" marB="0" anchor="ctr"/>
                </a:tc>
                <a:extLst>
                  <a:ext uri="{0D108BD9-81ED-4DB2-BD59-A6C34878D82A}">
                    <a16:rowId xmlns:a16="http://schemas.microsoft.com/office/drawing/2014/main" val="2635402690"/>
                  </a:ext>
                </a:extLst>
              </a:tr>
              <a:tr h="315643">
                <a:tc>
                  <a:txBody>
                    <a:bodyPr/>
                    <a:lstStyle/>
                    <a:p>
                      <a:pPr marL="274320" indent="-274320" algn="r" defTabSz="914400" rtl="0" eaLnBrk="1" latinLnBrk="0" hangingPunct="1">
                        <a:lnSpc>
                          <a:spcPct val="115000"/>
                        </a:lnSpc>
                        <a:spcBef>
                          <a:spcPts val="1200"/>
                        </a:spcBef>
                        <a:spcAft>
                          <a:spcPts val="0"/>
                        </a:spcAft>
                        <a:tabLst>
                          <a:tab pos="274320" algn="l"/>
                          <a:tab pos="228600" algn="l"/>
                          <a:tab pos="274320" algn="l"/>
                          <a:tab pos="304800" algn="l"/>
                        </a:tabLst>
                      </a:pPr>
                      <a:r>
                        <a:rPr lang="es-CO" sz="1400" kern="1200">
                          <a:effectLst/>
                        </a:rPr>
                        <a:t>Valor del Contrato:</a:t>
                      </a:r>
                      <a:endParaRPr lang="es-CO" sz="1400" b="1" kern="1200">
                        <a:solidFill>
                          <a:schemeClr val="lt1"/>
                        </a:solidFill>
                        <a:effectLst/>
                        <a:latin typeface="+mn-lt"/>
                        <a:ea typeface="+mn-ea"/>
                        <a:cs typeface="+mn-cs"/>
                      </a:endParaRPr>
                    </a:p>
                  </a:txBody>
                  <a:tcPr marL="51435" marR="51435" marT="0" marB="0" anchor="ctr"/>
                </a:tc>
                <a:tc>
                  <a:txBody>
                    <a:bodyPr/>
                    <a:lstStyle/>
                    <a:p>
                      <a:pPr marL="274320" indent="-274320" algn="l" defTabSz="914400" rtl="0" eaLnBrk="1" latinLnBrk="0" hangingPunct="1">
                        <a:lnSpc>
                          <a:spcPct val="115000"/>
                        </a:lnSpc>
                        <a:spcAft>
                          <a:spcPts val="0"/>
                        </a:spcAft>
                        <a:tabLst>
                          <a:tab pos="274320" algn="l"/>
                          <a:tab pos="228600" algn="l"/>
                          <a:tab pos="274320" algn="l"/>
                          <a:tab pos="304800" algn="l"/>
                        </a:tabLst>
                      </a:pPr>
                      <a:r>
                        <a:rPr lang="es-ES" sz="1400" kern="1200" dirty="0">
                          <a:effectLst/>
                        </a:rPr>
                        <a:t> $ 2.811.000.000 IVA incluido</a:t>
                      </a:r>
                      <a:endParaRPr lang="es-CO" sz="1400" b="1" kern="1200" dirty="0">
                        <a:solidFill>
                          <a:schemeClr val="lt1"/>
                        </a:solidFill>
                        <a:effectLst/>
                        <a:latin typeface="+mn-lt"/>
                        <a:ea typeface="+mn-ea"/>
                        <a:cs typeface="+mn-cs"/>
                      </a:endParaRPr>
                    </a:p>
                  </a:txBody>
                  <a:tcPr marL="51435" marR="51435" marT="0" marB="0" anchor="ctr"/>
                </a:tc>
                <a:extLst>
                  <a:ext uri="{0D108BD9-81ED-4DB2-BD59-A6C34878D82A}">
                    <a16:rowId xmlns:a16="http://schemas.microsoft.com/office/drawing/2014/main" val="1395286987"/>
                  </a:ext>
                </a:extLst>
              </a:tr>
              <a:tr h="315643">
                <a:tc>
                  <a:txBody>
                    <a:bodyPr/>
                    <a:lstStyle/>
                    <a:p>
                      <a:pPr marL="274320" indent="-274320" algn="r" defTabSz="914400" rtl="0" eaLnBrk="1" latinLnBrk="0" hangingPunct="1">
                        <a:lnSpc>
                          <a:spcPct val="115000"/>
                        </a:lnSpc>
                        <a:spcBef>
                          <a:spcPts val="1200"/>
                        </a:spcBef>
                        <a:spcAft>
                          <a:spcPts val="0"/>
                        </a:spcAft>
                        <a:tabLst>
                          <a:tab pos="274320" algn="l"/>
                          <a:tab pos="228600" algn="l"/>
                          <a:tab pos="274320" algn="l"/>
                          <a:tab pos="304800" algn="l"/>
                        </a:tabLst>
                      </a:pPr>
                      <a:r>
                        <a:rPr lang="es-CO" sz="1400" kern="1200" dirty="0">
                          <a:effectLst/>
                        </a:rPr>
                        <a:t>Adición:</a:t>
                      </a:r>
                      <a:endParaRPr lang="es-CO" sz="1400" b="1" kern="1200" dirty="0">
                        <a:solidFill>
                          <a:schemeClr val="lt1"/>
                        </a:solidFill>
                        <a:effectLst/>
                        <a:latin typeface="+mn-lt"/>
                        <a:ea typeface="+mn-ea"/>
                        <a:cs typeface="+mn-cs"/>
                      </a:endParaRPr>
                    </a:p>
                  </a:txBody>
                  <a:tcPr marL="51435" marR="51435" marT="0" marB="0" anchor="ctr"/>
                </a:tc>
                <a:tc>
                  <a:txBody>
                    <a:bodyPr/>
                    <a:lstStyle/>
                    <a:p>
                      <a:pPr marL="274320" indent="-274320" algn="l" defTabSz="914400" rtl="0" eaLnBrk="1" latinLnBrk="0" hangingPunct="1">
                        <a:lnSpc>
                          <a:spcPct val="115000"/>
                        </a:lnSpc>
                        <a:spcAft>
                          <a:spcPts val="0"/>
                        </a:spcAft>
                        <a:tabLst>
                          <a:tab pos="274320" algn="l"/>
                          <a:tab pos="228600" algn="l"/>
                          <a:tab pos="274320" algn="l"/>
                          <a:tab pos="304800" algn="l"/>
                        </a:tabLst>
                      </a:pPr>
                      <a:r>
                        <a:rPr lang="es-ES" sz="1400" kern="1200" dirty="0">
                          <a:effectLst/>
                        </a:rPr>
                        <a:t>N.A.</a:t>
                      </a:r>
                      <a:endParaRPr lang="es-CO" sz="1400" b="1" kern="1200" dirty="0">
                        <a:solidFill>
                          <a:schemeClr val="lt1"/>
                        </a:solidFill>
                        <a:effectLst/>
                        <a:latin typeface="+mn-lt"/>
                        <a:ea typeface="+mn-ea"/>
                        <a:cs typeface="+mn-cs"/>
                      </a:endParaRPr>
                    </a:p>
                  </a:txBody>
                  <a:tcPr marL="51435" marR="51435" marT="0" marB="0" anchor="ctr"/>
                </a:tc>
                <a:extLst>
                  <a:ext uri="{0D108BD9-81ED-4DB2-BD59-A6C34878D82A}">
                    <a16:rowId xmlns:a16="http://schemas.microsoft.com/office/drawing/2014/main" val="938816643"/>
                  </a:ext>
                </a:extLst>
              </a:tr>
              <a:tr h="1932844">
                <a:tc>
                  <a:txBody>
                    <a:bodyPr/>
                    <a:lstStyle/>
                    <a:p>
                      <a:pPr marL="274320" indent="-274320" algn="r">
                        <a:lnSpc>
                          <a:spcPct val="115000"/>
                        </a:lnSpc>
                        <a:spcBef>
                          <a:spcPts val="1200"/>
                        </a:spcBef>
                        <a:spcAft>
                          <a:spcPts val="0"/>
                        </a:spcAft>
                        <a:tabLst>
                          <a:tab pos="274320" algn="l"/>
                        </a:tabLst>
                      </a:pPr>
                      <a:r>
                        <a:rPr lang="es-ES" sz="1400" kern="0" dirty="0">
                          <a:effectLst/>
                        </a:rPr>
                        <a:t>Plazo:</a:t>
                      </a:r>
                      <a:endParaRPr lang="es-CO" sz="1400" b="1" kern="1600" dirty="0">
                        <a:effectLst/>
                        <a:latin typeface="+mn-lt"/>
                        <a:ea typeface="Times New Roman" panose="02020603050405020304" pitchFamily="18" charset="0"/>
                        <a:cs typeface="Times New Roman" panose="02020603050405020304" pitchFamily="18" charset="0"/>
                      </a:endParaRPr>
                    </a:p>
                  </a:txBody>
                  <a:tcPr marL="51435" marR="51435" marT="0" marB="0" anchor="ctr"/>
                </a:tc>
                <a:tc>
                  <a:txBody>
                    <a:bodyPr/>
                    <a:lstStyle/>
                    <a:p>
                      <a:pPr algn="l">
                        <a:lnSpc>
                          <a:spcPct val="115000"/>
                        </a:lnSpc>
                        <a:spcAft>
                          <a:spcPts val="0"/>
                        </a:spcAft>
                      </a:pPr>
                      <a:r>
                        <a:rPr lang="es-ES" sz="1400" dirty="0">
                          <a:effectLst/>
                        </a:rPr>
                        <a:t>El plazo de ejecución del contrato se encuentra distribuido así: </a:t>
                      </a:r>
                      <a:endParaRPr lang="es-CO" sz="1400" dirty="0">
                        <a:effectLst/>
                      </a:endParaRPr>
                    </a:p>
                    <a:p>
                      <a:pPr algn="l">
                        <a:lnSpc>
                          <a:spcPct val="115000"/>
                        </a:lnSpc>
                        <a:spcAft>
                          <a:spcPts val="0"/>
                        </a:spcAft>
                      </a:pPr>
                      <a:r>
                        <a:rPr lang="es-ES" sz="1400" dirty="0">
                          <a:effectLst/>
                        </a:rPr>
                        <a:t> • Siete (7) meses, como máximo para la implementación, la cual debe estar lista para salida a producción a más tardar el 1° de enero de 2019. </a:t>
                      </a:r>
                      <a:endParaRPr lang="es-CO" sz="1400" dirty="0">
                        <a:effectLst/>
                      </a:endParaRPr>
                    </a:p>
                    <a:p>
                      <a:pPr algn="l">
                        <a:lnSpc>
                          <a:spcPct val="115000"/>
                        </a:lnSpc>
                        <a:spcAft>
                          <a:spcPts val="0"/>
                        </a:spcAft>
                      </a:pPr>
                      <a:r>
                        <a:rPr lang="es-ES" sz="1400" dirty="0">
                          <a:effectLst/>
                        </a:rPr>
                        <a:t>• Cinco (5) meses de estabilización que deberán incluir la ejecución a satisfacción de los dos (2) primeros cierres contables en operación. </a:t>
                      </a:r>
                      <a:endParaRPr lang="es-CO" sz="1400" dirty="0">
                        <a:effectLst/>
                      </a:endParaRPr>
                    </a:p>
                    <a:p>
                      <a:pPr algn="l">
                        <a:lnSpc>
                          <a:spcPct val="115000"/>
                        </a:lnSpc>
                        <a:spcAft>
                          <a:spcPts val="0"/>
                        </a:spcAft>
                      </a:pPr>
                      <a:r>
                        <a:rPr lang="es-ES" sz="1400" dirty="0">
                          <a:effectLst/>
                        </a:rPr>
                        <a:t>• Doce (12) meses de mantenimiento y soporte contados a partir de la finalización del periodo de estabilización.</a:t>
                      </a:r>
                      <a:endParaRPr lang="es-CO" sz="1400" dirty="0">
                        <a:effectLst/>
                        <a:latin typeface="+mn-lt"/>
                        <a:ea typeface="Times New Roman" panose="02020603050405020304" pitchFamily="18" charset="0"/>
                        <a:cs typeface="Times New Roman" panose="02020603050405020304" pitchFamily="18" charset="0"/>
                      </a:endParaRPr>
                    </a:p>
                  </a:txBody>
                  <a:tcPr marL="51435" marR="51435" marT="0" marB="0"/>
                </a:tc>
                <a:extLst>
                  <a:ext uri="{0D108BD9-81ED-4DB2-BD59-A6C34878D82A}">
                    <a16:rowId xmlns:a16="http://schemas.microsoft.com/office/drawing/2014/main" val="4292052773"/>
                  </a:ext>
                </a:extLst>
              </a:tr>
              <a:tr h="540556">
                <a:tc>
                  <a:txBody>
                    <a:bodyPr/>
                    <a:lstStyle/>
                    <a:p>
                      <a:pPr marL="274320" indent="-274320" algn="r" defTabSz="914400" rtl="0" eaLnBrk="1" latinLnBrk="0" hangingPunct="1">
                        <a:lnSpc>
                          <a:spcPct val="115000"/>
                        </a:lnSpc>
                        <a:spcBef>
                          <a:spcPts val="1200"/>
                        </a:spcBef>
                        <a:spcAft>
                          <a:spcPts val="0"/>
                        </a:spcAft>
                        <a:tabLst>
                          <a:tab pos="274320" algn="l"/>
                          <a:tab pos="228600" algn="l"/>
                          <a:tab pos="274320" algn="l"/>
                          <a:tab pos="304800" algn="l"/>
                        </a:tabLst>
                      </a:pPr>
                      <a:r>
                        <a:rPr lang="es-CO" sz="1400" kern="1200" dirty="0">
                          <a:effectLst/>
                        </a:rPr>
                        <a:t>Porcentaje de Ejecución y Avances:</a:t>
                      </a:r>
                      <a:endParaRPr lang="es-CO" sz="1400" b="1" kern="1200" dirty="0">
                        <a:solidFill>
                          <a:schemeClr val="dk1"/>
                        </a:solidFill>
                        <a:effectLst/>
                        <a:latin typeface="+mn-lt"/>
                        <a:ea typeface="+mn-ea"/>
                        <a:cs typeface="+mn-cs"/>
                      </a:endParaRPr>
                    </a:p>
                  </a:txBody>
                  <a:tcPr marL="51435" marR="51435" marT="0" marB="0" anchor="ctr"/>
                </a:tc>
                <a:tc>
                  <a:txBody>
                    <a:bodyPr/>
                    <a:lstStyle/>
                    <a:p>
                      <a:pPr marL="274320" indent="-274320" algn="l" defTabSz="914400" rtl="0" eaLnBrk="1" latinLnBrk="0" hangingPunct="1">
                        <a:lnSpc>
                          <a:spcPct val="115000"/>
                        </a:lnSpc>
                        <a:spcBef>
                          <a:spcPts val="1200"/>
                        </a:spcBef>
                        <a:spcAft>
                          <a:spcPts val="0"/>
                        </a:spcAft>
                        <a:tabLst>
                          <a:tab pos="274320" algn="l"/>
                          <a:tab pos="228600" algn="l"/>
                          <a:tab pos="274320" algn="l"/>
                          <a:tab pos="304800" algn="l"/>
                        </a:tabLst>
                      </a:pPr>
                      <a:r>
                        <a:rPr lang="es-ES" sz="1400" kern="1200" dirty="0">
                          <a:effectLst/>
                        </a:rPr>
                        <a:t> 62%</a:t>
                      </a:r>
                      <a:endParaRPr lang="es-CO" sz="1400" b="1" kern="1200" dirty="0">
                        <a:solidFill>
                          <a:schemeClr val="dk1"/>
                        </a:solidFill>
                        <a:effectLst/>
                        <a:latin typeface="+mn-lt"/>
                        <a:ea typeface="+mn-ea"/>
                        <a:cs typeface="+mn-cs"/>
                      </a:endParaRPr>
                    </a:p>
                  </a:txBody>
                  <a:tcPr marL="51435" marR="51435" marT="0" marB="0"/>
                </a:tc>
                <a:extLst>
                  <a:ext uri="{0D108BD9-81ED-4DB2-BD59-A6C34878D82A}">
                    <a16:rowId xmlns:a16="http://schemas.microsoft.com/office/drawing/2014/main" val="847749960"/>
                  </a:ext>
                </a:extLst>
              </a:tr>
              <a:tr h="315643">
                <a:tc>
                  <a:txBody>
                    <a:bodyPr/>
                    <a:lstStyle/>
                    <a:p>
                      <a:pPr marL="274320" indent="-274320" algn="r" defTabSz="914400" rtl="0" eaLnBrk="1" latinLnBrk="0" hangingPunct="1">
                        <a:lnSpc>
                          <a:spcPct val="115000"/>
                        </a:lnSpc>
                        <a:spcBef>
                          <a:spcPts val="1200"/>
                        </a:spcBef>
                        <a:spcAft>
                          <a:spcPts val="0"/>
                        </a:spcAft>
                        <a:tabLst>
                          <a:tab pos="274320" algn="l"/>
                          <a:tab pos="228600" algn="l"/>
                          <a:tab pos="274320" algn="l"/>
                          <a:tab pos="304800" algn="l"/>
                        </a:tabLst>
                      </a:pPr>
                      <a:r>
                        <a:rPr lang="es-CO" sz="1400" b="0" kern="1200" dirty="0">
                          <a:solidFill>
                            <a:schemeClr val="dk1"/>
                          </a:solidFill>
                          <a:effectLst/>
                          <a:latin typeface="+mn-lt"/>
                          <a:ea typeface="+mn-ea"/>
                          <a:cs typeface="+mn-cs"/>
                        </a:rPr>
                        <a:t>Pagos Realizados:</a:t>
                      </a:r>
                    </a:p>
                  </a:txBody>
                  <a:tcPr marL="51435" marR="51435" marT="0" marB="0" anchor="ctr"/>
                </a:tc>
                <a:tc>
                  <a:txBody>
                    <a:bodyPr/>
                    <a:lstStyle/>
                    <a:p>
                      <a:pPr marL="274320" indent="-274320" algn="l" defTabSz="914400" rtl="0" eaLnBrk="1" latinLnBrk="0" hangingPunct="1">
                        <a:lnSpc>
                          <a:spcPct val="115000"/>
                        </a:lnSpc>
                        <a:spcBef>
                          <a:spcPts val="1200"/>
                        </a:spcBef>
                        <a:spcAft>
                          <a:spcPts val="0"/>
                        </a:spcAft>
                        <a:tabLst>
                          <a:tab pos="274320" algn="l"/>
                          <a:tab pos="228600" algn="l"/>
                          <a:tab pos="274320" algn="l"/>
                          <a:tab pos="304800" algn="l"/>
                        </a:tabLst>
                      </a:pPr>
                      <a:r>
                        <a:rPr lang="es-CO" sz="1400" b="0" kern="1200" dirty="0">
                          <a:solidFill>
                            <a:schemeClr val="dk1"/>
                          </a:solidFill>
                          <a:effectLst/>
                          <a:latin typeface="+mn-lt"/>
                          <a:ea typeface="+mn-ea"/>
                          <a:cs typeface="+mn-cs"/>
                        </a:rPr>
                        <a:t>22% ($619.825)</a:t>
                      </a:r>
                    </a:p>
                  </a:txBody>
                  <a:tcPr marL="51435" marR="51435" marT="0" marB="0"/>
                </a:tc>
                <a:extLst>
                  <a:ext uri="{0D108BD9-81ED-4DB2-BD59-A6C34878D82A}">
                    <a16:rowId xmlns:a16="http://schemas.microsoft.com/office/drawing/2014/main" val="2299987935"/>
                  </a:ext>
                </a:extLst>
              </a:tr>
            </a:tbl>
          </a:graphicData>
        </a:graphic>
      </p:graphicFrame>
      <p:sp>
        <p:nvSpPr>
          <p:cNvPr id="3" name="1 Título">
            <a:extLst>
              <a:ext uri="{FF2B5EF4-FFF2-40B4-BE49-F238E27FC236}">
                <a16:creationId xmlns:a16="http://schemas.microsoft.com/office/drawing/2014/main" id="{CEBE15F1-EA3F-4DBA-BEB6-D2403B55F911}"/>
              </a:ext>
            </a:extLst>
          </p:cNvPr>
          <p:cNvSpPr txBox="1">
            <a:spLocks/>
          </p:cNvSpPr>
          <p:nvPr/>
        </p:nvSpPr>
        <p:spPr>
          <a:xfrm>
            <a:off x="3379304" y="1094804"/>
            <a:ext cx="6241774" cy="324036"/>
          </a:xfrm>
          <a:prstGeom prst="rect">
            <a:avLst/>
          </a:prstGeom>
        </p:spPr>
        <p:txBody>
          <a:bodyPr/>
          <a:lstStyle/>
          <a:p>
            <a:pPr>
              <a:spcBef>
                <a:spcPct val="0"/>
              </a:spcBef>
              <a:defRPr/>
            </a:pPr>
            <a:r>
              <a:rPr lang="es-CO" sz="2800" b="1" dirty="0">
                <a:solidFill>
                  <a:srgbClr val="1D569A"/>
                </a:solidFill>
                <a:latin typeface="Arial "/>
                <a:ea typeface="+mj-ea"/>
                <a:cs typeface="+mj-cs"/>
              </a:rPr>
              <a:t>Información General del Contrato</a:t>
            </a:r>
          </a:p>
        </p:txBody>
      </p:sp>
      <p:pic>
        <p:nvPicPr>
          <p:cNvPr id="4" name="Imagen 3">
            <a:extLst>
              <a:ext uri="{FF2B5EF4-FFF2-40B4-BE49-F238E27FC236}">
                <a16:creationId xmlns:a16="http://schemas.microsoft.com/office/drawing/2014/main" id="{660FF8C7-6643-431C-BDC3-3D6C094BB5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5" name="Imagen 4">
            <a:extLst>
              <a:ext uri="{FF2B5EF4-FFF2-40B4-BE49-F238E27FC236}">
                <a16:creationId xmlns:a16="http://schemas.microsoft.com/office/drawing/2014/main" id="{05279471-0AFC-4E00-A278-A831C1D046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1250332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Título">
            <a:extLst>
              <a:ext uri="{FF2B5EF4-FFF2-40B4-BE49-F238E27FC236}">
                <a16:creationId xmlns:a16="http://schemas.microsoft.com/office/drawing/2014/main" id="{F9C069A9-F671-4811-A819-8720C7540C25}"/>
              </a:ext>
            </a:extLst>
          </p:cNvPr>
          <p:cNvSpPr txBox="1">
            <a:spLocks/>
          </p:cNvSpPr>
          <p:nvPr/>
        </p:nvSpPr>
        <p:spPr>
          <a:xfrm>
            <a:off x="6583971" y="2195219"/>
            <a:ext cx="3483938" cy="2166836"/>
          </a:xfrm>
          <a:prstGeom prst="rect">
            <a:avLst/>
          </a:prstGeom>
        </p:spPr>
        <p:txBody>
          <a:bodyPr vert="horz" lIns="68580" tIns="34290" rIns="68580" bIns="34290" rtlCol="0" anchor="b">
            <a:normAutofit/>
          </a:bodyPr>
          <a:lstStyle/>
          <a:p>
            <a:pPr>
              <a:lnSpc>
                <a:spcPct val="90000"/>
              </a:lnSpc>
              <a:spcBef>
                <a:spcPct val="0"/>
              </a:spcBef>
              <a:spcAft>
                <a:spcPts val="450"/>
              </a:spcAft>
              <a:defRPr/>
            </a:pPr>
            <a:r>
              <a:rPr lang="en-US" sz="4500" b="1" dirty="0">
                <a:latin typeface="+mj-lt"/>
                <a:ea typeface="+mj-ea"/>
                <a:cs typeface="+mj-cs"/>
              </a:rPr>
              <a:t>Dispuestos al cambio!!!</a:t>
            </a:r>
          </a:p>
        </p:txBody>
      </p:sp>
      <p:pic>
        <p:nvPicPr>
          <p:cNvPr id="6" name="Picture 4" descr="FiguraFondo12">
            <a:extLst>
              <a:ext uri="{FF2B5EF4-FFF2-40B4-BE49-F238E27FC236}">
                <a16:creationId xmlns:a16="http://schemas.microsoft.com/office/drawing/2014/main" id="{EBC31C24-6F88-4039-9227-14CF0CFC1122}"/>
              </a:ext>
            </a:extLst>
          </p:cNvPr>
          <p:cNvPicPr>
            <a:picLocks noChangeAspect="1" noChangeArrowheads="1"/>
          </p:cNvPicPr>
          <p:nvPr/>
        </p:nvPicPr>
        <p:blipFill rotWithShape="1">
          <a:blip r:embed="rId2" cstate="print"/>
          <a:srcRect r="1" b="389"/>
          <a:stretch/>
        </p:blipFill>
        <p:spPr bwMode="auto">
          <a:xfrm>
            <a:off x="1524016" y="857258"/>
            <a:ext cx="4518101" cy="5143493"/>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noFill/>
        </p:spPr>
      </p:pic>
      <p:pic>
        <p:nvPicPr>
          <p:cNvPr id="4" name="Imagen 3">
            <a:extLst>
              <a:ext uri="{FF2B5EF4-FFF2-40B4-BE49-F238E27FC236}">
                <a16:creationId xmlns:a16="http://schemas.microsoft.com/office/drawing/2014/main" id="{F5293454-A464-4302-85AD-4D74FA797E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7" name="Imagen 6">
            <a:extLst>
              <a:ext uri="{FF2B5EF4-FFF2-40B4-BE49-F238E27FC236}">
                <a16:creationId xmlns:a16="http://schemas.microsoft.com/office/drawing/2014/main" id="{4E876F94-BAC1-4FFE-A95D-B327DABECB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3470987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CuadroTexto">
            <a:extLst>
              <a:ext uri="{FF2B5EF4-FFF2-40B4-BE49-F238E27FC236}">
                <a16:creationId xmlns:a16="http://schemas.microsoft.com/office/drawing/2014/main" id="{CF142609-5C72-4702-B0C8-183C4DDE6CAA}"/>
              </a:ext>
            </a:extLst>
          </p:cNvPr>
          <p:cNvSpPr txBox="1"/>
          <p:nvPr/>
        </p:nvSpPr>
        <p:spPr>
          <a:xfrm>
            <a:off x="761885" y="1410074"/>
            <a:ext cx="10714497" cy="5078313"/>
          </a:xfrm>
          <a:prstGeom prst="rect">
            <a:avLst/>
          </a:prstGeom>
          <a:noFill/>
        </p:spPr>
        <p:txBody>
          <a:bodyPr wrap="square" rtlCol="0">
            <a:spAutoFit/>
          </a:bodyPr>
          <a:lstStyle/>
          <a:p>
            <a:pPr algn="just"/>
            <a:r>
              <a:rPr lang="es-CO" dirty="0">
                <a:latin typeface="Arial Narrow" panose="020B0606020202030204" pitchFamily="34" charset="0"/>
              </a:rPr>
              <a:t>La Sociedad de Activos Especiales SAE SAS cuenta con los sistemas de información: Temis, Zeus, Concisa y </a:t>
            </a:r>
            <a:r>
              <a:rPr lang="es-CO" dirty="0" err="1">
                <a:latin typeface="Arial Narrow" panose="020B0606020202030204" pitchFamily="34" charset="0"/>
              </a:rPr>
              <a:t>Sigep</a:t>
            </a:r>
            <a:r>
              <a:rPr lang="es-CO" dirty="0">
                <a:latin typeface="Arial Narrow" panose="020B0606020202030204" pitchFamily="34" charset="0"/>
              </a:rPr>
              <a:t>, que le permiten realizar gestión: jurídica, documental, administrativa y financiera en una pequeña proporción comparada con la necesidad de la Sociedad, sin embargo, con el tiempo las necesidades de la SAE se han incrementado por lo cual es necesario la adquisición e implementación de un sistema que unifique la información y que contenga especialmente las siguientes características:</a:t>
            </a:r>
          </a:p>
          <a:p>
            <a:pPr lvl="1" algn="just"/>
            <a:r>
              <a:rPr lang="es-CO" dirty="0">
                <a:latin typeface="Arial Narrow" panose="020B0606020202030204" pitchFamily="34" charset="0"/>
              </a:rPr>
              <a:t>•	Proporcionar integración de información</a:t>
            </a:r>
          </a:p>
          <a:p>
            <a:pPr lvl="1" algn="just"/>
            <a:r>
              <a:rPr lang="es-CO" dirty="0">
                <a:latin typeface="Arial Narrow" panose="020B0606020202030204" pitchFamily="34" charset="0"/>
              </a:rPr>
              <a:t>•	Gestión de múltiples empresas (FRISCO, SAE y Colombia en PAZ)</a:t>
            </a:r>
          </a:p>
          <a:p>
            <a:pPr lvl="1" algn="just"/>
            <a:r>
              <a:rPr lang="es-CO" dirty="0">
                <a:latin typeface="Arial Narrow" panose="020B0606020202030204" pitchFamily="34" charset="0"/>
              </a:rPr>
              <a:t>•	Operación multimoneda.</a:t>
            </a:r>
          </a:p>
          <a:p>
            <a:pPr lvl="1" algn="just"/>
            <a:r>
              <a:rPr lang="es-CO" dirty="0">
                <a:latin typeface="Arial Narrow" panose="020B0606020202030204" pitchFamily="34" charset="0"/>
              </a:rPr>
              <a:t>•	Autogestión de los funcionarios en los procesos de recursos humanos, como por ejemplo: gestionar certificados, 	vacaciones, incapacidades etc.</a:t>
            </a:r>
          </a:p>
          <a:p>
            <a:pPr lvl="1" algn="just"/>
            <a:r>
              <a:rPr lang="es-CO" dirty="0">
                <a:latin typeface="Arial Narrow" panose="020B0606020202030204" pitchFamily="34" charset="0"/>
              </a:rPr>
              <a:t>•	Integración con los procesos que están siendo implementados en el sistema Misional Matrix</a:t>
            </a:r>
          </a:p>
          <a:p>
            <a:pPr lvl="1" algn="just"/>
            <a:r>
              <a:rPr lang="es-CO" dirty="0">
                <a:latin typeface="Arial Narrow" panose="020B0606020202030204" pitchFamily="34" charset="0"/>
              </a:rPr>
              <a:t>•	Integración con los procesos de los diferentes aplicativos existentes</a:t>
            </a:r>
          </a:p>
          <a:p>
            <a:pPr lvl="1" algn="just"/>
            <a:r>
              <a:rPr lang="es-CO" dirty="0">
                <a:latin typeface="Arial Narrow" panose="020B0606020202030204" pitchFamily="34" charset="0"/>
              </a:rPr>
              <a:t>•	Eliminación de retrabajo para la gestión de información.</a:t>
            </a:r>
          </a:p>
          <a:p>
            <a:pPr lvl="1" algn="just"/>
            <a:r>
              <a:rPr lang="es-CO" dirty="0">
                <a:latin typeface="Arial Narrow" panose="020B0606020202030204" pitchFamily="34" charset="0"/>
              </a:rPr>
              <a:t>•	Eliminación de reprocesos en la ejecución de actividades en varias aplicaciones (una sola entrada de información) </a:t>
            </a:r>
          </a:p>
          <a:p>
            <a:pPr lvl="1" algn="just"/>
            <a:r>
              <a:rPr lang="es-CO" dirty="0">
                <a:latin typeface="Arial Narrow" panose="020B0606020202030204" pitchFamily="34" charset="0"/>
              </a:rPr>
              <a:t>•	Eliminar procesamiento manual en Excel</a:t>
            </a:r>
          </a:p>
          <a:p>
            <a:pPr lvl="1" algn="just"/>
            <a:r>
              <a:rPr lang="es-CO" dirty="0">
                <a:latin typeface="Arial Narrow" panose="020B0606020202030204" pitchFamily="34" charset="0"/>
              </a:rPr>
              <a:t>•	Eliminación del riesgo del error por la manualidad y la falta de integración</a:t>
            </a:r>
          </a:p>
          <a:p>
            <a:pPr lvl="1" algn="just"/>
            <a:r>
              <a:rPr lang="es-CO" dirty="0">
                <a:latin typeface="Arial Narrow" panose="020B0606020202030204" pitchFamily="34" charset="0"/>
              </a:rPr>
              <a:t>•	Disminución de mantenimientos adicionales por parte del área de tecnología, eliminando las diferentes versiones 	de la misma aplicación en varios ambientes para poder atender las empresas de manera diferenciada.</a:t>
            </a:r>
          </a:p>
        </p:txBody>
      </p:sp>
      <p:sp>
        <p:nvSpPr>
          <p:cNvPr id="5" name="1 Título">
            <a:extLst>
              <a:ext uri="{FF2B5EF4-FFF2-40B4-BE49-F238E27FC236}">
                <a16:creationId xmlns:a16="http://schemas.microsoft.com/office/drawing/2014/main" id="{46CBCA53-BE8A-45B7-9E86-D34045562133}"/>
              </a:ext>
            </a:extLst>
          </p:cNvPr>
          <p:cNvSpPr txBox="1">
            <a:spLocks/>
          </p:cNvSpPr>
          <p:nvPr/>
        </p:nvSpPr>
        <p:spPr>
          <a:xfrm>
            <a:off x="4412974" y="775959"/>
            <a:ext cx="5527568" cy="324036"/>
          </a:xfrm>
          <a:prstGeom prst="rect">
            <a:avLst/>
          </a:prstGeom>
        </p:spPr>
        <p:txBody>
          <a:bodyPr/>
          <a:lstStyle/>
          <a:p>
            <a:pPr>
              <a:spcBef>
                <a:spcPct val="0"/>
              </a:spcBef>
              <a:defRPr/>
            </a:pPr>
            <a:r>
              <a:rPr lang="es-CO" sz="2800" b="1" dirty="0">
                <a:solidFill>
                  <a:srgbClr val="1D569A"/>
                </a:solidFill>
                <a:latin typeface="Arial Narrow" panose="020B0606020202030204" pitchFamily="34" charset="0"/>
                <a:ea typeface="+mj-ea"/>
                <a:cs typeface="+mj-cs"/>
              </a:rPr>
              <a:t>Justificación</a:t>
            </a:r>
          </a:p>
        </p:txBody>
      </p:sp>
      <p:pic>
        <p:nvPicPr>
          <p:cNvPr id="4" name="Imagen 3">
            <a:extLst>
              <a:ext uri="{FF2B5EF4-FFF2-40B4-BE49-F238E27FC236}">
                <a16:creationId xmlns:a16="http://schemas.microsoft.com/office/drawing/2014/main" id="{BF9B4247-5E7C-4AE3-A94C-7481C2BB2E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6" name="Imagen 5">
            <a:extLst>
              <a:ext uri="{FF2B5EF4-FFF2-40B4-BE49-F238E27FC236}">
                <a16:creationId xmlns:a16="http://schemas.microsoft.com/office/drawing/2014/main" id="{6692CC5A-42C6-4E96-A3E2-292C2467C4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4783029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036DCA37-ACEB-49F6-A640-86AA6E724298}"/>
              </a:ext>
            </a:extLst>
          </p:cNvPr>
          <p:cNvPicPr>
            <a:picLocks noChangeAspect="1"/>
          </p:cNvPicPr>
          <p:nvPr/>
        </p:nvPicPr>
        <p:blipFill>
          <a:blip r:embed="rId2"/>
          <a:stretch>
            <a:fillRect/>
          </a:stretch>
        </p:blipFill>
        <p:spPr>
          <a:xfrm>
            <a:off x="1524000" y="2226764"/>
            <a:ext cx="9368783" cy="4333061"/>
          </a:xfrm>
          <a:prstGeom prst="rect">
            <a:avLst/>
          </a:prstGeom>
        </p:spPr>
      </p:pic>
      <p:sp>
        <p:nvSpPr>
          <p:cNvPr id="3" name="1 Título">
            <a:extLst>
              <a:ext uri="{FF2B5EF4-FFF2-40B4-BE49-F238E27FC236}">
                <a16:creationId xmlns:a16="http://schemas.microsoft.com/office/drawing/2014/main" id="{F42489F6-BCAF-4391-AF19-2438F2383EE0}"/>
              </a:ext>
            </a:extLst>
          </p:cNvPr>
          <p:cNvSpPr txBox="1">
            <a:spLocks/>
          </p:cNvSpPr>
          <p:nvPr/>
        </p:nvSpPr>
        <p:spPr>
          <a:xfrm>
            <a:off x="3591339" y="1044649"/>
            <a:ext cx="5527568" cy="324036"/>
          </a:xfrm>
          <a:prstGeom prst="rect">
            <a:avLst/>
          </a:prstGeom>
        </p:spPr>
        <p:txBody>
          <a:bodyPr/>
          <a:lstStyle/>
          <a:p>
            <a:pPr>
              <a:spcBef>
                <a:spcPct val="0"/>
              </a:spcBef>
              <a:defRPr/>
            </a:pPr>
            <a:r>
              <a:rPr lang="es-CO" sz="2800" b="1" dirty="0">
                <a:solidFill>
                  <a:srgbClr val="1D569A"/>
                </a:solidFill>
                <a:latin typeface="Arial Narrow" panose="020B0606020202030204" pitchFamily="34" charset="0"/>
                <a:ea typeface="+mj-ea"/>
                <a:cs typeface="+mj-cs"/>
              </a:rPr>
              <a:t>Migración de Datos Anteriores</a:t>
            </a:r>
          </a:p>
        </p:txBody>
      </p:sp>
      <p:pic>
        <p:nvPicPr>
          <p:cNvPr id="4" name="Imagen 3">
            <a:extLst>
              <a:ext uri="{FF2B5EF4-FFF2-40B4-BE49-F238E27FC236}">
                <a16:creationId xmlns:a16="http://schemas.microsoft.com/office/drawing/2014/main" id="{6E3C6100-42AC-4073-A7CB-A03F63CF28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5" name="Imagen 4">
            <a:extLst>
              <a:ext uri="{FF2B5EF4-FFF2-40B4-BE49-F238E27FC236}">
                <a16:creationId xmlns:a16="http://schemas.microsoft.com/office/drawing/2014/main" id="{8A79267C-A47C-4F35-A08B-4133F3A097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860301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45C20626-2133-4E8B-81E8-AA375122771B}"/>
              </a:ext>
            </a:extLst>
          </p:cNvPr>
          <p:cNvPicPr>
            <a:picLocks noChangeAspect="1"/>
          </p:cNvPicPr>
          <p:nvPr/>
        </p:nvPicPr>
        <p:blipFill rotWithShape="1">
          <a:blip r:embed="rId2"/>
          <a:srcRect r="5535"/>
          <a:stretch/>
        </p:blipFill>
        <p:spPr>
          <a:xfrm>
            <a:off x="1646092" y="1657901"/>
            <a:ext cx="8899815" cy="5299489"/>
          </a:xfrm>
          <a:prstGeom prst="rect">
            <a:avLst/>
          </a:prstGeom>
        </p:spPr>
      </p:pic>
      <p:sp>
        <p:nvSpPr>
          <p:cNvPr id="3" name="1 Título">
            <a:extLst>
              <a:ext uri="{FF2B5EF4-FFF2-40B4-BE49-F238E27FC236}">
                <a16:creationId xmlns:a16="http://schemas.microsoft.com/office/drawing/2014/main" id="{B1462223-8E05-48FC-A450-36F98DE02812}"/>
              </a:ext>
            </a:extLst>
          </p:cNvPr>
          <p:cNvSpPr txBox="1">
            <a:spLocks/>
          </p:cNvSpPr>
          <p:nvPr/>
        </p:nvSpPr>
        <p:spPr>
          <a:xfrm>
            <a:off x="3697356" y="816090"/>
            <a:ext cx="5527568" cy="324036"/>
          </a:xfrm>
          <a:prstGeom prst="rect">
            <a:avLst/>
          </a:prstGeom>
        </p:spPr>
        <p:txBody>
          <a:bodyPr/>
          <a:lstStyle/>
          <a:p>
            <a:pPr>
              <a:spcBef>
                <a:spcPct val="0"/>
              </a:spcBef>
              <a:defRPr/>
            </a:pPr>
            <a:r>
              <a:rPr lang="es-CO" sz="2800" b="1" dirty="0">
                <a:solidFill>
                  <a:srgbClr val="1D569A"/>
                </a:solidFill>
                <a:latin typeface="Arial Narrow" panose="020B0606020202030204" pitchFamily="34" charset="0"/>
                <a:ea typeface="+mj-ea"/>
                <a:cs typeface="+mj-cs"/>
              </a:rPr>
              <a:t>Autoservicio para Empleados</a:t>
            </a:r>
          </a:p>
        </p:txBody>
      </p:sp>
      <p:pic>
        <p:nvPicPr>
          <p:cNvPr id="4" name="Imagen 3">
            <a:extLst>
              <a:ext uri="{FF2B5EF4-FFF2-40B4-BE49-F238E27FC236}">
                <a16:creationId xmlns:a16="http://schemas.microsoft.com/office/drawing/2014/main" id="{1061CD09-9CC0-4273-940D-AE8905224A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5" name="Imagen 4">
            <a:extLst>
              <a:ext uri="{FF2B5EF4-FFF2-40B4-BE49-F238E27FC236}">
                <a16:creationId xmlns:a16="http://schemas.microsoft.com/office/drawing/2014/main" id="{A8CB49CF-4406-4969-AFFE-F8AC4335FA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271855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520419"/>
            <a:ext cx="12192000" cy="3375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654218" y="653532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sp>
        <p:nvSpPr>
          <p:cNvPr id="9" name="CuadroTexto 8">
            <a:extLst>
              <a:ext uri="{FF2B5EF4-FFF2-40B4-BE49-F238E27FC236}">
                <a16:creationId xmlns:a16="http://schemas.microsoft.com/office/drawing/2014/main" id="{862DE2FE-DD36-4D9F-BAC6-B652934725DA}"/>
              </a:ext>
            </a:extLst>
          </p:cNvPr>
          <p:cNvSpPr txBox="1"/>
          <p:nvPr/>
        </p:nvSpPr>
        <p:spPr>
          <a:xfrm>
            <a:off x="2487253" y="2393229"/>
            <a:ext cx="7217494" cy="1323439"/>
          </a:xfrm>
          <a:prstGeom prst="rect">
            <a:avLst/>
          </a:prstGeom>
          <a:noFill/>
        </p:spPr>
        <p:txBody>
          <a:bodyPr wrap="square" rtlCol="0">
            <a:spAutoFit/>
          </a:bodyPr>
          <a:lstStyle/>
          <a:p>
            <a:pPr algn="ctr"/>
            <a:r>
              <a:rPr lang="es-CO" sz="4000" b="1" dirty="0">
                <a:solidFill>
                  <a:srgbClr val="000A8B"/>
                </a:solidFill>
              </a:rPr>
              <a:t>3. PRESENTACION GERENCIA COMERCIAL</a:t>
            </a:r>
          </a:p>
        </p:txBody>
      </p:sp>
      <p:pic>
        <p:nvPicPr>
          <p:cNvPr id="12" name="Imagen 11">
            <a:extLst>
              <a:ext uri="{FF2B5EF4-FFF2-40B4-BE49-F238E27FC236}">
                <a16:creationId xmlns:a16="http://schemas.microsoft.com/office/drawing/2014/main" id="{7557F967-F669-4BC4-B913-9199C6B992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89A5C22-2499-4B4B-948B-F9DDED66AA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0666371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667000" y="2394836"/>
            <a:ext cx="6857999" cy="2585323"/>
          </a:xfrm>
          <a:prstGeom prst="rect">
            <a:avLst/>
          </a:prstGeom>
          <a:noFill/>
        </p:spPr>
        <p:txBody>
          <a:bodyPr wrap="square" rtlCol="0">
            <a:spAutoFit/>
          </a:bodyPr>
          <a:lstStyle/>
          <a:p>
            <a:pPr algn="ctr"/>
            <a:r>
              <a:rPr lang="es-CO" sz="5400" b="1" dirty="0">
                <a:solidFill>
                  <a:srgbClr val="000A8B"/>
                </a:solidFill>
                <a:latin typeface="Arial Narrow" panose="020B0606020202030204" pitchFamily="34" charset="0"/>
              </a:rPr>
              <a:t>Resultado</a:t>
            </a:r>
          </a:p>
          <a:p>
            <a:pPr algn="ctr"/>
            <a:r>
              <a:rPr lang="es-CO" sz="5400" b="1" dirty="0">
                <a:solidFill>
                  <a:srgbClr val="000A8B"/>
                </a:solidFill>
                <a:latin typeface="Arial Narrow" panose="020B0606020202030204" pitchFamily="34" charset="0"/>
              </a:rPr>
              <a:t>Venta de inmuebles</a:t>
            </a:r>
          </a:p>
          <a:p>
            <a:pPr algn="ctr"/>
            <a:r>
              <a:rPr lang="es-CO" sz="5400" b="1" dirty="0">
                <a:solidFill>
                  <a:srgbClr val="000A8B"/>
                </a:solidFill>
                <a:latin typeface="Arial Narrow" panose="020B0606020202030204" pitchFamily="34" charset="0"/>
              </a:rPr>
              <a:t>año 2018</a:t>
            </a:r>
          </a:p>
        </p:txBody>
      </p:sp>
      <p:pic>
        <p:nvPicPr>
          <p:cNvPr id="6" name="Imagen 5">
            <a:extLst>
              <a:ext uri="{FF2B5EF4-FFF2-40B4-BE49-F238E27FC236}">
                <a16:creationId xmlns:a16="http://schemas.microsoft.com/office/drawing/2014/main" id="{9DBEC7BE-00FC-4D04-A100-39CE1CC87E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8" name="Imagen 7">
            <a:extLst>
              <a:ext uri="{FF2B5EF4-FFF2-40B4-BE49-F238E27FC236}">
                <a16:creationId xmlns:a16="http://schemas.microsoft.com/office/drawing/2014/main" id="{7B51159D-D80A-4453-8246-BE5E6CAC55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5326052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61959" y="1173435"/>
            <a:ext cx="5479117"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dirty="0">
                <a:solidFill>
                  <a:schemeClr val="bg1">
                    <a:lumMod val="50000"/>
                  </a:schemeClr>
                </a:solidFill>
              </a:rPr>
              <a:t>Resultado Comercialización Inmuebles – CISA. </a:t>
            </a:r>
          </a:p>
        </p:txBody>
      </p:sp>
      <p:sp>
        <p:nvSpPr>
          <p:cNvPr id="10" name="CuadroTexto 9">
            <a:extLst>
              <a:ext uri="{FF2B5EF4-FFF2-40B4-BE49-F238E27FC236}">
                <a16:creationId xmlns:a16="http://schemas.microsoft.com/office/drawing/2014/main" id="{C4101B59-F8F5-48D2-A650-629BEAA157D6}"/>
              </a:ext>
            </a:extLst>
          </p:cNvPr>
          <p:cNvSpPr txBox="1"/>
          <p:nvPr/>
        </p:nvSpPr>
        <p:spPr>
          <a:xfrm>
            <a:off x="6096000" y="2099567"/>
            <a:ext cx="1338826"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sp>
        <p:nvSpPr>
          <p:cNvPr id="11" name="CuadroTexto 10">
            <a:extLst>
              <a:ext uri="{FF2B5EF4-FFF2-40B4-BE49-F238E27FC236}">
                <a16:creationId xmlns:a16="http://schemas.microsoft.com/office/drawing/2014/main" id="{992A25CA-C285-4FBD-80D3-904C55A98870}"/>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21 de enero 2019</a:t>
            </a:r>
          </a:p>
        </p:txBody>
      </p:sp>
      <p:sp>
        <p:nvSpPr>
          <p:cNvPr id="12" name="CuadroTexto 11">
            <a:extLst>
              <a:ext uri="{FF2B5EF4-FFF2-40B4-BE49-F238E27FC236}">
                <a16:creationId xmlns:a16="http://schemas.microsoft.com/office/drawing/2014/main" id="{12582E6C-F18D-4070-B26A-B8C6C373F6E1}"/>
              </a:ext>
            </a:extLst>
          </p:cNvPr>
          <p:cNvSpPr txBox="1"/>
          <p:nvPr/>
        </p:nvSpPr>
        <p:spPr>
          <a:xfrm>
            <a:off x="919526" y="4895580"/>
            <a:ext cx="3659976" cy="307777"/>
          </a:xfrm>
          <a:prstGeom prst="rect">
            <a:avLst/>
          </a:prstGeom>
          <a:noFill/>
        </p:spPr>
        <p:txBody>
          <a:bodyPr wrap="none" rtlCol="0">
            <a:spAutoFit/>
          </a:bodyPr>
          <a:lstStyle/>
          <a:p>
            <a:r>
              <a:rPr lang="es-CO" sz="1400" dirty="0">
                <a:solidFill>
                  <a:schemeClr val="accent1">
                    <a:lumMod val="75000"/>
                  </a:schemeClr>
                </a:solidFill>
                <a:latin typeface="Arial Narrow" panose="020B0606020202030204" pitchFamily="34" charset="0"/>
              </a:rPr>
              <a:t>Fecha inicio Contrato Interadministrativo: 31-07-2015</a:t>
            </a:r>
            <a:endParaRPr lang="es-CO" sz="2000" dirty="0">
              <a:solidFill>
                <a:schemeClr val="accent1">
                  <a:lumMod val="75000"/>
                </a:schemeClr>
              </a:solidFill>
              <a:latin typeface="Arial Narrow" panose="020B0606020202030204" pitchFamily="34" charset="0"/>
            </a:endParaRPr>
          </a:p>
        </p:txBody>
      </p:sp>
      <p:pic>
        <p:nvPicPr>
          <p:cNvPr id="14" name="Imagen 13">
            <a:extLst>
              <a:ext uri="{FF2B5EF4-FFF2-40B4-BE49-F238E27FC236}">
                <a16:creationId xmlns:a16="http://schemas.microsoft.com/office/drawing/2014/main" id="{FD784F20-662C-4101-A511-D5FCC40E2CFC}"/>
              </a:ext>
            </a:extLst>
          </p:cNvPr>
          <p:cNvPicPr>
            <a:picLocks noChangeAspect="1"/>
          </p:cNvPicPr>
          <p:nvPr/>
        </p:nvPicPr>
        <p:blipFill rotWithShape="1">
          <a:blip r:embed="rId4"/>
          <a:srcRect r="19864"/>
          <a:stretch/>
        </p:blipFill>
        <p:spPr>
          <a:xfrm>
            <a:off x="939554" y="2433469"/>
            <a:ext cx="6737460" cy="2288433"/>
          </a:xfrm>
          <a:prstGeom prst="rect">
            <a:avLst/>
          </a:prstGeom>
        </p:spPr>
      </p:pic>
      <p:pic>
        <p:nvPicPr>
          <p:cNvPr id="15" name="Imagen 14">
            <a:extLst>
              <a:ext uri="{FF2B5EF4-FFF2-40B4-BE49-F238E27FC236}">
                <a16:creationId xmlns:a16="http://schemas.microsoft.com/office/drawing/2014/main" id="{84275C25-C66A-445E-A982-8C3785CFC5D4}"/>
              </a:ext>
            </a:extLst>
          </p:cNvPr>
          <p:cNvPicPr>
            <a:picLocks noChangeAspect="1"/>
          </p:cNvPicPr>
          <p:nvPr/>
        </p:nvPicPr>
        <p:blipFill rotWithShape="1">
          <a:blip r:embed="rId5"/>
          <a:srcRect l="11487" t="5841" r="12357" b="3636"/>
          <a:stretch/>
        </p:blipFill>
        <p:spPr>
          <a:xfrm>
            <a:off x="7615488" y="1837189"/>
            <a:ext cx="4314617" cy="3087810"/>
          </a:xfrm>
          <a:prstGeom prst="rect">
            <a:avLst/>
          </a:prstGeom>
        </p:spPr>
      </p:pic>
      <p:sp>
        <p:nvSpPr>
          <p:cNvPr id="16" name="Flecha: a la derecha 15">
            <a:extLst>
              <a:ext uri="{FF2B5EF4-FFF2-40B4-BE49-F238E27FC236}">
                <a16:creationId xmlns:a16="http://schemas.microsoft.com/office/drawing/2014/main" id="{138E3D5C-F4CD-49E0-BE6B-EE7FB77EF0FF}"/>
              </a:ext>
            </a:extLst>
          </p:cNvPr>
          <p:cNvSpPr/>
          <p:nvPr/>
        </p:nvSpPr>
        <p:spPr>
          <a:xfrm>
            <a:off x="352338" y="3960163"/>
            <a:ext cx="376417" cy="213827"/>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s-CO"/>
          </a:p>
        </p:txBody>
      </p:sp>
      <p:sp>
        <p:nvSpPr>
          <p:cNvPr id="17" name="CuadroTexto 16">
            <a:extLst>
              <a:ext uri="{FF2B5EF4-FFF2-40B4-BE49-F238E27FC236}">
                <a16:creationId xmlns:a16="http://schemas.microsoft.com/office/drawing/2014/main" id="{A8457992-8F6D-4A87-BC9B-578CFEC0EB20}"/>
              </a:ext>
            </a:extLst>
          </p:cNvPr>
          <p:cNvSpPr txBox="1"/>
          <p:nvPr/>
        </p:nvSpPr>
        <p:spPr>
          <a:xfrm>
            <a:off x="8143321" y="1542767"/>
            <a:ext cx="3670853"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dirty="0">
                <a:solidFill>
                  <a:schemeClr val="tx2">
                    <a:lumMod val="60000"/>
                    <a:lumOff val="40000"/>
                  </a:schemeClr>
                </a:solidFill>
              </a:rPr>
              <a:t>Participación anual - valor ventas.</a:t>
            </a:r>
          </a:p>
        </p:txBody>
      </p:sp>
    </p:spTree>
    <p:extLst>
      <p:ext uri="{BB962C8B-B14F-4D97-AF65-F5344CB8AC3E}">
        <p14:creationId xmlns:p14="http://schemas.microsoft.com/office/powerpoint/2010/main" val="27116860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1" name="CuadroTexto 10">
            <a:extLst>
              <a:ext uri="{FF2B5EF4-FFF2-40B4-BE49-F238E27FC236}">
                <a16:creationId xmlns:a16="http://schemas.microsoft.com/office/drawing/2014/main" id="{992A25CA-C285-4FBD-80D3-904C55A98870}"/>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21 de enero 2019</a:t>
            </a:r>
          </a:p>
        </p:txBody>
      </p:sp>
      <p:sp>
        <p:nvSpPr>
          <p:cNvPr id="17" name="CuadroTexto 16">
            <a:extLst>
              <a:ext uri="{FF2B5EF4-FFF2-40B4-BE49-F238E27FC236}">
                <a16:creationId xmlns:a16="http://schemas.microsoft.com/office/drawing/2014/main" id="{7D825DAA-985C-4BC9-A772-E3B79DFD6EBC}"/>
              </a:ext>
            </a:extLst>
          </p:cNvPr>
          <p:cNvSpPr txBox="1"/>
          <p:nvPr/>
        </p:nvSpPr>
        <p:spPr>
          <a:xfrm>
            <a:off x="2485170" y="214976"/>
            <a:ext cx="5479117"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dirty="0">
                <a:solidFill>
                  <a:schemeClr val="bg1">
                    <a:lumMod val="50000"/>
                  </a:schemeClr>
                </a:solidFill>
              </a:rPr>
              <a:t>Evolución proceso Comercialización </a:t>
            </a:r>
          </a:p>
        </p:txBody>
      </p:sp>
      <p:pic>
        <p:nvPicPr>
          <p:cNvPr id="18" name="Imagen 17">
            <a:extLst>
              <a:ext uri="{FF2B5EF4-FFF2-40B4-BE49-F238E27FC236}">
                <a16:creationId xmlns:a16="http://schemas.microsoft.com/office/drawing/2014/main" id="{C32EA0CD-6291-49C0-813D-2483DA3BEC9E}"/>
              </a:ext>
            </a:extLst>
          </p:cNvPr>
          <p:cNvPicPr>
            <a:picLocks noChangeAspect="1"/>
          </p:cNvPicPr>
          <p:nvPr/>
        </p:nvPicPr>
        <p:blipFill>
          <a:blip r:embed="rId4"/>
          <a:stretch>
            <a:fillRect/>
          </a:stretch>
        </p:blipFill>
        <p:spPr>
          <a:xfrm>
            <a:off x="676251" y="4127377"/>
            <a:ext cx="4583396" cy="2203703"/>
          </a:xfrm>
          <a:prstGeom prst="rect">
            <a:avLst/>
          </a:prstGeom>
        </p:spPr>
      </p:pic>
      <p:cxnSp>
        <p:nvCxnSpPr>
          <p:cNvPr id="19" name="Conector recto 18">
            <a:extLst>
              <a:ext uri="{FF2B5EF4-FFF2-40B4-BE49-F238E27FC236}">
                <a16:creationId xmlns:a16="http://schemas.microsoft.com/office/drawing/2014/main" id="{06E23E6D-C9B8-4B93-8F31-8887408B0FF4}"/>
              </a:ext>
            </a:extLst>
          </p:cNvPr>
          <p:cNvCxnSpPr/>
          <p:nvPr/>
        </p:nvCxnSpPr>
        <p:spPr>
          <a:xfrm>
            <a:off x="6096000" y="3994081"/>
            <a:ext cx="0" cy="2614523"/>
          </a:xfrm>
          <a:prstGeom prst="line">
            <a:avLst/>
          </a:prstGeom>
          <a:ln w="6350"/>
        </p:spPr>
        <p:style>
          <a:lnRef idx="2">
            <a:schemeClr val="accent1"/>
          </a:lnRef>
          <a:fillRef idx="0">
            <a:schemeClr val="accent1"/>
          </a:fillRef>
          <a:effectRef idx="1">
            <a:schemeClr val="accent1"/>
          </a:effectRef>
          <a:fontRef idx="minor">
            <a:schemeClr val="tx1"/>
          </a:fontRef>
        </p:style>
      </p:cxnSp>
      <p:pic>
        <p:nvPicPr>
          <p:cNvPr id="20" name="Imagen 19">
            <a:extLst>
              <a:ext uri="{FF2B5EF4-FFF2-40B4-BE49-F238E27FC236}">
                <a16:creationId xmlns:a16="http://schemas.microsoft.com/office/drawing/2014/main" id="{AC57F765-2C04-4BBF-8820-9B72403749C7}"/>
              </a:ext>
            </a:extLst>
          </p:cNvPr>
          <p:cNvPicPr>
            <a:picLocks noChangeAspect="1"/>
          </p:cNvPicPr>
          <p:nvPr/>
        </p:nvPicPr>
        <p:blipFill>
          <a:blip r:embed="rId5"/>
          <a:stretch>
            <a:fillRect/>
          </a:stretch>
        </p:blipFill>
        <p:spPr>
          <a:xfrm>
            <a:off x="6819998" y="4084694"/>
            <a:ext cx="4730002" cy="2274191"/>
          </a:xfrm>
          <a:prstGeom prst="rect">
            <a:avLst/>
          </a:prstGeom>
        </p:spPr>
      </p:pic>
      <p:sp>
        <p:nvSpPr>
          <p:cNvPr id="21" name="CuadroTexto 20">
            <a:extLst>
              <a:ext uri="{FF2B5EF4-FFF2-40B4-BE49-F238E27FC236}">
                <a16:creationId xmlns:a16="http://schemas.microsoft.com/office/drawing/2014/main" id="{9118B929-B64E-48A5-A9DB-A38CCB53F18F}"/>
              </a:ext>
            </a:extLst>
          </p:cNvPr>
          <p:cNvSpPr txBox="1"/>
          <p:nvPr/>
        </p:nvSpPr>
        <p:spPr>
          <a:xfrm>
            <a:off x="676251" y="3884685"/>
            <a:ext cx="4583377"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Evolución por valor de venta.</a:t>
            </a:r>
          </a:p>
        </p:txBody>
      </p:sp>
      <p:sp>
        <p:nvSpPr>
          <p:cNvPr id="22" name="CuadroTexto 21">
            <a:extLst>
              <a:ext uri="{FF2B5EF4-FFF2-40B4-BE49-F238E27FC236}">
                <a16:creationId xmlns:a16="http://schemas.microsoft.com/office/drawing/2014/main" id="{DC09FC08-9993-4E5A-B241-7B57612B8BDE}"/>
              </a:ext>
            </a:extLst>
          </p:cNvPr>
          <p:cNvSpPr txBox="1"/>
          <p:nvPr/>
        </p:nvSpPr>
        <p:spPr>
          <a:xfrm>
            <a:off x="6819997" y="3875323"/>
            <a:ext cx="4695747"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Evolución por unidades comerciales vendidas.</a:t>
            </a:r>
          </a:p>
        </p:txBody>
      </p:sp>
      <p:sp>
        <p:nvSpPr>
          <p:cNvPr id="23" name="CuadroTexto 22">
            <a:extLst>
              <a:ext uri="{FF2B5EF4-FFF2-40B4-BE49-F238E27FC236}">
                <a16:creationId xmlns:a16="http://schemas.microsoft.com/office/drawing/2014/main" id="{1C25BC2E-3063-41B8-B65B-0613E2C39D43}"/>
              </a:ext>
            </a:extLst>
          </p:cNvPr>
          <p:cNvSpPr txBox="1"/>
          <p:nvPr/>
        </p:nvSpPr>
        <p:spPr>
          <a:xfrm>
            <a:off x="6463081" y="6327021"/>
            <a:ext cx="4063566" cy="215444"/>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algn="l"/>
            <a:r>
              <a:rPr lang="es-CO" sz="800" dirty="0">
                <a:solidFill>
                  <a:schemeClr val="tx2">
                    <a:lumMod val="75000"/>
                  </a:schemeClr>
                </a:solidFill>
              </a:rPr>
              <a:t>Promedio</a:t>
            </a:r>
            <a:r>
              <a:rPr lang="es-CO" sz="700" b="0" dirty="0">
                <a:solidFill>
                  <a:schemeClr val="tx2">
                    <a:lumMod val="75000"/>
                  </a:schemeClr>
                </a:solidFill>
              </a:rPr>
              <a:t>: 12 unidades vendidas por mes.</a:t>
            </a:r>
            <a:endParaRPr lang="es-CO" sz="800" b="0" dirty="0">
              <a:solidFill>
                <a:schemeClr val="tx2">
                  <a:lumMod val="75000"/>
                </a:schemeClr>
              </a:solidFill>
            </a:endParaRPr>
          </a:p>
        </p:txBody>
      </p:sp>
      <p:pic>
        <p:nvPicPr>
          <p:cNvPr id="24" name="Imagen 23">
            <a:extLst>
              <a:ext uri="{FF2B5EF4-FFF2-40B4-BE49-F238E27FC236}">
                <a16:creationId xmlns:a16="http://schemas.microsoft.com/office/drawing/2014/main" id="{B07A4C61-5769-46DD-9DAA-790B14BB1408}"/>
              </a:ext>
            </a:extLst>
          </p:cNvPr>
          <p:cNvPicPr>
            <a:picLocks noChangeAspect="1"/>
          </p:cNvPicPr>
          <p:nvPr/>
        </p:nvPicPr>
        <p:blipFill>
          <a:blip r:embed="rId6"/>
          <a:stretch>
            <a:fillRect/>
          </a:stretch>
        </p:blipFill>
        <p:spPr>
          <a:xfrm>
            <a:off x="1009008" y="1276444"/>
            <a:ext cx="3917882" cy="2348135"/>
          </a:xfrm>
          <a:prstGeom prst="rect">
            <a:avLst/>
          </a:prstGeom>
        </p:spPr>
      </p:pic>
      <p:cxnSp>
        <p:nvCxnSpPr>
          <p:cNvPr id="25" name="Conector recto 24">
            <a:extLst>
              <a:ext uri="{FF2B5EF4-FFF2-40B4-BE49-F238E27FC236}">
                <a16:creationId xmlns:a16="http://schemas.microsoft.com/office/drawing/2014/main" id="{D4D3D309-3D4E-4E01-B15F-325C53312FF2}"/>
              </a:ext>
            </a:extLst>
          </p:cNvPr>
          <p:cNvCxnSpPr/>
          <p:nvPr/>
        </p:nvCxnSpPr>
        <p:spPr>
          <a:xfrm>
            <a:off x="6096000" y="1098672"/>
            <a:ext cx="0" cy="2614523"/>
          </a:xfrm>
          <a:prstGeom prst="line">
            <a:avLst/>
          </a:prstGeom>
          <a:ln w="6350"/>
        </p:spPr>
        <p:style>
          <a:lnRef idx="2">
            <a:schemeClr val="accent1"/>
          </a:lnRef>
          <a:fillRef idx="0">
            <a:schemeClr val="accent1"/>
          </a:fillRef>
          <a:effectRef idx="1">
            <a:schemeClr val="accent1"/>
          </a:effectRef>
          <a:fontRef idx="minor">
            <a:schemeClr val="tx1"/>
          </a:fontRef>
        </p:style>
      </p:cxnSp>
      <p:sp>
        <p:nvSpPr>
          <p:cNvPr id="27" name="CuadroTexto 26">
            <a:extLst>
              <a:ext uri="{FF2B5EF4-FFF2-40B4-BE49-F238E27FC236}">
                <a16:creationId xmlns:a16="http://schemas.microsoft.com/office/drawing/2014/main" id="{78CC1F1B-2D8D-49E1-86FC-B54BD6A87BF1}"/>
              </a:ext>
            </a:extLst>
          </p:cNvPr>
          <p:cNvSpPr txBox="1"/>
          <p:nvPr/>
        </p:nvSpPr>
        <p:spPr>
          <a:xfrm>
            <a:off x="7382315" y="954798"/>
            <a:ext cx="3720336"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Evolución por estado legal</a:t>
            </a:r>
          </a:p>
        </p:txBody>
      </p:sp>
      <p:sp>
        <p:nvSpPr>
          <p:cNvPr id="28" name="CuadroTexto 27">
            <a:extLst>
              <a:ext uri="{FF2B5EF4-FFF2-40B4-BE49-F238E27FC236}">
                <a16:creationId xmlns:a16="http://schemas.microsoft.com/office/drawing/2014/main" id="{774B218A-06E1-4745-B3AD-AF855685ACAC}"/>
              </a:ext>
            </a:extLst>
          </p:cNvPr>
          <p:cNvSpPr txBox="1"/>
          <p:nvPr/>
        </p:nvSpPr>
        <p:spPr>
          <a:xfrm>
            <a:off x="5109385" y="1319058"/>
            <a:ext cx="843632" cy="200055"/>
          </a:xfrm>
          <a:prstGeom prst="rect">
            <a:avLst/>
          </a:prstGeom>
          <a:noFill/>
        </p:spPr>
        <p:txBody>
          <a:bodyPr wrap="square" rtlCol="0">
            <a:spAutoFit/>
          </a:bodyPr>
          <a:lstStyle/>
          <a:p>
            <a:pPr algn="r"/>
            <a:r>
              <a:rPr lang="es-CO" sz="700" i="1" dirty="0">
                <a:solidFill>
                  <a:schemeClr val="bg1">
                    <a:lumMod val="50000"/>
                  </a:schemeClr>
                </a:solidFill>
                <a:latin typeface="Arial Narrow" panose="020B0606020202030204" pitchFamily="34" charset="0"/>
              </a:rPr>
              <a:t>Cifras en Millones $</a:t>
            </a:r>
          </a:p>
        </p:txBody>
      </p:sp>
      <p:sp>
        <p:nvSpPr>
          <p:cNvPr id="29" name="CuadroTexto 28">
            <a:extLst>
              <a:ext uri="{FF2B5EF4-FFF2-40B4-BE49-F238E27FC236}">
                <a16:creationId xmlns:a16="http://schemas.microsoft.com/office/drawing/2014/main" id="{EBB154D6-1934-4507-9DE7-C1E74F793DC9}"/>
              </a:ext>
            </a:extLst>
          </p:cNvPr>
          <p:cNvSpPr txBox="1"/>
          <p:nvPr/>
        </p:nvSpPr>
        <p:spPr>
          <a:xfrm>
            <a:off x="11286409" y="1319058"/>
            <a:ext cx="843632" cy="200055"/>
          </a:xfrm>
          <a:prstGeom prst="rect">
            <a:avLst/>
          </a:prstGeom>
          <a:noFill/>
        </p:spPr>
        <p:txBody>
          <a:bodyPr wrap="square" rtlCol="0">
            <a:spAutoFit/>
          </a:bodyPr>
          <a:lstStyle/>
          <a:p>
            <a:pPr algn="r"/>
            <a:r>
              <a:rPr lang="es-CO" sz="700" i="1" dirty="0">
                <a:solidFill>
                  <a:schemeClr val="bg1">
                    <a:lumMod val="50000"/>
                  </a:schemeClr>
                </a:solidFill>
                <a:latin typeface="Arial Narrow" panose="020B0606020202030204" pitchFamily="34" charset="0"/>
              </a:rPr>
              <a:t>Cifras en Millones $</a:t>
            </a:r>
          </a:p>
        </p:txBody>
      </p:sp>
      <p:sp>
        <p:nvSpPr>
          <p:cNvPr id="30" name="CuadroTexto 29">
            <a:extLst>
              <a:ext uri="{FF2B5EF4-FFF2-40B4-BE49-F238E27FC236}">
                <a16:creationId xmlns:a16="http://schemas.microsoft.com/office/drawing/2014/main" id="{EABD02E6-167B-41E8-9ED2-3377ABA072A8}"/>
              </a:ext>
            </a:extLst>
          </p:cNvPr>
          <p:cNvSpPr txBox="1"/>
          <p:nvPr/>
        </p:nvSpPr>
        <p:spPr>
          <a:xfrm>
            <a:off x="5111304" y="4028955"/>
            <a:ext cx="843632" cy="200055"/>
          </a:xfrm>
          <a:prstGeom prst="rect">
            <a:avLst/>
          </a:prstGeom>
          <a:noFill/>
        </p:spPr>
        <p:txBody>
          <a:bodyPr wrap="square" rtlCol="0">
            <a:spAutoFit/>
          </a:bodyPr>
          <a:lstStyle/>
          <a:p>
            <a:pPr algn="r"/>
            <a:r>
              <a:rPr lang="es-CO" sz="700" i="1" dirty="0">
                <a:solidFill>
                  <a:schemeClr val="bg1">
                    <a:lumMod val="50000"/>
                  </a:schemeClr>
                </a:solidFill>
                <a:latin typeface="Arial Narrow" panose="020B0606020202030204" pitchFamily="34" charset="0"/>
              </a:rPr>
              <a:t>Cifras en Millones $</a:t>
            </a:r>
          </a:p>
        </p:txBody>
      </p:sp>
      <p:sp>
        <p:nvSpPr>
          <p:cNvPr id="31" name="CuadroTexto 30">
            <a:extLst>
              <a:ext uri="{FF2B5EF4-FFF2-40B4-BE49-F238E27FC236}">
                <a16:creationId xmlns:a16="http://schemas.microsoft.com/office/drawing/2014/main" id="{573E06FE-4860-4E86-BDCF-A6EC732A2D65}"/>
              </a:ext>
            </a:extLst>
          </p:cNvPr>
          <p:cNvSpPr txBox="1"/>
          <p:nvPr/>
        </p:nvSpPr>
        <p:spPr>
          <a:xfrm>
            <a:off x="1009009" y="906626"/>
            <a:ext cx="3917882"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Tablero de gestión</a:t>
            </a:r>
          </a:p>
        </p:txBody>
      </p:sp>
      <p:sp>
        <p:nvSpPr>
          <p:cNvPr id="32" name="CuadroTexto 31">
            <a:extLst>
              <a:ext uri="{FF2B5EF4-FFF2-40B4-BE49-F238E27FC236}">
                <a16:creationId xmlns:a16="http://schemas.microsoft.com/office/drawing/2014/main" id="{8C7851F7-6170-4FBE-BA3C-1740698B33EC}"/>
              </a:ext>
            </a:extLst>
          </p:cNvPr>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6" name="Imagen 5">
            <a:extLst>
              <a:ext uri="{FF2B5EF4-FFF2-40B4-BE49-F238E27FC236}">
                <a16:creationId xmlns:a16="http://schemas.microsoft.com/office/drawing/2014/main" id="{9BC1D593-20F5-4C05-9B2F-59CAF7D15877}"/>
              </a:ext>
            </a:extLst>
          </p:cNvPr>
          <p:cNvPicPr>
            <a:picLocks noChangeAspect="1"/>
          </p:cNvPicPr>
          <p:nvPr/>
        </p:nvPicPr>
        <p:blipFill>
          <a:blip r:embed="rId7"/>
          <a:stretch>
            <a:fillRect/>
          </a:stretch>
        </p:blipFill>
        <p:spPr>
          <a:xfrm>
            <a:off x="7275100" y="1199922"/>
            <a:ext cx="3827551" cy="2542438"/>
          </a:xfrm>
          <a:prstGeom prst="rect">
            <a:avLst/>
          </a:prstGeom>
        </p:spPr>
      </p:pic>
      <p:cxnSp>
        <p:nvCxnSpPr>
          <p:cNvPr id="26" name="Conector recto 25">
            <a:extLst>
              <a:ext uri="{FF2B5EF4-FFF2-40B4-BE49-F238E27FC236}">
                <a16:creationId xmlns:a16="http://schemas.microsoft.com/office/drawing/2014/main" id="{9A9DED38-20DD-4DA0-BEDC-BCC938D21D23}"/>
              </a:ext>
            </a:extLst>
          </p:cNvPr>
          <p:cNvCxnSpPr>
            <a:cxnSpLocks/>
          </p:cNvCxnSpPr>
          <p:nvPr/>
        </p:nvCxnSpPr>
        <p:spPr>
          <a:xfrm>
            <a:off x="512055" y="3778768"/>
            <a:ext cx="4999512" cy="0"/>
          </a:xfrm>
          <a:prstGeom prst="line">
            <a:avLst/>
          </a:prstGeom>
          <a:ln w="6350"/>
        </p:spPr>
        <p:style>
          <a:lnRef idx="2">
            <a:schemeClr val="accent1"/>
          </a:lnRef>
          <a:fillRef idx="0">
            <a:schemeClr val="accent1"/>
          </a:fillRef>
          <a:effectRef idx="1">
            <a:schemeClr val="accent1"/>
          </a:effectRef>
          <a:fontRef idx="minor">
            <a:schemeClr val="tx1"/>
          </a:fontRef>
        </p:style>
      </p:cxnSp>
      <p:cxnSp>
        <p:nvCxnSpPr>
          <p:cNvPr id="33" name="Conector recto 32">
            <a:extLst>
              <a:ext uri="{FF2B5EF4-FFF2-40B4-BE49-F238E27FC236}">
                <a16:creationId xmlns:a16="http://schemas.microsoft.com/office/drawing/2014/main" id="{7927F9E1-D265-4F76-A880-FC642BF086F3}"/>
              </a:ext>
            </a:extLst>
          </p:cNvPr>
          <p:cNvCxnSpPr>
            <a:cxnSpLocks/>
          </p:cNvCxnSpPr>
          <p:nvPr/>
        </p:nvCxnSpPr>
        <p:spPr>
          <a:xfrm>
            <a:off x="6432277" y="3778768"/>
            <a:ext cx="4999512" cy="0"/>
          </a:xfrm>
          <a:prstGeom prst="line">
            <a:avLst/>
          </a:prstGeom>
          <a:ln w="635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732088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1" name="CuadroTexto 10">
            <a:extLst>
              <a:ext uri="{FF2B5EF4-FFF2-40B4-BE49-F238E27FC236}">
                <a16:creationId xmlns:a16="http://schemas.microsoft.com/office/drawing/2014/main" id="{992A25CA-C285-4FBD-80D3-904C55A98870}"/>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21 de enero 2019</a:t>
            </a:r>
          </a:p>
        </p:txBody>
      </p:sp>
      <p:sp>
        <p:nvSpPr>
          <p:cNvPr id="17" name="CuadroTexto 16">
            <a:extLst>
              <a:ext uri="{FF2B5EF4-FFF2-40B4-BE49-F238E27FC236}">
                <a16:creationId xmlns:a16="http://schemas.microsoft.com/office/drawing/2014/main" id="{7D825DAA-985C-4BC9-A772-E3B79DFD6EBC}"/>
              </a:ext>
            </a:extLst>
          </p:cNvPr>
          <p:cNvSpPr txBox="1"/>
          <p:nvPr/>
        </p:nvSpPr>
        <p:spPr>
          <a:xfrm>
            <a:off x="2485170" y="214976"/>
            <a:ext cx="5479117"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dirty="0">
                <a:solidFill>
                  <a:schemeClr val="bg1">
                    <a:lumMod val="50000"/>
                  </a:schemeClr>
                </a:solidFill>
              </a:rPr>
              <a:t>Evolución proceso Comercialización </a:t>
            </a:r>
          </a:p>
        </p:txBody>
      </p:sp>
      <p:cxnSp>
        <p:nvCxnSpPr>
          <p:cNvPr id="19" name="Conector recto 18">
            <a:extLst>
              <a:ext uri="{FF2B5EF4-FFF2-40B4-BE49-F238E27FC236}">
                <a16:creationId xmlns:a16="http://schemas.microsoft.com/office/drawing/2014/main" id="{06E23E6D-C9B8-4B93-8F31-8887408B0FF4}"/>
              </a:ext>
            </a:extLst>
          </p:cNvPr>
          <p:cNvCxnSpPr/>
          <p:nvPr/>
        </p:nvCxnSpPr>
        <p:spPr>
          <a:xfrm>
            <a:off x="6096000" y="3994081"/>
            <a:ext cx="0" cy="2614523"/>
          </a:xfrm>
          <a:prstGeom prst="line">
            <a:avLst/>
          </a:prstGeom>
          <a:ln w="6350"/>
        </p:spPr>
        <p:style>
          <a:lnRef idx="2">
            <a:schemeClr val="accent1"/>
          </a:lnRef>
          <a:fillRef idx="0">
            <a:schemeClr val="accent1"/>
          </a:fillRef>
          <a:effectRef idx="1">
            <a:schemeClr val="accent1"/>
          </a:effectRef>
          <a:fontRef idx="minor">
            <a:schemeClr val="tx1"/>
          </a:fontRef>
        </p:style>
      </p:cxnSp>
      <p:cxnSp>
        <p:nvCxnSpPr>
          <p:cNvPr id="25" name="Conector recto 24">
            <a:extLst>
              <a:ext uri="{FF2B5EF4-FFF2-40B4-BE49-F238E27FC236}">
                <a16:creationId xmlns:a16="http://schemas.microsoft.com/office/drawing/2014/main" id="{D4D3D309-3D4E-4E01-B15F-325C53312FF2}"/>
              </a:ext>
            </a:extLst>
          </p:cNvPr>
          <p:cNvCxnSpPr/>
          <p:nvPr/>
        </p:nvCxnSpPr>
        <p:spPr>
          <a:xfrm>
            <a:off x="6096000" y="1098672"/>
            <a:ext cx="0" cy="2614523"/>
          </a:xfrm>
          <a:prstGeom prst="line">
            <a:avLst/>
          </a:prstGeom>
          <a:ln w="6350"/>
        </p:spPr>
        <p:style>
          <a:lnRef idx="2">
            <a:schemeClr val="accent1"/>
          </a:lnRef>
          <a:fillRef idx="0">
            <a:schemeClr val="accent1"/>
          </a:fillRef>
          <a:effectRef idx="1">
            <a:schemeClr val="accent1"/>
          </a:effectRef>
          <a:fontRef idx="minor">
            <a:schemeClr val="tx1"/>
          </a:fontRef>
        </p:style>
      </p:cxnSp>
      <p:pic>
        <p:nvPicPr>
          <p:cNvPr id="4" name="Imagen 3">
            <a:extLst>
              <a:ext uri="{FF2B5EF4-FFF2-40B4-BE49-F238E27FC236}">
                <a16:creationId xmlns:a16="http://schemas.microsoft.com/office/drawing/2014/main" id="{4ED98BCD-3CC5-458B-94DE-8EDA84A8DBAB}"/>
              </a:ext>
            </a:extLst>
          </p:cNvPr>
          <p:cNvPicPr>
            <a:picLocks noChangeAspect="1"/>
          </p:cNvPicPr>
          <p:nvPr/>
        </p:nvPicPr>
        <p:blipFill>
          <a:blip r:embed="rId4"/>
          <a:stretch>
            <a:fillRect/>
          </a:stretch>
        </p:blipFill>
        <p:spPr>
          <a:xfrm>
            <a:off x="7151766" y="1171168"/>
            <a:ext cx="3763054" cy="2257832"/>
          </a:xfrm>
          <a:prstGeom prst="rect">
            <a:avLst/>
          </a:prstGeom>
        </p:spPr>
      </p:pic>
      <p:sp>
        <p:nvSpPr>
          <p:cNvPr id="28" name="CuadroTexto 27">
            <a:extLst>
              <a:ext uri="{FF2B5EF4-FFF2-40B4-BE49-F238E27FC236}">
                <a16:creationId xmlns:a16="http://schemas.microsoft.com/office/drawing/2014/main" id="{E6EECC03-2560-4906-A61A-B011DBF596E2}"/>
              </a:ext>
            </a:extLst>
          </p:cNvPr>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6" name="Imagen 5">
            <a:extLst>
              <a:ext uri="{FF2B5EF4-FFF2-40B4-BE49-F238E27FC236}">
                <a16:creationId xmlns:a16="http://schemas.microsoft.com/office/drawing/2014/main" id="{44369A3B-9D93-473C-8187-0F0F8B50F250}"/>
              </a:ext>
            </a:extLst>
          </p:cNvPr>
          <p:cNvPicPr>
            <a:picLocks noChangeAspect="1"/>
          </p:cNvPicPr>
          <p:nvPr/>
        </p:nvPicPr>
        <p:blipFill>
          <a:blip r:embed="rId5"/>
          <a:stretch>
            <a:fillRect/>
          </a:stretch>
        </p:blipFill>
        <p:spPr>
          <a:xfrm>
            <a:off x="237565" y="3864778"/>
            <a:ext cx="5173334" cy="2655641"/>
          </a:xfrm>
          <a:prstGeom prst="rect">
            <a:avLst/>
          </a:prstGeom>
        </p:spPr>
      </p:pic>
      <p:pic>
        <p:nvPicPr>
          <p:cNvPr id="7" name="Imagen 6">
            <a:extLst>
              <a:ext uri="{FF2B5EF4-FFF2-40B4-BE49-F238E27FC236}">
                <a16:creationId xmlns:a16="http://schemas.microsoft.com/office/drawing/2014/main" id="{13513BBA-EFAC-4637-976A-E90EC2773515}"/>
              </a:ext>
            </a:extLst>
          </p:cNvPr>
          <p:cNvPicPr>
            <a:picLocks noChangeAspect="1"/>
          </p:cNvPicPr>
          <p:nvPr/>
        </p:nvPicPr>
        <p:blipFill>
          <a:blip r:embed="rId6"/>
          <a:stretch>
            <a:fillRect/>
          </a:stretch>
        </p:blipFill>
        <p:spPr>
          <a:xfrm>
            <a:off x="6388583" y="3994082"/>
            <a:ext cx="5565852" cy="2278582"/>
          </a:xfrm>
          <a:prstGeom prst="rect">
            <a:avLst/>
          </a:prstGeom>
        </p:spPr>
      </p:pic>
      <p:sp>
        <p:nvSpPr>
          <p:cNvPr id="29" name="CuadroTexto 28">
            <a:extLst>
              <a:ext uri="{FF2B5EF4-FFF2-40B4-BE49-F238E27FC236}">
                <a16:creationId xmlns:a16="http://schemas.microsoft.com/office/drawing/2014/main" id="{1A8F7D61-C4DC-4EFB-8FED-E2C2565817F4}"/>
              </a:ext>
            </a:extLst>
          </p:cNvPr>
          <p:cNvSpPr txBox="1"/>
          <p:nvPr/>
        </p:nvSpPr>
        <p:spPr>
          <a:xfrm>
            <a:off x="6096000" y="3631880"/>
            <a:ext cx="6095999"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Evolución ventas por ciudad.</a:t>
            </a:r>
          </a:p>
        </p:txBody>
      </p:sp>
      <p:sp>
        <p:nvSpPr>
          <p:cNvPr id="30" name="CuadroTexto 29">
            <a:extLst>
              <a:ext uri="{FF2B5EF4-FFF2-40B4-BE49-F238E27FC236}">
                <a16:creationId xmlns:a16="http://schemas.microsoft.com/office/drawing/2014/main" id="{ECB779EF-C0D2-489C-AE61-6CADE260E73E}"/>
              </a:ext>
            </a:extLst>
          </p:cNvPr>
          <p:cNvSpPr txBox="1"/>
          <p:nvPr/>
        </p:nvSpPr>
        <p:spPr>
          <a:xfrm>
            <a:off x="0" y="3651083"/>
            <a:ext cx="6095999"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Evolución ventas por rango de valor</a:t>
            </a:r>
          </a:p>
        </p:txBody>
      </p:sp>
      <p:sp>
        <p:nvSpPr>
          <p:cNvPr id="31" name="CuadroTexto 30">
            <a:extLst>
              <a:ext uri="{FF2B5EF4-FFF2-40B4-BE49-F238E27FC236}">
                <a16:creationId xmlns:a16="http://schemas.microsoft.com/office/drawing/2014/main" id="{27AA210D-649C-432A-BAD5-D3FE65C021B1}"/>
              </a:ext>
            </a:extLst>
          </p:cNvPr>
          <p:cNvSpPr txBox="1"/>
          <p:nvPr/>
        </p:nvSpPr>
        <p:spPr>
          <a:xfrm>
            <a:off x="6096000" y="887624"/>
            <a:ext cx="6096000"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Participación ventas por tipo de inmueble.</a:t>
            </a:r>
          </a:p>
        </p:txBody>
      </p:sp>
      <p:sp>
        <p:nvSpPr>
          <p:cNvPr id="32" name="CuadroTexto 31">
            <a:extLst>
              <a:ext uri="{FF2B5EF4-FFF2-40B4-BE49-F238E27FC236}">
                <a16:creationId xmlns:a16="http://schemas.microsoft.com/office/drawing/2014/main" id="{D6393E48-C365-4365-97EA-46F9F6AC5D55}"/>
              </a:ext>
            </a:extLst>
          </p:cNvPr>
          <p:cNvSpPr txBox="1"/>
          <p:nvPr/>
        </p:nvSpPr>
        <p:spPr>
          <a:xfrm>
            <a:off x="0" y="774901"/>
            <a:ext cx="6095999"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Ventas por tipo de inmueble.</a:t>
            </a:r>
          </a:p>
        </p:txBody>
      </p:sp>
      <p:cxnSp>
        <p:nvCxnSpPr>
          <p:cNvPr id="18" name="Conector recto 17">
            <a:extLst>
              <a:ext uri="{FF2B5EF4-FFF2-40B4-BE49-F238E27FC236}">
                <a16:creationId xmlns:a16="http://schemas.microsoft.com/office/drawing/2014/main" id="{8A92EA10-938B-448F-B9D8-27805058FCCF}"/>
              </a:ext>
            </a:extLst>
          </p:cNvPr>
          <p:cNvCxnSpPr>
            <a:cxnSpLocks/>
          </p:cNvCxnSpPr>
          <p:nvPr/>
        </p:nvCxnSpPr>
        <p:spPr>
          <a:xfrm>
            <a:off x="512055" y="3594210"/>
            <a:ext cx="4999512" cy="0"/>
          </a:xfrm>
          <a:prstGeom prst="line">
            <a:avLst/>
          </a:prstGeom>
          <a:ln w="6350"/>
        </p:spPr>
        <p:style>
          <a:lnRef idx="2">
            <a:schemeClr val="accent1"/>
          </a:lnRef>
          <a:fillRef idx="0">
            <a:schemeClr val="accent1"/>
          </a:fillRef>
          <a:effectRef idx="1">
            <a:schemeClr val="accent1"/>
          </a:effectRef>
          <a:fontRef idx="minor">
            <a:schemeClr val="tx1"/>
          </a:fontRef>
        </p:style>
      </p:cxnSp>
      <p:cxnSp>
        <p:nvCxnSpPr>
          <p:cNvPr id="20" name="Conector recto 19">
            <a:extLst>
              <a:ext uri="{FF2B5EF4-FFF2-40B4-BE49-F238E27FC236}">
                <a16:creationId xmlns:a16="http://schemas.microsoft.com/office/drawing/2014/main" id="{FF4FD7E4-D671-4250-A11F-D48C2EA57086}"/>
              </a:ext>
            </a:extLst>
          </p:cNvPr>
          <p:cNvCxnSpPr>
            <a:cxnSpLocks/>
          </p:cNvCxnSpPr>
          <p:nvPr/>
        </p:nvCxnSpPr>
        <p:spPr>
          <a:xfrm>
            <a:off x="6432277" y="3594210"/>
            <a:ext cx="4999512" cy="0"/>
          </a:xfrm>
          <a:prstGeom prst="line">
            <a:avLst/>
          </a:prstGeom>
          <a:ln w="6350"/>
        </p:spPr>
        <p:style>
          <a:lnRef idx="2">
            <a:schemeClr val="accent1"/>
          </a:lnRef>
          <a:fillRef idx="0">
            <a:schemeClr val="accent1"/>
          </a:fillRef>
          <a:effectRef idx="1">
            <a:schemeClr val="accent1"/>
          </a:effectRef>
          <a:fontRef idx="minor">
            <a:schemeClr val="tx1"/>
          </a:fontRef>
        </p:style>
      </p:cxnSp>
      <p:pic>
        <p:nvPicPr>
          <p:cNvPr id="3" name="Imagen 2">
            <a:extLst>
              <a:ext uri="{FF2B5EF4-FFF2-40B4-BE49-F238E27FC236}">
                <a16:creationId xmlns:a16="http://schemas.microsoft.com/office/drawing/2014/main" id="{99EC08A5-7C9A-458C-A160-6B00D2DE5671}"/>
              </a:ext>
            </a:extLst>
          </p:cNvPr>
          <p:cNvPicPr>
            <a:picLocks noChangeAspect="1"/>
          </p:cNvPicPr>
          <p:nvPr/>
        </p:nvPicPr>
        <p:blipFill>
          <a:blip r:embed="rId7"/>
          <a:stretch>
            <a:fillRect/>
          </a:stretch>
        </p:blipFill>
        <p:spPr>
          <a:xfrm>
            <a:off x="512055" y="1011539"/>
            <a:ext cx="5436945" cy="2541407"/>
          </a:xfrm>
          <a:prstGeom prst="rect">
            <a:avLst/>
          </a:prstGeom>
        </p:spPr>
      </p:pic>
    </p:spTree>
    <p:extLst>
      <p:ext uri="{BB962C8B-B14F-4D97-AF65-F5344CB8AC3E}">
        <p14:creationId xmlns:p14="http://schemas.microsoft.com/office/powerpoint/2010/main" val="4135751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32391" y="2151727"/>
            <a:ext cx="9143999" cy="2554545"/>
          </a:xfrm>
          <a:prstGeom prst="rect">
            <a:avLst/>
          </a:prstGeom>
          <a:noFill/>
        </p:spPr>
        <p:txBody>
          <a:bodyPr wrap="square" rtlCol="0">
            <a:spAutoFit/>
          </a:bodyPr>
          <a:lstStyle/>
          <a:p>
            <a:pPr algn="ctr"/>
            <a:r>
              <a:rPr lang="es-CO" sz="4000" b="1" dirty="0">
                <a:solidFill>
                  <a:schemeClr val="accent1">
                    <a:lumMod val="75000"/>
                  </a:schemeClr>
                </a:solidFill>
                <a:latin typeface="Arial Narrow" panose="020B0606020202030204" pitchFamily="34" charset="0"/>
              </a:rPr>
              <a:t>Estado</a:t>
            </a:r>
          </a:p>
          <a:p>
            <a:pPr algn="ctr"/>
            <a:r>
              <a:rPr lang="es-CO" sz="4000" b="1" dirty="0">
                <a:solidFill>
                  <a:schemeClr val="accent1">
                    <a:lumMod val="75000"/>
                  </a:schemeClr>
                </a:solidFill>
                <a:latin typeface="Arial Narrow" panose="020B0606020202030204" pitchFamily="34" charset="0"/>
              </a:rPr>
              <a:t>Disponibilidad de inmuebles</a:t>
            </a:r>
          </a:p>
          <a:p>
            <a:pPr algn="ctr"/>
            <a:r>
              <a:rPr lang="es-CO" sz="4000" b="1" dirty="0">
                <a:solidFill>
                  <a:schemeClr val="accent1">
                    <a:lumMod val="75000"/>
                  </a:schemeClr>
                </a:solidFill>
                <a:latin typeface="Arial Narrow" panose="020B0606020202030204" pitchFamily="34" charset="0"/>
              </a:rPr>
              <a:t>Proceso de comercialización</a:t>
            </a:r>
          </a:p>
          <a:p>
            <a:pPr algn="ctr"/>
            <a:r>
              <a:rPr lang="es-CO" sz="4000" b="1" dirty="0">
                <a:solidFill>
                  <a:schemeClr val="accent1">
                    <a:lumMod val="75000"/>
                  </a:schemeClr>
                </a:solidFill>
                <a:latin typeface="Arial Narrow" panose="020B0606020202030204" pitchFamily="34" charset="0"/>
              </a:rPr>
              <a:t>año 2019</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2774042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1" name="CuadroTexto 10">
            <a:extLst>
              <a:ext uri="{FF2B5EF4-FFF2-40B4-BE49-F238E27FC236}">
                <a16:creationId xmlns:a16="http://schemas.microsoft.com/office/drawing/2014/main" id="{992A25CA-C285-4FBD-80D3-904C55A98870}"/>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21 de enero 2019</a:t>
            </a:r>
          </a:p>
        </p:txBody>
      </p:sp>
      <p:sp>
        <p:nvSpPr>
          <p:cNvPr id="17" name="CuadroTexto 16">
            <a:extLst>
              <a:ext uri="{FF2B5EF4-FFF2-40B4-BE49-F238E27FC236}">
                <a16:creationId xmlns:a16="http://schemas.microsoft.com/office/drawing/2014/main" id="{7D825DAA-985C-4BC9-A772-E3B79DFD6EBC}"/>
              </a:ext>
            </a:extLst>
          </p:cNvPr>
          <p:cNvSpPr txBox="1"/>
          <p:nvPr/>
        </p:nvSpPr>
        <p:spPr>
          <a:xfrm>
            <a:off x="2485170" y="214976"/>
            <a:ext cx="5479117"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dirty="0">
                <a:solidFill>
                  <a:schemeClr val="bg1">
                    <a:lumMod val="50000"/>
                  </a:schemeClr>
                </a:solidFill>
              </a:rPr>
              <a:t>Evolución proceso Comercialización </a:t>
            </a:r>
          </a:p>
        </p:txBody>
      </p:sp>
      <p:cxnSp>
        <p:nvCxnSpPr>
          <p:cNvPr id="19" name="Conector recto 18">
            <a:extLst>
              <a:ext uri="{FF2B5EF4-FFF2-40B4-BE49-F238E27FC236}">
                <a16:creationId xmlns:a16="http://schemas.microsoft.com/office/drawing/2014/main" id="{06E23E6D-C9B8-4B93-8F31-8887408B0FF4}"/>
              </a:ext>
            </a:extLst>
          </p:cNvPr>
          <p:cNvCxnSpPr/>
          <p:nvPr/>
        </p:nvCxnSpPr>
        <p:spPr>
          <a:xfrm>
            <a:off x="6096000" y="3792745"/>
            <a:ext cx="0" cy="2614523"/>
          </a:xfrm>
          <a:prstGeom prst="line">
            <a:avLst/>
          </a:prstGeom>
          <a:ln w="6350"/>
        </p:spPr>
        <p:style>
          <a:lnRef idx="2">
            <a:schemeClr val="accent1"/>
          </a:lnRef>
          <a:fillRef idx="0">
            <a:schemeClr val="accent1"/>
          </a:fillRef>
          <a:effectRef idx="1">
            <a:schemeClr val="accent1"/>
          </a:effectRef>
          <a:fontRef idx="minor">
            <a:schemeClr val="tx1"/>
          </a:fontRef>
        </p:style>
      </p:cxnSp>
      <p:cxnSp>
        <p:nvCxnSpPr>
          <p:cNvPr id="25" name="Conector recto 24">
            <a:extLst>
              <a:ext uri="{FF2B5EF4-FFF2-40B4-BE49-F238E27FC236}">
                <a16:creationId xmlns:a16="http://schemas.microsoft.com/office/drawing/2014/main" id="{D4D3D309-3D4E-4E01-B15F-325C53312FF2}"/>
              </a:ext>
            </a:extLst>
          </p:cNvPr>
          <p:cNvCxnSpPr/>
          <p:nvPr/>
        </p:nvCxnSpPr>
        <p:spPr>
          <a:xfrm>
            <a:off x="6096000" y="897336"/>
            <a:ext cx="0" cy="2614523"/>
          </a:xfrm>
          <a:prstGeom prst="line">
            <a:avLst/>
          </a:prstGeom>
          <a:ln w="6350"/>
        </p:spPr>
        <p:style>
          <a:lnRef idx="2">
            <a:schemeClr val="accent1"/>
          </a:lnRef>
          <a:fillRef idx="0">
            <a:schemeClr val="accent1"/>
          </a:fillRef>
          <a:effectRef idx="1">
            <a:schemeClr val="accent1"/>
          </a:effectRef>
          <a:fontRef idx="minor">
            <a:schemeClr val="tx1"/>
          </a:fontRef>
        </p:style>
      </p:cxnSp>
      <p:sp>
        <p:nvSpPr>
          <p:cNvPr id="28" name="CuadroTexto 27">
            <a:extLst>
              <a:ext uri="{FF2B5EF4-FFF2-40B4-BE49-F238E27FC236}">
                <a16:creationId xmlns:a16="http://schemas.microsoft.com/office/drawing/2014/main" id="{E6EECC03-2560-4906-A61A-B011DBF596E2}"/>
              </a:ext>
            </a:extLst>
          </p:cNvPr>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sp>
        <p:nvSpPr>
          <p:cNvPr id="29" name="CuadroTexto 28">
            <a:extLst>
              <a:ext uri="{FF2B5EF4-FFF2-40B4-BE49-F238E27FC236}">
                <a16:creationId xmlns:a16="http://schemas.microsoft.com/office/drawing/2014/main" id="{1A8F7D61-C4DC-4EFB-8FED-E2C2565817F4}"/>
              </a:ext>
            </a:extLst>
          </p:cNvPr>
          <p:cNvSpPr txBox="1"/>
          <p:nvPr/>
        </p:nvSpPr>
        <p:spPr>
          <a:xfrm>
            <a:off x="6086227" y="4741008"/>
            <a:ext cx="961356" cy="646331"/>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algn="l"/>
            <a:r>
              <a:rPr lang="es-CO" sz="1200" dirty="0">
                <a:solidFill>
                  <a:schemeClr val="tx2">
                    <a:lumMod val="75000"/>
                  </a:schemeClr>
                </a:solidFill>
              </a:rPr>
              <a:t>Portafolio disponible por ciudad.</a:t>
            </a:r>
          </a:p>
        </p:txBody>
      </p:sp>
      <p:sp>
        <p:nvSpPr>
          <p:cNvPr id="30" name="CuadroTexto 29">
            <a:extLst>
              <a:ext uri="{FF2B5EF4-FFF2-40B4-BE49-F238E27FC236}">
                <a16:creationId xmlns:a16="http://schemas.microsoft.com/office/drawing/2014/main" id="{ECB779EF-C0D2-489C-AE61-6CADE260E73E}"/>
              </a:ext>
            </a:extLst>
          </p:cNvPr>
          <p:cNvSpPr txBox="1"/>
          <p:nvPr/>
        </p:nvSpPr>
        <p:spPr>
          <a:xfrm>
            <a:off x="560048" y="3622820"/>
            <a:ext cx="4928881"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Portafolio disponible por rango de valor</a:t>
            </a:r>
          </a:p>
        </p:txBody>
      </p:sp>
      <p:sp>
        <p:nvSpPr>
          <p:cNvPr id="31" name="CuadroTexto 30">
            <a:extLst>
              <a:ext uri="{FF2B5EF4-FFF2-40B4-BE49-F238E27FC236}">
                <a16:creationId xmlns:a16="http://schemas.microsoft.com/office/drawing/2014/main" id="{27AA210D-649C-432A-BAD5-D3FE65C021B1}"/>
              </a:ext>
            </a:extLst>
          </p:cNvPr>
          <p:cNvSpPr txBox="1"/>
          <p:nvPr/>
        </p:nvSpPr>
        <p:spPr>
          <a:xfrm>
            <a:off x="6450954" y="847462"/>
            <a:ext cx="5059724"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Portafolio disponible por estado legal</a:t>
            </a:r>
          </a:p>
        </p:txBody>
      </p:sp>
      <p:sp>
        <p:nvSpPr>
          <p:cNvPr id="32" name="CuadroTexto 31">
            <a:extLst>
              <a:ext uri="{FF2B5EF4-FFF2-40B4-BE49-F238E27FC236}">
                <a16:creationId xmlns:a16="http://schemas.microsoft.com/office/drawing/2014/main" id="{D6393E48-C365-4365-97EA-46F9F6AC5D55}"/>
              </a:ext>
            </a:extLst>
          </p:cNvPr>
          <p:cNvSpPr txBox="1"/>
          <p:nvPr/>
        </p:nvSpPr>
        <p:spPr>
          <a:xfrm>
            <a:off x="560048" y="840675"/>
            <a:ext cx="4951519"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Portafolio disponible por tipo de inmueble.</a:t>
            </a:r>
          </a:p>
        </p:txBody>
      </p:sp>
      <p:pic>
        <p:nvPicPr>
          <p:cNvPr id="4" name="Imagen 3">
            <a:extLst>
              <a:ext uri="{FF2B5EF4-FFF2-40B4-BE49-F238E27FC236}">
                <a16:creationId xmlns:a16="http://schemas.microsoft.com/office/drawing/2014/main" id="{9443DA04-4639-462C-9242-3C69A75B8458}"/>
              </a:ext>
            </a:extLst>
          </p:cNvPr>
          <p:cNvPicPr>
            <a:picLocks noChangeAspect="1"/>
          </p:cNvPicPr>
          <p:nvPr/>
        </p:nvPicPr>
        <p:blipFill>
          <a:blip r:embed="rId4"/>
          <a:stretch>
            <a:fillRect/>
          </a:stretch>
        </p:blipFill>
        <p:spPr>
          <a:xfrm>
            <a:off x="727897" y="1133895"/>
            <a:ext cx="4615819" cy="2264168"/>
          </a:xfrm>
          <a:prstGeom prst="rect">
            <a:avLst/>
          </a:prstGeom>
        </p:spPr>
      </p:pic>
      <p:pic>
        <p:nvPicPr>
          <p:cNvPr id="7" name="Imagen 6">
            <a:extLst>
              <a:ext uri="{FF2B5EF4-FFF2-40B4-BE49-F238E27FC236}">
                <a16:creationId xmlns:a16="http://schemas.microsoft.com/office/drawing/2014/main" id="{9E441C72-6F38-4585-A7C0-2437B5C0F228}"/>
              </a:ext>
            </a:extLst>
          </p:cNvPr>
          <p:cNvPicPr>
            <a:picLocks noChangeAspect="1"/>
          </p:cNvPicPr>
          <p:nvPr/>
        </p:nvPicPr>
        <p:blipFill>
          <a:blip r:embed="rId5"/>
          <a:stretch>
            <a:fillRect/>
          </a:stretch>
        </p:blipFill>
        <p:spPr>
          <a:xfrm>
            <a:off x="6450953" y="1149292"/>
            <a:ext cx="5059725" cy="1731680"/>
          </a:xfrm>
          <a:prstGeom prst="rect">
            <a:avLst/>
          </a:prstGeom>
        </p:spPr>
      </p:pic>
      <p:sp>
        <p:nvSpPr>
          <p:cNvPr id="10" name="CuadroTexto 9">
            <a:extLst>
              <a:ext uri="{FF2B5EF4-FFF2-40B4-BE49-F238E27FC236}">
                <a16:creationId xmlns:a16="http://schemas.microsoft.com/office/drawing/2014/main" id="{17B70302-F553-485C-8DED-84F0A5039BA2}"/>
              </a:ext>
            </a:extLst>
          </p:cNvPr>
          <p:cNvSpPr txBox="1"/>
          <p:nvPr/>
        </p:nvSpPr>
        <p:spPr>
          <a:xfrm>
            <a:off x="8771090" y="1552004"/>
            <a:ext cx="419450" cy="253916"/>
          </a:xfrm>
          <a:prstGeom prst="rect">
            <a:avLst/>
          </a:prstGeom>
          <a:noFill/>
        </p:spPr>
        <p:txBody>
          <a:bodyPr wrap="square" rtlCol="0">
            <a:spAutoFit/>
          </a:bodyPr>
          <a:lstStyle/>
          <a:p>
            <a:r>
              <a:rPr lang="es-CO" sz="1050" b="1" dirty="0">
                <a:solidFill>
                  <a:srgbClr val="00B050"/>
                </a:solidFill>
              </a:rPr>
              <a:t>45%</a:t>
            </a:r>
          </a:p>
        </p:txBody>
      </p:sp>
      <p:sp>
        <p:nvSpPr>
          <p:cNvPr id="21" name="CuadroTexto 20">
            <a:extLst>
              <a:ext uri="{FF2B5EF4-FFF2-40B4-BE49-F238E27FC236}">
                <a16:creationId xmlns:a16="http://schemas.microsoft.com/office/drawing/2014/main" id="{F715A3CD-09A4-4EE9-AB76-AF244EB48343}"/>
              </a:ext>
            </a:extLst>
          </p:cNvPr>
          <p:cNvSpPr txBox="1"/>
          <p:nvPr/>
        </p:nvSpPr>
        <p:spPr>
          <a:xfrm>
            <a:off x="8771090" y="1888552"/>
            <a:ext cx="419450" cy="253916"/>
          </a:xfrm>
          <a:prstGeom prst="rect">
            <a:avLst/>
          </a:prstGeom>
          <a:noFill/>
        </p:spPr>
        <p:txBody>
          <a:bodyPr wrap="square" rtlCol="0">
            <a:spAutoFit/>
          </a:bodyPr>
          <a:lstStyle/>
          <a:p>
            <a:r>
              <a:rPr lang="es-CO" sz="1050" b="1" dirty="0">
                <a:solidFill>
                  <a:srgbClr val="00B050"/>
                </a:solidFill>
              </a:rPr>
              <a:t>54%</a:t>
            </a:r>
          </a:p>
        </p:txBody>
      </p:sp>
      <p:sp>
        <p:nvSpPr>
          <p:cNvPr id="22" name="CuadroTexto 21">
            <a:extLst>
              <a:ext uri="{FF2B5EF4-FFF2-40B4-BE49-F238E27FC236}">
                <a16:creationId xmlns:a16="http://schemas.microsoft.com/office/drawing/2014/main" id="{985B60CC-B28D-40BD-8026-6338BF7CDA23}"/>
              </a:ext>
            </a:extLst>
          </p:cNvPr>
          <p:cNvSpPr txBox="1"/>
          <p:nvPr/>
        </p:nvSpPr>
        <p:spPr>
          <a:xfrm>
            <a:off x="8771090" y="2225100"/>
            <a:ext cx="419450" cy="253916"/>
          </a:xfrm>
          <a:prstGeom prst="rect">
            <a:avLst/>
          </a:prstGeom>
          <a:noFill/>
        </p:spPr>
        <p:txBody>
          <a:bodyPr wrap="square" rtlCol="0">
            <a:spAutoFit/>
          </a:bodyPr>
          <a:lstStyle/>
          <a:p>
            <a:r>
              <a:rPr lang="es-CO" sz="1050" b="1" dirty="0">
                <a:solidFill>
                  <a:srgbClr val="00B050"/>
                </a:solidFill>
              </a:rPr>
              <a:t>1%</a:t>
            </a:r>
          </a:p>
        </p:txBody>
      </p:sp>
      <p:sp>
        <p:nvSpPr>
          <p:cNvPr id="23" name="CuadroTexto 22">
            <a:extLst>
              <a:ext uri="{FF2B5EF4-FFF2-40B4-BE49-F238E27FC236}">
                <a16:creationId xmlns:a16="http://schemas.microsoft.com/office/drawing/2014/main" id="{B4071442-3A72-4EF4-995C-F02FB700586C}"/>
              </a:ext>
            </a:extLst>
          </p:cNvPr>
          <p:cNvSpPr txBox="1"/>
          <p:nvPr/>
        </p:nvSpPr>
        <p:spPr>
          <a:xfrm>
            <a:off x="11222064" y="1552004"/>
            <a:ext cx="419450" cy="253916"/>
          </a:xfrm>
          <a:prstGeom prst="rect">
            <a:avLst/>
          </a:prstGeom>
          <a:noFill/>
        </p:spPr>
        <p:txBody>
          <a:bodyPr wrap="square" rtlCol="0">
            <a:spAutoFit/>
          </a:bodyPr>
          <a:lstStyle/>
          <a:p>
            <a:r>
              <a:rPr lang="es-CO" sz="1050" b="1" dirty="0">
                <a:solidFill>
                  <a:srgbClr val="00B050"/>
                </a:solidFill>
              </a:rPr>
              <a:t>49%</a:t>
            </a:r>
          </a:p>
        </p:txBody>
      </p:sp>
      <p:sp>
        <p:nvSpPr>
          <p:cNvPr id="24" name="CuadroTexto 23">
            <a:extLst>
              <a:ext uri="{FF2B5EF4-FFF2-40B4-BE49-F238E27FC236}">
                <a16:creationId xmlns:a16="http://schemas.microsoft.com/office/drawing/2014/main" id="{028B5ED2-8CF0-46D9-88D0-74E37B98B094}"/>
              </a:ext>
            </a:extLst>
          </p:cNvPr>
          <p:cNvSpPr txBox="1"/>
          <p:nvPr/>
        </p:nvSpPr>
        <p:spPr>
          <a:xfrm>
            <a:off x="11222064" y="1888552"/>
            <a:ext cx="419450" cy="253916"/>
          </a:xfrm>
          <a:prstGeom prst="rect">
            <a:avLst/>
          </a:prstGeom>
          <a:noFill/>
        </p:spPr>
        <p:txBody>
          <a:bodyPr wrap="square" rtlCol="0">
            <a:spAutoFit/>
          </a:bodyPr>
          <a:lstStyle/>
          <a:p>
            <a:r>
              <a:rPr lang="es-CO" sz="1050" b="1" dirty="0">
                <a:solidFill>
                  <a:srgbClr val="00B050"/>
                </a:solidFill>
              </a:rPr>
              <a:t>38%</a:t>
            </a:r>
          </a:p>
        </p:txBody>
      </p:sp>
      <p:sp>
        <p:nvSpPr>
          <p:cNvPr id="26" name="CuadroTexto 25">
            <a:extLst>
              <a:ext uri="{FF2B5EF4-FFF2-40B4-BE49-F238E27FC236}">
                <a16:creationId xmlns:a16="http://schemas.microsoft.com/office/drawing/2014/main" id="{B94FF2DA-0761-4802-BB2C-2BC194D8463A}"/>
              </a:ext>
            </a:extLst>
          </p:cNvPr>
          <p:cNvSpPr txBox="1"/>
          <p:nvPr/>
        </p:nvSpPr>
        <p:spPr>
          <a:xfrm>
            <a:off x="11222064" y="2225100"/>
            <a:ext cx="419450" cy="253916"/>
          </a:xfrm>
          <a:prstGeom prst="rect">
            <a:avLst/>
          </a:prstGeom>
          <a:noFill/>
        </p:spPr>
        <p:txBody>
          <a:bodyPr wrap="square" rtlCol="0">
            <a:spAutoFit/>
          </a:bodyPr>
          <a:lstStyle/>
          <a:p>
            <a:r>
              <a:rPr lang="es-CO" sz="1050" b="1" dirty="0">
                <a:solidFill>
                  <a:srgbClr val="00B050"/>
                </a:solidFill>
              </a:rPr>
              <a:t>13%</a:t>
            </a:r>
          </a:p>
        </p:txBody>
      </p:sp>
      <p:cxnSp>
        <p:nvCxnSpPr>
          <p:cNvPr id="27" name="Conector recto 26">
            <a:extLst>
              <a:ext uri="{FF2B5EF4-FFF2-40B4-BE49-F238E27FC236}">
                <a16:creationId xmlns:a16="http://schemas.microsoft.com/office/drawing/2014/main" id="{90407489-C6E8-4EC4-BCC1-279277DCAF9A}"/>
              </a:ext>
            </a:extLst>
          </p:cNvPr>
          <p:cNvCxnSpPr>
            <a:cxnSpLocks/>
          </p:cNvCxnSpPr>
          <p:nvPr/>
        </p:nvCxnSpPr>
        <p:spPr>
          <a:xfrm>
            <a:off x="512055" y="3560654"/>
            <a:ext cx="4999512" cy="0"/>
          </a:xfrm>
          <a:prstGeom prst="line">
            <a:avLst/>
          </a:prstGeom>
          <a:ln w="6350"/>
        </p:spPr>
        <p:style>
          <a:lnRef idx="2">
            <a:schemeClr val="accent1"/>
          </a:lnRef>
          <a:fillRef idx="0">
            <a:schemeClr val="accent1"/>
          </a:fillRef>
          <a:effectRef idx="1">
            <a:schemeClr val="accent1"/>
          </a:effectRef>
          <a:fontRef idx="minor">
            <a:schemeClr val="tx1"/>
          </a:fontRef>
        </p:style>
      </p:cxnSp>
      <p:cxnSp>
        <p:nvCxnSpPr>
          <p:cNvPr id="33" name="Conector recto 32">
            <a:extLst>
              <a:ext uri="{FF2B5EF4-FFF2-40B4-BE49-F238E27FC236}">
                <a16:creationId xmlns:a16="http://schemas.microsoft.com/office/drawing/2014/main" id="{98487ACF-ABDF-44C1-8948-2F306950AEEC}"/>
              </a:ext>
            </a:extLst>
          </p:cNvPr>
          <p:cNvCxnSpPr>
            <a:cxnSpLocks/>
          </p:cNvCxnSpPr>
          <p:nvPr/>
        </p:nvCxnSpPr>
        <p:spPr>
          <a:xfrm>
            <a:off x="6432277" y="3560654"/>
            <a:ext cx="4999512" cy="0"/>
          </a:xfrm>
          <a:prstGeom prst="line">
            <a:avLst/>
          </a:prstGeom>
          <a:ln w="6350"/>
        </p:spPr>
        <p:style>
          <a:lnRef idx="2">
            <a:schemeClr val="accent1"/>
          </a:lnRef>
          <a:fillRef idx="0">
            <a:schemeClr val="accent1"/>
          </a:fillRef>
          <a:effectRef idx="1">
            <a:schemeClr val="accent1"/>
          </a:effectRef>
          <a:fontRef idx="minor">
            <a:schemeClr val="tx1"/>
          </a:fontRef>
        </p:style>
      </p:cxnSp>
      <p:pic>
        <p:nvPicPr>
          <p:cNvPr id="16" name="Imagen 15">
            <a:extLst>
              <a:ext uri="{FF2B5EF4-FFF2-40B4-BE49-F238E27FC236}">
                <a16:creationId xmlns:a16="http://schemas.microsoft.com/office/drawing/2014/main" id="{4E3B6DE9-73A0-48A8-8B98-664288500020}"/>
              </a:ext>
            </a:extLst>
          </p:cNvPr>
          <p:cNvPicPr>
            <a:picLocks noChangeAspect="1"/>
          </p:cNvPicPr>
          <p:nvPr/>
        </p:nvPicPr>
        <p:blipFill>
          <a:blip r:embed="rId6"/>
          <a:stretch>
            <a:fillRect/>
          </a:stretch>
        </p:blipFill>
        <p:spPr>
          <a:xfrm>
            <a:off x="560048" y="4062751"/>
            <a:ext cx="4928881" cy="1975993"/>
          </a:xfrm>
          <a:prstGeom prst="rect">
            <a:avLst/>
          </a:prstGeom>
        </p:spPr>
      </p:pic>
      <p:sp>
        <p:nvSpPr>
          <p:cNvPr id="34" name="CuadroTexto 33">
            <a:extLst>
              <a:ext uri="{FF2B5EF4-FFF2-40B4-BE49-F238E27FC236}">
                <a16:creationId xmlns:a16="http://schemas.microsoft.com/office/drawing/2014/main" id="{89A7D7AB-675E-4623-AA0D-2DB2388007BC}"/>
              </a:ext>
            </a:extLst>
          </p:cNvPr>
          <p:cNvSpPr txBox="1"/>
          <p:nvPr/>
        </p:nvSpPr>
        <p:spPr>
          <a:xfrm>
            <a:off x="2757575" y="4355328"/>
            <a:ext cx="419450" cy="253916"/>
          </a:xfrm>
          <a:prstGeom prst="rect">
            <a:avLst/>
          </a:prstGeom>
          <a:noFill/>
        </p:spPr>
        <p:txBody>
          <a:bodyPr wrap="square" rtlCol="0">
            <a:spAutoFit/>
          </a:bodyPr>
          <a:lstStyle/>
          <a:p>
            <a:r>
              <a:rPr lang="es-CO" sz="1050" b="1" dirty="0">
                <a:solidFill>
                  <a:srgbClr val="00B050"/>
                </a:solidFill>
              </a:rPr>
              <a:t>1%</a:t>
            </a:r>
          </a:p>
        </p:txBody>
      </p:sp>
      <p:sp>
        <p:nvSpPr>
          <p:cNvPr id="37" name="CuadroTexto 36">
            <a:extLst>
              <a:ext uri="{FF2B5EF4-FFF2-40B4-BE49-F238E27FC236}">
                <a16:creationId xmlns:a16="http://schemas.microsoft.com/office/drawing/2014/main" id="{68FF2292-215B-4E0E-81B6-003FF2BCF000}"/>
              </a:ext>
            </a:extLst>
          </p:cNvPr>
          <p:cNvSpPr txBox="1"/>
          <p:nvPr/>
        </p:nvSpPr>
        <p:spPr>
          <a:xfrm>
            <a:off x="5158215" y="4355328"/>
            <a:ext cx="419450" cy="253916"/>
          </a:xfrm>
          <a:prstGeom prst="rect">
            <a:avLst/>
          </a:prstGeom>
          <a:noFill/>
        </p:spPr>
        <p:txBody>
          <a:bodyPr wrap="square" rtlCol="0">
            <a:spAutoFit/>
          </a:bodyPr>
          <a:lstStyle/>
          <a:p>
            <a:r>
              <a:rPr lang="es-CO" sz="1050" b="1" dirty="0">
                <a:solidFill>
                  <a:srgbClr val="00B050"/>
                </a:solidFill>
              </a:rPr>
              <a:t>29%</a:t>
            </a:r>
          </a:p>
        </p:txBody>
      </p:sp>
      <p:sp>
        <p:nvSpPr>
          <p:cNvPr id="40" name="CuadroTexto 39">
            <a:extLst>
              <a:ext uri="{FF2B5EF4-FFF2-40B4-BE49-F238E27FC236}">
                <a16:creationId xmlns:a16="http://schemas.microsoft.com/office/drawing/2014/main" id="{0C1CDB84-0CB0-4958-9D15-4B932F152777}"/>
              </a:ext>
            </a:extLst>
          </p:cNvPr>
          <p:cNvSpPr txBox="1"/>
          <p:nvPr/>
        </p:nvSpPr>
        <p:spPr>
          <a:xfrm>
            <a:off x="2757575" y="4639864"/>
            <a:ext cx="419450" cy="253916"/>
          </a:xfrm>
          <a:prstGeom prst="rect">
            <a:avLst/>
          </a:prstGeom>
          <a:noFill/>
        </p:spPr>
        <p:txBody>
          <a:bodyPr wrap="square" rtlCol="0">
            <a:spAutoFit/>
          </a:bodyPr>
          <a:lstStyle/>
          <a:p>
            <a:r>
              <a:rPr lang="es-CO" sz="1050" b="1" dirty="0">
                <a:solidFill>
                  <a:srgbClr val="00B050"/>
                </a:solidFill>
              </a:rPr>
              <a:t>8%</a:t>
            </a:r>
          </a:p>
        </p:txBody>
      </p:sp>
      <p:sp>
        <p:nvSpPr>
          <p:cNvPr id="41" name="CuadroTexto 40">
            <a:extLst>
              <a:ext uri="{FF2B5EF4-FFF2-40B4-BE49-F238E27FC236}">
                <a16:creationId xmlns:a16="http://schemas.microsoft.com/office/drawing/2014/main" id="{FC593D7A-C1B2-4A0A-A99C-B4F1F90993AC}"/>
              </a:ext>
            </a:extLst>
          </p:cNvPr>
          <p:cNvSpPr txBox="1"/>
          <p:nvPr/>
        </p:nvSpPr>
        <p:spPr>
          <a:xfrm>
            <a:off x="5158215" y="4639864"/>
            <a:ext cx="419450" cy="253916"/>
          </a:xfrm>
          <a:prstGeom prst="rect">
            <a:avLst/>
          </a:prstGeom>
          <a:noFill/>
        </p:spPr>
        <p:txBody>
          <a:bodyPr wrap="square" rtlCol="0">
            <a:spAutoFit/>
          </a:bodyPr>
          <a:lstStyle/>
          <a:p>
            <a:r>
              <a:rPr lang="es-CO" sz="1050" b="1" dirty="0">
                <a:solidFill>
                  <a:srgbClr val="00B050"/>
                </a:solidFill>
              </a:rPr>
              <a:t>29%</a:t>
            </a:r>
          </a:p>
        </p:txBody>
      </p:sp>
      <p:sp>
        <p:nvSpPr>
          <p:cNvPr id="42" name="CuadroTexto 41">
            <a:extLst>
              <a:ext uri="{FF2B5EF4-FFF2-40B4-BE49-F238E27FC236}">
                <a16:creationId xmlns:a16="http://schemas.microsoft.com/office/drawing/2014/main" id="{1CC7D9B1-2067-4314-9AD6-ACE50F2C751D}"/>
              </a:ext>
            </a:extLst>
          </p:cNvPr>
          <p:cNvSpPr txBox="1"/>
          <p:nvPr/>
        </p:nvSpPr>
        <p:spPr>
          <a:xfrm>
            <a:off x="2757575" y="4925112"/>
            <a:ext cx="419450" cy="253916"/>
          </a:xfrm>
          <a:prstGeom prst="rect">
            <a:avLst/>
          </a:prstGeom>
          <a:noFill/>
        </p:spPr>
        <p:txBody>
          <a:bodyPr wrap="square" rtlCol="0">
            <a:spAutoFit/>
          </a:bodyPr>
          <a:lstStyle/>
          <a:p>
            <a:r>
              <a:rPr lang="es-CO" sz="1050" b="1" dirty="0">
                <a:solidFill>
                  <a:srgbClr val="00B050"/>
                </a:solidFill>
              </a:rPr>
              <a:t>13%</a:t>
            </a:r>
          </a:p>
        </p:txBody>
      </p:sp>
      <p:sp>
        <p:nvSpPr>
          <p:cNvPr id="43" name="CuadroTexto 42">
            <a:extLst>
              <a:ext uri="{FF2B5EF4-FFF2-40B4-BE49-F238E27FC236}">
                <a16:creationId xmlns:a16="http://schemas.microsoft.com/office/drawing/2014/main" id="{BD80447F-2623-4D98-B9A6-F8B07A60DDB2}"/>
              </a:ext>
            </a:extLst>
          </p:cNvPr>
          <p:cNvSpPr txBox="1"/>
          <p:nvPr/>
        </p:nvSpPr>
        <p:spPr>
          <a:xfrm>
            <a:off x="5158215" y="4925112"/>
            <a:ext cx="419450" cy="253916"/>
          </a:xfrm>
          <a:prstGeom prst="rect">
            <a:avLst/>
          </a:prstGeom>
          <a:noFill/>
        </p:spPr>
        <p:txBody>
          <a:bodyPr wrap="square" rtlCol="0">
            <a:spAutoFit/>
          </a:bodyPr>
          <a:lstStyle/>
          <a:p>
            <a:r>
              <a:rPr lang="es-CO" sz="1050" b="1" dirty="0">
                <a:solidFill>
                  <a:srgbClr val="00B050"/>
                </a:solidFill>
              </a:rPr>
              <a:t>17%</a:t>
            </a:r>
          </a:p>
        </p:txBody>
      </p:sp>
      <p:sp>
        <p:nvSpPr>
          <p:cNvPr id="44" name="CuadroTexto 43">
            <a:extLst>
              <a:ext uri="{FF2B5EF4-FFF2-40B4-BE49-F238E27FC236}">
                <a16:creationId xmlns:a16="http://schemas.microsoft.com/office/drawing/2014/main" id="{1591CA30-273E-4860-A16A-7F5BB296C6F5}"/>
              </a:ext>
            </a:extLst>
          </p:cNvPr>
          <p:cNvSpPr txBox="1"/>
          <p:nvPr/>
        </p:nvSpPr>
        <p:spPr>
          <a:xfrm>
            <a:off x="2757575" y="5210360"/>
            <a:ext cx="419450" cy="253916"/>
          </a:xfrm>
          <a:prstGeom prst="rect">
            <a:avLst/>
          </a:prstGeom>
          <a:noFill/>
        </p:spPr>
        <p:txBody>
          <a:bodyPr wrap="square" rtlCol="0">
            <a:spAutoFit/>
          </a:bodyPr>
          <a:lstStyle/>
          <a:p>
            <a:r>
              <a:rPr lang="es-CO" sz="1050" b="1" dirty="0">
                <a:solidFill>
                  <a:srgbClr val="00B050"/>
                </a:solidFill>
              </a:rPr>
              <a:t>26%</a:t>
            </a:r>
          </a:p>
        </p:txBody>
      </p:sp>
      <p:sp>
        <p:nvSpPr>
          <p:cNvPr id="45" name="CuadroTexto 44">
            <a:extLst>
              <a:ext uri="{FF2B5EF4-FFF2-40B4-BE49-F238E27FC236}">
                <a16:creationId xmlns:a16="http://schemas.microsoft.com/office/drawing/2014/main" id="{7C543656-9C6E-4E8C-B94C-1C12836B445F}"/>
              </a:ext>
            </a:extLst>
          </p:cNvPr>
          <p:cNvSpPr txBox="1"/>
          <p:nvPr/>
        </p:nvSpPr>
        <p:spPr>
          <a:xfrm>
            <a:off x="5158215" y="5210360"/>
            <a:ext cx="419450" cy="253916"/>
          </a:xfrm>
          <a:prstGeom prst="rect">
            <a:avLst/>
          </a:prstGeom>
          <a:noFill/>
        </p:spPr>
        <p:txBody>
          <a:bodyPr wrap="square" rtlCol="0">
            <a:spAutoFit/>
          </a:bodyPr>
          <a:lstStyle/>
          <a:p>
            <a:r>
              <a:rPr lang="es-CO" sz="1050" b="1" dirty="0">
                <a:solidFill>
                  <a:srgbClr val="00B050"/>
                </a:solidFill>
              </a:rPr>
              <a:t>15%</a:t>
            </a:r>
          </a:p>
        </p:txBody>
      </p:sp>
      <p:sp>
        <p:nvSpPr>
          <p:cNvPr id="46" name="CuadroTexto 45">
            <a:extLst>
              <a:ext uri="{FF2B5EF4-FFF2-40B4-BE49-F238E27FC236}">
                <a16:creationId xmlns:a16="http://schemas.microsoft.com/office/drawing/2014/main" id="{212552D1-DB79-43B4-A88A-296845AC2053}"/>
              </a:ext>
            </a:extLst>
          </p:cNvPr>
          <p:cNvSpPr txBox="1"/>
          <p:nvPr/>
        </p:nvSpPr>
        <p:spPr>
          <a:xfrm>
            <a:off x="2757575" y="5501788"/>
            <a:ext cx="419450" cy="253916"/>
          </a:xfrm>
          <a:prstGeom prst="rect">
            <a:avLst/>
          </a:prstGeom>
          <a:noFill/>
        </p:spPr>
        <p:txBody>
          <a:bodyPr wrap="square" rtlCol="0">
            <a:spAutoFit/>
          </a:bodyPr>
          <a:lstStyle/>
          <a:p>
            <a:r>
              <a:rPr lang="es-CO" sz="1050" b="1" dirty="0">
                <a:solidFill>
                  <a:srgbClr val="00B050"/>
                </a:solidFill>
              </a:rPr>
              <a:t>52%</a:t>
            </a:r>
          </a:p>
        </p:txBody>
      </p:sp>
      <p:sp>
        <p:nvSpPr>
          <p:cNvPr id="47" name="CuadroTexto 46">
            <a:extLst>
              <a:ext uri="{FF2B5EF4-FFF2-40B4-BE49-F238E27FC236}">
                <a16:creationId xmlns:a16="http://schemas.microsoft.com/office/drawing/2014/main" id="{AE38965F-BC30-4D45-A130-9079DA080693}"/>
              </a:ext>
            </a:extLst>
          </p:cNvPr>
          <p:cNvSpPr txBox="1"/>
          <p:nvPr/>
        </p:nvSpPr>
        <p:spPr>
          <a:xfrm>
            <a:off x="5158215" y="5501788"/>
            <a:ext cx="419450" cy="253916"/>
          </a:xfrm>
          <a:prstGeom prst="rect">
            <a:avLst/>
          </a:prstGeom>
          <a:noFill/>
        </p:spPr>
        <p:txBody>
          <a:bodyPr wrap="square" rtlCol="0">
            <a:spAutoFit/>
          </a:bodyPr>
          <a:lstStyle/>
          <a:p>
            <a:r>
              <a:rPr lang="es-CO" sz="1050" b="1" dirty="0">
                <a:solidFill>
                  <a:srgbClr val="00B050"/>
                </a:solidFill>
              </a:rPr>
              <a:t>9%</a:t>
            </a:r>
          </a:p>
        </p:txBody>
      </p:sp>
      <p:pic>
        <p:nvPicPr>
          <p:cNvPr id="20" name="Imagen 19">
            <a:extLst>
              <a:ext uri="{FF2B5EF4-FFF2-40B4-BE49-F238E27FC236}">
                <a16:creationId xmlns:a16="http://schemas.microsoft.com/office/drawing/2014/main" id="{5E4B5311-1FDF-47F5-9B3E-790A5B2D914D}"/>
              </a:ext>
            </a:extLst>
          </p:cNvPr>
          <p:cNvPicPr>
            <a:picLocks noChangeAspect="1"/>
          </p:cNvPicPr>
          <p:nvPr/>
        </p:nvPicPr>
        <p:blipFill>
          <a:blip r:embed="rId7"/>
          <a:stretch>
            <a:fillRect/>
          </a:stretch>
        </p:blipFill>
        <p:spPr>
          <a:xfrm>
            <a:off x="7086923" y="3622820"/>
            <a:ext cx="4423755" cy="2893843"/>
          </a:xfrm>
          <a:prstGeom prst="rect">
            <a:avLst/>
          </a:prstGeom>
        </p:spPr>
      </p:pic>
    </p:spTree>
    <p:extLst>
      <p:ext uri="{BB962C8B-B14F-4D97-AF65-F5344CB8AC3E}">
        <p14:creationId xmlns:p14="http://schemas.microsoft.com/office/powerpoint/2010/main" val="20074998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1" name="CuadroTexto 10">
            <a:extLst>
              <a:ext uri="{FF2B5EF4-FFF2-40B4-BE49-F238E27FC236}">
                <a16:creationId xmlns:a16="http://schemas.microsoft.com/office/drawing/2014/main" id="{992A25CA-C285-4FBD-80D3-904C55A98870}"/>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21 de enero 2019</a:t>
            </a:r>
          </a:p>
        </p:txBody>
      </p:sp>
      <p:sp>
        <p:nvSpPr>
          <p:cNvPr id="17" name="CuadroTexto 16">
            <a:extLst>
              <a:ext uri="{FF2B5EF4-FFF2-40B4-BE49-F238E27FC236}">
                <a16:creationId xmlns:a16="http://schemas.microsoft.com/office/drawing/2014/main" id="{7D825DAA-985C-4BC9-A772-E3B79DFD6EBC}"/>
              </a:ext>
            </a:extLst>
          </p:cNvPr>
          <p:cNvSpPr txBox="1"/>
          <p:nvPr/>
        </p:nvSpPr>
        <p:spPr>
          <a:xfrm>
            <a:off x="2485170" y="572785"/>
            <a:ext cx="5479117"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dirty="0">
                <a:solidFill>
                  <a:schemeClr val="bg1">
                    <a:lumMod val="50000"/>
                  </a:schemeClr>
                </a:solidFill>
              </a:rPr>
              <a:t>Top 10 Inmuebles disponibles.</a:t>
            </a:r>
          </a:p>
        </p:txBody>
      </p:sp>
      <p:sp>
        <p:nvSpPr>
          <p:cNvPr id="28" name="CuadroTexto 27">
            <a:extLst>
              <a:ext uri="{FF2B5EF4-FFF2-40B4-BE49-F238E27FC236}">
                <a16:creationId xmlns:a16="http://schemas.microsoft.com/office/drawing/2014/main" id="{E6EECC03-2560-4906-A61A-B011DBF596E2}"/>
              </a:ext>
            </a:extLst>
          </p:cNvPr>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3" name="Imagen 2">
            <a:extLst>
              <a:ext uri="{FF2B5EF4-FFF2-40B4-BE49-F238E27FC236}">
                <a16:creationId xmlns:a16="http://schemas.microsoft.com/office/drawing/2014/main" id="{6B2E13E4-E689-49B0-830C-6DBFB983896F}"/>
              </a:ext>
            </a:extLst>
          </p:cNvPr>
          <p:cNvPicPr>
            <a:picLocks noChangeAspect="1"/>
          </p:cNvPicPr>
          <p:nvPr/>
        </p:nvPicPr>
        <p:blipFill>
          <a:blip r:embed="rId4"/>
          <a:stretch>
            <a:fillRect/>
          </a:stretch>
        </p:blipFill>
        <p:spPr>
          <a:xfrm>
            <a:off x="1245899" y="1164622"/>
            <a:ext cx="9687500" cy="5042521"/>
          </a:xfrm>
          <a:prstGeom prst="rect">
            <a:avLst/>
          </a:prstGeom>
        </p:spPr>
      </p:pic>
    </p:spTree>
    <p:extLst>
      <p:ext uri="{BB962C8B-B14F-4D97-AF65-F5344CB8AC3E}">
        <p14:creationId xmlns:p14="http://schemas.microsoft.com/office/powerpoint/2010/main" val="11438225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1" name="CuadroTexto 10">
            <a:extLst>
              <a:ext uri="{FF2B5EF4-FFF2-40B4-BE49-F238E27FC236}">
                <a16:creationId xmlns:a16="http://schemas.microsoft.com/office/drawing/2014/main" id="{992A25CA-C285-4FBD-80D3-904C55A98870}"/>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21 de enero 2019</a:t>
            </a:r>
          </a:p>
        </p:txBody>
      </p:sp>
      <p:sp>
        <p:nvSpPr>
          <p:cNvPr id="28" name="CuadroTexto 27">
            <a:extLst>
              <a:ext uri="{FF2B5EF4-FFF2-40B4-BE49-F238E27FC236}">
                <a16:creationId xmlns:a16="http://schemas.microsoft.com/office/drawing/2014/main" id="{E6EECC03-2560-4906-A61A-B011DBF596E2}"/>
              </a:ext>
            </a:extLst>
          </p:cNvPr>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sp>
        <p:nvSpPr>
          <p:cNvPr id="12" name="CuadroTexto 11">
            <a:extLst>
              <a:ext uri="{FF2B5EF4-FFF2-40B4-BE49-F238E27FC236}">
                <a16:creationId xmlns:a16="http://schemas.microsoft.com/office/drawing/2014/main" id="{74F9CC46-E7C3-4C52-9F17-9491F60E5E9D}"/>
              </a:ext>
            </a:extLst>
          </p:cNvPr>
          <p:cNvSpPr txBox="1"/>
          <p:nvPr/>
        </p:nvSpPr>
        <p:spPr>
          <a:xfrm>
            <a:off x="730179" y="5985990"/>
            <a:ext cx="6479390" cy="33108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s-ES"/>
            </a:defPPr>
            <a:lvl1pPr>
              <a:defRPr sz="1400" b="1">
                <a:solidFill>
                  <a:schemeClr val="accent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s-CO" sz="1600" b="0" dirty="0">
                <a:latin typeface="Arial Narrow" panose="020B0606020202030204" pitchFamily="34" charset="0"/>
              </a:rPr>
              <a:t>El valor de recaudo año 2018, corresponde a </a:t>
            </a:r>
            <a:r>
              <a:rPr lang="es-CO" sz="1800" dirty="0">
                <a:solidFill>
                  <a:srgbClr val="00B050"/>
                </a:solidFill>
                <a:latin typeface="Arial Narrow" panose="020B0606020202030204" pitchFamily="34" charset="0"/>
              </a:rPr>
              <a:t>$</a:t>
            </a:r>
            <a:r>
              <a:rPr lang="es-CO" sz="2000" dirty="0">
                <a:solidFill>
                  <a:srgbClr val="00B050"/>
                </a:solidFill>
                <a:latin typeface="Arial Narrow" panose="020B0606020202030204" pitchFamily="34" charset="0"/>
              </a:rPr>
              <a:t>6.535</a:t>
            </a:r>
          </a:p>
        </p:txBody>
      </p:sp>
      <p:sp>
        <p:nvSpPr>
          <p:cNvPr id="14" name="CuadroTexto 13">
            <a:extLst>
              <a:ext uri="{FF2B5EF4-FFF2-40B4-BE49-F238E27FC236}">
                <a16:creationId xmlns:a16="http://schemas.microsoft.com/office/drawing/2014/main" id="{568B85FE-A269-443A-AC24-FC196A197B74}"/>
              </a:ext>
            </a:extLst>
          </p:cNvPr>
          <p:cNvSpPr txBox="1"/>
          <p:nvPr/>
        </p:nvSpPr>
        <p:spPr>
          <a:xfrm>
            <a:off x="0" y="1037799"/>
            <a:ext cx="12179299" cy="400110"/>
          </a:xfrm>
          <a:prstGeom prst="rect">
            <a:avLst/>
          </a:prstGeom>
          <a:noFill/>
        </p:spPr>
        <p:txBody>
          <a:bodyPr wrap="square" rtlCol="0">
            <a:spAutoFit/>
          </a:bodyPr>
          <a:lstStyle/>
          <a:p>
            <a:pPr algn="ctr"/>
            <a:r>
              <a:rPr lang="es-CO" sz="2000" b="1" dirty="0">
                <a:solidFill>
                  <a:schemeClr val="tx1">
                    <a:lumMod val="50000"/>
                    <a:lumOff val="50000"/>
                  </a:schemeClr>
                </a:solidFill>
                <a:latin typeface="Arial Narrow" panose="020B0606020202030204" pitchFamily="34" charset="0"/>
              </a:rPr>
              <a:t>Ventas Gestión Directa SAE.</a:t>
            </a:r>
          </a:p>
        </p:txBody>
      </p:sp>
      <p:pic>
        <p:nvPicPr>
          <p:cNvPr id="4" name="Imagen 3">
            <a:extLst>
              <a:ext uri="{FF2B5EF4-FFF2-40B4-BE49-F238E27FC236}">
                <a16:creationId xmlns:a16="http://schemas.microsoft.com/office/drawing/2014/main" id="{A89F31F2-61C8-4743-A95D-500C8B635383}"/>
              </a:ext>
            </a:extLst>
          </p:cNvPr>
          <p:cNvPicPr>
            <a:picLocks noChangeAspect="1"/>
          </p:cNvPicPr>
          <p:nvPr/>
        </p:nvPicPr>
        <p:blipFill>
          <a:blip r:embed="rId4"/>
          <a:stretch>
            <a:fillRect/>
          </a:stretch>
        </p:blipFill>
        <p:spPr>
          <a:xfrm>
            <a:off x="1686187" y="1762920"/>
            <a:ext cx="8636049" cy="3575078"/>
          </a:xfrm>
          <a:prstGeom prst="rect">
            <a:avLst/>
          </a:prstGeom>
        </p:spPr>
      </p:pic>
    </p:spTree>
    <p:extLst>
      <p:ext uri="{BB962C8B-B14F-4D97-AF65-F5344CB8AC3E}">
        <p14:creationId xmlns:p14="http://schemas.microsoft.com/office/powerpoint/2010/main" val="8071162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50222"/>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758600" y="6550223"/>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862DE2FE-DD36-4D9F-BAC6-B652934725DA}"/>
              </a:ext>
            </a:extLst>
          </p:cNvPr>
          <p:cNvSpPr txBox="1"/>
          <p:nvPr/>
        </p:nvSpPr>
        <p:spPr>
          <a:xfrm>
            <a:off x="2487253" y="2393229"/>
            <a:ext cx="7217494" cy="1938992"/>
          </a:xfrm>
          <a:prstGeom prst="rect">
            <a:avLst/>
          </a:prstGeom>
          <a:noFill/>
        </p:spPr>
        <p:txBody>
          <a:bodyPr wrap="square" rtlCol="0">
            <a:spAutoFit/>
          </a:bodyPr>
          <a:lstStyle/>
          <a:p>
            <a:pPr algn="ctr"/>
            <a:r>
              <a:rPr lang="es-CO" sz="4000" b="1" dirty="0">
                <a:solidFill>
                  <a:srgbClr val="000A8B"/>
                </a:solidFill>
              </a:rPr>
              <a:t>4. CRONOGRAMA PRESENTACION ESTADOS FINANCIEROS</a:t>
            </a:r>
          </a:p>
        </p:txBody>
      </p:sp>
      <p:pic>
        <p:nvPicPr>
          <p:cNvPr id="12" name="Imagen 11">
            <a:extLst>
              <a:ext uri="{FF2B5EF4-FFF2-40B4-BE49-F238E27FC236}">
                <a16:creationId xmlns:a16="http://schemas.microsoft.com/office/drawing/2014/main" id="{1A522183-FD2D-44F9-97EF-B1E51FB62E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DBCE4F27-0335-4A8D-AB9C-D0F692CA6E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8909177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a 11">
            <a:extLst>
              <a:ext uri="{FF2B5EF4-FFF2-40B4-BE49-F238E27FC236}">
                <a16:creationId xmlns:a16="http://schemas.microsoft.com/office/drawing/2014/main" id="{C80C2E82-BACB-43A4-A260-72E65E4D35D6}"/>
              </a:ext>
            </a:extLst>
          </p:cNvPr>
          <p:cNvGraphicFramePr>
            <a:graphicFrameLocks noGrp="1"/>
          </p:cNvGraphicFramePr>
          <p:nvPr>
            <p:extLst>
              <p:ext uri="{D42A27DB-BD31-4B8C-83A1-F6EECF244321}">
                <p14:modId xmlns:p14="http://schemas.microsoft.com/office/powerpoint/2010/main" val="3490127694"/>
              </p:ext>
            </p:extLst>
          </p:nvPr>
        </p:nvGraphicFramePr>
        <p:xfrm>
          <a:off x="1378226" y="1444487"/>
          <a:ext cx="10323443" cy="4845110"/>
        </p:xfrm>
        <a:graphic>
          <a:graphicData uri="http://schemas.openxmlformats.org/drawingml/2006/table">
            <a:tbl>
              <a:tblPr/>
              <a:tblGrid>
                <a:gridCol w="2199143">
                  <a:extLst>
                    <a:ext uri="{9D8B030D-6E8A-4147-A177-3AD203B41FA5}">
                      <a16:colId xmlns:a16="http://schemas.microsoft.com/office/drawing/2014/main" val="1080210192"/>
                    </a:ext>
                  </a:extLst>
                </a:gridCol>
                <a:gridCol w="8124300">
                  <a:extLst>
                    <a:ext uri="{9D8B030D-6E8A-4147-A177-3AD203B41FA5}">
                      <a16:colId xmlns:a16="http://schemas.microsoft.com/office/drawing/2014/main" val="1354249435"/>
                    </a:ext>
                  </a:extLst>
                </a:gridCol>
              </a:tblGrid>
              <a:tr h="776926">
                <a:tc gridSpan="2">
                  <a:txBody>
                    <a:bodyPr/>
                    <a:lstStyle/>
                    <a:p>
                      <a:pPr algn="ctr" fontAlgn="t"/>
                      <a:r>
                        <a:rPr lang="es-CO" sz="2400" b="1" i="0" u="sng" strike="noStrike" dirty="0">
                          <a:solidFill>
                            <a:srgbClr val="000000"/>
                          </a:solidFill>
                          <a:effectLst/>
                          <a:latin typeface="Arial Narrow" panose="020B0606020202030204" pitchFamily="34" charset="0"/>
                        </a:rPr>
                        <a:t>CRONOGRAMA PRESENTACION Y APROBACION ESTADOS FINANCIEROS SAE S.A.S.</a:t>
                      </a:r>
                    </a:p>
                  </a:txBody>
                  <a:tcPr marL="8555" marR="8555" marT="8555" marB="0">
                    <a:lnL>
                      <a:noFill/>
                    </a:lnL>
                    <a:lnR>
                      <a:noFill/>
                    </a:lnR>
                    <a:lnT>
                      <a:noFill/>
                    </a:lnT>
                    <a:lnB>
                      <a:noFill/>
                    </a:lnB>
                  </a:tcPr>
                </a:tc>
                <a:tc hMerge="1">
                  <a:txBody>
                    <a:bodyPr/>
                    <a:lstStyle/>
                    <a:p>
                      <a:endParaRPr lang="es-CO"/>
                    </a:p>
                  </a:txBody>
                  <a:tcPr/>
                </a:tc>
                <a:extLst>
                  <a:ext uri="{0D108BD9-81ED-4DB2-BD59-A6C34878D82A}">
                    <a16:rowId xmlns:a16="http://schemas.microsoft.com/office/drawing/2014/main" val="1667942198"/>
                  </a:ext>
                </a:extLst>
              </a:tr>
              <a:tr h="360956">
                <a:tc>
                  <a:txBody>
                    <a:bodyPr/>
                    <a:lstStyle/>
                    <a:p>
                      <a:pPr algn="ctr" fontAlgn="t"/>
                      <a:endParaRPr lang="es-CO" sz="2200" b="1" i="0" u="sng" strike="noStrike" dirty="0">
                        <a:solidFill>
                          <a:srgbClr val="000000"/>
                        </a:solidFill>
                        <a:effectLst/>
                        <a:latin typeface="Arial Narrow" panose="020B0606020202030204" pitchFamily="34" charset="0"/>
                      </a:endParaRPr>
                    </a:p>
                  </a:txBody>
                  <a:tcPr marL="8555" marR="8555" marT="8555" marB="0">
                    <a:lnL>
                      <a:noFill/>
                    </a:lnL>
                    <a:lnR>
                      <a:noFill/>
                    </a:lnR>
                    <a:lnT>
                      <a:noFill/>
                    </a:lnT>
                    <a:lnB>
                      <a:noFill/>
                    </a:lnB>
                  </a:tcPr>
                </a:tc>
                <a:tc>
                  <a:txBody>
                    <a:bodyPr/>
                    <a:lstStyle/>
                    <a:p>
                      <a:pPr algn="ctr" fontAlgn="t"/>
                      <a:endParaRPr lang="es-CO" sz="2200" b="1" i="0" u="sng" strike="noStrike" dirty="0">
                        <a:solidFill>
                          <a:srgbClr val="000000"/>
                        </a:solidFill>
                        <a:effectLst/>
                        <a:latin typeface="Arial Narrow" panose="020B0606020202030204" pitchFamily="34" charset="0"/>
                      </a:endParaRPr>
                    </a:p>
                  </a:txBody>
                  <a:tcPr marL="8555" marR="8555" marT="8555" marB="0">
                    <a:lnL>
                      <a:noFill/>
                    </a:lnL>
                    <a:lnR>
                      <a:noFill/>
                    </a:lnR>
                    <a:lnT>
                      <a:noFill/>
                    </a:lnT>
                    <a:lnB>
                      <a:noFill/>
                    </a:lnB>
                  </a:tcPr>
                </a:tc>
                <a:extLst>
                  <a:ext uri="{0D108BD9-81ED-4DB2-BD59-A6C34878D82A}">
                    <a16:rowId xmlns:a16="http://schemas.microsoft.com/office/drawing/2014/main" val="821301369"/>
                  </a:ext>
                </a:extLst>
              </a:tr>
              <a:tr h="296960">
                <a:tc>
                  <a:txBody>
                    <a:bodyPr/>
                    <a:lstStyle/>
                    <a:p>
                      <a:pPr algn="ctr" fontAlgn="ctr"/>
                      <a:r>
                        <a:rPr lang="es-CO" sz="1800" b="1" i="0" u="none" strike="noStrike" dirty="0">
                          <a:solidFill>
                            <a:srgbClr val="000000"/>
                          </a:solidFill>
                          <a:effectLst/>
                          <a:latin typeface="Arial Narrow" panose="020B0606020202030204" pitchFamily="34" charset="0"/>
                        </a:rPr>
                        <a:t>FECHA                                                                  </a:t>
                      </a:r>
                    </a:p>
                  </a:txBody>
                  <a:tcPr marL="8555" marR="8555" marT="8555"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r>
                        <a:rPr lang="es-CO" sz="1800" b="1" i="0" u="none" strike="noStrike" dirty="0">
                          <a:solidFill>
                            <a:srgbClr val="000000"/>
                          </a:solidFill>
                          <a:effectLst/>
                          <a:latin typeface="Arial Narrow" panose="020B0606020202030204" pitchFamily="34" charset="0"/>
                        </a:rPr>
                        <a:t>ACTIVIDAD</a:t>
                      </a:r>
                    </a:p>
                  </a:txBody>
                  <a:tcPr marL="8555" marR="8555" marT="8555" marB="0" anchor="ctr">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38050925"/>
                  </a:ext>
                </a:extLst>
              </a:tr>
              <a:tr h="671952">
                <a:tc>
                  <a:txBody>
                    <a:bodyPr/>
                    <a:lstStyle/>
                    <a:p>
                      <a:pPr marL="0" algn="l" defTabSz="457200" rtl="0" eaLnBrk="1" fontAlgn="ctr" latinLnBrk="0" hangingPunct="1"/>
                      <a:r>
                        <a:rPr lang="es-CO" sz="1800" b="0" i="0" u="none" strike="noStrike" kern="1200" dirty="0">
                          <a:solidFill>
                            <a:srgbClr val="000000"/>
                          </a:solidFill>
                          <a:effectLst/>
                          <a:latin typeface="Arial Narrow" panose="020B0606020202030204" pitchFamily="34" charset="0"/>
                          <a:ea typeface="+mn-ea"/>
                          <a:cs typeface="+mn-cs"/>
                        </a:rPr>
                        <a:t>Febrero 8 de 2019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457200" rtl="0" eaLnBrk="1" fontAlgn="ctr" latinLnBrk="0" hangingPunct="1"/>
                      <a:r>
                        <a:rPr lang="es-CO" sz="1800" b="0" i="0" u="none" strike="noStrike" kern="1200" dirty="0">
                          <a:solidFill>
                            <a:srgbClr val="000000"/>
                          </a:solidFill>
                          <a:effectLst/>
                          <a:latin typeface="Arial Narrow" panose="020B0606020202030204" pitchFamily="34" charset="0"/>
                          <a:ea typeface="+mn-ea"/>
                          <a:cs typeface="+mn-cs"/>
                        </a:rPr>
                        <a:t>Entrega de Información por parte de SAE</a:t>
                      </a:r>
                    </a:p>
                  </a:txBody>
                  <a:tcPr marL="8555" marR="8555" marT="855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70365641"/>
                  </a:ext>
                </a:extLst>
              </a:tr>
              <a:tr h="296960">
                <a:tc>
                  <a:txBody>
                    <a:bodyPr/>
                    <a:lstStyle/>
                    <a:p>
                      <a:pPr algn="l" fontAlgn="ctr"/>
                      <a:r>
                        <a:rPr lang="es-CO" sz="1800" b="0" i="0" u="none" strike="noStrike" dirty="0">
                          <a:solidFill>
                            <a:srgbClr val="000000"/>
                          </a:solidFill>
                          <a:effectLst/>
                          <a:latin typeface="Arial Narrow" panose="020B0606020202030204" pitchFamily="34" charset="0"/>
                        </a:rPr>
                        <a:t>Febrero 13 -2019</a:t>
                      </a:r>
                    </a:p>
                  </a:txBody>
                  <a:tcPr marL="8555" marR="8555" marT="85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457200" rtl="0" eaLnBrk="1" fontAlgn="t" latinLnBrk="0" hangingPunct="1">
                        <a:lnSpc>
                          <a:spcPct val="100000"/>
                        </a:lnSpc>
                        <a:spcBef>
                          <a:spcPts val="0"/>
                        </a:spcBef>
                        <a:spcAft>
                          <a:spcPts val="0"/>
                        </a:spcAft>
                        <a:buClrTx/>
                        <a:buSzTx/>
                        <a:buFontTx/>
                        <a:buNone/>
                        <a:tabLst/>
                        <a:defRPr/>
                      </a:pPr>
                      <a:r>
                        <a:rPr lang="es-CO" sz="1800" b="0" i="0" u="none" strike="noStrike" dirty="0">
                          <a:solidFill>
                            <a:srgbClr val="000000"/>
                          </a:solidFill>
                          <a:effectLst/>
                          <a:latin typeface="Arial Narrow" panose="020B0606020202030204" pitchFamily="34" charset="0"/>
                        </a:rPr>
                        <a:t>Inicio Visita Revisoría Fiscal</a:t>
                      </a:r>
                    </a:p>
                  </a:txBody>
                  <a:tcPr marL="8555" marR="8555" marT="855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27341683"/>
                  </a:ext>
                </a:extLst>
              </a:tr>
              <a:tr h="584940">
                <a:tc>
                  <a:txBody>
                    <a:bodyPr/>
                    <a:lstStyle/>
                    <a:p>
                      <a:pPr algn="l" fontAlgn="ctr"/>
                      <a:r>
                        <a:rPr lang="es-CO" sz="1800" b="0" i="0" u="none" strike="noStrike" dirty="0">
                          <a:solidFill>
                            <a:srgbClr val="000000"/>
                          </a:solidFill>
                          <a:effectLst/>
                          <a:latin typeface="Arial Narrow" panose="020B0606020202030204" pitchFamily="34" charset="0"/>
                        </a:rPr>
                        <a:t>Febrero 15 – 2019</a:t>
                      </a:r>
                    </a:p>
                  </a:txBody>
                  <a:tcPr marL="8555" marR="8555" marT="85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s-CO" sz="1800" b="0" i="0" u="none" strike="noStrike" dirty="0">
                          <a:solidFill>
                            <a:srgbClr val="000000"/>
                          </a:solidFill>
                          <a:effectLst/>
                          <a:latin typeface="Arial Narrow" panose="020B0606020202030204" pitchFamily="34" charset="0"/>
                        </a:rPr>
                        <a:t>Entrega de Información Complementaria - Notas a los E.F. por parte de SAE</a:t>
                      </a:r>
                    </a:p>
                  </a:txBody>
                  <a:tcPr marL="8555" marR="8555" marT="855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37340075"/>
                  </a:ext>
                </a:extLst>
              </a:tr>
              <a:tr h="338088">
                <a:tc>
                  <a:txBody>
                    <a:bodyPr/>
                    <a:lstStyle/>
                    <a:p>
                      <a:pPr algn="l" fontAlgn="ctr"/>
                      <a:r>
                        <a:rPr lang="es-CO" sz="1800" b="0" i="0" u="none" strike="noStrike" dirty="0">
                          <a:solidFill>
                            <a:srgbClr val="000000"/>
                          </a:solidFill>
                          <a:effectLst/>
                          <a:latin typeface="Arial Narrow" panose="020B0606020202030204" pitchFamily="34" charset="0"/>
                        </a:rPr>
                        <a:t>Febrero 20 – 2019</a:t>
                      </a:r>
                    </a:p>
                  </a:txBody>
                  <a:tcPr marL="8555" marR="8555" marT="85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s-CO" sz="1800" b="0" i="0" u="none" strike="noStrike" dirty="0">
                          <a:solidFill>
                            <a:srgbClr val="000000"/>
                          </a:solidFill>
                          <a:effectLst/>
                          <a:latin typeface="Arial Narrow" panose="020B0606020202030204" pitchFamily="34" charset="0"/>
                        </a:rPr>
                        <a:t>Entrega Dictamen Preliminar por parte de Revisoría Fiscal</a:t>
                      </a:r>
                    </a:p>
                  </a:txBody>
                  <a:tcPr marL="8555" marR="8555" marT="855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87840304"/>
                  </a:ext>
                </a:extLst>
              </a:tr>
              <a:tr h="296960">
                <a:tc>
                  <a:txBody>
                    <a:bodyPr/>
                    <a:lstStyle/>
                    <a:p>
                      <a:pPr algn="l" fontAlgn="ctr"/>
                      <a:r>
                        <a:rPr lang="es-CO" sz="1800" b="0" i="0" u="none" strike="noStrike" dirty="0">
                          <a:solidFill>
                            <a:srgbClr val="000000"/>
                          </a:solidFill>
                          <a:effectLst/>
                          <a:latin typeface="Arial Narrow" panose="020B0606020202030204" pitchFamily="34" charset="0"/>
                        </a:rPr>
                        <a:t>Febrero 20 – 2019</a:t>
                      </a:r>
                    </a:p>
                  </a:txBody>
                  <a:tcPr marL="8555" marR="8555" marT="85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s-CO" sz="1800" b="0" i="0" u="none" strike="noStrike" dirty="0">
                          <a:solidFill>
                            <a:srgbClr val="000000"/>
                          </a:solidFill>
                          <a:effectLst/>
                          <a:latin typeface="Arial Narrow" panose="020B0606020202030204" pitchFamily="34" charset="0"/>
                        </a:rPr>
                        <a:t>Entrega Información Preliminar a CISA</a:t>
                      </a:r>
                    </a:p>
                  </a:txBody>
                  <a:tcPr marL="8555" marR="8555" marT="855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25688850"/>
                  </a:ext>
                </a:extLst>
              </a:tr>
              <a:tr h="305342">
                <a:tc>
                  <a:txBody>
                    <a:bodyPr/>
                    <a:lstStyle/>
                    <a:p>
                      <a:pPr algn="l" fontAlgn="ctr"/>
                      <a:r>
                        <a:rPr lang="es-CO" sz="1800" b="0" i="0" u="none" strike="noStrike" dirty="0">
                          <a:solidFill>
                            <a:srgbClr val="000000"/>
                          </a:solidFill>
                          <a:effectLst/>
                          <a:latin typeface="Arial Narrow" panose="020B0606020202030204" pitchFamily="34" charset="0"/>
                        </a:rPr>
                        <a:t>Febrero 25 – 2019</a:t>
                      </a:r>
                    </a:p>
                  </a:txBody>
                  <a:tcPr marL="8555" marR="8555" marT="85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s-CO" sz="1800" b="0" i="0" u="none" strike="noStrike" dirty="0">
                          <a:solidFill>
                            <a:srgbClr val="000000"/>
                          </a:solidFill>
                          <a:effectLst/>
                          <a:latin typeface="Arial Narrow" panose="020B0606020202030204" pitchFamily="34" charset="0"/>
                        </a:rPr>
                        <a:t>Comité Financiero - Presentación E.F. corte Dic./2018</a:t>
                      </a:r>
                    </a:p>
                  </a:txBody>
                  <a:tcPr marL="8555" marR="8555" marT="855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46742755"/>
                  </a:ext>
                </a:extLst>
              </a:tr>
              <a:tr h="305342">
                <a:tc>
                  <a:txBody>
                    <a:bodyPr/>
                    <a:lstStyle/>
                    <a:p>
                      <a:pPr algn="l" fontAlgn="ctr"/>
                      <a:r>
                        <a:rPr lang="es-CO" sz="1800" b="0" i="0" u="none" strike="noStrike" dirty="0">
                          <a:solidFill>
                            <a:srgbClr val="000000"/>
                          </a:solidFill>
                          <a:effectLst/>
                          <a:latin typeface="Arial Narrow" panose="020B0606020202030204" pitchFamily="34" charset="0"/>
                        </a:rPr>
                        <a:t>Febrero 27 – 2019</a:t>
                      </a:r>
                    </a:p>
                  </a:txBody>
                  <a:tcPr marL="8555" marR="8555" marT="85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s-CO" sz="1800" b="0" i="0" u="none" strike="noStrike" dirty="0">
                          <a:solidFill>
                            <a:srgbClr val="000000"/>
                          </a:solidFill>
                          <a:effectLst/>
                          <a:latin typeface="Arial Narrow" panose="020B0606020202030204" pitchFamily="34" charset="0"/>
                        </a:rPr>
                        <a:t>Junta Directiva - Presentación y Aprobación E.F. corte Dic./2018</a:t>
                      </a:r>
                    </a:p>
                  </a:txBody>
                  <a:tcPr marL="8555" marR="8555" marT="855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99634213"/>
                  </a:ext>
                </a:extLst>
              </a:tr>
              <a:tr h="305342">
                <a:tc>
                  <a:txBody>
                    <a:bodyPr/>
                    <a:lstStyle/>
                    <a:p>
                      <a:pPr algn="l" fontAlgn="ctr"/>
                      <a:r>
                        <a:rPr lang="es-CO" sz="1800" b="0" i="0" u="none" strike="noStrike" dirty="0">
                          <a:solidFill>
                            <a:srgbClr val="000000"/>
                          </a:solidFill>
                          <a:effectLst/>
                          <a:latin typeface="Arial Narrow" panose="020B0606020202030204" pitchFamily="34" charset="0"/>
                        </a:rPr>
                        <a:t>Marzo 8 – 2019</a:t>
                      </a:r>
                    </a:p>
                  </a:txBody>
                  <a:tcPr marL="8555" marR="8555" marT="85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s-CO" sz="1800" b="0" i="0" u="none" strike="noStrike" dirty="0">
                          <a:solidFill>
                            <a:srgbClr val="000000"/>
                          </a:solidFill>
                          <a:effectLst/>
                          <a:latin typeface="Arial Narrow" panose="020B0606020202030204" pitchFamily="34" charset="0"/>
                        </a:rPr>
                        <a:t>Citación Asamblea Ordinaria</a:t>
                      </a:r>
                    </a:p>
                  </a:txBody>
                  <a:tcPr marL="8555" marR="8555" marT="855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32289132"/>
                  </a:ext>
                </a:extLst>
              </a:tr>
              <a:tr h="305342">
                <a:tc>
                  <a:txBody>
                    <a:bodyPr/>
                    <a:lstStyle/>
                    <a:p>
                      <a:pPr algn="l" fontAlgn="ctr"/>
                      <a:r>
                        <a:rPr lang="es-CO" sz="1800" b="0" i="0" u="none" strike="noStrike" dirty="0">
                          <a:solidFill>
                            <a:srgbClr val="000000"/>
                          </a:solidFill>
                          <a:effectLst/>
                          <a:latin typeface="Arial Narrow" panose="020B0606020202030204" pitchFamily="34" charset="0"/>
                        </a:rPr>
                        <a:t>Marzo 15 – 2019</a:t>
                      </a:r>
                    </a:p>
                  </a:txBody>
                  <a:tcPr marL="8555" marR="8555" marT="85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s-CO" sz="1800" b="0" i="0" u="none" strike="noStrike" dirty="0">
                          <a:solidFill>
                            <a:srgbClr val="000000"/>
                          </a:solidFill>
                          <a:effectLst/>
                          <a:latin typeface="Arial Narrow" panose="020B0606020202030204" pitchFamily="34" charset="0"/>
                        </a:rPr>
                        <a:t>Asamblea Ordinaria de Accionistas</a:t>
                      </a:r>
                    </a:p>
                  </a:txBody>
                  <a:tcPr marL="8555" marR="8555" marT="855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8281835"/>
                  </a:ext>
                </a:extLst>
              </a:tr>
            </a:tbl>
          </a:graphicData>
        </a:graphic>
      </p:graphicFrame>
      <p:pic>
        <p:nvPicPr>
          <p:cNvPr id="9" name="Imagen 8">
            <a:extLst>
              <a:ext uri="{FF2B5EF4-FFF2-40B4-BE49-F238E27FC236}">
                <a16:creationId xmlns:a16="http://schemas.microsoft.com/office/drawing/2014/main" id="{04C05AB7-8AD6-4F5A-AEDA-E3700231E9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AD1F70D2-9AF5-4F42-8056-EC936F8673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9920666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20419"/>
            <a:ext cx="12192000" cy="3375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743668" y="6550223"/>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862DE2FE-DD36-4D9F-BAC6-B652934725DA}"/>
              </a:ext>
            </a:extLst>
          </p:cNvPr>
          <p:cNvSpPr txBox="1"/>
          <p:nvPr/>
        </p:nvSpPr>
        <p:spPr>
          <a:xfrm>
            <a:off x="2487253" y="2393228"/>
            <a:ext cx="7217494" cy="769441"/>
          </a:xfrm>
          <a:prstGeom prst="rect">
            <a:avLst/>
          </a:prstGeom>
          <a:noFill/>
        </p:spPr>
        <p:txBody>
          <a:bodyPr wrap="square" rtlCol="0">
            <a:spAutoFit/>
          </a:bodyPr>
          <a:lstStyle/>
          <a:p>
            <a:pPr algn="ctr"/>
            <a:r>
              <a:rPr lang="es-CO" sz="4400" b="1" dirty="0">
                <a:solidFill>
                  <a:srgbClr val="000A8B"/>
                </a:solidFill>
              </a:rPr>
              <a:t>5. VARIOS</a:t>
            </a:r>
          </a:p>
        </p:txBody>
      </p:sp>
      <p:sp>
        <p:nvSpPr>
          <p:cNvPr id="3" name="CuadroTexto 2">
            <a:extLst>
              <a:ext uri="{FF2B5EF4-FFF2-40B4-BE49-F238E27FC236}">
                <a16:creationId xmlns:a16="http://schemas.microsoft.com/office/drawing/2014/main" id="{64644EA3-41E4-420D-B087-50AB7158175F}"/>
              </a:ext>
            </a:extLst>
          </p:cNvPr>
          <p:cNvSpPr txBox="1"/>
          <p:nvPr/>
        </p:nvSpPr>
        <p:spPr>
          <a:xfrm>
            <a:off x="1777094" y="3429000"/>
            <a:ext cx="7214796" cy="1200329"/>
          </a:xfrm>
          <a:prstGeom prst="rect">
            <a:avLst/>
          </a:prstGeom>
          <a:noFill/>
        </p:spPr>
        <p:txBody>
          <a:bodyPr wrap="none" rtlCol="0">
            <a:spAutoFit/>
          </a:bodyPr>
          <a:lstStyle/>
          <a:p>
            <a:pPr marL="285750" indent="-285750">
              <a:buFontTx/>
              <a:buChar char="-"/>
            </a:pPr>
            <a:r>
              <a:rPr lang="es-CO" sz="3600" dirty="0"/>
              <a:t>Arrendamiento oficina principal SAE</a:t>
            </a:r>
          </a:p>
          <a:p>
            <a:pPr marL="285750" indent="-285750">
              <a:buFontTx/>
              <a:buChar char="-"/>
            </a:pPr>
            <a:r>
              <a:rPr lang="es-CO" sz="3600" dirty="0"/>
              <a:t>Contrato Revisoría Fiscal SAE</a:t>
            </a:r>
          </a:p>
        </p:txBody>
      </p:sp>
      <p:pic>
        <p:nvPicPr>
          <p:cNvPr id="12" name="Imagen 11">
            <a:extLst>
              <a:ext uri="{FF2B5EF4-FFF2-40B4-BE49-F238E27FC236}">
                <a16:creationId xmlns:a16="http://schemas.microsoft.com/office/drawing/2014/main" id="{D6C1138D-D86A-4DFA-84F8-7ED00CDC91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3CF8DDA3-1465-495E-826B-0B22845296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3803186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586330" y="6560525"/>
            <a:ext cx="5592969"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325216" y="2538668"/>
            <a:ext cx="9143999" cy="1446550"/>
          </a:xfrm>
          <a:prstGeom prst="rect">
            <a:avLst/>
          </a:prstGeom>
          <a:noFill/>
        </p:spPr>
        <p:txBody>
          <a:bodyPr wrap="square" rtlCol="0">
            <a:spAutoFit/>
          </a:bodyPr>
          <a:lstStyle/>
          <a:p>
            <a:pPr algn="ctr"/>
            <a:r>
              <a:rPr lang="es-ES" sz="4400" b="1" dirty="0">
                <a:solidFill>
                  <a:srgbClr val="002060"/>
                </a:solidFill>
              </a:rPr>
              <a:t>5. Avance Proyecto Venta Masiva de Activos</a:t>
            </a: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84837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134D8750-B3EF-46EE-AF4D-BDE1A1F680D6}"/>
              </a:ext>
            </a:extLst>
          </p:cNvPr>
          <p:cNvSpPr/>
          <p:nvPr/>
        </p:nvSpPr>
        <p:spPr>
          <a:xfrm>
            <a:off x="0" y="6560031"/>
            <a:ext cx="12192000" cy="29898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750" dirty="0"/>
          </a:p>
        </p:txBody>
      </p:sp>
      <p:sp>
        <p:nvSpPr>
          <p:cNvPr id="4100" name="CuadroTexto 7">
            <a:extLst>
              <a:ext uri="{FF2B5EF4-FFF2-40B4-BE49-F238E27FC236}">
                <a16:creationId xmlns:a16="http://schemas.microsoft.com/office/drawing/2014/main" id="{F95A5541-7D34-41E4-B701-F0D84432B2EB}"/>
              </a:ext>
            </a:extLst>
          </p:cNvPr>
          <p:cNvSpPr txBox="1">
            <a:spLocks noChangeArrowheads="1"/>
          </p:cNvSpPr>
          <p:nvPr/>
        </p:nvSpPr>
        <p:spPr bwMode="auto">
          <a:xfrm>
            <a:off x="8703506" y="6548999"/>
            <a:ext cx="34004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rgbClr val="A9A8A9"/>
                </a:solidFill>
                <a:latin typeface="Lato Regular"/>
                <a:ea typeface="Lato Regular"/>
                <a:cs typeface="Lato Regular"/>
              </a:rPr>
              <a:t>Sociedad de Activos Especiales S.A.S</a:t>
            </a:r>
          </a:p>
        </p:txBody>
      </p:sp>
      <p:sp>
        <p:nvSpPr>
          <p:cNvPr id="3" name="CuadroTexto 2">
            <a:extLst>
              <a:ext uri="{FF2B5EF4-FFF2-40B4-BE49-F238E27FC236}">
                <a16:creationId xmlns:a16="http://schemas.microsoft.com/office/drawing/2014/main" id="{951D210C-02A9-40E1-9799-7FE78BAF33EF}"/>
              </a:ext>
            </a:extLst>
          </p:cNvPr>
          <p:cNvSpPr txBox="1"/>
          <p:nvPr/>
        </p:nvSpPr>
        <p:spPr>
          <a:xfrm>
            <a:off x="2600325" y="3237310"/>
            <a:ext cx="6858000" cy="461665"/>
          </a:xfrm>
          <a:prstGeom prst="rect">
            <a:avLst/>
          </a:prstGeom>
          <a:noFill/>
          <a:ln>
            <a:noFill/>
          </a:ln>
        </p:spPr>
        <p:txBody>
          <a:bodyPr>
            <a:spAutoFit/>
          </a:bodyPr>
          <a:lstStyle/>
          <a:p>
            <a:pPr algn="ctr">
              <a:defRPr/>
            </a:pPr>
            <a:r>
              <a:rPr lang="es-ES" sz="2400" dirty="0">
                <a:solidFill>
                  <a:srgbClr val="000A8B"/>
                </a:solidFill>
              </a:rPr>
              <a:t> </a:t>
            </a:r>
          </a:p>
        </p:txBody>
      </p:sp>
      <p:sp>
        <p:nvSpPr>
          <p:cNvPr id="4104" name="CuadroTexto 6">
            <a:extLst>
              <a:ext uri="{FF2B5EF4-FFF2-40B4-BE49-F238E27FC236}">
                <a16:creationId xmlns:a16="http://schemas.microsoft.com/office/drawing/2014/main" id="{C07CA467-6701-40CE-A516-9EAE4BE3E10D}"/>
              </a:ext>
            </a:extLst>
          </p:cNvPr>
          <p:cNvSpPr txBox="1">
            <a:spLocks noChangeArrowheads="1"/>
          </p:cNvSpPr>
          <p:nvPr/>
        </p:nvSpPr>
        <p:spPr bwMode="auto">
          <a:xfrm>
            <a:off x="4533901" y="2063355"/>
            <a:ext cx="3918348"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s-CO" altLang="es-CO" sz="2100" b="1"/>
              <a:t> </a:t>
            </a:r>
          </a:p>
        </p:txBody>
      </p:sp>
      <p:sp>
        <p:nvSpPr>
          <p:cNvPr id="8" name="CuadroTexto 7">
            <a:extLst>
              <a:ext uri="{FF2B5EF4-FFF2-40B4-BE49-F238E27FC236}">
                <a16:creationId xmlns:a16="http://schemas.microsoft.com/office/drawing/2014/main" id="{8E55286F-6104-4696-AFD9-C4B13B27D01D}"/>
              </a:ext>
            </a:extLst>
          </p:cNvPr>
          <p:cNvSpPr txBox="1"/>
          <p:nvPr/>
        </p:nvSpPr>
        <p:spPr>
          <a:xfrm>
            <a:off x="3563542" y="3013473"/>
            <a:ext cx="5064919" cy="323165"/>
          </a:xfrm>
          <a:prstGeom prst="rect">
            <a:avLst/>
          </a:prstGeom>
          <a:noFill/>
        </p:spPr>
        <p:txBody>
          <a:bodyPr>
            <a:spAutoFit/>
          </a:bodyPr>
          <a:lstStyle/>
          <a:p>
            <a:pPr>
              <a:defRPr/>
            </a:pPr>
            <a:endParaRPr lang="es-CO" sz="750" dirty="0"/>
          </a:p>
          <a:p>
            <a:pPr marL="257189" indent="-257189">
              <a:buFontTx/>
              <a:buAutoNum type="arabicPeriod"/>
              <a:defRPr/>
            </a:pPr>
            <a:endParaRPr lang="es-CO" sz="750" dirty="0"/>
          </a:p>
        </p:txBody>
      </p:sp>
      <p:sp>
        <p:nvSpPr>
          <p:cNvPr id="4106" name="CuadroTexto 3">
            <a:extLst>
              <a:ext uri="{FF2B5EF4-FFF2-40B4-BE49-F238E27FC236}">
                <a16:creationId xmlns:a16="http://schemas.microsoft.com/office/drawing/2014/main" id="{4C2A7DBF-11D1-4B61-9E45-014F1DE3DFCF}"/>
              </a:ext>
            </a:extLst>
          </p:cNvPr>
          <p:cNvSpPr txBox="1">
            <a:spLocks noChangeArrowheads="1"/>
          </p:cNvSpPr>
          <p:nvPr/>
        </p:nvSpPr>
        <p:spPr bwMode="auto">
          <a:xfrm>
            <a:off x="2302998" y="1658615"/>
            <a:ext cx="7586003"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3200" b="1" dirty="0">
                <a:solidFill>
                  <a:srgbClr val="002060"/>
                </a:solidFill>
              </a:rPr>
              <a:t>PROYECTO</a:t>
            </a:r>
            <a:r>
              <a:rPr lang="es-CO" altLang="es-CO" sz="3200" b="1" i="1" dirty="0">
                <a:solidFill>
                  <a:srgbClr val="002060"/>
                </a:solidFill>
              </a:rPr>
              <a:t> </a:t>
            </a:r>
          </a:p>
          <a:p>
            <a:pPr algn="ctr"/>
            <a:r>
              <a:rPr lang="es-CO" altLang="es-CO" sz="3200" b="1" i="1" dirty="0">
                <a:solidFill>
                  <a:srgbClr val="002060"/>
                </a:solidFill>
              </a:rPr>
              <a:t>Diseño, estructuración y puesta en marcha de un esquema de comercialización diversificado que permita la venta masiva de  inmuebles.</a:t>
            </a:r>
          </a:p>
        </p:txBody>
      </p:sp>
      <p:sp>
        <p:nvSpPr>
          <p:cNvPr id="4107" name="CuadroTexto 6">
            <a:extLst>
              <a:ext uri="{FF2B5EF4-FFF2-40B4-BE49-F238E27FC236}">
                <a16:creationId xmlns:a16="http://schemas.microsoft.com/office/drawing/2014/main" id="{22C0E967-4C62-455F-8ABD-A1809A9DDEB8}"/>
              </a:ext>
            </a:extLst>
          </p:cNvPr>
          <p:cNvSpPr txBox="1">
            <a:spLocks noChangeArrowheads="1"/>
          </p:cNvSpPr>
          <p:nvPr/>
        </p:nvSpPr>
        <p:spPr bwMode="auto">
          <a:xfrm>
            <a:off x="3064310" y="4414555"/>
            <a:ext cx="5960269"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1500" b="1" i="1" dirty="0">
                <a:solidFill>
                  <a:srgbClr val="002060"/>
                </a:solidFill>
              </a:rPr>
              <a:t>Presentado al </a:t>
            </a:r>
            <a:r>
              <a:rPr lang="en-US" altLang="es-CO" sz="1500" b="1" i="1" dirty="0">
                <a:solidFill>
                  <a:srgbClr val="002060"/>
                </a:solidFill>
              </a:rPr>
              <a:t>Bureau of International Narcotics and Law Enforcement Affairs (INL) el 6-11-2018.  </a:t>
            </a:r>
            <a:br>
              <a:rPr lang="en-US" altLang="es-CO" sz="1500" dirty="0">
                <a:solidFill>
                  <a:srgbClr val="002060"/>
                </a:solidFill>
              </a:rPr>
            </a:br>
            <a:r>
              <a:rPr lang="es-CO" altLang="es-CO" sz="1500" dirty="0"/>
              <a:t> </a:t>
            </a:r>
          </a:p>
        </p:txBody>
      </p:sp>
      <p:pic>
        <p:nvPicPr>
          <p:cNvPr id="12" name="Imagen 11">
            <a:extLst>
              <a:ext uri="{FF2B5EF4-FFF2-40B4-BE49-F238E27FC236}">
                <a16:creationId xmlns:a16="http://schemas.microsoft.com/office/drawing/2014/main" id="{E0054A41-E106-4C2C-BC5B-F6D3B6D886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17C54DEF-22F8-4C7C-B3AF-34D47E3B27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885847439"/>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CuadroTexto 4">
            <a:extLst>
              <a:ext uri="{FF2B5EF4-FFF2-40B4-BE49-F238E27FC236}">
                <a16:creationId xmlns:a16="http://schemas.microsoft.com/office/drawing/2014/main" id="{243EA834-F04B-4C3F-8498-65A5780C94DC}"/>
              </a:ext>
            </a:extLst>
          </p:cNvPr>
          <p:cNvSpPr txBox="1">
            <a:spLocks noChangeArrowheads="1"/>
          </p:cNvSpPr>
          <p:nvPr/>
        </p:nvSpPr>
        <p:spPr bwMode="auto">
          <a:xfrm>
            <a:off x="2667000" y="999954"/>
            <a:ext cx="6858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s-ES" altLang="es-CO" sz="3200" b="1" dirty="0">
                <a:solidFill>
                  <a:srgbClr val="000A8B"/>
                </a:solidFill>
              </a:rPr>
              <a:t>Avances en el proyecto INL</a:t>
            </a:r>
          </a:p>
        </p:txBody>
      </p:sp>
      <p:sp>
        <p:nvSpPr>
          <p:cNvPr id="2" name="CuadroTexto 1">
            <a:extLst>
              <a:ext uri="{FF2B5EF4-FFF2-40B4-BE49-F238E27FC236}">
                <a16:creationId xmlns:a16="http://schemas.microsoft.com/office/drawing/2014/main" id="{6F2FEDA9-C3A5-448C-AB4C-9114D7F22BB4}"/>
              </a:ext>
            </a:extLst>
          </p:cNvPr>
          <p:cNvSpPr txBox="1"/>
          <p:nvPr/>
        </p:nvSpPr>
        <p:spPr>
          <a:xfrm>
            <a:off x="919526" y="1923367"/>
            <a:ext cx="10662874" cy="5693866"/>
          </a:xfrm>
          <a:prstGeom prst="rect">
            <a:avLst/>
          </a:prstGeom>
          <a:noFill/>
        </p:spPr>
        <p:txBody>
          <a:bodyPr wrap="square">
            <a:spAutoFit/>
          </a:bodyPr>
          <a:lstStyle/>
          <a:p>
            <a:pPr marL="214324" indent="-214324">
              <a:buFont typeface="Arial" panose="020B0604020202020204" pitchFamily="34" charset="0"/>
              <a:buChar char="•"/>
              <a:defRPr/>
            </a:pPr>
            <a:r>
              <a:rPr lang="es-CO" sz="2800" b="1" dirty="0"/>
              <a:t>Octubre 2018</a:t>
            </a:r>
            <a:r>
              <a:rPr lang="es-CO" sz="2800" dirty="0"/>
              <a:t>. Presentación del proyecto formulado a INL.</a:t>
            </a:r>
          </a:p>
          <a:p>
            <a:pPr>
              <a:defRPr/>
            </a:pPr>
            <a:endParaRPr lang="es-CO" sz="2800" dirty="0"/>
          </a:p>
          <a:p>
            <a:pPr marL="214324" indent="-214324">
              <a:buFont typeface="Arial" panose="020B0604020202020204" pitchFamily="34" charset="0"/>
              <a:buChar char="•"/>
              <a:defRPr/>
            </a:pPr>
            <a:r>
              <a:rPr lang="es-CO" sz="2800" b="1" dirty="0"/>
              <a:t>Noviembre 2018-febrero 2019.  </a:t>
            </a:r>
            <a:r>
              <a:rPr lang="es-CO" sz="2800" dirty="0"/>
              <a:t>Se ha venido trabajando con INL con el fin de resolver las inquietudes técnicas del proyecto que ha tenido el departamento de Estado en Washington (presupuesto, desarrollo del proyecto, destinaciones de los recursos, entre otros).</a:t>
            </a:r>
          </a:p>
          <a:p>
            <a:pPr marL="214324" indent="-214324">
              <a:buFont typeface="Arial" panose="020B0604020202020204" pitchFamily="34" charset="0"/>
              <a:buChar char="•"/>
              <a:defRPr/>
            </a:pPr>
            <a:endParaRPr lang="es-CO" sz="2800" b="1" dirty="0"/>
          </a:p>
          <a:p>
            <a:pPr marL="214324" indent="-214324">
              <a:buFont typeface="Arial" panose="020B0604020202020204" pitchFamily="34" charset="0"/>
              <a:buChar char="•"/>
              <a:defRPr/>
            </a:pPr>
            <a:r>
              <a:rPr lang="es-CO" sz="2800" b="1" dirty="0"/>
              <a:t>Marzo-abril 2019. </a:t>
            </a:r>
            <a:r>
              <a:rPr lang="es-CO" sz="2800" dirty="0"/>
              <a:t>Se espera firmar el acuerdo de cooperación técnica entre SAE y INL.</a:t>
            </a:r>
          </a:p>
          <a:p>
            <a:pPr marL="214324" indent="-214324">
              <a:buFont typeface="Arial" panose="020B0604020202020204" pitchFamily="34" charset="0"/>
              <a:buChar char="•"/>
              <a:defRPr/>
            </a:pPr>
            <a:endParaRPr lang="es-CO" sz="2800" b="1" dirty="0"/>
          </a:p>
          <a:p>
            <a:pPr marL="214324" indent="-214324">
              <a:buFont typeface="Arial" panose="020B0604020202020204" pitchFamily="34" charset="0"/>
              <a:buChar char="•"/>
              <a:defRPr/>
            </a:pPr>
            <a:endParaRPr lang="es-CO" sz="2800" b="1" dirty="0"/>
          </a:p>
          <a:p>
            <a:pPr marL="214324" indent="-214324">
              <a:buFont typeface="Arial" panose="020B0604020202020204" pitchFamily="34" charset="0"/>
              <a:buChar char="•"/>
              <a:defRPr/>
            </a:pPr>
            <a:endParaRPr lang="es-CO" sz="2800" dirty="0"/>
          </a:p>
          <a:p>
            <a:pPr>
              <a:defRPr/>
            </a:pPr>
            <a:endParaRPr lang="es-CO" sz="2800" dirty="0"/>
          </a:p>
        </p:txBody>
      </p:sp>
      <p:pic>
        <p:nvPicPr>
          <p:cNvPr id="6" name="Imagen 5">
            <a:extLst>
              <a:ext uri="{FF2B5EF4-FFF2-40B4-BE49-F238E27FC236}">
                <a16:creationId xmlns:a16="http://schemas.microsoft.com/office/drawing/2014/main" id="{4C7D987A-5955-475E-B2DA-23B9D9CEE1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7" name="Imagen 6">
            <a:extLst>
              <a:ext uri="{FF2B5EF4-FFF2-40B4-BE49-F238E27FC236}">
                <a16:creationId xmlns:a16="http://schemas.microsoft.com/office/drawing/2014/main" id="{2B46B87A-CB0D-49EC-92A8-466137CE8B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6505133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27FB5CA-C721-407D-B2AC-3492A19BDCE4}"/>
              </a:ext>
            </a:extLst>
          </p:cNvPr>
          <p:cNvSpPr txBox="1"/>
          <p:nvPr/>
        </p:nvSpPr>
        <p:spPr>
          <a:xfrm>
            <a:off x="2439592" y="3378994"/>
            <a:ext cx="6858001" cy="207749"/>
          </a:xfrm>
          <a:prstGeom prst="rect">
            <a:avLst/>
          </a:prstGeom>
          <a:noFill/>
          <a:ln>
            <a:noFill/>
          </a:ln>
        </p:spPr>
        <p:txBody>
          <a:bodyPr wrap="square">
            <a:spAutoFit/>
          </a:bodyPr>
          <a:lstStyle/>
          <a:p>
            <a:pPr algn="ctr">
              <a:defRPr/>
            </a:pPr>
            <a:r>
              <a:rPr lang="es-ES" sz="750" dirty="0">
                <a:solidFill>
                  <a:srgbClr val="000A8B"/>
                </a:solidFill>
              </a:rPr>
              <a:t> </a:t>
            </a:r>
          </a:p>
        </p:txBody>
      </p:sp>
      <p:sp>
        <p:nvSpPr>
          <p:cNvPr id="5128" name="CuadroTexto 5">
            <a:extLst>
              <a:ext uri="{FF2B5EF4-FFF2-40B4-BE49-F238E27FC236}">
                <a16:creationId xmlns:a16="http://schemas.microsoft.com/office/drawing/2014/main" id="{F6E8FECB-0746-42CE-9872-AB4439B25447}"/>
              </a:ext>
            </a:extLst>
          </p:cNvPr>
          <p:cNvSpPr txBox="1">
            <a:spLocks noChangeArrowheads="1"/>
          </p:cNvSpPr>
          <p:nvPr/>
        </p:nvSpPr>
        <p:spPr bwMode="auto">
          <a:xfrm>
            <a:off x="1166191" y="1510694"/>
            <a:ext cx="791154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3200" b="1" dirty="0"/>
              <a:t>                                   </a:t>
            </a:r>
            <a:r>
              <a:rPr lang="es-CO" altLang="es-CO" sz="3200" b="1" dirty="0">
                <a:solidFill>
                  <a:srgbClr val="002060"/>
                </a:solidFill>
              </a:rPr>
              <a:t>FASES DEL PROYECTO</a:t>
            </a:r>
          </a:p>
        </p:txBody>
      </p:sp>
      <p:sp>
        <p:nvSpPr>
          <p:cNvPr id="7" name="Rectángulo 6">
            <a:extLst>
              <a:ext uri="{FF2B5EF4-FFF2-40B4-BE49-F238E27FC236}">
                <a16:creationId xmlns:a16="http://schemas.microsoft.com/office/drawing/2014/main" id="{34704FB1-4B38-4C8B-937B-74B9A3B77C1E}"/>
              </a:ext>
            </a:extLst>
          </p:cNvPr>
          <p:cNvSpPr/>
          <p:nvPr/>
        </p:nvSpPr>
        <p:spPr>
          <a:xfrm>
            <a:off x="2128839" y="3163546"/>
            <a:ext cx="2321718" cy="1028700"/>
          </a:xfrm>
          <a:prstGeom prst="rect">
            <a:avLst/>
          </a:prstGeom>
          <a:solidFill>
            <a:schemeClr val="accent6">
              <a:lumMod val="50000"/>
            </a:schemeClr>
          </a:solidFill>
          <a:ln/>
        </p:spPr>
        <p:style>
          <a:lnRef idx="1">
            <a:schemeClr val="accent6"/>
          </a:lnRef>
          <a:fillRef idx="3">
            <a:schemeClr val="accent6"/>
          </a:fillRef>
          <a:effectRef idx="2">
            <a:schemeClr val="accent6"/>
          </a:effectRef>
          <a:fontRef idx="minor">
            <a:schemeClr val="lt1"/>
          </a:fontRef>
        </p:style>
        <p:txBody>
          <a:bodyPr anchor="ctr"/>
          <a:lstStyle/>
          <a:p>
            <a:pPr algn="ctr">
              <a:defRPr/>
            </a:pPr>
            <a:r>
              <a:rPr lang="es-ES" sz="1500" b="1" dirty="0">
                <a:solidFill>
                  <a:schemeClr val="bg1"/>
                </a:solidFill>
              </a:rPr>
              <a:t>PRIMERA FASE:</a:t>
            </a:r>
            <a:r>
              <a:rPr lang="es-CO" sz="1500" b="1" dirty="0">
                <a:solidFill>
                  <a:schemeClr val="bg1"/>
                </a:solidFill>
              </a:rPr>
              <a:t> </a:t>
            </a:r>
          </a:p>
          <a:p>
            <a:pPr algn="just">
              <a:defRPr/>
            </a:pPr>
            <a:r>
              <a:rPr lang="es-CO" sz="1500" b="1" dirty="0">
                <a:solidFill>
                  <a:schemeClr val="bg1"/>
                </a:solidFill>
              </a:rPr>
              <a:t>Identificar los requisitos técnicos, jurídicos y financieros del proyecto.</a:t>
            </a:r>
            <a:r>
              <a:rPr lang="es-CO" sz="750" b="1" dirty="0">
                <a:solidFill>
                  <a:schemeClr val="bg1"/>
                </a:solidFill>
              </a:rPr>
              <a:t>	</a:t>
            </a:r>
            <a:endParaRPr lang="es-CO" sz="750" dirty="0">
              <a:solidFill>
                <a:schemeClr val="bg1"/>
              </a:solidFill>
            </a:endParaRPr>
          </a:p>
        </p:txBody>
      </p:sp>
      <p:cxnSp>
        <p:nvCxnSpPr>
          <p:cNvPr id="9" name="Conector recto 8">
            <a:extLst>
              <a:ext uri="{FF2B5EF4-FFF2-40B4-BE49-F238E27FC236}">
                <a16:creationId xmlns:a16="http://schemas.microsoft.com/office/drawing/2014/main" id="{B6EBEB38-24E6-4EFF-A27B-F6ABF79DF157}"/>
              </a:ext>
            </a:extLst>
          </p:cNvPr>
          <p:cNvCxnSpPr>
            <a:cxnSpLocks/>
            <a:stCxn id="7" idx="3"/>
            <a:endCxn id="20" idx="1"/>
          </p:cNvCxnSpPr>
          <p:nvPr/>
        </p:nvCxnSpPr>
        <p:spPr>
          <a:xfrm>
            <a:off x="4450557" y="3677896"/>
            <a:ext cx="504699" cy="1136"/>
          </a:xfrm>
          <a:prstGeom prst="line">
            <a:avLst/>
          </a:prstGeom>
        </p:spPr>
        <p:style>
          <a:lnRef idx="2">
            <a:schemeClr val="accent1"/>
          </a:lnRef>
          <a:fillRef idx="0">
            <a:schemeClr val="accent1"/>
          </a:fillRef>
          <a:effectRef idx="1">
            <a:schemeClr val="accent1"/>
          </a:effectRef>
          <a:fontRef idx="minor">
            <a:schemeClr val="tx1"/>
          </a:fontRef>
        </p:style>
      </p:cxnSp>
      <p:sp>
        <p:nvSpPr>
          <p:cNvPr id="20" name="Rectángulo 19">
            <a:extLst>
              <a:ext uri="{FF2B5EF4-FFF2-40B4-BE49-F238E27FC236}">
                <a16:creationId xmlns:a16="http://schemas.microsoft.com/office/drawing/2014/main" id="{F26DC88D-0A6F-476D-A77E-B9A70A6740D8}"/>
              </a:ext>
            </a:extLst>
          </p:cNvPr>
          <p:cNvSpPr/>
          <p:nvPr/>
        </p:nvSpPr>
        <p:spPr>
          <a:xfrm>
            <a:off x="4955256" y="3164681"/>
            <a:ext cx="2542082" cy="1028700"/>
          </a:xfrm>
          <a:prstGeom prst="rect">
            <a:avLst/>
          </a:prstGeom>
          <a:ln/>
        </p:spPr>
        <p:style>
          <a:lnRef idx="0">
            <a:schemeClr val="accent2"/>
          </a:lnRef>
          <a:fillRef idx="3">
            <a:schemeClr val="accent2"/>
          </a:fillRef>
          <a:effectRef idx="3">
            <a:schemeClr val="accent2"/>
          </a:effectRef>
          <a:fontRef idx="minor">
            <a:schemeClr val="lt1"/>
          </a:fontRef>
        </p:style>
        <p:txBody>
          <a:bodyPr anchor="ctr"/>
          <a:lstStyle/>
          <a:p>
            <a:pPr algn="ctr">
              <a:defRPr/>
            </a:pPr>
            <a:r>
              <a:rPr lang="es-CO" sz="1500" b="1" dirty="0">
                <a:solidFill>
                  <a:schemeClr val="bg1"/>
                </a:solidFill>
              </a:rPr>
              <a:t>SEGUNDA FASE:	 Construcción de un esquema de comercialización diversificado. </a:t>
            </a:r>
            <a:endParaRPr lang="es-CO" sz="1500" dirty="0">
              <a:solidFill>
                <a:schemeClr val="bg1"/>
              </a:solidFill>
            </a:endParaRPr>
          </a:p>
        </p:txBody>
      </p:sp>
      <p:sp>
        <p:nvSpPr>
          <p:cNvPr id="25" name="Rectángulo 24">
            <a:extLst>
              <a:ext uri="{FF2B5EF4-FFF2-40B4-BE49-F238E27FC236}">
                <a16:creationId xmlns:a16="http://schemas.microsoft.com/office/drawing/2014/main" id="{F9B982CA-C9A1-4EC9-B3FC-BCE440A27559}"/>
              </a:ext>
            </a:extLst>
          </p:cNvPr>
          <p:cNvSpPr/>
          <p:nvPr/>
        </p:nvSpPr>
        <p:spPr>
          <a:xfrm>
            <a:off x="7892722" y="3186488"/>
            <a:ext cx="2146698" cy="1009650"/>
          </a:xfrm>
          <a:prstGeom prst="rect">
            <a:avLst/>
          </a:prstGeom>
          <a:ln/>
        </p:spPr>
        <p:style>
          <a:lnRef idx="0">
            <a:schemeClr val="accent1"/>
          </a:lnRef>
          <a:fillRef idx="3">
            <a:schemeClr val="accent1"/>
          </a:fillRef>
          <a:effectRef idx="3">
            <a:schemeClr val="accent1"/>
          </a:effectRef>
          <a:fontRef idx="minor">
            <a:schemeClr val="lt1"/>
          </a:fontRef>
        </p:style>
        <p:txBody>
          <a:bodyPr anchor="ctr"/>
          <a:lstStyle/>
          <a:p>
            <a:pPr algn="ctr">
              <a:defRPr/>
            </a:pPr>
            <a:r>
              <a:rPr lang="es-CO" sz="1500" b="1" dirty="0">
                <a:solidFill>
                  <a:schemeClr val="bg1"/>
                </a:solidFill>
              </a:rPr>
              <a:t>TERCERA FASE:	 Materialización de la	venta. </a:t>
            </a:r>
            <a:endParaRPr lang="es-CO" sz="1500" dirty="0">
              <a:solidFill>
                <a:schemeClr val="bg1"/>
              </a:solidFill>
            </a:endParaRPr>
          </a:p>
        </p:txBody>
      </p:sp>
      <p:cxnSp>
        <p:nvCxnSpPr>
          <p:cNvPr id="26" name="Conector recto 25">
            <a:extLst>
              <a:ext uri="{FF2B5EF4-FFF2-40B4-BE49-F238E27FC236}">
                <a16:creationId xmlns:a16="http://schemas.microsoft.com/office/drawing/2014/main" id="{AB09D86B-11A2-438A-AA9D-33C1194DFF86}"/>
              </a:ext>
            </a:extLst>
          </p:cNvPr>
          <p:cNvCxnSpPr>
            <a:cxnSpLocks/>
          </p:cNvCxnSpPr>
          <p:nvPr/>
        </p:nvCxnSpPr>
        <p:spPr>
          <a:xfrm flipV="1">
            <a:off x="7497338" y="3655992"/>
            <a:ext cx="389334" cy="1191"/>
          </a:xfrm>
          <a:prstGeom prst="line">
            <a:avLst/>
          </a:prstGeom>
        </p:spPr>
        <p:style>
          <a:lnRef idx="2">
            <a:schemeClr val="accent1"/>
          </a:lnRef>
          <a:fillRef idx="0">
            <a:schemeClr val="accent1"/>
          </a:fillRef>
          <a:effectRef idx="1">
            <a:schemeClr val="accent1"/>
          </a:effectRef>
          <a:fontRef idx="minor">
            <a:schemeClr val="tx1"/>
          </a:fontRef>
        </p:style>
      </p:cxnSp>
      <p:pic>
        <p:nvPicPr>
          <p:cNvPr id="16" name="Imagen 15">
            <a:extLst>
              <a:ext uri="{FF2B5EF4-FFF2-40B4-BE49-F238E27FC236}">
                <a16:creationId xmlns:a16="http://schemas.microsoft.com/office/drawing/2014/main" id="{B030A575-D9AE-4B9C-AF5A-DA3BE76EA4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23" name="Imagen 22">
            <a:extLst>
              <a:ext uri="{FF2B5EF4-FFF2-40B4-BE49-F238E27FC236}">
                <a16:creationId xmlns:a16="http://schemas.microsoft.com/office/drawing/2014/main" id="{0B9D4BDF-1560-44D0-B168-60B9F51BAC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4" name="Rectángulo 23">
            <a:extLst>
              <a:ext uri="{FF2B5EF4-FFF2-40B4-BE49-F238E27FC236}">
                <a16:creationId xmlns:a16="http://schemas.microsoft.com/office/drawing/2014/main" id="{EF48483B-60C3-4B31-9E92-C080FBE9E5D4}"/>
              </a:ext>
            </a:extLst>
          </p:cNvPr>
          <p:cNvSpPr/>
          <p:nvPr/>
        </p:nvSpPr>
        <p:spPr>
          <a:xfrm>
            <a:off x="0" y="6560031"/>
            <a:ext cx="12192000" cy="29898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750" dirty="0"/>
          </a:p>
        </p:txBody>
      </p:sp>
      <p:sp>
        <p:nvSpPr>
          <p:cNvPr id="27" name="CuadroTexto 7">
            <a:extLst>
              <a:ext uri="{FF2B5EF4-FFF2-40B4-BE49-F238E27FC236}">
                <a16:creationId xmlns:a16="http://schemas.microsoft.com/office/drawing/2014/main" id="{C7102E0B-0014-4758-AFB9-48AD94739FC9}"/>
              </a:ext>
            </a:extLst>
          </p:cNvPr>
          <p:cNvSpPr txBox="1">
            <a:spLocks noChangeArrowheads="1"/>
          </p:cNvSpPr>
          <p:nvPr/>
        </p:nvSpPr>
        <p:spPr bwMode="auto">
          <a:xfrm>
            <a:off x="8703506" y="6548999"/>
            <a:ext cx="34004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rgbClr val="A9A8A9"/>
                </a:solidFill>
                <a:latin typeface="Lato Regular"/>
                <a:ea typeface="Lato Regular"/>
                <a:cs typeface="Lato Regular"/>
              </a:rPr>
              <a:t>Sociedad de Activos Especiales S.A.S</a:t>
            </a:r>
          </a:p>
        </p:txBody>
      </p:sp>
    </p:spTree>
    <p:extLst>
      <p:ext uri="{BB962C8B-B14F-4D97-AF65-F5344CB8AC3E}">
        <p14:creationId xmlns:p14="http://schemas.microsoft.com/office/powerpoint/2010/main" val="1773441164"/>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27FB5CA-C721-407D-B2AC-3492A19BDCE4}"/>
              </a:ext>
            </a:extLst>
          </p:cNvPr>
          <p:cNvSpPr txBox="1"/>
          <p:nvPr/>
        </p:nvSpPr>
        <p:spPr>
          <a:xfrm>
            <a:off x="2439592" y="3378995"/>
            <a:ext cx="6858001" cy="461665"/>
          </a:xfrm>
          <a:prstGeom prst="rect">
            <a:avLst/>
          </a:prstGeom>
          <a:noFill/>
          <a:ln>
            <a:noFill/>
          </a:ln>
        </p:spPr>
        <p:txBody>
          <a:bodyPr>
            <a:spAutoFit/>
          </a:bodyPr>
          <a:lstStyle/>
          <a:p>
            <a:pPr algn="ctr">
              <a:defRPr/>
            </a:pPr>
            <a:r>
              <a:rPr lang="es-ES" sz="2400" dirty="0">
                <a:solidFill>
                  <a:srgbClr val="000A8B"/>
                </a:solidFill>
              </a:rPr>
              <a:t> </a:t>
            </a:r>
          </a:p>
        </p:txBody>
      </p:sp>
      <p:sp>
        <p:nvSpPr>
          <p:cNvPr id="6152" name="CuadroTexto 5">
            <a:extLst>
              <a:ext uri="{FF2B5EF4-FFF2-40B4-BE49-F238E27FC236}">
                <a16:creationId xmlns:a16="http://schemas.microsoft.com/office/drawing/2014/main" id="{A6BCCC2D-32C2-422E-82AF-6EA9B6C67103}"/>
              </a:ext>
            </a:extLst>
          </p:cNvPr>
          <p:cNvSpPr txBox="1">
            <a:spLocks noChangeArrowheads="1"/>
          </p:cNvSpPr>
          <p:nvPr/>
        </p:nvSpPr>
        <p:spPr bwMode="auto">
          <a:xfrm>
            <a:off x="3881439" y="2232423"/>
            <a:ext cx="4966098"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750" b="1"/>
              <a:t>                                   </a:t>
            </a:r>
            <a:endParaRPr lang="es-CO" altLang="es-CO" b="1">
              <a:solidFill>
                <a:srgbClr val="002060"/>
              </a:solidFill>
            </a:endParaRPr>
          </a:p>
        </p:txBody>
      </p:sp>
      <p:sp>
        <p:nvSpPr>
          <p:cNvPr id="6153" name="CuadroTexto 3">
            <a:extLst>
              <a:ext uri="{FF2B5EF4-FFF2-40B4-BE49-F238E27FC236}">
                <a16:creationId xmlns:a16="http://schemas.microsoft.com/office/drawing/2014/main" id="{110B1C8C-9ABB-402D-890C-3C6555EF61FA}"/>
              </a:ext>
            </a:extLst>
          </p:cNvPr>
          <p:cNvSpPr txBox="1">
            <a:spLocks noChangeArrowheads="1"/>
          </p:cNvSpPr>
          <p:nvPr/>
        </p:nvSpPr>
        <p:spPr bwMode="auto">
          <a:xfrm>
            <a:off x="2610678" y="948215"/>
            <a:ext cx="49303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2000" b="1" dirty="0">
                <a:solidFill>
                  <a:srgbClr val="002060"/>
                </a:solidFill>
              </a:rPr>
              <a:t>             </a:t>
            </a:r>
            <a:r>
              <a:rPr lang="es-CO" altLang="es-CO" sz="2400" b="1" dirty="0">
                <a:solidFill>
                  <a:srgbClr val="002060"/>
                </a:solidFill>
              </a:rPr>
              <a:t>PRIMERA FASE DEL PROYECTO</a:t>
            </a:r>
          </a:p>
        </p:txBody>
      </p:sp>
      <p:graphicFrame>
        <p:nvGraphicFramePr>
          <p:cNvPr id="5" name="Diagrama 4">
            <a:extLst>
              <a:ext uri="{FF2B5EF4-FFF2-40B4-BE49-F238E27FC236}">
                <a16:creationId xmlns:a16="http://schemas.microsoft.com/office/drawing/2014/main" id="{41FB786A-D066-4D54-A135-D0EA87615693}"/>
              </a:ext>
            </a:extLst>
          </p:cNvPr>
          <p:cNvGraphicFramePr/>
          <p:nvPr>
            <p:extLst>
              <p:ext uri="{D42A27DB-BD31-4B8C-83A1-F6EECF244321}">
                <p14:modId xmlns:p14="http://schemas.microsoft.com/office/powerpoint/2010/main" val="67294155"/>
              </p:ext>
            </p:extLst>
          </p:nvPr>
        </p:nvGraphicFramePr>
        <p:xfrm>
          <a:off x="728870" y="1838544"/>
          <a:ext cx="7547624" cy="42574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3" name="CuadroTexto 4">
            <a:extLst>
              <a:ext uri="{FF2B5EF4-FFF2-40B4-BE49-F238E27FC236}">
                <a16:creationId xmlns:a16="http://schemas.microsoft.com/office/drawing/2014/main" id="{47AF27EA-161A-4E55-8494-2B66F0136939}"/>
              </a:ext>
            </a:extLst>
          </p:cNvPr>
          <p:cNvSpPr txBox="1">
            <a:spLocks noChangeArrowheads="1"/>
          </p:cNvSpPr>
          <p:nvPr/>
        </p:nvSpPr>
        <p:spPr bwMode="auto">
          <a:xfrm>
            <a:off x="8907067" y="2509422"/>
            <a:ext cx="1602063" cy="2516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1050" b="1" dirty="0">
                <a:solidFill>
                  <a:schemeClr val="bg1"/>
                </a:solidFill>
              </a:rPr>
              <a:t>PRODUCTOS: </a:t>
            </a:r>
          </a:p>
          <a:p>
            <a:pPr algn="ctr"/>
            <a:endParaRPr lang="es-CO" altLang="es-CO" sz="1050" b="1" dirty="0">
              <a:solidFill>
                <a:schemeClr val="bg1"/>
              </a:solidFill>
            </a:endParaRPr>
          </a:p>
          <a:p>
            <a:pPr algn="just"/>
            <a:r>
              <a:rPr lang="es-CO" altLang="es-CO" sz="1050" b="1" dirty="0">
                <a:solidFill>
                  <a:schemeClr val="bg1"/>
                </a:solidFill>
              </a:rPr>
              <a:t>Tres pliegos de licitación. </a:t>
            </a:r>
          </a:p>
          <a:p>
            <a:pPr algn="just"/>
            <a:endParaRPr lang="es-CO" altLang="es-CO" sz="1050" b="1" dirty="0">
              <a:solidFill>
                <a:schemeClr val="bg1"/>
              </a:solidFill>
            </a:endParaRPr>
          </a:p>
          <a:p>
            <a:pPr marL="214324" indent="-214324" algn="just">
              <a:buFont typeface="Wingdings" panose="05000000000000000000" pitchFamily="2" charset="2"/>
              <a:buChar char="ü"/>
            </a:pPr>
            <a:r>
              <a:rPr lang="es-CO" altLang="es-CO" sz="1050" b="1" dirty="0">
                <a:solidFill>
                  <a:schemeClr val="bg1"/>
                </a:solidFill>
              </a:rPr>
              <a:t>Para contratar la firma avaluadora.</a:t>
            </a:r>
          </a:p>
          <a:p>
            <a:pPr marL="214324" indent="-214324" algn="just">
              <a:buFont typeface="Wingdings" panose="05000000000000000000" pitchFamily="2" charset="2"/>
              <a:buChar char="ü"/>
            </a:pPr>
            <a:r>
              <a:rPr lang="es-CO" altLang="es-CO" sz="1050" b="1" dirty="0">
                <a:solidFill>
                  <a:schemeClr val="bg1"/>
                </a:solidFill>
              </a:rPr>
              <a:t>Para contratar la firma estructuradora del esquema de comercialización diversificado.</a:t>
            </a:r>
          </a:p>
          <a:p>
            <a:pPr marL="214324" indent="-214324" algn="just">
              <a:buFont typeface="Wingdings" panose="05000000000000000000" pitchFamily="2" charset="2"/>
              <a:buChar char="ü"/>
            </a:pPr>
            <a:r>
              <a:rPr lang="es-CO" altLang="es-CO" sz="1050" b="1" dirty="0">
                <a:solidFill>
                  <a:schemeClr val="bg1"/>
                </a:solidFill>
              </a:rPr>
              <a:t>Para la encargada de realizar el soporte jurídico y la revisión previa de inventario.</a:t>
            </a:r>
          </a:p>
        </p:txBody>
      </p:sp>
      <p:sp>
        <p:nvSpPr>
          <p:cNvPr id="7" name="Rectángulo 6">
            <a:extLst>
              <a:ext uri="{FF2B5EF4-FFF2-40B4-BE49-F238E27FC236}">
                <a16:creationId xmlns:a16="http://schemas.microsoft.com/office/drawing/2014/main" id="{48CC4B60-4E24-4293-84A7-A2D6C03EA7CC}"/>
              </a:ext>
            </a:extLst>
          </p:cNvPr>
          <p:cNvSpPr/>
          <p:nvPr/>
        </p:nvSpPr>
        <p:spPr>
          <a:xfrm>
            <a:off x="8478361" y="1574451"/>
            <a:ext cx="2529954" cy="442878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altLang="es-CO" sz="1600" b="1" dirty="0">
                <a:solidFill>
                  <a:schemeClr val="bg1"/>
                </a:solidFill>
              </a:rPr>
              <a:t>PRODUCTOS: </a:t>
            </a:r>
          </a:p>
          <a:p>
            <a:pPr algn="ctr"/>
            <a:endParaRPr lang="es-CO" altLang="es-CO" sz="1600" b="1" dirty="0">
              <a:solidFill>
                <a:schemeClr val="bg1"/>
              </a:solidFill>
            </a:endParaRPr>
          </a:p>
          <a:p>
            <a:pPr algn="just"/>
            <a:r>
              <a:rPr lang="es-CO" altLang="es-CO" sz="1600" b="1" dirty="0">
                <a:solidFill>
                  <a:schemeClr val="bg1"/>
                </a:solidFill>
              </a:rPr>
              <a:t>Tres pliegos de licitación. </a:t>
            </a:r>
          </a:p>
          <a:p>
            <a:pPr algn="just"/>
            <a:endParaRPr lang="es-CO" altLang="es-CO" sz="1600" b="1" dirty="0">
              <a:solidFill>
                <a:schemeClr val="bg1"/>
              </a:solidFill>
            </a:endParaRPr>
          </a:p>
          <a:p>
            <a:pPr marL="214324" indent="-214324" algn="just">
              <a:buFont typeface="Wingdings" panose="05000000000000000000" pitchFamily="2" charset="2"/>
              <a:buChar char="ü"/>
            </a:pPr>
            <a:r>
              <a:rPr lang="es-CO" altLang="es-CO" sz="1600" b="1" dirty="0">
                <a:solidFill>
                  <a:schemeClr val="bg1"/>
                </a:solidFill>
              </a:rPr>
              <a:t>Para contratar la firma avaluadora.</a:t>
            </a:r>
          </a:p>
          <a:p>
            <a:pPr marL="214324" indent="-214324" algn="just">
              <a:buFont typeface="Wingdings" panose="05000000000000000000" pitchFamily="2" charset="2"/>
              <a:buChar char="ü"/>
            </a:pPr>
            <a:r>
              <a:rPr lang="es-CO" altLang="es-CO" sz="1600" b="1" dirty="0">
                <a:solidFill>
                  <a:schemeClr val="bg1"/>
                </a:solidFill>
              </a:rPr>
              <a:t>Para contratar la firma estructuradora del esquema de comercialización diversificado.</a:t>
            </a:r>
          </a:p>
          <a:p>
            <a:pPr marL="214324" indent="-214324" algn="just">
              <a:buFont typeface="Wingdings" panose="05000000000000000000" pitchFamily="2" charset="2"/>
              <a:buChar char="ü"/>
            </a:pPr>
            <a:r>
              <a:rPr lang="es-CO" altLang="es-CO" sz="1600" b="1" dirty="0">
                <a:solidFill>
                  <a:schemeClr val="bg1"/>
                </a:solidFill>
              </a:rPr>
              <a:t>Para contratar la firma encargada de realizar el soporte jurídico y la revisión previa de inventario.</a:t>
            </a:r>
          </a:p>
        </p:txBody>
      </p:sp>
      <p:pic>
        <p:nvPicPr>
          <p:cNvPr id="14" name="Imagen 13">
            <a:extLst>
              <a:ext uri="{FF2B5EF4-FFF2-40B4-BE49-F238E27FC236}">
                <a16:creationId xmlns:a16="http://schemas.microsoft.com/office/drawing/2014/main" id="{178C030E-1F0B-4D5A-8138-6C7FEA2BC7C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5" name="Imagen 14">
            <a:extLst>
              <a:ext uri="{FF2B5EF4-FFF2-40B4-BE49-F238E27FC236}">
                <a16:creationId xmlns:a16="http://schemas.microsoft.com/office/drawing/2014/main" id="{5DD0FA54-EABA-464A-B76F-D5B0BC4D7C3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6" name="Rectángulo 15">
            <a:extLst>
              <a:ext uri="{FF2B5EF4-FFF2-40B4-BE49-F238E27FC236}">
                <a16:creationId xmlns:a16="http://schemas.microsoft.com/office/drawing/2014/main" id="{BD33F70C-C3B4-4BB5-8A9C-794FC1D85816}"/>
              </a:ext>
            </a:extLst>
          </p:cNvPr>
          <p:cNvSpPr/>
          <p:nvPr/>
        </p:nvSpPr>
        <p:spPr>
          <a:xfrm>
            <a:off x="0" y="6560031"/>
            <a:ext cx="12192000" cy="29898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750" dirty="0"/>
          </a:p>
        </p:txBody>
      </p:sp>
      <p:sp>
        <p:nvSpPr>
          <p:cNvPr id="21" name="CuadroTexto 7">
            <a:extLst>
              <a:ext uri="{FF2B5EF4-FFF2-40B4-BE49-F238E27FC236}">
                <a16:creationId xmlns:a16="http://schemas.microsoft.com/office/drawing/2014/main" id="{DA1B3D97-E08C-4175-9501-63FB38F27D83}"/>
              </a:ext>
            </a:extLst>
          </p:cNvPr>
          <p:cNvSpPr txBox="1">
            <a:spLocks noChangeArrowheads="1"/>
          </p:cNvSpPr>
          <p:nvPr/>
        </p:nvSpPr>
        <p:spPr bwMode="auto">
          <a:xfrm>
            <a:off x="8703506" y="6548999"/>
            <a:ext cx="34004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rgbClr val="A9A8A9"/>
                </a:solidFill>
                <a:latin typeface="Lato Regular"/>
                <a:ea typeface="Lato Regular"/>
                <a:cs typeface="Lato Regular"/>
              </a:rPr>
              <a:t>Sociedad de Activos Especiales S.A.S</a:t>
            </a:r>
          </a:p>
        </p:txBody>
      </p:sp>
    </p:spTree>
    <p:extLst>
      <p:ext uri="{BB962C8B-B14F-4D97-AF65-F5344CB8AC3E}">
        <p14:creationId xmlns:p14="http://schemas.microsoft.com/office/powerpoint/2010/main" val="2428717222"/>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
          <p:cNvPicPr>
            <a:picLocks noChangeAspect="1"/>
          </p:cNvPicPr>
          <p:nvPr/>
        </p:nvPicPr>
        <p:blipFill rotWithShape="1">
          <a:blip r:embed="rId2" cstate="print">
            <a:extLst>
              <a:ext uri="{28A0092B-C50C-407E-A947-70E740481C1C}">
                <a14:useLocalDpi xmlns:a14="http://schemas.microsoft.com/office/drawing/2010/main" val="0"/>
              </a:ext>
            </a:extLst>
          </a:blip>
          <a:srcRect b="8492"/>
          <a:stretch/>
        </p:blipFill>
        <p:spPr>
          <a:xfrm>
            <a:off x="8072718" y="6061955"/>
            <a:ext cx="933706" cy="374167"/>
          </a:xfrm>
          <a:prstGeom prst="rect">
            <a:avLst/>
          </a:prstGeom>
        </p:spPr>
      </p:pic>
      <p:sp>
        <p:nvSpPr>
          <p:cNvPr id="14" name="13 CuadroTexto"/>
          <p:cNvSpPr txBox="1"/>
          <p:nvPr/>
        </p:nvSpPr>
        <p:spPr>
          <a:xfrm>
            <a:off x="2667001" y="362137"/>
            <a:ext cx="7268480" cy="830997"/>
          </a:xfrm>
          <a:prstGeom prst="rect">
            <a:avLst/>
          </a:prstGeom>
          <a:noFill/>
        </p:spPr>
        <p:txBody>
          <a:bodyPr wrap="square" rtlCol="0">
            <a:spAutoFit/>
          </a:bodyPr>
          <a:lstStyle/>
          <a:p>
            <a:pPr algn="ctr"/>
            <a:r>
              <a:rPr lang="es-ES" sz="2400" b="1" dirty="0">
                <a:solidFill>
                  <a:srgbClr val="386783"/>
                </a:solidFill>
                <a:cs typeface="Calibri" panose="020F0502020204030204" pitchFamily="34" charset="0"/>
              </a:rPr>
              <a:t>Informe de Avance para la Junta Directiva de la </a:t>
            </a:r>
          </a:p>
          <a:p>
            <a:pPr algn="ctr"/>
            <a:r>
              <a:rPr lang="es-ES" sz="2400" b="1" dirty="0">
                <a:solidFill>
                  <a:srgbClr val="386783"/>
                </a:solidFill>
                <a:cs typeface="Calibri" panose="020F0502020204030204" pitchFamily="34" charset="0"/>
              </a:rPr>
              <a:t>Sociedad de Activos Especiales -SAE S.A.S.</a:t>
            </a:r>
          </a:p>
        </p:txBody>
      </p:sp>
      <p:sp>
        <p:nvSpPr>
          <p:cNvPr id="3" name="2 CuadroTexto"/>
          <p:cNvSpPr txBox="1"/>
          <p:nvPr/>
        </p:nvSpPr>
        <p:spPr>
          <a:xfrm>
            <a:off x="3008349" y="1375301"/>
            <a:ext cx="2656739" cy="363946"/>
          </a:xfrm>
          <a:prstGeom prst="rect">
            <a:avLst/>
          </a:prstGeom>
          <a:noFill/>
        </p:spPr>
        <p:txBody>
          <a:bodyPr wrap="square" rtlCol="0">
            <a:spAutoFit/>
          </a:bodyPr>
          <a:lstStyle/>
          <a:p>
            <a:r>
              <a:rPr lang="es-CO" sz="1765" b="1" dirty="0">
                <a:solidFill>
                  <a:srgbClr val="2C5066"/>
                </a:solidFill>
                <a:latin typeface="+mj-lt"/>
                <a:cs typeface="Arial" panose="020B0604020202020204" pitchFamily="34" charset="0"/>
              </a:rPr>
              <a:t>Informe preparado para:</a:t>
            </a:r>
          </a:p>
        </p:txBody>
      </p:sp>
      <p:sp>
        <p:nvSpPr>
          <p:cNvPr id="16" name="15 CuadroTexto"/>
          <p:cNvSpPr txBox="1"/>
          <p:nvPr/>
        </p:nvSpPr>
        <p:spPr>
          <a:xfrm>
            <a:off x="9249208" y="6069648"/>
            <a:ext cx="961592" cy="418320"/>
          </a:xfrm>
          <a:prstGeom prst="rect">
            <a:avLst/>
          </a:prstGeom>
          <a:noFill/>
        </p:spPr>
        <p:txBody>
          <a:bodyPr wrap="square" rtlCol="0">
            <a:spAutoFit/>
          </a:bodyPr>
          <a:lstStyle/>
          <a:p>
            <a:r>
              <a:rPr lang="es-CO" sz="1059" b="1" dirty="0">
                <a:solidFill>
                  <a:srgbClr val="2F576F"/>
                </a:solidFill>
                <a:latin typeface="+mj-lt"/>
              </a:rPr>
              <a:t>Banca de Inversión</a:t>
            </a:r>
          </a:p>
        </p:txBody>
      </p:sp>
      <p:cxnSp>
        <p:nvCxnSpPr>
          <p:cNvPr id="17" name="16 Conector recto"/>
          <p:cNvCxnSpPr/>
          <p:nvPr/>
        </p:nvCxnSpPr>
        <p:spPr>
          <a:xfrm>
            <a:off x="9242612" y="6008829"/>
            <a:ext cx="7156" cy="566784"/>
          </a:xfrm>
          <a:prstGeom prst="line">
            <a:avLst/>
          </a:prstGeom>
          <a:ln w="222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13" name="Picture 2" descr="Image result for sae sas">
            <a:extLst>
              <a:ext uri="{FF2B5EF4-FFF2-40B4-BE49-F238E27FC236}">
                <a16:creationId xmlns:a16="http://schemas.microsoft.com/office/drawing/2014/main" id="{A03AF1B6-5852-403E-8D00-66C8379DB45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656" t="2934" r="2334" b="-804"/>
          <a:stretch/>
        </p:blipFill>
        <p:spPr bwMode="auto">
          <a:xfrm>
            <a:off x="3031818" y="1772119"/>
            <a:ext cx="1358778" cy="564359"/>
          </a:xfrm>
          <a:prstGeom prst="rect">
            <a:avLst/>
          </a:prstGeom>
          <a:noFill/>
          <a:extLst>
            <a:ext uri="{909E8E84-426E-40DD-AFC4-6F175D3DCCD1}">
              <a14:hiddenFill xmlns:a14="http://schemas.microsoft.com/office/drawing/2010/main">
                <a:solidFill>
                  <a:srgbClr val="FFFFFF"/>
                </a:solidFill>
              </a14:hiddenFill>
            </a:ext>
          </a:extLst>
        </p:spPr>
      </p:pic>
      <p:sp>
        <p:nvSpPr>
          <p:cNvPr id="15" name="Parallelogram 14">
            <a:extLst>
              <a:ext uri="{FF2B5EF4-FFF2-40B4-BE49-F238E27FC236}">
                <a16:creationId xmlns:a16="http://schemas.microsoft.com/office/drawing/2014/main" id="{A4318ED1-5988-42E2-9218-20E69FDF8901}"/>
              </a:ext>
            </a:extLst>
          </p:cNvPr>
          <p:cNvSpPr/>
          <p:nvPr/>
        </p:nvSpPr>
        <p:spPr>
          <a:xfrm>
            <a:off x="3994686" y="2157776"/>
            <a:ext cx="2852706" cy="3185424"/>
          </a:xfrm>
          <a:prstGeom prst="parallelogram">
            <a:avLst>
              <a:gd name="adj" fmla="val 57513"/>
            </a:avLst>
          </a:prstGeom>
          <a:blipFill dpi="0" rotWithShape="1">
            <a:blip r:embed="rId4">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28" dirty="0"/>
          </a:p>
        </p:txBody>
      </p:sp>
      <p:sp>
        <p:nvSpPr>
          <p:cNvPr id="18" name="Parallelogram 17">
            <a:extLst>
              <a:ext uri="{FF2B5EF4-FFF2-40B4-BE49-F238E27FC236}">
                <a16:creationId xmlns:a16="http://schemas.microsoft.com/office/drawing/2014/main" id="{0F01D020-900D-4855-90FB-D717090FBE2B}"/>
              </a:ext>
            </a:extLst>
          </p:cNvPr>
          <p:cNvSpPr/>
          <p:nvPr/>
        </p:nvSpPr>
        <p:spPr>
          <a:xfrm>
            <a:off x="6497522" y="2157776"/>
            <a:ext cx="2852706" cy="3185424"/>
          </a:xfrm>
          <a:prstGeom prst="parallelogram">
            <a:avLst>
              <a:gd name="adj" fmla="val 57513"/>
            </a:avLst>
          </a:prstGeom>
          <a:blipFill dpi="0" rotWithShape="1">
            <a:blip r:embed="rId5">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28" dirty="0"/>
          </a:p>
        </p:txBody>
      </p:sp>
      <p:sp>
        <p:nvSpPr>
          <p:cNvPr id="19" name="Parallelogram 18">
            <a:extLst>
              <a:ext uri="{FF2B5EF4-FFF2-40B4-BE49-F238E27FC236}">
                <a16:creationId xmlns:a16="http://schemas.microsoft.com/office/drawing/2014/main" id="{262214BA-E984-4AC4-B53F-F761976CEB3C}"/>
              </a:ext>
            </a:extLst>
          </p:cNvPr>
          <p:cNvSpPr/>
          <p:nvPr/>
        </p:nvSpPr>
        <p:spPr>
          <a:xfrm>
            <a:off x="4902992" y="2823405"/>
            <a:ext cx="2852706" cy="3185424"/>
          </a:xfrm>
          <a:prstGeom prst="parallelogram">
            <a:avLst>
              <a:gd name="adj" fmla="val 57513"/>
            </a:avLst>
          </a:prstGeom>
          <a:blipFill dpi="0" rotWithShape="1">
            <a:blip r:embed="rId6">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28" dirty="0"/>
          </a:p>
        </p:txBody>
      </p:sp>
      <p:sp>
        <p:nvSpPr>
          <p:cNvPr id="20" name="Parallelogram 19">
            <a:extLst>
              <a:ext uri="{FF2B5EF4-FFF2-40B4-BE49-F238E27FC236}">
                <a16:creationId xmlns:a16="http://schemas.microsoft.com/office/drawing/2014/main" id="{ED3D5461-A587-465E-A076-3D7D2D3183B4}"/>
              </a:ext>
            </a:extLst>
          </p:cNvPr>
          <p:cNvSpPr/>
          <p:nvPr/>
        </p:nvSpPr>
        <p:spPr>
          <a:xfrm>
            <a:off x="2400156" y="2823405"/>
            <a:ext cx="2852706" cy="3185424"/>
          </a:xfrm>
          <a:prstGeom prst="parallelogram">
            <a:avLst>
              <a:gd name="adj" fmla="val 57513"/>
            </a:avLst>
          </a:prstGeom>
          <a:blipFill dpi="0" rotWithShape="1">
            <a:blip r:embed="rId7">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28" dirty="0"/>
          </a:p>
        </p:txBody>
      </p:sp>
    </p:spTree>
    <p:extLst>
      <p:ext uri="{BB962C8B-B14F-4D97-AF65-F5344CB8AC3E}">
        <p14:creationId xmlns:p14="http://schemas.microsoft.com/office/powerpoint/2010/main" val="4687907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E1E063E-B380-455A-84D4-AF0CA8B0AEAA}"/>
              </a:ext>
            </a:extLst>
          </p:cNvPr>
          <p:cNvSpPr/>
          <p:nvPr/>
        </p:nvSpPr>
        <p:spPr>
          <a:xfrm>
            <a:off x="2223246" y="0"/>
            <a:ext cx="746333" cy="931881"/>
          </a:xfrm>
          <a:prstGeom prst="rect">
            <a:avLst/>
          </a:prstGeom>
          <a:solidFill>
            <a:srgbClr val="386783"/>
          </a:solidFill>
          <a:ln>
            <a:noFill/>
          </a:ln>
        </p:spPr>
        <p:style>
          <a:lnRef idx="2">
            <a:schemeClr val="accent1">
              <a:shade val="50000"/>
            </a:schemeClr>
          </a:lnRef>
          <a:fillRef idx="1">
            <a:schemeClr val="accent1"/>
          </a:fillRef>
          <a:effectRef idx="0">
            <a:schemeClr val="accent1"/>
          </a:effectRef>
          <a:fontRef idx="minor">
            <a:schemeClr val="lt1"/>
          </a:fontRef>
        </p:style>
        <p:txBody>
          <a:bodyPr bIns="201706" rtlCol="0" anchor="b" anchorCtr="1"/>
          <a:lstStyle/>
          <a:p>
            <a:pPr algn="ctr"/>
            <a:endParaRPr lang="es-CO" sz="2400" dirty="0">
              <a:solidFill>
                <a:schemeClr val="bg1"/>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B6C80AE5-5132-4FAF-8AD7-8CACFA0E5B01}"/>
              </a:ext>
            </a:extLst>
          </p:cNvPr>
          <p:cNvSpPr txBox="1"/>
          <p:nvPr/>
        </p:nvSpPr>
        <p:spPr>
          <a:xfrm>
            <a:off x="3070412" y="363071"/>
            <a:ext cx="6575612" cy="461665"/>
          </a:xfrm>
          <a:prstGeom prst="rect">
            <a:avLst/>
          </a:prstGeom>
          <a:noFill/>
        </p:spPr>
        <p:txBody>
          <a:bodyPr wrap="square" rtlCol="0">
            <a:spAutoFit/>
          </a:bodyPr>
          <a:lstStyle/>
          <a:p>
            <a:r>
              <a:rPr lang="es-CO" sz="2400" b="1" dirty="0">
                <a:solidFill>
                  <a:srgbClr val="386783"/>
                </a:solidFill>
                <a:latin typeface="Calibri" panose="020F0502020204030204" pitchFamily="34" charset="0"/>
                <a:cs typeface="Calibri" panose="020F0502020204030204" pitchFamily="34" charset="0"/>
              </a:rPr>
              <a:t>Tabla de Contenido</a:t>
            </a:r>
          </a:p>
        </p:txBody>
      </p:sp>
      <p:sp>
        <p:nvSpPr>
          <p:cNvPr id="4" name="Rectangle 3">
            <a:hlinkClick r:id="" action="ppaction://noaction"/>
            <a:extLst>
              <a:ext uri="{FF2B5EF4-FFF2-40B4-BE49-F238E27FC236}">
                <a16:creationId xmlns:a16="http://schemas.microsoft.com/office/drawing/2014/main" id="{DB3EC541-5D26-49FA-9A2B-4D58C7D473B8}"/>
              </a:ext>
            </a:extLst>
          </p:cNvPr>
          <p:cNvSpPr/>
          <p:nvPr/>
        </p:nvSpPr>
        <p:spPr>
          <a:xfrm>
            <a:off x="3594846" y="2339788"/>
            <a:ext cx="5085327" cy="756933"/>
          </a:xfrm>
          <a:prstGeom prst="rect">
            <a:avLst/>
          </a:prstGeom>
          <a:noFill/>
          <a:ln w="6350">
            <a:solidFill>
              <a:srgbClr val="386783"/>
            </a:solidFill>
          </a:ln>
        </p:spPr>
        <p:style>
          <a:lnRef idx="2">
            <a:schemeClr val="accent1">
              <a:shade val="50000"/>
            </a:schemeClr>
          </a:lnRef>
          <a:fillRef idx="1">
            <a:schemeClr val="accent1"/>
          </a:fillRef>
          <a:effectRef idx="0">
            <a:schemeClr val="accent1"/>
          </a:effectRef>
          <a:fontRef idx="minor">
            <a:schemeClr val="lt1"/>
          </a:fontRef>
        </p:style>
        <p:txBody>
          <a:bodyPr lIns="242047" rtlCol="0" anchor="ctr"/>
          <a:lstStyle/>
          <a:p>
            <a:r>
              <a:rPr lang="es-CO" sz="2800" b="1" dirty="0">
                <a:solidFill>
                  <a:srgbClr val="386783"/>
                </a:solidFill>
                <a:latin typeface="Calibri" panose="020F0502020204030204" pitchFamily="34" charset="0"/>
                <a:cs typeface="Calibri" panose="020F0502020204030204" pitchFamily="34" charset="0"/>
              </a:rPr>
              <a:t>2. Cronograma</a:t>
            </a:r>
          </a:p>
        </p:txBody>
      </p:sp>
      <p:sp>
        <p:nvSpPr>
          <p:cNvPr id="11" name="Rectangle 10">
            <a:hlinkClick r:id="" action="ppaction://noaction"/>
            <a:extLst>
              <a:ext uri="{FF2B5EF4-FFF2-40B4-BE49-F238E27FC236}">
                <a16:creationId xmlns:a16="http://schemas.microsoft.com/office/drawing/2014/main" id="{113EC110-40E8-489D-817C-2A107EB8EEF1}"/>
              </a:ext>
            </a:extLst>
          </p:cNvPr>
          <p:cNvSpPr/>
          <p:nvPr/>
        </p:nvSpPr>
        <p:spPr>
          <a:xfrm>
            <a:off x="3594846" y="1734671"/>
            <a:ext cx="5085327" cy="756933"/>
          </a:xfrm>
          <a:prstGeom prst="rect">
            <a:avLst/>
          </a:prstGeom>
          <a:noFill/>
          <a:ln w="6350">
            <a:solidFill>
              <a:srgbClr val="386783"/>
            </a:solidFill>
          </a:ln>
        </p:spPr>
        <p:style>
          <a:lnRef idx="2">
            <a:schemeClr val="accent1">
              <a:shade val="50000"/>
            </a:schemeClr>
          </a:lnRef>
          <a:fillRef idx="1">
            <a:schemeClr val="accent1"/>
          </a:fillRef>
          <a:effectRef idx="0">
            <a:schemeClr val="accent1"/>
          </a:effectRef>
          <a:fontRef idx="minor">
            <a:schemeClr val="lt1"/>
          </a:fontRef>
        </p:style>
        <p:txBody>
          <a:bodyPr lIns="242047" rtlCol="0" anchor="ctr"/>
          <a:lstStyle/>
          <a:p>
            <a:r>
              <a:rPr lang="es-CO" sz="2800" b="1" dirty="0">
                <a:solidFill>
                  <a:srgbClr val="386783"/>
                </a:solidFill>
                <a:latin typeface="Calibri" panose="020F0502020204030204" pitchFamily="34" charset="0"/>
                <a:cs typeface="Calibri" panose="020F0502020204030204" pitchFamily="34" charset="0"/>
              </a:rPr>
              <a:t>1. Alcance del Contrato</a:t>
            </a:r>
          </a:p>
        </p:txBody>
      </p:sp>
      <p:sp>
        <p:nvSpPr>
          <p:cNvPr id="9" name="Rectangle 8">
            <a:hlinkClick r:id="" action="ppaction://noaction"/>
            <a:extLst>
              <a:ext uri="{FF2B5EF4-FFF2-40B4-BE49-F238E27FC236}">
                <a16:creationId xmlns:a16="http://schemas.microsoft.com/office/drawing/2014/main" id="{7D51D7FC-1721-4848-8867-919F017557B4}"/>
              </a:ext>
            </a:extLst>
          </p:cNvPr>
          <p:cNvSpPr/>
          <p:nvPr/>
        </p:nvSpPr>
        <p:spPr>
          <a:xfrm>
            <a:off x="3594846" y="2944906"/>
            <a:ext cx="5085327" cy="756933"/>
          </a:xfrm>
          <a:prstGeom prst="rect">
            <a:avLst/>
          </a:prstGeom>
          <a:noFill/>
          <a:ln w="6350">
            <a:solidFill>
              <a:srgbClr val="386783"/>
            </a:solidFill>
          </a:ln>
        </p:spPr>
        <p:style>
          <a:lnRef idx="2">
            <a:schemeClr val="accent1">
              <a:shade val="50000"/>
            </a:schemeClr>
          </a:lnRef>
          <a:fillRef idx="1">
            <a:schemeClr val="accent1"/>
          </a:fillRef>
          <a:effectRef idx="0">
            <a:schemeClr val="accent1"/>
          </a:effectRef>
          <a:fontRef idx="minor">
            <a:schemeClr val="lt1"/>
          </a:fontRef>
        </p:style>
        <p:txBody>
          <a:bodyPr lIns="242047" rtlCol="0" anchor="ctr"/>
          <a:lstStyle/>
          <a:p>
            <a:r>
              <a:rPr lang="es-CO" sz="2800" b="1" dirty="0">
                <a:solidFill>
                  <a:srgbClr val="386783"/>
                </a:solidFill>
                <a:latin typeface="Calibri" panose="020F0502020204030204" pitchFamily="34" charset="0"/>
                <a:cs typeface="Calibri" panose="020F0502020204030204" pitchFamily="34" charset="0"/>
              </a:rPr>
              <a:t>3. Sondeo de mercado</a:t>
            </a:r>
          </a:p>
        </p:txBody>
      </p:sp>
      <p:sp>
        <p:nvSpPr>
          <p:cNvPr id="10" name="Rectangle 9">
            <a:hlinkClick r:id="" action="ppaction://noaction"/>
            <a:extLst>
              <a:ext uri="{FF2B5EF4-FFF2-40B4-BE49-F238E27FC236}">
                <a16:creationId xmlns:a16="http://schemas.microsoft.com/office/drawing/2014/main" id="{7E7542DE-CE9C-455B-A27E-6C43B40C3301}"/>
              </a:ext>
            </a:extLst>
          </p:cNvPr>
          <p:cNvSpPr/>
          <p:nvPr/>
        </p:nvSpPr>
        <p:spPr>
          <a:xfrm>
            <a:off x="3594846" y="3550024"/>
            <a:ext cx="5085327" cy="756933"/>
          </a:xfrm>
          <a:prstGeom prst="rect">
            <a:avLst/>
          </a:prstGeom>
          <a:noFill/>
          <a:ln w="6350">
            <a:solidFill>
              <a:srgbClr val="386783"/>
            </a:solidFill>
          </a:ln>
        </p:spPr>
        <p:style>
          <a:lnRef idx="2">
            <a:schemeClr val="accent1">
              <a:shade val="50000"/>
            </a:schemeClr>
          </a:lnRef>
          <a:fillRef idx="1">
            <a:schemeClr val="accent1"/>
          </a:fillRef>
          <a:effectRef idx="0">
            <a:schemeClr val="accent1"/>
          </a:effectRef>
          <a:fontRef idx="minor">
            <a:schemeClr val="lt1"/>
          </a:fontRef>
        </p:style>
        <p:txBody>
          <a:bodyPr lIns="242047" rtlCol="0" anchor="ctr"/>
          <a:lstStyle/>
          <a:p>
            <a:r>
              <a:rPr lang="es-CO" sz="2800" b="1" dirty="0">
                <a:solidFill>
                  <a:srgbClr val="386783"/>
                </a:solidFill>
                <a:latin typeface="Calibri" panose="020F0502020204030204" pitchFamily="34" charset="0"/>
                <a:cs typeface="Calibri" panose="020F0502020204030204" pitchFamily="34" charset="0"/>
              </a:rPr>
              <a:t>4. Bases de estructuración</a:t>
            </a:r>
          </a:p>
        </p:txBody>
      </p:sp>
    </p:spTree>
    <p:extLst>
      <p:ext uri="{BB962C8B-B14F-4D97-AF65-F5344CB8AC3E}">
        <p14:creationId xmlns:p14="http://schemas.microsoft.com/office/powerpoint/2010/main" val="1817738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E1E063E-B380-455A-84D4-AF0CA8B0AEAA}"/>
              </a:ext>
            </a:extLst>
          </p:cNvPr>
          <p:cNvSpPr/>
          <p:nvPr/>
        </p:nvSpPr>
        <p:spPr>
          <a:xfrm>
            <a:off x="2223247" y="0"/>
            <a:ext cx="599066" cy="931881"/>
          </a:xfrm>
          <a:prstGeom prst="rect">
            <a:avLst/>
          </a:prstGeom>
          <a:solidFill>
            <a:srgbClr val="386783"/>
          </a:solidFill>
          <a:ln>
            <a:noFill/>
          </a:ln>
        </p:spPr>
        <p:style>
          <a:lnRef idx="2">
            <a:schemeClr val="accent1">
              <a:shade val="50000"/>
            </a:schemeClr>
          </a:lnRef>
          <a:fillRef idx="1">
            <a:schemeClr val="accent1"/>
          </a:fillRef>
          <a:effectRef idx="0">
            <a:schemeClr val="accent1"/>
          </a:effectRef>
          <a:fontRef idx="minor">
            <a:schemeClr val="lt1"/>
          </a:fontRef>
        </p:style>
        <p:txBody>
          <a:bodyPr bIns="201706" rtlCol="0" anchor="b" anchorCtr="1"/>
          <a:lstStyle/>
          <a:p>
            <a:pPr algn="ctr"/>
            <a:r>
              <a:rPr lang="es-CO" sz="2118" dirty="0">
                <a:solidFill>
                  <a:schemeClr val="bg1"/>
                </a:solidFill>
                <a:latin typeface="Calibri" panose="020F0502020204030204" pitchFamily="34" charset="0"/>
                <a:cs typeface="Calibri" panose="020F0502020204030204" pitchFamily="34" charset="0"/>
              </a:rPr>
              <a:t>1</a:t>
            </a:r>
          </a:p>
        </p:txBody>
      </p:sp>
      <p:sp>
        <p:nvSpPr>
          <p:cNvPr id="8" name="TextBox 7">
            <a:extLst>
              <a:ext uri="{FF2B5EF4-FFF2-40B4-BE49-F238E27FC236}">
                <a16:creationId xmlns:a16="http://schemas.microsoft.com/office/drawing/2014/main" id="{B6C80AE5-5132-4FAF-8AD7-8CACFA0E5B01}"/>
              </a:ext>
            </a:extLst>
          </p:cNvPr>
          <p:cNvSpPr txBox="1"/>
          <p:nvPr/>
        </p:nvSpPr>
        <p:spPr>
          <a:xfrm>
            <a:off x="3070412" y="363072"/>
            <a:ext cx="5163671" cy="461665"/>
          </a:xfrm>
          <a:prstGeom prst="rect">
            <a:avLst/>
          </a:prstGeom>
          <a:noFill/>
        </p:spPr>
        <p:txBody>
          <a:bodyPr wrap="square" rtlCol="0">
            <a:spAutoFit/>
          </a:bodyPr>
          <a:lstStyle/>
          <a:p>
            <a:r>
              <a:rPr lang="es-CO" sz="2400" b="1" dirty="0">
                <a:solidFill>
                  <a:srgbClr val="386783"/>
                </a:solidFill>
                <a:cs typeface="Calibri" panose="020F0502020204030204" pitchFamily="34" charset="0"/>
              </a:rPr>
              <a:t>Alcance del Contrato</a:t>
            </a:r>
          </a:p>
        </p:txBody>
      </p:sp>
      <p:sp>
        <p:nvSpPr>
          <p:cNvPr id="10" name="Parallelogram 9">
            <a:extLst>
              <a:ext uri="{FF2B5EF4-FFF2-40B4-BE49-F238E27FC236}">
                <a16:creationId xmlns:a16="http://schemas.microsoft.com/office/drawing/2014/main" id="{BF8F5662-B59C-4967-B43C-48AA890C1EC1}"/>
              </a:ext>
            </a:extLst>
          </p:cNvPr>
          <p:cNvSpPr/>
          <p:nvPr/>
        </p:nvSpPr>
        <p:spPr>
          <a:xfrm>
            <a:off x="3994686" y="2157776"/>
            <a:ext cx="2852706" cy="3185424"/>
          </a:xfrm>
          <a:prstGeom prst="parallelogram">
            <a:avLst>
              <a:gd name="adj" fmla="val 57513"/>
            </a:avLst>
          </a:prstGeom>
          <a:blipFill dpi="0" rotWithShape="1">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28" dirty="0"/>
          </a:p>
        </p:txBody>
      </p:sp>
      <p:sp>
        <p:nvSpPr>
          <p:cNvPr id="11" name="Parallelogram 10">
            <a:extLst>
              <a:ext uri="{FF2B5EF4-FFF2-40B4-BE49-F238E27FC236}">
                <a16:creationId xmlns:a16="http://schemas.microsoft.com/office/drawing/2014/main" id="{45677010-327E-40AA-AE16-BD6BD9F782A5}"/>
              </a:ext>
            </a:extLst>
          </p:cNvPr>
          <p:cNvSpPr/>
          <p:nvPr/>
        </p:nvSpPr>
        <p:spPr>
          <a:xfrm>
            <a:off x="6497522" y="2157776"/>
            <a:ext cx="2852706" cy="3185424"/>
          </a:xfrm>
          <a:prstGeom prst="parallelogram">
            <a:avLst>
              <a:gd name="adj" fmla="val 57513"/>
            </a:avLst>
          </a:prstGeom>
          <a:blipFill dpi="0" rotWithShape="1">
            <a:blip r:embed="rId3">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28" dirty="0"/>
          </a:p>
        </p:txBody>
      </p:sp>
      <p:sp>
        <p:nvSpPr>
          <p:cNvPr id="12" name="Parallelogram 11">
            <a:extLst>
              <a:ext uri="{FF2B5EF4-FFF2-40B4-BE49-F238E27FC236}">
                <a16:creationId xmlns:a16="http://schemas.microsoft.com/office/drawing/2014/main" id="{C70FE3C9-4418-446B-9F74-0B303BD37AEC}"/>
              </a:ext>
            </a:extLst>
          </p:cNvPr>
          <p:cNvSpPr/>
          <p:nvPr/>
        </p:nvSpPr>
        <p:spPr>
          <a:xfrm>
            <a:off x="4902992" y="2823405"/>
            <a:ext cx="2852706" cy="3185424"/>
          </a:xfrm>
          <a:prstGeom prst="parallelogram">
            <a:avLst>
              <a:gd name="adj" fmla="val 57513"/>
            </a:avLst>
          </a:prstGeom>
          <a:blipFill dpi="0" rotWithShape="1">
            <a:blip r:embed="rId4">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28" dirty="0"/>
          </a:p>
        </p:txBody>
      </p:sp>
      <p:sp>
        <p:nvSpPr>
          <p:cNvPr id="17" name="Parallelogram 16">
            <a:extLst>
              <a:ext uri="{FF2B5EF4-FFF2-40B4-BE49-F238E27FC236}">
                <a16:creationId xmlns:a16="http://schemas.microsoft.com/office/drawing/2014/main" id="{0C8AE5CD-7F2A-4A52-A476-E99B39003DA2}"/>
              </a:ext>
            </a:extLst>
          </p:cNvPr>
          <p:cNvSpPr/>
          <p:nvPr/>
        </p:nvSpPr>
        <p:spPr>
          <a:xfrm>
            <a:off x="2400156" y="2823405"/>
            <a:ext cx="2852706" cy="3185424"/>
          </a:xfrm>
          <a:prstGeom prst="parallelogram">
            <a:avLst>
              <a:gd name="adj" fmla="val 57513"/>
            </a:avLst>
          </a:prstGeom>
          <a:blipFill dpi="0" rotWithShape="1">
            <a:blip r:embed="rId5">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28" dirty="0"/>
          </a:p>
        </p:txBody>
      </p:sp>
      <p:pic>
        <p:nvPicPr>
          <p:cNvPr id="18" name="Picture 5">
            <a:extLst>
              <a:ext uri="{FF2B5EF4-FFF2-40B4-BE49-F238E27FC236}">
                <a16:creationId xmlns:a16="http://schemas.microsoft.com/office/drawing/2014/main" id="{CF07E561-3F5D-4F4D-9552-E8D0DDE6B7DD}"/>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8492"/>
          <a:stretch/>
        </p:blipFill>
        <p:spPr>
          <a:xfrm>
            <a:off x="8072718" y="6061955"/>
            <a:ext cx="933706" cy="374167"/>
          </a:xfrm>
          <a:prstGeom prst="rect">
            <a:avLst/>
          </a:prstGeom>
        </p:spPr>
      </p:pic>
      <p:sp>
        <p:nvSpPr>
          <p:cNvPr id="19" name="15 CuadroTexto">
            <a:extLst>
              <a:ext uri="{FF2B5EF4-FFF2-40B4-BE49-F238E27FC236}">
                <a16:creationId xmlns:a16="http://schemas.microsoft.com/office/drawing/2014/main" id="{170BF941-9ECC-43ED-8A62-CB86C7CA6563}"/>
              </a:ext>
            </a:extLst>
          </p:cNvPr>
          <p:cNvSpPr txBox="1"/>
          <p:nvPr/>
        </p:nvSpPr>
        <p:spPr>
          <a:xfrm>
            <a:off x="9249208" y="6069648"/>
            <a:ext cx="961592" cy="418320"/>
          </a:xfrm>
          <a:prstGeom prst="rect">
            <a:avLst/>
          </a:prstGeom>
          <a:noFill/>
        </p:spPr>
        <p:txBody>
          <a:bodyPr wrap="square" rtlCol="0">
            <a:spAutoFit/>
          </a:bodyPr>
          <a:lstStyle/>
          <a:p>
            <a:r>
              <a:rPr lang="es-CO" sz="1059" b="1" dirty="0">
                <a:solidFill>
                  <a:srgbClr val="2F576F"/>
                </a:solidFill>
                <a:latin typeface="+mj-lt"/>
              </a:rPr>
              <a:t>Banca de Inversión</a:t>
            </a:r>
          </a:p>
        </p:txBody>
      </p:sp>
      <p:cxnSp>
        <p:nvCxnSpPr>
          <p:cNvPr id="20" name="16 Conector recto">
            <a:extLst>
              <a:ext uri="{FF2B5EF4-FFF2-40B4-BE49-F238E27FC236}">
                <a16:creationId xmlns:a16="http://schemas.microsoft.com/office/drawing/2014/main" id="{0D228B41-3CBB-44CF-B64E-8C284A9E942E}"/>
              </a:ext>
            </a:extLst>
          </p:cNvPr>
          <p:cNvCxnSpPr/>
          <p:nvPr/>
        </p:nvCxnSpPr>
        <p:spPr>
          <a:xfrm>
            <a:off x="9242612" y="6008829"/>
            <a:ext cx="7156" cy="566784"/>
          </a:xfrm>
          <a:prstGeom prst="line">
            <a:avLst/>
          </a:prstGeom>
          <a:ln w="222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21" name="Picture 2" descr="Image result for sae sas">
            <a:extLst>
              <a:ext uri="{FF2B5EF4-FFF2-40B4-BE49-F238E27FC236}">
                <a16:creationId xmlns:a16="http://schemas.microsoft.com/office/drawing/2014/main" id="{F2CA0F58-987A-44CB-A1D8-B929CCDB1EDF}"/>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656" t="2934" r="2334" b="-804"/>
          <a:stretch/>
        </p:blipFill>
        <p:spPr bwMode="auto">
          <a:xfrm>
            <a:off x="3147119" y="1153873"/>
            <a:ext cx="1358778" cy="56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82190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E1E063E-B380-455A-84D4-AF0CA8B0AEAA}"/>
              </a:ext>
            </a:extLst>
          </p:cNvPr>
          <p:cNvSpPr/>
          <p:nvPr/>
        </p:nvSpPr>
        <p:spPr>
          <a:xfrm>
            <a:off x="2223247" y="0"/>
            <a:ext cx="599066" cy="931881"/>
          </a:xfrm>
          <a:prstGeom prst="rect">
            <a:avLst/>
          </a:prstGeom>
          <a:solidFill>
            <a:srgbClr val="386783"/>
          </a:solidFill>
          <a:ln>
            <a:noFill/>
          </a:ln>
        </p:spPr>
        <p:style>
          <a:lnRef idx="2">
            <a:schemeClr val="accent1">
              <a:shade val="50000"/>
            </a:schemeClr>
          </a:lnRef>
          <a:fillRef idx="1">
            <a:schemeClr val="accent1"/>
          </a:fillRef>
          <a:effectRef idx="0">
            <a:schemeClr val="accent1"/>
          </a:effectRef>
          <a:fontRef idx="minor">
            <a:schemeClr val="lt1"/>
          </a:fontRef>
        </p:style>
        <p:txBody>
          <a:bodyPr bIns="201706" rtlCol="0" anchor="b" anchorCtr="1"/>
          <a:lstStyle/>
          <a:p>
            <a:pPr algn="ctr"/>
            <a:r>
              <a:rPr lang="es-CO" sz="2118" dirty="0">
                <a:solidFill>
                  <a:schemeClr val="bg1"/>
                </a:solidFill>
                <a:latin typeface="Calibri" panose="020F0502020204030204" pitchFamily="34" charset="0"/>
                <a:cs typeface="Calibri" panose="020F0502020204030204" pitchFamily="34" charset="0"/>
              </a:rPr>
              <a:t>1</a:t>
            </a:r>
          </a:p>
        </p:txBody>
      </p:sp>
      <p:sp>
        <p:nvSpPr>
          <p:cNvPr id="8" name="TextBox 7">
            <a:extLst>
              <a:ext uri="{FF2B5EF4-FFF2-40B4-BE49-F238E27FC236}">
                <a16:creationId xmlns:a16="http://schemas.microsoft.com/office/drawing/2014/main" id="{B6C80AE5-5132-4FAF-8AD7-8CACFA0E5B01}"/>
              </a:ext>
            </a:extLst>
          </p:cNvPr>
          <p:cNvSpPr txBox="1"/>
          <p:nvPr/>
        </p:nvSpPr>
        <p:spPr>
          <a:xfrm>
            <a:off x="3070412" y="363072"/>
            <a:ext cx="5163671" cy="461665"/>
          </a:xfrm>
          <a:prstGeom prst="rect">
            <a:avLst/>
          </a:prstGeom>
          <a:noFill/>
        </p:spPr>
        <p:txBody>
          <a:bodyPr wrap="square" rtlCol="0">
            <a:spAutoFit/>
          </a:bodyPr>
          <a:lstStyle/>
          <a:p>
            <a:r>
              <a:rPr lang="es-CO" sz="2400" b="1" dirty="0">
                <a:solidFill>
                  <a:srgbClr val="386783"/>
                </a:solidFill>
                <a:cs typeface="Calibri" panose="020F0502020204030204" pitchFamily="34" charset="0"/>
              </a:rPr>
              <a:t>Alcance del Contrato</a:t>
            </a:r>
          </a:p>
        </p:txBody>
      </p:sp>
      <p:sp>
        <p:nvSpPr>
          <p:cNvPr id="13" name="object 60">
            <a:extLst>
              <a:ext uri="{FF2B5EF4-FFF2-40B4-BE49-F238E27FC236}">
                <a16:creationId xmlns:a16="http://schemas.microsoft.com/office/drawing/2014/main" id="{C623AEF8-5FF7-4AF6-A6A1-3EAA404D6E7A}"/>
              </a:ext>
            </a:extLst>
          </p:cNvPr>
          <p:cNvSpPr/>
          <p:nvPr/>
        </p:nvSpPr>
        <p:spPr>
          <a:xfrm>
            <a:off x="1974574" y="1812980"/>
            <a:ext cx="7977809" cy="771409"/>
          </a:xfrm>
          <a:prstGeom prst="flowChartManualInput">
            <a:avLst/>
          </a:prstGeom>
          <a:solidFill>
            <a:srgbClr val="55B2C4"/>
          </a:solidFill>
          <a:ln w="19050">
            <a:solidFill>
              <a:schemeClr val="bg1"/>
            </a:solidFill>
          </a:ln>
        </p:spPr>
        <p:txBody>
          <a:bodyPr wrap="square" lIns="145839" tIns="32273" rIns="145839" bIns="29168" rtlCol="0" anchor="ctr" anchorCtr="0">
            <a:noAutofit/>
          </a:bodyPr>
          <a:lstStyle/>
          <a:p>
            <a:pPr algn="ctr">
              <a:spcAft>
                <a:spcPct val="50000"/>
              </a:spcAft>
              <a:buClr>
                <a:srgbClr val="FFE600"/>
              </a:buClr>
              <a:buSzPct val="80000"/>
            </a:pPr>
            <a:r>
              <a:rPr lang="es-CO" sz="2400" b="1" kern="0" dirty="0">
                <a:solidFill>
                  <a:schemeClr val="bg1"/>
                </a:solidFill>
              </a:rPr>
              <a:t>Actividades a desarrollar</a:t>
            </a:r>
          </a:p>
        </p:txBody>
      </p:sp>
      <p:graphicFrame>
        <p:nvGraphicFramePr>
          <p:cNvPr id="14" name="Table 13">
            <a:extLst>
              <a:ext uri="{FF2B5EF4-FFF2-40B4-BE49-F238E27FC236}">
                <a16:creationId xmlns:a16="http://schemas.microsoft.com/office/drawing/2014/main" id="{86EE6BC8-1AD8-4152-89C3-22AEEB08C6C9}"/>
              </a:ext>
            </a:extLst>
          </p:cNvPr>
          <p:cNvGraphicFramePr>
            <a:graphicFrameLocks noGrp="1"/>
          </p:cNvGraphicFramePr>
          <p:nvPr>
            <p:extLst>
              <p:ext uri="{D42A27DB-BD31-4B8C-83A1-F6EECF244321}">
                <p14:modId xmlns:p14="http://schemas.microsoft.com/office/powerpoint/2010/main" val="1912717577"/>
              </p:ext>
            </p:extLst>
          </p:nvPr>
        </p:nvGraphicFramePr>
        <p:xfrm>
          <a:off x="1974574" y="2426573"/>
          <a:ext cx="7977809" cy="3828456"/>
        </p:xfrm>
        <a:graphic>
          <a:graphicData uri="http://schemas.openxmlformats.org/drawingml/2006/table">
            <a:tbl>
              <a:tblPr bandRow="1">
                <a:tableStyleId>{2D5ABB26-0587-4C30-8999-92F81FD0307C}</a:tableStyleId>
              </a:tblPr>
              <a:tblGrid>
                <a:gridCol w="7977809">
                  <a:extLst>
                    <a:ext uri="{9D8B030D-6E8A-4147-A177-3AD203B41FA5}">
                      <a16:colId xmlns:a16="http://schemas.microsoft.com/office/drawing/2014/main" val="2793397538"/>
                    </a:ext>
                  </a:extLst>
                </a:gridCol>
              </a:tblGrid>
              <a:tr h="425384">
                <a:tc>
                  <a:txBody>
                    <a:bodyPr/>
                    <a:lstStyle/>
                    <a:p>
                      <a:pPr marL="171450" indent="-171450">
                        <a:buFont typeface="Arial" panose="020B0604020202020204" pitchFamily="34" charset="0"/>
                        <a:buChar char="•"/>
                      </a:pPr>
                      <a:r>
                        <a:rPr lang="es-CO" sz="2000" dirty="0">
                          <a:solidFill>
                            <a:schemeClr val="tx1">
                              <a:lumMod val="75000"/>
                              <a:lumOff val="25000"/>
                            </a:schemeClr>
                          </a:solidFill>
                          <a:latin typeface="+mn-lt"/>
                          <a:cs typeface="Arial" panose="020B0604020202020204" pitchFamily="34" charset="0"/>
                        </a:rPr>
                        <a:t>Definir metas y objetivos.</a:t>
                      </a:r>
                    </a:p>
                  </a:txBody>
                  <a:tcPr marL="158824" marR="80682" marT="37922" marB="37922" anchor="ctr">
                    <a:solidFill>
                      <a:srgbClr val="9FB9C4"/>
                    </a:solidFill>
                  </a:tcPr>
                </a:tc>
                <a:extLst>
                  <a:ext uri="{0D108BD9-81ED-4DB2-BD59-A6C34878D82A}">
                    <a16:rowId xmlns:a16="http://schemas.microsoft.com/office/drawing/2014/main" val="2090194996"/>
                  </a:ext>
                </a:extLst>
              </a:tr>
              <a:tr h="425384">
                <a:tc>
                  <a:txBody>
                    <a:bodyPr/>
                    <a:lstStyle/>
                    <a:p>
                      <a:pPr marL="171450" indent="-171450">
                        <a:buFont typeface="Arial" panose="020B0604020202020204" pitchFamily="34" charset="0"/>
                        <a:buChar char="•"/>
                      </a:pPr>
                      <a:r>
                        <a:rPr lang="es-CO" sz="2000" dirty="0">
                          <a:solidFill>
                            <a:schemeClr val="tx1">
                              <a:lumMod val="75000"/>
                              <a:lumOff val="25000"/>
                            </a:schemeClr>
                          </a:solidFill>
                          <a:latin typeface="+mn-lt"/>
                          <a:cs typeface="Arial" panose="020B0604020202020204" pitchFamily="34" charset="0"/>
                        </a:rPr>
                        <a:t>Análisis de procesos previos.</a:t>
                      </a:r>
                    </a:p>
                  </a:txBody>
                  <a:tcPr marL="158824" marR="80682" marT="37922" marB="37922" anchor="ctr">
                    <a:solidFill>
                      <a:srgbClr val="9FB9C4"/>
                    </a:solidFill>
                  </a:tcPr>
                </a:tc>
                <a:extLst>
                  <a:ext uri="{0D108BD9-81ED-4DB2-BD59-A6C34878D82A}">
                    <a16:rowId xmlns:a16="http://schemas.microsoft.com/office/drawing/2014/main" val="2723108436"/>
                  </a:ext>
                </a:extLst>
              </a:tr>
              <a:tr h="425384">
                <a:tc>
                  <a:txBody>
                    <a:bodyPr/>
                    <a:lstStyle/>
                    <a:p>
                      <a:pPr marL="171450" indent="-171450">
                        <a:buFont typeface="Arial" panose="020B0604020202020204" pitchFamily="34" charset="0"/>
                        <a:buChar char="•"/>
                      </a:pPr>
                      <a:r>
                        <a:rPr lang="es-CO" sz="2000" dirty="0">
                          <a:solidFill>
                            <a:schemeClr val="tx1">
                              <a:lumMod val="75000"/>
                              <a:lumOff val="25000"/>
                            </a:schemeClr>
                          </a:solidFill>
                          <a:latin typeface="+mn-lt"/>
                          <a:cs typeface="Arial" panose="020B0604020202020204" pitchFamily="34" charset="0"/>
                        </a:rPr>
                        <a:t>Promoción del proceso análisis del mercado.</a:t>
                      </a:r>
                    </a:p>
                  </a:txBody>
                  <a:tcPr marL="158824" marR="80682" marT="37922" marB="37922" anchor="ctr">
                    <a:solidFill>
                      <a:srgbClr val="9FB9C4"/>
                    </a:solidFill>
                  </a:tcPr>
                </a:tc>
                <a:extLst>
                  <a:ext uri="{0D108BD9-81ED-4DB2-BD59-A6C34878D82A}">
                    <a16:rowId xmlns:a16="http://schemas.microsoft.com/office/drawing/2014/main" val="2070048899"/>
                  </a:ext>
                </a:extLst>
              </a:tr>
              <a:tr h="425384">
                <a:tc>
                  <a:txBody>
                    <a:bodyPr/>
                    <a:lstStyle/>
                    <a:p>
                      <a:pPr marL="171450" indent="-171450">
                        <a:buFont typeface="Arial" panose="020B0604020202020204" pitchFamily="34" charset="0"/>
                        <a:buChar char="•"/>
                      </a:pPr>
                      <a:r>
                        <a:rPr lang="es-CO" sz="2000" dirty="0">
                          <a:solidFill>
                            <a:schemeClr val="tx1">
                              <a:lumMod val="75000"/>
                              <a:lumOff val="25000"/>
                            </a:schemeClr>
                          </a:solidFill>
                          <a:latin typeface="+mn-lt"/>
                          <a:cs typeface="Arial" panose="020B0604020202020204" pitchFamily="34" charset="0"/>
                        </a:rPr>
                        <a:t>Definición de requisitos habilitantes.</a:t>
                      </a:r>
                    </a:p>
                  </a:txBody>
                  <a:tcPr marL="158824" marR="80682" marT="37922" marB="37922" anchor="ctr">
                    <a:solidFill>
                      <a:srgbClr val="9FB9C4"/>
                    </a:solidFill>
                  </a:tcPr>
                </a:tc>
                <a:extLst>
                  <a:ext uri="{0D108BD9-81ED-4DB2-BD59-A6C34878D82A}">
                    <a16:rowId xmlns:a16="http://schemas.microsoft.com/office/drawing/2014/main" val="2604402980"/>
                  </a:ext>
                </a:extLst>
              </a:tr>
              <a:tr h="425384">
                <a:tc>
                  <a:txBody>
                    <a:bodyPr/>
                    <a:lstStyle/>
                    <a:p>
                      <a:pPr marL="171450" marR="0" lvl="0" indent="-171450" algn="l" defTabSz="104957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O" sz="2000" kern="1200" dirty="0">
                          <a:solidFill>
                            <a:schemeClr val="tx1">
                              <a:lumMod val="75000"/>
                              <a:lumOff val="25000"/>
                            </a:schemeClr>
                          </a:solidFill>
                          <a:latin typeface="+mn-lt"/>
                          <a:ea typeface="+mn-ea"/>
                          <a:cs typeface="Arial" panose="020B0604020202020204" pitchFamily="34" charset="0"/>
                        </a:rPr>
                        <a:t>Desarrollo de pliegos con factores de selección.</a:t>
                      </a:r>
                    </a:p>
                  </a:txBody>
                  <a:tcPr marL="158824" marR="80682" marT="37922" marB="37922" anchor="ctr">
                    <a:solidFill>
                      <a:srgbClr val="9FB9C4"/>
                    </a:solidFill>
                  </a:tcPr>
                </a:tc>
                <a:extLst>
                  <a:ext uri="{0D108BD9-81ED-4DB2-BD59-A6C34878D82A}">
                    <a16:rowId xmlns:a16="http://schemas.microsoft.com/office/drawing/2014/main" val="2622598038"/>
                  </a:ext>
                </a:extLst>
              </a:tr>
              <a:tr h="425384">
                <a:tc>
                  <a:txBody>
                    <a:bodyPr/>
                    <a:lstStyle/>
                    <a:p>
                      <a:pPr marL="171450" marR="0" lvl="0" indent="-171450" algn="l" defTabSz="104957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O" sz="2000" kern="1200" dirty="0">
                          <a:solidFill>
                            <a:schemeClr val="tx1">
                              <a:lumMod val="75000"/>
                              <a:lumOff val="25000"/>
                            </a:schemeClr>
                          </a:solidFill>
                          <a:latin typeface="+mn-lt"/>
                          <a:ea typeface="+mn-ea"/>
                          <a:cs typeface="Arial" panose="020B0604020202020204" pitchFamily="34" charset="0"/>
                        </a:rPr>
                        <a:t>Estimación del presupuesto de la invitación.</a:t>
                      </a:r>
                    </a:p>
                  </a:txBody>
                  <a:tcPr marL="158824" marR="80682" marT="37922" marB="37922" anchor="ctr">
                    <a:solidFill>
                      <a:srgbClr val="9FB9C4"/>
                    </a:solidFill>
                  </a:tcPr>
                </a:tc>
                <a:extLst>
                  <a:ext uri="{0D108BD9-81ED-4DB2-BD59-A6C34878D82A}">
                    <a16:rowId xmlns:a16="http://schemas.microsoft.com/office/drawing/2014/main" val="384144433"/>
                  </a:ext>
                </a:extLst>
              </a:tr>
              <a:tr h="425384">
                <a:tc>
                  <a:txBody>
                    <a:bodyPr/>
                    <a:lstStyle/>
                    <a:p>
                      <a:pPr marL="171450" marR="0" lvl="0" indent="-171450" algn="l" defTabSz="104957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O" sz="2000" kern="1200" dirty="0">
                          <a:solidFill>
                            <a:schemeClr val="tx1">
                              <a:lumMod val="75000"/>
                              <a:lumOff val="25000"/>
                            </a:schemeClr>
                          </a:solidFill>
                          <a:latin typeface="+mn-lt"/>
                          <a:ea typeface="+mn-ea"/>
                          <a:cs typeface="Arial" panose="020B0604020202020204" pitchFamily="34" charset="0"/>
                        </a:rPr>
                        <a:t>Apoyo en proceso licitatorio.</a:t>
                      </a:r>
                    </a:p>
                  </a:txBody>
                  <a:tcPr marL="158824" marR="80682" marT="37922" marB="37922" anchor="ctr">
                    <a:solidFill>
                      <a:srgbClr val="9FB9C4"/>
                    </a:solidFill>
                  </a:tcPr>
                </a:tc>
                <a:extLst>
                  <a:ext uri="{0D108BD9-81ED-4DB2-BD59-A6C34878D82A}">
                    <a16:rowId xmlns:a16="http://schemas.microsoft.com/office/drawing/2014/main" val="3718275856"/>
                  </a:ext>
                </a:extLst>
              </a:tr>
              <a:tr h="425384">
                <a:tc>
                  <a:txBody>
                    <a:bodyPr/>
                    <a:lstStyle/>
                    <a:p>
                      <a:pPr marL="171450" marR="0" lvl="0" indent="-171450" algn="l" defTabSz="104957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O" sz="2000" kern="1200" dirty="0">
                          <a:solidFill>
                            <a:schemeClr val="tx1">
                              <a:lumMod val="75000"/>
                              <a:lumOff val="25000"/>
                            </a:schemeClr>
                          </a:solidFill>
                          <a:latin typeface="+mn-lt"/>
                          <a:ea typeface="+mn-ea"/>
                          <a:cs typeface="Arial" panose="020B0604020202020204" pitchFamily="34" charset="0"/>
                        </a:rPr>
                        <a:t>Asesoría en evaluación.</a:t>
                      </a:r>
                    </a:p>
                  </a:txBody>
                  <a:tcPr marL="158824" marR="80682" marT="37922" marB="37922" anchor="ctr">
                    <a:solidFill>
                      <a:srgbClr val="9FB9C4"/>
                    </a:solidFill>
                  </a:tcPr>
                </a:tc>
                <a:extLst>
                  <a:ext uri="{0D108BD9-81ED-4DB2-BD59-A6C34878D82A}">
                    <a16:rowId xmlns:a16="http://schemas.microsoft.com/office/drawing/2014/main" val="2403860299"/>
                  </a:ext>
                </a:extLst>
              </a:tr>
              <a:tr h="425384">
                <a:tc>
                  <a:txBody>
                    <a:bodyPr/>
                    <a:lstStyle/>
                    <a:p>
                      <a:pPr marL="171450" marR="0" lvl="0" indent="-171450" algn="l" defTabSz="104957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O" sz="2000" kern="1200" dirty="0">
                          <a:solidFill>
                            <a:schemeClr val="tx1">
                              <a:lumMod val="75000"/>
                              <a:lumOff val="25000"/>
                            </a:schemeClr>
                          </a:solidFill>
                          <a:latin typeface="+mn-lt"/>
                          <a:ea typeface="+mn-ea"/>
                          <a:cs typeface="Arial" panose="020B0604020202020204" pitchFamily="34" charset="0"/>
                        </a:rPr>
                        <a:t>Acompañamiento a la SAE hasta la firma del Contrato.</a:t>
                      </a:r>
                    </a:p>
                  </a:txBody>
                  <a:tcPr marL="158824" marR="80682" marT="37922" marB="37922" anchor="ctr">
                    <a:solidFill>
                      <a:srgbClr val="9FB9C4"/>
                    </a:solidFill>
                  </a:tcPr>
                </a:tc>
                <a:extLst>
                  <a:ext uri="{0D108BD9-81ED-4DB2-BD59-A6C34878D82A}">
                    <a16:rowId xmlns:a16="http://schemas.microsoft.com/office/drawing/2014/main" val="87811861"/>
                  </a:ext>
                </a:extLst>
              </a:tr>
            </a:tbl>
          </a:graphicData>
        </a:graphic>
      </p:graphicFrame>
    </p:spTree>
    <p:extLst>
      <p:ext uri="{BB962C8B-B14F-4D97-AF65-F5344CB8AC3E}">
        <p14:creationId xmlns:p14="http://schemas.microsoft.com/office/powerpoint/2010/main" val="11151166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E1E063E-B380-455A-84D4-AF0CA8B0AEAA}"/>
              </a:ext>
            </a:extLst>
          </p:cNvPr>
          <p:cNvSpPr/>
          <p:nvPr/>
        </p:nvSpPr>
        <p:spPr>
          <a:xfrm>
            <a:off x="2223247" y="0"/>
            <a:ext cx="599066" cy="931881"/>
          </a:xfrm>
          <a:prstGeom prst="rect">
            <a:avLst/>
          </a:prstGeom>
          <a:solidFill>
            <a:srgbClr val="386783"/>
          </a:solidFill>
          <a:ln>
            <a:noFill/>
          </a:ln>
        </p:spPr>
        <p:style>
          <a:lnRef idx="2">
            <a:schemeClr val="accent1">
              <a:shade val="50000"/>
            </a:schemeClr>
          </a:lnRef>
          <a:fillRef idx="1">
            <a:schemeClr val="accent1"/>
          </a:fillRef>
          <a:effectRef idx="0">
            <a:schemeClr val="accent1"/>
          </a:effectRef>
          <a:fontRef idx="minor">
            <a:schemeClr val="lt1"/>
          </a:fontRef>
        </p:style>
        <p:txBody>
          <a:bodyPr bIns="201706" rtlCol="0" anchor="b" anchorCtr="1"/>
          <a:lstStyle/>
          <a:p>
            <a:pPr algn="ctr"/>
            <a:r>
              <a:rPr lang="es-CO" sz="2118" dirty="0">
                <a:solidFill>
                  <a:schemeClr val="bg1"/>
                </a:solidFill>
                <a:latin typeface="Calibri" panose="020F0502020204030204" pitchFamily="34" charset="0"/>
                <a:cs typeface="Calibri" panose="020F0502020204030204" pitchFamily="34" charset="0"/>
              </a:rPr>
              <a:t>2</a:t>
            </a:r>
          </a:p>
        </p:txBody>
      </p:sp>
      <p:sp>
        <p:nvSpPr>
          <p:cNvPr id="8" name="TextBox 7">
            <a:extLst>
              <a:ext uri="{FF2B5EF4-FFF2-40B4-BE49-F238E27FC236}">
                <a16:creationId xmlns:a16="http://schemas.microsoft.com/office/drawing/2014/main" id="{B6C80AE5-5132-4FAF-8AD7-8CACFA0E5B01}"/>
              </a:ext>
            </a:extLst>
          </p:cNvPr>
          <p:cNvSpPr txBox="1"/>
          <p:nvPr/>
        </p:nvSpPr>
        <p:spPr>
          <a:xfrm>
            <a:off x="3070412" y="363072"/>
            <a:ext cx="5163671" cy="418256"/>
          </a:xfrm>
          <a:prstGeom prst="rect">
            <a:avLst/>
          </a:prstGeom>
          <a:noFill/>
        </p:spPr>
        <p:txBody>
          <a:bodyPr wrap="square" rtlCol="0">
            <a:spAutoFit/>
          </a:bodyPr>
          <a:lstStyle/>
          <a:p>
            <a:r>
              <a:rPr lang="es-CO" sz="2118" b="1" dirty="0">
                <a:solidFill>
                  <a:srgbClr val="386783"/>
                </a:solidFill>
                <a:cs typeface="Calibri" panose="020F0502020204030204" pitchFamily="34" charset="0"/>
              </a:rPr>
              <a:t>Cronograma</a:t>
            </a:r>
          </a:p>
        </p:txBody>
      </p:sp>
      <p:sp>
        <p:nvSpPr>
          <p:cNvPr id="10" name="Parallelogram 9">
            <a:extLst>
              <a:ext uri="{FF2B5EF4-FFF2-40B4-BE49-F238E27FC236}">
                <a16:creationId xmlns:a16="http://schemas.microsoft.com/office/drawing/2014/main" id="{BF8F5662-B59C-4967-B43C-48AA890C1EC1}"/>
              </a:ext>
            </a:extLst>
          </p:cNvPr>
          <p:cNvSpPr/>
          <p:nvPr/>
        </p:nvSpPr>
        <p:spPr>
          <a:xfrm>
            <a:off x="3994686" y="2157776"/>
            <a:ext cx="2852706" cy="3185424"/>
          </a:xfrm>
          <a:prstGeom prst="parallelogram">
            <a:avLst>
              <a:gd name="adj" fmla="val 57513"/>
            </a:avLst>
          </a:prstGeom>
          <a:blipFill dpi="0" rotWithShape="1">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28" dirty="0"/>
          </a:p>
        </p:txBody>
      </p:sp>
      <p:sp>
        <p:nvSpPr>
          <p:cNvPr id="11" name="Parallelogram 10">
            <a:extLst>
              <a:ext uri="{FF2B5EF4-FFF2-40B4-BE49-F238E27FC236}">
                <a16:creationId xmlns:a16="http://schemas.microsoft.com/office/drawing/2014/main" id="{45677010-327E-40AA-AE16-BD6BD9F782A5}"/>
              </a:ext>
            </a:extLst>
          </p:cNvPr>
          <p:cNvSpPr/>
          <p:nvPr/>
        </p:nvSpPr>
        <p:spPr>
          <a:xfrm>
            <a:off x="6497522" y="2157776"/>
            <a:ext cx="2852706" cy="3185424"/>
          </a:xfrm>
          <a:prstGeom prst="parallelogram">
            <a:avLst>
              <a:gd name="adj" fmla="val 57513"/>
            </a:avLst>
          </a:prstGeom>
          <a:blipFill dpi="0" rotWithShape="1">
            <a:blip r:embed="rId3">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28" dirty="0"/>
          </a:p>
        </p:txBody>
      </p:sp>
      <p:sp>
        <p:nvSpPr>
          <p:cNvPr id="12" name="Parallelogram 11">
            <a:extLst>
              <a:ext uri="{FF2B5EF4-FFF2-40B4-BE49-F238E27FC236}">
                <a16:creationId xmlns:a16="http://schemas.microsoft.com/office/drawing/2014/main" id="{C70FE3C9-4418-446B-9F74-0B303BD37AEC}"/>
              </a:ext>
            </a:extLst>
          </p:cNvPr>
          <p:cNvSpPr/>
          <p:nvPr/>
        </p:nvSpPr>
        <p:spPr>
          <a:xfrm>
            <a:off x="4902992" y="2823405"/>
            <a:ext cx="2852706" cy="3185424"/>
          </a:xfrm>
          <a:prstGeom prst="parallelogram">
            <a:avLst>
              <a:gd name="adj" fmla="val 57513"/>
            </a:avLst>
          </a:prstGeom>
          <a:blipFill dpi="0" rotWithShape="1">
            <a:blip r:embed="rId4">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28" dirty="0"/>
          </a:p>
        </p:txBody>
      </p:sp>
      <p:sp>
        <p:nvSpPr>
          <p:cNvPr id="17" name="Parallelogram 16">
            <a:extLst>
              <a:ext uri="{FF2B5EF4-FFF2-40B4-BE49-F238E27FC236}">
                <a16:creationId xmlns:a16="http://schemas.microsoft.com/office/drawing/2014/main" id="{0C8AE5CD-7F2A-4A52-A476-E99B39003DA2}"/>
              </a:ext>
            </a:extLst>
          </p:cNvPr>
          <p:cNvSpPr/>
          <p:nvPr/>
        </p:nvSpPr>
        <p:spPr>
          <a:xfrm>
            <a:off x="2400156" y="2823405"/>
            <a:ext cx="2852706" cy="3185424"/>
          </a:xfrm>
          <a:prstGeom prst="parallelogram">
            <a:avLst>
              <a:gd name="adj" fmla="val 57513"/>
            </a:avLst>
          </a:prstGeom>
          <a:blipFill dpi="0" rotWithShape="1">
            <a:blip r:embed="rId5">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28" dirty="0"/>
          </a:p>
        </p:txBody>
      </p:sp>
      <p:pic>
        <p:nvPicPr>
          <p:cNvPr id="18" name="Picture 5">
            <a:extLst>
              <a:ext uri="{FF2B5EF4-FFF2-40B4-BE49-F238E27FC236}">
                <a16:creationId xmlns:a16="http://schemas.microsoft.com/office/drawing/2014/main" id="{CF07E561-3F5D-4F4D-9552-E8D0DDE6B7DD}"/>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8492"/>
          <a:stretch/>
        </p:blipFill>
        <p:spPr>
          <a:xfrm>
            <a:off x="8072718" y="6061955"/>
            <a:ext cx="933706" cy="374167"/>
          </a:xfrm>
          <a:prstGeom prst="rect">
            <a:avLst/>
          </a:prstGeom>
        </p:spPr>
      </p:pic>
      <p:sp>
        <p:nvSpPr>
          <p:cNvPr id="19" name="15 CuadroTexto">
            <a:extLst>
              <a:ext uri="{FF2B5EF4-FFF2-40B4-BE49-F238E27FC236}">
                <a16:creationId xmlns:a16="http://schemas.microsoft.com/office/drawing/2014/main" id="{170BF941-9ECC-43ED-8A62-CB86C7CA6563}"/>
              </a:ext>
            </a:extLst>
          </p:cNvPr>
          <p:cNvSpPr txBox="1"/>
          <p:nvPr/>
        </p:nvSpPr>
        <p:spPr>
          <a:xfrm>
            <a:off x="9249208" y="6069648"/>
            <a:ext cx="961592" cy="418320"/>
          </a:xfrm>
          <a:prstGeom prst="rect">
            <a:avLst/>
          </a:prstGeom>
          <a:noFill/>
        </p:spPr>
        <p:txBody>
          <a:bodyPr wrap="square" rtlCol="0">
            <a:spAutoFit/>
          </a:bodyPr>
          <a:lstStyle/>
          <a:p>
            <a:r>
              <a:rPr lang="es-CO" sz="1059" b="1" dirty="0">
                <a:solidFill>
                  <a:srgbClr val="2F576F"/>
                </a:solidFill>
                <a:latin typeface="+mj-lt"/>
              </a:rPr>
              <a:t>Banca de Inversión</a:t>
            </a:r>
          </a:p>
        </p:txBody>
      </p:sp>
      <p:cxnSp>
        <p:nvCxnSpPr>
          <p:cNvPr id="20" name="16 Conector recto">
            <a:extLst>
              <a:ext uri="{FF2B5EF4-FFF2-40B4-BE49-F238E27FC236}">
                <a16:creationId xmlns:a16="http://schemas.microsoft.com/office/drawing/2014/main" id="{0D228B41-3CBB-44CF-B64E-8C284A9E942E}"/>
              </a:ext>
            </a:extLst>
          </p:cNvPr>
          <p:cNvCxnSpPr/>
          <p:nvPr/>
        </p:nvCxnSpPr>
        <p:spPr>
          <a:xfrm>
            <a:off x="9242612" y="6008829"/>
            <a:ext cx="7156" cy="566784"/>
          </a:xfrm>
          <a:prstGeom prst="line">
            <a:avLst/>
          </a:prstGeom>
          <a:ln w="222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21" name="Picture 2" descr="Image result for sae sas">
            <a:extLst>
              <a:ext uri="{FF2B5EF4-FFF2-40B4-BE49-F238E27FC236}">
                <a16:creationId xmlns:a16="http://schemas.microsoft.com/office/drawing/2014/main" id="{F2CA0F58-987A-44CB-A1D8-B929CCDB1EDF}"/>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656" t="2934" r="2334" b="-804"/>
          <a:stretch/>
        </p:blipFill>
        <p:spPr bwMode="auto">
          <a:xfrm>
            <a:off x="3147119" y="1153873"/>
            <a:ext cx="1358778" cy="56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09617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C2BBE75-E95B-4F72-974A-C3C0FF0F6A8D}"/>
              </a:ext>
            </a:extLst>
          </p:cNvPr>
          <p:cNvSpPr/>
          <p:nvPr/>
        </p:nvSpPr>
        <p:spPr>
          <a:xfrm>
            <a:off x="2223247" y="0"/>
            <a:ext cx="599066" cy="931881"/>
          </a:xfrm>
          <a:prstGeom prst="rect">
            <a:avLst/>
          </a:prstGeom>
          <a:solidFill>
            <a:srgbClr val="386783"/>
          </a:solidFill>
          <a:ln>
            <a:noFill/>
          </a:ln>
        </p:spPr>
        <p:style>
          <a:lnRef idx="2">
            <a:schemeClr val="accent1">
              <a:shade val="50000"/>
            </a:schemeClr>
          </a:lnRef>
          <a:fillRef idx="1">
            <a:schemeClr val="accent1"/>
          </a:fillRef>
          <a:effectRef idx="0">
            <a:schemeClr val="accent1"/>
          </a:effectRef>
          <a:fontRef idx="minor">
            <a:schemeClr val="lt1"/>
          </a:fontRef>
        </p:style>
        <p:txBody>
          <a:bodyPr bIns="201706" rtlCol="0" anchor="b" anchorCtr="1"/>
          <a:lstStyle/>
          <a:p>
            <a:pPr algn="ctr"/>
            <a:r>
              <a:rPr lang="es-CO" sz="2118" dirty="0">
                <a:solidFill>
                  <a:schemeClr val="bg1"/>
                </a:solidFill>
                <a:latin typeface="Calibri" panose="020F0502020204030204" pitchFamily="34" charset="0"/>
                <a:cs typeface="Calibri" panose="020F0502020204030204" pitchFamily="34" charset="0"/>
              </a:rPr>
              <a:t>2</a:t>
            </a:r>
          </a:p>
        </p:txBody>
      </p:sp>
      <p:sp>
        <p:nvSpPr>
          <p:cNvPr id="9" name="TextBox 8">
            <a:extLst>
              <a:ext uri="{FF2B5EF4-FFF2-40B4-BE49-F238E27FC236}">
                <a16:creationId xmlns:a16="http://schemas.microsoft.com/office/drawing/2014/main" id="{B159EE6D-5B80-4CF2-9E79-08E2106BA3AB}"/>
              </a:ext>
            </a:extLst>
          </p:cNvPr>
          <p:cNvSpPr txBox="1"/>
          <p:nvPr/>
        </p:nvSpPr>
        <p:spPr>
          <a:xfrm>
            <a:off x="3070412" y="363071"/>
            <a:ext cx="5163671" cy="461665"/>
          </a:xfrm>
          <a:prstGeom prst="rect">
            <a:avLst/>
          </a:prstGeom>
          <a:noFill/>
        </p:spPr>
        <p:txBody>
          <a:bodyPr wrap="square" rtlCol="0">
            <a:spAutoFit/>
          </a:bodyPr>
          <a:lstStyle/>
          <a:p>
            <a:r>
              <a:rPr lang="es-CO" sz="2400" b="1" dirty="0">
                <a:solidFill>
                  <a:srgbClr val="386783"/>
                </a:solidFill>
                <a:latin typeface="Calibri" panose="020F0502020204030204" pitchFamily="34" charset="0"/>
                <a:cs typeface="Calibri" panose="020F0502020204030204" pitchFamily="34" charset="0"/>
              </a:rPr>
              <a:t>Cronograma</a:t>
            </a:r>
          </a:p>
        </p:txBody>
      </p:sp>
      <p:pic>
        <p:nvPicPr>
          <p:cNvPr id="6" name="Picture 5">
            <a:extLst>
              <a:ext uri="{FF2B5EF4-FFF2-40B4-BE49-F238E27FC236}">
                <a16:creationId xmlns:a16="http://schemas.microsoft.com/office/drawing/2014/main" id="{5BA0F0B0-4A73-4133-9626-1CC6E26EE847}"/>
              </a:ext>
            </a:extLst>
          </p:cNvPr>
          <p:cNvPicPr>
            <a:picLocks noChangeAspect="1"/>
          </p:cNvPicPr>
          <p:nvPr/>
        </p:nvPicPr>
        <p:blipFill>
          <a:blip r:embed="rId3"/>
          <a:stretch>
            <a:fillRect/>
          </a:stretch>
        </p:blipFill>
        <p:spPr>
          <a:xfrm>
            <a:off x="2822314" y="1205136"/>
            <a:ext cx="7173620" cy="5071476"/>
          </a:xfrm>
          <a:prstGeom prst="rect">
            <a:avLst/>
          </a:prstGeom>
        </p:spPr>
      </p:pic>
    </p:spTree>
    <p:extLst>
      <p:ext uri="{BB962C8B-B14F-4D97-AF65-F5344CB8AC3E}">
        <p14:creationId xmlns:p14="http://schemas.microsoft.com/office/powerpoint/2010/main" val="24726160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E1E063E-B380-455A-84D4-AF0CA8B0AEAA}"/>
              </a:ext>
            </a:extLst>
          </p:cNvPr>
          <p:cNvSpPr/>
          <p:nvPr/>
        </p:nvSpPr>
        <p:spPr>
          <a:xfrm>
            <a:off x="2223247" y="0"/>
            <a:ext cx="599066" cy="931881"/>
          </a:xfrm>
          <a:prstGeom prst="rect">
            <a:avLst/>
          </a:prstGeom>
          <a:solidFill>
            <a:srgbClr val="386783"/>
          </a:solidFill>
          <a:ln>
            <a:noFill/>
          </a:ln>
        </p:spPr>
        <p:style>
          <a:lnRef idx="2">
            <a:schemeClr val="accent1">
              <a:shade val="50000"/>
            </a:schemeClr>
          </a:lnRef>
          <a:fillRef idx="1">
            <a:schemeClr val="accent1"/>
          </a:fillRef>
          <a:effectRef idx="0">
            <a:schemeClr val="accent1"/>
          </a:effectRef>
          <a:fontRef idx="minor">
            <a:schemeClr val="lt1"/>
          </a:fontRef>
        </p:style>
        <p:txBody>
          <a:bodyPr bIns="201706" rtlCol="0" anchor="b" anchorCtr="1"/>
          <a:lstStyle/>
          <a:p>
            <a:pPr algn="ctr"/>
            <a:r>
              <a:rPr lang="es-CO" sz="2118" dirty="0">
                <a:solidFill>
                  <a:schemeClr val="bg1"/>
                </a:solidFill>
                <a:latin typeface="Calibri" panose="020F0502020204030204" pitchFamily="34" charset="0"/>
                <a:cs typeface="Calibri" panose="020F0502020204030204" pitchFamily="34" charset="0"/>
              </a:rPr>
              <a:t>3</a:t>
            </a:r>
          </a:p>
        </p:txBody>
      </p:sp>
      <p:sp>
        <p:nvSpPr>
          <p:cNvPr id="8" name="TextBox 7">
            <a:extLst>
              <a:ext uri="{FF2B5EF4-FFF2-40B4-BE49-F238E27FC236}">
                <a16:creationId xmlns:a16="http://schemas.microsoft.com/office/drawing/2014/main" id="{B6C80AE5-5132-4FAF-8AD7-8CACFA0E5B01}"/>
              </a:ext>
            </a:extLst>
          </p:cNvPr>
          <p:cNvSpPr txBox="1"/>
          <p:nvPr/>
        </p:nvSpPr>
        <p:spPr>
          <a:xfrm>
            <a:off x="3070412" y="363072"/>
            <a:ext cx="5163671" cy="418256"/>
          </a:xfrm>
          <a:prstGeom prst="rect">
            <a:avLst/>
          </a:prstGeom>
          <a:noFill/>
        </p:spPr>
        <p:txBody>
          <a:bodyPr wrap="square" rtlCol="0">
            <a:spAutoFit/>
          </a:bodyPr>
          <a:lstStyle/>
          <a:p>
            <a:r>
              <a:rPr lang="es-CO" sz="2118" b="1" dirty="0">
                <a:solidFill>
                  <a:srgbClr val="386783"/>
                </a:solidFill>
                <a:cs typeface="Calibri" panose="020F0502020204030204" pitchFamily="34" charset="0"/>
              </a:rPr>
              <a:t>Sondeo de mercado</a:t>
            </a:r>
          </a:p>
        </p:txBody>
      </p:sp>
      <p:sp>
        <p:nvSpPr>
          <p:cNvPr id="10" name="Parallelogram 9">
            <a:extLst>
              <a:ext uri="{FF2B5EF4-FFF2-40B4-BE49-F238E27FC236}">
                <a16:creationId xmlns:a16="http://schemas.microsoft.com/office/drawing/2014/main" id="{8D3CA59D-3D85-4E18-94C5-AB9029F2D52E}"/>
              </a:ext>
            </a:extLst>
          </p:cNvPr>
          <p:cNvSpPr/>
          <p:nvPr/>
        </p:nvSpPr>
        <p:spPr>
          <a:xfrm>
            <a:off x="3994686" y="2157776"/>
            <a:ext cx="2852706" cy="3185424"/>
          </a:xfrm>
          <a:prstGeom prst="parallelogram">
            <a:avLst>
              <a:gd name="adj" fmla="val 57513"/>
            </a:avLst>
          </a:prstGeom>
          <a:blipFill dpi="0" rotWithShape="1">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28" dirty="0"/>
          </a:p>
        </p:txBody>
      </p:sp>
      <p:sp>
        <p:nvSpPr>
          <p:cNvPr id="11" name="Parallelogram 10">
            <a:extLst>
              <a:ext uri="{FF2B5EF4-FFF2-40B4-BE49-F238E27FC236}">
                <a16:creationId xmlns:a16="http://schemas.microsoft.com/office/drawing/2014/main" id="{CAB17CB3-66D2-45E2-81D1-BCA4D0A51482}"/>
              </a:ext>
            </a:extLst>
          </p:cNvPr>
          <p:cNvSpPr/>
          <p:nvPr/>
        </p:nvSpPr>
        <p:spPr>
          <a:xfrm>
            <a:off x="6497522" y="2157776"/>
            <a:ext cx="2852706" cy="3185424"/>
          </a:xfrm>
          <a:prstGeom prst="parallelogram">
            <a:avLst>
              <a:gd name="adj" fmla="val 57513"/>
            </a:avLst>
          </a:prstGeom>
          <a:blipFill dpi="0" rotWithShape="1">
            <a:blip r:embed="rId3">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28" dirty="0"/>
          </a:p>
        </p:txBody>
      </p:sp>
      <p:sp>
        <p:nvSpPr>
          <p:cNvPr id="12" name="Parallelogram 11">
            <a:extLst>
              <a:ext uri="{FF2B5EF4-FFF2-40B4-BE49-F238E27FC236}">
                <a16:creationId xmlns:a16="http://schemas.microsoft.com/office/drawing/2014/main" id="{F849DDF8-535E-43E2-936E-B80E67DB5182}"/>
              </a:ext>
            </a:extLst>
          </p:cNvPr>
          <p:cNvSpPr/>
          <p:nvPr/>
        </p:nvSpPr>
        <p:spPr>
          <a:xfrm>
            <a:off x="4902992" y="2823405"/>
            <a:ext cx="2852706" cy="3185424"/>
          </a:xfrm>
          <a:prstGeom prst="parallelogram">
            <a:avLst>
              <a:gd name="adj" fmla="val 57513"/>
            </a:avLst>
          </a:prstGeom>
          <a:blipFill dpi="0" rotWithShape="1">
            <a:blip r:embed="rId4">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28" dirty="0"/>
          </a:p>
        </p:txBody>
      </p:sp>
      <p:sp>
        <p:nvSpPr>
          <p:cNvPr id="17" name="Parallelogram 16">
            <a:extLst>
              <a:ext uri="{FF2B5EF4-FFF2-40B4-BE49-F238E27FC236}">
                <a16:creationId xmlns:a16="http://schemas.microsoft.com/office/drawing/2014/main" id="{6965ECCE-8AA7-4776-A79E-70422D14C323}"/>
              </a:ext>
            </a:extLst>
          </p:cNvPr>
          <p:cNvSpPr/>
          <p:nvPr/>
        </p:nvSpPr>
        <p:spPr>
          <a:xfrm>
            <a:off x="2400156" y="2823405"/>
            <a:ext cx="2852706" cy="3185424"/>
          </a:xfrm>
          <a:prstGeom prst="parallelogram">
            <a:avLst>
              <a:gd name="adj" fmla="val 57513"/>
            </a:avLst>
          </a:prstGeom>
          <a:blipFill dpi="0" rotWithShape="1">
            <a:blip r:embed="rId5">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28" dirty="0"/>
          </a:p>
        </p:txBody>
      </p:sp>
      <p:pic>
        <p:nvPicPr>
          <p:cNvPr id="18" name="Picture 5">
            <a:extLst>
              <a:ext uri="{FF2B5EF4-FFF2-40B4-BE49-F238E27FC236}">
                <a16:creationId xmlns:a16="http://schemas.microsoft.com/office/drawing/2014/main" id="{FAD45062-2E46-438F-B819-9687E710F36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8492"/>
          <a:stretch/>
        </p:blipFill>
        <p:spPr>
          <a:xfrm>
            <a:off x="8072718" y="6061955"/>
            <a:ext cx="933706" cy="374167"/>
          </a:xfrm>
          <a:prstGeom prst="rect">
            <a:avLst/>
          </a:prstGeom>
        </p:spPr>
      </p:pic>
      <p:sp>
        <p:nvSpPr>
          <p:cNvPr id="19" name="15 CuadroTexto">
            <a:extLst>
              <a:ext uri="{FF2B5EF4-FFF2-40B4-BE49-F238E27FC236}">
                <a16:creationId xmlns:a16="http://schemas.microsoft.com/office/drawing/2014/main" id="{976C2480-474D-484B-9C1C-36B139D9232F}"/>
              </a:ext>
            </a:extLst>
          </p:cNvPr>
          <p:cNvSpPr txBox="1"/>
          <p:nvPr/>
        </p:nvSpPr>
        <p:spPr>
          <a:xfrm>
            <a:off x="9249208" y="6069648"/>
            <a:ext cx="961592" cy="418320"/>
          </a:xfrm>
          <a:prstGeom prst="rect">
            <a:avLst/>
          </a:prstGeom>
          <a:noFill/>
        </p:spPr>
        <p:txBody>
          <a:bodyPr wrap="square" rtlCol="0">
            <a:spAutoFit/>
          </a:bodyPr>
          <a:lstStyle/>
          <a:p>
            <a:r>
              <a:rPr lang="es-CO" sz="1059" b="1" dirty="0">
                <a:solidFill>
                  <a:srgbClr val="2F576F"/>
                </a:solidFill>
                <a:latin typeface="+mj-lt"/>
              </a:rPr>
              <a:t>Banca de Inversión</a:t>
            </a:r>
          </a:p>
        </p:txBody>
      </p:sp>
      <p:cxnSp>
        <p:nvCxnSpPr>
          <p:cNvPr id="20" name="16 Conector recto">
            <a:extLst>
              <a:ext uri="{FF2B5EF4-FFF2-40B4-BE49-F238E27FC236}">
                <a16:creationId xmlns:a16="http://schemas.microsoft.com/office/drawing/2014/main" id="{90C6E621-9563-466D-B2E5-9529AAD84B8D}"/>
              </a:ext>
            </a:extLst>
          </p:cNvPr>
          <p:cNvCxnSpPr/>
          <p:nvPr/>
        </p:nvCxnSpPr>
        <p:spPr>
          <a:xfrm>
            <a:off x="9242612" y="6008829"/>
            <a:ext cx="7156" cy="566784"/>
          </a:xfrm>
          <a:prstGeom prst="line">
            <a:avLst/>
          </a:prstGeom>
          <a:ln w="222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21" name="Picture 2" descr="Image result for sae sas">
            <a:extLst>
              <a:ext uri="{FF2B5EF4-FFF2-40B4-BE49-F238E27FC236}">
                <a16:creationId xmlns:a16="http://schemas.microsoft.com/office/drawing/2014/main" id="{93471CEA-E26C-4245-900E-F5401A084C47}"/>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656" t="2934" r="2334" b="-804"/>
          <a:stretch/>
        </p:blipFill>
        <p:spPr bwMode="auto">
          <a:xfrm>
            <a:off x="3147119" y="1153873"/>
            <a:ext cx="1358778" cy="56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74743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a:xfrm>
            <a:off x="2355274" y="1267693"/>
            <a:ext cx="7564583" cy="318921"/>
          </a:xfrm>
        </p:spPr>
        <p:txBody>
          <a:bodyPr>
            <a:normAutofit/>
          </a:bodyPr>
          <a:lstStyle/>
          <a:p>
            <a:r>
              <a:rPr lang="es-CO" sz="2000" dirty="0">
                <a:solidFill>
                  <a:srgbClr val="2D5269"/>
                </a:solidFill>
                <a:latin typeface="+mn-lt"/>
              </a:rPr>
              <a:t>Potenciales proponentes contactados:</a:t>
            </a:r>
          </a:p>
          <a:p>
            <a:endParaRPr lang="es-CO" sz="1412" dirty="0">
              <a:solidFill>
                <a:srgbClr val="2D5269"/>
              </a:solidFill>
              <a:latin typeface="+mn-lt"/>
            </a:endParaRPr>
          </a:p>
        </p:txBody>
      </p:sp>
      <p:sp>
        <p:nvSpPr>
          <p:cNvPr id="20" name="object 60">
            <a:extLst>
              <a:ext uri="{FF2B5EF4-FFF2-40B4-BE49-F238E27FC236}">
                <a16:creationId xmlns:a16="http://schemas.microsoft.com/office/drawing/2014/main" id="{9B9910DB-8EE8-49E0-99C3-A6EF5A00610A}"/>
              </a:ext>
            </a:extLst>
          </p:cNvPr>
          <p:cNvSpPr/>
          <p:nvPr/>
        </p:nvSpPr>
        <p:spPr>
          <a:xfrm>
            <a:off x="4026733" y="1812981"/>
            <a:ext cx="1713168" cy="557777"/>
          </a:xfrm>
          <a:prstGeom prst="flowChartManualInput">
            <a:avLst/>
          </a:prstGeom>
          <a:solidFill>
            <a:srgbClr val="50A9C1"/>
          </a:solidFill>
          <a:ln w="19050">
            <a:solidFill>
              <a:schemeClr val="bg1"/>
            </a:solidFill>
          </a:ln>
        </p:spPr>
        <p:txBody>
          <a:bodyPr wrap="square" lIns="145839" tIns="32273" rIns="145839" bIns="29168" rtlCol="0" anchor="ctr" anchorCtr="0">
            <a:noAutofit/>
          </a:bodyPr>
          <a:lstStyle/>
          <a:p>
            <a:pPr algn="ctr">
              <a:spcAft>
                <a:spcPct val="50000"/>
              </a:spcAft>
              <a:buClr>
                <a:srgbClr val="FFE600"/>
              </a:buClr>
              <a:buSzPct val="80000"/>
            </a:pPr>
            <a:r>
              <a:rPr lang="es-CO" sz="971" b="1" kern="0" dirty="0" err="1">
                <a:solidFill>
                  <a:schemeClr val="bg1"/>
                </a:solidFill>
              </a:rPr>
              <a:t>CBRE</a:t>
            </a:r>
            <a:endParaRPr lang="es-CO" sz="971" b="1" kern="0" dirty="0">
              <a:solidFill>
                <a:schemeClr val="bg1"/>
              </a:solidFill>
            </a:endParaRPr>
          </a:p>
        </p:txBody>
      </p:sp>
      <p:sp>
        <p:nvSpPr>
          <p:cNvPr id="22" name="object 60">
            <a:extLst>
              <a:ext uri="{FF2B5EF4-FFF2-40B4-BE49-F238E27FC236}">
                <a16:creationId xmlns:a16="http://schemas.microsoft.com/office/drawing/2014/main" id="{331452F2-2561-4721-82BF-B37CD3B45D84}"/>
              </a:ext>
            </a:extLst>
          </p:cNvPr>
          <p:cNvSpPr/>
          <p:nvPr/>
        </p:nvSpPr>
        <p:spPr>
          <a:xfrm>
            <a:off x="8206690" y="1812981"/>
            <a:ext cx="1713168" cy="557777"/>
          </a:xfrm>
          <a:prstGeom prst="flowChartManualInput">
            <a:avLst/>
          </a:prstGeom>
          <a:solidFill>
            <a:srgbClr val="50A9C1"/>
          </a:solidFill>
          <a:ln w="19050">
            <a:solidFill>
              <a:schemeClr val="bg1"/>
            </a:solidFill>
          </a:ln>
        </p:spPr>
        <p:txBody>
          <a:bodyPr wrap="square" lIns="145839" tIns="32273" rIns="145839" bIns="29168" rtlCol="0" anchor="ctr" anchorCtr="0">
            <a:noAutofit/>
          </a:bodyPr>
          <a:lstStyle/>
          <a:p>
            <a:pPr algn="ctr">
              <a:spcAft>
                <a:spcPct val="50000"/>
              </a:spcAft>
              <a:buClr>
                <a:srgbClr val="FFE600"/>
              </a:buClr>
              <a:buSzPct val="80000"/>
            </a:pPr>
            <a:r>
              <a:rPr lang="es-CO" sz="971" b="1" kern="0" dirty="0">
                <a:solidFill>
                  <a:srgbClr val="FFFFFF"/>
                </a:solidFill>
              </a:rPr>
              <a:t>NEWMARK </a:t>
            </a:r>
            <a:r>
              <a:rPr lang="es-CO" sz="971" b="1" kern="0" dirty="0" err="1">
                <a:solidFill>
                  <a:srgbClr val="FFFFFF"/>
                </a:solidFill>
              </a:rPr>
              <a:t>GRUBB</a:t>
            </a:r>
            <a:r>
              <a:rPr lang="es-CO" sz="971" b="1" kern="0" dirty="0">
                <a:solidFill>
                  <a:srgbClr val="FFFFFF"/>
                </a:solidFill>
              </a:rPr>
              <a:t> FONNEGRA </a:t>
            </a:r>
            <a:r>
              <a:rPr lang="es-CO" sz="971" b="1" kern="0" dirty="0" err="1">
                <a:solidFill>
                  <a:srgbClr val="FFFFFF"/>
                </a:solidFill>
              </a:rPr>
              <a:t>GERLEIN</a:t>
            </a:r>
            <a:endParaRPr lang="es-CO" sz="971" b="1" kern="0" dirty="0">
              <a:solidFill>
                <a:srgbClr val="FFFFFF"/>
              </a:solidFill>
            </a:endParaRPr>
          </a:p>
        </p:txBody>
      </p:sp>
      <p:sp>
        <p:nvSpPr>
          <p:cNvPr id="24" name="object 60">
            <a:extLst>
              <a:ext uri="{FF2B5EF4-FFF2-40B4-BE49-F238E27FC236}">
                <a16:creationId xmlns:a16="http://schemas.microsoft.com/office/drawing/2014/main" id="{883945F6-CDC5-4C22-BF93-2341714A63D6}"/>
              </a:ext>
            </a:extLst>
          </p:cNvPr>
          <p:cNvSpPr/>
          <p:nvPr/>
        </p:nvSpPr>
        <p:spPr>
          <a:xfrm>
            <a:off x="6116711" y="1812981"/>
            <a:ext cx="1713168" cy="557777"/>
          </a:xfrm>
          <a:prstGeom prst="flowChartManualInput">
            <a:avLst/>
          </a:prstGeom>
          <a:solidFill>
            <a:srgbClr val="50A9C1"/>
          </a:solidFill>
          <a:ln w="19050">
            <a:solidFill>
              <a:schemeClr val="bg1"/>
            </a:solidFill>
          </a:ln>
        </p:spPr>
        <p:txBody>
          <a:bodyPr wrap="square" lIns="145839" tIns="32273" rIns="145839" bIns="29168" rtlCol="0" anchor="ctr" anchorCtr="0">
            <a:noAutofit/>
          </a:bodyPr>
          <a:lstStyle/>
          <a:p>
            <a:pPr algn="ctr">
              <a:spcAft>
                <a:spcPct val="50000"/>
              </a:spcAft>
              <a:buClr>
                <a:srgbClr val="FFE600"/>
              </a:buClr>
              <a:buSzPct val="80000"/>
            </a:pPr>
            <a:r>
              <a:rPr lang="es-CO" sz="971" b="1" kern="0" dirty="0" err="1">
                <a:solidFill>
                  <a:srgbClr val="FFFFFF"/>
                </a:solidFill>
              </a:rPr>
              <a:t>JLL</a:t>
            </a:r>
            <a:endParaRPr lang="es-CO" sz="971" b="1" kern="0" dirty="0">
              <a:solidFill>
                <a:srgbClr val="FFFFFF"/>
              </a:solidFill>
            </a:endParaRPr>
          </a:p>
        </p:txBody>
      </p:sp>
      <p:graphicFrame>
        <p:nvGraphicFramePr>
          <p:cNvPr id="25" name="Table 24">
            <a:extLst>
              <a:ext uri="{FF2B5EF4-FFF2-40B4-BE49-F238E27FC236}">
                <a16:creationId xmlns:a16="http://schemas.microsoft.com/office/drawing/2014/main" id="{F0507BFA-BC7A-46CF-9A64-CF720FBFD232}"/>
              </a:ext>
            </a:extLst>
          </p:cNvPr>
          <p:cNvGraphicFramePr>
            <a:graphicFrameLocks noGrp="1"/>
          </p:cNvGraphicFramePr>
          <p:nvPr>
            <p:extLst/>
          </p:nvPr>
        </p:nvGraphicFramePr>
        <p:xfrm>
          <a:off x="6116711" y="2426572"/>
          <a:ext cx="1713168" cy="1537895"/>
        </p:xfrm>
        <a:graphic>
          <a:graphicData uri="http://schemas.openxmlformats.org/drawingml/2006/table">
            <a:tbl>
              <a:tblPr bandRow="1">
                <a:tableStyleId>{2D5ABB26-0587-4C30-8999-92F81FD0307C}</a:tableStyleId>
              </a:tblPr>
              <a:tblGrid>
                <a:gridCol w="1713168">
                  <a:extLst>
                    <a:ext uri="{9D8B030D-6E8A-4147-A177-3AD203B41FA5}">
                      <a16:colId xmlns:a16="http://schemas.microsoft.com/office/drawing/2014/main" val="2793397538"/>
                    </a:ext>
                  </a:extLst>
                </a:gridCol>
              </a:tblGrid>
              <a:tr h="307579">
                <a:tc>
                  <a:txBody>
                    <a:bodyPr/>
                    <a:lstStyle/>
                    <a:p>
                      <a:pPr marL="171450" indent="-171450">
                        <a:buFont typeface="Arial" panose="020B0604020202020204" pitchFamily="34" charset="0"/>
                        <a:buChar char="•"/>
                      </a:pPr>
                      <a:r>
                        <a:rPr lang="es-CO" sz="1100" dirty="0">
                          <a:solidFill>
                            <a:schemeClr val="tx1">
                              <a:lumMod val="75000"/>
                              <a:lumOff val="25000"/>
                            </a:schemeClr>
                          </a:solidFill>
                          <a:latin typeface="+mn-lt"/>
                          <a:cs typeface="Arial" panose="020B0604020202020204" pitchFamily="34" charset="0"/>
                        </a:rPr>
                        <a:t>19,041</a:t>
                      </a:r>
                    </a:p>
                  </a:txBody>
                  <a:tcPr marL="158824" marR="80682" marT="37922" marB="37922" anchor="ctr">
                    <a:solidFill>
                      <a:srgbClr val="9FB9C4"/>
                    </a:solidFill>
                  </a:tcPr>
                </a:tc>
                <a:extLst>
                  <a:ext uri="{0D108BD9-81ED-4DB2-BD59-A6C34878D82A}">
                    <a16:rowId xmlns:a16="http://schemas.microsoft.com/office/drawing/2014/main" val="2090194996"/>
                  </a:ext>
                </a:extLst>
              </a:tr>
              <a:tr h="307579">
                <a:tc>
                  <a:txBody>
                    <a:bodyPr/>
                    <a:lstStyle/>
                    <a:p>
                      <a:pPr marL="171450" indent="-171450">
                        <a:buFont typeface="Arial" panose="020B0604020202020204" pitchFamily="34" charset="0"/>
                        <a:buChar char="•"/>
                      </a:pPr>
                      <a:r>
                        <a:rPr lang="es-CO" sz="1100" dirty="0">
                          <a:solidFill>
                            <a:schemeClr val="tx1">
                              <a:lumMod val="75000"/>
                              <a:lumOff val="25000"/>
                            </a:schemeClr>
                          </a:solidFill>
                          <a:latin typeface="+mn-lt"/>
                          <a:cs typeface="Arial" panose="020B0604020202020204" pitchFamily="34" charset="0"/>
                        </a:rPr>
                        <a:t>252,000</a:t>
                      </a:r>
                    </a:p>
                  </a:txBody>
                  <a:tcPr marL="158824" marR="80682" marT="37922" marB="37922" anchor="ctr">
                    <a:solidFill>
                      <a:srgbClr val="9FB9C4"/>
                    </a:solidFill>
                  </a:tcPr>
                </a:tc>
                <a:extLst>
                  <a:ext uri="{0D108BD9-81ED-4DB2-BD59-A6C34878D82A}">
                    <a16:rowId xmlns:a16="http://schemas.microsoft.com/office/drawing/2014/main" val="2723108436"/>
                  </a:ext>
                </a:extLst>
              </a:tr>
              <a:tr h="307579">
                <a:tc>
                  <a:txBody>
                    <a:bodyPr/>
                    <a:lstStyle/>
                    <a:p>
                      <a:pPr marL="171450" indent="-171450">
                        <a:buFont typeface="Arial" panose="020B0604020202020204" pitchFamily="34" charset="0"/>
                        <a:buChar char="•"/>
                      </a:pPr>
                      <a:r>
                        <a:rPr lang="es-CO" sz="1100" dirty="0">
                          <a:solidFill>
                            <a:schemeClr val="tx1">
                              <a:lumMod val="75000"/>
                              <a:lumOff val="25000"/>
                            </a:schemeClr>
                          </a:solidFill>
                          <a:latin typeface="+mn-lt"/>
                          <a:cs typeface="Arial" panose="020B0604020202020204" pitchFamily="34" charset="0"/>
                        </a:rPr>
                        <a:t>Jean </a:t>
                      </a:r>
                      <a:r>
                        <a:rPr lang="es-CO" sz="1100" dirty="0" err="1">
                          <a:solidFill>
                            <a:schemeClr val="tx1">
                              <a:lumMod val="75000"/>
                              <a:lumOff val="25000"/>
                            </a:schemeClr>
                          </a:solidFill>
                          <a:latin typeface="+mn-lt"/>
                          <a:cs typeface="Arial" panose="020B0604020202020204" pitchFamily="34" charset="0"/>
                        </a:rPr>
                        <a:t>Baptiste</a:t>
                      </a:r>
                      <a:r>
                        <a:rPr lang="es-CO" sz="1100" dirty="0">
                          <a:solidFill>
                            <a:schemeClr val="tx1">
                              <a:lumMod val="75000"/>
                              <a:lumOff val="25000"/>
                            </a:schemeClr>
                          </a:solidFill>
                          <a:latin typeface="+mn-lt"/>
                          <a:cs typeface="Arial" panose="020B0604020202020204" pitchFamily="34" charset="0"/>
                        </a:rPr>
                        <a:t> </a:t>
                      </a:r>
                      <a:r>
                        <a:rPr lang="es-CO" sz="1100" dirty="0" err="1">
                          <a:solidFill>
                            <a:schemeClr val="tx1">
                              <a:lumMod val="75000"/>
                              <a:lumOff val="25000"/>
                            </a:schemeClr>
                          </a:solidFill>
                          <a:latin typeface="+mn-lt"/>
                          <a:cs typeface="Arial" panose="020B0604020202020204" pitchFamily="34" charset="0"/>
                        </a:rPr>
                        <a:t>Wettling</a:t>
                      </a:r>
                      <a:endParaRPr lang="es-CO" sz="1100" dirty="0">
                        <a:solidFill>
                          <a:schemeClr val="tx1">
                            <a:lumMod val="75000"/>
                            <a:lumOff val="25000"/>
                          </a:schemeClr>
                        </a:solidFill>
                        <a:latin typeface="+mn-lt"/>
                        <a:cs typeface="Arial" panose="020B0604020202020204" pitchFamily="34" charset="0"/>
                      </a:endParaRPr>
                    </a:p>
                  </a:txBody>
                  <a:tcPr marL="158824" marR="80682" marT="37922" marB="37922" anchor="ctr">
                    <a:solidFill>
                      <a:srgbClr val="9FB9C4"/>
                    </a:solidFill>
                  </a:tcPr>
                </a:tc>
                <a:extLst>
                  <a:ext uri="{0D108BD9-81ED-4DB2-BD59-A6C34878D82A}">
                    <a16:rowId xmlns:a16="http://schemas.microsoft.com/office/drawing/2014/main" val="2070048899"/>
                  </a:ext>
                </a:extLst>
              </a:tr>
              <a:tr h="307579">
                <a:tc>
                  <a:txBody>
                    <a:bodyPr/>
                    <a:lstStyle/>
                    <a:p>
                      <a:pPr marL="171450" indent="-171450">
                        <a:buFont typeface="Arial" panose="020B0604020202020204" pitchFamily="34" charset="0"/>
                        <a:buChar char="•"/>
                      </a:pPr>
                      <a:r>
                        <a:rPr lang="es-CO" sz="1100" dirty="0">
                          <a:solidFill>
                            <a:schemeClr val="tx1">
                              <a:lumMod val="75000"/>
                              <a:lumOff val="25000"/>
                            </a:schemeClr>
                          </a:solidFill>
                          <a:latin typeface="+mn-lt"/>
                          <a:cs typeface="Arial" panose="020B0604020202020204" pitchFamily="34" charset="0"/>
                        </a:rPr>
                        <a:t>Director</a:t>
                      </a:r>
                    </a:p>
                  </a:txBody>
                  <a:tcPr marL="158824" marR="80682" marT="37922" marB="37922" anchor="ctr">
                    <a:solidFill>
                      <a:srgbClr val="9FB9C4"/>
                    </a:solidFill>
                  </a:tcPr>
                </a:tc>
                <a:extLst>
                  <a:ext uri="{0D108BD9-81ED-4DB2-BD59-A6C34878D82A}">
                    <a16:rowId xmlns:a16="http://schemas.microsoft.com/office/drawing/2014/main" val="2604402980"/>
                  </a:ext>
                </a:extLst>
              </a:tr>
              <a:tr h="307579">
                <a:tc>
                  <a:txBody>
                    <a:bodyPr/>
                    <a:lstStyle/>
                    <a:p>
                      <a:pPr marL="171450" indent="-171450">
                        <a:buFont typeface="Arial" panose="020B0604020202020204" pitchFamily="34" charset="0"/>
                        <a:buChar char="•"/>
                      </a:pPr>
                      <a:r>
                        <a:rPr lang="es-CO" sz="1100" dirty="0">
                          <a:solidFill>
                            <a:schemeClr val="tx1">
                              <a:lumMod val="75000"/>
                              <a:lumOff val="25000"/>
                            </a:schemeClr>
                          </a:solidFill>
                          <a:latin typeface="+mn-lt"/>
                          <a:cs typeface="Arial" panose="020B0604020202020204" pitchFamily="34" charset="0"/>
                        </a:rPr>
                        <a:t>Chicago, EE.UU.</a:t>
                      </a:r>
                    </a:p>
                  </a:txBody>
                  <a:tcPr marL="158824" marR="80682" marT="37922" marB="37922" anchor="ctr">
                    <a:solidFill>
                      <a:srgbClr val="9FB9C4"/>
                    </a:solidFill>
                  </a:tcPr>
                </a:tc>
                <a:extLst>
                  <a:ext uri="{0D108BD9-81ED-4DB2-BD59-A6C34878D82A}">
                    <a16:rowId xmlns:a16="http://schemas.microsoft.com/office/drawing/2014/main" val="654782942"/>
                  </a:ext>
                </a:extLst>
              </a:tr>
            </a:tbl>
          </a:graphicData>
        </a:graphic>
      </p:graphicFrame>
      <p:graphicFrame>
        <p:nvGraphicFramePr>
          <p:cNvPr id="27" name="Table 26">
            <a:extLst>
              <a:ext uri="{FF2B5EF4-FFF2-40B4-BE49-F238E27FC236}">
                <a16:creationId xmlns:a16="http://schemas.microsoft.com/office/drawing/2014/main" id="{D80F0E62-D2BE-40C7-AF77-E687DC6AB874}"/>
              </a:ext>
            </a:extLst>
          </p:cNvPr>
          <p:cNvGraphicFramePr>
            <a:graphicFrameLocks noGrp="1"/>
          </p:cNvGraphicFramePr>
          <p:nvPr>
            <p:extLst/>
          </p:nvPr>
        </p:nvGraphicFramePr>
        <p:xfrm>
          <a:off x="2235904" y="2426572"/>
          <a:ext cx="1744614" cy="1536620"/>
        </p:xfrm>
        <a:graphic>
          <a:graphicData uri="http://schemas.openxmlformats.org/drawingml/2006/table">
            <a:tbl>
              <a:tblPr bandRow="1">
                <a:tableStyleId>{5C22544A-7EE6-4342-B048-85BDC9FD1C3A}</a:tableStyleId>
              </a:tblPr>
              <a:tblGrid>
                <a:gridCol w="1744614">
                  <a:extLst>
                    <a:ext uri="{9D8B030D-6E8A-4147-A177-3AD203B41FA5}">
                      <a16:colId xmlns:a16="http://schemas.microsoft.com/office/drawing/2014/main" val="2793397538"/>
                    </a:ext>
                  </a:extLst>
                </a:gridCol>
              </a:tblGrid>
              <a:tr h="307324">
                <a:tc>
                  <a:txBody>
                    <a:bodyPr/>
                    <a:lstStyle/>
                    <a:p>
                      <a:pPr marL="171450" indent="-171450">
                        <a:buFont typeface="Wingdings" panose="05000000000000000000" pitchFamily="2" charset="2"/>
                        <a:buChar char="Ø"/>
                      </a:pPr>
                      <a:r>
                        <a:rPr lang="es-CO" sz="1100" b="1" dirty="0">
                          <a:solidFill>
                            <a:srgbClr val="2D5269"/>
                          </a:solidFill>
                          <a:latin typeface="+mn-lt"/>
                          <a:cs typeface="Arial" panose="020B0604020202020204" pitchFamily="34" charset="0"/>
                        </a:rPr>
                        <a:t>No. De Transacciones</a:t>
                      </a:r>
                    </a:p>
                  </a:txBody>
                  <a:tcPr marL="158824" marR="80682" marT="38118" marB="38118" anchor="ctr">
                    <a:noFill/>
                  </a:tcPr>
                </a:tc>
                <a:extLst>
                  <a:ext uri="{0D108BD9-81ED-4DB2-BD59-A6C34878D82A}">
                    <a16:rowId xmlns:a16="http://schemas.microsoft.com/office/drawing/2014/main" val="2090194996"/>
                  </a:ext>
                </a:extLst>
              </a:tr>
              <a:tr h="307324">
                <a:tc>
                  <a:txBody>
                    <a:bodyPr/>
                    <a:lstStyle/>
                    <a:p>
                      <a:pPr marL="171450" indent="-171450">
                        <a:buFont typeface="Wingdings" panose="05000000000000000000" pitchFamily="2" charset="2"/>
                        <a:buChar char="Ø"/>
                      </a:pPr>
                      <a:r>
                        <a:rPr lang="es-CO" sz="1100" b="1" dirty="0">
                          <a:solidFill>
                            <a:srgbClr val="2D5269"/>
                          </a:solidFill>
                          <a:latin typeface="+mn-lt"/>
                          <a:cs typeface="Arial" panose="020B0604020202020204" pitchFamily="34" charset="0"/>
                        </a:rPr>
                        <a:t>Valor millones de USD</a:t>
                      </a:r>
                    </a:p>
                  </a:txBody>
                  <a:tcPr marL="158824" marR="80682" marT="38118" marB="38118" anchor="ctr">
                    <a:noFill/>
                  </a:tcPr>
                </a:tc>
                <a:extLst>
                  <a:ext uri="{0D108BD9-81ED-4DB2-BD59-A6C34878D82A}">
                    <a16:rowId xmlns:a16="http://schemas.microsoft.com/office/drawing/2014/main" val="2723108436"/>
                  </a:ext>
                </a:extLst>
              </a:tr>
              <a:tr h="307324">
                <a:tc>
                  <a:txBody>
                    <a:bodyPr/>
                    <a:lstStyle/>
                    <a:p>
                      <a:pPr marL="171450" indent="-171450">
                        <a:buFont typeface="Wingdings" panose="05000000000000000000" pitchFamily="2" charset="2"/>
                        <a:buChar char="Ø"/>
                      </a:pPr>
                      <a:r>
                        <a:rPr lang="es-CO" sz="1100" b="1" dirty="0">
                          <a:solidFill>
                            <a:srgbClr val="2D5269"/>
                          </a:solidFill>
                          <a:latin typeface="+mn-lt"/>
                          <a:cs typeface="Arial" panose="020B0604020202020204" pitchFamily="34" charset="0"/>
                        </a:rPr>
                        <a:t>Contacto</a:t>
                      </a:r>
                    </a:p>
                  </a:txBody>
                  <a:tcPr marL="158824" marR="80682" marT="38118" marB="38118" anchor="ctr">
                    <a:noFill/>
                  </a:tcPr>
                </a:tc>
                <a:extLst>
                  <a:ext uri="{0D108BD9-81ED-4DB2-BD59-A6C34878D82A}">
                    <a16:rowId xmlns:a16="http://schemas.microsoft.com/office/drawing/2014/main" val="2070048899"/>
                  </a:ext>
                </a:extLst>
              </a:tr>
              <a:tr h="307324">
                <a:tc>
                  <a:txBody>
                    <a:bodyPr/>
                    <a:lstStyle/>
                    <a:p>
                      <a:pPr marL="171450" indent="-171450">
                        <a:buFont typeface="Wingdings" panose="05000000000000000000" pitchFamily="2" charset="2"/>
                        <a:buChar char="Ø"/>
                      </a:pPr>
                      <a:r>
                        <a:rPr lang="es-CO" sz="1100" b="1" dirty="0">
                          <a:solidFill>
                            <a:srgbClr val="2D5269"/>
                          </a:solidFill>
                          <a:latin typeface="+mn-lt"/>
                          <a:cs typeface="Arial" panose="020B0604020202020204" pitchFamily="34" charset="0"/>
                        </a:rPr>
                        <a:t>Cargo</a:t>
                      </a:r>
                    </a:p>
                  </a:txBody>
                  <a:tcPr marL="158824" marR="80682" marT="38118" marB="38118" anchor="ctr">
                    <a:noFill/>
                  </a:tcPr>
                </a:tc>
                <a:extLst>
                  <a:ext uri="{0D108BD9-81ED-4DB2-BD59-A6C34878D82A}">
                    <a16:rowId xmlns:a16="http://schemas.microsoft.com/office/drawing/2014/main" val="2604402980"/>
                  </a:ext>
                </a:extLst>
              </a:tr>
              <a:tr h="307324">
                <a:tc>
                  <a:txBody>
                    <a:bodyPr/>
                    <a:lstStyle/>
                    <a:p>
                      <a:pPr marL="171450" indent="-171450">
                        <a:buFont typeface="Wingdings" panose="05000000000000000000" pitchFamily="2" charset="2"/>
                        <a:buChar char="Ø"/>
                      </a:pPr>
                      <a:r>
                        <a:rPr lang="es-CO" sz="1100" b="1" dirty="0">
                          <a:solidFill>
                            <a:srgbClr val="2D5269"/>
                          </a:solidFill>
                          <a:latin typeface="+mn-lt"/>
                          <a:cs typeface="Arial" panose="020B0604020202020204" pitchFamily="34" charset="0"/>
                        </a:rPr>
                        <a:t>Casa matriz</a:t>
                      </a:r>
                    </a:p>
                  </a:txBody>
                  <a:tcPr marL="158824" marR="80682" marT="38118" marB="38118" anchor="ctr">
                    <a:noFill/>
                  </a:tcPr>
                </a:tc>
                <a:extLst>
                  <a:ext uri="{0D108BD9-81ED-4DB2-BD59-A6C34878D82A}">
                    <a16:rowId xmlns:a16="http://schemas.microsoft.com/office/drawing/2014/main" val="1358042470"/>
                  </a:ext>
                </a:extLst>
              </a:tr>
            </a:tbl>
          </a:graphicData>
        </a:graphic>
      </p:graphicFrame>
      <p:graphicFrame>
        <p:nvGraphicFramePr>
          <p:cNvPr id="36" name="Table 35">
            <a:extLst>
              <a:ext uri="{FF2B5EF4-FFF2-40B4-BE49-F238E27FC236}">
                <a16:creationId xmlns:a16="http://schemas.microsoft.com/office/drawing/2014/main" id="{2927195E-79E5-46D4-B1D4-0F438846DD6C}"/>
              </a:ext>
            </a:extLst>
          </p:cNvPr>
          <p:cNvGraphicFramePr>
            <a:graphicFrameLocks noGrp="1"/>
          </p:cNvGraphicFramePr>
          <p:nvPr>
            <p:extLst/>
          </p:nvPr>
        </p:nvGraphicFramePr>
        <p:xfrm>
          <a:off x="4026733" y="2426572"/>
          <a:ext cx="1713168" cy="1537895"/>
        </p:xfrm>
        <a:graphic>
          <a:graphicData uri="http://schemas.openxmlformats.org/drawingml/2006/table">
            <a:tbl>
              <a:tblPr bandRow="1">
                <a:tableStyleId>{2D5ABB26-0587-4C30-8999-92F81FD0307C}</a:tableStyleId>
              </a:tblPr>
              <a:tblGrid>
                <a:gridCol w="1713168">
                  <a:extLst>
                    <a:ext uri="{9D8B030D-6E8A-4147-A177-3AD203B41FA5}">
                      <a16:colId xmlns:a16="http://schemas.microsoft.com/office/drawing/2014/main" val="2793397538"/>
                    </a:ext>
                  </a:extLst>
                </a:gridCol>
              </a:tblGrid>
              <a:tr h="307579">
                <a:tc>
                  <a:txBody>
                    <a:bodyPr/>
                    <a:lstStyle/>
                    <a:p>
                      <a:pPr marL="171450" indent="-171450">
                        <a:buFont typeface="Arial" panose="020B0604020202020204" pitchFamily="34" charset="0"/>
                        <a:buChar char="•"/>
                      </a:pPr>
                      <a:r>
                        <a:rPr lang="es-CO" sz="1100" dirty="0">
                          <a:solidFill>
                            <a:schemeClr val="tx1">
                              <a:lumMod val="75000"/>
                              <a:lumOff val="25000"/>
                            </a:schemeClr>
                          </a:solidFill>
                          <a:latin typeface="+mn-lt"/>
                        </a:rPr>
                        <a:t>85,600</a:t>
                      </a:r>
                      <a:endParaRPr lang="es-CO" sz="1100" dirty="0">
                        <a:solidFill>
                          <a:schemeClr val="tx1">
                            <a:lumMod val="75000"/>
                            <a:lumOff val="25000"/>
                          </a:schemeClr>
                        </a:solidFill>
                        <a:latin typeface="+mn-lt"/>
                        <a:cs typeface="Arial" panose="020B0604020202020204" pitchFamily="34" charset="0"/>
                      </a:endParaRPr>
                    </a:p>
                  </a:txBody>
                  <a:tcPr marL="158824" marR="80682" marT="37922" marB="37922" anchor="ctr">
                    <a:solidFill>
                      <a:srgbClr val="9FB9C4"/>
                    </a:solidFill>
                  </a:tcPr>
                </a:tc>
                <a:extLst>
                  <a:ext uri="{0D108BD9-81ED-4DB2-BD59-A6C34878D82A}">
                    <a16:rowId xmlns:a16="http://schemas.microsoft.com/office/drawing/2014/main" val="2090194996"/>
                  </a:ext>
                </a:extLst>
              </a:tr>
              <a:tr h="307579">
                <a:tc>
                  <a:txBody>
                    <a:bodyPr/>
                    <a:lstStyle/>
                    <a:p>
                      <a:pPr marL="171450" indent="-171450">
                        <a:buFont typeface="Arial" panose="020B0604020202020204" pitchFamily="34" charset="0"/>
                        <a:buChar char="•"/>
                      </a:pPr>
                      <a:r>
                        <a:rPr lang="es-CO" sz="1100" dirty="0">
                          <a:solidFill>
                            <a:schemeClr val="tx1">
                              <a:lumMod val="75000"/>
                              <a:lumOff val="25000"/>
                            </a:schemeClr>
                          </a:solidFill>
                          <a:latin typeface="+mn-lt"/>
                        </a:rPr>
                        <a:t>337,600</a:t>
                      </a:r>
                      <a:endParaRPr lang="es-CO" sz="1100" dirty="0">
                        <a:solidFill>
                          <a:schemeClr val="tx1">
                            <a:lumMod val="75000"/>
                            <a:lumOff val="25000"/>
                          </a:schemeClr>
                        </a:solidFill>
                        <a:latin typeface="+mn-lt"/>
                        <a:cs typeface="Arial" panose="020B0604020202020204" pitchFamily="34" charset="0"/>
                      </a:endParaRPr>
                    </a:p>
                  </a:txBody>
                  <a:tcPr marL="158824" marR="80682" marT="37922" marB="37922" anchor="ctr">
                    <a:solidFill>
                      <a:srgbClr val="9FB9C4"/>
                    </a:solidFill>
                  </a:tcPr>
                </a:tc>
                <a:extLst>
                  <a:ext uri="{0D108BD9-81ED-4DB2-BD59-A6C34878D82A}">
                    <a16:rowId xmlns:a16="http://schemas.microsoft.com/office/drawing/2014/main" val="2723108436"/>
                  </a:ext>
                </a:extLst>
              </a:tr>
              <a:tr h="307579">
                <a:tc>
                  <a:txBody>
                    <a:bodyPr/>
                    <a:lstStyle/>
                    <a:p>
                      <a:pPr marL="171450" indent="-171450">
                        <a:buFont typeface="Arial" panose="020B0604020202020204" pitchFamily="34" charset="0"/>
                        <a:buChar char="•"/>
                      </a:pPr>
                      <a:r>
                        <a:rPr lang="es-CO" sz="1100" dirty="0">
                          <a:solidFill>
                            <a:schemeClr val="tx1">
                              <a:lumMod val="75000"/>
                              <a:lumOff val="25000"/>
                            </a:schemeClr>
                          </a:solidFill>
                          <a:latin typeface="+mn-lt"/>
                        </a:rPr>
                        <a:t>Andrés Cardona</a:t>
                      </a:r>
                      <a:endParaRPr lang="es-CO" sz="1100" dirty="0">
                        <a:solidFill>
                          <a:schemeClr val="tx1">
                            <a:lumMod val="75000"/>
                            <a:lumOff val="25000"/>
                          </a:schemeClr>
                        </a:solidFill>
                        <a:latin typeface="+mn-lt"/>
                        <a:cs typeface="Arial" panose="020B0604020202020204" pitchFamily="34" charset="0"/>
                      </a:endParaRPr>
                    </a:p>
                  </a:txBody>
                  <a:tcPr marL="158824" marR="80682" marT="37922" marB="37922" anchor="ctr">
                    <a:solidFill>
                      <a:srgbClr val="9FB9C4"/>
                    </a:solidFill>
                  </a:tcPr>
                </a:tc>
                <a:extLst>
                  <a:ext uri="{0D108BD9-81ED-4DB2-BD59-A6C34878D82A}">
                    <a16:rowId xmlns:a16="http://schemas.microsoft.com/office/drawing/2014/main" val="2070048899"/>
                  </a:ext>
                </a:extLst>
              </a:tr>
              <a:tr h="307579">
                <a:tc>
                  <a:txBody>
                    <a:bodyPr/>
                    <a:lstStyle/>
                    <a:p>
                      <a:pPr marL="171450" indent="-171450">
                        <a:buFont typeface="Arial" panose="020B0604020202020204" pitchFamily="34" charset="0"/>
                        <a:buChar char="•"/>
                      </a:pPr>
                      <a:r>
                        <a:rPr lang="es-CO" sz="1100" dirty="0">
                          <a:solidFill>
                            <a:schemeClr val="tx1">
                              <a:lumMod val="75000"/>
                              <a:lumOff val="25000"/>
                            </a:schemeClr>
                          </a:solidFill>
                          <a:latin typeface="+mn-lt"/>
                        </a:rPr>
                        <a:t>Director </a:t>
                      </a:r>
                      <a:r>
                        <a:rPr lang="es-CO" sz="1100" dirty="0" err="1">
                          <a:solidFill>
                            <a:schemeClr val="tx1">
                              <a:lumMod val="75000"/>
                              <a:lumOff val="25000"/>
                            </a:schemeClr>
                          </a:solidFill>
                          <a:latin typeface="+mn-lt"/>
                        </a:rPr>
                        <a:t>A&amp;TS</a:t>
                      </a:r>
                      <a:endParaRPr lang="es-CO" sz="1100" dirty="0">
                        <a:solidFill>
                          <a:schemeClr val="tx1">
                            <a:lumMod val="75000"/>
                            <a:lumOff val="25000"/>
                          </a:schemeClr>
                        </a:solidFill>
                        <a:latin typeface="+mn-lt"/>
                        <a:cs typeface="Arial" panose="020B0604020202020204" pitchFamily="34" charset="0"/>
                      </a:endParaRPr>
                    </a:p>
                  </a:txBody>
                  <a:tcPr marL="158824" marR="80682" marT="37922" marB="37922" anchor="ctr">
                    <a:solidFill>
                      <a:srgbClr val="9FB9C4"/>
                    </a:solidFill>
                  </a:tcPr>
                </a:tc>
                <a:extLst>
                  <a:ext uri="{0D108BD9-81ED-4DB2-BD59-A6C34878D82A}">
                    <a16:rowId xmlns:a16="http://schemas.microsoft.com/office/drawing/2014/main" val="2604402980"/>
                  </a:ext>
                </a:extLst>
              </a:tr>
              <a:tr h="307579">
                <a:tc>
                  <a:txBody>
                    <a:bodyPr/>
                    <a:lstStyle/>
                    <a:p>
                      <a:pPr marL="171450" indent="-171450">
                        <a:buFont typeface="Arial" panose="020B0604020202020204" pitchFamily="34" charset="0"/>
                        <a:buChar char="•"/>
                      </a:pPr>
                      <a:r>
                        <a:rPr lang="es-CO" sz="1100">
                          <a:solidFill>
                            <a:schemeClr val="tx1">
                              <a:lumMod val="75000"/>
                              <a:lumOff val="25000"/>
                            </a:schemeClr>
                          </a:solidFill>
                          <a:latin typeface="+mn-lt"/>
                          <a:cs typeface="Arial" panose="020B0604020202020204" pitchFamily="34" charset="0"/>
                        </a:rPr>
                        <a:t>Los Ángeles, </a:t>
                      </a:r>
                      <a:r>
                        <a:rPr lang="es-CO" sz="1100" dirty="0">
                          <a:solidFill>
                            <a:schemeClr val="tx1">
                              <a:lumMod val="75000"/>
                              <a:lumOff val="25000"/>
                            </a:schemeClr>
                          </a:solidFill>
                          <a:latin typeface="+mn-lt"/>
                          <a:cs typeface="Arial" panose="020B0604020202020204" pitchFamily="34" charset="0"/>
                        </a:rPr>
                        <a:t>EE.UU.</a:t>
                      </a:r>
                    </a:p>
                  </a:txBody>
                  <a:tcPr marL="158824" marR="80682" marT="37922" marB="37922" anchor="ctr">
                    <a:solidFill>
                      <a:srgbClr val="9FB9C4"/>
                    </a:solidFill>
                  </a:tcPr>
                </a:tc>
                <a:extLst>
                  <a:ext uri="{0D108BD9-81ED-4DB2-BD59-A6C34878D82A}">
                    <a16:rowId xmlns:a16="http://schemas.microsoft.com/office/drawing/2014/main" val="2622598038"/>
                  </a:ext>
                </a:extLst>
              </a:tr>
            </a:tbl>
          </a:graphicData>
        </a:graphic>
      </p:graphicFrame>
      <p:graphicFrame>
        <p:nvGraphicFramePr>
          <p:cNvPr id="37" name="Table 36">
            <a:extLst>
              <a:ext uri="{FF2B5EF4-FFF2-40B4-BE49-F238E27FC236}">
                <a16:creationId xmlns:a16="http://schemas.microsoft.com/office/drawing/2014/main" id="{562DBF30-AB34-4BB2-A477-9ED5122E7B48}"/>
              </a:ext>
            </a:extLst>
          </p:cNvPr>
          <p:cNvGraphicFramePr>
            <a:graphicFrameLocks noGrp="1"/>
          </p:cNvGraphicFramePr>
          <p:nvPr>
            <p:extLst/>
          </p:nvPr>
        </p:nvGraphicFramePr>
        <p:xfrm>
          <a:off x="8206690" y="2426572"/>
          <a:ext cx="1713168" cy="1537895"/>
        </p:xfrm>
        <a:graphic>
          <a:graphicData uri="http://schemas.openxmlformats.org/drawingml/2006/table">
            <a:tbl>
              <a:tblPr bandRow="1">
                <a:tableStyleId>{2D5ABB26-0587-4C30-8999-92F81FD0307C}</a:tableStyleId>
              </a:tblPr>
              <a:tblGrid>
                <a:gridCol w="1713168">
                  <a:extLst>
                    <a:ext uri="{9D8B030D-6E8A-4147-A177-3AD203B41FA5}">
                      <a16:colId xmlns:a16="http://schemas.microsoft.com/office/drawing/2014/main" val="2793397538"/>
                    </a:ext>
                  </a:extLst>
                </a:gridCol>
              </a:tblGrid>
              <a:tr h="307579">
                <a:tc>
                  <a:txBody>
                    <a:bodyPr/>
                    <a:lstStyle/>
                    <a:p>
                      <a:pPr marL="171450" indent="-171450" algn="l" defTabSz="1049572" rtl="0" eaLnBrk="1" latinLnBrk="0" hangingPunct="1">
                        <a:buFont typeface="Arial" panose="020B0604020202020204" pitchFamily="34" charset="0"/>
                        <a:buChar char="•"/>
                      </a:pPr>
                      <a:r>
                        <a:rPr lang="es-CO" sz="1100" kern="1200" dirty="0">
                          <a:solidFill>
                            <a:schemeClr val="tx1">
                              <a:lumMod val="75000"/>
                              <a:lumOff val="25000"/>
                            </a:schemeClr>
                          </a:solidFill>
                          <a:latin typeface="+mn-lt"/>
                          <a:ea typeface="+mn-ea"/>
                          <a:cs typeface="Arial" panose="020B0604020202020204" pitchFamily="34" charset="0"/>
                        </a:rPr>
                        <a:t>n/d</a:t>
                      </a:r>
                    </a:p>
                  </a:txBody>
                  <a:tcPr marL="158824" marR="80682" marT="37922" marB="37922" anchor="ctr">
                    <a:solidFill>
                      <a:srgbClr val="9FB9C4"/>
                    </a:solidFill>
                  </a:tcPr>
                </a:tc>
                <a:extLst>
                  <a:ext uri="{0D108BD9-81ED-4DB2-BD59-A6C34878D82A}">
                    <a16:rowId xmlns:a16="http://schemas.microsoft.com/office/drawing/2014/main" val="2090194996"/>
                  </a:ext>
                </a:extLst>
              </a:tr>
              <a:tr h="307579">
                <a:tc>
                  <a:txBody>
                    <a:bodyPr/>
                    <a:lstStyle/>
                    <a:p>
                      <a:pPr marL="171450" indent="-171450" algn="l" defTabSz="1049572" rtl="0" eaLnBrk="1" latinLnBrk="0" hangingPunct="1">
                        <a:buFont typeface="Arial" panose="020B0604020202020204" pitchFamily="34" charset="0"/>
                        <a:buChar char="•"/>
                      </a:pPr>
                      <a:r>
                        <a:rPr lang="es-CO" sz="1100" kern="1200" dirty="0">
                          <a:solidFill>
                            <a:schemeClr val="tx1">
                              <a:lumMod val="75000"/>
                              <a:lumOff val="25000"/>
                            </a:schemeClr>
                          </a:solidFill>
                          <a:latin typeface="+mn-lt"/>
                          <a:ea typeface="+mn-ea"/>
                          <a:cs typeface="Arial" panose="020B0604020202020204" pitchFamily="34" charset="0"/>
                        </a:rPr>
                        <a:t>151,000</a:t>
                      </a:r>
                    </a:p>
                  </a:txBody>
                  <a:tcPr marL="158824" marR="80682" marT="37922" marB="37922" anchor="ctr">
                    <a:solidFill>
                      <a:srgbClr val="9FB9C4"/>
                    </a:solidFill>
                  </a:tcPr>
                </a:tc>
                <a:extLst>
                  <a:ext uri="{0D108BD9-81ED-4DB2-BD59-A6C34878D82A}">
                    <a16:rowId xmlns:a16="http://schemas.microsoft.com/office/drawing/2014/main" val="2723108436"/>
                  </a:ext>
                </a:extLst>
              </a:tr>
              <a:tr h="307579">
                <a:tc>
                  <a:txBody>
                    <a:bodyPr/>
                    <a:lstStyle/>
                    <a:p>
                      <a:pPr marL="171450" indent="-171450" algn="l" defTabSz="1049572" rtl="0" eaLnBrk="1" latinLnBrk="0" hangingPunct="1">
                        <a:buFont typeface="Arial" panose="020B0604020202020204" pitchFamily="34" charset="0"/>
                        <a:buChar char="•"/>
                      </a:pPr>
                      <a:r>
                        <a:rPr lang="es-CO" sz="1100" kern="1200" dirty="0">
                          <a:solidFill>
                            <a:schemeClr val="tx1">
                              <a:lumMod val="75000"/>
                              <a:lumOff val="25000"/>
                            </a:schemeClr>
                          </a:solidFill>
                          <a:latin typeface="+mn-lt"/>
                          <a:ea typeface="+mn-ea"/>
                          <a:cs typeface="Arial" panose="020B0604020202020204" pitchFamily="34" charset="0"/>
                        </a:rPr>
                        <a:t>Juan Manuel Torres</a:t>
                      </a:r>
                    </a:p>
                  </a:txBody>
                  <a:tcPr marL="158824" marR="80682" marT="37922" marB="37922" anchor="ctr">
                    <a:solidFill>
                      <a:srgbClr val="9FB9C4"/>
                    </a:solidFill>
                  </a:tcPr>
                </a:tc>
                <a:extLst>
                  <a:ext uri="{0D108BD9-81ED-4DB2-BD59-A6C34878D82A}">
                    <a16:rowId xmlns:a16="http://schemas.microsoft.com/office/drawing/2014/main" val="2070048899"/>
                  </a:ext>
                </a:extLst>
              </a:tr>
              <a:tr h="307579">
                <a:tc>
                  <a:txBody>
                    <a:bodyPr/>
                    <a:lstStyle/>
                    <a:p>
                      <a:pPr marL="171450" indent="-171450" algn="l" defTabSz="1049572" rtl="0" eaLnBrk="1" latinLnBrk="0" hangingPunct="1">
                        <a:buFont typeface="Arial" panose="020B0604020202020204" pitchFamily="34" charset="0"/>
                        <a:buChar char="•"/>
                      </a:pPr>
                      <a:r>
                        <a:rPr lang="es-CO" sz="1100" kern="1200" dirty="0">
                          <a:solidFill>
                            <a:schemeClr val="tx1">
                              <a:lumMod val="75000"/>
                              <a:lumOff val="25000"/>
                            </a:schemeClr>
                          </a:solidFill>
                          <a:latin typeface="+mn-lt"/>
                          <a:ea typeface="+mn-ea"/>
                          <a:cs typeface="Arial" panose="020B0604020202020204" pitchFamily="34" charset="0"/>
                        </a:rPr>
                        <a:t>Socio</a:t>
                      </a:r>
                    </a:p>
                  </a:txBody>
                  <a:tcPr marL="158824" marR="80682" marT="37922" marB="37922" anchor="ctr">
                    <a:solidFill>
                      <a:srgbClr val="9FB9C4"/>
                    </a:solidFill>
                  </a:tcPr>
                </a:tc>
                <a:extLst>
                  <a:ext uri="{0D108BD9-81ED-4DB2-BD59-A6C34878D82A}">
                    <a16:rowId xmlns:a16="http://schemas.microsoft.com/office/drawing/2014/main" val="2604402980"/>
                  </a:ext>
                </a:extLst>
              </a:tr>
              <a:tr h="307579">
                <a:tc>
                  <a:txBody>
                    <a:bodyPr/>
                    <a:lstStyle/>
                    <a:p>
                      <a:pPr marL="171450" indent="-171450" algn="l" defTabSz="1049572" rtl="0" eaLnBrk="1" latinLnBrk="0" hangingPunct="1">
                        <a:buFont typeface="Arial" panose="020B0604020202020204" pitchFamily="34" charset="0"/>
                        <a:buChar char="•"/>
                      </a:pPr>
                      <a:r>
                        <a:rPr lang="es-CO" sz="1100" kern="1200" dirty="0">
                          <a:solidFill>
                            <a:schemeClr val="tx1">
                              <a:lumMod val="75000"/>
                              <a:lumOff val="25000"/>
                            </a:schemeClr>
                          </a:solidFill>
                          <a:latin typeface="+mn-lt"/>
                          <a:ea typeface="+mn-ea"/>
                          <a:cs typeface="Arial" panose="020B0604020202020204" pitchFamily="34" charset="0"/>
                        </a:rPr>
                        <a:t>Nueva York, EE.UU.</a:t>
                      </a:r>
                    </a:p>
                  </a:txBody>
                  <a:tcPr marL="158824" marR="80682" marT="37922" marB="37922" anchor="ctr">
                    <a:solidFill>
                      <a:srgbClr val="9FB9C4"/>
                    </a:solidFill>
                  </a:tcPr>
                </a:tc>
                <a:extLst>
                  <a:ext uri="{0D108BD9-81ED-4DB2-BD59-A6C34878D82A}">
                    <a16:rowId xmlns:a16="http://schemas.microsoft.com/office/drawing/2014/main" val="3761148080"/>
                  </a:ext>
                </a:extLst>
              </a:tr>
            </a:tbl>
          </a:graphicData>
        </a:graphic>
      </p:graphicFrame>
      <p:sp>
        <p:nvSpPr>
          <p:cNvPr id="41" name="object 60">
            <a:extLst>
              <a:ext uri="{FF2B5EF4-FFF2-40B4-BE49-F238E27FC236}">
                <a16:creationId xmlns:a16="http://schemas.microsoft.com/office/drawing/2014/main" id="{A90E71E7-A406-4964-A108-8C4F206017BC}"/>
              </a:ext>
            </a:extLst>
          </p:cNvPr>
          <p:cNvSpPr/>
          <p:nvPr/>
        </p:nvSpPr>
        <p:spPr>
          <a:xfrm>
            <a:off x="4026733" y="4244525"/>
            <a:ext cx="1713168" cy="557777"/>
          </a:xfrm>
          <a:prstGeom prst="flowChartManualInput">
            <a:avLst/>
          </a:prstGeom>
          <a:solidFill>
            <a:srgbClr val="50A9C1"/>
          </a:solidFill>
          <a:ln w="19050">
            <a:solidFill>
              <a:schemeClr val="bg1"/>
            </a:solidFill>
          </a:ln>
        </p:spPr>
        <p:txBody>
          <a:bodyPr wrap="square" lIns="145839" tIns="32273" rIns="145839" bIns="29168" rtlCol="0" anchor="ctr" anchorCtr="0">
            <a:noAutofit/>
          </a:bodyPr>
          <a:lstStyle/>
          <a:p>
            <a:pPr algn="ctr">
              <a:spcAft>
                <a:spcPct val="50000"/>
              </a:spcAft>
              <a:buClr>
                <a:srgbClr val="FFE600"/>
              </a:buClr>
              <a:buSzPct val="80000"/>
            </a:pPr>
            <a:r>
              <a:rPr lang="es-CO" sz="971" b="1" kern="0" dirty="0">
                <a:solidFill>
                  <a:schemeClr val="bg1"/>
                </a:solidFill>
              </a:rPr>
              <a:t>COLLIERS</a:t>
            </a:r>
          </a:p>
        </p:txBody>
      </p:sp>
      <p:sp>
        <p:nvSpPr>
          <p:cNvPr id="42" name="object 60">
            <a:extLst>
              <a:ext uri="{FF2B5EF4-FFF2-40B4-BE49-F238E27FC236}">
                <a16:creationId xmlns:a16="http://schemas.microsoft.com/office/drawing/2014/main" id="{031E2143-492C-4678-88A9-9C894A602BE2}"/>
              </a:ext>
            </a:extLst>
          </p:cNvPr>
          <p:cNvSpPr/>
          <p:nvPr/>
        </p:nvSpPr>
        <p:spPr>
          <a:xfrm>
            <a:off x="8206690" y="4244525"/>
            <a:ext cx="1713168" cy="557777"/>
          </a:xfrm>
          <a:prstGeom prst="flowChartManualInput">
            <a:avLst/>
          </a:prstGeom>
          <a:solidFill>
            <a:srgbClr val="50A9C1"/>
          </a:solidFill>
          <a:ln w="19050">
            <a:solidFill>
              <a:schemeClr val="bg1"/>
            </a:solidFill>
          </a:ln>
        </p:spPr>
        <p:txBody>
          <a:bodyPr wrap="square" lIns="145839" tIns="32273" rIns="145839" bIns="29168" rtlCol="0" anchor="ctr" anchorCtr="0">
            <a:noAutofit/>
          </a:bodyPr>
          <a:lstStyle/>
          <a:p>
            <a:pPr algn="ctr">
              <a:spcAft>
                <a:spcPct val="50000"/>
              </a:spcAft>
              <a:buClr>
                <a:srgbClr val="FFE600"/>
              </a:buClr>
              <a:buSzPct val="80000"/>
            </a:pPr>
            <a:r>
              <a:rPr lang="es-CO" sz="971" b="1" kern="0" dirty="0" err="1">
                <a:solidFill>
                  <a:srgbClr val="FFFFFF"/>
                </a:solidFill>
              </a:rPr>
              <a:t>SAVILLS</a:t>
            </a:r>
            <a:endParaRPr lang="es-CO" sz="971" b="1" kern="0" dirty="0">
              <a:solidFill>
                <a:srgbClr val="FFFFFF"/>
              </a:solidFill>
            </a:endParaRPr>
          </a:p>
        </p:txBody>
      </p:sp>
      <p:sp>
        <p:nvSpPr>
          <p:cNvPr id="43" name="object 60">
            <a:extLst>
              <a:ext uri="{FF2B5EF4-FFF2-40B4-BE49-F238E27FC236}">
                <a16:creationId xmlns:a16="http://schemas.microsoft.com/office/drawing/2014/main" id="{7443BD59-D771-4066-B9FB-E38CA78FCA45}"/>
              </a:ext>
            </a:extLst>
          </p:cNvPr>
          <p:cNvSpPr/>
          <p:nvPr/>
        </p:nvSpPr>
        <p:spPr>
          <a:xfrm>
            <a:off x="6116711" y="4244525"/>
            <a:ext cx="1713168" cy="557777"/>
          </a:xfrm>
          <a:prstGeom prst="flowChartManualInput">
            <a:avLst/>
          </a:prstGeom>
          <a:solidFill>
            <a:srgbClr val="50A9C1"/>
          </a:solidFill>
          <a:ln w="19050">
            <a:solidFill>
              <a:schemeClr val="bg1"/>
            </a:solidFill>
          </a:ln>
        </p:spPr>
        <p:txBody>
          <a:bodyPr wrap="square" lIns="145839" tIns="32273" rIns="145839" bIns="29168" rtlCol="0" anchor="ctr" anchorCtr="0">
            <a:noAutofit/>
          </a:bodyPr>
          <a:lstStyle/>
          <a:p>
            <a:pPr algn="ctr">
              <a:spcAft>
                <a:spcPct val="50000"/>
              </a:spcAft>
              <a:buClr>
                <a:srgbClr val="FFE600"/>
              </a:buClr>
              <a:buSzPct val="80000"/>
            </a:pPr>
            <a:r>
              <a:rPr lang="es-CO" sz="971" b="1" kern="0" dirty="0">
                <a:solidFill>
                  <a:srgbClr val="FFFFFF"/>
                </a:solidFill>
              </a:rPr>
              <a:t>RE/MAX </a:t>
            </a:r>
            <a:r>
              <a:rPr lang="es-CO" sz="971" b="1" kern="0" dirty="0" err="1">
                <a:solidFill>
                  <a:srgbClr val="FFFFFF"/>
                </a:solidFill>
              </a:rPr>
              <a:t>COMMERCIAL</a:t>
            </a:r>
            <a:endParaRPr lang="es-CO" sz="971" b="1" kern="0" dirty="0">
              <a:solidFill>
                <a:srgbClr val="FFFFFF"/>
              </a:solidFill>
            </a:endParaRPr>
          </a:p>
        </p:txBody>
      </p:sp>
      <p:graphicFrame>
        <p:nvGraphicFramePr>
          <p:cNvPr id="44" name="Table 43">
            <a:extLst>
              <a:ext uri="{FF2B5EF4-FFF2-40B4-BE49-F238E27FC236}">
                <a16:creationId xmlns:a16="http://schemas.microsoft.com/office/drawing/2014/main" id="{C7F0AEFA-1BE9-4CDD-B2CE-8F62E4B95445}"/>
              </a:ext>
            </a:extLst>
          </p:cNvPr>
          <p:cNvGraphicFramePr>
            <a:graphicFrameLocks noGrp="1"/>
          </p:cNvGraphicFramePr>
          <p:nvPr>
            <p:extLst/>
          </p:nvPr>
        </p:nvGraphicFramePr>
        <p:xfrm>
          <a:off x="6116711" y="4858116"/>
          <a:ext cx="1713168" cy="1537895"/>
        </p:xfrm>
        <a:graphic>
          <a:graphicData uri="http://schemas.openxmlformats.org/drawingml/2006/table">
            <a:tbl>
              <a:tblPr bandRow="1">
                <a:tableStyleId>{2D5ABB26-0587-4C30-8999-92F81FD0307C}</a:tableStyleId>
              </a:tblPr>
              <a:tblGrid>
                <a:gridCol w="1713168">
                  <a:extLst>
                    <a:ext uri="{9D8B030D-6E8A-4147-A177-3AD203B41FA5}">
                      <a16:colId xmlns:a16="http://schemas.microsoft.com/office/drawing/2014/main" val="2793397538"/>
                    </a:ext>
                  </a:extLst>
                </a:gridCol>
              </a:tblGrid>
              <a:tr h="307579">
                <a:tc>
                  <a:txBody>
                    <a:bodyPr/>
                    <a:lstStyle/>
                    <a:p>
                      <a:pPr marL="171450" indent="-171450" algn="l" defTabSz="1049572" rtl="0" eaLnBrk="1" latinLnBrk="0" hangingPunct="1">
                        <a:buFont typeface="Arial" panose="020B0604020202020204" pitchFamily="34" charset="0"/>
                        <a:buChar char="•"/>
                      </a:pPr>
                      <a:r>
                        <a:rPr lang="es-CO" sz="1100" kern="1200" dirty="0">
                          <a:solidFill>
                            <a:schemeClr val="tx1">
                              <a:lumMod val="75000"/>
                              <a:lumOff val="25000"/>
                            </a:schemeClr>
                          </a:solidFill>
                          <a:latin typeface="+mn-lt"/>
                          <a:ea typeface="+mn-ea"/>
                          <a:cs typeface="Arial" panose="020B0604020202020204" pitchFamily="34" charset="0"/>
                        </a:rPr>
                        <a:t>32,974</a:t>
                      </a:r>
                    </a:p>
                  </a:txBody>
                  <a:tcPr marL="158824" marR="80682" marT="37922" marB="37922" anchor="ctr">
                    <a:solidFill>
                      <a:srgbClr val="9FB9C4"/>
                    </a:solidFill>
                  </a:tcPr>
                </a:tc>
                <a:extLst>
                  <a:ext uri="{0D108BD9-81ED-4DB2-BD59-A6C34878D82A}">
                    <a16:rowId xmlns:a16="http://schemas.microsoft.com/office/drawing/2014/main" val="2090194996"/>
                  </a:ext>
                </a:extLst>
              </a:tr>
              <a:tr h="307579">
                <a:tc>
                  <a:txBody>
                    <a:bodyPr/>
                    <a:lstStyle/>
                    <a:p>
                      <a:pPr marL="171450" indent="-171450" algn="l" defTabSz="1049572" rtl="0" eaLnBrk="1" latinLnBrk="0" hangingPunct="1">
                        <a:buFont typeface="Arial" panose="020B0604020202020204" pitchFamily="34" charset="0"/>
                        <a:buChar char="•"/>
                      </a:pPr>
                      <a:r>
                        <a:rPr lang="es-CO" sz="1100" kern="1200" dirty="0">
                          <a:solidFill>
                            <a:schemeClr val="tx1">
                              <a:lumMod val="75000"/>
                              <a:lumOff val="25000"/>
                            </a:schemeClr>
                          </a:solidFill>
                          <a:latin typeface="+mn-lt"/>
                          <a:ea typeface="+mn-ea"/>
                          <a:cs typeface="Arial" panose="020B0604020202020204" pitchFamily="34" charset="0"/>
                        </a:rPr>
                        <a:t>13,487</a:t>
                      </a:r>
                    </a:p>
                  </a:txBody>
                  <a:tcPr marL="158824" marR="80682" marT="37922" marB="37922" anchor="ctr">
                    <a:solidFill>
                      <a:srgbClr val="9FB9C4"/>
                    </a:solidFill>
                  </a:tcPr>
                </a:tc>
                <a:extLst>
                  <a:ext uri="{0D108BD9-81ED-4DB2-BD59-A6C34878D82A}">
                    <a16:rowId xmlns:a16="http://schemas.microsoft.com/office/drawing/2014/main" val="2723108436"/>
                  </a:ext>
                </a:extLst>
              </a:tr>
              <a:tr h="307579">
                <a:tc>
                  <a:txBody>
                    <a:bodyPr/>
                    <a:lstStyle/>
                    <a:p>
                      <a:pPr marL="171450" indent="-171450" algn="l" defTabSz="1049572" rtl="0" eaLnBrk="1" latinLnBrk="0" hangingPunct="1">
                        <a:buFont typeface="Arial" panose="020B0604020202020204" pitchFamily="34" charset="0"/>
                        <a:buChar char="•"/>
                      </a:pPr>
                      <a:r>
                        <a:rPr lang="es-CO" sz="1100" kern="1200" dirty="0">
                          <a:solidFill>
                            <a:schemeClr val="tx1">
                              <a:lumMod val="75000"/>
                              <a:lumOff val="25000"/>
                            </a:schemeClr>
                          </a:solidFill>
                          <a:latin typeface="+mn-lt"/>
                          <a:ea typeface="+mn-ea"/>
                          <a:cs typeface="Arial" panose="020B0604020202020204" pitchFamily="34" charset="0"/>
                        </a:rPr>
                        <a:t>Ricardo Reyes</a:t>
                      </a:r>
                    </a:p>
                  </a:txBody>
                  <a:tcPr marL="158824" marR="80682" marT="37922" marB="37922" anchor="ctr">
                    <a:solidFill>
                      <a:srgbClr val="9FB9C4"/>
                    </a:solidFill>
                  </a:tcPr>
                </a:tc>
                <a:extLst>
                  <a:ext uri="{0D108BD9-81ED-4DB2-BD59-A6C34878D82A}">
                    <a16:rowId xmlns:a16="http://schemas.microsoft.com/office/drawing/2014/main" val="2070048899"/>
                  </a:ext>
                </a:extLst>
              </a:tr>
              <a:tr h="307579">
                <a:tc>
                  <a:txBody>
                    <a:bodyPr/>
                    <a:lstStyle/>
                    <a:p>
                      <a:pPr marL="171450" indent="-171450" algn="l" defTabSz="1049572" rtl="0" eaLnBrk="1" latinLnBrk="0" hangingPunct="1">
                        <a:buFont typeface="Arial" panose="020B0604020202020204" pitchFamily="34" charset="0"/>
                        <a:buChar char="•"/>
                      </a:pPr>
                      <a:r>
                        <a:rPr lang="es-CO" sz="1100" kern="1200" dirty="0" err="1">
                          <a:solidFill>
                            <a:schemeClr val="tx1">
                              <a:lumMod val="75000"/>
                              <a:lumOff val="25000"/>
                            </a:schemeClr>
                          </a:solidFill>
                          <a:latin typeface="+mn-lt"/>
                          <a:ea typeface="+mn-ea"/>
                          <a:cs typeface="Arial" panose="020B0604020202020204" pitchFamily="34" charset="0"/>
                        </a:rPr>
                        <a:t>Broker</a:t>
                      </a:r>
                      <a:endParaRPr lang="es-CO" sz="1100" kern="1200" dirty="0">
                        <a:solidFill>
                          <a:schemeClr val="tx1">
                            <a:lumMod val="75000"/>
                            <a:lumOff val="25000"/>
                          </a:schemeClr>
                        </a:solidFill>
                        <a:latin typeface="+mn-lt"/>
                        <a:ea typeface="+mn-ea"/>
                        <a:cs typeface="Arial" panose="020B0604020202020204" pitchFamily="34" charset="0"/>
                      </a:endParaRPr>
                    </a:p>
                  </a:txBody>
                  <a:tcPr marL="158824" marR="80682" marT="37922" marB="37922" anchor="ctr">
                    <a:solidFill>
                      <a:srgbClr val="9FB9C4"/>
                    </a:solidFill>
                  </a:tcPr>
                </a:tc>
                <a:extLst>
                  <a:ext uri="{0D108BD9-81ED-4DB2-BD59-A6C34878D82A}">
                    <a16:rowId xmlns:a16="http://schemas.microsoft.com/office/drawing/2014/main" val="2604402980"/>
                  </a:ext>
                </a:extLst>
              </a:tr>
              <a:tr h="307579">
                <a:tc>
                  <a:txBody>
                    <a:bodyPr/>
                    <a:lstStyle/>
                    <a:p>
                      <a:pPr marL="171450" indent="-171450" algn="l" defTabSz="1049572" rtl="0" eaLnBrk="1" latinLnBrk="0" hangingPunct="1">
                        <a:buFont typeface="Arial" panose="020B0604020202020204" pitchFamily="34" charset="0"/>
                        <a:buChar char="•"/>
                      </a:pPr>
                      <a:r>
                        <a:rPr lang="es-CO" sz="1100" kern="1200" dirty="0">
                          <a:solidFill>
                            <a:schemeClr val="tx1">
                              <a:lumMod val="75000"/>
                              <a:lumOff val="25000"/>
                            </a:schemeClr>
                          </a:solidFill>
                          <a:latin typeface="+mn-lt"/>
                          <a:ea typeface="+mn-ea"/>
                          <a:cs typeface="Arial" panose="020B0604020202020204" pitchFamily="34" charset="0"/>
                        </a:rPr>
                        <a:t>Denver, EE.UU.</a:t>
                      </a:r>
                    </a:p>
                  </a:txBody>
                  <a:tcPr marL="158824" marR="80682" marT="37922" marB="37922" anchor="ctr">
                    <a:solidFill>
                      <a:srgbClr val="9FB9C4"/>
                    </a:solidFill>
                  </a:tcPr>
                </a:tc>
                <a:extLst>
                  <a:ext uri="{0D108BD9-81ED-4DB2-BD59-A6C34878D82A}">
                    <a16:rowId xmlns:a16="http://schemas.microsoft.com/office/drawing/2014/main" val="2945039393"/>
                  </a:ext>
                </a:extLst>
              </a:tr>
            </a:tbl>
          </a:graphicData>
        </a:graphic>
      </p:graphicFrame>
      <p:graphicFrame>
        <p:nvGraphicFramePr>
          <p:cNvPr id="46" name="Table 45">
            <a:extLst>
              <a:ext uri="{FF2B5EF4-FFF2-40B4-BE49-F238E27FC236}">
                <a16:creationId xmlns:a16="http://schemas.microsoft.com/office/drawing/2014/main" id="{EB3CBFE9-D5C2-4FCB-8B58-25397EE19C1B}"/>
              </a:ext>
            </a:extLst>
          </p:cNvPr>
          <p:cNvGraphicFramePr>
            <a:graphicFrameLocks noGrp="1"/>
          </p:cNvGraphicFramePr>
          <p:nvPr>
            <p:extLst/>
          </p:nvPr>
        </p:nvGraphicFramePr>
        <p:xfrm>
          <a:off x="4026733" y="4858117"/>
          <a:ext cx="1713168" cy="1560513"/>
        </p:xfrm>
        <a:graphic>
          <a:graphicData uri="http://schemas.openxmlformats.org/drawingml/2006/table">
            <a:tbl>
              <a:tblPr bandRow="1">
                <a:tableStyleId>{2D5ABB26-0587-4C30-8999-92F81FD0307C}</a:tableStyleId>
              </a:tblPr>
              <a:tblGrid>
                <a:gridCol w="1713168">
                  <a:extLst>
                    <a:ext uri="{9D8B030D-6E8A-4147-A177-3AD203B41FA5}">
                      <a16:colId xmlns:a16="http://schemas.microsoft.com/office/drawing/2014/main" val="2793397538"/>
                    </a:ext>
                  </a:extLst>
                </a:gridCol>
              </a:tblGrid>
              <a:tr h="307579">
                <a:tc>
                  <a:txBody>
                    <a:bodyPr/>
                    <a:lstStyle/>
                    <a:p>
                      <a:pPr marL="171450" indent="-171450" algn="l" defTabSz="1049572" rtl="0" eaLnBrk="1" latinLnBrk="0" hangingPunct="1">
                        <a:buFont typeface="Arial" panose="020B0604020202020204" pitchFamily="34" charset="0"/>
                        <a:buChar char="•"/>
                      </a:pPr>
                      <a:r>
                        <a:rPr lang="es-CO" sz="1100" kern="1200" dirty="0">
                          <a:solidFill>
                            <a:schemeClr val="tx1">
                              <a:lumMod val="75000"/>
                              <a:lumOff val="25000"/>
                            </a:schemeClr>
                          </a:solidFill>
                          <a:latin typeface="+mn-lt"/>
                          <a:ea typeface="+mn-ea"/>
                          <a:cs typeface="Arial" panose="020B0604020202020204" pitchFamily="34" charset="0"/>
                        </a:rPr>
                        <a:t>80,000</a:t>
                      </a:r>
                    </a:p>
                  </a:txBody>
                  <a:tcPr marL="158824" marR="80682" marT="37922" marB="37922" anchor="ctr">
                    <a:solidFill>
                      <a:srgbClr val="9FB9C4"/>
                    </a:solidFill>
                  </a:tcPr>
                </a:tc>
                <a:extLst>
                  <a:ext uri="{0D108BD9-81ED-4DB2-BD59-A6C34878D82A}">
                    <a16:rowId xmlns:a16="http://schemas.microsoft.com/office/drawing/2014/main" val="2090194996"/>
                  </a:ext>
                </a:extLst>
              </a:tr>
              <a:tr h="330197">
                <a:tc>
                  <a:txBody>
                    <a:bodyPr/>
                    <a:lstStyle/>
                    <a:p>
                      <a:pPr marL="171450" indent="-171450" algn="l" defTabSz="1049572" rtl="0" eaLnBrk="1" latinLnBrk="0" hangingPunct="1">
                        <a:buFont typeface="Arial" panose="020B0604020202020204" pitchFamily="34" charset="0"/>
                        <a:buChar char="•"/>
                      </a:pPr>
                      <a:r>
                        <a:rPr lang="es-CO" sz="1100" kern="1200" dirty="0">
                          <a:solidFill>
                            <a:schemeClr val="tx1">
                              <a:lumMod val="75000"/>
                              <a:lumOff val="25000"/>
                            </a:schemeClr>
                          </a:solidFill>
                          <a:latin typeface="+mn-lt"/>
                          <a:ea typeface="+mn-ea"/>
                          <a:cs typeface="Arial" panose="020B0604020202020204" pitchFamily="34" charset="0"/>
                        </a:rPr>
                        <a:t>116,300</a:t>
                      </a:r>
                    </a:p>
                  </a:txBody>
                  <a:tcPr marL="158824" marR="80682" marT="37922" marB="37922" anchor="ctr">
                    <a:solidFill>
                      <a:srgbClr val="9FB9C4"/>
                    </a:solidFill>
                  </a:tcPr>
                </a:tc>
                <a:extLst>
                  <a:ext uri="{0D108BD9-81ED-4DB2-BD59-A6C34878D82A}">
                    <a16:rowId xmlns:a16="http://schemas.microsoft.com/office/drawing/2014/main" val="2723108436"/>
                  </a:ext>
                </a:extLst>
              </a:tr>
              <a:tr h="307579">
                <a:tc>
                  <a:txBody>
                    <a:bodyPr/>
                    <a:lstStyle/>
                    <a:p>
                      <a:pPr marL="171450" indent="-171450" algn="l" defTabSz="1049572" rtl="0" eaLnBrk="1" latinLnBrk="0" hangingPunct="1">
                        <a:buFont typeface="Arial" panose="020B0604020202020204" pitchFamily="34" charset="0"/>
                        <a:buChar char="•"/>
                      </a:pPr>
                      <a:r>
                        <a:rPr lang="es-CO" sz="1100" kern="1200" dirty="0">
                          <a:solidFill>
                            <a:schemeClr val="tx1">
                              <a:lumMod val="75000"/>
                              <a:lumOff val="25000"/>
                            </a:schemeClr>
                          </a:solidFill>
                          <a:latin typeface="+mn-lt"/>
                          <a:ea typeface="+mn-ea"/>
                          <a:cs typeface="Arial" panose="020B0604020202020204" pitchFamily="34" charset="0"/>
                        </a:rPr>
                        <a:t>Roberto Cáceres</a:t>
                      </a:r>
                    </a:p>
                  </a:txBody>
                  <a:tcPr marL="158824" marR="80682" marT="37922" marB="37922" anchor="ctr">
                    <a:solidFill>
                      <a:srgbClr val="9FB9C4"/>
                    </a:solidFill>
                  </a:tcPr>
                </a:tc>
                <a:extLst>
                  <a:ext uri="{0D108BD9-81ED-4DB2-BD59-A6C34878D82A}">
                    <a16:rowId xmlns:a16="http://schemas.microsoft.com/office/drawing/2014/main" val="2070048899"/>
                  </a:ext>
                </a:extLst>
              </a:tr>
              <a:tr h="307579">
                <a:tc>
                  <a:txBody>
                    <a:bodyPr/>
                    <a:lstStyle/>
                    <a:p>
                      <a:pPr marL="171450" indent="-171450" algn="l" defTabSz="1049572" rtl="0" eaLnBrk="1" latinLnBrk="0" hangingPunct="1">
                        <a:buFont typeface="Arial" panose="020B0604020202020204" pitchFamily="34" charset="0"/>
                        <a:buChar char="•"/>
                      </a:pPr>
                      <a:r>
                        <a:rPr lang="es-CO" sz="1100" kern="1200" dirty="0">
                          <a:solidFill>
                            <a:schemeClr val="tx1">
                              <a:lumMod val="75000"/>
                              <a:lumOff val="25000"/>
                            </a:schemeClr>
                          </a:solidFill>
                          <a:latin typeface="+mn-lt"/>
                          <a:ea typeface="+mn-ea"/>
                          <a:cs typeface="Arial" panose="020B0604020202020204" pitchFamily="34" charset="0"/>
                        </a:rPr>
                        <a:t>Gerente General</a:t>
                      </a:r>
                    </a:p>
                  </a:txBody>
                  <a:tcPr marL="158824" marR="80682" marT="37922" marB="37922" anchor="ctr">
                    <a:solidFill>
                      <a:srgbClr val="9FB9C4"/>
                    </a:solidFill>
                  </a:tcPr>
                </a:tc>
                <a:extLst>
                  <a:ext uri="{0D108BD9-81ED-4DB2-BD59-A6C34878D82A}">
                    <a16:rowId xmlns:a16="http://schemas.microsoft.com/office/drawing/2014/main" val="2604402980"/>
                  </a:ext>
                </a:extLst>
              </a:tr>
              <a:tr h="307579">
                <a:tc>
                  <a:txBody>
                    <a:bodyPr/>
                    <a:lstStyle/>
                    <a:p>
                      <a:pPr marL="171450" indent="-171450" algn="l" defTabSz="1049572" rtl="0" eaLnBrk="1" latinLnBrk="0" hangingPunct="1">
                        <a:buFont typeface="Arial" panose="020B0604020202020204" pitchFamily="34" charset="0"/>
                        <a:buChar char="•"/>
                      </a:pPr>
                      <a:r>
                        <a:rPr lang="es-CO" sz="1100" kern="1200" dirty="0">
                          <a:solidFill>
                            <a:schemeClr val="tx1">
                              <a:lumMod val="75000"/>
                              <a:lumOff val="25000"/>
                            </a:schemeClr>
                          </a:solidFill>
                          <a:latin typeface="+mn-lt"/>
                          <a:ea typeface="+mn-ea"/>
                          <a:cs typeface="Arial" panose="020B0604020202020204" pitchFamily="34" charset="0"/>
                        </a:rPr>
                        <a:t>Toronto, Canadá</a:t>
                      </a:r>
                    </a:p>
                  </a:txBody>
                  <a:tcPr marL="158824" marR="80682" marT="37922" marB="37922" anchor="ctr">
                    <a:solidFill>
                      <a:srgbClr val="9FB9C4"/>
                    </a:solidFill>
                  </a:tcPr>
                </a:tc>
                <a:extLst>
                  <a:ext uri="{0D108BD9-81ED-4DB2-BD59-A6C34878D82A}">
                    <a16:rowId xmlns:a16="http://schemas.microsoft.com/office/drawing/2014/main" val="2962322502"/>
                  </a:ext>
                </a:extLst>
              </a:tr>
            </a:tbl>
          </a:graphicData>
        </a:graphic>
      </p:graphicFrame>
      <p:graphicFrame>
        <p:nvGraphicFramePr>
          <p:cNvPr id="47" name="Table 46">
            <a:extLst>
              <a:ext uri="{FF2B5EF4-FFF2-40B4-BE49-F238E27FC236}">
                <a16:creationId xmlns:a16="http://schemas.microsoft.com/office/drawing/2014/main" id="{3E6CC672-B307-4490-B9F4-9C84A2F3CE90}"/>
              </a:ext>
            </a:extLst>
          </p:cNvPr>
          <p:cNvGraphicFramePr>
            <a:graphicFrameLocks noGrp="1"/>
          </p:cNvGraphicFramePr>
          <p:nvPr>
            <p:extLst/>
          </p:nvPr>
        </p:nvGraphicFramePr>
        <p:xfrm>
          <a:off x="8206690" y="4858116"/>
          <a:ext cx="1713168" cy="1641440"/>
        </p:xfrm>
        <a:graphic>
          <a:graphicData uri="http://schemas.openxmlformats.org/drawingml/2006/table">
            <a:tbl>
              <a:tblPr bandRow="1">
                <a:tableStyleId>{2D5ABB26-0587-4C30-8999-92F81FD0307C}</a:tableStyleId>
              </a:tblPr>
              <a:tblGrid>
                <a:gridCol w="1713168">
                  <a:extLst>
                    <a:ext uri="{9D8B030D-6E8A-4147-A177-3AD203B41FA5}">
                      <a16:colId xmlns:a16="http://schemas.microsoft.com/office/drawing/2014/main" val="2793397538"/>
                    </a:ext>
                  </a:extLst>
                </a:gridCol>
              </a:tblGrid>
              <a:tr h="307579">
                <a:tc>
                  <a:txBody>
                    <a:bodyPr/>
                    <a:lstStyle/>
                    <a:p>
                      <a:pPr marL="171450" indent="-171450" algn="l" defTabSz="1049572" rtl="0" eaLnBrk="1" latinLnBrk="0" hangingPunct="1">
                        <a:buFont typeface="Arial" panose="020B0604020202020204" pitchFamily="34" charset="0"/>
                        <a:buChar char="•"/>
                      </a:pPr>
                      <a:r>
                        <a:rPr lang="es-CO" sz="1100" kern="1200" dirty="0">
                          <a:solidFill>
                            <a:schemeClr val="tx1">
                              <a:lumMod val="75000"/>
                              <a:lumOff val="25000"/>
                            </a:schemeClr>
                          </a:solidFill>
                          <a:latin typeface="+mn-lt"/>
                          <a:ea typeface="+mn-ea"/>
                          <a:cs typeface="Arial" panose="020B0604020202020204" pitchFamily="34" charset="0"/>
                        </a:rPr>
                        <a:t>9,734</a:t>
                      </a:r>
                    </a:p>
                  </a:txBody>
                  <a:tcPr marL="158824" marR="80682" marT="37922" marB="37922" anchor="ctr">
                    <a:solidFill>
                      <a:srgbClr val="9FB9C4"/>
                    </a:solidFill>
                  </a:tcPr>
                </a:tc>
                <a:extLst>
                  <a:ext uri="{0D108BD9-81ED-4DB2-BD59-A6C34878D82A}">
                    <a16:rowId xmlns:a16="http://schemas.microsoft.com/office/drawing/2014/main" val="2090194996"/>
                  </a:ext>
                </a:extLst>
              </a:tr>
              <a:tr h="307579">
                <a:tc>
                  <a:txBody>
                    <a:bodyPr/>
                    <a:lstStyle/>
                    <a:p>
                      <a:pPr marL="171450" indent="-171450" algn="l" defTabSz="1049572" rtl="0" eaLnBrk="1" latinLnBrk="0" hangingPunct="1">
                        <a:buFont typeface="Arial" panose="020B0604020202020204" pitchFamily="34" charset="0"/>
                        <a:buChar char="•"/>
                      </a:pPr>
                      <a:r>
                        <a:rPr lang="es-CO" sz="1100" kern="1200" dirty="0">
                          <a:solidFill>
                            <a:schemeClr val="tx1">
                              <a:lumMod val="75000"/>
                              <a:lumOff val="25000"/>
                            </a:schemeClr>
                          </a:solidFill>
                          <a:latin typeface="+mn-lt"/>
                          <a:ea typeface="+mn-ea"/>
                          <a:cs typeface="Arial" panose="020B0604020202020204" pitchFamily="34" charset="0"/>
                        </a:rPr>
                        <a:t>82,917</a:t>
                      </a:r>
                    </a:p>
                  </a:txBody>
                  <a:tcPr marL="158824" marR="80682" marT="37922" marB="37922" anchor="ctr">
                    <a:solidFill>
                      <a:srgbClr val="9FB9C4"/>
                    </a:solidFill>
                  </a:tcPr>
                </a:tc>
                <a:extLst>
                  <a:ext uri="{0D108BD9-81ED-4DB2-BD59-A6C34878D82A}">
                    <a16:rowId xmlns:a16="http://schemas.microsoft.com/office/drawing/2014/main" val="2723108436"/>
                  </a:ext>
                </a:extLst>
              </a:tr>
              <a:tr h="307579">
                <a:tc>
                  <a:txBody>
                    <a:bodyPr/>
                    <a:lstStyle/>
                    <a:p>
                      <a:pPr marL="171450" indent="-171450" algn="l" defTabSz="1049572" rtl="0" eaLnBrk="1" latinLnBrk="0" hangingPunct="1">
                        <a:buFont typeface="Arial" panose="020B0604020202020204" pitchFamily="34" charset="0"/>
                        <a:buChar char="•"/>
                      </a:pPr>
                      <a:r>
                        <a:rPr lang="es-CO" sz="1100" kern="1200" dirty="0">
                          <a:solidFill>
                            <a:schemeClr val="tx1">
                              <a:lumMod val="75000"/>
                              <a:lumOff val="25000"/>
                            </a:schemeClr>
                          </a:solidFill>
                          <a:latin typeface="+mn-lt"/>
                          <a:ea typeface="+mn-ea"/>
                          <a:cs typeface="Arial" panose="020B0604020202020204" pitchFamily="34" charset="0"/>
                        </a:rPr>
                        <a:t>Julen Esteban</a:t>
                      </a:r>
                    </a:p>
                  </a:txBody>
                  <a:tcPr marL="158824" marR="80682" marT="37922" marB="37922" anchor="ctr">
                    <a:solidFill>
                      <a:srgbClr val="9FB9C4"/>
                    </a:solidFill>
                  </a:tcPr>
                </a:tc>
                <a:extLst>
                  <a:ext uri="{0D108BD9-81ED-4DB2-BD59-A6C34878D82A}">
                    <a16:rowId xmlns:a16="http://schemas.microsoft.com/office/drawing/2014/main" val="2070048899"/>
                  </a:ext>
                </a:extLst>
              </a:tr>
              <a:tr h="307579">
                <a:tc>
                  <a:txBody>
                    <a:bodyPr/>
                    <a:lstStyle/>
                    <a:p>
                      <a:pPr marL="171450" indent="-171450" algn="l" defTabSz="1049572" rtl="0" eaLnBrk="1" latinLnBrk="0" hangingPunct="1">
                        <a:buFont typeface="Arial" panose="020B0604020202020204" pitchFamily="34" charset="0"/>
                        <a:buChar char="•"/>
                      </a:pPr>
                      <a:r>
                        <a:rPr lang="es-CO" sz="1100" kern="1200" dirty="0">
                          <a:solidFill>
                            <a:schemeClr val="tx1">
                              <a:lumMod val="75000"/>
                              <a:lumOff val="25000"/>
                            </a:schemeClr>
                          </a:solidFill>
                          <a:latin typeface="+mn-lt"/>
                          <a:ea typeface="+mn-ea"/>
                          <a:cs typeface="Arial" panose="020B0604020202020204" pitchFamily="34" charset="0"/>
                        </a:rPr>
                        <a:t>Capital </a:t>
                      </a:r>
                      <a:r>
                        <a:rPr lang="es-CO" sz="1100" kern="1200" dirty="0" err="1">
                          <a:solidFill>
                            <a:schemeClr val="tx1">
                              <a:lumMod val="75000"/>
                              <a:lumOff val="25000"/>
                            </a:schemeClr>
                          </a:solidFill>
                          <a:latin typeface="+mn-lt"/>
                          <a:ea typeface="+mn-ea"/>
                          <a:cs typeface="Arial" panose="020B0604020202020204" pitchFamily="34" charset="0"/>
                        </a:rPr>
                        <a:t>Markets</a:t>
                      </a:r>
                      <a:r>
                        <a:rPr lang="es-CO" sz="1100" kern="1200" dirty="0">
                          <a:solidFill>
                            <a:schemeClr val="tx1">
                              <a:lumMod val="75000"/>
                              <a:lumOff val="25000"/>
                            </a:schemeClr>
                          </a:solidFill>
                          <a:latin typeface="+mn-lt"/>
                          <a:ea typeface="+mn-ea"/>
                          <a:cs typeface="Arial" panose="020B0604020202020204" pitchFamily="34" charset="0"/>
                        </a:rPr>
                        <a:t> México</a:t>
                      </a:r>
                    </a:p>
                  </a:txBody>
                  <a:tcPr marL="158824" marR="80682" marT="37922" marB="37922" anchor="ctr">
                    <a:solidFill>
                      <a:srgbClr val="9FB9C4"/>
                    </a:solidFill>
                  </a:tcPr>
                </a:tc>
                <a:extLst>
                  <a:ext uri="{0D108BD9-81ED-4DB2-BD59-A6C34878D82A}">
                    <a16:rowId xmlns:a16="http://schemas.microsoft.com/office/drawing/2014/main" val="2604402980"/>
                  </a:ext>
                </a:extLst>
              </a:tr>
              <a:tr h="307579">
                <a:tc>
                  <a:txBody>
                    <a:bodyPr/>
                    <a:lstStyle/>
                    <a:p>
                      <a:pPr marL="171450" indent="-171450" algn="l" defTabSz="1049572" rtl="0" eaLnBrk="1" latinLnBrk="0" hangingPunct="1">
                        <a:buFont typeface="Arial" panose="020B0604020202020204" pitchFamily="34" charset="0"/>
                        <a:buChar char="•"/>
                      </a:pPr>
                      <a:r>
                        <a:rPr lang="es-CO" sz="1100" kern="1200" dirty="0">
                          <a:solidFill>
                            <a:schemeClr val="tx1">
                              <a:lumMod val="75000"/>
                              <a:lumOff val="25000"/>
                            </a:schemeClr>
                          </a:solidFill>
                          <a:latin typeface="+mn-lt"/>
                          <a:ea typeface="+mn-ea"/>
                          <a:cs typeface="Arial" panose="020B0604020202020204" pitchFamily="34" charset="0"/>
                        </a:rPr>
                        <a:t>Londres, Inglaterra</a:t>
                      </a:r>
                    </a:p>
                  </a:txBody>
                  <a:tcPr marL="158824" marR="80682" marT="37922" marB="37922" anchor="ctr">
                    <a:solidFill>
                      <a:srgbClr val="9FB9C4"/>
                    </a:solidFill>
                  </a:tcPr>
                </a:tc>
                <a:extLst>
                  <a:ext uri="{0D108BD9-81ED-4DB2-BD59-A6C34878D82A}">
                    <a16:rowId xmlns:a16="http://schemas.microsoft.com/office/drawing/2014/main" val="2489578188"/>
                  </a:ext>
                </a:extLst>
              </a:tr>
            </a:tbl>
          </a:graphicData>
        </a:graphic>
      </p:graphicFrame>
      <p:sp>
        <p:nvSpPr>
          <p:cNvPr id="48" name="Rectangle 47">
            <a:hlinkClick r:id="rId3" action="ppaction://hlinksldjump"/>
            <a:extLst>
              <a:ext uri="{FF2B5EF4-FFF2-40B4-BE49-F238E27FC236}">
                <a16:creationId xmlns:a16="http://schemas.microsoft.com/office/drawing/2014/main" id="{28DA8135-34E3-40C5-9783-448AC455F2C7}"/>
              </a:ext>
            </a:extLst>
          </p:cNvPr>
          <p:cNvSpPr/>
          <p:nvPr/>
        </p:nvSpPr>
        <p:spPr>
          <a:xfrm>
            <a:off x="2088777" y="0"/>
            <a:ext cx="599066" cy="931881"/>
          </a:xfrm>
          <a:prstGeom prst="rect">
            <a:avLst/>
          </a:prstGeom>
          <a:solidFill>
            <a:srgbClr val="386783"/>
          </a:solidFill>
          <a:ln>
            <a:noFill/>
          </a:ln>
        </p:spPr>
        <p:style>
          <a:lnRef idx="2">
            <a:schemeClr val="accent1">
              <a:shade val="50000"/>
            </a:schemeClr>
          </a:lnRef>
          <a:fillRef idx="1">
            <a:schemeClr val="accent1"/>
          </a:fillRef>
          <a:effectRef idx="0">
            <a:schemeClr val="accent1"/>
          </a:effectRef>
          <a:fontRef idx="minor">
            <a:schemeClr val="lt1"/>
          </a:fontRef>
        </p:style>
        <p:txBody>
          <a:bodyPr bIns="201706" rtlCol="0" anchor="b" anchorCtr="1"/>
          <a:lstStyle/>
          <a:p>
            <a:pPr algn="ctr"/>
            <a:r>
              <a:rPr lang="es-CO" sz="2118" dirty="0">
                <a:solidFill>
                  <a:schemeClr val="bg1"/>
                </a:solidFill>
                <a:cs typeface="Calibri" panose="020F0502020204030204" pitchFamily="34" charset="0"/>
              </a:rPr>
              <a:t>3</a:t>
            </a:r>
          </a:p>
        </p:txBody>
      </p:sp>
      <p:sp>
        <p:nvSpPr>
          <p:cNvPr id="49" name="TextBox 48">
            <a:extLst>
              <a:ext uri="{FF2B5EF4-FFF2-40B4-BE49-F238E27FC236}">
                <a16:creationId xmlns:a16="http://schemas.microsoft.com/office/drawing/2014/main" id="{A8366125-C320-4710-BAF4-7EF2ADAA29AB}"/>
              </a:ext>
            </a:extLst>
          </p:cNvPr>
          <p:cNvSpPr txBox="1"/>
          <p:nvPr/>
        </p:nvSpPr>
        <p:spPr>
          <a:xfrm>
            <a:off x="2935941" y="363071"/>
            <a:ext cx="6252882" cy="461665"/>
          </a:xfrm>
          <a:prstGeom prst="rect">
            <a:avLst/>
          </a:prstGeom>
          <a:noFill/>
        </p:spPr>
        <p:txBody>
          <a:bodyPr wrap="square" rtlCol="0">
            <a:spAutoFit/>
          </a:bodyPr>
          <a:lstStyle/>
          <a:p>
            <a:r>
              <a:rPr lang="es-CO" sz="2400" b="1" dirty="0">
                <a:solidFill>
                  <a:srgbClr val="386783"/>
                </a:solidFill>
                <a:cs typeface="Calibri" panose="020F0502020204030204" pitchFamily="34" charset="0"/>
              </a:rPr>
              <a:t>Sondeo de Mercado</a:t>
            </a:r>
          </a:p>
        </p:txBody>
      </p:sp>
      <p:graphicFrame>
        <p:nvGraphicFramePr>
          <p:cNvPr id="50" name="Table 49">
            <a:extLst>
              <a:ext uri="{FF2B5EF4-FFF2-40B4-BE49-F238E27FC236}">
                <a16:creationId xmlns:a16="http://schemas.microsoft.com/office/drawing/2014/main" id="{32283BFA-065F-486D-8E6F-E532931871A0}"/>
              </a:ext>
            </a:extLst>
          </p:cNvPr>
          <p:cNvGraphicFramePr>
            <a:graphicFrameLocks noGrp="1"/>
          </p:cNvGraphicFramePr>
          <p:nvPr>
            <p:extLst/>
          </p:nvPr>
        </p:nvGraphicFramePr>
        <p:xfrm>
          <a:off x="2235903" y="4881757"/>
          <a:ext cx="1744614" cy="1536620"/>
        </p:xfrm>
        <a:graphic>
          <a:graphicData uri="http://schemas.openxmlformats.org/drawingml/2006/table">
            <a:tbl>
              <a:tblPr bandRow="1">
                <a:tableStyleId>{5C22544A-7EE6-4342-B048-85BDC9FD1C3A}</a:tableStyleId>
              </a:tblPr>
              <a:tblGrid>
                <a:gridCol w="1744614">
                  <a:extLst>
                    <a:ext uri="{9D8B030D-6E8A-4147-A177-3AD203B41FA5}">
                      <a16:colId xmlns:a16="http://schemas.microsoft.com/office/drawing/2014/main" val="2793397538"/>
                    </a:ext>
                  </a:extLst>
                </a:gridCol>
              </a:tblGrid>
              <a:tr h="307324">
                <a:tc>
                  <a:txBody>
                    <a:bodyPr/>
                    <a:lstStyle/>
                    <a:p>
                      <a:pPr marL="171450" indent="-171450">
                        <a:buFont typeface="Wingdings" panose="05000000000000000000" pitchFamily="2" charset="2"/>
                        <a:buChar char="Ø"/>
                      </a:pPr>
                      <a:r>
                        <a:rPr lang="es-CO" sz="1100" b="1" dirty="0">
                          <a:solidFill>
                            <a:srgbClr val="2D5269"/>
                          </a:solidFill>
                          <a:latin typeface="+mn-lt"/>
                          <a:cs typeface="Arial" panose="020B0604020202020204" pitchFamily="34" charset="0"/>
                        </a:rPr>
                        <a:t>No. De Transacciones</a:t>
                      </a:r>
                    </a:p>
                  </a:txBody>
                  <a:tcPr marL="158824" marR="80682" marT="38118" marB="38118" anchor="ctr">
                    <a:noFill/>
                  </a:tcPr>
                </a:tc>
                <a:extLst>
                  <a:ext uri="{0D108BD9-81ED-4DB2-BD59-A6C34878D82A}">
                    <a16:rowId xmlns:a16="http://schemas.microsoft.com/office/drawing/2014/main" val="2090194996"/>
                  </a:ext>
                </a:extLst>
              </a:tr>
              <a:tr h="307324">
                <a:tc>
                  <a:txBody>
                    <a:bodyPr/>
                    <a:lstStyle/>
                    <a:p>
                      <a:pPr marL="171450" indent="-171450">
                        <a:buFont typeface="Wingdings" panose="05000000000000000000" pitchFamily="2" charset="2"/>
                        <a:buChar char="Ø"/>
                      </a:pPr>
                      <a:r>
                        <a:rPr lang="es-CO" sz="1100" b="1" dirty="0">
                          <a:solidFill>
                            <a:srgbClr val="2D5269"/>
                          </a:solidFill>
                          <a:latin typeface="+mn-lt"/>
                          <a:cs typeface="Arial" panose="020B0604020202020204" pitchFamily="34" charset="0"/>
                        </a:rPr>
                        <a:t>Valor millones de USD</a:t>
                      </a:r>
                    </a:p>
                  </a:txBody>
                  <a:tcPr marL="158824" marR="80682" marT="38118" marB="38118" anchor="ctr">
                    <a:noFill/>
                  </a:tcPr>
                </a:tc>
                <a:extLst>
                  <a:ext uri="{0D108BD9-81ED-4DB2-BD59-A6C34878D82A}">
                    <a16:rowId xmlns:a16="http://schemas.microsoft.com/office/drawing/2014/main" val="2723108436"/>
                  </a:ext>
                </a:extLst>
              </a:tr>
              <a:tr h="307324">
                <a:tc>
                  <a:txBody>
                    <a:bodyPr/>
                    <a:lstStyle/>
                    <a:p>
                      <a:pPr marL="171450" indent="-171450">
                        <a:buFont typeface="Wingdings" panose="05000000000000000000" pitchFamily="2" charset="2"/>
                        <a:buChar char="Ø"/>
                      </a:pPr>
                      <a:r>
                        <a:rPr lang="es-CO" sz="1100" b="1" dirty="0">
                          <a:solidFill>
                            <a:srgbClr val="2D5269"/>
                          </a:solidFill>
                          <a:latin typeface="+mn-lt"/>
                          <a:cs typeface="Arial" panose="020B0604020202020204" pitchFamily="34" charset="0"/>
                        </a:rPr>
                        <a:t>Contacto</a:t>
                      </a:r>
                    </a:p>
                  </a:txBody>
                  <a:tcPr marL="158824" marR="80682" marT="38118" marB="38118" anchor="ctr">
                    <a:noFill/>
                  </a:tcPr>
                </a:tc>
                <a:extLst>
                  <a:ext uri="{0D108BD9-81ED-4DB2-BD59-A6C34878D82A}">
                    <a16:rowId xmlns:a16="http://schemas.microsoft.com/office/drawing/2014/main" val="2070048899"/>
                  </a:ext>
                </a:extLst>
              </a:tr>
              <a:tr h="307324">
                <a:tc>
                  <a:txBody>
                    <a:bodyPr/>
                    <a:lstStyle/>
                    <a:p>
                      <a:pPr marL="171450" indent="-171450">
                        <a:buFont typeface="Wingdings" panose="05000000000000000000" pitchFamily="2" charset="2"/>
                        <a:buChar char="Ø"/>
                      </a:pPr>
                      <a:r>
                        <a:rPr lang="es-CO" sz="1100" b="1" dirty="0">
                          <a:solidFill>
                            <a:srgbClr val="2D5269"/>
                          </a:solidFill>
                          <a:latin typeface="+mn-lt"/>
                          <a:cs typeface="Arial" panose="020B0604020202020204" pitchFamily="34" charset="0"/>
                        </a:rPr>
                        <a:t>Cargo</a:t>
                      </a:r>
                    </a:p>
                  </a:txBody>
                  <a:tcPr marL="158824" marR="80682" marT="38118" marB="38118" anchor="ctr">
                    <a:noFill/>
                  </a:tcPr>
                </a:tc>
                <a:extLst>
                  <a:ext uri="{0D108BD9-81ED-4DB2-BD59-A6C34878D82A}">
                    <a16:rowId xmlns:a16="http://schemas.microsoft.com/office/drawing/2014/main" val="2604402980"/>
                  </a:ext>
                </a:extLst>
              </a:tr>
              <a:tr h="307324">
                <a:tc>
                  <a:txBody>
                    <a:bodyPr/>
                    <a:lstStyle/>
                    <a:p>
                      <a:pPr marL="171450" marR="0" lvl="0" indent="-171450" algn="l" defTabSz="1049572"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s-CO" sz="1100" b="1" dirty="0">
                          <a:solidFill>
                            <a:srgbClr val="2D5269"/>
                          </a:solidFill>
                          <a:latin typeface="+mn-lt"/>
                          <a:cs typeface="Arial" panose="020B0604020202020204" pitchFamily="34" charset="0"/>
                        </a:rPr>
                        <a:t>Casa matriz</a:t>
                      </a:r>
                    </a:p>
                  </a:txBody>
                  <a:tcPr marL="158824" marR="80682" marT="38118" marB="38118" anchor="ctr">
                    <a:noFill/>
                  </a:tcPr>
                </a:tc>
                <a:extLst>
                  <a:ext uri="{0D108BD9-81ED-4DB2-BD59-A6C34878D82A}">
                    <a16:rowId xmlns:a16="http://schemas.microsoft.com/office/drawing/2014/main" val="408113931"/>
                  </a:ext>
                </a:extLst>
              </a:tr>
            </a:tbl>
          </a:graphicData>
        </a:graphic>
      </p:graphicFrame>
    </p:spTree>
    <p:extLst>
      <p:ext uri="{BB962C8B-B14F-4D97-AF65-F5344CB8AC3E}">
        <p14:creationId xmlns:p14="http://schemas.microsoft.com/office/powerpoint/2010/main" val="41940986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a:xfrm>
            <a:off x="2355274" y="1267693"/>
            <a:ext cx="7564583" cy="318921"/>
          </a:xfrm>
        </p:spPr>
        <p:txBody>
          <a:bodyPr>
            <a:normAutofit/>
          </a:bodyPr>
          <a:lstStyle/>
          <a:p>
            <a:r>
              <a:rPr lang="es-CO" sz="1412" dirty="0">
                <a:solidFill>
                  <a:srgbClr val="2D5269"/>
                </a:solidFill>
                <a:latin typeface="+mn-lt"/>
              </a:rPr>
              <a:t>Potenciales proponentes contactados:</a:t>
            </a:r>
          </a:p>
          <a:p>
            <a:endParaRPr lang="es-CO" sz="1412" dirty="0">
              <a:solidFill>
                <a:srgbClr val="2D5269"/>
              </a:solidFill>
              <a:latin typeface="+mn-lt"/>
            </a:endParaRPr>
          </a:p>
        </p:txBody>
      </p:sp>
      <p:sp>
        <p:nvSpPr>
          <p:cNvPr id="20" name="object 60">
            <a:extLst>
              <a:ext uri="{FF2B5EF4-FFF2-40B4-BE49-F238E27FC236}">
                <a16:creationId xmlns:a16="http://schemas.microsoft.com/office/drawing/2014/main" id="{9B9910DB-8EE8-49E0-99C3-A6EF5A00610A}"/>
              </a:ext>
            </a:extLst>
          </p:cNvPr>
          <p:cNvSpPr/>
          <p:nvPr/>
        </p:nvSpPr>
        <p:spPr>
          <a:xfrm>
            <a:off x="4026733" y="1812981"/>
            <a:ext cx="1713168" cy="557777"/>
          </a:xfrm>
          <a:prstGeom prst="flowChartManualInput">
            <a:avLst/>
          </a:prstGeom>
          <a:solidFill>
            <a:srgbClr val="55B2C4"/>
          </a:solidFill>
          <a:ln w="19050">
            <a:solidFill>
              <a:schemeClr val="bg1"/>
            </a:solidFill>
          </a:ln>
        </p:spPr>
        <p:txBody>
          <a:bodyPr wrap="square" lIns="145839" tIns="32273" rIns="145839" bIns="29168" rtlCol="0" anchor="ctr" anchorCtr="0">
            <a:noAutofit/>
          </a:bodyPr>
          <a:lstStyle/>
          <a:p>
            <a:pPr algn="ctr">
              <a:spcAft>
                <a:spcPct val="50000"/>
              </a:spcAft>
              <a:buClr>
                <a:srgbClr val="FFE600"/>
              </a:buClr>
              <a:buSzPct val="80000"/>
            </a:pPr>
            <a:r>
              <a:rPr lang="es-CO" sz="971" b="1" kern="0" dirty="0">
                <a:solidFill>
                  <a:schemeClr val="bg1"/>
                </a:solidFill>
              </a:rPr>
              <a:t>CUSHMAN WAKEFIELD</a:t>
            </a:r>
          </a:p>
        </p:txBody>
      </p:sp>
      <p:sp>
        <p:nvSpPr>
          <p:cNvPr id="22" name="object 60">
            <a:extLst>
              <a:ext uri="{FF2B5EF4-FFF2-40B4-BE49-F238E27FC236}">
                <a16:creationId xmlns:a16="http://schemas.microsoft.com/office/drawing/2014/main" id="{331452F2-2561-4721-82BF-B37CD3B45D84}"/>
              </a:ext>
            </a:extLst>
          </p:cNvPr>
          <p:cNvSpPr/>
          <p:nvPr/>
        </p:nvSpPr>
        <p:spPr>
          <a:xfrm>
            <a:off x="8206690" y="1812981"/>
            <a:ext cx="1713168" cy="557777"/>
          </a:xfrm>
          <a:prstGeom prst="flowChartManualInput">
            <a:avLst/>
          </a:prstGeom>
          <a:solidFill>
            <a:srgbClr val="55B2C4"/>
          </a:solidFill>
          <a:ln w="19050">
            <a:solidFill>
              <a:schemeClr val="bg1"/>
            </a:solidFill>
          </a:ln>
        </p:spPr>
        <p:txBody>
          <a:bodyPr wrap="square" lIns="145839" tIns="32273" rIns="145839" bIns="29168" rtlCol="0" anchor="ctr" anchorCtr="0">
            <a:noAutofit/>
          </a:bodyPr>
          <a:lstStyle/>
          <a:p>
            <a:pPr algn="ctr">
              <a:spcAft>
                <a:spcPct val="50000"/>
              </a:spcAft>
              <a:buClr>
                <a:srgbClr val="FFE600"/>
              </a:buClr>
              <a:buSzPct val="80000"/>
            </a:pPr>
            <a:r>
              <a:rPr lang="es-CO" sz="971" b="1" kern="0" dirty="0">
                <a:solidFill>
                  <a:srgbClr val="FFFFFF"/>
                </a:solidFill>
              </a:rPr>
              <a:t>EY</a:t>
            </a:r>
          </a:p>
        </p:txBody>
      </p:sp>
      <p:sp>
        <p:nvSpPr>
          <p:cNvPr id="24" name="object 60">
            <a:extLst>
              <a:ext uri="{FF2B5EF4-FFF2-40B4-BE49-F238E27FC236}">
                <a16:creationId xmlns:a16="http://schemas.microsoft.com/office/drawing/2014/main" id="{883945F6-CDC5-4C22-BF93-2341714A63D6}"/>
              </a:ext>
            </a:extLst>
          </p:cNvPr>
          <p:cNvSpPr/>
          <p:nvPr/>
        </p:nvSpPr>
        <p:spPr>
          <a:xfrm>
            <a:off x="6116711" y="1812981"/>
            <a:ext cx="1713168" cy="557777"/>
          </a:xfrm>
          <a:prstGeom prst="flowChartManualInput">
            <a:avLst/>
          </a:prstGeom>
          <a:solidFill>
            <a:srgbClr val="55B2C4"/>
          </a:solidFill>
          <a:ln w="19050">
            <a:solidFill>
              <a:schemeClr val="bg1"/>
            </a:solidFill>
          </a:ln>
        </p:spPr>
        <p:txBody>
          <a:bodyPr wrap="square" lIns="145839" tIns="32273" rIns="145839" bIns="29168" rtlCol="0" anchor="ctr" anchorCtr="0">
            <a:noAutofit/>
          </a:bodyPr>
          <a:lstStyle/>
          <a:p>
            <a:pPr algn="ctr">
              <a:spcAft>
                <a:spcPct val="50000"/>
              </a:spcAft>
              <a:buClr>
                <a:srgbClr val="FFE600"/>
              </a:buClr>
              <a:buSzPct val="80000"/>
            </a:pPr>
            <a:r>
              <a:rPr lang="es-CO" sz="971" b="1" kern="0" dirty="0" err="1">
                <a:solidFill>
                  <a:srgbClr val="FFFFFF"/>
                </a:solidFill>
              </a:rPr>
              <a:t>NAI</a:t>
            </a:r>
            <a:r>
              <a:rPr lang="es-CO" sz="971" b="1" kern="0" dirty="0">
                <a:solidFill>
                  <a:srgbClr val="FFFFFF"/>
                </a:solidFill>
              </a:rPr>
              <a:t> GLOBAL</a:t>
            </a:r>
          </a:p>
        </p:txBody>
      </p:sp>
      <p:graphicFrame>
        <p:nvGraphicFramePr>
          <p:cNvPr id="25" name="Table 24">
            <a:extLst>
              <a:ext uri="{FF2B5EF4-FFF2-40B4-BE49-F238E27FC236}">
                <a16:creationId xmlns:a16="http://schemas.microsoft.com/office/drawing/2014/main" id="{F0507BFA-BC7A-46CF-9A64-CF720FBFD232}"/>
              </a:ext>
            </a:extLst>
          </p:cNvPr>
          <p:cNvGraphicFramePr>
            <a:graphicFrameLocks noGrp="1"/>
          </p:cNvGraphicFramePr>
          <p:nvPr>
            <p:extLst/>
          </p:nvPr>
        </p:nvGraphicFramePr>
        <p:xfrm>
          <a:off x="6116711" y="2426572"/>
          <a:ext cx="1713168" cy="1641440"/>
        </p:xfrm>
        <a:graphic>
          <a:graphicData uri="http://schemas.openxmlformats.org/drawingml/2006/table">
            <a:tbl>
              <a:tblPr bandRow="1">
                <a:tableStyleId>{2D5ABB26-0587-4C30-8999-92F81FD0307C}</a:tableStyleId>
              </a:tblPr>
              <a:tblGrid>
                <a:gridCol w="1713168">
                  <a:extLst>
                    <a:ext uri="{9D8B030D-6E8A-4147-A177-3AD203B41FA5}">
                      <a16:colId xmlns:a16="http://schemas.microsoft.com/office/drawing/2014/main" val="2793397538"/>
                    </a:ext>
                  </a:extLst>
                </a:gridCol>
              </a:tblGrid>
              <a:tr h="307579">
                <a:tc>
                  <a:txBody>
                    <a:bodyPr/>
                    <a:lstStyle/>
                    <a:p>
                      <a:pPr marL="171450" indent="-171450">
                        <a:buFont typeface="Arial" panose="020B0604020202020204" pitchFamily="34" charset="0"/>
                        <a:buChar char="•"/>
                      </a:pPr>
                      <a:r>
                        <a:rPr lang="es-CO" sz="1100" dirty="0">
                          <a:solidFill>
                            <a:schemeClr val="tx1">
                              <a:lumMod val="75000"/>
                              <a:lumOff val="25000"/>
                            </a:schemeClr>
                          </a:solidFill>
                          <a:latin typeface="+mn-lt"/>
                          <a:cs typeface="Arial" panose="020B0604020202020204" pitchFamily="34" charset="0"/>
                        </a:rPr>
                        <a:t>n/d</a:t>
                      </a:r>
                    </a:p>
                  </a:txBody>
                  <a:tcPr marL="158824" marR="80682" marT="37922" marB="37922" anchor="ctr">
                    <a:solidFill>
                      <a:srgbClr val="9FB9C4"/>
                    </a:solidFill>
                  </a:tcPr>
                </a:tc>
                <a:extLst>
                  <a:ext uri="{0D108BD9-81ED-4DB2-BD59-A6C34878D82A}">
                    <a16:rowId xmlns:a16="http://schemas.microsoft.com/office/drawing/2014/main" val="2090194996"/>
                  </a:ext>
                </a:extLst>
              </a:tr>
              <a:tr h="307579">
                <a:tc>
                  <a:txBody>
                    <a:bodyPr/>
                    <a:lstStyle/>
                    <a:p>
                      <a:pPr marL="171450" indent="-171450">
                        <a:buFont typeface="Arial" panose="020B0604020202020204" pitchFamily="34" charset="0"/>
                        <a:buChar char="•"/>
                      </a:pPr>
                      <a:r>
                        <a:rPr lang="es-CO" sz="1100" dirty="0">
                          <a:solidFill>
                            <a:schemeClr val="tx1">
                              <a:lumMod val="75000"/>
                              <a:lumOff val="25000"/>
                            </a:schemeClr>
                          </a:solidFill>
                          <a:latin typeface="+mn-lt"/>
                          <a:cs typeface="Arial" panose="020B0604020202020204" pitchFamily="34" charset="0"/>
                        </a:rPr>
                        <a:t>20,000</a:t>
                      </a:r>
                    </a:p>
                  </a:txBody>
                  <a:tcPr marL="158824" marR="80682" marT="37922" marB="37922" anchor="ctr">
                    <a:solidFill>
                      <a:srgbClr val="9FB9C4"/>
                    </a:solidFill>
                  </a:tcPr>
                </a:tc>
                <a:extLst>
                  <a:ext uri="{0D108BD9-81ED-4DB2-BD59-A6C34878D82A}">
                    <a16:rowId xmlns:a16="http://schemas.microsoft.com/office/drawing/2014/main" val="2723108436"/>
                  </a:ext>
                </a:extLst>
              </a:tr>
              <a:tr h="307579">
                <a:tc>
                  <a:txBody>
                    <a:bodyPr/>
                    <a:lstStyle/>
                    <a:p>
                      <a:pPr marL="171450" indent="-171450">
                        <a:buFont typeface="Arial" panose="020B0604020202020204" pitchFamily="34" charset="0"/>
                        <a:buChar char="•"/>
                      </a:pPr>
                      <a:r>
                        <a:rPr lang="es-CO" sz="1100" dirty="0">
                          <a:solidFill>
                            <a:schemeClr val="tx1">
                              <a:lumMod val="75000"/>
                              <a:lumOff val="25000"/>
                            </a:schemeClr>
                          </a:solidFill>
                          <a:latin typeface="+mn-lt"/>
                          <a:cs typeface="Arial" panose="020B0604020202020204" pitchFamily="34" charset="0"/>
                        </a:rPr>
                        <a:t>Alejandro Gaviria</a:t>
                      </a:r>
                    </a:p>
                  </a:txBody>
                  <a:tcPr marL="158824" marR="80682" marT="37922" marB="37922" anchor="ctr">
                    <a:solidFill>
                      <a:srgbClr val="9FB9C4"/>
                    </a:solidFill>
                  </a:tcPr>
                </a:tc>
                <a:extLst>
                  <a:ext uri="{0D108BD9-81ED-4DB2-BD59-A6C34878D82A}">
                    <a16:rowId xmlns:a16="http://schemas.microsoft.com/office/drawing/2014/main" val="2070048899"/>
                  </a:ext>
                </a:extLst>
              </a:tr>
              <a:tr h="307579">
                <a:tc>
                  <a:txBody>
                    <a:bodyPr/>
                    <a:lstStyle/>
                    <a:p>
                      <a:pPr marL="171450" indent="-171450">
                        <a:buFont typeface="Arial" panose="020B0604020202020204" pitchFamily="34" charset="0"/>
                        <a:buChar char="•"/>
                      </a:pPr>
                      <a:r>
                        <a:rPr lang="es-CO" sz="1100" dirty="0">
                          <a:solidFill>
                            <a:schemeClr val="tx1">
                              <a:lumMod val="75000"/>
                              <a:lumOff val="25000"/>
                            </a:schemeClr>
                          </a:solidFill>
                          <a:latin typeface="+mn-lt"/>
                          <a:cs typeface="Arial" panose="020B0604020202020204" pitchFamily="34" charset="0"/>
                        </a:rPr>
                        <a:t>Gerente</a:t>
                      </a:r>
                    </a:p>
                  </a:txBody>
                  <a:tcPr marL="158824" marR="80682" marT="37922" marB="37922" anchor="ctr">
                    <a:solidFill>
                      <a:srgbClr val="9FB9C4"/>
                    </a:solidFill>
                  </a:tcPr>
                </a:tc>
                <a:extLst>
                  <a:ext uri="{0D108BD9-81ED-4DB2-BD59-A6C34878D82A}">
                    <a16:rowId xmlns:a16="http://schemas.microsoft.com/office/drawing/2014/main" val="2604402980"/>
                  </a:ext>
                </a:extLst>
              </a:tr>
              <a:tr h="398573">
                <a:tc>
                  <a:txBody>
                    <a:bodyPr/>
                    <a:lstStyle/>
                    <a:p>
                      <a:pPr marL="171450" marR="0" lvl="0" indent="-171450" algn="l" defTabSz="104957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O" sz="1100" dirty="0">
                          <a:solidFill>
                            <a:schemeClr val="tx1">
                              <a:lumMod val="75000"/>
                              <a:lumOff val="25000"/>
                            </a:schemeClr>
                          </a:solidFill>
                          <a:latin typeface="+mn-lt"/>
                          <a:cs typeface="Arial" panose="020B0604020202020204" pitchFamily="34" charset="0"/>
                        </a:rPr>
                        <a:t>Nueva York, EE.UU.</a:t>
                      </a:r>
                    </a:p>
                    <a:p>
                      <a:pPr marL="171450" marR="0" lvl="0" indent="-171450" algn="l" defTabSz="1049572"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CO" sz="1100" kern="1200" dirty="0">
                        <a:solidFill>
                          <a:schemeClr val="tx1">
                            <a:lumMod val="75000"/>
                            <a:lumOff val="25000"/>
                          </a:schemeClr>
                        </a:solidFill>
                        <a:latin typeface="+mn-lt"/>
                        <a:ea typeface="+mn-ea"/>
                        <a:cs typeface="Arial" panose="020B0604020202020204" pitchFamily="34" charset="0"/>
                      </a:endParaRPr>
                    </a:p>
                  </a:txBody>
                  <a:tcPr marL="158824" marR="80682" marT="37922" marB="37922" anchor="ctr">
                    <a:solidFill>
                      <a:srgbClr val="9FB9C4"/>
                    </a:solidFill>
                  </a:tcPr>
                </a:tc>
                <a:extLst>
                  <a:ext uri="{0D108BD9-81ED-4DB2-BD59-A6C34878D82A}">
                    <a16:rowId xmlns:a16="http://schemas.microsoft.com/office/drawing/2014/main" val="654782942"/>
                  </a:ext>
                </a:extLst>
              </a:tr>
            </a:tbl>
          </a:graphicData>
        </a:graphic>
      </p:graphicFrame>
      <p:graphicFrame>
        <p:nvGraphicFramePr>
          <p:cNvPr id="27" name="Table 26">
            <a:extLst>
              <a:ext uri="{FF2B5EF4-FFF2-40B4-BE49-F238E27FC236}">
                <a16:creationId xmlns:a16="http://schemas.microsoft.com/office/drawing/2014/main" id="{D80F0E62-D2BE-40C7-AF77-E687DC6AB874}"/>
              </a:ext>
            </a:extLst>
          </p:cNvPr>
          <p:cNvGraphicFramePr>
            <a:graphicFrameLocks noGrp="1"/>
          </p:cNvGraphicFramePr>
          <p:nvPr/>
        </p:nvGraphicFramePr>
        <p:xfrm>
          <a:off x="2235904" y="2426572"/>
          <a:ext cx="1744614" cy="1536620"/>
        </p:xfrm>
        <a:graphic>
          <a:graphicData uri="http://schemas.openxmlformats.org/drawingml/2006/table">
            <a:tbl>
              <a:tblPr bandRow="1">
                <a:tableStyleId>{5C22544A-7EE6-4342-B048-85BDC9FD1C3A}</a:tableStyleId>
              </a:tblPr>
              <a:tblGrid>
                <a:gridCol w="1744614">
                  <a:extLst>
                    <a:ext uri="{9D8B030D-6E8A-4147-A177-3AD203B41FA5}">
                      <a16:colId xmlns:a16="http://schemas.microsoft.com/office/drawing/2014/main" val="2793397538"/>
                    </a:ext>
                  </a:extLst>
                </a:gridCol>
              </a:tblGrid>
              <a:tr h="307324">
                <a:tc>
                  <a:txBody>
                    <a:bodyPr/>
                    <a:lstStyle/>
                    <a:p>
                      <a:pPr marL="171450" indent="-171450">
                        <a:buFont typeface="Wingdings" panose="05000000000000000000" pitchFamily="2" charset="2"/>
                        <a:buChar char="Ø"/>
                      </a:pPr>
                      <a:r>
                        <a:rPr lang="es-CO" sz="1100" b="1" dirty="0">
                          <a:solidFill>
                            <a:srgbClr val="2D5269"/>
                          </a:solidFill>
                          <a:latin typeface="+mn-lt"/>
                          <a:cs typeface="Arial" panose="020B0604020202020204" pitchFamily="34" charset="0"/>
                        </a:rPr>
                        <a:t>No. De Transacciones</a:t>
                      </a:r>
                    </a:p>
                  </a:txBody>
                  <a:tcPr marL="158824" marR="80682" marT="38118" marB="38118" anchor="ctr">
                    <a:noFill/>
                  </a:tcPr>
                </a:tc>
                <a:extLst>
                  <a:ext uri="{0D108BD9-81ED-4DB2-BD59-A6C34878D82A}">
                    <a16:rowId xmlns:a16="http://schemas.microsoft.com/office/drawing/2014/main" val="2090194996"/>
                  </a:ext>
                </a:extLst>
              </a:tr>
              <a:tr h="307324">
                <a:tc>
                  <a:txBody>
                    <a:bodyPr/>
                    <a:lstStyle/>
                    <a:p>
                      <a:pPr marL="171450" indent="-171450">
                        <a:buFont typeface="Wingdings" panose="05000000000000000000" pitchFamily="2" charset="2"/>
                        <a:buChar char="Ø"/>
                      </a:pPr>
                      <a:r>
                        <a:rPr lang="es-CO" sz="1100" b="1" dirty="0">
                          <a:solidFill>
                            <a:srgbClr val="2D5269"/>
                          </a:solidFill>
                          <a:latin typeface="+mn-lt"/>
                          <a:cs typeface="Arial" panose="020B0604020202020204" pitchFamily="34" charset="0"/>
                        </a:rPr>
                        <a:t>Valor millones de USD</a:t>
                      </a:r>
                    </a:p>
                  </a:txBody>
                  <a:tcPr marL="158824" marR="80682" marT="38118" marB="38118" anchor="ctr">
                    <a:noFill/>
                  </a:tcPr>
                </a:tc>
                <a:extLst>
                  <a:ext uri="{0D108BD9-81ED-4DB2-BD59-A6C34878D82A}">
                    <a16:rowId xmlns:a16="http://schemas.microsoft.com/office/drawing/2014/main" val="2723108436"/>
                  </a:ext>
                </a:extLst>
              </a:tr>
              <a:tr h="307324">
                <a:tc>
                  <a:txBody>
                    <a:bodyPr/>
                    <a:lstStyle/>
                    <a:p>
                      <a:pPr marL="171450" indent="-171450">
                        <a:buFont typeface="Wingdings" panose="05000000000000000000" pitchFamily="2" charset="2"/>
                        <a:buChar char="Ø"/>
                      </a:pPr>
                      <a:r>
                        <a:rPr lang="es-CO" sz="1100" b="1" dirty="0">
                          <a:solidFill>
                            <a:srgbClr val="2D5269"/>
                          </a:solidFill>
                          <a:latin typeface="+mn-lt"/>
                          <a:cs typeface="Arial" panose="020B0604020202020204" pitchFamily="34" charset="0"/>
                        </a:rPr>
                        <a:t>Contacto</a:t>
                      </a:r>
                    </a:p>
                  </a:txBody>
                  <a:tcPr marL="158824" marR="80682" marT="38118" marB="38118" anchor="ctr">
                    <a:noFill/>
                  </a:tcPr>
                </a:tc>
                <a:extLst>
                  <a:ext uri="{0D108BD9-81ED-4DB2-BD59-A6C34878D82A}">
                    <a16:rowId xmlns:a16="http://schemas.microsoft.com/office/drawing/2014/main" val="2070048899"/>
                  </a:ext>
                </a:extLst>
              </a:tr>
              <a:tr h="307324">
                <a:tc>
                  <a:txBody>
                    <a:bodyPr/>
                    <a:lstStyle/>
                    <a:p>
                      <a:pPr marL="171450" indent="-171450">
                        <a:buFont typeface="Wingdings" panose="05000000000000000000" pitchFamily="2" charset="2"/>
                        <a:buChar char="Ø"/>
                      </a:pPr>
                      <a:r>
                        <a:rPr lang="es-CO" sz="1100" b="1" dirty="0">
                          <a:solidFill>
                            <a:srgbClr val="2D5269"/>
                          </a:solidFill>
                          <a:latin typeface="+mn-lt"/>
                          <a:cs typeface="Arial" panose="020B0604020202020204" pitchFamily="34" charset="0"/>
                        </a:rPr>
                        <a:t>Cargo</a:t>
                      </a:r>
                    </a:p>
                  </a:txBody>
                  <a:tcPr marL="158824" marR="80682" marT="38118" marB="38118" anchor="ctr">
                    <a:noFill/>
                  </a:tcPr>
                </a:tc>
                <a:extLst>
                  <a:ext uri="{0D108BD9-81ED-4DB2-BD59-A6C34878D82A}">
                    <a16:rowId xmlns:a16="http://schemas.microsoft.com/office/drawing/2014/main" val="2604402980"/>
                  </a:ext>
                </a:extLst>
              </a:tr>
              <a:tr h="307324">
                <a:tc>
                  <a:txBody>
                    <a:bodyPr/>
                    <a:lstStyle/>
                    <a:p>
                      <a:pPr marL="171450" indent="-171450">
                        <a:buFont typeface="Wingdings" panose="05000000000000000000" pitchFamily="2" charset="2"/>
                        <a:buChar char="Ø"/>
                      </a:pPr>
                      <a:r>
                        <a:rPr lang="es-CO" sz="1100" b="1" dirty="0">
                          <a:solidFill>
                            <a:srgbClr val="2D5269"/>
                          </a:solidFill>
                          <a:latin typeface="+mn-lt"/>
                          <a:cs typeface="Arial" panose="020B0604020202020204" pitchFamily="34" charset="0"/>
                        </a:rPr>
                        <a:t>Casa matriz</a:t>
                      </a:r>
                    </a:p>
                  </a:txBody>
                  <a:tcPr marL="158824" marR="80682" marT="38118" marB="38118" anchor="ctr">
                    <a:noFill/>
                  </a:tcPr>
                </a:tc>
                <a:extLst>
                  <a:ext uri="{0D108BD9-81ED-4DB2-BD59-A6C34878D82A}">
                    <a16:rowId xmlns:a16="http://schemas.microsoft.com/office/drawing/2014/main" val="1358042470"/>
                  </a:ext>
                </a:extLst>
              </a:tr>
            </a:tbl>
          </a:graphicData>
        </a:graphic>
      </p:graphicFrame>
      <p:graphicFrame>
        <p:nvGraphicFramePr>
          <p:cNvPr id="36" name="Table 35">
            <a:extLst>
              <a:ext uri="{FF2B5EF4-FFF2-40B4-BE49-F238E27FC236}">
                <a16:creationId xmlns:a16="http://schemas.microsoft.com/office/drawing/2014/main" id="{2927195E-79E5-46D4-B1D4-0F438846DD6C}"/>
              </a:ext>
            </a:extLst>
          </p:cNvPr>
          <p:cNvGraphicFramePr>
            <a:graphicFrameLocks noGrp="1"/>
          </p:cNvGraphicFramePr>
          <p:nvPr>
            <p:extLst/>
          </p:nvPr>
        </p:nvGraphicFramePr>
        <p:xfrm>
          <a:off x="4026733" y="2426572"/>
          <a:ext cx="1713168" cy="1537895"/>
        </p:xfrm>
        <a:graphic>
          <a:graphicData uri="http://schemas.openxmlformats.org/drawingml/2006/table">
            <a:tbl>
              <a:tblPr bandRow="1">
                <a:tableStyleId>{2D5ABB26-0587-4C30-8999-92F81FD0307C}</a:tableStyleId>
              </a:tblPr>
              <a:tblGrid>
                <a:gridCol w="1713168">
                  <a:extLst>
                    <a:ext uri="{9D8B030D-6E8A-4147-A177-3AD203B41FA5}">
                      <a16:colId xmlns:a16="http://schemas.microsoft.com/office/drawing/2014/main" val="2793397538"/>
                    </a:ext>
                  </a:extLst>
                </a:gridCol>
              </a:tblGrid>
              <a:tr h="307579">
                <a:tc>
                  <a:txBody>
                    <a:bodyPr/>
                    <a:lstStyle/>
                    <a:p>
                      <a:pPr marL="171450" indent="-171450">
                        <a:buFont typeface="Arial" panose="020B0604020202020204" pitchFamily="34" charset="0"/>
                        <a:buChar char="•"/>
                      </a:pPr>
                      <a:r>
                        <a:rPr lang="es-CO" sz="1100" dirty="0">
                          <a:solidFill>
                            <a:schemeClr val="tx1">
                              <a:lumMod val="75000"/>
                              <a:lumOff val="25000"/>
                            </a:schemeClr>
                          </a:solidFill>
                          <a:latin typeface="+mn-lt"/>
                          <a:cs typeface="Arial" panose="020B0604020202020204" pitchFamily="34" charset="0"/>
                        </a:rPr>
                        <a:t>n/d</a:t>
                      </a:r>
                    </a:p>
                  </a:txBody>
                  <a:tcPr marL="158824" marR="80682" marT="37922" marB="37922" anchor="ctr">
                    <a:solidFill>
                      <a:srgbClr val="9FB9C4"/>
                    </a:solidFill>
                  </a:tcPr>
                </a:tc>
                <a:extLst>
                  <a:ext uri="{0D108BD9-81ED-4DB2-BD59-A6C34878D82A}">
                    <a16:rowId xmlns:a16="http://schemas.microsoft.com/office/drawing/2014/main" val="2090194996"/>
                  </a:ext>
                </a:extLst>
              </a:tr>
              <a:tr h="307579">
                <a:tc>
                  <a:txBody>
                    <a:bodyPr/>
                    <a:lstStyle/>
                    <a:p>
                      <a:pPr marL="171450" indent="-171450">
                        <a:buFont typeface="Arial" panose="020B0604020202020204" pitchFamily="34" charset="0"/>
                        <a:buChar char="•"/>
                      </a:pPr>
                      <a:r>
                        <a:rPr lang="es-CO" sz="1100" dirty="0">
                          <a:solidFill>
                            <a:schemeClr val="tx1">
                              <a:lumMod val="75000"/>
                              <a:lumOff val="25000"/>
                            </a:schemeClr>
                          </a:solidFill>
                          <a:latin typeface="+mn-lt"/>
                          <a:cs typeface="Arial" panose="020B0604020202020204" pitchFamily="34" charset="0"/>
                        </a:rPr>
                        <a:t>191,000</a:t>
                      </a:r>
                    </a:p>
                  </a:txBody>
                  <a:tcPr marL="158824" marR="80682" marT="37922" marB="37922" anchor="ctr">
                    <a:solidFill>
                      <a:srgbClr val="9FB9C4"/>
                    </a:solidFill>
                  </a:tcPr>
                </a:tc>
                <a:extLst>
                  <a:ext uri="{0D108BD9-81ED-4DB2-BD59-A6C34878D82A}">
                    <a16:rowId xmlns:a16="http://schemas.microsoft.com/office/drawing/2014/main" val="2723108436"/>
                  </a:ext>
                </a:extLst>
              </a:tr>
              <a:tr h="307579">
                <a:tc>
                  <a:txBody>
                    <a:bodyPr/>
                    <a:lstStyle/>
                    <a:p>
                      <a:pPr marL="171450" indent="-171450">
                        <a:buFont typeface="Arial" panose="020B0604020202020204" pitchFamily="34" charset="0"/>
                        <a:buChar char="•"/>
                      </a:pPr>
                      <a:r>
                        <a:rPr lang="es-CO" sz="1100" dirty="0">
                          <a:solidFill>
                            <a:schemeClr val="tx1">
                              <a:lumMod val="75000"/>
                              <a:lumOff val="25000"/>
                            </a:schemeClr>
                          </a:solidFill>
                          <a:latin typeface="+mn-lt"/>
                          <a:cs typeface="Arial" panose="020B0604020202020204" pitchFamily="34" charset="0"/>
                        </a:rPr>
                        <a:t>Juan Delgado</a:t>
                      </a:r>
                    </a:p>
                  </a:txBody>
                  <a:tcPr marL="158824" marR="80682" marT="37922" marB="37922" anchor="ctr">
                    <a:solidFill>
                      <a:srgbClr val="9FB9C4"/>
                    </a:solidFill>
                  </a:tcPr>
                </a:tc>
                <a:extLst>
                  <a:ext uri="{0D108BD9-81ED-4DB2-BD59-A6C34878D82A}">
                    <a16:rowId xmlns:a16="http://schemas.microsoft.com/office/drawing/2014/main" val="2070048899"/>
                  </a:ext>
                </a:extLst>
              </a:tr>
              <a:tr h="307579">
                <a:tc>
                  <a:txBody>
                    <a:bodyPr/>
                    <a:lstStyle/>
                    <a:p>
                      <a:pPr marL="171450" indent="-171450">
                        <a:buFont typeface="Arial" panose="020B0604020202020204" pitchFamily="34" charset="0"/>
                        <a:buChar char="•"/>
                      </a:pPr>
                      <a:r>
                        <a:rPr lang="es-CO" sz="1100" dirty="0">
                          <a:solidFill>
                            <a:schemeClr val="tx1">
                              <a:lumMod val="75000"/>
                              <a:lumOff val="25000"/>
                            </a:schemeClr>
                          </a:solidFill>
                          <a:latin typeface="+mn-lt"/>
                          <a:cs typeface="Arial" panose="020B0604020202020204" pitchFamily="34" charset="0"/>
                        </a:rPr>
                        <a:t>Gerente</a:t>
                      </a:r>
                    </a:p>
                  </a:txBody>
                  <a:tcPr marL="158824" marR="80682" marT="37922" marB="37922" anchor="ctr">
                    <a:solidFill>
                      <a:srgbClr val="9FB9C4"/>
                    </a:solidFill>
                  </a:tcPr>
                </a:tc>
                <a:extLst>
                  <a:ext uri="{0D108BD9-81ED-4DB2-BD59-A6C34878D82A}">
                    <a16:rowId xmlns:a16="http://schemas.microsoft.com/office/drawing/2014/main" val="2604402980"/>
                  </a:ext>
                </a:extLst>
              </a:tr>
              <a:tr h="307579">
                <a:tc>
                  <a:txBody>
                    <a:bodyPr/>
                    <a:lstStyle/>
                    <a:p>
                      <a:pPr marL="171450" marR="0" lvl="0" indent="-171450" algn="l" defTabSz="104957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O" sz="1100" kern="1200" dirty="0">
                          <a:solidFill>
                            <a:schemeClr val="tx1">
                              <a:lumMod val="75000"/>
                              <a:lumOff val="25000"/>
                            </a:schemeClr>
                          </a:solidFill>
                          <a:latin typeface="+mn-lt"/>
                          <a:ea typeface="+mn-ea"/>
                          <a:cs typeface="Arial" panose="020B0604020202020204" pitchFamily="34" charset="0"/>
                        </a:rPr>
                        <a:t>Chicago, EE.UU.</a:t>
                      </a:r>
                    </a:p>
                  </a:txBody>
                  <a:tcPr marL="158824" marR="80682" marT="37922" marB="37922" anchor="ctr">
                    <a:solidFill>
                      <a:srgbClr val="9FB9C4"/>
                    </a:solidFill>
                  </a:tcPr>
                </a:tc>
                <a:extLst>
                  <a:ext uri="{0D108BD9-81ED-4DB2-BD59-A6C34878D82A}">
                    <a16:rowId xmlns:a16="http://schemas.microsoft.com/office/drawing/2014/main" val="2622598038"/>
                  </a:ext>
                </a:extLst>
              </a:tr>
            </a:tbl>
          </a:graphicData>
        </a:graphic>
      </p:graphicFrame>
      <p:graphicFrame>
        <p:nvGraphicFramePr>
          <p:cNvPr id="37" name="Table 36">
            <a:extLst>
              <a:ext uri="{FF2B5EF4-FFF2-40B4-BE49-F238E27FC236}">
                <a16:creationId xmlns:a16="http://schemas.microsoft.com/office/drawing/2014/main" id="{562DBF30-AB34-4BB2-A477-9ED5122E7B48}"/>
              </a:ext>
            </a:extLst>
          </p:cNvPr>
          <p:cNvGraphicFramePr>
            <a:graphicFrameLocks noGrp="1"/>
          </p:cNvGraphicFramePr>
          <p:nvPr>
            <p:extLst/>
          </p:nvPr>
        </p:nvGraphicFramePr>
        <p:xfrm>
          <a:off x="8206690" y="2426572"/>
          <a:ext cx="1713168" cy="1537895"/>
        </p:xfrm>
        <a:graphic>
          <a:graphicData uri="http://schemas.openxmlformats.org/drawingml/2006/table">
            <a:tbl>
              <a:tblPr bandRow="1">
                <a:tableStyleId>{2D5ABB26-0587-4C30-8999-92F81FD0307C}</a:tableStyleId>
              </a:tblPr>
              <a:tblGrid>
                <a:gridCol w="1713168">
                  <a:extLst>
                    <a:ext uri="{9D8B030D-6E8A-4147-A177-3AD203B41FA5}">
                      <a16:colId xmlns:a16="http://schemas.microsoft.com/office/drawing/2014/main" val="2793397538"/>
                    </a:ext>
                  </a:extLst>
                </a:gridCol>
              </a:tblGrid>
              <a:tr h="307579">
                <a:tc>
                  <a:txBody>
                    <a:bodyPr/>
                    <a:lstStyle/>
                    <a:p>
                      <a:pPr marL="171450" indent="-171450" algn="l" defTabSz="1049572" rtl="0" eaLnBrk="1" latinLnBrk="0" hangingPunct="1">
                        <a:buFont typeface="Arial" panose="020B0604020202020204" pitchFamily="34" charset="0"/>
                        <a:buChar char="•"/>
                      </a:pPr>
                      <a:r>
                        <a:rPr lang="es-CO" sz="1100" kern="1200" dirty="0">
                          <a:solidFill>
                            <a:schemeClr val="tx1">
                              <a:lumMod val="75000"/>
                              <a:lumOff val="25000"/>
                            </a:schemeClr>
                          </a:solidFill>
                          <a:latin typeface="+mn-lt"/>
                          <a:ea typeface="+mn-ea"/>
                          <a:cs typeface="Arial" panose="020B0604020202020204" pitchFamily="34" charset="0"/>
                        </a:rPr>
                        <a:t>n/d</a:t>
                      </a:r>
                    </a:p>
                  </a:txBody>
                  <a:tcPr marL="158824" marR="80682" marT="37922" marB="37922" anchor="ctr">
                    <a:solidFill>
                      <a:srgbClr val="9FB9C4"/>
                    </a:solidFill>
                  </a:tcPr>
                </a:tc>
                <a:extLst>
                  <a:ext uri="{0D108BD9-81ED-4DB2-BD59-A6C34878D82A}">
                    <a16:rowId xmlns:a16="http://schemas.microsoft.com/office/drawing/2014/main" val="2090194996"/>
                  </a:ext>
                </a:extLst>
              </a:tr>
              <a:tr h="307579">
                <a:tc>
                  <a:txBody>
                    <a:bodyPr/>
                    <a:lstStyle/>
                    <a:p>
                      <a:pPr marL="171450" indent="-171450" algn="l" defTabSz="1049572" rtl="0" eaLnBrk="1" latinLnBrk="0" hangingPunct="1">
                        <a:buFont typeface="Arial" panose="020B0604020202020204" pitchFamily="34" charset="0"/>
                        <a:buChar char="•"/>
                      </a:pPr>
                      <a:r>
                        <a:rPr lang="es-CO" sz="1100" kern="1200" dirty="0">
                          <a:solidFill>
                            <a:schemeClr val="tx1">
                              <a:lumMod val="75000"/>
                              <a:lumOff val="25000"/>
                            </a:schemeClr>
                          </a:solidFill>
                          <a:latin typeface="+mn-lt"/>
                          <a:ea typeface="+mn-ea"/>
                          <a:cs typeface="Arial" panose="020B0604020202020204" pitchFamily="34" charset="0"/>
                        </a:rPr>
                        <a:t>34,800*</a:t>
                      </a:r>
                    </a:p>
                  </a:txBody>
                  <a:tcPr marL="158824" marR="80682" marT="37922" marB="37922" anchor="ctr">
                    <a:solidFill>
                      <a:srgbClr val="9FB9C4"/>
                    </a:solidFill>
                  </a:tcPr>
                </a:tc>
                <a:extLst>
                  <a:ext uri="{0D108BD9-81ED-4DB2-BD59-A6C34878D82A}">
                    <a16:rowId xmlns:a16="http://schemas.microsoft.com/office/drawing/2014/main" val="2723108436"/>
                  </a:ext>
                </a:extLst>
              </a:tr>
              <a:tr h="307579">
                <a:tc>
                  <a:txBody>
                    <a:bodyPr/>
                    <a:lstStyle/>
                    <a:p>
                      <a:pPr marL="171450" indent="-171450" algn="l" defTabSz="1049572" rtl="0" eaLnBrk="1" latinLnBrk="0" hangingPunct="1">
                        <a:buFont typeface="Arial" panose="020B0604020202020204" pitchFamily="34" charset="0"/>
                        <a:buChar char="•"/>
                      </a:pPr>
                      <a:r>
                        <a:rPr lang="es-CO" sz="1100" kern="1200" dirty="0">
                          <a:solidFill>
                            <a:schemeClr val="tx1">
                              <a:lumMod val="75000"/>
                              <a:lumOff val="25000"/>
                            </a:schemeClr>
                          </a:solidFill>
                          <a:latin typeface="+mn-lt"/>
                          <a:ea typeface="+mn-ea"/>
                          <a:cs typeface="Arial" panose="020B0604020202020204" pitchFamily="34" charset="0"/>
                        </a:rPr>
                        <a:t>Camilo González</a:t>
                      </a:r>
                    </a:p>
                  </a:txBody>
                  <a:tcPr marL="158824" marR="80682" marT="37922" marB="37922" anchor="ctr">
                    <a:solidFill>
                      <a:srgbClr val="9FB9C4"/>
                    </a:solidFill>
                  </a:tcPr>
                </a:tc>
                <a:extLst>
                  <a:ext uri="{0D108BD9-81ED-4DB2-BD59-A6C34878D82A}">
                    <a16:rowId xmlns:a16="http://schemas.microsoft.com/office/drawing/2014/main" val="2070048899"/>
                  </a:ext>
                </a:extLst>
              </a:tr>
              <a:tr h="307579">
                <a:tc>
                  <a:txBody>
                    <a:bodyPr/>
                    <a:lstStyle/>
                    <a:p>
                      <a:pPr marL="171450" indent="-171450" algn="l" defTabSz="1049572" rtl="0" eaLnBrk="1" latinLnBrk="0" hangingPunct="1">
                        <a:buFont typeface="Arial" panose="020B0604020202020204" pitchFamily="34" charset="0"/>
                        <a:buChar char="•"/>
                      </a:pPr>
                      <a:r>
                        <a:rPr lang="es-CO" sz="1100" kern="1200" dirty="0">
                          <a:solidFill>
                            <a:schemeClr val="tx1">
                              <a:lumMod val="75000"/>
                              <a:lumOff val="25000"/>
                            </a:schemeClr>
                          </a:solidFill>
                          <a:latin typeface="+mn-lt"/>
                          <a:ea typeface="+mn-ea"/>
                          <a:cs typeface="Arial" panose="020B0604020202020204" pitchFamily="34" charset="0"/>
                        </a:rPr>
                        <a:t>Socio TAS</a:t>
                      </a:r>
                    </a:p>
                  </a:txBody>
                  <a:tcPr marL="158824" marR="80682" marT="37922" marB="37922" anchor="ctr">
                    <a:solidFill>
                      <a:srgbClr val="9FB9C4"/>
                    </a:solidFill>
                  </a:tcPr>
                </a:tc>
                <a:extLst>
                  <a:ext uri="{0D108BD9-81ED-4DB2-BD59-A6C34878D82A}">
                    <a16:rowId xmlns:a16="http://schemas.microsoft.com/office/drawing/2014/main" val="2604402980"/>
                  </a:ext>
                </a:extLst>
              </a:tr>
              <a:tr h="307579">
                <a:tc>
                  <a:txBody>
                    <a:bodyPr/>
                    <a:lstStyle/>
                    <a:p>
                      <a:pPr marL="171450" marR="0" lvl="0" indent="-171450" algn="l" defTabSz="104957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O" sz="1100" kern="1200" dirty="0">
                          <a:solidFill>
                            <a:schemeClr val="tx1">
                              <a:lumMod val="75000"/>
                              <a:lumOff val="25000"/>
                            </a:schemeClr>
                          </a:solidFill>
                          <a:latin typeface="+mn-lt"/>
                          <a:ea typeface="+mn-ea"/>
                          <a:cs typeface="Arial" panose="020B0604020202020204" pitchFamily="34" charset="0"/>
                        </a:rPr>
                        <a:t>Inglaterra</a:t>
                      </a:r>
                    </a:p>
                  </a:txBody>
                  <a:tcPr marL="158824" marR="80682" marT="37922" marB="37922" anchor="ctr">
                    <a:solidFill>
                      <a:srgbClr val="9FB9C4"/>
                    </a:solidFill>
                  </a:tcPr>
                </a:tc>
                <a:extLst>
                  <a:ext uri="{0D108BD9-81ED-4DB2-BD59-A6C34878D82A}">
                    <a16:rowId xmlns:a16="http://schemas.microsoft.com/office/drawing/2014/main" val="3761148080"/>
                  </a:ext>
                </a:extLst>
              </a:tr>
            </a:tbl>
          </a:graphicData>
        </a:graphic>
      </p:graphicFrame>
      <p:sp>
        <p:nvSpPr>
          <p:cNvPr id="41" name="object 60">
            <a:extLst>
              <a:ext uri="{FF2B5EF4-FFF2-40B4-BE49-F238E27FC236}">
                <a16:creationId xmlns:a16="http://schemas.microsoft.com/office/drawing/2014/main" id="{A90E71E7-A406-4964-A108-8C4F206017BC}"/>
              </a:ext>
            </a:extLst>
          </p:cNvPr>
          <p:cNvSpPr/>
          <p:nvPr/>
        </p:nvSpPr>
        <p:spPr>
          <a:xfrm>
            <a:off x="4026733" y="4244525"/>
            <a:ext cx="1713168" cy="557777"/>
          </a:xfrm>
          <a:prstGeom prst="flowChartManualInput">
            <a:avLst/>
          </a:prstGeom>
          <a:solidFill>
            <a:srgbClr val="55B2C4"/>
          </a:solidFill>
          <a:ln w="19050">
            <a:solidFill>
              <a:schemeClr val="bg1"/>
            </a:solidFill>
          </a:ln>
        </p:spPr>
        <p:txBody>
          <a:bodyPr wrap="square" lIns="145839" tIns="32273" rIns="145839" bIns="29168" rtlCol="0" anchor="ctr" anchorCtr="0">
            <a:noAutofit/>
          </a:bodyPr>
          <a:lstStyle/>
          <a:p>
            <a:pPr algn="ctr">
              <a:spcAft>
                <a:spcPct val="50000"/>
              </a:spcAft>
              <a:buClr>
                <a:srgbClr val="FFE600"/>
              </a:buClr>
              <a:buSzPct val="80000"/>
            </a:pPr>
            <a:r>
              <a:rPr lang="es-CO" sz="971" b="1" kern="0" dirty="0" err="1">
                <a:solidFill>
                  <a:schemeClr val="bg1"/>
                </a:solidFill>
              </a:rPr>
              <a:t>KPMG</a:t>
            </a:r>
            <a:endParaRPr lang="es-CO" sz="971" b="1" kern="0" dirty="0">
              <a:solidFill>
                <a:schemeClr val="bg1"/>
              </a:solidFill>
            </a:endParaRPr>
          </a:p>
        </p:txBody>
      </p:sp>
      <p:sp>
        <p:nvSpPr>
          <p:cNvPr id="42" name="object 60">
            <a:extLst>
              <a:ext uri="{FF2B5EF4-FFF2-40B4-BE49-F238E27FC236}">
                <a16:creationId xmlns:a16="http://schemas.microsoft.com/office/drawing/2014/main" id="{031E2143-492C-4678-88A9-9C894A602BE2}"/>
              </a:ext>
            </a:extLst>
          </p:cNvPr>
          <p:cNvSpPr/>
          <p:nvPr/>
        </p:nvSpPr>
        <p:spPr>
          <a:xfrm>
            <a:off x="8206690" y="4244525"/>
            <a:ext cx="1713168" cy="557777"/>
          </a:xfrm>
          <a:prstGeom prst="flowChartManualInput">
            <a:avLst/>
          </a:prstGeom>
          <a:solidFill>
            <a:srgbClr val="55B2C4"/>
          </a:solidFill>
          <a:ln w="19050">
            <a:solidFill>
              <a:schemeClr val="bg1"/>
            </a:solidFill>
          </a:ln>
        </p:spPr>
        <p:txBody>
          <a:bodyPr wrap="square" lIns="145839" tIns="32273" rIns="145839" bIns="29168" rtlCol="0" anchor="ctr" anchorCtr="0">
            <a:noAutofit/>
          </a:bodyPr>
          <a:lstStyle/>
          <a:p>
            <a:pPr algn="ctr">
              <a:spcAft>
                <a:spcPct val="50000"/>
              </a:spcAft>
              <a:buClr>
                <a:srgbClr val="FFE600"/>
              </a:buClr>
              <a:buSzPct val="80000"/>
            </a:pPr>
            <a:r>
              <a:rPr lang="es-CO" sz="971" b="1" kern="0" dirty="0">
                <a:solidFill>
                  <a:srgbClr val="FFFFFF"/>
                </a:solidFill>
              </a:rPr>
              <a:t>PwC</a:t>
            </a:r>
          </a:p>
        </p:txBody>
      </p:sp>
      <p:sp>
        <p:nvSpPr>
          <p:cNvPr id="43" name="object 60">
            <a:extLst>
              <a:ext uri="{FF2B5EF4-FFF2-40B4-BE49-F238E27FC236}">
                <a16:creationId xmlns:a16="http://schemas.microsoft.com/office/drawing/2014/main" id="{7443BD59-D771-4066-B9FB-E38CA78FCA45}"/>
              </a:ext>
            </a:extLst>
          </p:cNvPr>
          <p:cNvSpPr/>
          <p:nvPr/>
        </p:nvSpPr>
        <p:spPr>
          <a:xfrm>
            <a:off x="6116711" y="4244525"/>
            <a:ext cx="1713168" cy="557777"/>
          </a:xfrm>
          <a:prstGeom prst="flowChartManualInput">
            <a:avLst/>
          </a:prstGeom>
          <a:solidFill>
            <a:srgbClr val="55B2C4"/>
          </a:solidFill>
          <a:ln w="19050">
            <a:solidFill>
              <a:schemeClr val="bg1"/>
            </a:solidFill>
          </a:ln>
        </p:spPr>
        <p:txBody>
          <a:bodyPr wrap="square" lIns="145839" tIns="32273" rIns="145839" bIns="29168" rtlCol="0" anchor="ctr" anchorCtr="0">
            <a:noAutofit/>
          </a:bodyPr>
          <a:lstStyle/>
          <a:p>
            <a:pPr algn="ctr">
              <a:spcAft>
                <a:spcPct val="50000"/>
              </a:spcAft>
              <a:buClr>
                <a:srgbClr val="FFE600"/>
              </a:buClr>
              <a:buSzPct val="80000"/>
            </a:pPr>
            <a:r>
              <a:rPr lang="es-CO" sz="971" b="1" kern="0" dirty="0">
                <a:solidFill>
                  <a:schemeClr val="bg1"/>
                </a:solidFill>
              </a:rPr>
              <a:t>DELOITTE</a:t>
            </a:r>
            <a:endParaRPr lang="es-CO" sz="971" b="1" kern="0" dirty="0">
              <a:solidFill>
                <a:srgbClr val="FFFFFF"/>
              </a:solidFill>
            </a:endParaRPr>
          </a:p>
        </p:txBody>
      </p:sp>
      <p:graphicFrame>
        <p:nvGraphicFramePr>
          <p:cNvPr id="44" name="Table 43">
            <a:extLst>
              <a:ext uri="{FF2B5EF4-FFF2-40B4-BE49-F238E27FC236}">
                <a16:creationId xmlns:a16="http://schemas.microsoft.com/office/drawing/2014/main" id="{C7F0AEFA-1BE9-4CDD-B2CE-8F62E4B95445}"/>
              </a:ext>
            </a:extLst>
          </p:cNvPr>
          <p:cNvGraphicFramePr>
            <a:graphicFrameLocks noGrp="1"/>
          </p:cNvGraphicFramePr>
          <p:nvPr>
            <p:extLst/>
          </p:nvPr>
        </p:nvGraphicFramePr>
        <p:xfrm>
          <a:off x="6116711" y="4858116"/>
          <a:ext cx="1713168" cy="1537895"/>
        </p:xfrm>
        <a:graphic>
          <a:graphicData uri="http://schemas.openxmlformats.org/drawingml/2006/table">
            <a:tbl>
              <a:tblPr bandRow="1">
                <a:tableStyleId>{2D5ABB26-0587-4C30-8999-92F81FD0307C}</a:tableStyleId>
              </a:tblPr>
              <a:tblGrid>
                <a:gridCol w="1713168">
                  <a:extLst>
                    <a:ext uri="{9D8B030D-6E8A-4147-A177-3AD203B41FA5}">
                      <a16:colId xmlns:a16="http://schemas.microsoft.com/office/drawing/2014/main" val="2793397538"/>
                    </a:ext>
                  </a:extLst>
                </a:gridCol>
              </a:tblGrid>
              <a:tr h="307579">
                <a:tc>
                  <a:txBody>
                    <a:bodyPr/>
                    <a:lstStyle/>
                    <a:p>
                      <a:pPr marL="171450" indent="-171450">
                        <a:buFont typeface="Arial" panose="020B0604020202020204" pitchFamily="34" charset="0"/>
                        <a:buChar char="•"/>
                      </a:pPr>
                      <a:r>
                        <a:rPr lang="es-CO" sz="1100" dirty="0">
                          <a:solidFill>
                            <a:schemeClr val="tx1">
                              <a:lumMod val="75000"/>
                              <a:lumOff val="25000"/>
                            </a:schemeClr>
                          </a:solidFill>
                          <a:latin typeface="+mn-lt"/>
                          <a:cs typeface="Arial" panose="020B0604020202020204" pitchFamily="34" charset="0"/>
                        </a:rPr>
                        <a:t>n/d</a:t>
                      </a:r>
                    </a:p>
                  </a:txBody>
                  <a:tcPr marL="158824" marR="80682" marT="37922" marB="37922" anchor="ctr">
                    <a:solidFill>
                      <a:srgbClr val="9FB9C4"/>
                    </a:solidFill>
                  </a:tcPr>
                </a:tc>
                <a:extLst>
                  <a:ext uri="{0D108BD9-81ED-4DB2-BD59-A6C34878D82A}">
                    <a16:rowId xmlns:a16="http://schemas.microsoft.com/office/drawing/2014/main" val="2090194996"/>
                  </a:ext>
                </a:extLst>
              </a:tr>
              <a:tr h="307579">
                <a:tc>
                  <a:txBody>
                    <a:bodyPr/>
                    <a:lstStyle/>
                    <a:p>
                      <a:pPr marL="171450" indent="-171450">
                        <a:buFont typeface="Arial" panose="020B0604020202020204" pitchFamily="34" charset="0"/>
                        <a:buChar char="•"/>
                      </a:pPr>
                      <a:r>
                        <a:rPr lang="es-CO" sz="1100" dirty="0">
                          <a:solidFill>
                            <a:schemeClr val="tx1">
                              <a:lumMod val="75000"/>
                              <a:lumOff val="25000"/>
                            </a:schemeClr>
                          </a:solidFill>
                          <a:latin typeface="+mn-lt"/>
                          <a:cs typeface="Arial" panose="020B0604020202020204" pitchFamily="34" charset="0"/>
                        </a:rPr>
                        <a:t>43,200*</a:t>
                      </a:r>
                    </a:p>
                  </a:txBody>
                  <a:tcPr marL="158824" marR="80682" marT="37922" marB="37922" anchor="ctr">
                    <a:solidFill>
                      <a:srgbClr val="9FB9C4"/>
                    </a:solidFill>
                  </a:tcPr>
                </a:tc>
                <a:extLst>
                  <a:ext uri="{0D108BD9-81ED-4DB2-BD59-A6C34878D82A}">
                    <a16:rowId xmlns:a16="http://schemas.microsoft.com/office/drawing/2014/main" val="2723108436"/>
                  </a:ext>
                </a:extLst>
              </a:tr>
              <a:tr h="307579">
                <a:tc>
                  <a:txBody>
                    <a:bodyPr/>
                    <a:lstStyle/>
                    <a:p>
                      <a:pPr marL="171450" indent="-171450">
                        <a:buFont typeface="Arial" panose="020B0604020202020204" pitchFamily="34" charset="0"/>
                        <a:buChar char="•"/>
                      </a:pPr>
                      <a:r>
                        <a:rPr lang="es-CO" sz="1100" dirty="0">
                          <a:solidFill>
                            <a:schemeClr val="tx1">
                              <a:lumMod val="75000"/>
                              <a:lumOff val="25000"/>
                            </a:schemeClr>
                          </a:solidFill>
                          <a:latin typeface="+mn-lt"/>
                          <a:cs typeface="Arial" panose="020B0604020202020204" pitchFamily="34" charset="0"/>
                        </a:rPr>
                        <a:t>Francisco </a:t>
                      </a:r>
                      <a:r>
                        <a:rPr lang="es-CO" sz="1100" dirty="0" err="1">
                          <a:solidFill>
                            <a:schemeClr val="tx1">
                              <a:lumMod val="75000"/>
                              <a:lumOff val="25000"/>
                            </a:schemeClr>
                          </a:solidFill>
                          <a:latin typeface="+mn-lt"/>
                          <a:cs typeface="Arial" panose="020B0604020202020204" pitchFamily="34" charset="0"/>
                        </a:rPr>
                        <a:t>O’Bonaga</a:t>
                      </a:r>
                      <a:endParaRPr lang="es-CO" sz="1100" dirty="0">
                        <a:solidFill>
                          <a:schemeClr val="tx1">
                            <a:lumMod val="75000"/>
                            <a:lumOff val="25000"/>
                          </a:schemeClr>
                        </a:solidFill>
                        <a:latin typeface="+mn-lt"/>
                        <a:cs typeface="Arial" panose="020B0604020202020204" pitchFamily="34" charset="0"/>
                      </a:endParaRPr>
                    </a:p>
                  </a:txBody>
                  <a:tcPr marL="158824" marR="80682" marT="37922" marB="37922" anchor="ctr">
                    <a:solidFill>
                      <a:srgbClr val="9FB9C4"/>
                    </a:solidFill>
                  </a:tcPr>
                </a:tc>
                <a:extLst>
                  <a:ext uri="{0D108BD9-81ED-4DB2-BD59-A6C34878D82A}">
                    <a16:rowId xmlns:a16="http://schemas.microsoft.com/office/drawing/2014/main" val="2070048899"/>
                  </a:ext>
                </a:extLst>
              </a:tr>
              <a:tr h="307579">
                <a:tc>
                  <a:txBody>
                    <a:bodyPr/>
                    <a:lstStyle/>
                    <a:p>
                      <a:pPr marL="171450" indent="-171450">
                        <a:buFont typeface="Arial" panose="020B0604020202020204" pitchFamily="34" charset="0"/>
                        <a:buChar char="•"/>
                      </a:pPr>
                      <a:r>
                        <a:rPr lang="es-CO" sz="1100" dirty="0">
                          <a:solidFill>
                            <a:schemeClr val="tx1">
                              <a:lumMod val="75000"/>
                              <a:lumOff val="25000"/>
                            </a:schemeClr>
                          </a:solidFill>
                          <a:latin typeface="+mn-lt"/>
                          <a:cs typeface="Arial" panose="020B0604020202020204" pitchFamily="34" charset="0"/>
                        </a:rPr>
                        <a:t>Socio FAS</a:t>
                      </a:r>
                    </a:p>
                  </a:txBody>
                  <a:tcPr marL="158824" marR="80682" marT="37922" marB="37922" anchor="ctr">
                    <a:solidFill>
                      <a:srgbClr val="9FB9C4"/>
                    </a:solidFill>
                  </a:tcPr>
                </a:tc>
                <a:extLst>
                  <a:ext uri="{0D108BD9-81ED-4DB2-BD59-A6C34878D82A}">
                    <a16:rowId xmlns:a16="http://schemas.microsoft.com/office/drawing/2014/main" val="2604402980"/>
                  </a:ext>
                </a:extLst>
              </a:tr>
              <a:tr h="307579">
                <a:tc>
                  <a:txBody>
                    <a:bodyPr/>
                    <a:lstStyle/>
                    <a:p>
                      <a:pPr marL="171450" marR="0" lvl="0" indent="-171450" algn="l" defTabSz="104957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O" sz="1100" kern="1200" dirty="0">
                          <a:solidFill>
                            <a:schemeClr val="tx1">
                              <a:lumMod val="75000"/>
                              <a:lumOff val="25000"/>
                            </a:schemeClr>
                          </a:solidFill>
                          <a:latin typeface="+mn-lt"/>
                          <a:ea typeface="+mn-ea"/>
                          <a:cs typeface="Arial" panose="020B0604020202020204" pitchFamily="34" charset="0"/>
                        </a:rPr>
                        <a:t>Inglaterra</a:t>
                      </a:r>
                    </a:p>
                  </a:txBody>
                  <a:tcPr marL="158824" marR="80682" marT="37922" marB="37922" anchor="ctr">
                    <a:solidFill>
                      <a:srgbClr val="9FB9C4"/>
                    </a:solidFill>
                  </a:tcPr>
                </a:tc>
                <a:extLst>
                  <a:ext uri="{0D108BD9-81ED-4DB2-BD59-A6C34878D82A}">
                    <a16:rowId xmlns:a16="http://schemas.microsoft.com/office/drawing/2014/main" val="2945039393"/>
                  </a:ext>
                </a:extLst>
              </a:tr>
            </a:tbl>
          </a:graphicData>
        </a:graphic>
      </p:graphicFrame>
      <p:graphicFrame>
        <p:nvGraphicFramePr>
          <p:cNvPr id="46" name="Table 45">
            <a:extLst>
              <a:ext uri="{FF2B5EF4-FFF2-40B4-BE49-F238E27FC236}">
                <a16:creationId xmlns:a16="http://schemas.microsoft.com/office/drawing/2014/main" id="{EB3CBFE9-D5C2-4FCB-8B58-25397EE19C1B}"/>
              </a:ext>
            </a:extLst>
          </p:cNvPr>
          <p:cNvGraphicFramePr>
            <a:graphicFrameLocks noGrp="1"/>
          </p:cNvGraphicFramePr>
          <p:nvPr>
            <p:extLst/>
          </p:nvPr>
        </p:nvGraphicFramePr>
        <p:xfrm>
          <a:off x="4026733" y="4858117"/>
          <a:ext cx="1713168" cy="1560513"/>
        </p:xfrm>
        <a:graphic>
          <a:graphicData uri="http://schemas.openxmlformats.org/drawingml/2006/table">
            <a:tbl>
              <a:tblPr bandRow="1">
                <a:tableStyleId>{2D5ABB26-0587-4C30-8999-92F81FD0307C}</a:tableStyleId>
              </a:tblPr>
              <a:tblGrid>
                <a:gridCol w="1713168">
                  <a:extLst>
                    <a:ext uri="{9D8B030D-6E8A-4147-A177-3AD203B41FA5}">
                      <a16:colId xmlns:a16="http://schemas.microsoft.com/office/drawing/2014/main" val="2793397538"/>
                    </a:ext>
                  </a:extLst>
                </a:gridCol>
              </a:tblGrid>
              <a:tr h="307579">
                <a:tc>
                  <a:txBody>
                    <a:bodyPr/>
                    <a:lstStyle/>
                    <a:p>
                      <a:pPr marL="171450" indent="-171450" algn="l" defTabSz="1049572" rtl="0" eaLnBrk="1" latinLnBrk="0" hangingPunct="1">
                        <a:buFont typeface="Arial" panose="020B0604020202020204" pitchFamily="34" charset="0"/>
                        <a:buChar char="•"/>
                      </a:pPr>
                      <a:r>
                        <a:rPr lang="es-CO" sz="1100" kern="1200" dirty="0">
                          <a:solidFill>
                            <a:schemeClr val="tx1">
                              <a:lumMod val="75000"/>
                              <a:lumOff val="25000"/>
                            </a:schemeClr>
                          </a:solidFill>
                          <a:latin typeface="+mn-lt"/>
                          <a:ea typeface="+mn-ea"/>
                          <a:cs typeface="Arial" panose="020B0604020202020204" pitchFamily="34" charset="0"/>
                        </a:rPr>
                        <a:t>n/d</a:t>
                      </a:r>
                    </a:p>
                  </a:txBody>
                  <a:tcPr marL="158824" marR="80682" marT="37922" marB="37922" anchor="ctr">
                    <a:solidFill>
                      <a:srgbClr val="9FB9C4"/>
                    </a:solidFill>
                  </a:tcPr>
                </a:tc>
                <a:extLst>
                  <a:ext uri="{0D108BD9-81ED-4DB2-BD59-A6C34878D82A}">
                    <a16:rowId xmlns:a16="http://schemas.microsoft.com/office/drawing/2014/main" val="2090194996"/>
                  </a:ext>
                </a:extLst>
              </a:tr>
              <a:tr h="330197">
                <a:tc>
                  <a:txBody>
                    <a:bodyPr/>
                    <a:lstStyle/>
                    <a:p>
                      <a:pPr marL="171450" indent="-171450" algn="l" defTabSz="1049572" rtl="0" eaLnBrk="1" latinLnBrk="0" hangingPunct="1">
                        <a:buFont typeface="Arial" panose="020B0604020202020204" pitchFamily="34" charset="0"/>
                        <a:buChar char="•"/>
                      </a:pPr>
                      <a:r>
                        <a:rPr lang="es-CO" sz="1100" kern="1200" dirty="0">
                          <a:solidFill>
                            <a:schemeClr val="tx1">
                              <a:lumMod val="75000"/>
                              <a:lumOff val="25000"/>
                            </a:schemeClr>
                          </a:solidFill>
                          <a:latin typeface="+mn-lt"/>
                          <a:ea typeface="+mn-ea"/>
                          <a:cs typeface="Arial" panose="020B0604020202020204" pitchFamily="34" charset="0"/>
                        </a:rPr>
                        <a:t>28,960*</a:t>
                      </a:r>
                    </a:p>
                  </a:txBody>
                  <a:tcPr marL="158824" marR="80682" marT="37922" marB="37922" anchor="ctr">
                    <a:solidFill>
                      <a:srgbClr val="9FB9C4"/>
                    </a:solidFill>
                  </a:tcPr>
                </a:tc>
                <a:extLst>
                  <a:ext uri="{0D108BD9-81ED-4DB2-BD59-A6C34878D82A}">
                    <a16:rowId xmlns:a16="http://schemas.microsoft.com/office/drawing/2014/main" val="2723108436"/>
                  </a:ext>
                </a:extLst>
              </a:tr>
              <a:tr h="307579">
                <a:tc>
                  <a:txBody>
                    <a:bodyPr/>
                    <a:lstStyle/>
                    <a:p>
                      <a:pPr marL="171450" indent="-171450" algn="l" defTabSz="1049572" rtl="0" eaLnBrk="1" latinLnBrk="0" hangingPunct="1">
                        <a:buFont typeface="Arial" panose="020B0604020202020204" pitchFamily="34" charset="0"/>
                        <a:buChar char="•"/>
                      </a:pPr>
                      <a:r>
                        <a:rPr lang="es-CO" sz="1100" kern="1200" dirty="0">
                          <a:solidFill>
                            <a:schemeClr val="tx1">
                              <a:lumMod val="75000"/>
                              <a:lumOff val="25000"/>
                            </a:schemeClr>
                          </a:solidFill>
                          <a:latin typeface="+mn-lt"/>
                          <a:ea typeface="+mn-ea"/>
                          <a:cs typeface="Arial" panose="020B0604020202020204" pitchFamily="34" charset="0"/>
                        </a:rPr>
                        <a:t>David Villalba</a:t>
                      </a:r>
                    </a:p>
                  </a:txBody>
                  <a:tcPr marL="158824" marR="80682" marT="37922" marB="37922" anchor="ctr">
                    <a:solidFill>
                      <a:srgbClr val="9FB9C4"/>
                    </a:solidFill>
                  </a:tcPr>
                </a:tc>
                <a:extLst>
                  <a:ext uri="{0D108BD9-81ED-4DB2-BD59-A6C34878D82A}">
                    <a16:rowId xmlns:a16="http://schemas.microsoft.com/office/drawing/2014/main" val="2070048899"/>
                  </a:ext>
                </a:extLst>
              </a:tr>
              <a:tr h="307579">
                <a:tc>
                  <a:txBody>
                    <a:bodyPr/>
                    <a:lstStyle/>
                    <a:p>
                      <a:pPr marL="171450" indent="-171450" algn="l" defTabSz="1049572" rtl="0" eaLnBrk="1" latinLnBrk="0" hangingPunct="1">
                        <a:buFont typeface="Arial" panose="020B0604020202020204" pitchFamily="34" charset="0"/>
                        <a:buChar char="•"/>
                      </a:pPr>
                      <a:r>
                        <a:rPr lang="es-CO" sz="1100" kern="1200" dirty="0">
                          <a:solidFill>
                            <a:schemeClr val="tx1">
                              <a:lumMod val="75000"/>
                              <a:lumOff val="25000"/>
                            </a:schemeClr>
                          </a:solidFill>
                          <a:latin typeface="+mn-lt"/>
                          <a:ea typeface="+mn-ea"/>
                          <a:cs typeface="Arial" panose="020B0604020202020204" pitchFamily="34" charset="0"/>
                        </a:rPr>
                        <a:t>Socio Infraestructura</a:t>
                      </a:r>
                    </a:p>
                  </a:txBody>
                  <a:tcPr marL="158824" marR="80682" marT="37922" marB="37922" anchor="ctr">
                    <a:solidFill>
                      <a:srgbClr val="9FB9C4"/>
                    </a:solidFill>
                  </a:tcPr>
                </a:tc>
                <a:extLst>
                  <a:ext uri="{0D108BD9-81ED-4DB2-BD59-A6C34878D82A}">
                    <a16:rowId xmlns:a16="http://schemas.microsoft.com/office/drawing/2014/main" val="2604402980"/>
                  </a:ext>
                </a:extLst>
              </a:tr>
              <a:tr h="307579">
                <a:tc>
                  <a:txBody>
                    <a:bodyPr/>
                    <a:lstStyle/>
                    <a:p>
                      <a:pPr marL="171450" indent="-171450" algn="l" defTabSz="1049572" rtl="0" eaLnBrk="1" latinLnBrk="0" hangingPunct="1">
                        <a:buFont typeface="Arial" panose="020B0604020202020204" pitchFamily="34" charset="0"/>
                        <a:buChar char="•"/>
                      </a:pPr>
                      <a:r>
                        <a:rPr lang="es-CO" sz="1100" kern="1200" dirty="0">
                          <a:solidFill>
                            <a:schemeClr val="tx1">
                              <a:lumMod val="75000"/>
                              <a:lumOff val="25000"/>
                            </a:schemeClr>
                          </a:solidFill>
                          <a:latin typeface="+mn-lt"/>
                          <a:ea typeface="+mn-ea"/>
                          <a:cs typeface="Arial" panose="020B0604020202020204" pitchFamily="34" charset="0"/>
                        </a:rPr>
                        <a:t>Holanda</a:t>
                      </a:r>
                    </a:p>
                  </a:txBody>
                  <a:tcPr marL="158824" marR="80682" marT="37922" marB="37922" anchor="ctr">
                    <a:solidFill>
                      <a:srgbClr val="9FB9C4"/>
                    </a:solidFill>
                  </a:tcPr>
                </a:tc>
                <a:extLst>
                  <a:ext uri="{0D108BD9-81ED-4DB2-BD59-A6C34878D82A}">
                    <a16:rowId xmlns:a16="http://schemas.microsoft.com/office/drawing/2014/main" val="2962322502"/>
                  </a:ext>
                </a:extLst>
              </a:tr>
            </a:tbl>
          </a:graphicData>
        </a:graphic>
      </p:graphicFrame>
      <p:graphicFrame>
        <p:nvGraphicFramePr>
          <p:cNvPr id="47" name="Table 46">
            <a:extLst>
              <a:ext uri="{FF2B5EF4-FFF2-40B4-BE49-F238E27FC236}">
                <a16:creationId xmlns:a16="http://schemas.microsoft.com/office/drawing/2014/main" id="{3E6CC672-B307-4490-B9F4-9C84A2F3CE90}"/>
              </a:ext>
            </a:extLst>
          </p:cNvPr>
          <p:cNvGraphicFramePr>
            <a:graphicFrameLocks noGrp="1"/>
          </p:cNvGraphicFramePr>
          <p:nvPr>
            <p:extLst/>
          </p:nvPr>
        </p:nvGraphicFramePr>
        <p:xfrm>
          <a:off x="8206690" y="4858116"/>
          <a:ext cx="1713168" cy="1641440"/>
        </p:xfrm>
        <a:graphic>
          <a:graphicData uri="http://schemas.openxmlformats.org/drawingml/2006/table">
            <a:tbl>
              <a:tblPr bandRow="1">
                <a:tableStyleId>{2D5ABB26-0587-4C30-8999-92F81FD0307C}</a:tableStyleId>
              </a:tblPr>
              <a:tblGrid>
                <a:gridCol w="1713168">
                  <a:extLst>
                    <a:ext uri="{9D8B030D-6E8A-4147-A177-3AD203B41FA5}">
                      <a16:colId xmlns:a16="http://schemas.microsoft.com/office/drawing/2014/main" val="2793397538"/>
                    </a:ext>
                  </a:extLst>
                </a:gridCol>
              </a:tblGrid>
              <a:tr h="307579">
                <a:tc>
                  <a:txBody>
                    <a:bodyPr/>
                    <a:lstStyle/>
                    <a:p>
                      <a:pPr marL="171450" indent="-171450">
                        <a:buFont typeface="Arial" panose="020B0604020202020204" pitchFamily="34" charset="0"/>
                        <a:buChar char="•"/>
                      </a:pPr>
                      <a:r>
                        <a:rPr lang="es-CO" sz="1100" dirty="0">
                          <a:solidFill>
                            <a:schemeClr val="tx1">
                              <a:lumMod val="75000"/>
                              <a:lumOff val="25000"/>
                            </a:schemeClr>
                          </a:solidFill>
                          <a:latin typeface="+mn-lt"/>
                          <a:cs typeface="Arial" panose="020B0604020202020204" pitchFamily="34" charset="0"/>
                        </a:rPr>
                        <a:t>n/d</a:t>
                      </a:r>
                    </a:p>
                  </a:txBody>
                  <a:tcPr marL="158824" marR="80682" marT="37922" marB="37922" anchor="ctr">
                    <a:solidFill>
                      <a:srgbClr val="9FB9C4"/>
                    </a:solidFill>
                  </a:tcPr>
                </a:tc>
                <a:extLst>
                  <a:ext uri="{0D108BD9-81ED-4DB2-BD59-A6C34878D82A}">
                    <a16:rowId xmlns:a16="http://schemas.microsoft.com/office/drawing/2014/main" val="2090194996"/>
                  </a:ext>
                </a:extLst>
              </a:tr>
              <a:tr h="307579">
                <a:tc>
                  <a:txBody>
                    <a:bodyPr/>
                    <a:lstStyle/>
                    <a:p>
                      <a:pPr marL="171450" indent="-171450">
                        <a:buFont typeface="Arial" panose="020B0604020202020204" pitchFamily="34" charset="0"/>
                        <a:buChar char="•"/>
                      </a:pPr>
                      <a:r>
                        <a:rPr lang="es-CO" sz="1100" dirty="0">
                          <a:solidFill>
                            <a:schemeClr val="tx1">
                              <a:lumMod val="75000"/>
                              <a:lumOff val="25000"/>
                            </a:schemeClr>
                          </a:solidFill>
                          <a:latin typeface="+mn-lt"/>
                          <a:cs typeface="Arial" panose="020B0604020202020204" pitchFamily="34" charset="0"/>
                        </a:rPr>
                        <a:t>41,280*</a:t>
                      </a:r>
                    </a:p>
                  </a:txBody>
                  <a:tcPr marL="158824" marR="80682" marT="37922" marB="37922" anchor="ctr">
                    <a:solidFill>
                      <a:srgbClr val="9FB9C4"/>
                    </a:solidFill>
                  </a:tcPr>
                </a:tc>
                <a:extLst>
                  <a:ext uri="{0D108BD9-81ED-4DB2-BD59-A6C34878D82A}">
                    <a16:rowId xmlns:a16="http://schemas.microsoft.com/office/drawing/2014/main" val="2723108436"/>
                  </a:ext>
                </a:extLst>
              </a:tr>
              <a:tr h="307579">
                <a:tc>
                  <a:txBody>
                    <a:bodyPr/>
                    <a:lstStyle/>
                    <a:p>
                      <a:pPr marL="171450" indent="-171450">
                        <a:buFont typeface="Arial" panose="020B0604020202020204" pitchFamily="34" charset="0"/>
                        <a:buChar char="•"/>
                      </a:pPr>
                      <a:r>
                        <a:rPr lang="es-CO" sz="1100" dirty="0">
                          <a:solidFill>
                            <a:schemeClr val="tx1">
                              <a:lumMod val="75000"/>
                              <a:lumOff val="25000"/>
                            </a:schemeClr>
                          </a:solidFill>
                          <a:latin typeface="+mn-lt"/>
                          <a:cs typeface="Arial" panose="020B0604020202020204" pitchFamily="34" charset="0"/>
                        </a:rPr>
                        <a:t>Andrés Charria</a:t>
                      </a:r>
                    </a:p>
                  </a:txBody>
                  <a:tcPr marL="158824" marR="80682" marT="37922" marB="37922" anchor="ctr">
                    <a:solidFill>
                      <a:srgbClr val="9FB9C4"/>
                    </a:solidFill>
                  </a:tcPr>
                </a:tc>
                <a:extLst>
                  <a:ext uri="{0D108BD9-81ED-4DB2-BD59-A6C34878D82A}">
                    <a16:rowId xmlns:a16="http://schemas.microsoft.com/office/drawing/2014/main" val="2070048899"/>
                  </a:ext>
                </a:extLst>
              </a:tr>
              <a:tr h="307579">
                <a:tc>
                  <a:txBody>
                    <a:bodyPr/>
                    <a:lstStyle/>
                    <a:p>
                      <a:pPr marL="171450" indent="-171450">
                        <a:buFont typeface="Arial" panose="020B0604020202020204" pitchFamily="34" charset="0"/>
                        <a:buChar char="•"/>
                      </a:pPr>
                      <a:r>
                        <a:rPr lang="es-CO" sz="1100" dirty="0">
                          <a:solidFill>
                            <a:schemeClr val="tx1">
                              <a:lumMod val="75000"/>
                              <a:lumOff val="25000"/>
                            </a:schemeClr>
                          </a:solidFill>
                          <a:latin typeface="+mn-lt"/>
                          <a:cs typeface="Arial" panose="020B0604020202020204" pitchFamily="34" charset="0"/>
                        </a:rPr>
                        <a:t>Director </a:t>
                      </a:r>
                      <a:r>
                        <a:rPr lang="es-CO" sz="1100" dirty="0" err="1">
                          <a:solidFill>
                            <a:schemeClr val="tx1">
                              <a:lumMod val="75000"/>
                              <a:lumOff val="25000"/>
                            </a:schemeClr>
                          </a:solidFill>
                          <a:latin typeface="+mn-lt"/>
                          <a:cs typeface="Arial" panose="020B0604020202020204" pitchFamily="34" charset="0"/>
                        </a:rPr>
                        <a:t>Est</a:t>
                      </a:r>
                      <a:r>
                        <a:rPr lang="es-CO" sz="1100" dirty="0">
                          <a:solidFill>
                            <a:schemeClr val="tx1">
                              <a:lumMod val="75000"/>
                              <a:lumOff val="25000"/>
                            </a:schemeClr>
                          </a:solidFill>
                          <a:latin typeface="+mn-lt"/>
                          <a:cs typeface="Arial" panose="020B0604020202020204" pitchFamily="34" charset="0"/>
                        </a:rPr>
                        <a:t>. Financiera</a:t>
                      </a:r>
                    </a:p>
                  </a:txBody>
                  <a:tcPr marL="158824" marR="80682" marT="37922" marB="37922" anchor="ctr">
                    <a:solidFill>
                      <a:srgbClr val="9FB9C4"/>
                    </a:solidFill>
                  </a:tcPr>
                </a:tc>
                <a:extLst>
                  <a:ext uri="{0D108BD9-81ED-4DB2-BD59-A6C34878D82A}">
                    <a16:rowId xmlns:a16="http://schemas.microsoft.com/office/drawing/2014/main" val="2604402980"/>
                  </a:ext>
                </a:extLst>
              </a:tr>
              <a:tr h="307579">
                <a:tc>
                  <a:txBody>
                    <a:bodyPr/>
                    <a:lstStyle/>
                    <a:p>
                      <a:pPr marL="171450" marR="0" lvl="0" indent="-171450" algn="l" defTabSz="104957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O" sz="1100" kern="1200" dirty="0">
                          <a:solidFill>
                            <a:schemeClr val="tx1">
                              <a:lumMod val="75000"/>
                              <a:lumOff val="25000"/>
                            </a:schemeClr>
                          </a:solidFill>
                          <a:latin typeface="+mn-lt"/>
                          <a:ea typeface="+mn-ea"/>
                          <a:cs typeface="Arial" panose="020B0604020202020204" pitchFamily="34" charset="0"/>
                        </a:rPr>
                        <a:t>Inglaterra</a:t>
                      </a:r>
                    </a:p>
                  </a:txBody>
                  <a:tcPr marL="158824" marR="80682" marT="37922" marB="37922" anchor="ctr">
                    <a:solidFill>
                      <a:srgbClr val="9FB9C4"/>
                    </a:solidFill>
                  </a:tcPr>
                </a:tc>
                <a:extLst>
                  <a:ext uri="{0D108BD9-81ED-4DB2-BD59-A6C34878D82A}">
                    <a16:rowId xmlns:a16="http://schemas.microsoft.com/office/drawing/2014/main" val="2489578188"/>
                  </a:ext>
                </a:extLst>
              </a:tr>
            </a:tbl>
          </a:graphicData>
        </a:graphic>
      </p:graphicFrame>
      <p:sp>
        <p:nvSpPr>
          <p:cNvPr id="48" name="Rectangle 47">
            <a:hlinkClick r:id="rId3" action="ppaction://hlinksldjump"/>
            <a:extLst>
              <a:ext uri="{FF2B5EF4-FFF2-40B4-BE49-F238E27FC236}">
                <a16:creationId xmlns:a16="http://schemas.microsoft.com/office/drawing/2014/main" id="{28DA8135-34E3-40C5-9783-448AC455F2C7}"/>
              </a:ext>
            </a:extLst>
          </p:cNvPr>
          <p:cNvSpPr/>
          <p:nvPr/>
        </p:nvSpPr>
        <p:spPr>
          <a:xfrm>
            <a:off x="2088777" y="0"/>
            <a:ext cx="599066" cy="931881"/>
          </a:xfrm>
          <a:prstGeom prst="rect">
            <a:avLst/>
          </a:prstGeom>
          <a:solidFill>
            <a:srgbClr val="386783"/>
          </a:solidFill>
          <a:ln>
            <a:noFill/>
          </a:ln>
        </p:spPr>
        <p:style>
          <a:lnRef idx="2">
            <a:schemeClr val="accent1">
              <a:shade val="50000"/>
            </a:schemeClr>
          </a:lnRef>
          <a:fillRef idx="1">
            <a:schemeClr val="accent1"/>
          </a:fillRef>
          <a:effectRef idx="0">
            <a:schemeClr val="accent1"/>
          </a:effectRef>
          <a:fontRef idx="minor">
            <a:schemeClr val="lt1"/>
          </a:fontRef>
        </p:style>
        <p:txBody>
          <a:bodyPr bIns="201706" rtlCol="0" anchor="b" anchorCtr="1"/>
          <a:lstStyle/>
          <a:p>
            <a:pPr algn="ctr"/>
            <a:r>
              <a:rPr lang="es-CO" sz="2118" dirty="0">
                <a:solidFill>
                  <a:schemeClr val="bg1"/>
                </a:solidFill>
                <a:cs typeface="Calibri" panose="020F0502020204030204" pitchFamily="34" charset="0"/>
              </a:rPr>
              <a:t>3</a:t>
            </a:r>
          </a:p>
        </p:txBody>
      </p:sp>
      <p:sp>
        <p:nvSpPr>
          <p:cNvPr id="49" name="TextBox 48">
            <a:extLst>
              <a:ext uri="{FF2B5EF4-FFF2-40B4-BE49-F238E27FC236}">
                <a16:creationId xmlns:a16="http://schemas.microsoft.com/office/drawing/2014/main" id="{A8366125-C320-4710-BAF4-7EF2ADAA29AB}"/>
              </a:ext>
            </a:extLst>
          </p:cNvPr>
          <p:cNvSpPr txBox="1"/>
          <p:nvPr/>
        </p:nvSpPr>
        <p:spPr>
          <a:xfrm>
            <a:off x="2935941" y="363071"/>
            <a:ext cx="6252882" cy="418256"/>
          </a:xfrm>
          <a:prstGeom prst="rect">
            <a:avLst/>
          </a:prstGeom>
          <a:noFill/>
        </p:spPr>
        <p:txBody>
          <a:bodyPr wrap="square" rtlCol="0">
            <a:spAutoFit/>
          </a:bodyPr>
          <a:lstStyle/>
          <a:p>
            <a:r>
              <a:rPr lang="es-CO" sz="2118" b="1" dirty="0">
                <a:solidFill>
                  <a:srgbClr val="386783"/>
                </a:solidFill>
                <a:cs typeface="Calibri" panose="020F0502020204030204" pitchFamily="34" charset="0"/>
              </a:rPr>
              <a:t>Sondeo de Mercado</a:t>
            </a:r>
          </a:p>
        </p:txBody>
      </p:sp>
      <p:graphicFrame>
        <p:nvGraphicFramePr>
          <p:cNvPr id="50" name="Table 49">
            <a:extLst>
              <a:ext uri="{FF2B5EF4-FFF2-40B4-BE49-F238E27FC236}">
                <a16:creationId xmlns:a16="http://schemas.microsoft.com/office/drawing/2014/main" id="{32283BFA-065F-486D-8E6F-E532931871A0}"/>
              </a:ext>
            </a:extLst>
          </p:cNvPr>
          <p:cNvGraphicFramePr>
            <a:graphicFrameLocks noGrp="1"/>
          </p:cNvGraphicFramePr>
          <p:nvPr/>
        </p:nvGraphicFramePr>
        <p:xfrm>
          <a:off x="2235903" y="4881757"/>
          <a:ext cx="1744614" cy="1536620"/>
        </p:xfrm>
        <a:graphic>
          <a:graphicData uri="http://schemas.openxmlformats.org/drawingml/2006/table">
            <a:tbl>
              <a:tblPr bandRow="1">
                <a:tableStyleId>{5C22544A-7EE6-4342-B048-85BDC9FD1C3A}</a:tableStyleId>
              </a:tblPr>
              <a:tblGrid>
                <a:gridCol w="1744614">
                  <a:extLst>
                    <a:ext uri="{9D8B030D-6E8A-4147-A177-3AD203B41FA5}">
                      <a16:colId xmlns:a16="http://schemas.microsoft.com/office/drawing/2014/main" val="2793397538"/>
                    </a:ext>
                  </a:extLst>
                </a:gridCol>
              </a:tblGrid>
              <a:tr h="307324">
                <a:tc>
                  <a:txBody>
                    <a:bodyPr/>
                    <a:lstStyle/>
                    <a:p>
                      <a:pPr marL="171450" indent="-171450">
                        <a:buFont typeface="Wingdings" panose="05000000000000000000" pitchFamily="2" charset="2"/>
                        <a:buChar char="Ø"/>
                      </a:pPr>
                      <a:r>
                        <a:rPr lang="es-CO" sz="1100" b="1" dirty="0">
                          <a:solidFill>
                            <a:srgbClr val="2D5269"/>
                          </a:solidFill>
                          <a:latin typeface="+mn-lt"/>
                          <a:cs typeface="Arial" panose="020B0604020202020204" pitchFamily="34" charset="0"/>
                        </a:rPr>
                        <a:t>No. De Transacciones</a:t>
                      </a:r>
                    </a:p>
                  </a:txBody>
                  <a:tcPr marL="158824" marR="80682" marT="38118" marB="38118" anchor="ctr">
                    <a:noFill/>
                  </a:tcPr>
                </a:tc>
                <a:extLst>
                  <a:ext uri="{0D108BD9-81ED-4DB2-BD59-A6C34878D82A}">
                    <a16:rowId xmlns:a16="http://schemas.microsoft.com/office/drawing/2014/main" val="2090194996"/>
                  </a:ext>
                </a:extLst>
              </a:tr>
              <a:tr h="307324">
                <a:tc>
                  <a:txBody>
                    <a:bodyPr/>
                    <a:lstStyle/>
                    <a:p>
                      <a:pPr marL="171450" indent="-171450">
                        <a:buFont typeface="Wingdings" panose="05000000000000000000" pitchFamily="2" charset="2"/>
                        <a:buChar char="Ø"/>
                      </a:pPr>
                      <a:r>
                        <a:rPr lang="es-CO" sz="1100" b="1" dirty="0">
                          <a:solidFill>
                            <a:srgbClr val="2D5269"/>
                          </a:solidFill>
                          <a:latin typeface="+mn-lt"/>
                          <a:cs typeface="Arial" panose="020B0604020202020204" pitchFamily="34" charset="0"/>
                        </a:rPr>
                        <a:t>Valor millones de USD</a:t>
                      </a:r>
                    </a:p>
                  </a:txBody>
                  <a:tcPr marL="158824" marR="80682" marT="38118" marB="38118" anchor="ctr">
                    <a:noFill/>
                  </a:tcPr>
                </a:tc>
                <a:extLst>
                  <a:ext uri="{0D108BD9-81ED-4DB2-BD59-A6C34878D82A}">
                    <a16:rowId xmlns:a16="http://schemas.microsoft.com/office/drawing/2014/main" val="2723108436"/>
                  </a:ext>
                </a:extLst>
              </a:tr>
              <a:tr h="307324">
                <a:tc>
                  <a:txBody>
                    <a:bodyPr/>
                    <a:lstStyle/>
                    <a:p>
                      <a:pPr marL="171450" indent="-171450">
                        <a:buFont typeface="Wingdings" panose="05000000000000000000" pitchFamily="2" charset="2"/>
                        <a:buChar char="Ø"/>
                      </a:pPr>
                      <a:r>
                        <a:rPr lang="es-CO" sz="1100" b="1" dirty="0">
                          <a:solidFill>
                            <a:srgbClr val="2D5269"/>
                          </a:solidFill>
                          <a:latin typeface="+mn-lt"/>
                          <a:cs typeface="Arial" panose="020B0604020202020204" pitchFamily="34" charset="0"/>
                        </a:rPr>
                        <a:t>Contacto</a:t>
                      </a:r>
                    </a:p>
                  </a:txBody>
                  <a:tcPr marL="158824" marR="80682" marT="38118" marB="38118" anchor="ctr">
                    <a:noFill/>
                  </a:tcPr>
                </a:tc>
                <a:extLst>
                  <a:ext uri="{0D108BD9-81ED-4DB2-BD59-A6C34878D82A}">
                    <a16:rowId xmlns:a16="http://schemas.microsoft.com/office/drawing/2014/main" val="2070048899"/>
                  </a:ext>
                </a:extLst>
              </a:tr>
              <a:tr h="307324">
                <a:tc>
                  <a:txBody>
                    <a:bodyPr/>
                    <a:lstStyle/>
                    <a:p>
                      <a:pPr marL="171450" indent="-171450">
                        <a:buFont typeface="Wingdings" panose="05000000000000000000" pitchFamily="2" charset="2"/>
                        <a:buChar char="Ø"/>
                      </a:pPr>
                      <a:r>
                        <a:rPr lang="es-CO" sz="1100" b="1" dirty="0">
                          <a:solidFill>
                            <a:srgbClr val="2D5269"/>
                          </a:solidFill>
                          <a:latin typeface="+mn-lt"/>
                          <a:cs typeface="Arial" panose="020B0604020202020204" pitchFamily="34" charset="0"/>
                        </a:rPr>
                        <a:t>Cargo</a:t>
                      </a:r>
                    </a:p>
                  </a:txBody>
                  <a:tcPr marL="158824" marR="80682" marT="38118" marB="38118" anchor="ctr">
                    <a:noFill/>
                  </a:tcPr>
                </a:tc>
                <a:extLst>
                  <a:ext uri="{0D108BD9-81ED-4DB2-BD59-A6C34878D82A}">
                    <a16:rowId xmlns:a16="http://schemas.microsoft.com/office/drawing/2014/main" val="2604402980"/>
                  </a:ext>
                </a:extLst>
              </a:tr>
              <a:tr h="307324">
                <a:tc>
                  <a:txBody>
                    <a:bodyPr/>
                    <a:lstStyle/>
                    <a:p>
                      <a:pPr marL="171450" marR="0" lvl="0" indent="-171450" algn="l" defTabSz="1049572"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s-CO" sz="1100" b="1" dirty="0">
                          <a:solidFill>
                            <a:srgbClr val="2D5269"/>
                          </a:solidFill>
                          <a:latin typeface="+mn-lt"/>
                          <a:cs typeface="Arial" panose="020B0604020202020204" pitchFamily="34" charset="0"/>
                        </a:rPr>
                        <a:t>Casa matriz</a:t>
                      </a:r>
                    </a:p>
                  </a:txBody>
                  <a:tcPr marL="158824" marR="80682" marT="38118" marB="38118" anchor="ctr">
                    <a:noFill/>
                  </a:tcPr>
                </a:tc>
                <a:extLst>
                  <a:ext uri="{0D108BD9-81ED-4DB2-BD59-A6C34878D82A}">
                    <a16:rowId xmlns:a16="http://schemas.microsoft.com/office/drawing/2014/main" val="408113931"/>
                  </a:ext>
                </a:extLst>
              </a:tr>
            </a:tbl>
          </a:graphicData>
        </a:graphic>
      </p:graphicFrame>
      <p:sp>
        <p:nvSpPr>
          <p:cNvPr id="2" name="TextBox 1">
            <a:extLst>
              <a:ext uri="{FF2B5EF4-FFF2-40B4-BE49-F238E27FC236}">
                <a16:creationId xmlns:a16="http://schemas.microsoft.com/office/drawing/2014/main" id="{D087B682-0CE3-4133-82A5-9F1576B15089}"/>
              </a:ext>
            </a:extLst>
          </p:cNvPr>
          <p:cNvSpPr txBox="1"/>
          <p:nvPr/>
        </p:nvSpPr>
        <p:spPr>
          <a:xfrm>
            <a:off x="6062383" y="6494930"/>
            <a:ext cx="5892703" cy="336695"/>
          </a:xfrm>
          <a:prstGeom prst="rect">
            <a:avLst/>
          </a:prstGeom>
          <a:noFill/>
        </p:spPr>
        <p:txBody>
          <a:bodyPr wrap="none" rtlCol="0">
            <a:spAutoFit/>
          </a:bodyPr>
          <a:lstStyle/>
          <a:p>
            <a:r>
              <a:rPr lang="es-CO" sz="1588" dirty="0">
                <a:solidFill>
                  <a:schemeClr val="tx1">
                    <a:lumMod val="75000"/>
                    <a:lumOff val="25000"/>
                  </a:schemeClr>
                </a:solidFill>
              </a:rPr>
              <a:t>* Ventas totales de todos los servicios, no transacciones de finca raíz.</a:t>
            </a:r>
          </a:p>
        </p:txBody>
      </p:sp>
    </p:spTree>
    <p:extLst>
      <p:ext uri="{BB962C8B-B14F-4D97-AF65-F5344CB8AC3E}">
        <p14:creationId xmlns:p14="http://schemas.microsoft.com/office/powerpoint/2010/main" val="24717097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E1E063E-B380-455A-84D4-AF0CA8B0AEAA}"/>
              </a:ext>
            </a:extLst>
          </p:cNvPr>
          <p:cNvSpPr/>
          <p:nvPr/>
        </p:nvSpPr>
        <p:spPr>
          <a:xfrm>
            <a:off x="2223247" y="0"/>
            <a:ext cx="599066" cy="931881"/>
          </a:xfrm>
          <a:prstGeom prst="rect">
            <a:avLst/>
          </a:prstGeom>
          <a:solidFill>
            <a:srgbClr val="386783"/>
          </a:solidFill>
          <a:ln>
            <a:noFill/>
          </a:ln>
        </p:spPr>
        <p:style>
          <a:lnRef idx="2">
            <a:schemeClr val="accent1">
              <a:shade val="50000"/>
            </a:schemeClr>
          </a:lnRef>
          <a:fillRef idx="1">
            <a:schemeClr val="accent1"/>
          </a:fillRef>
          <a:effectRef idx="0">
            <a:schemeClr val="accent1"/>
          </a:effectRef>
          <a:fontRef idx="minor">
            <a:schemeClr val="lt1"/>
          </a:fontRef>
        </p:style>
        <p:txBody>
          <a:bodyPr bIns="201706" rtlCol="0" anchor="b" anchorCtr="1"/>
          <a:lstStyle/>
          <a:p>
            <a:pPr algn="ctr"/>
            <a:r>
              <a:rPr lang="es-CO" sz="2118" dirty="0">
                <a:solidFill>
                  <a:schemeClr val="bg1"/>
                </a:solidFill>
                <a:latin typeface="Calibri" panose="020F0502020204030204" pitchFamily="34" charset="0"/>
                <a:cs typeface="Calibri" panose="020F0502020204030204" pitchFamily="34" charset="0"/>
              </a:rPr>
              <a:t>4</a:t>
            </a:r>
          </a:p>
        </p:txBody>
      </p:sp>
      <p:sp>
        <p:nvSpPr>
          <p:cNvPr id="8" name="TextBox 7">
            <a:extLst>
              <a:ext uri="{FF2B5EF4-FFF2-40B4-BE49-F238E27FC236}">
                <a16:creationId xmlns:a16="http://schemas.microsoft.com/office/drawing/2014/main" id="{B6C80AE5-5132-4FAF-8AD7-8CACFA0E5B01}"/>
              </a:ext>
            </a:extLst>
          </p:cNvPr>
          <p:cNvSpPr txBox="1"/>
          <p:nvPr/>
        </p:nvSpPr>
        <p:spPr>
          <a:xfrm>
            <a:off x="3070412" y="363071"/>
            <a:ext cx="5163671" cy="445378"/>
          </a:xfrm>
          <a:prstGeom prst="rect">
            <a:avLst/>
          </a:prstGeom>
          <a:noFill/>
        </p:spPr>
        <p:txBody>
          <a:bodyPr wrap="square" rtlCol="0">
            <a:spAutoFit/>
          </a:bodyPr>
          <a:lstStyle/>
          <a:p>
            <a:r>
              <a:rPr lang="es-CO" sz="2294" b="1" dirty="0">
                <a:solidFill>
                  <a:srgbClr val="386783"/>
                </a:solidFill>
                <a:latin typeface="Calibri" panose="020F0502020204030204" pitchFamily="34" charset="0"/>
                <a:cs typeface="Calibri" panose="020F0502020204030204" pitchFamily="34" charset="0"/>
              </a:rPr>
              <a:t>Bases de estructuración</a:t>
            </a:r>
          </a:p>
        </p:txBody>
      </p:sp>
      <p:sp>
        <p:nvSpPr>
          <p:cNvPr id="14" name="Parallelogram 13">
            <a:extLst>
              <a:ext uri="{FF2B5EF4-FFF2-40B4-BE49-F238E27FC236}">
                <a16:creationId xmlns:a16="http://schemas.microsoft.com/office/drawing/2014/main" id="{F9741A66-ED49-401B-8641-BE16B71CC549}"/>
              </a:ext>
            </a:extLst>
          </p:cNvPr>
          <p:cNvSpPr/>
          <p:nvPr/>
        </p:nvSpPr>
        <p:spPr>
          <a:xfrm>
            <a:off x="3994686" y="2157776"/>
            <a:ext cx="2852706" cy="3185424"/>
          </a:xfrm>
          <a:prstGeom prst="parallelogram">
            <a:avLst>
              <a:gd name="adj" fmla="val 57513"/>
            </a:avLst>
          </a:prstGeom>
          <a:blipFill dpi="0" rotWithShape="1">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28" dirty="0"/>
          </a:p>
        </p:txBody>
      </p:sp>
      <p:sp>
        <p:nvSpPr>
          <p:cNvPr id="15" name="Parallelogram 14">
            <a:extLst>
              <a:ext uri="{FF2B5EF4-FFF2-40B4-BE49-F238E27FC236}">
                <a16:creationId xmlns:a16="http://schemas.microsoft.com/office/drawing/2014/main" id="{15F741C0-2453-4024-9560-2E5535622E95}"/>
              </a:ext>
            </a:extLst>
          </p:cNvPr>
          <p:cNvSpPr/>
          <p:nvPr/>
        </p:nvSpPr>
        <p:spPr>
          <a:xfrm>
            <a:off x="6497522" y="2157776"/>
            <a:ext cx="2852706" cy="3185424"/>
          </a:xfrm>
          <a:prstGeom prst="parallelogram">
            <a:avLst>
              <a:gd name="adj" fmla="val 57513"/>
            </a:avLst>
          </a:prstGeom>
          <a:blipFill dpi="0" rotWithShape="1">
            <a:blip r:embed="rId3">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28" dirty="0"/>
          </a:p>
        </p:txBody>
      </p:sp>
      <p:sp>
        <p:nvSpPr>
          <p:cNvPr id="16" name="Parallelogram 15">
            <a:extLst>
              <a:ext uri="{FF2B5EF4-FFF2-40B4-BE49-F238E27FC236}">
                <a16:creationId xmlns:a16="http://schemas.microsoft.com/office/drawing/2014/main" id="{58701B55-42DA-4DCF-AC54-B027F0C65A7A}"/>
              </a:ext>
            </a:extLst>
          </p:cNvPr>
          <p:cNvSpPr/>
          <p:nvPr/>
        </p:nvSpPr>
        <p:spPr>
          <a:xfrm>
            <a:off x="4902992" y="2823405"/>
            <a:ext cx="2852706" cy="3185424"/>
          </a:xfrm>
          <a:prstGeom prst="parallelogram">
            <a:avLst>
              <a:gd name="adj" fmla="val 57513"/>
            </a:avLst>
          </a:prstGeom>
          <a:blipFill dpi="0" rotWithShape="1">
            <a:blip r:embed="rId4">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28" dirty="0"/>
          </a:p>
        </p:txBody>
      </p:sp>
      <p:sp>
        <p:nvSpPr>
          <p:cNvPr id="17" name="Parallelogram 16">
            <a:extLst>
              <a:ext uri="{FF2B5EF4-FFF2-40B4-BE49-F238E27FC236}">
                <a16:creationId xmlns:a16="http://schemas.microsoft.com/office/drawing/2014/main" id="{A67CD1E1-AB44-472D-9E19-076FA81BC62F}"/>
              </a:ext>
            </a:extLst>
          </p:cNvPr>
          <p:cNvSpPr/>
          <p:nvPr/>
        </p:nvSpPr>
        <p:spPr>
          <a:xfrm>
            <a:off x="2400156" y="2823405"/>
            <a:ext cx="2852706" cy="3185424"/>
          </a:xfrm>
          <a:prstGeom prst="parallelogram">
            <a:avLst>
              <a:gd name="adj" fmla="val 57513"/>
            </a:avLst>
          </a:prstGeom>
          <a:blipFill dpi="0" rotWithShape="1">
            <a:blip r:embed="rId5">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28" dirty="0"/>
          </a:p>
        </p:txBody>
      </p:sp>
      <p:pic>
        <p:nvPicPr>
          <p:cNvPr id="18" name="Picture 5">
            <a:extLst>
              <a:ext uri="{FF2B5EF4-FFF2-40B4-BE49-F238E27FC236}">
                <a16:creationId xmlns:a16="http://schemas.microsoft.com/office/drawing/2014/main" id="{98355538-775A-4342-8E1D-0ED10548208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8492"/>
          <a:stretch/>
        </p:blipFill>
        <p:spPr>
          <a:xfrm>
            <a:off x="8072718" y="6061955"/>
            <a:ext cx="933706" cy="374167"/>
          </a:xfrm>
          <a:prstGeom prst="rect">
            <a:avLst/>
          </a:prstGeom>
        </p:spPr>
      </p:pic>
      <p:sp>
        <p:nvSpPr>
          <p:cNvPr id="19" name="15 CuadroTexto">
            <a:extLst>
              <a:ext uri="{FF2B5EF4-FFF2-40B4-BE49-F238E27FC236}">
                <a16:creationId xmlns:a16="http://schemas.microsoft.com/office/drawing/2014/main" id="{B37434C9-9C33-4211-A2B0-73C909A5AC26}"/>
              </a:ext>
            </a:extLst>
          </p:cNvPr>
          <p:cNvSpPr txBox="1"/>
          <p:nvPr/>
        </p:nvSpPr>
        <p:spPr>
          <a:xfrm>
            <a:off x="9249208" y="6069648"/>
            <a:ext cx="961592" cy="418320"/>
          </a:xfrm>
          <a:prstGeom prst="rect">
            <a:avLst/>
          </a:prstGeom>
          <a:noFill/>
        </p:spPr>
        <p:txBody>
          <a:bodyPr wrap="square" rtlCol="0">
            <a:spAutoFit/>
          </a:bodyPr>
          <a:lstStyle/>
          <a:p>
            <a:r>
              <a:rPr lang="es-CO" sz="1059" b="1" dirty="0">
                <a:solidFill>
                  <a:srgbClr val="2F576F"/>
                </a:solidFill>
                <a:latin typeface="+mj-lt"/>
              </a:rPr>
              <a:t>Banca de Inversión</a:t>
            </a:r>
          </a:p>
        </p:txBody>
      </p:sp>
      <p:cxnSp>
        <p:nvCxnSpPr>
          <p:cNvPr id="20" name="16 Conector recto">
            <a:extLst>
              <a:ext uri="{FF2B5EF4-FFF2-40B4-BE49-F238E27FC236}">
                <a16:creationId xmlns:a16="http://schemas.microsoft.com/office/drawing/2014/main" id="{E43FB586-9764-4725-A7B1-E890711BDE0A}"/>
              </a:ext>
            </a:extLst>
          </p:cNvPr>
          <p:cNvCxnSpPr/>
          <p:nvPr/>
        </p:nvCxnSpPr>
        <p:spPr>
          <a:xfrm>
            <a:off x="9242612" y="6008829"/>
            <a:ext cx="7156" cy="566784"/>
          </a:xfrm>
          <a:prstGeom prst="line">
            <a:avLst/>
          </a:prstGeom>
          <a:ln w="222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21" name="Picture 2" descr="Image result for sae sas">
            <a:extLst>
              <a:ext uri="{FF2B5EF4-FFF2-40B4-BE49-F238E27FC236}">
                <a16:creationId xmlns:a16="http://schemas.microsoft.com/office/drawing/2014/main" id="{7D777DA0-1042-4B65-8E42-2A041358542A}"/>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656" t="2934" r="2334" b="-804"/>
          <a:stretch/>
        </p:blipFill>
        <p:spPr bwMode="auto">
          <a:xfrm>
            <a:off x="3147119" y="1153873"/>
            <a:ext cx="1358778" cy="56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70389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E1E063E-B380-455A-84D4-AF0CA8B0AEAA}"/>
              </a:ext>
            </a:extLst>
          </p:cNvPr>
          <p:cNvSpPr/>
          <p:nvPr/>
        </p:nvSpPr>
        <p:spPr>
          <a:xfrm>
            <a:off x="2223247" y="0"/>
            <a:ext cx="599066" cy="931881"/>
          </a:xfrm>
          <a:prstGeom prst="rect">
            <a:avLst/>
          </a:prstGeom>
          <a:solidFill>
            <a:srgbClr val="386783"/>
          </a:solidFill>
          <a:ln>
            <a:noFill/>
          </a:ln>
        </p:spPr>
        <p:style>
          <a:lnRef idx="2">
            <a:schemeClr val="accent1">
              <a:shade val="50000"/>
            </a:schemeClr>
          </a:lnRef>
          <a:fillRef idx="1">
            <a:schemeClr val="accent1"/>
          </a:fillRef>
          <a:effectRef idx="0">
            <a:schemeClr val="accent1"/>
          </a:effectRef>
          <a:fontRef idx="minor">
            <a:schemeClr val="lt1"/>
          </a:fontRef>
        </p:style>
        <p:txBody>
          <a:bodyPr bIns="201706" rtlCol="0" anchor="b" anchorCtr="1"/>
          <a:lstStyle/>
          <a:p>
            <a:pPr algn="ctr"/>
            <a:r>
              <a:rPr lang="es-CO" sz="2118" dirty="0">
                <a:solidFill>
                  <a:schemeClr val="bg1"/>
                </a:solidFill>
                <a:latin typeface="Calibri" panose="020F0502020204030204" pitchFamily="34" charset="0"/>
                <a:cs typeface="Calibri" panose="020F0502020204030204" pitchFamily="34" charset="0"/>
              </a:rPr>
              <a:t>4</a:t>
            </a:r>
          </a:p>
        </p:txBody>
      </p:sp>
      <p:sp>
        <p:nvSpPr>
          <p:cNvPr id="8" name="TextBox 7">
            <a:extLst>
              <a:ext uri="{FF2B5EF4-FFF2-40B4-BE49-F238E27FC236}">
                <a16:creationId xmlns:a16="http://schemas.microsoft.com/office/drawing/2014/main" id="{B6C80AE5-5132-4FAF-8AD7-8CACFA0E5B01}"/>
              </a:ext>
            </a:extLst>
          </p:cNvPr>
          <p:cNvSpPr txBox="1"/>
          <p:nvPr/>
        </p:nvSpPr>
        <p:spPr>
          <a:xfrm>
            <a:off x="3070412" y="363072"/>
            <a:ext cx="5163671" cy="418256"/>
          </a:xfrm>
          <a:prstGeom prst="rect">
            <a:avLst/>
          </a:prstGeom>
          <a:noFill/>
        </p:spPr>
        <p:txBody>
          <a:bodyPr wrap="square" rtlCol="0">
            <a:spAutoFit/>
          </a:bodyPr>
          <a:lstStyle/>
          <a:p>
            <a:r>
              <a:rPr lang="es-CO" sz="2118" b="1" dirty="0">
                <a:solidFill>
                  <a:srgbClr val="386783"/>
                </a:solidFill>
                <a:cs typeface="Calibri" panose="020F0502020204030204" pitchFamily="34" charset="0"/>
              </a:rPr>
              <a:t>Bases de estructuración</a:t>
            </a:r>
          </a:p>
        </p:txBody>
      </p:sp>
      <p:sp>
        <p:nvSpPr>
          <p:cNvPr id="13" name="object 60">
            <a:extLst>
              <a:ext uri="{FF2B5EF4-FFF2-40B4-BE49-F238E27FC236}">
                <a16:creationId xmlns:a16="http://schemas.microsoft.com/office/drawing/2014/main" id="{C623AEF8-5FF7-4AF6-A6A1-3EAA404D6E7A}"/>
              </a:ext>
            </a:extLst>
          </p:cNvPr>
          <p:cNvSpPr/>
          <p:nvPr/>
        </p:nvSpPr>
        <p:spPr>
          <a:xfrm>
            <a:off x="2014329" y="987949"/>
            <a:ext cx="7023654" cy="686924"/>
          </a:xfrm>
          <a:prstGeom prst="flowChartManualInput">
            <a:avLst/>
          </a:prstGeom>
          <a:solidFill>
            <a:srgbClr val="55B2C4"/>
          </a:solidFill>
          <a:ln w="19050">
            <a:solidFill>
              <a:schemeClr val="bg1"/>
            </a:solidFill>
          </a:ln>
        </p:spPr>
        <p:txBody>
          <a:bodyPr wrap="square" lIns="145839" tIns="32273" rIns="145839" bIns="29168" rtlCol="0" anchor="ctr" anchorCtr="0">
            <a:noAutofit/>
          </a:bodyPr>
          <a:lstStyle/>
          <a:p>
            <a:pPr algn="ctr">
              <a:spcAft>
                <a:spcPct val="50000"/>
              </a:spcAft>
              <a:buClr>
                <a:srgbClr val="FFE600"/>
              </a:buClr>
              <a:buSzPct val="80000"/>
            </a:pPr>
            <a:r>
              <a:rPr lang="es-CO" sz="2000" b="1" kern="0" dirty="0">
                <a:solidFill>
                  <a:schemeClr val="bg1"/>
                </a:solidFill>
              </a:rPr>
              <a:t>Bases </a:t>
            </a:r>
            <a:r>
              <a:rPr lang="es-CO" sz="2000" b="1" u="sng" kern="0" dirty="0">
                <a:solidFill>
                  <a:schemeClr val="bg1"/>
                </a:solidFill>
              </a:rPr>
              <a:t>preliminares</a:t>
            </a:r>
            <a:r>
              <a:rPr lang="es-CO" sz="2000" b="1" kern="0" dirty="0">
                <a:solidFill>
                  <a:schemeClr val="bg1"/>
                </a:solidFill>
              </a:rPr>
              <a:t> de estructuración</a:t>
            </a:r>
          </a:p>
        </p:txBody>
      </p:sp>
      <p:graphicFrame>
        <p:nvGraphicFramePr>
          <p:cNvPr id="14" name="Table 13">
            <a:extLst>
              <a:ext uri="{FF2B5EF4-FFF2-40B4-BE49-F238E27FC236}">
                <a16:creationId xmlns:a16="http://schemas.microsoft.com/office/drawing/2014/main" id="{86EE6BC8-1AD8-4152-89C3-22AEEB08C6C9}"/>
              </a:ext>
            </a:extLst>
          </p:cNvPr>
          <p:cNvGraphicFramePr>
            <a:graphicFrameLocks noGrp="1"/>
          </p:cNvGraphicFramePr>
          <p:nvPr>
            <p:extLst>
              <p:ext uri="{D42A27DB-BD31-4B8C-83A1-F6EECF244321}">
                <p14:modId xmlns:p14="http://schemas.microsoft.com/office/powerpoint/2010/main" val="3691903308"/>
              </p:ext>
            </p:extLst>
          </p:nvPr>
        </p:nvGraphicFramePr>
        <p:xfrm>
          <a:off x="2014329" y="1580389"/>
          <a:ext cx="7023653" cy="5236026"/>
        </p:xfrm>
        <a:graphic>
          <a:graphicData uri="http://schemas.openxmlformats.org/drawingml/2006/table">
            <a:tbl>
              <a:tblPr bandRow="1">
                <a:tableStyleId>{2D5ABB26-0587-4C30-8999-92F81FD0307C}</a:tableStyleId>
              </a:tblPr>
              <a:tblGrid>
                <a:gridCol w="7023653">
                  <a:extLst>
                    <a:ext uri="{9D8B030D-6E8A-4147-A177-3AD203B41FA5}">
                      <a16:colId xmlns:a16="http://schemas.microsoft.com/office/drawing/2014/main" val="2793397538"/>
                    </a:ext>
                  </a:extLst>
                </a:gridCol>
              </a:tblGrid>
              <a:tr h="541389">
                <a:tc>
                  <a:txBody>
                    <a:bodyPr/>
                    <a:lstStyle/>
                    <a:p>
                      <a:pPr marL="171450" indent="-171450">
                        <a:buFont typeface="Arial" panose="020B0604020202020204" pitchFamily="34" charset="0"/>
                        <a:buChar char="•"/>
                      </a:pPr>
                      <a:r>
                        <a:rPr lang="es-CO" sz="1600" dirty="0">
                          <a:solidFill>
                            <a:schemeClr val="tx1">
                              <a:lumMod val="75000"/>
                              <a:lumOff val="25000"/>
                            </a:schemeClr>
                          </a:solidFill>
                          <a:latin typeface="+mn-lt"/>
                          <a:cs typeface="Arial" panose="020B0604020202020204" pitchFamily="34" charset="0"/>
                        </a:rPr>
                        <a:t>Contratista con experiencia probada en transacciones masivas a nivel internacional.</a:t>
                      </a:r>
                    </a:p>
                  </a:txBody>
                  <a:tcPr marL="158824" marR="80682" marT="37922" marB="37922" anchor="ctr">
                    <a:solidFill>
                      <a:srgbClr val="9FB9C4"/>
                    </a:solidFill>
                  </a:tcPr>
                </a:tc>
                <a:extLst>
                  <a:ext uri="{0D108BD9-81ED-4DB2-BD59-A6C34878D82A}">
                    <a16:rowId xmlns:a16="http://schemas.microsoft.com/office/drawing/2014/main" val="2090194996"/>
                  </a:ext>
                </a:extLst>
              </a:tr>
              <a:tr h="541389">
                <a:tc>
                  <a:txBody>
                    <a:bodyPr/>
                    <a:lstStyle/>
                    <a:p>
                      <a:pPr marL="171450" indent="-171450">
                        <a:buFont typeface="Arial" panose="020B0604020202020204" pitchFamily="34" charset="0"/>
                        <a:buChar char="•"/>
                      </a:pPr>
                      <a:r>
                        <a:rPr lang="es-CO" sz="1600" dirty="0">
                          <a:solidFill>
                            <a:schemeClr val="tx1">
                              <a:lumMod val="75000"/>
                              <a:lumOff val="25000"/>
                            </a:schemeClr>
                          </a:solidFill>
                          <a:latin typeface="+mn-lt"/>
                          <a:cs typeface="Arial" panose="020B0604020202020204" pitchFamily="34" charset="0"/>
                        </a:rPr>
                        <a:t>Estructurador deberá tercerizar avalúos para mitigar riesgo de conflicto de interés.</a:t>
                      </a:r>
                    </a:p>
                  </a:txBody>
                  <a:tcPr marL="158824" marR="80682" marT="37922" marB="37922" anchor="ctr">
                    <a:solidFill>
                      <a:srgbClr val="9FB9C4"/>
                    </a:solidFill>
                  </a:tcPr>
                </a:tc>
                <a:extLst>
                  <a:ext uri="{0D108BD9-81ED-4DB2-BD59-A6C34878D82A}">
                    <a16:rowId xmlns:a16="http://schemas.microsoft.com/office/drawing/2014/main" val="2723108436"/>
                  </a:ext>
                </a:extLst>
              </a:tr>
              <a:tr h="541389">
                <a:tc>
                  <a:txBody>
                    <a:bodyPr/>
                    <a:lstStyle/>
                    <a:p>
                      <a:pPr marL="171450" indent="-171450">
                        <a:buFont typeface="Arial" panose="020B0604020202020204" pitchFamily="34" charset="0"/>
                        <a:buChar char="•"/>
                      </a:pPr>
                      <a:r>
                        <a:rPr lang="es-CO" sz="1600" dirty="0">
                          <a:solidFill>
                            <a:schemeClr val="tx1">
                              <a:lumMod val="75000"/>
                              <a:lumOff val="25000"/>
                            </a:schemeClr>
                          </a:solidFill>
                          <a:latin typeface="+mn-lt"/>
                          <a:cs typeface="Arial" panose="020B0604020202020204" pitchFamily="34" charset="0"/>
                        </a:rPr>
                        <a:t>Avalúos deberán cumplir normativa legal y ficha contractual y estarán sujetos a supervisión por panel de expertos.</a:t>
                      </a:r>
                    </a:p>
                  </a:txBody>
                  <a:tcPr marL="158824" marR="80682" marT="37922" marB="37922" anchor="ctr">
                    <a:solidFill>
                      <a:srgbClr val="9FB9C4"/>
                    </a:solidFill>
                  </a:tcPr>
                </a:tc>
                <a:extLst>
                  <a:ext uri="{0D108BD9-81ED-4DB2-BD59-A6C34878D82A}">
                    <a16:rowId xmlns:a16="http://schemas.microsoft.com/office/drawing/2014/main" val="2070048899"/>
                  </a:ext>
                </a:extLst>
              </a:tr>
              <a:tr h="541389">
                <a:tc>
                  <a:txBody>
                    <a:bodyPr/>
                    <a:lstStyle/>
                    <a:p>
                      <a:pPr marL="171450" indent="-171450">
                        <a:buFont typeface="Arial" panose="020B0604020202020204" pitchFamily="34" charset="0"/>
                        <a:buChar char="•"/>
                      </a:pPr>
                      <a:r>
                        <a:rPr lang="es-CO" sz="1600" dirty="0">
                          <a:solidFill>
                            <a:schemeClr val="tx1">
                              <a:lumMod val="75000"/>
                              <a:lumOff val="25000"/>
                            </a:schemeClr>
                          </a:solidFill>
                          <a:latin typeface="+mn-lt"/>
                          <a:cs typeface="Arial" panose="020B0604020202020204" pitchFamily="34" charset="0"/>
                        </a:rPr>
                        <a:t>Remuneración fija (avalúos, estructuración legal, inventario, registro, interventoría).</a:t>
                      </a:r>
                    </a:p>
                  </a:txBody>
                  <a:tcPr marL="158824" marR="80682" marT="37922" marB="37922" anchor="ctr">
                    <a:solidFill>
                      <a:srgbClr val="9FB9C4"/>
                    </a:solidFill>
                  </a:tcPr>
                </a:tc>
                <a:extLst>
                  <a:ext uri="{0D108BD9-81ED-4DB2-BD59-A6C34878D82A}">
                    <a16:rowId xmlns:a16="http://schemas.microsoft.com/office/drawing/2014/main" val="2604402980"/>
                  </a:ext>
                </a:extLst>
              </a:tr>
              <a:tr h="541389">
                <a:tc>
                  <a:txBody>
                    <a:bodyPr/>
                    <a:lstStyle/>
                    <a:p>
                      <a:pPr marL="171450" marR="0" lvl="0" indent="-171450" algn="l" defTabSz="104957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O" sz="1600" kern="1200" dirty="0">
                          <a:solidFill>
                            <a:schemeClr val="tx1">
                              <a:lumMod val="75000"/>
                              <a:lumOff val="25000"/>
                            </a:schemeClr>
                          </a:solidFill>
                          <a:latin typeface="+mn-lt"/>
                          <a:ea typeface="+mn-ea"/>
                          <a:cs typeface="Arial" panose="020B0604020202020204" pitchFamily="34" charset="0"/>
                        </a:rPr>
                        <a:t>Comisión de éxito supeditada a venta del 100% de los activos por valor igual o superior al 70% del valor de avalúo.</a:t>
                      </a:r>
                    </a:p>
                  </a:txBody>
                  <a:tcPr marL="158824" marR="80682" marT="37922" marB="37922" anchor="ctr">
                    <a:solidFill>
                      <a:srgbClr val="9FB9C4"/>
                    </a:solidFill>
                  </a:tcPr>
                </a:tc>
                <a:extLst>
                  <a:ext uri="{0D108BD9-81ED-4DB2-BD59-A6C34878D82A}">
                    <a16:rowId xmlns:a16="http://schemas.microsoft.com/office/drawing/2014/main" val="2622598038"/>
                  </a:ext>
                </a:extLst>
              </a:tr>
              <a:tr h="541389">
                <a:tc>
                  <a:txBody>
                    <a:bodyPr/>
                    <a:lstStyle/>
                    <a:p>
                      <a:pPr marL="171450" marR="0" lvl="0" indent="-171450" algn="l" defTabSz="104957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O" sz="1600" kern="1200" dirty="0">
                          <a:solidFill>
                            <a:schemeClr val="tx1">
                              <a:lumMod val="75000"/>
                              <a:lumOff val="25000"/>
                            </a:schemeClr>
                          </a:solidFill>
                          <a:latin typeface="+mn-lt"/>
                          <a:ea typeface="+mn-ea"/>
                          <a:cs typeface="Arial" panose="020B0604020202020204" pitchFamily="34" charset="0"/>
                        </a:rPr>
                        <a:t>Inmuebles objeto de restitución serán excluidos del paquete de inmuebles a vender.</a:t>
                      </a:r>
                    </a:p>
                  </a:txBody>
                  <a:tcPr marL="158824" marR="80682" marT="37922" marB="37922" anchor="ctr">
                    <a:solidFill>
                      <a:srgbClr val="9FB9C4"/>
                    </a:solidFill>
                  </a:tcPr>
                </a:tc>
                <a:extLst>
                  <a:ext uri="{0D108BD9-81ED-4DB2-BD59-A6C34878D82A}">
                    <a16:rowId xmlns:a16="http://schemas.microsoft.com/office/drawing/2014/main" val="384144433"/>
                  </a:ext>
                </a:extLst>
              </a:tr>
              <a:tr h="363917">
                <a:tc>
                  <a:txBody>
                    <a:bodyPr/>
                    <a:lstStyle/>
                    <a:p>
                      <a:pPr marL="171450" marR="0" lvl="0" indent="-171450" algn="l" defTabSz="104957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O" sz="1600" kern="1200" dirty="0">
                          <a:solidFill>
                            <a:schemeClr val="tx1">
                              <a:lumMod val="75000"/>
                              <a:lumOff val="25000"/>
                            </a:schemeClr>
                          </a:solidFill>
                          <a:latin typeface="+mn-lt"/>
                          <a:ea typeface="+mn-ea"/>
                          <a:cs typeface="Arial" panose="020B0604020202020204" pitchFamily="34" charset="0"/>
                        </a:rPr>
                        <a:t>Matriz de asignación de riesgos.</a:t>
                      </a:r>
                    </a:p>
                  </a:txBody>
                  <a:tcPr marL="158824" marR="80682" marT="37922" marB="37922" anchor="ctr">
                    <a:solidFill>
                      <a:srgbClr val="9FB9C4"/>
                    </a:solidFill>
                  </a:tcPr>
                </a:tc>
                <a:extLst>
                  <a:ext uri="{0D108BD9-81ED-4DB2-BD59-A6C34878D82A}">
                    <a16:rowId xmlns:a16="http://schemas.microsoft.com/office/drawing/2014/main" val="3718275856"/>
                  </a:ext>
                </a:extLst>
              </a:tr>
              <a:tr h="363917">
                <a:tc>
                  <a:txBody>
                    <a:bodyPr/>
                    <a:lstStyle/>
                    <a:p>
                      <a:pPr marL="171450" marR="0" lvl="0" indent="-171450" algn="l" defTabSz="104957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O" sz="1600" kern="1200" dirty="0">
                          <a:solidFill>
                            <a:schemeClr val="tx1">
                              <a:lumMod val="75000"/>
                              <a:lumOff val="25000"/>
                            </a:schemeClr>
                          </a:solidFill>
                          <a:latin typeface="+mn-lt"/>
                          <a:ea typeface="+mn-ea"/>
                          <a:cs typeface="Arial" panose="020B0604020202020204" pitchFamily="34" charset="0"/>
                        </a:rPr>
                        <a:t>Selección con requisitos habilitantes y factores de selección objetivos.</a:t>
                      </a:r>
                    </a:p>
                  </a:txBody>
                  <a:tcPr marL="158824" marR="80682" marT="37922" marB="37922" anchor="ctr">
                    <a:solidFill>
                      <a:srgbClr val="9FB9C4"/>
                    </a:solidFill>
                  </a:tcPr>
                </a:tc>
                <a:extLst>
                  <a:ext uri="{0D108BD9-81ED-4DB2-BD59-A6C34878D82A}">
                    <a16:rowId xmlns:a16="http://schemas.microsoft.com/office/drawing/2014/main" val="2403860299"/>
                  </a:ext>
                </a:extLst>
              </a:tr>
              <a:tr h="541389">
                <a:tc>
                  <a:txBody>
                    <a:bodyPr/>
                    <a:lstStyle/>
                    <a:p>
                      <a:pPr marL="171450" marR="0" lvl="0" indent="-171450" algn="l" defTabSz="104957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O" sz="1600" kern="1200" dirty="0">
                          <a:solidFill>
                            <a:schemeClr val="tx1">
                              <a:lumMod val="75000"/>
                              <a:lumOff val="25000"/>
                            </a:schemeClr>
                          </a:solidFill>
                          <a:latin typeface="+mn-lt"/>
                          <a:ea typeface="+mn-ea"/>
                          <a:cs typeface="Arial" panose="020B0604020202020204" pitchFamily="34" charset="0"/>
                        </a:rPr>
                        <a:t>Matriz del estructurador debe garantizar adherencia a prácticas internacionales anticorrupción.</a:t>
                      </a:r>
                    </a:p>
                  </a:txBody>
                  <a:tcPr marL="158824" marR="80682" marT="37922" marB="37922" anchor="ctr">
                    <a:solidFill>
                      <a:srgbClr val="9FB9C4"/>
                    </a:solidFill>
                  </a:tcPr>
                </a:tc>
                <a:extLst>
                  <a:ext uri="{0D108BD9-81ED-4DB2-BD59-A6C34878D82A}">
                    <a16:rowId xmlns:a16="http://schemas.microsoft.com/office/drawing/2014/main" val="87811861"/>
                  </a:ext>
                </a:extLst>
              </a:tr>
              <a:tr h="541389">
                <a:tc>
                  <a:txBody>
                    <a:bodyPr/>
                    <a:lstStyle/>
                    <a:p>
                      <a:pPr marL="171450" marR="0" lvl="0" indent="-171450" algn="l" defTabSz="104957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O" sz="1600" kern="1200" dirty="0">
                          <a:solidFill>
                            <a:schemeClr val="tx1">
                              <a:lumMod val="75000"/>
                              <a:lumOff val="25000"/>
                            </a:schemeClr>
                          </a:solidFill>
                          <a:latin typeface="+mn-lt"/>
                          <a:ea typeface="+mn-ea"/>
                          <a:cs typeface="Arial" panose="020B0604020202020204" pitchFamily="34" charset="0"/>
                        </a:rPr>
                        <a:t>Proceso bajo normas derecho privado, pero contemplando principio de transparencia y aspectos fundamentales de contratación estatal.</a:t>
                      </a:r>
                    </a:p>
                  </a:txBody>
                  <a:tcPr marL="158824" marR="80682" marT="37922" marB="37922" anchor="ctr">
                    <a:solidFill>
                      <a:srgbClr val="9FB9C4"/>
                    </a:solidFill>
                  </a:tcPr>
                </a:tc>
                <a:extLst>
                  <a:ext uri="{0D108BD9-81ED-4DB2-BD59-A6C34878D82A}">
                    <a16:rowId xmlns:a16="http://schemas.microsoft.com/office/drawing/2014/main" val="365635176"/>
                  </a:ext>
                </a:extLst>
              </a:tr>
            </a:tbl>
          </a:graphicData>
        </a:graphic>
      </p:graphicFrame>
    </p:spTree>
    <p:extLst>
      <p:ext uri="{BB962C8B-B14F-4D97-AF65-F5344CB8AC3E}">
        <p14:creationId xmlns:p14="http://schemas.microsoft.com/office/powerpoint/2010/main" val="20225225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13799" y="6560525"/>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Inmuebles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325216" y="2907177"/>
            <a:ext cx="9143999" cy="1446550"/>
          </a:xfrm>
          <a:prstGeom prst="rect">
            <a:avLst/>
          </a:prstGeom>
          <a:noFill/>
        </p:spPr>
        <p:txBody>
          <a:bodyPr wrap="square" rtlCol="0">
            <a:spAutoFit/>
          </a:bodyPr>
          <a:lstStyle/>
          <a:p>
            <a:pPr algn="ctr"/>
            <a:r>
              <a:rPr lang="es-ES" sz="4400" b="1" dirty="0">
                <a:solidFill>
                  <a:srgbClr val="002060"/>
                </a:solidFill>
              </a:rPr>
              <a:t>6. Cambios en la metodología frente a obligaciones de depositarios</a:t>
            </a: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83073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DC2CF041-8CA2-4731-9A96-B7D270AB5022}"/>
              </a:ext>
            </a:extLst>
          </p:cNvPr>
          <p:cNvGraphicFramePr>
            <a:graphicFrameLocks noGrp="1"/>
          </p:cNvGraphicFramePr>
          <p:nvPr>
            <p:ph idx="1"/>
            <p:extLst/>
          </p:nvPr>
        </p:nvGraphicFramePr>
        <p:xfrm>
          <a:off x="-131614" y="207819"/>
          <a:ext cx="7211291" cy="60245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3">
            <a:extLst>
              <a:ext uri="{FF2B5EF4-FFF2-40B4-BE49-F238E27FC236}">
                <a16:creationId xmlns:a16="http://schemas.microsoft.com/office/drawing/2014/main" id="{A5BA322B-EBC0-4E46-89D2-F84F7B192276}"/>
              </a:ext>
            </a:extLst>
          </p:cNvPr>
          <p:cNvSpPr txBox="1">
            <a:spLocks noChangeArrowheads="1"/>
          </p:cNvSpPr>
          <p:nvPr/>
        </p:nvSpPr>
        <p:spPr bwMode="auto">
          <a:xfrm>
            <a:off x="6400796" y="2681492"/>
            <a:ext cx="592974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altLang="es-CO" sz="3200" b="1" i="0" u="none" strike="noStrike" kern="1200" cap="none" spc="0" normalizeH="0" baseline="0" noProof="0" dirty="0">
                <a:ln>
                  <a:noFill/>
                </a:ln>
                <a:solidFill>
                  <a:srgbClr val="000090"/>
                </a:solidFill>
                <a:effectLst/>
                <a:uLnTx/>
                <a:uFillTx/>
                <a:latin typeface="Calibri" panose="020F0502020204030204" pitchFamily="34" charset="0"/>
                <a:ea typeface="+mn-ea"/>
                <a:cs typeface="+mn-cs"/>
              </a:rPr>
              <a:t>Modelo de Gestión de depositarios</a:t>
            </a:r>
            <a:endParaRPr kumimoji="0" lang="es-ES" altLang="es-CO" sz="3200" b="1" i="0" u="none" strike="noStrike" kern="1200" cap="none" spc="0" normalizeH="0" baseline="0" noProof="0" dirty="0">
              <a:ln>
                <a:noFill/>
              </a:ln>
              <a:solidFill>
                <a:srgbClr val="000A8B"/>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9745150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Marcador de contenido 7">
            <a:extLst>
              <a:ext uri="{FF2B5EF4-FFF2-40B4-BE49-F238E27FC236}">
                <a16:creationId xmlns:a16="http://schemas.microsoft.com/office/drawing/2014/main" id="{E5CC8E06-92F8-47EF-B0EB-B5C650E21DF1}"/>
              </a:ext>
            </a:extLst>
          </p:cNvPr>
          <p:cNvGraphicFramePr>
            <a:graphicFrameLocks noGrp="1"/>
          </p:cNvGraphicFramePr>
          <p:nvPr>
            <p:ph idx="1"/>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uadroTexto 3">
            <a:extLst>
              <a:ext uri="{FF2B5EF4-FFF2-40B4-BE49-F238E27FC236}">
                <a16:creationId xmlns:a16="http://schemas.microsoft.com/office/drawing/2014/main" id="{9362B7D0-C849-4B21-B238-79956C726ED9}"/>
              </a:ext>
            </a:extLst>
          </p:cNvPr>
          <p:cNvSpPr txBox="1">
            <a:spLocks noChangeArrowheads="1"/>
          </p:cNvSpPr>
          <p:nvPr/>
        </p:nvSpPr>
        <p:spPr bwMode="auto">
          <a:xfrm>
            <a:off x="1201160" y="797079"/>
            <a:ext cx="978968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altLang="es-CO" sz="3200" b="1" i="0" u="none" strike="noStrike" kern="1200" cap="none" spc="0" normalizeH="0" baseline="0" noProof="0" dirty="0">
                <a:ln>
                  <a:noFill/>
                </a:ln>
                <a:solidFill>
                  <a:srgbClr val="000090"/>
                </a:solidFill>
                <a:effectLst/>
                <a:uLnTx/>
                <a:uFillTx/>
                <a:latin typeface="Calibri" panose="020F0502020204030204" pitchFamily="34" charset="0"/>
                <a:ea typeface="+mn-ea"/>
                <a:cs typeface="+mn-cs"/>
              </a:rPr>
              <a:t>Diagnóstico de Obligaciones de Depositarios</a:t>
            </a:r>
            <a:endParaRPr kumimoji="0" lang="es-ES" altLang="es-CO" sz="3200" b="1" i="0" u="none" strike="noStrike" kern="1200" cap="none" spc="0" normalizeH="0" baseline="0" noProof="0" dirty="0">
              <a:ln>
                <a:noFill/>
              </a:ln>
              <a:solidFill>
                <a:srgbClr val="000A8B"/>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4465432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Marcador de contenido 7">
            <a:extLst>
              <a:ext uri="{FF2B5EF4-FFF2-40B4-BE49-F238E27FC236}">
                <a16:creationId xmlns:a16="http://schemas.microsoft.com/office/drawing/2014/main" id="{E5CC8E06-92F8-47EF-B0EB-B5C650E21DF1}"/>
              </a:ext>
            </a:extLst>
          </p:cNvPr>
          <p:cNvGraphicFramePr>
            <a:graphicFrameLocks noGrp="1"/>
          </p:cNvGraphicFramePr>
          <p:nvPr>
            <p:ph idx="1"/>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uadroTexto 3">
            <a:extLst>
              <a:ext uri="{FF2B5EF4-FFF2-40B4-BE49-F238E27FC236}">
                <a16:creationId xmlns:a16="http://schemas.microsoft.com/office/drawing/2014/main" id="{A924F3EE-1C2E-4C6E-A198-FA303B90B0D1}"/>
              </a:ext>
            </a:extLst>
          </p:cNvPr>
          <p:cNvSpPr txBox="1">
            <a:spLocks noChangeArrowheads="1"/>
          </p:cNvSpPr>
          <p:nvPr/>
        </p:nvSpPr>
        <p:spPr bwMode="auto">
          <a:xfrm>
            <a:off x="1201160" y="797079"/>
            <a:ext cx="978968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altLang="es-CO" sz="3200" b="1" i="0" u="none" strike="noStrike" kern="1200" cap="none" spc="0" normalizeH="0" baseline="0" noProof="0" dirty="0">
                <a:ln>
                  <a:noFill/>
                </a:ln>
                <a:solidFill>
                  <a:srgbClr val="000090"/>
                </a:solidFill>
                <a:effectLst/>
                <a:uLnTx/>
                <a:uFillTx/>
                <a:latin typeface="Calibri" panose="020F0502020204030204" pitchFamily="34" charset="0"/>
                <a:ea typeface="+mn-ea"/>
                <a:cs typeface="+mn-cs"/>
              </a:rPr>
              <a:t>Propuesta de Obligaciones de Depositarios</a:t>
            </a:r>
            <a:endParaRPr kumimoji="0" lang="es-ES" altLang="es-CO" sz="3200" b="1" i="0" u="none" strike="noStrike" kern="1200" cap="none" spc="0" normalizeH="0" baseline="0" noProof="0" dirty="0">
              <a:ln>
                <a:noFill/>
              </a:ln>
              <a:solidFill>
                <a:srgbClr val="000A8B"/>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711162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6DECF0F-2783-43C1-A2A1-231EDFA096C5}"/>
              </a:ext>
            </a:extLst>
          </p:cNvPr>
          <p:cNvSpPr>
            <a:spLocks noGrp="1"/>
          </p:cNvSpPr>
          <p:nvPr>
            <p:ph idx="1"/>
          </p:nvPr>
        </p:nvSpPr>
        <p:spPr>
          <a:xfrm>
            <a:off x="838199" y="1825625"/>
            <a:ext cx="10956235" cy="4522166"/>
          </a:xfrm>
        </p:spPr>
        <p:txBody>
          <a:bodyPr>
            <a:normAutofit/>
          </a:bodyPr>
          <a:lstStyle/>
          <a:p>
            <a:pPr lvl="1"/>
            <a:r>
              <a:rPr lang="es-ES" sz="2200" b="1" dirty="0"/>
              <a:t>Del proceso de Recepción y Registro de Activos </a:t>
            </a:r>
            <a:endParaRPr lang="es-CO" sz="2200" dirty="0"/>
          </a:p>
          <a:p>
            <a:pPr lvl="2" fontAlgn="base"/>
            <a:r>
              <a:rPr lang="es-ES_tradnl" sz="2200" i="1" dirty="0"/>
              <a:t>Convocatoria </a:t>
            </a:r>
            <a:endParaRPr lang="es-CO" sz="2200" dirty="0"/>
          </a:p>
          <a:p>
            <a:pPr lvl="3" algn="just"/>
            <a:r>
              <a:rPr lang="es-CO" dirty="0"/>
              <a:t>El Depositario Provisional o Liquidador debe mantener actualizada ante la Sociedad de Activos Especiales S.A.S.-SAE, toda la información relacionada con datos personales y de ubicación.</a:t>
            </a:r>
          </a:p>
          <a:p>
            <a:pPr lvl="3" algn="just" fontAlgn="base"/>
            <a:r>
              <a:rPr lang="es-CO" dirty="0"/>
              <a:t>El incumplimiento de las obligaciones definidas en la Metodología de Administración de los bienes del FRISCO, dará lugar a la exclusión del Registro de Depositarios Provisionales y Liquidadores y en consecuencia a la remoción de los activos asignados.</a:t>
            </a:r>
          </a:p>
          <a:p>
            <a:pPr lvl="3" algn="just" fontAlgn="base"/>
            <a:r>
              <a:rPr lang="es-CO" dirty="0"/>
              <a:t>El Depositario Provisional o Liquidador debe mantener el cumplimiento de los requisitos de la convocatoria en la que fue inscrito al registro </a:t>
            </a:r>
          </a:p>
          <a:p>
            <a:pPr lvl="2" algn="just" fontAlgn="base"/>
            <a:r>
              <a:rPr lang="es-ES_tradnl" sz="2200" i="1" dirty="0"/>
              <a:t>Recepción</a:t>
            </a:r>
            <a:endParaRPr lang="es-CO" sz="2200" dirty="0"/>
          </a:p>
          <a:p>
            <a:pPr lvl="3" algn="just" fontAlgn="base"/>
            <a:r>
              <a:rPr lang="es-ES_tradnl" dirty="0"/>
              <a:t>Una vez aceptado el acompañamiento a recepción de activos en diligencia o realizada la posesión del nombramiento como depositario provisional, recibir de la Sociedad de Activos Especiales, en las entregas de la Fiscalía General de la Nación o de manos de los depositarios provisionales removidos los bienes objeto de depósito, según sea el caso; y entregarlos de manera inmediata en el momento en que le sea requerido por el Administrador del FRISCO. </a:t>
            </a:r>
            <a:endParaRPr lang="es-CO" dirty="0"/>
          </a:p>
          <a:p>
            <a:endParaRPr lang="es-CO" dirty="0"/>
          </a:p>
        </p:txBody>
      </p:sp>
      <p:sp>
        <p:nvSpPr>
          <p:cNvPr id="6" name="Rectángulo 5">
            <a:extLst>
              <a:ext uri="{FF2B5EF4-FFF2-40B4-BE49-F238E27FC236}">
                <a16:creationId xmlns:a16="http://schemas.microsoft.com/office/drawing/2014/main" id="{71F69149-0E57-480F-B481-5E1E4C0C3BD0}"/>
              </a:ext>
            </a:extLst>
          </p:cNvPr>
          <p:cNvSpPr/>
          <p:nvPr/>
        </p:nvSpPr>
        <p:spPr>
          <a:xfrm>
            <a:off x="2060296" y="819788"/>
            <a:ext cx="7226658"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altLang="es-CO" sz="3200" b="1" i="0" u="none" strike="noStrike" kern="1200" cap="none" spc="0" normalizeH="0" baseline="0" noProof="0" dirty="0">
                <a:ln>
                  <a:noFill/>
                </a:ln>
                <a:solidFill>
                  <a:srgbClr val="000090"/>
                </a:solidFill>
                <a:effectLst/>
                <a:uLnTx/>
                <a:uFillTx/>
                <a:latin typeface="Calibri" panose="020F0502020204030204"/>
                <a:ea typeface="+mn-ea"/>
                <a:cs typeface="+mn-cs"/>
              </a:rPr>
              <a:t>Obligaciones de Depositarios por Proceso</a:t>
            </a:r>
            <a:endParaRPr kumimoji="0" lang="es-CO"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82793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39B3662-26EC-40C8-A1B2-4CF1670FD37D}"/>
              </a:ext>
            </a:extLst>
          </p:cNvPr>
          <p:cNvSpPr>
            <a:spLocks noGrp="1"/>
          </p:cNvSpPr>
          <p:nvPr>
            <p:ph idx="1"/>
          </p:nvPr>
        </p:nvSpPr>
        <p:spPr>
          <a:xfrm>
            <a:off x="-25107" y="1104928"/>
            <a:ext cx="10243127" cy="446782"/>
          </a:xfrm>
        </p:spPr>
        <p:txBody>
          <a:bodyPr>
            <a:normAutofit/>
          </a:bodyPr>
          <a:lstStyle/>
          <a:p>
            <a:pPr lvl="1"/>
            <a:r>
              <a:rPr lang="es-ES" b="1" dirty="0"/>
              <a:t>Del proceso de Diagnóstico y Alistamiento de Activos</a:t>
            </a:r>
            <a:endParaRPr lang="es-CO" dirty="0"/>
          </a:p>
          <a:p>
            <a:endParaRPr lang="es-CO" dirty="0"/>
          </a:p>
        </p:txBody>
      </p:sp>
      <p:sp>
        <p:nvSpPr>
          <p:cNvPr id="4" name="Rectángulo 3">
            <a:extLst>
              <a:ext uri="{FF2B5EF4-FFF2-40B4-BE49-F238E27FC236}">
                <a16:creationId xmlns:a16="http://schemas.microsoft.com/office/drawing/2014/main" id="{F63B9EAB-8E7A-4FCB-944A-E0C6A21E6E1F}"/>
              </a:ext>
            </a:extLst>
          </p:cNvPr>
          <p:cNvSpPr/>
          <p:nvPr/>
        </p:nvSpPr>
        <p:spPr>
          <a:xfrm>
            <a:off x="2268114" y="0"/>
            <a:ext cx="5656686" cy="107721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altLang="es-CO" sz="3200" b="1" i="0" u="none" strike="noStrike" kern="1200" cap="none" spc="0" normalizeH="0" baseline="0" noProof="0" dirty="0">
                <a:ln>
                  <a:noFill/>
                </a:ln>
                <a:solidFill>
                  <a:srgbClr val="000090"/>
                </a:solidFill>
                <a:effectLst/>
                <a:uLnTx/>
                <a:uFillTx/>
                <a:latin typeface="Calibri" panose="020F0502020204030204"/>
                <a:ea typeface="+mn-ea"/>
                <a:cs typeface="+mn-cs"/>
              </a:rPr>
              <a:t>Obligaciones de Depositarios por Proceso</a:t>
            </a:r>
            <a:endParaRPr kumimoji="0" lang="es-CO"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5" name="Tabla 4">
            <a:extLst>
              <a:ext uri="{FF2B5EF4-FFF2-40B4-BE49-F238E27FC236}">
                <a16:creationId xmlns:a16="http://schemas.microsoft.com/office/drawing/2014/main" id="{6B0FC084-8DCF-41F4-8372-B7EA33AD1478}"/>
              </a:ext>
            </a:extLst>
          </p:cNvPr>
          <p:cNvGraphicFramePr>
            <a:graphicFrameLocks noGrp="1"/>
          </p:cNvGraphicFramePr>
          <p:nvPr>
            <p:extLst>
              <p:ext uri="{D42A27DB-BD31-4B8C-83A1-F6EECF244321}">
                <p14:modId xmlns:p14="http://schemas.microsoft.com/office/powerpoint/2010/main" val="3639560279"/>
              </p:ext>
            </p:extLst>
          </p:nvPr>
        </p:nvGraphicFramePr>
        <p:xfrm>
          <a:off x="355599" y="1620985"/>
          <a:ext cx="11614728" cy="4912360"/>
        </p:xfrm>
        <a:graphic>
          <a:graphicData uri="http://schemas.openxmlformats.org/drawingml/2006/table">
            <a:tbl>
              <a:tblPr firstRow="1" bandRow="1">
                <a:tableStyleId>{5A111915-BE36-4E01-A7E5-04B1672EAD32}</a:tableStyleId>
              </a:tblPr>
              <a:tblGrid>
                <a:gridCol w="1140692">
                  <a:extLst>
                    <a:ext uri="{9D8B030D-6E8A-4147-A177-3AD203B41FA5}">
                      <a16:colId xmlns:a16="http://schemas.microsoft.com/office/drawing/2014/main" val="2025862671"/>
                    </a:ext>
                  </a:extLst>
                </a:gridCol>
                <a:gridCol w="4928501">
                  <a:extLst>
                    <a:ext uri="{9D8B030D-6E8A-4147-A177-3AD203B41FA5}">
                      <a16:colId xmlns:a16="http://schemas.microsoft.com/office/drawing/2014/main" val="1427705453"/>
                    </a:ext>
                  </a:extLst>
                </a:gridCol>
                <a:gridCol w="5545535">
                  <a:extLst>
                    <a:ext uri="{9D8B030D-6E8A-4147-A177-3AD203B41FA5}">
                      <a16:colId xmlns:a16="http://schemas.microsoft.com/office/drawing/2014/main" val="2114145583"/>
                    </a:ext>
                  </a:extLst>
                </a:gridCol>
              </a:tblGrid>
              <a:tr h="370840">
                <a:tc>
                  <a:txBody>
                    <a:bodyPr/>
                    <a:lstStyle/>
                    <a:p>
                      <a:endParaRPr lang="es-CO" dirty="0"/>
                    </a:p>
                  </a:txBody>
                  <a:tcPr/>
                </a:tc>
                <a:tc>
                  <a:txBody>
                    <a:bodyPr/>
                    <a:lstStyle/>
                    <a:p>
                      <a:r>
                        <a:rPr lang="es-ES" dirty="0"/>
                        <a:t>Actuales</a:t>
                      </a:r>
                      <a:endParaRPr lang="es-CO" dirty="0"/>
                    </a:p>
                  </a:txBody>
                  <a:tcPr/>
                </a:tc>
                <a:tc>
                  <a:txBody>
                    <a:bodyPr/>
                    <a:lstStyle/>
                    <a:p>
                      <a:r>
                        <a:rPr lang="es-ES" dirty="0"/>
                        <a:t>Propuesta</a:t>
                      </a:r>
                      <a:endParaRPr lang="es-CO" dirty="0"/>
                    </a:p>
                  </a:txBody>
                  <a:tcPr/>
                </a:tc>
                <a:extLst>
                  <a:ext uri="{0D108BD9-81ED-4DB2-BD59-A6C34878D82A}">
                    <a16:rowId xmlns:a16="http://schemas.microsoft.com/office/drawing/2014/main" val="3652979841"/>
                  </a:ext>
                </a:extLst>
              </a:tr>
              <a:tr h="370840">
                <a:tc>
                  <a:txBody>
                    <a:bodyPr/>
                    <a:lstStyle/>
                    <a:p>
                      <a:r>
                        <a:rPr lang="es-ES" sz="1400" dirty="0"/>
                        <a:t>Diagnóstico</a:t>
                      </a:r>
                      <a:endParaRPr lang="es-CO" sz="1400"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CO" sz="1400" dirty="0"/>
                        <a:t>Tratándose de bienes inmuebles rurales, dentro de un término no superior a 30 días hábiles posteriores a la suscripción del acta de entrega, deberá presentar el plan de negocios diligenciando el formato que establezca la Sociedad de Activos Especiales S.A.S.</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CO" sz="1400" dirty="0"/>
                        <a:t>ELIMINAR</a:t>
                      </a:r>
                    </a:p>
                  </a:txBody>
                  <a:tcPr/>
                </a:tc>
                <a:extLst>
                  <a:ext uri="{0D108BD9-81ED-4DB2-BD59-A6C34878D82A}">
                    <a16:rowId xmlns:a16="http://schemas.microsoft.com/office/drawing/2014/main" val="4065341909"/>
                  </a:ext>
                </a:extLst>
              </a:tr>
              <a:tr h="370840">
                <a:tc>
                  <a:txBody>
                    <a:bodyPr/>
                    <a:lstStyle/>
                    <a:p>
                      <a:r>
                        <a:rPr lang="es-ES" sz="1400" dirty="0"/>
                        <a:t>Estimados de Renta</a:t>
                      </a:r>
                      <a:endParaRPr lang="es-CO" sz="1400" dirty="0"/>
                    </a:p>
                  </a:txBody>
                  <a:tcPr/>
                </a:tc>
                <a:tc>
                  <a:txBody>
                    <a:bodyPr/>
                    <a:lstStyle/>
                    <a:p>
                      <a:pPr marL="0" lvl="1" indent="0" algn="just"/>
                      <a:r>
                        <a:rPr lang="es-CO" sz="1400" kern="1200" dirty="0">
                          <a:effectLst/>
                        </a:rPr>
                        <a:t>Suministrar la información base para el cálculo de los estimados de renta por parte de </a:t>
                      </a:r>
                      <a:r>
                        <a:rPr lang="es-ES_tradnl" sz="1400" kern="1200" dirty="0">
                          <a:effectLst/>
                        </a:rPr>
                        <a:t>Sociedad de Activos Especiales S.A.S.,</a:t>
                      </a:r>
                      <a:r>
                        <a:rPr lang="es-CO" sz="1400" kern="1200" dirty="0">
                          <a:effectLst/>
                        </a:rPr>
                        <a:t> de acuerdo con las características solicitadas por la misma.</a:t>
                      </a:r>
                    </a:p>
                    <a:p>
                      <a:pPr marL="0" lvl="1" indent="0" algn="just"/>
                      <a:r>
                        <a:rPr lang="es-CO" sz="1400" kern="1200" dirty="0">
                          <a:effectLst/>
                        </a:rPr>
                        <a:t>Abstenerse de arrendar los bienes asignados a su cargo sin el estimado de renta elaborado y enviado  por SAE.</a:t>
                      </a:r>
                      <a:endParaRPr lang="es-CO" sz="1400"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CO" sz="1400" dirty="0"/>
                        <a:t>Los </a:t>
                      </a:r>
                      <a:r>
                        <a:rPr lang="es-CO" sz="1600" b="1" i="1" dirty="0"/>
                        <a:t>estimados de renta </a:t>
                      </a:r>
                      <a:r>
                        <a:rPr lang="es-CO" sz="1400" dirty="0"/>
                        <a:t>deberán ser realizados por el depositario provisional conforme lo establece la Metodología de Administración y la normatividad legal vigente, los cuales deben ser aprobados por la Sociedad de Activos Especiales. </a:t>
                      </a:r>
                      <a:endParaRPr lang="es-CO" sz="1400" b="1" i="1" kern="1200" dirty="0">
                        <a:solidFill>
                          <a:schemeClr val="dk1"/>
                        </a:solidFill>
                        <a:effectLst/>
                        <a:highlight>
                          <a:srgbClr val="FFFF00"/>
                        </a:highlight>
                        <a:latin typeface="+mn-lt"/>
                        <a:ea typeface="+mn-ea"/>
                        <a:cs typeface="+mn-cs"/>
                      </a:endParaRPr>
                    </a:p>
                  </a:txBody>
                  <a:tcPr/>
                </a:tc>
                <a:extLst>
                  <a:ext uri="{0D108BD9-81ED-4DB2-BD59-A6C34878D82A}">
                    <a16:rowId xmlns:a16="http://schemas.microsoft.com/office/drawing/2014/main" val="103299780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1400" dirty="0"/>
                        <a:t>Desalojos</a:t>
                      </a:r>
                      <a:endParaRPr lang="es-CO" sz="1600" dirty="0"/>
                    </a:p>
                    <a:p>
                      <a:endParaRPr lang="es-CO" sz="1400"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CO" sz="1400" kern="1200" dirty="0">
                          <a:effectLst/>
                        </a:rPr>
                        <a:t>Asumir los costos de desalojo y cobro de cartera por hechos generados durante su designación como depositario cuando se evidencia la falta de diligencia de este. </a:t>
                      </a:r>
                    </a:p>
                    <a:p>
                      <a:pPr algn="just"/>
                      <a:endParaRPr lang="es-CO" sz="1400" dirty="0"/>
                    </a:p>
                  </a:txBody>
                  <a:tcPr/>
                </a:tc>
                <a:tc>
                  <a:txBody>
                    <a:bodyPr/>
                    <a:lstStyle/>
                    <a:p>
                      <a:pPr marL="0" lvl="3" indent="0" algn="just"/>
                      <a:r>
                        <a:rPr lang="es-CO" sz="1400" dirty="0"/>
                        <a:t>En caso de identificar ocupaciones irregulares sobre los activos asignados, el depositario deberá realizar </a:t>
                      </a:r>
                      <a:r>
                        <a:rPr lang="es-CO" sz="1600" b="1" i="1" dirty="0"/>
                        <a:t>la solicitud formal de desalojo</a:t>
                      </a:r>
                      <a:r>
                        <a:rPr lang="es-CO" sz="1400" dirty="0"/>
                        <a:t>, con el fin que se emita el acto administrativo para la ejecución de la diligencia de desalojo. Previamente a la diligencia deberá </a:t>
                      </a:r>
                      <a:r>
                        <a:rPr lang="es-CO" sz="1600" b="1" i="1" dirty="0"/>
                        <a:t>caracterizar la ocupación, programar la fecha, solicitar los recursos y realizar todas las acciones necesarias para asegurar la efectividad de esta. </a:t>
                      </a:r>
                      <a:endParaRPr lang="es-CO" sz="1400" b="1" i="1" dirty="0"/>
                    </a:p>
                    <a:p>
                      <a:pPr marL="0" marR="0" lvl="3" indent="0" algn="just" defTabSz="914400" rtl="0" eaLnBrk="1" fontAlgn="auto" latinLnBrk="0" hangingPunct="1">
                        <a:lnSpc>
                          <a:spcPct val="100000"/>
                        </a:lnSpc>
                        <a:spcBef>
                          <a:spcPts val="0"/>
                        </a:spcBef>
                        <a:spcAft>
                          <a:spcPts val="0"/>
                        </a:spcAft>
                        <a:buClrTx/>
                        <a:buSzTx/>
                        <a:buFontTx/>
                        <a:buNone/>
                        <a:tabLst/>
                        <a:defRPr/>
                      </a:pPr>
                      <a:r>
                        <a:rPr lang="es-CO" sz="1400" dirty="0"/>
                        <a:t>Cualquier ocupación ilegal que se presente a los activos </a:t>
                      </a:r>
                      <a:r>
                        <a:rPr lang="es-CO" sz="1400" kern="1200" dirty="0">
                          <a:effectLst/>
                        </a:rPr>
                        <a:t>durante su designación como depositario, deberá se </a:t>
                      </a:r>
                      <a:r>
                        <a:rPr lang="es-CO" sz="1800" b="1" i="1" kern="1200" dirty="0">
                          <a:effectLst/>
                        </a:rPr>
                        <a:t>asumida</a:t>
                      </a:r>
                      <a:r>
                        <a:rPr lang="es-CO" sz="1400" i="1" kern="1200" dirty="0">
                          <a:effectLst/>
                        </a:rPr>
                        <a:t> </a:t>
                      </a:r>
                      <a:r>
                        <a:rPr lang="es-CO" sz="1400" kern="1200" dirty="0">
                          <a:effectLst/>
                        </a:rPr>
                        <a:t>cuando se evidencia la falta de gestión de este.</a:t>
                      </a:r>
                      <a:endParaRPr lang="es-CO" sz="1400" kern="1200" dirty="0">
                        <a:solidFill>
                          <a:schemeClr val="dk1"/>
                        </a:solidFill>
                        <a:effectLst/>
                        <a:latin typeface="+mn-lt"/>
                        <a:ea typeface="+mn-ea"/>
                        <a:cs typeface="+mn-cs"/>
                      </a:endParaRPr>
                    </a:p>
                  </a:txBody>
                  <a:tcPr/>
                </a:tc>
                <a:extLst>
                  <a:ext uri="{0D108BD9-81ED-4DB2-BD59-A6C34878D82A}">
                    <a16:rowId xmlns:a16="http://schemas.microsoft.com/office/drawing/2014/main" val="4167384111"/>
                  </a:ext>
                </a:extLst>
              </a:tr>
            </a:tbl>
          </a:graphicData>
        </a:graphic>
      </p:graphicFrame>
    </p:spTree>
    <p:extLst>
      <p:ext uri="{BB962C8B-B14F-4D97-AF65-F5344CB8AC3E}">
        <p14:creationId xmlns:p14="http://schemas.microsoft.com/office/powerpoint/2010/main" val="28743437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39B3662-26EC-40C8-A1B2-4CF1670FD37D}"/>
              </a:ext>
            </a:extLst>
          </p:cNvPr>
          <p:cNvSpPr>
            <a:spLocks noGrp="1"/>
          </p:cNvSpPr>
          <p:nvPr>
            <p:ph idx="1"/>
          </p:nvPr>
        </p:nvSpPr>
        <p:spPr>
          <a:xfrm>
            <a:off x="3387438" y="770599"/>
            <a:ext cx="8111835" cy="4351338"/>
          </a:xfrm>
        </p:spPr>
        <p:txBody>
          <a:bodyPr>
            <a:normAutofit/>
          </a:bodyPr>
          <a:lstStyle/>
          <a:p>
            <a:pPr lvl="1"/>
            <a:r>
              <a:rPr lang="es-ES" b="1" dirty="0"/>
              <a:t>Del proceso de Diagnóstico y Alistamiento de Activos</a:t>
            </a:r>
            <a:endParaRPr lang="es-CO" dirty="0"/>
          </a:p>
        </p:txBody>
      </p:sp>
      <p:sp>
        <p:nvSpPr>
          <p:cNvPr id="4" name="Rectángulo 3">
            <a:extLst>
              <a:ext uri="{FF2B5EF4-FFF2-40B4-BE49-F238E27FC236}">
                <a16:creationId xmlns:a16="http://schemas.microsoft.com/office/drawing/2014/main" id="{FDBA0D2F-F58E-43FB-A976-7F5162E8673C}"/>
              </a:ext>
            </a:extLst>
          </p:cNvPr>
          <p:cNvSpPr/>
          <p:nvPr/>
        </p:nvSpPr>
        <p:spPr>
          <a:xfrm>
            <a:off x="1935605" y="96262"/>
            <a:ext cx="5919922" cy="107721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altLang="es-CO" sz="3200" b="1" i="0" u="none" strike="noStrike" kern="1200" cap="none" spc="0" normalizeH="0" baseline="0" noProof="0" dirty="0">
                <a:ln>
                  <a:noFill/>
                </a:ln>
                <a:solidFill>
                  <a:srgbClr val="000090"/>
                </a:solidFill>
                <a:effectLst/>
                <a:uLnTx/>
                <a:uFillTx/>
                <a:latin typeface="Calibri" panose="020F0502020204030204"/>
                <a:ea typeface="+mn-ea"/>
                <a:cs typeface="+mn-cs"/>
              </a:rPr>
              <a:t>Obligaciones de Depositarios por Proceso</a:t>
            </a:r>
            <a:endParaRPr kumimoji="0" lang="es-CO"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5" name="Tabla 4">
            <a:extLst>
              <a:ext uri="{FF2B5EF4-FFF2-40B4-BE49-F238E27FC236}">
                <a16:creationId xmlns:a16="http://schemas.microsoft.com/office/drawing/2014/main" id="{93B801F6-D7E9-4B2B-9770-A94910C52219}"/>
              </a:ext>
            </a:extLst>
          </p:cNvPr>
          <p:cNvGraphicFramePr>
            <a:graphicFrameLocks noGrp="1"/>
          </p:cNvGraphicFramePr>
          <p:nvPr>
            <p:extLst/>
          </p:nvPr>
        </p:nvGraphicFramePr>
        <p:xfrm>
          <a:off x="249382" y="1306560"/>
          <a:ext cx="11653982" cy="5156200"/>
        </p:xfrm>
        <a:graphic>
          <a:graphicData uri="http://schemas.openxmlformats.org/drawingml/2006/table">
            <a:tbl>
              <a:tblPr firstRow="1">
                <a:tableStyleId>{FABFCF23-3B69-468F-B69F-88F6DE6A72F2}</a:tableStyleId>
              </a:tblPr>
              <a:tblGrid>
                <a:gridCol w="762000">
                  <a:extLst>
                    <a:ext uri="{9D8B030D-6E8A-4147-A177-3AD203B41FA5}">
                      <a16:colId xmlns:a16="http://schemas.microsoft.com/office/drawing/2014/main" val="2025862671"/>
                    </a:ext>
                  </a:extLst>
                </a:gridCol>
                <a:gridCol w="5346447">
                  <a:extLst>
                    <a:ext uri="{9D8B030D-6E8A-4147-A177-3AD203B41FA5}">
                      <a16:colId xmlns:a16="http://schemas.microsoft.com/office/drawing/2014/main" val="1427705453"/>
                    </a:ext>
                  </a:extLst>
                </a:gridCol>
                <a:gridCol w="5545535">
                  <a:extLst>
                    <a:ext uri="{9D8B030D-6E8A-4147-A177-3AD203B41FA5}">
                      <a16:colId xmlns:a16="http://schemas.microsoft.com/office/drawing/2014/main" val="2114145583"/>
                    </a:ext>
                  </a:extLst>
                </a:gridCol>
              </a:tblGrid>
              <a:tr h="370840">
                <a:tc>
                  <a:txBody>
                    <a:bodyPr/>
                    <a:lstStyle/>
                    <a:p>
                      <a:endParaRPr lang="es-CO" dirty="0"/>
                    </a:p>
                  </a:txBody>
                  <a:tcPr/>
                </a:tc>
                <a:tc>
                  <a:txBody>
                    <a:bodyPr/>
                    <a:lstStyle/>
                    <a:p>
                      <a:r>
                        <a:rPr lang="es-ES" dirty="0"/>
                        <a:t>Actuales</a:t>
                      </a:r>
                      <a:endParaRPr lang="es-CO" dirty="0"/>
                    </a:p>
                  </a:txBody>
                  <a:tcPr/>
                </a:tc>
                <a:tc>
                  <a:txBody>
                    <a:bodyPr/>
                    <a:lstStyle/>
                    <a:p>
                      <a:r>
                        <a:rPr lang="es-ES" dirty="0"/>
                        <a:t>Propuesta</a:t>
                      </a:r>
                      <a:endParaRPr lang="es-CO" dirty="0"/>
                    </a:p>
                  </a:txBody>
                  <a:tcPr/>
                </a:tc>
                <a:extLst>
                  <a:ext uri="{0D108BD9-81ED-4DB2-BD59-A6C34878D82A}">
                    <a16:rowId xmlns:a16="http://schemas.microsoft.com/office/drawing/2014/main" val="3652979841"/>
                  </a:ext>
                </a:extLst>
              </a:tr>
              <a:tr h="370840">
                <a:tc>
                  <a:txBody>
                    <a:bodyPr/>
                    <a:lstStyle/>
                    <a:p>
                      <a:r>
                        <a:rPr lang="es-ES" sz="1400" dirty="0"/>
                        <a:t>ROM</a:t>
                      </a:r>
                      <a:endParaRPr lang="es-CO" sz="1400" dirty="0"/>
                    </a:p>
                  </a:txBody>
                  <a:tcPr/>
                </a:tc>
                <a:tc>
                  <a:txBody>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sz="1400" kern="1200" dirty="0">
                          <a:effectLst/>
                        </a:rPr>
                        <a:t>Velar porque se realicen las reparaciones locativas, aseo y mantenimiento necesarios para la conservación de los bienes, de conformidad a los lineamientos que para el efecto suministrará el administrador del FRISCO.</a:t>
                      </a:r>
                      <a:endParaRPr lang="es-CO" sz="1400" kern="1200" dirty="0">
                        <a:effectLst/>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O" sz="1400" kern="1200" dirty="0">
                          <a:effectLst/>
                        </a:rPr>
                        <a:t>Solicitar autorización previa y escrita a la Sociedad de Activos Especiales S.A.S, para efectuar inversiones o realizar reparaciones en los inmuebles, remitiendo con la justificación, por lo menos tres cotizaciones realizadas únicamente con proveedores que hagan parte del registro de SAE con el fin de establecer los precios de referencia. La celebración de cualquier acto de disposición sobre los bienes asignados sin la autorización expresa de la Sociedad de Activos Especiales S.A.S., será inoponible para la Entidad y podrá dar inicio a las acciones legales pertinentes. </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O" sz="1400" kern="1200" dirty="0">
                          <a:effectLst/>
                        </a:rPr>
                        <a:t>Solicitar autorización previa y escrita a la Sociedad de Activos Especiales S.A.S, para efectuar inversiones o realizar reparaciones en los inmuebles, remitiendo con la justificación, por lo menos tres cotizaciones realizadas únicamente con proveedores que hagan parte del registro de SAE con el fin de establecer los precios de referencia. La celebración de cualquier acto de disposición sobre los bienes asignados sin la autorización expresa de la Sociedad de Activos Especiales S.A.S., será inoponible para la Entidad y podrá dar inicio a las acciones legales pertinentes. </a:t>
                      </a:r>
                      <a:endParaRPr lang="es-CO" sz="1400" dirty="0"/>
                    </a:p>
                  </a:txBody>
                  <a:tcPr/>
                </a:tc>
                <a:tc>
                  <a:txBody>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O" sz="1400" dirty="0"/>
                        <a:t>Siempre que se identifique la necesidad de Reparaciones, Obras y/o Mantenimientos, y el activo cuente con </a:t>
                      </a:r>
                      <a:r>
                        <a:rPr lang="es-CO" sz="1600" b="1" i="1" dirty="0"/>
                        <a:t>productividad y/o se apruebe su pago, </a:t>
                      </a:r>
                      <a:r>
                        <a:rPr lang="es-CO" sz="1400" dirty="0"/>
                        <a:t>deberá </a:t>
                      </a:r>
                      <a:r>
                        <a:rPr lang="es-CO" sz="1600" b="1" i="1" dirty="0"/>
                        <a:t>solicitar la realización de la obra o la autorización previa para realizarla siguiendo los procedimientos </a:t>
                      </a:r>
                      <a:r>
                        <a:rPr lang="es-CO" sz="1400" dirty="0"/>
                        <a:t>definidos por la Sociedad de Activos Especiales, a través de una justificación previa. La celebración de </a:t>
                      </a:r>
                      <a:r>
                        <a:rPr lang="es-CO" sz="1600" b="1" i="1" dirty="0"/>
                        <a:t>cualquier gestión de ROM </a:t>
                      </a:r>
                      <a:r>
                        <a:rPr lang="es-CO" sz="1400" dirty="0"/>
                        <a:t>sobre los bienes asignados sin la autorización expresa de la Sociedad de Activos Especiales S.A.S., será inoponible para la Entidad y podrá dar </a:t>
                      </a:r>
                      <a:r>
                        <a:rPr lang="es-CO" sz="1600" b="1" i="1" dirty="0"/>
                        <a:t>inicio a las acciones legales </a:t>
                      </a:r>
                      <a:r>
                        <a:rPr lang="es-CO" sz="1400" dirty="0"/>
                        <a:t>pertinentes. </a:t>
                      </a:r>
                    </a:p>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s-CO" sz="1400" dirty="0"/>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O" sz="1400" dirty="0"/>
                        <a:t>El depositario podrá efectuar obras </a:t>
                      </a:r>
                      <a:r>
                        <a:rPr lang="es-CO" sz="1600" b="1" i="1" dirty="0"/>
                        <a:t>urgentes e imprescindibles, sin autorización previa </a:t>
                      </a:r>
                      <a:r>
                        <a:rPr lang="es-CO" sz="1400" dirty="0"/>
                        <a:t>cuando se presenten daños que afecten la habitabilidad siempre y cuando los costos de reparación no superen un salario mínimo mensual legal vigente </a:t>
                      </a:r>
                      <a:r>
                        <a:rPr lang="es-CO" sz="1600" b="1" dirty="0"/>
                        <a:t>(1SMMLV), </a:t>
                      </a:r>
                      <a:r>
                        <a:rPr lang="es-CO" sz="1400" dirty="0"/>
                        <a:t> a partir de los costos definidos por SAE. En el momento del </a:t>
                      </a:r>
                      <a:r>
                        <a:rPr lang="es-CO" sz="1600" b="1" i="1" dirty="0"/>
                        <a:t>pago de la obra</a:t>
                      </a:r>
                      <a:r>
                        <a:rPr lang="es-CO" sz="1400" dirty="0"/>
                        <a:t>, SAE revisara y si considera que no era una obra urgente e indispensable o que </a:t>
                      </a:r>
                      <a:r>
                        <a:rPr lang="es-CO" sz="1600" b="1" i="1" dirty="0"/>
                        <a:t>los precios no se ajustan a los del mercado</a:t>
                      </a:r>
                      <a:r>
                        <a:rPr lang="es-CO" sz="1400" dirty="0"/>
                        <a:t>, </a:t>
                      </a:r>
                      <a:r>
                        <a:rPr lang="es-CO" sz="1600" b="1" i="1" dirty="0"/>
                        <a:t>este costo lo asumirá el depositario. </a:t>
                      </a:r>
                      <a:r>
                        <a:rPr lang="es-CO" sz="1400" dirty="0"/>
                        <a:t> </a:t>
                      </a:r>
                      <a:endParaRPr lang="es-CO" sz="1400" b="1" i="1" dirty="0"/>
                    </a:p>
                  </a:txBody>
                  <a:tcPr/>
                </a:tc>
                <a:extLst>
                  <a:ext uri="{0D108BD9-81ED-4DB2-BD59-A6C34878D82A}">
                    <a16:rowId xmlns:a16="http://schemas.microsoft.com/office/drawing/2014/main" val="4065341909"/>
                  </a:ext>
                </a:extLst>
              </a:tr>
            </a:tbl>
          </a:graphicData>
        </a:graphic>
      </p:graphicFrame>
    </p:spTree>
    <p:extLst>
      <p:ext uri="{BB962C8B-B14F-4D97-AF65-F5344CB8AC3E}">
        <p14:creationId xmlns:p14="http://schemas.microsoft.com/office/powerpoint/2010/main" val="39877151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39B3662-26EC-40C8-A1B2-4CF1670FD37D}"/>
              </a:ext>
            </a:extLst>
          </p:cNvPr>
          <p:cNvSpPr>
            <a:spLocks noGrp="1"/>
          </p:cNvSpPr>
          <p:nvPr>
            <p:ph idx="1"/>
          </p:nvPr>
        </p:nvSpPr>
        <p:spPr>
          <a:xfrm>
            <a:off x="131618" y="1173480"/>
            <a:ext cx="10515600" cy="4351338"/>
          </a:xfrm>
        </p:spPr>
        <p:txBody>
          <a:bodyPr>
            <a:normAutofit/>
          </a:bodyPr>
          <a:lstStyle/>
          <a:p>
            <a:pPr lvl="1"/>
            <a:r>
              <a:rPr lang="es-ES" b="1" dirty="0"/>
              <a:t>Del proceso de Diagnóstico y Alistamiento de Activos</a:t>
            </a:r>
            <a:endParaRPr lang="es-CO" dirty="0"/>
          </a:p>
        </p:txBody>
      </p:sp>
      <p:sp>
        <p:nvSpPr>
          <p:cNvPr id="4" name="Rectángulo 3">
            <a:extLst>
              <a:ext uri="{FF2B5EF4-FFF2-40B4-BE49-F238E27FC236}">
                <a16:creationId xmlns:a16="http://schemas.microsoft.com/office/drawing/2014/main" id="{FDBA0D2F-F58E-43FB-A976-7F5162E8673C}"/>
              </a:ext>
            </a:extLst>
          </p:cNvPr>
          <p:cNvSpPr/>
          <p:nvPr/>
        </p:nvSpPr>
        <p:spPr>
          <a:xfrm>
            <a:off x="1935605" y="96262"/>
            <a:ext cx="5919922" cy="107721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altLang="es-CO" sz="3200" b="1" i="0" u="none" strike="noStrike" kern="1200" cap="none" spc="0" normalizeH="0" baseline="0" noProof="0" dirty="0">
                <a:ln>
                  <a:noFill/>
                </a:ln>
                <a:solidFill>
                  <a:srgbClr val="000090"/>
                </a:solidFill>
                <a:effectLst/>
                <a:uLnTx/>
                <a:uFillTx/>
                <a:latin typeface="Calibri" panose="020F0502020204030204"/>
                <a:ea typeface="+mn-ea"/>
                <a:cs typeface="+mn-cs"/>
              </a:rPr>
              <a:t>Obligaciones de Depositarios por Proceso</a:t>
            </a:r>
            <a:endParaRPr kumimoji="0" lang="es-CO"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5" name="Tabla 4">
            <a:extLst>
              <a:ext uri="{FF2B5EF4-FFF2-40B4-BE49-F238E27FC236}">
                <a16:creationId xmlns:a16="http://schemas.microsoft.com/office/drawing/2014/main" id="{93B801F6-D7E9-4B2B-9770-A94910C52219}"/>
              </a:ext>
            </a:extLst>
          </p:cNvPr>
          <p:cNvGraphicFramePr>
            <a:graphicFrameLocks noGrp="1"/>
          </p:cNvGraphicFramePr>
          <p:nvPr>
            <p:extLst/>
          </p:nvPr>
        </p:nvGraphicFramePr>
        <p:xfrm>
          <a:off x="249382" y="1666788"/>
          <a:ext cx="11653982" cy="4759960"/>
        </p:xfrm>
        <a:graphic>
          <a:graphicData uri="http://schemas.openxmlformats.org/drawingml/2006/table">
            <a:tbl>
              <a:tblPr firstRow="1">
                <a:tableStyleId>{FABFCF23-3B69-468F-B69F-88F6DE6A72F2}</a:tableStyleId>
              </a:tblPr>
              <a:tblGrid>
                <a:gridCol w="762000">
                  <a:extLst>
                    <a:ext uri="{9D8B030D-6E8A-4147-A177-3AD203B41FA5}">
                      <a16:colId xmlns:a16="http://schemas.microsoft.com/office/drawing/2014/main" val="2025862671"/>
                    </a:ext>
                  </a:extLst>
                </a:gridCol>
                <a:gridCol w="5346447">
                  <a:extLst>
                    <a:ext uri="{9D8B030D-6E8A-4147-A177-3AD203B41FA5}">
                      <a16:colId xmlns:a16="http://schemas.microsoft.com/office/drawing/2014/main" val="1427705453"/>
                    </a:ext>
                  </a:extLst>
                </a:gridCol>
                <a:gridCol w="5545535">
                  <a:extLst>
                    <a:ext uri="{9D8B030D-6E8A-4147-A177-3AD203B41FA5}">
                      <a16:colId xmlns:a16="http://schemas.microsoft.com/office/drawing/2014/main" val="2114145583"/>
                    </a:ext>
                  </a:extLst>
                </a:gridCol>
              </a:tblGrid>
              <a:tr h="370840">
                <a:tc>
                  <a:txBody>
                    <a:bodyPr/>
                    <a:lstStyle/>
                    <a:p>
                      <a:endParaRPr lang="es-CO" dirty="0"/>
                    </a:p>
                  </a:txBody>
                  <a:tcPr/>
                </a:tc>
                <a:tc>
                  <a:txBody>
                    <a:bodyPr/>
                    <a:lstStyle/>
                    <a:p>
                      <a:r>
                        <a:rPr lang="es-ES" dirty="0"/>
                        <a:t>Actuales</a:t>
                      </a:r>
                      <a:endParaRPr lang="es-CO" dirty="0"/>
                    </a:p>
                  </a:txBody>
                  <a:tcPr/>
                </a:tc>
                <a:tc>
                  <a:txBody>
                    <a:bodyPr/>
                    <a:lstStyle/>
                    <a:p>
                      <a:r>
                        <a:rPr lang="es-ES" dirty="0"/>
                        <a:t>Propuesta</a:t>
                      </a:r>
                      <a:endParaRPr lang="es-CO" dirty="0"/>
                    </a:p>
                  </a:txBody>
                  <a:tcPr/>
                </a:tc>
                <a:extLst>
                  <a:ext uri="{0D108BD9-81ED-4DB2-BD59-A6C34878D82A}">
                    <a16:rowId xmlns:a16="http://schemas.microsoft.com/office/drawing/2014/main" val="3652979841"/>
                  </a:ext>
                </a:extLst>
              </a:tr>
              <a:tr h="370840">
                <a:tc>
                  <a:txBody>
                    <a:bodyPr/>
                    <a:lstStyle/>
                    <a:p>
                      <a:r>
                        <a:rPr lang="es-ES" sz="1400" dirty="0"/>
                        <a:t>PH</a:t>
                      </a:r>
                      <a:endParaRPr lang="es-CO" sz="1400" dirty="0"/>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CO" sz="1400" kern="1200" dirty="0">
                          <a:effectLst/>
                        </a:rPr>
                        <a:t>El Depositario Provisional deberá asistir a las asambleas ordinarias y extraordinarias para el caso de bienes inmuebles que estén bajo el régimen  de  propiedad horizontal.</a:t>
                      </a:r>
                    </a:p>
                    <a:p>
                      <a:pPr marL="0" lvl="1" indent="0"/>
                      <a:endParaRPr lang="es-CO" sz="1400"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CO" sz="1600" b="1" i="1" dirty="0"/>
                        <a:t>Representar y asistir a SAE en  las asambleas ordinarias y extraordinarias </a:t>
                      </a:r>
                      <a:r>
                        <a:rPr lang="es-CO" sz="1400" dirty="0"/>
                        <a:t>para el caso de bienes inmuebles que estén bajo el régimen de propiedad horizontal y ejercer las facultades dentro de dichas asambleas conforme a la normativa aplicable, </a:t>
                      </a:r>
                      <a:r>
                        <a:rPr lang="es-CO" sz="1600" b="1" i="1" dirty="0"/>
                        <a:t>previo análisis de los temas a tratar </a:t>
                      </a:r>
                      <a:r>
                        <a:rPr lang="es-CO" sz="1400" dirty="0"/>
                        <a:t>en cada con la </a:t>
                      </a:r>
                      <a:r>
                        <a:rPr lang="es-CO" sz="1600" b="1" i="1" dirty="0"/>
                        <a:t>Gerencia Regional Correspondientes</a:t>
                      </a:r>
                      <a:r>
                        <a:rPr lang="es-CO" sz="1400" dirty="0"/>
                        <a:t>, en donde se establezca la posición de SAE frente a las decisiones a tomar. En especial </a:t>
                      </a:r>
                      <a:r>
                        <a:rPr lang="es-CO" sz="1600" b="1" i="1" dirty="0"/>
                        <a:t>aprobar los estados financieros </a:t>
                      </a:r>
                      <a:r>
                        <a:rPr lang="es-CO" sz="1400" dirty="0"/>
                        <a:t>de las copropiedades, cuando sea parte de la Asamblea de Copropietarios y suscribir el contrato de prestación de servicios con el administrador en caso de ser necesario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400" dirty="0"/>
                    </a:p>
                    <a:p>
                      <a:pPr marL="0" marR="0" lvl="0" indent="0" algn="just" defTabSz="914400" rtl="0" eaLnBrk="1" fontAlgn="auto" latinLnBrk="0" hangingPunct="1">
                        <a:lnSpc>
                          <a:spcPct val="100000"/>
                        </a:lnSpc>
                        <a:spcBef>
                          <a:spcPts val="0"/>
                        </a:spcBef>
                        <a:spcAft>
                          <a:spcPts val="0"/>
                        </a:spcAft>
                        <a:buClrTx/>
                        <a:buSzTx/>
                        <a:buFontTx/>
                        <a:buNone/>
                        <a:tabLst/>
                        <a:defRPr/>
                      </a:pPr>
                      <a:r>
                        <a:rPr lang="es-CO" sz="1400" kern="1200" dirty="0">
                          <a:effectLst/>
                        </a:rPr>
                        <a:t>Podrá </a:t>
                      </a:r>
                      <a:r>
                        <a:rPr lang="es-CO" sz="1600" b="1" i="1" kern="1200" dirty="0">
                          <a:effectLst/>
                        </a:rPr>
                        <a:t>ejercer</a:t>
                      </a:r>
                      <a:r>
                        <a:rPr lang="es-CO" sz="1400" kern="1200" dirty="0">
                          <a:effectLst/>
                        </a:rPr>
                        <a:t> como </a:t>
                      </a:r>
                      <a:r>
                        <a:rPr lang="es-CO" sz="1600" b="1" i="1" kern="1200" dirty="0">
                          <a:effectLst/>
                        </a:rPr>
                        <a:t>administrador de las propiedades horizontales </a:t>
                      </a:r>
                      <a:r>
                        <a:rPr lang="es-CO" sz="1400" kern="1200" dirty="0">
                          <a:effectLst/>
                        </a:rPr>
                        <a:t>en las que se encuentren los activos en los que fue nombrado depositario provisional, si la asamblea de copropietarios así lo designa. O administrador de los zonas comunes, en los casos en los cuales se cuente con varias unidades económicas bajo un solo folio de matrícula inmobiliario, y en consecuencia no sea posible la constitución de propiedad horizontal.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CO" sz="1400" dirty="0"/>
                    </a:p>
                  </a:txBody>
                  <a:tcPr/>
                </a:tc>
                <a:extLst>
                  <a:ext uri="{0D108BD9-81ED-4DB2-BD59-A6C34878D82A}">
                    <a16:rowId xmlns:a16="http://schemas.microsoft.com/office/drawing/2014/main" val="1032997804"/>
                  </a:ext>
                </a:extLst>
              </a:tr>
            </a:tbl>
          </a:graphicData>
        </a:graphic>
      </p:graphicFrame>
    </p:spTree>
    <p:extLst>
      <p:ext uri="{BB962C8B-B14F-4D97-AF65-F5344CB8AC3E}">
        <p14:creationId xmlns:p14="http://schemas.microsoft.com/office/powerpoint/2010/main" val="36293645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39B3662-26EC-40C8-A1B2-4CF1670FD37D}"/>
              </a:ext>
            </a:extLst>
          </p:cNvPr>
          <p:cNvSpPr>
            <a:spLocks noGrp="1"/>
          </p:cNvSpPr>
          <p:nvPr>
            <p:ph idx="1"/>
          </p:nvPr>
        </p:nvSpPr>
        <p:spPr>
          <a:xfrm>
            <a:off x="4634345" y="808817"/>
            <a:ext cx="6754091" cy="465801"/>
          </a:xfrm>
        </p:spPr>
        <p:txBody>
          <a:bodyPr>
            <a:normAutofit fontScale="85000" lnSpcReduction="10000"/>
          </a:bodyPr>
          <a:lstStyle/>
          <a:p>
            <a:pPr lvl="1"/>
            <a:r>
              <a:rPr lang="es-ES" b="1" dirty="0"/>
              <a:t>Del proceso de Diagnóstico y Alistamiento de Activos</a:t>
            </a:r>
            <a:endParaRPr lang="es-CO" dirty="0"/>
          </a:p>
        </p:txBody>
      </p:sp>
      <p:sp>
        <p:nvSpPr>
          <p:cNvPr id="4" name="Rectángulo 3">
            <a:extLst>
              <a:ext uri="{FF2B5EF4-FFF2-40B4-BE49-F238E27FC236}">
                <a16:creationId xmlns:a16="http://schemas.microsoft.com/office/drawing/2014/main" id="{B7BCB0DE-C818-495A-92F1-4BF0BFFB2312}"/>
              </a:ext>
            </a:extLst>
          </p:cNvPr>
          <p:cNvSpPr/>
          <p:nvPr/>
        </p:nvSpPr>
        <p:spPr>
          <a:xfrm>
            <a:off x="1882705" y="-10765"/>
            <a:ext cx="5917404" cy="107721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altLang="es-CO" sz="3200" b="1" i="0" u="none" strike="noStrike" kern="1200" cap="none" spc="0" normalizeH="0" baseline="0" noProof="0" dirty="0">
                <a:ln>
                  <a:noFill/>
                </a:ln>
                <a:solidFill>
                  <a:srgbClr val="000090"/>
                </a:solidFill>
                <a:effectLst/>
                <a:uLnTx/>
                <a:uFillTx/>
                <a:latin typeface="Calibri" panose="020F0502020204030204"/>
                <a:ea typeface="+mn-ea"/>
                <a:cs typeface="+mn-cs"/>
              </a:rPr>
              <a:t>Obligaciones de Depositarios por Proceso</a:t>
            </a:r>
            <a:endParaRPr kumimoji="0" lang="es-CO"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5" name="Tabla 4">
            <a:extLst>
              <a:ext uri="{FF2B5EF4-FFF2-40B4-BE49-F238E27FC236}">
                <a16:creationId xmlns:a16="http://schemas.microsoft.com/office/drawing/2014/main" id="{A50281DB-99F7-4D78-8335-595929488F60}"/>
              </a:ext>
            </a:extLst>
          </p:cNvPr>
          <p:cNvGraphicFramePr>
            <a:graphicFrameLocks noGrp="1"/>
          </p:cNvGraphicFramePr>
          <p:nvPr>
            <p:extLst>
              <p:ext uri="{D42A27DB-BD31-4B8C-83A1-F6EECF244321}">
                <p14:modId xmlns:p14="http://schemas.microsoft.com/office/powerpoint/2010/main" val="2408448291"/>
              </p:ext>
            </p:extLst>
          </p:nvPr>
        </p:nvGraphicFramePr>
        <p:xfrm>
          <a:off x="269009" y="1066793"/>
          <a:ext cx="11653982" cy="5547360"/>
        </p:xfrm>
        <a:graphic>
          <a:graphicData uri="http://schemas.openxmlformats.org/drawingml/2006/table">
            <a:tbl>
              <a:tblPr firstRow="1">
                <a:tableStyleId>{FABFCF23-3B69-468F-B69F-88F6DE6A72F2}</a:tableStyleId>
              </a:tblPr>
              <a:tblGrid>
                <a:gridCol w="1122218">
                  <a:extLst>
                    <a:ext uri="{9D8B030D-6E8A-4147-A177-3AD203B41FA5}">
                      <a16:colId xmlns:a16="http://schemas.microsoft.com/office/drawing/2014/main" val="2025862671"/>
                    </a:ext>
                  </a:extLst>
                </a:gridCol>
                <a:gridCol w="4986229">
                  <a:extLst>
                    <a:ext uri="{9D8B030D-6E8A-4147-A177-3AD203B41FA5}">
                      <a16:colId xmlns:a16="http://schemas.microsoft.com/office/drawing/2014/main" val="1427705453"/>
                    </a:ext>
                  </a:extLst>
                </a:gridCol>
                <a:gridCol w="5545535">
                  <a:extLst>
                    <a:ext uri="{9D8B030D-6E8A-4147-A177-3AD203B41FA5}">
                      <a16:colId xmlns:a16="http://schemas.microsoft.com/office/drawing/2014/main" val="2114145583"/>
                    </a:ext>
                  </a:extLst>
                </a:gridCol>
              </a:tblGrid>
              <a:tr h="363332">
                <a:tc>
                  <a:txBody>
                    <a:bodyPr/>
                    <a:lstStyle/>
                    <a:p>
                      <a:endParaRPr lang="es-CO" dirty="0"/>
                    </a:p>
                  </a:txBody>
                  <a:tcPr/>
                </a:tc>
                <a:tc>
                  <a:txBody>
                    <a:bodyPr/>
                    <a:lstStyle/>
                    <a:p>
                      <a:r>
                        <a:rPr lang="es-ES" dirty="0"/>
                        <a:t>Actuales</a:t>
                      </a:r>
                      <a:endParaRPr lang="es-CO" dirty="0"/>
                    </a:p>
                  </a:txBody>
                  <a:tcPr/>
                </a:tc>
                <a:tc>
                  <a:txBody>
                    <a:bodyPr/>
                    <a:lstStyle/>
                    <a:p>
                      <a:r>
                        <a:rPr lang="es-ES" dirty="0"/>
                        <a:t>Propuesta</a:t>
                      </a:r>
                      <a:endParaRPr lang="es-CO" dirty="0"/>
                    </a:p>
                  </a:txBody>
                  <a:tcPr/>
                </a:tc>
                <a:extLst>
                  <a:ext uri="{0D108BD9-81ED-4DB2-BD59-A6C34878D82A}">
                    <a16:rowId xmlns:a16="http://schemas.microsoft.com/office/drawing/2014/main" val="3652979841"/>
                  </a:ext>
                </a:extLst>
              </a:tr>
              <a:tr h="3643273">
                <a:tc>
                  <a:txBody>
                    <a:bodyPr/>
                    <a:lstStyle/>
                    <a:p>
                      <a:r>
                        <a:rPr lang="es-ES" sz="1400" dirty="0"/>
                        <a:t>PASIVOS</a:t>
                      </a:r>
                      <a:endParaRPr lang="es-CO" sz="1400" dirty="0"/>
                    </a:p>
                  </a:txBody>
                  <a:tcPr/>
                </a:tc>
                <a:tc>
                  <a:txBody>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O" sz="1400" kern="1200" dirty="0">
                          <a:effectLst/>
                        </a:rPr>
                        <a:t>El Depositario Provisional debe cumplir cabalmente con las obligaciones contractuales adquiridas a través del arrendamiento de los bienes asignados, así como el otorgamiento de las garantías, impuesto predial, contribución por valorización, cuotas de administración, pago de servicios públicos y en general el cumplimiento de todas aquellas obligaciones pactadas o legales que se desprendan como consecuencia de la existencia del bien de conformidad con las instrucciones impartidas por la Sociedad de Activos Especiales S.A.S. con cargo a los ingresos generados por cada inmueble.</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sz="1400" kern="1200" dirty="0">
                          <a:effectLst/>
                        </a:rPr>
                        <a:t>Velar por el oportuno y completo pago de los impuestos y demás gravámenes a que hubiere lugar sobre el bien dado en depósito provisional. La obligación de pago solo será exigible al depositario provisional para aquellos bienes cuyo recaudo alcance para cubrir tales erogaciones.</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O" sz="1400" kern="1200" dirty="0">
                          <a:effectLst/>
                        </a:rPr>
                        <a:t>Atender  los gastos  que demande  la correcta administración de los activos.</a:t>
                      </a:r>
                      <a:endParaRPr lang="es-CO" sz="1400" kern="1200" dirty="0">
                        <a:solidFill>
                          <a:schemeClr val="dk1"/>
                        </a:solidFill>
                        <a:effectLst/>
                        <a:latin typeface="+mn-lt"/>
                        <a:ea typeface="+mn-ea"/>
                        <a:cs typeface="+mn-cs"/>
                      </a:endParaRPr>
                    </a:p>
                  </a:txBody>
                  <a:tcPr/>
                </a:tc>
                <a:tc>
                  <a:txBody>
                    <a:bodyPr/>
                    <a:lstStyle/>
                    <a:p>
                      <a:pPr marL="285750" lvl="3" indent="-285750" algn="just">
                        <a:buFont typeface="Arial" panose="020B0604020202020204" pitchFamily="34" charset="0"/>
                        <a:buChar char="•"/>
                      </a:pPr>
                      <a:r>
                        <a:rPr lang="es-CO" sz="1400" kern="1200" dirty="0">
                          <a:effectLst/>
                        </a:rPr>
                        <a:t>Deberá </a:t>
                      </a:r>
                      <a:r>
                        <a:rPr lang="es-CO" sz="1600" b="1" i="1" kern="1200" dirty="0">
                          <a:effectLst/>
                        </a:rPr>
                        <a:t>identificar</a:t>
                      </a:r>
                      <a:r>
                        <a:rPr lang="es-CO" sz="1400" kern="1200" dirty="0">
                          <a:effectLst/>
                        </a:rPr>
                        <a:t> los pasivos de los inmuebles que cuenten con saldo de productividad, y tramitar ante la Sociedad de Activos Especiales </a:t>
                      </a:r>
                      <a:r>
                        <a:rPr lang="es-CO" sz="1600" b="1" i="1" kern="1200" dirty="0">
                          <a:effectLst/>
                        </a:rPr>
                        <a:t>la solicitud de pago, </a:t>
                      </a:r>
                      <a:r>
                        <a:rPr lang="es-CO" sz="1400" kern="1200" dirty="0">
                          <a:effectLst/>
                        </a:rPr>
                        <a:t>procurando que se hagan dentro de plazos que generen descuentos, así como adelantar los trámites que correspondan a</a:t>
                      </a:r>
                      <a:r>
                        <a:rPr lang="es-CO" sz="1600" b="1" i="1" kern="1200" dirty="0">
                          <a:effectLst/>
                        </a:rPr>
                        <a:t> prescripciones </a:t>
                      </a:r>
                      <a:r>
                        <a:rPr lang="es-CO" sz="1400" kern="1200" dirty="0">
                          <a:effectLst/>
                        </a:rPr>
                        <a:t>o el </a:t>
                      </a:r>
                      <a:r>
                        <a:rPr lang="es-CO" sz="1600" b="1" i="1" kern="1200" dirty="0">
                          <a:effectLst/>
                        </a:rPr>
                        <a:t>no cobro de intereses</a:t>
                      </a:r>
                      <a:r>
                        <a:rPr lang="es-CO" sz="1400" kern="1200" dirty="0">
                          <a:effectLst/>
                        </a:rPr>
                        <a:t>, conforme a lo descrito por la ley 1708 de 2014 y los demás tramites que correspondan en la administración. En caso de que se presenten cobros de mora por falta de gestión del depositario en la identificación de los pasivos, </a:t>
                      </a:r>
                      <a:r>
                        <a:rPr lang="es-CO" sz="1400" dirty="0"/>
                        <a:t>este costo lo asumirá el depositario</a:t>
                      </a:r>
                      <a:endParaRPr lang="es-CO" sz="1400" kern="1200" dirty="0">
                        <a:effectLst/>
                      </a:endParaRPr>
                    </a:p>
                    <a:p>
                      <a:pPr marL="0" lvl="3" indent="0">
                        <a:buFont typeface="Arial" panose="020B0604020202020204" pitchFamily="34" charset="0"/>
                        <a:buNone/>
                      </a:pPr>
                      <a:endParaRPr lang="es-CO" sz="1400" dirty="0"/>
                    </a:p>
                  </a:txBody>
                  <a:tcPr/>
                </a:tc>
                <a:extLst>
                  <a:ext uri="{0D108BD9-81ED-4DB2-BD59-A6C34878D82A}">
                    <a16:rowId xmlns:a16="http://schemas.microsoft.com/office/drawing/2014/main" val="4065341909"/>
                  </a:ext>
                </a:extLst>
              </a:tr>
              <a:tr h="14334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1400" dirty="0"/>
                        <a:t>Enajenación Temprana</a:t>
                      </a:r>
                      <a:endParaRPr lang="es-CO" sz="1600" dirty="0"/>
                    </a:p>
                    <a:p>
                      <a:endParaRPr lang="es-CO" sz="1400"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s-CO" sz="1400"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CO" sz="1600" b="1" i="1" dirty="0"/>
                        <a:t>Identificar</a:t>
                      </a:r>
                      <a:r>
                        <a:rPr lang="es-CO" sz="1400" dirty="0"/>
                        <a:t> los activos que estén enmarcados en una de las </a:t>
                      </a:r>
                      <a:r>
                        <a:rPr lang="es-CO" sz="1600" b="1" i="1" dirty="0"/>
                        <a:t>causales de enajenación temprana </a:t>
                      </a:r>
                      <a:r>
                        <a:rPr lang="es-CO" sz="1400" dirty="0"/>
                        <a:t>definidas por el artículo 24 de la ley 1849 de 2017, e informar a través de la documentación que sustente dicha condición. En todo caso se deberán </a:t>
                      </a:r>
                      <a:r>
                        <a:rPr lang="es-CO" sz="1400" b="1" i="1" dirty="0"/>
                        <a:t>seguir ejerciendo acciones </a:t>
                      </a:r>
                      <a:r>
                        <a:rPr lang="es-CO" sz="1400" dirty="0"/>
                        <a:t>administrativas en busca de la </a:t>
                      </a:r>
                      <a:r>
                        <a:rPr lang="es-CO" sz="1600" b="1" i="1" dirty="0"/>
                        <a:t>productividad</a:t>
                      </a:r>
                      <a:r>
                        <a:rPr lang="es-CO" sz="1400" dirty="0"/>
                        <a:t> de los activos, así estos se encuentren aprobados para enajenación temprana.</a:t>
                      </a:r>
                    </a:p>
                  </a:txBody>
                  <a:tcPr/>
                </a:tc>
                <a:extLst>
                  <a:ext uri="{0D108BD9-81ED-4DB2-BD59-A6C34878D82A}">
                    <a16:rowId xmlns:a16="http://schemas.microsoft.com/office/drawing/2014/main" val="1786452289"/>
                  </a:ext>
                </a:extLst>
              </a:tr>
            </a:tbl>
          </a:graphicData>
        </a:graphic>
      </p:graphicFrame>
    </p:spTree>
    <p:extLst>
      <p:ext uri="{BB962C8B-B14F-4D97-AF65-F5344CB8AC3E}">
        <p14:creationId xmlns:p14="http://schemas.microsoft.com/office/powerpoint/2010/main" val="18958209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39B3662-26EC-40C8-A1B2-4CF1670FD37D}"/>
              </a:ext>
            </a:extLst>
          </p:cNvPr>
          <p:cNvSpPr>
            <a:spLocks noGrp="1"/>
          </p:cNvSpPr>
          <p:nvPr>
            <p:ph idx="1"/>
          </p:nvPr>
        </p:nvSpPr>
        <p:spPr>
          <a:xfrm>
            <a:off x="3761509" y="800389"/>
            <a:ext cx="10515600" cy="612775"/>
          </a:xfrm>
        </p:spPr>
        <p:txBody>
          <a:bodyPr>
            <a:normAutofit/>
          </a:bodyPr>
          <a:lstStyle/>
          <a:p>
            <a:pPr lvl="1"/>
            <a:r>
              <a:rPr lang="es-ES" b="1" dirty="0"/>
              <a:t>Del proceso de Disposición Temporal de Activos </a:t>
            </a:r>
            <a:endParaRPr lang="es-CO" dirty="0"/>
          </a:p>
        </p:txBody>
      </p:sp>
      <p:sp>
        <p:nvSpPr>
          <p:cNvPr id="4" name="Rectángulo 3">
            <a:extLst>
              <a:ext uri="{FF2B5EF4-FFF2-40B4-BE49-F238E27FC236}">
                <a16:creationId xmlns:a16="http://schemas.microsoft.com/office/drawing/2014/main" id="{46D178B0-03C8-4FE7-B1FD-E390B2E3B30D}"/>
              </a:ext>
            </a:extLst>
          </p:cNvPr>
          <p:cNvSpPr/>
          <p:nvPr/>
        </p:nvSpPr>
        <p:spPr>
          <a:xfrm>
            <a:off x="1810914" y="96262"/>
            <a:ext cx="6030759" cy="107721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altLang="es-CO" sz="3200" b="1" i="0" u="none" strike="noStrike" kern="1200" cap="none" spc="0" normalizeH="0" baseline="0" noProof="0" dirty="0">
                <a:ln>
                  <a:noFill/>
                </a:ln>
                <a:solidFill>
                  <a:srgbClr val="000090"/>
                </a:solidFill>
                <a:effectLst/>
                <a:uLnTx/>
                <a:uFillTx/>
                <a:latin typeface="Calibri" panose="020F0502020204030204"/>
                <a:ea typeface="+mn-ea"/>
                <a:cs typeface="+mn-cs"/>
              </a:rPr>
              <a:t>Obligaciones de Depositarios por Proceso</a:t>
            </a:r>
            <a:endParaRPr kumimoji="0" lang="es-CO"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5" name="Tabla 4">
            <a:extLst>
              <a:ext uri="{FF2B5EF4-FFF2-40B4-BE49-F238E27FC236}">
                <a16:creationId xmlns:a16="http://schemas.microsoft.com/office/drawing/2014/main" id="{2F5E5E2D-E44E-46FC-92EA-40BC1B4BF430}"/>
              </a:ext>
            </a:extLst>
          </p:cNvPr>
          <p:cNvGraphicFramePr>
            <a:graphicFrameLocks noGrp="1"/>
          </p:cNvGraphicFramePr>
          <p:nvPr>
            <p:extLst/>
          </p:nvPr>
        </p:nvGraphicFramePr>
        <p:xfrm>
          <a:off x="269009" y="1460929"/>
          <a:ext cx="11653982" cy="4089400"/>
        </p:xfrm>
        <a:graphic>
          <a:graphicData uri="http://schemas.openxmlformats.org/drawingml/2006/table">
            <a:tbl>
              <a:tblPr firstRow="1">
                <a:tableStyleId>{FABFCF23-3B69-468F-B69F-88F6DE6A72F2}</a:tableStyleId>
              </a:tblPr>
              <a:tblGrid>
                <a:gridCol w="1246909">
                  <a:extLst>
                    <a:ext uri="{9D8B030D-6E8A-4147-A177-3AD203B41FA5}">
                      <a16:colId xmlns:a16="http://schemas.microsoft.com/office/drawing/2014/main" val="2025862671"/>
                    </a:ext>
                  </a:extLst>
                </a:gridCol>
                <a:gridCol w="4386118">
                  <a:extLst>
                    <a:ext uri="{9D8B030D-6E8A-4147-A177-3AD203B41FA5}">
                      <a16:colId xmlns:a16="http://schemas.microsoft.com/office/drawing/2014/main" val="1427705453"/>
                    </a:ext>
                  </a:extLst>
                </a:gridCol>
                <a:gridCol w="6020955">
                  <a:extLst>
                    <a:ext uri="{9D8B030D-6E8A-4147-A177-3AD203B41FA5}">
                      <a16:colId xmlns:a16="http://schemas.microsoft.com/office/drawing/2014/main" val="2114145583"/>
                    </a:ext>
                  </a:extLst>
                </a:gridCol>
              </a:tblGrid>
              <a:tr h="370840">
                <a:tc>
                  <a:txBody>
                    <a:bodyPr/>
                    <a:lstStyle/>
                    <a:p>
                      <a:endParaRPr lang="es-CO" dirty="0"/>
                    </a:p>
                  </a:txBody>
                  <a:tcPr/>
                </a:tc>
                <a:tc>
                  <a:txBody>
                    <a:bodyPr/>
                    <a:lstStyle/>
                    <a:p>
                      <a:r>
                        <a:rPr lang="es-ES" dirty="0"/>
                        <a:t>Actuales</a:t>
                      </a:r>
                      <a:endParaRPr lang="es-CO" dirty="0"/>
                    </a:p>
                  </a:txBody>
                  <a:tcPr/>
                </a:tc>
                <a:tc>
                  <a:txBody>
                    <a:bodyPr/>
                    <a:lstStyle/>
                    <a:p>
                      <a:r>
                        <a:rPr lang="es-ES" dirty="0"/>
                        <a:t>Propuesta</a:t>
                      </a:r>
                      <a:endParaRPr lang="es-CO" dirty="0"/>
                    </a:p>
                  </a:txBody>
                  <a:tcPr/>
                </a:tc>
                <a:extLst>
                  <a:ext uri="{0D108BD9-81ED-4DB2-BD59-A6C34878D82A}">
                    <a16:rowId xmlns:a16="http://schemas.microsoft.com/office/drawing/2014/main" val="365297984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1400" dirty="0"/>
                        <a:t>Productividad y Contratos</a:t>
                      </a:r>
                      <a:endParaRPr lang="es-CO" sz="1600" dirty="0"/>
                    </a:p>
                    <a:p>
                      <a:endParaRPr lang="es-CO" sz="1400" dirty="0"/>
                    </a:p>
                  </a:txBody>
                  <a:tcPr/>
                </a:tc>
                <a:tc>
                  <a:txBody>
                    <a:bodyPr/>
                    <a:lstStyle/>
                    <a:p>
                      <a:pPr marL="285750" marR="0" lvl="3"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sz="1400" kern="1200" dirty="0"/>
                        <a:t>Velar porque se mantenga la productividad de los bienes y la actividad económica que les corresponda, siempre que ésta sea licita.</a:t>
                      </a:r>
                    </a:p>
                    <a:p>
                      <a:pPr marL="285750" marR="0" lvl="3"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sz="1400" kern="1200" dirty="0"/>
                        <a:t>Verificar el cumplimiento de las obligaciones relacionadas con la suscripción de los respectivos contratos de arrendamiento.</a:t>
                      </a:r>
                    </a:p>
                    <a:p>
                      <a:pPr marL="285750" marR="0" lvl="3"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O" sz="1400" kern="1200" dirty="0"/>
                        <a:t>El Depositario Provisional debe trasladar mensualmente a la </a:t>
                      </a:r>
                      <a:r>
                        <a:rPr lang="es-ES_tradnl" sz="1400" kern="1200" dirty="0"/>
                        <a:t>Sociedad de Activos Especiales S.A.S.</a:t>
                      </a:r>
                      <a:r>
                        <a:rPr lang="es-CO" sz="1400" kern="1200" dirty="0"/>
                        <a:t>, los recursos recibidos durante el mes anterior por concepto de productividad, como máximo cinco (05) días calendario después de haber recibido el cupón de pago expedido por la </a:t>
                      </a:r>
                      <a:r>
                        <a:rPr lang="es-ES_tradnl" sz="1400" kern="1200" dirty="0"/>
                        <a:t>Sociedad de Activos Especiales S.A.S.   </a:t>
                      </a:r>
                      <a:r>
                        <a:rPr lang="es-CO" sz="1400" kern="1200" dirty="0"/>
                        <a:t> para tal fin. En caso de no realizar los traslados oportunamente la </a:t>
                      </a:r>
                      <a:r>
                        <a:rPr lang="es-ES_tradnl" sz="1400" kern="1200" dirty="0"/>
                        <a:t>Sociedad de Activos Especiales S.A.S.   </a:t>
                      </a:r>
                      <a:r>
                        <a:rPr lang="es-CO" sz="1400" kern="1200" dirty="0"/>
                        <a:t> realizará el cobro de intereses a la tasa máxima legal permitida por la Superintendencia Financiera.  </a:t>
                      </a:r>
                    </a:p>
                  </a:txBody>
                  <a:tcPr/>
                </a:tc>
                <a:tc>
                  <a:txBody>
                    <a:bodyPr/>
                    <a:lstStyle/>
                    <a:p>
                      <a:pPr marL="285750" lvl="3" indent="-285750" algn="just">
                        <a:buFont typeface="Arial" panose="020B0604020202020204" pitchFamily="34" charset="0"/>
                        <a:buChar char="•"/>
                      </a:pPr>
                      <a:r>
                        <a:rPr lang="es-CO" sz="1400" dirty="0"/>
                        <a:t>Presentar los </a:t>
                      </a:r>
                      <a:r>
                        <a:rPr lang="es-CO" sz="1600" b="1" i="1" dirty="0"/>
                        <a:t>negocios de arrendamiento </a:t>
                      </a:r>
                      <a:r>
                        <a:rPr lang="es-CO" sz="1400" dirty="0"/>
                        <a:t>acompañado del estimado de renta debidamente aprobado por la Sociedad de Activos Especiales, con el </a:t>
                      </a:r>
                      <a:r>
                        <a:rPr lang="es-CO" sz="1600" b="1" i="1" dirty="0"/>
                        <a:t>previo análisis </a:t>
                      </a:r>
                      <a:r>
                        <a:rPr lang="es-CO" sz="1400" dirty="0"/>
                        <a:t>de los requisitos definidos por SAE.</a:t>
                      </a:r>
                    </a:p>
                    <a:p>
                      <a:pPr marL="285750" lvl="3" indent="-285750" algn="just">
                        <a:buFont typeface="Arial" panose="020B0604020202020204" pitchFamily="34" charset="0"/>
                        <a:buChar char="•"/>
                      </a:pPr>
                      <a:r>
                        <a:rPr lang="es-CO" sz="1600" b="1" i="1" dirty="0"/>
                        <a:t>Crear y hacer </a:t>
                      </a:r>
                      <a:r>
                        <a:rPr lang="es-CO" sz="1400" dirty="0"/>
                        <a:t>seguimiento a la debida ejecución de los contratos de arrendamiento dentro del </a:t>
                      </a:r>
                      <a:r>
                        <a:rPr lang="es-CO" sz="1600" b="1" i="1" dirty="0"/>
                        <a:t>sistema de información </a:t>
                      </a:r>
                      <a:r>
                        <a:rPr lang="es-CO" sz="1400" dirty="0"/>
                        <a:t>definido por SAE, realizando las gestiones necesarios para garantizar el recaudo centralizado de la productividad de los activos. </a:t>
                      </a:r>
                    </a:p>
                    <a:p>
                      <a:pPr marL="285750" lvl="3" indent="-285750" algn="just">
                        <a:buFont typeface="Arial" panose="020B0604020202020204" pitchFamily="34" charset="0"/>
                        <a:buChar char="•"/>
                      </a:pPr>
                      <a:r>
                        <a:rPr lang="es-ES" sz="1600" b="1" i="1"/>
                        <a:t>V</a:t>
                      </a:r>
                      <a:r>
                        <a:rPr lang="es-CO" sz="1600" b="1" i="1"/>
                        <a:t>igilar el cumplimiento de la totalidad de las obligaciones del contrato de arrendamiento</a:t>
                      </a:r>
                      <a:r>
                        <a:rPr lang="es-CO" sz="1400"/>
                        <a:t>, e informar cualquier incumplimiento a la Sociedad de Activos Especiales, para dar inicio a las acciones legales por parte de SAE.</a:t>
                      </a:r>
                      <a:endParaRPr lang="es-CO" sz="1400" dirty="0"/>
                    </a:p>
                    <a:p>
                      <a:pPr marL="285750" lvl="3" indent="-285750" algn="just">
                        <a:buFont typeface="Arial" panose="020B0604020202020204" pitchFamily="34" charset="0"/>
                        <a:buChar char="•"/>
                      </a:pPr>
                      <a:r>
                        <a:rPr lang="es-ES_tradnl" sz="1600" b="1" i="1" dirty="0"/>
                        <a:t>Monitorear</a:t>
                      </a:r>
                      <a:r>
                        <a:rPr lang="es-ES_tradnl" sz="1400" dirty="0"/>
                        <a:t> el incumplimiento de las obligaciones contractuales, de los contratos de arrendamiento velando por la </a:t>
                      </a:r>
                      <a:r>
                        <a:rPr lang="es-ES_tradnl" sz="1600" b="1" i="1" dirty="0"/>
                        <a:t>no generación de cartera </a:t>
                      </a:r>
                      <a:r>
                        <a:rPr lang="es-ES_tradnl" sz="1400" dirty="0"/>
                        <a:t>por más de </a:t>
                      </a:r>
                      <a:r>
                        <a:rPr lang="es-ES_tradnl" sz="1600" b="1" i="1" dirty="0"/>
                        <a:t>90</a:t>
                      </a:r>
                      <a:r>
                        <a:rPr lang="es-CO" sz="1600" b="1" i="1" dirty="0"/>
                        <a:t> </a:t>
                      </a:r>
                      <a:r>
                        <a:rPr lang="es-ES_tradnl" sz="1600" b="1" i="1" dirty="0"/>
                        <a:t> </a:t>
                      </a:r>
                      <a:r>
                        <a:rPr lang="es-ES_tradnl" sz="1400" dirty="0"/>
                        <a:t>días calendario</a:t>
                      </a:r>
                      <a:r>
                        <a:rPr lang="es-ES_tradnl" sz="1400"/>
                        <a:t>. </a:t>
                      </a:r>
                      <a:endParaRPr lang="es-CO" sz="1400" dirty="0"/>
                    </a:p>
                  </a:txBody>
                  <a:tcPr/>
                </a:tc>
                <a:extLst>
                  <a:ext uri="{0D108BD9-81ED-4DB2-BD59-A6C34878D82A}">
                    <a16:rowId xmlns:a16="http://schemas.microsoft.com/office/drawing/2014/main" val="4065341909"/>
                  </a:ext>
                </a:extLst>
              </a:tr>
            </a:tbl>
          </a:graphicData>
        </a:graphic>
      </p:graphicFrame>
    </p:spTree>
    <p:extLst>
      <p:ext uri="{BB962C8B-B14F-4D97-AF65-F5344CB8AC3E}">
        <p14:creationId xmlns:p14="http://schemas.microsoft.com/office/powerpoint/2010/main" val="191323674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39B3662-26EC-40C8-A1B2-4CF1670FD37D}"/>
              </a:ext>
            </a:extLst>
          </p:cNvPr>
          <p:cNvSpPr>
            <a:spLocks noGrp="1"/>
          </p:cNvSpPr>
          <p:nvPr>
            <p:ph idx="1"/>
          </p:nvPr>
        </p:nvSpPr>
        <p:spPr>
          <a:xfrm>
            <a:off x="3761509" y="800389"/>
            <a:ext cx="10515600" cy="612775"/>
          </a:xfrm>
        </p:spPr>
        <p:txBody>
          <a:bodyPr>
            <a:normAutofit/>
          </a:bodyPr>
          <a:lstStyle/>
          <a:p>
            <a:pPr lvl="1"/>
            <a:r>
              <a:rPr lang="es-ES" b="1" dirty="0"/>
              <a:t>Del proceso de Disposición Temporal de Activos </a:t>
            </a:r>
            <a:endParaRPr lang="es-CO" dirty="0"/>
          </a:p>
        </p:txBody>
      </p:sp>
      <p:sp>
        <p:nvSpPr>
          <p:cNvPr id="4" name="Rectángulo 3">
            <a:extLst>
              <a:ext uri="{FF2B5EF4-FFF2-40B4-BE49-F238E27FC236}">
                <a16:creationId xmlns:a16="http://schemas.microsoft.com/office/drawing/2014/main" id="{46D178B0-03C8-4FE7-B1FD-E390B2E3B30D}"/>
              </a:ext>
            </a:extLst>
          </p:cNvPr>
          <p:cNvSpPr/>
          <p:nvPr/>
        </p:nvSpPr>
        <p:spPr>
          <a:xfrm>
            <a:off x="1810914" y="96262"/>
            <a:ext cx="6030759" cy="107721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altLang="es-CO" sz="3200" b="1" i="0" u="none" strike="noStrike" kern="1200" cap="none" spc="0" normalizeH="0" baseline="0" noProof="0" dirty="0">
                <a:ln>
                  <a:noFill/>
                </a:ln>
                <a:solidFill>
                  <a:srgbClr val="000090"/>
                </a:solidFill>
                <a:effectLst/>
                <a:uLnTx/>
                <a:uFillTx/>
                <a:latin typeface="Calibri" panose="020F0502020204030204"/>
                <a:ea typeface="+mn-ea"/>
                <a:cs typeface="+mn-cs"/>
              </a:rPr>
              <a:t>Obligaciones de Depositarios por Proceso</a:t>
            </a:r>
            <a:endParaRPr kumimoji="0" lang="es-CO"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5" name="Tabla 4">
            <a:extLst>
              <a:ext uri="{FF2B5EF4-FFF2-40B4-BE49-F238E27FC236}">
                <a16:creationId xmlns:a16="http://schemas.microsoft.com/office/drawing/2014/main" id="{2F5E5E2D-E44E-46FC-92EA-40BC1B4BF430}"/>
              </a:ext>
            </a:extLst>
          </p:cNvPr>
          <p:cNvGraphicFramePr>
            <a:graphicFrameLocks noGrp="1"/>
          </p:cNvGraphicFramePr>
          <p:nvPr>
            <p:extLst/>
          </p:nvPr>
        </p:nvGraphicFramePr>
        <p:xfrm>
          <a:off x="269009" y="1548018"/>
          <a:ext cx="11653982" cy="3235960"/>
        </p:xfrm>
        <a:graphic>
          <a:graphicData uri="http://schemas.openxmlformats.org/drawingml/2006/table">
            <a:tbl>
              <a:tblPr firstRow="1">
                <a:tableStyleId>{FABFCF23-3B69-468F-B69F-88F6DE6A72F2}</a:tableStyleId>
              </a:tblPr>
              <a:tblGrid>
                <a:gridCol w="1246909">
                  <a:extLst>
                    <a:ext uri="{9D8B030D-6E8A-4147-A177-3AD203B41FA5}">
                      <a16:colId xmlns:a16="http://schemas.microsoft.com/office/drawing/2014/main" val="2025862671"/>
                    </a:ext>
                  </a:extLst>
                </a:gridCol>
                <a:gridCol w="4386118">
                  <a:extLst>
                    <a:ext uri="{9D8B030D-6E8A-4147-A177-3AD203B41FA5}">
                      <a16:colId xmlns:a16="http://schemas.microsoft.com/office/drawing/2014/main" val="1427705453"/>
                    </a:ext>
                  </a:extLst>
                </a:gridCol>
                <a:gridCol w="6020955">
                  <a:extLst>
                    <a:ext uri="{9D8B030D-6E8A-4147-A177-3AD203B41FA5}">
                      <a16:colId xmlns:a16="http://schemas.microsoft.com/office/drawing/2014/main" val="2114145583"/>
                    </a:ext>
                  </a:extLst>
                </a:gridCol>
              </a:tblGrid>
              <a:tr h="370840">
                <a:tc>
                  <a:txBody>
                    <a:bodyPr/>
                    <a:lstStyle/>
                    <a:p>
                      <a:endParaRPr lang="es-CO" dirty="0"/>
                    </a:p>
                  </a:txBody>
                  <a:tcPr/>
                </a:tc>
                <a:tc>
                  <a:txBody>
                    <a:bodyPr/>
                    <a:lstStyle/>
                    <a:p>
                      <a:r>
                        <a:rPr lang="es-ES" dirty="0"/>
                        <a:t>Actuales</a:t>
                      </a:r>
                      <a:endParaRPr lang="es-CO" dirty="0"/>
                    </a:p>
                  </a:txBody>
                  <a:tcPr/>
                </a:tc>
                <a:tc>
                  <a:txBody>
                    <a:bodyPr/>
                    <a:lstStyle/>
                    <a:p>
                      <a:r>
                        <a:rPr lang="es-ES" dirty="0"/>
                        <a:t>Propuesta</a:t>
                      </a:r>
                      <a:endParaRPr lang="es-CO" dirty="0"/>
                    </a:p>
                  </a:txBody>
                  <a:tcPr/>
                </a:tc>
                <a:extLst>
                  <a:ext uri="{0D108BD9-81ED-4DB2-BD59-A6C34878D82A}">
                    <a16:rowId xmlns:a16="http://schemas.microsoft.com/office/drawing/2014/main" val="365297984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1400" dirty="0"/>
                        <a:t>Productividad y Contratos</a:t>
                      </a:r>
                      <a:endParaRPr lang="es-CO" sz="1600" dirty="0"/>
                    </a:p>
                    <a:p>
                      <a:endParaRPr lang="es-CO" sz="1400" dirty="0"/>
                    </a:p>
                  </a:txBody>
                  <a:tcPr/>
                </a:tc>
                <a:tc>
                  <a:txBody>
                    <a:bodyPr/>
                    <a:lstStyle/>
                    <a:p>
                      <a:pPr marL="285750" marR="0" lvl="3"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O" sz="1400" kern="1200" dirty="0"/>
                        <a:t>Remitir la copia del comprobante de la consignación en la cuentas destinada exclusivamente para tal fin, en la entidad bancaria o financiera previamente autorizada por la Sociedad de Activos Especiales SAS, dentro de los primeros diez (10) días calendario de cada mes, de los recursos por concepto de la explotación económica de los bienes que se le han entregado en depósito. </a:t>
                      </a:r>
                      <a:endParaRPr lang="es-CO" sz="1400" dirty="0"/>
                    </a:p>
                  </a:txBody>
                  <a:tcPr/>
                </a:tc>
                <a:tc>
                  <a:txBody>
                    <a:bodyPr/>
                    <a:lstStyle/>
                    <a:p>
                      <a:pPr marL="285750" marR="0" lvl="3"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O" sz="1400"/>
                        <a:t>En caso de que los </a:t>
                      </a:r>
                      <a:r>
                        <a:rPr lang="es-CO" sz="1600" b="1" i="1"/>
                        <a:t>contratos de administración </a:t>
                      </a:r>
                      <a:r>
                        <a:rPr lang="es-CO" sz="1400"/>
                        <a:t>estén </a:t>
                      </a:r>
                      <a:r>
                        <a:rPr lang="es-CO" sz="1600" b="1" i="1"/>
                        <a:t>asegurados</a:t>
                      </a:r>
                      <a:r>
                        <a:rPr lang="es-CO" sz="1400"/>
                        <a:t> por parte del depositario</a:t>
                      </a:r>
                      <a:r>
                        <a:rPr lang="es-CO" sz="1600" b="1" i="1"/>
                        <a:t>, serán ellos</a:t>
                      </a:r>
                      <a:r>
                        <a:rPr lang="es-CO" sz="1400"/>
                        <a:t> quienes deban </a:t>
                      </a:r>
                      <a:r>
                        <a:rPr lang="es-CO" sz="1600" b="1" i="1"/>
                        <a:t>presentar las reclamaciones pertinentes </a:t>
                      </a:r>
                      <a:r>
                        <a:rPr lang="es-CO" sz="1400"/>
                        <a:t>ante la compañía de seguros e informar a la </a:t>
                      </a:r>
                      <a:r>
                        <a:rPr lang="es-ES_tradnl" sz="1400"/>
                        <a:t>Sociedad de Activos Especiales S.A.S. </a:t>
                      </a:r>
                      <a:r>
                        <a:rPr lang="es-ES_tradnl" sz="1400" dirty="0"/>
                        <a:t>En caso de que dicha póliza este a nombre de la Sociedad de Activos Especiales, será SAE quien gestionará los tramites correspondientes.</a:t>
                      </a:r>
                      <a:endParaRPr lang="es-CO" sz="1400"/>
                    </a:p>
                    <a:p>
                      <a:pPr marL="285750" lvl="3" indent="-285750" algn="just">
                        <a:buFont typeface="Arial" panose="020B0604020202020204" pitchFamily="34" charset="0"/>
                        <a:buChar char="•"/>
                      </a:pPr>
                      <a:r>
                        <a:rPr lang="es-ES_tradnl" sz="1400"/>
                        <a:t>Ejecutar </a:t>
                      </a:r>
                      <a:r>
                        <a:rPr lang="es-ES_tradnl" sz="1400" dirty="0"/>
                        <a:t>las </a:t>
                      </a:r>
                      <a:r>
                        <a:rPr lang="es-ES_tradnl" sz="1600" b="1" i="1" dirty="0"/>
                        <a:t>acciones tendientes </a:t>
                      </a:r>
                      <a:r>
                        <a:rPr lang="es-ES_tradnl" sz="1400" dirty="0"/>
                        <a:t>a alertar a los arrendatarios en la finalización de los contratos de arrendamiento y la posibilidad de realizar las </a:t>
                      </a:r>
                      <a:r>
                        <a:rPr lang="es-ES_tradnl" sz="1600" b="1" i="1" dirty="0"/>
                        <a:t>prorrogas. </a:t>
                      </a:r>
                    </a:p>
                    <a:p>
                      <a:pPr marL="285750" lvl="3" indent="-285750" algn="just">
                        <a:buFont typeface="Arial" panose="020B0604020202020204" pitchFamily="34" charset="0"/>
                        <a:buChar char="•"/>
                      </a:pPr>
                      <a:r>
                        <a:rPr lang="es-CO" sz="1600" b="1" i="1" dirty="0"/>
                        <a:t>Sanear las obligaciones contractuales </a:t>
                      </a:r>
                      <a:r>
                        <a:rPr lang="es-CO" sz="1400" dirty="0"/>
                        <a:t>de los contratos de arrendamiento, </a:t>
                      </a:r>
                      <a:r>
                        <a:rPr lang="es-CO" sz="1600" b="1" i="1" dirty="0"/>
                        <a:t>vigilando el cumplimiento de las políticas definidas </a:t>
                      </a:r>
                      <a:r>
                        <a:rPr lang="es-CO" sz="1400" dirty="0"/>
                        <a:t>en la Metodología de Administración de los Bienes del FRISCO.</a:t>
                      </a:r>
                      <a:endParaRPr lang="es-CO" sz="1600" dirty="0"/>
                    </a:p>
                  </a:txBody>
                  <a:tcPr/>
                </a:tc>
                <a:extLst>
                  <a:ext uri="{0D108BD9-81ED-4DB2-BD59-A6C34878D82A}">
                    <a16:rowId xmlns:a16="http://schemas.microsoft.com/office/drawing/2014/main" val="4065341909"/>
                  </a:ext>
                </a:extLst>
              </a:tr>
            </a:tbl>
          </a:graphicData>
        </a:graphic>
      </p:graphicFrame>
    </p:spTree>
    <p:extLst>
      <p:ext uri="{BB962C8B-B14F-4D97-AF65-F5344CB8AC3E}">
        <p14:creationId xmlns:p14="http://schemas.microsoft.com/office/powerpoint/2010/main" val="341586014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39B3662-26EC-40C8-A1B2-4CF1670FD37D}"/>
              </a:ext>
            </a:extLst>
          </p:cNvPr>
          <p:cNvSpPr>
            <a:spLocks noGrp="1"/>
          </p:cNvSpPr>
          <p:nvPr>
            <p:ph idx="1"/>
          </p:nvPr>
        </p:nvSpPr>
        <p:spPr>
          <a:xfrm>
            <a:off x="838200" y="1368125"/>
            <a:ext cx="10515600" cy="2923333"/>
          </a:xfrm>
        </p:spPr>
        <p:txBody>
          <a:bodyPr>
            <a:normAutofit/>
          </a:bodyPr>
          <a:lstStyle/>
          <a:p>
            <a:pPr algn="just"/>
            <a:r>
              <a:rPr lang="es-ES" sz="3000" b="1" dirty="0"/>
              <a:t>Del proceso de Diagnóstico y Alistamiento de Activos</a:t>
            </a:r>
          </a:p>
          <a:p>
            <a:pPr algn="just"/>
            <a:r>
              <a:rPr lang="es-CO" sz="2000" dirty="0"/>
              <a:t>Avalúos </a:t>
            </a:r>
          </a:p>
          <a:p>
            <a:pPr lvl="1" algn="just"/>
            <a:r>
              <a:rPr lang="es-CO" sz="2000" dirty="0"/>
              <a:t>Podrán ser parte del registro de empresas prestadoras del servicio de </a:t>
            </a:r>
            <a:r>
              <a:rPr lang="es-CO" sz="2000" b="1" i="1" dirty="0"/>
              <a:t>avalúos comerciales</a:t>
            </a:r>
            <a:r>
              <a:rPr lang="es-CO" sz="2000" dirty="0"/>
              <a:t>. Siempre y cuando cumpla con las condiciones para hacer parte del registro. </a:t>
            </a:r>
          </a:p>
          <a:p>
            <a:pPr algn="just"/>
            <a:r>
              <a:rPr lang="es-CO" sz="2000" dirty="0"/>
              <a:t>Saneamiento físico Catastral</a:t>
            </a:r>
          </a:p>
          <a:p>
            <a:pPr lvl="1" algn="just"/>
            <a:r>
              <a:rPr lang="es-CO" sz="2000" dirty="0"/>
              <a:t>Podrán ser parte del registro de empresas prestadoras del servicio de </a:t>
            </a:r>
            <a:r>
              <a:rPr lang="es-CO" sz="2000" b="1" i="1" dirty="0"/>
              <a:t>saneamiento </a:t>
            </a:r>
            <a:r>
              <a:rPr lang="es-CO" sz="2000" dirty="0"/>
              <a:t>realizar las acciones tendientes al saneamiento </a:t>
            </a:r>
            <a:r>
              <a:rPr lang="es-CO" sz="2000" b="1" i="1" dirty="0"/>
              <a:t>físico catastral </a:t>
            </a:r>
            <a:r>
              <a:rPr lang="es-CO" sz="2000" dirty="0"/>
              <a:t>de los activos.  Siempre y cuando cumpla con las condiciones para hacer parte del registro. </a:t>
            </a:r>
          </a:p>
          <a:p>
            <a:pPr lvl="1" algn="just"/>
            <a:endParaRPr lang="es-CO" dirty="0"/>
          </a:p>
        </p:txBody>
      </p:sp>
      <p:sp>
        <p:nvSpPr>
          <p:cNvPr id="4" name="Rectángulo 3">
            <a:extLst>
              <a:ext uri="{FF2B5EF4-FFF2-40B4-BE49-F238E27FC236}">
                <a16:creationId xmlns:a16="http://schemas.microsoft.com/office/drawing/2014/main" id="{B7BCB0DE-C818-495A-92F1-4BF0BFFB2312}"/>
              </a:ext>
            </a:extLst>
          </p:cNvPr>
          <p:cNvSpPr/>
          <p:nvPr/>
        </p:nvSpPr>
        <p:spPr>
          <a:xfrm>
            <a:off x="1868851" y="24881"/>
            <a:ext cx="5958968" cy="107721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altLang="es-CO" sz="3200" b="1" i="0" u="none" strike="noStrike" kern="1200" cap="none" spc="0" normalizeH="0" baseline="0" noProof="0" dirty="0">
                <a:ln>
                  <a:noFill/>
                </a:ln>
                <a:solidFill>
                  <a:srgbClr val="000090"/>
                </a:solidFill>
                <a:effectLst/>
                <a:uLnTx/>
                <a:uFillTx/>
                <a:latin typeface="Calibri" panose="020F0502020204030204"/>
                <a:ea typeface="+mn-ea"/>
                <a:cs typeface="+mn-cs"/>
              </a:rPr>
              <a:t>Obligaciones de Depositarios por Proceso</a:t>
            </a:r>
            <a:endParaRPr kumimoji="0" lang="es-CO"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Marcador de contenido 2">
            <a:extLst>
              <a:ext uri="{FF2B5EF4-FFF2-40B4-BE49-F238E27FC236}">
                <a16:creationId xmlns:a16="http://schemas.microsoft.com/office/drawing/2014/main" id="{113E1DDB-605B-403C-A5B1-84356EB04537}"/>
              </a:ext>
            </a:extLst>
          </p:cNvPr>
          <p:cNvSpPr txBox="1">
            <a:spLocks/>
          </p:cNvSpPr>
          <p:nvPr/>
        </p:nvSpPr>
        <p:spPr>
          <a:xfrm>
            <a:off x="838200" y="4557485"/>
            <a:ext cx="10515600" cy="16194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500"/>
              </a:spcBef>
            </a:pPr>
            <a:r>
              <a:rPr kumimoji="0" lang="es-ES" b="1" i="0" u="none" strike="noStrike" kern="1200" cap="none" spc="0" normalizeH="0" baseline="0" noProof="0" dirty="0">
                <a:ln>
                  <a:noFill/>
                </a:ln>
                <a:solidFill>
                  <a:prstClr val="black"/>
                </a:solidFill>
                <a:effectLst/>
                <a:uLnTx/>
                <a:uFillTx/>
                <a:latin typeface="Calibri" panose="020F0502020204030204"/>
                <a:ea typeface="+mn-ea"/>
                <a:cs typeface="+mn-cs"/>
              </a:rPr>
              <a:t>Del proceso de Disposición Final de Activos </a:t>
            </a:r>
          </a:p>
          <a:p>
            <a:pPr lvl="1" algn="just"/>
            <a:endParaRPr kumimoji="0" lang="es-CO"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lvl="1" algn="just"/>
            <a:r>
              <a:rPr kumimoji="0" lang="es-CO" sz="2000" b="0" i="0" u="none" strike="noStrike" kern="1200" cap="none" spc="0" normalizeH="0" baseline="0" noProof="0" dirty="0">
                <a:ln>
                  <a:noFill/>
                </a:ln>
                <a:solidFill>
                  <a:prstClr val="black"/>
                </a:solidFill>
                <a:effectLst/>
                <a:uLnTx/>
                <a:uFillTx/>
                <a:latin typeface="Calibri" panose="020F0502020204030204"/>
                <a:ea typeface="+mn-ea"/>
                <a:cs typeface="+mn-cs"/>
              </a:rPr>
              <a:t>Podrá gestionar acciones tendientes a la promoción de los activos, para la comercialización de los bienes que tienen asignados.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s-CO"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63405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9FE8AB8-4303-48B6-A6B0-C464F5F46D85}"/>
              </a:ext>
            </a:extLst>
          </p:cNvPr>
          <p:cNvSpPr>
            <a:spLocks noGrp="1"/>
          </p:cNvSpPr>
          <p:nvPr>
            <p:ph idx="1"/>
          </p:nvPr>
        </p:nvSpPr>
        <p:spPr/>
        <p:txBody>
          <a:bodyPr>
            <a:normAutofit lnSpcReduction="10000"/>
          </a:bodyPr>
          <a:lstStyle/>
          <a:p>
            <a:pPr marL="0" lvl="0" indent="0" algn="just">
              <a:buNone/>
            </a:pPr>
            <a:r>
              <a:rPr lang="es-ES" b="1" dirty="0"/>
              <a:t>Generales </a:t>
            </a:r>
          </a:p>
          <a:p>
            <a:pPr lvl="0" algn="just"/>
            <a:r>
              <a:rPr lang="es-CO" sz="2100" dirty="0"/>
              <a:t>Adoptar y ejecutar los procedimientos, políticas e instrucciones que para la administración de los activos expida la Sociedad de Activos Especiales S.A.S.</a:t>
            </a:r>
          </a:p>
          <a:p>
            <a:pPr lvl="0" algn="just"/>
            <a:r>
              <a:rPr lang="es-ES_tradnl" sz="2100" dirty="0"/>
              <a:t>Informar de forma inmediata a la Sociedad de Activos Especiales S.A.S., cualquier situación o anomalía que impida el normal cumplimiento de las obligaciones aquí impuestas y las que con posterioridad se profieran. Denunciar ante las autoridades competentes las situaciones irregulares que afecten la debida administración de los activos.  </a:t>
            </a:r>
            <a:endParaRPr lang="es-CO" sz="2100" dirty="0"/>
          </a:p>
          <a:p>
            <a:pPr lvl="0" algn="just"/>
            <a:r>
              <a:rPr lang="es-CO" sz="2100" dirty="0"/>
              <a:t>Las demás que se establezcan en el acto administrativo de nombramiento del depositario provisional y las normas que regulen su actividad.</a:t>
            </a:r>
          </a:p>
          <a:p>
            <a:pPr lvl="0" algn="just"/>
            <a:r>
              <a:rPr lang="es-ES_tradnl" sz="2100" dirty="0"/>
              <a:t>Código de Ética.</a:t>
            </a:r>
          </a:p>
          <a:p>
            <a:pPr lvl="1" algn="just"/>
            <a:r>
              <a:rPr lang="es-CO" sz="1900" dirty="0"/>
              <a:t>Actuar con lealtad y buena fe, salvaguardando el interés de los activos, absteniéndose de desarrollar actos que le ocasionen daño o lesionen sus intereses, y evitando situaciones de conflicto de interés.</a:t>
            </a:r>
          </a:p>
        </p:txBody>
      </p:sp>
      <p:sp>
        <p:nvSpPr>
          <p:cNvPr id="4" name="Rectángulo 3">
            <a:extLst>
              <a:ext uri="{FF2B5EF4-FFF2-40B4-BE49-F238E27FC236}">
                <a16:creationId xmlns:a16="http://schemas.microsoft.com/office/drawing/2014/main" id="{639DABFC-D9B4-4DC1-B448-870BC75F0843}"/>
              </a:ext>
            </a:extLst>
          </p:cNvPr>
          <p:cNvSpPr/>
          <p:nvPr/>
        </p:nvSpPr>
        <p:spPr>
          <a:xfrm>
            <a:off x="2060296" y="819788"/>
            <a:ext cx="6908430"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altLang="es-CO" sz="3200" b="1" i="0" u="none" strike="noStrike" kern="1200" cap="none" spc="0" normalizeH="0" baseline="0" noProof="0" dirty="0">
                <a:ln>
                  <a:noFill/>
                </a:ln>
                <a:solidFill>
                  <a:srgbClr val="000090"/>
                </a:solidFill>
                <a:effectLst/>
                <a:uLnTx/>
                <a:uFillTx/>
                <a:latin typeface="Calibri" panose="020F0502020204030204"/>
                <a:ea typeface="+mn-ea"/>
                <a:cs typeface="+mn-cs"/>
              </a:rPr>
              <a:t>Obligaciones de Depositarios Generales</a:t>
            </a:r>
            <a:endParaRPr kumimoji="0" lang="es-CO"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456688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13799" y="6560525"/>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325216" y="2907177"/>
            <a:ext cx="9143999" cy="769441"/>
          </a:xfrm>
          <a:prstGeom prst="rect">
            <a:avLst/>
          </a:prstGeom>
          <a:noFill/>
        </p:spPr>
        <p:txBody>
          <a:bodyPr wrap="square" rtlCol="0">
            <a:spAutoFit/>
          </a:bodyPr>
          <a:lstStyle/>
          <a:p>
            <a:pPr algn="ctr"/>
            <a:r>
              <a:rPr lang="es-ES" sz="4400" b="1" dirty="0">
                <a:solidFill>
                  <a:srgbClr val="002060"/>
                </a:solidFill>
              </a:rPr>
              <a:t>7. Medición Plan Estratégico 2018 </a:t>
            </a: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279339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CuadroTexto 5">
            <a:extLst>
              <a:ext uri="{FF2B5EF4-FFF2-40B4-BE49-F238E27FC236}">
                <a16:creationId xmlns:a16="http://schemas.microsoft.com/office/drawing/2014/main" id="{4145FFF8-050B-4455-BFCD-4434B3311365}"/>
              </a:ext>
            </a:extLst>
          </p:cNvPr>
          <p:cNvSpPr txBox="1"/>
          <p:nvPr/>
        </p:nvSpPr>
        <p:spPr>
          <a:xfrm>
            <a:off x="679509" y="2390317"/>
            <a:ext cx="11325137" cy="2554545"/>
          </a:xfrm>
          <a:prstGeom prst="rect">
            <a:avLst/>
          </a:prstGeom>
          <a:noFill/>
        </p:spPr>
        <p:txBody>
          <a:bodyPr wrap="square" rtlCol="0">
            <a:spAutoFit/>
          </a:bodyPr>
          <a:lstStyle/>
          <a:p>
            <a:pPr algn="ctr"/>
            <a:r>
              <a:rPr lang="es-ES" sz="4000" b="1" dirty="0">
                <a:solidFill>
                  <a:srgbClr val="000A8B"/>
                </a:solidFill>
              </a:rPr>
              <a:t>Seguimiento al Cumplimiento de la Estrategia</a:t>
            </a:r>
            <a:br>
              <a:rPr lang="es-ES" sz="4000" b="1" dirty="0">
                <a:solidFill>
                  <a:srgbClr val="000A8B"/>
                </a:solidFill>
              </a:rPr>
            </a:br>
            <a:br>
              <a:rPr lang="es-ES" sz="4000" b="1" dirty="0">
                <a:solidFill>
                  <a:srgbClr val="000A8B"/>
                </a:solidFill>
              </a:rPr>
            </a:br>
            <a:r>
              <a:rPr lang="es-ES" sz="4000" b="1" dirty="0">
                <a:solidFill>
                  <a:srgbClr val="000A8B"/>
                </a:solidFill>
              </a:rPr>
              <a:t>Cumplimiento 2018 – Información </a:t>
            </a:r>
          </a:p>
          <a:p>
            <a:pPr algn="ctr"/>
            <a:r>
              <a:rPr lang="es-ES" sz="4000" b="1" dirty="0">
                <a:solidFill>
                  <a:srgbClr val="000A8B"/>
                </a:solidFill>
              </a:rPr>
              <a:t>anual</a:t>
            </a:r>
          </a:p>
        </p:txBody>
      </p:sp>
      <p:sp>
        <p:nvSpPr>
          <p:cNvPr id="10" name="Rectángulo 9">
            <a:extLst>
              <a:ext uri="{FF2B5EF4-FFF2-40B4-BE49-F238E27FC236}">
                <a16:creationId xmlns:a16="http://schemas.microsoft.com/office/drawing/2014/main" id="{8ADF7B25-AEC4-4F33-B52F-74CC749DC8EC}"/>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D137B1F5-74D3-4F81-A562-691D944039AB}"/>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372653905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F4EF54A9-B08D-47C9-A135-08775AC848FE}"/>
              </a:ext>
            </a:extLst>
          </p:cNvPr>
          <p:cNvSpPr/>
          <p:nvPr/>
        </p:nvSpPr>
        <p:spPr>
          <a:xfrm>
            <a:off x="589721" y="1651700"/>
            <a:ext cx="11012556" cy="1754326"/>
          </a:xfrm>
          <a:prstGeom prst="rect">
            <a:avLst/>
          </a:prstGeom>
        </p:spPr>
        <p:txBody>
          <a:bodyPr wrap="square">
            <a:spAutoFit/>
          </a:bodyPr>
          <a:lstStyle/>
          <a:p>
            <a:pPr algn="just"/>
            <a:r>
              <a:rPr lang="es-CO" dirty="0">
                <a:solidFill>
                  <a:srgbClr val="FF0000"/>
                </a:solidFill>
              </a:rPr>
              <a:t>Misión: </a:t>
            </a:r>
            <a:r>
              <a:rPr lang="es-CO" dirty="0"/>
              <a:t>Somos un administrador eficiente de activos especiales orientado a la consecución de la productividad y rentabilidad de los mismos, generando recursos para la financiación y desarrollo de políticas públicas.</a:t>
            </a:r>
          </a:p>
          <a:p>
            <a:endParaRPr lang="es-CO" dirty="0"/>
          </a:p>
          <a:p>
            <a:pPr algn="just"/>
            <a:r>
              <a:rPr lang="es-CO" dirty="0">
                <a:solidFill>
                  <a:srgbClr val="FF0000"/>
                </a:solidFill>
              </a:rPr>
              <a:t>Visión:</a:t>
            </a:r>
            <a:r>
              <a:rPr lang="es-CO" dirty="0"/>
              <a:t> En el 2019 SAE S.A.S será una empresa modelo en Latinoamérica como administrador de activos especiales, sostenible y generadora de recursos para el Estado con un portafolio de servicios diversificado.</a:t>
            </a:r>
          </a:p>
          <a:p>
            <a:pPr algn="just"/>
            <a:endParaRPr lang="es-CO" dirty="0"/>
          </a:p>
        </p:txBody>
      </p:sp>
      <p:graphicFrame>
        <p:nvGraphicFramePr>
          <p:cNvPr id="12" name="Diagrama 11">
            <a:extLst>
              <a:ext uri="{FF2B5EF4-FFF2-40B4-BE49-F238E27FC236}">
                <a16:creationId xmlns:a16="http://schemas.microsoft.com/office/drawing/2014/main" id="{CE202138-4B45-47C4-8619-1FCE61245888}"/>
              </a:ext>
            </a:extLst>
          </p:cNvPr>
          <p:cNvGraphicFramePr/>
          <p:nvPr>
            <p:extLst/>
          </p:nvPr>
        </p:nvGraphicFramePr>
        <p:xfrm>
          <a:off x="1568960" y="3715451"/>
          <a:ext cx="9054079" cy="278129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3" name="Rectángulo 12">
            <a:extLst>
              <a:ext uri="{FF2B5EF4-FFF2-40B4-BE49-F238E27FC236}">
                <a16:creationId xmlns:a16="http://schemas.microsoft.com/office/drawing/2014/main" id="{AC778F46-B83E-4929-9136-446118B49DE9}"/>
              </a:ext>
            </a:extLst>
          </p:cNvPr>
          <p:cNvSpPr/>
          <p:nvPr/>
        </p:nvSpPr>
        <p:spPr>
          <a:xfrm>
            <a:off x="1813159" y="4172378"/>
            <a:ext cx="933461" cy="369332"/>
          </a:xfrm>
          <a:prstGeom prst="rect">
            <a:avLst/>
          </a:prstGeom>
        </p:spPr>
        <p:txBody>
          <a:bodyPr wrap="none">
            <a:spAutoFit/>
          </a:bodyPr>
          <a:lstStyle/>
          <a:p>
            <a:r>
              <a:rPr lang="es-CO" dirty="0">
                <a:solidFill>
                  <a:srgbClr val="FF0000"/>
                </a:solidFill>
              </a:rPr>
              <a:t>Valores:</a:t>
            </a:r>
          </a:p>
        </p:txBody>
      </p:sp>
      <p:sp>
        <p:nvSpPr>
          <p:cNvPr id="15" name="CuadroTexto 3">
            <a:extLst>
              <a:ext uri="{FF2B5EF4-FFF2-40B4-BE49-F238E27FC236}">
                <a16:creationId xmlns:a16="http://schemas.microsoft.com/office/drawing/2014/main" id="{E597EB11-EED4-48EB-B7AA-97375ED32DBB}"/>
              </a:ext>
            </a:extLst>
          </p:cNvPr>
          <p:cNvSpPr txBox="1">
            <a:spLocks noChangeArrowheads="1"/>
          </p:cNvSpPr>
          <p:nvPr/>
        </p:nvSpPr>
        <p:spPr bwMode="auto">
          <a:xfrm>
            <a:off x="1658920" y="520708"/>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MAPA ESTRATEGICO</a:t>
            </a:r>
            <a:endParaRPr lang="es-CO" altLang="es-CO" sz="2700" b="1" dirty="0">
              <a:solidFill>
                <a:srgbClr val="002060"/>
              </a:solidFill>
            </a:endParaRPr>
          </a:p>
        </p:txBody>
      </p:sp>
      <p:sp>
        <p:nvSpPr>
          <p:cNvPr id="8" name="Rectángulo 7">
            <a:extLst>
              <a:ext uri="{FF2B5EF4-FFF2-40B4-BE49-F238E27FC236}">
                <a16:creationId xmlns:a16="http://schemas.microsoft.com/office/drawing/2014/main" id="{E72ABC15-FD10-4F4A-B4FC-6A7615D34AAE}"/>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C15A5B8D-FB70-4E39-BCE3-10F05F4CF27F}"/>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246983203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8" name="Rectángulo: esquinas superiores redondeadas 7">
            <a:extLst>
              <a:ext uri="{FF2B5EF4-FFF2-40B4-BE49-F238E27FC236}">
                <a16:creationId xmlns:a16="http://schemas.microsoft.com/office/drawing/2014/main" id="{6A7F214E-3DFF-447C-83C9-49009CA28BBF}"/>
              </a:ext>
            </a:extLst>
          </p:cNvPr>
          <p:cNvSpPr/>
          <p:nvPr/>
        </p:nvSpPr>
        <p:spPr>
          <a:xfrm rot="10800000">
            <a:off x="2502966" y="5223706"/>
            <a:ext cx="9530007" cy="1027304"/>
          </a:xfrm>
          <a:prstGeom prst="round2SameRect">
            <a:avLst/>
          </a:prstGeom>
          <a:solidFill>
            <a:schemeClr val="accent2">
              <a:lumMod val="40000"/>
              <a:lumOff val="60000"/>
            </a:schemeClr>
          </a:solid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350"/>
          </a:p>
        </p:txBody>
      </p:sp>
      <p:sp>
        <p:nvSpPr>
          <p:cNvPr id="9" name="Rectángulo 8">
            <a:extLst>
              <a:ext uri="{FF2B5EF4-FFF2-40B4-BE49-F238E27FC236}">
                <a16:creationId xmlns:a16="http://schemas.microsoft.com/office/drawing/2014/main" id="{D2F16166-FE98-4646-9286-5892D48F3573}"/>
              </a:ext>
            </a:extLst>
          </p:cNvPr>
          <p:cNvSpPr/>
          <p:nvPr/>
        </p:nvSpPr>
        <p:spPr>
          <a:xfrm>
            <a:off x="2498630" y="3981778"/>
            <a:ext cx="9534347" cy="1116687"/>
          </a:xfrm>
          <a:prstGeom prst="rect">
            <a:avLst/>
          </a:prstGeom>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350"/>
          </a:p>
        </p:txBody>
      </p:sp>
      <p:sp>
        <p:nvSpPr>
          <p:cNvPr id="14" name="Rectángulo 13">
            <a:extLst>
              <a:ext uri="{FF2B5EF4-FFF2-40B4-BE49-F238E27FC236}">
                <a16:creationId xmlns:a16="http://schemas.microsoft.com/office/drawing/2014/main" id="{A650413E-F60F-4733-84DE-77BFFC28A71B}"/>
              </a:ext>
            </a:extLst>
          </p:cNvPr>
          <p:cNvSpPr/>
          <p:nvPr/>
        </p:nvSpPr>
        <p:spPr>
          <a:xfrm>
            <a:off x="2500756" y="2962584"/>
            <a:ext cx="9532218" cy="896553"/>
          </a:xfrm>
          <a:prstGeom prst="rect">
            <a:avLst/>
          </a:prstGeom>
          <a:solidFill>
            <a:schemeClr val="accent6">
              <a:lumMod val="40000"/>
              <a:lumOff val="6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350"/>
          </a:p>
        </p:txBody>
      </p:sp>
      <p:sp>
        <p:nvSpPr>
          <p:cNvPr id="15" name="Rectángulo: esquinas superiores redondeadas 14">
            <a:extLst>
              <a:ext uri="{FF2B5EF4-FFF2-40B4-BE49-F238E27FC236}">
                <a16:creationId xmlns:a16="http://schemas.microsoft.com/office/drawing/2014/main" id="{4DB449B7-A6F1-410E-B265-0DDA57592122}"/>
              </a:ext>
            </a:extLst>
          </p:cNvPr>
          <p:cNvSpPr/>
          <p:nvPr/>
        </p:nvSpPr>
        <p:spPr>
          <a:xfrm>
            <a:off x="2500254" y="970193"/>
            <a:ext cx="9532218" cy="1879137"/>
          </a:xfrm>
          <a:prstGeom prst="round2SameRect">
            <a:avLst/>
          </a:prstGeom>
          <a:solidFill>
            <a:schemeClr val="accent4">
              <a:lumMod val="40000"/>
              <a:lumOff val="6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350"/>
          </a:p>
        </p:txBody>
      </p:sp>
      <p:sp>
        <p:nvSpPr>
          <p:cNvPr id="16" name="Elipse 15">
            <a:extLst>
              <a:ext uri="{FF2B5EF4-FFF2-40B4-BE49-F238E27FC236}">
                <a16:creationId xmlns:a16="http://schemas.microsoft.com/office/drawing/2014/main" id="{07926626-C778-4E48-BA8A-CBC5C5C385FA}"/>
              </a:ext>
            </a:extLst>
          </p:cNvPr>
          <p:cNvSpPr/>
          <p:nvPr/>
        </p:nvSpPr>
        <p:spPr>
          <a:xfrm>
            <a:off x="6306291" y="1026833"/>
            <a:ext cx="1240994" cy="861968"/>
          </a:xfrm>
          <a:prstGeom prst="ellipse">
            <a:avLst/>
          </a:prstGeom>
          <a:solidFill>
            <a:schemeClr val="accent4">
              <a:lumMod val="20000"/>
              <a:lumOff val="80000"/>
            </a:schemeClr>
          </a:solidFill>
          <a:ln w="57150"/>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Transferir a la nación recursos económicos</a:t>
            </a:r>
          </a:p>
        </p:txBody>
      </p:sp>
      <p:sp>
        <p:nvSpPr>
          <p:cNvPr id="17" name="Elipse 16">
            <a:extLst>
              <a:ext uri="{FF2B5EF4-FFF2-40B4-BE49-F238E27FC236}">
                <a16:creationId xmlns:a16="http://schemas.microsoft.com/office/drawing/2014/main" id="{FCD237F9-2A3F-42C0-B2F2-7B2976E19F58}"/>
              </a:ext>
            </a:extLst>
          </p:cNvPr>
          <p:cNvSpPr/>
          <p:nvPr/>
        </p:nvSpPr>
        <p:spPr>
          <a:xfrm>
            <a:off x="4031925" y="1955382"/>
            <a:ext cx="1240994" cy="861968"/>
          </a:xfrm>
          <a:prstGeom prst="ellipse">
            <a:avLst/>
          </a:prstGeom>
          <a:solidFill>
            <a:schemeClr val="accent4">
              <a:lumMod val="20000"/>
              <a:lumOff val="80000"/>
            </a:schemeClr>
          </a:solidFill>
          <a:ln w="57150"/>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Recuperación de Cartera Vencida</a:t>
            </a:r>
          </a:p>
        </p:txBody>
      </p:sp>
      <p:sp>
        <p:nvSpPr>
          <p:cNvPr id="18" name="Elipse 17">
            <a:extLst>
              <a:ext uri="{FF2B5EF4-FFF2-40B4-BE49-F238E27FC236}">
                <a16:creationId xmlns:a16="http://schemas.microsoft.com/office/drawing/2014/main" id="{4D5DD9DD-C8D7-4147-B678-4D345AF78730}"/>
              </a:ext>
            </a:extLst>
          </p:cNvPr>
          <p:cNvSpPr/>
          <p:nvPr/>
        </p:nvSpPr>
        <p:spPr>
          <a:xfrm>
            <a:off x="5442324" y="1955382"/>
            <a:ext cx="1240994" cy="861968"/>
          </a:xfrm>
          <a:prstGeom prst="ellipse">
            <a:avLst/>
          </a:prstGeom>
          <a:solidFill>
            <a:schemeClr val="accent4">
              <a:lumMod val="20000"/>
              <a:lumOff val="80000"/>
            </a:schemeClr>
          </a:solidFill>
          <a:ln w="57150"/>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comercialización de activos</a:t>
            </a:r>
          </a:p>
        </p:txBody>
      </p:sp>
      <p:sp>
        <p:nvSpPr>
          <p:cNvPr id="19" name="Elipse 18">
            <a:extLst>
              <a:ext uri="{FF2B5EF4-FFF2-40B4-BE49-F238E27FC236}">
                <a16:creationId xmlns:a16="http://schemas.microsoft.com/office/drawing/2014/main" id="{6A2B37E8-F86A-425A-84C4-9B2645715DED}"/>
              </a:ext>
            </a:extLst>
          </p:cNvPr>
          <p:cNvSpPr/>
          <p:nvPr/>
        </p:nvSpPr>
        <p:spPr>
          <a:xfrm>
            <a:off x="6846720" y="1955382"/>
            <a:ext cx="1240994" cy="861968"/>
          </a:xfrm>
          <a:prstGeom prst="ellipse">
            <a:avLst/>
          </a:prstGeom>
          <a:solidFill>
            <a:schemeClr val="accent4">
              <a:lumMod val="20000"/>
              <a:lumOff val="80000"/>
            </a:schemeClr>
          </a:solidFill>
          <a:ln w="57150"/>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productividad de activos</a:t>
            </a:r>
          </a:p>
        </p:txBody>
      </p:sp>
      <p:sp>
        <p:nvSpPr>
          <p:cNvPr id="20" name="Elipse 19">
            <a:extLst>
              <a:ext uri="{FF2B5EF4-FFF2-40B4-BE49-F238E27FC236}">
                <a16:creationId xmlns:a16="http://schemas.microsoft.com/office/drawing/2014/main" id="{6B2B6E5B-4390-423E-9196-178FD6D9C487}"/>
              </a:ext>
            </a:extLst>
          </p:cNvPr>
          <p:cNvSpPr/>
          <p:nvPr/>
        </p:nvSpPr>
        <p:spPr>
          <a:xfrm>
            <a:off x="9655512" y="1955382"/>
            <a:ext cx="1240994" cy="861968"/>
          </a:xfrm>
          <a:prstGeom prst="ellipse">
            <a:avLst/>
          </a:prstGeom>
          <a:solidFill>
            <a:schemeClr val="accent4">
              <a:lumMod val="20000"/>
              <a:lumOff val="80000"/>
            </a:schemeClr>
          </a:solidFill>
          <a:ln w="57150"/>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Distribuir recursos y activos a las entidades del estado</a:t>
            </a:r>
          </a:p>
        </p:txBody>
      </p:sp>
      <p:sp>
        <p:nvSpPr>
          <p:cNvPr id="21" name="Flecha: a la derecha 20">
            <a:extLst>
              <a:ext uri="{FF2B5EF4-FFF2-40B4-BE49-F238E27FC236}">
                <a16:creationId xmlns:a16="http://schemas.microsoft.com/office/drawing/2014/main" id="{CF52D72F-7892-4DA6-BC53-0925C774CD94}"/>
              </a:ext>
            </a:extLst>
          </p:cNvPr>
          <p:cNvSpPr/>
          <p:nvPr/>
        </p:nvSpPr>
        <p:spPr>
          <a:xfrm>
            <a:off x="1062458" y="1598319"/>
            <a:ext cx="1277225" cy="622883"/>
          </a:xfrm>
          <a:prstGeom prst="rightArrow">
            <a:avLst/>
          </a:prstGeom>
          <a:effectLst>
            <a:outerShdw blurRad="76200" dir="18900000" sy="23000" kx="-1200000" algn="bl" rotWithShape="0">
              <a:prstClr val="black">
                <a:alpha val="2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350" dirty="0">
                <a:ln w="0"/>
                <a:solidFill>
                  <a:schemeClr val="tx1"/>
                </a:solidFill>
                <a:effectLst>
                  <a:outerShdw blurRad="38100" dist="19050" dir="2700000" algn="tl" rotWithShape="0">
                    <a:schemeClr val="dk1">
                      <a:alpha val="40000"/>
                    </a:schemeClr>
                  </a:outerShdw>
                </a:effectLst>
              </a:rPr>
              <a:t>Financiera</a:t>
            </a:r>
          </a:p>
        </p:txBody>
      </p:sp>
      <p:sp>
        <p:nvSpPr>
          <p:cNvPr id="22" name="Elipse 21">
            <a:extLst>
              <a:ext uri="{FF2B5EF4-FFF2-40B4-BE49-F238E27FC236}">
                <a16:creationId xmlns:a16="http://schemas.microsoft.com/office/drawing/2014/main" id="{BD6D6DFC-C762-48EE-A49A-6FCE76EF2CEA}"/>
              </a:ext>
            </a:extLst>
          </p:cNvPr>
          <p:cNvSpPr/>
          <p:nvPr/>
        </p:nvSpPr>
        <p:spPr>
          <a:xfrm>
            <a:off x="5217174" y="2972831"/>
            <a:ext cx="1240994" cy="861968"/>
          </a:xfrm>
          <a:prstGeom prst="ellipse">
            <a:avLst/>
          </a:prstGeom>
          <a:solidFill>
            <a:schemeClr val="accent6">
              <a:lumMod val="20000"/>
              <a:lumOff val="80000"/>
            </a:schemeClr>
          </a:solidFill>
          <a:ln w="57150">
            <a:solidFill>
              <a:schemeClr val="accent6"/>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Posicionar la Marca SAE S.A.S publico externo</a:t>
            </a:r>
          </a:p>
        </p:txBody>
      </p:sp>
      <p:sp>
        <p:nvSpPr>
          <p:cNvPr id="23" name="Elipse 22">
            <a:extLst>
              <a:ext uri="{FF2B5EF4-FFF2-40B4-BE49-F238E27FC236}">
                <a16:creationId xmlns:a16="http://schemas.microsoft.com/office/drawing/2014/main" id="{40C0E493-C7B7-4A12-8F2D-08263E258805}"/>
              </a:ext>
            </a:extLst>
          </p:cNvPr>
          <p:cNvSpPr/>
          <p:nvPr/>
        </p:nvSpPr>
        <p:spPr>
          <a:xfrm>
            <a:off x="6621570" y="2990324"/>
            <a:ext cx="1240994" cy="861968"/>
          </a:xfrm>
          <a:prstGeom prst="ellipse">
            <a:avLst/>
          </a:prstGeom>
          <a:solidFill>
            <a:schemeClr val="accent6">
              <a:lumMod val="20000"/>
              <a:lumOff val="80000"/>
            </a:schemeClr>
          </a:solidFill>
          <a:ln w="57150">
            <a:solidFill>
              <a:schemeClr val="accent6"/>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Aumentar la penetración en el mercado mercados</a:t>
            </a:r>
          </a:p>
        </p:txBody>
      </p:sp>
      <p:sp>
        <p:nvSpPr>
          <p:cNvPr id="24" name="Elipse 23">
            <a:extLst>
              <a:ext uri="{FF2B5EF4-FFF2-40B4-BE49-F238E27FC236}">
                <a16:creationId xmlns:a16="http://schemas.microsoft.com/office/drawing/2014/main" id="{C846BEF7-968C-4505-8215-32F12EF337B6}"/>
              </a:ext>
            </a:extLst>
          </p:cNvPr>
          <p:cNvSpPr/>
          <p:nvPr/>
        </p:nvSpPr>
        <p:spPr>
          <a:xfrm>
            <a:off x="3982464" y="3981777"/>
            <a:ext cx="1070870" cy="1027128"/>
          </a:xfrm>
          <a:prstGeom prst="ellipse">
            <a:avLst/>
          </a:prstGeom>
          <a:solidFill>
            <a:schemeClr val="accent5">
              <a:lumMod val="20000"/>
              <a:lumOff val="80000"/>
            </a:schemeClr>
          </a:solidFill>
          <a:ln w="57150">
            <a:solidFill>
              <a:schemeClr val="accent1"/>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Contar con alianzas estratégicas</a:t>
            </a:r>
          </a:p>
        </p:txBody>
      </p:sp>
      <p:sp>
        <p:nvSpPr>
          <p:cNvPr id="25" name="Elipse 24">
            <a:extLst>
              <a:ext uri="{FF2B5EF4-FFF2-40B4-BE49-F238E27FC236}">
                <a16:creationId xmlns:a16="http://schemas.microsoft.com/office/drawing/2014/main" id="{8B379ADA-CD72-4AD3-8E75-C7740CED3B41}"/>
              </a:ext>
            </a:extLst>
          </p:cNvPr>
          <p:cNvSpPr/>
          <p:nvPr/>
        </p:nvSpPr>
        <p:spPr>
          <a:xfrm>
            <a:off x="5124414" y="3991127"/>
            <a:ext cx="1245928" cy="1017587"/>
          </a:xfrm>
          <a:prstGeom prst="ellipse">
            <a:avLst/>
          </a:prstGeom>
          <a:solidFill>
            <a:schemeClr val="accent5">
              <a:lumMod val="20000"/>
              <a:lumOff val="80000"/>
            </a:schemeClr>
          </a:solidFill>
          <a:ln w="57150">
            <a:solidFill>
              <a:schemeClr val="accent1"/>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Normalizar la información través de uso y aprobación de Tics </a:t>
            </a:r>
          </a:p>
        </p:txBody>
      </p:sp>
      <p:sp>
        <p:nvSpPr>
          <p:cNvPr id="26" name="Elipse 25">
            <a:extLst>
              <a:ext uri="{FF2B5EF4-FFF2-40B4-BE49-F238E27FC236}">
                <a16:creationId xmlns:a16="http://schemas.microsoft.com/office/drawing/2014/main" id="{3F966A0E-F6CC-458E-B605-1D2D6BDAAAA8}"/>
              </a:ext>
            </a:extLst>
          </p:cNvPr>
          <p:cNvSpPr/>
          <p:nvPr/>
        </p:nvSpPr>
        <p:spPr>
          <a:xfrm>
            <a:off x="7861016" y="4027250"/>
            <a:ext cx="1348450" cy="1025742"/>
          </a:xfrm>
          <a:prstGeom prst="ellipse">
            <a:avLst/>
          </a:prstGeom>
          <a:solidFill>
            <a:schemeClr val="accent5">
              <a:lumMod val="20000"/>
              <a:lumOff val="80000"/>
            </a:schemeClr>
          </a:solidFill>
          <a:ln w="57150">
            <a:solidFill>
              <a:schemeClr val="accent1"/>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Contar con un modelo de administración de depositarios y</a:t>
            </a:r>
          </a:p>
        </p:txBody>
      </p:sp>
      <p:sp>
        <p:nvSpPr>
          <p:cNvPr id="27" name="Elipse 26">
            <a:extLst>
              <a:ext uri="{FF2B5EF4-FFF2-40B4-BE49-F238E27FC236}">
                <a16:creationId xmlns:a16="http://schemas.microsoft.com/office/drawing/2014/main" id="{EEDA2787-9711-499A-A586-06B8AEB399DA}"/>
              </a:ext>
            </a:extLst>
          </p:cNvPr>
          <p:cNvSpPr/>
          <p:nvPr/>
        </p:nvSpPr>
        <p:spPr>
          <a:xfrm>
            <a:off x="9229891" y="3999070"/>
            <a:ext cx="1348450" cy="1053922"/>
          </a:xfrm>
          <a:prstGeom prst="ellipse">
            <a:avLst/>
          </a:prstGeom>
          <a:solidFill>
            <a:schemeClr val="accent5">
              <a:lumMod val="20000"/>
              <a:lumOff val="80000"/>
            </a:schemeClr>
          </a:solidFill>
          <a:ln w="57150">
            <a:solidFill>
              <a:schemeClr val="accent1"/>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Garantizar la seguridad jurídica de todas las actuaciones de SAE</a:t>
            </a:r>
          </a:p>
        </p:txBody>
      </p:sp>
      <p:sp>
        <p:nvSpPr>
          <p:cNvPr id="28" name="Flecha: a la derecha 27">
            <a:extLst>
              <a:ext uri="{FF2B5EF4-FFF2-40B4-BE49-F238E27FC236}">
                <a16:creationId xmlns:a16="http://schemas.microsoft.com/office/drawing/2014/main" id="{F09BB3DA-9158-414E-9DD1-C5A2E3BBD5C0}"/>
              </a:ext>
            </a:extLst>
          </p:cNvPr>
          <p:cNvSpPr/>
          <p:nvPr/>
        </p:nvSpPr>
        <p:spPr>
          <a:xfrm>
            <a:off x="1058923" y="3092373"/>
            <a:ext cx="1277225" cy="622883"/>
          </a:xfrm>
          <a:prstGeom prst="rightArrow">
            <a:avLst/>
          </a:prstGeom>
          <a:effectLst>
            <a:outerShdw blurRad="76200" dir="18900000" sy="23000" kx="-1200000" algn="bl" rotWithShape="0">
              <a:prstClr val="black">
                <a:alpha val="2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350" dirty="0">
                <a:ln w="0"/>
                <a:solidFill>
                  <a:schemeClr val="tx1"/>
                </a:solidFill>
                <a:effectLst>
                  <a:outerShdw blurRad="38100" dist="19050" dir="2700000" algn="tl" rotWithShape="0">
                    <a:schemeClr val="dk1">
                      <a:alpha val="40000"/>
                    </a:schemeClr>
                  </a:outerShdw>
                </a:effectLst>
              </a:rPr>
              <a:t>Clientes</a:t>
            </a:r>
          </a:p>
        </p:txBody>
      </p:sp>
      <p:sp>
        <p:nvSpPr>
          <p:cNvPr id="29" name="Flecha: a la derecha 28">
            <a:extLst>
              <a:ext uri="{FF2B5EF4-FFF2-40B4-BE49-F238E27FC236}">
                <a16:creationId xmlns:a16="http://schemas.microsoft.com/office/drawing/2014/main" id="{BD04AFF4-7DC2-4070-A46B-BA002F677192}"/>
              </a:ext>
            </a:extLst>
          </p:cNvPr>
          <p:cNvSpPr/>
          <p:nvPr/>
        </p:nvSpPr>
        <p:spPr>
          <a:xfrm>
            <a:off x="1050959" y="4152807"/>
            <a:ext cx="1277225" cy="798373"/>
          </a:xfrm>
          <a:prstGeom prst="rightArrow">
            <a:avLst/>
          </a:prstGeom>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350" dirty="0">
                <a:ln w="0"/>
                <a:solidFill>
                  <a:schemeClr val="tx1"/>
                </a:solidFill>
                <a:effectLst>
                  <a:outerShdw blurRad="38100" dist="19050" dir="2700000" algn="tl" rotWithShape="0">
                    <a:schemeClr val="dk1">
                      <a:alpha val="40000"/>
                    </a:schemeClr>
                  </a:outerShdw>
                </a:effectLst>
              </a:rPr>
              <a:t>Procesos Internos </a:t>
            </a:r>
          </a:p>
        </p:txBody>
      </p:sp>
      <p:sp>
        <p:nvSpPr>
          <p:cNvPr id="30" name="Flecha: a la derecha 29">
            <a:extLst>
              <a:ext uri="{FF2B5EF4-FFF2-40B4-BE49-F238E27FC236}">
                <a16:creationId xmlns:a16="http://schemas.microsoft.com/office/drawing/2014/main" id="{C91E58EF-08E1-4637-9024-FD1823FC4996}"/>
              </a:ext>
            </a:extLst>
          </p:cNvPr>
          <p:cNvSpPr/>
          <p:nvPr/>
        </p:nvSpPr>
        <p:spPr>
          <a:xfrm>
            <a:off x="1058923" y="5315568"/>
            <a:ext cx="1277225" cy="816013"/>
          </a:xfrm>
          <a:prstGeom prst="rightArrow">
            <a:avLst/>
          </a:prstGeom>
          <a:effectLst>
            <a:outerShdw blurRad="76200" dir="18900000" sy="23000" kx="-1200000" algn="bl" rotWithShape="0">
              <a:prstClr val="black">
                <a:alpha val="2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350" dirty="0">
                <a:ln w="0"/>
                <a:solidFill>
                  <a:schemeClr val="tx1"/>
                </a:solidFill>
                <a:effectLst>
                  <a:outerShdw blurRad="38100" dist="19050" dir="2700000" algn="tl" rotWithShape="0">
                    <a:schemeClr val="dk1">
                      <a:alpha val="40000"/>
                    </a:schemeClr>
                  </a:outerShdw>
                </a:effectLst>
              </a:rPr>
              <a:t>Aprendizaje y Desarrollo</a:t>
            </a:r>
          </a:p>
        </p:txBody>
      </p:sp>
      <p:sp>
        <p:nvSpPr>
          <p:cNvPr id="31" name="Elipse 30">
            <a:extLst>
              <a:ext uri="{FF2B5EF4-FFF2-40B4-BE49-F238E27FC236}">
                <a16:creationId xmlns:a16="http://schemas.microsoft.com/office/drawing/2014/main" id="{48037BB5-E56B-4390-AAD2-AB0358F2C1E3}"/>
              </a:ext>
            </a:extLst>
          </p:cNvPr>
          <p:cNvSpPr/>
          <p:nvPr/>
        </p:nvSpPr>
        <p:spPr>
          <a:xfrm>
            <a:off x="4652423" y="5336511"/>
            <a:ext cx="1948580" cy="861968"/>
          </a:xfrm>
          <a:prstGeom prst="ellipse">
            <a:avLst/>
          </a:prstGeom>
          <a:solidFill>
            <a:schemeClr val="accent2">
              <a:lumMod val="20000"/>
              <a:lumOff val="80000"/>
            </a:schemeClr>
          </a:solidFill>
          <a:ln w="57150">
            <a:solidFill>
              <a:schemeClr val="accent2"/>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Garantizar que los trabajadores cuenten con las competencias requeridas por la organización</a:t>
            </a:r>
          </a:p>
        </p:txBody>
      </p:sp>
      <p:sp>
        <p:nvSpPr>
          <p:cNvPr id="32" name="Elipse 31">
            <a:extLst>
              <a:ext uri="{FF2B5EF4-FFF2-40B4-BE49-F238E27FC236}">
                <a16:creationId xmlns:a16="http://schemas.microsoft.com/office/drawing/2014/main" id="{05076C8C-72D9-4D27-83DF-CB5EF03A98EF}"/>
              </a:ext>
            </a:extLst>
          </p:cNvPr>
          <p:cNvSpPr/>
          <p:nvPr/>
        </p:nvSpPr>
        <p:spPr>
          <a:xfrm>
            <a:off x="7365546" y="5336511"/>
            <a:ext cx="2126563" cy="861968"/>
          </a:xfrm>
          <a:prstGeom prst="ellipse">
            <a:avLst/>
          </a:prstGeom>
          <a:solidFill>
            <a:schemeClr val="accent2">
              <a:lumMod val="20000"/>
              <a:lumOff val="80000"/>
            </a:schemeClr>
          </a:solidFill>
          <a:ln w="57150">
            <a:solidFill>
              <a:schemeClr val="accent2"/>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Garantizar que las actividades desarrolladas sean transparentes en los valores empresariales y la normatividad</a:t>
            </a:r>
          </a:p>
        </p:txBody>
      </p:sp>
      <p:cxnSp>
        <p:nvCxnSpPr>
          <p:cNvPr id="33" name="Conector recto de flecha 32">
            <a:extLst>
              <a:ext uri="{FF2B5EF4-FFF2-40B4-BE49-F238E27FC236}">
                <a16:creationId xmlns:a16="http://schemas.microsoft.com/office/drawing/2014/main" id="{25251644-2A13-4AA8-8E46-6D9E7F3E0C66}"/>
              </a:ext>
            </a:extLst>
          </p:cNvPr>
          <p:cNvCxnSpPr>
            <a:cxnSpLocks/>
            <a:stCxn id="18" idx="0"/>
            <a:endCxn id="16" idx="3"/>
          </p:cNvCxnSpPr>
          <p:nvPr/>
        </p:nvCxnSpPr>
        <p:spPr>
          <a:xfrm flipV="1">
            <a:off x="6062822" y="1762570"/>
            <a:ext cx="425209" cy="192813"/>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34" name="Conector recto de flecha 33">
            <a:extLst>
              <a:ext uri="{FF2B5EF4-FFF2-40B4-BE49-F238E27FC236}">
                <a16:creationId xmlns:a16="http://schemas.microsoft.com/office/drawing/2014/main" id="{E1909039-6778-419F-9BEB-685C9E8B7C38}"/>
              </a:ext>
            </a:extLst>
          </p:cNvPr>
          <p:cNvCxnSpPr>
            <a:cxnSpLocks/>
            <a:stCxn id="19" idx="0"/>
            <a:endCxn id="16" idx="5"/>
          </p:cNvCxnSpPr>
          <p:nvPr/>
        </p:nvCxnSpPr>
        <p:spPr>
          <a:xfrm flipH="1" flipV="1">
            <a:off x="7365547" y="1762570"/>
            <a:ext cx="101671" cy="192813"/>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35" name="Conector: curvado 34">
            <a:extLst>
              <a:ext uri="{FF2B5EF4-FFF2-40B4-BE49-F238E27FC236}">
                <a16:creationId xmlns:a16="http://schemas.microsoft.com/office/drawing/2014/main" id="{A449CFB9-0AD5-4516-B7A3-F550444C0792}"/>
              </a:ext>
            </a:extLst>
          </p:cNvPr>
          <p:cNvCxnSpPr>
            <a:cxnSpLocks/>
            <a:stCxn id="20" idx="0"/>
          </p:cNvCxnSpPr>
          <p:nvPr/>
        </p:nvCxnSpPr>
        <p:spPr>
          <a:xfrm rot="16200000" flipV="1">
            <a:off x="8547803" y="227175"/>
            <a:ext cx="666625" cy="2789791"/>
          </a:xfrm>
          <a:prstGeom prst="curvedConnector2">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cxnSp>
        <p:nvCxnSpPr>
          <p:cNvPr id="36" name="Conector: curvado 35">
            <a:extLst>
              <a:ext uri="{FF2B5EF4-FFF2-40B4-BE49-F238E27FC236}">
                <a16:creationId xmlns:a16="http://schemas.microsoft.com/office/drawing/2014/main" id="{D2FEC5E0-5832-4595-B218-0992E94C8D44}"/>
              </a:ext>
            </a:extLst>
          </p:cNvPr>
          <p:cNvCxnSpPr>
            <a:cxnSpLocks/>
            <a:stCxn id="17" idx="0"/>
            <a:endCxn id="16" idx="2"/>
          </p:cNvCxnSpPr>
          <p:nvPr/>
        </p:nvCxnSpPr>
        <p:spPr>
          <a:xfrm rot="5400000" flipH="1" flipV="1">
            <a:off x="5230575" y="879667"/>
            <a:ext cx="497565" cy="1653869"/>
          </a:xfrm>
          <a:prstGeom prst="curvedConnector2">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cxnSp>
        <p:nvCxnSpPr>
          <p:cNvPr id="37" name="Conector recto de flecha 36">
            <a:extLst>
              <a:ext uri="{FF2B5EF4-FFF2-40B4-BE49-F238E27FC236}">
                <a16:creationId xmlns:a16="http://schemas.microsoft.com/office/drawing/2014/main" id="{27123ED0-105C-4A53-BAFA-934F5A55B76D}"/>
              </a:ext>
            </a:extLst>
          </p:cNvPr>
          <p:cNvCxnSpPr>
            <a:cxnSpLocks/>
            <a:endCxn id="16" idx="6"/>
          </p:cNvCxnSpPr>
          <p:nvPr/>
        </p:nvCxnSpPr>
        <p:spPr>
          <a:xfrm flipH="1" flipV="1">
            <a:off x="7547285" y="1457818"/>
            <a:ext cx="856100" cy="613185"/>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38" name="Conector: curvado 37">
            <a:extLst>
              <a:ext uri="{FF2B5EF4-FFF2-40B4-BE49-F238E27FC236}">
                <a16:creationId xmlns:a16="http://schemas.microsoft.com/office/drawing/2014/main" id="{8B6B859E-9806-4F99-B037-6AE99A64C6BB}"/>
              </a:ext>
            </a:extLst>
          </p:cNvPr>
          <p:cNvCxnSpPr>
            <a:cxnSpLocks/>
            <a:stCxn id="22" idx="1"/>
            <a:endCxn id="18" idx="3"/>
          </p:cNvCxnSpPr>
          <p:nvPr/>
        </p:nvCxnSpPr>
        <p:spPr>
          <a:xfrm rot="5400000" flipH="1" flipV="1">
            <a:off x="5307517" y="2782516"/>
            <a:ext cx="407945" cy="225150"/>
          </a:xfrm>
          <a:prstGeom prst="curvedConnector3">
            <a:avLst>
              <a:gd name="adj1" fmla="val 50000"/>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cxnSp>
        <p:nvCxnSpPr>
          <p:cNvPr id="39" name="Conector: curvado 38">
            <a:extLst>
              <a:ext uri="{FF2B5EF4-FFF2-40B4-BE49-F238E27FC236}">
                <a16:creationId xmlns:a16="http://schemas.microsoft.com/office/drawing/2014/main" id="{FDFCB0AD-F95B-408E-88B1-1EF6FC13B936}"/>
              </a:ext>
            </a:extLst>
          </p:cNvPr>
          <p:cNvCxnSpPr>
            <a:cxnSpLocks/>
            <a:stCxn id="23" idx="1"/>
            <a:endCxn id="18" idx="5"/>
          </p:cNvCxnSpPr>
          <p:nvPr/>
        </p:nvCxnSpPr>
        <p:spPr>
          <a:xfrm rot="16200000" flipV="1">
            <a:off x="6439725" y="2752972"/>
            <a:ext cx="425438" cy="301730"/>
          </a:xfrm>
          <a:prstGeom prst="curvedConnector3">
            <a:avLst>
              <a:gd name="adj1" fmla="val 50000"/>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cxnSp>
        <p:nvCxnSpPr>
          <p:cNvPr id="40" name="Conector: curvado 39">
            <a:extLst>
              <a:ext uri="{FF2B5EF4-FFF2-40B4-BE49-F238E27FC236}">
                <a16:creationId xmlns:a16="http://schemas.microsoft.com/office/drawing/2014/main" id="{42B5956A-121A-4309-BFFF-0514AB7472E0}"/>
              </a:ext>
            </a:extLst>
          </p:cNvPr>
          <p:cNvCxnSpPr>
            <a:cxnSpLocks/>
            <a:stCxn id="23" idx="7"/>
            <a:endCxn id="19" idx="5"/>
          </p:cNvCxnSpPr>
          <p:nvPr/>
        </p:nvCxnSpPr>
        <p:spPr>
          <a:xfrm rot="5400000" flipH="1" flipV="1">
            <a:off x="7580681" y="2791262"/>
            <a:ext cx="425438" cy="225150"/>
          </a:xfrm>
          <a:prstGeom prst="curvedConnector3">
            <a:avLst>
              <a:gd name="adj1" fmla="val 50000"/>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cxnSp>
        <p:nvCxnSpPr>
          <p:cNvPr id="41" name="Conector: curvado 40">
            <a:extLst>
              <a:ext uri="{FF2B5EF4-FFF2-40B4-BE49-F238E27FC236}">
                <a16:creationId xmlns:a16="http://schemas.microsoft.com/office/drawing/2014/main" id="{5ABF131B-FA7F-46A1-98C3-193382EB7478}"/>
              </a:ext>
            </a:extLst>
          </p:cNvPr>
          <p:cNvCxnSpPr>
            <a:cxnSpLocks/>
            <a:stCxn id="26" idx="0"/>
            <a:endCxn id="19" idx="6"/>
          </p:cNvCxnSpPr>
          <p:nvPr/>
        </p:nvCxnSpPr>
        <p:spPr>
          <a:xfrm rot="16200000" flipV="1">
            <a:off x="7491036" y="2983044"/>
            <a:ext cx="1640884" cy="447527"/>
          </a:xfrm>
          <a:prstGeom prst="curvedConnector2">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sp>
        <p:nvSpPr>
          <p:cNvPr id="42" name="Elipse 41">
            <a:extLst>
              <a:ext uri="{FF2B5EF4-FFF2-40B4-BE49-F238E27FC236}">
                <a16:creationId xmlns:a16="http://schemas.microsoft.com/office/drawing/2014/main" id="{D6D70F0F-84E4-437E-B345-7A7C1594B22E}"/>
              </a:ext>
            </a:extLst>
          </p:cNvPr>
          <p:cNvSpPr/>
          <p:nvPr/>
        </p:nvSpPr>
        <p:spPr>
          <a:xfrm>
            <a:off x="8251116" y="1955382"/>
            <a:ext cx="1240994" cy="861968"/>
          </a:xfrm>
          <a:prstGeom prst="ellipse">
            <a:avLst/>
          </a:prstGeom>
          <a:solidFill>
            <a:schemeClr val="accent4">
              <a:lumMod val="20000"/>
              <a:lumOff val="80000"/>
            </a:schemeClr>
          </a:solidFill>
          <a:ln w="57150"/>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Obtener rendimientos financieros</a:t>
            </a:r>
          </a:p>
        </p:txBody>
      </p:sp>
      <p:sp>
        <p:nvSpPr>
          <p:cNvPr id="43" name="Elipse 42">
            <a:extLst>
              <a:ext uri="{FF2B5EF4-FFF2-40B4-BE49-F238E27FC236}">
                <a16:creationId xmlns:a16="http://schemas.microsoft.com/office/drawing/2014/main" id="{15AC9FA2-DD6B-4565-B4CB-625F68FEF6DE}"/>
              </a:ext>
            </a:extLst>
          </p:cNvPr>
          <p:cNvSpPr/>
          <p:nvPr/>
        </p:nvSpPr>
        <p:spPr>
          <a:xfrm>
            <a:off x="6346532" y="3991127"/>
            <a:ext cx="1426994" cy="1025743"/>
          </a:xfrm>
          <a:prstGeom prst="ellipse">
            <a:avLst/>
          </a:prstGeom>
          <a:solidFill>
            <a:schemeClr val="accent5">
              <a:lumMod val="20000"/>
              <a:lumOff val="80000"/>
            </a:schemeClr>
          </a:solidFill>
          <a:ln w="57150">
            <a:solidFill>
              <a:schemeClr val="accent1"/>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Potencializar la cantidad disponible de activos </a:t>
            </a:r>
          </a:p>
        </p:txBody>
      </p:sp>
      <p:cxnSp>
        <p:nvCxnSpPr>
          <p:cNvPr id="44" name="Conector recto de flecha 43">
            <a:extLst>
              <a:ext uri="{FF2B5EF4-FFF2-40B4-BE49-F238E27FC236}">
                <a16:creationId xmlns:a16="http://schemas.microsoft.com/office/drawing/2014/main" id="{CB164862-BF24-4D4C-94FF-ECFFA3914032}"/>
              </a:ext>
            </a:extLst>
          </p:cNvPr>
          <p:cNvCxnSpPr>
            <a:cxnSpLocks/>
            <a:stCxn id="46" idx="2"/>
            <a:endCxn id="23" idx="6"/>
          </p:cNvCxnSpPr>
          <p:nvPr/>
        </p:nvCxnSpPr>
        <p:spPr>
          <a:xfrm flipH="1">
            <a:off x="7862564" y="3403816"/>
            <a:ext cx="163402" cy="17493"/>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45" name="Conector recto de flecha 44">
            <a:extLst>
              <a:ext uri="{FF2B5EF4-FFF2-40B4-BE49-F238E27FC236}">
                <a16:creationId xmlns:a16="http://schemas.microsoft.com/office/drawing/2014/main" id="{CD61CC3E-F25C-464B-AC62-8C9787B78F01}"/>
              </a:ext>
            </a:extLst>
          </p:cNvPr>
          <p:cNvCxnSpPr>
            <a:cxnSpLocks/>
            <a:stCxn id="26" idx="1"/>
            <a:endCxn id="23" idx="5"/>
          </p:cNvCxnSpPr>
          <p:nvPr/>
        </p:nvCxnSpPr>
        <p:spPr>
          <a:xfrm flipH="1" flipV="1">
            <a:off x="7680825" y="3726060"/>
            <a:ext cx="377667" cy="451406"/>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46" name="Elipse 45">
            <a:extLst>
              <a:ext uri="{FF2B5EF4-FFF2-40B4-BE49-F238E27FC236}">
                <a16:creationId xmlns:a16="http://schemas.microsoft.com/office/drawing/2014/main" id="{837DF9AE-B9BE-495D-80D9-EDE0DD8319C0}"/>
              </a:ext>
            </a:extLst>
          </p:cNvPr>
          <p:cNvSpPr/>
          <p:nvPr/>
        </p:nvSpPr>
        <p:spPr>
          <a:xfrm>
            <a:off x="8025966" y="2972831"/>
            <a:ext cx="1240994" cy="861968"/>
          </a:xfrm>
          <a:prstGeom prst="ellipse">
            <a:avLst/>
          </a:prstGeom>
          <a:solidFill>
            <a:schemeClr val="accent6">
              <a:lumMod val="20000"/>
              <a:lumOff val="80000"/>
            </a:schemeClr>
          </a:solidFill>
          <a:ln w="57150">
            <a:solidFill>
              <a:schemeClr val="accent6"/>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Contar con un portafolio de servicios y productos diversificados</a:t>
            </a:r>
          </a:p>
        </p:txBody>
      </p:sp>
      <p:cxnSp>
        <p:nvCxnSpPr>
          <p:cNvPr id="47" name="Conector: curvado 46">
            <a:extLst>
              <a:ext uri="{FF2B5EF4-FFF2-40B4-BE49-F238E27FC236}">
                <a16:creationId xmlns:a16="http://schemas.microsoft.com/office/drawing/2014/main" id="{3BBF8842-C33D-4D7A-923D-708E4228C063}"/>
              </a:ext>
            </a:extLst>
          </p:cNvPr>
          <p:cNvCxnSpPr>
            <a:cxnSpLocks/>
            <a:stCxn id="24" idx="1"/>
            <a:endCxn id="22" idx="2"/>
          </p:cNvCxnSpPr>
          <p:nvPr/>
        </p:nvCxnSpPr>
        <p:spPr>
          <a:xfrm rot="5400000" flipH="1" flipV="1">
            <a:off x="4314041" y="3229064"/>
            <a:ext cx="728381" cy="1077885"/>
          </a:xfrm>
          <a:prstGeom prst="curvedConnector2">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cxnSp>
        <p:nvCxnSpPr>
          <p:cNvPr id="48" name="Conector: curvado 47">
            <a:extLst>
              <a:ext uri="{FF2B5EF4-FFF2-40B4-BE49-F238E27FC236}">
                <a16:creationId xmlns:a16="http://schemas.microsoft.com/office/drawing/2014/main" id="{6838046A-5AD5-49BD-BA94-6F7434BD0ACF}"/>
              </a:ext>
            </a:extLst>
          </p:cNvPr>
          <p:cNvCxnSpPr>
            <a:cxnSpLocks/>
            <a:stCxn id="24" idx="7"/>
            <a:endCxn id="23" idx="3"/>
          </p:cNvCxnSpPr>
          <p:nvPr/>
        </p:nvCxnSpPr>
        <p:spPr>
          <a:xfrm rot="5400000" flipH="1" flipV="1">
            <a:off x="5646841" y="2975728"/>
            <a:ext cx="406136" cy="1906800"/>
          </a:xfrm>
          <a:prstGeom prst="curvedConnector3">
            <a:avLst>
              <a:gd name="adj1" fmla="val 50000"/>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cxnSp>
        <p:nvCxnSpPr>
          <p:cNvPr id="49" name="Conector recto de flecha 48">
            <a:extLst>
              <a:ext uri="{FF2B5EF4-FFF2-40B4-BE49-F238E27FC236}">
                <a16:creationId xmlns:a16="http://schemas.microsoft.com/office/drawing/2014/main" id="{29D4FEBC-C0FE-41E2-AA9D-5D6CEAB3C374}"/>
              </a:ext>
            </a:extLst>
          </p:cNvPr>
          <p:cNvCxnSpPr>
            <a:cxnSpLocks/>
            <a:stCxn id="43" idx="1"/>
            <a:endCxn id="23" idx="4"/>
          </p:cNvCxnSpPr>
          <p:nvPr/>
        </p:nvCxnSpPr>
        <p:spPr>
          <a:xfrm flipV="1">
            <a:off x="6555510" y="3852292"/>
            <a:ext cx="686557" cy="289052"/>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50" name="Conector: curvado 49">
            <a:extLst>
              <a:ext uri="{FF2B5EF4-FFF2-40B4-BE49-F238E27FC236}">
                <a16:creationId xmlns:a16="http://schemas.microsoft.com/office/drawing/2014/main" id="{D2E64FE0-B9CB-4DEE-975C-50093A36D626}"/>
              </a:ext>
            </a:extLst>
          </p:cNvPr>
          <p:cNvCxnSpPr>
            <a:cxnSpLocks/>
            <a:stCxn id="32" idx="6"/>
            <a:endCxn id="26" idx="4"/>
          </p:cNvCxnSpPr>
          <p:nvPr/>
        </p:nvCxnSpPr>
        <p:spPr>
          <a:xfrm flipH="1" flipV="1">
            <a:off x="8535241" y="5052992"/>
            <a:ext cx="956868" cy="714503"/>
          </a:xfrm>
          <a:prstGeom prst="curvedConnector4">
            <a:avLst>
              <a:gd name="adj1" fmla="val -23890"/>
              <a:gd name="adj2" fmla="val 80160"/>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cxnSp>
        <p:nvCxnSpPr>
          <p:cNvPr id="51" name="Conector: curvado 50">
            <a:extLst>
              <a:ext uri="{FF2B5EF4-FFF2-40B4-BE49-F238E27FC236}">
                <a16:creationId xmlns:a16="http://schemas.microsoft.com/office/drawing/2014/main" id="{4020B8ED-61D2-48D1-8B6C-8DF624F76667}"/>
              </a:ext>
            </a:extLst>
          </p:cNvPr>
          <p:cNvCxnSpPr>
            <a:cxnSpLocks/>
            <a:stCxn id="31" idx="2"/>
            <a:endCxn id="17" idx="3"/>
          </p:cNvCxnSpPr>
          <p:nvPr/>
        </p:nvCxnSpPr>
        <p:spPr>
          <a:xfrm rot="10800000">
            <a:off x="4213665" y="2691119"/>
            <a:ext cx="438759" cy="3076377"/>
          </a:xfrm>
          <a:prstGeom prst="curvedConnector2">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cxnSp>
        <p:nvCxnSpPr>
          <p:cNvPr id="52" name="Conector recto de flecha 51">
            <a:extLst>
              <a:ext uri="{FF2B5EF4-FFF2-40B4-BE49-F238E27FC236}">
                <a16:creationId xmlns:a16="http://schemas.microsoft.com/office/drawing/2014/main" id="{AB78E316-8036-4DFB-AD38-EE6543E0088D}"/>
              </a:ext>
            </a:extLst>
          </p:cNvPr>
          <p:cNvCxnSpPr>
            <a:cxnSpLocks/>
            <a:stCxn id="32" idx="2"/>
            <a:endCxn id="31" idx="6"/>
          </p:cNvCxnSpPr>
          <p:nvPr/>
        </p:nvCxnSpPr>
        <p:spPr>
          <a:xfrm flipH="1">
            <a:off x="6601003" y="5767495"/>
            <a:ext cx="764543"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80" name="CuadroTexto 3">
            <a:extLst>
              <a:ext uri="{FF2B5EF4-FFF2-40B4-BE49-F238E27FC236}">
                <a16:creationId xmlns:a16="http://schemas.microsoft.com/office/drawing/2014/main" id="{3FF0B3B7-3EA2-4A89-8168-E4325AA30152}"/>
              </a:ext>
            </a:extLst>
          </p:cNvPr>
          <p:cNvSpPr txBox="1">
            <a:spLocks noChangeArrowheads="1"/>
          </p:cNvSpPr>
          <p:nvPr/>
        </p:nvSpPr>
        <p:spPr bwMode="auto">
          <a:xfrm>
            <a:off x="1658920" y="388101"/>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MAPA ESTRATEGICO</a:t>
            </a:r>
            <a:endParaRPr lang="es-CO" altLang="es-CO" sz="2700" b="1" dirty="0">
              <a:solidFill>
                <a:srgbClr val="002060"/>
              </a:solidFill>
            </a:endParaRPr>
          </a:p>
        </p:txBody>
      </p:sp>
      <p:sp>
        <p:nvSpPr>
          <p:cNvPr id="53" name="Rectángulo 52">
            <a:extLst>
              <a:ext uri="{FF2B5EF4-FFF2-40B4-BE49-F238E27FC236}">
                <a16:creationId xmlns:a16="http://schemas.microsoft.com/office/drawing/2014/main" id="{A49A6EB5-3C63-453C-94B4-3F7E795D6533}"/>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4" name="CuadroTexto 53">
            <a:extLst>
              <a:ext uri="{FF2B5EF4-FFF2-40B4-BE49-F238E27FC236}">
                <a16:creationId xmlns:a16="http://schemas.microsoft.com/office/drawing/2014/main" id="{279C1DAB-A991-48A7-B659-D7F5E818B8F5}"/>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363079031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8" name="Conector recto 7">
            <a:extLst>
              <a:ext uri="{FF2B5EF4-FFF2-40B4-BE49-F238E27FC236}">
                <a16:creationId xmlns:a16="http://schemas.microsoft.com/office/drawing/2014/main" id="{97FCCD24-44BB-45C3-8276-3F1992F7A4C7}"/>
              </a:ext>
            </a:extLst>
          </p:cNvPr>
          <p:cNvCxnSpPr/>
          <p:nvPr/>
        </p:nvCxnSpPr>
        <p:spPr>
          <a:xfrm>
            <a:off x="11333760" y="2327962"/>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9" name="Conector recto 8">
            <a:extLst>
              <a:ext uri="{FF2B5EF4-FFF2-40B4-BE49-F238E27FC236}">
                <a16:creationId xmlns:a16="http://schemas.microsoft.com/office/drawing/2014/main" id="{893A197F-8C09-482F-B988-B3A6B0CCCAFF}"/>
              </a:ext>
            </a:extLst>
          </p:cNvPr>
          <p:cNvCxnSpPr/>
          <p:nvPr/>
        </p:nvCxnSpPr>
        <p:spPr>
          <a:xfrm>
            <a:off x="4290042" y="6487808"/>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10" name="Rectángulo 9">
            <a:extLst>
              <a:ext uri="{FF2B5EF4-FFF2-40B4-BE49-F238E27FC236}">
                <a16:creationId xmlns:a16="http://schemas.microsoft.com/office/drawing/2014/main" id="{9DE4B9AE-BD6C-4F2F-BC41-E0C0C6A180D4}"/>
              </a:ext>
            </a:extLst>
          </p:cNvPr>
          <p:cNvSpPr/>
          <p:nvPr/>
        </p:nvSpPr>
        <p:spPr>
          <a:xfrm>
            <a:off x="1145485" y="1750329"/>
            <a:ext cx="4863727" cy="646331"/>
          </a:xfrm>
          <a:prstGeom prst="rect">
            <a:avLst/>
          </a:prstGeom>
        </p:spPr>
        <p:txBody>
          <a:bodyPr wrap="square">
            <a:spAutoFit/>
          </a:bodyPr>
          <a:lstStyle/>
          <a:p>
            <a:r>
              <a:rPr lang="es-CO" b="1" dirty="0">
                <a:latin typeface="Aharoni" panose="02010803020104030203" pitchFamily="2" charset="-79"/>
                <a:cs typeface="Aharoni" panose="02010803020104030203" pitchFamily="2" charset="-79"/>
              </a:rPr>
              <a:t>Transferir a la nación recursos económicos para destinaciones especificas anual</a:t>
            </a:r>
          </a:p>
        </p:txBody>
      </p:sp>
      <p:sp>
        <p:nvSpPr>
          <p:cNvPr id="12" name="Rectángulo 11">
            <a:extLst>
              <a:ext uri="{FF2B5EF4-FFF2-40B4-BE49-F238E27FC236}">
                <a16:creationId xmlns:a16="http://schemas.microsoft.com/office/drawing/2014/main" id="{50CFEDDE-33E6-44A3-825B-B712A9A3E4A1}"/>
              </a:ext>
            </a:extLst>
          </p:cNvPr>
          <p:cNvSpPr/>
          <p:nvPr/>
        </p:nvSpPr>
        <p:spPr>
          <a:xfrm>
            <a:off x="1206829" y="1205311"/>
            <a:ext cx="1502334" cy="584775"/>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 </a:t>
            </a:r>
            <a:r>
              <a:rPr lang="es-CO" sz="3200" b="1" dirty="0">
                <a:solidFill>
                  <a:schemeClr val="accent5"/>
                </a:solidFill>
                <a:latin typeface="Aharoni" panose="02010803020104030203" pitchFamily="2" charset="-79"/>
                <a:cs typeface="Aharoni" panose="02010803020104030203" pitchFamily="2" charset="-79"/>
              </a:rPr>
              <a:t>1</a:t>
            </a:r>
            <a:endParaRPr lang="es-CO" dirty="0">
              <a:solidFill>
                <a:schemeClr val="accent5"/>
              </a:solidFill>
            </a:endParaRPr>
          </a:p>
        </p:txBody>
      </p:sp>
      <p:sp>
        <p:nvSpPr>
          <p:cNvPr id="13" name="Rectángulo 12">
            <a:extLst>
              <a:ext uri="{FF2B5EF4-FFF2-40B4-BE49-F238E27FC236}">
                <a16:creationId xmlns:a16="http://schemas.microsoft.com/office/drawing/2014/main" id="{BD809D00-302E-4CE6-B3E2-D7F1B0947058}"/>
              </a:ext>
            </a:extLst>
          </p:cNvPr>
          <p:cNvSpPr/>
          <p:nvPr/>
        </p:nvSpPr>
        <p:spPr>
          <a:xfrm>
            <a:off x="2315406" y="2948560"/>
            <a:ext cx="1898277" cy="369332"/>
          </a:xfrm>
          <a:prstGeom prst="rect">
            <a:avLst/>
          </a:prstGeom>
        </p:spPr>
        <p:txBody>
          <a:bodyPr wrap="none">
            <a:spAutoFit/>
          </a:bodyPr>
          <a:lstStyle/>
          <a:p>
            <a:r>
              <a:rPr lang="es-CO" b="1" dirty="0">
                <a:solidFill>
                  <a:srgbClr val="0070C0"/>
                </a:solidFill>
                <a:latin typeface="Aharoni" panose="02010803020104030203" pitchFamily="2" charset="-79"/>
                <a:cs typeface="Aharoni" panose="02010803020104030203" pitchFamily="2" charset="-79"/>
              </a:rPr>
              <a:t>CUMPLIMIENTO</a:t>
            </a:r>
            <a:endParaRPr lang="es-CO" dirty="0">
              <a:solidFill>
                <a:srgbClr val="0070C0"/>
              </a:solidFill>
            </a:endParaRPr>
          </a:p>
        </p:txBody>
      </p:sp>
      <p:graphicFrame>
        <p:nvGraphicFramePr>
          <p:cNvPr id="14" name="Tabla 13">
            <a:extLst>
              <a:ext uri="{FF2B5EF4-FFF2-40B4-BE49-F238E27FC236}">
                <a16:creationId xmlns:a16="http://schemas.microsoft.com/office/drawing/2014/main" id="{576E6155-1116-4E3F-AC49-A5FCC68C751C}"/>
              </a:ext>
            </a:extLst>
          </p:cNvPr>
          <p:cNvGraphicFramePr>
            <a:graphicFrameLocks noGrp="1"/>
          </p:cNvGraphicFramePr>
          <p:nvPr>
            <p:extLst/>
          </p:nvPr>
        </p:nvGraphicFramePr>
        <p:xfrm>
          <a:off x="6434354" y="4399286"/>
          <a:ext cx="4312346" cy="1535929"/>
        </p:xfrm>
        <a:graphic>
          <a:graphicData uri="http://schemas.openxmlformats.org/drawingml/2006/table">
            <a:tbl>
              <a:tblPr>
                <a:tableStyleId>{BDBED569-4797-4DF1-A0F4-6AAB3CD982D8}</a:tableStyleId>
              </a:tblPr>
              <a:tblGrid>
                <a:gridCol w="2245428">
                  <a:extLst>
                    <a:ext uri="{9D8B030D-6E8A-4147-A177-3AD203B41FA5}">
                      <a16:colId xmlns:a16="http://schemas.microsoft.com/office/drawing/2014/main" val="3759477615"/>
                    </a:ext>
                  </a:extLst>
                </a:gridCol>
                <a:gridCol w="2066918">
                  <a:extLst>
                    <a:ext uri="{9D8B030D-6E8A-4147-A177-3AD203B41FA5}">
                      <a16:colId xmlns:a16="http://schemas.microsoft.com/office/drawing/2014/main" val="2306821368"/>
                    </a:ext>
                  </a:extLst>
                </a:gridCol>
              </a:tblGrid>
              <a:tr h="345786">
                <a:tc gridSpan="2">
                  <a:txBody>
                    <a:bodyPr/>
                    <a:lstStyle/>
                    <a:p>
                      <a:pPr algn="ctr" fontAlgn="ctr"/>
                      <a:r>
                        <a:rPr lang="es-CO" sz="1400" b="1" u="none" strike="noStrike" dirty="0">
                          <a:solidFill>
                            <a:schemeClr val="bg1"/>
                          </a:solidFill>
                          <a:effectLst/>
                        </a:rPr>
                        <a:t>Transferencias realizadas a la Nación</a:t>
                      </a:r>
                      <a:endParaRPr lang="es-CO" sz="1400" b="1" i="0" u="none" strike="noStrike" dirty="0">
                        <a:solidFill>
                          <a:schemeClr val="bg1"/>
                        </a:solidFill>
                        <a:effectLst/>
                        <a:latin typeface="Arial Narrow" panose="020B0606020202030204" pitchFamily="34" charset="0"/>
                      </a:endParaRPr>
                    </a:p>
                  </a:txBody>
                  <a:tcPr marL="0" marR="0" marT="0" marB="0" anchor="ctr">
                    <a:solidFill>
                      <a:srgbClr val="002060"/>
                    </a:solidFill>
                  </a:tcPr>
                </a:tc>
                <a:tc hMerge="1">
                  <a:txBody>
                    <a:bodyPr/>
                    <a:lstStyle/>
                    <a:p>
                      <a:pPr algn="ctr" fontAlgn="ctr"/>
                      <a:endParaRPr lang="es-CO" sz="600" b="1" i="0" u="none" strike="noStrike" dirty="0">
                        <a:solidFill>
                          <a:srgbClr val="FFFFFF"/>
                        </a:solidFill>
                        <a:effectLst/>
                        <a:latin typeface="Arial Narrow" panose="020B0606020202030204" pitchFamily="34" charset="0"/>
                      </a:endParaRPr>
                    </a:p>
                  </a:txBody>
                  <a:tcPr marL="0" marR="0" marT="0" marB="0" anchor="ctr"/>
                </a:tc>
                <a:extLst>
                  <a:ext uri="{0D108BD9-81ED-4DB2-BD59-A6C34878D82A}">
                    <a16:rowId xmlns:a16="http://schemas.microsoft.com/office/drawing/2014/main" val="2020557929"/>
                  </a:ext>
                </a:extLst>
              </a:tr>
              <a:tr h="337743">
                <a:tc>
                  <a:txBody>
                    <a:bodyPr/>
                    <a:lstStyle/>
                    <a:p>
                      <a:pPr algn="ctr" rtl="0" fontAlgn="ctr"/>
                      <a:r>
                        <a:rPr lang="es-CO" sz="1400" b="0" i="0" u="none" strike="noStrike" dirty="0">
                          <a:solidFill>
                            <a:srgbClr val="000000"/>
                          </a:solidFill>
                          <a:effectLst/>
                          <a:latin typeface="Calibri" panose="020F0502020204030204" pitchFamily="34" charset="0"/>
                        </a:rPr>
                        <a:t>Recursos Líquidos</a:t>
                      </a:r>
                    </a:p>
                  </a:txBody>
                  <a:tcPr marL="0" marR="0" marT="0" marB="0" anchor="ctr"/>
                </a:tc>
                <a:tc>
                  <a:txBody>
                    <a:bodyPr/>
                    <a:lstStyle/>
                    <a:p>
                      <a:pPr algn="ctr" fontAlgn="ctr"/>
                      <a:r>
                        <a:rPr lang="es-CO" sz="1400" b="1" i="0" u="none" strike="noStrike" kern="1200" dirty="0">
                          <a:solidFill>
                            <a:srgbClr val="000000"/>
                          </a:solidFill>
                          <a:effectLst/>
                          <a:latin typeface="Calibri" panose="020F0502020204030204" pitchFamily="34" charset="0"/>
                          <a:ea typeface="+mn-ea"/>
                          <a:cs typeface="+mn-cs"/>
                        </a:rPr>
                        <a:t> $ 81,681,817,015</a:t>
                      </a:r>
                    </a:p>
                  </a:txBody>
                  <a:tcPr marL="0" marR="0" marT="0" marB="0" anchor="ctr"/>
                </a:tc>
                <a:extLst>
                  <a:ext uri="{0D108BD9-81ED-4DB2-BD59-A6C34878D82A}">
                    <a16:rowId xmlns:a16="http://schemas.microsoft.com/office/drawing/2014/main" val="2044661866"/>
                  </a:ext>
                </a:extLst>
              </a:tr>
              <a:tr h="337743">
                <a:tc>
                  <a:txBody>
                    <a:bodyPr/>
                    <a:lstStyle/>
                    <a:p>
                      <a:pPr algn="ctr" rtl="0" fontAlgn="ctr"/>
                      <a:r>
                        <a:rPr lang="es-CO" sz="1400" b="0" i="0" u="none" strike="noStrike" dirty="0">
                          <a:solidFill>
                            <a:srgbClr val="000000"/>
                          </a:solidFill>
                          <a:effectLst/>
                          <a:latin typeface="Calibri" panose="020F0502020204030204" pitchFamily="34" charset="0"/>
                        </a:rPr>
                        <a:t>Recursos Físicos</a:t>
                      </a:r>
                    </a:p>
                  </a:txBody>
                  <a:tcPr marL="0" marR="0" marT="0" marB="0" anchor="ctr"/>
                </a:tc>
                <a:tc>
                  <a:txBody>
                    <a:bodyPr/>
                    <a:lstStyle/>
                    <a:p>
                      <a:pPr algn="ctr" fontAlgn="ctr"/>
                      <a:r>
                        <a:rPr lang="es-CO" sz="1400" b="1" i="0" u="none" strike="noStrike" kern="1200" dirty="0">
                          <a:solidFill>
                            <a:srgbClr val="000000"/>
                          </a:solidFill>
                          <a:effectLst/>
                          <a:latin typeface="Calibri" panose="020F0502020204030204" pitchFamily="34" charset="0"/>
                          <a:ea typeface="+mn-ea"/>
                          <a:cs typeface="+mn-cs"/>
                        </a:rPr>
                        <a:t> $ 8,845,213,050</a:t>
                      </a:r>
                    </a:p>
                  </a:txBody>
                  <a:tcPr marL="0" marR="0" marT="0" marB="0" anchor="ctr"/>
                </a:tc>
                <a:extLst>
                  <a:ext uri="{0D108BD9-81ED-4DB2-BD59-A6C34878D82A}">
                    <a16:rowId xmlns:a16="http://schemas.microsoft.com/office/drawing/2014/main" val="3703879262"/>
                  </a:ext>
                </a:extLst>
              </a:tr>
              <a:tr h="514657">
                <a:tc>
                  <a:txBody>
                    <a:bodyPr/>
                    <a:lstStyle/>
                    <a:p>
                      <a:pPr algn="ctr" rtl="0" fontAlgn="ctr"/>
                      <a:r>
                        <a:rPr lang="es-CO" sz="1400" b="0" i="0" u="none" strike="noStrike" dirty="0">
                          <a:solidFill>
                            <a:srgbClr val="000000"/>
                          </a:solidFill>
                          <a:effectLst/>
                          <a:latin typeface="Calibri" panose="020F0502020204030204" pitchFamily="34" charset="0"/>
                        </a:rPr>
                        <a:t>Divisas monetizadas</a:t>
                      </a:r>
                    </a:p>
                  </a:txBody>
                  <a:tcPr marL="0" marR="0" marT="0" marB="0" anchor="ctr"/>
                </a:tc>
                <a:tc>
                  <a:txBody>
                    <a:bodyPr/>
                    <a:lstStyle/>
                    <a:p>
                      <a:pPr algn="ctr" rtl="0" fontAlgn="ctr"/>
                      <a:r>
                        <a:rPr lang="es-CO" sz="1400" b="1" i="0" u="none" strike="noStrike" dirty="0">
                          <a:solidFill>
                            <a:srgbClr val="000000"/>
                          </a:solidFill>
                          <a:effectLst/>
                          <a:latin typeface="Calibri" panose="020F0502020204030204" pitchFamily="34" charset="0"/>
                        </a:rPr>
                        <a:t> $ 88,866,766,711 </a:t>
                      </a:r>
                    </a:p>
                  </a:txBody>
                  <a:tcPr marL="0" marR="0" marT="0" marB="0" anchor="ctr"/>
                </a:tc>
                <a:extLst>
                  <a:ext uri="{0D108BD9-81ED-4DB2-BD59-A6C34878D82A}">
                    <a16:rowId xmlns:a16="http://schemas.microsoft.com/office/drawing/2014/main" val="2222492550"/>
                  </a:ext>
                </a:extLst>
              </a:tr>
            </a:tbl>
          </a:graphicData>
        </a:graphic>
      </p:graphicFrame>
      <p:graphicFrame>
        <p:nvGraphicFramePr>
          <p:cNvPr id="15" name="Tabla 14">
            <a:extLst>
              <a:ext uri="{FF2B5EF4-FFF2-40B4-BE49-F238E27FC236}">
                <a16:creationId xmlns:a16="http://schemas.microsoft.com/office/drawing/2014/main" id="{D52C248C-EE0E-4F2F-80E6-1A8FBB5DFE07}"/>
              </a:ext>
            </a:extLst>
          </p:cNvPr>
          <p:cNvGraphicFramePr>
            <a:graphicFrameLocks noGrp="1"/>
          </p:cNvGraphicFramePr>
          <p:nvPr>
            <p:extLst/>
          </p:nvPr>
        </p:nvGraphicFramePr>
        <p:xfrm>
          <a:off x="9192418" y="2969015"/>
          <a:ext cx="1701485" cy="959247"/>
        </p:xfrm>
        <a:graphic>
          <a:graphicData uri="http://schemas.openxmlformats.org/drawingml/2006/table">
            <a:tbl>
              <a:tblPr>
                <a:tableStyleId>{5C22544A-7EE6-4342-B048-85BDC9FD1C3A}</a:tableStyleId>
              </a:tblPr>
              <a:tblGrid>
                <a:gridCol w="1701485">
                  <a:extLst>
                    <a:ext uri="{9D8B030D-6E8A-4147-A177-3AD203B41FA5}">
                      <a16:colId xmlns:a16="http://schemas.microsoft.com/office/drawing/2014/main" val="3245318558"/>
                    </a:ext>
                  </a:extLst>
                </a:gridCol>
              </a:tblGrid>
              <a:tr h="498411">
                <a:tc>
                  <a:txBody>
                    <a:bodyPr/>
                    <a:lstStyle/>
                    <a:p>
                      <a:pPr algn="ctr" fontAlgn="ctr"/>
                      <a:r>
                        <a:rPr lang="es-CO" sz="1800" b="1" u="none" strike="noStrike" dirty="0">
                          <a:effectLst/>
                        </a:rPr>
                        <a:t>Meta 2018</a:t>
                      </a:r>
                      <a:endParaRPr lang="es-CO" sz="1800" b="1" i="0" u="none" strike="noStrike" dirty="0">
                        <a:solidFill>
                          <a:srgbClr val="FFFFFF"/>
                        </a:solidFill>
                        <a:effectLst/>
                        <a:latin typeface="Arial Narrow" panose="020B0606020202030204" pitchFamily="34" charset="0"/>
                      </a:endParaRPr>
                    </a:p>
                  </a:txBody>
                  <a:tcPr marL="0" marR="0" marT="0" marB="0" anchor="ctr">
                    <a:solidFill>
                      <a:schemeClr val="accent6">
                        <a:lumMod val="60000"/>
                        <a:lumOff val="40000"/>
                      </a:schemeClr>
                    </a:solidFill>
                  </a:tcPr>
                </a:tc>
                <a:extLst>
                  <a:ext uri="{0D108BD9-81ED-4DB2-BD59-A6C34878D82A}">
                    <a16:rowId xmlns:a16="http://schemas.microsoft.com/office/drawing/2014/main" val="3685770129"/>
                  </a:ext>
                </a:extLst>
              </a:tr>
              <a:tr h="460836">
                <a:tc>
                  <a:txBody>
                    <a:bodyPr/>
                    <a:lstStyle/>
                    <a:p>
                      <a:pPr algn="ctr" fontAlgn="ctr"/>
                      <a:r>
                        <a:rPr lang="es-CO" sz="1800" b="1" i="0" u="none" strike="noStrike" dirty="0">
                          <a:solidFill>
                            <a:srgbClr val="000000"/>
                          </a:solidFill>
                          <a:effectLst/>
                          <a:latin typeface="Calibri" panose="020F0502020204030204" pitchFamily="34" charset="0"/>
                        </a:rPr>
                        <a:t>$184,159,000,000</a:t>
                      </a:r>
                    </a:p>
                  </a:txBody>
                  <a:tcPr marL="0" marR="0" marT="0" marB="0" anchor="ctr">
                    <a:solidFill>
                      <a:schemeClr val="accent6">
                        <a:lumMod val="20000"/>
                        <a:lumOff val="80000"/>
                      </a:schemeClr>
                    </a:solidFill>
                  </a:tcPr>
                </a:tc>
                <a:extLst>
                  <a:ext uri="{0D108BD9-81ED-4DB2-BD59-A6C34878D82A}">
                    <a16:rowId xmlns:a16="http://schemas.microsoft.com/office/drawing/2014/main" val="2322929551"/>
                  </a:ext>
                </a:extLst>
              </a:tr>
            </a:tbl>
          </a:graphicData>
        </a:graphic>
      </p:graphicFrame>
      <p:graphicFrame>
        <p:nvGraphicFramePr>
          <p:cNvPr id="16" name="Tabla 15">
            <a:extLst>
              <a:ext uri="{FF2B5EF4-FFF2-40B4-BE49-F238E27FC236}">
                <a16:creationId xmlns:a16="http://schemas.microsoft.com/office/drawing/2014/main" id="{6E566094-795A-4D7A-9327-8447806EEE44}"/>
              </a:ext>
            </a:extLst>
          </p:cNvPr>
          <p:cNvGraphicFramePr>
            <a:graphicFrameLocks noGrp="1"/>
          </p:cNvGraphicFramePr>
          <p:nvPr>
            <p:extLst/>
          </p:nvPr>
        </p:nvGraphicFramePr>
        <p:xfrm>
          <a:off x="6151387" y="2969015"/>
          <a:ext cx="3025875" cy="959247"/>
        </p:xfrm>
        <a:graphic>
          <a:graphicData uri="http://schemas.openxmlformats.org/drawingml/2006/table">
            <a:tbl>
              <a:tblPr>
                <a:tableStyleId>{5C22544A-7EE6-4342-B048-85BDC9FD1C3A}</a:tableStyleId>
              </a:tblPr>
              <a:tblGrid>
                <a:gridCol w="3025875">
                  <a:extLst>
                    <a:ext uri="{9D8B030D-6E8A-4147-A177-3AD203B41FA5}">
                      <a16:colId xmlns:a16="http://schemas.microsoft.com/office/drawing/2014/main" val="1617628158"/>
                    </a:ext>
                  </a:extLst>
                </a:gridCol>
              </a:tblGrid>
              <a:tr h="319997">
                <a:tc>
                  <a:txBody>
                    <a:bodyPr/>
                    <a:lstStyle/>
                    <a:p>
                      <a:pPr algn="ctr" fontAlgn="ctr"/>
                      <a:r>
                        <a:rPr lang="es-CO" sz="1800" b="1" u="none" strike="noStrike" dirty="0">
                          <a:effectLst/>
                        </a:rPr>
                        <a:t>Transferencias realizadas a la nación </a:t>
                      </a:r>
                    </a:p>
                  </a:txBody>
                  <a:tcPr marL="0" marR="0" marT="0" marB="0" anchor="ctr">
                    <a:solidFill>
                      <a:schemeClr val="accent3"/>
                    </a:solidFill>
                  </a:tcPr>
                </a:tc>
                <a:extLst>
                  <a:ext uri="{0D108BD9-81ED-4DB2-BD59-A6C34878D82A}">
                    <a16:rowId xmlns:a16="http://schemas.microsoft.com/office/drawing/2014/main" val="4142597414"/>
                  </a:ext>
                </a:extLst>
              </a:tr>
              <a:tr h="410607">
                <a:tc>
                  <a:txBody>
                    <a:bodyPr/>
                    <a:lstStyle/>
                    <a:p>
                      <a:pPr algn="ctr" rtl="0" fontAlgn="ctr"/>
                      <a:r>
                        <a:rPr lang="es-CO" sz="1800" b="1" i="0" u="none" strike="noStrike" dirty="0">
                          <a:solidFill>
                            <a:srgbClr val="000000"/>
                          </a:solidFill>
                          <a:effectLst/>
                          <a:latin typeface="Calibri" panose="020F0502020204030204" pitchFamily="34" charset="0"/>
                        </a:rPr>
                        <a:t> $ 179,393,796,776 </a:t>
                      </a:r>
                    </a:p>
                  </a:txBody>
                  <a:tcPr marL="0" marR="0" marT="0" marB="0" anchor="ctr">
                    <a:solidFill>
                      <a:schemeClr val="accent3">
                        <a:lumMod val="40000"/>
                        <a:lumOff val="60000"/>
                      </a:schemeClr>
                    </a:solidFill>
                  </a:tcPr>
                </a:tc>
                <a:extLst>
                  <a:ext uri="{0D108BD9-81ED-4DB2-BD59-A6C34878D82A}">
                    <a16:rowId xmlns:a16="http://schemas.microsoft.com/office/drawing/2014/main" val="2720671184"/>
                  </a:ext>
                </a:extLst>
              </a:tr>
            </a:tbl>
          </a:graphicData>
        </a:graphic>
      </p:graphicFrame>
      <p:graphicFrame>
        <p:nvGraphicFramePr>
          <p:cNvPr id="17" name="Gráfico 16">
            <a:extLst>
              <a:ext uri="{FF2B5EF4-FFF2-40B4-BE49-F238E27FC236}">
                <a16:creationId xmlns:a16="http://schemas.microsoft.com/office/drawing/2014/main" id="{CB566100-DEBA-49A3-B798-1E61642FD1C2}"/>
              </a:ext>
            </a:extLst>
          </p:cNvPr>
          <p:cNvGraphicFramePr>
            <a:graphicFrameLocks/>
          </p:cNvGraphicFramePr>
          <p:nvPr>
            <p:extLst/>
          </p:nvPr>
        </p:nvGraphicFramePr>
        <p:xfrm>
          <a:off x="1925702" y="3540108"/>
          <a:ext cx="2962693" cy="2566742"/>
        </p:xfrm>
        <a:graphic>
          <a:graphicData uri="http://schemas.openxmlformats.org/drawingml/2006/chart">
            <c:chart xmlns:c="http://schemas.openxmlformats.org/drawingml/2006/chart" xmlns:r="http://schemas.openxmlformats.org/officeDocument/2006/relationships" r:id="rId4"/>
          </a:graphicData>
        </a:graphic>
      </p:graphicFrame>
      <p:sp>
        <p:nvSpPr>
          <p:cNvPr id="18" name="CuadroTexto 3">
            <a:extLst>
              <a:ext uri="{FF2B5EF4-FFF2-40B4-BE49-F238E27FC236}">
                <a16:creationId xmlns:a16="http://schemas.microsoft.com/office/drawing/2014/main" id="{00DBDCB8-A525-4D16-86AA-9FE460754ECD}"/>
              </a:ext>
            </a:extLst>
          </p:cNvPr>
          <p:cNvSpPr txBox="1">
            <a:spLocks noChangeArrowheads="1"/>
          </p:cNvSpPr>
          <p:nvPr/>
        </p:nvSpPr>
        <p:spPr bwMode="auto">
          <a:xfrm>
            <a:off x="1678544" y="399132"/>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PERSPECTIVA FINANCIERA</a:t>
            </a:r>
            <a:endParaRPr lang="es-CO" altLang="es-CO" sz="2700" b="1" dirty="0">
              <a:solidFill>
                <a:srgbClr val="002060"/>
              </a:solidFill>
            </a:endParaRPr>
          </a:p>
        </p:txBody>
      </p:sp>
      <p:sp>
        <p:nvSpPr>
          <p:cNvPr id="19" name="Rectángulo 18">
            <a:extLst>
              <a:ext uri="{FF2B5EF4-FFF2-40B4-BE49-F238E27FC236}">
                <a16:creationId xmlns:a16="http://schemas.microsoft.com/office/drawing/2014/main" id="{E89740E4-8B95-438A-82EC-A380337845A6}"/>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CuadroTexto 19">
            <a:extLst>
              <a:ext uri="{FF2B5EF4-FFF2-40B4-BE49-F238E27FC236}">
                <a16:creationId xmlns:a16="http://schemas.microsoft.com/office/drawing/2014/main" id="{8266F211-6861-40CC-96D4-DCDF1D68019B}"/>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32030399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18" name="Conector recto 17">
            <a:extLst>
              <a:ext uri="{FF2B5EF4-FFF2-40B4-BE49-F238E27FC236}">
                <a16:creationId xmlns:a16="http://schemas.microsoft.com/office/drawing/2014/main" id="{161A2B78-571D-4D35-B138-8945E3EBC699}"/>
              </a:ext>
            </a:extLst>
          </p:cNvPr>
          <p:cNvCxnSpPr/>
          <p:nvPr/>
        </p:nvCxnSpPr>
        <p:spPr>
          <a:xfrm>
            <a:off x="11710556" y="2288856"/>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9" name="Conector recto 18">
            <a:extLst>
              <a:ext uri="{FF2B5EF4-FFF2-40B4-BE49-F238E27FC236}">
                <a16:creationId xmlns:a16="http://schemas.microsoft.com/office/drawing/2014/main" id="{8C7F8887-1F18-454B-9F0F-911F8723C24A}"/>
              </a:ext>
            </a:extLst>
          </p:cNvPr>
          <p:cNvCxnSpPr/>
          <p:nvPr/>
        </p:nvCxnSpPr>
        <p:spPr>
          <a:xfrm>
            <a:off x="4666838" y="6448702"/>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20" name="Rectángulo 19">
            <a:extLst>
              <a:ext uri="{FF2B5EF4-FFF2-40B4-BE49-F238E27FC236}">
                <a16:creationId xmlns:a16="http://schemas.microsoft.com/office/drawing/2014/main" id="{D80D222D-4B84-4413-B063-9891C0652295}"/>
              </a:ext>
            </a:extLst>
          </p:cNvPr>
          <p:cNvSpPr/>
          <p:nvPr/>
        </p:nvSpPr>
        <p:spPr>
          <a:xfrm>
            <a:off x="486072" y="1641789"/>
            <a:ext cx="4180766" cy="830997"/>
          </a:xfrm>
          <a:prstGeom prst="rect">
            <a:avLst/>
          </a:prstGeom>
        </p:spPr>
        <p:txBody>
          <a:bodyPr wrap="square">
            <a:spAutoFit/>
          </a:bodyPr>
          <a:lstStyle/>
          <a:p>
            <a:r>
              <a:rPr lang="es-CO" sz="2400" b="1" dirty="0">
                <a:latin typeface="Aharoni" panose="02010803020104030203" pitchFamily="2" charset="-79"/>
                <a:cs typeface="Aharoni" panose="02010803020104030203" pitchFamily="2" charset="-79"/>
              </a:rPr>
              <a:t>RECUPERAR CARTERA VENCIDA</a:t>
            </a:r>
          </a:p>
        </p:txBody>
      </p:sp>
      <p:sp>
        <p:nvSpPr>
          <p:cNvPr id="21" name="Rectángulo 20">
            <a:extLst>
              <a:ext uri="{FF2B5EF4-FFF2-40B4-BE49-F238E27FC236}">
                <a16:creationId xmlns:a16="http://schemas.microsoft.com/office/drawing/2014/main" id="{1E182008-558E-485B-BFAE-7DDEB615B415}"/>
              </a:ext>
            </a:extLst>
          </p:cNvPr>
          <p:cNvSpPr/>
          <p:nvPr/>
        </p:nvSpPr>
        <p:spPr>
          <a:xfrm>
            <a:off x="1818464" y="2605348"/>
            <a:ext cx="2467342" cy="461665"/>
          </a:xfrm>
          <a:prstGeom prst="rect">
            <a:avLst/>
          </a:prstGeom>
        </p:spPr>
        <p:txBody>
          <a:bodyPr wrap="none">
            <a:spAutoFit/>
          </a:bodyPr>
          <a:lstStyle/>
          <a:p>
            <a:r>
              <a:rPr lang="es-CO" sz="2400" b="1" dirty="0">
                <a:solidFill>
                  <a:srgbClr val="0070C0"/>
                </a:solidFill>
                <a:latin typeface="Aharoni" panose="02010803020104030203" pitchFamily="2" charset="-79"/>
                <a:cs typeface="Aharoni" panose="02010803020104030203" pitchFamily="2" charset="-79"/>
              </a:rPr>
              <a:t>CUMPLIMIENTO</a:t>
            </a:r>
            <a:endParaRPr lang="es-CO" sz="2400" dirty="0">
              <a:solidFill>
                <a:srgbClr val="0070C0"/>
              </a:solidFill>
            </a:endParaRPr>
          </a:p>
        </p:txBody>
      </p:sp>
      <p:graphicFrame>
        <p:nvGraphicFramePr>
          <p:cNvPr id="22" name="Tabla 21">
            <a:extLst>
              <a:ext uri="{FF2B5EF4-FFF2-40B4-BE49-F238E27FC236}">
                <a16:creationId xmlns:a16="http://schemas.microsoft.com/office/drawing/2014/main" id="{C24F9BC2-DE97-4E3A-A8A5-FE62C40D1164}"/>
              </a:ext>
            </a:extLst>
          </p:cNvPr>
          <p:cNvGraphicFramePr>
            <a:graphicFrameLocks noGrp="1"/>
          </p:cNvGraphicFramePr>
          <p:nvPr>
            <p:extLst>
              <p:ext uri="{D42A27DB-BD31-4B8C-83A1-F6EECF244321}">
                <p14:modId xmlns:p14="http://schemas.microsoft.com/office/powerpoint/2010/main" val="1135515213"/>
              </p:ext>
            </p:extLst>
          </p:nvPr>
        </p:nvGraphicFramePr>
        <p:xfrm>
          <a:off x="6317676" y="3281530"/>
          <a:ext cx="4893880" cy="2590314"/>
        </p:xfrm>
        <a:graphic>
          <a:graphicData uri="http://schemas.openxmlformats.org/drawingml/2006/table">
            <a:tbl>
              <a:tblPr/>
              <a:tblGrid>
                <a:gridCol w="3685305">
                  <a:extLst>
                    <a:ext uri="{9D8B030D-6E8A-4147-A177-3AD203B41FA5}">
                      <a16:colId xmlns:a16="http://schemas.microsoft.com/office/drawing/2014/main" val="999536246"/>
                    </a:ext>
                  </a:extLst>
                </a:gridCol>
                <a:gridCol w="1208575">
                  <a:extLst>
                    <a:ext uri="{9D8B030D-6E8A-4147-A177-3AD203B41FA5}">
                      <a16:colId xmlns:a16="http://schemas.microsoft.com/office/drawing/2014/main" val="2274530889"/>
                    </a:ext>
                  </a:extLst>
                </a:gridCol>
              </a:tblGrid>
              <a:tr h="533779">
                <a:tc>
                  <a:txBody>
                    <a:bodyPr/>
                    <a:lstStyle/>
                    <a:p>
                      <a:pPr algn="ctr" rtl="0" fontAlgn="ctr"/>
                      <a:r>
                        <a:rPr lang="es-CO" sz="1600" b="1" i="0" u="none" strike="noStrike" dirty="0">
                          <a:solidFill>
                            <a:schemeClr val="bg1"/>
                          </a:solidFill>
                          <a:effectLst/>
                          <a:latin typeface="Arial Narrow" panose="020B0606020202030204" pitchFamily="34" charset="0"/>
                        </a:rPr>
                        <a:t>Iniciativas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rtl="0" fontAlgn="ctr"/>
                      <a:r>
                        <a:rPr lang="es-CO" sz="1600" b="1" i="0" u="none" strike="noStrike" dirty="0">
                          <a:solidFill>
                            <a:schemeClr val="bg1"/>
                          </a:solidFill>
                          <a:effectLst/>
                          <a:latin typeface="Arial Narrow" panose="020B0606020202030204" pitchFamily="34" charset="0"/>
                        </a:rPr>
                        <a:t>Cumplimiento Iniciativas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293428211"/>
                  </a:ext>
                </a:extLst>
              </a:tr>
              <a:tr h="440326">
                <a:tc>
                  <a:txBody>
                    <a:bodyPr/>
                    <a:lstStyle/>
                    <a:p>
                      <a:pPr algn="ctr" rtl="0" fontAlgn="ctr"/>
                      <a:r>
                        <a:rPr lang="es-CO" sz="1400" b="0" i="0" u="none" strike="noStrike" dirty="0">
                          <a:solidFill>
                            <a:srgbClr val="000000"/>
                          </a:solidFill>
                          <a:effectLst/>
                          <a:latin typeface="Arial Narrow" panose="020B0606020202030204" pitchFamily="34" charset="0"/>
                        </a:rPr>
                        <a:t>Gestionar los recursos adeudados por los depositarios pendientes de traslado</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s-CO" sz="1200" b="1" i="0" u="none" strike="noStrike" dirty="0">
                          <a:solidFill>
                            <a:srgbClr val="000000"/>
                          </a:solidFill>
                          <a:effectLst/>
                          <a:latin typeface="Arial Narrow" panose="020B0606020202030204" pitchFamily="34"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35260074"/>
                  </a:ext>
                </a:extLst>
              </a:tr>
              <a:tr h="576504">
                <a:tc>
                  <a:txBody>
                    <a:bodyPr/>
                    <a:lstStyle/>
                    <a:p>
                      <a:pPr algn="ctr" rtl="0" fontAlgn="ctr"/>
                      <a:r>
                        <a:rPr lang="es-CO" sz="1400" b="0" i="0" u="none" strike="noStrike" dirty="0">
                          <a:solidFill>
                            <a:srgbClr val="000000"/>
                          </a:solidFill>
                          <a:effectLst/>
                          <a:latin typeface="Arial Narrow" panose="020B0606020202030204" pitchFamily="34" charset="0"/>
                        </a:rPr>
                        <a:t>Gestionar la cartera identificada de las obligaciones vencidas de arrendamiento en Deposito Provisional</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s-CO" sz="1200" b="1" i="0" u="none" strike="noStrike" dirty="0">
                          <a:solidFill>
                            <a:srgbClr val="000000"/>
                          </a:solidFill>
                          <a:effectLst/>
                          <a:latin typeface="Arial Narrow" panose="020B0606020202030204" pitchFamily="34" charset="0"/>
                        </a:rPr>
                        <a:t>85%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12447711"/>
                  </a:ext>
                </a:extLst>
              </a:tr>
              <a:tr h="655369">
                <a:tc>
                  <a:txBody>
                    <a:bodyPr/>
                    <a:lstStyle/>
                    <a:p>
                      <a:pPr algn="ctr" rtl="0" fontAlgn="ctr"/>
                      <a:r>
                        <a:rPr lang="es-CO" sz="1400" b="0" i="0" u="none" strike="noStrike" dirty="0">
                          <a:solidFill>
                            <a:srgbClr val="000000"/>
                          </a:solidFill>
                          <a:effectLst/>
                          <a:latin typeface="Arial Narrow" panose="020B0606020202030204" pitchFamily="34" charset="0"/>
                        </a:rPr>
                        <a:t>Gestionar la recuperación de obligaciones vencidas identificadas para judicializar &gt; 180 días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s-CO" sz="1200" b="1" i="0" u="none" strike="noStrike">
                          <a:solidFill>
                            <a:srgbClr val="000000"/>
                          </a:solidFill>
                          <a:effectLst/>
                          <a:latin typeface="Arial Narrow" panose="020B0606020202030204" pitchFamily="34" charset="0"/>
                        </a:rPr>
                        <a:t>135%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30303901"/>
                  </a:ext>
                </a:extLst>
              </a:tr>
              <a:tr h="384336">
                <a:tc>
                  <a:txBody>
                    <a:bodyPr/>
                    <a:lstStyle/>
                    <a:p>
                      <a:pPr algn="ctr" rtl="0" fontAlgn="ctr"/>
                      <a:r>
                        <a:rPr lang="es-CO" sz="1400" b="0" i="0" u="none" strike="noStrike" dirty="0">
                          <a:solidFill>
                            <a:srgbClr val="000000"/>
                          </a:solidFill>
                          <a:effectLst/>
                          <a:latin typeface="Arial Narrow" panose="020B0606020202030204" pitchFamily="34" charset="0"/>
                        </a:rPr>
                        <a:t>Gestión de cobro persuasivo a través de CISA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s-CO" sz="1200" b="1" i="0" u="none" strike="noStrike" dirty="0">
                          <a:solidFill>
                            <a:srgbClr val="000000"/>
                          </a:solidFill>
                          <a:effectLst/>
                          <a:latin typeface="Arial Narrow" panose="020B0606020202030204" pitchFamily="34" charset="0"/>
                        </a:rPr>
                        <a:t>680%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78976001"/>
                  </a:ext>
                </a:extLst>
              </a:tr>
            </a:tbl>
          </a:graphicData>
        </a:graphic>
      </p:graphicFrame>
      <p:graphicFrame>
        <p:nvGraphicFramePr>
          <p:cNvPr id="23" name="Gráfico 22">
            <a:extLst>
              <a:ext uri="{FF2B5EF4-FFF2-40B4-BE49-F238E27FC236}">
                <a16:creationId xmlns:a16="http://schemas.microsoft.com/office/drawing/2014/main" id="{AFAC21C5-759F-4317-A468-86D2ED9E2826}"/>
              </a:ext>
            </a:extLst>
          </p:cNvPr>
          <p:cNvGraphicFramePr>
            <a:graphicFrameLocks/>
          </p:cNvGraphicFramePr>
          <p:nvPr>
            <p:extLst/>
          </p:nvPr>
        </p:nvGraphicFramePr>
        <p:xfrm>
          <a:off x="1637133" y="3124609"/>
          <a:ext cx="3849152" cy="2776033"/>
        </p:xfrm>
        <a:graphic>
          <a:graphicData uri="http://schemas.openxmlformats.org/drawingml/2006/chart">
            <c:chart xmlns:c="http://schemas.openxmlformats.org/drawingml/2006/chart" xmlns:r="http://schemas.openxmlformats.org/officeDocument/2006/relationships" r:id="rId4"/>
          </a:graphicData>
        </a:graphic>
      </p:graphicFrame>
      <p:sp>
        <p:nvSpPr>
          <p:cNvPr id="24" name="Rectángulo 23">
            <a:extLst>
              <a:ext uri="{FF2B5EF4-FFF2-40B4-BE49-F238E27FC236}">
                <a16:creationId xmlns:a16="http://schemas.microsoft.com/office/drawing/2014/main" id="{4D6E1120-7BBC-46B6-AAE6-C3D3AEE36836}"/>
              </a:ext>
            </a:extLst>
          </p:cNvPr>
          <p:cNvSpPr/>
          <p:nvPr/>
        </p:nvSpPr>
        <p:spPr>
          <a:xfrm>
            <a:off x="486072" y="1028216"/>
            <a:ext cx="1502334" cy="584775"/>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 </a:t>
            </a:r>
            <a:r>
              <a:rPr lang="es-CO" sz="3200" b="1" dirty="0">
                <a:solidFill>
                  <a:schemeClr val="accent5"/>
                </a:solidFill>
                <a:latin typeface="Aharoni" panose="02010803020104030203" pitchFamily="2" charset="-79"/>
                <a:cs typeface="Aharoni" panose="02010803020104030203" pitchFamily="2" charset="-79"/>
              </a:rPr>
              <a:t>2</a:t>
            </a:r>
            <a:endParaRPr lang="es-CO" dirty="0">
              <a:solidFill>
                <a:schemeClr val="accent5"/>
              </a:solidFill>
            </a:endParaRPr>
          </a:p>
        </p:txBody>
      </p:sp>
      <p:sp>
        <p:nvSpPr>
          <p:cNvPr id="12" name="CuadroTexto 3">
            <a:extLst>
              <a:ext uri="{FF2B5EF4-FFF2-40B4-BE49-F238E27FC236}">
                <a16:creationId xmlns:a16="http://schemas.microsoft.com/office/drawing/2014/main" id="{5B91248D-0808-4AED-BE52-981332135E4C}"/>
              </a:ext>
            </a:extLst>
          </p:cNvPr>
          <p:cNvSpPr txBox="1">
            <a:spLocks noChangeArrowheads="1"/>
          </p:cNvSpPr>
          <p:nvPr/>
        </p:nvSpPr>
        <p:spPr bwMode="auto">
          <a:xfrm>
            <a:off x="1678544" y="399132"/>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PERSPECTIVA FINANCIERA</a:t>
            </a:r>
            <a:endParaRPr lang="es-CO" altLang="es-CO" sz="2700" b="1" dirty="0">
              <a:solidFill>
                <a:srgbClr val="002060"/>
              </a:solidFill>
            </a:endParaRPr>
          </a:p>
        </p:txBody>
      </p:sp>
      <p:sp>
        <p:nvSpPr>
          <p:cNvPr id="14" name="Rectángulo 13">
            <a:extLst>
              <a:ext uri="{FF2B5EF4-FFF2-40B4-BE49-F238E27FC236}">
                <a16:creationId xmlns:a16="http://schemas.microsoft.com/office/drawing/2014/main" id="{BC624245-50C1-4313-9D06-336441C568D1}"/>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7E1EBC39-9980-404D-ADDB-D8FC1E200AA0}"/>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415228763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18" name="Conector recto 17">
            <a:extLst>
              <a:ext uri="{FF2B5EF4-FFF2-40B4-BE49-F238E27FC236}">
                <a16:creationId xmlns:a16="http://schemas.microsoft.com/office/drawing/2014/main" id="{621E3956-69C7-4992-9897-6F0C788E31DE}"/>
              </a:ext>
            </a:extLst>
          </p:cNvPr>
          <p:cNvCxnSpPr/>
          <p:nvPr/>
        </p:nvCxnSpPr>
        <p:spPr>
          <a:xfrm>
            <a:off x="11488883"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9" name="Conector recto 18">
            <a:extLst>
              <a:ext uri="{FF2B5EF4-FFF2-40B4-BE49-F238E27FC236}">
                <a16:creationId xmlns:a16="http://schemas.microsoft.com/office/drawing/2014/main" id="{57B61A1A-85FE-4A76-9592-84B21774B045}"/>
              </a:ext>
            </a:extLst>
          </p:cNvPr>
          <p:cNvCxnSpPr/>
          <p:nvPr/>
        </p:nvCxnSpPr>
        <p:spPr>
          <a:xfrm>
            <a:off x="4445165"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20" name="Rectángulo 19">
            <a:extLst>
              <a:ext uri="{FF2B5EF4-FFF2-40B4-BE49-F238E27FC236}">
                <a16:creationId xmlns:a16="http://schemas.microsoft.com/office/drawing/2014/main" id="{E3B951D7-6DBB-4447-BBD1-B6B49E28F666}"/>
              </a:ext>
            </a:extLst>
          </p:cNvPr>
          <p:cNvSpPr/>
          <p:nvPr/>
        </p:nvSpPr>
        <p:spPr>
          <a:xfrm>
            <a:off x="884599" y="1863887"/>
            <a:ext cx="4180766" cy="646331"/>
          </a:xfrm>
          <a:prstGeom prst="rect">
            <a:avLst/>
          </a:prstGeom>
        </p:spPr>
        <p:txBody>
          <a:bodyPr wrap="square">
            <a:spAutoFit/>
          </a:bodyPr>
          <a:lstStyle/>
          <a:p>
            <a:r>
              <a:rPr lang="es-CO" b="1" dirty="0">
                <a:latin typeface="Aharoni" panose="02010803020104030203" pitchFamily="2" charset="-79"/>
                <a:cs typeface="Aharoni" panose="02010803020104030203" pitchFamily="2" charset="-79"/>
              </a:rPr>
              <a:t>OBTENER INGRESOS A PARTIR DE LA COMERCIALIZACIÓN DE ACTIVOS</a:t>
            </a:r>
          </a:p>
        </p:txBody>
      </p:sp>
      <p:sp>
        <p:nvSpPr>
          <p:cNvPr id="21" name="Rectángulo 20">
            <a:extLst>
              <a:ext uri="{FF2B5EF4-FFF2-40B4-BE49-F238E27FC236}">
                <a16:creationId xmlns:a16="http://schemas.microsoft.com/office/drawing/2014/main" id="{152ED398-D889-4DEB-82D2-0CA780A3D169}"/>
              </a:ext>
            </a:extLst>
          </p:cNvPr>
          <p:cNvSpPr/>
          <p:nvPr/>
        </p:nvSpPr>
        <p:spPr>
          <a:xfrm>
            <a:off x="862630" y="2708696"/>
            <a:ext cx="1327608" cy="276999"/>
          </a:xfrm>
          <a:prstGeom prst="rect">
            <a:avLst/>
          </a:prstGeom>
        </p:spPr>
        <p:txBody>
          <a:bodyPr wrap="none">
            <a:spAutoFit/>
          </a:bodyPr>
          <a:lstStyle/>
          <a:p>
            <a:r>
              <a:rPr lang="es-CO" sz="1200" b="1" dirty="0">
                <a:solidFill>
                  <a:srgbClr val="0070C0"/>
                </a:solidFill>
                <a:latin typeface="Aharoni" panose="02010803020104030203" pitchFamily="2" charset="-79"/>
                <a:cs typeface="Aharoni" panose="02010803020104030203" pitchFamily="2" charset="-79"/>
              </a:rPr>
              <a:t>CUMPLIMIENTO</a:t>
            </a:r>
            <a:endParaRPr lang="es-CO" dirty="0">
              <a:solidFill>
                <a:srgbClr val="0070C0"/>
              </a:solidFill>
            </a:endParaRPr>
          </a:p>
        </p:txBody>
      </p:sp>
      <p:sp>
        <p:nvSpPr>
          <p:cNvPr id="22" name="Rectángulo 21">
            <a:extLst>
              <a:ext uri="{FF2B5EF4-FFF2-40B4-BE49-F238E27FC236}">
                <a16:creationId xmlns:a16="http://schemas.microsoft.com/office/drawing/2014/main" id="{6ACD993D-C73D-4FE5-A43F-C9D4709790FF}"/>
              </a:ext>
            </a:extLst>
          </p:cNvPr>
          <p:cNvSpPr/>
          <p:nvPr/>
        </p:nvSpPr>
        <p:spPr>
          <a:xfrm>
            <a:off x="890922" y="1284691"/>
            <a:ext cx="1502334" cy="584775"/>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 </a:t>
            </a:r>
            <a:r>
              <a:rPr lang="es-CO" sz="3200" b="1" dirty="0">
                <a:solidFill>
                  <a:schemeClr val="accent5"/>
                </a:solidFill>
                <a:latin typeface="Aharoni" panose="02010803020104030203" pitchFamily="2" charset="-79"/>
                <a:cs typeface="Aharoni" panose="02010803020104030203" pitchFamily="2" charset="-79"/>
              </a:rPr>
              <a:t>3</a:t>
            </a:r>
            <a:endParaRPr lang="es-CO" dirty="0">
              <a:solidFill>
                <a:schemeClr val="accent5"/>
              </a:solidFill>
            </a:endParaRPr>
          </a:p>
        </p:txBody>
      </p:sp>
      <p:graphicFrame>
        <p:nvGraphicFramePr>
          <p:cNvPr id="23" name="Tabla 22">
            <a:extLst>
              <a:ext uri="{FF2B5EF4-FFF2-40B4-BE49-F238E27FC236}">
                <a16:creationId xmlns:a16="http://schemas.microsoft.com/office/drawing/2014/main" id="{08C28175-426C-4AA2-B0C9-D3A2745B39D3}"/>
              </a:ext>
            </a:extLst>
          </p:cNvPr>
          <p:cNvGraphicFramePr>
            <a:graphicFrameLocks noGrp="1"/>
          </p:cNvGraphicFramePr>
          <p:nvPr>
            <p:extLst/>
          </p:nvPr>
        </p:nvGraphicFramePr>
        <p:xfrm>
          <a:off x="6085104" y="4321589"/>
          <a:ext cx="5133584" cy="1412866"/>
        </p:xfrm>
        <a:graphic>
          <a:graphicData uri="http://schemas.openxmlformats.org/drawingml/2006/table">
            <a:tbl>
              <a:tblPr>
                <a:tableStyleId>{BDBED569-4797-4DF1-A0F4-6AAB3CD982D8}</a:tableStyleId>
              </a:tblPr>
              <a:tblGrid>
                <a:gridCol w="3223448">
                  <a:extLst>
                    <a:ext uri="{9D8B030D-6E8A-4147-A177-3AD203B41FA5}">
                      <a16:colId xmlns:a16="http://schemas.microsoft.com/office/drawing/2014/main" val="3759477615"/>
                    </a:ext>
                  </a:extLst>
                </a:gridCol>
                <a:gridCol w="1910136">
                  <a:extLst>
                    <a:ext uri="{9D8B030D-6E8A-4147-A177-3AD203B41FA5}">
                      <a16:colId xmlns:a16="http://schemas.microsoft.com/office/drawing/2014/main" val="2306821368"/>
                    </a:ext>
                  </a:extLst>
                </a:gridCol>
              </a:tblGrid>
              <a:tr h="345786">
                <a:tc gridSpan="2">
                  <a:txBody>
                    <a:bodyPr/>
                    <a:lstStyle/>
                    <a:p>
                      <a:pPr algn="ctr" fontAlgn="ctr"/>
                      <a:r>
                        <a:rPr lang="es-CO" sz="1800" b="1" u="none" strike="noStrike" dirty="0">
                          <a:solidFill>
                            <a:schemeClr val="bg1"/>
                          </a:solidFill>
                          <a:effectLst/>
                        </a:rPr>
                        <a:t>Valor recaudado por comercialización de activos</a:t>
                      </a:r>
                      <a:endParaRPr lang="es-CO" sz="1800" b="1" i="0" u="none" strike="noStrike" dirty="0">
                        <a:solidFill>
                          <a:schemeClr val="bg1"/>
                        </a:solidFill>
                        <a:effectLst/>
                        <a:latin typeface="Arial Narrow" panose="020B0606020202030204" pitchFamily="34" charset="0"/>
                      </a:endParaRPr>
                    </a:p>
                  </a:txBody>
                  <a:tcPr marL="0" marR="0" marT="0" marB="0" anchor="ctr">
                    <a:solidFill>
                      <a:srgbClr val="002060"/>
                    </a:solidFill>
                  </a:tcPr>
                </a:tc>
                <a:tc hMerge="1">
                  <a:txBody>
                    <a:bodyPr/>
                    <a:lstStyle/>
                    <a:p>
                      <a:pPr algn="ctr" fontAlgn="ctr"/>
                      <a:endParaRPr lang="es-CO" sz="600" b="1" i="0" u="none" strike="noStrike" dirty="0">
                        <a:solidFill>
                          <a:srgbClr val="FFFFFF"/>
                        </a:solidFill>
                        <a:effectLst/>
                        <a:latin typeface="Arial Narrow" panose="020B0606020202030204" pitchFamily="34" charset="0"/>
                      </a:endParaRPr>
                    </a:p>
                  </a:txBody>
                  <a:tcPr marL="0" marR="0" marT="0" marB="0" anchor="ctr"/>
                </a:tc>
                <a:extLst>
                  <a:ext uri="{0D108BD9-81ED-4DB2-BD59-A6C34878D82A}">
                    <a16:rowId xmlns:a16="http://schemas.microsoft.com/office/drawing/2014/main" val="2020557929"/>
                  </a:ext>
                </a:extLst>
              </a:tr>
              <a:tr h="244232">
                <a:tc>
                  <a:txBody>
                    <a:bodyPr/>
                    <a:lstStyle/>
                    <a:p>
                      <a:pPr algn="ctr" fontAlgn="ctr"/>
                      <a:r>
                        <a:rPr lang="es-CO" sz="1600" b="0" i="0" u="none" strike="noStrike" dirty="0">
                          <a:solidFill>
                            <a:srgbClr val="000000"/>
                          </a:solidFill>
                          <a:effectLst/>
                          <a:latin typeface="Arial Narrow" panose="020B0606020202030204" pitchFamily="34" charset="0"/>
                        </a:rPr>
                        <a:t>Por bienes inmuebles sociales y  no sociales</a:t>
                      </a:r>
                    </a:p>
                  </a:txBody>
                  <a:tcPr marL="0" marR="0" marT="0" marB="0" anchor="ctr"/>
                </a:tc>
                <a:tc>
                  <a:txBody>
                    <a:bodyPr/>
                    <a:lstStyle/>
                    <a:p>
                      <a:pPr algn="ctr" fontAlgn="ctr"/>
                      <a:r>
                        <a:rPr lang="es-CO" sz="1600" b="1" i="0" u="none" strike="noStrike" dirty="0">
                          <a:solidFill>
                            <a:srgbClr val="000000"/>
                          </a:solidFill>
                          <a:effectLst/>
                          <a:latin typeface="Arial Narrow" panose="020B0606020202030204" pitchFamily="34" charset="0"/>
                        </a:rPr>
                        <a:t>$117,285,433,975 </a:t>
                      </a:r>
                    </a:p>
                  </a:txBody>
                  <a:tcPr marL="0" marR="0" marT="0" marB="0" anchor="ctr"/>
                </a:tc>
                <a:extLst>
                  <a:ext uri="{0D108BD9-81ED-4DB2-BD59-A6C34878D82A}">
                    <a16:rowId xmlns:a16="http://schemas.microsoft.com/office/drawing/2014/main" val="2044661866"/>
                  </a:ext>
                </a:extLst>
              </a:tr>
              <a:tr h="184558">
                <a:tc>
                  <a:txBody>
                    <a:bodyPr/>
                    <a:lstStyle/>
                    <a:p>
                      <a:pPr algn="ctr" fontAlgn="ctr"/>
                      <a:r>
                        <a:rPr lang="es-CO" sz="1600" b="0" i="0" u="none" strike="noStrike" dirty="0">
                          <a:solidFill>
                            <a:srgbClr val="000000"/>
                          </a:solidFill>
                          <a:effectLst/>
                          <a:latin typeface="Arial Narrow" panose="020B0606020202030204" pitchFamily="34" charset="0"/>
                        </a:rPr>
                        <a:t>Por bienes inmuebles</a:t>
                      </a:r>
                    </a:p>
                  </a:txBody>
                  <a:tcPr marL="0" marR="0" marT="0" marB="0" anchor="ctr"/>
                </a:tc>
                <a:tc>
                  <a:txBody>
                    <a:bodyPr/>
                    <a:lstStyle/>
                    <a:p>
                      <a:pPr algn="ctr" fontAlgn="ctr"/>
                      <a:r>
                        <a:rPr lang="es-CO" sz="1600" b="1" i="0" u="none" strike="noStrike" dirty="0">
                          <a:solidFill>
                            <a:srgbClr val="000000"/>
                          </a:solidFill>
                          <a:effectLst/>
                          <a:latin typeface="Arial Narrow" panose="020B0606020202030204" pitchFamily="34" charset="0"/>
                        </a:rPr>
                        <a:t>$6,278,823,005</a:t>
                      </a:r>
                    </a:p>
                  </a:txBody>
                  <a:tcPr marL="0" marR="0" marT="0" marB="0" anchor="ctr"/>
                </a:tc>
                <a:extLst>
                  <a:ext uri="{0D108BD9-81ED-4DB2-BD59-A6C34878D82A}">
                    <a16:rowId xmlns:a16="http://schemas.microsoft.com/office/drawing/2014/main" val="3703879262"/>
                  </a:ext>
                </a:extLst>
              </a:tr>
              <a:tr h="335560">
                <a:tc>
                  <a:txBody>
                    <a:bodyPr/>
                    <a:lstStyle/>
                    <a:p>
                      <a:pPr algn="ctr" fontAlgn="ctr"/>
                      <a:r>
                        <a:rPr lang="es-CO" sz="1600" b="0" i="0" u="none" strike="noStrike" dirty="0">
                          <a:solidFill>
                            <a:srgbClr val="000000"/>
                          </a:solidFill>
                          <a:effectLst/>
                          <a:latin typeface="Arial Narrow" panose="020B0606020202030204" pitchFamily="34" charset="0"/>
                        </a:rPr>
                        <a:t>Por sociedades </a:t>
                      </a:r>
                    </a:p>
                  </a:txBody>
                  <a:tcPr marL="0" marR="0" marT="0" marB="0" anchor="ctr"/>
                </a:tc>
                <a:tc>
                  <a:txBody>
                    <a:bodyPr/>
                    <a:lstStyle/>
                    <a:p>
                      <a:pPr algn="ctr" fontAlgn="ctr"/>
                      <a:r>
                        <a:rPr lang="es-CO" sz="1600" b="1" i="0" u="none" strike="noStrike" dirty="0">
                          <a:solidFill>
                            <a:srgbClr val="000000"/>
                          </a:solidFill>
                          <a:effectLst/>
                          <a:latin typeface="Arial Narrow" panose="020B0606020202030204" pitchFamily="34" charset="0"/>
                        </a:rPr>
                        <a:t> $7,685,677,983 </a:t>
                      </a:r>
                    </a:p>
                  </a:txBody>
                  <a:tcPr marL="0" marR="0" marT="0" marB="0" anchor="ctr"/>
                </a:tc>
                <a:extLst>
                  <a:ext uri="{0D108BD9-81ED-4DB2-BD59-A6C34878D82A}">
                    <a16:rowId xmlns:a16="http://schemas.microsoft.com/office/drawing/2014/main" val="704456714"/>
                  </a:ext>
                </a:extLst>
              </a:tr>
            </a:tbl>
          </a:graphicData>
        </a:graphic>
      </p:graphicFrame>
      <p:graphicFrame>
        <p:nvGraphicFramePr>
          <p:cNvPr id="24" name="Tabla 23">
            <a:extLst>
              <a:ext uri="{FF2B5EF4-FFF2-40B4-BE49-F238E27FC236}">
                <a16:creationId xmlns:a16="http://schemas.microsoft.com/office/drawing/2014/main" id="{65D8C38D-0338-441C-A94B-9EAB331459AB}"/>
              </a:ext>
            </a:extLst>
          </p:cNvPr>
          <p:cNvGraphicFramePr>
            <a:graphicFrameLocks noGrp="1"/>
          </p:cNvGraphicFramePr>
          <p:nvPr>
            <p:extLst/>
          </p:nvPr>
        </p:nvGraphicFramePr>
        <p:xfrm>
          <a:off x="6520876" y="3589882"/>
          <a:ext cx="4566339" cy="556725"/>
        </p:xfrm>
        <a:graphic>
          <a:graphicData uri="http://schemas.openxmlformats.org/drawingml/2006/table">
            <a:tbl>
              <a:tblPr>
                <a:tableStyleId>{5C22544A-7EE6-4342-B048-85BDC9FD1C3A}</a:tableStyleId>
              </a:tblPr>
              <a:tblGrid>
                <a:gridCol w="3003524">
                  <a:extLst>
                    <a:ext uri="{9D8B030D-6E8A-4147-A177-3AD203B41FA5}">
                      <a16:colId xmlns:a16="http://schemas.microsoft.com/office/drawing/2014/main" val="1617628158"/>
                    </a:ext>
                  </a:extLst>
                </a:gridCol>
                <a:gridCol w="1562815">
                  <a:extLst>
                    <a:ext uri="{9D8B030D-6E8A-4147-A177-3AD203B41FA5}">
                      <a16:colId xmlns:a16="http://schemas.microsoft.com/office/drawing/2014/main" val="2613667204"/>
                    </a:ext>
                  </a:extLst>
                </a:gridCol>
              </a:tblGrid>
              <a:tr h="213557">
                <a:tc>
                  <a:txBody>
                    <a:bodyPr/>
                    <a:lstStyle/>
                    <a:p>
                      <a:pPr algn="ctr" rtl="0" fontAlgn="ctr"/>
                      <a:r>
                        <a:rPr lang="es-CO" sz="1600" b="1" i="0" u="none" strike="noStrike" dirty="0">
                          <a:solidFill>
                            <a:srgbClr val="000000"/>
                          </a:solidFill>
                          <a:effectLst/>
                          <a:latin typeface="Arial Narrow" panose="020B0606020202030204" pitchFamily="34" charset="0"/>
                        </a:rPr>
                        <a:t>Valor total recaudado</a:t>
                      </a:r>
                    </a:p>
                  </a:txBody>
                  <a:tcPr marL="0" marR="0" marT="0" marB="0" anchor="ctr">
                    <a:solidFill>
                      <a:schemeClr val="accent2">
                        <a:lumMod val="60000"/>
                        <a:lumOff val="40000"/>
                      </a:schemeClr>
                    </a:solidFill>
                  </a:tcPr>
                </a:tc>
                <a:tc>
                  <a:txBody>
                    <a:bodyPr/>
                    <a:lstStyle/>
                    <a:p>
                      <a:pPr algn="ctr" rtl="0" fontAlgn="ctr"/>
                      <a:r>
                        <a:rPr lang="es-CO" sz="1600" b="1" i="0" u="none" strike="noStrike" dirty="0">
                          <a:solidFill>
                            <a:srgbClr val="000000"/>
                          </a:solidFill>
                          <a:effectLst/>
                          <a:latin typeface="Arial Narrow" panose="020B0606020202030204" pitchFamily="34" charset="0"/>
                        </a:rPr>
                        <a:t>Meta 2018</a:t>
                      </a:r>
                    </a:p>
                  </a:txBody>
                  <a:tcPr marL="0" marR="0" marT="0" marB="0" anchor="ctr">
                    <a:solidFill>
                      <a:schemeClr val="accent6">
                        <a:lumMod val="60000"/>
                        <a:lumOff val="40000"/>
                      </a:schemeClr>
                    </a:solidFill>
                  </a:tcPr>
                </a:tc>
                <a:extLst>
                  <a:ext uri="{0D108BD9-81ED-4DB2-BD59-A6C34878D82A}">
                    <a16:rowId xmlns:a16="http://schemas.microsoft.com/office/drawing/2014/main" val="4142597414"/>
                  </a:ext>
                </a:extLst>
              </a:tr>
              <a:tr h="312885">
                <a:tc>
                  <a:txBody>
                    <a:bodyPr/>
                    <a:lstStyle/>
                    <a:p>
                      <a:pPr algn="ctr" fontAlgn="ctr"/>
                      <a:r>
                        <a:rPr lang="es-CO" sz="1600" b="1" i="0" u="none" strike="noStrike" dirty="0">
                          <a:solidFill>
                            <a:srgbClr val="000000"/>
                          </a:solidFill>
                          <a:effectLst/>
                          <a:latin typeface="Arial Narrow" panose="020B0606020202030204" pitchFamily="34" charset="0"/>
                        </a:rPr>
                        <a:t> $131,249,934,963.00</a:t>
                      </a:r>
                    </a:p>
                  </a:txBody>
                  <a:tcPr marL="0" marR="0" marT="0" marB="0" anchor="ctr">
                    <a:solidFill>
                      <a:schemeClr val="accent2">
                        <a:lumMod val="20000"/>
                        <a:lumOff val="80000"/>
                      </a:schemeClr>
                    </a:solidFill>
                  </a:tcPr>
                </a:tc>
                <a:tc>
                  <a:txBody>
                    <a:bodyPr/>
                    <a:lstStyle/>
                    <a:p>
                      <a:pPr algn="ctr" fontAlgn="ctr"/>
                      <a:r>
                        <a:rPr lang="es-CO" sz="1600" b="1" i="0" u="none" strike="noStrike" dirty="0">
                          <a:solidFill>
                            <a:srgbClr val="000000"/>
                          </a:solidFill>
                          <a:effectLst/>
                          <a:latin typeface="Arial Narrow" panose="020B0606020202030204" pitchFamily="34" charset="0"/>
                        </a:rPr>
                        <a:t> $383,548,100,000</a:t>
                      </a:r>
                    </a:p>
                  </a:txBody>
                  <a:tcPr marL="0" marR="0" marT="0" marB="0" anchor="ctr">
                    <a:solidFill>
                      <a:schemeClr val="accent6">
                        <a:lumMod val="20000"/>
                        <a:lumOff val="80000"/>
                      </a:schemeClr>
                    </a:solidFill>
                  </a:tcPr>
                </a:tc>
                <a:extLst>
                  <a:ext uri="{0D108BD9-81ED-4DB2-BD59-A6C34878D82A}">
                    <a16:rowId xmlns:a16="http://schemas.microsoft.com/office/drawing/2014/main" val="2720671184"/>
                  </a:ext>
                </a:extLst>
              </a:tr>
            </a:tbl>
          </a:graphicData>
        </a:graphic>
      </p:graphicFrame>
      <p:pic>
        <p:nvPicPr>
          <p:cNvPr id="25" name="Imagen 24">
            <a:extLst>
              <a:ext uri="{FF2B5EF4-FFF2-40B4-BE49-F238E27FC236}">
                <a16:creationId xmlns:a16="http://schemas.microsoft.com/office/drawing/2014/main" id="{BCA6035A-80DF-4119-910B-7BF1D35B8138}"/>
              </a:ext>
            </a:extLst>
          </p:cNvPr>
          <p:cNvPicPr>
            <a:picLocks noChangeAspect="1"/>
          </p:cNvPicPr>
          <p:nvPr/>
        </p:nvPicPr>
        <p:blipFill rotWithShape="1">
          <a:blip r:embed="rId4"/>
          <a:srcRect l="15904" t="29490" r="50000" b="26147"/>
          <a:stretch/>
        </p:blipFill>
        <p:spPr>
          <a:xfrm>
            <a:off x="7715121" y="1367866"/>
            <a:ext cx="2203306" cy="1612570"/>
          </a:xfrm>
          <a:prstGeom prst="rect">
            <a:avLst/>
          </a:prstGeom>
        </p:spPr>
      </p:pic>
      <p:graphicFrame>
        <p:nvGraphicFramePr>
          <p:cNvPr id="26" name="Gráfico 25">
            <a:extLst>
              <a:ext uri="{FF2B5EF4-FFF2-40B4-BE49-F238E27FC236}">
                <a16:creationId xmlns:a16="http://schemas.microsoft.com/office/drawing/2014/main" id="{C8AB5F82-AB51-4CF5-A148-520B0EE89EEB}"/>
              </a:ext>
            </a:extLst>
          </p:cNvPr>
          <p:cNvGraphicFramePr>
            <a:graphicFrameLocks/>
          </p:cNvGraphicFramePr>
          <p:nvPr>
            <p:extLst/>
          </p:nvPr>
        </p:nvGraphicFramePr>
        <p:xfrm>
          <a:off x="523839" y="3197878"/>
          <a:ext cx="3718435" cy="3154701"/>
        </p:xfrm>
        <a:graphic>
          <a:graphicData uri="http://schemas.openxmlformats.org/drawingml/2006/chart">
            <c:chart xmlns:c="http://schemas.openxmlformats.org/drawingml/2006/chart" xmlns:r="http://schemas.openxmlformats.org/officeDocument/2006/relationships" r:id="rId5"/>
          </a:graphicData>
        </a:graphic>
      </p:graphicFrame>
      <p:sp>
        <p:nvSpPr>
          <p:cNvPr id="13" name="CuadroTexto 3">
            <a:extLst>
              <a:ext uri="{FF2B5EF4-FFF2-40B4-BE49-F238E27FC236}">
                <a16:creationId xmlns:a16="http://schemas.microsoft.com/office/drawing/2014/main" id="{0F5EFD1F-CCD0-46F2-B7CA-CF827F99E0EE}"/>
              </a:ext>
            </a:extLst>
          </p:cNvPr>
          <p:cNvSpPr txBox="1">
            <a:spLocks noChangeArrowheads="1"/>
          </p:cNvSpPr>
          <p:nvPr/>
        </p:nvSpPr>
        <p:spPr bwMode="auto">
          <a:xfrm>
            <a:off x="1678544" y="425636"/>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PERSPECTIVA FINANCIERA</a:t>
            </a:r>
            <a:endParaRPr lang="es-CO" altLang="es-CO" sz="2700" b="1" dirty="0">
              <a:solidFill>
                <a:srgbClr val="002060"/>
              </a:solidFill>
            </a:endParaRPr>
          </a:p>
        </p:txBody>
      </p:sp>
      <p:sp>
        <p:nvSpPr>
          <p:cNvPr id="14" name="Rectángulo 13">
            <a:extLst>
              <a:ext uri="{FF2B5EF4-FFF2-40B4-BE49-F238E27FC236}">
                <a16:creationId xmlns:a16="http://schemas.microsoft.com/office/drawing/2014/main" id="{493B919B-B72D-4FA6-B4B0-B1D6C5F31CB2}"/>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95820767-8C2E-4CCF-A8E3-4D389D03FB2D}"/>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92048402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18" name="Conector recto 17">
            <a:extLst>
              <a:ext uri="{FF2B5EF4-FFF2-40B4-BE49-F238E27FC236}">
                <a16:creationId xmlns:a16="http://schemas.microsoft.com/office/drawing/2014/main" id="{D63E95D3-287F-41E0-97DD-5E78EB559B39}"/>
              </a:ext>
            </a:extLst>
          </p:cNvPr>
          <p:cNvCxnSpPr/>
          <p:nvPr/>
        </p:nvCxnSpPr>
        <p:spPr>
          <a:xfrm>
            <a:off x="11498119" y="2205179"/>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9" name="Conector recto 18">
            <a:extLst>
              <a:ext uri="{FF2B5EF4-FFF2-40B4-BE49-F238E27FC236}">
                <a16:creationId xmlns:a16="http://schemas.microsoft.com/office/drawing/2014/main" id="{E0B087E6-4BD3-4630-916F-8717DE941F3E}"/>
              </a:ext>
            </a:extLst>
          </p:cNvPr>
          <p:cNvCxnSpPr/>
          <p:nvPr/>
        </p:nvCxnSpPr>
        <p:spPr>
          <a:xfrm>
            <a:off x="4454401" y="6365025"/>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20" name="Rectángulo 19">
            <a:extLst>
              <a:ext uri="{FF2B5EF4-FFF2-40B4-BE49-F238E27FC236}">
                <a16:creationId xmlns:a16="http://schemas.microsoft.com/office/drawing/2014/main" id="{92E2371D-8E5C-456C-B8D2-8CB1ED9C7A66}"/>
              </a:ext>
            </a:extLst>
          </p:cNvPr>
          <p:cNvSpPr/>
          <p:nvPr/>
        </p:nvSpPr>
        <p:spPr>
          <a:xfrm>
            <a:off x="693880" y="1756585"/>
            <a:ext cx="4039091" cy="1200329"/>
          </a:xfrm>
          <a:prstGeom prst="rect">
            <a:avLst/>
          </a:prstGeom>
        </p:spPr>
        <p:txBody>
          <a:bodyPr wrap="square">
            <a:spAutoFit/>
          </a:bodyPr>
          <a:lstStyle/>
          <a:p>
            <a:pPr algn="ctr"/>
            <a:r>
              <a:rPr lang="es-CO" sz="2400" b="1" dirty="0">
                <a:latin typeface="Aharoni" panose="02010803020104030203" pitchFamily="2" charset="-79"/>
                <a:cs typeface="Aharoni" panose="02010803020104030203" pitchFamily="2" charset="-79"/>
              </a:rPr>
              <a:t>LOGRAR PRODUCTIVIDAD DE ACTIVOS GENERANDO INGRESOS ECONÓMICOS</a:t>
            </a:r>
          </a:p>
        </p:txBody>
      </p:sp>
      <p:sp>
        <p:nvSpPr>
          <p:cNvPr id="21" name="Rectángulo 20">
            <a:extLst>
              <a:ext uri="{FF2B5EF4-FFF2-40B4-BE49-F238E27FC236}">
                <a16:creationId xmlns:a16="http://schemas.microsoft.com/office/drawing/2014/main" id="{390394FA-2FDF-49ED-BD40-67878F07BCD1}"/>
              </a:ext>
            </a:extLst>
          </p:cNvPr>
          <p:cNvSpPr/>
          <p:nvPr/>
        </p:nvSpPr>
        <p:spPr>
          <a:xfrm>
            <a:off x="665589" y="2992191"/>
            <a:ext cx="1327608" cy="276999"/>
          </a:xfrm>
          <a:prstGeom prst="rect">
            <a:avLst/>
          </a:prstGeom>
        </p:spPr>
        <p:txBody>
          <a:bodyPr wrap="none">
            <a:spAutoFit/>
          </a:bodyPr>
          <a:lstStyle/>
          <a:p>
            <a:r>
              <a:rPr lang="es-CO" sz="1200" b="1" dirty="0">
                <a:solidFill>
                  <a:srgbClr val="0070C0"/>
                </a:solidFill>
                <a:latin typeface="Aharoni" panose="02010803020104030203" pitchFamily="2" charset="-79"/>
                <a:cs typeface="Aharoni" panose="02010803020104030203" pitchFamily="2" charset="-79"/>
              </a:rPr>
              <a:t>CUMPLIMIENTO</a:t>
            </a:r>
            <a:endParaRPr lang="es-CO" dirty="0">
              <a:solidFill>
                <a:srgbClr val="0070C0"/>
              </a:solidFill>
            </a:endParaRPr>
          </a:p>
        </p:txBody>
      </p:sp>
      <p:graphicFrame>
        <p:nvGraphicFramePr>
          <p:cNvPr id="22" name="Tabla 21">
            <a:extLst>
              <a:ext uri="{FF2B5EF4-FFF2-40B4-BE49-F238E27FC236}">
                <a16:creationId xmlns:a16="http://schemas.microsoft.com/office/drawing/2014/main" id="{BBAF6EF3-DE95-4BDF-9137-E88A7D806C09}"/>
              </a:ext>
            </a:extLst>
          </p:cNvPr>
          <p:cNvGraphicFramePr>
            <a:graphicFrameLocks noGrp="1"/>
          </p:cNvGraphicFramePr>
          <p:nvPr>
            <p:extLst/>
          </p:nvPr>
        </p:nvGraphicFramePr>
        <p:xfrm>
          <a:off x="6169892" y="2847396"/>
          <a:ext cx="4831757" cy="1443458"/>
        </p:xfrm>
        <a:graphic>
          <a:graphicData uri="http://schemas.openxmlformats.org/drawingml/2006/table">
            <a:tbl>
              <a:tblPr>
                <a:tableStyleId>{BDBED569-4797-4DF1-A0F4-6AAB3CD982D8}</a:tableStyleId>
              </a:tblPr>
              <a:tblGrid>
                <a:gridCol w="2029787">
                  <a:extLst>
                    <a:ext uri="{9D8B030D-6E8A-4147-A177-3AD203B41FA5}">
                      <a16:colId xmlns:a16="http://schemas.microsoft.com/office/drawing/2014/main" val="3759477615"/>
                    </a:ext>
                  </a:extLst>
                </a:gridCol>
                <a:gridCol w="1360610">
                  <a:extLst>
                    <a:ext uri="{9D8B030D-6E8A-4147-A177-3AD203B41FA5}">
                      <a16:colId xmlns:a16="http://schemas.microsoft.com/office/drawing/2014/main" val="2306821368"/>
                    </a:ext>
                  </a:extLst>
                </a:gridCol>
                <a:gridCol w="1441360">
                  <a:extLst>
                    <a:ext uri="{9D8B030D-6E8A-4147-A177-3AD203B41FA5}">
                      <a16:colId xmlns:a16="http://schemas.microsoft.com/office/drawing/2014/main" val="766491520"/>
                    </a:ext>
                  </a:extLst>
                </a:gridCol>
              </a:tblGrid>
              <a:tr h="345786">
                <a:tc gridSpan="3">
                  <a:txBody>
                    <a:bodyPr/>
                    <a:lstStyle/>
                    <a:p>
                      <a:pPr algn="ctr" fontAlgn="ctr"/>
                      <a:r>
                        <a:rPr lang="es-CO" sz="1400" b="1" u="none" strike="noStrike" dirty="0">
                          <a:solidFill>
                            <a:schemeClr val="bg1"/>
                          </a:solidFill>
                          <a:effectLst/>
                        </a:rPr>
                        <a:t>Valor recaudado por concepto de arrendamiento</a:t>
                      </a:r>
                      <a:endParaRPr lang="es-CO" sz="1400" b="1" i="0" u="none" strike="noStrike" dirty="0">
                        <a:solidFill>
                          <a:schemeClr val="bg1"/>
                        </a:solidFill>
                        <a:effectLst/>
                        <a:latin typeface="Arial Narrow" panose="020B0606020202030204" pitchFamily="34" charset="0"/>
                      </a:endParaRPr>
                    </a:p>
                  </a:txBody>
                  <a:tcPr marL="0" marR="0" marT="0" marB="0" anchor="ctr">
                    <a:solidFill>
                      <a:srgbClr val="002060"/>
                    </a:solidFill>
                  </a:tcPr>
                </a:tc>
                <a:tc hMerge="1">
                  <a:txBody>
                    <a:bodyPr/>
                    <a:lstStyle/>
                    <a:p>
                      <a:pPr algn="ctr" fontAlgn="ctr"/>
                      <a:endParaRPr lang="es-CO" sz="600" b="1" i="0" u="none" strike="noStrike" dirty="0">
                        <a:solidFill>
                          <a:srgbClr val="FFFFFF"/>
                        </a:solidFill>
                        <a:effectLst/>
                        <a:latin typeface="Arial Narrow" panose="020B0606020202030204" pitchFamily="34" charset="0"/>
                      </a:endParaRPr>
                    </a:p>
                  </a:txBody>
                  <a:tcPr marL="0" marR="0" marT="0" marB="0" anchor="ctr"/>
                </a:tc>
                <a:tc hMerge="1">
                  <a:txBody>
                    <a:bodyPr/>
                    <a:lstStyle/>
                    <a:p>
                      <a:pPr algn="ctr" fontAlgn="ctr"/>
                      <a:endParaRPr lang="es-CO" sz="1400" b="1" i="0" u="none" strike="noStrike" dirty="0">
                        <a:solidFill>
                          <a:srgbClr val="FFFFFF"/>
                        </a:solidFill>
                        <a:effectLst/>
                        <a:latin typeface="Arial Narrow" panose="020B0606020202030204" pitchFamily="34" charset="0"/>
                      </a:endParaRPr>
                    </a:p>
                  </a:txBody>
                  <a:tcPr marL="0" marR="0" marT="0" marB="0" anchor="ctr"/>
                </a:tc>
                <a:extLst>
                  <a:ext uri="{0D108BD9-81ED-4DB2-BD59-A6C34878D82A}">
                    <a16:rowId xmlns:a16="http://schemas.microsoft.com/office/drawing/2014/main" val="2020557929"/>
                  </a:ext>
                </a:extLst>
              </a:tr>
              <a:tr h="244232">
                <a:tc>
                  <a:txBody>
                    <a:bodyPr/>
                    <a:lstStyle/>
                    <a:p>
                      <a:pPr algn="ctr" fontAlgn="ctr"/>
                      <a:r>
                        <a:rPr lang="es-CO" sz="1400" b="0" i="0" u="none" strike="noStrike" dirty="0">
                          <a:solidFill>
                            <a:srgbClr val="000000"/>
                          </a:solidFill>
                          <a:effectLst/>
                          <a:latin typeface="Arial Narrow" panose="020B0606020202030204" pitchFamily="34" charset="0"/>
                        </a:rPr>
                        <a:t>Por deposito provisional </a:t>
                      </a:r>
                    </a:p>
                  </a:txBody>
                  <a:tcPr marL="0" marR="0" marT="0" marB="0" anchor="ctr"/>
                </a:tc>
                <a:tc>
                  <a:txBody>
                    <a:bodyPr/>
                    <a:lstStyle/>
                    <a:p>
                      <a:pPr algn="ctr" fontAlgn="ctr"/>
                      <a:r>
                        <a:rPr lang="es-CO" sz="1400" b="1" i="0" u="none" strike="noStrike" dirty="0">
                          <a:solidFill>
                            <a:srgbClr val="000000"/>
                          </a:solidFill>
                          <a:effectLst/>
                          <a:latin typeface="Arial Narrow" panose="020B0606020202030204" pitchFamily="34" charset="0"/>
                        </a:rPr>
                        <a:t>$68,674,495,692.70 </a:t>
                      </a:r>
                    </a:p>
                  </a:txBody>
                  <a:tcPr marL="0" marR="0" marT="0" marB="0" anchor="ctr"/>
                </a:tc>
                <a:tc>
                  <a:txBody>
                    <a:bodyPr/>
                    <a:lstStyle/>
                    <a:p>
                      <a:pPr marL="0" algn="ctr" defTabSz="685800" rtl="0" eaLnBrk="1" fontAlgn="ctr" latinLnBrk="0" hangingPunct="1"/>
                      <a:r>
                        <a:rPr lang="es-CO" sz="1400" b="1" i="0" u="none" strike="noStrike" kern="1200" dirty="0">
                          <a:solidFill>
                            <a:srgbClr val="000000"/>
                          </a:solidFill>
                          <a:effectLst/>
                          <a:latin typeface="Arial Narrow" panose="020B0606020202030204" pitchFamily="34" charset="0"/>
                          <a:ea typeface="+mn-ea"/>
                          <a:cs typeface="+mn-cs"/>
                        </a:rPr>
                        <a:t>$40,000,000,000.00</a:t>
                      </a:r>
                    </a:p>
                  </a:txBody>
                  <a:tcPr marL="0" marR="0" marT="0" marB="0" anchor="ctr"/>
                </a:tc>
                <a:extLst>
                  <a:ext uri="{0D108BD9-81ED-4DB2-BD59-A6C34878D82A}">
                    <a16:rowId xmlns:a16="http://schemas.microsoft.com/office/drawing/2014/main" val="2044661866"/>
                  </a:ext>
                </a:extLst>
              </a:tr>
              <a:tr h="184558">
                <a:tc>
                  <a:txBody>
                    <a:bodyPr/>
                    <a:lstStyle/>
                    <a:p>
                      <a:pPr algn="ctr" fontAlgn="ctr"/>
                      <a:r>
                        <a:rPr lang="es-CO" sz="1400" b="0" i="0" u="none" strike="noStrike" dirty="0">
                          <a:solidFill>
                            <a:srgbClr val="000000"/>
                          </a:solidFill>
                          <a:effectLst/>
                          <a:latin typeface="Arial Narrow" panose="020B0606020202030204" pitchFamily="34" charset="0"/>
                        </a:rPr>
                        <a:t>Por Administración directa</a:t>
                      </a:r>
                    </a:p>
                  </a:txBody>
                  <a:tcPr marL="0" marR="0" marT="0" marB="0" anchor="ctr"/>
                </a:tc>
                <a:tc>
                  <a:txBody>
                    <a:bodyPr/>
                    <a:lstStyle/>
                    <a:p>
                      <a:pPr algn="ctr" fontAlgn="ctr"/>
                      <a:r>
                        <a:rPr lang="es-CO" sz="1400" b="1" i="0" u="none" strike="noStrike" dirty="0">
                          <a:solidFill>
                            <a:srgbClr val="000000"/>
                          </a:solidFill>
                          <a:effectLst/>
                          <a:latin typeface="Arial Narrow" panose="020B0606020202030204" pitchFamily="34" charset="0"/>
                        </a:rPr>
                        <a:t>$54,718,501,244.00 </a:t>
                      </a:r>
                    </a:p>
                  </a:txBody>
                  <a:tcPr marL="0" marR="0" marT="0" marB="0" anchor="ctr"/>
                </a:tc>
                <a:tc>
                  <a:txBody>
                    <a:bodyPr/>
                    <a:lstStyle/>
                    <a:p>
                      <a:pPr marL="0" algn="ctr" defTabSz="685800" rtl="0" eaLnBrk="1" fontAlgn="ctr" latinLnBrk="0" hangingPunct="1"/>
                      <a:r>
                        <a:rPr lang="es-CO" sz="1400" b="1" i="0" u="none" strike="noStrike" kern="1200" dirty="0">
                          <a:solidFill>
                            <a:srgbClr val="000000"/>
                          </a:solidFill>
                          <a:effectLst/>
                          <a:latin typeface="Arial Narrow" panose="020B0606020202030204" pitchFamily="34" charset="0"/>
                          <a:ea typeface="+mn-ea"/>
                          <a:cs typeface="+mn-cs"/>
                        </a:rPr>
                        <a:t>$22,251,000,000.00</a:t>
                      </a:r>
                    </a:p>
                  </a:txBody>
                  <a:tcPr marL="0" marR="0" marT="0" marB="0" anchor="ctr"/>
                </a:tc>
                <a:extLst>
                  <a:ext uri="{0D108BD9-81ED-4DB2-BD59-A6C34878D82A}">
                    <a16:rowId xmlns:a16="http://schemas.microsoft.com/office/drawing/2014/main" val="3703879262"/>
                  </a:ext>
                </a:extLst>
              </a:tr>
              <a:tr h="335560">
                <a:tc>
                  <a:txBody>
                    <a:bodyPr/>
                    <a:lstStyle/>
                    <a:p>
                      <a:pPr algn="ctr" fontAlgn="ctr"/>
                      <a:r>
                        <a:rPr lang="es-CO" sz="1400" b="0" i="0" u="none" strike="noStrike" dirty="0">
                          <a:solidFill>
                            <a:srgbClr val="000000"/>
                          </a:solidFill>
                          <a:effectLst/>
                          <a:latin typeface="Arial Narrow" panose="020B0606020202030204" pitchFamily="34" charset="0"/>
                        </a:rPr>
                        <a:t>Por concepto de arriendos en Administración Directa de Muebles</a:t>
                      </a:r>
                    </a:p>
                  </a:txBody>
                  <a:tcPr marL="0" marR="0" marT="0" marB="0" anchor="ctr"/>
                </a:tc>
                <a:tc>
                  <a:txBody>
                    <a:bodyPr/>
                    <a:lstStyle/>
                    <a:p>
                      <a:pPr algn="ctr" fontAlgn="ctr"/>
                      <a:r>
                        <a:rPr lang="es-CO" sz="1400" b="1" i="0" u="none" strike="noStrike" dirty="0">
                          <a:solidFill>
                            <a:srgbClr val="000000"/>
                          </a:solidFill>
                          <a:effectLst/>
                          <a:latin typeface="Arial Narrow" panose="020B0606020202030204" pitchFamily="34" charset="0"/>
                        </a:rPr>
                        <a:t> $75,581,163.00 </a:t>
                      </a:r>
                    </a:p>
                  </a:txBody>
                  <a:tcPr marL="0" marR="0" marT="0" marB="0" anchor="ctr"/>
                </a:tc>
                <a:tc>
                  <a:txBody>
                    <a:bodyPr/>
                    <a:lstStyle/>
                    <a:p>
                      <a:pPr marL="0" algn="ctr" defTabSz="685800" rtl="0" eaLnBrk="1" fontAlgn="ctr" latinLnBrk="0" hangingPunct="1"/>
                      <a:r>
                        <a:rPr lang="es-CO" sz="1400" b="1" i="0" u="none" strike="noStrike" kern="1200" dirty="0">
                          <a:solidFill>
                            <a:srgbClr val="000000"/>
                          </a:solidFill>
                          <a:effectLst/>
                          <a:latin typeface="Arial Narrow" panose="020B0606020202030204" pitchFamily="34" charset="0"/>
                          <a:ea typeface="+mn-ea"/>
                          <a:cs typeface="+mn-cs"/>
                        </a:rPr>
                        <a:t>$100,000,000.00</a:t>
                      </a:r>
                    </a:p>
                  </a:txBody>
                  <a:tcPr marL="0" marR="0" marT="0" marB="0" anchor="ctr"/>
                </a:tc>
                <a:extLst>
                  <a:ext uri="{0D108BD9-81ED-4DB2-BD59-A6C34878D82A}">
                    <a16:rowId xmlns:a16="http://schemas.microsoft.com/office/drawing/2014/main" val="704456714"/>
                  </a:ext>
                </a:extLst>
              </a:tr>
            </a:tbl>
          </a:graphicData>
        </a:graphic>
      </p:graphicFrame>
      <p:graphicFrame>
        <p:nvGraphicFramePr>
          <p:cNvPr id="23" name="Tabla 22">
            <a:extLst>
              <a:ext uri="{FF2B5EF4-FFF2-40B4-BE49-F238E27FC236}">
                <a16:creationId xmlns:a16="http://schemas.microsoft.com/office/drawing/2014/main" id="{E6DFAE65-CCE6-4BBB-BD0A-0AB93DE59419}"/>
              </a:ext>
            </a:extLst>
          </p:cNvPr>
          <p:cNvGraphicFramePr>
            <a:graphicFrameLocks noGrp="1"/>
          </p:cNvGraphicFramePr>
          <p:nvPr>
            <p:extLst/>
          </p:nvPr>
        </p:nvGraphicFramePr>
        <p:xfrm>
          <a:off x="6169892" y="1976633"/>
          <a:ext cx="4831756" cy="800565"/>
        </p:xfrm>
        <a:graphic>
          <a:graphicData uri="http://schemas.openxmlformats.org/drawingml/2006/table">
            <a:tbl>
              <a:tblPr>
                <a:tableStyleId>{5C22544A-7EE6-4342-B048-85BDC9FD1C3A}</a:tableStyleId>
              </a:tblPr>
              <a:tblGrid>
                <a:gridCol w="3178103">
                  <a:extLst>
                    <a:ext uri="{9D8B030D-6E8A-4147-A177-3AD203B41FA5}">
                      <a16:colId xmlns:a16="http://schemas.microsoft.com/office/drawing/2014/main" val="1617628158"/>
                    </a:ext>
                  </a:extLst>
                </a:gridCol>
                <a:gridCol w="1653653">
                  <a:extLst>
                    <a:ext uri="{9D8B030D-6E8A-4147-A177-3AD203B41FA5}">
                      <a16:colId xmlns:a16="http://schemas.microsoft.com/office/drawing/2014/main" val="2613667204"/>
                    </a:ext>
                  </a:extLst>
                </a:gridCol>
              </a:tblGrid>
              <a:tr h="213557">
                <a:tc>
                  <a:txBody>
                    <a:bodyPr/>
                    <a:lstStyle/>
                    <a:p>
                      <a:pPr algn="ctr" rtl="0" fontAlgn="ctr"/>
                      <a:r>
                        <a:rPr lang="es-CO" sz="1600" b="1" i="0" u="none" strike="noStrike" dirty="0">
                          <a:solidFill>
                            <a:srgbClr val="000000"/>
                          </a:solidFill>
                          <a:effectLst/>
                          <a:latin typeface="Arial Narrow" panose="020B0606020202030204" pitchFamily="34" charset="0"/>
                        </a:rPr>
                        <a:t>Valor total recaudado por concepto de arrendamiento</a:t>
                      </a:r>
                    </a:p>
                  </a:txBody>
                  <a:tcPr marL="0" marR="0" marT="0" marB="0" anchor="ctr">
                    <a:solidFill>
                      <a:schemeClr val="accent6">
                        <a:lumMod val="60000"/>
                        <a:lumOff val="40000"/>
                      </a:schemeClr>
                    </a:solidFill>
                  </a:tcPr>
                </a:tc>
                <a:tc>
                  <a:txBody>
                    <a:bodyPr/>
                    <a:lstStyle/>
                    <a:p>
                      <a:pPr algn="ctr" rtl="0" fontAlgn="ctr"/>
                      <a:r>
                        <a:rPr lang="es-CO" sz="1600" b="1" i="0" u="none" strike="noStrike" dirty="0">
                          <a:solidFill>
                            <a:srgbClr val="000000"/>
                          </a:solidFill>
                          <a:effectLst/>
                          <a:latin typeface="Arial Narrow" panose="020B0606020202030204" pitchFamily="34" charset="0"/>
                        </a:rPr>
                        <a:t>Meta 2018</a:t>
                      </a:r>
                    </a:p>
                  </a:txBody>
                  <a:tcPr marL="0" marR="0" marT="0" marB="0" anchor="ctr">
                    <a:solidFill>
                      <a:schemeClr val="accent4">
                        <a:lumMod val="60000"/>
                        <a:lumOff val="40000"/>
                      </a:schemeClr>
                    </a:solidFill>
                  </a:tcPr>
                </a:tc>
                <a:extLst>
                  <a:ext uri="{0D108BD9-81ED-4DB2-BD59-A6C34878D82A}">
                    <a16:rowId xmlns:a16="http://schemas.microsoft.com/office/drawing/2014/main" val="4142597414"/>
                  </a:ext>
                </a:extLst>
              </a:tr>
              <a:tr h="312885">
                <a:tc>
                  <a:txBody>
                    <a:bodyPr/>
                    <a:lstStyle/>
                    <a:p>
                      <a:pPr algn="ctr" fontAlgn="ctr"/>
                      <a:r>
                        <a:rPr lang="es-CO" sz="1600" b="1" i="0" u="none" strike="noStrike" dirty="0">
                          <a:solidFill>
                            <a:srgbClr val="000000"/>
                          </a:solidFill>
                          <a:effectLst/>
                          <a:latin typeface="Arial Narrow" panose="020B0606020202030204" pitchFamily="34" charset="0"/>
                        </a:rPr>
                        <a:t> $130,171,784,909.70 </a:t>
                      </a:r>
                    </a:p>
                  </a:txBody>
                  <a:tcPr marL="0" marR="0" marT="0" marB="0" anchor="ctr">
                    <a:solidFill>
                      <a:schemeClr val="accent6">
                        <a:lumMod val="20000"/>
                        <a:lumOff val="80000"/>
                      </a:schemeClr>
                    </a:solidFill>
                  </a:tcPr>
                </a:tc>
                <a:tc>
                  <a:txBody>
                    <a:bodyPr/>
                    <a:lstStyle/>
                    <a:p>
                      <a:pPr algn="ctr" fontAlgn="ctr"/>
                      <a:r>
                        <a:rPr lang="es-CO" sz="1600" b="1" i="0" u="none" strike="noStrike" dirty="0">
                          <a:solidFill>
                            <a:srgbClr val="000000"/>
                          </a:solidFill>
                          <a:effectLst/>
                          <a:latin typeface="Arial Narrow" panose="020B0606020202030204" pitchFamily="34" charset="0"/>
                        </a:rPr>
                        <a:t>$66,654,344,257</a:t>
                      </a:r>
                    </a:p>
                  </a:txBody>
                  <a:tcPr marL="0" marR="0" marT="0" marB="0" anchor="ctr">
                    <a:solidFill>
                      <a:schemeClr val="accent4">
                        <a:lumMod val="20000"/>
                        <a:lumOff val="80000"/>
                      </a:schemeClr>
                    </a:solidFill>
                  </a:tcPr>
                </a:tc>
                <a:extLst>
                  <a:ext uri="{0D108BD9-81ED-4DB2-BD59-A6C34878D82A}">
                    <a16:rowId xmlns:a16="http://schemas.microsoft.com/office/drawing/2014/main" val="2720671184"/>
                  </a:ext>
                </a:extLst>
              </a:tr>
            </a:tbl>
          </a:graphicData>
        </a:graphic>
      </p:graphicFrame>
      <p:graphicFrame>
        <p:nvGraphicFramePr>
          <p:cNvPr id="24" name="Tabla 23">
            <a:extLst>
              <a:ext uri="{FF2B5EF4-FFF2-40B4-BE49-F238E27FC236}">
                <a16:creationId xmlns:a16="http://schemas.microsoft.com/office/drawing/2014/main" id="{40653984-8B4E-4A9A-80D5-AA824BC660C1}"/>
              </a:ext>
            </a:extLst>
          </p:cNvPr>
          <p:cNvGraphicFramePr>
            <a:graphicFrameLocks noGrp="1"/>
          </p:cNvGraphicFramePr>
          <p:nvPr>
            <p:extLst/>
          </p:nvPr>
        </p:nvGraphicFramePr>
        <p:xfrm>
          <a:off x="6801152" y="4409684"/>
          <a:ext cx="4200496" cy="556725"/>
        </p:xfrm>
        <a:graphic>
          <a:graphicData uri="http://schemas.openxmlformats.org/drawingml/2006/table">
            <a:tbl>
              <a:tblPr>
                <a:tableStyleId>{21E4AEA4-8DFA-4A89-87EB-49C32662AFE0}</a:tableStyleId>
              </a:tblPr>
              <a:tblGrid>
                <a:gridCol w="2628666">
                  <a:extLst>
                    <a:ext uri="{9D8B030D-6E8A-4147-A177-3AD203B41FA5}">
                      <a16:colId xmlns:a16="http://schemas.microsoft.com/office/drawing/2014/main" val="1617628158"/>
                    </a:ext>
                  </a:extLst>
                </a:gridCol>
                <a:gridCol w="1571830">
                  <a:extLst>
                    <a:ext uri="{9D8B030D-6E8A-4147-A177-3AD203B41FA5}">
                      <a16:colId xmlns:a16="http://schemas.microsoft.com/office/drawing/2014/main" val="2613667204"/>
                    </a:ext>
                  </a:extLst>
                </a:gridCol>
              </a:tblGrid>
              <a:tr h="213557">
                <a:tc>
                  <a:txBody>
                    <a:bodyPr/>
                    <a:lstStyle/>
                    <a:p>
                      <a:pPr algn="ctr" fontAlgn="ctr"/>
                      <a:r>
                        <a:rPr lang="es-CO" sz="1600" u="none" strike="noStrike" dirty="0">
                          <a:effectLst/>
                        </a:rPr>
                        <a:t>Valor de contratos legalizados</a:t>
                      </a:r>
                      <a:endParaRPr lang="es-CO" sz="1600" b="1" u="none" strike="noStrike" dirty="0">
                        <a:effectLst/>
                      </a:endParaRPr>
                    </a:p>
                  </a:txBody>
                  <a:tcPr marL="0" marR="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CO" sz="1600" u="none" strike="noStrike" dirty="0">
                          <a:effectLst/>
                        </a:rPr>
                        <a:t>Meta 2018</a:t>
                      </a:r>
                      <a:endParaRPr lang="es-CO" sz="1600" b="1" i="0" u="none" strike="noStrike" dirty="0">
                        <a:solidFill>
                          <a:srgbClr val="FFFFFF"/>
                        </a:solidFill>
                        <a:effectLst/>
                        <a:latin typeface="Arial Narrow" panose="020B0606020202030204" pitchFamily="34" charset="0"/>
                      </a:endParaRPr>
                    </a:p>
                  </a:txBody>
                  <a:tcPr marL="0" marR="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42597414"/>
                  </a:ext>
                </a:extLst>
              </a:tr>
              <a:tr h="312885">
                <a:tc>
                  <a:txBody>
                    <a:bodyPr/>
                    <a:lstStyle/>
                    <a:p>
                      <a:pPr algn="ctr" rtl="0" fontAlgn="ctr"/>
                      <a:r>
                        <a:rPr lang="es-CO" sz="1600" b="0" i="0" u="none" strike="noStrike" dirty="0">
                          <a:solidFill>
                            <a:srgbClr val="000000"/>
                          </a:solidFill>
                          <a:effectLst/>
                          <a:latin typeface="Calibri" panose="020F0502020204030204" pitchFamily="34" charset="0"/>
                        </a:rPr>
                        <a:t>$5,582,780,995.00</a:t>
                      </a:r>
                    </a:p>
                  </a:txBody>
                  <a:tcPr marL="0" marR="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rtl="0" fontAlgn="ctr"/>
                      <a:r>
                        <a:rPr lang="es-CO" sz="1600" b="0" i="0" u="none" strike="noStrike" dirty="0">
                          <a:solidFill>
                            <a:srgbClr val="000000"/>
                          </a:solidFill>
                          <a:effectLst/>
                          <a:latin typeface="Calibri" panose="020F0502020204030204" pitchFamily="34" charset="0"/>
                        </a:rPr>
                        <a:t>$3,721,135,061</a:t>
                      </a:r>
                    </a:p>
                  </a:txBody>
                  <a:tcPr marL="0" marR="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20671184"/>
                  </a:ext>
                </a:extLst>
              </a:tr>
            </a:tbl>
          </a:graphicData>
        </a:graphic>
      </p:graphicFrame>
      <p:graphicFrame>
        <p:nvGraphicFramePr>
          <p:cNvPr id="25" name="Tabla 24">
            <a:extLst>
              <a:ext uri="{FF2B5EF4-FFF2-40B4-BE49-F238E27FC236}">
                <a16:creationId xmlns:a16="http://schemas.microsoft.com/office/drawing/2014/main" id="{7942B8D3-64E3-479F-8847-BE14C5CABFB5}"/>
              </a:ext>
            </a:extLst>
          </p:cNvPr>
          <p:cNvGraphicFramePr>
            <a:graphicFrameLocks noGrp="1"/>
          </p:cNvGraphicFramePr>
          <p:nvPr>
            <p:extLst/>
          </p:nvPr>
        </p:nvGraphicFramePr>
        <p:xfrm>
          <a:off x="6790150" y="5156178"/>
          <a:ext cx="4200496" cy="800565"/>
        </p:xfrm>
        <a:graphic>
          <a:graphicData uri="http://schemas.openxmlformats.org/drawingml/2006/table">
            <a:tbl>
              <a:tblPr>
                <a:tableStyleId>{F5AB1C69-6EDB-4FF4-983F-18BD219EF322}</a:tableStyleId>
              </a:tblPr>
              <a:tblGrid>
                <a:gridCol w="2628666">
                  <a:extLst>
                    <a:ext uri="{9D8B030D-6E8A-4147-A177-3AD203B41FA5}">
                      <a16:colId xmlns:a16="http://schemas.microsoft.com/office/drawing/2014/main" val="1617628158"/>
                    </a:ext>
                  </a:extLst>
                </a:gridCol>
                <a:gridCol w="1571830">
                  <a:extLst>
                    <a:ext uri="{9D8B030D-6E8A-4147-A177-3AD203B41FA5}">
                      <a16:colId xmlns:a16="http://schemas.microsoft.com/office/drawing/2014/main" val="2613667204"/>
                    </a:ext>
                  </a:extLst>
                </a:gridCol>
              </a:tblGrid>
              <a:tr h="213557">
                <a:tc>
                  <a:txBody>
                    <a:bodyPr/>
                    <a:lstStyle/>
                    <a:p>
                      <a:pPr algn="ctr" fontAlgn="ctr"/>
                      <a:r>
                        <a:rPr lang="es-CO" sz="1600" b="0" i="0" u="none" strike="noStrike" dirty="0">
                          <a:solidFill>
                            <a:srgbClr val="000000"/>
                          </a:solidFill>
                          <a:effectLst/>
                          <a:latin typeface="Arial Narrow" panose="020B0606020202030204" pitchFamily="34" charset="0"/>
                        </a:rPr>
                        <a:t>Valor del  Recaudos por afectación de pólizas de arrendamiento</a:t>
                      </a:r>
                    </a:p>
                  </a:txBody>
                  <a:tcPr marL="0" marR="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CO" sz="1600" u="none" strike="noStrike" dirty="0">
                          <a:effectLst/>
                        </a:rPr>
                        <a:t>Meta 2018</a:t>
                      </a:r>
                      <a:endParaRPr lang="es-CO" sz="1600" b="1" i="0" u="none" strike="noStrike" dirty="0">
                        <a:solidFill>
                          <a:srgbClr val="FFFFFF"/>
                        </a:solidFill>
                        <a:effectLst/>
                        <a:latin typeface="Arial Narrow" panose="020B0606020202030204" pitchFamily="34" charset="0"/>
                      </a:endParaRPr>
                    </a:p>
                  </a:txBody>
                  <a:tcPr marL="0" marR="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42597414"/>
                  </a:ext>
                </a:extLst>
              </a:tr>
              <a:tr h="312885">
                <a:tc>
                  <a:txBody>
                    <a:bodyPr/>
                    <a:lstStyle/>
                    <a:p>
                      <a:pPr algn="ctr" rtl="0" fontAlgn="ctr"/>
                      <a:r>
                        <a:rPr lang="es-CO" sz="1600" b="0" i="0" u="none" strike="noStrike" dirty="0">
                          <a:solidFill>
                            <a:srgbClr val="000000"/>
                          </a:solidFill>
                          <a:effectLst/>
                          <a:latin typeface="Calibri" panose="020F0502020204030204" pitchFamily="34" charset="0"/>
                        </a:rPr>
                        <a:t> $1,120,425,815.00 </a:t>
                      </a:r>
                    </a:p>
                  </a:txBody>
                  <a:tcPr marL="0" marR="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rtl="0" fontAlgn="ctr"/>
                      <a:r>
                        <a:rPr lang="es-CO" sz="1600" b="0" i="0" u="none" strike="noStrike" dirty="0">
                          <a:solidFill>
                            <a:srgbClr val="000000"/>
                          </a:solidFill>
                          <a:effectLst/>
                          <a:latin typeface="Calibri" panose="020F0502020204030204" pitchFamily="34" charset="0"/>
                        </a:rPr>
                        <a:t>$582,209,196</a:t>
                      </a:r>
                    </a:p>
                  </a:txBody>
                  <a:tcPr marL="0" marR="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20671184"/>
                  </a:ext>
                </a:extLst>
              </a:tr>
            </a:tbl>
          </a:graphicData>
        </a:graphic>
      </p:graphicFrame>
      <p:graphicFrame>
        <p:nvGraphicFramePr>
          <p:cNvPr id="26" name="Gráfico 25">
            <a:extLst>
              <a:ext uri="{FF2B5EF4-FFF2-40B4-BE49-F238E27FC236}">
                <a16:creationId xmlns:a16="http://schemas.microsoft.com/office/drawing/2014/main" id="{6DF8D557-5983-4A37-A306-CA4C9E904D6C}"/>
              </a:ext>
            </a:extLst>
          </p:cNvPr>
          <p:cNvGraphicFramePr>
            <a:graphicFrameLocks/>
          </p:cNvGraphicFramePr>
          <p:nvPr>
            <p:extLst/>
          </p:nvPr>
        </p:nvGraphicFramePr>
        <p:xfrm>
          <a:off x="1296897" y="3294220"/>
          <a:ext cx="3338123" cy="2662523"/>
        </p:xfrm>
        <a:graphic>
          <a:graphicData uri="http://schemas.openxmlformats.org/drawingml/2006/chart">
            <c:chart xmlns:c="http://schemas.openxmlformats.org/drawingml/2006/chart" xmlns:r="http://schemas.openxmlformats.org/officeDocument/2006/relationships" r:id="rId4"/>
          </a:graphicData>
        </a:graphic>
      </p:graphicFrame>
      <p:sp>
        <p:nvSpPr>
          <p:cNvPr id="27" name="Rectángulo 26">
            <a:extLst>
              <a:ext uri="{FF2B5EF4-FFF2-40B4-BE49-F238E27FC236}">
                <a16:creationId xmlns:a16="http://schemas.microsoft.com/office/drawing/2014/main" id="{0C97EE0E-BC53-469F-8384-AB917703E918}"/>
              </a:ext>
            </a:extLst>
          </p:cNvPr>
          <p:cNvSpPr/>
          <p:nvPr/>
        </p:nvSpPr>
        <p:spPr>
          <a:xfrm>
            <a:off x="693881" y="1189544"/>
            <a:ext cx="1502334" cy="584775"/>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 </a:t>
            </a:r>
            <a:r>
              <a:rPr lang="es-CO" sz="3200" b="1" dirty="0">
                <a:solidFill>
                  <a:schemeClr val="accent5"/>
                </a:solidFill>
                <a:latin typeface="Aharoni" panose="02010803020104030203" pitchFamily="2" charset="-79"/>
                <a:cs typeface="Aharoni" panose="02010803020104030203" pitchFamily="2" charset="-79"/>
              </a:rPr>
              <a:t>4</a:t>
            </a:r>
            <a:endParaRPr lang="es-CO" dirty="0">
              <a:solidFill>
                <a:schemeClr val="accent5"/>
              </a:solidFill>
            </a:endParaRPr>
          </a:p>
        </p:txBody>
      </p:sp>
      <p:sp>
        <p:nvSpPr>
          <p:cNvPr id="14" name="CuadroTexto 3">
            <a:extLst>
              <a:ext uri="{FF2B5EF4-FFF2-40B4-BE49-F238E27FC236}">
                <a16:creationId xmlns:a16="http://schemas.microsoft.com/office/drawing/2014/main" id="{04D3D64F-E0CD-431A-B249-E09578421CDF}"/>
              </a:ext>
            </a:extLst>
          </p:cNvPr>
          <p:cNvSpPr txBox="1">
            <a:spLocks noChangeArrowheads="1"/>
          </p:cNvSpPr>
          <p:nvPr/>
        </p:nvSpPr>
        <p:spPr bwMode="auto">
          <a:xfrm>
            <a:off x="1678544" y="399132"/>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PERSPECTIVA FINANCIERA</a:t>
            </a:r>
            <a:endParaRPr lang="es-CO" altLang="es-CO" sz="2700" b="1" dirty="0">
              <a:solidFill>
                <a:srgbClr val="002060"/>
              </a:solidFill>
            </a:endParaRPr>
          </a:p>
        </p:txBody>
      </p:sp>
    </p:spTree>
    <p:extLst>
      <p:ext uri="{BB962C8B-B14F-4D97-AF65-F5344CB8AC3E}">
        <p14:creationId xmlns:p14="http://schemas.microsoft.com/office/powerpoint/2010/main" val="261920622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18" name="Conector recto 17">
            <a:extLst>
              <a:ext uri="{FF2B5EF4-FFF2-40B4-BE49-F238E27FC236}">
                <a16:creationId xmlns:a16="http://schemas.microsoft.com/office/drawing/2014/main" id="{62BCD4B8-D1F5-4357-A9BA-44D01B72207A}"/>
              </a:ext>
            </a:extLst>
          </p:cNvPr>
          <p:cNvCxnSpPr/>
          <p:nvPr/>
        </p:nvCxnSpPr>
        <p:spPr>
          <a:xfrm>
            <a:off x="11496063" y="2156465"/>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9" name="Conector recto 18">
            <a:extLst>
              <a:ext uri="{FF2B5EF4-FFF2-40B4-BE49-F238E27FC236}">
                <a16:creationId xmlns:a16="http://schemas.microsoft.com/office/drawing/2014/main" id="{21366D51-BBB0-421E-B125-5943F78DBA4A}"/>
              </a:ext>
            </a:extLst>
          </p:cNvPr>
          <p:cNvCxnSpPr/>
          <p:nvPr/>
        </p:nvCxnSpPr>
        <p:spPr>
          <a:xfrm>
            <a:off x="4452345" y="6316311"/>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20" name="Rectángulo 19">
            <a:extLst>
              <a:ext uri="{FF2B5EF4-FFF2-40B4-BE49-F238E27FC236}">
                <a16:creationId xmlns:a16="http://schemas.microsoft.com/office/drawing/2014/main" id="{3A6CFE35-61B5-4278-A4BF-763AA9516287}"/>
              </a:ext>
            </a:extLst>
          </p:cNvPr>
          <p:cNvSpPr/>
          <p:nvPr/>
        </p:nvSpPr>
        <p:spPr>
          <a:xfrm>
            <a:off x="1155665" y="1767533"/>
            <a:ext cx="4039091" cy="830997"/>
          </a:xfrm>
          <a:prstGeom prst="rect">
            <a:avLst/>
          </a:prstGeom>
        </p:spPr>
        <p:txBody>
          <a:bodyPr wrap="square">
            <a:spAutoFit/>
          </a:bodyPr>
          <a:lstStyle/>
          <a:p>
            <a:r>
              <a:rPr lang="es-CO" sz="2400" b="1" dirty="0">
                <a:latin typeface="Aharoni" panose="02010803020104030203" pitchFamily="2" charset="-79"/>
                <a:cs typeface="Aharoni" panose="02010803020104030203" pitchFamily="2" charset="-79"/>
              </a:rPr>
              <a:t>OBTENER RENDIMIENTOS FINANCIEROS</a:t>
            </a:r>
          </a:p>
        </p:txBody>
      </p:sp>
      <p:graphicFrame>
        <p:nvGraphicFramePr>
          <p:cNvPr id="21" name="Gráfico 20">
            <a:extLst>
              <a:ext uri="{FF2B5EF4-FFF2-40B4-BE49-F238E27FC236}">
                <a16:creationId xmlns:a16="http://schemas.microsoft.com/office/drawing/2014/main" id="{13C28BCC-D5DE-4520-AA8C-B5F6C03D4B22}"/>
              </a:ext>
            </a:extLst>
          </p:cNvPr>
          <p:cNvGraphicFramePr>
            <a:graphicFrameLocks/>
          </p:cNvGraphicFramePr>
          <p:nvPr>
            <p:extLst/>
          </p:nvPr>
        </p:nvGraphicFramePr>
        <p:xfrm>
          <a:off x="1856633" y="3157504"/>
          <a:ext cx="3338123" cy="2662523"/>
        </p:xfrm>
        <a:graphic>
          <a:graphicData uri="http://schemas.openxmlformats.org/drawingml/2006/chart">
            <c:chart xmlns:c="http://schemas.openxmlformats.org/drawingml/2006/chart" xmlns:r="http://schemas.openxmlformats.org/officeDocument/2006/relationships" r:id="rId4"/>
          </a:graphicData>
        </a:graphic>
      </p:graphicFrame>
      <p:sp>
        <p:nvSpPr>
          <p:cNvPr id="22" name="CuadroTexto 21">
            <a:extLst>
              <a:ext uri="{FF2B5EF4-FFF2-40B4-BE49-F238E27FC236}">
                <a16:creationId xmlns:a16="http://schemas.microsoft.com/office/drawing/2014/main" id="{D1F6D124-B624-4717-BF66-64A410CE64DA}"/>
              </a:ext>
            </a:extLst>
          </p:cNvPr>
          <p:cNvSpPr txBox="1"/>
          <p:nvPr/>
        </p:nvSpPr>
        <p:spPr>
          <a:xfrm>
            <a:off x="2451241" y="4076114"/>
            <a:ext cx="1503302" cy="769441"/>
          </a:xfrm>
          <a:prstGeom prst="rect">
            <a:avLst/>
          </a:prstGeom>
          <a:noFill/>
        </p:spPr>
        <p:txBody>
          <a:bodyPr wrap="square" rtlCol="0">
            <a:spAutoFit/>
          </a:bodyPr>
          <a:lstStyle/>
          <a:p>
            <a:r>
              <a:rPr lang="es-CO" sz="4400" b="1" dirty="0">
                <a:solidFill>
                  <a:srgbClr val="002060"/>
                </a:solidFill>
              </a:rPr>
              <a:t>200%</a:t>
            </a:r>
          </a:p>
        </p:txBody>
      </p:sp>
      <p:graphicFrame>
        <p:nvGraphicFramePr>
          <p:cNvPr id="23" name="Gráfico 22">
            <a:extLst>
              <a:ext uri="{FF2B5EF4-FFF2-40B4-BE49-F238E27FC236}">
                <a16:creationId xmlns:a16="http://schemas.microsoft.com/office/drawing/2014/main" id="{4E9BA166-2576-495E-B46B-9DA7A5C6CFB5}"/>
              </a:ext>
            </a:extLst>
          </p:cNvPr>
          <p:cNvGraphicFramePr>
            <a:graphicFrameLocks/>
          </p:cNvGraphicFramePr>
          <p:nvPr>
            <p:extLst/>
          </p:nvPr>
        </p:nvGraphicFramePr>
        <p:xfrm>
          <a:off x="5620020" y="2185240"/>
          <a:ext cx="5450778" cy="3988585"/>
        </p:xfrm>
        <a:graphic>
          <a:graphicData uri="http://schemas.openxmlformats.org/drawingml/2006/chart">
            <c:chart xmlns:c="http://schemas.openxmlformats.org/drawingml/2006/chart" xmlns:r="http://schemas.openxmlformats.org/officeDocument/2006/relationships" r:id="rId5"/>
          </a:graphicData>
        </a:graphic>
      </p:graphicFrame>
      <p:sp>
        <p:nvSpPr>
          <p:cNvPr id="24" name="Rectángulo 23">
            <a:extLst>
              <a:ext uri="{FF2B5EF4-FFF2-40B4-BE49-F238E27FC236}">
                <a16:creationId xmlns:a16="http://schemas.microsoft.com/office/drawing/2014/main" id="{3E883239-6DE1-4686-B5AB-38DA93A0796E}"/>
              </a:ext>
            </a:extLst>
          </p:cNvPr>
          <p:cNvSpPr/>
          <p:nvPr/>
        </p:nvSpPr>
        <p:spPr>
          <a:xfrm>
            <a:off x="1155665" y="1160065"/>
            <a:ext cx="1502334" cy="584775"/>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 </a:t>
            </a:r>
            <a:r>
              <a:rPr lang="es-CO" sz="3200" b="1" dirty="0">
                <a:solidFill>
                  <a:schemeClr val="accent5"/>
                </a:solidFill>
                <a:latin typeface="Aharoni" panose="02010803020104030203" pitchFamily="2" charset="-79"/>
                <a:cs typeface="Aharoni" panose="02010803020104030203" pitchFamily="2" charset="-79"/>
              </a:rPr>
              <a:t>5</a:t>
            </a:r>
            <a:endParaRPr lang="es-CO" dirty="0">
              <a:solidFill>
                <a:schemeClr val="accent5"/>
              </a:solidFill>
            </a:endParaRPr>
          </a:p>
        </p:txBody>
      </p:sp>
      <p:sp>
        <p:nvSpPr>
          <p:cNvPr id="12" name="CuadroTexto 3">
            <a:extLst>
              <a:ext uri="{FF2B5EF4-FFF2-40B4-BE49-F238E27FC236}">
                <a16:creationId xmlns:a16="http://schemas.microsoft.com/office/drawing/2014/main" id="{421F3CF5-98B0-4649-A267-A3A3893B7D3D}"/>
              </a:ext>
            </a:extLst>
          </p:cNvPr>
          <p:cNvSpPr txBox="1">
            <a:spLocks noChangeArrowheads="1"/>
          </p:cNvSpPr>
          <p:nvPr/>
        </p:nvSpPr>
        <p:spPr bwMode="auto">
          <a:xfrm>
            <a:off x="1678544" y="399132"/>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PERSPECTIVA FINANCIERA</a:t>
            </a:r>
            <a:endParaRPr lang="es-CO" altLang="es-CO" sz="2700" b="1" dirty="0">
              <a:solidFill>
                <a:srgbClr val="002060"/>
              </a:solidFill>
            </a:endParaRPr>
          </a:p>
        </p:txBody>
      </p:sp>
      <p:sp>
        <p:nvSpPr>
          <p:cNvPr id="13" name="Rectángulo 12">
            <a:extLst>
              <a:ext uri="{FF2B5EF4-FFF2-40B4-BE49-F238E27FC236}">
                <a16:creationId xmlns:a16="http://schemas.microsoft.com/office/drawing/2014/main" id="{1C224D4F-F434-49C9-97AC-0F89A1BAD43E}"/>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0E9F0808-6C09-4D79-A55B-41B92E281B01}"/>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400173235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2" name="Rectángulo 11">
            <a:extLst>
              <a:ext uri="{FF2B5EF4-FFF2-40B4-BE49-F238E27FC236}">
                <a16:creationId xmlns:a16="http://schemas.microsoft.com/office/drawing/2014/main" id="{9F19D96D-65F4-444C-9F10-62FCFC0B48D4}"/>
              </a:ext>
            </a:extLst>
          </p:cNvPr>
          <p:cNvSpPr/>
          <p:nvPr/>
        </p:nvSpPr>
        <p:spPr>
          <a:xfrm>
            <a:off x="996257" y="1761236"/>
            <a:ext cx="4039091" cy="923330"/>
          </a:xfrm>
          <a:prstGeom prst="rect">
            <a:avLst/>
          </a:prstGeom>
        </p:spPr>
        <p:txBody>
          <a:bodyPr wrap="square">
            <a:spAutoFit/>
          </a:bodyPr>
          <a:lstStyle/>
          <a:p>
            <a:r>
              <a:rPr lang="es-CO" b="1" dirty="0">
                <a:latin typeface="Aharoni" panose="02010803020104030203" pitchFamily="2" charset="-79"/>
                <a:cs typeface="Aharoni" panose="02010803020104030203" pitchFamily="2" charset="-79"/>
              </a:rPr>
              <a:t>DESTINAR RECURSOS Y ACTIVOS A LAS ENTIDADES DEL ESTADO DE ACUERDO CON LA LEY</a:t>
            </a:r>
          </a:p>
        </p:txBody>
      </p:sp>
      <p:sp>
        <p:nvSpPr>
          <p:cNvPr id="13" name="Rectángulo 12">
            <a:extLst>
              <a:ext uri="{FF2B5EF4-FFF2-40B4-BE49-F238E27FC236}">
                <a16:creationId xmlns:a16="http://schemas.microsoft.com/office/drawing/2014/main" id="{F8622FE6-5470-4916-B095-692809E71AC3}"/>
              </a:ext>
            </a:extLst>
          </p:cNvPr>
          <p:cNvSpPr/>
          <p:nvPr/>
        </p:nvSpPr>
        <p:spPr>
          <a:xfrm>
            <a:off x="2037599" y="2850229"/>
            <a:ext cx="2084225" cy="400110"/>
          </a:xfrm>
          <a:prstGeom prst="rect">
            <a:avLst/>
          </a:prstGeom>
        </p:spPr>
        <p:txBody>
          <a:bodyPr wrap="none">
            <a:spAutoFit/>
          </a:bodyPr>
          <a:lstStyle/>
          <a:p>
            <a:r>
              <a:rPr lang="es-CO" sz="2000" b="1" dirty="0">
                <a:solidFill>
                  <a:srgbClr val="0070C0"/>
                </a:solidFill>
                <a:latin typeface="Aharoni" panose="02010803020104030203" pitchFamily="2" charset="-79"/>
                <a:cs typeface="Aharoni" panose="02010803020104030203" pitchFamily="2" charset="-79"/>
              </a:rPr>
              <a:t>CUMPLIMIENTO</a:t>
            </a:r>
            <a:endParaRPr lang="es-CO" sz="2000" dirty="0">
              <a:solidFill>
                <a:srgbClr val="0070C0"/>
              </a:solidFill>
            </a:endParaRPr>
          </a:p>
        </p:txBody>
      </p:sp>
      <p:graphicFrame>
        <p:nvGraphicFramePr>
          <p:cNvPr id="14" name="Tabla 13">
            <a:extLst>
              <a:ext uri="{FF2B5EF4-FFF2-40B4-BE49-F238E27FC236}">
                <a16:creationId xmlns:a16="http://schemas.microsoft.com/office/drawing/2014/main" id="{16A2781D-1E53-4E13-B007-D3CD745C37BD}"/>
              </a:ext>
            </a:extLst>
          </p:cNvPr>
          <p:cNvGraphicFramePr>
            <a:graphicFrameLocks noGrp="1"/>
          </p:cNvGraphicFramePr>
          <p:nvPr>
            <p:extLst/>
          </p:nvPr>
        </p:nvGraphicFramePr>
        <p:xfrm>
          <a:off x="6494743" y="3858401"/>
          <a:ext cx="4288691" cy="2125710"/>
        </p:xfrm>
        <a:graphic>
          <a:graphicData uri="http://schemas.openxmlformats.org/drawingml/2006/table">
            <a:tbl>
              <a:tblPr>
                <a:tableStyleId>{5C22544A-7EE6-4342-B048-85BDC9FD1C3A}</a:tableStyleId>
              </a:tblPr>
              <a:tblGrid>
                <a:gridCol w="3086736">
                  <a:extLst>
                    <a:ext uri="{9D8B030D-6E8A-4147-A177-3AD203B41FA5}">
                      <a16:colId xmlns:a16="http://schemas.microsoft.com/office/drawing/2014/main" val="3937769905"/>
                    </a:ext>
                  </a:extLst>
                </a:gridCol>
                <a:gridCol w="1201955">
                  <a:extLst>
                    <a:ext uri="{9D8B030D-6E8A-4147-A177-3AD203B41FA5}">
                      <a16:colId xmlns:a16="http://schemas.microsoft.com/office/drawing/2014/main" val="2960263623"/>
                    </a:ext>
                  </a:extLst>
                </a:gridCol>
              </a:tblGrid>
              <a:tr h="615795">
                <a:tc>
                  <a:txBody>
                    <a:bodyPr/>
                    <a:lstStyle/>
                    <a:p>
                      <a:pPr algn="ctr" fontAlgn="ctr"/>
                      <a:r>
                        <a:rPr lang="es-CO" sz="1600" b="1" i="0" u="none" strike="noStrike" dirty="0">
                          <a:solidFill>
                            <a:schemeClr val="bg1"/>
                          </a:solidFill>
                          <a:effectLst/>
                          <a:latin typeface="+mn-lt"/>
                        </a:rPr>
                        <a:t>Iniciativa</a:t>
                      </a:r>
                    </a:p>
                  </a:txBody>
                  <a:tcPr marL="0" marR="0" marT="0"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rgbClr val="002060"/>
                    </a:solidFill>
                  </a:tcPr>
                </a:tc>
                <a:tc>
                  <a:txBody>
                    <a:bodyPr/>
                    <a:lstStyle/>
                    <a:p>
                      <a:pPr algn="ctr" fontAlgn="ctr"/>
                      <a:r>
                        <a:rPr lang="es-CO" sz="1600" b="1" i="0" u="none" strike="noStrike" dirty="0">
                          <a:solidFill>
                            <a:schemeClr val="bg1"/>
                          </a:solidFill>
                          <a:effectLst/>
                          <a:latin typeface="+mn-lt"/>
                        </a:rPr>
                        <a:t>Cumplimiento Iniciativa</a:t>
                      </a:r>
                    </a:p>
                  </a:txBody>
                  <a:tcPr marL="0" marR="0" marT="0"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rgbClr val="002060"/>
                    </a:solidFill>
                  </a:tcPr>
                </a:tc>
                <a:extLst>
                  <a:ext uri="{0D108BD9-81ED-4DB2-BD59-A6C34878D82A}">
                    <a16:rowId xmlns:a16="http://schemas.microsoft.com/office/drawing/2014/main" val="3736418668"/>
                  </a:ext>
                </a:extLst>
              </a:tr>
              <a:tr h="914400">
                <a:tc>
                  <a:txBody>
                    <a:bodyPr/>
                    <a:lstStyle/>
                    <a:p>
                      <a:pPr algn="ctr" fontAlgn="ctr"/>
                      <a:r>
                        <a:rPr lang="es-CO" sz="1600" b="0" u="none" strike="noStrike" dirty="0">
                          <a:effectLst/>
                        </a:rPr>
                        <a:t>Destinar provisional  o definitivamente Muebles en busca de la reducción de costos tales como almacenamiento y sostenimiento</a:t>
                      </a:r>
                      <a:endParaRPr lang="es-CO" sz="1600" b="0"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noFill/>
                  </a:tcPr>
                </a:tc>
                <a:tc>
                  <a:txBody>
                    <a:bodyPr/>
                    <a:lstStyle/>
                    <a:p>
                      <a:pPr algn="ctr" rtl="0" fontAlgn="ctr"/>
                      <a:r>
                        <a:rPr lang="es-CO" sz="1600" b="1" i="0" u="none" strike="noStrike">
                          <a:solidFill>
                            <a:srgbClr val="000000"/>
                          </a:solidFill>
                          <a:effectLst/>
                          <a:latin typeface="Arial Narrow" panose="020B0606020202030204" pitchFamily="34" charset="0"/>
                        </a:rPr>
                        <a:t>75%</a:t>
                      </a:r>
                    </a:p>
                  </a:txBody>
                  <a:tcPr marL="0" marR="0" marT="0"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noFill/>
                  </a:tcPr>
                </a:tc>
                <a:extLst>
                  <a:ext uri="{0D108BD9-81ED-4DB2-BD59-A6C34878D82A}">
                    <a16:rowId xmlns:a16="http://schemas.microsoft.com/office/drawing/2014/main" val="909137766"/>
                  </a:ext>
                </a:extLst>
              </a:tr>
              <a:tr h="534555">
                <a:tc>
                  <a:txBody>
                    <a:bodyPr/>
                    <a:lstStyle/>
                    <a:p>
                      <a:pPr algn="ctr" fontAlgn="ctr"/>
                      <a:r>
                        <a:rPr lang="es-CO" sz="1600" b="0" u="none" strike="noStrike" dirty="0">
                          <a:effectLst/>
                        </a:rPr>
                        <a:t>Gestionar las Destinaciones Especificas a FONTUR (En Proceso)</a:t>
                      </a:r>
                      <a:endParaRPr lang="es-CO" sz="1600" b="0"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noFill/>
                  </a:tcPr>
                </a:tc>
                <a:tc>
                  <a:txBody>
                    <a:bodyPr/>
                    <a:lstStyle/>
                    <a:p>
                      <a:pPr algn="ctr" rtl="0" fontAlgn="ctr"/>
                      <a:r>
                        <a:rPr lang="es-CO" sz="1600" b="1" i="0" u="none" strike="noStrike" dirty="0">
                          <a:solidFill>
                            <a:srgbClr val="000000"/>
                          </a:solidFill>
                          <a:effectLst/>
                          <a:latin typeface="Arial Narrow" panose="020B0606020202030204" pitchFamily="34" charset="0"/>
                        </a:rPr>
                        <a:t>67%</a:t>
                      </a:r>
                    </a:p>
                  </a:txBody>
                  <a:tcPr marL="0" marR="0" marT="0"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noFill/>
                  </a:tcPr>
                </a:tc>
                <a:extLst>
                  <a:ext uri="{0D108BD9-81ED-4DB2-BD59-A6C34878D82A}">
                    <a16:rowId xmlns:a16="http://schemas.microsoft.com/office/drawing/2014/main" val="949636036"/>
                  </a:ext>
                </a:extLst>
              </a:tr>
            </a:tbl>
          </a:graphicData>
        </a:graphic>
      </p:graphicFrame>
      <p:sp>
        <p:nvSpPr>
          <p:cNvPr id="15" name="Rectángulo 14">
            <a:extLst>
              <a:ext uri="{FF2B5EF4-FFF2-40B4-BE49-F238E27FC236}">
                <a16:creationId xmlns:a16="http://schemas.microsoft.com/office/drawing/2014/main" id="{93A8A36A-5772-4537-A006-D0004CF8444E}"/>
              </a:ext>
            </a:extLst>
          </p:cNvPr>
          <p:cNvSpPr/>
          <p:nvPr/>
        </p:nvSpPr>
        <p:spPr>
          <a:xfrm>
            <a:off x="999186" y="1210800"/>
            <a:ext cx="1502334" cy="584775"/>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 </a:t>
            </a:r>
            <a:r>
              <a:rPr lang="es-CO" sz="3200" b="1" dirty="0">
                <a:solidFill>
                  <a:schemeClr val="accent5"/>
                </a:solidFill>
                <a:latin typeface="Aharoni" panose="02010803020104030203" pitchFamily="2" charset="-79"/>
                <a:cs typeface="Aharoni" panose="02010803020104030203" pitchFamily="2" charset="-79"/>
              </a:rPr>
              <a:t>6</a:t>
            </a:r>
            <a:endParaRPr lang="es-CO" dirty="0">
              <a:solidFill>
                <a:schemeClr val="accent5"/>
              </a:solidFill>
            </a:endParaRPr>
          </a:p>
        </p:txBody>
      </p:sp>
      <p:graphicFrame>
        <p:nvGraphicFramePr>
          <p:cNvPr id="16" name="Gráfico 15">
            <a:extLst>
              <a:ext uri="{FF2B5EF4-FFF2-40B4-BE49-F238E27FC236}">
                <a16:creationId xmlns:a16="http://schemas.microsoft.com/office/drawing/2014/main" id="{D67E4527-1589-49CF-BC81-5205C0D218E8}"/>
              </a:ext>
            </a:extLst>
          </p:cNvPr>
          <p:cNvGraphicFramePr>
            <a:graphicFrameLocks/>
          </p:cNvGraphicFramePr>
          <p:nvPr>
            <p:extLst/>
          </p:nvPr>
        </p:nvGraphicFramePr>
        <p:xfrm>
          <a:off x="722095" y="3429000"/>
          <a:ext cx="4161053" cy="2744366"/>
        </p:xfrm>
        <a:graphic>
          <a:graphicData uri="http://schemas.openxmlformats.org/drawingml/2006/chart">
            <c:chart xmlns:c="http://schemas.openxmlformats.org/drawingml/2006/chart" xmlns:r="http://schemas.openxmlformats.org/officeDocument/2006/relationships" r:id="rId4"/>
          </a:graphicData>
        </a:graphic>
      </p:graphicFrame>
      <p:cxnSp>
        <p:nvCxnSpPr>
          <p:cNvPr id="17" name="Conector recto 16">
            <a:extLst>
              <a:ext uri="{FF2B5EF4-FFF2-40B4-BE49-F238E27FC236}">
                <a16:creationId xmlns:a16="http://schemas.microsoft.com/office/drawing/2014/main" id="{0A120D06-C520-429E-89F8-A0B71C7126F6}"/>
              </a:ext>
            </a:extLst>
          </p:cNvPr>
          <p:cNvCxnSpPr/>
          <p:nvPr/>
        </p:nvCxnSpPr>
        <p:spPr>
          <a:xfrm>
            <a:off x="11496063" y="2156465"/>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25" name="Conector recto 24">
            <a:extLst>
              <a:ext uri="{FF2B5EF4-FFF2-40B4-BE49-F238E27FC236}">
                <a16:creationId xmlns:a16="http://schemas.microsoft.com/office/drawing/2014/main" id="{21754DF3-3E8B-448C-A8D4-A2ACD3B612D4}"/>
              </a:ext>
            </a:extLst>
          </p:cNvPr>
          <p:cNvCxnSpPr/>
          <p:nvPr/>
        </p:nvCxnSpPr>
        <p:spPr>
          <a:xfrm>
            <a:off x="4452345" y="6316311"/>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18" name="CuadroTexto 3">
            <a:extLst>
              <a:ext uri="{FF2B5EF4-FFF2-40B4-BE49-F238E27FC236}">
                <a16:creationId xmlns:a16="http://schemas.microsoft.com/office/drawing/2014/main" id="{2FA752C8-2A39-4E14-985F-1E35244CB0FB}"/>
              </a:ext>
            </a:extLst>
          </p:cNvPr>
          <p:cNvSpPr txBox="1">
            <a:spLocks noChangeArrowheads="1"/>
          </p:cNvSpPr>
          <p:nvPr/>
        </p:nvSpPr>
        <p:spPr bwMode="auto">
          <a:xfrm>
            <a:off x="1678544" y="399132"/>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PERSPECTIVA FINANCIERA</a:t>
            </a:r>
            <a:endParaRPr lang="es-CO" altLang="es-CO" sz="2700" b="1" dirty="0">
              <a:solidFill>
                <a:srgbClr val="002060"/>
              </a:solidFill>
            </a:endParaRPr>
          </a:p>
        </p:txBody>
      </p:sp>
      <p:sp>
        <p:nvSpPr>
          <p:cNvPr id="19" name="Rectángulo 18">
            <a:extLst>
              <a:ext uri="{FF2B5EF4-FFF2-40B4-BE49-F238E27FC236}">
                <a16:creationId xmlns:a16="http://schemas.microsoft.com/office/drawing/2014/main" id="{7BB37C9C-4970-4574-A6E3-7DA9908F2A36}"/>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CuadroTexto 19">
            <a:extLst>
              <a:ext uri="{FF2B5EF4-FFF2-40B4-BE49-F238E27FC236}">
                <a16:creationId xmlns:a16="http://schemas.microsoft.com/office/drawing/2014/main" id="{B534296F-F225-470C-8738-0029F77516E1}"/>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319711625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25" name="Conector recto 24">
            <a:extLst>
              <a:ext uri="{FF2B5EF4-FFF2-40B4-BE49-F238E27FC236}">
                <a16:creationId xmlns:a16="http://schemas.microsoft.com/office/drawing/2014/main" id="{B4E6338C-03D1-489D-B107-001671C55D90}"/>
              </a:ext>
            </a:extLst>
          </p:cNvPr>
          <p:cNvCxnSpPr/>
          <p:nvPr/>
        </p:nvCxnSpPr>
        <p:spPr>
          <a:xfrm>
            <a:off x="11479647" y="218103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26" name="Conector recto 25">
            <a:extLst>
              <a:ext uri="{FF2B5EF4-FFF2-40B4-BE49-F238E27FC236}">
                <a16:creationId xmlns:a16="http://schemas.microsoft.com/office/drawing/2014/main" id="{529DE59A-C7A7-419A-AE35-32686159CECA}"/>
              </a:ext>
            </a:extLst>
          </p:cNvPr>
          <p:cNvCxnSpPr/>
          <p:nvPr/>
        </p:nvCxnSpPr>
        <p:spPr>
          <a:xfrm>
            <a:off x="4435929" y="634088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27" name="Rectángulo 26">
            <a:extLst>
              <a:ext uri="{FF2B5EF4-FFF2-40B4-BE49-F238E27FC236}">
                <a16:creationId xmlns:a16="http://schemas.microsoft.com/office/drawing/2014/main" id="{A6BD42D4-3C8B-4749-AD5E-6685BEED4F20}"/>
              </a:ext>
            </a:extLst>
          </p:cNvPr>
          <p:cNvSpPr/>
          <p:nvPr/>
        </p:nvSpPr>
        <p:spPr>
          <a:xfrm>
            <a:off x="562967" y="1432715"/>
            <a:ext cx="6525721" cy="1077218"/>
          </a:xfrm>
          <a:prstGeom prst="rect">
            <a:avLst/>
          </a:prstGeom>
        </p:spPr>
        <p:txBody>
          <a:bodyPr wrap="square">
            <a:spAutoFit/>
          </a:bodyPr>
          <a:lstStyle/>
          <a:p>
            <a:r>
              <a:rPr lang="es-CO" sz="2000" b="1" dirty="0">
                <a:latin typeface="Aharoni" panose="02010803020104030203" pitchFamily="2" charset="-79"/>
                <a:cs typeface="Aharoni" panose="02010803020104030203" pitchFamily="2" charset="-79"/>
              </a:rPr>
              <a:t>POSICIONAR LA MARCA </a:t>
            </a:r>
            <a:r>
              <a:rPr lang="es-CO" sz="2400" b="1" dirty="0">
                <a:latin typeface="Aharoni" panose="02010803020104030203" pitchFamily="2" charset="-79"/>
                <a:cs typeface="Aharoni" panose="02010803020104030203" pitchFamily="2" charset="-79"/>
              </a:rPr>
              <a:t>SAE SAS </a:t>
            </a:r>
            <a:r>
              <a:rPr lang="es-CO" sz="2000" b="1" dirty="0">
                <a:latin typeface="Aharoni" panose="02010803020104030203" pitchFamily="2" charset="-79"/>
                <a:cs typeface="Aharoni" panose="02010803020104030203" pitchFamily="2" charset="-79"/>
              </a:rPr>
              <a:t> </a:t>
            </a:r>
          </a:p>
          <a:p>
            <a:r>
              <a:rPr lang="es-CO" sz="2000" b="1" dirty="0">
                <a:latin typeface="Aharoni" panose="02010803020104030203" pitchFamily="2" charset="-79"/>
                <a:cs typeface="Aharoni" panose="02010803020104030203" pitchFamily="2" charset="-79"/>
              </a:rPr>
              <a:t>LOGRANDO UN ALTO NIVEL DE RECONOCIMIENTO EN EL PÚBLICO EXTERNO</a:t>
            </a:r>
          </a:p>
        </p:txBody>
      </p:sp>
      <p:sp>
        <p:nvSpPr>
          <p:cNvPr id="28" name="Rectángulo 27">
            <a:extLst>
              <a:ext uri="{FF2B5EF4-FFF2-40B4-BE49-F238E27FC236}">
                <a16:creationId xmlns:a16="http://schemas.microsoft.com/office/drawing/2014/main" id="{80CF3803-1D1F-4A29-AC26-A4D9EAACE258}"/>
              </a:ext>
            </a:extLst>
          </p:cNvPr>
          <p:cNvSpPr/>
          <p:nvPr/>
        </p:nvSpPr>
        <p:spPr>
          <a:xfrm>
            <a:off x="2118309" y="2603597"/>
            <a:ext cx="1707519" cy="338554"/>
          </a:xfrm>
          <a:prstGeom prst="rect">
            <a:avLst/>
          </a:prstGeom>
        </p:spPr>
        <p:txBody>
          <a:bodyPr wrap="none">
            <a:spAutoFit/>
          </a:bodyPr>
          <a:lstStyle/>
          <a:p>
            <a:r>
              <a:rPr lang="es-CO" sz="1600" b="1" dirty="0">
                <a:solidFill>
                  <a:srgbClr val="0070C0"/>
                </a:solidFill>
                <a:latin typeface="Aharoni" panose="02010803020104030203" pitchFamily="2" charset="-79"/>
                <a:cs typeface="Aharoni" panose="02010803020104030203" pitchFamily="2" charset="-79"/>
              </a:rPr>
              <a:t>CUMPLIMIENTO</a:t>
            </a:r>
            <a:endParaRPr lang="es-CO" sz="1600" dirty="0">
              <a:solidFill>
                <a:srgbClr val="0070C0"/>
              </a:solidFill>
            </a:endParaRPr>
          </a:p>
        </p:txBody>
      </p:sp>
      <p:graphicFrame>
        <p:nvGraphicFramePr>
          <p:cNvPr id="29" name="Gráfico 28">
            <a:extLst>
              <a:ext uri="{FF2B5EF4-FFF2-40B4-BE49-F238E27FC236}">
                <a16:creationId xmlns:a16="http://schemas.microsoft.com/office/drawing/2014/main" id="{C0CC6A5E-4367-4966-9DD4-EE9BBC47F09D}"/>
              </a:ext>
            </a:extLst>
          </p:cNvPr>
          <p:cNvGraphicFramePr>
            <a:graphicFrameLocks/>
          </p:cNvGraphicFramePr>
          <p:nvPr>
            <p:extLst/>
          </p:nvPr>
        </p:nvGraphicFramePr>
        <p:xfrm>
          <a:off x="1618374" y="3079517"/>
          <a:ext cx="3338123" cy="2662523"/>
        </p:xfrm>
        <a:graphic>
          <a:graphicData uri="http://schemas.openxmlformats.org/drawingml/2006/chart">
            <c:chart xmlns:c="http://schemas.openxmlformats.org/drawingml/2006/chart" xmlns:r="http://schemas.openxmlformats.org/officeDocument/2006/relationships" r:id="rId4"/>
          </a:graphicData>
        </a:graphic>
      </p:graphicFrame>
      <p:sp>
        <p:nvSpPr>
          <p:cNvPr id="30" name="CuadroTexto 29">
            <a:extLst>
              <a:ext uri="{FF2B5EF4-FFF2-40B4-BE49-F238E27FC236}">
                <a16:creationId xmlns:a16="http://schemas.microsoft.com/office/drawing/2014/main" id="{6E63DB30-9564-4EBA-A928-42D68E9758E3}"/>
              </a:ext>
            </a:extLst>
          </p:cNvPr>
          <p:cNvSpPr txBox="1"/>
          <p:nvPr/>
        </p:nvSpPr>
        <p:spPr>
          <a:xfrm>
            <a:off x="2220418" y="3929171"/>
            <a:ext cx="1503302" cy="769441"/>
          </a:xfrm>
          <a:prstGeom prst="rect">
            <a:avLst/>
          </a:prstGeom>
          <a:noFill/>
        </p:spPr>
        <p:txBody>
          <a:bodyPr wrap="square" rtlCol="0">
            <a:spAutoFit/>
          </a:bodyPr>
          <a:lstStyle/>
          <a:p>
            <a:r>
              <a:rPr lang="es-CO" sz="4400" b="1" dirty="0">
                <a:solidFill>
                  <a:srgbClr val="002060"/>
                </a:solidFill>
              </a:rPr>
              <a:t>103%</a:t>
            </a:r>
          </a:p>
        </p:txBody>
      </p:sp>
      <p:graphicFrame>
        <p:nvGraphicFramePr>
          <p:cNvPr id="31" name="Tabla 30">
            <a:extLst>
              <a:ext uri="{FF2B5EF4-FFF2-40B4-BE49-F238E27FC236}">
                <a16:creationId xmlns:a16="http://schemas.microsoft.com/office/drawing/2014/main" id="{D1361D95-CFC8-4577-B527-BDA66A152329}"/>
              </a:ext>
            </a:extLst>
          </p:cNvPr>
          <p:cNvGraphicFramePr>
            <a:graphicFrameLocks noGrp="1"/>
          </p:cNvGraphicFramePr>
          <p:nvPr>
            <p:extLst/>
          </p:nvPr>
        </p:nvGraphicFramePr>
        <p:xfrm>
          <a:off x="4951019" y="2669647"/>
          <a:ext cx="6372891" cy="2519048"/>
        </p:xfrm>
        <a:graphic>
          <a:graphicData uri="http://schemas.openxmlformats.org/drawingml/2006/table">
            <a:tbl>
              <a:tblPr>
                <a:tableStyleId>{5C22544A-7EE6-4342-B048-85BDC9FD1C3A}</a:tableStyleId>
              </a:tblPr>
              <a:tblGrid>
                <a:gridCol w="4539204">
                  <a:extLst>
                    <a:ext uri="{9D8B030D-6E8A-4147-A177-3AD203B41FA5}">
                      <a16:colId xmlns:a16="http://schemas.microsoft.com/office/drawing/2014/main" val="49136853"/>
                    </a:ext>
                  </a:extLst>
                </a:gridCol>
                <a:gridCol w="956696">
                  <a:extLst>
                    <a:ext uri="{9D8B030D-6E8A-4147-A177-3AD203B41FA5}">
                      <a16:colId xmlns:a16="http://schemas.microsoft.com/office/drawing/2014/main" val="286744592"/>
                    </a:ext>
                  </a:extLst>
                </a:gridCol>
                <a:gridCol w="876991">
                  <a:extLst>
                    <a:ext uri="{9D8B030D-6E8A-4147-A177-3AD203B41FA5}">
                      <a16:colId xmlns:a16="http://schemas.microsoft.com/office/drawing/2014/main" val="3382495952"/>
                    </a:ext>
                  </a:extLst>
                </a:gridCol>
              </a:tblGrid>
              <a:tr h="286388">
                <a:tc gridSpan="3">
                  <a:txBody>
                    <a:bodyPr/>
                    <a:lstStyle/>
                    <a:p>
                      <a:pPr algn="ctr" fontAlgn="ctr"/>
                      <a:r>
                        <a:rPr lang="es-CO" sz="1600" b="1" i="0" u="none" strike="noStrike" dirty="0">
                          <a:solidFill>
                            <a:schemeClr val="bg1"/>
                          </a:solidFill>
                          <a:effectLst/>
                          <a:latin typeface="Arial Narrow" panose="020B0606020202030204" pitchFamily="34" charset="0"/>
                        </a:rPr>
                        <a:t>Posicionamiento de marca institucional 2018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hMerge="1">
                  <a:txBody>
                    <a:bodyPr/>
                    <a:lstStyle/>
                    <a:p>
                      <a:pPr algn="ctr" fontAlgn="ctr"/>
                      <a:endParaRPr lang="es-CO" sz="1200" b="0" i="0" u="none" strike="noStrike" dirty="0">
                        <a:solidFill>
                          <a:srgbClr val="000000"/>
                        </a:solidFill>
                        <a:effectLst/>
                        <a:latin typeface="Arial Narrow" panose="020B0606020202030204" pitchFamily="34" charset="0"/>
                      </a:endParaRPr>
                    </a:p>
                  </a:txBody>
                  <a:tcPr marL="9525" marR="9525" marT="9525" marB="0" anchor="ctr"/>
                </a:tc>
                <a:tc hMerge="1">
                  <a:txBody>
                    <a:bodyPr/>
                    <a:lstStyle/>
                    <a:p>
                      <a:pPr algn="ctr" fontAlgn="ctr"/>
                      <a:endParaRPr lang="es-CO" sz="1200" b="0" i="0" u="none" strike="noStrike" dirty="0">
                        <a:solidFill>
                          <a:srgbClr val="000000"/>
                        </a:solidFill>
                        <a:effectLst/>
                        <a:latin typeface="Arial Narrow" panose="020B0606020202030204" pitchFamily="34" charset="0"/>
                      </a:endParaRPr>
                    </a:p>
                  </a:txBody>
                  <a:tcPr marL="9525" marR="9525" marT="9525" marB="0" anchor="ctr"/>
                </a:tc>
                <a:extLst>
                  <a:ext uri="{0D108BD9-81ED-4DB2-BD59-A6C34878D82A}">
                    <a16:rowId xmlns:a16="http://schemas.microsoft.com/office/drawing/2014/main" val="3920265536"/>
                  </a:ext>
                </a:extLst>
              </a:tr>
              <a:tr h="218303">
                <a:tc>
                  <a:txBody>
                    <a:bodyPr/>
                    <a:lstStyle/>
                    <a:p>
                      <a:pPr algn="ctr" fontAlgn="ctr"/>
                      <a:r>
                        <a:rPr lang="es-CO" sz="1600" u="none" strike="noStrike" dirty="0">
                          <a:effectLst/>
                        </a:rPr>
                        <a:t>Ferias de Atención al Ciudadano lideradas por el Departamento de Planeación Nacional</a:t>
                      </a:r>
                      <a:endParaRPr lang="es-CO" sz="16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600" u="none" strike="noStrike" dirty="0">
                          <a:effectLst/>
                        </a:rPr>
                        <a:t>4 </a:t>
                      </a:r>
                      <a:endParaRPr lang="es-CO" sz="16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CO" sz="1600" u="none" strike="noStrike" dirty="0">
                          <a:effectLst/>
                        </a:rPr>
                        <a:t>4 </a:t>
                      </a:r>
                      <a:endParaRPr lang="es-CO" sz="16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04224784"/>
                  </a:ext>
                </a:extLst>
              </a:tr>
              <a:tr h="405080">
                <a:tc>
                  <a:txBody>
                    <a:bodyPr/>
                    <a:lstStyle/>
                    <a:p>
                      <a:pPr algn="ctr" fontAlgn="ctr"/>
                      <a:r>
                        <a:rPr lang="es-CO" sz="1600" u="none" strike="noStrike" dirty="0">
                          <a:effectLst/>
                        </a:rPr>
                        <a:t>Eventos con públicos de alto interés en espacios académicos, informativos o comerciales</a:t>
                      </a:r>
                      <a:endParaRPr lang="es-CO" sz="16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600" u="none" strike="noStrike" dirty="0">
                          <a:effectLst/>
                        </a:rPr>
                        <a:t>4</a:t>
                      </a:r>
                      <a:endParaRPr lang="es-CO" sz="16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CO" sz="1600" u="none" strike="noStrike" dirty="0">
                          <a:effectLst/>
                        </a:rPr>
                        <a:t>4</a:t>
                      </a:r>
                      <a:endParaRPr lang="es-CO" sz="16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34417896"/>
                  </a:ext>
                </a:extLst>
              </a:tr>
              <a:tr h="427838">
                <a:tc>
                  <a:txBody>
                    <a:bodyPr/>
                    <a:lstStyle/>
                    <a:p>
                      <a:pPr algn="ctr" fontAlgn="ctr"/>
                      <a:r>
                        <a:rPr lang="es-CO" sz="1600" u="none" strike="noStrike" dirty="0">
                          <a:effectLst/>
                        </a:rPr>
                        <a:t>Espacios virtuales que permitan dialogar con públicos específicos, posicionar servicios de SAE y conocer la calidad de la prestación de los mismos</a:t>
                      </a:r>
                      <a:endParaRPr lang="es-CO" sz="16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600" u="none" strike="noStrike" dirty="0">
                          <a:effectLst/>
                        </a:rPr>
                        <a:t>8</a:t>
                      </a:r>
                      <a:endParaRPr lang="es-CO" sz="16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CO" sz="1600" u="none" strike="noStrike" dirty="0">
                          <a:effectLst/>
                        </a:rPr>
                        <a:t>8</a:t>
                      </a:r>
                      <a:endParaRPr lang="es-CO" sz="16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87745605"/>
                  </a:ext>
                </a:extLst>
              </a:tr>
              <a:tr h="327280">
                <a:tc>
                  <a:txBody>
                    <a:bodyPr/>
                    <a:lstStyle/>
                    <a:p>
                      <a:pPr algn="ctr" fontAlgn="ctr"/>
                      <a:r>
                        <a:rPr lang="es-CO" sz="1600" u="none" strike="noStrike" dirty="0">
                          <a:effectLst/>
                        </a:rPr>
                        <a:t>Publicación de boletines sobre los resultados y la gestión de SAE</a:t>
                      </a:r>
                      <a:endParaRPr lang="es-CO" sz="16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600" u="none" strike="noStrike" dirty="0">
                          <a:effectLst/>
                        </a:rPr>
                        <a:t>52</a:t>
                      </a:r>
                      <a:endParaRPr lang="es-CO" sz="16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CO" sz="1600" u="none" strike="noStrike" dirty="0">
                          <a:effectLst/>
                        </a:rPr>
                        <a:t>52</a:t>
                      </a:r>
                      <a:endParaRPr lang="es-CO" sz="16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39284785"/>
                  </a:ext>
                </a:extLst>
              </a:tr>
            </a:tbl>
          </a:graphicData>
        </a:graphic>
      </p:graphicFrame>
      <p:sp>
        <p:nvSpPr>
          <p:cNvPr id="32" name="Rectángulo 31">
            <a:extLst>
              <a:ext uri="{FF2B5EF4-FFF2-40B4-BE49-F238E27FC236}">
                <a16:creationId xmlns:a16="http://schemas.microsoft.com/office/drawing/2014/main" id="{A1888098-963B-4D20-8BF3-1A4825A445D5}"/>
              </a:ext>
            </a:extLst>
          </p:cNvPr>
          <p:cNvSpPr/>
          <p:nvPr/>
        </p:nvSpPr>
        <p:spPr>
          <a:xfrm>
            <a:off x="6054299" y="5487008"/>
            <a:ext cx="2102241" cy="707185"/>
          </a:xfrm>
          <a:prstGeom prst="rect">
            <a:avLst/>
          </a:prstGeom>
          <a:solidFill>
            <a:schemeClr val="bg1">
              <a:lumMod val="85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s-CO" dirty="0"/>
              <a:t>Seguidores en redes sociales</a:t>
            </a:r>
          </a:p>
        </p:txBody>
      </p:sp>
      <p:sp>
        <p:nvSpPr>
          <p:cNvPr id="33" name="Rectángulo 32">
            <a:extLst>
              <a:ext uri="{FF2B5EF4-FFF2-40B4-BE49-F238E27FC236}">
                <a16:creationId xmlns:a16="http://schemas.microsoft.com/office/drawing/2014/main" id="{27D6F118-4313-4F33-B4FC-8F099AC96515}"/>
              </a:ext>
            </a:extLst>
          </p:cNvPr>
          <p:cNvSpPr/>
          <p:nvPr/>
        </p:nvSpPr>
        <p:spPr>
          <a:xfrm>
            <a:off x="8166801" y="5491507"/>
            <a:ext cx="1200454" cy="233429"/>
          </a:xfrm>
          <a:prstGeom prst="rect">
            <a:avLst/>
          </a:prstGeom>
          <a:solidFill>
            <a:schemeClr val="accent6">
              <a:lumMod val="60000"/>
              <a:lumOff val="4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s-CO" sz="1600" dirty="0"/>
              <a:t>Ejecución</a:t>
            </a:r>
          </a:p>
        </p:txBody>
      </p:sp>
      <p:sp>
        <p:nvSpPr>
          <p:cNvPr id="34" name="Rectángulo 33">
            <a:extLst>
              <a:ext uri="{FF2B5EF4-FFF2-40B4-BE49-F238E27FC236}">
                <a16:creationId xmlns:a16="http://schemas.microsoft.com/office/drawing/2014/main" id="{C4F00015-E71E-4BC1-B906-FBD2A63B320B}"/>
              </a:ext>
            </a:extLst>
          </p:cNvPr>
          <p:cNvSpPr/>
          <p:nvPr/>
        </p:nvSpPr>
        <p:spPr>
          <a:xfrm>
            <a:off x="9377516" y="5490457"/>
            <a:ext cx="1200454" cy="233429"/>
          </a:xfrm>
          <a:prstGeom prst="rect">
            <a:avLst/>
          </a:prstGeom>
          <a:solidFill>
            <a:schemeClr val="accent4">
              <a:lumMod val="60000"/>
              <a:lumOff val="4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s-CO" sz="1600" dirty="0"/>
              <a:t>Meta 2018</a:t>
            </a:r>
          </a:p>
        </p:txBody>
      </p:sp>
      <p:sp>
        <p:nvSpPr>
          <p:cNvPr id="35" name="Rectángulo 34">
            <a:extLst>
              <a:ext uri="{FF2B5EF4-FFF2-40B4-BE49-F238E27FC236}">
                <a16:creationId xmlns:a16="http://schemas.microsoft.com/office/drawing/2014/main" id="{8B726EFB-B2A9-40B5-853C-3853FAAFFB17}"/>
              </a:ext>
            </a:extLst>
          </p:cNvPr>
          <p:cNvSpPr/>
          <p:nvPr/>
        </p:nvSpPr>
        <p:spPr>
          <a:xfrm>
            <a:off x="8166775" y="5733326"/>
            <a:ext cx="1200454" cy="460861"/>
          </a:xfrm>
          <a:prstGeom prst="rect">
            <a:avLst/>
          </a:prstGeom>
          <a:solidFill>
            <a:schemeClr val="accent6">
              <a:lumMod val="20000"/>
              <a:lumOff val="8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s-CO" sz="1600" dirty="0"/>
              <a:t>6,291</a:t>
            </a:r>
          </a:p>
        </p:txBody>
      </p:sp>
      <p:sp>
        <p:nvSpPr>
          <p:cNvPr id="36" name="Rectángulo 35">
            <a:extLst>
              <a:ext uri="{FF2B5EF4-FFF2-40B4-BE49-F238E27FC236}">
                <a16:creationId xmlns:a16="http://schemas.microsoft.com/office/drawing/2014/main" id="{E862420A-C9D4-4CE3-A4E8-740CF2615D17}"/>
              </a:ext>
            </a:extLst>
          </p:cNvPr>
          <p:cNvSpPr/>
          <p:nvPr/>
        </p:nvSpPr>
        <p:spPr>
          <a:xfrm>
            <a:off x="9377464" y="5741716"/>
            <a:ext cx="1200454" cy="452471"/>
          </a:xfrm>
          <a:prstGeom prst="rect">
            <a:avLst/>
          </a:prstGeom>
          <a:solidFill>
            <a:schemeClr val="accent4">
              <a:lumMod val="20000"/>
              <a:lumOff val="8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s-CO" sz="1600" dirty="0"/>
              <a:t>4,500</a:t>
            </a:r>
          </a:p>
        </p:txBody>
      </p:sp>
      <p:sp>
        <p:nvSpPr>
          <p:cNvPr id="37" name="Triángulo isósceles 36">
            <a:extLst>
              <a:ext uri="{FF2B5EF4-FFF2-40B4-BE49-F238E27FC236}">
                <a16:creationId xmlns:a16="http://schemas.microsoft.com/office/drawing/2014/main" id="{85491EA0-A1D2-4D8E-BAE7-671FE1059F80}"/>
              </a:ext>
            </a:extLst>
          </p:cNvPr>
          <p:cNvSpPr/>
          <p:nvPr/>
        </p:nvSpPr>
        <p:spPr>
          <a:xfrm>
            <a:off x="10786811" y="5523607"/>
            <a:ext cx="346661" cy="307487"/>
          </a:xfrm>
          <a:prstGeom prst="triangl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8" name="CuadroTexto 37">
            <a:extLst>
              <a:ext uri="{FF2B5EF4-FFF2-40B4-BE49-F238E27FC236}">
                <a16:creationId xmlns:a16="http://schemas.microsoft.com/office/drawing/2014/main" id="{2C58AC3E-E4A0-4A2B-90AF-E078646AEBB8}"/>
              </a:ext>
            </a:extLst>
          </p:cNvPr>
          <p:cNvSpPr txBox="1"/>
          <p:nvPr/>
        </p:nvSpPr>
        <p:spPr>
          <a:xfrm>
            <a:off x="10683803" y="5824855"/>
            <a:ext cx="640107" cy="369332"/>
          </a:xfrm>
          <a:prstGeom prst="rect">
            <a:avLst/>
          </a:prstGeom>
          <a:noFill/>
        </p:spPr>
        <p:txBody>
          <a:bodyPr wrap="square" rtlCol="0">
            <a:spAutoFit/>
          </a:bodyPr>
          <a:lstStyle/>
          <a:p>
            <a:r>
              <a:rPr lang="es-CO" dirty="0"/>
              <a:t>40%</a:t>
            </a:r>
          </a:p>
        </p:txBody>
      </p:sp>
      <p:sp>
        <p:nvSpPr>
          <p:cNvPr id="39" name="Rectángulo 38">
            <a:extLst>
              <a:ext uri="{FF2B5EF4-FFF2-40B4-BE49-F238E27FC236}">
                <a16:creationId xmlns:a16="http://schemas.microsoft.com/office/drawing/2014/main" id="{9D9E455C-054B-4CBF-8CDE-29C230AD12BF}"/>
              </a:ext>
            </a:extLst>
          </p:cNvPr>
          <p:cNvSpPr/>
          <p:nvPr/>
        </p:nvSpPr>
        <p:spPr>
          <a:xfrm>
            <a:off x="10586307" y="5490457"/>
            <a:ext cx="745973" cy="70372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0" name="Rectángulo 39">
            <a:extLst>
              <a:ext uri="{FF2B5EF4-FFF2-40B4-BE49-F238E27FC236}">
                <a16:creationId xmlns:a16="http://schemas.microsoft.com/office/drawing/2014/main" id="{CE7348AC-8258-4A49-8217-39A8E16F9B22}"/>
              </a:ext>
            </a:extLst>
          </p:cNvPr>
          <p:cNvSpPr/>
          <p:nvPr/>
        </p:nvSpPr>
        <p:spPr>
          <a:xfrm>
            <a:off x="562967" y="885722"/>
            <a:ext cx="1502334" cy="584775"/>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 </a:t>
            </a:r>
            <a:r>
              <a:rPr lang="es-CO" sz="3200" b="1" dirty="0">
                <a:solidFill>
                  <a:schemeClr val="accent5"/>
                </a:solidFill>
                <a:latin typeface="Aharoni" panose="02010803020104030203" pitchFamily="2" charset="-79"/>
                <a:cs typeface="Aharoni" panose="02010803020104030203" pitchFamily="2" charset="-79"/>
              </a:rPr>
              <a:t>7</a:t>
            </a:r>
            <a:endParaRPr lang="es-CO" dirty="0">
              <a:solidFill>
                <a:schemeClr val="accent5"/>
              </a:solidFill>
            </a:endParaRPr>
          </a:p>
        </p:txBody>
      </p:sp>
      <p:sp>
        <p:nvSpPr>
          <p:cNvPr id="20" name="CuadroTexto 3">
            <a:extLst>
              <a:ext uri="{FF2B5EF4-FFF2-40B4-BE49-F238E27FC236}">
                <a16:creationId xmlns:a16="http://schemas.microsoft.com/office/drawing/2014/main" id="{11DB5410-CD03-4301-B535-1D60EA2CF54D}"/>
              </a:ext>
            </a:extLst>
          </p:cNvPr>
          <p:cNvSpPr txBox="1">
            <a:spLocks noChangeArrowheads="1"/>
          </p:cNvSpPr>
          <p:nvPr/>
        </p:nvSpPr>
        <p:spPr bwMode="auto">
          <a:xfrm>
            <a:off x="1678544" y="399132"/>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PERSPECTIVA CLIENTE</a:t>
            </a:r>
            <a:endParaRPr lang="es-CO" altLang="es-CO" sz="2700" b="1" dirty="0">
              <a:solidFill>
                <a:srgbClr val="002060"/>
              </a:solidFill>
            </a:endParaRPr>
          </a:p>
        </p:txBody>
      </p:sp>
      <p:sp>
        <p:nvSpPr>
          <p:cNvPr id="21" name="Rectángulo 20">
            <a:extLst>
              <a:ext uri="{FF2B5EF4-FFF2-40B4-BE49-F238E27FC236}">
                <a16:creationId xmlns:a16="http://schemas.microsoft.com/office/drawing/2014/main" id="{521ACF0E-4A00-4BDC-BF14-B3836D26B2BF}"/>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2" name="CuadroTexto 21">
            <a:extLst>
              <a:ext uri="{FF2B5EF4-FFF2-40B4-BE49-F238E27FC236}">
                <a16:creationId xmlns:a16="http://schemas.microsoft.com/office/drawing/2014/main" id="{9AD981FC-B5CE-46D7-901F-9A40C90861B5}"/>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158952400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18" name="Conector recto 17">
            <a:extLst>
              <a:ext uri="{FF2B5EF4-FFF2-40B4-BE49-F238E27FC236}">
                <a16:creationId xmlns:a16="http://schemas.microsoft.com/office/drawing/2014/main" id="{1D2E69E6-D3AA-41A5-9BA8-5B1809F6C1DB}"/>
              </a:ext>
            </a:extLst>
          </p:cNvPr>
          <p:cNvCxnSpPr/>
          <p:nvPr/>
        </p:nvCxnSpPr>
        <p:spPr>
          <a:xfrm>
            <a:off x="11488883" y="2223012"/>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9" name="Conector recto 18">
            <a:extLst>
              <a:ext uri="{FF2B5EF4-FFF2-40B4-BE49-F238E27FC236}">
                <a16:creationId xmlns:a16="http://schemas.microsoft.com/office/drawing/2014/main" id="{25F19918-B5AD-4FAE-907A-1DB9150BC237}"/>
              </a:ext>
            </a:extLst>
          </p:cNvPr>
          <p:cNvCxnSpPr/>
          <p:nvPr/>
        </p:nvCxnSpPr>
        <p:spPr>
          <a:xfrm>
            <a:off x="4445165" y="6382858"/>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20" name="Rectángulo 19">
            <a:extLst>
              <a:ext uri="{FF2B5EF4-FFF2-40B4-BE49-F238E27FC236}">
                <a16:creationId xmlns:a16="http://schemas.microsoft.com/office/drawing/2014/main" id="{87395FF1-16AA-4659-8141-D00444A64E94}"/>
              </a:ext>
            </a:extLst>
          </p:cNvPr>
          <p:cNvSpPr/>
          <p:nvPr/>
        </p:nvSpPr>
        <p:spPr>
          <a:xfrm>
            <a:off x="727804" y="1584804"/>
            <a:ext cx="4039091" cy="923330"/>
          </a:xfrm>
          <a:prstGeom prst="rect">
            <a:avLst/>
          </a:prstGeom>
        </p:spPr>
        <p:txBody>
          <a:bodyPr wrap="square">
            <a:spAutoFit/>
          </a:bodyPr>
          <a:lstStyle/>
          <a:p>
            <a:r>
              <a:rPr lang="es-CO" b="1" dirty="0">
                <a:latin typeface="Aharoni" panose="02010803020104030203" pitchFamily="2" charset="-79"/>
                <a:cs typeface="Aharoni" panose="02010803020104030203" pitchFamily="2" charset="-79"/>
              </a:rPr>
              <a:t>AUMENTAR LA PENETRACIÓN EN EL MERCADO ACTUAL Y DESARROLLAR NUEVOS MERCADOS</a:t>
            </a:r>
          </a:p>
        </p:txBody>
      </p:sp>
      <p:sp>
        <p:nvSpPr>
          <p:cNvPr id="21" name="Rectángulo 20">
            <a:extLst>
              <a:ext uri="{FF2B5EF4-FFF2-40B4-BE49-F238E27FC236}">
                <a16:creationId xmlns:a16="http://schemas.microsoft.com/office/drawing/2014/main" id="{EA457B0C-9D80-4B11-966D-5CC2225D1DB3}"/>
              </a:ext>
            </a:extLst>
          </p:cNvPr>
          <p:cNvSpPr/>
          <p:nvPr/>
        </p:nvSpPr>
        <p:spPr>
          <a:xfrm>
            <a:off x="2003873" y="2941505"/>
            <a:ext cx="1898277" cy="369332"/>
          </a:xfrm>
          <a:prstGeom prst="rect">
            <a:avLst/>
          </a:prstGeom>
        </p:spPr>
        <p:txBody>
          <a:bodyPr wrap="none">
            <a:spAutoFit/>
          </a:bodyPr>
          <a:lstStyle/>
          <a:p>
            <a:r>
              <a:rPr lang="es-CO" b="1" dirty="0">
                <a:solidFill>
                  <a:srgbClr val="0070C0"/>
                </a:solidFill>
                <a:latin typeface="Aharoni" panose="02010803020104030203" pitchFamily="2" charset="-79"/>
                <a:cs typeface="Aharoni" panose="02010803020104030203" pitchFamily="2" charset="-79"/>
              </a:rPr>
              <a:t>CUMPLIMIENTO</a:t>
            </a:r>
            <a:endParaRPr lang="es-CO" dirty="0">
              <a:solidFill>
                <a:srgbClr val="0070C0"/>
              </a:solidFill>
            </a:endParaRPr>
          </a:p>
        </p:txBody>
      </p:sp>
      <p:graphicFrame>
        <p:nvGraphicFramePr>
          <p:cNvPr id="22" name="Gráfico 21">
            <a:extLst>
              <a:ext uri="{FF2B5EF4-FFF2-40B4-BE49-F238E27FC236}">
                <a16:creationId xmlns:a16="http://schemas.microsoft.com/office/drawing/2014/main" id="{7E56055D-3A0A-40C8-88D6-8C1AB72BA945}"/>
              </a:ext>
            </a:extLst>
          </p:cNvPr>
          <p:cNvGraphicFramePr>
            <a:graphicFrameLocks/>
          </p:cNvGraphicFramePr>
          <p:nvPr>
            <p:extLst/>
          </p:nvPr>
        </p:nvGraphicFramePr>
        <p:xfrm>
          <a:off x="766495" y="3351968"/>
          <a:ext cx="4220922" cy="2995634"/>
        </p:xfrm>
        <a:graphic>
          <a:graphicData uri="http://schemas.openxmlformats.org/drawingml/2006/chart">
            <c:chart xmlns:c="http://schemas.openxmlformats.org/drawingml/2006/chart" xmlns:r="http://schemas.openxmlformats.org/officeDocument/2006/relationships" r:id="rId4"/>
          </a:graphicData>
        </a:graphic>
      </p:graphicFrame>
      <p:sp>
        <p:nvSpPr>
          <p:cNvPr id="23" name="CuadroTexto 22">
            <a:extLst>
              <a:ext uri="{FF2B5EF4-FFF2-40B4-BE49-F238E27FC236}">
                <a16:creationId xmlns:a16="http://schemas.microsoft.com/office/drawing/2014/main" id="{A0F90A95-A35C-471E-AA6C-F07FB59AA4EC}"/>
              </a:ext>
            </a:extLst>
          </p:cNvPr>
          <p:cNvSpPr txBox="1"/>
          <p:nvPr/>
        </p:nvSpPr>
        <p:spPr>
          <a:xfrm>
            <a:off x="2201361" y="4372560"/>
            <a:ext cx="1503302" cy="769441"/>
          </a:xfrm>
          <a:prstGeom prst="rect">
            <a:avLst/>
          </a:prstGeom>
          <a:noFill/>
        </p:spPr>
        <p:txBody>
          <a:bodyPr wrap="square" rtlCol="0">
            <a:spAutoFit/>
          </a:bodyPr>
          <a:lstStyle/>
          <a:p>
            <a:r>
              <a:rPr lang="es-CO" sz="4400" b="1" dirty="0">
                <a:solidFill>
                  <a:srgbClr val="002060"/>
                </a:solidFill>
              </a:rPr>
              <a:t>109%</a:t>
            </a:r>
          </a:p>
        </p:txBody>
      </p:sp>
      <p:sp>
        <p:nvSpPr>
          <p:cNvPr id="24" name="Rectángulo 23">
            <a:extLst>
              <a:ext uri="{FF2B5EF4-FFF2-40B4-BE49-F238E27FC236}">
                <a16:creationId xmlns:a16="http://schemas.microsoft.com/office/drawing/2014/main" id="{A88EE819-712A-489D-8A3B-0AE6ACD221FE}"/>
              </a:ext>
            </a:extLst>
          </p:cNvPr>
          <p:cNvSpPr/>
          <p:nvPr/>
        </p:nvSpPr>
        <p:spPr>
          <a:xfrm>
            <a:off x="727804" y="1000029"/>
            <a:ext cx="1502334" cy="584775"/>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 </a:t>
            </a:r>
            <a:r>
              <a:rPr lang="es-CO" sz="3200" b="1" dirty="0">
                <a:solidFill>
                  <a:schemeClr val="accent5"/>
                </a:solidFill>
                <a:latin typeface="Aharoni" panose="02010803020104030203" pitchFamily="2" charset="-79"/>
                <a:cs typeface="Aharoni" panose="02010803020104030203" pitchFamily="2" charset="-79"/>
              </a:rPr>
              <a:t>8</a:t>
            </a:r>
            <a:endParaRPr lang="es-CO" dirty="0">
              <a:solidFill>
                <a:schemeClr val="accent5"/>
              </a:solidFill>
            </a:endParaRPr>
          </a:p>
        </p:txBody>
      </p:sp>
      <p:graphicFrame>
        <p:nvGraphicFramePr>
          <p:cNvPr id="25" name="Tabla 24">
            <a:extLst>
              <a:ext uri="{FF2B5EF4-FFF2-40B4-BE49-F238E27FC236}">
                <a16:creationId xmlns:a16="http://schemas.microsoft.com/office/drawing/2014/main" id="{BCE05048-8BCD-4697-912D-C24F7F6C5D95}"/>
              </a:ext>
            </a:extLst>
          </p:cNvPr>
          <p:cNvGraphicFramePr>
            <a:graphicFrameLocks noGrp="1"/>
          </p:cNvGraphicFramePr>
          <p:nvPr>
            <p:extLst/>
          </p:nvPr>
        </p:nvGraphicFramePr>
        <p:xfrm>
          <a:off x="5974826" y="4386076"/>
          <a:ext cx="4494534" cy="1396553"/>
        </p:xfrm>
        <a:graphic>
          <a:graphicData uri="http://schemas.openxmlformats.org/drawingml/2006/table">
            <a:tbl>
              <a:tblPr>
                <a:tableStyleId>{5C22544A-7EE6-4342-B048-85BDC9FD1C3A}</a:tableStyleId>
              </a:tblPr>
              <a:tblGrid>
                <a:gridCol w="3350270">
                  <a:extLst>
                    <a:ext uri="{9D8B030D-6E8A-4147-A177-3AD203B41FA5}">
                      <a16:colId xmlns:a16="http://schemas.microsoft.com/office/drawing/2014/main" val="3200757188"/>
                    </a:ext>
                  </a:extLst>
                </a:gridCol>
                <a:gridCol w="1144264">
                  <a:extLst>
                    <a:ext uri="{9D8B030D-6E8A-4147-A177-3AD203B41FA5}">
                      <a16:colId xmlns:a16="http://schemas.microsoft.com/office/drawing/2014/main" val="2463984134"/>
                    </a:ext>
                  </a:extLst>
                </a:gridCol>
              </a:tblGrid>
              <a:tr h="287137">
                <a:tc gridSpan="2">
                  <a:txBody>
                    <a:bodyPr/>
                    <a:lstStyle/>
                    <a:p>
                      <a:pPr algn="ctr" fontAlgn="ctr"/>
                      <a:r>
                        <a:rPr lang="es-CO" sz="1800" b="1" i="0" u="none" strike="noStrike" dirty="0">
                          <a:solidFill>
                            <a:schemeClr val="bg1"/>
                          </a:solidFill>
                          <a:effectLst/>
                          <a:latin typeface="Arial Narrow" panose="020B0606020202030204" pitchFamily="34" charset="0"/>
                        </a:rPr>
                        <a:t>Incursión en nuevos mercados / Cumplimiento</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hMerge="1">
                  <a:txBody>
                    <a:bodyPr/>
                    <a:lstStyle/>
                    <a:p>
                      <a:pPr algn="ctr" fontAlgn="ctr"/>
                      <a:endParaRPr lang="es-CO" sz="12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144298452"/>
                  </a:ext>
                </a:extLst>
              </a:tr>
              <a:tr h="218874">
                <a:tc>
                  <a:txBody>
                    <a:bodyPr/>
                    <a:lstStyle/>
                    <a:p>
                      <a:pPr algn="ctr" fontAlgn="ctr"/>
                      <a:r>
                        <a:rPr lang="es-CO" sz="1800" b="0" i="0" u="none" strike="noStrike">
                          <a:solidFill>
                            <a:srgbClr val="000000"/>
                          </a:solidFill>
                          <a:effectLst/>
                          <a:latin typeface="Arial Narrow" panose="020B0606020202030204" pitchFamily="34" charset="0"/>
                        </a:rPr>
                        <a:t>Nuevos Contratos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800" b="0" i="0" u="none" strike="noStrike" dirty="0">
                          <a:solidFill>
                            <a:srgbClr val="000000"/>
                          </a:solidFill>
                          <a:effectLst/>
                          <a:latin typeface="Arial Narrow" panose="020B0606020202030204" pitchFamily="34" charset="0"/>
                        </a:rPr>
                        <a:t>68%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13654956"/>
                  </a:ext>
                </a:extLst>
              </a:tr>
              <a:tr h="406139">
                <a:tc>
                  <a:txBody>
                    <a:bodyPr/>
                    <a:lstStyle/>
                    <a:p>
                      <a:pPr algn="ctr" fontAlgn="ctr"/>
                      <a:r>
                        <a:rPr lang="es-CO" sz="1800" b="0" i="0" u="none" strike="noStrike">
                          <a:solidFill>
                            <a:srgbClr val="000000"/>
                          </a:solidFill>
                          <a:effectLst/>
                          <a:latin typeface="Arial Narrow" panose="020B0606020202030204" pitchFamily="34" charset="0"/>
                        </a:rPr>
                        <a:t>Ventas unidades comerciales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800" b="0" i="0" u="none" strike="noStrike" dirty="0">
                          <a:solidFill>
                            <a:srgbClr val="000000"/>
                          </a:solidFill>
                          <a:effectLst/>
                          <a:latin typeface="Arial Narrow" panose="020B0606020202030204" pitchFamily="34" charset="0"/>
                        </a:rPr>
                        <a:t>93%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86778183"/>
                  </a:ext>
                </a:extLst>
              </a:tr>
              <a:tr h="428957">
                <a:tc>
                  <a:txBody>
                    <a:bodyPr/>
                    <a:lstStyle/>
                    <a:p>
                      <a:pPr algn="ctr" fontAlgn="ctr"/>
                      <a:r>
                        <a:rPr lang="es-CO" sz="1800" b="0" i="0" u="none" strike="noStrike" dirty="0">
                          <a:solidFill>
                            <a:srgbClr val="000000"/>
                          </a:solidFill>
                          <a:effectLst/>
                          <a:latin typeface="Arial Narrow" panose="020B0606020202030204" pitchFamily="34" charset="0"/>
                        </a:rPr>
                        <a:t>Ruedas de Negocio</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800" b="0" i="0" u="none" strike="noStrike" dirty="0">
                          <a:solidFill>
                            <a:srgbClr val="000000"/>
                          </a:solidFill>
                          <a:effectLst/>
                          <a:latin typeface="Arial Narrow" panose="020B0606020202030204" pitchFamily="34" charset="0"/>
                        </a:rPr>
                        <a:t>167%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16267071"/>
                  </a:ext>
                </a:extLst>
              </a:tr>
            </a:tbl>
          </a:graphicData>
        </a:graphic>
      </p:graphicFrame>
      <p:pic>
        <p:nvPicPr>
          <p:cNvPr id="26" name="Imagen 25">
            <a:extLst>
              <a:ext uri="{FF2B5EF4-FFF2-40B4-BE49-F238E27FC236}">
                <a16:creationId xmlns:a16="http://schemas.microsoft.com/office/drawing/2014/main" id="{A9DD2436-7925-420C-9B5E-34DFAA5068F4}"/>
              </a:ext>
            </a:extLst>
          </p:cNvPr>
          <p:cNvPicPr>
            <a:picLocks noChangeAspect="1"/>
          </p:cNvPicPr>
          <p:nvPr/>
        </p:nvPicPr>
        <p:blipFill rotWithShape="1">
          <a:blip r:embed="rId5"/>
          <a:srcRect l="24433" t="41653" r="59126" b="36605"/>
          <a:stretch/>
        </p:blipFill>
        <p:spPr>
          <a:xfrm>
            <a:off x="7826330" y="1857186"/>
            <a:ext cx="2643030" cy="1966159"/>
          </a:xfrm>
          <a:prstGeom prst="rect">
            <a:avLst/>
          </a:prstGeom>
        </p:spPr>
      </p:pic>
      <p:sp>
        <p:nvSpPr>
          <p:cNvPr id="13" name="CuadroTexto 3">
            <a:extLst>
              <a:ext uri="{FF2B5EF4-FFF2-40B4-BE49-F238E27FC236}">
                <a16:creationId xmlns:a16="http://schemas.microsoft.com/office/drawing/2014/main" id="{856C5735-26D0-4760-9417-ABFFCBB2BC67}"/>
              </a:ext>
            </a:extLst>
          </p:cNvPr>
          <p:cNvSpPr txBox="1">
            <a:spLocks noChangeArrowheads="1"/>
          </p:cNvSpPr>
          <p:nvPr/>
        </p:nvSpPr>
        <p:spPr bwMode="auto">
          <a:xfrm>
            <a:off x="1678544" y="399132"/>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PERSPECTIVA CLIENTES</a:t>
            </a:r>
            <a:endParaRPr lang="es-CO" altLang="es-CO" sz="2700" b="1" dirty="0">
              <a:solidFill>
                <a:srgbClr val="002060"/>
              </a:solidFill>
            </a:endParaRPr>
          </a:p>
        </p:txBody>
      </p:sp>
      <p:sp>
        <p:nvSpPr>
          <p:cNvPr id="14" name="Rectángulo 13">
            <a:extLst>
              <a:ext uri="{FF2B5EF4-FFF2-40B4-BE49-F238E27FC236}">
                <a16:creationId xmlns:a16="http://schemas.microsoft.com/office/drawing/2014/main" id="{A11708FF-3D98-4E96-AE89-6C88B8546222}"/>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2BF63C3C-6C51-4FBC-AE6C-28185A67E686}"/>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242481350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18" name="Conector recto 17">
            <a:extLst>
              <a:ext uri="{FF2B5EF4-FFF2-40B4-BE49-F238E27FC236}">
                <a16:creationId xmlns:a16="http://schemas.microsoft.com/office/drawing/2014/main" id="{9EB44776-7180-4321-91EF-BE3751B84D33}"/>
              </a:ext>
            </a:extLst>
          </p:cNvPr>
          <p:cNvCxnSpPr/>
          <p:nvPr/>
        </p:nvCxnSpPr>
        <p:spPr>
          <a:xfrm>
            <a:off x="11405756" y="2163656"/>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9" name="Conector recto 18">
            <a:extLst>
              <a:ext uri="{FF2B5EF4-FFF2-40B4-BE49-F238E27FC236}">
                <a16:creationId xmlns:a16="http://schemas.microsoft.com/office/drawing/2014/main" id="{2199BBA8-EEED-4B11-A65B-5DCAB1217C52}"/>
              </a:ext>
            </a:extLst>
          </p:cNvPr>
          <p:cNvCxnSpPr/>
          <p:nvPr/>
        </p:nvCxnSpPr>
        <p:spPr>
          <a:xfrm>
            <a:off x="4362038" y="6323502"/>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20" name="Rectángulo 19">
            <a:extLst>
              <a:ext uri="{FF2B5EF4-FFF2-40B4-BE49-F238E27FC236}">
                <a16:creationId xmlns:a16="http://schemas.microsoft.com/office/drawing/2014/main" id="{FAAB5054-80C6-4110-8E0D-46CFD028C81E}"/>
              </a:ext>
            </a:extLst>
          </p:cNvPr>
          <p:cNvSpPr/>
          <p:nvPr/>
        </p:nvSpPr>
        <p:spPr>
          <a:xfrm>
            <a:off x="715617" y="1518178"/>
            <a:ext cx="5380383" cy="1200329"/>
          </a:xfrm>
          <a:prstGeom prst="rect">
            <a:avLst/>
          </a:prstGeom>
        </p:spPr>
        <p:txBody>
          <a:bodyPr wrap="square">
            <a:spAutoFit/>
          </a:bodyPr>
          <a:lstStyle/>
          <a:p>
            <a:r>
              <a:rPr lang="es-CO" sz="2400" b="1" dirty="0">
                <a:latin typeface="Aharoni" panose="02010803020104030203" pitchFamily="2" charset="-79"/>
                <a:cs typeface="Aharoni" panose="02010803020104030203" pitchFamily="2" charset="-79"/>
              </a:rPr>
              <a:t>CONTAR CON UN PORTAFOLIO DE SERVICIOS Y PRODUCTOS DIVERSIFICADOS</a:t>
            </a:r>
          </a:p>
        </p:txBody>
      </p:sp>
      <p:sp>
        <p:nvSpPr>
          <p:cNvPr id="21" name="Rectángulo 20">
            <a:extLst>
              <a:ext uri="{FF2B5EF4-FFF2-40B4-BE49-F238E27FC236}">
                <a16:creationId xmlns:a16="http://schemas.microsoft.com/office/drawing/2014/main" id="{CD31DA1B-1A30-4FA2-A012-42B01C4DBD06}"/>
              </a:ext>
            </a:extLst>
          </p:cNvPr>
          <p:cNvSpPr/>
          <p:nvPr/>
        </p:nvSpPr>
        <p:spPr>
          <a:xfrm>
            <a:off x="2300478" y="2711963"/>
            <a:ext cx="2084225" cy="400110"/>
          </a:xfrm>
          <a:prstGeom prst="rect">
            <a:avLst/>
          </a:prstGeom>
        </p:spPr>
        <p:txBody>
          <a:bodyPr wrap="none">
            <a:spAutoFit/>
          </a:bodyPr>
          <a:lstStyle/>
          <a:p>
            <a:r>
              <a:rPr lang="es-CO" sz="2000" b="1" dirty="0">
                <a:solidFill>
                  <a:srgbClr val="0070C0"/>
                </a:solidFill>
                <a:latin typeface="Aharoni" panose="02010803020104030203" pitchFamily="2" charset="-79"/>
                <a:cs typeface="Aharoni" panose="02010803020104030203" pitchFamily="2" charset="-79"/>
              </a:rPr>
              <a:t>CUMPLIMIENTO</a:t>
            </a:r>
            <a:endParaRPr lang="es-CO" sz="2000" dirty="0">
              <a:solidFill>
                <a:srgbClr val="0070C0"/>
              </a:solidFill>
            </a:endParaRPr>
          </a:p>
        </p:txBody>
      </p:sp>
      <p:graphicFrame>
        <p:nvGraphicFramePr>
          <p:cNvPr id="22" name="Tabla 21">
            <a:extLst>
              <a:ext uri="{FF2B5EF4-FFF2-40B4-BE49-F238E27FC236}">
                <a16:creationId xmlns:a16="http://schemas.microsoft.com/office/drawing/2014/main" id="{E905B86E-2B12-4A36-ACA0-DE286DEEEA27}"/>
              </a:ext>
            </a:extLst>
          </p:cNvPr>
          <p:cNvGraphicFramePr>
            <a:graphicFrameLocks noGrp="1"/>
          </p:cNvGraphicFramePr>
          <p:nvPr>
            <p:extLst/>
          </p:nvPr>
        </p:nvGraphicFramePr>
        <p:xfrm>
          <a:off x="6670351" y="4036734"/>
          <a:ext cx="4161053" cy="1794584"/>
        </p:xfrm>
        <a:graphic>
          <a:graphicData uri="http://schemas.openxmlformats.org/drawingml/2006/table">
            <a:tbl>
              <a:tblPr>
                <a:tableStyleId>{5C22544A-7EE6-4342-B048-85BDC9FD1C3A}</a:tableStyleId>
              </a:tblPr>
              <a:tblGrid>
                <a:gridCol w="2983506">
                  <a:extLst>
                    <a:ext uri="{9D8B030D-6E8A-4147-A177-3AD203B41FA5}">
                      <a16:colId xmlns:a16="http://schemas.microsoft.com/office/drawing/2014/main" val="3937769905"/>
                    </a:ext>
                  </a:extLst>
                </a:gridCol>
                <a:gridCol w="1177547">
                  <a:extLst>
                    <a:ext uri="{9D8B030D-6E8A-4147-A177-3AD203B41FA5}">
                      <a16:colId xmlns:a16="http://schemas.microsoft.com/office/drawing/2014/main" val="2960263623"/>
                    </a:ext>
                  </a:extLst>
                </a:gridCol>
              </a:tblGrid>
              <a:tr h="1031186">
                <a:tc>
                  <a:txBody>
                    <a:bodyPr/>
                    <a:lstStyle/>
                    <a:p>
                      <a:pPr algn="ctr" fontAlgn="ctr"/>
                      <a:r>
                        <a:rPr lang="es-CO" sz="1600" b="0" i="0" u="none" strike="noStrike" dirty="0">
                          <a:solidFill>
                            <a:srgbClr val="000000"/>
                          </a:solidFill>
                          <a:effectLst/>
                          <a:latin typeface="Arial Narrow" panose="020B0606020202030204" pitchFamily="34" charset="0"/>
                        </a:rPr>
                        <a:t>Medir la cantidad de servicios externos y tramites SUIT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CO" sz="1200" b="1" i="0" u="none" strike="noStrike" dirty="0">
                          <a:solidFill>
                            <a:srgbClr val="000000"/>
                          </a:solidFill>
                          <a:effectLst/>
                          <a:latin typeface="Arial Narrow" panose="020B0606020202030204" pitchFamily="34" charset="0"/>
                        </a:rPr>
                        <a:t>83%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14455015"/>
                  </a:ext>
                </a:extLst>
              </a:tr>
              <a:tr h="763398">
                <a:tc>
                  <a:txBody>
                    <a:bodyPr/>
                    <a:lstStyle/>
                    <a:p>
                      <a:pPr algn="ctr" fontAlgn="ctr"/>
                      <a:r>
                        <a:rPr lang="es-CO" sz="1600" b="0" i="0" u="none" strike="noStrike" dirty="0">
                          <a:solidFill>
                            <a:srgbClr val="000000"/>
                          </a:solidFill>
                          <a:effectLst/>
                          <a:latin typeface="Arial Narrow" panose="020B0606020202030204" pitchFamily="34" charset="0"/>
                        </a:rPr>
                        <a:t>Medir el rendimiento de los  servicios internos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CO" sz="1200" b="1" i="0" u="none" strike="noStrike" dirty="0">
                          <a:solidFill>
                            <a:srgbClr val="000000"/>
                          </a:solidFill>
                          <a:effectLst/>
                          <a:latin typeface="Arial Narrow" panose="020B0606020202030204" pitchFamily="34" charset="0"/>
                        </a:rPr>
                        <a:t>104%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49636036"/>
                  </a:ext>
                </a:extLst>
              </a:tr>
            </a:tbl>
          </a:graphicData>
        </a:graphic>
      </p:graphicFrame>
      <p:graphicFrame>
        <p:nvGraphicFramePr>
          <p:cNvPr id="23" name="Tabla 22">
            <a:extLst>
              <a:ext uri="{FF2B5EF4-FFF2-40B4-BE49-F238E27FC236}">
                <a16:creationId xmlns:a16="http://schemas.microsoft.com/office/drawing/2014/main" id="{453B3C8F-0B4A-4952-8292-BC87CF32ED31}"/>
              </a:ext>
            </a:extLst>
          </p:cNvPr>
          <p:cNvGraphicFramePr>
            <a:graphicFrameLocks noGrp="1"/>
          </p:cNvGraphicFramePr>
          <p:nvPr>
            <p:extLst/>
          </p:nvPr>
        </p:nvGraphicFramePr>
        <p:xfrm>
          <a:off x="6670352" y="3470741"/>
          <a:ext cx="4161053" cy="565993"/>
        </p:xfrm>
        <a:graphic>
          <a:graphicData uri="http://schemas.openxmlformats.org/drawingml/2006/table">
            <a:tbl>
              <a:tblPr>
                <a:tableStyleId>{5C22544A-7EE6-4342-B048-85BDC9FD1C3A}</a:tableStyleId>
              </a:tblPr>
              <a:tblGrid>
                <a:gridCol w="2983505">
                  <a:extLst>
                    <a:ext uri="{9D8B030D-6E8A-4147-A177-3AD203B41FA5}">
                      <a16:colId xmlns:a16="http://schemas.microsoft.com/office/drawing/2014/main" val="2608551369"/>
                    </a:ext>
                  </a:extLst>
                </a:gridCol>
                <a:gridCol w="1177548">
                  <a:extLst>
                    <a:ext uri="{9D8B030D-6E8A-4147-A177-3AD203B41FA5}">
                      <a16:colId xmlns:a16="http://schemas.microsoft.com/office/drawing/2014/main" val="2961063613"/>
                    </a:ext>
                  </a:extLst>
                </a:gridCol>
              </a:tblGrid>
              <a:tr h="565993">
                <a:tc>
                  <a:txBody>
                    <a:bodyPr/>
                    <a:lstStyle/>
                    <a:p>
                      <a:pPr algn="ctr" fontAlgn="ctr"/>
                      <a:r>
                        <a:rPr lang="es-CO" sz="2000" b="1" u="none" strike="noStrike" dirty="0">
                          <a:solidFill>
                            <a:schemeClr val="bg1"/>
                          </a:solidFill>
                          <a:effectLst/>
                        </a:rPr>
                        <a:t>Acciones</a:t>
                      </a:r>
                      <a:endParaRPr lang="es-CO" sz="2000" b="1" i="0" u="none" strike="noStrike" dirty="0">
                        <a:solidFill>
                          <a:schemeClr val="bg1"/>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fontAlgn="ctr"/>
                      <a:r>
                        <a:rPr lang="es-CO" sz="1600" u="none" strike="noStrike" kern="1200" dirty="0">
                          <a:solidFill>
                            <a:schemeClr val="bg1"/>
                          </a:solidFill>
                          <a:effectLst/>
                          <a:latin typeface="+mn-lt"/>
                          <a:ea typeface="+mn-ea"/>
                          <a:cs typeface="+mn-cs"/>
                        </a:rPr>
                        <a:t>Cumplimiento Acción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3000730078"/>
                  </a:ext>
                </a:extLst>
              </a:tr>
            </a:tbl>
          </a:graphicData>
        </a:graphic>
      </p:graphicFrame>
      <p:graphicFrame>
        <p:nvGraphicFramePr>
          <p:cNvPr id="24" name="Gráfico 23">
            <a:extLst>
              <a:ext uri="{FF2B5EF4-FFF2-40B4-BE49-F238E27FC236}">
                <a16:creationId xmlns:a16="http://schemas.microsoft.com/office/drawing/2014/main" id="{5BC649D9-287A-412A-A40F-67A1A06D266E}"/>
              </a:ext>
            </a:extLst>
          </p:cNvPr>
          <p:cNvGraphicFramePr>
            <a:graphicFrameLocks/>
          </p:cNvGraphicFramePr>
          <p:nvPr>
            <p:extLst/>
          </p:nvPr>
        </p:nvGraphicFramePr>
        <p:xfrm>
          <a:off x="1078957" y="3177298"/>
          <a:ext cx="4879014" cy="2980805"/>
        </p:xfrm>
        <a:graphic>
          <a:graphicData uri="http://schemas.openxmlformats.org/drawingml/2006/chart">
            <c:chart xmlns:c="http://schemas.openxmlformats.org/drawingml/2006/chart" xmlns:r="http://schemas.openxmlformats.org/officeDocument/2006/relationships" r:id="rId4"/>
          </a:graphicData>
        </a:graphic>
      </p:graphicFrame>
      <p:sp>
        <p:nvSpPr>
          <p:cNvPr id="25" name="Rectángulo 24">
            <a:extLst>
              <a:ext uri="{FF2B5EF4-FFF2-40B4-BE49-F238E27FC236}">
                <a16:creationId xmlns:a16="http://schemas.microsoft.com/office/drawing/2014/main" id="{EAB9C13A-9A23-42B4-98E2-625F5062513F}"/>
              </a:ext>
            </a:extLst>
          </p:cNvPr>
          <p:cNvSpPr/>
          <p:nvPr/>
        </p:nvSpPr>
        <p:spPr>
          <a:xfrm>
            <a:off x="715617" y="911370"/>
            <a:ext cx="1502334" cy="584775"/>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 </a:t>
            </a:r>
            <a:r>
              <a:rPr lang="es-CO" sz="3200" b="1" dirty="0">
                <a:solidFill>
                  <a:schemeClr val="accent5"/>
                </a:solidFill>
                <a:latin typeface="Aharoni" panose="02010803020104030203" pitchFamily="2" charset="-79"/>
                <a:cs typeface="Aharoni" panose="02010803020104030203" pitchFamily="2" charset="-79"/>
              </a:rPr>
              <a:t>9</a:t>
            </a:r>
            <a:endParaRPr lang="es-CO" dirty="0">
              <a:solidFill>
                <a:schemeClr val="accent5"/>
              </a:solidFill>
            </a:endParaRPr>
          </a:p>
        </p:txBody>
      </p:sp>
      <p:sp>
        <p:nvSpPr>
          <p:cNvPr id="12" name="CuadroTexto 3">
            <a:extLst>
              <a:ext uri="{FF2B5EF4-FFF2-40B4-BE49-F238E27FC236}">
                <a16:creationId xmlns:a16="http://schemas.microsoft.com/office/drawing/2014/main" id="{A91D759D-3B03-49DA-AB4B-68BA3324EB9E}"/>
              </a:ext>
            </a:extLst>
          </p:cNvPr>
          <p:cNvSpPr txBox="1">
            <a:spLocks noChangeArrowheads="1"/>
          </p:cNvSpPr>
          <p:nvPr/>
        </p:nvSpPr>
        <p:spPr bwMode="auto">
          <a:xfrm>
            <a:off x="1678544" y="399132"/>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PERSPECTIVA CLIENTES</a:t>
            </a:r>
            <a:endParaRPr lang="es-CO" altLang="es-CO" sz="2700" b="1" dirty="0">
              <a:solidFill>
                <a:srgbClr val="002060"/>
              </a:solidFill>
            </a:endParaRPr>
          </a:p>
        </p:txBody>
      </p:sp>
      <p:sp>
        <p:nvSpPr>
          <p:cNvPr id="13" name="Rectángulo 12">
            <a:extLst>
              <a:ext uri="{FF2B5EF4-FFF2-40B4-BE49-F238E27FC236}">
                <a16:creationId xmlns:a16="http://schemas.microsoft.com/office/drawing/2014/main" id="{42908398-B3B6-4D6A-8537-32B4769A3230}"/>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95B4F329-3D15-4FB1-920A-EF7C11A175E6}"/>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347185111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18" name="Conector recto 17">
            <a:extLst>
              <a:ext uri="{FF2B5EF4-FFF2-40B4-BE49-F238E27FC236}">
                <a16:creationId xmlns:a16="http://schemas.microsoft.com/office/drawing/2014/main" id="{3A075B0C-909B-48E1-AF1A-9C48D0705B4C}"/>
              </a:ext>
            </a:extLst>
          </p:cNvPr>
          <p:cNvCxnSpPr/>
          <p:nvPr/>
        </p:nvCxnSpPr>
        <p:spPr>
          <a:xfrm>
            <a:off x="11082484" y="203233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9" name="Conector recto 18">
            <a:extLst>
              <a:ext uri="{FF2B5EF4-FFF2-40B4-BE49-F238E27FC236}">
                <a16:creationId xmlns:a16="http://schemas.microsoft.com/office/drawing/2014/main" id="{4322EC17-3D54-4090-9C40-5CD49823A5C0}"/>
              </a:ext>
            </a:extLst>
          </p:cNvPr>
          <p:cNvCxnSpPr/>
          <p:nvPr/>
        </p:nvCxnSpPr>
        <p:spPr>
          <a:xfrm>
            <a:off x="4038766" y="619218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20" name="Rectángulo 19">
            <a:extLst>
              <a:ext uri="{FF2B5EF4-FFF2-40B4-BE49-F238E27FC236}">
                <a16:creationId xmlns:a16="http://schemas.microsoft.com/office/drawing/2014/main" id="{E1D593C6-419F-4B1D-8E8F-9E4BA7ABE77D}"/>
              </a:ext>
            </a:extLst>
          </p:cNvPr>
          <p:cNvSpPr/>
          <p:nvPr/>
        </p:nvSpPr>
        <p:spPr>
          <a:xfrm>
            <a:off x="1060141" y="1619401"/>
            <a:ext cx="5201087" cy="738664"/>
          </a:xfrm>
          <a:prstGeom prst="rect">
            <a:avLst/>
          </a:prstGeom>
        </p:spPr>
        <p:txBody>
          <a:bodyPr wrap="square">
            <a:spAutoFit/>
          </a:bodyPr>
          <a:lstStyle/>
          <a:p>
            <a:r>
              <a:rPr lang="es-CO" sz="1400" b="1" dirty="0">
                <a:latin typeface="Aharoni" panose="02010803020104030203" pitchFamily="2" charset="-79"/>
                <a:cs typeface="Aharoni" panose="02010803020104030203" pitchFamily="2" charset="-79"/>
              </a:rPr>
              <a:t>CONTAR CON ALIANZAS ESTRATÉGICAS QUE IMPACTEN POSITIVAMENTE EN LOS PROCESOS, LA INFORMACIÓN DE LOS ACTIVOS Y SU COMERCIALIZACIÓN</a:t>
            </a:r>
          </a:p>
        </p:txBody>
      </p:sp>
      <p:sp>
        <p:nvSpPr>
          <p:cNvPr id="21" name="Rectángulo 20">
            <a:extLst>
              <a:ext uri="{FF2B5EF4-FFF2-40B4-BE49-F238E27FC236}">
                <a16:creationId xmlns:a16="http://schemas.microsoft.com/office/drawing/2014/main" id="{B28F10BD-8308-4F61-A24F-9C16068985B9}"/>
              </a:ext>
            </a:extLst>
          </p:cNvPr>
          <p:cNvSpPr/>
          <p:nvPr/>
        </p:nvSpPr>
        <p:spPr>
          <a:xfrm>
            <a:off x="2140489" y="2678864"/>
            <a:ext cx="1898277" cy="369332"/>
          </a:xfrm>
          <a:prstGeom prst="rect">
            <a:avLst/>
          </a:prstGeom>
        </p:spPr>
        <p:txBody>
          <a:bodyPr wrap="none">
            <a:spAutoFit/>
          </a:bodyPr>
          <a:lstStyle/>
          <a:p>
            <a:r>
              <a:rPr lang="es-CO" b="1" dirty="0">
                <a:solidFill>
                  <a:srgbClr val="0070C0"/>
                </a:solidFill>
                <a:latin typeface="Aharoni" panose="02010803020104030203" pitchFamily="2" charset="-79"/>
                <a:cs typeface="Aharoni" panose="02010803020104030203" pitchFamily="2" charset="-79"/>
              </a:rPr>
              <a:t>CUMPLIMIENTO</a:t>
            </a:r>
            <a:endParaRPr lang="es-CO" dirty="0">
              <a:solidFill>
                <a:srgbClr val="0070C0"/>
              </a:solidFill>
            </a:endParaRPr>
          </a:p>
        </p:txBody>
      </p:sp>
      <p:graphicFrame>
        <p:nvGraphicFramePr>
          <p:cNvPr id="22" name="Tabla 21">
            <a:extLst>
              <a:ext uri="{FF2B5EF4-FFF2-40B4-BE49-F238E27FC236}">
                <a16:creationId xmlns:a16="http://schemas.microsoft.com/office/drawing/2014/main" id="{32337AC2-FAC8-4738-A0B4-C14B7CCC46FA}"/>
              </a:ext>
            </a:extLst>
          </p:cNvPr>
          <p:cNvGraphicFramePr>
            <a:graphicFrameLocks noGrp="1"/>
          </p:cNvGraphicFramePr>
          <p:nvPr>
            <p:extLst/>
          </p:nvPr>
        </p:nvGraphicFramePr>
        <p:xfrm>
          <a:off x="4886801" y="3278361"/>
          <a:ext cx="5846615" cy="2656570"/>
        </p:xfrm>
        <a:graphic>
          <a:graphicData uri="http://schemas.openxmlformats.org/drawingml/2006/table">
            <a:tbl>
              <a:tblPr firstRow="1" firstCol="1" bandRow="1">
                <a:tableStyleId>{5C22544A-7EE6-4342-B048-85BDC9FD1C3A}</a:tableStyleId>
              </a:tblPr>
              <a:tblGrid>
                <a:gridCol w="1421697">
                  <a:extLst>
                    <a:ext uri="{9D8B030D-6E8A-4147-A177-3AD203B41FA5}">
                      <a16:colId xmlns:a16="http://schemas.microsoft.com/office/drawing/2014/main" val="3758733802"/>
                    </a:ext>
                  </a:extLst>
                </a:gridCol>
                <a:gridCol w="2933386">
                  <a:extLst>
                    <a:ext uri="{9D8B030D-6E8A-4147-A177-3AD203B41FA5}">
                      <a16:colId xmlns:a16="http://schemas.microsoft.com/office/drawing/2014/main" val="401401646"/>
                    </a:ext>
                  </a:extLst>
                </a:gridCol>
                <a:gridCol w="1491532">
                  <a:extLst>
                    <a:ext uri="{9D8B030D-6E8A-4147-A177-3AD203B41FA5}">
                      <a16:colId xmlns:a16="http://schemas.microsoft.com/office/drawing/2014/main" val="3663720808"/>
                    </a:ext>
                  </a:extLst>
                </a:gridCol>
              </a:tblGrid>
              <a:tr h="458512">
                <a:tc>
                  <a:txBody>
                    <a:bodyPr/>
                    <a:lstStyle/>
                    <a:p>
                      <a:pPr algn="ctr" rtl="0" fontAlgn="ctr"/>
                      <a:r>
                        <a:rPr lang="es-CO" sz="1600" b="1" i="0" u="none" strike="noStrike" dirty="0">
                          <a:solidFill>
                            <a:srgbClr val="FFFFFF"/>
                          </a:solidFill>
                          <a:effectLst/>
                          <a:latin typeface="Calibri" panose="020F0502020204030204" pitchFamily="34" charset="0"/>
                        </a:rPr>
                        <a:t>Alianza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rtl="0" fontAlgn="ctr"/>
                      <a:r>
                        <a:rPr lang="es-CO" sz="1600" b="1" i="0" u="none" strike="noStrike" dirty="0">
                          <a:solidFill>
                            <a:srgbClr val="FFFFFF"/>
                          </a:solidFill>
                          <a:effectLst/>
                          <a:latin typeface="Calibri" panose="020F0502020204030204" pitchFamily="34" charset="0"/>
                        </a:rPr>
                        <a:t>Avance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s-CO" sz="1600" b="1" i="0" u="none" strike="noStrike" dirty="0">
                          <a:solidFill>
                            <a:srgbClr val="FFFFFF"/>
                          </a:solidFill>
                          <a:effectLst/>
                          <a:latin typeface="Calibri" panose="020F0502020204030204" pitchFamily="34" charset="0"/>
                        </a:rPr>
                        <a:t>Cumplimiento</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4292809047"/>
                  </a:ext>
                </a:extLst>
              </a:tr>
              <a:tr h="458512">
                <a:tc>
                  <a:txBody>
                    <a:bodyPr/>
                    <a:lstStyle/>
                    <a:p>
                      <a:pPr algn="ctr" rtl="0" fontAlgn="ctr"/>
                      <a:r>
                        <a:rPr lang="es-CO" sz="1600" b="1" i="0" u="none" strike="noStrike" dirty="0">
                          <a:solidFill>
                            <a:srgbClr val="FFFFFF"/>
                          </a:solidFill>
                          <a:effectLst/>
                          <a:latin typeface="Calibri" panose="020F0502020204030204" pitchFamily="34" charset="0"/>
                        </a:rPr>
                        <a:t>Alianza INL</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rtl="0" fontAlgn="ctr"/>
                      <a:r>
                        <a:rPr lang="es-CO" sz="1600" b="0" i="0" u="none" strike="noStrike" dirty="0">
                          <a:solidFill>
                            <a:srgbClr val="000000"/>
                          </a:solidFill>
                          <a:effectLst/>
                          <a:latin typeface="Calibri" panose="020F0502020204030204" pitchFamily="34" charset="0"/>
                        </a:rPr>
                        <a:t>Formulación de proyecto para consecución de recursos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s-CO" sz="1600" b="0" i="0" u="none" strike="noStrike" dirty="0">
                          <a:solidFill>
                            <a:srgbClr val="000000"/>
                          </a:solidFill>
                          <a:effectLst/>
                          <a:latin typeface="Calibri" panose="020F0502020204030204" pitchFamily="34"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5837621"/>
                  </a:ext>
                </a:extLst>
              </a:tr>
              <a:tr h="611349">
                <a:tc>
                  <a:txBody>
                    <a:bodyPr/>
                    <a:lstStyle/>
                    <a:p>
                      <a:pPr algn="ctr" rtl="0" fontAlgn="ctr"/>
                      <a:r>
                        <a:rPr lang="es-CO" sz="1600" b="1" i="0" u="none" strike="noStrike" dirty="0">
                          <a:solidFill>
                            <a:srgbClr val="FFFFFF"/>
                          </a:solidFill>
                          <a:effectLst/>
                          <a:latin typeface="Calibri" panose="020F0502020204030204" pitchFamily="34" charset="0"/>
                        </a:rPr>
                        <a:t>Banco Mundial - Iniciativa STAR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rtl="0" fontAlgn="ctr"/>
                      <a:r>
                        <a:rPr lang="es-CO" sz="1600" b="0" i="0" u="none" strike="noStrike" dirty="0">
                          <a:solidFill>
                            <a:srgbClr val="000000"/>
                          </a:solidFill>
                          <a:effectLst/>
                          <a:latin typeface="Calibri" panose="020F0502020204030204" pitchFamily="34" charset="0"/>
                        </a:rPr>
                        <a:t>Mapeo de actores estratégicos a nivel iberoamericano</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s-CO" sz="1600" b="0" i="0" u="none" strike="noStrike" dirty="0">
                          <a:solidFill>
                            <a:srgbClr val="000000"/>
                          </a:solidFill>
                          <a:effectLst/>
                          <a:latin typeface="Calibri" panose="020F0502020204030204" pitchFamily="34" charset="0"/>
                        </a:rPr>
                        <a:t>60%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34119842"/>
                  </a:ext>
                </a:extLst>
              </a:tr>
              <a:tr h="611349">
                <a:tc>
                  <a:txBody>
                    <a:bodyPr/>
                    <a:lstStyle/>
                    <a:p>
                      <a:pPr algn="ctr" rtl="0" fontAlgn="ctr"/>
                      <a:r>
                        <a:rPr lang="es-CO" sz="1600" b="1" i="0" u="none" strike="noStrike" dirty="0">
                          <a:solidFill>
                            <a:srgbClr val="FFFFFF"/>
                          </a:solidFill>
                          <a:effectLst/>
                          <a:latin typeface="Calibri" panose="020F0502020204030204" pitchFamily="34" charset="0"/>
                        </a:rPr>
                        <a:t>Transparencia por Colombia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rtl="0" fontAlgn="ctr"/>
                      <a:r>
                        <a:rPr lang="es-CO" sz="1600" b="0" i="0" u="none" strike="noStrike" dirty="0">
                          <a:solidFill>
                            <a:srgbClr val="000000"/>
                          </a:solidFill>
                          <a:effectLst/>
                          <a:latin typeface="Calibri" panose="020F0502020204030204" pitchFamily="34" charset="0"/>
                        </a:rPr>
                        <a:t>Diálogos con países de la región (Ecuador, San Salvador y Perú)</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s-CO" sz="1600" b="0" i="0" u="none" strike="noStrike" dirty="0">
                          <a:solidFill>
                            <a:srgbClr val="000000"/>
                          </a:solidFill>
                          <a:effectLst/>
                          <a:latin typeface="Calibri" panose="020F0502020204030204" pitchFamily="34"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48886512"/>
                  </a:ext>
                </a:extLst>
              </a:tr>
              <a:tr h="305674">
                <a:tc>
                  <a:txBody>
                    <a:bodyPr/>
                    <a:lstStyle/>
                    <a:p>
                      <a:pPr algn="ctr" rtl="0" fontAlgn="ctr"/>
                      <a:r>
                        <a:rPr lang="es-CO" sz="1600" b="1" i="0" u="none" strike="noStrike" dirty="0" err="1">
                          <a:solidFill>
                            <a:srgbClr val="FFFFFF"/>
                          </a:solidFill>
                          <a:effectLst/>
                          <a:latin typeface="Calibri" panose="020F0502020204030204" pitchFamily="34" charset="0"/>
                        </a:rPr>
                        <a:t>insight</a:t>
                      </a:r>
                      <a:r>
                        <a:rPr lang="es-CO" sz="1600" b="1" i="0" u="none" strike="noStrike" dirty="0">
                          <a:solidFill>
                            <a:srgbClr val="FFFFFF"/>
                          </a:solidFill>
                          <a:effectLst/>
                          <a:latin typeface="Calibri" panose="020F0502020204030204" pitchFamily="34" charset="0"/>
                        </a:rPr>
                        <a:t> </a:t>
                      </a:r>
                      <a:r>
                        <a:rPr lang="es-CO" sz="1600" b="1" i="0" u="none" strike="noStrike" dirty="0" err="1">
                          <a:solidFill>
                            <a:srgbClr val="FFFFFF"/>
                          </a:solidFill>
                          <a:effectLst/>
                          <a:latin typeface="Calibri" panose="020F0502020204030204" pitchFamily="34" charset="0"/>
                        </a:rPr>
                        <a:t>crime</a:t>
                      </a:r>
                      <a:endParaRPr lang="es-CO" sz="1600" b="1" i="0" u="none" strike="noStrike" dirty="0">
                        <a:solidFill>
                          <a:srgbClr val="FFFFFF"/>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rtl="0" fontAlgn="ctr"/>
                      <a:r>
                        <a:rPr lang="es-CO" sz="1600" b="0" i="0" u="none" strike="noStrike" dirty="0">
                          <a:solidFill>
                            <a:srgbClr val="000000"/>
                          </a:solidFill>
                          <a:effectLst/>
                          <a:latin typeface="Calibri" panose="020F0502020204030204" pitchFamily="34" charset="0"/>
                        </a:rPr>
                        <a:t>Acercamientos con organizaciones multilaterales claves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s-CO" sz="1600" b="0" i="0" u="none" strike="noStrike" dirty="0">
                          <a:solidFill>
                            <a:srgbClr val="000000"/>
                          </a:solidFill>
                          <a:effectLst/>
                          <a:latin typeface="Calibri" panose="020F0502020204030204" pitchFamily="34"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25217541"/>
                  </a:ext>
                </a:extLst>
              </a:tr>
            </a:tbl>
          </a:graphicData>
        </a:graphic>
      </p:graphicFrame>
      <p:sp>
        <p:nvSpPr>
          <p:cNvPr id="23" name="Rectángulo 22">
            <a:extLst>
              <a:ext uri="{FF2B5EF4-FFF2-40B4-BE49-F238E27FC236}">
                <a16:creationId xmlns:a16="http://schemas.microsoft.com/office/drawing/2014/main" id="{8BF8FC62-CB86-4CDD-BB18-F711569B1AD0}"/>
              </a:ext>
            </a:extLst>
          </p:cNvPr>
          <p:cNvSpPr/>
          <p:nvPr/>
        </p:nvSpPr>
        <p:spPr>
          <a:xfrm>
            <a:off x="1060142" y="1092001"/>
            <a:ext cx="1672253" cy="584775"/>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 </a:t>
            </a:r>
            <a:r>
              <a:rPr lang="es-CO" sz="3200" b="1" dirty="0">
                <a:solidFill>
                  <a:schemeClr val="accent5"/>
                </a:solidFill>
                <a:latin typeface="Aharoni" panose="02010803020104030203" pitchFamily="2" charset="-79"/>
                <a:cs typeface="Aharoni" panose="02010803020104030203" pitchFamily="2" charset="-79"/>
              </a:rPr>
              <a:t>11</a:t>
            </a:r>
            <a:endParaRPr lang="es-CO" dirty="0">
              <a:solidFill>
                <a:schemeClr val="accent5"/>
              </a:solidFill>
            </a:endParaRPr>
          </a:p>
        </p:txBody>
      </p:sp>
      <p:graphicFrame>
        <p:nvGraphicFramePr>
          <p:cNvPr id="24" name="Gráfico 23">
            <a:extLst>
              <a:ext uri="{FF2B5EF4-FFF2-40B4-BE49-F238E27FC236}">
                <a16:creationId xmlns:a16="http://schemas.microsoft.com/office/drawing/2014/main" id="{2786CD40-4EC5-4549-BCFB-9660ED97865E}"/>
              </a:ext>
            </a:extLst>
          </p:cNvPr>
          <p:cNvGraphicFramePr>
            <a:graphicFrameLocks/>
          </p:cNvGraphicFramePr>
          <p:nvPr>
            <p:extLst/>
          </p:nvPr>
        </p:nvGraphicFramePr>
        <p:xfrm>
          <a:off x="-190913" y="3115634"/>
          <a:ext cx="5846615" cy="2872379"/>
        </p:xfrm>
        <a:graphic>
          <a:graphicData uri="http://schemas.openxmlformats.org/drawingml/2006/chart">
            <c:chart xmlns:c="http://schemas.openxmlformats.org/drawingml/2006/chart" xmlns:r="http://schemas.openxmlformats.org/officeDocument/2006/relationships" r:id="rId4"/>
          </a:graphicData>
        </a:graphic>
      </p:graphicFrame>
      <p:sp>
        <p:nvSpPr>
          <p:cNvPr id="12" name="CuadroTexto 3">
            <a:extLst>
              <a:ext uri="{FF2B5EF4-FFF2-40B4-BE49-F238E27FC236}">
                <a16:creationId xmlns:a16="http://schemas.microsoft.com/office/drawing/2014/main" id="{07800A89-A2AB-4DDD-9312-A945CC2966DE}"/>
              </a:ext>
            </a:extLst>
          </p:cNvPr>
          <p:cNvSpPr txBox="1">
            <a:spLocks noChangeArrowheads="1"/>
          </p:cNvSpPr>
          <p:nvPr/>
        </p:nvSpPr>
        <p:spPr bwMode="auto">
          <a:xfrm>
            <a:off x="1678544" y="399132"/>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PERSPECTIVA PROCESOS INTERNOS</a:t>
            </a:r>
            <a:endParaRPr lang="es-CO" altLang="es-CO" sz="2700" b="1" dirty="0">
              <a:solidFill>
                <a:srgbClr val="002060"/>
              </a:solidFill>
            </a:endParaRPr>
          </a:p>
        </p:txBody>
      </p:sp>
      <p:sp>
        <p:nvSpPr>
          <p:cNvPr id="13" name="Rectángulo 12">
            <a:extLst>
              <a:ext uri="{FF2B5EF4-FFF2-40B4-BE49-F238E27FC236}">
                <a16:creationId xmlns:a16="http://schemas.microsoft.com/office/drawing/2014/main" id="{2277721A-F98E-4B11-A8F0-FBD738BFEDF7}"/>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1845DF9D-61C6-4653-876D-FF23D68F657A}"/>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83951018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18" name="Conector recto 17">
            <a:extLst>
              <a:ext uri="{FF2B5EF4-FFF2-40B4-BE49-F238E27FC236}">
                <a16:creationId xmlns:a16="http://schemas.microsoft.com/office/drawing/2014/main" id="{6018310E-DA3F-4C5B-B378-CF34197F7465}"/>
              </a:ext>
            </a:extLst>
          </p:cNvPr>
          <p:cNvCxnSpPr/>
          <p:nvPr/>
        </p:nvCxnSpPr>
        <p:spPr>
          <a:xfrm>
            <a:off x="11405756" y="2077228"/>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9" name="Conector recto 18">
            <a:extLst>
              <a:ext uri="{FF2B5EF4-FFF2-40B4-BE49-F238E27FC236}">
                <a16:creationId xmlns:a16="http://schemas.microsoft.com/office/drawing/2014/main" id="{181A51A3-5E55-42AC-AAB5-C9EC0AB3D957}"/>
              </a:ext>
            </a:extLst>
          </p:cNvPr>
          <p:cNvCxnSpPr/>
          <p:nvPr/>
        </p:nvCxnSpPr>
        <p:spPr>
          <a:xfrm>
            <a:off x="4362038" y="6237074"/>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20" name="Rectángulo 19">
            <a:extLst>
              <a:ext uri="{FF2B5EF4-FFF2-40B4-BE49-F238E27FC236}">
                <a16:creationId xmlns:a16="http://schemas.microsoft.com/office/drawing/2014/main" id="{114FA320-79B6-4504-BCFF-CF4A6C13C4D1}"/>
              </a:ext>
            </a:extLst>
          </p:cNvPr>
          <p:cNvSpPr/>
          <p:nvPr/>
        </p:nvSpPr>
        <p:spPr>
          <a:xfrm>
            <a:off x="1025242" y="1689348"/>
            <a:ext cx="5946954" cy="1200329"/>
          </a:xfrm>
          <a:prstGeom prst="rect">
            <a:avLst/>
          </a:prstGeom>
        </p:spPr>
        <p:txBody>
          <a:bodyPr wrap="square">
            <a:spAutoFit/>
          </a:bodyPr>
          <a:lstStyle/>
          <a:p>
            <a:r>
              <a:rPr lang="es-CO" b="1" dirty="0">
                <a:latin typeface="Aharoni" panose="02010803020104030203" pitchFamily="2" charset="-79"/>
                <a:cs typeface="Aharoni" panose="02010803020104030203" pitchFamily="2" charset="-79"/>
              </a:rPr>
              <a:t>NORMALIZAR LA INFORMACIÓN Y SU UTILIZACIÓN A TRAVÉS DE LA CONSOLIDACIÓN, DESARROLLO, USO Y APROPIACIÓN DE TICS Y PRÁCTICAS ADECUADAS DE GESTIÓN DOCUMENTAL</a:t>
            </a:r>
          </a:p>
        </p:txBody>
      </p:sp>
      <p:sp>
        <p:nvSpPr>
          <p:cNvPr id="21" name="Rectángulo 20">
            <a:extLst>
              <a:ext uri="{FF2B5EF4-FFF2-40B4-BE49-F238E27FC236}">
                <a16:creationId xmlns:a16="http://schemas.microsoft.com/office/drawing/2014/main" id="{0B080407-196F-460B-A533-96830348FEFD}"/>
              </a:ext>
            </a:extLst>
          </p:cNvPr>
          <p:cNvSpPr/>
          <p:nvPr/>
        </p:nvSpPr>
        <p:spPr>
          <a:xfrm>
            <a:off x="2463761" y="2959498"/>
            <a:ext cx="1898277" cy="369332"/>
          </a:xfrm>
          <a:prstGeom prst="rect">
            <a:avLst/>
          </a:prstGeom>
        </p:spPr>
        <p:txBody>
          <a:bodyPr wrap="none">
            <a:spAutoFit/>
          </a:bodyPr>
          <a:lstStyle/>
          <a:p>
            <a:r>
              <a:rPr lang="es-CO" b="1" dirty="0">
                <a:solidFill>
                  <a:srgbClr val="0070C0"/>
                </a:solidFill>
                <a:latin typeface="Aharoni" panose="02010803020104030203" pitchFamily="2" charset="-79"/>
                <a:cs typeface="Aharoni" panose="02010803020104030203" pitchFamily="2" charset="-79"/>
              </a:rPr>
              <a:t>CUMPLIMIENTO</a:t>
            </a:r>
            <a:endParaRPr lang="es-CO" dirty="0">
              <a:solidFill>
                <a:srgbClr val="0070C0"/>
              </a:solidFill>
            </a:endParaRPr>
          </a:p>
        </p:txBody>
      </p:sp>
      <p:graphicFrame>
        <p:nvGraphicFramePr>
          <p:cNvPr id="22" name="Tabla 21">
            <a:extLst>
              <a:ext uri="{FF2B5EF4-FFF2-40B4-BE49-F238E27FC236}">
                <a16:creationId xmlns:a16="http://schemas.microsoft.com/office/drawing/2014/main" id="{5D13C5CD-E2D1-43C5-B8D2-F5E740FF3A2B}"/>
              </a:ext>
            </a:extLst>
          </p:cNvPr>
          <p:cNvGraphicFramePr>
            <a:graphicFrameLocks noGrp="1"/>
          </p:cNvGraphicFramePr>
          <p:nvPr>
            <p:extLst/>
          </p:nvPr>
        </p:nvGraphicFramePr>
        <p:xfrm>
          <a:off x="6096001" y="4322665"/>
          <a:ext cx="5037248" cy="1565386"/>
        </p:xfrm>
        <a:graphic>
          <a:graphicData uri="http://schemas.openxmlformats.org/drawingml/2006/table">
            <a:tbl>
              <a:tblPr>
                <a:tableStyleId>{5C22544A-7EE6-4342-B048-85BDC9FD1C3A}</a:tableStyleId>
              </a:tblPr>
              <a:tblGrid>
                <a:gridCol w="3611744">
                  <a:extLst>
                    <a:ext uri="{9D8B030D-6E8A-4147-A177-3AD203B41FA5}">
                      <a16:colId xmlns:a16="http://schemas.microsoft.com/office/drawing/2014/main" val="3937769905"/>
                    </a:ext>
                  </a:extLst>
                </a:gridCol>
                <a:gridCol w="1425504">
                  <a:extLst>
                    <a:ext uri="{9D8B030D-6E8A-4147-A177-3AD203B41FA5}">
                      <a16:colId xmlns:a16="http://schemas.microsoft.com/office/drawing/2014/main" val="2960263623"/>
                    </a:ext>
                  </a:extLst>
                </a:gridCol>
              </a:tblGrid>
              <a:tr h="488390">
                <a:tc>
                  <a:txBody>
                    <a:bodyPr/>
                    <a:lstStyle/>
                    <a:p>
                      <a:pPr algn="ctr" rtl="0" fontAlgn="ctr"/>
                      <a:r>
                        <a:rPr lang="es-CO" sz="1600" b="0" i="0" u="none" strike="noStrike" dirty="0">
                          <a:solidFill>
                            <a:srgbClr val="000000"/>
                          </a:solidFill>
                          <a:effectLst/>
                          <a:latin typeface="Arial Narrow" panose="020B0606020202030204" pitchFamily="34" charset="0"/>
                        </a:rPr>
                        <a:t>Depuración de información financiera (activos y pasivos del FRISCO)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rtl="0" fontAlgn="ctr"/>
                      <a:r>
                        <a:rPr lang="es-CO" sz="1600" b="1" i="0" u="none" strike="noStrike">
                          <a:solidFill>
                            <a:srgbClr val="000000"/>
                          </a:solidFill>
                          <a:effectLst/>
                          <a:latin typeface="Arial Narrow" panose="020B0606020202030204" pitchFamily="34" charset="0"/>
                        </a:rPr>
                        <a:t>26%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14455015"/>
                  </a:ext>
                </a:extLst>
              </a:tr>
              <a:tr h="578992">
                <a:tc>
                  <a:txBody>
                    <a:bodyPr/>
                    <a:lstStyle/>
                    <a:p>
                      <a:pPr algn="ctr" rtl="0" fontAlgn="ctr"/>
                      <a:r>
                        <a:rPr lang="es-CO" sz="1600" b="0" i="0" u="none" strike="noStrike" dirty="0">
                          <a:solidFill>
                            <a:srgbClr val="000000"/>
                          </a:solidFill>
                          <a:effectLst/>
                          <a:latin typeface="Arial Narrow" panose="020B0606020202030204" pitchFamily="34" charset="0"/>
                        </a:rPr>
                        <a:t>Desarrollo y mejoras en los sistemas de información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rtl="0" fontAlgn="ctr"/>
                      <a:r>
                        <a:rPr lang="es-CO" sz="1600" b="1" i="0" u="none" strike="noStrike" dirty="0">
                          <a:solidFill>
                            <a:srgbClr val="000000"/>
                          </a:solidFill>
                          <a:effectLst/>
                          <a:latin typeface="Arial Narrow" panose="020B0606020202030204" pitchFamily="34" charset="0"/>
                        </a:rPr>
                        <a:t>52%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77836296"/>
                  </a:ext>
                </a:extLst>
              </a:tr>
              <a:tr h="498004">
                <a:tc>
                  <a:txBody>
                    <a:bodyPr/>
                    <a:lstStyle/>
                    <a:p>
                      <a:pPr algn="ctr" rtl="0" fontAlgn="ctr"/>
                      <a:r>
                        <a:rPr lang="es-CO" sz="1600" b="0" i="0" u="none" strike="noStrike" dirty="0">
                          <a:solidFill>
                            <a:srgbClr val="000000"/>
                          </a:solidFill>
                          <a:effectLst/>
                          <a:latin typeface="Arial Narrow" panose="020B0606020202030204" pitchFamily="34" charset="0"/>
                        </a:rPr>
                        <a:t>Desarrollar acciones necesarias para contar con el inventario del FRISCO actualizado</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rtl="0" fontAlgn="ctr"/>
                      <a:r>
                        <a:rPr lang="es-CO" sz="1600" b="1" i="0" u="none" strike="noStrike" dirty="0">
                          <a:solidFill>
                            <a:srgbClr val="000000"/>
                          </a:solidFill>
                          <a:effectLst/>
                          <a:latin typeface="Arial Narrow" panose="020B0606020202030204" pitchFamily="34" charset="0"/>
                        </a:rPr>
                        <a:t>57%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28737574"/>
                  </a:ext>
                </a:extLst>
              </a:tr>
            </a:tbl>
          </a:graphicData>
        </a:graphic>
      </p:graphicFrame>
      <p:graphicFrame>
        <p:nvGraphicFramePr>
          <p:cNvPr id="23" name="Tabla 22">
            <a:extLst>
              <a:ext uri="{FF2B5EF4-FFF2-40B4-BE49-F238E27FC236}">
                <a16:creationId xmlns:a16="http://schemas.microsoft.com/office/drawing/2014/main" id="{FB9621EF-B345-49A4-B9B9-ACFF46B20713}"/>
              </a:ext>
            </a:extLst>
          </p:cNvPr>
          <p:cNvGraphicFramePr>
            <a:graphicFrameLocks noGrp="1"/>
          </p:cNvGraphicFramePr>
          <p:nvPr>
            <p:extLst/>
          </p:nvPr>
        </p:nvGraphicFramePr>
        <p:xfrm>
          <a:off x="6096001" y="3736990"/>
          <a:ext cx="5037247" cy="565993"/>
        </p:xfrm>
        <a:graphic>
          <a:graphicData uri="http://schemas.openxmlformats.org/drawingml/2006/table">
            <a:tbl>
              <a:tblPr>
                <a:tableStyleId>{5C22544A-7EE6-4342-B048-85BDC9FD1C3A}</a:tableStyleId>
              </a:tblPr>
              <a:tblGrid>
                <a:gridCol w="3611742">
                  <a:extLst>
                    <a:ext uri="{9D8B030D-6E8A-4147-A177-3AD203B41FA5}">
                      <a16:colId xmlns:a16="http://schemas.microsoft.com/office/drawing/2014/main" val="2608551369"/>
                    </a:ext>
                  </a:extLst>
                </a:gridCol>
                <a:gridCol w="1425505">
                  <a:extLst>
                    <a:ext uri="{9D8B030D-6E8A-4147-A177-3AD203B41FA5}">
                      <a16:colId xmlns:a16="http://schemas.microsoft.com/office/drawing/2014/main" val="2961063613"/>
                    </a:ext>
                  </a:extLst>
                </a:gridCol>
              </a:tblGrid>
              <a:tr h="565993">
                <a:tc>
                  <a:txBody>
                    <a:bodyPr/>
                    <a:lstStyle/>
                    <a:p>
                      <a:pPr algn="ctr" fontAlgn="ctr"/>
                      <a:r>
                        <a:rPr lang="es-CO" sz="1800" b="1" u="none" strike="noStrike" dirty="0">
                          <a:solidFill>
                            <a:schemeClr val="bg1"/>
                          </a:solidFill>
                          <a:effectLst/>
                        </a:rPr>
                        <a:t>Iniciativas</a:t>
                      </a:r>
                      <a:endParaRPr lang="es-CO" sz="1800" b="1" i="0" u="none" strike="noStrike" dirty="0">
                        <a:solidFill>
                          <a:schemeClr val="bg1"/>
                        </a:solidFill>
                        <a:effectLst/>
                        <a:latin typeface="Arial Narrow" panose="020B0606020202030204" pitchFamily="34" charset="0"/>
                      </a:endParaRPr>
                    </a:p>
                  </a:txBody>
                  <a:tcPr marL="0" marR="0" marT="0" marB="0" anchor="ctr">
                    <a:solidFill>
                      <a:srgbClr val="002060"/>
                    </a:solidFill>
                  </a:tcPr>
                </a:tc>
                <a:tc>
                  <a:txBody>
                    <a:bodyPr/>
                    <a:lstStyle/>
                    <a:p>
                      <a:pPr algn="ctr" fontAlgn="ctr"/>
                      <a:r>
                        <a:rPr lang="es-CO" sz="1800" u="none" strike="noStrike" kern="1200" dirty="0">
                          <a:solidFill>
                            <a:schemeClr val="bg1"/>
                          </a:solidFill>
                          <a:effectLst/>
                          <a:latin typeface="+mn-lt"/>
                          <a:ea typeface="+mn-ea"/>
                          <a:cs typeface="+mn-cs"/>
                        </a:rPr>
                        <a:t>Cumplimiento Acción</a:t>
                      </a:r>
                    </a:p>
                  </a:txBody>
                  <a:tcPr marL="0" marR="0" marT="0" marB="0" anchor="ctr">
                    <a:solidFill>
                      <a:srgbClr val="002060"/>
                    </a:solidFill>
                  </a:tcPr>
                </a:tc>
                <a:extLst>
                  <a:ext uri="{0D108BD9-81ED-4DB2-BD59-A6C34878D82A}">
                    <a16:rowId xmlns:a16="http://schemas.microsoft.com/office/drawing/2014/main" val="3000730078"/>
                  </a:ext>
                </a:extLst>
              </a:tr>
            </a:tbl>
          </a:graphicData>
        </a:graphic>
      </p:graphicFrame>
      <p:sp>
        <p:nvSpPr>
          <p:cNvPr id="24" name="Rectángulo 23">
            <a:extLst>
              <a:ext uri="{FF2B5EF4-FFF2-40B4-BE49-F238E27FC236}">
                <a16:creationId xmlns:a16="http://schemas.microsoft.com/office/drawing/2014/main" id="{DDA1DF3D-CF0E-43BE-8F97-63C22BA9012D}"/>
              </a:ext>
            </a:extLst>
          </p:cNvPr>
          <p:cNvSpPr/>
          <p:nvPr/>
        </p:nvSpPr>
        <p:spPr>
          <a:xfrm>
            <a:off x="1025242" y="1217833"/>
            <a:ext cx="1672253" cy="584775"/>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 </a:t>
            </a:r>
            <a:r>
              <a:rPr lang="es-CO" sz="3200" b="1" dirty="0">
                <a:solidFill>
                  <a:schemeClr val="accent5"/>
                </a:solidFill>
                <a:latin typeface="Aharoni" panose="02010803020104030203" pitchFamily="2" charset="-79"/>
                <a:cs typeface="Aharoni" panose="02010803020104030203" pitchFamily="2" charset="-79"/>
              </a:rPr>
              <a:t>12</a:t>
            </a:r>
            <a:endParaRPr lang="es-CO" dirty="0">
              <a:solidFill>
                <a:schemeClr val="accent5"/>
              </a:solidFill>
            </a:endParaRPr>
          </a:p>
        </p:txBody>
      </p:sp>
      <p:graphicFrame>
        <p:nvGraphicFramePr>
          <p:cNvPr id="25" name="Gráfico 24">
            <a:extLst>
              <a:ext uri="{FF2B5EF4-FFF2-40B4-BE49-F238E27FC236}">
                <a16:creationId xmlns:a16="http://schemas.microsoft.com/office/drawing/2014/main" id="{A95C267D-2EC3-4824-B95F-288CCB3E4A8F}"/>
              </a:ext>
            </a:extLst>
          </p:cNvPr>
          <p:cNvGraphicFramePr>
            <a:graphicFrameLocks/>
          </p:cNvGraphicFramePr>
          <p:nvPr>
            <p:extLst/>
          </p:nvPr>
        </p:nvGraphicFramePr>
        <p:xfrm>
          <a:off x="1241635" y="3166149"/>
          <a:ext cx="4142404" cy="3341540"/>
        </p:xfrm>
        <a:graphic>
          <a:graphicData uri="http://schemas.openxmlformats.org/drawingml/2006/chart">
            <c:chart xmlns:c="http://schemas.openxmlformats.org/drawingml/2006/chart" xmlns:r="http://schemas.openxmlformats.org/officeDocument/2006/relationships" r:id="rId4"/>
          </a:graphicData>
        </a:graphic>
      </p:graphicFrame>
      <p:sp>
        <p:nvSpPr>
          <p:cNvPr id="12" name="CuadroTexto 3">
            <a:extLst>
              <a:ext uri="{FF2B5EF4-FFF2-40B4-BE49-F238E27FC236}">
                <a16:creationId xmlns:a16="http://schemas.microsoft.com/office/drawing/2014/main" id="{65B7CDBB-4C64-4F23-93EF-3841B439B2AE}"/>
              </a:ext>
            </a:extLst>
          </p:cNvPr>
          <p:cNvSpPr txBox="1">
            <a:spLocks noChangeArrowheads="1"/>
          </p:cNvSpPr>
          <p:nvPr/>
        </p:nvSpPr>
        <p:spPr bwMode="auto">
          <a:xfrm>
            <a:off x="1678544" y="399132"/>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PERSPECTIVA PROCESOS INTERNOS</a:t>
            </a:r>
            <a:endParaRPr lang="es-CO" altLang="es-CO" sz="2700" b="1" dirty="0">
              <a:solidFill>
                <a:srgbClr val="002060"/>
              </a:solidFill>
            </a:endParaRPr>
          </a:p>
        </p:txBody>
      </p:sp>
      <p:sp>
        <p:nvSpPr>
          <p:cNvPr id="13" name="Rectángulo 12">
            <a:extLst>
              <a:ext uri="{FF2B5EF4-FFF2-40B4-BE49-F238E27FC236}">
                <a16:creationId xmlns:a16="http://schemas.microsoft.com/office/drawing/2014/main" id="{F585DBE3-F3B5-48A8-96DA-6F44A23A2CE1}"/>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87F3DD38-828F-4295-AA54-398049577DE4}"/>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201208398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12" name="Conector recto 11">
            <a:extLst>
              <a:ext uri="{FF2B5EF4-FFF2-40B4-BE49-F238E27FC236}">
                <a16:creationId xmlns:a16="http://schemas.microsoft.com/office/drawing/2014/main" id="{63E7FC1F-9151-4B2D-8E37-BF111544EF27}"/>
              </a:ext>
            </a:extLst>
          </p:cNvPr>
          <p:cNvCxnSpPr/>
          <p:nvPr/>
        </p:nvCxnSpPr>
        <p:spPr>
          <a:xfrm>
            <a:off x="11322629" y="2211122"/>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3" name="Conector recto 12">
            <a:extLst>
              <a:ext uri="{FF2B5EF4-FFF2-40B4-BE49-F238E27FC236}">
                <a16:creationId xmlns:a16="http://schemas.microsoft.com/office/drawing/2014/main" id="{A4F52058-A1D1-4CAE-ADB4-B1D59C5570B1}"/>
              </a:ext>
            </a:extLst>
          </p:cNvPr>
          <p:cNvCxnSpPr/>
          <p:nvPr/>
        </p:nvCxnSpPr>
        <p:spPr>
          <a:xfrm>
            <a:off x="4278911" y="6370968"/>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14" name="Rectángulo 13">
            <a:extLst>
              <a:ext uri="{FF2B5EF4-FFF2-40B4-BE49-F238E27FC236}">
                <a16:creationId xmlns:a16="http://schemas.microsoft.com/office/drawing/2014/main" id="{A04C7E38-3D89-415A-8A58-95B2A0781CA9}"/>
              </a:ext>
            </a:extLst>
          </p:cNvPr>
          <p:cNvSpPr/>
          <p:nvPr/>
        </p:nvSpPr>
        <p:spPr>
          <a:xfrm>
            <a:off x="812961" y="1509987"/>
            <a:ext cx="4876637" cy="1077218"/>
          </a:xfrm>
          <a:prstGeom prst="rect">
            <a:avLst/>
          </a:prstGeom>
        </p:spPr>
        <p:txBody>
          <a:bodyPr wrap="square">
            <a:spAutoFit/>
          </a:bodyPr>
          <a:lstStyle/>
          <a:p>
            <a:r>
              <a:rPr lang="es-CO" sz="1600" b="1" dirty="0">
                <a:latin typeface="Aharoni" panose="02010803020104030203" pitchFamily="2" charset="-79"/>
                <a:cs typeface="Aharoni" panose="02010803020104030203" pitchFamily="2" charset="-79"/>
              </a:rPr>
              <a:t>POTENCIALIZAR LA CANTIDAD DISPONIBLE DE ACTIVOS PARA ADMINISTRACIÓN Y COMERCIALIZACIÓN OPTIMIZANDO EL DIAGNÓSTICO Y SANEAMIENTO</a:t>
            </a:r>
          </a:p>
        </p:txBody>
      </p:sp>
      <p:sp>
        <p:nvSpPr>
          <p:cNvPr id="15" name="Rectángulo 14">
            <a:extLst>
              <a:ext uri="{FF2B5EF4-FFF2-40B4-BE49-F238E27FC236}">
                <a16:creationId xmlns:a16="http://schemas.microsoft.com/office/drawing/2014/main" id="{545CDAFD-DBEF-4C41-BC92-19226ABB2D72}"/>
              </a:ext>
            </a:extLst>
          </p:cNvPr>
          <p:cNvSpPr/>
          <p:nvPr/>
        </p:nvSpPr>
        <p:spPr>
          <a:xfrm>
            <a:off x="2185781" y="2741094"/>
            <a:ext cx="1898277" cy="369332"/>
          </a:xfrm>
          <a:prstGeom prst="rect">
            <a:avLst/>
          </a:prstGeom>
        </p:spPr>
        <p:txBody>
          <a:bodyPr wrap="none">
            <a:spAutoFit/>
          </a:bodyPr>
          <a:lstStyle/>
          <a:p>
            <a:r>
              <a:rPr lang="es-CO" b="1" dirty="0">
                <a:solidFill>
                  <a:srgbClr val="0070C0"/>
                </a:solidFill>
                <a:latin typeface="Aharoni" panose="02010803020104030203" pitchFamily="2" charset="-79"/>
                <a:cs typeface="Aharoni" panose="02010803020104030203" pitchFamily="2" charset="-79"/>
              </a:rPr>
              <a:t>CUMPLIMIENTO</a:t>
            </a:r>
            <a:endParaRPr lang="es-CO" dirty="0">
              <a:solidFill>
                <a:srgbClr val="0070C0"/>
              </a:solidFill>
            </a:endParaRPr>
          </a:p>
        </p:txBody>
      </p:sp>
      <p:graphicFrame>
        <p:nvGraphicFramePr>
          <p:cNvPr id="16" name="Tabla 15">
            <a:extLst>
              <a:ext uri="{FF2B5EF4-FFF2-40B4-BE49-F238E27FC236}">
                <a16:creationId xmlns:a16="http://schemas.microsoft.com/office/drawing/2014/main" id="{09385A28-EACE-4E38-B86B-842F8FFD8660}"/>
              </a:ext>
            </a:extLst>
          </p:cNvPr>
          <p:cNvGraphicFramePr>
            <a:graphicFrameLocks noGrp="1"/>
          </p:cNvGraphicFramePr>
          <p:nvPr>
            <p:extLst/>
          </p:nvPr>
        </p:nvGraphicFramePr>
        <p:xfrm>
          <a:off x="6096000" y="3125500"/>
          <a:ext cx="5033311" cy="3068693"/>
        </p:xfrm>
        <a:graphic>
          <a:graphicData uri="http://schemas.openxmlformats.org/drawingml/2006/table">
            <a:tbl>
              <a:tblPr>
                <a:tableStyleId>{5C22544A-7EE6-4342-B048-85BDC9FD1C3A}</a:tableStyleId>
              </a:tblPr>
              <a:tblGrid>
                <a:gridCol w="3608921">
                  <a:extLst>
                    <a:ext uri="{9D8B030D-6E8A-4147-A177-3AD203B41FA5}">
                      <a16:colId xmlns:a16="http://schemas.microsoft.com/office/drawing/2014/main" val="3937769905"/>
                    </a:ext>
                  </a:extLst>
                </a:gridCol>
                <a:gridCol w="1424390">
                  <a:extLst>
                    <a:ext uri="{9D8B030D-6E8A-4147-A177-3AD203B41FA5}">
                      <a16:colId xmlns:a16="http://schemas.microsoft.com/office/drawing/2014/main" val="2960263623"/>
                    </a:ext>
                  </a:extLst>
                </a:gridCol>
              </a:tblGrid>
              <a:tr h="488390">
                <a:tc>
                  <a:txBody>
                    <a:bodyPr/>
                    <a:lstStyle/>
                    <a:p>
                      <a:pPr algn="ctr" rtl="0" fontAlgn="ctr"/>
                      <a:r>
                        <a:rPr lang="es-CO" sz="1800" b="1" i="0" u="none" strike="noStrike" dirty="0">
                          <a:solidFill>
                            <a:schemeClr val="bg1"/>
                          </a:solidFill>
                          <a:effectLst/>
                          <a:latin typeface="Arial Narrow" panose="020B0606020202030204" pitchFamily="34" charset="0"/>
                        </a:rPr>
                        <a:t>Iniciativas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rtl="0" fontAlgn="ctr"/>
                      <a:r>
                        <a:rPr lang="es-CO" sz="1800" b="1" i="0" u="none" strike="noStrike" dirty="0">
                          <a:solidFill>
                            <a:schemeClr val="bg1"/>
                          </a:solidFill>
                          <a:effectLst/>
                          <a:latin typeface="Arial Narrow" panose="020B0606020202030204" pitchFamily="34" charset="0"/>
                        </a:rPr>
                        <a:t>Cumplimiento</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2807501900"/>
                  </a:ext>
                </a:extLst>
              </a:tr>
              <a:tr h="488390">
                <a:tc>
                  <a:txBody>
                    <a:bodyPr/>
                    <a:lstStyle/>
                    <a:p>
                      <a:pPr algn="ctr" rtl="0" fontAlgn="ctr"/>
                      <a:r>
                        <a:rPr lang="es-CO" sz="1600" b="0" i="0" u="none" strike="noStrike" dirty="0">
                          <a:solidFill>
                            <a:srgbClr val="000000"/>
                          </a:solidFill>
                          <a:effectLst/>
                          <a:latin typeface="Arial Narrow" panose="020B0606020202030204" pitchFamily="34" charset="0"/>
                        </a:rPr>
                        <a:t>Activos listos para arrendamiento y comercializar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CO" sz="1600" b="1" i="0" u="none" strike="noStrike" dirty="0">
                          <a:solidFill>
                            <a:srgbClr val="000000"/>
                          </a:solidFill>
                          <a:effectLst/>
                          <a:latin typeface="Arial Narrow" panose="020B0606020202030204" pitchFamily="34" charset="0"/>
                        </a:rPr>
                        <a:t>61%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14455015"/>
                  </a:ext>
                </a:extLst>
              </a:tr>
              <a:tr h="516913">
                <a:tc>
                  <a:txBody>
                    <a:bodyPr/>
                    <a:lstStyle/>
                    <a:p>
                      <a:pPr algn="ctr" rtl="0" fontAlgn="ctr"/>
                      <a:r>
                        <a:rPr lang="es-CO" sz="1600" b="0" i="0" u="none" strike="noStrike" dirty="0">
                          <a:solidFill>
                            <a:srgbClr val="000000"/>
                          </a:solidFill>
                          <a:effectLst/>
                          <a:latin typeface="Arial Narrow" panose="020B0606020202030204" pitchFamily="34" charset="0"/>
                        </a:rPr>
                        <a:t>Incorporación de activos bajo el nuevo modelo de administración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CO" sz="1600" b="1" i="0" u="none" strike="noStrike" dirty="0">
                          <a:solidFill>
                            <a:srgbClr val="000000"/>
                          </a:solidFill>
                          <a:effectLst/>
                          <a:latin typeface="Arial Narrow" panose="020B0606020202030204" pitchFamily="34" charset="0"/>
                        </a:rPr>
                        <a:t>71%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23800457"/>
                  </a:ext>
                </a:extLst>
              </a:tr>
              <a:tr h="578992">
                <a:tc>
                  <a:txBody>
                    <a:bodyPr/>
                    <a:lstStyle/>
                    <a:p>
                      <a:pPr algn="ctr" rtl="0" fontAlgn="ctr"/>
                      <a:r>
                        <a:rPr lang="es-CO" sz="1600" b="0" i="0" u="none" strike="noStrike" dirty="0">
                          <a:solidFill>
                            <a:srgbClr val="000000"/>
                          </a:solidFill>
                          <a:effectLst/>
                          <a:latin typeface="Arial Narrow" panose="020B0606020202030204" pitchFamily="34" charset="0"/>
                        </a:rPr>
                        <a:t>Estado optimo de los activos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CO" sz="1600" b="1" i="0" u="none" strike="noStrike" dirty="0">
                          <a:solidFill>
                            <a:srgbClr val="000000"/>
                          </a:solidFill>
                          <a:effectLst/>
                          <a:latin typeface="Arial Narrow" panose="020B0606020202030204" pitchFamily="34" charset="0"/>
                        </a:rPr>
                        <a:t>121%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77836296"/>
                  </a:ext>
                </a:extLst>
              </a:tr>
              <a:tr h="498004">
                <a:tc>
                  <a:txBody>
                    <a:bodyPr/>
                    <a:lstStyle/>
                    <a:p>
                      <a:pPr algn="ctr" rtl="0" fontAlgn="ctr"/>
                      <a:r>
                        <a:rPr lang="es-CO" sz="1600" b="0" i="0" u="none" strike="noStrike" dirty="0">
                          <a:solidFill>
                            <a:srgbClr val="000000"/>
                          </a:solidFill>
                          <a:effectLst/>
                          <a:latin typeface="Arial Narrow" panose="020B0606020202030204" pitchFamily="34" charset="0"/>
                        </a:rPr>
                        <a:t>Gestionar las devoluciones por disposición judicial o entes del estado</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CO" sz="1600" b="1" i="0" u="none" strike="noStrike" dirty="0">
                          <a:solidFill>
                            <a:srgbClr val="000000"/>
                          </a:solidFill>
                          <a:effectLst/>
                          <a:latin typeface="Arial Narrow" panose="020B0606020202030204" pitchFamily="34" charset="0"/>
                        </a:rPr>
                        <a:t>160%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28737574"/>
                  </a:ext>
                </a:extLst>
              </a:tr>
              <a:tr h="498004">
                <a:tc>
                  <a:txBody>
                    <a:bodyPr/>
                    <a:lstStyle/>
                    <a:p>
                      <a:pPr algn="ctr" rtl="0" fontAlgn="ctr"/>
                      <a:r>
                        <a:rPr lang="es-CO" sz="1600" b="0" i="0" u="none" strike="noStrike" dirty="0">
                          <a:solidFill>
                            <a:srgbClr val="000000"/>
                          </a:solidFill>
                          <a:effectLst/>
                          <a:latin typeface="Arial Narrow" panose="020B0606020202030204" pitchFamily="34" charset="0"/>
                        </a:rPr>
                        <a:t>Gestionar mecanismos de seguimiento para sociedades con participación menor al 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CO" sz="1600" b="1" i="0" u="none" strike="noStrike" dirty="0">
                          <a:solidFill>
                            <a:srgbClr val="000000"/>
                          </a:solidFill>
                          <a:effectLst/>
                          <a:latin typeface="Arial Narrow" panose="020B0606020202030204" pitchFamily="34" charset="0"/>
                        </a:rPr>
                        <a:t>91%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53641572"/>
                  </a:ext>
                </a:extLst>
              </a:tr>
            </a:tbl>
          </a:graphicData>
        </a:graphic>
      </p:graphicFrame>
      <p:sp>
        <p:nvSpPr>
          <p:cNvPr id="17" name="Rectángulo 16">
            <a:extLst>
              <a:ext uri="{FF2B5EF4-FFF2-40B4-BE49-F238E27FC236}">
                <a16:creationId xmlns:a16="http://schemas.microsoft.com/office/drawing/2014/main" id="{6FD79AA7-23B1-4548-8657-4D18E813FBD1}"/>
              </a:ext>
            </a:extLst>
          </p:cNvPr>
          <p:cNvSpPr/>
          <p:nvPr/>
        </p:nvSpPr>
        <p:spPr>
          <a:xfrm>
            <a:off x="909673" y="1079099"/>
            <a:ext cx="1672253" cy="584775"/>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 </a:t>
            </a:r>
            <a:r>
              <a:rPr lang="es-CO" sz="3200" b="1" dirty="0">
                <a:solidFill>
                  <a:schemeClr val="accent5"/>
                </a:solidFill>
                <a:latin typeface="Aharoni" panose="02010803020104030203" pitchFamily="2" charset="-79"/>
                <a:cs typeface="Aharoni" panose="02010803020104030203" pitchFamily="2" charset="-79"/>
              </a:rPr>
              <a:t>13</a:t>
            </a:r>
            <a:endParaRPr lang="es-CO" dirty="0">
              <a:solidFill>
                <a:schemeClr val="accent5"/>
              </a:solidFill>
            </a:endParaRPr>
          </a:p>
        </p:txBody>
      </p:sp>
      <p:graphicFrame>
        <p:nvGraphicFramePr>
          <p:cNvPr id="26" name="Gráfico 25">
            <a:extLst>
              <a:ext uri="{FF2B5EF4-FFF2-40B4-BE49-F238E27FC236}">
                <a16:creationId xmlns:a16="http://schemas.microsoft.com/office/drawing/2014/main" id="{05109C6D-8F9F-4A40-9B34-31305AFD4E65}"/>
              </a:ext>
            </a:extLst>
          </p:cNvPr>
          <p:cNvGraphicFramePr>
            <a:graphicFrameLocks/>
          </p:cNvGraphicFramePr>
          <p:nvPr>
            <p:extLst/>
          </p:nvPr>
        </p:nvGraphicFramePr>
        <p:xfrm>
          <a:off x="375730" y="2453502"/>
          <a:ext cx="5450843" cy="3634588"/>
        </p:xfrm>
        <a:graphic>
          <a:graphicData uri="http://schemas.openxmlformats.org/drawingml/2006/chart">
            <c:chart xmlns:c="http://schemas.openxmlformats.org/drawingml/2006/chart" xmlns:r="http://schemas.openxmlformats.org/officeDocument/2006/relationships" r:id="rId4"/>
          </a:graphicData>
        </a:graphic>
      </p:graphicFrame>
      <p:sp>
        <p:nvSpPr>
          <p:cNvPr id="18" name="CuadroTexto 3">
            <a:extLst>
              <a:ext uri="{FF2B5EF4-FFF2-40B4-BE49-F238E27FC236}">
                <a16:creationId xmlns:a16="http://schemas.microsoft.com/office/drawing/2014/main" id="{16D42903-1580-4B30-92D9-BCB15BA19ACA}"/>
              </a:ext>
            </a:extLst>
          </p:cNvPr>
          <p:cNvSpPr txBox="1">
            <a:spLocks noChangeArrowheads="1"/>
          </p:cNvSpPr>
          <p:nvPr/>
        </p:nvSpPr>
        <p:spPr bwMode="auto">
          <a:xfrm>
            <a:off x="1678544" y="399132"/>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PERSPECTIVA PROCESOS INTERNOS</a:t>
            </a:r>
            <a:endParaRPr lang="es-CO" altLang="es-CO" sz="2700" b="1" dirty="0">
              <a:solidFill>
                <a:srgbClr val="002060"/>
              </a:solidFill>
            </a:endParaRPr>
          </a:p>
        </p:txBody>
      </p:sp>
      <p:sp>
        <p:nvSpPr>
          <p:cNvPr id="19" name="Rectángulo 18">
            <a:extLst>
              <a:ext uri="{FF2B5EF4-FFF2-40B4-BE49-F238E27FC236}">
                <a16:creationId xmlns:a16="http://schemas.microsoft.com/office/drawing/2014/main" id="{E10AD0B8-DC18-41E8-89CE-12697EE0B4B5}"/>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CuadroTexto 19">
            <a:extLst>
              <a:ext uri="{FF2B5EF4-FFF2-40B4-BE49-F238E27FC236}">
                <a16:creationId xmlns:a16="http://schemas.microsoft.com/office/drawing/2014/main" id="{0643D9B1-4554-4286-9370-8E58A9DFE18A}"/>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128645608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12" name="Conector recto 11">
            <a:extLst>
              <a:ext uri="{FF2B5EF4-FFF2-40B4-BE49-F238E27FC236}">
                <a16:creationId xmlns:a16="http://schemas.microsoft.com/office/drawing/2014/main" id="{FA5E220C-7085-484F-819B-92AB4F9E1069}"/>
              </a:ext>
            </a:extLst>
          </p:cNvPr>
          <p:cNvCxnSpPr/>
          <p:nvPr/>
        </p:nvCxnSpPr>
        <p:spPr>
          <a:xfrm>
            <a:off x="11470410" y="2228310"/>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3" name="Conector recto 12">
            <a:extLst>
              <a:ext uri="{FF2B5EF4-FFF2-40B4-BE49-F238E27FC236}">
                <a16:creationId xmlns:a16="http://schemas.microsoft.com/office/drawing/2014/main" id="{96CA4B9E-7E7B-4C9C-A4F1-A61A52B3D366}"/>
              </a:ext>
            </a:extLst>
          </p:cNvPr>
          <p:cNvCxnSpPr/>
          <p:nvPr/>
        </p:nvCxnSpPr>
        <p:spPr>
          <a:xfrm>
            <a:off x="4426692" y="6388156"/>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14" name="Rectángulo 13">
            <a:extLst>
              <a:ext uri="{FF2B5EF4-FFF2-40B4-BE49-F238E27FC236}">
                <a16:creationId xmlns:a16="http://schemas.microsoft.com/office/drawing/2014/main" id="{19731D90-BB67-4D5B-80F8-C6DE3BB3D4BC}"/>
              </a:ext>
            </a:extLst>
          </p:cNvPr>
          <p:cNvSpPr/>
          <p:nvPr/>
        </p:nvSpPr>
        <p:spPr>
          <a:xfrm>
            <a:off x="556339" y="1325006"/>
            <a:ext cx="5101797" cy="1200329"/>
          </a:xfrm>
          <a:prstGeom prst="rect">
            <a:avLst/>
          </a:prstGeom>
        </p:spPr>
        <p:txBody>
          <a:bodyPr wrap="square">
            <a:spAutoFit/>
          </a:bodyPr>
          <a:lstStyle/>
          <a:p>
            <a:r>
              <a:rPr lang="es-CO" b="1" dirty="0">
                <a:latin typeface="Aharoni" panose="02010803020104030203" pitchFamily="2" charset="-79"/>
                <a:cs typeface="Aharoni" panose="02010803020104030203" pitchFamily="2" charset="-79"/>
              </a:rPr>
              <a:t>CONTAR CON UN MODELO DE ADMINISTRACIÓN  DE DEPOSITARIOS Y LIQUIDADORES QUE GENERA VALOR PARA LA EMPRESA</a:t>
            </a:r>
          </a:p>
        </p:txBody>
      </p:sp>
      <p:sp>
        <p:nvSpPr>
          <p:cNvPr id="15" name="Rectángulo 14">
            <a:extLst>
              <a:ext uri="{FF2B5EF4-FFF2-40B4-BE49-F238E27FC236}">
                <a16:creationId xmlns:a16="http://schemas.microsoft.com/office/drawing/2014/main" id="{A45FC7DF-02CA-4CFD-A4EF-404B9D4E1D89}"/>
              </a:ext>
            </a:extLst>
          </p:cNvPr>
          <p:cNvSpPr/>
          <p:nvPr/>
        </p:nvSpPr>
        <p:spPr>
          <a:xfrm>
            <a:off x="2474004" y="2753068"/>
            <a:ext cx="1898277" cy="369332"/>
          </a:xfrm>
          <a:prstGeom prst="rect">
            <a:avLst/>
          </a:prstGeom>
        </p:spPr>
        <p:txBody>
          <a:bodyPr wrap="none">
            <a:spAutoFit/>
          </a:bodyPr>
          <a:lstStyle/>
          <a:p>
            <a:r>
              <a:rPr lang="es-CO" b="1" dirty="0">
                <a:solidFill>
                  <a:srgbClr val="0070C0"/>
                </a:solidFill>
                <a:latin typeface="Aharoni" panose="02010803020104030203" pitchFamily="2" charset="-79"/>
                <a:cs typeface="Aharoni" panose="02010803020104030203" pitchFamily="2" charset="-79"/>
              </a:rPr>
              <a:t>CUMPLIMIENTO</a:t>
            </a:r>
            <a:endParaRPr lang="es-CO" dirty="0">
              <a:solidFill>
                <a:srgbClr val="0070C0"/>
              </a:solidFill>
            </a:endParaRPr>
          </a:p>
        </p:txBody>
      </p:sp>
      <p:graphicFrame>
        <p:nvGraphicFramePr>
          <p:cNvPr id="16" name="Tabla 15">
            <a:extLst>
              <a:ext uri="{FF2B5EF4-FFF2-40B4-BE49-F238E27FC236}">
                <a16:creationId xmlns:a16="http://schemas.microsoft.com/office/drawing/2014/main" id="{34F7B832-1551-481D-8928-FB238F099D87}"/>
              </a:ext>
            </a:extLst>
          </p:cNvPr>
          <p:cNvGraphicFramePr>
            <a:graphicFrameLocks noGrp="1"/>
          </p:cNvGraphicFramePr>
          <p:nvPr>
            <p:extLst/>
          </p:nvPr>
        </p:nvGraphicFramePr>
        <p:xfrm>
          <a:off x="5249469" y="3025320"/>
          <a:ext cx="5919129" cy="3090583"/>
        </p:xfrm>
        <a:graphic>
          <a:graphicData uri="http://schemas.openxmlformats.org/drawingml/2006/table">
            <a:tbl>
              <a:tblPr>
                <a:tableStyleId>{5C22544A-7EE6-4342-B048-85BDC9FD1C3A}</a:tableStyleId>
              </a:tblPr>
              <a:tblGrid>
                <a:gridCol w="4242357">
                  <a:extLst>
                    <a:ext uri="{9D8B030D-6E8A-4147-A177-3AD203B41FA5}">
                      <a16:colId xmlns:a16="http://schemas.microsoft.com/office/drawing/2014/main" val="477421376"/>
                    </a:ext>
                  </a:extLst>
                </a:gridCol>
                <a:gridCol w="1676772">
                  <a:extLst>
                    <a:ext uri="{9D8B030D-6E8A-4147-A177-3AD203B41FA5}">
                      <a16:colId xmlns:a16="http://schemas.microsoft.com/office/drawing/2014/main" val="2249063911"/>
                    </a:ext>
                  </a:extLst>
                </a:gridCol>
              </a:tblGrid>
              <a:tr h="663105">
                <a:tc>
                  <a:txBody>
                    <a:bodyPr/>
                    <a:lstStyle/>
                    <a:p>
                      <a:pPr algn="ctr" rtl="0" fontAlgn="ctr"/>
                      <a:r>
                        <a:rPr lang="es-CO" sz="1600" b="1" u="none" strike="noStrike" dirty="0">
                          <a:solidFill>
                            <a:schemeClr val="bg1"/>
                          </a:solidFill>
                          <a:effectLst/>
                        </a:rPr>
                        <a:t>Iniciativas</a:t>
                      </a:r>
                      <a:endParaRPr lang="es-CO" sz="1600" b="1" i="0" u="none" strike="noStrike" dirty="0">
                        <a:solidFill>
                          <a:schemeClr val="bg1"/>
                        </a:solidFill>
                        <a:effectLst/>
                        <a:latin typeface="Arial Narrow" panose="020B0606020202030204" pitchFamily="34" charset="0"/>
                      </a:endParaRPr>
                    </a:p>
                  </a:txBody>
                  <a:tcPr marL="0" marR="0" marT="0" marB="0" anchor="ctr">
                    <a:lnB w="12700" cap="flat" cmpd="sng" algn="ctr">
                      <a:solidFill>
                        <a:schemeClr val="accent5">
                          <a:lumMod val="60000"/>
                          <a:lumOff val="40000"/>
                        </a:schemeClr>
                      </a:solidFill>
                      <a:prstDash val="solid"/>
                      <a:round/>
                      <a:headEnd type="none" w="med" len="med"/>
                      <a:tailEnd type="none" w="med" len="med"/>
                    </a:lnB>
                    <a:solidFill>
                      <a:srgbClr val="002060"/>
                    </a:solidFill>
                  </a:tcPr>
                </a:tc>
                <a:tc>
                  <a:txBody>
                    <a:bodyPr/>
                    <a:lstStyle/>
                    <a:p>
                      <a:pPr algn="ctr" rtl="0" fontAlgn="ctr"/>
                      <a:r>
                        <a:rPr lang="es-CO" sz="1600" b="1" u="none" strike="noStrike" dirty="0">
                          <a:solidFill>
                            <a:schemeClr val="bg1"/>
                          </a:solidFill>
                          <a:effectLst/>
                        </a:rPr>
                        <a:t>Cumplimiento Iniciativas</a:t>
                      </a:r>
                      <a:endParaRPr lang="es-CO" sz="1600" b="1" i="0" u="none" strike="noStrike" dirty="0">
                        <a:solidFill>
                          <a:schemeClr val="bg1"/>
                        </a:solidFill>
                        <a:effectLst/>
                        <a:latin typeface="Arial Narrow" panose="020B0606020202030204" pitchFamily="34" charset="0"/>
                      </a:endParaRPr>
                    </a:p>
                  </a:txBody>
                  <a:tcPr marL="0" marR="0" marT="0" marB="0" anchor="ctr">
                    <a:lnB w="12700" cap="flat" cmpd="sng" algn="ctr">
                      <a:solidFill>
                        <a:schemeClr val="accent5">
                          <a:lumMod val="60000"/>
                          <a:lumOff val="40000"/>
                        </a:schemeClr>
                      </a:solidFill>
                      <a:prstDash val="solid"/>
                      <a:round/>
                      <a:headEnd type="none" w="med" len="med"/>
                      <a:tailEnd type="none" w="med" len="med"/>
                    </a:lnB>
                    <a:solidFill>
                      <a:srgbClr val="002060"/>
                    </a:solidFill>
                  </a:tcPr>
                </a:tc>
                <a:extLst>
                  <a:ext uri="{0D108BD9-81ED-4DB2-BD59-A6C34878D82A}">
                    <a16:rowId xmlns:a16="http://schemas.microsoft.com/office/drawing/2014/main" val="2031582996"/>
                  </a:ext>
                </a:extLst>
              </a:tr>
              <a:tr h="358718">
                <a:tc>
                  <a:txBody>
                    <a:bodyPr/>
                    <a:lstStyle/>
                    <a:p>
                      <a:pPr algn="l" fontAlgn="ctr"/>
                      <a:r>
                        <a:rPr lang="es-CO" sz="1600" b="0" i="0" u="none" strike="noStrike" dirty="0">
                          <a:solidFill>
                            <a:srgbClr val="000000"/>
                          </a:solidFill>
                          <a:effectLst/>
                          <a:latin typeface="Arial Narrow" panose="020B0606020202030204" pitchFamily="34" charset="0"/>
                        </a:rPr>
                        <a:t>Preparar los Activos para su arrendamiento y comercializar</a:t>
                      </a:r>
                    </a:p>
                  </a:txBody>
                  <a:tcPr marL="9525" marR="9525" marT="9525"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600" b="0" i="0" u="none" strike="noStrike" dirty="0">
                          <a:solidFill>
                            <a:srgbClr val="000000"/>
                          </a:solidFill>
                          <a:effectLst/>
                          <a:latin typeface="Calibri" panose="020F0502020204030204" pitchFamily="34" charset="0"/>
                        </a:rPr>
                        <a:t>61%</a:t>
                      </a:r>
                    </a:p>
                  </a:txBody>
                  <a:tcPr marL="9525" marR="9525" marT="9525"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421356153"/>
                  </a:ext>
                </a:extLst>
              </a:tr>
              <a:tr h="335771">
                <a:tc>
                  <a:txBody>
                    <a:bodyPr/>
                    <a:lstStyle/>
                    <a:p>
                      <a:pPr algn="l" fontAlgn="ctr"/>
                      <a:r>
                        <a:rPr lang="es-CO" sz="1600" b="0" i="0" u="none" strike="noStrike">
                          <a:solidFill>
                            <a:srgbClr val="000000"/>
                          </a:solidFill>
                          <a:effectLst/>
                          <a:latin typeface="Arial Narrow" panose="020B0606020202030204" pitchFamily="34" charset="0"/>
                        </a:rPr>
                        <a:t>Incorporar los activos bajo el nuevo modelo de administración</a:t>
                      </a:r>
                    </a:p>
                  </a:txBody>
                  <a:tcPr marL="9525" marR="9525" marT="9525"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600" b="0" i="0" u="none" strike="noStrike" dirty="0">
                          <a:solidFill>
                            <a:srgbClr val="000000"/>
                          </a:solidFill>
                          <a:effectLst/>
                          <a:latin typeface="Calibri" panose="020F0502020204030204" pitchFamily="34" charset="0"/>
                        </a:rPr>
                        <a:t>71%</a:t>
                      </a:r>
                    </a:p>
                  </a:txBody>
                  <a:tcPr marL="9525" marR="9525" marT="9525"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87582126"/>
                  </a:ext>
                </a:extLst>
              </a:tr>
              <a:tr h="438658">
                <a:tc>
                  <a:txBody>
                    <a:bodyPr/>
                    <a:lstStyle/>
                    <a:p>
                      <a:pPr algn="l" fontAlgn="ctr"/>
                      <a:r>
                        <a:rPr lang="es-CO" sz="1600" b="0" i="0" u="none" strike="noStrike">
                          <a:solidFill>
                            <a:srgbClr val="000000"/>
                          </a:solidFill>
                          <a:effectLst/>
                          <a:latin typeface="Arial Narrow" panose="020B0606020202030204" pitchFamily="34" charset="0"/>
                        </a:rPr>
                        <a:t>Conocer el estado de los inmuebles recibidos por DNE</a:t>
                      </a:r>
                    </a:p>
                  </a:txBody>
                  <a:tcPr marL="9525" marR="9525" marT="9525"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chemeClr val="accent1">
                        <a:lumMod val="20000"/>
                        <a:lumOff val="80000"/>
                      </a:schemeClr>
                    </a:solidFill>
                  </a:tcPr>
                </a:tc>
                <a:tc>
                  <a:txBody>
                    <a:bodyPr/>
                    <a:lstStyle/>
                    <a:p>
                      <a:pPr algn="ctr" fontAlgn="b"/>
                      <a:r>
                        <a:rPr lang="es-CO" sz="1600" b="0" i="0" u="none" strike="noStrike" dirty="0">
                          <a:solidFill>
                            <a:srgbClr val="000000"/>
                          </a:solidFill>
                          <a:effectLst/>
                          <a:latin typeface="Calibri" panose="020F0502020204030204" pitchFamily="34" charset="0"/>
                        </a:rPr>
                        <a:t>121%</a:t>
                      </a:r>
                    </a:p>
                  </a:txBody>
                  <a:tcPr marL="9525" marR="9525" marT="9525"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187830880"/>
                  </a:ext>
                </a:extLst>
              </a:tr>
              <a:tr h="251670">
                <a:tc>
                  <a:txBody>
                    <a:bodyPr/>
                    <a:lstStyle/>
                    <a:p>
                      <a:pPr algn="l" fontAlgn="ctr"/>
                      <a:r>
                        <a:rPr lang="es-CO" sz="1600" b="0" i="0" u="none" strike="noStrike">
                          <a:solidFill>
                            <a:srgbClr val="000000"/>
                          </a:solidFill>
                          <a:effectLst/>
                          <a:latin typeface="Arial Narrow" panose="020B0606020202030204" pitchFamily="34" charset="0"/>
                        </a:rPr>
                        <a:t>Gestionar las devoluciones por disposición judicial o entes del astado</a:t>
                      </a:r>
                    </a:p>
                  </a:txBody>
                  <a:tcPr marL="9525" marR="9525" marT="9525"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chemeClr val="accent1">
                        <a:lumMod val="20000"/>
                        <a:lumOff val="80000"/>
                      </a:schemeClr>
                    </a:solidFill>
                  </a:tcPr>
                </a:tc>
                <a:tc>
                  <a:txBody>
                    <a:bodyPr/>
                    <a:lstStyle/>
                    <a:p>
                      <a:pPr algn="ctr" fontAlgn="b"/>
                      <a:r>
                        <a:rPr lang="es-CO" sz="1600" b="0" i="0" u="none" strike="noStrike" dirty="0">
                          <a:solidFill>
                            <a:srgbClr val="000000"/>
                          </a:solidFill>
                          <a:effectLst/>
                          <a:latin typeface="Calibri" panose="020F0502020204030204" pitchFamily="34" charset="0"/>
                        </a:rPr>
                        <a:t>160%</a:t>
                      </a:r>
                    </a:p>
                  </a:txBody>
                  <a:tcPr marL="9525" marR="9525" marT="9525"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557000238"/>
                  </a:ext>
                </a:extLst>
              </a:tr>
              <a:tr h="265242">
                <a:tc>
                  <a:txBody>
                    <a:bodyPr/>
                    <a:lstStyle/>
                    <a:p>
                      <a:pPr algn="l" fontAlgn="ctr"/>
                      <a:r>
                        <a:rPr lang="es-CO" sz="1600" b="0" i="0" u="none" strike="noStrike" dirty="0">
                          <a:solidFill>
                            <a:srgbClr val="000000"/>
                          </a:solidFill>
                          <a:effectLst/>
                          <a:latin typeface="Arial Narrow" panose="020B0606020202030204" pitchFamily="34" charset="0"/>
                        </a:rPr>
                        <a:t>Gestionar mecanismos de seguimiento para sociedades con participación menor al 100%</a:t>
                      </a:r>
                    </a:p>
                  </a:txBody>
                  <a:tcPr marL="9525" marR="9525" marT="9525"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chemeClr val="accent1">
                        <a:lumMod val="20000"/>
                        <a:lumOff val="80000"/>
                      </a:schemeClr>
                    </a:solidFill>
                  </a:tcPr>
                </a:tc>
                <a:tc>
                  <a:txBody>
                    <a:bodyPr/>
                    <a:lstStyle/>
                    <a:p>
                      <a:pPr algn="ctr" fontAlgn="b"/>
                      <a:r>
                        <a:rPr lang="es-CO" sz="1600" b="0" i="0" u="none" strike="noStrike" dirty="0">
                          <a:solidFill>
                            <a:srgbClr val="000000"/>
                          </a:solidFill>
                          <a:effectLst/>
                          <a:latin typeface="Calibri" panose="020F0502020204030204" pitchFamily="34" charset="0"/>
                        </a:rPr>
                        <a:t>91%</a:t>
                      </a:r>
                    </a:p>
                  </a:txBody>
                  <a:tcPr marL="9525" marR="9525" marT="9525"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778583738"/>
                  </a:ext>
                </a:extLst>
              </a:tr>
            </a:tbl>
          </a:graphicData>
        </a:graphic>
      </p:graphicFrame>
      <p:sp>
        <p:nvSpPr>
          <p:cNvPr id="17" name="Rectángulo 16">
            <a:extLst>
              <a:ext uri="{FF2B5EF4-FFF2-40B4-BE49-F238E27FC236}">
                <a16:creationId xmlns:a16="http://schemas.microsoft.com/office/drawing/2014/main" id="{F48575F6-835D-467E-BEA4-02DD6A7FDBE0}"/>
              </a:ext>
            </a:extLst>
          </p:cNvPr>
          <p:cNvSpPr/>
          <p:nvPr/>
        </p:nvSpPr>
        <p:spPr>
          <a:xfrm>
            <a:off x="643126" y="853397"/>
            <a:ext cx="1672253" cy="584775"/>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 </a:t>
            </a:r>
            <a:r>
              <a:rPr lang="es-CO" sz="3200" b="1" dirty="0">
                <a:solidFill>
                  <a:schemeClr val="accent5"/>
                </a:solidFill>
                <a:latin typeface="Aharoni" panose="02010803020104030203" pitchFamily="2" charset="-79"/>
                <a:cs typeface="Aharoni" panose="02010803020104030203" pitchFamily="2" charset="-79"/>
              </a:rPr>
              <a:t>14</a:t>
            </a:r>
            <a:endParaRPr lang="es-CO" dirty="0">
              <a:solidFill>
                <a:schemeClr val="accent5"/>
              </a:solidFill>
            </a:endParaRPr>
          </a:p>
        </p:txBody>
      </p:sp>
      <p:graphicFrame>
        <p:nvGraphicFramePr>
          <p:cNvPr id="26" name="Gráfico 25">
            <a:extLst>
              <a:ext uri="{FF2B5EF4-FFF2-40B4-BE49-F238E27FC236}">
                <a16:creationId xmlns:a16="http://schemas.microsoft.com/office/drawing/2014/main" id="{DE603D90-A95C-48D9-849F-12C644F92624}"/>
              </a:ext>
            </a:extLst>
          </p:cNvPr>
          <p:cNvGraphicFramePr>
            <a:graphicFrameLocks/>
          </p:cNvGraphicFramePr>
          <p:nvPr>
            <p:extLst/>
          </p:nvPr>
        </p:nvGraphicFramePr>
        <p:xfrm>
          <a:off x="1914625" y="3351163"/>
          <a:ext cx="3033033" cy="2882612"/>
        </p:xfrm>
        <a:graphic>
          <a:graphicData uri="http://schemas.openxmlformats.org/drawingml/2006/chart">
            <c:chart xmlns:c="http://schemas.openxmlformats.org/drawingml/2006/chart" xmlns:r="http://schemas.openxmlformats.org/officeDocument/2006/relationships" r:id="rId4"/>
          </a:graphicData>
        </a:graphic>
      </p:graphicFrame>
      <p:sp>
        <p:nvSpPr>
          <p:cNvPr id="18" name="CuadroTexto 3">
            <a:extLst>
              <a:ext uri="{FF2B5EF4-FFF2-40B4-BE49-F238E27FC236}">
                <a16:creationId xmlns:a16="http://schemas.microsoft.com/office/drawing/2014/main" id="{22500947-160F-4D56-A0DE-F46C9BE9E1A6}"/>
              </a:ext>
            </a:extLst>
          </p:cNvPr>
          <p:cNvSpPr txBox="1">
            <a:spLocks noChangeArrowheads="1"/>
          </p:cNvSpPr>
          <p:nvPr/>
        </p:nvSpPr>
        <p:spPr bwMode="auto">
          <a:xfrm>
            <a:off x="1678544" y="399132"/>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PERSPECTIVA PROCESOS INTERNOS</a:t>
            </a:r>
            <a:endParaRPr lang="es-CO" altLang="es-CO" sz="2700" b="1" dirty="0">
              <a:solidFill>
                <a:srgbClr val="002060"/>
              </a:solidFill>
            </a:endParaRPr>
          </a:p>
        </p:txBody>
      </p:sp>
      <p:sp>
        <p:nvSpPr>
          <p:cNvPr id="19" name="Rectángulo 18">
            <a:extLst>
              <a:ext uri="{FF2B5EF4-FFF2-40B4-BE49-F238E27FC236}">
                <a16:creationId xmlns:a16="http://schemas.microsoft.com/office/drawing/2014/main" id="{5B11DEBE-9EA9-41D7-83F9-1B4B905E274B}"/>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CuadroTexto 19">
            <a:extLst>
              <a:ext uri="{FF2B5EF4-FFF2-40B4-BE49-F238E27FC236}">
                <a16:creationId xmlns:a16="http://schemas.microsoft.com/office/drawing/2014/main" id="{1453875F-91DF-4D23-AC05-F3CC14B078D0}"/>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414109017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12" name="Conector recto 11">
            <a:extLst>
              <a:ext uri="{FF2B5EF4-FFF2-40B4-BE49-F238E27FC236}">
                <a16:creationId xmlns:a16="http://schemas.microsoft.com/office/drawing/2014/main" id="{F904662E-5F52-4CE2-8F51-68DC54CBAC44}"/>
              </a:ext>
            </a:extLst>
          </p:cNvPr>
          <p:cNvCxnSpPr/>
          <p:nvPr/>
        </p:nvCxnSpPr>
        <p:spPr>
          <a:xfrm>
            <a:off x="11608955" y="2228672"/>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3" name="Conector recto 12">
            <a:extLst>
              <a:ext uri="{FF2B5EF4-FFF2-40B4-BE49-F238E27FC236}">
                <a16:creationId xmlns:a16="http://schemas.microsoft.com/office/drawing/2014/main" id="{E1ADEDD3-FDD0-4A10-9724-DE9E5A0898EF}"/>
              </a:ext>
            </a:extLst>
          </p:cNvPr>
          <p:cNvCxnSpPr/>
          <p:nvPr/>
        </p:nvCxnSpPr>
        <p:spPr>
          <a:xfrm>
            <a:off x="4565237" y="6388518"/>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14" name="Rectángulo 13">
            <a:extLst>
              <a:ext uri="{FF2B5EF4-FFF2-40B4-BE49-F238E27FC236}">
                <a16:creationId xmlns:a16="http://schemas.microsoft.com/office/drawing/2014/main" id="{4C2193BA-0895-4E0D-BD6E-6AAD125C0287}"/>
              </a:ext>
            </a:extLst>
          </p:cNvPr>
          <p:cNvSpPr/>
          <p:nvPr/>
        </p:nvSpPr>
        <p:spPr>
          <a:xfrm>
            <a:off x="979716" y="1628974"/>
            <a:ext cx="5116284" cy="1200329"/>
          </a:xfrm>
          <a:prstGeom prst="rect">
            <a:avLst/>
          </a:prstGeom>
        </p:spPr>
        <p:txBody>
          <a:bodyPr wrap="square">
            <a:spAutoFit/>
          </a:bodyPr>
          <a:lstStyle/>
          <a:p>
            <a:r>
              <a:rPr lang="es-CO" sz="2400" b="1" dirty="0">
                <a:latin typeface="Aharoni" panose="02010803020104030203" pitchFamily="2" charset="-79"/>
                <a:cs typeface="Aharoni" panose="02010803020104030203" pitchFamily="2" charset="-79"/>
              </a:rPr>
              <a:t>GARANTIZAR LA SEGURIDAD JURÍDICA EN TODAS LAS ACTUACIONES DE SAE</a:t>
            </a:r>
          </a:p>
        </p:txBody>
      </p:sp>
      <p:sp>
        <p:nvSpPr>
          <p:cNvPr id="15" name="Rectángulo 14">
            <a:extLst>
              <a:ext uri="{FF2B5EF4-FFF2-40B4-BE49-F238E27FC236}">
                <a16:creationId xmlns:a16="http://schemas.microsoft.com/office/drawing/2014/main" id="{FB08337C-13A6-47A3-A273-45E7C8AE44A0}"/>
              </a:ext>
            </a:extLst>
          </p:cNvPr>
          <p:cNvSpPr/>
          <p:nvPr/>
        </p:nvSpPr>
        <p:spPr>
          <a:xfrm>
            <a:off x="2404875" y="2830278"/>
            <a:ext cx="1898277" cy="369332"/>
          </a:xfrm>
          <a:prstGeom prst="rect">
            <a:avLst/>
          </a:prstGeom>
        </p:spPr>
        <p:txBody>
          <a:bodyPr wrap="none">
            <a:spAutoFit/>
          </a:bodyPr>
          <a:lstStyle/>
          <a:p>
            <a:r>
              <a:rPr lang="es-CO" b="1" dirty="0">
                <a:solidFill>
                  <a:srgbClr val="0070C0"/>
                </a:solidFill>
                <a:latin typeface="Aharoni" panose="02010803020104030203" pitchFamily="2" charset="-79"/>
                <a:cs typeface="Aharoni" panose="02010803020104030203" pitchFamily="2" charset="-79"/>
              </a:rPr>
              <a:t>CUMPLIMIENTO</a:t>
            </a:r>
            <a:endParaRPr lang="es-CO" dirty="0">
              <a:solidFill>
                <a:srgbClr val="0070C0"/>
              </a:solidFill>
            </a:endParaRPr>
          </a:p>
        </p:txBody>
      </p:sp>
      <p:graphicFrame>
        <p:nvGraphicFramePr>
          <p:cNvPr id="16" name="Tabla 15">
            <a:extLst>
              <a:ext uri="{FF2B5EF4-FFF2-40B4-BE49-F238E27FC236}">
                <a16:creationId xmlns:a16="http://schemas.microsoft.com/office/drawing/2014/main" id="{BBDF1812-84FF-4432-8ED0-5A387B51F284}"/>
              </a:ext>
            </a:extLst>
          </p:cNvPr>
          <p:cNvGraphicFramePr>
            <a:graphicFrameLocks noGrp="1"/>
          </p:cNvGraphicFramePr>
          <p:nvPr>
            <p:extLst/>
          </p:nvPr>
        </p:nvGraphicFramePr>
        <p:xfrm>
          <a:off x="6022112" y="3259454"/>
          <a:ext cx="4898568" cy="2476519"/>
        </p:xfrm>
        <a:graphic>
          <a:graphicData uri="http://schemas.openxmlformats.org/drawingml/2006/table">
            <a:tbl>
              <a:tblPr>
                <a:tableStyleId>{5C22544A-7EE6-4342-B048-85BDC9FD1C3A}</a:tableStyleId>
              </a:tblPr>
              <a:tblGrid>
                <a:gridCol w="2852981">
                  <a:extLst>
                    <a:ext uri="{9D8B030D-6E8A-4147-A177-3AD203B41FA5}">
                      <a16:colId xmlns:a16="http://schemas.microsoft.com/office/drawing/2014/main" val="1761846923"/>
                    </a:ext>
                  </a:extLst>
                </a:gridCol>
                <a:gridCol w="2045587">
                  <a:extLst>
                    <a:ext uri="{9D8B030D-6E8A-4147-A177-3AD203B41FA5}">
                      <a16:colId xmlns:a16="http://schemas.microsoft.com/office/drawing/2014/main" val="1431164840"/>
                    </a:ext>
                  </a:extLst>
                </a:gridCol>
              </a:tblGrid>
              <a:tr h="581114">
                <a:tc>
                  <a:txBody>
                    <a:bodyPr/>
                    <a:lstStyle/>
                    <a:p>
                      <a:pPr algn="ctr" rtl="0" fontAlgn="ctr"/>
                      <a:r>
                        <a:rPr lang="es-CO" sz="1600" b="1" u="none" strike="noStrike" dirty="0">
                          <a:solidFill>
                            <a:schemeClr val="bg1"/>
                          </a:solidFill>
                          <a:effectLst/>
                        </a:rPr>
                        <a:t>Iniciativas</a:t>
                      </a:r>
                      <a:endParaRPr lang="es-CO" sz="1600" b="1" i="0" u="none" strike="noStrike" dirty="0">
                        <a:solidFill>
                          <a:schemeClr val="bg1"/>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rtl="0" fontAlgn="ctr"/>
                      <a:r>
                        <a:rPr lang="es-CO" sz="1600" b="1" u="none" strike="noStrike" dirty="0">
                          <a:solidFill>
                            <a:schemeClr val="bg1"/>
                          </a:solidFill>
                          <a:effectLst/>
                        </a:rPr>
                        <a:t>Cumplimiento Iniciativas</a:t>
                      </a:r>
                      <a:endParaRPr lang="es-CO" sz="1600" b="1" i="0" u="none" strike="noStrike" dirty="0">
                        <a:solidFill>
                          <a:schemeClr val="bg1"/>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2419040992"/>
                  </a:ext>
                </a:extLst>
              </a:tr>
              <a:tr h="676205">
                <a:tc>
                  <a:txBody>
                    <a:bodyPr/>
                    <a:lstStyle/>
                    <a:p>
                      <a:pPr algn="ctr" rtl="0" fontAlgn="ctr"/>
                      <a:r>
                        <a:rPr lang="es-CO" sz="1600" b="0" i="0" u="none" strike="noStrike" dirty="0">
                          <a:solidFill>
                            <a:srgbClr val="000000"/>
                          </a:solidFill>
                          <a:effectLst/>
                          <a:latin typeface="Arial Narrow" panose="020B0606020202030204" pitchFamily="34" charset="0"/>
                        </a:rPr>
                        <a:t>Gestionar los requerimientos con la normatividad vigente y en los términos legales establecidos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rtl="0" fontAlgn="ctr"/>
                      <a:r>
                        <a:rPr lang="es-CO" sz="1600" b="1" i="0" u="none" strike="noStrike">
                          <a:solidFill>
                            <a:srgbClr val="000000"/>
                          </a:solidFill>
                          <a:effectLst/>
                          <a:latin typeface="Arial Narrow" panose="020B0606020202030204" pitchFamily="34" charset="0"/>
                        </a:rPr>
                        <a:t>71%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85900999"/>
                  </a:ext>
                </a:extLst>
              </a:tr>
              <a:tr h="454325">
                <a:tc>
                  <a:txBody>
                    <a:bodyPr/>
                    <a:lstStyle/>
                    <a:p>
                      <a:pPr algn="ctr" rtl="0" fontAlgn="ctr"/>
                      <a:r>
                        <a:rPr lang="es-CO" sz="1600" b="0" i="0" u="none" strike="noStrike" dirty="0">
                          <a:solidFill>
                            <a:srgbClr val="000000"/>
                          </a:solidFill>
                          <a:effectLst/>
                          <a:latin typeface="Arial Narrow" panose="020B0606020202030204" pitchFamily="34" charset="0"/>
                        </a:rPr>
                        <a:t>Ejecución del presupuesto asignado a las áreas correspondientes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rtl="0" fontAlgn="ctr"/>
                      <a:r>
                        <a:rPr lang="es-CO" sz="1600" b="1" i="0" u="none" strike="noStrike" dirty="0">
                          <a:solidFill>
                            <a:srgbClr val="000000"/>
                          </a:solidFill>
                          <a:effectLst/>
                          <a:latin typeface="Arial Narrow" panose="020B0606020202030204" pitchFamily="34" charset="0"/>
                        </a:rPr>
                        <a:t>75%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00650041"/>
                  </a:ext>
                </a:extLst>
              </a:tr>
              <a:tr h="676205">
                <a:tc>
                  <a:txBody>
                    <a:bodyPr/>
                    <a:lstStyle/>
                    <a:p>
                      <a:pPr algn="ctr" rtl="0" fontAlgn="ctr"/>
                      <a:r>
                        <a:rPr lang="es-CO" sz="1600" b="0" i="0" u="none" strike="noStrike" dirty="0">
                          <a:solidFill>
                            <a:srgbClr val="000000"/>
                          </a:solidFill>
                          <a:effectLst/>
                          <a:latin typeface="Arial Narrow" panose="020B0606020202030204" pitchFamily="34" charset="0"/>
                        </a:rPr>
                        <a:t>Formalización de lineamientos legales en la operación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rtl="0" fontAlgn="ctr"/>
                      <a:r>
                        <a:rPr lang="es-CO" sz="1600" b="1" i="0" u="none" strike="noStrike" dirty="0">
                          <a:solidFill>
                            <a:srgbClr val="000000"/>
                          </a:solidFill>
                          <a:effectLst/>
                          <a:latin typeface="Arial Narrow" panose="020B0606020202030204" pitchFamily="34"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97750665"/>
                  </a:ext>
                </a:extLst>
              </a:tr>
            </a:tbl>
          </a:graphicData>
        </a:graphic>
      </p:graphicFrame>
      <p:graphicFrame>
        <p:nvGraphicFramePr>
          <p:cNvPr id="17" name="Gráfico 16">
            <a:extLst>
              <a:ext uri="{FF2B5EF4-FFF2-40B4-BE49-F238E27FC236}">
                <a16:creationId xmlns:a16="http://schemas.microsoft.com/office/drawing/2014/main" id="{A84DFDF2-A81F-4D61-A5B4-ACD1C012CFFA}"/>
              </a:ext>
            </a:extLst>
          </p:cNvPr>
          <p:cNvGraphicFramePr>
            <a:graphicFrameLocks/>
          </p:cNvGraphicFramePr>
          <p:nvPr>
            <p:extLst/>
          </p:nvPr>
        </p:nvGraphicFramePr>
        <p:xfrm>
          <a:off x="-597974" y="3151956"/>
          <a:ext cx="6005698" cy="2913908"/>
        </p:xfrm>
        <a:graphic>
          <a:graphicData uri="http://schemas.openxmlformats.org/drawingml/2006/chart">
            <c:chart xmlns:c="http://schemas.openxmlformats.org/drawingml/2006/chart" xmlns:r="http://schemas.openxmlformats.org/officeDocument/2006/relationships" r:id="rId4"/>
          </a:graphicData>
        </a:graphic>
      </p:graphicFrame>
      <p:sp>
        <p:nvSpPr>
          <p:cNvPr id="26" name="Rectángulo 25">
            <a:extLst>
              <a:ext uri="{FF2B5EF4-FFF2-40B4-BE49-F238E27FC236}">
                <a16:creationId xmlns:a16="http://schemas.microsoft.com/office/drawing/2014/main" id="{25622638-5848-4AEB-B332-8CAF4E009E7A}"/>
              </a:ext>
            </a:extLst>
          </p:cNvPr>
          <p:cNvSpPr/>
          <p:nvPr/>
        </p:nvSpPr>
        <p:spPr>
          <a:xfrm>
            <a:off x="979716" y="1091812"/>
            <a:ext cx="1672253" cy="584775"/>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 </a:t>
            </a:r>
            <a:r>
              <a:rPr lang="es-CO" sz="3200" b="1" dirty="0">
                <a:solidFill>
                  <a:schemeClr val="accent5"/>
                </a:solidFill>
                <a:latin typeface="Aharoni" panose="02010803020104030203" pitchFamily="2" charset="-79"/>
                <a:cs typeface="Aharoni" panose="02010803020104030203" pitchFamily="2" charset="-79"/>
              </a:rPr>
              <a:t>15</a:t>
            </a:r>
            <a:endParaRPr lang="es-CO" dirty="0">
              <a:solidFill>
                <a:schemeClr val="accent5"/>
              </a:solidFill>
            </a:endParaRPr>
          </a:p>
        </p:txBody>
      </p:sp>
      <p:sp>
        <p:nvSpPr>
          <p:cNvPr id="18" name="CuadroTexto 3">
            <a:extLst>
              <a:ext uri="{FF2B5EF4-FFF2-40B4-BE49-F238E27FC236}">
                <a16:creationId xmlns:a16="http://schemas.microsoft.com/office/drawing/2014/main" id="{791CE2C0-EADF-4F1C-B7D7-99AE1D887F3D}"/>
              </a:ext>
            </a:extLst>
          </p:cNvPr>
          <p:cNvSpPr txBox="1">
            <a:spLocks noChangeArrowheads="1"/>
          </p:cNvSpPr>
          <p:nvPr/>
        </p:nvSpPr>
        <p:spPr bwMode="auto">
          <a:xfrm>
            <a:off x="1678544" y="399132"/>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PERSPECTIVA PROCESOS INTERNOS</a:t>
            </a:r>
            <a:endParaRPr lang="es-CO" altLang="es-CO" sz="2700" b="1" dirty="0">
              <a:solidFill>
                <a:srgbClr val="002060"/>
              </a:solidFill>
            </a:endParaRPr>
          </a:p>
        </p:txBody>
      </p:sp>
      <p:sp>
        <p:nvSpPr>
          <p:cNvPr id="19" name="Rectángulo 18">
            <a:extLst>
              <a:ext uri="{FF2B5EF4-FFF2-40B4-BE49-F238E27FC236}">
                <a16:creationId xmlns:a16="http://schemas.microsoft.com/office/drawing/2014/main" id="{3A66735C-4267-4AB4-9193-588B0F74BCDE}"/>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CuadroTexto 19">
            <a:extLst>
              <a:ext uri="{FF2B5EF4-FFF2-40B4-BE49-F238E27FC236}">
                <a16:creationId xmlns:a16="http://schemas.microsoft.com/office/drawing/2014/main" id="{A9FE1D32-E0B5-4A84-99DD-A4D553B298E1}"/>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60330830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12" name="Conector recto 11">
            <a:extLst>
              <a:ext uri="{FF2B5EF4-FFF2-40B4-BE49-F238E27FC236}">
                <a16:creationId xmlns:a16="http://schemas.microsoft.com/office/drawing/2014/main" id="{53D71C28-FE50-482D-B311-D5A9611301FA}"/>
              </a:ext>
            </a:extLst>
          </p:cNvPr>
          <p:cNvCxnSpPr/>
          <p:nvPr/>
        </p:nvCxnSpPr>
        <p:spPr>
          <a:xfrm>
            <a:off x="11174847" y="22375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3" name="Conector recto 12">
            <a:extLst>
              <a:ext uri="{FF2B5EF4-FFF2-40B4-BE49-F238E27FC236}">
                <a16:creationId xmlns:a16="http://schemas.microsoft.com/office/drawing/2014/main" id="{53B7C532-7572-4F8B-8565-53618832ECDA}"/>
              </a:ext>
            </a:extLst>
          </p:cNvPr>
          <p:cNvCxnSpPr/>
          <p:nvPr/>
        </p:nvCxnSpPr>
        <p:spPr>
          <a:xfrm>
            <a:off x="4131129" y="63973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14" name="Rectángulo 13">
            <a:extLst>
              <a:ext uri="{FF2B5EF4-FFF2-40B4-BE49-F238E27FC236}">
                <a16:creationId xmlns:a16="http://schemas.microsoft.com/office/drawing/2014/main" id="{8A8D7A49-606A-4673-AD33-361F0EB69A14}"/>
              </a:ext>
            </a:extLst>
          </p:cNvPr>
          <p:cNvSpPr/>
          <p:nvPr/>
        </p:nvSpPr>
        <p:spPr>
          <a:xfrm>
            <a:off x="822960" y="1510094"/>
            <a:ext cx="4507935" cy="1323439"/>
          </a:xfrm>
          <a:prstGeom prst="rect">
            <a:avLst/>
          </a:prstGeom>
        </p:spPr>
        <p:txBody>
          <a:bodyPr wrap="square">
            <a:spAutoFit/>
          </a:bodyPr>
          <a:lstStyle/>
          <a:p>
            <a:r>
              <a:rPr lang="es-CO" sz="2000" b="1" dirty="0">
                <a:latin typeface="Aharoni" panose="02010803020104030203" pitchFamily="2" charset="-79"/>
                <a:cs typeface="Aharoni" panose="02010803020104030203" pitchFamily="2" charset="-79"/>
              </a:rPr>
              <a:t>GARANTIZAR QUE LOS TRABAJADORES CUENTEN CON LAS COMPETENCIAS REQUERIDAS POR LA ORGANIZACIÓN</a:t>
            </a:r>
          </a:p>
        </p:txBody>
      </p:sp>
      <p:sp>
        <p:nvSpPr>
          <p:cNvPr id="15" name="Rectángulo 14">
            <a:extLst>
              <a:ext uri="{FF2B5EF4-FFF2-40B4-BE49-F238E27FC236}">
                <a16:creationId xmlns:a16="http://schemas.microsoft.com/office/drawing/2014/main" id="{F1574642-4A5C-47C7-8F64-BFC9ECE3452E}"/>
              </a:ext>
            </a:extLst>
          </p:cNvPr>
          <p:cNvSpPr/>
          <p:nvPr/>
        </p:nvSpPr>
        <p:spPr>
          <a:xfrm>
            <a:off x="2317651" y="2788753"/>
            <a:ext cx="1898277" cy="369332"/>
          </a:xfrm>
          <a:prstGeom prst="rect">
            <a:avLst/>
          </a:prstGeom>
        </p:spPr>
        <p:txBody>
          <a:bodyPr wrap="none">
            <a:spAutoFit/>
          </a:bodyPr>
          <a:lstStyle/>
          <a:p>
            <a:r>
              <a:rPr lang="es-CO" b="1" dirty="0">
                <a:solidFill>
                  <a:srgbClr val="0070C0"/>
                </a:solidFill>
                <a:latin typeface="Aharoni" panose="02010803020104030203" pitchFamily="2" charset="-79"/>
                <a:cs typeface="Aharoni" panose="02010803020104030203" pitchFamily="2" charset="-79"/>
              </a:rPr>
              <a:t>CUMPLIMIENTO</a:t>
            </a:r>
            <a:endParaRPr lang="es-CO" dirty="0">
              <a:solidFill>
                <a:srgbClr val="0070C0"/>
              </a:solidFill>
            </a:endParaRPr>
          </a:p>
        </p:txBody>
      </p:sp>
      <p:sp>
        <p:nvSpPr>
          <p:cNvPr id="16" name="Rectángulo 15">
            <a:extLst>
              <a:ext uri="{FF2B5EF4-FFF2-40B4-BE49-F238E27FC236}">
                <a16:creationId xmlns:a16="http://schemas.microsoft.com/office/drawing/2014/main" id="{1516C271-7832-4427-9099-9B49CC3BE0C3}"/>
              </a:ext>
            </a:extLst>
          </p:cNvPr>
          <p:cNvSpPr/>
          <p:nvPr/>
        </p:nvSpPr>
        <p:spPr>
          <a:xfrm>
            <a:off x="2284890" y="3900081"/>
            <a:ext cx="2307042" cy="1446550"/>
          </a:xfrm>
          <a:prstGeom prst="rect">
            <a:avLst/>
          </a:prstGeom>
        </p:spPr>
        <p:txBody>
          <a:bodyPr wrap="none">
            <a:spAutoFit/>
          </a:bodyPr>
          <a:lstStyle/>
          <a:p>
            <a:r>
              <a:rPr lang="es-CO" sz="8800" b="1" dirty="0">
                <a:solidFill>
                  <a:srgbClr val="002060"/>
                </a:solidFill>
                <a:latin typeface="Aharoni" panose="02010803020104030203" pitchFamily="2" charset="-79"/>
                <a:cs typeface="Aharoni" panose="02010803020104030203" pitchFamily="2" charset="-79"/>
              </a:rPr>
              <a:t>101%</a:t>
            </a:r>
          </a:p>
        </p:txBody>
      </p:sp>
      <p:graphicFrame>
        <p:nvGraphicFramePr>
          <p:cNvPr id="17" name="Tabla 16">
            <a:extLst>
              <a:ext uri="{FF2B5EF4-FFF2-40B4-BE49-F238E27FC236}">
                <a16:creationId xmlns:a16="http://schemas.microsoft.com/office/drawing/2014/main" id="{F74CB082-8B3B-4178-9296-495156CC08AB}"/>
              </a:ext>
            </a:extLst>
          </p:cNvPr>
          <p:cNvGraphicFramePr>
            <a:graphicFrameLocks noGrp="1"/>
          </p:cNvGraphicFramePr>
          <p:nvPr>
            <p:extLst/>
          </p:nvPr>
        </p:nvGraphicFramePr>
        <p:xfrm>
          <a:off x="6654199" y="3647592"/>
          <a:ext cx="3955668" cy="2194560"/>
        </p:xfrm>
        <a:graphic>
          <a:graphicData uri="http://schemas.openxmlformats.org/drawingml/2006/table">
            <a:tbl>
              <a:tblPr>
                <a:tableStyleId>{5C22544A-7EE6-4342-B048-85BDC9FD1C3A}</a:tableStyleId>
              </a:tblPr>
              <a:tblGrid>
                <a:gridCol w="2303825">
                  <a:extLst>
                    <a:ext uri="{9D8B030D-6E8A-4147-A177-3AD203B41FA5}">
                      <a16:colId xmlns:a16="http://schemas.microsoft.com/office/drawing/2014/main" val="2211501894"/>
                    </a:ext>
                  </a:extLst>
                </a:gridCol>
                <a:gridCol w="1651843">
                  <a:extLst>
                    <a:ext uri="{9D8B030D-6E8A-4147-A177-3AD203B41FA5}">
                      <a16:colId xmlns:a16="http://schemas.microsoft.com/office/drawing/2014/main" val="670568920"/>
                    </a:ext>
                  </a:extLst>
                </a:gridCol>
              </a:tblGrid>
              <a:tr h="437667">
                <a:tc>
                  <a:txBody>
                    <a:bodyPr/>
                    <a:lstStyle/>
                    <a:p>
                      <a:pPr algn="ctr" rtl="0" fontAlgn="ctr"/>
                      <a:r>
                        <a:rPr lang="es-CO" sz="1600" b="1" u="none" strike="noStrike" dirty="0">
                          <a:solidFill>
                            <a:schemeClr val="bg1"/>
                          </a:solidFill>
                          <a:effectLst/>
                        </a:rPr>
                        <a:t>Iniciativas</a:t>
                      </a:r>
                      <a:endParaRPr lang="es-CO" sz="1600" b="1" i="0" u="none" strike="noStrike" dirty="0">
                        <a:solidFill>
                          <a:schemeClr val="bg1"/>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rtl="0" fontAlgn="ctr"/>
                      <a:r>
                        <a:rPr lang="es-CO" sz="1600" b="1" u="none" strike="noStrike" dirty="0">
                          <a:solidFill>
                            <a:schemeClr val="bg1"/>
                          </a:solidFill>
                          <a:effectLst/>
                        </a:rPr>
                        <a:t>Cumplimiento Iniciativas</a:t>
                      </a:r>
                      <a:endParaRPr lang="es-CO" sz="1600" b="1" i="0" u="none" strike="noStrike" dirty="0">
                        <a:solidFill>
                          <a:schemeClr val="bg1"/>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206312528"/>
                  </a:ext>
                </a:extLst>
              </a:tr>
              <a:tr h="609743">
                <a:tc>
                  <a:txBody>
                    <a:bodyPr/>
                    <a:lstStyle/>
                    <a:p>
                      <a:pPr algn="ctr" rtl="0" fontAlgn="ctr"/>
                      <a:r>
                        <a:rPr lang="es-CO" sz="1600" u="none" strike="noStrike" dirty="0">
                          <a:effectLst/>
                        </a:rPr>
                        <a:t>Ejecución del plan de bienestar y capacitaciones programadas</a:t>
                      </a:r>
                      <a:endParaRPr lang="es-CO" sz="1600" b="0"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rtl="0" fontAlgn="ctr"/>
                      <a:r>
                        <a:rPr lang="es-CO" sz="1600" u="none" strike="noStrike" dirty="0">
                          <a:effectLst/>
                        </a:rPr>
                        <a:t>100%</a:t>
                      </a:r>
                      <a:endParaRPr lang="es-CO" sz="1600" b="1"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989095"/>
                  </a:ext>
                </a:extLst>
              </a:tr>
              <a:tr h="767969">
                <a:tc>
                  <a:txBody>
                    <a:bodyPr/>
                    <a:lstStyle/>
                    <a:p>
                      <a:pPr algn="ctr" rtl="0" fontAlgn="ctr"/>
                      <a:r>
                        <a:rPr lang="es-CO" sz="1600" u="none" strike="noStrike" dirty="0">
                          <a:effectLst/>
                        </a:rPr>
                        <a:t>Asegurar que los trabajadores cuenten con un ambiente de trabajo óptimo</a:t>
                      </a:r>
                      <a:endParaRPr lang="es-CO" sz="1600" b="0"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rtl="0" fontAlgn="ctr"/>
                      <a:r>
                        <a:rPr lang="es-CO" sz="1600" u="none" strike="noStrike" dirty="0">
                          <a:effectLst/>
                        </a:rPr>
                        <a:t>102%</a:t>
                      </a:r>
                      <a:endParaRPr lang="es-CO" sz="1600" b="1"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27881800"/>
                  </a:ext>
                </a:extLst>
              </a:tr>
            </a:tbl>
          </a:graphicData>
        </a:graphic>
      </p:graphicFrame>
      <p:sp>
        <p:nvSpPr>
          <p:cNvPr id="26" name="Rectángulo 25">
            <a:extLst>
              <a:ext uri="{FF2B5EF4-FFF2-40B4-BE49-F238E27FC236}">
                <a16:creationId xmlns:a16="http://schemas.microsoft.com/office/drawing/2014/main" id="{BE560E9D-61CF-4C27-A096-43D8AC7A4AED}"/>
              </a:ext>
            </a:extLst>
          </p:cNvPr>
          <p:cNvSpPr/>
          <p:nvPr/>
        </p:nvSpPr>
        <p:spPr>
          <a:xfrm>
            <a:off x="821596" y="971890"/>
            <a:ext cx="1672253" cy="584775"/>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 </a:t>
            </a:r>
            <a:r>
              <a:rPr lang="es-CO" sz="3200" b="1" dirty="0">
                <a:solidFill>
                  <a:schemeClr val="accent5"/>
                </a:solidFill>
                <a:latin typeface="Aharoni" panose="02010803020104030203" pitchFamily="2" charset="-79"/>
                <a:cs typeface="Aharoni" panose="02010803020104030203" pitchFamily="2" charset="-79"/>
              </a:rPr>
              <a:t>16</a:t>
            </a:r>
            <a:endParaRPr lang="es-CO" dirty="0">
              <a:solidFill>
                <a:schemeClr val="accent5"/>
              </a:solidFill>
            </a:endParaRPr>
          </a:p>
        </p:txBody>
      </p:sp>
      <p:pic>
        <p:nvPicPr>
          <p:cNvPr id="27" name="Imagen 26">
            <a:extLst>
              <a:ext uri="{FF2B5EF4-FFF2-40B4-BE49-F238E27FC236}">
                <a16:creationId xmlns:a16="http://schemas.microsoft.com/office/drawing/2014/main" id="{E84AE638-C3FF-400B-87EF-33D8258E602E}"/>
              </a:ext>
            </a:extLst>
          </p:cNvPr>
          <p:cNvPicPr>
            <a:picLocks noChangeAspect="1"/>
          </p:cNvPicPr>
          <p:nvPr/>
        </p:nvPicPr>
        <p:blipFill>
          <a:blip r:embed="rId4"/>
          <a:stretch>
            <a:fillRect/>
          </a:stretch>
        </p:blipFill>
        <p:spPr>
          <a:xfrm>
            <a:off x="787601" y="3155498"/>
            <a:ext cx="5301619" cy="3173903"/>
          </a:xfrm>
          <a:prstGeom prst="rect">
            <a:avLst/>
          </a:prstGeom>
        </p:spPr>
      </p:pic>
      <p:sp>
        <p:nvSpPr>
          <p:cNvPr id="18" name="CuadroTexto 3">
            <a:extLst>
              <a:ext uri="{FF2B5EF4-FFF2-40B4-BE49-F238E27FC236}">
                <a16:creationId xmlns:a16="http://schemas.microsoft.com/office/drawing/2014/main" id="{4386C12E-DAF6-479D-8F3F-078A1D8F620D}"/>
              </a:ext>
            </a:extLst>
          </p:cNvPr>
          <p:cNvSpPr txBox="1">
            <a:spLocks noChangeArrowheads="1"/>
          </p:cNvSpPr>
          <p:nvPr/>
        </p:nvSpPr>
        <p:spPr bwMode="auto">
          <a:xfrm>
            <a:off x="1678544" y="399132"/>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PERSPECTIVA APRENDIZAJE Y DESARROLLO</a:t>
            </a:r>
            <a:endParaRPr lang="es-CO" altLang="es-CO" sz="2700" b="1" dirty="0">
              <a:solidFill>
                <a:srgbClr val="002060"/>
              </a:solidFill>
            </a:endParaRPr>
          </a:p>
        </p:txBody>
      </p:sp>
      <p:sp>
        <p:nvSpPr>
          <p:cNvPr id="19" name="Rectángulo 18">
            <a:extLst>
              <a:ext uri="{FF2B5EF4-FFF2-40B4-BE49-F238E27FC236}">
                <a16:creationId xmlns:a16="http://schemas.microsoft.com/office/drawing/2014/main" id="{8EC2D1B0-4739-4CF8-AF5E-8EB0217A33FB}"/>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CuadroTexto 19">
            <a:extLst>
              <a:ext uri="{FF2B5EF4-FFF2-40B4-BE49-F238E27FC236}">
                <a16:creationId xmlns:a16="http://schemas.microsoft.com/office/drawing/2014/main" id="{A543CA6A-DB11-4208-A673-2A51913C9E7C}"/>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203535271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18" name="Conector recto 17">
            <a:extLst>
              <a:ext uri="{FF2B5EF4-FFF2-40B4-BE49-F238E27FC236}">
                <a16:creationId xmlns:a16="http://schemas.microsoft.com/office/drawing/2014/main" id="{9C62F1AC-EF0E-4E70-B2C8-CCCAB36C37F7}"/>
              </a:ext>
            </a:extLst>
          </p:cNvPr>
          <p:cNvCxnSpPr/>
          <p:nvPr/>
        </p:nvCxnSpPr>
        <p:spPr>
          <a:xfrm>
            <a:off x="11147138" y="1869466"/>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9" name="Conector recto 18">
            <a:extLst>
              <a:ext uri="{FF2B5EF4-FFF2-40B4-BE49-F238E27FC236}">
                <a16:creationId xmlns:a16="http://schemas.microsoft.com/office/drawing/2014/main" id="{4E8953CA-293B-4DCD-A2B5-44A6FEAE7FC4}"/>
              </a:ext>
            </a:extLst>
          </p:cNvPr>
          <p:cNvCxnSpPr/>
          <p:nvPr/>
        </p:nvCxnSpPr>
        <p:spPr>
          <a:xfrm>
            <a:off x="4103420" y="6029312"/>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20" name="Rectángulo 19">
            <a:extLst>
              <a:ext uri="{FF2B5EF4-FFF2-40B4-BE49-F238E27FC236}">
                <a16:creationId xmlns:a16="http://schemas.microsoft.com/office/drawing/2014/main" id="{EEB41415-88D9-42F3-9443-8E28D4556FE5}"/>
              </a:ext>
            </a:extLst>
          </p:cNvPr>
          <p:cNvSpPr/>
          <p:nvPr/>
        </p:nvSpPr>
        <p:spPr>
          <a:xfrm>
            <a:off x="1046225" y="1472472"/>
            <a:ext cx="5862575" cy="830997"/>
          </a:xfrm>
          <a:prstGeom prst="rect">
            <a:avLst/>
          </a:prstGeom>
        </p:spPr>
        <p:txBody>
          <a:bodyPr wrap="square">
            <a:spAutoFit/>
          </a:bodyPr>
          <a:lstStyle/>
          <a:p>
            <a:r>
              <a:rPr lang="es-CO" sz="1600" b="1" dirty="0">
                <a:latin typeface="Aharoni" panose="02010803020104030203" pitchFamily="2" charset="-79"/>
                <a:cs typeface="Aharoni" panose="02010803020104030203" pitchFamily="2" charset="-79"/>
              </a:rPr>
              <a:t>GARANTIZAR QUE LAS ACTIVIDADES DESARROLLADAS  SEAN TRANSPARENTES ENMARCADAS EN LOS VALORES  EMPRESARIALES Y LA NORMATIVIDAD</a:t>
            </a:r>
          </a:p>
        </p:txBody>
      </p:sp>
      <p:sp>
        <p:nvSpPr>
          <p:cNvPr id="21" name="Rectángulo 20">
            <a:extLst>
              <a:ext uri="{FF2B5EF4-FFF2-40B4-BE49-F238E27FC236}">
                <a16:creationId xmlns:a16="http://schemas.microsoft.com/office/drawing/2014/main" id="{0D889D8B-36B6-445F-A53F-32E19FDB32C4}"/>
              </a:ext>
            </a:extLst>
          </p:cNvPr>
          <p:cNvSpPr/>
          <p:nvPr/>
        </p:nvSpPr>
        <p:spPr>
          <a:xfrm>
            <a:off x="2491986" y="2446618"/>
            <a:ext cx="2084225" cy="400110"/>
          </a:xfrm>
          <a:prstGeom prst="rect">
            <a:avLst/>
          </a:prstGeom>
        </p:spPr>
        <p:txBody>
          <a:bodyPr wrap="none">
            <a:spAutoFit/>
          </a:bodyPr>
          <a:lstStyle/>
          <a:p>
            <a:r>
              <a:rPr lang="es-CO" sz="2000" b="1" dirty="0">
                <a:solidFill>
                  <a:srgbClr val="0070C0"/>
                </a:solidFill>
                <a:latin typeface="Aharoni" panose="02010803020104030203" pitchFamily="2" charset="-79"/>
                <a:cs typeface="Aharoni" panose="02010803020104030203" pitchFamily="2" charset="-79"/>
              </a:rPr>
              <a:t>CUMPLIMIENTO</a:t>
            </a:r>
            <a:endParaRPr lang="es-CO" sz="2000" dirty="0">
              <a:solidFill>
                <a:srgbClr val="0070C0"/>
              </a:solidFill>
            </a:endParaRPr>
          </a:p>
        </p:txBody>
      </p:sp>
      <p:graphicFrame>
        <p:nvGraphicFramePr>
          <p:cNvPr id="22" name="Tabla 21">
            <a:extLst>
              <a:ext uri="{FF2B5EF4-FFF2-40B4-BE49-F238E27FC236}">
                <a16:creationId xmlns:a16="http://schemas.microsoft.com/office/drawing/2014/main" id="{93DAF193-3C6C-43CD-96AC-05E256DF8887}"/>
              </a:ext>
            </a:extLst>
          </p:cNvPr>
          <p:cNvGraphicFramePr>
            <a:graphicFrameLocks noGrp="1"/>
          </p:cNvGraphicFramePr>
          <p:nvPr>
            <p:extLst/>
          </p:nvPr>
        </p:nvGraphicFramePr>
        <p:xfrm>
          <a:off x="6427798" y="3420764"/>
          <a:ext cx="4415657" cy="2025635"/>
        </p:xfrm>
        <a:graphic>
          <a:graphicData uri="http://schemas.openxmlformats.org/drawingml/2006/table">
            <a:tbl>
              <a:tblPr>
                <a:tableStyleId>{5C22544A-7EE6-4342-B048-85BDC9FD1C3A}</a:tableStyleId>
              </a:tblPr>
              <a:tblGrid>
                <a:gridCol w="2571728">
                  <a:extLst>
                    <a:ext uri="{9D8B030D-6E8A-4147-A177-3AD203B41FA5}">
                      <a16:colId xmlns:a16="http://schemas.microsoft.com/office/drawing/2014/main" val="430576964"/>
                    </a:ext>
                  </a:extLst>
                </a:gridCol>
                <a:gridCol w="1843929">
                  <a:extLst>
                    <a:ext uri="{9D8B030D-6E8A-4147-A177-3AD203B41FA5}">
                      <a16:colId xmlns:a16="http://schemas.microsoft.com/office/drawing/2014/main" val="551048702"/>
                    </a:ext>
                  </a:extLst>
                </a:gridCol>
              </a:tblGrid>
              <a:tr h="682693">
                <a:tc>
                  <a:txBody>
                    <a:bodyPr/>
                    <a:lstStyle/>
                    <a:p>
                      <a:pPr algn="ctr" rtl="0" fontAlgn="ctr"/>
                      <a:r>
                        <a:rPr lang="es-CO" sz="1600" b="1" u="none" strike="noStrike" dirty="0">
                          <a:solidFill>
                            <a:schemeClr val="bg1"/>
                          </a:solidFill>
                          <a:effectLst/>
                        </a:rPr>
                        <a:t>Iniciativas</a:t>
                      </a:r>
                      <a:endParaRPr lang="es-CO" sz="1600" b="1" i="0" u="none" strike="noStrike" dirty="0">
                        <a:solidFill>
                          <a:schemeClr val="bg1"/>
                        </a:solidFill>
                        <a:effectLst/>
                        <a:latin typeface="Arial Narrow" panose="020B0606020202030204" pitchFamily="34" charset="0"/>
                      </a:endParaRPr>
                    </a:p>
                  </a:txBody>
                  <a:tcPr marL="0" marR="0" marT="0"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rgbClr val="002060"/>
                    </a:solidFill>
                  </a:tcPr>
                </a:tc>
                <a:tc>
                  <a:txBody>
                    <a:bodyPr/>
                    <a:lstStyle/>
                    <a:p>
                      <a:pPr algn="ctr" rtl="0" fontAlgn="ctr"/>
                      <a:r>
                        <a:rPr lang="es-CO" sz="1600" b="1" u="none" strike="noStrike" dirty="0">
                          <a:solidFill>
                            <a:schemeClr val="bg1"/>
                          </a:solidFill>
                          <a:effectLst/>
                        </a:rPr>
                        <a:t>Cumplimiento Iniciativas</a:t>
                      </a:r>
                      <a:endParaRPr lang="es-CO" sz="1600" b="1" i="0" u="none" strike="noStrike" dirty="0">
                        <a:solidFill>
                          <a:schemeClr val="bg1"/>
                        </a:solidFill>
                        <a:effectLst/>
                        <a:latin typeface="Arial Narrow" panose="020B0606020202030204" pitchFamily="34" charset="0"/>
                      </a:endParaRPr>
                    </a:p>
                  </a:txBody>
                  <a:tcPr marL="0" marR="0" marT="0"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rgbClr val="002060"/>
                    </a:solidFill>
                  </a:tcPr>
                </a:tc>
                <a:extLst>
                  <a:ext uri="{0D108BD9-81ED-4DB2-BD59-A6C34878D82A}">
                    <a16:rowId xmlns:a16="http://schemas.microsoft.com/office/drawing/2014/main" val="1931815192"/>
                  </a:ext>
                </a:extLst>
              </a:tr>
              <a:tr h="663803">
                <a:tc>
                  <a:txBody>
                    <a:bodyPr/>
                    <a:lstStyle/>
                    <a:p>
                      <a:pPr algn="ctr" rtl="0" fontAlgn="ctr"/>
                      <a:r>
                        <a:rPr lang="es-CO" sz="1600" u="none" strike="noStrike" dirty="0">
                          <a:effectLst/>
                        </a:rPr>
                        <a:t>Promover la transparencia en las acciones de la entidad</a:t>
                      </a:r>
                      <a:endParaRPr lang="es-CO" sz="1600" b="0"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chemeClr val="accent1">
                        <a:lumMod val="20000"/>
                        <a:lumOff val="80000"/>
                      </a:schemeClr>
                    </a:solidFill>
                  </a:tcPr>
                </a:tc>
                <a:tc>
                  <a:txBody>
                    <a:bodyPr/>
                    <a:lstStyle/>
                    <a:p>
                      <a:pPr algn="ctr" rtl="0" fontAlgn="ctr"/>
                      <a:r>
                        <a:rPr lang="es-CO" sz="1600" b="1" i="0" u="none" strike="noStrike" dirty="0">
                          <a:solidFill>
                            <a:srgbClr val="000000"/>
                          </a:solidFill>
                          <a:effectLst/>
                          <a:latin typeface="Arial Narrow" panose="020B0606020202030204" pitchFamily="34" charset="0"/>
                        </a:rPr>
                        <a:t>100%</a:t>
                      </a:r>
                    </a:p>
                  </a:txBody>
                  <a:tcPr marL="0" marR="0" marT="0"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361146298"/>
                  </a:ext>
                </a:extLst>
              </a:tr>
              <a:tr h="679139">
                <a:tc>
                  <a:txBody>
                    <a:bodyPr/>
                    <a:lstStyle/>
                    <a:p>
                      <a:pPr algn="ctr" rtl="0" fontAlgn="ctr"/>
                      <a:r>
                        <a:rPr lang="es-CO" sz="1600" u="none" strike="noStrike" dirty="0">
                          <a:effectLst/>
                        </a:rPr>
                        <a:t>Verificar el cumplimiento de las normas y políticas internas</a:t>
                      </a:r>
                      <a:endParaRPr lang="es-CO" sz="1600" b="0"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chemeClr val="accent1">
                        <a:lumMod val="20000"/>
                        <a:lumOff val="80000"/>
                      </a:schemeClr>
                    </a:solidFill>
                  </a:tcPr>
                </a:tc>
                <a:tc>
                  <a:txBody>
                    <a:bodyPr/>
                    <a:lstStyle/>
                    <a:p>
                      <a:pPr algn="ctr" rtl="0" fontAlgn="ctr"/>
                      <a:r>
                        <a:rPr lang="es-CO" sz="1600" b="1" i="0" u="none" strike="noStrike" dirty="0">
                          <a:solidFill>
                            <a:srgbClr val="000000"/>
                          </a:solidFill>
                          <a:effectLst/>
                          <a:latin typeface="Arial Narrow" panose="020B0606020202030204" pitchFamily="34" charset="0"/>
                        </a:rPr>
                        <a:t>100%</a:t>
                      </a:r>
                    </a:p>
                  </a:txBody>
                  <a:tcPr marL="0" marR="0" marT="0"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855545928"/>
                  </a:ext>
                </a:extLst>
              </a:tr>
            </a:tbl>
          </a:graphicData>
        </a:graphic>
      </p:graphicFrame>
      <p:sp>
        <p:nvSpPr>
          <p:cNvPr id="23" name="Rectángulo 22">
            <a:extLst>
              <a:ext uri="{FF2B5EF4-FFF2-40B4-BE49-F238E27FC236}">
                <a16:creationId xmlns:a16="http://schemas.microsoft.com/office/drawing/2014/main" id="{33E78FC4-62AE-4825-8175-FADF111F2206}"/>
              </a:ext>
            </a:extLst>
          </p:cNvPr>
          <p:cNvSpPr/>
          <p:nvPr/>
        </p:nvSpPr>
        <p:spPr>
          <a:xfrm>
            <a:off x="1044861" y="907374"/>
            <a:ext cx="1672253" cy="584775"/>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 </a:t>
            </a:r>
            <a:r>
              <a:rPr lang="es-CO" sz="3200" b="1" dirty="0">
                <a:solidFill>
                  <a:schemeClr val="accent5"/>
                </a:solidFill>
                <a:latin typeface="Aharoni" panose="02010803020104030203" pitchFamily="2" charset="-79"/>
                <a:cs typeface="Aharoni" panose="02010803020104030203" pitchFamily="2" charset="-79"/>
              </a:rPr>
              <a:t>17</a:t>
            </a:r>
            <a:endParaRPr lang="es-CO" dirty="0">
              <a:solidFill>
                <a:schemeClr val="accent5"/>
              </a:solidFill>
            </a:endParaRPr>
          </a:p>
        </p:txBody>
      </p:sp>
      <p:graphicFrame>
        <p:nvGraphicFramePr>
          <p:cNvPr id="24" name="Gráfico 23">
            <a:extLst>
              <a:ext uri="{FF2B5EF4-FFF2-40B4-BE49-F238E27FC236}">
                <a16:creationId xmlns:a16="http://schemas.microsoft.com/office/drawing/2014/main" id="{B7951B1A-9009-435A-A8A3-50F9B4D8BEE2}"/>
              </a:ext>
            </a:extLst>
          </p:cNvPr>
          <p:cNvGraphicFramePr>
            <a:graphicFrameLocks/>
          </p:cNvGraphicFramePr>
          <p:nvPr>
            <p:extLst/>
          </p:nvPr>
        </p:nvGraphicFramePr>
        <p:xfrm>
          <a:off x="-232602" y="2358157"/>
          <a:ext cx="6277082" cy="3628396"/>
        </p:xfrm>
        <a:graphic>
          <a:graphicData uri="http://schemas.openxmlformats.org/drawingml/2006/chart">
            <c:chart xmlns:c="http://schemas.openxmlformats.org/drawingml/2006/chart" xmlns:r="http://schemas.openxmlformats.org/officeDocument/2006/relationships" r:id="rId4"/>
          </a:graphicData>
        </a:graphic>
      </p:graphicFrame>
      <p:sp>
        <p:nvSpPr>
          <p:cNvPr id="12" name="CuadroTexto 3">
            <a:extLst>
              <a:ext uri="{FF2B5EF4-FFF2-40B4-BE49-F238E27FC236}">
                <a16:creationId xmlns:a16="http://schemas.microsoft.com/office/drawing/2014/main" id="{FBC1A841-D06C-420F-9658-486599529DB4}"/>
              </a:ext>
            </a:extLst>
          </p:cNvPr>
          <p:cNvSpPr txBox="1">
            <a:spLocks noChangeArrowheads="1"/>
          </p:cNvSpPr>
          <p:nvPr/>
        </p:nvSpPr>
        <p:spPr bwMode="auto">
          <a:xfrm>
            <a:off x="1678544" y="412384"/>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PERSPECTIVA APRENDIZAJE Y DESARROLLO</a:t>
            </a:r>
            <a:endParaRPr lang="es-CO" altLang="es-CO" sz="2700" b="1" dirty="0">
              <a:solidFill>
                <a:srgbClr val="002060"/>
              </a:solidFill>
            </a:endParaRPr>
          </a:p>
        </p:txBody>
      </p:sp>
      <p:sp>
        <p:nvSpPr>
          <p:cNvPr id="13" name="Rectángulo 12">
            <a:extLst>
              <a:ext uri="{FF2B5EF4-FFF2-40B4-BE49-F238E27FC236}">
                <a16:creationId xmlns:a16="http://schemas.microsoft.com/office/drawing/2014/main" id="{C4736215-F329-40D0-8A5E-DDC3E17B82E5}"/>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C636DB39-FA40-4DEB-A703-CC1BAE890B6D}"/>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280517093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5" name="Rectángulo 24">
            <a:extLst>
              <a:ext uri="{FF2B5EF4-FFF2-40B4-BE49-F238E27FC236}">
                <a16:creationId xmlns:a16="http://schemas.microsoft.com/office/drawing/2014/main" id="{D206CA21-5803-418F-A4D6-07A384D59B30}"/>
              </a:ext>
            </a:extLst>
          </p:cNvPr>
          <p:cNvSpPr/>
          <p:nvPr/>
        </p:nvSpPr>
        <p:spPr>
          <a:xfrm>
            <a:off x="4464290" y="5577384"/>
            <a:ext cx="2995613" cy="318744"/>
          </a:xfrm>
          <a:prstGeom prst="rect">
            <a:avLst/>
          </a:prstGeom>
          <a:ln w="28575">
            <a:solidFill>
              <a:schemeClr val="bg1"/>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dirty="0">
                <a:ln w="0"/>
                <a:solidFill>
                  <a:schemeClr val="tx1"/>
                </a:solidFill>
                <a:effectLst>
                  <a:outerShdw blurRad="38100" dist="19050" dir="2700000" algn="tl" rotWithShape="0">
                    <a:schemeClr val="dk1">
                      <a:alpha val="40000"/>
                    </a:schemeClr>
                  </a:outerShdw>
                </a:effectLst>
              </a:rPr>
              <a:t>Cumplimiento plan de acción</a:t>
            </a:r>
          </a:p>
        </p:txBody>
      </p:sp>
      <p:graphicFrame>
        <p:nvGraphicFramePr>
          <p:cNvPr id="28" name="Tabla 27">
            <a:extLst>
              <a:ext uri="{FF2B5EF4-FFF2-40B4-BE49-F238E27FC236}">
                <a16:creationId xmlns:a16="http://schemas.microsoft.com/office/drawing/2014/main" id="{7F9018EB-484A-4CDE-91BC-049C317EF655}"/>
              </a:ext>
            </a:extLst>
          </p:cNvPr>
          <p:cNvGraphicFramePr>
            <a:graphicFrameLocks noGrp="1"/>
          </p:cNvGraphicFramePr>
          <p:nvPr>
            <p:extLst/>
          </p:nvPr>
        </p:nvGraphicFramePr>
        <p:xfrm>
          <a:off x="4626891" y="5935816"/>
          <a:ext cx="2833012" cy="558113"/>
        </p:xfrm>
        <a:graphic>
          <a:graphicData uri="http://schemas.openxmlformats.org/drawingml/2006/table">
            <a:tbl>
              <a:tblPr firstRow="1"/>
              <a:tblGrid>
                <a:gridCol w="1416506">
                  <a:extLst>
                    <a:ext uri="{9D8B030D-6E8A-4147-A177-3AD203B41FA5}">
                      <a16:colId xmlns:a16="http://schemas.microsoft.com/office/drawing/2014/main" val="3784222418"/>
                    </a:ext>
                  </a:extLst>
                </a:gridCol>
                <a:gridCol w="1416506">
                  <a:extLst>
                    <a:ext uri="{9D8B030D-6E8A-4147-A177-3AD203B41FA5}">
                      <a16:colId xmlns:a16="http://schemas.microsoft.com/office/drawing/2014/main" val="3413180007"/>
                    </a:ext>
                  </a:extLst>
                </a:gridCol>
              </a:tblGrid>
              <a:tr h="247650">
                <a:tc>
                  <a:txBody>
                    <a:bodyPr/>
                    <a:lstStyle/>
                    <a:p>
                      <a:pPr algn="ctr" fontAlgn="ctr"/>
                      <a:r>
                        <a:rPr lang="es-CO" sz="1100" b="1" i="0" u="none" strike="noStrike" dirty="0">
                          <a:solidFill>
                            <a:schemeClr val="bg1"/>
                          </a:solidFill>
                          <a:effectLst/>
                          <a:latin typeface="Calibri" panose="020F0502020204030204" pitchFamily="34" charset="0"/>
                        </a:rPr>
                        <a:t>Promedio general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s-CO" sz="1100" b="1" i="0" u="none" strike="noStrike" dirty="0">
                          <a:solidFill>
                            <a:schemeClr val="bg1"/>
                          </a:solidFill>
                          <a:effectLst/>
                          <a:latin typeface="Calibri" panose="020F0502020204030204" pitchFamily="34" charset="0"/>
                        </a:rPr>
                        <a:t>Meta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770607015"/>
                  </a:ext>
                </a:extLst>
              </a:tr>
              <a:tr h="310463">
                <a:tc>
                  <a:txBody>
                    <a:bodyPr/>
                    <a:lstStyle/>
                    <a:p>
                      <a:pPr algn="ctr" fontAlgn="ctr"/>
                      <a:r>
                        <a:rPr lang="es-CO" sz="1100" b="0" i="0" u="none" strike="noStrike" dirty="0">
                          <a:solidFill>
                            <a:srgbClr val="000000"/>
                          </a:solidFill>
                          <a:effectLst/>
                          <a:latin typeface="Calibri" panose="020F0502020204030204" pitchFamily="34" charset="0"/>
                        </a:rPr>
                        <a:t>108%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Calibri" panose="020F0502020204030204" pitchFamily="34" charset="0"/>
                        </a:rPr>
                        <a:t>100%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47511842"/>
                  </a:ext>
                </a:extLst>
              </a:tr>
            </a:tbl>
          </a:graphicData>
        </a:graphic>
      </p:graphicFrame>
      <p:graphicFrame>
        <p:nvGraphicFramePr>
          <p:cNvPr id="29" name="Gráfico 28">
            <a:extLst>
              <a:ext uri="{FF2B5EF4-FFF2-40B4-BE49-F238E27FC236}">
                <a16:creationId xmlns:a16="http://schemas.microsoft.com/office/drawing/2014/main" id="{D73226E8-6E3D-4686-BD7B-4B7039DA610B}"/>
              </a:ext>
            </a:extLst>
          </p:cNvPr>
          <p:cNvGraphicFramePr>
            <a:graphicFrameLocks/>
          </p:cNvGraphicFramePr>
          <p:nvPr>
            <p:extLst/>
          </p:nvPr>
        </p:nvGraphicFramePr>
        <p:xfrm>
          <a:off x="203200" y="933563"/>
          <a:ext cx="11785600" cy="4466878"/>
        </p:xfrm>
        <a:graphic>
          <a:graphicData uri="http://schemas.openxmlformats.org/drawingml/2006/chart">
            <c:chart xmlns:c="http://schemas.openxmlformats.org/drawingml/2006/chart" xmlns:r="http://schemas.openxmlformats.org/officeDocument/2006/relationships" r:id="rId4"/>
          </a:graphicData>
        </a:graphic>
      </p:graphicFrame>
      <p:sp>
        <p:nvSpPr>
          <p:cNvPr id="8" name="CuadroTexto 3">
            <a:extLst>
              <a:ext uri="{FF2B5EF4-FFF2-40B4-BE49-F238E27FC236}">
                <a16:creationId xmlns:a16="http://schemas.microsoft.com/office/drawing/2014/main" id="{2ED258B4-02FA-495E-A121-F2B733350FD4}"/>
              </a:ext>
            </a:extLst>
          </p:cNvPr>
          <p:cNvSpPr txBox="1">
            <a:spLocks noChangeArrowheads="1"/>
          </p:cNvSpPr>
          <p:nvPr/>
        </p:nvSpPr>
        <p:spPr bwMode="auto">
          <a:xfrm>
            <a:off x="1678544" y="399132"/>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INDICADORES 2018</a:t>
            </a:r>
            <a:endParaRPr lang="es-CO" altLang="es-CO" sz="2700" b="1" dirty="0">
              <a:solidFill>
                <a:srgbClr val="002060"/>
              </a:solidFill>
            </a:endParaRPr>
          </a:p>
        </p:txBody>
      </p:sp>
      <p:sp>
        <p:nvSpPr>
          <p:cNvPr id="9" name="CuadroTexto 8">
            <a:extLst>
              <a:ext uri="{FF2B5EF4-FFF2-40B4-BE49-F238E27FC236}">
                <a16:creationId xmlns:a16="http://schemas.microsoft.com/office/drawing/2014/main" id="{59747F56-3AF7-436B-ABDD-28E5DC88B2DA}"/>
              </a:ext>
            </a:extLst>
          </p:cNvPr>
          <p:cNvSpPr txBox="1"/>
          <p:nvPr/>
        </p:nvSpPr>
        <p:spPr>
          <a:xfrm>
            <a:off x="9807606" y="5544087"/>
            <a:ext cx="1955985" cy="261610"/>
          </a:xfrm>
          <a:prstGeom prst="rect">
            <a:avLst/>
          </a:prstGeom>
          <a:noFill/>
        </p:spPr>
        <p:txBody>
          <a:bodyPr wrap="none" rtlCol="0">
            <a:spAutoFit/>
          </a:bodyPr>
          <a:lstStyle/>
          <a:p>
            <a:r>
              <a:rPr lang="es-CO" sz="1100" dirty="0"/>
              <a:t>Corte 31 de diciembre de 2018</a:t>
            </a:r>
          </a:p>
        </p:txBody>
      </p:sp>
      <p:sp>
        <p:nvSpPr>
          <p:cNvPr id="10" name="Rectángulo 9">
            <a:extLst>
              <a:ext uri="{FF2B5EF4-FFF2-40B4-BE49-F238E27FC236}">
                <a16:creationId xmlns:a16="http://schemas.microsoft.com/office/drawing/2014/main" id="{AD2D4EA4-33E8-4C98-A200-19B72B6AB23D}"/>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C85C04A6-B92E-4A65-AC10-C97FF77EDEE4}"/>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94267297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8" name="Rectángulo 7">
            <a:extLst>
              <a:ext uri="{FF2B5EF4-FFF2-40B4-BE49-F238E27FC236}">
                <a16:creationId xmlns:a16="http://schemas.microsoft.com/office/drawing/2014/main" id="{83697012-01C6-4C46-ADF8-196706D05144}"/>
              </a:ext>
            </a:extLst>
          </p:cNvPr>
          <p:cNvSpPr/>
          <p:nvPr/>
        </p:nvSpPr>
        <p:spPr>
          <a:xfrm>
            <a:off x="4659743" y="5507317"/>
            <a:ext cx="2995613" cy="318744"/>
          </a:xfrm>
          <a:prstGeom prst="rect">
            <a:avLst/>
          </a:prstGeom>
          <a:ln w="28575">
            <a:solidFill>
              <a:schemeClr val="bg1"/>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dirty="0">
                <a:ln w="0"/>
                <a:solidFill>
                  <a:schemeClr val="tx1"/>
                </a:solidFill>
                <a:effectLst>
                  <a:outerShdw blurRad="38100" dist="19050" dir="2700000" algn="tl" rotWithShape="0">
                    <a:schemeClr val="dk1">
                      <a:alpha val="40000"/>
                    </a:schemeClr>
                  </a:outerShdw>
                </a:effectLst>
              </a:rPr>
              <a:t>Cumplimiento plan de acción</a:t>
            </a:r>
          </a:p>
        </p:txBody>
      </p:sp>
      <p:graphicFrame>
        <p:nvGraphicFramePr>
          <p:cNvPr id="9" name="Tabla 8">
            <a:extLst>
              <a:ext uri="{FF2B5EF4-FFF2-40B4-BE49-F238E27FC236}">
                <a16:creationId xmlns:a16="http://schemas.microsoft.com/office/drawing/2014/main" id="{F829478B-B36D-4CC9-AED7-D5300EC3A473}"/>
              </a:ext>
            </a:extLst>
          </p:cNvPr>
          <p:cNvGraphicFramePr>
            <a:graphicFrameLocks noGrp="1"/>
          </p:cNvGraphicFramePr>
          <p:nvPr>
            <p:extLst>
              <p:ext uri="{D42A27DB-BD31-4B8C-83A1-F6EECF244321}">
                <p14:modId xmlns:p14="http://schemas.microsoft.com/office/powerpoint/2010/main" val="3036050652"/>
              </p:ext>
            </p:extLst>
          </p:nvPr>
        </p:nvGraphicFramePr>
        <p:xfrm>
          <a:off x="4822344" y="5872035"/>
          <a:ext cx="2833012" cy="558113"/>
        </p:xfrm>
        <a:graphic>
          <a:graphicData uri="http://schemas.openxmlformats.org/drawingml/2006/table">
            <a:tbl>
              <a:tblPr firstRow="1"/>
              <a:tblGrid>
                <a:gridCol w="1416506">
                  <a:extLst>
                    <a:ext uri="{9D8B030D-6E8A-4147-A177-3AD203B41FA5}">
                      <a16:colId xmlns:a16="http://schemas.microsoft.com/office/drawing/2014/main" val="472992399"/>
                    </a:ext>
                  </a:extLst>
                </a:gridCol>
                <a:gridCol w="1416506">
                  <a:extLst>
                    <a:ext uri="{9D8B030D-6E8A-4147-A177-3AD203B41FA5}">
                      <a16:colId xmlns:a16="http://schemas.microsoft.com/office/drawing/2014/main" val="3413180007"/>
                    </a:ext>
                  </a:extLst>
                </a:gridCol>
              </a:tblGrid>
              <a:tr h="247650">
                <a:tc>
                  <a:txBody>
                    <a:bodyPr/>
                    <a:lstStyle/>
                    <a:p>
                      <a:pPr algn="ctr" fontAlgn="ctr"/>
                      <a:r>
                        <a:rPr lang="es-CO" sz="1100" b="1" i="0" u="none" strike="noStrike" dirty="0">
                          <a:solidFill>
                            <a:schemeClr val="bg1"/>
                          </a:solidFill>
                          <a:effectLst/>
                          <a:latin typeface="Calibri" panose="020F0502020204030204" pitchFamily="34" charset="0"/>
                        </a:rPr>
                        <a:t>Prueba acida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s-CO" sz="1100" b="1" i="0" u="none" strike="noStrike" dirty="0">
                          <a:solidFill>
                            <a:schemeClr val="bg1"/>
                          </a:solidFill>
                          <a:effectLst/>
                          <a:latin typeface="Calibri" panose="020F0502020204030204" pitchFamily="34" charset="0"/>
                        </a:rPr>
                        <a:t>Meta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770607015"/>
                  </a:ext>
                </a:extLst>
              </a:tr>
              <a:tr h="310463">
                <a:tc>
                  <a:txBody>
                    <a:bodyPr/>
                    <a:lstStyle/>
                    <a:p>
                      <a:pPr algn="ctr" fontAlgn="ctr"/>
                      <a:r>
                        <a:rPr lang="es-CO" sz="1100" b="0" i="0" u="none" strike="noStrike" dirty="0">
                          <a:solidFill>
                            <a:srgbClr val="000000"/>
                          </a:solidFill>
                          <a:effectLst/>
                          <a:latin typeface="Calibri" panose="020F0502020204030204" pitchFamily="34" charset="0"/>
                        </a:rPr>
                        <a:t>86%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Calibri" panose="020F0502020204030204" pitchFamily="34" charset="0"/>
                        </a:rPr>
                        <a:t>100%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47511842"/>
                  </a:ext>
                </a:extLst>
              </a:tr>
            </a:tbl>
          </a:graphicData>
        </a:graphic>
      </p:graphicFrame>
      <p:graphicFrame>
        <p:nvGraphicFramePr>
          <p:cNvPr id="10" name="Gráfico 9">
            <a:extLst>
              <a:ext uri="{FF2B5EF4-FFF2-40B4-BE49-F238E27FC236}">
                <a16:creationId xmlns:a16="http://schemas.microsoft.com/office/drawing/2014/main" id="{0593419B-8AF7-498F-8FC7-61B3F78F1BD0}"/>
              </a:ext>
            </a:extLst>
          </p:cNvPr>
          <p:cNvGraphicFramePr>
            <a:graphicFrameLocks/>
          </p:cNvGraphicFramePr>
          <p:nvPr>
            <p:extLst/>
          </p:nvPr>
        </p:nvGraphicFramePr>
        <p:xfrm>
          <a:off x="674097" y="1031939"/>
          <a:ext cx="10843805" cy="4794122"/>
        </p:xfrm>
        <a:graphic>
          <a:graphicData uri="http://schemas.openxmlformats.org/drawingml/2006/chart">
            <c:chart xmlns:c="http://schemas.openxmlformats.org/drawingml/2006/chart" xmlns:r="http://schemas.openxmlformats.org/officeDocument/2006/relationships" r:id="rId4"/>
          </a:graphicData>
        </a:graphic>
      </p:graphicFrame>
      <p:sp>
        <p:nvSpPr>
          <p:cNvPr id="12" name="CuadroTexto 3">
            <a:extLst>
              <a:ext uri="{FF2B5EF4-FFF2-40B4-BE49-F238E27FC236}">
                <a16:creationId xmlns:a16="http://schemas.microsoft.com/office/drawing/2014/main" id="{3C3D4C30-2EA3-46BA-9A56-F2F3C8090ED1}"/>
              </a:ext>
            </a:extLst>
          </p:cNvPr>
          <p:cNvSpPr txBox="1">
            <a:spLocks noChangeArrowheads="1"/>
          </p:cNvSpPr>
          <p:nvPr/>
        </p:nvSpPr>
        <p:spPr bwMode="auto">
          <a:xfrm>
            <a:off x="1678544" y="399132"/>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PRUEBA ACIDA INDICADORES 2018</a:t>
            </a:r>
            <a:endParaRPr lang="es-CO" altLang="es-CO" sz="2700" b="1" dirty="0">
              <a:solidFill>
                <a:srgbClr val="002060"/>
              </a:solidFill>
            </a:endParaRPr>
          </a:p>
        </p:txBody>
      </p:sp>
      <p:sp>
        <p:nvSpPr>
          <p:cNvPr id="13" name="CuadroTexto 12">
            <a:extLst>
              <a:ext uri="{FF2B5EF4-FFF2-40B4-BE49-F238E27FC236}">
                <a16:creationId xmlns:a16="http://schemas.microsoft.com/office/drawing/2014/main" id="{E4CC3CEF-3178-4020-82DC-7AAB91481E2E}"/>
              </a:ext>
            </a:extLst>
          </p:cNvPr>
          <p:cNvSpPr txBox="1"/>
          <p:nvPr/>
        </p:nvSpPr>
        <p:spPr>
          <a:xfrm>
            <a:off x="9277519" y="5535884"/>
            <a:ext cx="1955985" cy="261610"/>
          </a:xfrm>
          <a:prstGeom prst="rect">
            <a:avLst/>
          </a:prstGeom>
          <a:noFill/>
        </p:spPr>
        <p:txBody>
          <a:bodyPr wrap="none" rtlCol="0">
            <a:spAutoFit/>
          </a:bodyPr>
          <a:lstStyle/>
          <a:p>
            <a:r>
              <a:rPr lang="es-CO" sz="1100" dirty="0"/>
              <a:t>Corte 31 de diciembre de 2018</a:t>
            </a:r>
          </a:p>
        </p:txBody>
      </p:sp>
      <p:sp>
        <p:nvSpPr>
          <p:cNvPr id="14" name="Rectángulo 13">
            <a:extLst>
              <a:ext uri="{FF2B5EF4-FFF2-40B4-BE49-F238E27FC236}">
                <a16:creationId xmlns:a16="http://schemas.microsoft.com/office/drawing/2014/main" id="{E45E4884-2823-4B5D-A0C5-F2B5FF219F8F}"/>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EBE81C8D-58BC-4B44-A8FF-74C47AB1DBC3}"/>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128717684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13799" y="6560525"/>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325216" y="2463264"/>
            <a:ext cx="9143999" cy="1446550"/>
          </a:xfrm>
          <a:prstGeom prst="rect">
            <a:avLst/>
          </a:prstGeom>
          <a:noFill/>
        </p:spPr>
        <p:txBody>
          <a:bodyPr wrap="square" rtlCol="0">
            <a:spAutoFit/>
          </a:bodyPr>
          <a:lstStyle/>
          <a:p>
            <a:pPr algn="ctr"/>
            <a:r>
              <a:rPr lang="es-ES" sz="4400" b="1" dirty="0">
                <a:solidFill>
                  <a:srgbClr val="002060"/>
                </a:solidFill>
              </a:rPr>
              <a:t>8. Cronograma Plan Estratégico </a:t>
            </a:r>
          </a:p>
          <a:p>
            <a:pPr algn="ctr"/>
            <a:r>
              <a:rPr lang="es-ES" sz="4400" b="1" dirty="0">
                <a:solidFill>
                  <a:srgbClr val="002060"/>
                </a:solidFill>
              </a:rPr>
              <a:t>2019-2022 </a:t>
            </a: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243509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8" name="CuadroTexto 3">
            <a:extLst>
              <a:ext uri="{FF2B5EF4-FFF2-40B4-BE49-F238E27FC236}">
                <a16:creationId xmlns:a16="http://schemas.microsoft.com/office/drawing/2014/main" id="{E5D91638-3873-49A2-AC66-FD0E313A76AC}"/>
              </a:ext>
            </a:extLst>
          </p:cNvPr>
          <p:cNvSpPr txBox="1">
            <a:spLocks noChangeArrowheads="1"/>
          </p:cNvSpPr>
          <p:nvPr/>
        </p:nvSpPr>
        <p:spPr bwMode="auto">
          <a:xfrm>
            <a:off x="2016729" y="311861"/>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FASES DE DESARROLLO</a:t>
            </a:r>
            <a:endParaRPr lang="es-CO" altLang="es-CO" sz="2700" b="1" dirty="0">
              <a:solidFill>
                <a:srgbClr val="002060"/>
              </a:solidFill>
            </a:endParaRPr>
          </a:p>
        </p:txBody>
      </p:sp>
      <p:sp>
        <p:nvSpPr>
          <p:cNvPr id="9" name="Rectángulo 8">
            <a:extLst>
              <a:ext uri="{FF2B5EF4-FFF2-40B4-BE49-F238E27FC236}">
                <a16:creationId xmlns:a16="http://schemas.microsoft.com/office/drawing/2014/main" id="{9915F2D6-15D1-44C7-AE3A-B46DE06834D7}"/>
              </a:ext>
            </a:extLst>
          </p:cNvPr>
          <p:cNvSpPr/>
          <p:nvPr/>
        </p:nvSpPr>
        <p:spPr>
          <a:xfrm>
            <a:off x="589721" y="1099056"/>
            <a:ext cx="11012556" cy="5816977"/>
          </a:xfrm>
          <a:prstGeom prst="rect">
            <a:avLst/>
          </a:prstGeom>
        </p:spPr>
        <p:txBody>
          <a:bodyPr wrap="square">
            <a:spAutoFit/>
          </a:bodyPr>
          <a:lstStyle/>
          <a:p>
            <a:pPr algn="ctr"/>
            <a:r>
              <a:rPr lang="es-CO" dirty="0">
                <a:solidFill>
                  <a:srgbClr val="FF0000"/>
                </a:solidFill>
              </a:rPr>
              <a:t>FASE I: </a:t>
            </a:r>
            <a:r>
              <a:rPr lang="es-CO" dirty="0">
                <a:solidFill>
                  <a:schemeClr val="tx2"/>
                </a:solidFill>
              </a:rPr>
              <a:t>Mesas de Trabajo Individuales con los Lideres de Área</a:t>
            </a:r>
          </a:p>
          <a:p>
            <a:pPr algn="ctr"/>
            <a:endParaRPr lang="es-CO" dirty="0">
              <a:solidFill>
                <a:schemeClr val="tx2"/>
              </a:solidFill>
            </a:endParaRPr>
          </a:p>
          <a:p>
            <a:pPr algn="just"/>
            <a:r>
              <a:rPr lang="es-CO" dirty="0"/>
              <a:t>Revisión de factores Macro que pueden afectar el Desarrollo de la Administración de Activos ( tendencias, proyecciones, contexto actual).   </a:t>
            </a:r>
          </a:p>
          <a:p>
            <a:pPr algn="just"/>
            <a:endParaRPr lang="es-CO" dirty="0"/>
          </a:p>
          <a:p>
            <a:pPr algn="just"/>
            <a:r>
              <a:rPr lang="es-CO" dirty="0"/>
              <a:t>Estudio de Comportamiento del Plan de Acción Histórico (2015 – 2018) por área. </a:t>
            </a:r>
          </a:p>
          <a:p>
            <a:pPr algn="just"/>
            <a:endParaRPr lang="es-CO" dirty="0"/>
          </a:p>
          <a:p>
            <a:pPr algn="ctr"/>
            <a:r>
              <a:rPr lang="es-CO" sz="2400" dirty="0">
                <a:solidFill>
                  <a:schemeClr val="accent2"/>
                </a:solidFill>
              </a:rPr>
              <a:t>Del 16 al 18 de Enero.</a:t>
            </a:r>
          </a:p>
          <a:p>
            <a:pPr algn="ctr"/>
            <a:endParaRPr lang="es-CO" dirty="0">
              <a:solidFill>
                <a:schemeClr val="accent2"/>
              </a:solidFill>
            </a:endParaRPr>
          </a:p>
          <a:p>
            <a:pPr algn="ctr"/>
            <a:r>
              <a:rPr lang="es-CO" dirty="0">
                <a:solidFill>
                  <a:srgbClr val="FF0000"/>
                </a:solidFill>
              </a:rPr>
              <a:t>FASE II: </a:t>
            </a:r>
            <a:r>
              <a:rPr lang="es-CO" dirty="0">
                <a:solidFill>
                  <a:schemeClr val="tx2"/>
                </a:solidFill>
              </a:rPr>
              <a:t>Desarrollo con todo el personal por Áreas. </a:t>
            </a:r>
          </a:p>
          <a:p>
            <a:pPr algn="ctr"/>
            <a:endParaRPr lang="es-CO" dirty="0">
              <a:solidFill>
                <a:schemeClr val="tx2"/>
              </a:solidFill>
            </a:endParaRPr>
          </a:p>
          <a:p>
            <a:pPr algn="just"/>
            <a:r>
              <a:rPr lang="es-CO" dirty="0"/>
              <a:t>Panorama General de que es un Plan Estratégico.</a:t>
            </a:r>
          </a:p>
          <a:p>
            <a:pPr algn="just"/>
            <a:endParaRPr lang="es-CO" dirty="0"/>
          </a:p>
          <a:p>
            <a:pPr algn="just"/>
            <a:r>
              <a:rPr lang="es-CO" dirty="0"/>
              <a:t>Revisión de factores Macro y del Comportamiento del Plan de Acción Histórico (2015 – 2018) por área. </a:t>
            </a:r>
          </a:p>
          <a:p>
            <a:pPr algn="just"/>
            <a:endParaRPr lang="es-CO" dirty="0"/>
          </a:p>
          <a:p>
            <a:pPr algn="just"/>
            <a:r>
              <a:rPr lang="es-CO" dirty="0"/>
              <a:t>Lineamiento cabezas de área ( expectativas para el Nuevo Cuatrienio).</a:t>
            </a:r>
          </a:p>
          <a:p>
            <a:pPr algn="just"/>
            <a:endParaRPr lang="es-CO" dirty="0"/>
          </a:p>
          <a:p>
            <a:pPr algn="just"/>
            <a:r>
              <a:rPr lang="es-CO" dirty="0"/>
              <a:t>Definición de Indicadores 2019, con todo el personal. </a:t>
            </a:r>
          </a:p>
          <a:p>
            <a:pPr algn="ctr"/>
            <a:r>
              <a:rPr lang="es-CO" sz="2400" dirty="0">
                <a:solidFill>
                  <a:schemeClr val="accent2"/>
                </a:solidFill>
              </a:rPr>
              <a:t>Del 23 de Enero al 5 de Febrero.</a:t>
            </a:r>
          </a:p>
          <a:p>
            <a:pPr algn="just"/>
            <a:endParaRPr lang="es-CO" dirty="0"/>
          </a:p>
        </p:txBody>
      </p:sp>
      <p:sp>
        <p:nvSpPr>
          <p:cNvPr id="6" name="Rectángulo 5">
            <a:extLst>
              <a:ext uri="{FF2B5EF4-FFF2-40B4-BE49-F238E27FC236}">
                <a16:creationId xmlns:a16="http://schemas.microsoft.com/office/drawing/2014/main" id="{A496E5B7-E42F-4F75-93F6-4C85D39B0BF0}"/>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A2F265EA-56F5-4EF3-AC35-B06719825849}"/>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4524115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8" name="CuadroTexto 3">
            <a:extLst>
              <a:ext uri="{FF2B5EF4-FFF2-40B4-BE49-F238E27FC236}">
                <a16:creationId xmlns:a16="http://schemas.microsoft.com/office/drawing/2014/main" id="{E5D91638-3873-49A2-AC66-FD0E313A76AC}"/>
              </a:ext>
            </a:extLst>
          </p:cNvPr>
          <p:cNvSpPr txBox="1">
            <a:spLocks noChangeArrowheads="1"/>
          </p:cNvSpPr>
          <p:nvPr/>
        </p:nvSpPr>
        <p:spPr bwMode="auto">
          <a:xfrm>
            <a:off x="2016729" y="311861"/>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FASES DE DESARROLLO</a:t>
            </a:r>
            <a:endParaRPr lang="es-CO" altLang="es-CO" sz="2700" b="1" dirty="0">
              <a:solidFill>
                <a:srgbClr val="002060"/>
              </a:solidFill>
            </a:endParaRPr>
          </a:p>
        </p:txBody>
      </p:sp>
      <p:sp>
        <p:nvSpPr>
          <p:cNvPr id="9" name="Rectángulo 8">
            <a:extLst>
              <a:ext uri="{FF2B5EF4-FFF2-40B4-BE49-F238E27FC236}">
                <a16:creationId xmlns:a16="http://schemas.microsoft.com/office/drawing/2014/main" id="{9915F2D6-15D1-44C7-AE3A-B46DE06834D7}"/>
              </a:ext>
            </a:extLst>
          </p:cNvPr>
          <p:cNvSpPr/>
          <p:nvPr/>
        </p:nvSpPr>
        <p:spPr>
          <a:xfrm>
            <a:off x="589721" y="1099056"/>
            <a:ext cx="11012556" cy="4985980"/>
          </a:xfrm>
          <a:prstGeom prst="rect">
            <a:avLst/>
          </a:prstGeom>
        </p:spPr>
        <p:txBody>
          <a:bodyPr wrap="square">
            <a:spAutoFit/>
          </a:bodyPr>
          <a:lstStyle/>
          <a:p>
            <a:pPr algn="ctr"/>
            <a:r>
              <a:rPr lang="es-CO" dirty="0">
                <a:solidFill>
                  <a:srgbClr val="FF0000"/>
                </a:solidFill>
              </a:rPr>
              <a:t>FASE III: </a:t>
            </a:r>
            <a:r>
              <a:rPr lang="es-CO" dirty="0">
                <a:solidFill>
                  <a:schemeClr val="tx2"/>
                </a:solidFill>
              </a:rPr>
              <a:t>Reunión Plan Estratégico Directivos. </a:t>
            </a:r>
          </a:p>
          <a:p>
            <a:pPr algn="ctr"/>
            <a:endParaRPr lang="es-CO" dirty="0">
              <a:solidFill>
                <a:schemeClr val="tx2"/>
              </a:solidFill>
            </a:endParaRPr>
          </a:p>
          <a:p>
            <a:pPr algn="just"/>
            <a:r>
              <a:rPr lang="es-CO" dirty="0"/>
              <a:t>Revisión de factores Macro y micro que pueden afectar el Desarrollo de la Administración de Activos ( tendencias, proyecciones, contexto actual). </a:t>
            </a:r>
          </a:p>
          <a:p>
            <a:pPr algn="just"/>
            <a:endParaRPr lang="es-CO" dirty="0"/>
          </a:p>
          <a:p>
            <a:pPr algn="just"/>
            <a:r>
              <a:rPr lang="es-CO" dirty="0"/>
              <a:t>Revisión de la unificación de lo encontrado en la Fase I y Fase II.  </a:t>
            </a:r>
          </a:p>
          <a:p>
            <a:pPr algn="just"/>
            <a:endParaRPr lang="es-CO" dirty="0"/>
          </a:p>
          <a:p>
            <a:pPr algn="just"/>
            <a:r>
              <a:rPr lang="es-CO" dirty="0"/>
              <a:t>Definición de metas y acciones. </a:t>
            </a:r>
          </a:p>
          <a:p>
            <a:pPr algn="just"/>
            <a:endParaRPr lang="es-CO" dirty="0"/>
          </a:p>
          <a:p>
            <a:pPr algn="just"/>
            <a:r>
              <a:rPr lang="es-CO" dirty="0"/>
              <a:t>Ajuste de Perspectivas, Objetivos Estratégicos, Misión y Visión </a:t>
            </a:r>
          </a:p>
          <a:p>
            <a:pPr algn="just"/>
            <a:endParaRPr lang="es-CO" dirty="0"/>
          </a:p>
          <a:p>
            <a:pPr algn="ctr"/>
            <a:r>
              <a:rPr lang="es-CO" sz="2400" dirty="0">
                <a:solidFill>
                  <a:schemeClr val="accent2"/>
                </a:solidFill>
              </a:rPr>
              <a:t>14 y 15 de Febrero</a:t>
            </a:r>
          </a:p>
          <a:p>
            <a:pPr algn="ctr"/>
            <a:endParaRPr lang="es-CO" dirty="0">
              <a:solidFill>
                <a:schemeClr val="accent2"/>
              </a:solidFill>
            </a:endParaRPr>
          </a:p>
          <a:p>
            <a:pPr algn="ctr"/>
            <a:r>
              <a:rPr lang="es-CO" dirty="0">
                <a:solidFill>
                  <a:srgbClr val="FF0000"/>
                </a:solidFill>
              </a:rPr>
              <a:t>FASE IV: </a:t>
            </a:r>
            <a:r>
              <a:rPr lang="es-CO" dirty="0">
                <a:solidFill>
                  <a:schemeClr val="tx2"/>
                </a:solidFill>
              </a:rPr>
              <a:t>Aprobación Junta Directiva</a:t>
            </a:r>
          </a:p>
          <a:p>
            <a:pPr algn="ctr"/>
            <a:endParaRPr lang="es-CO" dirty="0">
              <a:solidFill>
                <a:schemeClr val="tx2"/>
              </a:solidFill>
            </a:endParaRPr>
          </a:p>
          <a:p>
            <a:pPr algn="ctr"/>
            <a:r>
              <a:rPr lang="es-CO" sz="2400" dirty="0">
                <a:solidFill>
                  <a:schemeClr val="accent2"/>
                </a:solidFill>
              </a:rPr>
              <a:t>27 de Febrero.</a:t>
            </a:r>
          </a:p>
          <a:p>
            <a:pPr algn="just"/>
            <a:endParaRPr lang="es-CO" dirty="0"/>
          </a:p>
        </p:txBody>
      </p:sp>
      <p:sp>
        <p:nvSpPr>
          <p:cNvPr id="6" name="Rectángulo 5">
            <a:extLst>
              <a:ext uri="{FF2B5EF4-FFF2-40B4-BE49-F238E27FC236}">
                <a16:creationId xmlns:a16="http://schemas.microsoft.com/office/drawing/2014/main" id="{B2BE1CDE-90E9-41E6-BE45-A7C95DAE7957}"/>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5F50BCE8-6061-4E30-91A2-AF6C61012F5A}"/>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139947979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13799" y="6560525"/>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325216" y="2538668"/>
            <a:ext cx="9143999" cy="1446550"/>
          </a:xfrm>
          <a:prstGeom prst="rect">
            <a:avLst/>
          </a:prstGeom>
          <a:noFill/>
        </p:spPr>
        <p:txBody>
          <a:bodyPr wrap="square" rtlCol="0">
            <a:spAutoFit/>
          </a:bodyPr>
          <a:lstStyle/>
          <a:p>
            <a:pPr algn="ctr"/>
            <a:r>
              <a:rPr lang="es-ES" sz="4400" b="1" dirty="0">
                <a:solidFill>
                  <a:srgbClr val="002060"/>
                </a:solidFill>
              </a:rPr>
              <a:t>9. Comportamiento Diligencias de Secuestro 2018</a:t>
            </a: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083735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8" name="CuadroTexto 3">
            <a:extLst>
              <a:ext uri="{FF2B5EF4-FFF2-40B4-BE49-F238E27FC236}">
                <a16:creationId xmlns:a16="http://schemas.microsoft.com/office/drawing/2014/main" id="{00DBDCB8-A525-4D16-86AA-9FE460754ECD}"/>
              </a:ext>
            </a:extLst>
          </p:cNvPr>
          <p:cNvSpPr txBox="1">
            <a:spLocks noChangeArrowheads="1"/>
          </p:cNvSpPr>
          <p:nvPr/>
        </p:nvSpPr>
        <p:spPr bwMode="auto">
          <a:xfrm>
            <a:off x="1678544" y="399132"/>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MATERIALIZACIÓN DE ACTIVOS POR REGIONAL</a:t>
            </a:r>
            <a:endParaRPr lang="es-CO" altLang="es-CO" sz="2700" b="1" dirty="0">
              <a:solidFill>
                <a:srgbClr val="002060"/>
              </a:solidFill>
            </a:endParaRPr>
          </a:p>
        </p:txBody>
      </p:sp>
      <p:sp>
        <p:nvSpPr>
          <p:cNvPr id="3" name="Marcador de texto 2">
            <a:extLst>
              <a:ext uri="{FF2B5EF4-FFF2-40B4-BE49-F238E27FC236}">
                <a16:creationId xmlns:a16="http://schemas.microsoft.com/office/drawing/2014/main" id="{8329E399-2DF1-44FA-9491-CD986ABF3494}"/>
              </a:ext>
            </a:extLst>
          </p:cNvPr>
          <p:cNvSpPr>
            <a:spLocks noGrp="1"/>
          </p:cNvSpPr>
          <p:nvPr>
            <p:ph type="body" idx="1"/>
          </p:nvPr>
        </p:nvSpPr>
        <p:spPr/>
        <p:txBody>
          <a:bodyPr/>
          <a:lstStyle/>
          <a:p>
            <a:r>
              <a:rPr lang="es-ES" dirty="0"/>
              <a:t>Regional Centro Oriente</a:t>
            </a:r>
          </a:p>
        </p:txBody>
      </p:sp>
      <p:sp>
        <p:nvSpPr>
          <p:cNvPr id="4" name="Marcador de contenido 3">
            <a:extLst>
              <a:ext uri="{FF2B5EF4-FFF2-40B4-BE49-F238E27FC236}">
                <a16:creationId xmlns:a16="http://schemas.microsoft.com/office/drawing/2014/main" id="{3B0DD4D5-ECA4-4DBC-A522-C12EBC03DB55}"/>
              </a:ext>
            </a:extLst>
          </p:cNvPr>
          <p:cNvSpPr>
            <a:spLocks noGrp="1"/>
          </p:cNvSpPr>
          <p:nvPr>
            <p:ph sz="half" idx="2"/>
          </p:nvPr>
        </p:nvSpPr>
        <p:spPr/>
        <p:txBody>
          <a:bodyPr/>
          <a:lstStyle/>
          <a:p>
            <a:pPr marL="0" indent="0">
              <a:buNone/>
            </a:pPr>
            <a:r>
              <a:rPr lang="es-ES" dirty="0">
                <a:solidFill>
                  <a:schemeClr val="accent2"/>
                </a:solidFill>
              </a:rPr>
              <a:t> </a:t>
            </a:r>
          </a:p>
        </p:txBody>
      </p:sp>
      <p:sp>
        <p:nvSpPr>
          <p:cNvPr id="5" name="Marcador de texto 4">
            <a:extLst>
              <a:ext uri="{FF2B5EF4-FFF2-40B4-BE49-F238E27FC236}">
                <a16:creationId xmlns:a16="http://schemas.microsoft.com/office/drawing/2014/main" id="{C7B409F0-B4C5-42D5-88CD-1AD009F91C71}"/>
              </a:ext>
            </a:extLst>
          </p:cNvPr>
          <p:cNvSpPr>
            <a:spLocks noGrp="1"/>
          </p:cNvSpPr>
          <p:nvPr>
            <p:ph type="body" sz="quarter" idx="3"/>
          </p:nvPr>
        </p:nvSpPr>
        <p:spPr/>
        <p:txBody>
          <a:bodyPr/>
          <a:lstStyle/>
          <a:p>
            <a:r>
              <a:rPr lang="es-ES" dirty="0"/>
              <a:t>Regional Occidente </a:t>
            </a:r>
          </a:p>
        </p:txBody>
      </p:sp>
      <p:graphicFrame>
        <p:nvGraphicFramePr>
          <p:cNvPr id="20" name="Gráfico 19">
            <a:extLst>
              <a:ext uri="{FF2B5EF4-FFF2-40B4-BE49-F238E27FC236}">
                <a16:creationId xmlns:a16="http://schemas.microsoft.com/office/drawing/2014/main" id="{60BAED83-55B3-416C-B8C1-0982F0ADD6A4}"/>
              </a:ext>
            </a:extLst>
          </p:cNvPr>
          <p:cNvGraphicFramePr>
            <a:graphicFrameLocks/>
          </p:cNvGraphicFramePr>
          <p:nvPr>
            <p:extLst/>
          </p:nvPr>
        </p:nvGraphicFramePr>
        <p:xfrm>
          <a:off x="412749" y="2415208"/>
          <a:ext cx="5287618"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21" name="CuadroTexto 20">
            <a:extLst>
              <a:ext uri="{FF2B5EF4-FFF2-40B4-BE49-F238E27FC236}">
                <a16:creationId xmlns:a16="http://schemas.microsoft.com/office/drawing/2014/main" id="{329E3A8E-7484-41CB-A276-C249E16B8035}"/>
              </a:ext>
            </a:extLst>
          </p:cNvPr>
          <p:cNvSpPr txBox="1"/>
          <p:nvPr/>
        </p:nvSpPr>
        <p:spPr>
          <a:xfrm>
            <a:off x="686481" y="5525997"/>
            <a:ext cx="4892683" cy="1200329"/>
          </a:xfrm>
          <a:prstGeom prst="rect">
            <a:avLst/>
          </a:prstGeom>
          <a:noFill/>
        </p:spPr>
        <p:txBody>
          <a:bodyPr wrap="square" rtlCol="0">
            <a:spAutoFit/>
          </a:bodyPr>
          <a:lstStyle/>
          <a:p>
            <a:r>
              <a:rPr lang="es-ES" dirty="0">
                <a:solidFill>
                  <a:schemeClr val="accent2"/>
                </a:solidFill>
              </a:rPr>
              <a:t>Comprendido un total de 183 Diligencias:</a:t>
            </a:r>
          </a:p>
          <a:p>
            <a:endParaRPr lang="es-ES" dirty="0">
              <a:solidFill>
                <a:schemeClr val="accent2"/>
              </a:solidFill>
            </a:endParaRPr>
          </a:p>
          <a:p>
            <a:pPr marL="285750" indent="-285750">
              <a:buFontTx/>
              <a:buChar char="-"/>
            </a:pPr>
            <a:r>
              <a:rPr lang="es-ES" dirty="0">
                <a:solidFill>
                  <a:schemeClr val="accent2"/>
                </a:solidFill>
              </a:rPr>
              <a:t>732 días en Diligencias. </a:t>
            </a:r>
          </a:p>
          <a:p>
            <a:pPr marL="285750" indent="-285750">
              <a:buFontTx/>
              <a:buChar char="-"/>
            </a:pPr>
            <a:r>
              <a:rPr lang="es-ES" dirty="0">
                <a:solidFill>
                  <a:schemeClr val="accent2"/>
                </a:solidFill>
              </a:rPr>
              <a:t>549 personas asistieron a Diligencias.  </a:t>
            </a:r>
          </a:p>
        </p:txBody>
      </p:sp>
      <p:graphicFrame>
        <p:nvGraphicFramePr>
          <p:cNvPr id="22" name="Marcador de contenido 21">
            <a:extLst>
              <a:ext uri="{FF2B5EF4-FFF2-40B4-BE49-F238E27FC236}">
                <a16:creationId xmlns:a16="http://schemas.microsoft.com/office/drawing/2014/main" id="{60BAED83-55B3-416C-B8C1-0982F0ADD6A4}"/>
              </a:ext>
            </a:extLst>
          </p:cNvPr>
          <p:cNvGraphicFramePr>
            <a:graphicFrameLocks noGrp="1"/>
          </p:cNvGraphicFramePr>
          <p:nvPr>
            <p:ph sz="quarter" idx="4"/>
            <p:extLst/>
          </p:nvPr>
        </p:nvGraphicFramePr>
        <p:xfrm>
          <a:off x="6193368" y="2285723"/>
          <a:ext cx="5389562" cy="2821195"/>
        </p:xfrm>
        <a:graphic>
          <a:graphicData uri="http://schemas.openxmlformats.org/drawingml/2006/chart">
            <c:chart xmlns:c="http://schemas.openxmlformats.org/drawingml/2006/chart" xmlns:r="http://schemas.openxmlformats.org/officeDocument/2006/relationships" r:id="rId5"/>
          </a:graphicData>
        </a:graphic>
      </p:graphicFrame>
      <p:sp>
        <p:nvSpPr>
          <p:cNvPr id="23" name="CuadroTexto 22">
            <a:extLst>
              <a:ext uri="{FF2B5EF4-FFF2-40B4-BE49-F238E27FC236}">
                <a16:creationId xmlns:a16="http://schemas.microsoft.com/office/drawing/2014/main" id="{956BDDAF-7BEB-48A7-9ACF-577418AD42A2}"/>
              </a:ext>
            </a:extLst>
          </p:cNvPr>
          <p:cNvSpPr txBox="1"/>
          <p:nvPr/>
        </p:nvSpPr>
        <p:spPr>
          <a:xfrm>
            <a:off x="6441542" y="5525998"/>
            <a:ext cx="4892683" cy="1200329"/>
          </a:xfrm>
          <a:prstGeom prst="rect">
            <a:avLst/>
          </a:prstGeom>
          <a:noFill/>
        </p:spPr>
        <p:txBody>
          <a:bodyPr wrap="square" rtlCol="0">
            <a:spAutoFit/>
          </a:bodyPr>
          <a:lstStyle/>
          <a:p>
            <a:r>
              <a:rPr lang="es-ES" dirty="0">
                <a:solidFill>
                  <a:schemeClr val="accent2"/>
                </a:solidFill>
              </a:rPr>
              <a:t>Comprendido un total de 126 Diligencias:</a:t>
            </a:r>
          </a:p>
          <a:p>
            <a:endParaRPr lang="es-ES" dirty="0">
              <a:solidFill>
                <a:schemeClr val="accent2"/>
              </a:solidFill>
            </a:endParaRPr>
          </a:p>
          <a:p>
            <a:pPr marL="285750" indent="-285750">
              <a:buFontTx/>
              <a:buChar char="-"/>
            </a:pPr>
            <a:r>
              <a:rPr lang="es-ES" dirty="0">
                <a:solidFill>
                  <a:schemeClr val="accent2"/>
                </a:solidFill>
              </a:rPr>
              <a:t>504 días en Diligencias. </a:t>
            </a:r>
          </a:p>
          <a:p>
            <a:pPr marL="285750" indent="-285750">
              <a:buFontTx/>
              <a:buChar char="-"/>
            </a:pPr>
            <a:r>
              <a:rPr lang="es-ES" dirty="0">
                <a:solidFill>
                  <a:schemeClr val="accent2"/>
                </a:solidFill>
              </a:rPr>
              <a:t>378 personas asistieron a Diligencias.  </a:t>
            </a:r>
          </a:p>
        </p:txBody>
      </p:sp>
      <p:sp>
        <p:nvSpPr>
          <p:cNvPr id="2" name="CuadroTexto 1">
            <a:extLst>
              <a:ext uri="{FF2B5EF4-FFF2-40B4-BE49-F238E27FC236}">
                <a16:creationId xmlns:a16="http://schemas.microsoft.com/office/drawing/2014/main" id="{641259BF-4D3B-48B8-BF19-36780158CF42}"/>
              </a:ext>
            </a:extLst>
          </p:cNvPr>
          <p:cNvSpPr txBox="1"/>
          <p:nvPr/>
        </p:nvSpPr>
        <p:spPr>
          <a:xfrm>
            <a:off x="686481" y="5106918"/>
            <a:ext cx="3021496" cy="261610"/>
          </a:xfrm>
          <a:prstGeom prst="rect">
            <a:avLst/>
          </a:prstGeom>
          <a:noFill/>
        </p:spPr>
        <p:txBody>
          <a:bodyPr wrap="square" rtlCol="0">
            <a:spAutoFit/>
          </a:bodyPr>
          <a:lstStyle/>
          <a:p>
            <a:r>
              <a:rPr lang="es-CO" sz="1100" dirty="0"/>
              <a:t>Gráfica No 1. Corte 31 de diciembre de 2018</a:t>
            </a:r>
          </a:p>
        </p:txBody>
      </p:sp>
      <p:sp>
        <p:nvSpPr>
          <p:cNvPr id="13" name="CuadroTexto 12">
            <a:extLst>
              <a:ext uri="{FF2B5EF4-FFF2-40B4-BE49-F238E27FC236}">
                <a16:creationId xmlns:a16="http://schemas.microsoft.com/office/drawing/2014/main" id="{BCE6DF83-A975-4A93-A915-BD20C6965DED}"/>
              </a:ext>
            </a:extLst>
          </p:cNvPr>
          <p:cNvSpPr txBox="1"/>
          <p:nvPr/>
        </p:nvSpPr>
        <p:spPr>
          <a:xfrm>
            <a:off x="6441277" y="5136246"/>
            <a:ext cx="3021496" cy="261610"/>
          </a:xfrm>
          <a:prstGeom prst="rect">
            <a:avLst/>
          </a:prstGeom>
          <a:noFill/>
        </p:spPr>
        <p:txBody>
          <a:bodyPr wrap="square" rtlCol="0">
            <a:spAutoFit/>
          </a:bodyPr>
          <a:lstStyle/>
          <a:p>
            <a:r>
              <a:rPr lang="es-CO" sz="1100" dirty="0"/>
              <a:t>Gráfica No 2. Corte 31 de diciembre de 2018</a:t>
            </a:r>
          </a:p>
        </p:txBody>
      </p:sp>
    </p:spTree>
    <p:extLst>
      <p:ext uri="{BB962C8B-B14F-4D97-AF65-F5344CB8AC3E}">
        <p14:creationId xmlns:p14="http://schemas.microsoft.com/office/powerpoint/2010/main" val="163441945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8" name="CuadroTexto 3">
            <a:extLst>
              <a:ext uri="{FF2B5EF4-FFF2-40B4-BE49-F238E27FC236}">
                <a16:creationId xmlns:a16="http://schemas.microsoft.com/office/drawing/2014/main" id="{00DBDCB8-A525-4D16-86AA-9FE460754ECD}"/>
              </a:ext>
            </a:extLst>
          </p:cNvPr>
          <p:cNvSpPr txBox="1">
            <a:spLocks noChangeArrowheads="1"/>
          </p:cNvSpPr>
          <p:nvPr/>
        </p:nvSpPr>
        <p:spPr bwMode="auto">
          <a:xfrm>
            <a:off x="1678544" y="399132"/>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MATERIALIZACIÓN DE ACTIVOS POR REGIONAL</a:t>
            </a:r>
            <a:endParaRPr lang="es-CO" altLang="es-CO" sz="2700" b="1" dirty="0">
              <a:solidFill>
                <a:srgbClr val="002060"/>
              </a:solidFill>
            </a:endParaRPr>
          </a:p>
        </p:txBody>
      </p:sp>
      <p:sp>
        <p:nvSpPr>
          <p:cNvPr id="3" name="Marcador de texto 2">
            <a:extLst>
              <a:ext uri="{FF2B5EF4-FFF2-40B4-BE49-F238E27FC236}">
                <a16:creationId xmlns:a16="http://schemas.microsoft.com/office/drawing/2014/main" id="{8329E399-2DF1-44FA-9491-CD986ABF3494}"/>
              </a:ext>
            </a:extLst>
          </p:cNvPr>
          <p:cNvSpPr>
            <a:spLocks noGrp="1"/>
          </p:cNvSpPr>
          <p:nvPr>
            <p:ph type="body" idx="1"/>
          </p:nvPr>
        </p:nvSpPr>
        <p:spPr/>
        <p:txBody>
          <a:bodyPr/>
          <a:lstStyle/>
          <a:p>
            <a:r>
              <a:rPr lang="es-ES" dirty="0"/>
              <a:t>Regional Sur Occidente</a:t>
            </a:r>
          </a:p>
        </p:txBody>
      </p:sp>
      <p:sp>
        <p:nvSpPr>
          <p:cNvPr id="4" name="Marcador de contenido 3">
            <a:extLst>
              <a:ext uri="{FF2B5EF4-FFF2-40B4-BE49-F238E27FC236}">
                <a16:creationId xmlns:a16="http://schemas.microsoft.com/office/drawing/2014/main" id="{3B0DD4D5-ECA4-4DBC-A522-C12EBC03DB55}"/>
              </a:ext>
            </a:extLst>
          </p:cNvPr>
          <p:cNvSpPr>
            <a:spLocks noGrp="1"/>
          </p:cNvSpPr>
          <p:nvPr>
            <p:ph sz="half" idx="2"/>
          </p:nvPr>
        </p:nvSpPr>
        <p:spPr/>
        <p:txBody>
          <a:bodyPr/>
          <a:lstStyle/>
          <a:p>
            <a:pPr marL="0" indent="0">
              <a:buNone/>
            </a:pPr>
            <a:r>
              <a:rPr lang="es-ES" dirty="0">
                <a:solidFill>
                  <a:schemeClr val="accent2"/>
                </a:solidFill>
              </a:rPr>
              <a:t> </a:t>
            </a:r>
          </a:p>
        </p:txBody>
      </p:sp>
      <p:sp>
        <p:nvSpPr>
          <p:cNvPr id="5" name="Marcador de texto 4">
            <a:extLst>
              <a:ext uri="{FF2B5EF4-FFF2-40B4-BE49-F238E27FC236}">
                <a16:creationId xmlns:a16="http://schemas.microsoft.com/office/drawing/2014/main" id="{C7B409F0-B4C5-42D5-88CD-1AD009F91C71}"/>
              </a:ext>
            </a:extLst>
          </p:cNvPr>
          <p:cNvSpPr>
            <a:spLocks noGrp="1"/>
          </p:cNvSpPr>
          <p:nvPr>
            <p:ph type="body" sz="quarter" idx="3"/>
          </p:nvPr>
        </p:nvSpPr>
        <p:spPr/>
        <p:txBody>
          <a:bodyPr/>
          <a:lstStyle/>
          <a:p>
            <a:r>
              <a:rPr lang="es-ES" dirty="0"/>
              <a:t>Regional Norte</a:t>
            </a:r>
          </a:p>
        </p:txBody>
      </p:sp>
      <p:sp>
        <p:nvSpPr>
          <p:cNvPr id="21" name="CuadroTexto 20">
            <a:extLst>
              <a:ext uri="{FF2B5EF4-FFF2-40B4-BE49-F238E27FC236}">
                <a16:creationId xmlns:a16="http://schemas.microsoft.com/office/drawing/2014/main" id="{329E3A8E-7484-41CB-A276-C249E16B8035}"/>
              </a:ext>
            </a:extLst>
          </p:cNvPr>
          <p:cNvSpPr txBox="1"/>
          <p:nvPr/>
        </p:nvSpPr>
        <p:spPr>
          <a:xfrm>
            <a:off x="686481" y="5525998"/>
            <a:ext cx="4892683" cy="1200329"/>
          </a:xfrm>
          <a:prstGeom prst="rect">
            <a:avLst/>
          </a:prstGeom>
          <a:noFill/>
        </p:spPr>
        <p:txBody>
          <a:bodyPr wrap="square" rtlCol="0">
            <a:spAutoFit/>
          </a:bodyPr>
          <a:lstStyle/>
          <a:p>
            <a:r>
              <a:rPr lang="es-ES" dirty="0">
                <a:solidFill>
                  <a:schemeClr val="accent2"/>
                </a:solidFill>
              </a:rPr>
              <a:t>Comprendido un total de 95 Diligencias:</a:t>
            </a:r>
          </a:p>
          <a:p>
            <a:endParaRPr lang="es-ES" dirty="0">
              <a:solidFill>
                <a:schemeClr val="accent2"/>
              </a:solidFill>
            </a:endParaRPr>
          </a:p>
          <a:p>
            <a:pPr marL="285750" indent="-285750">
              <a:buFontTx/>
              <a:buChar char="-"/>
            </a:pPr>
            <a:r>
              <a:rPr lang="es-ES" dirty="0">
                <a:solidFill>
                  <a:schemeClr val="accent2"/>
                </a:solidFill>
              </a:rPr>
              <a:t>380 días en Diligencias. </a:t>
            </a:r>
          </a:p>
          <a:p>
            <a:pPr marL="285750" indent="-285750">
              <a:buFontTx/>
              <a:buChar char="-"/>
            </a:pPr>
            <a:r>
              <a:rPr lang="es-ES" dirty="0">
                <a:solidFill>
                  <a:schemeClr val="accent2"/>
                </a:solidFill>
              </a:rPr>
              <a:t>285 personas asistieron a Diligencias.  </a:t>
            </a:r>
          </a:p>
        </p:txBody>
      </p:sp>
      <p:sp>
        <p:nvSpPr>
          <p:cNvPr id="23" name="CuadroTexto 22">
            <a:extLst>
              <a:ext uri="{FF2B5EF4-FFF2-40B4-BE49-F238E27FC236}">
                <a16:creationId xmlns:a16="http://schemas.microsoft.com/office/drawing/2014/main" id="{956BDDAF-7BEB-48A7-9ACF-577418AD42A2}"/>
              </a:ext>
            </a:extLst>
          </p:cNvPr>
          <p:cNvSpPr txBox="1"/>
          <p:nvPr/>
        </p:nvSpPr>
        <p:spPr>
          <a:xfrm>
            <a:off x="6441277" y="5521511"/>
            <a:ext cx="4892683" cy="1200329"/>
          </a:xfrm>
          <a:prstGeom prst="rect">
            <a:avLst/>
          </a:prstGeom>
          <a:noFill/>
        </p:spPr>
        <p:txBody>
          <a:bodyPr wrap="square" rtlCol="0">
            <a:spAutoFit/>
          </a:bodyPr>
          <a:lstStyle/>
          <a:p>
            <a:r>
              <a:rPr lang="es-ES" dirty="0">
                <a:solidFill>
                  <a:schemeClr val="accent2"/>
                </a:solidFill>
              </a:rPr>
              <a:t>Comprendido un total de 55 Diligencias:</a:t>
            </a:r>
          </a:p>
          <a:p>
            <a:endParaRPr lang="es-ES" dirty="0">
              <a:solidFill>
                <a:schemeClr val="accent2"/>
              </a:solidFill>
            </a:endParaRPr>
          </a:p>
          <a:p>
            <a:pPr marL="285750" indent="-285750">
              <a:buFontTx/>
              <a:buChar char="-"/>
            </a:pPr>
            <a:r>
              <a:rPr lang="es-ES" dirty="0">
                <a:solidFill>
                  <a:schemeClr val="accent2"/>
                </a:solidFill>
              </a:rPr>
              <a:t>220 días en Diligencias. </a:t>
            </a:r>
          </a:p>
          <a:p>
            <a:pPr marL="285750" indent="-285750">
              <a:buFontTx/>
              <a:buChar char="-"/>
            </a:pPr>
            <a:r>
              <a:rPr lang="es-ES" dirty="0">
                <a:solidFill>
                  <a:schemeClr val="accent2"/>
                </a:solidFill>
              </a:rPr>
              <a:t>165 personas asistieron a Diligencias.  </a:t>
            </a:r>
          </a:p>
        </p:txBody>
      </p:sp>
      <p:graphicFrame>
        <p:nvGraphicFramePr>
          <p:cNvPr id="12" name="Gráfico 11">
            <a:extLst>
              <a:ext uri="{FF2B5EF4-FFF2-40B4-BE49-F238E27FC236}">
                <a16:creationId xmlns:a16="http://schemas.microsoft.com/office/drawing/2014/main" id="{60BAED83-55B3-416C-B8C1-0982F0ADD6A4}"/>
              </a:ext>
            </a:extLst>
          </p:cNvPr>
          <p:cNvGraphicFramePr>
            <a:graphicFrameLocks/>
          </p:cNvGraphicFramePr>
          <p:nvPr>
            <p:extLst/>
          </p:nvPr>
        </p:nvGraphicFramePr>
        <p:xfrm>
          <a:off x="509587" y="2330311"/>
          <a:ext cx="548693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Marcador de contenido 14">
            <a:extLst>
              <a:ext uri="{FF2B5EF4-FFF2-40B4-BE49-F238E27FC236}">
                <a16:creationId xmlns:a16="http://schemas.microsoft.com/office/drawing/2014/main" id="{60BAED83-55B3-416C-B8C1-0982F0ADD6A4}"/>
              </a:ext>
            </a:extLst>
          </p:cNvPr>
          <p:cNvGraphicFramePr>
            <a:graphicFrameLocks noGrp="1"/>
          </p:cNvGraphicFramePr>
          <p:nvPr>
            <p:ph sz="quarter" idx="4"/>
            <p:extLst/>
          </p:nvPr>
        </p:nvGraphicFramePr>
        <p:xfrm>
          <a:off x="6192837" y="2174875"/>
          <a:ext cx="5760623" cy="2743200"/>
        </p:xfrm>
        <a:graphic>
          <a:graphicData uri="http://schemas.openxmlformats.org/drawingml/2006/chart">
            <c:chart xmlns:c="http://schemas.openxmlformats.org/drawingml/2006/chart" xmlns:r="http://schemas.openxmlformats.org/officeDocument/2006/relationships" r:id="rId5"/>
          </a:graphicData>
        </a:graphic>
      </p:graphicFrame>
      <p:sp>
        <p:nvSpPr>
          <p:cNvPr id="2" name="Rectángulo 1">
            <a:extLst>
              <a:ext uri="{FF2B5EF4-FFF2-40B4-BE49-F238E27FC236}">
                <a16:creationId xmlns:a16="http://schemas.microsoft.com/office/drawing/2014/main" id="{30343B4B-85AB-45B6-BDB7-6B68E72118B3}"/>
              </a:ext>
            </a:extLst>
          </p:cNvPr>
          <p:cNvSpPr/>
          <p:nvPr/>
        </p:nvSpPr>
        <p:spPr>
          <a:xfrm>
            <a:off x="686481" y="4980001"/>
            <a:ext cx="2733441" cy="261610"/>
          </a:xfrm>
          <a:prstGeom prst="rect">
            <a:avLst/>
          </a:prstGeom>
        </p:spPr>
        <p:txBody>
          <a:bodyPr wrap="none">
            <a:spAutoFit/>
          </a:bodyPr>
          <a:lstStyle/>
          <a:p>
            <a:r>
              <a:rPr lang="es-CO" sz="1100" dirty="0"/>
              <a:t>Gráfica No 3. Corte 31 de diciembre de 2018</a:t>
            </a:r>
          </a:p>
        </p:txBody>
      </p:sp>
      <p:sp>
        <p:nvSpPr>
          <p:cNvPr id="13" name="Rectángulo 12">
            <a:extLst>
              <a:ext uri="{FF2B5EF4-FFF2-40B4-BE49-F238E27FC236}">
                <a16:creationId xmlns:a16="http://schemas.microsoft.com/office/drawing/2014/main" id="{D748ED0B-8484-4844-A5C7-E7B39089D56C}"/>
              </a:ext>
            </a:extLst>
          </p:cNvPr>
          <p:cNvSpPr/>
          <p:nvPr/>
        </p:nvSpPr>
        <p:spPr>
          <a:xfrm>
            <a:off x="6193368" y="4973751"/>
            <a:ext cx="2733441" cy="261610"/>
          </a:xfrm>
          <a:prstGeom prst="rect">
            <a:avLst/>
          </a:prstGeom>
        </p:spPr>
        <p:txBody>
          <a:bodyPr wrap="none">
            <a:spAutoFit/>
          </a:bodyPr>
          <a:lstStyle/>
          <a:p>
            <a:r>
              <a:rPr lang="es-CO" sz="1100" dirty="0"/>
              <a:t>Gráfica No 4. Corte 31 de diciembre de 2018</a:t>
            </a:r>
          </a:p>
        </p:txBody>
      </p:sp>
    </p:spTree>
    <p:extLst>
      <p:ext uri="{BB962C8B-B14F-4D97-AF65-F5344CB8AC3E}">
        <p14:creationId xmlns:p14="http://schemas.microsoft.com/office/powerpoint/2010/main" val="365419558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8" name="CuadroTexto 3">
            <a:extLst>
              <a:ext uri="{FF2B5EF4-FFF2-40B4-BE49-F238E27FC236}">
                <a16:creationId xmlns:a16="http://schemas.microsoft.com/office/drawing/2014/main" id="{00DBDCB8-A525-4D16-86AA-9FE460754ECD}"/>
              </a:ext>
            </a:extLst>
          </p:cNvPr>
          <p:cNvSpPr txBox="1">
            <a:spLocks noChangeArrowheads="1"/>
          </p:cNvSpPr>
          <p:nvPr/>
        </p:nvSpPr>
        <p:spPr bwMode="auto">
          <a:xfrm>
            <a:off x="1678544" y="399132"/>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MATERIALIZACIÓN DE ACTIVOS POR AÑO</a:t>
            </a:r>
            <a:endParaRPr lang="es-CO" altLang="es-CO" sz="2700" b="1" dirty="0">
              <a:solidFill>
                <a:srgbClr val="002060"/>
              </a:solidFill>
            </a:endParaRPr>
          </a:p>
        </p:txBody>
      </p:sp>
      <p:graphicFrame>
        <p:nvGraphicFramePr>
          <p:cNvPr id="19" name="Tabla 18">
            <a:extLst>
              <a:ext uri="{FF2B5EF4-FFF2-40B4-BE49-F238E27FC236}">
                <a16:creationId xmlns:a16="http://schemas.microsoft.com/office/drawing/2014/main" id="{F786241E-8DF3-4290-AC09-C2350A1004FA}"/>
              </a:ext>
            </a:extLst>
          </p:cNvPr>
          <p:cNvGraphicFramePr>
            <a:graphicFrameLocks noGrp="1"/>
          </p:cNvGraphicFramePr>
          <p:nvPr>
            <p:extLst/>
          </p:nvPr>
        </p:nvGraphicFramePr>
        <p:xfrm>
          <a:off x="463824" y="1552584"/>
          <a:ext cx="10933046" cy="3017520"/>
        </p:xfrm>
        <a:graphic>
          <a:graphicData uri="http://schemas.openxmlformats.org/drawingml/2006/table">
            <a:tbl>
              <a:tblPr/>
              <a:tblGrid>
                <a:gridCol w="912923">
                  <a:extLst>
                    <a:ext uri="{9D8B030D-6E8A-4147-A177-3AD203B41FA5}">
                      <a16:colId xmlns:a16="http://schemas.microsoft.com/office/drawing/2014/main" val="519695803"/>
                    </a:ext>
                  </a:extLst>
                </a:gridCol>
                <a:gridCol w="1527468">
                  <a:extLst>
                    <a:ext uri="{9D8B030D-6E8A-4147-A177-3AD203B41FA5}">
                      <a16:colId xmlns:a16="http://schemas.microsoft.com/office/drawing/2014/main" val="764676798"/>
                    </a:ext>
                  </a:extLst>
                </a:gridCol>
                <a:gridCol w="1416090">
                  <a:extLst>
                    <a:ext uri="{9D8B030D-6E8A-4147-A177-3AD203B41FA5}">
                      <a16:colId xmlns:a16="http://schemas.microsoft.com/office/drawing/2014/main" val="2519145932"/>
                    </a:ext>
                  </a:extLst>
                </a:gridCol>
                <a:gridCol w="1416090">
                  <a:extLst>
                    <a:ext uri="{9D8B030D-6E8A-4147-A177-3AD203B41FA5}">
                      <a16:colId xmlns:a16="http://schemas.microsoft.com/office/drawing/2014/main" val="1073145783"/>
                    </a:ext>
                  </a:extLst>
                </a:gridCol>
                <a:gridCol w="1845691">
                  <a:extLst>
                    <a:ext uri="{9D8B030D-6E8A-4147-A177-3AD203B41FA5}">
                      <a16:colId xmlns:a16="http://schemas.microsoft.com/office/drawing/2014/main" val="3266956938"/>
                    </a:ext>
                  </a:extLst>
                </a:gridCol>
                <a:gridCol w="1555406">
                  <a:extLst>
                    <a:ext uri="{9D8B030D-6E8A-4147-A177-3AD203B41FA5}">
                      <a16:colId xmlns:a16="http://schemas.microsoft.com/office/drawing/2014/main" val="591706241"/>
                    </a:ext>
                  </a:extLst>
                </a:gridCol>
                <a:gridCol w="2259378">
                  <a:extLst>
                    <a:ext uri="{9D8B030D-6E8A-4147-A177-3AD203B41FA5}">
                      <a16:colId xmlns:a16="http://schemas.microsoft.com/office/drawing/2014/main" val="2416568130"/>
                    </a:ext>
                  </a:extLst>
                </a:gridCol>
              </a:tblGrid>
              <a:tr h="0">
                <a:tc rowSpan="2">
                  <a:txBody>
                    <a:bodyPr/>
                    <a:lstStyle/>
                    <a:p>
                      <a:pPr algn="ctr" rtl="0" fontAlgn="base"/>
                      <a:r>
                        <a:rPr lang="es-CO" sz="1600" b="1" i="0" dirty="0">
                          <a:solidFill>
                            <a:srgbClr val="FFFFFF"/>
                          </a:solidFill>
                          <a:effectLst/>
                          <a:latin typeface="Arial Narrow" panose="020B0606020202030204" pitchFamily="34" charset="0"/>
                        </a:rPr>
                        <a:t> </a:t>
                      </a:r>
                      <a:r>
                        <a:rPr lang="es-CO" sz="1600" b="1" i="0" dirty="0">
                          <a:effectLst/>
                          <a:latin typeface="Arial Narrow" panose="020B0606020202030204" pitchFamily="34" charset="0"/>
                        </a:rPr>
                        <a:t> </a:t>
                      </a:r>
                      <a:endParaRPr lang="es-CO" sz="1600" b="1"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19050" cap="flat" cmpd="sng" algn="ctr">
                      <a:solidFill>
                        <a:srgbClr val="8EAADB"/>
                      </a:solidFill>
                      <a:prstDash val="solid"/>
                      <a:round/>
                      <a:headEnd type="none" w="med" len="med"/>
                      <a:tailEnd type="none" w="med" len="med"/>
                    </a:lnB>
                    <a:solidFill>
                      <a:schemeClr val="tx2"/>
                    </a:solidFill>
                  </a:tcPr>
                </a:tc>
                <a:tc rowSpan="2">
                  <a:txBody>
                    <a:bodyPr/>
                    <a:lstStyle/>
                    <a:p>
                      <a:pPr algn="ctr" rtl="0" fontAlgn="base"/>
                      <a:r>
                        <a:rPr lang="es-CO" sz="1600" b="1" i="0" dirty="0">
                          <a:solidFill>
                            <a:srgbClr val="FFFFFF"/>
                          </a:solidFill>
                          <a:effectLst/>
                          <a:latin typeface="Arial Narrow" panose="020B0606020202030204" pitchFamily="34" charset="0"/>
                        </a:rPr>
                        <a:t>Numero de Diligencias</a:t>
                      </a:r>
                      <a:r>
                        <a:rPr lang="es-CO" sz="1600" b="1" i="0" dirty="0">
                          <a:effectLst/>
                          <a:latin typeface="Arial Narrow" panose="020B0606020202030204" pitchFamily="34" charset="0"/>
                        </a:rPr>
                        <a:t> </a:t>
                      </a:r>
                      <a:endParaRPr lang="es-CO" sz="1600" b="1"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19050" cap="flat" cmpd="sng" algn="ctr">
                      <a:solidFill>
                        <a:srgbClr val="8EAADB"/>
                      </a:solidFill>
                      <a:prstDash val="solid"/>
                      <a:round/>
                      <a:headEnd type="none" w="med" len="med"/>
                      <a:tailEnd type="none" w="med" len="med"/>
                    </a:lnB>
                    <a:solidFill>
                      <a:schemeClr val="tx2"/>
                    </a:solidFill>
                  </a:tcPr>
                </a:tc>
                <a:tc gridSpan="2">
                  <a:txBody>
                    <a:bodyPr/>
                    <a:lstStyle/>
                    <a:p>
                      <a:pPr algn="ctr" rtl="0" fontAlgn="base"/>
                      <a:r>
                        <a:rPr lang="es-CO" sz="1600" b="1" i="0" dirty="0">
                          <a:solidFill>
                            <a:srgbClr val="FFFFFF"/>
                          </a:solidFill>
                          <a:effectLst/>
                          <a:latin typeface="Arial Narrow" panose="020B0606020202030204" pitchFamily="34" charset="0"/>
                        </a:rPr>
                        <a:t>Inmuebles</a:t>
                      </a:r>
                      <a:r>
                        <a:rPr lang="es-CO" sz="1600" b="1" i="0" dirty="0">
                          <a:effectLst/>
                          <a:latin typeface="Arial Narrow" panose="020B0606020202030204" pitchFamily="34" charset="0"/>
                        </a:rPr>
                        <a:t> </a:t>
                      </a:r>
                      <a:endParaRPr lang="es-CO" sz="1600" b="1"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19050" cap="flat" cmpd="sng" algn="ctr">
                      <a:solidFill>
                        <a:srgbClr val="8EAADB"/>
                      </a:solidFill>
                      <a:prstDash val="solid"/>
                      <a:round/>
                      <a:headEnd type="none" w="med" len="med"/>
                      <a:tailEnd type="none" w="med" len="med"/>
                    </a:lnB>
                    <a:solidFill>
                      <a:schemeClr val="tx2"/>
                    </a:solidFill>
                  </a:tcPr>
                </a:tc>
                <a:tc hMerge="1">
                  <a:txBody>
                    <a:bodyPr/>
                    <a:lstStyle/>
                    <a:p>
                      <a:pPr algn="ctr" rtl="0" fontAlgn="base"/>
                      <a:endParaRPr lang="es-CO" sz="1600" b="1"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19050" cap="flat" cmpd="sng" algn="ctr">
                      <a:solidFill>
                        <a:srgbClr val="8EAADB"/>
                      </a:solidFill>
                      <a:prstDash val="solid"/>
                      <a:round/>
                      <a:headEnd type="none" w="med" len="med"/>
                      <a:tailEnd type="none" w="med" len="med"/>
                    </a:lnB>
                    <a:solidFill>
                      <a:schemeClr val="tx2"/>
                    </a:solidFill>
                  </a:tcPr>
                </a:tc>
                <a:tc rowSpan="2">
                  <a:txBody>
                    <a:bodyPr/>
                    <a:lstStyle/>
                    <a:p>
                      <a:pPr algn="ctr" rtl="0" fontAlgn="base"/>
                      <a:r>
                        <a:rPr lang="es-CO" sz="1600" b="1" i="0" dirty="0">
                          <a:solidFill>
                            <a:srgbClr val="FFFFFF"/>
                          </a:solidFill>
                          <a:effectLst/>
                          <a:latin typeface="Arial Narrow" panose="020B0606020202030204" pitchFamily="34" charset="0"/>
                        </a:rPr>
                        <a:t>Transportes</a:t>
                      </a:r>
                      <a:r>
                        <a:rPr lang="es-CO" sz="1600" b="1" i="0" dirty="0">
                          <a:effectLst/>
                          <a:latin typeface="Arial Narrow" panose="020B0606020202030204" pitchFamily="34" charset="0"/>
                        </a:rPr>
                        <a:t> </a:t>
                      </a:r>
                      <a:endParaRPr lang="es-CO" sz="1600" b="1"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19050" cap="flat" cmpd="sng" algn="ctr">
                      <a:solidFill>
                        <a:srgbClr val="8EAADB"/>
                      </a:solidFill>
                      <a:prstDash val="solid"/>
                      <a:round/>
                      <a:headEnd type="none" w="med" len="med"/>
                      <a:tailEnd type="none" w="med" len="med"/>
                    </a:lnB>
                    <a:solidFill>
                      <a:schemeClr val="tx2"/>
                    </a:solidFill>
                  </a:tcPr>
                </a:tc>
                <a:tc rowSpan="2">
                  <a:txBody>
                    <a:bodyPr/>
                    <a:lstStyle/>
                    <a:p>
                      <a:pPr algn="ctr" rtl="0" fontAlgn="base"/>
                      <a:r>
                        <a:rPr lang="es-CO" sz="1600" b="1" i="0" dirty="0">
                          <a:solidFill>
                            <a:srgbClr val="FFFFFF"/>
                          </a:solidFill>
                          <a:effectLst/>
                          <a:latin typeface="Arial Narrow" panose="020B0606020202030204" pitchFamily="34" charset="0"/>
                        </a:rPr>
                        <a:t>Semovientes</a:t>
                      </a:r>
                      <a:r>
                        <a:rPr lang="es-CO" sz="1600" b="1" i="0" dirty="0">
                          <a:effectLst/>
                          <a:latin typeface="Arial Narrow" panose="020B0606020202030204" pitchFamily="34" charset="0"/>
                        </a:rPr>
                        <a:t> </a:t>
                      </a:r>
                      <a:endParaRPr lang="es-CO" sz="1600" b="1"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19050" cap="flat" cmpd="sng" algn="ctr">
                      <a:solidFill>
                        <a:srgbClr val="8EAADB"/>
                      </a:solidFill>
                      <a:prstDash val="solid"/>
                      <a:round/>
                      <a:headEnd type="none" w="med" len="med"/>
                      <a:tailEnd type="none" w="med" len="med"/>
                    </a:lnB>
                    <a:solidFill>
                      <a:schemeClr val="tx2"/>
                    </a:solidFill>
                  </a:tcPr>
                </a:tc>
                <a:tc rowSpan="2">
                  <a:txBody>
                    <a:bodyPr/>
                    <a:lstStyle/>
                    <a:p>
                      <a:pPr algn="ctr" rtl="0" fontAlgn="base"/>
                      <a:r>
                        <a:rPr lang="es-CO" sz="1600" b="1" i="0" dirty="0">
                          <a:solidFill>
                            <a:srgbClr val="FFFFFF"/>
                          </a:solidFill>
                          <a:effectLst/>
                          <a:latin typeface="Arial Narrow" panose="020B0606020202030204" pitchFamily="34" charset="0"/>
                        </a:rPr>
                        <a:t>Sociedades y </a:t>
                      </a:r>
                      <a:r>
                        <a:rPr lang="es-CO" sz="1600" b="1" i="0" dirty="0" err="1">
                          <a:solidFill>
                            <a:srgbClr val="FFFFFF"/>
                          </a:solidFill>
                          <a:effectLst/>
                          <a:latin typeface="Arial Narrow" panose="020B0606020202030204" pitchFamily="34" charset="0"/>
                        </a:rPr>
                        <a:t>Est</a:t>
                      </a:r>
                      <a:r>
                        <a:rPr lang="es-CO" sz="1600" b="1" i="0" dirty="0">
                          <a:solidFill>
                            <a:srgbClr val="FFFFFF"/>
                          </a:solidFill>
                          <a:effectLst/>
                          <a:latin typeface="Arial Narrow" panose="020B0606020202030204" pitchFamily="34" charset="0"/>
                        </a:rPr>
                        <a:t>. de Comercio </a:t>
                      </a:r>
                      <a:r>
                        <a:rPr lang="es-CO" sz="1600" b="1" i="0" dirty="0">
                          <a:effectLst/>
                          <a:latin typeface="Arial Narrow" panose="020B0606020202030204" pitchFamily="34" charset="0"/>
                        </a:rPr>
                        <a:t> </a:t>
                      </a:r>
                      <a:endParaRPr lang="es-CO" sz="1600" b="1"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19050" cap="flat" cmpd="sng" algn="ctr">
                      <a:solidFill>
                        <a:srgbClr val="8EAADB"/>
                      </a:solidFill>
                      <a:prstDash val="solid"/>
                      <a:round/>
                      <a:headEnd type="none" w="med" len="med"/>
                      <a:tailEnd type="none" w="med" len="med"/>
                    </a:lnB>
                    <a:solidFill>
                      <a:schemeClr val="tx2"/>
                    </a:solidFill>
                  </a:tcPr>
                </a:tc>
                <a:extLst>
                  <a:ext uri="{0D108BD9-81ED-4DB2-BD59-A6C34878D82A}">
                    <a16:rowId xmlns:a16="http://schemas.microsoft.com/office/drawing/2014/main" val="992434337"/>
                  </a:ext>
                </a:extLst>
              </a:tr>
              <a:tr h="0">
                <a:tc vMerge="1">
                  <a:txBody>
                    <a:bodyPr/>
                    <a:lstStyle/>
                    <a:p>
                      <a:pPr algn="ctr" rtl="0" fontAlgn="base"/>
                      <a:endParaRPr lang="es-CO" sz="1600" b="1"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19050" cap="flat" cmpd="sng" algn="ctr">
                      <a:solidFill>
                        <a:srgbClr val="8EAADB"/>
                      </a:solidFill>
                      <a:prstDash val="solid"/>
                      <a:round/>
                      <a:headEnd type="none" w="med" len="med"/>
                      <a:tailEnd type="none" w="med" len="med"/>
                    </a:lnT>
                    <a:lnB w="19050" cap="flat" cmpd="sng" algn="ctr">
                      <a:solidFill>
                        <a:srgbClr val="8EAADB"/>
                      </a:solidFill>
                      <a:prstDash val="solid"/>
                      <a:round/>
                      <a:headEnd type="none" w="med" len="med"/>
                      <a:tailEnd type="none" w="med" len="med"/>
                    </a:lnB>
                    <a:solidFill>
                      <a:schemeClr val="tx2"/>
                    </a:solidFill>
                  </a:tcPr>
                </a:tc>
                <a:tc vMerge="1">
                  <a:txBody>
                    <a:bodyPr/>
                    <a:lstStyle/>
                    <a:p>
                      <a:pPr algn="ctr" rtl="0" fontAlgn="base"/>
                      <a:endParaRPr lang="es-CO" sz="1600" b="1"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19050" cap="flat" cmpd="sng" algn="ctr">
                      <a:solidFill>
                        <a:srgbClr val="8EAADB"/>
                      </a:solidFill>
                      <a:prstDash val="solid"/>
                      <a:round/>
                      <a:headEnd type="none" w="med" len="med"/>
                      <a:tailEnd type="none" w="med" len="med"/>
                    </a:lnT>
                    <a:lnB w="19050" cap="flat" cmpd="sng" algn="ctr">
                      <a:solidFill>
                        <a:srgbClr val="8EAADB"/>
                      </a:solidFill>
                      <a:prstDash val="solid"/>
                      <a:round/>
                      <a:headEnd type="none" w="med" len="med"/>
                      <a:tailEnd type="none" w="med" len="med"/>
                    </a:lnB>
                    <a:solidFill>
                      <a:schemeClr val="tx2"/>
                    </a:solidFill>
                  </a:tcPr>
                </a:tc>
                <a:tc>
                  <a:txBody>
                    <a:bodyPr/>
                    <a:lstStyle/>
                    <a:p>
                      <a:pPr algn="ctr" rtl="0" fontAlgn="base"/>
                      <a:r>
                        <a:rPr lang="es-CO" sz="1600" b="1" i="0" dirty="0">
                          <a:solidFill>
                            <a:schemeClr val="bg1"/>
                          </a:solidFill>
                          <a:effectLst/>
                        </a:rPr>
                        <a:t>No Sociales</a:t>
                      </a: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19050" cap="flat" cmpd="sng" algn="ctr">
                      <a:solidFill>
                        <a:srgbClr val="8EAADB"/>
                      </a:solidFill>
                      <a:prstDash val="solid"/>
                      <a:round/>
                      <a:headEnd type="none" w="med" len="med"/>
                      <a:tailEnd type="none" w="med" len="med"/>
                    </a:lnT>
                    <a:lnB w="19050" cap="flat" cmpd="sng" algn="ctr">
                      <a:solidFill>
                        <a:srgbClr val="8EAADB"/>
                      </a:solidFill>
                      <a:prstDash val="solid"/>
                      <a:round/>
                      <a:headEnd type="none" w="med" len="med"/>
                      <a:tailEnd type="none" w="med" len="med"/>
                    </a:lnB>
                    <a:solidFill>
                      <a:schemeClr val="tx2"/>
                    </a:solidFill>
                  </a:tcPr>
                </a:tc>
                <a:tc>
                  <a:txBody>
                    <a:bodyPr/>
                    <a:lstStyle/>
                    <a:p>
                      <a:pPr algn="ctr" rtl="0" fontAlgn="base"/>
                      <a:r>
                        <a:rPr lang="es-CO" sz="1600" b="1" i="0" dirty="0">
                          <a:solidFill>
                            <a:schemeClr val="bg1"/>
                          </a:solidFill>
                          <a:effectLst/>
                        </a:rPr>
                        <a:t>Sociales</a:t>
                      </a: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19050" cap="flat" cmpd="sng" algn="ctr">
                      <a:solidFill>
                        <a:srgbClr val="8EAADB"/>
                      </a:solidFill>
                      <a:prstDash val="solid"/>
                      <a:round/>
                      <a:headEnd type="none" w="med" len="med"/>
                      <a:tailEnd type="none" w="med" len="med"/>
                    </a:lnT>
                    <a:lnB w="19050" cap="flat" cmpd="sng" algn="ctr">
                      <a:solidFill>
                        <a:srgbClr val="8EAADB"/>
                      </a:solidFill>
                      <a:prstDash val="solid"/>
                      <a:round/>
                      <a:headEnd type="none" w="med" len="med"/>
                      <a:tailEnd type="none" w="med" len="med"/>
                    </a:lnB>
                    <a:solidFill>
                      <a:schemeClr val="tx2"/>
                    </a:solidFill>
                  </a:tcPr>
                </a:tc>
                <a:tc vMerge="1">
                  <a:txBody>
                    <a:bodyPr/>
                    <a:lstStyle/>
                    <a:p>
                      <a:pPr algn="ctr" rtl="0" fontAlgn="base"/>
                      <a:endParaRPr lang="es-CO" sz="1600" b="1"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19050" cap="flat" cmpd="sng" algn="ctr">
                      <a:solidFill>
                        <a:srgbClr val="8EAADB"/>
                      </a:solidFill>
                      <a:prstDash val="solid"/>
                      <a:round/>
                      <a:headEnd type="none" w="med" len="med"/>
                      <a:tailEnd type="none" w="med" len="med"/>
                    </a:lnT>
                    <a:lnB w="19050" cap="flat" cmpd="sng" algn="ctr">
                      <a:solidFill>
                        <a:srgbClr val="8EAADB"/>
                      </a:solidFill>
                      <a:prstDash val="solid"/>
                      <a:round/>
                      <a:headEnd type="none" w="med" len="med"/>
                      <a:tailEnd type="none" w="med" len="med"/>
                    </a:lnB>
                    <a:solidFill>
                      <a:schemeClr val="tx2"/>
                    </a:solidFill>
                  </a:tcPr>
                </a:tc>
                <a:tc vMerge="1">
                  <a:txBody>
                    <a:bodyPr/>
                    <a:lstStyle/>
                    <a:p>
                      <a:pPr algn="ctr" rtl="0" fontAlgn="base"/>
                      <a:endParaRPr lang="es-CO" sz="1600" b="1"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19050" cap="flat" cmpd="sng" algn="ctr">
                      <a:solidFill>
                        <a:srgbClr val="8EAADB"/>
                      </a:solidFill>
                      <a:prstDash val="solid"/>
                      <a:round/>
                      <a:headEnd type="none" w="med" len="med"/>
                      <a:tailEnd type="none" w="med" len="med"/>
                    </a:lnT>
                    <a:lnB w="19050" cap="flat" cmpd="sng" algn="ctr">
                      <a:solidFill>
                        <a:srgbClr val="8EAADB"/>
                      </a:solidFill>
                      <a:prstDash val="solid"/>
                      <a:round/>
                      <a:headEnd type="none" w="med" len="med"/>
                      <a:tailEnd type="none" w="med" len="med"/>
                    </a:lnB>
                    <a:solidFill>
                      <a:schemeClr val="tx2"/>
                    </a:solidFill>
                  </a:tcPr>
                </a:tc>
                <a:tc vMerge="1">
                  <a:txBody>
                    <a:bodyPr/>
                    <a:lstStyle/>
                    <a:p>
                      <a:pPr algn="ctr" rtl="0" fontAlgn="base"/>
                      <a:endParaRPr lang="es-CO" sz="1600" b="1"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19050" cap="flat" cmpd="sng" algn="ctr">
                      <a:solidFill>
                        <a:srgbClr val="8EAADB"/>
                      </a:solidFill>
                      <a:prstDash val="solid"/>
                      <a:round/>
                      <a:headEnd type="none" w="med" len="med"/>
                      <a:tailEnd type="none" w="med" len="med"/>
                    </a:lnT>
                    <a:lnB w="19050" cap="flat" cmpd="sng" algn="ctr">
                      <a:solidFill>
                        <a:srgbClr val="8EAADB"/>
                      </a:solidFill>
                      <a:prstDash val="solid"/>
                      <a:round/>
                      <a:headEnd type="none" w="med" len="med"/>
                      <a:tailEnd type="none" w="med" len="med"/>
                    </a:lnB>
                    <a:solidFill>
                      <a:schemeClr val="tx2"/>
                    </a:solidFill>
                  </a:tcPr>
                </a:tc>
                <a:extLst>
                  <a:ext uri="{0D108BD9-81ED-4DB2-BD59-A6C34878D82A}">
                    <a16:rowId xmlns:a16="http://schemas.microsoft.com/office/drawing/2014/main" val="1341187188"/>
                  </a:ext>
                </a:extLst>
              </a:tr>
              <a:tr h="322132">
                <a:tc>
                  <a:txBody>
                    <a:bodyPr/>
                    <a:lstStyle/>
                    <a:p>
                      <a:pPr algn="ctr" rtl="0" fontAlgn="base"/>
                      <a:r>
                        <a:rPr lang="es-CO" sz="1600" b="1" i="0" dirty="0">
                          <a:effectLst/>
                          <a:latin typeface="Arial Narrow" panose="020B0606020202030204" pitchFamily="34" charset="0"/>
                        </a:rPr>
                        <a:t>2014-2 </a:t>
                      </a:r>
                      <a:endParaRPr lang="es-CO" sz="1600" b="1"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19050" cap="flat" cmpd="sng" algn="ctr">
                      <a:solidFill>
                        <a:srgbClr val="8EAADB"/>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dirty="0">
                          <a:effectLst/>
                          <a:latin typeface="Arial Narrow" panose="020B0606020202030204" pitchFamily="34" charset="0"/>
                        </a:rPr>
                        <a:t>59 </a:t>
                      </a:r>
                      <a:endParaRPr lang="es-CO" sz="1600" b="0"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19050" cap="flat" cmpd="sng" algn="ctr">
                      <a:solidFill>
                        <a:srgbClr val="8EAADB"/>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fontAlgn="b"/>
                      <a:r>
                        <a:rPr lang="es-CO" sz="1600" b="0" i="0" kern="1200" dirty="0">
                          <a:solidFill>
                            <a:schemeClr val="tx1"/>
                          </a:solidFill>
                          <a:effectLst/>
                          <a:latin typeface="Arial Narrow" panose="020B0606020202030204" pitchFamily="34" charset="0"/>
                          <a:ea typeface="+mn-ea"/>
                          <a:cs typeface="+mn-cs"/>
                        </a:rPr>
                        <a:t>276</a:t>
                      </a:r>
                    </a:p>
                  </a:txBody>
                  <a:tcPr marL="0" marR="0" marT="0" marB="0" anchor="b">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19050" cap="flat" cmpd="sng" algn="ctr">
                      <a:solidFill>
                        <a:srgbClr val="8EAADB"/>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fontAlgn="b"/>
                      <a:r>
                        <a:rPr lang="es-CO" sz="1600" b="0" i="0" kern="1200">
                          <a:solidFill>
                            <a:schemeClr val="tx1"/>
                          </a:solidFill>
                          <a:effectLst/>
                          <a:latin typeface="Arial Narrow" panose="020B0606020202030204" pitchFamily="34" charset="0"/>
                          <a:ea typeface="+mn-ea"/>
                          <a:cs typeface="+mn-cs"/>
                        </a:rPr>
                        <a:t>501</a:t>
                      </a:r>
                    </a:p>
                  </a:txBody>
                  <a:tcPr marL="0" marR="0" marT="0" marB="0" anchor="b">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19050" cap="flat" cmpd="sng" algn="ctr">
                      <a:solidFill>
                        <a:srgbClr val="8EAADB"/>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dirty="0">
                          <a:effectLst/>
                          <a:latin typeface="Arial Narrow" panose="020B0606020202030204" pitchFamily="34" charset="0"/>
                        </a:rPr>
                        <a:t>24 </a:t>
                      </a:r>
                      <a:endParaRPr lang="es-CO" sz="1600" b="0"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19050" cap="flat" cmpd="sng" algn="ctr">
                      <a:solidFill>
                        <a:srgbClr val="8EAADB"/>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dirty="0">
                          <a:effectLst/>
                          <a:latin typeface="Arial Narrow" panose="020B0606020202030204" pitchFamily="34" charset="0"/>
                        </a:rPr>
                        <a:t>0 </a:t>
                      </a:r>
                      <a:endParaRPr lang="es-CO" sz="1600" b="0"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19050" cap="flat" cmpd="sng" algn="ctr">
                      <a:solidFill>
                        <a:srgbClr val="8EAADB"/>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a:effectLst/>
                          <a:latin typeface="Arial Narrow" panose="020B0606020202030204" pitchFamily="34" charset="0"/>
                        </a:rPr>
                        <a:t>20 </a:t>
                      </a:r>
                      <a:endParaRPr lang="es-CO" sz="1600" b="0" i="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19050" cap="flat" cmpd="sng" algn="ctr">
                      <a:solidFill>
                        <a:srgbClr val="8EAADB"/>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extLst>
                  <a:ext uri="{0D108BD9-81ED-4DB2-BD59-A6C34878D82A}">
                    <a16:rowId xmlns:a16="http://schemas.microsoft.com/office/drawing/2014/main" val="2185050884"/>
                  </a:ext>
                </a:extLst>
              </a:tr>
              <a:tr h="310702">
                <a:tc>
                  <a:txBody>
                    <a:bodyPr/>
                    <a:lstStyle/>
                    <a:p>
                      <a:pPr algn="ctr" rtl="0" fontAlgn="base"/>
                      <a:r>
                        <a:rPr lang="es-CO" sz="1600" b="1" i="0">
                          <a:effectLst/>
                          <a:latin typeface="Arial Narrow" panose="020B0606020202030204" pitchFamily="34" charset="0"/>
                        </a:rPr>
                        <a:t>2015 </a:t>
                      </a:r>
                      <a:endParaRPr lang="es-CO" sz="1600" b="1" i="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dirty="0">
                          <a:effectLst/>
                          <a:latin typeface="Arial Narrow" panose="020B0606020202030204" pitchFamily="34" charset="0"/>
                        </a:rPr>
                        <a:t>227 </a:t>
                      </a:r>
                      <a:endParaRPr lang="es-CO" sz="1600" b="0"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fontAlgn="b"/>
                      <a:r>
                        <a:rPr lang="es-CO" sz="1600" b="0" i="0" kern="1200" dirty="0">
                          <a:solidFill>
                            <a:schemeClr val="tx1"/>
                          </a:solidFill>
                          <a:effectLst/>
                          <a:latin typeface="Arial Narrow" panose="020B0606020202030204" pitchFamily="34" charset="0"/>
                          <a:ea typeface="+mn-ea"/>
                          <a:cs typeface="+mn-cs"/>
                        </a:rPr>
                        <a:t>833</a:t>
                      </a:r>
                    </a:p>
                  </a:txBody>
                  <a:tcPr marL="0" marR="0" marT="0" marB="0" anchor="b">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fontAlgn="b"/>
                      <a:r>
                        <a:rPr lang="es-CO" sz="1600" b="0" i="0" kern="1200" dirty="0">
                          <a:solidFill>
                            <a:schemeClr val="tx1"/>
                          </a:solidFill>
                          <a:effectLst/>
                          <a:latin typeface="Arial Narrow" panose="020B0606020202030204" pitchFamily="34" charset="0"/>
                          <a:ea typeface="+mn-ea"/>
                          <a:cs typeface="+mn-cs"/>
                        </a:rPr>
                        <a:t>103</a:t>
                      </a:r>
                    </a:p>
                  </a:txBody>
                  <a:tcPr marL="0" marR="0" marT="0" marB="0" anchor="b">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dirty="0">
                          <a:effectLst/>
                          <a:latin typeface="Arial Narrow" panose="020B0606020202030204" pitchFamily="34" charset="0"/>
                        </a:rPr>
                        <a:t>149 </a:t>
                      </a:r>
                      <a:endParaRPr lang="es-CO" sz="1600" b="0"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a:effectLst/>
                          <a:latin typeface="Arial Narrow" panose="020B0606020202030204" pitchFamily="34" charset="0"/>
                        </a:rPr>
                        <a:t>150 </a:t>
                      </a:r>
                      <a:endParaRPr lang="es-CO" sz="1600" b="0" i="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a:effectLst/>
                          <a:latin typeface="Arial Narrow" panose="020B0606020202030204" pitchFamily="34" charset="0"/>
                        </a:rPr>
                        <a:t>60 </a:t>
                      </a:r>
                      <a:endParaRPr lang="es-CO" sz="1600" b="0" i="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extLst>
                  <a:ext uri="{0D108BD9-81ED-4DB2-BD59-A6C34878D82A}">
                    <a16:rowId xmlns:a16="http://schemas.microsoft.com/office/drawing/2014/main" val="2540943551"/>
                  </a:ext>
                </a:extLst>
              </a:tr>
              <a:tr h="322132">
                <a:tc>
                  <a:txBody>
                    <a:bodyPr/>
                    <a:lstStyle/>
                    <a:p>
                      <a:pPr algn="ctr" rtl="0" fontAlgn="base"/>
                      <a:r>
                        <a:rPr lang="es-CO" sz="1600" b="1" i="0">
                          <a:effectLst/>
                          <a:latin typeface="Arial Narrow" panose="020B0606020202030204" pitchFamily="34" charset="0"/>
                        </a:rPr>
                        <a:t>2016 </a:t>
                      </a:r>
                      <a:endParaRPr lang="es-CO" sz="1600" b="1" i="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dirty="0">
                          <a:effectLst/>
                          <a:latin typeface="Arial Narrow" panose="020B0606020202030204" pitchFamily="34" charset="0"/>
                        </a:rPr>
                        <a:t>463 </a:t>
                      </a:r>
                      <a:endParaRPr lang="es-CO" sz="1600" b="0"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fontAlgn="b"/>
                      <a:r>
                        <a:rPr lang="es-CO" sz="1600" b="0" i="0" kern="1200" dirty="0">
                          <a:solidFill>
                            <a:schemeClr val="tx1"/>
                          </a:solidFill>
                          <a:effectLst/>
                          <a:latin typeface="Arial Narrow" panose="020B0606020202030204" pitchFamily="34" charset="0"/>
                          <a:ea typeface="+mn-ea"/>
                          <a:cs typeface="+mn-cs"/>
                        </a:rPr>
                        <a:t>1.001</a:t>
                      </a:r>
                    </a:p>
                  </a:txBody>
                  <a:tcPr marL="0" marR="0" marT="0" marB="0" anchor="b">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fontAlgn="b"/>
                      <a:r>
                        <a:rPr lang="es-CO" sz="1600" b="0" i="0" kern="1200" dirty="0">
                          <a:solidFill>
                            <a:schemeClr val="tx1"/>
                          </a:solidFill>
                          <a:effectLst/>
                          <a:latin typeface="Arial Narrow" panose="020B0606020202030204" pitchFamily="34" charset="0"/>
                          <a:ea typeface="+mn-ea"/>
                          <a:cs typeface="+mn-cs"/>
                        </a:rPr>
                        <a:t>56</a:t>
                      </a:r>
                    </a:p>
                  </a:txBody>
                  <a:tcPr marL="0" marR="0" marT="0" marB="0" anchor="b">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dirty="0">
                          <a:effectLst/>
                          <a:latin typeface="Arial Narrow" panose="020B0606020202030204" pitchFamily="34" charset="0"/>
                        </a:rPr>
                        <a:t>243 </a:t>
                      </a:r>
                      <a:endParaRPr lang="es-CO" sz="1600" b="0"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a:effectLst/>
                          <a:latin typeface="Arial Narrow" panose="020B0606020202030204" pitchFamily="34" charset="0"/>
                        </a:rPr>
                        <a:t>1.508 </a:t>
                      </a:r>
                      <a:endParaRPr lang="es-CO" sz="1600" b="0" i="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a:effectLst/>
                          <a:latin typeface="Arial Narrow" panose="020B0606020202030204" pitchFamily="34" charset="0"/>
                        </a:rPr>
                        <a:t>74 </a:t>
                      </a:r>
                      <a:endParaRPr lang="es-CO" sz="1600" b="0" i="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extLst>
                  <a:ext uri="{0D108BD9-81ED-4DB2-BD59-A6C34878D82A}">
                    <a16:rowId xmlns:a16="http://schemas.microsoft.com/office/drawing/2014/main" val="4009359484"/>
                  </a:ext>
                </a:extLst>
              </a:tr>
              <a:tr h="322132">
                <a:tc>
                  <a:txBody>
                    <a:bodyPr/>
                    <a:lstStyle/>
                    <a:p>
                      <a:pPr algn="ctr" rtl="0" fontAlgn="base"/>
                      <a:r>
                        <a:rPr lang="es-CO" sz="1600" b="1" i="0">
                          <a:effectLst/>
                          <a:latin typeface="Arial Narrow" panose="020B0606020202030204" pitchFamily="34" charset="0"/>
                        </a:rPr>
                        <a:t>2017 </a:t>
                      </a:r>
                      <a:endParaRPr lang="es-CO" sz="1600" b="1" i="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a:effectLst/>
                          <a:latin typeface="Arial Narrow" panose="020B0606020202030204" pitchFamily="34" charset="0"/>
                        </a:rPr>
                        <a:t>477 </a:t>
                      </a:r>
                      <a:endParaRPr lang="es-CO" sz="1600" b="0" i="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fontAlgn="b"/>
                      <a:r>
                        <a:rPr lang="es-CO" sz="1600" b="0" i="0" kern="1200" dirty="0">
                          <a:solidFill>
                            <a:schemeClr val="tx1"/>
                          </a:solidFill>
                          <a:effectLst/>
                          <a:latin typeface="Arial Narrow" panose="020B0606020202030204" pitchFamily="34" charset="0"/>
                          <a:ea typeface="+mn-ea"/>
                          <a:cs typeface="+mn-cs"/>
                        </a:rPr>
                        <a:t>1.235</a:t>
                      </a:r>
                    </a:p>
                  </a:txBody>
                  <a:tcPr marL="0" marR="0" marT="0" marB="0" anchor="b">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fontAlgn="b"/>
                      <a:r>
                        <a:rPr lang="es-CO" sz="1600" b="0" i="0" kern="1200" dirty="0">
                          <a:solidFill>
                            <a:schemeClr val="tx1"/>
                          </a:solidFill>
                          <a:effectLst/>
                          <a:latin typeface="Arial Narrow" panose="020B0606020202030204" pitchFamily="34" charset="0"/>
                          <a:ea typeface="+mn-ea"/>
                          <a:cs typeface="+mn-cs"/>
                        </a:rPr>
                        <a:t>48</a:t>
                      </a:r>
                    </a:p>
                  </a:txBody>
                  <a:tcPr marL="0" marR="0" marT="0" marB="0" anchor="b">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dirty="0">
                          <a:effectLst/>
                          <a:latin typeface="Arial Narrow" panose="020B0606020202030204" pitchFamily="34" charset="0"/>
                        </a:rPr>
                        <a:t>331 </a:t>
                      </a:r>
                      <a:endParaRPr lang="es-CO" sz="1600" b="0"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dirty="0">
                          <a:effectLst/>
                          <a:latin typeface="Arial Narrow" panose="020B0606020202030204" pitchFamily="34" charset="0"/>
                        </a:rPr>
                        <a:t>4.050 </a:t>
                      </a:r>
                      <a:endParaRPr lang="es-CO" sz="1600" b="0"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a:effectLst/>
                          <a:latin typeface="Arial Narrow" panose="020B0606020202030204" pitchFamily="34" charset="0"/>
                        </a:rPr>
                        <a:t>170 </a:t>
                      </a:r>
                      <a:endParaRPr lang="es-CO" sz="1600" b="0" i="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extLst>
                  <a:ext uri="{0D108BD9-81ED-4DB2-BD59-A6C34878D82A}">
                    <a16:rowId xmlns:a16="http://schemas.microsoft.com/office/drawing/2014/main" val="2699450299"/>
                  </a:ext>
                </a:extLst>
              </a:tr>
              <a:tr h="322132">
                <a:tc>
                  <a:txBody>
                    <a:bodyPr/>
                    <a:lstStyle/>
                    <a:p>
                      <a:pPr algn="ctr" rtl="0" fontAlgn="base"/>
                      <a:r>
                        <a:rPr lang="es-CO" sz="1600" b="1" i="0" dirty="0">
                          <a:effectLst/>
                          <a:latin typeface="Arial Narrow" panose="020B0606020202030204" pitchFamily="34" charset="0"/>
                        </a:rPr>
                        <a:t>2018 </a:t>
                      </a:r>
                      <a:endParaRPr lang="es-CO" sz="1600" b="1"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dirty="0">
                          <a:effectLst/>
                          <a:latin typeface="Arial Narrow" panose="020B0606020202030204" pitchFamily="34" charset="0"/>
                        </a:rPr>
                        <a:t>407</a:t>
                      </a:r>
                      <a:endParaRPr lang="es-CO" sz="1600" b="0"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dirty="0">
                          <a:effectLst/>
                          <a:latin typeface="Arial Narrow" panose="020B0606020202030204" pitchFamily="34" charset="0"/>
                        </a:rPr>
                        <a:t>1.299</a:t>
                      </a:r>
                      <a:endParaRPr lang="es-CO" sz="1600" b="0"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s-CO" sz="1600" b="0" i="0" kern="1200" dirty="0">
                          <a:solidFill>
                            <a:schemeClr val="tx1"/>
                          </a:solidFill>
                          <a:effectLst/>
                          <a:latin typeface="Arial Narrow" panose="020B0606020202030204" pitchFamily="34" charset="0"/>
                          <a:ea typeface="+mn-ea"/>
                          <a:cs typeface="+mn-cs"/>
                        </a:rPr>
                        <a:t>87</a:t>
                      </a: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dirty="0">
                          <a:effectLst/>
                          <a:latin typeface="Arial Narrow" panose="020B0606020202030204" pitchFamily="34" charset="0"/>
                        </a:rPr>
                        <a:t>320</a:t>
                      </a:r>
                      <a:endParaRPr lang="es-CO" sz="1600" b="0"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dirty="0">
                          <a:effectLst/>
                          <a:latin typeface="Arial Narrow" panose="020B0606020202030204" pitchFamily="34" charset="0"/>
                        </a:rPr>
                        <a:t>3.046</a:t>
                      </a: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dirty="0">
                          <a:effectLst/>
                          <a:latin typeface="Arial Narrow" panose="020B0606020202030204" pitchFamily="34" charset="0"/>
                        </a:rPr>
                        <a:t>199</a:t>
                      </a:r>
                      <a:endParaRPr lang="es-CO" sz="1600" b="0"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extLst>
                  <a:ext uri="{0D108BD9-81ED-4DB2-BD59-A6C34878D82A}">
                    <a16:rowId xmlns:a16="http://schemas.microsoft.com/office/drawing/2014/main" val="1749845968"/>
                  </a:ext>
                </a:extLst>
              </a:tr>
              <a:tr h="322132">
                <a:tc>
                  <a:txBody>
                    <a:bodyPr/>
                    <a:lstStyle/>
                    <a:p>
                      <a:pPr algn="ctr" rtl="0" fontAlgn="base"/>
                      <a:r>
                        <a:rPr lang="es-CO" sz="1600" b="1" i="0" dirty="0">
                          <a:effectLst/>
                          <a:latin typeface="Arial Narrow" panose="020B0606020202030204" pitchFamily="34" charset="0"/>
                        </a:rPr>
                        <a:t>Total </a:t>
                      </a:r>
                      <a:endParaRPr lang="es-CO" sz="1600" b="1"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algn="ctr" rtl="0" fontAlgn="base"/>
                      <a:r>
                        <a:rPr lang="es-CO" sz="1600" b="0" i="0" dirty="0">
                          <a:effectLst/>
                          <a:latin typeface="Arial Narrow" panose="020B0606020202030204" pitchFamily="34" charset="0"/>
                        </a:rPr>
                        <a:t>1.633</a:t>
                      </a:r>
                      <a:endParaRPr lang="es-CO" sz="1600" b="0"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marL="0" algn="ctr" defTabSz="914400" rtl="0" eaLnBrk="1" fontAlgn="base" latinLnBrk="0" hangingPunct="1"/>
                      <a:r>
                        <a:rPr lang="es-CO" sz="1600" b="0" i="0" kern="1200" dirty="0">
                          <a:solidFill>
                            <a:schemeClr val="tx1"/>
                          </a:solidFill>
                          <a:effectLst/>
                          <a:latin typeface="Arial Narrow" panose="020B0606020202030204" pitchFamily="34" charset="0"/>
                          <a:ea typeface="+mn-ea"/>
                          <a:cs typeface="+mn-cs"/>
                        </a:rPr>
                        <a:t>4.644</a:t>
                      </a:r>
                    </a:p>
                  </a:txBody>
                  <a:tcPr marL="0" marR="0" marT="0" marB="0"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marL="0" algn="ctr" defTabSz="914400" rtl="0" eaLnBrk="1" fontAlgn="base" latinLnBrk="0" hangingPunct="1"/>
                      <a:r>
                        <a:rPr lang="es-CO" sz="1600" b="0" i="0" kern="1200" dirty="0">
                          <a:solidFill>
                            <a:schemeClr val="tx1"/>
                          </a:solidFill>
                          <a:effectLst/>
                          <a:latin typeface="Arial Narrow" panose="020B0606020202030204" pitchFamily="34" charset="0"/>
                          <a:ea typeface="+mn-ea"/>
                          <a:cs typeface="+mn-cs"/>
                        </a:rPr>
                        <a:t>1.535</a:t>
                      </a:r>
                    </a:p>
                  </a:txBody>
                  <a:tcPr marL="0" marR="0" marT="0" marB="0"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marL="0" algn="ctr" defTabSz="914400" rtl="0" eaLnBrk="1" fontAlgn="base" latinLnBrk="0" hangingPunct="1"/>
                      <a:r>
                        <a:rPr lang="es-CO" sz="1600" b="0" i="0" kern="1200" dirty="0">
                          <a:solidFill>
                            <a:schemeClr val="tx1"/>
                          </a:solidFill>
                          <a:effectLst/>
                          <a:latin typeface="Arial Narrow" panose="020B0606020202030204" pitchFamily="34" charset="0"/>
                          <a:ea typeface="+mn-ea"/>
                          <a:cs typeface="+mn-cs"/>
                        </a:rPr>
                        <a:t>1.067</a:t>
                      </a:r>
                    </a:p>
                  </a:txBody>
                  <a:tcPr marL="0" marR="0" marT="0" marB="0"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marL="0" algn="ctr" defTabSz="914400" rtl="0" eaLnBrk="1" fontAlgn="base" latinLnBrk="0" hangingPunct="1"/>
                      <a:r>
                        <a:rPr lang="es-CO" sz="1600" b="0" i="0" kern="1200" dirty="0">
                          <a:solidFill>
                            <a:schemeClr val="tx1"/>
                          </a:solidFill>
                          <a:effectLst/>
                          <a:latin typeface="Arial Narrow" panose="020B0606020202030204" pitchFamily="34" charset="0"/>
                          <a:ea typeface="+mn-ea"/>
                          <a:cs typeface="+mn-cs"/>
                        </a:rPr>
                        <a:t>8.754</a:t>
                      </a:r>
                    </a:p>
                  </a:txBody>
                  <a:tcPr marL="0" marR="0" marT="0" marB="0"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a:txBody>
                    <a:bodyPr/>
                    <a:lstStyle/>
                    <a:p>
                      <a:pPr marL="0" algn="ctr" defTabSz="914400" rtl="0" eaLnBrk="1" fontAlgn="base" latinLnBrk="0" hangingPunct="1"/>
                      <a:r>
                        <a:rPr lang="es-CO" sz="1600" b="0" i="0" kern="1200" dirty="0">
                          <a:solidFill>
                            <a:schemeClr val="tx1"/>
                          </a:solidFill>
                          <a:effectLst/>
                          <a:latin typeface="Arial Narrow" panose="020B0606020202030204" pitchFamily="34" charset="0"/>
                          <a:ea typeface="+mn-ea"/>
                          <a:cs typeface="+mn-cs"/>
                        </a:rPr>
                        <a:t>523</a:t>
                      </a:r>
                    </a:p>
                  </a:txBody>
                  <a:tcPr marL="0" marR="0" marT="0" marB="0"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extLst>
                  <a:ext uri="{0D108BD9-81ED-4DB2-BD59-A6C34878D82A}">
                    <a16:rowId xmlns:a16="http://schemas.microsoft.com/office/drawing/2014/main" val="1617598163"/>
                  </a:ext>
                </a:extLst>
              </a:tr>
              <a:tr h="322132">
                <a:tc gridSpan="5">
                  <a:txBody>
                    <a:bodyPr/>
                    <a:lstStyle/>
                    <a:p>
                      <a:pPr algn="ctr" rtl="0" fontAlgn="base"/>
                      <a:r>
                        <a:rPr lang="es-CO" sz="1600" b="1" i="0" dirty="0">
                          <a:effectLst/>
                        </a:rPr>
                        <a:t>TOTAL </a:t>
                      </a: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hMerge="1">
                  <a:txBody>
                    <a:bodyPr/>
                    <a:lstStyle/>
                    <a:p>
                      <a:pPr algn="ctr" rtl="0" fontAlgn="base"/>
                      <a:endParaRPr lang="es-CO" sz="1600" b="0" i="0" dirty="0">
                        <a:effectLst/>
                      </a:endParaRPr>
                    </a:p>
                  </a:txBody>
                  <a:tcPr marL="91446" marR="91446"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hMerge="1">
                  <a:txBody>
                    <a:bodyPr/>
                    <a:lstStyle/>
                    <a:p>
                      <a:pPr marL="0" algn="ctr" defTabSz="914400" rtl="0" eaLnBrk="1" fontAlgn="base" latinLnBrk="0" hangingPunct="1"/>
                      <a:endParaRPr lang="es-CO" sz="1600" b="0" i="0" kern="1200" dirty="0">
                        <a:solidFill>
                          <a:schemeClr val="tx1"/>
                        </a:solidFill>
                        <a:effectLst/>
                        <a:latin typeface="Arial Narrow" panose="020B0606020202030204" pitchFamily="34" charset="0"/>
                        <a:ea typeface="+mn-ea"/>
                        <a:cs typeface="+mn-cs"/>
                      </a:endParaRPr>
                    </a:p>
                  </a:txBody>
                  <a:tcPr marL="0" marR="0" marT="0" marB="0"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hMerge="1">
                  <a:txBody>
                    <a:bodyPr/>
                    <a:lstStyle/>
                    <a:p>
                      <a:pPr marL="0" algn="ctr" defTabSz="914400" rtl="0" eaLnBrk="1" fontAlgn="base" latinLnBrk="0" hangingPunct="1"/>
                      <a:endParaRPr lang="es-CO" sz="1600" b="0" i="0" kern="1200" dirty="0">
                        <a:solidFill>
                          <a:schemeClr val="tx1"/>
                        </a:solidFill>
                        <a:effectLst/>
                        <a:latin typeface="Arial Narrow" panose="020B0606020202030204" pitchFamily="34" charset="0"/>
                        <a:ea typeface="+mn-ea"/>
                        <a:cs typeface="+mn-cs"/>
                      </a:endParaRPr>
                    </a:p>
                  </a:txBody>
                  <a:tcPr marL="0" marR="0" marT="0" marB="0"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hMerge="1">
                  <a:txBody>
                    <a:bodyPr/>
                    <a:lstStyle/>
                    <a:p>
                      <a:pPr marL="0" algn="ctr" defTabSz="914400" rtl="0" eaLnBrk="1" fontAlgn="base" latinLnBrk="0" hangingPunct="1"/>
                      <a:endParaRPr lang="es-CO" sz="1600" b="0" i="0" kern="1200" dirty="0">
                        <a:solidFill>
                          <a:schemeClr val="tx1"/>
                        </a:solidFill>
                        <a:effectLst/>
                        <a:latin typeface="Arial Narrow" panose="020B0606020202030204" pitchFamily="34" charset="0"/>
                        <a:ea typeface="+mn-ea"/>
                        <a:cs typeface="+mn-cs"/>
                      </a:endParaRPr>
                    </a:p>
                  </a:txBody>
                  <a:tcPr marL="0" marR="0" marT="0" marB="0"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gridSpan="2">
                  <a:txBody>
                    <a:bodyPr/>
                    <a:lstStyle/>
                    <a:p>
                      <a:pPr marL="0" algn="ctr" defTabSz="914400" rtl="0" eaLnBrk="1" fontAlgn="base" latinLnBrk="0" hangingPunct="1"/>
                      <a:r>
                        <a:rPr lang="es-CO" sz="1600" b="1" i="0" kern="1200" dirty="0">
                          <a:solidFill>
                            <a:schemeClr val="tx1"/>
                          </a:solidFill>
                          <a:effectLst/>
                          <a:latin typeface="Arial Narrow" panose="020B0606020202030204" pitchFamily="34" charset="0"/>
                          <a:ea typeface="+mn-ea"/>
                          <a:cs typeface="+mn-cs"/>
                        </a:rPr>
                        <a:t>16,055</a:t>
                      </a:r>
                    </a:p>
                  </a:txBody>
                  <a:tcPr marL="0" marR="0" marT="0" marB="0"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tc hMerge="1">
                  <a:txBody>
                    <a:bodyPr/>
                    <a:lstStyle/>
                    <a:p>
                      <a:pPr marL="0" algn="ctr" defTabSz="914400" rtl="0" eaLnBrk="1" fontAlgn="base" latinLnBrk="0" hangingPunct="1"/>
                      <a:endParaRPr lang="es-CO" sz="1600" b="0" i="0" kern="1200" dirty="0">
                        <a:solidFill>
                          <a:schemeClr val="tx1"/>
                        </a:solidFill>
                        <a:effectLst/>
                        <a:latin typeface="Arial Narrow" panose="020B0606020202030204" pitchFamily="34" charset="0"/>
                        <a:ea typeface="+mn-ea"/>
                        <a:cs typeface="+mn-cs"/>
                      </a:endParaRPr>
                    </a:p>
                  </a:txBody>
                  <a:tcPr marL="0" marR="0" marT="0" marB="0" anchor="ctr">
                    <a:lnL w="9525" cap="flat" cmpd="sng" algn="ctr">
                      <a:solidFill>
                        <a:srgbClr val="B4C6E7"/>
                      </a:solidFill>
                      <a:prstDash val="solid"/>
                      <a:round/>
                      <a:headEnd type="none" w="med" len="med"/>
                      <a:tailEnd type="none" w="med" len="med"/>
                    </a:lnL>
                    <a:lnR w="9525" cap="flat" cmpd="sng" algn="ctr">
                      <a:solidFill>
                        <a:srgbClr val="B4C6E7"/>
                      </a:solidFill>
                      <a:prstDash val="solid"/>
                      <a:round/>
                      <a:headEnd type="none" w="med" len="med"/>
                      <a:tailEnd type="none" w="med" len="med"/>
                    </a:lnR>
                    <a:lnT w="9525" cap="flat" cmpd="sng" algn="ctr">
                      <a:solidFill>
                        <a:srgbClr val="B4C6E7"/>
                      </a:solidFill>
                      <a:prstDash val="solid"/>
                      <a:round/>
                      <a:headEnd type="none" w="med" len="med"/>
                      <a:tailEnd type="none" w="med" len="med"/>
                    </a:lnT>
                    <a:lnB w="9525" cap="flat" cmpd="sng" algn="ctr">
                      <a:solidFill>
                        <a:srgbClr val="B4C6E7"/>
                      </a:solidFill>
                      <a:prstDash val="solid"/>
                      <a:round/>
                      <a:headEnd type="none" w="med" len="med"/>
                      <a:tailEnd type="none" w="med" len="med"/>
                    </a:lnB>
                    <a:solidFill>
                      <a:schemeClr val="bg1"/>
                    </a:solidFill>
                  </a:tcPr>
                </a:tc>
                <a:extLst>
                  <a:ext uri="{0D108BD9-81ED-4DB2-BD59-A6C34878D82A}">
                    <a16:rowId xmlns:a16="http://schemas.microsoft.com/office/drawing/2014/main" val="47990010"/>
                  </a:ext>
                </a:extLst>
              </a:tr>
            </a:tbl>
          </a:graphicData>
        </a:graphic>
      </p:graphicFrame>
      <p:sp>
        <p:nvSpPr>
          <p:cNvPr id="20" name="CuadroTexto 3">
            <a:extLst>
              <a:ext uri="{FF2B5EF4-FFF2-40B4-BE49-F238E27FC236}">
                <a16:creationId xmlns:a16="http://schemas.microsoft.com/office/drawing/2014/main" id="{10F1D0CD-1513-4F17-80B1-8262B9588352}"/>
              </a:ext>
            </a:extLst>
          </p:cNvPr>
          <p:cNvSpPr txBox="1">
            <a:spLocks noChangeArrowheads="1"/>
          </p:cNvSpPr>
          <p:nvPr/>
        </p:nvSpPr>
        <p:spPr bwMode="auto">
          <a:xfrm>
            <a:off x="691599" y="5151300"/>
            <a:ext cx="10933046"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defRPr/>
            </a:pPr>
            <a:r>
              <a:rPr lang="es-ES" altLang="es-CO" sz="1800" dirty="0"/>
              <a:t>Actualmente por Diligencia de Secuestro se tiene un promedio de 3 personas de SAE que deben asistir. (Un esfuerzo de 4,899 personas)</a:t>
            </a:r>
          </a:p>
          <a:p>
            <a:pPr algn="just">
              <a:spcBef>
                <a:spcPct val="0"/>
              </a:spcBef>
              <a:defRPr/>
            </a:pPr>
            <a:r>
              <a:rPr lang="es-ES" altLang="es-CO" sz="1800" dirty="0"/>
              <a:t>Por Diligencia de Secuestro se estima un tiempo de duración de 4 días. (un esfuerzo de 6,532 días- SAE, lleva administrando el 1,440 días)</a:t>
            </a:r>
          </a:p>
          <a:p>
            <a:pPr marL="0" indent="0" algn="just">
              <a:spcBef>
                <a:spcPct val="0"/>
              </a:spcBef>
              <a:buNone/>
              <a:defRPr/>
            </a:pPr>
            <a:endParaRPr lang="es-CO" altLang="es-CO" sz="1800" dirty="0"/>
          </a:p>
        </p:txBody>
      </p:sp>
      <p:sp>
        <p:nvSpPr>
          <p:cNvPr id="8" name="Rectángulo 7">
            <a:extLst>
              <a:ext uri="{FF2B5EF4-FFF2-40B4-BE49-F238E27FC236}">
                <a16:creationId xmlns:a16="http://schemas.microsoft.com/office/drawing/2014/main" id="{865536C4-C4E7-4B01-938D-42C2F9E7EF58}"/>
              </a:ext>
            </a:extLst>
          </p:cNvPr>
          <p:cNvSpPr/>
          <p:nvPr/>
        </p:nvSpPr>
        <p:spPr>
          <a:xfrm>
            <a:off x="8879765" y="4647356"/>
            <a:ext cx="2634054" cy="261610"/>
          </a:xfrm>
          <a:prstGeom prst="rect">
            <a:avLst/>
          </a:prstGeom>
        </p:spPr>
        <p:txBody>
          <a:bodyPr wrap="none">
            <a:spAutoFit/>
          </a:bodyPr>
          <a:lstStyle/>
          <a:p>
            <a:r>
              <a:rPr lang="es-CO" sz="1100" dirty="0"/>
              <a:t>Tabla No 1. Corte 31 de diciembre de 2018</a:t>
            </a:r>
          </a:p>
        </p:txBody>
      </p:sp>
    </p:spTree>
    <p:extLst>
      <p:ext uri="{BB962C8B-B14F-4D97-AF65-F5344CB8AC3E}">
        <p14:creationId xmlns:p14="http://schemas.microsoft.com/office/powerpoint/2010/main" val="347387015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1">
            <a:extLst>
              <a:ext uri="{FF2B5EF4-FFF2-40B4-BE49-F238E27FC236}">
                <a16:creationId xmlns:a16="http://schemas.microsoft.com/office/drawing/2014/main" id="{42B23E55-ACCD-4AA0-9762-E39A9616EBAD}"/>
              </a:ext>
            </a:extLst>
          </p:cNvPr>
          <p:cNvSpPr>
            <a:spLocks noChangeArrowheads="1"/>
          </p:cNvSpPr>
          <p:nvPr/>
        </p:nvSpPr>
        <p:spPr bwMode="auto">
          <a:xfrm>
            <a:off x="4673601" y="1819275"/>
            <a:ext cx="677863" cy="742950"/>
          </a:xfrm>
          <a:custGeom>
            <a:avLst/>
            <a:gdLst>
              <a:gd name="T0" fmla="*/ 300060 w 2075"/>
              <a:gd name="T1" fmla="*/ 34590 h 2277"/>
              <a:gd name="T2" fmla="*/ 340264 w 2075"/>
              <a:gd name="T3" fmla="*/ 40464 h 2277"/>
              <a:gd name="T4" fmla="*/ 392235 w 2075"/>
              <a:gd name="T5" fmla="*/ 63307 h 2277"/>
              <a:gd name="T6" fmla="*/ 406617 w 2075"/>
              <a:gd name="T7" fmla="*/ 83539 h 2277"/>
              <a:gd name="T8" fmla="*/ 449763 w 2075"/>
              <a:gd name="T9" fmla="*/ 103771 h 2277"/>
              <a:gd name="T10" fmla="*/ 478854 w 2075"/>
              <a:gd name="T11" fmla="*/ 123677 h 2277"/>
              <a:gd name="T12" fmla="*/ 490294 w 2075"/>
              <a:gd name="T13" fmla="*/ 172625 h 2277"/>
              <a:gd name="T14" fmla="*/ 452705 w 2075"/>
              <a:gd name="T15" fmla="*/ 187310 h 2277"/>
              <a:gd name="T16" fmla="*/ 418057 w 2075"/>
              <a:gd name="T17" fmla="*/ 210153 h 2277"/>
              <a:gd name="T18" fmla="*/ 438323 w 2075"/>
              <a:gd name="T19" fmla="*/ 241806 h 2277"/>
              <a:gd name="T20" fmla="*/ 449763 w 2075"/>
              <a:gd name="T21" fmla="*/ 285207 h 2277"/>
              <a:gd name="T22" fmla="*/ 458588 w 2075"/>
              <a:gd name="T23" fmla="*/ 319471 h 2277"/>
              <a:gd name="T24" fmla="*/ 498792 w 2075"/>
              <a:gd name="T25" fmla="*/ 328282 h 2277"/>
              <a:gd name="T26" fmla="*/ 519058 w 2075"/>
              <a:gd name="T27" fmla="*/ 354062 h 2277"/>
              <a:gd name="T28" fmla="*/ 573971 w 2075"/>
              <a:gd name="T29" fmla="*/ 310987 h 2277"/>
              <a:gd name="T30" fmla="*/ 602735 w 2075"/>
              <a:gd name="T31" fmla="*/ 328282 h 2277"/>
              <a:gd name="T32" fmla="*/ 634440 w 2075"/>
              <a:gd name="T33" fmla="*/ 348514 h 2277"/>
              <a:gd name="T34" fmla="*/ 660589 w 2075"/>
              <a:gd name="T35" fmla="*/ 368420 h 2277"/>
              <a:gd name="T36" fmla="*/ 677913 w 2075"/>
              <a:gd name="T37" fmla="*/ 391589 h 2277"/>
              <a:gd name="T38" fmla="*/ 648822 w 2075"/>
              <a:gd name="T39" fmla="*/ 420305 h 2277"/>
              <a:gd name="T40" fmla="*/ 620058 w 2075"/>
              <a:gd name="T41" fmla="*/ 451959 h 2277"/>
              <a:gd name="T42" fmla="*/ 582469 w 2075"/>
              <a:gd name="T43" fmla="*/ 466317 h 2277"/>
              <a:gd name="T44" fmla="*/ 539323 w 2075"/>
              <a:gd name="T45" fmla="*/ 478065 h 2277"/>
              <a:gd name="T46" fmla="*/ 490294 w 2075"/>
              <a:gd name="T47" fmla="*/ 478065 h 2277"/>
              <a:gd name="T48" fmla="*/ 487352 w 2075"/>
              <a:gd name="T49" fmla="*/ 512655 h 2277"/>
              <a:gd name="T50" fmla="*/ 452705 w 2075"/>
              <a:gd name="T51" fmla="*/ 532235 h 2277"/>
              <a:gd name="T52" fmla="*/ 400734 w 2075"/>
              <a:gd name="T53" fmla="*/ 566825 h 2277"/>
              <a:gd name="T54" fmla="*/ 380795 w 2075"/>
              <a:gd name="T55" fmla="*/ 604352 h 2277"/>
              <a:gd name="T56" fmla="*/ 328824 w 2075"/>
              <a:gd name="T57" fmla="*/ 598478 h 2277"/>
              <a:gd name="T58" fmla="*/ 302675 w 2075"/>
              <a:gd name="T59" fmla="*/ 667659 h 2277"/>
              <a:gd name="T60" fmla="*/ 60470 w 2075"/>
              <a:gd name="T61" fmla="*/ 742714 h 2277"/>
              <a:gd name="T62" fmla="*/ 14382 w 2075"/>
              <a:gd name="T63" fmla="*/ 679080 h 2277"/>
              <a:gd name="T64" fmla="*/ 0 w 2075"/>
              <a:gd name="T65" fmla="*/ 610226 h 2277"/>
              <a:gd name="T66" fmla="*/ 17324 w 2075"/>
              <a:gd name="T67" fmla="*/ 541045 h 2277"/>
              <a:gd name="T68" fmla="*/ 34647 w 2075"/>
              <a:gd name="T69" fmla="*/ 483612 h 2277"/>
              <a:gd name="T70" fmla="*/ 63411 w 2075"/>
              <a:gd name="T71" fmla="*/ 405947 h 2277"/>
              <a:gd name="T72" fmla="*/ 103615 w 2075"/>
              <a:gd name="T73" fmla="*/ 374294 h 2277"/>
              <a:gd name="T74" fmla="*/ 112441 w 2075"/>
              <a:gd name="T75" fmla="*/ 319471 h 2277"/>
              <a:gd name="T76" fmla="*/ 89234 w 2075"/>
              <a:gd name="T77" fmla="*/ 290755 h 2277"/>
              <a:gd name="T78" fmla="*/ 46088 w 2075"/>
              <a:gd name="T79" fmla="*/ 256164 h 2277"/>
              <a:gd name="T80" fmla="*/ 22880 w 2075"/>
              <a:gd name="T81" fmla="*/ 204279 h 2277"/>
              <a:gd name="T82" fmla="*/ 43146 w 2075"/>
              <a:gd name="T83" fmla="*/ 172625 h 2277"/>
              <a:gd name="T84" fmla="*/ 74852 w 2075"/>
              <a:gd name="T85" fmla="*/ 140972 h 2277"/>
              <a:gd name="T86" fmla="*/ 109499 w 2075"/>
              <a:gd name="T87" fmla="*/ 112255 h 2277"/>
              <a:gd name="T88" fmla="*/ 129764 w 2075"/>
              <a:gd name="T89" fmla="*/ 69181 h 2277"/>
              <a:gd name="T90" fmla="*/ 147088 w 2075"/>
              <a:gd name="T91" fmla="*/ 37527 h 2277"/>
              <a:gd name="T92" fmla="*/ 190234 w 2075"/>
              <a:gd name="T93" fmla="*/ 14358 h 2277"/>
              <a:gd name="T94" fmla="*/ 242205 w 2075"/>
              <a:gd name="T95" fmla="*/ 0 h 2277"/>
              <a:gd name="T96" fmla="*/ 294176 w 2075"/>
              <a:gd name="T97" fmla="*/ 8484 h 227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075" h="2277">
                <a:moveTo>
                  <a:pt x="900" y="26"/>
                </a:moveTo>
                <a:lnTo>
                  <a:pt x="918" y="106"/>
                </a:lnTo>
                <a:lnTo>
                  <a:pt x="979" y="124"/>
                </a:lnTo>
                <a:lnTo>
                  <a:pt x="1041" y="124"/>
                </a:lnTo>
                <a:lnTo>
                  <a:pt x="1112" y="185"/>
                </a:lnTo>
                <a:lnTo>
                  <a:pt x="1200" y="194"/>
                </a:lnTo>
                <a:lnTo>
                  <a:pt x="1191" y="238"/>
                </a:lnTo>
                <a:lnTo>
                  <a:pt x="1244" y="256"/>
                </a:lnTo>
                <a:lnTo>
                  <a:pt x="1297" y="291"/>
                </a:lnTo>
                <a:lnTo>
                  <a:pt x="1376" y="318"/>
                </a:lnTo>
                <a:lnTo>
                  <a:pt x="1394" y="371"/>
                </a:lnTo>
                <a:lnTo>
                  <a:pt x="1465" y="379"/>
                </a:lnTo>
                <a:lnTo>
                  <a:pt x="1491" y="441"/>
                </a:lnTo>
                <a:lnTo>
                  <a:pt x="1500" y="529"/>
                </a:lnTo>
                <a:lnTo>
                  <a:pt x="1465" y="565"/>
                </a:lnTo>
                <a:lnTo>
                  <a:pt x="1385" y="574"/>
                </a:lnTo>
                <a:lnTo>
                  <a:pt x="1306" y="600"/>
                </a:lnTo>
                <a:lnTo>
                  <a:pt x="1279" y="644"/>
                </a:lnTo>
                <a:lnTo>
                  <a:pt x="1350" y="679"/>
                </a:lnTo>
                <a:lnTo>
                  <a:pt x="1341" y="741"/>
                </a:lnTo>
                <a:lnTo>
                  <a:pt x="1359" y="812"/>
                </a:lnTo>
                <a:lnTo>
                  <a:pt x="1376" y="874"/>
                </a:lnTo>
                <a:lnTo>
                  <a:pt x="1385" y="935"/>
                </a:lnTo>
                <a:lnTo>
                  <a:pt x="1403" y="979"/>
                </a:lnTo>
                <a:lnTo>
                  <a:pt x="1482" y="979"/>
                </a:lnTo>
                <a:lnTo>
                  <a:pt x="1526" y="1006"/>
                </a:lnTo>
                <a:lnTo>
                  <a:pt x="1518" y="1068"/>
                </a:lnTo>
                <a:lnTo>
                  <a:pt x="1588" y="1085"/>
                </a:lnTo>
                <a:lnTo>
                  <a:pt x="1676" y="1050"/>
                </a:lnTo>
                <a:lnTo>
                  <a:pt x="1756" y="953"/>
                </a:lnTo>
                <a:lnTo>
                  <a:pt x="1765" y="1015"/>
                </a:lnTo>
                <a:lnTo>
                  <a:pt x="1844" y="1006"/>
                </a:lnTo>
                <a:lnTo>
                  <a:pt x="1906" y="1032"/>
                </a:lnTo>
                <a:lnTo>
                  <a:pt x="1941" y="1068"/>
                </a:lnTo>
                <a:lnTo>
                  <a:pt x="2012" y="1076"/>
                </a:lnTo>
                <a:lnTo>
                  <a:pt x="2021" y="1129"/>
                </a:lnTo>
                <a:lnTo>
                  <a:pt x="2029" y="1182"/>
                </a:lnTo>
                <a:lnTo>
                  <a:pt x="2074" y="1200"/>
                </a:lnTo>
                <a:lnTo>
                  <a:pt x="2056" y="1253"/>
                </a:lnTo>
                <a:lnTo>
                  <a:pt x="1985" y="1288"/>
                </a:lnTo>
                <a:lnTo>
                  <a:pt x="1932" y="1324"/>
                </a:lnTo>
                <a:lnTo>
                  <a:pt x="1897" y="1385"/>
                </a:lnTo>
                <a:lnTo>
                  <a:pt x="1862" y="1438"/>
                </a:lnTo>
                <a:lnTo>
                  <a:pt x="1782" y="1429"/>
                </a:lnTo>
                <a:lnTo>
                  <a:pt x="1721" y="1456"/>
                </a:lnTo>
                <a:lnTo>
                  <a:pt x="1650" y="1465"/>
                </a:lnTo>
                <a:lnTo>
                  <a:pt x="1571" y="1456"/>
                </a:lnTo>
                <a:lnTo>
                  <a:pt x="1500" y="1465"/>
                </a:lnTo>
                <a:lnTo>
                  <a:pt x="1491" y="1509"/>
                </a:lnTo>
                <a:lnTo>
                  <a:pt x="1491" y="1571"/>
                </a:lnTo>
                <a:lnTo>
                  <a:pt x="1412" y="1579"/>
                </a:lnTo>
                <a:lnTo>
                  <a:pt x="1385" y="1631"/>
                </a:lnTo>
                <a:lnTo>
                  <a:pt x="1323" y="1693"/>
                </a:lnTo>
                <a:lnTo>
                  <a:pt x="1226" y="1737"/>
                </a:lnTo>
                <a:lnTo>
                  <a:pt x="1218" y="1817"/>
                </a:lnTo>
                <a:lnTo>
                  <a:pt x="1165" y="1852"/>
                </a:lnTo>
                <a:lnTo>
                  <a:pt x="1094" y="1817"/>
                </a:lnTo>
                <a:lnTo>
                  <a:pt x="1006" y="1834"/>
                </a:lnTo>
                <a:lnTo>
                  <a:pt x="970" y="1949"/>
                </a:lnTo>
                <a:lnTo>
                  <a:pt x="926" y="2046"/>
                </a:lnTo>
                <a:lnTo>
                  <a:pt x="803" y="2249"/>
                </a:lnTo>
                <a:lnTo>
                  <a:pt x="185" y="2276"/>
                </a:lnTo>
                <a:lnTo>
                  <a:pt x="132" y="2187"/>
                </a:lnTo>
                <a:lnTo>
                  <a:pt x="44" y="2081"/>
                </a:lnTo>
                <a:lnTo>
                  <a:pt x="26" y="2002"/>
                </a:lnTo>
                <a:lnTo>
                  <a:pt x="0" y="1870"/>
                </a:lnTo>
                <a:lnTo>
                  <a:pt x="17" y="1764"/>
                </a:lnTo>
                <a:lnTo>
                  <a:pt x="53" y="1658"/>
                </a:lnTo>
                <a:lnTo>
                  <a:pt x="106" y="1571"/>
                </a:lnTo>
                <a:lnTo>
                  <a:pt x="106" y="1482"/>
                </a:lnTo>
                <a:lnTo>
                  <a:pt x="123" y="1376"/>
                </a:lnTo>
                <a:lnTo>
                  <a:pt x="194" y="1244"/>
                </a:lnTo>
                <a:lnTo>
                  <a:pt x="256" y="1191"/>
                </a:lnTo>
                <a:lnTo>
                  <a:pt x="317" y="1147"/>
                </a:lnTo>
                <a:lnTo>
                  <a:pt x="335" y="1076"/>
                </a:lnTo>
                <a:lnTo>
                  <a:pt x="344" y="979"/>
                </a:lnTo>
                <a:lnTo>
                  <a:pt x="335" y="926"/>
                </a:lnTo>
                <a:lnTo>
                  <a:pt x="273" y="891"/>
                </a:lnTo>
                <a:lnTo>
                  <a:pt x="194" y="847"/>
                </a:lnTo>
                <a:lnTo>
                  <a:pt x="141" y="785"/>
                </a:lnTo>
                <a:lnTo>
                  <a:pt x="114" y="706"/>
                </a:lnTo>
                <a:lnTo>
                  <a:pt x="70" y="626"/>
                </a:lnTo>
                <a:lnTo>
                  <a:pt x="123" y="591"/>
                </a:lnTo>
                <a:lnTo>
                  <a:pt x="132" y="529"/>
                </a:lnTo>
                <a:lnTo>
                  <a:pt x="203" y="494"/>
                </a:lnTo>
                <a:lnTo>
                  <a:pt x="229" y="432"/>
                </a:lnTo>
                <a:lnTo>
                  <a:pt x="264" y="397"/>
                </a:lnTo>
                <a:lnTo>
                  <a:pt x="335" y="344"/>
                </a:lnTo>
                <a:lnTo>
                  <a:pt x="326" y="265"/>
                </a:lnTo>
                <a:lnTo>
                  <a:pt x="397" y="212"/>
                </a:lnTo>
                <a:lnTo>
                  <a:pt x="441" y="176"/>
                </a:lnTo>
                <a:lnTo>
                  <a:pt x="450" y="115"/>
                </a:lnTo>
                <a:lnTo>
                  <a:pt x="520" y="71"/>
                </a:lnTo>
                <a:lnTo>
                  <a:pt x="582" y="44"/>
                </a:lnTo>
                <a:lnTo>
                  <a:pt x="644" y="26"/>
                </a:lnTo>
                <a:lnTo>
                  <a:pt x="741" y="0"/>
                </a:lnTo>
                <a:lnTo>
                  <a:pt x="829" y="9"/>
                </a:lnTo>
                <a:lnTo>
                  <a:pt x="900" y="26"/>
                </a:lnTo>
              </a:path>
            </a:pathLst>
          </a:custGeom>
          <a:solidFill>
            <a:schemeClr val="tx2">
              <a:lumMod val="20000"/>
              <a:lumOff val="80000"/>
            </a:schemeClr>
          </a:solidFill>
          <a:ln w="9525">
            <a:solidFill>
              <a:schemeClr val="tx1"/>
            </a:solidFill>
            <a:round/>
            <a:headEnd/>
            <a:tailEnd/>
          </a:ln>
        </p:spPr>
        <p:txBody>
          <a:bodyPr wrap="none" anchor="ctr"/>
          <a:lstStyle/>
          <a:p>
            <a:pPr>
              <a:defRPr/>
            </a:pPr>
            <a:r>
              <a:rPr lang="es-CO" dirty="0"/>
              <a:t> 23</a:t>
            </a:r>
          </a:p>
        </p:txBody>
      </p:sp>
      <p:sp>
        <p:nvSpPr>
          <p:cNvPr id="18" name="Freeform 2">
            <a:extLst>
              <a:ext uri="{FF2B5EF4-FFF2-40B4-BE49-F238E27FC236}">
                <a16:creationId xmlns:a16="http://schemas.microsoft.com/office/drawing/2014/main" id="{8AAE01EE-1785-455C-9952-D6A3A469C12D}"/>
              </a:ext>
            </a:extLst>
          </p:cNvPr>
          <p:cNvSpPr>
            <a:spLocks noChangeArrowheads="1"/>
          </p:cNvSpPr>
          <p:nvPr/>
        </p:nvSpPr>
        <p:spPr bwMode="auto">
          <a:xfrm>
            <a:off x="4432301" y="2024064"/>
            <a:ext cx="1274763" cy="1208087"/>
          </a:xfrm>
          <a:custGeom>
            <a:avLst/>
            <a:gdLst>
              <a:gd name="T0" fmla="*/ 1274073 w 3902"/>
              <a:gd name="T1" fmla="*/ 619762 h 3698"/>
              <a:gd name="T2" fmla="*/ 1213652 w 3902"/>
              <a:gd name="T3" fmla="*/ 677262 h 3698"/>
              <a:gd name="T4" fmla="*/ 1141473 w 3902"/>
              <a:gd name="T5" fmla="*/ 737703 h 3698"/>
              <a:gd name="T6" fmla="*/ 1072234 w 3902"/>
              <a:gd name="T7" fmla="*/ 789649 h 3698"/>
              <a:gd name="T8" fmla="*/ 1057863 w 3902"/>
              <a:gd name="T9" fmla="*/ 870346 h 3698"/>
              <a:gd name="T10" fmla="*/ 994502 w 3902"/>
              <a:gd name="T11" fmla="*/ 956923 h 3698"/>
              <a:gd name="T12" fmla="*/ 1011812 w 3902"/>
              <a:gd name="T13" fmla="*/ 1014423 h 3698"/>
              <a:gd name="T14" fmla="*/ 1000381 w 3902"/>
              <a:gd name="T15" fmla="*/ 1095120 h 3698"/>
              <a:gd name="T16" fmla="*/ 913832 w 3902"/>
              <a:gd name="T17" fmla="*/ 1106881 h 3698"/>
              <a:gd name="T18" fmla="*/ 812912 w 3902"/>
              <a:gd name="T19" fmla="*/ 1135631 h 3698"/>
              <a:gd name="T20" fmla="*/ 746612 w 3902"/>
              <a:gd name="T21" fmla="*/ 1207833 h 3698"/>
              <a:gd name="T22" fmla="*/ 671820 w 3902"/>
              <a:gd name="T23" fmla="*/ 1129750 h 3698"/>
              <a:gd name="T24" fmla="*/ 611072 w 3902"/>
              <a:gd name="T25" fmla="*/ 1138572 h 3698"/>
              <a:gd name="T26" fmla="*/ 559142 w 3902"/>
              <a:gd name="T27" fmla="*/ 1184637 h 3698"/>
              <a:gd name="T28" fmla="*/ 472919 w 3902"/>
              <a:gd name="T29" fmla="*/ 1207833 h 3698"/>
              <a:gd name="T30" fmla="*/ 423929 w 3902"/>
              <a:gd name="T31" fmla="*/ 1150006 h 3698"/>
              <a:gd name="T32" fmla="*/ 412171 w 3902"/>
              <a:gd name="T33" fmla="*/ 1057875 h 3698"/>
              <a:gd name="T34" fmla="*/ 357629 w 3902"/>
              <a:gd name="T35" fmla="*/ 1000048 h 3698"/>
              <a:gd name="T36" fmla="*/ 271079 w 3902"/>
              <a:gd name="T37" fmla="*/ 965417 h 3698"/>
              <a:gd name="T38" fmla="*/ 170160 w 3902"/>
              <a:gd name="T39" fmla="*/ 939607 h 3698"/>
              <a:gd name="T40" fmla="*/ 155789 w 3902"/>
              <a:gd name="T41" fmla="*/ 861851 h 3698"/>
              <a:gd name="T42" fmla="*/ 92428 w 3902"/>
              <a:gd name="T43" fmla="*/ 804024 h 3698"/>
              <a:gd name="T44" fmla="*/ 115290 w 3902"/>
              <a:gd name="T45" fmla="*/ 729209 h 3698"/>
              <a:gd name="T46" fmla="*/ 167220 w 3902"/>
              <a:gd name="T47" fmla="*/ 662887 h 3698"/>
              <a:gd name="T48" fmla="*/ 250830 w 3902"/>
              <a:gd name="T49" fmla="*/ 628256 h 3698"/>
              <a:gd name="T50" fmla="*/ 181591 w 3902"/>
              <a:gd name="T51" fmla="*/ 556054 h 3698"/>
              <a:gd name="T52" fmla="*/ 14697 w 3902"/>
              <a:gd name="T53" fmla="*/ 371792 h 3698"/>
              <a:gd name="T54" fmla="*/ 69240 w 3902"/>
              <a:gd name="T55" fmla="*/ 302857 h 3698"/>
              <a:gd name="T56" fmla="*/ 115290 w 3902"/>
              <a:gd name="T57" fmla="*/ 348596 h 3698"/>
              <a:gd name="T58" fmla="*/ 144358 w 3902"/>
              <a:gd name="T59" fmla="*/ 253851 h 3698"/>
              <a:gd name="T60" fmla="*/ 115290 w 3902"/>
              <a:gd name="T61" fmla="*/ 147018 h 3698"/>
              <a:gd name="T62" fmla="*/ 103859 w 3902"/>
              <a:gd name="T63" fmla="*/ 89518 h 3698"/>
              <a:gd name="T64" fmla="*/ 181591 w 3902"/>
              <a:gd name="T65" fmla="*/ 54887 h 3698"/>
              <a:gd name="T66" fmla="*/ 265201 w 3902"/>
              <a:gd name="T67" fmla="*/ 0 h 3698"/>
              <a:gd name="T68" fmla="*/ 331501 w 3902"/>
              <a:gd name="T69" fmla="*/ 86577 h 3698"/>
              <a:gd name="T70" fmla="*/ 345871 w 3902"/>
              <a:gd name="T71" fmla="*/ 170214 h 3698"/>
              <a:gd name="T72" fmla="*/ 276958 w 3902"/>
              <a:gd name="T73" fmla="*/ 279661 h 3698"/>
              <a:gd name="T74" fmla="*/ 242338 w 3902"/>
              <a:gd name="T75" fmla="*/ 406423 h 3698"/>
              <a:gd name="T76" fmla="*/ 302760 w 3902"/>
              <a:gd name="T77" fmla="*/ 539065 h 3698"/>
              <a:gd name="T78" fmla="*/ 570900 w 3902"/>
              <a:gd name="T79" fmla="*/ 394661 h 3698"/>
              <a:gd name="T80" fmla="*/ 642752 w 3902"/>
              <a:gd name="T81" fmla="*/ 362971 h 3698"/>
              <a:gd name="T82" fmla="*/ 729302 w 3902"/>
              <a:gd name="T83" fmla="*/ 308737 h 3698"/>
              <a:gd name="T84" fmla="*/ 781231 w 3902"/>
              <a:gd name="T85" fmla="*/ 274107 h 3698"/>
              <a:gd name="T86" fmla="*/ 861902 w 3902"/>
              <a:gd name="T87" fmla="*/ 247970 h 3698"/>
              <a:gd name="T88" fmla="*/ 956943 w 3902"/>
              <a:gd name="T89" fmla="*/ 259732 h 3698"/>
              <a:gd name="T90" fmla="*/ 1005933 w 3902"/>
              <a:gd name="T91" fmla="*/ 354476 h 3698"/>
              <a:gd name="T92" fmla="*/ 997442 w 3902"/>
              <a:gd name="T93" fmla="*/ 411977 h 3698"/>
              <a:gd name="T94" fmla="*/ 997442 w 3902"/>
              <a:gd name="T95" fmla="*/ 492673 h 3698"/>
              <a:gd name="T96" fmla="*/ 1054924 w 3902"/>
              <a:gd name="T97" fmla="*/ 484179 h 3698"/>
              <a:gd name="T98" fmla="*/ 1060802 w 3902"/>
              <a:gd name="T99" fmla="*/ 524364 h 3698"/>
              <a:gd name="T100" fmla="*/ 1081052 w 3902"/>
              <a:gd name="T101" fmla="*/ 602446 h 3698"/>
              <a:gd name="T102" fmla="*/ 1225083 w 3902"/>
              <a:gd name="T103" fmla="*/ 553441 h 369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3902" h="3698">
                <a:moveTo>
                  <a:pt x="3822" y="1694"/>
                </a:moveTo>
                <a:lnTo>
                  <a:pt x="3822" y="1773"/>
                </a:lnTo>
                <a:lnTo>
                  <a:pt x="3857" y="1844"/>
                </a:lnTo>
                <a:lnTo>
                  <a:pt x="3901" y="1897"/>
                </a:lnTo>
                <a:lnTo>
                  <a:pt x="3875" y="1950"/>
                </a:lnTo>
                <a:lnTo>
                  <a:pt x="3822" y="2002"/>
                </a:lnTo>
                <a:lnTo>
                  <a:pt x="3733" y="2020"/>
                </a:lnTo>
                <a:lnTo>
                  <a:pt x="3716" y="2073"/>
                </a:lnTo>
                <a:lnTo>
                  <a:pt x="3654" y="2100"/>
                </a:lnTo>
                <a:lnTo>
                  <a:pt x="3619" y="2179"/>
                </a:lnTo>
                <a:lnTo>
                  <a:pt x="3575" y="2241"/>
                </a:lnTo>
                <a:lnTo>
                  <a:pt x="3495" y="2258"/>
                </a:lnTo>
                <a:lnTo>
                  <a:pt x="3433" y="2294"/>
                </a:lnTo>
                <a:lnTo>
                  <a:pt x="3407" y="2355"/>
                </a:lnTo>
                <a:lnTo>
                  <a:pt x="3319" y="2373"/>
                </a:lnTo>
                <a:lnTo>
                  <a:pt x="3283" y="2417"/>
                </a:lnTo>
                <a:lnTo>
                  <a:pt x="3266" y="2479"/>
                </a:lnTo>
                <a:lnTo>
                  <a:pt x="3274" y="2558"/>
                </a:lnTo>
                <a:lnTo>
                  <a:pt x="3292" y="2620"/>
                </a:lnTo>
                <a:lnTo>
                  <a:pt x="3239" y="2664"/>
                </a:lnTo>
                <a:lnTo>
                  <a:pt x="3204" y="2726"/>
                </a:lnTo>
                <a:lnTo>
                  <a:pt x="3124" y="2797"/>
                </a:lnTo>
                <a:lnTo>
                  <a:pt x="3063" y="2876"/>
                </a:lnTo>
                <a:lnTo>
                  <a:pt x="3045" y="2929"/>
                </a:lnTo>
                <a:lnTo>
                  <a:pt x="3080" y="2991"/>
                </a:lnTo>
                <a:lnTo>
                  <a:pt x="3124" y="3000"/>
                </a:lnTo>
                <a:lnTo>
                  <a:pt x="3124" y="3061"/>
                </a:lnTo>
                <a:lnTo>
                  <a:pt x="3098" y="3105"/>
                </a:lnTo>
                <a:lnTo>
                  <a:pt x="3071" y="3158"/>
                </a:lnTo>
                <a:lnTo>
                  <a:pt x="3036" y="3211"/>
                </a:lnTo>
                <a:lnTo>
                  <a:pt x="3045" y="3282"/>
                </a:lnTo>
                <a:lnTo>
                  <a:pt x="3063" y="3352"/>
                </a:lnTo>
                <a:lnTo>
                  <a:pt x="2992" y="3335"/>
                </a:lnTo>
                <a:lnTo>
                  <a:pt x="2930" y="3352"/>
                </a:lnTo>
                <a:lnTo>
                  <a:pt x="2877" y="3414"/>
                </a:lnTo>
                <a:lnTo>
                  <a:pt x="2798" y="3388"/>
                </a:lnTo>
                <a:lnTo>
                  <a:pt x="2719" y="3370"/>
                </a:lnTo>
                <a:lnTo>
                  <a:pt x="2648" y="3397"/>
                </a:lnTo>
                <a:lnTo>
                  <a:pt x="2560" y="3450"/>
                </a:lnTo>
                <a:lnTo>
                  <a:pt x="2489" y="3476"/>
                </a:lnTo>
                <a:lnTo>
                  <a:pt x="2489" y="3529"/>
                </a:lnTo>
                <a:lnTo>
                  <a:pt x="2445" y="3591"/>
                </a:lnTo>
                <a:lnTo>
                  <a:pt x="2330" y="3635"/>
                </a:lnTo>
                <a:lnTo>
                  <a:pt x="2286" y="3697"/>
                </a:lnTo>
                <a:lnTo>
                  <a:pt x="2215" y="3661"/>
                </a:lnTo>
                <a:lnTo>
                  <a:pt x="2163" y="3511"/>
                </a:lnTo>
                <a:lnTo>
                  <a:pt x="2110" y="3432"/>
                </a:lnTo>
                <a:lnTo>
                  <a:pt x="2057" y="3458"/>
                </a:lnTo>
                <a:lnTo>
                  <a:pt x="1986" y="3485"/>
                </a:lnTo>
                <a:lnTo>
                  <a:pt x="1942" y="3432"/>
                </a:lnTo>
                <a:lnTo>
                  <a:pt x="1854" y="3414"/>
                </a:lnTo>
                <a:lnTo>
                  <a:pt x="1871" y="3485"/>
                </a:lnTo>
                <a:lnTo>
                  <a:pt x="1889" y="3573"/>
                </a:lnTo>
                <a:lnTo>
                  <a:pt x="1836" y="3635"/>
                </a:lnTo>
                <a:lnTo>
                  <a:pt x="1774" y="3617"/>
                </a:lnTo>
                <a:lnTo>
                  <a:pt x="1712" y="3626"/>
                </a:lnTo>
                <a:lnTo>
                  <a:pt x="1660" y="3661"/>
                </a:lnTo>
                <a:lnTo>
                  <a:pt x="1624" y="3688"/>
                </a:lnTo>
                <a:lnTo>
                  <a:pt x="1554" y="3697"/>
                </a:lnTo>
                <a:lnTo>
                  <a:pt x="1448" y="3697"/>
                </a:lnTo>
                <a:lnTo>
                  <a:pt x="1377" y="3661"/>
                </a:lnTo>
                <a:lnTo>
                  <a:pt x="1368" y="3617"/>
                </a:lnTo>
                <a:lnTo>
                  <a:pt x="1333" y="3582"/>
                </a:lnTo>
                <a:lnTo>
                  <a:pt x="1298" y="3520"/>
                </a:lnTo>
                <a:lnTo>
                  <a:pt x="1307" y="3450"/>
                </a:lnTo>
                <a:lnTo>
                  <a:pt x="1271" y="3397"/>
                </a:lnTo>
                <a:lnTo>
                  <a:pt x="1227" y="3326"/>
                </a:lnTo>
                <a:lnTo>
                  <a:pt x="1262" y="3238"/>
                </a:lnTo>
                <a:lnTo>
                  <a:pt x="1271" y="3176"/>
                </a:lnTo>
                <a:lnTo>
                  <a:pt x="1245" y="3123"/>
                </a:lnTo>
                <a:lnTo>
                  <a:pt x="1139" y="3132"/>
                </a:lnTo>
                <a:lnTo>
                  <a:pt x="1095" y="3061"/>
                </a:lnTo>
                <a:lnTo>
                  <a:pt x="1104" y="2973"/>
                </a:lnTo>
                <a:lnTo>
                  <a:pt x="1077" y="2920"/>
                </a:lnTo>
                <a:lnTo>
                  <a:pt x="971" y="2929"/>
                </a:lnTo>
                <a:lnTo>
                  <a:pt x="830" y="2955"/>
                </a:lnTo>
                <a:lnTo>
                  <a:pt x="733" y="2973"/>
                </a:lnTo>
                <a:lnTo>
                  <a:pt x="627" y="2982"/>
                </a:lnTo>
                <a:lnTo>
                  <a:pt x="548" y="2947"/>
                </a:lnTo>
                <a:lnTo>
                  <a:pt x="521" y="2876"/>
                </a:lnTo>
                <a:lnTo>
                  <a:pt x="459" y="2841"/>
                </a:lnTo>
                <a:lnTo>
                  <a:pt x="451" y="2779"/>
                </a:lnTo>
                <a:lnTo>
                  <a:pt x="451" y="2708"/>
                </a:lnTo>
                <a:lnTo>
                  <a:pt x="477" y="2638"/>
                </a:lnTo>
                <a:lnTo>
                  <a:pt x="424" y="2602"/>
                </a:lnTo>
                <a:lnTo>
                  <a:pt x="362" y="2550"/>
                </a:lnTo>
                <a:lnTo>
                  <a:pt x="336" y="2488"/>
                </a:lnTo>
                <a:lnTo>
                  <a:pt x="283" y="2461"/>
                </a:lnTo>
                <a:lnTo>
                  <a:pt x="274" y="2391"/>
                </a:lnTo>
                <a:lnTo>
                  <a:pt x="221" y="2338"/>
                </a:lnTo>
                <a:lnTo>
                  <a:pt x="221" y="2285"/>
                </a:lnTo>
                <a:lnTo>
                  <a:pt x="353" y="2232"/>
                </a:lnTo>
                <a:lnTo>
                  <a:pt x="415" y="2197"/>
                </a:lnTo>
                <a:lnTo>
                  <a:pt x="406" y="2126"/>
                </a:lnTo>
                <a:lnTo>
                  <a:pt x="398" y="2055"/>
                </a:lnTo>
                <a:lnTo>
                  <a:pt x="512" y="2029"/>
                </a:lnTo>
                <a:lnTo>
                  <a:pt x="592" y="2047"/>
                </a:lnTo>
                <a:lnTo>
                  <a:pt x="662" y="2064"/>
                </a:lnTo>
                <a:lnTo>
                  <a:pt x="733" y="2055"/>
                </a:lnTo>
                <a:lnTo>
                  <a:pt x="768" y="1923"/>
                </a:lnTo>
                <a:lnTo>
                  <a:pt x="751" y="1835"/>
                </a:lnTo>
                <a:lnTo>
                  <a:pt x="715" y="1764"/>
                </a:lnTo>
                <a:lnTo>
                  <a:pt x="645" y="1711"/>
                </a:lnTo>
                <a:lnTo>
                  <a:pt x="556" y="1702"/>
                </a:lnTo>
                <a:lnTo>
                  <a:pt x="371" y="1482"/>
                </a:lnTo>
                <a:lnTo>
                  <a:pt x="62" y="1252"/>
                </a:lnTo>
                <a:lnTo>
                  <a:pt x="0" y="1173"/>
                </a:lnTo>
                <a:lnTo>
                  <a:pt x="45" y="1138"/>
                </a:lnTo>
                <a:lnTo>
                  <a:pt x="106" y="1094"/>
                </a:lnTo>
                <a:lnTo>
                  <a:pt x="124" y="1014"/>
                </a:lnTo>
                <a:lnTo>
                  <a:pt x="133" y="953"/>
                </a:lnTo>
                <a:lnTo>
                  <a:pt x="212" y="927"/>
                </a:lnTo>
                <a:lnTo>
                  <a:pt x="248" y="970"/>
                </a:lnTo>
                <a:lnTo>
                  <a:pt x="239" y="1014"/>
                </a:lnTo>
                <a:lnTo>
                  <a:pt x="256" y="1049"/>
                </a:lnTo>
                <a:lnTo>
                  <a:pt x="353" y="1067"/>
                </a:lnTo>
                <a:lnTo>
                  <a:pt x="433" y="1041"/>
                </a:lnTo>
                <a:lnTo>
                  <a:pt x="459" y="953"/>
                </a:lnTo>
                <a:lnTo>
                  <a:pt x="442" y="848"/>
                </a:lnTo>
                <a:lnTo>
                  <a:pt x="442" y="777"/>
                </a:lnTo>
                <a:lnTo>
                  <a:pt x="406" y="706"/>
                </a:lnTo>
                <a:lnTo>
                  <a:pt x="415" y="627"/>
                </a:lnTo>
                <a:lnTo>
                  <a:pt x="433" y="539"/>
                </a:lnTo>
                <a:lnTo>
                  <a:pt x="353" y="450"/>
                </a:lnTo>
                <a:lnTo>
                  <a:pt x="283" y="415"/>
                </a:lnTo>
                <a:lnTo>
                  <a:pt x="203" y="345"/>
                </a:lnTo>
                <a:lnTo>
                  <a:pt x="248" y="292"/>
                </a:lnTo>
                <a:lnTo>
                  <a:pt x="318" y="274"/>
                </a:lnTo>
                <a:lnTo>
                  <a:pt x="433" y="256"/>
                </a:lnTo>
                <a:lnTo>
                  <a:pt x="486" y="265"/>
                </a:lnTo>
                <a:lnTo>
                  <a:pt x="503" y="212"/>
                </a:lnTo>
                <a:lnTo>
                  <a:pt x="556" y="168"/>
                </a:lnTo>
                <a:lnTo>
                  <a:pt x="636" y="115"/>
                </a:lnTo>
                <a:lnTo>
                  <a:pt x="698" y="71"/>
                </a:lnTo>
                <a:lnTo>
                  <a:pt x="759" y="36"/>
                </a:lnTo>
                <a:lnTo>
                  <a:pt x="812" y="0"/>
                </a:lnTo>
                <a:lnTo>
                  <a:pt x="856" y="80"/>
                </a:lnTo>
                <a:lnTo>
                  <a:pt x="883" y="159"/>
                </a:lnTo>
                <a:lnTo>
                  <a:pt x="936" y="221"/>
                </a:lnTo>
                <a:lnTo>
                  <a:pt x="1015" y="265"/>
                </a:lnTo>
                <a:lnTo>
                  <a:pt x="1077" y="300"/>
                </a:lnTo>
                <a:lnTo>
                  <a:pt x="1086" y="353"/>
                </a:lnTo>
                <a:lnTo>
                  <a:pt x="1077" y="450"/>
                </a:lnTo>
                <a:lnTo>
                  <a:pt x="1059" y="521"/>
                </a:lnTo>
                <a:lnTo>
                  <a:pt x="998" y="565"/>
                </a:lnTo>
                <a:lnTo>
                  <a:pt x="936" y="618"/>
                </a:lnTo>
                <a:lnTo>
                  <a:pt x="865" y="750"/>
                </a:lnTo>
                <a:lnTo>
                  <a:pt x="848" y="856"/>
                </a:lnTo>
                <a:lnTo>
                  <a:pt x="848" y="945"/>
                </a:lnTo>
                <a:lnTo>
                  <a:pt x="795" y="1032"/>
                </a:lnTo>
                <a:lnTo>
                  <a:pt x="759" y="1138"/>
                </a:lnTo>
                <a:lnTo>
                  <a:pt x="742" y="1244"/>
                </a:lnTo>
                <a:lnTo>
                  <a:pt x="768" y="1376"/>
                </a:lnTo>
                <a:lnTo>
                  <a:pt x="786" y="1455"/>
                </a:lnTo>
                <a:lnTo>
                  <a:pt x="874" y="1561"/>
                </a:lnTo>
                <a:lnTo>
                  <a:pt x="927" y="1650"/>
                </a:lnTo>
                <a:lnTo>
                  <a:pt x="1545" y="1623"/>
                </a:lnTo>
                <a:lnTo>
                  <a:pt x="1668" y="1420"/>
                </a:lnTo>
                <a:lnTo>
                  <a:pt x="1712" y="1323"/>
                </a:lnTo>
                <a:lnTo>
                  <a:pt x="1748" y="1208"/>
                </a:lnTo>
                <a:lnTo>
                  <a:pt x="1836" y="1191"/>
                </a:lnTo>
                <a:lnTo>
                  <a:pt x="1907" y="1226"/>
                </a:lnTo>
                <a:lnTo>
                  <a:pt x="1960" y="1191"/>
                </a:lnTo>
                <a:lnTo>
                  <a:pt x="1968" y="1111"/>
                </a:lnTo>
                <a:lnTo>
                  <a:pt x="2065" y="1067"/>
                </a:lnTo>
                <a:lnTo>
                  <a:pt x="2127" y="1005"/>
                </a:lnTo>
                <a:lnTo>
                  <a:pt x="2154" y="953"/>
                </a:lnTo>
                <a:lnTo>
                  <a:pt x="2233" y="945"/>
                </a:lnTo>
                <a:lnTo>
                  <a:pt x="2233" y="883"/>
                </a:lnTo>
                <a:lnTo>
                  <a:pt x="2242" y="839"/>
                </a:lnTo>
                <a:lnTo>
                  <a:pt x="2313" y="830"/>
                </a:lnTo>
                <a:lnTo>
                  <a:pt x="2392" y="839"/>
                </a:lnTo>
                <a:lnTo>
                  <a:pt x="2463" y="830"/>
                </a:lnTo>
                <a:lnTo>
                  <a:pt x="2524" y="803"/>
                </a:lnTo>
                <a:lnTo>
                  <a:pt x="2604" y="812"/>
                </a:lnTo>
                <a:lnTo>
                  <a:pt x="2639" y="759"/>
                </a:lnTo>
                <a:lnTo>
                  <a:pt x="2674" y="698"/>
                </a:lnTo>
                <a:lnTo>
                  <a:pt x="2727" y="662"/>
                </a:lnTo>
                <a:lnTo>
                  <a:pt x="2842" y="750"/>
                </a:lnTo>
                <a:lnTo>
                  <a:pt x="2930" y="795"/>
                </a:lnTo>
                <a:lnTo>
                  <a:pt x="3010" y="856"/>
                </a:lnTo>
                <a:lnTo>
                  <a:pt x="3071" y="927"/>
                </a:lnTo>
                <a:lnTo>
                  <a:pt x="3089" y="997"/>
                </a:lnTo>
                <a:lnTo>
                  <a:pt x="3080" y="1085"/>
                </a:lnTo>
                <a:lnTo>
                  <a:pt x="3124" y="1120"/>
                </a:lnTo>
                <a:lnTo>
                  <a:pt x="3177" y="1164"/>
                </a:lnTo>
                <a:lnTo>
                  <a:pt x="3142" y="1235"/>
                </a:lnTo>
                <a:lnTo>
                  <a:pt x="3054" y="1261"/>
                </a:lnTo>
                <a:lnTo>
                  <a:pt x="3054" y="1323"/>
                </a:lnTo>
                <a:lnTo>
                  <a:pt x="3036" y="1376"/>
                </a:lnTo>
                <a:lnTo>
                  <a:pt x="3027" y="1447"/>
                </a:lnTo>
                <a:lnTo>
                  <a:pt x="3054" y="1508"/>
                </a:lnTo>
                <a:lnTo>
                  <a:pt x="3089" y="1544"/>
                </a:lnTo>
                <a:lnTo>
                  <a:pt x="3151" y="1588"/>
                </a:lnTo>
                <a:lnTo>
                  <a:pt x="3204" y="1552"/>
                </a:lnTo>
                <a:lnTo>
                  <a:pt x="3230" y="1482"/>
                </a:lnTo>
                <a:lnTo>
                  <a:pt x="3257" y="1429"/>
                </a:lnTo>
                <a:lnTo>
                  <a:pt x="3319" y="1499"/>
                </a:lnTo>
                <a:lnTo>
                  <a:pt x="3310" y="1544"/>
                </a:lnTo>
                <a:lnTo>
                  <a:pt x="3248" y="1605"/>
                </a:lnTo>
                <a:lnTo>
                  <a:pt x="3283" y="1667"/>
                </a:lnTo>
                <a:lnTo>
                  <a:pt x="3257" y="1720"/>
                </a:lnTo>
                <a:lnTo>
                  <a:pt x="3274" y="1791"/>
                </a:lnTo>
                <a:lnTo>
                  <a:pt x="3310" y="1844"/>
                </a:lnTo>
                <a:lnTo>
                  <a:pt x="3310" y="1923"/>
                </a:lnTo>
                <a:lnTo>
                  <a:pt x="3372" y="1950"/>
                </a:lnTo>
                <a:lnTo>
                  <a:pt x="3451" y="1950"/>
                </a:lnTo>
                <a:lnTo>
                  <a:pt x="3751" y="1694"/>
                </a:lnTo>
                <a:lnTo>
                  <a:pt x="3804" y="1614"/>
                </a:lnTo>
                <a:lnTo>
                  <a:pt x="3822" y="1694"/>
                </a:lnTo>
              </a:path>
            </a:pathLst>
          </a:custGeom>
          <a:solidFill>
            <a:schemeClr val="tx2">
              <a:lumMod val="50000"/>
            </a:schemeClr>
          </a:solidFill>
          <a:ln w="9525">
            <a:solidFill>
              <a:schemeClr val="tx1"/>
            </a:solidFill>
            <a:round/>
            <a:headEnd/>
            <a:tailEnd/>
          </a:ln>
        </p:spPr>
        <p:txBody>
          <a:bodyPr wrap="none" anchor="ctr"/>
          <a:lstStyle/>
          <a:p>
            <a:pPr>
              <a:defRPr/>
            </a:pPr>
            <a:r>
              <a:rPr lang="es-CO" dirty="0"/>
              <a:t>     </a:t>
            </a:r>
            <a:r>
              <a:rPr lang="es-CO" dirty="0">
                <a:solidFill>
                  <a:schemeClr val="bg1"/>
                </a:solidFill>
              </a:rPr>
              <a:t> 199</a:t>
            </a:r>
          </a:p>
        </p:txBody>
      </p:sp>
      <p:sp>
        <p:nvSpPr>
          <p:cNvPr id="19" name="Freeform 3">
            <a:extLst>
              <a:ext uri="{FF2B5EF4-FFF2-40B4-BE49-F238E27FC236}">
                <a16:creationId xmlns:a16="http://schemas.microsoft.com/office/drawing/2014/main" id="{EF24D5D4-B5F0-4797-A121-DCAC84D4048A}"/>
              </a:ext>
            </a:extLst>
          </p:cNvPr>
          <p:cNvSpPr>
            <a:spLocks noChangeArrowheads="1"/>
          </p:cNvSpPr>
          <p:nvPr/>
        </p:nvSpPr>
        <p:spPr bwMode="auto">
          <a:xfrm>
            <a:off x="4956176" y="3503614"/>
            <a:ext cx="195263" cy="236537"/>
          </a:xfrm>
          <a:custGeom>
            <a:avLst/>
            <a:gdLst>
              <a:gd name="T0" fmla="*/ 178244 w 601"/>
              <a:gd name="T1" fmla="*/ 0 h 724"/>
              <a:gd name="T2" fmla="*/ 152175 w 601"/>
              <a:gd name="T3" fmla="*/ 14352 h 724"/>
              <a:gd name="T4" fmla="*/ 129365 w 601"/>
              <a:gd name="T5" fmla="*/ 8481 h 724"/>
              <a:gd name="T6" fmla="*/ 103297 w 601"/>
              <a:gd name="T7" fmla="*/ 2936 h 724"/>
              <a:gd name="T8" fmla="*/ 74621 w 601"/>
              <a:gd name="T9" fmla="*/ 5871 h 724"/>
              <a:gd name="T10" fmla="*/ 51485 w 601"/>
              <a:gd name="T11" fmla="*/ 8481 h 724"/>
              <a:gd name="T12" fmla="*/ 57351 w 601"/>
              <a:gd name="T13" fmla="*/ 20224 h 724"/>
              <a:gd name="T14" fmla="*/ 28675 w 601"/>
              <a:gd name="T15" fmla="*/ 31640 h 724"/>
              <a:gd name="T16" fmla="*/ 11405 w 601"/>
              <a:gd name="T17" fmla="*/ 34576 h 724"/>
              <a:gd name="T18" fmla="*/ 0 w 601"/>
              <a:gd name="T19" fmla="*/ 48928 h 724"/>
              <a:gd name="T20" fmla="*/ 5540 w 601"/>
              <a:gd name="T21" fmla="*/ 71761 h 724"/>
              <a:gd name="T22" fmla="*/ 8472 w 601"/>
              <a:gd name="T23" fmla="*/ 94921 h 724"/>
              <a:gd name="T24" fmla="*/ 19877 w 601"/>
              <a:gd name="T25" fmla="*/ 112209 h 724"/>
              <a:gd name="T26" fmla="*/ 34215 w 601"/>
              <a:gd name="T27" fmla="*/ 129497 h 724"/>
              <a:gd name="T28" fmla="*/ 28675 w 601"/>
              <a:gd name="T29" fmla="*/ 152656 h 724"/>
              <a:gd name="T30" fmla="*/ 37148 w 601"/>
              <a:gd name="T31" fmla="*/ 184296 h 724"/>
              <a:gd name="T32" fmla="*/ 37148 w 601"/>
              <a:gd name="T33" fmla="*/ 210065 h 724"/>
              <a:gd name="T34" fmla="*/ 48879 w 601"/>
              <a:gd name="T35" fmla="*/ 230289 h 724"/>
              <a:gd name="T36" fmla="*/ 68756 w 601"/>
              <a:gd name="T37" fmla="*/ 235834 h 724"/>
              <a:gd name="T38" fmla="*/ 71689 w 601"/>
              <a:gd name="T39" fmla="*/ 213001 h 724"/>
              <a:gd name="T40" fmla="*/ 80487 w 601"/>
              <a:gd name="T41" fmla="*/ 192777 h 724"/>
              <a:gd name="T42" fmla="*/ 97757 w 601"/>
              <a:gd name="T43" fmla="*/ 161137 h 724"/>
              <a:gd name="T44" fmla="*/ 115027 w 601"/>
              <a:gd name="T45" fmla="*/ 129497 h 724"/>
              <a:gd name="T46" fmla="*/ 112095 w 601"/>
              <a:gd name="T47" fmla="*/ 109273 h 724"/>
              <a:gd name="T48" fmla="*/ 117634 w 601"/>
              <a:gd name="T49" fmla="*/ 86440 h 724"/>
              <a:gd name="T50" fmla="*/ 137837 w 601"/>
              <a:gd name="T51" fmla="*/ 66216 h 724"/>
              <a:gd name="T52" fmla="*/ 160973 w 601"/>
              <a:gd name="T53" fmla="*/ 43057 h 724"/>
              <a:gd name="T54" fmla="*/ 183783 w 601"/>
              <a:gd name="T55" fmla="*/ 31640 h 724"/>
              <a:gd name="T56" fmla="*/ 195514 w 601"/>
              <a:gd name="T57" fmla="*/ 14352 h 724"/>
              <a:gd name="T58" fmla="*/ 178244 w 601"/>
              <a:gd name="T59" fmla="*/ 0 h 72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01" h="724">
                <a:moveTo>
                  <a:pt x="547" y="0"/>
                </a:moveTo>
                <a:lnTo>
                  <a:pt x="467" y="44"/>
                </a:lnTo>
                <a:lnTo>
                  <a:pt x="397" y="26"/>
                </a:lnTo>
                <a:lnTo>
                  <a:pt x="317" y="9"/>
                </a:lnTo>
                <a:lnTo>
                  <a:pt x="229" y="18"/>
                </a:lnTo>
                <a:lnTo>
                  <a:pt x="158" y="26"/>
                </a:lnTo>
                <a:lnTo>
                  <a:pt x="176" y="62"/>
                </a:lnTo>
                <a:lnTo>
                  <a:pt x="88" y="97"/>
                </a:lnTo>
                <a:lnTo>
                  <a:pt x="35" y="106"/>
                </a:lnTo>
                <a:lnTo>
                  <a:pt x="0" y="150"/>
                </a:lnTo>
                <a:lnTo>
                  <a:pt x="17" y="220"/>
                </a:lnTo>
                <a:lnTo>
                  <a:pt x="26" y="291"/>
                </a:lnTo>
                <a:lnTo>
                  <a:pt x="61" y="344"/>
                </a:lnTo>
                <a:lnTo>
                  <a:pt x="105" y="397"/>
                </a:lnTo>
                <a:lnTo>
                  <a:pt x="88" y="468"/>
                </a:lnTo>
                <a:lnTo>
                  <a:pt x="114" y="565"/>
                </a:lnTo>
                <a:lnTo>
                  <a:pt x="114" y="644"/>
                </a:lnTo>
                <a:lnTo>
                  <a:pt x="150" y="706"/>
                </a:lnTo>
                <a:lnTo>
                  <a:pt x="211" y="723"/>
                </a:lnTo>
                <a:lnTo>
                  <a:pt x="220" y="653"/>
                </a:lnTo>
                <a:lnTo>
                  <a:pt x="247" y="591"/>
                </a:lnTo>
                <a:lnTo>
                  <a:pt x="300" y="494"/>
                </a:lnTo>
                <a:lnTo>
                  <a:pt x="353" y="397"/>
                </a:lnTo>
                <a:lnTo>
                  <a:pt x="344" y="335"/>
                </a:lnTo>
                <a:lnTo>
                  <a:pt x="361" y="265"/>
                </a:lnTo>
                <a:lnTo>
                  <a:pt x="423" y="203"/>
                </a:lnTo>
                <a:lnTo>
                  <a:pt x="494" y="132"/>
                </a:lnTo>
                <a:lnTo>
                  <a:pt x="564" y="97"/>
                </a:lnTo>
                <a:lnTo>
                  <a:pt x="600" y="44"/>
                </a:lnTo>
                <a:lnTo>
                  <a:pt x="547" y="0"/>
                </a:lnTo>
              </a:path>
            </a:pathLst>
          </a:custGeom>
          <a:solidFill>
            <a:schemeClr val="tx2">
              <a:lumMod val="20000"/>
              <a:lumOff val="80000"/>
            </a:schemeClr>
          </a:solidFill>
          <a:ln w="9525">
            <a:solidFill>
              <a:schemeClr val="tx1"/>
            </a:solidFill>
            <a:round/>
            <a:headEnd/>
            <a:tailEnd/>
          </a:ln>
        </p:spPr>
        <p:txBody>
          <a:bodyPr wrap="none" anchor="ctr"/>
          <a:lstStyle/>
          <a:p>
            <a:pPr>
              <a:defRPr/>
            </a:pPr>
            <a:endParaRPr lang="es-CO"/>
          </a:p>
        </p:txBody>
      </p:sp>
      <p:sp>
        <p:nvSpPr>
          <p:cNvPr id="20" name="Freeform 4">
            <a:extLst>
              <a:ext uri="{FF2B5EF4-FFF2-40B4-BE49-F238E27FC236}">
                <a16:creationId xmlns:a16="http://schemas.microsoft.com/office/drawing/2014/main" id="{BCF5ABEB-B337-42C9-8277-2C2E73EDB085}"/>
              </a:ext>
            </a:extLst>
          </p:cNvPr>
          <p:cNvSpPr>
            <a:spLocks/>
          </p:cNvSpPr>
          <p:nvPr/>
        </p:nvSpPr>
        <p:spPr bwMode="auto">
          <a:xfrm>
            <a:off x="5353051" y="3089275"/>
            <a:ext cx="695325" cy="787400"/>
          </a:xfrm>
          <a:custGeom>
            <a:avLst/>
            <a:gdLst>
              <a:gd name="T0" fmla="*/ 236007128 w 2128"/>
              <a:gd name="T1" fmla="*/ 204793532 h 2410"/>
              <a:gd name="T2" fmla="*/ 218341966 w 2128"/>
              <a:gd name="T3" fmla="*/ 195372421 h 2410"/>
              <a:gd name="T4" fmla="*/ 202678712 w 2128"/>
              <a:gd name="T5" fmla="*/ 198551903 h 2410"/>
              <a:gd name="T6" fmla="*/ 187133447 w 2128"/>
              <a:gd name="T7" fmla="*/ 201613723 h 2410"/>
              <a:gd name="T8" fmla="*/ 177711897 w 2128"/>
              <a:gd name="T9" fmla="*/ 178767408 h 2410"/>
              <a:gd name="T10" fmla="*/ 159104776 w 2128"/>
              <a:gd name="T11" fmla="*/ 170406234 h 2410"/>
              <a:gd name="T12" fmla="*/ 146621368 w 2128"/>
              <a:gd name="T13" fmla="*/ 186068973 h 2410"/>
              <a:gd name="T14" fmla="*/ 156984878 w 2128"/>
              <a:gd name="T15" fmla="*/ 205735479 h 2410"/>
              <a:gd name="T16" fmla="*/ 145561419 w 2128"/>
              <a:gd name="T17" fmla="*/ 215156916 h 2410"/>
              <a:gd name="T18" fmla="*/ 130958114 w 2128"/>
              <a:gd name="T19" fmla="*/ 224460365 h 2410"/>
              <a:gd name="T20" fmla="*/ 113292952 w 2128"/>
              <a:gd name="T21" fmla="*/ 231761603 h 2410"/>
              <a:gd name="T22" fmla="*/ 93625555 w 2128"/>
              <a:gd name="T23" fmla="*/ 236943295 h 2410"/>
              <a:gd name="T24" fmla="*/ 72780546 w 2128"/>
              <a:gd name="T25" fmla="*/ 268151112 h 2410"/>
              <a:gd name="T26" fmla="*/ 61357088 w 2128"/>
              <a:gd name="T27" fmla="*/ 281576317 h 2410"/>
              <a:gd name="T28" fmla="*/ 55115384 w 2128"/>
              <a:gd name="T29" fmla="*/ 277454560 h 2410"/>
              <a:gd name="T30" fmla="*/ 45811824 w 2128"/>
              <a:gd name="T31" fmla="*/ 263911694 h 2410"/>
              <a:gd name="T32" fmla="*/ 47813732 w 2128"/>
              <a:gd name="T33" fmla="*/ 243184924 h 2410"/>
              <a:gd name="T34" fmla="*/ 52053527 w 2128"/>
              <a:gd name="T35" fmla="*/ 227639847 h 2410"/>
              <a:gd name="T36" fmla="*/ 47813732 w 2128"/>
              <a:gd name="T37" fmla="*/ 211977108 h 2410"/>
              <a:gd name="T38" fmla="*/ 35330324 w 2128"/>
              <a:gd name="T39" fmla="*/ 208915288 h 2410"/>
              <a:gd name="T40" fmla="*/ 19785060 w 2128"/>
              <a:gd name="T41" fmla="*/ 211977108 h 2410"/>
              <a:gd name="T42" fmla="*/ 6241704 w 2128"/>
              <a:gd name="T43" fmla="*/ 203733595 h 2410"/>
              <a:gd name="T44" fmla="*/ 3179847 w 2128"/>
              <a:gd name="T45" fmla="*/ 182889164 h 2410"/>
              <a:gd name="T46" fmla="*/ 4239796 w 2128"/>
              <a:gd name="T47" fmla="*/ 167344087 h 2410"/>
              <a:gd name="T48" fmla="*/ 4239796 w 2128"/>
              <a:gd name="T49" fmla="*/ 148619528 h 2410"/>
              <a:gd name="T50" fmla="*/ 9421551 w 2128"/>
              <a:gd name="T51" fmla="*/ 130954905 h 2410"/>
              <a:gd name="T52" fmla="*/ 9421551 w 2128"/>
              <a:gd name="T53" fmla="*/ 116469764 h 2410"/>
              <a:gd name="T54" fmla="*/ 12483407 w 2128"/>
              <a:gd name="T55" fmla="*/ 102926570 h 2410"/>
              <a:gd name="T56" fmla="*/ 13543356 w 2128"/>
              <a:gd name="T57" fmla="*/ 91503576 h 2410"/>
              <a:gd name="T58" fmla="*/ 12483407 w 2128"/>
              <a:gd name="T59" fmla="*/ 74898563 h 2410"/>
              <a:gd name="T60" fmla="*/ 13543356 w 2128"/>
              <a:gd name="T61" fmla="*/ 67596998 h 2410"/>
              <a:gd name="T62" fmla="*/ 20845009 w 2128"/>
              <a:gd name="T63" fmla="*/ 46752893 h 2410"/>
              <a:gd name="T64" fmla="*/ 23906866 w 2128"/>
              <a:gd name="T65" fmla="*/ 28028008 h 2410"/>
              <a:gd name="T66" fmla="*/ 28146662 w 2128"/>
              <a:gd name="T67" fmla="*/ 10363385 h 2410"/>
              <a:gd name="T68" fmla="*/ 42631977 w 2128"/>
              <a:gd name="T69" fmla="*/ 5181692 h 2410"/>
              <a:gd name="T70" fmla="*/ 56175333 w 2128"/>
              <a:gd name="T71" fmla="*/ 7301565 h 2410"/>
              <a:gd name="T72" fmla="*/ 65478894 w 2128"/>
              <a:gd name="T73" fmla="*/ 0 h 2410"/>
              <a:gd name="T74" fmla="*/ 73840495 w 2128"/>
              <a:gd name="T75" fmla="*/ 17664623 h 2410"/>
              <a:gd name="T76" fmla="*/ 73840495 w 2128"/>
              <a:gd name="T77" fmla="*/ 32267752 h 2410"/>
              <a:gd name="T78" fmla="*/ 81142148 w 2128"/>
              <a:gd name="T79" fmla="*/ 43690747 h 2410"/>
              <a:gd name="T80" fmla="*/ 99867259 w 2128"/>
              <a:gd name="T81" fmla="*/ 46752893 h 2410"/>
              <a:gd name="T82" fmla="*/ 110230768 w 2128"/>
              <a:gd name="T83" fmla="*/ 57233940 h 2410"/>
              <a:gd name="T84" fmla="*/ 127896257 w 2128"/>
              <a:gd name="T85" fmla="*/ 45692957 h 2410"/>
              <a:gd name="T86" fmla="*/ 136139869 w 2128"/>
              <a:gd name="T87" fmla="*/ 36389509 h 2410"/>
              <a:gd name="T88" fmla="*/ 144501471 w 2128"/>
              <a:gd name="T89" fmla="*/ 38509054 h 2410"/>
              <a:gd name="T90" fmla="*/ 166288438 w 2128"/>
              <a:gd name="T91" fmla="*/ 45692957 h 2410"/>
              <a:gd name="T92" fmla="*/ 169468285 w 2128"/>
              <a:gd name="T93" fmla="*/ 61355696 h 2410"/>
              <a:gd name="T94" fmla="*/ 183011642 w 2128"/>
              <a:gd name="T95" fmla="*/ 70659145 h 2410"/>
              <a:gd name="T96" fmla="*/ 189253345 w 2128"/>
              <a:gd name="T97" fmla="*/ 90443640 h 2410"/>
              <a:gd name="T98" fmla="*/ 187133447 w 2128"/>
              <a:gd name="T99" fmla="*/ 103986507 h 2410"/>
              <a:gd name="T100" fmla="*/ 188193396 w 2128"/>
              <a:gd name="T101" fmla="*/ 117411712 h 2410"/>
              <a:gd name="T102" fmla="*/ 204798609 w 2128"/>
              <a:gd name="T103" fmla="*/ 122593404 h 2410"/>
              <a:gd name="T104" fmla="*/ 213042548 w 2128"/>
              <a:gd name="T105" fmla="*/ 132014514 h 2410"/>
              <a:gd name="T106" fmla="*/ 224583669 w 2128"/>
              <a:gd name="T107" fmla="*/ 137196207 h 2410"/>
              <a:gd name="T108" fmla="*/ 244251066 w 2128"/>
              <a:gd name="T109" fmla="*/ 146499655 h 2410"/>
              <a:gd name="T110" fmla="*/ 244251066 w 2128"/>
              <a:gd name="T111" fmla="*/ 207855352 h 241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128" h="2410">
                <a:moveTo>
                  <a:pt x="2074" y="1765"/>
                </a:moveTo>
                <a:lnTo>
                  <a:pt x="2004" y="1739"/>
                </a:lnTo>
                <a:lnTo>
                  <a:pt x="1942" y="1694"/>
                </a:lnTo>
                <a:lnTo>
                  <a:pt x="1854" y="1659"/>
                </a:lnTo>
                <a:lnTo>
                  <a:pt x="1774" y="1641"/>
                </a:lnTo>
                <a:lnTo>
                  <a:pt x="1721" y="1686"/>
                </a:lnTo>
                <a:lnTo>
                  <a:pt x="1659" y="1712"/>
                </a:lnTo>
                <a:lnTo>
                  <a:pt x="1589" y="1712"/>
                </a:lnTo>
                <a:lnTo>
                  <a:pt x="1536" y="1624"/>
                </a:lnTo>
                <a:lnTo>
                  <a:pt x="1509" y="1518"/>
                </a:lnTo>
                <a:lnTo>
                  <a:pt x="1430" y="1456"/>
                </a:lnTo>
                <a:lnTo>
                  <a:pt x="1351" y="1447"/>
                </a:lnTo>
                <a:lnTo>
                  <a:pt x="1289" y="1500"/>
                </a:lnTo>
                <a:lnTo>
                  <a:pt x="1245" y="1580"/>
                </a:lnTo>
                <a:lnTo>
                  <a:pt x="1280" y="1659"/>
                </a:lnTo>
                <a:lnTo>
                  <a:pt x="1333" y="1747"/>
                </a:lnTo>
                <a:lnTo>
                  <a:pt x="1298" y="1791"/>
                </a:lnTo>
                <a:lnTo>
                  <a:pt x="1236" y="1827"/>
                </a:lnTo>
                <a:lnTo>
                  <a:pt x="1192" y="1871"/>
                </a:lnTo>
                <a:lnTo>
                  <a:pt x="1112" y="1906"/>
                </a:lnTo>
                <a:lnTo>
                  <a:pt x="1015" y="1906"/>
                </a:lnTo>
                <a:lnTo>
                  <a:pt x="962" y="1968"/>
                </a:lnTo>
                <a:lnTo>
                  <a:pt x="874" y="2003"/>
                </a:lnTo>
                <a:lnTo>
                  <a:pt x="795" y="2012"/>
                </a:lnTo>
                <a:lnTo>
                  <a:pt x="680" y="2162"/>
                </a:lnTo>
                <a:lnTo>
                  <a:pt x="618" y="2277"/>
                </a:lnTo>
                <a:lnTo>
                  <a:pt x="574" y="2339"/>
                </a:lnTo>
                <a:lnTo>
                  <a:pt x="521" y="2391"/>
                </a:lnTo>
                <a:lnTo>
                  <a:pt x="477" y="2409"/>
                </a:lnTo>
                <a:lnTo>
                  <a:pt x="468" y="2356"/>
                </a:lnTo>
                <a:lnTo>
                  <a:pt x="450" y="2277"/>
                </a:lnTo>
                <a:lnTo>
                  <a:pt x="389" y="2241"/>
                </a:lnTo>
                <a:lnTo>
                  <a:pt x="442" y="2127"/>
                </a:lnTo>
                <a:lnTo>
                  <a:pt x="406" y="2065"/>
                </a:lnTo>
                <a:lnTo>
                  <a:pt x="389" y="1986"/>
                </a:lnTo>
                <a:lnTo>
                  <a:pt x="442" y="1933"/>
                </a:lnTo>
                <a:lnTo>
                  <a:pt x="442" y="1853"/>
                </a:lnTo>
                <a:lnTo>
                  <a:pt x="406" y="1800"/>
                </a:lnTo>
                <a:lnTo>
                  <a:pt x="353" y="1747"/>
                </a:lnTo>
                <a:lnTo>
                  <a:pt x="300" y="1774"/>
                </a:lnTo>
                <a:lnTo>
                  <a:pt x="239" y="1809"/>
                </a:lnTo>
                <a:lnTo>
                  <a:pt x="168" y="1800"/>
                </a:lnTo>
                <a:lnTo>
                  <a:pt x="124" y="1747"/>
                </a:lnTo>
                <a:lnTo>
                  <a:pt x="53" y="1730"/>
                </a:lnTo>
                <a:lnTo>
                  <a:pt x="0" y="1624"/>
                </a:lnTo>
                <a:lnTo>
                  <a:pt x="27" y="1553"/>
                </a:lnTo>
                <a:lnTo>
                  <a:pt x="45" y="1456"/>
                </a:lnTo>
                <a:lnTo>
                  <a:pt x="36" y="1421"/>
                </a:lnTo>
                <a:lnTo>
                  <a:pt x="36" y="1341"/>
                </a:lnTo>
                <a:lnTo>
                  <a:pt x="36" y="1262"/>
                </a:lnTo>
                <a:lnTo>
                  <a:pt x="53" y="1191"/>
                </a:lnTo>
                <a:lnTo>
                  <a:pt x="80" y="1112"/>
                </a:lnTo>
                <a:lnTo>
                  <a:pt x="62" y="1050"/>
                </a:lnTo>
                <a:lnTo>
                  <a:pt x="80" y="989"/>
                </a:lnTo>
                <a:lnTo>
                  <a:pt x="124" y="944"/>
                </a:lnTo>
                <a:lnTo>
                  <a:pt x="106" y="874"/>
                </a:lnTo>
                <a:lnTo>
                  <a:pt x="142" y="830"/>
                </a:lnTo>
                <a:lnTo>
                  <a:pt x="115" y="777"/>
                </a:lnTo>
                <a:lnTo>
                  <a:pt x="106" y="715"/>
                </a:lnTo>
                <a:lnTo>
                  <a:pt x="106" y="636"/>
                </a:lnTo>
                <a:lnTo>
                  <a:pt x="80" y="591"/>
                </a:lnTo>
                <a:lnTo>
                  <a:pt x="115" y="574"/>
                </a:lnTo>
                <a:lnTo>
                  <a:pt x="177" y="486"/>
                </a:lnTo>
                <a:lnTo>
                  <a:pt x="177" y="397"/>
                </a:lnTo>
                <a:lnTo>
                  <a:pt x="212" y="336"/>
                </a:lnTo>
                <a:lnTo>
                  <a:pt x="203" y="238"/>
                </a:lnTo>
                <a:lnTo>
                  <a:pt x="212" y="168"/>
                </a:lnTo>
                <a:lnTo>
                  <a:pt x="239" y="88"/>
                </a:lnTo>
                <a:lnTo>
                  <a:pt x="300" y="71"/>
                </a:lnTo>
                <a:lnTo>
                  <a:pt x="362" y="44"/>
                </a:lnTo>
                <a:lnTo>
                  <a:pt x="415" y="80"/>
                </a:lnTo>
                <a:lnTo>
                  <a:pt x="477" y="62"/>
                </a:lnTo>
                <a:lnTo>
                  <a:pt x="521" y="18"/>
                </a:lnTo>
                <a:lnTo>
                  <a:pt x="556" y="0"/>
                </a:lnTo>
                <a:lnTo>
                  <a:pt x="592" y="53"/>
                </a:lnTo>
                <a:lnTo>
                  <a:pt x="627" y="150"/>
                </a:lnTo>
                <a:lnTo>
                  <a:pt x="583" y="203"/>
                </a:lnTo>
                <a:lnTo>
                  <a:pt x="627" y="274"/>
                </a:lnTo>
                <a:lnTo>
                  <a:pt x="671" y="327"/>
                </a:lnTo>
                <a:lnTo>
                  <a:pt x="689" y="371"/>
                </a:lnTo>
                <a:lnTo>
                  <a:pt x="751" y="371"/>
                </a:lnTo>
                <a:lnTo>
                  <a:pt x="848" y="397"/>
                </a:lnTo>
                <a:lnTo>
                  <a:pt x="865" y="450"/>
                </a:lnTo>
                <a:lnTo>
                  <a:pt x="936" y="486"/>
                </a:lnTo>
                <a:lnTo>
                  <a:pt x="1015" y="450"/>
                </a:lnTo>
                <a:lnTo>
                  <a:pt x="1086" y="388"/>
                </a:lnTo>
                <a:lnTo>
                  <a:pt x="1104" y="327"/>
                </a:lnTo>
                <a:lnTo>
                  <a:pt x="1156" y="309"/>
                </a:lnTo>
                <a:lnTo>
                  <a:pt x="1192" y="265"/>
                </a:lnTo>
                <a:lnTo>
                  <a:pt x="1227" y="327"/>
                </a:lnTo>
                <a:lnTo>
                  <a:pt x="1289" y="371"/>
                </a:lnTo>
                <a:lnTo>
                  <a:pt x="1412" y="388"/>
                </a:lnTo>
                <a:lnTo>
                  <a:pt x="1439" y="450"/>
                </a:lnTo>
                <a:lnTo>
                  <a:pt x="1439" y="521"/>
                </a:lnTo>
                <a:lnTo>
                  <a:pt x="1483" y="565"/>
                </a:lnTo>
                <a:lnTo>
                  <a:pt x="1554" y="600"/>
                </a:lnTo>
                <a:lnTo>
                  <a:pt x="1562" y="680"/>
                </a:lnTo>
                <a:lnTo>
                  <a:pt x="1607" y="768"/>
                </a:lnTo>
                <a:lnTo>
                  <a:pt x="1624" y="830"/>
                </a:lnTo>
                <a:lnTo>
                  <a:pt x="1589" y="883"/>
                </a:lnTo>
                <a:lnTo>
                  <a:pt x="1545" y="962"/>
                </a:lnTo>
                <a:lnTo>
                  <a:pt x="1598" y="997"/>
                </a:lnTo>
                <a:lnTo>
                  <a:pt x="1695" y="989"/>
                </a:lnTo>
                <a:lnTo>
                  <a:pt x="1739" y="1041"/>
                </a:lnTo>
                <a:lnTo>
                  <a:pt x="1739" y="1112"/>
                </a:lnTo>
                <a:lnTo>
                  <a:pt x="1809" y="1121"/>
                </a:lnTo>
                <a:lnTo>
                  <a:pt x="1836" y="1174"/>
                </a:lnTo>
                <a:lnTo>
                  <a:pt x="1907" y="1165"/>
                </a:lnTo>
                <a:lnTo>
                  <a:pt x="1960" y="1236"/>
                </a:lnTo>
                <a:lnTo>
                  <a:pt x="2074" y="1244"/>
                </a:lnTo>
                <a:lnTo>
                  <a:pt x="2127" y="1174"/>
                </a:lnTo>
                <a:lnTo>
                  <a:pt x="2074" y="1765"/>
                </a:lnTo>
              </a:path>
            </a:pathLst>
          </a:custGeom>
          <a:solidFill>
            <a:schemeClr val="tx2">
              <a:lumMod val="50000"/>
            </a:schemeClr>
          </a:solidFill>
          <a:ln w="9525">
            <a:solidFill>
              <a:schemeClr val="tx1"/>
            </a:solidFill>
            <a:round/>
            <a:headEnd/>
            <a:tailEnd/>
          </a:ln>
        </p:spPr>
        <p:txBody>
          <a:bodyPr wrap="none" anchor="ctr"/>
          <a:lstStyle/>
          <a:p>
            <a:pPr>
              <a:defRPr/>
            </a:pPr>
            <a:r>
              <a:rPr lang="es-CO" dirty="0">
                <a:solidFill>
                  <a:schemeClr val="bg1"/>
                </a:solidFill>
              </a:rPr>
              <a:t>252</a:t>
            </a:r>
          </a:p>
        </p:txBody>
      </p:sp>
      <p:sp>
        <p:nvSpPr>
          <p:cNvPr id="21" name="Freeform 5">
            <a:extLst>
              <a:ext uri="{FF2B5EF4-FFF2-40B4-BE49-F238E27FC236}">
                <a16:creationId xmlns:a16="http://schemas.microsoft.com/office/drawing/2014/main" id="{598F0B25-BD2D-4CE8-A92D-19AFBB509035}"/>
              </a:ext>
            </a:extLst>
          </p:cNvPr>
          <p:cNvSpPr>
            <a:spLocks/>
          </p:cNvSpPr>
          <p:nvPr/>
        </p:nvSpPr>
        <p:spPr bwMode="auto">
          <a:xfrm>
            <a:off x="6283326" y="2584450"/>
            <a:ext cx="1154113" cy="388938"/>
          </a:xfrm>
          <a:custGeom>
            <a:avLst/>
            <a:gdLst>
              <a:gd name="T0" fmla="*/ 1999819 w 3531"/>
              <a:gd name="T1" fmla="*/ 110719281 h 1192"/>
              <a:gd name="T2" fmla="*/ 22821844 w 3531"/>
              <a:gd name="T3" fmla="*/ 94181907 h 1192"/>
              <a:gd name="T4" fmla="*/ 38350002 w 3531"/>
              <a:gd name="T5" fmla="*/ 77644208 h 1192"/>
              <a:gd name="T6" fmla="*/ 61171519 w 3531"/>
              <a:gd name="T7" fmla="*/ 13487968 h 1192"/>
              <a:gd name="T8" fmla="*/ 79875802 w 3531"/>
              <a:gd name="T9" fmla="*/ 9383062 h 1192"/>
              <a:gd name="T10" fmla="*/ 96580592 w 3531"/>
              <a:gd name="T11" fmla="*/ 12432467 h 1192"/>
              <a:gd name="T12" fmla="*/ 113167458 w 3531"/>
              <a:gd name="T13" fmla="*/ 13487968 h 1192"/>
              <a:gd name="T14" fmla="*/ 137047684 w 3531"/>
              <a:gd name="T15" fmla="*/ 12432467 h 1192"/>
              <a:gd name="T16" fmla="*/ 153634549 w 3531"/>
              <a:gd name="T17" fmla="*/ 11376966 h 1192"/>
              <a:gd name="T18" fmla="*/ 173397867 w 3531"/>
              <a:gd name="T19" fmla="*/ 11376966 h 1192"/>
              <a:gd name="T20" fmla="*/ 189984732 w 3531"/>
              <a:gd name="T21" fmla="*/ 17593200 h 1192"/>
              <a:gd name="T22" fmla="*/ 204454182 w 3531"/>
              <a:gd name="T23" fmla="*/ 11376966 h 1192"/>
              <a:gd name="T24" fmla="*/ 217982520 w 3531"/>
              <a:gd name="T25" fmla="*/ 5160733 h 1192"/>
              <a:gd name="T26" fmla="*/ 234569386 w 3531"/>
              <a:gd name="T27" fmla="*/ 8327561 h 1192"/>
              <a:gd name="T28" fmla="*/ 244921273 w 3531"/>
              <a:gd name="T29" fmla="*/ 5160733 h 1192"/>
              <a:gd name="T30" fmla="*/ 260567029 w 3531"/>
              <a:gd name="T31" fmla="*/ 9383062 h 1192"/>
              <a:gd name="T32" fmla="*/ 279271638 w 3531"/>
              <a:gd name="T33" fmla="*/ 13487968 h 1192"/>
              <a:gd name="T34" fmla="*/ 295858503 w 3531"/>
              <a:gd name="T35" fmla="*/ 18648701 h 1192"/>
              <a:gd name="T36" fmla="*/ 316562604 w 3531"/>
              <a:gd name="T37" fmla="*/ 14543795 h 1192"/>
              <a:gd name="T38" fmla="*/ 411025780 w 3531"/>
              <a:gd name="T39" fmla="*/ 130423482 h 1192"/>
              <a:gd name="T40" fmla="*/ 398673747 w 3531"/>
              <a:gd name="T41" fmla="*/ 135584215 h 1192"/>
              <a:gd name="T42" fmla="*/ 373734486 w 3531"/>
              <a:gd name="T43" fmla="*/ 135584215 h 1192"/>
              <a:gd name="T44" fmla="*/ 353971496 w 3531"/>
              <a:gd name="T45" fmla="*/ 131478983 h 1192"/>
              <a:gd name="T46" fmla="*/ 342560574 w 3531"/>
              <a:gd name="T47" fmla="*/ 122096247 h 1192"/>
              <a:gd name="T48" fmla="*/ 330090943 w 3531"/>
              <a:gd name="T49" fmla="*/ 115880013 h 1192"/>
              <a:gd name="T50" fmla="*/ 310327952 w 3531"/>
              <a:gd name="T51" fmla="*/ 104503047 h 1192"/>
              <a:gd name="T52" fmla="*/ 284447581 w 3531"/>
              <a:gd name="T53" fmla="*/ 100398141 h 1192"/>
              <a:gd name="T54" fmla="*/ 262567174 w 3531"/>
              <a:gd name="T55" fmla="*/ 113886109 h 1192"/>
              <a:gd name="T56" fmla="*/ 242921455 w 3531"/>
              <a:gd name="T57" fmla="*/ 114941609 h 1192"/>
              <a:gd name="T58" fmla="*/ 212806250 w 3531"/>
              <a:gd name="T59" fmla="*/ 113886109 h 1192"/>
              <a:gd name="T60" fmla="*/ 189984732 w 3531"/>
              <a:gd name="T61" fmla="*/ 109663780 h 1192"/>
              <a:gd name="T62" fmla="*/ 168103999 w 3531"/>
              <a:gd name="T63" fmla="*/ 106614374 h 1192"/>
              <a:gd name="T64" fmla="*/ 148458606 w 3531"/>
              <a:gd name="T65" fmla="*/ 115880013 h 1192"/>
              <a:gd name="T66" fmla="*/ 130813032 w 3531"/>
              <a:gd name="T67" fmla="*/ 120102342 h 1192"/>
              <a:gd name="T68" fmla="*/ 109991006 w 3531"/>
              <a:gd name="T69" fmla="*/ 116935514 h 1192"/>
              <a:gd name="T70" fmla="*/ 89286905 w 3531"/>
              <a:gd name="T71" fmla="*/ 121040420 h 1192"/>
              <a:gd name="T72" fmla="*/ 76817275 w 3531"/>
              <a:gd name="T73" fmla="*/ 126318576 h 1192"/>
              <a:gd name="T74" fmla="*/ 55054465 w 3531"/>
              <a:gd name="T75" fmla="*/ 129367981 h 1192"/>
              <a:gd name="T76" fmla="*/ 35291148 w 3531"/>
              <a:gd name="T77" fmla="*/ 139689121 h 1192"/>
              <a:gd name="T78" fmla="*/ 23880553 w 3531"/>
              <a:gd name="T79" fmla="*/ 135584215 h 1192"/>
              <a:gd name="T80" fmla="*/ 17645574 w 3531"/>
              <a:gd name="T81" fmla="*/ 122096247 h 1192"/>
              <a:gd name="T82" fmla="*/ 0 w 3531"/>
              <a:gd name="T83" fmla="*/ 121040420 h 119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3531" h="1192">
                <a:moveTo>
                  <a:pt x="0" y="1032"/>
                </a:moveTo>
                <a:lnTo>
                  <a:pt x="17" y="944"/>
                </a:lnTo>
                <a:lnTo>
                  <a:pt x="88" y="874"/>
                </a:lnTo>
                <a:lnTo>
                  <a:pt x="194" y="803"/>
                </a:lnTo>
                <a:lnTo>
                  <a:pt x="282" y="741"/>
                </a:lnTo>
                <a:lnTo>
                  <a:pt x="326" y="662"/>
                </a:lnTo>
                <a:lnTo>
                  <a:pt x="318" y="574"/>
                </a:lnTo>
                <a:lnTo>
                  <a:pt x="520" y="115"/>
                </a:lnTo>
                <a:lnTo>
                  <a:pt x="635" y="124"/>
                </a:lnTo>
                <a:lnTo>
                  <a:pt x="679" y="80"/>
                </a:lnTo>
                <a:lnTo>
                  <a:pt x="750" y="53"/>
                </a:lnTo>
                <a:lnTo>
                  <a:pt x="821" y="106"/>
                </a:lnTo>
                <a:lnTo>
                  <a:pt x="900" y="71"/>
                </a:lnTo>
                <a:lnTo>
                  <a:pt x="962" y="115"/>
                </a:lnTo>
                <a:lnTo>
                  <a:pt x="1068" y="71"/>
                </a:lnTo>
                <a:lnTo>
                  <a:pt x="1165" y="106"/>
                </a:lnTo>
                <a:lnTo>
                  <a:pt x="1235" y="124"/>
                </a:lnTo>
                <a:lnTo>
                  <a:pt x="1306" y="97"/>
                </a:lnTo>
                <a:lnTo>
                  <a:pt x="1368" y="115"/>
                </a:lnTo>
                <a:lnTo>
                  <a:pt x="1474" y="97"/>
                </a:lnTo>
                <a:lnTo>
                  <a:pt x="1535" y="132"/>
                </a:lnTo>
                <a:lnTo>
                  <a:pt x="1615" y="150"/>
                </a:lnTo>
                <a:lnTo>
                  <a:pt x="1677" y="115"/>
                </a:lnTo>
                <a:lnTo>
                  <a:pt x="1738" y="97"/>
                </a:lnTo>
                <a:lnTo>
                  <a:pt x="1791" y="71"/>
                </a:lnTo>
                <a:lnTo>
                  <a:pt x="1853" y="44"/>
                </a:lnTo>
                <a:lnTo>
                  <a:pt x="1941" y="27"/>
                </a:lnTo>
                <a:lnTo>
                  <a:pt x="1994" y="71"/>
                </a:lnTo>
                <a:lnTo>
                  <a:pt x="2012" y="0"/>
                </a:lnTo>
                <a:lnTo>
                  <a:pt x="2082" y="44"/>
                </a:lnTo>
                <a:lnTo>
                  <a:pt x="2162" y="27"/>
                </a:lnTo>
                <a:lnTo>
                  <a:pt x="2215" y="80"/>
                </a:lnTo>
                <a:lnTo>
                  <a:pt x="2277" y="97"/>
                </a:lnTo>
                <a:lnTo>
                  <a:pt x="2374" y="115"/>
                </a:lnTo>
                <a:lnTo>
                  <a:pt x="2444" y="168"/>
                </a:lnTo>
                <a:lnTo>
                  <a:pt x="2515" y="159"/>
                </a:lnTo>
                <a:lnTo>
                  <a:pt x="2568" y="124"/>
                </a:lnTo>
                <a:lnTo>
                  <a:pt x="2691" y="124"/>
                </a:lnTo>
                <a:lnTo>
                  <a:pt x="3530" y="1032"/>
                </a:lnTo>
                <a:lnTo>
                  <a:pt x="3494" y="1112"/>
                </a:lnTo>
                <a:lnTo>
                  <a:pt x="3424" y="1112"/>
                </a:lnTo>
                <a:lnTo>
                  <a:pt x="3389" y="1156"/>
                </a:lnTo>
                <a:lnTo>
                  <a:pt x="3274" y="1147"/>
                </a:lnTo>
                <a:lnTo>
                  <a:pt x="3177" y="1156"/>
                </a:lnTo>
                <a:lnTo>
                  <a:pt x="3106" y="1121"/>
                </a:lnTo>
                <a:lnTo>
                  <a:pt x="3009" y="1121"/>
                </a:lnTo>
                <a:lnTo>
                  <a:pt x="2983" y="1077"/>
                </a:lnTo>
                <a:lnTo>
                  <a:pt x="2912" y="1041"/>
                </a:lnTo>
                <a:lnTo>
                  <a:pt x="2841" y="1041"/>
                </a:lnTo>
                <a:lnTo>
                  <a:pt x="2806" y="988"/>
                </a:lnTo>
                <a:lnTo>
                  <a:pt x="2753" y="935"/>
                </a:lnTo>
                <a:lnTo>
                  <a:pt x="2638" y="891"/>
                </a:lnTo>
                <a:lnTo>
                  <a:pt x="2550" y="900"/>
                </a:lnTo>
                <a:lnTo>
                  <a:pt x="2418" y="856"/>
                </a:lnTo>
                <a:lnTo>
                  <a:pt x="2330" y="900"/>
                </a:lnTo>
                <a:lnTo>
                  <a:pt x="2232" y="971"/>
                </a:lnTo>
                <a:lnTo>
                  <a:pt x="2144" y="944"/>
                </a:lnTo>
                <a:lnTo>
                  <a:pt x="2065" y="980"/>
                </a:lnTo>
                <a:lnTo>
                  <a:pt x="1941" y="953"/>
                </a:lnTo>
                <a:lnTo>
                  <a:pt x="1809" y="971"/>
                </a:lnTo>
                <a:lnTo>
                  <a:pt x="1712" y="953"/>
                </a:lnTo>
                <a:lnTo>
                  <a:pt x="1615" y="935"/>
                </a:lnTo>
                <a:lnTo>
                  <a:pt x="1535" y="971"/>
                </a:lnTo>
                <a:lnTo>
                  <a:pt x="1429" y="909"/>
                </a:lnTo>
                <a:lnTo>
                  <a:pt x="1350" y="953"/>
                </a:lnTo>
                <a:lnTo>
                  <a:pt x="1262" y="988"/>
                </a:lnTo>
                <a:lnTo>
                  <a:pt x="1174" y="980"/>
                </a:lnTo>
                <a:lnTo>
                  <a:pt x="1112" y="1024"/>
                </a:lnTo>
                <a:lnTo>
                  <a:pt x="997" y="1024"/>
                </a:lnTo>
                <a:lnTo>
                  <a:pt x="935" y="997"/>
                </a:lnTo>
                <a:lnTo>
                  <a:pt x="829" y="997"/>
                </a:lnTo>
                <a:lnTo>
                  <a:pt x="759" y="1032"/>
                </a:lnTo>
                <a:lnTo>
                  <a:pt x="679" y="1032"/>
                </a:lnTo>
                <a:lnTo>
                  <a:pt x="653" y="1077"/>
                </a:lnTo>
                <a:lnTo>
                  <a:pt x="538" y="1077"/>
                </a:lnTo>
                <a:lnTo>
                  <a:pt x="468" y="1103"/>
                </a:lnTo>
                <a:lnTo>
                  <a:pt x="379" y="1147"/>
                </a:lnTo>
                <a:lnTo>
                  <a:pt x="300" y="1191"/>
                </a:lnTo>
                <a:lnTo>
                  <a:pt x="256" y="1147"/>
                </a:lnTo>
                <a:lnTo>
                  <a:pt x="203" y="1156"/>
                </a:lnTo>
                <a:lnTo>
                  <a:pt x="167" y="1103"/>
                </a:lnTo>
                <a:lnTo>
                  <a:pt x="150" y="1041"/>
                </a:lnTo>
                <a:lnTo>
                  <a:pt x="88" y="1024"/>
                </a:lnTo>
                <a:lnTo>
                  <a:pt x="0" y="1032"/>
                </a:lnTo>
              </a:path>
            </a:pathLst>
          </a:custGeom>
          <a:solidFill>
            <a:schemeClr val="tx2">
              <a:lumMod val="20000"/>
              <a:lumOff val="80000"/>
            </a:schemeClr>
          </a:solidFill>
          <a:ln w="9525">
            <a:solidFill>
              <a:schemeClr val="tx1"/>
            </a:solidFill>
            <a:round/>
            <a:headEnd/>
            <a:tailEnd/>
          </a:ln>
        </p:spPr>
        <p:txBody>
          <a:bodyPr wrap="none" anchor="ctr"/>
          <a:lstStyle/>
          <a:p>
            <a:pPr>
              <a:defRPr/>
            </a:pPr>
            <a:r>
              <a:rPr lang="es-CO" dirty="0"/>
              <a:t>        5</a:t>
            </a:r>
          </a:p>
        </p:txBody>
      </p:sp>
      <p:sp>
        <p:nvSpPr>
          <p:cNvPr id="22" name="Freeform 6">
            <a:extLst>
              <a:ext uri="{FF2B5EF4-FFF2-40B4-BE49-F238E27FC236}">
                <a16:creationId xmlns:a16="http://schemas.microsoft.com/office/drawing/2014/main" id="{8EEB10E5-6F6D-4747-B08B-4FD4F561BA4E}"/>
              </a:ext>
            </a:extLst>
          </p:cNvPr>
          <p:cNvSpPr>
            <a:spLocks/>
          </p:cNvSpPr>
          <p:nvPr/>
        </p:nvSpPr>
        <p:spPr bwMode="auto">
          <a:xfrm>
            <a:off x="6937376" y="3624264"/>
            <a:ext cx="1597025" cy="1030287"/>
          </a:xfrm>
          <a:custGeom>
            <a:avLst/>
            <a:gdLst>
              <a:gd name="T0" fmla="*/ 444087797 w 4890"/>
              <a:gd name="T1" fmla="*/ 20820328 h 3152"/>
              <a:gd name="T2" fmla="*/ 460666136 w 4890"/>
              <a:gd name="T3" fmla="*/ 31171859 h 3152"/>
              <a:gd name="T4" fmla="*/ 469014089 w 4890"/>
              <a:gd name="T5" fmla="*/ 58226624 h 3152"/>
              <a:gd name="T6" fmla="*/ 486650536 w 4890"/>
              <a:gd name="T7" fmla="*/ 74812265 h 3152"/>
              <a:gd name="T8" fmla="*/ 467955654 w 4890"/>
              <a:gd name="T9" fmla="*/ 94456327 h 3152"/>
              <a:gd name="T10" fmla="*/ 423394265 w 4890"/>
              <a:gd name="T11" fmla="*/ 151624279 h 3152"/>
              <a:gd name="T12" fmla="*/ 449261098 w 4890"/>
              <a:gd name="T13" fmla="*/ 155741373 h 3152"/>
              <a:gd name="T14" fmla="*/ 465839437 w 4890"/>
              <a:gd name="T15" fmla="*/ 170327264 h 3152"/>
              <a:gd name="T16" fmla="*/ 483475884 w 4890"/>
              <a:gd name="T17" fmla="*/ 187971576 h 3152"/>
              <a:gd name="T18" fmla="*/ 507344068 w 4890"/>
              <a:gd name="T19" fmla="*/ 205616216 h 3152"/>
              <a:gd name="T20" fmla="*/ 515692021 w 4890"/>
              <a:gd name="T21" fmla="*/ 232553387 h 3152"/>
              <a:gd name="T22" fmla="*/ 531212252 w 4890"/>
              <a:gd name="T23" fmla="*/ 248080356 h 3152"/>
              <a:gd name="T24" fmla="*/ 537443662 w 4890"/>
              <a:gd name="T25" fmla="*/ 277134871 h 3152"/>
              <a:gd name="T26" fmla="*/ 552023025 w 4890"/>
              <a:gd name="T27" fmla="*/ 297955199 h 3152"/>
              <a:gd name="T28" fmla="*/ 558254761 w 4890"/>
              <a:gd name="T29" fmla="*/ 320775277 h 3152"/>
              <a:gd name="T30" fmla="*/ 574833100 w 4890"/>
              <a:gd name="T31" fmla="*/ 347712448 h 3152"/>
              <a:gd name="T32" fmla="*/ 553081460 w 4890"/>
              <a:gd name="T33" fmla="*/ 370650120 h 3152"/>
              <a:gd name="T34" fmla="*/ 540618314 w 4890"/>
              <a:gd name="T35" fmla="*/ 341478011 h 3152"/>
              <a:gd name="T36" fmla="*/ 520865323 w 4890"/>
              <a:gd name="T37" fmla="*/ 291720762 h 3152"/>
              <a:gd name="T38" fmla="*/ 490765729 w 4890"/>
              <a:gd name="T39" fmla="*/ 248080356 h 3152"/>
              <a:gd name="T40" fmla="*/ 446204014 w 4890"/>
              <a:gd name="T41" fmla="*/ 263724919 h 3152"/>
              <a:gd name="T42" fmla="*/ 416104420 w 4890"/>
              <a:gd name="T43" fmla="*/ 300072543 h 3152"/>
              <a:gd name="T44" fmla="*/ 398467973 w 4890"/>
              <a:gd name="T45" fmla="*/ 290662090 h 3152"/>
              <a:gd name="T46" fmla="*/ 373541680 w 4890"/>
              <a:gd name="T47" fmla="*/ 287603669 h 3152"/>
              <a:gd name="T48" fmla="*/ 384946392 w 4890"/>
              <a:gd name="T49" fmla="*/ 309365075 h 3152"/>
              <a:gd name="T50" fmla="*/ 180597888 w 4890"/>
              <a:gd name="T51" fmla="*/ 310423747 h 3152"/>
              <a:gd name="T52" fmla="*/ 151438835 w 4890"/>
              <a:gd name="T53" fmla="*/ 320775277 h 3152"/>
              <a:gd name="T54" fmla="*/ 122397350 w 4890"/>
              <a:gd name="T55" fmla="*/ 315599512 h 3152"/>
              <a:gd name="T56" fmla="*/ 96530517 w 4890"/>
              <a:gd name="T57" fmla="*/ 297955199 h 3152"/>
              <a:gd name="T58" fmla="*/ 102762253 w 4890"/>
              <a:gd name="T59" fmla="*/ 273017778 h 3152"/>
              <a:gd name="T60" fmla="*/ 117224049 w 4890"/>
              <a:gd name="T61" fmla="*/ 248080356 h 3152"/>
              <a:gd name="T62" fmla="*/ 94414300 w 4890"/>
              <a:gd name="T63" fmla="*/ 253256121 h 3152"/>
              <a:gd name="T64" fmla="*/ 53967777 w 4890"/>
              <a:gd name="T65" fmla="*/ 258549154 h 3152"/>
              <a:gd name="T66" fmla="*/ 30099594 w 4890"/>
              <a:gd name="T67" fmla="*/ 237728826 h 3152"/>
              <a:gd name="T68" fmla="*/ 6231410 w 4890"/>
              <a:gd name="T69" fmla="*/ 220084513 h 3152"/>
              <a:gd name="T70" fmla="*/ 63256271 w 4890"/>
              <a:gd name="T71" fmla="*/ 177502779 h 3152"/>
              <a:gd name="T72" fmla="*/ 77835961 w 4890"/>
              <a:gd name="T73" fmla="*/ 153624029 h 3152"/>
              <a:gd name="T74" fmla="*/ 89240672 w 4890"/>
              <a:gd name="T75" fmla="*/ 130803951 h 3152"/>
              <a:gd name="T76" fmla="*/ 92297756 w 4890"/>
              <a:gd name="T77" fmla="*/ 114217984 h 3152"/>
              <a:gd name="T78" fmla="*/ 118282157 w 4890"/>
              <a:gd name="T79" fmla="*/ 107983873 h 3152"/>
              <a:gd name="T80" fmla="*/ 133802388 w 4890"/>
              <a:gd name="T81" fmla="*/ 95514999 h 3152"/>
              <a:gd name="T82" fmla="*/ 151438835 w 4890"/>
              <a:gd name="T83" fmla="*/ 83046452 h 3152"/>
              <a:gd name="T84" fmla="*/ 171191826 w 4890"/>
              <a:gd name="T85" fmla="*/ 73753593 h 3152"/>
              <a:gd name="T86" fmla="*/ 188828273 w 4890"/>
              <a:gd name="T87" fmla="*/ 61285045 h 3152"/>
              <a:gd name="T88" fmla="*/ 219986302 w 4890"/>
              <a:gd name="T89" fmla="*/ 66460484 h 3152"/>
              <a:gd name="T90" fmla="*/ 243854486 w 4890"/>
              <a:gd name="T91" fmla="*/ 68577828 h 3152"/>
              <a:gd name="T92" fmla="*/ 272895971 w 4890"/>
              <a:gd name="T93" fmla="*/ 56109280 h 3152"/>
              <a:gd name="T94" fmla="*/ 300879021 w 4890"/>
              <a:gd name="T95" fmla="*/ 47757499 h 3152"/>
              <a:gd name="T96" fmla="*/ 342383652 w 4890"/>
              <a:gd name="T97" fmla="*/ 34347874 h 3152"/>
              <a:gd name="T98" fmla="*/ 358961991 w 4890"/>
              <a:gd name="T99" fmla="*/ 20820328 h 3152"/>
              <a:gd name="T100" fmla="*/ 388121044 w 4890"/>
              <a:gd name="T101" fmla="*/ 20820328 h 3152"/>
              <a:gd name="T102" fmla="*/ 425392914 w 4890"/>
              <a:gd name="T103" fmla="*/ 12468874 h 315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890" h="3152">
                <a:moveTo>
                  <a:pt x="3698" y="0"/>
                </a:moveTo>
                <a:lnTo>
                  <a:pt x="3733" y="62"/>
                </a:lnTo>
                <a:lnTo>
                  <a:pt x="3733" y="124"/>
                </a:lnTo>
                <a:lnTo>
                  <a:pt x="3777" y="177"/>
                </a:lnTo>
                <a:lnTo>
                  <a:pt x="3830" y="212"/>
                </a:lnTo>
                <a:lnTo>
                  <a:pt x="3909" y="168"/>
                </a:lnTo>
                <a:lnTo>
                  <a:pt x="3954" y="239"/>
                </a:lnTo>
                <a:lnTo>
                  <a:pt x="3918" y="265"/>
                </a:lnTo>
                <a:lnTo>
                  <a:pt x="3927" y="345"/>
                </a:lnTo>
                <a:lnTo>
                  <a:pt x="3945" y="389"/>
                </a:lnTo>
                <a:lnTo>
                  <a:pt x="3989" y="406"/>
                </a:lnTo>
                <a:lnTo>
                  <a:pt x="3989" y="495"/>
                </a:lnTo>
                <a:lnTo>
                  <a:pt x="4042" y="521"/>
                </a:lnTo>
                <a:lnTo>
                  <a:pt x="4059" y="556"/>
                </a:lnTo>
                <a:lnTo>
                  <a:pt x="4130" y="583"/>
                </a:lnTo>
                <a:lnTo>
                  <a:pt x="4139" y="636"/>
                </a:lnTo>
                <a:lnTo>
                  <a:pt x="4112" y="689"/>
                </a:lnTo>
                <a:lnTo>
                  <a:pt x="4059" y="706"/>
                </a:lnTo>
                <a:lnTo>
                  <a:pt x="4042" y="768"/>
                </a:lnTo>
                <a:lnTo>
                  <a:pt x="3980" y="803"/>
                </a:lnTo>
                <a:lnTo>
                  <a:pt x="3909" y="821"/>
                </a:lnTo>
                <a:lnTo>
                  <a:pt x="3477" y="1271"/>
                </a:lnTo>
                <a:lnTo>
                  <a:pt x="3539" y="1306"/>
                </a:lnTo>
                <a:lnTo>
                  <a:pt x="3601" y="1289"/>
                </a:lnTo>
                <a:lnTo>
                  <a:pt x="3654" y="1333"/>
                </a:lnTo>
                <a:lnTo>
                  <a:pt x="3742" y="1289"/>
                </a:lnTo>
                <a:lnTo>
                  <a:pt x="3768" y="1324"/>
                </a:lnTo>
                <a:lnTo>
                  <a:pt x="3821" y="1324"/>
                </a:lnTo>
                <a:lnTo>
                  <a:pt x="3856" y="1368"/>
                </a:lnTo>
                <a:lnTo>
                  <a:pt x="3856" y="1456"/>
                </a:lnTo>
                <a:lnTo>
                  <a:pt x="3901" y="1492"/>
                </a:lnTo>
                <a:lnTo>
                  <a:pt x="3962" y="1448"/>
                </a:lnTo>
                <a:lnTo>
                  <a:pt x="3971" y="1501"/>
                </a:lnTo>
                <a:lnTo>
                  <a:pt x="4024" y="1536"/>
                </a:lnTo>
                <a:lnTo>
                  <a:pt x="4077" y="1536"/>
                </a:lnTo>
                <a:lnTo>
                  <a:pt x="4112" y="1598"/>
                </a:lnTo>
                <a:lnTo>
                  <a:pt x="4174" y="1642"/>
                </a:lnTo>
                <a:lnTo>
                  <a:pt x="4245" y="1677"/>
                </a:lnTo>
                <a:lnTo>
                  <a:pt x="4254" y="1721"/>
                </a:lnTo>
                <a:lnTo>
                  <a:pt x="4315" y="1748"/>
                </a:lnTo>
                <a:lnTo>
                  <a:pt x="4360" y="1818"/>
                </a:lnTo>
                <a:lnTo>
                  <a:pt x="4342" y="1871"/>
                </a:lnTo>
                <a:lnTo>
                  <a:pt x="4377" y="1924"/>
                </a:lnTo>
                <a:lnTo>
                  <a:pt x="4386" y="1977"/>
                </a:lnTo>
                <a:lnTo>
                  <a:pt x="4404" y="2048"/>
                </a:lnTo>
                <a:lnTo>
                  <a:pt x="4483" y="2003"/>
                </a:lnTo>
                <a:lnTo>
                  <a:pt x="4483" y="2065"/>
                </a:lnTo>
                <a:lnTo>
                  <a:pt x="4518" y="2109"/>
                </a:lnTo>
                <a:lnTo>
                  <a:pt x="4501" y="2180"/>
                </a:lnTo>
                <a:lnTo>
                  <a:pt x="4474" y="2233"/>
                </a:lnTo>
                <a:lnTo>
                  <a:pt x="4545" y="2312"/>
                </a:lnTo>
                <a:lnTo>
                  <a:pt x="4571" y="2356"/>
                </a:lnTo>
                <a:lnTo>
                  <a:pt x="4615" y="2383"/>
                </a:lnTo>
                <a:lnTo>
                  <a:pt x="4615" y="2436"/>
                </a:lnTo>
                <a:lnTo>
                  <a:pt x="4615" y="2498"/>
                </a:lnTo>
                <a:lnTo>
                  <a:pt x="4695" y="2533"/>
                </a:lnTo>
                <a:lnTo>
                  <a:pt x="4695" y="2577"/>
                </a:lnTo>
                <a:lnTo>
                  <a:pt x="4730" y="2603"/>
                </a:lnTo>
                <a:lnTo>
                  <a:pt x="4713" y="2665"/>
                </a:lnTo>
                <a:lnTo>
                  <a:pt x="4748" y="2727"/>
                </a:lnTo>
                <a:lnTo>
                  <a:pt x="4801" y="2780"/>
                </a:lnTo>
                <a:lnTo>
                  <a:pt x="4783" y="2886"/>
                </a:lnTo>
                <a:lnTo>
                  <a:pt x="4845" y="2912"/>
                </a:lnTo>
                <a:lnTo>
                  <a:pt x="4889" y="2956"/>
                </a:lnTo>
                <a:lnTo>
                  <a:pt x="4845" y="3027"/>
                </a:lnTo>
                <a:lnTo>
                  <a:pt x="4889" y="3133"/>
                </a:lnTo>
                <a:lnTo>
                  <a:pt x="4792" y="3124"/>
                </a:lnTo>
                <a:lnTo>
                  <a:pt x="4704" y="3151"/>
                </a:lnTo>
                <a:lnTo>
                  <a:pt x="4598" y="3142"/>
                </a:lnTo>
                <a:lnTo>
                  <a:pt x="4589" y="3080"/>
                </a:lnTo>
                <a:lnTo>
                  <a:pt x="4571" y="3001"/>
                </a:lnTo>
                <a:lnTo>
                  <a:pt x="4598" y="2903"/>
                </a:lnTo>
                <a:lnTo>
                  <a:pt x="4562" y="2780"/>
                </a:lnTo>
                <a:lnTo>
                  <a:pt x="4483" y="2692"/>
                </a:lnTo>
                <a:lnTo>
                  <a:pt x="4474" y="2595"/>
                </a:lnTo>
                <a:lnTo>
                  <a:pt x="4430" y="2480"/>
                </a:lnTo>
                <a:lnTo>
                  <a:pt x="4324" y="2418"/>
                </a:lnTo>
                <a:lnTo>
                  <a:pt x="4271" y="2330"/>
                </a:lnTo>
                <a:lnTo>
                  <a:pt x="4227" y="2198"/>
                </a:lnTo>
                <a:lnTo>
                  <a:pt x="4174" y="2109"/>
                </a:lnTo>
                <a:lnTo>
                  <a:pt x="4086" y="2065"/>
                </a:lnTo>
                <a:lnTo>
                  <a:pt x="3980" y="2083"/>
                </a:lnTo>
                <a:lnTo>
                  <a:pt x="3892" y="2171"/>
                </a:lnTo>
                <a:lnTo>
                  <a:pt x="3795" y="2242"/>
                </a:lnTo>
                <a:lnTo>
                  <a:pt x="3671" y="2401"/>
                </a:lnTo>
                <a:lnTo>
                  <a:pt x="3592" y="2418"/>
                </a:lnTo>
                <a:lnTo>
                  <a:pt x="3521" y="2471"/>
                </a:lnTo>
                <a:lnTo>
                  <a:pt x="3539" y="2551"/>
                </a:lnTo>
                <a:lnTo>
                  <a:pt x="3574" y="2595"/>
                </a:lnTo>
                <a:lnTo>
                  <a:pt x="3495" y="2577"/>
                </a:lnTo>
                <a:lnTo>
                  <a:pt x="3424" y="2542"/>
                </a:lnTo>
                <a:lnTo>
                  <a:pt x="3389" y="2471"/>
                </a:lnTo>
                <a:lnTo>
                  <a:pt x="3353" y="2401"/>
                </a:lnTo>
                <a:lnTo>
                  <a:pt x="3292" y="2365"/>
                </a:lnTo>
                <a:lnTo>
                  <a:pt x="3230" y="2374"/>
                </a:lnTo>
                <a:lnTo>
                  <a:pt x="3177" y="2445"/>
                </a:lnTo>
                <a:lnTo>
                  <a:pt x="3151" y="2506"/>
                </a:lnTo>
                <a:lnTo>
                  <a:pt x="3195" y="2533"/>
                </a:lnTo>
                <a:lnTo>
                  <a:pt x="3203" y="2577"/>
                </a:lnTo>
                <a:lnTo>
                  <a:pt x="3274" y="2630"/>
                </a:lnTo>
                <a:lnTo>
                  <a:pt x="1747" y="2683"/>
                </a:lnTo>
                <a:lnTo>
                  <a:pt x="1659" y="2683"/>
                </a:lnTo>
                <a:lnTo>
                  <a:pt x="1606" y="2656"/>
                </a:lnTo>
                <a:lnTo>
                  <a:pt x="1536" y="2639"/>
                </a:lnTo>
                <a:lnTo>
                  <a:pt x="1483" y="2683"/>
                </a:lnTo>
                <a:lnTo>
                  <a:pt x="1403" y="2683"/>
                </a:lnTo>
                <a:lnTo>
                  <a:pt x="1324" y="2692"/>
                </a:lnTo>
                <a:lnTo>
                  <a:pt x="1288" y="2727"/>
                </a:lnTo>
                <a:lnTo>
                  <a:pt x="1227" y="2727"/>
                </a:lnTo>
                <a:lnTo>
                  <a:pt x="1183" y="2692"/>
                </a:lnTo>
                <a:lnTo>
                  <a:pt x="1138" y="2674"/>
                </a:lnTo>
                <a:lnTo>
                  <a:pt x="1041" y="2683"/>
                </a:lnTo>
                <a:lnTo>
                  <a:pt x="980" y="2674"/>
                </a:lnTo>
                <a:lnTo>
                  <a:pt x="927" y="2603"/>
                </a:lnTo>
                <a:lnTo>
                  <a:pt x="883" y="2559"/>
                </a:lnTo>
                <a:lnTo>
                  <a:pt x="821" y="2533"/>
                </a:lnTo>
                <a:lnTo>
                  <a:pt x="821" y="2480"/>
                </a:lnTo>
                <a:lnTo>
                  <a:pt x="874" y="2445"/>
                </a:lnTo>
                <a:lnTo>
                  <a:pt x="883" y="2392"/>
                </a:lnTo>
                <a:lnTo>
                  <a:pt x="874" y="2321"/>
                </a:lnTo>
                <a:lnTo>
                  <a:pt x="909" y="2268"/>
                </a:lnTo>
                <a:lnTo>
                  <a:pt x="980" y="2224"/>
                </a:lnTo>
                <a:lnTo>
                  <a:pt x="1015" y="2171"/>
                </a:lnTo>
                <a:lnTo>
                  <a:pt x="997" y="2109"/>
                </a:lnTo>
                <a:lnTo>
                  <a:pt x="953" y="2092"/>
                </a:lnTo>
                <a:lnTo>
                  <a:pt x="900" y="2136"/>
                </a:lnTo>
                <a:lnTo>
                  <a:pt x="847" y="2118"/>
                </a:lnTo>
                <a:lnTo>
                  <a:pt x="803" y="2153"/>
                </a:lnTo>
                <a:lnTo>
                  <a:pt x="715" y="2145"/>
                </a:lnTo>
                <a:lnTo>
                  <a:pt x="671" y="2189"/>
                </a:lnTo>
                <a:lnTo>
                  <a:pt x="521" y="2127"/>
                </a:lnTo>
                <a:lnTo>
                  <a:pt x="459" y="2198"/>
                </a:lnTo>
                <a:lnTo>
                  <a:pt x="415" y="2145"/>
                </a:lnTo>
                <a:lnTo>
                  <a:pt x="344" y="2118"/>
                </a:lnTo>
                <a:lnTo>
                  <a:pt x="282" y="2118"/>
                </a:lnTo>
                <a:lnTo>
                  <a:pt x="256" y="2021"/>
                </a:lnTo>
                <a:lnTo>
                  <a:pt x="221" y="1968"/>
                </a:lnTo>
                <a:lnTo>
                  <a:pt x="177" y="1915"/>
                </a:lnTo>
                <a:lnTo>
                  <a:pt x="124" y="1871"/>
                </a:lnTo>
                <a:lnTo>
                  <a:pt x="53" y="1871"/>
                </a:lnTo>
                <a:lnTo>
                  <a:pt x="0" y="1836"/>
                </a:lnTo>
                <a:lnTo>
                  <a:pt x="388" y="1562"/>
                </a:lnTo>
                <a:lnTo>
                  <a:pt x="450" y="1527"/>
                </a:lnTo>
                <a:lnTo>
                  <a:pt x="538" y="1509"/>
                </a:lnTo>
                <a:lnTo>
                  <a:pt x="582" y="1430"/>
                </a:lnTo>
                <a:lnTo>
                  <a:pt x="662" y="1412"/>
                </a:lnTo>
                <a:lnTo>
                  <a:pt x="671" y="1342"/>
                </a:lnTo>
                <a:lnTo>
                  <a:pt x="662" y="1306"/>
                </a:lnTo>
                <a:lnTo>
                  <a:pt x="706" y="1271"/>
                </a:lnTo>
                <a:lnTo>
                  <a:pt x="653" y="1218"/>
                </a:lnTo>
                <a:lnTo>
                  <a:pt x="706" y="1156"/>
                </a:lnTo>
                <a:lnTo>
                  <a:pt x="759" y="1112"/>
                </a:lnTo>
                <a:lnTo>
                  <a:pt x="830" y="1121"/>
                </a:lnTo>
                <a:lnTo>
                  <a:pt x="821" y="1068"/>
                </a:lnTo>
                <a:lnTo>
                  <a:pt x="838" y="1024"/>
                </a:lnTo>
                <a:lnTo>
                  <a:pt x="785" y="971"/>
                </a:lnTo>
                <a:lnTo>
                  <a:pt x="838" y="918"/>
                </a:lnTo>
                <a:lnTo>
                  <a:pt x="909" y="909"/>
                </a:lnTo>
                <a:lnTo>
                  <a:pt x="962" y="865"/>
                </a:lnTo>
                <a:lnTo>
                  <a:pt x="1006" y="918"/>
                </a:lnTo>
                <a:lnTo>
                  <a:pt x="1059" y="892"/>
                </a:lnTo>
                <a:lnTo>
                  <a:pt x="1041" y="830"/>
                </a:lnTo>
                <a:lnTo>
                  <a:pt x="1112" y="848"/>
                </a:lnTo>
                <a:lnTo>
                  <a:pt x="1138" y="812"/>
                </a:lnTo>
                <a:lnTo>
                  <a:pt x="1147" y="759"/>
                </a:lnTo>
                <a:lnTo>
                  <a:pt x="1200" y="759"/>
                </a:lnTo>
                <a:lnTo>
                  <a:pt x="1227" y="706"/>
                </a:lnTo>
                <a:lnTo>
                  <a:pt x="1288" y="706"/>
                </a:lnTo>
                <a:lnTo>
                  <a:pt x="1288" y="671"/>
                </a:lnTo>
                <a:lnTo>
                  <a:pt x="1386" y="689"/>
                </a:lnTo>
                <a:lnTo>
                  <a:pt x="1456" y="680"/>
                </a:lnTo>
                <a:lnTo>
                  <a:pt x="1456" y="627"/>
                </a:lnTo>
                <a:lnTo>
                  <a:pt x="1465" y="556"/>
                </a:lnTo>
                <a:lnTo>
                  <a:pt x="1500" y="539"/>
                </a:lnTo>
                <a:lnTo>
                  <a:pt x="1553" y="583"/>
                </a:lnTo>
                <a:lnTo>
                  <a:pt x="1606" y="521"/>
                </a:lnTo>
                <a:lnTo>
                  <a:pt x="1677" y="556"/>
                </a:lnTo>
                <a:lnTo>
                  <a:pt x="1747" y="556"/>
                </a:lnTo>
                <a:lnTo>
                  <a:pt x="1827" y="512"/>
                </a:lnTo>
                <a:lnTo>
                  <a:pt x="1871" y="565"/>
                </a:lnTo>
                <a:lnTo>
                  <a:pt x="1924" y="539"/>
                </a:lnTo>
                <a:lnTo>
                  <a:pt x="1950" y="583"/>
                </a:lnTo>
                <a:lnTo>
                  <a:pt x="2012" y="556"/>
                </a:lnTo>
                <a:lnTo>
                  <a:pt x="2074" y="583"/>
                </a:lnTo>
                <a:lnTo>
                  <a:pt x="2118" y="530"/>
                </a:lnTo>
                <a:lnTo>
                  <a:pt x="2189" y="530"/>
                </a:lnTo>
                <a:lnTo>
                  <a:pt x="2277" y="530"/>
                </a:lnTo>
                <a:lnTo>
                  <a:pt x="2321" y="477"/>
                </a:lnTo>
                <a:lnTo>
                  <a:pt x="2383" y="486"/>
                </a:lnTo>
                <a:lnTo>
                  <a:pt x="2409" y="424"/>
                </a:lnTo>
                <a:lnTo>
                  <a:pt x="2497" y="442"/>
                </a:lnTo>
                <a:lnTo>
                  <a:pt x="2559" y="406"/>
                </a:lnTo>
                <a:lnTo>
                  <a:pt x="2789" y="406"/>
                </a:lnTo>
                <a:lnTo>
                  <a:pt x="2771" y="345"/>
                </a:lnTo>
                <a:lnTo>
                  <a:pt x="2859" y="327"/>
                </a:lnTo>
                <a:lnTo>
                  <a:pt x="2912" y="292"/>
                </a:lnTo>
                <a:lnTo>
                  <a:pt x="2903" y="239"/>
                </a:lnTo>
                <a:lnTo>
                  <a:pt x="2992" y="239"/>
                </a:lnTo>
                <a:lnTo>
                  <a:pt x="3000" y="195"/>
                </a:lnTo>
                <a:lnTo>
                  <a:pt x="3053" y="177"/>
                </a:lnTo>
                <a:lnTo>
                  <a:pt x="3124" y="177"/>
                </a:lnTo>
                <a:lnTo>
                  <a:pt x="3177" y="150"/>
                </a:lnTo>
                <a:lnTo>
                  <a:pt x="3239" y="168"/>
                </a:lnTo>
                <a:lnTo>
                  <a:pt x="3301" y="177"/>
                </a:lnTo>
                <a:lnTo>
                  <a:pt x="3371" y="168"/>
                </a:lnTo>
                <a:lnTo>
                  <a:pt x="3459" y="177"/>
                </a:lnTo>
                <a:lnTo>
                  <a:pt x="3512" y="186"/>
                </a:lnTo>
                <a:lnTo>
                  <a:pt x="3618" y="106"/>
                </a:lnTo>
                <a:lnTo>
                  <a:pt x="3698" y="0"/>
                </a:lnTo>
              </a:path>
            </a:pathLst>
          </a:custGeom>
          <a:solidFill>
            <a:schemeClr val="tx2">
              <a:lumMod val="20000"/>
              <a:lumOff val="80000"/>
            </a:schemeClr>
          </a:solidFill>
          <a:ln w="9525">
            <a:solidFill>
              <a:schemeClr val="tx1"/>
            </a:solidFill>
            <a:round/>
            <a:headEnd/>
            <a:tailEnd/>
          </a:ln>
        </p:spPr>
        <p:txBody>
          <a:bodyPr wrap="none" anchor="ctr"/>
          <a:lstStyle/>
          <a:p>
            <a:pPr>
              <a:defRPr/>
            </a:pPr>
            <a:r>
              <a:rPr lang="es-CO" dirty="0"/>
              <a:t>              1</a:t>
            </a:r>
          </a:p>
        </p:txBody>
      </p:sp>
      <p:sp>
        <p:nvSpPr>
          <p:cNvPr id="23" name="Freeform 7">
            <a:extLst>
              <a:ext uri="{FF2B5EF4-FFF2-40B4-BE49-F238E27FC236}">
                <a16:creationId xmlns:a16="http://schemas.microsoft.com/office/drawing/2014/main" id="{EA3A735A-D630-4738-BEA7-462FE02E54AF}"/>
              </a:ext>
            </a:extLst>
          </p:cNvPr>
          <p:cNvSpPr>
            <a:spLocks/>
          </p:cNvSpPr>
          <p:nvPr/>
        </p:nvSpPr>
        <p:spPr bwMode="auto">
          <a:xfrm>
            <a:off x="6823075" y="2852739"/>
            <a:ext cx="1385888" cy="1303337"/>
          </a:xfrm>
          <a:custGeom>
            <a:avLst/>
            <a:gdLst>
              <a:gd name="T0" fmla="*/ 471181720 w 4246"/>
              <a:gd name="T1" fmla="*/ 268863326 h 3989"/>
              <a:gd name="T2" fmla="*/ 470123228 w 4246"/>
              <a:gd name="T3" fmla="*/ 247095410 h 3989"/>
              <a:gd name="T4" fmla="*/ 462832660 w 4246"/>
              <a:gd name="T5" fmla="*/ 219091148 h 3989"/>
              <a:gd name="T6" fmla="*/ 455542092 w 4246"/>
              <a:gd name="T7" fmla="*/ 196146465 h 3989"/>
              <a:gd name="T8" fmla="*/ 455542092 w 4246"/>
              <a:gd name="T9" fmla="*/ 170260515 h 3989"/>
              <a:gd name="T10" fmla="*/ 461774494 w 4246"/>
              <a:gd name="T11" fmla="*/ 150492647 h 3989"/>
              <a:gd name="T12" fmla="*/ 456600585 w 4246"/>
              <a:gd name="T13" fmla="*/ 132843092 h 3989"/>
              <a:gd name="T14" fmla="*/ 451426676 w 4246"/>
              <a:gd name="T15" fmla="*/ 119311570 h 3989"/>
              <a:gd name="T16" fmla="*/ 470123228 w 4246"/>
              <a:gd name="T17" fmla="*/ 101662015 h 3989"/>
              <a:gd name="T18" fmla="*/ 477296221 w 4246"/>
              <a:gd name="T19" fmla="*/ 83071241 h 3989"/>
              <a:gd name="T20" fmla="*/ 475297137 w 4246"/>
              <a:gd name="T21" fmla="*/ 62244543 h 3989"/>
              <a:gd name="T22" fmla="*/ 490819191 w 4246"/>
              <a:gd name="T23" fmla="*/ 36358267 h 3989"/>
              <a:gd name="T24" fmla="*/ 490819191 w 4246"/>
              <a:gd name="T25" fmla="*/ 20709086 h 3989"/>
              <a:gd name="T26" fmla="*/ 484586789 w 4246"/>
              <a:gd name="T27" fmla="*/ 4118360 h 3989"/>
              <a:gd name="T28" fmla="*/ 460716001 w 4246"/>
              <a:gd name="T29" fmla="*/ 1058830 h 3989"/>
              <a:gd name="T30" fmla="*/ 432729797 w 4246"/>
              <a:gd name="T31" fmla="*/ 7177564 h 3989"/>
              <a:gd name="T32" fmla="*/ 407800843 w 4246"/>
              <a:gd name="T33" fmla="*/ 7177564 h 3989"/>
              <a:gd name="T34" fmla="*/ 383930056 w 4246"/>
              <a:gd name="T35" fmla="*/ 10354380 h 3989"/>
              <a:gd name="T36" fmla="*/ 351828108 w 4246"/>
              <a:gd name="T37" fmla="*/ 15531570 h 3989"/>
              <a:gd name="T38" fmla="*/ 311377427 w 4246"/>
              <a:gd name="T39" fmla="*/ 14472740 h 3989"/>
              <a:gd name="T40" fmla="*/ 272925504 w 4246"/>
              <a:gd name="T41" fmla="*/ 13413584 h 3989"/>
              <a:gd name="T42" fmla="*/ 254228625 w 4246"/>
              <a:gd name="T43" fmla="*/ 25886276 h 3989"/>
              <a:gd name="T44" fmla="*/ 233532989 w 4246"/>
              <a:gd name="T45" fmla="*/ 20709086 h 3989"/>
              <a:gd name="T46" fmla="*/ 216835195 w 4246"/>
              <a:gd name="T47" fmla="*/ 34240281 h 3989"/>
              <a:gd name="T48" fmla="*/ 190965649 w 4246"/>
              <a:gd name="T49" fmla="*/ 38358642 h 3989"/>
              <a:gd name="T50" fmla="*/ 169211520 w 4246"/>
              <a:gd name="T51" fmla="*/ 40476628 h 3989"/>
              <a:gd name="T52" fmla="*/ 152513726 w 4246"/>
              <a:gd name="T53" fmla="*/ 56008197 h 3989"/>
              <a:gd name="T54" fmla="*/ 145340732 w 4246"/>
              <a:gd name="T55" fmla="*/ 73658079 h 3989"/>
              <a:gd name="T56" fmla="*/ 129701430 w 4246"/>
              <a:gd name="T57" fmla="*/ 90248479 h 3989"/>
              <a:gd name="T58" fmla="*/ 109005467 w 4246"/>
              <a:gd name="T59" fmla="*/ 99661640 h 3989"/>
              <a:gd name="T60" fmla="*/ 72670529 w 4246"/>
              <a:gd name="T61" fmla="*/ 115193536 h 3989"/>
              <a:gd name="T62" fmla="*/ 51856992 w 4246"/>
              <a:gd name="T63" fmla="*/ 138020282 h 3989"/>
              <a:gd name="T64" fmla="*/ 27045612 w 4246"/>
              <a:gd name="T65" fmla="*/ 155670164 h 3989"/>
              <a:gd name="T66" fmla="*/ 7290568 w 4246"/>
              <a:gd name="T67" fmla="*/ 183791711 h 3989"/>
              <a:gd name="T68" fmla="*/ 13522643 w 4246"/>
              <a:gd name="T69" fmla="*/ 459950212 h 3989"/>
              <a:gd name="T70" fmla="*/ 38451923 w 4246"/>
              <a:gd name="T71" fmla="*/ 459950212 h 3989"/>
              <a:gd name="T72" fmla="*/ 48799741 w 4246"/>
              <a:gd name="T73" fmla="*/ 468186606 h 3989"/>
              <a:gd name="T74" fmla="*/ 69495378 w 4246"/>
              <a:gd name="T75" fmla="*/ 463009416 h 3989"/>
              <a:gd name="T76" fmla="*/ 84076514 w 4246"/>
              <a:gd name="T77" fmla="*/ 454773022 h 3989"/>
              <a:gd name="T78" fmla="*/ 104772477 w 4246"/>
              <a:gd name="T79" fmla="*/ 455714241 h 3989"/>
              <a:gd name="T80" fmla="*/ 120411778 w 4246"/>
              <a:gd name="T81" fmla="*/ 436064311 h 3989"/>
              <a:gd name="T82" fmla="*/ 118295120 w 4246"/>
              <a:gd name="T83" fmla="*/ 421473959 h 3989"/>
              <a:gd name="T84" fmla="*/ 139108657 w 4246"/>
              <a:gd name="T85" fmla="*/ 410060423 h 3989"/>
              <a:gd name="T86" fmla="*/ 133816847 w 4246"/>
              <a:gd name="T87" fmla="*/ 392410868 h 3989"/>
              <a:gd name="T88" fmla="*/ 154630384 w 4246"/>
              <a:gd name="T89" fmla="*/ 379938502 h 3989"/>
              <a:gd name="T90" fmla="*/ 163920037 w 4246"/>
              <a:gd name="T91" fmla="*/ 375820142 h 3989"/>
              <a:gd name="T92" fmla="*/ 176384513 w 4246"/>
              <a:gd name="T93" fmla="*/ 367466136 h 3989"/>
              <a:gd name="T94" fmla="*/ 192964407 w 4246"/>
              <a:gd name="T95" fmla="*/ 361229790 h 3989"/>
              <a:gd name="T96" fmla="*/ 212719451 w 4246"/>
              <a:gd name="T97" fmla="*/ 358170586 h 3989"/>
              <a:gd name="T98" fmla="*/ 217893687 w 4246"/>
              <a:gd name="T99" fmla="*/ 341579860 h 3989"/>
              <a:gd name="T100" fmla="*/ 238706898 w 4246"/>
              <a:gd name="T101" fmla="*/ 343580235 h 3989"/>
              <a:gd name="T102" fmla="*/ 261519193 w 4246"/>
              <a:gd name="T103" fmla="*/ 344639064 h 3989"/>
              <a:gd name="T104" fmla="*/ 278099413 w 4246"/>
              <a:gd name="T105" fmla="*/ 343580235 h 3989"/>
              <a:gd name="T106" fmla="*/ 298912950 w 4246"/>
              <a:gd name="T107" fmla="*/ 340520704 h 3989"/>
              <a:gd name="T108" fmla="*/ 321725245 w 4246"/>
              <a:gd name="T109" fmla="*/ 335343514 h 3989"/>
              <a:gd name="T110" fmla="*/ 342420882 w 4246"/>
              <a:gd name="T111" fmla="*/ 325930353 h 3989"/>
              <a:gd name="T112" fmla="*/ 377697981 w 4246"/>
              <a:gd name="T113" fmla="*/ 316634803 h 3989"/>
              <a:gd name="T114" fmla="*/ 393337282 w 4246"/>
              <a:gd name="T115" fmla="*/ 306280423 h 3989"/>
              <a:gd name="T116" fmla="*/ 408859009 w 4246"/>
              <a:gd name="T117" fmla="*/ 298985247 h 3989"/>
              <a:gd name="T118" fmla="*/ 429672547 w 4246"/>
              <a:gd name="T119" fmla="*/ 298985247 h 3989"/>
              <a:gd name="T120" fmla="*/ 454483926 w 4246"/>
              <a:gd name="T121" fmla="*/ 300044403 h 3989"/>
              <a:gd name="T122" fmla="*/ 474238971 w 4246"/>
              <a:gd name="T123" fmla="*/ 276158502 h 398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246" h="3989">
                <a:moveTo>
                  <a:pt x="4033" y="2347"/>
                </a:moveTo>
                <a:lnTo>
                  <a:pt x="4051" y="2303"/>
                </a:lnTo>
                <a:lnTo>
                  <a:pt x="4007" y="2285"/>
                </a:lnTo>
                <a:lnTo>
                  <a:pt x="4059" y="2197"/>
                </a:lnTo>
                <a:lnTo>
                  <a:pt x="4042" y="2144"/>
                </a:lnTo>
                <a:lnTo>
                  <a:pt x="3998" y="2100"/>
                </a:lnTo>
                <a:lnTo>
                  <a:pt x="4015" y="2012"/>
                </a:lnTo>
                <a:lnTo>
                  <a:pt x="3998" y="1941"/>
                </a:lnTo>
                <a:lnTo>
                  <a:pt x="3936" y="1862"/>
                </a:lnTo>
                <a:lnTo>
                  <a:pt x="3892" y="1809"/>
                </a:lnTo>
                <a:lnTo>
                  <a:pt x="3857" y="1729"/>
                </a:lnTo>
                <a:lnTo>
                  <a:pt x="3874" y="1667"/>
                </a:lnTo>
                <a:lnTo>
                  <a:pt x="3901" y="1606"/>
                </a:lnTo>
                <a:lnTo>
                  <a:pt x="3892" y="1509"/>
                </a:lnTo>
                <a:lnTo>
                  <a:pt x="3874" y="1447"/>
                </a:lnTo>
                <a:lnTo>
                  <a:pt x="3909" y="1394"/>
                </a:lnTo>
                <a:lnTo>
                  <a:pt x="3892" y="1323"/>
                </a:lnTo>
                <a:lnTo>
                  <a:pt x="3927" y="1279"/>
                </a:lnTo>
                <a:lnTo>
                  <a:pt x="3901" y="1235"/>
                </a:lnTo>
                <a:lnTo>
                  <a:pt x="3927" y="1182"/>
                </a:lnTo>
                <a:lnTo>
                  <a:pt x="3883" y="1129"/>
                </a:lnTo>
                <a:lnTo>
                  <a:pt x="3901" y="1094"/>
                </a:lnTo>
                <a:lnTo>
                  <a:pt x="3839" y="1067"/>
                </a:lnTo>
                <a:lnTo>
                  <a:pt x="3839" y="1014"/>
                </a:lnTo>
                <a:lnTo>
                  <a:pt x="3901" y="970"/>
                </a:lnTo>
                <a:lnTo>
                  <a:pt x="3945" y="917"/>
                </a:lnTo>
                <a:lnTo>
                  <a:pt x="3998" y="864"/>
                </a:lnTo>
                <a:lnTo>
                  <a:pt x="4051" y="811"/>
                </a:lnTo>
                <a:lnTo>
                  <a:pt x="4086" y="767"/>
                </a:lnTo>
                <a:lnTo>
                  <a:pt x="4059" y="706"/>
                </a:lnTo>
                <a:lnTo>
                  <a:pt x="4033" y="653"/>
                </a:lnTo>
                <a:lnTo>
                  <a:pt x="4068" y="591"/>
                </a:lnTo>
                <a:lnTo>
                  <a:pt x="4042" y="529"/>
                </a:lnTo>
                <a:lnTo>
                  <a:pt x="4086" y="432"/>
                </a:lnTo>
                <a:lnTo>
                  <a:pt x="4130" y="379"/>
                </a:lnTo>
                <a:lnTo>
                  <a:pt x="4174" y="309"/>
                </a:lnTo>
                <a:lnTo>
                  <a:pt x="4245" y="256"/>
                </a:lnTo>
                <a:lnTo>
                  <a:pt x="4236" y="194"/>
                </a:lnTo>
                <a:lnTo>
                  <a:pt x="4174" y="176"/>
                </a:lnTo>
                <a:lnTo>
                  <a:pt x="4139" y="114"/>
                </a:lnTo>
                <a:lnTo>
                  <a:pt x="4174" y="79"/>
                </a:lnTo>
                <a:lnTo>
                  <a:pt x="4121" y="35"/>
                </a:lnTo>
                <a:lnTo>
                  <a:pt x="4051" y="0"/>
                </a:lnTo>
                <a:lnTo>
                  <a:pt x="3971" y="0"/>
                </a:lnTo>
                <a:lnTo>
                  <a:pt x="3918" y="9"/>
                </a:lnTo>
                <a:lnTo>
                  <a:pt x="3821" y="35"/>
                </a:lnTo>
                <a:lnTo>
                  <a:pt x="3759" y="70"/>
                </a:lnTo>
                <a:lnTo>
                  <a:pt x="3680" y="61"/>
                </a:lnTo>
                <a:lnTo>
                  <a:pt x="3609" y="26"/>
                </a:lnTo>
                <a:lnTo>
                  <a:pt x="3539" y="26"/>
                </a:lnTo>
                <a:lnTo>
                  <a:pt x="3468" y="61"/>
                </a:lnTo>
                <a:lnTo>
                  <a:pt x="3433" y="106"/>
                </a:lnTo>
                <a:lnTo>
                  <a:pt x="3345" y="114"/>
                </a:lnTo>
                <a:lnTo>
                  <a:pt x="3265" y="88"/>
                </a:lnTo>
                <a:lnTo>
                  <a:pt x="3186" y="123"/>
                </a:lnTo>
                <a:lnTo>
                  <a:pt x="3133" y="159"/>
                </a:lnTo>
                <a:lnTo>
                  <a:pt x="2992" y="132"/>
                </a:lnTo>
                <a:lnTo>
                  <a:pt x="2815" y="176"/>
                </a:lnTo>
                <a:lnTo>
                  <a:pt x="2753" y="159"/>
                </a:lnTo>
                <a:lnTo>
                  <a:pt x="2648" y="123"/>
                </a:lnTo>
                <a:lnTo>
                  <a:pt x="2533" y="123"/>
                </a:lnTo>
                <a:lnTo>
                  <a:pt x="2427" y="123"/>
                </a:lnTo>
                <a:lnTo>
                  <a:pt x="2321" y="114"/>
                </a:lnTo>
                <a:lnTo>
                  <a:pt x="2250" y="106"/>
                </a:lnTo>
                <a:lnTo>
                  <a:pt x="2215" y="159"/>
                </a:lnTo>
                <a:lnTo>
                  <a:pt x="2162" y="220"/>
                </a:lnTo>
                <a:lnTo>
                  <a:pt x="2083" y="256"/>
                </a:lnTo>
                <a:lnTo>
                  <a:pt x="2030" y="229"/>
                </a:lnTo>
                <a:lnTo>
                  <a:pt x="1986" y="176"/>
                </a:lnTo>
                <a:lnTo>
                  <a:pt x="1950" y="211"/>
                </a:lnTo>
                <a:lnTo>
                  <a:pt x="1880" y="211"/>
                </a:lnTo>
                <a:lnTo>
                  <a:pt x="1844" y="291"/>
                </a:lnTo>
                <a:lnTo>
                  <a:pt x="1774" y="291"/>
                </a:lnTo>
                <a:lnTo>
                  <a:pt x="1739" y="335"/>
                </a:lnTo>
                <a:lnTo>
                  <a:pt x="1624" y="326"/>
                </a:lnTo>
                <a:lnTo>
                  <a:pt x="1527" y="335"/>
                </a:lnTo>
                <a:lnTo>
                  <a:pt x="1447" y="291"/>
                </a:lnTo>
                <a:lnTo>
                  <a:pt x="1439" y="344"/>
                </a:lnTo>
                <a:lnTo>
                  <a:pt x="1386" y="370"/>
                </a:lnTo>
                <a:lnTo>
                  <a:pt x="1359" y="441"/>
                </a:lnTo>
                <a:lnTo>
                  <a:pt x="1297" y="476"/>
                </a:lnTo>
                <a:lnTo>
                  <a:pt x="1280" y="529"/>
                </a:lnTo>
                <a:lnTo>
                  <a:pt x="1236" y="573"/>
                </a:lnTo>
                <a:lnTo>
                  <a:pt x="1236" y="626"/>
                </a:lnTo>
                <a:lnTo>
                  <a:pt x="1174" y="670"/>
                </a:lnTo>
                <a:lnTo>
                  <a:pt x="1165" y="723"/>
                </a:lnTo>
                <a:lnTo>
                  <a:pt x="1103" y="767"/>
                </a:lnTo>
                <a:lnTo>
                  <a:pt x="1077" y="811"/>
                </a:lnTo>
                <a:lnTo>
                  <a:pt x="997" y="820"/>
                </a:lnTo>
                <a:lnTo>
                  <a:pt x="927" y="847"/>
                </a:lnTo>
                <a:lnTo>
                  <a:pt x="821" y="847"/>
                </a:lnTo>
                <a:lnTo>
                  <a:pt x="715" y="917"/>
                </a:lnTo>
                <a:lnTo>
                  <a:pt x="618" y="979"/>
                </a:lnTo>
                <a:lnTo>
                  <a:pt x="547" y="1023"/>
                </a:lnTo>
                <a:lnTo>
                  <a:pt x="468" y="1076"/>
                </a:lnTo>
                <a:lnTo>
                  <a:pt x="441" y="1173"/>
                </a:lnTo>
                <a:lnTo>
                  <a:pt x="388" y="1217"/>
                </a:lnTo>
                <a:lnTo>
                  <a:pt x="300" y="1270"/>
                </a:lnTo>
                <a:lnTo>
                  <a:pt x="230" y="1323"/>
                </a:lnTo>
                <a:lnTo>
                  <a:pt x="150" y="1367"/>
                </a:lnTo>
                <a:lnTo>
                  <a:pt x="106" y="1482"/>
                </a:lnTo>
                <a:lnTo>
                  <a:pt x="62" y="1562"/>
                </a:lnTo>
                <a:lnTo>
                  <a:pt x="0" y="1614"/>
                </a:lnTo>
                <a:lnTo>
                  <a:pt x="71" y="3873"/>
                </a:lnTo>
                <a:lnTo>
                  <a:pt x="115" y="3909"/>
                </a:lnTo>
                <a:lnTo>
                  <a:pt x="194" y="3891"/>
                </a:lnTo>
                <a:lnTo>
                  <a:pt x="238" y="3917"/>
                </a:lnTo>
                <a:lnTo>
                  <a:pt x="327" y="3909"/>
                </a:lnTo>
                <a:lnTo>
                  <a:pt x="335" y="3953"/>
                </a:lnTo>
                <a:lnTo>
                  <a:pt x="415" y="3944"/>
                </a:lnTo>
                <a:lnTo>
                  <a:pt x="415" y="3979"/>
                </a:lnTo>
                <a:lnTo>
                  <a:pt x="503" y="3953"/>
                </a:lnTo>
                <a:lnTo>
                  <a:pt x="530" y="3988"/>
                </a:lnTo>
                <a:lnTo>
                  <a:pt x="591" y="3935"/>
                </a:lnTo>
                <a:lnTo>
                  <a:pt x="582" y="3882"/>
                </a:lnTo>
                <a:lnTo>
                  <a:pt x="627" y="3838"/>
                </a:lnTo>
                <a:lnTo>
                  <a:pt x="715" y="3865"/>
                </a:lnTo>
                <a:lnTo>
                  <a:pt x="741" y="3926"/>
                </a:lnTo>
                <a:lnTo>
                  <a:pt x="803" y="3891"/>
                </a:lnTo>
                <a:lnTo>
                  <a:pt x="891" y="3873"/>
                </a:lnTo>
                <a:lnTo>
                  <a:pt x="935" y="3794"/>
                </a:lnTo>
                <a:lnTo>
                  <a:pt x="1015" y="3776"/>
                </a:lnTo>
                <a:lnTo>
                  <a:pt x="1024" y="3706"/>
                </a:lnTo>
                <a:lnTo>
                  <a:pt x="1015" y="3670"/>
                </a:lnTo>
                <a:lnTo>
                  <a:pt x="1059" y="3635"/>
                </a:lnTo>
                <a:lnTo>
                  <a:pt x="1006" y="3582"/>
                </a:lnTo>
                <a:lnTo>
                  <a:pt x="1059" y="3520"/>
                </a:lnTo>
                <a:lnTo>
                  <a:pt x="1112" y="3476"/>
                </a:lnTo>
                <a:lnTo>
                  <a:pt x="1183" y="3485"/>
                </a:lnTo>
                <a:lnTo>
                  <a:pt x="1174" y="3432"/>
                </a:lnTo>
                <a:lnTo>
                  <a:pt x="1191" y="3388"/>
                </a:lnTo>
                <a:lnTo>
                  <a:pt x="1138" y="3335"/>
                </a:lnTo>
                <a:lnTo>
                  <a:pt x="1191" y="3282"/>
                </a:lnTo>
                <a:lnTo>
                  <a:pt x="1262" y="3273"/>
                </a:lnTo>
                <a:lnTo>
                  <a:pt x="1315" y="3229"/>
                </a:lnTo>
                <a:lnTo>
                  <a:pt x="1359" y="3282"/>
                </a:lnTo>
                <a:lnTo>
                  <a:pt x="1412" y="3256"/>
                </a:lnTo>
                <a:lnTo>
                  <a:pt x="1394" y="3194"/>
                </a:lnTo>
                <a:lnTo>
                  <a:pt x="1465" y="3212"/>
                </a:lnTo>
                <a:lnTo>
                  <a:pt x="1491" y="3176"/>
                </a:lnTo>
                <a:lnTo>
                  <a:pt x="1500" y="3123"/>
                </a:lnTo>
                <a:lnTo>
                  <a:pt x="1553" y="3123"/>
                </a:lnTo>
                <a:lnTo>
                  <a:pt x="1580" y="3070"/>
                </a:lnTo>
                <a:lnTo>
                  <a:pt x="1641" y="3070"/>
                </a:lnTo>
                <a:lnTo>
                  <a:pt x="1641" y="3035"/>
                </a:lnTo>
                <a:lnTo>
                  <a:pt x="1739" y="3053"/>
                </a:lnTo>
                <a:lnTo>
                  <a:pt x="1809" y="3044"/>
                </a:lnTo>
                <a:lnTo>
                  <a:pt x="1809" y="2991"/>
                </a:lnTo>
                <a:lnTo>
                  <a:pt x="1818" y="2920"/>
                </a:lnTo>
                <a:lnTo>
                  <a:pt x="1853" y="2903"/>
                </a:lnTo>
                <a:lnTo>
                  <a:pt x="1906" y="2947"/>
                </a:lnTo>
                <a:lnTo>
                  <a:pt x="1959" y="2885"/>
                </a:lnTo>
                <a:lnTo>
                  <a:pt x="2030" y="2920"/>
                </a:lnTo>
                <a:lnTo>
                  <a:pt x="2100" y="2920"/>
                </a:lnTo>
                <a:lnTo>
                  <a:pt x="2180" y="2876"/>
                </a:lnTo>
                <a:lnTo>
                  <a:pt x="2224" y="2929"/>
                </a:lnTo>
                <a:lnTo>
                  <a:pt x="2277" y="2903"/>
                </a:lnTo>
                <a:lnTo>
                  <a:pt x="2303" y="2947"/>
                </a:lnTo>
                <a:lnTo>
                  <a:pt x="2365" y="2920"/>
                </a:lnTo>
                <a:lnTo>
                  <a:pt x="2427" y="2947"/>
                </a:lnTo>
                <a:lnTo>
                  <a:pt x="2471" y="2894"/>
                </a:lnTo>
                <a:lnTo>
                  <a:pt x="2542" y="2894"/>
                </a:lnTo>
                <a:lnTo>
                  <a:pt x="2630" y="2894"/>
                </a:lnTo>
                <a:lnTo>
                  <a:pt x="2674" y="2841"/>
                </a:lnTo>
                <a:lnTo>
                  <a:pt x="2736" y="2850"/>
                </a:lnTo>
                <a:lnTo>
                  <a:pt x="2762" y="2788"/>
                </a:lnTo>
                <a:lnTo>
                  <a:pt x="2850" y="2806"/>
                </a:lnTo>
                <a:lnTo>
                  <a:pt x="2912" y="2770"/>
                </a:lnTo>
                <a:lnTo>
                  <a:pt x="3142" y="2770"/>
                </a:lnTo>
                <a:lnTo>
                  <a:pt x="3124" y="2709"/>
                </a:lnTo>
                <a:lnTo>
                  <a:pt x="3212" y="2691"/>
                </a:lnTo>
                <a:lnTo>
                  <a:pt x="3265" y="2656"/>
                </a:lnTo>
                <a:lnTo>
                  <a:pt x="3256" y="2603"/>
                </a:lnTo>
                <a:lnTo>
                  <a:pt x="3345" y="2603"/>
                </a:lnTo>
                <a:lnTo>
                  <a:pt x="3353" y="2559"/>
                </a:lnTo>
                <a:lnTo>
                  <a:pt x="3406" y="2541"/>
                </a:lnTo>
                <a:lnTo>
                  <a:pt x="3477" y="2541"/>
                </a:lnTo>
                <a:lnTo>
                  <a:pt x="3530" y="2514"/>
                </a:lnTo>
                <a:lnTo>
                  <a:pt x="3592" y="2532"/>
                </a:lnTo>
                <a:lnTo>
                  <a:pt x="3654" y="2541"/>
                </a:lnTo>
                <a:lnTo>
                  <a:pt x="3724" y="2532"/>
                </a:lnTo>
                <a:lnTo>
                  <a:pt x="3812" y="2541"/>
                </a:lnTo>
                <a:lnTo>
                  <a:pt x="3865" y="2550"/>
                </a:lnTo>
                <a:lnTo>
                  <a:pt x="3971" y="2470"/>
                </a:lnTo>
                <a:lnTo>
                  <a:pt x="4051" y="2364"/>
                </a:lnTo>
                <a:lnTo>
                  <a:pt x="4033" y="2347"/>
                </a:lnTo>
              </a:path>
            </a:pathLst>
          </a:custGeom>
          <a:solidFill>
            <a:schemeClr val="tx2">
              <a:lumMod val="20000"/>
              <a:lumOff val="80000"/>
            </a:schemeClr>
          </a:solidFill>
          <a:ln w="9525">
            <a:solidFill>
              <a:schemeClr val="tx1"/>
            </a:solidFill>
            <a:round/>
            <a:headEnd/>
            <a:tailEnd/>
          </a:ln>
        </p:spPr>
        <p:txBody>
          <a:bodyPr wrap="none" anchor="ctr"/>
          <a:lstStyle/>
          <a:p>
            <a:pPr>
              <a:defRPr/>
            </a:pPr>
            <a:r>
              <a:rPr lang="es-CO" dirty="0"/>
              <a:t>           5</a:t>
            </a:r>
          </a:p>
        </p:txBody>
      </p:sp>
      <p:sp>
        <p:nvSpPr>
          <p:cNvPr id="24" name="Freeform 8">
            <a:extLst>
              <a:ext uri="{FF2B5EF4-FFF2-40B4-BE49-F238E27FC236}">
                <a16:creationId xmlns:a16="http://schemas.microsoft.com/office/drawing/2014/main" id="{AE9FF0C9-8A2D-405A-9F2E-3F6AEF9A380B}"/>
              </a:ext>
            </a:extLst>
          </p:cNvPr>
          <p:cNvSpPr>
            <a:spLocks noChangeArrowheads="1"/>
          </p:cNvSpPr>
          <p:nvPr/>
        </p:nvSpPr>
        <p:spPr bwMode="auto">
          <a:xfrm>
            <a:off x="5727700" y="708026"/>
            <a:ext cx="947738" cy="733425"/>
          </a:xfrm>
          <a:custGeom>
            <a:avLst/>
            <a:gdLst>
              <a:gd name="T0" fmla="*/ 354137 w 2903"/>
              <a:gd name="T1" fmla="*/ 713846 h 2251"/>
              <a:gd name="T2" fmla="*/ 354137 w 2903"/>
              <a:gd name="T3" fmla="*/ 682199 h 2251"/>
              <a:gd name="T4" fmla="*/ 379922 w 2903"/>
              <a:gd name="T5" fmla="*/ 650552 h 2251"/>
              <a:gd name="T6" fmla="*/ 402769 w 2903"/>
              <a:gd name="T7" fmla="*/ 601614 h 2251"/>
              <a:gd name="T8" fmla="*/ 420068 w 2903"/>
              <a:gd name="T9" fmla="*/ 558549 h 2251"/>
              <a:gd name="T10" fmla="*/ 437367 w 2903"/>
              <a:gd name="T11" fmla="*/ 521029 h 2251"/>
              <a:gd name="T12" fmla="*/ 494812 w 2903"/>
              <a:gd name="T13" fmla="*/ 477964 h 2251"/>
              <a:gd name="T14" fmla="*/ 546709 w 2903"/>
              <a:gd name="T15" fmla="*/ 454799 h 2251"/>
              <a:gd name="T16" fmla="*/ 598605 w 2903"/>
              <a:gd name="T17" fmla="*/ 371278 h 2251"/>
              <a:gd name="T18" fmla="*/ 627328 w 2903"/>
              <a:gd name="T19" fmla="*/ 328213 h 2251"/>
              <a:gd name="T20" fmla="*/ 650502 w 2903"/>
              <a:gd name="T21" fmla="*/ 290693 h 2251"/>
              <a:gd name="T22" fmla="*/ 734059 w 2903"/>
              <a:gd name="T23" fmla="*/ 273402 h 2251"/>
              <a:gd name="T24" fmla="*/ 808803 w 2903"/>
              <a:gd name="T25" fmla="*/ 247628 h 2251"/>
              <a:gd name="T26" fmla="*/ 869512 w 2903"/>
              <a:gd name="T27" fmla="*/ 218917 h 2251"/>
              <a:gd name="T28" fmla="*/ 921409 w 2903"/>
              <a:gd name="T29" fmla="*/ 175525 h 2251"/>
              <a:gd name="T30" fmla="*/ 944256 w 2903"/>
              <a:gd name="T31" fmla="*/ 132460 h 2251"/>
              <a:gd name="T32" fmla="*/ 912596 w 2903"/>
              <a:gd name="T33" fmla="*/ 77649 h 2251"/>
              <a:gd name="T34" fmla="*/ 852213 w 2903"/>
              <a:gd name="T35" fmla="*/ 37519 h 2251"/>
              <a:gd name="T36" fmla="*/ 771594 w 2903"/>
              <a:gd name="T37" fmla="*/ 5873 h 2251"/>
              <a:gd name="T38" fmla="*/ 713822 w 2903"/>
              <a:gd name="T39" fmla="*/ 2936 h 2251"/>
              <a:gd name="T40" fmla="*/ 713822 w 2903"/>
              <a:gd name="T41" fmla="*/ 40456 h 2251"/>
              <a:gd name="T42" fmla="*/ 670738 w 2903"/>
              <a:gd name="T43" fmla="*/ 54811 h 2251"/>
              <a:gd name="T44" fmla="*/ 667801 w 2903"/>
              <a:gd name="T45" fmla="*/ 94940 h 2251"/>
              <a:gd name="T46" fmla="*/ 624717 w 2903"/>
              <a:gd name="T47" fmla="*/ 118104 h 2251"/>
              <a:gd name="T48" fmla="*/ 587182 w 2903"/>
              <a:gd name="T49" fmla="*/ 92004 h 2251"/>
              <a:gd name="T50" fmla="*/ 564008 w 2903"/>
              <a:gd name="T51" fmla="*/ 146815 h 2251"/>
              <a:gd name="T52" fmla="*/ 532348 w 2903"/>
              <a:gd name="T53" fmla="*/ 210108 h 2251"/>
              <a:gd name="T54" fmla="*/ 480451 w 2903"/>
              <a:gd name="T55" fmla="*/ 236209 h 2251"/>
              <a:gd name="T56" fmla="*/ 437367 w 2903"/>
              <a:gd name="T57" fmla="*/ 267855 h 2251"/>
              <a:gd name="T58" fmla="*/ 382533 w 2903"/>
              <a:gd name="T59" fmla="*/ 264919 h 2251"/>
              <a:gd name="T60" fmla="*/ 339776 w 2903"/>
              <a:gd name="T61" fmla="*/ 279274 h 2251"/>
              <a:gd name="T62" fmla="*/ 284941 w 2903"/>
              <a:gd name="T63" fmla="*/ 313857 h 2251"/>
              <a:gd name="T64" fmla="*/ 238920 w 2903"/>
              <a:gd name="T65" fmla="*/ 348440 h 2251"/>
              <a:gd name="T66" fmla="*/ 215746 w 2903"/>
              <a:gd name="T67" fmla="*/ 383023 h 2251"/>
              <a:gd name="T68" fmla="*/ 166787 w 2903"/>
              <a:gd name="T69" fmla="*/ 408798 h 2251"/>
              <a:gd name="T70" fmla="*/ 115217 w 2903"/>
              <a:gd name="T71" fmla="*/ 431962 h 2251"/>
              <a:gd name="T72" fmla="*/ 37209 w 2903"/>
              <a:gd name="T73" fmla="*/ 434572 h 2251"/>
              <a:gd name="T74" fmla="*/ 5549 w 2903"/>
              <a:gd name="T75" fmla="*/ 480900 h 2251"/>
              <a:gd name="T76" fmla="*/ 0 w 2903"/>
              <a:gd name="T77" fmla="*/ 544193 h 2251"/>
              <a:gd name="T78" fmla="*/ 22848 w 2903"/>
              <a:gd name="T79" fmla="*/ 575840 h 2251"/>
              <a:gd name="T80" fmla="*/ 57445 w 2903"/>
              <a:gd name="T81" fmla="*/ 587259 h 2251"/>
              <a:gd name="T82" fmla="*/ 135127 w 2903"/>
              <a:gd name="T83" fmla="*/ 575840 h 2251"/>
              <a:gd name="T84" fmla="*/ 152426 w 2903"/>
              <a:gd name="T85" fmla="*/ 601614 h 2251"/>
              <a:gd name="T86" fmla="*/ 181475 w 2903"/>
              <a:gd name="T87" fmla="*/ 613033 h 2251"/>
              <a:gd name="T88" fmla="*/ 215746 w 2903"/>
              <a:gd name="T89" fmla="*/ 639134 h 2251"/>
              <a:gd name="T90" fmla="*/ 224559 w 2903"/>
              <a:gd name="T91" fmla="*/ 676653 h 2251"/>
              <a:gd name="T92" fmla="*/ 192898 w 2903"/>
              <a:gd name="T93" fmla="*/ 713846 h 2251"/>
              <a:gd name="T94" fmla="*/ 215746 w 2903"/>
              <a:gd name="T95" fmla="*/ 734074 h 2251"/>
              <a:gd name="T96" fmla="*/ 265031 w 2903"/>
              <a:gd name="T97" fmla="*/ 722655 h 2251"/>
              <a:gd name="T98" fmla="*/ 311053 w 2903"/>
              <a:gd name="T99" fmla="*/ 725591 h 225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903"/>
              <a:gd name="T151" fmla="*/ 0 h 2251"/>
              <a:gd name="T152" fmla="*/ 2903 w 2903"/>
              <a:gd name="T153" fmla="*/ 2251 h 225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903" h="2251">
                <a:moveTo>
                  <a:pt x="1032" y="2241"/>
                </a:moveTo>
                <a:lnTo>
                  <a:pt x="1085" y="2188"/>
                </a:lnTo>
                <a:lnTo>
                  <a:pt x="1085" y="2144"/>
                </a:lnTo>
                <a:lnTo>
                  <a:pt x="1085" y="2091"/>
                </a:lnTo>
                <a:lnTo>
                  <a:pt x="1129" y="2047"/>
                </a:lnTo>
                <a:lnTo>
                  <a:pt x="1164" y="1994"/>
                </a:lnTo>
                <a:lnTo>
                  <a:pt x="1190" y="1941"/>
                </a:lnTo>
                <a:lnTo>
                  <a:pt x="1234" y="1844"/>
                </a:lnTo>
                <a:lnTo>
                  <a:pt x="1261" y="1774"/>
                </a:lnTo>
                <a:lnTo>
                  <a:pt x="1287" y="1712"/>
                </a:lnTo>
                <a:lnTo>
                  <a:pt x="1340" y="1659"/>
                </a:lnTo>
                <a:lnTo>
                  <a:pt x="1340" y="1597"/>
                </a:lnTo>
                <a:lnTo>
                  <a:pt x="1428" y="1527"/>
                </a:lnTo>
                <a:lnTo>
                  <a:pt x="1516" y="1465"/>
                </a:lnTo>
                <a:lnTo>
                  <a:pt x="1622" y="1447"/>
                </a:lnTo>
                <a:lnTo>
                  <a:pt x="1675" y="1394"/>
                </a:lnTo>
                <a:lnTo>
                  <a:pt x="1728" y="1315"/>
                </a:lnTo>
                <a:lnTo>
                  <a:pt x="1834" y="1138"/>
                </a:lnTo>
                <a:lnTo>
                  <a:pt x="1869" y="1076"/>
                </a:lnTo>
                <a:lnTo>
                  <a:pt x="1922" y="1006"/>
                </a:lnTo>
                <a:lnTo>
                  <a:pt x="1940" y="953"/>
                </a:lnTo>
                <a:lnTo>
                  <a:pt x="1993" y="891"/>
                </a:lnTo>
                <a:lnTo>
                  <a:pt x="2090" y="865"/>
                </a:lnTo>
                <a:lnTo>
                  <a:pt x="2249" y="838"/>
                </a:lnTo>
                <a:lnTo>
                  <a:pt x="2337" y="794"/>
                </a:lnTo>
                <a:lnTo>
                  <a:pt x="2478" y="759"/>
                </a:lnTo>
                <a:lnTo>
                  <a:pt x="2567" y="732"/>
                </a:lnTo>
                <a:lnTo>
                  <a:pt x="2664" y="671"/>
                </a:lnTo>
                <a:lnTo>
                  <a:pt x="2708" y="591"/>
                </a:lnTo>
                <a:lnTo>
                  <a:pt x="2823" y="538"/>
                </a:lnTo>
                <a:lnTo>
                  <a:pt x="2902" y="476"/>
                </a:lnTo>
                <a:lnTo>
                  <a:pt x="2893" y="406"/>
                </a:lnTo>
                <a:lnTo>
                  <a:pt x="2840" y="309"/>
                </a:lnTo>
                <a:lnTo>
                  <a:pt x="2796" y="238"/>
                </a:lnTo>
                <a:lnTo>
                  <a:pt x="2717" y="168"/>
                </a:lnTo>
                <a:lnTo>
                  <a:pt x="2611" y="115"/>
                </a:lnTo>
                <a:lnTo>
                  <a:pt x="2478" y="71"/>
                </a:lnTo>
                <a:lnTo>
                  <a:pt x="2364" y="18"/>
                </a:lnTo>
                <a:lnTo>
                  <a:pt x="2284" y="0"/>
                </a:lnTo>
                <a:lnTo>
                  <a:pt x="2187" y="9"/>
                </a:lnTo>
                <a:lnTo>
                  <a:pt x="2134" y="62"/>
                </a:lnTo>
                <a:lnTo>
                  <a:pt x="2187" y="124"/>
                </a:lnTo>
                <a:lnTo>
                  <a:pt x="2161" y="185"/>
                </a:lnTo>
                <a:lnTo>
                  <a:pt x="2055" y="168"/>
                </a:lnTo>
                <a:lnTo>
                  <a:pt x="1993" y="212"/>
                </a:lnTo>
                <a:lnTo>
                  <a:pt x="2046" y="291"/>
                </a:lnTo>
                <a:lnTo>
                  <a:pt x="2020" y="353"/>
                </a:lnTo>
                <a:lnTo>
                  <a:pt x="1914" y="362"/>
                </a:lnTo>
                <a:lnTo>
                  <a:pt x="1869" y="291"/>
                </a:lnTo>
                <a:lnTo>
                  <a:pt x="1799" y="282"/>
                </a:lnTo>
                <a:lnTo>
                  <a:pt x="1737" y="309"/>
                </a:lnTo>
                <a:lnTo>
                  <a:pt x="1728" y="450"/>
                </a:lnTo>
                <a:lnTo>
                  <a:pt x="1667" y="574"/>
                </a:lnTo>
                <a:lnTo>
                  <a:pt x="1631" y="644"/>
                </a:lnTo>
                <a:lnTo>
                  <a:pt x="1534" y="688"/>
                </a:lnTo>
                <a:lnTo>
                  <a:pt x="1472" y="724"/>
                </a:lnTo>
                <a:lnTo>
                  <a:pt x="1437" y="776"/>
                </a:lnTo>
                <a:lnTo>
                  <a:pt x="1340" y="821"/>
                </a:lnTo>
                <a:lnTo>
                  <a:pt x="1243" y="803"/>
                </a:lnTo>
                <a:lnTo>
                  <a:pt x="1172" y="812"/>
                </a:lnTo>
                <a:lnTo>
                  <a:pt x="1120" y="847"/>
                </a:lnTo>
                <a:lnTo>
                  <a:pt x="1041" y="856"/>
                </a:lnTo>
                <a:lnTo>
                  <a:pt x="953" y="909"/>
                </a:lnTo>
                <a:lnTo>
                  <a:pt x="873" y="962"/>
                </a:lnTo>
                <a:lnTo>
                  <a:pt x="820" y="1041"/>
                </a:lnTo>
                <a:lnTo>
                  <a:pt x="732" y="1068"/>
                </a:lnTo>
                <a:lnTo>
                  <a:pt x="661" y="1112"/>
                </a:lnTo>
                <a:lnTo>
                  <a:pt x="661" y="1174"/>
                </a:lnTo>
                <a:lnTo>
                  <a:pt x="564" y="1191"/>
                </a:lnTo>
                <a:lnTo>
                  <a:pt x="511" y="1253"/>
                </a:lnTo>
                <a:lnTo>
                  <a:pt x="441" y="1306"/>
                </a:lnTo>
                <a:lnTo>
                  <a:pt x="353" y="1324"/>
                </a:lnTo>
                <a:lnTo>
                  <a:pt x="211" y="1324"/>
                </a:lnTo>
                <a:lnTo>
                  <a:pt x="114" y="1332"/>
                </a:lnTo>
                <a:lnTo>
                  <a:pt x="97" y="1394"/>
                </a:lnTo>
                <a:lnTo>
                  <a:pt x="17" y="1474"/>
                </a:lnTo>
                <a:lnTo>
                  <a:pt x="8" y="1571"/>
                </a:lnTo>
                <a:lnTo>
                  <a:pt x="0" y="1668"/>
                </a:lnTo>
                <a:lnTo>
                  <a:pt x="26" y="1729"/>
                </a:lnTo>
                <a:lnTo>
                  <a:pt x="70" y="1765"/>
                </a:lnTo>
                <a:lnTo>
                  <a:pt x="61" y="1809"/>
                </a:lnTo>
                <a:lnTo>
                  <a:pt x="176" y="1800"/>
                </a:lnTo>
                <a:lnTo>
                  <a:pt x="300" y="1765"/>
                </a:lnTo>
                <a:lnTo>
                  <a:pt x="414" y="1765"/>
                </a:lnTo>
                <a:lnTo>
                  <a:pt x="476" y="1774"/>
                </a:lnTo>
                <a:lnTo>
                  <a:pt x="467" y="1844"/>
                </a:lnTo>
                <a:lnTo>
                  <a:pt x="450" y="1915"/>
                </a:lnTo>
                <a:lnTo>
                  <a:pt x="556" y="1879"/>
                </a:lnTo>
                <a:lnTo>
                  <a:pt x="600" y="1941"/>
                </a:lnTo>
                <a:lnTo>
                  <a:pt x="661" y="1959"/>
                </a:lnTo>
                <a:lnTo>
                  <a:pt x="706" y="2012"/>
                </a:lnTo>
                <a:lnTo>
                  <a:pt x="688" y="2074"/>
                </a:lnTo>
                <a:lnTo>
                  <a:pt x="644" y="2118"/>
                </a:lnTo>
                <a:lnTo>
                  <a:pt x="591" y="2188"/>
                </a:lnTo>
                <a:lnTo>
                  <a:pt x="653" y="2206"/>
                </a:lnTo>
                <a:lnTo>
                  <a:pt x="661" y="2250"/>
                </a:lnTo>
                <a:lnTo>
                  <a:pt x="732" y="2215"/>
                </a:lnTo>
                <a:lnTo>
                  <a:pt x="812" y="2215"/>
                </a:lnTo>
                <a:lnTo>
                  <a:pt x="864" y="2232"/>
                </a:lnTo>
                <a:lnTo>
                  <a:pt x="953" y="2224"/>
                </a:lnTo>
                <a:lnTo>
                  <a:pt x="1032" y="2241"/>
                </a:lnTo>
              </a:path>
            </a:pathLst>
          </a:custGeom>
          <a:solidFill>
            <a:schemeClr val="tx2">
              <a:lumMod val="20000"/>
              <a:lumOff val="80000"/>
            </a:schemeClr>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a:lnSpc>
                <a:spcPct val="93000"/>
              </a:lnSpc>
              <a:spcBef>
                <a:spcPct val="0"/>
              </a:spcBef>
              <a:buClr>
                <a:srgbClr val="000000"/>
              </a:buClr>
              <a:buFont typeface="Times New Roman" panose="02020603050405020304" pitchFamily="18" charset="0"/>
              <a:buNone/>
            </a:pPr>
            <a:r>
              <a:rPr lang="es-CO" altLang="es-CO" sz="1800"/>
              <a:t>     17</a:t>
            </a:r>
          </a:p>
        </p:txBody>
      </p:sp>
      <p:sp>
        <p:nvSpPr>
          <p:cNvPr id="25" name="Freeform 9">
            <a:extLst>
              <a:ext uri="{FF2B5EF4-FFF2-40B4-BE49-F238E27FC236}">
                <a16:creationId xmlns:a16="http://schemas.microsoft.com/office/drawing/2014/main" id="{60874EC5-A7B4-442B-A31D-C4853E7E4679}"/>
              </a:ext>
            </a:extLst>
          </p:cNvPr>
          <p:cNvSpPr>
            <a:spLocks noChangeArrowheads="1"/>
          </p:cNvSpPr>
          <p:nvPr/>
        </p:nvSpPr>
        <p:spPr bwMode="auto">
          <a:xfrm>
            <a:off x="5246689" y="1130301"/>
            <a:ext cx="523875" cy="822325"/>
          </a:xfrm>
          <a:custGeom>
            <a:avLst/>
            <a:gdLst>
              <a:gd name="T0" fmla="*/ 500676 w 1607"/>
              <a:gd name="T1" fmla="*/ 181703 h 2516"/>
              <a:gd name="T2" fmla="*/ 506547 w 1607"/>
              <a:gd name="T3" fmla="*/ 222227 h 2516"/>
              <a:gd name="T4" fmla="*/ 515353 w 1607"/>
              <a:gd name="T5" fmla="*/ 268306 h 2516"/>
              <a:gd name="T6" fmla="*/ 486324 w 1607"/>
              <a:gd name="T7" fmla="*/ 297065 h 2516"/>
              <a:gd name="T8" fmla="*/ 437398 w 1607"/>
              <a:gd name="T9" fmla="*/ 314386 h 2516"/>
              <a:gd name="T10" fmla="*/ 379992 w 1607"/>
              <a:gd name="T11" fmla="*/ 340203 h 2516"/>
              <a:gd name="T12" fmla="*/ 353898 w 1607"/>
              <a:gd name="T13" fmla="*/ 377786 h 2516"/>
              <a:gd name="T14" fmla="*/ 339546 w 1607"/>
              <a:gd name="T15" fmla="*/ 432689 h 2516"/>
              <a:gd name="T16" fmla="*/ 371185 w 1607"/>
              <a:gd name="T17" fmla="*/ 484324 h 2516"/>
              <a:gd name="T18" fmla="*/ 431853 w 1607"/>
              <a:gd name="T19" fmla="*/ 533345 h 2516"/>
              <a:gd name="T20" fmla="*/ 457621 w 1607"/>
              <a:gd name="T21" fmla="*/ 585307 h 2516"/>
              <a:gd name="T22" fmla="*/ 425982 w 1607"/>
              <a:gd name="T23" fmla="*/ 602627 h 2516"/>
              <a:gd name="T24" fmla="*/ 359769 w 1607"/>
              <a:gd name="T25" fmla="*/ 602627 h 2516"/>
              <a:gd name="T26" fmla="*/ 339546 w 1607"/>
              <a:gd name="T27" fmla="*/ 631386 h 2516"/>
              <a:gd name="T28" fmla="*/ 339546 w 1607"/>
              <a:gd name="T29" fmla="*/ 651648 h 2516"/>
              <a:gd name="T30" fmla="*/ 382927 w 1607"/>
              <a:gd name="T31" fmla="*/ 680734 h 2516"/>
              <a:gd name="T32" fmla="*/ 394343 w 1607"/>
              <a:gd name="T33" fmla="*/ 723872 h 2516"/>
              <a:gd name="T34" fmla="*/ 411630 w 1607"/>
              <a:gd name="T35" fmla="*/ 744134 h 2516"/>
              <a:gd name="T36" fmla="*/ 428917 w 1607"/>
              <a:gd name="T37" fmla="*/ 761454 h 2516"/>
              <a:gd name="T38" fmla="*/ 454685 w 1607"/>
              <a:gd name="T39" fmla="*/ 781389 h 2516"/>
              <a:gd name="T40" fmla="*/ 437398 w 1607"/>
              <a:gd name="T41" fmla="*/ 821913 h 2516"/>
              <a:gd name="T42" fmla="*/ 382927 w 1607"/>
              <a:gd name="T43" fmla="*/ 816031 h 2516"/>
              <a:gd name="T44" fmla="*/ 348353 w 1607"/>
              <a:gd name="T45" fmla="*/ 818972 h 2516"/>
              <a:gd name="T46" fmla="*/ 316714 w 1607"/>
              <a:gd name="T47" fmla="*/ 793154 h 2516"/>
              <a:gd name="T48" fmla="*/ 267788 w 1607"/>
              <a:gd name="T49" fmla="*/ 767010 h 2516"/>
              <a:gd name="T50" fmla="*/ 238759 w 1607"/>
              <a:gd name="T51" fmla="*/ 735310 h 2516"/>
              <a:gd name="T52" fmla="*/ 207120 w 1607"/>
              <a:gd name="T53" fmla="*/ 712434 h 2516"/>
              <a:gd name="T54" fmla="*/ 158194 w 1607"/>
              <a:gd name="T55" fmla="*/ 720931 h 2516"/>
              <a:gd name="T56" fmla="*/ 118075 w 1607"/>
              <a:gd name="T57" fmla="*/ 680734 h 2516"/>
              <a:gd name="T58" fmla="*/ 69149 w 1607"/>
              <a:gd name="T59" fmla="*/ 671910 h 2516"/>
              <a:gd name="T60" fmla="*/ 72084 w 1607"/>
              <a:gd name="T61" fmla="*/ 625831 h 2516"/>
              <a:gd name="T62" fmla="*/ 63278 w 1607"/>
              <a:gd name="T63" fmla="*/ 594130 h 2516"/>
              <a:gd name="T64" fmla="*/ 77629 w 1607"/>
              <a:gd name="T65" fmla="*/ 550666 h 2516"/>
              <a:gd name="T66" fmla="*/ 45990 w 1607"/>
              <a:gd name="T67" fmla="*/ 533345 h 2516"/>
              <a:gd name="T68" fmla="*/ 37510 w 1607"/>
              <a:gd name="T69" fmla="*/ 496089 h 2516"/>
              <a:gd name="T70" fmla="*/ 60342 w 1607"/>
              <a:gd name="T71" fmla="*/ 469945 h 2516"/>
              <a:gd name="T72" fmla="*/ 22832 w 1607"/>
              <a:gd name="T73" fmla="*/ 435304 h 2516"/>
              <a:gd name="T74" fmla="*/ 17287 w 1607"/>
              <a:gd name="T75" fmla="*/ 406545 h 2516"/>
              <a:gd name="T76" fmla="*/ 25768 w 1607"/>
              <a:gd name="T77" fmla="*/ 369289 h 2516"/>
              <a:gd name="T78" fmla="*/ 40119 w 1607"/>
              <a:gd name="T79" fmla="*/ 334648 h 2516"/>
              <a:gd name="T80" fmla="*/ 51862 w 1607"/>
              <a:gd name="T81" fmla="*/ 294124 h 2516"/>
              <a:gd name="T82" fmla="*/ 74694 w 1607"/>
              <a:gd name="T83" fmla="*/ 256541 h 2516"/>
              <a:gd name="T84" fmla="*/ 69149 w 1607"/>
              <a:gd name="T85" fmla="*/ 216345 h 2516"/>
              <a:gd name="T86" fmla="*/ 72084 w 1607"/>
              <a:gd name="T87" fmla="*/ 175821 h 2516"/>
              <a:gd name="T88" fmla="*/ 89045 w 1607"/>
              <a:gd name="T89" fmla="*/ 129741 h 2516"/>
              <a:gd name="T90" fmla="*/ 137971 w 1607"/>
              <a:gd name="T91" fmla="*/ 121244 h 2516"/>
              <a:gd name="T92" fmla="*/ 204184 w 1607"/>
              <a:gd name="T93" fmla="*/ 129741 h 2516"/>
              <a:gd name="T94" fmla="*/ 279204 w 1607"/>
              <a:gd name="T95" fmla="*/ 112421 h 2516"/>
              <a:gd name="T96" fmla="*/ 273333 w 1607"/>
              <a:gd name="T97" fmla="*/ 46079 h 2516"/>
              <a:gd name="T98" fmla="*/ 296491 w 1607"/>
              <a:gd name="T99" fmla="*/ 20262 h 2516"/>
              <a:gd name="T100" fmla="*/ 325194 w 1607"/>
              <a:gd name="T101" fmla="*/ 0 h 2516"/>
              <a:gd name="T102" fmla="*/ 368249 w 1607"/>
              <a:gd name="T103" fmla="*/ 8824 h 2516"/>
              <a:gd name="T104" fmla="*/ 434462 w 1607"/>
              <a:gd name="T105" fmla="*/ 20262 h 2516"/>
              <a:gd name="T106" fmla="*/ 495131 w 1607"/>
              <a:gd name="T107" fmla="*/ 17321 h 2516"/>
              <a:gd name="T108" fmla="*/ 512418 w 1607"/>
              <a:gd name="T109" fmla="*/ 31700 h 2516"/>
              <a:gd name="T110" fmla="*/ 483388 w 1607"/>
              <a:gd name="T111" fmla="*/ 89544 h 2516"/>
              <a:gd name="T112" fmla="*/ 489259 w 1607"/>
              <a:gd name="T113" fmla="*/ 141180 h 2516"/>
              <a:gd name="T114" fmla="*/ 500676 w 1607"/>
              <a:gd name="T115" fmla="*/ 167324 h 251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607" h="2516">
                <a:moveTo>
                  <a:pt x="1491" y="556"/>
                </a:moveTo>
                <a:lnTo>
                  <a:pt x="1535" y="556"/>
                </a:lnTo>
                <a:lnTo>
                  <a:pt x="1606" y="600"/>
                </a:lnTo>
                <a:lnTo>
                  <a:pt x="1553" y="680"/>
                </a:lnTo>
                <a:lnTo>
                  <a:pt x="1571" y="741"/>
                </a:lnTo>
                <a:lnTo>
                  <a:pt x="1580" y="821"/>
                </a:lnTo>
                <a:lnTo>
                  <a:pt x="1509" y="847"/>
                </a:lnTo>
                <a:lnTo>
                  <a:pt x="1491" y="909"/>
                </a:lnTo>
                <a:lnTo>
                  <a:pt x="1421" y="927"/>
                </a:lnTo>
                <a:lnTo>
                  <a:pt x="1341" y="962"/>
                </a:lnTo>
                <a:lnTo>
                  <a:pt x="1244" y="971"/>
                </a:lnTo>
                <a:lnTo>
                  <a:pt x="1165" y="1041"/>
                </a:lnTo>
                <a:lnTo>
                  <a:pt x="1138" y="1112"/>
                </a:lnTo>
                <a:lnTo>
                  <a:pt x="1085" y="1156"/>
                </a:lnTo>
                <a:lnTo>
                  <a:pt x="1041" y="1218"/>
                </a:lnTo>
                <a:lnTo>
                  <a:pt x="1041" y="1324"/>
                </a:lnTo>
                <a:lnTo>
                  <a:pt x="1059" y="1403"/>
                </a:lnTo>
                <a:lnTo>
                  <a:pt x="1138" y="1482"/>
                </a:lnTo>
                <a:lnTo>
                  <a:pt x="1235" y="1553"/>
                </a:lnTo>
                <a:lnTo>
                  <a:pt x="1324" y="1632"/>
                </a:lnTo>
                <a:lnTo>
                  <a:pt x="1377" y="1721"/>
                </a:lnTo>
                <a:lnTo>
                  <a:pt x="1403" y="1791"/>
                </a:lnTo>
                <a:lnTo>
                  <a:pt x="1403" y="1853"/>
                </a:lnTo>
                <a:lnTo>
                  <a:pt x="1306" y="1844"/>
                </a:lnTo>
                <a:lnTo>
                  <a:pt x="1235" y="1853"/>
                </a:lnTo>
                <a:lnTo>
                  <a:pt x="1103" y="1844"/>
                </a:lnTo>
                <a:lnTo>
                  <a:pt x="1050" y="1862"/>
                </a:lnTo>
                <a:lnTo>
                  <a:pt x="1041" y="1932"/>
                </a:lnTo>
                <a:lnTo>
                  <a:pt x="971" y="1959"/>
                </a:lnTo>
                <a:lnTo>
                  <a:pt x="1041" y="1994"/>
                </a:lnTo>
                <a:lnTo>
                  <a:pt x="1121" y="2021"/>
                </a:lnTo>
                <a:lnTo>
                  <a:pt x="1174" y="2083"/>
                </a:lnTo>
                <a:lnTo>
                  <a:pt x="1218" y="2153"/>
                </a:lnTo>
                <a:lnTo>
                  <a:pt x="1209" y="2215"/>
                </a:lnTo>
                <a:lnTo>
                  <a:pt x="1200" y="2277"/>
                </a:lnTo>
                <a:lnTo>
                  <a:pt x="1262" y="2277"/>
                </a:lnTo>
                <a:lnTo>
                  <a:pt x="1306" y="2277"/>
                </a:lnTo>
                <a:lnTo>
                  <a:pt x="1315" y="2330"/>
                </a:lnTo>
                <a:lnTo>
                  <a:pt x="1341" y="2391"/>
                </a:lnTo>
                <a:lnTo>
                  <a:pt x="1394" y="2391"/>
                </a:lnTo>
                <a:lnTo>
                  <a:pt x="1377" y="2453"/>
                </a:lnTo>
                <a:lnTo>
                  <a:pt x="1341" y="2515"/>
                </a:lnTo>
                <a:lnTo>
                  <a:pt x="1253" y="2506"/>
                </a:lnTo>
                <a:lnTo>
                  <a:pt x="1174" y="2497"/>
                </a:lnTo>
                <a:lnTo>
                  <a:pt x="1129" y="2462"/>
                </a:lnTo>
                <a:lnTo>
                  <a:pt x="1068" y="2506"/>
                </a:lnTo>
                <a:lnTo>
                  <a:pt x="1006" y="2497"/>
                </a:lnTo>
                <a:lnTo>
                  <a:pt x="971" y="2427"/>
                </a:lnTo>
                <a:lnTo>
                  <a:pt x="900" y="2409"/>
                </a:lnTo>
                <a:lnTo>
                  <a:pt x="821" y="2347"/>
                </a:lnTo>
                <a:lnTo>
                  <a:pt x="794" y="2277"/>
                </a:lnTo>
                <a:lnTo>
                  <a:pt x="732" y="2250"/>
                </a:lnTo>
                <a:lnTo>
                  <a:pt x="671" y="2277"/>
                </a:lnTo>
                <a:lnTo>
                  <a:pt x="635" y="2180"/>
                </a:lnTo>
                <a:lnTo>
                  <a:pt x="582" y="2241"/>
                </a:lnTo>
                <a:lnTo>
                  <a:pt x="485" y="2206"/>
                </a:lnTo>
                <a:lnTo>
                  <a:pt x="432" y="2144"/>
                </a:lnTo>
                <a:lnTo>
                  <a:pt x="362" y="2083"/>
                </a:lnTo>
                <a:lnTo>
                  <a:pt x="291" y="2038"/>
                </a:lnTo>
                <a:lnTo>
                  <a:pt x="212" y="2056"/>
                </a:lnTo>
                <a:lnTo>
                  <a:pt x="203" y="1985"/>
                </a:lnTo>
                <a:lnTo>
                  <a:pt x="221" y="1915"/>
                </a:lnTo>
                <a:lnTo>
                  <a:pt x="229" y="1871"/>
                </a:lnTo>
                <a:lnTo>
                  <a:pt x="194" y="1818"/>
                </a:lnTo>
                <a:lnTo>
                  <a:pt x="159" y="1738"/>
                </a:lnTo>
                <a:lnTo>
                  <a:pt x="238" y="1685"/>
                </a:lnTo>
                <a:lnTo>
                  <a:pt x="194" y="1668"/>
                </a:lnTo>
                <a:lnTo>
                  <a:pt x="141" y="1632"/>
                </a:lnTo>
                <a:lnTo>
                  <a:pt x="123" y="1597"/>
                </a:lnTo>
                <a:lnTo>
                  <a:pt x="115" y="1518"/>
                </a:lnTo>
                <a:lnTo>
                  <a:pt x="176" y="1482"/>
                </a:lnTo>
                <a:lnTo>
                  <a:pt x="185" y="1438"/>
                </a:lnTo>
                <a:lnTo>
                  <a:pt x="123" y="1359"/>
                </a:lnTo>
                <a:lnTo>
                  <a:pt x="70" y="1332"/>
                </a:lnTo>
                <a:lnTo>
                  <a:pt x="0" y="1297"/>
                </a:lnTo>
                <a:lnTo>
                  <a:pt x="53" y="1244"/>
                </a:lnTo>
                <a:lnTo>
                  <a:pt x="35" y="1165"/>
                </a:lnTo>
                <a:lnTo>
                  <a:pt x="79" y="1130"/>
                </a:lnTo>
                <a:lnTo>
                  <a:pt x="106" y="1068"/>
                </a:lnTo>
                <a:lnTo>
                  <a:pt x="123" y="1024"/>
                </a:lnTo>
                <a:lnTo>
                  <a:pt x="150" y="953"/>
                </a:lnTo>
                <a:lnTo>
                  <a:pt x="159" y="900"/>
                </a:lnTo>
                <a:lnTo>
                  <a:pt x="203" y="838"/>
                </a:lnTo>
                <a:lnTo>
                  <a:pt x="229" y="785"/>
                </a:lnTo>
                <a:lnTo>
                  <a:pt x="229" y="715"/>
                </a:lnTo>
                <a:lnTo>
                  <a:pt x="212" y="662"/>
                </a:lnTo>
                <a:lnTo>
                  <a:pt x="247" y="600"/>
                </a:lnTo>
                <a:lnTo>
                  <a:pt x="221" y="538"/>
                </a:lnTo>
                <a:lnTo>
                  <a:pt x="221" y="432"/>
                </a:lnTo>
                <a:lnTo>
                  <a:pt x="273" y="397"/>
                </a:lnTo>
                <a:lnTo>
                  <a:pt x="318" y="344"/>
                </a:lnTo>
                <a:lnTo>
                  <a:pt x="423" y="371"/>
                </a:lnTo>
                <a:lnTo>
                  <a:pt x="512" y="380"/>
                </a:lnTo>
                <a:lnTo>
                  <a:pt x="626" y="397"/>
                </a:lnTo>
                <a:lnTo>
                  <a:pt x="768" y="380"/>
                </a:lnTo>
                <a:lnTo>
                  <a:pt x="856" y="344"/>
                </a:lnTo>
                <a:lnTo>
                  <a:pt x="838" y="230"/>
                </a:lnTo>
                <a:lnTo>
                  <a:pt x="838" y="141"/>
                </a:lnTo>
                <a:lnTo>
                  <a:pt x="865" y="80"/>
                </a:lnTo>
                <a:lnTo>
                  <a:pt x="909" y="62"/>
                </a:lnTo>
                <a:lnTo>
                  <a:pt x="926" y="0"/>
                </a:lnTo>
                <a:lnTo>
                  <a:pt x="997" y="0"/>
                </a:lnTo>
                <a:lnTo>
                  <a:pt x="1059" y="9"/>
                </a:lnTo>
                <a:lnTo>
                  <a:pt x="1129" y="27"/>
                </a:lnTo>
                <a:lnTo>
                  <a:pt x="1244" y="53"/>
                </a:lnTo>
                <a:lnTo>
                  <a:pt x="1332" y="62"/>
                </a:lnTo>
                <a:lnTo>
                  <a:pt x="1412" y="71"/>
                </a:lnTo>
                <a:lnTo>
                  <a:pt x="1518" y="53"/>
                </a:lnTo>
                <a:lnTo>
                  <a:pt x="1588" y="35"/>
                </a:lnTo>
                <a:lnTo>
                  <a:pt x="1571" y="97"/>
                </a:lnTo>
                <a:lnTo>
                  <a:pt x="1491" y="177"/>
                </a:lnTo>
                <a:lnTo>
                  <a:pt x="1482" y="274"/>
                </a:lnTo>
                <a:lnTo>
                  <a:pt x="1474" y="371"/>
                </a:lnTo>
                <a:lnTo>
                  <a:pt x="1500" y="432"/>
                </a:lnTo>
                <a:lnTo>
                  <a:pt x="1544" y="468"/>
                </a:lnTo>
                <a:lnTo>
                  <a:pt x="1535" y="512"/>
                </a:lnTo>
                <a:lnTo>
                  <a:pt x="1491" y="556"/>
                </a:lnTo>
              </a:path>
            </a:pathLst>
          </a:custGeom>
          <a:solidFill>
            <a:schemeClr val="tx2">
              <a:lumMod val="20000"/>
              <a:lumOff val="80000"/>
            </a:schemeClr>
          </a:solidFill>
          <a:ln w="9525">
            <a:solidFill>
              <a:schemeClr val="tx1"/>
            </a:solidFill>
            <a:round/>
            <a:headEnd/>
            <a:tailEnd/>
          </a:ln>
        </p:spPr>
        <p:txBody>
          <a:bodyPr wrap="none" anchor="ctr"/>
          <a:lstStyle/>
          <a:p>
            <a:pPr>
              <a:defRPr/>
            </a:pPr>
            <a:r>
              <a:rPr lang="es-CO" dirty="0"/>
              <a:t>25</a:t>
            </a:r>
          </a:p>
        </p:txBody>
      </p:sp>
      <p:sp>
        <p:nvSpPr>
          <p:cNvPr id="26" name="Freeform 10">
            <a:extLst>
              <a:ext uri="{FF2B5EF4-FFF2-40B4-BE49-F238E27FC236}">
                <a16:creationId xmlns:a16="http://schemas.microsoft.com/office/drawing/2014/main" id="{C825601A-EACD-4F73-BC2D-D2E3373B11A9}"/>
              </a:ext>
            </a:extLst>
          </p:cNvPr>
          <p:cNvSpPr>
            <a:spLocks noChangeArrowheads="1"/>
          </p:cNvSpPr>
          <p:nvPr/>
        </p:nvSpPr>
        <p:spPr bwMode="auto">
          <a:xfrm>
            <a:off x="5564188" y="1282700"/>
            <a:ext cx="500062" cy="1130300"/>
          </a:xfrm>
          <a:custGeom>
            <a:avLst/>
            <a:gdLst>
              <a:gd name="T0" fmla="*/ 138004 w 1536"/>
              <a:gd name="T1" fmla="*/ 627635 h 3459"/>
              <a:gd name="T2" fmla="*/ 109294 w 1536"/>
              <a:gd name="T3" fmla="*/ 590427 h 3459"/>
              <a:gd name="T4" fmla="*/ 77648 w 1536"/>
              <a:gd name="T5" fmla="*/ 570192 h 3459"/>
              <a:gd name="T6" fmla="*/ 48938 w 1536"/>
              <a:gd name="T7" fmla="*/ 506873 h 3459"/>
              <a:gd name="T8" fmla="*/ 22838 w 1536"/>
              <a:gd name="T9" fmla="*/ 477825 h 3459"/>
              <a:gd name="T10" fmla="*/ 86130 w 1536"/>
              <a:gd name="T11" fmla="*/ 452041 h 3459"/>
              <a:gd name="T12" fmla="*/ 140940 w 1536"/>
              <a:gd name="T13" fmla="*/ 431805 h 3459"/>
              <a:gd name="T14" fmla="*/ 86130 w 1536"/>
              <a:gd name="T15" fmla="*/ 354126 h 3459"/>
              <a:gd name="T16" fmla="*/ 22838 w 1536"/>
              <a:gd name="T17" fmla="*/ 279384 h 3459"/>
              <a:gd name="T18" fmla="*/ 54484 w 1536"/>
              <a:gd name="T19" fmla="*/ 210191 h 3459"/>
              <a:gd name="T20" fmla="*/ 120713 w 1536"/>
              <a:gd name="T21" fmla="*/ 161233 h 3459"/>
              <a:gd name="T22" fmla="*/ 175523 w 1536"/>
              <a:gd name="T23" fmla="*/ 123699 h 3459"/>
              <a:gd name="T24" fmla="*/ 189878 w 1536"/>
              <a:gd name="T25" fmla="*/ 69193 h 3459"/>
              <a:gd name="T26" fmla="*/ 169650 w 1536"/>
              <a:gd name="T27" fmla="*/ 28722 h 3459"/>
              <a:gd name="T28" fmla="*/ 261979 w 1536"/>
              <a:gd name="T29" fmla="*/ 0 h 3459"/>
              <a:gd name="T30" fmla="*/ 316463 w 1536"/>
              <a:gd name="T31" fmla="*/ 25784 h 3459"/>
              <a:gd name="T32" fmla="*/ 359854 w 1536"/>
              <a:gd name="T33" fmla="*/ 57443 h 3459"/>
              <a:gd name="T34" fmla="*/ 388564 w 1536"/>
              <a:gd name="T35" fmla="*/ 100852 h 3459"/>
              <a:gd name="T36" fmla="*/ 377145 w 1536"/>
              <a:gd name="T37" fmla="*/ 143935 h 3459"/>
              <a:gd name="T38" fmla="*/ 429019 w 1536"/>
              <a:gd name="T39" fmla="*/ 146873 h 3459"/>
              <a:gd name="T40" fmla="*/ 500794 w 1536"/>
              <a:gd name="T41" fmla="*/ 155358 h 3459"/>
              <a:gd name="T42" fmla="*/ 463275 w 1536"/>
              <a:gd name="T43" fmla="*/ 213128 h 3459"/>
              <a:gd name="T44" fmla="*/ 448920 w 1536"/>
              <a:gd name="T45" fmla="*/ 305168 h 3459"/>
              <a:gd name="T46" fmla="*/ 451856 w 1536"/>
              <a:gd name="T47" fmla="*/ 371424 h 3459"/>
              <a:gd name="T48" fmla="*/ 408791 w 1536"/>
              <a:gd name="T49" fmla="*/ 449103 h 3459"/>
              <a:gd name="T50" fmla="*/ 345499 w 1536"/>
              <a:gd name="T51" fmla="*/ 524172 h 3459"/>
              <a:gd name="T52" fmla="*/ 319399 w 1536"/>
              <a:gd name="T53" fmla="*/ 590427 h 3459"/>
              <a:gd name="T54" fmla="*/ 290689 w 1536"/>
              <a:gd name="T55" fmla="*/ 616212 h 3459"/>
              <a:gd name="T56" fmla="*/ 287753 w 1536"/>
              <a:gd name="T57" fmla="*/ 688342 h 3459"/>
              <a:gd name="T58" fmla="*/ 279270 w 1536"/>
              <a:gd name="T59" fmla="*/ 739911 h 3459"/>
              <a:gd name="T60" fmla="*/ 256106 w 1536"/>
              <a:gd name="T61" fmla="*/ 786257 h 3459"/>
              <a:gd name="T62" fmla="*/ 267525 w 1536"/>
              <a:gd name="T63" fmla="*/ 837826 h 3459"/>
              <a:gd name="T64" fmla="*/ 293625 w 1536"/>
              <a:gd name="T65" fmla="*/ 889721 h 3459"/>
              <a:gd name="T66" fmla="*/ 330818 w 1536"/>
              <a:gd name="T67" fmla="*/ 858062 h 3459"/>
              <a:gd name="T68" fmla="*/ 307980 w 1536"/>
              <a:gd name="T69" fmla="*/ 947491 h 3459"/>
              <a:gd name="T70" fmla="*/ 348109 w 1536"/>
              <a:gd name="T71" fmla="*/ 1013747 h 3459"/>
              <a:gd name="T72" fmla="*/ 333754 w 1536"/>
              <a:gd name="T73" fmla="*/ 1067926 h 3459"/>
              <a:gd name="T74" fmla="*/ 293625 w 1536"/>
              <a:gd name="T75" fmla="*/ 1119821 h 3459"/>
              <a:gd name="T76" fmla="*/ 232943 w 1536"/>
              <a:gd name="T77" fmla="*/ 1105460 h 3459"/>
              <a:gd name="T78" fmla="*/ 172586 w 1536"/>
              <a:gd name="T79" fmla="*/ 1088162 h 3459"/>
              <a:gd name="T80" fmla="*/ 201296 w 1536"/>
              <a:gd name="T81" fmla="*/ 1033656 h 3459"/>
              <a:gd name="T82" fmla="*/ 164104 w 1536"/>
              <a:gd name="T83" fmla="*/ 958914 h 3459"/>
              <a:gd name="T84" fmla="*/ 164104 w 1536"/>
              <a:gd name="T85" fmla="*/ 840764 h 3459"/>
              <a:gd name="T86" fmla="*/ 146813 w 1536"/>
              <a:gd name="T87" fmla="*/ 763084 h 3459"/>
              <a:gd name="T88" fmla="*/ 112230 w 1536"/>
              <a:gd name="T89" fmla="*/ 693891 h 345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536" h="3459">
                <a:moveTo>
                  <a:pt x="370" y="2047"/>
                </a:moveTo>
                <a:lnTo>
                  <a:pt x="406" y="1985"/>
                </a:lnTo>
                <a:lnTo>
                  <a:pt x="423" y="1923"/>
                </a:lnTo>
                <a:lnTo>
                  <a:pt x="370" y="1923"/>
                </a:lnTo>
                <a:lnTo>
                  <a:pt x="344" y="1862"/>
                </a:lnTo>
                <a:lnTo>
                  <a:pt x="335" y="1809"/>
                </a:lnTo>
                <a:lnTo>
                  <a:pt x="291" y="1809"/>
                </a:lnTo>
                <a:lnTo>
                  <a:pt x="229" y="1809"/>
                </a:lnTo>
                <a:lnTo>
                  <a:pt x="238" y="1747"/>
                </a:lnTo>
                <a:lnTo>
                  <a:pt x="247" y="1685"/>
                </a:lnTo>
                <a:lnTo>
                  <a:pt x="203" y="1615"/>
                </a:lnTo>
                <a:lnTo>
                  <a:pt x="150" y="1553"/>
                </a:lnTo>
                <a:lnTo>
                  <a:pt x="70" y="1526"/>
                </a:lnTo>
                <a:lnTo>
                  <a:pt x="0" y="1491"/>
                </a:lnTo>
                <a:lnTo>
                  <a:pt x="70" y="1464"/>
                </a:lnTo>
                <a:lnTo>
                  <a:pt x="79" y="1394"/>
                </a:lnTo>
                <a:lnTo>
                  <a:pt x="132" y="1376"/>
                </a:lnTo>
                <a:lnTo>
                  <a:pt x="264" y="1385"/>
                </a:lnTo>
                <a:lnTo>
                  <a:pt x="335" y="1376"/>
                </a:lnTo>
                <a:lnTo>
                  <a:pt x="432" y="1385"/>
                </a:lnTo>
                <a:lnTo>
                  <a:pt x="432" y="1323"/>
                </a:lnTo>
                <a:lnTo>
                  <a:pt x="406" y="1253"/>
                </a:lnTo>
                <a:lnTo>
                  <a:pt x="353" y="1164"/>
                </a:lnTo>
                <a:lnTo>
                  <a:pt x="264" y="1085"/>
                </a:lnTo>
                <a:lnTo>
                  <a:pt x="167" y="1014"/>
                </a:lnTo>
                <a:lnTo>
                  <a:pt x="88" y="935"/>
                </a:lnTo>
                <a:lnTo>
                  <a:pt x="70" y="856"/>
                </a:lnTo>
                <a:lnTo>
                  <a:pt x="70" y="750"/>
                </a:lnTo>
                <a:lnTo>
                  <a:pt x="114" y="688"/>
                </a:lnTo>
                <a:lnTo>
                  <a:pt x="167" y="644"/>
                </a:lnTo>
                <a:lnTo>
                  <a:pt x="194" y="573"/>
                </a:lnTo>
                <a:lnTo>
                  <a:pt x="273" y="503"/>
                </a:lnTo>
                <a:lnTo>
                  <a:pt x="370" y="494"/>
                </a:lnTo>
                <a:lnTo>
                  <a:pt x="450" y="459"/>
                </a:lnTo>
                <a:lnTo>
                  <a:pt x="520" y="441"/>
                </a:lnTo>
                <a:lnTo>
                  <a:pt x="538" y="379"/>
                </a:lnTo>
                <a:lnTo>
                  <a:pt x="609" y="353"/>
                </a:lnTo>
                <a:lnTo>
                  <a:pt x="600" y="273"/>
                </a:lnTo>
                <a:lnTo>
                  <a:pt x="582" y="212"/>
                </a:lnTo>
                <a:lnTo>
                  <a:pt x="635" y="132"/>
                </a:lnTo>
                <a:lnTo>
                  <a:pt x="564" y="88"/>
                </a:lnTo>
                <a:lnTo>
                  <a:pt x="520" y="88"/>
                </a:lnTo>
                <a:lnTo>
                  <a:pt x="564" y="44"/>
                </a:lnTo>
                <a:lnTo>
                  <a:pt x="679" y="35"/>
                </a:lnTo>
                <a:lnTo>
                  <a:pt x="803" y="0"/>
                </a:lnTo>
                <a:lnTo>
                  <a:pt x="917" y="0"/>
                </a:lnTo>
                <a:lnTo>
                  <a:pt x="979" y="9"/>
                </a:lnTo>
                <a:lnTo>
                  <a:pt x="970" y="79"/>
                </a:lnTo>
                <a:lnTo>
                  <a:pt x="953" y="150"/>
                </a:lnTo>
                <a:lnTo>
                  <a:pt x="1059" y="114"/>
                </a:lnTo>
                <a:lnTo>
                  <a:pt x="1103" y="176"/>
                </a:lnTo>
                <a:lnTo>
                  <a:pt x="1164" y="194"/>
                </a:lnTo>
                <a:lnTo>
                  <a:pt x="1209" y="247"/>
                </a:lnTo>
                <a:lnTo>
                  <a:pt x="1191" y="309"/>
                </a:lnTo>
                <a:lnTo>
                  <a:pt x="1147" y="353"/>
                </a:lnTo>
                <a:lnTo>
                  <a:pt x="1094" y="423"/>
                </a:lnTo>
                <a:lnTo>
                  <a:pt x="1156" y="441"/>
                </a:lnTo>
                <a:lnTo>
                  <a:pt x="1164" y="485"/>
                </a:lnTo>
                <a:lnTo>
                  <a:pt x="1235" y="450"/>
                </a:lnTo>
                <a:lnTo>
                  <a:pt x="1315" y="450"/>
                </a:lnTo>
                <a:lnTo>
                  <a:pt x="1367" y="467"/>
                </a:lnTo>
                <a:lnTo>
                  <a:pt x="1456" y="459"/>
                </a:lnTo>
                <a:lnTo>
                  <a:pt x="1535" y="476"/>
                </a:lnTo>
                <a:lnTo>
                  <a:pt x="1517" y="529"/>
                </a:lnTo>
                <a:lnTo>
                  <a:pt x="1456" y="582"/>
                </a:lnTo>
                <a:lnTo>
                  <a:pt x="1420" y="653"/>
                </a:lnTo>
                <a:lnTo>
                  <a:pt x="1429" y="732"/>
                </a:lnTo>
                <a:lnTo>
                  <a:pt x="1420" y="820"/>
                </a:lnTo>
                <a:lnTo>
                  <a:pt x="1376" y="935"/>
                </a:lnTo>
                <a:lnTo>
                  <a:pt x="1359" y="1014"/>
                </a:lnTo>
                <a:lnTo>
                  <a:pt x="1438" y="1067"/>
                </a:lnTo>
                <a:lnTo>
                  <a:pt x="1385" y="1138"/>
                </a:lnTo>
                <a:lnTo>
                  <a:pt x="1350" y="1191"/>
                </a:lnTo>
                <a:lnTo>
                  <a:pt x="1323" y="1279"/>
                </a:lnTo>
                <a:lnTo>
                  <a:pt x="1253" y="1376"/>
                </a:lnTo>
                <a:lnTo>
                  <a:pt x="1164" y="1420"/>
                </a:lnTo>
                <a:lnTo>
                  <a:pt x="1103" y="1500"/>
                </a:lnTo>
                <a:lnTo>
                  <a:pt x="1059" y="1606"/>
                </a:lnTo>
                <a:lnTo>
                  <a:pt x="1023" y="1694"/>
                </a:lnTo>
                <a:lnTo>
                  <a:pt x="1023" y="1747"/>
                </a:lnTo>
                <a:lnTo>
                  <a:pt x="979" y="1809"/>
                </a:lnTo>
                <a:lnTo>
                  <a:pt x="926" y="1826"/>
                </a:lnTo>
                <a:lnTo>
                  <a:pt x="882" y="1826"/>
                </a:lnTo>
                <a:lnTo>
                  <a:pt x="891" y="1888"/>
                </a:lnTo>
                <a:lnTo>
                  <a:pt x="891" y="1976"/>
                </a:lnTo>
                <a:lnTo>
                  <a:pt x="873" y="2029"/>
                </a:lnTo>
                <a:lnTo>
                  <a:pt x="882" y="2109"/>
                </a:lnTo>
                <a:lnTo>
                  <a:pt x="891" y="2170"/>
                </a:lnTo>
                <a:lnTo>
                  <a:pt x="900" y="2241"/>
                </a:lnTo>
                <a:lnTo>
                  <a:pt x="856" y="2267"/>
                </a:lnTo>
                <a:lnTo>
                  <a:pt x="856" y="2312"/>
                </a:lnTo>
                <a:lnTo>
                  <a:pt x="820" y="2356"/>
                </a:lnTo>
                <a:lnTo>
                  <a:pt x="785" y="2409"/>
                </a:lnTo>
                <a:lnTo>
                  <a:pt x="767" y="2479"/>
                </a:lnTo>
                <a:lnTo>
                  <a:pt x="785" y="2523"/>
                </a:lnTo>
                <a:lnTo>
                  <a:pt x="820" y="2567"/>
                </a:lnTo>
                <a:lnTo>
                  <a:pt x="847" y="2620"/>
                </a:lnTo>
                <a:lnTo>
                  <a:pt x="838" y="2700"/>
                </a:lnTo>
                <a:lnTo>
                  <a:pt x="900" y="2726"/>
                </a:lnTo>
                <a:lnTo>
                  <a:pt x="917" y="2656"/>
                </a:lnTo>
                <a:lnTo>
                  <a:pt x="953" y="2585"/>
                </a:lnTo>
                <a:lnTo>
                  <a:pt x="1014" y="2629"/>
                </a:lnTo>
                <a:lnTo>
                  <a:pt x="997" y="2735"/>
                </a:lnTo>
                <a:lnTo>
                  <a:pt x="953" y="2815"/>
                </a:lnTo>
                <a:lnTo>
                  <a:pt x="944" y="2903"/>
                </a:lnTo>
                <a:lnTo>
                  <a:pt x="944" y="2973"/>
                </a:lnTo>
                <a:lnTo>
                  <a:pt x="988" y="3035"/>
                </a:lnTo>
                <a:lnTo>
                  <a:pt x="1067" y="3106"/>
                </a:lnTo>
                <a:lnTo>
                  <a:pt x="1067" y="3176"/>
                </a:lnTo>
                <a:lnTo>
                  <a:pt x="1014" y="3194"/>
                </a:lnTo>
                <a:lnTo>
                  <a:pt x="1023" y="3272"/>
                </a:lnTo>
                <a:lnTo>
                  <a:pt x="1006" y="3325"/>
                </a:lnTo>
                <a:lnTo>
                  <a:pt x="935" y="3387"/>
                </a:lnTo>
                <a:lnTo>
                  <a:pt x="900" y="3431"/>
                </a:lnTo>
                <a:lnTo>
                  <a:pt x="847" y="3458"/>
                </a:lnTo>
                <a:lnTo>
                  <a:pt x="776" y="3414"/>
                </a:lnTo>
                <a:lnTo>
                  <a:pt x="714" y="3387"/>
                </a:lnTo>
                <a:lnTo>
                  <a:pt x="661" y="3387"/>
                </a:lnTo>
                <a:lnTo>
                  <a:pt x="564" y="3387"/>
                </a:lnTo>
                <a:lnTo>
                  <a:pt x="529" y="3334"/>
                </a:lnTo>
                <a:lnTo>
                  <a:pt x="538" y="3264"/>
                </a:lnTo>
                <a:lnTo>
                  <a:pt x="609" y="3229"/>
                </a:lnTo>
                <a:lnTo>
                  <a:pt x="617" y="3167"/>
                </a:lnTo>
                <a:lnTo>
                  <a:pt x="556" y="3097"/>
                </a:lnTo>
                <a:lnTo>
                  <a:pt x="511" y="3000"/>
                </a:lnTo>
                <a:lnTo>
                  <a:pt x="503" y="2938"/>
                </a:lnTo>
                <a:lnTo>
                  <a:pt x="503" y="2841"/>
                </a:lnTo>
                <a:lnTo>
                  <a:pt x="520" y="2726"/>
                </a:lnTo>
                <a:lnTo>
                  <a:pt x="503" y="2576"/>
                </a:lnTo>
                <a:lnTo>
                  <a:pt x="459" y="2479"/>
                </a:lnTo>
                <a:lnTo>
                  <a:pt x="441" y="2400"/>
                </a:lnTo>
                <a:lnTo>
                  <a:pt x="450" y="2338"/>
                </a:lnTo>
                <a:lnTo>
                  <a:pt x="459" y="2250"/>
                </a:lnTo>
                <a:lnTo>
                  <a:pt x="432" y="2197"/>
                </a:lnTo>
                <a:lnTo>
                  <a:pt x="344" y="2126"/>
                </a:lnTo>
                <a:lnTo>
                  <a:pt x="370" y="2047"/>
                </a:lnTo>
              </a:path>
            </a:pathLst>
          </a:custGeom>
          <a:solidFill>
            <a:schemeClr val="tx2">
              <a:lumMod val="20000"/>
              <a:lumOff val="80000"/>
            </a:schemeClr>
          </a:solidFill>
          <a:ln w="9525">
            <a:solidFill>
              <a:schemeClr val="tx1"/>
            </a:solidFill>
            <a:round/>
            <a:headEnd/>
            <a:tailEnd/>
          </a:ln>
        </p:spPr>
        <p:txBody>
          <a:bodyPr wrap="none" anchor="ctr"/>
          <a:lstStyle/>
          <a:p>
            <a:pPr>
              <a:defRPr/>
            </a:pPr>
            <a:r>
              <a:rPr lang="es-CO" dirty="0"/>
              <a:t>29</a:t>
            </a:r>
          </a:p>
        </p:txBody>
      </p:sp>
      <p:sp>
        <p:nvSpPr>
          <p:cNvPr id="27" name="Freeform 11">
            <a:extLst>
              <a:ext uri="{FF2B5EF4-FFF2-40B4-BE49-F238E27FC236}">
                <a16:creationId xmlns:a16="http://schemas.microsoft.com/office/drawing/2014/main" id="{330F6589-0CD6-4BA5-A07E-3021D3F635BB}"/>
              </a:ext>
            </a:extLst>
          </p:cNvPr>
          <p:cNvSpPr>
            <a:spLocks/>
          </p:cNvSpPr>
          <p:nvPr/>
        </p:nvSpPr>
        <p:spPr bwMode="auto">
          <a:xfrm>
            <a:off x="5797551" y="1825626"/>
            <a:ext cx="612775" cy="860425"/>
          </a:xfrm>
          <a:custGeom>
            <a:avLst/>
            <a:gdLst>
              <a:gd name="T0" fmla="*/ 7277421 w 1880"/>
              <a:gd name="T1" fmla="*/ 214383626 h 2638"/>
              <a:gd name="T2" fmla="*/ 23827250 w 1880"/>
              <a:gd name="T3" fmla="*/ 225778287 h 2638"/>
              <a:gd name="T4" fmla="*/ 39438319 w 1880"/>
              <a:gd name="T5" fmla="*/ 226835591 h 2638"/>
              <a:gd name="T6" fmla="*/ 48711052 w 1880"/>
              <a:gd name="T7" fmla="*/ 219552304 h 2638"/>
              <a:gd name="T8" fmla="*/ 65261206 w 1880"/>
              <a:gd name="T9" fmla="*/ 214383626 h 2638"/>
              <a:gd name="T10" fmla="*/ 80872275 w 1880"/>
              <a:gd name="T11" fmla="*/ 212269344 h 2638"/>
              <a:gd name="T12" fmla="*/ 86036591 w 1880"/>
              <a:gd name="T13" fmla="*/ 223781520 h 2638"/>
              <a:gd name="T14" fmla="*/ 98478656 w 1880"/>
              <a:gd name="T15" fmla="*/ 232004269 h 2638"/>
              <a:gd name="T16" fmla="*/ 101530193 w 1880"/>
              <a:gd name="T17" fmla="*/ 241401837 h 2638"/>
              <a:gd name="T18" fmla="*/ 106694836 w 1880"/>
              <a:gd name="T19" fmla="*/ 255850895 h 2638"/>
              <a:gd name="T20" fmla="*/ 110802926 w 1880"/>
              <a:gd name="T21" fmla="*/ 272414235 h 2638"/>
              <a:gd name="T22" fmla="*/ 111859479 w 1880"/>
              <a:gd name="T23" fmla="*/ 286980481 h 2638"/>
              <a:gd name="T24" fmla="*/ 128409307 w 1880"/>
              <a:gd name="T25" fmla="*/ 295203557 h 2638"/>
              <a:gd name="T26" fmla="*/ 147072240 w 1880"/>
              <a:gd name="T27" fmla="*/ 294263767 h 2638"/>
              <a:gd name="T28" fmla="*/ 152236883 w 1880"/>
              <a:gd name="T29" fmla="*/ 306598218 h 2638"/>
              <a:gd name="T30" fmla="*/ 165617706 w 1880"/>
              <a:gd name="T31" fmla="*/ 307655522 h 2638"/>
              <a:gd name="T32" fmla="*/ 178059444 w 1880"/>
              <a:gd name="T33" fmla="*/ 308712499 h 2638"/>
              <a:gd name="T34" fmla="*/ 189444955 w 1880"/>
              <a:gd name="T35" fmla="*/ 290034878 h 2638"/>
              <a:gd name="T36" fmla="*/ 200830467 w 1880"/>
              <a:gd name="T37" fmla="*/ 285923177 h 2638"/>
              <a:gd name="T38" fmla="*/ 214328757 w 1880"/>
              <a:gd name="T39" fmla="*/ 292149160 h 2638"/>
              <a:gd name="T40" fmla="*/ 208107889 w 1880"/>
              <a:gd name="T41" fmla="*/ 264191159 h 2638"/>
              <a:gd name="T42" fmla="*/ 203999798 w 1880"/>
              <a:gd name="T43" fmla="*/ 249624913 h 2638"/>
              <a:gd name="T44" fmla="*/ 191557734 w 1880"/>
              <a:gd name="T45" fmla="*/ 242341626 h 2638"/>
              <a:gd name="T46" fmla="*/ 167730485 w 1880"/>
              <a:gd name="T47" fmla="*/ 241401837 h 2638"/>
              <a:gd name="T48" fmla="*/ 157401525 w 1880"/>
              <a:gd name="T49" fmla="*/ 227892894 h 2638"/>
              <a:gd name="T50" fmla="*/ 156344973 w 1880"/>
              <a:gd name="T51" fmla="*/ 213326648 h 2638"/>
              <a:gd name="T52" fmla="*/ 156344973 w 1880"/>
              <a:gd name="T53" fmla="*/ 196763309 h 2638"/>
              <a:gd name="T54" fmla="*/ 157401525 w 1880"/>
              <a:gd name="T55" fmla="*/ 180317157 h 2638"/>
              <a:gd name="T56" fmla="*/ 164678621 w 1880"/>
              <a:gd name="T57" fmla="*/ 164811121 h 2638"/>
              <a:gd name="T58" fmla="*/ 166673932 w 1880"/>
              <a:gd name="T59" fmla="*/ 151302179 h 2638"/>
              <a:gd name="T60" fmla="*/ 172895127 w 1880"/>
              <a:gd name="T61" fmla="*/ 136735606 h 2638"/>
              <a:gd name="T62" fmla="*/ 167730485 w 1880"/>
              <a:gd name="T63" fmla="*/ 119115289 h 2638"/>
              <a:gd name="T64" fmla="*/ 117024122 w 1880"/>
              <a:gd name="T65" fmla="*/ 47692926 h 2638"/>
              <a:gd name="T66" fmla="*/ 105755751 w 1880"/>
              <a:gd name="T67" fmla="*/ 22789322 h 2638"/>
              <a:gd name="T68" fmla="*/ 92257787 w 1880"/>
              <a:gd name="T69" fmla="*/ 24786415 h 2638"/>
              <a:gd name="T70" fmla="*/ 80872275 w 1880"/>
              <a:gd name="T71" fmla="*/ 19617737 h 2638"/>
              <a:gd name="T72" fmla="*/ 81928501 w 1880"/>
              <a:gd name="T73" fmla="*/ 9280053 h 2638"/>
              <a:gd name="T74" fmla="*/ 67373985 w 1880"/>
              <a:gd name="T75" fmla="*/ 7165772 h 2638"/>
              <a:gd name="T76" fmla="*/ 49767604 w 1880"/>
              <a:gd name="T77" fmla="*/ 16563340 h 2638"/>
              <a:gd name="T78" fmla="*/ 24883802 w 1880"/>
              <a:gd name="T79" fmla="*/ 19617737 h 2638"/>
              <a:gd name="T80" fmla="*/ 20775712 w 1880"/>
              <a:gd name="T81" fmla="*/ 26900697 h 2638"/>
              <a:gd name="T82" fmla="*/ 18662933 w 1880"/>
              <a:gd name="T83" fmla="*/ 43464036 h 2638"/>
              <a:gd name="T84" fmla="*/ 20775712 w 1880"/>
              <a:gd name="T85" fmla="*/ 60027376 h 2638"/>
              <a:gd name="T86" fmla="*/ 16667295 w 1880"/>
              <a:gd name="T87" fmla="*/ 71422037 h 2638"/>
              <a:gd name="T88" fmla="*/ 12441738 w 1880"/>
              <a:gd name="T89" fmla="*/ 81876909 h 2638"/>
              <a:gd name="T90" fmla="*/ 6220869 w 1880"/>
              <a:gd name="T91" fmla="*/ 96325967 h 2638"/>
              <a:gd name="T92" fmla="*/ 12441738 w 1880"/>
              <a:gd name="T93" fmla="*/ 106663324 h 2638"/>
              <a:gd name="T94" fmla="*/ 14554517 w 1880"/>
              <a:gd name="T95" fmla="*/ 122286874 h 2638"/>
              <a:gd name="T96" fmla="*/ 23827250 w 1880"/>
              <a:gd name="T97" fmla="*/ 117118196 h 2638"/>
              <a:gd name="T98" fmla="*/ 35212761 w 1880"/>
              <a:gd name="T99" fmla="*/ 113946284 h 2638"/>
              <a:gd name="T100" fmla="*/ 28052807 w 1880"/>
              <a:gd name="T101" fmla="*/ 135795817 h 2638"/>
              <a:gd name="T102" fmla="*/ 26996581 w 1880"/>
              <a:gd name="T103" fmla="*/ 154356250 h 2638"/>
              <a:gd name="T104" fmla="*/ 41433630 w 1880"/>
              <a:gd name="T105" fmla="*/ 169979800 h 2638"/>
              <a:gd name="T106" fmla="*/ 35212761 w 1880"/>
              <a:gd name="T107" fmla="*/ 180317157 h 2638"/>
              <a:gd name="T108" fmla="*/ 34273676 w 1880"/>
              <a:gd name="T109" fmla="*/ 195706005 h 2638"/>
              <a:gd name="T110" fmla="*/ 21831938 w 1880"/>
              <a:gd name="T111" fmla="*/ 208157970 h 2638"/>
              <a:gd name="T112" fmla="*/ 7277421 w 1880"/>
              <a:gd name="T113" fmla="*/ 206160876 h 2638"/>
              <a:gd name="T114" fmla="*/ 2112779 w 1880"/>
              <a:gd name="T115" fmla="*/ 209214947 h 263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880" h="2638">
                <a:moveTo>
                  <a:pt x="18" y="1781"/>
                </a:moveTo>
                <a:lnTo>
                  <a:pt x="62" y="1825"/>
                </a:lnTo>
                <a:lnTo>
                  <a:pt x="133" y="1887"/>
                </a:lnTo>
                <a:lnTo>
                  <a:pt x="203" y="1922"/>
                </a:lnTo>
                <a:lnTo>
                  <a:pt x="265" y="1905"/>
                </a:lnTo>
                <a:lnTo>
                  <a:pt x="336" y="1931"/>
                </a:lnTo>
                <a:lnTo>
                  <a:pt x="398" y="1922"/>
                </a:lnTo>
                <a:lnTo>
                  <a:pt x="415" y="1869"/>
                </a:lnTo>
                <a:lnTo>
                  <a:pt x="450" y="1807"/>
                </a:lnTo>
                <a:lnTo>
                  <a:pt x="556" y="1825"/>
                </a:lnTo>
                <a:lnTo>
                  <a:pt x="627" y="1825"/>
                </a:lnTo>
                <a:lnTo>
                  <a:pt x="689" y="1807"/>
                </a:lnTo>
                <a:lnTo>
                  <a:pt x="733" y="1869"/>
                </a:lnTo>
                <a:lnTo>
                  <a:pt x="733" y="1905"/>
                </a:lnTo>
                <a:lnTo>
                  <a:pt x="786" y="1931"/>
                </a:lnTo>
                <a:lnTo>
                  <a:pt x="839" y="1975"/>
                </a:lnTo>
                <a:lnTo>
                  <a:pt x="848" y="2019"/>
                </a:lnTo>
                <a:lnTo>
                  <a:pt x="865" y="2055"/>
                </a:lnTo>
                <a:lnTo>
                  <a:pt x="918" y="2116"/>
                </a:lnTo>
                <a:lnTo>
                  <a:pt x="909" y="2178"/>
                </a:lnTo>
                <a:lnTo>
                  <a:pt x="892" y="2249"/>
                </a:lnTo>
                <a:lnTo>
                  <a:pt x="944" y="2319"/>
                </a:lnTo>
                <a:lnTo>
                  <a:pt x="909" y="2399"/>
                </a:lnTo>
                <a:lnTo>
                  <a:pt x="953" y="2443"/>
                </a:lnTo>
                <a:lnTo>
                  <a:pt x="1005" y="2496"/>
                </a:lnTo>
                <a:lnTo>
                  <a:pt x="1094" y="2513"/>
                </a:lnTo>
                <a:lnTo>
                  <a:pt x="1182" y="2513"/>
                </a:lnTo>
                <a:lnTo>
                  <a:pt x="1253" y="2505"/>
                </a:lnTo>
                <a:lnTo>
                  <a:pt x="1261" y="2558"/>
                </a:lnTo>
                <a:lnTo>
                  <a:pt x="1297" y="2610"/>
                </a:lnTo>
                <a:lnTo>
                  <a:pt x="1350" y="2610"/>
                </a:lnTo>
                <a:lnTo>
                  <a:pt x="1411" y="2619"/>
                </a:lnTo>
                <a:lnTo>
                  <a:pt x="1464" y="2637"/>
                </a:lnTo>
                <a:lnTo>
                  <a:pt x="1517" y="2628"/>
                </a:lnTo>
                <a:lnTo>
                  <a:pt x="1570" y="2540"/>
                </a:lnTo>
                <a:lnTo>
                  <a:pt x="1614" y="2469"/>
                </a:lnTo>
                <a:lnTo>
                  <a:pt x="1685" y="2505"/>
                </a:lnTo>
                <a:lnTo>
                  <a:pt x="1711" y="2434"/>
                </a:lnTo>
                <a:lnTo>
                  <a:pt x="1773" y="2452"/>
                </a:lnTo>
                <a:lnTo>
                  <a:pt x="1826" y="2487"/>
                </a:lnTo>
                <a:lnTo>
                  <a:pt x="1879" y="2452"/>
                </a:lnTo>
                <a:lnTo>
                  <a:pt x="1773" y="2249"/>
                </a:lnTo>
                <a:lnTo>
                  <a:pt x="1703" y="2178"/>
                </a:lnTo>
                <a:lnTo>
                  <a:pt x="1738" y="2125"/>
                </a:lnTo>
                <a:lnTo>
                  <a:pt x="1703" y="2063"/>
                </a:lnTo>
                <a:lnTo>
                  <a:pt x="1632" y="2063"/>
                </a:lnTo>
                <a:lnTo>
                  <a:pt x="1517" y="2063"/>
                </a:lnTo>
                <a:lnTo>
                  <a:pt x="1429" y="2055"/>
                </a:lnTo>
                <a:lnTo>
                  <a:pt x="1447" y="1993"/>
                </a:lnTo>
                <a:lnTo>
                  <a:pt x="1341" y="1940"/>
                </a:lnTo>
                <a:lnTo>
                  <a:pt x="1376" y="1896"/>
                </a:lnTo>
                <a:lnTo>
                  <a:pt x="1332" y="1816"/>
                </a:lnTo>
                <a:lnTo>
                  <a:pt x="1358" y="1755"/>
                </a:lnTo>
                <a:lnTo>
                  <a:pt x="1332" y="1675"/>
                </a:lnTo>
                <a:lnTo>
                  <a:pt x="1367" y="1596"/>
                </a:lnTo>
                <a:lnTo>
                  <a:pt x="1341" y="1535"/>
                </a:lnTo>
                <a:lnTo>
                  <a:pt x="1350" y="1438"/>
                </a:lnTo>
                <a:lnTo>
                  <a:pt x="1403" y="1403"/>
                </a:lnTo>
                <a:lnTo>
                  <a:pt x="1456" y="1332"/>
                </a:lnTo>
                <a:lnTo>
                  <a:pt x="1420" y="1288"/>
                </a:lnTo>
                <a:lnTo>
                  <a:pt x="1464" y="1226"/>
                </a:lnTo>
                <a:lnTo>
                  <a:pt x="1473" y="1164"/>
                </a:lnTo>
                <a:lnTo>
                  <a:pt x="1456" y="1085"/>
                </a:lnTo>
                <a:lnTo>
                  <a:pt x="1429" y="1014"/>
                </a:lnTo>
                <a:lnTo>
                  <a:pt x="1094" y="732"/>
                </a:lnTo>
                <a:lnTo>
                  <a:pt x="997" y="406"/>
                </a:lnTo>
                <a:lnTo>
                  <a:pt x="970" y="229"/>
                </a:lnTo>
                <a:lnTo>
                  <a:pt x="901" y="194"/>
                </a:lnTo>
                <a:lnTo>
                  <a:pt x="830" y="167"/>
                </a:lnTo>
                <a:lnTo>
                  <a:pt x="786" y="211"/>
                </a:lnTo>
                <a:lnTo>
                  <a:pt x="724" y="229"/>
                </a:lnTo>
                <a:lnTo>
                  <a:pt x="689" y="167"/>
                </a:lnTo>
                <a:lnTo>
                  <a:pt x="733" y="132"/>
                </a:lnTo>
                <a:lnTo>
                  <a:pt x="698" y="79"/>
                </a:lnTo>
                <a:lnTo>
                  <a:pt x="645" y="0"/>
                </a:lnTo>
                <a:lnTo>
                  <a:pt x="574" y="61"/>
                </a:lnTo>
                <a:lnTo>
                  <a:pt x="512" y="106"/>
                </a:lnTo>
                <a:lnTo>
                  <a:pt x="424" y="141"/>
                </a:lnTo>
                <a:lnTo>
                  <a:pt x="327" y="176"/>
                </a:lnTo>
                <a:lnTo>
                  <a:pt x="212" y="167"/>
                </a:lnTo>
                <a:lnTo>
                  <a:pt x="168" y="167"/>
                </a:lnTo>
                <a:lnTo>
                  <a:pt x="177" y="229"/>
                </a:lnTo>
                <a:lnTo>
                  <a:pt x="177" y="317"/>
                </a:lnTo>
                <a:lnTo>
                  <a:pt x="159" y="370"/>
                </a:lnTo>
                <a:lnTo>
                  <a:pt x="168" y="450"/>
                </a:lnTo>
                <a:lnTo>
                  <a:pt x="177" y="511"/>
                </a:lnTo>
                <a:lnTo>
                  <a:pt x="186" y="582"/>
                </a:lnTo>
                <a:lnTo>
                  <a:pt x="142" y="608"/>
                </a:lnTo>
                <a:lnTo>
                  <a:pt x="142" y="653"/>
                </a:lnTo>
                <a:lnTo>
                  <a:pt x="106" y="697"/>
                </a:lnTo>
                <a:lnTo>
                  <a:pt x="71" y="750"/>
                </a:lnTo>
                <a:lnTo>
                  <a:pt x="53" y="820"/>
                </a:lnTo>
                <a:lnTo>
                  <a:pt x="71" y="864"/>
                </a:lnTo>
                <a:lnTo>
                  <a:pt x="106" y="908"/>
                </a:lnTo>
                <a:lnTo>
                  <a:pt x="133" y="961"/>
                </a:lnTo>
                <a:lnTo>
                  <a:pt x="124" y="1041"/>
                </a:lnTo>
                <a:lnTo>
                  <a:pt x="186" y="1067"/>
                </a:lnTo>
                <a:lnTo>
                  <a:pt x="203" y="997"/>
                </a:lnTo>
                <a:lnTo>
                  <a:pt x="239" y="926"/>
                </a:lnTo>
                <a:lnTo>
                  <a:pt x="300" y="970"/>
                </a:lnTo>
                <a:lnTo>
                  <a:pt x="283" y="1076"/>
                </a:lnTo>
                <a:lnTo>
                  <a:pt x="239" y="1156"/>
                </a:lnTo>
                <a:lnTo>
                  <a:pt x="230" y="1244"/>
                </a:lnTo>
                <a:lnTo>
                  <a:pt x="230" y="1314"/>
                </a:lnTo>
                <a:lnTo>
                  <a:pt x="274" y="1376"/>
                </a:lnTo>
                <a:lnTo>
                  <a:pt x="353" y="1447"/>
                </a:lnTo>
                <a:lnTo>
                  <a:pt x="353" y="1517"/>
                </a:lnTo>
                <a:lnTo>
                  <a:pt x="300" y="1535"/>
                </a:lnTo>
                <a:lnTo>
                  <a:pt x="309" y="1613"/>
                </a:lnTo>
                <a:lnTo>
                  <a:pt x="292" y="1666"/>
                </a:lnTo>
                <a:lnTo>
                  <a:pt x="221" y="1728"/>
                </a:lnTo>
                <a:lnTo>
                  <a:pt x="186" y="1772"/>
                </a:lnTo>
                <a:lnTo>
                  <a:pt x="133" y="1799"/>
                </a:lnTo>
                <a:lnTo>
                  <a:pt x="62" y="1755"/>
                </a:lnTo>
                <a:lnTo>
                  <a:pt x="0" y="1728"/>
                </a:lnTo>
                <a:lnTo>
                  <a:pt x="18" y="1781"/>
                </a:lnTo>
              </a:path>
            </a:pathLst>
          </a:custGeom>
          <a:solidFill>
            <a:schemeClr val="tx2">
              <a:lumMod val="60000"/>
              <a:lumOff val="40000"/>
            </a:schemeClr>
          </a:solidFill>
          <a:ln w="9525">
            <a:solidFill>
              <a:schemeClr val="tx1"/>
            </a:solidFill>
            <a:round/>
            <a:headEnd/>
            <a:tailEnd/>
          </a:ln>
        </p:spPr>
        <p:txBody>
          <a:bodyPr wrap="none" anchor="ctr"/>
          <a:lstStyle/>
          <a:p>
            <a:pPr>
              <a:defRPr/>
            </a:pPr>
            <a:r>
              <a:rPr lang="es-CO" dirty="0"/>
              <a:t>65</a:t>
            </a:r>
          </a:p>
        </p:txBody>
      </p:sp>
      <p:sp>
        <p:nvSpPr>
          <p:cNvPr id="28" name="Freeform 12">
            <a:extLst>
              <a:ext uri="{FF2B5EF4-FFF2-40B4-BE49-F238E27FC236}">
                <a16:creationId xmlns:a16="http://schemas.microsoft.com/office/drawing/2014/main" id="{57C28ED8-7213-4C07-BC18-BDE18FF58CAC}"/>
              </a:ext>
            </a:extLst>
          </p:cNvPr>
          <p:cNvSpPr>
            <a:spLocks noChangeArrowheads="1"/>
          </p:cNvSpPr>
          <p:nvPr/>
        </p:nvSpPr>
        <p:spPr bwMode="auto">
          <a:xfrm>
            <a:off x="5026026" y="1355726"/>
            <a:ext cx="709613" cy="1306513"/>
          </a:xfrm>
          <a:custGeom>
            <a:avLst/>
            <a:gdLst>
              <a:gd name="T0" fmla="*/ 20265 w 2172"/>
              <a:gd name="T1" fmla="*/ 46389 h 3998"/>
              <a:gd name="T2" fmla="*/ 0 w 2172"/>
              <a:gd name="T3" fmla="*/ 118259 h 3998"/>
              <a:gd name="T4" fmla="*/ 8825 w 2172"/>
              <a:gd name="T5" fmla="*/ 173142 h 3998"/>
              <a:gd name="T6" fmla="*/ 51969 w 2172"/>
              <a:gd name="T7" fmla="*/ 230638 h 3998"/>
              <a:gd name="T8" fmla="*/ 26148 w 2172"/>
              <a:gd name="T9" fmla="*/ 285521 h 3998"/>
              <a:gd name="T10" fmla="*/ 78117 w 2172"/>
              <a:gd name="T11" fmla="*/ 311329 h 3998"/>
              <a:gd name="T12" fmla="*/ 66351 w 2172"/>
              <a:gd name="T13" fmla="*/ 380586 h 3998"/>
              <a:gd name="T14" fmla="*/ 129760 w 2172"/>
              <a:gd name="T15" fmla="*/ 369152 h 3998"/>
              <a:gd name="T16" fmla="*/ 187612 w 2172"/>
              <a:gd name="T17" fmla="*/ 403781 h 3998"/>
              <a:gd name="T18" fmla="*/ 251021 w 2172"/>
              <a:gd name="T19" fmla="*/ 449843 h 3998"/>
              <a:gd name="T20" fmla="*/ 259846 w 2172"/>
              <a:gd name="T21" fmla="*/ 530534 h 3998"/>
              <a:gd name="T22" fmla="*/ 314430 w 2172"/>
              <a:gd name="T23" fmla="*/ 588030 h 3998"/>
              <a:gd name="T24" fmla="*/ 375225 w 2172"/>
              <a:gd name="T25" fmla="*/ 637033 h 3998"/>
              <a:gd name="T26" fmla="*/ 366400 w 2172"/>
              <a:gd name="T27" fmla="*/ 683422 h 3998"/>
              <a:gd name="T28" fmla="*/ 386665 w 2172"/>
              <a:gd name="T29" fmla="*/ 758232 h 3998"/>
              <a:gd name="T30" fmla="*/ 380781 w 2172"/>
              <a:gd name="T31" fmla="*/ 815728 h 3998"/>
              <a:gd name="T32" fmla="*/ 343520 w 2172"/>
              <a:gd name="T33" fmla="*/ 847743 h 3998"/>
              <a:gd name="T34" fmla="*/ 297107 w 2172"/>
              <a:gd name="T35" fmla="*/ 884985 h 3998"/>
              <a:gd name="T36" fmla="*/ 389606 w 2172"/>
              <a:gd name="T37" fmla="*/ 948362 h 3998"/>
              <a:gd name="T38" fmla="*/ 412486 w 2172"/>
              <a:gd name="T39" fmla="*/ 1023172 h 3998"/>
              <a:gd name="T40" fmla="*/ 432750 w 2172"/>
              <a:gd name="T41" fmla="*/ 1072175 h 3998"/>
              <a:gd name="T42" fmla="*/ 398104 w 2172"/>
              <a:gd name="T43" fmla="*/ 1118237 h 3998"/>
              <a:gd name="T44" fmla="*/ 415427 w 2172"/>
              <a:gd name="T45" fmla="*/ 1173120 h 3998"/>
              <a:gd name="T46" fmla="*/ 461513 w 2172"/>
              <a:gd name="T47" fmla="*/ 1152866 h 3998"/>
              <a:gd name="T48" fmla="*/ 487661 w 2172"/>
              <a:gd name="T49" fmla="*/ 1173120 h 3998"/>
              <a:gd name="T50" fmla="*/ 470338 w 2172"/>
              <a:gd name="T51" fmla="*/ 1230616 h 3998"/>
              <a:gd name="T52" fmla="*/ 487661 w 2172"/>
              <a:gd name="T53" fmla="*/ 1296933 h 3998"/>
              <a:gd name="T54" fmla="*/ 631803 w 2172"/>
              <a:gd name="T55" fmla="*/ 1222122 h 3998"/>
              <a:gd name="T56" fmla="*/ 663507 w 2172"/>
              <a:gd name="T57" fmla="*/ 1124117 h 3998"/>
              <a:gd name="T58" fmla="*/ 695212 w 2172"/>
              <a:gd name="T59" fmla="*/ 1054861 h 3998"/>
              <a:gd name="T60" fmla="*/ 680830 w 2172"/>
              <a:gd name="T61" fmla="*/ 974496 h 3998"/>
              <a:gd name="T62" fmla="*/ 683772 w 2172"/>
              <a:gd name="T63" fmla="*/ 902299 h 3998"/>
              <a:gd name="T64" fmla="*/ 709593 w 2172"/>
              <a:gd name="T65" fmla="*/ 818668 h 3998"/>
              <a:gd name="T66" fmla="*/ 683772 w 2172"/>
              <a:gd name="T67" fmla="*/ 712170 h 3998"/>
              <a:gd name="T68" fmla="*/ 680830 w 2172"/>
              <a:gd name="T69" fmla="*/ 645853 h 3998"/>
              <a:gd name="T70" fmla="*/ 631803 w 2172"/>
              <a:gd name="T71" fmla="*/ 593910 h 3998"/>
              <a:gd name="T72" fmla="*/ 571335 w 2172"/>
              <a:gd name="T73" fmla="*/ 593910 h 3998"/>
              <a:gd name="T74" fmla="*/ 516424 w 2172"/>
              <a:gd name="T75" fmla="*/ 562222 h 3998"/>
              <a:gd name="T76" fmla="*/ 461513 w 2172"/>
              <a:gd name="T77" fmla="*/ 510279 h 3998"/>
              <a:gd name="T78" fmla="*/ 412486 w 2172"/>
              <a:gd name="T79" fmla="*/ 507339 h 3998"/>
              <a:gd name="T80" fmla="*/ 340579 w 2172"/>
              <a:gd name="T81" fmla="*/ 455723 h 3998"/>
              <a:gd name="T82" fmla="*/ 288609 w 2172"/>
              <a:gd name="T83" fmla="*/ 423708 h 3998"/>
              <a:gd name="T84" fmla="*/ 285668 w 2172"/>
              <a:gd name="T85" fmla="*/ 369152 h 3998"/>
              <a:gd name="T86" fmla="*/ 285668 w 2172"/>
              <a:gd name="T87" fmla="*/ 320150 h 3998"/>
              <a:gd name="T88" fmla="*/ 259846 w 2172"/>
              <a:gd name="T89" fmla="*/ 271147 h 3998"/>
              <a:gd name="T90" fmla="*/ 262461 w 2172"/>
              <a:gd name="T91" fmla="*/ 219205 h 3998"/>
              <a:gd name="T92" fmla="*/ 239582 w 2172"/>
              <a:gd name="T93" fmla="*/ 181636 h 3998"/>
              <a:gd name="T94" fmla="*/ 201994 w 2172"/>
              <a:gd name="T95" fmla="*/ 121200 h 3998"/>
              <a:gd name="T96" fmla="*/ 150025 w 2172"/>
              <a:gd name="T97" fmla="*/ 100945 h 3998"/>
              <a:gd name="T98" fmla="*/ 109822 w 2172"/>
              <a:gd name="T99" fmla="*/ 72197 h 3998"/>
              <a:gd name="T100" fmla="*/ 95440 w 2172"/>
              <a:gd name="T101" fmla="*/ 20254 h 399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172" h="3998">
                <a:moveTo>
                  <a:pt x="195" y="27"/>
                </a:moveTo>
                <a:lnTo>
                  <a:pt x="115" y="80"/>
                </a:lnTo>
                <a:lnTo>
                  <a:pt x="62" y="142"/>
                </a:lnTo>
                <a:lnTo>
                  <a:pt x="9" y="212"/>
                </a:lnTo>
                <a:lnTo>
                  <a:pt x="0" y="309"/>
                </a:lnTo>
                <a:lnTo>
                  <a:pt x="0" y="362"/>
                </a:lnTo>
                <a:lnTo>
                  <a:pt x="27" y="406"/>
                </a:lnTo>
                <a:lnTo>
                  <a:pt x="9" y="450"/>
                </a:lnTo>
                <a:lnTo>
                  <a:pt x="27" y="530"/>
                </a:lnTo>
                <a:lnTo>
                  <a:pt x="44" y="600"/>
                </a:lnTo>
                <a:lnTo>
                  <a:pt x="97" y="662"/>
                </a:lnTo>
                <a:lnTo>
                  <a:pt x="159" y="706"/>
                </a:lnTo>
                <a:lnTo>
                  <a:pt x="80" y="742"/>
                </a:lnTo>
                <a:lnTo>
                  <a:pt x="80" y="812"/>
                </a:lnTo>
                <a:lnTo>
                  <a:pt x="80" y="874"/>
                </a:lnTo>
                <a:lnTo>
                  <a:pt x="142" y="900"/>
                </a:lnTo>
                <a:lnTo>
                  <a:pt x="247" y="918"/>
                </a:lnTo>
                <a:lnTo>
                  <a:pt x="239" y="953"/>
                </a:lnTo>
                <a:lnTo>
                  <a:pt x="239" y="1024"/>
                </a:lnTo>
                <a:lnTo>
                  <a:pt x="186" y="1094"/>
                </a:lnTo>
                <a:lnTo>
                  <a:pt x="203" y="1165"/>
                </a:lnTo>
                <a:lnTo>
                  <a:pt x="265" y="1121"/>
                </a:lnTo>
                <a:lnTo>
                  <a:pt x="345" y="1112"/>
                </a:lnTo>
                <a:lnTo>
                  <a:pt x="397" y="1130"/>
                </a:lnTo>
                <a:lnTo>
                  <a:pt x="477" y="1183"/>
                </a:lnTo>
                <a:lnTo>
                  <a:pt x="512" y="1227"/>
                </a:lnTo>
                <a:lnTo>
                  <a:pt x="574" y="1236"/>
                </a:lnTo>
                <a:lnTo>
                  <a:pt x="627" y="1244"/>
                </a:lnTo>
                <a:lnTo>
                  <a:pt x="689" y="1315"/>
                </a:lnTo>
                <a:lnTo>
                  <a:pt x="768" y="1377"/>
                </a:lnTo>
                <a:lnTo>
                  <a:pt x="759" y="1474"/>
                </a:lnTo>
                <a:lnTo>
                  <a:pt x="742" y="1553"/>
                </a:lnTo>
                <a:lnTo>
                  <a:pt x="795" y="1624"/>
                </a:lnTo>
                <a:lnTo>
                  <a:pt x="848" y="1695"/>
                </a:lnTo>
                <a:lnTo>
                  <a:pt x="892" y="1765"/>
                </a:lnTo>
                <a:lnTo>
                  <a:pt x="962" y="1800"/>
                </a:lnTo>
                <a:lnTo>
                  <a:pt x="1024" y="1818"/>
                </a:lnTo>
                <a:lnTo>
                  <a:pt x="1086" y="1862"/>
                </a:lnTo>
                <a:lnTo>
                  <a:pt x="1148" y="1950"/>
                </a:lnTo>
                <a:lnTo>
                  <a:pt x="1183" y="2003"/>
                </a:lnTo>
                <a:lnTo>
                  <a:pt x="1183" y="2074"/>
                </a:lnTo>
                <a:lnTo>
                  <a:pt x="1121" y="2092"/>
                </a:lnTo>
                <a:lnTo>
                  <a:pt x="1139" y="2171"/>
                </a:lnTo>
                <a:lnTo>
                  <a:pt x="1156" y="2242"/>
                </a:lnTo>
                <a:lnTo>
                  <a:pt x="1183" y="2321"/>
                </a:lnTo>
                <a:lnTo>
                  <a:pt x="1209" y="2365"/>
                </a:lnTo>
                <a:lnTo>
                  <a:pt x="1253" y="2418"/>
                </a:lnTo>
                <a:lnTo>
                  <a:pt x="1165" y="2497"/>
                </a:lnTo>
                <a:lnTo>
                  <a:pt x="1139" y="2568"/>
                </a:lnTo>
                <a:lnTo>
                  <a:pt x="1095" y="2630"/>
                </a:lnTo>
                <a:lnTo>
                  <a:pt x="1051" y="2595"/>
                </a:lnTo>
                <a:lnTo>
                  <a:pt x="998" y="2621"/>
                </a:lnTo>
                <a:lnTo>
                  <a:pt x="980" y="2674"/>
                </a:lnTo>
                <a:lnTo>
                  <a:pt x="909" y="2709"/>
                </a:lnTo>
                <a:lnTo>
                  <a:pt x="1024" y="2797"/>
                </a:lnTo>
                <a:lnTo>
                  <a:pt x="1112" y="2842"/>
                </a:lnTo>
                <a:lnTo>
                  <a:pt x="1192" y="2903"/>
                </a:lnTo>
                <a:lnTo>
                  <a:pt x="1253" y="2974"/>
                </a:lnTo>
                <a:lnTo>
                  <a:pt x="1271" y="3044"/>
                </a:lnTo>
                <a:lnTo>
                  <a:pt x="1262" y="3132"/>
                </a:lnTo>
                <a:lnTo>
                  <a:pt x="1306" y="3167"/>
                </a:lnTo>
                <a:lnTo>
                  <a:pt x="1359" y="3211"/>
                </a:lnTo>
                <a:lnTo>
                  <a:pt x="1324" y="3282"/>
                </a:lnTo>
                <a:lnTo>
                  <a:pt x="1236" y="3308"/>
                </a:lnTo>
                <a:lnTo>
                  <a:pt x="1236" y="3370"/>
                </a:lnTo>
                <a:lnTo>
                  <a:pt x="1218" y="3423"/>
                </a:lnTo>
                <a:lnTo>
                  <a:pt x="1209" y="3494"/>
                </a:lnTo>
                <a:lnTo>
                  <a:pt x="1236" y="3555"/>
                </a:lnTo>
                <a:lnTo>
                  <a:pt x="1271" y="3591"/>
                </a:lnTo>
                <a:lnTo>
                  <a:pt x="1333" y="3635"/>
                </a:lnTo>
                <a:lnTo>
                  <a:pt x="1386" y="3599"/>
                </a:lnTo>
                <a:lnTo>
                  <a:pt x="1412" y="3529"/>
                </a:lnTo>
                <a:lnTo>
                  <a:pt x="1439" y="3476"/>
                </a:lnTo>
                <a:lnTo>
                  <a:pt x="1501" y="3546"/>
                </a:lnTo>
                <a:lnTo>
                  <a:pt x="1492" y="3591"/>
                </a:lnTo>
                <a:lnTo>
                  <a:pt x="1430" y="3652"/>
                </a:lnTo>
                <a:lnTo>
                  <a:pt x="1465" y="3714"/>
                </a:lnTo>
                <a:lnTo>
                  <a:pt x="1439" y="3767"/>
                </a:lnTo>
                <a:lnTo>
                  <a:pt x="1456" y="3838"/>
                </a:lnTo>
                <a:lnTo>
                  <a:pt x="1492" y="3891"/>
                </a:lnTo>
                <a:lnTo>
                  <a:pt x="1492" y="3970"/>
                </a:lnTo>
                <a:lnTo>
                  <a:pt x="1554" y="3997"/>
                </a:lnTo>
                <a:lnTo>
                  <a:pt x="1633" y="3997"/>
                </a:lnTo>
                <a:lnTo>
                  <a:pt x="1933" y="3741"/>
                </a:lnTo>
                <a:lnTo>
                  <a:pt x="1986" y="3661"/>
                </a:lnTo>
                <a:lnTo>
                  <a:pt x="2021" y="3529"/>
                </a:lnTo>
                <a:lnTo>
                  <a:pt x="2030" y="3441"/>
                </a:lnTo>
                <a:lnTo>
                  <a:pt x="2065" y="3352"/>
                </a:lnTo>
                <a:lnTo>
                  <a:pt x="2110" y="3308"/>
                </a:lnTo>
                <a:lnTo>
                  <a:pt x="2127" y="3229"/>
                </a:lnTo>
                <a:lnTo>
                  <a:pt x="2118" y="3141"/>
                </a:lnTo>
                <a:lnTo>
                  <a:pt x="2110" y="3070"/>
                </a:lnTo>
                <a:lnTo>
                  <a:pt x="2083" y="2983"/>
                </a:lnTo>
                <a:lnTo>
                  <a:pt x="2039" y="2921"/>
                </a:lnTo>
                <a:lnTo>
                  <a:pt x="2048" y="2833"/>
                </a:lnTo>
                <a:lnTo>
                  <a:pt x="2092" y="2762"/>
                </a:lnTo>
                <a:lnTo>
                  <a:pt x="2154" y="2718"/>
                </a:lnTo>
                <a:lnTo>
                  <a:pt x="2154" y="2621"/>
                </a:lnTo>
                <a:lnTo>
                  <a:pt x="2171" y="2506"/>
                </a:lnTo>
                <a:lnTo>
                  <a:pt x="2154" y="2356"/>
                </a:lnTo>
                <a:lnTo>
                  <a:pt x="2110" y="2259"/>
                </a:lnTo>
                <a:lnTo>
                  <a:pt x="2092" y="2180"/>
                </a:lnTo>
                <a:lnTo>
                  <a:pt x="2101" y="2118"/>
                </a:lnTo>
                <a:lnTo>
                  <a:pt x="2110" y="2030"/>
                </a:lnTo>
                <a:lnTo>
                  <a:pt x="2083" y="1977"/>
                </a:lnTo>
                <a:lnTo>
                  <a:pt x="1995" y="1906"/>
                </a:lnTo>
                <a:lnTo>
                  <a:pt x="2021" y="1827"/>
                </a:lnTo>
                <a:lnTo>
                  <a:pt x="1933" y="1818"/>
                </a:lnTo>
                <a:lnTo>
                  <a:pt x="1854" y="1809"/>
                </a:lnTo>
                <a:lnTo>
                  <a:pt x="1809" y="1774"/>
                </a:lnTo>
                <a:lnTo>
                  <a:pt x="1748" y="1818"/>
                </a:lnTo>
                <a:lnTo>
                  <a:pt x="1686" y="1809"/>
                </a:lnTo>
                <a:lnTo>
                  <a:pt x="1651" y="1739"/>
                </a:lnTo>
                <a:lnTo>
                  <a:pt x="1580" y="1721"/>
                </a:lnTo>
                <a:lnTo>
                  <a:pt x="1501" y="1659"/>
                </a:lnTo>
                <a:lnTo>
                  <a:pt x="1474" y="1589"/>
                </a:lnTo>
                <a:lnTo>
                  <a:pt x="1412" y="1562"/>
                </a:lnTo>
                <a:lnTo>
                  <a:pt x="1351" y="1589"/>
                </a:lnTo>
                <a:lnTo>
                  <a:pt x="1315" y="1492"/>
                </a:lnTo>
                <a:lnTo>
                  <a:pt x="1262" y="1553"/>
                </a:lnTo>
                <a:lnTo>
                  <a:pt x="1165" y="1518"/>
                </a:lnTo>
                <a:lnTo>
                  <a:pt x="1112" y="1456"/>
                </a:lnTo>
                <a:lnTo>
                  <a:pt x="1042" y="1395"/>
                </a:lnTo>
                <a:lnTo>
                  <a:pt x="971" y="1350"/>
                </a:lnTo>
                <a:lnTo>
                  <a:pt x="892" y="1368"/>
                </a:lnTo>
                <a:lnTo>
                  <a:pt x="883" y="1297"/>
                </a:lnTo>
                <a:lnTo>
                  <a:pt x="901" y="1227"/>
                </a:lnTo>
                <a:lnTo>
                  <a:pt x="909" y="1183"/>
                </a:lnTo>
                <a:lnTo>
                  <a:pt x="874" y="1130"/>
                </a:lnTo>
                <a:lnTo>
                  <a:pt x="839" y="1050"/>
                </a:lnTo>
                <a:lnTo>
                  <a:pt x="918" y="997"/>
                </a:lnTo>
                <a:lnTo>
                  <a:pt x="874" y="980"/>
                </a:lnTo>
                <a:lnTo>
                  <a:pt x="821" y="944"/>
                </a:lnTo>
                <a:lnTo>
                  <a:pt x="803" y="909"/>
                </a:lnTo>
                <a:lnTo>
                  <a:pt x="795" y="830"/>
                </a:lnTo>
                <a:lnTo>
                  <a:pt x="856" y="794"/>
                </a:lnTo>
                <a:lnTo>
                  <a:pt x="865" y="750"/>
                </a:lnTo>
                <a:lnTo>
                  <a:pt x="803" y="671"/>
                </a:lnTo>
                <a:lnTo>
                  <a:pt x="750" y="644"/>
                </a:lnTo>
                <a:lnTo>
                  <a:pt x="680" y="609"/>
                </a:lnTo>
                <a:lnTo>
                  <a:pt x="733" y="556"/>
                </a:lnTo>
                <a:lnTo>
                  <a:pt x="715" y="477"/>
                </a:lnTo>
                <a:lnTo>
                  <a:pt x="662" y="389"/>
                </a:lnTo>
                <a:lnTo>
                  <a:pt x="618" y="371"/>
                </a:lnTo>
                <a:lnTo>
                  <a:pt x="539" y="353"/>
                </a:lnTo>
                <a:lnTo>
                  <a:pt x="468" y="362"/>
                </a:lnTo>
                <a:lnTo>
                  <a:pt x="459" y="309"/>
                </a:lnTo>
                <a:lnTo>
                  <a:pt x="406" y="274"/>
                </a:lnTo>
                <a:lnTo>
                  <a:pt x="345" y="274"/>
                </a:lnTo>
                <a:lnTo>
                  <a:pt x="336" y="221"/>
                </a:lnTo>
                <a:lnTo>
                  <a:pt x="292" y="186"/>
                </a:lnTo>
                <a:lnTo>
                  <a:pt x="300" y="124"/>
                </a:lnTo>
                <a:lnTo>
                  <a:pt x="292" y="62"/>
                </a:lnTo>
                <a:lnTo>
                  <a:pt x="283" y="0"/>
                </a:lnTo>
                <a:lnTo>
                  <a:pt x="195" y="27"/>
                </a:lnTo>
              </a:path>
            </a:pathLst>
          </a:custGeom>
          <a:solidFill>
            <a:schemeClr val="tx2">
              <a:lumMod val="20000"/>
              <a:lumOff val="80000"/>
            </a:schemeClr>
          </a:solidFill>
          <a:ln w="9525">
            <a:solidFill>
              <a:schemeClr val="tx1"/>
            </a:solidFill>
            <a:round/>
            <a:headEnd/>
            <a:tailEnd/>
          </a:ln>
        </p:spPr>
        <p:txBody>
          <a:bodyPr wrap="none" anchor="ctr"/>
          <a:lstStyle/>
          <a:p>
            <a:pPr>
              <a:defRPr/>
            </a:pPr>
            <a:r>
              <a:rPr lang="es-CO" dirty="0"/>
              <a:t> </a:t>
            </a:r>
          </a:p>
          <a:p>
            <a:pPr>
              <a:defRPr/>
            </a:pPr>
            <a:r>
              <a:rPr lang="es-CO" dirty="0"/>
              <a:t>13    </a:t>
            </a:r>
          </a:p>
          <a:p>
            <a:pPr>
              <a:defRPr/>
            </a:pPr>
            <a:r>
              <a:rPr lang="es-CO" dirty="0"/>
              <a:t>      17</a:t>
            </a:r>
          </a:p>
        </p:txBody>
      </p:sp>
      <p:sp>
        <p:nvSpPr>
          <p:cNvPr id="29" name="Freeform 13">
            <a:extLst>
              <a:ext uri="{FF2B5EF4-FFF2-40B4-BE49-F238E27FC236}">
                <a16:creationId xmlns:a16="http://schemas.microsoft.com/office/drawing/2014/main" id="{501C8322-AD10-443B-B44F-3AD622740F8E}"/>
              </a:ext>
            </a:extLst>
          </p:cNvPr>
          <p:cNvSpPr>
            <a:spLocks noChangeArrowheads="1"/>
          </p:cNvSpPr>
          <p:nvPr/>
        </p:nvSpPr>
        <p:spPr bwMode="auto">
          <a:xfrm>
            <a:off x="4967289" y="1571625"/>
            <a:ext cx="466725" cy="642938"/>
          </a:xfrm>
          <a:custGeom>
            <a:avLst/>
            <a:gdLst>
              <a:gd name="T0" fmla="*/ 362807 w 1430"/>
              <a:gd name="T1" fmla="*/ 599874 h 1969"/>
              <a:gd name="T2" fmla="*/ 328223 w 1430"/>
              <a:gd name="T3" fmla="*/ 585491 h 1969"/>
              <a:gd name="T4" fmla="*/ 282220 w 1430"/>
              <a:gd name="T5" fmla="*/ 579933 h 1969"/>
              <a:gd name="T6" fmla="*/ 253182 w 1430"/>
              <a:gd name="T7" fmla="*/ 591375 h 1969"/>
              <a:gd name="T8" fmla="*/ 201632 w 1430"/>
              <a:gd name="T9" fmla="*/ 597259 h 1969"/>
              <a:gd name="T10" fmla="*/ 189887 w 1430"/>
              <a:gd name="T11" fmla="*/ 568164 h 1969"/>
              <a:gd name="T12" fmla="*/ 158239 w 1430"/>
              <a:gd name="T13" fmla="*/ 553781 h 1969"/>
              <a:gd name="T14" fmla="*/ 149756 w 1430"/>
              <a:gd name="T15" fmla="*/ 513571 h 1969"/>
              <a:gd name="T16" fmla="*/ 146820 w 1430"/>
              <a:gd name="T17" fmla="*/ 470092 h 1969"/>
              <a:gd name="T18" fmla="*/ 132464 w 1430"/>
              <a:gd name="T19" fmla="*/ 444267 h 1969"/>
              <a:gd name="T20" fmla="*/ 184340 w 1430"/>
              <a:gd name="T21" fmla="*/ 432825 h 1969"/>
              <a:gd name="T22" fmla="*/ 192823 w 1430"/>
              <a:gd name="T23" fmla="*/ 392288 h 1969"/>
              <a:gd name="T24" fmla="*/ 161175 w 1430"/>
              <a:gd name="T25" fmla="*/ 369405 h 1969"/>
              <a:gd name="T26" fmla="*/ 129527 w 1430"/>
              <a:gd name="T27" fmla="*/ 343252 h 1969"/>
              <a:gd name="T28" fmla="*/ 94943 w 1430"/>
              <a:gd name="T29" fmla="*/ 325926 h 1969"/>
              <a:gd name="T30" fmla="*/ 69168 w 1430"/>
              <a:gd name="T31" fmla="*/ 308600 h 1969"/>
              <a:gd name="T32" fmla="*/ 25775 w 1430"/>
              <a:gd name="T33" fmla="*/ 288659 h 1969"/>
              <a:gd name="T34" fmla="*/ 0 w 1430"/>
              <a:gd name="T35" fmla="*/ 256622 h 1969"/>
              <a:gd name="T36" fmla="*/ 54813 w 1430"/>
              <a:gd name="T37" fmla="*/ 222297 h 1969"/>
              <a:gd name="T38" fmla="*/ 43067 w 1430"/>
              <a:gd name="T39" fmla="*/ 170319 h 1969"/>
              <a:gd name="T40" fmla="*/ 11419 w 1430"/>
              <a:gd name="T41" fmla="*/ 135666 h 1969"/>
              <a:gd name="T42" fmla="*/ 31648 w 1430"/>
              <a:gd name="T43" fmla="*/ 80746 h 1969"/>
              <a:gd name="T44" fmla="*/ 37521 w 1430"/>
              <a:gd name="T45" fmla="*/ 20268 h 1969"/>
              <a:gd name="T46" fmla="*/ 66232 w 1430"/>
              <a:gd name="T47" fmla="*/ 8826 h 1969"/>
              <a:gd name="T48" fmla="*/ 83524 w 1430"/>
              <a:gd name="T49" fmla="*/ 26153 h 1969"/>
              <a:gd name="T50" fmla="*/ 83524 w 1430"/>
              <a:gd name="T51" fmla="*/ 69304 h 1969"/>
              <a:gd name="T52" fmla="*/ 138010 w 1430"/>
              <a:gd name="T53" fmla="*/ 83688 h 1969"/>
              <a:gd name="T54" fmla="*/ 135400 w 1430"/>
              <a:gd name="T55" fmla="*/ 118340 h 1969"/>
              <a:gd name="T56" fmla="*/ 123655 w 1430"/>
              <a:gd name="T57" fmla="*/ 164434 h 1969"/>
              <a:gd name="T58" fmla="*/ 169984 w 1430"/>
              <a:gd name="T59" fmla="*/ 147108 h 1969"/>
              <a:gd name="T60" fmla="*/ 213052 w 1430"/>
              <a:gd name="T61" fmla="*/ 170319 h 1969"/>
              <a:gd name="T62" fmla="*/ 244699 w 1430"/>
              <a:gd name="T63" fmla="*/ 187645 h 1969"/>
              <a:gd name="T64" fmla="*/ 282220 w 1430"/>
              <a:gd name="T65" fmla="*/ 213470 h 1969"/>
              <a:gd name="T66" fmla="*/ 305058 w 1430"/>
              <a:gd name="T67" fmla="*/ 265449 h 1969"/>
              <a:gd name="T68" fmla="*/ 316804 w 1430"/>
              <a:gd name="T69" fmla="*/ 314485 h 1969"/>
              <a:gd name="T70" fmla="*/ 348452 w 1430"/>
              <a:gd name="T71" fmla="*/ 360578 h 1969"/>
              <a:gd name="T72" fmla="*/ 391519 w 1430"/>
              <a:gd name="T73" fmla="*/ 377905 h 1969"/>
              <a:gd name="T74" fmla="*/ 431976 w 1430"/>
              <a:gd name="T75" fmla="*/ 421056 h 1969"/>
              <a:gd name="T76" fmla="*/ 443395 w 1430"/>
              <a:gd name="T77" fmla="*/ 461593 h 1969"/>
              <a:gd name="T78" fmla="*/ 429039 w 1430"/>
              <a:gd name="T79" fmla="*/ 493303 h 1969"/>
              <a:gd name="T80" fmla="*/ 443395 w 1430"/>
              <a:gd name="T81" fmla="*/ 542339 h 1969"/>
              <a:gd name="T82" fmla="*/ 466234 w 1430"/>
              <a:gd name="T83" fmla="*/ 574049 h 1969"/>
              <a:gd name="T84" fmla="*/ 429039 w 1430"/>
              <a:gd name="T85" fmla="*/ 623085 h 1969"/>
              <a:gd name="T86" fmla="*/ 400328 w 1430"/>
              <a:gd name="T87" fmla="*/ 631911 h 1969"/>
              <a:gd name="T88" fmla="*/ 368354 w 1430"/>
              <a:gd name="T89" fmla="*/ 634527 h 196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430" h="1969">
                <a:moveTo>
                  <a:pt x="1121" y="1888"/>
                </a:moveTo>
                <a:lnTo>
                  <a:pt x="1112" y="1835"/>
                </a:lnTo>
                <a:lnTo>
                  <a:pt x="1041" y="1827"/>
                </a:lnTo>
                <a:lnTo>
                  <a:pt x="1006" y="1791"/>
                </a:lnTo>
                <a:lnTo>
                  <a:pt x="944" y="1765"/>
                </a:lnTo>
                <a:lnTo>
                  <a:pt x="865" y="1774"/>
                </a:lnTo>
                <a:lnTo>
                  <a:pt x="856" y="1712"/>
                </a:lnTo>
                <a:lnTo>
                  <a:pt x="776" y="1809"/>
                </a:lnTo>
                <a:lnTo>
                  <a:pt x="688" y="1844"/>
                </a:lnTo>
                <a:lnTo>
                  <a:pt x="618" y="1827"/>
                </a:lnTo>
                <a:lnTo>
                  <a:pt x="626" y="1765"/>
                </a:lnTo>
                <a:lnTo>
                  <a:pt x="582" y="1738"/>
                </a:lnTo>
                <a:lnTo>
                  <a:pt x="503" y="1738"/>
                </a:lnTo>
                <a:lnTo>
                  <a:pt x="485" y="1694"/>
                </a:lnTo>
                <a:lnTo>
                  <a:pt x="476" y="1633"/>
                </a:lnTo>
                <a:lnTo>
                  <a:pt x="459" y="1571"/>
                </a:lnTo>
                <a:lnTo>
                  <a:pt x="441" y="1500"/>
                </a:lnTo>
                <a:lnTo>
                  <a:pt x="450" y="1438"/>
                </a:lnTo>
                <a:lnTo>
                  <a:pt x="379" y="1403"/>
                </a:lnTo>
                <a:lnTo>
                  <a:pt x="406" y="1359"/>
                </a:lnTo>
                <a:lnTo>
                  <a:pt x="485" y="1333"/>
                </a:lnTo>
                <a:lnTo>
                  <a:pt x="565" y="1324"/>
                </a:lnTo>
                <a:lnTo>
                  <a:pt x="600" y="1288"/>
                </a:lnTo>
                <a:lnTo>
                  <a:pt x="591" y="1200"/>
                </a:lnTo>
                <a:lnTo>
                  <a:pt x="565" y="1138"/>
                </a:lnTo>
                <a:lnTo>
                  <a:pt x="494" y="1130"/>
                </a:lnTo>
                <a:lnTo>
                  <a:pt x="476" y="1077"/>
                </a:lnTo>
                <a:lnTo>
                  <a:pt x="397" y="1050"/>
                </a:lnTo>
                <a:lnTo>
                  <a:pt x="344" y="1015"/>
                </a:lnTo>
                <a:lnTo>
                  <a:pt x="291" y="997"/>
                </a:lnTo>
                <a:lnTo>
                  <a:pt x="300" y="953"/>
                </a:lnTo>
                <a:lnTo>
                  <a:pt x="212" y="944"/>
                </a:lnTo>
                <a:lnTo>
                  <a:pt x="141" y="883"/>
                </a:lnTo>
                <a:lnTo>
                  <a:pt x="79" y="883"/>
                </a:lnTo>
                <a:lnTo>
                  <a:pt x="18" y="865"/>
                </a:lnTo>
                <a:lnTo>
                  <a:pt x="0" y="785"/>
                </a:lnTo>
                <a:lnTo>
                  <a:pt x="97" y="733"/>
                </a:lnTo>
                <a:lnTo>
                  <a:pt x="168" y="680"/>
                </a:lnTo>
                <a:lnTo>
                  <a:pt x="168" y="609"/>
                </a:lnTo>
                <a:lnTo>
                  <a:pt x="132" y="521"/>
                </a:lnTo>
                <a:lnTo>
                  <a:pt x="88" y="468"/>
                </a:lnTo>
                <a:lnTo>
                  <a:pt x="35" y="415"/>
                </a:lnTo>
                <a:lnTo>
                  <a:pt x="79" y="344"/>
                </a:lnTo>
                <a:lnTo>
                  <a:pt x="97" y="247"/>
                </a:lnTo>
                <a:lnTo>
                  <a:pt x="123" y="141"/>
                </a:lnTo>
                <a:lnTo>
                  <a:pt x="115" y="62"/>
                </a:lnTo>
                <a:lnTo>
                  <a:pt x="159" y="0"/>
                </a:lnTo>
                <a:lnTo>
                  <a:pt x="203" y="27"/>
                </a:lnTo>
                <a:lnTo>
                  <a:pt x="194" y="97"/>
                </a:lnTo>
                <a:lnTo>
                  <a:pt x="256" y="80"/>
                </a:lnTo>
                <a:lnTo>
                  <a:pt x="256" y="150"/>
                </a:lnTo>
                <a:lnTo>
                  <a:pt x="256" y="212"/>
                </a:lnTo>
                <a:lnTo>
                  <a:pt x="318" y="238"/>
                </a:lnTo>
                <a:lnTo>
                  <a:pt x="423" y="256"/>
                </a:lnTo>
                <a:lnTo>
                  <a:pt x="415" y="291"/>
                </a:lnTo>
                <a:lnTo>
                  <a:pt x="415" y="362"/>
                </a:lnTo>
                <a:lnTo>
                  <a:pt x="362" y="432"/>
                </a:lnTo>
                <a:lnTo>
                  <a:pt x="379" y="503"/>
                </a:lnTo>
                <a:lnTo>
                  <a:pt x="441" y="459"/>
                </a:lnTo>
                <a:lnTo>
                  <a:pt x="521" y="450"/>
                </a:lnTo>
                <a:lnTo>
                  <a:pt x="573" y="468"/>
                </a:lnTo>
                <a:lnTo>
                  <a:pt x="653" y="521"/>
                </a:lnTo>
                <a:lnTo>
                  <a:pt x="688" y="565"/>
                </a:lnTo>
                <a:lnTo>
                  <a:pt x="750" y="574"/>
                </a:lnTo>
                <a:lnTo>
                  <a:pt x="803" y="582"/>
                </a:lnTo>
                <a:lnTo>
                  <a:pt x="865" y="653"/>
                </a:lnTo>
                <a:lnTo>
                  <a:pt x="944" y="715"/>
                </a:lnTo>
                <a:lnTo>
                  <a:pt x="935" y="812"/>
                </a:lnTo>
                <a:lnTo>
                  <a:pt x="918" y="891"/>
                </a:lnTo>
                <a:lnTo>
                  <a:pt x="971" y="962"/>
                </a:lnTo>
                <a:lnTo>
                  <a:pt x="1024" y="1033"/>
                </a:lnTo>
                <a:lnTo>
                  <a:pt x="1068" y="1103"/>
                </a:lnTo>
                <a:lnTo>
                  <a:pt x="1138" y="1138"/>
                </a:lnTo>
                <a:lnTo>
                  <a:pt x="1200" y="1156"/>
                </a:lnTo>
                <a:lnTo>
                  <a:pt x="1262" y="1200"/>
                </a:lnTo>
                <a:lnTo>
                  <a:pt x="1324" y="1288"/>
                </a:lnTo>
                <a:lnTo>
                  <a:pt x="1359" y="1341"/>
                </a:lnTo>
                <a:lnTo>
                  <a:pt x="1359" y="1412"/>
                </a:lnTo>
                <a:lnTo>
                  <a:pt x="1297" y="1430"/>
                </a:lnTo>
                <a:lnTo>
                  <a:pt x="1315" y="1509"/>
                </a:lnTo>
                <a:lnTo>
                  <a:pt x="1332" y="1580"/>
                </a:lnTo>
                <a:lnTo>
                  <a:pt x="1359" y="1659"/>
                </a:lnTo>
                <a:lnTo>
                  <a:pt x="1385" y="1703"/>
                </a:lnTo>
                <a:lnTo>
                  <a:pt x="1429" y="1756"/>
                </a:lnTo>
                <a:lnTo>
                  <a:pt x="1341" y="1835"/>
                </a:lnTo>
                <a:lnTo>
                  <a:pt x="1315" y="1906"/>
                </a:lnTo>
                <a:lnTo>
                  <a:pt x="1271" y="1968"/>
                </a:lnTo>
                <a:lnTo>
                  <a:pt x="1227" y="1933"/>
                </a:lnTo>
                <a:lnTo>
                  <a:pt x="1174" y="1959"/>
                </a:lnTo>
                <a:lnTo>
                  <a:pt x="1129" y="1941"/>
                </a:lnTo>
                <a:lnTo>
                  <a:pt x="1121" y="1888"/>
                </a:lnTo>
              </a:path>
            </a:pathLst>
          </a:custGeom>
          <a:solidFill>
            <a:schemeClr val="tx2">
              <a:lumMod val="20000"/>
              <a:lumOff val="80000"/>
            </a:schemeClr>
          </a:solidFill>
          <a:ln w="9525">
            <a:solidFill>
              <a:schemeClr val="tx1"/>
            </a:solidFill>
            <a:round/>
            <a:headEnd/>
            <a:tailEnd/>
          </a:ln>
        </p:spPr>
        <p:txBody>
          <a:bodyPr wrap="none" anchor="ctr"/>
          <a:lstStyle/>
          <a:p>
            <a:pPr>
              <a:defRPr/>
            </a:pPr>
            <a:r>
              <a:rPr lang="es-CO" dirty="0"/>
              <a:t>13</a:t>
            </a:r>
          </a:p>
        </p:txBody>
      </p:sp>
      <p:sp>
        <p:nvSpPr>
          <p:cNvPr id="30" name="Freeform 14">
            <a:extLst>
              <a:ext uri="{FF2B5EF4-FFF2-40B4-BE49-F238E27FC236}">
                <a16:creationId xmlns:a16="http://schemas.microsoft.com/office/drawing/2014/main" id="{FE3FB1FB-899C-47C3-950F-3EEC5237AEC1}"/>
              </a:ext>
            </a:extLst>
          </p:cNvPr>
          <p:cNvSpPr>
            <a:spLocks noChangeArrowheads="1"/>
          </p:cNvSpPr>
          <p:nvPr/>
        </p:nvSpPr>
        <p:spPr bwMode="auto">
          <a:xfrm>
            <a:off x="4938714" y="3111501"/>
            <a:ext cx="492125" cy="352425"/>
          </a:xfrm>
          <a:custGeom>
            <a:avLst/>
            <a:gdLst>
              <a:gd name="T0" fmla="*/ 468998 w 1510"/>
              <a:gd name="T1" fmla="*/ 0 h 1077"/>
              <a:gd name="T2" fmla="*/ 431491 w 1510"/>
              <a:gd name="T3" fmla="*/ 25773 h 1077"/>
              <a:gd name="T4" fmla="*/ 379960 w 1510"/>
              <a:gd name="T5" fmla="*/ 11418 h 1077"/>
              <a:gd name="T6" fmla="*/ 328103 w 1510"/>
              <a:gd name="T7" fmla="*/ 37518 h 1077"/>
              <a:gd name="T8" fmla="*/ 304946 w 1510"/>
              <a:gd name="T9" fmla="*/ 63290 h 1077"/>
              <a:gd name="T10" fmla="*/ 253089 w 1510"/>
              <a:gd name="T11" fmla="*/ 97872 h 1077"/>
              <a:gd name="T12" fmla="*/ 215582 w 1510"/>
              <a:gd name="T13" fmla="*/ 106354 h 1077"/>
              <a:gd name="T14" fmla="*/ 181337 w 1510"/>
              <a:gd name="T15" fmla="*/ 31645 h 1077"/>
              <a:gd name="T16" fmla="*/ 140895 w 1510"/>
              <a:gd name="T17" fmla="*/ 48936 h 1077"/>
              <a:gd name="T18" fmla="*/ 97844 w 1510"/>
              <a:gd name="T19" fmla="*/ 25773 h 1077"/>
              <a:gd name="T20" fmla="*/ 109259 w 1510"/>
              <a:gd name="T21" fmla="*/ 77645 h 1077"/>
              <a:gd name="T22" fmla="*/ 71752 w 1510"/>
              <a:gd name="T23" fmla="*/ 92000 h 1077"/>
              <a:gd name="T24" fmla="*/ 34571 w 1510"/>
              <a:gd name="T25" fmla="*/ 106354 h 1077"/>
              <a:gd name="T26" fmla="*/ 0 w 1510"/>
              <a:gd name="T27" fmla="*/ 118099 h 1077"/>
              <a:gd name="T28" fmla="*/ 0 w 1510"/>
              <a:gd name="T29" fmla="*/ 158226 h 1077"/>
              <a:gd name="T30" fmla="*/ 40116 w 1510"/>
              <a:gd name="T31" fmla="*/ 149744 h 1077"/>
              <a:gd name="T32" fmla="*/ 43051 w 1510"/>
              <a:gd name="T33" fmla="*/ 175517 h 1077"/>
              <a:gd name="T34" fmla="*/ 25766 w 1510"/>
              <a:gd name="T35" fmla="*/ 207162 h 1077"/>
              <a:gd name="T36" fmla="*/ 19895 w 1510"/>
              <a:gd name="T37" fmla="*/ 247616 h 1077"/>
              <a:gd name="T38" fmla="*/ 43051 w 1510"/>
              <a:gd name="T39" fmla="*/ 273389 h 1077"/>
              <a:gd name="T40" fmla="*/ 66208 w 1510"/>
              <a:gd name="T41" fmla="*/ 299488 h 1077"/>
              <a:gd name="T42" fmla="*/ 117739 w 1510"/>
              <a:gd name="T43" fmla="*/ 307970 h 1077"/>
              <a:gd name="T44" fmla="*/ 152310 w 1510"/>
              <a:gd name="T45" fmla="*/ 319389 h 1077"/>
              <a:gd name="T46" fmla="*/ 178402 w 1510"/>
              <a:gd name="T47" fmla="*/ 339615 h 1077"/>
              <a:gd name="T48" fmla="*/ 224388 w 1510"/>
              <a:gd name="T49" fmla="*/ 336679 h 1077"/>
              <a:gd name="T50" fmla="*/ 221453 w 1510"/>
              <a:gd name="T51" fmla="*/ 302098 h 1077"/>
              <a:gd name="T52" fmla="*/ 215582 w 1510"/>
              <a:gd name="T53" fmla="*/ 250552 h 1077"/>
              <a:gd name="T54" fmla="*/ 258960 w 1510"/>
              <a:gd name="T55" fmla="*/ 235871 h 1077"/>
              <a:gd name="T56" fmla="*/ 299076 w 1510"/>
              <a:gd name="T57" fmla="*/ 218581 h 1077"/>
              <a:gd name="T58" fmla="*/ 333647 w 1510"/>
              <a:gd name="T59" fmla="*/ 181389 h 1077"/>
              <a:gd name="T60" fmla="*/ 391375 w 1510"/>
              <a:gd name="T61" fmla="*/ 175517 h 1077"/>
              <a:gd name="T62" fmla="*/ 451712 w 1510"/>
              <a:gd name="T63" fmla="*/ 164098 h 1077"/>
              <a:gd name="T64" fmla="*/ 471933 w 1510"/>
              <a:gd name="T65" fmla="*/ 106354 h 1077"/>
              <a:gd name="T66" fmla="*/ 480413 w 1510"/>
              <a:gd name="T67" fmla="*/ 54482 h 1077"/>
              <a:gd name="T68" fmla="*/ 492154 w 1510"/>
              <a:gd name="T69" fmla="*/ 5546 h 107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510" h="1077">
                <a:moveTo>
                  <a:pt x="1509" y="17"/>
                </a:moveTo>
                <a:lnTo>
                  <a:pt x="1438" y="0"/>
                </a:lnTo>
                <a:lnTo>
                  <a:pt x="1376" y="17"/>
                </a:lnTo>
                <a:lnTo>
                  <a:pt x="1323" y="79"/>
                </a:lnTo>
                <a:lnTo>
                  <a:pt x="1244" y="53"/>
                </a:lnTo>
                <a:lnTo>
                  <a:pt x="1165" y="35"/>
                </a:lnTo>
                <a:lnTo>
                  <a:pt x="1094" y="62"/>
                </a:lnTo>
                <a:lnTo>
                  <a:pt x="1006" y="115"/>
                </a:lnTo>
                <a:lnTo>
                  <a:pt x="935" y="141"/>
                </a:lnTo>
                <a:lnTo>
                  <a:pt x="935" y="194"/>
                </a:lnTo>
                <a:lnTo>
                  <a:pt x="891" y="256"/>
                </a:lnTo>
                <a:lnTo>
                  <a:pt x="776" y="300"/>
                </a:lnTo>
                <a:lnTo>
                  <a:pt x="732" y="362"/>
                </a:lnTo>
                <a:lnTo>
                  <a:pt x="661" y="326"/>
                </a:lnTo>
                <a:lnTo>
                  <a:pt x="609" y="176"/>
                </a:lnTo>
                <a:lnTo>
                  <a:pt x="556" y="97"/>
                </a:lnTo>
                <a:lnTo>
                  <a:pt x="503" y="123"/>
                </a:lnTo>
                <a:lnTo>
                  <a:pt x="432" y="150"/>
                </a:lnTo>
                <a:lnTo>
                  <a:pt x="388" y="97"/>
                </a:lnTo>
                <a:lnTo>
                  <a:pt x="300" y="79"/>
                </a:lnTo>
                <a:lnTo>
                  <a:pt x="317" y="150"/>
                </a:lnTo>
                <a:lnTo>
                  <a:pt x="335" y="238"/>
                </a:lnTo>
                <a:lnTo>
                  <a:pt x="282" y="300"/>
                </a:lnTo>
                <a:lnTo>
                  <a:pt x="220" y="282"/>
                </a:lnTo>
                <a:lnTo>
                  <a:pt x="158" y="291"/>
                </a:lnTo>
                <a:lnTo>
                  <a:pt x="106" y="326"/>
                </a:lnTo>
                <a:lnTo>
                  <a:pt x="70" y="353"/>
                </a:lnTo>
                <a:lnTo>
                  <a:pt x="0" y="362"/>
                </a:lnTo>
                <a:lnTo>
                  <a:pt x="35" y="432"/>
                </a:lnTo>
                <a:lnTo>
                  <a:pt x="0" y="485"/>
                </a:lnTo>
                <a:lnTo>
                  <a:pt x="61" y="494"/>
                </a:lnTo>
                <a:lnTo>
                  <a:pt x="123" y="459"/>
                </a:lnTo>
                <a:lnTo>
                  <a:pt x="194" y="476"/>
                </a:lnTo>
                <a:lnTo>
                  <a:pt x="132" y="538"/>
                </a:lnTo>
                <a:lnTo>
                  <a:pt x="88" y="582"/>
                </a:lnTo>
                <a:lnTo>
                  <a:pt x="79" y="635"/>
                </a:lnTo>
                <a:lnTo>
                  <a:pt x="79" y="688"/>
                </a:lnTo>
                <a:lnTo>
                  <a:pt x="61" y="759"/>
                </a:lnTo>
                <a:lnTo>
                  <a:pt x="61" y="829"/>
                </a:lnTo>
                <a:lnTo>
                  <a:pt x="132" y="838"/>
                </a:lnTo>
                <a:lnTo>
                  <a:pt x="185" y="856"/>
                </a:lnTo>
                <a:lnTo>
                  <a:pt x="203" y="918"/>
                </a:lnTo>
                <a:lnTo>
                  <a:pt x="238" y="962"/>
                </a:lnTo>
                <a:lnTo>
                  <a:pt x="361" y="944"/>
                </a:lnTo>
                <a:lnTo>
                  <a:pt x="441" y="944"/>
                </a:lnTo>
                <a:lnTo>
                  <a:pt x="467" y="979"/>
                </a:lnTo>
                <a:lnTo>
                  <a:pt x="547" y="988"/>
                </a:lnTo>
                <a:lnTo>
                  <a:pt x="547" y="1041"/>
                </a:lnTo>
                <a:lnTo>
                  <a:pt x="626" y="1076"/>
                </a:lnTo>
                <a:lnTo>
                  <a:pt x="688" y="1032"/>
                </a:lnTo>
                <a:lnTo>
                  <a:pt x="679" y="979"/>
                </a:lnTo>
                <a:lnTo>
                  <a:pt x="679" y="926"/>
                </a:lnTo>
                <a:lnTo>
                  <a:pt x="697" y="856"/>
                </a:lnTo>
                <a:lnTo>
                  <a:pt x="661" y="768"/>
                </a:lnTo>
                <a:lnTo>
                  <a:pt x="706" y="723"/>
                </a:lnTo>
                <a:lnTo>
                  <a:pt x="794" y="723"/>
                </a:lnTo>
                <a:lnTo>
                  <a:pt x="838" y="688"/>
                </a:lnTo>
                <a:lnTo>
                  <a:pt x="917" y="670"/>
                </a:lnTo>
                <a:lnTo>
                  <a:pt x="979" y="600"/>
                </a:lnTo>
                <a:lnTo>
                  <a:pt x="1023" y="556"/>
                </a:lnTo>
                <a:lnTo>
                  <a:pt x="1094" y="529"/>
                </a:lnTo>
                <a:lnTo>
                  <a:pt x="1200" y="538"/>
                </a:lnTo>
                <a:lnTo>
                  <a:pt x="1315" y="538"/>
                </a:lnTo>
                <a:lnTo>
                  <a:pt x="1385" y="503"/>
                </a:lnTo>
                <a:lnTo>
                  <a:pt x="1447" y="415"/>
                </a:lnTo>
                <a:lnTo>
                  <a:pt x="1447" y="326"/>
                </a:lnTo>
                <a:lnTo>
                  <a:pt x="1482" y="265"/>
                </a:lnTo>
                <a:lnTo>
                  <a:pt x="1473" y="167"/>
                </a:lnTo>
                <a:lnTo>
                  <a:pt x="1482" y="97"/>
                </a:lnTo>
                <a:lnTo>
                  <a:pt x="1509" y="17"/>
                </a:lnTo>
              </a:path>
            </a:pathLst>
          </a:custGeom>
          <a:solidFill>
            <a:schemeClr val="tx2">
              <a:lumMod val="60000"/>
              <a:lumOff val="40000"/>
            </a:schemeClr>
          </a:solidFill>
          <a:ln w="9525">
            <a:solidFill>
              <a:schemeClr val="tx1"/>
            </a:solidFill>
            <a:round/>
            <a:headEnd/>
            <a:tailEnd/>
          </a:ln>
        </p:spPr>
        <p:txBody>
          <a:bodyPr wrap="none" anchor="ctr"/>
          <a:lstStyle/>
          <a:p>
            <a:pPr>
              <a:defRPr/>
            </a:pPr>
            <a:r>
              <a:rPr lang="es-CO" dirty="0"/>
              <a:t> 63</a:t>
            </a:r>
          </a:p>
        </p:txBody>
      </p:sp>
      <p:sp>
        <p:nvSpPr>
          <p:cNvPr id="31" name="Freeform 15">
            <a:extLst>
              <a:ext uri="{FF2B5EF4-FFF2-40B4-BE49-F238E27FC236}">
                <a16:creationId xmlns:a16="http://schemas.microsoft.com/office/drawing/2014/main" id="{0C44C683-DE0C-4903-9AF2-3AB9E8C93123}"/>
              </a:ext>
            </a:extLst>
          </p:cNvPr>
          <p:cNvSpPr>
            <a:spLocks noChangeArrowheads="1"/>
          </p:cNvSpPr>
          <p:nvPr/>
        </p:nvSpPr>
        <p:spPr bwMode="auto">
          <a:xfrm>
            <a:off x="4137026" y="2124075"/>
            <a:ext cx="752475" cy="1663700"/>
          </a:xfrm>
          <a:custGeom>
            <a:avLst/>
            <a:gdLst>
              <a:gd name="T0" fmla="*/ 718160 w 2305"/>
              <a:gd name="T1" fmla="*/ 1048809 h 5092"/>
              <a:gd name="T2" fmla="*/ 706397 w 2305"/>
              <a:gd name="T3" fmla="*/ 956699 h 5092"/>
              <a:gd name="T4" fmla="*/ 651833 w 2305"/>
              <a:gd name="T5" fmla="*/ 898886 h 5092"/>
              <a:gd name="T6" fmla="*/ 565248 w 2305"/>
              <a:gd name="T7" fmla="*/ 864263 h 5092"/>
              <a:gd name="T8" fmla="*/ 464288 w 2305"/>
              <a:gd name="T9" fmla="*/ 838459 h 5092"/>
              <a:gd name="T10" fmla="*/ 449912 w 2305"/>
              <a:gd name="T11" fmla="*/ 760721 h 5092"/>
              <a:gd name="T12" fmla="*/ 386525 w 2305"/>
              <a:gd name="T13" fmla="*/ 702908 h 5092"/>
              <a:gd name="T14" fmla="*/ 409397 w 2305"/>
              <a:gd name="T15" fmla="*/ 628110 h 5092"/>
              <a:gd name="T16" fmla="*/ 461347 w 2305"/>
              <a:gd name="T17" fmla="*/ 561804 h 5092"/>
              <a:gd name="T18" fmla="*/ 544991 w 2305"/>
              <a:gd name="T19" fmla="*/ 527181 h 5092"/>
              <a:gd name="T20" fmla="*/ 475724 w 2305"/>
              <a:gd name="T21" fmla="*/ 454996 h 5092"/>
              <a:gd name="T22" fmla="*/ 308763 w 2305"/>
              <a:gd name="T23" fmla="*/ 270776 h 5092"/>
              <a:gd name="T24" fmla="*/ 363327 w 2305"/>
              <a:gd name="T25" fmla="*/ 201857 h 5092"/>
              <a:gd name="T26" fmla="*/ 346010 w 2305"/>
              <a:gd name="T27" fmla="*/ 121180 h 5092"/>
              <a:gd name="T28" fmla="*/ 250931 w 2305"/>
              <a:gd name="T29" fmla="*/ 57814 h 5092"/>
              <a:gd name="T30" fmla="*/ 164347 w 2305"/>
              <a:gd name="T31" fmla="*/ 34623 h 5092"/>
              <a:gd name="T32" fmla="*/ 204862 w 2305"/>
              <a:gd name="T33" fmla="*/ 121180 h 5092"/>
              <a:gd name="T34" fmla="*/ 256812 w 2305"/>
              <a:gd name="T35" fmla="*/ 198918 h 5092"/>
              <a:gd name="T36" fmla="*/ 242436 w 2305"/>
              <a:gd name="T37" fmla="*/ 270776 h 5092"/>
              <a:gd name="T38" fmla="*/ 92465 w 2305"/>
              <a:gd name="T39" fmla="*/ 365826 h 5092"/>
              <a:gd name="T40" fmla="*/ 60772 w 2305"/>
              <a:gd name="T41" fmla="*/ 417760 h 5092"/>
              <a:gd name="T42" fmla="*/ 23198 w 2305"/>
              <a:gd name="T43" fmla="*/ 524241 h 5092"/>
              <a:gd name="T44" fmla="*/ 100961 w 2305"/>
              <a:gd name="T45" fmla="*/ 604919 h 5092"/>
              <a:gd name="T46" fmla="*/ 127099 w 2305"/>
              <a:gd name="T47" fmla="*/ 656853 h 5092"/>
              <a:gd name="T48" fmla="*/ 190485 w 2305"/>
              <a:gd name="T49" fmla="*/ 691476 h 5092"/>
              <a:gd name="T50" fmla="*/ 219238 w 2305"/>
              <a:gd name="T51" fmla="*/ 766274 h 5092"/>
              <a:gd name="T52" fmla="*/ 181664 w 2305"/>
              <a:gd name="T53" fmla="*/ 832580 h 5092"/>
              <a:gd name="T54" fmla="*/ 216297 w 2305"/>
              <a:gd name="T55" fmla="*/ 916197 h 5092"/>
              <a:gd name="T56" fmla="*/ 245050 w 2305"/>
              <a:gd name="T57" fmla="*/ 991322 h 5092"/>
              <a:gd name="T58" fmla="*/ 227733 w 2305"/>
              <a:gd name="T59" fmla="*/ 1083432 h 5092"/>
              <a:gd name="T60" fmla="*/ 164347 w 2305"/>
              <a:gd name="T61" fmla="*/ 1103683 h 5092"/>
              <a:gd name="T62" fmla="*/ 201921 w 2305"/>
              <a:gd name="T63" fmla="*/ 1158230 h 5092"/>
              <a:gd name="T64" fmla="*/ 225119 w 2305"/>
              <a:gd name="T65" fmla="*/ 1247727 h 5092"/>
              <a:gd name="T66" fmla="*/ 245050 w 2305"/>
              <a:gd name="T67" fmla="*/ 1354208 h 5092"/>
              <a:gd name="T68" fmla="*/ 253872 w 2305"/>
              <a:gd name="T69" fmla="*/ 1458076 h 5092"/>
              <a:gd name="T70" fmla="*/ 213357 w 2305"/>
              <a:gd name="T71" fmla="*/ 1550186 h 5092"/>
              <a:gd name="T72" fmla="*/ 178723 w 2305"/>
              <a:gd name="T73" fmla="*/ 1605060 h 5092"/>
              <a:gd name="T74" fmla="*/ 250931 w 2305"/>
              <a:gd name="T75" fmla="*/ 1590688 h 5092"/>
              <a:gd name="T76" fmla="*/ 326080 w 2305"/>
              <a:gd name="T77" fmla="*/ 1593628 h 5092"/>
              <a:gd name="T78" fmla="*/ 435535 w 2305"/>
              <a:gd name="T79" fmla="*/ 1636743 h 5092"/>
              <a:gd name="T80" fmla="*/ 550872 w 2305"/>
              <a:gd name="T81" fmla="*/ 1642622 h 5092"/>
              <a:gd name="T82" fmla="*/ 596942 w 2305"/>
              <a:gd name="T83" fmla="*/ 1579256 h 5092"/>
              <a:gd name="T84" fmla="*/ 544991 w 2305"/>
              <a:gd name="T85" fmla="*/ 1495639 h 5092"/>
              <a:gd name="T86" fmla="*/ 622753 w 2305"/>
              <a:gd name="T87" fmla="*/ 1383278 h 5092"/>
              <a:gd name="T88" fmla="*/ 703783 w 2305"/>
              <a:gd name="T89" fmla="*/ 1305214 h 5092"/>
              <a:gd name="T90" fmla="*/ 657387 w 2305"/>
              <a:gd name="T91" fmla="*/ 1227476 h 5092"/>
              <a:gd name="T92" fmla="*/ 666209 w 2305"/>
              <a:gd name="T93" fmla="*/ 1155617 h 5092"/>
              <a:gd name="T94" fmla="*/ 752793 w 2305"/>
              <a:gd name="T95" fmla="*/ 1120994 h 509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305" h="5092">
                <a:moveTo>
                  <a:pt x="2277" y="3352"/>
                </a:moveTo>
                <a:lnTo>
                  <a:pt x="2268" y="3308"/>
                </a:lnTo>
                <a:lnTo>
                  <a:pt x="2233" y="3273"/>
                </a:lnTo>
                <a:lnTo>
                  <a:pt x="2198" y="3211"/>
                </a:lnTo>
                <a:lnTo>
                  <a:pt x="2207" y="3141"/>
                </a:lnTo>
                <a:lnTo>
                  <a:pt x="2171" y="3088"/>
                </a:lnTo>
                <a:lnTo>
                  <a:pt x="2127" y="3017"/>
                </a:lnTo>
                <a:lnTo>
                  <a:pt x="2162" y="2929"/>
                </a:lnTo>
                <a:lnTo>
                  <a:pt x="2171" y="2867"/>
                </a:lnTo>
                <a:lnTo>
                  <a:pt x="2145" y="2814"/>
                </a:lnTo>
                <a:lnTo>
                  <a:pt x="2039" y="2823"/>
                </a:lnTo>
                <a:lnTo>
                  <a:pt x="1995" y="2752"/>
                </a:lnTo>
                <a:lnTo>
                  <a:pt x="2004" y="2664"/>
                </a:lnTo>
                <a:lnTo>
                  <a:pt x="1977" y="2611"/>
                </a:lnTo>
                <a:lnTo>
                  <a:pt x="1871" y="2620"/>
                </a:lnTo>
                <a:lnTo>
                  <a:pt x="1730" y="2646"/>
                </a:lnTo>
                <a:lnTo>
                  <a:pt x="1633" y="2664"/>
                </a:lnTo>
                <a:lnTo>
                  <a:pt x="1527" y="2673"/>
                </a:lnTo>
                <a:lnTo>
                  <a:pt x="1448" y="2638"/>
                </a:lnTo>
                <a:lnTo>
                  <a:pt x="1421" y="2567"/>
                </a:lnTo>
                <a:lnTo>
                  <a:pt x="1359" y="2532"/>
                </a:lnTo>
                <a:lnTo>
                  <a:pt x="1351" y="2470"/>
                </a:lnTo>
                <a:lnTo>
                  <a:pt x="1351" y="2399"/>
                </a:lnTo>
                <a:lnTo>
                  <a:pt x="1377" y="2329"/>
                </a:lnTo>
                <a:lnTo>
                  <a:pt x="1324" y="2293"/>
                </a:lnTo>
                <a:lnTo>
                  <a:pt x="1262" y="2241"/>
                </a:lnTo>
                <a:lnTo>
                  <a:pt x="1236" y="2179"/>
                </a:lnTo>
                <a:lnTo>
                  <a:pt x="1183" y="2152"/>
                </a:lnTo>
                <a:lnTo>
                  <a:pt x="1174" y="2082"/>
                </a:lnTo>
                <a:lnTo>
                  <a:pt x="1121" y="2029"/>
                </a:lnTo>
                <a:lnTo>
                  <a:pt x="1121" y="1976"/>
                </a:lnTo>
                <a:lnTo>
                  <a:pt x="1253" y="1923"/>
                </a:lnTo>
                <a:lnTo>
                  <a:pt x="1315" y="1888"/>
                </a:lnTo>
                <a:lnTo>
                  <a:pt x="1306" y="1817"/>
                </a:lnTo>
                <a:lnTo>
                  <a:pt x="1298" y="1746"/>
                </a:lnTo>
                <a:lnTo>
                  <a:pt x="1412" y="1720"/>
                </a:lnTo>
                <a:lnTo>
                  <a:pt x="1492" y="1738"/>
                </a:lnTo>
                <a:lnTo>
                  <a:pt x="1562" y="1755"/>
                </a:lnTo>
                <a:lnTo>
                  <a:pt x="1633" y="1746"/>
                </a:lnTo>
                <a:lnTo>
                  <a:pt x="1668" y="1614"/>
                </a:lnTo>
                <a:lnTo>
                  <a:pt x="1651" y="1526"/>
                </a:lnTo>
                <a:lnTo>
                  <a:pt x="1615" y="1455"/>
                </a:lnTo>
                <a:lnTo>
                  <a:pt x="1545" y="1402"/>
                </a:lnTo>
                <a:lnTo>
                  <a:pt x="1456" y="1393"/>
                </a:lnTo>
                <a:lnTo>
                  <a:pt x="1271" y="1173"/>
                </a:lnTo>
                <a:lnTo>
                  <a:pt x="962" y="943"/>
                </a:lnTo>
                <a:lnTo>
                  <a:pt x="900" y="864"/>
                </a:lnTo>
                <a:lnTo>
                  <a:pt x="945" y="829"/>
                </a:lnTo>
                <a:lnTo>
                  <a:pt x="1006" y="785"/>
                </a:lnTo>
                <a:lnTo>
                  <a:pt x="1024" y="705"/>
                </a:lnTo>
                <a:lnTo>
                  <a:pt x="1033" y="644"/>
                </a:lnTo>
                <a:lnTo>
                  <a:pt x="1112" y="618"/>
                </a:lnTo>
                <a:lnTo>
                  <a:pt x="1103" y="556"/>
                </a:lnTo>
                <a:lnTo>
                  <a:pt x="1077" y="494"/>
                </a:lnTo>
                <a:lnTo>
                  <a:pt x="1095" y="441"/>
                </a:lnTo>
                <a:lnTo>
                  <a:pt x="1059" y="371"/>
                </a:lnTo>
                <a:lnTo>
                  <a:pt x="971" y="371"/>
                </a:lnTo>
                <a:lnTo>
                  <a:pt x="927" y="327"/>
                </a:lnTo>
                <a:lnTo>
                  <a:pt x="865" y="203"/>
                </a:lnTo>
                <a:lnTo>
                  <a:pt x="768" y="177"/>
                </a:lnTo>
                <a:lnTo>
                  <a:pt x="697" y="141"/>
                </a:lnTo>
                <a:lnTo>
                  <a:pt x="689" y="80"/>
                </a:lnTo>
                <a:lnTo>
                  <a:pt x="583" y="0"/>
                </a:lnTo>
                <a:lnTo>
                  <a:pt x="503" y="106"/>
                </a:lnTo>
                <a:lnTo>
                  <a:pt x="512" y="168"/>
                </a:lnTo>
                <a:lnTo>
                  <a:pt x="565" y="221"/>
                </a:lnTo>
                <a:lnTo>
                  <a:pt x="627" y="291"/>
                </a:lnTo>
                <a:lnTo>
                  <a:pt x="627" y="371"/>
                </a:lnTo>
                <a:lnTo>
                  <a:pt x="680" y="424"/>
                </a:lnTo>
                <a:lnTo>
                  <a:pt x="742" y="486"/>
                </a:lnTo>
                <a:lnTo>
                  <a:pt x="759" y="556"/>
                </a:lnTo>
                <a:lnTo>
                  <a:pt x="786" y="609"/>
                </a:lnTo>
                <a:lnTo>
                  <a:pt x="812" y="696"/>
                </a:lnTo>
                <a:lnTo>
                  <a:pt x="803" y="740"/>
                </a:lnTo>
                <a:lnTo>
                  <a:pt x="803" y="793"/>
                </a:lnTo>
                <a:lnTo>
                  <a:pt x="742" y="829"/>
                </a:lnTo>
                <a:lnTo>
                  <a:pt x="671" y="855"/>
                </a:lnTo>
                <a:lnTo>
                  <a:pt x="406" y="1217"/>
                </a:lnTo>
                <a:lnTo>
                  <a:pt x="344" y="1199"/>
                </a:lnTo>
                <a:lnTo>
                  <a:pt x="283" y="1120"/>
                </a:lnTo>
                <a:lnTo>
                  <a:pt x="230" y="1067"/>
                </a:lnTo>
                <a:lnTo>
                  <a:pt x="177" y="1093"/>
                </a:lnTo>
                <a:lnTo>
                  <a:pt x="186" y="1199"/>
                </a:lnTo>
                <a:lnTo>
                  <a:pt x="186" y="1279"/>
                </a:lnTo>
                <a:lnTo>
                  <a:pt x="97" y="1323"/>
                </a:lnTo>
                <a:lnTo>
                  <a:pt x="80" y="1358"/>
                </a:lnTo>
                <a:lnTo>
                  <a:pt x="0" y="1552"/>
                </a:lnTo>
                <a:lnTo>
                  <a:pt x="71" y="1605"/>
                </a:lnTo>
                <a:lnTo>
                  <a:pt x="142" y="1667"/>
                </a:lnTo>
                <a:lnTo>
                  <a:pt x="239" y="1729"/>
                </a:lnTo>
                <a:lnTo>
                  <a:pt x="283" y="1791"/>
                </a:lnTo>
                <a:lnTo>
                  <a:pt x="309" y="1852"/>
                </a:lnTo>
                <a:lnTo>
                  <a:pt x="265" y="1888"/>
                </a:lnTo>
                <a:lnTo>
                  <a:pt x="239" y="1949"/>
                </a:lnTo>
                <a:lnTo>
                  <a:pt x="309" y="1985"/>
                </a:lnTo>
                <a:lnTo>
                  <a:pt x="389" y="2011"/>
                </a:lnTo>
                <a:lnTo>
                  <a:pt x="442" y="2073"/>
                </a:lnTo>
                <a:lnTo>
                  <a:pt x="459" y="2161"/>
                </a:lnTo>
                <a:lnTo>
                  <a:pt x="512" y="2117"/>
                </a:lnTo>
                <a:lnTo>
                  <a:pt x="583" y="2117"/>
                </a:lnTo>
                <a:lnTo>
                  <a:pt x="636" y="2161"/>
                </a:lnTo>
                <a:lnTo>
                  <a:pt x="627" y="2205"/>
                </a:lnTo>
                <a:lnTo>
                  <a:pt x="671" y="2267"/>
                </a:lnTo>
                <a:lnTo>
                  <a:pt x="671" y="2346"/>
                </a:lnTo>
                <a:lnTo>
                  <a:pt x="671" y="2435"/>
                </a:lnTo>
                <a:lnTo>
                  <a:pt x="636" y="2470"/>
                </a:lnTo>
                <a:lnTo>
                  <a:pt x="627" y="2532"/>
                </a:lnTo>
                <a:lnTo>
                  <a:pt x="556" y="2549"/>
                </a:lnTo>
                <a:lnTo>
                  <a:pt x="547" y="2629"/>
                </a:lnTo>
                <a:lnTo>
                  <a:pt x="539" y="2708"/>
                </a:lnTo>
                <a:lnTo>
                  <a:pt x="609" y="2743"/>
                </a:lnTo>
                <a:lnTo>
                  <a:pt x="662" y="2805"/>
                </a:lnTo>
                <a:lnTo>
                  <a:pt x="697" y="2858"/>
                </a:lnTo>
                <a:lnTo>
                  <a:pt x="697" y="2920"/>
                </a:lnTo>
                <a:lnTo>
                  <a:pt x="733" y="2973"/>
                </a:lnTo>
                <a:lnTo>
                  <a:pt x="750" y="3035"/>
                </a:lnTo>
                <a:lnTo>
                  <a:pt x="812" y="3096"/>
                </a:lnTo>
                <a:lnTo>
                  <a:pt x="803" y="3176"/>
                </a:lnTo>
                <a:lnTo>
                  <a:pt x="750" y="3246"/>
                </a:lnTo>
                <a:lnTo>
                  <a:pt x="697" y="3317"/>
                </a:lnTo>
                <a:lnTo>
                  <a:pt x="662" y="3361"/>
                </a:lnTo>
                <a:lnTo>
                  <a:pt x="583" y="3352"/>
                </a:lnTo>
                <a:lnTo>
                  <a:pt x="512" y="3317"/>
                </a:lnTo>
                <a:lnTo>
                  <a:pt x="503" y="3379"/>
                </a:lnTo>
                <a:lnTo>
                  <a:pt x="468" y="3441"/>
                </a:lnTo>
                <a:lnTo>
                  <a:pt x="521" y="3458"/>
                </a:lnTo>
                <a:lnTo>
                  <a:pt x="618" y="3485"/>
                </a:lnTo>
                <a:lnTo>
                  <a:pt x="618" y="3546"/>
                </a:lnTo>
                <a:lnTo>
                  <a:pt x="653" y="3608"/>
                </a:lnTo>
                <a:lnTo>
                  <a:pt x="653" y="3679"/>
                </a:lnTo>
                <a:lnTo>
                  <a:pt x="653" y="3749"/>
                </a:lnTo>
                <a:lnTo>
                  <a:pt x="689" y="3820"/>
                </a:lnTo>
                <a:lnTo>
                  <a:pt x="680" y="3917"/>
                </a:lnTo>
                <a:lnTo>
                  <a:pt x="715" y="3979"/>
                </a:lnTo>
                <a:lnTo>
                  <a:pt x="689" y="4049"/>
                </a:lnTo>
                <a:lnTo>
                  <a:pt x="750" y="4146"/>
                </a:lnTo>
                <a:lnTo>
                  <a:pt x="733" y="4226"/>
                </a:lnTo>
                <a:lnTo>
                  <a:pt x="777" y="4279"/>
                </a:lnTo>
                <a:lnTo>
                  <a:pt x="777" y="4367"/>
                </a:lnTo>
                <a:lnTo>
                  <a:pt x="777" y="4464"/>
                </a:lnTo>
                <a:lnTo>
                  <a:pt x="777" y="4552"/>
                </a:lnTo>
                <a:lnTo>
                  <a:pt x="768" y="4614"/>
                </a:lnTo>
                <a:lnTo>
                  <a:pt x="715" y="4685"/>
                </a:lnTo>
                <a:lnTo>
                  <a:pt x="653" y="4746"/>
                </a:lnTo>
                <a:lnTo>
                  <a:pt x="556" y="4799"/>
                </a:lnTo>
                <a:lnTo>
                  <a:pt x="539" y="4861"/>
                </a:lnTo>
                <a:lnTo>
                  <a:pt x="636" y="4861"/>
                </a:lnTo>
                <a:lnTo>
                  <a:pt x="547" y="4914"/>
                </a:lnTo>
                <a:lnTo>
                  <a:pt x="556" y="4958"/>
                </a:lnTo>
                <a:lnTo>
                  <a:pt x="645" y="4923"/>
                </a:lnTo>
                <a:lnTo>
                  <a:pt x="715" y="4949"/>
                </a:lnTo>
                <a:lnTo>
                  <a:pt x="768" y="4870"/>
                </a:lnTo>
                <a:lnTo>
                  <a:pt x="795" y="4905"/>
                </a:lnTo>
                <a:lnTo>
                  <a:pt x="839" y="4852"/>
                </a:lnTo>
                <a:lnTo>
                  <a:pt x="927" y="4852"/>
                </a:lnTo>
                <a:lnTo>
                  <a:pt x="998" y="4879"/>
                </a:lnTo>
                <a:lnTo>
                  <a:pt x="1086" y="4932"/>
                </a:lnTo>
                <a:lnTo>
                  <a:pt x="1130" y="4967"/>
                </a:lnTo>
                <a:lnTo>
                  <a:pt x="1245" y="4941"/>
                </a:lnTo>
                <a:lnTo>
                  <a:pt x="1333" y="5011"/>
                </a:lnTo>
                <a:lnTo>
                  <a:pt x="1403" y="5055"/>
                </a:lnTo>
                <a:lnTo>
                  <a:pt x="1509" y="5091"/>
                </a:lnTo>
                <a:lnTo>
                  <a:pt x="1553" y="5029"/>
                </a:lnTo>
                <a:lnTo>
                  <a:pt x="1686" y="5029"/>
                </a:lnTo>
                <a:lnTo>
                  <a:pt x="1721" y="4949"/>
                </a:lnTo>
                <a:lnTo>
                  <a:pt x="1783" y="4923"/>
                </a:lnTo>
                <a:lnTo>
                  <a:pt x="1845" y="4905"/>
                </a:lnTo>
                <a:lnTo>
                  <a:pt x="1827" y="4835"/>
                </a:lnTo>
                <a:lnTo>
                  <a:pt x="1739" y="4799"/>
                </a:lnTo>
                <a:lnTo>
                  <a:pt x="1721" y="4746"/>
                </a:lnTo>
                <a:lnTo>
                  <a:pt x="1686" y="4676"/>
                </a:lnTo>
                <a:lnTo>
                  <a:pt x="1668" y="4579"/>
                </a:lnTo>
                <a:lnTo>
                  <a:pt x="1739" y="4579"/>
                </a:lnTo>
                <a:lnTo>
                  <a:pt x="1756" y="4508"/>
                </a:lnTo>
                <a:lnTo>
                  <a:pt x="1845" y="4341"/>
                </a:lnTo>
                <a:lnTo>
                  <a:pt x="1906" y="4235"/>
                </a:lnTo>
                <a:lnTo>
                  <a:pt x="1933" y="4191"/>
                </a:lnTo>
                <a:lnTo>
                  <a:pt x="2012" y="4164"/>
                </a:lnTo>
                <a:lnTo>
                  <a:pt x="2092" y="4076"/>
                </a:lnTo>
                <a:lnTo>
                  <a:pt x="2154" y="3996"/>
                </a:lnTo>
                <a:lnTo>
                  <a:pt x="2136" y="3944"/>
                </a:lnTo>
                <a:lnTo>
                  <a:pt x="2065" y="3899"/>
                </a:lnTo>
                <a:lnTo>
                  <a:pt x="2057" y="3829"/>
                </a:lnTo>
                <a:lnTo>
                  <a:pt x="2012" y="3758"/>
                </a:lnTo>
                <a:lnTo>
                  <a:pt x="1959" y="3714"/>
                </a:lnTo>
                <a:lnTo>
                  <a:pt x="1915" y="3644"/>
                </a:lnTo>
                <a:lnTo>
                  <a:pt x="1995" y="3599"/>
                </a:lnTo>
                <a:lnTo>
                  <a:pt x="2039" y="3538"/>
                </a:lnTo>
                <a:lnTo>
                  <a:pt x="2092" y="3485"/>
                </a:lnTo>
                <a:lnTo>
                  <a:pt x="2145" y="3485"/>
                </a:lnTo>
                <a:lnTo>
                  <a:pt x="2198" y="3432"/>
                </a:lnTo>
                <a:lnTo>
                  <a:pt x="2304" y="3432"/>
                </a:lnTo>
                <a:lnTo>
                  <a:pt x="2277" y="3352"/>
                </a:lnTo>
              </a:path>
            </a:pathLst>
          </a:custGeom>
          <a:solidFill>
            <a:schemeClr val="tx2">
              <a:lumMod val="20000"/>
              <a:lumOff val="80000"/>
            </a:schemeClr>
          </a:solidFill>
          <a:ln w="9525">
            <a:solidFill>
              <a:schemeClr val="tx1"/>
            </a:solidFill>
            <a:round/>
            <a:headEnd/>
            <a:tailEnd/>
          </a:ln>
        </p:spPr>
        <p:txBody>
          <a:bodyPr wrap="none" anchor="ctr"/>
          <a:lstStyle/>
          <a:p>
            <a:pPr>
              <a:defRPr/>
            </a:pPr>
            <a:r>
              <a:rPr lang="es-CO" dirty="0"/>
              <a:t>  13</a:t>
            </a:r>
          </a:p>
        </p:txBody>
      </p:sp>
      <p:sp>
        <p:nvSpPr>
          <p:cNvPr id="32" name="Freeform 16">
            <a:extLst>
              <a:ext uri="{FF2B5EF4-FFF2-40B4-BE49-F238E27FC236}">
                <a16:creationId xmlns:a16="http://schemas.microsoft.com/office/drawing/2014/main" id="{21B1DA10-7E23-4B57-90C2-98BFE0516048}"/>
              </a:ext>
            </a:extLst>
          </p:cNvPr>
          <p:cNvSpPr>
            <a:spLocks/>
          </p:cNvSpPr>
          <p:nvPr/>
        </p:nvSpPr>
        <p:spPr bwMode="auto">
          <a:xfrm>
            <a:off x="5451475" y="2243138"/>
            <a:ext cx="795338" cy="874712"/>
          </a:xfrm>
          <a:custGeom>
            <a:avLst/>
            <a:gdLst>
              <a:gd name="T0" fmla="*/ 81932354 w 2436"/>
              <a:gd name="T1" fmla="*/ 129463684 h 2682"/>
              <a:gd name="T2" fmla="*/ 88153693 w 2436"/>
              <a:gd name="T3" fmla="*/ 150257448 h 2682"/>
              <a:gd name="T4" fmla="*/ 69490002 w 2436"/>
              <a:gd name="T5" fmla="*/ 164707771 h 2682"/>
              <a:gd name="T6" fmla="*/ 52939139 w 2436"/>
              <a:gd name="T7" fmla="*/ 184444512 h 2682"/>
              <a:gd name="T8" fmla="*/ 33218871 w 2436"/>
              <a:gd name="T9" fmla="*/ 197837161 h 2682"/>
              <a:gd name="T10" fmla="*/ 16668333 w 2436"/>
              <a:gd name="T11" fmla="*/ 212404678 h 2682"/>
              <a:gd name="T12" fmla="*/ 13498929 w 2436"/>
              <a:gd name="T13" fmla="*/ 234138597 h 2682"/>
              <a:gd name="T14" fmla="*/ 9390417 w 2436"/>
              <a:gd name="T15" fmla="*/ 255990035 h 2682"/>
              <a:gd name="T16" fmla="*/ 29110685 w 2436"/>
              <a:gd name="T17" fmla="*/ 275609256 h 2682"/>
              <a:gd name="T18" fmla="*/ 40496787 w 2436"/>
              <a:gd name="T19" fmla="*/ 283950527 h 2682"/>
              <a:gd name="T20" fmla="*/ 48713483 w 2436"/>
              <a:gd name="T21" fmla="*/ 299457873 h 2682"/>
              <a:gd name="T22" fmla="*/ 70546253 w 2436"/>
              <a:gd name="T23" fmla="*/ 303569748 h 2682"/>
              <a:gd name="T24" fmla="*/ 90149051 w 2436"/>
              <a:gd name="T25" fmla="*/ 314025390 h 2682"/>
              <a:gd name="T26" fmla="*/ 113977504 w 2436"/>
              <a:gd name="T27" fmla="*/ 306741468 h 2682"/>
              <a:gd name="T28" fmla="*/ 131584618 w 2436"/>
              <a:gd name="T29" fmla="*/ 306741468 h 2682"/>
              <a:gd name="T30" fmla="*/ 141914142 w 2436"/>
              <a:gd name="T31" fmla="*/ 273612078 h 2682"/>
              <a:gd name="T32" fmla="*/ 163747238 w 2436"/>
              <a:gd name="T33" fmla="*/ 277723954 h 2682"/>
              <a:gd name="T34" fmla="*/ 149192058 w 2436"/>
              <a:gd name="T35" fmla="*/ 298400524 h 2682"/>
              <a:gd name="T36" fmla="*/ 166799172 w 2436"/>
              <a:gd name="T37" fmla="*/ 298400524 h 2682"/>
              <a:gd name="T38" fmla="*/ 184406287 w 2436"/>
              <a:gd name="T39" fmla="*/ 287005053 h 2682"/>
              <a:gd name="T40" fmla="*/ 211404144 w 2436"/>
              <a:gd name="T41" fmla="*/ 279721132 h 2682"/>
              <a:gd name="T42" fmla="*/ 236171704 w 2436"/>
              <a:gd name="T43" fmla="*/ 256929864 h 2682"/>
              <a:gd name="T44" fmla="*/ 252722568 w 2436"/>
              <a:gd name="T45" fmla="*/ 234138597 h 2682"/>
              <a:gd name="T46" fmla="*/ 244388401 w 2436"/>
              <a:gd name="T47" fmla="*/ 209232958 h 2682"/>
              <a:gd name="T48" fmla="*/ 257887330 w 2436"/>
              <a:gd name="T49" fmla="*/ 208292802 h 2682"/>
              <a:gd name="T50" fmla="*/ 275494444 w 2436"/>
              <a:gd name="T51" fmla="*/ 211347329 h 2682"/>
              <a:gd name="T52" fmla="*/ 285823968 w 2436"/>
              <a:gd name="T53" fmla="*/ 189613410 h 2682"/>
              <a:gd name="T54" fmla="*/ 285823968 w 2436"/>
              <a:gd name="T55" fmla="*/ 164707771 h 2682"/>
              <a:gd name="T56" fmla="*/ 272325040 w 2436"/>
              <a:gd name="T57" fmla="*/ 150257448 h 2682"/>
              <a:gd name="T58" fmla="*/ 252722568 w 2436"/>
              <a:gd name="T59" fmla="*/ 144971030 h 2682"/>
              <a:gd name="T60" fmla="*/ 231006942 w 2436"/>
              <a:gd name="T61" fmla="*/ 131578055 h 2682"/>
              <a:gd name="T62" fmla="*/ 231006942 w 2436"/>
              <a:gd name="T63" fmla="*/ 105615068 h 2682"/>
              <a:gd name="T64" fmla="*/ 223846496 w 2436"/>
              <a:gd name="T65" fmla="*/ 86935676 h 2682"/>
              <a:gd name="T66" fmla="*/ 210347567 w 2436"/>
              <a:gd name="T67" fmla="*/ 73542701 h 2682"/>
              <a:gd name="T68" fmla="*/ 197905215 w 2436"/>
              <a:gd name="T69" fmla="*/ 64144408 h 2682"/>
              <a:gd name="T70" fmla="*/ 173020512 w 2436"/>
              <a:gd name="T71" fmla="*/ 69313632 h 2682"/>
              <a:gd name="T72" fmla="*/ 155413071 w 2436"/>
              <a:gd name="T73" fmla="*/ 73542701 h 2682"/>
              <a:gd name="T74" fmla="*/ 131584618 w 2436"/>
              <a:gd name="T75" fmla="*/ 64144408 h 2682"/>
              <a:gd name="T76" fmla="*/ 118085689 w 2436"/>
              <a:gd name="T77" fmla="*/ 52748611 h 2682"/>
              <a:gd name="T78" fmla="*/ 103647980 w 2436"/>
              <a:gd name="T79" fmla="*/ 38298614 h 2682"/>
              <a:gd name="T80" fmla="*/ 105760807 w 2436"/>
              <a:gd name="T81" fmla="*/ 18679392 h 2682"/>
              <a:gd name="T82" fmla="*/ 92261878 w 2436"/>
              <a:gd name="T83" fmla="*/ 5169224 h 2682"/>
              <a:gd name="T84" fmla="*/ 91205301 w 2436"/>
              <a:gd name="T85" fmla="*/ 31132212 h 2682"/>
              <a:gd name="T86" fmla="*/ 96370390 w 2436"/>
              <a:gd name="T87" fmla="*/ 60032533 h 2682"/>
              <a:gd name="T88" fmla="*/ 84984288 w 2436"/>
              <a:gd name="T89" fmla="*/ 84938498 h 268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436" h="2682">
                <a:moveTo>
                  <a:pt x="680" y="943"/>
                </a:moveTo>
                <a:lnTo>
                  <a:pt x="698" y="1023"/>
                </a:lnTo>
                <a:lnTo>
                  <a:pt x="698" y="1102"/>
                </a:lnTo>
                <a:lnTo>
                  <a:pt x="733" y="1173"/>
                </a:lnTo>
                <a:lnTo>
                  <a:pt x="777" y="1226"/>
                </a:lnTo>
                <a:lnTo>
                  <a:pt x="751" y="1279"/>
                </a:lnTo>
                <a:lnTo>
                  <a:pt x="698" y="1331"/>
                </a:lnTo>
                <a:lnTo>
                  <a:pt x="609" y="1349"/>
                </a:lnTo>
                <a:lnTo>
                  <a:pt x="592" y="1402"/>
                </a:lnTo>
                <a:lnTo>
                  <a:pt x="530" y="1429"/>
                </a:lnTo>
                <a:lnTo>
                  <a:pt x="495" y="1508"/>
                </a:lnTo>
                <a:lnTo>
                  <a:pt x="451" y="1570"/>
                </a:lnTo>
                <a:lnTo>
                  <a:pt x="371" y="1587"/>
                </a:lnTo>
                <a:lnTo>
                  <a:pt x="309" y="1623"/>
                </a:lnTo>
                <a:lnTo>
                  <a:pt x="283" y="1684"/>
                </a:lnTo>
                <a:lnTo>
                  <a:pt x="195" y="1702"/>
                </a:lnTo>
                <a:lnTo>
                  <a:pt x="159" y="1746"/>
                </a:lnTo>
                <a:lnTo>
                  <a:pt x="142" y="1808"/>
                </a:lnTo>
                <a:lnTo>
                  <a:pt x="150" y="1887"/>
                </a:lnTo>
                <a:lnTo>
                  <a:pt x="168" y="1949"/>
                </a:lnTo>
                <a:lnTo>
                  <a:pt x="115" y="1993"/>
                </a:lnTo>
                <a:lnTo>
                  <a:pt x="80" y="2055"/>
                </a:lnTo>
                <a:lnTo>
                  <a:pt x="0" y="2126"/>
                </a:lnTo>
                <a:lnTo>
                  <a:pt x="80" y="2179"/>
                </a:lnTo>
                <a:lnTo>
                  <a:pt x="98" y="2258"/>
                </a:lnTo>
                <a:lnTo>
                  <a:pt x="168" y="2337"/>
                </a:lnTo>
                <a:lnTo>
                  <a:pt x="248" y="2346"/>
                </a:lnTo>
                <a:lnTo>
                  <a:pt x="309" y="2284"/>
                </a:lnTo>
                <a:lnTo>
                  <a:pt x="353" y="2329"/>
                </a:lnTo>
                <a:lnTo>
                  <a:pt x="345" y="2417"/>
                </a:lnTo>
                <a:lnTo>
                  <a:pt x="380" y="2452"/>
                </a:lnTo>
                <a:lnTo>
                  <a:pt x="362" y="2523"/>
                </a:lnTo>
                <a:lnTo>
                  <a:pt x="415" y="2549"/>
                </a:lnTo>
                <a:lnTo>
                  <a:pt x="451" y="2496"/>
                </a:lnTo>
                <a:lnTo>
                  <a:pt x="539" y="2540"/>
                </a:lnTo>
                <a:lnTo>
                  <a:pt x="601" y="2584"/>
                </a:lnTo>
                <a:lnTo>
                  <a:pt x="671" y="2593"/>
                </a:lnTo>
                <a:lnTo>
                  <a:pt x="706" y="2655"/>
                </a:lnTo>
                <a:lnTo>
                  <a:pt x="768" y="2673"/>
                </a:lnTo>
                <a:lnTo>
                  <a:pt x="839" y="2681"/>
                </a:lnTo>
                <a:lnTo>
                  <a:pt x="918" y="2646"/>
                </a:lnTo>
                <a:lnTo>
                  <a:pt x="971" y="2611"/>
                </a:lnTo>
                <a:lnTo>
                  <a:pt x="1042" y="2611"/>
                </a:lnTo>
                <a:lnTo>
                  <a:pt x="1095" y="2681"/>
                </a:lnTo>
                <a:lnTo>
                  <a:pt x="1121" y="2611"/>
                </a:lnTo>
                <a:lnTo>
                  <a:pt x="1121" y="2505"/>
                </a:lnTo>
                <a:lnTo>
                  <a:pt x="1148" y="2381"/>
                </a:lnTo>
                <a:lnTo>
                  <a:pt x="1209" y="2329"/>
                </a:lnTo>
                <a:lnTo>
                  <a:pt x="1289" y="2311"/>
                </a:lnTo>
                <a:lnTo>
                  <a:pt x="1359" y="2329"/>
                </a:lnTo>
                <a:lnTo>
                  <a:pt x="1395" y="2364"/>
                </a:lnTo>
                <a:lnTo>
                  <a:pt x="1412" y="2434"/>
                </a:lnTo>
                <a:lnTo>
                  <a:pt x="1342" y="2496"/>
                </a:lnTo>
                <a:lnTo>
                  <a:pt x="1271" y="2540"/>
                </a:lnTo>
                <a:lnTo>
                  <a:pt x="1307" y="2584"/>
                </a:lnTo>
                <a:lnTo>
                  <a:pt x="1412" y="2602"/>
                </a:lnTo>
                <a:lnTo>
                  <a:pt x="1421" y="2540"/>
                </a:lnTo>
                <a:lnTo>
                  <a:pt x="1457" y="2496"/>
                </a:lnTo>
                <a:lnTo>
                  <a:pt x="1518" y="2487"/>
                </a:lnTo>
                <a:lnTo>
                  <a:pt x="1571" y="2443"/>
                </a:lnTo>
                <a:lnTo>
                  <a:pt x="1580" y="2364"/>
                </a:lnTo>
                <a:lnTo>
                  <a:pt x="1721" y="2373"/>
                </a:lnTo>
                <a:lnTo>
                  <a:pt x="1801" y="2381"/>
                </a:lnTo>
                <a:lnTo>
                  <a:pt x="1854" y="2337"/>
                </a:lnTo>
                <a:lnTo>
                  <a:pt x="1924" y="2276"/>
                </a:lnTo>
                <a:lnTo>
                  <a:pt x="2012" y="2187"/>
                </a:lnTo>
                <a:lnTo>
                  <a:pt x="2073" y="2099"/>
                </a:lnTo>
                <a:lnTo>
                  <a:pt x="2135" y="2055"/>
                </a:lnTo>
                <a:lnTo>
                  <a:pt x="2153" y="1993"/>
                </a:lnTo>
                <a:lnTo>
                  <a:pt x="2144" y="1905"/>
                </a:lnTo>
                <a:lnTo>
                  <a:pt x="2135" y="1826"/>
                </a:lnTo>
                <a:lnTo>
                  <a:pt x="2082" y="1781"/>
                </a:lnTo>
                <a:lnTo>
                  <a:pt x="2073" y="1711"/>
                </a:lnTo>
                <a:lnTo>
                  <a:pt x="2153" y="1711"/>
                </a:lnTo>
                <a:lnTo>
                  <a:pt x="2197" y="1773"/>
                </a:lnTo>
                <a:lnTo>
                  <a:pt x="2214" y="1834"/>
                </a:lnTo>
                <a:lnTo>
                  <a:pt x="2276" y="1852"/>
                </a:lnTo>
                <a:lnTo>
                  <a:pt x="2347" y="1799"/>
                </a:lnTo>
                <a:lnTo>
                  <a:pt x="2373" y="1746"/>
                </a:lnTo>
                <a:lnTo>
                  <a:pt x="2391" y="1658"/>
                </a:lnTo>
                <a:lnTo>
                  <a:pt x="2435" y="1614"/>
                </a:lnTo>
                <a:lnTo>
                  <a:pt x="2426" y="1552"/>
                </a:lnTo>
                <a:lnTo>
                  <a:pt x="2426" y="1473"/>
                </a:lnTo>
                <a:lnTo>
                  <a:pt x="2435" y="1402"/>
                </a:lnTo>
                <a:lnTo>
                  <a:pt x="2409" y="1331"/>
                </a:lnTo>
                <a:lnTo>
                  <a:pt x="2356" y="1331"/>
                </a:lnTo>
                <a:lnTo>
                  <a:pt x="2320" y="1279"/>
                </a:lnTo>
                <a:lnTo>
                  <a:pt x="2312" y="1226"/>
                </a:lnTo>
                <a:lnTo>
                  <a:pt x="2241" y="1234"/>
                </a:lnTo>
                <a:lnTo>
                  <a:pt x="2153" y="1234"/>
                </a:lnTo>
                <a:lnTo>
                  <a:pt x="2064" y="1217"/>
                </a:lnTo>
                <a:lnTo>
                  <a:pt x="2012" y="1164"/>
                </a:lnTo>
                <a:lnTo>
                  <a:pt x="1968" y="1120"/>
                </a:lnTo>
                <a:lnTo>
                  <a:pt x="2003" y="1040"/>
                </a:lnTo>
                <a:lnTo>
                  <a:pt x="1951" y="970"/>
                </a:lnTo>
                <a:lnTo>
                  <a:pt x="1968" y="899"/>
                </a:lnTo>
                <a:lnTo>
                  <a:pt x="1977" y="837"/>
                </a:lnTo>
                <a:lnTo>
                  <a:pt x="1924" y="776"/>
                </a:lnTo>
                <a:lnTo>
                  <a:pt x="1907" y="740"/>
                </a:lnTo>
                <a:lnTo>
                  <a:pt x="1898" y="696"/>
                </a:lnTo>
                <a:lnTo>
                  <a:pt x="1845" y="652"/>
                </a:lnTo>
                <a:lnTo>
                  <a:pt x="1792" y="626"/>
                </a:lnTo>
                <a:lnTo>
                  <a:pt x="1792" y="590"/>
                </a:lnTo>
                <a:lnTo>
                  <a:pt x="1748" y="528"/>
                </a:lnTo>
                <a:lnTo>
                  <a:pt x="1686" y="546"/>
                </a:lnTo>
                <a:lnTo>
                  <a:pt x="1615" y="546"/>
                </a:lnTo>
                <a:lnTo>
                  <a:pt x="1509" y="528"/>
                </a:lnTo>
                <a:lnTo>
                  <a:pt x="1474" y="590"/>
                </a:lnTo>
                <a:lnTo>
                  <a:pt x="1457" y="643"/>
                </a:lnTo>
                <a:lnTo>
                  <a:pt x="1395" y="652"/>
                </a:lnTo>
                <a:lnTo>
                  <a:pt x="1324" y="626"/>
                </a:lnTo>
                <a:lnTo>
                  <a:pt x="1262" y="643"/>
                </a:lnTo>
                <a:lnTo>
                  <a:pt x="1192" y="608"/>
                </a:lnTo>
                <a:lnTo>
                  <a:pt x="1121" y="546"/>
                </a:lnTo>
                <a:lnTo>
                  <a:pt x="1077" y="502"/>
                </a:lnTo>
                <a:lnTo>
                  <a:pt x="1059" y="449"/>
                </a:lnTo>
                <a:lnTo>
                  <a:pt x="1006" y="449"/>
                </a:lnTo>
                <a:lnTo>
                  <a:pt x="909" y="449"/>
                </a:lnTo>
                <a:lnTo>
                  <a:pt x="874" y="396"/>
                </a:lnTo>
                <a:lnTo>
                  <a:pt x="883" y="326"/>
                </a:lnTo>
                <a:lnTo>
                  <a:pt x="954" y="291"/>
                </a:lnTo>
                <a:lnTo>
                  <a:pt x="962" y="229"/>
                </a:lnTo>
                <a:lnTo>
                  <a:pt x="901" y="159"/>
                </a:lnTo>
                <a:lnTo>
                  <a:pt x="856" y="62"/>
                </a:lnTo>
                <a:lnTo>
                  <a:pt x="848" y="0"/>
                </a:lnTo>
                <a:lnTo>
                  <a:pt x="786" y="44"/>
                </a:lnTo>
                <a:lnTo>
                  <a:pt x="742" y="115"/>
                </a:lnTo>
                <a:lnTo>
                  <a:pt x="733" y="203"/>
                </a:lnTo>
                <a:lnTo>
                  <a:pt x="777" y="265"/>
                </a:lnTo>
                <a:lnTo>
                  <a:pt x="804" y="352"/>
                </a:lnTo>
                <a:lnTo>
                  <a:pt x="812" y="423"/>
                </a:lnTo>
                <a:lnTo>
                  <a:pt x="821" y="511"/>
                </a:lnTo>
                <a:lnTo>
                  <a:pt x="804" y="590"/>
                </a:lnTo>
                <a:lnTo>
                  <a:pt x="759" y="634"/>
                </a:lnTo>
                <a:lnTo>
                  <a:pt x="724" y="723"/>
                </a:lnTo>
                <a:lnTo>
                  <a:pt x="715" y="811"/>
                </a:lnTo>
                <a:lnTo>
                  <a:pt x="680" y="943"/>
                </a:lnTo>
              </a:path>
            </a:pathLst>
          </a:custGeom>
          <a:solidFill>
            <a:schemeClr val="tx2">
              <a:lumMod val="60000"/>
              <a:lumOff val="40000"/>
            </a:schemeClr>
          </a:solidFill>
          <a:ln w="9525">
            <a:solidFill>
              <a:schemeClr val="tx1"/>
            </a:solidFill>
            <a:round/>
            <a:headEnd/>
            <a:tailEnd/>
          </a:ln>
        </p:spPr>
        <p:txBody>
          <a:bodyPr wrap="none" anchor="ctr"/>
          <a:lstStyle/>
          <a:p>
            <a:pPr>
              <a:defRPr/>
            </a:pPr>
            <a:r>
              <a:rPr lang="es-CO" dirty="0"/>
              <a:t>   70</a:t>
            </a:r>
          </a:p>
        </p:txBody>
      </p:sp>
      <p:sp>
        <p:nvSpPr>
          <p:cNvPr id="33" name="Freeform 17">
            <a:extLst>
              <a:ext uri="{FF2B5EF4-FFF2-40B4-BE49-F238E27FC236}">
                <a16:creationId xmlns:a16="http://schemas.microsoft.com/office/drawing/2014/main" id="{A8D31030-FB03-4E4C-9B21-D95814013347}"/>
              </a:ext>
            </a:extLst>
          </p:cNvPr>
          <p:cNvSpPr>
            <a:spLocks noChangeArrowheads="1"/>
          </p:cNvSpPr>
          <p:nvPr/>
        </p:nvSpPr>
        <p:spPr bwMode="auto">
          <a:xfrm>
            <a:off x="4762500" y="3219451"/>
            <a:ext cx="381000" cy="315913"/>
          </a:xfrm>
          <a:custGeom>
            <a:avLst/>
            <a:gdLst>
              <a:gd name="T0" fmla="*/ 72054 w 1166"/>
              <a:gd name="T1" fmla="*/ 192948 h 972"/>
              <a:gd name="T2" fmla="*/ 48906 w 1166"/>
              <a:gd name="T3" fmla="*/ 178281 h 972"/>
              <a:gd name="T4" fmla="*/ 46297 w 1166"/>
              <a:gd name="T5" fmla="*/ 155467 h 972"/>
              <a:gd name="T6" fmla="*/ 31626 w 1166"/>
              <a:gd name="T7" fmla="*/ 132326 h 972"/>
              <a:gd name="T8" fmla="*/ 14346 w 1166"/>
              <a:gd name="T9" fmla="*/ 117985 h 972"/>
              <a:gd name="T10" fmla="*/ 0 w 1166"/>
              <a:gd name="T11" fmla="*/ 95170 h 972"/>
              <a:gd name="T12" fmla="*/ 26083 w 1166"/>
              <a:gd name="T13" fmla="*/ 80504 h 972"/>
              <a:gd name="T14" fmla="*/ 40429 w 1166"/>
              <a:gd name="T15" fmla="*/ 60622 h 972"/>
              <a:gd name="T16" fmla="*/ 57709 w 1166"/>
              <a:gd name="T17" fmla="*/ 43348 h 972"/>
              <a:gd name="T18" fmla="*/ 74989 w 1166"/>
              <a:gd name="T19" fmla="*/ 43348 h 972"/>
              <a:gd name="T20" fmla="*/ 92269 w 1166"/>
              <a:gd name="T21" fmla="*/ 26074 h 972"/>
              <a:gd name="T22" fmla="*/ 126829 w 1166"/>
              <a:gd name="T23" fmla="*/ 26074 h 972"/>
              <a:gd name="T24" fmla="*/ 118026 w 1166"/>
              <a:gd name="T25" fmla="*/ 0 h 972"/>
              <a:gd name="T26" fmla="*/ 141174 w 1166"/>
              <a:gd name="T27" fmla="*/ 11733 h 972"/>
              <a:gd name="T28" fmla="*/ 175734 w 1166"/>
              <a:gd name="T29" fmla="*/ 11733 h 972"/>
              <a:gd name="T30" fmla="*/ 187146 w 1166"/>
              <a:gd name="T31" fmla="*/ 34548 h 972"/>
              <a:gd name="T32" fmla="*/ 175734 w 1166"/>
              <a:gd name="T33" fmla="*/ 51822 h 972"/>
              <a:gd name="T34" fmla="*/ 195623 w 1166"/>
              <a:gd name="T35" fmla="*/ 54756 h 972"/>
              <a:gd name="T36" fmla="*/ 215837 w 1166"/>
              <a:gd name="T37" fmla="*/ 43348 h 972"/>
              <a:gd name="T38" fmla="*/ 238986 w 1166"/>
              <a:gd name="T39" fmla="*/ 48889 h 972"/>
              <a:gd name="T40" fmla="*/ 238986 w 1166"/>
              <a:gd name="T41" fmla="*/ 66163 h 972"/>
              <a:gd name="T42" fmla="*/ 204426 w 1166"/>
              <a:gd name="T43" fmla="*/ 83437 h 972"/>
              <a:gd name="T44" fmla="*/ 201491 w 1166"/>
              <a:gd name="T45" fmla="*/ 100711 h 972"/>
              <a:gd name="T46" fmla="*/ 201491 w 1166"/>
              <a:gd name="T47" fmla="*/ 117985 h 972"/>
              <a:gd name="T48" fmla="*/ 195623 w 1166"/>
              <a:gd name="T49" fmla="*/ 141126 h 972"/>
              <a:gd name="T50" fmla="*/ 195623 w 1166"/>
              <a:gd name="T51" fmla="*/ 163941 h 972"/>
              <a:gd name="T52" fmla="*/ 218771 w 1166"/>
              <a:gd name="T53" fmla="*/ 166874 h 972"/>
              <a:gd name="T54" fmla="*/ 236051 w 1166"/>
              <a:gd name="T55" fmla="*/ 172741 h 972"/>
              <a:gd name="T56" fmla="*/ 241920 w 1166"/>
              <a:gd name="T57" fmla="*/ 192948 h 972"/>
              <a:gd name="T58" fmla="*/ 253331 w 1166"/>
              <a:gd name="T59" fmla="*/ 207289 h 972"/>
              <a:gd name="T60" fmla="*/ 293434 w 1166"/>
              <a:gd name="T61" fmla="*/ 201422 h 972"/>
              <a:gd name="T62" fmla="*/ 319517 w 1166"/>
              <a:gd name="T63" fmla="*/ 201422 h 972"/>
              <a:gd name="T64" fmla="*/ 327994 w 1166"/>
              <a:gd name="T65" fmla="*/ 212830 h 972"/>
              <a:gd name="T66" fmla="*/ 354077 w 1166"/>
              <a:gd name="T67" fmla="*/ 215763 h 972"/>
              <a:gd name="T68" fmla="*/ 354077 w 1166"/>
              <a:gd name="T69" fmla="*/ 233037 h 972"/>
              <a:gd name="T70" fmla="*/ 379834 w 1166"/>
              <a:gd name="T71" fmla="*/ 244444 h 972"/>
              <a:gd name="T72" fmla="*/ 379834 w 1166"/>
              <a:gd name="T73" fmla="*/ 270519 h 972"/>
              <a:gd name="T74" fmla="*/ 371357 w 1166"/>
              <a:gd name="T75" fmla="*/ 284859 h 972"/>
              <a:gd name="T76" fmla="*/ 345274 w 1166"/>
              <a:gd name="T77" fmla="*/ 299200 h 972"/>
              <a:gd name="T78" fmla="*/ 322451 w 1166"/>
              <a:gd name="T79" fmla="*/ 293333 h 972"/>
              <a:gd name="T80" fmla="*/ 296368 w 1166"/>
              <a:gd name="T81" fmla="*/ 287793 h 972"/>
              <a:gd name="T82" fmla="*/ 267677 w 1166"/>
              <a:gd name="T83" fmla="*/ 290726 h 972"/>
              <a:gd name="T84" fmla="*/ 244528 w 1166"/>
              <a:gd name="T85" fmla="*/ 293333 h 972"/>
              <a:gd name="T86" fmla="*/ 250397 w 1166"/>
              <a:gd name="T87" fmla="*/ 305067 h 972"/>
              <a:gd name="T88" fmla="*/ 221706 w 1166"/>
              <a:gd name="T89" fmla="*/ 316474 h 972"/>
              <a:gd name="T90" fmla="*/ 212903 w 1166"/>
              <a:gd name="T91" fmla="*/ 287793 h 972"/>
              <a:gd name="T92" fmla="*/ 193014 w 1166"/>
              <a:gd name="T93" fmla="*/ 281926 h 972"/>
              <a:gd name="T94" fmla="*/ 175734 w 1166"/>
              <a:gd name="T95" fmla="*/ 278993 h 972"/>
              <a:gd name="T96" fmla="*/ 158454 w 1166"/>
              <a:gd name="T97" fmla="*/ 264652 h 972"/>
              <a:gd name="T98" fmla="*/ 166931 w 1166"/>
              <a:gd name="T99" fmla="*/ 233037 h 972"/>
              <a:gd name="T100" fmla="*/ 138240 w 1166"/>
              <a:gd name="T101" fmla="*/ 233037 h 972"/>
              <a:gd name="T102" fmla="*/ 132371 w 1166"/>
              <a:gd name="T103" fmla="*/ 221630 h 972"/>
              <a:gd name="T104" fmla="*/ 115091 w 1166"/>
              <a:gd name="T105" fmla="*/ 201422 h 972"/>
              <a:gd name="T106" fmla="*/ 92269 w 1166"/>
              <a:gd name="T107" fmla="*/ 190015 h 972"/>
              <a:gd name="T108" fmla="*/ 72054 w 1166"/>
              <a:gd name="T109" fmla="*/ 192948 h 97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166" h="972">
                <a:moveTo>
                  <a:pt x="221" y="592"/>
                </a:moveTo>
                <a:lnTo>
                  <a:pt x="150" y="547"/>
                </a:lnTo>
                <a:lnTo>
                  <a:pt x="142" y="477"/>
                </a:lnTo>
                <a:lnTo>
                  <a:pt x="97" y="406"/>
                </a:lnTo>
                <a:lnTo>
                  <a:pt x="44" y="362"/>
                </a:lnTo>
                <a:lnTo>
                  <a:pt x="0" y="292"/>
                </a:lnTo>
                <a:lnTo>
                  <a:pt x="80" y="247"/>
                </a:lnTo>
                <a:lnTo>
                  <a:pt x="124" y="186"/>
                </a:lnTo>
                <a:lnTo>
                  <a:pt x="177" y="133"/>
                </a:lnTo>
                <a:lnTo>
                  <a:pt x="230" y="133"/>
                </a:lnTo>
                <a:lnTo>
                  <a:pt x="283" y="80"/>
                </a:lnTo>
                <a:lnTo>
                  <a:pt x="389" y="80"/>
                </a:lnTo>
                <a:lnTo>
                  <a:pt x="362" y="0"/>
                </a:lnTo>
                <a:lnTo>
                  <a:pt x="433" y="36"/>
                </a:lnTo>
                <a:lnTo>
                  <a:pt x="539" y="36"/>
                </a:lnTo>
                <a:lnTo>
                  <a:pt x="574" y="106"/>
                </a:lnTo>
                <a:lnTo>
                  <a:pt x="539" y="159"/>
                </a:lnTo>
                <a:lnTo>
                  <a:pt x="600" y="168"/>
                </a:lnTo>
                <a:lnTo>
                  <a:pt x="662" y="133"/>
                </a:lnTo>
                <a:lnTo>
                  <a:pt x="733" y="150"/>
                </a:lnTo>
                <a:lnTo>
                  <a:pt x="733" y="203"/>
                </a:lnTo>
                <a:lnTo>
                  <a:pt x="627" y="256"/>
                </a:lnTo>
                <a:lnTo>
                  <a:pt x="618" y="309"/>
                </a:lnTo>
                <a:lnTo>
                  <a:pt x="618" y="362"/>
                </a:lnTo>
                <a:lnTo>
                  <a:pt x="600" y="433"/>
                </a:lnTo>
                <a:lnTo>
                  <a:pt x="600" y="503"/>
                </a:lnTo>
                <a:lnTo>
                  <a:pt x="671" y="512"/>
                </a:lnTo>
                <a:lnTo>
                  <a:pt x="724" y="530"/>
                </a:lnTo>
                <a:lnTo>
                  <a:pt x="742" y="592"/>
                </a:lnTo>
                <a:lnTo>
                  <a:pt x="777" y="636"/>
                </a:lnTo>
                <a:lnTo>
                  <a:pt x="900" y="618"/>
                </a:lnTo>
                <a:lnTo>
                  <a:pt x="980" y="618"/>
                </a:lnTo>
                <a:lnTo>
                  <a:pt x="1006" y="653"/>
                </a:lnTo>
                <a:lnTo>
                  <a:pt x="1086" y="662"/>
                </a:lnTo>
                <a:lnTo>
                  <a:pt x="1086" y="715"/>
                </a:lnTo>
                <a:lnTo>
                  <a:pt x="1165" y="750"/>
                </a:lnTo>
                <a:lnTo>
                  <a:pt x="1165" y="830"/>
                </a:lnTo>
                <a:lnTo>
                  <a:pt x="1139" y="874"/>
                </a:lnTo>
                <a:lnTo>
                  <a:pt x="1059" y="918"/>
                </a:lnTo>
                <a:lnTo>
                  <a:pt x="989" y="900"/>
                </a:lnTo>
                <a:lnTo>
                  <a:pt x="909" y="883"/>
                </a:lnTo>
                <a:lnTo>
                  <a:pt x="821" y="892"/>
                </a:lnTo>
                <a:lnTo>
                  <a:pt x="750" y="900"/>
                </a:lnTo>
                <a:lnTo>
                  <a:pt x="768" y="936"/>
                </a:lnTo>
                <a:lnTo>
                  <a:pt x="680" y="971"/>
                </a:lnTo>
                <a:lnTo>
                  <a:pt x="653" y="883"/>
                </a:lnTo>
                <a:lnTo>
                  <a:pt x="592" y="865"/>
                </a:lnTo>
                <a:lnTo>
                  <a:pt x="539" y="856"/>
                </a:lnTo>
                <a:lnTo>
                  <a:pt x="486" y="812"/>
                </a:lnTo>
                <a:lnTo>
                  <a:pt x="512" y="715"/>
                </a:lnTo>
                <a:lnTo>
                  <a:pt x="424" y="715"/>
                </a:lnTo>
                <a:lnTo>
                  <a:pt x="406" y="680"/>
                </a:lnTo>
                <a:lnTo>
                  <a:pt x="353" y="618"/>
                </a:lnTo>
                <a:lnTo>
                  <a:pt x="283" y="583"/>
                </a:lnTo>
                <a:lnTo>
                  <a:pt x="221" y="592"/>
                </a:lnTo>
              </a:path>
            </a:pathLst>
          </a:custGeom>
          <a:solidFill>
            <a:schemeClr val="tx2">
              <a:lumMod val="60000"/>
              <a:lumOff val="40000"/>
            </a:schemeClr>
          </a:solidFill>
          <a:ln w="9525">
            <a:solidFill>
              <a:schemeClr val="tx1"/>
            </a:solidFill>
            <a:round/>
            <a:headEnd/>
            <a:tailEnd/>
          </a:ln>
        </p:spPr>
        <p:txBody>
          <a:bodyPr wrap="none" anchor="ctr"/>
          <a:lstStyle/>
          <a:p>
            <a:pPr>
              <a:defRPr/>
            </a:pPr>
            <a:r>
              <a:rPr lang="es-CO" dirty="0"/>
              <a:t>61 </a:t>
            </a:r>
          </a:p>
        </p:txBody>
      </p:sp>
      <p:sp>
        <p:nvSpPr>
          <p:cNvPr id="34" name="Freeform 18">
            <a:extLst>
              <a:ext uri="{FF2B5EF4-FFF2-40B4-BE49-F238E27FC236}">
                <a16:creationId xmlns:a16="http://schemas.microsoft.com/office/drawing/2014/main" id="{6D85C9FC-BFB2-4FE5-9EBA-DEA9ECB70908}"/>
              </a:ext>
            </a:extLst>
          </p:cNvPr>
          <p:cNvSpPr>
            <a:spLocks noChangeArrowheads="1"/>
          </p:cNvSpPr>
          <p:nvPr/>
        </p:nvSpPr>
        <p:spPr bwMode="auto">
          <a:xfrm>
            <a:off x="4319588" y="3408363"/>
            <a:ext cx="715962" cy="723900"/>
          </a:xfrm>
          <a:custGeom>
            <a:avLst/>
            <a:gdLst>
              <a:gd name="T0" fmla="*/ 637576 w 2190"/>
              <a:gd name="T1" fmla="*/ 143923 h 2215"/>
              <a:gd name="T2" fmla="*/ 657511 w 2190"/>
              <a:gd name="T3" fmla="*/ 207236 h 2215"/>
              <a:gd name="T4" fmla="*/ 674831 w 2190"/>
              <a:gd name="T5" fmla="*/ 279361 h 2215"/>
              <a:gd name="T6" fmla="*/ 706530 w 2190"/>
              <a:gd name="T7" fmla="*/ 330926 h 2215"/>
              <a:gd name="T8" fmla="*/ 692151 w 2190"/>
              <a:gd name="T9" fmla="*/ 377268 h 2215"/>
              <a:gd name="T10" fmla="*/ 634635 w 2190"/>
              <a:gd name="T11" fmla="*/ 434707 h 2215"/>
              <a:gd name="T12" fmla="*/ 614374 w 2190"/>
              <a:gd name="T13" fmla="*/ 518254 h 2215"/>
              <a:gd name="T14" fmla="*/ 594112 w 2190"/>
              <a:gd name="T15" fmla="*/ 604739 h 2215"/>
              <a:gd name="T16" fmla="*/ 559472 w 2190"/>
              <a:gd name="T17" fmla="*/ 650755 h 2215"/>
              <a:gd name="T18" fmla="*/ 487577 w 2190"/>
              <a:gd name="T19" fmla="*/ 622036 h 2215"/>
              <a:gd name="T20" fmla="*/ 415356 w 2190"/>
              <a:gd name="T21" fmla="*/ 624647 h 2215"/>
              <a:gd name="T22" fmla="*/ 409474 w 2190"/>
              <a:gd name="T23" fmla="*/ 685349 h 2215"/>
              <a:gd name="T24" fmla="*/ 323200 w 2190"/>
              <a:gd name="T25" fmla="*/ 702646 h 2215"/>
              <a:gd name="T26" fmla="*/ 285618 w 2190"/>
              <a:gd name="T27" fmla="*/ 722554 h 2215"/>
              <a:gd name="T28" fmla="*/ 210782 w 2190"/>
              <a:gd name="T29" fmla="*/ 708194 h 2215"/>
              <a:gd name="T30" fmla="*/ 132679 w 2190"/>
              <a:gd name="T31" fmla="*/ 702646 h 2215"/>
              <a:gd name="T32" fmla="*/ 89542 w 2190"/>
              <a:gd name="T33" fmla="*/ 679475 h 2215"/>
              <a:gd name="T34" fmla="*/ 37581 w 2190"/>
              <a:gd name="T35" fmla="*/ 650755 h 2215"/>
              <a:gd name="T36" fmla="*/ 31699 w 2190"/>
              <a:gd name="T37" fmla="*/ 622036 h 2215"/>
              <a:gd name="T38" fmla="*/ 80718 w 2190"/>
              <a:gd name="T39" fmla="*/ 590379 h 2215"/>
              <a:gd name="T40" fmla="*/ 118300 w 2190"/>
              <a:gd name="T41" fmla="*/ 521192 h 2215"/>
              <a:gd name="T42" fmla="*/ 155881 w 2190"/>
              <a:gd name="T43" fmla="*/ 489535 h 2215"/>
              <a:gd name="T44" fmla="*/ 170260 w 2190"/>
              <a:gd name="T45" fmla="*/ 454941 h 2215"/>
              <a:gd name="T46" fmla="*/ 181698 w 2190"/>
              <a:gd name="T47" fmla="*/ 428833 h 2215"/>
              <a:gd name="T48" fmla="*/ 187580 w 2190"/>
              <a:gd name="T49" fmla="*/ 408925 h 2215"/>
              <a:gd name="T50" fmla="*/ 178757 w 2190"/>
              <a:gd name="T51" fmla="*/ 403050 h 2215"/>
              <a:gd name="T52" fmla="*/ 144443 w 2190"/>
              <a:gd name="T53" fmla="*/ 420347 h 2215"/>
              <a:gd name="T54" fmla="*/ 86601 w 2190"/>
              <a:gd name="T55" fmla="*/ 403050 h 2215"/>
              <a:gd name="T56" fmla="*/ 95424 w 2190"/>
              <a:gd name="T57" fmla="*/ 359971 h 2215"/>
              <a:gd name="T58" fmla="*/ 51960 w 2190"/>
              <a:gd name="T59" fmla="*/ 388691 h 2215"/>
              <a:gd name="T60" fmla="*/ 17320 w 2190"/>
              <a:gd name="T61" fmla="*/ 359971 h 2215"/>
              <a:gd name="T62" fmla="*/ 51960 w 2190"/>
              <a:gd name="T63" fmla="*/ 330926 h 2215"/>
              <a:gd name="T64" fmla="*/ 92483 w 2190"/>
              <a:gd name="T65" fmla="*/ 299269 h 2215"/>
              <a:gd name="T66" fmla="*/ 173201 w 2190"/>
              <a:gd name="T67" fmla="*/ 325378 h 2215"/>
              <a:gd name="T68" fmla="*/ 253919 w 2190"/>
              <a:gd name="T69" fmla="*/ 351160 h 2215"/>
              <a:gd name="T70" fmla="*/ 325814 w 2190"/>
              <a:gd name="T71" fmla="*/ 357034 h 2215"/>
              <a:gd name="T72" fmla="*/ 400977 w 2190"/>
              <a:gd name="T73" fmla="*/ 322440 h 2215"/>
              <a:gd name="T74" fmla="*/ 386598 w 2190"/>
              <a:gd name="T75" fmla="*/ 281972 h 2215"/>
              <a:gd name="T76" fmla="*/ 363396 w 2190"/>
              <a:gd name="T77" fmla="*/ 210174 h 2215"/>
              <a:gd name="T78" fmla="*/ 421238 w 2190"/>
              <a:gd name="T79" fmla="*/ 132501 h 2215"/>
              <a:gd name="T80" fmla="*/ 475813 w 2190"/>
              <a:gd name="T81" fmla="*/ 74736 h 2215"/>
              <a:gd name="T82" fmla="*/ 516335 w 2190"/>
              <a:gd name="T83" fmla="*/ 2937 h 2215"/>
              <a:gd name="T84" fmla="*/ 576792 w 2190"/>
              <a:gd name="T85" fmla="*/ 31657 h 2215"/>
              <a:gd name="T86" fmla="*/ 602936 w 2190"/>
              <a:gd name="T87" fmla="*/ 74736 h 2215"/>
              <a:gd name="T88" fmla="*/ 657511 w 2190"/>
              <a:gd name="T89" fmla="*/ 97907 h 221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190" h="2215">
                <a:moveTo>
                  <a:pt x="2039" y="388"/>
                </a:moveTo>
                <a:lnTo>
                  <a:pt x="1986" y="397"/>
                </a:lnTo>
                <a:lnTo>
                  <a:pt x="1951" y="441"/>
                </a:lnTo>
                <a:lnTo>
                  <a:pt x="1968" y="511"/>
                </a:lnTo>
                <a:lnTo>
                  <a:pt x="1977" y="582"/>
                </a:lnTo>
                <a:lnTo>
                  <a:pt x="2012" y="635"/>
                </a:lnTo>
                <a:lnTo>
                  <a:pt x="2056" y="688"/>
                </a:lnTo>
                <a:lnTo>
                  <a:pt x="2039" y="759"/>
                </a:lnTo>
                <a:lnTo>
                  <a:pt x="2065" y="856"/>
                </a:lnTo>
                <a:lnTo>
                  <a:pt x="2065" y="935"/>
                </a:lnTo>
                <a:lnTo>
                  <a:pt x="2101" y="997"/>
                </a:lnTo>
                <a:lnTo>
                  <a:pt x="2162" y="1014"/>
                </a:lnTo>
                <a:lnTo>
                  <a:pt x="2189" y="1059"/>
                </a:lnTo>
                <a:lnTo>
                  <a:pt x="2162" y="1111"/>
                </a:lnTo>
                <a:lnTo>
                  <a:pt x="2118" y="1156"/>
                </a:lnTo>
                <a:lnTo>
                  <a:pt x="2030" y="1173"/>
                </a:lnTo>
                <a:lnTo>
                  <a:pt x="1959" y="1235"/>
                </a:lnTo>
                <a:lnTo>
                  <a:pt x="1942" y="1332"/>
                </a:lnTo>
                <a:lnTo>
                  <a:pt x="1915" y="1438"/>
                </a:lnTo>
                <a:lnTo>
                  <a:pt x="1871" y="1500"/>
                </a:lnTo>
                <a:lnTo>
                  <a:pt x="1880" y="1588"/>
                </a:lnTo>
                <a:lnTo>
                  <a:pt x="1845" y="1676"/>
                </a:lnTo>
                <a:lnTo>
                  <a:pt x="1836" y="1764"/>
                </a:lnTo>
                <a:lnTo>
                  <a:pt x="1818" y="1853"/>
                </a:lnTo>
                <a:lnTo>
                  <a:pt x="1783" y="1923"/>
                </a:lnTo>
                <a:lnTo>
                  <a:pt x="1765" y="1994"/>
                </a:lnTo>
                <a:lnTo>
                  <a:pt x="1712" y="1994"/>
                </a:lnTo>
                <a:lnTo>
                  <a:pt x="1633" y="1967"/>
                </a:lnTo>
                <a:lnTo>
                  <a:pt x="1562" y="1906"/>
                </a:lnTo>
                <a:lnTo>
                  <a:pt x="1492" y="1906"/>
                </a:lnTo>
                <a:lnTo>
                  <a:pt x="1403" y="1932"/>
                </a:lnTo>
                <a:lnTo>
                  <a:pt x="1333" y="1879"/>
                </a:lnTo>
                <a:lnTo>
                  <a:pt x="1271" y="1914"/>
                </a:lnTo>
                <a:lnTo>
                  <a:pt x="1262" y="1967"/>
                </a:lnTo>
                <a:lnTo>
                  <a:pt x="1253" y="2038"/>
                </a:lnTo>
                <a:lnTo>
                  <a:pt x="1253" y="2100"/>
                </a:lnTo>
                <a:lnTo>
                  <a:pt x="1174" y="2117"/>
                </a:lnTo>
                <a:lnTo>
                  <a:pt x="1068" y="2117"/>
                </a:lnTo>
                <a:lnTo>
                  <a:pt x="989" y="2153"/>
                </a:lnTo>
                <a:lnTo>
                  <a:pt x="936" y="2117"/>
                </a:lnTo>
                <a:lnTo>
                  <a:pt x="918" y="2170"/>
                </a:lnTo>
                <a:lnTo>
                  <a:pt x="874" y="2214"/>
                </a:lnTo>
                <a:lnTo>
                  <a:pt x="795" y="2206"/>
                </a:lnTo>
                <a:lnTo>
                  <a:pt x="706" y="2135"/>
                </a:lnTo>
                <a:lnTo>
                  <a:pt x="645" y="2170"/>
                </a:lnTo>
                <a:lnTo>
                  <a:pt x="556" y="2153"/>
                </a:lnTo>
                <a:lnTo>
                  <a:pt x="477" y="2135"/>
                </a:lnTo>
                <a:lnTo>
                  <a:pt x="406" y="2153"/>
                </a:lnTo>
                <a:lnTo>
                  <a:pt x="380" y="2091"/>
                </a:lnTo>
                <a:lnTo>
                  <a:pt x="318" y="2056"/>
                </a:lnTo>
                <a:lnTo>
                  <a:pt x="274" y="2082"/>
                </a:lnTo>
                <a:lnTo>
                  <a:pt x="221" y="2038"/>
                </a:lnTo>
                <a:lnTo>
                  <a:pt x="186" y="1976"/>
                </a:lnTo>
                <a:lnTo>
                  <a:pt x="115" y="1994"/>
                </a:lnTo>
                <a:lnTo>
                  <a:pt x="36" y="2038"/>
                </a:lnTo>
                <a:lnTo>
                  <a:pt x="44" y="1967"/>
                </a:lnTo>
                <a:lnTo>
                  <a:pt x="97" y="1906"/>
                </a:lnTo>
                <a:lnTo>
                  <a:pt x="150" y="1862"/>
                </a:lnTo>
                <a:lnTo>
                  <a:pt x="194" y="1835"/>
                </a:lnTo>
                <a:lnTo>
                  <a:pt x="247" y="1809"/>
                </a:lnTo>
                <a:lnTo>
                  <a:pt x="256" y="1720"/>
                </a:lnTo>
                <a:lnTo>
                  <a:pt x="292" y="1659"/>
                </a:lnTo>
                <a:lnTo>
                  <a:pt x="362" y="1597"/>
                </a:lnTo>
                <a:lnTo>
                  <a:pt x="424" y="1579"/>
                </a:lnTo>
                <a:lnTo>
                  <a:pt x="433" y="1526"/>
                </a:lnTo>
                <a:lnTo>
                  <a:pt x="477" y="1500"/>
                </a:lnTo>
                <a:lnTo>
                  <a:pt x="424" y="1447"/>
                </a:lnTo>
                <a:lnTo>
                  <a:pt x="442" y="1385"/>
                </a:lnTo>
                <a:lnTo>
                  <a:pt x="521" y="1394"/>
                </a:lnTo>
                <a:lnTo>
                  <a:pt x="530" y="1314"/>
                </a:lnTo>
                <a:lnTo>
                  <a:pt x="556" y="1314"/>
                </a:lnTo>
                <a:lnTo>
                  <a:pt x="574" y="1297"/>
                </a:lnTo>
                <a:lnTo>
                  <a:pt x="583" y="1270"/>
                </a:lnTo>
                <a:lnTo>
                  <a:pt x="574" y="1253"/>
                </a:lnTo>
                <a:lnTo>
                  <a:pt x="556" y="1244"/>
                </a:lnTo>
                <a:lnTo>
                  <a:pt x="547" y="1235"/>
                </a:lnTo>
                <a:lnTo>
                  <a:pt x="530" y="1235"/>
                </a:lnTo>
                <a:lnTo>
                  <a:pt x="512" y="1244"/>
                </a:lnTo>
                <a:lnTo>
                  <a:pt x="442" y="1288"/>
                </a:lnTo>
                <a:lnTo>
                  <a:pt x="353" y="1314"/>
                </a:lnTo>
                <a:lnTo>
                  <a:pt x="300" y="1297"/>
                </a:lnTo>
                <a:lnTo>
                  <a:pt x="265" y="1235"/>
                </a:lnTo>
                <a:lnTo>
                  <a:pt x="318" y="1182"/>
                </a:lnTo>
                <a:lnTo>
                  <a:pt x="362" y="1111"/>
                </a:lnTo>
                <a:lnTo>
                  <a:pt x="292" y="1103"/>
                </a:lnTo>
                <a:lnTo>
                  <a:pt x="239" y="1156"/>
                </a:lnTo>
                <a:lnTo>
                  <a:pt x="212" y="1217"/>
                </a:lnTo>
                <a:lnTo>
                  <a:pt x="159" y="1191"/>
                </a:lnTo>
                <a:lnTo>
                  <a:pt x="124" y="1138"/>
                </a:lnTo>
                <a:lnTo>
                  <a:pt x="106" y="1076"/>
                </a:lnTo>
                <a:lnTo>
                  <a:pt x="53" y="1103"/>
                </a:lnTo>
                <a:lnTo>
                  <a:pt x="0" y="1023"/>
                </a:lnTo>
                <a:lnTo>
                  <a:pt x="89" y="988"/>
                </a:lnTo>
                <a:lnTo>
                  <a:pt x="159" y="1014"/>
                </a:lnTo>
                <a:lnTo>
                  <a:pt x="212" y="935"/>
                </a:lnTo>
                <a:lnTo>
                  <a:pt x="239" y="970"/>
                </a:lnTo>
                <a:lnTo>
                  <a:pt x="283" y="917"/>
                </a:lnTo>
                <a:lnTo>
                  <a:pt x="371" y="917"/>
                </a:lnTo>
                <a:lnTo>
                  <a:pt x="442" y="944"/>
                </a:lnTo>
                <a:lnTo>
                  <a:pt x="530" y="997"/>
                </a:lnTo>
                <a:lnTo>
                  <a:pt x="574" y="1032"/>
                </a:lnTo>
                <a:lnTo>
                  <a:pt x="689" y="1006"/>
                </a:lnTo>
                <a:lnTo>
                  <a:pt x="777" y="1076"/>
                </a:lnTo>
                <a:lnTo>
                  <a:pt x="847" y="1120"/>
                </a:lnTo>
                <a:lnTo>
                  <a:pt x="953" y="1156"/>
                </a:lnTo>
                <a:lnTo>
                  <a:pt x="997" y="1094"/>
                </a:lnTo>
                <a:lnTo>
                  <a:pt x="1130" y="1094"/>
                </a:lnTo>
                <a:lnTo>
                  <a:pt x="1165" y="1014"/>
                </a:lnTo>
                <a:lnTo>
                  <a:pt x="1227" y="988"/>
                </a:lnTo>
                <a:lnTo>
                  <a:pt x="1289" y="970"/>
                </a:lnTo>
                <a:lnTo>
                  <a:pt x="1271" y="900"/>
                </a:lnTo>
                <a:lnTo>
                  <a:pt x="1183" y="864"/>
                </a:lnTo>
                <a:lnTo>
                  <a:pt x="1165" y="811"/>
                </a:lnTo>
                <a:lnTo>
                  <a:pt x="1130" y="741"/>
                </a:lnTo>
                <a:lnTo>
                  <a:pt x="1112" y="644"/>
                </a:lnTo>
                <a:lnTo>
                  <a:pt x="1183" y="644"/>
                </a:lnTo>
                <a:lnTo>
                  <a:pt x="1200" y="573"/>
                </a:lnTo>
                <a:lnTo>
                  <a:pt x="1289" y="406"/>
                </a:lnTo>
                <a:lnTo>
                  <a:pt x="1350" y="300"/>
                </a:lnTo>
                <a:lnTo>
                  <a:pt x="1377" y="256"/>
                </a:lnTo>
                <a:lnTo>
                  <a:pt x="1456" y="229"/>
                </a:lnTo>
                <a:lnTo>
                  <a:pt x="1536" y="141"/>
                </a:lnTo>
                <a:lnTo>
                  <a:pt x="1598" y="61"/>
                </a:lnTo>
                <a:lnTo>
                  <a:pt x="1580" y="9"/>
                </a:lnTo>
                <a:lnTo>
                  <a:pt x="1642" y="0"/>
                </a:lnTo>
                <a:lnTo>
                  <a:pt x="1712" y="35"/>
                </a:lnTo>
                <a:lnTo>
                  <a:pt x="1765" y="97"/>
                </a:lnTo>
                <a:lnTo>
                  <a:pt x="1783" y="132"/>
                </a:lnTo>
                <a:lnTo>
                  <a:pt x="1871" y="132"/>
                </a:lnTo>
                <a:lnTo>
                  <a:pt x="1845" y="229"/>
                </a:lnTo>
                <a:lnTo>
                  <a:pt x="1898" y="273"/>
                </a:lnTo>
                <a:lnTo>
                  <a:pt x="1951" y="282"/>
                </a:lnTo>
                <a:lnTo>
                  <a:pt x="2012" y="300"/>
                </a:lnTo>
                <a:lnTo>
                  <a:pt x="2039" y="388"/>
                </a:lnTo>
              </a:path>
            </a:pathLst>
          </a:custGeom>
          <a:solidFill>
            <a:schemeClr val="tx2">
              <a:lumMod val="50000"/>
            </a:schemeClr>
          </a:solidFill>
          <a:ln w="9525">
            <a:solidFill>
              <a:schemeClr val="tx1"/>
            </a:solidFill>
            <a:round/>
            <a:headEnd/>
            <a:tailEnd/>
          </a:ln>
        </p:spPr>
        <p:txBody>
          <a:bodyPr wrap="none" anchor="ctr"/>
          <a:lstStyle/>
          <a:p>
            <a:pPr>
              <a:defRPr/>
            </a:pPr>
            <a:r>
              <a:rPr lang="es-CO" dirty="0">
                <a:solidFill>
                  <a:schemeClr val="bg1"/>
                </a:solidFill>
              </a:rPr>
              <a:t>    198</a:t>
            </a:r>
          </a:p>
        </p:txBody>
      </p:sp>
      <p:sp>
        <p:nvSpPr>
          <p:cNvPr id="35" name="Freeform 19">
            <a:extLst>
              <a:ext uri="{FF2B5EF4-FFF2-40B4-BE49-F238E27FC236}">
                <a16:creationId xmlns:a16="http://schemas.microsoft.com/office/drawing/2014/main" id="{B98C668A-35EB-46DF-BAD0-AEB60F59F3AB}"/>
              </a:ext>
            </a:extLst>
          </p:cNvPr>
          <p:cNvSpPr>
            <a:spLocks/>
          </p:cNvSpPr>
          <p:nvPr/>
        </p:nvSpPr>
        <p:spPr bwMode="auto">
          <a:xfrm>
            <a:off x="5422900" y="2619375"/>
            <a:ext cx="1030288" cy="876300"/>
          </a:xfrm>
          <a:custGeom>
            <a:avLst/>
            <a:gdLst>
              <a:gd name="T0" fmla="*/ 342914635 w 3159"/>
              <a:gd name="T1" fmla="*/ 2112930 h 2683"/>
              <a:gd name="T2" fmla="*/ 324242008 w 3159"/>
              <a:gd name="T3" fmla="*/ 4108711 h 2683"/>
              <a:gd name="T4" fmla="*/ 306626531 w 3159"/>
              <a:gd name="T5" fmla="*/ 23830917 h 2683"/>
              <a:gd name="T6" fmla="*/ 296292305 w 3159"/>
              <a:gd name="T7" fmla="*/ 28995930 h 2683"/>
              <a:gd name="T8" fmla="*/ 296292305 w 3159"/>
              <a:gd name="T9" fmla="*/ 53883475 h 2683"/>
              <a:gd name="T10" fmla="*/ 285957753 w 3159"/>
              <a:gd name="T11" fmla="*/ 75601136 h 2683"/>
              <a:gd name="T12" fmla="*/ 268342276 w 3159"/>
              <a:gd name="T13" fmla="*/ 72548726 h 2683"/>
              <a:gd name="T14" fmla="*/ 254837251 w 3159"/>
              <a:gd name="T15" fmla="*/ 73487879 h 2683"/>
              <a:gd name="T16" fmla="*/ 263175000 w 3159"/>
              <a:gd name="T17" fmla="*/ 98375424 h 2683"/>
              <a:gd name="T18" fmla="*/ 246616674 w 3159"/>
              <a:gd name="T19" fmla="*/ 121149387 h 2683"/>
              <a:gd name="T20" fmla="*/ 221837444 w 3159"/>
              <a:gd name="T21" fmla="*/ 143923675 h 2683"/>
              <a:gd name="T22" fmla="*/ 194827068 w 3159"/>
              <a:gd name="T23" fmla="*/ 151202271 h 2683"/>
              <a:gd name="T24" fmla="*/ 177211591 w 3159"/>
              <a:gd name="T25" fmla="*/ 162589253 h 2683"/>
              <a:gd name="T26" fmla="*/ 159596114 w 3159"/>
              <a:gd name="T27" fmla="*/ 162589253 h 2683"/>
              <a:gd name="T28" fmla="*/ 174158290 w 3159"/>
              <a:gd name="T29" fmla="*/ 141928221 h 2683"/>
              <a:gd name="T30" fmla="*/ 152315190 w 3159"/>
              <a:gd name="T31" fmla="*/ 137819183 h 2683"/>
              <a:gd name="T32" fmla="*/ 141980638 w 3159"/>
              <a:gd name="T33" fmla="*/ 170924151 h 2683"/>
              <a:gd name="T34" fmla="*/ 124365161 w 3159"/>
              <a:gd name="T35" fmla="*/ 170924151 h 2683"/>
              <a:gd name="T36" fmla="*/ 100525584 w 3159"/>
              <a:gd name="T37" fmla="*/ 178202421 h 2683"/>
              <a:gd name="T38" fmla="*/ 80913630 w 3159"/>
              <a:gd name="T39" fmla="*/ 167754592 h 2683"/>
              <a:gd name="T40" fmla="*/ 59070530 w 3159"/>
              <a:gd name="T41" fmla="*/ 163645881 h 2683"/>
              <a:gd name="T42" fmla="*/ 50849953 w 3159"/>
              <a:gd name="T43" fmla="*/ 148149862 h 2683"/>
              <a:gd name="T44" fmla="*/ 39458576 w 3159"/>
              <a:gd name="T45" fmla="*/ 139814964 h 2683"/>
              <a:gd name="T46" fmla="*/ 19729451 w 3159"/>
              <a:gd name="T47" fmla="*/ 120210234 h 2683"/>
              <a:gd name="T48" fmla="*/ 1056824 w 3159"/>
              <a:gd name="T49" fmla="*/ 129484285 h 2683"/>
              <a:gd name="T50" fmla="*/ 10334552 w 3159"/>
              <a:gd name="T51" fmla="*/ 144980303 h 2683"/>
              <a:gd name="T52" fmla="*/ 0 w 3159"/>
              <a:gd name="T53" fmla="*/ 162589253 h 2683"/>
              <a:gd name="T54" fmla="*/ 10334552 w 3159"/>
              <a:gd name="T55" fmla="*/ 177146119 h 2683"/>
              <a:gd name="T56" fmla="*/ 31120828 w 3159"/>
              <a:gd name="T57" fmla="*/ 176089490 h 2683"/>
              <a:gd name="T58" fmla="*/ 44625853 w 3159"/>
              <a:gd name="T59" fmla="*/ 175032862 h 2683"/>
              <a:gd name="T60" fmla="*/ 48735978 w 3159"/>
              <a:gd name="T61" fmla="*/ 200976709 h 2683"/>
              <a:gd name="T62" fmla="*/ 63298153 w 3159"/>
              <a:gd name="T63" fmla="*/ 212364017 h 2683"/>
              <a:gd name="T64" fmla="*/ 85024082 w 3159"/>
              <a:gd name="T65" fmla="*/ 225863928 h 2683"/>
              <a:gd name="T66" fmla="*/ 104753207 w 3159"/>
              <a:gd name="T67" fmla="*/ 207198677 h 2683"/>
              <a:gd name="T68" fmla="*/ 119197885 w 3159"/>
              <a:gd name="T69" fmla="*/ 207198677 h 2683"/>
              <a:gd name="T70" fmla="*/ 144094612 w 3159"/>
              <a:gd name="T71" fmla="*/ 221637741 h 2683"/>
              <a:gd name="T72" fmla="*/ 157599637 w 3159"/>
              <a:gd name="T73" fmla="*/ 239246690 h 2683"/>
              <a:gd name="T74" fmla="*/ 165820215 w 3159"/>
              <a:gd name="T75" fmla="*/ 266247166 h 2683"/>
              <a:gd name="T76" fmla="*/ 162766913 w 3159"/>
              <a:gd name="T77" fmla="*/ 285851896 h 2683"/>
              <a:gd name="T78" fmla="*/ 179325566 w 3159"/>
              <a:gd name="T79" fmla="*/ 299352133 h 2683"/>
              <a:gd name="T80" fmla="*/ 199054691 w 3159"/>
              <a:gd name="T81" fmla="*/ 305573775 h 2683"/>
              <a:gd name="T82" fmla="*/ 224890745 w 3159"/>
              <a:gd name="T83" fmla="*/ 306630403 h 2683"/>
              <a:gd name="T84" fmla="*/ 224890745 w 3159"/>
              <a:gd name="T85" fmla="*/ 278690775 h 2683"/>
              <a:gd name="T86" fmla="*/ 241449398 w 3159"/>
              <a:gd name="T87" fmla="*/ 265190537 h 2683"/>
              <a:gd name="T88" fmla="*/ 241449398 w 3159"/>
              <a:gd name="T89" fmla="*/ 245468658 h 2683"/>
              <a:gd name="T90" fmla="*/ 250726799 w 3159"/>
              <a:gd name="T91" fmla="*/ 226803081 h 2683"/>
              <a:gd name="T92" fmla="*/ 272452728 w 3159"/>
              <a:gd name="T93" fmla="*/ 228916337 h 2683"/>
              <a:gd name="T94" fmla="*/ 296292305 w 3159"/>
              <a:gd name="T95" fmla="*/ 212364017 h 2683"/>
              <a:gd name="T96" fmla="*/ 313907782 w 3159"/>
              <a:gd name="T97" fmla="*/ 191585183 h 2683"/>
              <a:gd name="T98" fmla="*/ 328469957 w 3159"/>
              <a:gd name="T99" fmla="*/ 192641811 h 2683"/>
              <a:gd name="T100" fmla="*/ 330466108 w 3159"/>
              <a:gd name="T101" fmla="*/ 168811220 h 2683"/>
              <a:gd name="T102" fmla="*/ 305687204 w 3159"/>
              <a:gd name="T103" fmla="*/ 155428132 h 2683"/>
              <a:gd name="T104" fmla="*/ 316021430 w 3159"/>
              <a:gd name="T105" fmla="*/ 127371354 h 2683"/>
              <a:gd name="T106" fmla="*/ 311793807 w 3159"/>
              <a:gd name="T107" fmla="*/ 98375424 h 2683"/>
              <a:gd name="T108" fmla="*/ 342914635 w 3159"/>
              <a:gd name="T109" fmla="*/ 74544507 h 2683"/>
              <a:gd name="T110" fmla="*/ 370864337 w 3159"/>
              <a:gd name="T111" fmla="*/ 1056628 h 268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159" h="2683">
                <a:moveTo>
                  <a:pt x="3026" y="18"/>
                </a:moveTo>
                <a:lnTo>
                  <a:pt x="2973" y="53"/>
                </a:lnTo>
                <a:lnTo>
                  <a:pt x="2920" y="18"/>
                </a:lnTo>
                <a:lnTo>
                  <a:pt x="2858" y="0"/>
                </a:lnTo>
                <a:lnTo>
                  <a:pt x="2832" y="71"/>
                </a:lnTo>
                <a:lnTo>
                  <a:pt x="2761" y="35"/>
                </a:lnTo>
                <a:lnTo>
                  <a:pt x="2717" y="106"/>
                </a:lnTo>
                <a:lnTo>
                  <a:pt x="2664" y="194"/>
                </a:lnTo>
                <a:lnTo>
                  <a:pt x="2611" y="203"/>
                </a:lnTo>
                <a:lnTo>
                  <a:pt x="2558" y="185"/>
                </a:lnTo>
                <a:lnTo>
                  <a:pt x="2497" y="176"/>
                </a:lnTo>
                <a:lnTo>
                  <a:pt x="2523" y="247"/>
                </a:lnTo>
                <a:lnTo>
                  <a:pt x="2514" y="318"/>
                </a:lnTo>
                <a:lnTo>
                  <a:pt x="2514" y="397"/>
                </a:lnTo>
                <a:lnTo>
                  <a:pt x="2523" y="459"/>
                </a:lnTo>
                <a:lnTo>
                  <a:pt x="2479" y="503"/>
                </a:lnTo>
                <a:lnTo>
                  <a:pt x="2461" y="591"/>
                </a:lnTo>
                <a:lnTo>
                  <a:pt x="2435" y="644"/>
                </a:lnTo>
                <a:lnTo>
                  <a:pt x="2364" y="697"/>
                </a:lnTo>
                <a:lnTo>
                  <a:pt x="2302" y="679"/>
                </a:lnTo>
                <a:lnTo>
                  <a:pt x="2285" y="618"/>
                </a:lnTo>
                <a:lnTo>
                  <a:pt x="2241" y="556"/>
                </a:lnTo>
                <a:lnTo>
                  <a:pt x="2161" y="556"/>
                </a:lnTo>
                <a:lnTo>
                  <a:pt x="2170" y="626"/>
                </a:lnTo>
                <a:lnTo>
                  <a:pt x="2223" y="671"/>
                </a:lnTo>
                <a:lnTo>
                  <a:pt x="2232" y="750"/>
                </a:lnTo>
                <a:lnTo>
                  <a:pt x="2241" y="838"/>
                </a:lnTo>
                <a:lnTo>
                  <a:pt x="2223" y="900"/>
                </a:lnTo>
                <a:lnTo>
                  <a:pt x="2161" y="944"/>
                </a:lnTo>
                <a:lnTo>
                  <a:pt x="2100" y="1032"/>
                </a:lnTo>
                <a:lnTo>
                  <a:pt x="2012" y="1121"/>
                </a:lnTo>
                <a:lnTo>
                  <a:pt x="1942" y="1182"/>
                </a:lnTo>
                <a:lnTo>
                  <a:pt x="1889" y="1226"/>
                </a:lnTo>
                <a:lnTo>
                  <a:pt x="1809" y="1218"/>
                </a:lnTo>
                <a:lnTo>
                  <a:pt x="1668" y="1209"/>
                </a:lnTo>
                <a:lnTo>
                  <a:pt x="1659" y="1288"/>
                </a:lnTo>
                <a:lnTo>
                  <a:pt x="1606" y="1332"/>
                </a:lnTo>
                <a:lnTo>
                  <a:pt x="1545" y="1341"/>
                </a:lnTo>
                <a:lnTo>
                  <a:pt x="1509" y="1385"/>
                </a:lnTo>
                <a:lnTo>
                  <a:pt x="1500" y="1447"/>
                </a:lnTo>
                <a:lnTo>
                  <a:pt x="1395" y="1429"/>
                </a:lnTo>
                <a:lnTo>
                  <a:pt x="1359" y="1385"/>
                </a:lnTo>
                <a:lnTo>
                  <a:pt x="1430" y="1341"/>
                </a:lnTo>
                <a:lnTo>
                  <a:pt x="1500" y="1279"/>
                </a:lnTo>
                <a:lnTo>
                  <a:pt x="1483" y="1209"/>
                </a:lnTo>
                <a:lnTo>
                  <a:pt x="1447" y="1174"/>
                </a:lnTo>
                <a:lnTo>
                  <a:pt x="1377" y="1156"/>
                </a:lnTo>
                <a:lnTo>
                  <a:pt x="1297" y="1174"/>
                </a:lnTo>
                <a:lnTo>
                  <a:pt x="1236" y="1226"/>
                </a:lnTo>
                <a:lnTo>
                  <a:pt x="1209" y="1350"/>
                </a:lnTo>
                <a:lnTo>
                  <a:pt x="1209" y="1456"/>
                </a:lnTo>
                <a:lnTo>
                  <a:pt x="1183" y="1526"/>
                </a:lnTo>
                <a:lnTo>
                  <a:pt x="1130" y="1456"/>
                </a:lnTo>
                <a:lnTo>
                  <a:pt x="1059" y="1456"/>
                </a:lnTo>
                <a:lnTo>
                  <a:pt x="1006" y="1491"/>
                </a:lnTo>
                <a:lnTo>
                  <a:pt x="927" y="1526"/>
                </a:lnTo>
                <a:lnTo>
                  <a:pt x="856" y="1518"/>
                </a:lnTo>
                <a:lnTo>
                  <a:pt x="794" y="1500"/>
                </a:lnTo>
                <a:lnTo>
                  <a:pt x="759" y="1438"/>
                </a:lnTo>
                <a:lnTo>
                  <a:pt x="689" y="1429"/>
                </a:lnTo>
                <a:lnTo>
                  <a:pt x="627" y="1385"/>
                </a:lnTo>
                <a:lnTo>
                  <a:pt x="539" y="1341"/>
                </a:lnTo>
                <a:lnTo>
                  <a:pt x="503" y="1394"/>
                </a:lnTo>
                <a:lnTo>
                  <a:pt x="450" y="1368"/>
                </a:lnTo>
                <a:lnTo>
                  <a:pt x="468" y="1297"/>
                </a:lnTo>
                <a:lnTo>
                  <a:pt x="433" y="1262"/>
                </a:lnTo>
                <a:lnTo>
                  <a:pt x="441" y="1174"/>
                </a:lnTo>
                <a:lnTo>
                  <a:pt x="397" y="1129"/>
                </a:lnTo>
                <a:lnTo>
                  <a:pt x="336" y="1191"/>
                </a:lnTo>
                <a:lnTo>
                  <a:pt x="256" y="1182"/>
                </a:lnTo>
                <a:lnTo>
                  <a:pt x="186" y="1103"/>
                </a:lnTo>
                <a:lnTo>
                  <a:pt x="168" y="1024"/>
                </a:lnTo>
                <a:lnTo>
                  <a:pt x="88" y="971"/>
                </a:lnTo>
                <a:lnTo>
                  <a:pt x="27" y="1050"/>
                </a:lnTo>
                <a:lnTo>
                  <a:pt x="9" y="1103"/>
                </a:lnTo>
                <a:lnTo>
                  <a:pt x="44" y="1165"/>
                </a:lnTo>
                <a:lnTo>
                  <a:pt x="88" y="1174"/>
                </a:lnTo>
                <a:lnTo>
                  <a:pt x="88" y="1235"/>
                </a:lnTo>
                <a:lnTo>
                  <a:pt x="62" y="1279"/>
                </a:lnTo>
                <a:lnTo>
                  <a:pt x="35" y="1332"/>
                </a:lnTo>
                <a:lnTo>
                  <a:pt x="0" y="1385"/>
                </a:lnTo>
                <a:lnTo>
                  <a:pt x="9" y="1456"/>
                </a:lnTo>
                <a:lnTo>
                  <a:pt x="27" y="1526"/>
                </a:lnTo>
                <a:lnTo>
                  <a:pt x="88" y="1509"/>
                </a:lnTo>
                <a:lnTo>
                  <a:pt x="150" y="1482"/>
                </a:lnTo>
                <a:lnTo>
                  <a:pt x="203" y="1518"/>
                </a:lnTo>
                <a:lnTo>
                  <a:pt x="265" y="1500"/>
                </a:lnTo>
                <a:lnTo>
                  <a:pt x="309" y="1456"/>
                </a:lnTo>
                <a:lnTo>
                  <a:pt x="344" y="1438"/>
                </a:lnTo>
                <a:lnTo>
                  <a:pt x="380" y="1491"/>
                </a:lnTo>
                <a:lnTo>
                  <a:pt x="415" y="1588"/>
                </a:lnTo>
                <a:lnTo>
                  <a:pt x="371" y="1641"/>
                </a:lnTo>
                <a:lnTo>
                  <a:pt x="415" y="1712"/>
                </a:lnTo>
                <a:lnTo>
                  <a:pt x="459" y="1765"/>
                </a:lnTo>
                <a:lnTo>
                  <a:pt x="477" y="1809"/>
                </a:lnTo>
                <a:lnTo>
                  <a:pt x="539" y="1809"/>
                </a:lnTo>
                <a:lnTo>
                  <a:pt x="636" y="1835"/>
                </a:lnTo>
                <a:lnTo>
                  <a:pt x="653" y="1888"/>
                </a:lnTo>
                <a:lnTo>
                  <a:pt x="724" y="1924"/>
                </a:lnTo>
                <a:lnTo>
                  <a:pt x="803" y="1888"/>
                </a:lnTo>
                <a:lnTo>
                  <a:pt x="874" y="1826"/>
                </a:lnTo>
                <a:lnTo>
                  <a:pt x="892" y="1765"/>
                </a:lnTo>
                <a:lnTo>
                  <a:pt x="944" y="1747"/>
                </a:lnTo>
                <a:lnTo>
                  <a:pt x="980" y="1703"/>
                </a:lnTo>
                <a:lnTo>
                  <a:pt x="1015" y="1765"/>
                </a:lnTo>
                <a:lnTo>
                  <a:pt x="1077" y="1809"/>
                </a:lnTo>
                <a:lnTo>
                  <a:pt x="1200" y="1826"/>
                </a:lnTo>
                <a:lnTo>
                  <a:pt x="1227" y="1888"/>
                </a:lnTo>
                <a:lnTo>
                  <a:pt x="1227" y="1959"/>
                </a:lnTo>
                <a:lnTo>
                  <a:pt x="1271" y="2003"/>
                </a:lnTo>
                <a:lnTo>
                  <a:pt x="1342" y="2038"/>
                </a:lnTo>
                <a:lnTo>
                  <a:pt x="1350" y="2118"/>
                </a:lnTo>
                <a:lnTo>
                  <a:pt x="1395" y="2206"/>
                </a:lnTo>
                <a:lnTo>
                  <a:pt x="1412" y="2268"/>
                </a:lnTo>
                <a:lnTo>
                  <a:pt x="1377" y="2321"/>
                </a:lnTo>
                <a:lnTo>
                  <a:pt x="1333" y="2400"/>
                </a:lnTo>
                <a:lnTo>
                  <a:pt x="1386" y="2435"/>
                </a:lnTo>
                <a:lnTo>
                  <a:pt x="1483" y="2427"/>
                </a:lnTo>
                <a:lnTo>
                  <a:pt x="1527" y="2479"/>
                </a:lnTo>
                <a:lnTo>
                  <a:pt x="1527" y="2550"/>
                </a:lnTo>
                <a:lnTo>
                  <a:pt x="1597" y="2559"/>
                </a:lnTo>
                <a:lnTo>
                  <a:pt x="1624" y="2612"/>
                </a:lnTo>
                <a:lnTo>
                  <a:pt x="1695" y="2603"/>
                </a:lnTo>
                <a:lnTo>
                  <a:pt x="1748" y="2674"/>
                </a:lnTo>
                <a:lnTo>
                  <a:pt x="1862" y="2682"/>
                </a:lnTo>
                <a:lnTo>
                  <a:pt x="1915" y="2612"/>
                </a:lnTo>
                <a:lnTo>
                  <a:pt x="1889" y="2541"/>
                </a:lnTo>
                <a:lnTo>
                  <a:pt x="1933" y="2462"/>
                </a:lnTo>
                <a:lnTo>
                  <a:pt x="1915" y="2374"/>
                </a:lnTo>
                <a:lnTo>
                  <a:pt x="1933" y="2329"/>
                </a:lnTo>
                <a:lnTo>
                  <a:pt x="1995" y="2312"/>
                </a:lnTo>
                <a:lnTo>
                  <a:pt x="2056" y="2259"/>
                </a:lnTo>
                <a:lnTo>
                  <a:pt x="2091" y="2188"/>
                </a:lnTo>
                <a:lnTo>
                  <a:pt x="2039" y="2153"/>
                </a:lnTo>
                <a:lnTo>
                  <a:pt x="2056" y="2091"/>
                </a:lnTo>
                <a:lnTo>
                  <a:pt x="2039" y="2021"/>
                </a:lnTo>
                <a:lnTo>
                  <a:pt x="2082" y="1985"/>
                </a:lnTo>
                <a:lnTo>
                  <a:pt x="2135" y="1932"/>
                </a:lnTo>
                <a:lnTo>
                  <a:pt x="2179" y="1897"/>
                </a:lnTo>
                <a:lnTo>
                  <a:pt x="2250" y="1924"/>
                </a:lnTo>
                <a:lnTo>
                  <a:pt x="2320" y="1950"/>
                </a:lnTo>
                <a:lnTo>
                  <a:pt x="2400" y="1924"/>
                </a:lnTo>
                <a:lnTo>
                  <a:pt x="2479" y="1879"/>
                </a:lnTo>
                <a:lnTo>
                  <a:pt x="2523" y="1809"/>
                </a:lnTo>
                <a:lnTo>
                  <a:pt x="2576" y="1756"/>
                </a:lnTo>
                <a:lnTo>
                  <a:pt x="2603" y="1712"/>
                </a:lnTo>
                <a:lnTo>
                  <a:pt x="2673" y="1632"/>
                </a:lnTo>
                <a:lnTo>
                  <a:pt x="2717" y="1694"/>
                </a:lnTo>
                <a:lnTo>
                  <a:pt x="2797" y="1712"/>
                </a:lnTo>
                <a:lnTo>
                  <a:pt x="2797" y="1641"/>
                </a:lnTo>
                <a:lnTo>
                  <a:pt x="2788" y="1562"/>
                </a:lnTo>
                <a:lnTo>
                  <a:pt x="2850" y="1518"/>
                </a:lnTo>
                <a:lnTo>
                  <a:pt x="2814" y="1438"/>
                </a:lnTo>
                <a:lnTo>
                  <a:pt x="2779" y="1403"/>
                </a:lnTo>
                <a:lnTo>
                  <a:pt x="2691" y="1368"/>
                </a:lnTo>
                <a:lnTo>
                  <a:pt x="2603" y="1324"/>
                </a:lnTo>
                <a:lnTo>
                  <a:pt x="2647" y="1271"/>
                </a:lnTo>
                <a:lnTo>
                  <a:pt x="2691" y="1165"/>
                </a:lnTo>
                <a:lnTo>
                  <a:pt x="2691" y="1085"/>
                </a:lnTo>
                <a:lnTo>
                  <a:pt x="2655" y="1015"/>
                </a:lnTo>
                <a:lnTo>
                  <a:pt x="2638" y="926"/>
                </a:lnTo>
                <a:lnTo>
                  <a:pt x="2655" y="838"/>
                </a:lnTo>
                <a:lnTo>
                  <a:pt x="2726" y="768"/>
                </a:lnTo>
                <a:lnTo>
                  <a:pt x="2832" y="697"/>
                </a:lnTo>
                <a:lnTo>
                  <a:pt x="2920" y="635"/>
                </a:lnTo>
                <a:lnTo>
                  <a:pt x="2964" y="556"/>
                </a:lnTo>
                <a:lnTo>
                  <a:pt x="2956" y="468"/>
                </a:lnTo>
                <a:lnTo>
                  <a:pt x="3158" y="9"/>
                </a:lnTo>
                <a:lnTo>
                  <a:pt x="3097" y="18"/>
                </a:lnTo>
                <a:lnTo>
                  <a:pt x="3026" y="18"/>
                </a:lnTo>
              </a:path>
            </a:pathLst>
          </a:custGeom>
          <a:solidFill>
            <a:schemeClr val="tx2">
              <a:lumMod val="20000"/>
              <a:lumOff val="80000"/>
            </a:schemeClr>
          </a:solidFill>
          <a:ln w="9525">
            <a:solidFill>
              <a:schemeClr val="tx1"/>
            </a:solidFill>
            <a:round/>
            <a:headEnd/>
            <a:tailEnd/>
          </a:ln>
        </p:spPr>
        <p:txBody>
          <a:bodyPr wrap="none" anchor="ctr"/>
          <a:lstStyle/>
          <a:p>
            <a:pPr>
              <a:defRPr/>
            </a:pPr>
            <a:r>
              <a:rPr lang="es-CO" dirty="0"/>
              <a:t>         26</a:t>
            </a:r>
          </a:p>
        </p:txBody>
      </p:sp>
      <p:sp>
        <p:nvSpPr>
          <p:cNvPr id="36" name="Freeform 20">
            <a:extLst>
              <a:ext uri="{FF2B5EF4-FFF2-40B4-BE49-F238E27FC236}">
                <a16:creationId xmlns:a16="http://schemas.microsoft.com/office/drawing/2014/main" id="{88278277-AC1A-49F4-A5C5-9DB6FA48CBE9}"/>
              </a:ext>
            </a:extLst>
          </p:cNvPr>
          <p:cNvSpPr>
            <a:spLocks/>
          </p:cNvSpPr>
          <p:nvPr/>
        </p:nvSpPr>
        <p:spPr bwMode="auto">
          <a:xfrm>
            <a:off x="4895850" y="3281364"/>
            <a:ext cx="603250" cy="860425"/>
          </a:xfrm>
          <a:custGeom>
            <a:avLst/>
            <a:gdLst>
              <a:gd name="T0" fmla="*/ 217289024 w 1846"/>
              <a:gd name="T1" fmla="*/ 180789952 h 2631"/>
              <a:gd name="T2" fmla="*/ 211046895 w 1846"/>
              <a:gd name="T3" fmla="*/ 164193979 h 2631"/>
              <a:gd name="T4" fmla="*/ 217289024 w 1846"/>
              <a:gd name="T5" fmla="*/ 148539699 h 2631"/>
              <a:gd name="T6" fmla="*/ 206807360 w 1846"/>
              <a:gd name="T7" fmla="*/ 136063393 h 2631"/>
              <a:gd name="T8" fmla="*/ 193381129 w 1846"/>
              <a:gd name="T9" fmla="*/ 143360707 h 2631"/>
              <a:gd name="T10" fmla="*/ 179837560 w 1846"/>
              <a:gd name="T11" fmla="*/ 136063393 h 2631"/>
              <a:gd name="T12" fmla="*/ 165233699 w 1846"/>
              <a:gd name="T13" fmla="*/ 121586068 h 2631"/>
              <a:gd name="T14" fmla="*/ 170533527 w 1846"/>
              <a:gd name="T15" fmla="*/ 101812121 h 2631"/>
              <a:gd name="T16" fmla="*/ 169473561 w 1846"/>
              <a:gd name="T17" fmla="*/ 88276164 h 2631"/>
              <a:gd name="T18" fmla="*/ 171475827 w 1846"/>
              <a:gd name="T19" fmla="*/ 70621193 h 2631"/>
              <a:gd name="T20" fmla="*/ 172535793 w 1846"/>
              <a:gd name="T21" fmla="*/ 54025219 h 2631"/>
              <a:gd name="T22" fmla="*/ 179837560 w 1846"/>
              <a:gd name="T23" fmla="*/ 41548586 h 2631"/>
              <a:gd name="T24" fmla="*/ 181957491 w 1846"/>
              <a:gd name="T25" fmla="*/ 28130586 h 2631"/>
              <a:gd name="T26" fmla="*/ 177717629 w 1846"/>
              <a:gd name="T27" fmla="*/ 14594955 h 2631"/>
              <a:gd name="T28" fmla="*/ 174655397 w 1846"/>
              <a:gd name="T29" fmla="*/ 0 h 2631"/>
              <a:gd name="T30" fmla="*/ 156989631 w 1846"/>
              <a:gd name="T31" fmla="*/ 2118649 h 2631"/>
              <a:gd name="T32" fmla="*/ 136144295 w 1846"/>
              <a:gd name="T33" fmla="*/ 4237298 h 2631"/>
              <a:gd name="T34" fmla="*/ 123660364 w 1846"/>
              <a:gd name="T35" fmla="*/ 17655298 h 2631"/>
              <a:gd name="T36" fmla="*/ 109174495 w 1846"/>
              <a:gd name="T37" fmla="*/ 23893615 h 2631"/>
              <a:gd name="T38" fmla="*/ 93510668 w 1846"/>
              <a:gd name="T39" fmla="*/ 29189910 h 2631"/>
              <a:gd name="T40" fmla="*/ 95630599 w 1846"/>
              <a:gd name="T41" fmla="*/ 47786902 h 2631"/>
              <a:gd name="T42" fmla="*/ 96690565 w 1846"/>
              <a:gd name="T43" fmla="*/ 60263209 h 2631"/>
              <a:gd name="T44" fmla="*/ 89388797 w 1846"/>
              <a:gd name="T45" fmla="*/ 74858164 h 2631"/>
              <a:gd name="T46" fmla="*/ 92568694 w 1846"/>
              <a:gd name="T47" fmla="*/ 85216148 h 2631"/>
              <a:gd name="T48" fmla="*/ 80084764 w 1846"/>
              <a:gd name="T49" fmla="*/ 95573805 h 2631"/>
              <a:gd name="T50" fmla="*/ 64421264 w 1846"/>
              <a:gd name="T51" fmla="*/ 111228084 h 2631"/>
              <a:gd name="T52" fmla="*/ 63478963 w 1846"/>
              <a:gd name="T53" fmla="*/ 126764734 h 2631"/>
              <a:gd name="T54" fmla="*/ 50995033 w 1846"/>
              <a:gd name="T55" fmla="*/ 149599024 h 2631"/>
              <a:gd name="T56" fmla="*/ 46755497 w 1846"/>
              <a:gd name="T57" fmla="*/ 165135673 h 2631"/>
              <a:gd name="T58" fmla="*/ 46755497 w 1846"/>
              <a:gd name="T59" fmla="*/ 176552655 h 2631"/>
              <a:gd name="T60" fmla="*/ 31209662 w 1846"/>
              <a:gd name="T61" fmla="*/ 183850296 h 2631"/>
              <a:gd name="T62" fmla="*/ 20845663 w 1846"/>
              <a:gd name="T63" fmla="*/ 202564591 h 2631"/>
              <a:gd name="T64" fmla="*/ 12483930 w 1846"/>
              <a:gd name="T65" fmla="*/ 222338538 h 2631"/>
              <a:gd name="T66" fmla="*/ 9421698 w 1846"/>
              <a:gd name="T67" fmla="*/ 243054180 h 2631"/>
              <a:gd name="T68" fmla="*/ 6241802 w 1846"/>
              <a:gd name="T69" fmla="*/ 263887451 h 2631"/>
              <a:gd name="T70" fmla="*/ 0 w 1846"/>
              <a:gd name="T71" fmla="*/ 280483425 h 2631"/>
              <a:gd name="T72" fmla="*/ 2119931 w 1846"/>
              <a:gd name="T73" fmla="*/ 299197721 h 2631"/>
              <a:gd name="T74" fmla="*/ 18725732 w 1846"/>
              <a:gd name="T75" fmla="*/ 309555705 h 2631"/>
              <a:gd name="T76" fmla="*/ 33329266 w 1846"/>
              <a:gd name="T77" fmla="*/ 302258064 h 2631"/>
              <a:gd name="T78" fmla="*/ 45813197 w 1846"/>
              <a:gd name="T79" fmla="*/ 300257045 h 2631"/>
              <a:gd name="T80" fmla="*/ 59239101 w 1846"/>
              <a:gd name="T81" fmla="*/ 288722433 h 2631"/>
              <a:gd name="T82" fmla="*/ 71723031 w 1846"/>
              <a:gd name="T83" fmla="*/ 281542749 h 2631"/>
              <a:gd name="T84" fmla="*/ 76904867 w 1846"/>
              <a:gd name="T85" fmla="*/ 268006792 h 2631"/>
              <a:gd name="T86" fmla="*/ 93510668 w 1846"/>
              <a:gd name="T87" fmla="*/ 255530486 h 2631"/>
              <a:gd name="T88" fmla="*/ 111294426 w 1846"/>
              <a:gd name="T89" fmla="*/ 252470143 h 2631"/>
              <a:gd name="T90" fmla="*/ 122718064 w 1846"/>
              <a:gd name="T91" fmla="*/ 251410818 h 2631"/>
              <a:gd name="T92" fmla="*/ 142386096 w 1846"/>
              <a:gd name="T93" fmla="*/ 246232153 h 2631"/>
              <a:gd name="T94" fmla="*/ 142386096 w 1846"/>
              <a:gd name="T95" fmla="*/ 256589810 h 2631"/>
              <a:gd name="T96" fmla="*/ 146625959 w 1846"/>
              <a:gd name="T97" fmla="*/ 266947468 h 2631"/>
              <a:gd name="T98" fmla="*/ 168413595 w 1846"/>
              <a:gd name="T99" fmla="*/ 262828127 h 2631"/>
              <a:gd name="T100" fmla="*/ 177717629 w 1846"/>
              <a:gd name="T101" fmla="*/ 248233172 h 2631"/>
              <a:gd name="T102" fmla="*/ 182899465 w 1846"/>
              <a:gd name="T103" fmla="*/ 233755847 h 2631"/>
              <a:gd name="T104" fmla="*/ 188199293 w 1846"/>
              <a:gd name="T105" fmla="*/ 220219890 h 2631"/>
              <a:gd name="T106" fmla="*/ 201625197 w 1846"/>
              <a:gd name="T107" fmla="*/ 208802908 h 2631"/>
              <a:gd name="T108" fmla="*/ 211046895 w 1846"/>
              <a:gd name="T109" fmla="*/ 194207953 h 263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846" h="2631">
                <a:moveTo>
                  <a:pt x="1792" y="1650"/>
                </a:moveTo>
                <a:lnTo>
                  <a:pt x="1845" y="1536"/>
                </a:lnTo>
                <a:lnTo>
                  <a:pt x="1809" y="1474"/>
                </a:lnTo>
                <a:lnTo>
                  <a:pt x="1792" y="1395"/>
                </a:lnTo>
                <a:lnTo>
                  <a:pt x="1845" y="1342"/>
                </a:lnTo>
                <a:lnTo>
                  <a:pt x="1845" y="1262"/>
                </a:lnTo>
                <a:lnTo>
                  <a:pt x="1809" y="1209"/>
                </a:lnTo>
                <a:lnTo>
                  <a:pt x="1756" y="1156"/>
                </a:lnTo>
                <a:lnTo>
                  <a:pt x="1703" y="1183"/>
                </a:lnTo>
                <a:lnTo>
                  <a:pt x="1642" y="1218"/>
                </a:lnTo>
                <a:lnTo>
                  <a:pt x="1571" y="1209"/>
                </a:lnTo>
                <a:lnTo>
                  <a:pt x="1527" y="1156"/>
                </a:lnTo>
                <a:lnTo>
                  <a:pt x="1456" y="1139"/>
                </a:lnTo>
                <a:lnTo>
                  <a:pt x="1403" y="1033"/>
                </a:lnTo>
                <a:lnTo>
                  <a:pt x="1430" y="962"/>
                </a:lnTo>
                <a:lnTo>
                  <a:pt x="1448" y="865"/>
                </a:lnTo>
                <a:lnTo>
                  <a:pt x="1439" y="830"/>
                </a:lnTo>
                <a:lnTo>
                  <a:pt x="1439" y="750"/>
                </a:lnTo>
                <a:lnTo>
                  <a:pt x="1439" y="671"/>
                </a:lnTo>
                <a:lnTo>
                  <a:pt x="1456" y="600"/>
                </a:lnTo>
                <a:lnTo>
                  <a:pt x="1483" y="521"/>
                </a:lnTo>
                <a:lnTo>
                  <a:pt x="1465" y="459"/>
                </a:lnTo>
                <a:lnTo>
                  <a:pt x="1483" y="398"/>
                </a:lnTo>
                <a:lnTo>
                  <a:pt x="1527" y="353"/>
                </a:lnTo>
                <a:lnTo>
                  <a:pt x="1509" y="283"/>
                </a:lnTo>
                <a:lnTo>
                  <a:pt x="1545" y="239"/>
                </a:lnTo>
                <a:lnTo>
                  <a:pt x="1518" y="186"/>
                </a:lnTo>
                <a:lnTo>
                  <a:pt x="1509" y="124"/>
                </a:lnTo>
                <a:lnTo>
                  <a:pt x="1509" y="45"/>
                </a:lnTo>
                <a:lnTo>
                  <a:pt x="1483" y="0"/>
                </a:lnTo>
                <a:lnTo>
                  <a:pt x="1448" y="18"/>
                </a:lnTo>
                <a:lnTo>
                  <a:pt x="1333" y="18"/>
                </a:lnTo>
                <a:lnTo>
                  <a:pt x="1227" y="9"/>
                </a:lnTo>
                <a:lnTo>
                  <a:pt x="1156" y="36"/>
                </a:lnTo>
                <a:lnTo>
                  <a:pt x="1112" y="80"/>
                </a:lnTo>
                <a:lnTo>
                  <a:pt x="1050" y="150"/>
                </a:lnTo>
                <a:lnTo>
                  <a:pt x="971" y="168"/>
                </a:lnTo>
                <a:lnTo>
                  <a:pt x="927" y="203"/>
                </a:lnTo>
                <a:lnTo>
                  <a:pt x="839" y="203"/>
                </a:lnTo>
                <a:lnTo>
                  <a:pt x="794" y="248"/>
                </a:lnTo>
                <a:lnTo>
                  <a:pt x="830" y="336"/>
                </a:lnTo>
                <a:lnTo>
                  <a:pt x="812" y="406"/>
                </a:lnTo>
                <a:lnTo>
                  <a:pt x="812" y="459"/>
                </a:lnTo>
                <a:lnTo>
                  <a:pt x="821" y="512"/>
                </a:lnTo>
                <a:lnTo>
                  <a:pt x="759" y="556"/>
                </a:lnTo>
                <a:lnTo>
                  <a:pt x="759" y="636"/>
                </a:lnTo>
                <a:lnTo>
                  <a:pt x="733" y="680"/>
                </a:lnTo>
                <a:lnTo>
                  <a:pt x="786" y="724"/>
                </a:lnTo>
                <a:lnTo>
                  <a:pt x="750" y="777"/>
                </a:lnTo>
                <a:lnTo>
                  <a:pt x="680" y="812"/>
                </a:lnTo>
                <a:lnTo>
                  <a:pt x="609" y="883"/>
                </a:lnTo>
                <a:lnTo>
                  <a:pt x="547" y="945"/>
                </a:lnTo>
                <a:lnTo>
                  <a:pt x="530" y="1015"/>
                </a:lnTo>
                <a:lnTo>
                  <a:pt x="539" y="1077"/>
                </a:lnTo>
                <a:lnTo>
                  <a:pt x="486" y="1174"/>
                </a:lnTo>
                <a:lnTo>
                  <a:pt x="433" y="1271"/>
                </a:lnTo>
                <a:lnTo>
                  <a:pt x="406" y="1333"/>
                </a:lnTo>
                <a:lnTo>
                  <a:pt x="397" y="1403"/>
                </a:lnTo>
                <a:lnTo>
                  <a:pt x="424" y="1448"/>
                </a:lnTo>
                <a:lnTo>
                  <a:pt x="397" y="1500"/>
                </a:lnTo>
                <a:lnTo>
                  <a:pt x="353" y="1545"/>
                </a:lnTo>
                <a:lnTo>
                  <a:pt x="265" y="1562"/>
                </a:lnTo>
                <a:lnTo>
                  <a:pt x="194" y="1624"/>
                </a:lnTo>
                <a:lnTo>
                  <a:pt x="177" y="1721"/>
                </a:lnTo>
                <a:lnTo>
                  <a:pt x="150" y="1827"/>
                </a:lnTo>
                <a:lnTo>
                  <a:pt x="106" y="1889"/>
                </a:lnTo>
                <a:lnTo>
                  <a:pt x="115" y="1977"/>
                </a:lnTo>
                <a:lnTo>
                  <a:pt x="80" y="2065"/>
                </a:lnTo>
                <a:lnTo>
                  <a:pt x="71" y="2153"/>
                </a:lnTo>
                <a:lnTo>
                  <a:pt x="53" y="2242"/>
                </a:lnTo>
                <a:lnTo>
                  <a:pt x="18" y="2312"/>
                </a:lnTo>
                <a:lnTo>
                  <a:pt x="0" y="2383"/>
                </a:lnTo>
                <a:lnTo>
                  <a:pt x="9" y="2480"/>
                </a:lnTo>
                <a:lnTo>
                  <a:pt x="18" y="2542"/>
                </a:lnTo>
                <a:lnTo>
                  <a:pt x="62" y="2603"/>
                </a:lnTo>
                <a:lnTo>
                  <a:pt x="159" y="2630"/>
                </a:lnTo>
                <a:lnTo>
                  <a:pt x="247" y="2621"/>
                </a:lnTo>
                <a:lnTo>
                  <a:pt x="283" y="2568"/>
                </a:lnTo>
                <a:lnTo>
                  <a:pt x="327" y="2533"/>
                </a:lnTo>
                <a:lnTo>
                  <a:pt x="389" y="2551"/>
                </a:lnTo>
                <a:lnTo>
                  <a:pt x="433" y="2480"/>
                </a:lnTo>
                <a:lnTo>
                  <a:pt x="503" y="2453"/>
                </a:lnTo>
                <a:lnTo>
                  <a:pt x="592" y="2436"/>
                </a:lnTo>
                <a:lnTo>
                  <a:pt x="609" y="2392"/>
                </a:lnTo>
                <a:lnTo>
                  <a:pt x="592" y="2330"/>
                </a:lnTo>
                <a:lnTo>
                  <a:pt x="653" y="2277"/>
                </a:lnTo>
                <a:lnTo>
                  <a:pt x="724" y="2233"/>
                </a:lnTo>
                <a:lnTo>
                  <a:pt x="794" y="2171"/>
                </a:lnTo>
                <a:lnTo>
                  <a:pt x="847" y="2136"/>
                </a:lnTo>
                <a:lnTo>
                  <a:pt x="945" y="2145"/>
                </a:lnTo>
                <a:lnTo>
                  <a:pt x="989" y="2189"/>
                </a:lnTo>
                <a:lnTo>
                  <a:pt x="1042" y="2136"/>
                </a:lnTo>
                <a:lnTo>
                  <a:pt x="1130" y="2100"/>
                </a:lnTo>
                <a:lnTo>
                  <a:pt x="1209" y="2092"/>
                </a:lnTo>
                <a:lnTo>
                  <a:pt x="1262" y="2145"/>
                </a:lnTo>
                <a:lnTo>
                  <a:pt x="1209" y="2180"/>
                </a:lnTo>
                <a:lnTo>
                  <a:pt x="1183" y="2233"/>
                </a:lnTo>
                <a:lnTo>
                  <a:pt x="1245" y="2268"/>
                </a:lnTo>
                <a:lnTo>
                  <a:pt x="1359" y="2268"/>
                </a:lnTo>
                <a:lnTo>
                  <a:pt x="1430" y="2233"/>
                </a:lnTo>
                <a:lnTo>
                  <a:pt x="1465" y="2180"/>
                </a:lnTo>
                <a:lnTo>
                  <a:pt x="1509" y="2109"/>
                </a:lnTo>
                <a:lnTo>
                  <a:pt x="1553" y="2048"/>
                </a:lnTo>
                <a:lnTo>
                  <a:pt x="1553" y="1986"/>
                </a:lnTo>
                <a:lnTo>
                  <a:pt x="1580" y="1942"/>
                </a:lnTo>
                <a:lnTo>
                  <a:pt x="1598" y="1871"/>
                </a:lnTo>
                <a:lnTo>
                  <a:pt x="1650" y="1827"/>
                </a:lnTo>
                <a:lnTo>
                  <a:pt x="1712" y="1774"/>
                </a:lnTo>
                <a:lnTo>
                  <a:pt x="1783" y="1712"/>
                </a:lnTo>
                <a:lnTo>
                  <a:pt x="1792" y="1650"/>
                </a:lnTo>
              </a:path>
            </a:pathLst>
          </a:custGeom>
          <a:solidFill>
            <a:schemeClr val="tx2">
              <a:lumMod val="60000"/>
              <a:lumOff val="40000"/>
            </a:schemeClr>
          </a:solidFill>
          <a:ln w="9525">
            <a:solidFill>
              <a:schemeClr val="tx1"/>
            </a:solidFill>
            <a:round/>
            <a:headEnd/>
            <a:tailEnd/>
          </a:ln>
        </p:spPr>
        <p:txBody>
          <a:bodyPr wrap="none" anchor="ctr"/>
          <a:lstStyle/>
          <a:p>
            <a:pPr>
              <a:defRPr/>
            </a:pPr>
            <a:r>
              <a:rPr lang="es-CO" dirty="0"/>
              <a:t>  96</a:t>
            </a:r>
          </a:p>
        </p:txBody>
      </p:sp>
      <p:sp>
        <p:nvSpPr>
          <p:cNvPr id="37" name="Freeform 21">
            <a:extLst>
              <a:ext uri="{FF2B5EF4-FFF2-40B4-BE49-F238E27FC236}">
                <a16:creationId xmlns:a16="http://schemas.microsoft.com/office/drawing/2014/main" id="{F2BAA566-C88C-4432-8903-CD9B9222B099}"/>
              </a:ext>
            </a:extLst>
          </p:cNvPr>
          <p:cNvSpPr>
            <a:spLocks/>
          </p:cNvSpPr>
          <p:nvPr/>
        </p:nvSpPr>
        <p:spPr bwMode="auto">
          <a:xfrm>
            <a:off x="6038851" y="2863851"/>
            <a:ext cx="1255713" cy="766763"/>
          </a:xfrm>
          <a:custGeom>
            <a:avLst/>
            <a:gdLst>
              <a:gd name="T0" fmla="*/ 5167970 w 3847"/>
              <a:gd name="T1" fmla="*/ 200912637 h 2348"/>
              <a:gd name="T2" fmla="*/ 12450066 w 3847"/>
              <a:gd name="T3" fmla="*/ 183309110 h 2348"/>
              <a:gd name="T4" fmla="*/ 17618036 w 3847"/>
              <a:gd name="T5" fmla="*/ 164649777 h 2348"/>
              <a:gd name="T6" fmla="*/ 22668500 w 3847"/>
              <a:gd name="T7" fmla="*/ 144933984 h 2348"/>
              <a:gd name="T8" fmla="*/ 42400661 w 3847"/>
              <a:gd name="T9" fmla="*/ 137775312 h 2348"/>
              <a:gd name="T10" fmla="*/ 69297412 w 3847"/>
              <a:gd name="T11" fmla="*/ 132494319 h 2348"/>
              <a:gd name="T12" fmla="*/ 83861602 w 3847"/>
              <a:gd name="T13" fmla="*/ 112895983 h 2348"/>
              <a:gd name="T14" fmla="*/ 106647608 w 3847"/>
              <a:gd name="T15" fmla="*/ 112895983 h 2348"/>
              <a:gd name="T16" fmla="*/ 112872478 w 3847"/>
              <a:gd name="T17" fmla="*/ 90128920 h 2348"/>
              <a:gd name="T18" fmla="*/ 94197543 w 3847"/>
              <a:gd name="T19" fmla="*/ 72525720 h 2348"/>
              <a:gd name="T20" fmla="*/ 94197543 w 3847"/>
              <a:gd name="T21" fmla="*/ 48702525 h 2348"/>
              <a:gd name="T22" fmla="*/ 87972347 w 3847"/>
              <a:gd name="T23" fmla="*/ 20654470 h 2348"/>
              <a:gd name="T24" fmla="*/ 107587002 w 3847"/>
              <a:gd name="T25" fmla="*/ 28986731 h 2348"/>
              <a:gd name="T26" fmla="*/ 123208418 w 3847"/>
              <a:gd name="T27" fmla="*/ 39314129 h 2348"/>
              <a:gd name="T28" fmla="*/ 151162395 w 3847"/>
              <a:gd name="T29" fmla="*/ 25935462 h 2348"/>
              <a:gd name="T30" fmla="*/ 177119425 w 3847"/>
              <a:gd name="T31" fmla="*/ 20654470 h 2348"/>
              <a:gd name="T32" fmla="*/ 205073401 w 3847"/>
              <a:gd name="T33" fmla="*/ 19715793 h 2348"/>
              <a:gd name="T34" fmla="*/ 236198402 w 3847"/>
              <a:gd name="T35" fmla="*/ 15490934 h 2348"/>
              <a:gd name="T36" fmla="*/ 268263123 w 3847"/>
              <a:gd name="T37" fmla="*/ 13495798 h 2348"/>
              <a:gd name="T38" fmla="*/ 300445349 w 3847"/>
              <a:gd name="T39" fmla="*/ 13495798 h 2348"/>
              <a:gd name="T40" fmla="*/ 339792165 w 3847"/>
              <a:gd name="T41" fmla="*/ 10327398 h 2348"/>
              <a:gd name="T42" fmla="*/ 371974392 w 3847"/>
              <a:gd name="T43" fmla="*/ 0 h 2348"/>
              <a:gd name="T44" fmla="*/ 411321208 w 3847"/>
              <a:gd name="T45" fmla="*/ 9270938 h 2348"/>
              <a:gd name="T46" fmla="*/ 429996143 w 3847"/>
              <a:gd name="T47" fmla="*/ 21710603 h 2348"/>
              <a:gd name="T48" fmla="*/ 451724923 w 3847"/>
              <a:gd name="T49" fmla="*/ 30042865 h 2348"/>
              <a:gd name="T50" fmla="*/ 441388983 w 3847"/>
              <a:gd name="T51" fmla="*/ 47646391 h 2348"/>
              <a:gd name="T52" fmla="*/ 426942298 w 3847"/>
              <a:gd name="T53" fmla="*/ 63137325 h 2348"/>
              <a:gd name="T54" fmla="*/ 418603303 w 3847"/>
              <a:gd name="T55" fmla="*/ 80740525 h 2348"/>
              <a:gd name="T56" fmla="*/ 398871142 w 3847"/>
              <a:gd name="T57" fmla="*/ 92124056 h 2348"/>
              <a:gd name="T58" fmla="*/ 365749196 w 3847"/>
              <a:gd name="T59" fmla="*/ 103507588 h 2348"/>
              <a:gd name="T60" fmla="*/ 336738320 w 3847"/>
              <a:gd name="T61" fmla="*/ 122166921 h 2348"/>
              <a:gd name="T62" fmla="*/ 317006159 w 3847"/>
              <a:gd name="T63" fmla="*/ 144933984 h 2348"/>
              <a:gd name="T64" fmla="*/ 294220153 w 3847"/>
              <a:gd name="T65" fmla="*/ 169813312 h 2348"/>
              <a:gd name="T66" fmla="*/ 273431093 w 3847"/>
              <a:gd name="T67" fmla="*/ 188472972 h 2348"/>
              <a:gd name="T68" fmla="*/ 239252247 w 3847"/>
              <a:gd name="T69" fmla="*/ 207132306 h 2348"/>
              <a:gd name="T70" fmla="*/ 205073401 w 3847"/>
              <a:gd name="T71" fmla="*/ 225791966 h 2348"/>
              <a:gd name="T72" fmla="*/ 160558615 w 3847"/>
              <a:gd name="T73" fmla="*/ 257829966 h 2348"/>
              <a:gd name="T74" fmla="*/ 133544359 w 3847"/>
              <a:gd name="T75" fmla="*/ 252666431 h 2348"/>
              <a:gd name="T76" fmla="*/ 100422412 w 3847"/>
              <a:gd name="T77" fmla="*/ 269213498 h 2348"/>
              <a:gd name="T78" fmla="*/ 76579507 w 3847"/>
              <a:gd name="T79" fmla="*/ 266162228 h 2348"/>
              <a:gd name="T80" fmla="*/ 51679376 w 3847"/>
              <a:gd name="T81" fmla="*/ 275433167 h 2348"/>
              <a:gd name="T82" fmla="*/ 28893370 w 3847"/>
              <a:gd name="T83" fmla="*/ 250553838 h 2348"/>
              <a:gd name="T84" fmla="*/ 3053845 w 3847"/>
              <a:gd name="T85" fmla="*/ 218515837 h 234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847" h="2348">
                <a:moveTo>
                  <a:pt x="26" y="1862"/>
                </a:moveTo>
                <a:lnTo>
                  <a:pt x="0" y="1791"/>
                </a:lnTo>
                <a:lnTo>
                  <a:pt x="44" y="1712"/>
                </a:lnTo>
                <a:lnTo>
                  <a:pt x="26" y="1624"/>
                </a:lnTo>
                <a:lnTo>
                  <a:pt x="44" y="1579"/>
                </a:lnTo>
                <a:lnTo>
                  <a:pt x="106" y="1562"/>
                </a:lnTo>
                <a:lnTo>
                  <a:pt x="167" y="1509"/>
                </a:lnTo>
                <a:lnTo>
                  <a:pt x="202" y="1438"/>
                </a:lnTo>
                <a:lnTo>
                  <a:pt x="150" y="1403"/>
                </a:lnTo>
                <a:lnTo>
                  <a:pt x="167" y="1341"/>
                </a:lnTo>
                <a:lnTo>
                  <a:pt x="150" y="1271"/>
                </a:lnTo>
                <a:lnTo>
                  <a:pt x="193" y="1235"/>
                </a:lnTo>
                <a:lnTo>
                  <a:pt x="246" y="1182"/>
                </a:lnTo>
                <a:lnTo>
                  <a:pt x="290" y="1147"/>
                </a:lnTo>
                <a:lnTo>
                  <a:pt x="361" y="1174"/>
                </a:lnTo>
                <a:lnTo>
                  <a:pt x="431" y="1200"/>
                </a:lnTo>
                <a:lnTo>
                  <a:pt x="511" y="1174"/>
                </a:lnTo>
                <a:lnTo>
                  <a:pt x="590" y="1129"/>
                </a:lnTo>
                <a:lnTo>
                  <a:pt x="634" y="1059"/>
                </a:lnTo>
                <a:lnTo>
                  <a:pt x="687" y="1006"/>
                </a:lnTo>
                <a:lnTo>
                  <a:pt x="714" y="962"/>
                </a:lnTo>
                <a:lnTo>
                  <a:pt x="784" y="882"/>
                </a:lnTo>
                <a:lnTo>
                  <a:pt x="828" y="944"/>
                </a:lnTo>
                <a:lnTo>
                  <a:pt x="908" y="962"/>
                </a:lnTo>
                <a:lnTo>
                  <a:pt x="908" y="891"/>
                </a:lnTo>
                <a:lnTo>
                  <a:pt x="899" y="812"/>
                </a:lnTo>
                <a:lnTo>
                  <a:pt x="961" y="768"/>
                </a:lnTo>
                <a:lnTo>
                  <a:pt x="925" y="688"/>
                </a:lnTo>
                <a:lnTo>
                  <a:pt x="890" y="653"/>
                </a:lnTo>
                <a:lnTo>
                  <a:pt x="802" y="618"/>
                </a:lnTo>
                <a:lnTo>
                  <a:pt x="714" y="574"/>
                </a:lnTo>
                <a:lnTo>
                  <a:pt x="758" y="521"/>
                </a:lnTo>
                <a:lnTo>
                  <a:pt x="802" y="415"/>
                </a:lnTo>
                <a:lnTo>
                  <a:pt x="802" y="335"/>
                </a:lnTo>
                <a:lnTo>
                  <a:pt x="766" y="265"/>
                </a:lnTo>
                <a:lnTo>
                  <a:pt x="749" y="176"/>
                </a:lnTo>
                <a:lnTo>
                  <a:pt x="837" y="168"/>
                </a:lnTo>
                <a:lnTo>
                  <a:pt x="899" y="185"/>
                </a:lnTo>
                <a:lnTo>
                  <a:pt x="916" y="247"/>
                </a:lnTo>
                <a:lnTo>
                  <a:pt x="952" y="300"/>
                </a:lnTo>
                <a:lnTo>
                  <a:pt x="1005" y="291"/>
                </a:lnTo>
                <a:lnTo>
                  <a:pt x="1049" y="335"/>
                </a:lnTo>
                <a:lnTo>
                  <a:pt x="1128" y="291"/>
                </a:lnTo>
                <a:lnTo>
                  <a:pt x="1217" y="247"/>
                </a:lnTo>
                <a:lnTo>
                  <a:pt x="1287" y="221"/>
                </a:lnTo>
                <a:lnTo>
                  <a:pt x="1402" y="221"/>
                </a:lnTo>
                <a:lnTo>
                  <a:pt x="1428" y="176"/>
                </a:lnTo>
                <a:lnTo>
                  <a:pt x="1508" y="176"/>
                </a:lnTo>
                <a:lnTo>
                  <a:pt x="1578" y="141"/>
                </a:lnTo>
                <a:lnTo>
                  <a:pt x="1684" y="141"/>
                </a:lnTo>
                <a:lnTo>
                  <a:pt x="1746" y="168"/>
                </a:lnTo>
                <a:lnTo>
                  <a:pt x="1861" y="168"/>
                </a:lnTo>
                <a:lnTo>
                  <a:pt x="1923" y="124"/>
                </a:lnTo>
                <a:lnTo>
                  <a:pt x="2011" y="132"/>
                </a:lnTo>
                <a:lnTo>
                  <a:pt x="2099" y="97"/>
                </a:lnTo>
                <a:lnTo>
                  <a:pt x="2178" y="53"/>
                </a:lnTo>
                <a:lnTo>
                  <a:pt x="2284" y="115"/>
                </a:lnTo>
                <a:lnTo>
                  <a:pt x="2364" y="79"/>
                </a:lnTo>
                <a:lnTo>
                  <a:pt x="2461" y="97"/>
                </a:lnTo>
                <a:lnTo>
                  <a:pt x="2558" y="115"/>
                </a:lnTo>
                <a:lnTo>
                  <a:pt x="2690" y="97"/>
                </a:lnTo>
                <a:lnTo>
                  <a:pt x="2814" y="124"/>
                </a:lnTo>
                <a:lnTo>
                  <a:pt x="2893" y="88"/>
                </a:lnTo>
                <a:lnTo>
                  <a:pt x="2981" y="115"/>
                </a:lnTo>
                <a:lnTo>
                  <a:pt x="3079" y="44"/>
                </a:lnTo>
                <a:lnTo>
                  <a:pt x="3167" y="0"/>
                </a:lnTo>
                <a:lnTo>
                  <a:pt x="3299" y="44"/>
                </a:lnTo>
                <a:lnTo>
                  <a:pt x="3387" y="35"/>
                </a:lnTo>
                <a:lnTo>
                  <a:pt x="3502" y="79"/>
                </a:lnTo>
                <a:lnTo>
                  <a:pt x="3555" y="132"/>
                </a:lnTo>
                <a:lnTo>
                  <a:pt x="3590" y="185"/>
                </a:lnTo>
                <a:lnTo>
                  <a:pt x="3661" y="185"/>
                </a:lnTo>
                <a:lnTo>
                  <a:pt x="3732" y="221"/>
                </a:lnTo>
                <a:lnTo>
                  <a:pt x="3758" y="265"/>
                </a:lnTo>
                <a:lnTo>
                  <a:pt x="3846" y="256"/>
                </a:lnTo>
                <a:lnTo>
                  <a:pt x="3838" y="309"/>
                </a:lnTo>
                <a:lnTo>
                  <a:pt x="3785" y="335"/>
                </a:lnTo>
                <a:lnTo>
                  <a:pt x="3758" y="406"/>
                </a:lnTo>
                <a:lnTo>
                  <a:pt x="3696" y="441"/>
                </a:lnTo>
                <a:lnTo>
                  <a:pt x="3679" y="494"/>
                </a:lnTo>
                <a:lnTo>
                  <a:pt x="3635" y="538"/>
                </a:lnTo>
                <a:lnTo>
                  <a:pt x="3635" y="591"/>
                </a:lnTo>
                <a:lnTo>
                  <a:pt x="3573" y="635"/>
                </a:lnTo>
                <a:lnTo>
                  <a:pt x="3564" y="688"/>
                </a:lnTo>
                <a:lnTo>
                  <a:pt x="3502" y="732"/>
                </a:lnTo>
                <a:lnTo>
                  <a:pt x="3476" y="776"/>
                </a:lnTo>
                <a:lnTo>
                  <a:pt x="3396" y="785"/>
                </a:lnTo>
                <a:lnTo>
                  <a:pt x="3326" y="812"/>
                </a:lnTo>
                <a:lnTo>
                  <a:pt x="3220" y="812"/>
                </a:lnTo>
                <a:lnTo>
                  <a:pt x="3114" y="882"/>
                </a:lnTo>
                <a:lnTo>
                  <a:pt x="3017" y="944"/>
                </a:lnTo>
                <a:lnTo>
                  <a:pt x="2946" y="988"/>
                </a:lnTo>
                <a:lnTo>
                  <a:pt x="2867" y="1041"/>
                </a:lnTo>
                <a:lnTo>
                  <a:pt x="2840" y="1138"/>
                </a:lnTo>
                <a:lnTo>
                  <a:pt x="2787" y="1182"/>
                </a:lnTo>
                <a:lnTo>
                  <a:pt x="2699" y="1235"/>
                </a:lnTo>
                <a:lnTo>
                  <a:pt x="2629" y="1288"/>
                </a:lnTo>
                <a:lnTo>
                  <a:pt x="2549" y="1332"/>
                </a:lnTo>
                <a:lnTo>
                  <a:pt x="2505" y="1447"/>
                </a:lnTo>
                <a:lnTo>
                  <a:pt x="2461" y="1527"/>
                </a:lnTo>
                <a:lnTo>
                  <a:pt x="2417" y="1579"/>
                </a:lnTo>
                <a:lnTo>
                  <a:pt x="2328" y="1606"/>
                </a:lnTo>
                <a:lnTo>
                  <a:pt x="2284" y="1668"/>
                </a:lnTo>
                <a:lnTo>
                  <a:pt x="2170" y="1694"/>
                </a:lnTo>
                <a:lnTo>
                  <a:pt x="2037" y="1765"/>
                </a:lnTo>
                <a:lnTo>
                  <a:pt x="1940" y="1818"/>
                </a:lnTo>
                <a:lnTo>
                  <a:pt x="1772" y="1853"/>
                </a:lnTo>
                <a:lnTo>
                  <a:pt x="1746" y="1924"/>
                </a:lnTo>
                <a:lnTo>
                  <a:pt x="1658" y="1950"/>
                </a:lnTo>
                <a:lnTo>
                  <a:pt x="1543" y="1985"/>
                </a:lnTo>
                <a:lnTo>
                  <a:pt x="1367" y="2197"/>
                </a:lnTo>
                <a:lnTo>
                  <a:pt x="1287" y="2224"/>
                </a:lnTo>
                <a:lnTo>
                  <a:pt x="1225" y="2197"/>
                </a:lnTo>
                <a:lnTo>
                  <a:pt x="1137" y="2153"/>
                </a:lnTo>
                <a:lnTo>
                  <a:pt x="1031" y="2162"/>
                </a:lnTo>
                <a:lnTo>
                  <a:pt x="952" y="2206"/>
                </a:lnTo>
                <a:lnTo>
                  <a:pt x="855" y="2294"/>
                </a:lnTo>
                <a:lnTo>
                  <a:pt x="793" y="2268"/>
                </a:lnTo>
                <a:lnTo>
                  <a:pt x="731" y="2294"/>
                </a:lnTo>
                <a:lnTo>
                  <a:pt x="652" y="2268"/>
                </a:lnTo>
                <a:lnTo>
                  <a:pt x="581" y="2329"/>
                </a:lnTo>
                <a:lnTo>
                  <a:pt x="511" y="2303"/>
                </a:lnTo>
                <a:lnTo>
                  <a:pt x="440" y="2347"/>
                </a:lnTo>
                <a:lnTo>
                  <a:pt x="387" y="2285"/>
                </a:lnTo>
                <a:lnTo>
                  <a:pt x="343" y="2215"/>
                </a:lnTo>
                <a:lnTo>
                  <a:pt x="246" y="2135"/>
                </a:lnTo>
                <a:lnTo>
                  <a:pt x="150" y="2029"/>
                </a:lnTo>
                <a:lnTo>
                  <a:pt x="79" y="1950"/>
                </a:lnTo>
                <a:lnTo>
                  <a:pt x="26" y="1862"/>
                </a:lnTo>
              </a:path>
            </a:pathLst>
          </a:custGeom>
          <a:solidFill>
            <a:schemeClr val="tx2">
              <a:lumMod val="20000"/>
              <a:lumOff val="80000"/>
            </a:schemeClr>
          </a:solidFill>
          <a:ln w="9525">
            <a:solidFill>
              <a:schemeClr val="tx1"/>
            </a:solidFill>
            <a:round/>
            <a:headEnd/>
            <a:tailEnd/>
          </a:ln>
        </p:spPr>
        <p:txBody>
          <a:bodyPr wrap="none" anchor="ctr"/>
          <a:lstStyle/>
          <a:p>
            <a:pPr>
              <a:defRPr/>
            </a:pPr>
            <a:r>
              <a:rPr lang="es-CO" dirty="0"/>
              <a:t>      18</a:t>
            </a:r>
          </a:p>
        </p:txBody>
      </p:sp>
      <p:sp>
        <p:nvSpPr>
          <p:cNvPr id="38" name="Freeform 22">
            <a:extLst>
              <a:ext uri="{FF2B5EF4-FFF2-40B4-BE49-F238E27FC236}">
                <a16:creationId xmlns:a16="http://schemas.microsoft.com/office/drawing/2014/main" id="{4B83E9C4-3C2A-43E6-A1B5-F6257F029A80}"/>
              </a:ext>
            </a:extLst>
          </p:cNvPr>
          <p:cNvSpPr>
            <a:spLocks/>
          </p:cNvSpPr>
          <p:nvPr/>
        </p:nvSpPr>
        <p:spPr bwMode="auto">
          <a:xfrm>
            <a:off x="5351464" y="3382963"/>
            <a:ext cx="1495425" cy="1231900"/>
          </a:xfrm>
          <a:custGeom>
            <a:avLst/>
            <a:gdLst>
              <a:gd name="T0" fmla="*/ 533523796 w 4580"/>
              <a:gd name="T1" fmla="*/ 267866850 h 3769"/>
              <a:gd name="T2" fmla="*/ 511641639 w 4580"/>
              <a:gd name="T3" fmla="*/ 266808129 h 3769"/>
              <a:gd name="T4" fmla="*/ 499171244 w 4580"/>
              <a:gd name="T5" fmla="*/ 266808129 h 3769"/>
              <a:gd name="T6" fmla="*/ 481524396 w 4580"/>
              <a:gd name="T7" fmla="*/ 269984291 h 3769"/>
              <a:gd name="T8" fmla="*/ 458701096 w 4580"/>
              <a:gd name="T9" fmla="*/ 271984461 h 3769"/>
              <a:gd name="T10" fmla="*/ 435877795 w 4580"/>
              <a:gd name="T11" fmla="*/ 274101902 h 3769"/>
              <a:gd name="T12" fmla="*/ 398466282 w 4580"/>
              <a:gd name="T13" fmla="*/ 279277908 h 3769"/>
              <a:gd name="T14" fmla="*/ 381878180 w 4580"/>
              <a:gd name="T15" fmla="*/ 276219344 h 3769"/>
              <a:gd name="T16" fmla="*/ 367407895 w 4580"/>
              <a:gd name="T17" fmla="*/ 284454240 h 3769"/>
              <a:gd name="T18" fmla="*/ 337290652 w 4580"/>
              <a:gd name="T19" fmla="*/ 291748014 h 3769"/>
              <a:gd name="T20" fmla="*/ 327878891 w 4580"/>
              <a:gd name="T21" fmla="*/ 305276514 h 3769"/>
              <a:gd name="T22" fmla="*/ 299879138 w 4580"/>
              <a:gd name="T23" fmla="*/ 309393798 h 3769"/>
              <a:gd name="T24" fmla="*/ 279055727 w 4580"/>
              <a:gd name="T25" fmla="*/ 318687414 h 3769"/>
              <a:gd name="T26" fmla="*/ 267762006 w 4580"/>
              <a:gd name="T27" fmla="*/ 330098473 h 3769"/>
              <a:gd name="T28" fmla="*/ 244938706 w 4580"/>
              <a:gd name="T29" fmla="*/ 338450967 h 3769"/>
              <a:gd name="T30" fmla="*/ 224232897 w 4580"/>
              <a:gd name="T31" fmla="*/ 341509857 h 3769"/>
              <a:gd name="T32" fmla="*/ 197174288 w 4580"/>
              <a:gd name="T33" fmla="*/ 343627299 h 3769"/>
              <a:gd name="T34" fmla="*/ 185762638 w 4580"/>
              <a:gd name="T35" fmla="*/ 437033534 h 3769"/>
              <a:gd name="T36" fmla="*/ 141175110 w 4580"/>
              <a:gd name="T37" fmla="*/ 443268586 h 3769"/>
              <a:gd name="T38" fmla="*/ 113057755 w 4580"/>
              <a:gd name="T39" fmla="*/ 428798638 h 3769"/>
              <a:gd name="T40" fmla="*/ 83057787 w 4580"/>
              <a:gd name="T41" fmla="*/ 416328859 h 3769"/>
              <a:gd name="T42" fmla="*/ 54940759 w 4580"/>
              <a:gd name="T43" fmla="*/ 402800359 h 3769"/>
              <a:gd name="T44" fmla="*/ 47764091 w 4580"/>
              <a:gd name="T45" fmla="*/ 371625748 h 3769"/>
              <a:gd name="T46" fmla="*/ 38352657 w 4580"/>
              <a:gd name="T47" fmla="*/ 337392246 h 3769"/>
              <a:gd name="T48" fmla="*/ 47764091 w 4580"/>
              <a:gd name="T49" fmla="*/ 307276356 h 3769"/>
              <a:gd name="T50" fmla="*/ 24823189 w 4580"/>
              <a:gd name="T51" fmla="*/ 279277908 h 3769"/>
              <a:gd name="T52" fmla="*/ 3058635 w 4580"/>
              <a:gd name="T53" fmla="*/ 266808129 h 3769"/>
              <a:gd name="T54" fmla="*/ 36234839 w 4580"/>
              <a:gd name="T55" fmla="*/ 232574954 h 3769"/>
              <a:gd name="T56" fmla="*/ 40470148 w 4580"/>
              <a:gd name="T57" fmla="*/ 205635227 h 3769"/>
              <a:gd name="T58" fmla="*/ 51881798 w 4580"/>
              <a:gd name="T59" fmla="*/ 184812953 h 3769"/>
              <a:gd name="T60" fmla="*/ 68469900 w 4580"/>
              <a:gd name="T61" fmla="*/ 170343004 h 3769"/>
              <a:gd name="T62" fmla="*/ 94469437 w 4580"/>
              <a:gd name="T63" fmla="*/ 131874619 h 3769"/>
              <a:gd name="T64" fmla="*/ 120351698 w 4580"/>
              <a:gd name="T65" fmla="*/ 119404840 h 3769"/>
              <a:gd name="T66" fmla="*/ 146351562 w 4580"/>
              <a:gd name="T67" fmla="*/ 110111224 h 3769"/>
              <a:gd name="T68" fmla="*/ 151527687 w 4580"/>
              <a:gd name="T69" fmla="*/ 90347671 h 3769"/>
              <a:gd name="T70" fmla="*/ 159880703 w 4580"/>
              <a:gd name="T71" fmla="*/ 65408112 h 3769"/>
              <a:gd name="T72" fmla="*/ 181645258 w 4580"/>
              <a:gd name="T73" fmla="*/ 86230386 h 3769"/>
              <a:gd name="T74" fmla="*/ 203409485 w 4580"/>
              <a:gd name="T75" fmla="*/ 93524160 h 3769"/>
              <a:gd name="T76" fmla="*/ 229409349 w 4580"/>
              <a:gd name="T77" fmla="*/ 94465282 h 3769"/>
              <a:gd name="T78" fmla="*/ 251173903 w 4580"/>
              <a:gd name="T79" fmla="*/ 33292053 h 3769"/>
              <a:gd name="T80" fmla="*/ 277055838 w 4580"/>
              <a:gd name="T81" fmla="*/ 65408112 h 3769"/>
              <a:gd name="T82" fmla="*/ 299879138 w 4580"/>
              <a:gd name="T83" fmla="*/ 90347671 h 3769"/>
              <a:gd name="T84" fmla="*/ 324820256 w 4580"/>
              <a:gd name="T85" fmla="*/ 81054054 h 3769"/>
              <a:gd name="T86" fmla="*/ 348702302 w 4580"/>
              <a:gd name="T87" fmla="*/ 84112945 h 3769"/>
              <a:gd name="T88" fmla="*/ 381878180 w 4580"/>
              <a:gd name="T89" fmla="*/ 67525554 h 3769"/>
              <a:gd name="T90" fmla="*/ 408936789 w 4580"/>
              <a:gd name="T91" fmla="*/ 72701560 h 3769"/>
              <a:gd name="T92" fmla="*/ 453524643 w 4580"/>
              <a:gd name="T93" fmla="*/ 40585827 h 3769"/>
              <a:gd name="T94" fmla="*/ 487759594 w 4580"/>
              <a:gd name="T95" fmla="*/ 21880995 h 3769"/>
              <a:gd name="T96" fmla="*/ 521994544 w 4580"/>
              <a:gd name="T97" fmla="*/ 3176163 h 376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580" h="3769">
                <a:moveTo>
                  <a:pt x="4508" y="0"/>
                </a:moveTo>
                <a:lnTo>
                  <a:pt x="4579" y="2259"/>
                </a:lnTo>
                <a:lnTo>
                  <a:pt x="4535" y="2277"/>
                </a:lnTo>
                <a:lnTo>
                  <a:pt x="4464" y="2242"/>
                </a:lnTo>
                <a:lnTo>
                  <a:pt x="4420" y="2268"/>
                </a:lnTo>
                <a:lnTo>
                  <a:pt x="4349" y="2268"/>
                </a:lnTo>
                <a:lnTo>
                  <a:pt x="4314" y="2233"/>
                </a:lnTo>
                <a:lnTo>
                  <a:pt x="4287" y="2198"/>
                </a:lnTo>
                <a:lnTo>
                  <a:pt x="4243" y="2268"/>
                </a:lnTo>
                <a:lnTo>
                  <a:pt x="4173" y="2295"/>
                </a:lnTo>
                <a:lnTo>
                  <a:pt x="4120" y="2251"/>
                </a:lnTo>
                <a:lnTo>
                  <a:pt x="4093" y="2295"/>
                </a:lnTo>
                <a:lnTo>
                  <a:pt x="4049" y="2277"/>
                </a:lnTo>
                <a:lnTo>
                  <a:pt x="3987" y="2312"/>
                </a:lnTo>
                <a:lnTo>
                  <a:pt x="3899" y="2312"/>
                </a:lnTo>
                <a:lnTo>
                  <a:pt x="3811" y="2312"/>
                </a:lnTo>
                <a:lnTo>
                  <a:pt x="3767" y="2268"/>
                </a:lnTo>
                <a:lnTo>
                  <a:pt x="3705" y="2330"/>
                </a:lnTo>
                <a:lnTo>
                  <a:pt x="3608" y="2339"/>
                </a:lnTo>
                <a:lnTo>
                  <a:pt x="3502" y="2356"/>
                </a:lnTo>
                <a:lnTo>
                  <a:pt x="3387" y="2374"/>
                </a:lnTo>
                <a:lnTo>
                  <a:pt x="3334" y="2303"/>
                </a:lnTo>
                <a:lnTo>
                  <a:pt x="3264" y="2303"/>
                </a:lnTo>
                <a:lnTo>
                  <a:pt x="3246" y="2348"/>
                </a:lnTo>
                <a:lnTo>
                  <a:pt x="3255" y="2427"/>
                </a:lnTo>
                <a:lnTo>
                  <a:pt x="3176" y="2383"/>
                </a:lnTo>
                <a:lnTo>
                  <a:pt x="3123" y="2418"/>
                </a:lnTo>
                <a:lnTo>
                  <a:pt x="3025" y="2418"/>
                </a:lnTo>
                <a:lnTo>
                  <a:pt x="2946" y="2480"/>
                </a:lnTo>
                <a:lnTo>
                  <a:pt x="2867" y="2480"/>
                </a:lnTo>
                <a:lnTo>
                  <a:pt x="2875" y="2524"/>
                </a:lnTo>
                <a:lnTo>
                  <a:pt x="2787" y="2542"/>
                </a:lnTo>
                <a:lnTo>
                  <a:pt x="2787" y="2595"/>
                </a:lnTo>
                <a:lnTo>
                  <a:pt x="2743" y="2630"/>
                </a:lnTo>
                <a:lnTo>
                  <a:pt x="2664" y="2612"/>
                </a:lnTo>
                <a:lnTo>
                  <a:pt x="2549" y="2630"/>
                </a:lnTo>
                <a:lnTo>
                  <a:pt x="2487" y="2621"/>
                </a:lnTo>
                <a:lnTo>
                  <a:pt x="2425" y="2656"/>
                </a:lnTo>
                <a:lnTo>
                  <a:pt x="2372" y="2709"/>
                </a:lnTo>
                <a:lnTo>
                  <a:pt x="2346" y="2762"/>
                </a:lnTo>
                <a:lnTo>
                  <a:pt x="2328" y="2806"/>
                </a:lnTo>
                <a:lnTo>
                  <a:pt x="2276" y="2806"/>
                </a:lnTo>
                <a:lnTo>
                  <a:pt x="2223" y="2824"/>
                </a:lnTo>
                <a:lnTo>
                  <a:pt x="2188" y="2868"/>
                </a:lnTo>
                <a:lnTo>
                  <a:pt x="2082" y="2877"/>
                </a:lnTo>
                <a:lnTo>
                  <a:pt x="2012" y="2886"/>
                </a:lnTo>
                <a:lnTo>
                  <a:pt x="1950" y="2921"/>
                </a:lnTo>
                <a:lnTo>
                  <a:pt x="1906" y="2903"/>
                </a:lnTo>
                <a:lnTo>
                  <a:pt x="1835" y="2921"/>
                </a:lnTo>
                <a:lnTo>
                  <a:pt x="1773" y="2895"/>
                </a:lnTo>
                <a:lnTo>
                  <a:pt x="1676" y="2921"/>
                </a:lnTo>
                <a:lnTo>
                  <a:pt x="1615" y="2886"/>
                </a:lnTo>
                <a:lnTo>
                  <a:pt x="1579" y="2939"/>
                </a:lnTo>
                <a:lnTo>
                  <a:pt x="1579" y="3715"/>
                </a:lnTo>
                <a:lnTo>
                  <a:pt x="1429" y="3724"/>
                </a:lnTo>
                <a:lnTo>
                  <a:pt x="1314" y="3751"/>
                </a:lnTo>
                <a:lnTo>
                  <a:pt x="1200" y="3768"/>
                </a:lnTo>
                <a:lnTo>
                  <a:pt x="1112" y="3733"/>
                </a:lnTo>
                <a:lnTo>
                  <a:pt x="1041" y="3680"/>
                </a:lnTo>
                <a:lnTo>
                  <a:pt x="961" y="3645"/>
                </a:lnTo>
                <a:lnTo>
                  <a:pt x="900" y="3583"/>
                </a:lnTo>
                <a:lnTo>
                  <a:pt x="803" y="3556"/>
                </a:lnTo>
                <a:lnTo>
                  <a:pt x="706" y="3539"/>
                </a:lnTo>
                <a:lnTo>
                  <a:pt x="617" y="3556"/>
                </a:lnTo>
                <a:lnTo>
                  <a:pt x="547" y="3503"/>
                </a:lnTo>
                <a:lnTo>
                  <a:pt x="467" y="3424"/>
                </a:lnTo>
                <a:lnTo>
                  <a:pt x="441" y="3353"/>
                </a:lnTo>
                <a:lnTo>
                  <a:pt x="397" y="3301"/>
                </a:lnTo>
                <a:lnTo>
                  <a:pt x="406" y="3159"/>
                </a:lnTo>
                <a:lnTo>
                  <a:pt x="370" y="3062"/>
                </a:lnTo>
                <a:lnTo>
                  <a:pt x="326" y="2974"/>
                </a:lnTo>
                <a:lnTo>
                  <a:pt x="326" y="2868"/>
                </a:lnTo>
                <a:lnTo>
                  <a:pt x="300" y="2780"/>
                </a:lnTo>
                <a:lnTo>
                  <a:pt x="353" y="2718"/>
                </a:lnTo>
                <a:lnTo>
                  <a:pt x="406" y="2612"/>
                </a:lnTo>
                <a:lnTo>
                  <a:pt x="388" y="2498"/>
                </a:lnTo>
                <a:lnTo>
                  <a:pt x="326" y="2436"/>
                </a:lnTo>
                <a:lnTo>
                  <a:pt x="211" y="2374"/>
                </a:lnTo>
                <a:lnTo>
                  <a:pt x="105" y="2339"/>
                </a:lnTo>
                <a:lnTo>
                  <a:pt x="0" y="2339"/>
                </a:lnTo>
                <a:lnTo>
                  <a:pt x="26" y="2268"/>
                </a:lnTo>
                <a:lnTo>
                  <a:pt x="150" y="2145"/>
                </a:lnTo>
                <a:lnTo>
                  <a:pt x="229" y="2074"/>
                </a:lnTo>
                <a:lnTo>
                  <a:pt x="308" y="1977"/>
                </a:lnTo>
                <a:lnTo>
                  <a:pt x="335" y="1915"/>
                </a:lnTo>
                <a:lnTo>
                  <a:pt x="335" y="1836"/>
                </a:lnTo>
                <a:lnTo>
                  <a:pt x="344" y="1748"/>
                </a:lnTo>
                <a:lnTo>
                  <a:pt x="370" y="1659"/>
                </a:lnTo>
                <a:lnTo>
                  <a:pt x="423" y="1633"/>
                </a:lnTo>
                <a:lnTo>
                  <a:pt x="441" y="1571"/>
                </a:lnTo>
                <a:lnTo>
                  <a:pt x="485" y="1518"/>
                </a:lnTo>
                <a:lnTo>
                  <a:pt x="529" y="1500"/>
                </a:lnTo>
                <a:lnTo>
                  <a:pt x="582" y="1448"/>
                </a:lnTo>
                <a:lnTo>
                  <a:pt x="626" y="1386"/>
                </a:lnTo>
                <a:lnTo>
                  <a:pt x="688" y="1271"/>
                </a:lnTo>
                <a:lnTo>
                  <a:pt x="803" y="1121"/>
                </a:lnTo>
                <a:lnTo>
                  <a:pt x="882" y="1112"/>
                </a:lnTo>
                <a:lnTo>
                  <a:pt x="970" y="1077"/>
                </a:lnTo>
                <a:lnTo>
                  <a:pt x="1023" y="1015"/>
                </a:lnTo>
                <a:lnTo>
                  <a:pt x="1120" y="1015"/>
                </a:lnTo>
                <a:lnTo>
                  <a:pt x="1200" y="980"/>
                </a:lnTo>
                <a:lnTo>
                  <a:pt x="1244" y="936"/>
                </a:lnTo>
                <a:lnTo>
                  <a:pt x="1306" y="900"/>
                </a:lnTo>
                <a:lnTo>
                  <a:pt x="1341" y="856"/>
                </a:lnTo>
                <a:lnTo>
                  <a:pt x="1288" y="768"/>
                </a:lnTo>
                <a:lnTo>
                  <a:pt x="1253" y="689"/>
                </a:lnTo>
                <a:lnTo>
                  <a:pt x="1297" y="609"/>
                </a:lnTo>
                <a:lnTo>
                  <a:pt x="1359" y="556"/>
                </a:lnTo>
                <a:lnTo>
                  <a:pt x="1438" y="565"/>
                </a:lnTo>
                <a:lnTo>
                  <a:pt x="1517" y="627"/>
                </a:lnTo>
                <a:lnTo>
                  <a:pt x="1544" y="733"/>
                </a:lnTo>
                <a:lnTo>
                  <a:pt x="1597" y="821"/>
                </a:lnTo>
                <a:lnTo>
                  <a:pt x="1667" y="821"/>
                </a:lnTo>
                <a:lnTo>
                  <a:pt x="1729" y="795"/>
                </a:lnTo>
                <a:lnTo>
                  <a:pt x="1782" y="750"/>
                </a:lnTo>
                <a:lnTo>
                  <a:pt x="1862" y="768"/>
                </a:lnTo>
                <a:lnTo>
                  <a:pt x="1950" y="803"/>
                </a:lnTo>
                <a:lnTo>
                  <a:pt x="2012" y="848"/>
                </a:lnTo>
                <a:lnTo>
                  <a:pt x="2082" y="874"/>
                </a:lnTo>
                <a:lnTo>
                  <a:pt x="2135" y="283"/>
                </a:lnTo>
                <a:lnTo>
                  <a:pt x="2188" y="371"/>
                </a:lnTo>
                <a:lnTo>
                  <a:pt x="2259" y="450"/>
                </a:lnTo>
                <a:lnTo>
                  <a:pt x="2355" y="556"/>
                </a:lnTo>
                <a:lnTo>
                  <a:pt x="2452" y="636"/>
                </a:lnTo>
                <a:lnTo>
                  <a:pt x="2496" y="706"/>
                </a:lnTo>
                <a:lnTo>
                  <a:pt x="2549" y="768"/>
                </a:lnTo>
                <a:lnTo>
                  <a:pt x="2620" y="724"/>
                </a:lnTo>
                <a:lnTo>
                  <a:pt x="2690" y="750"/>
                </a:lnTo>
                <a:lnTo>
                  <a:pt x="2761" y="689"/>
                </a:lnTo>
                <a:lnTo>
                  <a:pt x="2840" y="715"/>
                </a:lnTo>
                <a:lnTo>
                  <a:pt x="2902" y="689"/>
                </a:lnTo>
                <a:lnTo>
                  <a:pt x="2964" y="715"/>
                </a:lnTo>
                <a:lnTo>
                  <a:pt x="3061" y="627"/>
                </a:lnTo>
                <a:lnTo>
                  <a:pt x="3140" y="583"/>
                </a:lnTo>
                <a:lnTo>
                  <a:pt x="3246" y="574"/>
                </a:lnTo>
                <a:lnTo>
                  <a:pt x="3334" y="618"/>
                </a:lnTo>
                <a:lnTo>
                  <a:pt x="3396" y="645"/>
                </a:lnTo>
                <a:lnTo>
                  <a:pt x="3476" y="618"/>
                </a:lnTo>
                <a:lnTo>
                  <a:pt x="3652" y="406"/>
                </a:lnTo>
                <a:lnTo>
                  <a:pt x="3767" y="371"/>
                </a:lnTo>
                <a:lnTo>
                  <a:pt x="3855" y="345"/>
                </a:lnTo>
                <a:lnTo>
                  <a:pt x="3881" y="274"/>
                </a:lnTo>
                <a:lnTo>
                  <a:pt x="4049" y="239"/>
                </a:lnTo>
                <a:lnTo>
                  <a:pt x="4146" y="186"/>
                </a:lnTo>
                <a:lnTo>
                  <a:pt x="4279" y="115"/>
                </a:lnTo>
                <a:lnTo>
                  <a:pt x="4393" y="89"/>
                </a:lnTo>
                <a:lnTo>
                  <a:pt x="4437" y="27"/>
                </a:lnTo>
                <a:lnTo>
                  <a:pt x="4526" y="0"/>
                </a:lnTo>
                <a:lnTo>
                  <a:pt x="4508" y="0"/>
                </a:lnTo>
              </a:path>
            </a:pathLst>
          </a:custGeom>
          <a:solidFill>
            <a:schemeClr val="tx2">
              <a:lumMod val="60000"/>
              <a:lumOff val="40000"/>
            </a:schemeClr>
          </a:solidFill>
          <a:ln w="9525">
            <a:solidFill>
              <a:schemeClr val="tx1"/>
            </a:solidFill>
            <a:round/>
            <a:headEnd/>
            <a:tailEnd/>
          </a:ln>
        </p:spPr>
        <p:txBody>
          <a:bodyPr wrap="none" anchor="ctr"/>
          <a:lstStyle/>
          <a:p>
            <a:pPr>
              <a:defRPr/>
            </a:pPr>
            <a:r>
              <a:rPr lang="es-CO" dirty="0"/>
              <a:t>         56</a:t>
            </a:r>
          </a:p>
        </p:txBody>
      </p:sp>
      <p:sp>
        <p:nvSpPr>
          <p:cNvPr id="39" name="Freeform 23">
            <a:extLst>
              <a:ext uri="{FF2B5EF4-FFF2-40B4-BE49-F238E27FC236}">
                <a16:creationId xmlns:a16="http://schemas.microsoft.com/office/drawing/2014/main" id="{E11BFBF2-5C0D-4FDC-ACBF-E41DC22FFF7E}"/>
              </a:ext>
            </a:extLst>
          </p:cNvPr>
          <p:cNvSpPr>
            <a:spLocks/>
          </p:cNvSpPr>
          <p:nvPr/>
        </p:nvSpPr>
        <p:spPr bwMode="auto">
          <a:xfrm>
            <a:off x="4708525" y="3821114"/>
            <a:ext cx="800100" cy="841375"/>
          </a:xfrm>
          <a:custGeom>
            <a:avLst/>
            <a:gdLst>
              <a:gd name="T0" fmla="*/ 233992423 w 2454"/>
              <a:gd name="T1" fmla="*/ 108059857 h 2578"/>
              <a:gd name="T2" fmla="*/ 257814236 w 2454"/>
              <a:gd name="T3" fmla="*/ 85223562 h 2578"/>
              <a:gd name="T4" fmla="*/ 270253194 w 2454"/>
              <a:gd name="T5" fmla="*/ 66507447 h 2578"/>
              <a:gd name="T6" fmla="*/ 271309294 w 2454"/>
              <a:gd name="T7" fmla="*/ 46849596 h 2578"/>
              <a:gd name="T8" fmla="*/ 280579622 w 2454"/>
              <a:gd name="T9" fmla="*/ 33312705 h 2578"/>
              <a:gd name="T10" fmla="*/ 287855202 w 2454"/>
              <a:gd name="T11" fmla="*/ 19775814 h 2578"/>
              <a:gd name="T12" fmla="*/ 284686899 w 2454"/>
              <a:gd name="T13" fmla="*/ 4237488 h 2578"/>
              <a:gd name="T14" fmla="*/ 276472672 w 2454"/>
              <a:gd name="T15" fmla="*/ 7298295 h 2578"/>
              <a:gd name="T16" fmla="*/ 260865086 w 2454"/>
              <a:gd name="T17" fmla="*/ 20835186 h 2578"/>
              <a:gd name="T18" fmla="*/ 252650859 w 2454"/>
              <a:gd name="T19" fmla="*/ 34372077 h 2578"/>
              <a:gd name="T20" fmla="*/ 249482556 w 2454"/>
              <a:gd name="T21" fmla="*/ 46849596 h 2578"/>
              <a:gd name="T22" fmla="*/ 239155801 w 2454"/>
              <a:gd name="T23" fmla="*/ 62387595 h 2578"/>
              <a:gd name="T24" fmla="*/ 226716844 w 2454"/>
              <a:gd name="T25" fmla="*/ 72746370 h 2578"/>
              <a:gd name="T26" fmla="*/ 206063660 w 2454"/>
              <a:gd name="T27" fmla="*/ 68626191 h 2578"/>
              <a:gd name="T28" fmla="*/ 215333988 w 2454"/>
              <a:gd name="T29" fmla="*/ 58267743 h 2578"/>
              <a:gd name="T30" fmla="*/ 199844181 w 2454"/>
              <a:gd name="T31" fmla="*/ 52970556 h 2578"/>
              <a:gd name="T32" fmla="*/ 183297947 w 2454"/>
              <a:gd name="T33" fmla="*/ 63446967 h 2578"/>
              <a:gd name="T34" fmla="*/ 166634587 w 2454"/>
              <a:gd name="T35" fmla="*/ 57208044 h 2578"/>
              <a:gd name="T36" fmla="*/ 152200555 w 2454"/>
              <a:gd name="T37" fmla="*/ 68626191 h 2578"/>
              <a:gd name="T38" fmla="*/ 136710748 w 2454"/>
              <a:gd name="T39" fmla="*/ 80044338 h 2578"/>
              <a:gd name="T40" fmla="*/ 136710748 w 2454"/>
              <a:gd name="T41" fmla="*/ 92521857 h 2578"/>
              <a:gd name="T42" fmla="*/ 118052313 w 2454"/>
              <a:gd name="T43" fmla="*/ 97701081 h 2578"/>
              <a:gd name="T44" fmla="*/ 105613356 w 2454"/>
              <a:gd name="T45" fmla="*/ 103940004 h 2578"/>
              <a:gd name="T46" fmla="*/ 96225574 w 2454"/>
              <a:gd name="T47" fmla="*/ 114298780 h 2578"/>
              <a:gd name="T48" fmla="*/ 80735768 w 2454"/>
              <a:gd name="T49" fmla="*/ 120537376 h 2578"/>
              <a:gd name="T50" fmla="*/ 86954920 w 2454"/>
              <a:gd name="T51" fmla="*/ 144433042 h 2578"/>
              <a:gd name="T52" fmla="*/ 97281675 w 2454"/>
              <a:gd name="T53" fmla="*/ 159971041 h 2578"/>
              <a:gd name="T54" fmla="*/ 104557255 w 2454"/>
              <a:gd name="T55" fmla="*/ 174567304 h 2578"/>
              <a:gd name="T56" fmla="*/ 97281675 w 2454"/>
              <a:gd name="T57" fmla="*/ 181865599 h 2578"/>
              <a:gd name="T58" fmla="*/ 83786617 w 2454"/>
              <a:gd name="T59" fmla="*/ 178687156 h 2578"/>
              <a:gd name="T60" fmla="*/ 74516289 w 2454"/>
              <a:gd name="T61" fmla="*/ 185985451 h 2578"/>
              <a:gd name="T62" fmla="*/ 61021231 w 2454"/>
              <a:gd name="T63" fmla="*/ 192224047 h 2578"/>
              <a:gd name="T64" fmla="*/ 42362796 w 2454"/>
              <a:gd name="T65" fmla="*/ 189045931 h 2578"/>
              <a:gd name="T66" fmla="*/ 35204343 w 2454"/>
              <a:gd name="T67" fmla="*/ 201523450 h 2578"/>
              <a:gd name="T68" fmla="*/ 35204343 w 2454"/>
              <a:gd name="T69" fmla="*/ 214000969 h 2578"/>
              <a:gd name="T70" fmla="*/ 35204343 w 2454"/>
              <a:gd name="T71" fmla="*/ 228597232 h 2578"/>
              <a:gd name="T72" fmla="*/ 19597083 w 2454"/>
              <a:gd name="T73" fmla="*/ 227537860 h 2578"/>
              <a:gd name="T74" fmla="*/ 938648 w 2454"/>
              <a:gd name="T75" fmla="*/ 226478488 h 2578"/>
              <a:gd name="T76" fmla="*/ 3051176 w 2454"/>
              <a:gd name="T77" fmla="*/ 243075860 h 2578"/>
              <a:gd name="T78" fmla="*/ 4107277 w 2454"/>
              <a:gd name="T79" fmla="*/ 257672123 h 2578"/>
              <a:gd name="T80" fmla="*/ 20653184 w 2454"/>
              <a:gd name="T81" fmla="*/ 262851674 h 2578"/>
              <a:gd name="T82" fmla="*/ 25816562 w 2454"/>
              <a:gd name="T83" fmla="*/ 283568897 h 2578"/>
              <a:gd name="T84" fmla="*/ 39311620 w 2454"/>
              <a:gd name="T85" fmla="*/ 292985936 h 2578"/>
              <a:gd name="T86" fmla="*/ 51750577 w 2454"/>
              <a:gd name="T87" fmla="*/ 298165160 h 2578"/>
              <a:gd name="T88" fmla="*/ 66184282 w 2454"/>
              <a:gd name="T89" fmla="*/ 301225967 h 2578"/>
              <a:gd name="T90" fmla="*/ 79679340 w 2454"/>
              <a:gd name="T91" fmla="*/ 303344711 h 2578"/>
              <a:gd name="T92" fmla="*/ 97281675 w 2454"/>
              <a:gd name="T93" fmla="*/ 290867192 h 2578"/>
              <a:gd name="T94" fmla="*/ 112888935 w 2454"/>
              <a:gd name="T95" fmla="*/ 276388564 h 2578"/>
              <a:gd name="T96" fmla="*/ 121103488 w 2454"/>
              <a:gd name="T97" fmla="*/ 260732930 h 2578"/>
              <a:gd name="T98" fmla="*/ 133542445 w 2454"/>
              <a:gd name="T99" fmla="*/ 246254302 h 2578"/>
              <a:gd name="T100" fmla="*/ 149032252 w 2454"/>
              <a:gd name="T101" fmla="*/ 230598341 h 2578"/>
              <a:gd name="T102" fmla="*/ 161471209 w 2454"/>
              <a:gd name="T103" fmla="*/ 215060341 h 2578"/>
              <a:gd name="T104" fmla="*/ 171915091 w 2454"/>
              <a:gd name="T105" fmla="*/ 202582822 h 2578"/>
              <a:gd name="T106" fmla="*/ 184236921 w 2454"/>
              <a:gd name="T107" fmla="*/ 182807335 h 2578"/>
              <a:gd name="T108" fmla="*/ 189517426 w 2454"/>
              <a:gd name="T109" fmla="*/ 167269336 h 2578"/>
              <a:gd name="T110" fmla="*/ 201838930 w 2454"/>
              <a:gd name="T111" fmla="*/ 171389188 h 2578"/>
              <a:gd name="T112" fmla="*/ 221553466 w 2454"/>
              <a:gd name="T113" fmla="*/ 156910561 h 2578"/>
              <a:gd name="T114" fmla="*/ 218502617 w 2454"/>
              <a:gd name="T115" fmla="*/ 145492414 h 2578"/>
              <a:gd name="T116" fmla="*/ 216390089 w 2454"/>
              <a:gd name="T117" fmla="*/ 133014895 h 2578"/>
              <a:gd name="T118" fmla="*/ 230941248 w 2454"/>
              <a:gd name="T119" fmla="*/ 116417523 h 257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454" h="2578">
                <a:moveTo>
                  <a:pt x="1968" y="989"/>
                </a:moveTo>
                <a:lnTo>
                  <a:pt x="1994" y="918"/>
                </a:lnTo>
                <a:lnTo>
                  <a:pt x="2118" y="795"/>
                </a:lnTo>
                <a:lnTo>
                  <a:pt x="2197" y="724"/>
                </a:lnTo>
                <a:lnTo>
                  <a:pt x="2276" y="627"/>
                </a:lnTo>
                <a:lnTo>
                  <a:pt x="2303" y="565"/>
                </a:lnTo>
                <a:lnTo>
                  <a:pt x="2303" y="486"/>
                </a:lnTo>
                <a:lnTo>
                  <a:pt x="2312" y="398"/>
                </a:lnTo>
                <a:lnTo>
                  <a:pt x="2338" y="309"/>
                </a:lnTo>
                <a:lnTo>
                  <a:pt x="2391" y="283"/>
                </a:lnTo>
                <a:lnTo>
                  <a:pt x="2409" y="221"/>
                </a:lnTo>
                <a:lnTo>
                  <a:pt x="2453" y="168"/>
                </a:lnTo>
                <a:lnTo>
                  <a:pt x="2444" y="115"/>
                </a:lnTo>
                <a:lnTo>
                  <a:pt x="2426" y="36"/>
                </a:lnTo>
                <a:lnTo>
                  <a:pt x="2365" y="0"/>
                </a:lnTo>
                <a:lnTo>
                  <a:pt x="2356" y="62"/>
                </a:lnTo>
                <a:lnTo>
                  <a:pt x="2285" y="124"/>
                </a:lnTo>
                <a:lnTo>
                  <a:pt x="2223" y="177"/>
                </a:lnTo>
                <a:lnTo>
                  <a:pt x="2171" y="221"/>
                </a:lnTo>
                <a:lnTo>
                  <a:pt x="2153" y="292"/>
                </a:lnTo>
                <a:lnTo>
                  <a:pt x="2126" y="336"/>
                </a:lnTo>
                <a:lnTo>
                  <a:pt x="2126" y="398"/>
                </a:lnTo>
                <a:lnTo>
                  <a:pt x="2082" y="459"/>
                </a:lnTo>
                <a:lnTo>
                  <a:pt x="2038" y="530"/>
                </a:lnTo>
                <a:lnTo>
                  <a:pt x="2003" y="583"/>
                </a:lnTo>
                <a:lnTo>
                  <a:pt x="1932" y="618"/>
                </a:lnTo>
                <a:lnTo>
                  <a:pt x="1818" y="618"/>
                </a:lnTo>
                <a:lnTo>
                  <a:pt x="1756" y="583"/>
                </a:lnTo>
                <a:lnTo>
                  <a:pt x="1782" y="530"/>
                </a:lnTo>
                <a:lnTo>
                  <a:pt x="1835" y="495"/>
                </a:lnTo>
                <a:lnTo>
                  <a:pt x="1782" y="442"/>
                </a:lnTo>
                <a:lnTo>
                  <a:pt x="1703" y="450"/>
                </a:lnTo>
                <a:lnTo>
                  <a:pt x="1615" y="486"/>
                </a:lnTo>
                <a:lnTo>
                  <a:pt x="1562" y="539"/>
                </a:lnTo>
                <a:lnTo>
                  <a:pt x="1518" y="495"/>
                </a:lnTo>
                <a:lnTo>
                  <a:pt x="1420" y="486"/>
                </a:lnTo>
                <a:lnTo>
                  <a:pt x="1367" y="521"/>
                </a:lnTo>
                <a:lnTo>
                  <a:pt x="1297" y="583"/>
                </a:lnTo>
                <a:lnTo>
                  <a:pt x="1226" y="627"/>
                </a:lnTo>
                <a:lnTo>
                  <a:pt x="1165" y="680"/>
                </a:lnTo>
                <a:lnTo>
                  <a:pt x="1182" y="742"/>
                </a:lnTo>
                <a:lnTo>
                  <a:pt x="1165" y="786"/>
                </a:lnTo>
                <a:lnTo>
                  <a:pt x="1076" y="803"/>
                </a:lnTo>
                <a:lnTo>
                  <a:pt x="1006" y="830"/>
                </a:lnTo>
                <a:lnTo>
                  <a:pt x="962" y="901"/>
                </a:lnTo>
                <a:lnTo>
                  <a:pt x="900" y="883"/>
                </a:lnTo>
                <a:lnTo>
                  <a:pt x="856" y="918"/>
                </a:lnTo>
                <a:lnTo>
                  <a:pt x="820" y="971"/>
                </a:lnTo>
                <a:lnTo>
                  <a:pt x="732" y="980"/>
                </a:lnTo>
                <a:lnTo>
                  <a:pt x="688" y="1024"/>
                </a:lnTo>
                <a:lnTo>
                  <a:pt x="714" y="1121"/>
                </a:lnTo>
                <a:lnTo>
                  <a:pt x="741" y="1227"/>
                </a:lnTo>
                <a:lnTo>
                  <a:pt x="776" y="1289"/>
                </a:lnTo>
                <a:lnTo>
                  <a:pt x="829" y="1359"/>
                </a:lnTo>
                <a:lnTo>
                  <a:pt x="873" y="1430"/>
                </a:lnTo>
                <a:lnTo>
                  <a:pt x="891" y="1483"/>
                </a:lnTo>
                <a:lnTo>
                  <a:pt x="891" y="1536"/>
                </a:lnTo>
                <a:lnTo>
                  <a:pt x="829" y="1545"/>
                </a:lnTo>
                <a:lnTo>
                  <a:pt x="776" y="1518"/>
                </a:lnTo>
                <a:lnTo>
                  <a:pt x="714" y="1518"/>
                </a:lnTo>
                <a:lnTo>
                  <a:pt x="670" y="1509"/>
                </a:lnTo>
                <a:lnTo>
                  <a:pt x="635" y="1580"/>
                </a:lnTo>
                <a:lnTo>
                  <a:pt x="564" y="1624"/>
                </a:lnTo>
                <a:lnTo>
                  <a:pt x="520" y="1633"/>
                </a:lnTo>
                <a:lnTo>
                  <a:pt x="432" y="1598"/>
                </a:lnTo>
                <a:lnTo>
                  <a:pt x="361" y="1606"/>
                </a:lnTo>
                <a:lnTo>
                  <a:pt x="344" y="1686"/>
                </a:lnTo>
                <a:lnTo>
                  <a:pt x="300" y="1712"/>
                </a:lnTo>
                <a:lnTo>
                  <a:pt x="247" y="1765"/>
                </a:lnTo>
                <a:lnTo>
                  <a:pt x="300" y="1818"/>
                </a:lnTo>
                <a:lnTo>
                  <a:pt x="335" y="1898"/>
                </a:lnTo>
                <a:lnTo>
                  <a:pt x="300" y="1942"/>
                </a:lnTo>
                <a:lnTo>
                  <a:pt x="229" y="1986"/>
                </a:lnTo>
                <a:lnTo>
                  <a:pt x="167" y="1933"/>
                </a:lnTo>
                <a:lnTo>
                  <a:pt x="106" y="1898"/>
                </a:lnTo>
                <a:lnTo>
                  <a:pt x="8" y="1924"/>
                </a:lnTo>
                <a:lnTo>
                  <a:pt x="0" y="2003"/>
                </a:lnTo>
                <a:lnTo>
                  <a:pt x="26" y="2065"/>
                </a:lnTo>
                <a:lnTo>
                  <a:pt x="17" y="2127"/>
                </a:lnTo>
                <a:lnTo>
                  <a:pt x="35" y="2189"/>
                </a:lnTo>
                <a:lnTo>
                  <a:pt x="97" y="2206"/>
                </a:lnTo>
                <a:lnTo>
                  <a:pt x="176" y="2233"/>
                </a:lnTo>
                <a:lnTo>
                  <a:pt x="229" y="2277"/>
                </a:lnTo>
                <a:lnTo>
                  <a:pt x="220" y="2409"/>
                </a:lnTo>
                <a:lnTo>
                  <a:pt x="256" y="2471"/>
                </a:lnTo>
                <a:lnTo>
                  <a:pt x="335" y="2489"/>
                </a:lnTo>
                <a:lnTo>
                  <a:pt x="397" y="2489"/>
                </a:lnTo>
                <a:lnTo>
                  <a:pt x="441" y="2533"/>
                </a:lnTo>
                <a:lnTo>
                  <a:pt x="494" y="2568"/>
                </a:lnTo>
                <a:lnTo>
                  <a:pt x="564" y="2559"/>
                </a:lnTo>
                <a:lnTo>
                  <a:pt x="635" y="2551"/>
                </a:lnTo>
                <a:lnTo>
                  <a:pt x="679" y="2577"/>
                </a:lnTo>
                <a:lnTo>
                  <a:pt x="767" y="2551"/>
                </a:lnTo>
                <a:lnTo>
                  <a:pt x="829" y="2471"/>
                </a:lnTo>
                <a:lnTo>
                  <a:pt x="909" y="2401"/>
                </a:lnTo>
                <a:lnTo>
                  <a:pt x="962" y="2348"/>
                </a:lnTo>
                <a:lnTo>
                  <a:pt x="979" y="2268"/>
                </a:lnTo>
                <a:lnTo>
                  <a:pt x="1032" y="2215"/>
                </a:lnTo>
                <a:lnTo>
                  <a:pt x="1094" y="2162"/>
                </a:lnTo>
                <a:lnTo>
                  <a:pt x="1138" y="2092"/>
                </a:lnTo>
                <a:lnTo>
                  <a:pt x="1235" y="2039"/>
                </a:lnTo>
                <a:lnTo>
                  <a:pt x="1270" y="1959"/>
                </a:lnTo>
                <a:lnTo>
                  <a:pt x="1315" y="1889"/>
                </a:lnTo>
                <a:lnTo>
                  <a:pt x="1376" y="1827"/>
                </a:lnTo>
                <a:lnTo>
                  <a:pt x="1412" y="1756"/>
                </a:lnTo>
                <a:lnTo>
                  <a:pt x="1465" y="1721"/>
                </a:lnTo>
                <a:lnTo>
                  <a:pt x="1526" y="1651"/>
                </a:lnTo>
                <a:lnTo>
                  <a:pt x="1570" y="1553"/>
                </a:lnTo>
                <a:lnTo>
                  <a:pt x="1588" y="1465"/>
                </a:lnTo>
                <a:lnTo>
                  <a:pt x="1615" y="1421"/>
                </a:lnTo>
                <a:lnTo>
                  <a:pt x="1676" y="1430"/>
                </a:lnTo>
                <a:lnTo>
                  <a:pt x="1720" y="1456"/>
                </a:lnTo>
                <a:lnTo>
                  <a:pt x="1818" y="1403"/>
                </a:lnTo>
                <a:lnTo>
                  <a:pt x="1888" y="1333"/>
                </a:lnTo>
                <a:lnTo>
                  <a:pt x="1906" y="1280"/>
                </a:lnTo>
                <a:lnTo>
                  <a:pt x="1862" y="1236"/>
                </a:lnTo>
                <a:lnTo>
                  <a:pt x="1818" y="1183"/>
                </a:lnTo>
                <a:lnTo>
                  <a:pt x="1844" y="1130"/>
                </a:lnTo>
                <a:lnTo>
                  <a:pt x="1923" y="1042"/>
                </a:lnTo>
                <a:lnTo>
                  <a:pt x="1968" y="989"/>
                </a:lnTo>
              </a:path>
            </a:pathLst>
          </a:custGeom>
          <a:solidFill>
            <a:schemeClr val="tx2">
              <a:lumMod val="60000"/>
              <a:lumOff val="40000"/>
            </a:schemeClr>
          </a:solidFill>
          <a:ln w="9525">
            <a:solidFill>
              <a:schemeClr val="tx1"/>
            </a:solidFill>
            <a:round/>
            <a:headEnd/>
            <a:tailEnd/>
          </a:ln>
        </p:spPr>
        <p:txBody>
          <a:bodyPr wrap="none" anchor="ctr"/>
          <a:lstStyle/>
          <a:p>
            <a:pPr>
              <a:defRPr/>
            </a:pPr>
            <a:r>
              <a:rPr lang="es-CO" dirty="0"/>
              <a:t>   38</a:t>
            </a:r>
          </a:p>
        </p:txBody>
      </p:sp>
      <p:sp>
        <p:nvSpPr>
          <p:cNvPr id="40" name="Freeform 24">
            <a:extLst>
              <a:ext uri="{FF2B5EF4-FFF2-40B4-BE49-F238E27FC236}">
                <a16:creationId xmlns:a16="http://schemas.microsoft.com/office/drawing/2014/main" id="{0CA95865-6CC8-4AAC-A9FD-A68A55D8974A}"/>
              </a:ext>
            </a:extLst>
          </p:cNvPr>
          <p:cNvSpPr>
            <a:spLocks noChangeArrowheads="1"/>
          </p:cNvSpPr>
          <p:nvPr/>
        </p:nvSpPr>
        <p:spPr bwMode="auto">
          <a:xfrm>
            <a:off x="4157663" y="4022725"/>
            <a:ext cx="842962" cy="831850"/>
          </a:xfrm>
          <a:custGeom>
            <a:avLst/>
            <a:gdLst>
              <a:gd name="T0" fmla="*/ 720843 w 2578"/>
              <a:gd name="T1" fmla="*/ 659396 h 2551"/>
              <a:gd name="T2" fmla="*/ 692088 w 2578"/>
              <a:gd name="T3" fmla="*/ 719756 h 2551"/>
              <a:gd name="T4" fmla="*/ 778681 w 2578"/>
              <a:gd name="T5" fmla="*/ 800345 h 2551"/>
              <a:gd name="T6" fmla="*/ 741103 w 2578"/>
              <a:gd name="T7" fmla="*/ 817638 h 2551"/>
              <a:gd name="T8" fmla="*/ 683592 w 2578"/>
              <a:gd name="T9" fmla="*/ 831994 h 2551"/>
              <a:gd name="T10" fmla="*/ 634578 w 2578"/>
              <a:gd name="T11" fmla="*/ 826447 h 2551"/>
              <a:gd name="T12" fmla="*/ 591118 w 2578"/>
              <a:gd name="T13" fmla="*/ 780116 h 2551"/>
              <a:gd name="T14" fmla="*/ 579681 w 2578"/>
              <a:gd name="T15" fmla="*/ 691044 h 2551"/>
              <a:gd name="T16" fmla="*/ 521844 w 2578"/>
              <a:gd name="T17" fmla="*/ 705400 h 2551"/>
              <a:gd name="T18" fmla="*/ 487207 w 2578"/>
              <a:gd name="T19" fmla="*/ 711273 h 2551"/>
              <a:gd name="T20" fmla="*/ 496029 w 2578"/>
              <a:gd name="T21" fmla="*/ 647650 h 2551"/>
              <a:gd name="T22" fmla="*/ 455510 w 2578"/>
              <a:gd name="T23" fmla="*/ 598709 h 2551"/>
              <a:gd name="T24" fmla="*/ 395059 w 2578"/>
              <a:gd name="T25" fmla="*/ 584353 h 2551"/>
              <a:gd name="T26" fmla="*/ 317289 w 2578"/>
              <a:gd name="T27" fmla="*/ 598709 h 2551"/>
              <a:gd name="T28" fmla="*/ 291148 w 2578"/>
              <a:gd name="T29" fmla="*/ 532802 h 2551"/>
              <a:gd name="T30" fmla="*/ 308466 w 2578"/>
              <a:gd name="T31" fmla="*/ 483861 h 2551"/>
              <a:gd name="T32" fmla="*/ 273829 w 2578"/>
              <a:gd name="T33" fmla="*/ 426111 h 2551"/>
              <a:gd name="T34" fmla="*/ 201941 w 2578"/>
              <a:gd name="T35" fmla="*/ 414692 h 2551"/>
              <a:gd name="T36" fmla="*/ 126785 w 2578"/>
              <a:gd name="T37" fmla="*/ 397399 h 2551"/>
              <a:gd name="T38" fmla="*/ 75156 w 2578"/>
              <a:gd name="T39" fmla="*/ 331166 h 2551"/>
              <a:gd name="T40" fmla="*/ 14378 w 2578"/>
              <a:gd name="T41" fmla="*/ 267869 h 2551"/>
              <a:gd name="T42" fmla="*/ 40519 w 2578"/>
              <a:gd name="T43" fmla="*/ 230348 h 2551"/>
              <a:gd name="T44" fmla="*/ 66333 w 2578"/>
              <a:gd name="T45" fmla="*/ 201636 h 2551"/>
              <a:gd name="T46" fmla="*/ 112407 w 2578"/>
              <a:gd name="T47" fmla="*/ 172924 h 2551"/>
              <a:gd name="T48" fmla="*/ 141489 w 2578"/>
              <a:gd name="T49" fmla="*/ 135403 h 2551"/>
              <a:gd name="T50" fmla="*/ 129726 w 2578"/>
              <a:gd name="T51" fmla="*/ 100818 h 2551"/>
              <a:gd name="T52" fmla="*/ 173185 w 2578"/>
              <a:gd name="T53" fmla="*/ 51877 h 2551"/>
              <a:gd name="T54" fmla="*/ 233637 w 2578"/>
              <a:gd name="T55" fmla="*/ 51877 h 2551"/>
              <a:gd name="T56" fmla="*/ 285593 w 2578"/>
              <a:gd name="T57" fmla="*/ 69170 h 2551"/>
              <a:gd name="T58" fmla="*/ 343103 w 2578"/>
              <a:gd name="T59" fmla="*/ 89399 h 2551"/>
              <a:gd name="T60" fmla="*/ 421200 w 2578"/>
              <a:gd name="T61" fmla="*/ 106691 h 2551"/>
              <a:gd name="T62" fmla="*/ 467274 w 2578"/>
              <a:gd name="T63" fmla="*/ 77653 h 2551"/>
              <a:gd name="T64" fmla="*/ 545044 w 2578"/>
              <a:gd name="T65" fmla="*/ 77653 h 2551"/>
              <a:gd name="T66" fmla="*/ 573799 w 2578"/>
              <a:gd name="T67" fmla="*/ 28712 h 2551"/>
              <a:gd name="T68" fmla="*/ 619873 w 2578"/>
              <a:gd name="T69" fmla="*/ 17292 h 2551"/>
              <a:gd name="T70" fmla="*/ 695029 w 2578"/>
              <a:gd name="T71" fmla="*/ 28712 h 2551"/>
              <a:gd name="T72" fmla="*/ 741103 w 2578"/>
              <a:gd name="T73" fmla="*/ 69170 h 2551"/>
              <a:gd name="T74" fmla="*/ 790118 w 2578"/>
              <a:gd name="T75" fmla="*/ 118110 h 2551"/>
              <a:gd name="T76" fmla="*/ 793058 w 2578"/>
              <a:gd name="T77" fmla="*/ 198700 h 2551"/>
              <a:gd name="T78" fmla="*/ 836191 w 2578"/>
              <a:gd name="T79" fmla="*/ 264933 h 2551"/>
              <a:gd name="T80" fmla="*/ 821814 w 2578"/>
              <a:gd name="T81" fmla="*/ 302454 h 2551"/>
              <a:gd name="T82" fmla="*/ 769858 w 2578"/>
              <a:gd name="T83" fmla="*/ 290708 h 2551"/>
              <a:gd name="T84" fmla="*/ 720843 w 2578"/>
              <a:gd name="T85" fmla="*/ 331166 h 2551"/>
              <a:gd name="T86" fmla="*/ 663333 w 2578"/>
              <a:gd name="T87" fmla="*/ 348459 h 2551"/>
              <a:gd name="T88" fmla="*/ 648955 w 2578"/>
              <a:gd name="T89" fmla="*/ 391526 h 2551"/>
              <a:gd name="T90" fmla="*/ 625755 w 2578"/>
              <a:gd name="T91" fmla="*/ 446340 h 2551"/>
              <a:gd name="T92" fmla="*/ 553540 w 2578"/>
              <a:gd name="T93" fmla="*/ 426111 h 2551"/>
              <a:gd name="T94" fmla="*/ 556481 w 2578"/>
              <a:gd name="T95" fmla="*/ 492345 h 2551"/>
              <a:gd name="T96" fmla="*/ 608436 w 2578"/>
              <a:gd name="T97" fmla="*/ 526929 h 2551"/>
              <a:gd name="T98" fmla="*/ 634578 w 2578"/>
              <a:gd name="T99" fmla="*/ 604582 h 2551"/>
              <a:gd name="T100" fmla="*/ 695029 w 2578"/>
              <a:gd name="T101" fmla="*/ 624811 h 255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578" h="2551">
                <a:moveTo>
                  <a:pt x="2242" y="1941"/>
                </a:moveTo>
                <a:lnTo>
                  <a:pt x="2233" y="1985"/>
                </a:lnTo>
                <a:lnTo>
                  <a:pt x="2206" y="2021"/>
                </a:lnTo>
                <a:lnTo>
                  <a:pt x="2189" y="2091"/>
                </a:lnTo>
                <a:lnTo>
                  <a:pt x="2145" y="2136"/>
                </a:lnTo>
                <a:lnTo>
                  <a:pt x="2118" y="2206"/>
                </a:lnTo>
                <a:lnTo>
                  <a:pt x="2206" y="2286"/>
                </a:lnTo>
                <a:lnTo>
                  <a:pt x="2321" y="2391"/>
                </a:lnTo>
                <a:lnTo>
                  <a:pt x="2383" y="2453"/>
                </a:lnTo>
                <a:lnTo>
                  <a:pt x="2365" y="2497"/>
                </a:lnTo>
                <a:lnTo>
                  <a:pt x="2321" y="2515"/>
                </a:lnTo>
                <a:lnTo>
                  <a:pt x="2268" y="2506"/>
                </a:lnTo>
                <a:lnTo>
                  <a:pt x="2224" y="2533"/>
                </a:lnTo>
                <a:lnTo>
                  <a:pt x="2189" y="2550"/>
                </a:lnTo>
                <a:lnTo>
                  <a:pt x="2092" y="2550"/>
                </a:lnTo>
                <a:lnTo>
                  <a:pt x="2056" y="2506"/>
                </a:lnTo>
                <a:lnTo>
                  <a:pt x="2012" y="2541"/>
                </a:lnTo>
                <a:lnTo>
                  <a:pt x="1942" y="2533"/>
                </a:lnTo>
                <a:lnTo>
                  <a:pt x="1871" y="2488"/>
                </a:lnTo>
                <a:lnTo>
                  <a:pt x="1809" y="2471"/>
                </a:lnTo>
                <a:lnTo>
                  <a:pt x="1809" y="2391"/>
                </a:lnTo>
                <a:lnTo>
                  <a:pt x="1800" y="2303"/>
                </a:lnTo>
                <a:lnTo>
                  <a:pt x="1800" y="2188"/>
                </a:lnTo>
                <a:lnTo>
                  <a:pt x="1774" y="2118"/>
                </a:lnTo>
                <a:lnTo>
                  <a:pt x="1677" y="2083"/>
                </a:lnTo>
                <a:lnTo>
                  <a:pt x="1615" y="2100"/>
                </a:lnTo>
                <a:lnTo>
                  <a:pt x="1597" y="2162"/>
                </a:lnTo>
                <a:lnTo>
                  <a:pt x="1571" y="2206"/>
                </a:lnTo>
                <a:lnTo>
                  <a:pt x="1483" y="2224"/>
                </a:lnTo>
                <a:lnTo>
                  <a:pt x="1491" y="2180"/>
                </a:lnTo>
                <a:lnTo>
                  <a:pt x="1509" y="2127"/>
                </a:lnTo>
                <a:lnTo>
                  <a:pt x="1483" y="2056"/>
                </a:lnTo>
                <a:lnTo>
                  <a:pt x="1518" y="1985"/>
                </a:lnTo>
                <a:lnTo>
                  <a:pt x="1509" y="1915"/>
                </a:lnTo>
                <a:lnTo>
                  <a:pt x="1465" y="1862"/>
                </a:lnTo>
                <a:lnTo>
                  <a:pt x="1394" y="1835"/>
                </a:lnTo>
                <a:lnTo>
                  <a:pt x="1324" y="1818"/>
                </a:lnTo>
                <a:lnTo>
                  <a:pt x="1262" y="1774"/>
                </a:lnTo>
                <a:lnTo>
                  <a:pt x="1209" y="1791"/>
                </a:lnTo>
                <a:lnTo>
                  <a:pt x="1121" y="1818"/>
                </a:lnTo>
                <a:lnTo>
                  <a:pt x="1024" y="1800"/>
                </a:lnTo>
                <a:lnTo>
                  <a:pt x="971" y="1835"/>
                </a:lnTo>
                <a:lnTo>
                  <a:pt x="900" y="1800"/>
                </a:lnTo>
                <a:lnTo>
                  <a:pt x="891" y="1721"/>
                </a:lnTo>
                <a:lnTo>
                  <a:pt x="891" y="1633"/>
                </a:lnTo>
                <a:lnTo>
                  <a:pt x="944" y="1571"/>
                </a:lnTo>
                <a:lnTo>
                  <a:pt x="988" y="1527"/>
                </a:lnTo>
                <a:lnTo>
                  <a:pt x="944" y="1483"/>
                </a:lnTo>
                <a:lnTo>
                  <a:pt x="856" y="1447"/>
                </a:lnTo>
                <a:lnTo>
                  <a:pt x="838" y="1385"/>
                </a:lnTo>
                <a:lnTo>
                  <a:pt x="838" y="1306"/>
                </a:lnTo>
                <a:lnTo>
                  <a:pt x="803" y="1244"/>
                </a:lnTo>
                <a:lnTo>
                  <a:pt x="741" y="1253"/>
                </a:lnTo>
                <a:lnTo>
                  <a:pt x="618" y="1271"/>
                </a:lnTo>
                <a:lnTo>
                  <a:pt x="530" y="1288"/>
                </a:lnTo>
                <a:lnTo>
                  <a:pt x="450" y="1253"/>
                </a:lnTo>
                <a:lnTo>
                  <a:pt x="388" y="1218"/>
                </a:lnTo>
                <a:lnTo>
                  <a:pt x="353" y="1156"/>
                </a:lnTo>
                <a:lnTo>
                  <a:pt x="291" y="1103"/>
                </a:lnTo>
                <a:lnTo>
                  <a:pt x="230" y="1015"/>
                </a:lnTo>
                <a:lnTo>
                  <a:pt x="185" y="953"/>
                </a:lnTo>
                <a:lnTo>
                  <a:pt x="106" y="891"/>
                </a:lnTo>
                <a:lnTo>
                  <a:pt x="44" y="821"/>
                </a:lnTo>
                <a:lnTo>
                  <a:pt x="0" y="759"/>
                </a:lnTo>
                <a:lnTo>
                  <a:pt x="53" y="697"/>
                </a:lnTo>
                <a:lnTo>
                  <a:pt x="124" y="706"/>
                </a:lnTo>
                <a:lnTo>
                  <a:pt x="185" y="741"/>
                </a:lnTo>
                <a:lnTo>
                  <a:pt x="194" y="688"/>
                </a:lnTo>
                <a:lnTo>
                  <a:pt x="203" y="618"/>
                </a:lnTo>
                <a:lnTo>
                  <a:pt x="291" y="583"/>
                </a:lnTo>
                <a:lnTo>
                  <a:pt x="353" y="583"/>
                </a:lnTo>
                <a:lnTo>
                  <a:pt x="344" y="530"/>
                </a:lnTo>
                <a:lnTo>
                  <a:pt x="362" y="477"/>
                </a:lnTo>
                <a:lnTo>
                  <a:pt x="424" y="468"/>
                </a:lnTo>
                <a:lnTo>
                  <a:pt x="433" y="415"/>
                </a:lnTo>
                <a:lnTo>
                  <a:pt x="362" y="380"/>
                </a:lnTo>
                <a:lnTo>
                  <a:pt x="309" y="344"/>
                </a:lnTo>
                <a:lnTo>
                  <a:pt x="397" y="309"/>
                </a:lnTo>
                <a:lnTo>
                  <a:pt x="450" y="274"/>
                </a:lnTo>
                <a:lnTo>
                  <a:pt x="494" y="221"/>
                </a:lnTo>
                <a:lnTo>
                  <a:pt x="530" y="159"/>
                </a:lnTo>
                <a:lnTo>
                  <a:pt x="609" y="115"/>
                </a:lnTo>
                <a:lnTo>
                  <a:pt x="680" y="97"/>
                </a:lnTo>
                <a:lnTo>
                  <a:pt x="715" y="159"/>
                </a:lnTo>
                <a:lnTo>
                  <a:pt x="768" y="203"/>
                </a:lnTo>
                <a:lnTo>
                  <a:pt x="812" y="177"/>
                </a:lnTo>
                <a:lnTo>
                  <a:pt x="874" y="212"/>
                </a:lnTo>
                <a:lnTo>
                  <a:pt x="900" y="274"/>
                </a:lnTo>
                <a:lnTo>
                  <a:pt x="971" y="256"/>
                </a:lnTo>
                <a:lnTo>
                  <a:pt x="1050" y="274"/>
                </a:lnTo>
                <a:lnTo>
                  <a:pt x="1139" y="291"/>
                </a:lnTo>
                <a:lnTo>
                  <a:pt x="1200" y="256"/>
                </a:lnTo>
                <a:lnTo>
                  <a:pt x="1289" y="327"/>
                </a:lnTo>
                <a:lnTo>
                  <a:pt x="1368" y="335"/>
                </a:lnTo>
                <a:lnTo>
                  <a:pt x="1412" y="291"/>
                </a:lnTo>
                <a:lnTo>
                  <a:pt x="1430" y="238"/>
                </a:lnTo>
                <a:lnTo>
                  <a:pt x="1483" y="274"/>
                </a:lnTo>
                <a:lnTo>
                  <a:pt x="1562" y="238"/>
                </a:lnTo>
                <a:lnTo>
                  <a:pt x="1668" y="238"/>
                </a:lnTo>
                <a:lnTo>
                  <a:pt x="1747" y="221"/>
                </a:lnTo>
                <a:lnTo>
                  <a:pt x="1747" y="159"/>
                </a:lnTo>
                <a:lnTo>
                  <a:pt x="1756" y="88"/>
                </a:lnTo>
                <a:lnTo>
                  <a:pt x="1765" y="35"/>
                </a:lnTo>
                <a:lnTo>
                  <a:pt x="1827" y="0"/>
                </a:lnTo>
                <a:lnTo>
                  <a:pt x="1897" y="53"/>
                </a:lnTo>
                <a:lnTo>
                  <a:pt x="1986" y="27"/>
                </a:lnTo>
                <a:lnTo>
                  <a:pt x="2056" y="27"/>
                </a:lnTo>
                <a:lnTo>
                  <a:pt x="2127" y="88"/>
                </a:lnTo>
                <a:lnTo>
                  <a:pt x="2206" y="115"/>
                </a:lnTo>
                <a:lnTo>
                  <a:pt x="2259" y="115"/>
                </a:lnTo>
                <a:lnTo>
                  <a:pt x="2268" y="212"/>
                </a:lnTo>
                <a:lnTo>
                  <a:pt x="2277" y="274"/>
                </a:lnTo>
                <a:lnTo>
                  <a:pt x="2321" y="335"/>
                </a:lnTo>
                <a:lnTo>
                  <a:pt x="2418" y="362"/>
                </a:lnTo>
                <a:lnTo>
                  <a:pt x="2374" y="406"/>
                </a:lnTo>
                <a:lnTo>
                  <a:pt x="2400" y="503"/>
                </a:lnTo>
                <a:lnTo>
                  <a:pt x="2427" y="609"/>
                </a:lnTo>
                <a:lnTo>
                  <a:pt x="2462" y="671"/>
                </a:lnTo>
                <a:lnTo>
                  <a:pt x="2515" y="741"/>
                </a:lnTo>
                <a:lnTo>
                  <a:pt x="2559" y="812"/>
                </a:lnTo>
                <a:lnTo>
                  <a:pt x="2577" y="865"/>
                </a:lnTo>
                <a:lnTo>
                  <a:pt x="2577" y="918"/>
                </a:lnTo>
                <a:lnTo>
                  <a:pt x="2515" y="927"/>
                </a:lnTo>
                <a:lnTo>
                  <a:pt x="2462" y="900"/>
                </a:lnTo>
                <a:lnTo>
                  <a:pt x="2400" y="900"/>
                </a:lnTo>
                <a:lnTo>
                  <a:pt x="2356" y="891"/>
                </a:lnTo>
                <a:lnTo>
                  <a:pt x="2321" y="962"/>
                </a:lnTo>
                <a:lnTo>
                  <a:pt x="2250" y="1006"/>
                </a:lnTo>
                <a:lnTo>
                  <a:pt x="2206" y="1015"/>
                </a:lnTo>
                <a:lnTo>
                  <a:pt x="2118" y="980"/>
                </a:lnTo>
                <a:lnTo>
                  <a:pt x="2047" y="988"/>
                </a:lnTo>
                <a:lnTo>
                  <a:pt x="2030" y="1068"/>
                </a:lnTo>
                <a:lnTo>
                  <a:pt x="1986" y="1094"/>
                </a:lnTo>
                <a:lnTo>
                  <a:pt x="1933" y="1147"/>
                </a:lnTo>
                <a:lnTo>
                  <a:pt x="1986" y="1200"/>
                </a:lnTo>
                <a:lnTo>
                  <a:pt x="2021" y="1280"/>
                </a:lnTo>
                <a:lnTo>
                  <a:pt x="1986" y="1324"/>
                </a:lnTo>
                <a:lnTo>
                  <a:pt x="1915" y="1368"/>
                </a:lnTo>
                <a:lnTo>
                  <a:pt x="1853" y="1315"/>
                </a:lnTo>
                <a:lnTo>
                  <a:pt x="1792" y="1280"/>
                </a:lnTo>
                <a:lnTo>
                  <a:pt x="1694" y="1306"/>
                </a:lnTo>
                <a:lnTo>
                  <a:pt x="1686" y="1385"/>
                </a:lnTo>
                <a:lnTo>
                  <a:pt x="1712" y="1447"/>
                </a:lnTo>
                <a:lnTo>
                  <a:pt x="1703" y="1509"/>
                </a:lnTo>
                <a:lnTo>
                  <a:pt x="1721" y="1571"/>
                </a:lnTo>
                <a:lnTo>
                  <a:pt x="1783" y="1588"/>
                </a:lnTo>
                <a:lnTo>
                  <a:pt x="1862" y="1615"/>
                </a:lnTo>
                <a:lnTo>
                  <a:pt x="1915" y="1659"/>
                </a:lnTo>
                <a:lnTo>
                  <a:pt x="1906" y="1791"/>
                </a:lnTo>
                <a:lnTo>
                  <a:pt x="1942" y="1853"/>
                </a:lnTo>
                <a:lnTo>
                  <a:pt x="2021" y="1871"/>
                </a:lnTo>
                <a:lnTo>
                  <a:pt x="2083" y="1871"/>
                </a:lnTo>
                <a:lnTo>
                  <a:pt x="2127" y="1915"/>
                </a:lnTo>
                <a:lnTo>
                  <a:pt x="2180" y="1950"/>
                </a:lnTo>
                <a:lnTo>
                  <a:pt x="2242" y="1941"/>
                </a:lnTo>
              </a:path>
            </a:pathLst>
          </a:custGeom>
          <a:solidFill>
            <a:schemeClr val="tx2">
              <a:lumMod val="20000"/>
              <a:lumOff val="80000"/>
            </a:schemeClr>
          </a:solidFill>
          <a:ln w="9525">
            <a:solidFill>
              <a:schemeClr val="tx1"/>
            </a:solidFill>
            <a:round/>
            <a:headEnd/>
            <a:tailEnd/>
          </a:ln>
        </p:spPr>
        <p:txBody>
          <a:bodyPr wrap="none" anchor="ctr"/>
          <a:lstStyle/>
          <a:p>
            <a:pPr>
              <a:defRPr/>
            </a:pPr>
            <a:r>
              <a:rPr lang="es-CO" dirty="0"/>
              <a:t>     21</a:t>
            </a:r>
          </a:p>
        </p:txBody>
      </p:sp>
      <p:sp>
        <p:nvSpPr>
          <p:cNvPr id="41" name="Freeform 25">
            <a:extLst>
              <a:ext uri="{FF2B5EF4-FFF2-40B4-BE49-F238E27FC236}">
                <a16:creationId xmlns:a16="http://schemas.microsoft.com/office/drawing/2014/main" id="{EBBC6388-4808-4372-BFE0-5C19BEB057E9}"/>
              </a:ext>
            </a:extLst>
          </p:cNvPr>
          <p:cNvSpPr>
            <a:spLocks noChangeArrowheads="1"/>
          </p:cNvSpPr>
          <p:nvPr/>
        </p:nvSpPr>
        <p:spPr bwMode="auto">
          <a:xfrm>
            <a:off x="3797301" y="4262438"/>
            <a:ext cx="855663" cy="817562"/>
          </a:xfrm>
          <a:custGeom>
            <a:avLst/>
            <a:gdLst>
              <a:gd name="T0" fmla="*/ 317297 w 2622"/>
              <a:gd name="T1" fmla="*/ 0 h 2506"/>
              <a:gd name="T2" fmla="*/ 291155 w 2622"/>
              <a:gd name="T3" fmla="*/ 16972 h 2506"/>
              <a:gd name="T4" fmla="*/ 262399 w 2622"/>
              <a:gd name="T5" fmla="*/ 0 h 2506"/>
              <a:gd name="T6" fmla="*/ 245080 w 2622"/>
              <a:gd name="T7" fmla="*/ 16972 h 2506"/>
              <a:gd name="T8" fmla="*/ 227761 w 2622"/>
              <a:gd name="T9" fmla="*/ 34270 h 2506"/>
              <a:gd name="T10" fmla="*/ 201946 w 2622"/>
              <a:gd name="T11" fmla="*/ 40145 h 2506"/>
              <a:gd name="T12" fmla="*/ 178745 w 2622"/>
              <a:gd name="T13" fmla="*/ 60381 h 2506"/>
              <a:gd name="T14" fmla="*/ 138552 w 2622"/>
              <a:gd name="T15" fmla="*/ 103464 h 2506"/>
              <a:gd name="T16" fmla="*/ 112410 w 2622"/>
              <a:gd name="T17" fmla="*/ 152422 h 2506"/>
              <a:gd name="T18" fmla="*/ 109469 w 2622"/>
              <a:gd name="T19" fmla="*/ 195831 h 2506"/>
              <a:gd name="T20" fmla="*/ 135611 w 2622"/>
              <a:gd name="T21" fmla="*/ 241851 h 2506"/>
              <a:gd name="T22" fmla="*/ 161426 w 2622"/>
              <a:gd name="T23" fmla="*/ 279059 h 2506"/>
              <a:gd name="T24" fmla="*/ 172863 w 2622"/>
              <a:gd name="T25" fmla="*/ 299295 h 2506"/>
              <a:gd name="T26" fmla="*/ 152930 w 2622"/>
              <a:gd name="T27" fmla="*/ 328017 h 2506"/>
              <a:gd name="T28" fmla="*/ 118292 w 2622"/>
              <a:gd name="T29" fmla="*/ 322468 h 2506"/>
              <a:gd name="T30" fmla="*/ 57512 w 2622"/>
              <a:gd name="T31" fmla="*/ 316593 h 2506"/>
              <a:gd name="T32" fmla="*/ 23201 w 2622"/>
              <a:gd name="T33" fmla="*/ 345315 h 2506"/>
              <a:gd name="T34" fmla="*/ 0 w 2622"/>
              <a:gd name="T35" fmla="*/ 385787 h 2506"/>
              <a:gd name="T36" fmla="*/ 40520 w 2622"/>
              <a:gd name="T37" fmla="*/ 417446 h 2506"/>
              <a:gd name="T38" fmla="*/ 57512 w 2622"/>
              <a:gd name="T39" fmla="*/ 446168 h 2506"/>
              <a:gd name="T40" fmla="*/ 103914 w 2622"/>
              <a:gd name="T41" fmla="*/ 480765 h 2506"/>
              <a:gd name="T42" fmla="*/ 147048 w 2622"/>
              <a:gd name="T43" fmla="*/ 509486 h 2506"/>
              <a:gd name="T44" fmla="*/ 213383 w 2622"/>
              <a:gd name="T45" fmla="*/ 529722 h 2506"/>
              <a:gd name="T46" fmla="*/ 253903 w 2622"/>
              <a:gd name="T47" fmla="*/ 572805 h 2506"/>
              <a:gd name="T48" fmla="*/ 311415 w 2622"/>
              <a:gd name="T49" fmla="*/ 593041 h 2506"/>
              <a:gd name="T50" fmla="*/ 351935 w 2622"/>
              <a:gd name="T51" fmla="*/ 624700 h 2506"/>
              <a:gd name="T52" fmla="*/ 435589 w 2622"/>
              <a:gd name="T53" fmla="*/ 668109 h 2506"/>
              <a:gd name="T54" fmla="*/ 504538 w 2622"/>
              <a:gd name="T55" fmla="*/ 673658 h 2506"/>
              <a:gd name="T56" fmla="*/ 556495 w 2622"/>
              <a:gd name="T57" fmla="*/ 702706 h 2506"/>
              <a:gd name="T58" fmla="*/ 599956 w 2622"/>
              <a:gd name="T59" fmla="*/ 734366 h 2506"/>
              <a:gd name="T60" fmla="*/ 625771 w 2622"/>
              <a:gd name="T61" fmla="*/ 785934 h 2506"/>
              <a:gd name="T62" fmla="*/ 666291 w 2622"/>
              <a:gd name="T63" fmla="*/ 803233 h 2506"/>
              <a:gd name="T64" fmla="*/ 717921 w 2622"/>
              <a:gd name="T65" fmla="*/ 817594 h 2506"/>
              <a:gd name="T66" fmla="*/ 758441 w 2622"/>
              <a:gd name="T67" fmla="*/ 812045 h 2506"/>
              <a:gd name="T68" fmla="*/ 761382 w 2622"/>
              <a:gd name="T69" fmla="*/ 777448 h 2506"/>
              <a:gd name="T70" fmla="*/ 752559 w 2622"/>
              <a:gd name="T71" fmla="*/ 734366 h 2506"/>
              <a:gd name="T72" fmla="*/ 755500 w 2622"/>
              <a:gd name="T73" fmla="*/ 714130 h 2506"/>
              <a:gd name="T74" fmla="*/ 784256 w 2622"/>
              <a:gd name="T75" fmla="*/ 693894 h 2506"/>
              <a:gd name="T76" fmla="*/ 769878 w 2622"/>
              <a:gd name="T77" fmla="*/ 653749 h 2506"/>
              <a:gd name="T78" fmla="*/ 764323 w 2622"/>
              <a:gd name="T79" fmla="*/ 624700 h 2506"/>
              <a:gd name="T80" fmla="*/ 749618 w 2622"/>
              <a:gd name="T81" fmla="*/ 575743 h 2506"/>
              <a:gd name="T82" fmla="*/ 752559 w 2622"/>
              <a:gd name="T83" fmla="*/ 518299 h 2506"/>
              <a:gd name="T84" fmla="*/ 796020 w 2622"/>
              <a:gd name="T85" fmla="*/ 498063 h 2506"/>
              <a:gd name="T86" fmla="*/ 845036 w 2622"/>
              <a:gd name="T87" fmla="*/ 486640 h 2506"/>
              <a:gd name="T88" fmla="*/ 853532 w 2622"/>
              <a:gd name="T89" fmla="*/ 454980 h 2506"/>
              <a:gd name="T90" fmla="*/ 856473 w 2622"/>
              <a:gd name="T91" fmla="*/ 408634 h 2506"/>
              <a:gd name="T92" fmla="*/ 839154 w 2622"/>
              <a:gd name="T93" fmla="*/ 368488 h 2506"/>
              <a:gd name="T94" fmla="*/ 793079 w 2622"/>
              <a:gd name="T95" fmla="*/ 354127 h 2506"/>
              <a:gd name="T96" fmla="*/ 755500 w 2622"/>
              <a:gd name="T97" fmla="*/ 345315 h 2506"/>
              <a:gd name="T98" fmla="*/ 695047 w 2622"/>
              <a:gd name="T99" fmla="*/ 348252 h 2506"/>
              <a:gd name="T100" fmla="*/ 654527 w 2622"/>
              <a:gd name="T101" fmla="*/ 348252 h 2506"/>
              <a:gd name="T102" fmla="*/ 651586 w 2622"/>
              <a:gd name="T103" fmla="*/ 293746 h 2506"/>
              <a:gd name="T104" fmla="*/ 683283 w 2622"/>
              <a:gd name="T105" fmla="*/ 259149 h 2506"/>
              <a:gd name="T106" fmla="*/ 640149 w 2622"/>
              <a:gd name="T107" fmla="*/ 233039 h 2506"/>
              <a:gd name="T108" fmla="*/ 634267 w 2622"/>
              <a:gd name="T109" fmla="*/ 187018 h 2506"/>
              <a:gd name="T110" fmla="*/ 602570 w 2622"/>
              <a:gd name="T111" fmla="*/ 169720 h 2506"/>
              <a:gd name="T112" fmla="*/ 533621 w 2622"/>
              <a:gd name="T113" fmla="*/ 181143 h 2506"/>
              <a:gd name="T114" fmla="*/ 487219 w 2622"/>
              <a:gd name="T115" fmla="*/ 158297 h 2506"/>
              <a:gd name="T116" fmla="*/ 455522 w 2622"/>
              <a:gd name="T117" fmla="*/ 120762 h 2506"/>
              <a:gd name="T118" fmla="*/ 420884 w 2622"/>
              <a:gd name="T119" fmla="*/ 71805 h 2506"/>
              <a:gd name="T120" fmla="*/ 374809 w 2622"/>
              <a:gd name="T121" fmla="*/ 28722 h 2506"/>
              <a:gd name="T122" fmla="*/ 331675 w 2622"/>
              <a:gd name="T123" fmla="*/ 14361 h 250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622" h="2506">
                <a:moveTo>
                  <a:pt x="1015" y="44"/>
                </a:moveTo>
                <a:lnTo>
                  <a:pt x="971" y="0"/>
                </a:lnTo>
                <a:lnTo>
                  <a:pt x="918" y="8"/>
                </a:lnTo>
                <a:lnTo>
                  <a:pt x="891" y="52"/>
                </a:lnTo>
                <a:lnTo>
                  <a:pt x="838" y="52"/>
                </a:lnTo>
                <a:lnTo>
                  <a:pt x="803" y="0"/>
                </a:lnTo>
                <a:lnTo>
                  <a:pt x="750" y="17"/>
                </a:lnTo>
                <a:lnTo>
                  <a:pt x="750" y="52"/>
                </a:lnTo>
                <a:lnTo>
                  <a:pt x="732" y="114"/>
                </a:lnTo>
                <a:lnTo>
                  <a:pt x="697" y="105"/>
                </a:lnTo>
                <a:lnTo>
                  <a:pt x="662" y="88"/>
                </a:lnTo>
                <a:lnTo>
                  <a:pt x="618" y="123"/>
                </a:lnTo>
                <a:lnTo>
                  <a:pt x="627" y="176"/>
                </a:lnTo>
                <a:lnTo>
                  <a:pt x="547" y="185"/>
                </a:lnTo>
                <a:lnTo>
                  <a:pt x="477" y="229"/>
                </a:lnTo>
                <a:lnTo>
                  <a:pt x="424" y="317"/>
                </a:lnTo>
                <a:lnTo>
                  <a:pt x="371" y="405"/>
                </a:lnTo>
                <a:lnTo>
                  <a:pt x="344" y="467"/>
                </a:lnTo>
                <a:lnTo>
                  <a:pt x="327" y="564"/>
                </a:lnTo>
                <a:lnTo>
                  <a:pt x="335" y="600"/>
                </a:lnTo>
                <a:lnTo>
                  <a:pt x="379" y="679"/>
                </a:lnTo>
                <a:lnTo>
                  <a:pt x="415" y="741"/>
                </a:lnTo>
                <a:lnTo>
                  <a:pt x="468" y="785"/>
                </a:lnTo>
                <a:lnTo>
                  <a:pt x="494" y="855"/>
                </a:lnTo>
                <a:lnTo>
                  <a:pt x="538" y="873"/>
                </a:lnTo>
                <a:lnTo>
                  <a:pt x="529" y="917"/>
                </a:lnTo>
                <a:lnTo>
                  <a:pt x="529" y="970"/>
                </a:lnTo>
                <a:lnTo>
                  <a:pt x="468" y="1005"/>
                </a:lnTo>
                <a:lnTo>
                  <a:pt x="424" y="979"/>
                </a:lnTo>
                <a:lnTo>
                  <a:pt x="362" y="988"/>
                </a:lnTo>
                <a:lnTo>
                  <a:pt x="265" y="970"/>
                </a:lnTo>
                <a:lnTo>
                  <a:pt x="176" y="970"/>
                </a:lnTo>
                <a:lnTo>
                  <a:pt x="124" y="997"/>
                </a:lnTo>
                <a:lnTo>
                  <a:pt x="71" y="1058"/>
                </a:lnTo>
                <a:lnTo>
                  <a:pt x="9" y="1120"/>
                </a:lnTo>
                <a:lnTo>
                  <a:pt x="0" y="1182"/>
                </a:lnTo>
                <a:lnTo>
                  <a:pt x="44" y="1252"/>
                </a:lnTo>
                <a:lnTo>
                  <a:pt x="124" y="1279"/>
                </a:lnTo>
                <a:lnTo>
                  <a:pt x="132" y="1323"/>
                </a:lnTo>
                <a:lnTo>
                  <a:pt x="176" y="1367"/>
                </a:lnTo>
                <a:lnTo>
                  <a:pt x="265" y="1411"/>
                </a:lnTo>
                <a:lnTo>
                  <a:pt x="318" y="1473"/>
                </a:lnTo>
                <a:lnTo>
                  <a:pt x="362" y="1517"/>
                </a:lnTo>
                <a:lnTo>
                  <a:pt x="450" y="1561"/>
                </a:lnTo>
                <a:lnTo>
                  <a:pt x="556" y="1623"/>
                </a:lnTo>
                <a:lnTo>
                  <a:pt x="653" y="1623"/>
                </a:lnTo>
                <a:lnTo>
                  <a:pt x="697" y="1676"/>
                </a:lnTo>
                <a:lnTo>
                  <a:pt x="777" y="1755"/>
                </a:lnTo>
                <a:lnTo>
                  <a:pt x="847" y="1800"/>
                </a:lnTo>
                <a:lnTo>
                  <a:pt x="953" y="1817"/>
                </a:lnTo>
                <a:lnTo>
                  <a:pt x="997" y="1879"/>
                </a:lnTo>
                <a:lnTo>
                  <a:pt x="1077" y="1914"/>
                </a:lnTo>
                <a:lnTo>
                  <a:pt x="1183" y="2003"/>
                </a:lnTo>
                <a:lnTo>
                  <a:pt x="1333" y="2047"/>
                </a:lnTo>
                <a:lnTo>
                  <a:pt x="1456" y="2038"/>
                </a:lnTo>
                <a:lnTo>
                  <a:pt x="1544" y="2064"/>
                </a:lnTo>
                <a:lnTo>
                  <a:pt x="1633" y="2108"/>
                </a:lnTo>
                <a:lnTo>
                  <a:pt x="1703" y="2153"/>
                </a:lnTo>
                <a:lnTo>
                  <a:pt x="1774" y="2205"/>
                </a:lnTo>
                <a:lnTo>
                  <a:pt x="1836" y="2250"/>
                </a:lnTo>
                <a:lnTo>
                  <a:pt x="1880" y="2338"/>
                </a:lnTo>
                <a:lnTo>
                  <a:pt x="1915" y="2408"/>
                </a:lnTo>
                <a:lnTo>
                  <a:pt x="1941" y="2461"/>
                </a:lnTo>
                <a:lnTo>
                  <a:pt x="2039" y="2461"/>
                </a:lnTo>
                <a:lnTo>
                  <a:pt x="2118" y="2479"/>
                </a:lnTo>
                <a:lnTo>
                  <a:pt x="2197" y="2505"/>
                </a:lnTo>
                <a:lnTo>
                  <a:pt x="2286" y="2470"/>
                </a:lnTo>
                <a:lnTo>
                  <a:pt x="2321" y="2488"/>
                </a:lnTo>
                <a:lnTo>
                  <a:pt x="2339" y="2444"/>
                </a:lnTo>
                <a:lnTo>
                  <a:pt x="2330" y="2382"/>
                </a:lnTo>
                <a:lnTo>
                  <a:pt x="2303" y="2329"/>
                </a:lnTo>
                <a:lnTo>
                  <a:pt x="2303" y="2250"/>
                </a:lnTo>
                <a:lnTo>
                  <a:pt x="2259" y="2205"/>
                </a:lnTo>
                <a:lnTo>
                  <a:pt x="2312" y="2188"/>
                </a:lnTo>
                <a:lnTo>
                  <a:pt x="2392" y="2170"/>
                </a:lnTo>
                <a:lnTo>
                  <a:pt x="2400" y="2126"/>
                </a:lnTo>
                <a:lnTo>
                  <a:pt x="2374" y="2082"/>
                </a:lnTo>
                <a:lnTo>
                  <a:pt x="2356" y="2003"/>
                </a:lnTo>
                <a:lnTo>
                  <a:pt x="2365" y="1941"/>
                </a:lnTo>
                <a:lnTo>
                  <a:pt x="2339" y="1914"/>
                </a:lnTo>
                <a:lnTo>
                  <a:pt x="2312" y="1853"/>
                </a:lnTo>
                <a:lnTo>
                  <a:pt x="2294" y="1764"/>
                </a:lnTo>
                <a:lnTo>
                  <a:pt x="2294" y="1667"/>
                </a:lnTo>
                <a:lnTo>
                  <a:pt x="2303" y="1588"/>
                </a:lnTo>
                <a:lnTo>
                  <a:pt x="2356" y="1544"/>
                </a:lnTo>
                <a:lnTo>
                  <a:pt x="2436" y="1526"/>
                </a:lnTo>
                <a:lnTo>
                  <a:pt x="2515" y="1517"/>
                </a:lnTo>
                <a:lnTo>
                  <a:pt x="2586" y="1491"/>
                </a:lnTo>
                <a:lnTo>
                  <a:pt x="2594" y="1447"/>
                </a:lnTo>
                <a:lnTo>
                  <a:pt x="2612" y="1394"/>
                </a:lnTo>
                <a:lnTo>
                  <a:pt x="2586" y="1323"/>
                </a:lnTo>
                <a:lnTo>
                  <a:pt x="2621" y="1252"/>
                </a:lnTo>
                <a:lnTo>
                  <a:pt x="2612" y="1182"/>
                </a:lnTo>
                <a:lnTo>
                  <a:pt x="2568" y="1129"/>
                </a:lnTo>
                <a:lnTo>
                  <a:pt x="2497" y="1102"/>
                </a:lnTo>
                <a:lnTo>
                  <a:pt x="2427" y="1085"/>
                </a:lnTo>
                <a:lnTo>
                  <a:pt x="2365" y="1041"/>
                </a:lnTo>
                <a:lnTo>
                  <a:pt x="2312" y="1058"/>
                </a:lnTo>
                <a:lnTo>
                  <a:pt x="2224" y="1085"/>
                </a:lnTo>
                <a:lnTo>
                  <a:pt x="2127" y="1067"/>
                </a:lnTo>
                <a:lnTo>
                  <a:pt x="2074" y="1102"/>
                </a:lnTo>
                <a:lnTo>
                  <a:pt x="2003" y="1067"/>
                </a:lnTo>
                <a:lnTo>
                  <a:pt x="1994" y="988"/>
                </a:lnTo>
                <a:lnTo>
                  <a:pt x="1994" y="900"/>
                </a:lnTo>
                <a:lnTo>
                  <a:pt x="2047" y="838"/>
                </a:lnTo>
                <a:lnTo>
                  <a:pt x="2091" y="794"/>
                </a:lnTo>
                <a:lnTo>
                  <a:pt x="2047" y="750"/>
                </a:lnTo>
                <a:lnTo>
                  <a:pt x="1959" y="714"/>
                </a:lnTo>
                <a:lnTo>
                  <a:pt x="1941" y="652"/>
                </a:lnTo>
                <a:lnTo>
                  <a:pt x="1941" y="573"/>
                </a:lnTo>
                <a:lnTo>
                  <a:pt x="1906" y="511"/>
                </a:lnTo>
                <a:lnTo>
                  <a:pt x="1844" y="520"/>
                </a:lnTo>
                <a:lnTo>
                  <a:pt x="1721" y="538"/>
                </a:lnTo>
                <a:lnTo>
                  <a:pt x="1633" y="555"/>
                </a:lnTo>
                <a:lnTo>
                  <a:pt x="1553" y="520"/>
                </a:lnTo>
                <a:lnTo>
                  <a:pt x="1491" y="485"/>
                </a:lnTo>
                <a:lnTo>
                  <a:pt x="1456" y="423"/>
                </a:lnTo>
                <a:lnTo>
                  <a:pt x="1394" y="370"/>
                </a:lnTo>
                <a:lnTo>
                  <a:pt x="1333" y="282"/>
                </a:lnTo>
                <a:lnTo>
                  <a:pt x="1288" y="220"/>
                </a:lnTo>
                <a:lnTo>
                  <a:pt x="1209" y="158"/>
                </a:lnTo>
                <a:lnTo>
                  <a:pt x="1147" y="88"/>
                </a:lnTo>
                <a:lnTo>
                  <a:pt x="1103" y="26"/>
                </a:lnTo>
                <a:lnTo>
                  <a:pt x="1015" y="44"/>
                </a:lnTo>
              </a:path>
            </a:pathLst>
          </a:custGeom>
          <a:solidFill>
            <a:schemeClr val="tx2">
              <a:lumMod val="60000"/>
              <a:lumOff val="40000"/>
            </a:schemeClr>
          </a:solidFill>
          <a:ln w="9525">
            <a:solidFill>
              <a:schemeClr val="tx1"/>
            </a:solidFill>
            <a:round/>
            <a:headEnd/>
            <a:tailEnd/>
          </a:ln>
        </p:spPr>
        <p:txBody>
          <a:bodyPr wrap="none" anchor="ctr"/>
          <a:lstStyle/>
          <a:p>
            <a:pPr>
              <a:defRPr/>
            </a:pPr>
            <a:r>
              <a:rPr lang="es-CO" dirty="0"/>
              <a:t>     63</a:t>
            </a:r>
          </a:p>
        </p:txBody>
      </p:sp>
      <p:sp>
        <p:nvSpPr>
          <p:cNvPr id="42" name="Freeform 26">
            <a:extLst>
              <a:ext uri="{FF2B5EF4-FFF2-40B4-BE49-F238E27FC236}">
                <a16:creationId xmlns:a16="http://schemas.microsoft.com/office/drawing/2014/main" id="{67D6DC63-E68D-4DBC-BFA6-F3717684E527}"/>
              </a:ext>
            </a:extLst>
          </p:cNvPr>
          <p:cNvSpPr>
            <a:spLocks/>
          </p:cNvSpPr>
          <p:nvPr/>
        </p:nvSpPr>
        <p:spPr bwMode="auto">
          <a:xfrm>
            <a:off x="4535489" y="4703764"/>
            <a:ext cx="1271587" cy="669925"/>
          </a:xfrm>
          <a:custGeom>
            <a:avLst/>
            <a:gdLst>
              <a:gd name="T0" fmla="*/ 27049440 w 3893"/>
              <a:gd name="T1" fmla="*/ 141862948 h 2056"/>
              <a:gd name="T2" fmla="*/ 47748140 w 3893"/>
              <a:gd name="T3" fmla="*/ 147147388 h 2056"/>
              <a:gd name="T4" fmla="*/ 65388724 w 3893"/>
              <a:gd name="T5" fmla="*/ 142919770 h 2056"/>
              <a:gd name="T6" fmla="*/ 86205006 w 3893"/>
              <a:gd name="T7" fmla="*/ 147147388 h 2056"/>
              <a:gd name="T8" fmla="*/ 102787678 w 3893"/>
              <a:gd name="T9" fmla="*/ 127418289 h 2056"/>
              <a:gd name="T10" fmla="*/ 115253669 w 3893"/>
              <a:gd name="T11" fmla="*/ 121194198 h 2056"/>
              <a:gd name="T12" fmla="*/ 137010934 w 3893"/>
              <a:gd name="T13" fmla="*/ 128475112 h 2056"/>
              <a:gd name="T14" fmla="*/ 155710084 w 3893"/>
              <a:gd name="T15" fmla="*/ 142919770 h 2056"/>
              <a:gd name="T16" fmla="*/ 177467350 w 3893"/>
              <a:gd name="T17" fmla="*/ 159478400 h 2056"/>
              <a:gd name="T18" fmla="*/ 222157375 w 3893"/>
              <a:gd name="T19" fmla="*/ 177093853 h 2056"/>
              <a:gd name="T20" fmla="*/ 246031445 w 3893"/>
              <a:gd name="T21" fmla="*/ 182378293 h 2056"/>
              <a:gd name="T22" fmla="*/ 272963303 w 3893"/>
              <a:gd name="T23" fmla="*/ 180264648 h 2056"/>
              <a:gd name="T24" fmla="*/ 289545648 w 3893"/>
              <a:gd name="T25" fmla="*/ 183317945 h 2056"/>
              <a:gd name="T26" fmla="*/ 310361930 w 3893"/>
              <a:gd name="T27" fmla="*/ 197879774 h 2056"/>
              <a:gd name="T28" fmla="*/ 333177434 w 3893"/>
              <a:gd name="T29" fmla="*/ 198936923 h 2056"/>
              <a:gd name="T30" fmla="*/ 348701540 w 3893"/>
              <a:gd name="T31" fmla="*/ 217609199 h 2056"/>
              <a:gd name="T32" fmla="*/ 367400690 w 3893"/>
              <a:gd name="T33" fmla="*/ 229000560 h 2056"/>
              <a:gd name="T34" fmla="*/ 387158406 w 3893"/>
              <a:gd name="T35" fmla="*/ 241331246 h 2056"/>
              <a:gd name="T36" fmla="*/ 436905769 w 3893"/>
              <a:gd name="T37" fmla="*/ 211385107 h 2056"/>
              <a:gd name="T38" fmla="*/ 420323424 w 3893"/>
              <a:gd name="T39" fmla="*/ 198936923 h 2056"/>
              <a:gd name="T40" fmla="*/ 404799317 w 3893"/>
              <a:gd name="T41" fmla="*/ 198936923 h 2056"/>
              <a:gd name="T42" fmla="*/ 388216972 w 3893"/>
              <a:gd name="T43" fmla="*/ 184374768 h 2056"/>
              <a:gd name="T44" fmla="*/ 371517045 w 3893"/>
              <a:gd name="T45" fmla="*/ 187545562 h 2056"/>
              <a:gd name="T46" fmla="*/ 354934373 w 3893"/>
              <a:gd name="T47" fmla="*/ 185431590 h 2056"/>
              <a:gd name="T48" fmla="*/ 346701991 w 3893"/>
              <a:gd name="T49" fmla="*/ 172983407 h 2056"/>
              <a:gd name="T50" fmla="*/ 343526620 w 3893"/>
              <a:gd name="T51" fmla="*/ 160535223 h 2056"/>
              <a:gd name="T52" fmla="*/ 329061080 w 3893"/>
              <a:gd name="T53" fmla="*/ 145033742 h 2056"/>
              <a:gd name="T54" fmla="*/ 302011966 w 3893"/>
              <a:gd name="T55" fmla="*/ 143976593 h 2056"/>
              <a:gd name="T56" fmla="*/ 298954178 w 3893"/>
              <a:gd name="T57" fmla="*/ 124247495 h 2056"/>
              <a:gd name="T58" fmla="*/ 285429294 w 3893"/>
              <a:gd name="T59" fmla="*/ 113912957 h 2056"/>
              <a:gd name="T60" fmla="*/ 270846171 w 3893"/>
              <a:gd name="T61" fmla="*/ 111916808 h 2056"/>
              <a:gd name="T62" fmla="*/ 266730144 w 3893"/>
              <a:gd name="T63" fmla="*/ 97354653 h 2056"/>
              <a:gd name="T64" fmla="*/ 261555551 w 3893"/>
              <a:gd name="T65" fmla="*/ 83849320 h 2056"/>
              <a:gd name="T66" fmla="*/ 234623692 w 3893"/>
              <a:gd name="T67" fmla="*/ 79739200 h 2056"/>
              <a:gd name="T68" fmla="*/ 216982781 w 3893"/>
              <a:gd name="T69" fmla="*/ 68347839 h 2056"/>
              <a:gd name="T70" fmla="*/ 196166500 w 3893"/>
              <a:gd name="T71" fmla="*/ 67291016 h 2056"/>
              <a:gd name="T72" fmla="*/ 175467800 w 3893"/>
              <a:gd name="T73" fmla="*/ 65177045 h 2056"/>
              <a:gd name="T74" fmla="*/ 165001032 w 3893"/>
              <a:gd name="T75" fmla="*/ 47561592 h 2056"/>
              <a:gd name="T76" fmla="*/ 144302332 w 3893"/>
              <a:gd name="T77" fmla="*/ 43451472 h 2056"/>
              <a:gd name="T78" fmla="*/ 130777775 w 3893"/>
              <a:gd name="T79" fmla="*/ 49675564 h 2056"/>
              <a:gd name="T80" fmla="*/ 110079076 w 3893"/>
              <a:gd name="T81" fmla="*/ 54842833 h 2056"/>
              <a:gd name="T82" fmla="*/ 92438165 w 3893"/>
              <a:gd name="T83" fmla="*/ 52846358 h 2056"/>
              <a:gd name="T84" fmla="*/ 76796477 w 3893"/>
              <a:gd name="T85" fmla="*/ 36170231 h 2056"/>
              <a:gd name="T86" fmla="*/ 72680449 w 3893"/>
              <a:gd name="T87" fmla="*/ 4110120 h 2056"/>
              <a:gd name="T88" fmla="*/ 51864167 w 3893"/>
              <a:gd name="T89" fmla="*/ 9277389 h 2056"/>
              <a:gd name="T90" fmla="*/ 30107229 w 3893"/>
              <a:gd name="T91" fmla="*/ 19611927 h 2056"/>
              <a:gd name="T92" fmla="*/ 5174593 w 3893"/>
              <a:gd name="T93" fmla="*/ 27949665 h 2056"/>
              <a:gd name="T94" fmla="*/ 6233159 w 3893"/>
              <a:gd name="T95" fmla="*/ 59070450 h 2056"/>
              <a:gd name="T96" fmla="*/ 11407752 w 3893"/>
              <a:gd name="T97" fmla="*/ 76685903 h 2056"/>
              <a:gd name="T98" fmla="*/ 15641688 w 3893"/>
              <a:gd name="T99" fmla="*/ 96297504 h 2056"/>
              <a:gd name="T100" fmla="*/ 5174593 w 3893"/>
              <a:gd name="T101" fmla="*/ 105692390 h 2056"/>
              <a:gd name="T102" fmla="*/ 9408529 w 3893"/>
              <a:gd name="T103" fmla="*/ 128475112 h 205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3893" h="2056">
                <a:moveTo>
                  <a:pt x="97" y="1182"/>
                </a:moveTo>
                <a:lnTo>
                  <a:pt x="159" y="1200"/>
                </a:lnTo>
                <a:lnTo>
                  <a:pt x="230" y="1208"/>
                </a:lnTo>
                <a:lnTo>
                  <a:pt x="283" y="1244"/>
                </a:lnTo>
                <a:lnTo>
                  <a:pt x="335" y="1253"/>
                </a:lnTo>
                <a:lnTo>
                  <a:pt x="406" y="1253"/>
                </a:lnTo>
                <a:lnTo>
                  <a:pt x="477" y="1270"/>
                </a:lnTo>
                <a:lnTo>
                  <a:pt x="459" y="1217"/>
                </a:lnTo>
                <a:lnTo>
                  <a:pt x="556" y="1217"/>
                </a:lnTo>
                <a:lnTo>
                  <a:pt x="618" y="1244"/>
                </a:lnTo>
                <a:lnTo>
                  <a:pt x="671" y="1288"/>
                </a:lnTo>
                <a:lnTo>
                  <a:pt x="733" y="1253"/>
                </a:lnTo>
                <a:lnTo>
                  <a:pt x="794" y="1244"/>
                </a:lnTo>
                <a:lnTo>
                  <a:pt x="865" y="1244"/>
                </a:lnTo>
                <a:lnTo>
                  <a:pt x="874" y="1085"/>
                </a:lnTo>
                <a:lnTo>
                  <a:pt x="936" y="1094"/>
                </a:lnTo>
                <a:lnTo>
                  <a:pt x="944" y="1058"/>
                </a:lnTo>
                <a:lnTo>
                  <a:pt x="980" y="1032"/>
                </a:lnTo>
                <a:lnTo>
                  <a:pt x="1059" y="1076"/>
                </a:lnTo>
                <a:lnTo>
                  <a:pt x="1121" y="1103"/>
                </a:lnTo>
                <a:lnTo>
                  <a:pt x="1165" y="1094"/>
                </a:lnTo>
                <a:lnTo>
                  <a:pt x="1218" y="1147"/>
                </a:lnTo>
                <a:lnTo>
                  <a:pt x="1280" y="1155"/>
                </a:lnTo>
                <a:lnTo>
                  <a:pt x="1324" y="1217"/>
                </a:lnTo>
                <a:lnTo>
                  <a:pt x="1377" y="1261"/>
                </a:lnTo>
                <a:lnTo>
                  <a:pt x="1421" y="1323"/>
                </a:lnTo>
                <a:lnTo>
                  <a:pt x="1509" y="1358"/>
                </a:lnTo>
                <a:lnTo>
                  <a:pt x="1642" y="1438"/>
                </a:lnTo>
                <a:lnTo>
                  <a:pt x="1800" y="1420"/>
                </a:lnTo>
                <a:lnTo>
                  <a:pt x="1889" y="1508"/>
                </a:lnTo>
                <a:lnTo>
                  <a:pt x="1959" y="1517"/>
                </a:lnTo>
                <a:lnTo>
                  <a:pt x="2039" y="1553"/>
                </a:lnTo>
                <a:lnTo>
                  <a:pt x="2092" y="1553"/>
                </a:lnTo>
                <a:lnTo>
                  <a:pt x="2153" y="1579"/>
                </a:lnTo>
                <a:lnTo>
                  <a:pt x="2233" y="1579"/>
                </a:lnTo>
                <a:lnTo>
                  <a:pt x="2321" y="1535"/>
                </a:lnTo>
                <a:lnTo>
                  <a:pt x="2374" y="1561"/>
                </a:lnTo>
                <a:lnTo>
                  <a:pt x="2427" y="1570"/>
                </a:lnTo>
                <a:lnTo>
                  <a:pt x="2462" y="1561"/>
                </a:lnTo>
                <a:lnTo>
                  <a:pt x="2533" y="1614"/>
                </a:lnTo>
                <a:lnTo>
                  <a:pt x="2577" y="1667"/>
                </a:lnTo>
                <a:lnTo>
                  <a:pt x="2639" y="1685"/>
                </a:lnTo>
                <a:lnTo>
                  <a:pt x="2718" y="1711"/>
                </a:lnTo>
                <a:lnTo>
                  <a:pt x="2780" y="1641"/>
                </a:lnTo>
                <a:lnTo>
                  <a:pt x="2833" y="1694"/>
                </a:lnTo>
                <a:lnTo>
                  <a:pt x="2868" y="1773"/>
                </a:lnTo>
                <a:lnTo>
                  <a:pt x="2904" y="1817"/>
                </a:lnTo>
                <a:lnTo>
                  <a:pt x="2965" y="1853"/>
                </a:lnTo>
                <a:lnTo>
                  <a:pt x="3018" y="1861"/>
                </a:lnTo>
                <a:lnTo>
                  <a:pt x="3080" y="1905"/>
                </a:lnTo>
                <a:lnTo>
                  <a:pt x="3124" y="1950"/>
                </a:lnTo>
                <a:lnTo>
                  <a:pt x="3186" y="1967"/>
                </a:lnTo>
                <a:lnTo>
                  <a:pt x="3257" y="2003"/>
                </a:lnTo>
                <a:lnTo>
                  <a:pt x="3292" y="2055"/>
                </a:lnTo>
                <a:lnTo>
                  <a:pt x="3892" y="1853"/>
                </a:lnTo>
                <a:lnTo>
                  <a:pt x="3795" y="1826"/>
                </a:lnTo>
                <a:lnTo>
                  <a:pt x="3715" y="1800"/>
                </a:lnTo>
                <a:lnTo>
                  <a:pt x="3671" y="1755"/>
                </a:lnTo>
                <a:lnTo>
                  <a:pt x="3636" y="1729"/>
                </a:lnTo>
                <a:lnTo>
                  <a:pt x="3574" y="1694"/>
                </a:lnTo>
                <a:lnTo>
                  <a:pt x="3530" y="1729"/>
                </a:lnTo>
                <a:lnTo>
                  <a:pt x="3495" y="1685"/>
                </a:lnTo>
                <a:lnTo>
                  <a:pt x="3442" y="1694"/>
                </a:lnTo>
                <a:lnTo>
                  <a:pt x="3380" y="1658"/>
                </a:lnTo>
                <a:lnTo>
                  <a:pt x="3407" y="1614"/>
                </a:lnTo>
                <a:lnTo>
                  <a:pt x="3301" y="1570"/>
                </a:lnTo>
                <a:lnTo>
                  <a:pt x="3239" y="1579"/>
                </a:lnTo>
                <a:lnTo>
                  <a:pt x="3204" y="1553"/>
                </a:lnTo>
                <a:lnTo>
                  <a:pt x="3159" y="1597"/>
                </a:lnTo>
                <a:lnTo>
                  <a:pt x="3124" y="1570"/>
                </a:lnTo>
                <a:lnTo>
                  <a:pt x="3062" y="1605"/>
                </a:lnTo>
                <a:lnTo>
                  <a:pt x="3018" y="1579"/>
                </a:lnTo>
                <a:lnTo>
                  <a:pt x="3001" y="1526"/>
                </a:lnTo>
                <a:lnTo>
                  <a:pt x="2948" y="1526"/>
                </a:lnTo>
                <a:lnTo>
                  <a:pt x="2948" y="1473"/>
                </a:lnTo>
                <a:lnTo>
                  <a:pt x="2904" y="1438"/>
                </a:lnTo>
                <a:lnTo>
                  <a:pt x="2895" y="1385"/>
                </a:lnTo>
                <a:lnTo>
                  <a:pt x="2921" y="1367"/>
                </a:lnTo>
                <a:lnTo>
                  <a:pt x="2912" y="1297"/>
                </a:lnTo>
                <a:lnTo>
                  <a:pt x="2859" y="1253"/>
                </a:lnTo>
                <a:lnTo>
                  <a:pt x="2798" y="1235"/>
                </a:lnTo>
                <a:lnTo>
                  <a:pt x="2701" y="1235"/>
                </a:lnTo>
                <a:lnTo>
                  <a:pt x="2621" y="1191"/>
                </a:lnTo>
                <a:lnTo>
                  <a:pt x="2568" y="1226"/>
                </a:lnTo>
                <a:lnTo>
                  <a:pt x="2542" y="1182"/>
                </a:lnTo>
                <a:lnTo>
                  <a:pt x="2515" y="1120"/>
                </a:lnTo>
                <a:lnTo>
                  <a:pt x="2542" y="1058"/>
                </a:lnTo>
                <a:lnTo>
                  <a:pt x="2533" y="997"/>
                </a:lnTo>
                <a:lnTo>
                  <a:pt x="2480" y="953"/>
                </a:lnTo>
                <a:lnTo>
                  <a:pt x="2427" y="970"/>
                </a:lnTo>
                <a:lnTo>
                  <a:pt x="2409" y="917"/>
                </a:lnTo>
                <a:lnTo>
                  <a:pt x="2365" y="926"/>
                </a:lnTo>
                <a:lnTo>
                  <a:pt x="2303" y="953"/>
                </a:lnTo>
                <a:lnTo>
                  <a:pt x="2242" y="926"/>
                </a:lnTo>
                <a:lnTo>
                  <a:pt x="2242" y="882"/>
                </a:lnTo>
                <a:lnTo>
                  <a:pt x="2268" y="829"/>
                </a:lnTo>
                <a:lnTo>
                  <a:pt x="2250" y="785"/>
                </a:lnTo>
                <a:lnTo>
                  <a:pt x="2189" y="767"/>
                </a:lnTo>
                <a:lnTo>
                  <a:pt x="2224" y="714"/>
                </a:lnTo>
                <a:lnTo>
                  <a:pt x="2118" y="653"/>
                </a:lnTo>
                <a:lnTo>
                  <a:pt x="2065" y="661"/>
                </a:lnTo>
                <a:lnTo>
                  <a:pt x="1995" y="679"/>
                </a:lnTo>
                <a:lnTo>
                  <a:pt x="1950" y="635"/>
                </a:lnTo>
                <a:lnTo>
                  <a:pt x="1880" y="644"/>
                </a:lnTo>
                <a:lnTo>
                  <a:pt x="1845" y="582"/>
                </a:lnTo>
                <a:lnTo>
                  <a:pt x="1783" y="600"/>
                </a:lnTo>
                <a:lnTo>
                  <a:pt x="1730" y="555"/>
                </a:lnTo>
                <a:lnTo>
                  <a:pt x="1668" y="573"/>
                </a:lnTo>
                <a:lnTo>
                  <a:pt x="1589" y="591"/>
                </a:lnTo>
                <a:lnTo>
                  <a:pt x="1553" y="529"/>
                </a:lnTo>
                <a:lnTo>
                  <a:pt x="1492" y="555"/>
                </a:lnTo>
                <a:lnTo>
                  <a:pt x="1439" y="494"/>
                </a:lnTo>
                <a:lnTo>
                  <a:pt x="1403" y="458"/>
                </a:lnTo>
                <a:lnTo>
                  <a:pt x="1403" y="405"/>
                </a:lnTo>
                <a:lnTo>
                  <a:pt x="1342" y="370"/>
                </a:lnTo>
                <a:lnTo>
                  <a:pt x="1297" y="379"/>
                </a:lnTo>
                <a:lnTo>
                  <a:pt x="1227" y="370"/>
                </a:lnTo>
                <a:lnTo>
                  <a:pt x="1209" y="414"/>
                </a:lnTo>
                <a:lnTo>
                  <a:pt x="1165" y="432"/>
                </a:lnTo>
                <a:lnTo>
                  <a:pt x="1112" y="423"/>
                </a:lnTo>
                <a:lnTo>
                  <a:pt x="1068" y="450"/>
                </a:lnTo>
                <a:lnTo>
                  <a:pt x="1033" y="467"/>
                </a:lnTo>
                <a:lnTo>
                  <a:pt x="936" y="467"/>
                </a:lnTo>
                <a:lnTo>
                  <a:pt x="900" y="423"/>
                </a:lnTo>
                <a:lnTo>
                  <a:pt x="856" y="458"/>
                </a:lnTo>
                <a:lnTo>
                  <a:pt x="786" y="450"/>
                </a:lnTo>
                <a:lnTo>
                  <a:pt x="715" y="405"/>
                </a:lnTo>
                <a:lnTo>
                  <a:pt x="653" y="388"/>
                </a:lnTo>
                <a:lnTo>
                  <a:pt x="653" y="308"/>
                </a:lnTo>
                <a:lnTo>
                  <a:pt x="644" y="220"/>
                </a:lnTo>
                <a:lnTo>
                  <a:pt x="644" y="105"/>
                </a:lnTo>
                <a:lnTo>
                  <a:pt x="618" y="35"/>
                </a:lnTo>
                <a:lnTo>
                  <a:pt x="521" y="0"/>
                </a:lnTo>
                <a:lnTo>
                  <a:pt x="459" y="17"/>
                </a:lnTo>
                <a:lnTo>
                  <a:pt x="441" y="79"/>
                </a:lnTo>
                <a:lnTo>
                  <a:pt x="415" y="123"/>
                </a:lnTo>
                <a:lnTo>
                  <a:pt x="327" y="141"/>
                </a:lnTo>
                <a:lnTo>
                  <a:pt x="256" y="167"/>
                </a:lnTo>
                <a:lnTo>
                  <a:pt x="177" y="176"/>
                </a:lnTo>
                <a:lnTo>
                  <a:pt x="97" y="194"/>
                </a:lnTo>
                <a:lnTo>
                  <a:pt x="44" y="238"/>
                </a:lnTo>
                <a:lnTo>
                  <a:pt x="35" y="317"/>
                </a:lnTo>
                <a:lnTo>
                  <a:pt x="35" y="414"/>
                </a:lnTo>
                <a:lnTo>
                  <a:pt x="53" y="503"/>
                </a:lnTo>
                <a:lnTo>
                  <a:pt x="80" y="564"/>
                </a:lnTo>
                <a:lnTo>
                  <a:pt x="106" y="591"/>
                </a:lnTo>
                <a:lnTo>
                  <a:pt x="97" y="653"/>
                </a:lnTo>
                <a:lnTo>
                  <a:pt x="115" y="732"/>
                </a:lnTo>
                <a:lnTo>
                  <a:pt x="141" y="776"/>
                </a:lnTo>
                <a:lnTo>
                  <a:pt x="133" y="820"/>
                </a:lnTo>
                <a:lnTo>
                  <a:pt x="53" y="838"/>
                </a:lnTo>
                <a:lnTo>
                  <a:pt x="0" y="855"/>
                </a:lnTo>
                <a:lnTo>
                  <a:pt x="44" y="900"/>
                </a:lnTo>
                <a:lnTo>
                  <a:pt x="44" y="979"/>
                </a:lnTo>
                <a:lnTo>
                  <a:pt x="71" y="1032"/>
                </a:lnTo>
                <a:lnTo>
                  <a:pt x="80" y="1094"/>
                </a:lnTo>
                <a:lnTo>
                  <a:pt x="62" y="1138"/>
                </a:lnTo>
                <a:lnTo>
                  <a:pt x="97" y="1182"/>
                </a:lnTo>
              </a:path>
            </a:pathLst>
          </a:custGeom>
          <a:solidFill>
            <a:schemeClr val="tx2">
              <a:lumMod val="20000"/>
              <a:lumOff val="80000"/>
            </a:schemeClr>
          </a:solidFill>
          <a:ln w="9525">
            <a:solidFill>
              <a:schemeClr val="tx1"/>
            </a:solidFill>
            <a:round/>
            <a:headEnd/>
            <a:tailEnd/>
          </a:ln>
        </p:spPr>
        <p:txBody>
          <a:bodyPr wrap="none" anchor="ctr"/>
          <a:lstStyle/>
          <a:p>
            <a:pPr>
              <a:defRPr/>
            </a:pPr>
            <a:r>
              <a:rPr lang="es-CO" dirty="0"/>
              <a:t>       11</a:t>
            </a:r>
          </a:p>
        </p:txBody>
      </p:sp>
      <p:sp>
        <p:nvSpPr>
          <p:cNvPr id="43" name="Freeform 27">
            <a:extLst>
              <a:ext uri="{FF2B5EF4-FFF2-40B4-BE49-F238E27FC236}">
                <a16:creationId xmlns:a16="http://schemas.microsoft.com/office/drawing/2014/main" id="{98A5E92D-8236-4FC8-9901-8763D77D0589}"/>
              </a:ext>
            </a:extLst>
          </p:cNvPr>
          <p:cNvSpPr>
            <a:spLocks/>
          </p:cNvSpPr>
          <p:nvPr/>
        </p:nvSpPr>
        <p:spPr bwMode="auto">
          <a:xfrm>
            <a:off x="4849814" y="4144963"/>
            <a:ext cx="1925637" cy="1250950"/>
          </a:xfrm>
          <a:custGeom>
            <a:avLst/>
            <a:gdLst>
              <a:gd name="T0" fmla="*/ 386048850 w 5895"/>
              <a:gd name="T1" fmla="*/ 425663990 h 3830"/>
              <a:gd name="T2" fmla="*/ 406744875 w 5895"/>
              <a:gd name="T3" fmla="*/ 434019677 h 3830"/>
              <a:gd name="T4" fmla="*/ 441081158 w 5895"/>
              <a:gd name="T5" fmla="*/ 444375906 h 3830"/>
              <a:gd name="T6" fmla="*/ 468950198 w 5895"/>
              <a:gd name="T7" fmla="*/ 434019677 h 3830"/>
              <a:gd name="T8" fmla="*/ 495878317 w 5895"/>
              <a:gd name="T9" fmla="*/ 435078595 h 3830"/>
              <a:gd name="T10" fmla="*/ 528097935 w 5895"/>
              <a:gd name="T11" fmla="*/ 450613102 h 3830"/>
              <a:gd name="T12" fmla="*/ 550910625 w 5895"/>
              <a:gd name="T13" fmla="*/ 439197628 h 3830"/>
              <a:gd name="T14" fmla="*/ 576898150 w 5895"/>
              <a:gd name="T15" fmla="*/ 425663990 h 3830"/>
              <a:gd name="T16" fmla="*/ 596535679 w 5895"/>
              <a:gd name="T17" fmla="*/ 402833368 h 3830"/>
              <a:gd name="T18" fmla="*/ 622523203 w 5895"/>
              <a:gd name="T19" fmla="*/ 394595302 h 3830"/>
              <a:gd name="T20" fmla="*/ 644277397 w 5895"/>
              <a:gd name="T21" fmla="*/ 369646190 h 3830"/>
              <a:gd name="T22" fmla="*/ 668148257 w 5895"/>
              <a:gd name="T23" fmla="*/ 353052764 h 3830"/>
              <a:gd name="T24" fmla="*/ 690020025 w 5895"/>
              <a:gd name="T25" fmla="*/ 336459338 h 3830"/>
              <a:gd name="T26" fmla="*/ 669206426 w 5895"/>
              <a:gd name="T27" fmla="*/ 338459881 h 3830"/>
              <a:gd name="T28" fmla="*/ 647452232 w 5895"/>
              <a:gd name="T29" fmla="*/ 331281060 h 3830"/>
              <a:gd name="T30" fmla="*/ 629813793 w 5895"/>
              <a:gd name="T31" fmla="*/ 314570013 h 3830"/>
              <a:gd name="T32" fmla="*/ 611116858 w 5895"/>
              <a:gd name="T33" fmla="*/ 303154539 h 3830"/>
              <a:gd name="T34" fmla="*/ 598652344 w 5895"/>
              <a:gd name="T35" fmla="*/ 286561113 h 3830"/>
              <a:gd name="T36" fmla="*/ 579955409 w 5895"/>
              <a:gd name="T37" fmla="*/ 268908442 h 3830"/>
              <a:gd name="T38" fmla="*/ 561258475 w 5895"/>
              <a:gd name="T39" fmla="*/ 264789736 h 3830"/>
              <a:gd name="T40" fmla="*/ 545736701 w 5895"/>
              <a:gd name="T41" fmla="*/ 246077820 h 3830"/>
              <a:gd name="T42" fmla="*/ 524923101 w 5895"/>
              <a:gd name="T43" fmla="*/ 228425149 h 3830"/>
              <a:gd name="T44" fmla="*/ 491762562 w 5895"/>
              <a:gd name="T45" fmla="*/ 220069463 h 3830"/>
              <a:gd name="T46" fmla="*/ 476240788 w 5895"/>
              <a:gd name="T47" fmla="*/ 229484395 h 3830"/>
              <a:gd name="T48" fmla="*/ 459542944 w 5895"/>
              <a:gd name="T49" fmla="*/ 247137065 h 3830"/>
              <a:gd name="T50" fmla="*/ 429675140 w 5895"/>
              <a:gd name="T51" fmla="*/ 238781379 h 3830"/>
              <a:gd name="T52" fmla="*/ 399571860 w 5895"/>
              <a:gd name="T53" fmla="*/ 215950757 h 3830"/>
              <a:gd name="T54" fmla="*/ 386048850 w 5895"/>
              <a:gd name="T55" fmla="*/ 193119808 h 3830"/>
              <a:gd name="T56" fmla="*/ 367352242 w 5895"/>
              <a:gd name="T57" fmla="*/ 174408218 h 3830"/>
              <a:gd name="T58" fmla="*/ 321727189 w 5895"/>
              <a:gd name="T59" fmla="*/ 168170695 h 3830"/>
              <a:gd name="T60" fmla="*/ 286449984 w 5895"/>
              <a:gd name="T61" fmla="*/ 146399318 h 3830"/>
              <a:gd name="T62" fmla="*/ 244940686 w 5895"/>
              <a:gd name="T63" fmla="*/ 136984386 h 3830"/>
              <a:gd name="T64" fmla="*/ 228360416 w 5895"/>
              <a:gd name="T65" fmla="*/ 96501093 h 3830"/>
              <a:gd name="T66" fmla="*/ 215895902 w 5895"/>
              <a:gd name="T67" fmla="*/ 51898767 h 3830"/>
              <a:gd name="T68" fmla="*/ 218953162 w 5895"/>
              <a:gd name="T69" fmla="*/ 11415474 h 3830"/>
              <a:gd name="T70" fmla="*/ 175327199 w 5895"/>
              <a:gd name="T71" fmla="*/ 6237196 h 3830"/>
              <a:gd name="T72" fmla="*/ 173328108 w 5895"/>
              <a:gd name="T73" fmla="*/ 34246097 h 3830"/>
              <a:gd name="T74" fmla="*/ 146282415 w 5895"/>
              <a:gd name="T75" fmla="*/ 51898767 h 3830"/>
              <a:gd name="T76" fmla="*/ 128643650 w 5895"/>
              <a:gd name="T77" fmla="*/ 77907125 h 3830"/>
              <a:gd name="T78" fmla="*/ 103832196 w 5895"/>
              <a:gd name="T79" fmla="*/ 105915699 h 3830"/>
              <a:gd name="T80" fmla="*/ 77844672 w 5895"/>
              <a:gd name="T81" fmla="*/ 138043631 h 3830"/>
              <a:gd name="T82" fmla="*/ 56090477 w 5895"/>
              <a:gd name="T83" fmla="*/ 166170153 h 3830"/>
              <a:gd name="T84" fmla="*/ 23870859 w 5895"/>
              <a:gd name="T85" fmla="*/ 183822824 h 3830"/>
              <a:gd name="T86" fmla="*/ 8348759 w 5895"/>
              <a:gd name="T87" fmla="*/ 202416792 h 3830"/>
              <a:gd name="T88" fmla="*/ 23870859 w 5895"/>
              <a:gd name="T89" fmla="*/ 237722133 h 3830"/>
              <a:gd name="T90" fmla="*/ 51857474 w 5895"/>
              <a:gd name="T91" fmla="*/ 249137608 h 3830"/>
              <a:gd name="T92" fmla="*/ 69495913 w 5895"/>
              <a:gd name="T93" fmla="*/ 263730491 h 3830"/>
              <a:gd name="T94" fmla="*/ 96541606 w 5895"/>
              <a:gd name="T95" fmla="*/ 272085851 h 3830"/>
              <a:gd name="T96" fmla="*/ 121470635 w 5895"/>
              <a:gd name="T97" fmla="*/ 281383162 h 3830"/>
              <a:gd name="T98" fmla="*/ 144283325 w 5895"/>
              <a:gd name="T99" fmla="*/ 291739391 h 3830"/>
              <a:gd name="T100" fmla="*/ 150515745 w 5895"/>
              <a:gd name="T101" fmla="*/ 310450981 h 3830"/>
              <a:gd name="T102" fmla="*/ 172269939 w 5895"/>
              <a:gd name="T103" fmla="*/ 315629259 h 3830"/>
              <a:gd name="T104" fmla="*/ 182617789 w 5895"/>
              <a:gd name="T105" fmla="*/ 333281929 h 3830"/>
              <a:gd name="T106" fmla="*/ 204489557 w 5895"/>
              <a:gd name="T107" fmla="*/ 346815568 h 3830"/>
              <a:gd name="T108" fmla="*/ 230359507 w 5895"/>
              <a:gd name="T109" fmla="*/ 362349748 h 3830"/>
              <a:gd name="T110" fmla="*/ 233534341 w 5895"/>
              <a:gd name="T111" fmla="*/ 381061664 h 3830"/>
              <a:gd name="T112" fmla="*/ 254230366 w 5895"/>
              <a:gd name="T113" fmla="*/ 386239615 h 3830"/>
              <a:gd name="T114" fmla="*/ 275043639 w 5895"/>
              <a:gd name="T115" fmla="*/ 386239615 h 3830"/>
              <a:gd name="T116" fmla="*/ 297856329 w 5895"/>
              <a:gd name="T117" fmla="*/ 399773580 h 3830"/>
              <a:gd name="T118" fmla="*/ 318552028 w 5895"/>
              <a:gd name="T119" fmla="*/ 408011319 h 3830"/>
              <a:gd name="T120" fmla="*/ 354887401 w 5895"/>
              <a:gd name="T121" fmla="*/ 421544957 h 383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895" h="3830">
                <a:moveTo>
                  <a:pt x="3133" y="3573"/>
                </a:moveTo>
                <a:lnTo>
                  <a:pt x="3195" y="3573"/>
                </a:lnTo>
                <a:lnTo>
                  <a:pt x="3195" y="3617"/>
                </a:lnTo>
                <a:lnTo>
                  <a:pt x="3283" y="3617"/>
                </a:lnTo>
                <a:lnTo>
                  <a:pt x="3283" y="3688"/>
                </a:lnTo>
                <a:lnTo>
                  <a:pt x="3345" y="3662"/>
                </a:lnTo>
                <a:lnTo>
                  <a:pt x="3398" y="3706"/>
                </a:lnTo>
                <a:lnTo>
                  <a:pt x="3459" y="3688"/>
                </a:lnTo>
                <a:lnTo>
                  <a:pt x="3539" y="3662"/>
                </a:lnTo>
                <a:lnTo>
                  <a:pt x="3592" y="3697"/>
                </a:lnTo>
                <a:lnTo>
                  <a:pt x="3662" y="3723"/>
                </a:lnTo>
                <a:lnTo>
                  <a:pt x="3751" y="3776"/>
                </a:lnTo>
                <a:lnTo>
                  <a:pt x="3838" y="3750"/>
                </a:lnTo>
                <a:lnTo>
                  <a:pt x="3882" y="3706"/>
                </a:lnTo>
                <a:lnTo>
                  <a:pt x="3917" y="3662"/>
                </a:lnTo>
                <a:lnTo>
                  <a:pt x="3988" y="3688"/>
                </a:lnTo>
                <a:lnTo>
                  <a:pt x="4050" y="3741"/>
                </a:lnTo>
                <a:lnTo>
                  <a:pt x="4120" y="3767"/>
                </a:lnTo>
                <a:lnTo>
                  <a:pt x="4173" y="3750"/>
                </a:lnTo>
                <a:lnTo>
                  <a:pt x="4217" y="3697"/>
                </a:lnTo>
                <a:lnTo>
                  <a:pt x="4279" y="3715"/>
                </a:lnTo>
                <a:lnTo>
                  <a:pt x="4359" y="3759"/>
                </a:lnTo>
                <a:lnTo>
                  <a:pt x="4429" y="3820"/>
                </a:lnTo>
                <a:lnTo>
                  <a:pt x="4491" y="3829"/>
                </a:lnTo>
                <a:lnTo>
                  <a:pt x="4544" y="3767"/>
                </a:lnTo>
                <a:lnTo>
                  <a:pt x="4588" y="3697"/>
                </a:lnTo>
                <a:lnTo>
                  <a:pt x="4632" y="3679"/>
                </a:lnTo>
                <a:lnTo>
                  <a:pt x="4685" y="3732"/>
                </a:lnTo>
                <a:lnTo>
                  <a:pt x="4738" y="3750"/>
                </a:lnTo>
                <a:lnTo>
                  <a:pt x="4809" y="3759"/>
                </a:lnTo>
                <a:lnTo>
                  <a:pt x="4862" y="3679"/>
                </a:lnTo>
                <a:lnTo>
                  <a:pt x="4906" y="3617"/>
                </a:lnTo>
                <a:lnTo>
                  <a:pt x="4914" y="3547"/>
                </a:lnTo>
                <a:lnTo>
                  <a:pt x="4941" y="3476"/>
                </a:lnTo>
                <a:lnTo>
                  <a:pt x="5012" y="3441"/>
                </a:lnTo>
                <a:lnTo>
                  <a:pt x="5073" y="3423"/>
                </a:lnTo>
                <a:lnTo>
                  <a:pt x="5091" y="3353"/>
                </a:lnTo>
                <a:lnTo>
                  <a:pt x="5126" y="3309"/>
                </a:lnTo>
                <a:lnTo>
                  <a:pt x="5215" y="3335"/>
                </a:lnTo>
                <a:lnTo>
                  <a:pt x="5294" y="3353"/>
                </a:lnTo>
                <a:lnTo>
                  <a:pt x="5382" y="3317"/>
                </a:lnTo>
                <a:lnTo>
                  <a:pt x="5409" y="3238"/>
                </a:lnTo>
                <a:lnTo>
                  <a:pt x="5435" y="3176"/>
                </a:lnTo>
                <a:lnTo>
                  <a:pt x="5479" y="3141"/>
                </a:lnTo>
                <a:lnTo>
                  <a:pt x="5541" y="3115"/>
                </a:lnTo>
                <a:lnTo>
                  <a:pt x="5568" y="3053"/>
                </a:lnTo>
                <a:lnTo>
                  <a:pt x="5594" y="3026"/>
                </a:lnTo>
                <a:lnTo>
                  <a:pt x="5682" y="3000"/>
                </a:lnTo>
                <a:lnTo>
                  <a:pt x="5815" y="3000"/>
                </a:lnTo>
                <a:lnTo>
                  <a:pt x="5885" y="2973"/>
                </a:lnTo>
                <a:lnTo>
                  <a:pt x="5894" y="2903"/>
                </a:lnTo>
                <a:lnTo>
                  <a:pt x="5868" y="2859"/>
                </a:lnTo>
                <a:lnTo>
                  <a:pt x="5815" y="2850"/>
                </a:lnTo>
                <a:lnTo>
                  <a:pt x="5770" y="2876"/>
                </a:lnTo>
                <a:lnTo>
                  <a:pt x="5735" y="2850"/>
                </a:lnTo>
                <a:lnTo>
                  <a:pt x="5691" y="2876"/>
                </a:lnTo>
                <a:lnTo>
                  <a:pt x="5656" y="2850"/>
                </a:lnTo>
                <a:lnTo>
                  <a:pt x="5612" y="2832"/>
                </a:lnTo>
                <a:lnTo>
                  <a:pt x="5559" y="2841"/>
                </a:lnTo>
                <a:lnTo>
                  <a:pt x="5506" y="2815"/>
                </a:lnTo>
                <a:lnTo>
                  <a:pt x="5462" y="2770"/>
                </a:lnTo>
                <a:lnTo>
                  <a:pt x="5435" y="2726"/>
                </a:lnTo>
                <a:lnTo>
                  <a:pt x="5391" y="2717"/>
                </a:lnTo>
                <a:lnTo>
                  <a:pt x="5356" y="2673"/>
                </a:lnTo>
                <a:lnTo>
                  <a:pt x="5303" y="2682"/>
                </a:lnTo>
                <a:lnTo>
                  <a:pt x="5285" y="2620"/>
                </a:lnTo>
                <a:lnTo>
                  <a:pt x="5259" y="2559"/>
                </a:lnTo>
                <a:lnTo>
                  <a:pt x="5197" y="2576"/>
                </a:lnTo>
                <a:lnTo>
                  <a:pt x="5197" y="2523"/>
                </a:lnTo>
                <a:lnTo>
                  <a:pt x="5170" y="2453"/>
                </a:lnTo>
                <a:lnTo>
                  <a:pt x="5126" y="2470"/>
                </a:lnTo>
                <a:lnTo>
                  <a:pt x="5091" y="2435"/>
                </a:lnTo>
                <a:lnTo>
                  <a:pt x="5082" y="2373"/>
                </a:lnTo>
                <a:lnTo>
                  <a:pt x="5029" y="2373"/>
                </a:lnTo>
                <a:lnTo>
                  <a:pt x="4994" y="2320"/>
                </a:lnTo>
                <a:lnTo>
                  <a:pt x="4932" y="2285"/>
                </a:lnTo>
                <a:lnTo>
                  <a:pt x="4879" y="2303"/>
                </a:lnTo>
                <a:lnTo>
                  <a:pt x="4835" y="2320"/>
                </a:lnTo>
                <a:lnTo>
                  <a:pt x="4809" y="2232"/>
                </a:lnTo>
                <a:lnTo>
                  <a:pt x="4773" y="2250"/>
                </a:lnTo>
                <a:lnTo>
                  <a:pt x="4729" y="2215"/>
                </a:lnTo>
                <a:lnTo>
                  <a:pt x="4729" y="2162"/>
                </a:lnTo>
                <a:lnTo>
                  <a:pt x="4694" y="2100"/>
                </a:lnTo>
                <a:lnTo>
                  <a:pt x="4641" y="2091"/>
                </a:lnTo>
                <a:lnTo>
                  <a:pt x="4614" y="2029"/>
                </a:lnTo>
                <a:lnTo>
                  <a:pt x="4588" y="1959"/>
                </a:lnTo>
                <a:lnTo>
                  <a:pt x="4517" y="1897"/>
                </a:lnTo>
                <a:lnTo>
                  <a:pt x="4464" y="1941"/>
                </a:lnTo>
                <a:lnTo>
                  <a:pt x="4359" y="1879"/>
                </a:lnTo>
                <a:lnTo>
                  <a:pt x="4288" y="1835"/>
                </a:lnTo>
                <a:lnTo>
                  <a:pt x="4226" y="1809"/>
                </a:lnTo>
                <a:lnTo>
                  <a:pt x="4182" y="1870"/>
                </a:lnTo>
                <a:lnTo>
                  <a:pt x="4138" y="1817"/>
                </a:lnTo>
                <a:lnTo>
                  <a:pt x="4094" y="1826"/>
                </a:lnTo>
                <a:lnTo>
                  <a:pt x="4041" y="1888"/>
                </a:lnTo>
                <a:lnTo>
                  <a:pt x="4050" y="1950"/>
                </a:lnTo>
                <a:lnTo>
                  <a:pt x="4014" y="2003"/>
                </a:lnTo>
                <a:lnTo>
                  <a:pt x="3961" y="2012"/>
                </a:lnTo>
                <a:lnTo>
                  <a:pt x="3917" y="2047"/>
                </a:lnTo>
                <a:lnTo>
                  <a:pt x="3908" y="2100"/>
                </a:lnTo>
                <a:lnTo>
                  <a:pt x="3838" y="2135"/>
                </a:lnTo>
                <a:lnTo>
                  <a:pt x="3759" y="2117"/>
                </a:lnTo>
                <a:lnTo>
                  <a:pt x="3706" y="2091"/>
                </a:lnTo>
                <a:lnTo>
                  <a:pt x="3654" y="2029"/>
                </a:lnTo>
                <a:lnTo>
                  <a:pt x="3574" y="1994"/>
                </a:lnTo>
                <a:lnTo>
                  <a:pt x="3521" y="1959"/>
                </a:lnTo>
                <a:lnTo>
                  <a:pt x="3442" y="1888"/>
                </a:lnTo>
                <a:lnTo>
                  <a:pt x="3398" y="1835"/>
                </a:lnTo>
                <a:lnTo>
                  <a:pt x="3389" y="1747"/>
                </a:lnTo>
                <a:lnTo>
                  <a:pt x="3345" y="1729"/>
                </a:lnTo>
                <a:lnTo>
                  <a:pt x="3327" y="1667"/>
                </a:lnTo>
                <a:lnTo>
                  <a:pt x="3283" y="1641"/>
                </a:lnTo>
                <a:lnTo>
                  <a:pt x="3221" y="1623"/>
                </a:lnTo>
                <a:lnTo>
                  <a:pt x="3221" y="1570"/>
                </a:lnTo>
                <a:lnTo>
                  <a:pt x="3186" y="1509"/>
                </a:lnTo>
                <a:lnTo>
                  <a:pt x="3124" y="1482"/>
                </a:lnTo>
                <a:lnTo>
                  <a:pt x="3115" y="1376"/>
                </a:lnTo>
                <a:lnTo>
                  <a:pt x="2965" y="1385"/>
                </a:lnTo>
                <a:lnTo>
                  <a:pt x="2850" y="1412"/>
                </a:lnTo>
                <a:lnTo>
                  <a:pt x="2736" y="1429"/>
                </a:lnTo>
                <a:lnTo>
                  <a:pt x="2648" y="1394"/>
                </a:lnTo>
                <a:lnTo>
                  <a:pt x="2577" y="1341"/>
                </a:lnTo>
                <a:lnTo>
                  <a:pt x="2497" y="1306"/>
                </a:lnTo>
                <a:lnTo>
                  <a:pt x="2436" y="1244"/>
                </a:lnTo>
                <a:lnTo>
                  <a:pt x="2339" y="1217"/>
                </a:lnTo>
                <a:lnTo>
                  <a:pt x="2242" y="1200"/>
                </a:lnTo>
                <a:lnTo>
                  <a:pt x="2153" y="1217"/>
                </a:lnTo>
                <a:lnTo>
                  <a:pt x="2083" y="1164"/>
                </a:lnTo>
                <a:lnTo>
                  <a:pt x="2003" y="1085"/>
                </a:lnTo>
                <a:lnTo>
                  <a:pt x="1977" y="1014"/>
                </a:lnTo>
                <a:lnTo>
                  <a:pt x="1933" y="962"/>
                </a:lnTo>
                <a:lnTo>
                  <a:pt x="1942" y="820"/>
                </a:lnTo>
                <a:lnTo>
                  <a:pt x="1906" y="723"/>
                </a:lnTo>
                <a:lnTo>
                  <a:pt x="1862" y="635"/>
                </a:lnTo>
                <a:lnTo>
                  <a:pt x="1862" y="529"/>
                </a:lnTo>
                <a:lnTo>
                  <a:pt x="1836" y="441"/>
                </a:lnTo>
                <a:lnTo>
                  <a:pt x="1889" y="379"/>
                </a:lnTo>
                <a:lnTo>
                  <a:pt x="1942" y="273"/>
                </a:lnTo>
                <a:lnTo>
                  <a:pt x="1924" y="159"/>
                </a:lnTo>
                <a:lnTo>
                  <a:pt x="1862" y="97"/>
                </a:lnTo>
                <a:lnTo>
                  <a:pt x="1747" y="35"/>
                </a:lnTo>
                <a:lnTo>
                  <a:pt x="1641" y="0"/>
                </a:lnTo>
                <a:lnTo>
                  <a:pt x="1536" y="0"/>
                </a:lnTo>
                <a:lnTo>
                  <a:pt x="1491" y="53"/>
                </a:lnTo>
                <a:lnTo>
                  <a:pt x="1412" y="141"/>
                </a:lnTo>
                <a:lnTo>
                  <a:pt x="1386" y="194"/>
                </a:lnTo>
                <a:lnTo>
                  <a:pt x="1430" y="247"/>
                </a:lnTo>
                <a:lnTo>
                  <a:pt x="1474" y="291"/>
                </a:lnTo>
                <a:lnTo>
                  <a:pt x="1456" y="344"/>
                </a:lnTo>
                <a:lnTo>
                  <a:pt x="1386" y="414"/>
                </a:lnTo>
                <a:lnTo>
                  <a:pt x="1288" y="467"/>
                </a:lnTo>
                <a:lnTo>
                  <a:pt x="1244" y="441"/>
                </a:lnTo>
                <a:lnTo>
                  <a:pt x="1183" y="432"/>
                </a:lnTo>
                <a:lnTo>
                  <a:pt x="1156" y="476"/>
                </a:lnTo>
                <a:lnTo>
                  <a:pt x="1138" y="564"/>
                </a:lnTo>
                <a:lnTo>
                  <a:pt x="1094" y="662"/>
                </a:lnTo>
                <a:lnTo>
                  <a:pt x="1033" y="732"/>
                </a:lnTo>
                <a:lnTo>
                  <a:pt x="980" y="767"/>
                </a:lnTo>
                <a:lnTo>
                  <a:pt x="944" y="838"/>
                </a:lnTo>
                <a:lnTo>
                  <a:pt x="883" y="900"/>
                </a:lnTo>
                <a:lnTo>
                  <a:pt x="838" y="970"/>
                </a:lnTo>
                <a:lnTo>
                  <a:pt x="803" y="1050"/>
                </a:lnTo>
                <a:lnTo>
                  <a:pt x="706" y="1103"/>
                </a:lnTo>
                <a:lnTo>
                  <a:pt x="662" y="1173"/>
                </a:lnTo>
                <a:lnTo>
                  <a:pt x="600" y="1226"/>
                </a:lnTo>
                <a:lnTo>
                  <a:pt x="547" y="1279"/>
                </a:lnTo>
                <a:lnTo>
                  <a:pt x="530" y="1359"/>
                </a:lnTo>
                <a:lnTo>
                  <a:pt x="477" y="1412"/>
                </a:lnTo>
                <a:lnTo>
                  <a:pt x="397" y="1482"/>
                </a:lnTo>
                <a:lnTo>
                  <a:pt x="335" y="1562"/>
                </a:lnTo>
                <a:lnTo>
                  <a:pt x="247" y="1588"/>
                </a:lnTo>
                <a:lnTo>
                  <a:pt x="203" y="1562"/>
                </a:lnTo>
                <a:lnTo>
                  <a:pt x="124" y="1570"/>
                </a:lnTo>
                <a:lnTo>
                  <a:pt x="115" y="1614"/>
                </a:lnTo>
                <a:lnTo>
                  <a:pt x="88" y="1650"/>
                </a:lnTo>
                <a:lnTo>
                  <a:pt x="71" y="1720"/>
                </a:lnTo>
                <a:lnTo>
                  <a:pt x="27" y="1765"/>
                </a:lnTo>
                <a:lnTo>
                  <a:pt x="0" y="1835"/>
                </a:lnTo>
                <a:lnTo>
                  <a:pt x="88" y="1915"/>
                </a:lnTo>
                <a:lnTo>
                  <a:pt x="203" y="2020"/>
                </a:lnTo>
                <a:lnTo>
                  <a:pt x="265" y="2082"/>
                </a:lnTo>
                <a:lnTo>
                  <a:pt x="335" y="2091"/>
                </a:lnTo>
                <a:lnTo>
                  <a:pt x="380" y="2082"/>
                </a:lnTo>
                <a:lnTo>
                  <a:pt x="441" y="2117"/>
                </a:lnTo>
                <a:lnTo>
                  <a:pt x="441" y="2170"/>
                </a:lnTo>
                <a:lnTo>
                  <a:pt x="477" y="2206"/>
                </a:lnTo>
                <a:lnTo>
                  <a:pt x="530" y="2267"/>
                </a:lnTo>
                <a:lnTo>
                  <a:pt x="591" y="2241"/>
                </a:lnTo>
                <a:lnTo>
                  <a:pt x="627" y="2303"/>
                </a:lnTo>
                <a:lnTo>
                  <a:pt x="706" y="2285"/>
                </a:lnTo>
                <a:lnTo>
                  <a:pt x="768" y="2267"/>
                </a:lnTo>
                <a:lnTo>
                  <a:pt x="821" y="2312"/>
                </a:lnTo>
                <a:lnTo>
                  <a:pt x="883" y="2294"/>
                </a:lnTo>
                <a:lnTo>
                  <a:pt x="918" y="2356"/>
                </a:lnTo>
                <a:lnTo>
                  <a:pt x="988" y="2347"/>
                </a:lnTo>
                <a:lnTo>
                  <a:pt x="1033" y="2391"/>
                </a:lnTo>
                <a:lnTo>
                  <a:pt x="1103" y="2373"/>
                </a:lnTo>
                <a:lnTo>
                  <a:pt x="1156" y="2365"/>
                </a:lnTo>
                <a:lnTo>
                  <a:pt x="1262" y="2426"/>
                </a:lnTo>
                <a:lnTo>
                  <a:pt x="1227" y="2479"/>
                </a:lnTo>
                <a:lnTo>
                  <a:pt x="1288" y="2497"/>
                </a:lnTo>
                <a:lnTo>
                  <a:pt x="1306" y="2541"/>
                </a:lnTo>
                <a:lnTo>
                  <a:pt x="1280" y="2594"/>
                </a:lnTo>
                <a:lnTo>
                  <a:pt x="1280" y="2638"/>
                </a:lnTo>
                <a:lnTo>
                  <a:pt x="1341" y="2665"/>
                </a:lnTo>
                <a:lnTo>
                  <a:pt x="1403" y="2638"/>
                </a:lnTo>
                <a:lnTo>
                  <a:pt x="1447" y="2629"/>
                </a:lnTo>
                <a:lnTo>
                  <a:pt x="1465" y="2682"/>
                </a:lnTo>
                <a:lnTo>
                  <a:pt x="1518" y="2665"/>
                </a:lnTo>
                <a:lnTo>
                  <a:pt x="1571" y="2709"/>
                </a:lnTo>
                <a:lnTo>
                  <a:pt x="1580" y="2770"/>
                </a:lnTo>
                <a:lnTo>
                  <a:pt x="1553" y="2832"/>
                </a:lnTo>
                <a:lnTo>
                  <a:pt x="1580" y="2894"/>
                </a:lnTo>
                <a:lnTo>
                  <a:pt x="1606" y="2938"/>
                </a:lnTo>
                <a:lnTo>
                  <a:pt x="1659" y="2903"/>
                </a:lnTo>
                <a:lnTo>
                  <a:pt x="1739" y="2947"/>
                </a:lnTo>
                <a:lnTo>
                  <a:pt x="1836" y="2947"/>
                </a:lnTo>
                <a:lnTo>
                  <a:pt x="1897" y="2965"/>
                </a:lnTo>
                <a:lnTo>
                  <a:pt x="1950" y="3009"/>
                </a:lnTo>
                <a:lnTo>
                  <a:pt x="1959" y="3079"/>
                </a:lnTo>
                <a:lnTo>
                  <a:pt x="1933" y="3097"/>
                </a:lnTo>
                <a:lnTo>
                  <a:pt x="1942" y="3150"/>
                </a:lnTo>
                <a:lnTo>
                  <a:pt x="1986" y="3185"/>
                </a:lnTo>
                <a:lnTo>
                  <a:pt x="1986" y="3238"/>
                </a:lnTo>
                <a:lnTo>
                  <a:pt x="2039" y="3238"/>
                </a:lnTo>
                <a:lnTo>
                  <a:pt x="2056" y="3291"/>
                </a:lnTo>
                <a:lnTo>
                  <a:pt x="2100" y="3317"/>
                </a:lnTo>
                <a:lnTo>
                  <a:pt x="2162" y="3282"/>
                </a:lnTo>
                <a:lnTo>
                  <a:pt x="2197" y="3309"/>
                </a:lnTo>
                <a:lnTo>
                  <a:pt x="2242" y="3265"/>
                </a:lnTo>
                <a:lnTo>
                  <a:pt x="2277" y="3291"/>
                </a:lnTo>
                <a:lnTo>
                  <a:pt x="2339" y="3282"/>
                </a:lnTo>
                <a:lnTo>
                  <a:pt x="2445" y="3326"/>
                </a:lnTo>
                <a:lnTo>
                  <a:pt x="2418" y="3370"/>
                </a:lnTo>
                <a:lnTo>
                  <a:pt x="2480" y="3406"/>
                </a:lnTo>
                <a:lnTo>
                  <a:pt x="2533" y="3397"/>
                </a:lnTo>
                <a:lnTo>
                  <a:pt x="2568" y="3441"/>
                </a:lnTo>
                <a:lnTo>
                  <a:pt x="2612" y="3406"/>
                </a:lnTo>
                <a:lnTo>
                  <a:pt x="2674" y="3441"/>
                </a:lnTo>
                <a:lnTo>
                  <a:pt x="2709" y="3467"/>
                </a:lnTo>
                <a:lnTo>
                  <a:pt x="2753" y="3512"/>
                </a:lnTo>
                <a:lnTo>
                  <a:pt x="2833" y="3538"/>
                </a:lnTo>
                <a:lnTo>
                  <a:pt x="2930" y="3565"/>
                </a:lnTo>
                <a:lnTo>
                  <a:pt x="3018" y="3582"/>
                </a:lnTo>
                <a:lnTo>
                  <a:pt x="3071" y="3556"/>
                </a:lnTo>
                <a:lnTo>
                  <a:pt x="3133" y="3573"/>
                </a:lnTo>
              </a:path>
            </a:pathLst>
          </a:custGeom>
          <a:solidFill>
            <a:schemeClr val="tx2">
              <a:lumMod val="20000"/>
              <a:lumOff val="80000"/>
            </a:schemeClr>
          </a:solidFill>
          <a:ln w="9525">
            <a:solidFill>
              <a:schemeClr val="tx1"/>
            </a:solidFill>
            <a:round/>
            <a:headEnd/>
            <a:tailEnd/>
          </a:ln>
        </p:spPr>
        <p:txBody>
          <a:bodyPr wrap="none" anchor="ctr"/>
          <a:lstStyle/>
          <a:p>
            <a:pPr>
              <a:defRPr/>
            </a:pPr>
            <a:r>
              <a:rPr lang="es-CO" dirty="0"/>
              <a:t>          10 </a:t>
            </a:r>
          </a:p>
        </p:txBody>
      </p:sp>
      <p:sp>
        <p:nvSpPr>
          <p:cNvPr id="44" name="Freeform 28">
            <a:extLst>
              <a:ext uri="{FF2B5EF4-FFF2-40B4-BE49-F238E27FC236}">
                <a16:creationId xmlns:a16="http://schemas.microsoft.com/office/drawing/2014/main" id="{088E810F-4EFD-4E31-A923-DCE367703DF1}"/>
              </a:ext>
            </a:extLst>
          </p:cNvPr>
          <p:cNvSpPr>
            <a:spLocks/>
          </p:cNvSpPr>
          <p:nvPr/>
        </p:nvSpPr>
        <p:spPr bwMode="auto">
          <a:xfrm>
            <a:off x="5865814" y="4098925"/>
            <a:ext cx="1404937" cy="820738"/>
          </a:xfrm>
          <a:custGeom>
            <a:avLst/>
            <a:gdLst>
              <a:gd name="T0" fmla="*/ 418325687 w 4298"/>
              <a:gd name="T1" fmla="*/ 3053115 h 2515"/>
              <a:gd name="T2" fmla="*/ 406914676 w 4298"/>
              <a:gd name="T3" fmla="*/ 20666210 h 2515"/>
              <a:gd name="T4" fmla="*/ 393386231 w 4298"/>
              <a:gd name="T5" fmla="*/ 15499576 h 2515"/>
              <a:gd name="T6" fmla="*/ 372564042 w 4298"/>
              <a:gd name="T7" fmla="*/ 12329297 h 2515"/>
              <a:gd name="T8" fmla="*/ 352918168 w 4298"/>
              <a:gd name="T9" fmla="*/ 7162663 h 2515"/>
              <a:gd name="T10" fmla="*/ 334213413 w 4298"/>
              <a:gd name="T11" fmla="*/ 8219423 h 2515"/>
              <a:gd name="T12" fmla="*/ 318567535 w 4298"/>
              <a:gd name="T13" fmla="*/ 0 h 2515"/>
              <a:gd name="T14" fmla="*/ 298921661 w 4298"/>
              <a:gd name="T15" fmla="*/ 6223394 h 2515"/>
              <a:gd name="T16" fmla="*/ 283275783 w 4298"/>
              <a:gd name="T17" fmla="*/ 13386057 h 2515"/>
              <a:gd name="T18" fmla="*/ 257394882 w 4298"/>
              <a:gd name="T19" fmla="*/ 8219423 h 2515"/>
              <a:gd name="T20" fmla="*/ 226220398 w 4298"/>
              <a:gd name="T21" fmla="*/ 18552691 h 2515"/>
              <a:gd name="T22" fmla="*/ 198222391 w 4298"/>
              <a:gd name="T23" fmla="*/ 12329297 h 2515"/>
              <a:gd name="T24" fmla="*/ 187870096 w 4298"/>
              <a:gd name="T25" fmla="*/ 21722970 h 2515"/>
              <a:gd name="T26" fmla="*/ 160813206 w 4298"/>
              <a:gd name="T27" fmla="*/ 33112998 h 2515"/>
              <a:gd name="T28" fmla="*/ 142108450 w 4298"/>
              <a:gd name="T29" fmla="*/ 40393151 h 2515"/>
              <a:gd name="T30" fmla="*/ 127638888 w 4298"/>
              <a:gd name="T31" fmla="*/ 48612900 h 2515"/>
              <a:gd name="T32" fmla="*/ 99522955 w 4298"/>
              <a:gd name="T33" fmla="*/ 53779208 h 2515"/>
              <a:gd name="T34" fmla="*/ 88111943 w 4298"/>
              <a:gd name="T35" fmla="*/ 71392629 h 2515"/>
              <a:gd name="T36" fmla="*/ 71642546 w 4298"/>
              <a:gd name="T37" fmla="*/ 78672783 h 2515"/>
              <a:gd name="T38" fmla="*/ 43644212 w 4298"/>
              <a:gd name="T39" fmla="*/ 84896176 h 2515"/>
              <a:gd name="T40" fmla="*/ 22822023 w 4298"/>
              <a:gd name="T41" fmla="*/ 81843388 h 2515"/>
              <a:gd name="T42" fmla="*/ 0 w 4298"/>
              <a:gd name="T43" fmla="*/ 87009695 h 2515"/>
              <a:gd name="T44" fmla="*/ 8352461 w 4298"/>
              <a:gd name="T45" fmla="*/ 193746658 h 2515"/>
              <a:gd name="T46" fmla="*/ 19763472 w 4298"/>
              <a:gd name="T47" fmla="*/ 209246234 h 2515"/>
              <a:gd name="T48" fmla="*/ 32233201 w 4298"/>
              <a:gd name="T49" fmla="*/ 221693021 h 2515"/>
              <a:gd name="T50" fmla="*/ 47761480 w 4298"/>
              <a:gd name="T51" fmla="*/ 246586596 h 2515"/>
              <a:gd name="T52" fmla="*/ 69524786 w 4298"/>
              <a:gd name="T53" fmla="*/ 262086172 h 2515"/>
              <a:gd name="T54" fmla="*/ 93287927 w 4298"/>
              <a:gd name="T55" fmla="*/ 263142932 h 2515"/>
              <a:gd name="T56" fmla="*/ 105757656 w 4298"/>
              <a:gd name="T57" fmla="*/ 251752904 h 2515"/>
              <a:gd name="T58" fmla="*/ 115168833 w 4298"/>
              <a:gd name="T59" fmla="*/ 230969204 h 2515"/>
              <a:gd name="T60" fmla="*/ 130697439 w 4298"/>
              <a:gd name="T61" fmla="*/ 228973175 h 2515"/>
              <a:gd name="T62" fmla="*/ 158695446 w 4298"/>
              <a:gd name="T63" fmla="*/ 244472751 h 2515"/>
              <a:gd name="T64" fmla="*/ 176341485 w 4298"/>
              <a:gd name="T65" fmla="*/ 254806019 h 2515"/>
              <a:gd name="T66" fmla="*/ 189869930 w 4298"/>
              <a:gd name="T67" fmla="*/ 270423085 h 2515"/>
              <a:gd name="T68" fmla="*/ 199281107 w 4298"/>
              <a:gd name="T69" fmla="*/ 278642834 h 2515"/>
              <a:gd name="T70" fmla="*/ 213750670 w 4298"/>
              <a:gd name="T71" fmla="*/ 284866228 h 2515"/>
              <a:gd name="T72" fmla="*/ 232455426 w 4298"/>
              <a:gd name="T73" fmla="*/ 290032536 h 2515"/>
              <a:gd name="T74" fmla="*/ 269864611 w 4298"/>
              <a:gd name="T75" fmla="*/ 250696144 h 2515"/>
              <a:gd name="T76" fmla="*/ 287510650 w 4298"/>
              <a:gd name="T77" fmla="*/ 243415991 h 2515"/>
              <a:gd name="T78" fmla="*/ 299980378 w 4298"/>
              <a:gd name="T79" fmla="*/ 233083049 h 2515"/>
              <a:gd name="T80" fmla="*/ 299980378 w 4298"/>
              <a:gd name="T81" fmla="*/ 201966081 h 2515"/>
              <a:gd name="T82" fmla="*/ 296804228 w 4298"/>
              <a:gd name="T83" fmla="*/ 168853083 h 2515"/>
              <a:gd name="T84" fmla="*/ 310332673 w 4298"/>
              <a:gd name="T85" fmla="*/ 154292776 h 2515"/>
              <a:gd name="T86" fmla="*/ 336213247 w 4298"/>
              <a:gd name="T87" fmla="*/ 162629689 h 2515"/>
              <a:gd name="T88" fmla="*/ 358094153 w 4298"/>
              <a:gd name="T89" fmla="*/ 142902749 h 2515"/>
              <a:gd name="T90" fmla="*/ 379857459 w 4298"/>
              <a:gd name="T91" fmla="*/ 128459932 h 2515"/>
              <a:gd name="T92" fmla="*/ 407855793 w 4298"/>
              <a:gd name="T93" fmla="*/ 128459932 h 2515"/>
              <a:gd name="T94" fmla="*/ 430795416 w 4298"/>
              <a:gd name="T95" fmla="*/ 123293298 h 2515"/>
              <a:gd name="T96" fmla="*/ 453617439 w 4298"/>
              <a:gd name="T97" fmla="*/ 116013145 h 2515"/>
              <a:gd name="T98" fmla="*/ 482674490 w 4298"/>
              <a:gd name="T99" fmla="*/ 111903270 h 2515"/>
              <a:gd name="T100" fmla="*/ 493026785 w 4298"/>
              <a:gd name="T101" fmla="*/ 96286204 h 2515"/>
              <a:gd name="T102" fmla="*/ 503379080 w 4298"/>
              <a:gd name="T103" fmla="*/ 77616023 h 2515"/>
              <a:gd name="T104" fmla="*/ 485733040 w 4298"/>
              <a:gd name="T105" fmla="*/ 78672783 h 2515"/>
              <a:gd name="T106" fmla="*/ 465028450 w 4298"/>
              <a:gd name="T107" fmla="*/ 87009695 h 2515"/>
              <a:gd name="T108" fmla="*/ 434912683 w 4298"/>
              <a:gd name="T109" fmla="*/ 81843388 h 2515"/>
              <a:gd name="T110" fmla="*/ 416208254 w 4298"/>
              <a:gd name="T111" fmla="*/ 67282755 h 2515"/>
              <a:gd name="T112" fmla="*/ 400679648 w 4298"/>
              <a:gd name="T113" fmla="*/ 49669659 h 2515"/>
              <a:gd name="T114" fmla="*/ 431736533 w 4298"/>
              <a:gd name="T115" fmla="*/ 13386057 h 251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298" h="2515">
                <a:moveTo>
                  <a:pt x="3670" y="114"/>
                </a:moveTo>
                <a:lnTo>
                  <a:pt x="3644" y="53"/>
                </a:lnTo>
                <a:lnTo>
                  <a:pt x="3556" y="26"/>
                </a:lnTo>
                <a:lnTo>
                  <a:pt x="3511" y="70"/>
                </a:lnTo>
                <a:lnTo>
                  <a:pt x="3520" y="123"/>
                </a:lnTo>
                <a:lnTo>
                  <a:pt x="3459" y="176"/>
                </a:lnTo>
                <a:lnTo>
                  <a:pt x="3432" y="141"/>
                </a:lnTo>
                <a:lnTo>
                  <a:pt x="3344" y="167"/>
                </a:lnTo>
                <a:lnTo>
                  <a:pt x="3344" y="132"/>
                </a:lnTo>
                <a:lnTo>
                  <a:pt x="3264" y="141"/>
                </a:lnTo>
                <a:lnTo>
                  <a:pt x="3256" y="97"/>
                </a:lnTo>
                <a:lnTo>
                  <a:pt x="3167" y="105"/>
                </a:lnTo>
                <a:lnTo>
                  <a:pt x="3123" y="79"/>
                </a:lnTo>
                <a:lnTo>
                  <a:pt x="3044" y="97"/>
                </a:lnTo>
                <a:lnTo>
                  <a:pt x="3000" y="61"/>
                </a:lnTo>
                <a:lnTo>
                  <a:pt x="2956" y="79"/>
                </a:lnTo>
                <a:lnTo>
                  <a:pt x="2885" y="44"/>
                </a:lnTo>
                <a:lnTo>
                  <a:pt x="2841" y="70"/>
                </a:lnTo>
                <a:lnTo>
                  <a:pt x="2770" y="70"/>
                </a:lnTo>
                <a:lnTo>
                  <a:pt x="2735" y="35"/>
                </a:lnTo>
                <a:lnTo>
                  <a:pt x="2708" y="0"/>
                </a:lnTo>
                <a:lnTo>
                  <a:pt x="2664" y="70"/>
                </a:lnTo>
                <a:lnTo>
                  <a:pt x="2594" y="97"/>
                </a:lnTo>
                <a:lnTo>
                  <a:pt x="2541" y="53"/>
                </a:lnTo>
                <a:lnTo>
                  <a:pt x="2514" y="97"/>
                </a:lnTo>
                <a:lnTo>
                  <a:pt x="2470" y="79"/>
                </a:lnTo>
                <a:lnTo>
                  <a:pt x="2408" y="114"/>
                </a:lnTo>
                <a:lnTo>
                  <a:pt x="2320" y="114"/>
                </a:lnTo>
                <a:lnTo>
                  <a:pt x="2232" y="114"/>
                </a:lnTo>
                <a:lnTo>
                  <a:pt x="2188" y="70"/>
                </a:lnTo>
                <a:lnTo>
                  <a:pt x="2126" y="132"/>
                </a:lnTo>
                <a:lnTo>
                  <a:pt x="2029" y="141"/>
                </a:lnTo>
                <a:lnTo>
                  <a:pt x="1923" y="158"/>
                </a:lnTo>
                <a:lnTo>
                  <a:pt x="1808" y="176"/>
                </a:lnTo>
                <a:lnTo>
                  <a:pt x="1755" y="105"/>
                </a:lnTo>
                <a:lnTo>
                  <a:pt x="1685" y="105"/>
                </a:lnTo>
                <a:lnTo>
                  <a:pt x="1667" y="150"/>
                </a:lnTo>
                <a:lnTo>
                  <a:pt x="1676" y="229"/>
                </a:lnTo>
                <a:lnTo>
                  <a:pt x="1597" y="185"/>
                </a:lnTo>
                <a:lnTo>
                  <a:pt x="1544" y="220"/>
                </a:lnTo>
                <a:lnTo>
                  <a:pt x="1446" y="220"/>
                </a:lnTo>
                <a:lnTo>
                  <a:pt x="1367" y="282"/>
                </a:lnTo>
                <a:lnTo>
                  <a:pt x="1288" y="282"/>
                </a:lnTo>
                <a:lnTo>
                  <a:pt x="1296" y="326"/>
                </a:lnTo>
                <a:lnTo>
                  <a:pt x="1208" y="344"/>
                </a:lnTo>
                <a:lnTo>
                  <a:pt x="1208" y="397"/>
                </a:lnTo>
                <a:lnTo>
                  <a:pt x="1164" y="432"/>
                </a:lnTo>
                <a:lnTo>
                  <a:pt x="1085" y="414"/>
                </a:lnTo>
                <a:lnTo>
                  <a:pt x="970" y="432"/>
                </a:lnTo>
                <a:lnTo>
                  <a:pt x="908" y="423"/>
                </a:lnTo>
                <a:lnTo>
                  <a:pt x="846" y="458"/>
                </a:lnTo>
                <a:lnTo>
                  <a:pt x="793" y="511"/>
                </a:lnTo>
                <a:lnTo>
                  <a:pt x="767" y="564"/>
                </a:lnTo>
                <a:lnTo>
                  <a:pt x="749" y="608"/>
                </a:lnTo>
                <a:lnTo>
                  <a:pt x="697" y="608"/>
                </a:lnTo>
                <a:lnTo>
                  <a:pt x="644" y="626"/>
                </a:lnTo>
                <a:lnTo>
                  <a:pt x="609" y="670"/>
                </a:lnTo>
                <a:lnTo>
                  <a:pt x="503" y="679"/>
                </a:lnTo>
                <a:lnTo>
                  <a:pt x="433" y="688"/>
                </a:lnTo>
                <a:lnTo>
                  <a:pt x="371" y="723"/>
                </a:lnTo>
                <a:lnTo>
                  <a:pt x="327" y="705"/>
                </a:lnTo>
                <a:lnTo>
                  <a:pt x="256" y="723"/>
                </a:lnTo>
                <a:lnTo>
                  <a:pt x="194" y="697"/>
                </a:lnTo>
                <a:lnTo>
                  <a:pt x="97" y="723"/>
                </a:lnTo>
                <a:lnTo>
                  <a:pt x="36" y="688"/>
                </a:lnTo>
                <a:lnTo>
                  <a:pt x="0" y="741"/>
                </a:lnTo>
                <a:lnTo>
                  <a:pt x="0" y="1517"/>
                </a:lnTo>
                <a:lnTo>
                  <a:pt x="9" y="1623"/>
                </a:lnTo>
                <a:lnTo>
                  <a:pt x="71" y="1650"/>
                </a:lnTo>
                <a:lnTo>
                  <a:pt x="106" y="1711"/>
                </a:lnTo>
                <a:lnTo>
                  <a:pt x="106" y="1764"/>
                </a:lnTo>
                <a:lnTo>
                  <a:pt x="168" y="1782"/>
                </a:lnTo>
                <a:lnTo>
                  <a:pt x="212" y="1808"/>
                </a:lnTo>
                <a:lnTo>
                  <a:pt x="230" y="1870"/>
                </a:lnTo>
                <a:lnTo>
                  <a:pt x="274" y="1888"/>
                </a:lnTo>
                <a:lnTo>
                  <a:pt x="283" y="1976"/>
                </a:lnTo>
                <a:lnTo>
                  <a:pt x="327" y="2029"/>
                </a:lnTo>
                <a:lnTo>
                  <a:pt x="406" y="2100"/>
                </a:lnTo>
                <a:lnTo>
                  <a:pt x="459" y="2135"/>
                </a:lnTo>
                <a:lnTo>
                  <a:pt x="539" y="2170"/>
                </a:lnTo>
                <a:lnTo>
                  <a:pt x="591" y="2232"/>
                </a:lnTo>
                <a:lnTo>
                  <a:pt x="644" y="2258"/>
                </a:lnTo>
                <a:lnTo>
                  <a:pt x="723" y="2276"/>
                </a:lnTo>
                <a:lnTo>
                  <a:pt x="793" y="2241"/>
                </a:lnTo>
                <a:lnTo>
                  <a:pt x="802" y="2188"/>
                </a:lnTo>
                <a:lnTo>
                  <a:pt x="846" y="2153"/>
                </a:lnTo>
                <a:lnTo>
                  <a:pt x="899" y="2144"/>
                </a:lnTo>
                <a:lnTo>
                  <a:pt x="935" y="2091"/>
                </a:lnTo>
                <a:lnTo>
                  <a:pt x="926" y="2029"/>
                </a:lnTo>
                <a:lnTo>
                  <a:pt x="979" y="1967"/>
                </a:lnTo>
                <a:lnTo>
                  <a:pt x="1023" y="1958"/>
                </a:lnTo>
                <a:lnTo>
                  <a:pt x="1067" y="2011"/>
                </a:lnTo>
                <a:lnTo>
                  <a:pt x="1111" y="1950"/>
                </a:lnTo>
                <a:lnTo>
                  <a:pt x="1173" y="1976"/>
                </a:lnTo>
                <a:lnTo>
                  <a:pt x="1244" y="2020"/>
                </a:lnTo>
                <a:lnTo>
                  <a:pt x="1349" y="2082"/>
                </a:lnTo>
                <a:lnTo>
                  <a:pt x="1402" y="2038"/>
                </a:lnTo>
                <a:lnTo>
                  <a:pt x="1473" y="2100"/>
                </a:lnTo>
                <a:lnTo>
                  <a:pt x="1499" y="2170"/>
                </a:lnTo>
                <a:lnTo>
                  <a:pt x="1526" y="2232"/>
                </a:lnTo>
                <a:lnTo>
                  <a:pt x="1579" y="2241"/>
                </a:lnTo>
                <a:lnTo>
                  <a:pt x="1614" y="2303"/>
                </a:lnTo>
                <a:lnTo>
                  <a:pt x="1614" y="2356"/>
                </a:lnTo>
                <a:lnTo>
                  <a:pt x="1658" y="2391"/>
                </a:lnTo>
                <a:lnTo>
                  <a:pt x="1694" y="2373"/>
                </a:lnTo>
                <a:lnTo>
                  <a:pt x="1720" y="2461"/>
                </a:lnTo>
                <a:lnTo>
                  <a:pt x="1764" y="2444"/>
                </a:lnTo>
                <a:lnTo>
                  <a:pt x="1817" y="2426"/>
                </a:lnTo>
                <a:lnTo>
                  <a:pt x="1879" y="2461"/>
                </a:lnTo>
                <a:lnTo>
                  <a:pt x="1914" y="2514"/>
                </a:lnTo>
                <a:lnTo>
                  <a:pt x="1976" y="2470"/>
                </a:lnTo>
                <a:lnTo>
                  <a:pt x="2241" y="2258"/>
                </a:lnTo>
                <a:lnTo>
                  <a:pt x="2232" y="2188"/>
                </a:lnTo>
                <a:lnTo>
                  <a:pt x="2294" y="2135"/>
                </a:lnTo>
                <a:lnTo>
                  <a:pt x="2347" y="2153"/>
                </a:lnTo>
                <a:lnTo>
                  <a:pt x="2408" y="2117"/>
                </a:lnTo>
                <a:lnTo>
                  <a:pt x="2444" y="2073"/>
                </a:lnTo>
                <a:lnTo>
                  <a:pt x="2453" y="2020"/>
                </a:lnTo>
                <a:lnTo>
                  <a:pt x="2479" y="1976"/>
                </a:lnTo>
                <a:lnTo>
                  <a:pt x="2550" y="1985"/>
                </a:lnTo>
                <a:lnTo>
                  <a:pt x="2523" y="1906"/>
                </a:lnTo>
                <a:lnTo>
                  <a:pt x="2514" y="1817"/>
                </a:lnTo>
                <a:lnTo>
                  <a:pt x="2550" y="1720"/>
                </a:lnTo>
                <a:lnTo>
                  <a:pt x="2558" y="1597"/>
                </a:lnTo>
                <a:lnTo>
                  <a:pt x="2558" y="1491"/>
                </a:lnTo>
                <a:lnTo>
                  <a:pt x="2523" y="1438"/>
                </a:lnTo>
                <a:lnTo>
                  <a:pt x="2505" y="1367"/>
                </a:lnTo>
                <a:lnTo>
                  <a:pt x="2558" y="1305"/>
                </a:lnTo>
                <a:lnTo>
                  <a:pt x="2638" y="1314"/>
                </a:lnTo>
                <a:lnTo>
                  <a:pt x="2708" y="1376"/>
                </a:lnTo>
                <a:lnTo>
                  <a:pt x="2806" y="1429"/>
                </a:lnTo>
                <a:lnTo>
                  <a:pt x="2858" y="1385"/>
                </a:lnTo>
                <a:lnTo>
                  <a:pt x="2885" y="1314"/>
                </a:lnTo>
                <a:lnTo>
                  <a:pt x="2956" y="1261"/>
                </a:lnTo>
                <a:lnTo>
                  <a:pt x="3044" y="1217"/>
                </a:lnTo>
                <a:lnTo>
                  <a:pt x="3132" y="1217"/>
                </a:lnTo>
                <a:lnTo>
                  <a:pt x="3185" y="1164"/>
                </a:lnTo>
                <a:lnTo>
                  <a:pt x="3229" y="1094"/>
                </a:lnTo>
                <a:lnTo>
                  <a:pt x="3326" y="1103"/>
                </a:lnTo>
                <a:lnTo>
                  <a:pt x="3406" y="1085"/>
                </a:lnTo>
                <a:lnTo>
                  <a:pt x="3467" y="1094"/>
                </a:lnTo>
                <a:lnTo>
                  <a:pt x="3529" y="1103"/>
                </a:lnTo>
                <a:lnTo>
                  <a:pt x="3609" y="1076"/>
                </a:lnTo>
                <a:lnTo>
                  <a:pt x="3662" y="1050"/>
                </a:lnTo>
                <a:lnTo>
                  <a:pt x="3741" y="1050"/>
                </a:lnTo>
                <a:lnTo>
                  <a:pt x="3794" y="1005"/>
                </a:lnTo>
                <a:lnTo>
                  <a:pt x="3856" y="988"/>
                </a:lnTo>
                <a:lnTo>
                  <a:pt x="3909" y="988"/>
                </a:lnTo>
                <a:lnTo>
                  <a:pt x="4015" y="970"/>
                </a:lnTo>
                <a:lnTo>
                  <a:pt x="4103" y="953"/>
                </a:lnTo>
                <a:lnTo>
                  <a:pt x="4129" y="908"/>
                </a:lnTo>
                <a:lnTo>
                  <a:pt x="4156" y="873"/>
                </a:lnTo>
                <a:lnTo>
                  <a:pt x="4191" y="820"/>
                </a:lnTo>
                <a:lnTo>
                  <a:pt x="4262" y="776"/>
                </a:lnTo>
                <a:lnTo>
                  <a:pt x="4297" y="723"/>
                </a:lnTo>
                <a:lnTo>
                  <a:pt x="4279" y="661"/>
                </a:lnTo>
                <a:lnTo>
                  <a:pt x="4235" y="644"/>
                </a:lnTo>
                <a:lnTo>
                  <a:pt x="4182" y="688"/>
                </a:lnTo>
                <a:lnTo>
                  <a:pt x="4129" y="670"/>
                </a:lnTo>
                <a:lnTo>
                  <a:pt x="4085" y="705"/>
                </a:lnTo>
                <a:lnTo>
                  <a:pt x="3997" y="697"/>
                </a:lnTo>
                <a:lnTo>
                  <a:pt x="3953" y="741"/>
                </a:lnTo>
                <a:lnTo>
                  <a:pt x="3803" y="679"/>
                </a:lnTo>
                <a:lnTo>
                  <a:pt x="3741" y="750"/>
                </a:lnTo>
                <a:lnTo>
                  <a:pt x="3697" y="697"/>
                </a:lnTo>
                <a:lnTo>
                  <a:pt x="3626" y="670"/>
                </a:lnTo>
                <a:lnTo>
                  <a:pt x="3564" y="670"/>
                </a:lnTo>
                <a:lnTo>
                  <a:pt x="3538" y="573"/>
                </a:lnTo>
                <a:lnTo>
                  <a:pt x="3503" y="520"/>
                </a:lnTo>
                <a:lnTo>
                  <a:pt x="3459" y="467"/>
                </a:lnTo>
                <a:lnTo>
                  <a:pt x="3406" y="423"/>
                </a:lnTo>
                <a:lnTo>
                  <a:pt x="3335" y="423"/>
                </a:lnTo>
                <a:lnTo>
                  <a:pt x="3282" y="388"/>
                </a:lnTo>
                <a:lnTo>
                  <a:pt x="3670" y="114"/>
                </a:lnTo>
              </a:path>
            </a:pathLst>
          </a:custGeom>
          <a:solidFill>
            <a:schemeClr val="tx2">
              <a:lumMod val="20000"/>
              <a:lumOff val="80000"/>
            </a:schemeClr>
          </a:solidFill>
          <a:ln w="9525">
            <a:solidFill>
              <a:schemeClr val="tx1"/>
            </a:solidFill>
            <a:round/>
            <a:headEnd/>
            <a:tailEnd/>
          </a:ln>
        </p:spPr>
        <p:txBody>
          <a:bodyPr wrap="none" anchor="ctr"/>
          <a:lstStyle/>
          <a:p>
            <a:pPr>
              <a:defRPr/>
            </a:pPr>
            <a:r>
              <a:rPr lang="es-CO" dirty="0"/>
              <a:t>      4</a:t>
            </a:r>
          </a:p>
        </p:txBody>
      </p:sp>
      <p:sp>
        <p:nvSpPr>
          <p:cNvPr id="45" name="Freeform 29">
            <a:extLst>
              <a:ext uri="{FF2B5EF4-FFF2-40B4-BE49-F238E27FC236}">
                <a16:creationId xmlns:a16="http://schemas.microsoft.com/office/drawing/2014/main" id="{A044E7D4-8041-40CE-A000-57E5868B4E63}"/>
              </a:ext>
            </a:extLst>
          </p:cNvPr>
          <p:cNvSpPr>
            <a:spLocks/>
          </p:cNvSpPr>
          <p:nvPr/>
        </p:nvSpPr>
        <p:spPr bwMode="auto">
          <a:xfrm>
            <a:off x="6491288" y="4383089"/>
            <a:ext cx="1122362" cy="1146175"/>
          </a:xfrm>
          <a:custGeom>
            <a:avLst/>
            <a:gdLst>
              <a:gd name="T0" fmla="*/ 127755855 w 3434"/>
              <a:gd name="T1" fmla="*/ 262767212 h 3504"/>
              <a:gd name="T2" fmla="*/ 149519109 w 3434"/>
              <a:gd name="T3" fmla="*/ 269945408 h 3504"/>
              <a:gd name="T4" fmla="*/ 160930094 w 3434"/>
              <a:gd name="T5" fmla="*/ 293833307 h 3504"/>
              <a:gd name="T6" fmla="*/ 183751736 w 3434"/>
              <a:gd name="T7" fmla="*/ 303247196 h 3504"/>
              <a:gd name="T8" fmla="*/ 219043403 w 3434"/>
              <a:gd name="T9" fmla="*/ 311484594 h 3504"/>
              <a:gd name="T10" fmla="*/ 246100555 w 3434"/>
              <a:gd name="T11" fmla="*/ 316662004 h 3504"/>
              <a:gd name="T12" fmla="*/ 248100384 w 3434"/>
              <a:gd name="T13" fmla="*/ 329135554 h 3504"/>
              <a:gd name="T14" fmla="*/ 254335070 w 3434"/>
              <a:gd name="T15" fmla="*/ 354082654 h 3504"/>
              <a:gd name="T16" fmla="*/ 259511369 w 3434"/>
              <a:gd name="T17" fmla="*/ 372792816 h 3504"/>
              <a:gd name="T18" fmla="*/ 260570083 w 3434"/>
              <a:gd name="T19" fmla="*/ 388326027 h 3504"/>
              <a:gd name="T20" fmla="*/ 278215753 w 3434"/>
              <a:gd name="T21" fmla="*/ 389384901 h 3504"/>
              <a:gd name="T22" fmla="*/ 290685452 w 3434"/>
              <a:gd name="T23" fmla="*/ 382089088 h 3504"/>
              <a:gd name="T24" fmla="*/ 303155150 w 3434"/>
              <a:gd name="T25" fmla="*/ 396680714 h 3504"/>
              <a:gd name="T26" fmla="*/ 321859861 w 3434"/>
              <a:gd name="T27" fmla="*/ 390444103 h 3504"/>
              <a:gd name="T28" fmla="*/ 332212131 w 3434"/>
              <a:gd name="T29" fmla="*/ 402917653 h 3504"/>
              <a:gd name="T30" fmla="*/ 360210072 w 3434"/>
              <a:gd name="T31" fmla="*/ 405976987 h 3504"/>
              <a:gd name="T32" fmla="*/ 367503798 w 3434"/>
              <a:gd name="T33" fmla="*/ 382089088 h 3504"/>
              <a:gd name="T34" fmla="*/ 347857972 w 3434"/>
              <a:gd name="T35" fmla="*/ 363378927 h 3504"/>
              <a:gd name="T36" fmla="*/ 346799258 w 3434"/>
              <a:gd name="T37" fmla="*/ 339491028 h 3504"/>
              <a:gd name="T38" fmla="*/ 334329559 w 3434"/>
              <a:gd name="T39" fmla="*/ 317721205 h 3504"/>
              <a:gd name="T40" fmla="*/ 299037892 w 3434"/>
              <a:gd name="T41" fmla="*/ 303247196 h 3504"/>
              <a:gd name="T42" fmla="*/ 281392222 w 3434"/>
              <a:gd name="T43" fmla="*/ 194162850 h 3504"/>
              <a:gd name="T44" fmla="*/ 315624848 w 3434"/>
              <a:gd name="T45" fmla="*/ 188985440 h 3504"/>
              <a:gd name="T46" fmla="*/ 346799258 w 3434"/>
              <a:gd name="T47" fmla="*/ 174511430 h 3504"/>
              <a:gd name="T48" fmla="*/ 377856069 w 3434"/>
              <a:gd name="T49" fmla="*/ 176511890 h 3504"/>
              <a:gd name="T50" fmla="*/ 403854180 w 3434"/>
              <a:gd name="T51" fmla="*/ 177570764 h 3504"/>
              <a:gd name="T52" fmla="*/ 397619167 w 3434"/>
              <a:gd name="T53" fmla="*/ 153682866 h 3504"/>
              <a:gd name="T54" fmla="*/ 393501909 w 3434"/>
              <a:gd name="T55" fmla="*/ 133913503 h 3504"/>
              <a:gd name="T56" fmla="*/ 363386541 w 3434"/>
              <a:gd name="T57" fmla="*/ 129794967 h 3504"/>
              <a:gd name="T58" fmla="*/ 340564572 w 3434"/>
              <a:gd name="T59" fmla="*/ 122499154 h 3504"/>
              <a:gd name="T60" fmla="*/ 316683889 w 3434"/>
              <a:gd name="T61" fmla="*/ 122499154 h 3504"/>
              <a:gd name="T62" fmla="*/ 300096606 w 3434"/>
              <a:gd name="T63" fmla="*/ 43657262 h 3504"/>
              <a:gd name="T64" fmla="*/ 269981238 w 3434"/>
              <a:gd name="T65" fmla="*/ 33184171 h 3504"/>
              <a:gd name="T66" fmla="*/ 263746225 w 3434"/>
              <a:gd name="T67" fmla="*/ 14591626 h 3504"/>
              <a:gd name="T68" fmla="*/ 247159269 w 3434"/>
              <a:gd name="T69" fmla="*/ 11414349 h 3504"/>
              <a:gd name="T70" fmla="*/ 214926145 w 3434"/>
              <a:gd name="T71" fmla="*/ 20828238 h 3504"/>
              <a:gd name="T72" fmla="*/ 182693022 w 3434"/>
              <a:gd name="T73" fmla="*/ 26005975 h 3504"/>
              <a:gd name="T74" fmla="*/ 149519109 w 3434"/>
              <a:gd name="T75" fmla="*/ 34243373 h 3504"/>
              <a:gd name="T76" fmla="*/ 114227442 w 3434"/>
              <a:gd name="T77" fmla="*/ 51894333 h 3504"/>
              <a:gd name="T78" fmla="*/ 85170461 w 3434"/>
              <a:gd name="T79" fmla="*/ 51894333 h 3504"/>
              <a:gd name="T80" fmla="*/ 75759306 w 3434"/>
              <a:gd name="T81" fmla="*/ 72722897 h 3504"/>
              <a:gd name="T82" fmla="*/ 71642048 w 3434"/>
              <a:gd name="T83" fmla="*/ 121557896 h 3504"/>
              <a:gd name="T84" fmla="*/ 62348492 w 3434"/>
              <a:gd name="T85" fmla="*/ 141209316 h 3504"/>
              <a:gd name="T86" fmla="*/ 37409095 w 3434"/>
              <a:gd name="T87" fmla="*/ 154742067 h 3504"/>
              <a:gd name="T88" fmla="*/ 6235013 w 3434"/>
              <a:gd name="T89" fmla="*/ 193103975 h 3504"/>
              <a:gd name="T90" fmla="*/ 19763425 w 3434"/>
              <a:gd name="T91" fmla="*/ 210754936 h 3504"/>
              <a:gd name="T92" fmla="*/ 32233124 w 3434"/>
              <a:gd name="T93" fmla="*/ 229465424 h 3504"/>
              <a:gd name="T94" fmla="*/ 50937508 w 3434"/>
              <a:gd name="T95" fmla="*/ 239820571 h 3504"/>
              <a:gd name="T96" fmla="*/ 73759477 w 3434"/>
              <a:gd name="T97" fmla="*/ 249234787 h 3504"/>
              <a:gd name="T98" fmla="*/ 92464188 w 3434"/>
              <a:gd name="T99" fmla="*/ 249234787 h 35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434" h="3504">
                <a:moveTo>
                  <a:pt x="918" y="2215"/>
                </a:moveTo>
                <a:lnTo>
                  <a:pt x="997" y="2206"/>
                </a:lnTo>
                <a:lnTo>
                  <a:pt x="1059" y="2188"/>
                </a:lnTo>
                <a:lnTo>
                  <a:pt x="1086" y="2233"/>
                </a:lnTo>
                <a:lnTo>
                  <a:pt x="1094" y="2277"/>
                </a:lnTo>
                <a:lnTo>
                  <a:pt x="1174" y="2294"/>
                </a:lnTo>
                <a:lnTo>
                  <a:pt x="1218" y="2321"/>
                </a:lnTo>
                <a:lnTo>
                  <a:pt x="1271" y="2294"/>
                </a:lnTo>
                <a:lnTo>
                  <a:pt x="1333" y="2356"/>
                </a:lnTo>
                <a:lnTo>
                  <a:pt x="1377" y="2400"/>
                </a:lnTo>
                <a:lnTo>
                  <a:pt x="1297" y="2444"/>
                </a:lnTo>
                <a:lnTo>
                  <a:pt x="1368" y="2497"/>
                </a:lnTo>
                <a:lnTo>
                  <a:pt x="1403" y="2524"/>
                </a:lnTo>
                <a:lnTo>
                  <a:pt x="1412" y="2594"/>
                </a:lnTo>
                <a:lnTo>
                  <a:pt x="1518" y="2621"/>
                </a:lnTo>
                <a:lnTo>
                  <a:pt x="1562" y="2577"/>
                </a:lnTo>
                <a:lnTo>
                  <a:pt x="1668" y="2630"/>
                </a:lnTo>
                <a:lnTo>
                  <a:pt x="1712" y="2612"/>
                </a:lnTo>
                <a:lnTo>
                  <a:pt x="1748" y="2638"/>
                </a:lnTo>
                <a:lnTo>
                  <a:pt x="1862" y="2647"/>
                </a:lnTo>
                <a:lnTo>
                  <a:pt x="1915" y="2718"/>
                </a:lnTo>
                <a:lnTo>
                  <a:pt x="1986" y="2744"/>
                </a:lnTo>
                <a:lnTo>
                  <a:pt x="2056" y="2753"/>
                </a:lnTo>
                <a:lnTo>
                  <a:pt x="2092" y="2691"/>
                </a:lnTo>
                <a:lnTo>
                  <a:pt x="2153" y="2691"/>
                </a:lnTo>
                <a:lnTo>
                  <a:pt x="2206" y="2709"/>
                </a:lnTo>
                <a:lnTo>
                  <a:pt x="2171" y="2753"/>
                </a:lnTo>
                <a:lnTo>
                  <a:pt x="2109" y="2797"/>
                </a:lnTo>
                <a:lnTo>
                  <a:pt x="2092" y="2868"/>
                </a:lnTo>
                <a:lnTo>
                  <a:pt x="2162" y="2859"/>
                </a:lnTo>
                <a:lnTo>
                  <a:pt x="2171" y="2938"/>
                </a:lnTo>
                <a:lnTo>
                  <a:pt x="2162" y="3009"/>
                </a:lnTo>
                <a:lnTo>
                  <a:pt x="2118" y="3027"/>
                </a:lnTo>
                <a:lnTo>
                  <a:pt x="2109" y="3071"/>
                </a:lnTo>
                <a:lnTo>
                  <a:pt x="2153" y="3124"/>
                </a:lnTo>
                <a:lnTo>
                  <a:pt x="2206" y="3168"/>
                </a:lnTo>
                <a:lnTo>
                  <a:pt x="2171" y="3230"/>
                </a:lnTo>
                <a:lnTo>
                  <a:pt x="2109" y="3256"/>
                </a:lnTo>
                <a:lnTo>
                  <a:pt x="2136" y="3300"/>
                </a:lnTo>
                <a:lnTo>
                  <a:pt x="2215" y="3300"/>
                </a:lnTo>
                <a:lnTo>
                  <a:pt x="2224" y="3362"/>
                </a:lnTo>
                <a:lnTo>
                  <a:pt x="2286" y="3406"/>
                </a:lnTo>
                <a:lnTo>
                  <a:pt x="2339" y="3362"/>
                </a:lnTo>
                <a:lnTo>
                  <a:pt x="2365" y="3309"/>
                </a:lnTo>
                <a:lnTo>
                  <a:pt x="2295" y="3291"/>
                </a:lnTo>
                <a:lnTo>
                  <a:pt x="2339" y="3256"/>
                </a:lnTo>
                <a:lnTo>
                  <a:pt x="2418" y="3256"/>
                </a:lnTo>
                <a:lnTo>
                  <a:pt x="2471" y="3247"/>
                </a:lnTo>
                <a:lnTo>
                  <a:pt x="2551" y="3238"/>
                </a:lnTo>
                <a:lnTo>
                  <a:pt x="2515" y="3291"/>
                </a:lnTo>
                <a:lnTo>
                  <a:pt x="2515" y="3353"/>
                </a:lnTo>
                <a:lnTo>
                  <a:pt x="2577" y="3371"/>
                </a:lnTo>
                <a:lnTo>
                  <a:pt x="2630" y="3344"/>
                </a:lnTo>
                <a:lnTo>
                  <a:pt x="2656" y="3309"/>
                </a:lnTo>
                <a:lnTo>
                  <a:pt x="2727" y="3380"/>
                </a:lnTo>
                <a:lnTo>
                  <a:pt x="2736" y="3318"/>
                </a:lnTo>
                <a:lnTo>
                  <a:pt x="2780" y="3291"/>
                </a:lnTo>
                <a:lnTo>
                  <a:pt x="2833" y="3336"/>
                </a:lnTo>
                <a:lnTo>
                  <a:pt x="2859" y="3388"/>
                </a:lnTo>
                <a:lnTo>
                  <a:pt x="2824" y="3424"/>
                </a:lnTo>
                <a:lnTo>
                  <a:pt x="2868" y="3503"/>
                </a:lnTo>
                <a:lnTo>
                  <a:pt x="2939" y="3433"/>
                </a:lnTo>
                <a:lnTo>
                  <a:pt x="3001" y="3468"/>
                </a:lnTo>
                <a:lnTo>
                  <a:pt x="3062" y="3450"/>
                </a:lnTo>
                <a:lnTo>
                  <a:pt x="3080" y="3380"/>
                </a:lnTo>
                <a:lnTo>
                  <a:pt x="3080" y="3336"/>
                </a:lnTo>
                <a:lnTo>
                  <a:pt x="3115" y="3300"/>
                </a:lnTo>
                <a:lnTo>
                  <a:pt x="3124" y="3247"/>
                </a:lnTo>
                <a:lnTo>
                  <a:pt x="3071" y="3212"/>
                </a:lnTo>
                <a:lnTo>
                  <a:pt x="2992" y="3185"/>
                </a:lnTo>
                <a:lnTo>
                  <a:pt x="3018" y="3141"/>
                </a:lnTo>
                <a:lnTo>
                  <a:pt x="2957" y="3088"/>
                </a:lnTo>
                <a:lnTo>
                  <a:pt x="2912" y="3035"/>
                </a:lnTo>
                <a:lnTo>
                  <a:pt x="2877" y="2974"/>
                </a:lnTo>
                <a:lnTo>
                  <a:pt x="2912" y="2938"/>
                </a:lnTo>
                <a:lnTo>
                  <a:pt x="2948" y="2885"/>
                </a:lnTo>
                <a:lnTo>
                  <a:pt x="2904" y="2859"/>
                </a:lnTo>
                <a:lnTo>
                  <a:pt x="2904" y="2797"/>
                </a:lnTo>
                <a:lnTo>
                  <a:pt x="2912" y="2727"/>
                </a:lnTo>
                <a:lnTo>
                  <a:pt x="2842" y="2700"/>
                </a:lnTo>
                <a:lnTo>
                  <a:pt x="2762" y="2665"/>
                </a:lnTo>
                <a:lnTo>
                  <a:pt x="2692" y="2621"/>
                </a:lnTo>
                <a:lnTo>
                  <a:pt x="2621" y="2585"/>
                </a:lnTo>
                <a:lnTo>
                  <a:pt x="2542" y="2577"/>
                </a:lnTo>
                <a:lnTo>
                  <a:pt x="2462" y="2515"/>
                </a:lnTo>
                <a:lnTo>
                  <a:pt x="2418" y="2435"/>
                </a:lnTo>
                <a:lnTo>
                  <a:pt x="2392" y="2365"/>
                </a:lnTo>
                <a:lnTo>
                  <a:pt x="2392" y="1650"/>
                </a:lnTo>
                <a:lnTo>
                  <a:pt x="2480" y="1633"/>
                </a:lnTo>
                <a:lnTo>
                  <a:pt x="2524" y="1597"/>
                </a:lnTo>
                <a:lnTo>
                  <a:pt x="2604" y="1615"/>
                </a:lnTo>
                <a:lnTo>
                  <a:pt x="2683" y="1606"/>
                </a:lnTo>
                <a:lnTo>
                  <a:pt x="2736" y="1562"/>
                </a:lnTo>
                <a:lnTo>
                  <a:pt x="2798" y="1518"/>
                </a:lnTo>
                <a:lnTo>
                  <a:pt x="2851" y="1544"/>
                </a:lnTo>
                <a:lnTo>
                  <a:pt x="2948" y="1483"/>
                </a:lnTo>
                <a:lnTo>
                  <a:pt x="2974" y="1447"/>
                </a:lnTo>
                <a:lnTo>
                  <a:pt x="3036" y="1456"/>
                </a:lnTo>
                <a:lnTo>
                  <a:pt x="3115" y="1500"/>
                </a:lnTo>
                <a:lnTo>
                  <a:pt x="3212" y="1500"/>
                </a:lnTo>
                <a:lnTo>
                  <a:pt x="3248" y="1535"/>
                </a:lnTo>
                <a:lnTo>
                  <a:pt x="3301" y="1553"/>
                </a:lnTo>
                <a:lnTo>
                  <a:pt x="3345" y="1509"/>
                </a:lnTo>
                <a:lnTo>
                  <a:pt x="3433" y="1509"/>
                </a:lnTo>
                <a:lnTo>
                  <a:pt x="3398" y="1447"/>
                </a:lnTo>
                <a:lnTo>
                  <a:pt x="3354" y="1403"/>
                </a:lnTo>
                <a:lnTo>
                  <a:pt x="3398" y="1368"/>
                </a:lnTo>
                <a:lnTo>
                  <a:pt x="3380" y="1306"/>
                </a:lnTo>
                <a:lnTo>
                  <a:pt x="3433" y="1280"/>
                </a:lnTo>
                <a:lnTo>
                  <a:pt x="3362" y="1244"/>
                </a:lnTo>
                <a:lnTo>
                  <a:pt x="3371" y="1191"/>
                </a:lnTo>
                <a:lnTo>
                  <a:pt x="3345" y="1138"/>
                </a:lnTo>
                <a:lnTo>
                  <a:pt x="3283" y="1094"/>
                </a:lnTo>
                <a:lnTo>
                  <a:pt x="3212" y="1077"/>
                </a:lnTo>
                <a:lnTo>
                  <a:pt x="3133" y="1041"/>
                </a:lnTo>
                <a:lnTo>
                  <a:pt x="3089" y="1103"/>
                </a:lnTo>
                <a:lnTo>
                  <a:pt x="3018" y="1059"/>
                </a:lnTo>
                <a:lnTo>
                  <a:pt x="2983" y="1094"/>
                </a:lnTo>
                <a:lnTo>
                  <a:pt x="2912" y="1094"/>
                </a:lnTo>
                <a:lnTo>
                  <a:pt x="2895" y="1041"/>
                </a:lnTo>
                <a:lnTo>
                  <a:pt x="2824" y="1041"/>
                </a:lnTo>
                <a:lnTo>
                  <a:pt x="2771" y="1077"/>
                </a:lnTo>
                <a:lnTo>
                  <a:pt x="2736" y="1033"/>
                </a:lnTo>
                <a:lnTo>
                  <a:pt x="2692" y="1041"/>
                </a:lnTo>
                <a:lnTo>
                  <a:pt x="2656" y="1077"/>
                </a:lnTo>
                <a:lnTo>
                  <a:pt x="2595" y="1085"/>
                </a:lnTo>
                <a:lnTo>
                  <a:pt x="2595" y="406"/>
                </a:lnTo>
                <a:lnTo>
                  <a:pt x="2551" y="371"/>
                </a:lnTo>
                <a:lnTo>
                  <a:pt x="2506" y="353"/>
                </a:lnTo>
                <a:lnTo>
                  <a:pt x="2409" y="362"/>
                </a:lnTo>
                <a:lnTo>
                  <a:pt x="2348" y="353"/>
                </a:lnTo>
                <a:lnTo>
                  <a:pt x="2295" y="282"/>
                </a:lnTo>
                <a:lnTo>
                  <a:pt x="2251" y="238"/>
                </a:lnTo>
                <a:lnTo>
                  <a:pt x="2189" y="212"/>
                </a:lnTo>
                <a:lnTo>
                  <a:pt x="2189" y="159"/>
                </a:lnTo>
                <a:lnTo>
                  <a:pt x="2242" y="124"/>
                </a:lnTo>
                <a:lnTo>
                  <a:pt x="2251" y="71"/>
                </a:lnTo>
                <a:lnTo>
                  <a:pt x="2242" y="0"/>
                </a:lnTo>
                <a:lnTo>
                  <a:pt x="2189" y="80"/>
                </a:lnTo>
                <a:lnTo>
                  <a:pt x="2101" y="97"/>
                </a:lnTo>
                <a:lnTo>
                  <a:pt x="1995" y="115"/>
                </a:lnTo>
                <a:lnTo>
                  <a:pt x="1942" y="115"/>
                </a:lnTo>
                <a:lnTo>
                  <a:pt x="1880" y="132"/>
                </a:lnTo>
                <a:lnTo>
                  <a:pt x="1827" y="177"/>
                </a:lnTo>
                <a:lnTo>
                  <a:pt x="1748" y="177"/>
                </a:lnTo>
                <a:lnTo>
                  <a:pt x="1695" y="203"/>
                </a:lnTo>
                <a:lnTo>
                  <a:pt x="1615" y="230"/>
                </a:lnTo>
                <a:lnTo>
                  <a:pt x="1553" y="221"/>
                </a:lnTo>
                <a:lnTo>
                  <a:pt x="1492" y="212"/>
                </a:lnTo>
                <a:lnTo>
                  <a:pt x="1412" y="230"/>
                </a:lnTo>
                <a:lnTo>
                  <a:pt x="1315" y="221"/>
                </a:lnTo>
                <a:lnTo>
                  <a:pt x="1271" y="291"/>
                </a:lnTo>
                <a:lnTo>
                  <a:pt x="1218" y="344"/>
                </a:lnTo>
                <a:lnTo>
                  <a:pt x="1130" y="344"/>
                </a:lnTo>
                <a:lnTo>
                  <a:pt x="1042" y="388"/>
                </a:lnTo>
                <a:lnTo>
                  <a:pt x="971" y="441"/>
                </a:lnTo>
                <a:lnTo>
                  <a:pt x="944" y="512"/>
                </a:lnTo>
                <a:lnTo>
                  <a:pt x="892" y="556"/>
                </a:lnTo>
                <a:lnTo>
                  <a:pt x="794" y="503"/>
                </a:lnTo>
                <a:lnTo>
                  <a:pt x="724" y="441"/>
                </a:lnTo>
                <a:lnTo>
                  <a:pt x="644" y="432"/>
                </a:lnTo>
                <a:lnTo>
                  <a:pt x="591" y="494"/>
                </a:lnTo>
                <a:lnTo>
                  <a:pt x="609" y="565"/>
                </a:lnTo>
                <a:lnTo>
                  <a:pt x="644" y="618"/>
                </a:lnTo>
                <a:lnTo>
                  <a:pt x="644" y="724"/>
                </a:lnTo>
                <a:lnTo>
                  <a:pt x="636" y="847"/>
                </a:lnTo>
                <a:lnTo>
                  <a:pt x="600" y="944"/>
                </a:lnTo>
                <a:lnTo>
                  <a:pt x="609" y="1033"/>
                </a:lnTo>
                <a:lnTo>
                  <a:pt x="636" y="1112"/>
                </a:lnTo>
                <a:lnTo>
                  <a:pt x="565" y="1103"/>
                </a:lnTo>
                <a:lnTo>
                  <a:pt x="539" y="1147"/>
                </a:lnTo>
                <a:lnTo>
                  <a:pt x="530" y="1200"/>
                </a:lnTo>
                <a:lnTo>
                  <a:pt x="494" y="1244"/>
                </a:lnTo>
                <a:lnTo>
                  <a:pt x="433" y="1280"/>
                </a:lnTo>
                <a:lnTo>
                  <a:pt x="380" y="1262"/>
                </a:lnTo>
                <a:lnTo>
                  <a:pt x="318" y="1315"/>
                </a:lnTo>
                <a:lnTo>
                  <a:pt x="327" y="1385"/>
                </a:lnTo>
                <a:lnTo>
                  <a:pt x="62" y="1597"/>
                </a:lnTo>
                <a:lnTo>
                  <a:pt x="0" y="1641"/>
                </a:lnTo>
                <a:lnTo>
                  <a:pt x="53" y="1641"/>
                </a:lnTo>
                <a:lnTo>
                  <a:pt x="62" y="1703"/>
                </a:lnTo>
                <a:lnTo>
                  <a:pt x="97" y="1738"/>
                </a:lnTo>
                <a:lnTo>
                  <a:pt x="141" y="1721"/>
                </a:lnTo>
                <a:lnTo>
                  <a:pt x="168" y="1791"/>
                </a:lnTo>
                <a:lnTo>
                  <a:pt x="168" y="1844"/>
                </a:lnTo>
                <a:lnTo>
                  <a:pt x="230" y="1827"/>
                </a:lnTo>
                <a:lnTo>
                  <a:pt x="256" y="1888"/>
                </a:lnTo>
                <a:lnTo>
                  <a:pt x="274" y="1950"/>
                </a:lnTo>
                <a:lnTo>
                  <a:pt x="327" y="1941"/>
                </a:lnTo>
                <a:lnTo>
                  <a:pt x="362" y="1985"/>
                </a:lnTo>
                <a:lnTo>
                  <a:pt x="406" y="1994"/>
                </a:lnTo>
                <a:lnTo>
                  <a:pt x="433" y="2038"/>
                </a:lnTo>
                <a:lnTo>
                  <a:pt x="477" y="2083"/>
                </a:lnTo>
                <a:lnTo>
                  <a:pt x="530" y="2109"/>
                </a:lnTo>
                <a:lnTo>
                  <a:pt x="583" y="2100"/>
                </a:lnTo>
                <a:lnTo>
                  <a:pt x="627" y="2118"/>
                </a:lnTo>
                <a:lnTo>
                  <a:pt x="662" y="2144"/>
                </a:lnTo>
                <a:lnTo>
                  <a:pt x="706" y="2118"/>
                </a:lnTo>
                <a:lnTo>
                  <a:pt x="741" y="2144"/>
                </a:lnTo>
                <a:lnTo>
                  <a:pt x="786" y="2118"/>
                </a:lnTo>
                <a:lnTo>
                  <a:pt x="839" y="2127"/>
                </a:lnTo>
                <a:lnTo>
                  <a:pt x="865" y="2171"/>
                </a:lnTo>
                <a:lnTo>
                  <a:pt x="918" y="2215"/>
                </a:lnTo>
              </a:path>
            </a:pathLst>
          </a:custGeom>
          <a:solidFill>
            <a:schemeClr val="tx2">
              <a:lumMod val="20000"/>
              <a:lumOff val="80000"/>
            </a:schemeClr>
          </a:solidFill>
          <a:ln w="9525">
            <a:solidFill>
              <a:schemeClr val="tx1"/>
            </a:solidFill>
            <a:round/>
            <a:headEnd/>
            <a:tailEnd/>
          </a:ln>
        </p:spPr>
        <p:txBody>
          <a:bodyPr wrap="none" anchor="ctr"/>
          <a:lstStyle/>
          <a:p>
            <a:pPr>
              <a:defRPr/>
            </a:pPr>
            <a:r>
              <a:rPr lang="es-CO" dirty="0"/>
              <a:t>        0</a:t>
            </a:r>
          </a:p>
        </p:txBody>
      </p:sp>
      <p:sp>
        <p:nvSpPr>
          <p:cNvPr id="46" name="Freeform 30">
            <a:extLst>
              <a:ext uri="{FF2B5EF4-FFF2-40B4-BE49-F238E27FC236}">
                <a16:creationId xmlns:a16="http://schemas.microsoft.com/office/drawing/2014/main" id="{D4D738EB-5B61-4CA7-93D5-4D9BC1502D58}"/>
              </a:ext>
            </a:extLst>
          </p:cNvPr>
          <p:cNvSpPr>
            <a:spLocks/>
          </p:cNvSpPr>
          <p:nvPr/>
        </p:nvSpPr>
        <p:spPr bwMode="auto">
          <a:xfrm>
            <a:off x="5610225" y="5092701"/>
            <a:ext cx="1912938" cy="1433513"/>
          </a:xfrm>
          <a:custGeom>
            <a:avLst/>
            <a:gdLst>
              <a:gd name="T0" fmla="*/ 94448417 w 5859"/>
              <a:gd name="T1" fmla="*/ 78695515 h 4394"/>
              <a:gd name="T2" fmla="*/ 119383805 w 5859"/>
              <a:gd name="T3" fmla="*/ 89149081 h 4394"/>
              <a:gd name="T4" fmla="*/ 156669298 w 5859"/>
              <a:gd name="T5" fmla="*/ 96313753 h 4394"/>
              <a:gd name="T6" fmla="*/ 195013091 w 5859"/>
              <a:gd name="T7" fmla="*/ 92202961 h 4394"/>
              <a:gd name="T8" fmla="*/ 229240292 w 5859"/>
              <a:gd name="T9" fmla="*/ 95374022 h 4394"/>
              <a:gd name="T10" fmla="*/ 265584747 w 5859"/>
              <a:gd name="T11" fmla="*/ 93259873 h 4394"/>
              <a:gd name="T12" fmla="*/ 297812609 w 5859"/>
              <a:gd name="T13" fmla="*/ 91145724 h 4394"/>
              <a:gd name="T14" fmla="*/ 322630408 w 5859"/>
              <a:gd name="T15" fmla="*/ 61076950 h 4394"/>
              <a:gd name="T16" fmla="*/ 358974536 w 5859"/>
              <a:gd name="T17" fmla="*/ 48626742 h 4394"/>
              <a:gd name="T18" fmla="*/ 380851959 w 5859"/>
              <a:gd name="T19" fmla="*/ 17618238 h 4394"/>
              <a:gd name="T20" fmla="*/ 419195752 w 5859"/>
              <a:gd name="T21" fmla="*/ 0 h 4394"/>
              <a:gd name="T22" fmla="*/ 446130806 w 5859"/>
              <a:gd name="T23" fmla="*/ 12450209 h 4394"/>
              <a:gd name="T24" fmla="*/ 479416968 w 5859"/>
              <a:gd name="T25" fmla="*/ 26897386 h 4394"/>
              <a:gd name="T26" fmla="*/ 496001255 w 5859"/>
              <a:gd name="T27" fmla="*/ 52855041 h 4394"/>
              <a:gd name="T28" fmla="*/ 536462629 w 5859"/>
              <a:gd name="T29" fmla="*/ 55908921 h 4394"/>
              <a:gd name="T30" fmla="*/ 570689830 w 5859"/>
              <a:gd name="T31" fmla="*/ 61076950 h 4394"/>
              <a:gd name="T32" fmla="*/ 571748457 w 5859"/>
              <a:gd name="T33" fmla="*/ 80809664 h 4394"/>
              <a:gd name="T34" fmla="*/ 570689830 w 5859"/>
              <a:gd name="T35" fmla="*/ 111935349 h 4394"/>
              <a:gd name="T36" fmla="*/ 577982304 w 5859"/>
              <a:gd name="T37" fmla="*/ 132607794 h 4394"/>
              <a:gd name="T38" fmla="*/ 587391706 w 5859"/>
              <a:gd name="T39" fmla="*/ 131550556 h 4394"/>
              <a:gd name="T40" fmla="*/ 613268132 w 5859"/>
              <a:gd name="T41" fmla="*/ 131550556 h 4394"/>
              <a:gd name="T42" fmla="*/ 638203520 w 5859"/>
              <a:gd name="T43" fmla="*/ 142004122 h 4394"/>
              <a:gd name="T44" fmla="*/ 649612587 w 5859"/>
              <a:gd name="T45" fmla="*/ 147172152 h 4394"/>
              <a:gd name="T46" fmla="*/ 679723195 w 5859"/>
              <a:gd name="T47" fmla="*/ 142004122 h 4394"/>
              <a:gd name="T48" fmla="*/ 683839788 w 5859"/>
              <a:gd name="T49" fmla="*/ 160562091 h 4394"/>
              <a:gd name="T50" fmla="*/ 617502314 w 5859"/>
              <a:gd name="T51" fmla="*/ 515983671 h 4394"/>
              <a:gd name="T52" fmla="*/ 599859400 w 5859"/>
              <a:gd name="T53" fmla="*/ 486972136 h 4394"/>
              <a:gd name="T54" fmla="*/ 571748457 w 5859"/>
              <a:gd name="T55" fmla="*/ 465242779 h 4394"/>
              <a:gd name="T56" fmla="*/ 530228782 w 5859"/>
              <a:gd name="T57" fmla="*/ 471468047 h 4394"/>
              <a:gd name="T58" fmla="*/ 587391706 w 5859"/>
              <a:gd name="T59" fmla="*/ 336628597 h 4394"/>
              <a:gd name="T60" fmla="*/ 566573237 w 5859"/>
              <a:gd name="T61" fmla="*/ 322181420 h 4394"/>
              <a:gd name="T62" fmla="*/ 547871696 w 5859"/>
              <a:gd name="T63" fmla="*/ 307617062 h 4394"/>
              <a:gd name="T64" fmla="*/ 523994935 w 5859"/>
              <a:gd name="T65" fmla="*/ 304563182 h 4394"/>
              <a:gd name="T66" fmla="*/ 497059882 w 5859"/>
              <a:gd name="T67" fmla="*/ 288001855 h 4394"/>
              <a:gd name="T68" fmla="*/ 464832347 w 5859"/>
              <a:gd name="T69" fmla="*/ 289998497 h 4394"/>
              <a:gd name="T70" fmla="*/ 438955920 w 5859"/>
              <a:gd name="T71" fmla="*/ 302449032 h 4394"/>
              <a:gd name="T72" fmla="*/ 407786685 w 5859"/>
              <a:gd name="T73" fmla="*/ 304563182 h 4394"/>
              <a:gd name="T74" fmla="*/ 375559150 w 5859"/>
              <a:gd name="T75" fmla="*/ 279662438 h 4394"/>
              <a:gd name="T76" fmla="*/ 350741351 w 5859"/>
              <a:gd name="T77" fmla="*/ 301391794 h 4394"/>
              <a:gd name="T78" fmla="*/ 316396561 w 5859"/>
              <a:gd name="T79" fmla="*/ 319010359 h 4394"/>
              <a:gd name="T80" fmla="*/ 275935187 w 5859"/>
              <a:gd name="T81" fmla="*/ 318070628 h 4394"/>
              <a:gd name="T82" fmla="*/ 243825240 w 5859"/>
              <a:gd name="T83" fmla="*/ 325235300 h 4394"/>
              <a:gd name="T84" fmla="*/ 207480785 w 5859"/>
              <a:gd name="T85" fmla="*/ 320067270 h 4394"/>
              <a:gd name="T86" fmla="*/ 179487432 w 5859"/>
              <a:gd name="T87" fmla="*/ 306677331 h 4394"/>
              <a:gd name="T88" fmla="*/ 185603690 w 5859"/>
              <a:gd name="T89" fmla="*/ 281776587 h 4394"/>
              <a:gd name="T90" fmla="*/ 178428804 w 5859"/>
              <a:gd name="T91" fmla="*/ 256876170 h 4394"/>
              <a:gd name="T92" fmla="*/ 160903479 w 5859"/>
              <a:gd name="T93" fmla="*/ 247597023 h 4394"/>
              <a:gd name="T94" fmla="*/ 128675617 w 5859"/>
              <a:gd name="T95" fmla="*/ 243368724 h 4394"/>
              <a:gd name="T96" fmla="*/ 131851499 w 5859"/>
              <a:gd name="T97" fmla="*/ 216471338 h 4394"/>
              <a:gd name="T98" fmla="*/ 114208585 w 5859"/>
              <a:gd name="T99" fmla="*/ 193684744 h 4394"/>
              <a:gd name="T100" fmla="*/ 68454401 w 5859"/>
              <a:gd name="T101" fmla="*/ 173012626 h 4394"/>
              <a:gd name="T102" fmla="*/ 38343794 w 5859"/>
              <a:gd name="T103" fmla="*/ 158565449 h 4394"/>
              <a:gd name="T104" fmla="*/ 14467359 w 5859"/>
              <a:gd name="T105" fmla="*/ 142004122 h 4394"/>
              <a:gd name="T106" fmla="*/ 7292474 w 5859"/>
              <a:gd name="T107" fmla="*/ 117103378 h 439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859" h="4394">
                <a:moveTo>
                  <a:pt x="0" y="856"/>
                </a:moveTo>
                <a:lnTo>
                  <a:pt x="600" y="662"/>
                </a:lnTo>
                <a:lnTo>
                  <a:pt x="688" y="679"/>
                </a:lnTo>
                <a:lnTo>
                  <a:pt x="741" y="653"/>
                </a:lnTo>
                <a:lnTo>
                  <a:pt x="803" y="670"/>
                </a:lnTo>
                <a:lnTo>
                  <a:pt x="865" y="670"/>
                </a:lnTo>
                <a:lnTo>
                  <a:pt x="865" y="714"/>
                </a:lnTo>
                <a:lnTo>
                  <a:pt x="953" y="714"/>
                </a:lnTo>
                <a:lnTo>
                  <a:pt x="953" y="785"/>
                </a:lnTo>
                <a:lnTo>
                  <a:pt x="1015" y="759"/>
                </a:lnTo>
                <a:lnTo>
                  <a:pt x="1068" y="803"/>
                </a:lnTo>
                <a:lnTo>
                  <a:pt x="1129" y="785"/>
                </a:lnTo>
                <a:lnTo>
                  <a:pt x="1209" y="759"/>
                </a:lnTo>
                <a:lnTo>
                  <a:pt x="1262" y="794"/>
                </a:lnTo>
                <a:lnTo>
                  <a:pt x="1332" y="820"/>
                </a:lnTo>
                <a:lnTo>
                  <a:pt x="1421" y="873"/>
                </a:lnTo>
                <a:lnTo>
                  <a:pt x="1508" y="847"/>
                </a:lnTo>
                <a:lnTo>
                  <a:pt x="1552" y="803"/>
                </a:lnTo>
                <a:lnTo>
                  <a:pt x="1587" y="759"/>
                </a:lnTo>
                <a:lnTo>
                  <a:pt x="1658" y="785"/>
                </a:lnTo>
                <a:lnTo>
                  <a:pt x="1720" y="838"/>
                </a:lnTo>
                <a:lnTo>
                  <a:pt x="1790" y="864"/>
                </a:lnTo>
                <a:lnTo>
                  <a:pt x="1843" y="847"/>
                </a:lnTo>
                <a:lnTo>
                  <a:pt x="1887" y="794"/>
                </a:lnTo>
                <a:lnTo>
                  <a:pt x="1949" y="812"/>
                </a:lnTo>
                <a:lnTo>
                  <a:pt x="2029" y="856"/>
                </a:lnTo>
                <a:lnTo>
                  <a:pt x="2099" y="917"/>
                </a:lnTo>
                <a:lnTo>
                  <a:pt x="2161" y="926"/>
                </a:lnTo>
                <a:lnTo>
                  <a:pt x="2214" y="864"/>
                </a:lnTo>
                <a:lnTo>
                  <a:pt x="2258" y="794"/>
                </a:lnTo>
                <a:lnTo>
                  <a:pt x="2302" y="776"/>
                </a:lnTo>
                <a:lnTo>
                  <a:pt x="2355" y="829"/>
                </a:lnTo>
                <a:lnTo>
                  <a:pt x="2408" y="847"/>
                </a:lnTo>
                <a:lnTo>
                  <a:pt x="2479" y="856"/>
                </a:lnTo>
                <a:lnTo>
                  <a:pt x="2532" y="776"/>
                </a:lnTo>
                <a:lnTo>
                  <a:pt x="2576" y="714"/>
                </a:lnTo>
                <a:lnTo>
                  <a:pt x="2584" y="644"/>
                </a:lnTo>
                <a:lnTo>
                  <a:pt x="2611" y="573"/>
                </a:lnTo>
                <a:lnTo>
                  <a:pt x="2682" y="538"/>
                </a:lnTo>
                <a:lnTo>
                  <a:pt x="2743" y="520"/>
                </a:lnTo>
                <a:lnTo>
                  <a:pt x="2761" y="450"/>
                </a:lnTo>
                <a:lnTo>
                  <a:pt x="2796" y="406"/>
                </a:lnTo>
                <a:lnTo>
                  <a:pt x="2885" y="432"/>
                </a:lnTo>
                <a:lnTo>
                  <a:pt x="2964" y="450"/>
                </a:lnTo>
                <a:lnTo>
                  <a:pt x="3052" y="414"/>
                </a:lnTo>
                <a:lnTo>
                  <a:pt x="3079" y="335"/>
                </a:lnTo>
                <a:lnTo>
                  <a:pt x="3105" y="273"/>
                </a:lnTo>
                <a:lnTo>
                  <a:pt x="3149" y="238"/>
                </a:lnTo>
                <a:lnTo>
                  <a:pt x="3211" y="212"/>
                </a:lnTo>
                <a:lnTo>
                  <a:pt x="3238" y="150"/>
                </a:lnTo>
                <a:lnTo>
                  <a:pt x="3264" y="123"/>
                </a:lnTo>
                <a:lnTo>
                  <a:pt x="3352" y="97"/>
                </a:lnTo>
                <a:lnTo>
                  <a:pt x="3485" y="97"/>
                </a:lnTo>
                <a:lnTo>
                  <a:pt x="3555" y="70"/>
                </a:lnTo>
                <a:lnTo>
                  <a:pt x="3564" y="0"/>
                </a:lnTo>
                <a:lnTo>
                  <a:pt x="3617" y="44"/>
                </a:lnTo>
                <a:lnTo>
                  <a:pt x="3696" y="35"/>
                </a:lnTo>
                <a:lnTo>
                  <a:pt x="3758" y="17"/>
                </a:lnTo>
                <a:lnTo>
                  <a:pt x="3785" y="62"/>
                </a:lnTo>
                <a:lnTo>
                  <a:pt x="3793" y="106"/>
                </a:lnTo>
                <a:lnTo>
                  <a:pt x="3873" y="123"/>
                </a:lnTo>
                <a:lnTo>
                  <a:pt x="3917" y="150"/>
                </a:lnTo>
                <a:lnTo>
                  <a:pt x="3970" y="123"/>
                </a:lnTo>
                <a:lnTo>
                  <a:pt x="4032" y="185"/>
                </a:lnTo>
                <a:lnTo>
                  <a:pt x="4076" y="229"/>
                </a:lnTo>
                <a:lnTo>
                  <a:pt x="3996" y="273"/>
                </a:lnTo>
                <a:lnTo>
                  <a:pt x="4067" y="326"/>
                </a:lnTo>
                <a:lnTo>
                  <a:pt x="4102" y="353"/>
                </a:lnTo>
                <a:lnTo>
                  <a:pt x="4111" y="423"/>
                </a:lnTo>
                <a:lnTo>
                  <a:pt x="4217" y="450"/>
                </a:lnTo>
                <a:lnTo>
                  <a:pt x="4261" y="406"/>
                </a:lnTo>
                <a:lnTo>
                  <a:pt x="4367" y="459"/>
                </a:lnTo>
                <a:lnTo>
                  <a:pt x="4411" y="441"/>
                </a:lnTo>
                <a:lnTo>
                  <a:pt x="4447" y="467"/>
                </a:lnTo>
                <a:lnTo>
                  <a:pt x="4561" y="476"/>
                </a:lnTo>
                <a:lnTo>
                  <a:pt x="4614" y="547"/>
                </a:lnTo>
                <a:lnTo>
                  <a:pt x="4685" y="573"/>
                </a:lnTo>
                <a:lnTo>
                  <a:pt x="4755" y="582"/>
                </a:lnTo>
                <a:lnTo>
                  <a:pt x="4791" y="520"/>
                </a:lnTo>
                <a:lnTo>
                  <a:pt x="4852" y="520"/>
                </a:lnTo>
                <a:lnTo>
                  <a:pt x="4905" y="538"/>
                </a:lnTo>
                <a:lnTo>
                  <a:pt x="4870" y="582"/>
                </a:lnTo>
                <a:lnTo>
                  <a:pt x="4808" y="626"/>
                </a:lnTo>
                <a:lnTo>
                  <a:pt x="4791" y="697"/>
                </a:lnTo>
                <a:lnTo>
                  <a:pt x="4861" y="688"/>
                </a:lnTo>
                <a:lnTo>
                  <a:pt x="4870" y="767"/>
                </a:lnTo>
                <a:lnTo>
                  <a:pt x="4861" y="838"/>
                </a:lnTo>
                <a:lnTo>
                  <a:pt x="4817" y="856"/>
                </a:lnTo>
                <a:lnTo>
                  <a:pt x="4808" y="900"/>
                </a:lnTo>
                <a:lnTo>
                  <a:pt x="4852" y="953"/>
                </a:lnTo>
                <a:lnTo>
                  <a:pt x="4905" y="997"/>
                </a:lnTo>
                <a:lnTo>
                  <a:pt x="4870" y="1059"/>
                </a:lnTo>
                <a:lnTo>
                  <a:pt x="4808" y="1085"/>
                </a:lnTo>
                <a:lnTo>
                  <a:pt x="4835" y="1129"/>
                </a:lnTo>
                <a:lnTo>
                  <a:pt x="4914" y="1129"/>
                </a:lnTo>
                <a:lnTo>
                  <a:pt x="4923" y="1191"/>
                </a:lnTo>
                <a:lnTo>
                  <a:pt x="4985" y="1235"/>
                </a:lnTo>
                <a:lnTo>
                  <a:pt x="5038" y="1191"/>
                </a:lnTo>
                <a:lnTo>
                  <a:pt x="5064" y="1138"/>
                </a:lnTo>
                <a:lnTo>
                  <a:pt x="4994" y="1120"/>
                </a:lnTo>
                <a:lnTo>
                  <a:pt x="5038" y="1085"/>
                </a:lnTo>
                <a:lnTo>
                  <a:pt x="5117" y="1085"/>
                </a:lnTo>
                <a:lnTo>
                  <a:pt x="5170" y="1076"/>
                </a:lnTo>
                <a:lnTo>
                  <a:pt x="5250" y="1067"/>
                </a:lnTo>
                <a:lnTo>
                  <a:pt x="5214" y="1120"/>
                </a:lnTo>
                <a:lnTo>
                  <a:pt x="5214" y="1182"/>
                </a:lnTo>
                <a:lnTo>
                  <a:pt x="5276" y="1200"/>
                </a:lnTo>
                <a:lnTo>
                  <a:pt x="5329" y="1173"/>
                </a:lnTo>
                <a:lnTo>
                  <a:pt x="5355" y="1138"/>
                </a:lnTo>
                <a:lnTo>
                  <a:pt x="5426" y="1209"/>
                </a:lnTo>
                <a:lnTo>
                  <a:pt x="5435" y="1147"/>
                </a:lnTo>
                <a:lnTo>
                  <a:pt x="5479" y="1120"/>
                </a:lnTo>
                <a:lnTo>
                  <a:pt x="5532" y="1165"/>
                </a:lnTo>
                <a:lnTo>
                  <a:pt x="5558" y="1217"/>
                </a:lnTo>
                <a:lnTo>
                  <a:pt x="5523" y="1253"/>
                </a:lnTo>
                <a:lnTo>
                  <a:pt x="5567" y="1332"/>
                </a:lnTo>
                <a:lnTo>
                  <a:pt x="5638" y="1262"/>
                </a:lnTo>
                <a:lnTo>
                  <a:pt x="5700" y="1297"/>
                </a:lnTo>
                <a:lnTo>
                  <a:pt x="5761" y="1279"/>
                </a:lnTo>
                <a:lnTo>
                  <a:pt x="5779" y="1209"/>
                </a:lnTo>
                <a:lnTo>
                  <a:pt x="5779" y="1165"/>
                </a:lnTo>
                <a:lnTo>
                  <a:pt x="5814" y="1129"/>
                </a:lnTo>
                <a:lnTo>
                  <a:pt x="5858" y="1182"/>
                </a:lnTo>
                <a:lnTo>
                  <a:pt x="5823" y="1279"/>
                </a:lnTo>
                <a:lnTo>
                  <a:pt x="5814" y="1367"/>
                </a:lnTo>
                <a:lnTo>
                  <a:pt x="5841" y="1429"/>
                </a:lnTo>
                <a:lnTo>
                  <a:pt x="5814" y="1500"/>
                </a:lnTo>
                <a:lnTo>
                  <a:pt x="5788" y="1587"/>
                </a:lnTo>
                <a:lnTo>
                  <a:pt x="5797" y="1640"/>
                </a:lnTo>
                <a:lnTo>
                  <a:pt x="5250" y="4393"/>
                </a:lnTo>
                <a:lnTo>
                  <a:pt x="5197" y="4358"/>
                </a:lnTo>
                <a:lnTo>
                  <a:pt x="5170" y="4287"/>
                </a:lnTo>
                <a:lnTo>
                  <a:pt x="5117" y="4261"/>
                </a:lnTo>
                <a:lnTo>
                  <a:pt x="5100" y="4208"/>
                </a:lnTo>
                <a:lnTo>
                  <a:pt x="5100" y="4146"/>
                </a:lnTo>
                <a:lnTo>
                  <a:pt x="5064" y="4102"/>
                </a:lnTo>
                <a:lnTo>
                  <a:pt x="4985" y="4084"/>
                </a:lnTo>
                <a:lnTo>
                  <a:pt x="4941" y="4058"/>
                </a:lnTo>
                <a:lnTo>
                  <a:pt x="4888" y="4005"/>
                </a:lnTo>
                <a:lnTo>
                  <a:pt x="4861" y="3961"/>
                </a:lnTo>
                <a:lnTo>
                  <a:pt x="4782" y="3934"/>
                </a:lnTo>
                <a:lnTo>
                  <a:pt x="4729" y="3987"/>
                </a:lnTo>
                <a:lnTo>
                  <a:pt x="4676" y="4040"/>
                </a:lnTo>
                <a:lnTo>
                  <a:pt x="4579" y="4014"/>
                </a:lnTo>
                <a:lnTo>
                  <a:pt x="4508" y="4014"/>
                </a:lnTo>
                <a:lnTo>
                  <a:pt x="4411" y="4022"/>
                </a:lnTo>
                <a:lnTo>
                  <a:pt x="4341" y="4005"/>
                </a:lnTo>
                <a:lnTo>
                  <a:pt x="5108" y="2911"/>
                </a:lnTo>
                <a:lnTo>
                  <a:pt x="5082" y="2805"/>
                </a:lnTo>
                <a:lnTo>
                  <a:pt x="4994" y="2866"/>
                </a:lnTo>
                <a:lnTo>
                  <a:pt x="4994" y="2796"/>
                </a:lnTo>
                <a:lnTo>
                  <a:pt x="4932" y="2805"/>
                </a:lnTo>
                <a:lnTo>
                  <a:pt x="4923" y="2752"/>
                </a:lnTo>
                <a:lnTo>
                  <a:pt x="4905" y="2699"/>
                </a:lnTo>
                <a:lnTo>
                  <a:pt x="4817" y="2743"/>
                </a:lnTo>
                <a:lnTo>
                  <a:pt x="4764" y="2725"/>
                </a:lnTo>
                <a:lnTo>
                  <a:pt x="4817" y="2681"/>
                </a:lnTo>
                <a:lnTo>
                  <a:pt x="4764" y="2664"/>
                </a:lnTo>
                <a:lnTo>
                  <a:pt x="4702" y="2690"/>
                </a:lnTo>
                <a:lnTo>
                  <a:pt x="4658" y="2619"/>
                </a:lnTo>
                <a:lnTo>
                  <a:pt x="4614" y="2646"/>
                </a:lnTo>
                <a:lnTo>
                  <a:pt x="4552" y="2602"/>
                </a:lnTo>
                <a:lnTo>
                  <a:pt x="4535" y="2664"/>
                </a:lnTo>
                <a:lnTo>
                  <a:pt x="4464" y="2655"/>
                </a:lnTo>
                <a:lnTo>
                  <a:pt x="4455" y="2593"/>
                </a:lnTo>
                <a:lnTo>
                  <a:pt x="4429" y="2540"/>
                </a:lnTo>
                <a:lnTo>
                  <a:pt x="4349" y="2531"/>
                </a:lnTo>
                <a:lnTo>
                  <a:pt x="4296" y="2487"/>
                </a:lnTo>
                <a:lnTo>
                  <a:pt x="4235" y="2496"/>
                </a:lnTo>
                <a:lnTo>
                  <a:pt x="4226" y="2452"/>
                </a:lnTo>
                <a:lnTo>
                  <a:pt x="4164" y="2408"/>
                </a:lnTo>
                <a:lnTo>
                  <a:pt x="4102" y="2434"/>
                </a:lnTo>
                <a:lnTo>
                  <a:pt x="4032" y="2399"/>
                </a:lnTo>
                <a:lnTo>
                  <a:pt x="4041" y="2487"/>
                </a:lnTo>
                <a:lnTo>
                  <a:pt x="3952" y="2469"/>
                </a:lnTo>
                <a:lnTo>
                  <a:pt x="3882" y="2461"/>
                </a:lnTo>
                <a:lnTo>
                  <a:pt x="3873" y="2514"/>
                </a:lnTo>
                <a:lnTo>
                  <a:pt x="3846" y="2575"/>
                </a:lnTo>
                <a:lnTo>
                  <a:pt x="3776" y="2593"/>
                </a:lnTo>
                <a:lnTo>
                  <a:pt x="3732" y="2575"/>
                </a:lnTo>
                <a:lnTo>
                  <a:pt x="3652" y="2602"/>
                </a:lnTo>
                <a:lnTo>
                  <a:pt x="3599" y="2611"/>
                </a:lnTo>
                <a:lnTo>
                  <a:pt x="3538" y="2558"/>
                </a:lnTo>
                <a:lnTo>
                  <a:pt x="3502" y="2487"/>
                </a:lnTo>
                <a:lnTo>
                  <a:pt x="3467" y="2593"/>
                </a:lnTo>
                <a:lnTo>
                  <a:pt x="3440" y="2478"/>
                </a:lnTo>
                <a:lnTo>
                  <a:pt x="3352" y="2461"/>
                </a:lnTo>
                <a:lnTo>
                  <a:pt x="3308" y="2434"/>
                </a:lnTo>
                <a:lnTo>
                  <a:pt x="3202" y="2452"/>
                </a:lnTo>
                <a:lnTo>
                  <a:pt x="3193" y="2381"/>
                </a:lnTo>
                <a:lnTo>
                  <a:pt x="3132" y="2408"/>
                </a:lnTo>
                <a:lnTo>
                  <a:pt x="3070" y="2425"/>
                </a:lnTo>
                <a:lnTo>
                  <a:pt x="3043" y="2496"/>
                </a:lnTo>
                <a:lnTo>
                  <a:pt x="3035" y="2549"/>
                </a:lnTo>
                <a:lnTo>
                  <a:pt x="2982" y="2566"/>
                </a:lnTo>
                <a:lnTo>
                  <a:pt x="2973" y="2611"/>
                </a:lnTo>
                <a:lnTo>
                  <a:pt x="2902" y="2611"/>
                </a:lnTo>
                <a:lnTo>
                  <a:pt x="2814" y="2593"/>
                </a:lnTo>
                <a:lnTo>
                  <a:pt x="2752" y="2646"/>
                </a:lnTo>
                <a:lnTo>
                  <a:pt x="2690" y="2716"/>
                </a:lnTo>
                <a:lnTo>
                  <a:pt x="2637" y="2708"/>
                </a:lnTo>
                <a:lnTo>
                  <a:pt x="2567" y="2734"/>
                </a:lnTo>
                <a:lnTo>
                  <a:pt x="2496" y="2752"/>
                </a:lnTo>
                <a:lnTo>
                  <a:pt x="2434" y="2716"/>
                </a:lnTo>
                <a:lnTo>
                  <a:pt x="2346" y="2708"/>
                </a:lnTo>
                <a:lnTo>
                  <a:pt x="2267" y="2725"/>
                </a:lnTo>
                <a:lnTo>
                  <a:pt x="2205" y="2699"/>
                </a:lnTo>
                <a:lnTo>
                  <a:pt x="2152" y="2672"/>
                </a:lnTo>
                <a:lnTo>
                  <a:pt x="2117" y="2725"/>
                </a:lnTo>
                <a:lnTo>
                  <a:pt x="2073" y="2769"/>
                </a:lnTo>
                <a:lnTo>
                  <a:pt x="2037" y="2699"/>
                </a:lnTo>
                <a:lnTo>
                  <a:pt x="2011" y="2752"/>
                </a:lnTo>
                <a:lnTo>
                  <a:pt x="1896" y="2761"/>
                </a:lnTo>
                <a:lnTo>
                  <a:pt x="1799" y="2778"/>
                </a:lnTo>
                <a:lnTo>
                  <a:pt x="1764" y="2725"/>
                </a:lnTo>
                <a:lnTo>
                  <a:pt x="1764" y="2690"/>
                </a:lnTo>
                <a:lnTo>
                  <a:pt x="1711" y="2672"/>
                </a:lnTo>
                <a:lnTo>
                  <a:pt x="1631" y="2672"/>
                </a:lnTo>
                <a:lnTo>
                  <a:pt x="1552" y="2646"/>
                </a:lnTo>
                <a:lnTo>
                  <a:pt x="1526" y="2611"/>
                </a:lnTo>
                <a:lnTo>
                  <a:pt x="1491" y="2540"/>
                </a:lnTo>
                <a:lnTo>
                  <a:pt x="1543" y="2522"/>
                </a:lnTo>
                <a:lnTo>
                  <a:pt x="1570" y="2478"/>
                </a:lnTo>
                <a:lnTo>
                  <a:pt x="1623" y="2443"/>
                </a:lnTo>
                <a:lnTo>
                  <a:pt x="1578" y="2399"/>
                </a:lnTo>
                <a:lnTo>
                  <a:pt x="1614" y="2372"/>
                </a:lnTo>
                <a:lnTo>
                  <a:pt x="1561" y="2319"/>
                </a:lnTo>
                <a:lnTo>
                  <a:pt x="1570" y="2258"/>
                </a:lnTo>
                <a:lnTo>
                  <a:pt x="1570" y="2205"/>
                </a:lnTo>
                <a:lnTo>
                  <a:pt x="1517" y="2187"/>
                </a:lnTo>
                <a:lnTo>
                  <a:pt x="1517" y="2134"/>
                </a:lnTo>
                <a:lnTo>
                  <a:pt x="1456" y="2143"/>
                </a:lnTo>
                <a:lnTo>
                  <a:pt x="1447" y="2081"/>
                </a:lnTo>
                <a:lnTo>
                  <a:pt x="1421" y="2134"/>
                </a:lnTo>
                <a:lnTo>
                  <a:pt x="1368" y="2108"/>
                </a:lnTo>
                <a:lnTo>
                  <a:pt x="1324" y="2143"/>
                </a:lnTo>
                <a:lnTo>
                  <a:pt x="1244" y="2143"/>
                </a:lnTo>
                <a:lnTo>
                  <a:pt x="1191" y="2125"/>
                </a:lnTo>
                <a:lnTo>
                  <a:pt x="1147" y="2072"/>
                </a:lnTo>
                <a:lnTo>
                  <a:pt x="1094" y="2072"/>
                </a:lnTo>
                <a:lnTo>
                  <a:pt x="1050" y="2019"/>
                </a:lnTo>
                <a:lnTo>
                  <a:pt x="1068" y="1958"/>
                </a:lnTo>
                <a:lnTo>
                  <a:pt x="1138" y="1914"/>
                </a:lnTo>
                <a:lnTo>
                  <a:pt x="1076" y="1896"/>
                </a:lnTo>
                <a:lnTo>
                  <a:pt x="1121" y="1843"/>
                </a:lnTo>
                <a:lnTo>
                  <a:pt x="1059" y="1808"/>
                </a:lnTo>
                <a:lnTo>
                  <a:pt x="1015" y="1772"/>
                </a:lnTo>
                <a:lnTo>
                  <a:pt x="1032" y="1737"/>
                </a:lnTo>
                <a:lnTo>
                  <a:pt x="979" y="1702"/>
                </a:lnTo>
                <a:lnTo>
                  <a:pt x="971" y="1649"/>
                </a:lnTo>
                <a:lnTo>
                  <a:pt x="909" y="1605"/>
                </a:lnTo>
                <a:lnTo>
                  <a:pt x="873" y="1578"/>
                </a:lnTo>
                <a:lnTo>
                  <a:pt x="662" y="1562"/>
                </a:lnTo>
                <a:lnTo>
                  <a:pt x="618" y="1535"/>
                </a:lnTo>
                <a:lnTo>
                  <a:pt x="582" y="1473"/>
                </a:lnTo>
                <a:lnTo>
                  <a:pt x="556" y="1420"/>
                </a:lnTo>
                <a:lnTo>
                  <a:pt x="503" y="1456"/>
                </a:lnTo>
                <a:lnTo>
                  <a:pt x="450" y="1438"/>
                </a:lnTo>
                <a:lnTo>
                  <a:pt x="423" y="1385"/>
                </a:lnTo>
                <a:lnTo>
                  <a:pt x="326" y="1350"/>
                </a:lnTo>
                <a:lnTo>
                  <a:pt x="256" y="1332"/>
                </a:lnTo>
                <a:lnTo>
                  <a:pt x="194" y="1350"/>
                </a:lnTo>
                <a:lnTo>
                  <a:pt x="141" y="1306"/>
                </a:lnTo>
                <a:lnTo>
                  <a:pt x="150" y="1253"/>
                </a:lnTo>
                <a:lnTo>
                  <a:pt x="123" y="1209"/>
                </a:lnTo>
                <a:lnTo>
                  <a:pt x="159" y="1165"/>
                </a:lnTo>
                <a:lnTo>
                  <a:pt x="123" y="1112"/>
                </a:lnTo>
                <a:lnTo>
                  <a:pt x="79" y="1085"/>
                </a:lnTo>
                <a:lnTo>
                  <a:pt x="0" y="1041"/>
                </a:lnTo>
                <a:lnTo>
                  <a:pt x="62" y="997"/>
                </a:lnTo>
                <a:lnTo>
                  <a:pt x="53" y="944"/>
                </a:lnTo>
                <a:lnTo>
                  <a:pt x="0" y="856"/>
                </a:lnTo>
              </a:path>
            </a:pathLst>
          </a:custGeom>
          <a:solidFill>
            <a:schemeClr val="tx2">
              <a:lumMod val="20000"/>
              <a:lumOff val="80000"/>
            </a:schemeClr>
          </a:solidFill>
          <a:ln w="9525">
            <a:solidFill>
              <a:schemeClr val="tx1"/>
            </a:solidFill>
            <a:round/>
            <a:headEnd/>
            <a:tailEnd/>
          </a:ln>
        </p:spPr>
        <p:txBody>
          <a:bodyPr wrap="none" anchor="ctr"/>
          <a:lstStyle/>
          <a:p>
            <a:pPr>
              <a:defRPr/>
            </a:pPr>
            <a:r>
              <a:rPr lang="es-CO" dirty="0"/>
              <a:t>               14</a:t>
            </a:r>
          </a:p>
        </p:txBody>
      </p:sp>
      <p:sp>
        <p:nvSpPr>
          <p:cNvPr id="47" name="Freeform 31">
            <a:extLst>
              <a:ext uri="{FF2B5EF4-FFF2-40B4-BE49-F238E27FC236}">
                <a16:creationId xmlns:a16="http://schemas.microsoft.com/office/drawing/2014/main" id="{AE4A6F08-8C58-47F6-B148-B8AA806C936F}"/>
              </a:ext>
            </a:extLst>
          </p:cNvPr>
          <p:cNvSpPr>
            <a:spLocks noChangeArrowheads="1"/>
          </p:cNvSpPr>
          <p:nvPr/>
        </p:nvSpPr>
        <p:spPr bwMode="auto">
          <a:xfrm>
            <a:off x="5118100" y="1249364"/>
            <a:ext cx="209550" cy="261937"/>
          </a:xfrm>
          <a:custGeom>
            <a:avLst/>
            <a:gdLst>
              <a:gd name="T0" fmla="*/ 186771 w 645"/>
              <a:gd name="T1" fmla="*/ 0 h 804"/>
              <a:gd name="T2" fmla="*/ 158087 w 645"/>
              <a:gd name="T3" fmla="*/ 0 h 804"/>
              <a:gd name="T4" fmla="*/ 123536 w 645"/>
              <a:gd name="T5" fmla="*/ 5867 h 804"/>
              <a:gd name="T6" fmla="*/ 103327 w 645"/>
              <a:gd name="T7" fmla="*/ 22818 h 804"/>
              <a:gd name="T8" fmla="*/ 86378 w 645"/>
              <a:gd name="T9" fmla="*/ 40094 h 804"/>
              <a:gd name="T10" fmla="*/ 69102 w 645"/>
              <a:gd name="T11" fmla="*/ 45962 h 804"/>
              <a:gd name="T12" fmla="*/ 63235 w 645"/>
              <a:gd name="T13" fmla="*/ 57371 h 804"/>
              <a:gd name="T14" fmla="*/ 40092 w 645"/>
              <a:gd name="T15" fmla="*/ 66172 h 804"/>
              <a:gd name="T16" fmla="*/ 14342 w 645"/>
              <a:gd name="T17" fmla="*/ 69106 h 804"/>
              <a:gd name="T18" fmla="*/ 2934 w 645"/>
              <a:gd name="T19" fmla="*/ 86382 h 804"/>
              <a:gd name="T20" fmla="*/ 0 w 645"/>
              <a:gd name="T21" fmla="*/ 106266 h 804"/>
              <a:gd name="T22" fmla="*/ 2934 w 645"/>
              <a:gd name="T23" fmla="*/ 126476 h 804"/>
              <a:gd name="T24" fmla="*/ 5541 w 645"/>
              <a:gd name="T25" fmla="*/ 146687 h 804"/>
              <a:gd name="T26" fmla="*/ 2934 w 645"/>
              <a:gd name="T27" fmla="*/ 166897 h 804"/>
              <a:gd name="T28" fmla="*/ 17276 w 645"/>
              <a:gd name="T29" fmla="*/ 178306 h 804"/>
              <a:gd name="T30" fmla="*/ 20209 w 645"/>
              <a:gd name="T31" fmla="*/ 195582 h 804"/>
              <a:gd name="T32" fmla="*/ 40092 w 645"/>
              <a:gd name="T33" fmla="*/ 195582 h 804"/>
              <a:gd name="T34" fmla="*/ 57368 w 645"/>
              <a:gd name="T35" fmla="*/ 206991 h 804"/>
              <a:gd name="T36" fmla="*/ 60301 w 645"/>
              <a:gd name="T37" fmla="*/ 224267 h 804"/>
              <a:gd name="T38" fmla="*/ 83444 w 645"/>
              <a:gd name="T39" fmla="*/ 221334 h 804"/>
              <a:gd name="T40" fmla="*/ 109194 w 645"/>
              <a:gd name="T41" fmla="*/ 227201 h 804"/>
              <a:gd name="T42" fmla="*/ 123536 w 645"/>
              <a:gd name="T43" fmla="*/ 233069 h 804"/>
              <a:gd name="T44" fmla="*/ 140812 w 645"/>
              <a:gd name="T45" fmla="*/ 261754 h 804"/>
              <a:gd name="T46" fmla="*/ 155154 w 645"/>
              <a:gd name="T47" fmla="*/ 250345 h 804"/>
              <a:gd name="T48" fmla="*/ 163955 w 645"/>
              <a:gd name="T49" fmla="*/ 230135 h 804"/>
              <a:gd name="T50" fmla="*/ 169496 w 645"/>
              <a:gd name="T51" fmla="*/ 215792 h 804"/>
              <a:gd name="T52" fmla="*/ 178297 w 645"/>
              <a:gd name="T53" fmla="*/ 192648 h 804"/>
              <a:gd name="T54" fmla="*/ 181230 w 645"/>
              <a:gd name="T55" fmla="*/ 175372 h 804"/>
              <a:gd name="T56" fmla="*/ 195572 w 645"/>
              <a:gd name="T57" fmla="*/ 155162 h 804"/>
              <a:gd name="T58" fmla="*/ 204047 w 645"/>
              <a:gd name="T59" fmla="*/ 137885 h 804"/>
              <a:gd name="T60" fmla="*/ 204047 w 645"/>
              <a:gd name="T61" fmla="*/ 115067 h 804"/>
              <a:gd name="T62" fmla="*/ 198506 w 645"/>
              <a:gd name="T63" fmla="*/ 97791 h 804"/>
              <a:gd name="T64" fmla="*/ 209914 w 645"/>
              <a:gd name="T65" fmla="*/ 77581 h 804"/>
              <a:gd name="T66" fmla="*/ 201439 w 645"/>
              <a:gd name="T67" fmla="*/ 57371 h 804"/>
              <a:gd name="T68" fmla="*/ 201439 w 645"/>
              <a:gd name="T69" fmla="*/ 22818 h 804"/>
              <a:gd name="T70" fmla="*/ 186771 w 645"/>
              <a:gd name="T71" fmla="*/ 0 h 80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45" h="804">
                <a:moveTo>
                  <a:pt x="573" y="0"/>
                </a:moveTo>
                <a:lnTo>
                  <a:pt x="485" y="0"/>
                </a:lnTo>
                <a:lnTo>
                  <a:pt x="379" y="18"/>
                </a:lnTo>
                <a:lnTo>
                  <a:pt x="317" y="70"/>
                </a:lnTo>
                <a:lnTo>
                  <a:pt x="265" y="123"/>
                </a:lnTo>
                <a:lnTo>
                  <a:pt x="212" y="141"/>
                </a:lnTo>
                <a:lnTo>
                  <a:pt x="194" y="176"/>
                </a:lnTo>
                <a:lnTo>
                  <a:pt x="123" y="203"/>
                </a:lnTo>
                <a:lnTo>
                  <a:pt x="44" y="212"/>
                </a:lnTo>
                <a:lnTo>
                  <a:pt x="9" y="265"/>
                </a:lnTo>
                <a:lnTo>
                  <a:pt x="0" y="326"/>
                </a:lnTo>
                <a:lnTo>
                  <a:pt x="9" y="388"/>
                </a:lnTo>
                <a:lnTo>
                  <a:pt x="17" y="450"/>
                </a:lnTo>
                <a:lnTo>
                  <a:pt x="9" y="512"/>
                </a:lnTo>
                <a:lnTo>
                  <a:pt x="53" y="547"/>
                </a:lnTo>
                <a:lnTo>
                  <a:pt x="62" y="600"/>
                </a:lnTo>
                <a:lnTo>
                  <a:pt x="123" y="600"/>
                </a:lnTo>
                <a:lnTo>
                  <a:pt x="176" y="635"/>
                </a:lnTo>
                <a:lnTo>
                  <a:pt x="185" y="688"/>
                </a:lnTo>
                <a:lnTo>
                  <a:pt x="256" y="679"/>
                </a:lnTo>
                <a:lnTo>
                  <a:pt x="335" y="697"/>
                </a:lnTo>
                <a:lnTo>
                  <a:pt x="379" y="715"/>
                </a:lnTo>
                <a:lnTo>
                  <a:pt x="432" y="803"/>
                </a:lnTo>
                <a:lnTo>
                  <a:pt x="476" y="768"/>
                </a:lnTo>
                <a:lnTo>
                  <a:pt x="503" y="706"/>
                </a:lnTo>
                <a:lnTo>
                  <a:pt x="520" y="662"/>
                </a:lnTo>
                <a:lnTo>
                  <a:pt x="547" y="591"/>
                </a:lnTo>
                <a:lnTo>
                  <a:pt x="556" y="538"/>
                </a:lnTo>
                <a:lnTo>
                  <a:pt x="600" y="476"/>
                </a:lnTo>
                <a:lnTo>
                  <a:pt x="626" y="423"/>
                </a:lnTo>
                <a:lnTo>
                  <a:pt x="626" y="353"/>
                </a:lnTo>
                <a:lnTo>
                  <a:pt x="609" y="300"/>
                </a:lnTo>
                <a:lnTo>
                  <a:pt x="644" y="238"/>
                </a:lnTo>
                <a:lnTo>
                  <a:pt x="618" y="176"/>
                </a:lnTo>
                <a:lnTo>
                  <a:pt x="618" y="70"/>
                </a:lnTo>
                <a:lnTo>
                  <a:pt x="573" y="0"/>
                </a:lnTo>
              </a:path>
            </a:pathLst>
          </a:custGeom>
          <a:solidFill>
            <a:schemeClr val="tx2">
              <a:lumMod val="20000"/>
              <a:lumOff val="80000"/>
            </a:schemeClr>
          </a:solidFill>
          <a:ln w="9525">
            <a:solidFill>
              <a:schemeClr val="tx1"/>
            </a:solidFill>
            <a:round/>
            <a:headEnd/>
            <a:tailEnd/>
          </a:ln>
        </p:spPr>
        <p:txBody>
          <a:bodyPr wrap="none" anchor="ctr"/>
          <a:lstStyle/>
          <a:p>
            <a:pPr>
              <a:defRPr/>
            </a:pPr>
            <a:r>
              <a:rPr lang="es-CO" dirty="0"/>
              <a:t>16</a:t>
            </a:r>
          </a:p>
        </p:txBody>
      </p:sp>
      <p:pic>
        <p:nvPicPr>
          <p:cNvPr id="48" name="Picture 4">
            <a:extLst>
              <a:ext uri="{FF2B5EF4-FFF2-40B4-BE49-F238E27FC236}">
                <a16:creationId xmlns:a16="http://schemas.microsoft.com/office/drawing/2014/main" id="{6DCA9640-8D23-4D50-A4E5-D715D2F0E0D3}"/>
              </a:ext>
            </a:extLst>
          </p:cNvPr>
          <p:cNvPicPr>
            <a:picLocks noChangeAspect="1" noChangeArrowheads="1"/>
          </p:cNvPicPr>
          <p:nvPr/>
        </p:nvPicPr>
        <p:blipFill>
          <a:blip r:embed="rId2">
            <a:clrChange>
              <a:clrFrom>
                <a:srgbClr val="008000"/>
              </a:clrFrom>
              <a:clrTo>
                <a:srgbClr val="008000">
                  <a:alpha val="0"/>
                </a:srgbClr>
              </a:clrTo>
            </a:clrChange>
            <a:extLst>
              <a:ext uri="{28A0092B-C50C-407E-A947-70E740481C1C}">
                <a14:useLocalDpi xmlns:a14="http://schemas.microsoft.com/office/drawing/2010/main" val="0"/>
              </a:ext>
            </a:extLst>
          </a:blip>
          <a:srcRect r="75980" b="84126"/>
          <a:stretch>
            <a:fillRect/>
          </a:stretch>
        </p:blipFill>
        <p:spPr bwMode="auto">
          <a:xfrm>
            <a:off x="910990" y="1553334"/>
            <a:ext cx="1006475" cy="865187"/>
          </a:xfrm>
          <a:prstGeom prst="rect">
            <a:avLst/>
          </a:prstGeom>
          <a:solidFill>
            <a:schemeClr val="tx2">
              <a:lumMod val="20000"/>
              <a:lumOff val="80000"/>
            </a:schemeClr>
          </a:solidFill>
          <a:ln w="9525">
            <a:solidFill>
              <a:schemeClr val="tx1"/>
            </a:solidFill>
            <a:miter lim="800000"/>
            <a:headEnd/>
            <a:tailEnd/>
          </a:ln>
          <a:effectLst>
            <a:outerShdw dist="71842" dir="8100000" algn="ctr" rotWithShape="0">
              <a:schemeClr val="bg2">
                <a:alpha val="50000"/>
              </a:schemeClr>
            </a:outerShdw>
          </a:effectLst>
        </p:spPr>
      </p:pic>
      <p:sp>
        <p:nvSpPr>
          <p:cNvPr id="49" name="CuadroTexto 6">
            <a:extLst>
              <a:ext uri="{FF2B5EF4-FFF2-40B4-BE49-F238E27FC236}">
                <a16:creationId xmlns:a16="http://schemas.microsoft.com/office/drawing/2014/main" id="{24B1B358-3042-4516-B546-1D131FC0247B}"/>
              </a:ext>
            </a:extLst>
          </p:cNvPr>
          <p:cNvSpPr txBox="1">
            <a:spLocks noChangeArrowheads="1"/>
          </p:cNvSpPr>
          <p:nvPr/>
        </p:nvSpPr>
        <p:spPr bwMode="auto">
          <a:xfrm>
            <a:off x="1465134" y="1985927"/>
            <a:ext cx="354012" cy="3698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s-CO" altLang="es-CO" sz="1800"/>
              <a:t>7 </a:t>
            </a:r>
          </a:p>
        </p:txBody>
      </p:sp>
      <p:sp>
        <p:nvSpPr>
          <p:cNvPr id="50" name="CuadroTexto 1">
            <a:extLst>
              <a:ext uri="{FF2B5EF4-FFF2-40B4-BE49-F238E27FC236}">
                <a16:creationId xmlns:a16="http://schemas.microsoft.com/office/drawing/2014/main" id="{A8199535-A25B-44F6-8250-38D968013842}"/>
              </a:ext>
            </a:extLst>
          </p:cNvPr>
          <p:cNvSpPr txBox="1">
            <a:spLocks noChangeArrowheads="1"/>
          </p:cNvSpPr>
          <p:nvPr/>
        </p:nvSpPr>
        <p:spPr bwMode="auto">
          <a:xfrm>
            <a:off x="8494714" y="5305426"/>
            <a:ext cx="15335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a:t>&lt; 30</a:t>
            </a:r>
          </a:p>
          <a:p>
            <a:r>
              <a:rPr lang="es-CO" altLang="es-CO"/>
              <a:t>Entre 31 y 160</a:t>
            </a:r>
          </a:p>
          <a:p>
            <a:r>
              <a:rPr lang="es-CO" altLang="es-CO"/>
              <a:t>&gt;161 </a:t>
            </a:r>
          </a:p>
        </p:txBody>
      </p:sp>
      <p:sp>
        <p:nvSpPr>
          <p:cNvPr id="51" name="Rectángulo 50">
            <a:extLst>
              <a:ext uri="{FF2B5EF4-FFF2-40B4-BE49-F238E27FC236}">
                <a16:creationId xmlns:a16="http://schemas.microsoft.com/office/drawing/2014/main" id="{AF4CDD6E-1653-4209-8015-CB12BE23790A}"/>
              </a:ext>
            </a:extLst>
          </p:cNvPr>
          <p:cNvSpPr/>
          <p:nvPr/>
        </p:nvSpPr>
        <p:spPr>
          <a:xfrm>
            <a:off x="10086975" y="5380039"/>
            <a:ext cx="312738" cy="223837"/>
          </a:xfrm>
          <a:prstGeom prst="rect">
            <a:avLst/>
          </a:prstGeom>
          <a:solidFill>
            <a:schemeClr val="tx2">
              <a:lumMod val="20000"/>
              <a:lumOff val="80000"/>
            </a:schemeClr>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52" name="Rectángulo 51">
            <a:extLst>
              <a:ext uri="{FF2B5EF4-FFF2-40B4-BE49-F238E27FC236}">
                <a16:creationId xmlns:a16="http://schemas.microsoft.com/office/drawing/2014/main" id="{FB73A751-AF36-4414-A6A4-9426671E745E}"/>
              </a:ext>
            </a:extLst>
          </p:cNvPr>
          <p:cNvSpPr/>
          <p:nvPr/>
        </p:nvSpPr>
        <p:spPr>
          <a:xfrm>
            <a:off x="10090151" y="5680075"/>
            <a:ext cx="314325" cy="223838"/>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53" name="Rectángulo 52">
            <a:extLst>
              <a:ext uri="{FF2B5EF4-FFF2-40B4-BE49-F238E27FC236}">
                <a16:creationId xmlns:a16="http://schemas.microsoft.com/office/drawing/2014/main" id="{B81C1540-85D8-49A9-96EB-1953A36A5EE8}"/>
              </a:ext>
            </a:extLst>
          </p:cNvPr>
          <p:cNvSpPr/>
          <p:nvPr/>
        </p:nvSpPr>
        <p:spPr>
          <a:xfrm>
            <a:off x="10102851" y="5964239"/>
            <a:ext cx="314325" cy="223837"/>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55" name="CuadroTexto 54">
            <a:extLst>
              <a:ext uri="{FF2B5EF4-FFF2-40B4-BE49-F238E27FC236}">
                <a16:creationId xmlns:a16="http://schemas.microsoft.com/office/drawing/2014/main" id="{01508E50-FB84-4E00-B71F-6C8CF0B38EF2}"/>
              </a:ext>
            </a:extLst>
          </p:cNvPr>
          <p:cNvSpPr txBox="1"/>
          <p:nvPr/>
        </p:nvSpPr>
        <p:spPr>
          <a:xfrm>
            <a:off x="10653473" y="6009026"/>
            <a:ext cx="1343263" cy="553998"/>
          </a:xfrm>
          <a:prstGeom prst="rect">
            <a:avLst/>
          </a:prstGeom>
          <a:noFill/>
        </p:spPr>
        <p:txBody>
          <a:bodyPr wrap="square" rtlCol="0">
            <a:spAutoFit/>
          </a:bodyPr>
          <a:lstStyle/>
          <a:p>
            <a:r>
              <a:rPr lang="es-CO" sz="1000" dirty="0"/>
              <a:t>Información con Corte 30 Octubre de 2018</a:t>
            </a:r>
          </a:p>
          <a:p>
            <a:endParaRPr lang="es-CO" sz="1000" dirty="0"/>
          </a:p>
        </p:txBody>
      </p:sp>
      <p:pic>
        <p:nvPicPr>
          <p:cNvPr id="54" name="Imagen 53" descr="Logo SAE-01.jpg">
            <a:extLst>
              <a:ext uri="{FF2B5EF4-FFF2-40B4-BE49-F238E27FC236}">
                <a16:creationId xmlns:a16="http://schemas.microsoft.com/office/drawing/2014/main" id="{B91E8657-C40B-4964-8BD6-03A3AFCDBB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761" y="72524"/>
            <a:ext cx="1221316" cy="666600"/>
          </a:xfrm>
          <a:prstGeom prst="rect">
            <a:avLst/>
          </a:prstGeom>
        </p:spPr>
      </p:pic>
      <p:pic>
        <p:nvPicPr>
          <p:cNvPr id="60" name="Imagen 59">
            <a:extLst>
              <a:ext uri="{FF2B5EF4-FFF2-40B4-BE49-F238E27FC236}">
                <a16:creationId xmlns:a16="http://schemas.microsoft.com/office/drawing/2014/main" id="{321DB0A1-C8B2-4E9E-980B-2608376631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8851" y="1"/>
            <a:ext cx="3613149" cy="811649"/>
          </a:xfrm>
          <a:prstGeom prst="rect">
            <a:avLst/>
          </a:prstGeom>
        </p:spPr>
      </p:pic>
      <p:sp>
        <p:nvSpPr>
          <p:cNvPr id="61" name="CuadroTexto 60">
            <a:extLst>
              <a:ext uri="{FF2B5EF4-FFF2-40B4-BE49-F238E27FC236}">
                <a16:creationId xmlns:a16="http://schemas.microsoft.com/office/drawing/2014/main" id="{F39406E4-811A-4E3B-BA55-CEB7BE172FFC}"/>
              </a:ext>
            </a:extLst>
          </p:cNvPr>
          <p:cNvSpPr txBox="1"/>
          <p:nvPr/>
        </p:nvSpPr>
        <p:spPr>
          <a:xfrm>
            <a:off x="1844952" y="148556"/>
            <a:ext cx="7156173" cy="461665"/>
          </a:xfrm>
          <a:prstGeom prst="rect">
            <a:avLst/>
          </a:prstGeom>
          <a:noFill/>
        </p:spPr>
        <p:txBody>
          <a:bodyPr wrap="square" rtlCol="0">
            <a:spAutoFit/>
          </a:bodyPr>
          <a:lstStyle/>
          <a:p>
            <a:pPr algn="ctr"/>
            <a:r>
              <a:rPr lang="es-CO" sz="2400" b="1" dirty="0">
                <a:solidFill>
                  <a:srgbClr val="293166"/>
                </a:solidFill>
                <a:latin typeface="Lato" charset="0"/>
                <a:ea typeface="Lato" charset="0"/>
                <a:cs typeface="Lato" charset="0"/>
              </a:rPr>
              <a:t>DILIGENCIAS REALIZADAS 2018</a:t>
            </a:r>
            <a:endParaRPr lang="es-ES_tradnl" sz="2400" dirty="0">
              <a:latin typeface="Lato" charset="0"/>
              <a:ea typeface="Lato" charset="0"/>
              <a:cs typeface="Lato" charset="0"/>
            </a:endParaRPr>
          </a:p>
        </p:txBody>
      </p:sp>
    </p:spTree>
    <p:extLst>
      <p:ext uri="{BB962C8B-B14F-4D97-AF65-F5344CB8AC3E}">
        <p14:creationId xmlns:p14="http://schemas.microsoft.com/office/powerpoint/2010/main" val="368839742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8" name="CuadroTexto 3">
            <a:extLst>
              <a:ext uri="{FF2B5EF4-FFF2-40B4-BE49-F238E27FC236}">
                <a16:creationId xmlns:a16="http://schemas.microsoft.com/office/drawing/2014/main" id="{00DBDCB8-A525-4D16-86AA-9FE460754ECD}"/>
              </a:ext>
            </a:extLst>
          </p:cNvPr>
          <p:cNvSpPr txBox="1">
            <a:spLocks noChangeArrowheads="1"/>
          </p:cNvSpPr>
          <p:nvPr/>
        </p:nvSpPr>
        <p:spPr bwMode="auto">
          <a:xfrm>
            <a:off x="1678544" y="399132"/>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MATERIALIZACIÓN DE ACTIVOS POR AÑO</a:t>
            </a:r>
            <a:endParaRPr lang="es-CO" altLang="es-CO" sz="2700" b="1" dirty="0">
              <a:solidFill>
                <a:srgbClr val="002060"/>
              </a:solidFill>
            </a:endParaRPr>
          </a:p>
        </p:txBody>
      </p:sp>
      <p:graphicFrame>
        <p:nvGraphicFramePr>
          <p:cNvPr id="8" name="Gráfico 7">
            <a:extLst>
              <a:ext uri="{FF2B5EF4-FFF2-40B4-BE49-F238E27FC236}">
                <a16:creationId xmlns:a16="http://schemas.microsoft.com/office/drawing/2014/main" id="{B533E8D7-BAEF-42B0-9BFF-7BBF33DF836B}"/>
              </a:ext>
            </a:extLst>
          </p:cNvPr>
          <p:cNvGraphicFramePr>
            <a:graphicFrameLocks/>
          </p:cNvGraphicFramePr>
          <p:nvPr>
            <p:extLst>
              <p:ext uri="{D42A27DB-BD31-4B8C-83A1-F6EECF244321}">
                <p14:modId xmlns:p14="http://schemas.microsoft.com/office/powerpoint/2010/main" val="2511366966"/>
              </p:ext>
            </p:extLst>
          </p:nvPr>
        </p:nvGraphicFramePr>
        <p:xfrm>
          <a:off x="463826" y="1140812"/>
          <a:ext cx="10840278" cy="5249776"/>
        </p:xfrm>
        <a:graphic>
          <a:graphicData uri="http://schemas.openxmlformats.org/drawingml/2006/chart">
            <c:chart xmlns:c="http://schemas.openxmlformats.org/drawingml/2006/chart" xmlns:r="http://schemas.openxmlformats.org/officeDocument/2006/relationships" r:id="rId4"/>
          </a:graphicData>
        </a:graphic>
      </p:graphicFrame>
      <p:sp>
        <p:nvSpPr>
          <p:cNvPr id="6" name="CuadroTexto 5">
            <a:extLst>
              <a:ext uri="{FF2B5EF4-FFF2-40B4-BE49-F238E27FC236}">
                <a16:creationId xmlns:a16="http://schemas.microsoft.com/office/drawing/2014/main" id="{05C57ABB-F75D-4FD0-B6B4-9398E0AC4CA4}"/>
              </a:ext>
            </a:extLst>
          </p:cNvPr>
          <p:cNvSpPr txBox="1"/>
          <p:nvPr/>
        </p:nvSpPr>
        <p:spPr>
          <a:xfrm>
            <a:off x="9236765" y="6426094"/>
            <a:ext cx="3741415" cy="261610"/>
          </a:xfrm>
          <a:prstGeom prst="rect">
            <a:avLst/>
          </a:prstGeom>
          <a:noFill/>
        </p:spPr>
        <p:txBody>
          <a:bodyPr wrap="square" rtlCol="0">
            <a:spAutoFit/>
          </a:bodyPr>
          <a:lstStyle/>
          <a:p>
            <a:r>
              <a:rPr lang="es-CO" sz="1100" dirty="0"/>
              <a:t>Gráfica No 5. Corte 31 de diciembre de 2018</a:t>
            </a:r>
          </a:p>
        </p:txBody>
      </p:sp>
    </p:spTree>
    <p:extLst>
      <p:ext uri="{BB962C8B-B14F-4D97-AF65-F5344CB8AC3E}">
        <p14:creationId xmlns:p14="http://schemas.microsoft.com/office/powerpoint/2010/main" val="270605060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325216" y="2538668"/>
            <a:ext cx="9143999" cy="769441"/>
          </a:xfrm>
          <a:prstGeom prst="rect">
            <a:avLst/>
          </a:prstGeom>
          <a:noFill/>
        </p:spPr>
        <p:txBody>
          <a:bodyPr wrap="square" rtlCol="0">
            <a:spAutoFit/>
          </a:bodyPr>
          <a:lstStyle/>
          <a:p>
            <a:pPr algn="ctr"/>
            <a:r>
              <a:rPr lang="es-ES" sz="4400" b="1" dirty="0">
                <a:solidFill>
                  <a:srgbClr val="002060"/>
                </a:solidFill>
              </a:rPr>
              <a:t>10. Varios</a:t>
            </a: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22547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13799" y="6560525"/>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325216" y="2538668"/>
            <a:ext cx="9143999" cy="1446550"/>
          </a:xfrm>
          <a:prstGeom prst="rect">
            <a:avLst/>
          </a:prstGeom>
          <a:noFill/>
        </p:spPr>
        <p:txBody>
          <a:bodyPr wrap="square" rtlCol="0">
            <a:spAutoFit/>
          </a:bodyPr>
          <a:lstStyle/>
          <a:p>
            <a:pPr algn="ctr"/>
            <a:r>
              <a:rPr lang="es-ES" sz="4400" b="1" dirty="0">
                <a:solidFill>
                  <a:srgbClr val="002060"/>
                </a:solidFill>
              </a:rPr>
              <a:t>Actualización Cemex </a:t>
            </a: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94092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676BD08C-34FD-43FD-9DE0-5C3AB9CE61D6}"/>
              </a:ext>
            </a:extLst>
          </p:cNvPr>
          <p:cNvSpPr>
            <a:spLocks noGrp="1"/>
          </p:cNvSpPr>
          <p:nvPr>
            <p:ph type="ctrTitle"/>
          </p:nvPr>
        </p:nvSpPr>
        <p:spPr>
          <a:xfrm>
            <a:off x="2209800" y="2130426"/>
            <a:ext cx="7772400" cy="3870325"/>
          </a:xfrm>
        </p:spPr>
        <p:txBody>
          <a:bodyPr/>
          <a:lstStyle/>
          <a:p>
            <a:endParaRPr lang="es-CO" dirty="0"/>
          </a:p>
        </p:txBody>
      </p:sp>
      <p:graphicFrame>
        <p:nvGraphicFramePr>
          <p:cNvPr id="6" name="Tabla 5">
            <a:extLst>
              <a:ext uri="{FF2B5EF4-FFF2-40B4-BE49-F238E27FC236}">
                <a16:creationId xmlns:a16="http://schemas.microsoft.com/office/drawing/2014/main" id="{D8EEA73E-5F2B-4C80-A1A8-F785E4973F49}"/>
              </a:ext>
            </a:extLst>
          </p:cNvPr>
          <p:cNvGraphicFramePr>
            <a:graphicFrameLocks noGrp="1"/>
          </p:cNvGraphicFramePr>
          <p:nvPr>
            <p:extLst>
              <p:ext uri="{D42A27DB-BD31-4B8C-83A1-F6EECF244321}">
                <p14:modId xmlns:p14="http://schemas.microsoft.com/office/powerpoint/2010/main" val="3685757547"/>
              </p:ext>
            </p:extLst>
          </p:nvPr>
        </p:nvGraphicFramePr>
        <p:xfrm>
          <a:off x="1232452" y="1329666"/>
          <a:ext cx="9687339" cy="4748280"/>
        </p:xfrm>
        <a:graphic>
          <a:graphicData uri="http://schemas.openxmlformats.org/drawingml/2006/table">
            <a:tbl>
              <a:tblPr firstRow="1" firstCol="1" bandRow="1">
                <a:tableStyleId>{5C22544A-7EE6-4342-B048-85BDC9FD1C3A}</a:tableStyleId>
              </a:tblPr>
              <a:tblGrid>
                <a:gridCol w="3229113">
                  <a:extLst>
                    <a:ext uri="{9D8B030D-6E8A-4147-A177-3AD203B41FA5}">
                      <a16:colId xmlns:a16="http://schemas.microsoft.com/office/drawing/2014/main" val="1127287999"/>
                    </a:ext>
                  </a:extLst>
                </a:gridCol>
                <a:gridCol w="3229113">
                  <a:extLst>
                    <a:ext uri="{9D8B030D-6E8A-4147-A177-3AD203B41FA5}">
                      <a16:colId xmlns:a16="http://schemas.microsoft.com/office/drawing/2014/main" val="3571922431"/>
                    </a:ext>
                  </a:extLst>
                </a:gridCol>
                <a:gridCol w="3229113">
                  <a:extLst>
                    <a:ext uri="{9D8B030D-6E8A-4147-A177-3AD203B41FA5}">
                      <a16:colId xmlns:a16="http://schemas.microsoft.com/office/drawing/2014/main" val="1118061636"/>
                    </a:ext>
                  </a:extLst>
                </a:gridCol>
              </a:tblGrid>
              <a:tr h="452731">
                <a:tc>
                  <a:txBody>
                    <a:bodyPr/>
                    <a:lstStyle/>
                    <a:p>
                      <a:pPr>
                        <a:lnSpc>
                          <a:spcPct val="107000"/>
                        </a:lnSpc>
                        <a:spcAft>
                          <a:spcPts val="800"/>
                        </a:spcAft>
                      </a:pPr>
                      <a:r>
                        <a:rPr lang="es-CO" sz="1000">
                          <a:effectLst/>
                        </a:rPr>
                        <a:t>ACTIVOS </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36381" marR="36381" marT="8527" marB="0" anchor="ctr"/>
                </a:tc>
                <a:tc>
                  <a:txBody>
                    <a:bodyPr/>
                    <a:lstStyle/>
                    <a:p>
                      <a:pPr>
                        <a:lnSpc>
                          <a:spcPct val="107000"/>
                        </a:lnSpc>
                        <a:spcAft>
                          <a:spcPts val="800"/>
                        </a:spcAft>
                      </a:pPr>
                      <a:r>
                        <a:rPr lang="es-CO" sz="1000">
                          <a:effectLst/>
                        </a:rPr>
                        <a:t>ESQUEMA DEPOSITARIO D.N.E. (contratos suscritos sin autorización de la Entidad)</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36381" marR="36381" marT="8527" marB="0"/>
                </a:tc>
                <a:tc>
                  <a:txBody>
                    <a:bodyPr/>
                    <a:lstStyle/>
                    <a:p>
                      <a:pPr>
                        <a:lnSpc>
                          <a:spcPct val="107000"/>
                        </a:lnSpc>
                        <a:spcAft>
                          <a:spcPts val="800"/>
                        </a:spcAft>
                      </a:pPr>
                      <a:r>
                        <a:rPr lang="es-CO" sz="1000">
                          <a:effectLst/>
                        </a:rPr>
                        <a:t>CONDICIONES DE LA NEGOCIACIÓN.</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36381" marR="36381" marT="8527" marB="0" anchor="ctr"/>
                </a:tc>
                <a:extLst>
                  <a:ext uri="{0D108BD9-81ED-4DB2-BD59-A6C34878D82A}">
                    <a16:rowId xmlns:a16="http://schemas.microsoft.com/office/drawing/2014/main" val="988681268"/>
                  </a:ext>
                </a:extLst>
              </a:tr>
              <a:tr h="909604">
                <a:tc>
                  <a:txBody>
                    <a:bodyPr/>
                    <a:lstStyle/>
                    <a:p>
                      <a:pPr>
                        <a:lnSpc>
                          <a:spcPct val="107000"/>
                        </a:lnSpc>
                        <a:spcAft>
                          <a:spcPts val="800"/>
                        </a:spcAft>
                      </a:pPr>
                      <a:r>
                        <a:rPr lang="es-CO" sz="1000">
                          <a:effectLst/>
                        </a:rPr>
                        <a:t> </a:t>
                      </a:r>
                    </a:p>
                    <a:p>
                      <a:pPr>
                        <a:lnSpc>
                          <a:spcPct val="107000"/>
                        </a:lnSpc>
                        <a:spcAft>
                          <a:spcPts val="800"/>
                        </a:spcAft>
                      </a:pPr>
                      <a:r>
                        <a:rPr lang="es-CO" sz="1000">
                          <a:effectLst/>
                        </a:rPr>
                        <a:t>FINCA MONTERREY</a:t>
                      </a:r>
                    </a:p>
                    <a:p>
                      <a:pPr>
                        <a:lnSpc>
                          <a:spcPct val="107000"/>
                        </a:lnSpc>
                        <a:spcAft>
                          <a:spcPts val="800"/>
                        </a:spcAft>
                      </a:pPr>
                      <a:r>
                        <a:rPr lang="es-CO" sz="1000">
                          <a:effectLst/>
                        </a:rPr>
                        <a:t> </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36381" marR="36381" marT="8527" marB="0"/>
                </a:tc>
                <a:tc>
                  <a:txBody>
                    <a:bodyPr/>
                    <a:lstStyle/>
                    <a:p>
                      <a:pPr>
                        <a:lnSpc>
                          <a:spcPct val="107000"/>
                        </a:lnSpc>
                        <a:spcAft>
                          <a:spcPts val="800"/>
                        </a:spcAft>
                      </a:pPr>
                      <a:r>
                        <a:rPr lang="es-CO" sz="1000">
                          <a:effectLst/>
                        </a:rPr>
                        <a:t> Canon anual de 12 millones de pesos. (contrato de arrendamiento suscrito sin autorización de la Entidad)</a:t>
                      </a:r>
                    </a:p>
                    <a:p>
                      <a:pPr>
                        <a:lnSpc>
                          <a:spcPct val="107000"/>
                        </a:lnSpc>
                        <a:spcAft>
                          <a:spcPts val="800"/>
                        </a:spcAft>
                      </a:pPr>
                      <a:r>
                        <a:rPr lang="es-CO" sz="1000">
                          <a:effectLst/>
                        </a:rPr>
                        <a:t> </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36381" marR="36381" marT="8527" marB="0"/>
                </a:tc>
                <a:tc>
                  <a:txBody>
                    <a:bodyPr/>
                    <a:lstStyle/>
                    <a:p>
                      <a:pPr>
                        <a:lnSpc>
                          <a:spcPct val="107000"/>
                        </a:lnSpc>
                        <a:spcAft>
                          <a:spcPts val="800"/>
                        </a:spcAft>
                      </a:pPr>
                      <a:r>
                        <a:rPr lang="es-CO" sz="1000">
                          <a:effectLst/>
                        </a:rPr>
                        <a:t> Canon anual de 49 millones de pesos. </a:t>
                      </a:r>
                    </a:p>
                    <a:p>
                      <a:pPr>
                        <a:lnSpc>
                          <a:spcPct val="107000"/>
                        </a:lnSpc>
                        <a:spcAft>
                          <a:spcPts val="800"/>
                        </a:spcAft>
                      </a:pPr>
                      <a:r>
                        <a:rPr lang="es-CO" sz="1000">
                          <a:effectLst/>
                        </a:rPr>
                        <a:t> </a:t>
                      </a:r>
                    </a:p>
                    <a:p>
                      <a:pPr>
                        <a:lnSpc>
                          <a:spcPct val="107000"/>
                        </a:lnSpc>
                        <a:spcAft>
                          <a:spcPts val="800"/>
                        </a:spcAft>
                      </a:pPr>
                      <a:r>
                        <a:rPr lang="es-CO" sz="1000">
                          <a:effectLst/>
                        </a:rPr>
                        <a:t>Retroactivo sobre lo dejado de pagar por CEMEX </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36381" marR="36381" marT="8527" marB="0"/>
                </a:tc>
                <a:extLst>
                  <a:ext uri="{0D108BD9-81ED-4DB2-BD59-A6C34878D82A}">
                    <a16:rowId xmlns:a16="http://schemas.microsoft.com/office/drawing/2014/main" val="1346417004"/>
                  </a:ext>
                </a:extLst>
              </a:tr>
              <a:tr h="713186">
                <a:tc rowSpan="4">
                  <a:txBody>
                    <a:bodyPr/>
                    <a:lstStyle/>
                    <a:p>
                      <a:pPr>
                        <a:lnSpc>
                          <a:spcPct val="107000"/>
                        </a:lnSpc>
                        <a:spcAft>
                          <a:spcPts val="800"/>
                        </a:spcAft>
                      </a:pPr>
                      <a:r>
                        <a:rPr lang="es-CO" sz="1000">
                          <a:effectLst/>
                        </a:rPr>
                        <a:t> </a:t>
                      </a:r>
                    </a:p>
                    <a:p>
                      <a:pPr>
                        <a:lnSpc>
                          <a:spcPct val="107000"/>
                        </a:lnSpc>
                        <a:spcAft>
                          <a:spcPts val="800"/>
                        </a:spcAft>
                      </a:pPr>
                      <a:r>
                        <a:rPr lang="es-CO" sz="1000">
                          <a:effectLst/>
                        </a:rPr>
                        <a:t> </a:t>
                      </a:r>
                    </a:p>
                    <a:p>
                      <a:pPr>
                        <a:lnSpc>
                          <a:spcPct val="107000"/>
                        </a:lnSpc>
                        <a:spcAft>
                          <a:spcPts val="800"/>
                        </a:spcAft>
                      </a:pPr>
                      <a:r>
                        <a:rPr lang="es-CO" sz="1000">
                          <a:effectLst/>
                        </a:rPr>
                        <a:t>ZONA FRANCA </a:t>
                      </a:r>
                    </a:p>
                    <a:p>
                      <a:pPr>
                        <a:lnSpc>
                          <a:spcPct val="107000"/>
                        </a:lnSpc>
                        <a:spcAft>
                          <a:spcPts val="800"/>
                        </a:spcAft>
                      </a:pPr>
                      <a:r>
                        <a:rPr lang="es-CO" sz="1000">
                          <a:effectLst/>
                        </a:rPr>
                        <a:t> </a:t>
                      </a:r>
                    </a:p>
                    <a:p>
                      <a:pPr>
                        <a:lnSpc>
                          <a:spcPct val="107000"/>
                        </a:lnSpc>
                        <a:spcAft>
                          <a:spcPts val="800"/>
                        </a:spcAft>
                      </a:pPr>
                      <a:r>
                        <a:rPr lang="es-CO" sz="1000">
                          <a:effectLst/>
                        </a:rPr>
                        <a:t> </a:t>
                      </a:r>
                    </a:p>
                    <a:p>
                      <a:pPr>
                        <a:lnSpc>
                          <a:spcPct val="107000"/>
                        </a:lnSpc>
                        <a:spcAft>
                          <a:spcPts val="800"/>
                        </a:spcAft>
                      </a:pPr>
                      <a:r>
                        <a:rPr lang="es-CO" sz="1000">
                          <a:effectLst/>
                        </a:rPr>
                        <a:t> </a:t>
                      </a:r>
                    </a:p>
                    <a:p>
                      <a:pPr>
                        <a:lnSpc>
                          <a:spcPct val="107000"/>
                        </a:lnSpc>
                        <a:spcAft>
                          <a:spcPts val="800"/>
                        </a:spcAft>
                      </a:pPr>
                      <a:r>
                        <a:rPr lang="es-CO" sz="1000">
                          <a:effectLst/>
                        </a:rPr>
                        <a:t> </a:t>
                      </a:r>
                    </a:p>
                    <a:p>
                      <a:pPr>
                        <a:lnSpc>
                          <a:spcPct val="107000"/>
                        </a:lnSpc>
                        <a:spcAft>
                          <a:spcPts val="800"/>
                        </a:spcAft>
                      </a:pPr>
                      <a:r>
                        <a:rPr lang="es-CO" sz="1000">
                          <a:effectLst/>
                        </a:rPr>
                        <a:t> </a:t>
                      </a:r>
                    </a:p>
                    <a:p>
                      <a:pPr>
                        <a:lnSpc>
                          <a:spcPct val="107000"/>
                        </a:lnSpc>
                        <a:spcAft>
                          <a:spcPts val="800"/>
                        </a:spcAft>
                      </a:pPr>
                      <a:r>
                        <a:rPr lang="es-CO" sz="1000">
                          <a:effectLst/>
                        </a:rPr>
                        <a:t>TITULO MINERO </a:t>
                      </a:r>
                    </a:p>
                    <a:p>
                      <a:pPr>
                        <a:lnSpc>
                          <a:spcPct val="107000"/>
                        </a:lnSpc>
                        <a:spcAft>
                          <a:spcPts val="800"/>
                        </a:spcAft>
                      </a:pPr>
                      <a:r>
                        <a:rPr lang="es-CO" sz="1000">
                          <a:effectLst/>
                        </a:rPr>
                        <a:t> </a:t>
                      </a:r>
                    </a:p>
                    <a:p>
                      <a:pPr>
                        <a:lnSpc>
                          <a:spcPct val="107000"/>
                        </a:lnSpc>
                        <a:spcAft>
                          <a:spcPts val="800"/>
                        </a:spcAft>
                      </a:pPr>
                      <a:r>
                        <a:rPr lang="es-CO" sz="1000">
                          <a:effectLst/>
                        </a:rPr>
                        <a:t> </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36381" marR="36381" marT="8527" marB="0"/>
                </a:tc>
                <a:tc rowSpan="2">
                  <a:txBody>
                    <a:bodyPr/>
                    <a:lstStyle/>
                    <a:p>
                      <a:pPr>
                        <a:lnSpc>
                          <a:spcPct val="107000"/>
                        </a:lnSpc>
                        <a:spcAft>
                          <a:spcPts val="800"/>
                        </a:spcAft>
                      </a:pPr>
                      <a:r>
                        <a:rPr lang="es-CO" sz="1000">
                          <a:effectLst/>
                        </a:rPr>
                        <a:t> </a:t>
                      </a:r>
                    </a:p>
                    <a:p>
                      <a:pPr>
                        <a:lnSpc>
                          <a:spcPct val="107000"/>
                        </a:lnSpc>
                        <a:spcAft>
                          <a:spcPts val="800"/>
                        </a:spcAft>
                      </a:pPr>
                      <a:r>
                        <a:rPr lang="es-CO" sz="1000">
                          <a:effectLst/>
                        </a:rPr>
                        <a:t>6 % EBITDA del negocio cementero. </a:t>
                      </a:r>
                    </a:p>
                    <a:p>
                      <a:pPr algn="just">
                        <a:lnSpc>
                          <a:spcPct val="107000"/>
                        </a:lnSpc>
                        <a:spcAft>
                          <a:spcPts val="800"/>
                        </a:spcAft>
                      </a:pPr>
                      <a:r>
                        <a:rPr lang="es-CO" sz="1000">
                          <a:effectLst/>
                        </a:rPr>
                        <a:t> (indicador volátil, de difícil control por parte de SAE y que implica compartir riesgos frente a la gestión de gastos y costos que realice CEMEX sobre la operación)  </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36381" marR="36381" marT="8527" marB="0"/>
                </a:tc>
                <a:tc>
                  <a:txBody>
                    <a:bodyPr/>
                    <a:lstStyle/>
                    <a:p>
                      <a:pPr>
                        <a:lnSpc>
                          <a:spcPct val="107000"/>
                        </a:lnSpc>
                        <a:spcAft>
                          <a:spcPts val="800"/>
                        </a:spcAft>
                      </a:pPr>
                      <a:r>
                        <a:rPr lang="es-CO" sz="1000">
                          <a:effectLst/>
                        </a:rPr>
                        <a:t> </a:t>
                      </a:r>
                    </a:p>
                    <a:p>
                      <a:pPr>
                        <a:lnSpc>
                          <a:spcPct val="107000"/>
                        </a:lnSpc>
                        <a:spcAft>
                          <a:spcPts val="800"/>
                        </a:spcAft>
                      </a:pPr>
                      <a:r>
                        <a:rPr lang="es-CO" sz="1000">
                          <a:effectLst/>
                        </a:rPr>
                        <a:t>1.7% de las ventas netas del negocio cementero (sin tope)</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36381" marR="36381" marT="8527" marB="0"/>
                </a:tc>
                <a:extLst>
                  <a:ext uri="{0D108BD9-81ED-4DB2-BD59-A6C34878D82A}">
                    <a16:rowId xmlns:a16="http://schemas.microsoft.com/office/drawing/2014/main" val="1254580248"/>
                  </a:ext>
                </a:extLst>
              </a:tr>
              <a:tr h="909604">
                <a:tc vMerge="1">
                  <a:txBody>
                    <a:bodyPr/>
                    <a:lstStyle/>
                    <a:p>
                      <a:endParaRPr lang="es-CO"/>
                    </a:p>
                  </a:txBody>
                  <a:tcPr/>
                </a:tc>
                <a:tc vMerge="1">
                  <a:txBody>
                    <a:bodyPr/>
                    <a:lstStyle/>
                    <a:p>
                      <a:endParaRPr lang="es-CO"/>
                    </a:p>
                  </a:txBody>
                  <a:tcPr/>
                </a:tc>
                <a:tc>
                  <a:txBody>
                    <a:bodyPr/>
                    <a:lstStyle/>
                    <a:p>
                      <a:pPr>
                        <a:lnSpc>
                          <a:spcPct val="107000"/>
                        </a:lnSpc>
                        <a:spcAft>
                          <a:spcPts val="800"/>
                        </a:spcAft>
                      </a:pPr>
                      <a:r>
                        <a:rPr lang="es-CO" sz="1000">
                          <a:effectLst/>
                        </a:rPr>
                        <a:t> </a:t>
                      </a:r>
                    </a:p>
                    <a:p>
                      <a:pPr>
                        <a:lnSpc>
                          <a:spcPct val="107000"/>
                        </a:lnSpc>
                        <a:spcAft>
                          <a:spcPts val="800"/>
                        </a:spcAft>
                      </a:pPr>
                      <a:r>
                        <a:rPr lang="es-CO" sz="1000">
                          <a:effectLst/>
                        </a:rPr>
                        <a:t>1.2% de las ventas netas del negocio cementero en caso de perder los beneficios de la Zona Franca.   </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36381" marR="36381" marT="8527" marB="0"/>
                </a:tc>
                <a:extLst>
                  <a:ext uri="{0D108BD9-81ED-4DB2-BD59-A6C34878D82A}">
                    <a16:rowId xmlns:a16="http://schemas.microsoft.com/office/drawing/2014/main" val="3156819141"/>
                  </a:ext>
                </a:extLst>
              </a:tr>
              <a:tr h="787225">
                <a:tc vMerge="1">
                  <a:txBody>
                    <a:bodyPr/>
                    <a:lstStyle/>
                    <a:p>
                      <a:endParaRPr lang="es-CO"/>
                    </a:p>
                  </a:txBody>
                  <a:tcPr/>
                </a:tc>
                <a:tc>
                  <a:txBody>
                    <a:bodyPr/>
                    <a:lstStyle/>
                    <a:p>
                      <a:pPr>
                        <a:lnSpc>
                          <a:spcPct val="107000"/>
                        </a:lnSpc>
                        <a:spcAft>
                          <a:spcPts val="800"/>
                        </a:spcAft>
                      </a:pPr>
                      <a:r>
                        <a:rPr lang="es-CO" sz="1000">
                          <a:effectLst/>
                        </a:rPr>
                        <a:t> </a:t>
                      </a:r>
                    </a:p>
                    <a:p>
                      <a:pPr>
                        <a:lnSpc>
                          <a:spcPct val="107000"/>
                        </a:lnSpc>
                        <a:spcAft>
                          <a:spcPts val="800"/>
                        </a:spcAft>
                      </a:pPr>
                      <a:r>
                        <a:rPr lang="es-CO" sz="1000">
                          <a:effectLst/>
                        </a:rPr>
                        <a:t>No contemplado </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36381" marR="36381" marT="8527" marB="0"/>
                </a:tc>
                <a:tc>
                  <a:txBody>
                    <a:bodyPr/>
                    <a:lstStyle/>
                    <a:p>
                      <a:pPr algn="just">
                        <a:lnSpc>
                          <a:spcPct val="107000"/>
                        </a:lnSpc>
                        <a:spcAft>
                          <a:spcPts val="800"/>
                        </a:spcAft>
                      </a:pPr>
                      <a:r>
                        <a:rPr lang="es-CO" sz="1000">
                          <a:effectLst/>
                        </a:rPr>
                        <a:t>Pago de entrada por 1000 millones de pesos dado que el primer año culminaran los trámites para que entre en operación la planta y por tanto no habrá ventas. </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36381" marR="36381" marT="8527" marB="0"/>
                </a:tc>
                <a:extLst>
                  <a:ext uri="{0D108BD9-81ED-4DB2-BD59-A6C34878D82A}">
                    <a16:rowId xmlns:a16="http://schemas.microsoft.com/office/drawing/2014/main" val="1739246574"/>
                  </a:ext>
                </a:extLst>
              </a:tr>
              <a:tr h="975930">
                <a:tc vMerge="1">
                  <a:txBody>
                    <a:bodyPr/>
                    <a:lstStyle/>
                    <a:p>
                      <a:endParaRPr lang="es-CO"/>
                    </a:p>
                  </a:txBody>
                  <a:tcPr/>
                </a:tc>
                <a:tc>
                  <a:txBody>
                    <a:bodyPr/>
                    <a:lstStyle/>
                    <a:p>
                      <a:pPr>
                        <a:lnSpc>
                          <a:spcPct val="107000"/>
                        </a:lnSpc>
                        <a:spcAft>
                          <a:spcPts val="800"/>
                        </a:spcAft>
                      </a:pPr>
                      <a:r>
                        <a:rPr lang="es-CO" sz="1000">
                          <a:effectLst/>
                        </a:rPr>
                        <a:t> No contemplado </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36381" marR="36381" marT="8527" marB="0"/>
                </a:tc>
                <a:tc>
                  <a:txBody>
                    <a:bodyPr/>
                    <a:lstStyle/>
                    <a:p>
                      <a:pPr>
                        <a:lnSpc>
                          <a:spcPct val="107000"/>
                        </a:lnSpc>
                        <a:spcAft>
                          <a:spcPts val="800"/>
                        </a:spcAft>
                      </a:pPr>
                      <a:r>
                        <a:rPr lang="es-CO" sz="1000" dirty="0">
                          <a:effectLst/>
                        </a:rPr>
                        <a:t>50% del factor UPME por la explotación efectuada a la mina durante la etapa preoperativa; equivalente a cuatro mil seiscientos cincuenta y cuatro millones ($4.654.000.000) de pesos m/cte.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6381" marR="36381" marT="8527" marB="0"/>
                </a:tc>
                <a:extLst>
                  <a:ext uri="{0D108BD9-81ED-4DB2-BD59-A6C34878D82A}">
                    <a16:rowId xmlns:a16="http://schemas.microsoft.com/office/drawing/2014/main" val="171058962"/>
                  </a:ext>
                </a:extLst>
              </a:tr>
            </a:tbl>
          </a:graphicData>
        </a:graphic>
      </p:graphicFrame>
      <p:sp>
        <p:nvSpPr>
          <p:cNvPr id="13" name="Rectángulo 12">
            <a:extLst>
              <a:ext uri="{FF2B5EF4-FFF2-40B4-BE49-F238E27FC236}">
                <a16:creationId xmlns:a16="http://schemas.microsoft.com/office/drawing/2014/main" id="{39D62514-3ACF-4F37-9C66-2E0FD221FF74}"/>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0CA1013B-55EE-4DD4-88DC-3B6A6A7A7B38}"/>
              </a:ext>
            </a:extLst>
          </p:cNvPr>
          <p:cNvSpPr txBox="1"/>
          <p:nvPr/>
        </p:nvSpPr>
        <p:spPr>
          <a:xfrm>
            <a:off x="8813799" y="6560525"/>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pic>
        <p:nvPicPr>
          <p:cNvPr id="15" name="Imagen 14">
            <a:extLst>
              <a:ext uri="{FF2B5EF4-FFF2-40B4-BE49-F238E27FC236}">
                <a16:creationId xmlns:a16="http://schemas.microsoft.com/office/drawing/2014/main" id="{A275D0BE-2F75-4555-B867-E920FE739F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6" name="Imagen 15">
            <a:extLst>
              <a:ext uri="{FF2B5EF4-FFF2-40B4-BE49-F238E27FC236}">
                <a16:creationId xmlns:a16="http://schemas.microsoft.com/office/drawing/2014/main" id="{E024CED8-76A1-4A77-B9ED-C29DF2E7F9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46845294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ítulo 1">
            <a:extLst>
              <a:ext uri="{FF2B5EF4-FFF2-40B4-BE49-F238E27FC236}">
                <a16:creationId xmlns:a16="http://schemas.microsoft.com/office/drawing/2014/main" id="{99FFE0DB-17AB-4E73-8AD7-8E835C4E3ABB}"/>
              </a:ext>
            </a:extLst>
          </p:cNvPr>
          <p:cNvSpPr>
            <a:spLocks noGrp="1"/>
          </p:cNvSpPr>
          <p:nvPr>
            <p:ph type="title"/>
          </p:nvPr>
        </p:nvSpPr>
        <p:spPr>
          <a:xfrm>
            <a:off x="2605682" y="1225355"/>
            <a:ext cx="7772400" cy="659203"/>
          </a:xfrm>
        </p:spPr>
        <p:txBody>
          <a:bodyPr>
            <a:noAutofit/>
          </a:bodyPr>
          <a:lstStyle/>
          <a:p>
            <a:pPr algn="ctr"/>
            <a:r>
              <a:rPr lang="es-CO" sz="2800" dirty="0">
                <a:solidFill>
                  <a:srgbClr val="000A8B"/>
                </a:solidFill>
              </a:rPr>
              <a:t>ESTADO ACTUAL DEL ACUERDO</a:t>
            </a:r>
          </a:p>
        </p:txBody>
      </p:sp>
      <p:sp>
        <p:nvSpPr>
          <p:cNvPr id="3" name="Marcador de texto 2">
            <a:extLst>
              <a:ext uri="{FF2B5EF4-FFF2-40B4-BE49-F238E27FC236}">
                <a16:creationId xmlns:a16="http://schemas.microsoft.com/office/drawing/2014/main" id="{1517E916-986B-48CC-8389-3DAB4DCC7A97}"/>
              </a:ext>
            </a:extLst>
          </p:cNvPr>
          <p:cNvSpPr>
            <a:spLocks noGrp="1"/>
          </p:cNvSpPr>
          <p:nvPr>
            <p:ph type="body" idx="1"/>
          </p:nvPr>
        </p:nvSpPr>
        <p:spPr>
          <a:xfrm>
            <a:off x="384313" y="1951471"/>
            <a:ext cx="11423373" cy="3402703"/>
          </a:xfrm>
        </p:spPr>
        <p:txBody>
          <a:bodyPr>
            <a:normAutofit lnSpcReduction="10000"/>
          </a:bodyPr>
          <a:lstStyle/>
          <a:p>
            <a:pPr marL="342900" indent="-342900" algn="just">
              <a:buFont typeface="Wingdings" panose="05000000000000000000" pitchFamily="2" charset="2"/>
              <a:buChar char="ü"/>
            </a:pPr>
            <a:r>
              <a:rPr lang="es-CO" sz="2400" dirty="0">
                <a:solidFill>
                  <a:schemeClr val="tx1"/>
                </a:solidFill>
              </a:rPr>
              <a:t>Existe acuerdo respecto del texto del Contrato, especialmente en los siguientes aspectos:  </a:t>
            </a:r>
          </a:p>
          <a:p>
            <a:pPr marL="66675" indent="23813" algn="just"/>
            <a:r>
              <a:rPr lang="es-CO" sz="2400" dirty="0">
                <a:solidFill>
                  <a:schemeClr val="tx1"/>
                </a:solidFill>
              </a:rPr>
              <a:t>     1.   Clausula de Indemnidad. </a:t>
            </a:r>
          </a:p>
          <a:p>
            <a:pPr marL="749300" indent="-342900" algn="just">
              <a:tabLst>
                <a:tab pos="757238" algn="l"/>
              </a:tabLst>
            </a:pPr>
            <a:r>
              <a:rPr lang="es-CO" sz="2400" dirty="0">
                <a:solidFill>
                  <a:schemeClr val="tx1"/>
                </a:solidFill>
              </a:rPr>
              <a:t>2. Liquidación de la Zona Franca Especial Cementera del Magdalena Medio S.A.S. -ZOMAM- frente a un eventual escenario en el cual se pierdan los beneficios del régimen franco. </a:t>
            </a:r>
          </a:p>
          <a:p>
            <a:pPr marL="749300" indent="-342900" algn="just">
              <a:tabLst>
                <a:tab pos="757238" algn="l"/>
              </a:tabLst>
            </a:pPr>
            <a:endParaRPr lang="es-CO" sz="2400" dirty="0">
              <a:solidFill>
                <a:schemeClr val="tx1"/>
              </a:solidFill>
            </a:endParaRPr>
          </a:p>
          <a:p>
            <a:pPr marL="342900" indent="-342900" algn="just">
              <a:buFont typeface="Wingdings" panose="05000000000000000000" pitchFamily="2" charset="2"/>
              <a:buChar char="ü"/>
            </a:pPr>
            <a:r>
              <a:rPr lang="es-CO" sz="2400" dirty="0">
                <a:solidFill>
                  <a:schemeClr val="tx1"/>
                </a:solidFill>
              </a:rPr>
              <a:t>Se radicó en fecha 24 de enero de 2019 Conciliación Extrajudicial ante la </a:t>
            </a:r>
            <a:r>
              <a:rPr lang="es-ES" sz="2400" dirty="0">
                <a:solidFill>
                  <a:schemeClr val="tx1"/>
                </a:solidFill>
              </a:rPr>
              <a:t>Procuraduría General de la Nación para conocimiento de la Jurisdicción Contenciosa – Administrativa</a:t>
            </a:r>
            <a:r>
              <a:rPr lang="es-CO" sz="2400" dirty="0">
                <a:solidFill>
                  <a:schemeClr val="tx1"/>
                </a:solidFill>
              </a:rPr>
              <a:t>. </a:t>
            </a:r>
          </a:p>
        </p:txBody>
      </p:sp>
      <p:sp>
        <p:nvSpPr>
          <p:cNvPr id="15" name="Rectángulo 14">
            <a:extLst>
              <a:ext uri="{FF2B5EF4-FFF2-40B4-BE49-F238E27FC236}">
                <a16:creationId xmlns:a16="http://schemas.microsoft.com/office/drawing/2014/main" id="{E81F0A4E-6A3A-4F56-86D8-91D58A98FEE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CuadroTexto 15">
            <a:extLst>
              <a:ext uri="{FF2B5EF4-FFF2-40B4-BE49-F238E27FC236}">
                <a16:creationId xmlns:a16="http://schemas.microsoft.com/office/drawing/2014/main" id="{EE890647-A32A-47A5-A3CA-577D1A4A641A}"/>
              </a:ext>
            </a:extLst>
          </p:cNvPr>
          <p:cNvSpPr txBox="1"/>
          <p:nvPr/>
        </p:nvSpPr>
        <p:spPr>
          <a:xfrm>
            <a:off x="8813799" y="6560525"/>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pic>
        <p:nvPicPr>
          <p:cNvPr id="17" name="Imagen 16">
            <a:extLst>
              <a:ext uri="{FF2B5EF4-FFF2-40B4-BE49-F238E27FC236}">
                <a16:creationId xmlns:a16="http://schemas.microsoft.com/office/drawing/2014/main" id="{275EEF85-BE10-4025-A49D-B915144E6A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8" name="Imagen 17">
            <a:extLst>
              <a:ext uri="{FF2B5EF4-FFF2-40B4-BE49-F238E27FC236}">
                <a16:creationId xmlns:a16="http://schemas.microsoft.com/office/drawing/2014/main" id="{F4B458BF-CECE-4414-B952-1063C9B851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72629702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325216" y="2538668"/>
            <a:ext cx="9143999" cy="1446550"/>
          </a:xfrm>
          <a:prstGeom prst="rect">
            <a:avLst/>
          </a:prstGeom>
          <a:noFill/>
        </p:spPr>
        <p:txBody>
          <a:bodyPr wrap="square" rtlCol="0">
            <a:spAutoFit/>
          </a:bodyPr>
          <a:lstStyle/>
          <a:p>
            <a:pPr algn="ctr"/>
            <a:r>
              <a:rPr lang="es-ES" sz="4400" b="1" dirty="0">
                <a:solidFill>
                  <a:srgbClr val="002060"/>
                </a:solidFill>
              </a:rPr>
              <a:t>Actualización Triple A</a:t>
            </a: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13" name="CuadroTexto 12">
            <a:extLst>
              <a:ext uri="{FF2B5EF4-FFF2-40B4-BE49-F238E27FC236}">
                <a16:creationId xmlns:a16="http://schemas.microsoft.com/office/drawing/2014/main" id="{DCF1BD16-91AA-4E12-A2C9-F0989ECB8B70}"/>
              </a:ext>
            </a:extLst>
          </p:cNvPr>
          <p:cNvSpPr txBox="1"/>
          <p:nvPr/>
        </p:nvSpPr>
        <p:spPr>
          <a:xfrm>
            <a:off x="8846239" y="6545361"/>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 </a:t>
            </a:r>
          </a:p>
        </p:txBody>
      </p:sp>
    </p:spTree>
    <p:extLst>
      <p:ext uri="{BB962C8B-B14F-4D97-AF65-F5344CB8AC3E}">
        <p14:creationId xmlns:p14="http://schemas.microsoft.com/office/powerpoint/2010/main" val="275158307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46239" y="6545361"/>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 </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3" name="CuadroTexto 2">
            <a:extLst>
              <a:ext uri="{FF2B5EF4-FFF2-40B4-BE49-F238E27FC236}">
                <a16:creationId xmlns:a16="http://schemas.microsoft.com/office/drawing/2014/main" id="{7662A873-4321-4B7A-8989-C760AA880732}"/>
              </a:ext>
            </a:extLst>
          </p:cNvPr>
          <p:cNvSpPr txBox="1"/>
          <p:nvPr/>
        </p:nvSpPr>
        <p:spPr>
          <a:xfrm>
            <a:off x="172278" y="1283804"/>
            <a:ext cx="11834192" cy="5509200"/>
          </a:xfrm>
          <a:prstGeom prst="rect">
            <a:avLst/>
          </a:prstGeom>
          <a:noFill/>
        </p:spPr>
        <p:txBody>
          <a:bodyPr wrap="square" rtlCol="0">
            <a:spAutoFit/>
          </a:bodyPr>
          <a:lstStyle/>
          <a:p>
            <a:pPr algn="ctr"/>
            <a:r>
              <a:rPr lang="es-CO" sz="2400" b="1" dirty="0">
                <a:solidFill>
                  <a:srgbClr val="000A8B"/>
                </a:solidFill>
              </a:rPr>
              <a:t>SELECCIÓN GERENTE GENERAL SOCIEDAD TRIPLE A E.S.P. S.A. </a:t>
            </a:r>
            <a:endParaRPr lang="es-CO" sz="2400" dirty="0">
              <a:solidFill>
                <a:srgbClr val="000A8B"/>
              </a:solidFill>
            </a:endParaRPr>
          </a:p>
          <a:p>
            <a:pPr marL="285750" indent="-285750" algn="just">
              <a:buFont typeface="Arial" panose="020B0604020202020204" pitchFamily="34" charset="0"/>
              <a:buChar char="•"/>
            </a:pPr>
            <a:endParaRPr lang="es-CO" sz="2400" dirty="0">
              <a:solidFill>
                <a:srgbClr val="000A8B"/>
              </a:solidFill>
            </a:endParaRPr>
          </a:p>
          <a:p>
            <a:pPr marL="285750" indent="-285750" algn="just">
              <a:buFont typeface="Arial" panose="020B0604020202020204" pitchFamily="34" charset="0"/>
              <a:buChar char="•"/>
            </a:pPr>
            <a:endParaRPr lang="es-CO" dirty="0"/>
          </a:p>
          <a:p>
            <a:pPr marL="285750" indent="-285750" algn="just">
              <a:buFont typeface="Arial" panose="020B0604020202020204" pitchFamily="34" charset="0"/>
              <a:buChar char="•"/>
            </a:pPr>
            <a:r>
              <a:rPr lang="es-CO" dirty="0"/>
              <a:t>La Junta Directiva escogió a la firma Spencer Stuart, una de las empresas más prestantes a nivel internacional en procesos de selección de directivos, para el proceso de postulación de aspirantes a la Gerencia de Triple A.</a:t>
            </a:r>
          </a:p>
          <a:p>
            <a:pPr algn="just"/>
            <a:endParaRPr lang="es-CO" dirty="0"/>
          </a:p>
          <a:p>
            <a:pPr marL="285750" indent="-285750" algn="just">
              <a:buFont typeface="Arial" panose="020B0604020202020204" pitchFamily="34" charset="0"/>
              <a:buChar char="•"/>
            </a:pPr>
            <a:r>
              <a:rPr lang="es-CO" dirty="0"/>
              <a:t>En sesión de junta directiva del 16 de enero de 2019 se presentaron los resultados del estudio y selección de los candidatos. Se adjunta presentación realizada por la firma.</a:t>
            </a:r>
          </a:p>
          <a:p>
            <a:pPr marL="285750" indent="-285750" algn="just">
              <a:buFont typeface="Arial" panose="020B0604020202020204" pitchFamily="34" charset="0"/>
              <a:buChar char="•"/>
            </a:pPr>
            <a:endParaRPr lang="es-CO" dirty="0"/>
          </a:p>
          <a:p>
            <a:pPr marL="285750" indent="-285750" algn="just">
              <a:buFont typeface="Arial" panose="020B0604020202020204" pitchFamily="34" charset="0"/>
              <a:buChar char="•"/>
            </a:pPr>
            <a:r>
              <a:rPr lang="es-CO" dirty="0"/>
              <a:t>Por votación unánime por parte de los miembros de Junta Directiva se seleccionó al señor </a:t>
            </a:r>
            <a:r>
              <a:rPr lang="es-ES" dirty="0"/>
              <a:t>Guillermo Peña Bernal como Gerente General de la sociedad TRIPLE A.</a:t>
            </a:r>
          </a:p>
          <a:p>
            <a:pPr algn="just"/>
            <a:endParaRPr lang="es-CO" dirty="0"/>
          </a:p>
          <a:p>
            <a:pPr marL="285750" indent="-285750" algn="just">
              <a:buFont typeface="Arial" panose="020B0604020202020204" pitchFamily="34" charset="0"/>
              <a:buChar char="•"/>
            </a:pPr>
            <a:r>
              <a:rPr lang="es-ES" dirty="0"/>
              <a:t>El profesional seleccionado es ingeniero electrónico con más de 30 años de experiencia en diversas áreas como operaciones, mercadeo, gerencia general y comercial. Se ha desempeñado como directivo en diversas empresas como la Sociedad Portuaria Regional de Barranquilla, Avantel y </a:t>
            </a:r>
            <a:r>
              <a:rPr lang="es-ES" dirty="0" err="1"/>
              <a:t>Celcaribe</a:t>
            </a:r>
            <a:r>
              <a:rPr lang="es-ES" dirty="0"/>
              <a:t>. Es reconocido como un líder exigente y orientado a resultados</a:t>
            </a:r>
            <a:endParaRPr lang="es-CO" dirty="0"/>
          </a:p>
          <a:p>
            <a:pPr algn="just"/>
            <a:endParaRPr lang="es-CO" sz="1600" dirty="0"/>
          </a:p>
          <a:p>
            <a:pPr algn="just"/>
            <a:endParaRPr lang="es-CO" b="1" dirty="0"/>
          </a:p>
          <a:p>
            <a:pPr algn="just"/>
            <a:endParaRPr lang="es-CO" dirty="0"/>
          </a:p>
        </p:txBody>
      </p:sp>
    </p:spTree>
    <p:extLst>
      <p:ext uri="{BB962C8B-B14F-4D97-AF65-F5344CB8AC3E}">
        <p14:creationId xmlns:p14="http://schemas.microsoft.com/office/powerpoint/2010/main" val="56867805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13799" y="6560525"/>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12">
            <a:extLst>
              <a:ext uri="{FF2B5EF4-FFF2-40B4-BE49-F238E27FC236}">
                <a16:creationId xmlns:a16="http://schemas.microsoft.com/office/drawing/2014/main" id="{4A045731-832C-4A9C-A1DA-8E45F226A20C}"/>
              </a:ext>
            </a:extLst>
          </p:cNvPr>
          <p:cNvPicPr>
            <a:picLocks noChangeAspect="1"/>
          </p:cNvPicPr>
          <p:nvPr/>
        </p:nvPicPr>
        <p:blipFill rotWithShape="1">
          <a:blip r:embed="rId4"/>
          <a:srcRect l="4062" t="46387" r="43906" b="20819"/>
          <a:stretch/>
        </p:blipFill>
        <p:spPr>
          <a:xfrm>
            <a:off x="3521578" y="2214562"/>
            <a:ext cx="4757738" cy="1685925"/>
          </a:xfrm>
          <a:prstGeom prst="rect">
            <a:avLst/>
          </a:prstGeom>
        </p:spPr>
      </p:pic>
    </p:spTree>
    <p:extLst>
      <p:ext uri="{BB962C8B-B14F-4D97-AF65-F5344CB8AC3E}">
        <p14:creationId xmlns:p14="http://schemas.microsoft.com/office/powerpoint/2010/main" val="374756052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1549</TotalTime>
  <Words>6193</Words>
  <Application>Microsoft Office PowerPoint</Application>
  <PresentationFormat>Panorámica</PresentationFormat>
  <Paragraphs>1036</Paragraphs>
  <Slides>99</Slides>
  <Notes>5</Notes>
  <HiddenSlides>1</HiddenSlides>
  <MMClips>0</MMClips>
  <ScaleCrop>false</ScaleCrop>
  <HeadingPairs>
    <vt:vector size="6" baseType="variant">
      <vt:variant>
        <vt:lpstr>Fuentes usadas</vt:lpstr>
      </vt:variant>
      <vt:variant>
        <vt:i4>11</vt:i4>
      </vt:variant>
      <vt:variant>
        <vt:lpstr>Tema</vt:lpstr>
      </vt:variant>
      <vt:variant>
        <vt:i4>2</vt:i4>
      </vt:variant>
      <vt:variant>
        <vt:lpstr>Títulos de diapositiva</vt:lpstr>
      </vt:variant>
      <vt:variant>
        <vt:i4>99</vt:i4>
      </vt:variant>
    </vt:vector>
  </HeadingPairs>
  <TitlesOfParts>
    <vt:vector size="112" baseType="lpstr">
      <vt:lpstr>Aharoni</vt:lpstr>
      <vt:lpstr>Arial</vt:lpstr>
      <vt:lpstr>Arial </vt:lpstr>
      <vt:lpstr>Arial Narrow</vt:lpstr>
      <vt:lpstr>Calibri</vt:lpstr>
      <vt:lpstr>Calibri Light</vt:lpstr>
      <vt:lpstr>Lato</vt:lpstr>
      <vt:lpstr>Lato Regular</vt:lpstr>
      <vt:lpstr>Symbol</vt:lpstr>
      <vt:lpstr>Times New Roman</vt:lpstr>
      <vt:lpstr>Wingdings</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ESTADO ACTUAL DEL ACUERDO</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31</cp:revision>
  <dcterms:created xsi:type="dcterms:W3CDTF">2015-02-19T23:51:59Z</dcterms:created>
  <dcterms:modified xsi:type="dcterms:W3CDTF">2019-01-29T18:15:40Z</dcterms:modified>
</cp:coreProperties>
</file>