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69" d="100"/>
          <a:sy n="69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JDUQUE\Desktop\Gerencia%20de%20Inmuebles\Estimados%20de%20Renta\Estimados%20de%20Renta%20Consolidad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[Estimados de Renta Consolidado.xlsx]Hoja4!TablaDinámica7</c:name>
    <c:fmtId val="10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Hoja4!$B$106:$B$107</c:f>
              <c:strCache>
                <c:ptCount val="1"/>
                <c:pt idx="0">
                  <c:v>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Hoja4!$A$108:$A$112</c:f>
              <c:strCache>
                <c:ptCount val="4"/>
                <c:pt idx="0">
                  <c:v>Bueno</c:v>
                </c:pt>
                <c:pt idx="1">
                  <c:v>Malo</c:v>
                </c:pt>
                <c:pt idx="2">
                  <c:v>Regular</c:v>
                </c:pt>
                <c:pt idx="3">
                  <c:v>Remover</c:v>
                </c:pt>
              </c:strCache>
            </c:strRef>
          </c:cat>
          <c:val>
            <c:numRef>
              <c:f>Hoja4!$B$108:$B$112</c:f>
              <c:numCache>
                <c:formatCode>General</c:formatCode>
                <c:ptCount val="4"/>
                <c:pt idx="0">
                  <c:v>2</c:v>
                </c:pt>
                <c:pt idx="1">
                  <c:v>10</c:v>
                </c:pt>
                <c:pt idx="2">
                  <c:v>5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7-45C3-9D24-819D5596E7F9}"/>
            </c:ext>
          </c:extLst>
        </c:ser>
        <c:ser>
          <c:idx val="1"/>
          <c:order val="1"/>
          <c:tx>
            <c:strRef>
              <c:f>Hoja4!$C$106:$C$107</c:f>
              <c:strCache>
                <c:ptCount val="1"/>
                <c:pt idx="0">
                  <c:v>NIT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Hoja4!$A$108:$A$112</c:f>
              <c:strCache>
                <c:ptCount val="4"/>
                <c:pt idx="0">
                  <c:v>Bueno</c:v>
                </c:pt>
                <c:pt idx="1">
                  <c:v>Malo</c:v>
                </c:pt>
                <c:pt idx="2">
                  <c:v>Regular</c:v>
                </c:pt>
                <c:pt idx="3">
                  <c:v>Remover</c:v>
                </c:pt>
              </c:strCache>
            </c:strRef>
          </c:cat>
          <c:val>
            <c:numRef>
              <c:f>Hoja4!$C$108:$C$112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13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B7-45C3-9D24-819D5596E7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19534096"/>
        <c:axId val="1932492720"/>
      </c:barChart>
      <c:catAx>
        <c:axId val="171953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32492720"/>
        <c:crosses val="autoZero"/>
        <c:auto val="1"/>
        <c:lblAlgn val="ctr"/>
        <c:lblOffset val="100"/>
        <c:noMultiLvlLbl val="0"/>
      </c:catAx>
      <c:valAx>
        <c:axId val="193249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195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[Estimados de Renta Consolidado.xlsx]Hoja4!TablaDinámica7</c:name>
    <c:fmtId val="13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3.5814923232724213E-2"/>
          <c:y val="7.407407407407407E-2"/>
          <c:w val="0.89998452877883073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Hoja4!$B$106:$B$107</c:f>
              <c:strCache>
                <c:ptCount val="1"/>
                <c:pt idx="0">
                  <c:v>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Hoja4!$A$108:$A$112</c:f>
              <c:strCache>
                <c:ptCount val="4"/>
                <c:pt idx="0">
                  <c:v>Bueno</c:v>
                </c:pt>
                <c:pt idx="1">
                  <c:v>Malo</c:v>
                </c:pt>
                <c:pt idx="2">
                  <c:v>Regular</c:v>
                </c:pt>
                <c:pt idx="3">
                  <c:v>Remover</c:v>
                </c:pt>
              </c:strCache>
            </c:strRef>
          </c:cat>
          <c:val>
            <c:numRef>
              <c:f>Hoja4!$B$108:$B$112</c:f>
              <c:numCache>
                <c:formatCode>General</c:formatCode>
                <c:ptCount val="4"/>
                <c:pt idx="0">
                  <c:v>222</c:v>
                </c:pt>
                <c:pt idx="1">
                  <c:v>669</c:v>
                </c:pt>
                <c:pt idx="2">
                  <c:v>581</c:v>
                </c:pt>
                <c:pt idx="3">
                  <c:v>3868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D-4C70-9E0E-CAED5897191E}"/>
            </c:ext>
          </c:extLst>
        </c:ser>
        <c:ser>
          <c:idx val="1"/>
          <c:order val="1"/>
          <c:tx>
            <c:strRef>
              <c:f>Hoja4!$C$106:$C$107</c:f>
              <c:strCache>
                <c:ptCount val="1"/>
                <c:pt idx="0">
                  <c:v>NIT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Hoja4!$A$108:$A$112</c:f>
              <c:strCache>
                <c:ptCount val="4"/>
                <c:pt idx="0">
                  <c:v>Bueno</c:v>
                </c:pt>
                <c:pt idx="1">
                  <c:v>Malo</c:v>
                </c:pt>
                <c:pt idx="2">
                  <c:v>Regular</c:v>
                </c:pt>
                <c:pt idx="3">
                  <c:v>Remover</c:v>
                </c:pt>
              </c:strCache>
            </c:strRef>
          </c:cat>
          <c:val>
            <c:numRef>
              <c:f>Hoja4!$C$108:$C$112</c:f>
              <c:numCache>
                <c:formatCode>General</c:formatCode>
                <c:ptCount val="4"/>
                <c:pt idx="0">
                  <c:v>1290</c:v>
                </c:pt>
                <c:pt idx="1">
                  <c:v>1719</c:v>
                </c:pt>
                <c:pt idx="2">
                  <c:v>2455</c:v>
                </c:pt>
                <c:pt idx="3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AD-4C70-9E0E-CAED589719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19534096"/>
        <c:axId val="1932492720"/>
      </c:barChart>
      <c:catAx>
        <c:axId val="171953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32492720"/>
        <c:crosses val="autoZero"/>
        <c:auto val="1"/>
        <c:lblAlgn val="ctr"/>
        <c:lblOffset val="100"/>
        <c:noMultiLvlLbl val="0"/>
      </c:catAx>
      <c:valAx>
        <c:axId val="193249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195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845F50-5B5D-47AC-8CE0-D0D1528BF727}" type="doc">
      <dgm:prSet loTypeId="urn:microsoft.com/office/officeart/2009/3/layout/Phased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F110F260-6D2F-4350-9590-C7207042EF0D}">
      <dgm:prSet phldrT="[Texto]"/>
      <dgm:spPr/>
      <dgm:t>
        <a:bodyPr/>
        <a:lstStyle/>
        <a:p>
          <a:r>
            <a:rPr lang="es-ES" b="1" dirty="0"/>
            <a:t>100 Depositarios Provisionales de Inmuebles con activos</a:t>
          </a:r>
          <a:endParaRPr lang="es-CO" b="1" dirty="0"/>
        </a:p>
      </dgm:t>
    </dgm:pt>
    <dgm:pt modelId="{62225A2E-D3D9-4B85-9C31-DDEA44FB6C7A}" type="parTrans" cxnId="{C8E2627E-FCB1-44A4-9F2C-7F5E56B97B94}">
      <dgm:prSet/>
      <dgm:spPr/>
      <dgm:t>
        <a:bodyPr/>
        <a:lstStyle/>
        <a:p>
          <a:endParaRPr lang="es-CO" b="1"/>
        </a:p>
      </dgm:t>
    </dgm:pt>
    <dgm:pt modelId="{A7DA5E84-1E41-47C1-BD7B-814F77F44B29}" type="sibTrans" cxnId="{C8E2627E-FCB1-44A4-9F2C-7F5E56B97B94}">
      <dgm:prSet/>
      <dgm:spPr/>
      <dgm:t>
        <a:bodyPr/>
        <a:lstStyle/>
        <a:p>
          <a:endParaRPr lang="es-CO" b="1"/>
        </a:p>
      </dgm:t>
    </dgm:pt>
    <dgm:pt modelId="{0897E4B8-827E-440A-906A-FF83EE24C4BC}">
      <dgm:prSet phldrT="[Texto]"/>
      <dgm:spPr/>
      <dgm:t>
        <a:bodyPr/>
        <a:lstStyle/>
        <a:p>
          <a:r>
            <a:rPr lang="es-ES" b="1" dirty="0"/>
            <a:t>64 Personas Naturales</a:t>
          </a:r>
          <a:endParaRPr lang="es-CO" b="1" dirty="0"/>
        </a:p>
      </dgm:t>
    </dgm:pt>
    <dgm:pt modelId="{10FEDB79-A0E0-4C88-A8E4-A5D827DB1A9E}" type="parTrans" cxnId="{FEDEC36B-9EF7-4F56-B8EF-935FEA9D4D58}">
      <dgm:prSet/>
      <dgm:spPr/>
      <dgm:t>
        <a:bodyPr/>
        <a:lstStyle/>
        <a:p>
          <a:endParaRPr lang="es-CO" b="1"/>
        </a:p>
      </dgm:t>
    </dgm:pt>
    <dgm:pt modelId="{74696BB8-5E90-4899-997F-2794CD2753B3}" type="sibTrans" cxnId="{FEDEC36B-9EF7-4F56-B8EF-935FEA9D4D58}">
      <dgm:prSet/>
      <dgm:spPr/>
      <dgm:t>
        <a:bodyPr/>
        <a:lstStyle/>
        <a:p>
          <a:endParaRPr lang="es-CO" b="1"/>
        </a:p>
      </dgm:t>
    </dgm:pt>
    <dgm:pt modelId="{D5F28D9A-6D53-4722-A6E0-A920E66F8A3E}">
      <dgm:prSet phldrT="[Texto]"/>
      <dgm:spPr/>
      <dgm:t>
        <a:bodyPr/>
        <a:lstStyle/>
        <a:p>
          <a:r>
            <a:rPr lang="es-ES" b="1" dirty="0"/>
            <a:t>36 Personas Jurídicas</a:t>
          </a:r>
          <a:endParaRPr lang="es-CO" b="1" dirty="0"/>
        </a:p>
      </dgm:t>
    </dgm:pt>
    <dgm:pt modelId="{DB6CD856-9239-4E77-8441-3DFAE22D73CB}" type="parTrans" cxnId="{6A9D3BC5-8C73-46C5-AFA7-9B2AEB2A7F2E}">
      <dgm:prSet/>
      <dgm:spPr/>
      <dgm:t>
        <a:bodyPr/>
        <a:lstStyle/>
        <a:p>
          <a:endParaRPr lang="es-CO" b="1"/>
        </a:p>
      </dgm:t>
    </dgm:pt>
    <dgm:pt modelId="{DF3C0CC7-1A3D-46AB-800B-BDF5841BDD12}" type="sibTrans" cxnId="{6A9D3BC5-8C73-46C5-AFA7-9B2AEB2A7F2E}">
      <dgm:prSet/>
      <dgm:spPr/>
      <dgm:t>
        <a:bodyPr/>
        <a:lstStyle/>
        <a:p>
          <a:endParaRPr lang="es-CO" b="1"/>
        </a:p>
      </dgm:t>
    </dgm:pt>
    <dgm:pt modelId="{9F267304-340A-4332-A2A9-E8599521BF5C}">
      <dgm:prSet phldrT="[Texto]"/>
      <dgm:spPr/>
      <dgm:t>
        <a:bodyPr/>
        <a:lstStyle/>
        <a:p>
          <a:r>
            <a:rPr lang="es-ES" b="1" dirty="0"/>
            <a:t>5 En proceso de Remoción y Retiro – 590 FMI</a:t>
          </a:r>
          <a:endParaRPr lang="es-CO" b="1" dirty="0"/>
        </a:p>
      </dgm:t>
    </dgm:pt>
    <dgm:pt modelId="{6FE1F82B-7D2F-480F-96BF-5C5D1DA025AE}" type="parTrans" cxnId="{50E5AED1-4767-43C1-A569-C56ABE5615D0}">
      <dgm:prSet/>
      <dgm:spPr/>
      <dgm:t>
        <a:bodyPr/>
        <a:lstStyle/>
        <a:p>
          <a:endParaRPr lang="es-CO" b="1"/>
        </a:p>
      </dgm:t>
    </dgm:pt>
    <dgm:pt modelId="{B401B914-5B61-4635-BBA5-D44698240254}" type="sibTrans" cxnId="{50E5AED1-4767-43C1-A569-C56ABE5615D0}">
      <dgm:prSet/>
      <dgm:spPr/>
      <dgm:t>
        <a:bodyPr/>
        <a:lstStyle/>
        <a:p>
          <a:endParaRPr lang="es-CO" b="1"/>
        </a:p>
      </dgm:t>
    </dgm:pt>
    <dgm:pt modelId="{3D90DE55-BEAE-4855-A533-2EFF861C3FFA}">
      <dgm:prSet phldrT="[Texto]" custT="1"/>
      <dgm:spPr/>
      <dgm:t>
        <a:bodyPr/>
        <a:lstStyle/>
        <a:p>
          <a:r>
            <a:rPr lang="es-CO" sz="1100" b="1" dirty="0"/>
            <a:t>EDIFICATORIA SAS</a:t>
          </a:r>
        </a:p>
      </dgm:t>
    </dgm:pt>
    <dgm:pt modelId="{3DCA52FB-0FC0-4D4F-9EED-4CF5CB2AA9CC}" type="parTrans" cxnId="{CD248061-3FF3-45A5-9750-2FE571944E0A}">
      <dgm:prSet/>
      <dgm:spPr/>
      <dgm:t>
        <a:bodyPr/>
        <a:lstStyle/>
        <a:p>
          <a:endParaRPr lang="es-CO" b="1"/>
        </a:p>
      </dgm:t>
    </dgm:pt>
    <dgm:pt modelId="{CC213C95-5EE2-4C37-A457-AE3DA7F32BFB}" type="sibTrans" cxnId="{CD248061-3FF3-45A5-9750-2FE571944E0A}">
      <dgm:prSet/>
      <dgm:spPr/>
      <dgm:t>
        <a:bodyPr/>
        <a:lstStyle/>
        <a:p>
          <a:endParaRPr lang="es-CO" b="1"/>
        </a:p>
      </dgm:t>
    </dgm:pt>
    <dgm:pt modelId="{18292A63-8980-4E08-BF22-2BC6993F1753}">
      <dgm:prSet phldrT="[Texto]"/>
      <dgm:spPr/>
      <dgm:t>
        <a:bodyPr/>
        <a:lstStyle/>
        <a:p>
          <a:r>
            <a:rPr lang="es-ES" b="1" dirty="0"/>
            <a:t>7498 Inmuebles</a:t>
          </a:r>
          <a:endParaRPr lang="es-CO" b="1" dirty="0"/>
        </a:p>
      </dgm:t>
    </dgm:pt>
    <dgm:pt modelId="{C4B3ABF2-8D88-4E61-BE6E-9649FAD35C5D}" type="parTrans" cxnId="{62961D0C-BB3F-483B-A50A-56A5FA7AEA8D}">
      <dgm:prSet/>
      <dgm:spPr/>
      <dgm:t>
        <a:bodyPr/>
        <a:lstStyle/>
        <a:p>
          <a:endParaRPr lang="es-CO" b="1"/>
        </a:p>
      </dgm:t>
    </dgm:pt>
    <dgm:pt modelId="{D09D99A9-06AF-4E6A-926E-3074F364ED7F}" type="sibTrans" cxnId="{62961D0C-BB3F-483B-A50A-56A5FA7AEA8D}">
      <dgm:prSet/>
      <dgm:spPr/>
      <dgm:t>
        <a:bodyPr/>
        <a:lstStyle/>
        <a:p>
          <a:endParaRPr lang="es-CO" b="1"/>
        </a:p>
      </dgm:t>
    </dgm:pt>
    <dgm:pt modelId="{DDB9B070-A058-41BA-9A10-741A9377B87B}">
      <dgm:prSet phldrT="[Texto]"/>
      <dgm:spPr/>
      <dgm:t>
        <a:bodyPr/>
        <a:lstStyle/>
        <a:p>
          <a:r>
            <a:rPr lang="es-ES" b="1" dirty="0"/>
            <a:t>5399 Inmuebles</a:t>
          </a:r>
          <a:endParaRPr lang="es-CO" b="1" dirty="0"/>
        </a:p>
      </dgm:t>
    </dgm:pt>
    <dgm:pt modelId="{221596F2-5A00-497B-BBAF-13B57082B0BD}" type="parTrans" cxnId="{04FC7A1B-B634-4A62-B6C7-F1920387E386}">
      <dgm:prSet/>
      <dgm:spPr/>
      <dgm:t>
        <a:bodyPr/>
        <a:lstStyle/>
        <a:p>
          <a:endParaRPr lang="es-CO" b="1"/>
        </a:p>
      </dgm:t>
    </dgm:pt>
    <dgm:pt modelId="{E34F9AB9-4EA3-4DBB-9C4E-3C043AA17640}" type="sibTrans" cxnId="{04FC7A1B-B634-4A62-B6C7-F1920387E386}">
      <dgm:prSet/>
      <dgm:spPr/>
      <dgm:t>
        <a:bodyPr/>
        <a:lstStyle/>
        <a:p>
          <a:endParaRPr lang="es-CO" b="1"/>
        </a:p>
      </dgm:t>
    </dgm:pt>
    <dgm:pt modelId="{535AF6C1-9477-4F8F-9958-AAF5577E7255}">
      <dgm:prSet phldrT="[Texto]" custT="1"/>
      <dgm:spPr/>
      <dgm:t>
        <a:bodyPr/>
        <a:lstStyle/>
        <a:p>
          <a:r>
            <a:rPr lang="es-CO" sz="1100" b="1" dirty="0"/>
            <a:t>FERNANDO  HUILA  CAJIAO</a:t>
          </a:r>
        </a:p>
      </dgm:t>
    </dgm:pt>
    <dgm:pt modelId="{EEEE9154-DBCA-4B56-ADB3-F9DB13E33FF9}" type="parTrans" cxnId="{D867E73B-B898-45BA-9301-7365C2157B08}">
      <dgm:prSet/>
      <dgm:spPr/>
      <dgm:t>
        <a:bodyPr/>
        <a:lstStyle/>
        <a:p>
          <a:endParaRPr lang="es-CO" b="1"/>
        </a:p>
      </dgm:t>
    </dgm:pt>
    <dgm:pt modelId="{F97AEB8C-2E18-4CB2-AE9B-064A16BA05AA}" type="sibTrans" cxnId="{D867E73B-B898-45BA-9301-7365C2157B08}">
      <dgm:prSet/>
      <dgm:spPr/>
      <dgm:t>
        <a:bodyPr/>
        <a:lstStyle/>
        <a:p>
          <a:endParaRPr lang="es-CO" b="1"/>
        </a:p>
      </dgm:t>
    </dgm:pt>
    <dgm:pt modelId="{91E3700F-342B-4921-8069-BCB958932515}">
      <dgm:prSet phldrT="[Texto]" custT="1"/>
      <dgm:spPr/>
      <dgm:t>
        <a:bodyPr/>
        <a:lstStyle/>
        <a:p>
          <a:r>
            <a:rPr lang="es-CO" sz="1100" b="1" dirty="0"/>
            <a:t>OSCAR  TORO  NIETO</a:t>
          </a:r>
        </a:p>
      </dgm:t>
    </dgm:pt>
    <dgm:pt modelId="{7E5D4F17-77DB-490A-AE3A-6ECDF9C66317}" type="parTrans" cxnId="{CC061128-F7F9-4FFF-82CA-C7BCE34C978D}">
      <dgm:prSet/>
      <dgm:spPr/>
      <dgm:t>
        <a:bodyPr/>
        <a:lstStyle/>
        <a:p>
          <a:endParaRPr lang="es-CO" b="1"/>
        </a:p>
      </dgm:t>
    </dgm:pt>
    <dgm:pt modelId="{91CD36BB-A9CB-45CE-B56C-A6E38A4E7691}" type="sibTrans" cxnId="{CC061128-F7F9-4FFF-82CA-C7BCE34C978D}">
      <dgm:prSet/>
      <dgm:spPr/>
      <dgm:t>
        <a:bodyPr/>
        <a:lstStyle/>
        <a:p>
          <a:endParaRPr lang="es-CO" b="1"/>
        </a:p>
      </dgm:t>
    </dgm:pt>
    <dgm:pt modelId="{DE27078B-1FFE-48E1-9F89-6DBC98D8D6D6}">
      <dgm:prSet phldrT="[Texto]" custT="1"/>
      <dgm:spPr/>
      <dgm:t>
        <a:bodyPr/>
        <a:lstStyle/>
        <a:p>
          <a:r>
            <a:rPr lang="es-ES" sz="1100" b="1" dirty="0"/>
            <a:t>PALMAS PINOS Y MINERALES DE COLOMBIA SAS</a:t>
          </a:r>
          <a:endParaRPr lang="es-CO" sz="1100" b="1" dirty="0"/>
        </a:p>
      </dgm:t>
    </dgm:pt>
    <dgm:pt modelId="{8D3BF9A9-7CE3-40CB-9AF3-755F5AD508D4}" type="parTrans" cxnId="{51A74E94-E74A-454E-864E-2E7605EFA4BE}">
      <dgm:prSet/>
      <dgm:spPr/>
      <dgm:t>
        <a:bodyPr/>
        <a:lstStyle/>
        <a:p>
          <a:endParaRPr lang="es-CO" b="1"/>
        </a:p>
      </dgm:t>
    </dgm:pt>
    <dgm:pt modelId="{CEBFA987-79FC-4949-9089-6091932F820C}" type="sibTrans" cxnId="{51A74E94-E74A-454E-864E-2E7605EFA4BE}">
      <dgm:prSet/>
      <dgm:spPr/>
      <dgm:t>
        <a:bodyPr/>
        <a:lstStyle/>
        <a:p>
          <a:endParaRPr lang="es-CO" b="1"/>
        </a:p>
      </dgm:t>
    </dgm:pt>
    <dgm:pt modelId="{5CD96709-910D-474B-AF7C-F38CE8FE3AC2}" type="pres">
      <dgm:prSet presAssocID="{4C845F50-5B5D-47AC-8CE0-D0D1528BF727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46158CB9-1139-497D-9821-112FA2979F64}" type="pres">
      <dgm:prSet presAssocID="{4C845F50-5B5D-47AC-8CE0-D0D1528BF727}" presName="arc1" presStyleLbl="node1" presStyleIdx="0" presStyleCnt="2"/>
      <dgm:spPr/>
    </dgm:pt>
    <dgm:pt modelId="{0CFF2FFF-28E6-4A37-BAD4-EEEA060333F3}" type="pres">
      <dgm:prSet presAssocID="{4C845F50-5B5D-47AC-8CE0-D0D1528BF727}" presName="arc3" presStyleLbl="node1" presStyleIdx="1" presStyleCnt="2"/>
      <dgm:spPr/>
    </dgm:pt>
    <dgm:pt modelId="{CAE0EB7F-E2AC-4EC1-99A6-7052D1743E74}" type="pres">
      <dgm:prSet presAssocID="{4C845F50-5B5D-47AC-8CE0-D0D1528BF727}" presName="parentText2" presStyleLbl="revTx" presStyleIdx="0" presStyleCnt="2">
        <dgm:presLayoutVars>
          <dgm:chMax val="4"/>
          <dgm:chPref val="3"/>
          <dgm:bulletEnabled val="1"/>
        </dgm:presLayoutVars>
      </dgm:prSet>
      <dgm:spPr/>
    </dgm:pt>
    <dgm:pt modelId="{11A33817-A120-41E8-B099-1EEBC80E8238}" type="pres">
      <dgm:prSet presAssocID="{4C845F50-5B5D-47AC-8CE0-D0D1528BF727}" presName="middleComposite" presStyleCnt="0"/>
      <dgm:spPr/>
    </dgm:pt>
    <dgm:pt modelId="{8AAE4C4B-A755-41F4-98F9-52CD74105E3F}" type="pres">
      <dgm:prSet presAssocID="{3D90DE55-BEAE-4855-A533-2EFF861C3FFA}" presName="circ1" presStyleLbl="vennNode1" presStyleIdx="0" presStyleCnt="9"/>
      <dgm:spPr/>
    </dgm:pt>
    <dgm:pt modelId="{4D361AF0-361B-414A-BD7B-026E0612A7A3}" type="pres">
      <dgm:prSet presAssocID="{3D90DE55-BEAE-4855-A533-2EFF861C3FFA}" presName="circ1Tx" presStyleLbl="revTx" presStyleIdx="0" presStyleCnt="2">
        <dgm:presLayoutVars>
          <dgm:chMax val="0"/>
          <dgm:chPref val="0"/>
        </dgm:presLayoutVars>
      </dgm:prSet>
      <dgm:spPr/>
    </dgm:pt>
    <dgm:pt modelId="{C168C72B-86EB-4E3F-A4E1-73710708D233}" type="pres">
      <dgm:prSet presAssocID="{535AF6C1-9477-4F8F-9958-AAF5577E7255}" presName="circ2" presStyleLbl="vennNode1" presStyleIdx="1" presStyleCnt="9" custScaleX="115094"/>
      <dgm:spPr/>
    </dgm:pt>
    <dgm:pt modelId="{0B333D4E-4184-40B1-9708-2FBA49260CAF}" type="pres">
      <dgm:prSet presAssocID="{535AF6C1-9477-4F8F-9958-AAF5577E7255}" presName="circ2Tx" presStyleLbl="revTx" presStyleIdx="0" presStyleCnt="2">
        <dgm:presLayoutVars>
          <dgm:chMax val="0"/>
          <dgm:chPref val="0"/>
        </dgm:presLayoutVars>
      </dgm:prSet>
      <dgm:spPr/>
    </dgm:pt>
    <dgm:pt modelId="{AC669014-3E75-4E06-95A2-9C9B27E1656F}" type="pres">
      <dgm:prSet presAssocID="{91E3700F-342B-4921-8069-BCB958932515}" presName="circ3" presStyleLbl="vennNode1" presStyleIdx="2" presStyleCnt="9"/>
      <dgm:spPr/>
    </dgm:pt>
    <dgm:pt modelId="{7657D5F6-E527-47C8-97F7-4B5D1CCE9ED6}" type="pres">
      <dgm:prSet presAssocID="{91E3700F-342B-4921-8069-BCB958932515}" presName="circ3Tx" presStyleLbl="revTx" presStyleIdx="0" presStyleCnt="2">
        <dgm:presLayoutVars>
          <dgm:chMax val="0"/>
          <dgm:chPref val="0"/>
        </dgm:presLayoutVars>
      </dgm:prSet>
      <dgm:spPr/>
    </dgm:pt>
    <dgm:pt modelId="{6E614855-22BD-4B88-A981-E317EFDF630F}" type="pres">
      <dgm:prSet presAssocID="{DE27078B-1FFE-48E1-9F89-6DBC98D8D6D6}" presName="circ4" presStyleLbl="vennNode1" presStyleIdx="3" presStyleCnt="9"/>
      <dgm:spPr/>
    </dgm:pt>
    <dgm:pt modelId="{92D0C64A-D0F2-43BF-9926-F0C04BDAB3B4}" type="pres">
      <dgm:prSet presAssocID="{DE27078B-1FFE-48E1-9F89-6DBC98D8D6D6}" presName="circ4Tx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CB9BC746-42E4-4006-BD5A-2DC9DDC9F13F}" type="pres">
      <dgm:prSet presAssocID="{4C845F50-5B5D-47AC-8CE0-D0D1528BF727}" presName="leftComposite" presStyleCnt="0"/>
      <dgm:spPr/>
    </dgm:pt>
    <dgm:pt modelId="{D697C047-AC8C-494F-8570-DBF65BF57448}" type="pres">
      <dgm:prSet presAssocID="{0897E4B8-827E-440A-906A-FF83EE24C4BC}" presName="childText1_1" presStyleLbl="vennNode1" presStyleIdx="4" presStyleCnt="9">
        <dgm:presLayoutVars>
          <dgm:chMax val="0"/>
          <dgm:chPref val="0"/>
        </dgm:presLayoutVars>
      </dgm:prSet>
      <dgm:spPr/>
    </dgm:pt>
    <dgm:pt modelId="{B29FBCA2-56C4-4137-9ED4-BA841550A0B0}" type="pres">
      <dgm:prSet presAssocID="{0897E4B8-827E-440A-906A-FF83EE24C4BC}" presName="ellipse1" presStyleLbl="vennNode1" presStyleIdx="5" presStyleCnt="9"/>
      <dgm:spPr/>
    </dgm:pt>
    <dgm:pt modelId="{5FA4DB67-58BE-49C2-B953-69B54F5EA5AA}" type="pres">
      <dgm:prSet presAssocID="{0897E4B8-827E-440A-906A-FF83EE24C4BC}" presName="ellipse2" presStyleLbl="vennNode1" presStyleIdx="6" presStyleCnt="9"/>
      <dgm:spPr/>
    </dgm:pt>
    <dgm:pt modelId="{D1057AE4-70E7-422E-B73F-29D4E4D55B00}" type="pres">
      <dgm:prSet presAssocID="{D5F28D9A-6D53-4722-A6E0-A920E66F8A3E}" presName="childText1_2" presStyleLbl="vennNode1" presStyleIdx="7" presStyleCnt="9">
        <dgm:presLayoutVars>
          <dgm:chMax val="0"/>
          <dgm:chPref val="0"/>
        </dgm:presLayoutVars>
      </dgm:prSet>
      <dgm:spPr/>
    </dgm:pt>
    <dgm:pt modelId="{FD937C42-6CD8-4268-91CF-B633162160F9}" type="pres">
      <dgm:prSet presAssocID="{D5F28D9A-6D53-4722-A6E0-A920E66F8A3E}" presName="ellipse3" presStyleLbl="vennNode1" presStyleIdx="8" presStyleCnt="9"/>
      <dgm:spPr/>
    </dgm:pt>
    <dgm:pt modelId="{5E1D8FA1-C881-4384-9D32-D7AEEBC284C0}" type="pres">
      <dgm:prSet presAssocID="{4C845F50-5B5D-47AC-8CE0-D0D1528BF727}" presName="parentText1" presStyleLbl="revTx" presStyleIdx="1" presStyleCnt="2">
        <dgm:presLayoutVars>
          <dgm:chMax val="4"/>
          <dgm:chPref val="3"/>
          <dgm:bulletEnabled val="1"/>
        </dgm:presLayoutVars>
      </dgm:prSet>
      <dgm:spPr/>
    </dgm:pt>
  </dgm:ptLst>
  <dgm:cxnLst>
    <dgm:cxn modelId="{62961D0C-BB3F-483B-A50A-56A5FA7AEA8D}" srcId="{D5F28D9A-6D53-4722-A6E0-A920E66F8A3E}" destId="{18292A63-8980-4E08-BF22-2BC6993F1753}" srcOrd="0" destOrd="0" parTransId="{C4B3ABF2-8D88-4E61-BE6E-9649FAD35C5D}" sibTransId="{D09D99A9-06AF-4E6A-926E-3074F364ED7F}"/>
    <dgm:cxn modelId="{04FC7A1B-B634-4A62-B6C7-F1920387E386}" srcId="{0897E4B8-827E-440A-906A-FF83EE24C4BC}" destId="{DDB9B070-A058-41BA-9A10-741A9377B87B}" srcOrd="0" destOrd="0" parTransId="{221596F2-5A00-497B-BBAF-13B57082B0BD}" sibTransId="{E34F9AB9-4EA3-4DBB-9C4E-3C043AA17640}"/>
    <dgm:cxn modelId="{CC061128-F7F9-4FFF-82CA-C7BCE34C978D}" srcId="{9F267304-340A-4332-A2A9-E8599521BF5C}" destId="{91E3700F-342B-4921-8069-BCB958932515}" srcOrd="2" destOrd="0" parTransId="{7E5D4F17-77DB-490A-AE3A-6ECDF9C66317}" sibTransId="{91CD36BB-A9CB-45CE-B56C-A6E38A4E7691}"/>
    <dgm:cxn modelId="{2B1BF936-744D-45DF-AAF2-37F80E4AE3FE}" type="presOf" srcId="{9F267304-340A-4332-A2A9-E8599521BF5C}" destId="{CAE0EB7F-E2AC-4EC1-99A6-7052D1743E74}" srcOrd="0" destOrd="0" presId="urn:microsoft.com/office/officeart/2009/3/layout/PhasedProcess"/>
    <dgm:cxn modelId="{D867E73B-B898-45BA-9301-7365C2157B08}" srcId="{9F267304-340A-4332-A2A9-E8599521BF5C}" destId="{535AF6C1-9477-4F8F-9958-AAF5577E7255}" srcOrd="1" destOrd="0" parTransId="{EEEE9154-DBCA-4B56-ADB3-F9DB13E33FF9}" sibTransId="{F97AEB8C-2E18-4CB2-AE9B-064A16BA05AA}"/>
    <dgm:cxn modelId="{CD248061-3FF3-45A5-9750-2FE571944E0A}" srcId="{9F267304-340A-4332-A2A9-E8599521BF5C}" destId="{3D90DE55-BEAE-4855-A533-2EFF861C3FFA}" srcOrd="0" destOrd="0" parTransId="{3DCA52FB-0FC0-4D4F-9EED-4CF5CB2AA9CC}" sibTransId="{CC213C95-5EE2-4C37-A457-AE3DA7F32BFB}"/>
    <dgm:cxn modelId="{30AD4A46-34B3-4DAF-8D04-4E72565A0456}" type="presOf" srcId="{0897E4B8-827E-440A-906A-FF83EE24C4BC}" destId="{D697C047-AC8C-494F-8570-DBF65BF57448}" srcOrd="0" destOrd="0" presId="urn:microsoft.com/office/officeart/2009/3/layout/PhasedProcess"/>
    <dgm:cxn modelId="{3CC3A449-32FC-406B-90CE-8A146121B885}" type="presOf" srcId="{3D90DE55-BEAE-4855-A533-2EFF861C3FFA}" destId="{4D361AF0-361B-414A-BD7B-026E0612A7A3}" srcOrd="1" destOrd="0" presId="urn:microsoft.com/office/officeart/2009/3/layout/PhasedProcess"/>
    <dgm:cxn modelId="{FEDEC36B-9EF7-4F56-B8EF-935FEA9D4D58}" srcId="{F110F260-6D2F-4350-9590-C7207042EF0D}" destId="{0897E4B8-827E-440A-906A-FF83EE24C4BC}" srcOrd="0" destOrd="0" parTransId="{10FEDB79-A0E0-4C88-A8E4-A5D827DB1A9E}" sibTransId="{74696BB8-5E90-4899-997F-2794CD2753B3}"/>
    <dgm:cxn modelId="{8A5DA475-8BBC-44F7-8A6E-88F06262E2B1}" type="presOf" srcId="{F110F260-6D2F-4350-9590-C7207042EF0D}" destId="{5E1D8FA1-C881-4384-9D32-D7AEEBC284C0}" srcOrd="0" destOrd="0" presId="urn:microsoft.com/office/officeart/2009/3/layout/PhasedProcess"/>
    <dgm:cxn modelId="{6AC3AC79-6E55-482E-A2F6-DCE7A2FEA42F}" type="presOf" srcId="{535AF6C1-9477-4F8F-9958-AAF5577E7255}" destId="{C168C72B-86EB-4E3F-A4E1-73710708D233}" srcOrd="0" destOrd="0" presId="urn:microsoft.com/office/officeart/2009/3/layout/PhasedProcess"/>
    <dgm:cxn modelId="{ED117D7A-E2E6-40E4-B485-9B35D7659143}" type="presOf" srcId="{535AF6C1-9477-4F8F-9958-AAF5577E7255}" destId="{0B333D4E-4184-40B1-9708-2FBA49260CAF}" srcOrd="1" destOrd="0" presId="urn:microsoft.com/office/officeart/2009/3/layout/PhasedProcess"/>
    <dgm:cxn modelId="{C8E2627E-FCB1-44A4-9F2C-7F5E56B97B94}" srcId="{4C845F50-5B5D-47AC-8CE0-D0D1528BF727}" destId="{F110F260-6D2F-4350-9590-C7207042EF0D}" srcOrd="0" destOrd="0" parTransId="{62225A2E-D3D9-4B85-9C31-DDEA44FB6C7A}" sibTransId="{A7DA5E84-1E41-47C1-BD7B-814F77F44B29}"/>
    <dgm:cxn modelId="{7271F484-7654-4EC9-B9E6-AD3AD3A67A92}" type="presOf" srcId="{91E3700F-342B-4921-8069-BCB958932515}" destId="{AC669014-3E75-4E06-95A2-9C9B27E1656F}" srcOrd="0" destOrd="0" presId="urn:microsoft.com/office/officeart/2009/3/layout/PhasedProcess"/>
    <dgm:cxn modelId="{51A74E94-E74A-454E-864E-2E7605EFA4BE}" srcId="{9F267304-340A-4332-A2A9-E8599521BF5C}" destId="{DE27078B-1FFE-48E1-9F89-6DBC98D8D6D6}" srcOrd="3" destOrd="0" parTransId="{8D3BF9A9-7CE3-40CB-9AF3-755F5AD508D4}" sibTransId="{CEBFA987-79FC-4949-9089-6091932F820C}"/>
    <dgm:cxn modelId="{0F2950A1-6E9F-4118-A7E8-AE94C1A4A6C6}" type="presOf" srcId="{18292A63-8980-4E08-BF22-2BC6993F1753}" destId="{D1057AE4-70E7-422E-B73F-29D4E4D55B00}" srcOrd="0" destOrd="1" presId="urn:microsoft.com/office/officeart/2009/3/layout/PhasedProcess"/>
    <dgm:cxn modelId="{865CC6A9-2700-47DD-BB53-7C73D7A74C33}" type="presOf" srcId="{D5F28D9A-6D53-4722-A6E0-A920E66F8A3E}" destId="{D1057AE4-70E7-422E-B73F-29D4E4D55B00}" srcOrd="0" destOrd="0" presId="urn:microsoft.com/office/officeart/2009/3/layout/PhasedProcess"/>
    <dgm:cxn modelId="{6A9D3BC5-8C73-46C5-AFA7-9B2AEB2A7F2E}" srcId="{F110F260-6D2F-4350-9590-C7207042EF0D}" destId="{D5F28D9A-6D53-4722-A6E0-A920E66F8A3E}" srcOrd="1" destOrd="0" parTransId="{DB6CD856-9239-4E77-8441-3DFAE22D73CB}" sibTransId="{DF3C0CC7-1A3D-46AB-800B-BDF5841BDD12}"/>
    <dgm:cxn modelId="{50E5AED1-4767-43C1-A569-C56ABE5615D0}" srcId="{4C845F50-5B5D-47AC-8CE0-D0D1528BF727}" destId="{9F267304-340A-4332-A2A9-E8599521BF5C}" srcOrd="1" destOrd="0" parTransId="{6FE1F82B-7D2F-480F-96BF-5C5D1DA025AE}" sibTransId="{B401B914-5B61-4635-BBA5-D44698240254}"/>
    <dgm:cxn modelId="{C581ADD6-3555-4828-8CDA-F68AB994B787}" type="presOf" srcId="{DE27078B-1FFE-48E1-9F89-6DBC98D8D6D6}" destId="{92D0C64A-D0F2-43BF-9926-F0C04BDAB3B4}" srcOrd="1" destOrd="0" presId="urn:microsoft.com/office/officeart/2009/3/layout/PhasedProcess"/>
    <dgm:cxn modelId="{7F7D65DA-F027-4CAF-80E7-F45A932F096F}" type="presOf" srcId="{4C845F50-5B5D-47AC-8CE0-D0D1528BF727}" destId="{5CD96709-910D-474B-AF7C-F38CE8FE3AC2}" srcOrd="0" destOrd="0" presId="urn:microsoft.com/office/officeart/2009/3/layout/PhasedProcess"/>
    <dgm:cxn modelId="{F33807F5-4383-49CA-89B1-B0EFE80DE0CC}" type="presOf" srcId="{DE27078B-1FFE-48E1-9F89-6DBC98D8D6D6}" destId="{6E614855-22BD-4B88-A981-E317EFDF630F}" srcOrd="0" destOrd="0" presId="urn:microsoft.com/office/officeart/2009/3/layout/PhasedProcess"/>
    <dgm:cxn modelId="{8D07DFF6-4815-45A3-AFD7-D4ECAE12205E}" type="presOf" srcId="{DDB9B070-A058-41BA-9A10-741A9377B87B}" destId="{D697C047-AC8C-494F-8570-DBF65BF57448}" srcOrd="0" destOrd="1" presId="urn:microsoft.com/office/officeart/2009/3/layout/PhasedProcess"/>
    <dgm:cxn modelId="{53147DFA-9569-4B4B-940C-B7E709AF1E18}" type="presOf" srcId="{91E3700F-342B-4921-8069-BCB958932515}" destId="{7657D5F6-E527-47C8-97F7-4B5D1CCE9ED6}" srcOrd="1" destOrd="0" presId="urn:microsoft.com/office/officeart/2009/3/layout/PhasedProcess"/>
    <dgm:cxn modelId="{F77522FC-EAEA-4D81-BA35-800802F14CDB}" type="presOf" srcId="{3D90DE55-BEAE-4855-A533-2EFF861C3FFA}" destId="{8AAE4C4B-A755-41F4-98F9-52CD74105E3F}" srcOrd="0" destOrd="0" presId="urn:microsoft.com/office/officeart/2009/3/layout/PhasedProcess"/>
    <dgm:cxn modelId="{DAEFA34C-3AD7-44AA-932C-FEE2349C761F}" type="presParOf" srcId="{5CD96709-910D-474B-AF7C-F38CE8FE3AC2}" destId="{46158CB9-1139-497D-9821-112FA2979F64}" srcOrd="0" destOrd="0" presId="urn:microsoft.com/office/officeart/2009/3/layout/PhasedProcess"/>
    <dgm:cxn modelId="{DD6A6ACF-31F5-4E36-A871-6327C37FAF36}" type="presParOf" srcId="{5CD96709-910D-474B-AF7C-F38CE8FE3AC2}" destId="{0CFF2FFF-28E6-4A37-BAD4-EEEA060333F3}" srcOrd="1" destOrd="0" presId="urn:microsoft.com/office/officeart/2009/3/layout/PhasedProcess"/>
    <dgm:cxn modelId="{AB61C248-3CBA-4FC8-BF51-4D02E3878A4A}" type="presParOf" srcId="{5CD96709-910D-474B-AF7C-F38CE8FE3AC2}" destId="{CAE0EB7F-E2AC-4EC1-99A6-7052D1743E74}" srcOrd="2" destOrd="0" presId="urn:microsoft.com/office/officeart/2009/3/layout/PhasedProcess"/>
    <dgm:cxn modelId="{6FD0321D-3C68-4D1E-B6DA-9CDC1BEE1CF5}" type="presParOf" srcId="{5CD96709-910D-474B-AF7C-F38CE8FE3AC2}" destId="{11A33817-A120-41E8-B099-1EEBC80E8238}" srcOrd="3" destOrd="0" presId="urn:microsoft.com/office/officeart/2009/3/layout/PhasedProcess"/>
    <dgm:cxn modelId="{A6800392-68DB-4569-8CD4-63822B11495E}" type="presParOf" srcId="{11A33817-A120-41E8-B099-1EEBC80E8238}" destId="{8AAE4C4B-A755-41F4-98F9-52CD74105E3F}" srcOrd="0" destOrd="0" presId="urn:microsoft.com/office/officeart/2009/3/layout/PhasedProcess"/>
    <dgm:cxn modelId="{C7E9DC03-B9F9-432F-B54A-79604704BF30}" type="presParOf" srcId="{11A33817-A120-41E8-B099-1EEBC80E8238}" destId="{4D361AF0-361B-414A-BD7B-026E0612A7A3}" srcOrd="1" destOrd="0" presId="urn:microsoft.com/office/officeart/2009/3/layout/PhasedProcess"/>
    <dgm:cxn modelId="{C6C09BF3-46FE-49A1-89BB-2B1C9D20F420}" type="presParOf" srcId="{11A33817-A120-41E8-B099-1EEBC80E8238}" destId="{C168C72B-86EB-4E3F-A4E1-73710708D233}" srcOrd="2" destOrd="0" presId="urn:microsoft.com/office/officeart/2009/3/layout/PhasedProcess"/>
    <dgm:cxn modelId="{DDC99B6E-7811-4484-817F-F8A2414A0FB3}" type="presParOf" srcId="{11A33817-A120-41E8-B099-1EEBC80E8238}" destId="{0B333D4E-4184-40B1-9708-2FBA49260CAF}" srcOrd="3" destOrd="0" presId="urn:microsoft.com/office/officeart/2009/3/layout/PhasedProcess"/>
    <dgm:cxn modelId="{7B9357C8-A0E0-41F5-B44C-64AA20DFD1C6}" type="presParOf" srcId="{11A33817-A120-41E8-B099-1EEBC80E8238}" destId="{AC669014-3E75-4E06-95A2-9C9B27E1656F}" srcOrd="4" destOrd="0" presId="urn:microsoft.com/office/officeart/2009/3/layout/PhasedProcess"/>
    <dgm:cxn modelId="{EA7223C6-16C7-40AA-B56E-BE75EFEBF9BF}" type="presParOf" srcId="{11A33817-A120-41E8-B099-1EEBC80E8238}" destId="{7657D5F6-E527-47C8-97F7-4B5D1CCE9ED6}" srcOrd="5" destOrd="0" presId="urn:microsoft.com/office/officeart/2009/3/layout/PhasedProcess"/>
    <dgm:cxn modelId="{4B2BF729-9D81-470C-B54B-28D6F761189F}" type="presParOf" srcId="{11A33817-A120-41E8-B099-1EEBC80E8238}" destId="{6E614855-22BD-4B88-A981-E317EFDF630F}" srcOrd="6" destOrd="0" presId="urn:microsoft.com/office/officeart/2009/3/layout/PhasedProcess"/>
    <dgm:cxn modelId="{4112834E-D17C-4BB7-BAEE-0419BA2404B5}" type="presParOf" srcId="{11A33817-A120-41E8-B099-1EEBC80E8238}" destId="{92D0C64A-D0F2-43BF-9926-F0C04BDAB3B4}" srcOrd="7" destOrd="0" presId="urn:microsoft.com/office/officeart/2009/3/layout/PhasedProcess"/>
    <dgm:cxn modelId="{C75F6312-D5B2-44CA-8085-390B8315BB0B}" type="presParOf" srcId="{5CD96709-910D-474B-AF7C-F38CE8FE3AC2}" destId="{CB9BC746-42E4-4006-BD5A-2DC9DDC9F13F}" srcOrd="4" destOrd="0" presId="urn:microsoft.com/office/officeart/2009/3/layout/PhasedProcess"/>
    <dgm:cxn modelId="{52184227-5222-4ABB-84CF-819C53993096}" type="presParOf" srcId="{CB9BC746-42E4-4006-BD5A-2DC9DDC9F13F}" destId="{D697C047-AC8C-494F-8570-DBF65BF57448}" srcOrd="0" destOrd="0" presId="urn:microsoft.com/office/officeart/2009/3/layout/PhasedProcess"/>
    <dgm:cxn modelId="{CA0A6C69-20BF-4698-B7EC-D398F4DD4BD2}" type="presParOf" srcId="{CB9BC746-42E4-4006-BD5A-2DC9DDC9F13F}" destId="{B29FBCA2-56C4-4137-9ED4-BA841550A0B0}" srcOrd="1" destOrd="0" presId="urn:microsoft.com/office/officeart/2009/3/layout/PhasedProcess"/>
    <dgm:cxn modelId="{73ED65ED-2BF0-40B3-AE11-4F8F21F828E2}" type="presParOf" srcId="{CB9BC746-42E4-4006-BD5A-2DC9DDC9F13F}" destId="{5FA4DB67-58BE-49C2-B953-69B54F5EA5AA}" srcOrd="2" destOrd="0" presId="urn:microsoft.com/office/officeart/2009/3/layout/PhasedProcess"/>
    <dgm:cxn modelId="{29D7354C-C1B5-4E5E-979B-8BA278B1C310}" type="presParOf" srcId="{CB9BC746-42E4-4006-BD5A-2DC9DDC9F13F}" destId="{D1057AE4-70E7-422E-B73F-29D4E4D55B00}" srcOrd="3" destOrd="0" presId="urn:microsoft.com/office/officeart/2009/3/layout/PhasedProcess"/>
    <dgm:cxn modelId="{66F84989-AFD2-48B0-B598-2A1400CBEC7E}" type="presParOf" srcId="{CB9BC746-42E4-4006-BD5A-2DC9DDC9F13F}" destId="{FD937C42-6CD8-4268-91CF-B633162160F9}" srcOrd="4" destOrd="0" presId="urn:microsoft.com/office/officeart/2009/3/layout/PhasedProcess"/>
    <dgm:cxn modelId="{3C083651-7206-45AD-A687-F623E1192705}" type="presParOf" srcId="{5CD96709-910D-474B-AF7C-F38CE8FE3AC2}" destId="{5E1D8FA1-C881-4384-9D32-D7AEEBC284C0}" srcOrd="5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48304-7B68-4F72-AD58-417C093C3CD9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F973413-E59A-4953-995D-4B7FB4D1440D}">
      <dgm:prSet phldrT="[Texto]"/>
      <dgm:spPr/>
      <dgm:t>
        <a:bodyPr/>
        <a:lstStyle/>
        <a:p>
          <a:r>
            <a:rPr lang="es-ES" dirty="0"/>
            <a:t>Activos Productivos</a:t>
          </a:r>
          <a:endParaRPr lang="es-CO" dirty="0"/>
        </a:p>
      </dgm:t>
    </dgm:pt>
    <dgm:pt modelId="{6EFE368B-BFC7-49AC-B21D-B4D878C0F51B}" type="parTrans" cxnId="{E0569A01-8C9E-4FE6-B6BB-0B6524C7E608}">
      <dgm:prSet/>
      <dgm:spPr/>
      <dgm:t>
        <a:bodyPr/>
        <a:lstStyle/>
        <a:p>
          <a:endParaRPr lang="es-CO"/>
        </a:p>
      </dgm:t>
    </dgm:pt>
    <dgm:pt modelId="{67598ED7-4DF8-43D0-9790-2CBD9E2B342C}" type="sibTrans" cxnId="{E0569A01-8C9E-4FE6-B6BB-0B6524C7E608}">
      <dgm:prSet/>
      <dgm:spPr/>
      <dgm:t>
        <a:bodyPr/>
        <a:lstStyle/>
        <a:p>
          <a:endParaRPr lang="es-CO"/>
        </a:p>
      </dgm:t>
    </dgm:pt>
    <dgm:pt modelId="{A9BB3F9E-B03A-4330-99FF-1B5DFA9798EB}">
      <dgm:prSet phldrT="[Texto]"/>
      <dgm:spPr/>
      <dgm:t>
        <a:bodyPr/>
        <a:lstStyle/>
        <a:p>
          <a:r>
            <a:rPr lang="es-ES" dirty="0"/>
            <a:t>Activos Susceptibles de Productividad</a:t>
          </a:r>
        </a:p>
        <a:p>
          <a:r>
            <a:rPr lang="es-ES" dirty="0"/>
            <a:t> (FMI con Estimado de Renta + Activos con contrato)</a:t>
          </a:r>
          <a:endParaRPr lang="es-CO" dirty="0"/>
        </a:p>
      </dgm:t>
    </dgm:pt>
    <dgm:pt modelId="{1AF41688-ADFC-4176-B5AE-1751F735B1D2}" type="parTrans" cxnId="{7A7C070E-BC0E-41DF-869A-D2130A786B70}">
      <dgm:prSet/>
      <dgm:spPr/>
      <dgm:t>
        <a:bodyPr/>
        <a:lstStyle/>
        <a:p>
          <a:endParaRPr lang="es-CO"/>
        </a:p>
      </dgm:t>
    </dgm:pt>
    <dgm:pt modelId="{5F38DE8B-6129-46C0-9E0C-CF0648194C69}" type="sibTrans" cxnId="{7A7C070E-BC0E-41DF-869A-D2130A786B70}">
      <dgm:prSet/>
      <dgm:spPr/>
      <dgm:t>
        <a:bodyPr/>
        <a:lstStyle/>
        <a:p>
          <a:endParaRPr lang="es-CO"/>
        </a:p>
      </dgm:t>
    </dgm:pt>
    <dgm:pt modelId="{DD620D0F-A047-41D9-86AF-C3DF3C3274EB}" type="pres">
      <dgm:prSet presAssocID="{6F848304-7B68-4F72-AD58-417C093C3CD9}" presName="compositeShape" presStyleCnt="0">
        <dgm:presLayoutVars>
          <dgm:chMax val="2"/>
          <dgm:dir/>
          <dgm:resizeHandles val="exact"/>
        </dgm:presLayoutVars>
      </dgm:prSet>
      <dgm:spPr/>
    </dgm:pt>
    <dgm:pt modelId="{9228E3B0-99FD-4F59-8EB1-2DACE99DB741}" type="pres">
      <dgm:prSet presAssocID="{6F848304-7B68-4F72-AD58-417C093C3CD9}" presName="divider" presStyleLbl="fgShp" presStyleIdx="0" presStyleCnt="1"/>
      <dgm:spPr/>
    </dgm:pt>
    <dgm:pt modelId="{5CDFCBFE-F9C4-4A2C-93A0-B623E0402759}" type="pres">
      <dgm:prSet presAssocID="{9F973413-E59A-4953-995D-4B7FB4D1440D}" presName="downArrow" presStyleLbl="node1" presStyleIdx="0" presStyleCnt="2"/>
      <dgm:spPr/>
    </dgm:pt>
    <dgm:pt modelId="{42FBB4BD-75D9-4BB2-ADC7-A1D89962124C}" type="pres">
      <dgm:prSet presAssocID="{9F973413-E59A-4953-995D-4B7FB4D1440D}" presName="downArrowText" presStyleLbl="revTx" presStyleIdx="0" presStyleCnt="2">
        <dgm:presLayoutVars>
          <dgm:bulletEnabled val="1"/>
        </dgm:presLayoutVars>
      </dgm:prSet>
      <dgm:spPr/>
    </dgm:pt>
    <dgm:pt modelId="{C9F48524-57E0-4B14-9F60-D507122CD80A}" type="pres">
      <dgm:prSet presAssocID="{A9BB3F9E-B03A-4330-99FF-1B5DFA9798EB}" presName="upArrow" presStyleLbl="node1" presStyleIdx="1" presStyleCnt="2"/>
      <dgm:spPr/>
    </dgm:pt>
    <dgm:pt modelId="{FBDD3A1F-4976-4CB8-BC45-BFEE7F44FB70}" type="pres">
      <dgm:prSet presAssocID="{A9BB3F9E-B03A-4330-99FF-1B5DFA9798EB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E0569A01-8C9E-4FE6-B6BB-0B6524C7E608}" srcId="{6F848304-7B68-4F72-AD58-417C093C3CD9}" destId="{9F973413-E59A-4953-995D-4B7FB4D1440D}" srcOrd="0" destOrd="0" parTransId="{6EFE368B-BFC7-49AC-B21D-B4D878C0F51B}" sibTransId="{67598ED7-4DF8-43D0-9790-2CBD9E2B342C}"/>
    <dgm:cxn modelId="{7A7C070E-BC0E-41DF-869A-D2130A786B70}" srcId="{6F848304-7B68-4F72-AD58-417C093C3CD9}" destId="{A9BB3F9E-B03A-4330-99FF-1B5DFA9798EB}" srcOrd="1" destOrd="0" parTransId="{1AF41688-ADFC-4176-B5AE-1751F735B1D2}" sibTransId="{5F38DE8B-6129-46C0-9E0C-CF0648194C69}"/>
    <dgm:cxn modelId="{45674834-AEC9-471D-9A33-62592D867983}" type="presOf" srcId="{6F848304-7B68-4F72-AD58-417C093C3CD9}" destId="{DD620D0F-A047-41D9-86AF-C3DF3C3274EB}" srcOrd="0" destOrd="0" presId="urn:microsoft.com/office/officeart/2005/8/layout/arrow3"/>
    <dgm:cxn modelId="{038AA581-9F7E-4DA3-AFCB-A57778A46B30}" type="presOf" srcId="{A9BB3F9E-B03A-4330-99FF-1B5DFA9798EB}" destId="{FBDD3A1F-4976-4CB8-BC45-BFEE7F44FB70}" srcOrd="0" destOrd="0" presId="urn:microsoft.com/office/officeart/2005/8/layout/arrow3"/>
    <dgm:cxn modelId="{E1568B9E-1E16-4B5F-A4E8-1B5CBBB45846}" type="presOf" srcId="{9F973413-E59A-4953-995D-4B7FB4D1440D}" destId="{42FBB4BD-75D9-4BB2-ADC7-A1D89962124C}" srcOrd="0" destOrd="0" presId="urn:microsoft.com/office/officeart/2005/8/layout/arrow3"/>
    <dgm:cxn modelId="{DD6DF32A-3EA9-4B3C-AC29-8E57FA88B1D1}" type="presParOf" srcId="{DD620D0F-A047-41D9-86AF-C3DF3C3274EB}" destId="{9228E3B0-99FD-4F59-8EB1-2DACE99DB741}" srcOrd="0" destOrd="0" presId="urn:microsoft.com/office/officeart/2005/8/layout/arrow3"/>
    <dgm:cxn modelId="{C1658F22-A351-426E-9A87-F99BF5B546B2}" type="presParOf" srcId="{DD620D0F-A047-41D9-86AF-C3DF3C3274EB}" destId="{5CDFCBFE-F9C4-4A2C-93A0-B623E0402759}" srcOrd="1" destOrd="0" presId="urn:microsoft.com/office/officeart/2005/8/layout/arrow3"/>
    <dgm:cxn modelId="{11F2158D-1EE2-472F-B87E-9E4657379364}" type="presParOf" srcId="{DD620D0F-A047-41D9-86AF-C3DF3C3274EB}" destId="{42FBB4BD-75D9-4BB2-ADC7-A1D89962124C}" srcOrd="2" destOrd="0" presId="urn:microsoft.com/office/officeart/2005/8/layout/arrow3"/>
    <dgm:cxn modelId="{D63D965E-23B3-4CE0-A2B8-4F45D40E418F}" type="presParOf" srcId="{DD620D0F-A047-41D9-86AF-C3DF3C3274EB}" destId="{C9F48524-57E0-4B14-9F60-D507122CD80A}" srcOrd="3" destOrd="0" presId="urn:microsoft.com/office/officeart/2005/8/layout/arrow3"/>
    <dgm:cxn modelId="{313BEA25-CA09-4BA1-8048-B0DCE55CFE66}" type="presParOf" srcId="{DD620D0F-A047-41D9-86AF-C3DF3C3274EB}" destId="{FBDD3A1F-4976-4CB8-BC45-BFEE7F44FB7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58CB9-1139-497D-9821-112FA2979F64}">
      <dsp:nvSpPr>
        <dsp:cNvPr id="0" name=""/>
        <dsp:cNvSpPr/>
      </dsp:nvSpPr>
      <dsp:spPr>
        <a:xfrm rot="5400000">
          <a:off x="-170" y="274657"/>
          <a:ext cx="4556572" cy="455623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F2FFF-28E6-4A37-BAD4-EEEA060333F3}">
      <dsp:nvSpPr>
        <dsp:cNvPr id="0" name=""/>
        <dsp:cNvSpPr/>
      </dsp:nvSpPr>
      <dsp:spPr>
        <a:xfrm rot="16200000">
          <a:off x="4689198" y="274657"/>
          <a:ext cx="4556572" cy="455623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0EB7F-E2AC-4EC1-99A6-7052D1743E74}">
      <dsp:nvSpPr>
        <dsp:cNvPr id="0" name=""/>
        <dsp:cNvSpPr/>
      </dsp:nvSpPr>
      <dsp:spPr>
        <a:xfrm>
          <a:off x="5228386" y="4232573"/>
          <a:ext cx="3459703" cy="911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5 En proceso de Remoción y Retiro – 590 FMI</a:t>
          </a:r>
          <a:endParaRPr lang="es-CO" sz="2000" b="1" kern="1200" dirty="0"/>
        </a:p>
      </dsp:txBody>
      <dsp:txXfrm>
        <a:off x="5228386" y="4232573"/>
        <a:ext cx="3459703" cy="911606"/>
      </dsp:txXfrm>
    </dsp:sp>
    <dsp:sp modelId="{8AAE4C4B-A755-41F4-98F9-52CD74105E3F}">
      <dsp:nvSpPr>
        <dsp:cNvPr id="0" name=""/>
        <dsp:cNvSpPr/>
      </dsp:nvSpPr>
      <dsp:spPr>
        <a:xfrm>
          <a:off x="6036323" y="902514"/>
          <a:ext cx="1629333" cy="162933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EDIFICATORIA SAS</a:t>
          </a:r>
        </a:p>
      </dsp:txBody>
      <dsp:txXfrm>
        <a:off x="6224323" y="1121847"/>
        <a:ext cx="1253333" cy="517000"/>
      </dsp:txXfrm>
    </dsp:sp>
    <dsp:sp modelId="{C168C72B-86EB-4E3F-A4E1-73710708D233}">
      <dsp:nvSpPr>
        <dsp:cNvPr id="0" name=""/>
        <dsp:cNvSpPr/>
      </dsp:nvSpPr>
      <dsp:spPr>
        <a:xfrm>
          <a:off x="6634024" y="1623181"/>
          <a:ext cx="1875265" cy="1629333"/>
        </a:xfrm>
        <a:prstGeom prst="ellipse">
          <a:avLst/>
        </a:prstGeom>
        <a:solidFill>
          <a:schemeClr val="accent4">
            <a:alpha val="50000"/>
            <a:hueOff val="-558096"/>
            <a:satOff val="3362"/>
            <a:lumOff val="2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FERNANDO  HUILA  CAJIAO</a:t>
          </a:r>
        </a:p>
      </dsp:txBody>
      <dsp:txXfrm>
        <a:off x="7643782" y="1811181"/>
        <a:ext cx="721255" cy="1253333"/>
      </dsp:txXfrm>
    </dsp:sp>
    <dsp:sp modelId="{AC669014-3E75-4E06-95A2-9C9B27E1656F}">
      <dsp:nvSpPr>
        <dsp:cNvPr id="0" name=""/>
        <dsp:cNvSpPr/>
      </dsp:nvSpPr>
      <dsp:spPr>
        <a:xfrm>
          <a:off x="6036323" y="2343848"/>
          <a:ext cx="1629333" cy="1629333"/>
        </a:xfrm>
        <a:prstGeom prst="ellipse">
          <a:avLst/>
        </a:prstGeom>
        <a:solidFill>
          <a:schemeClr val="accent4">
            <a:alpha val="50000"/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OSCAR  TORO  NIETO</a:t>
          </a:r>
        </a:p>
      </dsp:txBody>
      <dsp:txXfrm>
        <a:off x="6224323" y="3236848"/>
        <a:ext cx="1253333" cy="517000"/>
      </dsp:txXfrm>
    </dsp:sp>
    <dsp:sp modelId="{6E614855-22BD-4B88-A981-E317EFDF630F}">
      <dsp:nvSpPr>
        <dsp:cNvPr id="0" name=""/>
        <dsp:cNvSpPr/>
      </dsp:nvSpPr>
      <dsp:spPr>
        <a:xfrm>
          <a:off x="5315656" y="1623181"/>
          <a:ext cx="1629333" cy="1629333"/>
        </a:xfrm>
        <a:prstGeom prst="ellipse">
          <a:avLst/>
        </a:prstGeom>
        <a:solidFill>
          <a:schemeClr val="accent4">
            <a:alpha val="50000"/>
            <a:hueOff val="-1674289"/>
            <a:satOff val="10087"/>
            <a:lumOff val="8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PALMAS PINOS Y MINERALES DE COLOMBIA SAS</a:t>
          </a:r>
          <a:endParaRPr lang="es-CO" sz="1100" b="1" kern="1200" dirty="0"/>
        </a:p>
      </dsp:txBody>
      <dsp:txXfrm>
        <a:off x="5440989" y="1811181"/>
        <a:ext cx="626666" cy="1253333"/>
      </dsp:txXfrm>
    </dsp:sp>
    <dsp:sp modelId="{D697C047-AC8C-494F-8570-DBF65BF57448}">
      <dsp:nvSpPr>
        <dsp:cNvPr id="0" name=""/>
        <dsp:cNvSpPr/>
      </dsp:nvSpPr>
      <dsp:spPr>
        <a:xfrm>
          <a:off x="1526837" y="838884"/>
          <a:ext cx="1526208" cy="1526024"/>
        </a:xfrm>
        <a:prstGeom prst="ellipse">
          <a:avLst/>
        </a:prstGeom>
        <a:solidFill>
          <a:schemeClr val="accent4">
            <a:alpha val="50000"/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/>
            <a:t>64 Personas Naturales</a:t>
          </a:r>
          <a:endParaRPr lang="es-CO" sz="15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b="1" kern="1200" dirty="0"/>
            <a:t>5399 Inmuebles</a:t>
          </a:r>
          <a:endParaRPr lang="es-CO" sz="1200" b="1" kern="1200" dirty="0"/>
        </a:p>
      </dsp:txBody>
      <dsp:txXfrm>
        <a:off x="1750345" y="1062365"/>
        <a:ext cx="1079192" cy="1079062"/>
      </dsp:txXfrm>
    </dsp:sp>
    <dsp:sp modelId="{B29FBCA2-56C4-4137-9ED4-BA841550A0B0}">
      <dsp:nvSpPr>
        <dsp:cNvPr id="0" name=""/>
        <dsp:cNvSpPr/>
      </dsp:nvSpPr>
      <dsp:spPr>
        <a:xfrm>
          <a:off x="964057" y="2114690"/>
          <a:ext cx="749366" cy="749299"/>
        </a:xfrm>
        <a:prstGeom prst="ellipse">
          <a:avLst/>
        </a:prstGeom>
        <a:solidFill>
          <a:schemeClr val="accent4">
            <a:alpha val="50000"/>
            <a:hueOff val="-2790481"/>
            <a:satOff val="16812"/>
            <a:lumOff val="13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FA4DB67-58BE-49C2-B953-69B54F5EA5AA}">
      <dsp:nvSpPr>
        <dsp:cNvPr id="0" name=""/>
        <dsp:cNvSpPr/>
      </dsp:nvSpPr>
      <dsp:spPr>
        <a:xfrm>
          <a:off x="3178040" y="1139213"/>
          <a:ext cx="435973" cy="436103"/>
        </a:xfrm>
        <a:prstGeom prst="ellipse">
          <a:avLst/>
        </a:prstGeom>
        <a:solidFill>
          <a:schemeClr val="accent4">
            <a:alpha val="50000"/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1057AE4-70E7-422E-B73F-29D4E4D55B00}">
      <dsp:nvSpPr>
        <dsp:cNvPr id="0" name=""/>
        <dsp:cNvSpPr/>
      </dsp:nvSpPr>
      <dsp:spPr>
        <a:xfrm>
          <a:off x="2457054" y="2169203"/>
          <a:ext cx="1526208" cy="1526024"/>
        </a:xfrm>
        <a:prstGeom prst="ellipse">
          <a:avLst/>
        </a:prstGeom>
        <a:solidFill>
          <a:schemeClr val="accent4">
            <a:alpha val="50000"/>
            <a:hueOff val="-3906673"/>
            <a:satOff val="23537"/>
            <a:lumOff val="18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/>
            <a:t>36 Personas Jurídicas</a:t>
          </a:r>
          <a:endParaRPr lang="es-CO" sz="15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b="1" kern="1200" dirty="0"/>
            <a:t>7498 Inmuebles</a:t>
          </a:r>
          <a:endParaRPr lang="es-CO" sz="1200" b="1" kern="1200" dirty="0"/>
        </a:p>
      </dsp:txBody>
      <dsp:txXfrm>
        <a:off x="2680562" y="2392684"/>
        <a:ext cx="1079192" cy="1079062"/>
      </dsp:txXfrm>
    </dsp:sp>
    <dsp:sp modelId="{FD937C42-6CD8-4268-91CF-B633162160F9}">
      <dsp:nvSpPr>
        <dsp:cNvPr id="0" name=""/>
        <dsp:cNvSpPr/>
      </dsp:nvSpPr>
      <dsp:spPr>
        <a:xfrm>
          <a:off x="2616770" y="3788678"/>
          <a:ext cx="435973" cy="436103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E1D8FA1-C881-4384-9D32-D7AEEBC284C0}">
      <dsp:nvSpPr>
        <dsp:cNvPr id="0" name=""/>
        <dsp:cNvSpPr/>
      </dsp:nvSpPr>
      <dsp:spPr>
        <a:xfrm>
          <a:off x="856142" y="4232573"/>
          <a:ext cx="3459703" cy="911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100 Depositarios Provisionales de Inmuebles con activos</a:t>
          </a:r>
          <a:endParaRPr lang="es-CO" sz="2000" b="1" kern="1200" dirty="0"/>
        </a:p>
      </dsp:txBody>
      <dsp:txXfrm>
        <a:off x="856142" y="4232573"/>
        <a:ext cx="3459703" cy="911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8E3B0-99FD-4F59-8EB1-2DACE99DB741}">
      <dsp:nvSpPr>
        <dsp:cNvPr id="0" name=""/>
        <dsp:cNvSpPr/>
      </dsp:nvSpPr>
      <dsp:spPr>
        <a:xfrm rot="21300000">
          <a:off x="293439" y="1808656"/>
          <a:ext cx="10385920" cy="908650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DFCBFE-F9C4-4A2C-93A0-B623E0402759}">
      <dsp:nvSpPr>
        <dsp:cNvPr id="0" name=""/>
        <dsp:cNvSpPr/>
      </dsp:nvSpPr>
      <dsp:spPr>
        <a:xfrm>
          <a:off x="1316736" y="226298"/>
          <a:ext cx="3291840" cy="1810385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BB4BD-75D9-4BB2-ADC7-A1D89962124C}">
      <dsp:nvSpPr>
        <dsp:cNvPr id="0" name=""/>
        <dsp:cNvSpPr/>
      </dsp:nvSpPr>
      <dsp:spPr>
        <a:xfrm>
          <a:off x="5815584" y="0"/>
          <a:ext cx="3511296" cy="1900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Activos Productivos</a:t>
          </a:r>
          <a:endParaRPr lang="es-CO" sz="2100" kern="1200" dirty="0"/>
        </a:p>
      </dsp:txBody>
      <dsp:txXfrm>
        <a:off x="5815584" y="0"/>
        <a:ext cx="3511296" cy="1900904"/>
      </dsp:txXfrm>
    </dsp:sp>
    <dsp:sp modelId="{C9F48524-57E0-4B14-9F60-D507122CD80A}">
      <dsp:nvSpPr>
        <dsp:cNvPr id="0" name=""/>
        <dsp:cNvSpPr/>
      </dsp:nvSpPr>
      <dsp:spPr>
        <a:xfrm>
          <a:off x="6364224" y="2489279"/>
          <a:ext cx="3291840" cy="1810385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DD3A1F-4976-4CB8-BC45-BFEE7F44FB70}">
      <dsp:nvSpPr>
        <dsp:cNvPr id="0" name=""/>
        <dsp:cNvSpPr/>
      </dsp:nvSpPr>
      <dsp:spPr>
        <a:xfrm>
          <a:off x="1645920" y="2625058"/>
          <a:ext cx="3511296" cy="1900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Activos Susceptibles de Productividad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 (FMI con Estimado de Renta + Activos con contrato)</a:t>
          </a:r>
          <a:endParaRPr lang="es-CO" sz="2100" kern="1200" dirty="0"/>
        </a:p>
      </dsp:txBody>
      <dsp:txXfrm>
        <a:off x="1645920" y="2625058"/>
        <a:ext cx="3511296" cy="1900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F337C8D-1538-4A65-8F29-FC8ECE144F69}"/>
              </a:ext>
            </a:extLst>
          </p:cNvPr>
          <p:cNvSpPr/>
          <p:nvPr userDrawn="1"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1C9298-8387-463E-81E8-F87D79EB9B54}"/>
              </a:ext>
            </a:extLst>
          </p:cNvPr>
          <p:cNvSpPr txBox="1"/>
          <p:nvPr userDrawn="1"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12C6876-B05E-44B1-A701-6E255C2DAA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7719C1-1C0F-47FB-A577-389B601C33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13/01/2019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24002" y="3159125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Evaluación de Depositarios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50" y="1495425"/>
            <a:ext cx="3365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>
                <a:solidFill>
                  <a:srgbClr val="A9A8A9"/>
                </a:solidFill>
                <a:latin typeface="Lato Bold"/>
                <a:cs typeface="Lato Bold"/>
              </a:rPr>
              <a:t>Identificación de Depositarios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Inmuebles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0AAEAFB8-851B-4E40-8B19-AC87F47259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627983"/>
              </p:ext>
            </p:extLst>
          </p:nvPr>
        </p:nvGraphicFramePr>
        <p:xfrm>
          <a:off x="2032000" y="719666"/>
          <a:ext cx="9245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B58E9-6846-4D08-ABFF-D1F10974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Indicador a Medir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1E37286-DDAA-42D5-B3A5-B9FFB10A2F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90220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511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06AC9-0869-4F8E-A50A-6C4A7F9B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16527"/>
            <a:ext cx="10972800" cy="1143000"/>
          </a:xfrm>
        </p:spPr>
        <p:txBody>
          <a:bodyPr/>
          <a:lstStyle/>
          <a:p>
            <a:r>
              <a:rPr lang="es-ES" dirty="0"/>
              <a:t>Resultados estadísticos 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BF86AC3-97F4-4160-9BB8-17B036F356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75638"/>
              </p:ext>
            </p:extLst>
          </p:nvPr>
        </p:nvGraphicFramePr>
        <p:xfrm>
          <a:off x="609600" y="1759527"/>
          <a:ext cx="5181600" cy="205047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774800">
                  <a:extLst>
                    <a:ext uri="{9D8B030D-6E8A-4147-A177-3AD203B41FA5}">
                      <a16:colId xmlns:a16="http://schemas.microsoft.com/office/drawing/2014/main" val="2460909097"/>
                    </a:ext>
                  </a:extLst>
                </a:gridCol>
                <a:gridCol w="1693200">
                  <a:extLst>
                    <a:ext uri="{9D8B030D-6E8A-4147-A177-3AD203B41FA5}">
                      <a16:colId xmlns:a16="http://schemas.microsoft.com/office/drawing/2014/main" val="3877024428"/>
                    </a:ext>
                  </a:extLst>
                </a:gridCol>
                <a:gridCol w="1713600">
                  <a:extLst>
                    <a:ext uri="{9D8B030D-6E8A-4147-A177-3AD203B41FA5}">
                      <a16:colId xmlns:a16="http://schemas.microsoft.com/office/drawing/2014/main" val="560740727"/>
                    </a:ext>
                  </a:extLst>
                </a:gridCol>
              </a:tblGrid>
              <a:tr h="360448">
                <a:tc>
                  <a:txBody>
                    <a:bodyPr/>
                    <a:lstStyle/>
                    <a:p>
                      <a:pPr algn="l" fontAlgn="b"/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P Jurídica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P Natural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6404343"/>
                  </a:ext>
                </a:extLst>
              </a:tr>
              <a:tr h="422506"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Media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26212"/>
                  </a:ext>
                </a:extLst>
              </a:tr>
              <a:tr h="422506"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4811539"/>
                  </a:ext>
                </a:extLst>
              </a:tr>
              <a:tr h="422506"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1863881"/>
                  </a:ext>
                </a:extLst>
              </a:tr>
              <a:tr h="422506"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Desviación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92044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200BB51-0B87-4941-B9B2-F20B9754E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019474"/>
              </p:ext>
            </p:extLst>
          </p:nvPr>
        </p:nvGraphicFramePr>
        <p:xfrm>
          <a:off x="7048499" y="4246603"/>
          <a:ext cx="4808681" cy="18218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7068">
                  <a:extLst>
                    <a:ext uri="{9D8B030D-6E8A-4147-A177-3AD203B41FA5}">
                      <a16:colId xmlns:a16="http://schemas.microsoft.com/office/drawing/2014/main" val="1372368426"/>
                    </a:ext>
                  </a:extLst>
                </a:gridCol>
                <a:gridCol w="1571340">
                  <a:extLst>
                    <a:ext uri="{9D8B030D-6E8A-4147-A177-3AD203B41FA5}">
                      <a16:colId xmlns:a16="http://schemas.microsoft.com/office/drawing/2014/main" val="2488669267"/>
                    </a:ext>
                  </a:extLst>
                </a:gridCol>
                <a:gridCol w="1590273">
                  <a:extLst>
                    <a:ext uri="{9D8B030D-6E8A-4147-A177-3AD203B41FA5}">
                      <a16:colId xmlns:a16="http://schemas.microsoft.com/office/drawing/2014/main" val="2807284068"/>
                    </a:ext>
                  </a:extLst>
                </a:gridCol>
              </a:tblGrid>
              <a:tr h="436020">
                <a:tc>
                  <a:txBody>
                    <a:bodyPr/>
                    <a:lstStyle/>
                    <a:p>
                      <a:pPr algn="l" fontAlgn="b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P Jurídica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P Natural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1102721"/>
                  </a:ext>
                </a:extLst>
              </a:tr>
              <a:tr h="346464"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Bueno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64%- 46%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 - 76%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4532871"/>
                  </a:ext>
                </a:extLst>
              </a:tr>
              <a:tr h="346464"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Regular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 - 28%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 - 52%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5989423"/>
                  </a:ext>
                </a:extLst>
              </a:tr>
              <a:tr h="346464"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Malo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 - 14%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 - 28%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6964018"/>
                  </a:ext>
                </a:extLst>
              </a:tr>
              <a:tr h="346464"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</a:rPr>
                        <a:t>Remover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 - 0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 - 0%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215722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5977B6D8-3437-4353-9B66-9F1E18CD1A66}"/>
              </a:ext>
            </a:extLst>
          </p:cNvPr>
          <p:cNvSpPr txBox="1"/>
          <p:nvPr/>
        </p:nvSpPr>
        <p:spPr>
          <a:xfrm>
            <a:off x="7048499" y="3560803"/>
            <a:ext cx="480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Categorías de Calificación propuestas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911792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A2A48-3C0F-4952-B22E-9B68A701B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6440"/>
            <a:ext cx="10972800" cy="1143000"/>
          </a:xfrm>
        </p:spPr>
        <p:txBody>
          <a:bodyPr/>
          <a:lstStyle/>
          <a:p>
            <a:r>
              <a:rPr lang="es-ES" dirty="0"/>
              <a:t>Análisis de Calificación Depositarios</a:t>
            </a:r>
            <a:endParaRPr lang="es-CO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C980096-02C2-40DC-8730-F77F23117E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957334"/>
              </p:ext>
            </p:extLst>
          </p:nvPr>
        </p:nvGraphicFramePr>
        <p:xfrm>
          <a:off x="993321" y="2057399"/>
          <a:ext cx="10205357" cy="3816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9102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F1777-19CC-4BC1-A988-29825AE14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73407"/>
            <a:ext cx="10972800" cy="1143000"/>
          </a:xfrm>
        </p:spPr>
        <p:txBody>
          <a:bodyPr/>
          <a:lstStyle/>
          <a:p>
            <a:r>
              <a:rPr lang="es-ES" dirty="0"/>
              <a:t>Distribución de Activos</a:t>
            </a:r>
            <a:endParaRPr lang="es-CO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C980096-02C2-40DC-8730-F77F23117E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5281580"/>
              </p:ext>
            </p:extLst>
          </p:nvPr>
        </p:nvGraphicFramePr>
        <p:xfrm>
          <a:off x="955965" y="1916407"/>
          <a:ext cx="10120250" cy="3816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825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7DBCF-5F0E-4E3E-A3F2-7A3334B4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46138"/>
            <a:ext cx="10972800" cy="1143000"/>
          </a:xfrm>
        </p:spPr>
        <p:txBody>
          <a:bodyPr/>
          <a:lstStyle/>
          <a:p>
            <a:r>
              <a:rPr lang="es-ES" dirty="0"/>
              <a:t>Depositarios con mejor productividad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84ADD1F-AB7C-41B7-87D9-A7076D86C3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558751"/>
              </p:ext>
            </p:extLst>
          </p:nvPr>
        </p:nvGraphicFramePr>
        <p:xfrm>
          <a:off x="3079750" y="2660578"/>
          <a:ext cx="6032500" cy="21133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51300">
                  <a:extLst>
                    <a:ext uri="{9D8B030D-6E8A-4147-A177-3AD203B41FA5}">
                      <a16:colId xmlns:a16="http://schemas.microsoft.com/office/drawing/2014/main" val="142640534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607641150"/>
                    </a:ext>
                  </a:extLst>
                </a:gridCol>
              </a:tblGrid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Nombre del depositario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% de Productividad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5685505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R Y M SOC. INM. SAS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64%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5770604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ACTIVOS Y BIENES S.A.S.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48%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6625559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 dirty="0">
                          <a:effectLst/>
                        </a:rPr>
                        <a:t>COLLIERS INTERNATIONAL COLOMBIA  S.A.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48%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4302758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 ALBERTO  ALONSO  GOMEZ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856590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RAFAEL HERNANDO  LARA  MAYORGA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1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172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8EB29-ED73-4BF1-9035-30E49387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131220"/>
            <a:ext cx="10972800" cy="489383"/>
          </a:xfrm>
        </p:spPr>
        <p:txBody>
          <a:bodyPr>
            <a:normAutofit fontScale="90000"/>
          </a:bodyPr>
          <a:lstStyle/>
          <a:p>
            <a:r>
              <a:rPr lang="es-ES" sz="3600" b="1" dirty="0"/>
              <a:t>Personas Jurídicas a Remover</a:t>
            </a:r>
            <a:endParaRPr lang="es-CO" sz="3600" b="1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82F667B-C0AA-4DD4-9CB9-5DEAA06E7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561518"/>
              </p:ext>
            </p:extLst>
          </p:nvPr>
        </p:nvGraphicFramePr>
        <p:xfrm>
          <a:off x="2341418" y="2258291"/>
          <a:ext cx="6167582" cy="312074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4997228">
                  <a:extLst>
                    <a:ext uri="{9D8B030D-6E8A-4147-A177-3AD203B41FA5}">
                      <a16:colId xmlns:a16="http://schemas.microsoft.com/office/drawing/2014/main" val="1931481814"/>
                    </a:ext>
                  </a:extLst>
                </a:gridCol>
                <a:gridCol w="1170354">
                  <a:extLst>
                    <a:ext uri="{9D8B030D-6E8A-4147-A177-3AD203B41FA5}">
                      <a16:colId xmlns:a16="http://schemas.microsoft.com/office/drawing/2014/main" val="4192860730"/>
                    </a:ext>
                  </a:extLst>
                </a:gridCol>
              </a:tblGrid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 dirty="0">
                          <a:effectLst/>
                        </a:rPr>
                        <a:t>CONSTRUCCIONES DUMOVA SAS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0%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3076117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CONSULTORES SANTO DOMINGO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6%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3965775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FUNDACION UN MUNDO SIN FRONTERAS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0%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4788875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INMOBILIARIA &amp; COBRANZAS VILPAR S.A.S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8%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7423929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ITECO CONSULTORES SAS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0%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0458985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JIMENEZ NASSAR Y ASOCIADOS SAS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13%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192091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METROSABANA INMOBILIARIA SAS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13%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9347047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PROOBRAS Y CONSTRUCCIONES SAS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0%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65018311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REVEANDINA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7%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0763542"/>
                  </a:ext>
                </a:extLst>
              </a:tr>
              <a:tr h="312074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effectLst/>
                        </a:rPr>
                        <a:t>SOGA SOLUCIONES GANADERAS SAS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0%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8701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73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9457C7F-DA68-422D-B425-0EA421393455}"/>
              </a:ext>
            </a:extLst>
          </p:cNvPr>
          <p:cNvSpPr/>
          <p:nvPr/>
        </p:nvSpPr>
        <p:spPr>
          <a:xfrm>
            <a:off x="8368146" y="2620879"/>
            <a:ext cx="35467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Personas Naturales a Remover</a:t>
            </a:r>
            <a:endParaRPr lang="es-CO" sz="3200" b="1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084CF29-EDF6-4247-80BF-FBB2F0963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315456"/>
              </p:ext>
            </p:extLst>
          </p:nvPr>
        </p:nvGraphicFramePr>
        <p:xfrm>
          <a:off x="2115104" y="187688"/>
          <a:ext cx="5338632" cy="62407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28799">
                  <a:extLst>
                    <a:ext uri="{9D8B030D-6E8A-4147-A177-3AD203B41FA5}">
                      <a16:colId xmlns:a16="http://schemas.microsoft.com/office/drawing/2014/main" val="980834752"/>
                    </a:ext>
                  </a:extLst>
                </a:gridCol>
                <a:gridCol w="1209833">
                  <a:extLst>
                    <a:ext uri="{9D8B030D-6E8A-4147-A177-3AD203B41FA5}">
                      <a16:colId xmlns:a16="http://schemas.microsoft.com/office/drawing/2014/main" val="230065442"/>
                    </a:ext>
                  </a:extLst>
                </a:gridCol>
              </a:tblGrid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ALVARO DE JESUS  APARICIO  CELY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18%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1987666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ANDRES MEJIA CADAVID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317234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ANGELA MARIA  SOTO  LOPEZ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0694466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ARMY JUDITH  ESCANDON  DE ROJAS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8621224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BENJAMIN  SARTA  OJEDA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9822059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CARLOS ALBERTO  GOMEZ  PAEZ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257696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CONSUELO ARANGO GALVIS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1302260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DIEGO ALEXANDER SARMIENTO CASTAÑEDA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832605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EDWIN ANDERSON  PEÑA  NIÑO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25%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3334385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FERNANDO  HUILA  CAJIAO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5%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765599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GABRIEL  VARGAS  MONARES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14%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820226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GERMAN  VILLARREAL  NAVARRO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13%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4594012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GIOVANNI ARANGO TAPARCUA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5855583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GUSTAVO  OSORIO  SANCHEZ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0132299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HERLES RODRIGO  ARIZA  BECERRA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721391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 dirty="0">
                          <a:effectLst/>
                        </a:rPr>
                        <a:t>HERNAN RAMON  GONZALEZ  PARDO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3%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733479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JAIME DIEGO  RUIZ  ACEVEDO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5811453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JAIRO ELIAS  CRUZ  PINO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1639074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JAVIER ERNESTO  LOPEZ  HERRERA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9646686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JHON MANUEL  MARTINEZ  POVEDA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64664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JUAN SEBASTIAN  ZULUAGA  GONZALEZ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108140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JULIAN ADOLFO  MARTÍNEZ  ROA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13%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136298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KARIM  PEREA  PEREA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700622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LUGER FRANCISCO  TRESPALACIOS  SIMANCA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5230627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LUIS FERNANDO  YANCE  VILLAMIL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23%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523076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LUZ ELENA  GUTIERREZ  GOMEZ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0625030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MARIA INES  GRANJA  ANGULO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07866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MARIO ERNESTO  GOMEZ  MELO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3640779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OSCAR  DIAZ  RODRIGUEZ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695842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OSCAR EDUARDO  CONTRERAS  CASTAÑEDA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0676495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PAULETH PAOLA  PASTRANA  PACHECO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399593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PEDRO CARLOS  GONZALEZ  MARTINEZ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22%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832623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RAMIRO  RESTREPO  CADAVID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4153060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u="none" strike="noStrike">
                          <a:effectLst/>
                        </a:rPr>
                        <a:t>ROBERTO DE JESUS  PARRA  GARAY</a:t>
                      </a:r>
                      <a:endParaRPr lang="pt-BR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25%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063769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ROBERTO  FALLA  MONTEALEGRE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83851361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STIVENS SAMUEL  RUIZ  ROSADO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21%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6840328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SUGEY PATRICIA  PEREZ  MERCADO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13%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5260490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UVER GILDARDO MUÑOZ VALENCIA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0%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0116119"/>
                  </a:ext>
                </a:extLst>
              </a:tr>
              <a:tr h="1160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50" u="none" strike="noStrike">
                          <a:effectLst/>
                        </a:rPr>
                        <a:t>YENY MARIA  DIAZ  BERNAL</a:t>
                      </a:r>
                      <a:endParaRPr lang="es-CO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u="none" strike="noStrike" dirty="0">
                          <a:effectLst/>
                        </a:rPr>
                        <a:t>25%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7204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7997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500</Words>
  <Application>Microsoft Office PowerPoint</Application>
  <PresentationFormat>Panorámica</PresentationFormat>
  <Paragraphs>162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Lato Bold</vt:lpstr>
      <vt:lpstr>Lato Regular</vt:lpstr>
      <vt:lpstr>Tema de Office</vt:lpstr>
      <vt:lpstr>Presentación de PowerPoint</vt:lpstr>
      <vt:lpstr>Presentación de PowerPoint</vt:lpstr>
      <vt:lpstr>Presentación de PowerPoint</vt:lpstr>
      <vt:lpstr>Indicador a Medir</vt:lpstr>
      <vt:lpstr>Resultados estadísticos </vt:lpstr>
      <vt:lpstr>Análisis de Calificación Depositarios</vt:lpstr>
      <vt:lpstr>Distribución de Activos</vt:lpstr>
      <vt:lpstr>Depositarios con mejor productividad</vt:lpstr>
      <vt:lpstr>Personas Jurídicas a Remover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Jeymy Carolina Duque Hernandez</cp:lastModifiedBy>
  <cp:revision>27</cp:revision>
  <dcterms:created xsi:type="dcterms:W3CDTF">2015-02-19T23:51:59Z</dcterms:created>
  <dcterms:modified xsi:type="dcterms:W3CDTF">2019-01-14T03:24:07Z</dcterms:modified>
</cp:coreProperties>
</file>