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863" r:id="rId4"/>
    <p:sldId id="855" r:id="rId5"/>
    <p:sldId id="864" r:id="rId6"/>
    <p:sldId id="371" r:id="rId7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166"/>
    <a:srgbClr val="A9A8A9"/>
    <a:srgbClr val="000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69" d="100"/>
          <a:sy n="69" d="100"/>
        </p:scale>
        <p:origin x="696" y="4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0.43620320544376684"/>
          <c:y val="0.19836622461129458"/>
          <c:w val="0.52548984640808927"/>
          <c:h val="0.66840559203388628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Estado de Ocupación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107-4F37-9A12-8577B8043DF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107-4F37-9A12-8577B8043DF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107-4F37-9A12-8577B8043DF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107-4F37-9A12-8577B8043DF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107-4F37-9A12-8577B8043DF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Ocupados Ilegalmente</c:v>
                </c:pt>
                <c:pt idx="1">
                  <c:v>Arrendados</c:v>
                </c:pt>
                <c:pt idx="2">
                  <c:v>Desocupados</c:v>
                </c:pt>
                <c:pt idx="3">
                  <c:v>En destinación provisional</c:v>
                </c:pt>
                <c:pt idx="4">
                  <c:v>Otros Estados 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9075</c:v>
                </c:pt>
                <c:pt idx="1">
                  <c:v>3651</c:v>
                </c:pt>
                <c:pt idx="2">
                  <c:v>5613</c:v>
                </c:pt>
                <c:pt idx="3">
                  <c:v>144</c:v>
                </c:pt>
                <c:pt idx="4">
                  <c:v>2201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107-4F37-9A12-8577B8043DF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1.4148375278168193E-2"/>
          <c:y val="0.23032257946876772"/>
          <c:w val="0.40263007977054244"/>
          <c:h val="0.743015519042782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31/01/2019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31/01/2019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F337C8D-1538-4A65-8F29-FC8ECE144F69}"/>
              </a:ext>
            </a:extLst>
          </p:cNvPr>
          <p:cNvSpPr/>
          <p:nvPr userDrawn="1"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D1C9298-8387-463E-81E8-F87D79EB9B54}"/>
              </a:ext>
            </a:extLst>
          </p:cNvPr>
          <p:cNvSpPr txBox="1"/>
          <p:nvPr userDrawn="1"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Dependencia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12C6876-B05E-44B1-A701-6E255C2DAA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87719C1-1C0F-47FB-A577-389B601C336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31/01/2019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31/01/2019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31/01/2019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31/01/2019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31/01/2019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31/01/2019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31/01/2019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31/01/2019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31/01/2019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31/01/2019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0" y="0"/>
            <a:ext cx="5226342" cy="6858000"/>
          </a:xfrm>
          <a:prstGeom prst="rect">
            <a:avLst/>
          </a:prstGeom>
          <a:solidFill>
            <a:srgbClr val="069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5226342" y="-1"/>
            <a:ext cx="6965658" cy="6858001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E1561C7-A647-475B-88DC-D6656EF90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3153" y="967661"/>
            <a:ext cx="6004455" cy="101341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653221C5-86B2-4714-B9CF-E6115C033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6424" y="5570290"/>
            <a:ext cx="2453955" cy="103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524002" y="3159125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00A8B"/>
                </a:solidFill>
              </a:rPr>
              <a:t>JUSTIFICACIÓN TÉCNICA Y ESTADÍSTICA DE LOS AJUSTES A LA METODOLOGÍA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3D3F40A-DF31-4A3D-9D2C-D29D885B2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5B6B4C-B31E-4CB9-A696-B22C40ED1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25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18D92FBD-54C5-486B-BBAF-E3774EDB22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477032"/>
              </p:ext>
            </p:extLst>
          </p:nvPr>
        </p:nvGraphicFramePr>
        <p:xfrm>
          <a:off x="1049647" y="2369087"/>
          <a:ext cx="5617028" cy="3092901"/>
        </p:xfrm>
        <a:graphic>
          <a:graphicData uri="http://schemas.openxmlformats.org/drawingml/2006/table">
            <a:tbl>
              <a:tblPr firstRow="1" lastRow="1" bandRow="1">
                <a:tableStyleId>{C083E6E3-FA7D-4D7B-A595-EF9225AFEA82}</a:tableStyleId>
              </a:tblPr>
              <a:tblGrid>
                <a:gridCol w="3175705">
                  <a:extLst>
                    <a:ext uri="{9D8B030D-6E8A-4147-A177-3AD203B41FA5}">
                      <a16:colId xmlns:a16="http://schemas.microsoft.com/office/drawing/2014/main" val="4292731352"/>
                    </a:ext>
                  </a:extLst>
                </a:gridCol>
                <a:gridCol w="2441323">
                  <a:extLst>
                    <a:ext uri="{9D8B030D-6E8A-4147-A177-3AD203B41FA5}">
                      <a16:colId xmlns:a16="http://schemas.microsoft.com/office/drawing/2014/main" val="1429629504"/>
                    </a:ext>
                  </a:extLst>
                </a:gridCol>
              </a:tblGrid>
              <a:tr h="441843"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u="none" strike="noStrike" dirty="0">
                          <a:effectLst/>
                        </a:rPr>
                        <a:t>Gerencia Regional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u="none" strike="noStrike" dirty="0">
                          <a:effectLst/>
                        </a:rPr>
                        <a:t>No. FMI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54221852"/>
                  </a:ext>
                </a:extLst>
              </a:tr>
              <a:tr h="441843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u="none" strike="noStrike" dirty="0">
                          <a:effectLst/>
                        </a:rPr>
                        <a:t>Gerencia Norte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u="none" strike="noStrike">
                          <a:effectLst/>
                        </a:rPr>
                        <a:t>261</a:t>
                      </a:r>
                      <a:endParaRPr lang="es-C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70646074"/>
                  </a:ext>
                </a:extLst>
              </a:tr>
              <a:tr h="441843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u="none" strike="noStrike" dirty="0">
                          <a:effectLst/>
                        </a:rPr>
                        <a:t>Gerencia Centro Oriente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u="none" strike="noStrike" dirty="0">
                          <a:effectLst/>
                        </a:rPr>
                        <a:t>1243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66433023"/>
                  </a:ext>
                </a:extLst>
              </a:tr>
              <a:tr h="441843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u="none" strike="noStrike">
                          <a:effectLst/>
                        </a:rPr>
                        <a:t>Gerencia Sur Occidente</a:t>
                      </a:r>
                      <a:endParaRPr lang="es-C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u="none" strike="noStrike" dirty="0">
                          <a:effectLst/>
                        </a:rPr>
                        <a:t>968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08859485"/>
                  </a:ext>
                </a:extLst>
              </a:tr>
              <a:tr h="441843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u="none" strike="noStrike">
                          <a:effectLst/>
                        </a:rPr>
                        <a:t>Gerencia Tecnica</a:t>
                      </a:r>
                      <a:endParaRPr lang="es-C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u="none" strike="noStrike" dirty="0">
                          <a:effectLst/>
                        </a:rPr>
                        <a:t>3094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68927307"/>
                  </a:ext>
                </a:extLst>
              </a:tr>
              <a:tr h="441843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u="none" strike="noStrike">
                          <a:effectLst/>
                        </a:rPr>
                        <a:t>Occidente</a:t>
                      </a:r>
                      <a:endParaRPr lang="es-C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u="none" strike="noStrike" dirty="0">
                          <a:effectLst/>
                        </a:rPr>
                        <a:t>632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07231715"/>
                  </a:ext>
                </a:extLst>
              </a:tr>
              <a:tr h="441843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u="none" strike="noStrike" dirty="0">
                          <a:effectLst/>
                        </a:rPr>
                        <a:t>Total general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u="none" strike="noStrike" dirty="0">
                          <a:effectLst/>
                        </a:rPr>
                        <a:t>6198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38041690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6C4F762-A77B-4AB1-9371-0A07B8765B96}"/>
              </a:ext>
            </a:extLst>
          </p:cNvPr>
          <p:cNvSpPr txBox="1"/>
          <p:nvPr/>
        </p:nvSpPr>
        <p:spPr>
          <a:xfrm>
            <a:off x="1299545" y="1442318"/>
            <a:ext cx="53671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293166"/>
                </a:solidFill>
                <a:latin typeface="Lato" charset="0"/>
                <a:ea typeface="Lato" charset="0"/>
                <a:cs typeface="Lato" charset="0"/>
              </a:rPr>
              <a:t>GESTION DE ESTIMADOS EN LOS ULTIMOS CUATRO AÑOS</a:t>
            </a:r>
            <a:endParaRPr lang="es-ES_tradnl" sz="2400" dirty="0"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0A4C0D0-E0EC-4EA8-923A-F6C6D4D8BE22}"/>
              </a:ext>
            </a:extLst>
          </p:cNvPr>
          <p:cNvSpPr txBox="1"/>
          <p:nvPr/>
        </p:nvSpPr>
        <p:spPr>
          <a:xfrm>
            <a:off x="6827509" y="2232019"/>
            <a:ext cx="536713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293166"/>
                </a:solidFill>
                <a:latin typeface="Lato" charset="0"/>
                <a:ea typeface="Lato" charset="0"/>
                <a:cs typeface="Lato" charset="0"/>
              </a:rPr>
              <a:t>INVENTARIO SUSCEPTIBLE DE ESTIMADOS DE RENTA </a:t>
            </a:r>
          </a:p>
          <a:p>
            <a:pPr algn="ctr"/>
            <a:r>
              <a:rPr lang="es-ES" sz="2400" b="1" dirty="0">
                <a:solidFill>
                  <a:srgbClr val="293166"/>
                </a:solidFill>
                <a:latin typeface="Lato" charset="0"/>
                <a:ea typeface="Lato" charset="0"/>
                <a:cs typeface="Lato" charset="0"/>
              </a:rPr>
              <a:t>11.533 FMI</a:t>
            </a:r>
          </a:p>
          <a:p>
            <a:pPr algn="ctr"/>
            <a:endParaRPr lang="es-ES" sz="2400" b="1" dirty="0">
              <a:solidFill>
                <a:srgbClr val="293166"/>
              </a:solidFill>
              <a:latin typeface="Lato" charset="0"/>
              <a:ea typeface="Lato" charset="0"/>
              <a:cs typeface="Lato" charset="0"/>
            </a:endParaRPr>
          </a:p>
          <a:p>
            <a:pPr algn="ctr"/>
            <a:r>
              <a:rPr lang="es-ES" sz="2400" b="1" dirty="0">
                <a:solidFill>
                  <a:srgbClr val="293166"/>
                </a:solidFill>
                <a:latin typeface="Lato" charset="0"/>
                <a:ea typeface="Lato" charset="0"/>
                <a:cs typeface="Lato" charset="0"/>
              </a:rPr>
              <a:t>Inventario 21.377 </a:t>
            </a:r>
          </a:p>
          <a:p>
            <a:pPr algn="ctr"/>
            <a:r>
              <a:rPr lang="es-ES" sz="2400" b="1" dirty="0">
                <a:solidFill>
                  <a:srgbClr val="293166"/>
                </a:solidFill>
                <a:latin typeface="Lato" charset="0"/>
                <a:ea typeface="Lato" charset="0"/>
                <a:cs typeface="Lato" charset="0"/>
              </a:rPr>
              <a:t>3.500 Inmuebles arrendados</a:t>
            </a:r>
          </a:p>
          <a:p>
            <a:pPr algn="ctr"/>
            <a:r>
              <a:rPr lang="es-ES" sz="2400" b="1" dirty="0">
                <a:solidFill>
                  <a:srgbClr val="293166"/>
                </a:solidFill>
                <a:latin typeface="Lato" charset="0"/>
                <a:ea typeface="Lato" charset="0"/>
                <a:cs typeface="Lato" charset="0"/>
              </a:rPr>
              <a:t>4.312 Con estimados de Renta si contrato</a:t>
            </a:r>
          </a:p>
          <a:p>
            <a:pPr algn="ctr"/>
            <a:r>
              <a:rPr lang="es-ES" sz="2400" b="1" dirty="0">
                <a:solidFill>
                  <a:srgbClr val="293166"/>
                </a:solidFill>
                <a:latin typeface="Lato" charset="0"/>
                <a:ea typeface="Lato" charset="0"/>
                <a:cs typeface="Lato" charset="0"/>
              </a:rPr>
              <a:t>2.032 Inmuebles rurales extintos  </a:t>
            </a:r>
            <a:endParaRPr lang="es-ES_tradnl" sz="2400" dirty="0">
              <a:latin typeface="Lato" charset="0"/>
              <a:ea typeface="Lato" charset="0"/>
              <a:cs typeface="La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260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uadroTexto 42">
            <a:extLst>
              <a:ext uri="{FF2B5EF4-FFF2-40B4-BE49-F238E27FC236}">
                <a16:creationId xmlns:a16="http://schemas.microsoft.com/office/drawing/2014/main" id="{051D251F-7590-4A9D-8886-1E213952631E}"/>
              </a:ext>
            </a:extLst>
          </p:cNvPr>
          <p:cNvSpPr txBox="1"/>
          <p:nvPr/>
        </p:nvSpPr>
        <p:spPr>
          <a:xfrm flipH="1">
            <a:off x="1653221" y="3164322"/>
            <a:ext cx="162617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Inventario en administración</a:t>
            </a:r>
          </a:p>
          <a:p>
            <a:pPr algn="ctr"/>
            <a:r>
              <a:rPr lang="es-ES" sz="2700" b="1" dirty="0"/>
              <a:t>20.699</a:t>
            </a:r>
            <a:endParaRPr lang="es-CO" sz="2700" b="1" dirty="0"/>
          </a:p>
        </p:txBody>
      </p:sp>
      <p:pic>
        <p:nvPicPr>
          <p:cNvPr id="44" name="Gráfico 43" descr="Compartir">
            <a:extLst>
              <a:ext uri="{FF2B5EF4-FFF2-40B4-BE49-F238E27FC236}">
                <a16:creationId xmlns:a16="http://schemas.microsoft.com/office/drawing/2014/main" id="{55BE6B4E-28D6-45D6-95B9-3249C1DB34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15150" y="3418111"/>
            <a:ext cx="397454" cy="397454"/>
          </a:xfrm>
          <a:prstGeom prst="rect">
            <a:avLst/>
          </a:prstGeom>
        </p:spPr>
      </p:pic>
      <p:pic>
        <p:nvPicPr>
          <p:cNvPr id="45" name="Gráfico 44" descr="Dinero">
            <a:extLst>
              <a:ext uri="{FF2B5EF4-FFF2-40B4-BE49-F238E27FC236}">
                <a16:creationId xmlns:a16="http://schemas.microsoft.com/office/drawing/2014/main" id="{D16EEAE4-6FDB-4506-98AB-D40E9F1E1E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11256" y="2861609"/>
            <a:ext cx="397453" cy="397453"/>
          </a:xfrm>
          <a:prstGeom prst="rect">
            <a:avLst/>
          </a:prstGeom>
        </p:spPr>
      </p:pic>
      <p:pic>
        <p:nvPicPr>
          <p:cNvPr id="46" name="Gráfico 45" descr="Periódico">
            <a:extLst>
              <a:ext uri="{FF2B5EF4-FFF2-40B4-BE49-F238E27FC236}">
                <a16:creationId xmlns:a16="http://schemas.microsoft.com/office/drawing/2014/main" id="{806E038E-516D-45D5-B7F0-FF902A9A1D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11254" y="3992951"/>
            <a:ext cx="397454" cy="397454"/>
          </a:xfrm>
          <a:prstGeom prst="rect">
            <a:avLst/>
          </a:prstGeom>
        </p:spPr>
      </p:pic>
      <p:graphicFrame>
        <p:nvGraphicFramePr>
          <p:cNvPr id="47" name="Gráfico 46">
            <a:extLst>
              <a:ext uri="{FF2B5EF4-FFF2-40B4-BE49-F238E27FC236}">
                <a16:creationId xmlns:a16="http://schemas.microsoft.com/office/drawing/2014/main" id="{668C6C59-0643-4D8C-8CF9-1663FD30DB65}"/>
              </a:ext>
            </a:extLst>
          </p:cNvPr>
          <p:cNvGraphicFramePr/>
          <p:nvPr>
            <p:extLst/>
          </p:nvPr>
        </p:nvGraphicFramePr>
        <p:xfrm>
          <a:off x="3279398" y="2165688"/>
          <a:ext cx="3989901" cy="2884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8" name="CuadroTexto 47">
            <a:extLst>
              <a:ext uri="{FF2B5EF4-FFF2-40B4-BE49-F238E27FC236}">
                <a16:creationId xmlns:a16="http://schemas.microsoft.com/office/drawing/2014/main" id="{DCA59925-AD03-4302-83CA-22F5BCDFFDA5}"/>
              </a:ext>
            </a:extLst>
          </p:cNvPr>
          <p:cNvSpPr txBox="1"/>
          <p:nvPr/>
        </p:nvSpPr>
        <p:spPr>
          <a:xfrm>
            <a:off x="9024716" y="2926442"/>
            <a:ext cx="1514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Legalizados </a:t>
            </a:r>
          </a:p>
          <a:p>
            <a:r>
              <a:rPr lang="es-ES" sz="1400" dirty="0"/>
              <a:t>207</a:t>
            </a:r>
            <a:endParaRPr lang="es-CO" sz="1400" dirty="0"/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2E97DF96-BF79-4E1F-B7E1-268A378C6117}"/>
              </a:ext>
            </a:extLst>
          </p:cNvPr>
          <p:cNvSpPr txBox="1"/>
          <p:nvPr/>
        </p:nvSpPr>
        <p:spPr>
          <a:xfrm>
            <a:off x="9024716" y="3371742"/>
            <a:ext cx="1361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Recuperados 1.245</a:t>
            </a:r>
            <a:endParaRPr lang="es-CO" sz="1400" dirty="0"/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32A1AEF5-873E-4D63-B09B-4702709FC5C0}"/>
              </a:ext>
            </a:extLst>
          </p:cNvPr>
          <p:cNvSpPr txBox="1"/>
          <p:nvPr/>
        </p:nvSpPr>
        <p:spPr>
          <a:xfrm>
            <a:off x="9024718" y="3885394"/>
            <a:ext cx="1384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Resolución Expedida 6.113</a:t>
            </a:r>
            <a:endParaRPr lang="es-CO" sz="1400" dirty="0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AEE3C43D-5AC7-470B-BD3F-9D3A2B4852DC}"/>
              </a:ext>
            </a:extLst>
          </p:cNvPr>
          <p:cNvSpPr txBox="1"/>
          <p:nvPr/>
        </p:nvSpPr>
        <p:spPr>
          <a:xfrm>
            <a:off x="6664394" y="2782925"/>
            <a:ext cx="1011543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950" b="1" dirty="0"/>
              <a:t>9.075</a:t>
            </a:r>
            <a:endParaRPr lang="es-CO" sz="1950" b="1" dirty="0"/>
          </a:p>
        </p:txBody>
      </p:sp>
      <p:sp>
        <p:nvSpPr>
          <p:cNvPr id="52" name="Abrir llave 51">
            <a:extLst>
              <a:ext uri="{FF2B5EF4-FFF2-40B4-BE49-F238E27FC236}">
                <a16:creationId xmlns:a16="http://schemas.microsoft.com/office/drawing/2014/main" id="{255A6AE0-B1F1-4DAA-B99D-2B191F815A67}"/>
              </a:ext>
            </a:extLst>
          </p:cNvPr>
          <p:cNvSpPr/>
          <p:nvPr/>
        </p:nvSpPr>
        <p:spPr>
          <a:xfrm>
            <a:off x="8183479" y="2828864"/>
            <a:ext cx="211766" cy="1582634"/>
          </a:xfrm>
          <a:prstGeom prst="leftBrace">
            <a:avLst>
              <a:gd name="adj1" fmla="val 57669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sz="1013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AAFA08D8-03B5-4785-B44E-2449C8E66E52}"/>
              </a:ext>
            </a:extLst>
          </p:cNvPr>
          <p:cNvSpPr/>
          <p:nvPr/>
        </p:nvSpPr>
        <p:spPr>
          <a:xfrm>
            <a:off x="7475502" y="3404837"/>
            <a:ext cx="813860" cy="380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75" b="1" dirty="0"/>
              <a:t>7.565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27B5697-7818-4BBA-B45C-EED1FFA3DA3B}"/>
              </a:ext>
            </a:extLst>
          </p:cNvPr>
          <p:cNvSpPr txBox="1"/>
          <p:nvPr/>
        </p:nvSpPr>
        <p:spPr>
          <a:xfrm>
            <a:off x="3342851" y="1144372"/>
            <a:ext cx="5367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rgbClr val="293166"/>
                </a:solidFill>
                <a:latin typeface="Lato" charset="0"/>
                <a:ea typeface="Lato" charset="0"/>
                <a:cs typeface="Lato" charset="0"/>
              </a:rPr>
              <a:t>GESTIÓN DE DESALOJOS</a:t>
            </a:r>
            <a:endParaRPr lang="es-ES_tradnl" dirty="0"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C31D6202-0A1C-4A36-8607-60C102C98DE7}"/>
              </a:ext>
            </a:extLst>
          </p:cNvPr>
          <p:cNvSpPr/>
          <p:nvPr/>
        </p:nvSpPr>
        <p:spPr>
          <a:xfrm>
            <a:off x="8854680" y="5656670"/>
            <a:ext cx="153118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900" b="1" dirty="0">
                <a:solidFill>
                  <a:srgbClr val="000A8B"/>
                </a:solidFill>
              </a:rPr>
              <a:t>Fecha: Corte 3 de Diciembre</a:t>
            </a:r>
          </a:p>
        </p:txBody>
      </p:sp>
    </p:spTree>
    <p:extLst>
      <p:ext uri="{BB962C8B-B14F-4D97-AF65-F5344CB8AC3E}">
        <p14:creationId xmlns:p14="http://schemas.microsoft.com/office/powerpoint/2010/main" val="2955712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E72BFF-38E8-4A91-98F1-83BD26696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b="1" dirty="0"/>
              <a:t>PROPIEDAD HORIZONTAL</a:t>
            </a:r>
            <a:endParaRPr lang="es-CO" b="1" dirty="0"/>
          </a:p>
          <a:p>
            <a:endParaRPr lang="es-ES" dirty="0"/>
          </a:p>
          <a:p>
            <a:endParaRPr lang="es-ES" dirty="0"/>
          </a:p>
          <a:p>
            <a:pPr marL="0" indent="0" algn="ctr">
              <a:buNone/>
            </a:pPr>
            <a:r>
              <a:rPr lang="es-ES" b="1" i="1" dirty="0"/>
              <a:t>1</a:t>
            </a:r>
            <a:r>
              <a:rPr lang="es-CO" b="1" i="1" dirty="0"/>
              <a:t>5% </a:t>
            </a:r>
            <a:r>
              <a:rPr lang="es-CO" dirty="0"/>
              <a:t>del inventario se encuentra en Propiedad Horizontal</a:t>
            </a:r>
          </a:p>
          <a:p>
            <a:pPr marL="0" indent="0" algn="ctr">
              <a:buNone/>
            </a:pPr>
            <a:r>
              <a:rPr lang="es-ES" dirty="0"/>
              <a:t>Aproximadamente </a:t>
            </a:r>
            <a:r>
              <a:rPr lang="es-ES" b="1" i="1" dirty="0"/>
              <a:t>3.</a:t>
            </a:r>
            <a:r>
              <a:rPr lang="es-CO" b="1" i="1" dirty="0"/>
              <a:t>206</a:t>
            </a:r>
            <a:r>
              <a:rPr lang="es-CO" dirty="0"/>
              <a:t> Asambleas a las cuales asistir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8535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A098F295-D0B4-47AA-820C-EA3848B421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948577"/>
              </p:ext>
            </p:extLst>
          </p:nvPr>
        </p:nvGraphicFramePr>
        <p:xfrm>
          <a:off x="1648691" y="2466110"/>
          <a:ext cx="4994688" cy="3034456"/>
        </p:xfrm>
        <a:graphic>
          <a:graphicData uri="http://schemas.openxmlformats.org/drawingml/2006/table">
            <a:tbl>
              <a:tblPr/>
              <a:tblGrid>
                <a:gridCol w="1217527">
                  <a:extLst>
                    <a:ext uri="{9D8B030D-6E8A-4147-A177-3AD203B41FA5}">
                      <a16:colId xmlns:a16="http://schemas.microsoft.com/office/drawing/2014/main" val="519695803"/>
                    </a:ext>
                  </a:extLst>
                </a:gridCol>
                <a:gridCol w="3777161">
                  <a:extLst>
                    <a:ext uri="{9D8B030D-6E8A-4147-A177-3AD203B41FA5}">
                      <a16:colId xmlns:a16="http://schemas.microsoft.com/office/drawing/2014/main" val="2519145932"/>
                    </a:ext>
                  </a:extLst>
                </a:gridCol>
              </a:tblGrid>
              <a:tr h="379307">
                <a:tc rowSpan="2">
                  <a:txBody>
                    <a:bodyPr/>
                    <a:lstStyle/>
                    <a:p>
                      <a:pPr algn="ctr" rtl="0" fontAlgn="base"/>
                      <a:r>
                        <a:rPr lang="es-CO" sz="1600" b="1" i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r>
                        <a:rPr lang="es-CO" sz="1600" b="1" i="0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s-CO" sz="1600" b="1" i="0" dirty="0">
                        <a:effectLst/>
                      </a:endParaRPr>
                    </a:p>
                  </a:txBody>
                  <a:tcPr marL="68585" marR="68585" marT="34290" marB="34290" anchor="ctr">
                    <a:lnL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1" i="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Inmuebles</a:t>
                      </a:r>
                      <a:r>
                        <a:rPr lang="es-CO" sz="1600" b="1" i="0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s-CO" sz="1600" b="1" i="0" dirty="0">
                        <a:effectLst/>
                      </a:endParaRPr>
                    </a:p>
                  </a:txBody>
                  <a:tcPr marL="68585" marR="68585" marT="34290" marB="34290" anchor="ctr">
                    <a:lnL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434337"/>
                  </a:ext>
                </a:extLst>
              </a:tr>
              <a:tr h="379307">
                <a:tc vMerge="1">
                  <a:txBody>
                    <a:bodyPr/>
                    <a:lstStyle/>
                    <a:p>
                      <a:pPr algn="ctr" rtl="0" fontAlgn="base"/>
                      <a:endParaRPr lang="es-CO" sz="1600" b="1" i="0" dirty="0">
                        <a:effectLst/>
                      </a:endParaRPr>
                    </a:p>
                  </a:txBody>
                  <a:tcPr marL="91446" marR="91446" anchor="ctr">
                    <a:lnL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1" i="0" dirty="0">
                          <a:solidFill>
                            <a:schemeClr val="bg1"/>
                          </a:solidFill>
                          <a:effectLst/>
                        </a:rPr>
                        <a:t>No Sociales</a:t>
                      </a:r>
                    </a:p>
                  </a:txBody>
                  <a:tcPr marL="68585" marR="68585" marT="34290" marB="34290" anchor="ctr">
                    <a:lnL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187188"/>
                  </a:ext>
                </a:extLst>
              </a:tr>
              <a:tr h="379307"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1" i="0" dirty="0">
                          <a:effectLst/>
                          <a:latin typeface="Arial Narrow" panose="020B0606020202030204" pitchFamily="34" charset="0"/>
                        </a:rPr>
                        <a:t>2014-2 </a:t>
                      </a:r>
                      <a:endParaRPr lang="es-CO" sz="1600" b="1" i="0" dirty="0">
                        <a:effectLst/>
                      </a:endParaRPr>
                    </a:p>
                  </a:txBody>
                  <a:tcPr marL="68585" marR="68585" marT="34290" marB="34290" anchor="ctr">
                    <a:lnL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050884"/>
                  </a:ext>
                </a:extLst>
              </a:tr>
              <a:tr h="379307"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1" i="0">
                          <a:effectLst/>
                          <a:latin typeface="Arial Narrow" panose="020B0606020202030204" pitchFamily="34" charset="0"/>
                        </a:rPr>
                        <a:t>2015 </a:t>
                      </a:r>
                      <a:endParaRPr lang="es-CO" sz="1600" b="1" i="0">
                        <a:effectLst/>
                      </a:endParaRPr>
                    </a:p>
                  </a:txBody>
                  <a:tcPr marL="68585" marR="68585" marT="34290" marB="34290" anchor="ctr">
                    <a:lnL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833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943551"/>
                  </a:ext>
                </a:extLst>
              </a:tr>
              <a:tr h="379307"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1" i="0">
                          <a:effectLst/>
                          <a:latin typeface="Arial Narrow" panose="020B0606020202030204" pitchFamily="34" charset="0"/>
                        </a:rPr>
                        <a:t>2016 </a:t>
                      </a:r>
                      <a:endParaRPr lang="es-CO" sz="1600" b="1" i="0">
                        <a:effectLst/>
                      </a:endParaRPr>
                    </a:p>
                  </a:txBody>
                  <a:tcPr marL="68585" marR="68585" marT="34290" marB="34290" anchor="ctr">
                    <a:lnL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1.001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359484"/>
                  </a:ext>
                </a:extLst>
              </a:tr>
              <a:tr h="379307"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1" i="0">
                          <a:effectLst/>
                          <a:latin typeface="Arial Narrow" panose="020B0606020202030204" pitchFamily="34" charset="0"/>
                        </a:rPr>
                        <a:t>2017 </a:t>
                      </a:r>
                      <a:endParaRPr lang="es-CO" sz="1600" b="1" i="0">
                        <a:effectLst/>
                      </a:endParaRPr>
                    </a:p>
                  </a:txBody>
                  <a:tcPr marL="68585" marR="68585" marT="34290" marB="34290" anchor="ctr">
                    <a:lnL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1.235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9450299"/>
                  </a:ext>
                </a:extLst>
              </a:tr>
              <a:tr h="379307"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1" i="0" dirty="0">
                          <a:effectLst/>
                          <a:latin typeface="Arial Narrow" panose="020B0606020202030204" pitchFamily="34" charset="0"/>
                        </a:rPr>
                        <a:t>2018 </a:t>
                      </a:r>
                      <a:endParaRPr lang="es-CO" sz="1600" b="1" i="0" dirty="0">
                        <a:effectLst/>
                      </a:endParaRPr>
                    </a:p>
                  </a:txBody>
                  <a:tcPr marL="68585" marR="68585" marT="34290" marB="34290" anchor="ctr">
                    <a:lnL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0" i="0" dirty="0">
                          <a:effectLst/>
                          <a:latin typeface="Arial Narrow" panose="020B0606020202030204" pitchFamily="34" charset="0"/>
                        </a:rPr>
                        <a:t>788</a:t>
                      </a:r>
                      <a:endParaRPr lang="es-CO" sz="1600" b="0" i="0" dirty="0">
                        <a:effectLst/>
                      </a:endParaRPr>
                    </a:p>
                  </a:txBody>
                  <a:tcPr marL="68585" marR="68585" marT="34290" marB="34290" anchor="ctr">
                    <a:lnL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9845968"/>
                  </a:ext>
                </a:extLst>
              </a:tr>
              <a:tr h="379307"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1" i="0">
                          <a:effectLst/>
                          <a:latin typeface="Arial Narrow" panose="020B0606020202030204" pitchFamily="34" charset="0"/>
                        </a:rPr>
                        <a:t>Total </a:t>
                      </a:r>
                      <a:endParaRPr lang="es-CO" sz="1600" b="1" i="0">
                        <a:effectLst/>
                      </a:endParaRPr>
                    </a:p>
                  </a:txBody>
                  <a:tcPr marL="68585" marR="68585" marT="34290" marB="34290" anchor="ctr">
                    <a:lnL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/>
                      <a:r>
                        <a:rPr lang="es-CO" sz="1600" b="0" i="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4.133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7598163"/>
                  </a:ext>
                </a:extLst>
              </a:tr>
            </a:tbl>
          </a:graphicData>
        </a:graphic>
      </p:graphicFrame>
      <p:sp>
        <p:nvSpPr>
          <p:cNvPr id="17" name="CuadroTexto 16">
            <a:extLst>
              <a:ext uri="{FF2B5EF4-FFF2-40B4-BE49-F238E27FC236}">
                <a16:creationId xmlns:a16="http://schemas.microsoft.com/office/drawing/2014/main" id="{67C5B7CB-BB78-48D6-9787-B1D7B06EDDF1}"/>
              </a:ext>
            </a:extLst>
          </p:cNvPr>
          <p:cNvSpPr txBox="1"/>
          <p:nvPr/>
        </p:nvSpPr>
        <p:spPr>
          <a:xfrm>
            <a:off x="9405862" y="5802081"/>
            <a:ext cx="126213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00" dirty="0"/>
              <a:t>Información con Corte 30 Octubre de 2018</a:t>
            </a:r>
          </a:p>
          <a:p>
            <a:endParaRPr lang="es-CO" sz="900" dirty="0"/>
          </a:p>
        </p:txBody>
      </p:sp>
      <p:sp>
        <p:nvSpPr>
          <p:cNvPr id="20" name="CuadroTexto 3">
            <a:extLst>
              <a:ext uri="{FF2B5EF4-FFF2-40B4-BE49-F238E27FC236}">
                <a16:creationId xmlns:a16="http://schemas.microsoft.com/office/drawing/2014/main" id="{6F81E73A-D244-486F-A3B3-5732FB358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291" y="1217273"/>
            <a:ext cx="649778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s-CO" altLang="es-CO" sz="2100" b="1" dirty="0">
                <a:solidFill>
                  <a:srgbClr val="002060"/>
                </a:solidFill>
              </a:rPr>
              <a:t>Cantidad de Bienes Secuestrados que deberían tener una FICHA DE ENAJENACION TEMPRANA</a:t>
            </a:r>
            <a:endParaRPr lang="es-CO" altLang="es-CO" sz="2700" b="1" dirty="0">
              <a:solidFill>
                <a:srgbClr val="002060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023F8C8-FB45-46D5-886A-487F5772134E}"/>
              </a:ext>
            </a:extLst>
          </p:cNvPr>
          <p:cNvSpPr txBox="1"/>
          <p:nvPr/>
        </p:nvSpPr>
        <p:spPr>
          <a:xfrm>
            <a:off x="7384473" y="2646218"/>
            <a:ext cx="411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Premisa:</a:t>
            </a:r>
          </a:p>
          <a:p>
            <a:pPr algn="just"/>
            <a:r>
              <a:rPr lang="es-ES" i="1" dirty="0"/>
              <a:t>“Todo activo recibido, debe venir tener su Ficha de Enajenación Temprana en el proceso de Diagnostico.”</a:t>
            </a:r>
            <a:endParaRPr lang="es-CO" i="1" dirty="0"/>
          </a:p>
        </p:txBody>
      </p:sp>
    </p:spTree>
    <p:extLst>
      <p:ext uri="{BB962C8B-B14F-4D97-AF65-F5344CB8AC3E}">
        <p14:creationId xmlns:p14="http://schemas.microsoft.com/office/powerpoint/2010/main" val="2592589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1871</TotalTime>
  <Words>166</Words>
  <Application>Microsoft Office PowerPoint</Application>
  <PresentationFormat>Panorámica</PresentationFormat>
  <Paragraphs>58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Arial Narrow</vt:lpstr>
      <vt:lpstr>Calibri</vt:lpstr>
      <vt:lpstr>Lato</vt:lpstr>
      <vt:lpstr>Lato Regular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Jeymy Carolina Duque Hernandez</cp:lastModifiedBy>
  <cp:revision>50</cp:revision>
  <dcterms:created xsi:type="dcterms:W3CDTF">2015-02-19T23:51:59Z</dcterms:created>
  <dcterms:modified xsi:type="dcterms:W3CDTF">2019-02-01T21:11:58Z</dcterms:modified>
</cp:coreProperties>
</file>