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2.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3.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4.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5.xml" ContentType="application/vnd.openxmlformats-officedocument.drawingml.chartshapes+xml"/>
  <Override PartName="/ppt/charts/chart13.xml" ContentType="application/vnd.openxmlformats-officedocument.drawingml.chart+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53"/>
  </p:notesMasterIdLst>
  <p:sldIdLst>
    <p:sldId id="257" r:id="rId3"/>
    <p:sldId id="256" r:id="rId4"/>
    <p:sldId id="258" r:id="rId5"/>
    <p:sldId id="1365" r:id="rId6"/>
    <p:sldId id="286" r:id="rId7"/>
    <p:sldId id="293" r:id="rId8"/>
    <p:sldId id="291" r:id="rId9"/>
    <p:sldId id="292" r:id="rId10"/>
    <p:sldId id="1366" r:id="rId11"/>
    <p:sldId id="1367" r:id="rId12"/>
    <p:sldId id="295" r:id="rId13"/>
    <p:sldId id="296" r:id="rId14"/>
    <p:sldId id="288" r:id="rId15"/>
    <p:sldId id="1368" r:id="rId16"/>
    <p:sldId id="260" r:id="rId17"/>
    <p:sldId id="272" r:id="rId18"/>
    <p:sldId id="1369" r:id="rId19"/>
    <p:sldId id="268" r:id="rId20"/>
    <p:sldId id="274" r:id="rId21"/>
    <p:sldId id="275" r:id="rId22"/>
    <p:sldId id="259" r:id="rId23"/>
    <p:sldId id="1370" r:id="rId24"/>
    <p:sldId id="270" r:id="rId25"/>
    <p:sldId id="263" r:id="rId26"/>
    <p:sldId id="264" r:id="rId27"/>
    <p:sldId id="273" r:id="rId28"/>
    <p:sldId id="265" r:id="rId29"/>
    <p:sldId id="261" r:id="rId30"/>
    <p:sldId id="297" r:id="rId31"/>
    <p:sldId id="429" r:id="rId32"/>
    <p:sldId id="430" r:id="rId33"/>
    <p:sldId id="298" r:id="rId34"/>
    <p:sldId id="409" r:id="rId35"/>
    <p:sldId id="410" r:id="rId36"/>
    <p:sldId id="411" r:id="rId37"/>
    <p:sldId id="412" r:id="rId38"/>
    <p:sldId id="418" r:id="rId39"/>
    <p:sldId id="413" r:id="rId40"/>
    <p:sldId id="414" r:id="rId41"/>
    <p:sldId id="415" r:id="rId42"/>
    <p:sldId id="416" r:id="rId43"/>
    <p:sldId id="417" r:id="rId44"/>
    <p:sldId id="419" r:id="rId45"/>
    <p:sldId id="420" r:id="rId46"/>
    <p:sldId id="421" r:id="rId47"/>
    <p:sldId id="422" r:id="rId48"/>
    <p:sldId id="427" r:id="rId49"/>
    <p:sldId id="423" r:id="rId50"/>
    <p:sldId id="426" r:id="rId51"/>
    <p:sldId id="269" r:id="rId52"/>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72" d="100"/>
          <a:sy n="72" d="100"/>
        </p:scale>
        <p:origin x="66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camacho\AppData\Local\Microsoft\Windows\INetCache\Content.Outlook\R9LN2VKK\Libro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camacho\AppData\Local\Microsoft\Windows\INetCache\Content.Outlook\R9LN2VKK\Libro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camacho\AppData\Local\Microsoft\Windows\INetCache\Content.Outlook\R9LN2VKK\Libro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8\3.%20Tercer%20Trimestre\Copia%20de%20Plan%20de%20Acci&#243;n%202018%20-%20Tercer%20Trimestre%204.0.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8\3.%20Tercer%20Trimestre\Copia%20de%20Plan%20de%20Acci&#243;n%202018%20-%20Tercer%20Trimestre%204.0.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3.xml"/></Relationships>
</file>

<file path=ppt/charts/_rels/chart9.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8\3.%20Tercer%20Trimestre\Copia%20de%20Plan%20de%20Acci&#243;n%202018%20-%20Tercer%20Trimestre%204.0.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4.xml"/></Relationships>
</file>

<file path=ppt/charts/_rels/chart12.xml.rels><?xml version="1.0" encoding="UTF-8" standalone="yes"?>
<Relationships xmlns="http://schemas.openxmlformats.org/package/2006/relationships"><Relationship Id="rId3" Type="http://schemas.openxmlformats.org/officeDocument/2006/relationships/oleObject" Target="file:///\\compartida\publica\1%20-%20Oficina%20Asesora%20de%20Planeaci&#242;n\3.%20Planeaci&#243;n%20Estrat&#233;gica\2018\3.%20Tercer%20Trimestre\Copia%20de%20Plan%20de%20Acci&#243;n%202018%20-%20Tercer%20Trimestre%204.0.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5.xml"/></Relationships>
</file>

<file path=ppt/charts/_rels/chart13.xml.rels><?xml version="1.0" encoding="UTF-8" standalone="yes"?>
<Relationships xmlns="http://schemas.openxmlformats.org/package/2006/relationships"><Relationship Id="rId1" Type="http://schemas.openxmlformats.org/officeDocument/2006/relationships/oleObject" Target="file:///D:\Users\dagonzalez\Desktop\17%20diciembre%202018\Plan%20de%20Acci&#243;n%202018%20-%20Cuarto%20trimestre%20seguimiento%202.0.xlsx" TargetMode="External"/></Relationships>
</file>

<file path=ppt/charts/_rels/chart14.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oleObject" Target="file:///D:\Users\dagonzalez\Desktop\17%20diciembre%202018\Plan%20de%20Acci&#243;n%202018%20-%20Cuarto%20trimestre%20seguimiento%202.0.xlsx" TargetMode="External"/><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Hoja1!$D$1</c:f>
              <c:strCache>
                <c:ptCount val="1"/>
                <c:pt idx="0">
                  <c:v> TRANSPORTES </c:v>
                </c:pt>
              </c:strCache>
            </c:strRef>
          </c:tx>
          <c:spPr>
            <a:solidFill>
              <a:schemeClr val="accent1"/>
            </a:solidFill>
            <a:ln>
              <a:noFill/>
            </a:ln>
            <a:effectLst/>
          </c:spPr>
          <c:invertIfNegative val="0"/>
          <c:cat>
            <c:numRef>
              <c:f>Hoja1!$C$2:$C$4</c:f>
              <c:numCache>
                <c:formatCode>General</c:formatCode>
                <c:ptCount val="3"/>
                <c:pt idx="0">
                  <c:v>2016</c:v>
                </c:pt>
                <c:pt idx="1">
                  <c:v>2017</c:v>
                </c:pt>
                <c:pt idx="2">
                  <c:v>2018</c:v>
                </c:pt>
              </c:numCache>
            </c:numRef>
          </c:cat>
          <c:val>
            <c:numRef>
              <c:f>Hoja1!$D$2:$D$4</c:f>
              <c:numCache>
                <c:formatCode>_-"$"* #,##0_-;\-"$"* #,##0_-;_-"$"* "-"??_-;_-@_-</c:formatCode>
                <c:ptCount val="3"/>
                <c:pt idx="0">
                  <c:v>47151000</c:v>
                </c:pt>
                <c:pt idx="1">
                  <c:v>22390000</c:v>
                </c:pt>
                <c:pt idx="2">
                  <c:v>104684000</c:v>
                </c:pt>
              </c:numCache>
            </c:numRef>
          </c:val>
          <c:extLst>
            <c:ext xmlns:c16="http://schemas.microsoft.com/office/drawing/2014/chart" uri="{C3380CC4-5D6E-409C-BE32-E72D297353CC}">
              <c16:uniqueId val="{00000000-224B-45F2-8F53-9B9DC3EF24E9}"/>
            </c:ext>
          </c:extLst>
        </c:ser>
        <c:ser>
          <c:idx val="1"/>
          <c:order val="1"/>
          <c:tx>
            <c:strRef>
              <c:f>Hoja1!$E$1</c:f>
              <c:strCache>
                <c:ptCount val="1"/>
                <c:pt idx="0">
                  <c:v> ALMACENAMIENTO </c:v>
                </c:pt>
              </c:strCache>
            </c:strRef>
          </c:tx>
          <c:spPr>
            <a:solidFill>
              <a:schemeClr val="accent2"/>
            </a:solidFill>
            <a:ln>
              <a:noFill/>
            </a:ln>
            <a:effectLst/>
          </c:spPr>
          <c:invertIfNegative val="0"/>
          <c:cat>
            <c:numRef>
              <c:f>Hoja1!$C$2:$C$4</c:f>
              <c:numCache>
                <c:formatCode>General</c:formatCode>
                <c:ptCount val="3"/>
                <c:pt idx="0">
                  <c:v>2016</c:v>
                </c:pt>
                <c:pt idx="1">
                  <c:v>2017</c:v>
                </c:pt>
                <c:pt idx="2">
                  <c:v>2018</c:v>
                </c:pt>
              </c:numCache>
            </c:numRef>
          </c:cat>
          <c:val>
            <c:numRef>
              <c:f>Hoja1!$E$2:$E$4</c:f>
              <c:numCache>
                <c:formatCode>_-"$"* #,##0_-;\-"$"* #,##0_-;_-"$"* "-"??_-;_-@_-</c:formatCode>
                <c:ptCount val="3"/>
                <c:pt idx="0">
                  <c:v>471321802</c:v>
                </c:pt>
                <c:pt idx="1">
                  <c:v>679145695</c:v>
                </c:pt>
                <c:pt idx="2">
                  <c:v>783596520</c:v>
                </c:pt>
              </c:numCache>
            </c:numRef>
          </c:val>
          <c:extLst>
            <c:ext xmlns:c16="http://schemas.microsoft.com/office/drawing/2014/chart" uri="{C3380CC4-5D6E-409C-BE32-E72D297353CC}">
              <c16:uniqueId val="{00000001-224B-45F2-8F53-9B9DC3EF24E9}"/>
            </c:ext>
          </c:extLst>
        </c:ser>
        <c:dLbls>
          <c:showLegendKey val="0"/>
          <c:showVal val="0"/>
          <c:showCatName val="0"/>
          <c:showSerName val="0"/>
          <c:showPercent val="0"/>
          <c:showBubbleSize val="0"/>
        </c:dLbls>
        <c:gapWidth val="219"/>
        <c:overlap val="-27"/>
        <c:axId val="92588192"/>
        <c:axId val="92506544"/>
      </c:barChart>
      <c:catAx>
        <c:axId val="9258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92506544"/>
        <c:crosses val="autoZero"/>
        <c:auto val="1"/>
        <c:lblAlgn val="ctr"/>
        <c:lblOffset val="100"/>
        <c:noMultiLvlLbl val="0"/>
      </c:catAx>
      <c:valAx>
        <c:axId val="9250654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9258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Hoja1!$D$41</c:f>
              <c:strCache>
                <c:ptCount val="1"/>
                <c:pt idx="0">
                  <c:v>TRANSPORTES</c:v>
                </c:pt>
              </c:strCache>
            </c:strRef>
          </c:tx>
          <c:spPr>
            <a:solidFill>
              <a:schemeClr val="accent1"/>
            </a:solidFill>
            <a:ln>
              <a:noFill/>
            </a:ln>
            <a:effectLst/>
          </c:spPr>
          <c:invertIfNegative val="0"/>
          <c:cat>
            <c:numRef>
              <c:f>Hoja1!$C$42:$C$44</c:f>
              <c:numCache>
                <c:formatCode>General</c:formatCode>
                <c:ptCount val="3"/>
                <c:pt idx="0">
                  <c:v>2016</c:v>
                </c:pt>
                <c:pt idx="1">
                  <c:v>2017</c:v>
                </c:pt>
                <c:pt idx="2">
                  <c:v>2018</c:v>
                </c:pt>
              </c:numCache>
            </c:numRef>
          </c:cat>
          <c:val>
            <c:numRef>
              <c:f>Hoja1!$D$42:$D$44</c:f>
              <c:numCache>
                <c:formatCode>_-"$"* #,##0_-;\-"$"* #,##0_-;_-"$"* "-"??_-;_-@_-</c:formatCode>
                <c:ptCount val="3"/>
                <c:pt idx="0">
                  <c:v>1425000000</c:v>
                </c:pt>
                <c:pt idx="1">
                  <c:v>1410000000</c:v>
                </c:pt>
                <c:pt idx="2">
                  <c:v>2140000000</c:v>
                </c:pt>
              </c:numCache>
            </c:numRef>
          </c:val>
          <c:extLst>
            <c:ext xmlns:c16="http://schemas.microsoft.com/office/drawing/2014/chart" uri="{C3380CC4-5D6E-409C-BE32-E72D297353CC}">
              <c16:uniqueId val="{00000000-1FA8-42BF-8A6D-547BE461CCED}"/>
            </c:ext>
          </c:extLst>
        </c:ser>
        <c:ser>
          <c:idx val="1"/>
          <c:order val="1"/>
          <c:tx>
            <c:strRef>
              <c:f>Hoja1!$E$41</c:f>
              <c:strCache>
                <c:ptCount val="1"/>
                <c:pt idx="0">
                  <c:v>ALMACENAMIENTO</c:v>
                </c:pt>
              </c:strCache>
            </c:strRef>
          </c:tx>
          <c:spPr>
            <a:solidFill>
              <a:schemeClr val="accent2"/>
            </a:solidFill>
            <a:ln>
              <a:noFill/>
            </a:ln>
            <a:effectLst/>
          </c:spPr>
          <c:invertIfNegative val="0"/>
          <c:cat>
            <c:numRef>
              <c:f>Hoja1!$C$42:$C$44</c:f>
              <c:numCache>
                <c:formatCode>General</c:formatCode>
                <c:ptCount val="3"/>
                <c:pt idx="0">
                  <c:v>2016</c:v>
                </c:pt>
                <c:pt idx="1">
                  <c:v>2017</c:v>
                </c:pt>
                <c:pt idx="2">
                  <c:v>2018</c:v>
                </c:pt>
              </c:numCache>
            </c:numRef>
          </c:cat>
          <c:val>
            <c:numRef>
              <c:f>Hoja1!$E$42:$E$44</c:f>
              <c:numCache>
                <c:formatCode>_-"$"* #,##0_-;\-"$"* #,##0_-;_-"$"* "-"??_-;_-@_-</c:formatCode>
                <c:ptCount val="3"/>
                <c:pt idx="0">
                  <c:v>2108289017</c:v>
                </c:pt>
                <c:pt idx="1">
                  <c:v>1377104123</c:v>
                </c:pt>
                <c:pt idx="2">
                  <c:v>1554439291</c:v>
                </c:pt>
              </c:numCache>
            </c:numRef>
          </c:val>
          <c:extLst>
            <c:ext xmlns:c16="http://schemas.microsoft.com/office/drawing/2014/chart" uri="{C3380CC4-5D6E-409C-BE32-E72D297353CC}">
              <c16:uniqueId val="{00000001-1FA8-42BF-8A6D-547BE461CCED}"/>
            </c:ext>
          </c:extLst>
        </c:ser>
        <c:dLbls>
          <c:showLegendKey val="0"/>
          <c:showVal val="0"/>
          <c:showCatName val="0"/>
          <c:showSerName val="0"/>
          <c:showPercent val="0"/>
          <c:showBubbleSize val="0"/>
        </c:dLbls>
        <c:gapWidth val="219"/>
        <c:overlap val="-27"/>
        <c:axId val="92586192"/>
        <c:axId val="273793248"/>
      </c:barChart>
      <c:catAx>
        <c:axId val="9258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73793248"/>
        <c:crosses val="autoZero"/>
        <c:auto val="1"/>
        <c:lblAlgn val="ctr"/>
        <c:lblOffset val="100"/>
        <c:noMultiLvlLbl val="0"/>
      </c:catAx>
      <c:valAx>
        <c:axId val="27379324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9258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Hoja1!$D$54</c:f>
              <c:strCache>
                <c:ptCount val="1"/>
                <c:pt idx="0">
                  <c:v>TRANSPORTES</c:v>
                </c:pt>
              </c:strCache>
            </c:strRef>
          </c:tx>
          <c:spPr>
            <a:solidFill>
              <a:schemeClr val="accent1"/>
            </a:solidFill>
            <a:ln>
              <a:noFill/>
            </a:ln>
            <a:effectLst/>
          </c:spPr>
          <c:invertIfNegative val="0"/>
          <c:cat>
            <c:numRef>
              <c:f>Hoja1!$C$55:$C$57</c:f>
              <c:numCache>
                <c:formatCode>General</c:formatCode>
                <c:ptCount val="3"/>
                <c:pt idx="0">
                  <c:v>2016</c:v>
                </c:pt>
                <c:pt idx="1">
                  <c:v>2017</c:v>
                </c:pt>
                <c:pt idx="2">
                  <c:v>2018</c:v>
                </c:pt>
              </c:numCache>
            </c:numRef>
          </c:cat>
          <c:val>
            <c:numRef>
              <c:f>Hoja1!$D$55:$D$57</c:f>
              <c:numCache>
                <c:formatCode>_-"$"* #,##0_-;\-"$"* #,##0_-;_-"$"* "-"??_-;_-@_-</c:formatCode>
                <c:ptCount val="3"/>
                <c:pt idx="0">
                  <c:v>1588615398.3000002</c:v>
                </c:pt>
                <c:pt idx="1">
                  <c:v>1833580087.1700006</c:v>
                </c:pt>
                <c:pt idx="2">
                  <c:v>2550949990.7400007</c:v>
                </c:pt>
              </c:numCache>
            </c:numRef>
          </c:val>
          <c:extLst>
            <c:ext xmlns:c16="http://schemas.microsoft.com/office/drawing/2014/chart" uri="{C3380CC4-5D6E-409C-BE32-E72D297353CC}">
              <c16:uniqueId val="{00000000-8617-4483-94B6-9F618EE8F9CC}"/>
            </c:ext>
          </c:extLst>
        </c:ser>
        <c:ser>
          <c:idx val="1"/>
          <c:order val="1"/>
          <c:tx>
            <c:strRef>
              <c:f>Hoja1!$E$54</c:f>
              <c:strCache>
                <c:ptCount val="1"/>
                <c:pt idx="0">
                  <c:v>ALMACENAMIENTO</c:v>
                </c:pt>
              </c:strCache>
            </c:strRef>
          </c:tx>
          <c:spPr>
            <a:solidFill>
              <a:schemeClr val="accent2"/>
            </a:solidFill>
            <a:ln>
              <a:noFill/>
            </a:ln>
            <a:effectLst/>
          </c:spPr>
          <c:invertIfNegative val="0"/>
          <c:cat>
            <c:numRef>
              <c:f>Hoja1!$C$55:$C$57</c:f>
              <c:numCache>
                <c:formatCode>General</c:formatCode>
                <c:ptCount val="3"/>
                <c:pt idx="0">
                  <c:v>2016</c:v>
                </c:pt>
                <c:pt idx="1">
                  <c:v>2017</c:v>
                </c:pt>
                <c:pt idx="2">
                  <c:v>2018</c:v>
                </c:pt>
              </c:numCache>
            </c:numRef>
          </c:cat>
          <c:val>
            <c:numRef>
              <c:f>Hoja1!$E$55:$E$57</c:f>
              <c:numCache>
                <c:formatCode>_-"$"* #,##0_-;\-"$"* #,##0_-;_-"$"* "-"??_-;_-@_-</c:formatCode>
                <c:ptCount val="3"/>
                <c:pt idx="0">
                  <c:v>3706769262.6999998</c:v>
                </c:pt>
                <c:pt idx="1">
                  <c:v>4278353536.73</c:v>
                </c:pt>
                <c:pt idx="2">
                  <c:v>5952216645.0599995</c:v>
                </c:pt>
              </c:numCache>
            </c:numRef>
          </c:val>
          <c:extLst>
            <c:ext xmlns:c16="http://schemas.microsoft.com/office/drawing/2014/chart" uri="{C3380CC4-5D6E-409C-BE32-E72D297353CC}">
              <c16:uniqueId val="{00000001-8617-4483-94B6-9F618EE8F9CC}"/>
            </c:ext>
          </c:extLst>
        </c:ser>
        <c:dLbls>
          <c:showLegendKey val="0"/>
          <c:showVal val="0"/>
          <c:showCatName val="0"/>
          <c:showSerName val="0"/>
          <c:showPercent val="0"/>
          <c:showBubbleSize val="0"/>
        </c:dLbls>
        <c:gapWidth val="219"/>
        <c:overlap val="-27"/>
        <c:axId val="2081887120"/>
        <c:axId val="2016127040"/>
      </c:barChart>
      <c:catAx>
        <c:axId val="208188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016127040"/>
        <c:crosses val="autoZero"/>
        <c:auto val="1"/>
        <c:lblAlgn val="ctr"/>
        <c:lblOffset val="100"/>
        <c:noMultiLvlLbl val="0"/>
      </c:catAx>
      <c:valAx>
        <c:axId val="201612704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08188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267667287835767E-3"/>
          <c:y val="0"/>
          <c:w val="0.88400789818286807"/>
          <c:h val="1"/>
        </c:manualLayout>
      </c:layout>
      <c:doughnutChart>
        <c:varyColors val="1"/>
        <c:ser>
          <c:idx val="0"/>
          <c:order val="0"/>
          <c:spPr>
            <a:solidFill>
              <a:schemeClr val="accent2">
                <a:lumMod val="75000"/>
              </a:schemeClr>
            </a:solidFill>
            <a:ln cmpd="sng">
              <a:solidFill>
                <a:schemeClr val="accent1"/>
              </a:solidFill>
            </a:ln>
          </c:spPr>
          <c:dPt>
            <c:idx val="0"/>
            <c:bubble3D val="0"/>
            <c:spPr>
              <a:solidFill>
                <a:srgbClr val="92D050"/>
              </a:solidFill>
              <a:ln w="19050" cmpd="sng">
                <a:solidFill>
                  <a:schemeClr val="accent1"/>
                </a:solidFill>
              </a:ln>
              <a:effectLst/>
            </c:spPr>
            <c:extLst>
              <c:ext xmlns:c16="http://schemas.microsoft.com/office/drawing/2014/chart" uri="{C3380CC4-5D6E-409C-BE32-E72D297353CC}">
                <c16:uniqueId val="{00000001-23EF-448C-B7A7-0EF00BF3259E}"/>
              </c:ext>
            </c:extLst>
          </c:dPt>
          <c:dPt>
            <c:idx val="1"/>
            <c:bubble3D val="0"/>
            <c:spPr>
              <a:solidFill>
                <a:schemeClr val="bg1"/>
              </a:solidFill>
              <a:ln w="19050" cmpd="sng">
                <a:solidFill>
                  <a:schemeClr val="accent1"/>
                </a:solidFill>
              </a:ln>
              <a:effectLst/>
            </c:spPr>
            <c:extLst>
              <c:ext xmlns:c16="http://schemas.microsoft.com/office/drawing/2014/chart" uri="{C3380CC4-5D6E-409C-BE32-E72D297353CC}">
                <c16:uniqueId val="{00000003-23EF-448C-B7A7-0EF00BF3259E}"/>
              </c:ext>
            </c:extLst>
          </c:dPt>
          <c:dLbls>
            <c:dLbl>
              <c:idx val="0"/>
              <c:layout>
                <c:manualLayout>
                  <c:x val="-2.1268825355850236E-2"/>
                  <c:y val="-0.2918922119948168"/>
                </c:manualLayout>
              </c:layout>
              <c:spPr>
                <a:noFill/>
                <a:ln>
                  <a:noFill/>
                </a:ln>
                <a:effectLst/>
              </c:spPr>
              <c:txPr>
                <a:bodyPr rot="0" spcFirstLastPara="1" vertOverflow="ellipsis" vert="horz" wrap="square" lIns="38100" tIns="19050" rIns="38100" bIns="19050" anchor="ctr" anchorCtr="0">
                  <a:noAutofit/>
                </a:bodyPr>
                <a:lstStyle/>
                <a:p>
                  <a:pPr algn="l">
                    <a:defRPr sz="4400" b="1"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44918930176025662"/>
                      <c:h val="0.46093569201735118"/>
                    </c:manualLayout>
                  </c15:layout>
                </c:ext>
                <c:ext xmlns:c16="http://schemas.microsoft.com/office/drawing/2014/chart" uri="{C3380CC4-5D6E-409C-BE32-E72D297353CC}">
                  <c16:uniqueId val="{00000001-23EF-448C-B7A7-0EF00BF3259E}"/>
                </c:ext>
              </c:extLst>
            </c:dLbl>
            <c:dLbl>
              <c:idx val="1"/>
              <c:delete val="1"/>
              <c:extLst>
                <c:ext xmlns:c15="http://schemas.microsoft.com/office/drawing/2012/chart" uri="{CE6537A1-D6FC-4f65-9D91-7224C49458BB}"/>
                <c:ext xmlns:c16="http://schemas.microsoft.com/office/drawing/2014/chart" uri="{C3380CC4-5D6E-409C-BE32-E72D297353CC}">
                  <c16:uniqueId val="{00000003-23EF-448C-B7A7-0EF00BF3259E}"/>
                </c:ext>
              </c:extLst>
            </c:dLbl>
            <c:spPr>
              <a:noFill/>
              <a:ln>
                <a:noFill/>
              </a:ln>
              <a:effectLst/>
            </c:spPr>
            <c:txPr>
              <a:bodyPr rot="0" spcFirstLastPara="1" vertOverflow="ellipsis" vert="horz" wrap="square" lIns="38100" tIns="19050" rIns="38100" bIns="19050" anchor="ctr" anchorCtr="0">
                <a:spAutoFit/>
              </a:bodyPr>
              <a:lstStyle/>
              <a:p>
                <a:pPr algn="l">
                  <a:defRPr sz="4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Presentación!$C$3:$C$4</c:f>
              <c:numCache>
                <c:formatCode>0%</c:formatCode>
                <c:ptCount val="2"/>
                <c:pt idx="0">
                  <c:v>0.9741245161857417</c:v>
                </c:pt>
                <c:pt idx="1">
                  <c:v>2.5875483814258304E-2</c:v>
                </c:pt>
              </c:numCache>
            </c:numRef>
          </c:val>
          <c:extLst>
            <c:ext xmlns:c16="http://schemas.microsoft.com/office/drawing/2014/chart" uri="{C3380CC4-5D6E-409C-BE32-E72D297353CC}">
              <c16:uniqueId val="{00000004-23EF-448C-B7A7-0EF00BF3259E}"/>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643530834843627E-2"/>
          <c:y val="5.0323609265451819E-2"/>
          <c:w val="0.68491267687012625"/>
          <c:h val="0.94967639073454824"/>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F19B-46A5-9C54-06EC836FCBD7}"/>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F19B-46A5-9C54-06EC836FCBD7}"/>
              </c:ext>
            </c:extLst>
          </c:dPt>
          <c:dLbls>
            <c:delete val="1"/>
          </c:dLbls>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F19B-46A5-9C54-06EC836FCBD7}"/>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46791311714303"/>
          <c:y val="0.10656981188144111"/>
          <c:w val="0.61911891476104586"/>
          <c:h val="0.7868603762371178"/>
        </c:manualLayout>
      </c:layout>
      <c:doughnutChart>
        <c:varyColors val="1"/>
        <c:ser>
          <c:idx val="0"/>
          <c:order val="0"/>
          <c:spPr>
            <a:solidFill>
              <a:srgbClr val="92D050"/>
            </a:solidFill>
            <a:ln>
              <a:solidFill>
                <a:schemeClr val="accent1"/>
              </a:solidFill>
            </a:ln>
          </c:spPr>
          <c:dPt>
            <c:idx val="0"/>
            <c:bubble3D val="0"/>
            <c:spPr>
              <a:solidFill>
                <a:srgbClr val="FF0000"/>
              </a:solidFill>
              <a:ln w="19050">
                <a:solidFill>
                  <a:schemeClr val="accent1"/>
                </a:solidFill>
              </a:ln>
              <a:effectLst/>
            </c:spPr>
            <c:extLst>
              <c:ext xmlns:c16="http://schemas.microsoft.com/office/drawing/2014/chart" uri="{C3380CC4-5D6E-409C-BE32-E72D297353CC}">
                <c16:uniqueId val="{00000001-9FF4-47A3-8C68-42162278BD9F}"/>
              </c:ext>
            </c:extLst>
          </c:dPt>
          <c:dPt>
            <c:idx val="1"/>
            <c:bubble3D val="0"/>
            <c:spPr>
              <a:solidFill>
                <a:schemeClr val="lt1"/>
              </a:solidFill>
              <a:ln w="12700" cap="flat" cmpd="sng" algn="ctr">
                <a:solidFill>
                  <a:schemeClr val="accent1"/>
                </a:solidFill>
                <a:prstDash val="solid"/>
                <a:miter lim="800000"/>
              </a:ln>
              <a:effectLst/>
            </c:spPr>
            <c:extLst>
              <c:ext xmlns:c16="http://schemas.microsoft.com/office/drawing/2014/chart" uri="{C3380CC4-5D6E-409C-BE32-E72D297353CC}">
                <c16:uniqueId val="{00000003-9FF4-47A3-8C68-42162278BD9F}"/>
              </c:ext>
            </c:extLst>
          </c:dPt>
          <c:dLbls>
            <c:dLbl>
              <c:idx val="0"/>
              <c:layout>
                <c:manualLayout>
                  <c:x val="-0.2172501334566827"/>
                  <c:y val="0.12949975290843724"/>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55700556820275193"/>
                      <c:h val="0.36777716810563027"/>
                    </c:manualLayout>
                  </c15:layout>
                </c:ext>
                <c:ext xmlns:c16="http://schemas.microsoft.com/office/drawing/2014/chart" uri="{C3380CC4-5D6E-409C-BE32-E72D297353CC}">
                  <c16:uniqueId val="{00000001-9FF4-47A3-8C68-42162278BD9F}"/>
                </c:ext>
              </c:extLst>
            </c:dLbl>
            <c:dLbl>
              <c:idx val="1"/>
              <c:delete val="1"/>
              <c:extLst>
                <c:ext xmlns:c15="http://schemas.microsoft.com/office/drawing/2012/chart" uri="{CE6537A1-D6FC-4f65-9D91-7224C49458BB}"/>
                <c:ext xmlns:c16="http://schemas.microsoft.com/office/drawing/2014/chart" uri="{C3380CC4-5D6E-409C-BE32-E72D297353CC}">
                  <c16:uniqueId val="{00000003-9FF4-47A3-8C68-42162278BD9F}"/>
                </c:ext>
              </c:extLst>
            </c:dLbl>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Presentación!$C$46:$C$47</c:f>
              <c:numCache>
                <c:formatCode>0%</c:formatCode>
                <c:ptCount val="2"/>
                <c:pt idx="0">
                  <c:v>0.34219941374497748</c:v>
                </c:pt>
                <c:pt idx="1">
                  <c:v>0.65780058625502247</c:v>
                </c:pt>
              </c:numCache>
            </c:numRef>
          </c:val>
          <c:extLst>
            <c:ext xmlns:c16="http://schemas.microsoft.com/office/drawing/2014/chart" uri="{C3380CC4-5D6E-409C-BE32-E72D297353CC}">
              <c16:uniqueId val="{00000004-9FF4-47A3-8C68-42162278BD9F}"/>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35413104909554"/>
          <c:y val="8.4919454216921306E-2"/>
          <c:w val="0.71085547177260988"/>
          <c:h val="0.89123098654922417"/>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A00D-48BF-BE17-AE10D9AC14EF}"/>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A00D-48BF-BE17-AE10D9AC14EF}"/>
              </c:ext>
            </c:extLst>
          </c:dPt>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A00D-48BF-BE17-AE10D9AC14EF}"/>
            </c:ext>
          </c:extLst>
        </c:ser>
        <c:dLbls>
          <c:showLegendKey val="0"/>
          <c:showVal val="0"/>
          <c:showCatName val="0"/>
          <c:showSerName val="0"/>
          <c:showPercent val="0"/>
          <c:showBubbleSize val="0"/>
          <c:showLeaderLines val="1"/>
        </c:dLbls>
        <c:firstSliceAng val="0"/>
        <c:holeSize val="71"/>
      </c:doughnut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5347386670462563E-2"/>
          <c:w val="0.77172800403100783"/>
          <c:h val="0.96754957609755854"/>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8945-44EE-ABA1-7395692B8653}"/>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8945-44EE-ABA1-7395692B8653}"/>
              </c:ext>
            </c:extLst>
          </c:dPt>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8945-44EE-ABA1-7395692B8653}"/>
            </c:ext>
          </c:extLst>
        </c:ser>
        <c:dLbls>
          <c:showLegendKey val="0"/>
          <c:showVal val="0"/>
          <c:showCatName val="0"/>
          <c:showSerName val="0"/>
          <c:showPercent val="0"/>
          <c:showBubbleSize val="0"/>
          <c:showLeaderLines val="1"/>
        </c:dLbls>
        <c:firstSliceAng val="0"/>
        <c:holeSize val="7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s-CO" sz="1600" b="1"/>
              <a:t>RENDIMIENTOS FINANCIEROS</a:t>
            </a:r>
          </a:p>
        </c:rich>
      </c:tx>
      <c:layout>
        <c:manualLayout>
          <c:xMode val="edge"/>
          <c:yMode val="edge"/>
          <c:x val="0.28336762201652682"/>
          <c:y val="5.094538539356689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2.8368794326241134E-2"/>
          <c:y val="0.23652777777777778"/>
          <c:w val="0.94326241134751776"/>
          <c:h val="0.60521617089530466"/>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0B050"/>
              </a:solidFill>
              <a:ln>
                <a:solidFill>
                  <a:schemeClr val="tx1"/>
                </a:solidFill>
              </a:ln>
              <a:effectLst/>
            </c:spPr>
            <c:extLst>
              <c:ext xmlns:c16="http://schemas.microsoft.com/office/drawing/2014/chart" uri="{C3380CC4-5D6E-409C-BE32-E72D297353CC}">
                <c16:uniqueId val="{00000001-750E-46E0-BEF9-19BBE6CB92F6}"/>
              </c:ext>
            </c:extLst>
          </c:dPt>
          <c:dPt>
            <c:idx val="1"/>
            <c:invertIfNegative val="0"/>
            <c:bubble3D val="0"/>
            <c:spPr>
              <a:solidFill>
                <a:schemeClr val="accent1"/>
              </a:solidFill>
              <a:ln>
                <a:solidFill>
                  <a:schemeClr val="tx1"/>
                </a:solidFill>
              </a:ln>
              <a:effectLst/>
            </c:spPr>
            <c:extLst>
              <c:ext xmlns:c16="http://schemas.microsoft.com/office/drawing/2014/chart" uri="{C3380CC4-5D6E-409C-BE32-E72D297353CC}">
                <c16:uniqueId val="{00000003-750E-46E0-BEF9-19BBE6CB92F6}"/>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Presentación!$J$85:$K$85</c:f>
              <c:strCache>
                <c:ptCount val="2"/>
                <c:pt idx="0">
                  <c:v>Rendimientos con Recursos líquidos y en proceso</c:v>
                </c:pt>
                <c:pt idx="1">
                  <c:v>Meta 2018</c:v>
                </c:pt>
              </c:strCache>
            </c:strRef>
          </c:cat>
          <c:val>
            <c:numRef>
              <c:f>Presentación!$J$86:$K$86</c:f>
              <c:numCache>
                <c:formatCode>_-"$"* #,##0_-;\-"$"* #,##0_-;_-"$"* "-"??_-;_-@_-</c:formatCode>
                <c:ptCount val="2"/>
                <c:pt idx="0">
                  <c:v>34907324040.290001</c:v>
                </c:pt>
                <c:pt idx="1">
                  <c:v>17419000000</c:v>
                </c:pt>
              </c:numCache>
            </c:numRef>
          </c:val>
          <c:extLst>
            <c:ext xmlns:c16="http://schemas.microsoft.com/office/drawing/2014/chart" uri="{C3380CC4-5D6E-409C-BE32-E72D297353CC}">
              <c16:uniqueId val="{00000004-750E-46E0-BEF9-19BBE6CB92F6}"/>
            </c:ext>
          </c:extLst>
        </c:ser>
        <c:dLbls>
          <c:showLegendKey val="0"/>
          <c:showVal val="0"/>
          <c:showCatName val="0"/>
          <c:showSerName val="0"/>
          <c:showPercent val="0"/>
          <c:showBubbleSize val="0"/>
        </c:dLbls>
        <c:gapWidth val="219"/>
        <c:overlap val="-27"/>
        <c:axId val="378195536"/>
        <c:axId val="378203376"/>
      </c:barChart>
      <c:catAx>
        <c:axId val="37819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CO"/>
          </a:p>
        </c:txPr>
        <c:crossAx val="378203376"/>
        <c:crosses val="autoZero"/>
        <c:auto val="1"/>
        <c:lblAlgn val="ctr"/>
        <c:lblOffset val="100"/>
        <c:noMultiLvlLbl val="0"/>
      </c:catAx>
      <c:valAx>
        <c:axId val="378203376"/>
        <c:scaling>
          <c:orientation val="minMax"/>
        </c:scaling>
        <c:delete val="1"/>
        <c:axPos val="l"/>
        <c:numFmt formatCode="_-&quot;$&quot;* #,##0_-;\-&quot;$&quot;* #,##0_-;_-&quot;$&quot;* &quot;-&quot;??_-;_-@_-" sourceLinked="1"/>
        <c:majorTickMark val="none"/>
        <c:minorTickMark val="none"/>
        <c:tickLblPos val="nextTo"/>
        <c:crossAx val="378195536"/>
        <c:crosses val="autoZero"/>
        <c:crossBetween val="between"/>
      </c:valAx>
      <c:spPr>
        <a:noFill/>
        <a:ln>
          <a:noFill/>
        </a:ln>
        <a:effectLst/>
      </c:spPr>
    </c:plotArea>
    <c:plotVisOnly val="1"/>
    <c:dispBlanksAs val="gap"/>
    <c:showDLblsOverMax val="0"/>
  </c:chart>
  <c:spPr>
    <a:noFill/>
    <a:ln>
      <a:noFill/>
    </a:ln>
    <a:effectLst/>
  </c:spPr>
  <c:txPr>
    <a:bodyPr/>
    <a:lstStyle/>
    <a:p>
      <a:pPr>
        <a:defRPr sz="1100"/>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963753165364636"/>
          <c:y val="0"/>
          <c:w val="0.66916955876313045"/>
          <c:h val="1"/>
        </c:manualLayout>
      </c:layout>
      <c:doughnutChart>
        <c:varyColors val="1"/>
        <c:ser>
          <c:idx val="0"/>
          <c:order val="0"/>
          <c:spPr>
            <a:solidFill>
              <a:schemeClr val="bg1"/>
            </a:solidFill>
            <a:ln>
              <a:solidFill>
                <a:schemeClr val="accent5"/>
              </a:solidFill>
            </a:ln>
          </c:spPr>
          <c:dPt>
            <c:idx val="0"/>
            <c:bubble3D val="0"/>
            <c:spPr>
              <a:solidFill>
                <a:srgbClr val="FFFF00"/>
              </a:solidFill>
              <a:ln w="19050">
                <a:solidFill>
                  <a:schemeClr val="accent5"/>
                </a:solidFill>
              </a:ln>
              <a:effectLst/>
            </c:spPr>
            <c:extLst>
              <c:ext xmlns:c16="http://schemas.microsoft.com/office/drawing/2014/chart" uri="{C3380CC4-5D6E-409C-BE32-E72D297353CC}">
                <c16:uniqueId val="{00000001-3D87-49B0-8460-0712519396B7}"/>
              </c:ext>
            </c:extLst>
          </c:dPt>
          <c:dPt>
            <c:idx val="1"/>
            <c:bubble3D val="0"/>
            <c:spPr>
              <a:solidFill>
                <a:schemeClr val="bg1"/>
              </a:solidFill>
              <a:ln w="19050">
                <a:solidFill>
                  <a:schemeClr val="accent5"/>
                </a:solidFill>
              </a:ln>
              <a:effectLst/>
            </c:spPr>
            <c:extLst>
              <c:ext xmlns:c16="http://schemas.microsoft.com/office/drawing/2014/chart" uri="{C3380CC4-5D6E-409C-BE32-E72D297353CC}">
                <c16:uniqueId val="{00000003-3D87-49B0-8460-0712519396B7}"/>
              </c:ext>
            </c:extLst>
          </c:dPt>
          <c:dLbls>
            <c:dLbl>
              <c:idx val="0"/>
              <c:layout>
                <c:manualLayout>
                  <c:x val="-0.12843119277740514"/>
                  <c:y val="-0.28906785756710296"/>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51851586605601996"/>
                      <c:h val="0.29884352160025301"/>
                    </c:manualLayout>
                  </c15:layout>
                </c:ext>
                <c:ext xmlns:c16="http://schemas.microsoft.com/office/drawing/2014/chart" uri="{C3380CC4-5D6E-409C-BE32-E72D297353CC}">
                  <c16:uniqueId val="{00000001-3D87-49B0-8460-0712519396B7}"/>
                </c:ext>
              </c:extLst>
            </c:dLbl>
            <c:dLbl>
              <c:idx val="1"/>
              <c:delete val="1"/>
              <c:extLst>
                <c:ext xmlns:c15="http://schemas.microsoft.com/office/drawing/2012/chart" uri="{CE6537A1-D6FC-4f65-9D91-7224C49458BB}"/>
                <c:ext xmlns:c16="http://schemas.microsoft.com/office/drawing/2014/chart" uri="{C3380CC4-5D6E-409C-BE32-E72D297353CC}">
                  <c16:uniqueId val="{00000003-3D87-49B0-8460-0712519396B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Presentación!$C$112:$C$113</c:f>
              <c:numCache>
                <c:formatCode>0%</c:formatCode>
                <c:ptCount val="2"/>
                <c:pt idx="0">
                  <c:v>0.70943952802359878</c:v>
                </c:pt>
                <c:pt idx="1">
                  <c:v>0.29056047197640122</c:v>
                </c:pt>
              </c:numCache>
            </c:numRef>
          </c:val>
          <c:extLst>
            <c:ext xmlns:c16="http://schemas.microsoft.com/office/drawing/2014/chart" uri="{C3380CC4-5D6E-409C-BE32-E72D297353CC}">
              <c16:uniqueId val="{00000004-3D87-49B0-8460-0712519396B7}"/>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5347386670462563E-2"/>
          <c:w val="0.77172800403100783"/>
          <c:h val="0.96754957609755854"/>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6F99-4A08-89F7-CE95EA83EBCB}"/>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6F99-4A08-89F7-CE95EA83EBCB}"/>
              </c:ext>
            </c:extLst>
          </c:dPt>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6F99-4A08-89F7-CE95EA83EBCB}"/>
            </c:ext>
          </c:extLst>
        </c:ser>
        <c:dLbls>
          <c:showLegendKey val="0"/>
          <c:showVal val="0"/>
          <c:showCatName val="0"/>
          <c:showSerName val="0"/>
          <c:showPercent val="0"/>
          <c:showBubbleSize val="0"/>
          <c:showLeaderLines val="1"/>
        </c:dLbls>
        <c:firstSliceAng val="0"/>
        <c:holeSize val="7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113331653746733E-2"/>
          <c:y val="2.0577474823691665E-2"/>
          <c:w val="0.77172800403100783"/>
          <c:h val="0.96754957609755854"/>
        </c:manualLayout>
      </c:layout>
      <c:doughnutChart>
        <c:varyColors val="1"/>
        <c:ser>
          <c:idx val="0"/>
          <c:order val="0"/>
          <c:spPr>
            <a:solidFill>
              <a:schemeClr val="accent6"/>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3108-4395-9200-AC1975E0CF85}"/>
              </c:ext>
            </c:extLst>
          </c:dPt>
          <c:dPt>
            <c:idx val="1"/>
            <c:bubble3D val="0"/>
            <c:spPr>
              <a:solidFill>
                <a:schemeClr val="accent6"/>
              </a:solidFill>
              <a:ln w="19050">
                <a:solidFill>
                  <a:schemeClr val="accent1"/>
                </a:solidFill>
              </a:ln>
              <a:effectLst/>
            </c:spPr>
            <c:extLst>
              <c:ext xmlns:c16="http://schemas.microsoft.com/office/drawing/2014/chart" uri="{C3380CC4-5D6E-409C-BE32-E72D297353CC}">
                <c16:uniqueId val="{00000003-3108-4395-9200-AC1975E0CF85}"/>
              </c:ext>
            </c:extLst>
          </c:dPt>
          <c:cat>
            <c:strRef>
              <c:f>Presentación!$B$3</c:f>
              <c:strCache>
                <c:ptCount val="1"/>
                <c:pt idx="0">
                  <c:v>Cumplimiento</c:v>
                </c:pt>
              </c:strCache>
            </c:strRef>
          </c:cat>
          <c:val>
            <c:numRef>
              <c:f>Presentación!$D$91:$D$92</c:f>
              <c:numCache>
                <c:formatCode>0%</c:formatCode>
                <c:ptCount val="2"/>
                <c:pt idx="0">
                  <c:v>1</c:v>
                </c:pt>
                <c:pt idx="1">
                  <c:v>0</c:v>
                </c:pt>
              </c:numCache>
            </c:numRef>
          </c:val>
          <c:extLst>
            <c:ext xmlns:c16="http://schemas.microsoft.com/office/drawing/2014/chart" uri="{C3380CC4-5D6E-409C-BE32-E72D297353CC}">
              <c16:uniqueId val="{00000004-3108-4395-9200-AC1975E0CF85}"/>
            </c:ext>
          </c:extLst>
        </c:ser>
        <c:dLbls>
          <c:showLegendKey val="0"/>
          <c:showVal val="0"/>
          <c:showCatName val="0"/>
          <c:showSerName val="0"/>
          <c:showPercent val="0"/>
          <c:showBubbleSize val="0"/>
          <c:showLeaderLines val="1"/>
        </c:dLbls>
        <c:firstSliceAng val="0"/>
        <c:holeSize val="7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6463938006933"/>
          <c:y val="0"/>
          <c:w val="0.61933413017658634"/>
          <c:h val="1"/>
        </c:manualLayout>
      </c:layout>
      <c:doughnutChart>
        <c:varyColors val="1"/>
        <c:ser>
          <c:idx val="0"/>
          <c:order val="0"/>
          <c:spPr>
            <a:solidFill>
              <a:srgbClr val="FFC000"/>
            </a:solidFill>
            <a:ln>
              <a:solidFill>
                <a:schemeClr val="accent5"/>
              </a:solidFill>
            </a:ln>
          </c:spPr>
          <c:dPt>
            <c:idx val="0"/>
            <c:bubble3D val="0"/>
            <c:spPr>
              <a:solidFill>
                <a:schemeClr val="accent6"/>
              </a:solidFill>
              <a:ln w="19050">
                <a:solidFill>
                  <a:schemeClr val="accent5"/>
                </a:solidFill>
              </a:ln>
              <a:effectLst/>
            </c:spPr>
            <c:extLst>
              <c:ext xmlns:c16="http://schemas.microsoft.com/office/drawing/2014/chart" uri="{C3380CC4-5D6E-409C-BE32-E72D297353CC}">
                <c16:uniqueId val="{00000001-BF4E-4731-BBF3-5849D92EBA6D}"/>
              </c:ext>
            </c:extLst>
          </c:dPt>
          <c:dPt>
            <c:idx val="1"/>
            <c:bubble3D val="0"/>
            <c:spPr>
              <a:noFill/>
              <a:ln w="19050">
                <a:solidFill>
                  <a:schemeClr val="accent5"/>
                </a:solidFill>
              </a:ln>
              <a:effectLst/>
            </c:spPr>
            <c:extLst>
              <c:ext xmlns:c16="http://schemas.microsoft.com/office/drawing/2014/chart" uri="{C3380CC4-5D6E-409C-BE32-E72D297353CC}">
                <c16:uniqueId val="{00000003-BF4E-4731-BBF3-5849D92EBA6D}"/>
              </c:ext>
            </c:extLst>
          </c:dPt>
          <c:dLbls>
            <c:dLbl>
              <c:idx val="0"/>
              <c:layout>
                <c:manualLayout>
                  <c:x val="-3.7463672858767866E-2"/>
                  <c:y val="-0.37412095639943743"/>
                </c:manualLayout>
              </c:layout>
              <c:spPr>
                <a:noFill/>
                <a:ln>
                  <a:noFill/>
                </a:ln>
                <a:effectLst/>
              </c:spPr>
              <c:txPr>
                <a:bodyPr wrap="square" lIns="38100" tIns="19050" rIns="38100" bIns="19050" anchor="ctr">
                  <a:noAutofit/>
                </a:bodyPr>
                <a:lstStyle/>
                <a:p>
                  <a:pPr>
                    <a:defRPr sz="8800">
                      <a:solidFill>
                        <a:srgbClr val="002060"/>
                      </a:solidFill>
                      <a:latin typeface="Aharoni" panose="02010803020104030203" pitchFamily="2" charset="-79"/>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47659598199466213"/>
                      <c:h val="0.30843106636986833"/>
                    </c:manualLayout>
                  </c15:layout>
                </c:ext>
                <c:ext xmlns:c16="http://schemas.microsoft.com/office/drawing/2014/chart" uri="{C3380CC4-5D6E-409C-BE32-E72D297353CC}">
                  <c16:uniqueId val="{00000001-BF4E-4731-BBF3-5849D92EBA6D}"/>
                </c:ext>
              </c:extLst>
            </c:dLbl>
            <c:dLbl>
              <c:idx val="1"/>
              <c:delete val="1"/>
              <c:extLst>
                <c:ext xmlns:c15="http://schemas.microsoft.com/office/drawing/2012/chart" uri="{CE6537A1-D6FC-4f65-9D91-7224C49458BB}"/>
                <c:ext xmlns:c16="http://schemas.microsoft.com/office/drawing/2014/chart" uri="{C3380CC4-5D6E-409C-BE32-E72D297353CC}">
                  <c16:uniqueId val="{00000003-BF4E-4731-BBF3-5849D92EBA6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Presentación!$C$178:$C$179</c:f>
              <c:numCache>
                <c:formatCode>0%</c:formatCode>
                <c:ptCount val="2"/>
                <c:pt idx="0">
                  <c:v>0.93296044363420072</c:v>
                </c:pt>
                <c:pt idx="1">
                  <c:v>6.703955636579928E-2</c:v>
                </c:pt>
              </c:numCache>
            </c:numRef>
          </c:val>
          <c:extLst>
            <c:ext xmlns:c16="http://schemas.microsoft.com/office/drawing/2014/chart" uri="{C3380CC4-5D6E-409C-BE32-E72D297353CC}">
              <c16:uniqueId val="{00000004-BF4E-4731-BBF3-5849D92EBA6D}"/>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302047248158936"/>
          <c:y val="5.2076477323198977E-2"/>
          <c:w val="0.51097031628314094"/>
          <c:h val="0.84368863057497057"/>
        </c:manualLayout>
      </c:layout>
      <c:doughnutChart>
        <c:varyColors val="1"/>
        <c:ser>
          <c:idx val="0"/>
          <c:order val="0"/>
          <c:spPr>
            <a:ln>
              <a:solidFill>
                <a:schemeClr val="accent5"/>
              </a:solidFill>
            </a:ln>
          </c:spPr>
          <c:dPt>
            <c:idx val="0"/>
            <c:bubble3D val="0"/>
            <c:spPr>
              <a:solidFill>
                <a:srgbClr val="92D050"/>
              </a:solidFill>
              <a:ln w="19050">
                <a:solidFill>
                  <a:schemeClr val="accent5"/>
                </a:solidFill>
              </a:ln>
              <a:effectLst/>
            </c:spPr>
            <c:extLst>
              <c:ext xmlns:c16="http://schemas.microsoft.com/office/drawing/2014/chart" uri="{C3380CC4-5D6E-409C-BE32-E72D297353CC}">
                <c16:uniqueId val="{00000001-978B-4EA9-9EB1-9AF21D073D66}"/>
              </c:ext>
            </c:extLst>
          </c:dPt>
          <c:dPt>
            <c:idx val="1"/>
            <c:bubble3D val="0"/>
            <c:spPr>
              <a:solidFill>
                <a:schemeClr val="bg1"/>
              </a:solidFill>
              <a:ln w="19050">
                <a:solidFill>
                  <a:schemeClr val="accent5"/>
                </a:solidFill>
              </a:ln>
              <a:effectLst/>
            </c:spPr>
            <c:extLst>
              <c:ext xmlns:c16="http://schemas.microsoft.com/office/drawing/2014/chart" uri="{C3380CC4-5D6E-409C-BE32-E72D297353CC}">
                <c16:uniqueId val="{00000003-978B-4EA9-9EB1-9AF21D073D66}"/>
              </c:ext>
            </c:extLst>
          </c:dPt>
          <c:dLbls>
            <c:dLbl>
              <c:idx val="0"/>
              <c:layout>
                <c:manualLayout>
                  <c:x val="-4.5185804093479692E-2"/>
                  <c:y val="-0.28773692468855955"/>
                </c:manualLayout>
              </c:layout>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45778527262507018"/>
                      <c:h val="0.49999977850869909"/>
                    </c:manualLayout>
                  </c15:layout>
                </c:ext>
                <c:ext xmlns:c16="http://schemas.microsoft.com/office/drawing/2014/chart" uri="{C3380CC4-5D6E-409C-BE32-E72D297353CC}">
                  <c16:uniqueId val="{00000001-978B-4EA9-9EB1-9AF21D073D66}"/>
                </c:ext>
              </c:extLst>
            </c:dLbl>
            <c:dLbl>
              <c:idx val="1"/>
              <c:delete val="1"/>
              <c:extLst>
                <c:ext xmlns:c15="http://schemas.microsoft.com/office/drawing/2012/chart" uri="{CE6537A1-D6FC-4f65-9D91-7224C49458BB}"/>
                <c:ext xmlns:c16="http://schemas.microsoft.com/office/drawing/2014/chart" uri="{C3380CC4-5D6E-409C-BE32-E72D297353CC}">
                  <c16:uniqueId val="{00000003-978B-4EA9-9EB1-9AF21D073D66}"/>
                </c:ext>
              </c:extLst>
            </c:dLbl>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Presentación!$C$200:$C$201</c:f>
              <c:numCache>
                <c:formatCode>0%</c:formatCode>
                <c:ptCount val="2"/>
                <c:pt idx="0">
                  <c:v>0.9</c:v>
                </c:pt>
                <c:pt idx="1">
                  <c:v>9.9999999999999978E-2</c:v>
                </c:pt>
              </c:numCache>
            </c:numRef>
          </c:val>
          <c:extLst>
            <c:ext xmlns:c16="http://schemas.microsoft.com/office/drawing/2014/chart" uri="{C3380CC4-5D6E-409C-BE32-E72D297353CC}">
              <c16:uniqueId val="{00000004-978B-4EA9-9EB1-9AF21D073D66}"/>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541079286676"/>
          <c:y val="5.7207083123051991E-2"/>
          <c:w val="0.77477561338103074"/>
          <c:h val="0.82207426935654537"/>
        </c:manualLayout>
      </c:layout>
      <c:doughnutChart>
        <c:varyColors val="1"/>
        <c:ser>
          <c:idx val="0"/>
          <c:order val="0"/>
          <c:spPr>
            <a:solidFill>
              <a:srgbClr val="FFC000"/>
            </a:solidFill>
            <a:ln>
              <a:solidFill>
                <a:schemeClr val="accent5"/>
              </a:solidFill>
            </a:ln>
          </c:spPr>
          <c:dPt>
            <c:idx val="0"/>
            <c:bubble3D val="0"/>
            <c:spPr>
              <a:solidFill>
                <a:srgbClr val="FF0000"/>
              </a:solidFill>
              <a:ln w="19050">
                <a:solidFill>
                  <a:schemeClr val="accent5"/>
                </a:solidFill>
              </a:ln>
              <a:effectLst/>
            </c:spPr>
            <c:extLst>
              <c:ext xmlns:c16="http://schemas.microsoft.com/office/drawing/2014/chart" uri="{C3380CC4-5D6E-409C-BE32-E72D297353CC}">
                <c16:uniqueId val="{00000001-CABA-4731-9EB9-F6D6D4143A68}"/>
              </c:ext>
            </c:extLst>
          </c:dPt>
          <c:dPt>
            <c:idx val="1"/>
            <c:bubble3D val="0"/>
            <c:spPr>
              <a:solidFill>
                <a:schemeClr val="bg1"/>
              </a:solidFill>
              <a:ln w="19050">
                <a:solidFill>
                  <a:schemeClr val="accent5"/>
                </a:solidFill>
              </a:ln>
              <a:effectLst/>
            </c:spPr>
            <c:extLst>
              <c:ext xmlns:c16="http://schemas.microsoft.com/office/drawing/2014/chart" uri="{C3380CC4-5D6E-409C-BE32-E72D297353CC}">
                <c16:uniqueId val="{00000003-CABA-4731-9EB9-F6D6D4143A68}"/>
              </c:ext>
            </c:extLst>
          </c:dPt>
          <c:dLbls>
            <c:dLbl>
              <c:idx val="0"/>
              <c:layout>
                <c:manualLayout>
                  <c:x val="-9.6718763010339187E-2"/>
                  <c:y val="6.8352445841180248E-2"/>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6829691616667688"/>
                      <c:h val="0.50371463470640276"/>
                    </c:manualLayout>
                  </c15:layout>
                </c:ext>
                <c:ext xmlns:c16="http://schemas.microsoft.com/office/drawing/2014/chart" uri="{C3380CC4-5D6E-409C-BE32-E72D297353CC}">
                  <c16:uniqueId val="{00000001-CABA-4731-9EB9-F6D6D4143A68}"/>
                </c:ext>
              </c:extLst>
            </c:dLbl>
            <c:dLbl>
              <c:idx val="1"/>
              <c:delete val="1"/>
              <c:extLst>
                <c:ext xmlns:c15="http://schemas.microsoft.com/office/drawing/2012/chart" uri="{CE6537A1-D6FC-4f65-9D91-7224C49458BB}"/>
                <c:ext xmlns:c16="http://schemas.microsoft.com/office/drawing/2014/chart" uri="{C3380CC4-5D6E-409C-BE32-E72D297353CC}">
                  <c16:uniqueId val="{00000003-CABA-4731-9EB9-F6D6D4143A68}"/>
                </c:ext>
              </c:extLst>
            </c:dLbl>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Presentación!$C$222:$C$223</c:f>
              <c:numCache>
                <c:formatCode>0%</c:formatCode>
                <c:ptCount val="2"/>
                <c:pt idx="0">
                  <c:v>0.44805518395401106</c:v>
                </c:pt>
                <c:pt idx="1">
                  <c:v>0.551944816045989</c:v>
                </c:pt>
              </c:numCache>
            </c:numRef>
          </c:val>
          <c:extLst>
            <c:ext xmlns:c16="http://schemas.microsoft.com/office/drawing/2014/chart" uri="{C3380CC4-5D6E-409C-BE32-E72D297353CC}">
              <c16:uniqueId val="{00000004-CABA-4731-9EB9-F6D6D4143A68}"/>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909783764549052"/>
          <c:y val="0.18432574139608074"/>
          <c:w val="0.51624510302242466"/>
          <c:h val="0.84192144246913381"/>
        </c:manualLayout>
      </c:layout>
      <c:doughnutChart>
        <c:varyColors val="1"/>
        <c:ser>
          <c:idx val="0"/>
          <c:order val="0"/>
          <c:spPr>
            <a:solidFill>
              <a:srgbClr val="92D050"/>
            </a:solidFill>
            <a:ln>
              <a:solidFill>
                <a:schemeClr val="accent5"/>
              </a:solidFill>
            </a:ln>
          </c:spPr>
          <c:dPt>
            <c:idx val="0"/>
            <c:bubble3D val="0"/>
            <c:spPr>
              <a:solidFill>
                <a:srgbClr val="92D050"/>
              </a:solidFill>
              <a:ln w="19050">
                <a:solidFill>
                  <a:schemeClr val="accent5"/>
                </a:solidFill>
              </a:ln>
              <a:effectLst/>
            </c:spPr>
            <c:extLst>
              <c:ext xmlns:c16="http://schemas.microsoft.com/office/drawing/2014/chart" uri="{C3380CC4-5D6E-409C-BE32-E72D297353CC}">
                <c16:uniqueId val="{00000001-ACE7-43B9-ABF5-74B553053114}"/>
              </c:ext>
            </c:extLst>
          </c:dPt>
          <c:dPt>
            <c:idx val="1"/>
            <c:bubble3D val="0"/>
            <c:spPr>
              <a:solidFill>
                <a:srgbClr val="92D050"/>
              </a:solidFill>
              <a:ln w="19050">
                <a:solidFill>
                  <a:schemeClr val="accent5"/>
                </a:solidFill>
              </a:ln>
              <a:effectLst/>
            </c:spPr>
            <c:extLst>
              <c:ext xmlns:c16="http://schemas.microsoft.com/office/drawing/2014/chart" uri="{C3380CC4-5D6E-409C-BE32-E72D297353CC}">
                <c16:uniqueId val="{00000003-ACE7-43B9-ABF5-74B553053114}"/>
              </c:ext>
            </c:extLst>
          </c:dPt>
          <c:dLbls>
            <c:dLbl>
              <c:idx val="0"/>
              <c:layout>
                <c:manualLayout>
                  <c:x val="9.8428368977654824E-3"/>
                  <c:y val="-0.20370524630113587"/>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5298690259151968"/>
                      <c:h val="0.47088782558762315"/>
                    </c:manualLayout>
                  </c15:layout>
                </c:ext>
                <c:ext xmlns:c16="http://schemas.microsoft.com/office/drawing/2014/chart" uri="{C3380CC4-5D6E-409C-BE32-E72D297353CC}">
                  <c16:uniqueId val="{00000001-ACE7-43B9-ABF5-74B553053114}"/>
                </c:ext>
              </c:extLst>
            </c:dLbl>
            <c:dLbl>
              <c:idx val="1"/>
              <c:delete val="1"/>
              <c:extLst>
                <c:ext xmlns:c15="http://schemas.microsoft.com/office/drawing/2012/chart" uri="{CE6537A1-D6FC-4f65-9D91-7224C49458BB}"/>
                <c:ext xmlns:c16="http://schemas.microsoft.com/office/drawing/2014/chart" uri="{C3380CC4-5D6E-409C-BE32-E72D297353CC}">
                  <c16:uniqueId val="{00000003-ACE7-43B9-ABF5-74B553053114}"/>
                </c:ext>
              </c:extLst>
            </c:dLbl>
            <c:spPr>
              <a:noFill/>
              <a:ln>
                <a:noFill/>
              </a:ln>
              <a:effectLst/>
            </c:spPr>
            <c:txPr>
              <a:bodyPr rot="0" spcFirstLastPara="1" vertOverflow="ellipsis" vert="horz" wrap="square" lIns="38100" tIns="19050" rIns="38100" bIns="19050" anchor="ctr" anchorCtr="1">
                <a:sp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Presentación!$B$3</c:f>
              <c:strCache>
                <c:ptCount val="1"/>
                <c:pt idx="0">
                  <c:v>Cumplimiento</c:v>
                </c:pt>
              </c:strCache>
            </c:strRef>
          </c:cat>
          <c:val>
            <c:numRef>
              <c:f>Presentación!$C$243:$C$244</c:f>
              <c:numCache>
                <c:formatCode>0%</c:formatCode>
                <c:ptCount val="2"/>
                <c:pt idx="0">
                  <c:v>1.0062639233689421</c:v>
                </c:pt>
                <c:pt idx="1">
                  <c:v>-6.2639233689421037E-3</c:v>
                </c:pt>
              </c:numCache>
            </c:numRef>
          </c:val>
          <c:extLst>
            <c:ext xmlns:c16="http://schemas.microsoft.com/office/drawing/2014/chart" uri="{C3380CC4-5D6E-409C-BE32-E72D297353CC}">
              <c16:uniqueId val="{00000004-ACE7-43B9-ABF5-74B55305311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69256450556261E-3"/>
          <c:y val="3.5665569976118883E-3"/>
          <c:w val="0.92249375460141714"/>
          <c:h val="0.97776474691272175"/>
        </c:manualLayout>
      </c:layout>
      <c:doughnutChart>
        <c:varyColors val="1"/>
        <c:ser>
          <c:idx val="0"/>
          <c:order val="0"/>
          <c:spPr>
            <a:solidFill>
              <a:srgbClr val="92D050"/>
            </a:solidFill>
            <a:ln>
              <a:solidFill>
                <a:schemeClr val="accent5"/>
              </a:solidFill>
            </a:ln>
          </c:spPr>
          <c:dPt>
            <c:idx val="0"/>
            <c:bubble3D val="0"/>
            <c:spPr>
              <a:solidFill>
                <a:srgbClr val="92D050"/>
              </a:solidFill>
              <a:ln w="19050">
                <a:solidFill>
                  <a:schemeClr val="accent5"/>
                </a:solidFill>
              </a:ln>
              <a:effectLst/>
            </c:spPr>
            <c:extLst>
              <c:ext xmlns:c16="http://schemas.microsoft.com/office/drawing/2014/chart" uri="{C3380CC4-5D6E-409C-BE32-E72D297353CC}">
                <c16:uniqueId val="{00000001-0B58-4A8E-919F-E6A1E91FBAF8}"/>
              </c:ext>
            </c:extLst>
          </c:dPt>
          <c:dPt>
            <c:idx val="1"/>
            <c:bubble3D val="0"/>
            <c:spPr>
              <a:solidFill>
                <a:srgbClr val="92D050"/>
              </a:solidFill>
              <a:ln w="19050">
                <a:solidFill>
                  <a:schemeClr val="accent5"/>
                </a:solidFill>
              </a:ln>
              <a:effectLst/>
            </c:spPr>
            <c:extLst>
              <c:ext xmlns:c16="http://schemas.microsoft.com/office/drawing/2014/chart" uri="{C3380CC4-5D6E-409C-BE32-E72D297353CC}">
                <c16:uniqueId val="{00000003-0B58-4A8E-919F-E6A1E91FBAF8}"/>
              </c:ext>
            </c:extLst>
          </c:dPt>
          <c:dLbls>
            <c:dLbl>
              <c:idx val="0"/>
              <c:layout>
                <c:manualLayout>
                  <c:x val="1.0238761002600367E-2"/>
                  <c:y val="-0.18761075025012039"/>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94355089443471252"/>
                      <c:h val="0.57930272960773077"/>
                    </c:manualLayout>
                  </c15:layout>
                </c:ext>
                <c:ext xmlns:c16="http://schemas.microsoft.com/office/drawing/2014/chart" uri="{C3380CC4-5D6E-409C-BE32-E72D297353CC}">
                  <c16:uniqueId val="{00000001-0B58-4A8E-919F-E6A1E91FBAF8}"/>
                </c:ext>
              </c:extLst>
            </c:dLbl>
            <c:dLbl>
              <c:idx val="1"/>
              <c:delete val="1"/>
              <c:extLst>
                <c:ext xmlns:c15="http://schemas.microsoft.com/office/drawing/2012/chart" uri="{CE6537A1-D6FC-4f65-9D91-7224C49458BB}"/>
                <c:ext xmlns:c16="http://schemas.microsoft.com/office/drawing/2014/chart" uri="{C3380CC4-5D6E-409C-BE32-E72D297353CC}">
                  <c16:uniqueId val="{00000003-0B58-4A8E-919F-E6A1E91FBAF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extLst>
          </c:dLbls>
          <c:cat>
            <c:strRef>
              <c:f>Presentación!$B$3</c:f>
              <c:strCache>
                <c:ptCount val="1"/>
                <c:pt idx="0">
                  <c:v>Cumplimiento</c:v>
                </c:pt>
              </c:strCache>
            </c:strRef>
          </c:cat>
          <c:val>
            <c:numRef>
              <c:f>Presentación!$C$265:$C$266</c:f>
              <c:numCache>
                <c:formatCode>0%</c:formatCode>
                <c:ptCount val="2"/>
                <c:pt idx="0">
                  <c:v>1.0062639233689421</c:v>
                </c:pt>
                <c:pt idx="1">
                  <c:v>-6.2639233689421037E-3</c:v>
                </c:pt>
              </c:numCache>
            </c:numRef>
          </c:val>
          <c:extLst>
            <c:ext xmlns:c16="http://schemas.microsoft.com/office/drawing/2014/chart" uri="{C3380CC4-5D6E-409C-BE32-E72D297353CC}">
              <c16:uniqueId val="{00000004-0B58-4A8E-919F-E6A1E91FBAF8}"/>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071343247695772"/>
          <c:y val="9.0588652764603428E-2"/>
          <c:w val="0.67318167905390747"/>
          <c:h val="0.9094114011961657"/>
        </c:manualLayout>
      </c:layout>
      <c:doughnutChart>
        <c:varyColors val="1"/>
        <c:ser>
          <c:idx val="0"/>
          <c:order val="0"/>
          <c:spPr>
            <a:solidFill>
              <a:schemeClr val="lt1"/>
            </a:solidFill>
            <a:ln w="12700" cap="flat" cmpd="sng" algn="ctr">
              <a:solidFill>
                <a:schemeClr val="accent5"/>
              </a:solidFill>
              <a:prstDash val="solid"/>
              <a:miter lim="800000"/>
            </a:ln>
            <a:effectLst/>
          </c:spPr>
          <c:dPt>
            <c:idx val="0"/>
            <c:bubble3D val="0"/>
            <c:spPr>
              <a:solidFill>
                <a:srgbClr val="92D050"/>
              </a:solidFill>
              <a:ln w="12700" cap="flat" cmpd="sng" algn="ctr">
                <a:solidFill>
                  <a:schemeClr val="accent5"/>
                </a:solidFill>
                <a:prstDash val="solid"/>
                <a:miter lim="800000"/>
              </a:ln>
              <a:effectLst/>
            </c:spPr>
            <c:extLst>
              <c:ext xmlns:c16="http://schemas.microsoft.com/office/drawing/2014/chart" uri="{C3380CC4-5D6E-409C-BE32-E72D297353CC}">
                <c16:uniqueId val="{00000001-3CE0-4642-8095-5C6EB3D1E92B}"/>
              </c:ext>
            </c:extLst>
          </c:dPt>
          <c:dPt>
            <c:idx val="1"/>
            <c:bubble3D val="0"/>
            <c:spPr>
              <a:solidFill>
                <a:schemeClr val="lt1"/>
              </a:solidFill>
              <a:ln w="12700" cap="flat" cmpd="sng" algn="ctr">
                <a:solidFill>
                  <a:schemeClr val="accent5"/>
                </a:solidFill>
                <a:prstDash val="solid"/>
                <a:miter lim="800000"/>
              </a:ln>
              <a:effectLst/>
            </c:spPr>
            <c:extLst>
              <c:ext xmlns:c16="http://schemas.microsoft.com/office/drawing/2014/chart" uri="{C3380CC4-5D6E-409C-BE32-E72D297353CC}">
                <c16:uniqueId val="{00000003-3CE0-4642-8095-5C6EB3D1E92B}"/>
              </c:ext>
            </c:extLst>
          </c:dPt>
          <c:dLbls>
            <c:dLbl>
              <c:idx val="0"/>
              <c:layout>
                <c:manualLayout>
                  <c:x val="-9.3044805116740806E-2"/>
                  <c:y val="-0.25932527725652288"/>
                </c:manualLayout>
              </c:layout>
              <c:spPr>
                <a:noFill/>
                <a:ln>
                  <a:noFill/>
                </a:ln>
                <a:effectLst/>
              </c:spPr>
              <c:txPr>
                <a:bodyPr rot="0" spcFirstLastPara="1" vertOverflow="ellipsis" vert="horz" wrap="square" lIns="38100" tIns="19050" rIns="38100" bIns="19050" anchor="ctr" anchorCtr="1">
                  <a:noAutofit/>
                </a:bodyPr>
                <a:lstStyle/>
                <a:p>
                  <a:pPr>
                    <a:defRPr sz="5400" b="1"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28242329201368432"/>
                      <c:h val="0.41398355747676319"/>
                    </c:manualLayout>
                  </c15:layout>
                </c:ext>
                <c:ext xmlns:c16="http://schemas.microsoft.com/office/drawing/2014/chart" uri="{C3380CC4-5D6E-409C-BE32-E72D297353CC}">
                  <c16:uniqueId val="{00000001-3CE0-4642-8095-5C6EB3D1E92B}"/>
                </c:ext>
              </c:extLst>
            </c:dLbl>
            <c:dLbl>
              <c:idx val="1"/>
              <c:delete val="1"/>
              <c:extLst>
                <c:ext xmlns:c15="http://schemas.microsoft.com/office/drawing/2012/chart" uri="{CE6537A1-D6FC-4f65-9D91-7224C49458BB}"/>
                <c:ext xmlns:c16="http://schemas.microsoft.com/office/drawing/2014/chart" uri="{C3380CC4-5D6E-409C-BE32-E72D297353CC}">
                  <c16:uniqueId val="{00000003-3CE0-4642-8095-5C6EB3D1E92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Presentación!$B$3</c:f>
              <c:strCache>
                <c:ptCount val="1"/>
                <c:pt idx="0">
                  <c:v>Cumplimiento</c:v>
                </c:pt>
              </c:strCache>
            </c:strRef>
          </c:cat>
          <c:val>
            <c:numRef>
              <c:f>Presentación!$C$287:$C$288</c:f>
              <c:numCache>
                <c:formatCode>0%</c:formatCode>
                <c:ptCount val="2"/>
                <c:pt idx="0">
                  <c:v>0.82135775655064958</c:v>
                </c:pt>
                <c:pt idx="1">
                  <c:v>0.17864224344935042</c:v>
                </c:pt>
              </c:numCache>
            </c:numRef>
          </c:val>
          <c:extLst>
            <c:ext xmlns:c16="http://schemas.microsoft.com/office/drawing/2014/chart" uri="{C3380CC4-5D6E-409C-BE32-E72D297353CC}">
              <c16:uniqueId val="{00000004-3CE0-4642-8095-5C6EB3D1E92B}"/>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88053980604872"/>
          <c:y val="0.16456172991188964"/>
          <c:w val="0.47022224481205604"/>
          <c:h val="0.77292589602274719"/>
        </c:manualLayout>
      </c:layout>
      <c:doughnutChart>
        <c:varyColors val="1"/>
        <c:ser>
          <c:idx val="0"/>
          <c:order val="0"/>
          <c:spPr>
            <a:solidFill>
              <a:srgbClr val="92D050"/>
            </a:solidFill>
            <a:ln>
              <a:solidFill>
                <a:schemeClr val="accent1"/>
              </a:solidFill>
            </a:ln>
          </c:spPr>
          <c:dPt>
            <c:idx val="0"/>
            <c:bubble3D val="0"/>
            <c:spPr>
              <a:solidFill>
                <a:srgbClr val="92D050"/>
              </a:solidFill>
              <a:ln w="19050">
                <a:solidFill>
                  <a:schemeClr val="accent1"/>
                </a:solidFill>
              </a:ln>
              <a:effectLst/>
            </c:spPr>
            <c:extLst>
              <c:ext xmlns:c16="http://schemas.microsoft.com/office/drawing/2014/chart" uri="{C3380CC4-5D6E-409C-BE32-E72D297353CC}">
                <c16:uniqueId val="{00000001-77BF-4F70-BA35-F7C36A052627}"/>
              </c:ext>
            </c:extLst>
          </c:dPt>
          <c:dPt>
            <c:idx val="1"/>
            <c:bubble3D val="0"/>
            <c:spPr>
              <a:solidFill>
                <a:srgbClr val="92D050"/>
              </a:solidFill>
              <a:ln w="19050">
                <a:solidFill>
                  <a:schemeClr val="accent1"/>
                </a:solidFill>
              </a:ln>
              <a:effectLst/>
            </c:spPr>
            <c:extLst>
              <c:ext xmlns:c16="http://schemas.microsoft.com/office/drawing/2014/chart" uri="{C3380CC4-5D6E-409C-BE32-E72D297353CC}">
                <c16:uniqueId val="{00000003-77BF-4F70-BA35-F7C36A052627}"/>
              </c:ext>
            </c:extLst>
          </c:dPt>
          <c:dLbls>
            <c:dLbl>
              <c:idx val="0"/>
              <c:layout>
                <c:manualLayout>
                  <c:x val="2.5591508920864824E-3"/>
                  <c:y val="-0.20851651804268331"/>
                </c:manualLayout>
              </c:layout>
              <c:spPr>
                <a:noFill/>
                <a:ln>
                  <a:noFill/>
                </a:ln>
                <a:effectLst/>
              </c:spPr>
              <c:txPr>
                <a:bodyPr rot="0" spcFirstLastPara="1" vertOverflow="ellipsis" vert="horz" wrap="square" lIns="38100" tIns="19050" rIns="38100" bIns="19050" anchor="ctr" anchorCtr="1">
                  <a:noAutofit/>
                </a:bodyPr>
                <a:lstStyle/>
                <a:p>
                  <a:pPr>
                    <a:defRPr sz="8800" b="0" i="0" u="none" strike="noStrike" kern="1200" baseline="0">
                      <a:solidFill>
                        <a:srgbClr val="002060"/>
                      </a:solidFill>
                      <a:latin typeface="Aharoni" panose="02010803020104030203" pitchFamily="2" charset="-79"/>
                      <a:ea typeface="+mn-ea"/>
                      <a:cs typeface="Aharoni" panose="02010803020104030203" pitchFamily="2" charset="-79"/>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0.48557203687999184"/>
                      <c:h val="0.51783234457822869"/>
                    </c:manualLayout>
                  </c15:layout>
                </c:ext>
                <c:ext xmlns:c16="http://schemas.microsoft.com/office/drawing/2014/chart" uri="{C3380CC4-5D6E-409C-BE32-E72D297353CC}">
                  <c16:uniqueId val="{00000001-77BF-4F70-BA35-F7C36A052627}"/>
                </c:ext>
              </c:extLst>
            </c:dLbl>
            <c:dLbl>
              <c:idx val="1"/>
              <c:delete val="1"/>
              <c:extLst>
                <c:ext xmlns:c15="http://schemas.microsoft.com/office/drawing/2012/chart" uri="{CE6537A1-D6FC-4f65-9D91-7224C49458BB}"/>
                <c:ext xmlns:c16="http://schemas.microsoft.com/office/drawing/2014/chart" uri="{C3380CC4-5D6E-409C-BE32-E72D297353CC}">
                  <c16:uniqueId val="{00000003-77BF-4F70-BA35-F7C36A0526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mn-lt"/>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Presentación!$B$3</c:f>
              <c:strCache>
                <c:ptCount val="1"/>
                <c:pt idx="0">
                  <c:v>Cumplimiento</c:v>
                </c:pt>
              </c:strCache>
            </c:strRef>
          </c:cat>
          <c:val>
            <c:numRef>
              <c:f>Presentación!$C$330:$C$331</c:f>
              <c:numCache>
                <c:formatCode>0%</c:formatCode>
                <c:ptCount val="2"/>
                <c:pt idx="0">
                  <c:v>0.99537037037037046</c:v>
                </c:pt>
                <c:pt idx="1">
                  <c:v>4.6296296296295392E-3</c:v>
                </c:pt>
              </c:numCache>
            </c:numRef>
          </c:val>
          <c:extLst>
            <c:ext xmlns:c16="http://schemas.microsoft.com/office/drawing/2014/chart" uri="{C3380CC4-5D6E-409C-BE32-E72D297353CC}">
              <c16:uniqueId val="{00000004-77BF-4F70-BA35-F7C36A05262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408889382038806E-2"/>
          <c:y val="7.658384586812654E-2"/>
          <c:w val="0.93815526310808772"/>
          <c:h val="0.81796183165396386"/>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Presentación!$R$4:$AG$4</c:f>
              <c:strCache>
                <c:ptCount val="16"/>
                <c:pt idx="0">
                  <c:v>Objetivo 1</c:v>
                </c:pt>
                <c:pt idx="1">
                  <c:v>Objetivo 2</c:v>
                </c:pt>
                <c:pt idx="2">
                  <c:v>Objetivo 3</c:v>
                </c:pt>
                <c:pt idx="3">
                  <c:v>Objetivo 4</c:v>
                </c:pt>
                <c:pt idx="4">
                  <c:v>Objetivo 5</c:v>
                </c:pt>
                <c:pt idx="5">
                  <c:v>Objetivo 6</c:v>
                </c:pt>
                <c:pt idx="6">
                  <c:v>Objetivo 7</c:v>
                </c:pt>
                <c:pt idx="7">
                  <c:v>Objetivo 8</c:v>
                </c:pt>
                <c:pt idx="8">
                  <c:v>Objetivo 9</c:v>
                </c:pt>
                <c:pt idx="9">
                  <c:v>Objetivo 11</c:v>
                </c:pt>
                <c:pt idx="10">
                  <c:v>Objetivo 12</c:v>
                </c:pt>
                <c:pt idx="11">
                  <c:v>Objetivo 13</c:v>
                </c:pt>
                <c:pt idx="12">
                  <c:v>Objetivo 14</c:v>
                </c:pt>
                <c:pt idx="13">
                  <c:v>Objetivo 15</c:v>
                </c:pt>
                <c:pt idx="14">
                  <c:v>Objetivo 16</c:v>
                </c:pt>
                <c:pt idx="15">
                  <c:v>Objetivo 17</c:v>
                </c:pt>
              </c:strCache>
            </c:strRef>
          </c:cat>
          <c:val>
            <c:numRef>
              <c:f>Presentación!$R$5:$AG$5</c:f>
              <c:numCache>
                <c:formatCode>0%</c:formatCode>
                <c:ptCount val="16"/>
                <c:pt idx="0">
                  <c:v>0.9741245161857417</c:v>
                </c:pt>
                <c:pt idx="1">
                  <c:v>2.50246494508401</c:v>
                </c:pt>
                <c:pt idx="2">
                  <c:v>0.34219941374497748</c:v>
                </c:pt>
                <c:pt idx="3">
                  <c:v>1.9529376779195269</c:v>
                </c:pt>
                <c:pt idx="4">
                  <c:v>2.0039797944939433</c:v>
                </c:pt>
                <c:pt idx="5">
                  <c:v>0.68</c:v>
                </c:pt>
                <c:pt idx="6">
                  <c:v>1.0325</c:v>
                </c:pt>
                <c:pt idx="7">
                  <c:v>1.0940889330975538</c:v>
                </c:pt>
                <c:pt idx="8">
                  <c:v>0.93296044363420072</c:v>
                </c:pt>
                <c:pt idx="9">
                  <c:v>0.9</c:v>
                </c:pt>
                <c:pt idx="10">
                  <c:v>0.44805518395401106</c:v>
                </c:pt>
                <c:pt idx="11">
                  <c:v>1.0062639233689421</c:v>
                </c:pt>
                <c:pt idx="12">
                  <c:v>1.0062639233689421</c:v>
                </c:pt>
                <c:pt idx="13">
                  <c:v>0.82135775655064958</c:v>
                </c:pt>
                <c:pt idx="14">
                  <c:v>1.01</c:v>
                </c:pt>
                <c:pt idx="15">
                  <c:v>0.99537037037037046</c:v>
                </c:pt>
              </c:numCache>
            </c:numRef>
          </c:val>
          <c:extLst>
            <c:ext xmlns:c16="http://schemas.microsoft.com/office/drawing/2014/chart" uri="{C3380CC4-5D6E-409C-BE32-E72D297353CC}">
              <c16:uniqueId val="{00000000-4BAF-489B-BE4B-C7A29322A635}"/>
            </c:ext>
          </c:extLst>
        </c:ser>
        <c:dLbls>
          <c:showLegendKey val="0"/>
          <c:showVal val="0"/>
          <c:showCatName val="0"/>
          <c:showSerName val="0"/>
          <c:showPercent val="0"/>
          <c:showBubbleSize val="0"/>
        </c:dLbls>
        <c:gapWidth val="100"/>
        <c:axId val="262555472"/>
        <c:axId val="246902288"/>
      </c:barChart>
      <c:lineChart>
        <c:grouping val="standard"/>
        <c:varyColors val="0"/>
        <c:ser>
          <c:idx val="1"/>
          <c:order val="1"/>
          <c:tx>
            <c:strRef>
              <c:f>Presentación!$Q$7</c:f>
              <c:strCache>
                <c:ptCount val="1"/>
                <c:pt idx="0">
                  <c:v>Promedio general</c:v>
                </c:pt>
              </c:strCache>
            </c:strRef>
          </c:tx>
          <c:spPr>
            <a:ln w="31750" cap="rnd">
              <a:solidFill>
                <a:schemeClr val="accent2"/>
              </a:solidFill>
              <a:round/>
            </a:ln>
            <a:effectLst/>
          </c:spPr>
          <c:marker>
            <c:symbol val="none"/>
          </c:marker>
          <c:val>
            <c:numRef>
              <c:f>Presentación!$R$7:$AG$7</c:f>
              <c:numCache>
                <c:formatCode>0%</c:formatCode>
                <c:ptCount val="16"/>
                <c:pt idx="0">
                  <c:v>1.1064104301108046</c:v>
                </c:pt>
                <c:pt idx="1">
                  <c:v>1.1064104301108046</c:v>
                </c:pt>
                <c:pt idx="2">
                  <c:v>1.1064104301108046</c:v>
                </c:pt>
                <c:pt idx="3">
                  <c:v>1.1064104301108046</c:v>
                </c:pt>
                <c:pt idx="4">
                  <c:v>1.1064104301108046</c:v>
                </c:pt>
                <c:pt idx="5">
                  <c:v>1.1064104301108046</c:v>
                </c:pt>
                <c:pt idx="6">
                  <c:v>1.1064104301108046</c:v>
                </c:pt>
                <c:pt idx="7">
                  <c:v>1.1064104301108046</c:v>
                </c:pt>
                <c:pt idx="8">
                  <c:v>1.1064104301108046</c:v>
                </c:pt>
                <c:pt idx="9">
                  <c:v>1.1064104301108046</c:v>
                </c:pt>
                <c:pt idx="10">
                  <c:v>1.1064104301108046</c:v>
                </c:pt>
                <c:pt idx="11">
                  <c:v>1.1064104301108046</c:v>
                </c:pt>
                <c:pt idx="12">
                  <c:v>1.1064104301108046</c:v>
                </c:pt>
                <c:pt idx="13">
                  <c:v>1.1064104301108046</c:v>
                </c:pt>
                <c:pt idx="14">
                  <c:v>1.1064104301108046</c:v>
                </c:pt>
                <c:pt idx="15">
                  <c:v>1.1064104301108046</c:v>
                </c:pt>
              </c:numCache>
            </c:numRef>
          </c:val>
          <c:smooth val="0"/>
          <c:extLst>
            <c:ext xmlns:c16="http://schemas.microsoft.com/office/drawing/2014/chart" uri="{C3380CC4-5D6E-409C-BE32-E72D297353CC}">
              <c16:uniqueId val="{00000001-4BAF-489B-BE4B-C7A29322A635}"/>
            </c:ext>
          </c:extLst>
        </c:ser>
        <c:dLbls>
          <c:showLegendKey val="0"/>
          <c:showVal val="0"/>
          <c:showCatName val="0"/>
          <c:showSerName val="0"/>
          <c:showPercent val="0"/>
          <c:showBubbleSize val="0"/>
        </c:dLbls>
        <c:marker val="1"/>
        <c:smooth val="0"/>
        <c:axId val="262555472"/>
        <c:axId val="246902288"/>
      </c:lineChart>
      <c:catAx>
        <c:axId val="26255547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960000" spcFirstLastPara="1" vertOverflow="ellipsis" wrap="square" anchor="ctr" anchorCtr="1"/>
          <a:lstStyle/>
          <a:p>
            <a:pPr>
              <a:defRPr sz="11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CO"/>
          </a:p>
        </c:txPr>
        <c:crossAx val="246902288"/>
        <c:crosses val="autoZero"/>
        <c:auto val="1"/>
        <c:lblAlgn val="ctr"/>
        <c:lblOffset val="100"/>
        <c:noMultiLvlLbl val="0"/>
      </c:catAx>
      <c:valAx>
        <c:axId val="246902288"/>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2"/>
                </a:solidFill>
                <a:latin typeface="+mn-lt"/>
                <a:ea typeface="+mn-ea"/>
                <a:cs typeface="+mn-cs"/>
              </a:defRPr>
            </a:pPr>
            <a:endParaRPr lang="es-CO"/>
          </a:p>
        </c:txPr>
        <c:crossAx val="262555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661588081483008E-2"/>
          <c:y val="0.11975797038618022"/>
          <c:w val="0.91973561369726697"/>
          <c:h val="0.67707453293018216"/>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Presentación!$R$4:$AG$4</c:f>
              <c:strCache>
                <c:ptCount val="16"/>
                <c:pt idx="0">
                  <c:v>Objetivo 1</c:v>
                </c:pt>
                <c:pt idx="1">
                  <c:v>Objetivo 2</c:v>
                </c:pt>
                <c:pt idx="2">
                  <c:v>Objetivo 3</c:v>
                </c:pt>
                <c:pt idx="3">
                  <c:v>Objetivo 4</c:v>
                </c:pt>
                <c:pt idx="4">
                  <c:v>Objetivo 5</c:v>
                </c:pt>
                <c:pt idx="5">
                  <c:v>Objetivo 6</c:v>
                </c:pt>
                <c:pt idx="6">
                  <c:v>Objetivo 7</c:v>
                </c:pt>
                <c:pt idx="7">
                  <c:v>Objetivo 8</c:v>
                </c:pt>
                <c:pt idx="8">
                  <c:v>Objetivo 9</c:v>
                </c:pt>
                <c:pt idx="9">
                  <c:v>Objetivo 11</c:v>
                </c:pt>
                <c:pt idx="10">
                  <c:v>Objetivo 12</c:v>
                </c:pt>
                <c:pt idx="11">
                  <c:v>Objetivo 13</c:v>
                </c:pt>
                <c:pt idx="12">
                  <c:v>Objetivo 14</c:v>
                </c:pt>
                <c:pt idx="13">
                  <c:v>Objetivo 15</c:v>
                </c:pt>
                <c:pt idx="14">
                  <c:v>Objetivo 16</c:v>
                </c:pt>
                <c:pt idx="15">
                  <c:v>Objetivo 17</c:v>
                </c:pt>
              </c:strCache>
            </c:strRef>
          </c:cat>
          <c:val>
            <c:numRef>
              <c:f>Presentación!$R$6:$AG$6</c:f>
              <c:numCache>
                <c:formatCode>0%</c:formatCode>
                <c:ptCount val="16"/>
                <c:pt idx="0">
                  <c:v>0.9741245161857417</c:v>
                </c:pt>
                <c:pt idx="1">
                  <c:v>1</c:v>
                </c:pt>
                <c:pt idx="2">
                  <c:v>0.34219941374497748</c:v>
                </c:pt>
                <c:pt idx="3">
                  <c:v>1</c:v>
                </c:pt>
                <c:pt idx="4">
                  <c:v>1</c:v>
                </c:pt>
                <c:pt idx="5">
                  <c:v>0.68</c:v>
                </c:pt>
                <c:pt idx="6">
                  <c:v>1</c:v>
                </c:pt>
                <c:pt idx="7">
                  <c:v>1</c:v>
                </c:pt>
                <c:pt idx="8">
                  <c:v>0.93296044363420072</c:v>
                </c:pt>
                <c:pt idx="9">
                  <c:v>0.9</c:v>
                </c:pt>
                <c:pt idx="10">
                  <c:v>0.44805518395401106</c:v>
                </c:pt>
                <c:pt idx="11">
                  <c:v>1.0062639233689421</c:v>
                </c:pt>
                <c:pt idx="12">
                  <c:v>1.0062639233689421</c:v>
                </c:pt>
                <c:pt idx="13">
                  <c:v>0.82135775655064958</c:v>
                </c:pt>
                <c:pt idx="14">
                  <c:v>1</c:v>
                </c:pt>
                <c:pt idx="15">
                  <c:v>0.99537037037037046</c:v>
                </c:pt>
              </c:numCache>
            </c:numRef>
          </c:val>
          <c:extLst>
            <c:ext xmlns:c16="http://schemas.microsoft.com/office/drawing/2014/chart" uri="{C3380CC4-5D6E-409C-BE32-E72D297353CC}">
              <c16:uniqueId val="{00000000-1561-4E3F-A2B6-24D8CE564C2E}"/>
            </c:ext>
          </c:extLst>
        </c:ser>
        <c:dLbls>
          <c:showLegendKey val="0"/>
          <c:showVal val="0"/>
          <c:showCatName val="0"/>
          <c:showSerName val="0"/>
          <c:showPercent val="0"/>
          <c:showBubbleSize val="0"/>
        </c:dLbls>
        <c:gapWidth val="100"/>
        <c:axId val="262555472"/>
        <c:axId val="246902288"/>
      </c:barChart>
      <c:lineChart>
        <c:grouping val="standard"/>
        <c:varyColors val="0"/>
        <c:ser>
          <c:idx val="1"/>
          <c:order val="1"/>
          <c:tx>
            <c:strRef>
              <c:f>Presentación!$Q$7</c:f>
              <c:strCache>
                <c:ptCount val="1"/>
                <c:pt idx="0">
                  <c:v>Promedio general</c:v>
                </c:pt>
              </c:strCache>
            </c:strRef>
          </c:tx>
          <c:spPr>
            <a:ln w="31750" cap="rnd">
              <a:solidFill>
                <a:schemeClr val="accent2"/>
              </a:solidFill>
              <a:round/>
            </a:ln>
            <a:effectLst/>
          </c:spPr>
          <c:marker>
            <c:symbol val="none"/>
          </c:marker>
          <c:val>
            <c:numRef>
              <c:f>Presentación!$R$8:$AG$8</c:f>
              <c:numCache>
                <c:formatCode>0%</c:formatCode>
                <c:ptCount val="16"/>
                <c:pt idx="0">
                  <c:v>0.88166222069861488</c:v>
                </c:pt>
                <c:pt idx="1">
                  <c:v>0.88166222069861488</c:v>
                </c:pt>
                <c:pt idx="2">
                  <c:v>0.88166222069861488</c:v>
                </c:pt>
                <c:pt idx="3">
                  <c:v>0.88166222069861488</c:v>
                </c:pt>
                <c:pt idx="4">
                  <c:v>0.88166222069861488</c:v>
                </c:pt>
                <c:pt idx="5">
                  <c:v>0.88166222069861488</c:v>
                </c:pt>
                <c:pt idx="6">
                  <c:v>0.88166222069861488</c:v>
                </c:pt>
                <c:pt idx="7">
                  <c:v>0.88166222069861488</c:v>
                </c:pt>
                <c:pt idx="8">
                  <c:v>0.88166222069861488</c:v>
                </c:pt>
                <c:pt idx="9">
                  <c:v>0.88166222069861488</c:v>
                </c:pt>
                <c:pt idx="10">
                  <c:v>0.88166222069861488</c:v>
                </c:pt>
                <c:pt idx="11">
                  <c:v>0.88166222069861488</c:v>
                </c:pt>
                <c:pt idx="12">
                  <c:v>0.88166222069861488</c:v>
                </c:pt>
                <c:pt idx="13">
                  <c:v>0.88166222069861488</c:v>
                </c:pt>
                <c:pt idx="14">
                  <c:v>0.88166222069861488</c:v>
                </c:pt>
                <c:pt idx="15">
                  <c:v>0.88166222069861488</c:v>
                </c:pt>
              </c:numCache>
            </c:numRef>
          </c:val>
          <c:smooth val="0"/>
          <c:extLst>
            <c:ext xmlns:c16="http://schemas.microsoft.com/office/drawing/2014/chart" uri="{C3380CC4-5D6E-409C-BE32-E72D297353CC}">
              <c16:uniqueId val="{00000001-1561-4E3F-A2B6-24D8CE564C2E}"/>
            </c:ext>
          </c:extLst>
        </c:ser>
        <c:dLbls>
          <c:showLegendKey val="0"/>
          <c:showVal val="0"/>
          <c:showCatName val="0"/>
          <c:showSerName val="0"/>
          <c:showPercent val="0"/>
          <c:showBubbleSize val="0"/>
        </c:dLbls>
        <c:marker val="1"/>
        <c:smooth val="0"/>
        <c:axId val="262555472"/>
        <c:axId val="246902288"/>
      </c:lineChart>
      <c:catAx>
        <c:axId val="26255547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CO"/>
          </a:p>
        </c:txPr>
        <c:crossAx val="246902288"/>
        <c:crosses val="autoZero"/>
        <c:auto val="1"/>
        <c:lblAlgn val="ctr"/>
        <c:lblOffset val="100"/>
        <c:noMultiLvlLbl val="0"/>
      </c:catAx>
      <c:valAx>
        <c:axId val="246902288"/>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2"/>
                </a:solidFill>
                <a:latin typeface="+mn-lt"/>
                <a:ea typeface="+mn-ea"/>
                <a:cs typeface="+mn-cs"/>
              </a:defRPr>
            </a:pPr>
            <a:endParaRPr lang="es-CO"/>
          </a:p>
        </c:txPr>
        <c:crossAx val="262555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0.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553F1F-0E2B-4C8E-8A04-6545E8131F8D}" type="doc">
      <dgm:prSet loTypeId="urn:microsoft.com/office/officeart/2008/layout/CircularPictureCallout" loCatId="picture" qsTypeId="urn:microsoft.com/office/officeart/2005/8/quickstyle/simple1" qsCatId="simple" csTypeId="urn:microsoft.com/office/officeart/2005/8/colors/colorful3" csCatId="colorful" phldr="1"/>
      <dgm:spPr/>
    </dgm:pt>
    <dgm:pt modelId="{8C76AF17-8563-4966-81A3-FFDD9FE9B402}">
      <dgm:prSet phldrT="[Texto]" custT="1"/>
      <dgm:spPr/>
      <dgm:t>
        <a:bodyPr/>
        <a:lstStyle/>
        <a:p>
          <a:r>
            <a:rPr lang="es-ES" sz="1600"/>
            <a:t>Modelo de depositarios</a:t>
          </a:r>
          <a:endParaRPr lang="es-CO" sz="1600"/>
        </a:p>
      </dgm:t>
    </dgm:pt>
    <dgm:pt modelId="{365EAD92-8580-4B9A-8F7F-E4891C19D2B6}" type="parTrans" cxnId="{53483FB6-DE45-4BE9-8EBF-D333F5A69125}">
      <dgm:prSet/>
      <dgm:spPr/>
      <dgm:t>
        <a:bodyPr/>
        <a:lstStyle/>
        <a:p>
          <a:endParaRPr lang="es-CO" sz="2400"/>
        </a:p>
      </dgm:t>
    </dgm:pt>
    <dgm:pt modelId="{C629AAC4-0ADB-4337-9BC2-BF73DC504590}" type="sibTrans" cxnId="{53483FB6-DE45-4BE9-8EBF-D333F5A69125}">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t>
        <a:bodyPr/>
        <a:lstStyle/>
        <a:p>
          <a:endParaRPr lang="es-CO" sz="2400">
            <a:solidFill>
              <a:schemeClr val="tx1"/>
            </a:solidFill>
          </a:endParaRPr>
        </a:p>
      </dgm:t>
      <dgm:extLst>
        <a:ext uri="{E40237B7-FDA0-4F09-8148-C483321AD2D9}">
          <dgm14:cNvPr xmlns:dgm14="http://schemas.microsoft.com/office/drawing/2010/diagram" id="0" name="" descr="Reunión"/>
        </a:ext>
      </dgm:extLst>
    </dgm:pt>
    <dgm:pt modelId="{AFDB6200-710C-44E1-BAA9-B422CBFC5E21}">
      <dgm:prSet phldrT="[Texto]" custT="1"/>
      <dgm:spPr/>
      <dgm:t>
        <a:bodyPr/>
        <a:lstStyle/>
        <a:p>
          <a:r>
            <a:rPr lang="es-ES" sz="1400" dirty="0"/>
            <a:t>Obligaciones de depositarios</a:t>
          </a:r>
          <a:endParaRPr lang="es-CO" sz="1400" dirty="0"/>
        </a:p>
      </dgm:t>
    </dgm:pt>
    <dgm:pt modelId="{F14E64C4-C922-42F5-AD9B-C72212BB9741}" type="parTrans" cxnId="{FBE97803-3D70-4052-8A6B-48004AC6414F}">
      <dgm:prSet custT="1"/>
      <dgm:spPr/>
      <dgm:t>
        <a:bodyPr/>
        <a:lstStyle/>
        <a:p>
          <a:endParaRPr lang="es-CO" sz="1050"/>
        </a:p>
      </dgm:t>
    </dgm:pt>
    <dgm:pt modelId="{58702E32-E401-4F9A-A2C7-75A38CD68B0A}" type="sibTrans" cxnId="{FBE97803-3D70-4052-8A6B-48004AC6414F}">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t>
        <a:bodyPr/>
        <a:lstStyle/>
        <a:p>
          <a:endParaRPr lang="es-CO" sz="2400"/>
        </a:p>
      </dgm:t>
      <dgm:extLst>
        <a:ext uri="{E40237B7-FDA0-4F09-8148-C483321AD2D9}">
          <dgm14:cNvPr xmlns:dgm14="http://schemas.microsoft.com/office/drawing/2010/diagram" id="0" name="" descr="Balanza de la Justicia"/>
        </a:ext>
      </dgm:extLst>
    </dgm:pt>
    <dgm:pt modelId="{0286537A-35A6-44FC-B75B-F35D3E1FE69E}">
      <dgm:prSet phldrT="[Texto]" custT="1"/>
      <dgm:spPr/>
      <dgm:t>
        <a:bodyPr/>
        <a:lstStyle/>
        <a:p>
          <a:r>
            <a:rPr lang="es-ES" sz="1400" dirty="0"/>
            <a:t>Modelo tarifarios</a:t>
          </a:r>
          <a:endParaRPr lang="es-CO" sz="1400" dirty="0"/>
        </a:p>
      </dgm:t>
    </dgm:pt>
    <dgm:pt modelId="{827D6E5A-3C8D-48D3-A3AB-8480BEA70FF6}" type="parTrans" cxnId="{35CD1E34-A85F-4BF8-A3EA-28D63418997B}">
      <dgm:prSet custT="1"/>
      <dgm:spPr/>
      <dgm:t>
        <a:bodyPr/>
        <a:lstStyle/>
        <a:p>
          <a:endParaRPr lang="es-CO" sz="1050"/>
        </a:p>
      </dgm:t>
    </dgm:pt>
    <dgm:pt modelId="{D842B359-0155-40CF-8587-E488EB7361D6}" type="sibTrans" cxnId="{35CD1E34-A85F-4BF8-A3EA-28D63418997B}">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t>
        <a:bodyPr/>
        <a:lstStyle/>
        <a:p>
          <a:endParaRPr lang="es-CO" sz="2400"/>
        </a:p>
      </dgm:t>
      <dgm:extLst>
        <a:ext uri="{E40237B7-FDA0-4F09-8148-C483321AD2D9}">
          <dgm14:cNvPr xmlns:dgm14="http://schemas.microsoft.com/office/drawing/2010/diagram" id="0" name="" descr="Dinero"/>
        </a:ext>
      </dgm:extLst>
    </dgm:pt>
    <dgm:pt modelId="{0E47CEF5-F59C-438E-85EE-E47721E4C2BA}">
      <dgm:prSet phldrT="[Texto]" custT="1"/>
      <dgm:spPr/>
      <dgm:t>
        <a:bodyPr/>
        <a:lstStyle/>
        <a:p>
          <a:r>
            <a:rPr lang="es-ES" sz="1400" dirty="0"/>
            <a:t>Ajuste a Procedimientos</a:t>
          </a:r>
          <a:endParaRPr lang="es-CO" sz="1400" dirty="0"/>
        </a:p>
      </dgm:t>
    </dgm:pt>
    <dgm:pt modelId="{C1F436A7-06B8-4370-8C9F-3E8E6E6A1082}" type="parTrans" cxnId="{3CF177A4-9E28-4708-AE7D-0B29C86AE2C7}">
      <dgm:prSet custT="1"/>
      <dgm:spPr/>
      <dgm:t>
        <a:bodyPr/>
        <a:lstStyle/>
        <a:p>
          <a:endParaRPr lang="es-CO" sz="1050"/>
        </a:p>
      </dgm:t>
    </dgm:pt>
    <dgm:pt modelId="{B3B222C3-EF4C-4C20-8DEA-6E24CE3B23B6}" type="sibTrans" cxnId="{3CF177A4-9E28-4708-AE7D-0B29C86AE2C7}">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t>
        <a:bodyPr/>
        <a:lstStyle/>
        <a:p>
          <a:endParaRPr lang="es-CO" sz="2400"/>
        </a:p>
      </dgm:t>
      <dgm:extLst>
        <a:ext uri="{E40237B7-FDA0-4F09-8148-C483321AD2D9}">
          <dgm14:cNvPr xmlns:dgm14="http://schemas.microsoft.com/office/drawing/2010/diagram" id="0" name="" descr="Cuaderno de estrategias"/>
        </a:ext>
      </dgm:extLst>
    </dgm:pt>
    <dgm:pt modelId="{D3C1E67D-6F9E-4978-8366-A17D33B3250C}">
      <dgm:prSet phldrT="[Texto]" custT="1"/>
      <dgm:spPr/>
      <dgm:t>
        <a:bodyPr/>
        <a:lstStyle/>
        <a:p>
          <a:r>
            <a:rPr lang="es-ES" sz="1400" dirty="0"/>
            <a:t>Pólizas (Evaluación de esquema de Seguros)</a:t>
          </a:r>
          <a:endParaRPr lang="es-CO" sz="1400" dirty="0"/>
        </a:p>
      </dgm:t>
    </dgm:pt>
    <dgm:pt modelId="{7ED605F8-0276-4971-8A47-F8E6C3E48EA8}" type="parTrans" cxnId="{2370F924-6481-4AAD-A3F5-1A339B17F8E6}">
      <dgm:prSet custT="1"/>
      <dgm:spPr/>
      <dgm:t>
        <a:bodyPr/>
        <a:lstStyle/>
        <a:p>
          <a:endParaRPr lang="es-CO" sz="1050"/>
        </a:p>
      </dgm:t>
    </dgm:pt>
    <dgm:pt modelId="{AEC9F1A3-1CBD-4CC2-B7FA-391CAC468389}" type="sibTrans" cxnId="{2370F924-6481-4AAD-A3F5-1A339B17F8E6}">
      <dgm:prSet/>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t>
        <a:bodyPr/>
        <a:lstStyle/>
        <a:p>
          <a:endParaRPr lang="es-CO" sz="2400"/>
        </a:p>
      </dgm:t>
      <dgm:extLst>
        <a:ext uri="{E40237B7-FDA0-4F09-8148-C483321AD2D9}">
          <dgm14:cNvPr xmlns:dgm14="http://schemas.microsoft.com/office/drawing/2010/diagram" id="0" name="" descr="Salvavidas"/>
        </a:ext>
      </dgm:extLst>
    </dgm:pt>
    <dgm:pt modelId="{61ED589A-C8D8-470C-8271-95726C7BEDB9}" type="pres">
      <dgm:prSet presAssocID="{73553F1F-0E2B-4C8E-8A04-6545E8131F8D}" presName="Name0" presStyleCnt="0">
        <dgm:presLayoutVars>
          <dgm:chMax val="7"/>
          <dgm:chPref val="7"/>
          <dgm:dir/>
        </dgm:presLayoutVars>
      </dgm:prSet>
      <dgm:spPr/>
    </dgm:pt>
    <dgm:pt modelId="{F3137287-516D-405D-A9EC-3E985FBE1E5F}" type="pres">
      <dgm:prSet presAssocID="{73553F1F-0E2B-4C8E-8A04-6545E8131F8D}" presName="Name1" presStyleCnt="0"/>
      <dgm:spPr/>
    </dgm:pt>
    <dgm:pt modelId="{ED7E267D-EC6F-4CAC-975C-52207B396536}" type="pres">
      <dgm:prSet presAssocID="{C629AAC4-0ADB-4337-9BC2-BF73DC504590}" presName="picture_1" presStyleCnt="0"/>
      <dgm:spPr/>
    </dgm:pt>
    <dgm:pt modelId="{6265E04D-5470-4725-BE33-BC6A8C0E5DB7}" type="pres">
      <dgm:prSet presAssocID="{C629AAC4-0ADB-4337-9BC2-BF73DC504590}" presName="pictureRepeatNode" presStyleLbl="alignImgPlace1" presStyleIdx="0" presStyleCnt="5"/>
      <dgm:spPr/>
    </dgm:pt>
    <dgm:pt modelId="{17B7FAA5-5FB3-443E-8BF8-A35AA03D5535}" type="pres">
      <dgm:prSet presAssocID="{8C76AF17-8563-4966-81A3-FFDD9FE9B402}" presName="text_1" presStyleLbl="node1" presStyleIdx="0" presStyleCnt="0">
        <dgm:presLayoutVars>
          <dgm:bulletEnabled val="1"/>
        </dgm:presLayoutVars>
      </dgm:prSet>
      <dgm:spPr/>
    </dgm:pt>
    <dgm:pt modelId="{14E2D219-9599-4F14-924A-572B0177FA3E}" type="pres">
      <dgm:prSet presAssocID="{58702E32-E401-4F9A-A2C7-75A38CD68B0A}" presName="picture_2" presStyleCnt="0"/>
      <dgm:spPr/>
    </dgm:pt>
    <dgm:pt modelId="{7502A328-6665-403D-BEEE-2DA84E45B7D9}" type="pres">
      <dgm:prSet presAssocID="{58702E32-E401-4F9A-A2C7-75A38CD68B0A}" presName="pictureRepeatNode" presStyleLbl="alignImgPlace1" presStyleIdx="1" presStyleCnt="5"/>
      <dgm:spPr/>
    </dgm:pt>
    <dgm:pt modelId="{105D93A6-B3AB-4A43-B961-0C9D990CEE91}" type="pres">
      <dgm:prSet presAssocID="{AFDB6200-710C-44E1-BAA9-B422CBFC5E21}" presName="line_2" presStyleLbl="parChTrans1D1" presStyleIdx="0" presStyleCnt="4"/>
      <dgm:spPr/>
    </dgm:pt>
    <dgm:pt modelId="{2F7118D8-6BFA-4E5E-B1AD-85DB0920BBCF}" type="pres">
      <dgm:prSet presAssocID="{AFDB6200-710C-44E1-BAA9-B422CBFC5E21}" presName="textparent_2" presStyleLbl="node1" presStyleIdx="0" presStyleCnt="0"/>
      <dgm:spPr/>
    </dgm:pt>
    <dgm:pt modelId="{B45B739A-C58E-41D6-AD78-EDCC2A694F89}" type="pres">
      <dgm:prSet presAssocID="{AFDB6200-710C-44E1-BAA9-B422CBFC5E21}" presName="text_2" presStyleLbl="revTx" presStyleIdx="0" presStyleCnt="4">
        <dgm:presLayoutVars>
          <dgm:bulletEnabled val="1"/>
        </dgm:presLayoutVars>
      </dgm:prSet>
      <dgm:spPr/>
    </dgm:pt>
    <dgm:pt modelId="{C1A1E1ED-B0CE-4DAF-88CB-5E916C6EF0C2}" type="pres">
      <dgm:prSet presAssocID="{D842B359-0155-40CF-8587-E488EB7361D6}" presName="picture_3" presStyleCnt="0"/>
      <dgm:spPr/>
    </dgm:pt>
    <dgm:pt modelId="{7C336F15-8001-4491-ABBD-7F101A87499B}" type="pres">
      <dgm:prSet presAssocID="{D842B359-0155-40CF-8587-E488EB7361D6}" presName="pictureRepeatNode" presStyleLbl="alignImgPlace1" presStyleIdx="2" presStyleCnt="5"/>
      <dgm:spPr/>
    </dgm:pt>
    <dgm:pt modelId="{94B0479C-0808-4B94-9DDC-E985AADCEC32}" type="pres">
      <dgm:prSet presAssocID="{0286537A-35A6-44FC-B75B-F35D3E1FE69E}" presName="line_3" presStyleLbl="parChTrans1D1" presStyleIdx="1" presStyleCnt="4"/>
      <dgm:spPr/>
    </dgm:pt>
    <dgm:pt modelId="{4E061315-F77C-49F9-86A0-F322BF3ADC4E}" type="pres">
      <dgm:prSet presAssocID="{0286537A-35A6-44FC-B75B-F35D3E1FE69E}" presName="textparent_3" presStyleLbl="node1" presStyleIdx="0" presStyleCnt="0"/>
      <dgm:spPr/>
    </dgm:pt>
    <dgm:pt modelId="{345039E6-25D3-4949-98BC-A0C47F0AA1CA}" type="pres">
      <dgm:prSet presAssocID="{0286537A-35A6-44FC-B75B-F35D3E1FE69E}" presName="text_3" presStyleLbl="revTx" presStyleIdx="1" presStyleCnt="4">
        <dgm:presLayoutVars>
          <dgm:bulletEnabled val="1"/>
        </dgm:presLayoutVars>
      </dgm:prSet>
      <dgm:spPr/>
    </dgm:pt>
    <dgm:pt modelId="{CC7B75B8-90DD-41E4-A32D-2FEEE46D3A67}" type="pres">
      <dgm:prSet presAssocID="{B3B222C3-EF4C-4C20-8DEA-6E24CE3B23B6}" presName="picture_4" presStyleCnt="0"/>
      <dgm:spPr/>
    </dgm:pt>
    <dgm:pt modelId="{313CEF49-9425-439E-A4C5-217DDA505AC1}" type="pres">
      <dgm:prSet presAssocID="{B3B222C3-EF4C-4C20-8DEA-6E24CE3B23B6}" presName="pictureRepeatNode" presStyleLbl="alignImgPlace1" presStyleIdx="3" presStyleCnt="5"/>
      <dgm:spPr/>
    </dgm:pt>
    <dgm:pt modelId="{97C65578-1AA8-4594-9C85-E204526368D7}" type="pres">
      <dgm:prSet presAssocID="{0E47CEF5-F59C-438E-85EE-E47721E4C2BA}" presName="line_4" presStyleLbl="parChTrans1D1" presStyleIdx="2" presStyleCnt="4"/>
      <dgm:spPr/>
    </dgm:pt>
    <dgm:pt modelId="{3D76E8FB-F18B-4F2C-A60B-7F26D06A3C96}" type="pres">
      <dgm:prSet presAssocID="{0E47CEF5-F59C-438E-85EE-E47721E4C2BA}" presName="textparent_4" presStyleLbl="node1" presStyleIdx="0" presStyleCnt="0"/>
      <dgm:spPr/>
    </dgm:pt>
    <dgm:pt modelId="{A0BC0A02-621E-4ED2-B3D2-17842E00AA02}" type="pres">
      <dgm:prSet presAssocID="{0E47CEF5-F59C-438E-85EE-E47721E4C2BA}" presName="text_4" presStyleLbl="revTx" presStyleIdx="2" presStyleCnt="4">
        <dgm:presLayoutVars>
          <dgm:bulletEnabled val="1"/>
        </dgm:presLayoutVars>
      </dgm:prSet>
      <dgm:spPr/>
    </dgm:pt>
    <dgm:pt modelId="{1FB56B43-DFFD-4B9A-936A-C2813CE26C23}" type="pres">
      <dgm:prSet presAssocID="{AEC9F1A3-1CBD-4CC2-B7FA-391CAC468389}" presName="picture_5" presStyleCnt="0"/>
      <dgm:spPr/>
    </dgm:pt>
    <dgm:pt modelId="{7FE9521B-F1CB-4206-91D8-13AD05A836DB}" type="pres">
      <dgm:prSet presAssocID="{AEC9F1A3-1CBD-4CC2-B7FA-391CAC468389}" presName="pictureRepeatNode" presStyleLbl="alignImgPlace1" presStyleIdx="4" presStyleCnt="5"/>
      <dgm:spPr/>
    </dgm:pt>
    <dgm:pt modelId="{6BBE4FCF-CA79-4316-A3ED-0C0E4971BAED}" type="pres">
      <dgm:prSet presAssocID="{D3C1E67D-6F9E-4978-8366-A17D33B3250C}" presName="line_5" presStyleLbl="parChTrans1D1" presStyleIdx="3" presStyleCnt="4"/>
      <dgm:spPr/>
    </dgm:pt>
    <dgm:pt modelId="{D27D0E30-8769-4D5C-A5D1-6D7E135A5E2C}" type="pres">
      <dgm:prSet presAssocID="{D3C1E67D-6F9E-4978-8366-A17D33B3250C}" presName="textparent_5" presStyleLbl="node1" presStyleIdx="0" presStyleCnt="0"/>
      <dgm:spPr/>
    </dgm:pt>
    <dgm:pt modelId="{AAFAA72F-1A0B-48F0-8B03-4145BCFC0D5B}" type="pres">
      <dgm:prSet presAssocID="{D3C1E67D-6F9E-4978-8366-A17D33B3250C}" presName="text_5" presStyleLbl="revTx" presStyleIdx="3" presStyleCnt="4">
        <dgm:presLayoutVars>
          <dgm:bulletEnabled val="1"/>
        </dgm:presLayoutVars>
      </dgm:prSet>
      <dgm:spPr/>
    </dgm:pt>
  </dgm:ptLst>
  <dgm:cxnLst>
    <dgm:cxn modelId="{FBE97803-3D70-4052-8A6B-48004AC6414F}" srcId="{73553F1F-0E2B-4C8E-8A04-6545E8131F8D}" destId="{AFDB6200-710C-44E1-BAA9-B422CBFC5E21}" srcOrd="1" destOrd="0" parTransId="{F14E64C4-C922-42F5-AD9B-C72212BB9741}" sibTransId="{58702E32-E401-4F9A-A2C7-75A38CD68B0A}"/>
    <dgm:cxn modelId="{2370F924-6481-4AAD-A3F5-1A339B17F8E6}" srcId="{73553F1F-0E2B-4C8E-8A04-6545E8131F8D}" destId="{D3C1E67D-6F9E-4978-8366-A17D33B3250C}" srcOrd="4" destOrd="0" parTransId="{7ED605F8-0276-4971-8A47-F8E6C3E48EA8}" sibTransId="{AEC9F1A3-1CBD-4CC2-B7FA-391CAC468389}"/>
    <dgm:cxn modelId="{58346826-33B8-4E0F-A871-4290742FE5E0}" type="presOf" srcId="{73553F1F-0E2B-4C8E-8A04-6545E8131F8D}" destId="{61ED589A-C8D8-470C-8271-95726C7BEDB9}" srcOrd="0" destOrd="0" presId="urn:microsoft.com/office/officeart/2008/layout/CircularPictureCallout"/>
    <dgm:cxn modelId="{35CD1E34-A85F-4BF8-A3EA-28D63418997B}" srcId="{73553F1F-0E2B-4C8E-8A04-6545E8131F8D}" destId="{0286537A-35A6-44FC-B75B-F35D3E1FE69E}" srcOrd="2" destOrd="0" parTransId="{827D6E5A-3C8D-48D3-A3AB-8480BEA70FF6}" sibTransId="{D842B359-0155-40CF-8587-E488EB7361D6}"/>
    <dgm:cxn modelId="{875BFC5B-DAD5-4BF5-B4C3-2F8C800400B5}" type="presOf" srcId="{C629AAC4-0ADB-4337-9BC2-BF73DC504590}" destId="{6265E04D-5470-4725-BE33-BC6A8C0E5DB7}" srcOrd="0" destOrd="0" presId="urn:microsoft.com/office/officeart/2008/layout/CircularPictureCallout"/>
    <dgm:cxn modelId="{4793F743-FF67-441C-B679-591021FB8066}" type="presOf" srcId="{8C76AF17-8563-4966-81A3-FFDD9FE9B402}" destId="{17B7FAA5-5FB3-443E-8BF8-A35AA03D5535}" srcOrd="0" destOrd="0" presId="urn:microsoft.com/office/officeart/2008/layout/CircularPictureCallout"/>
    <dgm:cxn modelId="{BB28BA46-4180-4F08-B849-0C1C4A9A9E9E}" type="presOf" srcId="{AFDB6200-710C-44E1-BAA9-B422CBFC5E21}" destId="{B45B739A-C58E-41D6-AD78-EDCC2A694F89}" srcOrd="0" destOrd="0" presId="urn:microsoft.com/office/officeart/2008/layout/CircularPictureCallout"/>
    <dgm:cxn modelId="{DC13396C-C461-4522-B26A-C125E950E85C}" type="presOf" srcId="{58702E32-E401-4F9A-A2C7-75A38CD68B0A}" destId="{7502A328-6665-403D-BEEE-2DA84E45B7D9}" srcOrd="0" destOrd="0" presId="urn:microsoft.com/office/officeart/2008/layout/CircularPictureCallout"/>
    <dgm:cxn modelId="{52860F98-0F97-4F12-8DD6-394764A9C5C8}" type="presOf" srcId="{B3B222C3-EF4C-4C20-8DEA-6E24CE3B23B6}" destId="{313CEF49-9425-439E-A4C5-217DDA505AC1}" srcOrd="0" destOrd="0" presId="urn:microsoft.com/office/officeart/2008/layout/CircularPictureCallout"/>
    <dgm:cxn modelId="{3CF177A4-9E28-4708-AE7D-0B29C86AE2C7}" srcId="{73553F1F-0E2B-4C8E-8A04-6545E8131F8D}" destId="{0E47CEF5-F59C-438E-85EE-E47721E4C2BA}" srcOrd="3" destOrd="0" parTransId="{C1F436A7-06B8-4370-8C9F-3E8E6E6A1082}" sibTransId="{B3B222C3-EF4C-4C20-8DEA-6E24CE3B23B6}"/>
    <dgm:cxn modelId="{0BD249AD-98A8-4305-81FF-B0547D551ED9}" type="presOf" srcId="{D842B359-0155-40CF-8587-E488EB7361D6}" destId="{7C336F15-8001-4491-ABBD-7F101A87499B}" srcOrd="0" destOrd="0" presId="urn:microsoft.com/office/officeart/2008/layout/CircularPictureCallout"/>
    <dgm:cxn modelId="{53483FB6-DE45-4BE9-8EBF-D333F5A69125}" srcId="{73553F1F-0E2B-4C8E-8A04-6545E8131F8D}" destId="{8C76AF17-8563-4966-81A3-FFDD9FE9B402}" srcOrd="0" destOrd="0" parTransId="{365EAD92-8580-4B9A-8F7F-E4891C19D2B6}" sibTransId="{C629AAC4-0ADB-4337-9BC2-BF73DC504590}"/>
    <dgm:cxn modelId="{61997CB6-07F6-4A32-A3DC-B9A5037DF96A}" type="presOf" srcId="{0E47CEF5-F59C-438E-85EE-E47721E4C2BA}" destId="{A0BC0A02-621E-4ED2-B3D2-17842E00AA02}" srcOrd="0" destOrd="0" presId="urn:microsoft.com/office/officeart/2008/layout/CircularPictureCallout"/>
    <dgm:cxn modelId="{A91ECDC8-589E-4C00-81EB-8BC2CF515F97}" type="presOf" srcId="{0286537A-35A6-44FC-B75B-F35D3E1FE69E}" destId="{345039E6-25D3-4949-98BC-A0C47F0AA1CA}" srcOrd="0" destOrd="0" presId="urn:microsoft.com/office/officeart/2008/layout/CircularPictureCallout"/>
    <dgm:cxn modelId="{1665F2DF-80F8-4450-A551-4B31085E55A9}" type="presOf" srcId="{AEC9F1A3-1CBD-4CC2-B7FA-391CAC468389}" destId="{7FE9521B-F1CB-4206-91D8-13AD05A836DB}" srcOrd="0" destOrd="0" presId="urn:microsoft.com/office/officeart/2008/layout/CircularPictureCallout"/>
    <dgm:cxn modelId="{2FCCDFF4-155E-41D8-A381-E57E998A070C}" type="presOf" srcId="{D3C1E67D-6F9E-4978-8366-A17D33B3250C}" destId="{AAFAA72F-1A0B-48F0-8B03-4145BCFC0D5B}" srcOrd="0" destOrd="0" presId="urn:microsoft.com/office/officeart/2008/layout/CircularPictureCallout"/>
    <dgm:cxn modelId="{E81AFAF7-483D-4E99-A2F2-675E1EDE20FC}" type="presParOf" srcId="{61ED589A-C8D8-470C-8271-95726C7BEDB9}" destId="{F3137287-516D-405D-A9EC-3E985FBE1E5F}" srcOrd="0" destOrd="0" presId="urn:microsoft.com/office/officeart/2008/layout/CircularPictureCallout"/>
    <dgm:cxn modelId="{CB5AD765-DEE9-42E8-B219-C33B153FF049}" type="presParOf" srcId="{F3137287-516D-405D-A9EC-3E985FBE1E5F}" destId="{ED7E267D-EC6F-4CAC-975C-52207B396536}" srcOrd="0" destOrd="0" presId="urn:microsoft.com/office/officeart/2008/layout/CircularPictureCallout"/>
    <dgm:cxn modelId="{C028B29D-E956-4069-BA78-991B302DB4B9}" type="presParOf" srcId="{ED7E267D-EC6F-4CAC-975C-52207B396536}" destId="{6265E04D-5470-4725-BE33-BC6A8C0E5DB7}" srcOrd="0" destOrd="0" presId="urn:microsoft.com/office/officeart/2008/layout/CircularPictureCallout"/>
    <dgm:cxn modelId="{D5F6DDEC-601A-4FBA-9A9A-B8F56EE5B4E1}" type="presParOf" srcId="{F3137287-516D-405D-A9EC-3E985FBE1E5F}" destId="{17B7FAA5-5FB3-443E-8BF8-A35AA03D5535}" srcOrd="1" destOrd="0" presId="urn:microsoft.com/office/officeart/2008/layout/CircularPictureCallout"/>
    <dgm:cxn modelId="{5D881847-8C76-45C7-86ED-B3F0A387039B}" type="presParOf" srcId="{F3137287-516D-405D-A9EC-3E985FBE1E5F}" destId="{14E2D219-9599-4F14-924A-572B0177FA3E}" srcOrd="2" destOrd="0" presId="urn:microsoft.com/office/officeart/2008/layout/CircularPictureCallout"/>
    <dgm:cxn modelId="{03C91BF1-66C3-4D7D-9A32-1BC83326CAE7}" type="presParOf" srcId="{14E2D219-9599-4F14-924A-572B0177FA3E}" destId="{7502A328-6665-403D-BEEE-2DA84E45B7D9}" srcOrd="0" destOrd="0" presId="urn:microsoft.com/office/officeart/2008/layout/CircularPictureCallout"/>
    <dgm:cxn modelId="{766F5046-DBDE-43C8-90E4-7FE64132179F}" type="presParOf" srcId="{F3137287-516D-405D-A9EC-3E985FBE1E5F}" destId="{105D93A6-B3AB-4A43-B961-0C9D990CEE91}" srcOrd="3" destOrd="0" presId="urn:microsoft.com/office/officeart/2008/layout/CircularPictureCallout"/>
    <dgm:cxn modelId="{33235020-27A5-4A95-AC09-11162B518A24}" type="presParOf" srcId="{F3137287-516D-405D-A9EC-3E985FBE1E5F}" destId="{2F7118D8-6BFA-4E5E-B1AD-85DB0920BBCF}" srcOrd="4" destOrd="0" presId="urn:microsoft.com/office/officeart/2008/layout/CircularPictureCallout"/>
    <dgm:cxn modelId="{609C5693-616B-45AA-80BD-07E8AE477AA8}" type="presParOf" srcId="{2F7118D8-6BFA-4E5E-B1AD-85DB0920BBCF}" destId="{B45B739A-C58E-41D6-AD78-EDCC2A694F89}" srcOrd="0" destOrd="0" presId="urn:microsoft.com/office/officeart/2008/layout/CircularPictureCallout"/>
    <dgm:cxn modelId="{9A5CC663-20CE-4D89-9310-B604D4DFF3B7}" type="presParOf" srcId="{F3137287-516D-405D-A9EC-3E985FBE1E5F}" destId="{C1A1E1ED-B0CE-4DAF-88CB-5E916C6EF0C2}" srcOrd="5" destOrd="0" presId="urn:microsoft.com/office/officeart/2008/layout/CircularPictureCallout"/>
    <dgm:cxn modelId="{8E2089DA-CE5B-427F-B363-591D4F89F69A}" type="presParOf" srcId="{C1A1E1ED-B0CE-4DAF-88CB-5E916C6EF0C2}" destId="{7C336F15-8001-4491-ABBD-7F101A87499B}" srcOrd="0" destOrd="0" presId="urn:microsoft.com/office/officeart/2008/layout/CircularPictureCallout"/>
    <dgm:cxn modelId="{C0DE5799-1DD5-43AD-99CF-FD67FD028C97}" type="presParOf" srcId="{F3137287-516D-405D-A9EC-3E985FBE1E5F}" destId="{94B0479C-0808-4B94-9DDC-E985AADCEC32}" srcOrd="6" destOrd="0" presId="urn:microsoft.com/office/officeart/2008/layout/CircularPictureCallout"/>
    <dgm:cxn modelId="{E1F72FB5-6DBA-4188-8599-6E62FBBC8620}" type="presParOf" srcId="{F3137287-516D-405D-A9EC-3E985FBE1E5F}" destId="{4E061315-F77C-49F9-86A0-F322BF3ADC4E}" srcOrd="7" destOrd="0" presId="urn:microsoft.com/office/officeart/2008/layout/CircularPictureCallout"/>
    <dgm:cxn modelId="{AC0D9BCA-5427-4AED-9909-1137813E2B72}" type="presParOf" srcId="{4E061315-F77C-49F9-86A0-F322BF3ADC4E}" destId="{345039E6-25D3-4949-98BC-A0C47F0AA1CA}" srcOrd="0" destOrd="0" presId="urn:microsoft.com/office/officeart/2008/layout/CircularPictureCallout"/>
    <dgm:cxn modelId="{308AB1F6-22AD-4AD2-A01E-7834D2D3EFA6}" type="presParOf" srcId="{F3137287-516D-405D-A9EC-3E985FBE1E5F}" destId="{CC7B75B8-90DD-41E4-A32D-2FEEE46D3A67}" srcOrd="8" destOrd="0" presId="urn:microsoft.com/office/officeart/2008/layout/CircularPictureCallout"/>
    <dgm:cxn modelId="{7E12A9F5-0A16-4272-B1DD-E74452A0560B}" type="presParOf" srcId="{CC7B75B8-90DD-41E4-A32D-2FEEE46D3A67}" destId="{313CEF49-9425-439E-A4C5-217DDA505AC1}" srcOrd="0" destOrd="0" presId="urn:microsoft.com/office/officeart/2008/layout/CircularPictureCallout"/>
    <dgm:cxn modelId="{8C9DF927-124F-4B62-8442-CE9B34C287AF}" type="presParOf" srcId="{F3137287-516D-405D-A9EC-3E985FBE1E5F}" destId="{97C65578-1AA8-4594-9C85-E204526368D7}" srcOrd="9" destOrd="0" presId="urn:microsoft.com/office/officeart/2008/layout/CircularPictureCallout"/>
    <dgm:cxn modelId="{E1E3DBBC-3B01-4A76-B00F-7FDC33D11CCB}" type="presParOf" srcId="{F3137287-516D-405D-A9EC-3E985FBE1E5F}" destId="{3D76E8FB-F18B-4F2C-A60B-7F26D06A3C96}" srcOrd="10" destOrd="0" presId="urn:microsoft.com/office/officeart/2008/layout/CircularPictureCallout"/>
    <dgm:cxn modelId="{6B64ACB3-2DA1-4E85-B116-A47F5F28C380}" type="presParOf" srcId="{3D76E8FB-F18B-4F2C-A60B-7F26D06A3C96}" destId="{A0BC0A02-621E-4ED2-B3D2-17842E00AA02}" srcOrd="0" destOrd="0" presId="urn:microsoft.com/office/officeart/2008/layout/CircularPictureCallout"/>
    <dgm:cxn modelId="{7BA888BE-5244-4E50-A490-9C042E54A5F7}" type="presParOf" srcId="{F3137287-516D-405D-A9EC-3E985FBE1E5F}" destId="{1FB56B43-DFFD-4B9A-936A-C2813CE26C23}" srcOrd="11" destOrd="0" presId="urn:microsoft.com/office/officeart/2008/layout/CircularPictureCallout"/>
    <dgm:cxn modelId="{C7056BF2-619E-4D03-9B78-B3E040C188C3}" type="presParOf" srcId="{1FB56B43-DFFD-4B9A-936A-C2813CE26C23}" destId="{7FE9521B-F1CB-4206-91D8-13AD05A836DB}" srcOrd="0" destOrd="0" presId="urn:microsoft.com/office/officeart/2008/layout/CircularPictureCallout"/>
    <dgm:cxn modelId="{293714DB-B50E-42D2-928C-AB08F2E1EF25}" type="presParOf" srcId="{F3137287-516D-405D-A9EC-3E985FBE1E5F}" destId="{6BBE4FCF-CA79-4316-A3ED-0C0E4971BAED}" srcOrd="12" destOrd="0" presId="urn:microsoft.com/office/officeart/2008/layout/CircularPictureCallout"/>
    <dgm:cxn modelId="{8B506282-939C-4B3D-9F89-0C3BCDB0F4FF}" type="presParOf" srcId="{F3137287-516D-405D-A9EC-3E985FBE1E5F}" destId="{D27D0E30-8769-4D5C-A5D1-6D7E135A5E2C}" srcOrd="13" destOrd="0" presId="urn:microsoft.com/office/officeart/2008/layout/CircularPictureCallout"/>
    <dgm:cxn modelId="{6E560160-88E7-45FD-B1F2-94A119962677}" type="presParOf" srcId="{D27D0E30-8769-4D5C-A5D1-6D7E135A5E2C}" destId="{AAFAA72F-1A0B-48F0-8B03-4145BCFC0D5B}" srcOrd="0"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C7A72B-38E4-4FA3-8C0A-326D562929A0}" type="doc">
      <dgm:prSet loTypeId="urn:microsoft.com/office/officeart/2005/8/layout/target2" loCatId="relationship" qsTypeId="urn:microsoft.com/office/officeart/2005/8/quickstyle/simple1" qsCatId="simple" csTypeId="urn:microsoft.com/office/officeart/2005/8/colors/accent2_1" csCatId="accent2" phldr="1"/>
      <dgm:spPr/>
      <dgm:t>
        <a:bodyPr/>
        <a:lstStyle/>
        <a:p>
          <a:endParaRPr lang="es-CO"/>
        </a:p>
      </dgm:t>
    </dgm:pt>
    <dgm:pt modelId="{96A4DB53-0603-47DF-90CD-396EE11CF019}">
      <dgm:prSet phldrT="[Texto]"/>
      <dgm:spPr/>
      <dgm:t>
        <a:bodyPr/>
        <a:lstStyle/>
        <a:p>
          <a:r>
            <a:rPr lang="es-ES" dirty="0"/>
            <a:t>Procedimientos Asociados</a:t>
          </a:r>
          <a:endParaRPr lang="es-CO" dirty="0"/>
        </a:p>
      </dgm:t>
    </dgm:pt>
    <dgm:pt modelId="{900BDC3C-40EA-40A6-B27D-D6362F9DDB69}" type="parTrans" cxnId="{C1B04E95-073B-4FC4-A62A-43AC25DEDA6C}">
      <dgm:prSet/>
      <dgm:spPr/>
      <dgm:t>
        <a:bodyPr/>
        <a:lstStyle/>
        <a:p>
          <a:endParaRPr lang="es-CO"/>
        </a:p>
      </dgm:t>
    </dgm:pt>
    <dgm:pt modelId="{E9C58386-9BC9-4478-A750-895B7CABAA49}" type="sibTrans" cxnId="{C1B04E95-073B-4FC4-A62A-43AC25DEDA6C}">
      <dgm:prSet/>
      <dgm:spPr/>
      <dgm:t>
        <a:bodyPr/>
        <a:lstStyle/>
        <a:p>
          <a:endParaRPr lang="es-CO"/>
        </a:p>
      </dgm:t>
    </dgm:pt>
    <dgm:pt modelId="{BB725A50-9D8D-40F4-BD9F-E9FA85650151}">
      <dgm:prSet phldrT="[Texto]"/>
      <dgm:spPr/>
      <dgm:t>
        <a:bodyPr/>
        <a:lstStyle/>
        <a:p>
          <a:r>
            <a:rPr lang="es-ES" dirty="0"/>
            <a:t>20 procedimientos</a:t>
          </a:r>
          <a:endParaRPr lang="es-CO" dirty="0"/>
        </a:p>
      </dgm:t>
    </dgm:pt>
    <dgm:pt modelId="{830701D2-8093-4543-8761-2483C79CFD45}" type="parTrans" cxnId="{2484140A-5740-4C08-B21F-9B726306D076}">
      <dgm:prSet/>
      <dgm:spPr/>
      <dgm:t>
        <a:bodyPr/>
        <a:lstStyle/>
        <a:p>
          <a:endParaRPr lang="es-CO"/>
        </a:p>
      </dgm:t>
    </dgm:pt>
    <dgm:pt modelId="{660868B7-052C-43A5-8AF4-4004F74AC6C1}" type="sibTrans" cxnId="{2484140A-5740-4C08-B21F-9B726306D076}">
      <dgm:prSet/>
      <dgm:spPr/>
      <dgm:t>
        <a:bodyPr/>
        <a:lstStyle/>
        <a:p>
          <a:endParaRPr lang="es-CO"/>
        </a:p>
      </dgm:t>
    </dgm:pt>
    <dgm:pt modelId="{E35F919B-B4DD-4078-B269-D773DC863926}">
      <dgm:prSet phldrT="[Texto]"/>
      <dgm:spPr/>
      <dgm:t>
        <a:bodyPr/>
        <a:lstStyle/>
        <a:p>
          <a:r>
            <a:rPr lang="es-ES" dirty="0"/>
            <a:t>24 Actividades</a:t>
          </a:r>
          <a:endParaRPr lang="es-CO" dirty="0"/>
        </a:p>
      </dgm:t>
    </dgm:pt>
    <dgm:pt modelId="{3DC18BE0-90BE-4E30-A083-9AD7BC06010C}" type="parTrans" cxnId="{58BF69ED-3D6F-4A13-A34E-55E313BDB1B0}">
      <dgm:prSet/>
      <dgm:spPr/>
      <dgm:t>
        <a:bodyPr/>
        <a:lstStyle/>
        <a:p>
          <a:endParaRPr lang="es-CO"/>
        </a:p>
      </dgm:t>
    </dgm:pt>
    <dgm:pt modelId="{066BE0CA-7533-4460-987F-C2642FC94251}" type="sibTrans" cxnId="{58BF69ED-3D6F-4A13-A34E-55E313BDB1B0}">
      <dgm:prSet/>
      <dgm:spPr/>
      <dgm:t>
        <a:bodyPr/>
        <a:lstStyle/>
        <a:p>
          <a:endParaRPr lang="es-CO"/>
        </a:p>
      </dgm:t>
    </dgm:pt>
    <dgm:pt modelId="{FCCF9865-E563-476A-AC5D-F939EBFCC3B8}">
      <dgm:prSet phldrT="[Texto]"/>
      <dgm:spPr/>
      <dgm:t>
        <a:bodyPr/>
        <a:lstStyle/>
        <a:p>
          <a:r>
            <a:rPr lang="es-ES" dirty="0"/>
            <a:t>Metodología</a:t>
          </a:r>
          <a:endParaRPr lang="es-CO" dirty="0"/>
        </a:p>
      </dgm:t>
    </dgm:pt>
    <dgm:pt modelId="{AD1A287B-76C5-4EA9-BE39-E386FDF05EFF}" type="parTrans" cxnId="{4C5AE90F-F191-4A8A-B3E1-1EFBC0DD6C46}">
      <dgm:prSet/>
      <dgm:spPr/>
      <dgm:t>
        <a:bodyPr/>
        <a:lstStyle/>
        <a:p>
          <a:endParaRPr lang="es-CO"/>
        </a:p>
      </dgm:t>
    </dgm:pt>
    <dgm:pt modelId="{F51258A0-EDE0-447A-B6BC-D42BF16763E4}" type="sibTrans" cxnId="{4C5AE90F-F191-4A8A-B3E1-1EFBC0DD6C46}">
      <dgm:prSet/>
      <dgm:spPr/>
      <dgm:t>
        <a:bodyPr/>
        <a:lstStyle/>
        <a:p>
          <a:endParaRPr lang="es-CO"/>
        </a:p>
      </dgm:t>
    </dgm:pt>
    <dgm:pt modelId="{242E955B-BCA5-4871-B2F6-03AB8AB888D9}">
      <dgm:prSet phldrT="[Texto]"/>
      <dgm:spPr/>
      <dgm:t>
        <a:bodyPr/>
        <a:lstStyle/>
        <a:p>
          <a:r>
            <a:rPr lang="es-ES" dirty="0"/>
            <a:t>42 Básicas</a:t>
          </a:r>
          <a:endParaRPr lang="es-CO" dirty="0"/>
        </a:p>
      </dgm:t>
    </dgm:pt>
    <dgm:pt modelId="{D83AA925-AC16-4B2E-9821-391657167B24}" type="parTrans" cxnId="{9B04DAFE-014B-40D4-AD67-0588665B2E59}">
      <dgm:prSet/>
      <dgm:spPr/>
      <dgm:t>
        <a:bodyPr/>
        <a:lstStyle/>
        <a:p>
          <a:endParaRPr lang="es-CO"/>
        </a:p>
      </dgm:t>
    </dgm:pt>
    <dgm:pt modelId="{B8AF88D0-DC42-46B5-B7DC-7A70C5DBECB6}" type="sibTrans" cxnId="{9B04DAFE-014B-40D4-AD67-0588665B2E59}">
      <dgm:prSet/>
      <dgm:spPr/>
      <dgm:t>
        <a:bodyPr/>
        <a:lstStyle/>
        <a:p>
          <a:endParaRPr lang="es-CO"/>
        </a:p>
      </dgm:t>
    </dgm:pt>
    <dgm:pt modelId="{0B4E2D4B-7450-4BA4-B7D4-2217E21F0484}">
      <dgm:prSet phldrT="[Texto]"/>
      <dgm:spPr/>
      <dgm:t>
        <a:bodyPr/>
        <a:lstStyle/>
        <a:p>
          <a:r>
            <a:rPr lang="es-ES" dirty="0"/>
            <a:t>14 Especificas</a:t>
          </a:r>
          <a:endParaRPr lang="es-CO" dirty="0"/>
        </a:p>
      </dgm:t>
    </dgm:pt>
    <dgm:pt modelId="{EF7C3ECE-87EB-47DB-B94F-8ED4ED5C4C15}" type="parTrans" cxnId="{5CD8BFA9-9603-4F39-B7E5-7D8AC5413149}">
      <dgm:prSet/>
      <dgm:spPr/>
      <dgm:t>
        <a:bodyPr/>
        <a:lstStyle/>
        <a:p>
          <a:endParaRPr lang="es-CO"/>
        </a:p>
      </dgm:t>
    </dgm:pt>
    <dgm:pt modelId="{9E3F3025-7675-4600-B9F0-7E3035724050}" type="sibTrans" cxnId="{5CD8BFA9-9603-4F39-B7E5-7D8AC5413149}">
      <dgm:prSet/>
      <dgm:spPr/>
      <dgm:t>
        <a:bodyPr/>
        <a:lstStyle/>
        <a:p>
          <a:endParaRPr lang="es-CO"/>
        </a:p>
      </dgm:t>
    </dgm:pt>
    <dgm:pt modelId="{E952F726-64FE-4933-962E-D9983922C0B3}">
      <dgm:prSet phldrT="[Texto]"/>
      <dgm:spPr/>
      <dgm:t>
        <a:bodyPr/>
        <a:lstStyle/>
        <a:p>
          <a:r>
            <a:rPr lang="es-ES" dirty="0"/>
            <a:t>Decreto 2136</a:t>
          </a:r>
          <a:endParaRPr lang="es-CO" dirty="0"/>
        </a:p>
      </dgm:t>
    </dgm:pt>
    <dgm:pt modelId="{F4E8D7D5-5881-4A63-B1D4-90C79882F6C6}" type="parTrans" cxnId="{C80803AC-880C-4EC4-A50D-B678E2FFBC7A}">
      <dgm:prSet/>
      <dgm:spPr/>
      <dgm:t>
        <a:bodyPr/>
        <a:lstStyle/>
        <a:p>
          <a:endParaRPr lang="es-CO"/>
        </a:p>
      </dgm:t>
    </dgm:pt>
    <dgm:pt modelId="{0B7F10C9-7C72-4E9D-A04E-D790A54FB351}" type="sibTrans" cxnId="{C80803AC-880C-4EC4-A50D-B678E2FFBC7A}">
      <dgm:prSet/>
      <dgm:spPr/>
      <dgm:t>
        <a:bodyPr/>
        <a:lstStyle/>
        <a:p>
          <a:endParaRPr lang="es-CO"/>
        </a:p>
      </dgm:t>
    </dgm:pt>
    <dgm:pt modelId="{5DDD7F31-8EB2-44F2-B6CD-14807DD1EFF3}">
      <dgm:prSet phldrT="[Texto]"/>
      <dgm:spPr/>
      <dgm:t>
        <a:bodyPr/>
        <a:lstStyle/>
        <a:p>
          <a:r>
            <a:rPr lang="es-ES" dirty="0"/>
            <a:t>28</a:t>
          </a:r>
          <a:endParaRPr lang="es-CO" dirty="0"/>
        </a:p>
      </dgm:t>
    </dgm:pt>
    <dgm:pt modelId="{1CBC0C0A-3015-4DB7-8028-81FFFC8E3807}" type="parTrans" cxnId="{98B734F5-4322-42A6-925A-D39DAFAE65D9}">
      <dgm:prSet/>
      <dgm:spPr/>
      <dgm:t>
        <a:bodyPr/>
        <a:lstStyle/>
        <a:p>
          <a:endParaRPr lang="es-CO"/>
        </a:p>
      </dgm:t>
    </dgm:pt>
    <dgm:pt modelId="{288E0092-C8FF-485C-8001-82CC6D6496F9}" type="sibTrans" cxnId="{98B734F5-4322-42A6-925A-D39DAFAE65D9}">
      <dgm:prSet/>
      <dgm:spPr/>
      <dgm:t>
        <a:bodyPr/>
        <a:lstStyle/>
        <a:p>
          <a:endParaRPr lang="es-CO"/>
        </a:p>
      </dgm:t>
    </dgm:pt>
    <dgm:pt modelId="{EF37B738-356D-4DAD-A58A-258C0BD7CCD6}">
      <dgm:prSet phldrT="[Texto]"/>
      <dgm:spPr/>
      <dgm:t>
        <a:bodyPr/>
        <a:lstStyle/>
        <a:p>
          <a:r>
            <a:rPr lang="es-ES" dirty="0"/>
            <a:t>Obligaciones</a:t>
          </a:r>
          <a:endParaRPr lang="es-CO" dirty="0"/>
        </a:p>
      </dgm:t>
    </dgm:pt>
    <dgm:pt modelId="{F348478F-42E3-4686-AC81-EDF24F9F21EA}" type="parTrans" cxnId="{1F844D29-AA63-458E-B66D-FE4B06ADE653}">
      <dgm:prSet/>
      <dgm:spPr/>
      <dgm:t>
        <a:bodyPr/>
        <a:lstStyle/>
        <a:p>
          <a:endParaRPr lang="es-CO"/>
        </a:p>
      </dgm:t>
    </dgm:pt>
    <dgm:pt modelId="{D989C5E7-FDCA-4D4C-94A5-0F5A53D9E16E}" type="sibTrans" cxnId="{1F844D29-AA63-458E-B66D-FE4B06ADE653}">
      <dgm:prSet/>
      <dgm:spPr/>
      <dgm:t>
        <a:bodyPr/>
        <a:lstStyle/>
        <a:p>
          <a:endParaRPr lang="es-CO"/>
        </a:p>
      </dgm:t>
    </dgm:pt>
    <dgm:pt modelId="{617D288D-D4CB-4920-82B2-5804D970CBAF}" type="pres">
      <dgm:prSet presAssocID="{F8C7A72B-38E4-4FA3-8C0A-326D562929A0}" presName="Name0" presStyleCnt="0">
        <dgm:presLayoutVars>
          <dgm:chMax val="3"/>
          <dgm:chPref val="1"/>
          <dgm:dir/>
          <dgm:animLvl val="lvl"/>
          <dgm:resizeHandles/>
        </dgm:presLayoutVars>
      </dgm:prSet>
      <dgm:spPr/>
    </dgm:pt>
    <dgm:pt modelId="{416972DF-500C-46C5-B0EF-4471C18735FC}" type="pres">
      <dgm:prSet presAssocID="{F8C7A72B-38E4-4FA3-8C0A-326D562929A0}" presName="outerBox" presStyleCnt="0"/>
      <dgm:spPr/>
    </dgm:pt>
    <dgm:pt modelId="{C003F0C7-3EC4-4C64-AD64-452BFE107CDA}" type="pres">
      <dgm:prSet presAssocID="{F8C7A72B-38E4-4FA3-8C0A-326D562929A0}" presName="outerBoxParent" presStyleLbl="node1" presStyleIdx="0" presStyleCnt="3" custLinFactNeighborY="-5094"/>
      <dgm:spPr/>
    </dgm:pt>
    <dgm:pt modelId="{A95EB833-95CA-4137-982D-DD3A91D17C6B}" type="pres">
      <dgm:prSet presAssocID="{F8C7A72B-38E4-4FA3-8C0A-326D562929A0}" presName="outerBoxChildren" presStyleCnt="0"/>
      <dgm:spPr/>
    </dgm:pt>
    <dgm:pt modelId="{8EE0E417-65BB-464B-A2FF-D717ECC64A03}" type="pres">
      <dgm:prSet presAssocID="{BB725A50-9D8D-40F4-BD9F-E9FA85650151}" presName="oChild" presStyleLbl="fgAcc1" presStyleIdx="0" presStyleCnt="6">
        <dgm:presLayoutVars>
          <dgm:bulletEnabled val="1"/>
        </dgm:presLayoutVars>
      </dgm:prSet>
      <dgm:spPr/>
    </dgm:pt>
    <dgm:pt modelId="{DFCD02F8-B410-4CC5-8C43-D4E8CFE6BB53}" type="pres">
      <dgm:prSet presAssocID="{660868B7-052C-43A5-8AF4-4004F74AC6C1}" presName="outerSibTrans" presStyleCnt="0"/>
      <dgm:spPr/>
    </dgm:pt>
    <dgm:pt modelId="{EE52A527-EBB9-44B1-9719-2052F7DEA695}" type="pres">
      <dgm:prSet presAssocID="{E35F919B-B4DD-4078-B269-D773DC863926}" presName="oChild" presStyleLbl="fgAcc1" presStyleIdx="1" presStyleCnt="6">
        <dgm:presLayoutVars>
          <dgm:bulletEnabled val="1"/>
        </dgm:presLayoutVars>
      </dgm:prSet>
      <dgm:spPr/>
    </dgm:pt>
    <dgm:pt modelId="{CE6D5157-C4F7-48E2-B5CF-5F4AEF9DDE3F}" type="pres">
      <dgm:prSet presAssocID="{F8C7A72B-38E4-4FA3-8C0A-326D562929A0}" presName="middleBox" presStyleCnt="0"/>
      <dgm:spPr/>
    </dgm:pt>
    <dgm:pt modelId="{E139B2E5-96F3-4555-B319-633F1A16BA1C}" type="pres">
      <dgm:prSet presAssocID="{F8C7A72B-38E4-4FA3-8C0A-326D562929A0}" presName="middleBoxParent" presStyleLbl="node1" presStyleIdx="1" presStyleCnt="3"/>
      <dgm:spPr/>
    </dgm:pt>
    <dgm:pt modelId="{477EB81A-F8B0-40C2-8DDD-2E14F2779876}" type="pres">
      <dgm:prSet presAssocID="{F8C7A72B-38E4-4FA3-8C0A-326D562929A0}" presName="middleBoxChildren" presStyleCnt="0"/>
      <dgm:spPr/>
    </dgm:pt>
    <dgm:pt modelId="{1FEDA78A-A14C-4E72-A4D4-6E5DD497BEE6}" type="pres">
      <dgm:prSet presAssocID="{242E955B-BCA5-4871-B2F6-03AB8AB888D9}" presName="mChild" presStyleLbl="fgAcc1" presStyleIdx="2" presStyleCnt="6">
        <dgm:presLayoutVars>
          <dgm:bulletEnabled val="1"/>
        </dgm:presLayoutVars>
      </dgm:prSet>
      <dgm:spPr/>
    </dgm:pt>
    <dgm:pt modelId="{9E2D9263-BBFC-4B65-9436-860EA6334AFE}" type="pres">
      <dgm:prSet presAssocID="{B8AF88D0-DC42-46B5-B7DC-7A70C5DBECB6}" presName="middleSibTrans" presStyleCnt="0"/>
      <dgm:spPr/>
    </dgm:pt>
    <dgm:pt modelId="{D39BE536-55B4-4ED1-8F97-5DA5009F18C2}" type="pres">
      <dgm:prSet presAssocID="{0B4E2D4B-7450-4BA4-B7D4-2217E21F0484}" presName="mChild" presStyleLbl="fgAcc1" presStyleIdx="3" presStyleCnt="6">
        <dgm:presLayoutVars>
          <dgm:bulletEnabled val="1"/>
        </dgm:presLayoutVars>
      </dgm:prSet>
      <dgm:spPr/>
    </dgm:pt>
    <dgm:pt modelId="{E2BCD84F-59DB-4F92-A99A-A078EE8CCEB6}" type="pres">
      <dgm:prSet presAssocID="{F8C7A72B-38E4-4FA3-8C0A-326D562929A0}" presName="centerBox" presStyleCnt="0"/>
      <dgm:spPr/>
    </dgm:pt>
    <dgm:pt modelId="{6F86C5B1-E749-4EAD-B39B-C2CD183F97CB}" type="pres">
      <dgm:prSet presAssocID="{F8C7A72B-38E4-4FA3-8C0A-326D562929A0}" presName="centerBoxParent" presStyleLbl="node1" presStyleIdx="2" presStyleCnt="3"/>
      <dgm:spPr/>
    </dgm:pt>
    <dgm:pt modelId="{AE466807-70CD-4502-A08A-AB252DCDCCFB}" type="pres">
      <dgm:prSet presAssocID="{F8C7A72B-38E4-4FA3-8C0A-326D562929A0}" presName="centerBoxChildren" presStyleCnt="0"/>
      <dgm:spPr/>
    </dgm:pt>
    <dgm:pt modelId="{8D0FDB29-0609-4E34-9154-3B27B46C87B7}" type="pres">
      <dgm:prSet presAssocID="{5DDD7F31-8EB2-44F2-B6CD-14807DD1EFF3}" presName="cChild" presStyleLbl="fgAcc1" presStyleIdx="4" presStyleCnt="6">
        <dgm:presLayoutVars>
          <dgm:bulletEnabled val="1"/>
        </dgm:presLayoutVars>
      </dgm:prSet>
      <dgm:spPr/>
    </dgm:pt>
    <dgm:pt modelId="{048448D6-2845-4EB6-90CA-FF34DDC60DF6}" type="pres">
      <dgm:prSet presAssocID="{288E0092-C8FF-485C-8001-82CC6D6496F9}" presName="centerSibTrans" presStyleCnt="0"/>
      <dgm:spPr/>
    </dgm:pt>
    <dgm:pt modelId="{6A8A4C69-FC87-42E3-876F-3187D1C3028B}" type="pres">
      <dgm:prSet presAssocID="{EF37B738-356D-4DAD-A58A-258C0BD7CCD6}" presName="cChild" presStyleLbl="fgAcc1" presStyleIdx="5" presStyleCnt="6">
        <dgm:presLayoutVars>
          <dgm:bulletEnabled val="1"/>
        </dgm:presLayoutVars>
      </dgm:prSet>
      <dgm:spPr/>
    </dgm:pt>
  </dgm:ptLst>
  <dgm:cxnLst>
    <dgm:cxn modelId="{2484140A-5740-4C08-B21F-9B726306D076}" srcId="{96A4DB53-0603-47DF-90CD-396EE11CF019}" destId="{BB725A50-9D8D-40F4-BD9F-E9FA85650151}" srcOrd="0" destOrd="0" parTransId="{830701D2-8093-4543-8761-2483C79CFD45}" sibTransId="{660868B7-052C-43A5-8AF4-4004F74AC6C1}"/>
    <dgm:cxn modelId="{4C5AE90F-F191-4A8A-B3E1-1EFBC0DD6C46}" srcId="{F8C7A72B-38E4-4FA3-8C0A-326D562929A0}" destId="{FCCF9865-E563-476A-AC5D-F939EBFCC3B8}" srcOrd="1" destOrd="0" parTransId="{AD1A287B-76C5-4EA9-BE39-E386FDF05EFF}" sibTransId="{F51258A0-EDE0-447A-B6BC-D42BF16763E4}"/>
    <dgm:cxn modelId="{1F844D29-AA63-458E-B66D-FE4B06ADE653}" srcId="{E952F726-64FE-4933-962E-D9983922C0B3}" destId="{EF37B738-356D-4DAD-A58A-258C0BD7CCD6}" srcOrd="1" destOrd="0" parTransId="{F348478F-42E3-4686-AC81-EDF24F9F21EA}" sibTransId="{D989C5E7-FDCA-4D4C-94A5-0F5A53D9E16E}"/>
    <dgm:cxn modelId="{03B5DF2C-881B-4A9D-8347-06670B86D4F3}" type="presOf" srcId="{BB725A50-9D8D-40F4-BD9F-E9FA85650151}" destId="{8EE0E417-65BB-464B-A2FF-D717ECC64A03}" srcOrd="0" destOrd="0" presId="urn:microsoft.com/office/officeart/2005/8/layout/target2"/>
    <dgm:cxn modelId="{CB011851-9B5C-4BB9-B095-A268639697F4}" type="presOf" srcId="{96A4DB53-0603-47DF-90CD-396EE11CF019}" destId="{C003F0C7-3EC4-4C64-AD64-452BFE107CDA}" srcOrd="0" destOrd="0" presId="urn:microsoft.com/office/officeart/2005/8/layout/target2"/>
    <dgm:cxn modelId="{11951951-3323-4F83-8903-4418CAB3CBEE}" type="presOf" srcId="{F8C7A72B-38E4-4FA3-8C0A-326D562929A0}" destId="{617D288D-D4CB-4920-82B2-5804D970CBAF}" srcOrd="0" destOrd="0" presId="urn:microsoft.com/office/officeart/2005/8/layout/target2"/>
    <dgm:cxn modelId="{3F41DF7F-E8A4-48CF-BE1F-B18883A2C641}" type="presOf" srcId="{E35F919B-B4DD-4078-B269-D773DC863926}" destId="{EE52A527-EBB9-44B1-9719-2052F7DEA695}" srcOrd="0" destOrd="0" presId="urn:microsoft.com/office/officeart/2005/8/layout/target2"/>
    <dgm:cxn modelId="{C1B04E95-073B-4FC4-A62A-43AC25DEDA6C}" srcId="{F8C7A72B-38E4-4FA3-8C0A-326D562929A0}" destId="{96A4DB53-0603-47DF-90CD-396EE11CF019}" srcOrd="0" destOrd="0" parTransId="{900BDC3C-40EA-40A6-B27D-D6362F9DDB69}" sibTransId="{E9C58386-9BC9-4478-A750-895B7CABAA49}"/>
    <dgm:cxn modelId="{5CD8BFA9-9603-4F39-B7E5-7D8AC5413149}" srcId="{FCCF9865-E563-476A-AC5D-F939EBFCC3B8}" destId="{0B4E2D4B-7450-4BA4-B7D4-2217E21F0484}" srcOrd="1" destOrd="0" parTransId="{EF7C3ECE-87EB-47DB-B94F-8ED4ED5C4C15}" sibTransId="{9E3F3025-7675-4600-B9F0-7E3035724050}"/>
    <dgm:cxn modelId="{C80803AC-880C-4EC4-A50D-B678E2FFBC7A}" srcId="{F8C7A72B-38E4-4FA3-8C0A-326D562929A0}" destId="{E952F726-64FE-4933-962E-D9983922C0B3}" srcOrd="2" destOrd="0" parTransId="{F4E8D7D5-5881-4A63-B1D4-90C79882F6C6}" sibTransId="{0B7F10C9-7C72-4E9D-A04E-D790A54FB351}"/>
    <dgm:cxn modelId="{EB68B2AD-31FF-44DA-99AC-F641672E532C}" type="presOf" srcId="{FCCF9865-E563-476A-AC5D-F939EBFCC3B8}" destId="{E139B2E5-96F3-4555-B319-633F1A16BA1C}" srcOrd="0" destOrd="0" presId="urn:microsoft.com/office/officeart/2005/8/layout/target2"/>
    <dgm:cxn modelId="{D596FAB5-8461-4C61-99D9-4805FFF606CD}" type="presOf" srcId="{0B4E2D4B-7450-4BA4-B7D4-2217E21F0484}" destId="{D39BE536-55B4-4ED1-8F97-5DA5009F18C2}" srcOrd="0" destOrd="0" presId="urn:microsoft.com/office/officeart/2005/8/layout/target2"/>
    <dgm:cxn modelId="{D70616E9-A776-44D0-B738-4866F6884B28}" type="presOf" srcId="{E952F726-64FE-4933-962E-D9983922C0B3}" destId="{6F86C5B1-E749-4EAD-B39B-C2CD183F97CB}" srcOrd="0" destOrd="0" presId="urn:microsoft.com/office/officeart/2005/8/layout/target2"/>
    <dgm:cxn modelId="{593E02EB-ACD3-4195-9A10-DC7F32FF3772}" type="presOf" srcId="{EF37B738-356D-4DAD-A58A-258C0BD7CCD6}" destId="{6A8A4C69-FC87-42E3-876F-3187D1C3028B}" srcOrd="0" destOrd="0" presId="urn:microsoft.com/office/officeart/2005/8/layout/target2"/>
    <dgm:cxn modelId="{58BF69ED-3D6F-4A13-A34E-55E313BDB1B0}" srcId="{96A4DB53-0603-47DF-90CD-396EE11CF019}" destId="{E35F919B-B4DD-4078-B269-D773DC863926}" srcOrd="1" destOrd="0" parTransId="{3DC18BE0-90BE-4E30-A083-9AD7BC06010C}" sibTransId="{066BE0CA-7533-4460-987F-C2642FC94251}"/>
    <dgm:cxn modelId="{98B734F5-4322-42A6-925A-D39DAFAE65D9}" srcId="{E952F726-64FE-4933-962E-D9983922C0B3}" destId="{5DDD7F31-8EB2-44F2-B6CD-14807DD1EFF3}" srcOrd="0" destOrd="0" parTransId="{1CBC0C0A-3015-4DB7-8028-81FFFC8E3807}" sibTransId="{288E0092-C8FF-485C-8001-82CC6D6496F9}"/>
    <dgm:cxn modelId="{A36EF5F5-F3C1-4B0C-87D3-ED2CA7AEFB3C}" type="presOf" srcId="{5DDD7F31-8EB2-44F2-B6CD-14807DD1EFF3}" destId="{8D0FDB29-0609-4E34-9154-3B27B46C87B7}" srcOrd="0" destOrd="0" presId="urn:microsoft.com/office/officeart/2005/8/layout/target2"/>
    <dgm:cxn modelId="{9B04DAFE-014B-40D4-AD67-0588665B2E59}" srcId="{FCCF9865-E563-476A-AC5D-F939EBFCC3B8}" destId="{242E955B-BCA5-4871-B2F6-03AB8AB888D9}" srcOrd="0" destOrd="0" parTransId="{D83AA925-AC16-4B2E-9821-391657167B24}" sibTransId="{B8AF88D0-DC42-46B5-B7DC-7A70C5DBECB6}"/>
    <dgm:cxn modelId="{994234FF-2010-4CAC-A936-ACE08BD6AE5B}" type="presOf" srcId="{242E955B-BCA5-4871-B2F6-03AB8AB888D9}" destId="{1FEDA78A-A14C-4E72-A4D4-6E5DD497BEE6}" srcOrd="0" destOrd="0" presId="urn:microsoft.com/office/officeart/2005/8/layout/target2"/>
    <dgm:cxn modelId="{21A60824-D362-419D-B081-B9A3633011C1}" type="presParOf" srcId="{617D288D-D4CB-4920-82B2-5804D970CBAF}" destId="{416972DF-500C-46C5-B0EF-4471C18735FC}" srcOrd="0" destOrd="0" presId="urn:microsoft.com/office/officeart/2005/8/layout/target2"/>
    <dgm:cxn modelId="{C87D02F1-E750-47C0-AF33-CD877C68CD37}" type="presParOf" srcId="{416972DF-500C-46C5-B0EF-4471C18735FC}" destId="{C003F0C7-3EC4-4C64-AD64-452BFE107CDA}" srcOrd="0" destOrd="0" presId="urn:microsoft.com/office/officeart/2005/8/layout/target2"/>
    <dgm:cxn modelId="{5F2CDFA4-78EF-4F56-B618-30538A892A82}" type="presParOf" srcId="{416972DF-500C-46C5-B0EF-4471C18735FC}" destId="{A95EB833-95CA-4137-982D-DD3A91D17C6B}" srcOrd="1" destOrd="0" presId="urn:microsoft.com/office/officeart/2005/8/layout/target2"/>
    <dgm:cxn modelId="{1802114A-A20D-4055-A0F0-D3E3F2970591}" type="presParOf" srcId="{A95EB833-95CA-4137-982D-DD3A91D17C6B}" destId="{8EE0E417-65BB-464B-A2FF-D717ECC64A03}" srcOrd="0" destOrd="0" presId="urn:microsoft.com/office/officeart/2005/8/layout/target2"/>
    <dgm:cxn modelId="{1DF449B9-AA6C-4D74-98CF-DF32EF025613}" type="presParOf" srcId="{A95EB833-95CA-4137-982D-DD3A91D17C6B}" destId="{DFCD02F8-B410-4CC5-8C43-D4E8CFE6BB53}" srcOrd="1" destOrd="0" presId="urn:microsoft.com/office/officeart/2005/8/layout/target2"/>
    <dgm:cxn modelId="{B29E12BD-98C9-4C2E-A6CC-941AB80F1DE2}" type="presParOf" srcId="{A95EB833-95CA-4137-982D-DD3A91D17C6B}" destId="{EE52A527-EBB9-44B1-9719-2052F7DEA695}" srcOrd="2" destOrd="0" presId="urn:microsoft.com/office/officeart/2005/8/layout/target2"/>
    <dgm:cxn modelId="{481B777A-C68D-4B83-84FC-51412C560154}" type="presParOf" srcId="{617D288D-D4CB-4920-82B2-5804D970CBAF}" destId="{CE6D5157-C4F7-48E2-B5CF-5F4AEF9DDE3F}" srcOrd="1" destOrd="0" presId="urn:microsoft.com/office/officeart/2005/8/layout/target2"/>
    <dgm:cxn modelId="{31C26977-106E-4B18-8791-D190BD09E9D4}" type="presParOf" srcId="{CE6D5157-C4F7-48E2-B5CF-5F4AEF9DDE3F}" destId="{E139B2E5-96F3-4555-B319-633F1A16BA1C}" srcOrd="0" destOrd="0" presId="urn:microsoft.com/office/officeart/2005/8/layout/target2"/>
    <dgm:cxn modelId="{684B776D-7E81-40E3-8839-EF3164C0254A}" type="presParOf" srcId="{CE6D5157-C4F7-48E2-B5CF-5F4AEF9DDE3F}" destId="{477EB81A-F8B0-40C2-8DDD-2E14F2779876}" srcOrd="1" destOrd="0" presId="urn:microsoft.com/office/officeart/2005/8/layout/target2"/>
    <dgm:cxn modelId="{5E373585-CE36-42E6-918A-966CBCC6E0D5}" type="presParOf" srcId="{477EB81A-F8B0-40C2-8DDD-2E14F2779876}" destId="{1FEDA78A-A14C-4E72-A4D4-6E5DD497BEE6}" srcOrd="0" destOrd="0" presId="urn:microsoft.com/office/officeart/2005/8/layout/target2"/>
    <dgm:cxn modelId="{80F0BB81-EB30-4005-BFA1-E0676C68ADD8}" type="presParOf" srcId="{477EB81A-F8B0-40C2-8DDD-2E14F2779876}" destId="{9E2D9263-BBFC-4B65-9436-860EA6334AFE}" srcOrd="1" destOrd="0" presId="urn:microsoft.com/office/officeart/2005/8/layout/target2"/>
    <dgm:cxn modelId="{4CF4C655-427E-4881-A304-B612210FF506}" type="presParOf" srcId="{477EB81A-F8B0-40C2-8DDD-2E14F2779876}" destId="{D39BE536-55B4-4ED1-8F97-5DA5009F18C2}" srcOrd="2" destOrd="0" presId="urn:microsoft.com/office/officeart/2005/8/layout/target2"/>
    <dgm:cxn modelId="{5A949696-1FE1-4C17-A3BF-24FA5D9652E7}" type="presParOf" srcId="{617D288D-D4CB-4920-82B2-5804D970CBAF}" destId="{E2BCD84F-59DB-4F92-A99A-A078EE8CCEB6}" srcOrd="2" destOrd="0" presId="urn:microsoft.com/office/officeart/2005/8/layout/target2"/>
    <dgm:cxn modelId="{689A8048-D0C8-4183-81DE-33B818EC7F31}" type="presParOf" srcId="{E2BCD84F-59DB-4F92-A99A-A078EE8CCEB6}" destId="{6F86C5B1-E749-4EAD-B39B-C2CD183F97CB}" srcOrd="0" destOrd="0" presId="urn:microsoft.com/office/officeart/2005/8/layout/target2"/>
    <dgm:cxn modelId="{98D3743C-1EDC-4D53-85FD-2037E64DA5CC}" type="presParOf" srcId="{E2BCD84F-59DB-4F92-A99A-A078EE8CCEB6}" destId="{AE466807-70CD-4502-A08A-AB252DCDCCFB}" srcOrd="1" destOrd="0" presId="urn:microsoft.com/office/officeart/2005/8/layout/target2"/>
    <dgm:cxn modelId="{B539B129-F1C2-4435-A70B-5FC4B75C8055}" type="presParOf" srcId="{AE466807-70CD-4502-A08A-AB252DCDCCFB}" destId="{8D0FDB29-0609-4E34-9154-3B27B46C87B7}" srcOrd="0" destOrd="0" presId="urn:microsoft.com/office/officeart/2005/8/layout/target2"/>
    <dgm:cxn modelId="{72353A40-43C9-4BED-ACB9-9060482D65B1}" type="presParOf" srcId="{AE466807-70CD-4502-A08A-AB252DCDCCFB}" destId="{048448D6-2845-4EB6-90CA-FF34DDC60DF6}" srcOrd="1" destOrd="0" presId="urn:microsoft.com/office/officeart/2005/8/layout/target2"/>
    <dgm:cxn modelId="{EBFA999A-D8FC-4DA5-A421-1D677F8B5165}" type="presParOf" srcId="{AE466807-70CD-4502-A08A-AB252DCDCCFB}" destId="{6A8A4C69-FC87-42E3-876F-3187D1C3028B}"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C7A72B-38E4-4FA3-8C0A-326D562929A0}" type="doc">
      <dgm:prSet loTypeId="urn:microsoft.com/office/officeart/2005/8/layout/target2" loCatId="relationship" qsTypeId="urn:microsoft.com/office/officeart/2005/8/quickstyle/simple1" qsCatId="simple" csTypeId="urn:microsoft.com/office/officeart/2005/8/colors/accent0_2" csCatId="mainScheme" phldr="1"/>
      <dgm:spPr/>
      <dgm:t>
        <a:bodyPr/>
        <a:lstStyle/>
        <a:p>
          <a:endParaRPr lang="es-CO"/>
        </a:p>
      </dgm:t>
    </dgm:pt>
    <dgm:pt modelId="{FCCF9865-E563-476A-AC5D-F939EBFCC3B8}">
      <dgm:prSet phldrT="[Texto]"/>
      <dgm:spPr/>
      <dgm:t>
        <a:bodyPr/>
        <a:lstStyle/>
        <a:p>
          <a:r>
            <a:rPr lang="es-ES" dirty="0"/>
            <a:t>Metodología</a:t>
          </a:r>
          <a:endParaRPr lang="es-CO" dirty="0"/>
        </a:p>
      </dgm:t>
    </dgm:pt>
    <dgm:pt modelId="{AD1A287B-76C5-4EA9-BE39-E386FDF05EFF}" type="parTrans" cxnId="{4C5AE90F-F191-4A8A-B3E1-1EFBC0DD6C46}">
      <dgm:prSet/>
      <dgm:spPr/>
      <dgm:t>
        <a:bodyPr/>
        <a:lstStyle/>
        <a:p>
          <a:endParaRPr lang="es-CO"/>
        </a:p>
      </dgm:t>
    </dgm:pt>
    <dgm:pt modelId="{F51258A0-EDE0-447A-B6BC-D42BF16763E4}" type="sibTrans" cxnId="{4C5AE90F-F191-4A8A-B3E1-1EFBC0DD6C46}">
      <dgm:prSet/>
      <dgm:spPr/>
      <dgm:t>
        <a:bodyPr/>
        <a:lstStyle/>
        <a:p>
          <a:endParaRPr lang="es-CO"/>
        </a:p>
      </dgm:t>
    </dgm:pt>
    <dgm:pt modelId="{242E955B-BCA5-4871-B2F6-03AB8AB888D9}">
      <dgm:prSet phldrT="[Texto]"/>
      <dgm:spPr/>
      <dgm:t>
        <a:bodyPr/>
        <a:lstStyle/>
        <a:p>
          <a:r>
            <a:rPr lang="es-ES" dirty="0"/>
            <a:t>9 Básicas</a:t>
          </a:r>
          <a:endParaRPr lang="es-CO" dirty="0"/>
        </a:p>
      </dgm:t>
    </dgm:pt>
    <dgm:pt modelId="{D83AA925-AC16-4B2E-9821-391657167B24}" type="parTrans" cxnId="{9B04DAFE-014B-40D4-AD67-0588665B2E59}">
      <dgm:prSet/>
      <dgm:spPr/>
      <dgm:t>
        <a:bodyPr/>
        <a:lstStyle/>
        <a:p>
          <a:endParaRPr lang="es-CO"/>
        </a:p>
      </dgm:t>
    </dgm:pt>
    <dgm:pt modelId="{B8AF88D0-DC42-46B5-B7DC-7A70C5DBECB6}" type="sibTrans" cxnId="{9B04DAFE-014B-40D4-AD67-0588665B2E59}">
      <dgm:prSet/>
      <dgm:spPr/>
      <dgm:t>
        <a:bodyPr/>
        <a:lstStyle/>
        <a:p>
          <a:endParaRPr lang="es-CO"/>
        </a:p>
      </dgm:t>
    </dgm:pt>
    <dgm:pt modelId="{0B4E2D4B-7450-4BA4-B7D4-2217E21F0484}">
      <dgm:prSet phldrT="[Texto]"/>
      <dgm:spPr/>
      <dgm:t>
        <a:bodyPr/>
        <a:lstStyle/>
        <a:p>
          <a:r>
            <a:rPr lang="es-ES" dirty="0"/>
            <a:t>29 Especificas</a:t>
          </a:r>
          <a:endParaRPr lang="es-CO" dirty="0"/>
        </a:p>
      </dgm:t>
    </dgm:pt>
    <dgm:pt modelId="{EF7C3ECE-87EB-47DB-B94F-8ED4ED5C4C15}" type="parTrans" cxnId="{5CD8BFA9-9603-4F39-B7E5-7D8AC5413149}">
      <dgm:prSet/>
      <dgm:spPr/>
      <dgm:t>
        <a:bodyPr/>
        <a:lstStyle/>
        <a:p>
          <a:endParaRPr lang="es-CO"/>
        </a:p>
      </dgm:t>
    </dgm:pt>
    <dgm:pt modelId="{9E3F3025-7675-4600-B9F0-7E3035724050}" type="sibTrans" cxnId="{5CD8BFA9-9603-4F39-B7E5-7D8AC5413149}">
      <dgm:prSet/>
      <dgm:spPr/>
      <dgm:t>
        <a:bodyPr/>
        <a:lstStyle/>
        <a:p>
          <a:endParaRPr lang="es-CO"/>
        </a:p>
      </dgm:t>
    </dgm:pt>
    <dgm:pt modelId="{E952F726-64FE-4933-962E-D9983922C0B3}">
      <dgm:prSet phldrT="[Texto]"/>
      <dgm:spPr/>
      <dgm:t>
        <a:bodyPr/>
        <a:lstStyle/>
        <a:p>
          <a:r>
            <a:rPr lang="es-ES" dirty="0"/>
            <a:t>Decreto 2136</a:t>
          </a:r>
          <a:endParaRPr lang="es-CO" dirty="0"/>
        </a:p>
      </dgm:t>
    </dgm:pt>
    <dgm:pt modelId="{F4E8D7D5-5881-4A63-B1D4-90C79882F6C6}" type="parTrans" cxnId="{C80803AC-880C-4EC4-A50D-B678E2FFBC7A}">
      <dgm:prSet/>
      <dgm:spPr/>
      <dgm:t>
        <a:bodyPr/>
        <a:lstStyle/>
        <a:p>
          <a:endParaRPr lang="es-CO"/>
        </a:p>
      </dgm:t>
    </dgm:pt>
    <dgm:pt modelId="{0B7F10C9-7C72-4E9D-A04E-D790A54FB351}" type="sibTrans" cxnId="{C80803AC-880C-4EC4-A50D-B678E2FFBC7A}">
      <dgm:prSet/>
      <dgm:spPr/>
      <dgm:t>
        <a:bodyPr/>
        <a:lstStyle/>
        <a:p>
          <a:endParaRPr lang="es-CO"/>
        </a:p>
      </dgm:t>
    </dgm:pt>
    <dgm:pt modelId="{5DDD7F31-8EB2-44F2-B6CD-14807DD1EFF3}">
      <dgm:prSet phldrT="[Texto]"/>
      <dgm:spPr/>
      <dgm:t>
        <a:bodyPr/>
        <a:lstStyle/>
        <a:p>
          <a:r>
            <a:rPr lang="es-ES" dirty="0"/>
            <a:t>28</a:t>
          </a:r>
          <a:endParaRPr lang="es-CO" dirty="0"/>
        </a:p>
      </dgm:t>
    </dgm:pt>
    <dgm:pt modelId="{1CBC0C0A-3015-4DB7-8028-81FFFC8E3807}" type="parTrans" cxnId="{98B734F5-4322-42A6-925A-D39DAFAE65D9}">
      <dgm:prSet/>
      <dgm:spPr/>
      <dgm:t>
        <a:bodyPr/>
        <a:lstStyle/>
        <a:p>
          <a:endParaRPr lang="es-CO"/>
        </a:p>
      </dgm:t>
    </dgm:pt>
    <dgm:pt modelId="{288E0092-C8FF-485C-8001-82CC6D6496F9}" type="sibTrans" cxnId="{98B734F5-4322-42A6-925A-D39DAFAE65D9}">
      <dgm:prSet/>
      <dgm:spPr/>
      <dgm:t>
        <a:bodyPr/>
        <a:lstStyle/>
        <a:p>
          <a:endParaRPr lang="es-CO"/>
        </a:p>
      </dgm:t>
    </dgm:pt>
    <dgm:pt modelId="{EF37B738-356D-4DAD-A58A-258C0BD7CCD6}">
      <dgm:prSet phldrT="[Texto]"/>
      <dgm:spPr/>
      <dgm:t>
        <a:bodyPr/>
        <a:lstStyle/>
        <a:p>
          <a:r>
            <a:rPr lang="es-ES" dirty="0"/>
            <a:t>Obligaciones</a:t>
          </a:r>
          <a:endParaRPr lang="es-CO" dirty="0"/>
        </a:p>
      </dgm:t>
    </dgm:pt>
    <dgm:pt modelId="{F348478F-42E3-4686-AC81-EDF24F9F21EA}" type="parTrans" cxnId="{1F844D29-AA63-458E-B66D-FE4B06ADE653}">
      <dgm:prSet/>
      <dgm:spPr/>
      <dgm:t>
        <a:bodyPr/>
        <a:lstStyle/>
        <a:p>
          <a:endParaRPr lang="es-CO"/>
        </a:p>
      </dgm:t>
    </dgm:pt>
    <dgm:pt modelId="{D989C5E7-FDCA-4D4C-94A5-0F5A53D9E16E}" type="sibTrans" cxnId="{1F844D29-AA63-458E-B66D-FE4B06ADE653}">
      <dgm:prSet/>
      <dgm:spPr/>
      <dgm:t>
        <a:bodyPr/>
        <a:lstStyle/>
        <a:p>
          <a:endParaRPr lang="es-CO"/>
        </a:p>
      </dgm:t>
    </dgm:pt>
    <dgm:pt modelId="{999E5A53-32C6-43B4-AEFC-8B8D3423A62B}">
      <dgm:prSet phldrT="[Texto]"/>
      <dgm:spPr/>
      <dgm:t>
        <a:bodyPr/>
        <a:lstStyle/>
        <a:p>
          <a:r>
            <a:rPr lang="es-ES" dirty="0"/>
            <a:t>Macroprocesos</a:t>
          </a:r>
          <a:endParaRPr lang="es-CO" dirty="0"/>
        </a:p>
      </dgm:t>
    </dgm:pt>
    <dgm:pt modelId="{0B7EB834-CA5E-41BC-883D-AD7D79250B59}" type="parTrans" cxnId="{9C6F1EC9-596E-4897-A43D-9DE88E39A775}">
      <dgm:prSet/>
      <dgm:spPr/>
      <dgm:t>
        <a:bodyPr/>
        <a:lstStyle/>
        <a:p>
          <a:endParaRPr lang="es-CO"/>
        </a:p>
      </dgm:t>
    </dgm:pt>
    <dgm:pt modelId="{BDA5ACCD-163B-4BC5-9107-EC3E7AF6CE08}" type="sibTrans" cxnId="{9C6F1EC9-596E-4897-A43D-9DE88E39A775}">
      <dgm:prSet/>
      <dgm:spPr/>
      <dgm:t>
        <a:bodyPr/>
        <a:lstStyle/>
        <a:p>
          <a:endParaRPr lang="es-CO"/>
        </a:p>
      </dgm:t>
    </dgm:pt>
    <dgm:pt modelId="{90D354DA-0B98-474B-A5FC-A1733F44FD4B}">
      <dgm:prSet phldrT="[Texto]"/>
      <dgm:spPr/>
      <dgm:t>
        <a:bodyPr/>
        <a:lstStyle/>
        <a:p>
          <a:r>
            <a:rPr lang="es-ES" dirty="0"/>
            <a:t>Recepción y Registro </a:t>
          </a:r>
        </a:p>
        <a:p>
          <a:r>
            <a:rPr lang="es-ES" dirty="0"/>
            <a:t>4</a:t>
          </a:r>
          <a:endParaRPr lang="es-CO" dirty="0"/>
        </a:p>
      </dgm:t>
    </dgm:pt>
    <dgm:pt modelId="{477A07D7-1A7E-4923-B481-FE14AEA6E46F}" type="parTrans" cxnId="{BC93BA94-47C0-4461-AC04-2D2882A1D646}">
      <dgm:prSet/>
      <dgm:spPr/>
      <dgm:t>
        <a:bodyPr/>
        <a:lstStyle/>
        <a:p>
          <a:endParaRPr lang="es-CO"/>
        </a:p>
      </dgm:t>
    </dgm:pt>
    <dgm:pt modelId="{AEE2FC2E-7789-4716-89D6-FA248166C3D2}" type="sibTrans" cxnId="{BC93BA94-47C0-4461-AC04-2D2882A1D646}">
      <dgm:prSet/>
      <dgm:spPr/>
      <dgm:t>
        <a:bodyPr/>
        <a:lstStyle/>
        <a:p>
          <a:endParaRPr lang="es-CO"/>
        </a:p>
      </dgm:t>
    </dgm:pt>
    <dgm:pt modelId="{5B48E43F-B48C-4D0B-9FA1-A4B457134F70}">
      <dgm:prSet phldrT="[Texto]"/>
      <dgm:spPr/>
      <dgm:t>
        <a:bodyPr/>
        <a:lstStyle/>
        <a:p>
          <a:r>
            <a:rPr lang="es-ES" dirty="0"/>
            <a:t>Diagnostico y Alistamiento</a:t>
          </a:r>
        </a:p>
        <a:p>
          <a:r>
            <a:rPr lang="es-ES" dirty="0"/>
            <a:t>16</a:t>
          </a:r>
          <a:endParaRPr lang="es-CO" dirty="0"/>
        </a:p>
      </dgm:t>
    </dgm:pt>
    <dgm:pt modelId="{09C896DA-DA77-4EF7-BE75-680D26D2C3DA}" type="parTrans" cxnId="{CCFCFB6E-BA05-4381-AE02-D7F68094335C}">
      <dgm:prSet/>
      <dgm:spPr/>
      <dgm:t>
        <a:bodyPr/>
        <a:lstStyle/>
        <a:p>
          <a:endParaRPr lang="es-CO"/>
        </a:p>
      </dgm:t>
    </dgm:pt>
    <dgm:pt modelId="{1524A11B-5D46-4014-B6BA-A5082F32F7DC}" type="sibTrans" cxnId="{CCFCFB6E-BA05-4381-AE02-D7F68094335C}">
      <dgm:prSet/>
      <dgm:spPr/>
      <dgm:t>
        <a:bodyPr/>
        <a:lstStyle/>
        <a:p>
          <a:endParaRPr lang="es-CO"/>
        </a:p>
      </dgm:t>
    </dgm:pt>
    <dgm:pt modelId="{55FCD779-E7D6-475A-B430-84A6CA4DD22A}">
      <dgm:prSet phldrT="[Texto]"/>
      <dgm:spPr/>
      <dgm:t>
        <a:bodyPr/>
        <a:lstStyle/>
        <a:p>
          <a:r>
            <a:rPr lang="es-ES" dirty="0"/>
            <a:t>Disposición Temporal</a:t>
          </a:r>
        </a:p>
        <a:p>
          <a:r>
            <a:rPr lang="es-ES" dirty="0"/>
            <a:t>11</a:t>
          </a:r>
          <a:endParaRPr lang="es-CO" dirty="0"/>
        </a:p>
      </dgm:t>
    </dgm:pt>
    <dgm:pt modelId="{68F94267-CBCD-4CD9-B783-312B4C374A42}" type="parTrans" cxnId="{629AACA8-12B1-4AAF-8CE4-1A419C15FCA2}">
      <dgm:prSet/>
      <dgm:spPr/>
      <dgm:t>
        <a:bodyPr/>
        <a:lstStyle/>
        <a:p>
          <a:endParaRPr lang="es-CO"/>
        </a:p>
      </dgm:t>
    </dgm:pt>
    <dgm:pt modelId="{24C69526-8BEB-4C5D-98BF-4DE946D1D738}" type="sibTrans" cxnId="{629AACA8-12B1-4AAF-8CE4-1A419C15FCA2}">
      <dgm:prSet/>
      <dgm:spPr/>
      <dgm:t>
        <a:bodyPr/>
        <a:lstStyle/>
        <a:p>
          <a:endParaRPr lang="es-CO"/>
        </a:p>
      </dgm:t>
    </dgm:pt>
    <dgm:pt modelId="{0595260C-3F4C-4F17-AA39-8F3E5B18FA7C}">
      <dgm:prSet phldrT="[Texto]"/>
      <dgm:spPr/>
      <dgm:t>
        <a:bodyPr/>
        <a:lstStyle/>
        <a:p>
          <a:r>
            <a:rPr lang="es-ES" dirty="0"/>
            <a:t>Disposición Final</a:t>
          </a:r>
        </a:p>
        <a:p>
          <a:r>
            <a:rPr lang="es-ES" dirty="0"/>
            <a:t>2</a:t>
          </a:r>
          <a:endParaRPr lang="es-CO" dirty="0"/>
        </a:p>
      </dgm:t>
    </dgm:pt>
    <dgm:pt modelId="{9B2B8F44-960F-4FD9-A8D0-29F02E6BDDD7}" type="parTrans" cxnId="{420D939C-EC5F-42D0-9048-352A32482328}">
      <dgm:prSet/>
      <dgm:spPr/>
      <dgm:t>
        <a:bodyPr/>
        <a:lstStyle/>
        <a:p>
          <a:endParaRPr lang="es-CO"/>
        </a:p>
      </dgm:t>
    </dgm:pt>
    <dgm:pt modelId="{C721EF0D-0F10-4405-B7D2-A0003B28837C}" type="sibTrans" cxnId="{420D939C-EC5F-42D0-9048-352A32482328}">
      <dgm:prSet/>
      <dgm:spPr/>
      <dgm:t>
        <a:bodyPr/>
        <a:lstStyle/>
        <a:p>
          <a:endParaRPr lang="es-CO"/>
        </a:p>
      </dgm:t>
    </dgm:pt>
    <dgm:pt modelId="{617D288D-D4CB-4920-82B2-5804D970CBAF}" type="pres">
      <dgm:prSet presAssocID="{F8C7A72B-38E4-4FA3-8C0A-326D562929A0}" presName="Name0" presStyleCnt="0">
        <dgm:presLayoutVars>
          <dgm:chMax val="3"/>
          <dgm:chPref val="1"/>
          <dgm:dir/>
          <dgm:animLvl val="lvl"/>
          <dgm:resizeHandles/>
        </dgm:presLayoutVars>
      </dgm:prSet>
      <dgm:spPr/>
    </dgm:pt>
    <dgm:pt modelId="{416972DF-500C-46C5-B0EF-4471C18735FC}" type="pres">
      <dgm:prSet presAssocID="{F8C7A72B-38E4-4FA3-8C0A-326D562929A0}" presName="outerBox" presStyleCnt="0"/>
      <dgm:spPr/>
    </dgm:pt>
    <dgm:pt modelId="{C003F0C7-3EC4-4C64-AD64-452BFE107CDA}" type="pres">
      <dgm:prSet presAssocID="{F8C7A72B-38E4-4FA3-8C0A-326D562929A0}" presName="outerBoxParent" presStyleLbl="node1" presStyleIdx="0" presStyleCnt="3" custLinFactNeighborY="-5094"/>
      <dgm:spPr/>
    </dgm:pt>
    <dgm:pt modelId="{A95EB833-95CA-4137-982D-DD3A91D17C6B}" type="pres">
      <dgm:prSet presAssocID="{F8C7A72B-38E4-4FA3-8C0A-326D562929A0}" presName="outerBoxChildren" presStyleCnt="0"/>
      <dgm:spPr/>
    </dgm:pt>
    <dgm:pt modelId="{9DEA4904-B5B1-4D8D-93C5-3E4A4225C466}" type="pres">
      <dgm:prSet presAssocID="{90D354DA-0B98-474B-A5FC-A1733F44FD4B}" presName="oChild" presStyleLbl="fgAcc1" presStyleIdx="0" presStyleCnt="8">
        <dgm:presLayoutVars>
          <dgm:bulletEnabled val="1"/>
        </dgm:presLayoutVars>
      </dgm:prSet>
      <dgm:spPr/>
    </dgm:pt>
    <dgm:pt modelId="{C1B972E2-39DB-4F8F-8305-5EE65E95911C}" type="pres">
      <dgm:prSet presAssocID="{AEE2FC2E-7789-4716-89D6-FA248166C3D2}" presName="outerSibTrans" presStyleCnt="0"/>
      <dgm:spPr/>
    </dgm:pt>
    <dgm:pt modelId="{E4D5C684-EFC1-4781-A502-BCE661EBEC86}" type="pres">
      <dgm:prSet presAssocID="{5B48E43F-B48C-4D0B-9FA1-A4B457134F70}" presName="oChild" presStyleLbl="fgAcc1" presStyleIdx="1" presStyleCnt="8">
        <dgm:presLayoutVars>
          <dgm:bulletEnabled val="1"/>
        </dgm:presLayoutVars>
      </dgm:prSet>
      <dgm:spPr/>
    </dgm:pt>
    <dgm:pt modelId="{359C23FC-93E5-4AD6-A243-283170207C6A}" type="pres">
      <dgm:prSet presAssocID="{1524A11B-5D46-4014-B6BA-A5082F32F7DC}" presName="outerSibTrans" presStyleCnt="0"/>
      <dgm:spPr/>
    </dgm:pt>
    <dgm:pt modelId="{AFC874A0-1015-4D9E-AA6D-89ECC2D50F6B}" type="pres">
      <dgm:prSet presAssocID="{55FCD779-E7D6-475A-B430-84A6CA4DD22A}" presName="oChild" presStyleLbl="fgAcc1" presStyleIdx="2" presStyleCnt="8">
        <dgm:presLayoutVars>
          <dgm:bulletEnabled val="1"/>
        </dgm:presLayoutVars>
      </dgm:prSet>
      <dgm:spPr/>
    </dgm:pt>
    <dgm:pt modelId="{DB1F17D3-8EDF-4AC5-B261-ADCF13792221}" type="pres">
      <dgm:prSet presAssocID="{24C69526-8BEB-4C5D-98BF-4DE946D1D738}" presName="outerSibTrans" presStyleCnt="0"/>
      <dgm:spPr/>
    </dgm:pt>
    <dgm:pt modelId="{642D2F7E-9FC3-413C-BA2C-2916AB34AE1A}" type="pres">
      <dgm:prSet presAssocID="{0595260C-3F4C-4F17-AA39-8F3E5B18FA7C}" presName="oChild" presStyleLbl="fgAcc1" presStyleIdx="3" presStyleCnt="8">
        <dgm:presLayoutVars>
          <dgm:bulletEnabled val="1"/>
        </dgm:presLayoutVars>
      </dgm:prSet>
      <dgm:spPr/>
    </dgm:pt>
    <dgm:pt modelId="{CE6D5157-C4F7-48E2-B5CF-5F4AEF9DDE3F}" type="pres">
      <dgm:prSet presAssocID="{F8C7A72B-38E4-4FA3-8C0A-326D562929A0}" presName="middleBox" presStyleCnt="0"/>
      <dgm:spPr/>
    </dgm:pt>
    <dgm:pt modelId="{E139B2E5-96F3-4555-B319-633F1A16BA1C}" type="pres">
      <dgm:prSet presAssocID="{F8C7A72B-38E4-4FA3-8C0A-326D562929A0}" presName="middleBoxParent" presStyleLbl="node1" presStyleIdx="1" presStyleCnt="3"/>
      <dgm:spPr/>
    </dgm:pt>
    <dgm:pt modelId="{477EB81A-F8B0-40C2-8DDD-2E14F2779876}" type="pres">
      <dgm:prSet presAssocID="{F8C7A72B-38E4-4FA3-8C0A-326D562929A0}" presName="middleBoxChildren" presStyleCnt="0"/>
      <dgm:spPr/>
    </dgm:pt>
    <dgm:pt modelId="{1880BA31-D104-44A9-8650-6A161510E57D}" type="pres">
      <dgm:prSet presAssocID="{242E955B-BCA5-4871-B2F6-03AB8AB888D9}" presName="mChild" presStyleLbl="fgAcc1" presStyleIdx="4" presStyleCnt="8">
        <dgm:presLayoutVars>
          <dgm:bulletEnabled val="1"/>
        </dgm:presLayoutVars>
      </dgm:prSet>
      <dgm:spPr/>
    </dgm:pt>
    <dgm:pt modelId="{0C8BA7E7-F460-4D2E-9918-02B743C91E70}" type="pres">
      <dgm:prSet presAssocID="{B8AF88D0-DC42-46B5-B7DC-7A70C5DBECB6}" presName="middleSibTrans" presStyleCnt="0"/>
      <dgm:spPr/>
    </dgm:pt>
    <dgm:pt modelId="{8258539C-F5F3-4D48-972B-757F697442C8}" type="pres">
      <dgm:prSet presAssocID="{0B4E2D4B-7450-4BA4-B7D4-2217E21F0484}" presName="mChild" presStyleLbl="fgAcc1" presStyleIdx="5" presStyleCnt="8">
        <dgm:presLayoutVars>
          <dgm:bulletEnabled val="1"/>
        </dgm:presLayoutVars>
      </dgm:prSet>
      <dgm:spPr/>
    </dgm:pt>
    <dgm:pt modelId="{1E27A272-9750-4E6F-A30B-4ECD6D6ACB0E}" type="pres">
      <dgm:prSet presAssocID="{F8C7A72B-38E4-4FA3-8C0A-326D562929A0}" presName="centerBox" presStyleCnt="0"/>
      <dgm:spPr/>
    </dgm:pt>
    <dgm:pt modelId="{C97D2D95-8523-4DB5-823A-0633C05A8450}" type="pres">
      <dgm:prSet presAssocID="{F8C7A72B-38E4-4FA3-8C0A-326D562929A0}" presName="centerBoxParent" presStyleLbl="node1" presStyleIdx="2" presStyleCnt="3"/>
      <dgm:spPr/>
    </dgm:pt>
    <dgm:pt modelId="{F18A9E33-660C-416E-97A9-A19447073D1C}" type="pres">
      <dgm:prSet presAssocID="{F8C7A72B-38E4-4FA3-8C0A-326D562929A0}" presName="centerBoxChildren" presStyleCnt="0"/>
      <dgm:spPr/>
    </dgm:pt>
    <dgm:pt modelId="{B60DA458-E5C6-4E8D-9CA8-92FDD52EA510}" type="pres">
      <dgm:prSet presAssocID="{5DDD7F31-8EB2-44F2-B6CD-14807DD1EFF3}" presName="cChild" presStyleLbl="fgAcc1" presStyleIdx="6" presStyleCnt="8">
        <dgm:presLayoutVars>
          <dgm:bulletEnabled val="1"/>
        </dgm:presLayoutVars>
      </dgm:prSet>
      <dgm:spPr/>
    </dgm:pt>
    <dgm:pt modelId="{00180E88-4A44-44B9-80D7-2C9A3DFE482D}" type="pres">
      <dgm:prSet presAssocID="{288E0092-C8FF-485C-8001-82CC6D6496F9}" presName="centerSibTrans" presStyleCnt="0"/>
      <dgm:spPr/>
    </dgm:pt>
    <dgm:pt modelId="{3323DA65-2BB4-4C84-8638-5C32654225A1}" type="pres">
      <dgm:prSet presAssocID="{EF37B738-356D-4DAD-A58A-258C0BD7CCD6}" presName="cChild" presStyleLbl="fgAcc1" presStyleIdx="7" presStyleCnt="8">
        <dgm:presLayoutVars>
          <dgm:bulletEnabled val="1"/>
        </dgm:presLayoutVars>
      </dgm:prSet>
      <dgm:spPr/>
    </dgm:pt>
  </dgm:ptLst>
  <dgm:cxnLst>
    <dgm:cxn modelId="{4C5AE90F-F191-4A8A-B3E1-1EFBC0DD6C46}" srcId="{F8C7A72B-38E4-4FA3-8C0A-326D562929A0}" destId="{FCCF9865-E563-476A-AC5D-F939EBFCC3B8}" srcOrd="1" destOrd="0" parTransId="{AD1A287B-76C5-4EA9-BE39-E386FDF05EFF}" sibTransId="{F51258A0-EDE0-447A-B6BC-D42BF16763E4}"/>
    <dgm:cxn modelId="{DA71381B-23C7-4DA7-AE4A-6C33D5D5B958}" type="presOf" srcId="{0B4E2D4B-7450-4BA4-B7D4-2217E21F0484}" destId="{8258539C-F5F3-4D48-972B-757F697442C8}" srcOrd="0" destOrd="0" presId="urn:microsoft.com/office/officeart/2005/8/layout/target2"/>
    <dgm:cxn modelId="{1F844D29-AA63-458E-B66D-FE4B06ADE653}" srcId="{E952F726-64FE-4933-962E-D9983922C0B3}" destId="{EF37B738-356D-4DAD-A58A-258C0BD7CCD6}" srcOrd="1" destOrd="0" parTransId="{F348478F-42E3-4686-AC81-EDF24F9F21EA}" sibTransId="{D989C5E7-FDCA-4D4C-94A5-0F5A53D9E16E}"/>
    <dgm:cxn modelId="{7E4DCD34-3C3B-4F21-BCE4-27E256B11256}" type="presOf" srcId="{90D354DA-0B98-474B-A5FC-A1733F44FD4B}" destId="{9DEA4904-B5B1-4D8D-93C5-3E4A4225C466}" srcOrd="0" destOrd="0" presId="urn:microsoft.com/office/officeart/2005/8/layout/target2"/>
    <dgm:cxn modelId="{1D01123A-FB2D-41DC-B437-8B63E4635DE2}" type="presOf" srcId="{E952F726-64FE-4933-962E-D9983922C0B3}" destId="{C97D2D95-8523-4DB5-823A-0633C05A8450}" srcOrd="0" destOrd="0" presId="urn:microsoft.com/office/officeart/2005/8/layout/target2"/>
    <dgm:cxn modelId="{C7A3115F-4132-4366-AFC5-A3908F49743F}" type="presOf" srcId="{242E955B-BCA5-4871-B2F6-03AB8AB888D9}" destId="{1880BA31-D104-44A9-8650-6A161510E57D}" srcOrd="0" destOrd="0" presId="urn:microsoft.com/office/officeart/2005/8/layout/target2"/>
    <dgm:cxn modelId="{7F022C61-877D-4C08-BABE-3C6D7CA85840}" type="presOf" srcId="{999E5A53-32C6-43B4-AEFC-8B8D3423A62B}" destId="{C003F0C7-3EC4-4C64-AD64-452BFE107CDA}" srcOrd="0" destOrd="0" presId="urn:microsoft.com/office/officeart/2005/8/layout/target2"/>
    <dgm:cxn modelId="{B5103961-106E-42E6-8424-0560C605FB45}" type="presOf" srcId="{FCCF9865-E563-476A-AC5D-F939EBFCC3B8}" destId="{E139B2E5-96F3-4555-B319-633F1A16BA1C}" srcOrd="0" destOrd="0" presId="urn:microsoft.com/office/officeart/2005/8/layout/target2"/>
    <dgm:cxn modelId="{22D5B366-5D86-4418-A45E-664AFB12B298}" type="presOf" srcId="{55FCD779-E7D6-475A-B430-84A6CA4DD22A}" destId="{AFC874A0-1015-4D9E-AA6D-89ECC2D50F6B}" srcOrd="0" destOrd="0" presId="urn:microsoft.com/office/officeart/2005/8/layout/target2"/>
    <dgm:cxn modelId="{CCFCFB6E-BA05-4381-AE02-D7F68094335C}" srcId="{999E5A53-32C6-43B4-AEFC-8B8D3423A62B}" destId="{5B48E43F-B48C-4D0B-9FA1-A4B457134F70}" srcOrd="1" destOrd="0" parTransId="{09C896DA-DA77-4EF7-BE75-680D26D2C3DA}" sibTransId="{1524A11B-5D46-4014-B6BA-A5082F32F7DC}"/>
    <dgm:cxn modelId="{11951951-3323-4F83-8903-4418CAB3CBEE}" type="presOf" srcId="{F8C7A72B-38E4-4FA3-8C0A-326D562929A0}" destId="{617D288D-D4CB-4920-82B2-5804D970CBAF}" srcOrd="0" destOrd="0" presId="urn:microsoft.com/office/officeart/2005/8/layout/target2"/>
    <dgm:cxn modelId="{EB1EE88B-1E41-49DD-8D83-B24A64AC73C4}" type="presOf" srcId="{EF37B738-356D-4DAD-A58A-258C0BD7CCD6}" destId="{3323DA65-2BB4-4C84-8638-5C32654225A1}" srcOrd="0" destOrd="0" presId="urn:microsoft.com/office/officeart/2005/8/layout/target2"/>
    <dgm:cxn modelId="{BC93BA94-47C0-4461-AC04-2D2882A1D646}" srcId="{999E5A53-32C6-43B4-AEFC-8B8D3423A62B}" destId="{90D354DA-0B98-474B-A5FC-A1733F44FD4B}" srcOrd="0" destOrd="0" parTransId="{477A07D7-1A7E-4923-B481-FE14AEA6E46F}" sibTransId="{AEE2FC2E-7789-4716-89D6-FA248166C3D2}"/>
    <dgm:cxn modelId="{26097C9C-5457-43A4-9200-3017BB4EB0B4}" type="presOf" srcId="{0595260C-3F4C-4F17-AA39-8F3E5B18FA7C}" destId="{642D2F7E-9FC3-413C-BA2C-2916AB34AE1A}" srcOrd="0" destOrd="0" presId="urn:microsoft.com/office/officeart/2005/8/layout/target2"/>
    <dgm:cxn modelId="{420D939C-EC5F-42D0-9048-352A32482328}" srcId="{999E5A53-32C6-43B4-AEFC-8B8D3423A62B}" destId="{0595260C-3F4C-4F17-AA39-8F3E5B18FA7C}" srcOrd="3" destOrd="0" parTransId="{9B2B8F44-960F-4FD9-A8D0-29F02E6BDDD7}" sibTransId="{C721EF0D-0F10-4405-B7D2-A0003B28837C}"/>
    <dgm:cxn modelId="{629AACA8-12B1-4AAF-8CE4-1A419C15FCA2}" srcId="{999E5A53-32C6-43B4-AEFC-8B8D3423A62B}" destId="{55FCD779-E7D6-475A-B430-84A6CA4DD22A}" srcOrd="2" destOrd="0" parTransId="{68F94267-CBCD-4CD9-B783-312B4C374A42}" sibTransId="{24C69526-8BEB-4C5D-98BF-4DE946D1D738}"/>
    <dgm:cxn modelId="{E2C5A8A9-FA8A-4BA2-A8BD-57ABFBD79CEE}" type="presOf" srcId="{5B48E43F-B48C-4D0B-9FA1-A4B457134F70}" destId="{E4D5C684-EFC1-4781-A502-BCE661EBEC86}" srcOrd="0" destOrd="0" presId="urn:microsoft.com/office/officeart/2005/8/layout/target2"/>
    <dgm:cxn modelId="{5CD8BFA9-9603-4F39-B7E5-7D8AC5413149}" srcId="{FCCF9865-E563-476A-AC5D-F939EBFCC3B8}" destId="{0B4E2D4B-7450-4BA4-B7D4-2217E21F0484}" srcOrd="1" destOrd="0" parTransId="{EF7C3ECE-87EB-47DB-B94F-8ED4ED5C4C15}" sibTransId="{9E3F3025-7675-4600-B9F0-7E3035724050}"/>
    <dgm:cxn modelId="{C80803AC-880C-4EC4-A50D-B678E2FFBC7A}" srcId="{F8C7A72B-38E4-4FA3-8C0A-326D562929A0}" destId="{E952F726-64FE-4933-962E-D9983922C0B3}" srcOrd="2" destOrd="0" parTransId="{F4E8D7D5-5881-4A63-B1D4-90C79882F6C6}" sibTransId="{0B7F10C9-7C72-4E9D-A04E-D790A54FB351}"/>
    <dgm:cxn modelId="{9C6F1EC9-596E-4897-A43D-9DE88E39A775}" srcId="{F8C7A72B-38E4-4FA3-8C0A-326D562929A0}" destId="{999E5A53-32C6-43B4-AEFC-8B8D3423A62B}" srcOrd="0" destOrd="0" parTransId="{0B7EB834-CA5E-41BC-883D-AD7D79250B59}" sibTransId="{BDA5ACCD-163B-4BC5-9107-EC3E7AF6CE08}"/>
    <dgm:cxn modelId="{49D722CA-27B8-402D-9B7A-A078AF8D7C82}" type="presOf" srcId="{5DDD7F31-8EB2-44F2-B6CD-14807DD1EFF3}" destId="{B60DA458-E5C6-4E8D-9CA8-92FDD52EA510}" srcOrd="0" destOrd="0" presId="urn:microsoft.com/office/officeart/2005/8/layout/target2"/>
    <dgm:cxn modelId="{98B734F5-4322-42A6-925A-D39DAFAE65D9}" srcId="{E952F726-64FE-4933-962E-D9983922C0B3}" destId="{5DDD7F31-8EB2-44F2-B6CD-14807DD1EFF3}" srcOrd="0" destOrd="0" parTransId="{1CBC0C0A-3015-4DB7-8028-81FFFC8E3807}" sibTransId="{288E0092-C8FF-485C-8001-82CC6D6496F9}"/>
    <dgm:cxn modelId="{9B04DAFE-014B-40D4-AD67-0588665B2E59}" srcId="{FCCF9865-E563-476A-AC5D-F939EBFCC3B8}" destId="{242E955B-BCA5-4871-B2F6-03AB8AB888D9}" srcOrd="0" destOrd="0" parTransId="{D83AA925-AC16-4B2E-9821-391657167B24}" sibTransId="{B8AF88D0-DC42-46B5-B7DC-7A70C5DBECB6}"/>
    <dgm:cxn modelId="{21A60824-D362-419D-B081-B9A3633011C1}" type="presParOf" srcId="{617D288D-D4CB-4920-82B2-5804D970CBAF}" destId="{416972DF-500C-46C5-B0EF-4471C18735FC}" srcOrd="0" destOrd="0" presId="urn:microsoft.com/office/officeart/2005/8/layout/target2"/>
    <dgm:cxn modelId="{C87D02F1-E750-47C0-AF33-CD877C68CD37}" type="presParOf" srcId="{416972DF-500C-46C5-B0EF-4471C18735FC}" destId="{C003F0C7-3EC4-4C64-AD64-452BFE107CDA}" srcOrd="0" destOrd="0" presId="urn:microsoft.com/office/officeart/2005/8/layout/target2"/>
    <dgm:cxn modelId="{5F2CDFA4-78EF-4F56-B618-30538A892A82}" type="presParOf" srcId="{416972DF-500C-46C5-B0EF-4471C18735FC}" destId="{A95EB833-95CA-4137-982D-DD3A91D17C6B}" srcOrd="1" destOrd="0" presId="urn:microsoft.com/office/officeart/2005/8/layout/target2"/>
    <dgm:cxn modelId="{EA5B393E-59D0-411A-8CB6-A132216A31A5}" type="presParOf" srcId="{A95EB833-95CA-4137-982D-DD3A91D17C6B}" destId="{9DEA4904-B5B1-4D8D-93C5-3E4A4225C466}" srcOrd="0" destOrd="0" presId="urn:microsoft.com/office/officeart/2005/8/layout/target2"/>
    <dgm:cxn modelId="{B39A8367-9AB6-4E39-A195-A02F6D52CD1C}" type="presParOf" srcId="{A95EB833-95CA-4137-982D-DD3A91D17C6B}" destId="{C1B972E2-39DB-4F8F-8305-5EE65E95911C}" srcOrd="1" destOrd="0" presId="urn:microsoft.com/office/officeart/2005/8/layout/target2"/>
    <dgm:cxn modelId="{BAACACFF-0B43-4DAE-B0A9-CA29EB6DEA63}" type="presParOf" srcId="{A95EB833-95CA-4137-982D-DD3A91D17C6B}" destId="{E4D5C684-EFC1-4781-A502-BCE661EBEC86}" srcOrd="2" destOrd="0" presId="urn:microsoft.com/office/officeart/2005/8/layout/target2"/>
    <dgm:cxn modelId="{514CCDAD-626A-447A-980B-8D8151EF1E45}" type="presParOf" srcId="{A95EB833-95CA-4137-982D-DD3A91D17C6B}" destId="{359C23FC-93E5-4AD6-A243-283170207C6A}" srcOrd="3" destOrd="0" presId="urn:microsoft.com/office/officeart/2005/8/layout/target2"/>
    <dgm:cxn modelId="{062B7320-88A0-4A00-8B58-A47E1B7DE2B8}" type="presParOf" srcId="{A95EB833-95CA-4137-982D-DD3A91D17C6B}" destId="{AFC874A0-1015-4D9E-AA6D-89ECC2D50F6B}" srcOrd="4" destOrd="0" presId="urn:microsoft.com/office/officeart/2005/8/layout/target2"/>
    <dgm:cxn modelId="{5B4D1FC4-1845-486A-B1C8-6EA5DAE46F96}" type="presParOf" srcId="{A95EB833-95CA-4137-982D-DD3A91D17C6B}" destId="{DB1F17D3-8EDF-4AC5-B261-ADCF13792221}" srcOrd="5" destOrd="0" presId="urn:microsoft.com/office/officeart/2005/8/layout/target2"/>
    <dgm:cxn modelId="{B554B081-9E7C-4BF4-896E-0AAC619CC414}" type="presParOf" srcId="{A95EB833-95CA-4137-982D-DD3A91D17C6B}" destId="{642D2F7E-9FC3-413C-BA2C-2916AB34AE1A}" srcOrd="6" destOrd="0" presId="urn:microsoft.com/office/officeart/2005/8/layout/target2"/>
    <dgm:cxn modelId="{481B777A-C68D-4B83-84FC-51412C560154}" type="presParOf" srcId="{617D288D-D4CB-4920-82B2-5804D970CBAF}" destId="{CE6D5157-C4F7-48E2-B5CF-5F4AEF9DDE3F}" srcOrd="1" destOrd="0" presId="urn:microsoft.com/office/officeart/2005/8/layout/target2"/>
    <dgm:cxn modelId="{31C26977-106E-4B18-8791-D190BD09E9D4}" type="presParOf" srcId="{CE6D5157-C4F7-48E2-B5CF-5F4AEF9DDE3F}" destId="{E139B2E5-96F3-4555-B319-633F1A16BA1C}" srcOrd="0" destOrd="0" presId="urn:microsoft.com/office/officeart/2005/8/layout/target2"/>
    <dgm:cxn modelId="{684B776D-7E81-40E3-8839-EF3164C0254A}" type="presParOf" srcId="{CE6D5157-C4F7-48E2-B5CF-5F4AEF9DDE3F}" destId="{477EB81A-F8B0-40C2-8DDD-2E14F2779876}" srcOrd="1" destOrd="0" presId="urn:microsoft.com/office/officeart/2005/8/layout/target2"/>
    <dgm:cxn modelId="{6DCF8414-03A7-435B-BFA9-DF87E2305198}" type="presParOf" srcId="{477EB81A-F8B0-40C2-8DDD-2E14F2779876}" destId="{1880BA31-D104-44A9-8650-6A161510E57D}" srcOrd="0" destOrd="0" presId="urn:microsoft.com/office/officeart/2005/8/layout/target2"/>
    <dgm:cxn modelId="{8A6404B3-100E-4628-8D82-68BA79F65420}" type="presParOf" srcId="{477EB81A-F8B0-40C2-8DDD-2E14F2779876}" destId="{0C8BA7E7-F460-4D2E-9918-02B743C91E70}" srcOrd="1" destOrd="0" presId="urn:microsoft.com/office/officeart/2005/8/layout/target2"/>
    <dgm:cxn modelId="{61B94094-3D2F-4C4C-B04A-6F2C868A8810}" type="presParOf" srcId="{477EB81A-F8B0-40C2-8DDD-2E14F2779876}" destId="{8258539C-F5F3-4D48-972B-757F697442C8}" srcOrd="2" destOrd="0" presId="urn:microsoft.com/office/officeart/2005/8/layout/target2"/>
    <dgm:cxn modelId="{4D40791B-6E03-417A-AD8B-9343487FBDDF}" type="presParOf" srcId="{617D288D-D4CB-4920-82B2-5804D970CBAF}" destId="{1E27A272-9750-4E6F-A30B-4ECD6D6ACB0E}" srcOrd="2" destOrd="0" presId="urn:microsoft.com/office/officeart/2005/8/layout/target2"/>
    <dgm:cxn modelId="{0935C45D-402D-43FD-869B-8F99502F2D7D}" type="presParOf" srcId="{1E27A272-9750-4E6F-A30B-4ECD6D6ACB0E}" destId="{C97D2D95-8523-4DB5-823A-0633C05A8450}" srcOrd="0" destOrd="0" presId="urn:microsoft.com/office/officeart/2005/8/layout/target2"/>
    <dgm:cxn modelId="{2A56D950-D75F-4809-823D-DCBC9CA43CE1}" type="presParOf" srcId="{1E27A272-9750-4E6F-A30B-4ECD6D6ACB0E}" destId="{F18A9E33-660C-416E-97A9-A19447073D1C}" srcOrd="1" destOrd="0" presId="urn:microsoft.com/office/officeart/2005/8/layout/target2"/>
    <dgm:cxn modelId="{37D38BEB-94A9-4150-A937-18C91B351052}" type="presParOf" srcId="{F18A9E33-660C-416E-97A9-A19447073D1C}" destId="{B60DA458-E5C6-4E8D-9CA8-92FDD52EA510}" srcOrd="0" destOrd="0" presId="urn:microsoft.com/office/officeart/2005/8/layout/target2"/>
    <dgm:cxn modelId="{A25841AF-E602-41B6-BA6B-19B437B64845}" type="presParOf" srcId="{F18A9E33-660C-416E-97A9-A19447073D1C}" destId="{00180E88-4A44-44B9-80D7-2C9A3DFE482D}" srcOrd="1" destOrd="0" presId="urn:microsoft.com/office/officeart/2005/8/layout/target2"/>
    <dgm:cxn modelId="{602F6C22-DD32-4FC0-91DF-165994FB03F3}" type="presParOf" srcId="{F18A9E33-660C-416E-97A9-A19447073D1C}" destId="{3323DA65-2BB4-4C84-8638-5C32654225A1}" srcOrd="2"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3A23A4-8F1F-40B9-BD0E-0B639721F4F5}"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s-ES"/>
        </a:p>
      </dgm:t>
    </dgm:pt>
    <dgm:pt modelId="{3586FECE-72F8-4F25-A577-1B6E911058FE}">
      <dgm:prSet phldrT="[Texto]" custT="1"/>
      <dgm:spPr/>
      <dgm:t>
        <a:bodyPr/>
        <a:lstStyle/>
        <a:p>
          <a:r>
            <a:rPr lang="es-ES" sz="1400" dirty="0"/>
            <a:t>Probidad</a:t>
          </a:r>
        </a:p>
      </dgm:t>
    </dgm:pt>
    <dgm:pt modelId="{348C6592-3089-4E13-A769-CB7D860F77CF}" type="parTrans" cxnId="{195BDB09-713F-4528-874F-837C4EF35728}">
      <dgm:prSet/>
      <dgm:spPr/>
      <dgm:t>
        <a:bodyPr/>
        <a:lstStyle/>
        <a:p>
          <a:endParaRPr lang="es-ES" sz="1400"/>
        </a:p>
      </dgm:t>
    </dgm:pt>
    <dgm:pt modelId="{24B93874-94FF-42AF-8AC7-5B4199672004}" type="sibTrans" cxnId="{195BDB09-713F-4528-874F-837C4EF35728}">
      <dgm:prSet custT="1"/>
      <dgm:spPr/>
      <dgm:t>
        <a:bodyPr/>
        <a:lstStyle/>
        <a:p>
          <a:endParaRPr lang="es-ES" sz="1400"/>
        </a:p>
      </dgm:t>
    </dgm:pt>
    <dgm:pt modelId="{90860913-8823-4BC8-856B-38246B729E7D}">
      <dgm:prSet phldrT="[Texto]" custT="1"/>
      <dgm:spPr/>
      <dgm:t>
        <a:bodyPr/>
        <a:lstStyle/>
        <a:p>
          <a:r>
            <a:rPr lang="es-ES" sz="1400" dirty="0"/>
            <a:t>Respeto</a:t>
          </a:r>
        </a:p>
      </dgm:t>
    </dgm:pt>
    <dgm:pt modelId="{6B5AF8B2-0529-41B1-89F6-986E4C7EE1D1}" type="parTrans" cxnId="{48888925-5243-40E3-82E7-6E5837FA0B9A}">
      <dgm:prSet/>
      <dgm:spPr/>
      <dgm:t>
        <a:bodyPr/>
        <a:lstStyle/>
        <a:p>
          <a:endParaRPr lang="es-ES" sz="1400"/>
        </a:p>
      </dgm:t>
    </dgm:pt>
    <dgm:pt modelId="{9088B1F8-364A-49B8-A67D-7F62856FEDCC}" type="sibTrans" cxnId="{48888925-5243-40E3-82E7-6E5837FA0B9A}">
      <dgm:prSet custT="1"/>
      <dgm:spPr/>
      <dgm:t>
        <a:bodyPr/>
        <a:lstStyle/>
        <a:p>
          <a:endParaRPr lang="es-ES" sz="1400"/>
        </a:p>
      </dgm:t>
    </dgm:pt>
    <dgm:pt modelId="{957CF055-54FA-4D19-9690-5BACA4EBEF98}">
      <dgm:prSet phldrT="[Texto]" custT="1"/>
      <dgm:spPr/>
      <dgm:t>
        <a:bodyPr/>
        <a:lstStyle/>
        <a:p>
          <a:r>
            <a:rPr lang="es-ES" sz="1400" dirty="0"/>
            <a:t>Confidencialidad</a:t>
          </a:r>
        </a:p>
      </dgm:t>
    </dgm:pt>
    <dgm:pt modelId="{06D10235-FEB4-479B-AF29-1EE6AD18DAC3}" type="parTrans" cxnId="{DA37B816-49A6-4974-B8CC-3C4E78068F94}">
      <dgm:prSet/>
      <dgm:spPr/>
      <dgm:t>
        <a:bodyPr/>
        <a:lstStyle/>
        <a:p>
          <a:endParaRPr lang="es-ES" sz="1400"/>
        </a:p>
      </dgm:t>
    </dgm:pt>
    <dgm:pt modelId="{9FDC38E2-610A-4B6B-AF32-25F11E47859C}" type="sibTrans" cxnId="{DA37B816-49A6-4974-B8CC-3C4E78068F94}">
      <dgm:prSet custT="1"/>
      <dgm:spPr/>
      <dgm:t>
        <a:bodyPr/>
        <a:lstStyle/>
        <a:p>
          <a:endParaRPr lang="es-ES" sz="1400"/>
        </a:p>
      </dgm:t>
    </dgm:pt>
    <dgm:pt modelId="{600DA694-7148-40EF-9A0F-C2D8A6CDCC4F}">
      <dgm:prSet phldrT="[Texto]" custT="1"/>
      <dgm:spPr/>
      <dgm:t>
        <a:bodyPr/>
        <a:lstStyle/>
        <a:p>
          <a:r>
            <a:rPr lang="es-ES" sz="1400" dirty="0"/>
            <a:t>Compromiso</a:t>
          </a:r>
        </a:p>
      </dgm:t>
    </dgm:pt>
    <dgm:pt modelId="{67BA1246-DBE6-423E-B692-65FB31DC7524}" type="parTrans" cxnId="{B7D25E41-9088-4F10-AFE4-6DA7866A129A}">
      <dgm:prSet/>
      <dgm:spPr/>
      <dgm:t>
        <a:bodyPr/>
        <a:lstStyle/>
        <a:p>
          <a:endParaRPr lang="es-ES" sz="1400"/>
        </a:p>
      </dgm:t>
    </dgm:pt>
    <dgm:pt modelId="{DD7AB027-F224-40B3-B667-826EC0A7B55D}" type="sibTrans" cxnId="{B7D25E41-9088-4F10-AFE4-6DA7866A129A}">
      <dgm:prSet custT="1"/>
      <dgm:spPr/>
      <dgm:t>
        <a:bodyPr/>
        <a:lstStyle/>
        <a:p>
          <a:endParaRPr lang="es-ES" sz="1400"/>
        </a:p>
      </dgm:t>
    </dgm:pt>
    <dgm:pt modelId="{B0DFB491-F6F5-4249-B912-B4CB4F1025E2}">
      <dgm:prSet phldrT="[Texto]" custT="1"/>
      <dgm:spPr/>
      <dgm:t>
        <a:bodyPr/>
        <a:lstStyle/>
        <a:p>
          <a:r>
            <a:rPr lang="es-ES" sz="1400" dirty="0"/>
            <a:t>Responsabilidad</a:t>
          </a:r>
        </a:p>
      </dgm:t>
    </dgm:pt>
    <dgm:pt modelId="{2D8470C3-8EBA-48A9-A328-46C54D5B8ECB}" type="parTrans" cxnId="{5A9A8F36-7B87-4601-9311-B4E15201B7FE}">
      <dgm:prSet/>
      <dgm:spPr/>
      <dgm:t>
        <a:bodyPr/>
        <a:lstStyle/>
        <a:p>
          <a:endParaRPr lang="es-ES" sz="1400"/>
        </a:p>
      </dgm:t>
    </dgm:pt>
    <dgm:pt modelId="{00F0B1A5-AAAB-4624-9A70-0F218C2047F4}" type="sibTrans" cxnId="{5A9A8F36-7B87-4601-9311-B4E15201B7FE}">
      <dgm:prSet/>
      <dgm:spPr/>
      <dgm:t>
        <a:bodyPr/>
        <a:lstStyle/>
        <a:p>
          <a:endParaRPr lang="es-ES" sz="1400"/>
        </a:p>
      </dgm:t>
    </dgm:pt>
    <dgm:pt modelId="{180A79B6-F1F5-40C4-93CF-A6E8DE9B0AD9}" type="pres">
      <dgm:prSet presAssocID="{B53A23A4-8F1F-40B9-BD0E-0B639721F4F5}" presName="Name0" presStyleCnt="0">
        <dgm:presLayoutVars>
          <dgm:dir/>
          <dgm:resizeHandles val="exact"/>
        </dgm:presLayoutVars>
      </dgm:prSet>
      <dgm:spPr/>
    </dgm:pt>
    <dgm:pt modelId="{6FDD5597-810F-4D6B-ABEA-73F647F45A73}" type="pres">
      <dgm:prSet presAssocID="{3586FECE-72F8-4F25-A577-1B6E911058FE}" presName="node" presStyleLbl="node1" presStyleIdx="0" presStyleCnt="5">
        <dgm:presLayoutVars>
          <dgm:bulletEnabled val="1"/>
        </dgm:presLayoutVars>
      </dgm:prSet>
      <dgm:spPr/>
    </dgm:pt>
    <dgm:pt modelId="{57309A7D-3046-4150-8596-53C7A19E4997}" type="pres">
      <dgm:prSet presAssocID="{24B93874-94FF-42AF-8AC7-5B4199672004}" presName="sibTrans" presStyleLbl="sibTrans2D1" presStyleIdx="0" presStyleCnt="4"/>
      <dgm:spPr/>
    </dgm:pt>
    <dgm:pt modelId="{182563EB-AF1C-491E-AF56-70C49B5883D5}" type="pres">
      <dgm:prSet presAssocID="{24B93874-94FF-42AF-8AC7-5B4199672004}" presName="connectorText" presStyleLbl="sibTrans2D1" presStyleIdx="0" presStyleCnt="4"/>
      <dgm:spPr/>
    </dgm:pt>
    <dgm:pt modelId="{E86CCE37-DC66-410E-88F4-1C53B52C9972}" type="pres">
      <dgm:prSet presAssocID="{90860913-8823-4BC8-856B-38246B729E7D}" presName="node" presStyleLbl="node1" presStyleIdx="1" presStyleCnt="5">
        <dgm:presLayoutVars>
          <dgm:bulletEnabled val="1"/>
        </dgm:presLayoutVars>
      </dgm:prSet>
      <dgm:spPr/>
    </dgm:pt>
    <dgm:pt modelId="{A9B6AB7B-4276-42BD-8958-2272C0D6DFD2}" type="pres">
      <dgm:prSet presAssocID="{9088B1F8-364A-49B8-A67D-7F62856FEDCC}" presName="sibTrans" presStyleLbl="sibTrans2D1" presStyleIdx="1" presStyleCnt="4"/>
      <dgm:spPr/>
    </dgm:pt>
    <dgm:pt modelId="{1CD374C5-4C45-4AC9-9652-E645D872C61C}" type="pres">
      <dgm:prSet presAssocID="{9088B1F8-364A-49B8-A67D-7F62856FEDCC}" presName="connectorText" presStyleLbl="sibTrans2D1" presStyleIdx="1" presStyleCnt="4"/>
      <dgm:spPr/>
    </dgm:pt>
    <dgm:pt modelId="{6CD8346C-BA6E-4314-99E2-BEE2DE8AF08A}" type="pres">
      <dgm:prSet presAssocID="{957CF055-54FA-4D19-9690-5BACA4EBEF98}" presName="node" presStyleLbl="node1" presStyleIdx="2" presStyleCnt="5">
        <dgm:presLayoutVars>
          <dgm:bulletEnabled val="1"/>
        </dgm:presLayoutVars>
      </dgm:prSet>
      <dgm:spPr/>
    </dgm:pt>
    <dgm:pt modelId="{4813AF68-D756-44B4-8161-A38DFEAFC59F}" type="pres">
      <dgm:prSet presAssocID="{9FDC38E2-610A-4B6B-AF32-25F11E47859C}" presName="sibTrans" presStyleLbl="sibTrans2D1" presStyleIdx="2" presStyleCnt="4"/>
      <dgm:spPr/>
    </dgm:pt>
    <dgm:pt modelId="{136AD512-4CCA-462F-8AD3-A481DA5AA698}" type="pres">
      <dgm:prSet presAssocID="{9FDC38E2-610A-4B6B-AF32-25F11E47859C}" presName="connectorText" presStyleLbl="sibTrans2D1" presStyleIdx="2" presStyleCnt="4"/>
      <dgm:spPr/>
    </dgm:pt>
    <dgm:pt modelId="{D2849961-316B-4A67-A01F-FD2716C431FA}" type="pres">
      <dgm:prSet presAssocID="{600DA694-7148-40EF-9A0F-C2D8A6CDCC4F}" presName="node" presStyleLbl="node1" presStyleIdx="3" presStyleCnt="5">
        <dgm:presLayoutVars>
          <dgm:bulletEnabled val="1"/>
        </dgm:presLayoutVars>
      </dgm:prSet>
      <dgm:spPr/>
    </dgm:pt>
    <dgm:pt modelId="{96CDA207-9131-4566-82AF-1DC506D3B43C}" type="pres">
      <dgm:prSet presAssocID="{DD7AB027-F224-40B3-B667-826EC0A7B55D}" presName="sibTrans" presStyleLbl="sibTrans2D1" presStyleIdx="3" presStyleCnt="4"/>
      <dgm:spPr/>
    </dgm:pt>
    <dgm:pt modelId="{A6A8E3AC-89BC-468A-82E8-8FCDA50E94ED}" type="pres">
      <dgm:prSet presAssocID="{DD7AB027-F224-40B3-B667-826EC0A7B55D}" presName="connectorText" presStyleLbl="sibTrans2D1" presStyleIdx="3" presStyleCnt="4"/>
      <dgm:spPr/>
    </dgm:pt>
    <dgm:pt modelId="{52469939-5EC4-4A8A-8AA8-E9DAC1013F68}" type="pres">
      <dgm:prSet presAssocID="{B0DFB491-F6F5-4249-B912-B4CB4F1025E2}" presName="node" presStyleLbl="node1" presStyleIdx="4" presStyleCnt="5">
        <dgm:presLayoutVars>
          <dgm:bulletEnabled val="1"/>
        </dgm:presLayoutVars>
      </dgm:prSet>
      <dgm:spPr/>
    </dgm:pt>
  </dgm:ptLst>
  <dgm:cxnLst>
    <dgm:cxn modelId="{195BDB09-713F-4528-874F-837C4EF35728}" srcId="{B53A23A4-8F1F-40B9-BD0E-0B639721F4F5}" destId="{3586FECE-72F8-4F25-A577-1B6E911058FE}" srcOrd="0" destOrd="0" parTransId="{348C6592-3089-4E13-A769-CB7D860F77CF}" sibTransId="{24B93874-94FF-42AF-8AC7-5B4199672004}"/>
    <dgm:cxn modelId="{DA37B816-49A6-4974-B8CC-3C4E78068F94}" srcId="{B53A23A4-8F1F-40B9-BD0E-0B639721F4F5}" destId="{957CF055-54FA-4D19-9690-5BACA4EBEF98}" srcOrd="2" destOrd="0" parTransId="{06D10235-FEB4-479B-AF29-1EE6AD18DAC3}" sibTransId="{9FDC38E2-610A-4B6B-AF32-25F11E47859C}"/>
    <dgm:cxn modelId="{48888925-5243-40E3-82E7-6E5837FA0B9A}" srcId="{B53A23A4-8F1F-40B9-BD0E-0B639721F4F5}" destId="{90860913-8823-4BC8-856B-38246B729E7D}" srcOrd="1" destOrd="0" parTransId="{6B5AF8B2-0529-41B1-89F6-986E4C7EE1D1}" sibTransId="{9088B1F8-364A-49B8-A67D-7F62856FEDCC}"/>
    <dgm:cxn modelId="{AD27E72B-A67F-48C8-97ED-54187A45DAD3}" type="presOf" srcId="{957CF055-54FA-4D19-9690-5BACA4EBEF98}" destId="{6CD8346C-BA6E-4314-99E2-BEE2DE8AF08A}" srcOrd="0" destOrd="0" presId="urn:microsoft.com/office/officeart/2005/8/layout/process1"/>
    <dgm:cxn modelId="{705A0B2C-27A9-4678-BC00-A5E11784C370}" type="presOf" srcId="{9FDC38E2-610A-4B6B-AF32-25F11E47859C}" destId="{4813AF68-D756-44B4-8161-A38DFEAFC59F}" srcOrd="0" destOrd="0" presId="urn:microsoft.com/office/officeart/2005/8/layout/process1"/>
    <dgm:cxn modelId="{5A9A8F36-7B87-4601-9311-B4E15201B7FE}" srcId="{B53A23A4-8F1F-40B9-BD0E-0B639721F4F5}" destId="{B0DFB491-F6F5-4249-B912-B4CB4F1025E2}" srcOrd="4" destOrd="0" parTransId="{2D8470C3-8EBA-48A9-A328-46C54D5B8ECB}" sibTransId="{00F0B1A5-AAAB-4624-9A70-0F218C2047F4}"/>
    <dgm:cxn modelId="{D0B8E93E-B85B-42ED-8A55-000D569D33DF}" type="presOf" srcId="{24B93874-94FF-42AF-8AC7-5B4199672004}" destId="{57309A7D-3046-4150-8596-53C7A19E4997}" srcOrd="0" destOrd="0" presId="urn:microsoft.com/office/officeart/2005/8/layout/process1"/>
    <dgm:cxn modelId="{B7D25E41-9088-4F10-AFE4-6DA7866A129A}" srcId="{B53A23A4-8F1F-40B9-BD0E-0B639721F4F5}" destId="{600DA694-7148-40EF-9A0F-C2D8A6CDCC4F}" srcOrd="3" destOrd="0" parTransId="{67BA1246-DBE6-423E-B692-65FB31DC7524}" sibTransId="{DD7AB027-F224-40B3-B667-826EC0A7B55D}"/>
    <dgm:cxn modelId="{6660F247-7061-402E-ABF1-A2223905A019}" type="presOf" srcId="{3586FECE-72F8-4F25-A577-1B6E911058FE}" destId="{6FDD5597-810F-4D6B-ABEA-73F647F45A73}" srcOrd="0" destOrd="0" presId="urn:microsoft.com/office/officeart/2005/8/layout/process1"/>
    <dgm:cxn modelId="{4F1CFA4A-1BA8-4176-8777-DFAA80D371F4}" type="presOf" srcId="{DD7AB027-F224-40B3-B667-826EC0A7B55D}" destId="{A6A8E3AC-89BC-468A-82E8-8FCDA50E94ED}" srcOrd="1" destOrd="0" presId="urn:microsoft.com/office/officeart/2005/8/layout/process1"/>
    <dgm:cxn modelId="{73C7D54C-4897-4A53-BAAA-A585703C2B37}" type="presOf" srcId="{9FDC38E2-610A-4B6B-AF32-25F11E47859C}" destId="{136AD512-4CCA-462F-8AD3-A481DA5AA698}" srcOrd="1" destOrd="0" presId="urn:microsoft.com/office/officeart/2005/8/layout/process1"/>
    <dgm:cxn modelId="{3FC13256-6323-4D72-AC2E-B0448266CA2F}" type="presOf" srcId="{B53A23A4-8F1F-40B9-BD0E-0B639721F4F5}" destId="{180A79B6-F1F5-40C4-93CF-A6E8DE9B0AD9}" srcOrd="0" destOrd="0" presId="urn:microsoft.com/office/officeart/2005/8/layout/process1"/>
    <dgm:cxn modelId="{C7438486-7BAB-492F-AA6A-518737A47A1B}" type="presOf" srcId="{600DA694-7148-40EF-9A0F-C2D8A6CDCC4F}" destId="{D2849961-316B-4A67-A01F-FD2716C431FA}" srcOrd="0" destOrd="0" presId="urn:microsoft.com/office/officeart/2005/8/layout/process1"/>
    <dgm:cxn modelId="{DB8B6496-CD87-4E6F-A4FF-77B7EB33A73A}" type="presOf" srcId="{9088B1F8-364A-49B8-A67D-7F62856FEDCC}" destId="{1CD374C5-4C45-4AC9-9652-E645D872C61C}" srcOrd="1" destOrd="0" presId="urn:microsoft.com/office/officeart/2005/8/layout/process1"/>
    <dgm:cxn modelId="{F7D69AAD-41D9-4435-8B71-88F8C7BCAFB4}" type="presOf" srcId="{24B93874-94FF-42AF-8AC7-5B4199672004}" destId="{182563EB-AF1C-491E-AF56-70C49B5883D5}" srcOrd="1" destOrd="0" presId="urn:microsoft.com/office/officeart/2005/8/layout/process1"/>
    <dgm:cxn modelId="{970107B8-6C91-4C18-B6A4-8401DE301E8D}" type="presOf" srcId="{DD7AB027-F224-40B3-B667-826EC0A7B55D}" destId="{96CDA207-9131-4566-82AF-1DC506D3B43C}" srcOrd="0" destOrd="0" presId="urn:microsoft.com/office/officeart/2005/8/layout/process1"/>
    <dgm:cxn modelId="{74FA5BCE-73AC-4348-AA71-223896366516}" type="presOf" srcId="{B0DFB491-F6F5-4249-B912-B4CB4F1025E2}" destId="{52469939-5EC4-4A8A-8AA8-E9DAC1013F68}" srcOrd="0" destOrd="0" presId="urn:microsoft.com/office/officeart/2005/8/layout/process1"/>
    <dgm:cxn modelId="{EDCD82ED-180D-413A-801F-D25DD34910CE}" type="presOf" srcId="{9088B1F8-364A-49B8-A67D-7F62856FEDCC}" destId="{A9B6AB7B-4276-42BD-8958-2272C0D6DFD2}" srcOrd="0" destOrd="0" presId="urn:microsoft.com/office/officeart/2005/8/layout/process1"/>
    <dgm:cxn modelId="{127697F1-33DB-497F-8BB3-79BD352A46D9}" type="presOf" srcId="{90860913-8823-4BC8-856B-38246B729E7D}" destId="{E86CCE37-DC66-410E-88F4-1C53B52C9972}" srcOrd="0" destOrd="0" presId="urn:microsoft.com/office/officeart/2005/8/layout/process1"/>
    <dgm:cxn modelId="{2CB5ED38-E183-4A9C-9F7E-47D7D7FF7EBC}" type="presParOf" srcId="{180A79B6-F1F5-40C4-93CF-A6E8DE9B0AD9}" destId="{6FDD5597-810F-4D6B-ABEA-73F647F45A73}" srcOrd="0" destOrd="0" presId="urn:microsoft.com/office/officeart/2005/8/layout/process1"/>
    <dgm:cxn modelId="{BFEB8764-53E9-409C-93FB-532F49BD63A1}" type="presParOf" srcId="{180A79B6-F1F5-40C4-93CF-A6E8DE9B0AD9}" destId="{57309A7D-3046-4150-8596-53C7A19E4997}" srcOrd="1" destOrd="0" presId="urn:microsoft.com/office/officeart/2005/8/layout/process1"/>
    <dgm:cxn modelId="{1C5AC6CF-988A-457D-8D0F-86DDD0FDC713}" type="presParOf" srcId="{57309A7D-3046-4150-8596-53C7A19E4997}" destId="{182563EB-AF1C-491E-AF56-70C49B5883D5}" srcOrd="0" destOrd="0" presId="urn:microsoft.com/office/officeart/2005/8/layout/process1"/>
    <dgm:cxn modelId="{C8C291DB-2D8E-44FC-839D-81517748EDD2}" type="presParOf" srcId="{180A79B6-F1F5-40C4-93CF-A6E8DE9B0AD9}" destId="{E86CCE37-DC66-410E-88F4-1C53B52C9972}" srcOrd="2" destOrd="0" presId="urn:microsoft.com/office/officeart/2005/8/layout/process1"/>
    <dgm:cxn modelId="{CC29C6EF-7C89-4EBD-B782-1E16E70B47BD}" type="presParOf" srcId="{180A79B6-F1F5-40C4-93CF-A6E8DE9B0AD9}" destId="{A9B6AB7B-4276-42BD-8958-2272C0D6DFD2}" srcOrd="3" destOrd="0" presId="urn:microsoft.com/office/officeart/2005/8/layout/process1"/>
    <dgm:cxn modelId="{0859346B-0459-4E36-BD25-FEAAC928ADAE}" type="presParOf" srcId="{A9B6AB7B-4276-42BD-8958-2272C0D6DFD2}" destId="{1CD374C5-4C45-4AC9-9652-E645D872C61C}" srcOrd="0" destOrd="0" presId="urn:microsoft.com/office/officeart/2005/8/layout/process1"/>
    <dgm:cxn modelId="{0FDC5B65-4619-43F5-9659-26F9A4E3F9DC}" type="presParOf" srcId="{180A79B6-F1F5-40C4-93CF-A6E8DE9B0AD9}" destId="{6CD8346C-BA6E-4314-99E2-BEE2DE8AF08A}" srcOrd="4" destOrd="0" presId="urn:microsoft.com/office/officeart/2005/8/layout/process1"/>
    <dgm:cxn modelId="{363F8089-285C-4E9A-B711-9C9184B913A3}" type="presParOf" srcId="{180A79B6-F1F5-40C4-93CF-A6E8DE9B0AD9}" destId="{4813AF68-D756-44B4-8161-A38DFEAFC59F}" srcOrd="5" destOrd="0" presId="urn:microsoft.com/office/officeart/2005/8/layout/process1"/>
    <dgm:cxn modelId="{633FEFF8-A75E-49A8-A30E-68A0650E8935}" type="presParOf" srcId="{4813AF68-D756-44B4-8161-A38DFEAFC59F}" destId="{136AD512-4CCA-462F-8AD3-A481DA5AA698}" srcOrd="0" destOrd="0" presId="urn:microsoft.com/office/officeart/2005/8/layout/process1"/>
    <dgm:cxn modelId="{E7823D28-5559-4585-93FF-6C333257345A}" type="presParOf" srcId="{180A79B6-F1F5-40C4-93CF-A6E8DE9B0AD9}" destId="{D2849961-316B-4A67-A01F-FD2716C431FA}" srcOrd="6" destOrd="0" presId="urn:microsoft.com/office/officeart/2005/8/layout/process1"/>
    <dgm:cxn modelId="{A2369857-48DC-4AF7-8DFB-99592C161F3A}" type="presParOf" srcId="{180A79B6-F1F5-40C4-93CF-A6E8DE9B0AD9}" destId="{96CDA207-9131-4566-82AF-1DC506D3B43C}" srcOrd="7" destOrd="0" presId="urn:microsoft.com/office/officeart/2005/8/layout/process1"/>
    <dgm:cxn modelId="{471E9C1C-8386-41B4-8DCC-398EF9CD2990}" type="presParOf" srcId="{96CDA207-9131-4566-82AF-1DC506D3B43C}" destId="{A6A8E3AC-89BC-468A-82E8-8FCDA50E94ED}" srcOrd="0" destOrd="0" presId="urn:microsoft.com/office/officeart/2005/8/layout/process1"/>
    <dgm:cxn modelId="{FCDC86D1-7776-4A01-84B9-F5243515F5D7}" type="presParOf" srcId="{180A79B6-F1F5-40C4-93CF-A6E8DE9B0AD9}" destId="{52469939-5EC4-4A8A-8AA8-E9DAC1013F68}"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E4FCF-CA79-4316-A3ED-0C0E4971BAED}">
      <dsp:nvSpPr>
        <dsp:cNvPr id="0" name=""/>
        <dsp:cNvSpPr/>
      </dsp:nvSpPr>
      <dsp:spPr>
        <a:xfrm>
          <a:off x="2008175" y="4418483"/>
          <a:ext cx="3551560"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C65578-1AA8-4594-9C85-E204526368D7}">
      <dsp:nvSpPr>
        <dsp:cNvPr id="0" name=""/>
        <dsp:cNvSpPr/>
      </dsp:nvSpPr>
      <dsp:spPr>
        <a:xfrm>
          <a:off x="2008175" y="3542311"/>
          <a:ext cx="2956629"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B0479C-0808-4B94-9DDC-E985AADCEC32}">
      <dsp:nvSpPr>
        <dsp:cNvPr id="0" name=""/>
        <dsp:cNvSpPr/>
      </dsp:nvSpPr>
      <dsp:spPr>
        <a:xfrm>
          <a:off x="2008175" y="2482252"/>
          <a:ext cx="2956629"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5D93A6-B3AB-4A43-B961-0C9D990CEE91}">
      <dsp:nvSpPr>
        <dsp:cNvPr id="0" name=""/>
        <dsp:cNvSpPr/>
      </dsp:nvSpPr>
      <dsp:spPr>
        <a:xfrm>
          <a:off x="2008175" y="1606080"/>
          <a:ext cx="3551560" cy="0"/>
        </a:xfrm>
        <a:prstGeom prst="line">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65E04D-5470-4725-BE33-BC6A8C0E5DB7}">
      <dsp:nvSpPr>
        <dsp:cNvPr id="0" name=""/>
        <dsp:cNvSpPr/>
      </dsp:nvSpPr>
      <dsp:spPr>
        <a:xfrm>
          <a:off x="205352" y="1209459"/>
          <a:ext cx="3605645" cy="3605645"/>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B7FAA5-5FB3-443E-8BF8-A35AA03D5535}">
      <dsp:nvSpPr>
        <dsp:cNvPr id="0" name=""/>
        <dsp:cNvSpPr/>
      </dsp:nvSpPr>
      <dsp:spPr>
        <a:xfrm>
          <a:off x="854368" y="3124057"/>
          <a:ext cx="2307613" cy="118986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711200">
            <a:lnSpc>
              <a:spcPct val="90000"/>
            </a:lnSpc>
            <a:spcBef>
              <a:spcPct val="0"/>
            </a:spcBef>
            <a:spcAft>
              <a:spcPct val="35000"/>
            </a:spcAft>
            <a:buNone/>
          </a:pPr>
          <a:r>
            <a:rPr lang="es-ES" sz="1600" kern="1200"/>
            <a:t>Modelo de depositarios</a:t>
          </a:r>
          <a:endParaRPr lang="es-CO" sz="1600" kern="1200"/>
        </a:p>
      </dsp:txBody>
      <dsp:txXfrm>
        <a:off x="854368" y="3124057"/>
        <a:ext cx="2307613" cy="1189863"/>
      </dsp:txXfrm>
    </dsp:sp>
    <dsp:sp modelId="{7502A328-6665-403D-BEEE-2DA84E45B7D9}">
      <dsp:nvSpPr>
        <dsp:cNvPr id="0" name=""/>
        <dsp:cNvSpPr/>
      </dsp:nvSpPr>
      <dsp:spPr>
        <a:xfrm>
          <a:off x="5163115" y="1209459"/>
          <a:ext cx="793242" cy="793242"/>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5B739A-C58E-41D6-AD78-EDCC2A694F89}">
      <dsp:nvSpPr>
        <dsp:cNvPr id="0" name=""/>
        <dsp:cNvSpPr/>
      </dsp:nvSpPr>
      <dsp:spPr>
        <a:xfrm>
          <a:off x="5956357" y="1209459"/>
          <a:ext cx="1049580"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Obligaciones de depositarios</a:t>
          </a:r>
          <a:endParaRPr lang="es-CO" sz="1400" kern="1200" dirty="0"/>
        </a:p>
      </dsp:txBody>
      <dsp:txXfrm>
        <a:off x="5956357" y="1209459"/>
        <a:ext cx="1049580" cy="793242"/>
      </dsp:txXfrm>
    </dsp:sp>
    <dsp:sp modelId="{7C336F15-8001-4491-ABBD-7F101A87499B}">
      <dsp:nvSpPr>
        <dsp:cNvPr id="0" name=""/>
        <dsp:cNvSpPr/>
      </dsp:nvSpPr>
      <dsp:spPr>
        <a:xfrm>
          <a:off x="4568183" y="2085631"/>
          <a:ext cx="793242" cy="793242"/>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5039E6-25D3-4949-98BC-A0C47F0AA1CA}">
      <dsp:nvSpPr>
        <dsp:cNvPr id="0" name=""/>
        <dsp:cNvSpPr/>
      </dsp:nvSpPr>
      <dsp:spPr>
        <a:xfrm>
          <a:off x="5361425" y="2085631"/>
          <a:ext cx="783551"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Modelo tarifarios</a:t>
          </a:r>
          <a:endParaRPr lang="es-CO" sz="1400" kern="1200" dirty="0"/>
        </a:p>
      </dsp:txBody>
      <dsp:txXfrm>
        <a:off x="5361425" y="2085631"/>
        <a:ext cx="783551" cy="793242"/>
      </dsp:txXfrm>
    </dsp:sp>
    <dsp:sp modelId="{313CEF49-9425-439E-A4C5-217DDA505AC1}">
      <dsp:nvSpPr>
        <dsp:cNvPr id="0" name=""/>
        <dsp:cNvSpPr/>
      </dsp:nvSpPr>
      <dsp:spPr>
        <a:xfrm>
          <a:off x="4568183" y="3145690"/>
          <a:ext cx="793242" cy="793242"/>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BC0A02-621E-4ED2-B3D2-17842E00AA02}">
      <dsp:nvSpPr>
        <dsp:cNvPr id="0" name=""/>
        <dsp:cNvSpPr/>
      </dsp:nvSpPr>
      <dsp:spPr>
        <a:xfrm>
          <a:off x="5361425" y="3145690"/>
          <a:ext cx="1245975"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Ajuste a Procedimientos</a:t>
          </a:r>
          <a:endParaRPr lang="es-CO" sz="1400" kern="1200" dirty="0"/>
        </a:p>
      </dsp:txBody>
      <dsp:txXfrm>
        <a:off x="5361425" y="3145690"/>
        <a:ext cx="1245975" cy="793242"/>
      </dsp:txXfrm>
    </dsp:sp>
    <dsp:sp modelId="{7FE9521B-F1CB-4206-91D8-13AD05A836DB}">
      <dsp:nvSpPr>
        <dsp:cNvPr id="0" name=""/>
        <dsp:cNvSpPr/>
      </dsp:nvSpPr>
      <dsp:spPr>
        <a:xfrm>
          <a:off x="5163115" y="4021862"/>
          <a:ext cx="793242" cy="793242"/>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FAA72F-1A0B-48F0-8B03-4145BCFC0D5B}">
      <dsp:nvSpPr>
        <dsp:cNvPr id="0" name=""/>
        <dsp:cNvSpPr/>
      </dsp:nvSpPr>
      <dsp:spPr>
        <a:xfrm>
          <a:off x="5956357" y="4021862"/>
          <a:ext cx="1008510" cy="79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0" rIns="53340" bIns="0" numCol="1" spcCol="1270" anchor="ctr" anchorCtr="0">
          <a:noAutofit/>
        </a:bodyPr>
        <a:lstStyle/>
        <a:p>
          <a:pPr marL="0" lvl="0" indent="0" algn="l" defTabSz="622300">
            <a:lnSpc>
              <a:spcPct val="90000"/>
            </a:lnSpc>
            <a:spcBef>
              <a:spcPct val="0"/>
            </a:spcBef>
            <a:spcAft>
              <a:spcPct val="35000"/>
            </a:spcAft>
            <a:buNone/>
          </a:pPr>
          <a:r>
            <a:rPr lang="es-ES" sz="1400" kern="1200" dirty="0"/>
            <a:t>Pólizas (Evaluación de esquema de Seguros)</a:t>
          </a:r>
          <a:endParaRPr lang="es-CO" sz="1400" kern="1200" dirty="0"/>
        </a:p>
      </dsp:txBody>
      <dsp:txXfrm>
        <a:off x="5956357" y="4021862"/>
        <a:ext cx="1008510" cy="7932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3F0C7-3EC4-4C64-AD64-452BFE107CDA}">
      <dsp:nvSpPr>
        <dsp:cNvPr id="0" name=""/>
        <dsp:cNvSpPr/>
      </dsp:nvSpPr>
      <dsp:spPr>
        <a:xfrm>
          <a:off x="0" y="0"/>
          <a:ext cx="10515600" cy="4351338"/>
        </a:xfrm>
        <a:prstGeom prst="roundRect">
          <a:avLst>
            <a:gd name="adj" fmla="val 8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377122" numCol="1" spcCol="1270" anchor="t" anchorCtr="0">
          <a:noAutofit/>
        </a:bodyPr>
        <a:lstStyle/>
        <a:p>
          <a:pPr marL="0" lvl="0" indent="0" algn="l" defTabSz="1600200">
            <a:lnSpc>
              <a:spcPct val="90000"/>
            </a:lnSpc>
            <a:spcBef>
              <a:spcPct val="0"/>
            </a:spcBef>
            <a:spcAft>
              <a:spcPct val="35000"/>
            </a:spcAft>
            <a:buNone/>
          </a:pPr>
          <a:r>
            <a:rPr lang="es-ES" sz="3600" kern="1200" dirty="0"/>
            <a:t>Procedimientos Asociados</a:t>
          </a:r>
          <a:endParaRPr lang="es-CO" sz="3600" kern="1200" dirty="0"/>
        </a:p>
      </dsp:txBody>
      <dsp:txXfrm>
        <a:off x="108329" y="108329"/>
        <a:ext cx="10298942" cy="4134680"/>
      </dsp:txXfrm>
    </dsp:sp>
    <dsp:sp modelId="{8EE0E417-65BB-464B-A2FF-D717ECC64A03}">
      <dsp:nvSpPr>
        <dsp:cNvPr id="0" name=""/>
        <dsp:cNvSpPr/>
      </dsp:nvSpPr>
      <dsp:spPr>
        <a:xfrm>
          <a:off x="262890" y="1087834"/>
          <a:ext cx="1577340" cy="1484299"/>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20 procedimientos</a:t>
          </a:r>
          <a:endParaRPr lang="es-CO" sz="1600" kern="1200" dirty="0"/>
        </a:p>
      </dsp:txBody>
      <dsp:txXfrm>
        <a:off x="308537" y="1133481"/>
        <a:ext cx="1486046" cy="1393005"/>
      </dsp:txXfrm>
    </dsp:sp>
    <dsp:sp modelId="{EE52A527-EBB9-44B1-9719-2052F7DEA695}">
      <dsp:nvSpPr>
        <dsp:cNvPr id="0" name=""/>
        <dsp:cNvSpPr/>
      </dsp:nvSpPr>
      <dsp:spPr>
        <a:xfrm>
          <a:off x="262890" y="2648998"/>
          <a:ext cx="1577340" cy="1484299"/>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24 Actividades</a:t>
          </a:r>
          <a:endParaRPr lang="es-CO" sz="1600" kern="1200" dirty="0"/>
        </a:p>
      </dsp:txBody>
      <dsp:txXfrm>
        <a:off x="308537" y="2694645"/>
        <a:ext cx="1486046" cy="1393005"/>
      </dsp:txXfrm>
    </dsp:sp>
    <dsp:sp modelId="{E139B2E5-96F3-4555-B319-633F1A16BA1C}">
      <dsp:nvSpPr>
        <dsp:cNvPr id="0" name=""/>
        <dsp:cNvSpPr/>
      </dsp:nvSpPr>
      <dsp:spPr>
        <a:xfrm>
          <a:off x="2103120" y="1087834"/>
          <a:ext cx="8149590" cy="3045936"/>
        </a:xfrm>
        <a:prstGeom prst="roundRect">
          <a:avLst>
            <a:gd name="adj" fmla="val 10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934170" numCol="1" spcCol="1270" anchor="t" anchorCtr="0">
          <a:noAutofit/>
        </a:bodyPr>
        <a:lstStyle/>
        <a:p>
          <a:pPr marL="0" lvl="0" indent="0" algn="l" defTabSz="1600200">
            <a:lnSpc>
              <a:spcPct val="90000"/>
            </a:lnSpc>
            <a:spcBef>
              <a:spcPct val="0"/>
            </a:spcBef>
            <a:spcAft>
              <a:spcPct val="35000"/>
            </a:spcAft>
            <a:buNone/>
          </a:pPr>
          <a:r>
            <a:rPr lang="es-ES" sz="3600" kern="1200" dirty="0"/>
            <a:t>Metodología</a:t>
          </a:r>
          <a:endParaRPr lang="es-CO" sz="3600" kern="1200" dirty="0"/>
        </a:p>
      </dsp:txBody>
      <dsp:txXfrm>
        <a:off x="2196793" y="1181507"/>
        <a:ext cx="7962244" cy="2858590"/>
      </dsp:txXfrm>
    </dsp:sp>
    <dsp:sp modelId="{1FEDA78A-A14C-4E72-A4D4-6E5DD497BEE6}">
      <dsp:nvSpPr>
        <dsp:cNvPr id="0" name=""/>
        <dsp:cNvSpPr/>
      </dsp:nvSpPr>
      <dsp:spPr>
        <a:xfrm>
          <a:off x="2306859" y="2153912"/>
          <a:ext cx="1629918" cy="837223"/>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42 Básicas</a:t>
          </a:r>
          <a:endParaRPr lang="es-CO" sz="1600" kern="1200" dirty="0"/>
        </a:p>
      </dsp:txBody>
      <dsp:txXfrm>
        <a:off x="2332606" y="2179659"/>
        <a:ext cx="1578424" cy="785729"/>
      </dsp:txXfrm>
    </dsp:sp>
    <dsp:sp modelId="{D39BE536-55B4-4ED1-8F97-5DA5009F18C2}">
      <dsp:nvSpPr>
        <dsp:cNvPr id="0" name=""/>
        <dsp:cNvSpPr/>
      </dsp:nvSpPr>
      <dsp:spPr>
        <a:xfrm>
          <a:off x="2306859" y="3066537"/>
          <a:ext cx="1629918" cy="837223"/>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14 Especificas</a:t>
          </a:r>
          <a:endParaRPr lang="es-CO" sz="1600" kern="1200" dirty="0"/>
        </a:p>
      </dsp:txBody>
      <dsp:txXfrm>
        <a:off x="2332606" y="3092284"/>
        <a:ext cx="1578424" cy="785729"/>
      </dsp:txXfrm>
    </dsp:sp>
    <dsp:sp modelId="{6F86C5B1-E749-4EAD-B39B-C2CD183F97CB}">
      <dsp:nvSpPr>
        <dsp:cNvPr id="0" name=""/>
        <dsp:cNvSpPr/>
      </dsp:nvSpPr>
      <dsp:spPr>
        <a:xfrm>
          <a:off x="4153662" y="2175669"/>
          <a:ext cx="5836158" cy="1740535"/>
        </a:xfrm>
        <a:prstGeom prst="roundRect">
          <a:avLst>
            <a:gd name="adj" fmla="val 10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982435" numCol="1" spcCol="1270" anchor="t" anchorCtr="0">
          <a:noAutofit/>
        </a:bodyPr>
        <a:lstStyle/>
        <a:p>
          <a:pPr marL="0" lvl="0" indent="0" algn="l" defTabSz="1600200">
            <a:lnSpc>
              <a:spcPct val="90000"/>
            </a:lnSpc>
            <a:spcBef>
              <a:spcPct val="0"/>
            </a:spcBef>
            <a:spcAft>
              <a:spcPct val="35000"/>
            </a:spcAft>
            <a:buNone/>
          </a:pPr>
          <a:r>
            <a:rPr lang="es-ES" sz="3600" kern="1200" dirty="0"/>
            <a:t>Decreto 2136</a:t>
          </a:r>
          <a:endParaRPr lang="es-CO" sz="3600" kern="1200" dirty="0"/>
        </a:p>
      </dsp:txBody>
      <dsp:txXfrm>
        <a:off x="4207189" y="2229196"/>
        <a:ext cx="5729104" cy="1633481"/>
      </dsp:txXfrm>
    </dsp:sp>
    <dsp:sp modelId="{8D0FDB29-0609-4E34-9154-3B27B46C87B7}">
      <dsp:nvSpPr>
        <dsp:cNvPr id="0" name=""/>
        <dsp:cNvSpPr/>
      </dsp:nvSpPr>
      <dsp:spPr>
        <a:xfrm>
          <a:off x="4299565" y="2958909"/>
          <a:ext cx="2731567" cy="783240"/>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28</a:t>
          </a:r>
          <a:endParaRPr lang="es-CO" sz="1600" kern="1200" dirty="0"/>
        </a:p>
      </dsp:txBody>
      <dsp:txXfrm>
        <a:off x="4323652" y="2982996"/>
        <a:ext cx="2683393" cy="735066"/>
      </dsp:txXfrm>
    </dsp:sp>
    <dsp:sp modelId="{6A8A4C69-FC87-42E3-876F-3187D1C3028B}">
      <dsp:nvSpPr>
        <dsp:cNvPr id="0" name=""/>
        <dsp:cNvSpPr/>
      </dsp:nvSpPr>
      <dsp:spPr>
        <a:xfrm>
          <a:off x="7108844" y="2958909"/>
          <a:ext cx="2731567" cy="783240"/>
        </a:xfrm>
        <a:prstGeom prst="roundRect">
          <a:avLst>
            <a:gd name="adj" fmla="val 105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Obligaciones</a:t>
          </a:r>
          <a:endParaRPr lang="es-CO" sz="1600" kern="1200" dirty="0"/>
        </a:p>
      </dsp:txBody>
      <dsp:txXfrm>
        <a:off x="7132931" y="2982996"/>
        <a:ext cx="2683393" cy="7350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3F0C7-3EC4-4C64-AD64-452BFE107CDA}">
      <dsp:nvSpPr>
        <dsp:cNvPr id="0" name=""/>
        <dsp:cNvSpPr/>
      </dsp:nvSpPr>
      <dsp:spPr>
        <a:xfrm>
          <a:off x="0" y="0"/>
          <a:ext cx="10515600" cy="4351338"/>
        </a:xfrm>
        <a:prstGeom prst="roundRect">
          <a:avLst>
            <a:gd name="adj" fmla="val 85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3377122" numCol="1" spcCol="1270" anchor="t" anchorCtr="0">
          <a:noAutofit/>
        </a:bodyPr>
        <a:lstStyle/>
        <a:p>
          <a:pPr marL="0" lvl="0" indent="0" algn="l" defTabSz="1600200">
            <a:lnSpc>
              <a:spcPct val="90000"/>
            </a:lnSpc>
            <a:spcBef>
              <a:spcPct val="0"/>
            </a:spcBef>
            <a:spcAft>
              <a:spcPct val="35000"/>
            </a:spcAft>
            <a:buNone/>
          </a:pPr>
          <a:r>
            <a:rPr lang="es-ES" sz="3600" kern="1200" dirty="0"/>
            <a:t>Macroprocesos</a:t>
          </a:r>
          <a:endParaRPr lang="es-CO" sz="3600" kern="1200" dirty="0"/>
        </a:p>
      </dsp:txBody>
      <dsp:txXfrm>
        <a:off x="108329" y="108329"/>
        <a:ext cx="10298942" cy="4134680"/>
      </dsp:txXfrm>
    </dsp:sp>
    <dsp:sp modelId="{9DEA4904-B5B1-4D8D-93C5-3E4A4225C466}">
      <dsp:nvSpPr>
        <dsp:cNvPr id="0" name=""/>
        <dsp:cNvSpPr/>
      </dsp:nvSpPr>
      <dsp:spPr>
        <a:xfrm>
          <a:off x="262890" y="1087834"/>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Recepción y Registro </a:t>
          </a:r>
        </a:p>
        <a:p>
          <a:pPr marL="0" lvl="0" indent="0" algn="ctr" defTabSz="533400">
            <a:lnSpc>
              <a:spcPct val="90000"/>
            </a:lnSpc>
            <a:spcBef>
              <a:spcPct val="0"/>
            </a:spcBef>
            <a:spcAft>
              <a:spcPct val="35000"/>
            </a:spcAft>
            <a:buNone/>
          </a:pPr>
          <a:r>
            <a:rPr lang="es-ES" sz="1200" kern="1200" dirty="0"/>
            <a:t>4</a:t>
          </a:r>
          <a:endParaRPr lang="es-CO" sz="1200" kern="1200" dirty="0"/>
        </a:p>
      </dsp:txBody>
      <dsp:txXfrm>
        <a:off x="285416" y="1110360"/>
        <a:ext cx="1532288" cy="687430"/>
      </dsp:txXfrm>
    </dsp:sp>
    <dsp:sp modelId="{E4D5C684-EFC1-4781-A502-BCE661EBEC86}">
      <dsp:nvSpPr>
        <dsp:cNvPr id="0" name=""/>
        <dsp:cNvSpPr/>
      </dsp:nvSpPr>
      <dsp:spPr>
        <a:xfrm>
          <a:off x="262890" y="1858248"/>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Diagnostico y Alistamiento</a:t>
          </a:r>
        </a:p>
        <a:p>
          <a:pPr marL="0" lvl="0" indent="0" algn="ctr" defTabSz="533400">
            <a:lnSpc>
              <a:spcPct val="90000"/>
            </a:lnSpc>
            <a:spcBef>
              <a:spcPct val="0"/>
            </a:spcBef>
            <a:spcAft>
              <a:spcPct val="35000"/>
            </a:spcAft>
            <a:buNone/>
          </a:pPr>
          <a:r>
            <a:rPr lang="es-ES" sz="1200" kern="1200" dirty="0"/>
            <a:t>16</a:t>
          </a:r>
          <a:endParaRPr lang="es-CO" sz="1200" kern="1200" dirty="0"/>
        </a:p>
      </dsp:txBody>
      <dsp:txXfrm>
        <a:off x="285416" y="1880774"/>
        <a:ext cx="1532288" cy="687430"/>
      </dsp:txXfrm>
    </dsp:sp>
    <dsp:sp modelId="{AFC874A0-1015-4D9E-AA6D-89ECC2D50F6B}">
      <dsp:nvSpPr>
        <dsp:cNvPr id="0" name=""/>
        <dsp:cNvSpPr/>
      </dsp:nvSpPr>
      <dsp:spPr>
        <a:xfrm>
          <a:off x="262890" y="2628662"/>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Disposición Temporal</a:t>
          </a:r>
        </a:p>
        <a:p>
          <a:pPr marL="0" lvl="0" indent="0" algn="ctr" defTabSz="533400">
            <a:lnSpc>
              <a:spcPct val="90000"/>
            </a:lnSpc>
            <a:spcBef>
              <a:spcPct val="0"/>
            </a:spcBef>
            <a:spcAft>
              <a:spcPct val="35000"/>
            </a:spcAft>
            <a:buNone/>
          </a:pPr>
          <a:r>
            <a:rPr lang="es-ES" sz="1200" kern="1200" dirty="0"/>
            <a:t>11</a:t>
          </a:r>
          <a:endParaRPr lang="es-CO" sz="1200" kern="1200" dirty="0"/>
        </a:p>
      </dsp:txBody>
      <dsp:txXfrm>
        <a:off x="285416" y="2651188"/>
        <a:ext cx="1532288" cy="687430"/>
      </dsp:txXfrm>
    </dsp:sp>
    <dsp:sp modelId="{642D2F7E-9FC3-413C-BA2C-2916AB34AE1A}">
      <dsp:nvSpPr>
        <dsp:cNvPr id="0" name=""/>
        <dsp:cNvSpPr/>
      </dsp:nvSpPr>
      <dsp:spPr>
        <a:xfrm>
          <a:off x="262890" y="3399076"/>
          <a:ext cx="1577340" cy="732482"/>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Disposición Final</a:t>
          </a:r>
        </a:p>
        <a:p>
          <a:pPr marL="0" lvl="0" indent="0" algn="ctr" defTabSz="533400">
            <a:lnSpc>
              <a:spcPct val="90000"/>
            </a:lnSpc>
            <a:spcBef>
              <a:spcPct val="0"/>
            </a:spcBef>
            <a:spcAft>
              <a:spcPct val="35000"/>
            </a:spcAft>
            <a:buNone/>
          </a:pPr>
          <a:r>
            <a:rPr lang="es-ES" sz="1200" kern="1200" dirty="0"/>
            <a:t>2</a:t>
          </a:r>
          <a:endParaRPr lang="es-CO" sz="1200" kern="1200" dirty="0"/>
        </a:p>
      </dsp:txBody>
      <dsp:txXfrm>
        <a:off x="285416" y="3421602"/>
        <a:ext cx="1532288" cy="687430"/>
      </dsp:txXfrm>
    </dsp:sp>
    <dsp:sp modelId="{E139B2E5-96F3-4555-B319-633F1A16BA1C}">
      <dsp:nvSpPr>
        <dsp:cNvPr id="0" name=""/>
        <dsp:cNvSpPr/>
      </dsp:nvSpPr>
      <dsp:spPr>
        <a:xfrm>
          <a:off x="2103120" y="1087834"/>
          <a:ext cx="8149590" cy="3045936"/>
        </a:xfrm>
        <a:prstGeom prst="roundRect">
          <a:avLst>
            <a:gd name="adj" fmla="val 105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934170" numCol="1" spcCol="1270" anchor="t" anchorCtr="0">
          <a:noAutofit/>
        </a:bodyPr>
        <a:lstStyle/>
        <a:p>
          <a:pPr marL="0" lvl="0" indent="0" algn="l" defTabSz="1600200">
            <a:lnSpc>
              <a:spcPct val="90000"/>
            </a:lnSpc>
            <a:spcBef>
              <a:spcPct val="0"/>
            </a:spcBef>
            <a:spcAft>
              <a:spcPct val="35000"/>
            </a:spcAft>
            <a:buNone/>
          </a:pPr>
          <a:r>
            <a:rPr lang="es-ES" sz="3600" kern="1200" dirty="0"/>
            <a:t>Metodología</a:t>
          </a:r>
          <a:endParaRPr lang="es-CO" sz="3600" kern="1200" dirty="0"/>
        </a:p>
      </dsp:txBody>
      <dsp:txXfrm>
        <a:off x="2196793" y="1181507"/>
        <a:ext cx="7962244" cy="2858590"/>
      </dsp:txXfrm>
    </dsp:sp>
    <dsp:sp modelId="{1880BA31-D104-44A9-8650-6A161510E57D}">
      <dsp:nvSpPr>
        <dsp:cNvPr id="0" name=""/>
        <dsp:cNvSpPr/>
      </dsp:nvSpPr>
      <dsp:spPr>
        <a:xfrm>
          <a:off x="2306859" y="2153912"/>
          <a:ext cx="1629918" cy="837223"/>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9 Básicas</a:t>
          </a:r>
          <a:endParaRPr lang="es-CO" sz="1200" kern="1200" dirty="0"/>
        </a:p>
      </dsp:txBody>
      <dsp:txXfrm>
        <a:off x="2332606" y="2179659"/>
        <a:ext cx="1578424" cy="785729"/>
      </dsp:txXfrm>
    </dsp:sp>
    <dsp:sp modelId="{8258539C-F5F3-4D48-972B-757F697442C8}">
      <dsp:nvSpPr>
        <dsp:cNvPr id="0" name=""/>
        <dsp:cNvSpPr/>
      </dsp:nvSpPr>
      <dsp:spPr>
        <a:xfrm>
          <a:off x="2306859" y="3066537"/>
          <a:ext cx="1629918" cy="837223"/>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29 Especificas</a:t>
          </a:r>
          <a:endParaRPr lang="es-CO" sz="1200" kern="1200" dirty="0"/>
        </a:p>
      </dsp:txBody>
      <dsp:txXfrm>
        <a:off x="2332606" y="3092284"/>
        <a:ext cx="1578424" cy="785729"/>
      </dsp:txXfrm>
    </dsp:sp>
    <dsp:sp modelId="{C97D2D95-8523-4DB5-823A-0633C05A8450}">
      <dsp:nvSpPr>
        <dsp:cNvPr id="0" name=""/>
        <dsp:cNvSpPr/>
      </dsp:nvSpPr>
      <dsp:spPr>
        <a:xfrm>
          <a:off x="4153662" y="2175669"/>
          <a:ext cx="5836158" cy="1740535"/>
        </a:xfrm>
        <a:prstGeom prst="roundRect">
          <a:avLst>
            <a:gd name="adj" fmla="val 105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982435" numCol="1" spcCol="1270" anchor="t" anchorCtr="0">
          <a:noAutofit/>
        </a:bodyPr>
        <a:lstStyle/>
        <a:p>
          <a:pPr marL="0" lvl="0" indent="0" algn="l" defTabSz="1600200">
            <a:lnSpc>
              <a:spcPct val="90000"/>
            </a:lnSpc>
            <a:spcBef>
              <a:spcPct val="0"/>
            </a:spcBef>
            <a:spcAft>
              <a:spcPct val="35000"/>
            </a:spcAft>
            <a:buNone/>
          </a:pPr>
          <a:r>
            <a:rPr lang="es-ES" sz="3600" kern="1200" dirty="0"/>
            <a:t>Decreto 2136</a:t>
          </a:r>
          <a:endParaRPr lang="es-CO" sz="3600" kern="1200" dirty="0"/>
        </a:p>
      </dsp:txBody>
      <dsp:txXfrm>
        <a:off x="4207189" y="2229196"/>
        <a:ext cx="5729104" cy="1633481"/>
      </dsp:txXfrm>
    </dsp:sp>
    <dsp:sp modelId="{B60DA458-E5C6-4E8D-9CA8-92FDD52EA510}">
      <dsp:nvSpPr>
        <dsp:cNvPr id="0" name=""/>
        <dsp:cNvSpPr/>
      </dsp:nvSpPr>
      <dsp:spPr>
        <a:xfrm>
          <a:off x="4299565" y="2958909"/>
          <a:ext cx="2731567" cy="783240"/>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28</a:t>
          </a:r>
          <a:endParaRPr lang="es-CO" sz="1200" kern="1200" dirty="0"/>
        </a:p>
      </dsp:txBody>
      <dsp:txXfrm>
        <a:off x="4323652" y="2982996"/>
        <a:ext cx="2683393" cy="735066"/>
      </dsp:txXfrm>
    </dsp:sp>
    <dsp:sp modelId="{3323DA65-2BB4-4C84-8638-5C32654225A1}">
      <dsp:nvSpPr>
        <dsp:cNvPr id="0" name=""/>
        <dsp:cNvSpPr/>
      </dsp:nvSpPr>
      <dsp:spPr>
        <a:xfrm>
          <a:off x="7108844" y="2958909"/>
          <a:ext cx="2731567" cy="783240"/>
        </a:xfrm>
        <a:prstGeom prst="roundRect">
          <a:avLst>
            <a:gd name="adj" fmla="val 10500"/>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Obligaciones</a:t>
          </a:r>
          <a:endParaRPr lang="es-CO" sz="1200" kern="1200" dirty="0"/>
        </a:p>
      </dsp:txBody>
      <dsp:txXfrm>
        <a:off x="7132931" y="2982996"/>
        <a:ext cx="2683393" cy="7350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D5597-810F-4D6B-ABEA-73F647F45A73}">
      <dsp:nvSpPr>
        <dsp:cNvPr id="0" name=""/>
        <dsp:cNvSpPr/>
      </dsp:nvSpPr>
      <dsp:spPr>
        <a:xfrm>
          <a:off x="4420" y="979502"/>
          <a:ext cx="1370490" cy="82229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Probidad</a:t>
          </a:r>
        </a:p>
      </dsp:txBody>
      <dsp:txXfrm>
        <a:off x="28504" y="1003586"/>
        <a:ext cx="1322322" cy="774126"/>
      </dsp:txXfrm>
    </dsp:sp>
    <dsp:sp modelId="{57309A7D-3046-4150-8596-53C7A19E4997}">
      <dsp:nvSpPr>
        <dsp:cNvPr id="0" name=""/>
        <dsp:cNvSpPr/>
      </dsp:nvSpPr>
      <dsp:spPr>
        <a:xfrm>
          <a:off x="1511960" y="1220708"/>
          <a:ext cx="290543" cy="33988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1511960" y="1288684"/>
        <a:ext cx="203380" cy="203929"/>
      </dsp:txXfrm>
    </dsp:sp>
    <dsp:sp modelId="{E86CCE37-DC66-410E-88F4-1C53B52C9972}">
      <dsp:nvSpPr>
        <dsp:cNvPr id="0" name=""/>
        <dsp:cNvSpPr/>
      </dsp:nvSpPr>
      <dsp:spPr>
        <a:xfrm>
          <a:off x="1923107" y="979502"/>
          <a:ext cx="1370490" cy="82229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Respeto</a:t>
          </a:r>
        </a:p>
      </dsp:txBody>
      <dsp:txXfrm>
        <a:off x="1947191" y="1003586"/>
        <a:ext cx="1322322" cy="774126"/>
      </dsp:txXfrm>
    </dsp:sp>
    <dsp:sp modelId="{A9B6AB7B-4276-42BD-8958-2272C0D6DFD2}">
      <dsp:nvSpPr>
        <dsp:cNvPr id="0" name=""/>
        <dsp:cNvSpPr/>
      </dsp:nvSpPr>
      <dsp:spPr>
        <a:xfrm>
          <a:off x="3430647" y="1220708"/>
          <a:ext cx="290543" cy="33988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3430647" y="1288684"/>
        <a:ext cx="203380" cy="203929"/>
      </dsp:txXfrm>
    </dsp:sp>
    <dsp:sp modelId="{6CD8346C-BA6E-4314-99E2-BEE2DE8AF08A}">
      <dsp:nvSpPr>
        <dsp:cNvPr id="0" name=""/>
        <dsp:cNvSpPr/>
      </dsp:nvSpPr>
      <dsp:spPr>
        <a:xfrm>
          <a:off x="3841794" y="979502"/>
          <a:ext cx="1370490" cy="82229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Confidencialidad</a:t>
          </a:r>
        </a:p>
      </dsp:txBody>
      <dsp:txXfrm>
        <a:off x="3865878" y="1003586"/>
        <a:ext cx="1322322" cy="774126"/>
      </dsp:txXfrm>
    </dsp:sp>
    <dsp:sp modelId="{4813AF68-D756-44B4-8161-A38DFEAFC59F}">
      <dsp:nvSpPr>
        <dsp:cNvPr id="0" name=""/>
        <dsp:cNvSpPr/>
      </dsp:nvSpPr>
      <dsp:spPr>
        <a:xfrm>
          <a:off x="5349333" y="1220708"/>
          <a:ext cx="290543" cy="33988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5349333" y="1288684"/>
        <a:ext cx="203380" cy="203929"/>
      </dsp:txXfrm>
    </dsp:sp>
    <dsp:sp modelId="{D2849961-316B-4A67-A01F-FD2716C431FA}">
      <dsp:nvSpPr>
        <dsp:cNvPr id="0" name=""/>
        <dsp:cNvSpPr/>
      </dsp:nvSpPr>
      <dsp:spPr>
        <a:xfrm>
          <a:off x="5760480" y="979502"/>
          <a:ext cx="1370490" cy="82229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Compromiso</a:t>
          </a:r>
        </a:p>
      </dsp:txBody>
      <dsp:txXfrm>
        <a:off x="5784564" y="1003586"/>
        <a:ext cx="1322322" cy="774126"/>
      </dsp:txXfrm>
    </dsp:sp>
    <dsp:sp modelId="{96CDA207-9131-4566-82AF-1DC506D3B43C}">
      <dsp:nvSpPr>
        <dsp:cNvPr id="0" name=""/>
        <dsp:cNvSpPr/>
      </dsp:nvSpPr>
      <dsp:spPr>
        <a:xfrm>
          <a:off x="7268020" y="1220708"/>
          <a:ext cx="290543" cy="33988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7268020" y="1288684"/>
        <a:ext cx="203380" cy="203929"/>
      </dsp:txXfrm>
    </dsp:sp>
    <dsp:sp modelId="{52469939-5EC4-4A8A-8AA8-E9DAC1013F68}">
      <dsp:nvSpPr>
        <dsp:cNvPr id="0" name=""/>
        <dsp:cNvSpPr/>
      </dsp:nvSpPr>
      <dsp:spPr>
        <a:xfrm>
          <a:off x="7679167" y="979502"/>
          <a:ext cx="1370490" cy="822294"/>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Responsabilidad</a:t>
          </a:r>
        </a:p>
      </dsp:txBody>
      <dsp:txXfrm>
        <a:off x="7703251" y="1003586"/>
        <a:ext cx="1322322" cy="774126"/>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0.21414</cdr:x>
      <cdr:y>0.39109</cdr:y>
    </cdr:from>
    <cdr:to>
      <cdr:x>0.73067</cdr:x>
      <cdr:y>0.74164</cdr:y>
    </cdr:to>
    <cdr:sp macro="" textlink="">
      <cdr:nvSpPr>
        <cdr:cNvPr id="2" name="CuadroTexto 1">
          <a:extLst xmlns:a="http://schemas.openxmlformats.org/drawingml/2006/main">
            <a:ext uri="{FF2B5EF4-FFF2-40B4-BE49-F238E27FC236}">
              <a16:creationId xmlns:a16="http://schemas.microsoft.com/office/drawing/2014/main" id="{FE4E02FB-B79D-4255-88ED-31EEE8942A65}"/>
            </a:ext>
          </a:extLst>
        </cdr:cNvPr>
        <cdr:cNvSpPr txBox="1"/>
      </cdr:nvSpPr>
      <cdr:spPr>
        <a:xfrm xmlns:a="http://schemas.openxmlformats.org/drawingml/2006/main">
          <a:off x="824273" y="1085684"/>
          <a:ext cx="1988191" cy="97312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O" sz="4400" b="1" dirty="0">
              <a:ln w="0"/>
              <a:solidFill>
                <a:srgbClr val="002060"/>
              </a:solidFill>
            </a:rPr>
            <a:t>250%</a:t>
          </a:r>
          <a:endParaRPr lang="es-CO" sz="4400" b="1" dirty="0">
            <a:solidFill>
              <a:srgbClr val="00206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0.16937</cdr:x>
      <cdr:y>0.36626</cdr:y>
    </cdr:from>
    <cdr:to>
      <cdr:x>0.63177</cdr:x>
      <cdr:y>0.61912</cdr:y>
    </cdr:to>
    <cdr:sp macro="" textlink="">
      <cdr:nvSpPr>
        <cdr:cNvPr id="2" name="CuadroTexto 1">
          <a:extLst xmlns:a="http://schemas.openxmlformats.org/drawingml/2006/main">
            <a:ext uri="{FF2B5EF4-FFF2-40B4-BE49-F238E27FC236}">
              <a16:creationId xmlns:a16="http://schemas.microsoft.com/office/drawing/2014/main" id="{38A1D9F9-31B6-4649-89EC-6F6C09A3C169}"/>
            </a:ext>
          </a:extLst>
        </cdr:cNvPr>
        <cdr:cNvSpPr txBox="1"/>
      </cdr:nvSpPr>
      <cdr:spPr>
        <a:xfrm xmlns:a="http://schemas.openxmlformats.org/drawingml/2006/main">
          <a:off x="565363" y="975186"/>
          <a:ext cx="1543574" cy="673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dirty="0"/>
        </a:p>
      </cdr:txBody>
    </cdr:sp>
  </cdr:relSizeAnchor>
  <cdr:relSizeAnchor xmlns:cdr="http://schemas.openxmlformats.org/drawingml/2006/chartDrawing">
    <cdr:from>
      <cdr:x>0.30903</cdr:x>
      <cdr:y>0.38116</cdr:y>
    </cdr:from>
    <cdr:to>
      <cdr:x>0.80662</cdr:x>
      <cdr:y>0.78561</cdr:y>
    </cdr:to>
    <cdr:sp macro="" textlink="">
      <cdr:nvSpPr>
        <cdr:cNvPr id="3" name="CuadroTexto 2">
          <a:extLst xmlns:a="http://schemas.openxmlformats.org/drawingml/2006/main">
            <a:ext uri="{FF2B5EF4-FFF2-40B4-BE49-F238E27FC236}">
              <a16:creationId xmlns:a16="http://schemas.microsoft.com/office/drawing/2014/main" id="{7678DF75-60E8-4CCE-8592-320568075BF9}"/>
            </a:ext>
          </a:extLst>
        </cdr:cNvPr>
        <cdr:cNvSpPr txBox="1"/>
      </cdr:nvSpPr>
      <cdr:spPr>
        <a:xfrm xmlns:a="http://schemas.openxmlformats.org/drawingml/2006/main">
          <a:off x="1031587" y="1014839"/>
          <a:ext cx="1661020" cy="107687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CO" sz="3600" b="1" dirty="0">
              <a:solidFill>
                <a:schemeClr val="tx2"/>
              </a:solidFill>
            </a:rPr>
            <a:t>195%</a:t>
          </a:r>
        </a:p>
      </cdr:txBody>
    </cdr:sp>
  </cdr:relSizeAnchor>
</c:userShapes>
</file>

<file path=ppt/drawings/drawing3.xml><?xml version="1.0" encoding="utf-8"?>
<c:userShapes xmlns:c="http://schemas.openxmlformats.org/drawingml/2006/chart">
  <cdr:relSizeAnchor xmlns:cdr="http://schemas.openxmlformats.org/drawingml/2006/chartDrawing">
    <cdr:from>
      <cdr:x>0.16937</cdr:x>
      <cdr:y>0.36626</cdr:y>
    </cdr:from>
    <cdr:to>
      <cdr:x>0.63177</cdr:x>
      <cdr:y>0.61912</cdr:y>
    </cdr:to>
    <cdr:sp macro="" textlink="">
      <cdr:nvSpPr>
        <cdr:cNvPr id="2" name="CuadroTexto 1">
          <a:extLst xmlns:a="http://schemas.openxmlformats.org/drawingml/2006/main">
            <a:ext uri="{FF2B5EF4-FFF2-40B4-BE49-F238E27FC236}">
              <a16:creationId xmlns:a16="http://schemas.microsoft.com/office/drawing/2014/main" id="{38A1D9F9-31B6-4649-89EC-6F6C09A3C169}"/>
            </a:ext>
          </a:extLst>
        </cdr:cNvPr>
        <cdr:cNvSpPr txBox="1"/>
      </cdr:nvSpPr>
      <cdr:spPr>
        <a:xfrm xmlns:a="http://schemas.openxmlformats.org/drawingml/2006/main">
          <a:off x="565363" y="975186"/>
          <a:ext cx="1543574" cy="673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0.16937</cdr:x>
      <cdr:y>0.36626</cdr:y>
    </cdr:from>
    <cdr:to>
      <cdr:x>0.63177</cdr:x>
      <cdr:y>0.61912</cdr:y>
    </cdr:to>
    <cdr:sp macro="" textlink="">
      <cdr:nvSpPr>
        <cdr:cNvPr id="2" name="CuadroTexto 1">
          <a:extLst xmlns:a="http://schemas.openxmlformats.org/drawingml/2006/main">
            <a:ext uri="{FF2B5EF4-FFF2-40B4-BE49-F238E27FC236}">
              <a16:creationId xmlns:a16="http://schemas.microsoft.com/office/drawing/2014/main" id="{38A1D9F9-31B6-4649-89EC-6F6C09A3C169}"/>
            </a:ext>
          </a:extLst>
        </cdr:cNvPr>
        <cdr:cNvSpPr txBox="1"/>
      </cdr:nvSpPr>
      <cdr:spPr>
        <a:xfrm xmlns:a="http://schemas.openxmlformats.org/drawingml/2006/main">
          <a:off x="565363" y="975186"/>
          <a:ext cx="1543574" cy="673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0.16937</cdr:x>
      <cdr:y>0.36626</cdr:y>
    </cdr:from>
    <cdr:to>
      <cdr:x>0.63177</cdr:x>
      <cdr:y>0.61912</cdr:y>
    </cdr:to>
    <cdr:sp macro="" textlink="">
      <cdr:nvSpPr>
        <cdr:cNvPr id="2" name="CuadroTexto 1">
          <a:extLst xmlns:a="http://schemas.openxmlformats.org/drawingml/2006/main">
            <a:ext uri="{FF2B5EF4-FFF2-40B4-BE49-F238E27FC236}">
              <a16:creationId xmlns:a16="http://schemas.microsoft.com/office/drawing/2014/main" id="{38A1D9F9-31B6-4649-89EC-6F6C09A3C169}"/>
            </a:ext>
          </a:extLst>
        </cdr:cNvPr>
        <cdr:cNvSpPr txBox="1"/>
      </cdr:nvSpPr>
      <cdr:spPr>
        <a:xfrm xmlns:a="http://schemas.openxmlformats.org/drawingml/2006/main">
          <a:off x="565363" y="975186"/>
          <a:ext cx="1543574" cy="6732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O"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06/02/2019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06/02/2019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06/02/2019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06/02/2019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06/02/2019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06/02/2019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06/02/2019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06/02/2019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06/02/2019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06/02/2019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06/02/2019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06/02/2019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8FFABA-E095-47A7-93CB-A974EBB5C38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75733FE7-39AE-4B96-B3B6-41F77CC539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793E2BDA-15DA-471B-A5EE-D403A0E0EF96}"/>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5" name="Marcador de pie de página 4">
            <a:extLst>
              <a:ext uri="{FF2B5EF4-FFF2-40B4-BE49-F238E27FC236}">
                <a16:creationId xmlns:a16="http://schemas.microsoft.com/office/drawing/2014/main" id="{6CC732BE-F1D3-486E-875F-D7EBFD75BFB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8231650-99F2-48B3-B2C7-C6E4494E34E3}"/>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737486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9D0488-8D5E-4336-9179-9AE37442AB0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803EC5B-1742-43F9-8950-31361FBEA203}"/>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12" name="Rectángulo 11">
            <a:extLst>
              <a:ext uri="{FF2B5EF4-FFF2-40B4-BE49-F238E27FC236}">
                <a16:creationId xmlns:a16="http://schemas.microsoft.com/office/drawing/2014/main" id="{37EC3652-8F4E-4D20-8424-E247FA6F137D}"/>
              </a:ext>
            </a:extLst>
          </p:cNvPr>
          <p:cNvSpPr/>
          <p:nvPr userDrawn="1"/>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AD51958F-06CF-44A2-88F5-ADA30C952FB4}"/>
              </a:ext>
            </a:extLst>
          </p:cNvPr>
          <p:cNvSpPr txBox="1"/>
          <p:nvPr userDrawn="1"/>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4" name="Imagen 13">
            <a:extLst>
              <a:ext uri="{FF2B5EF4-FFF2-40B4-BE49-F238E27FC236}">
                <a16:creationId xmlns:a16="http://schemas.microsoft.com/office/drawing/2014/main" id="{CF3C815C-50E7-48AF-84CC-2E15E4DC3E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90B41F85-92CF-45A9-A39F-4165D1FFED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669915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DC1729-E039-46E7-9DB6-B6EA41E138F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2D80A1D-F0C2-4359-BF78-452988A332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CF11F6E9-97CA-42C8-9847-7B5817FFA1CB}"/>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5" name="Marcador de pie de página 4">
            <a:extLst>
              <a:ext uri="{FF2B5EF4-FFF2-40B4-BE49-F238E27FC236}">
                <a16:creationId xmlns:a16="http://schemas.microsoft.com/office/drawing/2014/main" id="{50B18575-6DDF-4F36-99CC-F768F2CB16D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4DDA11B-2957-4A9A-822E-6403FBB017C1}"/>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4755731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4F5184-3BA1-4B05-A118-316A2C25B61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53B458A-B789-4DC4-84B2-05DED15269B4}"/>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DD26D21-2125-4F85-A954-2CA19A0E8B06}"/>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639F1485-93A3-46E2-8804-29D5E12E23F2}"/>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6" name="Marcador de pie de página 5">
            <a:extLst>
              <a:ext uri="{FF2B5EF4-FFF2-40B4-BE49-F238E27FC236}">
                <a16:creationId xmlns:a16="http://schemas.microsoft.com/office/drawing/2014/main" id="{2012497D-5CC2-49EC-93C2-04ED85E0AA4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5BD0843-C8EF-473D-825D-7F31431A4179}"/>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1634185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A5D062-DCF4-4455-A50D-D27FCC83468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BAC27DB-2EA7-4ABF-9046-DC4CFFBCCB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B83C73F0-37B5-45CC-A471-052686419B59}"/>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8D0BB4F-5906-403F-8B53-B65D157BDB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24AF4C54-B465-4C23-A77C-C9F3E057EF28}"/>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F641D231-DA1F-435F-993F-5D20821BA2A4}"/>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8" name="Marcador de pie de página 7">
            <a:extLst>
              <a:ext uri="{FF2B5EF4-FFF2-40B4-BE49-F238E27FC236}">
                <a16:creationId xmlns:a16="http://schemas.microsoft.com/office/drawing/2014/main" id="{B80B13CC-FEE9-434C-9278-DDD26847444A}"/>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133D7CE-ECF1-42E5-BD25-283C06C42ECD}"/>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3989243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2E47DA-E348-423C-8779-B5FA3161231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C035E1B8-7390-4204-B591-9108B5253D45}"/>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4" name="Marcador de pie de página 3">
            <a:extLst>
              <a:ext uri="{FF2B5EF4-FFF2-40B4-BE49-F238E27FC236}">
                <a16:creationId xmlns:a16="http://schemas.microsoft.com/office/drawing/2014/main" id="{9C4D53FE-BA68-480D-9031-27C671D16B0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BB3F3B93-F5EF-4F74-ADFB-22058C63D3D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867593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2CFAF0A-1EA2-4E10-8542-FDE290659940}"/>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3" name="Marcador de pie de página 2">
            <a:extLst>
              <a:ext uri="{FF2B5EF4-FFF2-40B4-BE49-F238E27FC236}">
                <a16:creationId xmlns:a16="http://schemas.microsoft.com/office/drawing/2014/main" id="{353197B3-E976-4A36-AB22-98791E51C31F}"/>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CE22F4E6-8217-4BD1-AC71-508A009CDF0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355412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0F6731-F986-4B9C-82FC-99BBA0D220B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6A0032E-271B-470E-BBDF-2769A3B8C8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C802A9D5-0616-4D81-B9BC-1983364139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1C6DE49B-C77F-4D61-8218-765E02EAC888}"/>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6" name="Marcador de pie de página 5">
            <a:extLst>
              <a:ext uri="{FF2B5EF4-FFF2-40B4-BE49-F238E27FC236}">
                <a16:creationId xmlns:a16="http://schemas.microsoft.com/office/drawing/2014/main" id="{20EDA88A-2829-47B2-816C-1CC12A61A3A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792E775-BC0E-4FBF-A843-A5CC7705BA3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861239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DD826-9DC7-4FAA-8E03-EFB4B159703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A04CDDD-D9A5-451C-9E15-C9024DE218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CCDD712A-D0F8-4897-8D74-BFA2272F06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6B698EAF-E105-4659-9FBB-44FA2AA5C08F}"/>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6" name="Marcador de pie de página 5">
            <a:extLst>
              <a:ext uri="{FF2B5EF4-FFF2-40B4-BE49-F238E27FC236}">
                <a16:creationId xmlns:a16="http://schemas.microsoft.com/office/drawing/2014/main" id="{6810D430-F73D-44C3-A267-64D9373892A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AAFF953-79A0-4BC3-8DB3-890FB9FD4F7A}"/>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202501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9A87F6-9368-4376-9913-927C27A418B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11A4D42-9129-4A6E-B9B4-A694427F906F}"/>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9DC49CA-94FD-4781-B4E7-7FDAE1D4FC01}"/>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5" name="Marcador de pie de página 4">
            <a:extLst>
              <a:ext uri="{FF2B5EF4-FFF2-40B4-BE49-F238E27FC236}">
                <a16:creationId xmlns:a16="http://schemas.microsoft.com/office/drawing/2014/main" id="{854B4D16-64CE-43AB-A069-8BD42C0F0D0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31B2816-64F2-4EF6-9595-E9E19B10C2D6}"/>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2886850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FCF8AB9-4F9E-4B23-9A31-27B902D4DD0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AB2E243-F905-434E-9AE6-1BB1E7604A41}"/>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ACDC79F-A821-4218-804F-A7679C893F50}"/>
              </a:ext>
            </a:extLst>
          </p:cNvPr>
          <p:cNvSpPr>
            <a:spLocks noGrp="1"/>
          </p:cNvSpPr>
          <p:nvPr>
            <p:ph type="dt" sz="half" idx="10"/>
          </p:nvPr>
        </p:nvSpPr>
        <p:spPr/>
        <p:txBody>
          <a:bodyPr/>
          <a:lstStyle/>
          <a:p>
            <a:fld id="{3D42F601-CA5B-4C1D-B44E-2BAF89C9F860}" type="datetimeFigureOut">
              <a:rPr lang="es-CO" smtClean="0"/>
              <a:t>06/02/2019</a:t>
            </a:fld>
            <a:endParaRPr lang="es-CO"/>
          </a:p>
        </p:txBody>
      </p:sp>
      <p:sp>
        <p:nvSpPr>
          <p:cNvPr id="5" name="Marcador de pie de página 4">
            <a:extLst>
              <a:ext uri="{FF2B5EF4-FFF2-40B4-BE49-F238E27FC236}">
                <a16:creationId xmlns:a16="http://schemas.microsoft.com/office/drawing/2014/main" id="{39856B74-79AE-4204-B462-706175FAC8A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C72AC71-62EB-46F2-96EC-C7AF9ED687BC}"/>
              </a:ext>
            </a:extLst>
          </p:cNvPr>
          <p:cNvSpPr>
            <a:spLocks noGrp="1"/>
          </p:cNvSpPr>
          <p:nvPr>
            <p:ph type="sldNum" sz="quarter" idx="12"/>
          </p:nvPr>
        </p:nvSpPr>
        <p:spPr/>
        <p:txBody>
          <a:bodyPr/>
          <a:lstStyle/>
          <a:p>
            <a:fld id="{C2572E6B-6158-4222-A9E7-3E41FCC8A939}" type="slidenum">
              <a:rPr lang="es-CO" smtClean="0"/>
              <a:t>‹Nº›</a:t>
            </a:fld>
            <a:endParaRPr lang="es-CO"/>
          </a:p>
        </p:txBody>
      </p:sp>
    </p:spTree>
    <p:extLst>
      <p:ext uri="{BB962C8B-B14F-4D97-AF65-F5344CB8AC3E}">
        <p14:creationId xmlns:p14="http://schemas.microsoft.com/office/powerpoint/2010/main" val="1118987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06/02/2019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1DB7052-34DA-495B-8925-763202D99F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7A3E749-7FAD-4838-B2F5-FB67352F29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339EDCA-60B7-44C4-A3EB-C5996C5D5F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2F601-CA5B-4C1D-B44E-2BAF89C9F860}" type="datetimeFigureOut">
              <a:rPr lang="es-CO" smtClean="0"/>
              <a:t>06/02/2019</a:t>
            </a:fld>
            <a:endParaRPr lang="es-CO"/>
          </a:p>
        </p:txBody>
      </p:sp>
      <p:sp>
        <p:nvSpPr>
          <p:cNvPr id="5" name="Marcador de pie de página 4">
            <a:extLst>
              <a:ext uri="{FF2B5EF4-FFF2-40B4-BE49-F238E27FC236}">
                <a16:creationId xmlns:a16="http://schemas.microsoft.com/office/drawing/2014/main" id="{954686F7-F43F-49D7-A164-C4886F0484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961AD072-FE5F-4331-863A-21B10D2255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572E6B-6158-4222-A9E7-3E41FCC8A939}" type="slidenum">
              <a:rPr lang="es-CO" smtClean="0"/>
              <a:t>‹Nº›</a:t>
            </a:fld>
            <a:endParaRPr lang="es-CO"/>
          </a:p>
        </p:txBody>
      </p:sp>
    </p:spTree>
    <p:extLst>
      <p:ext uri="{BB962C8B-B14F-4D97-AF65-F5344CB8AC3E}">
        <p14:creationId xmlns:p14="http://schemas.microsoft.com/office/powerpoint/2010/main" val="2406249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chart" Target="../charts/chart1.xml"/><Relationship Id="rId4" Type="http://schemas.openxmlformats.org/officeDocument/2006/relationships/image" Target="../media/image9.png"/><Relationship Id="rId9"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slide" Target="slide23.xml"/><Relationship Id="rId12" Type="http://schemas.openxmlformats.org/officeDocument/2006/relationships/image" Target="../media/image31.svg"/><Relationship Id="rId2" Type="http://schemas.openxmlformats.org/officeDocument/2006/relationships/slide" Target="slide22.xml"/><Relationship Id="rId1" Type="http://schemas.openxmlformats.org/officeDocument/2006/relationships/slideLayout" Target="../slideLayouts/slideLayout13.xml"/><Relationship Id="rId6" Type="http://schemas.openxmlformats.org/officeDocument/2006/relationships/image" Target="../media/image27.svg"/><Relationship Id="rId11" Type="http://schemas.openxmlformats.org/officeDocument/2006/relationships/image" Target="../media/image30.png"/><Relationship Id="rId5" Type="http://schemas.openxmlformats.org/officeDocument/2006/relationships/image" Target="../media/image26.png"/><Relationship Id="rId10" Type="http://schemas.openxmlformats.org/officeDocument/2006/relationships/slide" Target="slide24.xml"/><Relationship Id="rId4" Type="http://schemas.openxmlformats.org/officeDocument/2006/relationships/image" Target="../media/image25.svg"/><Relationship Id="rId9" Type="http://schemas.openxmlformats.org/officeDocument/2006/relationships/image" Target="../media/image29.svg"/></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slide" Target="slide26.xml"/><Relationship Id="rId2" Type="http://schemas.openxmlformats.org/officeDocument/2006/relationships/slide" Target="slide25.xml"/><Relationship Id="rId1" Type="http://schemas.openxmlformats.org/officeDocument/2006/relationships/slideLayout" Target="../slideLayouts/slideLayout13.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 Id="rId9" Type="http://schemas.openxmlformats.org/officeDocument/2006/relationships/image" Target="../media/image37.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chart" Target="../charts/char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4.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5.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6.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7.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8.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9.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0.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469468"/>
            <a:ext cx="9143999" cy="2123658"/>
          </a:xfrm>
          <a:prstGeom prst="rect">
            <a:avLst/>
          </a:prstGeom>
          <a:noFill/>
        </p:spPr>
        <p:txBody>
          <a:bodyPr wrap="square" rtlCol="0">
            <a:spAutoFit/>
          </a:bodyPr>
          <a:lstStyle/>
          <a:p>
            <a:pPr algn="ctr"/>
            <a:r>
              <a:rPr lang="es-ES" sz="4400" b="1" dirty="0">
                <a:solidFill>
                  <a:srgbClr val="000A8B"/>
                </a:solidFill>
              </a:rPr>
              <a:t>JUNTA DIRECTIVA EXTRAORDINARIA No 167</a:t>
            </a:r>
          </a:p>
          <a:p>
            <a:pPr algn="ctr"/>
            <a:r>
              <a:rPr lang="es-ES" sz="4400" b="1" dirty="0">
                <a:solidFill>
                  <a:srgbClr val="000A8B"/>
                </a:solidFill>
              </a:rPr>
              <a:t>06 de febrero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764541" y="6515136"/>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167</a:t>
            </a:r>
          </a:p>
        </p:txBody>
      </p:sp>
      <p:sp>
        <p:nvSpPr>
          <p:cNvPr id="11" name="Rectángulo 10">
            <a:extLst>
              <a:ext uri="{FF2B5EF4-FFF2-40B4-BE49-F238E27FC236}">
                <a16:creationId xmlns:a16="http://schemas.microsoft.com/office/drawing/2014/main" id="{C63791C2-9D9B-49F5-BA3A-58EA16C6385F}"/>
              </a:ext>
            </a:extLst>
          </p:cNvPr>
          <p:cNvSpPr/>
          <p:nvPr/>
        </p:nvSpPr>
        <p:spPr>
          <a:xfrm>
            <a:off x="919526" y="1763217"/>
            <a:ext cx="11092070" cy="4524315"/>
          </a:xfrm>
          <a:prstGeom prst="rect">
            <a:avLst/>
          </a:prstGeom>
        </p:spPr>
        <p:txBody>
          <a:bodyPr wrap="square">
            <a:spAutoFit/>
          </a:bodyPr>
          <a:lstStyle/>
          <a:p>
            <a:pPr lvl="0"/>
            <a:r>
              <a:rPr lang="es-ES" sz="3200" dirty="0"/>
              <a:t>1. Verificación del Quorum</a:t>
            </a:r>
            <a:endParaRPr lang="es-CO" sz="3200" dirty="0"/>
          </a:p>
          <a:p>
            <a:pPr lvl="0"/>
            <a:r>
              <a:rPr lang="es-ES" sz="3200" dirty="0"/>
              <a:t>2. Aprobación del Orden del día</a:t>
            </a:r>
          </a:p>
          <a:p>
            <a:pPr lvl="0"/>
            <a:r>
              <a:rPr lang="es-ES" sz="3200" dirty="0"/>
              <a:t>3. Solicitud aprobación </a:t>
            </a:r>
            <a:r>
              <a:rPr lang="es-CO" sz="3200" dirty="0"/>
              <a:t>contratación servicio de transporte, avalúo, almacenamiento y disposición final bienes muebles</a:t>
            </a:r>
          </a:p>
          <a:p>
            <a:pPr lvl="0"/>
            <a:r>
              <a:rPr lang="es-CO" sz="3200" dirty="0"/>
              <a:t>4. </a:t>
            </a:r>
            <a:r>
              <a:rPr lang="es-ES" sz="3200" dirty="0"/>
              <a:t>Cambios en la metodología frente a obligaciones de depositarios</a:t>
            </a:r>
            <a:endParaRPr lang="es-CO" sz="3200" dirty="0"/>
          </a:p>
          <a:p>
            <a:pPr lvl="0"/>
            <a:r>
              <a:rPr lang="es-ES" sz="3200" dirty="0"/>
              <a:t>5. Medición Plan Estratégico 2018 </a:t>
            </a:r>
          </a:p>
          <a:p>
            <a:r>
              <a:rPr lang="es-ES" sz="3200" dirty="0"/>
              <a:t>  </a:t>
            </a:r>
            <a:endParaRPr lang="es-CO" sz="3200" dirty="0"/>
          </a:p>
          <a:p>
            <a:endParaRPr lang="es-ES" sz="3200" dirty="0"/>
          </a:p>
        </p:txBody>
      </p:sp>
      <p:sp>
        <p:nvSpPr>
          <p:cNvPr id="12" name="CuadroTexto 11">
            <a:extLst>
              <a:ext uri="{FF2B5EF4-FFF2-40B4-BE49-F238E27FC236}">
                <a16:creationId xmlns:a16="http://schemas.microsoft.com/office/drawing/2014/main" id="{0EDD9F42-F792-432A-9699-C9F980623FD5}"/>
              </a:ext>
            </a:extLst>
          </p:cNvPr>
          <p:cNvSpPr txBox="1"/>
          <p:nvPr/>
        </p:nvSpPr>
        <p:spPr>
          <a:xfrm>
            <a:off x="4095406" y="793727"/>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76962" y="2274838"/>
            <a:ext cx="11273350" cy="2800767"/>
          </a:xfrm>
          <a:prstGeom prst="rect">
            <a:avLst/>
          </a:prstGeom>
          <a:noFill/>
        </p:spPr>
        <p:txBody>
          <a:bodyPr wrap="square" rtlCol="0">
            <a:spAutoFit/>
          </a:bodyPr>
          <a:lstStyle/>
          <a:p>
            <a:pPr algn="ctr"/>
            <a:r>
              <a:rPr lang="es-CO" sz="4400" b="1" dirty="0">
                <a:solidFill>
                  <a:srgbClr val="002060"/>
                </a:solidFill>
              </a:rPr>
              <a:t>3. </a:t>
            </a:r>
            <a:r>
              <a:rPr lang="es-ES" sz="4400" b="1" dirty="0">
                <a:solidFill>
                  <a:srgbClr val="002060"/>
                </a:solidFill>
              </a:rPr>
              <a:t>Solicitud aprobación </a:t>
            </a:r>
            <a:r>
              <a:rPr lang="es-CO" sz="4400" b="1" dirty="0">
                <a:solidFill>
                  <a:srgbClr val="002060"/>
                </a:solidFill>
              </a:rPr>
              <a:t>contratación servicio de transporte, avalúo, almacenamiento </a:t>
            </a:r>
          </a:p>
          <a:p>
            <a:pPr algn="ctr"/>
            <a:r>
              <a:rPr lang="es-CO" sz="4400" b="1" dirty="0">
                <a:solidFill>
                  <a:srgbClr val="002060"/>
                </a:solidFill>
              </a:rPr>
              <a:t>y disposición final bienes muebles </a:t>
            </a:r>
          </a:p>
          <a:p>
            <a:pPr algn="ctr"/>
            <a:r>
              <a:rPr lang="es-CO" sz="4400" b="1" dirty="0">
                <a:solidFill>
                  <a:srgbClr val="002060"/>
                </a:solidFill>
              </a:rPr>
              <a:t>2019 - 2022</a:t>
            </a:r>
            <a:endParaRPr lang="es-ES" sz="4400" b="1" dirty="0">
              <a:solidFill>
                <a:srgbClr val="002060"/>
              </a:solidFill>
            </a:endParaRP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6" name="Conector recto 5">
            <a:extLst>
              <a:ext uri="{FF2B5EF4-FFF2-40B4-BE49-F238E27FC236}">
                <a16:creationId xmlns:a16="http://schemas.microsoft.com/office/drawing/2014/main" id="{07ABB682-E44E-4E85-AC61-387A77E5A15F}"/>
              </a:ext>
            </a:extLst>
          </p:cNvPr>
          <p:cNvCxnSpPr>
            <a:cxnSpLocks/>
          </p:cNvCxnSpPr>
          <p:nvPr/>
        </p:nvCxnSpPr>
        <p:spPr>
          <a:xfrm>
            <a:off x="11750312"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8" name="Conector recto 7">
            <a:extLst>
              <a:ext uri="{FF2B5EF4-FFF2-40B4-BE49-F238E27FC236}">
                <a16:creationId xmlns:a16="http://schemas.microsoft.com/office/drawing/2014/main" id="{744AF0DA-0692-416E-9882-2317FE69A25F}"/>
              </a:ext>
            </a:extLst>
          </p:cNvPr>
          <p:cNvCxnSpPr>
            <a:cxnSpLocks/>
          </p:cNvCxnSpPr>
          <p:nvPr/>
        </p:nvCxnSpPr>
        <p:spPr>
          <a:xfrm>
            <a:off x="1842052" y="6177136"/>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59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1. Antecedentes.</a:t>
            </a:r>
            <a:endParaRPr lang="es-CO" sz="2800" b="1"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94095" y="2113667"/>
            <a:ext cx="10002473" cy="3817350"/>
          </a:xfrm>
          <a:prstGeom prst="rect">
            <a:avLst/>
          </a:prstGeom>
        </p:spPr>
        <p:txBody>
          <a:bodyPr vert="horz" lIns="91440" tIns="45720" rIns="91440" bIns="45720" rtlCol="0">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500" dirty="0">
                <a:solidFill>
                  <a:schemeClr val="tx1"/>
                </a:solidFill>
              </a:rPr>
              <a:t>A la fecha la Sociedad de Activos Especiales S.A.S. cuenta con 3</a:t>
            </a:r>
            <a:r>
              <a:rPr lang="es-CO" sz="2500" dirty="0">
                <a:solidFill>
                  <a:srgbClr val="FF0000"/>
                </a:solidFill>
              </a:rPr>
              <a:t> </a:t>
            </a:r>
            <a:r>
              <a:rPr lang="es-CO" sz="2500" dirty="0">
                <a:solidFill>
                  <a:schemeClr val="tx1"/>
                </a:solidFill>
              </a:rPr>
              <a:t>operadores logísticos para el servicio de transporte, recepción, almacenamiento, depósito, guarda, custodia, conservación y restitución de los bienes que sean puestos a disposición para su administración:</a:t>
            </a: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r>
              <a:rPr lang="es-CO" sz="2500" dirty="0">
                <a:solidFill>
                  <a:schemeClr val="tx1"/>
                </a:solidFill>
              </a:rPr>
              <a:t>Estos contratos estarán vigentes hasta el 31 de marzo de 2019 por lo que la Vicepresidencia de Bienes Muebles e Inmuebles y la Gerencia de Muebles han adelantado el estudio de mercado y están preparando los estudios previos necesarios para iniciar el proceso de contratación con servicios adicionales que faciliten la logística de administración de los bienes.</a:t>
            </a:r>
            <a:endParaRPr lang="es-CO" sz="2500" dirty="0">
              <a:solidFill>
                <a:srgbClr val="FF0000"/>
              </a:solidFill>
            </a:endParaRPr>
          </a:p>
        </p:txBody>
      </p:sp>
      <p:pic>
        <p:nvPicPr>
          <p:cNvPr id="12" name="Imagen 11">
            <a:extLst>
              <a:ext uri="{FF2B5EF4-FFF2-40B4-BE49-F238E27FC236}">
                <a16:creationId xmlns:a16="http://schemas.microsoft.com/office/drawing/2014/main" id="{37A8654E-D34B-4B4F-B8FA-2961E63C7002}"/>
              </a:ext>
            </a:extLst>
          </p:cNvPr>
          <p:cNvPicPr>
            <a:picLocks noChangeAspect="1"/>
          </p:cNvPicPr>
          <p:nvPr/>
        </p:nvPicPr>
        <p:blipFill rotWithShape="1">
          <a:blip r:embed="rId4"/>
          <a:srcRect t="32898" b="38900"/>
          <a:stretch/>
        </p:blipFill>
        <p:spPr>
          <a:xfrm>
            <a:off x="1290812" y="3065725"/>
            <a:ext cx="2449253" cy="867690"/>
          </a:xfrm>
          <a:prstGeom prst="rect">
            <a:avLst/>
          </a:prstGeom>
        </p:spPr>
      </p:pic>
      <p:pic>
        <p:nvPicPr>
          <p:cNvPr id="13" name="Imagen 12">
            <a:extLst>
              <a:ext uri="{FF2B5EF4-FFF2-40B4-BE49-F238E27FC236}">
                <a16:creationId xmlns:a16="http://schemas.microsoft.com/office/drawing/2014/main" id="{49F8FF8C-0CEF-4B27-9971-A60983A1E7A0}"/>
              </a:ext>
            </a:extLst>
          </p:cNvPr>
          <p:cNvPicPr>
            <a:picLocks noChangeAspect="1"/>
          </p:cNvPicPr>
          <p:nvPr/>
        </p:nvPicPr>
        <p:blipFill>
          <a:blip r:embed="rId5"/>
          <a:stretch>
            <a:fillRect/>
          </a:stretch>
        </p:blipFill>
        <p:spPr>
          <a:xfrm>
            <a:off x="4770704" y="3065725"/>
            <a:ext cx="2449253" cy="826901"/>
          </a:xfrm>
          <a:prstGeom prst="rect">
            <a:avLst/>
          </a:prstGeom>
        </p:spPr>
      </p:pic>
      <p:sp>
        <p:nvSpPr>
          <p:cNvPr id="14" name="Rectángulo 13">
            <a:extLst>
              <a:ext uri="{FF2B5EF4-FFF2-40B4-BE49-F238E27FC236}">
                <a16:creationId xmlns:a16="http://schemas.microsoft.com/office/drawing/2014/main" id="{CE13A882-B382-4F50-A063-7DDA85C8CA09}"/>
              </a:ext>
            </a:extLst>
          </p:cNvPr>
          <p:cNvSpPr/>
          <p:nvPr/>
        </p:nvSpPr>
        <p:spPr>
          <a:xfrm>
            <a:off x="8451935" y="3360942"/>
            <a:ext cx="2449253" cy="646331"/>
          </a:xfrm>
          <a:prstGeom prst="rect">
            <a:avLst/>
          </a:prstGeom>
        </p:spPr>
        <p:txBody>
          <a:bodyPr wrap="square">
            <a:spAutoFit/>
          </a:bodyPr>
          <a:lstStyle/>
          <a:p>
            <a:pPr algn="ctr"/>
            <a:r>
              <a:rPr lang="pt-BR" b="1" cap="all" dirty="0">
                <a:solidFill>
                  <a:srgbClr val="333333"/>
                </a:solidFill>
                <a:latin typeface="source_sans_pro"/>
              </a:rPr>
              <a:t>PARQUEADEROS </a:t>
            </a:r>
          </a:p>
          <a:p>
            <a:pPr algn="ctr"/>
            <a:r>
              <a:rPr lang="pt-BR" b="1" cap="all" dirty="0">
                <a:solidFill>
                  <a:srgbClr val="333333"/>
                </a:solidFill>
                <a:latin typeface="source_sans_pro"/>
              </a:rPr>
              <a:t>PATIOS CEIBAS S.A.S.</a:t>
            </a:r>
          </a:p>
        </p:txBody>
      </p:sp>
      <p:pic>
        <p:nvPicPr>
          <p:cNvPr id="15" name="Imagen 14">
            <a:extLst>
              <a:ext uri="{FF2B5EF4-FFF2-40B4-BE49-F238E27FC236}">
                <a16:creationId xmlns:a16="http://schemas.microsoft.com/office/drawing/2014/main" id="{F265DBA3-3044-476D-93D8-7E861EFC3777}"/>
              </a:ext>
            </a:extLst>
          </p:cNvPr>
          <p:cNvPicPr>
            <a:picLocks noChangeAspect="1"/>
          </p:cNvPicPr>
          <p:nvPr/>
        </p:nvPicPr>
        <p:blipFill>
          <a:blip r:embed="rId6"/>
          <a:stretch>
            <a:fillRect/>
          </a:stretch>
        </p:blipFill>
        <p:spPr>
          <a:xfrm>
            <a:off x="8986468" y="2863268"/>
            <a:ext cx="782550" cy="459875"/>
          </a:xfrm>
          <a:prstGeom prst="rect">
            <a:avLst/>
          </a:prstGeom>
        </p:spPr>
      </p:pic>
      <p:sp>
        <p:nvSpPr>
          <p:cNvPr id="3" name="CuadroTexto 2">
            <a:extLst>
              <a:ext uri="{FF2B5EF4-FFF2-40B4-BE49-F238E27FC236}">
                <a16:creationId xmlns:a16="http://schemas.microsoft.com/office/drawing/2014/main" id="{C8F53D61-DD64-4B51-9F40-6D5E95EF3E33}"/>
              </a:ext>
            </a:extLst>
          </p:cNvPr>
          <p:cNvSpPr txBox="1"/>
          <p:nvPr/>
        </p:nvSpPr>
        <p:spPr>
          <a:xfrm>
            <a:off x="8465744" y="4045072"/>
            <a:ext cx="2830968" cy="307777"/>
          </a:xfrm>
          <a:prstGeom prst="rect">
            <a:avLst/>
          </a:prstGeom>
          <a:noFill/>
        </p:spPr>
        <p:txBody>
          <a:bodyPr wrap="none" rtlCol="0">
            <a:spAutoFit/>
          </a:bodyPr>
          <a:lstStyle/>
          <a:p>
            <a:r>
              <a:rPr lang="es-CO" sz="1400" dirty="0"/>
              <a:t>Inicio de contrato: enero 26 de 2016</a:t>
            </a:r>
          </a:p>
        </p:txBody>
      </p:sp>
      <p:sp>
        <p:nvSpPr>
          <p:cNvPr id="16" name="CuadroTexto 15">
            <a:extLst>
              <a:ext uri="{FF2B5EF4-FFF2-40B4-BE49-F238E27FC236}">
                <a16:creationId xmlns:a16="http://schemas.microsoft.com/office/drawing/2014/main" id="{6B1AE174-B372-4C78-A3C2-270BA5B135A1}"/>
              </a:ext>
            </a:extLst>
          </p:cNvPr>
          <p:cNvSpPr txBox="1"/>
          <p:nvPr/>
        </p:nvSpPr>
        <p:spPr>
          <a:xfrm>
            <a:off x="1119709" y="4047437"/>
            <a:ext cx="2830968" cy="307777"/>
          </a:xfrm>
          <a:prstGeom prst="rect">
            <a:avLst/>
          </a:prstGeom>
          <a:noFill/>
        </p:spPr>
        <p:txBody>
          <a:bodyPr wrap="none" rtlCol="0">
            <a:spAutoFit/>
          </a:bodyPr>
          <a:lstStyle/>
          <a:p>
            <a:r>
              <a:rPr lang="es-CO" sz="1400" dirty="0"/>
              <a:t>Inicio de contrato: enero 28 de 2016</a:t>
            </a:r>
          </a:p>
        </p:txBody>
      </p:sp>
      <p:sp>
        <p:nvSpPr>
          <p:cNvPr id="17" name="CuadroTexto 16">
            <a:extLst>
              <a:ext uri="{FF2B5EF4-FFF2-40B4-BE49-F238E27FC236}">
                <a16:creationId xmlns:a16="http://schemas.microsoft.com/office/drawing/2014/main" id="{2A3BE109-B4B5-4AFA-AD52-C6607689364C}"/>
              </a:ext>
            </a:extLst>
          </p:cNvPr>
          <p:cNvSpPr txBox="1"/>
          <p:nvPr/>
        </p:nvSpPr>
        <p:spPr>
          <a:xfrm>
            <a:off x="4770704" y="4047437"/>
            <a:ext cx="2941126" cy="307777"/>
          </a:xfrm>
          <a:prstGeom prst="rect">
            <a:avLst/>
          </a:prstGeom>
          <a:noFill/>
        </p:spPr>
        <p:txBody>
          <a:bodyPr wrap="none" rtlCol="0">
            <a:spAutoFit/>
          </a:bodyPr>
          <a:lstStyle/>
          <a:p>
            <a:r>
              <a:rPr lang="es-CO" sz="1400" dirty="0"/>
              <a:t>Inicio de contrato: febrero 12 de 2016</a:t>
            </a:r>
          </a:p>
        </p:txBody>
      </p:sp>
    </p:spTree>
    <p:extLst>
      <p:ext uri="{BB962C8B-B14F-4D97-AF65-F5344CB8AC3E}">
        <p14:creationId xmlns:p14="http://schemas.microsoft.com/office/powerpoint/2010/main" val="1950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4452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1. Antecedentes</a:t>
            </a:r>
            <a:endParaRPr lang="es-CO" sz="2800" b="1" dirty="0"/>
          </a:p>
        </p:txBody>
      </p:sp>
      <p:pic>
        <p:nvPicPr>
          <p:cNvPr id="13" name="Imagen 1">
            <a:extLst>
              <a:ext uri="{FF2B5EF4-FFF2-40B4-BE49-F238E27FC236}">
                <a16:creationId xmlns:a16="http://schemas.microsoft.com/office/drawing/2014/main" id="{1917CDAE-742B-4515-B3F2-81012695B6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6365" t="35367" r="22179" b="21628"/>
          <a:stretch>
            <a:fillRect/>
          </a:stretch>
        </p:blipFill>
        <p:spPr bwMode="auto">
          <a:xfrm>
            <a:off x="674333" y="1696502"/>
            <a:ext cx="10641998" cy="441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548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1. Antecedentes.</a:t>
            </a:r>
            <a:endParaRPr lang="es-CO" sz="2800" b="1"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19526" y="1746290"/>
            <a:ext cx="10002473" cy="426196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500" dirty="0">
                <a:solidFill>
                  <a:schemeClr val="tx1"/>
                </a:solidFill>
              </a:rPr>
              <a:t>Durante la ejecución de los contratos (3años) vigentes para operadores logísticos se ha invertido hasta la fecha un total de treinta y dos mil treinta y tres millones seiscientos seis mil trescientos sesenta y nueve pesos ($32.033’606.369)</a:t>
            </a:r>
          </a:p>
          <a:p>
            <a:pPr algn="just"/>
            <a:endParaRPr lang="es-CO" sz="2500" dirty="0">
              <a:solidFill>
                <a:schemeClr val="tx1"/>
              </a:solidFill>
            </a:endParaRPr>
          </a:p>
          <a:p>
            <a:pPr algn="just"/>
            <a:endParaRPr lang="es-CO" sz="2500" dirty="0">
              <a:solidFill>
                <a:schemeClr val="tx1"/>
              </a:solidFill>
            </a:endParaRPr>
          </a:p>
        </p:txBody>
      </p:sp>
      <p:graphicFrame>
        <p:nvGraphicFramePr>
          <p:cNvPr id="3" name="Tabla 2">
            <a:extLst>
              <a:ext uri="{FF2B5EF4-FFF2-40B4-BE49-F238E27FC236}">
                <a16:creationId xmlns:a16="http://schemas.microsoft.com/office/drawing/2014/main" id="{10CFC674-AFCC-4BC1-92D5-233A7B9A621F}"/>
              </a:ext>
            </a:extLst>
          </p:cNvPr>
          <p:cNvGraphicFramePr>
            <a:graphicFrameLocks noGrp="1"/>
          </p:cNvGraphicFramePr>
          <p:nvPr>
            <p:extLst/>
          </p:nvPr>
        </p:nvGraphicFramePr>
        <p:xfrm>
          <a:off x="2174612" y="3941039"/>
          <a:ext cx="8128000" cy="1483360"/>
        </p:xfrm>
        <a:graphic>
          <a:graphicData uri="http://schemas.openxmlformats.org/drawingml/2006/table">
            <a:tbl>
              <a:tblPr firstRow="1" bandRow="1">
                <a:tableStyleId>{F2DE63D5-997A-4646-A377-4702673A728D}</a:tableStyleId>
              </a:tblPr>
              <a:tblGrid>
                <a:gridCol w="4064000">
                  <a:extLst>
                    <a:ext uri="{9D8B030D-6E8A-4147-A177-3AD203B41FA5}">
                      <a16:colId xmlns:a16="http://schemas.microsoft.com/office/drawing/2014/main" val="1765874903"/>
                    </a:ext>
                  </a:extLst>
                </a:gridCol>
                <a:gridCol w="4064000">
                  <a:extLst>
                    <a:ext uri="{9D8B030D-6E8A-4147-A177-3AD203B41FA5}">
                      <a16:colId xmlns:a16="http://schemas.microsoft.com/office/drawing/2014/main" val="2343352323"/>
                    </a:ext>
                  </a:extLst>
                </a:gridCol>
              </a:tblGrid>
              <a:tr h="370840">
                <a:tc>
                  <a:txBody>
                    <a:bodyPr/>
                    <a:lstStyle/>
                    <a:p>
                      <a:pPr algn="ctr"/>
                      <a:r>
                        <a:rPr lang="es-CO" dirty="0"/>
                        <a:t>OPERADOR LOGÍSTICO</a:t>
                      </a:r>
                    </a:p>
                  </a:txBody>
                  <a:tcPr/>
                </a:tc>
                <a:tc>
                  <a:txBody>
                    <a:bodyPr/>
                    <a:lstStyle/>
                    <a:p>
                      <a:pPr algn="ctr"/>
                      <a:r>
                        <a:rPr lang="es-CO" dirty="0"/>
                        <a:t>VALOR TOTAL </a:t>
                      </a:r>
                    </a:p>
                  </a:txBody>
                  <a:tcPr/>
                </a:tc>
                <a:extLst>
                  <a:ext uri="{0D108BD9-81ED-4DB2-BD59-A6C34878D82A}">
                    <a16:rowId xmlns:a16="http://schemas.microsoft.com/office/drawing/2014/main" val="1749784813"/>
                  </a:ext>
                </a:extLst>
              </a:tr>
              <a:tr h="370840">
                <a:tc>
                  <a:txBody>
                    <a:bodyPr/>
                    <a:lstStyle/>
                    <a:p>
                      <a:pPr algn="ctr"/>
                      <a:r>
                        <a:rPr lang="es-CO" dirty="0"/>
                        <a:t>CEIBAS</a:t>
                      </a:r>
                    </a:p>
                  </a:txBody>
                  <a:tcPr/>
                </a:tc>
                <a:tc>
                  <a:txBody>
                    <a:bodyPr/>
                    <a:lstStyle/>
                    <a:p>
                      <a:pPr algn="ctr"/>
                      <a:r>
                        <a:rPr lang="es-CO" dirty="0"/>
                        <a:t>$2.108’289.017</a:t>
                      </a:r>
                    </a:p>
                  </a:txBody>
                  <a:tcPr/>
                </a:tc>
                <a:extLst>
                  <a:ext uri="{0D108BD9-81ED-4DB2-BD59-A6C34878D82A}">
                    <a16:rowId xmlns:a16="http://schemas.microsoft.com/office/drawing/2014/main" val="778655433"/>
                  </a:ext>
                </a:extLst>
              </a:tr>
              <a:tr h="370840">
                <a:tc>
                  <a:txBody>
                    <a:bodyPr/>
                    <a:lstStyle/>
                    <a:p>
                      <a:pPr algn="ctr"/>
                      <a:r>
                        <a:rPr lang="es-CO" dirty="0"/>
                        <a:t>ALMAGRARIO</a:t>
                      </a:r>
                    </a:p>
                  </a:txBody>
                  <a:tcPr/>
                </a:tc>
                <a:tc>
                  <a:txBody>
                    <a:bodyPr/>
                    <a:lstStyle/>
                    <a:p>
                      <a:pPr algn="ctr"/>
                      <a:r>
                        <a:rPr lang="es-CO" dirty="0"/>
                        <a:t>$10.014’832.431</a:t>
                      </a:r>
                    </a:p>
                  </a:txBody>
                  <a:tcPr/>
                </a:tc>
                <a:extLst>
                  <a:ext uri="{0D108BD9-81ED-4DB2-BD59-A6C34878D82A}">
                    <a16:rowId xmlns:a16="http://schemas.microsoft.com/office/drawing/2014/main" val="3220086951"/>
                  </a:ext>
                </a:extLst>
              </a:tr>
              <a:tr h="370840">
                <a:tc>
                  <a:txBody>
                    <a:bodyPr/>
                    <a:lstStyle/>
                    <a:p>
                      <a:pPr algn="ctr"/>
                      <a:r>
                        <a:rPr lang="es-CO" dirty="0"/>
                        <a:t>ALPOPULAR</a:t>
                      </a:r>
                    </a:p>
                  </a:txBody>
                  <a:tcPr/>
                </a:tc>
                <a:tc>
                  <a:txBody>
                    <a:bodyPr/>
                    <a:lstStyle/>
                    <a:p>
                      <a:pPr algn="ctr"/>
                      <a:r>
                        <a:rPr lang="es-CO" dirty="0"/>
                        <a:t>$19.910’484.921</a:t>
                      </a:r>
                    </a:p>
                  </a:txBody>
                  <a:tcPr/>
                </a:tc>
                <a:extLst>
                  <a:ext uri="{0D108BD9-81ED-4DB2-BD59-A6C34878D82A}">
                    <a16:rowId xmlns:a16="http://schemas.microsoft.com/office/drawing/2014/main" val="3048553580"/>
                  </a:ext>
                </a:extLst>
              </a:tr>
            </a:tbl>
          </a:graphicData>
        </a:graphic>
      </p:graphicFrame>
    </p:spTree>
    <p:extLst>
      <p:ext uri="{BB962C8B-B14F-4D97-AF65-F5344CB8AC3E}">
        <p14:creationId xmlns:p14="http://schemas.microsoft.com/office/powerpoint/2010/main" val="1249298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1. Antecedentes.</a:t>
            </a:r>
            <a:endParaRPr lang="es-CO" sz="2800" b="1"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94095" y="2113667"/>
            <a:ext cx="10002473" cy="426196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500" dirty="0">
                <a:solidFill>
                  <a:schemeClr val="tx1"/>
                </a:solidFill>
              </a:rPr>
              <a:t>Costos detallados por año:</a:t>
            </a: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a:p>
            <a:pPr algn="just"/>
            <a:endParaRPr lang="es-CO" sz="2500" dirty="0">
              <a:solidFill>
                <a:schemeClr val="tx1"/>
              </a:solidFill>
            </a:endParaRPr>
          </a:p>
        </p:txBody>
      </p:sp>
      <p:sp>
        <p:nvSpPr>
          <p:cNvPr id="12" name="Rectángulo 11">
            <a:extLst>
              <a:ext uri="{FF2B5EF4-FFF2-40B4-BE49-F238E27FC236}">
                <a16:creationId xmlns:a16="http://schemas.microsoft.com/office/drawing/2014/main" id="{486F98E6-AEFA-4EE0-A2CA-D71AEA77E5FE}"/>
              </a:ext>
            </a:extLst>
          </p:cNvPr>
          <p:cNvSpPr/>
          <p:nvPr/>
        </p:nvSpPr>
        <p:spPr>
          <a:xfrm>
            <a:off x="1385370" y="3418528"/>
            <a:ext cx="2449253" cy="646331"/>
          </a:xfrm>
          <a:prstGeom prst="rect">
            <a:avLst/>
          </a:prstGeom>
        </p:spPr>
        <p:txBody>
          <a:bodyPr wrap="square">
            <a:spAutoFit/>
          </a:bodyPr>
          <a:lstStyle/>
          <a:p>
            <a:pPr algn="ctr"/>
            <a:r>
              <a:rPr lang="pt-BR" b="1" cap="all" dirty="0">
                <a:solidFill>
                  <a:srgbClr val="333333"/>
                </a:solidFill>
                <a:latin typeface="source_sans_pro"/>
              </a:rPr>
              <a:t>PARQUEADEROS </a:t>
            </a:r>
          </a:p>
          <a:p>
            <a:pPr algn="ctr"/>
            <a:r>
              <a:rPr lang="pt-BR" b="1" cap="all" dirty="0">
                <a:solidFill>
                  <a:srgbClr val="333333"/>
                </a:solidFill>
                <a:latin typeface="source_sans_pro"/>
              </a:rPr>
              <a:t>PATIOS CEIBAS S.A.S.</a:t>
            </a:r>
          </a:p>
        </p:txBody>
      </p:sp>
      <p:pic>
        <p:nvPicPr>
          <p:cNvPr id="13" name="Imagen 12">
            <a:extLst>
              <a:ext uri="{FF2B5EF4-FFF2-40B4-BE49-F238E27FC236}">
                <a16:creationId xmlns:a16="http://schemas.microsoft.com/office/drawing/2014/main" id="{1D535566-5D28-4944-B9F2-68D4CF3358EA}"/>
              </a:ext>
            </a:extLst>
          </p:cNvPr>
          <p:cNvPicPr>
            <a:picLocks noChangeAspect="1"/>
          </p:cNvPicPr>
          <p:nvPr/>
        </p:nvPicPr>
        <p:blipFill>
          <a:blip r:embed="rId4"/>
          <a:stretch>
            <a:fillRect/>
          </a:stretch>
        </p:blipFill>
        <p:spPr>
          <a:xfrm>
            <a:off x="1919903" y="2920854"/>
            <a:ext cx="782550" cy="459875"/>
          </a:xfrm>
          <a:prstGeom prst="rect">
            <a:avLst/>
          </a:prstGeom>
        </p:spPr>
      </p:pic>
      <p:graphicFrame>
        <p:nvGraphicFramePr>
          <p:cNvPr id="14" name="Gráfico 13">
            <a:extLst>
              <a:ext uri="{FF2B5EF4-FFF2-40B4-BE49-F238E27FC236}">
                <a16:creationId xmlns:a16="http://schemas.microsoft.com/office/drawing/2014/main" id="{C340D51D-35AE-410E-8C14-144C03457993}"/>
              </a:ext>
            </a:extLst>
          </p:cNvPr>
          <p:cNvGraphicFramePr>
            <a:graphicFrameLocks/>
          </p:cNvGraphicFramePr>
          <p:nvPr>
            <p:extLst/>
          </p:nvPr>
        </p:nvGraphicFramePr>
        <p:xfrm>
          <a:off x="730124" y="4064859"/>
          <a:ext cx="3542951" cy="2132902"/>
        </p:xfrm>
        <a:graphic>
          <a:graphicData uri="http://schemas.openxmlformats.org/drawingml/2006/chart">
            <c:chart xmlns:c="http://schemas.openxmlformats.org/drawingml/2006/chart" xmlns:r="http://schemas.openxmlformats.org/officeDocument/2006/relationships" r:id="rId5"/>
          </a:graphicData>
        </a:graphic>
      </p:graphicFrame>
      <p:pic>
        <p:nvPicPr>
          <p:cNvPr id="18" name="Imagen 17">
            <a:extLst>
              <a:ext uri="{FF2B5EF4-FFF2-40B4-BE49-F238E27FC236}">
                <a16:creationId xmlns:a16="http://schemas.microsoft.com/office/drawing/2014/main" id="{D4550F5F-0B54-4A5F-A01F-882F3E7102AE}"/>
              </a:ext>
            </a:extLst>
          </p:cNvPr>
          <p:cNvPicPr>
            <a:picLocks noChangeAspect="1"/>
          </p:cNvPicPr>
          <p:nvPr/>
        </p:nvPicPr>
        <p:blipFill>
          <a:blip r:embed="rId6"/>
          <a:stretch>
            <a:fillRect/>
          </a:stretch>
        </p:blipFill>
        <p:spPr>
          <a:xfrm>
            <a:off x="5176646" y="2981624"/>
            <a:ext cx="2449253" cy="826901"/>
          </a:xfrm>
          <a:prstGeom prst="rect">
            <a:avLst/>
          </a:prstGeom>
        </p:spPr>
      </p:pic>
      <p:graphicFrame>
        <p:nvGraphicFramePr>
          <p:cNvPr id="21" name="Gráfico 20">
            <a:extLst>
              <a:ext uri="{FF2B5EF4-FFF2-40B4-BE49-F238E27FC236}">
                <a16:creationId xmlns:a16="http://schemas.microsoft.com/office/drawing/2014/main" id="{9B0A7153-05E3-4E03-992B-51FDF7BD3065}"/>
              </a:ext>
            </a:extLst>
          </p:cNvPr>
          <p:cNvGraphicFramePr>
            <a:graphicFrameLocks/>
          </p:cNvGraphicFramePr>
          <p:nvPr>
            <p:extLst/>
          </p:nvPr>
        </p:nvGraphicFramePr>
        <p:xfrm>
          <a:off x="4832058" y="4064859"/>
          <a:ext cx="3449273" cy="2059537"/>
        </p:xfrm>
        <a:graphic>
          <a:graphicData uri="http://schemas.openxmlformats.org/drawingml/2006/chart">
            <c:chart xmlns:c="http://schemas.openxmlformats.org/drawingml/2006/chart" xmlns:r="http://schemas.openxmlformats.org/officeDocument/2006/relationships" r:id="rId7"/>
          </a:graphicData>
        </a:graphic>
      </p:graphicFrame>
      <p:pic>
        <p:nvPicPr>
          <p:cNvPr id="22" name="Imagen 21">
            <a:extLst>
              <a:ext uri="{FF2B5EF4-FFF2-40B4-BE49-F238E27FC236}">
                <a16:creationId xmlns:a16="http://schemas.microsoft.com/office/drawing/2014/main" id="{93BB09F4-FC7E-489A-BD1A-0234C1BE72B2}"/>
              </a:ext>
            </a:extLst>
          </p:cNvPr>
          <p:cNvPicPr>
            <a:picLocks noChangeAspect="1"/>
          </p:cNvPicPr>
          <p:nvPr/>
        </p:nvPicPr>
        <p:blipFill rotWithShape="1">
          <a:blip r:embed="rId8"/>
          <a:srcRect t="32898" b="38900"/>
          <a:stretch/>
        </p:blipFill>
        <p:spPr>
          <a:xfrm>
            <a:off x="9359197" y="2995155"/>
            <a:ext cx="2449253" cy="867690"/>
          </a:xfrm>
          <a:prstGeom prst="rect">
            <a:avLst/>
          </a:prstGeom>
        </p:spPr>
      </p:pic>
      <p:graphicFrame>
        <p:nvGraphicFramePr>
          <p:cNvPr id="23" name="Gráfico 22">
            <a:extLst>
              <a:ext uri="{FF2B5EF4-FFF2-40B4-BE49-F238E27FC236}">
                <a16:creationId xmlns:a16="http://schemas.microsoft.com/office/drawing/2014/main" id="{80905E01-47BE-438A-A1CB-24049242FA5B}"/>
              </a:ext>
            </a:extLst>
          </p:cNvPr>
          <p:cNvGraphicFramePr>
            <a:graphicFrameLocks/>
          </p:cNvGraphicFramePr>
          <p:nvPr>
            <p:extLst/>
          </p:nvPr>
        </p:nvGraphicFramePr>
        <p:xfrm>
          <a:off x="8448674" y="4038476"/>
          <a:ext cx="3815899" cy="2161525"/>
        </p:xfrm>
        <a:graphic>
          <a:graphicData uri="http://schemas.openxmlformats.org/drawingml/2006/chart">
            <c:chart xmlns:c="http://schemas.openxmlformats.org/drawingml/2006/chart" xmlns:r="http://schemas.openxmlformats.org/officeDocument/2006/relationships" r:id="rId9"/>
          </a:graphicData>
        </a:graphic>
      </p:graphicFrame>
      <p:sp>
        <p:nvSpPr>
          <p:cNvPr id="4" name="CuadroTexto 3">
            <a:extLst>
              <a:ext uri="{FF2B5EF4-FFF2-40B4-BE49-F238E27FC236}">
                <a16:creationId xmlns:a16="http://schemas.microsoft.com/office/drawing/2014/main" id="{E40BAEBC-F008-4BC6-8DC4-18A4B13ECE4E}"/>
              </a:ext>
            </a:extLst>
          </p:cNvPr>
          <p:cNvSpPr txBox="1"/>
          <p:nvPr/>
        </p:nvSpPr>
        <p:spPr>
          <a:xfrm>
            <a:off x="1301474" y="6244828"/>
            <a:ext cx="2605200" cy="261610"/>
          </a:xfrm>
          <a:prstGeom prst="rect">
            <a:avLst/>
          </a:prstGeom>
          <a:noFill/>
        </p:spPr>
        <p:txBody>
          <a:bodyPr wrap="none" rtlCol="0">
            <a:spAutoFit/>
          </a:bodyPr>
          <a:lstStyle/>
          <a:p>
            <a:r>
              <a:rPr lang="es-CO" sz="1100" dirty="0"/>
              <a:t>Aumentó 71% desde el inicio del contrato.</a:t>
            </a:r>
          </a:p>
        </p:txBody>
      </p:sp>
      <p:sp>
        <p:nvSpPr>
          <p:cNvPr id="24" name="CuadroTexto 23">
            <a:extLst>
              <a:ext uri="{FF2B5EF4-FFF2-40B4-BE49-F238E27FC236}">
                <a16:creationId xmlns:a16="http://schemas.microsoft.com/office/drawing/2014/main" id="{A53A1E4D-4DD7-498C-8A22-31B6CD85CC82}"/>
              </a:ext>
            </a:extLst>
          </p:cNvPr>
          <p:cNvSpPr txBox="1"/>
          <p:nvPr/>
        </p:nvSpPr>
        <p:spPr>
          <a:xfrm>
            <a:off x="5290161" y="6249925"/>
            <a:ext cx="2533066" cy="261610"/>
          </a:xfrm>
          <a:prstGeom prst="rect">
            <a:avLst/>
          </a:prstGeom>
          <a:noFill/>
        </p:spPr>
        <p:txBody>
          <a:bodyPr wrap="none" rtlCol="0">
            <a:spAutoFit/>
          </a:bodyPr>
          <a:lstStyle/>
          <a:p>
            <a:r>
              <a:rPr lang="es-CO" sz="1100" dirty="0"/>
              <a:t>Aumentó 5% desde el inicio del contrato.</a:t>
            </a:r>
          </a:p>
        </p:txBody>
      </p:sp>
      <p:sp>
        <p:nvSpPr>
          <p:cNvPr id="25" name="CuadroTexto 24">
            <a:extLst>
              <a:ext uri="{FF2B5EF4-FFF2-40B4-BE49-F238E27FC236}">
                <a16:creationId xmlns:a16="http://schemas.microsoft.com/office/drawing/2014/main" id="{F7F58191-595F-41EA-8B6B-92A0F0A1EEE5}"/>
              </a:ext>
            </a:extLst>
          </p:cNvPr>
          <p:cNvSpPr txBox="1"/>
          <p:nvPr/>
        </p:nvSpPr>
        <p:spPr>
          <a:xfrm>
            <a:off x="9238516" y="6194896"/>
            <a:ext cx="2605200" cy="261610"/>
          </a:xfrm>
          <a:prstGeom prst="rect">
            <a:avLst/>
          </a:prstGeom>
          <a:noFill/>
        </p:spPr>
        <p:txBody>
          <a:bodyPr wrap="none" rtlCol="0">
            <a:spAutoFit/>
          </a:bodyPr>
          <a:lstStyle/>
          <a:p>
            <a:r>
              <a:rPr lang="es-CO" sz="1100" dirty="0"/>
              <a:t>Aumentó 61% desde el inicio del contrato.</a:t>
            </a:r>
          </a:p>
        </p:txBody>
      </p:sp>
    </p:spTree>
    <p:extLst>
      <p:ext uri="{BB962C8B-B14F-4D97-AF65-F5344CB8AC3E}">
        <p14:creationId xmlns:p14="http://schemas.microsoft.com/office/powerpoint/2010/main" val="3737603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31272"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25518"/>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2. Ajustes en el nuevo proceso de contratación.</a:t>
            </a:r>
            <a:endParaRPr lang="es-CO" sz="2800" b="1"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6926976" y="2114005"/>
            <a:ext cx="4135930" cy="1314995"/>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CO" i="1" dirty="0">
              <a:solidFill>
                <a:schemeClr val="tx1"/>
              </a:solidFill>
            </a:endParaRPr>
          </a:p>
        </p:txBody>
      </p:sp>
      <p:sp>
        <p:nvSpPr>
          <p:cNvPr id="3" name="Rectángulo 2">
            <a:extLst>
              <a:ext uri="{FF2B5EF4-FFF2-40B4-BE49-F238E27FC236}">
                <a16:creationId xmlns:a16="http://schemas.microsoft.com/office/drawing/2014/main" id="{42F4EA0E-993D-4429-84F3-C8C5020BA8BD}"/>
              </a:ext>
            </a:extLst>
          </p:cNvPr>
          <p:cNvSpPr/>
          <p:nvPr/>
        </p:nvSpPr>
        <p:spPr>
          <a:xfrm>
            <a:off x="1514219" y="2114005"/>
            <a:ext cx="2338373" cy="763419"/>
          </a:xfrm>
          <a:prstGeom prst="rect">
            <a:avLst/>
          </a:prstGeom>
          <a:solidFill>
            <a:schemeClr val="tx1">
              <a:lumMod val="50000"/>
              <a:lumOff val="50000"/>
            </a:schemeClr>
          </a:solidFill>
        </p:spPr>
        <p:style>
          <a:lnRef idx="1">
            <a:schemeClr val="dk1"/>
          </a:lnRef>
          <a:fillRef idx="3">
            <a:schemeClr val="dk1"/>
          </a:fillRef>
          <a:effectRef idx="2">
            <a:schemeClr val="dk1"/>
          </a:effectRef>
          <a:fontRef idx="minor">
            <a:schemeClr val="lt1"/>
          </a:fontRef>
        </p:style>
        <p:txBody>
          <a:bodyPr rtlCol="0" anchor="ctr"/>
          <a:lstStyle/>
          <a:p>
            <a:pPr algn="ctr"/>
            <a:r>
              <a:rPr lang="es-CO" sz="1600" dirty="0"/>
              <a:t>TRANSPORTE</a:t>
            </a:r>
            <a:endParaRPr lang="es-CO" dirty="0"/>
          </a:p>
        </p:txBody>
      </p:sp>
      <p:sp>
        <p:nvSpPr>
          <p:cNvPr id="4" name="Rectángulo 3">
            <a:extLst>
              <a:ext uri="{FF2B5EF4-FFF2-40B4-BE49-F238E27FC236}">
                <a16:creationId xmlns:a16="http://schemas.microsoft.com/office/drawing/2014/main" id="{7A3C27D8-829F-49CD-BB5B-FB50EBA6E736}"/>
              </a:ext>
            </a:extLst>
          </p:cNvPr>
          <p:cNvSpPr/>
          <p:nvPr/>
        </p:nvSpPr>
        <p:spPr>
          <a:xfrm>
            <a:off x="1514219" y="3145311"/>
            <a:ext cx="2338373" cy="298350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solidFill>
                  <a:schemeClr val="tx1"/>
                </a:solidFill>
              </a:rPr>
              <a:t>LUGAR DE MATERIALIZACIÓN DE LA MEDIDA A DEPÓSITO </a:t>
            </a:r>
          </a:p>
          <a:p>
            <a:pPr algn="ctr"/>
            <a:endParaRPr lang="es-CO" dirty="0">
              <a:solidFill>
                <a:schemeClr val="tx1"/>
              </a:solidFill>
            </a:endParaRPr>
          </a:p>
          <a:p>
            <a:pPr algn="ctr"/>
            <a:r>
              <a:rPr lang="es-CO" dirty="0">
                <a:solidFill>
                  <a:schemeClr val="tx1"/>
                </a:solidFill>
              </a:rPr>
              <a:t>TIPO </a:t>
            </a:r>
          </a:p>
          <a:p>
            <a:pPr algn="ctr"/>
            <a:endParaRPr lang="es-CO" dirty="0">
              <a:solidFill>
                <a:schemeClr val="tx1"/>
              </a:solidFill>
            </a:endParaRPr>
          </a:p>
          <a:p>
            <a:pPr algn="ctr"/>
            <a:r>
              <a:rPr lang="es-CO" dirty="0">
                <a:solidFill>
                  <a:schemeClr val="tx1"/>
                </a:solidFill>
              </a:rPr>
              <a:t>Urbano</a:t>
            </a:r>
          </a:p>
          <a:p>
            <a:pPr algn="ctr"/>
            <a:r>
              <a:rPr lang="es-CO" dirty="0">
                <a:solidFill>
                  <a:schemeClr val="tx1"/>
                </a:solidFill>
              </a:rPr>
              <a:t>Departamental</a:t>
            </a:r>
          </a:p>
          <a:p>
            <a:pPr algn="ctr"/>
            <a:r>
              <a:rPr lang="es-CO" dirty="0">
                <a:solidFill>
                  <a:schemeClr val="tx1"/>
                </a:solidFill>
              </a:rPr>
              <a:t>Rural</a:t>
            </a:r>
          </a:p>
        </p:txBody>
      </p:sp>
      <p:sp>
        <p:nvSpPr>
          <p:cNvPr id="12" name="Rectángulo 11">
            <a:extLst>
              <a:ext uri="{FF2B5EF4-FFF2-40B4-BE49-F238E27FC236}">
                <a16:creationId xmlns:a16="http://schemas.microsoft.com/office/drawing/2014/main" id="{92E687B2-3EF5-42E7-888E-697B89023CEB}"/>
              </a:ext>
            </a:extLst>
          </p:cNvPr>
          <p:cNvSpPr/>
          <p:nvPr/>
        </p:nvSpPr>
        <p:spPr>
          <a:xfrm>
            <a:off x="4702115" y="2114005"/>
            <a:ext cx="2344723" cy="763419"/>
          </a:xfrm>
          <a:prstGeom prst="rect">
            <a:avLst/>
          </a:prstGeom>
          <a:solidFill>
            <a:schemeClr val="tx1">
              <a:lumMod val="50000"/>
              <a:lumOff val="50000"/>
            </a:schemeClr>
          </a:solidFill>
        </p:spPr>
        <p:style>
          <a:lnRef idx="1">
            <a:schemeClr val="dk1"/>
          </a:lnRef>
          <a:fillRef idx="3">
            <a:schemeClr val="dk1"/>
          </a:fillRef>
          <a:effectRef idx="2">
            <a:schemeClr val="dk1"/>
          </a:effectRef>
          <a:fontRef idx="minor">
            <a:schemeClr val="lt1"/>
          </a:fontRef>
        </p:style>
        <p:txBody>
          <a:bodyPr rtlCol="0" anchor="ctr"/>
          <a:lstStyle/>
          <a:p>
            <a:pPr algn="ctr"/>
            <a:r>
              <a:rPr lang="es-CO" sz="1600" dirty="0"/>
              <a:t>RECEPCIÓN – ALMACENAMIENTO - INVENTARIOS</a:t>
            </a:r>
          </a:p>
        </p:txBody>
      </p:sp>
      <p:sp>
        <p:nvSpPr>
          <p:cNvPr id="5" name="Rectángulo 4">
            <a:extLst>
              <a:ext uri="{FF2B5EF4-FFF2-40B4-BE49-F238E27FC236}">
                <a16:creationId xmlns:a16="http://schemas.microsoft.com/office/drawing/2014/main" id="{0A24B295-4C96-4D51-B3A5-393A5FF451DD}"/>
              </a:ext>
            </a:extLst>
          </p:cNvPr>
          <p:cNvSpPr/>
          <p:nvPr/>
        </p:nvSpPr>
        <p:spPr>
          <a:xfrm>
            <a:off x="4702115" y="3189913"/>
            <a:ext cx="2344723" cy="493505"/>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 </a:t>
            </a:r>
            <a:r>
              <a:rPr lang="es-CO" sz="1500" dirty="0">
                <a:solidFill>
                  <a:schemeClr val="tx1"/>
                </a:solidFill>
              </a:rPr>
              <a:t>Actas de inventario y Recepción.</a:t>
            </a:r>
          </a:p>
        </p:txBody>
      </p:sp>
      <p:sp>
        <p:nvSpPr>
          <p:cNvPr id="14" name="Rectángulo 13">
            <a:extLst>
              <a:ext uri="{FF2B5EF4-FFF2-40B4-BE49-F238E27FC236}">
                <a16:creationId xmlns:a16="http://schemas.microsoft.com/office/drawing/2014/main" id="{7ACA22F0-4ADA-4183-8CE5-7EB52971D35F}"/>
              </a:ext>
            </a:extLst>
          </p:cNvPr>
          <p:cNvSpPr/>
          <p:nvPr/>
        </p:nvSpPr>
        <p:spPr>
          <a:xfrm>
            <a:off x="4708465" y="3800056"/>
            <a:ext cx="2344723" cy="493506"/>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500" dirty="0">
                <a:solidFill>
                  <a:schemeClr val="tx1"/>
                </a:solidFill>
              </a:rPr>
              <a:t>Almacenamiento Guarda, Custodia, Conservación</a:t>
            </a:r>
          </a:p>
        </p:txBody>
      </p:sp>
      <p:sp>
        <p:nvSpPr>
          <p:cNvPr id="15" name="Rectángulo 14">
            <a:extLst>
              <a:ext uri="{FF2B5EF4-FFF2-40B4-BE49-F238E27FC236}">
                <a16:creationId xmlns:a16="http://schemas.microsoft.com/office/drawing/2014/main" id="{4C24559F-A413-4F67-B97E-692CCE4ABCEB}"/>
              </a:ext>
            </a:extLst>
          </p:cNvPr>
          <p:cNvSpPr/>
          <p:nvPr/>
        </p:nvSpPr>
        <p:spPr>
          <a:xfrm>
            <a:off x="4708465" y="4419647"/>
            <a:ext cx="2344723" cy="446782"/>
          </a:xfrm>
          <a:prstGeom prst="rect">
            <a:avLst/>
          </a:prstGeom>
          <a:solidFill>
            <a:srgbClr val="FE262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600" dirty="0">
                <a:solidFill>
                  <a:schemeClr val="tx1"/>
                </a:solidFill>
              </a:rPr>
              <a:t>Avalúo - Improntas</a:t>
            </a:r>
            <a:endParaRPr lang="es-CO" sz="1500" dirty="0">
              <a:solidFill>
                <a:schemeClr val="tx1"/>
              </a:solidFill>
            </a:endParaRPr>
          </a:p>
        </p:txBody>
      </p:sp>
      <p:sp>
        <p:nvSpPr>
          <p:cNvPr id="16" name="Rectángulo 15">
            <a:extLst>
              <a:ext uri="{FF2B5EF4-FFF2-40B4-BE49-F238E27FC236}">
                <a16:creationId xmlns:a16="http://schemas.microsoft.com/office/drawing/2014/main" id="{3958E1ED-6F2A-4472-9D36-3DA6A1E58CE4}"/>
              </a:ext>
            </a:extLst>
          </p:cNvPr>
          <p:cNvSpPr/>
          <p:nvPr/>
        </p:nvSpPr>
        <p:spPr>
          <a:xfrm>
            <a:off x="4708465" y="4982589"/>
            <a:ext cx="2344723" cy="493505"/>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 </a:t>
            </a:r>
            <a:r>
              <a:rPr lang="es-CO" sz="1500" dirty="0">
                <a:solidFill>
                  <a:schemeClr val="tx1"/>
                </a:solidFill>
              </a:rPr>
              <a:t>Entrega </a:t>
            </a:r>
          </a:p>
        </p:txBody>
      </p:sp>
      <p:sp>
        <p:nvSpPr>
          <p:cNvPr id="17" name="Rectángulo 16">
            <a:extLst>
              <a:ext uri="{FF2B5EF4-FFF2-40B4-BE49-F238E27FC236}">
                <a16:creationId xmlns:a16="http://schemas.microsoft.com/office/drawing/2014/main" id="{8D3C3584-FD31-4D0B-A44A-BC0986B8F991}"/>
              </a:ext>
            </a:extLst>
          </p:cNvPr>
          <p:cNvSpPr/>
          <p:nvPr/>
        </p:nvSpPr>
        <p:spPr>
          <a:xfrm>
            <a:off x="4708465" y="5592255"/>
            <a:ext cx="2344723" cy="493505"/>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 </a:t>
            </a:r>
            <a:r>
              <a:rPr lang="es-CO" sz="1500" dirty="0">
                <a:solidFill>
                  <a:schemeClr val="tx1"/>
                </a:solidFill>
              </a:rPr>
              <a:t>Facturación </a:t>
            </a:r>
          </a:p>
        </p:txBody>
      </p:sp>
      <p:sp>
        <p:nvSpPr>
          <p:cNvPr id="18" name="Rectángulo 17">
            <a:extLst>
              <a:ext uri="{FF2B5EF4-FFF2-40B4-BE49-F238E27FC236}">
                <a16:creationId xmlns:a16="http://schemas.microsoft.com/office/drawing/2014/main" id="{390F04A5-FB1D-4271-A4A4-BE654DF727F5}"/>
              </a:ext>
            </a:extLst>
          </p:cNvPr>
          <p:cNvSpPr/>
          <p:nvPr/>
        </p:nvSpPr>
        <p:spPr>
          <a:xfrm>
            <a:off x="8262755" y="2114004"/>
            <a:ext cx="2338373" cy="763419"/>
          </a:xfrm>
          <a:prstGeom prst="rect">
            <a:avLst/>
          </a:prstGeom>
          <a:solidFill>
            <a:schemeClr val="tx1">
              <a:lumMod val="50000"/>
              <a:lumOff val="50000"/>
            </a:schemeClr>
          </a:solidFill>
        </p:spPr>
        <p:style>
          <a:lnRef idx="1">
            <a:schemeClr val="dk1"/>
          </a:lnRef>
          <a:fillRef idx="3">
            <a:schemeClr val="dk1"/>
          </a:fillRef>
          <a:effectRef idx="2">
            <a:schemeClr val="dk1"/>
          </a:effectRef>
          <a:fontRef idx="minor">
            <a:schemeClr val="lt1"/>
          </a:fontRef>
        </p:style>
        <p:txBody>
          <a:bodyPr rtlCol="0" anchor="ctr"/>
          <a:lstStyle/>
          <a:p>
            <a:pPr algn="ctr"/>
            <a:r>
              <a:rPr lang="es-CO" sz="1600" dirty="0"/>
              <a:t>SERVICIOS EXTRAORDINARIOS O COMPLEMENTARIOS</a:t>
            </a:r>
          </a:p>
        </p:txBody>
      </p:sp>
      <p:sp>
        <p:nvSpPr>
          <p:cNvPr id="19" name="Rectángulo 18">
            <a:extLst>
              <a:ext uri="{FF2B5EF4-FFF2-40B4-BE49-F238E27FC236}">
                <a16:creationId xmlns:a16="http://schemas.microsoft.com/office/drawing/2014/main" id="{FAE3673A-8A51-449D-86DD-43078AE67295}"/>
              </a:ext>
            </a:extLst>
          </p:cNvPr>
          <p:cNvSpPr/>
          <p:nvPr/>
        </p:nvSpPr>
        <p:spPr>
          <a:xfrm>
            <a:off x="8262755" y="3130539"/>
            <a:ext cx="2344723" cy="493505"/>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dirty="0"/>
              <a:t> </a:t>
            </a:r>
            <a:r>
              <a:rPr lang="es-CO" sz="1500" dirty="0">
                <a:solidFill>
                  <a:schemeClr val="tx1"/>
                </a:solidFill>
              </a:rPr>
              <a:t>Videos y  fotografías</a:t>
            </a:r>
          </a:p>
        </p:txBody>
      </p:sp>
      <p:sp>
        <p:nvSpPr>
          <p:cNvPr id="20" name="Rectángulo 19">
            <a:extLst>
              <a:ext uri="{FF2B5EF4-FFF2-40B4-BE49-F238E27FC236}">
                <a16:creationId xmlns:a16="http://schemas.microsoft.com/office/drawing/2014/main" id="{B43D6911-DD71-4718-8502-6F50F88563B0}"/>
              </a:ext>
            </a:extLst>
          </p:cNvPr>
          <p:cNvSpPr/>
          <p:nvPr/>
        </p:nvSpPr>
        <p:spPr>
          <a:xfrm>
            <a:off x="8256404" y="3739831"/>
            <a:ext cx="2344723" cy="493505"/>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500" dirty="0" err="1">
                <a:solidFill>
                  <a:schemeClr val="tx1"/>
                </a:solidFill>
              </a:rPr>
              <a:t>Packing</a:t>
            </a:r>
            <a:r>
              <a:rPr lang="es-CO" sz="1500" dirty="0">
                <a:solidFill>
                  <a:schemeClr val="tx1"/>
                </a:solidFill>
              </a:rPr>
              <a:t> y Segunda Paletización</a:t>
            </a:r>
          </a:p>
        </p:txBody>
      </p:sp>
      <p:sp>
        <p:nvSpPr>
          <p:cNvPr id="21" name="Rectángulo 20">
            <a:extLst>
              <a:ext uri="{FF2B5EF4-FFF2-40B4-BE49-F238E27FC236}">
                <a16:creationId xmlns:a16="http://schemas.microsoft.com/office/drawing/2014/main" id="{6AC83F7E-B6EA-495D-B464-7F6F3AAD14D9}"/>
              </a:ext>
            </a:extLst>
          </p:cNvPr>
          <p:cNvSpPr/>
          <p:nvPr/>
        </p:nvSpPr>
        <p:spPr>
          <a:xfrm>
            <a:off x="8256405" y="4365381"/>
            <a:ext cx="2344723" cy="493505"/>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500" dirty="0">
                <a:solidFill>
                  <a:schemeClr val="tx1"/>
                </a:solidFill>
              </a:rPr>
              <a:t>Mantenimientos Preventivos</a:t>
            </a:r>
          </a:p>
        </p:txBody>
      </p:sp>
      <p:sp>
        <p:nvSpPr>
          <p:cNvPr id="22" name="Rectángulo 21">
            <a:extLst>
              <a:ext uri="{FF2B5EF4-FFF2-40B4-BE49-F238E27FC236}">
                <a16:creationId xmlns:a16="http://schemas.microsoft.com/office/drawing/2014/main" id="{E9C69FE0-3C3A-456E-A10A-6109262C2A16}"/>
              </a:ext>
            </a:extLst>
          </p:cNvPr>
          <p:cNvSpPr/>
          <p:nvPr/>
        </p:nvSpPr>
        <p:spPr>
          <a:xfrm>
            <a:off x="8269106" y="4984969"/>
            <a:ext cx="2344723" cy="493505"/>
          </a:xfrm>
          <a:prstGeom prst="rect">
            <a:avLst/>
          </a:prstGeom>
          <a:solidFill>
            <a:srgbClr val="FE262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500" dirty="0">
                <a:solidFill>
                  <a:schemeClr val="tx1"/>
                </a:solidFill>
              </a:rPr>
              <a:t>Disposición final</a:t>
            </a:r>
          </a:p>
        </p:txBody>
      </p:sp>
      <p:sp>
        <p:nvSpPr>
          <p:cNvPr id="23" name="Rectángulo 22">
            <a:extLst>
              <a:ext uri="{FF2B5EF4-FFF2-40B4-BE49-F238E27FC236}">
                <a16:creationId xmlns:a16="http://schemas.microsoft.com/office/drawing/2014/main" id="{9E8B942D-BA59-429C-B38C-50D66DD055F9}"/>
              </a:ext>
            </a:extLst>
          </p:cNvPr>
          <p:cNvSpPr/>
          <p:nvPr/>
        </p:nvSpPr>
        <p:spPr>
          <a:xfrm>
            <a:off x="8269106" y="5635308"/>
            <a:ext cx="2344723" cy="493505"/>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500" dirty="0">
                <a:solidFill>
                  <a:schemeClr val="tx1"/>
                </a:solidFill>
              </a:rPr>
              <a:t>Otros servicios Complementarios</a:t>
            </a:r>
          </a:p>
        </p:txBody>
      </p:sp>
    </p:spTree>
    <p:extLst>
      <p:ext uri="{BB962C8B-B14F-4D97-AF65-F5344CB8AC3E}">
        <p14:creationId xmlns:p14="http://schemas.microsoft.com/office/powerpoint/2010/main" val="4204384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17384" y="789917"/>
            <a:ext cx="10972800" cy="83762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3. Lugar de ejecución y presupuesto.</a:t>
            </a:r>
            <a:endParaRPr lang="es-CO" sz="2800" b="1" dirty="0"/>
          </a:p>
        </p:txBody>
      </p:sp>
      <p:graphicFrame>
        <p:nvGraphicFramePr>
          <p:cNvPr id="4" name="Tabla 3">
            <a:extLst>
              <a:ext uri="{FF2B5EF4-FFF2-40B4-BE49-F238E27FC236}">
                <a16:creationId xmlns:a16="http://schemas.microsoft.com/office/drawing/2014/main" id="{182EAEE5-81A8-4A77-B3DB-F1776D32C04E}"/>
              </a:ext>
            </a:extLst>
          </p:cNvPr>
          <p:cNvGraphicFramePr>
            <a:graphicFrameLocks noGrp="1"/>
          </p:cNvGraphicFramePr>
          <p:nvPr>
            <p:extLst/>
          </p:nvPr>
        </p:nvGraphicFramePr>
        <p:xfrm>
          <a:off x="541975" y="1503022"/>
          <a:ext cx="10730499" cy="4261531"/>
        </p:xfrm>
        <a:graphic>
          <a:graphicData uri="http://schemas.openxmlformats.org/drawingml/2006/table">
            <a:tbl>
              <a:tblPr firstRow="1" firstCol="1" bandRow="1">
                <a:tableStyleId>{5C22544A-7EE6-4342-B048-85BDC9FD1C3A}</a:tableStyleId>
              </a:tblPr>
              <a:tblGrid>
                <a:gridCol w="902944">
                  <a:extLst>
                    <a:ext uri="{9D8B030D-6E8A-4147-A177-3AD203B41FA5}">
                      <a16:colId xmlns:a16="http://schemas.microsoft.com/office/drawing/2014/main" val="756635074"/>
                    </a:ext>
                  </a:extLst>
                </a:gridCol>
                <a:gridCol w="4182326">
                  <a:extLst>
                    <a:ext uri="{9D8B030D-6E8A-4147-A177-3AD203B41FA5}">
                      <a16:colId xmlns:a16="http://schemas.microsoft.com/office/drawing/2014/main" val="43634687"/>
                    </a:ext>
                  </a:extLst>
                </a:gridCol>
                <a:gridCol w="1573225">
                  <a:extLst>
                    <a:ext uri="{9D8B030D-6E8A-4147-A177-3AD203B41FA5}">
                      <a16:colId xmlns:a16="http://schemas.microsoft.com/office/drawing/2014/main" val="3173456372"/>
                    </a:ext>
                  </a:extLst>
                </a:gridCol>
                <a:gridCol w="2145411">
                  <a:extLst>
                    <a:ext uri="{9D8B030D-6E8A-4147-A177-3AD203B41FA5}">
                      <a16:colId xmlns:a16="http://schemas.microsoft.com/office/drawing/2014/main" val="183567606"/>
                    </a:ext>
                  </a:extLst>
                </a:gridCol>
                <a:gridCol w="1926593">
                  <a:extLst>
                    <a:ext uri="{9D8B030D-6E8A-4147-A177-3AD203B41FA5}">
                      <a16:colId xmlns:a16="http://schemas.microsoft.com/office/drawing/2014/main" val="806550896"/>
                    </a:ext>
                  </a:extLst>
                </a:gridCol>
              </a:tblGrid>
              <a:tr h="907036">
                <a:tc>
                  <a:txBody>
                    <a:bodyPr/>
                    <a:lstStyle/>
                    <a:p>
                      <a:pPr algn="ctr">
                        <a:spcAft>
                          <a:spcPts val="0"/>
                        </a:spcAft>
                      </a:pPr>
                      <a:endParaRPr lang="es-CO" sz="1400" cap="small" dirty="0">
                        <a:effectLst/>
                      </a:endParaRPr>
                    </a:p>
                    <a:p>
                      <a:pPr algn="ctr">
                        <a:spcAft>
                          <a:spcPts val="0"/>
                        </a:spcAft>
                      </a:pPr>
                      <a:r>
                        <a:rPr lang="es-CO" sz="1400" cap="small" dirty="0">
                          <a:effectLst/>
                        </a:rPr>
                        <a:t>Zonas</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endParaRPr lang="es-CO" sz="1400" cap="small" dirty="0">
                        <a:effectLst/>
                      </a:endParaRPr>
                    </a:p>
                    <a:p>
                      <a:pPr algn="ctr">
                        <a:spcAft>
                          <a:spcPts val="0"/>
                        </a:spcAft>
                      </a:pPr>
                      <a:r>
                        <a:rPr lang="es-CO" sz="1400" cap="small" dirty="0">
                          <a:effectLst/>
                        </a:rPr>
                        <a:t>Departamentos</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endParaRPr lang="es-CO" sz="1400" cap="small" dirty="0">
                        <a:effectLst/>
                      </a:endParaRPr>
                    </a:p>
                    <a:p>
                      <a:pPr algn="ctr">
                        <a:spcAft>
                          <a:spcPts val="0"/>
                        </a:spcAft>
                      </a:pPr>
                      <a:r>
                        <a:rPr lang="es-CO" sz="1400" cap="small" dirty="0">
                          <a:effectLst/>
                        </a:rPr>
                        <a:t>Cantidad de vehículos*</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endParaRPr lang="es-CO" sz="1400" cap="small" dirty="0">
                        <a:effectLst/>
                      </a:endParaRPr>
                    </a:p>
                    <a:p>
                      <a:pPr algn="ctr">
                        <a:spcAft>
                          <a:spcPts val="0"/>
                        </a:spcAft>
                      </a:pPr>
                      <a:r>
                        <a:rPr lang="es-CO" sz="1400" cap="small" dirty="0">
                          <a:effectLst/>
                        </a:rPr>
                        <a:t>Cantidad de muebles y enseres*</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endParaRPr lang="es-ES" sz="1400" b="1" kern="1200" cap="small" dirty="0">
                        <a:solidFill>
                          <a:schemeClr val="lt1"/>
                        </a:solidFill>
                        <a:effectLst/>
                        <a:latin typeface="+mn-lt"/>
                        <a:ea typeface="+mn-ea"/>
                        <a:cs typeface="+mn-cs"/>
                      </a:endParaRPr>
                    </a:p>
                    <a:p>
                      <a:pPr algn="ctr">
                        <a:spcAft>
                          <a:spcPts val="0"/>
                        </a:spcAft>
                      </a:pPr>
                      <a:r>
                        <a:rPr lang="es-ES" sz="1400" b="1" kern="1200" cap="small" dirty="0">
                          <a:solidFill>
                            <a:schemeClr val="lt1"/>
                          </a:solidFill>
                          <a:effectLst/>
                          <a:latin typeface="+mn-lt"/>
                          <a:ea typeface="+mn-ea"/>
                          <a:cs typeface="+mn-cs"/>
                        </a:rPr>
                        <a:t>Presupuesto</a:t>
                      </a:r>
                      <a:endParaRPr lang="es-CO" sz="1400" b="1" kern="1200" cap="small" dirty="0">
                        <a:solidFill>
                          <a:schemeClr val="lt1"/>
                        </a:solidFill>
                        <a:effectLst/>
                        <a:latin typeface="+mn-lt"/>
                        <a:ea typeface="+mn-ea"/>
                        <a:cs typeface="+mn-cs"/>
                      </a:endParaRPr>
                    </a:p>
                  </a:txBody>
                  <a:tcPr marL="68580" marR="68580" marT="0" marB="0"/>
                </a:tc>
                <a:extLst>
                  <a:ext uri="{0D108BD9-81ED-4DB2-BD59-A6C34878D82A}">
                    <a16:rowId xmlns:a16="http://schemas.microsoft.com/office/drawing/2014/main" val="2248281217"/>
                  </a:ext>
                </a:extLst>
              </a:tr>
              <a:tr h="302345">
                <a:tc>
                  <a:txBody>
                    <a:bodyPr/>
                    <a:lstStyle/>
                    <a:p>
                      <a:pPr algn="ctr">
                        <a:spcAft>
                          <a:spcPts val="0"/>
                        </a:spcAft>
                      </a:pPr>
                      <a:r>
                        <a:rPr lang="es-CO" sz="1400">
                          <a:effectLst/>
                        </a:rPr>
                        <a:t>1</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Cundinamarca, Boyacá, Santander.</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732</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dirty="0">
                          <a:effectLst/>
                        </a:rPr>
                        <a:t>1210</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kern="1200" dirty="0">
                          <a:solidFill>
                            <a:schemeClr val="dk1"/>
                          </a:solidFill>
                          <a:effectLst/>
                          <a:latin typeface="+mn-lt"/>
                          <a:ea typeface="+mn-ea"/>
                          <a:cs typeface="+mn-cs"/>
                        </a:rPr>
                        <a:t>$ 7,345,309,835 </a:t>
                      </a:r>
                    </a:p>
                  </a:txBody>
                  <a:tcPr marL="68580" marR="68580" marT="0" marB="0"/>
                </a:tc>
                <a:extLst>
                  <a:ext uri="{0D108BD9-81ED-4DB2-BD59-A6C34878D82A}">
                    <a16:rowId xmlns:a16="http://schemas.microsoft.com/office/drawing/2014/main" val="3958211984"/>
                  </a:ext>
                </a:extLst>
              </a:tr>
              <a:tr h="604690">
                <a:tc>
                  <a:txBody>
                    <a:bodyPr/>
                    <a:lstStyle/>
                    <a:p>
                      <a:pPr algn="ctr">
                        <a:spcAft>
                          <a:spcPts val="0"/>
                        </a:spcAft>
                      </a:pPr>
                      <a:r>
                        <a:rPr lang="es-CO" sz="1400">
                          <a:effectLst/>
                        </a:rPr>
                        <a:t>2</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Meta, Casanare, Arauca, Vichada y Guainía</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255</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1</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kern="1200" dirty="0">
                          <a:solidFill>
                            <a:schemeClr val="dk1"/>
                          </a:solidFill>
                          <a:effectLst/>
                          <a:latin typeface="+mn-lt"/>
                          <a:ea typeface="+mn-ea"/>
                          <a:cs typeface="+mn-cs"/>
                        </a:rPr>
                        <a:t> $ 3,204,718,590</a:t>
                      </a:r>
                    </a:p>
                  </a:txBody>
                  <a:tcPr marL="68580" marR="68580" marT="0" marB="0"/>
                </a:tc>
                <a:extLst>
                  <a:ext uri="{0D108BD9-81ED-4DB2-BD59-A6C34878D82A}">
                    <a16:rowId xmlns:a16="http://schemas.microsoft.com/office/drawing/2014/main" val="1848644056"/>
                  </a:ext>
                </a:extLst>
              </a:tr>
              <a:tr h="604690">
                <a:tc>
                  <a:txBody>
                    <a:bodyPr/>
                    <a:lstStyle/>
                    <a:p>
                      <a:pPr algn="ctr">
                        <a:spcAft>
                          <a:spcPts val="0"/>
                        </a:spcAft>
                      </a:pPr>
                      <a:r>
                        <a:rPr lang="es-CO" sz="1400">
                          <a:effectLst/>
                        </a:rPr>
                        <a:t>3</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Amazonas, Caquetá, Vaupés, Guaviare, Huila, Tolima, Caldas, Risaralda, Quindío</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860</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1</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kern="1200" dirty="0">
                          <a:solidFill>
                            <a:schemeClr val="dk1"/>
                          </a:solidFill>
                          <a:effectLst/>
                          <a:latin typeface="+mn-lt"/>
                          <a:ea typeface="+mn-ea"/>
                          <a:cs typeface="+mn-cs"/>
                        </a:rPr>
                        <a:t>$ 8,200,227,402 </a:t>
                      </a:r>
                    </a:p>
                    <a:p>
                      <a:pPr algn="ctr">
                        <a:spcAft>
                          <a:spcPts val="0"/>
                        </a:spcAft>
                      </a:pPr>
                      <a:endParaRPr lang="es-CO" sz="14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406351742"/>
                  </a:ext>
                </a:extLst>
              </a:tr>
              <a:tr h="302345">
                <a:tc>
                  <a:txBody>
                    <a:bodyPr/>
                    <a:lstStyle/>
                    <a:p>
                      <a:pPr algn="ctr">
                        <a:spcAft>
                          <a:spcPts val="0"/>
                        </a:spcAft>
                      </a:pPr>
                      <a:r>
                        <a:rPr lang="es-CO" sz="1400">
                          <a:effectLst/>
                        </a:rPr>
                        <a:t>4</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Putumayo, Nariño, Cauca, Valle del Cauca</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907</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569</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kern="1200" dirty="0">
                          <a:solidFill>
                            <a:schemeClr val="dk1"/>
                          </a:solidFill>
                          <a:effectLst/>
                          <a:latin typeface="+mn-lt"/>
                          <a:ea typeface="+mn-ea"/>
                          <a:cs typeface="+mn-cs"/>
                        </a:rPr>
                        <a:t>$ 7,260,704,946 </a:t>
                      </a:r>
                    </a:p>
                  </a:txBody>
                  <a:tcPr marL="68580" marR="68580" marT="0" marB="0"/>
                </a:tc>
                <a:extLst>
                  <a:ext uri="{0D108BD9-81ED-4DB2-BD59-A6C34878D82A}">
                    <a16:rowId xmlns:a16="http://schemas.microsoft.com/office/drawing/2014/main" val="2804860582"/>
                  </a:ext>
                </a:extLst>
              </a:tr>
              <a:tr h="302345">
                <a:tc>
                  <a:txBody>
                    <a:bodyPr/>
                    <a:lstStyle/>
                    <a:p>
                      <a:pPr algn="ctr">
                        <a:spcAft>
                          <a:spcPts val="0"/>
                        </a:spcAft>
                      </a:pPr>
                      <a:r>
                        <a:rPr lang="es-CO" sz="1400">
                          <a:effectLst/>
                        </a:rPr>
                        <a:t>5</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Choco, Antioquia</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337</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0</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kern="1200" dirty="0">
                          <a:solidFill>
                            <a:schemeClr val="dk1"/>
                          </a:solidFill>
                          <a:effectLst/>
                          <a:latin typeface="+mn-lt"/>
                          <a:ea typeface="+mn-ea"/>
                          <a:cs typeface="+mn-cs"/>
                        </a:rPr>
                        <a:t> $ 4,124,275,156 </a:t>
                      </a:r>
                    </a:p>
                  </a:txBody>
                  <a:tcPr marL="68580" marR="68580" marT="0" marB="0"/>
                </a:tc>
                <a:extLst>
                  <a:ext uri="{0D108BD9-81ED-4DB2-BD59-A6C34878D82A}">
                    <a16:rowId xmlns:a16="http://schemas.microsoft.com/office/drawing/2014/main" val="2816283974"/>
                  </a:ext>
                </a:extLst>
              </a:tr>
              <a:tr h="604690">
                <a:tc>
                  <a:txBody>
                    <a:bodyPr/>
                    <a:lstStyle/>
                    <a:p>
                      <a:pPr algn="ctr">
                        <a:spcAft>
                          <a:spcPts val="0"/>
                        </a:spcAft>
                      </a:pPr>
                      <a:r>
                        <a:rPr lang="es-CO" sz="1400">
                          <a:effectLst/>
                        </a:rPr>
                        <a:t>6</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Bolívar, Magdalena, Sucre, Atlántico, Córdoba</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297</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3</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kern="1200" dirty="0">
                          <a:solidFill>
                            <a:schemeClr val="dk1"/>
                          </a:solidFill>
                          <a:effectLst/>
                          <a:latin typeface="+mn-lt"/>
                          <a:ea typeface="+mn-ea"/>
                          <a:cs typeface="+mn-cs"/>
                        </a:rPr>
                        <a:t> $ 3,419,613,416</a:t>
                      </a:r>
                    </a:p>
                  </a:txBody>
                  <a:tcPr marL="68580" marR="68580" marT="0" marB="0"/>
                </a:tc>
                <a:extLst>
                  <a:ext uri="{0D108BD9-81ED-4DB2-BD59-A6C34878D82A}">
                    <a16:rowId xmlns:a16="http://schemas.microsoft.com/office/drawing/2014/main" val="4190437120"/>
                  </a:ext>
                </a:extLst>
              </a:tr>
              <a:tr h="302345">
                <a:tc>
                  <a:txBody>
                    <a:bodyPr/>
                    <a:lstStyle/>
                    <a:p>
                      <a:pPr algn="ctr">
                        <a:spcAft>
                          <a:spcPts val="0"/>
                        </a:spcAft>
                      </a:pPr>
                      <a:r>
                        <a:rPr lang="es-CO" sz="1400">
                          <a:effectLst/>
                        </a:rPr>
                        <a:t>7</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Guajira, Cesar, Norte de Santander</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45</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0</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kern="1200" dirty="0">
                          <a:solidFill>
                            <a:schemeClr val="dk1"/>
                          </a:solidFill>
                          <a:effectLst/>
                          <a:latin typeface="+mn-lt"/>
                          <a:ea typeface="+mn-ea"/>
                          <a:cs typeface="+mn-cs"/>
                        </a:rPr>
                        <a:t> $ 1,260,488,914 </a:t>
                      </a:r>
                    </a:p>
                  </a:txBody>
                  <a:tcPr marL="68580" marR="68580" marT="0" marB="0"/>
                </a:tc>
                <a:extLst>
                  <a:ext uri="{0D108BD9-81ED-4DB2-BD59-A6C34878D82A}">
                    <a16:rowId xmlns:a16="http://schemas.microsoft.com/office/drawing/2014/main" val="3240033006"/>
                  </a:ext>
                </a:extLst>
              </a:tr>
              <a:tr h="331045">
                <a:tc>
                  <a:txBody>
                    <a:bodyPr/>
                    <a:lstStyle/>
                    <a:p>
                      <a:pPr algn="ctr">
                        <a:spcAft>
                          <a:spcPts val="0"/>
                        </a:spcAft>
                      </a:pPr>
                      <a:r>
                        <a:rPr lang="es-CO" sz="1400">
                          <a:effectLst/>
                        </a:rPr>
                        <a:t>8</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San Andrés y Providencia</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a:effectLst/>
                        </a:rPr>
                        <a:t>0</a:t>
                      </a:r>
                      <a:endParaRPr lang="es-CO"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dirty="0">
                          <a:effectLst/>
                        </a:rPr>
                        <a:t>0</a:t>
                      </a:r>
                      <a:endParaRPr lang="es-CO"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kern="1200" dirty="0">
                          <a:solidFill>
                            <a:schemeClr val="dk1"/>
                          </a:solidFill>
                          <a:effectLst/>
                          <a:latin typeface="+mn-lt"/>
                          <a:ea typeface="+mn-ea"/>
                          <a:cs typeface="+mn-cs"/>
                        </a:rPr>
                        <a:t> $ 1,184,661,740 </a:t>
                      </a:r>
                    </a:p>
                  </a:txBody>
                  <a:tcPr marL="68580" marR="68580" marT="0" marB="0"/>
                </a:tc>
                <a:extLst>
                  <a:ext uri="{0D108BD9-81ED-4DB2-BD59-A6C34878D82A}">
                    <a16:rowId xmlns:a16="http://schemas.microsoft.com/office/drawing/2014/main" val="3327292659"/>
                  </a:ext>
                </a:extLst>
              </a:tr>
            </a:tbl>
          </a:graphicData>
        </a:graphic>
      </p:graphicFrame>
      <p:sp>
        <p:nvSpPr>
          <p:cNvPr id="5" name="CuadroTexto 4">
            <a:extLst>
              <a:ext uri="{FF2B5EF4-FFF2-40B4-BE49-F238E27FC236}">
                <a16:creationId xmlns:a16="http://schemas.microsoft.com/office/drawing/2014/main" id="{39E6D420-B584-4995-B900-C803DDA4D249}"/>
              </a:ext>
            </a:extLst>
          </p:cNvPr>
          <p:cNvSpPr txBox="1"/>
          <p:nvPr/>
        </p:nvSpPr>
        <p:spPr>
          <a:xfrm>
            <a:off x="634518" y="5930232"/>
            <a:ext cx="6845464" cy="523220"/>
          </a:xfrm>
          <a:prstGeom prst="rect">
            <a:avLst/>
          </a:prstGeom>
          <a:noFill/>
        </p:spPr>
        <p:txBody>
          <a:bodyPr wrap="none" rtlCol="0">
            <a:spAutoFit/>
          </a:bodyPr>
          <a:lstStyle/>
          <a:p>
            <a:r>
              <a:rPr lang="es-CO" sz="1400" dirty="0"/>
              <a:t>* Las cantidades son referentes según inventario para 31 de diciembre de 2018.</a:t>
            </a:r>
          </a:p>
          <a:p>
            <a:r>
              <a:rPr lang="es-CO" sz="1400" dirty="0"/>
              <a:t>* En San Andrés existe inventario de bienes entregado a terceros distintos a almacenadoras.</a:t>
            </a:r>
          </a:p>
        </p:txBody>
      </p:sp>
      <p:sp>
        <p:nvSpPr>
          <p:cNvPr id="3" name="Rectángulo 2">
            <a:extLst>
              <a:ext uri="{FF2B5EF4-FFF2-40B4-BE49-F238E27FC236}">
                <a16:creationId xmlns:a16="http://schemas.microsoft.com/office/drawing/2014/main" id="{9AFC132A-2CA7-41B3-903B-07CF2F6412C6}"/>
              </a:ext>
            </a:extLst>
          </p:cNvPr>
          <p:cNvSpPr/>
          <p:nvPr/>
        </p:nvSpPr>
        <p:spPr>
          <a:xfrm>
            <a:off x="9351755" y="5922897"/>
            <a:ext cx="1920719" cy="369332"/>
          </a:xfrm>
          <a:prstGeom prst="rect">
            <a:avLst/>
          </a:prstGeom>
        </p:spPr>
        <p:txBody>
          <a:bodyPr wrap="none">
            <a:spAutoFit/>
          </a:bodyPr>
          <a:lstStyle/>
          <a:p>
            <a:r>
              <a:rPr lang="es-CO" b="1" dirty="0"/>
              <a:t> $ 36,000,000,000 </a:t>
            </a:r>
          </a:p>
        </p:txBody>
      </p:sp>
    </p:spTree>
    <p:extLst>
      <p:ext uri="{BB962C8B-B14F-4D97-AF65-F5344CB8AC3E}">
        <p14:creationId xmlns:p14="http://schemas.microsoft.com/office/powerpoint/2010/main" val="4248617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401942" y="78991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4.Estudio de mercado.</a:t>
            </a:r>
            <a:endParaRPr lang="es-CO" sz="2800" b="1" dirty="0"/>
          </a:p>
        </p:txBody>
      </p:sp>
      <p:sp>
        <p:nvSpPr>
          <p:cNvPr id="3" name="CuadroTexto 2">
            <a:extLst>
              <a:ext uri="{FF2B5EF4-FFF2-40B4-BE49-F238E27FC236}">
                <a16:creationId xmlns:a16="http://schemas.microsoft.com/office/drawing/2014/main" id="{892BB8A0-3C37-4868-8A9D-52DD71EE11F1}"/>
              </a:ext>
            </a:extLst>
          </p:cNvPr>
          <p:cNvSpPr txBox="1"/>
          <p:nvPr/>
        </p:nvSpPr>
        <p:spPr>
          <a:xfrm>
            <a:off x="922789" y="2189527"/>
            <a:ext cx="5173211" cy="3139321"/>
          </a:xfrm>
          <a:prstGeom prst="rect">
            <a:avLst/>
          </a:prstGeom>
          <a:noFill/>
        </p:spPr>
        <p:txBody>
          <a:bodyPr wrap="square" rtlCol="0">
            <a:spAutoFit/>
          </a:bodyPr>
          <a:lstStyle/>
          <a:p>
            <a:pPr algn="just"/>
            <a:r>
              <a:rPr lang="es-CO" dirty="0"/>
              <a:t>Mediante correo electrónico fue remitido el oficio CS2018-025358- </a:t>
            </a:r>
            <a:r>
              <a:rPr lang="es-CO" i="1" dirty="0"/>
              <a:t>solicitud cotización almacenamiento de bienes</a:t>
            </a:r>
            <a:r>
              <a:rPr lang="es-CO" dirty="0"/>
              <a:t> a 28 operadores logísticos.</a:t>
            </a:r>
          </a:p>
          <a:p>
            <a:pPr algn="just"/>
            <a:endParaRPr lang="es-CO" i="1" dirty="0"/>
          </a:p>
          <a:p>
            <a:pPr algn="just"/>
            <a:r>
              <a:rPr lang="es-CO" dirty="0"/>
              <a:t>Las siguientes empresas remitieron cotización:</a:t>
            </a:r>
          </a:p>
          <a:p>
            <a:pPr algn="just"/>
            <a:endParaRPr lang="es-CO" dirty="0"/>
          </a:p>
          <a:p>
            <a:pPr marL="342900" indent="-342900" algn="just">
              <a:buAutoNum type="arabicPeriod"/>
            </a:pPr>
            <a:r>
              <a:rPr lang="es-CO" dirty="0"/>
              <a:t>SERVICIOS INTREGADOS AUTOMOTRIZ S.A.S.</a:t>
            </a:r>
          </a:p>
          <a:p>
            <a:pPr marL="342900" indent="-342900" algn="just">
              <a:buAutoNum type="arabicPeriod"/>
            </a:pPr>
            <a:r>
              <a:rPr lang="es-CO" dirty="0"/>
              <a:t>ALMAGRARIO </a:t>
            </a:r>
          </a:p>
          <a:p>
            <a:pPr marL="342900" indent="-342900" algn="just">
              <a:buAutoNum type="arabicPeriod"/>
            </a:pPr>
            <a:r>
              <a:rPr lang="es-CO" dirty="0"/>
              <a:t>PARQUEADEROS PATIOS CEIBAS S.A.S.</a:t>
            </a:r>
          </a:p>
          <a:p>
            <a:pPr marL="342900" indent="-342900" algn="just">
              <a:buAutoNum type="arabicPeriod"/>
            </a:pPr>
            <a:r>
              <a:rPr lang="es-CO" dirty="0"/>
              <a:t>PROCARGO </a:t>
            </a:r>
          </a:p>
          <a:p>
            <a:pPr marL="342900" indent="-342900" algn="just">
              <a:buAutoNum type="arabicPeriod"/>
            </a:pPr>
            <a:r>
              <a:rPr lang="es-CO" dirty="0"/>
              <a:t>ALPOPULAR</a:t>
            </a:r>
          </a:p>
        </p:txBody>
      </p:sp>
      <p:pic>
        <p:nvPicPr>
          <p:cNvPr id="23" name="Imagen 22">
            <a:extLst>
              <a:ext uri="{FF2B5EF4-FFF2-40B4-BE49-F238E27FC236}">
                <a16:creationId xmlns:a16="http://schemas.microsoft.com/office/drawing/2014/main" id="{9A1847E0-3A59-4FFE-BB08-6DBB42C317B6}"/>
              </a:ext>
            </a:extLst>
          </p:cNvPr>
          <p:cNvPicPr>
            <a:picLocks noChangeAspect="1"/>
          </p:cNvPicPr>
          <p:nvPr/>
        </p:nvPicPr>
        <p:blipFill>
          <a:blip r:embed="rId4"/>
          <a:stretch>
            <a:fillRect/>
          </a:stretch>
        </p:blipFill>
        <p:spPr>
          <a:xfrm>
            <a:off x="6455053" y="1726270"/>
            <a:ext cx="5154188" cy="4065834"/>
          </a:xfrm>
          <a:prstGeom prst="rect">
            <a:avLst/>
          </a:prstGeom>
        </p:spPr>
      </p:pic>
      <p:sp>
        <p:nvSpPr>
          <p:cNvPr id="24" name="CuadroTexto 23">
            <a:extLst>
              <a:ext uri="{FF2B5EF4-FFF2-40B4-BE49-F238E27FC236}">
                <a16:creationId xmlns:a16="http://schemas.microsoft.com/office/drawing/2014/main" id="{D6FA5168-D35C-4A75-B112-1997F6135704}"/>
              </a:ext>
            </a:extLst>
          </p:cNvPr>
          <p:cNvSpPr txBox="1"/>
          <p:nvPr/>
        </p:nvSpPr>
        <p:spPr>
          <a:xfrm>
            <a:off x="6803473" y="6006517"/>
            <a:ext cx="5154188" cy="461665"/>
          </a:xfrm>
          <a:prstGeom prst="rect">
            <a:avLst/>
          </a:prstGeom>
          <a:noFill/>
        </p:spPr>
        <p:txBody>
          <a:bodyPr wrap="square" rtlCol="0">
            <a:spAutoFit/>
          </a:bodyPr>
          <a:lstStyle/>
          <a:p>
            <a:r>
              <a:rPr lang="es-CO" sz="1200" dirty="0"/>
              <a:t>Los valores y porcentajes son el resultado del estudio de mercado, sin embargo, algunas cifras pueden variar.</a:t>
            </a:r>
          </a:p>
        </p:txBody>
      </p:sp>
    </p:spTree>
    <p:extLst>
      <p:ext uri="{BB962C8B-B14F-4D97-AF65-F5344CB8AC3E}">
        <p14:creationId xmlns:p14="http://schemas.microsoft.com/office/powerpoint/2010/main" val="2835069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401942" y="78991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5. Ponderación.</a:t>
            </a:r>
            <a:endParaRPr lang="es-CO" sz="2800" b="1" dirty="0"/>
          </a:p>
        </p:txBody>
      </p:sp>
      <p:pic>
        <p:nvPicPr>
          <p:cNvPr id="10" name="Imagen 9">
            <a:extLst>
              <a:ext uri="{FF2B5EF4-FFF2-40B4-BE49-F238E27FC236}">
                <a16:creationId xmlns:a16="http://schemas.microsoft.com/office/drawing/2014/main" id="{08968AFF-0576-45BB-A699-94E57584F0A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04214" y="1932917"/>
            <a:ext cx="10770527" cy="3897867"/>
          </a:xfrm>
          <a:prstGeom prst="rect">
            <a:avLst/>
          </a:prstGeom>
          <a:noFill/>
          <a:ln>
            <a:noFill/>
          </a:ln>
        </p:spPr>
      </p:pic>
    </p:spTree>
    <p:extLst>
      <p:ext uri="{BB962C8B-B14F-4D97-AF65-F5344CB8AC3E}">
        <p14:creationId xmlns:p14="http://schemas.microsoft.com/office/powerpoint/2010/main" val="4259114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latin typeface="Lato Bold"/>
              </a:rPr>
              <a:t>6. Conclusiones</a:t>
            </a:r>
            <a:endParaRPr lang="es-CO" sz="2800" b="1"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1002484" y="2113668"/>
            <a:ext cx="6985585" cy="3993517"/>
          </a:xfrm>
          <a:prstGeom prst="rect">
            <a:avLst/>
          </a:prstGeom>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es-CO" sz="2500" dirty="0">
                <a:solidFill>
                  <a:schemeClr val="tx1"/>
                </a:solidFill>
              </a:rPr>
              <a:t>La presente contratación permite unificar en un contratista los procesos requeridos para la disposición de Bienes, lo que conlleva a la celeridad en el ejecución de los mismos.</a:t>
            </a:r>
          </a:p>
          <a:p>
            <a:pPr marL="342900" indent="-342900" algn="just">
              <a:buFont typeface="Arial" panose="020B0604020202020204" pitchFamily="34" charset="0"/>
              <a:buChar char="•"/>
            </a:pPr>
            <a:endParaRPr lang="es-CO" sz="2500" dirty="0">
              <a:solidFill>
                <a:schemeClr val="tx1"/>
              </a:solidFill>
            </a:endParaRPr>
          </a:p>
          <a:p>
            <a:pPr marL="342900" indent="-342900" algn="just">
              <a:buFont typeface="Arial" panose="020B0604020202020204" pitchFamily="34" charset="0"/>
              <a:buChar char="•"/>
            </a:pPr>
            <a:r>
              <a:rPr lang="es-CO" sz="2500" dirty="0">
                <a:solidFill>
                  <a:schemeClr val="tx1"/>
                </a:solidFill>
              </a:rPr>
              <a:t>La toma de improntas y de avalúos a los automotores se encuentra incluido, la SAE no contrata a los avaluadores pero sí valida su experticio.</a:t>
            </a:r>
          </a:p>
          <a:p>
            <a:pPr marL="342900" indent="-342900" algn="just">
              <a:buFont typeface="Arial" panose="020B0604020202020204" pitchFamily="34" charset="0"/>
              <a:buChar char="•"/>
            </a:pPr>
            <a:endParaRPr lang="es-CO" sz="2500" dirty="0">
              <a:solidFill>
                <a:schemeClr val="tx1"/>
              </a:solidFill>
            </a:endParaRPr>
          </a:p>
          <a:p>
            <a:pPr marL="342900" indent="-342900" algn="just">
              <a:buFont typeface="Arial" panose="020B0604020202020204" pitchFamily="34" charset="0"/>
              <a:buChar char="•"/>
            </a:pPr>
            <a:r>
              <a:rPr lang="es-CO" sz="2500" dirty="0">
                <a:solidFill>
                  <a:schemeClr val="tx1"/>
                </a:solidFill>
              </a:rPr>
              <a:t>Al realizar los procesos mediante un solo contratista se pueden reducir gastos.</a:t>
            </a:r>
          </a:p>
          <a:p>
            <a:pPr marL="342900" indent="-342900" algn="just">
              <a:buFont typeface="Arial" panose="020B0604020202020204" pitchFamily="34" charset="0"/>
              <a:buChar char="•"/>
            </a:pPr>
            <a:endParaRPr lang="es-CO" sz="2500" dirty="0">
              <a:solidFill>
                <a:schemeClr val="tx1"/>
              </a:solidFill>
            </a:endParaRPr>
          </a:p>
          <a:p>
            <a:pPr marL="342900" indent="-342900" algn="just">
              <a:buFont typeface="Arial" panose="020B0604020202020204" pitchFamily="34" charset="0"/>
              <a:buChar char="•"/>
            </a:pPr>
            <a:r>
              <a:rPr lang="es-CO" sz="2500" dirty="0">
                <a:solidFill>
                  <a:schemeClr val="tx1"/>
                </a:solidFill>
              </a:rPr>
              <a:t>Se brinda una cobertura a nivel Nacional (San Andrés)</a:t>
            </a:r>
          </a:p>
        </p:txBody>
      </p:sp>
      <p:pic>
        <p:nvPicPr>
          <p:cNvPr id="4100" name="Picture 4" descr="Resultado de imagen para checklist">
            <a:extLst>
              <a:ext uri="{FF2B5EF4-FFF2-40B4-BE49-F238E27FC236}">
                <a16:creationId xmlns:a16="http://schemas.microsoft.com/office/drawing/2014/main" id="{F6861B94-3793-448B-A98D-6F69E2E0FE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9681" y="1736237"/>
            <a:ext cx="3998039" cy="2655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580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1555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44524" y="6506958"/>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849744"/>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CO" sz="2800" b="1" dirty="0"/>
              <a:t>7. Autorización Prorroga Contratos sujeta a proceso de contratación en curso:</a:t>
            </a: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508932" y="2113668"/>
            <a:ext cx="11305242" cy="3993517"/>
          </a:xfrm>
          <a:prstGeom prst="rect">
            <a:avLst/>
          </a:prstGeom>
        </p:spPr>
        <p:txBody>
          <a:bodyPr vert="horz" lIns="91440" tIns="45720" rIns="91440" bIns="45720" rtlCol="0">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es-CO" sz="2500" dirty="0">
                <a:solidFill>
                  <a:schemeClr val="tx1"/>
                </a:solidFill>
              </a:rPr>
              <a:t>En atención a que los contratos actuales finalizan el 31 de marzo del año en curso y teniendo en cuenta los términos y tiempos del concurso público para la contratación de los nuevos operadores logísticos se hace necesario prorrogar y adicionar los contratos, esto para no perder cobertura del servicio en los siguientes supuestos.</a:t>
            </a:r>
          </a:p>
          <a:p>
            <a:pPr algn="just"/>
            <a:endParaRPr lang="es-CO" sz="2500" dirty="0">
              <a:solidFill>
                <a:schemeClr val="tx1"/>
              </a:solidFill>
            </a:endParaRPr>
          </a:p>
          <a:p>
            <a:pPr marL="457200" indent="-457200" algn="just">
              <a:buAutoNum type="arabicPeriod"/>
            </a:pPr>
            <a:r>
              <a:rPr lang="es-CO" sz="2500" dirty="0">
                <a:solidFill>
                  <a:schemeClr val="tx1"/>
                </a:solidFill>
              </a:rPr>
              <a:t>La contratación de los nuevos contratistas se de con posterioridad al 31 de marzo de 2019.</a:t>
            </a:r>
          </a:p>
          <a:p>
            <a:pPr marL="457200" indent="-457200" algn="just">
              <a:buAutoNum type="arabicPeriod"/>
            </a:pPr>
            <a:r>
              <a:rPr lang="es-CO" sz="2500" dirty="0">
                <a:solidFill>
                  <a:schemeClr val="tx1"/>
                </a:solidFill>
              </a:rPr>
              <a:t>En caso de que sea adjudicada una zona a un contratista distinto al que hoy las tiene, se debe realizar un pago por almacenamiento mientras se trasladan los bienes.</a:t>
            </a:r>
          </a:p>
          <a:p>
            <a:pPr marL="457200" indent="-457200" algn="just">
              <a:buAutoNum type="arabicPeriod"/>
            </a:pPr>
            <a:r>
              <a:rPr lang="es-CO" sz="2500" dirty="0">
                <a:solidFill>
                  <a:schemeClr val="tx1"/>
                </a:solidFill>
              </a:rPr>
              <a:t>En caso de que se declare desierto el proceso de contratación y se deban mantener almacenados los bienes con los actuales operadores logísticos.</a:t>
            </a:r>
          </a:p>
          <a:p>
            <a:pPr marL="457200" indent="-457200" algn="just">
              <a:buAutoNum type="arabicPeriod"/>
            </a:pPr>
            <a:endParaRPr lang="es-ES" sz="2500" dirty="0">
              <a:solidFill>
                <a:schemeClr val="tx1"/>
              </a:solidFill>
            </a:endParaRPr>
          </a:p>
          <a:p>
            <a:pPr algn="just"/>
            <a:r>
              <a:rPr lang="es-ES" sz="2500" dirty="0">
                <a:solidFill>
                  <a:schemeClr val="tx1"/>
                </a:solidFill>
              </a:rPr>
              <a:t>En caso de presentarse cualquiera de estos eventos se solicita autorización para prorrogar los contratos vigentes de forma que pueda garantizarse la prestación de servicio</a:t>
            </a:r>
            <a:r>
              <a:rPr lang="es-CO" sz="2500" dirty="0">
                <a:solidFill>
                  <a:schemeClr val="tx1"/>
                </a:solidFill>
              </a:rPr>
              <a:t> hasta tanto inicien los contratos nuevos.</a:t>
            </a:r>
            <a:endParaRPr lang="es-ES" sz="2500" dirty="0">
              <a:solidFill>
                <a:schemeClr val="tx1"/>
              </a:solidFill>
            </a:endParaRPr>
          </a:p>
        </p:txBody>
      </p:sp>
    </p:spTree>
    <p:extLst>
      <p:ext uri="{BB962C8B-B14F-4D97-AF65-F5344CB8AC3E}">
        <p14:creationId xmlns:p14="http://schemas.microsoft.com/office/powerpoint/2010/main" val="1576399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705725"/>
            <a:ext cx="9143999" cy="1446550"/>
          </a:xfrm>
          <a:prstGeom prst="rect">
            <a:avLst/>
          </a:prstGeom>
          <a:noFill/>
        </p:spPr>
        <p:txBody>
          <a:bodyPr wrap="square" rtlCol="0">
            <a:spAutoFit/>
          </a:bodyPr>
          <a:lstStyle/>
          <a:p>
            <a:pPr algn="ctr"/>
            <a:r>
              <a:rPr lang="es-ES" sz="4400" b="1" dirty="0">
                <a:solidFill>
                  <a:srgbClr val="002060"/>
                </a:solidFill>
              </a:rPr>
              <a:t>4. Cambios en la metodología frente a obligaciones de depositarios</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307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DC2CF041-8CA2-4731-9A96-B7D270AB5022}"/>
              </a:ext>
            </a:extLst>
          </p:cNvPr>
          <p:cNvGraphicFramePr>
            <a:graphicFrameLocks noGrp="1"/>
          </p:cNvGraphicFramePr>
          <p:nvPr>
            <p:ph idx="1"/>
            <p:extLst/>
          </p:nvPr>
        </p:nvGraphicFramePr>
        <p:xfrm>
          <a:off x="-131614" y="207819"/>
          <a:ext cx="7211291" cy="6024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3">
            <a:extLst>
              <a:ext uri="{FF2B5EF4-FFF2-40B4-BE49-F238E27FC236}">
                <a16:creationId xmlns:a16="http://schemas.microsoft.com/office/drawing/2014/main" id="{A5BA322B-EBC0-4E46-89D2-F84F7B192276}"/>
              </a:ext>
            </a:extLst>
          </p:cNvPr>
          <p:cNvSpPr txBox="1">
            <a:spLocks noChangeArrowheads="1"/>
          </p:cNvSpPr>
          <p:nvPr/>
        </p:nvSpPr>
        <p:spPr bwMode="auto">
          <a:xfrm>
            <a:off x="6400796" y="2681492"/>
            <a:ext cx="59297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Modelo de Gestión de depositarios</a:t>
            </a:r>
            <a:endParaRPr kumimoji="0" lang="es-ES" altLang="es-CO" sz="3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74515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a:extLst>
              <a:ext uri="{FF2B5EF4-FFF2-40B4-BE49-F238E27FC236}">
                <a16:creationId xmlns:a16="http://schemas.microsoft.com/office/drawing/2014/main" id="{E5CC8E06-92F8-47EF-B0EB-B5C650E21DF1}"/>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3">
            <a:extLst>
              <a:ext uri="{FF2B5EF4-FFF2-40B4-BE49-F238E27FC236}">
                <a16:creationId xmlns:a16="http://schemas.microsoft.com/office/drawing/2014/main" id="{9362B7D0-C849-4B21-B238-79956C726ED9}"/>
              </a:ext>
            </a:extLst>
          </p:cNvPr>
          <p:cNvSpPr txBox="1">
            <a:spLocks noChangeArrowheads="1"/>
          </p:cNvSpPr>
          <p:nvPr/>
        </p:nvSpPr>
        <p:spPr bwMode="auto">
          <a:xfrm>
            <a:off x="1201160" y="797079"/>
            <a:ext cx="97896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Diagnostico de Obligaciones de Depositarios</a:t>
            </a:r>
            <a:endParaRPr kumimoji="0" lang="es-ES" altLang="es-CO" sz="3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46543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a:extLst>
              <a:ext uri="{FF2B5EF4-FFF2-40B4-BE49-F238E27FC236}">
                <a16:creationId xmlns:a16="http://schemas.microsoft.com/office/drawing/2014/main" id="{E5CC8E06-92F8-47EF-B0EB-B5C650E21DF1}"/>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3">
            <a:extLst>
              <a:ext uri="{FF2B5EF4-FFF2-40B4-BE49-F238E27FC236}">
                <a16:creationId xmlns:a16="http://schemas.microsoft.com/office/drawing/2014/main" id="{A924F3EE-1C2E-4C6E-A198-FA303B90B0D1}"/>
              </a:ext>
            </a:extLst>
          </p:cNvPr>
          <p:cNvSpPr txBox="1">
            <a:spLocks noChangeArrowheads="1"/>
          </p:cNvSpPr>
          <p:nvPr/>
        </p:nvSpPr>
        <p:spPr bwMode="auto">
          <a:xfrm>
            <a:off x="1201160" y="797079"/>
            <a:ext cx="97896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pitchFamily="34" charset="0"/>
                <a:ea typeface="+mn-ea"/>
                <a:cs typeface="+mn-cs"/>
              </a:rPr>
              <a:t>Propuesta de Obligaciones de Depositarios</a:t>
            </a:r>
            <a:endParaRPr kumimoji="0" lang="es-ES" altLang="es-CO" sz="3200" b="1" i="0" u="none" strike="noStrike" kern="1200" cap="none" spc="0" normalizeH="0" baseline="0" noProof="0" dirty="0">
              <a:ln>
                <a:noFill/>
              </a:ln>
              <a:solidFill>
                <a:srgbClr val="000A8B"/>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71116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10094-1DEC-2245-B8F2-D4492E5F7901}"/>
              </a:ext>
            </a:extLst>
          </p:cNvPr>
          <p:cNvSpPr>
            <a:spLocks noGrp="1"/>
          </p:cNvSpPr>
          <p:nvPr>
            <p:ph type="title"/>
          </p:nvPr>
        </p:nvSpPr>
        <p:spPr>
          <a:xfrm>
            <a:off x="1799678" y="99500"/>
            <a:ext cx="6411951" cy="1325563"/>
          </a:xfrm>
        </p:spPr>
        <p:txBody>
          <a:bodyPr>
            <a:normAutofit/>
          </a:bodyPr>
          <a:lstStyle/>
          <a:p>
            <a:pPr algn="ctr"/>
            <a:r>
              <a:rPr lang="es-CO" sz="4000" b="1" i="1" dirty="0"/>
              <a:t>Actividades que presentan ajuste</a:t>
            </a:r>
          </a:p>
        </p:txBody>
      </p:sp>
      <p:sp>
        <p:nvSpPr>
          <p:cNvPr id="4" name="Rectángulo 3">
            <a:extLst>
              <a:ext uri="{FF2B5EF4-FFF2-40B4-BE49-F238E27FC236}">
                <a16:creationId xmlns:a16="http://schemas.microsoft.com/office/drawing/2014/main" id="{5250CF62-A32D-1344-BAFD-10466204E6B0}"/>
              </a:ext>
            </a:extLst>
          </p:cNvPr>
          <p:cNvSpPr/>
          <p:nvPr/>
        </p:nvSpPr>
        <p:spPr>
          <a:xfrm>
            <a:off x="534572" y="1817649"/>
            <a:ext cx="11296357" cy="4360127"/>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Decisión 8">
            <a:extLst>
              <a:ext uri="{FF2B5EF4-FFF2-40B4-BE49-F238E27FC236}">
                <a16:creationId xmlns:a16="http://schemas.microsoft.com/office/drawing/2014/main" id="{4AACE73A-803E-104C-A5FC-2E29A3AC0121}"/>
              </a:ext>
            </a:extLst>
          </p:cNvPr>
          <p:cNvSpPr/>
          <p:nvPr/>
        </p:nvSpPr>
        <p:spPr>
          <a:xfrm>
            <a:off x="1290550" y="1878719"/>
            <a:ext cx="1133650" cy="1089563"/>
          </a:xfrm>
          <a:prstGeom prst="flowChartDecision">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ítulo 1">
            <a:extLst>
              <a:ext uri="{FF2B5EF4-FFF2-40B4-BE49-F238E27FC236}">
                <a16:creationId xmlns:a16="http://schemas.microsoft.com/office/drawing/2014/main" id="{197D60A8-8F5A-EC43-BAC2-75AD505468B7}"/>
              </a:ext>
            </a:extLst>
          </p:cNvPr>
          <p:cNvSpPr txBox="1">
            <a:spLocks/>
          </p:cNvSpPr>
          <p:nvPr/>
        </p:nvSpPr>
        <p:spPr>
          <a:xfrm>
            <a:off x="745572" y="3233797"/>
            <a:ext cx="2277024" cy="2300751"/>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rPr>
              <a:t>Estimados de Renta</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Light" panose="020F0302020204030204"/>
                <a:ea typeface="+mj-ea"/>
                <a:cs typeface="+mj-cs"/>
              </a:rPr>
              <a:t>Antes: </a:t>
            </a:r>
            <a:r>
              <a:rPr kumimoji="0" lang="es-CO" sz="1800" b="0" i="0" u="none" strike="noStrike" kern="1200" cap="none" spc="0" normalizeH="0" baseline="0" noProof="0" dirty="0">
                <a:ln>
                  <a:noFill/>
                </a:ln>
                <a:solidFill>
                  <a:prstClr val="black"/>
                </a:solidFill>
                <a:effectLst/>
                <a:uLnTx/>
                <a:uFillTx/>
                <a:latin typeface="Calibri Light" panose="020F0302020204030204"/>
                <a:ea typeface="+mj-ea"/>
                <a:cs typeface="+mj-cs"/>
              </a:rPr>
              <a:t>Suministrar información </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Light" panose="020F0302020204030204"/>
                <a:ea typeface="+mj-ea"/>
                <a:cs typeface="+mj-cs"/>
              </a:rPr>
              <a:t>Despues / Propuesta: </a:t>
            </a:r>
            <a:r>
              <a:rPr kumimoji="0" lang="es-CO" sz="1800" b="0" i="0" u="none" strike="noStrike" kern="1200" cap="none" spc="0" normalizeH="0" baseline="0" noProof="0" dirty="0">
                <a:ln>
                  <a:noFill/>
                </a:ln>
                <a:solidFill>
                  <a:prstClr val="black"/>
                </a:solidFill>
                <a:effectLst/>
                <a:uLnTx/>
                <a:uFillTx/>
                <a:latin typeface="Calibri Light" panose="020F0302020204030204"/>
                <a:ea typeface="+mj-ea"/>
                <a:cs typeface="+mj-cs"/>
              </a:rPr>
              <a:t>Hacer estimados de Renta</a:t>
            </a:r>
            <a:endParaRPr kumimoji="0" lang="es-CO" sz="24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1" name="Decisión 10">
            <a:extLst>
              <a:ext uri="{FF2B5EF4-FFF2-40B4-BE49-F238E27FC236}">
                <a16:creationId xmlns:a16="http://schemas.microsoft.com/office/drawing/2014/main" id="{104BBF39-6FA6-7948-8237-C74E79488CDC}"/>
              </a:ext>
            </a:extLst>
          </p:cNvPr>
          <p:cNvSpPr/>
          <p:nvPr/>
        </p:nvSpPr>
        <p:spPr>
          <a:xfrm>
            <a:off x="3916718" y="1850583"/>
            <a:ext cx="1133650" cy="1089563"/>
          </a:xfrm>
          <a:prstGeom prst="flowChartDecision">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ítulo 1">
            <a:extLst>
              <a:ext uri="{FF2B5EF4-FFF2-40B4-BE49-F238E27FC236}">
                <a16:creationId xmlns:a16="http://schemas.microsoft.com/office/drawing/2014/main" id="{2E311027-7FBE-1743-886A-554D7CE2EB65}"/>
              </a:ext>
            </a:extLst>
          </p:cNvPr>
          <p:cNvSpPr txBox="1">
            <a:spLocks/>
          </p:cNvSpPr>
          <p:nvPr/>
        </p:nvSpPr>
        <p:spPr>
          <a:xfrm>
            <a:off x="3233597" y="3171583"/>
            <a:ext cx="2349316" cy="3006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rPr>
              <a:t>Desalojos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Light" panose="020F0302020204030204"/>
                <a:ea typeface="+mj-ea"/>
                <a:cs typeface="+mj-cs"/>
              </a:rPr>
              <a:t>Antes: </a:t>
            </a:r>
            <a:r>
              <a:rPr kumimoji="0" lang="es-CO" sz="1800" b="0" i="0" u="none" strike="noStrike" kern="1200" cap="none" spc="0" normalizeH="0" baseline="0" noProof="0" dirty="0">
                <a:ln>
                  <a:noFill/>
                </a:ln>
                <a:solidFill>
                  <a:prstClr val="black"/>
                </a:solidFill>
                <a:effectLst/>
                <a:uLnTx/>
                <a:uFillTx/>
                <a:latin typeface="Calibri Light" panose="020F0302020204030204"/>
                <a:ea typeface="+mj-ea"/>
                <a:cs typeface="+mj-cs"/>
              </a:rPr>
              <a:t>Asumir costos de desalojos por falta de diligencia </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Light" panose="020F0302020204030204"/>
                <a:ea typeface="+mj-ea"/>
                <a:cs typeface="+mj-cs"/>
              </a:rPr>
              <a:t>Despues: </a:t>
            </a:r>
            <a:r>
              <a:rPr kumimoji="0" lang="es-CO" sz="1800" b="0" i="0" u="none" strike="noStrike" kern="1200" cap="none" spc="0" normalizeH="0" baseline="0" noProof="0" dirty="0">
                <a:ln>
                  <a:noFill/>
                </a:ln>
                <a:solidFill>
                  <a:prstClr val="black"/>
                </a:solidFill>
                <a:effectLst/>
                <a:uLnTx/>
                <a:uFillTx/>
                <a:latin typeface="Calibri Light" panose="020F0302020204030204"/>
                <a:ea typeface="+mj-ea"/>
                <a:cs typeface="+mj-cs"/>
              </a:rPr>
              <a:t>Solicitar, programar diligencia de desalojo y caracterizar población.</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15" name="Gráfico 14" descr="Grupo">
            <a:hlinkClick r:id="rId2" action="ppaction://hlinksldjump"/>
            <a:extLst>
              <a:ext uri="{FF2B5EF4-FFF2-40B4-BE49-F238E27FC236}">
                <a16:creationId xmlns:a16="http://schemas.microsoft.com/office/drawing/2014/main" id="{BC521F3C-4416-9946-A22F-1B00DC485FB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9615" y="2039813"/>
            <a:ext cx="801859" cy="730316"/>
          </a:xfrm>
          <a:prstGeom prst="rect">
            <a:avLst/>
          </a:prstGeom>
        </p:spPr>
      </p:pic>
      <p:pic>
        <p:nvPicPr>
          <p:cNvPr id="17" name="Gráfico 16" descr="Calculadora">
            <a:hlinkClick r:id="rId2" action="ppaction://hlinksldjump"/>
            <a:extLst>
              <a:ext uri="{FF2B5EF4-FFF2-40B4-BE49-F238E27FC236}">
                <a16:creationId xmlns:a16="http://schemas.microsoft.com/office/drawing/2014/main" id="{73BFA9AA-0902-4B4C-A4C9-274E7F8E1F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19303" y="2102030"/>
            <a:ext cx="661181" cy="661181"/>
          </a:xfrm>
          <a:prstGeom prst="rect">
            <a:avLst/>
          </a:prstGeom>
        </p:spPr>
      </p:pic>
      <p:sp>
        <p:nvSpPr>
          <p:cNvPr id="18" name="Decisión 17">
            <a:extLst>
              <a:ext uri="{FF2B5EF4-FFF2-40B4-BE49-F238E27FC236}">
                <a16:creationId xmlns:a16="http://schemas.microsoft.com/office/drawing/2014/main" id="{2D9D0812-6060-4A47-A142-CA9ED5C6C022}"/>
              </a:ext>
            </a:extLst>
          </p:cNvPr>
          <p:cNvSpPr/>
          <p:nvPr/>
        </p:nvSpPr>
        <p:spPr>
          <a:xfrm>
            <a:off x="6764446" y="1864651"/>
            <a:ext cx="1133650" cy="1089563"/>
          </a:xfrm>
          <a:prstGeom prst="flowChartDecision">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ítulo 1">
            <a:extLst>
              <a:ext uri="{FF2B5EF4-FFF2-40B4-BE49-F238E27FC236}">
                <a16:creationId xmlns:a16="http://schemas.microsoft.com/office/drawing/2014/main" id="{2B315CA7-4A50-0E4A-B27A-0B35F821013D}"/>
              </a:ext>
            </a:extLst>
          </p:cNvPr>
          <p:cNvSpPr txBox="1">
            <a:spLocks/>
          </p:cNvSpPr>
          <p:nvPr/>
        </p:nvSpPr>
        <p:spPr>
          <a:xfrm>
            <a:off x="5856935" y="3128970"/>
            <a:ext cx="2949440" cy="3111018"/>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600" b="1" i="1" u="none" strike="noStrike" kern="1200" cap="none" spc="0" normalizeH="0" baseline="0" noProof="0" dirty="0">
                <a:ln>
                  <a:noFill/>
                </a:ln>
                <a:solidFill>
                  <a:prstClr val="black"/>
                </a:solidFill>
                <a:effectLst/>
                <a:uLnTx/>
                <a:uFillTx/>
                <a:latin typeface="Calibri Light" panose="020F0302020204030204"/>
                <a:ea typeface="+mj-ea"/>
                <a:cs typeface="+mj-cs"/>
              </a:rPr>
              <a:t>ROM</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s-CO" sz="1900" b="1" i="0" u="none" strike="noStrike" kern="1200" cap="none" spc="0" normalizeH="0" baseline="0" noProof="0" dirty="0">
                <a:ln>
                  <a:noFill/>
                </a:ln>
                <a:solidFill>
                  <a:prstClr val="black"/>
                </a:solidFill>
                <a:effectLst/>
                <a:uLnTx/>
                <a:uFillTx/>
                <a:latin typeface="Calibri Light" panose="020F0302020204030204"/>
                <a:ea typeface="+mj-ea"/>
                <a:cs typeface="+mj-cs"/>
              </a:rPr>
              <a:t>Aclaraciones sobre:</a:t>
            </a: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rPr>
              <a:t>ROM cuando el activo sea productivo o se autorice pago.</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rPr>
              <a:t>Bajo contrato o con tres cotizaciones por no cobertura del contrato.</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rPr>
              <a:t>ROM hasta por (1SMMLV) sin autorización, siguiendo precios definidos por SAE.</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21" name="Decisión 20">
            <a:extLst>
              <a:ext uri="{FF2B5EF4-FFF2-40B4-BE49-F238E27FC236}">
                <a16:creationId xmlns:a16="http://schemas.microsoft.com/office/drawing/2014/main" id="{84D4B83F-BBB5-B141-AA08-3E82E7FECA87}"/>
              </a:ext>
            </a:extLst>
          </p:cNvPr>
          <p:cNvSpPr/>
          <p:nvPr/>
        </p:nvSpPr>
        <p:spPr>
          <a:xfrm>
            <a:off x="9893533" y="1920923"/>
            <a:ext cx="1133650" cy="1089563"/>
          </a:xfrm>
          <a:prstGeom prst="flowChartDecision">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ítulo 1">
            <a:extLst>
              <a:ext uri="{FF2B5EF4-FFF2-40B4-BE49-F238E27FC236}">
                <a16:creationId xmlns:a16="http://schemas.microsoft.com/office/drawing/2014/main" id="{2C9B46A1-6E15-234D-818C-542AB943020F}"/>
              </a:ext>
            </a:extLst>
          </p:cNvPr>
          <p:cNvSpPr txBox="1">
            <a:spLocks/>
          </p:cNvSpPr>
          <p:nvPr/>
        </p:nvSpPr>
        <p:spPr>
          <a:xfrm>
            <a:off x="9026764" y="3010486"/>
            <a:ext cx="2804165" cy="3229502"/>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3800" b="1" i="1" u="none" strike="noStrike" kern="1200" cap="none" spc="0" normalizeH="0" baseline="0" noProof="0" dirty="0">
                <a:ln>
                  <a:noFill/>
                </a:ln>
                <a:solidFill>
                  <a:prstClr val="black"/>
                </a:solidFill>
                <a:effectLst/>
                <a:uLnTx/>
                <a:uFillTx/>
                <a:latin typeface="Calibri Light" panose="020F0302020204030204"/>
                <a:ea typeface="+mj-ea"/>
                <a:cs typeface="+mj-cs"/>
              </a:rPr>
              <a:t>Propiedad Horizontal</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2900" b="1" i="0" u="none" strike="noStrike" kern="1200" cap="none" spc="0" normalizeH="0" baseline="0" noProof="0" dirty="0">
                <a:ln>
                  <a:noFill/>
                </a:ln>
                <a:solidFill>
                  <a:prstClr val="black"/>
                </a:solidFill>
                <a:effectLst/>
                <a:uLnTx/>
                <a:uFillTx/>
                <a:latin typeface="Calibri Light" panose="020F0302020204030204"/>
                <a:ea typeface="+mj-ea"/>
                <a:cs typeface="+mj-cs"/>
              </a:rPr>
              <a:t>Antes: </a:t>
            </a:r>
            <a:r>
              <a:rPr kumimoji="0" lang="es-CO" sz="2900" b="0" i="0" u="none" strike="noStrike" kern="1200" cap="none" spc="0" normalizeH="0" baseline="0" noProof="0" dirty="0">
                <a:ln>
                  <a:noFill/>
                </a:ln>
                <a:solidFill>
                  <a:prstClr val="black"/>
                </a:solidFill>
                <a:effectLst/>
                <a:uLnTx/>
                <a:uFillTx/>
                <a:latin typeface="Calibri Light" panose="020F0302020204030204"/>
                <a:ea typeface="+mj-ea"/>
                <a:cs typeface="+mj-cs"/>
              </a:rPr>
              <a:t>Asistencia a Asambleas.</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29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2900" b="1" i="0" u="none" strike="noStrike" kern="1200" cap="none" spc="0" normalizeH="0" baseline="0" noProof="0" dirty="0">
                <a:ln>
                  <a:noFill/>
                </a:ln>
                <a:solidFill>
                  <a:prstClr val="black"/>
                </a:solidFill>
                <a:effectLst/>
                <a:uLnTx/>
                <a:uFillTx/>
                <a:latin typeface="Calibri Light" panose="020F0302020204030204"/>
                <a:ea typeface="+mj-ea"/>
                <a:cs typeface="+mj-cs"/>
              </a:rPr>
              <a:t>Despues: </a:t>
            </a: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2900" b="0" i="0" u="none" strike="noStrike" kern="1200" cap="none" spc="0" normalizeH="0" baseline="0" noProof="0" dirty="0">
                <a:ln>
                  <a:noFill/>
                </a:ln>
                <a:solidFill>
                  <a:prstClr val="black"/>
                </a:solidFill>
                <a:effectLst/>
                <a:uLnTx/>
                <a:uFillTx/>
                <a:latin typeface="Calibri Light" panose="020F0302020204030204"/>
                <a:ea typeface="+mj-ea"/>
                <a:cs typeface="+mj-cs"/>
              </a:rPr>
              <a:t>Representar y asistir a asambleas, previo análisis de los temas a tratar con Gerencia Regional</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29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2900" b="0" i="0" u="none" strike="noStrike" kern="1200" cap="none" spc="0" normalizeH="0" baseline="0" noProof="0" dirty="0">
                <a:ln>
                  <a:noFill/>
                </a:ln>
                <a:solidFill>
                  <a:prstClr val="black"/>
                </a:solidFill>
                <a:effectLst/>
                <a:uLnTx/>
                <a:uFillTx/>
                <a:latin typeface="Calibri Light" panose="020F0302020204030204"/>
                <a:ea typeface="+mj-ea"/>
                <a:cs typeface="+mj-cs"/>
              </a:rPr>
              <a:t>Ejercer como administrador de las propiedades horizontales </a:t>
            </a:r>
          </a:p>
        </p:txBody>
      </p:sp>
      <p:pic>
        <p:nvPicPr>
          <p:cNvPr id="25" name="Gráfico 24" descr="Pincel grande">
            <a:hlinkClick r:id="rId7" action="ppaction://hlinksldjump"/>
            <a:extLst>
              <a:ext uri="{FF2B5EF4-FFF2-40B4-BE49-F238E27FC236}">
                <a16:creationId xmlns:a16="http://schemas.microsoft.com/office/drawing/2014/main" id="{BFCB92BA-AFC7-2E42-A2CA-1C07CD047AC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05706" y="2144234"/>
            <a:ext cx="640040" cy="640040"/>
          </a:xfrm>
          <a:prstGeom prst="rect">
            <a:avLst/>
          </a:prstGeom>
        </p:spPr>
      </p:pic>
      <p:pic>
        <p:nvPicPr>
          <p:cNvPr id="27" name="Gráfico 26" descr="Edificio">
            <a:hlinkClick r:id="rId10" action="ppaction://hlinksldjump"/>
            <a:extLst>
              <a:ext uri="{FF2B5EF4-FFF2-40B4-BE49-F238E27FC236}">
                <a16:creationId xmlns:a16="http://schemas.microsoft.com/office/drawing/2014/main" id="{41EAC4BA-443B-2445-A4E2-0FAE3FE94C0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072468" y="2073280"/>
            <a:ext cx="768390" cy="768390"/>
          </a:xfrm>
          <a:prstGeom prst="rect">
            <a:avLst/>
          </a:prstGeom>
        </p:spPr>
      </p:pic>
      <p:cxnSp>
        <p:nvCxnSpPr>
          <p:cNvPr id="29" name="Conector recto 28">
            <a:extLst>
              <a:ext uri="{FF2B5EF4-FFF2-40B4-BE49-F238E27FC236}">
                <a16:creationId xmlns:a16="http://schemas.microsoft.com/office/drawing/2014/main" id="{67D24E53-C7B5-3D47-BE5F-A3D8E7DE553F}"/>
              </a:ext>
            </a:extLst>
          </p:cNvPr>
          <p:cNvCxnSpPr/>
          <p:nvPr/>
        </p:nvCxnSpPr>
        <p:spPr>
          <a:xfrm>
            <a:off x="3094892" y="3101244"/>
            <a:ext cx="0" cy="2793119"/>
          </a:xfrm>
          <a:prstGeom prst="line">
            <a:avLst/>
          </a:prstGeom>
        </p:spPr>
        <p:style>
          <a:lnRef idx="1">
            <a:schemeClr val="dk1"/>
          </a:lnRef>
          <a:fillRef idx="0">
            <a:schemeClr val="dk1"/>
          </a:fillRef>
          <a:effectRef idx="0">
            <a:schemeClr val="dk1"/>
          </a:effectRef>
          <a:fontRef idx="minor">
            <a:schemeClr val="tx1"/>
          </a:fontRef>
        </p:style>
      </p:cxnSp>
      <p:cxnSp>
        <p:nvCxnSpPr>
          <p:cNvPr id="30" name="Conector recto 29">
            <a:extLst>
              <a:ext uri="{FF2B5EF4-FFF2-40B4-BE49-F238E27FC236}">
                <a16:creationId xmlns:a16="http://schemas.microsoft.com/office/drawing/2014/main" id="{DC58B990-30A1-A849-B92E-7E38DEA792E7}"/>
              </a:ext>
            </a:extLst>
          </p:cNvPr>
          <p:cNvCxnSpPr/>
          <p:nvPr/>
        </p:nvCxnSpPr>
        <p:spPr>
          <a:xfrm>
            <a:off x="5709134" y="3101244"/>
            <a:ext cx="0" cy="2793119"/>
          </a:xfrm>
          <a:prstGeom prst="line">
            <a:avLst/>
          </a:prstGeom>
        </p:spPr>
        <p:style>
          <a:lnRef idx="1">
            <a:schemeClr val="dk1"/>
          </a:lnRef>
          <a:fillRef idx="0">
            <a:schemeClr val="dk1"/>
          </a:fillRef>
          <a:effectRef idx="0">
            <a:schemeClr val="dk1"/>
          </a:effectRef>
          <a:fontRef idx="minor">
            <a:schemeClr val="tx1"/>
          </a:fontRef>
        </p:style>
      </p:cxnSp>
      <p:cxnSp>
        <p:nvCxnSpPr>
          <p:cNvPr id="31" name="Conector recto 30">
            <a:extLst>
              <a:ext uri="{FF2B5EF4-FFF2-40B4-BE49-F238E27FC236}">
                <a16:creationId xmlns:a16="http://schemas.microsoft.com/office/drawing/2014/main" id="{4811F717-61F3-0A41-96EA-D04E658B81C2}"/>
              </a:ext>
            </a:extLst>
          </p:cNvPr>
          <p:cNvCxnSpPr/>
          <p:nvPr/>
        </p:nvCxnSpPr>
        <p:spPr>
          <a:xfrm>
            <a:off x="8916569" y="3101244"/>
            <a:ext cx="0" cy="2793119"/>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62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10094-1DEC-2245-B8F2-D4492E5F7901}"/>
              </a:ext>
            </a:extLst>
          </p:cNvPr>
          <p:cNvSpPr>
            <a:spLocks noGrp="1"/>
          </p:cNvSpPr>
          <p:nvPr>
            <p:ph type="title"/>
          </p:nvPr>
        </p:nvSpPr>
        <p:spPr>
          <a:xfrm>
            <a:off x="1806498" y="231311"/>
            <a:ext cx="6411951" cy="1325563"/>
          </a:xfrm>
        </p:spPr>
        <p:txBody>
          <a:bodyPr>
            <a:normAutofit/>
          </a:bodyPr>
          <a:lstStyle/>
          <a:p>
            <a:pPr algn="ctr"/>
            <a:r>
              <a:rPr lang="es-CO" sz="4000" b="1" i="1" dirty="0"/>
              <a:t>Actividades que presentan ajuste</a:t>
            </a:r>
          </a:p>
        </p:txBody>
      </p:sp>
      <p:sp>
        <p:nvSpPr>
          <p:cNvPr id="4" name="Rectángulo 3">
            <a:extLst>
              <a:ext uri="{FF2B5EF4-FFF2-40B4-BE49-F238E27FC236}">
                <a16:creationId xmlns:a16="http://schemas.microsoft.com/office/drawing/2014/main" id="{5250CF62-A32D-1344-BAFD-10466204E6B0}"/>
              </a:ext>
            </a:extLst>
          </p:cNvPr>
          <p:cNvSpPr/>
          <p:nvPr/>
        </p:nvSpPr>
        <p:spPr>
          <a:xfrm>
            <a:off x="534572" y="1817649"/>
            <a:ext cx="11296357" cy="4360127"/>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Decisión 8">
            <a:extLst>
              <a:ext uri="{FF2B5EF4-FFF2-40B4-BE49-F238E27FC236}">
                <a16:creationId xmlns:a16="http://schemas.microsoft.com/office/drawing/2014/main" id="{4AACE73A-803E-104C-A5FC-2E29A3AC0121}"/>
              </a:ext>
            </a:extLst>
          </p:cNvPr>
          <p:cNvSpPr/>
          <p:nvPr/>
        </p:nvSpPr>
        <p:spPr>
          <a:xfrm>
            <a:off x="1332754" y="1920923"/>
            <a:ext cx="1133650" cy="1089563"/>
          </a:xfrm>
          <a:prstGeom prst="flowChartDecision">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ítulo 1">
            <a:extLst>
              <a:ext uri="{FF2B5EF4-FFF2-40B4-BE49-F238E27FC236}">
                <a16:creationId xmlns:a16="http://schemas.microsoft.com/office/drawing/2014/main" id="{197D60A8-8F5A-EC43-BAC2-75AD505468B7}"/>
              </a:ext>
            </a:extLst>
          </p:cNvPr>
          <p:cNvSpPr txBox="1">
            <a:spLocks/>
          </p:cNvSpPr>
          <p:nvPr/>
        </p:nvSpPr>
        <p:spPr>
          <a:xfrm>
            <a:off x="745571" y="3233797"/>
            <a:ext cx="2319935" cy="2887707"/>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600" b="1" i="1" u="none" strike="noStrike" kern="1200" cap="none" spc="0" normalizeH="0" baseline="0" noProof="0" dirty="0">
                <a:ln>
                  <a:noFill/>
                </a:ln>
                <a:solidFill>
                  <a:prstClr val="black"/>
                </a:solidFill>
                <a:effectLst/>
                <a:uLnTx/>
                <a:uFillTx/>
                <a:latin typeface="Calibri Light" panose="020F0302020204030204"/>
                <a:ea typeface="+mj-ea"/>
                <a:cs typeface="+mj-cs"/>
              </a:rPr>
              <a:t>Pasivos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s-CO" sz="1900" b="1" i="0" u="none" strike="noStrike" kern="1200" cap="none" spc="0" normalizeH="0" baseline="0" noProof="0" dirty="0">
                <a:ln>
                  <a:noFill/>
                </a:ln>
                <a:solidFill>
                  <a:prstClr val="black"/>
                </a:solidFill>
                <a:effectLst/>
                <a:uLnTx/>
                <a:uFillTx/>
                <a:latin typeface="Calibri Light" panose="020F0302020204030204"/>
                <a:ea typeface="+mj-ea"/>
                <a:cs typeface="+mj-cs"/>
              </a:rPr>
              <a:t>Antes: </a:t>
            </a:r>
            <a:r>
              <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rPr>
              <a:t>Investigar y Pagar pasivos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s-CO" sz="1900" b="1" i="0" u="none" strike="noStrike" kern="1200" cap="none" spc="0" normalizeH="0" baseline="0" noProof="0" dirty="0">
                <a:ln>
                  <a:noFill/>
                </a:ln>
                <a:solidFill>
                  <a:prstClr val="black"/>
                </a:solidFill>
                <a:effectLst/>
                <a:uLnTx/>
                <a:uFillTx/>
                <a:latin typeface="Calibri Light" panose="020F0302020204030204"/>
                <a:ea typeface="+mj-ea"/>
                <a:cs typeface="+mj-cs"/>
              </a:rPr>
              <a:t>Despues / Propuesta: </a:t>
            </a:r>
          </a:p>
          <a:p>
            <a:pPr marL="285750" marR="0" lvl="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rPr>
              <a:t>Investigar, gestionar prescripciones y comunicación de no cobro por improductividad.</a:t>
            </a:r>
          </a:p>
          <a:p>
            <a:pPr marL="285750" marR="0" lvl="0" indent="-28575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rPr>
              <a:t>Solicitud de pago.</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1" name="Decisión 10">
            <a:extLst>
              <a:ext uri="{FF2B5EF4-FFF2-40B4-BE49-F238E27FC236}">
                <a16:creationId xmlns:a16="http://schemas.microsoft.com/office/drawing/2014/main" id="{104BBF39-6FA6-7948-8237-C74E79488CDC}"/>
              </a:ext>
            </a:extLst>
          </p:cNvPr>
          <p:cNvSpPr/>
          <p:nvPr/>
        </p:nvSpPr>
        <p:spPr>
          <a:xfrm>
            <a:off x="4127738" y="1850583"/>
            <a:ext cx="1133650" cy="1089563"/>
          </a:xfrm>
          <a:prstGeom prst="flowChartDecision">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ítulo 1">
            <a:extLst>
              <a:ext uri="{FF2B5EF4-FFF2-40B4-BE49-F238E27FC236}">
                <a16:creationId xmlns:a16="http://schemas.microsoft.com/office/drawing/2014/main" id="{2E311027-7FBE-1743-886A-554D7CE2EB65}"/>
              </a:ext>
            </a:extLst>
          </p:cNvPr>
          <p:cNvSpPr txBox="1">
            <a:spLocks/>
          </p:cNvSpPr>
          <p:nvPr/>
        </p:nvSpPr>
        <p:spPr>
          <a:xfrm>
            <a:off x="3276505" y="3101244"/>
            <a:ext cx="2472691" cy="326576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600" b="1" i="1" u="none" strike="noStrike" kern="1200" cap="none" spc="0" normalizeH="0" baseline="0" noProof="0" dirty="0">
                <a:ln>
                  <a:noFill/>
                </a:ln>
                <a:solidFill>
                  <a:prstClr val="black"/>
                </a:solidFill>
                <a:effectLst/>
                <a:uLnTx/>
                <a:uFillTx/>
                <a:latin typeface="Calibri Light" panose="020F0302020204030204"/>
                <a:ea typeface="+mj-ea"/>
                <a:cs typeface="+mj-cs"/>
              </a:rPr>
              <a:t>Enajenación Temprana</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900" b="1" i="0" u="none" strike="noStrike" kern="1200" cap="none" spc="0" normalizeH="0" baseline="0" noProof="0" dirty="0">
                <a:ln>
                  <a:noFill/>
                </a:ln>
                <a:solidFill>
                  <a:prstClr val="black"/>
                </a:solidFill>
                <a:effectLst/>
                <a:uLnTx/>
                <a:uFillTx/>
                <a:latin typeface="Calibri Light" panose="020F0302020204030204"/>
                <a:ea typeface="+mj-ea"/>
                <a:cs typeface="+mj-cs"/>
              </a:rPr>
              <a:t>Propuesta:</a:t>
            </a:r>
          </a:p>
          <a:p>
            <a:pPr marL="285750" marR="0" lvl="0" indent="-28575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rPr>
              <a:t>Presentación de diagnostico con Ficha de Enajenación Temprana.</a:t>
            </a:r>
          </a:p>
          <a:p>
            <a:pPr marL="285750" marR="0" lvl="0" indent="-28575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900" b="0" i="0" u="none" strike="noStrike" kern="1200" cap="none" spc="0" normalizeH="0" baseline="0" noProof="0" dirty="0">
                <a:ln>
                  <a:noFill/>
                </a:ln>
                <a:solidFill>
                  <a:prstClr val="black"/>
                </a:solidFill>
                <a:effectLst/>
                <a:uLnTx/>
                <a:uFillTx/>
                <a:latin typeface="Calibri Light" panose="020F0302020204030204"/>
                <a:ea typeface="+mj-ea"/>
                <a:cs typeface="+mj-cs"/>
              </a:rPr>
              <a:t>Ejercer acciones de productividad, sin perjucio del proceso de Enajencación Temprana</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CO" sz="2400" b="1" i="1"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8" name="Decisión 17">
            <a:extLst>
              <a:ext uri="{FF2B5EF4-FFF2-40B4-BE49-F238E27FC236}">
                <a16:creationId xmlns:a16="http://schemas.microsoft.com/office/drawing/2014/main" id="{2D9D0812-6060-4A47-A142-CA9ED5C6C022}"/>
              </a:ext>
            </a:extLst>
          </p:cNvPr>
          <p:cNvSpPr/>
          <p:nvPr/>
        </p:nvSpPr>
        <p:spPr>
          <a:xfrm>
            <a:off x="8316193" y="1850583"/>
            <a:ext cx="1133650" cy="1089563"/>
          </a:xfrm>
          <a:prstGeom prst="flowChartDecision">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ítulo 1">
            <a:extLst>
              <a:ext uri="{FF2B5EF4-FFF2-40B4-BE49-F238E27FC236}">
                <a16:creationId xmlns:a16="http://schemas.microsoft.com/office/drawing/2014/main" id="{2B315CA7-4A50-0E4A-B27A-0B35F821013D}"/>
              </a:ext>
            </a:extLst>
          </p:cNvPr>
          <p:cNvSpPr txBox="1">
            <a:spLocks/>
          </p:cNvSpPr>
          <p:nvPr/>
        </p:nvSpPr>
        <p:spPr>
          <a:xfrm>
            <a:off x="5960196" y="3379818"/>
            <a:ext cx="5870734" cy="2741686"/>
          </a:xfrm>
          <a:prstGeom prst="rect">
            <a:avLst/>
          </a:prstGeom>
        </p:spPr>
        <p:txBody>
          <a:bodyPr vert="horz" lIns="91440" tIns="45720" rIns="91440" bIns="45720" numCol="2"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600" b="1" i="0" u="none" strike="noStrike" kern="1200" cap="none" spc="0" normalizeH="0" baseline="0" noProof="0" dirty="0">
                <a:ln>
                  <a:noFill/>
                </a:ln>
                <a:solidFill>
                  <a:prstClr val="black"/>
                </a:solidFill>
                <a:effectLst/>
                <a:uLnTx/>
                <a:uFillTx/>
                <a:latin typeface="Calibri Light" panose="020F0302020204030204"/>
                <a:ea typeface="+mj-ea"/>
                <a:cs typeface="+mj-cs"/>
              </a:rPr>
              <a:t>Antes: </a:t>
            </a:r>
          </a:p>
          <a:p>
            <a:pPr marL="342900" marR="0" lvl="0" indent="-34290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solidFill>
                <a:effectLst/>
                <a:uLnTx/>
                <a:uFillTx/>
                <a:latin typeface="Calibri Light" panose="020F0302020204030204"/>
                <a:ea typeface="+mj-ea"/>
                <a:cs typeface="+mj-cs"/>
              </a:rPr>
              <a:t>Buscar la productividad</a:t>
            </a:r>
          </a:p>
          <a:p>
            <a:pPr marL="342900" marR="0" lvl="0" indent="-34290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solidFill>
                <a:effectLst/>
                <a:uLnTx/>
                <a:uFillTx/>
                <a:latin typeface="Calibri Light" panose="020F0302020204030204"/>
                <a:ea typeface="+mj-ea"/>
                <a:cs typeface="+mj-cs"/>
              </a:rPr>
              <a:t>Facturación, recaudo y reporte de productividad</a:t>
            </a:r>
          </a:p>
          <a:p>
            <a:pPr marL="342900" marR="0" lvl="0" indent="-34290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solidFill>
                <a:effectLst/>
                <a:uLnTx/>
                <a:uFillTx/>
                <a:latin typeface="Calibri Light" panose="020F0302020204030204"/>
                <a:ea typeface="+mj-ea"/>
                <a:cs typeface="+mj-cs"/>
              </a:rPr>
              <a:t>Control de cumplimiento de contratos</a:t>
            </a:r>
          </a:p>
          <a:p>
            <a:pPr marL="0" marR="0" lvl="0" indent="0" algn="just" defTabSz="914400" rtl="0" eaLnBrk="1" fontAlgn="auto" latinLnBrk="0" hangingPunct="1">
              <a:lnSpc>
                <a:spcPct val="90000"/>
              </a:lnSpc>
              <a:spcBef>
                <a:spcPct val="0"/>
              </a:spcBef>
              <a:spcAft>
                <a:spcPts val="0"/>
              </a:spcAft>
              <a:buClrTx/>
              <a:buSzTx/>
              <a:buFontTx/>
              <a:buNone/>
              <a:tabLst/>
              <a:defRPr/>
            </a:pPr>
            <a:endParaRPr kumimoji="0" lang="es-CO" sz="1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just" defTabSz="914400" rtl="0" eaLnBrk="1" fontAlgn="auto" latinLnBrk="0" hangingPunct="1">
              <a:lnSpc>
                <a:spcPct val="90000"/>
              </a:lnSpc>
              <a:spcBef>
                <a:spcPct val="0"/>
              </a:spcBef>
              <a:spcAft>
                <a:spcPts val="0"/>
              </a:spcAft>
              <a:buClrTx/>
              <a:buSzTx/>
              <a:buFontTx/>
              <a:buNone/>
              <a:tabLst/>
              <a:defRPr/>
            </a:pPr>
            <a:r>
              <a:rPr kumimoji="0" lang="es-CO" sz="1600" b="1" i="0" u="none" strike="noStrike" kern="1200" cap="none" spc="0" normalizeH="0" baseline="0" noProof="0" dirty="0">
                <a:ln>
                  <a:noFill/>
                </a:ln>
                <a:solidFill>
                  <a:prstClr val="black"/>
                </a:solidFill>
                <a:effectLst/>
                <a:uLnTx/>
                <a:uFillTx/>
                <a:latin typeface="Calibri Light" panose="020F0302020204030204"/>
                <a:ea typeface="+mj-ea"/>
                <a:cs typeface="+mj-cs"/>
              </a:rPr>
              <a:t>Despues:</a:t>
            </a:r>
          </a:p>
          <a:p>
            <a:pPr marL="342900" marR="0" lvl="0" indent="-34290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solidFill>
                <a:effectLst/>
                <a:uLnTx/>
                <a:uFillTx/>
                <a:latin typeface="Calibri Light" panose="020F0302020204030204"/>
                <a:ea typeface="+mj-ea"/>
                <a:cs typeface="+mj-cs"/>
              </a:rPr>
              <a:t>Presentar negocios</a:t>
            </a:r>
          </a:p>
          <a:p>
            <a:pPr marL="342900" marR="0" lvl="0" indent="-34290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solidFill>
                <a:effectLst/>
                <a:uLnTx/>
                <a:uFillTx/>
                <a:latin typeface="Calibri Light" panose="020F0302020204030204"/>
                <a:ea typeface="+mj-ea"/>
                <a:cs typeface="+mj-cs"/>
              </a:rPr>
              <a:t>Aseguramiento de la calidad de la información en el sistema de información</a:t>
            </a:r>
          </a:p>
          <a:p>
            <a:pPr marL="342900" marR="0" lvl="0" indent="-34290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solidFill>
                <a:effectLst/>
                <a:uLnTx/>
                <a:uFillTx/>
                <a:latin typeface="Calibri Light" panose="020F0302020204030204"/>
                <a:ea typeface="+mj-ea"/>
                <a:cs typeface="+mj-cs"/>
              </a:rPr>
              <a:t>Vigilancia en el cumplimiento de las obligaciones de los contratos de arrendamiento y buscar la no generación de cartera.</a:t>
            </a:r>
          </a:p>
          <a:p>
            <a:pPr marL="342900" marR="0" lvl="0" indent="-34290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CO" sz="1600" b="0" i="0" u="none" strike="noStrike" kern="1200" cap="none" spc="0" normalizeH="0" baseline="0" noProof="0" dirty="0">
                <a:ln>
                  <a:noFill/>
                </a:ln>
                <a:solidFill>
                  <a:prstClr val="black"/>
                </a:solidFill>
                <a:effectLst/>
                <a:uLnTx/>
                <a:uFillTx/>
                <a:latin typeface="Calibri Light" panose="020F0302020204030204"/>
                <a:ea typeface="+mj-ea"/>
                <a:cs typeface="+mj-cs"/>
              </a:rPr>
              <a:t>Gestionar reclamaciones de siniestros, cuando las polizas esten a su nombre.</a:t>
            </a:r>
          </a:p>
          <a:p>
            <a:pPr marL="342900" marR="0" lvl="0" indent="-34290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ES_tradnl" sz="1600" b="0" i="0" u="none" strike="noStrike" kern="1200" cap="none" spc="0" normalizeH="0" baseline="0" noProof="0" dirty="0">
                <a:ln>
                  <a:noFill/>
                </a:ln>
                <a:solidFill>
                  <a:prstClr val="black"/>
                </a:solidFill>
                <a:effectLst/>
                <a:uLnTx/>
                <a:uFillTx/>
                <a:latin typeface="Calibri Light" panose="020F0302020204030204"/>
                <a:ea typeface="+mj-ea"/>
                <a:cs typeface="+mj-cs"/>
              </a:rPr>
              <a:t>Realizar acciones tendientes   a alertar prorrogas</a:t>
            </a:r>
          </a:p>
          <a:p>
            <a:pPr marL="285750" marR="0" lvl="0" indent="-285750" algn="just"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s-ES_tradnl" sz="1600" b="0" i="0" u="none" strike="noStrike" kern="1200" cap="none" spc="0" normalizeH="0" baseline="0" noProof="0" dirty="0">
                <a:ln>
                  <a:noFill/>
                </a:ln>
                <a:solidFill>
                  <a:prstClr val="black"/>
                </a:solidFill>
                <a:effectLst/>
                <a:uLnTx/>
                <a:uFillTx/>
                <a:latin typeface="Calibri Light" panose="020F0302020204030204"/>
                <a:ea typeface="+mj-ea"/>
                <a:cs typeface="+mj-cs"/>
              </a:rPr>
              <a:t>Sanear contratos, de acuerdo con metodología</a:t>
            </a:r>
            <a:r>
              <a:rPr kumimoji="0" lang="es-ES_tradnl" sz="1600" b="1" i="0" u="none" strike="noStrike" kern="1200" cap="none" spc="0" normalizeH="0" baseline="0" noProof="0" dirty="0">
                <a:ln>
                  <a:noFill/>
                </a:ln>
                <a:solidFill>
                  <a:prstClr val="black"/>
                </a:solidFill>
                <a:effectLst/>
                <a:uLnTx/>
                <a:uFillTx/>
                <a:latin typeface="Calibri Light" panose="020F0302020204030204"/>
                <a:ea typeface="+mj-ea"/>
                <a:cs typeface="+mj-cs"/>
              </a:rPr>
              <a:t>. </a:t>
            </a:r>
            <a:endParaRPr kumimoji="0" lang="es-CO" sz="16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7" name="Gráfico 6" descr="Martillo de juez">
            <a:hlinkClick r:id="rId2" action="ppaction://hlinksldjump"/>
            <a:extLst>
              <a:ext uri="{FF2B5EF4-FFF2-40B4-BE49-F238E27FC236}">
                <a16:creationId xmlns:a16="http://schemas.microsoft.com/office/drawing/2014/main" id="{22660C24-51FA-E945-8E76-67B1B41772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7442" y="2073280"/>
            <a:ext cx="683333" cy="696850"/>
          </a:xfrm>
          <a:prstGeom prst="rect">
            <a:avLst/>
          </a:prstGeom>
        </p:spPr>
      </p:pic>
      <p:sp>
        <p:nvSpPr>
          <p:cNvPr id="8" name="Rectángulo 7">
            <a:extLst>
              <a:ext uri="{FF2B5EF4-FFF2-40B4-BE49-F238E27FC236}">
                <a16:creationId xmlns:a16="http://schemas.microsoft.com/office/drawing/2014/main" id="{90E66428-CDBD-4140-A444-4F444EF1D034}"/>
              </a:ext>
            </a:extLst>
          </p:cNvPr>
          <p:cNvSpPr/>
          <p:nvPr/>
        </p:nvSpPr>
        <p:spPr>
          <a:xfrm>
            <a:off x="7712669" y="3010486"/>
            <a:ext cx="195758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1" i="1" u="none" strike="noStrike" kern="1200" cap="none" spc="0" normalizeH="0" baseline="0" noProof="0" dirty="0">
                <a:ln>
                  <a:noFill/>
                </a:ln>
                <a:solidFill>
                  <a:prstClr val="black"/>
                </a:solidFill>
                <a:effectLst/>
                <a:uLnTx/>
                <a:uFillTx/>
                <a:latin typeface="Calibri" panose="020F0502020204030204"/>
                <a:ea typeface="+mn-ea"/>
                <a:cs typeface="+mn-cs"/>
              </a:rPr>
              <a:t>Productividad</a:t>
            </a:r>
          </a:p>
        </p:txBody>
      </p:sp>
      <p:cxnSp>
        <p:nvCxnSpPr>
          <p:cNvPr id="14" name="Conector recto 13">
            <a:extLst>
              <a:ext uri="{FF2B5EF4-FFF2-40B4-BE49-F238E27FC236}">
                <a16:creationId xmlns:a16="http://schemas.microsoft.com/office/drawing/2014/main" id="{787C0728-A5F1-3D43-B9FE-9CFFCBDA8E55}"/>
              </a:ext>
            </a:extLst>
          </p:cNvPr>
          <p:cNvCxnSpPr/>
          <p:nvPr/>
        </p:nvCxnSpPr>
        <p:spPr>
          <a:xfrm>
            <a:off x="3065506" y="3101244"/>
            <a:ext cx="0" cy="3020260"/>
          </a:xfrm>
          <a:prstGeom prst="line">
            <a:avLst/>
          </a:prstGeom>
          <a:ln/>
        </p:spPr>
        <p:style>
          <a:lnRef idx="1">
            <a:schemeClr val="accent3"/>
          </a:lnRef>
          <a:fillRef idx="0">
            <a:schemeClr val="accent3"/>
          </a:fillRef>
          <a:effectRef idx="0">
            <a:schemeClr val="accent3"/>
          </a:effectRef>
          <a:fontRef idx="minor">
            <a:schemeClr val="tx1"/>
          </a:fontRef>
        </p:style>
      </p:cxnSp>
      <p:pic>
        <p:nvPicPr>
          <p:cNvPr id="20" name="Gráfico 19" descr="Apretón de manos">
            <a:hlinkClick r:id="rId2" action="ppaction://hlinksldjump"/>
            <a:extLst>
              <a:ext uri="{FF2B5EF4-FFF2-40B4-BE49-F238E27FC236}">
                <a16:creationId xmlns:a16="http://schemas.microsoft.com/office/drawing/2014/main" id="{8B165475-A20F-A84A-8358-75306D7B762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37363" y="2008504"/>
            <a:ext cx="914400" cy="914400"/>
          </a:xfrm>
          <a:prstGeom prst="rect">
            <a:avLst/>
          </a:prstGeom>
        </p:spPr>
      </p:pic>
      <p:pic>
        <p:nvPicPr>
          <p:cNvPr id="24" name="Gráfico 23" descr="Dinero">
            <a:hlinkClick r:id="rId7" action="ppaction://hlinksldjump"/>
            <a:extLst>
              <a:ext uri="{FF2B5EF4-FFF2-40B4-BE49-F238E27FC236}">
                <a16:creationId xmlns:a16="http://schemas.microsoft.com/office/drawing/2014/main" id="{0F7F0B91-1A24-9040-BE58-FC1490D2F93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464035" y="1920923"/>
            <a:ext cx="849207" cy="849207"/>
          </a:xfrm>
          <a:prstGeom prst="rect">
            <a:avLst/>
          </a:prstGeom>
        </p:spPr>
      </p:pic>
      <p:cxnSp>
        <p:nvCxnSpPr>
          <p:cNvPr id="28" name="Conector recto 27">
            <a:extLst>
              <a:ext uri="{FF2B5EF4-FFF2-40B4-BE49-F238E27FC236}">
                <a16:creationId xmlns:a16="http://schemas.microsoft.com/office/drawing/2014/main" id="{A1BF314F-C356-2945-93AF-4A0012723992}"/>
              </a:ext>
            </a:extLst>
          </p:cNvPr>
          <p:cNvCxnSpPr/>
          <p:nvPr/>
        </p:nvCxnSpPr>
        <p:spPr>
          <a:xfrm>
            <a:off x="5872212" y="3101244"/>
            <a:ext cx="0" cy="3020260"/>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597964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6DECF0F-2783-43C1-A2A1-231EDFA096C5}"/>
              </a:ext>
            </a:extLst>
          </p:cNvPr>
          <p:cNvSpPr>
            <a:spLocks noGrp="1"/>
          </p:cNvSpPr>
          <p:nvPr>
            <p:ph idx="1"/>
          </p:nvPr>
        </p:nvSpPr>
        <p:spPr/>
        <p:txBody>
          <a:bodyPr>
            <a:normAutofit lnSpcReduction="10000"/>
          </a:bodyPr>
          <a:lstStyle/>
          <a:p>
            <a:pPr lvl="1"/>
            <a:r>
              <a:rPr lang="es-ES" b="1" dirty="0"/>
              <a:t>Del proceso de Recepción y Registro de Activos </a:t>
            </a:r>
            <a:endParaRPr lang="es-CO" dirty="0"/>
          </a:p>
          <a:p>
            <a:pPr lvl="2" fontAlgn="base"/>
            <a:r>
              <a:rPr lang="es-ES_tradnl" i="1" dirty="0"/>
              <a:t>Convocatoria </a:t>
            </a:r>
            <a:endParaRPr lang="es-CO" sz="2400" dirty="0"/>
          </a:p>
          <a:p>
            <a:pPr lvl="3" algn="just"/>
            <a:r>
              <a:rPr lang="es-CO" dirty="0"/>
              <a:t>El Depositario Provisional o Liquidador debe mantener actualizada ante la Sociedad de Activos Especiales S.A.S.-SAE, toda la información relacionada con datos personales y de ubicación.</a:t>
            </a:r>
            <a:endParaRPr lang="es-CO" sz="2000" dirty="0"/>
          </a:p>
          <a:p>
            <a:pPr lvl="3" algn="just" fontAlgn="base"/>
            <a:r>
              <a:rPr lang="es-CO" dirty="0"/>
              <a:t>El incumplimiento de las obligaciones definidas en la Metodología de Administración de los bienes del FRISCO, dará lugar a la exclusión del Registro de Depositarios Provisionales y Liquidadores y en consecuencia a la remoción de los activos asignados.</a:t>
            </a:r>
            <a:endParaRPr lang="es-CO" sz="2000" dirty="0"/>
          </a:p>
          <a:p>
            <a:pPr lvl="3" algn="just" fontAlgn="base"/>
            <a:r>
              <a:rPr lang="es-CO" dirty="0"/>
              <a:t>El Depositario Provisional o Liquidador debe mantener el cumplimiento de los requisitos de la convocatoria en la que fue inscrito al registro </a:t>
            </a:r>
            <a:endParaRPr lang="es-CO" sz="2000" dirty="0"/>
          </a:p>
          <a:p>
            <a:pPr lvl="2" algn="just" fontAlgn="base"/>
            <a:r>
              <a:rPr lang="es-ES_tradnl" i="1" dirty="0"/>
              <a:t>Recepción</a:t>
            </a:r>
            <a:endParaRPr lang="es-CO" sz="2400" dirty="0"/>
          </a:p>
          <a:p>
            <a:pPr lvl="3" algn="just" fontAlgn="base"/>
            <a:r>
              <a:rPr lang="es-ES_tradnl" dirty="0"/>
              <a:t>Una vez aceptado el acompañamiento a recepción de activos en diligencia o realizada la posesión del nombramiento como depositario provisional, recibir de la Sociedad de Activos Especiales, en las entregas de la Fiscalía General de la Nación o de manos de los depositarios provisionales removidos los bienes objeto de depósito, según sea el caso; y entregarlos de manera inmediata en el momento en que le sea requerido por el Administrador del FRISCO. </a:t>
            </a:r>
            <a:endParaRPr lang="es-CO" sz="2000" dirty="0"/>
          </a:p>
          <a:p>
            <a:endParaRPr lang="es-CO" dirty="0"/>
          </a:p>
        </p:txBody>
      </p:sp>
      <p:sp>
        <p:nvSpPr>
          <p:cNvPr id="6" name="Rectángulo 5">
            <a:extLst>
              <a:ext uri="{FF2B5EF4-FFF2-40B4-BE49-F238E27FC236}">
                <a16:creationId xmlns:a16="http://schemas.microsoft.com/office/drawing/2014/main" id="{71F69149-0E57-480F-B481-5E1E4C0C3BD0}"/>
              </a:ext>
            </a:extLst>
          </p:cNvPr>
          <p:cNvSpPr/>
          <p:nvPr/>
        </p:nvSpPr>
        <p:spPr>
          <a:xfrm>
            <a:off x="2060296" y="819788"/>
            <a:ext cx="7226658"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8279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25107" y="1104928"/>
            <a:ext cx="10243127" cy="446782"/>
          </a:xfrm>
        </p:spPr>
        <p:txBody>
          <a:bodyPr>
            <a:normAutofit/>
          </a:bodyPr>
          <a:lstStyle/>
          <a:p>
            <a:pPr lvl="1"/>
            <a:r>
              <a:rPr lang="es-ES" b="1" dirty="0"/>
              <a:t>Del proceso de Diagnóstico y Alistamiento de Activos</a:t>
            </a:r>
            <a:endParaRPr lang="es-CO" dirty="0"/>
          </a:p>
          <a:p>
            <a:endParaRPr lang="es-CO" dirty="0"/>
          </a:p>
        </p:txBody>
      </p:sp>
      <p:sp>
        <p:nvSpPr>
          <p:cNvPr id="4" name="Rectángulo 3">
            <a:hlinkClick r:id="rId2" action="ppaction://hlinksldjump"/>
            <a:extLst>
              <a:ext uri="{FF2B5EF4-FFF2-40B4-BE49-F238E27FC236}">
                <a16:creationId xmlns:a16="http://schemas.microsoft.com/office/drawing/2014/main" id="{F63B9EAB-8E7A-4FCB-944A-E0C6A21E6E1F}"/>
              </a:ext>
            </a:extLst>
          </p:cNvPr>
          <p:cNvSpPr/>
          <p:nvPr/>
        </p:nvSpPr>
        <p:spPr>
          <a:xfrm>
            <a:off x="2268114" y="0"/>
            <a:ext cx="5656686"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6B0FC084-8DCF-41F4-8372-B7EA33AD1478}"/>
              </a:ext>
            </a:extLst>
          </p:cNvPr>
          <p:cNvGraphicFramePr>
            <a:graphicFrameLocks noGrp="1"/>
          </p:cNvGraphicFramePr>
          <p:nvPr>
            <p:extLst/>
          </p:nvPr>
        </p:nvGraphicFramePr>
        <p:xfrm>
          <a:off x="355599" y="1620985"/>
          <a:ext cx="11614728" cy="4912360"/>
        </p:xfrm>
        <a:graphic>
          <a:graphicData uri="http://schemas.openxmlformats.org/drawingml/2006/table">
            <a:tbl>
              <a:tblPr firstRow="1" bandRow="1">
                <a:tableStyleId>{5A111915-BE36-4E01-A7E5-04B1672EAD32}</a:tableStyleId>
              </a:tblPr>
              <a:tblGrid>
                <a:gridCol w="1140692">
                  <a:extLst>
                    <a:ext uri="{9D8B030D-6E8A-4147-A177-3AD203B41FA5}">
                      <a16:colId xmlns:a16="http://schemas.microsoft.com/office/drawing/2014/main" val="2025862671"/>
                    </a:ext>
                  </a:extLst>
                </a:gridCol>
                <a:gridCol w="4928501">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Diagnostico</a:t>
                      </a:r>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dirty="0"/>
                        <a:t>Tratándose de bienes inmuebles rurales, dentro de un término no superior a 30 días hábiles posteriores a la suscripción del acta de entrega, deberá presentar el plan de negocios diligenciando el formato que establezca la Sociedad de Activos Especiales S.A.S.</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dirty="0"/>
                        <a:t>ELIMINAR</a:t>
                      </a:r>
                    </a:p>
                  </a:txBody>
                  <a:tcPr/>
                </a:tc>
                <a:extLst>
                  <a:ext uri="{0D108BD9-81ED-4DB2-BD59-A6C34878D82A}">
                    <a16:rowId xmlns:a16="http://schemas.microsoft.com/office/drawing/2014/main" val="4065341909"/>
                  </a:ext>
                </a:extLst>
              </a:tr>
              <a:tr h="370840">
                <a:tc>
                  <a:txBody>
                    <a:bodyPr/>
                    <a:lstStyle/>
                    <a:p>
                      <a:r>
                        <a:rPr lang="es-ES" sz="1400" dirty="0"/>
                        <a:t>Estimados de Renta</a:t>
                      </a:r>
                      <a:endParaRPr lang="es-CO" sz="1400" dirty="0"/>
                    </a:p>
                  </a:txBody>
                  <a:tcPr/>
                </a:tc>
                <a:tc>
                  <a:txBody>
                    <a:bodyPr/>
                    <a:lstStyle/>
                    <a:p>
                      <a:pPr marL="0" lvl="1" indent="0" algn="just"/>
                      <a:r>
                        <a:rPr lang="es-CO" sz="1400" kern="1200" dirty="0">
                          <a:effectLst/>
                        </a:rPr>
                        <a:t>Suministrar la información base para el cálculo de los estimados de renta por parte de </a:t>
                      </a:r>
                      <a:r>
                        <a:rPr lang="es-ES_tradnl" sz="1400" kern="1200" dirty="0">
                          <a:effectLst/>
                        </a:rPr>
                        <a:t>Sociedad de Activos Especiales S.A.S.,</a:t>
                      </a:r>
                      <a:r>
                        <a:rPr lang="es-CO" sz="1400" kern="1200" dirty="0">
                          <a:effectLst/>
                        </a:rPr>
                        <a:t> de acuerdo con las características solicitadas por la misma.</a:t>
                      </a:r>
                    </a:p>
                    <a:p>
                      <a:pPr marL="0" lvl="1" indent="0" algn="just"/>
                      <a:r>
                        <a:rPr lang="es-CO" sz="1400" kern="1200" dirty="0">
                          <a:effectLst/>
                        </a:rPr>
                        <a:t>Abstenerse de arrendar los bienes asignados a su cargo sin el estimado de renta elaborado y enviado  por SAE.</a:t>
                      </a:r>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dirty="0"/>
                        <a:t>Los </a:t>
                      </a:r>
                      <a:r>
                        <a:rPr lang="es-CO" sz="1600" b="1" i="1" dirty="0"/>
                        <a:t>estimados de renta </a:t>
                      </a:r>
                      <a:r>
                        <a:rPr lang="es-CO" sz="1400" dirty="0"/>
                        <a:t>deberán ser realizados por el depositario provisional conforme lo establece la Metodología de Administración y la normatividad legal vigente, los cuales deben ser aprobados por la Sociedad de Activos Especiales. </a:t>
                      </a:r>
                      <a:endParaRPr lang="es-CO" sz="1400" b="1" i="1" kern="1200" dirty="0">
                        <a:solidFill>
                          <a:schemeClr val="dk1"/>
                        </a:solidFill>
                        <a:effectLst/>
                        <a:highlight>
                          <a:srgbClr val="FFFF00"/>
                        </a:highlight>
                        <a:latin typeface="+mn-lt"/>
                        <a:ea typeface="+mn-ea"/>
                        <a:cs typeface="+mn-cs"/>
                      </a:endParaRPr>
                    </a:p>
                  </a:txBody>
                  <a:tcPr/>
                </a:tc>
                <a:extLst>
                  <a:ext uri="{0D108BD9-81ED-4DB2-BD59-A6C34878D82A}">
                    <a16:rowId xmlns:a16="http://schemas.microsoft.com/office/drawing/2014/main" val="10329978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Desalojos</a:t>
                      </a:r>
                      <a:endParaRPr lang="es-CO" sz="1600" dirty="0"/>
                    </a:p>
                    <a:p>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kern="1200" dirty="0">
                          <a:effectLst/>
                        </a:rPr>
                        <a:t>Asumir los costos de desalojo y cobro de cartera por hechos generados durante su designación como depositario cuando se evidencia la falta de diligencia de este. </a:t>
                      </a:r>
                    </a:p>
                    <a:p>
                      <a:pPr algn="just"/>
                      <a:endParaRPr lang="es-CO" sz="1400" dirty="0"/>
                    </a:p>
                  </a:txBody>
                  <a:tcPr/>
                </a:tc>
                <a:tc>
                  <a:txBody>
                    <a:bodyPr/>
                    <a:lstStyle/>
                    <a:p>
                      <a:pPr marL="0" lvl="3" indent="0" algn="just"/>
                      <a:r>
                        <a:rPr lang="es-CO" sz="1400" dirty="0"/>
                        <a:t>En caso de identificar ocupaciones irregulares sobre los activos asignados, el depositario deberá realizar </a:t>
                      </a:r>
                      <a:r>
                        <a:rPr lang="es-CO" sz="1600" b="1" i="1" dirty="0"/>
                        <a:t>la solicitud formal de desalojo</a:t>
                      </a:r>
                      <a:r>
                        <a:rPr lang="es-CO" sz="1400" dirty="0"/>
                        <a:t>, con el fin que se emita el acto administrativo para la ejecución de la diligencia de desalojo. Previamente a la diligencia deberá </a:t>
                      </a:r>
                      <a:r>
                        <a:rPr lang="es-CO" sz="1600" b="1" i="1" dirty="0"/>
                        <a:t>caracterizar la ocupación, programar la fecha, solicitar los recursos y realizar todas las acciones necesarias para asegurar la efectividad de esta. </a:t>
                      </a:r>
                      <a:endParaRPr lang="es-CO" sz="1400" b="1" i="1" dirty="0"/>
                    </a:p>
                    <a:p>
                      <a:pPr marL="0" marR="0" lvl="3" indent="0" algn="just" defTabSz="914400" rtl="0" eaLnBrk="1" fontAlgn="auto" latinLnBrk="0" hangingPunct="1">
                        <a:lnSpc>
                          <a:spcPct val="100000"/>
                        </a:lnSpc>
                        <a:spcBef>
                          <a:spcPts val="0"/>
                        </a:spcBef>
                        <a:spcAft>
                          <a:spcPts val="0"/>
                        </a:spcAft>
                        <a:buClrTx/>
                        <a:buSzTx/>
                        <a:buFontTx/>
                        <a:buNone/>
                        <a:tabLst/>
                        <a:defRPr/>
                      </a:pPr>
                      <a:r>
                        <a:rPr lang="es-CO" sz="1400" dirty="0"/>
                        <a:t>Cualquier ocupación ilegal que se presente a los activos </a:t>
                      </a:r>
                      <a:r>
                        <a:rPr lang="es-CO" sz="1400" kern="1200" dirty="0">
                          <a:effectLst/>
                        </a:rPr>
                        <a:t>durante su designación como depositario, deberá se </a:t>
                      </a:r>
                      <a:r>
                        <a:rPr lang="es-CO" sz="1800" b="1" i="1" kern="1200" dirty="0">
                          <a:effectLst/>
                        </a:rPr>
                        <a:t>asumida</a:t>
                      </a:r>
                      <a:r>
                        <a:rPr lang="es-CO" sz="1400" i="1" kern="1200" dirty="0">
                          <a:effectLst/>
                        </a:rPr>
                        <a:t> </a:t>
                      </a:r>
                      <a:r>
                        <a:rPr lang="es-CO" sz="1400" kern="1200" dirty="0">
                          <a:effectLst/>
                        </a:rPr>
                        <a:t>cuando se evidencia la falta de gestión de este.</a:t>
                      </a:r>
                      <a:endParaRPr lang="es-CO" sz="1400" kern="1200" dirty="0">
                        <a:solidFill>
                          <a:schemeClr val="dk1"/>
                        </a:solidFill>
                        <a:effectLst/>
                        <a:latin typeface="+mn-lt"/>
                        <a:ea typeface="+mn-ea"/>
                        <a:cs typeface="+mn-cs"/>
                      </a:endParaRPr>
                    </a:p>
                  </a:txBody>
                  <a:tcPr/>
                </a:tc>
                <a:extLst>
                  <a:ext uri="{0D108BD9-81ED-4DB2-BD59-A6C34878D82A}">
                    <a16:rowId xmlns:a16="http://schemas.microsoft.com/office/drawing/2014/main" val="4167384111"/>
                  </a:ext>
                </a:extLst>
              </a:tr>
            </a:tbl>
          </a:graphicData>
        </a:graphic>
      </p:graphicFrame>
    </p:spTree>
    <p:extLst>
      <p:ext uri="{BB962C8B-B14F-4D97-AF65-F5344CB8AC3E}">
        <p14:creationId xmlns:p14="http://schemas.microsoft.com/office/powerpoint/2010/main" val="2874343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3387438" y="770599"/>
            <a:ext cx="8111835" cy="4351338"/>
          </a:xfrm>
        </p:spPr>
        <p:txBody>
          <a:bodyPr>
            <a:normAutofit/>
          </a:bodyPr>
          <a:lstStyle/>
          <a:p>
            <a:pPr lvl="1"/>
            <a:r>
              <a:rPr lang="es-ES" b="1" dirty="0"/>
              <a:t>Del proceso de Diagnóstico y Alistamiento de Activos</a:t>
            </a:r>
            <a:endParaRPr lang="es-CO" dirty="0"/>
          </a:p>
        </p:txBody>
      </p:sp>
      <p:sp>
        <p:nvSpPr>
          <p:cNvPr id="4" name="Rectángulo 3">
            <a:hlinkClick r:id="rId2" action="ppaction://hlinksldjump"/>
            <a:extLst>
              <a:ext uri="{FF2B5EF4-FFF2-40B4-BE49-F238E27FC236}">
                <a16:creationId xmlns:a16="http://schemas.microsoft.com/office/drawing/2014/main" id="{FDBA0D2F-F58E-43FB-A976-7F5162E8673C}"/>
              </a:ext>
            </a:extLst>
          </p:cNvPr>
          <p:cNvSpPr/>
          <p:nvPr/>
        </p:nvSpPr>
        <p:spPr>
          <a:xfrm>
            <a:off x="1935605" y="96262"/>
            <a:ext cx="5919922"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93B801F6-D7E9-4B2B-9770-A94910C52219}"/>
              </a:ext>
            </a:extLst>
          </p:cNvPr>
          <p:cNvGraphicFramePr>
            <a:graphicFrameLocks noGrp="1"/>
          </p:cNvGraphicFramePr>
          <p:nvPr>
            <p:extLst/>
          </p:nvPr>
        </p:nvGraphicFramePr>
        <p:xfrm>
          <a:off x="249382" y="1306560"/>
          <a:ext cx="11653982" cy="5156200"/>
        </p:xfrm>
        <a:graphic>
          <a:graphicData uri="http://schemas.openxmlformats.org/drawingml/2006/table">
            <a:tbl>
              <a:tblPr firstRow="1">
                <a:tableStyleId>{FABFCF23-3B69-468F-B69F-88F6DE6A72F2}</a:tableStyleId>
              </a:tblPr>
              <a:tblGrid>
                <a:gridCol w="762000">
                  <a:extLst>
                    <a:ext uri="{9D8B030D-6E8A-4147-A177-3AD203B41FA5}">
                      <a16:colId xmlns:a16="http://schemas.microsoft.com/office/drawing/2014/main" val="2025862671"/>
                    </a:ext>
                  </a:extLst>
                </a:gridCol>
                <a:gridCol w="5346447">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ROM</a:t>
                      </a:r>
                      <a:endParaRPr lang="es-CO" sz="1400" dirty="0"/>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effectLst/>
                        </a:rPr>
                        <a:t>Velar porque se realicen las reparaciones locativas, aseo y mantenimiento necesarios para la conservación de los bienes, de conformidad a los lineamientos que para el efecto suministrará el administrador del FRISCO.</a:t>
                      </a:r>
                      <a:endParaRPr lang="es-CO" sz="1400" kern="1200" dirty="0">
                        <a:effectLst/>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Solicitar autorización previa y escrita a la Sociedad de Activos Especiales S.A.S, para efectuar inversiones o realizar reparaciones en los inmuebles, remitiendo con la justificación, por lo menos tres cotizaciones realizadas únicamente con proveedores que hagan parte del registro de SAE con el fin de establecer los precios de referencia. La celebración de cualquier acto de disposición sobre los bienes asignados sin la autorización expresa de la Sociedad de Activos Especiales S.A.S., será inoponible para la Entidad y podrá dar inicio a las acciones legales pertinentes.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Solicitar autorización previa y escrita a la Sociedad de Activos Especiales S.A.S, para efectuar inversiones o realizar reparaciones en los inmuebles, remitiendo con la justificación, por lo menos tres cotizaciones realizadas únicamente con proveedores que hagan parte del registro de SAE con el fin de establecer los precios de referencia. La celebración de cualquier acto de disposición sobre los bienes asignados sin la autorización expresa de la Sociedad de Activos Especiales S.A.S., será inoponible para la Entidad y podrá dar inicio a las acciones legales pertinentes. </a:t>
                      </a:r>
                      <a:endParaRPr lang="es-CO" sz="1400" dirty="0"/>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dirty="0"/>
                        <a:t>Siempre que se identifique la necesidad de Reparaciones, Obras y/o Mantenimientos, y el activo cuente con </a:t>
                      </a:r>
                      <a:r>
                        <a:rPr lang="es-CO" sz="1600" b="1" i="1" dirty="0"/>
                        <a:t>productividad y/o se apruebe su pago, </a:t>
                      </a:r>
                      <a:r>
                        <a:rPr lang="es-CO" sz="1400" dirty="0"/>
                        <a:t>deberá </a:t>
                      </a:r>
                      <a:r>
                        <a:rPr lang="es-CO" sz="1600" b="1" i="1" dirty="0"/>
                        <a:t>solicitar la realización de la obra o la autorización previa para realizarla siguiendo los procedimientos </a:t>
                      </a:r>
                      <a:r>
                        <a:rPr lang="es-CO" sz="1400" dirty="0"/>
                        <a:t>definidos por la Sociedad de Activos Especiales, a través de una justificación previa. La celebración de </a:t>
                      </a:r>
                      <a:r>
                        <a:rPr lang="es-CO" sz="1600" b="1" i="1" dirty="0"/>
                        <a:t>cualquier gestión de ROM </a:t>
                      </a:r>
                      <a:r>
                        <a:rPr lang="es-CO" sz="1400" dirty="0"/>
                        <a:t>sobre los bienes asignados sin la autorización expresa de la Sociedad de Activos Especiales S.A.S., será inoponible para la Entidad y podrá dar </a:t>
                      </a:r>
                      <a:r>
                        <a:rPr lang="es-CO" sz="1600" b="1" i="1" dirty="0"/>
                        <a:t>inicio a las acciones legales </a:t>
                      </a:r>
                      <a:r>
                        <a:rPr lang="es-CO" sz="1400" dirty="0"/>
                        <a:t>pertinentes. </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CO" sz="1400" dirty="0"/>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dirty="0"/>
                        <a:t>El depositario podrá efectuar obras </a:t>
                      </a:r>
                      <a:r>
                        <a:rPr lang="es-CO" sz="1600" b="1" i="1" dirty="0"/>
                        <a:t>urgentes e imprescindibles, sin autorización previa </a:t>
                      </a:r>
                      <a:r>
                        <a:rPr lang="es-CO" sz="1400" dirty="0"/>
                        <a:t>cuando se presenten daños que afecten la habitabilidad siempre y cuando los costos de reparación no superen un salario mínimo mensual legal vigente </a:t>
                      </a:r>
                      <a:r>
                        <a:rPr lang="es-CO" sz="1600" b="1" dirty="0"/>
                        <a:t>(1SMMLV), </a:t>
                      </a:r>
                      <a:r>
                        <a:rPr lang="es-CO" sz="1400" dirty="0"/>
                        <a:t> a partir de los costos definidos por SAE. En el momento del </a:t>
                      </a:r>
                      <a:r>
                        <a:rPr lang="es-CO" sz="1600" b="1" i="1" dirty="0"/>
                        <a:t>pago de la obra</a:t>
                      </a:r>
                      <a:r>
                        <a:rPr lang="es-CO" sz="1400" dirty="0"/>
                        <a:t>, SAE revisara y si considera que no era una obra urgente e indispensable o que </a:t>
                      </a:r>
                      <a:r>
                        <a:rPr lang="es-CO" sz="1600" b="1" i="1" dirty="0"/>
                        <a:t>los precios no se ajustan a los del mercado</a:t>
                      </a:r>
                      <a:r>
                        <a:rPr lang="es-CO" sz="1400" dirty="0"/>
                        <a:t>, </a:t>
                      </a:r>
                      <a:r>
                        <a:rPr lang="es-CO" sz="1600" b="1" i="1" dirty="0"/>
                        <a:t>este costo lo asumirá el depositario. </a:t>
                      </a:r>
                      <a:r>
                        <a:rPr lang="es-CO" sz="1400" dirty="0"/>
                        <a:t> </a:t>
                      </a:r>
                      <a:endParaRPr lang="es-CO" sz="1400" b="1" i="1" dirty="0"/>
                    </a:p>
                  </a:txBody>
                  <a:tcPr/>
                </a:tc>
                <a:extLst>
                  <a:ext uri="{0D108BD9-81ED-4DB2-BD59-A6C34878D82A}">
                    <a16:rowId xmlns:a16="http://schemas.microsoft.com/office/drawing/2014/main" val="4065341909"/>
                  </a:ext>
                </a:extLst>
              </a:tr>
            </a:tbl>
          </a:graphicData>
        </a:graphic>
      </p:graphicFrame>
    </p:spTree>
    <p:extLst>
      <p:ext uri="{BB962C8B-B14F-4D97-AF65-F5344CB8AC3E}">
        <p14:creationId xmlns:p14="http://schemas.microsoft.com/office/powerpoint/2010/main" val="3987715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131618" y="1173480"/>
            <a:ext cx="10515600" cy="4351338"/>
          </a:xfrm>
        </p:spPr>
        <p:txBody>
          <a:bodyPr>
            <a:normAutofit/>
          </a:bodyPr>
          <a:lstStyle/>
          <a:p>
            <a:pPr lvl="1"/>
            <a:r>
              <a:rPr lang="es-ES" b="1" dirty="0"/>
              <a:t>Del proceso de Diagnóstico y Alistamiento de Activos</a:t>
            </a:r>
            <a:endParaRPr lang="es-CO" dirty="0"/>
          </a:p>
        </p:txBody>
      </p:sp>
      <p:sp>
        <p:nvSpPr>
          <p:cNvPr id="4" name="Rectángulo 3">
            <a:hlinkClick r:id="rId2" action="ppaction://hlinksldjump"/>
            <a:extLst>
              <a:ext uri="{FF2B5EF4-FFF2-40B4-BE49-F238E27FC236}">
                <a16:creationId xmlns:a16="http://schemas.microsoft.com/office/drawing/2014/main" id="{FDBA0D2F-F58E-43FB-A976-7F5162E8673C}"/>
              </a:ext>
            </a:extLst>
          </p:cNvPr>
          <p:cNvSpPr/>
          <p:nvPr/>
        </p:nvSpPr>
        <p:spPr>
          <a:xfrm>
            <a:off x="1935605" y="96262"/>
            <a:ext cx="5919922"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93B801F6-D7E9-4B2B-9770-A94910C52219}"/>
              </a:ext>
            </a:extLst>
          </p:cNvPr>
          <p:cNvGraphicFramePr>
            <a:graphicFrameLocks noGrp="1"/>
          </p:cNvGraphicFramePr>
          <p:nvPr>
            <p:extLst/>
          </p:nvPr>
        </p:nvGraphicFramePr>
        <p:xfrm>
          <a:off x="249382" y="1666788"/>
          <a:ext cx="11653982" cy="4759960"/>
        </p:xfrm>
        <a:graphic>
          <a:graphicData uri="http://schemas.openxmlformats.org/drawingml/2006/table">
            <a:tbl>
              <a:tblPr firstRow="1">
                <a:tableStyleId>{FABFCF23-3B69-468F-B69F-88F6DE6A72F2}</a:tableStyleId>
              </a:tblPr>
              <a:tblGrid>
                <a:gridCol w="762000">
                  <a:extLst>
                    <a:ext uri="{9D8B030D-6E8A-4147-A177-3AD203B41FA5}">
                      <a16:colId xmlns:a16="http://schemas.microsoft.com/office/drawing/2014/main" val="2025862671"/>
                    </a:ext>
                  </a:extLst>
                </a:gridCol>
                <a:gridCol w="5346447">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PH</a:t>
                      </a:r>
                      <a:endParaRPr lang="es-CO" sz="1400"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CO" sz="1400" kern="1200" dirty="0">
                          <a:effectLst/>
                        </a:rPr>
                        <a:t>El Depositario Provisional deberá asistir a las asambleas ordinarias y extraordinarias para el caso de bienes inmuebles que estén bajo el régimen  de  propiedad horizontal.</a:t>
                      </a:r>
                    </a:p>
                    <a:p>
                      <a:pPr marL="0" lvl="1" indent="0"/>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600" b="1" i="1" dirty="0"/>
                        <a:t>Representar y asistir a SAE en  las asambleas ordinarias y extraordinarias </a:t>
                      </a:r>
                      <a:r>
                        <a:rPr lang="es-CO" sz="1400" dirty="0"/>
                        <a:t>para el caso de bienes inmuebles que estén bajo el régimen de propiedad horizontal y ejercer las facultades dentro de dichas asambleas conforme a la normativa aplicable, </a:t>
                      </a:r>
                      <a:r>
                        <a:rPr lang="es-CO" sz="1600" b="1" i="1" dirty="0"/>
                        <a:t>previo análisis de los temas a tratar </a:t>
                      </a:r>
                      <a:r>
                        <a:rPr lang="es-CO" sz="1400" dirty="0"/>
                        <a:t>en cada con la </a:t>
                      </a:r>
                      <a:r>
                        <a:rPr lang="es-CO" sz="1600" b="1" i="1" dirty="0"/>
                        <a:t>Gerencia Regional Correspondientes</a:t>
                      </a:r>
                      <a:r>
                        <a:rPr lang="es-CO" sz="1400" dirty="0"/>
                        <a:t>, en donde se establezca la posición de SAE frente a las decisiones a tomar. En especial </a:t>
                      </a:r>
                      <a:r>
                        <a:rPr lang="es-CO" sz="1600" b="1" i="1" dirty="0"/>
                        <a:t>aprobar los estados financieros </a:t>
                      </a:r>
                      <a:r>
                        <a:rPr lang="es-CO" sz="1400" dirty="0"/>
                        <a:t>de las copropiedades, cuando sea parte de la Asamblea de Copropietarios y suscribir el contrato de prestación de servicios con el administrador en caso de ser necesario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40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s-CO" sz="1400" kern="1200" dirty="0">
                          <a:effectLst/>
                        </a:rPr>
                        <a:t>Podrá </a:t>
                      </a:r>
                      <a:r>
                        <a:rPr lang="es-CO" sz="1600" b="1" i="1" kern="1200" dirty="0">
                          <a:effectLst/>
                        </a:rPr>
                        <a:t>ejercer</a:t>
                      </a:r>
                      <a:r>
                        <a:rPr lang="es-CO" sz="1400" kern="1200" dirty="0">
                          <a:effectLst/>
                        </a:rPr>
                        <a:t> como </a:t>
                      </a:r>
                      <a:r>
                        <a:rPr lang="es-CO" sz="1600" b="1" i="1" kern="1200" dirty="0">
                          <a:effectLst/>
                        </a:rPr>
                        <a:t>administrador de las propiedades horizontales </a:t>
                      </a:r>
                      <a:r>
                        <a:rPr lang="es-CO" sz="1400" kern="1200" dirty="0">
                          <a:effectLst/>
                        </a:rPr>
                        <a:t>en las que se encuentren los activos en los que fue nombrado depositario provisional, si la asamblea de copropietarios así lo designa. O administrador de los zonas comunes, en los casos en los cuales se cuente con varias unidades económicas bajo un solo folio de matrícula inmobiliario, y en consecuencia no sea posible la constitución de propiedad horizontal.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400" dirty="0"/>
                    </a:p>
                  </a:txBody>
                  <a:tcPr/>
                </a:tc>
                <a:extLst>
                  <a:ext uri="{0D108BD9-81ED-4DB2-BD59-A6C34878D82A}">
                    <a16:rowId xmlns:a16="http://schemas.microsoft.com/office/drawing/2014/main" val="1032997804"/>
                  </a:ext>
                </a:extLst>
              </a:tr>
            </a:tbl>
          </a:graphicData>
        </a:graphic>
      </p:graphicFrame>
    </p:spTree>
    <p:extLst>
      <p:ext uri="{BB962C8B-B14F-4D97-AF65-F5344CB8AC3E}">
        <p14:creationId xmlns:p14="http://schemas.microsoft.com/office/powerpoint/2010/main" val="3629364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4634345" y="808817"/>
            <a:ext cx="6754091" cy="465801"/>
          </a:xfrm>
        </p:spPr>
        <p:txBody>
          <a:bodyPr>
            <a:normAutofit fontScale="85000" lnSpcReduction="10000"/>
          </a:bodyPr>
          <a:lstStyle/>
          <a:p>
            <a:pPr lvl="1"/>
            <a:r>
              <a:rPr lang="es-ES" b="1" dirty="0"/>
              <a:t>Del proceso de Diagnóstico y Alistamiento de Activos</a:t>
            </a:r>
            <a:endParaRPr lang="es-CO" dirty="0"/>
          </a:p>
        </p:txBody>
      </p:sp>
      <p:sp>
        <p:nvSpPr>
          <p:cNvPr id="4" name="Rectángulo 3">
            <a:hlinkClick r:id="rId2" action="ppaction://hlinksldjump"/>
            <a:extLst>
              <a:ext uri="{FF2B5EF4-FFF2-40B4-BE49-F238E27FC236}">
                <a16:creationId xmlns:a16="http://schemas.microsoft.com/office/drawing/2014/main" id="{B7BCB0DE-C818-495A-92F1-4BF0BFFB2312}"/>
              </a:ext>
            </a:extLst>
          </p:cNvPr>
          <p:cNvSpPr/>
          <p:nvPr/>
        </p:nvSpPr>
        <p:spPr>
          <a:xfrm>
            <a:off x="1882705" y="-10765"/>
            <a:ext cx="5917404"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A50281DB-99F7-4D78-8335-595929488F60}"/>
              </a:ext>
            </a:extLst>
          </p:cNvPr>
          <p:cNvGraphicFramePr>
            <a:graphicFrameLocks noGrp="1"/>
          </p:cNvGraphicFramePr>
          <p:nvPr>
            <p:extLst/>
          </p:nvPr>
        </p:nvGraphicFramePr>
        <p:xfrm>
          <a:off x="269009" y="1066793"/>
          <a:ext cx="11653982" cy="5552440"/>
        </p:xfrm>
        <a:graphic>
          <a:graphicData uri="http://schemas.openxmlformats.org/drawingml/2006/table">
            <a:tbl>
              <a:tblPr firstRow="1">
                <a:tableStyleId>{FABFCF23-3B69-468F-B69F-88F6DE6A72F2}</a:tableStyleId>
              </a:tblPr>
              <a:tblGrid>
                <a:gridCol w="1122218">
                  <a:extLst>
                    <a:ext uri="{9D8B030D-6E8A-4147-A177-3AD203B41FA5}">
                      <a16:colId xmlns:a16="http://schemas.microsoft.com/office/drawing/2014/main" val="2025862671"/>
                    </a:ext>
                  </a:extLst>
                </a:gridCol>
                <a:gridCol w="4986229">
                  <a:extLst>
                    <a:ext uri="{9D8B030D-6E8A-4147-A177-3AD203B41FA5}">
                      <a16:colId xmlns:a16="http://schemas.microsoft.com/office/drawing/2014/main" val="1427705453"/>
                    </a:ext>
                  </a:extLst>
                </a:gridCol>
                <a:gridCol w="554553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r>
                        <a:rPr lang="es-ES" sz="1400" dirty="0"/>
                        <a:t>PASIVOS</a:t>
                      </a:r>
                      <a:endParaRPr lang="es-CO" sz="1400" dirty="0"/>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El Depositario Provisional debe cumplir cabalmente con las obligaciones contractuales adquiridas a través del arrendamiento de los bienes asignados, así como el otorgamiento de las garantías, impuesto predial, contribución por valorización, cuotas de administración, pago de servicios públicos y en general el cumplimiento de todas aquellas obligaciones pactadas o legales que se desprendan como consecuencia de la existencia del bien de conformidad con las instrucciones impartidas por la Sociedad de Activos Especiales S.A.S. con cargo a los ingresos generados por cada inmueble.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effectLst/>
                        </a:rPr>
                        <a:t>Velar por el oportuno y completo pago de los impuestos y demás gravámenes a que hubiere lugar sobre el bien dado en depósito provisional. La obligación de pago solo será exigible al depositario provisional para aquellos bienes cuyo recaudo alcance para cubrir tales erogaciones.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effectLst/>
                        </a:rPr>
                        <a:t>Atender  los gastos  que demande  la correcta administración de los activos.</a:t>
                      </a:r>
                      <a:endParaRPr lang="es-CO" sz="1400" kern="1200" dirty="0">
                        <a:solidFill>
                          <a:schemeClr val="dk1"/>
                        </a:solidFill>
                        <a:effectLst/>
                        <a:latin typeface="+mn-lt"/>
                        <a:ea typeface="+mn-ea"/>
                        <a:cs typeface="+mn-cs"/>
                      </a:endParaRPr>
                    </a:p>
                  </a:txBody>
                  <a:tcPr/>
                </a:tc>
                <a:tc>
                  <a:txBody>
                    <a:bodyPr/>
                    <a:lstStyle/>
                    <a:p>
                      <a:pPr marL="285750" lvl="3" indent="-285750" algn="just">
                        <a:buFont typeface="Arial" panose="020B0604020202020204" pitchFamily="34" charset="0"/>
                        <a:buChar char="•"/>
                      </a:pPr>
                      <a:r>
                        <a:rPr lang="es-CO" sz="1400" kern="1200" dirty="0">
                          <a:effectLst/>
                        </a:rPr>
                        <a:t>Deberá </a:t>
                      </a:r>
                      <a:r>
                        <a:rPr lang="es-CO" sz="1600" b="1" i="1" kern="1200" dirty="0">
                          <a:effectLst/>
                        </a:rPr>
                        <a:t>identificar</a:t>
                      </a:r>
                      <a:r>
                        <a:rPr lang="es-CO" sz="1400" kern="1200" dirty="0">
                          <a:effectLst/>
                        </a:rPr>
                        <a:t> los pasivos de los inmuebles que cuenten con saldo de productividad, y tramitar ante la Sociedad de Activos Especiales </a:t>
                      </a:r>
                      <a:r>
                        <a:rPr lang="es-CO" sz="1600" b="1" i="1" kern="1200" dirty="0">
                          <a:effectLst/>
                        </a:rPr>
                        <a:t>la solicitud de pago, </a:t>
                      </a:r>
                      <a:r>
                        <a:rPr lang="es-CO" sz="1400" kern="1200" dirty="0">
                          <a:effectLst/>
                        </a:rPr>
                        <a:t>procurando que se hagan dentro de plazos que generen descuentos, así como adelantar los trámites que correspondan a</a:t>
                      </a:r>
                      <a:r>
                        <a:rPr lang="es-CO" sz="1600" b="1" i="1" kern="1200" dirty="0">
                          <a:effectLst/>
                        </a:rPr>
                        <a:t> prescripciones </a:t>
                      </a:r>
                      <a:r>
                        <a:rPr lang="es-CO" sz="1400" kern="1200" dirty="0">
                          <a:effectLst/>
                        </a:rPr>
                        <a:t>o el </a:t>
                      </a:r>
                      <a:r>
                        <a:rPr lang="es-CO" sz="1600" b="1" i="1" kern="1200" dirty="0">
                          <a:effectLst/>
                        </a:rPr>
                        <a:t>no cobro de intereses</a:t>
                      </a:r>
                      <a:r>
                        <a:rPr lang="es-CO" sz="1400" kern="1200" dirty="0">
                          <a:effectLst/>
                        </a:rPr>
                        <a:t>, conforme a lo descrito por la ley 1708 de 2014 y los demás tramites que correspondan en la administración. En caso de que se presenten cobros de mora por falta de gestión del depositario en la identificación de los pasivos, </a:t>
                      </a:r>
                      <a:r>
                        <a:rPr lang="es-CO" sz="1400" dirty="0"/>
                        <a:t>este costo lo asumirá el depositario</a:t>
                      </a:r>
                      <a:endParaRPr lang="es-CO" sz="1400" kern="1200" dirty="0">
                        <a:effectLst/>
                      </a:endParaRPr>
                    </a:p>
                    <a:p>
                      <a:pPr marL="0" lvl="3" indent="0">
                        <a:buFont typeface="Arial" panose="020B0604020202020204" pitchFamily="34" charset="0"/>
                        <a:buNone/>
                      </a:pPr>
                      <a:endParaRPr lang="es-CO" sz="1400" dirty="0"/>
                    </a:p>
                  </a:txBody>
                  <a:tcPr/>
                </a:tc>
                <a:extLst>
                  <a:ext uri="{0D108BD9-81ED-4DB2-BD59-A6C34878D82A}">
                    <a16:rowId xmlns:a16="http://schemas.microsoft.com/office/drawing/2014/main" val="406534190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Enajenación Temprana</a:t>
                      </a:r>
                      <a:endParaRPr lang="es-CO" sz="1600" dirty="0"/>
                    </a:p>
                    <a:p>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s-CO"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600" b="1" i="1" dirty="0"/>
                        <a:t>Identificar</a:t>
                      </a:r>
                      <a:r>
                        <a:rPr lang="es-CO" sz="1400" dirty="0"/>
                        <a:t> los activos que estén enmarcados en una de las </a:t>
                      </a:r>
                      <a:r>
                        <a:rPr lang="es-CO" sz="1600" b="1" i="1" dirty="0"/>
                        <a:t>causales de enajenación temprana </a:t>
                      </a:r>
                      <a:r>
                        <a:rPr lang="es-CO" sz="1400" dirty="0"/>
                        <a:t>definidas por el artículo 24 de la ley 1849 de 2017, e informar a través de la documentación que sustente dicha condición. En todo caso se deberán </a:t>
                      </a:r>
                      <a:r>
                        <a:rPr lang="es-CO" sz="1400" b="1" i="1" dirty="0"/>
                        <a:t>seguir ejerciendo acciones </a:t>
                      </a:r>
                      <a:r>
                        <a:rPr lang="es-CO" sz="1400" dirty="0"/>
                        <a:t>administrativas en busca de la </a:t>
                      </a:r>
                      <a:r>
                        <a:rPr lang="es-CO" sz="1600" b="1" i="1" dirty="0"/>
                        <a:t>productividad</a:t>
                      </a:r>
                      <a:r>
                        <a:rPr lang="es-CO" sz="1400" dirty="0"/>
                        <a:t> de los activos, así estos se encuentren aprobados para enajenación temprana.</a:t>
                      </a:r>
                    </a:p>
                  </a:txBody>
                  <a:tcPr/>
                </a:tc>
                <a:extLst>
                  <a:ext uri="{0D108BD9-81ED-4DB2-BD59-A6C34878D82A}">
                    <a16:rowId xmlns:a16="http://schemas.microsoft.com/office/drawing/2014/main" val="1786452289"/>
                  </a:ext>
                </a:extLst>
              </a:tr>
            </a:tbl>
          </a:graphicData>
        </a:graphic>
      </p:graphicFrame>
    </p:spTree>
    <p:extLst>
      <p:ext uri="{BB962C8B-B14F-4D97-AF65-F5344CB8AC3E}">
        <p14:creationId xmlns:p14="http://schemas.microsoft.com/office/powerpoint/2010/main" val="1895820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3761509" y="800389"/>
            <a:ext cx="10515600" cy="612775"/>
          </a:xfrm>
        </p:spPr>
        <p:txBody>
          <a:bodyPr>
            <a:normAutofit/>
          </a:bodyPr>
          <a:lstStyle/>
          <a:p>
            <a:pPr lvl="1"/>
            <a:r>
              <a:rPr lang="es-ES" b="1" dirty="0"/>
              <a:t>Del proceso de Disposición Temporal de Activos </a:t>
            </a:r>
            <a:endParaRPr lang="es-CO" dirty="0"/>
          </a:p>
        </p:txBody>
      </p:sp>
      <p:sp>
        <p:nvSpPr>
          <p:cNvPr id="4" name="Rectángulo 3">
            <a:hlinkClick r:id="rId2" action="ppaction://hlinksldjump"/>
            <a:extLst>
              <a:ext uri="{FF2B5EF4-FFF2-40B4-BE49-F238E27FC236}">
                <a16:creationId xmlns:a16="http://schemas.microsoft.com/office/drawing/2014/main" id="{46D178B0-03C8-4FE7-B1FD-E390B2E3B30D}"/>
              </a:ext>
            </a:extLst>
          </p:cNvPr>
          <p:cNvSpPr/>
          <p:nvPr/>
        </p:nvSpPr>
        <p:spPr>
          <a:xfrm>
            <a:off x="1810914" y="96262"/>
            <a:ext cx="6030759"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2F5E5E2D-E44E-46FC-92EA-40BC1B4BF430}"/>
              </a:ext>
            </a:extLst>
          </p:cNvPr>
          <p:cNvGraphicFramePr>
            <a:graphicFrameLocks noGrp="1"/>
          </p:cNvGraphicFramePr>
          <p:nvPr>
            <p:extLst/>
          </p:nvPr>
        </p:nvGraphicFramePr>
        <p:xfrm>
          <a:off x="269009" y="1460929"/>
          <a:ext cx="11653982" cy="4089400"/>
        </p:xfrm>
        <a:graphic>
          <a:graphicData uri="http://schemas.openxmlformats.org/drawingml/2006/table">
            <a:tbl>
              <a:tblPr firstRow="1">
                <a:tableStyleId>{FABFCF23-3B69-468F-B69F-88F6DE6A72F2}</a:tableStyleId>
              </a:tblPr>
              <a:tblGrid>
                <a:gridCol w="1246909">
                  <a:extLst>
                    <a:ext uri="{9D8B030D-6E8A-4147-A177-3AD203B41FA5}">
                      <a16:colId xmlns:a16="http://schemas.microsoft.com/office/drawing/2014/main" val="2025862671"/>
                    </a:ext>
                  </a:extLst>
                </a:gridCol>
                <a:gridCol w="4386118">
                  <a:extLst>
                    <a:ext uri="{9D8B030D-6E8A-4147-A177-3AD203B41FA5}">
                      <a16:colId xmlns:a16="http://schemas.microsoft.com/office/drawing/2014/main" val="1427705453"/>
                    </a:ext>
                  </a:extLst>
                </a:gridCol>
                <a:gridCol w="602095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Productividad y Contratos</a:t>
                      </a:r>
                      <a:endParaRPr lang="es-CO" sz="1600" dirty="0"/>
                    </a:p>
                    <a:p>
                      <a:endParaRPr lang="es-CO" sz="1400" dirty="0"/>
                    </a:p>
                  </a:txBody>
                  <a:tcPr/>
                </a:tc>
                <a:tc>
                  <a:txBody>
                    <a:bodyPr/>
                    <a:lstStyle/>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t>Velar porque se mantenga la productividad de los bienes y la actividad económica que les corresponda, siempre que ésta sea licita.</a:t>
                      </a:r>
                    </a:p>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400" kern="1200" dirty="0"/>
                        <a:t>Verificar el cumplimiento de las obligaciones relacionadas con la suscripción de los respectivos contratos de arrendamiento.</a:t>
                      </a:r>
                    </a:p>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t>El Depositario Provisional debe trasladar mensualmente a la </a:t>
                      </a:r>
                      <a:r>
                        <a:rPr lang="es-ES_tradnl" sz="1400" kern="1200" dirty="0"/>
                        <a:t>Sociedad de Activos Especiales S.A.S.</a:t>
                      </a:r>
                      <a:r>
                        <a:rPr lang="es-CO" sz="1400" kern="1200" dirty="0"/>
                        <a:t>, los recursos recibidos durante el mes anterior por concepto de productividad, como máximo cinco (05) días calendario después de haber recibido el cupón de pago expedido por la </a:t>
                      </a:r>
                      <a:r>
                        <a:rPr lang="es-ES_tradnl" sz="1400" kern="1200" dirty="0"/>
                        <a:t>Sociedad de Activos Especiales S.A.S.   </a:t>
                      </a:r>
                      <a:r>
                        <a:rPr lang="es-CO" sz="1400" kern="1200" dirty="0"/>
                        <a:t> para tal fin. En caso de no realizar los traslados oportunamente la </a:t>
                      </a:r>
                      <a:r>
                        <a:rPr lang="es-ES_tradnl" sz="1400" kern="1200" dirty="0"/>
                        <a:t>Sociedad de Activos Especiales S.A.S.   </a:t>
                      </a:r>
                      <a:r>
                        <a:rPr lang="es-CO" sz="1400" kern="1200" dirty="0"/>
                        <a:t> realizará el cobro de intereses a la tasa máxima legal permitida por la Superintendencia Financiera.  </a:t>
                      </a:r>
                    </a:p>
                  </a:txBody>
                  <a:tcPr/>
                </a:tc>
                <a:tc>
                  <a:txBody>
                    <a:bodyPr/>
                    <a:lstStyle/>
                    <a:p>
                      <a:pPr marL="285750" lvl="3" indent="-285750" algn="just">
                        <a:buFont typeface="Arial" panose="020B0604020202020204" pitchFamily="34" charset="0"/>
                        <a:buChar char="•"/>
                      </a:pPr>
                      <a:r>
                        <a:rPr lang="es-CO" sz="1400" dirty="0"/>
                        <a:t>Presentar los </a:t>
                      </a:r>
                      <a:r>
                        <a:rPr lang="es-CO" sz="1600" b="1" i="1" dirty="0"/>
                        <a:t>negocios de arrendamiento </a:t>
                      </a:r>
                      <a:r>
                        <a:rPr lang="es-CO" sz="1400" dirty="0"/>
                        <a:t>acompañado del estimado de renta debidamente aprobado por la Sociedad de Activos Especiales, con el </a:t>
                      </a:r>
                      <a:r>
                        <a:rPr lang="es-CO" sz="1600" b="1" i="1" dirty="0"/>
                        <a:t>previo análisis </a:t>
                      </a:r>
                      <a:r>
                        <a:rPr lang="es-CO" sz="1400" dirty="0"/>
                        <a:t>de los requisitos definidos por SAE.</a:t>
                      </a:r>
                    </a:p>
                    <a:p>
                      <a:pPr marL="285750" lvl="3" indent="-285750" algn="just">
                        <a:buFont typeface="Arial" panose="020B0604020202020204" pitchFamily="34" charset="0"/>
                        <a:buChar char="•"/>
                      </a:pPr>
                      <a:r>
                        <a:rPr lang="es-CO" sz="1600" b="1" i="1" dirty="0"/>
                        <a:t>Crear y hacer </a:t>
                      </a:r>
                      <a:r>
                        <a:rPr lang="es-CO" sz="1400" dirty="0"/>
                        <a:t>seguimiento a la debida ejecución de los contratos de arrendamiento dentro del </a:t>
                      </a:r>
                      <a:r>
                        <a:rPr lang="es-CO" sz="1600" b="1" i="1" dirty="0"/>
                        <a:t>sistema de información </a:t>
                      </a:r>
                      <a:r>
                        <a:rPr lang="es-CO" sz="1400" dirty="0"/>
                        <a:t>definido por SAE, realizando las gestiones necesarios para garantizar el recaudo centralizado de la productividad de los activos. </a:t>
                      </a:r>
                    </a:p>
                    <a:p>
                      <a:pPr marL="285750" lvl="3" indent="-285750" algn="just">
                        <a:buFont typeface="Arial" panose="020B0604020202020204" pitchFamily="34" charset="0"/>
                        <a:buChar char="•"/>
                      </a:pPr>
                      <a:r>
                        <a:rPr lang="es-ES" sz="1600" b="1" i="1"/>
                        <a:t>V</a:t>
                      </a:r>
                      <a:r>
                        <a:rPr lang="es-CO" sz="1600" b="1" i="1"/>
                        <a:t>igilar el cumplimiento de la totalidad de las obligaciones del contrato de arrendamiento</a:t>
                      </a:r>
                      <a:r>
                        <a:rPr lang="es-CO" sz="1400"/>
                        <a:t>, e informar cualquier incumplimiento a la Sociedad de Activos Especiales, para dar inicio a las acciones legales por parte de SAE.</a:t>
                      </a:r>
                      <a:endParaRPr lang="es-CO" sz="1400" dirty="0"/>
                    </a:p>
                    <a:p>
                      <a:pPr marL="285750" lvl="3" indent="-285750" algn="just">
                        <a:buFont typeface="Arial" panose="020B0604020202020204" pitchFamily="34" charset="0"/>
                        <a:buChar char="•"/>
                      </a:pPr>
                      <a:r>
                        <a:rPr lang="es-ES_tradnl" sz="1600" b="1" i="1" dirty="0"/>
                        <a:t>Monitorear</a:t>
                      </a:r>
                      <a:r>
                        <a:rPr lang="es-ES_tradnl" sz="1400" dirty="0"/>
                        <a:t> el incumplimiento de las obligaciones contractuales, de los contratos de arrendamiento velando por la </a:t>
                      </a:r>
                      <a:r>
                        <a:rPr lang="es-ES_tradnl" sz="1600" b="1" i="1" dirty="0"/>
                        <a:t>no generación de cartera </a:t>
                      </a:r>
                      <a:r>
                        <a:rPr lang="es-ES_tradnl" sz="1400" dirty="0"/>
                        <a:t>por más de </a:t>
                      </a:r>
                      <a:r>
                        <a:rPr lang="es-ES_tradnl" sz="1600" b="1" i="1" dirty="0"/>
                        <a:t>90</a:t>
                      </a:r>
                      <a:r>
                        <a:rPr lang="es-CO" sz="1600" b="1" i="1" dirty="0"/>
                        <a:t> </a:t>
                      </a:r>
                      <a:r>
                        <a:rPr lang="es-ES_tradnl" sz="1600" b="1" i="1" dirty="0"/>
                        <a:t> </a:t>
                      </a:r>
                      <a:r>
                        <a:rPr lang="es-ES_tradnl" sz="1400" dirty="0"/>
                        <a:t>días calendario</a:t>
                      </a:r>
                      <a:r>
                        <a:rPr lang="es-ES_tradnl" sz="1400"/>
                        <a:t>. </a:t>
                      </a:r>
                      <a:endParaRPr lang="es-CO" sz="1400" dirty="0"/>
                    </a:p>
                  </a:txBody>
                  <a:tcPr/>
                </a:tc>
                <a:extLst>
                  <a:ext uri="{0D108BD9-81ED-4DB2-BD59-A6C34878D82A}">
                    <a16:rowId xmlns:a16="http://schemas.microsoft.com/office/drawing/2014/main" val="4065341909"/>
                  </a:ext>
                </a:extLst>
              </a:tr>
            </a:tbl>
          </a:graphicData>
        </a:graphic>
      </p:graphicFrame>
    </p:spTree>
    <p:extLst>
      <p:ext uri="{BB962C8B-B14F-4D97-AF65-F5344CB8AC3E}">
        <p14:creationId xmlns:p14="http://schemas.microsoft.com/office/powerpoint/2010/main" val="1913236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39B3662-26EC-40C8-A1B2-4CF1670FD37D}"/>
              </a:ext>
            </a:extLst>
          </p:cNvPr>
          <p:cNvSpPr>
            <a:spLocks noGrp="1"/>
          </p:cNvSpPr>
          <p:nvPr>
            <p:ph idx="1"/>
          </p:nvPr>
        </p:nvSpPr>
        <p:spPr>
          <a:xfrm>
            <a:off x="3761509" y="800389"/>
            <a:ext cx="10515600" cy="612775"/>
          </a:xfrm>
        </p:spPr>
        <p:txBody>
          <a:bodyPr>
            <a:normAutofit/>
          </a:bodyPr>
          <a:lstStyle/>
          <a:p>
            <a:pPr lvl="1"/>
            <a:r>
              <a:rPr lang="es-ES" b="1" dirty="0"/>
              <a:t>Del proceso de Disposición Temporal de Activos </a:t>
            </a:r>
            <a:endParaRPr lang="es-CO" dirty="0"/>
          </a:p>
        </p:txBody>
      </p:sp>
      <p:sp>
        <p:nvSpPr>
          <p:cNvPr id="4" name="Rectángulo 3">
            <a:extLst>
              <a:ext uri="{FF2B5EF4-FFF2-40B4-BE49-F238E27FC236}">
                <a16:creationId xmlns:a16="http://schemas.microsoft.com/office/drawing/2014/main" id="{46D178B0-03C8-4FE7-B1FD-E390B2E3B30D}"/>
              </a:ext>
            </a:extLst>
          </p:cNvPr>
          <p:cNvSpPr/>
          <p:nvPr/>
        </p:nvSpPr>
        <p:spPr>
          <a:xfrm>
            <a:off x="1810914" y="96262"/>
            <a:ext cx="6030759"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3200" b="1" i="0" u="none" strike="noStrike" kern="1200" cap="none" spc="0" normalizeH="0" baseline="0" noProof="0" dirty="0">
                <a:ln>
                  <a:noFill/>
                </a:ln>
                <a:solidFill>
                  <a:srgbClr val="000090"/>
                </a:solidFill>
                <a:effectLst/>
                <a:uLnTx/>
                <a:uFillTx/>
                <a:latin typeface="Calibri" panose="020F0502020204030204"/>
                <a:ea typeface="+mn-ea"/>
                <a:cs typeface="+mn-cs"/>
              </a:rPr>
              <a:t>Obligaciones de Depositarios por Proceso</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a 4">
            <a:extLst>
              <a:ext uri="{FF2B5EF4-FFF2-40B4-BE49-F238E27FC236}">
                <a16:creationId xmlns:a16="http://schemas.microsoft.com/office/drawing/2014/main" id="{2F5E5E2D-E44E-46FC-92EA-40BC1B4BF430}"/>
              </a:ext>
            </a:extLst>
          </p:cNvPr>
          <p:cNvGraphicFramePr>
            <a:graphicFrameLocks noGrp="1"/>
          </p:cNvGraphicFramePr>
          <p:nvPr>
            <p:extLst/>
          </p:nvPr>
        </p:nvGraphicFramePr>
        <p:xfrm>
          <a:off x="269009" y="1548018"/>
          <a:ext cx="11653982" cy="3235960"/>
        </p:xfrm>
        <a:graphic>
          <a:graphicData uri="http://schemas.openxmlformats.org/drawingml/2006/table">
            <a:tbl>
              <a:tblPr firstRow="1">
                <a:tableStyleId>{FABFCF23-3B69-468F-B69F-88F6DE6A72F2}</a:tableStyleId>
              </a:tblPr>
              <a:tblGrid>
                <a:gridCol w="1246909">
                  <a:extLst>
                    <a:ext uri="{9D8B030D-6E8A-4147-A177-3AD203B41FA5}">
                      <a16:colId xmlns:a16="http://schemas.microsoft.com/office/drawing/2014/main" val="2025862671"/>
                    </a:ext>
                  </a:extLst>
                </a:gridCol>
                <a:gridCol w="4386118">
                  <a:extLst>
                    <a:ext uri="{9D8B030D-6E8A-4147-A177-3AD203B41FA5}">
                      <a16:colId xmlns:a16="http://schemas.microsoft.com/office/drawing/2014/main" val="1427705453"/>
                    </a:ext>
                  </a:extLst>
                </a:gridCol>
                <a:gridCol w="6020955">
                  <a:extLst>
                    <a:ext uri="{9D8B030D-6E8A-4147-A177-3AD203B41FA5}">
                      <a16:colId xmlns:a16="http://schemas.microsoft.com/office/drawing/2014/main" val="2114145583"/>
                    </a:ext>
                  </a:extLst>
                </a:gridCol>
              </a:tblGrid>
              <a:tr h="370840">
                <a:tc>
                  <a:txBody>
                    <a:bodyPr/>
                    <a:lstStyle/>
                    <a:p>
                      <a:endParaRPr lang="es-CO" dirty="0"/>
                    </a:p>
                  </a:txBody>
                  <a:tcPr/>
                </a:tc>
                <a:tc>
                  <a:txBody>
                    <a:bodyPr/>
                    <a:lstStyle/>
                    <a:p>
                      <a:r>
                        <a:rPr lang="es-ES" dirty="0"/>
                        <a:t>Actuales</a:t>
                      </a:r>
                      <a:endParaRPr lang="es-CO" dirty="0"/>
                    </a:p>
                  </a:txBody>
                  <a:tcPr/>
                </a:tc>
                <a:tc>
                  <a:txBody>
                    <a:bodyPr/>
                    <a:lstStyle/>
                    <a:p>
                      <a:r>
                        <a:rPr lang="es-ES" dirty="0"/>
                        <a:t>Propuesta</a:t>
                      </a:r>
                      <a:endParaRPr lang="es-CO" dirty="0"/>
                    </a:p>
                  </a:txBody>
                  <a:tcPr/>
                </a:tc>
                <a:extLst>
                  <a:ext uri="{0D108BD9-81ED-4DB2-BD59-A6C34878D82A}">
                    <a16:rowId xmlns:a16="http://schemas.microsoft.com/office/drawing/2014/main" val="36529798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dirty="0"/>
                        <a:t>Productividad y Contratos</a:t>
                      </a:r>
                      <a:endParaRPr lang="es-CO" sz="1600" dirty="0"/>
                    </a:p>
                    <a:p>
                      <a:endParaRPr lang="es-CO" sz="1400" dirty="0"/>
                    </a:p>
                  </a:txBody>
                  <a:tcPr/>
                </a:tc>
                <a:tc>
                  <a:txBody>
                    <a:bodyPr/>
                    <a:lstStyle/>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kern="1200" dirty="0"/>
                        <a:t>Remitir la copia del comprobante de la consignación en la cuentas destinada exclusivamente para tal fin, en la entidad bancaria o financiera previamente autorizada por la Sociedad de Activos Especiales SAS, dentro de los primeros diez (10) días calendario de cada mes, de los recursos por concepto de la explotación económica de los bienes que se le han entregado en depósito. </a:t>
                      </a:r>
                      <a:endParaRPr lang="es-CO" sz="1400" dirty="0"/>
                    </a:p>
                  </a:txBody>
                  <a:tcPr/>
                </a:tc>
                <a:tc>
                  <a:txBody>
                    <a:bodyPr/>
                    <a:lstStyle/>
                    <a:p>
                      <a:pPr marL="285750" marR="0" lvl="3"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O" sz="1400" dirty="0"/>
                        <a:t>En caso de que los </a:t>
                      </a:r>
                      <a:r>
                        <a:rPr lang="es-CO" sz="1600" b="1" i="1" dirty="0"/>
                        <a:t>contratos de administración </a:t>
                      </a:r>
                      <a:r>
                        <a:rPr lang="es-CO" sz="1400" dirty="0"/>
                        <a:t>estén </a:t>
                      </a:r>
                      <a:r>
                        <a:rPr lang="es-CO" sz="1600" b="1" i="1" dirty="0"/>
                        <a:t>asegurados</a:t>
                      </a:r>
                      <a:r>
                        <a:rPr lang="es-CO" sz="1400" dirty="0"/>
                        <a:t> por parte del depositario</a:t>
                      </a:r>
                      <a:r>
                        <a:rPr lang="es-CO" sz="1600" b="1" i="1" dirty="0"/>
                        <a:t>, serán ellos</a:t>
                      </a:r>
                      <a:r>
                        <a:rPr lang="es-CO" sz="1400" dirty="0"/>
                        <a:t> quienes deban </a:t>
                      </a:r>
                      <a:r>
                        <a:rPr lang="es-CO" sz="1600" b="1" i="1" dirty="0"/>
                        <a:t>presentar las reclamaciones pertinentes </a:t>
                      </a:r>
                      <a:r>
                        <a:rPr lang="es-CO" sz="1400" dirty="0"/>
                        <a:t>ante la compañía de seguros e informar a la </a:t>
                      </a:r>
                      <a:r>
                        <a:rPr lang="es-ES_tradnl" sz="1400" dirty="0"/>
                        <a:t>Sociedad de Activos Especiales S.A.S. En caso de que dicha póliza este a nombre de la Sociedad de Activos Especiales, será SAE quien gestionará los tramites correspondientes.</a:t>
                      </a:r>
                      <a:endParaRPr lang="es-CO" sz="1400" dirty="0"/>
                    </a:p>
                    <a:p>
                      <a:pPr marL="285750" lvl="3" indent="-285750" algn="just">
                        <a:buFont typeface="Arial" panose="020B0604020202020204" pitchFamily="34" charset="0"/>
                        <a:buChar char="•"/>
                      </a:pPr>
                      <a:r>
                        <a:rPr lang="es-ES_tradnl" sz="1400" dirty="0"/>
                        <a:t>Ejecutar las </a:t>
                      </a:r>
                      <a:r>
                        <a:rPr lang="es-ES_tradnl" sz="1600" b="1" i="1" dirty="0"/>
                        <a:t>acciones tendientes </a:t>
                      </a:r>
                      <a:r>
                        <a:rPr lang="es-ES_tradnl" sz="1400" dirty="0"/>
                        <a:t>a alertar a los arrendatarios en la finalización de los contratos de arrendamiento y la posibilidad de realizar las </a:t>
                      </a:r>
                      <a:r>
                        <a:rPr lang="es-ES_tradnl" sz="1600" b="1" i="1" dirty="0"/>
                        <a:t>prorrogas. </a:t>
                      </a:r>
                    </a:p>
                    <a:p>
                      <a:pPr marL="285750" lvl="3" indent="-285750" algn="just">
                        <a:buFont typeface="Arial" panose="020B0604020202020204" pitchFamily="34" charset="0"/>
                        <a:buChar char="•"/>
                      </a:pPr>
                      <a:r>
                        <a:rPr lang="es-CO" sz="1600" b="1" i="1" dirty="0"/>
                        <a:t>Sanear las obligaciones contractuales </a:t>
                      </a:r>
                      <a:r>
                        <a:rPr lang="es-CO" sz="1400" dirty="0"/>
                        <a:t>de los contratos de arrendamiento, </a:t>
                      </a:r>
                      <a:r>
                        <a:rPr lang="es-CO" sz="1600" b="1" i="1" dirty="0"/>
                        <a:t>vigilando el cumplimiento de las políticas definidas </a:t>
                      </a:r>
                      <a:r>
                        <a:rPr lang="es-CO" sz="1400" dirty="0"/>
                        <a:t>en la Metodología de Administración de los Bienes del FRISCO.</a:t>
                      </a:r>
                      <a:endParaRPr lang="es-CO" sz="1600" dirty="0"/>
                    </a:p>
                  </a:txBody>
                  <a:tcPr/>
                </a:tc>
                <a:extLst>
                  <a:ext uri="{0D108BD9-81ED-4DB2-BD59-A6C34878D82A}">
                    <a16:rowId xmlns:a16="http://schemas.microsoft.com/office/drawing/2014/main" val="4065341909"/>
                  </a:ext>
                </a:extLst>
              </a:tr>
            </a:tbl>
          </a:graphicData>
        </a:graphic>
      </p:graphicFrame>
    </p:spTree>
    <p:extLst>
      <p:ext uri="{BB962C8B-B14F-4D97-AF65-F5344CB8AC3E}">
        <p14:creationId xmlns:p14="http://schemas.microsoft.com/office/powerpoint/2010/main" val="3415860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769441"/>
          </a:xfrm>
          <a:prstGeom prst="rect">
            <a:avLst/>
          </a:prstGeom>
          <a:noFill/>
        </p:spPr>
        <p:txBody>
          <a:bodyPr wrap="square" rtlCol="0">
            <a:spAutoFit/>
          </a:bodyPr>
          <a:lstStyle/>
          <a:p>
            <a:pPr algn="ctr"/>
            <a:r>
              <a:rPr lang="es-ES" sz="4400" b="1" dirty="0">
                <a:solidFill>
                  <a:srgbClr val="002060"/>
                </a:solidFill>
              </a:rPr>
              <a:t>5. Medición Plan Estratégico 2018 </a:t>
            </a: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793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679509" y="2390317"/>
            <a:ext cx="11325137" cy="2554545"/>
          </a:xfrm>
          <a:prstGeom prst="rect">
            <a:avLst/>
          </a:prstGeom>
          <a:noFill/>
        </p:spPr>
        <p:txBody>
          <a:bodyPr wrap="square" rtlCol="0">
            <a:spAutoFit/>
          </a:bodyPr>
          <a:lstStyle/>
          <a:p>
            <a:pPr algn="ctr"/>
            <a:r>
              <a:rPr lang="es-ES" sz="4000" b="1" dirty="0">
                <a:solidFill>
                  <a:srgbClr val="000A8B"/>
                </a:solidFill>
              </a:rPr>
              <a:t>Seguimiento al Cumplimiento de la Estrategia</a:t>
            </a:r>
            <a:br>
              <a:rPr lang="es-ES" sz="4000" b="1" dirty="0">
                <a:solidFill>
                  <a:srgbClr val="000A8B"/>
                </a:solidFill>
              </a:rPr>
            </a:br>
            <a:br>
              <a:rPr lang="es-ES" sz="4000" b="1" dirty="0">
                <a:solidFill>
                  <a:srgbClr val="000A8B"/>
                </a:solidFill>
              </a:rPr>
            </a:br>
            <a:r>
              <a:rPr lang="es-ES" sz="4000" b="1" dirty="0">
                <a:solidFill>
                  <a:srgbClr val="000A8B"/>
                </a:solidFill>
              </a:rPr>
              <a:t>Cumplimiento 2018 – Información </a:t>
            </a:r>
          </a:p>
          <a:p>
            <a:pPr algn="ctr"/>
            <a:r>
              <a:rPr lang="es-ES" sz="4000" b="1" dirty="0">
                <a:solidFill>
                  <a:srgbClr val="000A8B"/>
                </a:solidFill>
              </a:rPr>
              <a:t>anual</a:t>
            </a:r>
          </a:p>
        </p:txBody>
      </p:sp>
      <p:sp>
        <p:nvSpPr>
          <p:cNvPr id="10" name="Rectángulo 9">
            <a:extLst>
              <a:ext uri="{FF2B5EF4-FFF2-40B4-BE49-F238E27FC236}">
                <a16:creationId xmlns:a16="http://schemas.microsoft.com/office/drawing/2014/main" id="{8ADF7B25-AEC4-4F33-B52F-74CC749DC8EC}"/>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D137B1F5-74D3-4F81-A562-691D944039AB}"/>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726539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F4EF54A9-B08D-47C9-A135-08775AC848FE}"/>
              </a:ext>
            </a:extLst>
          </p:cNvPr>
          <p:cNvSpPr/>
          <p:nvPr/>
        </p:nvSpPr>
        <p:spPr>
          <a:xfrm>
            <a:off x="589721" y="1651700"/>
            <a:ext cx="11012556" cy="1754326"/>
          </a:xfrm>
          <a:prstGeom prst="rect">
            <a:avLst/>
          </a:prstGeom>
        </p:spPr>
        <p:txBody>
          <a:bodyPr wrap="square">
            <a:spAutoFit/>
          </a:bodyPr>
          <a:lstStyle/>
          <a:p>
            <a:pPr algn="just"/>
            <a:r>
              <a:rPr lang="es-CO" dirty="0">
                <a:solidFill>
                  <a:srgbClr val="FF0000"/>
                </a:solidFill>
              </a:rPr>
              <a:t>Misión: </a:t>
            </a:r>
            <a:r>
              <a:rPr lang="es-CO" dirty="0"/>
              <a:t>Somos un administrador eficiente de activos especiales orientado a la consecución de la productividad y rentabilidad de los mismos, generando recursos para la financiación y desarrollo de políticas públicas.</a:t>
            </a:r>
          </a:p>
          <a:p>
            <a:endParaRPr lang="es-CO" dirty="0"/>
          </a:p>
          <a:p>
            <a:pPr algn="just"/>
            <a:r>
              <a:rPr lang="es-CO" dirty="0">
                <a:solidFill>
                  <a:srgbClr val="FF0000"/>
                </a:solidFill>
              </a:rPr>
              <a:t>Visión:</a:t>
            </a:r>
            <a:r>
              <a:rPr lang="es-CO" dirty="0"/>
              <a:t> En el 2019 SAE S.A.S será una empresa modelo en Latinoamérica como administrador de activos especiales, sostenible y generadora de recursos para el Estado con un portafolio de servicios diversificado.</a:t>
            </a:r>
          </a:p>
          <a:p>
            <a:pPr algn="just"/>
            <a:endParaRPr lang="es-CO" dirty="0"/>
          </a:p>
        </p:txBody>
      </p:sp>
      <p:graphicFrame>
        <p:nvGraphicFramePr>
          <p:cNvPr id="12" name="Diagrama 11">
            <a:extLst>
              <a:ext uri="{FF2B5EF4-FFF2-40B4-BE49-F238E27FC236}">
                <a16:creationId xmlns:a16="http://schemas.microsoft.com/office/drawing/2014/main" id="{CE202138-4B45-47C4-8619-1FCE61245888}"/>
              </a:ext>
            </a:extLst>
          </p:cNvPr>
          <p:cNvGraphicFramePr/>
          <p:nvPr>
            <p:extLst/>
          </p:nvPr>
        </p:nvGraphicFramePr>
        <p:xfrm>
          <a:off x="1568960" y="3715451"/>
          <a:ext cx="9054079" cy="27812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ángulo 12">
            <a:extLst>
              <a:ext uri="{FF2B5EF4-FFF2-40B4-BE49-F238E27FC236}">
                <a16:creationId xmlns:a16="http://schemas.microsoft.com/office/drawing/2014/main" id="{AC778F46-B83E-4929-9136-446118B49DE9}"/>
              </a:ext>
            </a:extLst>
          </p:cNvPr>
          <p:cNvSpPr/>
          <p:nvPr/>
        </p:nvSpPr>
        <p:spPr>
          <a:xfrm>
            <a:off x="1813159" y="4172378"/>
            <a:ext cx="933461" cy="369332"/>
          </a:xfrm>
          <a:prstGeom prst="rect">
            <a:avLst/>
          </a:prstGeom>
        </p:spPr>
        <p:txBody>
          <a:bodyPr wrap="none">
            <a:spAutoFit/>
          </a:bodyPr>
          <a:lstStyle/>
          <a:p>
            <a:r>
              <a:rPr lang="es-CO" dirty="0">
                <a:solidFill>
                  <a:srgbClr val="FF0000"/>
                </a:solidFill>
              </a:rPr>
              <a:t>Valores:</a:t>
            </a:r>
          </a:p>
        </p:txBody>
      </p:sp>
      <p:sp>
        <p:nvSpPr>
          <p:cNvPr id="15" name="CuadroTexto 3">
            <a:extLst>
              <a:ext uri="{FF2B5EF4-FFF2-40B4-BE49-F238E27FC236}">
                <a16:creationId xmlns:a16="http://schemas.microsoft.com/office/drawing/2014/main" id="{E597EB11-EED4-48EB-B7AA-97375ED32DBB}"/>
              </a:ext>
            </a:extLst>
          </p:cNvPr>
          <p:cNvSpPr txBox="1">
            <a:spLocks noChangeArrowheads="1"/>
          </p:cNvSpPr>
          <p:nvPr/>
        </p:nvSpPr>
        <p:spPr bwMode="auto">
          <a:xfrm>
            <a:off x="1658920" y="520708"/>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MAPA ESTRATEGICO</a:t>
            </a:r>
            <a:endParaRPr lang="es-CO" altLang="es-CO" sz="2700" b="1" dirty="0">
              <a:solidFill>
                <a:srgbClr val="002060"/>
              </a:solidFill>
            </a:endParaRPr>
          </a:p>
        </p:txBody>
      </p:sp>
      <p:sp>
        <p:nvSpPr>
          <p:cNvPr id="8" name="Rectángulo 7">
            <a:extLst>
              <a:ext uri="{FF2B5EF4-FFF2-40B4-BE49-F238E27FC236}">
                <a16:creationId xmlns:a16="http://schemas.microsoft.com/office/drawing/2014/main" id="{E72ABC15-FD10-4F4A-B4FC-6A7615D34AA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C15A5B8D-FB70-4E39-BCE3-10F05F4CF27F}"/>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469832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esquinas superiores redondeadas 7">
            <a:extLst>
              <a:ext uri="{FF2B5EF4-FFF2-40B4-BE49-F238E27FC236}">
                <a16:creationId xmlns:a16="http://schemas.microsoft.com/office/drawing/2014/main" id="{6A7F214E-3DFF-447C-83C9-49009CA28BBF}"/>
              </a:ext>
            </a:extLst>
          </p:cNvPr>
          <p:cNvSpPr/>
          <p:nvPr/>
        </p:nvSpPr>
        <p:spPr>
          <a:xfrm rot="10800000">
            <a:off x="2502966" y="5223706"/>
            <a:ext cx="9530007" cy="1027304"/>
          </a:xfrm>
          <a:prstGeom prst="round2SameRect">
            <a:avLst/>
          </a:prstGeom>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9" name="Rectángulo 8">
            <a:extLst>
              <a:ext uri="{FF2B5EF4-FFF2-40B4-BE49-F238E27FC236}">
                <a16:creationId xmlns:a16="http://schemas.microsoft.com/office/drawing/2014/main" id="{D2F16166-FE98-4646-9286-5892D48F3573}"/>
              </a:ext>
            </a:extLst>
          </p:cNvPr>
          <p:cNvSpPr/>
          <p:nvPr/>
        </p:nvSpPr>
        <p:spPr>
          <a:xfrm>
            <a:off x="2498630" y="3981778"/>
            <a:ext cx="9534347" cy="1116687"/>
          </a:xfrm>
          <a:prstGeom prst="rect">
            <a:avLst/>
          </a:prstGeom>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4" name="Rectángulo 13">
            <a:extLst>
              <a:ext uri="{FF2B5EF4-FFF2-40B4-BE49-F238E27FC236}">
                <a16:creationId xmlns:a16="http://schemas.microsoft.com/office/drawing/2014/main" id="{A650413E-F60F-4733-84DE-77BFFC28A71B}"/>
              </a:ext>
            </a:extLst>
          </p:cNvPr>
          <p:cNvSpPr/>
          <p:nvPr/>
        </p:nvSpPr>
        <p:spPr>
          <a:xfrm>
            <a:off x="2500756" y="2962584"/>
            <a:ext cx="9532218" cy="896553"/>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5" name="Rectángulo: esquinas superiores redondeadas 14">
            <a:extLst>
              <a:ext uri="{FF2B5EF4-FFF2-40B4-BE49-F238E27FC236}">
                <a16:creationId xmlns:a16="http://schemas.microsoft.com/office/drawing/2014/main" id="{4DB449B7-A6F1-410E-B265-0DDA57592122}"/>
              </a:ext>
            </a:extLst>
          </p:cNvPr>
          <p:cNvSpPr/>
          <p:nvPr/>
        </p:nvSpPr>
        <p:spPr>
          <a:xfrm>
            <a:off x="2500254" y="970193"/>
            <a:ext cx="9532218" cy="1879137"/>
          </a:xfrm>
          <a:prstGeom prst="round2SameRect">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6" name="Elipse 15">
            <a:extLst>
              <a:ext uri="{FF2B5EF4-FFF2-40B4-BE49-F238E27FC236}">
                <a16:creationId xmlns:a16="http://schemas.microsoft.com/office/drawing/2014/main" id="{07926626-C778-4E48-BA8A-CBC5C5C385FA}"/>
              </a:ext>
            </a:extLst>
          </p:cNvPr>
          <p:cNvSpPr/>
          <p:nvPr/>
        </p:nvSpPr>
        <p:spPr>
          <a:xfrm>
            <a:off x="6306291" y="1026833"/>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Transferir a la nación recursos económicos</a:t>
            </a:r>
          </a:p>
        </p:txBody>
      </p:sp>
      <p:sp>
        <p:nvSpPr>
          <p:cNvPr id="17" name="Elipse 16">
            <a:extLst>
              <a:ext uri="{FF2B5EF4-FFF2-40B4-BE49-F238E27FC236}">
                <a16:creationId xmlns:a16="http://schemas.microsoft.com/office/drawing/2014/main" id="{FCD237F9-2A3F-42C0-B2F2-7B2976E19F58}"/>
              </a:ext>
            </a:extLst>
          </p:cNvPr>
          <p:cNvSpPr/>
          <p:nvPr/>
        </p:nvSpPr>
        <p:spPr>
          <a:xfrm>
            <a:off x="4031925"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Recuperación de Cartera Vencida</a:t>
            </a:r>
          </a:p>
        </p:txBody>
      </p:sp>
      <p:sp>
        <p:nvSpPr>
          <p:cNvPr id="18" name="Elipse 17">
            <a:extLst>
              <a:ext uri="{FF2B5EF4-FFF2-40B4-BE49-F238E27FC236}">
                <a16:creationId xmlns:a16="http://schemas.microsoft.com/office/drawing/2014/main" id="{4D5DD9DD-C8D7-4147-B678-4D345AF78730}"/>
              </a:ext>
            </a:extLst>
          </p:cNvPr>
          <p:cNvSpPr/>
          <p:nvPr/>
        </p:nvSpPr>
        <p:spPr>
          <a:xfrm>
            <a:off x="5442324"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comercialización de activos</a:t>
            </a:r>
          </a:p>
        </p:txBody>
      </p:sp>
      <p:sp>
        <p:nvSpPr>
          <p:cNvPr id="19" name="Elipse 18">
            <a:extLst>
              <a:ext uri="{FF2B5EF4-FFF2-40B4-BE49-F238E27FC236}">
                <a16:creationId xmlns:a16="http://schemas.microsoft.com/office/drawing/2014/main" id="{6A2B37E8-F86A-425A-84C4-9B2645715DED}"/>
              </a:ext>
            </a:extLst>
          </p:cNvPr>
          <p:cNvSpPr/>
          <p:nvPr/>
        </p:nvSpPr>
        <p:spPr>
          <a:xfrm>
            <a:off x="6846720"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productividad de activos</a:t>
            </a:r>
          </a:p>
        </p:txBody>
      </p:sp>
      <p:sp>
        <p:nvSpPr>
          <p:cNvPr id="20" name="Elipse 19">
            <a:extLst>
              <a:ext uri="{FF2B5EF4-FFF2-40B4-BE49-F238E27FC236}">
                <a16:creationId xmlns:a16="http://schemas.microsoft.com/office/drawing/2014/main" id="{6B2B6E5B-4390-423E-9196-178FD6D9C487}"/>
              </a:ext>
            </a:extLst>
          </p:cNvPr>
          <p:cNvSpPr/>
          <p:nvPr/>
        </p:nvSpPr>
        <p:spPr>
          <a:xfrm>
            <a:off x="9655512"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Distribuir recursos y activos a las entidades del estado</a:t>
            </a:r>
          </a:p>
        </p:txBody>
      </p:sp>
      <p:sp>
        <p:nvSpPr>
          <p:cNvPr id="21" name="Flecha: a la derecha 20">
            <a:extLst>
              <a:ext uri="{FF2B5EF4-FFF2-40B4-BE49-F238E27FC236}">
                <a16:creationId xmlns:a16="http://schemas.microsoft.com/office/drawing/2014/main" id="{CF52D72F-7892-4DA6-BC53-0925C774CD94}"/>
              </a:ext>
            </a:extLst>
          </p:cNvPr>
          <p:cNvSpPr/>
          <p:nvPr/>
        </p:nvSpPr>
        <p:spPr>
          <a:xfrm>
            <a:off x="1062458" y="1598319"/>
            <a:ext cx="1277225" cy="622883"/>
          </a:xfrm>
          <a:prstGeom prst="rightArrow">
            <a:avLst/>
          </a:prstGeom>
          <a:effectLst>
            <a:outerShdw blurRad="76200" dir="18900000" sy="23000" kx="-1200000" algn="bl" rotWithShape="0">
              <a:prstClr val="black">
                <a:alpha val="2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Financiera</a:t>
            </a:r>
          </a:p>
        </p:txBody>
      </p:sp>
      <p:sp>
        <p:nvSpPr>
          <p:cNvPr id="22" name="Elipse 21">
            <a:extLst>
              <a:ext uri="{FF2B5EF4-FFF2-40B4-BE49-F238E27FC236}">
                <a16:creationId xmlns:a16="http://schemas.microsoft.com/office/drawing/2014/main" id="{BD6D6DFC-C762-48EE-A49A-6FCE76EF2CEA}"/>
              </a:ext>
            </a:extLst>
          </p:cNvPr>
          <p:cNvSpPr/>
          <p:nvPr/>
        </p:nvSpPr>
        <p:spPr>
          <a:xfrm>
            <a:off x="5217174" y="2972831"/>
            <a:ext cx="1240994" cy="861968"/>
          </a:xfrm>
          <a:prstGeom prst="ellipse">
            <a:avLst/>
          </a:prstGeom>
          <a:solidFill>
            <a:schemeClr val="accent6">
              <a:lumMod val="20000"/>
              <a:lumOff val="80000"/>
            </a:schemeClr>
          </a:solidFill>
          <a:ln w="5715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Posicionar la Marca SAE S.A.S publico externo</a:t>
            </a:r>
          </a:p>
        </p:txBody>
      </p:sp>
      <p:sp>
        <p:nvSpPr>
          <p:cNvPr id="23" name="Elipse 22">
            <a:extLst>
              <a:ext uri="{FF2B5EF4-FFF2-40B4-BE49-F238E27FC236}">
                <a16:creationId xmlns:a16="http://schemas.microsoft.com/office/drawing/2014/main" id="{40C0E493-C7B7-4A12-8F2D-08263E258805}"/>
              </a:ext>
            </a:extLst>
          </p:cNvPr>
          <p:cNvSpPr/>
          <p:nvPr/>
        </p:nvSpPr>
        <p:spPr>
          <a:xfrm>
            <a:off x="6621570" y="2990324"/>
            <a:ext cx="1240994" cy="861968"/>
          </a:xfrm>
          <a:prstGeom prst="ellipse">
            <a:avLst/>
          </a:prstGeom>
          <a:solidFill>
            <a:schemeClr val="accent6">
              <a:lumMod val="20000"/>
              <a:lumOff val="80000"/>
            </a:schemeClr>
          </a:solidFill>
          <a:ln w="5715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Aumentar la penetración en el mercado mercados</a:t>
            </a:r>
          </a:p>
        </p:txBody>
      </p:sp>
      <p:sp>
        <p:nvSpPr>
          <p:cNvPr id="24" name="Elipse 23">
            <a:extLst>
              <a:ext uri="{FF2B5EF4-FFF2-40B4-BE49-F238E27FC236}">
                <a16:creationId xmlns:a16="http://schemas.microsoft.com/office/drawing/2014/main" id="{C846BEF7-968C-4505-8215-32F12EF337B6}"/>
              </a:ext>
            </a:extLst>
          </p:cNvPr>
          <p:cNvSpPr/>
          <p:nvPr/>
        </p:nvSpPr>
        <p:spPr>
          <a:xfrm>
            <a:off x="3982464" y="3981777"/>
            <a:ext cx="1070870" cy="1027128"/>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Contar con alianzas estratégicas</a:t>
            </a:r>
          </a:p>
        </p:txBody>
      </p:sp>
      <p:sp>
        <p:nvSpPr>
          <p:cNvPr id="25" name="Elipse 24">
            <a:extLst>
              <a:ext uri="{FF2B5EF4-FFF2-40B4-BE49-F238E27FC236}">
                <a16:creationId xmlns:a16="http://schemas.microsoft.com/office/drawing/2014/main" id="{8B379ADA-CD72-4AD3-8E75-C7740CED3B41}"/>
              </a:ext>
            </a:extLst>
          </p:cNvPr>
          <p:cNvSpPr/>
          <p:nvPr/>
        </p:nvSpPr>
        <p:spPr>
          <a:xfrm>
            <a:off x="5124414" y="3991127"/>
            <a:ext cx="1245928" cy="1017587"/>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Normalizar la información través de uso y aprobación de Tics </a:t>
            </a:r>
          </a:p>
        </p:txBody>
      </p:sp>
      <p:sp>
        <p:nvSpPr>
          <p:cNvPr id="26" name="Elipse 25">
            <a:extLst>
              <a:ext uri="{FF2B5EF4-FFF2-40B4-BE49-F238E27FC236}">
                <a16:creationId xmlns:a16="http://schemas.microsoft.com/office/drawing/2014/main" id="{3F966A0E-F6CC-458E-B605-1D2D6BDAAAA8}"/>
              </a:ext>
            </a:extLst>
          </p:cNvPr>
          <p:cNvSpPr/>
          <p:nvPr/>
        </p:nvSpPr>
        <p:spPr>
          <a:xfrm>
            <a:off x="7861016" y="4027250"/>
            <a:ext cx="1348450" cy="1025742"/>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Contar con un modelo de administración de depositarios y</a:t>
            </a:r>
          </a:p>
        </p:txBody>
      </p:sp>
      <p:sp>
        <p:nvSpPr>
          <p:cNvPr id="27" name="Elipse 26">
            <a:extLst>
              <a:ext uri="{FF2B5EF4-FFF2-40B4-BE49-F238E27FC236}">
                <a16:creationId xmlns:a16="http://schemas.microsoft.com/office/drawing/2014/main" id="{EEDA2787-9711-499A-A586-06B8AEB399DA}"/>
              </a:ext>
            </a:extLst>
          </p:cNvPr>
          <p:cNvSpPr/>
          <p:nvPr/>
        </p:nvSpPr>
        <p:spPr>
          <a:xfrm>
            <a:off x="9229891" y="3999070"/>
            <a:ext cx="1348450" cy="1053922"/>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Garantizar la seguridad jurídica de todas las actuaciones de SAE</a:t>
            </a:r>
          </a:p>
        </p:txBody>
      </p:sp>
      <p:sp>
        <p:nvSpPr>
          <p:cNvPr id="28" name="Flecha: a la derecha 27">
            <a:extLst>
              <a:ext uri="{FF2B5EF4-FFF2-40B4-BE49-F238E27FC236}">
                <a16:creationId xmlns:a16="http://schemas.microsoft.com/office/drawing/2014/main" id="{F09BB3DA-9158-414E-9DD1-C5A2E3BBD5C0}"/>
              </a:ext>
            </a:extLst>
          </p:cNvPr>
          <p:cNvSpPr/>
          <p:nvPr/>
        </p:nvSpPr>
        <p:spPr>
          <a:xfrm>
            <a:off x="1058923" y="3092373"/>
            <a:ext cx="1277225" cy="622883"/>
          </a:xfrm>
          <a:prstGeom prst="rightArrow">
            <a:avLst/>
          </a:prstGeom>
          <a:effectLst>
            <a:outerShdw blurRad="76200" dir="18900000" sy="23000" kx="-1200000" algn="bl" rotWithShape="0">
              <a:prstClr val="black">
                <a:alpha val="2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Clientes</a:t>
            </a:r>
          </a:p>
        </p:txBody>
      </p:sp>
      <p:sp>
        <p:nvSpPr>
          <p:cNvPr id="29" name="Flecha: a la derecha 28">
            <a:extLst>
              <a:ext uri="{FF2B5EF4-FFF2-40B4-BE49-F238E27FC236}">
                <a16:creationId xmlns:a16="http://schemas.microsoft.com/office/drawing/2014/main" id="{BD04AFF4-7DC2-4070-A46B-BA002F677192}"/>
              </a:ext>
            </a:extLst>
          </p:cNvPr>
          <p:cNvSpPr/>
          <p:nvPr/>
        </p:nvSpPr>
        <p:spPr>
          <a:xfrm>
            <a:off x="1050959" y="4152807"/>
            <a:ext cx="1277225" cy="798373"/>
          </a:xfrm>
          <a:prstGeom prst="rightArrow">
            <a:avLst/>
          </a:prstGeom>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Procesos Internos </a:t>
            </a:r>
          </a:p>
        </p:txBody>
      </p:sp>
      <p:sp>
        <p:nvSpPr>
          <p:cNvPr id="30" name="Flecha: a la derecha 29">
            <a:extLst>
              <a:ext uri="{FF2B5EF4-FFF2-40B4-BE49-F238E27FC236}">
                <a16:creationId xmlns:a16="http://schemas.microsoft.com/office/drawing/2014/main" id="{C91E58EF-08E1-4637-9024-FD1823FC4996}"/>
              </a:ext>
            </a:extLst>
          </p:cNvPr>
          <p:cNvSpPr/>
          <p:nvPr/>
        </p:nvSpPr>
        <p:spPr>
          <a:xfrm>
            <a:off x="1058923" y="5315568"/>
            <a:ext cx="1277225" cy="816013"/>
          </a:xfrm>
          <a:prstGeom prst="rightArrow">
            <a:avLst/>
          </a:prstGeom>
          <a:effectLst>
            <a:outerShdw blurRad="76200" dir="18900000" sy="23000" kx="-1200000" algn="bl" rotWithShape="0">
              <a:prstClr val="black">
                <a:alpha val="2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350" dirty="0">
                <a:ln w="0"/>
                <a:solidFill>
                  <a:schemeClr val="tx1"/>
                </a:solidFill>
                <a:effectLst>
                  <a:outerShdw blurRad="38100" dist="19050" dir="2700000" algn="tl" rotWithShape="0">
                    <a:schemeClr val="dk1">
                      <a:alpha val="40000"/>
                    </a:schemeClr>
                  </a:outerShdw>
                </a:effectLst>
              </a:rPr>
              <a:t>Aprendizaje y Desarrollo</a:t>
            </a:r>
          </a:p>
        </p:txBody>
      </p:sp>
      <p:sp>
        <p:nvSpPr>
          <p:cNvPr id="31" name="Elipse 30">
            <a:extLst>
              <a:ext uri="{FF2B5EF4-FFF2-40B4-BE49-F238E27FC236}">
                <a16:creationId xmlns:a16="http://schemas.microsoft.com/office/drawing/2014/main" id="{48037BB5-E56B-4390-AAD2-AB0358F2C1E3}"/>
              </a:ext>
            </a:extLst>
          </p:cNvPr>
          <p:cNvSpPr/>
          <p:nvPr/>
        </p:nvSpPr>
        <p:spPr>
          <a:xfrm>
            <a:off x="4652423" y="5336511"/>
            <a:ext cx="1948580" cy="861968"/>
          </a:xfrm>
          <a:prstGeom prst="ellipse">
            <a:avLst/>
          </a:prstGeom>
          <a:solidFill>
            <a:schemeClr val="accent2">
              <a:lumMod val="20000"/>
              <a:lumOff val="80000"/>
            </a:schemeClr>
          </a:solidFill>
          <a:ln w="57150">
            <a:solidFill>
              <a:schemeClr val="accent2"/>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Garantizar que los trabajadores cuenten con las competencias requeridas por la organización</a:t>
            </a:r>
          </a:p>
        </p:txBody>
      </p:sp>
      <p:sp>
        <p:nvSpPr>
          <p:cNvPr id="32" name="Elipse 31">
            <a:extLst>
              <a:ext uri="{FF2B5EF4-FFF2-40B4-BE49-F238E27FC236}">
                <a16:creationId xmlns:a16="http://schemas.microsoft.com/office/drawing/2014/main" id="{05076C8C-72D9-4D27-83DF-CB5EF03A98EF}"/>
              </a:ext>
            </a:extLst>
          </p:cNvPr>
          <p:cNvSpPr/>
          <p:nvPr/>
        </p:nvSpPr>
        <p:spPr>
          <a:xfrm>
            <a:off x="7365546" y="5336511"/>
            <a:ext cx="2126563" cy="861968"/>
          </a:xfrm>
          <a:prstGeom prst="ellipse">
            <a:avLst/>
          </a:prstGeom>
          <a:solidFill>
            <a:schemeClr val="accent2">
              <a:lumMod val="20000"/>
              <a:lumOff val="80000"/>
            </a:schemeClr>
          </a:solidFill>
          <a:ln w="57150">
            <a:solidFill>
              <a:schemeClr val="accent2"/>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Garantizar que las actividades desarrolladas sean transparentes en los valores empresariales y la normatividad</a:t>
            </a:r>
          </a:p>
        </p:txBody>
      </p:sp>
      <p:cxnSp>
        <p:nvCxnSpPr>
          <p:cNvPr id="33" name="Conector recto de flecha 32">
            <a:extLst>
              <a:ext uri="{FF2B5EF4-FFF2-40B4-BE49-F238E27FC236}">
                <a16:creationId xmlns:a16="http://schemas.microsoft.com/office/drawing/2014/main" id="{25251644-2A13-4AA8-8E46-6D9E7F3E0C66}"/>
              </a:ext>
            </a:extLst>
          </p:cNvPr>
          <p:cNvCxnSpPr>
            <a:cxnSpLocks/>
            <a:stCxn id="18" idx="0"/>
            <a:endCxn id="16" idx="3"/>
          </p:cNvCxnSpPr>
          <p:nvPr/>
        </p:nvCxnSpPr>
        <p:spPr>
          <a:xfrm flipV="1">
            <a:off x="6062822" y="1762570"/>
            <a:ext cx="425209" cy="1928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4" name="Conector recto de flecha 33">
            <a:extLst>
              <a:ext uri="{FF2B5EF4-FFF2-40B4-BE49-F238E27FC236}">
                <a16:creationId xmlns:a16="http://schemas.microsoft.com/office/drawing/2014/main" id="{E1909039-6778-419F-9BEB-685C9E8B7C38}"/>
              </a:ext>
            </a:extLst>
          </p:cNvPr>
          <p:cNvCxnSpPr>
            <a:cxnSpLocks/>
            <a:stCxn id="19" idx="0"/>
            <a:endCxn id="16" idx="5"/>
          </p:cNvCxnSpPr>
          <p:nvPr/>
        </p:nvCxnSpPr>
        <p:spPr>
          <a:xfrm flipH="1" flipV="1">
            <a:off x="7365547" y="1762570"/>
            <a:ext cx="101671" cy="1928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Conector: curvado 34">
            <a:extLst>
              <a:ext uri="{FF2B5EF4-FFF2-40B4-BE49-F238E27FC236}">
                <a16:creationId xmlns:a16="http://schemas.microsoft.com/office/drawing/2014/main" id="{A449CFB9-0AD5-4516-B7A3-F550444C0792}"/>
              </a:ext>
            </a:extLst>
          </p:cNvPr>
          <p:cNvCxnSpPr>
            <a:cxnSpLocks/>
            <a:stCxn id="20" idx="0"/>
          </p:cNvCxnSpPr>
          <p:nvPr/>
        </p:nvCxnSpPr>
        <p:spPr>
          <a:xfrm rot="16200000" flipV="1">
            <a:off x="8547803" y="227175"/>
            <a:ext cx="666625" cy="2789791"/>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36" name="Conector: curvado 35">
            <a:extLst>
              <a:ext uri="{FF2B5EF4-FFF2-40B4-BE49-F238E27FC236}">
                <a16:creationId xmlns:a16="http://schemas.microsoft.com/office/drawing/2014/main" id="{D2FEC5E0-5832-4595-B218-0992E94C8D44}"/>
              </a:ext>
            </a:extLst>
          </p:cNvPr>
          <p:cNvCxnSpPr>
            <a:cxnSpLocks/>
            <a:stCxn id="17" idx="0"/>
            <a:endCxn id="16" idx="2"/>
          </p:cNvCxnSpPr>
          <p:nvPr/>
        </p:nvCxnSpPr>
        <p:spPr>
          <a:xfrm rot="5400000" flipH="1" flipV="1">
            <a:off x="5230575" y="879667"/>
            <a:ext cx="497565" cy="1653869"/>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37" name="Conector recto de flecha 36">
            <a:extLst>
              <a:ext uri="{FF2B5EF4-FFF2-40B4-BE49-F238E27FC236}">
                <a16:creationId xmlns:a16="http://schemas.microsoft.com/office/drawing/2014/main" id="{27123ED0-105C-4A53-BAFA-934F5A55B76D}"/>
              </a:ext>
            </a:extLst>
          </p:cNvPr>
          <p:cNvCxnSpPr>
            <a:cxnSpLocks/>
            <a:endCxn id="16" idx="6"/>
          </p:cNvCxnSpPr>
          <p:nvPr/>
        </p:nvCxnSpPr>
        <p:spPr>
          <a:xfrm flipH="1" flipV="1">
            <a:off x="7547285" y="1457818"/>
            <a:ext cx="856100" cy="6131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8" name="Conector: curvado 37">
            <a:extLst>
              <a:ext uri="{FF2B5EF4-FFF2-40B4-BE49-F238E27FC236}">
                <a16:creationId xmlns:a16="http://schemas.microsoft.com/office/drawing/2014/main" id="{8B6B859E-9806-4F99-B037-6AE99A64C6BB}"/>
              </a:ext>
            </a:extLst>
          </p:cNvPr>
          <p:cNvCxnSpPr>
            <a:cxnSpLocks/>
            <a:stCxn id="22" idx="1"/>
            <a:endCxn id="18" idx="3"/>
          </p:cNvCxnSpPr>
          <p:nvPr/>
        </p:nvCxnSpPr>
        <p:spPr>
          <a:xfrm rot="5400000" flipH="1" flipV="1">
            <a:off x="5307517" y="2782516"/>
            <a:ext cx="407945" cy="22515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39" name="Conector: curvado 38">
            <a:extLst>
              <a:ext uri="{FF2B5EF4-FFF2-40B4-BE49-F238E27FC236}">
                <a16:creationId xmlns:a16="http://schemas.microsoft.com/office/drawing/2014/main" id="{FDFCB0AD-F95B-408E-88B1-1EF6FC13B936}"/>
              </a:ext>
            </a:extLst>
          </p:cNvPr>
          <p:cNvCxnSpPr>
            <a:cxnSpLocks/>
            <a:stCxn id="23" idx="1"/>
            <a:endCxn id="18" idx="5"/>
          </p:cNvCxnSpPr>
          <p:nvPr/>
        </p:nvCxnSpPr>
        <p:spPr>
          <a:xfrm rot="16200000" flipV="1">
            <a:off x="6439725" y="2752972"/>
            <a:ext cx="425438" cy="30173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0" name="Conector: curvado 39">
            <a:extLst>
              <a:ext uri="{FF2B5EF4-FFF2-40B4-BE49-F238E27FC236}">
                <a16:creationId xmlns:a16="http://schemas.microsoft.com/office/drawing/2014/main" id="{42B5956A-121A-4309-BFFF-0514AB7472E0}"/>
              </a:ext>
            </a:extLst>
          </p:cNvPr>
          <p:cNvCxnSpPr>
            <a:cxnSpLocks/>
            <a:stCxn id="23" idx="7"/>
            <a:endCxn id="19" idx="5"/>
          </p:cNvCxnSpPr>
          <p:nvPr/>
        </p:nvCxnSpPr>
        <p:spPr>
          <a:xfrm rot="5400000" flipH="1" flipV="1">
            <a:off x="7580681" y="2791262"/>
            <a:ext cx="425438" cy="22515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1" name="Conector: curvado 40">
            <a:extLst>
              <a:ext uri="{FF2B5EF4-FFF2-40B4-BE49-F238E27FC236}">
                <a16:creationId xmlns:a16="http://schemas.microsoft.com/office/drawing/2014/main" id="{5ABF131B-FA7F-46A1-98C3-193382EB7478}"/>
              </a:ext>
            </a:extLst>
          </p:cNvPr>
          <p:cNvCxnSpPr>
            <a:cxnSpLocks/>
            <a:stCxn id="26" idx="0"/>
            <a:endCxn id="19" idx="6"/>
          </p:cNvCxnSpPr>
          <p:nvPr/>
        </p:nvCxnSpPr>
        <p:spPr>
          <a:xfrm rot="16200000" flipV="1">
            <a:off x="7491036" y="2983044"/>
            <a:ext cx="1640884" cy="447527"/>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42" name="Elipse 41">
            <a:extLst>
              <a:ext uri="{FF2B5EF4-FFF2-40B4-BE49-F238E27FC236}">
                <a16:creationId xmlns:a16="http://schemas.microsoft.com/office/drawing/2014/main" id="{D6D70F0F-84E4-437E-B345-7A7C1594B22E}"/>
              </a:ext>
            </a:extLst>
          </p:cNvPr>
          <p:cNvSpPr/>
          <p:nvPr/>
        </p:nvSpPr>
        <p:spPr>
          <a:xfrm>
            <a:off x="8251116" y="1955382"/>
            <a:ext cx="1240994" cy="861968"/>
          </a:xfrm>
          <a:prstGeom prst="ellipse">
            <a:avLst/>
          </a:prstGeom>
          <a:solidFill>
            <a:schemeClr val="accent4">
              <a:lumMod val="20000"/>
              <a:lumOff val="80000"/>
            </a:schemeClr>
          </a:solidFill>
          <a:ln w="57150"/>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Obtener rendimientos financieros</a:t>
            </a:r>
          </a:p>
        </p:txBody>
      </p:sp>
      <p:sp>
        <p:nvSpPr>
          <p:cNvPr id="43" name="Elipse 42">
            <a:extLst>
              <a:ext uri="{FF2B5EF4-FFF2-40B4-BE49-F238E27FC236}">
                <a16:creationId xmlns:a16="http://schemas.microsoft.com/office/drawing/2014/main" id="{15AC9FA2-DD6B-4565-B4CB-625F68FEF6DE}"/>
              </a:ext>
            </a:extLst>
          </p:cNvPr>
          <p:cNvSpPr/>
          <p:nvPr/>
        </p:nvSpPr>
        <p:spPr>
          <a:xfrm>
            <a:off x="6346532" y="3991127"/>
            <a:ext cx="1426994" cy="1025743"/>
          </a:xfrm>
          <a:prstGeom prst="ellipse">
            <a:avLst/>
          </a:prstGeom>
          <a:solidFill>
            <a:schemeClr val="accent5">
              <a:lumMod val="20000"/>
              <a:lumOff val="80000"/>
            </a:schemeClr>
          </a:solidFill>
          <a:ln w="57150">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Potencializar la cantidad disponible de activos </a:t>
            </a:r>
          </a:p>
        </p:txBody>
      </p:sp>
      <p:cxnSp>
        <p:nvCxnSpPr>
          <p:cNvPr id="44" name="Conector recto de flecha 43">
            <a:extLst>
              <a:ext uri="{FF2B5EF4-FFF2-40B4-BE49-F238E27FC236}">
                <a16:creationId xmlns:a16="http://schemas.microsoft.com/office/drawing/2014/main" id="{CB164862-BF24-4D4C-94FF-ECFFA3914032}"/>
              </a:ext>
            </a:extLst>
          </p:cNvPr>
          <p:cNvCxnSpPr>
            <a:cxnSpLocks/>
            <a:stCxn id="46" idx="2"/>
            <a:endCxn id="23" idx="6"/>
          </p:cNvCxnSpPr>
          <p:nvPr/>
        </p:nvCxnSpPr>
        <p:spPr>
          <a:xfrm flipH="1">
            <a:off x="7862564" y="3403816"/>
            <a:ext cx="163402" cy="1749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5" name="Conector recto de flecha 44">
            <a:extLst>
              <a:ext uri="{FF2B5EF4-FFF2-40B4-BE49-F238E27FC236}">
                <a16:creationId xmlns:a16="http://schemas.microsoft.com/office/drawing/2014/main" id="{CD61CC3E-F25C-464B-AC62-8C9787B78F01}"/>
              </a:ext>
            </a:extLst>
          </p:cNvPr>
          <p:cNvCxnSpPr>
            <a:cxnSpLocks/>
            <a:stCxn id="26" idx="1"/>
            <a:endCxn id="23" idx="5"/>
          </p:cNvCxnSpPr>
          <p:nvPr/>
        </p:nvCxnSpPr>
        <p:spPr>
          <a:xfrm flipH="1" flipV="1">
            <a:off x="7680825" y="3726060"/>
            <a:ext cx="377667" cy="45140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6" name="Elipse 45">
            <a:extLst>
              <a:ext uri="{FF2B5EF4-FFF2-40B4-BE49-F238E27FC236}">
                <a16:creationId xmlns:a16="http://schemas.microsoft.com/office/drawing/2014/main" id="{837DF9AE-B9BE-495D-80D9-EDE0DD8319C0}"/>
              </a:ext>
            </a:extLst>
          </p:cNvPr>
          <p:cNvSpPr/>
          <p:nvPr/>
        </p:nvSpPr>
        <p:spPr>
          <a:xfrm>
            <a:off x="8025966" y="2972831"/>
            <a:ext cx="1240994" cy="861968"/>
          </a:xfrm>
          <a:prstGeom prst="ellipse">
            <a:avLst/>
          </a:prstGeom>
          <a:solidFill>
            <a:schemeClr val="accent6">
              <a:lumMod val="20000"/>
              <a:lumOff val="80000"/>
            </a:schemeClr>
          </a:solidFill>
          <a:ln w="57150">
            <a:solidFill>
              <a:schemeClr val="accent6"/>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CO" sz="1000" dirty="0"/>
              <a:t>Contar con un portafolio de servicios y productos diversificados</a:t>
            </a:r>
          </a:p>
        </p:txBody>
      </p:sp>
      <p:cxnSp>
        <p:nvCxnSpPr>
          <p:cNvPr id="47" name="Conector: curvado 46">
            <a:extLst>
              <a:ext uri="{FF2B5EF4-FFF2-40B4-BE49-F238E27FC236}">
                <a16:creationId xmlns:a16="http://schemas.microsoft.com/office/drawing/2014/main" id="{3BBF8842-C33D-4D7A-923D-708E4228C063}"/>
              </a:ext>
            </a:extLst>
          </p:cNvPr>
          <p:cNvCxnSpPr>
            <a:cxnSpLocks/>
            <a:stCxn id="24" idx="1"/>
            <a:endCxn id="22" idx="2"/>
          </p:cNvCxnSpPr>
          <p:nvPr/>
        </p:nvCxnSpPr>
        <p:spPr>
          <a:xfrm rot="5400000" flipH="1" flipV="1">
            <a:off x="4314041" y="3229064"/>
            <a:ext cx="728381" cy="1077885"/>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8" name="Conector: curvado 47">
            <a:extLst>
              <a:ext uri="{FF2B5EF4-FFF2-40B4-BE49-F238E27FC236}">
                <a16:creationId xmlns:a16="http://schemas.microsoft.com/office/drawing/2014/main" id="{6838046A-5AD5-49BD-BA94-6F7434BD0ACF}"/>
              </a:ext>
            </a:extLst>
          </p:cNvPr>
          <p:cNvCxnSpPr>
            <a:cxnSpLocks/>
            <a:stCxn id="24" idx="7"/>
            <a:endCxn id="23" idx="3"/>
          </p:cNvCxnSpPr>
          <p:nvPr/>
        </p:nvCxnSpPr>
        <p:spPr>
          <a:xfrm rot="5400000" flipH="1" flipV="1">
            <a:off x="5646841" y="2975728"/>
            <a:ext cx="406136" cy="1906800"/>
          </a:xfrm>
          <a:prstGeom prst="curvedConnector3">
            <a:avLst>
              <a:gd name="adj1" fmla="val 5000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9" name="Conector recto de flecha 48">
            <a:extLst>
              <a:ext uri="{FF2B5EF4-FFF2-40B4-BE49-F238E27FC236}">
                <a16:creationId xmlns:a16="http://schemas.microsoft.com/office/drawing/2014/main" id="{29D4FEBC-C0FE-41E2-AA9D-5D6CEAB3C374}"/>
              </a:ext>
            </a:extLst>
          </p:cNvPr>
          <p:cNvCxnSpPr>
            <a:cxnSpLocks/>
            <a:stCxn id="43" idx="1"/>
            <a:endCxn id="23" idx="4"/>
          </p:cNvCxnSpPr>
          <p:nvPr/>
        </p:nvCxnSpPr>
        <p:spPr>
          <a:xfrm flipV="1">
            <a:off x="6555510" y="3852292"/>
            <a:ext cx="686557" cy="28905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0" name="Conector: curvado 49">
            <a:extLst>
              <a:ext uri="{FF2B5EF4-FFF2-40B4-BE49-F238E27FC236}">
                <a16:creationId xmlns:a16="http://schemas.microsoft.com/office/drawing/2014/main" id="{D2E64FE0-B9CB-4DEE-975C-50093A36D626}"/>
              </a:ext>
            </a:extLst>
          </p:cNvPr>
          <p:cNvCxnSpPr>
            <a:cxnSpLocks/>
            <a:stCxn id="32" idx="6"/>
            <a:endCxn id="26" idx="4"/>
          </p:cNvCxnSpPr>
          <p:nvPr/>
        </p:nvCxnSpPr>
        <p:spPr>
          <a:xfrm flipH="1" flipV="1">
            <a:off x="8535241" y="5052992"/>
            <a:ext cx="956868" cy="714503"/>
          </a:xfrm>
          <a:prstGeom prst="curvedConnector4">
            <a:avLst>
              <a:gd name="adj1" fmla="val -23890"/>
              <a:gd name="adj2" fmla="val 80160"/>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51" name="Conector: curvado 50">
            <a:extLst>
              <a:ext uri="{FF2B5EF4-FFF2-40B4-BE49-F238E27FC236}">
                <a16:creationId xmlns:a16="http://schemas.microsoft.com/office/drawing/2014/main" id="{4020B8ED-61D2-48D1-8B6C-8DF624F76667}"/>
              </a:ext>
            </a:extLst>
          </p:cNvPr>
          <p:cNvCxnSpPr>
            <a:cxnSpLocks/>
            <a:stCxn id="31" idx="2"/>
            <a:endCxn id="17" idx="3"/>
          </p:cNvCxnSpPr>
          <p:nvPr/>
        </p:nvCxnSpPr>
        <p:spPr>
          <a:xfrm rot="10800000">
            <a:off x="4213665" y="2691119"/>
            <a:ext cx="438759" cy="3076377"/>
          </a:xfrm>
          <a:prstGeom prst="curvedConnector2">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52" name="Conector recto de flecha 51">
            <a:extLst>
              <a:ext uri="{FF2B5EF4-FFF2-40B4-BE49-F238E27FC236}">
                <a16:creationId xmlns:a16="http://schemas.microsoft.com/office/drawing/2014/main" id="{AB78E316-8036-4DFB-AD38-EE6543E0088D}"/>
              </a:ext>
            </a:extLst>
          </p:cNvPr>
          <p:cNvCxnSpPr>
            <a:cxnSpLocks/>
            <a:stCxn id="32" idx="2"/>
            <a:endCxn id="31" idx="6"/>
          </p:cNvCxnSpPr>
          <p:nvPr/>
        </p:nvCxnSpPr>
        <p:spPr>
          <a:xfrm flipH="1">
            <a:off x="6601003" y="5767495"/>
            <a:ext cx="764543"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80" name="CuadroTexto 3">
            <a:extLst>
              <a:ext uri="{FF2B5EF4-FFF2-40B4-BE49-F238E27FC236}">
                <a16:creationId xmlns:a16="http://schemas.microsoft.com/office/drawing/2014/main" id="{3FF0B3B7-3EA2-4A89-8168-E4325AA30152}"/>
              </a:ext>
            </a:extLst>
          </p:cNvPr>
          <p:cNvSpPr txBox="1">
            <a:spLocks noChangeArrowheads="1"/>
          </p:cNvSpPr>
          <p:nvPr/>
        </p:nvSpPr>
        <p:spPr bwMode="auto">
          <a:xfrm>
            <a:off x="1658920" y="388101"/>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MAPA ESTRATEGICO</a:t>
            </a:r>
            <a:endParaRPr lang="es-CO" altLang="es-CO" sz="2700" b="1" dirty="0">
              <a:solidFill>
                <a:srgbClr val="002060"/>
              </a:solidFill>
            </a:endParaRPr>
          </a:p>
        </p:txBody>
      </p:sp>
      <p:sp>
        <p:nvSpPr>
          <p:cNvPr id="53" name="Rectángulo 52">
            <a:extLst>
              <a:ext uri="{FF2B5EF4-FFF2-40B4-BE49-F238E27FC236}">
                <a16:creationId xmlns:a16="http://schemas.microsoft.com/office/drawing/2014/main" id="{A49A6EB5-3C63-453C-94B4-3F7E795D6533}"/>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4" name="CuadroTexto 53">
            <a:extLst>
              <a:ext uri="{FF2B5EF4-FFF2-40B4-BE49-F238E27FC236}">
                <a16:creationId xmlns:a16="http://schemas.microsoft.com/office/drawing/2014/main" id="{279C1DAB-A991-48A7-B659-D7F5E818B8F5}"/>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630790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8" name="Conector recto 7">
            <a:extLst>
              <a:ext uri="{FF2B5EF4-FFF2-40B4-BE49-F238E27FC236}">
                <a16:creationId xmlns:a16="http://schemas.microsoft.com/office/drawing/2014/main" id="{97FCCD24-44BB-45C3-8276-3F1992F7A4C7}"/>
              </a:ext>
            </a:extLst>
          </p:cNvPr>
          <p:cNvCxnSpPr/>
          <p:nvPr/>
        </p:nvCxnSpPr>
        <p:spPr>
          <a:xfrm>
            <a:off x="11333760" y="2327962"/>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893A197F-8C09-482F-B988-B3A6B0CCCAFF}"/>
              </a:ext>
            </a:extLst>
          </p:cNvPr>
          <p:cNvCxnSpPr/>
          <p:nvPr/>
        </p:nvCxnSpPr>
        <p:spPr>
          <a:xfrm>
            <a:off x="4290042" y="6487808"/>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0" name="Rectángulo 9">
            <a:extLst>
              <a:ext uri="{FF2B5EF4-FFF2-40B4-BE49-F238E27FC236}">
                <a16:creationId xmlns:a16="http://schemas.microsoft.com/office/drawing/2014/main" id="{9DE4B9AE-BD6C-4F2F-BC41-E0C0C6A180D4}"/>
              </a:ext>
            </a:extLst>
          </p:cNvPr>
          <p:cNvSpPr/>
          <p:nvPr/>
        </p:nvSpPr>
        <p:spPr>
          <a:xfrm>
            <a:off x="1145485" y="1750329"/>
            <a:ext cx="4863727" cy="646331"/>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Transferir a la nación recursos económicos para destinaciones especificas anual</a:t>
            </a:r>
          </a:p>
        </p:txBody>
      </p:sp>
      <p:sp>
        <p:nvSpPr>
          <p:cNvPr id="12" name="Rectángulo 11">
            <a:extLst>
              <a:ext uri="{FF2B5EF4-FFF2-40B4-BE49-F238E27FC236}">
                <a16:creationId xmlns:a16="http://schemas.microsoft.com/office/drawing/2014/main" id="{50CFEDDE-33E6-44A3-825B-B712A9A3E4A1}"/>
              </a:ext>
            </a:extLst>
          </p:cNvPr>
          <p:cNvSpPr/>
          <p:nvPr/>
        </p:nvSpPr>
        <p:spPr>
          <a:xfrm>
            <a:off x="1206829" y="1205311"/>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a:t>
            </a:r>
            <a:endParaRPr lang="es-CO" dirty="0">
              <a:solidFill>
                <a:schemeClr val="accent5"/>
              </a:solidFill>
            </a:endParaRPr>
          </a:p>
        </p:txBody>
      </p:sp>
      <p:sp>
        <p:nvSpPr>
          <p:cNvPr id="13" name="Rectángulo 12">
            <a:extLst>
              <a:ext uri="{FF2B5EF4-FFF2-40B4-BE49-F238E27FC236}">
                <a16:creationId xmlns:a16="http://schemas.microsoft.com/office/drawing/2014/main" id="{BD809D00-302E-4CE6-B3E2-D7F1B0947058}"/>
              </a:ext>
            </a:extLst>
          </p:cNvPr>
          <p:cNvSpPr/>
          <p:nvPr/>
        </p:nvSpPr>
        <p:spPr>
          <a:xfrm>
            <a:off x="2315406" y="2948560"/>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14" name="Tabla 13">
            <a:extLst>
              <a:ext uri="{FF2B5EF4-FFF2-40B4-BE49-F238E27FC236}">
                <a16:creationId xmlns:a16="http://schemas.microsoft.com/office/drawing/2014/main" id="{576E6155-1116-4E3F-AC49-A5FCC68C751C}"/>
              </a:ext>
            </a:extLst>
          </p:cNvPr>
          <p:cNvGraphicFramePr>
            <a:graphicFrameLocks noGrp="1"/>
          </p:cNvGraphicFramePr>
          <p:nvPr>
            <p:extLst/>
          </p:nvPr>
        </p:nvGraphicFramePr>
        <p:xfrm>
          <a:off x="6434354" y="4399286"/>
          <a:ext cx="4312346" cy="1535929"/>
        </p:xfrm>
        <a:graphic>
          <a:graphicData uri="http://schemas.openxmlformats.org/drawingml/2006/table">
            <a:tbl>
              <a:tblPr>
                <a:tableStyleId>{BDBED569-4797-4DF1-A0F4-6AAB3CD982D8}</a:tableStyleId>
              </a:tblPr>
              <a:tblGrid>
                <a:gridCol w="2245428">
                  <a:extLst>
                    <a:ext uri="{9D8B030D-6E8A-4147-A177-3AD203B41FA5}">
                      <a16:colId xmlns:a16="http://schemas.microsoft.com/office/drawing/2014/main" val="3759477615"/>
                    </a:ext>
                  </a:extLst>
                </a:gridCol>
                <a:gridCol w="2066918">
                  <a:extLst>
                    <a:ext uri="{9D8B030D-6E8A-4147-A177-3AD203B41FA5}">
                      <a16:colId xmlns:a16="http://schemas.microsoft.com/office/drawing/2014/main" val="2306821368"/>
                    </a:ext>
                  </a:extLst>
                </a:gridCol>
              </a:tblGrid>
              <a:tr h="345786">
                <a:tc gridSpan="2">
                  <a:txBody>
                    <a:bodyPr/>
                    <a:lstStyle/>
                    <a:p>
                      <a:pPr algn="ctr" fontAlgn="ctr"/>
                      <a:r>
                        <a:rPr lang="es-CO" sz="1400" b="1" u="none" strike="noStrike" dirty="0">
                          <a:solidFill>
                            <a:schemeClr val="bg1"/>
                          </a:solidFill>
                          <a:effectLst/>
                        </a:rPr>
                        <a:t>Transferencias realizadas a la Nación</a:t>
                      </a:r>
                      <a:endParaRPr lang="es-CO" sz="1400" b="1" i="0" u="none" strike="noStrike" dirty="0">
                        <a:solidFill>
                          <a:schemeClr val="bg1"/>
                        </a:solidFill>
                        <a:effectLst/>
                        <a:latin typeface="Arial Narrow" panose="020B0606020202030204" pitchFamily="34" charset="0"/>
                      </a:endParaRPr>
                    </a:p>
                  </a:txBody>
                  <a:tcPr marL="0" marR="0" marT="0" marB="0" anchor="ctr">
                    <a:solidFill>
                      <a:srgbClr val="002060"/>
                    </a:solidFill>
                  </a:tcPr>
                </a:tc>
                <a:tc hMerge="1">
                  <a:txBody>
                    <a:bodyPr/>
                    <a:lstStyle/>
                    <a:p>
                      <a:pPr algn="ctr" fontAlgn="ctr"/>
                      <a:endParaRPr lang="es-CO" sz="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020557929"/>
                  </a:ext>
                </a:extLst>
              </a:tr>
              <a:tr h="337743">
                <a:tc>
                  <a:txBody>
                    <a:bodyPr/>
                    <a:lstStyle/>
                    <a:p>
                      <a:pPr algn="ctr" rtl="0" fontAlgn="ctr"/>
                      <a:r>
                        <a:rPr lang="es-CO" sz="1400" b="0" i="0" u="none" strike="noStrike" dirty="0">
                          <a:solidFill>
                            <a:srgbClr val="000000"/>
                          </a:solidFill>
                          <a:effectLst/>
                          <a:latin typeface="Calibri" panose="020F0502020204030204" pitchFamily="34" charset="0"/>
                        </a:rPr>
                        <a:t>Recursos Líquidos</a:t>
                      </a:r>
                    </a:p>
                  </a:txBody>
                  <a:tcPr marL="0" marR="0" marT="0" marB="0" anchor="ctr"/>
                </a:tc>
                <a:tc>
                  <a:txBody>
                    <a:bodyPr/>
                    <a:lstStyle/>
                    <a:p>
                      <a:pPr algn="ctr" fontAlgn="ctr"/>
                      <a:r>
                        <a:rPr lang="es-CO" sz="1400" b="1" i="0" u="none" strike="noStrike" kern="1200" dirty="0">
                          <a:solidFill>
                            <a:srgbClr val="000000"/>
                          </a:solidFill>
                          <a:effectLst/>
                          <a:latin typeface="Calibri" panose="020F0502020204030204" pitchFamily="34" charset="0"/>
                          <a:ea typeface="+mn-ea"/>
                          <a:cs typeface="+mn-cs"/>
                        </a:rPr>
                        <a:t> $ 81,681,817,015</a:t>
                      </a:r>
                    </a:p>
                  </a:txBody>
                  <a:tcPr marL="0" marR="0" marT="0" marB="0" anchor="ctr"/>
                </a:tc>
                <a:extLst>
                  <a:ext uri="{0D108BD9-81ED-4DB2-BD59-A6C34878D82A}">
                    <a16:rowId xmlns:a16="http://schemas.microsoft.com/office/drawing/2014/main" val="2044661866"/>
                  </a:ext>
                </a:extLst>
              </a:tr>
              <a:tr h="337743">
                <a:tc>
                  <a:txBody>
                    <a:bodyPr/>
                    <a:lstStyle/>
                    <a:p>
                      <a:pPr algn="ctr" rtl="0" fontAlgn="ctr"/>
                      <a:r>
                        <a:rPr lang="es-CO" sz="1400" b="0" i="0" u="none" strike="noStrike" dirty="0">
                          <a:solidFill>
                            <a:srgbClr val="000000"/>
                          </a:solidFill>
                          <a:effectLst/>
                          <a:latin typeface="Calibri" panose="020F0502020204030204" pitchFamily="34" charset="0"/>
                        </a:rPr>
                        <a:t>Recursos Físicos</a:t>
                      </a:r>
                    </a:p>
                  </a:txBody>
                  <a:tcPr marL="0" marR="0" marT="0" marB="0" anchor="ctr"/>
                </a:tc>
                <a:tc>
                  <a:txBody>
                    <a:bodyPr/>
                    <a:lstStyle/>
                    <a:p>
                      <a:pPr algn="ctr" fontAlgn="ctr"/>
                      <a:r>
                        <a:rPr lang="es-CO" sz="1400" b="1" i="0" u="none" strike="noStrike" kern="1200" dirty="0">
                          <a:solidFill>
                            <a:srgbClr val="000000"/>
                          </a:solidFill>
                          <a:effectLst/>
                          <a:latin typeface="Calibri" panose="020F0502020204030204" pitchFamily="34" charset="0"/>
                          <a:ea typeface="+mn-ea"/>
                          <a:cs typeface="+mn-cs"/>
                        </a:rPr>
                        <a:t> $ 8,845,213,050</a:t>
                      </a:r>
                    </a:p>
                  </a:txBody>
                  <a:tcPr marL="0" marR="0" marT="0" marB="0" anchor="ctr"/>
                </a:tc>
                <a:extLst>
                  <a:ext uri="{0D108BD9-81ED-4DB2-BD59-A6C34878D82A}">
                    <a16:rowId xmlns:a16="http://schemas.microsoft.com/office/drawing/2014/main" val="3703879262"/>
                  </a:ext>
                </a:extLst>
              </a:tr>
              <a:tr h="514657">
                <a:tc>
                  <a:txBody>
                    <a:bodyPr/>
                    <a:lstStyle/>
                    <a:p>
                      <a:pPr algn="ctr" rtl="0" fontAlgn="ctr"/>
                      <a:r>
                        <a:rPr lang="es-CO" sz="1400" b="0" i="0" u="none" strike="noStrike" dirty="0">
                          <a:solidFill>
                            <a:srgbClr val="000000"/>
                          </a:solidFill>
                          <a:effectLst/>
                          <a:latin typeface="Calibri" panose="020F0502020204030204" pitchFamily="34" charset="0"/>
                        </a:rPr>
                        <a:t>Divisas monetizadas</a:t>
                      </a:r>
                    </a:p>
                  </a:txBody>
                  <a:tcPr marL="0" marR="0" marT="0" marB="0" anchor="ctr"/>
                </a:tc>
                <a:tc>
                  <a:txBody>
                    <a:bodyPr/>
                    <a:lstStyle/>
                    <a:p>
                      <a:pPr algn="ctr" rtl="0" fontAlgn="ctr"/>
                      <a:r>
                        <a:rPr lang="es-CO" sz="1400" b="1" i="0" u="none" strike="noStrike" dirty="0">
                          <a:solidFill>
                            <a:srgbClr val="000000"/>
                          </a:solidFill>
                          <a:effectLst/>
                          <a:latin typeface="Calibri" panose="020F0502020204030204" pitchFamily="34" charset="0"/>
                        </a:rPr>
                        <a:t> $ 88,866,766,711 </a:t>
                      </a:r>
                    </a:p>
                  </a:txBody>
                  <a:tcPr marL="0" marR="0" marT="0" marB="0" anchor="ctr"/>
                </a:tc>
                <a:extLst>
                  <a:ext uri="{0D108BD9-81ED-4DB2-BD59-A6C34878D82A}">
                    <a16:rowId xmlns:a16="http://schemas.microsoft.com/office/drawing/2014/main" val="2222492550"/>
                  </a:ext>
                </a:extLst>
              </a:tr>
            </a:tbl>
          </a:graphicData>
        </a:graphic>
      </p:graphicFrame>
      <p:graphicFrame>
        <p:nvGraphicFramePr>
          <p:cNvPr id="15" name="Tabla 14">
            <a:extLst>
              <a:ext uri="{FF2B5EF4-FFF2-40B4-BE49-F238E27FC236}">
                <a16:creationId xmlns:a16="http://schemas.microsoft.com/office/drawing/2014/main" id="{D52C248C-EE0E-4F2F-80E6-1A8FBB5DFE07}"/>
              </a:ext>
            </a:extLst>
          </p:cNvPr>
          <p:cNvGraphicFramePr>
            <a:graphicFrameLocks noGrp="1"/>
          </p:cNvGraphicFramePr>
          <p:nvPr>
            <p:extLst/>
          </p:nvPr>
        </p:nvGraphicFramePr>
        <p:xfrm>
          <a:off x="9192418" y="2969015"/>
          <a:ext cx="1701485" cy="959247"/>
        </p:xfrm>
        <a:graphic>
          <a:graphicData uri="http://schemas.openxmlformats.org/drawingml/2006/table">
            <a:tbl>
              <a:tblPr>
                <a:tableStyleId>{5C22544A-7EE6-4342-B048-85BDC9FD1C3A}</a:tableStyleId>
              </a:tblPr>
              <a:tblGrid>
                <a:gridCol w="1701485">
                  <a:extLst>
                    <a:ext uri="{9D8B030D-6E8A-4147-A177-3AD203B41FA5}">
                      <a16:colId xmlns:a16="http://schemas.microsoft.com/office/drawing/2014/main" val="3245318558"/>
                    </a:ext>
                  </a:extLst>
                </a:gridCol>
              </a:tblGrid>
              <a:tr h="498411">
                <a:tc>
                  <a:txBody>
                    <a:bodyPr/>
                    <a:lstStyle/>
                    <a:p>
                      <a:pPr algn="ctr" fontAlgn="ctr"/>
                      <a:r>
                        <a:rPr lang="es-CO" sz="1800" b="1" u="none" strike="noStrike" dirty="0">
                          <a:effectLst/>
                        </a:rPr>
                        <a:t>Meta 2018</a:t>
                      </a:r>
                      <a:endParaRPr lang="es-CO" sz="1800" b="1" i="0" u="none" strike="noStrike" dirty="0">
                        <a:solidFill>
                          <a:srgbClr val="FFFFFF"/>
                        </a:solidFill>
                        <a:effectLst/>
                        <a:latin typeface="Arial Narrow" panose="020B0606020202030204" pitchFamily="34" charset="0"/>
                      </a:endParaRPr>
                    </a:p>
                  </a:txBody>
                  <a:tcPr marL="0" marR="0" marT="0" marB="0" anchor="ctr">
                    <a:solidFill>
                      <a:schemeClr val="accent6">
                        <a:lumMod val="60000"/>
                        <a:lumOff val="40000"/>
                      </a:schemeClr>
                    </a:solidFill>
                  </a:tcPr>
                </a:tc>
                <a:extLst>
                  <a:ext uri="{0D108BD9-81ED-4DB2-BD59-A6C34878D82A}">
                    <a16:rowId xmlns:a16="http://schemas.microsoft.com/office/drawing/2014/main" val="3685770129"/>
                  </a:ext>
                </a:extLst>
              </a:tr>
              <a:tr h="460836">
                <a:tc>
                  <a:txBody>
                    <a:bodyPr/>
                    <a:lstStyle/>
                    <a:p>
                      <a:pPr algn="ctr" fontAlgn="ctr"/>
                      <a:r>
                        <a:rPr lang="es-CO" sz="1800" b="1" i="0" u="none" strike="noStrike" dirty="0">
                          <a:solidFill>
                            <a:srgbClr val="000000"/>
                          </a:solidFill>
                          <a:effectLst/>
                          <a:latin typeface="Calibri" panose="020F0502020204030204" pitchFamily="34" charset="0"/>
                        </a:rPr>
                        <a:t>$184,159,000,000</a:t>
                      </a:r>
                    </a:p>
                  </a:txBody>
                  <a:tcPr marL="0" marR="0" marT="0" marB="0" anchor="ctr">
                    <a:solidFill>
                      <a:schemeClr val="accent6">
                        <a:lumMod val="20000"/>
                        <a:lumOff val="80000"/>
                      </a:schemeClr>
                    </a:solidFill>
                  </a:tcPr>
                </a:tc>
                <a:extLst>
                  <a:ext uri="{0D108BD9-81ED-4DB2-BD59-A6C34878D82A}">
                    <a16:rowId xmlns:a16="http://schemas.microsoft.com/office/drawing/2014/main" val="2322929551"/>
                  </a:ext>
                </a:extLst>
              </a:tr>
            </a:tbl>
          </a:graphicData>
        </a:graphic>
      </p:graphicFrame>
      <p:graphicFrame>
        <p:nvGraphicFramePr>
          <p:cNvPr id="16" name="Tabla 15">
            <a:extLst>
              <a:ext uri="{FF2B5EF4-FFF2-40B4-BE49-F238E27FC236}">
                <a16:creationId xmlns:a16="http://schemas.microsoft.com/office/drawing/2014/main" id="{6E566094-795A-4D7A-9327-8447806EEE44}"/>
              </a:ext>
            </a:extLst>
          </p:cNvPr>
          <p:cNvGraphicFramePr>
            <a:graphicFrameLocks noGrp="1"/>
          </p:cNvGraphicFramePr>
          <p:nvPr>
            <p:extLst/>
          </p:nvPr>
        </p:nvGraphicFramePr>
        <p:xfrm>
          <a:off x="6151387" y="2969015"/>
          <a:ext cx="3025875" cy="959247"/>
        </p:xfrm>
        <a:graphic>
          <a:graphicData uri="http://schemas.openxmlformats.org/drawingml/2006/table">
            <a:tbl>
              <a:tblPr>
                <a:tableStyleId>{5C22544A-7EE6-4342-B048-85BDC9FD1C3A}</a:tableStyleId>
              </a:tblPr>
              <a:tblGrid>
                <a:gridCol w="3025875">
                  <a:extLst>
                    <a:ext uri="{9D8B030D-6E8A-4147-A177-3AD203B41FA5}">
                      <a16:colId xmlns:a16="http://schemas.microsoft.com/office/drawing/2014/main" val="1617628158"/>
                    </a:ext>
                  </a:extLst>
                </a:gridCol>
              </a:tblGrid>
              <a:tr h="319997">
                <a:tc>
                  <a:txBody>
                    <a:bodyPr/>
                    <a:lstStyle/>
                    <a:p>
                      <a:pPr algn="ctr" fontAlgn="ctr"/>
                      <a:r>
                        <a:rPr lang="es-CO" sz="1800" b="1" u="none" strike="noStrike" dirty="0">
                          <a:effectLst/>
                        </a:rPr>
                        <a:t>Transferencias realizadas a la nación </a:t>
                      </a:r>
                    </a:p>
                  </a:txBody>
                  <a:tcPr marL="0" marR="0" marT="0" marB="0" anchor="ctr">
                    <a:solidFill>
                      <a:schemeClr val="accent3"/>
                    </a:solidFill>
                  </a:tcPr>
                </a:tc>
                <a:extLst>
                  <a:ext uri="{0D108BD9-81ED-4DB2-BD59-A6C34878D82A}">
                    <a16:rowId xmlns:a16="http://schemas.microsoft.com/office/drawing/2014/main" val="4142597414"/>
                  </a:ext>
                </a:extLst>
              </a:tr>
              <a:tr h="410607">
                <a:tc>
                  <a:txBody>
                    <a:bodyPr/>
                    <a:lstStyle/>
                    <a:p>
                      <a:pPr algn="ctr" rtl="0" fontAlgn="ctr"/>
                      <a:r>
                        <a:rPr lang="es-CO" sz="1800" b="1" i="0" u="none" strike="noStrike" dirty="0">
                          <a:solidFill>
                            <a:srgbClr val="000000"/>
                          </a:solidFill>
                          <a:effectLst/>
                          <a:latin typeface="Calibri" panose="020F0502020204030204" pitchFamily="34" charset="0"/>
                        </a:rPr>
                        <a:t> $ 179,393,796,776 </a:t>
                      </a:r>
                    </a:p>
                  </a:txBody>
                  <a:tcPr marL="0" marR="0" marT="0" marB="0" anchor="ctr">
                    <a:solidFill>
                      <a:schemeClr val="accent3">
                        <a:lumMod val="40000"/>
                        <a:lumOff val="60000"/>
                      </a:schemeClr>
                    </a:solidFill>
                  </a:tcPr>
                </a:tc>
                <a:extLst>
                  <a:ext uri="{0D108BD9-81ED-4DB2-BD59-A6C34878D82A}">
                    <a16:rowId xmlns:a16="http://schemas.microsoft.com/office/drawing/2014/main" val="2720671184"/>
                  </a:ext>
                </a:extLst>
              </a:tr>
            </a:tbl>
          </a:graphicData>
        </a:graphic>
      </p:graphicFrame>
      <p:graphicFrame>
        <p:nvGraphicFramePr>
          <p:cNvPr id="17" name="Gráfico 16">
            <a:extLst>
              <a:ext uri="{FF2B5EF4-FFF2-40B4-BE49-F238E27FC236}">
                <a16:creationId xmlns:a16="http://schemas.microsoft.com/office/drawing/2014/main" id="{CB566100-DEBA-49A3-B798-1E61642FD1C2}"/>
              </a:ext>
            </a:extLst>
          </p:cNvPr>
          <p:cNvGraphicFramePr>
            <a:graphicFrameLocks/>
          </p:cNvGraphicFramePr>
          <p:nvPr>
            <p:extLst/>
          </p:nvPr>
        </p:nvGraphicFramePr>
        <p:xfrm>
          <a:off x="1925702" y="3540108"/>
          <a:ext cx="2962693" cy="2566742"/>
        </p:xfrm>
        <a:graphic>
          <a:graphicData uri="http://schemas.openxmlformats.org/drawingml/2006/chart">
            <c:chart xmlns:c="http://schemas.openxmlformats.org/drawingml/2006/chart" xmlns:r="http://schemas.openxmlformats.org/officeDocument/2006/relationships" r:id="rId4"/>
          </a:graphicData>
        </a:graphic>
      </p:graphicFrame>
      <p:sp>
        <p:nvSpPr>
          <p:cNvPr id="18" name="CuadroTexto 3">
            <a:extLst>
              <a:ext uri="{FF2B5EF4-FFF2-40B4-BE49-F238E27FC236}">
                <a16:creationId xmlns:a16="http://schemas.microsoft.com/office/drawing/2014/main" id="{00DBDCB8-A525-4D16-86AA-9FE460754EC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E89740E4-8B95-438A-82EC-A380337845A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8266F211-6861-40CC-96D4-DCDF1D68019B}"/>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203039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161A2B78-571D-4D35-B138-8945E3EBC699}"/>
              </a:ext>
            </a:extLst>
          </p:cNvPr>
          <p:cNvCxnSpPr/>
          <p:nvPr/>
        </p:nvCxnSpPr>
        <p:spPr>
          <a:xfrm>
            <a:off x="11710556" y="2288856"/>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8C7F8887-1F18-454B-9F0F-911F8723C24A}"/>
              </a:ext>
            </a:extLst>
          </p:cNvPr>
          <p:cNvCxnSpPr/>
          <p:nvPr/>
        </p:nvCxnSpPr>
        <p:spPr>
          <a:xfrm>
            <a:off x="4666838" y="6448702"/>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D80D222D-4B84-4413-B063-9891C0652295}"/>
              </a:ext>
            </a:extLst>
          </p:cNvPr>
          <p:cNvSpPr/>
          <p:nvPr/>
        </p:nvSpPr>
        <p:spPr>
          <a:xfrm>
            <a:off x="486072" y="1641789"/>
            <a:ext cx="4180766" cy="830997"/>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RECUPERAR CARTERA VENCIDA</a:t>
            </a:r>
          </a:p>
        </p:txBody>
      </p:sp>
      <p:sp>
        <p:nvSpPr>
          <p:cNvPr id="21" name="Rectángulo 20">
            <a:extLst>
              <a:ext uri="{FF2B5EF4-FFF2-40B4-BE49-F238E27FC236}">
                <a16:creationId xmlns:a16="http://schemas.microsoft.com/office/drawing/2014/main" id="{1E182008-558E-485B-BFAE-7DDEB615B415}"/>
              </a:ext>
            </a:extLst>
          </p:cNvPr>
          <p:cNvSpPr/>
          <p:nvPr/>
        </p:nvSpPr>
        <p:spPr>
          <a:xfrm>
            <a:off x="1818464" y="2605348"/>
            <a:ext cx="2467342" cy="461665"/>
          </a:xfrm>
          <a:prstGeom prst="rect">
            <a:avLst/>
          </a:prstGeom>
        </p:spPr>
        <p:txBody>
          <a:bodyPr wrap="none">
            <a:spAutoFit/>
          </a:bodyPr>
          <a:lstStyle/>
          <a:p>
            <a:r>
              <a:rPr lang="es-CO" sz="2400" b="1" dirty="0">
                <a:solidFill>
                  <a:srgbClr val="0070C0"/>
                </a:solidFill>
                <a:latin typeface="Aharoni" panose="02010803020104030203" pitchFamily="2" charset="-79"/>
                <a:cs typeface="Aharoni" panose="02010803020104030203" pitchFamily="2" charset="-79"/>
              </a:rPr>
              <a:t>CUMPLIMIENTO</a:t>
            </a:r>
            <a:endParaRPr lang="es-CO" sz="2400" dirty="0">
              <a:solidFill>
                <a:srgbClr val="0070C0"/>
              </a:solidFill>
            </a:endParaRPr>
          </a:p>
        </p:txBody>
      </p:sp>
      <p:graphicFrame>
        <p:nvGraphicFramePr>
          <p:cNvPr id="22" name="Tabla 21">
            <a:extLst>
              <a:ext uri="{FF2B5EF4-FFF2-40B4-BE49-F238E27FC236}">
                <a16:creationId xmlns:a16="http://schemas.microsoft.com/office/drawing/2014/main" id="{C24F9BC2-DE97-4E3A-A8A5-FE62C40D1164}"/>
              </a:ext>
            </a:extLst>
          </p:cNvPr>
          <p:cNvGraphicFramePr>
            <a:graphicFrameLocks noGrp="1"/>
          </p:cNvGraphicFramePr>
          <p:nvPr>
            <p:extLst>
              <p:ext uri="{D42A27DB-BD31-4B8C-83A1-F6EECF244321}">
                <p14:modId xmlns:p14="http://schemas.microsoft.com/office/powerpoint/2010/main" val="1135515213"/>
              </p:ext>
            </p:extLst>
          </p:nvPr>
        </p:nvGraphicFramePr>
        <p:xfrm>
          <a:off x="6317676" y="3281530"/>
          <a:ext cx="4893880" cy="2590314"/>
        </p:xfrm>
        <a:graphic>
          <a:graphicData uri="http://schemas.openxmlformats.org/drawingml/2006/table">
            <a:tbl>
              <a:tblPr/>
              <a:tblGrid>
                <a:gridCol w="3685305">
                  <a:extLst>
                    <a:ext uri="{9D8B030D-6E8A-4147-A177-3AD203B41FA5}">
                      <a16:colId xmlns:a16="http://schemas.microsoft.com/office/drawing/2014/main" val="999536246"/>
                    </a:ext>
                  </a:extLst>
                </a:gridCol>
                <a:gridCol w="1208575">
                  <a:extLst>
                    <a:ext uri="{9D8B030D-6E8A-4147-A177-3AD203B41FA5}">
                      <a16:colId xmlns:a16="http://schemas.microsoft.com/office/drawing/2014/main" val="2274530889"/>
                    </a:ext>
                  </a:extLst>
                </a:gridCol>
              </a:tblGrid>
              <a:tr h="533779">
                <a:tc>
                  <a:txBody>
                    <a:bodyPr/>
                    <a:lstStyle/>
                    <a:p>
                      <a:pPr algn="ctr" rtl="0" fontAlgn="ctr"/>
                      <a:r>
                        <a:rPr lang="es-CO" sz="1600" b="1" i="0" u="none" strike="noStrike" dirty="0">
                          <a:solidFill>
                            <a:schemeClr val="bg1"/>
                          </a:solidFill>
                          <a:effectLst/>
                          <a:latin typeface="Arial Narrow" panose="020B0606020202030204" pitchFamily="34" charset="0"/>
                        </a:rPr>
                        <a:t>Iniciativas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rtl="0" fontAlgn="ctr"/>
                      <a:r>
                        <a:rPr lang="es-CO" sz="1600" b="1" i="0" u="none" strike="noStrike" dirty="0">
                          <a:solidFill>
                            <a:schemeClr val="bg1"/>
                          </a:solidFill>
                          <a:effectLst/>
                          <a:latin typeface="Arial Narrow" panose="020B0606020202030204" pitchFamily="34" charset="0"/>
                        </a:rPr>
                        <a:t>Cumplimiento Iniciativas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93428211"/>
                  </a:ext>
                </a:extLst>
              </a:tr>
              <a:tr h="440326">
                <a:tc>
                  <a:txBody>
                    <a:bodyPr/>
                    <a:lstStyle/>
                    <a:p>
                      <a:pPr algn="ctr" rtl="0" fontAlgn="ctr"/>
                      <a:r>
                        <a:rPr lang="es-CO" sz="1400" b="0" i="0" u="none" strike="noStrike" dirty="0">
                          <a:solidFill>
                            <a:srgbClr val="000000"/>
                          </a:solidFill>
                          <a:effectLst/>
                          <a:latin typeface="Arial Narrow" panose="020B0606020202030204" pitchFamily="34" charset="0"/>
                        </a:rPr>
                        <a:t>Gestionar los recursos adeudados por los depositarios pendientes de traslado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35260074"/>
                  </a:ext>
                </a:extLst>
              </a:tr>
              <a:tr h="576504">
                <a:tc>
                  <a:txBody>
                    <a:bodyPr/>
                    <a:lstStyle/>
                    <a:p>
                      <a:pPr algn="ctr" rtl="0" fontAlgn="ctr"/>
                      <a:r>
                        <a:rPr lang="es-CO" sz="1400" b="0" i="0" u="none" strike="noStrike" dirty="0">
                          <a:solidFill>
                            <a:srgbClr val="000000"/>
                          </a:solidFill>
                          <a:effectLst/>
                          <a:latin typeface="Arial Narrow" panose="020B0606020202030204" pitchFamily="34" charset="0"/>
                        </a:rPr>
                        <a:t>Gestionar la cartera identificada de las obligaciones vencidas de arrendamiento en Deposito Provisional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2447711"/>
                  </a:ext>
                </a:extLst>
              </a:tr>
              <a:tr h="655369">
                <a:tc>
                  <a:txBody>
                    <a:bodyPr/>
                    <a:lstStyle/>
                    <a:p>
                      <a:pPr algn="ctr" rtl="0" fontAlgn="ctr"/>
                      <a:r>
                        <a:rPr lang="es-CO" sz="1400" b="0" i="0" u="none" strike="noStrike" dirty="0">
                          <a:solidFill>
                            <a:srgbClr val="000000"/>
                          </a:solidFill>
                          <a:effectLst/>
                          <a:latin typeface="Arial Narrow" panose="020B0606020202030204" pitchFamily="34" charset="0"/>
                        </a:rPr>
                        <a:t>Gestionar la recuperación de obligaciones vencidas identificadas para judicializar &gt; 180 días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s-CO" sz="1200" b="1" i="0" u="none" strike="noStrike">
                          <a:solidFill>
                            <a:srgbClr val="000000"/>
                          </a:solidFill>
                          <a:effectLst/>
                          <a:latin typeface="Arial Narrow" panose="020B0606020202030204" pitchFamily="34" charset="0"/>
                        </a:rPr>
                        <a:t>135%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0303901"/>
                  </a:ext>
                </a:extLst>
              </a:tr>
              <a:tr h="384336">
                <a:tc>
                  <a:txBody>
                    <a:bodyPr/>
                    <a:lstStyle/>
                    <a:p>
                      <a:pPr algn="ctr" rtl="0" fontAlgn="ctr"/>
                      <a:r>
                        <a:rPr lang="es-CO" sz="1400" b="0" i="0" u="none" strike="noStrike" dirty="0">
                          <a:solidFill>
                            <a:srgbClr val="000000"/>
                          </a:solidFill>
                          <a:effectLst/>
                          <a:latin typeface="Arial Narrow" panose="020B0606020202030204" pitchFamily="34" charset="0"/>
                        </a:rPr>
                        <a:t>Gestión de cobro persuasivo a través de CISA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s-CO" sz="1200" b="1" i="0" u="none" strike="noStrike" dirty="0">
                          <a:solidFill>
                            <a:srgbClr val="000000"/>
                          </a:solidFill>
                          <a:effectLst/>
                          <a:latin typeface="Arial Narrow" panose="020B0606020202030204" pitchFamily="34" charset="0"/>
                        </a:rPr>
                        <a:t>680%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8976001"/>
                  </a:ext>
                </a:extLst>
              </a:tr>
            </a:tbl>
          </a:graphicData>
        </a:graphic>
      </p:graphicFrame>
      <p:graphicFrame>
        <p:nvGraphicFramePr>
          <p:cNvPr id="23" name="Gráfico 22">
            <a:extLst>
              <a:ext uri="{FF2B5EF4-FFF2-40B4-BE49-F238E27FC236}">
                <a16:creationId xmlns:a16="http://schemas.microsoft.com/office/drawing/2014/main" id="{AFAC21C5-759F-4317-A468-86D2ED9E2826}"/>
              </a:ext>
            </a:extLst>
          </p:cNvPr>
          <p:cNvGraphicFramePr>
            <a:graphicFrameLocks/>
          </p:cNvGraphicFramePr>
          <p:nvPr>
            <p:extLst/>
          </p:nvPr>
        </p:nvGraphicFramePr>
        <p:xfrm>
          <a:off x="1637133" y="3124609"/>
          <a:ext cx="3849152" cy="2776033"/>
        </p:xfrm>
        <a:graphic>
          <a:graphicData uri="http://schemas.openxmlformats.org/drawingml/2006/chart">
            <c:chart xmlns:c="http://schemas.openxmlformats.org/drawingml/2006/chart" xmlns:r="http://schemas.openxmlformats.org/officeDocument/2006/relationships" r:id="rId4"/>
          </a:graphicData>
        </a:graphic>
      </p:graphicFrame>
      <p:sp>
        <p:nvSpPr>
          <p:cNvPr id="24" name="Rectángulo 23">
            <a:extLst>
              <a:ext uri="{FF2B5EF4-FFF2-40B4-BE49-F238E27FC236}">
                <a16:creationId xmlns:a16="http://schemas.microsoft.com/office/drawing/2014/main" id="{4D6E1120-7BBC-46B6-AAE6-C3D3AEE36836}"/>
              </a:ext>
            </a:extLst>
          </p:cNvPr>
          <p:cNvSpPr/>
          <p:nvPr/>
        </p:nvSpPr>
        <p:spPr>
          <a:xfrm>
            <a:off x="486072" y="1028216"/>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2</a:t>
            </a:r>
            <a:endParaRPr lang="es-CO" dirty="0">
              <a:solidFill>
                <a:schemeClr val="accent5"/>
              </a:solidFill>
            </a:endParaRPr>
          </a:p>
        </p:txBody>
      </p:sp>
      <p:sp>
        <p:nvSpPr>
          <p:cNvPr id="12" name="CuadroTexto 3">
            <a:extLst>
              <a:ext uri="{FF2B5EF4-FFF2-40B4-BE49-F238E27FC236}">
                <a16:creationId xmlns:a16="http://schemas.microsoft.com/office/drawing/2014/main" id="{5B91248D-0808-4AED-BE52-981332135E4C}"/>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4" name="Rectángulo 13">
            <a:extLst>
              <a:ext uri="{FF2B5EF4-FFF2-40B4-BE49-F238E27FC236}">
                <a16:creationId xmlns:a16="http://schemas.microsoft.com/office/drawing/2014/main" id="{BC624245-50C1-4313-9D06-336441C568D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7E1EBC39-9980-404D-ADDB-D8FC1E200AA0}"/>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1522876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621E3956-69C7-4992-9897-6F0C788E31DE}"/>
              </a:ext>
            </a:extLst>
          </p:cNvPr>
          <p:cNvCxnSpPr/>
          <p:nvPr/>
        </p:nvCxnSpPr>
        <p:spPr>
          <a:xfrm>
            <a:off x="11488883" y="20343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57B61A1A-85FE-4A76-9592-84B21774B045}"/>
              </a:ext>
            </a:extLst>
          </p:cNvPr>
          <p:cNvCxnSpPr/>
          <p:nvPr/>
        </p:nvCxnSpPr>
        <p:spPr>
          <a:xfrm>
            <a:off x="4445165" y="61941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E3B951D7-6DBB-4447-BBD1-B6B49E28F666}"/>
              </a:ext>
            </a:extLst>
          </p:cNvPr>
          <p:cNvSpPr/>
          <p:nvPr/>
        </p:nvSpPr>
        <p:spPr>
          <a:xfrm>
            <a:off x="884599" y="1863887"/>
            <a:ext cx="4180766" cy="646331"/>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OBTENER INGRESOS A PARTIR DE LA COMERCIALIZACIÓN DE ACTIVOS</a:t>
            </a:r>
          </a:p>
        </p:txBody>
      </p:sp>
      <p:sp>
        <p:nvSpPr>
          <p:cNvPr id="21" name="Rectángulo 20">
            <a:extLst>
              <a:ext uri="{FF2B5EF4-FFF2-40B4-BE49-F238E27FC236}">
                <a16:creationId xmlns:a16="http://schemas.microsoft.com/office/drawing/2014/main" id="{152ED398-D889-4DEB-82D2-0CA780A3D169}"/>
              </a:ext>
            </a:extLst>
          </p:cNvPr>
          <p:cNvSpPr/>
          <p:nvPr/>
        </p:nvSpPr>
        <p:spPr>
          <a:xfrm>
            <a:off x="862630" y="2708696"/>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22" name="Rectángulo 21">
            <a:extLst>
              <a:ext uri="{FF2B5EF4-FFF2-40B4-BE49-F238E27FC236}">
                <a16:creationId xmlns:a16="http://schemas.microsoft.com/office/drawing/2014/main" id="{6ACD993D-C73D-4FE5-A43F-C9D4709790FF}"/>
              </a:ext>
            </a:extLst>
          </p:cNvPr>
          <p:cNvSpPr/>
          <p:nvPr/>
        </p:nvSpPr>
        <p:spPr>
          <a:xfrm>
            <a:off x="890922" y="1284691"/>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3</a:t>
            </a:r>
            <a:endParaRPr lang="es-CO" dirty="0">
              <a:solidFill>
                <a:schemeClr val="accent5"/>
              </a:solidFill>
            </a:endParaRPr>
          </a:p>
        </p:txBody>
      </p:sp>
      <p:graphicFrame>
        <p:nvGraphicFramePr>
          <p:cNvPr id="23" name="Tabla 22">
            <a:extLst>
              <a:ext uri="{FF2B5EF4-FFF2-40B4-BE49-F238E27FC236}">
                <a16:creationId xmlns:a16="http://schemas.microsoft.com/office/drawing/2014/main" id="{08C28175-426C-4AA2-B0C9-D3A2745B39D3}"/>
              </a:ext>
            </a:extLst>
          </p:cNvPr>
          <p:cNvGraphicFramePr>
            <a:graphicFrameLocks noGrp="1"/>
          </p:cNvGraphicFramePr>
          <p:nvPr>
            <p:extLst/>
          </p:nvPr>
        </p:nvGraphicFramePr>
        <p:xfrm>
          <a:off x="6085104" y="4321589"/>
          <a:ext cx="5133584" cy="1412866"/>
        </p:xfrm>
        <a:graphic>
          <a:graphicData uri="http://schemas.openxmlformats.org/drawingml/2006/table">
            <a:tbl>
              <a:tblPr>
                <a:tableStyleId>{BDBED569-4797-4DF1-A0F4-6AAB3CD982D8}</a:tableStyleId>
              </a:tblPr>
              <a:tblGrid>
                <a:gridCol w="3223448">
                  <a:extLst>
                    <a:ext uri="{9D8B030D-6E8A-4147-A177-3AD203B41FA5}">
                      <a16:colId xmlns:a16="http://schemas.microsoft.com/office/drawing/2014/main" val="3759477615"/>
                    </a:ext>
                  </a:extLst>
                </a:gridCol>
                <a:gridCol w="1910136">
                  <a:extLst>
                    <a:ext uri="{9D8B030D-6E8A-4147-A177-3AD203B41FA5}">
                      <a16:colId xmlns:a16="http://schemas.microsoft.com/office/drawing/2014/main" val="2306821368"/>
                    </a:ext>
                  </a:extLst>
                </a:gridCol>
              </a:tblGrid>
              <a:tr h="345786">
                <a:tc gridSpan="2">
                  <a:txBody>
                    <a:bodyPr/>
                    <a:lstStyle/>
                    <a:p>
                      <a:pPr algn="ctr" fontAlgn="ctr"/>
                      <a:r>
                        <a:rPr lang="es-CO" sz="1800" b="1" u="none" strike="noStrike" dirty="0">
                          <a:solidFill>
                            <a:schemeClr val="bg1"/>
                          </a:solidFill>
                          <a:effectLst/>
                        </a:rPr>
                        <a:t>Valor recaudado por comercialización de activos</a:t>
                      </a:r>
                      <a:endParaRPr lang="es-CO" sz="1800" b="1" i="0" u="none" strike="noStrike" dirty="0">
                        <a:solidFill>
                          <a:schemeClr val="bg1"/>
                        </a:solidFill>
                        <a:effectLst/>
                        <a:latin typeface="Arial Narrow" panose="020B0606020202030204" pitchFamily="34" charset="0"/>
                      </a:endParaRPr>
                    </a:p>
                  </a:txBody>
                  <a:tcPr marL="0" marR="0" marT="0" marB="0" anchor="ctr">
                    <a:solidFill>
                      <a:srgbClr val="002060"/>
                    </a:solidFill>
                  </a:tcPr>
                </a:tc>
                <a:tc hMerge="1">
                  <a:txBody>
                    <a:bodyPr/>
                    <a:lstStyle/>
                    <a:p>
                      <a:pPr algn="ctr" fontAlgn="ctr"/>
                      <a:endParaRPr lang="es-CO" sz="6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020557929"/>
                  </a:ext>
                </a:extLst>
              </a:tr>
              <a:tr h="244232">
                <a:tc>
                  <a:txBody>
                    <a:bodyPr/>
                    <a:lstStyle/>
                    <a:p>
                      <a:pPr algn="ctr" fontAlgn="ctr"/>
                      <a:r>
                        <a:rPr lang="es-CO" sz="1600" b="0" i="0" u="none" strike="noStrike" dirty="0">
                          <a:solidFill>
                            <a:srgbClr val="000000"/>
                          </a:solidFill>
                          <a:effectLst/>
                          <a:latin typeface="Arial Narrow" panose="020B0606020202030204" pitchFamily="34" charset="0"/>
                        </a:rPr>
                        <a:t>Por bienes inmuebles sociales y  no sociales</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$117,285,433,975 </a:t>
                      </a:r>
                    </a:p>
                  </a:txBody>
                  <a:tcPr marL="0" marR="0" marT="0" marB="0" anchor="ctr"/>
                </a:tc>
                <a:extLst>
                  <a:ext uri="{0D108BD9-81ED-4DB2-BD59-A6C34878D82A}">
                    <a16:rowId xmlns:a16="http://schemas.microsoft.com/office/drawing/2014/main" val="2044661866"/>
                  </a:ext>
                </a:extLst>
              </a:tr>
              <a:tr h="184558">
                <a:tc>
                  <a:txBody>
                    <a:bodyPr/>
                    <a:lstStyle/>
                    <a:p>
                      <a:pPr algn="ctr" fontAlgn="ctr"/>
                      <a:r>
                        <a:rPr lang="es-CO" sz="1600" b="0" i="0" u="none" strike="noStrike" dirty="0">
                          <a:solidFill>
                            <a:srgbClr val="000000"/>
                          </a:solidFill>
                          <a:effectLst/>
                          <a:latin typeface="Arial Narrow" panose="020B0606020202030204" pitchFamily="34" charset="0"/>
                        </a:rPr>
                        <a:t>Por bienes inmuebles</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$6,278,823,005</a:t>
                      </a:r>
                    </a:p>
                  </a:txBody>
                  <a:tcPr marL="0" marR="0" marT="0" marB="0" anchor="ctr"/>
                </a:tc>
                <a:extLst>
                  <a:ext uri="{0D108BD9-81ED-4DB2-BD59-A6C34878D82A}">
                    <a16:rowId xmlns:a16="http://schemas.microsoft.com/office/drawing/2014/main" val="3703879262"/>
                  </a:ext>
                </a:extLst>
              </a:tr>
              <a:tr h="335560">
                <a:tc>
                  <a:txBody>
                    <a:bodyPr/>
                    <a:lstStyle/>
                    <a:p>
                      <a:pPr algn="ctr" fontAlgn="ctr"/>
                      <a:r>
                        <a:rPr lang="es-CO" sz="1600" b="0" i="0" u="none" strike="noStrike" dirty="0">
                          <a:solidFill>
                            <a:srgbClr val="000000"/>
                          </a:solidFill>
                          <a:effectLst/>
                          <a:latin typeface="Arial Narrow" panose="020B0606020202030204" pitchFamily="34" charset="0"/>
                        </a:rPr>
                        <a:t>Por sociedades </a:t>
                      </a:r>
                    </a:p>
                  </a:txBody>
                  <a:tcPr marL="0" marR="0" marT="0" marB="0" anchor="ctr"/>
                </a:tc>
                <a:tc>
                  <a:txBody>
                    <a:bodyPr/>
                    <a:lstStyle/>
                    <a:p>
                      <a:pPr algn="ctr" fontAlgn="ctr"/>
                      <a:r>
                        <a:rPr lang="es-CO" sz="1600" b="1" i="0" u="none" strike="noStrike" dirty="0">
                          <a:solidFill>
                            <a:srgbClr val="000000"/>
                          </a:solidFill>
                          <a:effectLst/>
                          <a:latin typeface="Arial Narrow" panose="020B0606020202030204" pitchFamily="34" charset="0"/>
                        </a:rPr>
                        <a:t> $7,685,677,983 </a:t>
                      </a:r>
                    </a:p>
                  </a:txBody>
                  <a:tcPr marL="0" marR="0" marT="0" marB="0" anchor="ctr"/>
                </a:tc>
                <a:extLst>
                  <a:ext uri="{0D108BD9-81ED-4DB2-BD59-A6C34878D82A}">
                    <a16:rowId xmlns:a16="http://schemas.microsoft.com/office/drawing/2014/main" val="704456714"/>
                  </a:ext>
                </a:extLst>
              </a:tr>
            </a:tbl>
          </a:graphicData>
        </a:graphic>
      </p:graphicFrame>
      <p:graphicFrame>
        <p:nvGraphicFramePr>
          <p:cNvPr id="24" name="Tabla 23">
            <a:extLst>
              <a:ext uri="{FF2B5EF4-FFF2-40B4-BE49-F238E27FC236}">
                <a16:creationId xmlns:a16="http://schemas.microsoft.com/office/drawing/2014/main" id="{65D8C38D-0338-441C-A94B-9EAB331459AB}"/>
              </a:ext>
            </a:extLst>
          </p:cNvPr>
          <p:cNvGraphicFramePr>
            <a:graphicFrameLocks noGrp="1"/>
          </p:cNvGraphicFramePr>
          <p:nvPr>
            <p:extLst/>
          </p:nvPr>
        </p:nvGraphicFramePr>
        <p:xfrm>
          <a:off x="6520876" y="3589882"/>
          <a:ext cx="4566339" cy="556725"/>
        </p:xfrm>
        <a:graphic>
          <a:graphicData uri="http://schemas.openxmlformats.org/drawingml/2006/table">
            <a:tbl>
              <a:tblPr>
                <a:tableStyleId>{5C22544A-7EE6-4342-B048-85BDC9FD1C3A}</a:tableStyleId>
              </a:tblPr>
              <a:tblGrid>
                <a:gridCol w="3003524">
                  <a:extLst>
                    <a:ext uri="{9D8B030D-6E8A-4147-A177-3AD203B41FA5}">
                      <a16:colId xmlns:a16="http://schemas.microsoft.com/office/drawing/2014/main" val="1617628158"/>
                    </a:ext>
                  </a:extLst>
                </a:gridCol>
                <a:gridCol w="1562815">
                  <a:extLst>
                    <a:ext uri="{9D8B030D-6E8A-4147-A177-3AD203B41FA5}">
                      <a16:colId xmlns:a16="http://schemas.microsoft.com/office/drawing/2014/main" val="2613667204"/>
                    </a:ext>
                  </a:extLst>
                </a:gridCol>
              </a:tblGrid>
              <a:tr h="213557">
                <a:tc>
                  <a:txBody>
                    <a:bodyPr/>
                    <a:lstStyle/>
                    <a:p>
                      <a:pPr algn="ctr" rtl="0" fontAlgn="ctr"/>
                      <a:r>
                        <a:rPr lang="es-CO" sz="1600" b="1" i="0" u="none" strike="noStrike" dirty="0">
                          <a:solidFill>
                            <a:srgbClr val="000000"/>
                          </a:solidFill>
                          <a:effectLst/>
                          <a:latin typeface="Arial Narrow" panose="020B0606020202030204" pitchFamily="34" charset="0"/>
                        </a:rPr>
                        <a:t>Valor total recaudado</a:t>
                      </a:r>
                    </a:p>
                  </a:txBody>
                  <a:tcPr marL="0" marR="0" marT="0" marB="0" anchor="ctr">
                    <a:solidFill>
                      <a:schemeClr val="accent2">
                        <a:lumMod val="60000"/>
                        <a:lumOff val="4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Meta 2018</a:t>
                      </a:r>
                    </a:p>
                  </a:txBody>
                  <a:tcPr marL="0" marR="0" marT="0" marB="0" anchor="ctr">
                    <a:solidFill>
                      <a:schemeClr val="accent6">
                        <a:lumMod val="60000"/>
                        <a:lumOff val="40000"/>
                      </a:schemeClr>
                    </a:solidFill>
                  </a:tcPr>
                </a:tc>
                <a:extLst>
                  <a:ext uri="{0D108BD9-81ED-4DB2-BD59-A6C34878D82A}">
                    <a16:rowId xmlns:a16="http://schemas.microsoft.com/office/drawing/2014/main" val="4142597414"/>
                  </a:ext>
                </a:extLst>
              </a:tr>
              <a:tr h="312885">
                <a:tc>
                  <a:txBody>
                    <a:bodyPr/>
                    <a:lstStyle/>
                    <a:p>
                      <a:pPr algn="ctr" fontAlgn="ctr"/>
                      <a:r>
                        <a:rPr lang="es-CO" sz="1600" b="1" i="0" u="none" strike="noStrike" dirty="0">
                          <a:solidFill>
                            <a:srgbClr val="000000"/>
                          </a:solidFill>
                          <a:effectLst/>
                          <a:latin typeface="Arial Narrow" panose="020B0606020202030204" pitchFamily="34" charset="0"/>
                        </a:rPr>
                        <a:t> $131,249,934,963.00</a:t>
                      </a:r>
                    </a:p>
                  </a:txBody>
                  <a:tcPr marL="0" marR="0" marT="0" marB="0" anchor="ctr">
                    <a:solidFill>
                      <a:schemeClr val="accent2">
                        <a:lumMod val="20000"/>
                        <a:lumOff val="80000"/>
                      </a:schemeClr>
                    </a:solidFill>
                  </a:tcPr>
                </a:tc>
                <a:tc>
                  <a:txBody>
                    <a:bodyPr/>
                    <a:lstStyle/>
                    <a:p>
                      <a:pPr algn="ctr" fontAlgn="ctr"/>
                      <a:r>
                        <a:rPr lang="es-CO" sz="1600" b="1" i="0" u="none" strike="noStrike" dirty="0">
                          <a:solidFill>
                            <a:srgbClr val="000000"/>
                          </a:solidFill>
                          <a:effectLst/>
                          <a:latin typeface="Arial Narrow" panose="020B0606020202030204" pitchFamily="34" charset="0"/>
                        </a:rPr>
                        <a:t> $383,548,100,000</a:t>
                      </a:r>
                    </a:p>
                  </a:txBody>
                  <a:tcPr marL="0" marR="0" marT="0" marB="0" anchor="ctr">
                    <a:solidFill>
                      <a:schemeClr val="accent6">
                        <a:lumMod val="20000"/>
                        <a:lumOff val="80000"/>
                      </a:schemeClr>
                    </a:solidFill>
                  </a:tcPr>
                </a:tc>
                <a:extLst>
                  <a:ext uri="{0D108BD9-81ED-4DB2-BD59-A6C34878D82A}">
                    <a16:rowId xmlns:a16="http://schemas.microsoft.com/office/drawing/2014/main" val="2720671184"/>
                  </a:ext>
                </a:extLst>
              </a:tr>
            </a:tbl>
          </a:graphicData>
        </a:graphic>
      </p:graphicFrame>
      <p:pic>
        <p:nvPicPr>
          <p:cNvPr id="25" name="Imagen 24">
            <a:extLst>
              <a:ext uri="{FF2B5EF4-FFF2-40B4-BE49-F238E27FC236}">
                <a16:creationId xmlns:a16="http://schemas.microsoft.com/office/drawing/2014/main" id="{BCA6035A-80DF-4119-910B-7BF1D35B8138}"/>
              </a:ext>
            </a:extLst>
          </p:cNvPr>
          <p:cNvPicPr>
            <a:picLocks noChangeAspect="1"/>
          </p:cNvPicPr>
          <p:nvPr/>
        </p:nvPicPr>
        <p:blipFill rotWithShape="1">
          <a:blip r:embed="rId4"/>
          <a:srcRect l="15904" t="29490" r="50000" b="26147"/>
          <a:stretch/>
        </p:blipFill>
        <p:spPr>
          <a:xfrm>
            <a:off x="7715121" y="1367866"/>
            <a:ext cx="2203306" cy="1612570"/>
          </a:xfrm>
          <a:prstGeom prst="rect">
            <a:avLst/>
          </a:prstGeom>
        </p:spPr>
      </p:pic>
      <p:graphicFrame>
        <p:nvGraphicFramePr>
          <p:cNvPr id="26" name="Gráfico 25">
            <a:extLst>
              <a:ext uri="{FF2B5EF4-FFF2-40B4-BE49-F238E27FC236}">
                <a16:creationId xmlns:a16="http://schemas.microsoft.com/office/drawing/2014/main" id="{C8AB5F82-AB51-4CF5-A148-520B0EE89EEB}"/>
              </a:ext>
            </a:extLst>
          </p:cNvPr>
          <p:cNvGraphicFramePr>
            <a:graphicFrameLocks/>
          </p:cNvGraphicFramePr>
          <p:nvPr>
            <p:extLst/>
          </p:nvPr>
        </p:nvGraphicFramePr>
        <p:xfrm>
          <a:off x="523839" y="3197878"/>
          <a:ext cx="3718435" cy="3154701"/>
        </p:xfrm>
        <a:graphic>
          <a:graphicData uri="http://schemas.openxmlformats.org/drawingml/2006/chart">
            <c:chart xmlns:c="http://schemas.openxmlformats.org/drawingml/2006/chart" xmlns:r="http://schemas.openxmlformats.org/officeDocument/2006/relationships" r:id="rId5"/>
          </a:graphicData>
        </a:graphic>
      </p:graphicFrame>
      <p:sp>
        <p:nvSpPr>
          <p:cNvPr id="13" name="CuadroTexto 3">
            <a:extLst>
              <a:ext uri="{FF2B5EF4-FFF2-40B4-BE49-F238E27FC236}">
                <a16:creationId xmlns:a16="http://schemas.microsoft.com/office/drawing/2014/main" id="{0F5EFD1F-CCD0-46F2-B7CA-CF827F99E0EE}"/>
              </a:ext>
            </a:extLst>
          </p:cNvPr>
          <p:cNvSpPr txBox="1">
            <a:spLocks noChangeArrowheads="1"/>
          </p:cNvSpPr>
          <p:nvPr/>
        </p:nvSpPr>
        <p:spPr bwMode="auto">
          <a:xfrm>
            <a:off x="1678544" y="425636"/>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4" name="Rectángulo 13">
            <a:extLst>
              <a:ext uri="{FF2B5EF4-FFF2-40B4-BE49-F238E27FC236}">
                <a16:creationId xmlns:a16="http://schemas.microsoft.com/office/drawing/2014/main" id="{493B919B-B72D-4FA6-B4B0-B1D6C5F31CB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95820767-8C2E-4CCF-A8E3-4D389D03FB2D}"/>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920484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D63E95D3-287F-41E0-97DD-5E78EB559B39}"/>
              </a:ext>
            </a:extLst>
          </p:cNvPr>
          <p:cNvCxnSpPr/>
          <p:nvPr/>
        </p:nvCxnSpPr>
        <p:spPr>
          <a:xfrm>
            <a:off x="11498119" y="2205179"/>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E0B087E6-4BD3-4630-916F-8717DE941F3E}"/>
              </a:ext>
            </a:extLst>
          </p:cNvPr>
          <p:cNvCxnSpPr/>
          <p:nvPr/>
        </p:nvCxnSpPr>
        <p:spPr>
          <a:xfrm>
            <a:off x="4454401" y="6365025"/>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92E2371D-8E5C-456C-B8D2-8CB1ED9C7A66}"/>
              </a:ext>
            </a:extLst>
          </p:cNvPr>
          <p:cNvSpPr/>
          <p:nvPr/>
        </p:nvSpPr>
        <p:spPr>
          <a:xfrm>
            <a:off x="693880" y="1756585"/>
            <a:ext cx="4039091" cy="1200329"/>
          </a:xfrm>
          <a:prstGeom prst="rect">
            <a:avLst/>
          </a:prstGeom>
        </p:spPr>
        <p:txBody>
          <a:bodyPr wrap="square">
            <a:spAutoFit/>
          </a:bodyPr>
          <a:lstStyle/>
          <a:p>
            <a:pPr algn="ctr"/>
            <a:r>
              <a:rPr lang="es-CO" sz="2400" b="1" dirty="0">
                <a:latin typeface="Aharoni" panose="02010803020104030203" pitchFamily="2" charset="-79"/>
                <a:cs typeface="Aharoni" panose="02010803020104030203" pitchFamily="2" charset="-79"/>
              </a:rPr>
              <a:t>LOGRAR PRODUCTIVIDAD DE ACTIVOS GENERANDO INGRESOS ECONÓMICOS</a:t>
            </a:r>
          </a:p>
        </p:txBody>
      </p:sp>
      <p:sp>
        <p:nvSpPr>
          <p:cNvPr id="21" name="Rectángulo 20">
            <a:extLst>
              <a:ext uri="{FF2B5EF4-FFF2-40B4-BE49-F238E27FC236}">
                <a16:creationId xmlns:a16="http://schemas.microsoft.com/office/drawing/2014/main" id="{390394FA-2FDF-49ED-BD40-67878F07BCD1}"/>
              </a:ext>
            </a:extLst>
          </p:cNvPr>
          <p:cNvSpPr/>
          <p:nvPr/>
        </p:nvSpPr>
        <p:spPr>
          <a:xfrm>
            <a:off x="665589" y="2992191"/>
            <a:ext cx="1327608" cy="276999"/>
          </a:xfrm>
          <a:prstGeom prst="rect">
            <a:avLst/>
          </a:prstGeom>
        </p:spPr>
        <p:txBody>
          <a:bodyPr wrap="none">
            <a:spAutoFit/>
          </a:bodyPr>
          <a:lstStyle/>
          <a:p>
            <a:r>
              <a:rPr lang="es-CO" sz="1200"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22" name="Tabla 21">
            <a:extLst>
              <a:ext uri="{FF2B5EF4-FFF2-40B4-BE49-F238E27FC236}">
                <a16:creationId xmlns:a16="http://schemas.microsoft.com/office/drawing/2014/main" id="{BBAF6EF3-DE95-4BDF-9137-E88A7D806C09}"/>
              </a:ext>
            </a:extLst>
          </p:cNvPr>
          <p:cNvGraphicFramePr>
            <a:graphicFrameLocks noGrp="1"/>
          </p:cNvGraphicFramePr>
          <p:nvPr>
            <p:extLst/>
          </p:nvPr>
        </p:nvGraphicFramePr>
        <p:xfrm>
          <a:off x="6169892" y="2847396"/>
          <a:ext cx="4831757" cy="1443458"/>
        </p:xfrm>
        <a:graphic>
          <a:graphicData uri="http://schemas.openxmlformats.org/drawingml/2006/table">
            <a:tbl>
              <a:tblPr>
                <a:tableStyleId>{BDBED569-4797-4DF1-A0F4-6AAB3CD982D8}</a:tableStyleId>
              </a:tblPr>
              <a:tblGrid>
                <a:gridCol w="2029787">
                  <a:extLst>
                    <a:ext uri="{9D8B030D-6E8A-4147-A177-3AD203B41FA5}">
                      <a16:colId xmlns:a16="http://schemas.microsoft.com/office/drawing/2014/main" val="3759477615"/>
                    </a:ext>
                  </a:extLst>
                </a:gridCol>
                <a:gridCol w="1360610">
                  <a:extLst>
                    <a:ext uri="{9D8B030D-6E8A-4147-A177-3AD203B41FA5}">
                      <a16:colId xmlns:a16="http://schemas.microsoft.com/office/drawing/2014/main" val="2306821368"/>
                    </a:ext>
                  </a:extLst>
                </a:gridCol>
                <a:gridCol w="1441360">
                  <a:extLst>
                    <a:ext uri="{9D8B030D-6E8A-4147-A177-3AD203B41FA5}">
                      <a16:colId xmlns:a16="http://schemas.microsoft.com/office/drawing/2014/main" val="766491520"/>
                    </a:ext>
                  </a:extLst>
                </a:gridCol>
              </a:tblGrid>
              <a:tr h="345786">
                <a:tc gridSpan="3">
                  <a:txBody>
                    <a:bodyPr/>
                    <a:lstStyle/>
                    <a:p>
                      <a:pPr algn="ctr" fontAlgn="ctr"/>
                      <a:r>
                        <a:rPr lang="es-CO" sz="1400" b="1" u="none" strike="noStrike" dirty="0">
                          <a:solidFill>
                            <a:schemeClr val="bg1"/>
                          </a:solidFill>
                          <a:effectLst/>
                        </a:rPr>
                        <a:t>Valor recaudado por concepto de arrendamiento</a:t>
                      </a:r>
                      <a:endParaRPr lang="es-CO" sz="1400" b="1" i="0" u="none" strike="noStrike" dirty="0">
                        <a:solidFill>
                          <a:schemeClr val="bg1"/>
                        </a:solidFill>
                        <a:effectLst/>
                        <a:latin typeface="Arial Narrow" panose="020B0606020202030204" pitchFamily="34" charset="0"/>
                      </a:endParaRPr>
                    </a:p>
                  </a:txBody>
                  <a:tcPr marL="0" marR="0" marT="0" marB="0" anchor="ctr">
                    <a:solidFill>
                      <a:srgbClr val="002060"/>
                    </a:solidFill>
                  </a:tcPr>
                </a:tc>
                <a:tc hMerge="1">
                  <a:txBody>
                    <a:bodyPr/>
                    <a:lstStyle/>
                    <a:p>
                      <a:pPr algn="ctr" fontAlgn="ctr"/>
                      <a:endParaRPr lang="es-CO" sz="600" b="1" i="0" u="none" strike="noStrike" dirty="0">
                        <a:solidFill>
                          <a:srgbClr val="FFFFFF"/>
                        </a:solidFill>
                        <a:effectLst/>
                        <a:latin typeface="Arial Narrow" panose="020B0606020202030204" pitchFamily="34" charset="0"/>
                      </a:endParaRPr>
                    </a:p>
                  </a:txBody>
                  <a:tcPr marL="0" marR="0" marT="0" marB="0" anchor="ctr"/>
                </a:tc>
                <a:tc hMerge="1">
                  <a:txBody>
                    <a:bodyPr/>
                    <a:lstStyle/>
                    <a:p>
                      <a:pPr algn="ctr" fontAlgn="ctr"/>
                      <a:endParaRPr lang="es-CO" sz="1400" b="1" i="0" u="none" strike="noStrike" dirty="0">
                        <a:solidFill>
                          <a:srgbClr val="FFFFFF"/>
                        </a:solidFill>
                        <a:effectLst/>
                        <a:latin typeface="Arial Narrow" panose="020B0606020202030204" pitchFamily="34" charset="0"/>
                      </a:endParaRPr>
                    </a:p>
                  </a:txBody>
                  <a:tcPr marL="0" marR="0" marT="0" marB="0" anchor="ctr"/>
                </a:tc>
                <a:extLst>
                  <a:ext uri="{0D108BD9-81ED-4DB2-BD59-A6C34878D82A}">
                    <a16:rowId xmlns:a16="http://schemas.microsoft.com/office/drawing/2014/main" val="2020557929"/>
                  </a:ext>
                </a:extLst>
              </a:tr>
              <a:tr h="244232">
                <a:tc>
                  <a:txBody>
                    <a:bodyPr/>
                    <a:lstStyle/>
                    <a:p>
                      <a:pPr algn="ctr" fontAlgn="ctr"/>
                      <a:r>
                        <a:rPr lang="es-CO" sz="1400" b="0" i="0" u="none" strike="noStrike" dirty="0">
                          <a:solidFill>
                            <a:srgbClr val="000000"/>
                          </a:solidFill>
                          <a:effectLst/>
                          <a:latin typeface="Arial Narrow" panose="020B0606020202030204" pitchFamily="34" charset="0"/>
                        </a:rPr>
                        <a:t>Por deposito provisional </a:t>
                      </a:r>
                    </a:p>
                  </a:txBody>
                  <a:tcPr marL="0" marR="0" marT="0" marB="0" anchor="ctr"/>
                </a:tc>
                <a:tc>
                  <a:txBody>
                    <a:bodyPr/>
                    <a:lstStyle/>
                    <a:p>
                      <a:pPr algn="ctr" fontAlgn="ctr"/>
                      <a:r>
                        <a:rPr lang="es-CO" sz="1400" b="1" i="0" u="none" strike="noStrike" dirty="0">
                          <a:solidFill>
                            <a:srgbClr val="000000"/>
                          </a:solidFill>
                          <a:effectLst/>
                          <a:latin typeface="Arial Narrow" panose="020B0606020202030204" pitchFamily="34" charset="0"/>
                        </a:rPr>
                        <a:t>$68,674,495,692.70 </a:t>
                      </a:r>
                    </a:p>
                  </a:txBody>
                  <a:tcPr marL="0" marR="0" marT="0" marB="0" anchor="ctr"/>
                </a:tc>
                <a:tc>
                  <a:txBody>
                    <a:bodyPr/>
                    <a:lstStyle/>
                    <a:p>
                      <a:pPr marL="0" algn="ctr" defTabSz="685800" rtl="0" eaLnBrk="1" fontAlgn="ctr" latinLnBrk="0" hangingPunct="1"/>
                      <a:r>
                        <a:rPr lang="es-CO" sz="1400" b="1" i="0" u="none" strike="noStrike" kern="1200" dirty="0">
                          <a:solidFill>
                            <a:srgbClr val="000000"/>
                          </a:solidFill>
                          <a:effectLst/>
                          <a:latin typeface="Arial Narrow" panose="020B0606020202030204" pitchFamily="34" charset="0"/>
                          <a:ea typeface="+mn-ea"/>
                          <a:cs typeface="+mn-cs"/>
                        </a:rPr>
                        <a:t>$40,000,000,000.00</a:t>
                      </a:r>
                    </a:p>
                  </a:txBody>
                  <a:tcPr marL="0" marR="0" marT="0" marB="0" anchor="ctr"/>
                </a:tc>
                <a:extLst>
                  <a:ext uri="{0D108BD9-81ED-4DB2-BD59-A6C34878D82A}">
                    <a16:rowId xmlns:a16="http://schemas.microsoft.com/office/drawing/2014/main" val="2044661866"/>
                  </a:ext>
                </a:extLst>
              </a:tr>
              <a:tr h="184558">
                <a:tc>
                  <a:txBody>
                    <a:bodyPr/>
                    <a:lstStyle/>
                    <a:p>
                      <a:pPr algn="ctr" fontAlgn="ctr"/>
                      <a:r>
                        <a:rPr lang="es-CO" sz="1400" b="0" i="0" u="none" strike="noStrike" dirty="0">
                          <a:solidFill>
                            <a:srgbClr val="000000"/>
                          </a:solidFill>
                          <a:effectLst/>
                          <a:latin typeface="Arial Narrow" panose="020B0606020202030204" pitchFamily="34" charset="0"/>
                        </a:rPr>
                        <a:t>Por Administración directa</a:t>
                      </a:r>
                    </a:p>
                  </a:txBody>
                  <a:tcPr marL="0" marR="0" marT="0" marB="0" anchor="ctr"/>
                </a:tc>
                <a:tc>
                  <a:txBody>
                    <a:bodyPr/>
                    <a:lstStyle/>
                    <a:p>
                      <a:pPr algn="ctr" fontAlgn="ctr"/>
                      <a:r>
                        <a:rPr lang="es-CO" sz="1400" b="1" i="0" u="none" strike="noStrike" dirty="0">
                          <a:solidFill>
                            <a:srgbClr val="000000"/>
                          </a:solidFill>
                          <a:effectLst/>
                          <a:latin typeface="Arial Narrow" panose="020B0606020202030204" pitchFamily="34" charset="0"/>
                        </a:rPr>
                        <a:t>$54,718,501,244.00 </a:t>
                      </a:r>
                    </a:p>
                  </a:txBody>
                  <a:tcPr marL="0" marR="0" marT="0" marB="0" anchor="ctr"/>
                </a:tc>
                <a:tc>
                  <a:txBody>
                    <a:bodyPr/>
                    <a:lstStyle/>
                    <a:p>
                      <a:pPr marL="0" algn="ctr" defTabSz="685800" rtl="0" eaLnBrk="1" fontAlgn="ctr" latinLnBrk="0" hangingPunct="1"/>
                      <a:r>
                        <a:rPr lang="es-CO" sz="1400" b="1" i="0" u="none" strike="noStrike" kern="1200" dirty="0">
                          <a:solidFill>
                            <a:srgbClr val="000000"/>
                          </a:solidFill>
                          <a:effectLst/>
                          <a:latin typeface="Arial Narrow" panose="020B0606020202030204" pitchFamily="34" charset="0"/>
                          <a:ea typeface="+mn-ea"/>
                          <a:cs typeface="+mn-cs"/>
                        </a:rPr>
                        <a:t>$22,251,000,000.00</a:t>
                      </a:r>
                    </a:p>
                  </a:txBody>
                  <a:tcPr marL="0" marR="0" marT="0" marB="0" anchor="ctr"/>
                </a:tc>
                <a:extLst>
                  <a:ext uri="{0D108BD9-81ED-4DB2-BD59-A6C34878D82A}">
                    <a16:rowId xmlns:a16="http://schemas.microsoft.com/office/drawing/2014/main" val="3703879262"/>
                  </a:ext>
                </a:extLst>
              </a:tr>
              <a:tr h="335560">
                <a:tc>
                  <a:txBody>
                    <a:bodyPr/>
                    <a:lstStyle/>
                    <a:p>
                      <a:pPr algn="ctr" fontAlgn="ctr"/>
                      <a:r>
                        <a:rPr lang="es-CO" sz="1400" b="0" i="0" u="none" strike="noStrike" dirty="0">
                          <a:solidFill>
                            <a:srgbClr val="000000"/>
                          </a:solidFill>
                          <a:effectLst/>
                          <a:latin typeface="Arial Narrow" panose="020B0606020202030204" pitchFamily="34" charset="0"/>
                        </a:rPr>
                        <a:t>Por concepto de arriendos en Administración Directa de Muebles</a:t>
                      </a:r>
                    </a:p>
                  </a:txBody>
                  <a:tcPr marL="0" marR="0" marT="0" marB="0" anchor="ctr"/>
                </a:tc>
                <a:tc>
                  <a:txBody>
                    <a:bodyPr/>
                    <a:lstStyle/>
                    <a:p>
                      <a:pPr algn="ctr" fontAlgn="ctr"/>
                      <a:r>
                        <a:rPr lang="es-CO" sz="1400" b="1" i="0" u="none" strike="noStrike" dirty="0">
                          <a:solidFill>
                            <a:srgbClr val="000000"/>
                          </a:solidFill>
                          <a:effectLst/>
                          <a:latin typeface="Arial Narrow" panose="020B0606020202030204" pitchFamily="34" charset="0"/>
                        </a:rPr>
                        <a:t> $75,581,163.00 </a:t>
                      </a:r>
                    </a:p>
                  </a:txBody>
                  <a:tcPr marL="0" marR="0" marT="0" marB="0" anchor="ctr"/>
                </a:tc>
                <a:tc>
                  <a:txBody>
                    <a:bodyPr/>
                    <a:lstStyle/>
                    <a:p>
                      <a:pPr marL="0" algn="ctr" defTabSz="685800" rtl="0" eaLnBrk="1" fontAlgn="ctr" latinLnBrk="0" hangingPunct="1"/>
                      <a:r>
                        <a:rPr lang="es-CO" sz="1400" b="1" i="0" u="none" strike="noStrike" kern="1200" dirty="0">
                          <a:solidFill>
                            <a:srgbClr val="000000"/>
                          </a:solidFill>
                          <a:effectLst/>
                          <a:latin typeface="Arial Narrow" panose="020B0606020202030204" pitchFamily="34" charset="0"/>
                          <a:ea typeface="+mn-ea"/>
                          <a:cs typeface="+mn-cs"/>
                        </a:rPr>
                        <a:t>$100,000,000.00</a:t>
                      </a:r>
                    </a:p>
                  </a:txBody>
                  <a:tcPr marL="0" marR="0" marT="0" marB="0" anchor="ctr"/>
                </a:tc>
                <a:extLst>
                  <a:ext uri="{0D108BD9-81ED-4DB2-BD59-A6C34878D82A}">
                    <a16:rowId xmlns:a16="http://schemas.microsoft.com/office/drawing/2014/main" val="704456714"/>
                  </a:ext>
                </a:extLst>
              </a:tr>
            </a:tbl>
          </a:graphicData>
        </a:graphic>
      </p:graphicFrame>
      <p:graphicFrame>
        <p:nvGraphicFramePr>
          <p:cNvPr id="23" name="Tabla 22">
            <a:extLst>
              <a:ext uri="{FF2B5EF4-FFF2-40B4-BE49-F238E27FC236}">
                <a16:creationId xmlns:a16="http://schemas.microsoft.com/office/drawing/2014/main" id="{E6DFAE65-CCE6-4BBB-BD0A-0AB93DE59419}"/>
              </a:ext>
            </a:extLst>
          </p:cNvPr>
          <p:cNvGraphicFramePr>
            <a:graphicFrameLocks noGrp="1"/>
          </p:cNvGraphicFramePr>
          <p:nvPr>
            <p:extLst/>
          </p:nvPr>
        </p:nvGraphicFramePr>
        <p:xfrm>
          <a:off x="6169892" y="1976633"/>
          <a:ext cx="4831756" cy="800565"/>
        </p:xfrm>
        <a:graphic>
          <a:graphicData uri="http://schemas.openxmlformats.org/drawingml/2006/table">
            <a:tbl>
              <a:tblPr>
                <a:tableStyleId>{5C22544A-7EE6-4342-B048-85BDC9FD1C3A}</a:tableStyleId>
              </a:tblPr>
              <a:tblGrid>
                <a:gridCol w="3178103">
                  <a:extLst>
                    <a:ext uri="{9D8B030D-6E8A-4147-A177-3AD203B41FA5}">
                      <a16:colId xmlns:a16="http://schemas.microsoft.com/office/drawing/2014/main" val="1617628158"/>
                    </a:ext>
                  </a:extLst>
                </a:gridCol>
                <a:gridCol w="1653653">
                  <a:extLst>
                    <a:ext uri="{9D8B030D-6E8A-4147-A177-3AD203B41FA5}">
                      <a16:colId xmlns:a16="http://schemas.microsoft.com/office/drawing/2014/main" val="2613667204"/>
                    </a:ext>
                  </a:extLst>
                </a:gridCol>
              </a:tblGrid>
              <a:tr h="213557">
                <a:tc>
                  <a:txBody>
                    <a:bodyPr/>
                    <a:lstStyle/>
                    <a:p>
                      <a:pPr algn="ctr" rtl="0" fontAlgn="ctr"/>
                      <a:r>
                        <a:rPr lang="es-CO" sz="1600" b="1" i="0" u="none" strike="noStrike" dirty="0">
                          <a:solidFill>
                            <a:srgbClr val="000000"/>
                          </a:solidFill>
                          <a:effectLst/>
                          <a:latin typeface="Arial Narrow" panose="020B0606020202030204" pitchFamily="34" charset="0"/>
                        </a:rPr>
                        <a:t>Valor total recaudado por concepto de arrendamiento</a:t>
                      </a:r>
                    </a:p>
                  </a:txBody>
                  <a:tcPr marL="0" marR="0" marT="0" marB="0" anchor="ctr">
                    <a:solidFill>
                      <a:schemeClr val="accent6">
                        <a:lumMod val="60000"/>
                        <a:lumOff val="4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Meta 2018</a:t>
                      </a:r>
                    </a:p>
                  </a:txBody>
                  <a:tcPr marL="0" marR="0" marT="0" marB="0" anchor="ctr">
                    <a:solidFill>
                      <a:schemeClr val="accent4">
                        <a:lumMod val="60000"/>
                        <a:lumOff val="40000"/>
                      </a:schemeClr>
                    </a:solidFill>
                  </a:tcPr>
                </a:tc>
                <a:extLst>
                  <a:ext uri="{0D108BD9-81ED-4DB2-BD59-A6C34878D82A}">
                    <a16:rowId xmlns:a16="http://schemas.microsoft.com/office/drawing/2014/main" val="4142597414"/>
                  </a:ext>
                </a:extLst>
              </a:tr>
              <a:tr h="312885">
                <a:tc>
                  <a:txBody>
                    <a:bodyPr/>
                    <a:lstStyle/>
                    <a:p>
                      <a:pPr algn="ctr" fontAlgn="ctr"/>
                      <a:r>
                        <a:rPr lang="es-CO" sz="1600" b="1" i="0" u="none" strike="noStrike" dirty="0">
                          <a:solidFill>
                            <a:srgbClr val="000000"/>
                          </a:solidFill>
                          <a:effectLst/>
                          <a:latin typeface="Arial Narrow" panose="020B0606020202030204" pitchFamily="34" charset="0"/>
                        </a:rPr>
                        <a:t> $130,171,784,909.70 </a:t>
                      </a:r>
                    </a:p>
                  </a:txBody>
                  <a:tcPr marL="0" marR="0" marT="0" marB="0" anchor="ctr">
                    <a:solidFill>
                      <a:schemeClr val="accent6">
                        <a:lumMod val="20000"/>
                        <a:lumOff val="80000"/>
                      </a:schemeClr>
                    </a:solidFill>
                  </a:tcPr>
                </a:tc>
                <a:tc>
                  <a:txBody>
                    <a:bodyPr/>
                    <a:lstStyle/>
                    <a:p>
                      <a:pPr algn="ctr" fontAlgn="ctr"/>
                      <a:r>
                        <a:rPr lang="es-CO" sz="1600" b="1" i="0" u="none" strike="noStrike" dirty="0">
                          <a:solidFill>
                            <a:srgbClr val="000000"/>
                          </a:solidFill>
                          <a:effectLst/>
                          <a:latin typeface="Arial Narrow" panose="020B0606020202030204" pitchFamily="34" charset="0"/>
                        </a:rPr>
                        <a:t>$66,654,344,257</a:t>
                      </a:r>
                    </a:p>
                  </a:txBody>
                  <a:tcPr marL="0" marR="0" marT="0" marB="0" anchor="ctr">
                    <a:solidFill>
                      <a:schemeClr val="accent4">
                        <a:lumMod val="20000"/>
                        <a:lumOff val="80000"/>
                      </a:schemeClr>
                    </a:solidFill>
                  </a:tcPr>
                </a:tc>
                <a:extLst>
                  <a:ext uri="{0D108BD9-81ED-4DB2-BD59-A6C34878D82A}">
                    <a16:rowId xmlns:a16="http://schemas.microsoft.com/office/drawing/2014/main" val="2720671184"/>
                  </a:ext>
                </a:extLst>
              </a:tr>
            </a:tbl>
          </a:graphicData>
        </a:graphic>
      </p:graphicFrame>
      <p:graphicFrame>
        <p:nvGraphicFramePr>
          <p:cNvPr id="24" name="Tabla 23">
            <a:extLst>
              <a:ext uri="{FF2B5EF4-FFF2-40B4-BE49-F238E27FC236}">
                <a16:creationId xmlns:a16="http://schemas.microsoft.com/office/drawing/2014/main" id="{40653984-8B4E-4A9A-80D5-AA824BC660C1}"/>
              </a:ext>
            </a:extLst>
          </p:cNvPr>
          <p:cNvGraphicFramePr>
            <a:graphicFrameLocks noGrp="1"/>
          </p:cNvGraphicFramePr>
          <p:nvPr>
            <p:extLst/>
          </p:nvPr>
        </p:nvGraphicFramePr>
        <p:xfrm>
          <a:off x="6801152" y="4409684"/>
          <a:ext cx="4200496" cy="556725"/>
        </p:xfrm>
        <a:graphic>
          <a:graphicData uri="http://schemas.openxmlformats.org/drawingml/2006/table">
            <a:tbl>
              <a:tblPr>
                <a:tableStyleId>{21E4AEA4-8DFA-4A89-87EB-49C32662AFE0}</a:tableStyleId>
              </a:tblPr>
              <a:tblGrid>
                <a:gridCol w="2628666">
                  <a:extLst>
                    <a:ext uri="{9D8B030D-6E8A-4147-A177-3AD203B41FA5}">
                      <a16:colId xmlns:a16="http://schemas.microsoft.com/office/drawing/2014/main" val="1617628158"/>
                    </a:ext>
                  </a:extLst>
                </a:gridCol>
                <a:gridCol w="1571830">
                  <a:extLst>
                    <a:ext uri="{9D8B030D-6E8A-4147-A177-3AD203B41FA5}">
                      <a16:colId xmlns:a16="http://schemas.microsoft.com/office/drawing/2014/main" val="2613667204"/>
                    </a:ext>
                  </a:extLst>
                </a:gridCol>
              </a:tblGrid>
              <a:tr h="213557">
                <a:tc>
                  <a:txBody>
                    <a:bodyPr/>
                    <a:lstStyle/>
                    <a:p>
                      <a:pPr algn="ctr" fontAlgn="ctr"/>
                      <a:r>
                        <a:rPr lang="es-CO" sz="1600" u="none" strike="noStrike" dirty="0">
                          <a:effectLst/>
                        </a:rPr>
                        <a:t>Valor de contratos legalizados</a:t>
                      </a:r>
                      <a:endParaRPr lang="es-CO" sz="1600" b="1" u="none" strike="noStrike" dirty="0">
                        <a:effectLst/>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u="none" strike="noStrike" dirty="0">
                          <a:effectLst/>
                        </a:rPr>
                        <a:t>Meta 2018</a:t>
                      </a:r>
                      <a:endParaRPr lang="es-CO" sz="1600" b="1" i="0" u="none" strike="noStrike" dirty="0">
                        <a:solidFill>
                          <a:srgbClr val="FFFFFF"/>
                        </a:solidFill>
                        <a:effectLst/>
                        <a:latin typeface="Arial Narrow" panose="020B0606020202030204" pitchFamily="34" charset="0"/>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42597414"/>
                  </a:ext>
                </a:extLst>
              </a:tr>
              <a:tr h="312885">
                <a:tc>
                  <a:txBody>
                    <a:bodyPr/>
                    <a:lstStyle/>
                    <a:p>
                      <a:pPr algn="ctr" rtl="0" fontAlgn="ctr"/>
                      <a:r>
                        <a:rPr lang="es-CO" sz="1600" b="0" i="0" u="none" strike="noStrike" dirty="0">
                          <a:solidFill>
                            <a:srgbClr val="000000"/>
                          </a:solidFill>
                          <a:effectLst/>
                          <a:latin typeface="Calibri" panose="020F0502020204030204" pitchFamily="34" charset="0"/>
                        </a:rPr>
                        <a:t>$5,582,780,995.00</a:t>
                      </a:r>
                    </a:p>
                  </a:txBody>
                  <a:tcPr marL="0" marR="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Calibri" panose="020F0502020204030204" pitchFamily="34" charset="0"/>
                        </a:rPr>
                        <a:t>$3,721,135,061</a:t>
                      </a:r>
                    </a:p>
                  </a:txBody>
                  <a:tcPr marL="0" marR="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0671184"/>
                  </a:ext>
                </a:extLst>
              </a:tr>
            </a:tbl>
          </a:graphicData>
        </a:graphic>
      </p:graphicFrame>
      <p:graphicFrame>
        <p:nvGraphicFramePr>
          <p:cNvPr id="25" name="Tabla 24">
            <a:extLst>
              <a:ext uri="{FF2B5EF4-FFF2-40B4-BE49-F238E27FC236}">
                <a16:creationId xmlns:a16="http://schemas.microsoft.com/office/drawing/2014/main" id="{7942B8D3-64E3-479F-8847-BE14C5CABFB5}"/>
              </a:ext>
            </a:extLst>
          </p:cNvPr>
          <p:cNvGraphicFramePr>
            <a:graphicFrameLocks noGrp="1"/>
          </p:cNvGraphicFramePr>
          <p:nvPr>
            <p:extLst/>
          </p:nvPr>
        </p:nvGraphicFramePr>
        <p:xfrm>
          <a:off x="6790150" y="5156178"/>
          <a:ext cx="4200496" cy="800565"/>
        </p:xfrm>
        <a:graphic>
          <a:graphicData uri="http://schemas.openxmlformats.org/drawingml/2006/table">
            <a:tbl>
              <a:tblPr>
                <a:tableStyleId>{F5AB1C69-6EDB-4FF4-983F-18BD219EF322}</a:tableStyleId>
              </a:tblPr>
              <a:tblGrid>
                <a:gridCol w="2628666">
                  <a:extLst>
                    <a:ext uri="{9D8B030D-6E8A-4147-A177-3AD203B41FA5}">
                      <a16:colId xmlns:a16="http://schemas.microsoft.com/office/drawing/2014/main" val="1617628158"/>
                    </a:ext>
                  </a:extLst>
                </a:gridCol>
                <a:gridCol w="1571830">
                  <a:extLst>
                    <a:ext uri="{9D8B030D-6E8A-4147-A177-3AD203B41FA5}">
                      <a16:colId xmlns:a16="http://schemas.microsoft.com/office/drawing/2014/main" val="2613667204"/>
                    </a:ext>
                  </a:extLst>
                </a:gridCol>
              </a:tblGrid>
              <a:tr h="213557">
                <a:tc>
                  <a:txBody>
                    <a:bodyPr/>
                    <a:lstStyle/>
                    <a:p>
                      <a:pPr algn="ctr" fontAlgn="ctr"/>
                      <a:r>
                        <a:rPr lang="es-CO" sz="1600" b="0" i="0" u="none" strike="noStrike" dirty="0">
                          <a:solidFill>
                            <a:srgbClr val="000000"/>
                          </a:solidFill>
                          <a:effectLst/>
                          <a:latin typeface="Arial Narrow" panose="020B0606020202030204" pitchFamily="34" charset="0"/>
                        </a:rPr>
                        <a:t>Valor del  Recaudos por afectación de pólizas de arrendamiento</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600" u="none" strike="noStrike" dirty="0">
                          <a:effectLst/>
                        </a:rPr>
                        <a:t>Meta 2018</a:t>
                      </a:r>
                      <a:endParaRPr lang="es-CO" sz="1600" b="1" i="0" u="none" strike="noStrike" dirty="0">
                        <a:solidFill>
                          <a:srgbClr val="FFFFFF"/>
                        </a:solidFill>
                        <a:effectLst/>
                        <a:latin typeface="Arial Narrow" panose="020B0606020202030204" pitchFamily="34" charset="0"/>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42597414"/>
                  </a:ext>
                </a:extLst>
              </a:tr>
              <a:tr h="312885">
                <a:tc>
                  <a:txBody>
                    <a:bodyPr/>
                    <a:lstStyle/>
                    <a:p>
                      <a:pPr algn="ctr" rtl="0" fontAlgn="ctr"/>
                      <a:r>
                        <a:rPr lang="es-CO" sz="1600" b="0" i="0" u="none" strike="noStrike" dirty="0">
                          <a:solidFill>
                            <a:srgbClr val="000000"/>
                          </a:solidFill>
                          <a:effectLst/>
                          <a:latin typeface="Calibri" panose="020F0502020204030204" pitchFamily="34" charset="0"/>
                        </a:rPr>
                        <a:t> $1,120,425,815.00 </a:t>
                      </a:r>
                    </a:p>
                  </a:txBody>
                  <a:tcPr marL="0" marR="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rtl="0" fontAlgn="ctr"/>
                      <a:r>
                        <a:rPr lang="es-CO" sz="1600" b="0" i="0" u="none" strike="noStrike" dirty="0">
                          <a:solidFill>
                            <a:srgbClr val="000000"/>
                          </a:solidFill>
                          <a:effectLst/>
                          <a:latin typeface="Calibri" panose="020F0502020204030204" pitchFamily="34" charset="0"/>
                        </a:rPr>
                        <a:t>$582,209,196</a:t>
                      </a:r>
                    </a:p>
                  </a:txBody>
                  <a:tcPr marL="0" marR="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0671184"/>
                  </a:ext>
                </a:extLst>
              </a:tr>
            </a:tbl>
          </a:graphicData>
        </a:graphic>
      </p:graphicFrame>
      <p:graphicFrame>
        <p:nvGraphicFramePr>
          <p:cNvPr id="26" name="Gráfico 25">
            <a:extLst>
              <a:ext uri="{FF2B5EF4-FFF2-40B4-BE49-F238E27FC236}">
                <a16:creationId xmlns:a16="http://schemas.microsoft.com/office/drawing/2014/main" id="{6DF8D557-5983-4A37-A306-CA4C9E904D6C}"/>
              </a:ext>
            </a:extLst>
          </p:cNvPr>
          <p:cNvGraphicFramePr>
            <a:graphicFrameLocks/>
          </p:cNvGraphicFramePr>
          <p:nvPr>
            <p:extLst/>
          </p:nvPr>
        </p:nvGraphicFramePr>
        <p:xfrm>
          <a:off x="1296897" y="3294220"/>
          <a:ext cx="3338123" cy="2662523"/>
        </p:xfrm>
        <a:graphic>
          <a:graphicData uri="http://schemas.openxmlformats.org/drawingml/2006/chart">
            <c:chart xmlns:c="http://schemas.openxmlformats.org/drawingml/2006/chart" xmlns:r="http://schemas.openxmlformats.org/officeDocument/2006/relationships" r:id="rId4"/>
          </a:graphicData>
        </a:graphic>
      </p:graphicFrame>
      <p:sp>
        <p:nvSpPr>
          <p:cNvPr id="27" name="Rectángulo 26">
            <a:extLst>
              <a:ext uri="{FF2B5EF4-FFF2-40B4-BE49-F238E27FC236}">
                <a16:creationId xmlns:a16="http://schemas.microsoft.com/office/drawing/2014/main" id="{0C97EE0E-BC53-469F-8384-AB917703E918}"/>
              </a:ext>
            </a:extLst>
          </p:cNvPr>
          <p:cNvSpPr/>
          <p:nvPr/>
        </p:nvSpPr>
        <p:spPr>
          <a:xfrm>
            <a:off x="693881" y="1189544"/>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4</a:t>
            </a:r>
            <a:endParaRPr lang="es-CO" dirty="0">
              <a:solidFill>
                <a:schemeClr val="accent5"/>
              </a:solidFill>
            </a:endParaRPr>
          </a:p>
        </p:txBody>
      </p:sp>
      <p:sp>
        <p:nvSpPr>
          <p:cNvPr id="14" name="CuadroTexto 3">
            <a:extLst>
              <a:ext uri="{FF2B5EF4-FFF2-40B4-BE49-F238E27FC236}">
                <a16:creationId xmlns:a16="http://schemas.microsoft.com/office/drawing/2014/main" id="{04D3D64F-E0CD-431A-B249-E09578421CDF}"/>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Tree>
    <p:extLst>
      <p:ext uri="{BB962C8B-B14F-4D97-AF65-F5344CB8AC3E}">
        <p14:creationId xmlns:p14="http://schemas.microsoft.com/office/powerpoint/2010/main" val="2619206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62BCD4B8-D1F5-4357-A9BA-44D01B72207A}"/>
              </a:ext>
            </a:extLst>
          </p:cNvPr>
          <p:cNvCxnSpPr/>
          <p:nvPr/>
        </p:nvCxnSpPr>
        <p:spPr>
          <a:xfrm>
            <a:off x="11496063" y="2156465"/>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21366D51-BBB0-421E-B125-5943F78DBA4A}"/>
              </a:ext>
            </a:extLst>
          </p:cNvPr>
          <p:cNvCxnSpPr/>
          <p:nvPr/>
        </p:nvCxnSpPr>
        <p:spPr>
          <a:xfrm>
            <a:off x="4452345" y="6316311"/>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3A6CFE35-61B5-4278-A4BF-763AA9516287}"/>
              </a:ext>
            </a:extLst>
          </p:cNvPr>
          <p:cNvSpPr/>
          <p:nvPr/>
        </p:nvSpPr>
        <p:spPr>
          <a:xfrm>
            <a:off x="1155665" y="1767533"/>
            <a:ext cx="4039091" cy="830997"/>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OBTENER RENDIMIENTOS FINANCIEROS</a:t>
            </a:r>
          </a:p>
        </p:txBody>
      </p:sp>
      <p:graphicFrame>
        <p:nvGraphicFramePr>
          <p:cNvPr id="21" name="Gráfico 20">
            <a:extLst>
              <a:ext uri="{FF2B5EF4-FFF2-40B4-BE49-F238E27FC236}">
                <a16:creationId xmlns:a16="http://schemas.microsoft.com/office/drawing/2014/main" id="{13C28BCC-D5DE-4520-AA8C-B5F6C03D4B22}"/>
              </a:ext>
            </a:extLst>
          </p:cNvPr>
          <p:cNvGraphicFramePr>
            <a:graphicFrameLocks/>
          </p:cNvGraphicFramePr>
          <p:nvPr>
            <p:extLst/>
          </p:nvPr>
        </p:nvGraphicFramePr>
        <p:xfrm>
          <a:off x="1856633" y="3157504"/>
          <a:ext cx="3338123" cy="2662523"/>
        </p:xfrm>
        <a:graphic>
          <a:graphicData uri="http://schemas.openxmlformats.org/drawingml/2006/chart">
            <c:chart xmlns:c="http://schemas.openxmlformats.org/drawingml/2006/chart" xmlns:r="http://schemas.openxmlformats.org/officeDocument/2006/relationships" r:id="rId4"/>
          </a:graphicData>
        </a:graphic>
      </p:graphicFrame>
      <p:sp>
        <p:nvSpPr>
          <p:cNvPr id="22" name="CuadroTexto 21">
            <a:extLst>
              <a:ext uri="{FF2B5EF4-FFF2-40B4-BE49-F238E27FC236}">
                <a16:creationId xmlns:a16="http://schemas.microsoft.com/office/drawing/2014/main" id="{D1F6D124-B624-4717-BF66-64A410CE64DA}"/>
              </a:ext>
            </a:extLst>
          </p:cNvPr>
          <p:cNvSpPr txBox="1"/>
          <p:nvPr/>
        </p:nvSpPr>
        <p:spPr>
          <a:xfrm>
            <a:off x="2451241" y="4076114"/>
            <a:ext cx="1503302" cy="769441"/>
          </a:xfrm>
          <a:prstGeom prst="rect">
            <a:avLst/>
          </a:prstGeom>
          <a:noFill/>
        </p:spPr>
        <p:txBody>
          <a:bodyPr wrap="square" rtlCol="0">
            <a:spAutoFit/>
          </a:bodyPr>
          <a:lstStyle/>
          <a:p>
            <a:r>
              <a:rPr lang="es-CO" sz="4400" b="1" dirty="0">
                <a:solidFill>
                  <a:srgbClr val="002060"/>
                </a:solidFill>
              </a:rPr>
              <a:t>200%</a:t>
            </a:r>
          </a:p>
        </p:txBody>
      </p:sp>
      <p:graphicFrame>
        <p:nvGraphicFramePr>
          <p:cNvPr id="23" name="Gráfico 22">
            <a:extLst>
              <a:ext uri="{FF2B5EF4-FFF2-40B4-BE49-F238E27FC236}">
                <a16:creationId xmlns:a16="http://schemas.microsoft.com/office/drawing/2014/main" id="{4E9BA166-2576-495E-B46B-9DA7A5C6CFB5}"/>
              </a:ext>
            </a:extLst>
          </p:cNvPr>
          <p:cNvGraphicFramePr>
            <a:graphicFrameLocks/>
          </p:cNvGraphicFramePr>
          <p:nvPr>
            <p:extLst/>
          </p:nvPr>
        </p:nvGraphicFramePr>
        <p:xfrm>
          <a:off x="5620020" y="2185240"/>
          <a:ext cx="5450778" cy="3988585"/>
        </p:xfrm>
        <a:graphic>
          <a:graphicData uri="http://schemas.openxmlformats.org/drawingml/2006/chart">
            <c:chart xmlns:c="http://schemas.openxmlformats.org/drawingml/2006/chart" xmlns:r="http://schemas.openxmlformats.org/officeDocument/2006/relationships" r:id="rId5"/>
          </a:graphicData>
        </a:graphic>
      </p:graphicFrame>
      <p:sp>
        <p:nvSpPr>
          <p:cNvPr id="24" name="Rectángulo 23">
            <a:extLst>
              <a:ext uri="{FF2B5EF4-FFF2-40B4-BE49-F238E27FC236}">
                <a16:creationId xmlns:a16="http://schemas.microsoft.com/office/drawing/2014/main" id="{3E883239-6DE1-4686-B5AB-38DA93A0796E}"/>
              </a:ext>
            </a:extLst>
          </p:cNvPr>
          <p:cNvSpPr/>
          <p:nvPr/>
        </p:nvSpPr>
        <p:spPr>
          <a:xfrm>
            <a:off x="1155665" y="1160065"/>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5</a:t>
            </a:r>
            <a:endParaRPr lang="es-CO" dirty="0">
              <a:solidFill>
                <a:schemeClr val="accent5"/>
              </a:solidFill>
            </a:endParaRPr>
          </a:p>
        </p:txBody>
      </p:sp>
      <p:sp>
        <p:nvSpPr>
          <p:cNvPr id="12" name="CuadroTexto 3">
            <a:extLst>
              <a:ext uri="{FF2B5EF4-FFF2-40B4-BE49-F238E27FC236}">
                <a16:creationId xmlns:a16="http://schemas.microsoft.com/office/drawing/2014/main" id="{421F3CF5-98B0-4649-A267-A3A3893B7D3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1C224D4F-F434-49C9-97AC-0F89A1BAD43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0E9F0808-6C09-4D79-A55B-41B92E281B01}"/>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001732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9F19D96D-65F4-444C-9F10-62FCFC0B48D4}"/>
              </a:ext>
            </a:extLst>
          </p:cNvPr>
          <p:cNvSpPr/>
          <p:nvPr/>
        </p:nvSpPr>
        <p:spPr>
          <a:xfrm>
            <a:off x="996257" y="1761236"/>
            <a:ext cx="4039091" cy="923330"/>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DESTINAR RECURSOS Y ACTIVOS A LAS ENTIDADES DEL ESTADO DE ACUERDO CON LA LEY</a:t>
            </a:r>
          </a:p>
        </p:txBody>
      </p:sp>
      <p:sp>
        <p:nvSpPr>
          <p:cNvPr id="13" name="Rectángulo 12">
            <a:extLst>
              <a:ext uri="{FF2B5EF4-FFF2-40B4-BE49-F238E27FC236}">
                <a16:creationId xmlns:a16="http://schemas.microsoft.com/office/drawing/2014/main" id="{F8622FE6-5470-4916-B095-692809E71AC3}"/>
              </a:ext>
            </a:extLst>
          </p:cNvPr>
          <p:cNvSpPr/>
          <p:nvPr/>
        </p:nvSpPr>
        <p:spPr>
          <a:xfrm>
            <a:off x="2037599" y="2850229"/>
            <a:ext cx="2084225" cy="400110"/>
          </a:xfrm>
          <a:prstGeom prst="rect">
            <a:avLst/>
          </a:prstGeom>
        </p:spPr>
        <p:txBody>
          <a:bodyPr wrap="none">
            <a:spAutoFit/>
          </a:bodyPr>
          <a:lstStyle/>
          <a:p>
            <a:r>
              <a:rPr lang="es-CO" sz="2000" b="1" dirty="0">
                <a:solidFill>
                  <a:srgbClr val="0070C0"/>
                </a:solidFill>
                <a:latin typeface="Aharoni" panose="02010803020104030203" pitchFamily="2" charset="-79"/>
                <a:cs typeface="Aharoni" panose="02010803020104030203" pitchFamily="2" charset="-79"/>
              </a:rPr>
              <a:t>CUMPLIMIENTO</a:t>
            </a:r>
            <a:endParaRPr lang="es-CO" sz="2000" dirty="0">
              <a:solidFill>
                <a:srgbClr val="0070C0"/>
              </a:solidFill>
            </a:endParaRPr>
          </a:p>
        </p:txBody>
      </p:sp>
      <p:graphicFrame>
        <p:nvGraphicFramePr>
          <p:cNvPr id="14" name="Tabla 13">
            <a:extLst>
              <a:ext uri="{FF2B5EF4-FFF2-40B4-BE49-F238E27FC236}">
                <a16:creationId xmlns:a16="http://schemas.microsoft.com/office/drawing/2014/main" id="{16A2781D-1E53-4E13-B007-D3CD745C37BD}"/>
              </a:ext>
            </a:extLst>
          </p:cNvPr>
          <p:cNvGraphicFramePr>
            <a:graphicFrameLocks noGrp="1"/>
          </p:cNvGraphicFramePr>
          <p:nvPr>
            <p:extLst/>
          </p:nvPr>
        </p:nvGraphicFramePr>
        <p:xfrm>
          <a:off x="6494743" y="3858401"/>
          <a:ext cx="4288691" cy="2125710"/>
        </p:xfrm>
        <a:graphic>
          <a:graphicData uri="http://schemas.openxmlformats.org/drawingml/2006/table">
            <a:tbl>
              <a:tblPr>
                <a:tableStyleId>{5C22544A-7EE6-4342-B048-85BDC9FD1C3A}</a:tableStyleId>
              </a:tblPr>
              <a:tblGrid>
                <a:gridCol w="3086736">
                  <a:extLst>
                    <a:ext uri="{9D8B030D-6E8A-4147-A177-3AD203B41FA5}">
                      <a16:colId xmlns:a16="http://schemas.microsoft.com/office/drawing/2014/main" val="3937769905"/>
                    </a:ext>
                  </a:extLst>
                </a:gridCol>
                <a:gridCol w="1201955">
                  <a:extLst>
                    <a:ext uri="{9D8B030D-6E8A-4147-A177-3AD203B41FA5}">
                      <a16:colId xmlns:a16="http://schemas.microsoft.com/office/drawing/2014/main" val="2960263623"/>
                    </a:ext>
                  </a:extLst>
                </a:gridCol>
              </a:tblGrid>
              <a:tr h="615795">
                <a:tc>
                  <a:txBody>
                    <a:bodyPr/>
                    <a:lstStyle/>
                    <a:p>
                      <a:pPr algn="ctr" fontAlgn="ctr"/>
                      <a:r>
                        <a:rPr lang="es-CO" sz="1600" b="1" i="0" u="none" strike="noStrike" dirty="0">
                          <a:solidFill>
                            <a:schemeClr val="bg1"/>
                          </a:solidFill>
                          <a:effectLst/>
                          <a:latin typeface="+mn-lt"/>
                        </a:rPr>
                        <a:t>Iniciativa</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rgbClr val="002060"/>
                    </a:solidFill>
                  </a:tcPr>
                </a:tc>
                <a:tc>
                  <a:txBody>
                    <a:bodyPr/>
                    <a:lstStyle/>
                    <a:p>
                      <a:pPr algn="ctr" fontAlgn="ctr"/>
                      <a:r>
                        <a:rPr lang="es-CO" sz="1600" b="1" i="0" u="none" strike="noStrike" dirty="0">
                          <a:solidFill>
                            <a:schemeClr val="bg1"/>
                          </a:solidFill>
                          <a:effectLst/>
                          <a:latin typeface="+mn-lt"/>
                        </a:rPr>
                        <a:t>Cumplimiento Iniciativa</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736418668"/>
                  </a:ext>
                </a:extLst>
              </a:tr>
              <a:tr h="914400">
                <a:tc>
                  <a:txBody>
                    <a:bodyPr/>
                    <a:lstStyle/>
                    <a:p>
                      <a:pPr algn="ctr" fontAlgn="ctr"/>
                      <a:r>
                        <a:rPr lang="es-CO" sz="1600" b="0" u="none" strike="noStrike" dirty="0">
                          <a:effectLst/>
                        </a:rPr>
                        <a:t>Destinar provisional  o definitivamente Muebles en busca de la reducción de costos tales como almacenamiento y sostenimiento</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tc>
                  <a:txBody>
                    <a:bodyPr/>
                    <a:lstStyle/>
                    <a:p>
                      <a:pPr algn="ctr" rtl="0" fontAlgn="ctr"/>
                      <a:r>
                        <a:rPr lang="es-CO" sz="1600" b="1" i="0" u="none" strike="noStrike">
                          <a:solidFill>
                            <a:srgbClr val="000000"/>
                          </a:solidFill>
                          <a:effectLst/>
                          <a:latin typeface="Arial Narrow" panose="020B0606020202030204" pitchFamily="34" charset="0"/>
                        </a:rPr>
                        <a:t>75%</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909137766"/>
                  </a:ext>
                </a:extLst>
              </a:tr>
              <a:tr h="534555">
                <a:tc>
                  <a:txBody>
                    <a:bodyPr/>
                    <a:lstStyle/>
                    <a:p>
                      <a:pPr algn="ctr" fontAlgn="ctr"/>
                      <a:r>
                        <a:rPr lang="es-CO" sz="1600" b="0" u="none" strike="noStrike" dirty="0">
                          <a:effectLst/>
                        </a:rPr>
                        <a:t>Gestionar las Destinaciones Especificas a FONTUR (En Proceso)</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tc>
                  <a:txBody>
                    <a:bodyPr/>
                    <a:lstStyle/>
                    <a:p>
                      <a:pPr algn="ctr" rtl="0" fontAlgn="ctr"/>
                      <a:r>
                        <a:rPr lang="es-CO" sz="1600" b="1" i="0" u="none" strike="noStrike" dirty="0">
                          <a:solidFill>
                            <a:srgbClr val="000000"/>
                          </a:solidFill>
                          <a:effectLst/>
                          <a:latin typeface="Arial Narrow" panose="020B0606020202030204" pitchFamily="34" charset="0"/>
                        </a:rPr>
                        <a:t>67%</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949636036"/>
                  </a:ext>
                </a:extLst>
              </a:tr>
            </a:tbl>
          </a:graphicData>
        </a:graphic>
      </p:graphicFrame>
      <p:sp>
        <p:nvSpPr>
          <p:cNvPr id="15" name="Rectángulo 14">
            <a:extLst>
              <a:ext uri="{FF2B5EF4-FFF2-40B4-BE49-F238E27FC236}">
                <a16:creationId xmlns:a16="http://schemas.microsoft.com/office/drawing/2014/main" id="{93A8A36A-5772-4537-A006-D0004CF8444E}"/>
              </a:ext>
            </a:extLst>
          </p:cNvPr>
          <p:cNvSpPr/>
          <p:nvPr/>
        </p:nvSpPr>
        <p:spPr>
          <a:xfrm>
            <a:off x="999186" y="1210800"/>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6</a:t>
            </a:r>
            <a:endParaRPr lang="es-CO" dirty="0">
              <a:solidFill>
                <a:schemeClr val="accent5"/>
              </a:solidFill>
            </a:endParaRPr>
          </a:p>
        </p:txBody>
      </p:sp>
      <p:graphicFrame>
        <p:nvGraphicFramePr>
          <p:cNvPr id="16" name="Gráfico 15">
            <a:extLst>
              <a:ext uri="{FF2B5EF4-FFF2-40B4-BE49-F238E27FC236}">
                <a16:creationId xmlns:a16="http://schemas.microsoft.com/office/drawing/2014/main" id="{D67E4527-1589-49CF-BC81-5205C0D218E8}"/>
              </a:ext>
            </a:extLst>
          </p:cNvPr>
          <p:cNvGraphicFramePr>
            <a:graphicFrameLocks/>
          </p:cNvGraphicFramePr>
          <p:nvPr>
            <p:extLst/>
          </p:nvPr>
        </p:nvGraphicFramePr>
        <p:xfrm>
          <a:off x="722095" y="3429000"/>
          <a:ext cx="4161053" cy="2744366"/>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Conector recto 16">
            <a:extLst>
              <a:ext uri="{FF2B5EF4-FFF2-40B4-BE49-F238E27FC236}">
                <a16:creationId xmlns:a16="http://schemas.microsoft.com/office/drawing/2014/main" id="{0A120D06-C520-429E-89F8-A0B71C7126F6}"/>
              </a:ext>
            </a:extLst>
          </p:cNvPr>
          <p:cNvCxnSpPr/>
          <p:nvPr/>
        </p:nvCxnSpPr>
        <p:spPr>
          <a:xfrm>
            <a:off x="11496063" y="2156465"/>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21754DF3-3E8B-448C-A8D4-A2ACD3B612D4}"/>
              </a:ext>
            </a:extLst>
          </p:cNvPr>
          <p:cNvCxnSpPr/>
          <p:nvPr/>
        </p:nvCxnSpPr>
        <p:spPr>
          <a:xfrm>
            <a:off x="4452345" y="6316311"/>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8" name="CuadroTexto 3">
            <a:extLst>
              <a:ext uri="{FF2B5EF4-FFF2-40B4-BE49-F238E27FC236}">
                <a16:creationId xmlns:a16="http://schemas.microsoft.com/office/drawing/2014/main" id="{2FA752C8-2A39-4E14-985F-1E35244CB0FB}"/>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FINANCIERA</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7BB37C9C-4970-4574-A6E3-7DA9908F2A36}"/>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B534296F-F225-470C-8738-0029F77516E1}"/>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197116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25" name="Conector recto 24">
            <a:extLst>
              <a:ext uri="{FF2B5EF4-FFF2-40B4-BE49-F238E27FC236}">
                <a16:creationId xmlns:a16="http://schemas.microsoft.com/office/drawing/2014/main" id="{B4E6338C-03D1-489D-B107-001671C55D90}"/>
              </a:ext>
            </a:extLst>
          </p:cNvPr>
          <p:cNvCxnSpPr/>
          <p:nvPr/>
        </p:nvCxnSpPr>
        <p:spPr>
          <a:xfrm>
            <a:off x="11479647" y="218103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529DE59A-C7A7-419A-AE35-32686159CECA}"/>
              </a:ext>
            </a:extLst>
          </p:cNvPr>
          <p:cNvCxnSpPr/>
          <p:nvPr/>
        </p:nvCxnSpPr>
        <p:spPr>
          <a:xfrm>
            <a:off x="4435929" y="634088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7" name="Rectángulo 26">
            <a:extLst>
              <a:ext uri="{FF2B5EF4-FFF2-40B4-BE49-F238E27FC236}">
                <a16:creationId xmlns:a16="http://schemas.microsoft.com/office/drawing/2014/main" id="{A6BD42D4-3C8B-4749-AD5E-6685BEED4F20}"/>
              </a:ext>
            </a:extLst>
          </p:cNvPr>
          <p:cNvSpPr/>
          <p:nvPr/>
        </p:nvSpPr>
        <p:spPr>
          <a:xfrm>
            <a:off x="562967" y="1432715"/>
            <a:ext cx="6525721" cy="1077218"/>
          </a:xfrm>
          <a:prstGeom prst="rect">
            <a:avLst/>
          </a:prstGeom>
        </p:spPr>
        <p:txBody>
          <a:bodyPr wrap="square">
            <a:spAutoFit/>
          </a:bodyPr>
          <a:lstStyle/>
          <a:p>
            <a:r>
              <a:rPr lang="es-CO" sz="2000" b="1" dirty="0">
                <a:latin typeface="Aharoni" panose="02010803020104030203" pitchFamily="2" charset="-79"/>
                <a:cs typeface="Aharoni" panose="02010803020104030203" pitchFamily="2" charset="-79"/>
              </a:rPr>
              <a:t>POSICIONAR LA MARCA </a:t>
            </a:r>
            <a:r>
              <a:rPr lang="es-CO" sz="2400" b="1" dirty="0">
                <a:latin typeface="Aharoni" panose="02010803020104030203" pitchFamily="2" charset="-79"/>
                <a:cs typeface="Aharoni" panose="02010803020104030203" pitchFamily="2" charset="-79"/>
              </a:rPr>
              <a:t>SAE SAS </a:t>
            </a:r>
            <a:r>
              <a:rPr lang="es-CO" sz="2000" b="1" dirty="0">
                <a:latin typeface="Aharoni" panose="02010803020104030203" pitchFamily="2" charset="-79"/>
                <a:cs typeface="Aharoni" panose="02010803020104030203" pitchFamily="2" charset="-79"/>
              </a:rPr>
              <a:t> </a:t>
            </a:r>
          </a:p>
          <a:p>
            <a:r>
              <a:rPr lang="es-CO" sz="2000" b="1" dirty="0">
                <a:latin typeface="Aharoni" panose="02010803020104030203" pitchFamily="2" charset="-79"/>
                <a:cs typeface="Aharoni" panose="02010803020104030203" pitchFamily="2" charset="-79"/>
              </a:rPr>
              <a:t>LOGRANDO UN ALTO NIVEL DE RECONOCIMIENTO EN EL PÚBLICO EXTERNO</a:t>
            </a:r>
          </a:p>
        </p:txBody>
      </p:sp>
      <p:sp>
        <p:nvSpPr>
          <p:cNvPr id="28" name="Rectángulo 27">
            <a:extLst>
              <a:ext uri="{FF2B5EF4-FFF2-40B4-BE49-F238E27FC236}">
                <a16:creationId xmlns:a16="http://schemas.microsoft.com/office/drawing/2014/main" id="{80CF3803-1D1F-4A29-AC26-A4D9EAACE258}"/>
              </a:ext>
            </a:extLst>
          </p:cNvPr>
          <p:cNvSpPr/>
          <p:nvPr/>
        </p:nvSpPr>
        <p:spPr>
          <a:xfrm>
            <a:off x="2118309" y="2603597"/>
            <a:ext cx="1707519" cy="338554"/>
          </a:xfrm>
          <a:prstGeom prst="rect">
            <a:avLst/>
          </a:prstGeom>
        </p:spPr>
        <p:txBody>
          <a:bodyPr wrap="none">
            <a:spAutoFit/>
          </a:bodyPr>
          <a:lstStyle/>
          <a:p>
            <a:r>
              <a:rPr lang="es-CO" sz="1600" b="1" dirty="0">
                <a:solidFill>
                  <a:srgbClr val="0070C0"/>
                </a:solidFill>
                <a:latin typeface="Aharoni" panose="02010803020104030203" pitchFamily="2" charset="-79"/>
                <a:cs typeface="Aharoni" panose="02010803020104030203" pitchFamily="2" charset="-79"/>
              </a:rPr>
              <a:t>CUMPLIMIENTO</a:t>
            </a:r>
            <a:endParaRPr lang="es-CO" sz="1600" dirty="0">
              <a:solidFill>
                <a:srgbClr val="0070C0"/>
              </a:solidFill>
            </a:endParaRPr>
          </a:p>
        </p:txBody>
      </p:sp>
      <p:graphicFrame>
        <p:nvGraphicFramePr>
          <p:cNvPr id="29" name="Gráfico 28">
            <a:extLst>
              <a:ext uri="{FF2B5EF4-FFF2-40B4-BE49-F238E27FC236}">
                <a16:creationId xmlns:a16="http://schemas.microsoft.com/office/drawing/2014/main" id="{C0CC6A5E-4367-4966-9DD4-EE9BBC47F09D}"/>
              </a:ext>
            </a:extLst>
          </p:cNvPr>
          <p:cNvGraphicFramePr>
            <a:graphicFrameLocks/>
          </p:cNvGraphicFramePr>
          <p:nvPr>
            <p:extLst/>
          </p:nvPr>
        </p:nvGraphicFramePr>
        <p:xfrm>
          <a:off x="1618374" y="3079517"/>
          <a:ext cx="3338123" cy="2662523"/>
        </p:xfrm>
        <a:graphic>
          <a:graphicData uri="http://schemas.openxmlformats.org/drawingml/2006/chart">
            <c:chart xmlns:c="http://schemas.openxmlformats.org/drawingml/2006/chart" xmlns:r="http://schemas.openxmlformats.org/officeDocument/2006/relationships" r:id="rId4"/>
          </a:graphicData>
        </a:graphic>
      </p:graphicFrame>
      <p:sp>
        <p:nvSpPr>
          <p:cNvPr id="30" name="CuadroTexto 29">
            <a:extLst>
              <a:ext uri="{FF2B5EF4-FFF2-40B4-BE49-F238E27FC236}">
                <a16:creationId xmlns:a16="http://schemas.microsoft.com/office/drawing/2014/main" id="{6E63DB30-9564-4EBA-A928-42D68E9758E3}"/>
              </a:ext>
            </a:extLst>
          </p:cNvPr>
          <p:cNvSpPr txBox="1"/>
          <p:nvPr/>
        </p:nvSpPr>
        <p:spPr>
          <a:xfrm>
            <a:off x="2220418" y="3929171"/>
            <a:ext cx="1503302" cy="769441"/>
          </a:xfrm>
          <a:prstGeom prst="rect">
            <a:avLst/>
          </a:prstGeom>
          <a:noFill/>
        </p:spPr>
        <p:txBody>
          <a:bodyPr wrap="square" rtlCol="0">
            <a:spAutoFit/>
          </a:bodyPr>
          <a:lstStyle/>
          <a:p>
            <a:r>
              <a:rPr lang="es-CO" sz="4400" b="1" dirty="0">
                <a:solidFill>
                  <a:srgbClr val="002060"/>
                </a:solidFill>
              </a:rPr>
              <a:t>103%</a:t>
            </a:r>
          </a:p>
        </p:txBody>
      </p:sp>
      <p:graphicFrame>
        <p:nvGraphicFramePr>
          <p:cNvPr id="31" name="Tabla 30">
            <a:extLst>
              <a:ext uri="{FF2B5EF4-FFF2-40B4-BE49-F238E27FC236}">
                <a16:creationId xmlns:a16="http://schemas.microsoft.com/office/drawing/2014/main" id="{D1361D95-CFC8-4577-B527-BDA66A152329}"/>
              </a:ext>
            </a:extLst>
          </p:cNvPr>
          <p:cNvGraphicFramePr>
            <a:graphicFrameLocks noGrp="1"/>
          </p:cNvGraphicFramePr>
          <p:nvPr>
            <p:extLst/>
          </p:nvPr>
        </p:nvGraphicFramePr>
        <p:xfrm>
          <a:off x="4951019" y="2669647"/>
          <a:ext cx="6372891" cy="2519048"/>
        </p:xfrm>
        <a:graphic>
          <a:graphicData uri="http://schemas.openxmlformats.org/drawingml/2006/table">
            <a:tbl>
              <a:tblPr>
                <a:tableStyleId>{5C22544A-7EE6-4342-B048-85BDC9FD1C3A}</a:tableStyleId>
              </a:tblPr>
              <a:tblGrid>
                <a:gridCol w="4539204">
                  <a:extLst>
                    <a:ext uri="{9D8B030D-6E8A-4147-A177-3AD203B41FA5}">
                      <a16:colId xmlns:a16="http://schemas.microsoft.com/office/drawing/2014/main" val="49136853"/>
                    </a:ext>
                  </a:extLst>
                </a:gridCol>
                <a:gridCol w="956696">
                  <a:extLst>
                    <a:ext uri="{9D8B030D-6E8A-4147-A177-3AD203B41FA5}">
                      <a16:colId xmlns:a16="http://schemas.microsoft.com/office/drawing/2014/main" val="286744592"/>
                    </a:ext>
                  </a:extLst>
                </a:gridCol>
                <a:gridCol w="876991">
                  <a:extLst>
                    <a:ext uri="{9D8B030D-6E8A-4147-A177-3AD203B41FA5}">
                      <a16:colId xmlns:a16="http://schemas.microsoft.com/office/drawing/2014/main" val="3382495952"/>
                    </a:ext>
                  </a:extLst>
                </a:gridCol>
              </a:tblGrid>
              <a:tr h="286388">
                <a:tc gridSpan="3">
                  <a:txBody>
                    <a:bodyPr/>
                    <a:lstStyle/>
                    <a:p>
                      <a:pPr algn="ctr" fontAlgn="ctr"/>
                      <a:r>
                        <a:rPr lang="es-CO" sz="1600" b="1" i="0" u="none" strike="noStrike" dirty="0">
                          <a:solidFill>
                            <a:schemeClr val="bg1"/>
                          </a:solidFill>
                          <a:effectLst/>
                          <a:latin typeface="Arial Narrow" panose="020B0606020202030204" pitchFamily="34" charset="0"/>
                        </a:rPr>
                        <a:t>Posicionamiento de marca institucional 2018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pPr algn="ctr" fontAlgn="ctr"/>
                      <a:endParaRPr lang="es-CO" sz="1200" b="0" i="0" u="none" strike="noStrike" dirty="0">
                        <a:solidFill>
                          <a:srgbClr val="000000"/>
                        </a:solidFill>
                        <a:effectLst/>
                        <a:latin typeface="Arial Narrow" panose="020B0606020202030204" pitchFamily="34" charset="0"/>
                      </a:endParaRPr>
                    </a:p>
                  </a:txBody>
                  <a:tcPr marL="9525" marR="9525" marT="9525" marB="0" anchor="ctr"/>
                </a:tc>
                <a:tc hMerge="1">
                  <a:txBody>
                    <a:bodyPr/>
                    <a:lstStyle/>
                    <a:p>
                      <a:pPr algn="ctr" fontAlgn="ctr"/>
                      <a:endParaRPr lang="es-CO" sz="12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3920265536"/>
                  </a:ext>
                </a:extLst>
              </a:tr>
              <a:tr h="218303">
                <a:tc>
                  <a:txBody>
                    <a:bodyPr/>
                    <a:lstStyle/>
                    <a:p>
                      <a:pPr algn="ctr" fontAlgn="ctr"/>
                      <a:r>
                        <a:rPr lang="es-CO" sz="1600" u="none" strike="noStrike" dirty="0">
                          <a:effectLst/>
                        </a:rPr>
                        <a:t>Ferias de Atención al Ciudadano lideradas por el Departamento de Planeación Nacional</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u="none" strike="noStrike" dirty="0">
                          <a:effectLst/>
                        </a:rPr>
                        <a:t>4 </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600" u="none" strike="noStrike" dirty="0">
                          <a:effectLst/>
                        </a:rPr>
                        <a:t>4 </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4224784"/>
                  </a:ext>
                </a:extLst>
              </a:tr>
              <a:tr h="405080">
                <a:tc>
                  <a:txBody>
                    <a:bodyPr/>
                    <a:lstStyle/>
                    <a:p>
                      <a:pPr algn="ctr" fontAlgn="ctr"/>
                      <a:r>
                        <a:rPr lang="es-CO" sz="1600" u="none" strike="noStrike" dirty="0">
                          <a:effectLst/>
                        </a:rPr>
                        <a:t>Eventos con públicos de alto interés en espacios académicos, informativos o comerciales</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u="none" strike="noStrike" dirty="0">
                          <a:effectLst/>
                        </a:rPr>
                        <a:t>4</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600" u="none" strike="noStrike" dirty="0">
                          <a:effectLst/>
                        </a:rPr>
                        <a:t>4</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4417896"/>
                  </a:ext>
                </a:extLst>
              </a:tr>
              <a:tr h="427838">
                <a:tc>
                  <a:txBody>
                    <a:bodyPr/>
                    <a:lstStyle/>
                    <a:p>
                      <a:pPr algn="ctr" fontAlgn="ctr"/>
                      <a:r>
                        <a:rPr lang="es-CO" sz="1600" u="none" strike="noStrike" dirty="0">
                          <a:effectLst/>
                        </a:rPr>
                        <a:t>Espacios virtuales que permitan dialogar con públicos específicos, posicionar servicios de SAE y conocer la calidad de la prestación de los mismos</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u="none" strike="noStrike" dirty="0">
                          <a:effectLst/>
                        </a:rPr>
                        <a:t>8</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600" u="none" strike="noStrike" dirty="0">
                          <a:effectLst/>
                        </a:rPr>
                        <a:t>8</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7745605"/>
                  </a:ext>
                </a:extLst>
              </a:tr>
              <a:tr h="327280">
                <a:tc>
                  <a:txBody>
                    <a:bodyPr/>
                    <a:lstStyle/>
                    <a:p>
                      <a:pPr algn="ctr" fontAlgn="ctr"/>
                      <a:r>
                        <a:rPr lang="es-CO" sz="1600" u="none" strike="noStrike" dirty="0">
                          <a:effectLst/>
                        </a:rPr>
                        <a:t>Publicación de boletines sobre los resultados y la gestión de SAE</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u="none" strike="noStrike" dirty="0">
                          <a:effectLst/>
                        </a:rPr>
                        <a:t>52</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CO" sz="1600" u="none" strike="noStrike" dirty="0">
                          <a:effectLst/>
                        </a:rPr>
                        <a:t>52</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9284785"/>
                  </a:ext>
                </a:extLst>
              </a:tr>
            </a:tbl>
          </a:graphicData>
        </a:graphic>
      </p:graphicFrame>
      <p:sp>
        <p:nvSpPr>
          <p:cNvPr id="32" name="Rectángulo 31">
            <a:extLst>
              <a:ext uri="{FF2B5EF4-FFF2-40B4-BE49-F238E27FC236}">
                <a16:creationId xmlns:a16="http://schemas.microsoft.com/office/drawing/2014/main" id="{A1888098-963B-4D20-8BF3-1A4825A445D5}"/>
              </a:ext>
            </a:extLst>
          </p:cNvPr>
          <p:cNvSpPr/>
          <p:nvPr/>
        </p:nvSpPr>
        <p:spPr>
          <a:xfrm>
            <a:off x="6054299" y="5487008"/>
            <a:ext cx="2102241" cy="707185"/>
          </a:xfrm>
          <a:prstGeom prst="rect">
            <a:avLst/>
          </a:prstGeo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Seguidores en redes sociales</a:t>
            </a:r>
          </a:p>
        </p:txBody>
      </p:sp>
      <p:sp>
        <p:nvSpPr>
          <p:cNvPr id="33" name="Rectángulo 32">
            <a:extLst>
              <a:ext uri="{FF2B5EF4-FFF2-40B4-BE49-F238E27FC236}">
                <a16:creationId xmlns:a16="http://schemas.microsoft.com/office/drawing/2014/main" id="{27D6F118-4313-4F33-B4FC-8F099AC96515}"/>
              </a:ext>
            </a:extLst>
          </p:cNvPr>
          <p:cNvSpPr/>
          <p:nvPr/>
        </p:nvSpPr>
        <p:spPr>
          <a:xfrm>
            <a:off x="8166801" y="5491507"/>
            <a:ext cx="1200454" cy="233429"/>
          </a:xfrm>
          <a:prstGeom prst="rect">
            <a:avLst/>
          </a:prstGeom>
          <a:solidFill>
            <a:schemeClr val="accent6">
              <a:lumMod val="60000"/>
              <a:lumOff val="4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Ejecución</a:t>
            </a:r>
          </a:p>
        </p:txBody>
      </p:sp>
      <p:sp>
        <p:nvSpPr>
          <p:cNvPr id="34" name="Rectángulo 33">
            <a:extLst>
              <a:ext uri="{FF2B5EF4-FFF2-40B4-BE49-F238E27FC236}">
                <a16:creationId xmlns:a16="http://schemas.microsoft.com/office/drawing/2014/main" id="{C4F00015-E71E-4BC1-B906-FBD2A63B320B}"/>
              </a:ext>
            </a:extLst>
          </p:cNvPr>
          <p:cNvSpPr/>
          <p:nvPr/>
        </p:nvSpPr>
        <p:spPr>
          <a:xfrm>
            <a:off x="9377516" y="5490457"/>
            <a:ext cx="1200454" cy="233429"/>
          </a:xfrm>
          <a:prstGeom prst="rect">
            <a:avLst/>
          </a:prstGeom>
          <a:solidFill>
            <a:schemeClr val="accent4">
              <a:lumMod val="60000"/>
              <a:lumOff val="4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Meta 2018</a:t>
            </a:r>
          </a:p>
        </p:txBody>
      </p:sp>
      <p:sp>
        <p:nvSpPr>
          <p:cNvPr id="35" name="Rectángulo 34">
            <a:extLst>
              <a:ext uri="{FF2B5EF4-FFF2-40B4-BE49-F238E27FC236}">
                <a16:creationId xmlns:a16="http://schemas.microsoft.com/office/drawing/2014/main" id="{8B726EFB-B2A9-40B5-853C-3853FAAFFB17}"/>
              </a:ext>
            </a:extLst>
          </p:cNvPr>
          <p:cNvSpPr/>
          <p:nvPr/>
        </p:nvSpPr>
        <p:spPr>
          <a:xfrm>
            <a:off x="8166775" y="5733326"/>
            <a:ext cx="1200454" cy="460861"/>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6,291</a:t>
            </a:r>
          </a:p>
        </p:txBody>
      </p:sp>
      <p:sp>
        <p:nvSpPr>
          <p:cNvPr id="36" name="Rectángulo 35">
            <a:extLst>
              <a:ext uri="{FF2B5EF4-FFF2-40B4-BE49-F238E27FC236}">
                <a16:creationId xmlns:a16="http://schemas.microsoft.com/office/drawing/2014/main" id="{E862420A-C9D4-4CE3-A4E8-740CF2615D17}"/>
              </a:ext>
            </a:extLst>
          </p:cNvPr>
          <p:cNvSpPr/>
          <p:nvPr/>
        </p:nvSpPr>
        <p:spPr>
          <a:xfrm>
            <a:off x="9377464" y="5741716"/>
            <a:ext cx="1200454" cy="452471"/>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CO" sz="1600" dirty="0"/>
              <a:t>4,500</a:t>
            </a:r>
          </a:p>
        </p:txBody>
      </p:sp>
      <p:sp>
        <p:nvSpPr>
          <p:cNvPr id="37" name="Triángulo isósceles 36">
            <a:extLst>
              <a:ext uri="{FF2B5EF4-FFF2-40B4-BE49-F238E27FC236}">
                <a16:creationId xmlns:a16="http://schemas.microsoft.com/office/drawing/2014/main" id="{85491EA0-A1D2-4D8E-BAE7-671FE1059F80}"/>
              </a:ext>
            </a:extLst>
          </p:cNvPr>
          <p:cNvSpPr/>
          <p:nvPr/>
        </p:nvSpPr>
        <p:spPr>
          <a:xfrm>
            <a:off x="10786811" y="5523607"/>
            <a:ext cx="346661" cy="307487"/>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8" name="CuadroTexto 37">
            <a:extLst>
              <a:ext uri="{FF2B5EF4-FFF2-40B4-BE49-F238E27FC236}">
                <a16:creationId xmlns:a16="http://schemas.microsoft.com/office/drawing/2014/main" id="{2C58AC3E-E4A0-4A2B-90AF-E078646AEBB8}"/>
              </a:ext>
            </a:extLst>
          </p:cNvPr>
          <p:cNvSpPr txBox="1"/>
          <p:nvPr/>
        </p:nvSpPr>
        <p:spPr>
          <a:xfrm>
            <a:off x="10683803" y="5824855"/>
            <a:ext cx="640107" cy="369332"/>
          </a:xfrm>
          <a:prstGeom prst="rect">
            <a:avLst/>
          </a:prstGeom>
          <a:noFill/>
        </p:spPr>
        <p:txBody>
          <a:bodyPr wrap="square" rtlCol="0">
            <a:spAutoFit/>
          </a:bodyPr>
          <a:lstStyle/>
          <a:p>
            <a:r>
              <a:rPr lang="es-CO" dirty="0"/>
              <a:t>40%</a:t>
            </a:r>
          </a:p>
        </p:txBody>
      </p:sp>
      <p:sp>
        <p:nvSpPr>
          <p:cNvPr id="39" name="Rectángulo 38">
            <a:extLst>
              <a:ext uri="{FF2B5EF4-FFF2-40B4-BE49-F238E27FC236}">
                <a16:creationId xmlns:a16="http://schemas.microsoft.com/office/drawing/2014/main" id="{9D9E455C-054B-4CBF-8CDE-29C230AD12BF}"/>
              </a:ext>
            </a:extLst>
          </p:cNvPr>
          <p:cNvSpPr/>
          <p:nvPr/>
        </p:nvSpPr>
        <p:spPr>
          <a:xfrm>
            <a:off x="10586307" y="5490457"/>
            <a:ext cx="745973" cy="7037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0" name="Rectángulo 39">
            <a:extLst>
              <a:ext uri="{FF2B5EF4-FFF2-40B4-BE49-F238E27FC236}">
                <a16:creationId xmlns:a16="http://schemas.microsoft.com/office/drawing/2014/main" id="{CE7348AC-8258-4A49-8217-39A8E16F9B22}"/>
              </a:ext>
            </a:extLst>
          </p:cNvPr>
          <p:cNvSpPr/>
          <p:nvPr/>
        </p:nvSpPr>
        <p:spPr>
          <a:xfrm>
            <a:off x="562967" y="885722"/>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7</a:t>
            </a:r>
            <a:endParaRPr lang="es-CO" dirty="0">
              <a:solidFill>
                <a:schemeClr val="accent5"/>
              </a:solidFill>
            </a:endParaRPr>
          </a:p>
        </p:txBody>
      </p:sp>
      <p:sp>
        <p:nvSpPr>
          <p:cNvPr id="20" name="CuadroTexto 3">
            <a:extLst>
              <a:ext uri="{FF2B5EF4-FFF2-40B4-BE49-F238E27FC236}">
                <a16:creationId xmlns:a16="http://schemas.microsoft.com/office/drawing/2014/main" id="{11DB5410-CD03-4301-B535-1D60EA2CF54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CLIENTE</a:t>
            </a:r>
            <a:endParaRPr lang="es-CO" altLang="es-CO" sz="2700" b="1" dirty="0">
              <a:solidFill>
                <a:srgbClr val="002060"/>
              </a:solidFill>
            </a:endParaRPr>
          </a:p>
        </p:txBody>
      </p:sp>
      <p:sp>
        <p:nvSpPr>
          <p:cNvPr id="21" name="Rectángulo 20">
            <a:extLst>
              <a:ext uri="{FF2B5EF4-FFF2-40B4-BE49-F238E27FC236}">
                <a16:creationId xmlns:a16="http://schemas.microsoft.com/office/drawing/2014/main" id="{521ACF0E-4A00-4BDC-BF14-B3836D26B2B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9AD981FC-B5CE-46D7-901F-9A40C90861B5}"/>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589524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1D2E69E6-D3AA-41A5-9BA8-5B1809F6C1DB}"/>
              </a:ext>
            </a:extLst>
          </p:cNvPr>
          <p:cNvCxnSpPr/>
          <p:nvPr/>
        </p:nvCxnSpPr>
        <p:spPr>
          <a:xfrm>
            <a:off x="11488883" y="2223012"/>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25F19918-B5AD-4FAE-907A-1DB9150BC237}"/>
              </a:ext>
            </a:extLst>
          </p:cNvPr>
          <p:cNvCxnSpPr/>
          <p:nvPr/>
        </p:nvCxnSpPr>
        <p:spPr>
          <a:xfrm>
            <a:off x="4445165" y="6382858"/>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87395FF1-16AA-4659-8141-D00444A64E94}"/>
              </a:ext>
            </a:extLst>
          </p:cNvPr>
          <p:cNvSpPr/>
          <p:nvPr/>
        </p:nvSpPr>
        <p:spPr>
          <a:xfrm>
            <a:off x="727804" y="1584804"/>
            <a:ext cx="4039091" cy="923330"/>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AUMENTAR LA PENETRACIÓN EN EL MERCADO ACTUAL Y DESARROLLAR NUEVOS MERCADOS</a:t>
            </a:r>
          </a:p>
        </p:txBody>
      </p:sp>
      <p:sp>
        <p:nvSpPr>
          <p:cNvPr id="21" name="Rectángulo 20">
            <a:extLst>
              <a:ext uri="{FF2B5EF4-FFF2-40B4-BE49-F238E27FC236}">
                <a16:creationId xmlns:a16="http://schemas.microsoft.com/office/drawing/2014/main" id="{EA457B0C-9D80-4B11-966D-5CC2225D1DB3}"/>
              </a:ext>
            </a:extLst>
          </p:cNvPr>
          <p:cNvSpPr/>
          <p:nvPr/>
        </p:nvSpPr>
        <p:spPr>
          <a:xfrm>
            <a:off x="2003873" y="2941505"/>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22" name="Gráfico 21">
            <a:extLst>
              <a:ext uri="{FF2B5EF4-FFF2-40B4-BE49-F238E27FC236}">
                <a16:creationId xmlns:a16="http://schemas.microsoft.com/office/drawing/2014/main" id="{7E56055D-3A0A-40C8-88D6-8C1AB72BA945}"/>
              </a:ext>
            </a:extLst>
          </p:cNvPr>
          <p:cNvGraphicFramePr>
            <a:graphicFrameLocks/>
          </p:cNvGraphicFramePr>
          <p:nvPr>
            <p:extLst/>
          </p:nvPr>
        </p:nvGraphicFramePr>
        <p:xfrm>
          <a:off x="766495" y="3351968"/>
          <a:ext cx="4220922" cy="2995634"/>
        </p:xfrm>
        <a:graphic>
          <a:graphicData uri="http://schemas.openxmlformats.org/drawingml/2006/chart">
            <c:chart xmlns:c="http://schemas.openxmlformats.org/drawingml/2006/chart" xmlns:r="http://schemas.openxmlformats.org/officeDocument/2006/relationships" r:id="rId4"/>
          </a:graphicData>
        </a:graphic>
      </p:graphicFrame>
      <p:sp>
        <p:nvSpPr>
          <p:cNvPr id="23" name="CuadroTexto 22">
            <a:extLst>
              <a:ext uri="{FF2B5EF4-FFF2-40B4-BE49-F238E27FC236}">
                <a16:creationId xmlns:a16="http://schemas.microsoft.com/office/drawing/2014/main" id="{A0F90A95-A35C-471E-AA6C-F07FB59AA4EC}"/>
              </a:ext>
            </a:extLst>
          </p:cNvPr>
          <p:cNvSpPr txBox="1"/>
          <p:nvPr/>
        </p:nvSpPr>
        <p:spPr>
          <a:xfrm>
            <a:off x="2201361" y="4372560"/>
            <a:ext cx="1503302" cy="769441"/>
          </a:xfrm>
          <a:prstGeom prst="rect">
            <a:avLst/>
          </a:prstGeom>
          <a:noFill/>
        </p:spPr>
        <p:txBody>
          <a:bodyPr wrap="square" rtlCol="0">
            <a:spAutoFit/>
          </a:bodyPr>
          <a:lstStyle/>
          <a:p>
            <a:r>
              <a:rPr lang="es-CO" sz="4400" b="1" dirty="0">
                <a:solidFill>
                  <a:srgbClr val="002060"/>
                </a:solidFill>
              </a:rPr>
              <a:t>109%</a:t>
            </a:r>
          </a:p>
        </p:txBody>
      </p:sp>
      <p:sp>
        <p:nvSpPr>
          <p:cNvPr id="24" name="Rectángulo 23">
            <a:extLst>
              <a:ext uri="{FF2B5EF4-FFF2-40B4-BE49-F238E27FC236}">
                <a16:creationId xmlns:a16="http://schemas.microsoft.com/office/drawing/2014/main" id="{A88EE819-712A-489D-8A3B-0AE6ACD221FE}"/>
              </a:ext>
            </a:extLst>
          </p:cNvPr>
          <p:cNvSpPr/>
          <p:nvPr/>
        </p:nvSpPr>
        <p:spPr>
          <a:xfrm>
            <a:off x="727804" y="1000029"/>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8</a:t>
            </a:r>
            <a:endParaRPr lang="es-CO" dirty="0">
              <a:solidFill>
                <a:schemeClr val="accent5"/>
              </a:solidFill>
            </a:endParaRPr>
          </a:p>
        </p:txBody>
      </p:sp>
      <p:graphicFrame>
        <p:nvGraphicFramePr>
          <p:cNvPr id="25" name="Tabla 24">
            <a:extLst>
              <a:ext uri="{FF2B5EF4-FFF2-40B4-BE49-F238E27FC236}">
                <a16:creationId xmlns:a16="http://schemas.microsoft.com/office/drawing/2014/main" id="{BCE05048-8BCD-4697-912D-C24F7F6C5D95}"/>
              </a:ext>
            </a:extLst>
          </p:cNvPr>
          <p:cNvGraphicFramePr>
            <a:graphicFrameLocks noGrp="1"/>
          </p:cNvGraphicFramePr>
          <p:nvPr>
            <p:extLst/>
          </p:nvPr>
        </p:nvGraphicFramePr>
        <p:xfrm>
          <a:off x="5974826" y="4386076"/>
          <a:ext cx="4494534" cy="1396553"/>
        </p:xfrm>
        <a:graphic>
          <a:graphicData uri="http://schemas.openxmlformats.org/drawingml/2006/table">
            <a:tbl>
              <a:tblPr>
                <a:tableStyleId>{5C22544A-7EE6-4342-B048-85BDC9FD1C3A}</a:tableStyleId>
              </a:tblPr>
              <a:tblGrid>
                <a:gridCol w="3350270">
                  <a:extLst>
                    <a:ext uri="{9D8B030D-6E8A-4147-A177-3AD203B41FA5}">
                      <a16:colId xmlns:a16="http://schemas.microsoft.com/office/drawing/2014/main" val="3200757188"/>
                    </a:ext>
                  </a:extLst>
                </a:gridCol>
                <a:gridCol w="1144264">
                  <a:extLst>
                    <a:ext uri="{9D8B030D-6E8A-4147-A177-3AD203B41FA5}">
                      <a16:colId xmlns:a16="http://schemas.microsoft.com/office/drawing/2014/main" val="2463984134"/>
                    </a:ext>
                  </a:extLst>
                </a:gridCol>
              </a:tblGrid>
              <a:tr h="287137">
                <a:tc gridSpan="2">
                  <a:txBody>
                    <a:bodyPr/>
                    <a:lstStyle/>
                    <a:p>
                      <a:pPr algn="ctr" fontAlgn="ctr"/>
                      <a:r>
                        <a:rPr lang="es-CO" sz="1800" b="1" i="0" u="none" strike="noStrike" dirty="0">
                          <a:solidFill>
                            <a:schemeClr val="bg1"/>
                          </a:solidFill>
                          <a:effectLst/>
                          <a:latin typeface="Arial Narrow" panose="020B0606020202030204" pitchFamily="34" charset="0"/>
                        </a:rPr>
                        <a:t>Incursión en nuevos mercados / Cumplimiento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pPr algn="ctr" fontAlgn="ctr"/>
                      <a:endParaRPr lang="es-CO" sz="12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44298452"/>
                  </a:ext>
                </a:extLst>
              </a:tr>
              <a:tr h="218874">
                <a:tc>
                  <a:txBody>
                    <a:bodyPr/>
                    <a:lstStyle/>
                    <a:p>
                      <a:pPr algn="ctr" fontAlgn="ctr"/>
                      <a:r>
                        <a:rPr lang="es-CO" sz="1800" b="0" i="0" u="none" strike="noStrike">
                          <a:solidFill>
                            <a:srgbClr val="000000"/>
                          </a:solidFill>
                          <a:effectLst/>
                          <a:latin typeface="Arial Narrow" panose="020B0606020202030204" pitchFamily="34" charset="0"/>
                        </a:rPr>
                        <a:t>Nuevos Contratos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800" b="0" i="0" u="none" strike="noStrike" dirty="0">
                          <a:solidFill>
                            <a:srgbClr val="000000"/>
                          </a:solidFill>
                          <a:effectLst/>
                          <a:latin typeface="Arial Narrow" panose="020B0606020202030204" pitchFamily="34"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3654956"/>
                  </a:ext>
                </a:extLst>
              </a:tr>
              <a:tr h="406139">
                <a:tc>
                  <a:txBody>
                    <a:bodyPr/>
                    <a:lstStyle/>
                    <a:p>
                      <a:pPr algn="ctr" fontAlgn="ctr"/>
                      <a:r>
                        <a:rPr lang="es-CO" sz="1800" b="0" i="0" u="none" strike="noStrike">
                          <a:solidFill>
                            <a:srgbClr val="000000"/>
                          </a:solidFill>
                          <a:effectLst/>
                          <a:latin typeface="Arial Narrow" panose="020B0606020202030204" pitchFamily="34" charset="0"/>
                        </a:rPr>
                        <a:t>Ventas unidades comerciales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800" b="0" i="0" u="none" strike="noStrike" dirty="0">
                          <a:solidFill>
                            <a:srgbClr val="000000"/>
                          </a:solidFill>
                          <a:effectLst/>
                          <a:latin typeface="Arial Narrow" panose="020B0606020202030204" pitchFamily="34" charset="0"/>
                        </a:rPr>
                        <a:t>93%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6778183"/>
                  </a:ext>
                </a:extLst>
              </a:tr>
              <a:tr h="428957">
                <a:tc>
                  <a:txBody>
                    <a:bodyPr/>
                    <a:lstStyle/>
                    <a:p>
                      <a:pPr algn="ctr" fontAlgn="ctr"/>
                      <a:r>
                        <a:rPr lang="es-CO" sz="1800" b="0" i="0" u="none" strike="noStrike" dirty="0">
                          <a:solidFill>
                            <a:srgbClr val="000000"/>
                          </a:solidFill>
                          <a:effectLst/>
                          <a:latin typeface="Arial Narrow" panose="020B0606020202030204" pitchFamily="34" charset="0"/>
                        </a:rPr>
                        <a:t>Ruedas de Negocio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800" b="0" i="0" u="none" strike="noStrike" dirty="0">
                          <a:solidFill>
                            <a:srgbClr val="000000"/>
                          </a:solidFill>
                          <a:effectLst/>
                          <a:latin typeface="Arial Narrow" panose="020B0606020202030204" pitchFamily="34" charset="0"/>
                        </a:rPr>
                        <a:t>167%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6267071"/>
                  </a:ext>
                </a:extLst>
              </a:tr>
            </a:tbl>
          </a:graphicData>
        </a:graphic>
      </p:graphicFrame>
      <p:pic>
        <p:nvPicPr>
          <p:cNvPr id="26" name="Imagen 25">
            <a:extLst>
              <a:ext uri="{FF2B5EF4-FFF2-40B4-BE49-F238E27FC236}">
                <a16:creationId xmlns:a16="http://schemas.microsoft.com/office/drawing/2014/main" id="{A9DD2436-7925-420C-9B5E-34DFAA5068F4}"/>
              </a:ext>
            </a:extLst>
          </p:cNvPr>
          <p:cNvPicPr>
            <a:picLocks noChangeAspect="1"/>
          </p:cNvPicPr>
          <p:nvPr/>
        </p:nvPicPr>
        <p:blipFill rotWithShape="1">
          <a:blip r:embed="rId5"/>
          <a:srcRect l="24433" t="41653" r="59126" b="36605"/>
          <a:stretch/>
        </p:blipFill>
        <p:spPr>
          <a:xfrm>
            <a:off x="7826330" y="1857186"/>
            <a:ext cx="2643030" cy="1966159"/>
          </a:xfrm>
          <a:prstGeom prst="rect">
            <a:avLst/>
          </a:prstGeom>
        </p:spPr>
      </p:pic>
      <p:sp>
        <p:nvSpPr>
          <p:cNvPr id="13" name="CuadroTexto 3">
            <a:extLst>
              <a:ext uri="{FF2B5EF4-FFF2-40B4-BE49-F238E27FC236}">
                <a16:creationId xmlns:a16="http://schemas.microsoft.com/office/drawing/2014/main" id="{856C5735-26D0-4760-9417-ABFFCBB2BC67}"/>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CLIENTES</a:t>
            </a:r>
            <a:endParaRPr lang="es-CO" altLang="es-CO" sz="2700" b="1" dirty="0">
              <a:solidFill>
                <a:srgbClr val="002060"/>
              </a:solidFill>
            </a:endParaRPr>
          </a:p>
        </p:txBody>
      </p:sp>
      <p:sp>
        <p:nvSpPr>
          <p:cNvPr id="14" name="Rectángulo 13">
            <a:extLst>
              <a:ext uri="{FF2B5EF4-FFF2-40B4-BE49-F238E27FC236}">
                <a16:creationId xmlns:a16="http://schemas.microsoft.com/office/drawing/2014/main" id="{A11708FF-3D98-4E96-AE89-6C88B8546222}"/>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2BF63C3C-6C51-4FBC-AE6C-28185A67E686}"/>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4248135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9EB44776-7180-4321-91EF-BE3751B84D33}"/>
              </a:ext>
            </a:extLst>
          </p:cNvPr>
          <p:cNvCxnSpPr/>
          <p:nvPr/>
        </p:nvCxnSpPr>
        <p:spPr>
          <a:xfrm>
            <a:off x="11405756" y="2163656"/>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2199BBA8-EEED-4B11-A65B-5DCAB1217C52}"/>
              </a:ext>
            </a:extLst>
          </p:cNvPr>
          <p:cNvCxnSpPr/>
          <p:nvPr/>
        </p:nvCxnSpPr>
        <p:spPr>
          <a:xfrm>
            <a:off x="4362038" y="6323502"/>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FAAB5054-80C6-4110-8E0D-46CFD028C81E}"/>
              </a:ext>
            </a:extLst>
          </p:cNvPr>
          <p:cNvSpPr/>
          <p:nvPr/>
        </p:nvSpPr>
        <p:spPr>
          <a:xfrm>
            <a:off x="715617" y="1518178"/>
            <a:ext cx="5380383" cy="1200329"/>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CONTAR CON UN PORTAFOLIO DE SERVICIOS Y PRODUCTOS DIVERSIFICADOS</a:t>
            </a:r>
          </a:p>
        </p:txBody>
      </p:sp>
      <p:sp>
        <p:nvSpPr>
          <p:cNvPr id="21" name="Rectángulo 20">
            <a:extLst>
              <a:ext uri="{FF2B5EF4-FFF2-40B4-BE49-F238E27FC236}">
                <a16:creationId xmlns:a16="http://schemas.microsoft.com/office/drawing/2014/main" id="{CD31DA1B-1A30-4FA2-A012-42B01C4DBD06}"/>
              </a:ext>
            </a:extLst>
          </p:cNvPr>
          <p:cNvSpPr/>
          <p:nvPr/>
        </p:nvSpPr>
        <p:spPr>
          <a:xfrm>
            <a:off x="2300478" y="2711963"/>
            <a:ext cx="2084225" cy="400110"/>
          </a:xfrm>
          <a:prstGeom prst="rect">
            <a:avLst/>
          </a:prstGeom>
        </p:spPr>
        <p:txBody>
          <a:bodyPr wrap="none">
            <a:spAutoFit/>
          </a:bodyPr>
          <a:lstStyle/>
          <a:p>
            <a:r>
              <a:rPr lang="es-CO" sz="2000" b="1" dirty="0">
                <a:solidFill>
                  <a:srgbClr val="0070C0"/>
                </a:solidFill>
                <a:latin typeface="Aharoni" panose="02010803020104030203" pitchFamily="2" charset="-79"/>
                <a:cs typeface="Aharoni" panose="02010803020104030203" pitchFamily="2" charset="-79"/>
              </a:rPr>
              <a:t>CUMPLIMIENTO</a:t>
            </a:r>
            <a:endParaRPr lang="es-CO" sz="2000" dirty="0">
              <a:solidFill>
                <a:srgbClr val="0070C0"/>
              </a:solidFill>
            </a:endParaRPr>
          </a:p>
        </p:txBody>
      </p:sp>
      <p:graphicFrame>
        <p:nvGraphicFramePr>
          <p:cNvPr id="22" name="Tabla 21">
            <a:extLst>
              <a:ext uri="{FF2B5EF4-FFF2-40B4-BE49-F238E27FC236}">
                <a16:creationId xmlns:a16="http://schemas.microsoft.com/office/drawing/2014/main" id="{E905B86E-2B12-4A36-ACA0-DE286DEEEA27}"/>
              </a:ext>
            </a:extLst>
          </p:cNvPr>
          <p:cNvGraphicFramePr>
            <a:graphicFrameLocks noGrp="1"/>
          </p:cNvGraphicFramePr>
          <p:nvPr>
            <p:extLst/>
          </p:nvPr>
        </p:nvGraphicFramePr>
        <p:xfrm>
          <a:off x="6670351" y="4036734"/>
          <a:ext cx="4161053" cy="1794584"/>
        </p:xfrm>
        <a:graphic>
          <a:graphicData uri="http://schemas.openxmlformats.org/drawingml/2006/table">
            <a:tbl>
              <a:tblPr>
                <a:tableStyleId>{5C22544A-7EE6-4342-B048-85BDC9FD1C3A}</a:tableStyleId>
              </a:tblPr>
              <a:tblGrid>
                <a:gridCol w="2983506">
                  <a:extLst>
                    <a:ext uri="{9D8B030D-6E8A-4147-A177-3AD203B41FA5}">
                      <a16:colId xmlns:a16="http://schemas.microsoft.com/office/drawing/2014/main" val="3937769905"/>
                    </a:ext>
                  </a:extLst>
                </a:gridCol>
                <a:gridCol w="1177547">
                  <a:extLst>
                    <a:ext uri="{9D8B030D-6E8A-4147-A177-3AD203B41FA5}">
                      <a16:colId xmlns:a16="http://schemas.microsoft.com/office/drawing/2014/main" val="2960263623"/>
                    </a:ext>
                  </a:extLst>
                </a:gridCol>
              </a:tblGrid>
              <a:tr h="1031186">
                <a:tc>
                  <a:txBody>
                    <a:bodyPr/>
                    <a:lstStyle/>
                    <a:p>
                      <a:pPr algn="ctr" fontAlgn="ctr"/>
                      <a:r>
                        <a:rPr lang="es-CO" sz="1600" b="0" i="0" u="none" strike="noStrike" dirty="0">
                          <a:solidFill>
                            <a:srgbClr val="000000"/>
                          </a:solidFill>
                          <a:effectLst/>
                          <a:latin typeface="Arial Narrow" panose="020B0606020202030204" pitchFamily="34" charset="0"/>
                        </a:rPr>
                        <a:t>Medir la cantidad de servicios externos y tramites SUIT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200" b="1" i="0" u="none" strike="noStrike" dirty="0">
                          <a:solidFill>
                            <a:srgbClr val="000000"/>
                          </a:solidFill>
                          <a:effectLst/>
                          <a:latin typeface="Arial Narrow" panose="020B0606020202030204" pitchFamily="34" charset="0"/>
                        </a:rPr>
                        <a:t>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4455015"/>
                  </a:ext>
                </a:extLst>
              </a:tr>
              <a:tr h="763398">
                <a:tc>
                  <a:txBody>
                    <a:bodyPr/>
                    <a:lstStyle/>
                    <a:p>
                      <a:pPr algn="ctr" fontAlgn="ctr"/>
                      <a:r>
                        <a:rPr lang="es-CO" sz="1600" b="0" i="0" u="none" strike="noStrike" dirty="0">
                          <a:solidFill>
                            <a:srgbClr val="000000"/>
                          </a:solidFill>
                          <a:effectLst/>
                          <a:latin typeface="Arial Narrow" panose="020B0606020202030204" pitchFamily="34" charset="0"/>
                        </a:rPr>
                        <a:t>Medir el rendimiento de los  servicios internos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200" b="1" i="0" u="none" strike="noStrike" dirty="0">
                          <a:solidFill>
                            <a:srgbClr val="000000"/>
                          </a:solidFill>
                          <a:effectLst/>
                          <a:latin typeface="Arial Narrow" panose="020B0606020202030204" pitchFamily="34" charset="0"/>
                        </a:rPr>
                        <a:t>104%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636036"/>
                  </a:ext>
                </a:extLst>
              </a:tr>
            </a:tbl>
          </a:graphicData>
        </a:graphic>
      </p:graphicFrame>
      <p:graphicFrame>
        <p:nvGraphicFramePr>
          <p:cNvPr id="23" name="Tabla 22">
            <a:extLst>
              <a:ext uri="{FF2B5EF4-FFF2-40B4-BE49-F238E27FC236}">
                <a16:creationId xmlns:a16="http://schemas.microsoft.com/office/drawing/2014/main" id="{453B3C8F-0B4A-4952-8292-BC87CF32ED31}"/>
              </a:ext>
            </a:extLst>
          </p:cNvPr>
          <p:cNvGraphicFramePr>
            <a:graphicFrameLocks noGrp="1"/>
          </p:cNvGraphicFramePr>
          <p:nvPr>
            <p:extLst/>
          </p:nvPr>
        </p:nvGraphicFramePr>
        <p:xfrm>
          <a:off x="6670352" y="3470741"/>
          <a:ext cx="4161053" cy="565993"/>
        </p:xfrm>
        <a:graphic>
          <a:graphicData uri="http://schemas.openxmlformats.org/drawingml/2006/table">
            <a:tbl>
              <a:tblPr>
                <a:tableStyleId>{5C22544A-7EE6-4342-B048-85BDC9FD1C3A}</a:tableStyleId>
              </a:tblPr>
              <a:tblGrid>
                <a:gridCol w="2983505">
                  <a:extLst>
                    <a:ext uri="{9D8B030D-6E8A-4147-A177-3AD203B41FA5}">
                      <a16:colId xmlns:a16="http://schemas.microsoft.com/office/drawing/2014/main" val="2608551369"/>
                    </a:ext>
                  </a:extLst>
                </a:gridCol>
                <a:gridCol w="1177548">
                  <a:extLst>
                    <a:ext uri="{9D8B030D-6E8A-4147-A177-3AD203B41FA5}">
                      <a16:colId xmlns:a16="http://schemas.microsoft.com/office/drawing/2014/main" val="2961063613"/>
                    </a:ext>
                  </a:extLst>
                </a:gridCol>
              </a:tblGrid>
              <a:tr h="565993">
                <a:tc>
                  <a:txBody>
                    <a:bodyPr/>
                    <a:lstStyle/>
                    <a:p>
                      <a:pPr algn="ctr" fontAlgn="ctr"/>
                      <a:r>
                        <a:rPr lang="es-CO" sz="2000" b="1" u="none" strike="noStrike" dirty="0">
                          <a:solidFill>
                            <a:schemeClr val="bg1"/>
                          </a:solidFill>
                          <a:effectLst/>
                        </a:rPr>
                        <a:t>Acciones</a:t>
                      </a:r>
                      <a:endParaRPr lang="es-CO" sz="20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ctr"/>
                      <a:r>
                        <a:rPr lang="es-CO" sz="1600" u="none" strike="noStrike" kern="1200" dirty="0">
                          <a:solidFill>
                            <a:schemeClr val="bg1"/>
                          </a:solidFill>
                          <a:effectLst/>
                          <a:latin typeface="+mn-lt"/>
                          <a:ea typeface="+mn-ea"/>
                          <a:cs typeface="+mn-cs"/>
                        </a:rPr>
                        <a:t>Cumplimiento Acción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000730078"/>
                  </a:ext>
                </a:extLst>
              </a:tr>
            </a:tbl>
          </a:graphicData>
        </a:graphic>
      </p:graphicFrame>
      <p:graphicFrame>
        <p:nvGraphicFramePr>
          <p:cNvPr id="24" name="Gráfico 23">
            <a:extLst>
              <a:ext uri="{FF2B5EF4-FFF2-40B4-BE49-F238E27FC236}">
                <a16:creationId xmlns:a16="http://schemas.microsoft.com/office/drawing/2014/main" id="{5BC649D9-287A-412A-A40F-67A1A06D266E}"/>
              </a:ext>
            </a:extLst>
          </p:cNvPr>
          <p:cNvGraphicFramePr>
            <a:graphicFrameLocks/>
          </p:cNvGraphicFramePr>
          <p:nvPr>
            <p:extLst/>
          </p:nvPr>
        </p:nvGraphicFramePr>
        <p:xfrm>
          <a:off x="1078957" y="3177298"/>
          <a:ext cx="4879014" cy="2980805"/>
        </p:xfrm>
        <a:graphic>
          <a:graphicData uri="http://schemas.openxmlformats.org/drawingml/2006/chart">
            <c:chart xmlns:c="http://schemas.openxmlformats.org/drawingml/2006/chart" xmlns:r="http://schemas.openxmlformats.org/officeDocument/2006/relationships" r:id="rId4"/>
          </a:graphicData>
        </a:graphic>
      </p:graphicFrame>
      <p:sp>
        <p:nvSpPr>
          <p:cNvPr id="25" name="Rectángulo 24">
            <a:extLst>
              <a:ext uri="{FF2B5EF4-FFF2-40B4-BE49-F238E27FC236}">
                <a16:creationId xmlns:a16="http://schemas.microsoft.com/office/drawing/2014/main" id="{EAB9C13A-9A23-42B4-98E2-625F5062513F}"/>
              </a:ext>
            </a:extLst>
          </p:cNvPr>
          <p:cNvSpPr/>
          <p:nvPr/>
        </p:nvSpPr>
        <p:spPr>
          <a:xfrm>
            <a:off x="715617" y="911370"/>
            <a:ext cx="1502334"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9</a:t>
            </a:r>
            <a:endParaRPr lang="es-CO" dirty="0">
              <a:solidFill>
                <a:schemeClr val="accent5"/>
              </a:solidFill>
            </a:endParaRPr>
          </a:p>
        </p:txBody>
      </p:sp>
      <p:sp>
        <p:nvSpPr>
          <p:cNvPr id="12" name="CuadroTexto 3">
            <a:extLst>
              <a:ext uri="{FF2B5EF4-FFF2-40B4-BE49-F238E27FC236}">
                <a16:creationId xmlns:a16="http://schemas.microsoft.com/office/drawing/2014/main" id="{A91D759D-3B03-49DA-AB4B-68BA3324EB9E}"/>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CLIENTES</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42908398-B3B6-4D6A-8537-32B4769A3230}"/>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95B4F329-3D15-4FB1-920A-EF7C11A175E6}"/>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471851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3A075B0C-909B-48E1-AF1A-9C48D0705B4C}"/>
              </a:ext>
            </a:extLst>
          </p:cNvPr>
          <p:cNvCxnSpPr/>
          <p:nvPr/>
        </p:nvCxnSpPr>
        <p:spPr>
          <a:xfrm>
            <a:off x="11082484" y="203233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4322EC17-3D54-4090-9C40-5CD49823A5C0}"/>
              </a:ext>
            </a:extLst>
          </p:cNvPr>
          <p:cNvCxnSpPr/>
          <p:nvPr/>
        </p:nvCxnSpPr>
        <p:spPr>
          <a:xfrm>
            <a:off x="4038766" y="619218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E1D593C6-419F-4B1D-8E8F-9E4BA7ABE77D}"/>
              </a:ext>
            </a:extLst>
          </p:cNvPr>
          <p:cNvSpPr/>
          <p:nvPr/>
        </p:nvSpPr>
        <p:spPr>
          <a:xfrm>
            <a:off x="1060141" y="1619401"/>
            <a:ext cx="5201087" cy="738664"/>
          </a:xfrm>
          <a:prstGeom prst="rect">
            <a:avLst/>
          </a:prstGeom>
        </p:spPr>
        <p:txBody>
          <a:bodyPr wrap="square">
            <a:spAutoFit/>
          </a:bodyPr>
          <a:lstStyle/>
          <a:p>
            <a:r>
              <a:rPr lang="es-CO" sz="1400" b="1" dirty="0">
                <a:latin typeface="Aharoni" panose="02010803020104030203" pitchFamily="2" charset="-79"/>
                <a:cs typeface="Aharoni" panose="02010803020104030203" pitchFamily="2" charset="-79"/>
              </a:rPr>
              <a:t>CONTAR CON ALIANZAS ESTRATÉGICAS QUE IMPACTEN POSITIVAMENTE EN LOS PROCESOS, LA INFORMACIÓN DE LOS ACTIVOS Y SU COMERCIALIZACIÓN</a:t>
            </a:r>
          </a:p>
        </p:txBody>
      </p:sp>
      <p:sp>
        <p:nvSpPr>
          <p:cNvPr id="21" name="Rectángulo 20">
            <a:extLst>
              <a:ext uri="{FF2B5EF4-FFF2-40B4-BE49-F238E27FC236}">
                <a16:creationId xmlns:a16="http://schemas.microsoft.com/office/drawing/2014/main" id="{B28F10BD-8308-4F61-A24F-9C16068985B9}"/>
              </a:ext>
            </a:extLst>
          </p:cNvPr>
          <p:cNvSpPr/>
          <p:nvPr/>
        </p:nvSpPr>
        <p:spPr>
          <a:xfrm>
            <a:off x="2140489" y="2678864"/>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22" name="Tabla 21">
            <a:extLst>
              <a:ext uri="{FF2B5EF4-FFF2-40B4-BE49-F238E27FC236}">
                <a16:creationId xmlns:a16="http://schemas.microsoft.com/office/drawing/2014/main" id="{32337AC2-FAC8-4738-A0B4-C14B7CCC46FA}"/>
              </a:ext>
            </a:extLst>
          </p:cNvPr>
          <p:cNvGraphicFramePr>
            <a:graphicFrameLocks noGrp="1"/>
          </p:cNvGraphicFramePr>
          <p:nvPr>
            <p:extLst/>
          </p:nvPr>
        </p:nvGraphicFramePr>
        <p:xfrm>
          <a:off x="4886801" y="3278361"/>
          <a:ext cx="5846615" cy="2656570"/>
        </p:xfrm>
        <a:graphic>
          <a:graphicData uri="http://schemas.openxmlformats.org/drawingml/2006/table">
            <a:tbl>
              <a:tblPr firstRow="1" firstCol="1" bandRow="1">
                <a:tableStyleId>{5C22544A-7EE6-4342-B048-85BDC9FD1C3A}</a:tableStyleId>
              </a:tblPr>
              <a:tblGrid>
                <a:gridCol w="1421697">
                  <a:extLst>
                    <a:ext uri="{9D8B030D-6E8A-4147-A177-3AD203B41FA5}">
                      <a16:colId xmlns:a16="http://schemas.microsoft.com/office/drawing/2014/main" val="3758733802"/>
                    </a:ext>
                  </a:extLst>
                </a:gridCol>
                <a:gridCol w="2933386">
                  <a:extLst>
                    <a:ext uri="{9D8B030D-6E8A-4147-A177-3AD203B41FA5}">
                      <a16:colId xmlns:a16="http://schemas.microsoft.com/office/drawing/2014/main" val="401401646"/>
                    </a:ext>
                  </a:extLst>
                </a:gridCol>
                <a:gridCol w="1491532">
                  <a:extLst>
                    <a:ext uri="{9D8B030D-6E8A-4147-A177-3AD203B41FA5}">
                      <a16:colId xmlns:a16="http://schemas.microsoft.com/office/drawing/2014/main" val="3663720808"/>
                    </a:ext>
                  </a:extLst>
                </a:gridCol>
              </a:tblGrid>
              <a:tr h="458512">
                <a:tc>
                  <a:txBody>
                    <a:bodyPr/>
                    <a:lstStyle/>
                    <a:p>
                      <a:pPr algn="ctr" rtl="0" fontAlgn="ctr"/>
                      <a:r>
                        <a:rPr lang="es-CO" sz="1600" b="1" i="0" u="none" strike="noStrike" dirty="0">
                          <a:solidFill>
                            <a:srgbClr val="FFFFFF"/>
                          </a:solidFill>
                          <a:effectLst/>
                          <a:latin typeface="Calibri" panose="020F0502020204030204" pitchFamily="34" charset="0"/>
                        </a:rPr>
                        <a:t>Alianza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rtl="0" fontAlgn="ctr"/>
                      <a:r>
                        <a:rPr lang="es-CO" sz="1600" b="1" i="0" u="none" strike="noStrike" dirty="0">
                          <a:solidFill>
                            <a:srgbClr val="FFFFFF"/>
                          </a:solidFill>
                          <a:effectLst/>
                          <a:latin typeface="Calibri" panose="020F0502020204030204" pitchFamily="34" charset="0"/>
                        </a:rPr>
                        <a:t>Avance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s-CO" sz="1600" b="1" i="0" u="none" strike="noStrike" dirty="0">
                          <a:solidFill>
                            <a:srgbClr val="FFFFFF"/>
                          </a:solidFill>
                          <a:effectLst/>
                          <a:latin typeface="Calibri" panose="020F0502020204030204" pitchFamily="34" charset="0"/>
                        </a:rPr>
                        <a:t>Cumplimiento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292809047"/>
                  </a:ext>
                </a:extLst>
              </a:tr>
              <a:tr h="458512">
                <a:tc>
                  <a:txBody>
                    <a:bodyPr/>
                    <a:lstStyle/>
                    <a:p>
                      <a:pPr algn="ctr" rtl="0" fontAlgn="ctr"/>
                      <a:r>
                        <a:rPr lang="es-CO" sz="1600" b="1" i="0" u="none" strike="noStrike" dirty="0">
                          <a:solidFill>
                            <a:srgbClr val="FFFFFF"/>
                          </a:solidFill>
                          <a:effectLst/>
                          <a:latin typeface="Calibri" panose="020F0502020204030204" pitchFamily="34" charset="0"/>
                        </a:rPr>
                        <a:t>Alianza INL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s-CO" sz="1600" b="0" i="0" u="none" strike="noStrike" dirty="0">
                          <a:solidFill>
                            <a:srgbClr val="000000"/>
                          </a:solidFill>
                          <a:effectLst/>
                          <a:latin typeface="Calibri" panose="020F0502020204030204" pitchFamily="34" charset="0"/>
                        </a:rPr>
                        <a:t>Formulación de proyecto para consecución de recursos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600" b="0" i="0" u="none" strike="noStrike" dirty="0">
                          <a:solidFill>
                            <a:srgbClr val="000000"/>
                          </a:solidFill>
                          <a:effectLst/>
                          <a:latin typeface="Calibri" panose="020F0502020204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837621"/>
                  </a:ext>
                </a:extLst>
              </a:tr>
              <a:tr h="611349">
                <a:tc>
                  <a:txBody>
                    <a:bodyPr/>
                    <a:lstStyle/>
                    <a:p>
                      <a:pPr algn="ctr" rtl="0" fontAlgn="ctr"/>
                      <a:r>
                        <a:rPr lang="es-CO" sz="1600" b="1" i="0" u="none" strike="noStrike" dirty="0">
                          <a:solidFill>
                            <a:srgbClr val="FFFFFF"/>
                          </a:solidFill>
                          <a:effectLst/>
                          <a:latin typeface="Calibri" panose="020F0502020204030204" pitchFamily="34" charset="0"/>
                        </a:rPr>
                        <a:t>Banco Mundial - Iniciativa STAR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s-CO" sz="1600" b="0" i="0" u="none" strike="noStrike" dirty="0">
                          <a:solidFill>
                            <a:srgbClr val="000000"/>
                          </a:solidFill>
                          <a:effectLst/>
                          <a:latin typeface="Calibri" panose="020F0502020204030204" pitchFamily="34" charset="0"/>
                        </a:rPr>
                        <a:t>Mapeo de actores estratégicos a nivel iberoamericano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600" b="0" i="0" u="none" strike="noStrike" dirty="0">
                          <a:solidFill>
                            <a:srgbClr val="000000"/>
                          </a:solidFill>
                          <a:effectLst/>
                          <a:latin typeface="Calibri" panose="020F0502020204030204" pitchFamily="34" charset="0"/>
                        </a:rPr>
                        <a:t>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4119842"/>
                  </a:ext>
                </a:extLst>
              </a:tr>
              <a:tr h="611349">
                <a:tc>
                  <a:txBody>
                    <a:bodyPr/>
                    <a:lstStyle/>
                    <a:p>
                      <a:pPr algn="ctr" rtl="0" fontAlgn="ctr"/>
                      <a:r>
                        <a:rPr lang="es-CO" sz="1600" b="1" i="0" u="none" strike="noStrike" dirty="0">
                          <a:solidFill>
                            <a:srgbClr val="FFFFFF"/>
                          </a:solidFill>
                          <a:effectLst/>
                          <a:latin typeface="Calibri" panose="020F0502020204030204" pitchFamily="34" charset="0"/>
                        </a:rPr>
                        <a:t>Transparencia por Colombia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s-CO" sz="1600" b="0" i="0" u="none" strike="noStrike" dirty="0">
                          <a:solidFill>
                            <a:srgbClr val="000000"/>
                          </a:solidFill>
                          <a:effectLst/>
                          <a:latin typeface="Calibri" panose="020F0502020204030204" pitchFamily="34" charset="0"/>
                        </a:rPr>
                        <a:t>Diálogos con países de la región (Ecuador, San Salvador y Perú)</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600" b="0" i="0" u="none" strike="noStrike" dirty="0">
                          <a:solidFill>
                            <a:srgbClr val="000000"/>
                          </a:solidFill>
                          <a:effectLst/>
                          <a:latin typeface="Calibri" panose="020F0502020204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8886512"/>
                  </a:ext>
                </a:extLst>
              </a:tr>
              <a:tr h="305674">
                <a:tc>
                  <a:txBody>
                    <a:bodyPr/>
                    <a:lstStyle/>
                    <a:p>
                      <a:pPr algn="ctr" rtl="0" fontAlgn="ctr"/>
                      <a:r>
                        <a:rPr lang="es-CO" sz="1600" b="1" i="0" u="none" strike="noStrike" dirty="0" err="1">
                          <a:solidFill>
                            <a:srgbClr val="FFFFFF"/>
                          </a:solidFill>
                          <a:effectLst/>
                          <a:latin typeface="Calibri" panose="020F0502020204030204" pitchFamily="34" charset="0"/>
                        </a:rPr>
                        <a:t>insight</a:t>
                      </a:r>
                      <a:r>
                        <a:rPr lang="es-CO" sz="1600" b="1" i="0" u="none" strike="noStrike" dirty="0">
                          <a:solidFill>
                            <a:srgbClr val="FFFFFF"/>
                          </a:solidFill>
                          <a:effectLst/>
                          <a:latin typeface="Calibri" panose="020F0502020204030204" pitchFamily="34" charset="0"/>
                        </a:rPr>
                        <a:t> </a:t>
                      </a:r>
                      <a:r>
                        <a:rPr lang="es-CO" sz="1600" b="1" i="0" u="none" strike="noStrike" dirty="0" err="1">
                          <a:solidFill>
                            <a:srgbClr val="FFFFFF"/>
                          </a:solidFill>
                          <a:effectLst/>
                          <a:latin typeface="Calibri" panose="020F0502020204030204" pitchFamily="34" charset="0"/>
                        </a:rPr>
                        <a:t>crime</a:t>
                      </a:r>
                      <a:endParaRPr lang="es-CO" sz="16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s-CO" sz="1600" b="0" i="0" u="none" strike="noStrike" dirty="0">
                          <a:solidFill>
                            <a:srgbClr val="000000"/>
                          </a:solidFill>
                          <a:effectLst/>
                          <a:latin typeface="Calibri" panose="020F0502020204030204" pitchFamily="34" charset="0"/>
                        </a:rPr>
                        <a:t>Acercamientos con organizaciones multilaterales claves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600" b="0" i="0" u="none" strike="noStrike" dirty="0">
                          <a:solidFill>
                            <a:srgbClr val="000000"/>
                          </a:solidFill>
                          <a:effectLst/>
                          <a:latin typeface="Calibri" panose="020F0502020204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5217541"/>
                  </a:ext>
                </a:extLst>
              </a:tr>
            </a:tbl>
          </a:graphicData>
        </a:graphic>
      </p:graphicFrame>
      <p:sp>
        <p:nvSpPr>
          <p:cNvPr id="23" name="Rectángulo 22">
            <a:extLst>
              <a:ext uri="{FF2B5EF4-FFF2-40B4-BE49-F238E27FC236}">
                <a16:creationId xmlns:a16="http://schemas.microsoft.com/office/drawing/2014/main" id="{8BF8FC62-CB86-4CDD-BB18-F711569B1AD0}"/>
              </a:ext>
            </a:extLst>
          </p:cNvPr>
          <p:cNvSpPr/>
          <p:nvPr/>
        </p:nvSpPr>
        <p:spPr>
          <a:xfrm>
            <a:off x="1060142" y="1092001"/>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11</a:t>
            </a:r>
            <a:endParaRPr lang="es-CO" dirty="0">
              <a:solidFill>
                <a:schemeClr val="accent5"/>
              </a:solidFill>
            </a:endParaRPr>
          </a:p>
        </p:txBody>
      </p:sp>
      <p:graphicFrame>
        <p:nvGraphicFramePr>
          <p:cNvPr id="24" name="Gráfico 23">
            <a:extLst>
              <a:ext uri="{FF2B5EF4-FFF2-40B4-BE49-F238E27FC236}">
                <a16:creationId xmlns:a16="http://schemas.microsoft.com/office/drawing/2014/main" id="{2786CD40-4EC5-4549-BCFB-9660ED97865E}"/>
              </a:ext>
            </a:extLst>
          </p:cNvPr>
          <p:cNvGraphicFramePr>
            <a:graphicFrameLocks/>
          </p:cNvGraphicFramePr>
          <p:nvPr>
            <p:extLst/>
          </p:nvPr>
        </p:nvGraphicFramePr>
        <p:xfrm>
          <a:off x="-190913" y="3115634"/>
          <a:ext cx="5846615" cy="2872379"/>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3">
            <a:extLst>
              <a:ext uri="{FF2B5EF4-FFF2-40B4-BE49-F238E27FC236}">
                <a16:creationId xmlns:a16="http://schemas.microsoft.com/office/drawing/2014/main" id="{07800A89-A2AB-4DDD-9312-A945CC2966DE}"/>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2277721A-F98E-4B11-A8F0-FBD738BFEDF7}"/>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1845DF9D-61C6-4653-876D-FF23D68F657A}"/>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839510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6018310E-DA3F-4C5B-B378-CF34197F7465}"/>
              </a:ext>
            </a:extLst>
          </p:cNvPr>
          <p:cNvCxnSpPr/>
          <p:nvPr/>
        </p:nvCxnSpPr>
        <p:spPr>
          <a:xfrm>
            <a:off x="11405756" y="2077228"/>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181A51A3-5E55-42AC-AAB5-C9EC0AB3D957}"/>
              </a:ext>
            </a:extLst>
          </p:cNvPr>
          <p:cNvCxnSpPr/>
          <p:nvPr/>
        </p:nvCxnSpPr>
        <p:spPr>
          <a:xfrm>
            <a:off x="4362038" y="6237074"/>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114FA320-79B6-4504-BCFF-CF4A6C13C4D1}"/>
              </a:ext>
            </a:extLst>
          </p:cNvPr>
          <p:cNvSpPr/>
          <p:nvPr/>
        </p:nvSpPr>
        <p:spPr>
          <a:xfrm>
            <a:off x="1025242" y="1689348"/>
            <a:ext cx="5946954" cy="1200329"/>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NORMALIZAR LA INFORMACIÓN Y SU UTILIZACIÓN A TRAVÉS DE LA CONSOLIDACIÓN, DESARROLLO, USO Y APROPIACIÓN DE TICS Y PRÁCTICAS ADECUADAS DE GESTIÓN DOCUMENTAL</a:t>
            </a:r>
          </a:p>
        </p:txBody>
      </p:sp>
      <p:sp>
        <p:nvSpPr>
          <p:cNvPr id="21" name="Rectángulo 20">
            <a:extLst>
              <a:ext uri="{FF2B5EF4-FFF2-40B4-BE49-F238E27FC236}">
                <a16:creationId xmlns:a16="http://schemas.microsoft.com/office/drawing/2014/main" id="{0B080407-196F-460B-A533-96830348FEFD}"/>
              </a:ext>
            </a:extLst>
          </p:cNvPr>
          <p:cNvSpPr/>
          <p:nvPr/>
        </p:nvSpPr>
        <p:spPr>
          <a:xfrm>
            <a:off x="2463761" y="2959498"/>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22" name="Tabla 21">
            <a:extLst>
              <a:ext uri="{FF2B5EF4-FFF2-40B4-BE49-F238E27FC236}">
                <a16:creationId xmlns:a16="http://schemas.microsoft.com/office/drawing/2014/main" id="{5D13C5CD-E2D1-43C5-B8D2-F5E740FF3A2B}"/>
              </a:ext>
            </a:extLst>
          </p:cNvPr>
          <p:cNvGraphicFramePr>
            <a:graphicFrameLocks noGrp="1"/>
          </p:cNvGraphicFramePr>
          <p:nvPr>
            <p:extLst/>
          </p:nvPr>
        </p:nvGraphicFramePr>
        <p:xfrm>
          <a:off x="6096001" y="4322665"/>
          <a:ext cx="5037248" cy="1565386"/>
        </p:xfrm>
        <a:graphic>
          <a:graphicData uri="http://schemas.openxmlformats.org/drawingml/2006/table">
            <a:tbl>
              <a:tblPr>
                <a:tableStyleId>{5C22544A-7EE6-4342-B048-85BDC9FD1C3A}</a:tableStyleId>
              </a:tblPr>
              <a:tblGrid>
                <a:gridCol w="3611744">
                  <a:extLst>
                    <a:ext uri="{9D8B030D-6E8A-4147-A177-3AD203B41FA5}">
                      <a16:colId xmlns:a16="http://schemas.microsoft.com/office/drawing/2014/main" val="3937769905"/>
                    </a:ext>
                  </a:extLst>
                </a:gridCol>
                <a:gridCol w="1425504">
                  <a:extLst>
                    <a:ext uri="{9D8B030D-6E8A-4147-A177-3AD203B41FA5}">
                      <a16:colId xmlns:a16="http://schemas.microsoft.com/office/drawing/2014/main" val="2960263623"/>
                    </a:ext>
                  </a:extLst>
                </a:gridCol>
              </a:tblGrid>
              <a:tr h="488390">
                <a:tc>
                  <a:txBody>
                    <a:bodyPr/>
                    <a:lstStyle/>
                    <a:p>
                      <a:pPr algn="ctr" rtl="0" fontAlgn="ctr"/>
                      <a:r>
                        <a:rPr lang="es-CO" sz="1600" b="0" i="0" u="none" strike="noStrike" dirty="0">
                          <a:solidFill>
                            <a:srgbClr val="000000"/>
                          </a:solidFill>
                          <a:effectLst/>
                          <a:latin typeface="Arial Narrow" panose="020B0606020202030204" pitchFamily="34" charset="0"/>
                        </a:rPr>
                        <a:t>Depuración de información financiera (activos y pasivos del FRISCO)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a:solidFill>
                            <a:srgbClr val="000000"/>
                          </a:solidFill>
                          <a:effectLst/>
                          <a:latin typeface="Arial Narrow" panose="020B0606020202030204" pitchFamily="34" charset="0"/>
                        </a:rPr>
                        <a:t>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4455015"/>
                  </a:ext>
                </a:extLst>
              </a:tr>
              <a:tr h="578992">
                <a:tc>
                  <a:txBody>
                    <a:bodyPr/>
                    <a:lstStyle/>
                    <a:p>
                      <a:pPr algn="ctr" rtl="0" fontAlgn="ctr"/>
                      <a:r>
                        <a:rPr lang="es-CO" sz="1600" b="0" i="0" u="none" strike="noStrike" dirty="0">
                          <a:solidFill>
                            <a:srgbClr val="000000"/>
                          </a:solidFill>
                          <a:effectLst/>
                          <a:latin typeface="Arial Narrow" panose="020B0606020202030204" pitchFamily="34" charset="0"/>
                        </a:rPr>
                        <a:t>Desarrollo y mejoras en los sistemas de información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52%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7836296"/>
                  </a:ext>
                </a:extLst>
              </a:tr>
              <a:tr h="498004">
                <a:tc>
                  <a:txBody>
                    <a:bodyPr/>
                    <a:lstStyle/>
                    <a:p>
                      <a:pPr algn="ctr" rtl="0" fontAlgn="ctr"/>
                      <a:r>
                        <a:rPr lang="es-CO" sz="1600" b="0" i="0" u="none" strike="noStrike" dirty="0">
                          <a:solidFill>
                            <a:srgbClr val="000000"/>
                          </a:solidFill>
                          <a:effectLst/>
                          <a:latin typeface="Arial Narrow" panose="020B0606020202030204" pitchFamily="34" charset="0"/>
                        </a:rPr>
                        <a:t>Desarrollar acciones necesarias para contar con el inventario del FRISCO actualizado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8737574"/>
                  </a:ext>
                </a:extLst>
              </a:tr>
            </a:tbl>
          </a:graphicData>
        </a:graphic>
      </p:graphicFrame>
      <p:graphicFrame>
        <p:nvGraphicFramePr>
          <p:cNvPr id="23" name="Tabla 22">
            <a:extLst>
              <a:ext uri="{FF2B5EF4-FFF2-40B4-BE49-F238E27FC236}">
                <a16:creationId xmlns:a16="http://schemas.microsoft.com/office/drawing/2014/main" id="{FB9621EF-B345-49A4-B9B9-ACFF46B20713}"/>
              </a:ext>
            </a:extLst>
          </p:cNvPr>
          <p:cNvGraphicFramePr>
            <a:graphicFrameLocks noGrp="1"/>
          </p:cNvGraphicFramePr>
          <p:nvPr>
            <p:extLst/>
          </p:nvPr>
        </p:nvGraphicFramePr>
        <p:xfrm>
          <a:off x="6096001" y="3736990"/>
          <a:ext cx="5037247" cy="565993"/>
        </p:xfrm>
        <a:graphic>
          <a:graphicData uri="http://schemas.openxmlformats.org/drawingml/2006/table">
            <a:tbl>
              <a:tblPr>
                <a:tableStyleId>{5C22544A-7EE6-4342-B048-85BDC9FD1C3A}</a:tableStyleId>
              </a:tblPr>
              <a:tblGrid>
                <a:gridCol w="3611742">
                  <a:extLst>
                    <a:ext uri="{9D8B030D-6E8A-4147-A177-3AD203B41FA5}">
                      <a16:colId xmlns:a16="http://schemas.microsoft.com/office/drawing/2014/main" val="2608551369"/>
                    </a:ext>
                  </a:extLst>
                </a:gridCol>
                <a:gridCol w="1425505">
                  <a:extLst>
                    <a:ext uri="{9D8B030D-6E8A-4147-A177-3AD203B41FA5}">
                      <a16:colId xmlns:a16="http://schemas.microsoft.com/office/drawing/2014/main" val="2961063613"/>
                    </a:ext>
                  </a:extLst>
                </a:gridCol>
              </a:tblGrid>
              <a:tr h="565993">
                <a:tc>
                  <a:txBody>
                    <a:bodyPr/>
                    <a:lstStyle/>
                    <a:p>
                      <a:pPr algn="ctr" fontAlgn="ctr"/>
                      <a:r>
                        <a:rPr lang="es-CO" sz="1800" b="1" u="none" strike="noStrike" dirty="0">
                          <a:solidFill>
                            <a:schemeClr val="bg1"/>
                          </a:solidFill>
                          <a:effectLst/>
                        </a:rPr>
                        <a:t>Iniciativas</a:t>
                      </a:r>
                      <a:endParaRPr lang="es-CO" sz="1800" b="1" i="0" u="none" strike="noStrike" dirty="0">
                        <a:solidFill>
                          <a:schemeClr val="bg1"/>
                        </a:solidFill>
                        <a:effectLst/>
                        <a:latin typeface="Arial Narrow" panose="020B0606020202030204" pitchFamily="34" charset="0"/>
                      </a:endParaRPr>
                    </a:p>
                  </a:txBody>
                  <a:tcPr marL="0" marR="0" marT="0" marB="0" anchor="ctr">
                    <a:solidFill>
                      <a:srgbClr val="002060"/>
                    </a:solidFill>
                  </a:tcPr>
                </a:tc>
                <a:tc>
                  <a:txBody>
                    <a:bodyPr/>
                    <a:lstStyle/>
                    <a:p>
                      <a:pPr algn="ctr" fontAlgn="ctr"/>
                      <a:r>
                        <a:rPr lang="es-CO" sz="1800" u="none" strike="noStrike" kern="1200" dirty="0">
                          <a:solidFill>
                            <a:schemeClr val="bg1"/>
                          </a:solidFill>
                          <a:effectLst/>
                          <a:latin typeface="+mn-lt"/>
                          <a:ea typeface="+mn-ea"/>
                          <a:cs typeface="+mn-cs"/>
                        </a:rPr>
                        <a:t>Cumplimiento Acción</a:t>
                      </a:r>
                    </a:p>
                  </a:txBody>
                  <a:tcPr marL="0" marR="0" marT="0" marB="0" anchor="ctr">
                    <a:solidFill>
                      <a:srgbClr val="002060"/>
                    </a:solidFill>
                  </a:tcPr>
                </a:tc>
                <a:extLst>
                  <a:ext uri="{0D108BD9-81ED-4DB2-BD59-A6C34878D82A}">
                    <a16:rowId xmlns:a16="http://schemas.microsoft.com/office/drawing/2014/main" val="3000730078"/>
                  </a:ext>
                </a:extLst>
              </a:tr>
            </a:tbl>
          </a:graphicData>
        </a:graphic>
      </p:graphicFrame>
      <p:sp>
        <p:nvSpPr>
          <p:cNvPr id="24" name="Rectángulo 23">
            <a:extLst>
              <a:ext uri="{FF2B5EF4-FFF2-40B4-BE49-F238E27FC236}">
                <a16:creationId xmlns:a16="http://schemas.microsoft.com/office/drawing/2014/main" id="{DDA1DF3D-CF0E-43BE-8F97-63C22BA9012D}"/>
              </a:ext>
            </a:extLst>
          </p:cNvPr>
          <p:cNvSpPr/>
          <p:nvPr/>
        </p:nvSpPr>
        <p:spPr>
          <a:xfrm>
            <a:off x="1025242" y="1217833"/>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12</a:t>
            </a:r>
            <a:endParaRPr lang="es-CO" dirty="0">
              <a:solidFill>
                <a:schemeClr val="accent5"/>
              </a:solidFill>
            </a:endParaRPr>
          </a:p>
        </p:txBody>
      </p:sp>
      <p:graphicFrame>
        <p:nvGraphicFramePr>
          <p:cNvPr id="25" name="Gráfico 24">
            <a:extLst>
              <a:ext uri="{FF2B5EF4-FFF2-40B4-BE49-F238E27FC236}">
                <a16:creationId xmlns:a16="http://schemas.microsoft.com/office/drawing/2014/main" id="{A95C267D-2EC3-4824-B95F-288CCB3E4A8F}"/>
              </a:ext>
            </a:extLst>
          </p:cNvPr>
          <p:cNvGraphicFramePr>
            <a:graphicFrameLocks/>
          </p:cNvGraphicFramePr>
          <p:nvPr>
            <p:extLst/>
          </p:nvPr>
        </p:nvGraphicFramePr>
        <p:xfrm>
          <a:off x="1241635" y="3166149"/>
          <a:ext cx="4142404" cy="3341540"/>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3">
            <a:extLst>
              <a:ext uri="{FF2B5EF4-FFF2-40B4-BE49-F238E27FC236}">
                <a16:creationId xmlns:a16="http://schemas.microsoft.com/office/drawing/2014/main" id="{65B7CDBB-4C64-4F23-93EF-3841B439B2AE}"/>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F585DBE3-F3B5-48A8-96DA-6F44A23A2CE1}"/>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87F3DD38-828F-4295-AA54-398049577DE4}"/>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0120839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2" name="Conector recto 11">
            <a:extLst>
              <a:ext uri="{FF2B5EF4-FFF2-40B4-BE49-F238E27FC236}">
                <a16:creationId xmlns:a16="http://schemas.microsoft.com/office/drawing/2014/main" id="{63E7FC1F-9151-4B2D-8E37-BF111544EF27}"/>
              </a:ext>
            </a:extLst>
          </p:cNvPr>
          <p:cNvCxnSpPr/>
          <p:nvPr/>
        </p:nvCxnSpPr>
        <p:spPr>
          <a:xfrm>
            <a:off x="11322629" y="2211122"/>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A4F52058-A1D1-4CAE-ADB4-B1D59C5570B1}"/>
              </a:ext>
            </a:extLst>
          </p:cNvPr>
          <p:cNvCxnSpPr/>
          <p:nvPr/>
        </p:nvCxnSpPr>
        <p:spPr>
          <a:xfrm>
            <a:off x="4278911" y="6370968"/>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A04C7E38-3D89-415A-8A58-95B2A0781CA9}"/>
              </a:ext>
            </a:extLst>
          </p:cNvPr>
          <p:cNvSpPr/>
          <p:nvPr/>
        </p:nvSpPr>
        <p:spPr>
          <a:xfrm>
            <a:off x="812961" y="1509987"/>
            <a:ext cx="4876637" cy="1077218"/>
          </a:xfrm>
          <a:prstGeom prst="rect">
            <a:avLst/>
          </a:prstGeom>
        </p:spPr>
        <p:txBody>
          <a:bodyPr wrap="square">
            <a:spAutoFit/>
          </a:bodyPr>
          <a:lstStyle/>
          <a:p>
            <a:r>
              <a:rPr lang="es-CO" sz="1600" b="1" dirty="0">
                <a:latin typeface="Aharoni" panose="02010803020104030203" pitchFamily="2" charset="-79"/>
                <a:cs typeface="Aharoni" panose="02010803020104030203" pitchFamily="2" charset="-79"/>
              </a:rPr>
              <a:t>POTENCIALIZAR LA CANTIDAD DISPONIBLE DE ACTIVOS PARA ADMINISTRACIÓN Y COMERCIALIZACIÓN OPTIMIZANDO EL DIAGNÓSTICO Y SANEAMIENTO</a:t>
            </a:r>
          </a:p>
        </p:txBody>
      </p:sp>
      <p:sp>
        <p:nvSpPr>
          <p:cNvPr id="15" name="Rectángulo 14">
            <a:extLst>
              <a:ext uri="{FF2B5EF4-FFF2-40B4-BE49-F238E27FC236}">
                <a16:creationId xmlns:a16="http://schemas.microsoft.com/office/drawing/2014/main" id="{545CDAFD-DBEF-4C41-BC92-19226ABB2D72}"/>
              </a:ext>
            </a:extLst>
          </p:cNvPr>
          <p:cNvSpPr/>
          <p:nvPr/>
        </p:nvSpPr>
        <p:spPr>
          <a:xfrm>
            <a:off x="2185781" y="2741094"/>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16" name="Tabla 15">
            <a:extLst>
              <a:ext uri="{FF2B5EF4-FFF2-40B4-BE49-F238E27FC236}">
                <a16:creationId xmlns:a16="http://schemas.microsoft.com/office/drawing/2014/main" id="{09385A28-EACE-4E38-B86B-842F8FFD8660}"/>
              </a:ext>
            </a:extLst>
          </p:cNvPr>
          <p:cNvGraphicFramePr>
            <a:graphicFrameLocks noGrp="1"/>
          </p:cNvGraphicFramePr>
          <p:nvPr>
            <p:extLst/>
          </p:nvPr>
        </p:nvGraphicFramePr>
        <p:xfrm>
          <a:off x="6096000" y="3125500"/>
          <a:ext cx="5033311" cy="3068693"/>
        </p:xfrm>
        <a:graphic>
          <a:graphicData uri="http://schemas.openxmlformats.org/drawingml/2006/table">
            <a:tbl>
              <a:tblPr>
                <a:tableStyleId>{5C22544A-7EE6-4342-B048-85BDC9FD1C3A}</a:tableStyleId>
              </a:tblPr>
              <a:tblGrid>
                <a:gridCol w="3608921">
                  <a:extLst>
                    <a:ext uri="{9D8B030D-6E8A-4147-A177-3AD203B41FA5}">
                      <a16:colId xmlns:a16="http://schemas.microsoft.com/office/drawing/2014/main" val="3937769905"/>
                    </a:ext>
                  </a:extLst>
                </a:gridCol>
                <a:gridCol w="1424390">
                  <a:extLst>
                    <a:ext uri="{9D8B030D-6E8A-4147-A177-3AD203B41FA5}">
                      <a16:colId xmlns:a16="http://schemas.microsoft.com/office/drawing/2014/main" val="2960263623"/>
                    </a:ext>
                  </a:extLst>
                </a:gridCol>
              </a:tblGrid>
              <a:tr h="488390">
                <a:tc>
                  <a:txBody>
                    <a:bodyPr/>
                    <a:lstStyle/>
                    <a:p>
                      <a:pPr algn="ctr" rtl="0" fontAlgn="ctr"/>
                      <a:r>
                        <a:rPr lang="es-CO" sz="1800" b="1" i="0" u="none" strike="noStrike" dirty="0">
                          <a:solidFill>
                            <a:schemeClr val="bg1"/>
                          </a:solidFill>
                          <a:effectLst/>
                          <a:latin typeface="Arial Narrow" panose="020B0606020202030204" pitchFamily="34" charset="0"/>
                        </a:rPr>
                        <a:t>Iniciativas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rtl="0" fontAlgn="ctr"/>
                      <a:r>
                        <a:rPr lang="es-CO" sz="1800" b="1" i="0" u="none" strike="noStrike" dirty="0">
                          <a:solidFill>
                            <a:schemeClr val="bg1"/>
                          </a:solidFill>
                          <a:effectLst/>
                          <a:latin typeface="Arial Narrow" panose="020B0606020202030204" pitchFamily="34" charset="0"/>
                        </a:rPr>
                        <a:t>Cumplimiento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807501900"/>
                  </a:ext>
                </a:extLst>
              </a:tr>
              <a:tr h="488390">
                <a:tc>
                  <a:txBody>
                    <a:bodyPr/>
                    <a:lstStyle/>
                    <a:p>
                      <a:pPr algn="ctr" rtl="0" fontAlgn="ctr"/>
                      <a:r>
                        <a:rPr lang="es-CO" sz="1600" b="0" i="0" u="none" strike="noStrike" dirty="0">
                          <a:solidFill>
                            <a:srgbClr val="000000"/>
                          </a:solidFill>
                          <a:effectLst/>
                          <a:latin typeface="Arial Narrow" panose="020B0606020202030204" pitchFamily="34" charset="0"/>
                        </a:rPr>
                        <a:t>Activos listos para arrendamiento y comercializar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4455015"/>
                  </a:ext>
                </a:extLst>
              </a:tr>
              <a:tr h="516913">
                <a:tc>
                  <a:txBody>
                    <a:bodyPr/>
                    <a:lstStyle/>
                    <a:p>
                      <a:pPr algn="ctr" rtl="0" fontAlgn="ctr"/>
                      <a:r>
                        <a:rPr lang="es-CO" sz="1600" b="0" i="0" u="none" strike="noStrike" dirty="0">
                          <a:solidFill>
                            <a:srgbClr val="000000"/>
                          </a:solidFill>
                          <a:effectLst/>
                          <a:latin typeface="Arial Narrow" panose="020B0606020202030204" pitchFamily="34" charset="0"/>
                        </a:rPr>
                        <a:t>Incorporación de activos bajo el nuevo modelo de administración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3800457"/>
                  </a:ext>
                </a:extLst>
              </a:tr>
              <a:tr h="578992">
                <a:tc>
                  <a:txBody>
                    <a:bodyPr/>
                    <a:lstStyle/>
                    <a:p>
                      <a:pPr algn="ctr" rtl="0" fontAlgn="ctr"/>
                      <a:r>
                        <a:rPr lang="es-CO" sz="1600" b="0" i="0" u="none" strike="noStrike" dirty="0">
                          <a:solidFill>
                            <a:srgbClr val="000000"/>
                          </a:solidFill>
                          <a:effectLst/>
                          <a:latin typeface="Arial Narrow" panose="020B0606020202030204" pitchFamily="34" charset="0"/>
                        </a:rPr>
                        <a:t>Estado optimo de los activos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121%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7836296"/>
                  </a:ext>
                </a:extLst>
              </a:tr>
              <a:tr h="498004">
                <a:tc>
                  <a:txBody>
                    <a:bodyPr/>
                    <a:lstStyle/>
                    <a:p>
                      <a:pPr algn="ctr" rtl="0" fontAlgn="ctr"/>
                      <a:r>
                        <a:rPr lang="es-CO" sz="1600" b="0" i="0" u="none" strike="noStrike" dirty="0">
                          <a:solidFill>
                            <a:srgbClr val="000000"/>
                          </a:solidFill>
                          <a:effectLst/>
                          <a:latin typeface="Arial Narrow" panose="020B0606020202030204" pitchFamily="34" charset="0"/>
                        </a:rPr>
                        <a:t>Gestionar las devoluciones por disposición judicial o entes del estado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160%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8737574"/>
                  </a:ext>
                </a:extLst>
              </a:tr>
              <a:tr h="498004">
                <a:tc>
                  <a:txBody>
                    <a:bodyPr/>
                    <a:lstStyle/>
                    <a:p>
                      <a:pPr algn="ctr" rtl="0" fontAlgn="ctr"/>
                      <a:r>
                        <a:rPr lang="es-CO" sz="1600" b="0" i="0" u="none" strike="noStrike" dirty="0">
                          <a:solidFill>
                            <a:srgbClr val="000000"/>
                          </a:solidFill>
                          <a:effectLst/>
                          <a:latin typeface="Arial Narrow" panose="020B0606020202030204" pitchFamily="34" charset="0"/>
                        </a:rPr>
                        <a:t>Gestionar mecanismos de seguimiento para sociedades con participación menor al 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CO" sz="1600" b="1" i="0" u="none" strike="noStrike" dirty="0">
                          <a:solidFill>
                            <a:srgbClr val="000000"/>
                          </a:solidFill>
                          <a:effectLst/>
                          <a:latin typeface="Arial Narrow" panose="020B0606020202030204" pitchFamily="34" charset="0"/>
                        </a:rPr>
                        <a:t>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3641572"/>
                  </a:ext>
                </a:extLst>
              </a:tr>
            </a:tbl>
          </a:graphicData>
        </a:graphic>
      </p:graphicFrame>
      <p:sp>
        <p:nvSpPr>
          <p:cNvPr id="17" name="Rectángulo 16">
            <a:extLst>
              <a:ext uri="{FF2B5EF4-FFF2-40B4-BE49-F238E27FC236}">
                <a16:creationId xmlns:a16="http://schemas.microsoft.com/office/drawing/2014/main" id="{6FD79AA7-23B1-4548-8657-4D18E813FBD1}"/>
              </a:ext>
            </a:extLst>
          </p:cNvPr>
          <p:cNvSpPr/>
          <p:nvPr/>
        </p:nvSpPr>
        <p:spPr>
          <a:xfrm>
            <a:off x="909673" y="1079099"/>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13</a:t>
            </a:r>
            <a:endParaRPr lang="es-CO" dirty="0">
              <a:solidFill>
                <a:schemeClr val="accent5"/>
              </a:solidFill>
            </a:endParaRPr>
          </a:p>
        </p:txBody>
      </p:sp>
      <p:graphicFrame>
        <p:nvGraphicFramePr>
          <p:cNvPr id="26" name="Gráfico 25">
            <a:extLst>
              <a:ext uri="{FF2B5EF4-FFF2-40B4-BE49-F238E27FC236}">
                <a16:creationId xmlns:a16="http://schemas.microsoft.com/office/drawing/2014/main" id="{05109C6D-8F9F-4A40-9B34-31305AFD4E65}"/>
              </a:ext>
            </a:extLst>
          </p:cNvPr>
          <p:cNvGraphicFramePr>
            <a:graphicFrameLocks/>
          </p:cNvGraphicFramePr>
          <p:nvPr>
            <p:extLst/>
          </p:nvPr>
        </p:nvGraphicFramePr>
        <p:xfrm>
          <a:off x="375730" y="2453502"/>
          <a:ext cx="5450843" cy="3634588"/>
        </p:xfrm>
        <a:graphic>
          <a:graphicData uri="http://schemas.openxmlformats.org/drawingml/2006/chart">
            <c:chart xmlns:c="http://schemas.openxmlformats.org/drawingml/2006/chart" xmlns:r="http://schemas.openxmlformats.org/officeDocument/2006/relationships" r:id="rId4"/>
          </a:graphicData>
        </a:graphic>
      </p:graphicFrame>
      <p:sp>
        <p:nvSpPr>
          <p:cNvPr id="18" name="CuadroTexto 3">
            <a:extLst>
              <a:ext uri="{FF2B5EF4-FFF2-40B4-BE49-F238E27FC236}">
                <a16:creationId xmlns:a16="http://schemas.microsoft.com/office/drawing/2014/main" id="{16D42903-1580-4B30-92D9-BCB15BA19ACA}"/>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E10AD0B8-DC18-41E8-89CE-12697EE0B4B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0643D9B1-4554-4286-9370-8E58A9DFE18A}"/>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286456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2" name="Conector recto 11">
            <a:extLst>
              <a:ext uri="{FF2B5EF4-FFF2-40B4-BE49-F238E27FC236}">
                <a16:creationId xmlns:a16="http://schemas.microsoft.com/office/drawing/2014/main" id="{FA5E220C-7085-484F-819B-92AB4F9E1069}"/>
              </a:ext>
            </a:extLst>
          </p:cNvPr>
          <p:cNvCxnSpPr/>
          <p:nvPr/>
        </p:nvCxnSpPr>
        <p:spPr>
          <a:xfrm>
            <a:off x="11470410" y="2228310"/>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96CA4B9E-7E7B-4C9C-A4F1-A61A52B3D366}"/>
              </a:ext>
            </a:extLst>
          </p:cNvPr>
          <p:cNvCxnSpPr/>
          <p:nvPr/>
        </p:nvCxnSpPr>
        <p:spPr>
          <a:xfrm>
            <a:off x="4426692" y="6388156"/>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19731D90-BB67-4D5B-80F8-C6DE3BB3D4BC}"/>
              </a:ext>
            </a:extLst>
          </p:cNvPr>
          <p:cNvSpPr/>
          <p:nvPr/>
        </p:nvSpPr>
        <p:spPr>
          <a:xfrm>
            <a:off x="556339" y="1325006"/>
            <a:ext cx="5101797" cy="1200329"/>
          </a:xfrm>
          <a:prstGeom prst="rect">
            <a:avLst/>
          </a:prstGeom>
        </p:spPr>
        <p:txBody>
          <a:bodyPr wrap="square">
            <a:spAutoFit/>
          </a:bodyPr>
          <a:lstStyle/>
          <a:p>
            <a:r>
              <a:rPr lang="es-CO" b="1" dirty="0">
                <a:latin typeface="Aharoni" panose="02010803020104030203" pitchFamily="2" charset="-79"/>
                <a:cs typeface="Aharoni" panose="02010803020104030203" pitchFamily="2" charset="-79"/>
              </a:rPr>
              <a:t>CONTAR CON UN MODELO DE ADMINISTRACIÓN  DE DEPOSITARIOS Y LIQUIDADORES QUE GENERA VALOR PARA LA EMPRESA</a:t>
            </a:r>
          </a:p>
        </p:txBody>
      </p:sp>
      <p:sp>
        <p:nvSpPr>
          <p:cNvPr id="15" name="Rectángulo 14">
            <a:extLst>
              <a:ext uri="{FF2B5EF4-FFF2-40B4-BE49-F238E27FC236}">
                <a16:creationId xmlns:a16="http://schemas.microsoft.com/office/drawing/2014/main" id="{A45FC7DF-02CA-4CFD-A4EF-404B9D4E1D89}"/>
              </a:ext>
            </a:extLst>
          </p:cNvPr>
          <p:cNvSpPr/>
          <p:nvPr/>
        </p:nvSpPr>
        <p:spPr>
          <a:xfrm>
            <a:off x="2474004" y="2753068"/>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16" name="Tabla 15">
            <a:extLst>
              <a:ext uri="{FF2B5EF4-FFF2-40B4-BE49-F238E27FC236}">
                <a16:creationId xmlns:a16="http://schemas.microsoft.com/office/drawing/2014/main" id="{34F7B832-1551-481D-8928-FB238F099D87}"/>
              </a:ext>
            </a:extLst>
          </p:cNvPr>
          <p:cNvGraphicFramePr>
            <a:graphicFrameLocks noGrp="1"/>
          </p:cNvGraphicFramePr>
          <p:nvPr>
            <p:extLst/>
          </p:nvPr>
        </p:nvGraphicFramePr>
        <p:xfrm>
          <a:off x="5249469" y="3025320"/>
          <a:ext cx="5919129" cy="3090583"/>
        </p:xfrm>
        <a:graphic>
          <a:graphicData uri="http://schemas.openxmlformats.org/drawingml/2006/table">
            <a:tbl>
              <a:tblPr>
                <a:tableStyleId>{5C22544A-7EE6-4342-B048-85BDC9FD1C3A}</a:tableStyleId>
              </a:tblPr>
              <a:tblGrid>
                <a:gridCol w="4242357">
                  <a:extLst>
                    <a:ext uri="{9D8B030D-6E8A-4147-A177-3AD203B41FA5}">
                      <a16:colId xmlns:a16="http://schemas.microsoft.com/office/drawing/2014/main" val="477421376"/>
                    </a:ext>
                  </a:extLst>
                </a:gridCol>
                <a:gridCol w="1676772">
                  <a:extLst>
                    <a:ext uri="{9D8B030D-6E8A-4147-A177-3AD203B41FA5}">
                      <a16:colId xmlns:a16="http://schemas.microsoft.com/office/drawing/2014/main" val="2249063911"/>
                    </a:ext>
                  </a:extLst>
                </a:gridCol>
              </a:tblGrid>
              <a:tr h="663105">
                <a:tc>
                  <a:txBody>
                    <a:bodyPr/>
                    <a:lstStyle/>
                    <a:p>
                      <a:pPr algn="ctr" rtl="0" fontAlgn="ctr"/>
                      <a:r>
                        <a:rPr lang="es-CO" sz="1600" b="1" u="none" strike="noStrike" dirty="0">
                          <a:solidFill>
                            <a:schemeClr val="bg1"/>
                          </a:solidFill>
                          <a:effectLst/>
                        </a:rPr>
                        <a:t>Iniciativas</a:t>
                      </a:r>
                      <a:endParaRPr lang="es-CO" sz="1600" b="1" i="0" u="none" strike="noStrike" dirty="0">
                        <a:solidFill>
                          <a:schemeClr val="bg1"/>
                        </a:solidFill>
                        <a:effectLst/>
                        <a:latin typeface="Arial Narrow" panose="020B0606020202030204" pitchFamily="34" charset="0"/>
                      </a:endParaRPr>
                    </a:p>
                  </a:txBody>
                  <a:tcPr marL="0" marR="0" marT="0" marB="0" anchor="ctr">
                    <a:lnB w="12700" cap="flat" cmpd="sng" algn="ctr">
                      <a:solidFill>
                        <a:schemeClr val="accent5">
                          <a:lumMod val="60000"/>
                          <a:lumOff val="40000"/>
                        </a:schemeClr>
                      </a:solidFill>
                      <a:prstDash val="solid"/>
                      <a:round/>
                      <a:headEnd type="none" w="med" len="med"/>
                      <a:tailEnd type="none" w="med" len="med"/>
                    </a:lnB>
                    <a:solidFill>
                      <a:srgbClr val="002060"/>
                    </a:solidFill>
                  </a:tcPr>
                </a:tc>
                <a:tc>
                  <a:txBody>
                    <a:bodyPr/>
                    <a:lstStyle/>
                    <a:p>
                      <a:pPr algn="ctr" rtl="0" fontAlgn="ctr"/>
                      <a:r>
                        <a:rPr lang="es-CO" sz="1600" b="1" u="none" strike="noStrike" dirty="0">
                          <a:solidFill>
                            <a:schemeClr val="bg1"/>
                          </a:solidFill>
                          <a:effectLst/>
                        </a:rPr>
                        <a:t>Cumplimiento Iniciativas</a:t>
                      </a:r>
                      <a:endParaRPr lang="es-CO" sz="1600" b="1" i="0" u="none" strike="noStrike" dirty="0">
                        <a:solidFill>
                          <a:schemeClr val="bg1"/>
                        </a:solidFill>
                        <a:effectLst/>
                        <a:latin typeface="Arial Narrow" panose="020B0606020202030204" pitchFamily="34" charset="0"/>
                      </a:endParaRPr>
                    </a:p>
                  </a:txBody>
                  <a:tcPr marL="0" marR="0" marT="0" marB="0" anchor="ctr">
                    <a:lnB w="12700" cap="flat" cmpd="sng" algn="ctr">
                      <a:solidFill>
                        <a:schemeClr val="accent5">
                          <a:lumMod val="60000"/>
                          <a:lumOff val="40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2031582996"/>
                  </a:ext>
                </a:extLst>
              </a:tr>
              <a:tr h="358718">
                <a:tc>
                  <a:txBody>
                    <a:bodyPr/>
                    <a:lstStyle/>
                    <a:p>
                      <a:pPr algn="l" fontAlgn="ctr"/>
                      <a:r>
                        <a:rPr lang="es-CO" sz="1600" b="0" i="0" u="none" strike="noStrike" dirty="0">
                          <a:solidFill>
                            <a:srgbClr val="000000"/>
                          </a:solidFill>
                          <a:effectLst/>
                          <a:latin typeface="Arial Narrow" panose="020B0606020202030204" pitchFamily="34" charset="0"/>
                        </a:rPr>
                        <a:t>Preparar los Activos para su arrendamiento y comercializar</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b="0" i="0" u="none" strike="noStrike" dirty="0">
                          <a:solidFill>
                            <a:srgbClr val="000000"/>
                          </a:solidFill>
                          <a:effectLst/>
                          <a:latin typeface="Calibri" panose="020F0502020204030204" pitchFamily="34" charset="0"/>
                        </a:rPr>
                        <a:t>61%</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21356153"/>
                  </a:ext>
                </a:extLst>
              </a:tr>
              <a:tr h="335771">
                <a:tc>
                  <a:txBody>
                    <a:bodyPr/>
                    <a:lstStyle/>
                    <a:p>
                      <a:pPr algn="l" fontAlgn="ctr"/>
                      <a:r>
                        <a:rPr lang="es-CO" sz="1600" b="0" i="0" u="none" strike="noStrike">
                          <a:solidFill>
                            <a:srgbClr val="000000"/>
                          </a:solidFill>
                          <a:effectLst/>
                          <a:latin typeface="Arial Narrow" panose="020B0606020202030204" pitchFamily="34" charset="0"/>
                        </a:rPr>
                        <a:t>Incorporar los activos bajo el nuevo modelo de administración</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ctr"/>
                      <a:r>
                        <a:rPr lang="es-CO" sz="1600" b="0" i="0" u="none" strike="noStrike" dirty="0">
                          <a:solidFill>
                            <a:srgbClr val="000000"/>
                          </a:solidFill>
                          <a:effectLst/>
                          <a:latin typeface="Calibri" panose="020F0502020204030204" pitchFamily="34" charset="0"/>
                        </a:rPr>
                        <a:t>71%</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7582126"/>
                  </a:ext>
                </a:extLst>
              </a:tr>
              <a:tr h="438658">
                <a:tc>
                  <a:txBody>
                    <a:bodyPr/>
                    <a:lstStyle/>
                    <a:p>
                      <a:pPr algn="l" fontAlgn="ctr"/>
                      <a:r>
                        <a:rPr lang="es-CO" sz="1600" b="0" i="0" u="none" strike="noStrike">
                          <a:solidFill>
                            <a:srgbClr val="000000"/>
                          </a:solidFill>
                          <a:effectLst/>
                          <a:latin typeface="Arial Narrow" panose="020B0606020202030204" pitchFamily="34" charset="0"/>
                        </a:rPr>
                        <a:t>Conocer el estado de los inmuebles recibidos por DNE</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121%</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87830880"/>
                  </a:ext>
                </a:extLst>
              </a:tr>
              <a:tr h="251670">
                <a:tc>
                  <a:txBody>
                    <a:bodyPr/>
                    <a:lstStyle/>
                    <a:p>
                      <a:pPr algn="l" fontAlgn="ctr"/>
                      <a:r>
                        <a:rPr lang="es-CO" sz="1600" b="0" i="0" u="none" strike="noStrike">
                          <a:solidFill>
                            <a:srgbClr val="000000"/>
                          </a:solidFill>
                          <a:effectLst/>
                          <a:latin typeface="Arial Narrow" panose="020B0606020202030204" pitchFamily="34" charset="0"/>
                        </a:rPr>
                        <a:t>Gestionar las devoluciones por disposición judicial o entes del astado</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160%</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57000238"/>
                  </a:ext>
                </a:extLst>
              </a:tr>
              <a:tr h="265242">
                <a:tc>
                  <a:txBody>
                    <a:bodyPr/>
                    <a:lstStyle/>
                    <a:p>
                      <a:pPr algn="l" fontAlgn="ctr"/>
                      <a:r>
                        <a:rPr lang="es-CO" sz="1600" b="0" i="0" u="none" strike="noStrike" dirty="0">
                          <a:solidFill>
                            <a:srgbClr val="000000"/>
                          </a:solidFill>
                          <a:effectLst/>
                          <a:latin typeface="Arial Narrow" panose="020B0606020202030204" pitchFamily="34" charset="0"/>
                        </a:rPr>
                        <a:t>Gestionar mecanismos de seguimiento para sociedades con participación menor al 100%</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fontAlgn="b"/>
                      <a:r>
                        <a:rPr lang="es-CO" sz="1600" b="0" i="0" u="none" strike="noStrike" dirty="0">
                          <a:solidFill>
                            <a:srgbClr val="000000"/>
                          </a:solidFill>
                          <a:effectLst/>
                          <a:latin typeface="Calibri" panose="020F0502020204030204" pitchFamily="34" charset="0"/>
                        </a:rPr>
                        <a:t>91%</a:t>
                      </a:r>
                    </a:p>
                  </a:txBody>
                  <a:tcPr marL="9525" marR="9525" marT="9525"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78583738"/>
                  </a:ext>
                </a:extLst>
              </a:tr>
            </a:tbl>
          </a:graphicData>
        </a:graphic>
      </p:graphicFrame>
      <p:sp>
        <p:nvSpPr>
          <p:cNvPr id="17" name="Rectángulo 16">
            <a:extLst>
              <a:ext uri="{FF2B5EF4-FFF2-40B4-BE49-F238E27FC236}">
                <a16:creationId xmlns:a16="http://schemas.microsoft.com/office/drawing/2014/main" id="{F48575F6-835D-467E-BEA4-02DD6A7FDBE0}"/>
              </a:ext>
            </a:extLst>
          </p:cNvPr>
          <p:cNvSpPr/>
          <p:nvPr/>
        </p:nvSpPr>
        <p:spPr>
          <a:xfrm>
            <a:off x="643126" y="853397"/>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14</a:t>
            </a:r>
            <a:endParaRPr lang="es-CO" dirty="0">
              <a:solidFill>
                <a:schemeClr val="accent5"/>
              </a:solidFill>
            </a:endParaRPr>
          </a:p>
        </p:txBody>
      </p:sp>
      <p:graphicFrame>
        <p:nvGraphicFramePr>
          <p:cNvPr id="26" name="Gráfico 25">
            <a:extLst>
              <a:ext uri="{FF2B5EF4-FFF2-40B4-BE49-F238E27FC236}">
                <a16:creationId xmlns:a16="http://schemas.microsoft.com/office/drawing/2014/main" id="{DE603D90-A95C-48D9-849F-12C644F92624}"/>
              </a:ext>
            </a:extLst>
          </p:cNvPr>
          <p:cNvGraphicFramePr>
            <a:graphicFrameLocks/>
          </p:cNvGraphicFramePr>
          <p:nvPr>
            <p:extLst/>
          </p:nvPr>
        </p:nvGraphicFramePr>
        <p:xfrm>
          <a:off x="1914625" y="3351163"/>
          <a:ext cx="3033033" cy="2882612"/>
        </p:xfrm>
        <a:graphic>
          <a:graphicData uri="http://schemas.openxmlformats.org/drawingml/2006/chart">
            <c:chart xmlns:c="http://schemas.openxmlformats.org/drawingml/2006/chart" xmlns:r="http://schemas.openxmlformats.org/officeDocument/2006/relationships" r:id="rId4"/>
          </a:graphicData>
        </a:graphic>
      </p:graphicFrame>
      <p:sp>
        <p:nvSpPr>
          <p:cNvPr id="18" name="CuadroTexto 3">
            <a:extLst>
              <a:ext uri="{FF2B5EF4-FFF2-40B4-BE49-F238E27FC236}">
                <a16:creationId xmlns:a16="http://schemas.microsoft.com/office/drawing/2014/main" id="{22500947-160F-4D56-A0DE-F46C9BE9E1A6}"/>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5B11DEBE-9EA9-41D7-83F9-1B4B905E274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1453875F-91DF-4D23-AC05-F3CC14B078D0}"/>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1410901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2" name="Conector recto 11">
            <a:extLst>
              <a:ext uri="{FF2B5EF4-FFF2-40B4-BE49-F238E27FC236}">
                <a16:creationId xmlns:a16="http://schemas.microsoft.com/office/drawing/2014/main" id="{F904662E-5F52-4CE2-8F51-68DC54CBAC44}"/>
              </a:ext>
            </a:extLst>
          </p:cNvPr>
          <p:cNvCxnSpPr/>
          <p:nvPr/>
        </p:nvCxnSpPr>
        <p:spPr>
          <a:xfrm>
            <a:off x="11608955" y="2228672"/>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E1ADEDD3-FDD0-4A10-9724-DE9E5A0898EF}"/>
              </a:ext>
            </a:extLst>
          </p:cNvPr>
          <p:cNvCxnSpPr/>
          <p:nvPr/>
        </p:nvCxnSpPr>
        <p:spPr>
          <a:xfrm>
            <a:off x="4565237" y="6388518"/>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4C2193BA-0895-4E0D-BD6E-6AAD125C0287}"/>
              </a:ext>
            </a:extLst>
          </p:cNvPr>
          <p:cNvSpPr/>
          <p:nvPr/>
        </p:nvSpPr>
        <p:spPr>
          <a:xfrm>
            <a:off x="979716" y="1628974"/>
            <a:ext cx="5116284" cy="1200329"/>
          </a:xfrm>
          <a:prstGeom prst="rect">
            <a:avLst/>
          </a:prstGeom>
        </p:spPr>
        <p:txBody>
          <a:bodyPr wrap="square">
            <a:spAutoFit/>
          </a:bodyPr>
          <a:lstStyle/>
          <a:p>
            <a:r>
              <a:rPr lang="es-CO" sz="2400" b="1" dirty="0">
                <a:latin typeface="Aharoni" panose="02010803020104030203" pitchFamily="2" charset="-79"/>
                <a:cs typeface="Aharoni" panose="02010803020104030203" pitchFamily="2" charset="-79"/>
              </a:rPr>
              <a:t>GARANTIZAR LA SEGURIDAD JURÍDICA EN TODAS LAS ACTUACIONES DE SAE</a:t>
            </a:r>
          </a:p>
        </p:txBody>
      </p:sp>
      <p:sp>
        <p:nvSpPr>
          <p:cNvPr id="15" name="Rectángulo 14">
            <a:extLst>
              <a:ext uri="{FF2B5EF4-FFF2-40B4-BE49-F238E27FC236}">
                <a16:creationId xmlns:a16="http://schemas.microsoft.com/office/drawing/2014/main" id="{FB08337C-13A6-47A3-A273-45E7C8AE44A0}"/>
              </a:ext>
            </a:extLst>
          </p:cNvPr>
          <p:cNvSpPr/>
          <p:nvPr/>
        </p:nvSpPr>
        <p:spPr>
          <a:xfrm>
            <a:off x="2404875" y="2830278"/>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graphicFrame>
        <p:nvGraphicFramePr>
          <p:cNvPr id="16" name="Tabla 15">
            <a:extLst>
              <a:ext uri="{FF2B5EF4-FFF2-40B4-BE49-F238E27FC236}">
                <a16:creationId xmlns:a16="http://schemas.microsoft.com/office/drawing/2014/main" id="{BBDF1812-84FF-4432-8ED0-5A387B51F284}"/>
              </a:ext>
            </a:extLst>
          </p:cNvPr>
          <p:cNvGraphicFramePr>
            <a:graphicFrameLocks noGrp="1"/>
          </p:cNvGraphicFramePr>
          <p:nvPr>
            <p:extLst/>
          </p:nvPr>
        </p:nvGraphicFramePr>
        <p:xfrm>
          <a:off x="6022112" y="3259454"/>
          <a:ext cx="4898568" cy="2476519"/>
        </p:xfrm>
        <a:graphic>
          <a:graphicData uri="http://schemas.openxmlformats.org/drawingml/2006/table">
            <a:tbl>
              <a:tblPr>
                <a:tableStyleId>{5C22544A-7EE6-4342-B048-85BDC9FD1C3A}</a:tableStyleId>
              </a:tblPr>
              <a:tblGrid>
                <a:gridCol w="2852981">
                  <a:extLst>
                    <a:ext uri="{9D8B030D-6E8A-4147-A177-3AD203B41FA5}">
                      <a16:colId xmlns:a16="http://schemas.microsoft.com/office/drawing/2014/main" val="1761846923"/>
                    </a:ext>
                  </a:extLst>
                </a:gridCol>
                <a:gridCol w="2045587">
                  <a:extLst>
                    <a:ext uri="{9D8B030D-6E8A-4147-A177-3AD203B41FA5}">
                      <a16:colId xmlns:a16="http://schemas.microsoft.com/office/drawing/2014/main" val="1431164840"/>
                    </a:ext>
                  </a:extLst>
                </a:gridCol>
              </a:tblGrid>
              <a:tr h="581114">
                <a:tc>
                  <a:txBody>
                    <a:bodyPr/>
                    <a:lstStyle/>
                    <a:p>
                      <a:pPr algn="ctr" rtl="0" fontAlgn="ctr"/>
                      <a:r>
                        <a:rPr lang="es-CO" sz="1600" b="1" u="none" strike="noStrike" dirty="0">
                          <a:solidFill>
                            <a:schemeClr val="bg1"/>
                          </a:solidFill>
                          <a:effectLst/>
                        </a:rPr>
                        <a:t>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rtl="0" fontAlgn="ctr"/>
                      <a:r>
                        <a:rPr lang="es-CO" sz="1600" b="1" u="none" strike="noStrike" dirty="0">
                          <a:solidFill>
                            <a:schemeClr val="bg1"/>
                          </a:solidFill>
                          <a:effectLst/>
                        </a:rPr>
                        <a:t>Cumplimiento 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419040992"/>
                  </a:ext>
                </a:extLst>
              </a:tr>
              <a:tr h="676205">
                <a:tc>
                  <a:txBody>
                    <a:bodyPr/>
                    <a:lstStyle/>
                    <a:p>
                      <a:pPr algn="ctr" rtl="0" fontAlgn="ctr"/>
                      <a:r>
                        <a:rPr lang="es-CO" sz="1600" b="0" i="0" u="none" strike="noStrike" dirty="0">
                          <a:solidFill>
                            <a:srgbClr val="000000"/>
                          </a:solidFill>
                          <a:effectLst/>
                          <a:latin typeface="Arial Narrow" panose="020B0606020202030204" pitchFamily="34" charset="0"/>
                        </a:rPr>
                        <a:t>Gestionar los requerimientos con la normatividad vigente y en los términos legales establecidos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0" fontAlgn="ctr"/>
                      <a:r>
                        <a:rPr lang="es-CO" sz="1600" b="1" i="0" u="none" strike="noStrike">
                          <a:solidFill>
                            <a:srgbClr val="000000"/>
                          </a:solidFill>
                          <a:effectLst/>
                          <a:latin typeface="Arial Narrow" panose="020B0606020202030204" pitchFamily="34" charset="0"/>
                        </a:rPr>
                        <a:t>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5900999"/>
                  </a:ext>
                </a:extLst>
              </a:tr>
              <a:tr h="454325">
                <a:tc>
                  <a:txBody>
                    <a:bodyPr/>
                    <a:lstStyle/>
                    <a:p>
                      <a:pPr algn="ctr" rtl="0" fontAlgn="ctr"/>
                      <a:r>
                        <a:rPr lang="es-CO" sz="1600" b="0" i="0" u="none" strike="noStrike" dirty="0">
                          <a:solidFill>
                            <a:srgbClr val="000000"/>
                          </a:solidFill>
                          <a:effectLst/>
                          <a:latin typeface="Arial Narrow" panose="020B0606020202030204" pitchFamily="34" charset="0"/>
                        </a:rPr>
                        <a:t>Ejecución del presupuesto asignado a las áreas correspondientes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75%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0650041"/>
                  </a:ext>
                </a:extLst>
              </a:tr>
              <a:tr h="676205">
                <a:tc>
                  <a:txBody>
                    <a:bodyPr/>
                    <a:lstStyle/>
                    <a:p>
                      <a:pPr algn="ctr" rtl="0" fontAlgn="ctr"/>
                      <a:r>
                        <a:rPr lang="es-CO" sz="1600" b="0" i="0" u="none" strike="noStrike" dirty="0">
                          <a:solidFill>
                            <a:srgbClr val="000000"/>
                          </a:solidFill>
                          <a:effectLst/>
                          <a:latin typeface="Arial Narrow" panose="020B0606020202030204" pitchFamily="34" charset="0"/>
                        </a:rPr>
                        <a:t>Formalización de lineamientos legales en la operación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7750665"/>
                  </a:ext>
                </a:extLst>
              </a:tr>
            </a:tbl>
          </a:graphicData>
        </a:graphic>
      </p:graphicFrame>
      <p:graphicFrame>
        <p:nvGraphicFramePr>
          <p:cNvPr id="17" name="Gráfico 16">
            <a:extLst>
              <a:ext uri="{FF2B5EF4-FFF2-40B4-BE49-F238E27FC236}">
                <a16:creationId xmlns:a16="http://schemas.microsoft.com/office/drawing/2014/main" id="{A84DFDF2-A81F-4D61-A5B4-ACD1C012CFFA}"/>
              </a:ext>
            </a:extLst>
          </p:cNvPr>
          <p:cNvGraphicFramePr>
            <a:graphicFrameLocks/>
          </p:cNvGraphicFramePr>
          <p:nvPr>
            <p:extLst/>
          </p:nvPr>
        </p:nvGraphicFramePr>
        <p:xfrm>
          <a:off x="-597974" y="3151956"/>
          <a:ext cx="6005698" cy="2913908"/>
        </p:xfrm>
        <a:graphic>
          <a:graphicData uri="http://schemas.openxmlformats.org/drawingml/2006/chart">
            <c:chart xmlns:c="http://schemas.openxmlformats.org/drawingml/2006/chart" xmlns:r="http://schemas.openxmlformats.org/officeDocument/2006/relationships" r:id="rId4"/>
          </a:graphicData>
        </a:graphic>
      </p:graphicFrame>
      <p:sp>
        <p:nvSpPr>
          <p:cNvPr id="26" name="Rectángulo 25">
            <a:extLst>
              <a:ext uri="{FF2B5EF4-FFF2-40B4-BE49-F238E27FC236}">
                <a16:creationId xmlns:a16="http://schemas.microsoft.com/office/drawing/2014/main" id="{25622638-5848-4AEB-B332-8CAF4E009E7A}"/>
              </a:ext>
            </a:extLst>
          </p:cNvPr>
          <p:cNvSpPr/>
          <p:nvPr/>
        </p:nvSpPr>
        <p:spPr>
          <a:xfrm>
            <a:off x="979716" y="1091812"/>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15</a:t>
            </a:r>
            <a:endParaRPr lang="es-CO" dirty="0">
              <a:solidFill>
                <a:schemeClr val="accent5"/>
              </a:solidFill>
            </a:endParaRPr>
          </a:p>
        </p:txBody>
      </p:sp>
      <p:sp>
        <p:nvSpPr>
          <p:cNvPr id="18" name="CuadroTexto 3">
            <a:extLst>
              <a:ext uri="{FF2B5EF4-FFF2-40B4-BE49-F238E27FC236}">
                <a16:creationId xmlns:a16="http://schemas.microsoft.com/office/drawing/2014/main" id="{791CE2C0-EADF-4F1C-B7D7-99AE1D887F3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PROCESOS INTERNOS</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3A66735C-4267-4AB4-9193-588B0F74BCDE}"/>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A9FE1D32-E0B5-4A84-99DD-A4D553B298E1}"/>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603308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2" name="Conector recto 11">
            <a:extLst>
              <a:ext uri="{FF2B5EF4-FFF2-40B4-BE49-F238E27FC236}">
                <a16:creationId xmlns:a16="http://schemas.microsoft.com/office/drawing/2014/main" id="{53D71C28-FE50-482D-B311-D5A9611301FA}"/>
              </a:ext>
            </a:extLst>
          </p:cNvPr>
          <p:cNvCxnSpPr/>
          <p:nvPr/>
        </p:nvCxnSpPr>
        <p:spPr>
          <a:xfrm>
            <a:off x="11174847" y="2237547"/>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53B7C532-7572-4F8B-8565-53618832ECDA}"/>
              </a:ext>
            </a:extLst>
          </p:cNvPr>
          <p:cNvCxnSpPr/>
          <p:nvPr/>
        </p:nvCxnSpPr>
        <p:spPr>
          <a:xfrm>
            <a:off x="4131129" y="6397393"/>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8A8D7A49-606A-4673-AD33-361F0EB69A14}"/>
              </a:ext>
            </a:extLst>
          </p:cNvPr>
          <p:cNvSpPr/>
          <p:nvPr/>
        </p:nvSpPr>
        <p:spPr>
          <a:xfrm>
            <a:off x="822960" y="1510094"/>
            <a:ext cx="4507935" cy="1323439"/>
          </a:xfrm>
          <a:prstGeom prst="rect">
            <a:avLst/>
          </a:prstGeom>
        </p:spPr>
        <p:txBody>
          <a:bodyPr wrap="square">
            <a:spAutoFit/>
          </a:bodyPr>
          <a:lstStyle/>
          <a:p>
            <a:r>
              <a:rPr lang="es-CO" sz="2000" b="1" dirty="0">
                <a:latin typeface="Aharoni" panose="02010803020104030203" pitchFamily="2" charset="-79"/>
                <a:cs typeface="Aharoni" panose="02010803020104030203" pitchFamily="2" charset="-79"/>
              </a:rPr>
              <a:t>GARANTIZAR QUE LOS TRABAJADORES CUENTEN CON LAS COMPETENCIAS REQUERIDAS POR LA ORGANIZACIÓN</a:t>
            </a:r>
          </a:p>
        </p:txBody>
      </p:sp>
      <p:sp>
        <p:nvSpPr>
          <p:cNvPr id="15" name="Rectángulo 14">
            <a:extLst>
              <a:ext uri="{FF2B5EF4-FFF2-40B4-BE49-F238E27FC236}">
                <a16:creationId xmlns:a16="http://schemas.microsoft.com/office/drawing/2014/main" id="{F1574642-4A5C-47C7-8F64-BFC9ECE3452E}"/>
              </a:ext>
            </a:extLst>
          </p:cNvPr>
          <p:cNvSpPr/>
          <p:nvPr/>
        </p:nvSpPr>
        <p:spPr>
          <a:xfrm>
            <a:off x="2317651" y="2788753"/>
            <a:ext cx="1898277" cy="369332"/>
          </a:xfrm>
          <a:prstGeom prst="rect">
            <a:avLst/>
          </a:prstGeom>
        </p:spPr>
        <p:txBody>
          <a:bodyPr wrap="none">
            <a:spAutoFit/>
          </a:bodyPr>
          <a:lstStyle/>
          <a:p>
            <a:r>
              <a:rPr lang="es-CO" b="1" dirty="0">
                <a:solidFill>
                  <a:srgbClr val="0070C0"/>
                </a:solidFill>
                <a:latin typeface="Aharoni" panose="02010803020104030203" pitchFamily="2" charset="-79"/>
                <a:cs typeface="Aharoni" panose="02010803020104030203" pitchFamily="2" charset="-79"/>
              </a:rPr>
              <a:t>CUMPLIMIENTO</a:t>
            </a:r>
            <a:endParaRPr lang="es-CO" dirty="0">
              <a:solidFill>
                <a:srgbClr val="0070C0"/>
              </a:solidFill>
            </a:endParaRPr>
          </a:p>
        </p:txBody>
      </p:sp>
      <p:sp>
        <p:nvSpPr>
          <p:cNvPr id="16" name="Rectángulo 15">
            <a:extLst>
              <a:ext uri="{FF2B5EF4-FFF2-40B4-BE49-F238E27FC236}">
                <a16:creationId xmlns:a16="http://schemas.microsoft.com/office/drawing/2014/main" id="{1516C271-7832-4427-9099-9B49CC3BE0C3}"/>
              </a:ext>
            </a:extLst>
          </p:cNvPr>
          <p:cNvSpPr/>
          <p:nvPr/>
        </p:nvSpPr>
        <p:spPr>
          <a:xfrm>
            <a:off x="2284890" y="3900081"/>
            <a:ext cx="2307042" cy="1446550"/>
          </a:xfrm>
          <a:prstGeom prst="rect">
            <a:avLst/>
          </a:prstGeom>
        </p:spPr>
        <p:txBody>
          <a:bodyPr wrap="none">
            <a:spAutoFit/>
          </a:bodyPr>
          <a:lstStyle/>
          <a:p>
            <a:r>
              <a:rPr lang="es-CO" sz="8800" b="1" dirty="0">
                <a:solidFill>
                  <a:srgbClr val="002060"/>
                </a:solidFill>
                <a:latin typeface="Aharoni" panose="02010803020104030203" pitchFamily="2" charset="-79"/>
                <a:cs typeface="Aharoni" panose="02010803020104030203" pitchFamily="2" charset="-79"/>
              </a:rPr>
              <a:t>101%</a:t>
            </a:r>
          </a:p>
        </p:txBody>
      </p:sp>
      <p:graphicFrame>
        <p:nvGraphicFramePr>
          <p:cNvPr id="17" name="Tabla 16">
            <a:extLst>
              <a:ext uri="{FF2B5EF4-FFF2-40B4-BE49-F238E27FC236}">
                <a16:creationId xmlns:a16="http://schemas.microsoft.com/office/drawing/2014/main" id="{F74CB082-8B3B-4178-9296-495156CC08AB}"/>
              </a:ext>
            </a:extLst>
          </p:cNvPr>
          <p:cNvGraphicFramePr>
            <a:graphicFrameLocks noGrp="1"/>
          </p:cNvGraphicFramePr>
          <p:nvPr>
            <p:extLst/>
          </p:nvPr>
        </p:nvGraphicFramePr>
        <p:xfrm>
          <a:off x="6654199" y="3647592"/>
          <a:ext cx="3955668" cy="2194560"/>
        </p:xfrm>
        <a:graphic>
          <a:graphicData uri="http://schemas.openxmlformats.org/drawingml/2006/table">
            <a:tbl>
              <a:tblPr>
                <a:tableStyleId>{5C22544A-7EE6-4342-B048-85BDC9FD1C3A}</a:tableStyleId>
              </a:tblPr>
              <a:tblGrid>
                <a:gridCol w="2303825">
                  <a:extLst>
                    <a:ext uri="{9D8B030D-6E8A-4147-A177-3AD203B41FA5}">
                      <a16:colId xmlns:a16="http://schemas.microsoft.com/office/drawing/2014/main" val="2211501894"/>
                    </a:ext>
                  </a:extLst>
                </a:gridCol>
                <a:gridCol w="1651843">
                  <a:extLst>
                    <a:ext uri="{9D8B030D-6E8A-4147-A177-3AD203B41FA5}">
                      <a16:colId xmlns:a16="http://schemas.microsoft.com/office/drawing/2014/main" val="670568920"/>
                    </a:ext>
                  </a:extLst>
                </a:gridCol>
              </a:tblGrid>
              <a:tr h="437667">
                <a:tc>
                  <a:txBody>
                    <a:bodyPr/>
                    <a:lstStyle/>
                    <a:p>
                      <a:pPr algn="ctr" rtl="0" fontAlgn="ctr"/>
                      <a:r>
                        <a:rPr lang="es-CO" sz="1600" b="1" u="none" strike="noStrike" dirty="0">
                          <a:solidFill>
                            <a:schemeClr val="bg1"/>
                          </a:solidFill>
                          <a:effectLst/>
                        </a:rPr>
                        <a:t>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rtl="0" fontAlgn="ctr"/>
                      <a:r>
                        <a:rPr lang="es-CO" sz="1600" b="1" u="none" strike="noStrike" dirty="0">
                          <a:solidFill>
                            <a:schemeClr val="bg1"/>
                          </a:solidFill>
                          <a:effectLst/>
                        </a:rPr>
                        <a:t>Cumplimiento 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06312528"/>
                  </a:ext>
                </a:extLst>
              </a:tr>
              <a:tr h="609743">
                <a:tc>
                  <a:txBody>
                    <a:bodyPr/>
                    <a:lstStyle/>
                    <a:p>
                      <a:pPr algn="ctr" rtl="0" fontAlgn="ctr"/>
                      <a:r>
                        <a:rPr lang="es-CO" sz="1600" u="none" strike="noStrike" dirty="0">
                          <a:effectLst/>
                        </a:rPr>
                        <a:t>Ejecución del plan de bienestar y capacitaciones programadas</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u="none" strike="noStrike" dirty="0">
                          <a:effectLst/>
                        </a:rPr>
                        <a:t>100%</a:t>
                      </a:r>
                      <a:endParaRPr lang="es-CO"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989095"/>
                  </a:ext>
                </a:extLst>
              </a:tr>
              <a:tr h="767969">
                <a:tc>
                  <a:txBody>
                    <a:bodyPr/>
                    <a:lstStyle/>
                    <a:p>
                      <a:pPr algn="ctr" rtl="0" fontAlgn="ctr"/>
                      <a:r>
                        <a:rPr lang="es-CO" sz="1600" u="none" strike="noStrike" dirty="0">
                          <a:effectLst/>
                        </a:rPr>
                        <a:t>Asegurar que los trabajadores cuenten con un ambiente de trabajo óptimo</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u="none" strike="noStrike" dirty="0">
                          <a:effectLst/>
                        </a:rPr>
                        <a:t>102%</a:t>
                      </a:r>
                      <a:endParaRPr lang="es-CO" sz="1600" b="1"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7881800"/>
                  </a:ext>
                </a:extLst>
              </a:tr>
            </a:tbl>
          </a:graphicData>
        </a:graphic>
      </p:graphicFrame>
      <p:sp>
        <p:nvSpPr>
          <p:cNvPr id="26" name="Rectángulo 25">
            <a:extLst>
              <a:ext uri="{FF2B5EF4-FFF2-40B4-BE49-F238E27FC236}">
                <a16:creationId xmlns:a16="http://schemas.microsoft.com/office/drawing/2014/main" id="{BE560E9D-61CF-4C27-A096-43D8AC7A4AED}"/>
              </a:ext>
            </a:extLst>
          </p:cNvPr>
          <p:cNvSpPr/>
          <p:nvPr/>
        </p:nvSpPr>
        <p:spPr>
          <a:xfrm>
            <a:off x="821596" y="971890"/>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16</a:t>
            </a:r>
            <a:endParaRPr lang="es-CO" dirty="0">
              <a:solidFill>
                <a:schemeClr val="accent5"/>
              </a:solidFill>
            </a:endParaRPr>
          </a:p>
        </p:txBody>
      </p:sp>
      <p:pic>
        <p:nvPicPr>
          <p:cNvPr id="27" name="Imagen 26">
            <a:extLst>
              <a:ext uri="{FF2B5EF4-FFF2-40B4-BE49-F238E27FC236}">
                <a16:creationId xmlns:a16="http://schemas.microsoft.com/office/drawing/2014/main" id="{E84AE638-C3FF-400B-87EF-33D8258E602E}"/>
              </a:ext>
            </a:extLst>
          </p:cNvPr>
          <p:cNvPicPr>
            <a:picLocks noChangeAspect="1"/>
          </p:cNvPicPr>
          <p:nvPr/>
        </p:nvPicPr>
        <p:blipFill>
          <a:blip r:embed="rId4"/>
          <a:stretch>
            <a:fillRect/>
          </a:stretch>
        </p:blipFill>
        <p:spPr>
          <a:xfrm>
            <a:off x="787601" y="3155498"/>
            <a:ext cx="5301619" cy="3173903"/>
          </a:xfrm>
          <a:prstGeom prst="rect">
            <a:avLst/>
          </a:prstGeom>
        </p:spPr>
      </p:pic>
      <p:sp>
        <p:nvSpPr>
          <p:cNvPr id="18" name="CuadroTexto 3">
            <a:extLst>
              <a:ext uri="{FF2B5EF4-FFF2-40B4-BE49-F238E27FC236}">
                <a16:creationId xmlns:a16="http://schemas.microsoft.com/office/drawing/2014/main" id="{4386C12E-DAF6-479D-8F3F-078A1D8F620D}"/>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APRENDIZAJE Y DESARROLLO</a:t>
            </a:r>
            <a:endParaRPr lang="es-CO" altLang="es-CO" sz="2700" b="1" dirty="0">
              <a:solidFill>
                <a:srgbClr val="002060"/>
              </a:solidFill>
            </a:endParaRPr>
          </a:p>
        </p:txBody>
      </p:sp>
      <p:sp>
        <p:nvSpPr>
          <p:cNvPr id="19" name="Rectángulo 18">
            <a:extLst>
              <a:ext uri="{FF2B5EF4-FFF2-40B4-BE49-F238E27FC236}">
                <a16:creationId xmlns:a16="http://schemas.microsoft.com/office/drawing/2014/main" id="{8EC2D1B0-4739-4CF8-AF5E-8EB0217A33FB}"/>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A543CA6A-DB11-4208-A673-2A51913C9E7C}"/>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0353527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8" name="Conector recto 17">
            <a:extLst>
              <a:ext uri="{FF2B5EF4-FFF2-40B4-BE49-F238E27FC236}">
                <a16:creationId xmlns:a16="http://schemas.microsoft.com/office/drawing/2014/main" id="{9C62F1AC-EF0E-4E70-B2C8-CCCAB36C37F7}"/>
              </a:ext>
            </a:extLst>
          </p:cNvPr>
          <p:cNvCxnSpPr/>
          <p:nvPr/>
        </p:nvCxnSpPr>
        <p:spPr>
          <a:xfrm>
            <a:off x="11147138" y="1869466"/>
            <a:ext cx="0" cy="416185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4E8953CA-293B-4DCD-A2B5-44A6FEAE7FC4}"/>
              </a:ext>
            </a:extLst>
          </p:cNvPr>
          <p:cNvCxnSpPr/>
          <p:nvPr/>
        </p:nvCxnSpPr>
        <p:spPr>
          <a:xfrm>
            <a:off x="4103420" y="6029312"/>
            <a:ext cx="7043718"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EEB41415-88D9-42F3-9443-8E28D4556FE5}"/>
              </a:ext>
            </a:extLst>
          </p:cNvPr>
          <p:cNvSpPr/>
          <p:nvPr/>
        </p:nvSpPr>
        <p:spPr>
          <a:xfrm>
            <a:off x="1046225" y="1472472"/>
            <a:ext cx="5862575" cy="830997"/>
          </a:xfrm>
          <a:prstGeom prst="rect">
            <a:avLst/>
          </a:prstGeom>
        </p:spPr>
        <p:txBody>
          <a:bodyPr wrap="square">
            <a:spAutoFit/>
          </a:bodyPr>
          <a:lstStyle/>
          <a:p>
            <a:r>
              <a:rPr lang="es-CO" sz="1600" b="1" dirty="0">
                <a:latin typeface="Aharoni" panose="02010803020104030203" pitchFamily="2" charset="-79"/>
                <a:cs typeface="Aharoni" panose="02010803020104030203" pitchFamily="2" charset="-79"/>
              </a:rPr>
              <a:t>GARANTIZAR QUE LAS ACTIVIDADES DESARROLLADAS  SEAN TRANSPARENTES ENMARCADAS EN LOS VALORES  EMPRESARIALES Y LA NORMATIVIDAD</a:t>
            </a:r>
          </a:p>
        </p:txBody>
      </p:sp>
      <p:sp>
        <p:nvSpPr>
          <p:cNvPr id="21" name="Rectángulo 20">
            <a:extLst>
              <a:ext uri="{FF2B5EF4-FFF2-40B4-BE49-F238E27FC236}">
                <a16:creationId xmlns:a16="http://schemas.microsoft.com/office/drawing/2014/main" id="{0D889D8B-36B6-445F-A53F-32E19FDB32C4}"/>
              </a:ext>
            </a:extLst>
          </p:cNvPr>
          <p:cNvSpPr/>
          <p:nvPr/>
        </p:nvSpPr>
        <p:spPr>
          <a:xfrm>
            <a:off x="2491986" y="2446618"/>
            <a:ext cx="2084225" cy="400110"/>
          </a:xfrm>
          <a:prstGeom prst="rect">
            <a:avLst/>
          </a:prstGeom>
        </p:spPr>
        <p:txBody>
          <a:bodyPr wrap="none">
            <a:spAutoFit/>
          </a:bodyPr>
          <a:lstStyle/>
          <a:p>
            <a:r>
              <a:rPr lang="es-CO" sz="2000" b="1" dirty="0">
                <a:solidFill>
                  <a:srgbClr val="0070C0"/>
                </a:solidFill>
                <a:latin typeface="Aharoni" panose="02010803020104030203" pitchFamily="2" charset="-79"/>
                <a:cs typeface="Aharoni" panose="02010803020104030203" pitchFamily="2" charset="-79"/>
              </a:rPr>
              <a:t>CUMPLIMIENTO</a:t>
            </a:r>
            <a:endParaRPr lang="es-CO" sz="2000" dirty="0">
              <a:solidFill>
                <a:srgbClr val="0070C0"/>
              </a:solidFill>
            </a:endParaRPr>
          </a:p>
        </p:txBody>
      </p:sp>
      <p:graphicFrame>
        <p:nvGraphicFramePr>
          <p:cNvPr id="22" name="Tabla 21">
            <a:extLst>
              <a:ext uri="{FF2B5EF4-FFF2-40B4-BE49-F238E27FC236}">
                <a16:creationId xmlns:a16="http://schemas.microsoft.com/office/drawing/2014/main" id="{93DAF193-3C6C-43CD-96AC-05E256DF8887}"/>
              </a:ext>
            </a:extLst>
          </p:cNvPr>
          <p:cNvGraphicFramePr>
            <a:graphicFrameLocks noGrp="1"/>
          </p:cNvGraphicFramePr>
          <p:nvPr>
            <p:extLst/>
          </p:nvPr>
        </p:nvGraphicFramePr>
        <p:xfrm>
          <a:off x="6427798" y="3420764"/>
          <a:ext cx="4415657" cy="2025635"/>
        </p:xfrm>
        <a:graphic>
          <a:graphicData uri="http://schemas.openxmlformats.org/drawingml/2006/table">
            <a:tbl>
              <a:tblPr>
                <a:tableStyleId>{5C22544A-7EE6-4342-B048-85BDC9FD1C3A}</a:tableStyleId>
              </a:tblPr>
              <a:tblGrid>
                <a:gridCol w="2571728">
                  <a:extLst>
                    <a:ext uri="{9D8B030D-6E8A-4147-A177-3AD203B41FA5}">
                      <a16:colId xmlns:a16="http://schemas.microsoft.com/office/drawing/2014/main" val="430576964"/>
                    </a:ext>
                  </a:extLst>
                </a:gridCol>
                <a:gridCol w="1843929">
                  <a:extLst>
                    <a:ext uri="{9D8B030D-6E8A-4147-A177-3AD203B41FA5}">
                      <a16:colId xmlns:a16="http://schemas.microsoft.com/office/drawing/2014/main" val="551048702"/>
                    </a:ext>
                  </a:extLst>
                </a:gridCol>
              </a:tblGrid>
              <a:tr h="682693">
                <a:tc>
                  <a:txBody>
                    <a:bodyPr/>
                    <a:lstStyle/>
                    <a:p>
                      <a:pPr algn="ctr" rtl="0" fontAlgn="ctr"/>
                      <a:r>
                        <a:rPr lang="es-CO" sz="1600" b="1" u="none" strike="noStrike" dirty="0">
                          <a:solidFill>
                            <a:schemeClr val="bg1"/>
                          </a:solidFill>
                          <a:effectLst/>
                        </a:rPr>
                        <a:t>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rgbClr val="002060"/>
                    </a:solidFill>
                  </a:tcPr>
                </a:tc>
                <a:tc>
                  <a:txBody>
                    <a:bodyPr/>
                    <a:lstStyle/>
                    <a:p>
                      <a:pPr algn="ctr" rtl="0" fontAlgn="ctr"/>
                      <a:r>
                        <a:rPr lang="es-CO" sz="1600" b="1" u="none" strike="noStrike" dirty="0">
                          <a:solidFill>
                            <a:schemeClr val="bg1"/>
                          </a:solidFill>
                          <a:effectLst/>
                        </a:rPr>
                        <a:t>Cumplimiento Iniciativas</a:t>
                      </a:r>
                      <a:endParaRPr lang="es-CO" sz="1600" b="1" i="0" u="none" strike="noStrike" dirty="0">
                        <a:solidFill>
                          <a:schemeClr val="bg1"/>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931815192"/>
                  </a:ext>
                </a:extLst>
              </a:tr>
              <a:tr h="663803">
                <a:tc>
                  <a:txBody>
                    <a:bodyPr/>
                    <a:lstStyle/>
                    <a:p>
                      <a:pPr algn="ctr" rtl="0" fontAlgn="ctr"/>
                      <a:r>
                        <a:rPr lang="es-CO" sz="1600" u="none" strike="noStrike" dirty="0">
                          <a:effectLst/>
                        </a:rPr>
                        <a:t>Promover la transparencia en las acciones de la entidad</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100%</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61146298"/>
                  </a:ext>
                </a:extLst>
              </a:tr>
              <a:tr h="679139">
                <a:tc>
                  <a:txBody>
                    <a:bodyPr/>
                    <a:lstStyle/>
                    <a:p>
                      <a:pPr algn="ctr" rtl="0" fontAlgn="ctr"/>
                      <a:r>
                        <a:rPr lang="es-CO" sz="1600" u="none" strike="noStrike" dirty="0">
                          <a:effectLst/>
                        </a:rPr>
                        <a:t>Verificar el cumplimiento de las normas y políticas internas</a:t>
                      </a:r>
                      <a:endParaRPr lang="es-CO" sz="1600" b="0" i="0" u="none" strike="noStrike" dirty="0">
                        <a:solidFill>
                          <a:srgbClr val="000000"/>
                        </a:solidFill>
                        <a:effectLst/>
                        <a:latin typeface="Arial Narrow" panose="020B0606020202030204" pitchFamily="34" charset="0"/>
                      </a:endParaRP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rtl="0" fontAlgn="ctr"/>
                      <a:r>
                        <a:rPr lang="es-CO" sz="1600" b="1" i="0" u="none" strike="noStrike" dirty="0">
                          <a:solidFill>
                            <a:srgbClr val="000000"/>
                          </a:solidFill>
                          <a:effectLst/>
                          <a:latin typeface="Arial Narrow" panose="020B0606020202030204" pitchFamily="34" charset="0"/>
                        </a:rPr>
                        <a:t>100%</a:t>
                      </a:r>
                    </a:p>
                  </a:txBody>
                  <a:tcPr marL="0" marR="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55545928"/>
                  </a:ext>
                </a:extLst>
              </a:tr>
            </a:tbl>
          </a:graphicData>
        </a:graphic>
      </p:graphicFrame>
      <p:sp>
        <p:nvSpPr>
          <p:cNvPr id="23" name="Rectángulo 22">
            <a:extLst>
              <a:ext uri="{FF2B5EF4-FFF2-40B4-BE49-F238E27FC236}">
                <a16:creationId xmlns:a16="http://schemas.microsoft.com/office/drawing/2014/main" id="{33E78FC4-62AE-4825-8175-FADF111F2206}"/>
              </a:ext>
            </a:extLst>
          </p:cNvPr>
          <p:cNvSpPr/>
          <p:nvPr/>
        </p:nvSpPr>
        <p:spPr>
          <a:xfrm>
            <a:off x="1044861" y="907374"/>
            <a:ext cx="1672253" cy="584775"/>
          </a:xfrm>
          <a:prstGeom prst="rect">
            <a:avLst/>
          </a:prstGeom>
        </p:spPr>
        <p:txBody>
          <a:bodyPr wrap="none">
            <a:spAutoFit/>
          </a:bodyPr>
          <a:lstStyle/>
          <a:p>
            <a:r>
              <a:rPr lang="es-CO" b="1" dirty="0">
                <a:solidFill>
                  <a:schemeClr val="accent5"/>
                </a:solidFill>
                <a:latin typeface="Aharoni" panose="02010803020104030203" pitchFamily="2" charset="-79"/>
                <a:cs typeface="Aharoni" panose="02010803020104030203" pitchFamily="2" charset="-79"/>
              </a:rPr>
              <a:t>OBJETIVO </a:t>
            </a:r>
            <a:r>
              <a:rPr lang="es-CO" sz="3200" b="1" dirty="0">
                <a:solidFill>
                  <a:schemeClr val="accent5"/>
                </a:solidFill>
                <a:latin typeface="Aharoni" panose="02010803020104030203" pitchFamily="2" charset="-79"/>
                <a:cs typeface="Aharoni" panose="02010803020104030203" pitchFamily="2" charset="-79"/>
              </a:rPr>
              <a:t>17</a:t>
            </a:r>
            <a:endParaRPr lang="es-CO" dirty="0">
              <a:solidFill>
                <a:schemeClr val="accent5"/>
              </a:solidFill>
            </a:endParaRPr>
          </a:p>
        </p:txBody>
      </p:sp>
      <p:graphicFrame>
        <p:nvGraphicFramePr>
          <p:cNvPr id="24" name="Gráfico 23">
            <a:extLst>
              <a:ext uri="{FF2B5EF4-FFF2-40B4-BE49-F238E27FC236}">
                <a16:creationId xmlns:a16="http://schemas.microsoft.com/office/drawing/2014/main" id="{B7951B1A-9009-435A-A8A3-50F9B4D8BEE2}"/>
              </a:ext>
            </a:extLst>
          </p:cNvPr>
          <p:cNvGraphicFramePr>
            <a:graphicFrameLocks/>
          </p:cNvGraphicFramePr>
          <p:nvPr>
            <p:extLst/>
          </p:nvPr>
        </p:nvGraphicFramePr>
        <p:xfrm>
          <a:off x="-232602" y="2358157"/>
          <a:ext cx="6277082" cy="3628396"/>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3">
            <a:extLst>
              <a:ext uri="{FF2B5EF4-FFF2-40B4-BE49-F238E27FC236}">
                <a16:creationId xmlns:a16="http://schemas.microsoft.com/office/drawing/2014/main" id="{FBC1A841-D06C-420F-9658-486599529DB4}"/>
              </a:ext>
            </a:extLst>
          </p:cNvPr>
          <p:cNvSpPr txBox="1">
            <a:spLocks noChangeArrowheads="1"/>
          </p:cNvSpPr>
          <p:nvPr/>
        </p:nvSpPr>
        <p:spPr bwMode="auto">
          <a:xfrm>
            <a:off x="1678544" y="412384"/>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PERSPECTIVA APRENDIZAJE Y DESARROLLO</a:t>
            </a:r>
            <a:endParaRPr lang="es-CO" altLang="es-CO" sz="2700" b="1" dirty="0">
              <a:solidFill>
                <a:srgbClr val="002060"/>
              </a:solidFill>
            </a:endParaRPr>
          </a:p>
        </p:txBody>
      </p:sp>
      <p:sp>
        <p:nvSpPr>
          <p:cNvPr id="13" name="Rectángulo 12">
            <a:extLst>
              <a:ext uri="{FF2B5EF4-FFF2-40B4-BE49-F238E27FC236}">
                <a16:creationId xmlns:a16="http://schemas.microsoft.com/office/drawing/2014/main" id="{C4736215-F329-40D0-8A5E-DDC3E17B82E5}"/>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C636DB39-FA40-4DEB-A703-CC1BAE890B6D}"/>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8051709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5" name="Rectángulo 24">
            <a:extLst>
              <a:ext uri="{FF2B5EF4-FFF2-40B4-BE49-F238E27FC236}">
                <a16:creationId xmlns:a16="http://schemas.microsoft.com/office/drawing/2014/main" id="{D206CA21-5803-418F-A4D6-07A384D59B30}"/>
              </a:ext>
            </a:extLst>
          </p:cNvPr>
          <p:cNvSpPr/>
          <p:nvPr/>
        </p:nvSpPr>
        <p:spPr>
          <a:xfrm>
            <a:off x="4464290" y="5577384"/>
            <a:ext cx="2995613" cy="318744"/>
          </a:xfrm>
          <a:prstGeom prst="rect">
            <a:avLst/>
          </a:prstGeom>
          <a:ln w="28575">
            <a:solidFill>
              <a:schemeClr val="bg1"/>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ln w="0"/>
                <a:solidFill>
                  <a:schemeClr val="tx1"/>
                </a:solidFill>
                <a:effectLst>
                  <a:outerShdw blurRad="38100" dist="19050" dir="2700000" algn="tl" rotWithShape="0">
                    <a:schemeClr val="dk1">
                      <a:alpha val="40000"/>
                    </a:schemeClr>
                  </a:outerShdw>
                </a:effectLst>
              </a:rPr>
              <a:t>Cumplimiento plan de acción</a:t>
            </a:r>
          </a:p>
        </p:txBody>
      </p:sp>
      <p:graphicFrame>
        <p:nvGraphicFramePr>
          <p:cNvPr id="28" name="Tabla 27">
            <a:extLst>
              <a:ext uri="{FF2B5EF4-FFF2-40B4-BE49-F238E27FC236}">
                <a16:creationId xmlns:a16="http://schemas.microsoft.com/office/drawing/2014/main" id="{7F9018EB-484A-4CDE-91BC-049C317EF655}"/>
              </a:ext>
            </a:extLst>
          </p:cNvPr>
          <p:cNvGraphicFramePr>
            <a:graphicFrameLocks noGrp="1"/>
          </p:cNvGraphicFramePr>
          <p:nvPr>
            <p:extLst/>
          </p:nvPr>
        </p:nvGraphicFramePr>
        <p:xfrm>
          <a:off x="4626891" y="5935816"/>
          <a:ext cx="2833012" cy="558113"/>
        </p:xfrm>
        <a:graphic>
          <a:graphicData uri="http://schemas.openxmlformats.org/drawingml/2006/table">
            <a:tbl>
              <a:tblPr firstRow="1"/>
              <a:tblGrid>
                <a:gridCol w="1416506">
                  <a:extLst>
                    <a:ext uri="{9D8B030D-6E8A-4147-A177-3AD203B41FA5}">
                      <a16:colId xmlns:a16="http://schemas.microsoft.com/office/drawing/2014/main" val="3784222418"/>
                    </a:ext>
                  </a:extLst>
                </a:gridCol>
                <a:gridCol w="1416506">
                  <a:extLst>
                    <a:ext uri="{9D8B030D-6E8A-4147-A177-3AD203B41FA5}">
                      <a16:colId xmlns:a16="http://schemas.microsoft.com/office/drawing/2014/main" val="3413180007"/>
                    </a:ext>
                  </a:extLst>
                </a:gridCol>
              </a:tblGrid>
              <a:tr h="247650">
                <a:tc>
                  <a:txBody>
                    <a:bodyPr/>
                    <a:lstStyle/>
                    <a:p>
                      <a:pPr algn="ctr" fontAlgn="ctr"/>
                      <a:r>
                        <a:rPr lang="es-CO" sz="1100" b="1" i="0" u="none" strike="noStrike" dirty="0">
                          <a:solidFill>
                            <a:schemeClr val="bg1"/>
                          </a:solidFill>
                          <a:effectLst/>
                          <a:latin typeface="Calibri" panose="020F0502020204030204" pitchFamily="34" charset="0"/>
                        </a:rPr>
                        <a:t>Promedio general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s-CO" sz="1100" b="1" i="0" u="none" strike="noStrike" dirty="0">
                          <a:solidFill>
                            <a:schemeClr val="bg1"/>
                          </a:solidFill>
                          <a:effectLst/>
                          <a:latin typeface="Calibri" panose="020F0502020204030204" pitchFamily="34" charset="0"/>
                        </a:rPr>
                        <a:t>Meta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770607015"/>
                  </a:ext>
                </a:extLst>
              </a:tr>
              <a:tr h="310463">
                <a:tc>
                  <a:txBody>
                    <a:bodyPr/>
                    <a:lstStyle/>
                    <a:p>
                      <a:pPr algn="ctr" fontAlgn="ctr"/>
                      <a:r>
                        <a:rPr lang="es-CO" sz="1100" b="0" i="0" u="none" strike="noStrike" dirty="0">
                          <a:solidFill>
                            <a:srgbClr val="000000"/>
                          </a:solidFill>
                          <a:effectLst/>
                          <a:latin typeface="Calibri" panose="020F0502020204030204" pitchFamily="34" charset="0"/>
                        </a:rPr>
                        <a:t>108%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7511842"/>
                  </a:ext>
                </a:extLst>
              </a:tr>
            </a:tbl>
          </a:graphicData>
        </a:graphic>
      </p:graphicFrame>
      <p:graphicFrame>
        <p:nvGraphicFramePr>
          <p:cNvPr id="29" name="Gráfico 28">
            <a:extLst>
              <a:ext uri="{FF2B5EF4-FFF2-40B4-BE49-F238E27FC236}">
                <a16:creationId xmlns:a16="http://schemas.microsoft.com/office/drawing/2014/main" id="{D73226E8-6E3D-4686-BD7B-4B7039DA610B}"/>
              </a:ext>
            </a:extLst>
          </p:cNvPr>
          <p:cNvGraphicFramePr>
            <a:graphicFrameLocks/>
          </p:cNvGraphicFramePr>
          <p:nvPr>
            <p:extLst/>
          </p:nvPr>
        </p:nvGraphicFramePr>
        <p:xfrm>
          <a:off x="203200" y="933563"/>
          <a:ext cx="11785600" cy="4466878"/>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3">
            <a:extLst>
              <a:ext uri="{FF2B5EF4-FFF2-40B4-BE49-F238E27FC236}">
                <a16:creationId xmlns:a16="http://schemas.microsoft.com/office/drawing/2014/main" id="{2ED258B4-02FA-495E-A121-F2B733350FD4}"/>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INDICADORES 2018</a:t>
            </a:r>
            <a:endParaRPr lang="es-CO" altLang="es-CO" sz="2700" b="1" dirty="0">
              <a:solidFill>
                <a:srgbClr val="002060"/>
              </a:solidFill>
            </a:endParaRPr>
          </a:p>
        </p:txBody>
      </p:sp>
      <p:sp>
        <p:nvSpPr>
          <p:cNvPr id="9" name="CuadroTexto 8">
            <a:extLst>
              <a:ext uri="{FF2B5EF4-FFF2-40B4-BE49-F238E27FC236}">
                <a16:creationId xmlns:a16="http://schemas.microsoft.com/office/drawing/2014/main" id="{59747F56-3AF7-436B-ABDD-28E5DC88B2DA}"/>
              </a:ext>
            </a:extLst>
          </p:cNvPr>
          <p:cNvSpPr txBox="1"/>
          <p:nvPr/>
        </p:nvSpPr>
        <p:spPr>
          <a:xfrm>
            <a:off x="9807606" y="5544087"/>
            <a:ext cx="1955985" cy="261610"/>
          </a:xfrm>
          <a:prstGeom prst="rect">
            <a:avLst/>
          </a:prstGeom>
          <a:noFill/>
        </p:spPr>
        <p:txBody>
          <a:bodyPr wrap="none" rtlCol="0">
            <a:spAutoFit/>
          </a:bodyPr>
          <a:lstStyle/>
          <a:p>
            <a:r>
              <a:rPr lang="es-CO" sz="1100" dirty="0"/>
              <a:t>Corte 31 de diciembre de 2018</a:t>
            </a:r>
          </a:p>
        </p:txBody>
      </p:sp>
      <p:sp>
        <p:nvSpPr>
          <p:cNvPr id="10" name="Rectángulo 9">
            <a:extLst>
              <a:ext uri="{FF2B5EF4-FFF2-40B4-BE49-F238E27FC236}">
                <a16:creationId xmlns:a16="http://schemas.microsoft.com/office/drawing/2014/main" id="{AD2D4EA4-33E8-4C98-A200-19B72B6AB23D}"/>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C85C04A6-B92E-4A65-AC10-C97FF77EDEE4}"/>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9426729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8" name="Rectángulo 7">
            <a:extLst>
              <a:ext uri="{FF2B5EF4-FFF2-40B4-BE49-F238E27FC236}">
                <a16:creationId xmlns:a16="http://schemas.microsoft.com/office/drawing/2014/main" id="{83697012-01C6-4C46-ADF8-196706D05144}"/>
              </a:ext>
            </a:extLst>
          </p:cNvPr>
          <p:cNvSpPr/>
          <p:nvPr/>
        </p:nvSpPr>
        <p:spPr>
          <a:xfrm>
            <a:off x="4659743" y="5507317"/>
            <a:ext cx="2995613" cy="318744"/>
          </a:xfrm>
          <a:prstGeom prst="rect">
            <a:avLst/>
          </a:prstGeom>
          <a:ln w="28575">
            <a:solidFill>
              <a:schemeClr val="bg1"/>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CO" dirty="0">
                <a:ln w="0"/>
                <a:solidFill>
                  <a:schemeClr val="tx1"/>
                </a:solidFill>
                <a:effectLst>
                  <a:outerShdw blurRad="38100" dist="19050" dir="2700000" algn="tl" rotWithShape="0">
                    <a:schemeClr val="dk1">
                      <a:alpha val="40000"/>
                    </a:schemeClr>
                  </a:outerShdw>
                </a:effectLst>
              </a:rPr>
              <a:t>Cumplimiento plan de acción</a:t>
            </a:r>
          </a:p>
        </p:txBody>
      </p:sp>
      <p:graphicFrame>
        <p:nvGraphicFramePr>
          <p:cNvPr id="9" name="Tabla 8">
            <a:extLst>
              <a:ext uri="{FF2B5EF4-FFF2-40B4-BE49-F238E27FC236}">
                <a16:creationId xmlns:a16="http://schemas.microsoft.com/office/drawing/2014/main" id="{F829478B-B36D-4CC9-AED7-D5300EC3A473}"/>
              </a:ext>
            </a:extLst>
          </p:cNvPr>
          <p:cNvGraphicFramePr>
            <a:graphicFrameLocks noGrp="1"/>
          </p:cNvGraphicFramePr>
          <p:nvPr>
            <p:extLst>
              <p:ext uri="{D42A27DB-BD31-4B8C-83A1-F6EECF244321}">
                <p14:modId xmlns:p14="http://schemas.microsoft.com/office/powerpoint/2010/main" val="3036050652"/>
              </p:ext>
            </p:extLst>
          </p:nvPr>
        </p:nvGraphicFramePr>
        <p:xfrm>
          <a:off x="4822344" y="5872035"/>
          <a:ext cx="2833012" cy="558113"/>
        </p:xfrm>
        <a:graphic>
          <a:graphicData uri="http://schemas.openxmlformats.org/drawingml/2006/table">
            <a:tbl>
              <a:tblPr firstRow="1"/>
              <a:tblGrid>
                <a:gridCol w="1416506">
                  <a:extLst>
                    <a:ext uri="{9D8B030D-6E8A-4147-A177-3AD203B41FA5}">
                      <a16:colId xmlns:a16="http://schemas.microsoft.com/office/drawing/2014/main" val="472992399"/>
                    </a:ext>
                  </a:extLst>
                </a:gridCol>
                <a:gridCol w="1416506">
                  <a:extLst>
                    <a:ext uri="{9D8B030D-6E8A-4147-A177-3AD203B41FA5}">
                      <a16:colId xmlns:a16="http://schemas.microsoft.com/office/drawing/2014/main" val="3413180007"/>
                    </a:ext>
                  </a:extLst>
                </a:gridCol>
              </a:tblGrid>
              <a:tr h="247650">
                <a:tc>
                  <a:txBody>
                    <a:bodyPr/>
                    <a:lstStyle/>
                    <a:p>
                      <a:pPr algn="ctr" fontAlgn="ctr"/>
                      <a:r>
                        <a:rPr lang="es-CO" sz="1100" b="1" i="0" u="none" strike="noStrike" dirty="0">
                          <a:solidFill>
                            <a:schemeClr val="bg1"/>
                          </a:solidFill>
                          <a:effectLst/>
                          <a:latin typeface="Calibri" panose="020F0502020204030204" pitchFamily="34" charset="0"/>
                        </a:rPr>
                        <a:t>Prueba acida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s-CO" sz="1100" b="1" i="0" u="none" strike="noStrike" dirty="0">
                          <a:solidFill>
                            <a:schemeClr val="bg1"/>
                          </a:solidFill>
                          <a:effectLst/>
                          <a:latin typeface="Calibri" panose="020F0502020204030204" pitchFamily="34" charset="0"/>
                        </a:rPr>
                        <a:t>Meta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770607015"/>
                  </a:ext>
                </a:extLst>
              </a:tr>
              <a:tr h="310463">
                <a:tc>
                  <a:txBody>
                    <a:bodyPr/>
                    <a:lstStyle/>
                    <a:p>
                      <a:pPr algn="ctr" fontAlgn="ctr"/>
                      <a:r>
                        <a:rPr lang="es-CO" sz="1100" b="0" i="0" u="none" strike="noStrike" dirty="0">
                          <a:solidFill>
                            <a:srgbClr val="000000"/>
                          </a:solidFill>
                          <a:effectLst/>
                          <a:latin typeface="Calibri" panose="020F0502020204030204" pitchFamily="34" charset="0"/>
                        </a:rPr>
                        <a:t>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Calibri" panose="020F050202020403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7511842"/>
                  </a:ext>
                </a:extLst>
              </a:tr>
            </a:tbl>
          </a:graphicData>
        </a:graphic>
      </p:graphicFrame>
      <p:graphicFrame>
        <p:nvGraphicFramePr>
          <p:cNvPr id="10" name="Gráfico 9">
            <a:extLst>
              <a:ext uri="{FF2B5EF4-FFF2-40B4-BE49-F238E27FC236}">
                <a16:creationId xmlns:a16="http://schemas.microsoft.com/office/drawing/2014/main" id="{0593419B-8AF7-498F-8FC7-61B3F78F1BD0}"/>
              </a:ext>
            </a:extLst>
          </p:cNvPr>
          <p:cNvGraphicFramePr>
            <a:graphicFrameLocks/>
          </p:cNvGraphicFramePr>
          <p:nvPr>
            <p:extLst/>
          </p:nvPr>
        </p:nvGraphicFramePr>
        <p:xfrm>
          <a:off x="674097" y="1031939"/>
          <a:ext cx="10843805" cy="4794122"/>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3">
            <a:extLst>
              <a:ext uri="{FF2B5EF4-FFF2-40B4-BE49-F238E27FC236}">
                <a16:creationId xmlns:a16="http://schemas.microsoft.com/office/drawing/2014/main" id="{3C3D4C30-2EA3-46BA-9A56-F2F3C8090ED1}"/>
              </a:ext>
            </a:extLst>
          </p:cNvPr>
          <p:cNvSpPr txBox="1">
            <a:spLocks noChangeArrowheads="1"/>
          </p:cNvSpPr>
          <p:nvPr/>
        </p:nvSpPr>
        <p:spPr bwMode="auto">
          <a:xfrm>
            <a:off x="1678544" y="399132"/>
            <a:ext cx="613335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100" b="1" dirty="0">
                <a:solidFill>
                  <a:srgbClr val="002060"/>
                </a:solidFill>
              </a:rPr>
              <a:t>PRUEBA ACIDA INDICADORES 2018</a:t>
            </a:r>
            <a:endParaRPr lang="es-CO" altLang="es-CO" sz="2700" b="1" dirty="0">
              <a:solidFill>
                <a:srgbClr val="002060"/>
              </a:solidFill>
            </a:endParaRPr>
          </a:p>
        </p:txBody>
      </p:sp>
      <p:sp>
        <p:nvSpPr>
          <p:cNvPr id="13" name="CuadroTexto 12">
            <a:extLst>
              <a:ext uri="{FF2B5EF4-FFF2-40B4-BE49-F238E27FC236}">
                <a16:creationId xmlns:a16="http://schemas.microsoft.com/office/drawing/2014/main" id="{E4CC3CEF-3178-4020-82DC-7AAB91481E2E}"/>
              </a:ext>
            </a:extLst>
          </p:cNvPr>
          <p:cNvSpPr txBox="1"/>
          <p:nvPr/>
        </p:nvSpPr>
        <p:spPr>
          <a:xfrm>
            <a:off x="9277519" y="5535884"/>
            <a:ext cx="1955985" cy="261610"/>
          </a:xfrm>
          <a:prstGeom prst="rect">
            <a:avLst/>
          </a:prstGeom>
          <a:noFill/>
        </p:spPr>
        <p:txBody>
          <a:bodyPr wrap="none" rtlCol="0">
            <a:spAutoFit/>
          </a:bodyPr>
          <a:lstStyle/>
          <a:p>
            <a:r>
              <a:rPr lang="es-CO" sz="1100" dirty="0"/>
              <a:t>Corte 31 de diciembre de 2018</a:t>
            </a:r>
          </a:p>
        </p:txBody>
      </p:sp>
      <p:sp>
        <p:nvSpPr>
          <p:cNvPr id="14" name="Rectángulo 13">
            <a:extLst>
              <a:ext uri="{FF2B5EF4-FFF2-40B4-BE49-F238E27FC236}">
                <a16:creationId xmlns:a16="http://schemas.microsoft.com/office/drawing/2014/main" id="{E45E4884-2823-4B5D-A0C5-F2B5FF219F8F}"/>
              </a:ext>
            </a:extLst>
          </p:cNvPr>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EBE81C8D-58BC-4B44-A8FF-74C47AB1DBC3}"/>
              </a:ext>
            </a:extLst>
          </p:cNvPr>
          <p:cNvSpPr txBox="1"/>
          <p:nvPr/>
        </p:nvSpPr>
        <p:spPr>
          <a:xfrm>
            <a:off x="6820559" y="654536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2871768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605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12">
            <a:extLst>
              <a:ext uri="{FF2B5EF4-FFF2-40B4-BE49-F238E27FC236}">
                <a16:creationId xmlns:a16="http://schemas.microsoft.com/office/drawing/2014/main" id="{4A045731-832C-4A9C-A1DA-8E45F226A20C}"/>
              </a:ext>
            </a:extLst>
          </p:cNvPr>
          <p:cNvPicPr>
            <a:picLocks noChangeAspect="1"/>
          </p:cNvPicPr>
          <p:nvPr/>
        </p:nvPicPr>
        <p:blipFill rotWithShape="1">
          <a:blip r:embed="rId4"/>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1775</TotalTime>
  <Words>4262</Words>
  <Application>Microsoft Office PowerPoint</Application>
  <PresentationFormat>Panorámica</PresentationFormat>
  <Paragraphs>633</Paragraphs>
  <Slides>50</Slides>
  <Notes>0</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50</vt:i4>
      </vt:variant>
    </vt:vector>
  </HeadingPairs>
  <TitlesOfParts>
    <vt:vector size="61" baseType="lpstr">
      <vt:lpstr>Aharoni</vt:lpstr>
      <vt:lpstr>Arial</vt:lpstr>
      <vt:lpstr>Arial Narrow</vt:lpstr>
      <vt:lpstr>Calibri</vt:lpstr>
      <vt:lpstr>Calibri Light</vt:lpstr>
      <vt:lpstr>Lato Bold</vt:lpstr>
      <vt:lpstr>Lato Regular</vt:lpstr>
      <vt:lpstr>source_sans_pro</vt:lpstr>
      <vt:lpstr>Times New Roman</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Actividades que presentan ajuste</vt:lpstr>
      <vt:lpstr>Actividades que presentan ajuste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42</cp:revision>
  <dcterms:created xsi:type="dcterms:W3CDTF">2015-02-19T23:51:59Z</dcterms:created>
  <dcterms:modified xsi:type="dcterms:W3CDTF">2019-02-06T16:38:03Z</dcterms:modified>
</cp:coreProperties>
</file>