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2.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3.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4.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5.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6.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7.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8.xml" ContentType="application/vnd.openxmlformats-officedocument.drawingml.chartshape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5"/>
  </p:notesMasterIdLst>
  <p:sldIdLst>
    <p:sldId id="257" r:id="rId2"/>
    <p:sldId id="256" r:id="rId3"/>
    <p:sldId id="258" r:id="rId4"/>
    <p:sldId id="270" r:id="rId5"/>
    <p:sldId id="446" r:id="rId6"/>
    <p:sldId id="448" r:id="rId7"/>
    <p:sldId id="1416" r:id="rId8"/>
    <p:sldId id="1417" r:id="rId9"/>
    <p:sldId id="286" r:id="rId10"/>
    <p:sldId id="450" r:id="rId11"/>
    <p:sldId id="451" r:id="rId12"/>
    <p:sldId id="899" r:id="rId13"/>
    <p:sldId id="1418" r:id="rId14"/>
    <p:sldId id="452" r:id="rId15"/>
    <p:sldId id="1419" r:id="rId16"/>
    <p:sldId id="844" r:id="rId17"/>
    <p:sldId id="845" r:id="rId18"/>
    <p:sldId id="260" r:id="rId19"/>
    <p:sldId id="261" r:id="rId20"/>
    <p:sldId id="895" r:id="rId21"/>
    <p:sldId id="263" r:id="rId22"/>
    <p:sldId id="847" r:id="rId23"/>
    <p:sldId id="264" r:id="rId24"/>
    <p:sldId id="880" r:id="rId25"/>
    <p:sldId id="843" r:id="rId26"/>
    <p:sldId id="848" r:id="rId27"/>
    <p:sldId id="849" r:id="rId28"/>
    <p:sldId id="850" r:id="rId29"/>
    <p:sldId id="896" r:id="rId30"/>
    <p:sldId id="852" r:id="rId31"/>
    <p:sldId id="853" r:id="rId32"/>
    <p:sldId id="854" r:id="rId33"/>
    <p:sldId id="876" r:id="rId34"/>
    <p:sldId id="877" r:id="rId35"/>
    <p:sldId id="878" r:id="rId36"/>
    <p:sldId id="857" r:id="rId37"/>
    <p:sldId id="858" r:id="rId38"/>
    <p:sldId id="265" r:id="rId39"/>
    <p:sldId id="881" r:id="rId40"/>
    <p:sldId id="266" r:id="rId41"/>
    <p:sldId id="267" r:id="rId42"/>
    <p:sldId id="882" r:id="rId43"/>
    <p:sldId id="1420" r:id="rId44"/>
    <p:sldId id="884" r:id="rId45"/>
    <p:sldId id="885" r:id="rId46"/>
    <p:sldId id="886" r:id="rId47"/>
    <p:sldId id="887" r:id="rId48"/>
    <p:sldId id="888" r:id="rId49"/>
    <p:sldId id="889" r:id="rId50"/>
    <p:sldId id="890" r:id="rId51"/>
    <p:sldId id="866" r:id="rId52"/>
    <p:sldId id="891" r:id="rId53"/>
    <p:sldId id="289" r:id="rId54"/>
    <p:sldId id="892" r:id="rId55"/>
    <p:sldId id="893" r:id="rId56"/>
    <p:sldId id="894" r:id="rId57"/>
    <p:sldId id="410" r:id="rId58"/>
    <p:sldId id="411" r:id="rId59"/>
    <p:sldId id="412" r:id="rId60"/>
    <p:sldId id="898" r:id="rId61"/>
    <p:sldId id="417" r:id="rId62"/>
    <p:sldId id="419" r:id="rId63"/>
    <p:sldId id="418" r:id="rId64"/>
    <p:sldId id="872" r:id="rId65"/>
    <p:sldId id="873" r:id="rId66"/>
    <p:sldId id="874" r:id="rId67"/>
    <p:sldId id="315" r:id="rId68"/>
    <p:sldId id="875" r:id="rId69"/>
    <p:sldId id="323" r:id="rId70"/>
    <p:sldId id="324" r:id="rId71"/>
    <p:sldId id="325" r:id="rId72"/>
    <p:sldId id="322" r:id="rId73"/>
    <p:sldId id="317" r:id="rId74"/>
    <p:sldId id="259" r:id="rId75"/>
    <p:sldId id="1410" r:id="rId76"/>
    <p:sldId id="1411" r:id="rId77"/>
    <p:sldId id="1412" r:id="rId78"/>
    <p:sldId id="1413" r:id="rId79"/>
    <p:sldId id="297" r:id="rId80"/>
    <p:sldId id="287" r:id="rId81"/>
    <p:sldId id="1393" r:id="rId82"/>
    <p:sldId id="1395" r:id="rId83"/>
    <p:sldId id="1396" r:id="rId84"/>
    <p:sldId id="1414" r:id="rId85"/>
    <p:sldId id="1415" r:id="rId86"/>
    <p:sldId id="430" r:id="rId87"/>
    <p:sldId id="1407" r:id="rId88"/>
    <p:sldId id="1392" r:id="rId89"/>
    <p:sldId id="1376" r:id="rId90"/>
    <p:sldId id="1398" r:id="rId91"/>
    <p:sldId id="1399" r:id="rId92"/>
    <p:sldId id="1409" r:id="rId93"/>
    <p:sldId id="1401" r:id="rId94"/>
    <p:sldId id="1400" r:id="rId95"/>
    <p:sldId id="1391" r:id="rId96"/>
    <p:sldId id="1402" r:id="rId97"/>
    <p:sldId id="1406" r:id="rId98"/>
    <p:sldId id="1405" r:id="rId99"/>
    <p:sldId id="273" r:id="rId100"/>
    <p:sldId id="288" r:id="rId101"/>
    <p:sldId id="1423" r:id="rId102"/>
    <p:sldId id="271" r:id="rId103"/>
    <p:sldId id="1424" r:id="rId104"/>
    <p:sldId id="292" r:id="rId105"/>
    <p:sldId id="293" r:id="rId106"/>
    <p:sldId id="1425" r:id="rId107"/>
    <p:sldId id="1426" r:id="rId108"/>
    <p:sldId id="285" r:id="rId109"/>
    <p:sldId id="284" r:id="rId110"/>
    <p:sldId id="1427" r:id="rId111"/>
    <p:sldId id="274" r:id="rId112"/>
    <p:sldId id="1421" r:id="rId113"/>
    <p:sldId id="269" r:id="rId114"/>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72" d="100"/>
          <a:sy n="72" d="100"/>
        </p:scale>
        <p:origin x="660"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ingri\Desktop\Detalle%20a%20Diciembre%202018%20FRISC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Users\dagonzalez\Desktop\17%20diciembre%202018\Datos%20ejercicio%20planeaci&#243;n%20estrategica\Datos%20presentaci&#243;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Users\dagonzalez\Desktop\17%20diciembre%202018\Datos%20ejercicio%20planeaci&#243;n%20estrategica\Datos%20presentaci&#243;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MCCYXVF8\MATRIZ%20DE%20CONFRONTACION%20RR%20y%20DyALI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MCCYXVF8\MATRIZ%20DE%20CONFRONTACION%20RR%20y%20DyALI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cgonzalez\AppData\Roaming\Microsoft\Excel\MATRIZ%20DE%20CONFRONTACION%20RR%20y%20DyALIS%20(version%201).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cgonzalez\AppData\Roaming\Microsoft\Excel\MATRIZ%20DE%20CONFRONTACION%20RR%20y%20DyALIS%20(version%201).xlsb"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2.xml"/></Relationships>
</file>

<file path=ppt/charts/_rels/chart10.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3.xml"/></Relationships>
</file>

<file path=ppt/charts/_rels/chart1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4.xml"/></Relationships>
</file>

<file path=ppt/charts/_rels/chart1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5.xml"/></Relationships>
</file>

<file path=ppt/charts/_rels/chart1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6.xml"/></Relationships>
</file>

<file path=ppt/charts/_rels/chart1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7.xml"/></Relationships>
</file>

<file path=ppt/charts/_rels/chart1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927950152003293E-2"/>
          <c:y val="0.31584362139917693"/>
          <c:w val="0.88687355680411961"/>
          <c:h val="0.55721737969978558"/>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751-492D-B474-7B0AFE773F6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751-492D-B474-7B0AFE773F6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2751-492D-B474-7B0AFE773F6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2751-492D-B474-7B0AFE773F65}"/>
              </c:ext>
            </c:extLst>
          </c:dPt>
          <c:dLbls>
            <c:dLbl>
              <c:idx val="0"/>
              <c:layout>
                <c:manualLayout>
                  <c:x val="-6.305593725063216E-2"/>
                  <c:y val="-0.18713834809815025"/>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2211481857684426"/>
                      <c:h val="0.32471360178071673"/>
                    </c:manualLayout>
                  </c15:layout>
                </c:ext>
                <c:ext xmlns:c16="http://schemas.microsoft.com/office/drawing/2014/chart" uri="{C3380CC4-5D6E-409C-BE32-E72D297353CC}">
                  <c16:uniqueId val="{00000001-2751-492D-B474-7B0AFE773F65}"/>
                </c:ext>
              </c:extLst>
            </c:dLbl>
            <c:dLbl>
              <c:idx val="1"/>
              <c:layout>
                <c:manualLayout>
                  <c:x val="0.15933356154573516"/>
                  <c:y val="-4.1293491139337266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751-492D-B474-7B0AFE773F65}"/>
                </c:ext>
              </c:extLst>
            </c:dLbl>
            <c:dLbl>
              <c:idx val="2"/>
              <c:layout>
                <c:manualLayout>
                  <c:x val="2.6132542360490225E-3"/>
                  <c:y val="-6.8071887514385573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751-492D-B474-7B0AFE773F65}"/>
                </c:ext>
              </c:extLst>
            </c:dLbl>
            <c:dLbl>
              <c:idx val="3"/>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7-2751-492D-B474-7B0AFE773F65}"/>
                </c:ext>
              </c:extLst>
            </c:dLbl>
            <c:numFmt formatCode="0.00%" sourceLinked="0"/>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AGREGADOS!$K$6:$K$9</c:f>
              <c:strCache>
                <c:ptCount val="3"/>
                <c:pt idx="0">
                  <c:v>Honorarios Asesorias Administrativas</c:v>
                </c:pt>
                <c:pt idx="1">
                  <c:v>Honorarios Asesorias Juridicas</c:v>
                </c:pt>
                <c:pt idx="2">
                  <c:v>Honorarios Avaluos</c:v>
                </c:pt>
              </c:strCache>
            </c:strRef>
          </c:cat>
          <c:val>
            <c:numRef>
              <c:f>AGREGADOS!$L$6:$L$9</c:f>
              <c:numCache>
                <c:formatCode>_-* #,##0_-;\-* #,##0_-;_-* "-"??_-;_-@_-</c:formatCode>
                <c:ptCount val="4"/>
                <c:pt idx="0">
                  <c:v>847687799</c:v>
                </c:pt>
                <c:pt idx="1">
                  <c:v>1229848280.1399999</c:v>
                </c:pt>
                <c:pt idx="2">
                  <c:v>1147636719</c:v>
                </c:pt>
              </c:numCache>
            </c:numRef>
          </c:val>
          <c:extLst>
            <c:ext xmlns:c16="http://schemas.microsoft.com/office/drawing/2014/chart" uri="{C3380CC4-5D6E-409C-BE32-E72D297353CC}">
              <c16:uniqueId val="{00000008-2751-492D-B474-7B0AFE773F65}"/>
            </c:ext>
          </c:extLst>
        </c:ser>
        <c:ser>
          <c:idx val="1"/>
          <c:order val="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2751-492D-B474-7B0AFE773F6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2751-492D-B474-7B0AFE773F6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E-2751-492D-B474-7B0AFE773F6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0-2751-492D-B474-7B0AFE773F65}"/>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0A-2751-492D-B474-7B0AFE773F65}"/>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0C-2751-492D-B474-7B0AFE773F65}"/>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0E-2751-492D-B474-7B0AFE773F65}"/>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10-2751-492D-B474-7B0AFE773F65}"/>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AGREGADOS!$K$6:$K$9</c:f>
              <c:strCache>
                <c:ptCount val="3"/>
                <c:pt idx="0">
                  <c:v>Honorarios Asesorias Administrativas</c:v>
                </c:pt>
                <c:pt idx="1">
                  <c:v>Honorarios Asesorias Juridicas</c:v>
                </c:pt>
                <c:pt idx="2">
                  <c:v>Honorarios Avaluos</c:v>
                </c:pt>
              </c:strCache>
            </c:strRef>
          </c:cat>
          <c:val>
            <c:numRef>
              <c:f>AGREGADOS!$M$6:$M$9</c:f>
              <c:numCache>
                <c:formatCode>0.00%</c:formatCode>
                <c:ptCount val="4"/>
                <c:pt idx="0">
                  <c:v>0.26283484701621967</c:v>
                </c:pt>
                <c:pt idx="1">
                  <c:v>0.38132787205983809</c:v>
                </c:pt>
                <c:pt idx="2">
                  <c:v>0.35583728092394223</c:v>
                </c:pt>
                <c:pt idx="3">
                  <c:v>0</c:v>
                </c:pt>
              </c:numCache>
            </c:numRef>
          </c:val>
          <c:extLst>
            <c:ext xmlns:c16="http://schemas.microsoft.com/office/drawing/2014/chart" uri="{C3380CC4-5D6E-409C-BE32-E72D297353CC}">
              <c16:uniqueId val="{00000011-2751-492D-B474-7B0AFE773F65}"/>
            </c:ext>
          </c:extLst>
        </c:ser>
        <c:dLbls>
          <c:dLblPos val="outEnd"/>
          <c:showLegendKey val="0"/>
          <c:showVal val="1"/>
          <c:showCatName val="0"/>
          <c:showSerName val="0"/>
          <c:showPercent val="0"/>
          <c:showBubbleSize val="0"/>
          <c:showLeaderLines val="1"/>
        </c:dLbls>
      </c:pie3DChart>
      <c:spPr>
        <a:noFill/>
        <a:ln>
          <a:noFill/>
        </a:ln>
        <a:effectLst/>
      </c:spPr>
    </c:plotArea>
    <c:plotVisOnly val="1"/>
    <c:dispBlanksAs val="gap"/>
    <c:showDLblsOverMax val="0"/>
  </c:chart>
  <c:spPr>
    <a:noFill/>
    <a:ln>
      <a:solidFill>
        <a:schemeClr val="accent1"/>
      </a:solid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r>
              <a:rPr lang="es-CO" sz="1200" b="0" cap="none" spc="0" dirty="0">
                <a:ln w="0"/>
                <a:solidFill>
                  <a:schemeClr val="tx1"/>
                </a:solidFill>
                <a:effectLst>
                  <a:outerShdw blurRad="38100" dist="19050" dir="2700000" algn="tl" rotWithShape="0">
                    <a:schemeClr val="dk1">
                      <a:alpha val="40000"/>
                    </a:schemeClr>
                  </a:outerShdw>
                </a:effectLst>
              </a:rPr>
              <a:t>Indicadores pertinentes vs</a:t>
            </a:r>
            <a:r>
              <a:rPr lang="es-CO" sz="1200" b="0" cap="none" spc="0" baseline="0" dirty="0">
                <a:ln w="0"/>
                <a:solidFill>
                  <a:schemeClr val="tx1"/>
                </a:solidFill>
                <a:effectLst>
                  <a:outerShdw blurRad="38100" dist="19050" dir="2700000" algn="tl" rotWithShape="0">
                    <a:schemeClr val="dk1">
                      <a:alpha val="40000"/>
                    </a:schemeClr>
                  </a:outerShdw>
                </a:effectLst>
              </a:rPr>
              <a:t> Impertinentes</a:t>
            </a:r>
            <a:endParaRPr lang="es-CO" sz="1200" b="0" cap="none" spc="0" dirty="0">
              <a:ln w="0"/>
              <a:solidFill>
                <a:schemeClr val="tx1"/>
              </a:solidFill>
              <a:effectLst>
                <a:outerShdw blurRad="38100" dist="19050" dir="2700000" algn="tl" rotWithShape="0">
                  <a:schemeClr val="dk1">
                    <a:alpha val="40000"/>
                  </a:schemeClr>
                </a:outerShdw>
              </a:effectLst>
            </a:endParaRPr>
          </a:p>
        </c:rich>
      </c:tx>
      <c:overlay val="0"/>
      <c:spPr>
        <a:noFill/>
        <a:ln>
          <a:noFill/>
        </a:ln>
        <a:effectLst/>
      </c:spPr>
      <c:txPr>
        <a:bodyPr rot="0" spcFirstLastPara="1" vertOverflow="ellipsis" vert="horz" wrap="square" anchor="ctr" anchorCtr="1"/>
        <a:lstStyle/>
        <a:p>
          <a:pPr>
            <a:defRPr sz="12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CO"/>
        </a:p>
      </c:txPr>
    </c:title>
    <c:autoTitleDeleted val="0"/>
    <c:plotArea>
      <c:layout>
        <c:manualLayout>
          <c:layoutTarget val="inner"/>
          <c:xMode val="edge"/>
          <c:yMode val="edge"/>
          <c:x val="0.25559152234899302"/>
          <c:y val="0.20881444795413842"/>
          <c:w val="0.51598664540655881"/>
          <c:h val="0.67926453626545347"/>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259-467B-BB5C-D331D8E2BDF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259-467B-BB5C-D331D8E2BDF0}"/>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Hoja1!$Q$26:$Q$27</c:f>
              <c:strCache>
                <c:ptCount val="2"/>
                <c:pt idx="0">
                  <c:v>Pertinente</c:v>
                </c:pt>
                <c:pt idx="1">
                  <c:v>Impertinente</c:v>
                </c:pt>
              </c:strCache>
            </c:strRef>
          </c:cat>
          <c:val>
            <c:numRef>
              <c:f>Hoja1!$R$26:$R$27</c:f>
              <c:numCache>
                <c:formatCode>General</c:formatCode>
                <c:ptCount val="2"/>
                <c:pt idx="0">
                  <c:v>205</c:v>
                </c:pt>
                <c:pt idx="1">
                  <c:v>52</c:v>
                </c:pt>
              </c:numCache>
            </c:numRef>
          </c:val>
          <c:extLst>
            <c:ext xmlns:c16="http://schemas.microsoft.com/office/drawing/2014/chart" uri="{C3380CC4-5D6E-409C-BE32-E72D297353CC}">
              <c16:uniqueId val="{00000004-2259-467B-BB5C-D331D8E2BDF0}"/>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24849544374724145"/>
          <c:y val="0.91149707191312002"/>
          <c:w val="0.51097694754749101"/>
          <c:h val="8.8502928086879998E-2"/>
        </c:manualLayout>
      </c:layout>
      <c:overlay val="0"/>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r>
              <a:rPr lang="es-CO" sz="2000" dirty="0"/>
              <a:t>Cambios en los indicadores</a:t>
            </a:r>
          </a:p>
        </c:rich>
      </c:tx>
      <c:layout>
        <c:manualLayout>
          <c:xMode val="edge"/>
          <c:yMode val="edge"/>
          <c:x val="0.19339517370307832"/>
          <c:y val="3.6215032246724628E-2"/>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es-CO"/>
        </a:p>
      </c:txPr>
    </c:title>
    <c:autoTitleDeleted val="0"/>
    <c:plotArea>
      <c:layout>
        <c:manualLayout>
          <c:layoutTarget val="inner"/>
          <c:xMode val="edge"/>
          <c:yMode val="edge"/>
          <c:x val="0.2538051755251759"/>
          <c:y val="0.15803112451156689"/>
          <c:w val="0.4835080968126948"/>
          <c:h val="0.61279782588120768"/>
        </c:manualLayout>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1CDC-444A-82AA-2BCE7AF4B6CC}"/>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1CDC-444A-82AA-2BCE7AF4B6CC}"/>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1CDC-444A-82AA-2BCE7AF4B6C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1CDC-444A-82AA-2BCE7AF4B6CC}"/>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1CDC-444A-82AA-2BCE7AF4B6CC}"/>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B-1CDC-444A-82AA-2BCE7AF4B6CC}"/>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CO"/>
              </a:p>
            </c:txPr>
            <c:dLblPos val="in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Hoja1!$N$26:$N$31</c:f>
              <c:strCache>
                <c:ptCount val="6"/>
                <c:pt idx="0">
                  <c:v>Cambiar la formula</c:v>
                </c:pt>
                <c:pt idx="1">
                  <c:v>Cambiar meta</c:v>
                </c:pt>
                <c:pt idx="2">
                  <c:v>Cambiar la actividad</c:v>
                </c:pt>
                <c:pt idx="3">
                  <c:v>Varios</c:v>
                </c:pt>
                <c:pt idx="4">
                  <c:v>Cambiar el proceso al cual pertenece</c:v>
                </c:pt>
                <c:pt idx="5">
                  <c:v>Nuevo</c:v>
                </c:pt>
              </c:strCache>
            </c:strRef>
          </c:cat>
          <c:val>
            <c:numRef>
              <c:f>Hoja1!$O$26:$O$31</c:f>
              <c:numCache>
                <c:formatCode>General</c:formatCode>
                <c:ptCount val="6"/>
                <c:pt idx="0">
                  <c:v>67</c:v>
                </c:pt>
                <c:pt idx="1">
                  <c:v>12</c:v>
                </c:pt>
                <c:pt idx="2">
                  <c:v>7</c:v>
                </c:pt>
                <c:pt idx="3">
                  <c:v>8</c:v>
                </c:pt>
                <c:pt idx="4">
                  <c:v>6</c:v>
                </c:pt>
                <c:pt idx="5">
                  <c:v>32</c:v>
                </c:pt>
              </c:numCache>
            </c:numRef>
          </c:val>
          <c:extLst>
            <c:ext xmlns:c16="http://schemas.microsoft.com/office/drawing/2014/chart" uri="{C3380CC4-5D6E-409C-BE32-E72D297353CC}">
              <c16:uniqueId val="{0000000C-1CDC-444A-82AA-2BCE7AF4B6CC}"/>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18525442929539579"/>
          <c:y val="0.80237855085788456"/>
          <c:w val="0.81216439306439603"/>
          <c:h val="0.1758524613036474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3"/>
              </a:solidFill>
              <a:ln w="9525">
                <a:solidFill>
                  <a:schemeClr val="accent3"/>
                </a:solidFill>
              </a:ln>
              <a:effectLst/>
            </c:spPr>
          </c:marker>
          <c:xVal>
            <c:numRef>
              <c:f>Hoja2!$A$1:$A$12</c:f>
              <c:numCache>
                <c:formatCode>General</c:formatCode>
                <c:ptCount val="12"/>
                <c:pt idx="0">
                  <c:v>20</c:v>
                </c:pt>
                <c:pt idx="1">
                  <c:v>10</c:v>
                </c:pt>
                <c:pt idx="2">
                  <c:v>32</c:v>
                </c:pt>
                <c:pt idx="3">
                  <c:v>60</c:v>
                </c:pt>
                <c:pt idx="4">
                  <c:v>-40</c:v>
                </c:pt>
                <c:pt idx="5">
                  <c:v>-22</c:v>
                </c:pt>
                <c:pt idx="6">
                  <c:v>0</c:v>
                </c:pt>
                <c:pt idx="7">
                  <c:v>0</c:v>
                </c:pt>
                <c:pt idx="8">
                  <c:v>0</c:v>
                </c:pt>
                <c:pt idx="9">
                  <c:v>0</c:v>
                </c:pt>
                <c:pt idx="10">
                  <c:v>0</c:v>
                </c:pt>
                <c:pt idx="11">
                  <c:v>0</c:v>
                </c:pt>
              </c:numCache>
            </c:numRef>
          </c:xVal>
          <c:yVal>
            <c:numRef>
              <c:f>Hoja2!$B$1:$B$12</c:f>
              <c:numCache>
                <c:formatCode>General</c:formatCode>
                <c:ptCount val="12"/>
                <c:pt idx="0">
                  <c:v>6</c:v>
                </c:pt>
                <c:pt idx="1">
                  <c:v>1</c:v>
                </c:pt>
                <c:pt idx="2">
                  <c:v>1</c:v>
                </c:pt>
                <c:pt idx="3">
                  <c:v>32</c:v>
                </c:pt>
                <c:pt idx="4">
                  <c:v>18</c:v>
                </c:pt>
                <c:pt idx="5">
                  <c:v>1</c:v>
                </c:pt>
                <c:pt idx="6">
                  <c:v>32</c:v>
                </c:pt>
                <c:pt idx="7">
                  <c:v>17</c:v>
                </c:pt>
                <c:pt idx="8">
                  <c:v>6</c:v>
                </c:pt>
                <c:pt idx="9">
                  <c:v>41</c:v>
                </c:pt>
                <c:pt idx="10">
                  <c:v>6</c:v>
                </c:pt>
                <c:pt idx="11">
                  <c:v>31</c:v>
                </c:pt>
              </c:numCache>
            </c:numRef>
          </c:yVal>
          <c:smooth val="0"/>
          <c:extLst>
            <c:ext xmlns:c16="http://schemas.microsoft.com/office/drawing/2014/chart" uri="{C3380CC4-5D6E-409C-BE32-E72D297353CC}">
              <c16:uniqueId val="{00000000-53B4-4AF0-AC0D-B60B26765153}"/>
            </c:ext>
          </c:extLst>
        </c:ser>
        <c:dLbls>
          <c:showLegendKey val="0"/>
          <c:showVal val="0"/>
          <c:showCatName val="0"/>
          <c:showSerName val="0"/>
          <c:showPercent val="0"/>
          <c:showBubbleSize val="0"/>
        </c:dLbls>
        <c:axId val="1620863839"/>
        <c:axId val="1623672527"/>
      </c:scatterChart>
      <c:valAx>
        <c:axId val="1620863839"/>
        <c:scaling>
          <c:orientation val="minMax"/>
        </c:scaling>
        <c:delete val="1"/>
        <c:axPos val="b"/>
        <c:numFmt formatCode="General" sourceLinked="1"/>
        <c:majorTickMark val="out"/>
        <c:minorTickMark val="none"/>
        <c:tickLblPos val="nextTo"/>
        <c:crossAx val="1623672527"/>
        <c:crosses val="autoZero"/>
        <c:crossBetween val="midCat"/>
      </c:valAx>
      <c:valAx>
        <c:axId val="1623672527"/>
        <c:scaling>
          <c:orientation val="minMax"/>
        </c:scaling>
        <c:delete val="1"/>
        <c:axPos val="l"/>
        <c:numFmt formatCode="General" sourceLinked="1"/>
        <c:majorTickMark val="out"/>
        <c:minorTickMark val="none"/>
        <c:tickLblPos val="nextTo"/>
        <c:crossAx val="162086383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6"/>
              </a:solidFill>
              <a:ln w="9525">
                <a:solidFill>
                  <a:schemeClr val="accent6"/>
                </a:solidFill>
              </a:ln>
              <a:effectLst/>
            </c:spPr>
          </c:marker>
          <c:xVal>
            <c:numRef>
              <c:f>Hoja2!$A$14:$A$24</c:f>
              <c:numCache>
                <c:formatCode>General</c:formatCode>
                <c:ptCount val="11"/>
                <c:pt idx="0">
                  <c:v>-20</c:v>
                </c:pt>
                <c:pt idx="1">
                  <c:v>-10</c:v>
                </c:pt>
                <c:pt idx="2">
                  <c:v>-32</c:v>
                </c:pt>
                <c:pt idx="3">
                  <c:v>-60</c:v>
                </c:pt>
                <c:pt idx="4">
                  <c:v>-26</c:v>
                </c:pt>
                <c:pt idx="5">
                  <c:v>-27</c:v>
                </c:pt>
                <c:pt idx="6">
                  <c:v>0</c:v>
                </c:pt>
                <c:pt idx="7">
                  <c:v>0</c:v>
                </c:pt>
                <c:pt idx="8">
                  <c:v>0</c:v>
                </c:pt>
                <c:pt idx="9">
                  <c:v>0</c:v>
                </c:pt>
                <c:pt idx="10">
                  <c:v>0</c:v>
                </c:pt>
              </c:numCache>
            </c:numRef>
          </c:xVal>
          <c:yVal>
            <c:numRef>
              <c:f>Hoja2!$B$14:$B$24</c:f>
              <c:numCache>
                <c:formatCode>General</c:formatCode>
                <c:ptCount val="11"/>
                <c:pt idx="0">
                  <c:v>-32</c:v>
                </c:pt>
                <c:pt idx="1">
                  <c:v>-7</c:v>
                </c:pt>
                <c:pt idx="2">
                  <c:v>-1</c:v>
                </c:pt>
                <c:pt idx="3">
                  <c:v>-10</c:v>
                </c:pt>
                <c:pt idx="4">
                  <c:v>-1</c:v>
                </c:pt>
                <c:pt idx="5">
                  <c:v>-12</c:v>
                </c:pt>
                <c:pt idx="6">
                  <c:v>-31</c:v>
                </c:pt>
                <c:pt idx="7">
                  <c:v>-6</c:v>
                </c:pt>
                <c:pt idx="8">
                  <c:v>-22</c:v>
                </c:pt>
                <c:pt idx="9">
                  <c:v>-22</c:v>
                </c:pt>
                <c:pt idx="10">
                  <c:v>-31</c:v>
                </c:pt>
              </c:numCache>
            </c:numRef>
          </c:yVal>
          <c:smooth val="0"/>
          <c:extLst>
            <c:ext xmlns:c16="http://schemas.microsoft.com/office/drawing/2014/chart" uri="{C3380CC4-5D6E-409C-BE32-E72D297353CC}">
              <c16:uniqueId val="{00000000-B24F-405B-A40A-5E7337B60B18}"/>
            </c:ext>
          </c:extLst>
        </c:ser>
        <c:dLbls>
          <c:showLegendKey val="0"/>
          <c:showVal val="0"/>
          <c:showCatName val="0"/>
          <c:showSerName val="0"/>
          <c:showPercent val="0"/>
          <c:showBubbleSize val="0"/>
        </c:dLbls>
        <c:axId val="1620750175"/>
        <c:axId val="1786538223"/>
      </c:scatterChart>
      <c:valAx>
        <c:axId val="1620750175"/>
        <c:scaling>
          <c:orientation val="minMax"/>
        </c:scaling>
        <c:delete val="1"/>
        <c:axPos val="b"/>
        <c:numFmt formatCode="General" sourceLinked="1"/>
        <c:majorTickMark val="none"/>
        <c:minorTickMark val="none"/>
        <c:tickLblPos val="nextTo"/>
        <c:crossAx val="1786538223"/>
        <c:crosses val="autoZero"/>
        <c:crossBetween val="midCat"/>
      </c:valAx>
      <c:valAx>
        <c:axId val="1786538223"/>
        <c:scaling>
          <c:orientation val="minMax"/>
        </c:scaling>
        <c:delete val="1"/>
        <c:axPos val="l"/>
        <c:numFmt formatCode="General" sourceLinked="1"/>
        <c:majorTickMark val="none"/>
        <c:minorTickMark val="none"/>
        <c:tickLblPos val="nextTo"/>
        <c:crossAx val="1620750175"/>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Hoja2!$L$1:$L$12</c:f>
              <c:numCache>
                <c:formatCode>General</c:formatCode>
                <c:ptCount val="12"/>
                <c:pt idx="0">
                  <c:v>21</c:v>
                </c:pt>
                <c:pt idx="1">
                  <c:v>16</c:v>
                </c:pt>
                <c:pt idx="2">
                  <c:v>15</c:v>
                </c:pt>
                <c:pt idx="3">
                  <c:v>41</c:v>
                </c:pt>
                <c:pt idx="4">
                  <c:v>72</c:v>
                </c:pt>
                <c:pt idx="5">
                  <c:v>18</c:v>
                </c:pt>
                <c:pt idx="6">
                  <c:v>0</c:v>
                </c:pt>
                <c:pt idx="7">
                  <c:v>0</c:v>
                </c:pt>
                <c:pt idx="8">
                  <c:v>0</c:v>
                </c:pt>
                <c:pt idx="9">
                  <c:v>0</c:v>
                </c:pt>
                <c:pt idx="10">
                  <c:v>0</c:v>
                </c:pt>
                <c:pt idx="11">
                  <c:v>0</c:v>
                </c:pt>
              </c:numCache>
            </c:numRef>
          </c:xVal>
          <c:yVal>
            <c:numRef>
              <c:f>Hoja2!$M$1:$M$12</c:f>
              <c:numCache>
                <c:formatCode>General</c:formatCode>
                <c:ptCount val="12"/>
                <c:pt idx="0">
                  <c:v>1</c:v>
                </c:pt>
                <c:pt idx="1">
                  <c:v>7</c:v>
                </c:pt>
                <c:pt idx="2">
                  <c:v>2</c:v>
                </c:pt>
                <c:pt idx="3">
                  <c:v>10</c:v>
                </c:pt>
                <c:pt idx="4">
                  <c:v>21</c:v>
                </c:pt>
                <c:pt idx="5">
                  <c:v>10</c:v>
                </c:pt>
                <c:pt idx="6">
                  <c:v>41</c:v>
                </c:pt>
                <c:pt idx="7">
                  <c:v>0</c:v>
                </c:pt>
                <c:pt idx="8">
                  <c:v>15</c:v>
                </c:pt>
                <c:pt idx="9">
                  <c:v>35</c:v>
                </c:pt>
                <c:pt idx="10">
                  <c:v>26</c:v>
                </c:pt>
                <c:pt idx="11">
                  <c:v>25</c:v>
                </c:pt>
              </c:numCache>
            </c:numRef>
          </c:yVal>
          <c:smooth val="0"/>
          <c:extLst>
            <c:ext xmlns:c16="http://schemas.microsoft.com/office/drawing/2014/chart" uri="{C3380CC4-5D6E-409C-BE32-E72D297353CC}">
              <c16:uniqueId val="{00000000-4A74-4C77-8371-9888E6C0CC3E}"/>
            </c:ext>
          </c:extLst>
        </c:ser>
        <c:dLbls>
          <c:showLegendKey val="0"/>
          <c:showVal val="0"/>
          <c:showCatName val="0"/>
          <c:showSerName val="0"/>
          <c:showPercent val="0"/>
          <c:showBubbleSize val="0"/>
        </c:dLbls>
        <c:axId val="1580793551"/>
        <c:axId val="1576396271"/>
      </c:scatterChart>
      <c:valAx>
        <c:axId val="1580793551"/>
        <c:scaling>
          <c:orientation val="minMax"/>
        </c:scaling>
        <c:delete val="1"/>
        <c:axPos val="b"/>
        <c:numFmt formatCode="General" sourceLinked="1"/>
        <c:majorTickMark val="out"/>
        <c:minorTickMark val="none"/>
        <c:tickLblPos val="nextTo"/>
        <c:crossAx val="1576396271"/>
        <c:crosses val="autoZero"/>
        <c:crossBetween val="midCat"/>
      </c:valAx>
      <c:valAx>
        <c:axId val="1576396271"/>
        <c:scaling>
          <c:orientation val="minMax"/>
        </c:scaling>
        <c:delete val="1"/>
        <c:axPos val="l"/>
        <c:numFmt formatCode="General" sourceLinked="1"/>
        <c:majorTickMark val="out"/>
        <c:minorTickMark val="none"/>
        <c:tickLblPos val="nextTo"/>
        <c:crossAx val="1580793551"/>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2"/>
              </a:solidFill>
              <a:ln w="9525">
                <a:solidFill>
                  <a:schemeClr val="accent2"/>
                </a:solidFill>
              </a:ln>
              <a:effectLst/>
            </c:spPr>
          </c:marker>
          <c:xVal>
            <c:numRef>
              <c:f>Hoja2!$A$29:$A$39</c:f>
              <c:numCache>
                <c:formatCode>General</c:formatCode>
                <c:ptCount val="11"/>
                <c:pt idx="0">
                  <c:v>2</c:v>
                </c:pt>
                <c:pt idx="1">
                  <c:v>20</c:v>
                </c:pt>
                <c:pt idx="2">
                  <c:v>30</c:v>
                </c:pt>
                <c:pt idx="3">
                  <c:v>25</c:v>
                </c:pt>
                <c:pt idx="4">
                  <c:v>40</c:v>
                </c:pt>
                <c:pt idx="5">
                  <c:v>30</c:v>
                </c:pt>
                <c:pt idx="6">
                  <c:v>0</c:v>
                </c:pt>
                <c:pt idx="7">
                  <c:v>0</c:v>
                </c:pt>
                <c:pt idx="8">
                  <c:v>0</c:v>
                </c:pt>
                <c:pt idx="9">
                  <c:v>0</c:v>
                </c:pt>
                <c:pt idx="10">
                  <c:v>0</c:v>
                </c:pt>
              </c:numCache>
            </c:numRef>
          </c:xVal>
          <c:yVal>
            <c:numRef>
              <c:f>Hoja2!$B$29:$B$39</c:f>
              <c:numCache>
                <c:formatCode>General</c:formatCode>
                <c:ptCount val="11"/>
                <c:pt idx="0">
                  <c:v>-63</c:v>
                </c:pt>
                <c:pt idx="1">
                  <c:v>-17</c:v>
                </c:pt>
                <c:pt idx="2">
                  <c:v>-16</c:v>
                </c:pt>
                <c:pt idx="3">
                  <c:v>-10</c:v>
                </c:pt>
                <c:pt idx="4">
                  <c:v>-6</c:v>
                </c:pt>
                <c:pt idx="5">
                  <c:v>-12</c:v>
                </c:pt>
                <c:pt idx="6">
                  <c:v>-36</c:v>
                </c:pt>
                <c:pt idx="7">
                  <c:v>-26</c:v>
                </c:pt>
                <c:pt idx="8">
                  <c:v>-52</c:v>
                </c:pt>
                <c:pt idx="9">
                  <c:v>-33</c:v>
                </c:pt>
                <c:pt idx="10">
                  <c:v>-51</c:v>
                </c:pt>
              </c:numCache>
            </c:numRef>
          </c:yVal>
          <c:smooth val="0"/>
          <c:extLst>
            <c:ext xmlns:c16="http://schemas.microsoft.com/office/drawing/2014/chart" uri="{C3380CC4-5D6E-409C-BE32-E72D297353CC}">
              <c16:uniqueId val="{00000000-662F-4345-A0C0-FCAE60410A2B}"/>
            </c:ext>
          </c:extLst>
        </c:ser>
        <c:dLbls>
          <c:showLegendKey val="0"/>
          <c:showVal val="0"/>
          <c:showCatName val="0"/>
          <c:showSerName val="0"/>
          <c:showPercent val="0"/>
          <c:showBubbleSize val="0"/>
        </c:dLbls>
        <c:axId val="1578196079"/>
        <c:axId val="1576398351"/>
      </c:scatterChart>
      <c:valAx>
        <c:axId val="1578196079"/>
        <c:scaling>
          <c:orientation val="minMax"/>
        </c:scaling>
        <c:delete val="1"/>
        <c:axPos val="b"/>
        <c:numFmt formatCode="General" sourceLinked="1"/>
        <c:majorTickMark val="none"/>
        <c:minorTickMark val="none"/>
        <c:tickLblPos val="nextTo"/>
        <c:crossAx val="1576398351"/>
        <c:crosses val="autoZero"/>
        <c:crossBetween val="midCat"/>
      </c:valAx>
      <c:valAx>
        <c:axId val="1576398351"/>
        <c:scaling>
          <c:orientation val="minMax"/>
        </c:scaling>
        <c:delete val="1"/>
        <c:axPos val="l"/>
        <c:numFmt formatCode="General" sourceLinked="1"/>
        <c:majorTickMark val="none"/>
        <c:minorTickMark val="none"/>
        <c:tickLblPos val="nextTo"/>
        <c:crossAx val="157819607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dPt>
            <c:idx val="0"/>
            <c:bubble3D val="0"/>
            <c:spPr>
              <a:solidFill>
                <a:schemeClr val="accent3">
                  <a:shade val="76000"/>
                </a:schemeClr>
              </a:solidFill>
              <a:ln w="19050">
                <a:solidFill>
                  <a:schemeClr val="lt1"/>
                </a:solidFill>
              </a:ln>
              <a:effectLst/>
            </c:spPr>
            <c:extLst>
              <c:ext xmlns:c16="http://schemas.microsoft.com/office/drawing/2014/chart" uri="{C3380CC4-5D6E-409C-BE32-E72D297353CC}">
                <c16:uniqueId val="{00000001-45A1-45DC-88AF-B2FB615FBE2F}"/>
              </c:ext>
            </c:extLst>
          </c:dPt>
          <c:dPt>
            <c:idx val="1"/>
            <c:bubble3D val="0"/>
            <c:spPr>
              <a:solidFill>
                <a:schemeClr val="accent3">
                  <a:tint val="77000"/>
                </a:schemeClr>
              </a:solidFill>
              <a:ln w="19050">
                <a:solidFill>
                  <a:schemeClr val="lt1"/>
                </a:solidFill>
              </a:ln>
              <a:effectLst/>
            </c:spPr>
            <c:extLst>
              <c:ext xmlns:c16="http://schemas.microsoft.com/office/drawing/2014/chart" uri="{C3380CC4-5D6E-409C-BE32-E72D297353CC}">
                <c16:uniqueId val="{00000003-45A1-45DC-88AF-B2FB615FBE2F}"/>
              </c:ext>
            </c:extLst>
          </c:dPt>
          <c:val>
            <c:numRef>
              <c:f>Hoja1!$B$3:$C$3</c:f>
              <c:numCache>
                <c:formatCode>0%</c:formatCode>
                <c:ptCount val="2"/>
                <c:pt idx="0">
                  <c:v>0.9</c:v>
                </c:pt>
                <c:pt idx="1">
                  <c:v>9.9999999999999978E-2</c:v>
                </c:pt>
              </c:numCache>
            </c:numRef>
          </c:val>
          <c:extLst>
            <c:ext xmlns:c16="http://schemas.microsoft.com/office/drawing/2014/chart" uri="{C3380CC4-5D6E-409C-BE32-E72D297353CC}">
              <c16:uniqueId val="{00000004-45A1-45DC-88AF-B2FB615FBE2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8795594894509446"/>
          <c:y val="6.8172088897477501E-2"/>
          <c:w val="0.59896079871596075"/>
          <c:h val="0.81252675553193687"/>
        </c:manualLayout>
      </c:layout>
      <c:doughnutChart>
        <c:varyColors val="1"/>
        <c:ser>
          <c:idx val="0"/>
          <c:order val="0"/>
          <c:dPt>
            <c:idx val="0"/>
            <c:bubble3D val="0"/>
            <c:spPr>
              <a:solidFill>
                <a:schemeClr val="accent6">
                  <a:shade val="76000"/>
                </a:schemeClr>
              </a:solidFill>
              <a:ln w="19050">
                <a:solidFill>
                  <a:schemeClr val="lt1"/>
                </a:solidFill>
              </a:ln>
              <a:effectLst/>
            </c:spPr>
            <c:extLst>
              <c:ext xmlns:c16="http://schemas.microsoft.com/office/drawing/2014/chart" uri="{C3380CC4-5D6E-409C-BE32-E72D297353CC}">
                <c16:uniqueId val="{00000001-4DFC-407C-9390-5C821BC5BC26}"/>
              </c:ext>
            </c:extLst>
          </c:dPt>
          <c:dPt>
            <c:idx val="1"/>
            <c:bubble3D val="0"/>
            <c:spPr>
              <a:solidFill>
                <a:schemeClr val="accent6">
                  <a:tint val="77000"/>
                </a:schemeClr>
              </a:solidFill>
              <a:ln w="19050">
                <a:solidFill>
                  <a:schemeClr val="lt1"/>
                </a:solidFill>
              </a:ln>
              <a:effectLst/>
            </c:spPr>
            <c:extLst>
              <c:ext xmlns:c16="http://schemas.microsoft.com/office/drawing/2014/chart" uri="{C3380CC4-5D6E-409C-BE32-E72D297353CC}">
                <c16:uniqueId val="{00000003-4DFC-407C-9390-5C821BC5BC26}"/>
              </c:ext>
            </c:extLst>
          </c:dPt>
          <c:val>
            <c:numRef>
              <c:f>Hoja1!$B$4:$C$4</c:f>
              <c:numCache>
                <c:formatCode>0%</c:formatCode>
                <c:ptCount val="2"/>
                <c:pt idx="0">
                  <c:v>0.76</c:v>
                </c:pt>
                <c:pt idx="1">
                  <c:v>0.24</c:v>
                </c:pt>
              </c:numCache>
            </c:numRef>
          </c:val>
          <c:extLst>
            <c:ext xmlns:c16="http://schemas.microsoft.com/office/drawing/2014/chart" uri="{C3380CC4-5D6E-409C-BE32-E72D297353CC}">
              <c16:uniqueId val="{00000004-4DFC-407C-9390-5C821BC5BC2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dPt>
            <c:idx val="0"/>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1-DD4E-45D3-A71C-E015185BF101}"/>
              </c:ext>
            </c:extLst>
          </c:dPt>
          <c:dPt>
            <c:idx val="1"/>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03-DD4E-45D3-A71C-E015185BF101}"/>
              </c:ext>
            </c:extLst>
          </c:dPt>
          <c:val>
            <c:numRef>
              <c:f>Hoja1!$E$3:$F$3</c:f>
              <c:numCache>
                <c:formatCode>0%</c:formatCode>
                <c:ptCount val="2"/>
                <c:pt idx="0">
                  <c:v>0.55000000000000004</c:v>
                </c:pt>
                <c:pt idx="1">
                  <c:v>0.44999999999999996</c:v>
                </c:pt>
              </c:numCache>
            </c:numRef>
          </c:val>
          <c:extLst>
            <c:ext xmlns:c16="http://schemas.microsoft.com/office/drawing/2014/chart" uri="{C3380CC4-5D6E-409C-BE32-E72D297353CC}">
              <c16:uniqueId val="{00000004-DD4E-45D3-A71C-E015185BF10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dPt>
            <c:idx val="0"/>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1-7582-402F-86FA-B2C5EA95DF17}"/>
              </c:ext>
            </c:extLst>
          </c:dPt>
          <c:dPt>
            <c:idx val="1"/>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03-7582-402F-86FA-B2C5EA95DF17}"/>
              </c:ext>
            </c:extLst>
          </c:dPt>
          <c:val>
            <c:numRef>
              <c:f>Hoja1!$E$4:$F$4</c:f>
              <c:numCache>
                <c:formatCode>0%</c:formatCode>
                <c:ptCount val="2"/>
                <c:pt idx="0">
                  <c:v>0.53</c:v>
                </c:pt>
                <c:pt idx="1">
                  <c:v>0.47</c:v>
                </c:pt>
              </c:numCache>
            </c:numRef>
          </c:val>
          <c:extLst>
            <c:ext xmlns:c16="http://schemas.microsoft.com/office/drawing/2014/chart" uri="{C3380CC4-5D6E-409C-BE32-E72D297353CC}">
              <c16:uniqueId val="{00000004-7582-402F-86FA-B2C5EA95DF1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dPt>
            <c:idx val="0"/>
            <c:bubble3D val="0"/>
            <c:spPr>
              <a:solidFill>
                <a:schemeClr val="accent3">
                  <a:shade val="76000"/>
                </a:schemeClr>
              </a:solidFill>
              <a:ln w="19050">
                <a:solidFill>
                  <a:schemeClr val="lt1"/>
                </a:solidFill>
              </a:ln>
              <a:effectLst/>
            </c:spPr>
            <c:extLst>
              <c:ext xmlns:c16="http://schemas.microsoft.com/office/drawing/2014/chart" uri="{C3380CC4-5D6E-409C-BE32-E72D297353CC}">
                <c16:uniqueId val="{00000001-9309-48EF-9A03-0E65DA206BC2}"/>
              </c:ext>
            </c:extLst>
          </c:dPt>
          <c:dPt>
            <c:idx val="1"/>
            <c:bubble3D val="0"/>
            <c:spPr>
              <a:solidFill>
                <a:schemeClr val="accent3">
                  <a:tint val="77000"/>
                </a:schemeClr>
              </a:solidFill>
              <a:ln w="19050">
                <a:solidFill>
                  <a:schemeClr val="lt1"/>
                </a:solidFill>
              </a:ln>
              <a:effectLst/>
            </c:spPr>
            <c:extLst>
              <c:ext xmlns:c16="http://schemas.microsoft.com/office/drawing/2014/chart" uri="{C3380CC4-5D6E-409C-BE32-E72D297353CC}">
                <c16:uniqueId val="{00000003-9309-48EF-9A03-0E65DA206BC2}"/>
              </c:ext>
            </c:extLst>
          </c:dPt>
          <c:val>
            <c:numRef>
              <c:f>Hoja1!$H$3:$I$3</c:f>
              <c:numCache>
                <c:formatCode>0%</c:formatCode>
                <c:ptCount val="2"/>
                <c:pt idx="0">
                  <c:v>0.81</c:v>
                </c:pt>
                <c:pt idx="1">
                  <c:v>0.18999999999999995</c:v>
                </c:pt>
              </c:numCache>
            </c:numRef>
          </c:val>
          <c:extLst>
            <c:ext xmlns:c16="http://schemas.microsoft.com/office/drawing/2014/chart" uri="{C3380CC4-5D6E-409C-BE32-E72D297353CC}">
              <c16:uniqueId val="{00000004-9309-48EF-9A03-0E65DA206BC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doughnutChart>
        <c:varyColors val="1"/>
        <c:ser>
          <c:idx val="0"/>
          <c:order val="0"/>
          <c:dPt>
            <c:idx val="0"/>
            <c:bubble3D val="0"/>
            <c:spPr>
              <a:solidFill>
                <a:schemeClr val="accent6">
                  <a:shade val="76000"/>
                </a:schemeClr>
              </a:solidFill>
              <a:ln w="19050">
                <a:solidFill>
                  <a:schemeClr val="lt1"/>
                </a:solidFill>
              </a:ln>
              <a:effectLst/>
            </c:spPr>
            <c:extLst>
              <c:ext xmlns:c16="http://schemas.microsoft.com/office/drawing/2014/chart" uri="{C3380CC4-5D6E-409C-BE32-E72D297353CC}">
                <c16:uniqueId val="{00000001-1F36-4DF0-BCCD-75888DB187B4}"/>
              </c:ext>
            </c:extLst>
          </c:dPt>
          <c:dPt>
            <c:idx val="1"/>
            <c:bubble3D val="0"/>
            <c:spPr>
              <a:solidFill>
                <a:schemeClr val="accent6">
                  <a:tint val="77000"/>
                </a:schemeClr>
              </a:solidFill>
              <a:ln w="19050">
                <a:solidFill>
                  <a:schemeClr val="lt1"/>
                </a:solidFill>
              </a:ln>
              <a:effectLst/>
            </c:spPr>
            <c:extLst>
              <c:ext xmlns:c16="http://schemas.microsoft.com/office/drawing/2014/chart" uri="{C3380CC4-5D6E-409C-BE32-E72D297353CC}">
                <c16:uniqueId val="{00000003-1F36-4DF0-BCCD-75888DB187B4}"/>
              </c:ext>
            </c:extLst>
          </c:dPt>
          <c:val>
            <c:numRef>
              <c:f>Hoja1!$H$4:$I$4</c:f>
              <c:numCache>
                <c:formatCode>0%</c:formatCode>
                <c:ptCount val="2"/>
                <c:pt idx="0">
                  <c:v>0.78</c:v>
                </c:pt>
                <c:pt idx="1">
                  <c:v>0.21999999999999997</c:v>
                </c:pt>
              </c:numCache>
            </c:numRef>
          </c:val>
          <c:extLst>
            <c:ext xmlns:c16="http://schemas.microsoft.com/office/drawing/2014/chart" uri="{C3380CC4-5D6E-409C-BE32-E72D297353CC}">
              <c16:uniqueId val="{00000004-1F36-4DF0-BCCD-75888DB187B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dPt>
            <c:idx val="0"/>
            <c:bubble3D val="0"/>
            <c:spPr>
              <a:solidFill>
                <a:schemeClr val="accent3">
                  <a:shade val="76000"/>
                </a:schemeClr>
              </a:solidFill>
              <a:ln w="19050">
                <a:solidFill>
                  <a:schemeClr val="lt1"/>
                </a:solidFill>
              </a:ln>
              <a:effectLst/>
            </c:spPr>
            <c:extLst>
              <c:ext xmlns:c16="http://schemas.microsoft.com/office/drawing/2014/chart" uri="{C3380CC4-5D6E-409C-BE32-E72D297353CC}">
                <c16:uniqueId val="{00000001-A9A9-4722-BCFA-942520DC6A95}"/>
              </c:ext>
            </c:extLst>
          </c:dPt>
          <c:dPt>
            <c:idx val="1"/>
            <c:bubble3D val="0"/>
            <c:spPr>
              <a:solidFill>
                <a:schemeClr val="accent3">
                  <a:tint val="77000"/>
                </a:schemeClr>
              </a:solidFill>
              <a:ln w="19050">
                <a:solidFill>
                  <a:schemeClr val="lt1"/>
                </a:solidFill>
              </a:ln>
              <a:effectLst/>
            </c:spPr>
            <c:extLst>
              <c:ext xmlns:c16="http://schemas.microsoft.com/office/drawing/2014/chart" uri="{C3380CC4-5D6E-409C-BE32-E72D297353CC}">
                <c16:uniqueId val="{00000003-A9A9-4722-BCFA-942520DC6A95}"/>
              </c:ext>
            </c:extLst>
          </c:dPt>
          <c:val>
            <c:numRef>
              <c:f>Hoja1!$K$3:$L$3</c:f>
              <c:numCache>
                <c:formatCode>0%</c:formatCode>
                <c:ptCount val="2"/>
                <c:pt idx="0">
                  <c:v>1.08</c:v>
                </c:pt>
                <c:pt idx="1">
                  <c:v>0</c:v>
                </c:pt>
              </c:numCache>
            </c:numRef>
          </c:val>
          <c:extLst>
            <c:ext xmlns:c16="http://schemas.microsoft.com/office/drawing/2014/chart" uri="{C3380CC4-5D6E-409C-BE32-E72D297353CC}">
              <c16:uniqueId val="{00000004-A9A9-4722-BCFA-942520DC6A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s-CO"/>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dPt>
            <c:idx val="0"/>
            <c:bubble3D val="0"/>
            <c:spPr>
              <a:solidFill>
                <a:schemeClr val="accent3">
                  <a:shade val="76000"/>
                </a:schemeClr>
              </a:solidFill>
              <a:ln w="19050">
                <a:solidFill>
                  <a:schemeClr val="lt1"/>
                </a:solidFill>
              </a:ln>
              <a:effectLst/>
            </c:spPr>
            <c:extLst>
              <c:ext xmlns:c16="http://schemas.microsoft.com/office/drawing/2014/chart" uri="{C3380CC4-5D6E-409C-BE32-E72D297353CC}">
                <c16:uniqueId val="{00000001-AC24-4552-B094-2D79B4E0800D}"/>
              </c:ext>
            </c:extLst>
          </c:dPt>
          <c:dPt>
            <c:idx val="1"/>
            <c:bubble3D val="0"/>
            <c:spPr>
              <a:solidFill>
                <a:schemeClr val="accent3">
                  <a:tint val="77000"/>
                </a:schemeClr>
              </a:solidFill>
              <a:ln w="19050">
                <a:solidFill>
                  <a:schemeClr val="lt1"/>
                </a:solidFill>
              </a:ln>
              <a:effectLst/>
            </c:spPr>
            <c:extLst>
              <c:ext xmlns:c16="http://schemas.microsoft.com/office/drawing/2014/chart" uri="{C3380CC4-5D6E-409C-BE32-E72D297353CC}">
                <c16:uniqueId val="{00000003-AC24-4552-B094-2D79B4E0800D}"/>
              </c:ext>
            </c:extLst>
          </c:dPt>
          <c:val>
            <c:numRef>
              <c:f>Hoja1!$K$4:$L$4</c:f>
              <c:numCache>
                <c:formatCode>0%</c:formatCode>
                <c:ptCount val="2"/>
                <c:pt idx="0">
                  <c:v>0.97</c:v>
                </c:pt>
                <c:pt idx="1">
                  <c:v>3.0000000000000027E-2</c:v>
                </c:pt>
              </c:numCache>
            </c:numRef>
          </c:val>
          <c:extLst>
            <c:ext xmlns:c16="http://schemas.microsoft.com/office/drawing/2014/chart" uri="{C3380CC4-5D6E-409C-BE32-E72D297353CC}">
              <c16:uniqueId val="{00000004-AC24-4552-B094-2D79B4E0800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6">
  <a:schemeClr val="accent3"/>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5">
  <a:schemeClr val="accent2"/>
</cs:colorStyle>
</file>

<file path=ppt/charts/colors8.xml><?xml version="1.0" encoding="utf-8"?>
<cs:colorStyle xmlns:cs="http://schemas.microsoft.com/office/drawing/2012/chartStyle" xmlns:a="http://schemas.openxmlformats.org/drawingml/2006/main" meth="withinLinear" id="16">
  <a:schemeClr val="accent3"/>
</cs:colorStyle>
</file>

<file path=ppt/charts/colors9.xml><?xml version="1.0" encoding="utf-8"?>
<cs:colorStyle xmlns:cs="http://schemas.microsoft.com/office/drawing/2012/chartStyle" xmlns:a="http://schemas.openxmlformats.org/drawingml/2006/main" meth="withinLinear" id="19">
  <a:schemeClr val="accent6"/>
</cs:colorStyle>
</file>

<file path=ppt/charts/colors10.xml><?xml version="1.0" encoding="utf-8"?>
<cs:colorStyle xmlns:cs="http://schemas.microsoft.com/office/drawing/2012/chartStyle" xmlns:a="http://schemas.openxmlformats.org/drawingml/2006/main" meth="withinLinear" id="15">
  <a:schemeClr val="accent2"/>
</cs:colorStyle>
</file>

<file path=ppt/charts/colors11.xml><?xml version="1.0" encoding="utf-8"?>
<cs:colorStyle xmlns:cs="http://schemas.microsoft.com/office/drawing/2012/chartStyle" xmlns:a="http://schemas.openxmlformats.org/drawingml/2006/main" meth="withinLinear" id="15">
  <a:schemeClr val="accent2"/>
</cs:colorStyle>
</file>

<file path=ppt/charts/colors12.xml><?xml version="1.0" encoding="utf-8"?>
<cs:colorStyle xmlns:cs="http://schemas.microsoft.com/office/drawing/2012/chartStyle" xmlns:a="http://schemas.openxmlformats.org/drawingml/2006/main" meth="withinLinear" id="16">
  <a:schemeClr val="accent3"/>
</cs:colorStyle>
</file>

<file path=ppt/charts/colors13.xml><?xml version="1.0" encoding="utf-8"?>
<cs:colorStyle xmlns:cs="http://schemas.microsoft.com/office/drawing/2012/chartStyle" xmlns:a="http://schemas.openxmlformats.org/drawingml/2006/main" meth="withinLinear" id="19">
  <a:schemeClr val="accent6"/>
</cs:colorStyle>
</file>

<file path=ppt/charts/colors14.xml><?xml version="1.0" encoding="utf-8"?>
<cs:colorStyle xmlns:cs="http://schemas.microsoft.com/office/drawing/2012/chartStyle" xmlns:a="http://schemas.openxmlformats.org/drawingml/2006/main" meth="withinLinear" id="16">
  <a:schemeClr val="accent3"/>
</cs:colorStyle>
</file>

<file path=ppt/charts/colors15.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122DCD-5AF3-43CF-BFC1-D1F181AF50ED}" type="doc">
      <dgm:prSet loTypeId="urn:microsoft.com/office/officeart/2008/layout/HorizontalMultiLevelHierarchy" loCatId="hierarchy" qsTypeId="urn:microsoft.com/office/officeart/2005/8/quickstyle/simple1" qsCatId="simple" csTypeId="urn:microsoft.com/office/officeart/2005/8/colors/colorful1" csCatId="colorful" phldr="1"/>
      <dgm:spPr/>
      <dgm:t>
        <a:bodyPr/>
        <a:lstStyle/>
        <a:p>
          <a:endParaRPr lang="es-ES"/>
        </a:p>
      </dgm:t>
    </dgm:pt>
    <dgm:pt modelId="{2C595EBC-1812-440E-A26E-50F48EC6ACE0}">
      <dgm:prSet phldrT="[Texto]"/>
      <dgm:spPr/>
      <dgm:t>
        <a:bodyPr/>
        <a:lstStyle/>
        <a:p>
          <a:r>
            <a:rPr lang="es-ES" dirty="0"/>
            <a:t>Activos en la Organización </a:t>
          </a:r>
        </a:p>
      </dgm:t>
    </dgm:pt>
    <dgm:pt modelId="{CA353C6D-5614-4AF5-AE7C-AD83284DAE53}" type="parTrans" cxnId="{018D6B3F-0954-4143-9043-9EDD6EB457C9}">
      <dgm:prSet/>
      <dgm:spPr/>
      <dgm:t>
        <a:bodyPr/>
        <a:lstStyle/>
        <a:p>
          <a:endParaRPr lang="es-ES"/>
        </a:p>
      </dgm:t>
    </dgm:pt>
    <dgm:pt modelId="{35A0F602-78B8-49C6-BDAB-87310A7E3846}" type="sibTrans" cxnId="{018D6B3F-0954-4143-9043-9EDD6EB457C9}">
      <dgm:prSet/>
      <dgm:spPr/>
      <dgm:t>
        <a:bodyPr/>
        <a:lstStyle/>
        <a:p>
          <a:endParaRPr lang="es-ES"/>
        </a:p>
      </dgm:t>
    </dgm:pt>
    <dgm:pt modelId="{E384F435-0137-43C0-9EAA-34CBDF3AEE0F}">
      <dgm:prSet phldrT="[Texto]"/>
      <dgm:spPr/>
      <dgm:t>
        <a:bodyPr/>
        <a:lstStyle/>
        <a:p>
          <a:r>
            <a:rPr lang="es-ES" dirty="0"/>
            <a:t>Resultado de la Estrategia 2018</a:t>
          </a:r>
        </a:p>
      </dgm:t>
    </dgm:pt>
    <dgm:pt modelId="{B0022C26-25B5-4921-A62F-941880EC7B51}" type="parTrans" cxnId="{6545AB05-5CEE-4CB4-9F00-B3188637267D}">
      <dgm:prSet/>
      <dgm:spPr/>
      <dgm:t>
        <a:bodyPr/>
        <a:lstStyle/>
        <a:p>
          <a:endParaRPr lang="es-ES"/>
        </a:p>
      </dgm:t>
    </dgm:pt>
    <dgm:pt modelId="{BEB801CA-48CA-4BC9-8D7B-C95825CDDF6A}" type="sibTrans" cxnId="{6545AB05-5CEE-4CB4-9F00-B3188637267D}">
      <dgm:prSet/>
      <dgm:spPr/>
      <dgm:t>
        <a:bodyPr/>
        <a:lstStyle/>
        <a:p>
          <a:endParaRPr lang="es-ES"/>
        </a:p>
      </dgm:t>
    </dgm:pt>
    <dgm:pt modelId="{80AA7971-EA5F-4064-9E96-3E3EA2C6D621}">
      <dgm:prSet phldrT="[Texto]">
        <dgm:style>
          <a:lnRef idx="0">
            <a:scrgbClr r="0" g="0" b="0"/>
          </a:lnRef>
          <a:fillRef idx="0">
            <a:scrgbClr r="0" g="0" b="0"/>
          </a:fillRef>
          <a:effectRef idx="0">
            <a:scrgbClr r="0" g="0" b="0"/>
          </a:effectRef>
          <a:fontRef idx="minor">
            <a:schemeClr val="lt1"/>
          </a:fontRef>
        </dgm:style>
      </dgm:prSet>
      <dgm:spPr>
        <a:solidFill>
          <a:schemeClr val="accent6"/>
        </a:solidFill>
        <a:ln>
          <a:noFill/>
        </a:ln>
      </dgm:spPr>
      <dgm:t>
        <a:bodyPr/>
        <a:lstStyle/>
        <a:p>
          <a:r>
            <a:rPr lang="es-ES" dirty="0"/>
            <a:t>Derechos de Autor (Ley)</a:t>
          </a:r>
        </a:p>
      </dgm:t>
    </dgm:pt>
    <dgm:pt modelId="{E21BCF8E-D141-4B8D-A85B-872D2227C5F7}" type="parTrans" cxnId="{003FE894-DCDE-4F1E-BF19-763F64A25887}">
      <dgm:prSet/>
      <dgm:spPr/>
      <dgm:t>
        <a:bodyPr/>
        <a:lstStyle/>
        <a:p>
          <a:endParaRPr lang="es-ES"/>
        </a:p>
      </dgm:t>
    </dgm:pt>
    <dgm:pt modelId="{187E265C-0683-41D3-AC2E-1FAC25ADB181}" type="sibTrans" cxnId="{003FE894-DCDE-4F1E-BF19-763F64A25887}">
      <dgm:prSet/>
      <dgm:spPr/>
      <dgm:t>
        <a:bodyPr/>
        <a:lstStyle/>
        <a:p>
          <a:endParaRPr lang="es-ES"/>
        </a:p>
      </dgm:t>
    </dgm:pt>
    <dgm:pt modelId="{EE0FE832-305E-4580-87E6-74436F90C162}">
      <dgm:prSet phldrT="[Texto]"/>
      <dgm:spPr/>
      <dgm:t>
        <a:bodyPr/>
        <a:lstStyle/>
        <a:p>
          <a:r>
            <a:rPr lang="es-ES" dirty="0"/>
            <a:t>Contexto de Competencias, Facultades y Decisiones </a:t>
          </a:r>
        </a:p>
      </dgm:t>
    </dgm:pt>
    <dgm:pt modelId="{D8C8D85D-3258-440F-9F1F-9B4D17ADDDB3}" type="parTrans" cxnId="{E179DA63-72AD-46F6-9221-8824CEF949E2}">
      <dgm:prSet/>
      <dgm:spPr/>
      <dgm:t>
        <a:bodyPr/>
        <a:lstStyle/>
        <a:p>
          <a:endParaRPr lang="es-ES"/>
        </a:p>
      </dgm:t>
    </dgm:pt>
    <dgm:pt modelId="{CD8E3DB7-A9E6-4D88-9AB6-2EEAAEB33623}" type="sibTrans" cxnId="{E179DA63-72AD-46F6-9221-8824CEF949E2}">
      <dgm:prSet/>
      <dgm:spPr/>
      <dgm:t>
        <a:bodyPr/>
        <a:lstStyle/>
        <a:p>
          <a:endParaRPr lang="es-ES"/>
        </a:p>
      </dgm:t>
    </dgm:pt>
    <dgm:pt modelId="{1E19958F-4871-46C7-8C2B-1EEE2781F65A}">
      <dgm:prSet/>
      <dgm:spPr/>
      <dgm:t>
        <a:bodyPr/>
        <a:lstStyle/>
        <a:p>
          <a:r>
            <a:rPr lang="es-ES" dirty="0"/>
            <a:t>Gestión Jurídica </a:t>
          </a:r>
        </a:p>
      </dgm:t>
    </dgm:pt>
    <dgm:pt modelId="{43D52F34-B4AE-4DBB-8715-61716D97241E}" type="parTrans" cxnId="{59688ACC-36AF-4D3F-A131-D743C675AD47}">
      <dgm:prSet/>
      <dgm:spPr/>
      <dgm:t>
        <a:bodyPr/>
        <a:lstStyle/>
        <a:p>
          <a:endParaRPr lang="es-ES"/>
        </a:p>
      </dgm:t>
    </dgm:pt>
    <dgm:pt modelId="{28F289D4-AC5B-445F-AC31-1881607CC7B6}" type="sibTrans" cxnId="{59688ACC-36AF-4D3F-A131-D743C675AD47}">
      <dgm:prSet/>
      <dgm:spPr/>
      <dgm:t>
        <a:bodyPr/>
        <a:lstStyle/>
        <a:p>
          <a:endParaRPr lang="es-ES"/>
        </a:p>
      </dgm:t>
    </dgm:pt>
    <dgm:pt modelId="{B80205AC-5503-4620-BDD4-3BAC4D84627E}" type="pres">
      <dgm:prSet presAssocID="{5B122DCD-5AF3-43CF-BFC1-D1F181AF50ED}" presName="Name0" presStyleCnt="0">
        <dgm:presLayoutVars>
          <dgm:chPref val="1"/>
          <dgm:dir/>
          <dgm:animOne val="branch"/>
          <dgm:animLvl val="lvl"/>
          <dgm:resizeHandles val="exact"/>
        </dgm:presLayoutVars>
      </dgm:prSet>
      <dgm:spPr/>
    </dgm:pt>
    <dgm:pt modelId="{2F35EDB1-9717-4D18-9610-F04258B85114}" type="pres">
      <dgm:prSet presAssocID="{2C595EBC-1812-440E-A26E-50F48EC6ACE0}" presName="root1" presStyleCnt="0"/>
      <dgm:spPr/>
    </dgm:pt>
    <dgm:pt modelId="{92FDBACC-605A-47A1-8653-7153E4F76EDC}" type="pres">
      <dgm:prSet presAssocID="{2C595EBC-1812-440E-A26E-50F48EC6ACE0}" presName="LevelOneTextNode" presStyleLbl="node0" presStyleIdx="0" presStyleCnt="1" custLinFactNeighborY="0">
        <dgm:presLayoutVars>
          <dgm:chPref val="3"/>
        </dgm:presLayoutVars>
      </dgm:prSet>
      <dgm:spPr/>
    </dgm:pt>
    <dgm:pt modelId="{17B15BF5-C925-4469-9254-746E4B96DE72}" type="pres">
      <dgm:prSet presAssocID="{2C595EBC-1812-440E-A26E-50F48EC6ACE0}" presName="level2hierChild" presStyleCnt="0"/>
      <dgm:spPr/>
    </dgm:pt>
    <dgm:pt modelId="{016CE244-3239-489E-875C-4E5AE7CF7755}" type="pres">
      <dgm:prSet presAssocID="{B0022C26-25B5-4921-A62F-941880EC7B51}" presName="conn2-1" presStyleLbl="parChTrans1D2" presStyleIdx="0" presStyleCnt="4"/>
      <dgm:spPr/>
    </dgm:pt>
    <dgm:pt modelId="{ACE9582D-CBE6-4450-BDA1-43E3B2352F6A}" type="pres">
      <dgm:prSet presAssocID="{B0022C26-25B5-4921-A62F-941880EC7B51}" presName="connTx" presStyleLbl="parChTrans1D2" presStyleIdx="0" presStyleCnt="4"/>
      <dgm:spPr/>
    </dgm:pt>
    <dgm:pt modelId="{6A9A27F8-316C-47DE-AE77-70CA8E2C6F02}" type="pres">
      <dgm:prSet presAssocID="{E384F435-0137-43C0-9EAA-34CBDF3AEE0F}" presName="root2" presStyleCnt="0"/>
      <dgm:spPr/>
    </dgm:pt>
    <dgm:pt modelId="{FEE40E9A-1A83-4179-ABD4-503AEB59F9C6}" type="pres">
      <dgm:prSet presAssocID="{E384F435-0137-43C0-9EAA-34CBDF3AEE0F}" presName="LevelTwoTextNode" presStyleLbl="node2" presStyleIdx="0" presStyleCnt="4">
        <dgm:presLayoutVars>
          <dgm:chPref val="3"/>
        </dgm:presLayoutVars>
      </dgm:prSet>
      <dgm:spPr/>
    </dgm:pt>
    <dgm:pt modelId="{202D7695-5A05-40D1-9E9B-6B2D0A074889}" type="pres">
      <dgm:prSet presAssocID="{E384F435-0137-43C0-9EAA-34CBDF3AEE0F}" presName="level3hierChild" presStyleCnt="0"/>
      <dgm:spPr/>
    </dgm:pt>
    <dgm:pt modelId="{C1D1222F-3CEC-4D8E-B5A8-5EA504EB617A}" type="pres">
      <dgm:prSet presAssocID="{E21BCF8E-D141-4B8D-A85B-872D2227C5F7}" presName="conn2-1" presStyleLbl="parChTrans1D2" presStyleIdx="1" presStyleCnt="4"/>
      <dgm:spPr/>
    </dgm:pt>
    <dgm:pt modelId="{03D91754-320B-45C3-BB0A-89EDE73FF6D4}" type="pres">
      <dgm:prSet presAssocID="{E21BCF8E-D141-4B8D-A85B-872D2227C5F7}" presName="connTx" presStyleLbl="parChTrans1D2" presStyleIdx="1" presStyleCnt="4"/>
      <dgm:spPr/>
    </dgm:pt>
    <dgm:pt modelId="{22AE49FF-2A54-4C5E-9A5C-552918703870}" type="pres">
      <dgm:prSet presAssocID="{80AA7971-EA5F-4064-9E96-3E3EA2C6D621}" presName="root2" presStyleCnt="0"/>
      <dgm:spPr/>
    </dgm:pt>
    <dgm:pt modelId="{45A825C0-A1A2-45F7-837A-EF1F43341D74}" type="pres">
      <dgm:prSet presAssocID="{80AA7971-EA5F-4064-9E96-3E3EA2C6D621}" presName="LevelTwoTextNode" presStyleLbl="node2" presStyleIdx="1" presStyleCnt="4">
        <dgm:presLayoutVars>
          <dgm:chPref val="3"/>
        </dgm:presLayoutVars>
      </dgm:prSet>
      <dgm:spPr/>
    </dgm:pt>
    <dgm:pt modelId="{2325D65C-4D4F-4927-B36A-1D6FE3726F58}" type="pres">
      <dgm:prSet presAssocID="{80AA7971-EA5F-4064-9E96-3E3EA2C6D621}" presName="level3hierChild" presStyleCnt="0"/>
      <dgm:spPr/>
    </dgm:pt>
    <dgm:pt modelId="{ED24BFB0-77B7-46EA-87D4-80F6DEE0D252}" type="pres">
      <dgm:prSet presAssocID="{D8C8D85D-3258-440F-9F1F-9B4D17ADDDB3}" presName="conn2-1" presStyleLbl="parChTrans1D2" presStyleIdx="2" presStyleCnt="4"/>
      <dgm:spPr/>
    </dgm:pt>
    <dgm:pt modelId="{B538857B-CD7B-41FC-99FD-091D1C2CF9DA}" type="pres">
      <dgm:prSet presAssocID="{D8C8D85D-3258-440F-9F1F-9B4D17ADDDB3}" presName="connTx" presStyleLbl="parChTrans1D2" presStyleIdx="2" presStyleCnt="4"/>
      <dgm:spPr/>
    </dgm:pt>
    <dgm:pt modelId="{466EE8FE-ED2B-4D4F-AC4B-D35957425C13}" type="pres">
      <dgm:prSet presAssocID="{EE0FE832-305E-4580-87E6-74436F90C162}" presName="root2" presStyleCnt="0"/>
      <dgm:spPr/>
    </dgm:pt>
    <dgm:pt modelId="{1DA0EF14-9642-4A43-BEEA-8C4F0EC2DF8F}" type="pres">
      <dgm:prSet presAssocID="{EE0FE832-305E-4580-87E6-74436F90C162}" presName="LevelTwoTextNode" presStyleLbl="node2" presStyleIdx="2" presStyleCnt="4">
        <dgm:presLayoutVars>
          <dgm:chPref val="3"/>
        </dgm:presLayoutVars>
      </dgm:prSet>
      <dgm:spPr/>
    </dgm:pt>
    <dgm:pt modelId="{7D2E0E0C-C1A4-4A1C-80AE-436556C45583}" type="pres">
      <dgm:prSet presAssocID="{EE0FE832-305E-4580-87E6-74436F90C162}" presName="level3hierChild" presStyleCnt="0"/>
      <dgm:spPr/>
    </dgm:pt>
    <dgm:pt modelId="{E33E87DF-0503-4823-88C0-6DDEE6C4C93F}" type="pres">
      <dgm:prSet presAssocID="{43D52F34-B4AE-4DBB-8715-61716D97241E}" presName="conn2-1" presStyleLbl="parChTrans1D2" presStyleIdx="3" presStyleCnt="4"/>
      <dgm:spPr/>
    </dgm:pt>
    <dgm:pt modelId="{99F592B6-EE24-4FF4-B31D-0C5DF01971E8}" type="pres">
      <dgm:prSet presAssocID="{43D52F34-B4AE-4DBB-8715-61716D97241E}" presName="connTx" presStyleLbl="parChTrans1D2" presStyleIdx="3" presStyleCnt="4"/>
      <dgm:spPr/>
    </dgm:pt>
    <dgm:pt modelId="{1CA1FE33-6E61-4C12-8FCE-BDF6EF3FDD2F}" type="pres">
      <dgm:prSet presAssocID="{1E19958F-4871-46C7-8C2B-1EEE2781F65A}" presName="root2" presStyleCnt="0"/>
      <dgm:spPr/>
    </dgm:pt>
    <dgm:pt modelId="{58EB288A-66DF-4D5B-8D3D-3B2658E4ACFD}" type="pres">
      <dgm:prSet presAssocID="{1E19958F-4871-46C7-8C2B-1EEE2781F65A}" presName="LevelTwoTextNode" presStyleLbl="node2" presStyleIdx="3" presStyleCnt="4">
        <dgm:presLayoutVars>
          <dgm:chPref val="3"/>
        </dgm:presLayoutVars>
      </dgm:prSet>
      <dgm:spPr/>
    </dgm:pt>
    <dgm:pt modelId="{E6BBEC41-FCC6-490F-95E2-CA32216C358D}" type="pres">
      <dgm:prSet presAssocID="{1E19958F-4871-46C7-8C2B-1EEE2781F65A}" presName="level3hierChild" presStyleCnt="0"/>
      <dgm:spPr/>
    </dgm:pt>
  </dgm:ptLst>
  <dgm:cxnLst>
    <dgm:cxn modelId="{6545AB05-5CEE-4CB4-9F00-B3188637267D}" srcId="{2C595EBC-1812-440E-A26E-50F48EC6ACE0}" destId="{E384F435-0137-43C0-9EAA-34CBDF3AEE0F}" srcOrd="0" destOrd="0" parTransId="{B0022C26-25B5-4921-A62F-941880EC7B51}" sibTransId="{BEB801CA-48CA-4BC9-8D7B-C95825CDDF6A}"/>
    <dgm:cxn modelId="{8E0C0F10-01E0-4436-B3C6-A501EEF8B93E}" type="presOf" srcId="{43D52F34-B4AE-4DBB-8715-61716D97241E}" destId="{E33E87DF-0503-4823-88C0-6DDEE6C4C93F}" srcOrd="0" destOrd="0" presId="urn:microsoft.com/office/officeart/2008/layout/HorizontalMultiLevelHierarchy"/>
    <dgm:cxn modelId="{F2FDBF37-B190-4596-9249-0CBB5B8BAB6A}" type="presOf" srcId="{D8C8D85D-3258-440F-9F1F-9B4D17ADDDB3}" destId="{ED24BFB0-77B7-46EA-87D4-80F6DEE0D252}" srcOrd="0" destOrd="0" presId="urn:microsoft.com/office/officeart/2008/layout/HorizontalMultiLevelHierarchy"/>
    <dgm:cxn modelId="{018D6B3F-0954-4143-9043-9EDD6EB457C9}" srcId="{5B122DCD-5AF3-43CF-BFC1-D1F181AF50ED}" destId="{2C595EBC-1812-440E-A26E-50F48EC6ACE0}" srcOrd="0" destOrd="0" parTransId="{CA353C6D-5614-4AF5-AE7C-AD83284DAE53}" sibTransId="{35A0F602-78B8-49C6-BDAB-87310A7E3846}"/>
    <dgm:cxn modelId="{80BCA641-C48A-4C36-921F-B1A3F797F168}" type="presOf" srcId="{43D52F34-B4AE-4DBB-8715-61716D97241E}" destId="{99F592B6-EE24-4FF4-B31D-0C5DF01971E8}" srcOrd="1" destOrd="0" presId="urn:microsoft.com/office/officeart/2008/layout/HorizontalMultiLevelHierarchy"/>
    <dgm:cxn modelId="{E179DA63-72AD-46F6-9221-8824CEF949E2}" srcId="{2C595EBC-1812-440E-A26E-50F48EC6ACE0}" destId="{EE0FE832-305E-4580-87E6-74436F90C162}" srcOrd="2" destOrd="0" parTransId="{D8C8D85D-3258-440F-9F1F-9B4D17ADDDB3}" sibTransId="{CD8E3DB7-A9E6-4D88-9AB6-2EEAAEB33623}"/>
    <dgm:cxn modelId="{12DA174C-DEB2-47DA-BF44-E80376CA2C76}" type="presOf" srcId="{E384F435-0137-43C0-9EAA-34CBDF3AEE0F}" destId="{FEE40E9A-1A83-4179-ABD4-503AEB59F9C6}" srcOrd="0" destOrd="0" presId="urn:microsoft.com/office/officeart/2008/layout/HorizontalMultiLevelHierarchy"/>
    <dgm:cxn modelId="{0D98866E-002F-490D-B5BB-1AAA2F074DAB}" type="presOf" srcId="{2C595EBC-1812-440E-A26E-50F48EC6ACE0}" destId="{92FDBACC-605A-47A1-8653-7153E4F76EDC}" srcOrd="0" destOrd="0" presId="urn:microsoft.com/office/officeart/2008/layout/HorizontalMultiLevelHierarchy"/>
    <dgm:cxn modelId="{33904D52-2BA0-4BBA-A198-F0AA2536B159}" type="presOf" srcId="{5B122DCD-5AF3-43CF-BFC1-D1F181AF50ED}" destId="{B80205AC-5503-4620-BDD4-3BAC4D84627E}" srcOrd="0" destOrd="0" presId="urn:microsoft.com/office/officeart/2008/layout/HorizontalMultiLevelHierarchy"/>
    <dgm:cxn modelId="{D354928B-4281-498E-A9D6-8B4CC3D460DA}" type="presOf" srcId="{B0022C26-25B5-4921-A62F-941880EC7B51}" destId="{016CE244-3239-489E-875C-4E5AE7CF7755}" srcOrd="0" destOrd="0" presId="urn:microsoft.com/office/officeart/2008/layout/HorizontalMultiLevelHierarchy"/>
    <dgm:cxn modelId="{003FE894-DCDE-4F1E-BF19-763F64A25887}" srcId="{2C595EBC-1812-440E-A26E-50F48EC6ACE0}" destId="{80AA7971-EA5F-4064-9E96-3E3EA2C6D621}" srcOrd="1" destOrd="0" parTransId="{E21BCF8E-D141-4B8D-A85B-872D2227C5F7}" sibTransId="{187E265C-0683-41D3-AC2E-1FAC25ADB181}"/>
    <dgm:cxn modelId="{51AED5A0-B8C2-4A37-BF58-32574A2CE0E0}" type="presOf" srcId="{EE0FE832-305E-4580-87E6-74436F90C162}" destId="{1DA0EF14-9642-4A43-BEEA-8C4F0EC2DF8F}" srcOrd="0" destOrd="0" presId="urn:microsoft.com/office/officeart/2008/layout/HorizontalMultiLevelHierarchy"/>
    <dgm:cxn modelId="{3C3F7FA1-0FA2-42E5-9D4F-E2623ADC1875}" type="presOf" srcId="{E21BCF8E-D141-4B8D-A85B-872D2227C5F7}" destId="{C1D1222F-3CEC-4D8E-B5A8-5EA504EB617A}" srcOrd="0" destOrd="0" presId="urn:microsoft.com/office/officeart/2008/layout/HorizontalMultiLevelHierarchy"/>
    <dgm:cxn modelId="{CC94D1A1-BCDD-4EA8-88E4-62621ACA7E93}" type="presOf" srcId="{B0022C26-25B5-4921-A62F-941880EC7B51}" destId="{ACE9582D-CBE6-4450-BDA1-43E3B2352F6A}" srcOrd="1" destOrd="0" presId="urn:microsoft.com/office/officeart/2008/layout/HorizontalMultiLevelHierarchy"/>
    <dgm:cxn modelId="{B8927FAA-D4CC-4800-8C80-A0FD544CA18A}" type="presOf" srcId="{D8C8D85D-3258-440F-9F1F-9B4D17ADDDB3}" destId="{B538857B-CD7B-41FC-99FD-091D1C2CF9DA}" srcOrd="1" destOrd="0" presId="urn:microsoft.com/office/officeart/2008/layout/HorizontalMultiLevelHierarchy"/>
    <dgm:cxn modelId="{C2A309C3-ECAB-4711-89A5-E848AFDD9E19}" type="presOf" srcId="{1E19958F-4871-46C7-8C2B-1EEE2781F65A}" destId="{58EB288A-66DF-4D5B-8D3D-3B2658E4ACFD}" srcOrd="0" destOrd="0" presId="urn:microsoft.com/office/officeart/2008/layout/HorizontalMultiLevelHierarchy"/>
    <dgm:cxn modelId="{59688ACC-36AF-4D3F-A131-D743C675AD47}" srcId="{2C595EBC-1812-440E-A26E-50F48EC6ACE0}" destId="{1E19958F-4871-46C7-8C2B-1EEE2781F65A}" srcOrd="3" destOrd="0" parTransId="{43D52F34-B4AE-4DBB-8715-61716D97241E}" sibTransId="{28F289D4-AC5B-445F-AC31-1881607CC7B6}"/>
    <dgm:cxn modelId="{1B6EDEDA-4C3D-4A29-B626-BE698157ED9F}" type="presOf" srcId="{E21BCF8E-D141-4B8D-A85B-872D2227C5F7}" destId="{03D91754-320B-45C3-BB0A-89EDE73FF6D4}" srcOrd="1" destOrd="0" presId="urn:microsoft.com/office/officeart/2008/layout/HorizontalMultiLevelHierarchy"/>
    <dgm:cxn modelId="{8D10A7EC-6446-483F-B1B0-6DC0FA2E2C1C}" type="presOf" srcId="{80AA7971-EA5F-4064-9E96-3E3EA2C6D621}" destId="{45A825C0-A1A2-45F7-837A-EF1F43341D74}" srcOrd="0" destOrd="0" presId="urn:microsoft.com/office/officeart/2008/layout/HorizontalMultiLevelHierarchy"/>
    <dgm:cxn modelId="{D7FF7E32-6F74-41BF-94CE-79CC6B8CB042}" type="presParOf" srcId="{B80205AC-5503-4620-BDD4-3BAC4D84627E}" destId="{2F35EDB1-9717-4D18-9610-F04258B85114}" srcOrd="0" destOrd="0" presId="urn:microsoft.com/office/officeart/2008/layout/HorizontalMultiLevelHierarchy"/>
    <dgm:cxn modelId="{E6699273-51BC-4708-8D45-45737084988E}" type="presParOf" srcId="{2F35EDB1-9717-4D18-9610-F04258B85114}" destId="{92FDBACC-605A-47A1-8653-7153E4F76EDC}" srcOrd="0" destOrd="0" presId="urn:microsoft.com/office/officeart/2008/layout/HorizontalMultiLevelHierarchy"/>
    <dgm:cxn modelId="{20F36592-934D-43D1-A6D1-EA5AF28CCA58}" type="presParOf" srcId="{2F35EDB1-9717-4D18-9610-F04258B85114}" destId="{17B15BF5-C925-4469-9254-746E4B96DE72}" srcOrd="1" destOrd="0" presId="urn:microsoft.com/office/officeart/2008/layout/HorizontalMultiLevelHierarchy"/>
    <dgm:cxn modelId="{E90B4D45-A002-47BC-9ABC-9E3ADA4F7465}" type="presParOf" srcId="{17B15BF5-C925-4469-9254-746E4B96DE72}" destId="{016CE244-3239-489E-875C-4E5AE7CF7755}" srcOrd="0" destOrd="0" presId="urn:microsoft.com/office/officeart/2008/layout/HorizontalMultiLevelHierarchy"/>
    <dgm:cxn modelId="{5E556303-678C-4670-A2B1-91CABD049DC3}" type="presParOf" srcId="{016CE244-3239-489E-875C-4E5AE7CF7755}" destId="{ACE9582D-CBE6-4450-BDA1-43E3B2352F6A}" srcOrd="0" destOrd="0" presId="urn:microsoft.com/office/officeart/2008/layout/HorizontalMultiLevelHierarchy"/>
    <dgm:cxn modelId="{6A1EA021-6686-4AB4-B0F6-309C48BC898B}" type="presParOf" srcId="{17B15BF5-C925-4469-9254-746E4B96DE72}" destId="{6A9A27F8-316C-47DE-AE77-70CA8E2C6F02}" srcOrd="1" destOrd="0" presId="urn:microsoft.com/office/officeart/2008/layout/HorizontalMultiLevelHierarchy"/>
    <dgm:cxn modelId="{C56D4707-44A3-4A2F-958C-081415FA1F18}" type="presParOf" srcId="{6A9A27F8-316C-47DE-AE77-70CA8E2C6F02}" destId="{FEE40E9A-1A83-4179-ABD4-503AEB59F9C6}" srcOrd="0" destOrd="0" presId="urn:microsoft.com/office/officeart/2008/layout/HorizontalMultiLevelHierarchy"/>
    <dgm:cxn modelId="{FEDBBCCF-B492-47A8-BA4D-02175DDC8C38}" type="presParOf" srcId="{6A9A27F8-316C-47DE-AE77-70CA8E2C6F02}" destId="{202D7695-5A05-40D1-9E9B-6B2D0A074889}" srcOrd="1" destOrd="0" presId="urn:microsoft.com/office/officeart/2008/layout/HorizontalMultiLevelHierarchy"/>
    <dgm:cxn modelId="{88F661C8-415D-4BD7-BB7A-D6FD5A3DA5AA}" type="presParOf" srcId="{17B15BF5-C925-4469-9254-746E4B96DE72}" destId="{C1D1222F-3CEC-4D8E-B5A8-5EA504EB617A}" srcOrd="2" destOrd="0" presId="urn:microsoft.com/office/officeart/2008/layout/HorizontalMultiLevelHierarchy"/>
    <dgm:cxn modelId="{948BA75B-8AB1-4FAB-92C1-D01C33F8572B}" type="presParOf" srcId="{C1D1222F-3CEC-4D8E-B5A8-5EA504EB617A}" destId="{03D91754-320B-45C3-BB0A-89EDE73FF6D4}" srcOrd="0" destOrd="0" presId="urn:microsoft.com/office/officeart/2008/layout/HorizontalMultiLevelHierarchy"/>
    <dgm:cxn modelId="{5311D1E5-0A3B-49B9-8611-BB31F2F03845}" type="presParOf" srcId="{17B15BF5-C925-4469-9254-746E4B96DE72}" destId="{22AE49FF-2A54-4C5E-9A5C-552918703870}" srcOrd="3" destOrd="0" presId="urn:microsoft.com/office/officeart/2008/layout/HorizontalMultiLevelHierarchy"/>
    <dgm:cxn modelId="{C4C86A91-AE29-4AD2-943C-3E3D6CB6B520}" type="presParOf" srcId="{22AE49FF-2A54-4C5E-9A5C-552918703870}" destId="{45A825C0-A1A2-45F7-837A-EF1F43341D74}" srcOrd="0" destOrd="0" presId="urn:microsoft.com/office/officeart/2008/layout/HorizontalMultiLevelHierarchy"/>
    <dgm:cxn modelId="{5B297763-BC3C-4AA4-A756-43085A55E0B5}" type="presParOf" srcId="{22AE49FF-2A54-4C5E-9A5C-552918703870}" destId="{2325D65C-4D4F-4927-B36A-1D6FE3726F58}" srcOrd="1" destOrd="0" presId="urn:microsoft.com/office/officeart/2008/layout/HorizontalMultiLevelHierarchy"/>
    <dgm:cxn modelId="{E94169ED-96BE-4B77-9E09-444520A4DC8A}" type="presParOf" srcId="{17B15BF5-C925-4469-9254-746E4B96DE72}" destId="{ED24BFB0-77B7-46EA-87D4-80F6DEE0D252}" srcOrd="4" destOrd="0" presId="urn:microsoft.com/office/officeart/2008/layout/HorizontalMultiLevelHierarchy"/>
    <dgm:cxn modelId="{F8CE7A6E-B7E1-43A0-880E-693AC6A37780}" type="presParOf" srcId="{ED24BFB0-77B7-46EA-87D4-80F6DEE0D252}" destId="{B538857B-CD7B-41FC-99FD-091D1C2CF9DA}" srcOrd="0" destOrd="0" presId="urn:microsoft.com/office/officeart/2008/layout/HorizontalMultiLevelHierarchy"/>
    <dgm:cxn modelId="{BDBEB213-2B9F-496C-9CA7-238D3AC29752}" type="presParOf" srcId="{17B15BF5-C925-4469-9254-746E4B96DE72}" destId="{466EE8FE-ED2B-4D4F-AC4B-D35957425C13}" srcOrd="5" destOrd="0" presId="urn:microsoft.com/office/officeart/2008/layout/HorizontalMultiLevelHierarchy"/>
    <dgm:cxn modelId="{ACC0D85D-7A74-4C52-AEE3-A518376EF462}" type="presParOf" srcId="{466EE8FE-ED2B-4D4F-AC4B-D35957425C13}" destId="{1DA0EF14-9642-4A43-BEEA-8C4F0EC2DF8F}" srcOrd="0" destOrd="0" presId="urn:microsoft.com/office/officeart/2008/layout/HorizontalMultiLevelHierarchy"/>
    <dgm:cxn modelId="{4161D0F6-19E1-4CD2-A896-D28FC3684F69}" type="presParOf" srcId="{466EE8FE-ED2B-4D4F-AC4B-D35957425C13}" destId="{7D2E0E0C-C1A4-4A1C-80AE-436556C45583}" srcOrd="1" destOrd="0" presId="urn:microsoft.com/office/officeart/2008/layout/HorizontalMultiLevelHierarchy"/>
    <dgm:cxn modelId="{FD8ED6E3-B836-4DDC-93B2-7FBED3617B97}" type="presParOf" srcId="{17B15BF5-C925-4469-9254-746E4B96DE72}" destId="{E33E87DF-0503-4823-88C0-6DDEE6C4C93F}" srcOrd="6" destOrd="0" presId="urn:microsoft.com/office/officeart/2008/layout/HorizontalMultiLevelHierarchy"/>
    <dgm:cxn modelId="{02DAF53D-1F90-445C-8B4A-FA01A1619B6A}" type="presParOf" srcId="{E33E87DF-0503-4823-88C0-6DDEE6C4C93F}" destId="{99F592B6-EE24-4FF4-B31D-0C5DF01971E8}" srcOrd="0" destOrd="0" presId="urn:microsoft.com/office/officeart/2008/layout/HorizontalMultiLevelHierarchy"/>
    <dgm:cxn modelId="{0484A040-62F7-4723-9A35-6DA27BD59B0B}" type="presParOf" srcId="{17B15BF5-C925-4469-9254-746E4B96DE72}" destId="{1CA1FE33-6E61-4C12-8FCE-BDF6EF3FDD2F}" srcOrd="7" destOrd="0" presId="urn:microsoft.com/office/officeart/2008/layout/HorizontalMultiLevelHierarchy"/>
    <dgm:cxn modelId="{F7FA1C99-5B2C-46A6-B252-04847C6871CF}" type="presParOf" srcId="{1CA1FE33-6E61-4C12-8FCE-BDF6EF3FDD2F}" destId="{58EB288A-66DF-4D5B-8D3D-3B2658E4ACFD}" srcOrd="0" destOrd="0" presId="urn:microsoft.com/office/officeart/2008/layout/HorizontalMultiLevelHierarchy"/>
    <dgm:cxn modelId="{C641094B-746D-455D-AB31-5A8141272D82}" type="presParOf" srcId="{1CA1FE33-6E61-4C12-8FCE-BDF6EF3FDD2F}" destId="{E6BBEC41-FCC6-490F-95E2-CA32216C358D}"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122DCD-5AF3-43CF-BFC1-D1F181AF50ED}" type="doc">
      <dgm:prSet loTypeId="urn:microsoft.com/office/officeart/2008/layout/HorizontalMultiLevelHierarchy" loCatId="hierarchy" qsTypeId="urn:microsoft.com/office/officeart/2005/8/quickstyle/simple1" qsCatId="simple" csTypeId="urn:microsoft.com/office/officeart/2005/8/colors/colorful2" csCatId="colorful" phldr="1"/>
      <dgm:spPr/>
      <dgm:t>
        <a:bodyPr/>
        <a:lstStyle/>
        <a:p>
          <a:endParaRPr lang="es-ES"/>
        </a:p>
      </dgm:t>
    </dgm:pt>
    <dgm:pt modelId="{2C595EBC-1812-440E-A26E-50F48EC6ACE0}">
      <dgm:prSet phldrT="[Texto]"/>
      <dgm:spPr/>
      <dgm:t>
        <a:bodyPr/>
        <a:lstStyle/>
        <a:p>
          <a:r>
            <a:rPr lang="es-ES" dirty="0"/>
            <a:t>Activos en la Gestión  </a:t>
          </a:r>
        </a:p>
      </dgm:t>
    </dgm:pt>
    <dgm:pt modelId="{CA353C6D-5614-4AF5-AE7C-AD83284DAE53}" type="parTrans" cxnId="{018D6B3F-0954-4143-9043-9EDD6EB457C9}">
      <dgm:prSet/>
      <dgm:spPr/>
      <dgm:t>
        <a:bodyPr/>
        <a:lstStyle/>
        <a:p>
          <a:endParaRPr lang="es-ES"/>
        </a:p>
      </dgm:t>
    </dgm:pt>
    <dgm:pt modelId="{35A0F602-78B8-49C6-BDAB-87310A7E3846}" type="sibTrans" cxnId="{018D6B3F-0954-4143-9043-9EDD6EB457C9}">
      <dgm:prSet/>
      <dgm:spPr/>
      <dgm:t>
        <a:bodyPr/>
        <a:lstStyle/>
        <a:p>
          <a:endParaRPr lang="es-ES"/>
        </a:p>
      </dgm:t>
    </dgm:pt>
    <dgm:pt modelId="{E384F435-0137-43C0-9EAA-34CBDF3AEE0F}">
      <dgm:prSet phldrT="[Texto]"/>
      <dgm:spPr/>
      <dgm:t>
        <a:bodyPr/>
        <a:lstStyle/>
        <a:p>
          <a:r>
            <a:rPr lang="es-ES" dirty="0"/>
            <a:t>Diligencias de Secuestro </a:t>
          </a:r>
        </a:p>
      </dgm:t>
    </dgm:pt>
    <dgm:pt modelId="{B0022C26-25B5-4921-A62F-941880EC7B51}" type="parTrans" cxnId="{6545AB05-5CEE-4CB4-9F00-B3188637267D}">
      <dgm:prSet/>
      <dgm:spPr/>
      <dgm:t>
        <a:bodyPr/>
        <a:lstStyle/>
        <a:p>
          <a:endParaRPr lang="es-ES"/>
        </a:p>
      </dgm:t>
    </dgm:pt>
    <dgm:pt modelId="{BEB801CA-48CA-4BC9-8D7B-C95825CDDF6A}" type="sibTrans" cxnId="{6545AB05-5CEE-4CB4-9F00-B3188637267D}">
      <dgm:prSet/>
      <dgm:spPr/>
      <dgm:t>
        <a:bodyPr/>
        <a:lstStyle/>
        <a:p>
          <a:endParaRPr lang="es-ES"/>
        </a:p>
      </dgm:t>
    </dgm:pt>
    <dgm:pt modelId="{80AA7971-EA5F-4064-9E96-3E3EA2C6D621}">
      <dgm:prSet phldrT="[Texto]"/>
      <dgm:spPr/>
      <dgm:t>
        <a:bodyPr/>
        <a:lstStyle/>
        <a:p>
          <a:r>
            <a:rPr lang="es-ES" dirty="0"/>
            <a:t>Recepción Bienes FARC </a:t>
          </a:r>
        </a:p>
      </dgm:t>
    </dgm:pt>
    <dgm:pt modelId="{E21BCF8E-D141-4B8D-A85B-872D2227C5F7}" type="parTrans" cxnId="{003FE894-DCDE-4F1E-BF19-763F64A25887}">
      <dgm:prSet/>
      <dgm:spPr/>
      <dgm:t>
        <a:bodyPr/>
        <a:lstStyle/>
        <a:p>
          <a:endParaRPr lang="es-ES"/>
        </a:p>
      </dgm:t>
    </dgm:pt>
    <dgm:pt modelId="{187E265C-0683-41D3-AC2E-1FAC25ADB181}" type="sibTrans" cxnId="{003FE894-DCDE-4F1E-BF19-763F64A25887}">
      <dgm:prSet/>
      <dgm:spPr/>
      <dgm:t>
        <a:bodyPr/>
        <a:lstStyle/>
        <a:p>
          <a:endParaRPr lang="es-ES"/>
        </a:p>
      </dgm:t>
    </dgm:pt>
    <dgm:pt modelId="{EE0FE832-305E-4580-87E6-74436F90C162}">
      <dgm:prSet phldrT="[Texto]"/>
      <dgm:spPr/>
      <dgm:t>
        <a:bodyPr/>
        <a:lstStyle/>
        <a:p>
          <a:r>
            <a:rPr lang="es-ES" dirty="0"/>
            <a:t>Asignación y Remoción Depositarios Provisionales</a:t>
          </a:r>
        </a:p>
      </dgm:t>
    </dgm:pt>
    <dgm:pt modelId="{D8C8D85D-3258-440F-9F1F-9B4D17ADDDB3}" type="parTrans" cxnId="{E179DA63-72AD-46F6-9221-8824CEF949E2}">
      <dgm:prSet/>
      <dgm:spPr/>
      <dgm:t>
        <a:bodyPr/>
        <a:lstStyle/>
        <a:p>
          <a:endParaRPr lang="es-ES"/>
        </a:p>
      </dgm:t>
    </dgm:pt>
    <dgm:pt modelId="{CD8E3DB7-A9E6-4D88-9AB6-2EEAAEB33623}" type="sibTrans" cxnId="{E179DA63-72AD-46F6-9221-8824CEF949E2}">
      <dgm:prSet/>
      <dgm:spPr/>
      <dgm:t>
        <a:bodyPr/>
        <a:lstStyle/>
        <a:p>
          <a:endParaRPr lang="es-ES"/>
        </a:p>
      </dgm:t>
    </dgm:pt>
    <dgm:pt modelId="{1E19958F-4871-46C7-8C2B-1EEE2781F65A}">
      <dgm:prSet/>
      <dgm:spPr/>
      <dgm:t>
        <a:bodyPr/>
        <a:lstStyle/>
        <a:p>
          <a:r>
            <a:rPr lang="es-ES" dirty="0"/>
            <a:t>Administración Tipologías</a:t>
          </a:r>
        </a:p>
      </dgm:t>
    </dgm:pt>
    <dgm:pt modelId="{43D52F34-B4AE-4DBB-8715-61716D97241E}" type="parTrans" cxnId="{59688ACC-36AF-4D3F-A131-D743C675AD47}">
      <dgm:prSet/>
      <dgm:spPr/>
      <dgm:t>
        <a:bodyPr/>
        <a:lstStyle/>
        <a:p>
          <a:endParaRPr lang="es-ES"/>
        </a:p>
      </dgm:t>
    </dgm:pt>
    <dgm:pt modelId="{28F289D4-AC5B-445F-AC31-1881607CC7B6}" type="sibTrans" cxnId="{59688ACC-36AF-4D3F-A131-D743C675AD47}">
      <dgm:prSet/>
      <dgm:spPr/>
      <dgm:t>
        <a:bodyPr/>
        <a:lstStyle/>
        <a:p>
          <a:endParaRPr lang="es-ES"/>
        </a:p>
      </dgm:t>
    </dgm:pt>
    <dgm:pt modelId="{66E30FBD-DD1A-4E28-B77C-76E3A73823AB}">
      <dgm:prSet/>
      <dgm:spPr/>
      <dgm:t>
        <a:bodyPr/>
        <a:lstStyle/>
        <a:p>
          <a:r>
            <a:rPr lang="es-ES" dirty="0"/>
            <a:t>Administración Inmuebles No Sociales</a:t>
          </a:r>
        </a:p>
      </dgm:t>
    </dgm:pt>
    <dgm:pt modelId="{6866DE14-E6C5-44C7-BD95-28C2F8A1F433}" type="parTrans" cxnId="{8DA61374-A761-426D-B05C-4B564ECA0411}">
      <dgm:prSet/>
      <dgm:spPr/>
      <dgm:t>
        <a:bodyPr/>
        <a:lstStyle/>
        <a:p>
          <a:endParaRPr lang="es-ES"/>
        </a:p>
      </dgm:t>
    </dgm:pt>
    <dgm:pt modelId="{457E92F2-B48A-4AC4-8344-62AACA987A45}" type="sibTrans" cxnId="{8DA61374-A761-426D-B05C-4B564ECA0411}">
      <dgm:prSet/>
      <dgm:spPr/>
      <dgm:t>
        <a:bodyPr/>
        <a:lstStyle/>
        <a:p>
          <a:endParaRPr lang="es-ES"/>
        </a:p>
      </dgm:t>
    </dgm:pt>
    <dgm:pt modelId="{097EA9A1-0B13-4C55-AF46-91F6E8064350}">
      <dgm:prSet/>
      <dgm:spPr/>
      <dgm:t>
        <a:bodyPr/>
        <a:lstStyle/>
        <a:p>
          <a:r>
            <a:rPr lang="es-ES" dirty="0"/>
            <a:t>Administración Sociedades </a:t>
          </a:r>
        </a:p>
      </dgm:t>
    </dgm:pt>
    <dgm:pt modelId="{37881D8F-30D3-4FE5-82EB-D5D8D7060BA5}" type="parTrans" cxnId="{055CAC06-DB5F-42BE-9E1C-9FAFC9855C10}">
      <dgm:prSet/>
      <dgm:spPr/>
      <dgm:t>
        <a:bodyPr/>
        <a:lstStyle/>
        <a:p>
          <a:endParaRPr lang="es-ES"/>
        </a:p>
      </dgm:t>
    </dgm:pt>
    <dgm:pt modelId="{3F5D0B67-C65F-45BD-93CC-1DD183DB726C}" type="sibTrans" cxnId="{055CAC06-DB5F-42BE-9E1C-9FAFC9855C10}">
      <dgm:prSet/>
      <dgm:spPr/>
      <dgm:t>
        <a:bodyPr/>
        <a:lstStyle/>
        <a:p>
          <a:endParaRPr lang="es-ES"/>
        </a:p>
      </dgm:t>
    </dgm:pt>
    <dgm:pt modelId="{459485B4-BE9C-49D3-91B2-EA50DC75A866}">
      <dgm:prSet/>
      <dgm:spPr/>
      <dgm:t>
        <a:bodyPr/>
        <a:lstStyle/>
        <a:p>
          <a:r>
            <a:rPr lang="es-ES" dirty="0"/>
            <a:t>Gestión Transversal</a:t>
          </a:r>
        </a:p>
      </dgm:t>
    </dgm:pt>
    <dgm:pt modelId="{D061184A-1A59-47CF-A187-04B15B946538}" type="parTrans" cxnId="{C37B0F9D-B211-485B-80EA-A92064F4BD85}">
      <dgm:prSet/>
      <dgm:spPr/>
      <dgm:t>
        <a:bodyPr/>
        <a:lstStyle/>
        <a:p>
          <a:endParaRPr lang="es-ES"/>
        </a:p>
      </dgm:t>
    </dgm:pt>
    <dgm:pt modelId="{A595B59C-215F-453F-AE75-3B1CDDCDEB97}" type="sibTrans" cxnId="{C37B0F9D-B211-485B-80EA-A92064F4BD85}">
      <dgm:prSet/>
      <dgm:spPr/>
      <dgm:t>
        <a:bodyPr/>
        <a:lstStyle/>
        <a:p>
          <a:endParaRPr lang="es-ES"/>
        </a:p>
      </dgm:t>
    </dgm:pt>
    <dgm:pt modelId="{DD84464A-237F-4B63-8FCD-E607EDEDE1DB}">
      <dgm:prSet/>
      <dgm:spPr/>
      <dgm:t>
        <a:bodyPr/>
        <a:lstStyle/>
        <a:p>
          <a:r>
            <a:rPr lang="es-ES" dirty="0"/>
            <a:t>Financiera</a:t>
          </a:r>
        </a:p>
      </dgm:t>
    </dgm:pt>
    <dgm:pt modelId="{50B5ACE1-7CD6-45D9-9E77-4276070BC1EE}" type="parTrans" cxnId="{3441FEB5-C69D-4CD1-8577-7CADC4F3C428}">
      <dgm:prSet/>
      <dgm:spPr/>
      <dgm:t>
        <a:bodyPr/>
        <a:lstStyle/>
        <a:p>
          <a:endParaRPr lang="es-ES"/>
        </a:p>
      </dgm:t>
    </dgm:pt>
    <dgm:pt modelId="{13E4A515-8431-42FF-A7F4-6826C92B1519}" type="sibTrans" cxnId="{3441FEB5-C69D-4CD1-8577-7CADC4F3C428}">
      <dgm:prSet/>
      <dgm:spPr/>
      <dgm:t>
        <a:bodyPr/>
        <a:lstStyle/>
        <a:p>
          <a:endParaRPr lang="es-ES"/>
        </a:p>
      </dgm:t>
    </dgm:pt>
    <dgm:pt modelId="{73AD46DC-AF2C-4A02-BC80-E9A9DF515C69}">
      <dgm:prSet/>
      <dgm:spPr/>
      <dgm:t>
        <a:bodyPr/>
        <a:lstStyle/>
        <a:p>
          <a:r>
            <a:rPr lang="es-ES" dirty="0"/>
            <a:t>Contratación</a:t>
          </a:r>
        </a:p>
      </dgm:t>
    </dgm:pt>
    <dgm:pt modelId="{FCF21C7A-D9DF-4860-98B0-8FCDBA54A090}" type="parTrans" cxnId="{BD048B2B-43AD-4026-B31F-031EC8C2709B}">
      <dgm:prSet/>
      <dgm:spPr/>
      <dgm:t>
        <a:bodyPr/>
        <a:lstStyle/>
        <a:p>
          <a:endParaRPr lang="es-ES"/>
        </a:p>
      </dgm:t>
    </dgm:pt>
    <dgm:pt modelId="{34EB44FB-5A99-409C-B700-7578E880A89F}" type="sibTrans" cxnId="{BD048B2B-43AD-4026-B31F-031EC8C2709B}">
      <dgm:prSet/>
      <dgm:spPr/>
      <dgm:t>
        <a:bodyPr/>
        <a:lstStyle/>
        <a:p>
          <a:endParaRPr lang="es-ES"/>
        </a:p>
      </dgm:t>
    </dgm:pt>
    <dgm:pt modelId="{6F188A9B-C2C4-47D4-A441-8B930162352E}">
      <dgm:prSet/>
      <dgm:spPr/>
      <dgm:t>
        <a:bodyPr/>
        <a:lstStyle/>
        <a:p>
          <a:r>
            <a:rPr lang="es-ES" dirty="0"/>
            <a:t>Control Interno</a:t>
          </a:r>
        </a:p>
      </dgm:t>
    </dgm:pt>
    <dgm:pt modelId="{8A977524-87D2-48C6-8053-B6E2F1E15D0C}" type="parTrans" cxnId="{44E021D7-554F-4CD1-B40D-19E221A802B7}">
      <dgm:prSet/>
      <dgm:spPr/>
      <dgm:t>
        <a:bodyPr/>
        <a:lstStyle/>
        <a:p>
          <a:endParaRPr lang="es-ES"/>
        </a:p>
      </dgm:t>
    </dgm:pt>
    <dgm:pt modelId="{1C37C010-D740-42E3-B885-EF3B189DD04A}" type="sibTrans" cxnId="{44E021D7-554F-4CD1-B40D-19E221A802B7}">
      <dgm:prSet/>
      <dgm:spPr/>
      <dgm:t>
        <a:bodyPr/>
        <a:lstStyle/>
        <a:p>
          <a:endParaRPr lang="es-ES"/>
        </a:p>
      </dgm:t>
    </dgm:pt>
    <dgm:pt modelId="{B80205AC-5503-4620-BDD4-3BAC4D84627E}" type="pres">
      <dgm:prSet presAssocID="{5B122DCD-5AF3-43CF-BFC1-D1F181AF50ED}" presName="Name0" presStyleCnt="0">
        <dgm:presLayoutVars>
          <dgm:chPref val="1"/>
          <dgm:dir/>
          <dgm:animOne val="branch"/>
          <dgm:animLvl val="lvl"/>
          <dgm:resizeHandles val="exact"/>
        </dgm:presLayoutVars>
      </dgm:prSet>
      <dgm:spPr/>
    </dgm:pt>
    <dgm:pt modelId="{2F35EDB1-9717-4D18-9610-F04258B85114}" type="pres">
      <dgm:prSet presAssocID="{2C595EBC-1812-440E-A26E-50F48EC6ACE0}" presName="root1" presStyleCnt="0"/>
      <dgm:spPr/>
    </dgm:pt>
    <dgm:pt modelId="{92FDBACC-605A-47A1-8653-7153E4F76EDC}" type="pres">
      <dgm:prSet presAssocID="{2C595EBC-1812-440E-A26E-50F48EC6ACE0}" presName="LevelOneTextNode" presStyleLbl="node0" presStyleIdx="0" presStyleCnt="1" custLinFactNeighborY="0">
        <dgm:presLayoutVars>
          <dgm:chPref val="3"/>
        </dgm:presLayoutVars>
      </dgm:prSet>
      <dgm:spPr/>
    </dgm:pt>
    <dgm:pt modelId="{17B15BF5-C925-4469-9254-746E4B96DE72}" type="pres">
      <dgm:prSet presAssocID="{2C595EBC-1812-440E-A26E-50F48EC6ACE0}" presName="level2hierChild" presStyleCnt="0"/>
      <dgm:spPr/>
    </dgm:pt>
    <dgm:pt modelId="{016CE244-3239-489E-875C-4E5AE7CF7755}" type="pres">
      <dgm:prSet presAssocID="{B0022C26-25B5-4921-A62F-941880EC7B51}" presName="conn2-1" presStyleLbl="parChTrans1D2" presStyleIdx="0" presStyleCnt="5"/>
      <dgm:spPr/>
    </dgm:pt>
    <dgm:pt modelId="{ACE9582D-CBE6-4450-BDA1-43E3B2352F6A}" type="pres">
      <dgm:prSet presAssocID="{B0022C26-25B5-4921-A62F-941880EC7B51}" presName="connTx" presStyleLbl="parChTrans1D2" presStyleIdx="0" presStyleCnt="5"/>
      <dgm:spPr/>
    </dgm:pt>
    <dgm:pt modelId="{6A9A27F8-316C-47DE-AE77-70CA8E2C6F02}" type="pres">
      <dgm:prSet presAssocID="{E384F435-0137-43C0-9EAA-34CBDF3AEE0F}" presName="root2" presStyleCnt="0"/>
      <dgm:spPr/>
    </dgm:pt>
    <dgm:pt modelId="{FEE40E9A-1A83-4179-ABD4-503AEB59F9C6}" type="pres">
      <dgm:prSet presAssocID="{E384F435-0137-43C0-9EAA-34CBDF3AEE0F}" presName="LevelTwoTextNode" presStyleLbl="node2" presStyleIdx="0" presStyleCnt="5">
        <dgm:presLayoutVars>
          <dgm:chPref val="3"/>
        </dgm:presLayoutVars>
      </dgm:prSet>
      <dgm:spPr/>
    </dgm:pt>
    <dgm:pt modelId="{202D7695-5A05-40D1-9E9B-6B2D0A074889}" type="pres">
      <dgm:prSet presAssocID="{E384F435-0137-43C0-9EAA-34CBDF3AEE0F}" presName="level3hierChild" presStyleCnt="0"/>
      <dgm:spPr/>
    </dgm:pt>
    <dgm:pt modelId="{C1D1222F-3CEC-4D8E-B5A8-5EA504EB617A}" type="pres">
      <dgm:prSet presAssocID="{E21BCF8E-D141-4B8D-A85B-872D2227C5F7}" presName="conn2-1" presStyleLbl="parChTrans1D2" presStyleIdx="1" presStyleCnt="5"/>
      <dgm:spPr/>
    </dgm:pt>
    <dgm:pt modelId="{03D91754-320B-45C3-BB0A-89EDE73FF6D4}" type="pres">
      <dgm:prSet presAssocID="{E21BCF8E-D141-4B8D-A85B-872D2227C5F7}" presName="connTx" presStyleLbl="parChTrans1D2" presStyleIdx="1" presStyleCnt="5"/>
      <dgm:spPr/>
    </dgm:pt>
    <dgm:pt modelId="{22AE49FF-2A54-4C5E-9A5C-552918703870}" type="pres">
      <dgm:prSet presAssocID="{80AA7971-EA5F-4064-9E96-3E3EA2C6D621}" presName="root2" presStyleCnt="0"/>
      <dgm:spPr/>
    </dgm:pt>
    <dgm:pt modelId="{45A825C0-A1A2-45F7-837A-EF1F43341D74}" type="pres">
      <dgm:prSet presAssocID="{80AA7971-EA5F-4064-9E96-3E3EA2C6D621}" presName="LevelTwoTextNode" presStyleLbl="node2" presStyleIdx="1" presStyleCnt="5">
        <dgm:presLayoutVars>
          <dgm:chPref val="3"/>
        </dgm:presLayoutVars>
      </dgm:prSet>
      <dgm:spPr/>
    </dgm:pt>
    <dgm:pt modelId="{2325D65C-4D4F-4927-B36A-1D6FE3726F58}" type="pres">
      <dgm:prSet presAssocID="{80AA7971-EA5F-4064-9E96-3E3EA2C6D621}" presName="level3hierChild" presStyleCnt="0"/>
      <dgm:spPr/>
    </dgm:pt>
    <dgm:pt modelId="{ED24BFB0-77B7-46EA-87D4-80F6DEE0D252}" type="pres">
      <dgm:prSet presAssocID="{D8C8D85D-3258-440F-9F1F-9B4D17ADDDB3}" presName="conn2-1" presStyleLbl="parChTrans1D2" presStyleIdx="2" presStyleCnt="5"/>
      <dgm:spPr/>
    </dgm:pt>
    <dgm:pt modelId="{B538857B-CD7B-41FC-99FD-091D1C2CF9DA}" type="pres">
      <dgm:prSet presAssocID="{D8C8D85D-3258-440F-9F1F-9B4D17ADDDB3}" presName="connTx" presStyleLbl="parChTrans1D2" presStyleIdx="2" presStyleCnt="5"/>
      <dgm:spPr/>
    </dgm:pt>
    <dgm:pt modelId="{466EE8FE-ED2B-4D4F-AC4B-D35957425C13}" type="pres">
      <dgm:prSet presAssocID="{EE0FE832-305E-4580-87E6-74436F90C162}" presName="root2" presStyleCnt="0"/>
      <dgm:spPr/>
    </dgm:pt>
    <dgm:pt modelId="{1DA0EF14-9642-4A43-BEEA-8C4F0EC2DF8F}" type="pres">
      <dgm:prSet presAssocID="{EE0FE832-305E-4580-87E6-74436F90C162}" presName="LevelTwoTextNode" presStyleLbl="node2" presStyleIdx="2" presStyleCnt="5">
        <dgm:presLayoutVars>
          <dgm:chPref val="3"/>
        </dgm:presLayoutVars>
      </dgm:prSet>
      <dgm:spPr/>
    </dgm:pt>
    <dgm:pt modelId="{7D2E0E0C-C1A4-4A1C-80AE-436556C45583}" type="pres">
      <dgm:prSet presAssocID="{EE0FE832-305E-4580-87E6-74436F90C162}" presName="level3hierChild" presStyleCnt="0"/>
      <dgm:spPr/>
    </dgm:pt>
    <dgm:pt modelId="{E33E87DF-0503-4823-88C0-6DDEE6C4C93F}" type="pres">
      <dgm:prSet presAssocID="{43D52F34-B4AE-4DBB-8715-61716D97241E}" presName="conn2-1" presStyleLbl="parChTrans1D2" presStyleIdx="3" presStyleCnt="5"/>
      <dgm:spPr/>
    </dgm:pt>
    <dgm:pt modelId="{99F592B6-EE24-4FF4-B31D-0C5DF01971E8}" type="pres">
      <dgm:prSet presAssocID="{43D52F34-B4AE-4DBB-8715-61716D97241E}" presName="connTx" presStyleLbl="parChTrans1D2" presStyleIdx="3" presStyleCnt="5"/>
      <dgm:spPr/>
    </dgm:pt>
    <dgm:pt modelId="{1CA1FE33-6E61-4C12-8FCE-BDF6EF3FDD2F}" type="pres">
      <dgm:prSet presAssocID="{1E19958F-4871-46C7-8C2B-1EEE2781F65A}" presName="root2" presStyleCnt="0"/>
      <dgm:spPr/>
    </dgm:pt>
    <dgm:pt modelId="{58EB288A-66DF-4D5B-8D3D-3B2658E4ACFD}" type="pres">
      <dgm:prSet presAssocID="{1E19958F-4871-46C7-8C2B-1EEE2781F65A}" presName="LevelTwoTextNode" presStyleLbl="node2" presStyleIdx="3" presStyleCnt="5">
        <dgm:presLayoutVars>
          <dgm:chPref val="3"/>
        </dgm:presLayoutVars>
      </dgm:prSet>
      <dgm:spPr/>
    </dgm:pt>
    <dgm:pt modelId="{E6BBEC41-FCC6-490F-95E2-CA32216C358D}" type="pres">
      <dgm:prSet presAssocID="{1E19958F-4871-46C7-8C2B-1EEE2781F65A}" presName="level3hierChild" presStyleCnt="0"/>
      <dgm:spPr/>
    </dgm:pt>
    <dgm:pt modelId="{6A081B39-41CC-4578-9CDA-2DEE2A66CC58}" type="pres">
      <dgm:prSet presAssocID="{6866DE14-E6C5-44C7-BD95-28C2F8A1F433}" presName="conn2-1" presStyleLbl="parChTrans1D3" presStyleIdx="0" presStyleCnt="5"/>
      <dgm:spPr/>
    </dgm:pt>
    <dgm:pt modelId="{66C92102-BC45-473F-B983-88FF257DFF79}" type="pres">
      <dgm:prSet presAssocID="{6866DE14-E6C5-44C7-BD95-28C2F8A1F433}" presName="connTx" presStyleLbl="parChTrans1D3" presStyleIdx="0" presStyleCnt="5"/>
      <dgm:spPr/>
    </dgm:pt>
    <dgm:pt modelId="{ACDA904B-2F38-4B54-963F-12D0BADB355F}" type="pres">
      <dgm:prSet presAssocID="{66E30FBD-DD1A-4E28-B77C-76E3A73823AB}" presName="root2" presStyleCnt="0"/>
      <dgm:spPr/>
    </dgm:pt>
    <dgm:pt modelId="{58535D26-5384-4292-910B-F6CA180F10A5}" type="pres">
      <dgm:prSet presAssocID="{66E30FBD-DD1A-4E28-B77C-76E3A73823AB}" presName="LevelTwoTextNode" presStyleLbl="node3" presStyleIdx="0" presStyleCnt="5">
        <dgm:presLayoutVars>
          <dgm:chPref val="3"/>
        </dgm:presLayoutVars>
      </dgm:prSet>
      <dgm:spPr/>
    </dgm:pt>
    <dgm:pt modelId="{246FB188-D7CF-4FF9-895A-1D5E2D99FE03}" type="pres">
      <dgm:prSet presAssocID="{66E30FBD-DD1A-4E28-B77C-76E3A73823AB}" presName="level3hierChild" presStyleCnt="0"/>
      <dgm:spPr/>
    </dgm:pt>
    <dgm:pt modelId="{1610406E-5B59-41A6-B22E-64FE274E89D6}" type="pres">
      <dgm:prSet presAssocID="{37881D8F-30D3-4FE5-82EB-D5D8D7060BA5}" presName="conn2-1" presStyleLbl="parChTrans1D3" presStyleIdx="1" presStyleCnt="5"/>
      <dgm:spPr/>
    </dgm:pt>
    <dgm:pt modelId="{4E53DBF2-6027-487B-83A0-39EE24C4E394}" type="pres">
      <dgm:prSet presAssocID="{37881D8F-30D3-4FE5-82EB-D5D8D7060BA5}" presName="connTx" presStyleLbl="parChTrans1D3" presStyleIdx="1" presStyleCnt="5"/>
      <dgm:spPr/>
    </dgm:pt>
    <dgm:pt modelId="{CDAB9E5D-83C5-4C60-AEAA-3D54035EAEB6}" type="pres">
      <dgm:prSet presAssocID="{097EA9A1-0B13-4C55-AF46-91F6E8064350}" presName="root2" presStyleCnt="0"/>
      <dgm:spPr/>
    </dgm:pt>
    <dgm:pt modelId="{0360408F-F3B7-4A72-849B-4FB623E1F8E7}" type="pres">
      <dgm:prSet presAssocID="{097EA9A1-0B13-4C55-AF46-91F6E8064350}" presName="LevelTwoTextNode" presStyleLbl="node3" presStyleIdx="1" presStyleCnt="5">
        <dgm:presLayoutVars>
          <dgm:chPref val="3"/>
        </dgm:presLayoutVars>
      </dgm:prSet>
      <dgm:spPr/>
    </dgm:pt>
    <dgm:pt modelId="{E816868C-824A-44BC-8BE2-E7F4653AA55A}" type="pres">
      <dgm:prSet presAssocID="{097EA9A1-0B13-4C55-AF46-91F6E8064350}" presName="level3hierChild" presStyleCnt="0"/>
      <dgm:spPr/>
    </dgm:pt>
    <dgm:pt modelId="{FCBDB13B-C134-4260-A6C2-F26E441A0582}" type="pres">
      <dgm:prSet presAssocID="{D061184A-1A59-47CF-A187-04B15B946538}" presName="conn2-1" presStyleLbl="parChTrans1D2" presStyleIdx="4" presStyleCnt="5"/>
      <dgm:spPr/>
    </dgm:pt>
    <dgm:pt modelId="{39C9797E-00CF-4796-A9E9-8BF2BE6C7AC5}" type="pres">
      <dgm:prSet presAssocID="{D061184A-1A59-47CF-A187-04B15B946538}" presName="connTx" presStyleLbl="parChTrans1D2" presStyleIdx="4" presStyleCnt="5"/>
      <dgm:spPr/>
    </dgm:pt>
    <dgm:pt modelId="{8F78F690-2C8D-484E-9236-3A0755974725}" type="pres">
      <dgm:prSet presAssocID="{459485B4-BE9C-49D3-91B2-EA50DC75A866}" presName="root2" presStyleCnt="0"/>
      <dgm:spPr/>
    </dgm:pt>
    <dgm:pt modelId="{C274558F-1B5D-4DDE-828A-FE409FBFF6CD}" type="pres">
      <dgm:prSet presAssocID="{459485B4-BE9C-49D3-91B2-EA50DC75A866}" presName="LevelTwoTextNode" presStyleLbl="node2" presStyleIdx="4" presStyleCnt="5">
        <dgm:presLayoutVars>
          <dgm:chPref val="3"/>
        </dgm:presLayoutVars>
      </dgm:prSet>
      <dgm:spPr/>
    </dgm:pt>
    <dgm:pt modelId="{0E1FE252-1F66-406C-9D30-0327343FB0E7}" type="pres">
      <dgm:prSet presAssocID="{459485B4-BE9C-49D3-91B2-EA50DC75A866}" presName="level3hierChild" presStyleCnt="0"/>
      <dgm:spPr/>
    </dgm:pt>
    <dgm:pt modelId="{879892CA-AB1D-4FD7-9352-B2C4BBA9EA40}" type="pres">
      <dgm:prSet presAssocID="{50B5ACE1-7CD6-45D9-9E77-4276070BC1EE}" presName="conn2-1" presStyleLbl="parChTrans1D3" presStyleIdx="2" presStyleCnt="5"/>
      <dgm:spPr/>
    </dgm:pt>
    <dgm:pt modelId="{6D618867-E881-4B09-AD58-45359A094036}" type="pres">
      <dgm:prSet presAssocID="{50B5ACE1-7CD6-45D9-9E77-4276070BC1EE}" presName="connTx" presStyleLbl="parChTrans1D3" presStyleIdx="2" presStyleCnt="5"/>
      <dgm:spPr/>
    </dgm:pt>
    <dgm:pt modelId="{8B19E7ED-2F4C-4620-AFF7-4EA06BBBDD9F}" type="pres">
      <dgm:prSet presAssocID="{DD84464A-237F-4B63-8FCD-E607EDEDE1DB}" presName="root2" presStyleCnt="0"/>
      <dgm:spPr/>
    </dgm:pt>
    <dgm:pt modelId="{79ACC36A-DE0E-4100-8743-477675E1ABAF}" type="pres">
      <dgm:prSet presAssocID="{DD84464A-237F-4B63-8FCD-E607EDEDE1DB}" presName="LevelTwoTextNode" presStyleLbl="node3" presStyleIdx="2" presStyleCnt="5">
        <dgm:presLayoutVars>
          <dgm:chPref val="3"/>
        </dgm:presLayoutVars>
      </dgm:prSet>
      <dgm:spPr/>
    </dgm:pt>
    <dgm:pt modelId="{0A56C10C-7473-42CB-91C5-35CEE71B07F0}" type="pres">
      <dgm:prSet presAssocID="{DD84464A-237F-4B63-8FCD-E607EDEDE1DB}" presName="level3hierChild" presStyleCnt="0"/>
      <dgm:spPr/>
    </dgm:pt>
    <dgm:pt modelId="{2ACFFA72-05B9-427B-8596-B07558B131A6}" type="pres">
      <dgm:prSet presAssocID="{FCF21C7A-D9DF-4860-98B0-8FCDBA54A090}" presName="conn2-1" presStyleLbl="parChTrans1D3" presStyleIdx="3" presStyleCnt="5"/>
      <dgm:spPr/>
    </dgm:pt>
    <dgm:pt modelId="{A9815584-5CE5-422F-8F12-7F39A3038ED3}" type="pres">
      <dgm:prSet presAssocID="{FCF21C7A-D9DF-4860-98B0-8FCDBA54A090}" presName="connTx" presStyleLbl="parChTrans1D3" presStyleIdx="3" presStyleCnt="5"/>
      <dgm:spPr/>
    </dgm:pt>
    <dgm:pt modelId="{25B8A8BF-C440-4E56-89CA-648A09B13307}" type="pres">
      <dgm:prSet presAssocID="{73AD46DC-AF2C-4A02-BC80-E9A9DF515C69}" presName="root2" presStyleCnt="0"/>
      <dgm:spPr/>
    </dgm:pt>
    <dgm:pt modelId="{1B5395E1-4772-473F-8147-1F64694EB9FB}" type="pres">
      <dgm:prSet presAssocID="{73AD46DC-AF2C-4A02-BC80-E9A9DF515C69}" presName="LevelTwoTextNode" presStyleLbl="node3" presStyleIdx="3" presStyleCnt="5">
        <dgm:presLayoutVars>
          <dgm:chPref val="3"/>
        </dgm:presLayoutVars>
      </dgm:prSet>
      <dgm:spPr/>
    </dgm:pt>
    <dgm:pt modelId="{AAAB64A0-4D79-48B8-9D4D-861DAE7D3033}" type="pres">
      <dgm:prSet presAssocID="{73AD46DC-AF2C-4A02-BC80-E9A9DF515C69}" presName="level3hierChild" presStyleCnt="0"/>
      <dgm:spPr/>
    </dgm:pt>
    <dgm:pt modelId="{9EFF910F-D24D-4444-B4A3-09BDA107D27C}" type="pres">
      <dgm:prSet presAssocID="{8A977524-87D2-48C6-8053-B6E2F1E15D0C}" presName="conn2-1" presStyleLbl="parChTrans1D3" presStyleIdx="4" presStyleCnt="5"/>
      <dgm:spPr/>
    </dgm:pt>
    <dgm:pt modelId="{A96BF5CF-D459-4667-83CD-08D0C94713E6}" type="pres">
      <dgm:prSet presAssocID="{8A977524-87D2-48C6-8053-B6E2F1E15D0C}" presName="connTx" presStyleLbl="parChTrans1D3" presStyleIdx="4" presStyleCnt="5"/>
      <dgm:spPr/>
    </dgm:pt>
    <dgm:pt modelId="{C41C47CF-DCB5-4C79-B03A-6ACDE55FE351}" type="pres">
      <dgm:prSet presAssocID="{6F188A9B-C2C4-47D4-A441-8B930162352E}" presName="root2" presStyleCnt="0"/>
      <dgm:spPr/>
    </dgm:pt>
    <dgm:pt modelId="{71BF48D6-04EE-4FD6-AAD2-4EB81DFD5011}" type="pres">
      <dgm:prSet presAssocID="{6F188A9B-C2C4-47D4-A441-8B930162352E}" presName="LevelTwoTextNode" presStyleLbl="node3" presStyleIdx="4" presStyleCnt="5">
        <dgm:presLayoutVars>
          <dgm:chPref val="3"/>
        </dgm:presLayoutVars>
      </dgm:prSet>
      <dgm:spPr/>
    </dgm:pt>
    <dgm:pt modelId="{FBDC7F00-A72D-423F-ADE3-83FFFA3A2F73}" type="pres">
      <dgm:prSet presAssocID="{6F188A9B-C2C4-47D4-A441-8B930162352E}" presName="level3hierChild" presStyleCnt="0"/>
      <dgm:spPr/>
    </dgm:pt>
  </dgm:ptLst>
  <dgm:cxnLst>
    <dgm:cxn modelId="{6545AB05-5CEE-4CB4-9F00-B3188637267D}" srcId="{2C595EBC-1812-440E-A26E-50F48EC6ACE0}" destId="{E384F435-0137-43C0-9EAA-34CBDF3AEE0F}" srcOrd="0" destOrd="0" parTransId="{B0022C26-25B5-4921-A62F-941880EC7B51}" sibTransId="{BEB801CA-48CA-4BC9-8D7B-C95825CDDF6A}"/>
    <dgm:cxn modelId="{055CAC06-DB5F-42BE-9E1C-9FAFC9855C10}" srcId="{1E19958F-4871-46C7-8C2B-1EEE2781F65A}" destId="{097EA9A1-0B13-4C55-AF46-91F6E8064350}" srcOrd="1" destOrd="0" parTransId="{37881D8F-30D3-4FE5-82EB-D5D8D7060BA5}" sibTransId="{3F5D0B67-C65F-45BD-93CC-1DD183DB726C}"/>
    <dgm:cxn modelId="{317E1908-F25A-4A8C-B7D6-EDF281C77BE9}" type="presOf" srcId="{66E30FBD-DD1A-4E28-B77C-76E3A73823AB}" destId="{58535D26-5384-4292-910B-F6CA180F10A5}" srcOrd="0" destOrd="0" presId="urn:microsoft.com/office/officeart/2008/layout/HorizontalMultiLevelHierarchy"/>
    <dgm:cxn modelId="{53E6650C-5366-4A96-ABE2-937227D87422}" type="presOf" srcId="{097EA9A1-0B13-4C55-AF46-91F6E8064350}" destId="{0360408F-F3B7-4A72-849B-4FB623E1F8E7}" srcOrd="0" destOrd="0" presId="urn:microsoft.com/office/officeart/2008/layout/HorizontalMultiLevelHierarchy"/>
    <dgm:cxn modelId="{8E0C0F10-01E0-4436-B3C6-A501EEF8B93E}" type="presOf" srcId="{43D52F34-B4AE-4DBB-8715-61716D97241E}" destId="{E33E87DF-0503-4823-88C0-6DDEE6C4C93F}" srcOrd="0" destOrd="0" presId="urn:microsoft.com/office/officeart/2008/layout/HorizontalMultiLevelHierarchy"/>
    <dgm:cxn modelId="{D1C2941F-EE15-478D-9C82-C17E415BFB1E}" type="presOf" srcId="{8A977524-87D2-48C6-8053-B6E2F1E15D0C}" destId="{A96BF5CF-D459-4667-83CD-08D0C94713E6}" srcOrd="1" destOrd="0" presId="urn:microsoft.com/office/officeart/2008/layout/HorizontalMultiLevelHierarchy"/>
    <dgm:cxn modelId="{9D824D28-CDEE-42CC-B93F-9FBF8200C376}" type="presOf" srcId="{D061184A-1A59-47CF-A187-04B15B946538}" destId="{FCBDB13B-C134-4260-A6C2-F26E441A0582}" srcOrd="0" destOrd="0" presId="urn:microsoft.com/office/officeart/2008/layout/HorizontalMultiLevelHierarchy"/>
    <dgm:cxn modelId="{BD048B2B-43AD-4026-B31F-031EC8C2709B}" srcId="{459485B4-BE9C-49D3-91B2-EA50DC75A866}" destId="{73AD46DC-AF2C-4A02-BC80-E9A9DF515C69}" srcOrd="1" destOrd="0" parTransId="{FCF21C7A-D9DF-4860-98B0-8FCDBA54A090}" sibTransId="{34EB44FB-5A99-409C-B700-7578E880A89F}"/>
    <dgm:cxn modelId="{56BA6D2C-CF0A-4A98-A6BF-407940D8FE08}" type="presOf" srcId="{6F188A9B-C2C4-47D4-A441-8B930162352E}" destId="{71BF48D6-04EE-4FD6-AAD2-4EB81DFD5011}" srcOrd="0" destOrd="0" presId="urn:microsoft.com/office/officeart/2008/layout/HorizontalMultiLevelHierarchy"/>
    <dgm:cxn modelId="{D5F9D435-3C05-4770-ADEA-C6B1A0EAA05C}" type="presOf" srcId="{6866DE14-E6C5-44C7-BD95-28C2F8A1F433}" destId="{6A081B39-41CC-4578-9CDA-2DEE2A66CC58}" srcOrd="0" destOrd="0" presId="urn:microsoft.com/office/officeart/2008/layout/HorizontalMultiLevelHierarchy"/>
    <dgm:cxn modelId="{F2FDBF37-B190-4596-9249-0CBB5B8BAB6A}" type="presOf" srcId="{D8C8D85D-3258-440F-9F1F-9B4D17ADDDB3}" destId="{ED24BFB0-77B7-46EA-87D4-80F6DEE0D252}" srcOrd="0" destOrd="0" presId="urn:microsoft.com/office/officeart/2008/layout/HorizontalMultiLevelHierarchy"/>
    <dgm:cxn modelId="{018D6B3F-0954-4143-9043-9EDD6EB457C9}" srcId="{5B122DCD-5AF3-43CF-BFC1-D1F181AF50ED}" destId="{2C595EBC-1812-440E-A26E-50F48EC6ACE0}" srcOrd="0" destOrd="0" parTransId="{CA353C6D-5614-4AF5-AE7C-AD83284DAE53}" sibTransId="{35A0F602-78B8-49C6-BDAB-87310A7E3846}"/>
    <dgm:cxn modelId="{80BCA641-C48A-4C36-921F-B1A3F797F168}" type="presOf" srcId="{43D52F34-B4AE-4DBB-8715-61716D97241E}" destId="{99F592B6-EE24-4FF4-B31D-0C5DF01971E8}" srcOrd="1" destOrd="0" presId="urn:microsoft.com/office/officeart/2008/layout/HorizontalMultiLevelHierarchy"/>
    <dgm:cxn modelId="{E179DA63-72AD-46F6-9221-8824CEF949E2}" srcId="{2C595EBC-1812-440E-A26E-50F48EC6ACE0}" destId="{EE0FE832-305E-4580-87E6-74436F90C162}" srcOrd="2" destOrd="0" parTransId="{D8C8D85D-3258-440F-9F1F-9B4D17ADDDB3}" sibTransId="{CD8E3DB7-A9E6-4D88-9AB6-2EEAAEB33623}"/>
    <dgm:cxn modelId="{AEB23F4B-C41A-4320-91EC-334B13F38C01}" type="presOf" srcId="{6866DE14-E6C5-44C7-BD95-28C2F8A1F433}" destId="{66C92102-BC45-473F-B983-88FF257DFF79}" srcOrd="1" destOrd="0" presId="urn:microsoft.com/office/officeart/2008/layout/HorizontalMultiLevelHierarchy"/>
    <dgm:cxn modelId="{12DA174C-DEB2-47DA-BF44-E80376CA2C76}" type="presOf" srcId="{E384F435-0137-43C0-9EAA-34CBDF3AEE0F}" destId="{FEE40E9A-1A83-4179-ABD4-503AEB59F9C6}" srcOrd="0" destOrd="0" presId="urn:microsoft.com/office/officeart/2008/layout/HorizontalMultiLevelHierarchy"/>
    <dgm:cxn modelId="{0D98866E-002F-490D-B5BB-1AAA2F074DAB}" type="presOf" srcId="{2C595EBC-1812-440E-A26E-50F48EC6ACE0}" destId="{92FDBACC-605A-47A1-8653-7153E4F76EDC}" srcOrd="0" destOrd="0" presId="urn:microsoft.com/office/officeart/2008/layout/HorizontalMultiLevelHierarchy"/>
    <dgm:cxn modelId="{9FB05E51-9EBF-4E0C-995C-4D25E5C60174}" type="presOf" srcId="{50B5ACE1-7CD6-45D9-9E77-4276070BC1EE}" destId="{6D618867-E881-4B09-AD58-45359A094036}" srcOrd="1" destOrd="0" presId="urn:microsoft.com/office/officeart/2008/layout/HorizontalMultiLevelHierarchy"/>
    <dgm:cxn modelId="{694A5E52-E8D8-412F-B30B-FF45C512C5B2}" type="presOf" srcId="{37881D8F-30D3-4FE5-82EB-D5D8D7060BA5}" destId="{1610406E-5B59-41A6-B22E-64FE274E89D6}" srcOrd="0" destOrd="0" presId="urn:microsoft.com/office/officeart/2008/layout/HorizontalMultiLevelHierarchy"/>
    <dgm:cxn modelId="{33904D52-2BA0-4BBA-A198-F0AA2536B159}" type="presOf" srcId="{5B122DCD-5AF3-43CF-BFC1-D1F181AF50ED}" destId="{B80205AC-5503-4620-BDD4-3BAC4D84627E}" srcOrd="0" destOrd="0" presId="urn:microsoft.com/office/officeart/2008/layout/HorizontalMultiLevelHierarchy"/>
    <dgm:cxn modelId="{8DA61374-A761-426D-B05C-4B564ECA0411}" srcId="{1E19958F-4871-46C7-8C2B-1EEE2781F65A}" destId="{66E30FBD-DD1A-4E28-B77C-76E3A73823AB}" srcOrd="0" destOrd="0" parTransId="{6866DE14-E6C5-44C7-BD95-28C2F8A1F433}" sibTransId="{457E92F2-B48A-4AC4-8344-62AACA987A45}"/>
    <dgm:cxn modelId="{3C011774-B260-414B-89C2-2A7FA872AEB3}" type="presOf" srcId="{FCF21C7A-D9DF-4860-98B0-8FCDBA54A090}" destId="{A9815584-5CE5-422F-8F12-7F39A3038ED3}" srcOrd="1" destOrd="0" presId="urn:microsoft.com/office/officeart/2008/layout/HorizontalMultiLevelHierarchy"/>
    <dgm:cxn modelId="{D354928B-4281-498E-A9D6-8B4CC3D460DA}" type="presOf" srcId="{B0022C26-25B5-4921-A62F-941880EC7B51}" destId="{016CE244-3239-489E-875C-4E5AE7CF7755}" srcOrd="0" destOrd="0" presId="urn:microsoft.com/office/officeart/2008/layout/HorizontalMultiLevelHierarchy"/>
    <dgm:cxn modelId="{D9696B94-73F0-443F-90F9-B4A13D1E69BC}" type="presOf" srcId="{FCF21C7A-D9DF-4860-98B0-8FCDBA54A090}" destId="{2ACFFA72-05B9-427B-8596-B07558B131A6}" srcOrd="0" destOrd="0" presId="urn:microsoft.com/office/officeart/2008/layout/HorizontalMultiLevelHierarchy"/>
    <dgm:cxn modelId="{003FE894-DCDE-4F1E-BF19-763F64A25887}" srcId="{2C595EBC-1812-440E-A26E-50F48EC6ACE0}" destId="{80AA7971-EA5F-4064-9E96-3E3EA2C6D621}" srcOrd="1" destOrd="0" parTransId="{E21BCF8E-D141-4B8D-A85B-872D2227C5F7}" sibTransId="{187E265C-0683-41D3-AC2E-1FAC25ADB181}"/>
    <dgm:cxn modelId="{ABD4A099-B481-4630-849A-BA5B263146F0}" type="presOf" srcId="{459485B4-BE9C-49D3-91B2-EA50DC75A866}" destId="{C274558F-1B5D-4DDE-828A-FE409FBFF6CD}" srcOrd="0" destOrd="0" presId="urn:microsoft.com/office/officeart/2008/layout/HorizontalMultiLevelHierarchy"/>
    <dgm:cxn modelId="{C37B0F9D-B211-485B-80EA-A92064F4BD85}" srcId="{2C595EBC-1812-440E-A26E-50F48EC6ACE0}" destId="{459485B4-BE9C-49D3-91B2-EA50DC75A866}" srcOrd="4" destOrd="0" parTransId="{D061184A-1A59-47CF-A187-04B15B946538}" sibTransId="{A595B59C-215F-453F-AE75-3B1CDDCDEB97}"/>
    <dgm:cxn modelId="{51AED5A0-B8C2-4A37-BF58-32574A2CE0E0}" type="presOf" srcId="{EE0FE832-305E-4580-87E6-74436F90C162}" destId="{1DA0EF14-9642-4A43-BEEA-8C4F0EC2DF8F}" srcOrd="0" destOrd="0" presId="urn:microsoft.com/office/officeart/2008/layout/HorizontalMultiLevelHierarchy"/>
    <dgm:cxn modelId="{3C3F7FA1-0FA2-42E5-9D4F-E2623ADC1875}" type="presOf" srcId="{E21BCF8E-D141-4B8D-A85B-872D2227C5F7}" destId="{C1D1222F-3CEC-4D8E-B5A8-5EA504EB617A}" srcOrd="0" destOrd="0" presId="urn:microsoft.com/office/officeart/2008/layout/HorizontalMultiLevelHierarchy"/>
    <dgm:cxn modelId="{CC94D1A1-BCDD-4EA8-88E4-62621ACA7E93}" type="presOf" srcId="{B0022C26-25B5-4921-A62F-941880EC7B51}" destId="{ACE9582D-CBE6-4450-BDA1-43E3B2352F6A}" srcOrd="1" destOrd="0" presId="urn:microsoft.com/office/officeart/2008/layout/HorizontalMultiLevelHierarchy"/>
    <dgm:cxn modelId="{115E22A6-DFDC-4266-990C-83C8C5069EAB}" type="presOf" srcId="{50B5ACE1-7CD6-45D9-9E77-4276070BC1EE}" destId="{879892CA-AB1D-4FD7-9352-B2C4BBA9EA40}" srcOrd="0" destOrd="0" presId="urn:microsoft.com/office/officeart/2008/layout/HorizontalMultiLevelHierarchy"/>
    <dgm:cxn modelId="{B8927FAA-D4CC-4800-8C80-A0FD544CA18A}" type="presOf" srcId="{D8C8D85D-3258-440F-9F1F-9B4D17ADDDB3}" destId="{B538857B-CD7B-41FC-99FD-091D1C2CF9DA}" srcOrd="1" destOrd="0" presId="urn:microsoft.com/office/officeart/2008/layout/HorizontalMultiLevelHierarchy"/>
    <dgm:cxn modelId="{D4986FAC-C406-4302-8547-072A9912BB1F}" type="presOf" srcId="{DD84464A-237F-4B63-8FCD-E607EDEDE1DB}" destId="{79ACC36A-DE0E-4100-8743-477675E1ABAF}" srcOrd="0" destOrd="0" presId="urn:microsoft.com/office/officeart/2008/layout/HorizontalMultiLevelHierarchy"/>
    <dgm:cxn modelId="{BC8818B3-BDA1-4C8B-B7DB-921B438FB5C7}" type="presOf" srcId="{73AD46DC-AF2C-4A02-BC80-E9A9DF515C69}" destId="{1B5395E1-4772-473F-8147-1F64694EB9FB}" srcOrd="0" destOrd="0" presId="urn:microsoft.com/office/officeart/2008/layout/HorizontalMultiLevelHierarchy"/>
    <dgm:cxn modelId="{3441FEB5-C69D-4CD1-8577-7CADC4F3C428}" srcId="{459485B4-BE9C-49D3-91B2-EA50DC75A866}" destId="{DD84464A-237F-4B63-8FCD-E607EDEDE1DB}" srcOrd="0" destOrd="0" parTransId="{50B5ACE1-7CD6-45D9-9E77-4276070BC1EE}" sibTransId="{13E4A515-8431-42FF-A7F4-6826C92B1519}"/>
    <dgm:cxn modelId="{5C5A26BD-39A1-4344-B394-CE267579C962}" type="presOf" srcId="{D061184A-1A59-47CF-A187-04B15B946538}" destId="{39C9797E-00CF-4796-A9E9-8BF2BE6C7AC5}" srcOrd="1" destOrd="0" presId="urn:microsoft.com/office/officeart/2008/layout/HorizontalMultiLevelHierarchy"/>
    <dgm:cxn modelId="{C2A309C3-ECAB-4711-89A5-E848AFDD9E19}" type="presOf" srcId="{1E19958F-4871-46C7-8C2B-1EEE2781F65A}" destId="{58EB288A-66DF-4D5B-8D3D-3B2658E4ACFD}" srcOrd="0" destOrd="0" presId="urn:microsoft.com/office/officeart/2008/layout/HorizontalMultiLevelHierarchy"/>
    <dgm:cxn modelId="{59688ACC-36AF-4D3F-A131-D743C675AD47}" srcId="{2C595EBC-1812-440E-A26E-50F48EC6ACE0}" destId="{1E19958F-4871-46C7-8C2B-1EEE2781F65A}" srcOrd="3" destOrd="0" parTransId="{43D52F34-B4AE-4DBB-8715-61716D97241E}" sibTransId="{28F289D4-AC5B-445F-AC31-1881607CC7B6}"/>
    <dgm:cxn modelId="{730DC3CD-7566-46C3-B63D-8BFFD42FF0A8}" type="presOf" srcId="{37881D8F-30D3-4FE5-82EB-D5D8D7060BA5}" destId="{4E53DBF2-6027-487B-83A0-39EE24C4E394}" srcOrd="1" destOrd="0" presId="urn:microsoft.com/office/officeart/2008/layout/HorizontalMultiLevelHierarchy"/>
    <dgm:cxn modelId="{CC4A54D6-1F54-4656-B0A4-ED3EDE52FB95}" type="presOf" srcId="{8A977524-87D2-48C6-8053-B6E2F1E15D0C}" destId="{9EFF910F-D24D-4444-B4A3-09BDA107D27C}" srcOrd="0" destOrd="0" presId="urn:microsoft.com/office/officeart/2008/layout/HorizontalMultiLevelHierarchy"/>
    <dgm:cxn modelId="{44E021D7-554F-4CD1-B40D-19E221A802B7}" srcId="{459485B4-BE9C-49D3-91B2-EA50DC75A866}" destId="{6F188A9B-C2C4-47D4-A441-8B930162352E}" srcOrd="2" destOrd="0" parTransId="{8A977524-87D2-48C6-8053-B6E2F1E15D0C}" sibTransId="{1C37C010-D740-42E3-B885-EF3B189DD04A}"/>
    <dgm:cxn modelId="{1B6EDEDA-4C3D-4A29-B626-BE698157ED9F}" type="presOf" srcId="{E21BCF8E-D141-4B8D-A85B-872D2227C5F7}" destId="{03D91754-320B-45C3-BB0A-89EDE73FF6D4}" srcOrd="1" destOrd="0" presId="urn:microsoft.com/office/officeart/2008/layout/HorizontalMultiLevelHierarchy"/>
    <dgm:cxn modelId="{8D10A7EC-6446-483F-B1B0-6DC0FA2E2C1C}" type="presOf" srcId="{80AA7971-EA5F-4064-9E96-3E3EA2C6D621}" destId="{45A825C0-A1A2-45F7-837A-EF1F43341D74}" srcOrd="0" destOrd="0" presId="urn:microsoft.com/office/officeart/2008/layout/HorizontalMultiLevelHierarchy"/>
    <dgm:cxn modelId="{D7FF7E32-6F74-41BF-94CE-79CC6B8CB042}" type="presParOf" srcId="{B80205AC-5503-4620-BDD4-3BAC4D84627E}" destId="{2F35EDB1-9717-4D18-9610-F04258B85114}" srcOrd="0" destOrd="0" presId="urn:microsoft.com/office/officeart/2008/layout/HorizontalMultiLevelHierarchy"/>
    <dgm:cxn modelId="{E6699273-51BC-4708-8D45-45737084988E}" type="presParOf" srcId="{2F35EDB1-9717-4D18-9610-F04258B85114}" destId="{92FDBACC-605A-47A1-8653-7153E4F76EDC}" srcOrd="0" destOrd="0" presId="urn:microsoft.com/office/officeart/2008/layout/HorizontalMultiLevelHierarchy"/>
    <dgm:cxn modelId="{20F36592-934D-43D1-A6D1-EA5AF28CCA58}" type="presParOf" srcId="{2F35EDB1-9717-4D18-9610-F04258B85114}" destId="{17B15BF5-C925-4469-9254-746E4B96DE72}" srcOrd="1" destOrd="0" presId="urn:microsoft.com/office/officeart/2008/layout/HorizontalMultiLevelHierarchy"/>
    <dgm:cxn modelId="{E90B4D45-A002-47BC-9ABC-9E3ADA4F7465}" type="presParOf" srcId="{17B15BF5-C925-4469-9254-746E4B96DE72}" destId="{016CE244-3239-489E-875C-4E5AE7CF7755}" srcOrd="0" destOrd="0" presId="urn:microsoft.com/office/officeart/2008/layout/HorizontalMultiLevelHierarchy"/>
    <dgm:cxn modelId="{5E556303-678C-4670-A2B1-91CABD049DC3}" type="presParOf" srcId="{016CE244-3239-489E-875C-4E5AE7CF7755}" destId="{ACE9582D-CBE6-4450-BDA1-43E3B2352F6A}" srcOrd="0" destOrd="0" presId="urn:microsoft.com/office/officeart/2008/layout/HorizontalMultiLevelHierarchy"/>
    <dgm:cxn modelId="{6A1EA021-6686-4AB4-B0F6-309C48BC898B}" type="presParOf" srcId="{17B15BF5-C925-4469-9254-746E4B96DE72}" destId="{6A9A27F8-316C-47DE-AE77-70CA8E2C6F02}" srcOrd="1" destOrd="0" presId="urn:microsoft.com/office/officeart/2008/layout/HorizontalMultiLevelHierarchy"/>
    <dgm:cxn modelId="{C56D4707-44A3-4A2F-958C-081415FA1F18}" type="presParOf" srcId="{6A9A27F8-316C-47DE-AE77-70CA8E2C6F02}" destId="{FEE40E9A-1A83-4179-ABD4-503AEB59F9C6}" srcOrd="0" destOrd="0" presId="urn:microsoft.com/office/officeart/2008/layout/HorizontalMultiLevelHierarchy"/>
    <dgm:cxn modelId="{FEDBBCCF-B492-47A8-BA4D-02175DDC8C38}" type="presParOf" srcId="{6A9A27F8-316C-47DE-AE77-70CA8E2C6F02}" destId="{202D7695-5A05-40D1-9E9B-6B2D0A074889}" srcOrd="1" destOrd="0" presId="urn:microsoft.com/office/officeart/2008/layout/HorizontalMultiLevelHierarchy"/>
    <dgm:cxn modelId="{88F661C8-415D-4BD7-BB7A-D6FD5A3DA5AA}" type="presParOf" srcId="{17B15BF5-C925-4469-9254-746E4B96DE72}" destId="{C1D1222F-3CEC-4D8E-B5A8-5EA504EB617A}" srcOrd="2" destOrd="0" presId="urn:microsoft.com/office/officeart/2008/layout/HorizontalMultiLevelHierarchy"/>
    <dgm:cxn modelId="{948BA75B-8AB1-4FAB-92C1-D01C33F8572B}" type="presParOf" srcId="{C1D1222F-3CEC-4D8E-B5A8-5EA504EB617A}" destId="{03D91754-320B-45C3-BB0A-89EDE73FF6D4}" srcOrd="0" destOrd="0" presId="urn:microsoft.com/office/officeart/2008/layout/HorizontalMultiLevelHierarchy"/>
    <dgm:cxn modelId="{5311D1E5-0A3B-49B9-8611-BB31F2F03845}" type="presParOf" srcId="{17B15BF5-C925-4469-9254-746E4B96DE72}" destId="{22AE49FF-2A54-4C5E-9A5C-552918703870}" srcOrd="3" destOrd="0" presId="urn:microsoft.com/office/officeart/2008/layout/HorizontalMultiLevelHierarchy"/>
    <dgm:cxn modelId="{C4C86A91-AE29-4AD2-943C-3E3D6CB6B520}" type="presParOf" srcId="{22AE49FF-2A54-4C5E-9A5C-552918703870}" destId="{45A825C0-A1A2-45F7-837A-EF1F43341D74}" srcOrd="0" destOrd="0" presId="urn:microsoft.com/office/officeart/2008/layout/HorizontalMultiLevelHierarchy"/>
    <dgm:cxn modelId="{5B297763-BC3C-4AA4-A756-43085A55E0B5}" type="presParOf" srcId="{22AE49FF-2A54-4C5E-9A5C-552918703870}" destId="{2325D65C-4D4F-4927-B36A-1D6FE3726F58}" srcOrd="1" destOrd="0" presId="urn:microsoft.com/office/officeart/2008/layout/HorizontalMultiLevelHierarchy"/>
    <dgm:cxn modelId="{E94169ED-96BE-4B77-9E09-444520A4DC8A}" type="presParOf" srcId="{17B15BF5-C925-4469-9254-746E4B96DE72}" destId="{ED24BFB0-77B7-46EA-87D4-80F6DEE0D252}" srcOrd="4" destOrd="0" presId="urn:microsoft.com/office/officeart/2008/layout/HorizontalMultiLevelHierarchy"/>
    <dgm:cxn modelId="{F8CE7A6E-B7E1-43A0-880E-693AC6A37780}" type="presParOf" srcId="{ED24BFB0-77B7-46EA-87D4-80F6DEE0D252}" destId="{B538857B-CD7B-41FC-99FD-091D1C2CF9DA}" srcOrd="0" destOrd="0" presId="urn:microsoft.com/office/officeart/2008/layout/HorizontalMultiLevelHierarchy"/>
    <dgm:cxn modelId="{BDBEB213-2B9F-496C-9CA7-238D3AC29752}" type="presParOf" srcId="{17B15BF5-C925-4469-9254-746E4B96DE72}" destId="{466EE8FE-ED2B-4D4F-AC4B-D35957425C13}" srcOrd="5" destOrd="0" presId="urn:microsoft.com/office/officeart/2008/layout/HorizontalMultiLevelHierarchy"/>
    <dgm:cxn modelId="{ACC0D85D-7A74-4C52-AEE3-A518376EF462}" type="presParOf" srcId="{466EE8FE-ED2B-4D4F-AC4B-D35957425C13}" destId="{1DA0EF14-9642-4A43-BEEA-8C4F0EC2DF8F}" srcOrd="0" destOrd="0" presId="urn:microsoft.com/office/officeart/2008/layout/HorizontalMultiLevelHierarchy"/>
    <dgm:cxn modelId="{4161D0F6-19E1-4CD2-A896-D28FC3684F69}" type="presParOf" srcId="{466EE8FE-ED2B-4D4F-AC4B-D35957425C13}" destId="{7D2E0E0C-C1A4-4A1C-80AE-436556C45583}" srcOrd="1" destOrd="0" presId="urn:microsoft.com/office/officeart/2008/layout/HorizontalMultiLevelHierarchy"/>
    <dgm:cxn modelId="{FD8ED6E3-B836-4DDC-93B2-7FBED3617B97}" type="presParOf" srcId="{17B15BF5-C925-4469-9254-746E4B96DE72}" destId="{E33E87DF-0503-4823-88C0-6DDEE6C4C93F}" srcOrd="6" destOrd="0" presId="urn:microsoft.com/office/officeart/2008/layout/HorizontalMultiLevelHierarchy"/>
    <dgm:cxn modelId="{02DAF53D-1F90-445C-8B4A-FA01A1619B6A}" type="presParOf" srcId="{E33E87DF-0503-4823-88C0-6DDEE6C4C93F}" destId="{99F592B6-EE24-4FF4-B31D-0C5DF01971E8}" srcOrd="0" destOrd="0" presId="urn:microsoft.com/office/officeart/2008/layout/HorizontalMultiLevelHierarchy"/>
    <dgm:cxn modelId="{0484A040-62F7-4723-9A35-6DA27BD59B0B}" type="presParOf" srcId="{17B15BF5-C925-4469-9254-746E4B96DE72}" destId="{1CA1FE33-6E61-4C12-8FCE-BDF6EF3FDD2F}" srcOrd="7" destOrd="0" presId="urn:microsoft.com/office/officeart/2008/layout/HorizontalMultiLevelHierarchy"/>
    <dgm:cxn modelId="{F7FA1C99-5B2C-46A6-B252-04847C6871CF}" type="presParOf" srcId="{1CA1FE33-6E61-4C12-8FCE-BDF6EF3FDD2F}" destId="{58EB288A-66DF-4D5B-8D3D-3B2658E4ACFD}" srcOrd="0" destOrd="0" presId="urn:microsoft.com/office/officeart/2008/layout/HorizontalMultiLevelHierarchy"/>
    <dgm:cxn modelId="{C641094B-746D-455D-AB31-5A8141272D82}" type="presParOf" srcId="{1CA1FE33-6E61-4C12-8FCE-BDF6EF3FDD2F}" destId="{E6BBEC41-FCC6-490F-95E2-CA32216C358D}" srcOrd="1" destOrd="0" presId="urn:microsoft.com/office/officeart/2008/layout/HorizontalMultiLevelHierarchy"/>
    <dgm:cxn modelId="{CBF5D6CD-417D-4FB1-BA32-9C21D1CC5011}" type="presParOf" srcId="{E6BBEC41-FCC6-490F-95E2-CA32216C358D}" destId="{6A081B39-41CC-4578-9CDA-2DEE2A66CC58}" srcOrd="0" destOrd="0" presId="urn:microsoft.com/office/officeart/2008/layout/HorizontalMultiLevelHierarchy"/>
    <dgm:cxn modelId="{631A1124-7893-488D-AD67-C65DBD954646}" type="presParOf" srcId="{6A081B39-41CC-4578-9CDA-2DEE2A66CC58}" destId="{66C92102-BC45-473F-B983-88FF257DFF79}" srcOrd="0" destOrd="0" presId="urn:microsoft.com/office/officeart/2008/layout/HorizontalMultiLevelHierarchy"/>
    <dgm:cxn modelId="{B72B9E74-8097-4BA4-9B79-F45A5A428C86}" type="presParOf" srcId="{E6BBEC41-FCC6-490F-95E2-CA32216C358D}" destId="{ACDA904B-2F38-4B54-963F-12D0BADB355F}" srcOrd="1" destOrd="0" presId="urn:microsoft.com/office/officeart/2008/layout/HorizontalMultiLevelHierarchy"/>
    <dgm:cxn modelId="{C9675FE0-3914-449F-AAB1-162A19F5A915}" type="presParOf" srcId="{ACDA904B-2F38-4B54-963F-12D0BADB355F}" destId="{58535D26-5384-4292-910B-F6CA180F10A5}" srcOrd="0" destOrd="0" presId="urn:microsoft.com/office/officeart/2008/layout/HorizontalMultiLevelHierarchy"/>
    <dgm:cxn modelId="{28E63C2D-F187-41F1-8A28-F82D00ADEB17}" type="presParOf" srcId="{ACDA904B-2F38-4B54-963F-12D0BADB355F}" destId="{246FB188-D7CF-4FF9-895A-1D5E2D99FE03}" srcOrd="1" destOrd="0" presId="urn:microsoft.com/office/officeart/2008/layout/HorizontalMultiLevelHierarchy"/>
    <dgm:cxn modelId="{79283C38-E088-4103-BAFF-1463007C0D78}" type="presParOf" srcId="{E6BBEC41-FCC6-490F-95E2-CA32216C358D}" destId="{1610406E-5B59-41A6-B22E-64FE274E89D6}" srcOrd="2" destOrd="0" presId="urn:microsoft.com/office/officeart/2008/layout/HorizontalMultiLevelHierarchy"/>
    <dgm:cxn modelId="{FC7E1CC5-DE40-4983-BF27-05E3E29BD245}" type="presParOf" srcId="{1610406E-5B59-41A6-B22E-64FE274E89D6}" destId="{4E53DBF2-6027-487B-83A0-39EE24C4E394}" srcOrd="0" destOrd="0" presId="urn:microsoft.com/office/officeart/2008/layout/HorizontalMultiLevelHierarchy"/>
    <dgm:cxn modelId="{56A12F0F-C5DD-4AED-AC20-9C2E1DE7C9A6}" type="presParOf" srcId="{E6BBEC41-FCC6-490F-95E2-CA32216C358D}" destId="{CDAB9E5D-83C5-4C60-AEAA-3D54035EAEB6}" srcOrd="3" destOrd="0" presId="urn:microsoft.com/office/officeart/2008/layout/HorizontalMultiLevelHierarchy"/>
    <dgm:cxn modelId="{D54B2509-556C-4E9B-B9D9-AA2A13BCF485}" type="presParOf" srcId="{CDAB9E5D-83C5-4C60-AEAA-3D54035EAEB6}" destId="{0360408F-F3B7-4A72-849B-4FB623E1F8E7}" srcOrd="0" destOrd="0" presId="urn:microsoft.com/office/officeart/2008/layout/HorizontalMultiLevelHierarchy"/>
    <dgm:cxn modelId="{F0D601CD-2FAC-4519-9D64-6C4DADB71B55}" type="presParOf" srcId="{CDAB9E5D-83C5-4C60-AEAA-3D54035EAEB6}" destId="{E816868C-824A-44BC-8BE2-E7F4653AA55A}" srcOrd="1" destOrd="0" presId="urn:microsoft.com/office/officeart/2008/layout/HorizontalMultiLevelHierarchy"/>
    <dgm:cxn modelId="{6E0F621F-E5DA-4981-917F-F91534F44008}" type="presParOf" srcId="{17B15BF5-C925-4469-9254-746E4B96DE72}" destId="{FCBDB13B-C134-4260-A6C2-F26E441A0582}" srcOrd="8" destOrd="0" presId="urn:microsoft.com/office/officeart/2008/layout/HorizontalMultiLevelHierarchy"/>
    <dgm:cxn modelId="{51B1DBAD-489A-4B0D-940D-9B91AC648EED}" type="presParOf" srcId="{FCBDB13B-C134-4260-A6C2-F26E441A0582}" destId="{39C9797E-00CF-4796-A9E9-8BF2BE6C7AC5}" srcOrd="0" destOrd="0" presId="urn:microsoft.com/office/officeart/2008/layout/HorizontalMultiLevelHierarchy"/>
    <dgm:cxn modelId="{4F0B6ECC-A9FC-4336-BB38-EB08ADE0B437}" type="presParOf" srcId="{17B15BF5-C925-4469-9254-746E4B96DE72}" destId="{8F78F690-2C8D-484E-9236-3A0755974725}" srcOrd="9" destOrd="0" presId="urn:microsoft.com/office/officeart/2008/layout/HorizontalMultiLevelHierarchy"/>
    <dgm:cxn modelId="{F0EFE237-3210-4BC2-A5D0-B8CC0D791C9E}" type="presParOf" srcId="{8F78F690-2C8D-484E-9236-3A0755974725}" destId="{C274558F-1B5D-4DDE-828A-FE409FBFF6CD}" srcOrd="0" destOrd="0" presId="urn:microsoft.com/office/officeart/2008/layout/HorizontalMultiLevelHierarchy"/>
    <dgm:cxn modelId="{286E3EBF-6F02-4755-A352-C4E8FD326369}" type="presParOf" srcId="{8F78F690-2C8D-484E-9236-3A0755974725}" destId="{0E1FE252-1F66-406C-9D30-0327343FB0E7}" srcOrd="1" destOrd="0" presId="urn:microsoft.com/office/officeart/2008/layout/HorizontalMultiLevelHierarchy"/>
    <dgm:cxn modelId="{65E93495-CB14-4E68-A88B-463ED6FFE50F}" type="presParOf" srcId="{0E1FE252-1F66-406C-9D30-0327343FB0E7}" destId="{879892CA-AB1D-4FD7-9352-B2C4BBA9EA40}" srcOrd="0" destOrd="0" presId="urn:microsoft.com/office/officeart/2008/layout/HorizontalMultiLevelHierarchy"/>
    <dgm:cxn modelId="{C3830E22-ACE2-46A9-9319-2F2420C927AD}" type="presParOf" srcId="{879892CA-AB1D-4FD7-9352-B2C4BBA9EA40}" destId="{6D618867-E881-4B09-AD58-45359A094036}" srcOrd="0" destOrd="0" presId="urn:microsoft.com/office/officeart/2008/layout/HorizontalMultiLevelHierarchy"/>
    <dgm:cxn modelId="{A7DAC416-5DCD-4428-BD52-DB5718532AC3}" type="presParOf" srcId="{0E1FE252-1F66-406C-9D30-0327343FB0E7}" destId="{8B19E7ED-2F4C-4620-AFF7-4EA06BBBDD9F}" srcOrd="1" destOrd="0" presId="urn:microsoft.com/office/officeart/2008/layout/HorizontalMultiLevelHierarchy"/>
    <dgm:cxn modelId="{FB333F03-97F6-4E77-8C6D-D6A338AC1DFC}" type="presParOf" srcId="{8B19E7ED-2F4C-4620-AFF7-4EA06BBBDD9F}" destId="{79ACC36A-DE0E-4100-8743-477675E1ABAF}" srcOrd="0" destOrd="0" presId="urn:microsoft.com/office/officeart/2008/layout/HorizontalMultiLevelHierarchy"/>
    <dgm:cxn modelId="{F0DBCCEC-30E8-41AC-9051-66FB50D38AC1}" type="presParOf" srcId="{8B19E7ED-2F4C-4620-AFF7-4EA06BBBDD9F}" destId="{0A56C10C-7473-42CB-91C5-35CEE71B07F0}" srcOrd="1" destOrd="0" presId="urn:microsoft.com/office/officeart/2008/layout/HorizontalMultiLevelHierarchy"/>
    <dgm:cxn modelId="{5EED668F-A805-4DC5-B5E6-15388E2C03E2}" type="presParOf" srcId="{0E1FE252-1F66-406C-9D30-0327343FB0E7}" destId="{2ACFFA72-05B9-427B-8596-B07558B131A6}" srcOrd="2" destOrd="0" presId="urn:microsoft.com/office/officeart/2008/layout/HorizontalMultiLevelHierarchy"/>
    <dgm:cxn modelId="{4F9DC26E-2D2F-48F8-8725-842A4C4A6F84}" type="presParOf" srcId="{2ACFFA72-05B9-427B-8596-B07558B131A6}" destId="{A9815584-5CE5-422F-8F12-7F39A3038ED3}" srcOrd="0" destOrd="0" presId="urn:microsoft.com/office/officeart/2008/layout/HorizontalMultiLevelHierarchy"/>
    <dgm:cxn modelId="{79BFCA0E-2204-464A-A6BB-D83535AA63F5}" type="presParOf" srcId="{0E1FE252-1F66-406C-9D30-0327343FB0E7}" destId="{25B8A8BF-C440-4E56-89CA-648A09B13307}" srcOrd="3" destOrd="0" presId="urn:microsoft.com/office/officeart/2008/layout/HorizontalMultiLevelHierarchy"/>
    <dgm:cxn modelId="{F3FB7EA8-5246-4FE7-9926-B77951742B3E}" type="presParOf" srcId="{25B8A8BF-C440-4E56-89CA-648A09B13307}" destId="{1B5395E1-4772-473F-8147-1F64694EB9FB}" srcOrd="0" destOrd="0" presId="urn:microsoft.com/office/officeart/2008/layout/HorizontalMultiLevelHierarchy"/>
    <dgm:cxn modelId="{B80DC4F2-02CD-4566-913F-470415A0D78C}" type="presParOf" srcId="{25B8A8BF-C440-4E56-89CA-648A09B13307}" destId="{AAAB64A0-4D79-48B8-9D4D-861DAE7D3033}" srcOrd="1" destOrd="0" presId="urn:microsoft.com/office/officeart/2008/layout/HorizontalMultiLevelHierarchy"/>
    <dgm:cxn modelId="{46EC8941-36CD-4343-915B-E35B13600172}" type="presParOf" srcId="{0E1FE252-1F66-406C-9D30-0327343FB0E7}" destId="{9EFF910F-D24D-4444-B4A3-09BDA107D27C}" srcOrd="4" destOrd="0" presId="urn:microsoft.com/office/officeart/2008/layout/HorizontalMultiLevelHierarchy"/>
    <dgm:cxn modelId="{89B0E959-1073-4D4F-92B8-587C1E30500F}" type="presParOf" srcId="{9EFF910F-D24D-4444-B4A3-09BDA107D27C}" destId="{A96BF5CF-D459-4667-83CD-08D0C94713E6}" srcOrd="0" destOrd="0" presId="urn:microsoft.com/office/officeart/2008/layout/HorizontalMultiLevelHierarchy"/>
    <dgm:cxn modelId="{5BEF7839-9875-432F-8133-878E462714A1}" type="presParOf" srcId="{0E1FE252-1F66-406C-9D30-0327343FB0E7}" destId="{C41C47CF-DCB5-4C79-B03A-6ACDE55FE351}" srcOrd="5" destOrd="0" presId="urn:microsoft.com/office/officeart/2008/layout/HorizontalMultiLevelHierarchy"/>
    <dgm:cxn modelId="{2BF4F9ED-0ADD-446D-BA63-0F5952618223}" type="presParOf" srcId="{C41C47CF-DCB5-4C79-B03A-6ACDE55FE351}" destId="{71BF48D6-04EE-4FD6-AAD2-4EB81DFD5011}" srcOrd="0" destOrd="0" presId="urn:microsoft.com/office/officeart/2008/layout/HorizontalMultiLevelHierarchy"/>
    <dgm:cxn modelId="{E58AFA7F-0AC6-4F23-8B76-23CD8C531387}" type="presParOf" srcId="{C41C47CF-DCB5-4C79-B03A-6ACDE55FE351}" destId="{FBDC7F00-A72D-423F-ADE3-83FFFA3A2F73}"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122DCD-5AF3-43CF-BFC1-D1F181AF50ED}"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es-ES"/>
        </a:p>
      </dgm:t>
    </dgm:pt>
    <dgm:pt modelId="{2C595EBC-1812-440E-A26E-50F48EC6ACE0}">
      <dgm:prSet phldrT="[Texto]"/>
      <dgm:spPr/>
      <dgm:t>
        <a:bodyPr/>
        <a:lstStyle/>
        <a:p>
          <a:r>
            <a:rPr lang="es-ES" dirty="0"/>
            <a:t>Activos para la Productividad  </a:t>
          </a:r>
        </a:p>
      </dgm:t>
    </dgm:pt>
    <dgm:pt modelId="{CA353C6D-5614-4AF5-AE7C-AD83284DAE53}" type="parTrans" cxnId="{018D6B3F-0954-4143-9043-9EDD6EB457C9}">
      <dgm:prSet/>
      <dgm:spPr/>
      <dgm:t>
        <a:bodyPr/>
        <a:lstStyle/>
        <a:p>
          <a:endParaRPr lang="es-ES"/>
        </a:p>
      </dgm:t>
    </dgm:pt>
    <dgm:pt modelId="{35A0F602-78B8-49C6-BDAB-87310A7E3846}" type="sibTrans" cxnId="{018D6B3F-0954-4143-9043-9EDD6EB457C9}">
      <dgm:prSet/>
      <dgm:spPr/>
      <dgm:t>
        <a:bodyPr/>
        <a:lstStyle/>
        <a:p>
          <a:endParaRPr lang="es-ES"/>
        </a:p>
      </dgm:t>
    </dgm:pt>
    <dgm:pt modelId="{E384F435-0137-43C0-9EAA-34CBDF3AEE0F}">
      <dgm:prSet phldrT="[Texto]"/>
      <dgm:spPr/>
      <dgm:t>
        <a:bodyPr/>
        <a:lstStyle/>
        <a:p>
          <a:r>
            <a:rPr lang="es-ES" dirty="0"/>
            <a:t>Venta de Inmuebles</a:t>
          </a:r>
        </a:p>
      </dgm:t>
    </dgm:pt>
    <dgm:pt modelId="{B0022C26-25B5-4921-A62F-941880EC7B51}" type="parTrans" cxnId="{6545AB05-5CEE-4CB4-9F00-B3188637267D}">
      <dgm:prSet/>
      <dgm:spPr/>
      <dgm:t>
        <a:bodyPr/>
        <a:lstStyle/>
        <a:p>
          <a:endParaRPr lang="es-ES"/>
        </a:p>
      </dgm:t>
    </dgm:pt>
    <dgm:pt modelId="{BEB801CA-48CA-4BC9-8D7B-C95825CDDF6A}" type="sibTrans" cxnId="{6545AB05-5CEE-4CB4-9F00-B3188637267D}">
      <dgm:prSet/>
      <dgm:spPr/>
      <dgm:t>
        <a:bodyPr/>
        <a:lstStyle/>
        <a:p>
          <a:endParaRPr lang="es-ES"/>
        </a:p>
      </dgm:t>
    </dgm:pt>
    <dgm:pt modelId="{80AA7971-EA5F-4064-9E96-3E3EA2C6D621}">
      <dgm:prSet phldrT="[Texto]"/>
      <dgm:spPr/>
      <dgm:t>
        <a:bodyPr/>
        <a:lstStyle/>
        <a:p>
          <a:r>
            <a:rPr lang="es-ES" dirty="0"/>
            <a:t>Venta de Muebles</a:t>
          </a:r>
        </a:p>
      </dgm:t>
    </dgm:pt>
    <dgm:pt modelId="{E21BCF8E-D141-4B8D-A85B-872D2227C5F7}" type="parTrans" cxnId="{003FE894-DCDE-4F1E-BF19-763F64A25887}">
      <dgm:prSet/>
      <dgm:spPr/>
      <dgm:t>
        <a:bodyPr/>
        <a:lstStyle/>
        <a:p>
          <a:endParaRPr lang="es-ES"/>
        </a:p>
      </dgm:t>
    </dgm:pt>
    <dgm:pt modelId="{187E265C-0683-41D3-AC2E-1FAC25ADB181}" type="sibTrans" cxnId="{003FE894-DCDE-4F1E-BF19-763F64A25887}">
      <dgm:prSet/>
      <dgm:spPr/>
      <dgm:t>
        <a:bodyPr/>
        <a:lstStyle/>
        <a:p>
          <a:endParaRPr lang="es-ES"/>
        </a:p>
      </dgm:t>
    </dgm:pt>
    <dgm:pt modelId="{EE0FE832-305E-4580-87E6-74436F90C162}">
      <dgm:prSet phldrT="[Texto]"/>
      <dgm:spPr/>
      <dgm:t>
        <a:bodyPr/>
        <a:lstStyle/>
        <a:p>
          <a:r>
            <a:rPr lang="es-ES" dirty="0"/>
            <a:t>Venta de Sociedades</a:t>
          </a:r>
        </a:p>
      </dgm:t>
    </dgm:pt>
    <dgm:pt modelId="{D8C8D85D-3258-440F-9F1F-9B4D17ADDDB3}" type="parTrans" cxnId="{E179DA63-72AD-46F6-9221-8824CEF949E2}">
      <dgm:prSet/>
      <dgm:spPr/>
      <dgm:t>
        <a:bodyPr/>
        <a:lstStyle/>
        <a:p>
          <a:endParaRPr lang="es-ES"/>
        </a:p>
      </dgm:t>
    </dgm:pt>
    <dgm:pt modelId="{CD8E3DB7-A9E6-4D88-9AB6-2EEAAEB33623}" type="sibTrans" cxnId="{E179DA63-72AD-46F6-9221-8824CEF949E2}">
      <dgm:prSet/>
      <dgm:spPr/>
      <dgm:t>
        <a:bodyPr/>
        <a:lstStyle/>
        <a:p>
          <a:endParaRPr lang="es-ES"/>
        </a:p>
      </dgm:t>
    </dgm:pt>
    <dgm:pt modelId="{1E19958F-4871-46C7-8C2B-1EEE2781F65A}">
      <dgm:prSet/>
      <dgm:spPr/>
      <dgm:t>
        <a:bodyPr/>
        <a:lstStyle/>
        <a:p>
          <a:r>
            <a:rPr lang="es-ES" dirty="0"/>
            <a:t>Arriendos y Recaudo </a:t>
          </a:r>
        </a:p>
      </dgm:t>
    </dgm:pt>
    <dgm:pt modelId="{43D52F34-B4AE-4DBB-8715-61716D97241E}" type="parTrans" cxnId="{59688ACC-36AF-4D3F-A131-D743C675AD47}">
      <dgm:prSet/>
      <dgm:spPr/>
      <dgm:t>
        <a:bodyPr/>
        <a:lstStyle/>
        <a:p>
          <a:endParaRPr lang="es-ES"/>
        </a:p>
      </dgm:t>
    </dgm:pt>
    <dgm:pt modelId="{28F289D4-AC5B-445F-AC31-1881607CC7B6}" type="sibTrans" cxnId="{59688ACC-36AF-4D3F-A131-D743C675AD47}">
      <dgm:prSet/>
      <dgm:spPr/>
      <dgm:t>
        <a:bodyPr/>
        <a:lstStyle/>
        <a:p>
          <a:endParaRPr lang="es-ES"/>
        </a:p>
      </dgm:t>
    </dgm:pt>
    <dgm:pt modelId="{6F188A9B-C2C4-47D4-A441-8B930162352E}">
      <dgm:prSet>
        <dgm:style>
          <a:lnRef idx="0">
            <a:scrgbClr r="0" g="0" b="0"/>
          </a:lnRef>
          <a:fillRef idx="0">
            <a:scrgbClr r="0" g="0" b="0"/>
          </a:fillRef>
          <a:effectRef idx="0">
            <a:scrgbClr r="0" g="0" b="0"/>
          </a:effectRef>
          <a:fontRef idx="minor">
            <a:schemeClr val="lt1"/>
          </a:fontRef>
        </dgm:style>
      </dgm:prSet>
      <dgm:spPr>
        <a:solidFill>
          <a:schemeClr val="accent6"/>
        </a:solidFill>
        <a:ln>
          <a:noFill/>
        </a:ln>
      </dgm:spPr>
      <dgm:t>
        <a:bodyPr/>
        <a:lstStyle/>
        <a:p>
          <a:r>
            <a:rPr lang="es-ES" dirty="0"/>
            <a:t>Evolución Previsible de la Sociedad </a:t>
          </a:r>
        </a:p>
      </dgm:t>
    </dgm:pt>
    <dgm:pt modelId="{8A977524-87D2-48C6-8053-B6E2F1E15D0C}" type="parTrans" cxnId="{44E021D7-554F-4CD1-B40D-19E221A802B7}">
      <dgm:prSet/>
      <dgm:spPr/>
      <dgm:t>
        <a:bodyPr/>
        <a:lstStyle/>
        <a:p>
          <a:endParaRPr lang="es-ES"/>
        </a:p>
      </dgm:t>
    </dgm:pt>
    <dgm:pt modelId="{1C37C010-D740-42E3-B885-EF3B189DD04A}" type="sibTrans" cxnId="{44E021D7-554F-4CD1-B40D-19E221A802B7}">
      <dgm:prSet/>
      <dgm:spPr/>
      <dgm:t>
        <a:bodyPr/>
        <a:lstStyle/>
        <a:p>
          <a:endParaRPr lang="es-ES"/>
        </a:p>
      </dgm:t>
    </dgm:pt>
    <dgm:pt modelId="{8C355A5D-2C5B-4CFD-AE3F-3EEDB9BC5307}">
      <dgm:prSet/>
      <dgm:spPr/>
      <dgm:t>
        <a:bodyPr/>
        <a:lstStyle/>
        <a:p>
          <a:r>
            <a:rPr lang="es-ES" dirty="0"/>
            <a:t>Venta de Inmuebles Sociales</a:t>
          </a:r>
        </a:p>
      </dgm:t>
    </dgm:pt>
    <dgm:pt modelId="{C71BBCFD-C2BA-4AD6-98D9-219A9B3195E5}" type="parTrans" cxnId="{9834F8CC-AE9B-499B-92E7-D40A101BA9E8}">
      <dgm:prSet/>
      <dgm:spPr/>
      <dgm:t>
        <a:bodyPr/>
        <a:lstStyle/>
        <a:p>
          <a:endParaRPr lang="es-ES"/>
        </a:p>
      </dgm:t>
    </dgm:pt>
    <dgm:pt modelId="{C99912BC-CEDD-4117-83A7-F4BDF328E971}" type="sibTrans" cxnId="{9834F8CC-AE9B-499B-92E7-D40A101BA9E8}">
      <dgm:prSet/>
      <dgm:spPr/>
      <dgm:t>
        <a:bodyPr/>
        <a:lstStyle/>
        <a:p>
          <a:endParaRPr lang="es-ES"/>
        </a:p>
      </dgm:t>
    </dgm:pt>
    <dgm:pt modelId="{15F052E7-E982-4A9C-90C8-D91463A790FF}">
      <dgm:prSet/>
      <dgm:spPr/>
      <dgm:t>
        <a:bodyPr/>
        <a:lstStyle/>
        <a:p>
          <a:r>
            <a:rPr lang="es-ES" dirty="0"/>
            <a:t>Monetización</a:t>
          </a:r>
        </a:p>
      </dgm:t>
    </dgm:pt>
    <dgm:pt modelId="{F9361C22-4AB1-4BBD-88D8-FABFC2E18EF1}" type="parTrans" cxnId="{3B1B21EE-B966-41AD-81FE-20754346E2BF}">
      <dgm:prSet/>
      <dgm:spPr/>
      <dgm:t>
        <a:bodyPr/>
        <a:lstStyle/>
        <a:p>
          <a:endParaRPr lang="es-ES"/>
        </a:p>
      </dgm:t>
    </dgm:pt>
    <dgm:pt modelId="{5962F0C4-7039-4B56-9B51-C91B11C895AD}" type="sibTrans" cxnId="{3B1B21EE-B966-41AD-81FE-20754346E2BF}">
      <dgm:prSet/>
      <dgm:spPr/>
      <dgm:t>
        <a:bodyPr/>
        <a:lstStyle/>
        <a:p>
          <a:endParaRPr lang="es-ES"/>
        </a:p>
      </dgm:t>
    </dgm:pt>
    <dgm:pt modelId="{FAADBA73-1E01-470E-ADA6-679F2CD2DE74}">
      <dgm:prSet/>
      <dgm:spPr/>
      <dgm:t>
        <a:bodyPr/>
        <a:lstStyle/>
        <a:p>
          <a:r>
            <a:rPr lang="es-ES" dirty="0"/>
            <a:t>Venta Semovientes</a:t>
          </a:r>
        </a:p>
      </dgm:t>
    </dgm:pt>
    <dgm:pt modelId="{9CD7DD27-407B-48A4-8869-3D59D8CBD870}" type="parTrans" cxnId="{4AC28E31-A230-42FF-A31C-AA64E5FFEB0C}">
      <dgm:prSet/>
      <dgm:spPr/>
      <dgm:t>
        <a:bodyPr/>
        <a:lstStyle/>
        <a:p>
          <a:endParaRPr lang="es-ES"/>
        </a:p>
      </dgm:t>
    </dgm:pt>
    <dgm:pt modelId="{6B40E31C-7649-4C5B-A279-03DB02EA60CE}" type="sibTrans" cxnId="{4AC28E31-A230-42FF-A31C-AA64E5FFEB0C}">
      <dgm:prSet/>
      <dgm:spPr/>
      <dgm:t>
        <a:bodyPr/>
        <a:lstStyle/>
        <a:p>
          <a:endParaRPr lang="es-ES"/>
        </a:p>
      </dgm:t>
    </dgm:pt>
    <dgm:pt modelId="{68A58CD8-EB35-4CDD-91AC-4DF8F255EDA7}">
      <dgm:prSet/>
      <dgm:spPr/>
      <dgm:t>
        <a:bodyPr/>
        <a:lstStyle/>
        <a:p>
          <a:r>
            <a:rPr lang="es-ES" dirty="0"/>
            <a:t>Transferencias 2019</a:t>
          </a:r>
        </a:p>
      </dgm:t>
    </dgm:pt>
    <dgm:pt modelId="{EF3F981A-5227-4CD4-B759-5082EF65DF6D}" type="parTrans" cxnId="{97B7F093-1B4F-42B7-A515-3FCB82D81FC7}">
      <dgm:prSet/>
      <dgm:spPr/>
      <dgm:t>
        <a:bodyPr/>
        <a:lstStyle/>
        <a:p>
          <a:endParaRPr lang="es-ES"/>
        </a:p>
      </dgm:t>
    </dgm:pt>
    <dgm:pt modelId="{53F73F1E-78CE-443F-B5F1-361BCF9D82BD}" type="sibTrans" cxnId="{97B7F093-1B4F-42B7-A515-3FCB82D81FC7}">
      <dgm:prSet/>
      <dgm:spPr/>
      <dgm:t>
        <a:bodyPr/>
        <a:lstStyle/>
        <a:p>
          <a:endParaRPr lang="es-ES"/>
        </a:p>
      </dgm:t>
    </dgm:pt>
    <dgm:pt modelId="{8B2D5605-2248-481C-B9B1-572AF94BB859}">
      <dgm:prSet>
        <dgm:style>
          <a:lnRef idx="0">
            <a:scrgbClr r="0" g="0" b="0"/>
          </a:lnRef>
          <a:fillRef idx="0">
            <a:scrgbClr r="0" g="0" b="0"/>
          </a:fillRef>
          <a:effectRef idx="0">
            <a:scrgbClr r="0" g="0" b="0"/>
          </a:effectRef>
          <a:fontRef idx="minor">
            <a:schemeClr val="lt1"/>
          </a:fontRef>
        </dgm:style>
      </dgm:prSet>
      <dgm:spPr>
        <a:solidFill>
          <a:schemeClr val="accent6"/>
        </a:solidFill>
        <a:ln>
          <a:noFill/>
        </a:ln>
      </dgm:spPr>
      <dgm:t>
        <a:bodyPr/>
        <a:lstStyle/>
        <a:p>
          <a:r>
            <a:rPr lang="es-ES" dirty="0"/>
            <a:t>Operaciones Celebradas con los Socios </a:t>
          </a:r>
        </a:p>
      </dgm:t>
    </dgm:pt>
    <dgm:pt modelId="{2928CE5E-2FAE-44E1-9209-083BD39B3699}" type="parTrans" cxnId="{F963B167-410A-4F3E-9EF9-58CC1FA717C1}">
      <dgm:prSet/>
      <dgm:spPr/>
      <dgm:t>
        <a:bodyPr/>
        <a:lstStyle/>
        <a:p>
          <a:endParaRPr lang="es-ES"/>
        </a:p>
      </dgm:t>
    </dgm:pt>
    <dgm:pt modelId="{AC029B17-A586-45D1-88D1-F6467F1B52A6}" type="sibTrans" cxnId="{F963B167-410A-4F3E-9EF9-58CC1FA717C1}">
      <dgm:prSet/>
      <dgm:spPr/>
      <dgm:t>
        <a:bodyPr/>
        <a:lstStyle/>
        <a:p>
          <a:endParaRPr lang="es-ES"/>
        </a:p>
      </dgm:t>
    </dgm:pt>
    <dgm:pt modelId="{B80205AC-5503-4620-BDD4-3BAC4D84627E}" type="pres">
      <dgm:prSet presAssocID="{5B122DCD-5AF3-43CF-BFC1-D1F181AF50ED}" presName="Name0" presStyleCnt="0">
        <dgm:presLayoutVars>
          <dgm:chPref val="1"/>
          <dgm:dir/>
          <dgm:animOne val="branch"/>
          <dgm:animLvl val="lvl"/>
          <dgm:resizeHandles val="exact"/>
        </dgm:presLayoutVars>
      </dgm:prSet>
      <dgm:spPr/>
    </dgm:pt>
    <dgm:pt modelId="{2F35EDB1-9717-4D18-9610-F04258B85114}" type="pres">
      <dgm:prSet presAssocID="{2C595EBC-1812-440E-A26E-50F48EC6ACE0}" presName="root1" presStyleCnt="0"/>
      <dgm:spPr/>
    </dgm:pt>
    <dgm:pt modelId="{92FDBACC-605A-47A1-8653-7153E4F76EDC}" type="pres">
      <dgm:prSet presAssocID="{2C595EBC-1812-440E-A26E-50F48EC6ACE0}" presName="LevelOneTextNode" presStyleLbl="node0" presStyleIdx="0" presStyleCnt="1" custLinFactNeighborY="0">
        <dgm:presLayoutVars>
          <dgm:chPref val="3"/>
        </dgm:presLayoutVars>
      </dgm:prSet>
      <dgm:spPr/>
    </dgm:pt>
    <dgm:pt modelId="{17B15BF5-C925-4469-9254-746E4B96DE72}" type="pres">
      <dgm:prSet presAssocID="{2C595EBC-1812-440E-A26E-50F48EC6ACE0}" presName="level2hierChild" presStyleCnt="0"/>
      <dgm:spPr/>
    </dgm:pt>
    <dgm:pt modelId="{016CE244-3239-489E-875C-4E5AE7CF7755}" type="pres">
      <dgm:prSet presAssocID="{B0022C26-25B5-4921-A62F-941880EC7B51}" presName="conn2-1" presStyleLbl="parChTrans1D2" presStyleIdx="0" presStyleCnt="6"/>
      <dgm:spPr/>
    </dgm:pt>
    <dgm:pt modelId="{ACE9582D-CBE6-4450-BDA1-43E3B2352F6A}" type="pres">
      <dgm:prSet presAssocID="{B0022C26-25B5-4921-A62F-941880EC7B51}" presName="connTx" presStyleLbl="parChTrans1D2" presStyleIdx="0" presStyleCnt="6"/>
      <dgm:spPr/>
    </dgm:pt>
    <dgm:pt modelId="{6A9A27F8-316C-47DE-AE77-70CA8E2C6F02}" type="pres">
      <dgm:prSet presAssocID="{E384F435-0137-43C0-9EAA-34CBDF3AEE0F}" presName="root2" presStyleCnt="0"/>
      <dgm:spPr/>
    </dgm:pt>
    <dgm:pt modelId="{FEE40E9A-1A83-4179-ABD4-503AEB59F9C6}" type="pres">
      <dgm:prSet presAssocID="{E384F435-0137-43C0-9EAA-34CBDF3AEE0F}" presName="LevelTwoTextNode" presStyleLbl="node2" presStyleIdx="0" presStyleCnt="6">
        <dgm:presLayoutVars>
          <dgm:chPref val="3"/>
        </dgm:presLayoutVars>
      </dgm:prSet>
      <dgm:spPr/>
    </dgm:pt>
    <dgm:pt modelId="{202D7695-5A05-40D1-9E9B-6B2D0A074889}" type="pres">
      <dgm:prSet presAssocID="{E384F435-0137-43C0-9EAA-34CBDF3AEE0F}" presName="level3hierChild" presStyleCnt="0"/>
      <dgm:spPr/>
    </dgm:pt>
    <dgm:pt modelId="{C1D1222F-3CEC-4D8E-B5A8-5EA504EB617A}" type="pres">
      <dgm:prSet presAssocID="{E21BCF8E-D141-4B8D-A85B-872D2227C5F7}" presName="conn2-1" presStyleLbl="parChTrans1D2" presStyleIdx="1" presStyleCnt="6"/>
      <dgm:spPr/>
    </dgm:pt>
    <dgm:pt modelId="{03D91754-320B-45C3-BB0A-89EDE73FF6D4}" type="pres">
      <dgm:prSet presAssocID="{E21BCF8E-D141-4B8D-A85B-872D2227C5F7}" presName="connTx" presStyleLbl="parChTrans1D2" presStyleIdx="1" presStyleCnt="6"/>
      <dgm:spPr/>
    </dgm:pt>
    <dgm:pt modelId="{22AE49FF-2A54-4C5E-9A5C-552918703870}" type="pres">
      <dgm:prSet presAssocID="{80AA7971-EA5F-4064-9E96-3E3EA2C6D621}" presName="root2" presStyleCnt="0"/>
      <dgm:spPr/>
    </dgm:pt>
    <dgm:pt modelId="{45A825C0-A1A2-45F7-837A-EF1F43341D74}" type="pres">
      <dgm:prSet presAssocID="{80AA7971-EA5F-4064-9E96-3E3EA2C6D621}" presName="LevelTwoTextNode" presStyleLbl="node2" presStyleIdx="1" presStyleCnt="6">
        <dgm:presLayoutVars>
          <dgm:chPref val="3"/>
        </dgm:presLayoutVars>
      </dgm:prSet>
      <dgm:spPr/>
    </dgm:pt>
    <dgm:pt modelId="{2325D65C-4D4F-4927-B36A-1D6FE3726F58}" type="pres">
      <dgm:prSet presAssocID="{80AA7971-EA5F-4064-9E96-3E3EA2C6D621}" presName="level3hierChild" presStyleCnt="0"/>
      <dgm:spPr/>
    </dgm:pt>
    <dgm:pt modelId="{64374DE5-66B5-4295-8C92-2CB990A26260}" type="pres">
      <dgm:prSet presAssocID="{F9361C22-4AB1-4BBD-88D8-FABFC2E18EF1}" presName="conn2-1" presStyleLbl="parChTrans1D3" presStyleIdx="0" presStyleCnt="4"/>
      <dgm:spPr/>
    </dgm:pt>
    <dgm:pt modelId="{CF6F91F5-0C8F-4691-B009-DC6CA394B9E4}" type="pres">
      <dgm:prSet presAssocID="{F9361C22-4AB1-4BBD-88D8-FABFC2E18EF1}" presName="connTx" presStyleLbl="parChTrans1D3" presStyleIdx="0" presStyleCnt="4"/>
      <dgm:spPr/>
    </dgm:pt>
    <dgm:pt modelId="{42A67BD6-DFE9-44BC-A7AD-21A713211543}" type="pres">
      <dgm:prSet presAssocID="{15F052E7-E982-4A9C-90C8-D91463A790FF}" presName="root2" presStyleCnt="0"/>
      <dgm:spPr/>
    </dgm:pt>
    <dgm:pt modelId="{B7E4B22A-1E5B-4923-A96D-48A5A6EE505C}" type="pres">
      <dgm:prSet presAssocID="{15F052E7-E982-4A9C-90C8-D91463A790FF}" presName="LevelTwoTextNode" presStyleLbl="node3" presStyleIdx="0" presStyleCnt="4">
        <dgm:presLayoutVars>
          <dgm:chPref val="3"/>
        </dgm:presLayoutVars>
      </dgm:prSet>
      <dgm:spPr/>
    </dgm:pt>
    <dgm:pt modelId="{17EB3595-5C69-4498-ABDE-4BAC088025C8}" type="pres">
      <dgm:prSet presAssocID="{15F052E7-E982-4A9C-90C8-D91463A790FF}" presName="level3hierChild" presStyleCnt="0"/>
      <dgm:spPr/>
    </dgm:pt>
    <dgm:pt modelId="{34C8D06D-329F-4014-BAB2-BB806D0A3A80}" type="pres">
      <dgm:prSet presAssocID="{9CD7DD27-407B-48A4-8869-3D59D8CBD870}" presName="conn2-1" presStyleLbl="parChTrans1D3" presStyleIdx="1" presStyleCnt="4"/>
      <dgm:spPr/>
    </dgm:pt>
    <dgm:pt modelId="{A86CAA6F-D1AD-40C5-9932-B8470C18DD3F}" type="pres">
      <dgm:prSet presAssocID="{9CD7DD27-407B-48A4-8869-3D59D8CBD870}" presName="connTx" presStyleLbl="parChTrans1D3" presStyleIdx="1" presStyleCnt="4"/>
      <dgm:spPr/>
    </dgm:pt>
    <dgm:pt modelId="{D621F085-B050-46CE-A2CA-732862B93A45}" type="pres">
      <dgm:prSet presAssocID="{FAADBA73-1E01-470E-ADA6-679F2CD2DE74}" presName="root2" presStyleCnt="0"/>
      <dgm:spPr/>
    </dgm:pt>
    <dgm:pt modelId="{91191280-06BC-45A1-8D35-8A83D1E61F23}" type="pres">
      <dgm:prSet presAssocID="{FAADBA73-1E01-470E-ADA6-679F2CD2DE74}" presName="LevelTwoTextNode" presStyleLbl="node3" presStyleIdx="1" presStyleCnt="4">
        <dgm:presLayoutVars>
          <dgm:chPref val="3"/>
        </dgm:presLayoutVars>
      </dgm:prSet>
      <dgm:spPr/>
    </dgm:pt>
    <dgm:pt modelId="{55CF59F2-D640-47F4-AAC5-994370CC18F8}" type="pres">
      <dgm:prSet presAssocID="{FAADBA73-1E01-470E-ADA6-679F2CD2DE74}" presName="level3hierChild" presStyleCnt="0"/>
      <dgm:spPr/>
    </dgm:pt>
    <dgm:pt modelId="{ED24BFB0-77B7-46EA-87D4-80F6DEE0D252}" type="pres">
      <dgm:prSet presAssocID="{D8C8D85D-3258-440F-9F1F-9B4D17ADDDB3}" presName="conn2-1" presStyleLbl="parChTrans1D2" presStyleIdx="2" presStyleCnt="6"/>
      <dgm:spPr/>
    </dgm:pt>
    <dgm:pt modelId="{B538857B-CD7B-41FC-99FD-091D1C2CF9DA}" type="pres">
      <dgm:prSet presAssocID="{D8C8D85D-3258-440F-9F1F-9B4D17ADDDB3}" presName="connTx" presStyleLbl="parChTrans1D2" presStyleIdx="2" presStyleCnt="6"/>
      <dgm:spPr/>
    </dgm:pt>
    <dgm:pt modelId="{466EE8FE-ED2B-4D4F-AC4B-D35957425C13}" type="pres">
      <dgm:prSet presAssocID="{EE0FE832-305E-4580-87E6-74436F90C162}" presName="root2" presStyleCnt="0"/>
      <dgm:spPr/>
    </dgm:pt>
    <dgm:pt modelId="{1DA0EF14-9642-4A43-BEEA-8C4F0EC2DF8F}" type="pres">
      <dgm:prSet presAssocID="{EE0FE832-305E-4580-87E6-74436F90C162}" presName="LevelTwoTextNode" presStyleLbl="node2" presStyleIdx="2" presStyleCnt="6">
        <dgm:presLayoutVars>
          <dgm:chPref val="3"/>
        </dgm:presLayoutVars>
      </dgm:prSet>
      <dgm:spPr/>
    </dgm:pt>
    <dgm:pt modelId="{7D2E0E0C-C1A4-4A1C-80AE-436556C45583}" type="pres">
      <dgm:prSet presAssocID="{EE0FE832-305E-4580-87E6-74436F90C162}" presName="level3hierChild" presStyleCnt="0"/>
      <dgm:spPr/>
    </dgm:pt>
    <dgm:pt modelId="{75374ED4-C9D2-4195-A09B-F16BE8199004}" type="pres">
      <dgm:prSet presAssocID="{C71BBCFD-C2BA-4AD6-98D9-219A9B3195E5}" presName="conn2-1" presStyleLbl="parChTrans1D3" presStyleIdx="2" presStyleCnt="4"/>
      <dgm:spPr/>
    </dgm:pt>
    <dgm:pt modelId="{6F5A7341-245A-4CD9-B837-9D67E3C86280}" type="pres">
      <dgm:prSet presAssocID="{C71BBCFD-C2BA-4AD6-98D9-219A9B3195E5}" presName="connTx" presStyleLbl="parChTrans1D3" presStyleIdx="2" presStyleCnt="4"/>
      <dgm:spPr/>
    </dgm:pt>
    <dgm:pt modelId="{82B47C71-3374-4E1D-B6FC-64EAB4AFB497}" type="pres">
      <dgm:prSet presAssocID="{8C355A5D-2C5B-4CFD-AE3F-3EEDB9BC5307}" presName="root2" presStyleCnt="0"/>
      <dgm:spPr/>
    </dgm:pt>
    <dgm:pt modelId="{DFD59887-9C6E-4EF3-BD50-3D68A40A779C}" type="pres">
      <dgm:prSet presAssocID="{8C355A5D-2C5B-4CFD-AE3F-3EEDB9BC5307}" presName="LevelTwoTextNode" presStyleLbl="node3" presStyleIdx="2" presStyleCnt="4">
        <dgm:presLayoutVars>
          <dgm:chPref val="3"/>
        </dgm:presLayoutVars>
      </dgm:prSet>
      <dgm:spPr/>
    </dgm:pt>
    <dgm:pt modelId="{3EC16CD0-9FC9-4A15-9349-9A8F7C4B48BC}" type="pres">
      <dgm:prSet presAssocID="{8C355A5D-2C5B-4CFD-AE3F-3EEDB9BC5307}" presName="level3hierChild" presStyleCnt="0"/>
      <dgm:spPr/>
    </dgm:pt>
    <dgm:pt modelId="{E33E87DF-0503-4823-88C0-6DDEE6C4C93F}" type="pres">
      <dgm:prSet presAssocID="{43D52F34-B4AE-4DBB-8715-61716D97241E}" presName="conn2-1" presStyleLbl="parChTrans1D2" presStyleIdx="3" presStyleCnt="6"/>
      <dgm:spPr/>
    </dgm:pt>
    <dgm:pt modelId="{99F592B6-EE24-4FF4-B31D-0C5DF01971E8}" type="pres">
      <dgm:prSet presAssocID="{43D52F34-B4AE-4DBB-8715-61716D97241E}" presName="connTx" presStyleLbl="parChTrans1D2" presStyleIdx="3" presStyleCnt="6"/>
      <dgm:spPr/>
    </dgm:pt>
    <dgm:pt modelId="{1CA1FE33-6E61-4C12-8FCE-BDF6EF3FDD2F}" type="pres">
      <dgm:prSet presAssocID="{1E19958F-4871-46C7-8C2B-1EEE2781F65A}" presName="root2" presStyleCnt="0"/>
      <dgm:spPr/>
    </dgm:pt>
    <dgm:pt modelId="{58EB288A-66DF-4D5B-8D3D-3B2658E4ACFD}" type="pres">
      <dgm:prSet presAssocID="{1E19958F-4871-46C7-8C2B-1EEE2781F65A}" presName="LevelTwoTextNode" presStyleLbl="node2" presStyleIdx="3" presStyleCnt="6">
        <dgm:presLayoutVars>
          <dgm:chPref val="3"/>
        </dgm:presLayoutVars>
      </dgm:prSet>
      <dgm:spPr/>
    </dgm:pt>
    <dgm:pt modelId="{E6BBEC41-FCC6-490F-95E2-CA32216C358D}" type="pres">
      <dgm:prSet presAssocID="{1E19958F-4871-46C7-8C2B-1EEE2781F65A}" presName="level3hierChild" presStyleCnt="0"/>
      <dgm:spPr/>
    </dgm:pt>
    <dgm:pt modelId="{9EFF910F-D24D-4444-B4A3-09BDA107D27C}" type="pres">
      <dgm:prSet presAssocID="{8A977524-87D2-48C6-8053-B6E2F1E15D0C}" presName="conn2-1" presStyleLbl="parChTrans1D2" presStyleIdx="4" presStyleCnt="6"/>
      <dgm:spPr/>
    </dgm:pt>
    <dgm:pt modelId="{A96BF5CF-D459-4667-83CD-08D0C94713E6}" type="pres">
      <dgm:prSet presAssocID="{8A977524-87D2-48C6-8053-B6E2F1E15D0C}" presName="connTx" presStyleLbl="parChTrans1D2" presStyleIdx="4" presStyleCnt="6"/>
      <dgm:spPr/>
    </dgm:pt>
    <dgm:pt modelId="{C41C47CF-DCB5-4C79-B03A-6ACDE55FE351}" type="pres">
      <dgm:prSet presAssocID="{6F188A9B-C2C4-47D4-A441-8B930162352E}" presName="root2" presStyleCnt="0"/>
      <dgm:spPr/>
    </dgm:pt>
    <dgm:pt modelId="{71BF48D6-04EE-4FD6-AAD2-4EB81DFD5011}" type="pres">
      <dgm:prSet presAssocID="{6F188A9B-C2C4-47D4-A441-8B930162352E}" presName="LevelTwoTextNode" presStyleLbl="node2" presStyleIdx="4" presStyleCnt="6">
        <dgm:presLayoutVars>
          <dgm:chPref val="3"/>
        </dgm:presLayoutVars>
      </dgm:prSet>
      <dgm:spPr/>
    </dgm:pt>
    <dgm:pt modelId="{FBDC7F00-A72D-423F-ADE3-83FFFA3A2F73}" type="pres">
      <dgm:prSet presAssocID="{6F188A9B-C2C4-47D4-A441-8B930162352E}" presName="level3hierChild" presStyleCnt="0"/>
      <dgm:spPr/>
    </dgm:pt>
    <dgm:pt modelId="{08BA8128-B989-41E3-8B94-C5F55B3321BE}" type="pres">
      <dgm:prSet presAssocID="{EF3F981A-5227-4CD4-B759-5082EF65DF6D}" presName="conn2-1" presStyleLbl="parChTrans1D3" presStyleIdx="3" presStyleCnt="4"/>
      <dgm:spPr/>
    </dgm:pt>
    <dgm:pt modelId="{B95A8782-81BA-4044-A4B9-35543FEBB9DC}" type="pres">
      <dgm:prSet presAssocID="{EF3F981A-5227-4CD4-B759-5082EF65DF6D}" presName="connTx" presStyleLbl="parChTrans1D3" presStyleIdx="3" presStyleCnt="4"/>
      <dgm:spPr/>
    </dgm:pt>
    <dgm:pt modelId="{45E32185-EC44-4C55-BD27-34752BF8E316}" type="pres">
      <dgm:prSet presAssocID="{68A58CD8-EB35-4CDD-91AC-4DF8F255EDA7}" presName="root2" presStyleCnt="0"/>
      <dgm:spPr/>
    </dgm:pt>
    <dgm:pt modelId="{227530CF-EF23-4E93-BF92-74D7670F43D7}" type="pres">
      <dgm:prSet presAssocID="{68A58CD8-EB35-4CDD-91AC-4DF8F255EDA7}" presName="LevelTwoTextNode" presStyleLbl="node3" presStyleIdx="3" presStyleCnt="4">
        <dgm:presLayoutVars>
          <dgm:chPref val="3"/>
        </dgm:presLayoutVars>
      </dgm:prSet>
      <dgm:spPr/>
    </dgm:pt>
    <dgm:pt modelId="{24365529-83B3-4D28-92EB-6C17C2456F1D}" type="pres">
      <dgm:prSet presAssocID="{68A58CD8-EB35-4CDD-91AC-4DF8F255EDA7}" presName="level3hierChild" presStyleCnt="0"/>
      <dgm:spPr/>
    </dgm:pt>
    <dgm:pt modelId="{6EBA14D7-2270-4FB9-AE30-F8BF5F224E7C}" type="pres">
      <dgm:prSet presAssocID="{2928CE5E-2FAE-44E1-9209-083BD39B3699}" presName="conn2-1" presStyleLbl="parChTrans1D2" presStyleIdx="5" presStyleCnt="6"/>
      <dgm:spPr/>
    </dgm:pt>
    <dgm:pt modelId="{35ACEB95-DEE2-4A6F-8D18-8C06BE21C5C7}" type="pres">
      <dgm:prSet presAssocID="{2928CE5E-2FAE-44E1-9209-083BD39B3699}" presName="connTx" presStyleLbl="parChTrans1D2" presStyleIdx="5" presStyleCnt="6"/>
      <dgm:spPr/>
    </dgm:pt>
    <dgm:pt modelId="{CB580539-DE31-4CC1-8268-CDC6EE48CFC8}" type="pres">
      <dgm:prSet presAssocID="{8B2D5605-2248-481C-B9B1-572AF94BB859}" presName="root2" presStyleCnt="0"/>
      <dgm:spPr/>
    </dgm:pt>
    <dgm:pt modelId="{8C3BD927-263F-4059-BC68-3640324D9A06}" type="pres">
      <dgm:prSet presAssocID="{8B2D5605-2248-481C-B9B1-572AF94BB859}" presName="LevelTwoTextNode" presStyleLbl="node2" presStyleIdx="5" presStyleCnt="6">
        <dgm:presLayoutVars>
          <dgm:chPref val="3"/>
        </dgm:presLayoutVars>
      </dgm:prSet>
      <dgm:spPr/>
    </dgm:pt>
    <dgm:pt modelId="{D7DC54C0-A482-4A73-B917-9485BF223496}" type="pres">
      <dgm:prSet presAssocID="{8B2D5605-2248-481C-B9B1-572AF94BB859}" presName="level3hierChild" presStyleCnt="0"/>
      <dgm:spPr/>
    </dgm:pt>
  </dgm:ptLst>
  <dgm:cxnLst>
    <dgm:cxn modelId="{1176AD01-A474-4CF7-B925-D0218D918487}" type="presOf" srcId="{EF3F981A-5227-4CD4-B759-5082EF65DF6D}" destId="{B95A8782-81BA-4044-A4B9-35543FEBB9DC}" srcOrd="1" destOrd="0" presId="urn:microsoft.com/office/officeart/2008/layout/HorizontalMultiLevelHierarchy"/>
    <dgm:cxn modelId="{6545AB05-5CEE-4CB4-9F00-B3188637267D}" srcId="{2C595EBC-1812-440E-A26E-50F48EC6ACE0}" destId="{E384F435-0137-43C0-9EAA-34CBDF3AEE0F}" srcOrd="0" destOrd="0" parTransId="{B0022C26-25B5-4921-A62F-941880EC7B51}" sibTransId="{BEB801CA-48CA-4BC9-8D7B-C95825CDDF6A}"/>
    <dgm:cxn modelId="{8E0C0F10-01E0-4436-B3C6-A501EEF8B93E}" type="presOf" srcId="{43D52F34-B4AE-4DBB-8715-61716D97241E}" destId="{E33E87DF-0503-4823-88C0-6DDEE6C4C93F}" srcOrd="0" destOrd="0" presId="urn:microsoft.com/office/officeart/2008/layout/HorizontalMultiLevelHierarchy"/>
    <dgm:cxn modelId="{5616FA2E-C628-442B-88DB-179C4D382F46}" type="presOf" srcId="{EF3F981A-5227-4CD4-B759-5082EF65DF6D}" destId="{08BA8128-B989-41E3-8B94-C5F55B3321BE}" srcOrd="0" destOrd="0" presId="urn:microsoft.com/office/officeart/2008/layout/HorizontalMultiLevelHierarchy"/>
    <dgm:cxn modelId="{4AC28E31-A230-42FF-A31C-AA64E5FFEB0C}" srcId="{80AA7971-EA5F-4064-9E96-3E3EA2C6D621}" destId="{FAADBA73-1E01-470E-ADA6-679F2CD2DE74}" srcOrd="1" destOrd="0" parTransId="{9CD7DD27-407B-48A4-8869-3D59D8CBD870}" sibTransId="{6B40E31C-7649-4C5B-A279-03DB02EA60CE}"/>
    <dgm:cxn modelId="{25F1DC33-E961-444E-8237-D1310ED1B94B}" type="presOf" srcId="{C71BBCFD-C2BA-4AD6-98D9-219A9B3195E5}" destId="{6F5A7341-245A-4CD9-B837-9D67E3C86280}" srcOrd="1" destOrd="0" presId="urn:microsoft.com/office/officeart/2008/layout/HorizontalMultiLevelHierarchy"/>
    <dgm:cxn modelId="{F2FDBF37-B190-4596-9249-0CBB5B8BAB6A}" type="presOf" srcId="{D8C8D85D-3258-440F-9F1F-9B4D17ADDDB3}" destId="{ED24BFB0-77B7-46EA-87D4-80F6DEE0D252}" srcOrd="0" destOrd="0" presId="urn:microsoft.com/office/officeart/2008/layout/HorizontalMultiLevelHierarchy"/>
    <dgm:cxn modelId="{B7C84438-87B0-4439-98AE-B44B76237FC0}" type="presOf" srcId="{8B2D5605-2248-481C-B9B1-572AF94BB859}" destId="{8C3BD927-263F-4059-BC68-3640324D9A06}" srcOrd="0" destOrd="0" presId="urn:microsoft.com/office/officeart/2008/layout/HorizontalMultiLevelHierarchy"/>
    <dgm:cxn modelId="{018D6B3F-0954-4143-9043-9EDD6EB457C9}" srcId="{5B122DCD-5AF3-43CF-BFC1-D1F181AF50ED}" destId="{2C595EBC-1812-440E-A26E-50F48EC6ACE0}" srcOrd="0" destOrd="0" parTransId="{CA353C6D-5614-4AF5-AE7C-AD83284DAE53}" sibTransId="{35A0F602-78B8-49C6-BDAB-87310A7E3846}"/>
    <dgm:cxn modelId="{496A9540-3720-454F-A083-9BB4DA55F722}" type="presOf" srcId="{FAADBA73-1E01-470E-ADA6-679F2CD2DE74}" destId="{91191280-06BC-45A1-8D35-8A83D1E61F23}" srcOrd="0" destOrd="0" presId="urn:microsoft.com/office/officeart/2008/layout/HorizontalMultiLevelHierarchy"/>
    <dgm:cxn modelId="{BC84665B-FAC4-4376-AA71-F5914D76CBF9}" type="presOf" srcId="{9CD7DD27-407B-48A4-8869-3D59D8CBD870}" destId="{34C8D06D-329F-4014-BAB2-BB806D0A3A80}" srcOrd="0" destOrd="0" presId="urn:microsoft.com/office/officeart/2008/layout/HorizontalMultiLevelHierarchy"/>
    <dgm:cxn modelId="{80BCA641-C48A-4C36-921F-B1A3F797F168}" type="presOf" srcId="{43D52F34-B4AE-4DBB-8715-61716D97241E}" destId="{99F592B6-EE24-4FF4-B31D-0C5DF01971E8}" srcOrd="1" destOrd="0" presId="urn:microsoft.com/office/officeart/2008/layout/HorizontalMultiLevelHierarchy"/>
    <dgm:cxn modelId="{E179DA63-72AD-46F6-9221-8824CEF949E2}" srcId="{2C595EBC-1812-440E-A26E-50F48EC6ACE0}" destId="{EE0FE832-305E-4580-87E6-74436F90C162}" srcOrd="2" destOrd="0" parTransId="{D8C8D85D-3258-440F-9F1F-9B4D17ADDDB3}" sibTransId="{CD8E3DB7-A9E6-4D88-9AB6-2EEAAEB33623}"/>
    <dgm:cxn modelId="{F963B167-410A-4F3E-9EF9-58CC1FA717C1}" srcId="{2C595EBC-1812-440E-A26E-50F48EC6ACE0}" destId="{8B2D5605-2248-481C-B9B1-572AF94BB859}" srcOrd="5" destOrd="0" parTransId="{2928CE5E-2FAE-44E1-9209-083BD39B3699}" sibTransId="{AC029B17-A586-45D1-88D1-F6467F1B52A6}"/>
    <dgm:cxn modelId="{FDAF9A4B-68F9-44C5-8353-5E3E0878EB37}" type="presOf" srcId="{C71BBCFD-C2BA-4AD6-98D9-219A9B3195E5}" destId="{75374ED4-C9D2-4195-A09B-F16BE8199004}" srcOrd="0" destOrd="0" presId="urn:microsoft.com/office/officeart/2008/layout/HorizontalMultiLevelHierarchy"/>
    <dgm:cxn modelId="{12DA174C-DEB2-47DA-BF44-E80376CA2C76}" type="presOf" srcId="{E384F435-0137-43C0-9EAA-34CBDF3AEE0F}" destId="{FEE40E9A-1A83-4179-ABD4-503AEB59F9C6}" srcOrd="0" destOrd="0" presId="urn:microsoft.com/office/officeart/2008/layout/HorizontalMultiLevelHierarchy"/>
    <dgm:cxn modelId="{AF6C744E-BC49-49C8-8F7E-055ACAC8429E}" type="presOf" srcId="{F9361C22-4AB1-4BBD-88D8-FABFC2E18EF1}" destId="{64374DE5-66B5-4295-8C92-2CB990A26260}" srcOrd="0" destOrd="0" presId="urn:microsoft.com/office/officeart/2008/layout/HorizontalMultiLevelHierarchy"/>
    <dgm:cxn modelId="{0D98866E-002F-490D-B5BB-1AAA2F074DAB}" type="presOf" srcId="{2C595EBC-1812-440E-A26E-50F48EC6ACE0}" destId="{92FDBACC-605A-47A1-8653-7153E4F76EDC}" srcOrd="0" destOrd="0" presId="urn:microsoft.com/office/officeart/2008/layout/HorizontalMultiLevelHierarchy"/>
    <dgm:cxn modelId="{384B804F-BD29-4BD5-A8DE-0EB68707BF2E}" type="presOf" srcId="{8C355A5D-2C5B-4CFD-AE3F-3EEDB9BC5307}" destId="{DFD59887-9C6E-4EF3-BD50-3D68A40A779C}" srcOrd="0" destOrd="0" presId="urn:microsoft.com/office/officeart/2008/layout/HorizontalMultiLevelHierarchy"/>
    <dgm:cxn modelId="{8CC17251-48DC-4E99-8C26-E006326EBB81}" type="presOf" srcId="{9CD7DD27-407B-48A4-8869-3D59D8CBD870}" destId="{A86CAA6F-D1AD-40C5-9932-B8470C18DD3F}" srcOrd="1" destOrd="0" presId="urn:microsoft.com/office/officeart/2008/layout/HorizontalMultiLevelHierarchy"/>
    <dgm:cxn modelId="{33904D52-2BA0-4BBA-A198-F0AA2536B159}" type="presOf" srcId="{5B122DCD-5AF3-43CF-BFC1-D1F181AF50ED}" destId="{B80205AC-5503-4620-BDD4-3BAC4D84627E}" srcOrd="0" destOrd="0" presId="urn:microsoft.com/office/officeart/2008/layout/HorizontalMultiLevelHierarchy"/>
    <dgm:cxn modelId="{710D0F76-63F4-4648-B4C8-6DEC70A4F8B0}" type="presOf" srcId="{2928CE5E-2FAE-44E1-9209-083BD39B3699}" destId="{6EBA14D7-2270-4FB9-AE30-F8BF5F224E7C}" srcOrd="0" destOrd="0" presId="urn:microsoft.com/office/officeart/2008/layout/HorizontalMultiLevelHierarchy"/>
    <dgm:cxn modelId="{96902780-E25B-4589-A613-1A19BC1FED8C}" type="presOf" srcId="{8A977524-87D2-48C6-8053-B6E2F1E15D0C}" destId="{9EFF910F-D24D-4444-B4A3-09BDA107D27C}" srcOrd="0" destOrd="0" presId="urn:microsoft.com/office/officeart/2008/layout/HorizontalMultiLevelHierarchy"/>
    <dgm:cxn modelId="{D354928B-4281-498E-A9D6-8B4CC3D460DA}" type="presOf" srcId="{B0022C26-25B5-4921-A62F-941880EC7B51}" destId="{016CE244-3239-489E-875C-4E5AE7CF7755}" srcOrd="0" destOrd="0" presId="urn:microsoft.com/office/officeart/2008/layout/HorizontalMultiLevelHierarchy"/>
    <dgm:cxn modelId="{97B7F093-1B4F-42B7-A515-3FCB82D81FC7}" srcId="{6F188A9B-C2C4-47D4-A441-8B930162352E}" destId="{68A58CD8-EB35-4CDD-91AC-4DF8F255EDA7}" srcOrd="0" destOrd="0" parTransId="{EF3F981A-5227-4CD4-B759-5082EF65DF6D}" sibTransId="{53F73F1E-78CE-443F-B5F1-361BCF9D82BD}"/>
    <dgm:cxn modelId="{003FE894-DCDE-4F1E-BF19-763F64A25887}" srcId="{2C595EBC-1812-440E-A26E-50F48EC6ACE0}" destId="{80AA7971-EA5F-4064-9E96-3E3EA2C6D621}" srcOrd="1" destOrd="0" parTransId="{E21BCF8E-D141-4B8D-A85B-872D2227C5F7}" sibTransId="{187E265C-0683-41D3-AC2E-1FAC25ADB181}"/>
    <dgm:cxn modelId="{33B1FC95-D781-4CEA-9907-4ABF2ED2AB88}" type="presOf" srcId="{8A977524-87D2-48C6-8053-B6E2F1E15D0C}" destId="{A96BF5CF-D459-4667-83CD-08D0C94713E6}" srcOrd="1" destOrd="0" presId="urn:microsoft.com/office/officeart/2008/layout/HorizontalMultiLevelHierarchy"/>
    <dgm:cxn modelId="{62DDC999-830C-4F8F-A7FE-D876B3A51641}" type="presOf" srcId="{2928CE5E-2FAE-44E1-9209-083BD39B3699}" destId="{35ACEB95-DEE2-4A6F-8D18-8C06BE21C5C7}" srcOrd="1" destOrd="0" presId="urn:microsoft.com/office/officeart/2008/layout/HorizontalMultiLevelHierarchy"/>
    <dgm:cxn modelId="{51AED5A0-B8C2-4A37-BF58-32574A2CE0E0}" type="presOf" srcId="{EE0FE832-305E-4580-87E6-74436F90C162}" destId="{1DA0EF14-9642-4A43-BEEA-8C4F0EC2DF8F}" srcOrd="0" destOrd="0" presId="urn:microsoft.com/office/officeart/2008/layout/HorizontalMultiLevelHierarchy"/>
    <dgm:cxn modelId="{3C3F7FA1-0FA2-42E5-9D4F-E2623ADC1875}" type="presOf" srcId="{E21BCF8E-D141-4B8D-A85B-872D2227C5F7}" destId="{C1D1222F-3CEC-4D8E-B5A8-5EA504EB617A}" srcOrd="0" destOrd="0" presId="urn:microsoft.com/office/officeart/2008/layout/HorizontalMultiLevelHierarchy"/>
    <dgm:cxn modelId="{CC94D1A1-BCDD-4EA8-88E4-62621ACA7E93}" type="presOf" srcId="{B0022C26-25B5-4921-A62F-941880EC7B51}" destId="{ACE9582D-CBE6-4450-BDA1-43E3B2352F6A}" srcOrd="1" destOrd="0" presId="urn:microsoft.com/office/officeart/2008/layout/HorizontalMultiLevelHierarchy"/>
    <dgm:cxn modelId="{B8927FAA-D4CC-4800-8C80-A0FD544CA18A}" type="presOf" srcId="{D8C8D85D-3258-440F-9F1F-9B4D17ADDDB3}" destId="{B538857B-CD7B-41FC-99FD-091D1C2CF9DA}" srcOrd="1" destOrd="0" presId="urn:microsoft.com/office/officeart/2008/layout/HorizontalMultiLevelHierarchy"/>
    <dgm:cxn modelId="{CBAC3BB6-C54D-49F9-A718-6FCE7B96749C}" type="presOf" srcId="{6F188A9B-C2C4-47D4-A441-8B930162352E}" destId="{71BF48D6-04EE-4FD6-AAD2-4EB81DFD5011}" srcOrd="0" destOrd="0" presId="urn:microsoft.com/office/officeart/2008/layout/HorizontalMultiLevelHierarchy"/>
    <dgm:cxn modelId="{C2A309C3-ECAB-4711-89A5-E848AFDD9E19}" type="presOf" srcId="{1E19958F-4871-46C7-8C2B-1EEE2781F65A}" destId="{58EB288A-66DF-4D5B-8D3D-3B2658E4ACFD}" srcOrd="0" destOrd="0" presId="urn:microsoft.com/office/officeart/2008/layout/HorizontalMultiLevelHierarchy"/>
    <dgm:cxn modelId="{59688ACC-36AF-4D3F-A131-D743C675AD47}" srcId="{2C595EBC-1812-440E-A26E-50F48EC6ACE0}" destId="{1E19958F-4871-46C7-8C2B-1EEE2781F65A}" srcOrd="3" destOrd="0" parTransId="{43D52F34-B4AE-4DBB-8715-61716D97241E}" sibTransId="{28F289D4-AC5B-445F-AC31-1881607CC7B6}"/>
    <dgm:cxn modelId="{9834F8CC-AE9B-499B-92E7-D40A101BA9E8}" srcId="{EE0FE832-305E-4580-87E6-74436F90C162}" destId="{8C355A5D-2C5B-4CFD-AE3F-3EEDB9BC5307}" srcOrd="0" destOrd="0" parTransId="{C71BBCFD-C2BA-4AD6-98D9-219A9B3195E5}" sibTransId="{C99912BC-CEDD-4117-83A7-F4BDF328E971}"/>
    <dgm:cxn modelId="{44E021D7-554F-4CD1-B40D-19E221A802B7}" srcId="{2C595EBC-1812-440E-A26E-50F48EC6ACE0}" destId="{6F188A9B-C2C4-47D4-A441-8B930162352E}" srcOrd="4" destOrd="0" parTransId="{8A977524-87D2-48C6-8053-B6E2F1E15D0C}" sibTransId="{1C37C010-D740-42E3-B885-EF3B189DD04A}"/>
    <dgm:cxn modelId="{1B6EDEDA-4C3D-4A29-B626-BE698157ED9F}" type="presOf" srcId="{E21BCF8E-D141-4B8D-A85B-872D2227C5F7}" destId="{03D91754-320B-45C3-BB0A-89EDE73FF6D4}" srcOrd="1" destOrd="0" presId="urn:microsoft.com/office/officeart/2008/layout/HorizontalMultiLevelHierarchy"/>
    <dgm:cxn modelId="{DF519CE1-C326-4269-B62F-14D765D8ECC3}" type="presOf" srcId="{15F052E7-E982-4A9C-90C8-D91463A790FF}" destId="{B7E4B22A-1E5B-4923-A96D-48A5A6EE505C}" srcOrd="0" destOrd="0" presId="urn:microsoft.com/office/officeart/2008/layout/HorizontalMultiLevelHierarchy"/>
    <dgm:cxn modelId="{D3DB30E6-3AA4-4A53-8345-95ECD755194E}" type="presOf" srcId="{68A58CD8-EB35-4CDD-91AC-4DF8F255EDA7}" destId="{227530CF-EF23-4E93-BF92-74D7670F43D7}" srcOrd="0" destOrd="0" presId="urn:microsoft.com/office/officeart/2008/layout/HorizontalMultiLevelHierarchy"/>
    <dgm:cxn modelId="{8D10A7EC-6446-483F-B1B0-6DC0FA2E2C1C}" type="presOf" srcId="{80AA7971-EA5F-4064-9E96-3E3EA2C6D621}" destId="{45A825C0-A1A2-45F7-837A-EF1F43341D74}" srcOrd="0" destOrd="0" presId="urn:microsoft.com/office/officeart/2008/layout/HorizontalMultiLevelHierarchy"/>
    <dgm:cxn modelId="{3B1B21EE-B966-41AD-81FE-20754346E2BF}" srcId="{80AA7971-EA5F-4064-9E96-3E3EA2C6D621}" destId="{15F052E7-E982-4A9C-90C8-D91463A790FF}" srcOrd="0" destOrd="0" parTransId="{F9361C22-4AB1-4BBD-88D8-FABFC2E18EF1}" sibTransId="{5962F0C4-7039-4B56-9B51-C91B11C895AD}"/>
    <dgm:cxn modelId="{9B9301F5-DEEF-496C-B7E3-BB3CA970D979}" type="presOf" srcId="{F9361C22-4AB1-4BBD-88D8-FABFC2E18EF1}" destId="{CF6F91F5-0C8F-4691-B009-DC6CA394B9E4}" srcOrd="1" destOrd="0" presId="urn:microsoft.com/office/officeart/2008/layout/HorizontalMultiLevelHierarchy"/>
    <dgm:cxn modelId="{D7FF7E32-6F74-41BF-94CE-79CC6B8CB042}" type="presParOf" srcId="{B80205AC-5503-4620-BDD4-3BAC4D84627E}" destId="{2F35EDB1-9717-4D18-9610-F04258B85114}" srcOrd="0" destOrd="0" presId="urn:microsoft.com/office/officeart/2008/layout/HorizontalMultiLevelHierarchy"/>
    <dgm:cxn modelId="{E6699273-51BC-4708-8D45-45737084988E}" type="presParOf" srcId="{2F35EDB1-9717-4D18-9610-F04258B85114}" destId="{92FDBACC-605A-47A1-8653-7153E4F76EDC}" srcOrd="0" destOrd="0" presId="urn:microsoft.com/office/officeart/2008/layout/HorizontalMultiLevelHierarchy"/>
    <dgm:cxn modelId="{20F36592-934D-43D1-A6D1-EA5AF28CCA58}" type="presParOf" srcId="{2F35EDB1-9717-4D18-9610-F04258B85114}" destId="{17B15BF5-C925-4469-9254-746E4B96DE72}" srcOrd="1" destOrd="0" presId="urn:microsoft.com/office/officeart/2008/layout/HorizontalMultiLevelHierarchy"/>
    <dgm:cxn modelId="{E90B4D45-A002-47BC-9ABC-9E3ADA4F7465}" type="presParOf" srcId="{17B15BF5-C925-4469-9254-746E4B96DE72}" destId="{016CE244-3239-489E-875C-4E5AE7CF7755}" srcOrd="0" destOrd="0" presId="urn:microsoft.com/office/officeart/2008/layout/HorizontalMultiLevelHierarchy"/>
    <dgm:cxn modelId="{5E556303-678C-4670-A2B1-91CABD049DC3}" type="presParOf" srcId="{016CE244-3239-489E-875C-4E5AE7CF7755}" destId="{ACE9582D-CBE6-4450-BDA1-43E3B2352F6A}" srcOrd="0" destOrd="0" presId="urn:microsoft.com/office/officeart/2008/layout/HorizontalMultiLevelHierarchy"/>
    <dgm:cxn modelId="{6A1EA021-6686-4AB4-B0F6-309C48BC898B}" type="presParOf" srcId="{17B15BF5-C925-4469-9254-746E4B96DE72}" destId="{6A9A27F8-316C-47DE-AE77-70CA8E2C6F02}" srcOrd="1" destOrd="0" presId="urn:microsoft.com/office/officeart/2008/layout/HorizontalMultiLevelHierarchy"/>
    <dgm:cxn modelId="{C56D4707-44A3-4A2F-958C-081415FA1F18}" type="presParOf" srcId="{6A9A27F8-316C-47DE-AE77-70CA8E2C6F02}" destId="{FEE40E9A-1A83-4179-ABD4-503AEB59F9C6}" srcOrd="0" destOrd="0" presId="urn:microsoft.com/office/officeart/2008/layout/HorizontalMultiLevelHierarchy"/>
    <dgm:cxn modelId="{FEDBBCCF-B492-47A8-BA4D-02175DDC8C38}" type="presParOf" srcId="{6A9A27F8-316C-47DE-AE77-70CA8E2C6F02}" destId="{202D7695-5A05-40D1-9E9B-6B2D0A074889}" srcOrd="1" destOrd="0" presId="urn:microsoft.com/office/officeart/2008/layout/HorizontalMultiLevelHierarchy"/>
    <dgm:cxn modelId="{88F661C8-415D-4BD7-BB7A-D6FD5A3DA5AA}" type="presParOf" srcId="{17B15BF5-C925-4469-9254-746E4B96DE72}" destId="{C1D1222F-3CEC-4D8E-B5A8-5EA504EB617A}" srcOrd="2" destOrd="0" presId="urn:microsoft.com/office/officeart/2008/layout/HorizontalMultiLevelHierarchy"/>
    <dgm:cxn modelId="{948BA75B-8AB1-4FAB-92C1-D01C33F8572B}" type="presParOf" srcId="{C1D1222F-3CEC-4D8E-B5A8-5EA504EB617A}" destId="{03D91754-320B-45C3-BB0A-89EDE73FF6D4}" srcOrd="0" destOrd="0" presId="urn:microsoft.com/office/officeart/2008/layout/HorizontalMultiLevelHierarchy"/>
    <dgm:cxn modelId="{5311D1E5-0A3B-49B9-8611-BB31F2F03845}" type="presParOf" srcId="{17B15BF5-C925-4469-9254-746E4B96DE72}" destId="{22AE49FF-2A54-4C5E-9A5C-552918703870}" srcOrd="3" destOrd="0" presId="urn:microsoft.com/office/officeart/2008/layout/HorizontalMultiLevelHierarchy"/>
    <dgm:cxn modelId="{C4C86A91-AE29-4AD2-943C-3E3D6CB6B520}" type="presParOf" srcId="{22AE49FF-2A54-4C5E-9A5C-552918703870}" destId="{45A825C0-A1A2-45F7-837A-EF1F43341D74}" srcOrd="0" destOrd="0" presId="urn:microsoft.com/office/officeart/2008/layout/HorizontalMultiLevelHierarchy"/>
    <dgm:cxn modelId="{5B297763-BC3C-4AA4-A756-43085A55E0B5}" type="presParOf" srcId="{22AE49FF-2A54-4C5E-9A5C-552918703870}" destId="{2325D65C-4D4F-4927-B36A-1D6FE3726F58}" srcOrd="1" destOrd="0" presId="urn:microsoft.com/office/officeart/2008/layout/HorizontalMultiLevelHierarchy"/>
    <dgm:cxn modelId="{8D11DF61-0E10-4889-BC12-96C7F9F570DA}" type="presParOf" srcId="{2325D65C-4D4F-4927-B36A-1D6FE3726F58}" destId="{64374DE5-66B5-4295-8C92-2CB990A26260}" srcOrd="0" destOrd="0" presId="urn:microsoft.com/office/officeart/2008/layout/HorizontalMultiLevelHierarchy"/>
    <dgm:cxn modelId="{31CB6C33-5382-4C53-9132-E1E63F85DBF1}" type="presParOf" srcId="{64374DE5-66B5-4295-8C92-2CB990A26260}" destId="{CF6F91F5-0C8F-4691-B009-DC6CA394B9E4}" srcOrd="0" destOrd="0" presId="urn:microsoft.com/office/officeart/2008/layout/HorizontalMultiLevelHierarchy"/>
    <dgm:cxn modelId="{EFD56638-BD21-48FF-8109-49B58E49D4BA}" type="presParOf" srcId="{2325D65C-4D4F-4927-B36A-1D6FE3726F58}" destId="{42A67BD6-DFE9-44BC-A7AD-21A713211543}" srcOrd="1" destOrd="0" presId="urn:microsoft.com/office/officeart/2008/layout/HorizontalMultiLevelHierarchy"/>
    <dgm:cxn modelId="{FC6DF356-B055-40C6-BD21-D061FD07AF06}" type="presParOf" srcId="{42A67BD6-DFE9-44BC-A7AD-21A713211543}" destId="{B7E4B22A-1E5B-4923-A96D-48A5A6EE505C}" srcOrd="0" destOrd="0" presId="urn:microsoft.com/office/officeart/2008/layout/HorizontalMultiLevelHierarchy"/>
    <dgm:cxn modelId="{D207D4E6-FC8E-4926-8116-EC2ADB40A844}" type="presParOf" srcId="{42A67BD6-DFE9-44BC-A7AD-21A713211543}" destId="{17EB3595-5C69-4498-ABDE-4BAC088025C8}" srcOrd="1" destOrd="0" presId="urn:microsoft.com/office/officeart/2008/layout/HorizontalMultiLevelHierarchy"/>
    <dgm:cxn modelId="{66A4F058-16A2-4C03-8B57-90A37DA56F58}" type="presParOf" srcId="{2325D65C-4D4F-4927-B36A-1D6FE3726F58}" destId="{34C8D06D-329F-4014-BAB2-BB806D0A3A80}" srcOrd="2" destOrd="0" presId="urn:microsoft.com/office/officeart/2008/layout/HorizontalMultiLevelHierarchy"/>
    <dgm:cxn modelId="{C38C0788-F2B2-4C4F-908F-E1C01CE8C16A}" type="presParOf" srcId="{34C8D06D-329F-4014-BAB2-BB806D0A3A80}" destId="{A86CAA6F-D1AD-40C5-9932-B8470C18DD3F}" srcOrd="0" destOrd="0" presId="urn:microsoft.com/office/officeart/2008/layout/HorizontalMultiLevelHierarchy"/>
    <dgm:cxn modelId="{BA37722A-20E2-4E46-AD81-A1FA9BE6A616}" type="presParOf" srcId="{2325D65C-4D4F-4927-B36A-1D6FE3726F58}" destId="{D621F085-B050-46CE-A2CA-732862B93A45}" srcOrd="3" destOrd="0" presId="urn:microsoft.com/office/officeart/2008/layout/HorizontalMultiLevelHierarchy"/>
    <dgm:cxn modelId="{1F464173-7282-458F-A986-B617D798AE2E}" type="presParOf" srcId="{D621F085-B050-46CE-A2CA-732862B93A45}" destId="{91191280-06BC-45A1-8D35-8A83D1E61F23}" srcOrd="0" destOrd="0" presId="urn:microsoft.com/office/officeart/2008/layout/HorizontalMultiLevelHierarchy"/>
    <dgm:cxn modelId="{0E614831-FF84-4780-90B6-EBE6DBA2015B}" type="presParOf" srcId="{D621F085-B050-46CE-A2CA-732862B93A45}" destId="{55CF59F2-D640-47F4-AAC5-994370CC18F8}" srcOrd="1" destOrd="0" presId="urn:microsoft.com/office/officeart/2008/layout/HorizontalMultiLevelHierarchy"/>
    <dgm:cxn modelId="{E94169ED-96BE-4B77-9E09-444520A4DC8A}" type="presParOf" srcId="{17B15BF5-C925-4469-9254-746E4B96DE72}" destId="{ED24BFB0-77B7-46EA-87D4-80F6DEE0D252}" srcOrd="4" destOrd="0" presId="urn:microsoft.com/office/officeart/2008/layout/HorizontalMultiLevelHierarchy"/>
    <dgm:cxn modelId="{F8CE7A6E-B7E1-43A0-880E-693AC6A37780}" type="presParOf" srcId="{ED24BFB0-77B7-46EA-87D4-80F6DEE0D252}" destId="{B538857B-CD7B-41FC-99FD-091D1C2CF9DA}" srcOrd="0" destOrd="0" presId="urn:microsoft.com/office/officeart/2008/layout/HorizontalMultiLevelHierarchy"/>
    <dgm:cxn modelId="{BDBEB213-2B9F-496C-9CA7-238D3AC29752}" type="presParOf" srcId="{17B15BF5-C925-4469-9254-746E4B96DE72}" destId="{466EE8FE-ED2B-4D4F-AC4B-D35957425C13}" srcOrd="5" destOrd="0" presId="urn:microsoft.com/office/officeart/2008/layout/HorizontalMultiLevelHierarchy"/>
    <dgm:cxn modelId="{ACC0D85D-7A74-4C52-AEE3-A518376EF462}" type="presParOf" srcId="{466EE8FE-ED2B-4D4F-AC4B-D35957425C13}" destId="{1DA0EF14-9642-4A43-BEEA-8C4F0EC2DF8F}" srcOrd="0" destOrd="0" presId="urn:microsoft.com/office/officeart/2008/layout/HorizontalMultiLevelHierarchy"/>
    <dgm:cxn modelId="{4161D0F6-19E1-4CD2-A896-D28FC3684F69}" type="presParOf" srcId="{466EE8FE-ED2B-4D4F-AC4B-D35957425C13}" destId="{7D2E0E0C-C1A4-4A1C-80AE-436556C45583}" srcOrd="1" destOrd="0" presId="urn:microsoft.com/office/officeart/2008/layout/HorizontalMultiLevelHierarchy"/>
    <dgm:cxn modelId="{64101016-464D-4181-B0DD-87C555C93677}" type="presParOf" srcId="{7D2E0E0C-C1A4-4A1C-80AE-436556C45583}" destId="{75374ED4-C9D2-4195-A09B-F16BE8199004}" srcOrd="0" destOrd="0" presId="urn:microsoft.com/office/officeart/2008/layout/HorizontalMultiLevelHierarchy"/>
    <dgm:cxn modelId="{433BC31A-C4C1-49A6-96E6-13DC58A4F141}" type="presParOf" srcId="{75374ED4-C9D2-4195-A09B-F16BE8199004}" destId="{6F5A7341-245A-4CD9-B837-9D67E3C86280}" srcOrd="0" destOrd="0" presId="urn:microsoft.com/office/officeart/2008/layout/HorizontalMultiLevelHierarchy"/>
    <dgm:cxn modelId="{D61667A5-FF3C-4EC4-B31C-BC10CAB35CD5}" type="presParOf" srcId="{7D2E0E0C-C1A4-4A1C-80AE-436556C45583}" destId="{82B47C71-3374-4E1D-B6FC-64EAB4AFB497}" srcOrd="1" destOrd="0" presId="urn:microsoft.com/office/officeart/2008/layout/HorizontalMultiLevelHierarchy"/>
    <dgm:cxn modelId="{788DABAB-2A65-41BC-8008-20A942F7C08F}" type="presParOf" srcId="{82B47C71-3374-4E1D-B6FC-64EAB4AFB497}" destId="{DFD59887-9C6E-4EF3-BD50-3D68A40A779C}" srcOrd="0" destOrd="0" presId="urn:microsoft.com/office/officeart/2008/layout/HorizontalMultiLevelHierarchy"/>
    <dgm:cxn modelId="{3FD14765-66E1-405C-9335-5E048925D388}" type="presParOf" srcId="{82B47C71-3374-4E1D-B6FC-64EAB4AFB497}" destId="{3EC16CD0-9FC9-4A15-9349-9A8F7C4B48BC}" srcOrd="1" destOrd="0" presId="urn:microsoft.com/office/officeart/2008/layout/HorizontalMultiLevelHierarchy"/>
    <dgm:cxn modelId="{FD8ED6E3-B836-4DDC-93B2-7FBED3617B97}" type="presParOf" srcId="{17B15BF5-C925-4469-9254-746E4B96DE72}" destId="{E33E87DF-0503-4823-88C0-6DDEE6C4C93F}" srcOrd="6" destOrd="0" presId="urn:microsoft.com/office/officeart/2008/layout/HorizontalMultiLevelHierarchy"/>
    <dgm:cxn modelId="{02DAF53D-1F90-445C-8B4A-FA01A1619B6A}" type="presParOf" srcId="{E33E87DF-0503-4823-88C0-6DDEE6C4C93F}" destId="{99F592B6-EE24-4FF4-B31D-0C5DF01971E8}" srcOrd="0" destOrd="0" presId="urn:microsoft.com/office/officeart/2008/layout/HorizontalMultiLevelHierarchy"/>
    <dgm:cxn modelId="{0484A040-62F7-4723-9A35-6DA27BD59B0B}" type="presParOf" srcId="{17B15BF5-C925-4469-9254-746E4B96DE72}" destId="{1CA1FE33-6E61-4C12-8FCE-BDF6EF3FDD2F}" srcOrd="7" destOrd="0" presId="urn:microsoft.com/office/officeart/2008/layout/HorizontalMultiLevelHierarchy"/>
    <dgm:cxn modelId="{F7FA1C99-5B2C-46A6-B252-04847C6871CF}" type="presParOf" srcId="{1CA1FE33-6E61-4C12-8FCE-BDF6EF3FDD2F}" destId="{58EB288A-66DF-4D5B-8D3D-3B2658E4ACFD}" srcOrd="0" destOrd="0" presId="urn:microsoft.com/office/officeart/2008/layout/HorizontalMultiLevelHierarchy"/>
    <dgm:cxn modelId="{C641094B-746D-455D-AB31-5A8141272D82}" type="presParOf" srcId="{1CA1FE33-6E61-4C12-8FCE-BDF6EF3FDD2F}" destId="{E6BBEC41-FCC6-490F-95E2-CA32216C358D}" srcOrd="1" destOrd="0" presId="urn:microsoft.com/office/officeart/2008/layout/HorizontalMultiLevelHierarchy"/>
    <dgm:cxn modelId="{C5702A43-F7A9-40C9-8CB1-65038454474A}" type="presParOf" srcId="{17B15BF5-C925-4469-9254-746E4B96DE72}" destId="{9EFF910F-D24D-4444-B4A3-09BDA107D27C}" srcOrd="8" destOrd="0" presId="urn:microsoft.com/office/officeart/2008/layout/HorizontalMultiLevelHierarchy"/>
    <dgm:cxn modelId="{44C3B1C8-B349-4ED0-9B3A-587DDF99D27E}" type="presParOf" srcId="{9EFF910F-D24D-4444-B4A3-09BDA107D27C}" destId="{A96BF5CF-D459-4667-83CD-08D0C94713E6}" srcOrd="0" destOrd="0" presId="urn:microsoft.com/office/officeart/2008/layout/HorizontalMultiLevelHierarchy"/>
    <dgm:cxn modelId="{51EE01BA-7FEE-4704-9CAE-C18A065FF74F}" type="presParOf" srcId="{17B15BF5-C925-4469-9254-746E4B96DE72}" destId="{C41C47CF-DCB5-4C79-B03A-6ACDE55FE351}" srcOrd="9" destOrd="0" presId="urn:microsoft.com/office/officeart/2008/layout/HorizontalMultiLevelHierarchy"/>
    <dgm:cxn modelId="{0C04AA1E-D5B0-431C-A242-A396B486B791}" type="presParOf" srcId="{C41C47CF-DCB5-4C79-B03A-6ACDE55FE351}" destId="{71BF48D6-04EE-4FD6-AAD2-4EB81DFD5011}" srcOrd="0" destOrd="0" presId="urn:microsoft.com/office/officeart/2008/layout/HorizontalMultiLevelHierarchy"/>
    <dgm:cxn modelId="{824A6AB8-C224-4CC8-896C-55AA694C21CA}" type="presParOf" srcId="{C41C47CF-DCB5-4C79-B03A-6ACDE55FE351}" destId="{FBDC7F00-A72D-423F-ADE3-83FFFA3A2F73}" srcOrd="1" destOrd="0" presId="urn:microsoft.com/office/officeart/2008/layout/HorizontalMultiLevelHierarchy"/>
    <dgm:cxn modelId="{ADB319CB-879C-44A8-AA15-2BCDD82F90D1}" type="presParOf" srcId="{FBDC7F00-A72D-423F-ADE3-83FFFA3A2F73}" destId="{08BA8128-B989-41E3-8B94-C5F55B3321BE}" srcOrd="0" destOrd="0" presId="urn:microsoft.com/office/officeart/2008/layout/HorizontalMultiLevelHierarchy"/>
    <dgm:cxn modelId="{30B4ECF7-5DF0-4AD4-A0C6-0DA980FC7BBD}" type="presParOf" srcId="{08BA8128-B989-41E3-8B94-C5F55B3321BE}" destId="{B95A8782-81BA-4044-A4B9-35543FEBB9DC}" srcOrd="0" destOrd="0" presId="urn:microsoft.com/office/officeart/2008/layout/HorizontalMultiLevelHierarchy"/>
    <dgm:cxn modelId="{F5B874FC-4527-4A64-A546-2C8FFC5B3F05}" type="presParOf" srcId="{FBDC7F00-A72D-423F-ADE3-83FFFA3A2F73}" destId="{45E32185-EC44-4C55-BD27-34752BF8E316}" srcOrd="1" destOrd="0" presId="urn:microsoft.com/office/officeart/2008/layout/HorizontalMultiLevelHierarchy"/>
    <dgm:cxn modelId="{45FA8396-53B8-461F-B6E9-8D3B9449F139}" type="presParOf" srcId="{45E32185-EC44-4C55-BD27-34752BF8E316}" destId="{227530CF-EF23-4E93-BF92-74D7670F43D7}" srcOrd="0" destOrd="0" presId="urn:microsoft.com/office/officeart/2008/layout/HorizontalMultiLevelHierarchy"/>
    <dgm:cxn modelId="{82570DC5-77AB-4351-B681-3BB543DB22D8}" type="presParOf" srcId="{45E32185-EC44-4C55-BD27-34752BF8E316}" destId="{24365529-83B3-4D28-92EB-6C17C2456F1D}" srcOrd="1" destOrd="0" presId="urn:microsoft.com/office/officeart/2008/layout/HorizontalMultiLevelHierarchy"/>
    <dgm:cxn modelId="{B6ED6F87-4DB2-4157-B80A-C9A27C60B2DB}" type="presParOf" srcId="{17B15BF5-C925-4469-9254-746E4B96DE72}" destId="{6EBA14D7-2270-4FB9-AE30-F8BF5F224E7C}" srcOrd="10" destOrd="0" presId="urn:microsoft.com/office/officeart/2008/layout/HorizontalMultiLevelHierarchy"/>
    <dgm:cxn modelId="{232A6198-8EA3-4DAF-A907-7E04EAFDFFF5}" type="presParOf" srcId="{6EBA14D7-2270-4FB9-AE30-F8BF5F224E7C}" destId="{35ACEB95-DEE2-4A6F-8D18-8C06BE21C5C7}" srcOrd="0" destOrd="0" presId="urn:microsoft.com/office/officeart/2008/layout/HorizontalMultiLevelHierarchy"/>
    <dgm:cxn modelId="{59385FF8-5B93-43E5-920E-3E12BB284A83}" type="presParOf" srcId="{17B15BF5-C925-4469-9254-746E4B96DE72}" destId="{CB580539-DE31-4CC1-8268-CDC6EE48CFC8}" srcOrd="11" destOrd="0" presId="urn:microsoft.com/office/officeart/2008/layout/HorizontalMultiLevelHierarchy"/>
    <dgm:cxn modelId="{63961538-2684-400B-9C0A-9B3B4FE052BE}" type="presParOf" srcId="{CB580539-DE31-4CC1-8268-CDC6EE48CFC8}" destId="{8C3BD927-263F-4059-BC68-3640324D9A06}" srcOrd="0" destOrd="0" presId="urn:microsoft.com/office/officeart/2008/layout/HorizontalMultiLevelHierarchy"/>
    <dgm:cxn modelId="{57B5F8BE-BCB0-4ADF-8959-74E2F1F8E6FA}" type="presParOf" srcId="{CB580539-DE31-4CC1-8268-CDC6EE48CFC8}" destId="{D7DC54C0-A482-4A73-B917-9485BF223496}"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D163A1-8931-4FCC-ADF5-F6F4E3C6E6E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A673476D-56D3-4552-BEB2-EAE16A7E5F52}">
      <dgm:prSet custT="1"/>
      <dgm:spPr/>
      <dgm:t>
        <a:bodyPr/>
        <a:lstStyle/>
        <a:p>
          <a:r>
            <a:rPr lang="es-CO" sz="1400" dirty="0"/>
            <a:t>1. Transferir a la nación recursos para destinaciones especificas en cuatro años.</a:t>
          </a:r>
        </a:p>
      </dgm:t>
    </dgm:pt>
    <dgm:pt modelId="{6FBA374B-8C6A-41BB-AFD2-DA6824521049}" type="parTrans" cxnId="{E3F6FC3C-4886-4853-B79F-17B00436064D}">
      <dgm:prSet/>
      <dgm:spPr/>
      <dgm:t>
        <a:bodyPr/>
        <a:lstStyle/>
        <a:p>
          <a:endParaRPr lang="es-CO" sz="1400"/>
        </a:p>
      </dgm:t>
    </dgm:pt>
    <dgm:pt modelId="{03EC5795-A44C-465E-B4C2-3C2BF3453091}" type="sibTrans" cxnId="{E3F6FC3C-4886-4853-B79F-17B00436064D}">
      <dgm:prSet/>
      <dgm:spPr/>
      <dgm:t>
        <a:bodyPr/>
        <a:lstStyle/>
        <a:p>
          <a:endParaRPr lang="es-CO" sz="1400"/>
        </a:p>
      </dgm:t>
    </dgm:pt>
    <dgm:pt modelId="{D7EF3EA2-BEDE-4971-8734-22C35A1B27BE}">
      <dgm:prSet custT="1"/>
      <dgm:spPr/>
      <dgm:t>
        <a:bodyPr/>
        <a:lstStyle/>
        <a:p>
          <a:r>
            <a:rPr lang="es-CO" sz="1400" dirty="0"/>
            <a:t>2. Generar ingresos a partir de la productividad de activos por diversos modelos de negocio y portafolio de servicios  priorizando la venta masiva de activos. </a:t>
          </a:r>
          <a:endParaRPr lang="es-CO" sz="1400" b="0" dirty="0"/>
        </a:p>
      </dgm:t>
    </dgm:pt>
    <dgm:pt modelId="{D31E9CFF-943F-4C91-B96D-435E87E39B62}" type="parTrans" cxnId="{4AC07D08-EDDD-4FA7-B236-345A0EDDC421}">
      <dgm:prSet/>
      <dgm:spPr/>
      <dgm:t>
        <a:bodyPr/>
        <a:lstStyle/>
        <a:p>
          <a:endParaRPr lang="es-CO" sz="1400"/>
        </a:p>
      </dgm:t>
    </dgm:pt>
    <dgm:pt modelId="{2440D742-F238-4504-9E74-C7259DEB54D6}" type="sibTrans" cxnId="{4AC07D08-EDDD-4FA7-B236-345A0EDDC421}">
      <dgm:prSet/>
      <dgm:spPr/>
      <dgm:t>
        <a:bodyPr/>
        <a:lstStyle/>
        <a:p>
          <a:endParaRPr lang="es-CO" sz="1400"/>
        </a:p>
      </dgm:t>
    </dgm:pt>
    <dgm:pt modelId="{41064F3E-6D90-4AD7-801D-AC824D2F3FC6}">
      <dgm:prSet custT="1"/>
      <dgm:spPr/>
      <dgm:t>
        <a:bodyPr/>
        <a:lstStyle/>
        <a:p>
          <a:r>
            <a:rPr lang="es-CO" sz="1400" dirty="0"/>
            <a:t>3. Optimizar los gastos de funcionamiento promoviendo la eficiencia de la administración de activos. </a:t>
          </a:r>
        </a:p>
      </dgm:t>
    </dgm:pt>
    <dgm:pt modelId="{7C3CFE6C-15AD-4C56-A698-D4A2E4BAC61B}" type="parTrans" cxnId="{B3A90171-00E8-48D9-8DB8-C4B51ACF0A84}">
      <dgm:prSet/>
      <dgm:spPr/>
      <dgm:t>
        <a:bodyPr/>
        <a:lstStyle/>
        <a:p>
          <a:endParaRPr lang="es-CO" sz="1400"/>
        </a:p>
      </dgm:t>
    </dgm:pt>
    <dgm:pt modelId="{25DE293A-8063-4B90-ACB0-E04EE7C04E34}" type="sibTrans" cxnId="{B3A90171-00E8-48D9-8DB8-C4B51ACF0A84}">
      <dgm:prSet/>
      <dgm:spPr/>
      <dgm:t>
        <a:bodyPr/>
        <a:lstStyle/>
        <a:p>
          <a:endParaRPr lang="es-CO" sz="1400"/>
        </a:p>
      </dgm:t>
    </dgm:pt>
    <dgm:pt modelId="{3C17614F-E37B-43CA-A94A-122F2B86DF7A}">
      <dgm:prSet custT="1"/>
      <dgm:spPr>
        <a:solidFill>
          <a:srgbClr val="00B050"/>
        </a:solidFill>
      </dgm:spPr>
      <dgm:t>
        <a:bodyPr/>
        <a:lstStyle/>
        <a:p>
          <a:r>
            <a:rPr lang="es-CO" sz="1400" dirty="0"/>
            <a:t>5. Posicionar la marca SAE con enfoque regional a través de una política de servicio comercial.</a:t>
          </a:r>
        </a:p>
      </dgm:t>
    </dgm:pt>
    <dgm:pt modelId="{D445A753-9411-4C3F-B4A3-1C6C7F5CC22D}" type="parTrans" cxnId="{226712D8-AC96-4CA2-B57B-711B2ED77CAD}">
      <dgm:prSet/>
      <dgm:spPr/>
      <dgm:t>
        <a:bodyPr/>
        <a:lstStyle/>
        <a:p>
          <a:endParaRPr lang="es-CO" sz="1400"/>
        </a:p>
      </dgm:t>
    </dgm:pt>
    <dgm:pt modelId="{7C21B9CD-5490-4EAB-99AA-897F8DFDC93F}" type="sibTrans" cxnId="{226712D8-AC96-4CA2-B57B-711B2ED77CAD}">
      <dgm:prSet/>
      <dgm:spPr/>
      <dgm:t>
        <a:bodyPr/>
        <a:lstStyle/>
        <a:p>
          <a:endParaRPr lang="es-CO" sz="1400"/>
        </a:p>
      </dgm:t>
    </dgm:pt>
    <dgm:pt modelId="{B060A0F8-383D-4B39-BE58-96DD4698576D}">
      <dgm:prSet custT="1"/>
      <dgm:spPr>
        <a:solidFill>
          <a:srgbClr val="00B050"/>
        </a:solidFill>
      </dgm:spPr>
      <dgm:t>
        <a:bodyPr/>
        <a:lstStyle/>
        <a:p>
          <a:r>
            <a:rPr lang="es-CO" sz="1400" dirty="0"/>
            <a:t>6. Crear nuevas líneas de negocio con entidades públicas para posicionar a SAE como empresa líder en administración de activos especiales en el Estado. </a:t>
          </a:r>
        </a:p>
      </dgm:t>
    </dgm:pt>
    <dgm:pt modelId="{004609AA-4369-4A25-89E2-4B9A6D918E09}" type="parTrans" cxnId="{297E919D-5414-4F01-B831-D5CB9F67AE86}">
      <dgm:prSet/>
      <dgm:spPr/>
      <dgm:t>
        <a:bodyPr/>
        <a:lstStyle/>
        <a:p>
          <a:endParaRPr lang="es-CO" sz="1400"/>
        </a:p>
      </dgm:t>
    </dgm:pt>
    <dgm:pt modelId="{72A1AA58-4C15-4F52-BCAB-3541D53DE192}" type="sibTrans" cxnId="{297E919D-5414-4F01-B831-D5CB9F67AE86}">
      <dgm:prSet/>
      <dgm:spPr/>
      <dgm:t>
        <a:bodyPr/>
        <a:lstStyle/>
        <a:p>
          <a:endParaRPr lang="es-CO" sz="1400"/>
        </a:p>
      </dgm:t>
    </dgm:pt>
    <dgm:pt modelId="{24880B6F-B259-4F38-831A-9D5F620AE58F}">
      <dgm:prSet custT="1"/>
      <dgm:spPr>
        <a:solidFill>
          <a:schemeClr val="accent6">
            <a:lumMod val="75000"/>
          </a:schemeClr>
        </a:solidFill>
      </dgm:spPr>
      <dgm:t>
        <a:bodyPr/>
        <a:lstStyle/>
        <a:p>
          <a:r>
            <a:rPr lang="es-CO" sz="1400" dirty="0"/>
            <a:t>10. Impulsar proyector normativos adaptados a la necesidad del negocio e implementar políticas que promuevan la seguridad jurídica y la prevención del daño anti jurídico .</a:t>
          </a:r>
        </a:p>
      </dgm:t>
    </dgm:pt>
    <dgm:pt modelId="{80948300-0FC6-4C1F-B087-B5CED20C9F6C}" type="parTrans" cxnId="{C1810D31-9E3B-41D5-B2D2-A3C59615B6AA}">
      <dgm:prSet/>
      <dgm:spPr/>
      <dgm:t>
        <a:bodyPr/>
        <a:lstStyle/>
        <a:p>
          <a:endParaRPr lang="es-CO" sz="1400"/>
        </a:p>
      </dgm:t>
    </dgm:pt>
    <dgm:pt modelId="{41BFC1C8-26CF-46AC-AF20-50C101C1DD54}" type="sibTrans" cxnId="{C1810D31-9E3B-41D5-B2D2-A3C59615B6AA}">
      <dgm:prSet/>
      <dgm:spPr/>
      <dgm:t>
        <a:bodyPr/>
        <a:lstStyle/>
        <a:p>
          <a:endParaRPr lang="es-CO" sz="1400"/>
        </a:p>
      </dgm:t>
    </dgm:pt>
    <dgm:pt modelId="{8669CE60-13B5-47CC-8372-7A066CA78B62}">
      <dgm:prSet custT="1"/>
      <dgm:spPr>
        <a:solidFill>
          <a:schemeClr val="accent6">
            <a:lumMod val="75000"/>
          </a:schemeClr>
        </a:solidFill>
      </dgm:spPr>
      <dgm:t>
        <a:bodyPr/>
        <a:lstStyle/>
        <a:p>
          <a:r>
            <a:rPr lang="es-CO" sz="1400" dirty="0"/>
            <a:t>11.  Valorar el portafolio de activos en administración. </a:t>
          </a:r>
        </a:p>
      </dgm:t>
    </dgm:pt>
    <dgm:pt modelId="{07090017-0DE0-411A-AF17-4CC7F180F37D}" type="parTrans" cxnId="{73E633B2-36DA-48C1-ADD2-4259C32F156D}">
      <dgm:prSet/>
      <dgm:spPr/>
      <dgm:t>
        <a:bodyPr/>
        <a:lstStyle/>
        <a:p>
          <a:endParaRPr lang="es-CO" sz="1400"/>
        </a:p>
      </dgm:t>
    </dgm:pt>
    <dgm:pt modelId="{4645BF10-EBF8-4C14-BD6A-2A9CA3225035}" type="sibTrans" cxnId="{73E633B2-36DA-48C1-ADD2-4259C32F156D}">
      <dgm:prSet/>
      <dgm:spPr/>
      <dgm:t>
        <a:bodyPr/>
        <a:lstStyle/>
        <a:p>
          <a:endParaRPr lang="es-CO" sz="1400"/>
        </a:p>
      </dgm:t>
    </dgm:pt>
    <dgm:pt modelId="{D91220DC-7826-472C-8AD1-16AED7D6065F}">
      <dgm:prSet custT="1"/>
      <dgm:spPr>
        <a:solidFill>
          <a:schemeClr val="accent2">
            <a:lumMod val="75000"/>
          </a:schemeClr>
        </a:solidFill>
      </dgm:spPr>
      <dgm:t>
        <a:bodyPr/>
        <a:lstStyle/>
        <a:p>
          <a:r>
            <a:rPr lang="es-CO" sz="1400" dirty="0"/>
            <a:t>15. Formar a los trabajadores de SAE dotándolos de competencias que les permitan  actuar en entorno nacional e internacional.</a:t>
          </a:r>
        </a:p>
      </dgm:t>
    </dgm:pt>
    <dgm:pt modelId="{60D6D3AA-B127-482F-876C-623126140AC6}" type="parTrans" cxnId="{B230F293-3A50-4C6C-AB2D-76ACC1ABC191}">
      <dgm:prSet/>
      <dgm:spPr/>
      <dgm:t>
        <a:bodyPr/>
        <a:lstStyle/>
        <a:p>
          <a:endParaRPr lang="es-CO" sz="1400"/>
        </a:p>
      </dgm:t>
    </dgm:pt>
    <dgm:pt modelId="{0B8D2E16-40D0-4AE1-AD80-8CAC61E15A3C}" type="sibTrans" cxnId="{B230F293-3A50-4C6C-AB2D-76ACC1ABC191}">
      <dgm:prSet/>
      <dgm:spPr/>
      <dgm:t>
        <a:bodyPr/>
        <a:lstStyle/>
        <a:p>
          <a:endParaRPr lang="es-CO" sz="1400"/>
        </a:p>
      </dgm:t>
    </dgm:pt>
    <dgm:pt modelId="{EEF405F6-44F0-43B5-9446-A5DDCD750286}">
      <dgm:prSet custT="1"/>
      <dgm:spPr>
        <a:solidFill>
          <a:srgbClr val="00B050"/>
        </a:solidFill>
      </dgm:spPr>
      <dgm:t>
        <a:bodyPr/>
        <a:lstStyle/>
        <a:p>
          <a:r>
            <a:rPr lang="es-CO" sz="1400" dirty="0"/>
            <a:t>7. Contar con alianzas estratégicas que impacten al objeto misional de SAE.</a:t>
          </a:r>
        </a:p>
      </dgm:t>
    </dgm:pt>
    <dgm:pt modelId="{3AE852CB-CD11-4190-B706-228CE5AFBF0E}" type="parTrans" cxnId="{266889C8-7BFA-4B5F-90BE-DA34AFFC4D88}">
      <dgm:prSet/>
      <dgm:spPr/>
      <dgm:t>
        <a:bodyPr/>
        <a:lstStyle/>
        <a:p>
          <a:endParaRPr lang="es-CO" sz="1400"/>
        </a:p>
      </dgm:t>
    </dgm:pt>
    <dgm:pt modelId="{54D06AE3-1940-4F0B-B524-B4791C4B76B7}" type="sibTrans" cxnId="{266889C8-7BFA-4B5F-90BE-DA34AFFC4D88}">
      <dgm:prSet/>
      <dgm:spPr/>
      <dgm:t>
        <a:bodyPr/>
        <a:lstStyle/>
        <a:p>
          <a:endParaRPr lang="es-CO" sz="1400"/>
        </a:p>
      </dgm:t>
    </dgm:pt>
    <dgm:pt modelId="{3708B93D-B583-45F6-8ADB-7B7C94D1B811}">
      <dgm:prSet custT="1"/>
      <dgm:spPr>
        <a:solidFill>
          <a:schemeClr val="accent6">
            <a:lumMod val="75000"/>
          </a:schemeClr>
        </a:solidFill>
      </dgm:spPr>
      <dgm:t>
        <a:bodyPr/>
        <a:lstStyle/>
        <a:p>
          <a:r>
            <a:rPr lang="es-CO" sz="1400" dirty="0"/>
            <a:t>12. Establecer y Controlar de manera transparente  la eficiencia, eficacia y efectividad  de la administración buscando la tercerización de procesos.</a:t>
          </a:r>
        </a:p>
      </dgm:t>
    </dgm:pt>
    <dgm:pt modelId="{641AD0A8-6112-4FC9-9FB2-6483E4B1CD57}" type="parTrans" cxnId="{4BFEED55-FDAC-488D-B04A-39F1B6D95DB4}">
      <dgm:prSet/>
      <dgm:spPr/>
      <dgm:t>
        <a:bodyPr/>
        <a:lstStyle/>
        <a:p>
          <a:endParaRPr lang="es-CO" sz="1400"/>
        </a:p>
      </dgm:t>
    </dgm:pt>
    <dgm:pt modelId="{6ECDC5BF-A104-454D-86A1-E116F5067409}" type="sibTrans" cxnId="{4BFEED55-FDAC-488D-B04A-39F1B6D95DB4}">
      <dgm:prSet/>
      <dgm:spPr/>
      <dgm:t>
        <a:bodyPr/>
        <a:lstStyle/>
        <a:p>
          <a:endParaRPr lang="es-CO" sz="1400"/>
        </a:p>
      </dgm:t>
    </dgm:pt>
    <dgm:pt modelId="{EC496EA4-E64D-4C8E-9C86-33BDE7598E9B}">
      <dgm:prSet custT="1"/>
      <dgm:spPr>
        <a:solidFill>
          <a:schemeClr val="accent2">
            <a:lumMod val="75000"/>
          </a:schemeClr>
        </a:solidFill>
      </dgm:spPr>
      <dgm:t>
        <a:bodyPr/>
        <a:lstStyle/>
        <a:p>
          <a:r>
            <a:rPr lang="es-CO" sz="1400" dirty="0"/>
            <a:t>14. Propiciar el bienestar de los trabajadores a través del fortalecimiento de los procesos de desarrollo y compensación.</a:t>
          </a:r>
        </a:p>
      </dgm:t>
    </dgm:pt>
    <dgm:pt modelId="{F9FC93A4-F209-4B68-B7BB-DE541CEC5C75}" type="parTrans" cxnId="{F82D26C4-B9B7-46C4-8472-89385CA3DB2E}">
      <dgm:prSet/>
      <dgm:spPr/>
      <dgm:t>
        <a:bodyPr/>
        <a:lstStyle/>
        <a:p>
          <a:endParaRPr lang="es-ES" sz="1400"/>
        </a:p>
      </dgm:t>
    </dgm:pt>
    <dgm:pt modelId="{71D97573-7695-4E1A-9559-368783E52C8F}" type="sibTrans" cxnId="{F82D26C4-B9B7-46C4-8472-89385CA3DB2E}">
      <dgm:prSet/>
      <dgm:spPr/>
      <dgm:t>
        <a:bodyPr/>
        <a:lstStyle/>
        <a:p>
          <a:endParaRPr lang="es-ES" sz="1400"/>
        </a:p>
      </dgm:t>
    </dgm:pt>
    <dgm:pt modelId="{6599C1D6-64AD-4A1A-8840-DBCF4CCBAACC}">
      <dgm:prSet custT="1"/>
      <dgm:spPr>
        <a:solidFill>
          <a:schemeClr val="accent6">
            <a:lumMod val="75000"/>
          </a:schemeClr>
        </a:solidFill>
      </dgm:spPr>
      <dgm:t>
        <a:bodyPr/>
        <a:lstStyle/>
        <a:p>
          <a:r>
            <a:rPr lang="es-CO" sz="1400" dirty="0"/>
            <a:t>13. Generar modelos  de administración estable y atractivos al mercado.</a:t>
          </a:r>
        </a:p>
      </dgm:t>
    </dgm:pt>
    <dgm:pt modelId="{144C844A-B0BD-4CCE-A237-3207E7775F5E}" type="parTrans" cxnId="{A9102D34-E632-4503-BA71-A2F53361772A}">
      <dgm:prSet/>
      <dgm:spPr/>
      <dgm:t>
        <a:bodyPr/>
        <a:lstStyle/>
        <a:p>
          <a:endParaRPr lang="es-ES"/>
        </a:p>
      </dgm:t>
    </dgm:pt>
    <dgm:pt modelId="{89CAD15A-3389-4795-8968-D69444E5F83F}" type="sibTrans" cxnId="{A9102D34-E632-4503-BA71-A2F53361772A}">
      <dgm:prSet/>
      <dgm:spPr/>
      <dgm:t>
        <a:bodyPr/>
        <a:lstStyle/>
        <a:p>
          <a:endParaRPr lang="es-ES"/>
        </a:p>
      </dgm:t>
    </dgm:pt>
    <dgm:pt modelId="{C22E067F-D8E6-4451-86BD-550919CFFABC}">
      <dgm:prSet custT="1"/>
      <dgm:spPr>
        <a:solidFill>
          <a:srgbClr val="00B050"/>
        </a:solidFill>
      </dgm:spPr>
      <dgm:t>
        <a:bodyPr/>
        <a:lstStyle/>
        <a:p>
          <a:r>
            <a:rPr lang="es-CO" sz="1400" dirty="0"/>
            <a:t>8. Impulsar acciones de oportunidad y calidad enfocado en clientes externos e internos.</a:t>
          </a:r>
        </a:p>
      </dgm:t>
    </dgm:pt>
    <dgm:pt modelId="{4DE4158B-39F3-4FEF-A543-3DA4728A45A8}" type="parTrans" cxnId="{E474F358-6C02-4988-ABB6-0C1953E9B0BF}">
      <dgm:prSet/>
      <dgm:spPr/>
      <dgm:t>
        <a:bodyPr/>
        <a:lstStyle/>
        <a:p>
          <a:endParaRPr lang="es-ES"/>
        </a:p>
      </dgm:t>
    </dgm:pt>
    <dgm:pt modelId="{05A95432-5868-417C-86EA-99FA7F85668A}" type="sibTrans" cxnId="{E474F358-6C02-4988-ABB6-0C1953E9B0BF}">
      <dgm:prSet/>
      <dgm:spPr/>
      <dgm:t>
        <a:bodyPr/>
        <a:lstStyle/>
        <a:p>
          <a:endParaRPr lang="es-ES"/>
        </a:p>
      </dgm:t>
    </dgm:pt>
    <dgm:pt modelId="{7D0DC64A-136B-4F2D-AEC3-3A3CC263F9EE}">
      <dgm:prSet custT="1"/>
      <dgm:spPr>
        <a:solidFill>
          <a:schemeClr val="accent6">
            <a:lumMod val="75000"/>
          </a:schemeClr>
        </a:solidFill>
      </dgm:spPr>
      <dgm:t>
        <a:bodyPr/>
        <a:lstStyle/>
        <a:p>
          <a:r>
            <a:rPr lang="es-CO" sz="1400" dirty="0"/>
            <a:t>9. Consolidar la implementación de un sistema de información con criterios de seguridad, calidad y cumplimiento ajustados a los procesos del negocio.</a:t>
          </a:r>
        </a:p>
      </dgm:t>
    </dgm:pt>
    <dgm:pt modelId="{3CBF6BD2-9527-42F5-8C03-75E3DACBBB0B}" type="parTrans" cxnId="{177927C6-BD14-495A-B56B-909A9BEC5F7C}">
      <dgm:prSet/>
      <dgm:spPr/>
      <dgm:t>
        <a:bodyPr/>
        <a:lstStyle/>
        <a:p>
          <a:endParaRPr lang="es-ES"/>
        </a:p>
      </dgm:t>
    </dgm:pt>
    <dgm:pt modelId="{82350006-2409-4BAC-AC0A-9A175CF7A0E4}" type="sibTrans" cxnId="{177927C6-BD14-495A-B56B-909A9BEC5F7C}">
      <dgm:prSet/>
      <dgm:spPr/>
      <dgm:t>
        <a:bodyPr/>
        <a:lstStyle/>
        <a:p>
          <a:endParaRPr lang="es-ES"/>
        </a:p>
      </dgm:t>
    </dgm:pt>
    <dgm:pt modelId="{EC3ED20D-EA58-444C-8B71-AC777B82EC17}">
      <dgm:prSet custT="1"/>
      <dgm:spPr>
        <a:solidFill>
          <a:schemeClr val="accent2">
            <a:lumMod val="75000"/>
          </a:schemeClr>
        </a:solidFill>
      </dgm:spPr>
      <dgm:t>
        <a:bodyPr/>
        <a:lstStyle/>
        <a:p>
          <a:r>
            <a:rPr lang="es-CO" sz="1400" dirty="0"/>
            <a:t>16. Garantizar la prestación de servicios eficientes y efectivos ambiental y económicamente sostenibles.</a:t>
          </a:r>
        </a:p>
      </dgm:t>
    </dgm:pt>
    <dgm:pt modelId="{00ED4D35-7D3D-4BD8-B76F-E3F3B49A56EC}" type="parTrans" cxnId="{2FCAFD48-9896-4FAC-A791-12034596DB6B}">
      <dgm:prSet/>
      <dgm:spPr/>
      <dgm:t>
        <a:bodyPr/>
        <a:lstStyle/>
        <a:p>
          <a:endParaRPr lang="es-ES"/>
        </a:p>
      </dgm:t>
    </dgm:pt>
    <dgm:pt modelId="{2C8C73F5-C032-44E8-9852-9F42DB51CEA2}" type="sibTrans" cxnId="{2FCAFD48-9896-4FAC-A791-12034596DB6B}">
      <dgm:prSet/>
      <dgm:spPr/>
      <dgm:t>
        <a:bodyPr/>
        <a:lstStyle/>
        <a:p>
          <a:endParaRPr lang="es-ES"/>
        </a:p>
      </dgm:t>
    </dgm:pt>
    <dgm:pt modelId="{3332BA98-62FF-4D78-A2E2-AD4E5179D62D}">
      <dgm:prSet custT="1"/>
      <dgm:spPr/>
      <dgm:t>
        <a:bodyPr/>
        <a:lstStyle/>
        <a:p>
          <a:r>
            <a:rPr lang="es-CO" sz="1400" dirty="0"/>
            <a:t>4. Construir el presupuesto orientado a resultados y lograr su ejecución.</a:t>
          </a:r>
        </a:p>
      </dgm:t>
    </dgm:pt>
    <dgm:pt modelId="{8B8CB451-EEFD-45D4-8360-ECA52F126427}" type="parTrans" cxnId="{ED76BA9E-CC71-446D-845E-C967C641DCE1}">
      <dgm:prSet/>
      <dgm:spPr/>
      <dgm:t>
        <a:bodyPr/>
        <a:lstStyle/>
        <a:p>
          <a:endParaRPr lang="es-ES"/>
        </a:p>
      </dgm:t>
    </dgm:pt>
    <dgm:pt modelId="{9F7A3075-F3ED-4961-838D-C0AAD60D6579}" type="sibTrans" cxnId="{ED76BA9E-CC71-446D-845E-C967C641DCE1}">
      <dgm:prSet/>
      <dgm:spPr/>
      <dgm:t>
        <a:bodyPr/>
        <a:lstStyle/>
        <a:p>
          <a:endParaRPr lang="es-ES"/>
        </a:p>
      </dgm:t>
    </dgm:pt>
    <dgm:pt modelId="{9528BE97-3FC1-4043-857F-4F3F8FF52863}" type="pres">
      <dgm:prSet presAssocID="{7BD163A1-8931-4FCC-ADF5-F6F4E3C6E6EB}" presName="linear" presStyleCnt="0">
        <dgm:presLayoutVars>
          <dgm:animLvl val="lvl"/>
          <dgm:resizeHandles val="exact"/>
        </dgm:presLayoutVars>
      </dgm:prSet>
      <dgm:spPr/>
    </dgm:pt>
    <dgm:pt modelId="{E3ECD944-2520-42BE-96D5-B7F6CAFC143A}" type="pres">
      <dgm:prSet presAssocID="{A673476D-56D3-4552-BEB2-EAE16A7E5F52}" presName="parentText" presStyleLbl="node1" presStyleIdx="0" presStyleCnt="16">
        <dgm:presLayoutVars>
          <dgm:chMax val="0"/>
          <dgm:bulletEnabled val="1"/>
        </dgm:presLayoutVars>
      </dgm:prSet>
      <dgm:spPr/>
    </dgm:pt>
    <dgm:pt modelId="{5B91D59E-FDE0-45C5-8950-3E3C41227EA5}" type="pres">
      <dgm:prSet presAssocID="{03EC5795-A44C-465E-B4C2-3C2BF3453091}" presName="spacer" presStyleCnt="0"/>
      <dgm:spPr/>
    </dgm:pt>
    <dgm:pt modelId="{87F46314-7FC7-4EBF-BD55-A636F09E9F2F}" type="pres">
      <dgm:prSet presAssocID="{D7EF3EA2-BEDE-4971-8734-22C35A1B27BE}" presName="parentText" presStyleLbl="node1" presStyleIdx="1" presStyleCnt="16">
        <dgm:presLayoutVars>
          <dgm:chMax val="0"/>
          <dgm:bulletEnabled val="1"/>
        </dgm:presLayoutVars>
      </dgm:prSet>
      <dgm:spPr/>
    </dgm:pt>
    <dgm:pt modelId="{560D28BB-A9B7-4A3F-9712-F399A947A1A6}" type="pres">
      <dgm:prSet presAssocID="{2440D742-F238-4504-9E74-C7259DEB54D6}" presName="spacer" presStyleCnt="0"/>
      <dgm:spPr/>
    </dgm:pt>
    <dgm:pt modelId="{78F06613-388E-4A6D-8FF3-D7338A630B65}" type="pres">
      <dgm:prSet presAssocID="{41064F3E-6D90-4AD7-801D-AC824D2F3FC6}" presName="parentText" presStyleLbl="node1" presStyleIdx="2" presStyleCnt="16">
        <dgm:presLayoutVars>
          <dgm:chMax val="0"/>
          <dgm:bulletEnabled val="1"/>
        </dgm:presLayoutVars>
      </dgm:prSet>
      <dgm:spPr/>
    </dgm:pt>
    <dgm:pt modelId="{EEC314E0-5D89-4843-BFEF-EEA135985AC3}" type="pres">
      <dgm:prSet presAssocID="{25DE293A-8063-4B90-ACB0-E04EE7C04E34}" presName="spacer" presStyleCnt="0"/>
      <dgm:spPr/>
    </dgm:pt>
    <dgm:pt modelId="{568A0C9B-9E41-4FF4-BE5F-1AB5ED0E9012}" type="pres">
      <dgm:prSet presAssocID="{3332BA98-62FF-4D78-A2E2-AD4E5179D62D}" presName="parentText" presStyleLbl="node1" presStyleIdx="3" presStyleCnt="16">
        <dgm:presLayoutVars>
          <dgm:chMax val="0"/>
          <dgm:bulletEnabled val="1"/>
        </dgm:presLayoutVars>
      </dgm:prSet>
      <dgm:spPr/>
    </dgm:pt>
    <dgm:pt modelId="{48CC8016-4F13-4E7D-8860-2EFCCE3C4079}" type="pres">
      <dgm:prSet presAssocID="{9F7A3075-F3ED-4961-838D-C0AAD60D6579}" presName="spacer" presStyleCnt="0"/>
      <dgm:spPr/>
    </dgm:pt>
    <dgm:pt modelId="{51846213-3A58-47B1-9338-9161C6BD93DF}" type="pres">
      <dgm:prSet presAssocID="{3C17614F-E37B-43CA-A94A-122F2B86DF7A}" presName="parentText" presStyleLbl="node1" presStyleIdx="4" presStyleCnt="16">
        <dgm:presLayoutVars>
          <dgm:chMax val="0"/>
          <dgm:bulletEnabled val="1"/>
        </dgm:presLayoutVars>
      </dgm:prSet>
      <dgm:spPr/>
    </dgm:pt>
    <dgm:pt modelId="{9006808B-862F-40A3-BD99-045A3388B3BD}" type="pres">
      <dgm:prSet presAssocID="{7C21B9CD-5490-4EAB-99AA-897F8DFDC93F}" presName="spacer" presStyleCnt="0"/>
      <dgm:spPr/>
    </dgm:pt>
    <dgm:pt modelId="{711CCF56-4A55-4C23-BC0F-3DC313E59D2A}" type="pres">
      <dgm:prSet presAssocID="{B060A0F8-383D-4B39-BE58-96DD4698576D}" presName="parentText" presStyleLbl="node1" presStyleIdx="5" presStyleCnt="16">
        <dgm:presLayoutVars>
          <dgm:chMax val="0"/>
          <dgm:bulletEnabled val="1"/>
        </dgm:presLayoutVars>
      </dgm:prSet>
      <dgm:spPr/>
    </dgm:pt>
    <dgm:pt modelId="{9E3F0CC5-8F9E-4F2C-A564-AC86D64C2B66}" type="pres">
      <dgm:prSet presAssocID="{72A1AA58-4C15-4F52-BCAB-3541D53DE192}" presName="spacer" presStyleCnt="0"/>
      <dgm:spPr/>
    </dgm:pt>
    <dgm:pt modelId="{3F5C92F3-9129-4555-AA65-13B370C3891F}" type="pres">
      <dgm:prSet presAssocID="{EEF405F6-44F0-43B5-9446-A5DDCD750286}" presName="parentText" presStyleLbl="node1" presStyleIdx="6" presStyleCnt="16" custLinFactY="-2475" custLinFactNeighborY="-100000">
        <dgm:presLayoutVars>
          <dgm:chMax val="0"/>
          <dgm:bulletEnabled val="1"/>
        </dgm:presLayoutVars>
      </dgm:prSet>
      <dgm:spPr/>
    </dgm:pt>
    <dgm:pt modelId="{EAA16544-0313-40FA-81E1-B964DBBE943E}" type="pres">
      <dgm:prSet presAssocID="{54D06AE3-1940-4F0B-B524-B4791C4B76B7}" presName="spacer" presStyleCnt="0"/>
      <dgm:spPr/>
    </dgm:pt>
    <dgm:pt modelId="{F4848C96-280B-4B88-B45A-EE0F2B03CA36}" type="pres">
      <dgm:prSet presAssocID="{C22E067F-D8E6-4451-86BD-550919CFFABC}" presName="parentText" presStyleLbl="node1" presStyleIdx="7" presStyleCnt="16">
        <dgm:presLayoutVars>
          <dgm:chMax val="0"/>
          <dgm:bulletEnabled val="1"/>
        </dgm:presLayoutVars>
      </dgm:prSet>
      <dgm:spPr/>
    </dgm:pt>
    <dgm:pt modelId="{30716DA7-4DD9-4AB7-A563-12B4C7C0BA65}" type="pres">
      <dgm:prSet presAssocID="{05A95432-5868-417C-86EA-99FA7F85668A}" presName="spacer" presStyleCnt="0"/>
      <dgm:spPr/>
    </dgm:pt>
    <dgm:pt modelId="{DDE94A74-8A31-41CD-BF9E-E59A179135FE}" type="pres">
      <dgm:prSet presAssocID="{7D0DC64A-136B-4F2D-AEC3-3A3CC263F9EE}" presName="parentText" presStyleLbl="node1" presStyleIdx="8" presStyleCnt="16">
        <dgm:presLayoutVars>
          <dgm:chMax val="0"/>
          <dgm:bulletEnabled val="1"/>
        </dgm:presLayoutVars>
      </dgm:prSet>
      <dgm:spPr/>
    </dgm:pt>
    <dgm:pt modelId="{C8D97C0E-80E3-44AD-80EC-E779F27A4488}" type="pres">
      <dgm:prSet presAssocID="{82350006-2409-4BAC-AC0A-9A175CF7A0E4}" presName="spacer" presStyleCnt="0"/>
      <dgm:spPr/>
    </dgm:pt>
    <dgm:pt modelId="{7FCDF6A3-5571-4FB8-864A-1A95A3826541}" type="pres">
      <dgm:prSet presAssocID="{24880B6F-B259-4F38-831A-9D5F620AE58F}" presName="parentText" presStyleLbl="node1" presStyleIdx="9" presStyleCnt="16">
        <dgm:presLayoutVars>
          <dgm:chMax val="0"/>
          <dgm:bulletEnabled val="1"/>
        </dgm:presLayoutVars>
      </dgm:prSet>
      <dgm:spPr/>
    </dgm:pt>
    <dgm:pt modelId="{ED6B69A5-72CD-45A0-A711-6AE5D9CE4B6F}" type="pres">
      <dgm:prSet presAssocID="{41BFC1C8-26CF-46AC-AF20-50C101C1DD54}" presName="spacer" presStyleCnt="0"/>
      <dgm:spPr/>
    </dgm:pt>
    <dgm:pt modelId="{4D3A179A-0DAF-42BF-AE24-E9B76FDBCBEE}" type="pres">
      <dgm:prSet presAssocID="{8669CE60-13B5-47CC-8372-7A066CA78B62}" presName="parentText" presStyleLbl="node1" presStyleIdx="10" presStyleCnt="16">
        <dgm:presLayoutVars>
          <dgm:chMax val="0"/>
          <dgm:bulletEnabled val="1"/>
        </dgm:presLayoutVars>
      </dgm:prSet>
      <dgm:spPr/>
    </dgm:pt>
    <dgm:pt modelId="{C8793E2B-8FD9-46FC-99C4-1D940F3309AB}" type="pres">
      <dgm:prSet presAssocID="{4645BF10-EBF8-4C14-BD6A-2A9CA3225035}" presName="spacer" presStyleCnt="0"/>
      <dgm:spPr/>
    </dgm:pt>
    <dgm:pt modelId="{FA8E8DBD-F0C7-41F8-AE0B-6E33DD06A338}" type="pres">
      <dgm:prSet presAssocID="{3708B93D-B583-45F6-8ADB-7B7C94D1B811}" presName="parentText" presStyleLbl="node1" presStyleIdx="11" presStyleCnt="16" custLinFactY="1700" custLinFactNeighborY="100000">
        <dgm:presLayoutVars>
          <dgm:chMax val="0"/>
          <dgm:bulletEnabled val="1"/>
        </dgm:presLayoutVars>
      </dgm:prSet>
      <dgm:spPr/>
    </dgm:pt>
    <dgm:pt modelId="{BED4BC87-8715-42AD-9515-070D46B8A0A4}" type="pres">
      <dgm:prSet presAssocID="{6ECDC5BF-A104-454D-86A1-E116F5067409}" presName="spacer" presStyleCnt="0"/>
      <dgm:spPr/>
    </dgm:pt>
    <dgm:pt modelId="{6B010DEB-D049-4CAB-9176-3196CABF0C3E}" type="pres">
      <dgm:prSet presAssocID="{6599C1D6-64AD-4A1A-8840-DBCF4CCBAACC}" presName="parentText" presStyleLbl="node1" presStyleIdx="12" presStyleCnt="16" custLinFactY="2125" custLinFactNeighborY="100000">
        <dgm:presLayoutVars>
          <dgm:chMax val="0"/>
          <dgm:bulletEnabled val="1"/>
        </dgm:presLayoutVars>
      </dgm:prSet>
      <dgm:spPr/>
    </dgm:pt>
    <dgm:pt modelId="{57F4B365-E7DE-464A-8FB4-77A745653408}" type="pres">
      <dgm:prSet presAssocID="{89CAD15A-3389-4795-8968-D69444E5F83F}" presName="spacer" presStyleCnt="0"/>
      <dgm:spPr/>
    </dgm:pt>
    <dgm:pt modelId="{BC5177F6-1E33-4366-84DF-16567209A291}" type="pres">
      <dgm:prSet presAssocID="{D91220DC-7826-472C-8AD1-16AED7D6065F}" presName="parentText" presStyleLbl="node1" presStyleIdx="13" presStyleCnt="16" custLinFactY="110544" custLinFactNeighborY="200000">
        <dgm:presLayoutVars>
          <dgm:chMax val="0"/>
          <dgm:bulletEnabled val="1"/>
        </dgm:presLayoutVars>
      </dgm:prSet>
      <dgm:spPr/>
    </dgm:pt>
    <dgm:pt modelId="{ACADA63C-921C-4A45-B79E-1154F4BEA145}" type="pres">
      <dgm:prSet presAssocID="{0B8D2E16-40D0-4AE1-AD80-8CAC61E15A3C}" presName="spacer" presStyleCnt="0"/>
      <dgm:spPr/>
    </dgm:pt>
    <dgm:pt modelId="{C51A5E03-FF24-4A7A-AD95-DCB42609398E}" type="pres">
      <dgm:prSet presAssocID="{EC496EA4-E64D-4C8E-9C86-33BDE7598E9B}" presName="parentText" presStyleLbl="node1" presStyleIdx="14" presStyleCnt="16" custLinFactY="-87273" custLinFactNeighborY="-100000">
        <dgm:presLayoutVars>
          <dgm:chMax val="0"/>
          <dgm:bulletEnabled val="1"/>
        </dgm:presLayoutVars>
      </dgm:prSet>
      <dgm:spPr/>
    </dgm:pt>
    <dgm:pt modelId="{38C71417-5301-4D5C-A71E-2277F61C1E0F}" type="pres">
      <dgm:prSet presAssocID="{71D97573-7695-4E1A-9559-368783E52C8F}" presName="spacer" presStyleCnt="0"/>
      <dgm:spPr/>
    </dgm:pt>
    <dgm:pt modelId="{9B40595A-54C6-4CAB-97C6-0F32D3ED0225}" type="pres">
      <dgm:prSet presAssocID="{EC3ED20D-EA58-444C-8B71-AC777B82EC17}" presName="parentText" presStyleLbl="node1" presStyleIdx="15" presStyleCnt="16">
        <dgm:presLayoutVars>
          <dgm:chMax val="0"/>
          <dgm:bulletEnabled val="1"/>
        </dgm:presLayoutVars>
      </dgm:prSet>
      <dgm:spPr/>
    </dgm:pt>
  </dgm:ptLst>
  <dgm:cxnLst>
    <dgm:cxn modelId="{A167C007-B44A-408C-A755-A10969599D1C}" type="presOf" srcId="{3708B93D-B583-45F6-8ADB-7B7C94D1B811}" destId="{FA8E8DBD-F0C7-41F8-AE0B-6E33DD06A338}" srcOrd="0" destOrd="0" presId="urn:microsoft.com/office/officeart/2005/8/layout/vList2"/>
    <dgm:cxn modelId="{4AC07D08-EDDD-4FA7-B236-345A0EDDC421}" srcId="{7BD163A1-8931-4FCC-ADF5-F6F4E3C6E6EB}" destId="{D7EF3EA2-BEDE-4971-8734-22C35A1B27BE}" srcOrd="1" destOrd="0" parTransId="{D31E9CFF-943F-4C91-B96D-435E87E39B62}" sibTransId="{2440D742-F238-4504-9E74-C7259DEB54D6}"/>
    <dgm:cxn modelId="{142C4013-13F3-47FC-B8F9-8C4A71BE72D0}" type="presOf" srcId="{7D0DC64A-136B-4F2D-AEC3-3A3CC263F9EE}" destId="{DDE94A74-8A31-41CD-BF9E-E59A179135FE}" srcOrd="0" destOrd="0" presId="urn:microsoft.com/office/officeart/2005/8/layout/vList2"/>
    <dgm:cxn modelId="{69976213-A7A7-49BD-9AF1-2B898D3E334C}" type="presOf" srcId="{C22E067F-D8E6-4451-86BD-550919CFFABC}" destId="{F4848C96-280B-4B88-B45A-EE0F2B03CA36}" srcOrd="0" destOrd="0" presId="urn:microsoft.com/office/officeart/2005/8/layout/vList2"/>
    <dgm:cxn modelId="{DCCEFE15-42A9-460D-B203-5609FE1CE3CC}" type="presOf" srcId="{EEF405F6-44F0-43B5-9446-A5DDCD750286}" destId="{3F5C92F3-9129-4555-AA65-13B370C3891F}" srcOrd="0" destOrd="0" presId="urn:microsoft.com/office/officeart/2005/8/layout/vList2"/>
    <dgm:cxn modelId="{E71E0B16-E5A4-46C7-9A4E-4717025EC2B9}" type="presOf" srcId="{EC3ED20D-EA58-444C-8B71-AC777B82EC17}" destId="{9B40595A-54C6-4CAB-97C6-0F32D3ED0225}" srcOrd="0" destOrd="0" presId="urn:microsoft.com/office/officeart/2005/8/layout/vList2"/>
    <dgm:cxn modelId="{0D8FAA18-0E96-4C28-ACA3-57C848938159}" type="presOf" srcId="{B060A0F8-383D-4B39-BE58-96DD4698576D}" destId="{711CCF56-4A55-4C23-BC0F-3DC313E59D2A}" srcOrd="0" destOrd="0" presId="urn:microsoft.com/office/officeart/2005/8/layout/vList2"/>
    <dgm:cxn modelId="{67FD692E-5143-4A43-ACDA-008BE4B69DE1}" type="presOf" srcId="{EC496EA4-E64D-4C8E-9C86-33BDE7598E9B}" destId="{C51A5E03-FF24-4A7A-AD95-DCB42609398E}" srcOrd="0" destOrd="0" presId="urn:microsoft.com/office/officeart/2005/8/layout/vList2"/>
    <dgm:cxn modelId="{7825BC30-6A9B-446B-A483-044FFFCCAE2A}" type="presOf" srcId="{3C17614F-E37B-43CA-A94A-122F2B86DF7A}" destId="{51846213-3A58-47B1-9338-9161C6BD93DF}" srcOrd="0" destOrd="0" presId="urn:microsoft.com/office/officeart/2005/8/layout/vList2"/>
    <dgm:cxn modelId="{C1810D31-9E3B-41D5-B2D2-A3C59615B6AA}" srcId="{7BD163A1-8931-4FCC-ADF5-F6F4E3C6E6EB}" destId="{24880B6F-B259-4F38-831A-9D5F620AE58F}" srcOrd="9" destOrd="0" parTransId="{80948300-0FC6-4C1F-B087-B5CED20C9F6C}" sibTransId="{41BFC1C8-26CF-46AC-AF20-50C101C1DD54}"/>
    <dgm:cxn modelId="{A9102D34-E632-4503-BA71-A2F53361772A}" srcId="{7BD163A1-8931-4FCC-ADF5-F6F4E3C6E6EB}" destId="{6599C1D6-64AD-4A1A-8840-DBCF4CCBAACC}" srcOrd="12" destOrd="0" parTransId="{144C844A-B0BD-4CCE-A237-3207E7775F5E}" sibTransId="{89CAD15A-3389-4795-8968-D69444E5F83F}"/>
    <dgm:cxn modelId="{E3F6FC3C-4886-4853-B79F-17B00436064D}" srcId="{7BD163A1-8931-4FCC-ADF5-F6F4E3C6E6EB}" destId="{A673476D-56D3-4552-BEB2-EAE16A7E5F52}" srcOrd="0" destOrd="0" parTransId="{6FBA374B-8C6A-41BB-AFD2-DA6824521049}" sibTransId="{03EC5795-A44C-465E-B4C2-3C2BF3453091}"/>
    <dgm:cxn modelId="{094EBE5C-1532-4E3A-91CC-E6BD4A593DAE}" type="presOf" srcId="{A673476D-56D3-4552-BEB2-EAE16A7E5F52}" destId="{E3ECD944-2520-42BE-96D5-B7F6CAFC143A}" srcOrd="0" destOrd="0" presId="urn:microsoft.com/office/officeart/2005/8/layout/vList2"/>
    <dgm:cxn modelId="{6309F661-AE2C-4BFC-911A-D6A78AC9C6AE}" type="presOf" srcId="{6599C1D6-64AD-4A1A-8840-DBCF4CCBAACC}" destId="{6B010DEB-D049-4CAB-9176-3196CABF0C3E}" srcOrd="0" destOrd="0" presId="urn:microsoft.com/office/officeart/2005/8/layout/vList2"/>
    <dgm:cxn modelId="{DE375A42-9ACF-4373-AC91-C77DADE07043}" type="presOf" srcId="{24880B6F-B259-4F38-831A-9D5F620AE58F}" destId="{7FCDF6A3-5571-4FB8-864A-1A95A3826541}" srcOrd="0" destOrd="0" presId="urn:microsoft.com/office/officeart/2005/8/layout/vList2"/>
    <dgm:cxn modelId="{2FCAFD48-9896-4FAC-A791-12034596DB6B}" srcId="{7BD163A1-8931-4FCC-ADF5-F6F4E3C6E6EB}" destId="{EC3ED20D-EA58-444C-8B71-AC777B82EC17}" srcOrd="15" destOrd="0" parTransId="{00ED4D35-7D3D-4BD8-B76F-E3F3B49A56EC}" sibTransId="{2C8C73F5-C032-44E8-9852-9F42DB51CEA2}"/>
    <dgm:cxn modelId="{2A56A34C-9191-48A3-887E-BF66DCBF5B6F}" type="presOf" srcId="{8669CE60-13B5-47CC-8372-7A066CA78B62}" destId="{4D3A179A-0DAF-42BF-AE24-E9B76FDBCBEE}" srcOrd="0" destOrd="0" presId="urn:microsoft.com/office/officeart/2005/8/layout/vList2"/>
    <dgm:cxn modelId="{ECC9F66C-91A0-4762-B0C5-E280155A26A8}" type="presOf" srcId="{D91220DC-7826-472C-8AD1-16AED7D6065F}" destId="{BC5177F6-1E33-4366-84DF-16567209A291}" srcOrd="0" destOrd="0" presId="urn:microsoft.com/office/officeart/2005/8/layout/vList2"/>
    <dgm:cxn modelId="{8C290F6D-1B29-44E5-9F4D-5839239CE48B}" type="presOf" srcId="{7BD163A1-8931-4FCC-ADF5-F6F4E3C6E6EB}" destId="{9528BE97-3FC1-4043-857F-4F3F8FF52863}" srcOrd="0" destOrd="0" presId="urn:microsoft.com/office/officeart/2005/8/layout/vList2"/>
    <dgm:cxn modelId="{B3A90171-00E8-48D9-8DB8-C4B51ACF0A84}" srcId="{7BD163A1-8931-4FCC-ADF5-F6F4E3C6E6EB}" destId="{41064F3E-6D90-4AD7-801D-AC824D2F3FC6}" srcOrd="2" destOrd="0" parTransId="{7C3CFE6C-15AD-4C56-A698-D4A2E4BAC61B}" sibTransId="{25DE293A-8063-4B90-ACB0-E04EE7C04E34}"/>
    <dgm:cxn modelId="{4BFEED55-FDAC-488D-B04A-39F1B6D95DB4}" srcId="{7BD163A1-8931-4FCC-ADF5-F6F4E3C6E6EB}" destId="{3708B93D-B583-45F6-8ADB-7B7C94D1B811}" srcOrd="11" destOrd="0" parTransId="{641AD0A8-6112-4FC9-9FB2-6483E4B1CD57}" sibTransId="{6ECDC5BF-A104-454D-86A1-E116F5067409}"/>
    <dgm:cxn modelId="{E474F358-6C02-4988-ABB6-0C1953E9B0BF}" srcId="{7BD163A1-8931-4FCC-ADF5-F6F4E3C6E6EB}" destId="{C22E067F-D8E6-4451-86BD-550919CFFABC}" srcOrd="7" destOrd="0" parTransId="{4DE4158B-39F3-4FEF-A543-3DA4728A45A8}" sibTransId="{05A95432-5868-417C-86EA-99FA7F85668A}"/>
    <dgm:cxn modelId="{B230F293-3A50-4C6C-AB2D-76ACC1ABC191}" srcId="{7BD163A1-8931-4FCC-ADF5-F6F4E3C6E6EB}" destId="{D91220DC-7826-472C-8AD1-16AED7D6065F}" srcOrd="13" destOrd="0" parTransId="{60D6D3AA-B127-482F-876C-623126140AC6}" sibTransId="{0B8D2E16-40D0-4AE1-AD80-8CAC61E15A3C}"/>
    <dgm:cxn modelId="{D1179C96-8876-4F8D-ADCD-09B1981E7374}" type="presOf" srcId="{3332BA98-62FF-4D78-A2E2-AD4E5179D62D}" destId="{568A0C9B-9E41-4FF4-BE5F-1AB5ED0E9012}" srcOrd="0" destOrd="0" presId="urn:microsoft.com/office/officeart/2005/8/layout/vList2"/>
    <dgm:cxn modelId="{297E919D-5414-4F01-B831-D5CB9F67AE86}" srcId="{7BD163A1-8931-4FCC-ADF5-F6F4E3C6E6EB}" destId="{B060A0F8-383D-4B39-BE58-96DD4698576D}" srcOrd="5" destOrd="0" parTransId="{004609AA-4369-4A25-89E2-4B9A6D918E09}" sibTransId="{72A1AA58-4C15-4F52-BCAB-3541D53DE192}"/>
    <dgm:cxn modelId="{ED76BA9E-CC71-446D-845E-C967C641DCE1}" srcId="{7BD163A1-8931-4FCC-ADF5-F6F4E3C6E6EB}" destId="{3332BA98-62FF-4D78-A2E2-AD4E5179D62D}" srcOrd="3" destOrd="0" parTransId="{8B8CB451-EEFD-45D4-8360-ECA52F126427}" sibTransId="{9F7A3075-F3ED-4961-838D-C0AAD60D6579}"/>
    <dgm:cxn modelId="{1F3101A1-0CB4-45DF-B9B6-81CB32694DF1}" type="presOf" srcId="{41064F3E-6D90-4AD7-801D-AC824D2F3FC6}" destId="{78F06613-388E-4A6D-8FF3-D7338A630B65}" srcOrd="0" destOrd="0" presId="urn:microsoft.com/office/officeart/2005/8/layout/vList2"/>
    <dgm:cxn modelId="{73E633B2-36DA-48C1-ADD2-4259C32F156D}" srcId="{7BD163A1-8931-4FCC-ADF5-F6F4E3C6E6EB}" destId="{8669CE60-13B5-47CC-8372-7A066CA78B62}" srcOrd="10" destOrd="0" parTransId="{07090017-0DE0-411A-AF17-4CC7F180F37D}" sibTransId="{4645BF10-EBF8-4C14-BD6A-2A9CA3225035}"/>
    <dgm:cxn modelId="{81B292B2-98FC-4B21-B0CC-E22E1AA7ACFB}" type="presOf" srcId="{D7EF3EA2-BEDE-4971-8734-22C35A1B27BE}" destId="{87F46314-7FC7-4EBF-BD55-A636F09E9F2F}" srcOrd="0" destOrd="0" presId="urn:microsoft.com/office/officeart/2005/8/layout/vList2"/>
    <dgm:cxn modelId="{F82D26C4-B9B7-46C4-8472-89385CA3DB2E}" srcId="{7BD163A1-8931-4FCC-ADF5-F6F4E3C6E6EB}" destId="{EC496EA4-E64D-4C8E-9C86-33BDE7598E9B}" srcOrd="14" destOrd="0" parTransId="{F9FC93A4-F209-4B68-B7BB-DE541CEC5C75}" sibTransId="{71D97573-7695-4E1A-9559-368783E52C8F}"/>
    <dgm:cxn modelId="{177927C6-BD14-495A-B56B-909A9BEC5F7C}" srcId="{7BD163A1-8931-4FCC-ADF5-F6F4E3C6E6EB}" destId="{7D0DC64A-136B-4F2D-AEC3-3A3CC263F9EE}" srcOrd="8" destOrd="0" parTransId="{3CBF6BD2-9527-42F5-8C03-75E3DACBBB0B}" sibTransId="{82350006-2409-4BAC-AC0A-9A175CF7A0E4}"/>
    <dgm:cxn modelId="{266889C8-7BFA-4B5F-90BE-DA34AFFC4D88}" srcId="{7BD163A1-8931-4FCC-ADF5-F6F4E3C6E6EB}" destId="{EEF405F6-44F0-43B5-9446-A5DDCD750286}" srcOrd="6" destOrd="0" parTransId="{3AE852CB-CD11-4190-B706-228CE5AFBF0E}" sibTransId="{54D06AE3-1940-4F0B-B524-B4791C4B76B7}"/>
    <dgm:cxn modelId="{226712D8-AC96-4CA2-B57B-711B2ED77CAD}" srcId="{7BD163A1-8931-4FCC-ADF5-F6F4E3C6E6EB}" destId="{3C17614F-E37B-43CA-A94A-122F2B86DF7A}" srcOrd="4" destOrd="0" parTransId="{D445A753-9411-4C3F-B4A3-1C6C7F5CC22D}" sibTransId="{7C21B9CD-5490-4EAB-99AA-897F8DFDC93F}"/>
    <dgm:cxn modelId="{888D2782-A2A8-42FE-A56E-682B6652C8AF}" type="presParOf" srcId="{9528BE97-3FC1-4043-857F-4F3F8FF52863}" destId="{E3ECD944-2520-42BE-96D5-B7F6CAFC143A}" srcOrd="0" destOrd="0" presId="urn:microsoft.com/office/officeart/2005/8/layout/vList2"/>
    <dgm:cxn modelId="{9F56F10F-1482-4024-A0D1-A011C76FB705}" type="presParOf" srcId="{9528BE97-3FC1-4043-857F-4F3F8FF52863}" destId="{5B91D59E-FDE0-45C5-8950-3E3C41227EA5}" srcOrd="1" destOrd="0" presId="urn:microsoft.com/office/officeart/2005/8/layout/vList2"/>
    <dgm:cxn modelId="{92F73AE0-3A53-48F6-B3E9-3EC7845AA856}" type="presParOf" srcId="{9528BE97-3FC1-4043-857F-4F3F8FF52863}" destId="{87F46314-7FC7-4EBF-BD55-A636F09E9F2F}" srcOrd="2" destOrd="0" presId="urn:microsoft.com/office/officeart/2005/8/layout/vList2"/>
    <dgm:cxn modelId="{5CE9B1D3-DC3D-483A-AB78-BD6E7D97823C}" type="presParOf" srcId="{9528BE97-3FC1-4043-857F-4F3F8FF52863}" destId="{560D28BB-A9B7-4A3F-9712-F399A947A1A6}" srcOrd="3" destOrd="0" presId="urn:microsoft.com/office/officeart/2005/8/layout/vList2"/>
    <dgm:cxn modelId="{6687A6A9-C093-4C93-8B2E-B78AEB2DC38A}" type="presParOf" srcId="{9528BE97-3FC1-4043-857F-4F3F8FF52863}" destId="{78F06613-388E-4A6D-8FF3-D7338A630B65}" srcOrd="4" destOrd="0" presId="urn:microsoft.com/office/officeart/2005/8/layout/vList2"/>
    <dgm:cxn modelId="{4F72C698-33C4-4020-9573-DABB775CAD48}" type="presParOf" srcId="{9528BE97-3FC1-4043-857F-4F3F8FF52863}" destId="{EEC314E0-5D89-4843-BFEF-EEA135985AC3}" srcOrd="5" destOrd="0" presId="urn:microsoft.com/office/officeart/2005/8/layout/vList2"/>
    <dgm:cxn modelId="{E2685A28-2692-474F-9F1F-04884DE54A67}" type="presParOf" srcId="{9528BE97-3FC1-4043-857F-4F3F8FF52863}" destId="{568A0C9B-9E41-4FF4-BE5F-1AB5ED0E9012}" srcOrd="6" destOrd="0" presId="urn:microsoft.com/office/officeart/2005/8/layout/vList2"/>
    <dgm:cxn modelId="{BD2B274F-AECB-4544-9BE6-A175BB143419}" type="presParOf" srcId="{9528BE97-3FC1-4043-857F-4F3F8FF52863}" destId="{48CC8016-4F13-4E7D-8860-2EFCCE3C4079}" srcOrd="7" destOrd="0" presId="urn:microsoft.com/office/officeart/2005/8/layout/vList2"/>
    <dgm:cxn modelId="{B9D56625-BBE4-4992-B214-E41975F30110}" type="presParOf" srcId="{9528BE97-3FC1-4043-857F-4F3F8FF52863}" destId="{51846213-3A58-47B1-9338-9161C6BD93DF}" srcOrd="8" destOrd="0" presId="urn:microsoft.com/office/officeart/2005/8/layout/vList2"/>
    <dgm:cxn modelId="{9F3120F0-B926-48A6-A256-2627B03B0950}" type="presParOf" srcId="{9528BE97-3FC1-4043-857F-4F3F8FF52863}" destId="{9006808B-862F-40A3-BD99-045A3388B3BD}" srcOrd="9" destOrd="0" presId="urn:microsoft.com/office/officeart/2005/8/layout/vList2"/>
    <dgm:cxn modelId="{49816DAF-6BC4-4619-AD61-29F06FA37D8F}" type="presParOf" srcId="{9528BE97-3FC1-4043-857F-4F3F8FF52863}" destId="{711CCF56-4A55-4C23-BC0F-3DC313E59D2A}" srcOrd="10" destOrd="0" presId="urn:microsoft.com/office/officeart/2005/8/layout/vList2"/>
    <dgm:cxn modelId="{D17808E0-22EC-4E14-9A3F-B6832F26F3B2}" type="presParOf" srcId="{9528BE97-3FC1-4043-857F-4F3F8FF52863}" destId="{9E3F0CC5-8F9E-4F2C-A564-AC86D64C2B66}" srcOrd="11" destOrd="0" presId="urn:microsoft.com/office/officeart/2005/8/layout/vList2"/>
    <dgm:cxn modelId="{5325634B-BBE2-48F0-BD80-D7F4A5FAB7E4}" type="presParOf" srcId="{9528BE97-3FC1-4043-857F-4F3F8FF52863}" destId="{3F5C92F3-9129-4555-AA65-13B370C3891F}" srcOrd="12" destOrd="0" presId="urn:microsoft.com/office/officeart/2005/8/layout/vList2"/>
    <dgm:cxn modelId="{69454FB0-7069-45F7-8FBF-80481C5268B6}" type="presParOf" srcId="{9528BE97-3FC1-4043-857F-4F3F8FF52863}" destId="{EAA16544-0313-40FA-81E1-B964DBBE943E}" srcOrd="13" destOrd="0" presId="urn:microsoft.com/office/officeart/2005/8/layout/vList2"/>
    <dgm:cxn modelId="{E21D108D-EF5A-442C-90C4-47E780A341DE}" type="presParOf" srcId="{9528BE97-3FC1-4043-857F-4F3F8FF52863}" destId="{F4848C96-280B-4B88-B45A-EE0F2B03CA36}" srcOrd="14" destOrd="0" presId="urn:microsoft.com/office/officeart/2005/8/layout/vList2"/>
    <dgm:cxn modelId="{9F643FDB-D386-4B83-84D7-503FE44AE7D9}" type="presParOf" srcId="{9528BE97-3FC1-4043-857F-4F3F8FF52863}" destId="{30716DA7-4DD9-4AB7-A563-12B4C7C0BA65}" srcOrd="15" destOrd="0" presId="urn:microsoft.com/office/officeart/2005/8/layout/vList2"/>
    <dgm:cxn modelId="{E29FB9EB-6699-4313-A7DA-F04376ACCD3A}" type="presParOf" srcId="{9528BE97-3FC1-4043-857F-4F3F8FF52863}" destId="{DDE94A74-8A31-41CD-BF9E-E59A179135FE}" srcOrd="16" destOrd="0" presId="urn:microsoft.com/office/officeart/2005/8/layout/vList2"/>
    <dgm:cxn modelId="{F49AF3CB-31E4-4A18-8A1A-7132624FEA40}" type="presParOf" srcId="{9528BE97-3FC1-4043-857F-4F3F8FF52863}" destId="{C8D97C0E-80E3-44AD-80EC-E779F27A4488}" srcOrd="17" destOrd="0" presId="urn:microsoft.com/office/officeart/2005/8/layout/vList2"/>
    <dgm:cxn modelId="{3B019D70-72C3-429A-9605-2EAFF958D299}" type="presParOf" srcId="{9528BE97-3FC1-4043-857F-4F3F8FF52863}" destId="{7FCDF6A3-5571-4FB8-864A-1A95A3826541}" srcOrd="18" destOrd="0" presId="urn:microsoft.com/office/officeart/2005/8/layout/vList2"/>
    <dgm:cxn modelId="{9DFFB2DC-F7CF-4773-B5C8-617106770C2D}" type="presParOf" srcId="{9528BE97-3FC1-4043-857F-4F3F8FF52863}" destId="{ED6B69A5-72CD-45A0-A711-6AE5D9CE4B6F}" srcOrd="19" destOrd="0" presId="urn:microsoft.com/office/officeart/2005/8/layout/vList2"/>
    <dgm:cxn modelId="{2E439D15-3CCA-4ED9-ACFA-2D4FC3B8270C}" type="presParOf" srcId="{9528BE97-3FC1-4043-857F-4F3F8FF52863}" destId="{4D3A179A-0DAF-42BF-AE24-E9B76FDBCBEE}" srcOrd="20" destOrd="0" presId="urn:microsoft.com/office/officeart/2005/8/layout/vList2"/>
    <dgm:cxn modelId="{98BF0CDB-2CCE-42E2-8B2E-7E1AFB85A101}" type="presParOf" srcId="{9528BE97-3FC1-4043-857F-4F3F8FF52863}" destId="{C8793E2B-8FD9-46FC-99C4-1D940F3309AB}" srcOrd="21" destOrd="0" presId="urn:microsoft.com/office/officeart/2005/8/layout/vList2"/>
    <dgm:cxn modelId="{B418A935-B31F-46AE-BA3D-1B9C4821819B}" type="presParOf" srcId="{9528BE97-3FC1-4043-857F-4F3F8FF52863}" destId="{FA8E8DBD-F0C7-41F8-AE0B-6E33DD06A338}" srcOrd="22" destOrd="0" presId="urn:microsoft.com/office/officeart/2005/8/layout/vList2"/>
    <dgm:cxn modelId="{C911B555-B4E8-4AFC-BC83-668ADC829B8F}" type="presParOf" srcId="{9528BE97-3FC1-4043-857F-4F3F8FF52863}" destId="{BED4BC87-8715-42AD-9515-070D46B8A0A4}" srcOrd="23" destOrd="0" presId="urn:microsoft.com/office/officeart/2005/8/layout/vList2"/>
    <dgm:cxn modelId="{CE3A738F-325E-42FA-8A31-C934966B1A2B}" type="presParOf" srcId="{9528BE97-3FC1-4043-857F-4F3F8FF52863}" destId="{6B010DEB-D049-4CAB-9176-3196CABF0C3E}" srcOrd="24" destOrd="0" presId="urn:microsoft.com/office/officeart/2005/8/layout/vList2"/>
    <dgm:cxn modelId="{4AC7519A-FB87-4254-A2D4-AAB9C71EB171}" type="presParOf" srcId="{9528BE97-3FC1-4043-857F-4F3F8FF52863}" destId="{57F4B365-E7DE-464A-8FB4-77A745653408}" srcOrd="25" destOrd="0" presId="urn:microsoft.com/office/officeart/2005/8/layout/vList2"/>
    <dgm:cxn modelId="{CCAAD58B-7FD3-4D24-99C2-D434D9BE4AD4}" type="presParOf" srcId="{9528BE97-3FC1-4043-857F-4F3F8FF52863}" destId="{BC5177F6-1E33-4366-84DF-16567209A291}" srcOrd="26" destOrd="0" presId="urn:microsoft.com/office/officeart/2005/8/layout/vList2"/>
    <dgm:cxn modelId="{76E8A141-F5DA-4523-AB85-ABD7C9901B7D}" type="presParOf" srcId="{9528BE97-3FC1-4043-857F-4F3F8FF52863}" destId="{ACADA63C-921C-4A45-B79E-1154F4BEA145}" srcOrd="27" destOrd="0" presId="urn:microsoft.com/office/officeart/2005/8/layout/vList2"/>
    <dgm:cxn modelId="{C36818BC-DEDA-43E6-9ECE-BD1825C567C8}" type="presParOf" srcId="{9528BE97-3FC1-4043-857F-4F3F8FF52863}" destId="{C51A5E03-FF24-4A7A-AD95-DCB42609398E}" srcOrd="28" destOrd="0" presId="urn:microsoft.com/office/officeart/2005/8/layout/vList2"/>
    <dgm:cxn modelId="{31D35B46-C98F-490E-B7D2-1CA56A1C95E4}" type="presParOf" srcId="{9528BE97-3FC1-4043-857F-4F3F8FF52863}" destId="{38C71417-5301-4D5C-A71E-2277F61C1E0F}" srcOrd="29" destOrd="0" presId="urn:microsoft.com/office/officeart/2005/8/layout/vList2"/>
    <dgm:cxn modelId="{E4BD645D-2077-418A-B8A5-09A1ED084E4C}" type="presParOf" srcId="{9528BE97-3FC1-4043-857F-4F3F8FF52863}" destId="{9B40595A-54C6-4CAB-97C6-0F32D3ED0225}" srcOrd="3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3A23A4-8F1F-40B9-BD0E-0B639721F4F5}"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s-ES"/>
        </a:p>
      </dgm:t>
    </dgm:pt>
    <dgm:pt modelId="{3586FECE-72F8-4F25-A577-1B6E911058FE}">
      <dgm:prSet phldrT="[Texto]" custT="1"/>
      <dgm:spPr/>
      <dgm:t>
        <a:bodyPr/>
        <a:lstStyle/>
        <a:p>
          <a:r>
            <a:rPr lang="es-ES" sz="1400" dirty="0"/>
            <a:t>Probidad</a:t>
          </a:r>
        </a:p>
      </dgm:t>
    </dgm:pt>
    <dgm:pt modelId="{348C6592-3089-4E13-A769-CB7D860F77CF}" type="parTrans" cxnId="{195BDB09-713F-4528-874F-837C4EF35728}">
      <dgm:prSet/>
      <dgm:spPr/>
      <dgm:t>
        <a:bodyPr/>
        <a:lstStyle/>
        <a:p>
          <a:endParaRPr lang="es-ES" sz="1400"/>
        </a:p>
      </dgm:t>
    </dgm:pt>
    <dgm:pt modelId="{24B93874-94FF-42AF-8AC7-5B4199672004}" type="sibTrans" cxnId="{195BDB09-713F-4528-874F-837C4EF35728}">
      <dgm:prSet custT="1"/>
      <dgm:spPr/>
      <dgm:t>
        <a:bodyPr/>
        <a:lstStyle/>
        <a:p>
          <a:endParaRPr lang="es-ES" sz="1400"/>
        </a:p>
      </dgm:t>
    </dgm:pt>
    <dgm:pt modelId="{90860913-8823-4BC8-856B-38246B729E7D}">
      <dgm:prSet phldrT="[Texto]" custT="1"/>
      <dgm:spPr/>
      <dgm:t>
        <a:bodyPr/>
        <a:lstStyle/>
        <a:p>
          <a:r>
            <a:rPr lang="es-ES" sz="1400" dirty="0"/>
            <a:t>Respeto</a:t>
          </a:r>
        </a:p>
      </dgm:t>
    </dgm:pt>
    <dgm:pt modelId="{6B5AF8B2-0529-41B1-89F6-986E4C7EE1D1}" type="parTrans" cxnId="{48888925-5243-40E3-82E7-6E5837FA0B9A}">
      <dgm:prSet/>
      <dgm:spPr/>
      <dgm:t>
        <a:bodyPr/>
        <a:lstStyle/>
        <a:p>
          <a:endParaRPr lang="es-ES" sz="1400"/>
        </a:p>
      </dgm:t>
    </dgm:pt>
    <dgm:pt modelId="{9088B1F8-364A-49B8-A67D-7F62856FEDCC}" type="sibTrans" cxnId="{48888925-5243-40E3-82E7-6E5837FA0B9A}">
      <dgm:prSet custT="1"/>
      <dgm:spPr/>
      <dgm:t>
        <a:bodyPr/>
        <a:lstStyle/>
        <a:p>
          <a:endParaRPr lang="es-ES" sz="1400"/>
        </a:p>
      </dgm:t>
    </dgm:pt>
    <dgm:pt modelId="{957CF055-54FA-4D19-9690-5BACA4EBEF98}">
      <dgm:prSet phldrT="[Texto]" custT="1"/>
      <dgm:spPr/>
      <dgm:t>
        <a:bodyPr/>
        <a:lstStyle/>
        <a:p>
          <a:r>
            <a:rPr lang="es-ES" sz="1400" dirty="0"/>
            <a:t>Confidencialidad</a:t>
          </a:r>
        </a:p>
      </dgm:t>
    </dgm:pt>
    <dgm:pt modelId="{06D10235-FEB4-479B-AF29-1EE6AD18DAC3}" type="parTrans" cxnId="{DA37B816-49A6-4974-B8CC-3C4E78068F94}">
      <dgm:prSet/>
      <dgm:spPr/>
      <dgm:t>
        <a:bodyPr/>
        <a:lstStyle/>
        <a:p>
          <a:endParaRPr lang="es-ES" sz="1400"/>
        </a:p>
      </dgm:t>
    </dgm:pt>
    <dgm:pt modelId="{9FDC38E2-610A-4B6B-AF32-25F11E47859C}" type="sibTrans" cxnId="{DA37B816-49A6-4974-B8CC-3C4E78068F94}">
      <dgm:prSet custT="1"/>
      <dgm:spPr/>
      <dgm:t>
        <a:bodyPr/>
        <a:lstStyle/>
        <a:p>
          <a:endParaRPr lang="es-ES" sz="1400"/>
        </a:p>
      </dgm:t>
    </dgm:pt>
    <dgm:pt modelId="{600DA694-7148-40EF-9A0F-C2D8A6CDCC4F}">
      <dgm:prSet phldrT="[Texto]" custT="1"/>
      <dgm:spPr/>
      <dgm:t>
        <a:bodyPr/>
        <a:lstStyle/>
        <a:p>
          <a:r>
            <a:rPr lang="es-ES" sz="1400" dirty="0"/>
            <a:t>Compromiso</a:t>
          </a:r>
        </a:p>
      </dgm:t>
    </dgm:pt>
    <dgm:pt modelId="{67BA1246-DBE6-423E-B692-65FB31DC7524}" type="parTrans" cxnId="{B7D25E41-9088-4F10-AFE4-6DA7866A129A}">
      <dgm:prSet/>
      <dgm:spPr/>
      <dgm:t>
        <a:bodyPr/>
        <a:lstStyle/>
        <a:p>
          <a:endParaRPr lang="es-ES" sz="1400"/>
        </a:p>
      </dgm:t>
    </dgm:pt>
    <dgm:pt modelId="{DD7AB027-F224-40B3-B667-826EC0A7B55D}" type="sibTrans" cxnId="{B7D25E41-9088-4F10-AFE4-6DA7866A129A}">
      <dgm:prSet custT="1"/>
      <dgm:spPr/>
      <dgm:t>
        <a:bodyPr/>
        <a:lstStyle/>
        <a:p>
          <a:endParaRPr lang="es-ES" sz="1400"/>
        </a:p>
      </dgm:t>
    </dgm:pt>
    <dgm:pt modelId="{B0DFB491-F6F5-4249-B912-B4CB4F1025E2}">
      <dgm:prSet phldrT="[Texto]" custT="1"/>
      <dgm:spPr/>
      <dgm:t>
        <a:bodyPr/>
        <a:lstStyle/>
        <a:p>
          <a:r>
            <a:rPr lang="es-ES" sz="1400" dirty="0"/>
            <a:t>Diligencia</a:t>
          </a:r>
        </a:p>
      </dgm:t>
    </dgm:pt>
    <dgm:pt modelId="{2D8470C3-8EBA-48A9-A328-46C54D5B8ECB}" type="parTrans" cxnId="{5A9A8F36-7B87-4601-9311-B4E15201B7FE}">
      <dgm:prSet/>
      <dgm:spPr/>
      <dgm:t>
        <a:bodyPr/>
        <a:lstStyle/>
        <a:p>
          <a:endParaRPr lang="es-ES" sz="1400"/>
        </a:p>
      </dgm:t>
    </dgm:pt>
    <dgm:pt modelId="{00F0B1A5-AAAB-4624-9A70-0F218C2047F4}" type="sibTrans" cxnId="{5A9A8F36-7B87-4601-9311-B4E15201B7FE}">
      <dgm:prSet/>
      <dgm:spPr/>
      <dgm:t>
        <a:bodyPr/>
        <a:lstStyle/>
        <a:p>
          <a:endParaRPr lang="es-ES" sz="1400"/>
        </a:p>
      </dgm:t>
    </dgm:pt>
    <dgm:pt modelId="{BFEB0DFE-18FC-4BD7-8765-0EA5F6A1B911}">
      <dgm:prSet/>
      <dgm:spPr/>
      <dgm:t>
        <a:bodyPr/>
        <a:lstStyle/>
        <a:p>
          <a:r>
            <a:rPr lang="es-CO" dirty="0"/>
            <a:t>Justicia</a:t>
          </a:r>
        </a:p>
      </dgm:t>
    </dgm:pt>
    <dgm:pt modelId="{E8BB2436-619C-430B-82CC-56E74ACAE650}" type="parTrans" cxnId="{84DE0F21-BAEE-4D6B-BFB9-4B16CFD3FAB6}">
      <dgm:prSet/>
      <dgm:spPr/>
      <dgm:t>
        <a:bodyPr/>
        <a:lstStyle/>
        <a:p>
          <a:endParaRPr lang="es-CO"/>
        </a:p>
      </dgm:t>
    </dgm:pt>
    <dgm:pt modelId="{EA44C4AB-4F11-4F7B-9E14-A700AFBE90BD}" type="sibTrans" cxnId="{84DE0F21-BAEE-4D6B-BFB9-4B16CFD3FAB6}">
      <dgm:prSet/>
      <dgm:spPr/>
      <dgm:t>
        <a:bodyPr/>
        <a:lstStyle/>
        <a:p>
          <a:endParaRPr lang="es-CO"/>
        </a:p>
      </dgm:t>
    </dgm:pt>
    <dgm:pt modelId="{17CA19A8-1DDB-44AD-8654-7909A3D3EBE6}">
      <dgm:prSet/>
      <dgm:spPr/>
      <dgm:t>
        <a:bodyPr/>
        <a:lstStyle/>
        <a:p>
          <a:r>
            <a:rPr lang="es-CO" dirty="0"/>
            <a:t>Responsabilidad</a:t>
          </a:r>
        </a:p>
      </dgm:t>
    </dgm:pt>
    <dgm:pt modelId="{526384F0-6528-4320-A1DD-F01D0E4F6895}" type="parTrans" cxnId="{A2327603-6803-4FB1-8BB7-4AF89E5C9F3C}">
      <dgm:prSet/>
      <dgm:spPr/>
      <dgm:t>
        <a:bodyPr/>
        <a:lstStyle/>
        <a:p>
          <a:endParaRPr lang="es-CO"/>
        </a:p>
      </dgm:t>
    </dgm:pt>
    <dgm:pt modelId="{B11C0D12-AB57-4864-BD48-5724195EFBA6}" type="sibTrans" cxnId="{A2327603-6803-4FB1-8BB7-4AF89E5C9F3C}">
      <dgm:prSet/>
      <dgm:spPr/>
      <dgm:t>
        <a:bodyPr/>
        <a:lstStyle/>
        <a:p>
          <a:endParaRPr lang="es-CO"/>
        </a:p>
      </dgm:t>
    </dgm:pt>
    <dgm:pt modelId="{180A79B6-F1F5-40C4-93CF-A6E8DE9B0AD9}" type="pres">
      <dgm:prSet presAssocID="{B53A23A4-8F1F-40B9-BD0E-0B639721F4F5}" presName="Name0" presStyleCnt="0">
        <dgm:presLayoutVars>
          <dgm:dir/>
          <dgm:resizeHandles val="exact"/>
        </dgm:presLayoutVars>
      </dgm:prSet>
      <dgm:spPr/>
    </dgm:pt>
    <dgm:pt modelId="{6FDD5597-810F-4D6B-ABEA-73F647F45A73}" type="pres">
      <dgm:prSet presAssocID="{3586FECE-72F8-4F25-A577-1B6E911058FE}" presName="node" presStyleLbl="node1" presStyleIdx="0" presStyleCnt="7" custScaleX="85742" custScaleY="80328">
        <dgm:presLayoutVars>
          <dgm:bulletEnabled val="1"/>
        </dgm:presLayoutVars>
      </dgm:prSet>
      <dgm:spPr/>
    </dgm:pt>
    <dgm:pt modelId="{57309A7D-3046-4150-8596-53C7A19E4997}" type="pres">
      <dgm:prSet presAssocID="{24B93874-94FF-42AF-8AC7-5B4199672004}" presName="sibTrans" presStyleLbl="sibTrans2D1" presStyleIdx="0" presStyleCnt="6"/>
      <dgm:spPr/>
    </dgm:pt>
    <dgm:pt modelId="{182563EB-AF1C-491E-AF56-70C49B5883D5}" type="pres">
      <dgm:prSet presAssocID="{24B93874-94FF-42AF-8AC7-5B4199672004}" presName="connectorText" presStyleLbl="sibTrans2D1" presStyleIdx="0" presStyleCnt="6"/>
      <dgm:spPr/>
    </dgm:pt>
    <dgm:pt modelId="{E86CCE37-DC66-410E-88F4-1C53B52C9972}" type="pres">
      <dgm:prSet presAssocID="{90860913-8823-4BC8-856B-38246B729E7D}" presName="node" presStyleLbl="node1" presStyleIdx="1" presStyleCnt="7" custScaleX="86101" custScaleY="84661">
        <dgm:presLayoutVars>
          <dgm:bulletEnabled val="1"/>
        </dgm:presLayoutVars>
      </dgm:prSet>
      <dgm:spPr/>
    </dgm:pt>
    <dgm:pt modelId="{A9B6AB7B-4276-42BD-8958-2272C0D6DFD2}" type="pres">
      <dgm:prSet presAssocID="{9088B1F8-364A-49B8-A67D-7F62856FEDCC}" presName="sibTrans" presStyleLbl="sibTrans2D1" presStyleIdx="1" presStyleCnt="6"/>
      <dgm:spPr/>
    </dgm:pt>
    <dgm:pt modelId="{1CD374C5-4C45-4AC9-9652-E645D872C61C}" type="pres">
      <dgm:prSet presAssocID="{9088B1F8-364A-49B8-A67D-7F62856FEDCC}" presName="connectorText" presStyleLbl="sibTrans2D1" presStyleIdx="1" presStyleCnt="6"/>
      <dgm:spPr/>
    </dgm:pt>
    <dgm:pt modelId="{6CD8346C-BA6E-4314-99E2-BEE2DE8AF08A}" type="pres">
      <dgm:prSet presAssocID="{957CF055-54FA-4D19-9690-5BACA4EBEF98}" presName="node" presStyleLbl="node1" presStyleIdx="2" presStyleCnt="7" custScaleX="94690" custScaleY="81659">
        <dgm:presLayoutVars>
          <dgm:bulletEnabled val="1"/>
        </dgm:presLayoutVars>
      </dgm:prSet>
      <dgm:spPr/>
    </dgm:pt>
    <dgm:pt modelId="{4813AF68-D756-44B4-8161-A38DFEAFC59F}" type="pres">
      <dgm:prSet presAssocID="{9FDC38E2-610A-4B6B-AF32-25F11E47859C}" presName="sibTrans" presStyleLbl="sibTrans2D1" presStyleIdx="2" presStyleCnt="6"/>
      <dgm:spPr/>
    </dgm:pt>
    <dgm:pt modelId="{136AD512-4CCA-462F-8AD3-A481DA5AA698}" type="pres">
      <dgm:prSet presAssocID="{9FDC38E2-610A-4B6B-AF32-25F11E47859C}" presName="connectorText" presStyleLbl="sibTrans2D1" presStyleIdx="2" presStyleCnt="6"/>
      <dgm:spPr/>
    </dgm:pt>
    <dgm:pt modelId="{D2849961-316B-4A67-A01F-FD2716C431FA}" type="pres">
      <dgm:prSet presAssocID="{600DA694-7148-40EF-9A0F-C2D8A6CDCC4F}" presName="node" presStyleLbl="node1" presStyleIdx="3" presStyleCnt="7" custScaleX="85079" custScaleY="85569">
        <dgm:presLayoutVars>
          <dgm:bulletEnabled val="1"/>
        </dgm:presLayoutVars>
      </dgm:prSet>
      <dgm:spPr/>
    </dgm:pt>
    <dgm:pt modelId="{96CDA207-9131-4566-82AF-1DC506D3B43C}" type="pres">
      <dgm:prSet presAssocID="{DD7AB027-F224-40B3-B667-826EC0A7B55D}" presName="sibTrans" presStyleLbl="sibTrans2D1" presStyleIdx="3" presStyleCnt="6"/>
      <dgm:spPr/>
    </dgm:pt>
    <dgm:pt modelId="{A6A8E3AC-89BC-468A-82E8-8FCDA50E94ED}" type="pres">
      <dgm:prSet presAssocID="{DD7AB027-F224-40B3-B667-826EC0A7B55D}" presName="connectorText" presStyleLbl="sibTrans2D1" presStyleIdx="3" presStyleCnt="6"/>
      <dgm:spPr/>
    </dgm:pt>
    <dgm:pt modelId="{EA1BC0F9-350B-436E-9F2F-32E03EEFEB7A}" type="pres">
      <dgm:prSet presAssocID="{17CA19A8-1DDB-44AD-8654-7909A3D3EBE6}" presName="node" presStyleLbl="node1" presStyleIdx="4" presStyleCnt="7" custScaleX="91586" custScaleY="78228">
        <dgm:presLayoutVars>
          <dgm:bulletEnabled val="1"/>
        </dgm:presLayoutVars>
      </dgm:prSet>
      <dgm:spPr/>
    </dgm:pt>
    <dgm:pt modelId="{794B0735-7869-4C59-86BD-5A1993FCD8D1}" type="pres">
      <dgm:prSet presAssocID="{B11C0D12-AB57-4864-BD48-5724195EFBA6}" presName="sibTrans" presStyleLbl="sibTrans2D1" presStyleIdx="4" presStyleCnt="6"/>
      <dgm:spPr/>
    </dgm:pt>
    <dgm:pt modelId="{1C183D2D-1FA9-4A5A-9204-3848C5CF9675}" type="pres">
      <dgm:prSet presAssocID="{B11C0D12-AB57-4864-BD48-5724195EFBA6}" presName="connectorText" presStyleLbl="sibTrans2D1" presStyleIdx="4" presStyleCnt="6"/>
      <dgm:spPr/>
    </dgm:pt>
    <dgm:pt modelId="{2B6F9E9F-ED70-4662-A396-8333FD1F3733}" type="pres">
      <dgm:prSet presAssocID="{BFEB0DFE-18FC-4BD7-8765-0EA5F6A1B911}" presName="node" presStyleLbl="node1" presStyleIdx="5" presStyleCnt="7" custScaleX="79214" custScaleY="68731">
        <dgm:presLayoutVars>
          <dgm:bulletEnabled val="1"/>
        </dgm:presLayoutVars>
      </dgm:prSet>
      <dgm:spPr/>
    </dgm:pt>
    <dgm:pt modelId="{872B68BE-13F2-44F6-B55F-5AE7B5508B4B}" type="pres">
      <dgm:prSet presAssocID="{EA44C4AB-4F11-4F7B-9E14-A700AFBE90BD}" presName="sibTrans" presStyleLbl="sibTrans2D1" presStyleIdx="5" presStyleCnt="6"/>
      <dgm:spPr/>
    </dgm:pt>
    <dgm:pt modelId="{07627876-E1CC-49A8-AD4C-35929D7B1000}" type="pres">
      <dgm:prSet presAssocID="{EA44C4AB-4F11-4F7B-9E14-A700AFBE90BD}" presName="connectorText" presStyleLbl="sibTrans2D1" presStyleIdx="5" presStyleCnt="6"/>
      <dgm:spPr/>
    </dgm:pt>
    <dgm:pt modelId="{52469939-5EC4-4A8A-8AA8-E9DAC1013F68}" type="pres">
      <dgm:prSet presAssocID="{B0DFB491-F6F5-4249-B912-B4CB4F1025E2}" presName="node" presStyleLbl="node1" presStyleIdx="6" presStyleCnt="7" custScaleX="73348" custScaleY="77489">
        <dgm:presLayoutVars>
          <dgm:bulletEnabled val="1"/>
        </dgm:presLayoutVars>
      </dgm:prSet>
      <dgm:spPr/>
    </dgm:pt>
  </dgm:ptLst>
  <dgm:cxnLst>
    <dgm:cxn modelId="{A2327603-6803-4FB1-8BB7-4AF89E5C9F3C}" srcId="{B53A23A4-8F1F-40B9-BD0E-0B639721F4F5}" destId="{17CA19A8-1DDB-44AD-8654-7909A3D3EBE6}" srcOrd="4" destOrd="0" parTransId="{526384F0-6528-4320-A1DD-F01D0E4F6895}" sibTransId="{B11C0D12-AB57-4864-BD48-5724195EFBA6}"/>
    <dgm:cxn modelId="{195BDB09-713F-4528-874F-837C4EF35728}" srcId="{B53A23A4-8F1F-40B9-BD0E-0B639721F4F5}" destId="{3586FECE-72F8-4F25-A577-1B6E911058FE}" srcOrd="0" destOrd="0" parTransId="{348C6592-3089-4E13-A769-CB7D860F77CF}" sibTransId="{24B93874-94FF-42AF-8AC7-5B4199672004}"/>
    <dgm:cxn modelId="{DB5A020B-13C6-4A30-81C7-7B21876C65A0}" type="presOf" srcId="{BFEB0DFE-18FC-4BD7-8765-0EA5F6A1B911}" destId="{2B6F9E9F-ED70-4662-A396-8333FD1F3733}" srcOrd="0" destOrd="0" presId="urn:microsoft.com/office/officeart/2005/8/layout/process1"/>
    <dgm:cxn modelId="{DA37B816-49A6-4974-B8CC-3C4E78068F94}" srcId="{B53A23A4-8F1F-40B9-BD0E-0B639721F4F5}" destId="{957CF055-54FA-4D19-9690-5BACA4EBEF98}" srcOrd="2" destOrd="0" parTransId="{06D10235-FEB4-479B-AF29-1EE6AD18DAC3}" sibTransId="{9FDC38E2-610A-4B6B-AF32-25F11E47859C}"/>
    <dgm:cxn modelId="{84DE0F21-BAEE-4D6B-BFB9-4B16CFD3FAB6}" srcId="{B53A23A4-8F1F-40B9-BD0E-0B639721F4F5}" destId="{BFEB0DFE-18FC-4BD7-8765-0EA5F6A1B911}" srcOrd="5" destOrd="0" parTransId="{E8BB2436-619C-430B-82CC-56E74ACAE650}" sibTransId="{EA44C4AB-4F11-4F7B-9E14-A700AFBE90BD}"/>
    <dgm:cxn modelId="{48888925-5243-40E3-82E7-6E5837FA0B9A}" srcId="{B53A23A4-8F1F-40B9-BD0E-0B639721F4F5}" destId="{90860913-8823-4BC8-856B-38246B729E7D}" srcOrd="1" destOrd="0" parTransId="{6B5AF8B2-0529-41B1-89F6-986E4C7EE1D1}" sibTransId="{9088B1F8-364A-49B8-A67D-7F62856FEDCC}"/>
    <dgm:cxn modelId="{AD27E72B-A67F-48C8-97ED-54187A45DAD3}" type="presOf" srcId="{957CF055-54FA-4D19-9690-5BACA4EBEF98}" destId="{6CD8346C-BA6E-4314-99E2-BEE2DE8AF08A}" srcOrd="0" destOrd="0" presId="urn:microsoft.com/office/officeart/2005/8/layout/process1"/>
    <dgm:cxn modelId="{705A0B2C-27A9-4678-BC00-A5E11784C370}" type="presOf" srcId="{9FDC38E2-610A-4B6B-AF32-25F11E47859C}" destId="{4813AF68-D756-44B4-8161-A38DFEAFC59F}" srcOrd="0" destOrd="0" presId="urn:microsoft.com/office/officeart/2005/8/layout/process1"/>
    <dgm:cxn modelId="{5A9A8F36-7B87-4601-9311-B4E15201B7FE}" srcId="{B53A23A4-8F1F-40B9-BD0E-0B639721F4F5}" destId="{B0DFB491-F6F5-4249-B912-B4CB4F1025E2}" srcOrd="6" destOrd="0" parTransId="{2D8470C3-8EBA-48A9-A328-46C54D5B8ECB}" sibTransId="{00F0B1A5-AAAB-4624-9A70-0F218C2047F4}"/>
    <dgm:cxn modelId="{D0B8E93E-B85B-42ED-8A55-000D569D33DF}" type="presOf" srcId="{24B93874-94FF-42AF-8AC7-5B4199672004}" destId="{57309A7D-3046-4150-8596-53C7A19E4997}" srcOrd="0" destOrd="0" presId="urn:microsoft.com/office/officeart/2005/8/layout/process1"/>
    <dgm:cxn modelId="{9C1AA65C-135B-4DE6-B342-B755504ECDB0}" type="presOf" srcId="{EA44C4AB-4F11-4F7B-9E14-A700AFBE90BD}" destId="{07627876-E1CC-49A8-AD4C-35929D7B1000}" srcOrd="1" destOrd="0" presId="urn:microsoft.com/office/officeart/2005/8/layout/process1"/>
    <dgm:cxn modelId="{B7D25E41-9088-4F10-AFE4-6DA7866A129A}" srcId="{B53A23A4-8F1F-40B9-BD0E-0B639721F4F5}" destId="{600DA694-7148-40EF-9A0F-C2D8A6CDCC4F}" srcOrd="3" destOrd="0" parTransId="{67BA1246-DBE6-423E-B692-65FB31DC7524}" sibTransId="{DD7AB027-F224-40B3-B667-826EC0A7B55D}"/>
    <dgm:cxn modelId="{6660F247-7061-402E-ABF1-A2223905A019}" type="presOf" srcId="{3586FECE-72F8-4F25-A577-1B6E911058FE}" destId="{6FDD5597-810F-4D6B-ABEA-73F647F45A73}" srcOrd="0" destOrd="0" presId="urn:microsoft.com/office/officeart/2005/8/layout/process1"/>
    <dgm:cxn modelId="{4F1CFA4A-1BA8-4176-8777-DFAA80D371F4}" type="presOf" srcId="{DD7AB027-F224-40B3-B667-826EC0A7B55D}" destId="{A6A8E3AC-89BC-468A-82E8-8FCDA50E94ED}" srcOrd="1" destOrd="0" presId="urn:microsoft.com/office/officeart/2005/8/layout/process1"/>
    <dgm:cxn modelId="{73C7D54C-4897-4A53-BAAA-A585703C2B37}" type="presOf" srcId="{9FDC38E2-610A-4B6B-AF32-25F11E47859C}" destId="{136AD512-4CCA-462F-8AD3-A481DA5AA698}" srcOrd="1" destOrd="0" presId="urn:microsoft.com/office/officeart/2005/8/layout/process1"/>
    <dgm:cxn modelId="{F809124D-DAB6-4CFA-9873-133A2B3D683B}" type="presOf" srcId="{17CA19A8-1DDB-44AD-8654-7909A3D3EBE6}" destId="{EA1BC0F9-350B-436E-9F2F-32E03EEFEB7A}" srcOrd="0" destOrd="0" presId="urn:microsoft.com/office/officeart/2005/8/layout/process1"/>
    <dgm:cxn modelId="{3FC13256-6323-4D72-AC2E-B0448266CA2F}" type="presOf" srcId="{B53A23A4-8F1F-40B9-BD0E-0B639721F4F5}" destId="{180A79B6-F1F5-40C4-93CF-A6E8DE9B0AD9}" srcOrd="0" destOrd="0" presId="urn:microsoft.com/office/officeart/2005/8/layout/process1"/>
    <dgm:cxn modelId="{C7438486-7BAB-492F-AA6A-518737A47A1B}" type="presOf" srcId="{600DA694-7148-40EF-9A0F-C2D8A6CDCC4F}" destId="{D2849961-316B-4A67-A01F-FD2716C431FA}" srcOrd="0" destOrd="0" presId="urn:microsoft.com/office/officeart/2005/8/layout/process1"/>
    <dgm:cxn modelId="{DB8B6496-CD87-4E6F-A4FF-77B7EB33A73A}" type="presOf" srcId="{9088B1F8-364A-49B8-A67D-7F62856FEDCC}" destId="{1CD374C5-4C45-4AC9-9652-E645D872C61C}" srcOrd="1" destOrd="0" presId="urn:microsoft.com/office/officeart/2005/8/layout/process1"/>
    <dgm:cxn modelId="{F7D69AAD-41D9-4435-8B71-88F8C7BCAFB4}" type="presOf" srcId="{24B93874-94FF-42AF-8AC7-5B4199672004}" destId="{182563EB-AF1C-491E-AF56-70C49B5883D5}" srcOrd="1" destOrd="0" presId="urn:microsoft.com/office/officeart/2005/8/layout/process1"/>
    <dgm:cxn modelId="{B42E50AE-3BDF-4DEF-A842-D17AA702E022}" type="presOf" srcId="{EA44C4AB-4F11-4F7B-9E14-A700AFBE90BD}" destId="{872B68BE-13F2-44F6-B55F-5AE7B5508B4B}" srcOrd="0" destOrd="0" presId="urn:microsoft.com/office/officeart/2005/8/layout/process1"/>
    <dgm:cxn modelId="{81EBD9B1-34F8-4BF5-8FA7-DA3922A5AD5A}" type="presOf" srcId="{B11C0D12-AB57-4864-BD48-5724195EFBA6}" destId="{1C183D2D-1FA9-4A5A-9204-3848C5CF9675}" srcOrd="1" destOrd="0" presId="urn:microsoft.com/office/officeart/2005/8/layout/process1"/>
    <dgm:cxn modelId="{970107B8-6C91-4C18-B6A4-8401DE301E8D}" type="presOf" srcId="{DD7AB027-F224-40B3-B667-826EC0A7B55D}" destId="{96CDA207-9131-4566-82AF-1DC506D3B43C}" srcOrd="0" destOrd="0" presId="urn:microsoft.com/office/officeart/2005/8/layout/process1"/>
    <dgm:cxn modelId="{74FA5BCE-73AC-4348-AA71-223896366516}" type="presOf" srcId="{B0DFB491-F6F5-4249-B912-B4CB4F1025E2}" destId="{52469939-5EC4-4A8A-8AA8-E9DAC1013F68}" srcOrd="0" destOrd="0" presId="urn:microsoft.com/office/officeart/2005/8/layout/process1"/>
    <dgm:cxn modelId="{E39D5EE2-8E4D-480E-83DA-8B9EBB58459A}" type="presOf" srcId="{B11C0D12-AB57-4864-BD48-5724195EFBA6}" destId="{794B0735-7869-4C59-86BD-5A1993FCD8D1}" srcOrd="0" destOrd="0" presId="urn:microsoft.com/office/officeart/2005/8/layout/process1"/>
    <dgm:cxn modelId="{EDCD82ED-180D-413A-801F-D25DD34910CE}" type="presOf" srcId="{9088B1F8-364A-49B8-A67D-7F62856FEDCC}" destId="{A9B6AB7B-4276-42BD-8958-2272C0D6DFD2}" srcOrd="0" destOrd="0" presId="urn:microsoft.com/office/officeart/2005/8/layout/process1"/>
    <dgm:cxn modelId="{127697F1-33DB-497F-8BB3-79BD352A46D9}" type="presOf" srcId="{90860913-8823-4BC8-856B-38246B729E7D}" destId="{E86CCE37-DC66-410E-88F4-1C53B52C9972}" srcOrd="0" destOrd="0" presId="urn:microsoft.com/office/officeart/2005/8/layout/process1"/>
    <dgm:cxn modelId="{2CB5ED38-E183-4A9C-9F7E-47D7D7FF7EBC}" type="presParOf" srcId="{180A79B6-F1F5-40C4-93CF-A6E8DE9B0AD9}" destId="{6FDD5597-810F-4D6B-ABEA-73F647F45A73}" srcOrd="0" destOrd="0" presId="urn:microsoft.com/office/officeart/2005/8/layout/process1"/>
    <dgm:cxn modelId="{BFEB8764-53E9-409C-93FB-532F49BD63A1}" type="presParOf" srcId="{180A79B6-F1F5-40C4-93CF-A6E8DE9B0AD9}" destId="{57309A7D-3046-4150-8596-53C7A19E4997}" srcOrd="1" destOrd="0" presId="urn:microsoft.com/office/officeart/2005/8/layout/process1"/>
    <dgm:cxn modelId="{1C5AC6CF-988A-457D-8D0F-86DDD0FDC713}" type="presParOf" srcId="{57309A7D-3046-4150-8596-53C7A19E4997}" destId="{182563EB-AF1C-491E-AF56-70C49B5883D5}" srcOrd="0" destOrd="0" presId="urn:microsoft.com/office/officeart/2005/8/layout/process1"/>
    <dgm:cxn modelId="{C8C291DB-2D8E-44FC-839D-81517748EDD2}" type="presParOf" srcId="{180A79B6-F1F5-40C4-93CF-A6E8DE9B0AD9}" destId="{E86CCE37-DC66-410E-88F4-1C53B52C9972}" srcOrd="2" destOrd="0" presId="urn:microsoft.com/office/officeart/2005/8/layout/process1"/>
    <dgm:cxn modelId="{CC29C6EF-7C89-4EBD-B782-1E16E70B47BD}" type="presParOf" srcId="{180A79B6-F1F5-40C4-93CF-A6E8DE9B0AD9}" destId="{A9B6AB7B-4276-42BD-8958-2272C0D6DFD2}" srcOrd="3" destOrd="0" presId="urn:microsoft.com/office/officeart/2005/8/layout/process1"/>
    <dgm:cxn modelId="{0859346B-0459-4E36-BD25-FEAAC928ADAE}" type="presParOf" srcId="{A9B6AB7B-4276-42BD-8958-2272C0D6DFD2}" destId="{1CD374C5-4C45-4AC9-9652-E645D872C61C}" srcOrd="0" destOrd="0" presId="urn:microsoft.com/office/officeart/2005/8/layout/process1"/>
    <dgm:cxn modelId="{0FDC5B65-4619-43F5-9659-26F9A4E3F9DC}" type="presParOf" srcId="{180A79B6-F1F5-40C4-93CF-A6E8DE9B0AD9}" destId="{6CD8346C-BA6E-4314-99E2-BEE2DE8AF08A}" srcOrd="4" destOrd="0" presId="urn:microsoft.com/office/officeart/2005/8/layout/process1"/>
    <dgm:cxn modelId="{363F8089-285C-4E9A-B711-9C9184B913A3}" type="presParOf" srcId="{180A79B6-F1F5-40C4-93CF-A6E8DE9B0AD9}" destId="{4813AF68-D756-44B4-8161-A38DFEAFC59F}" srcOrd="5" destOrd="0" presId="urn:microsoft.com/office/officeart/2005/8/layout/process1"/>
    <dgm:cxn modelId="{633FEFF8-A75E-49A8-A30E-68A0650E8935}" type="presParOf" srcId="{4813AF68-D756-44B4-8161-A38DFEAFC59F}" destId="{136AD512-4CCA-462F-8AD3-A481DA5AA698}" srcOrd="0" destOrd="0" presId="urn:microsoft.com/office/officeart/2005/8/layout/process1"/>
    <dgm:cxn modelId="{E7823D28-5559-4585-93FF-6C333257345A}" type="presParOf" srcId="{180A79B6-F1F5-40C4-93CF-A6E8DE9B0AD9}" destId="{D2849961-316B-4A67-A01F-FD2716C431FA}" srcOrd="6" destOrd="0" presId="urn:microsoft.com/office/officeart/2005/8/layout/process1"/>
    <dgm:cxn modelId="{A2369857-48DC-4AF7-8DFB-99592C161F3A}" type="presParOf" srcId="{180A79B6-F1F5-40C4-93CF-A6E8DE9B0AD9}" destId="{96CDA207-9131-4566-82AF-1DC506D3B43C}" srcOrd="7" destOrd="0" presId="urn:microsoft.com/office/officeart/2005/8/layout/process1"/>
    <dgm:cxn modelId="{471E9C1C-8386-41B4-8DCC-398EF9CD2990}" type="presParOf" srcId="{96CDA207-9131-4566-82AF-1DC506D3B43C}" destId="{A6A8E3AC-89BC-468A-82E8-8FCDA50E94ED}" srcOrd="0" destOrd="0" presId="urn:microsoft.com/office/officeart/2005/8/layout/process1"/>
    <dgm:cxn modelId="{70CE2D37-ECB0-427B-A19D-B217D71D7D17}" type="presParOf" srcId="{180A79B6-F1F5-40C4-93CF-A6E8DE9B0AD9}" destId="{EA1BC0F9-350B-436E-9F2F-32E03EEFEB7A}" srcOrd="8" destOrd="0" presId="urn:microsoft.com/office/officeart/2005/8/layout/process1"/>
    <dgm:cxn modelId="{A2AEE112-0494-4B22-87A8-5ABAFF23A0E0}" type="presParOf" srcId="{180A79B6-F1F5-40C4-93CF-A6E8DE9B0AD9}" destId="{794B0735-7869-4C59-86BD-5A1993FCD8D1}" srcOrd="9" destOrd="0" presId="urn:microsoft.com/office/officeart/2005/8/layout/process1"/>
    <dgm:cxn modelId="{1788ECEA-1E6B-4516-B59C-C1139FF3D605}" type="presParOf" srcId="{794B0735-7869-4C59-86BD-5A1993FCD8D1}" destId="{1C183D2D-1FA9-4A5A-9204-3848C5CF9675}" srcOrd="0" destOrd="0" presId="urn:microsoft.com/office/officeart/2005/8/layout/process1"/>
    <dgm:cxn modelId="{F50C657B-600F-47A2-9BC5-EE69612C108A}" type="presParOf" srcId="{180A79B6-F1F5-40C4-93CF-A6E8DE9B0AD9}" destId="{2B6F9E9F-ED70-4662-A396-8333FD1F3733}" srcOrd="10" destOrd="0" presId="urn:microsoft.com/office/officeart/2005/8/layout/process1"/>
    <dgm:cxn modelId="{FC06BBA1-AB20-493E-8C50-8C99FE6DADF7}" type="presParOf" srcId="{180A79B6-F1F5-40C4-93CF-A6E8DE9B0AD9}" destId="{872B68BE-13F2-44F6-B55F-5AE7B5508B4B}" srcOrd="11" destOrd="0" presId="urn:microsoft.com/office/officeart/2005/8/layout/process1"/>
    <dgm:cxn modelId="{4EB53618-8AE9-455B-920F-7E878D4E1A2C}" type="presParOf" srcId="{872B68BE-13F2-44F6-B55F-5AE7B5508B4B}" destId="{07627876-E1CC-49A8-AD4C-35929D7B1000}" srcOrd="0" destOrd="0" presId="urn:microsoft.com/office/officeart/2005/8/layout/process1"/>
    <dgm:cxn modelId="{FCDC86D1-7776-4A01-84B9-F5243515F5D7}" type="presParOf" srcId="{180A79B6-F1F5-40C4-93CF-A6E8DE9B0AD9}" destId="{52469939-5EC4-4A8A-8AA8-E9DAC1013F68}" srcOrd="12"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36C1C0E-26E9-4F02-A66D-265FE770BED6}" type="doc">
      <dgm:prSet loTypeId="urn:microsoft.com/office/officeart/2005/8/layout/bProcess4" loCatId="process" qsTypeId="urn:microsoft.com/office/officeart/2005/8/quickstyle/simple1" qsCatId="simple" csTypeId="urn:microsoft.com/office/officeart/2005/8/colors/accent0_2" csCatId="mainScheme" phldr="1"/>
      <dgm:spPr/>
      <dgm:t>
        <a:bodyPr/>
        <a:lstStyle/>
        <a:p>
          <a:endParaRPr lang="es-CO"/>
        </a:p>
      </dgm:t>
    </dgm:pt>
    <dgm:pt modelId="{75C1B244-DD3C-4609-BDBD-2330C37033A9}">
      <dgm:prSet phldrT="[Texto]"/>
      <dgm:spPr/>
      <dgm:t>
        <a:bodyPr/>
        <a:lstStyle/>
        <a:p>
          <a:r>
            <a:rPr lang="es-CO" dirty="0"/>
            <a:t>Información recopilada por 23 áreas y grupos de trabajo</a:t>
          </a:r>
        </a:p>
      </dgm:t>
    </dgm:pt>
    <dgm:pt modelId="{045FA0A4-7815-491B-83D6-CA64C6A24C6E}" type="parTrans" cxnId="{2A8F5867-C9B4-4C04-9B4E-036B9837F7C2}">
      <dgm:prSet/>
      <dgm:spPr/>
      <dgm:t>
        <a:bodyPr/>
        <a:lstStyle/>
        <a:p>
          <a:endParaRPr lang="es-CO"/>
        </a:p>
      </dgm:t>
    </dgm:pt>
    <dgm:pt modelId="{68C4258F-4CFB-4684-9024-50250AF2CCFE}" type="sibTrans" cxnId="{2A8F5867-C9B4-4C04-9B4E-036B9837F7C2}">
      <dgm:prSet/>
      <dgm:spPr/>
      <dgm:t>
        <a:bodyPr/>
        <a:lstStyle/>
        <a:p>
          <a:endParaRPr lang="es-CO"/>
        </a:p>
      </dgm:t>
    </dgm:pt>
    <dgm:pt modelId="{99D3B348-3251-4C04-812E-A8EA799585FF}">
      <dgm:prSet phldrT="[Texto]"/>
      <dgm:spPr/>
      <dgm:t>
        <a:bodyPr/>
        <a:lstStyle/>
        <a:p>
          <a:r>
            <a:rPr lang="es-CO" dirty="0"/>
            <a:t>Se desarrollaron 16 objetivos estratégicos</a:t>
          </a:r>
        </a:p>
      </dgm:t>
    </dgm:pt>
    <dgm:pt modelId="{A36078DF-A859-4C9C-9627-38076347652B}" type="parTrans" cxnId="{5F2F4EB5-6C8E-4B8B-B13C-5BA5CE28B459}">
      <dgm:prSet/>
      <dgm:spPr/>
      <dgm:t>
        <a:bodyPr/>
        <a:lstStyle/>
        <a:p>
          <a:endParaRPr lang="es-CO"/>
        </a:p>
      </dgm:t>
    </dgm:pt>
    <dgm:pt modelId="{EA020711-3E75-4B9D-884A-5F066B808215}" type="sibTrans" cxnId="{5F2F4EB5-6C8E-4B8B-B13C-5BA5CE28B459}">
      <dgm:prSet/>
      <dgm:spPr/>
      <dgm:t>
        <a:bodyPr/>
        <a:lstStyle/>
        <a:p>
          <a:endParaRPr lang="es-CO"/>
        </a:p>
      </dgm:t>
    </dgm:pt>
    <dgm:pt modelId="{0F01E45A-1E80-4CB5-B07B-1774081255CC}">
      <dgm:prSet phldrT="[Texto]"/>
      <dgm:spPr/>
      <dgm:t>
        <a:bodyPr/>
        <a:lstStyle/>
        <a:p>
          <a:r>
            <a:rPr lang="es-CO" dirty="0"/>
            <a:t>59 iniciativas en pro de su cumplimiento</a:t>
          </a:r>
        </a:p>
      </dgm:t>
    </dgm:pt>
    <dgm:pt modelId="{EBDC7A8A-F0D2-4DBD-9FC7-E2D61DE8A853}" type="parTrans" cxnId="{343B4B78-A75D-44AD-BAD4-D013CE5E1563}">
      <dgm:prSet/>
      <dgm:spPr/>
      <dgm:t>
        <a:bodyPr/>
        <a:lstStyle/>
        <a:p>
          <a:endParaRPr lang="es-CO"/>
        </a:p>
      </dgm:t>
    </dgm:pt>
    <dgm:pt modelId="{25C495C0-B5C5-4981-A2C6-79B7039374BC}" type="sibTrans" cxnId="{343B4B78-A75D-44AD-BAD4-D013CE5E1563}">
      <dgm:prSet/>
      <dgm:spPr/>
      <dgm:t>
        <a:bodyPr/>
        <a:lstStyle/>
        <a:p>
          <a:endParaRPr lang="es-CO"/>
        </a:p>
      </dgm:t>
    </dgm:pt>
    <dgm:pt modelId="{A629EE41-AA21-48E6-971D-81E8DF46AC26}">
      <dgm:prSet phldrT="[Texto]"/>
      <dgm:spPr/>
      <dgm:t>
        <a:bodyPr/>
        <a:lstStyle/>
        <a:p>
          <a:r>
            <a:rPr lang="es-CO" dirty="0"/>
            <a:t>Por medio de 204 indicadores </a:t>
          </a:r>
        </a:p>
      </dgm:t>
    </dgm:pt>
    <dgm:pt modelId="{8D8F3780-478B-4933-A554-9E45E895E4D6}" type="parTrans" cxnId="{438E15C2-C98C-4A9B-8F58-132847596C1F}">
      <dgm:prSet/>
      <dgm:spPr/>
      <dgm:t>
        <a:bodyPr/>
        <a:lstStyle/>
        <a:p>
          <a:endParaRPr lang="es-CO"/>
        </a:p>
      </dgm:t>
    </dgm:pt>
    <dgm:pt modelId="{C5E3670E-6A67-4D7C-AF28-BF5FE8D514DF}" type="sibTrans" cxnId="{438E15C2-C98C-4A9B-8F58-132847596C1F}">
      <dgm:prSet/>
      <dgm:spPr/>
      <dgm:t>
        <a:bodyPr/>
        <a:lstStyle/>
        <a:p>
          <a:endParaRPr lang="es-CO"/>
        </a:p>
      </dgm:t>
    </dgm:pt>
    <dgm:pt modelId="{C8CFDBD9-73F5-4C24-9079-5FD88E3B0BEC}" type="pres">
      <dgm:prSet presAssocID="{136C1C0E-26E9-4F02-A66D-265FE770BED6}" presName="Name0" presStyleCnt="0">
        <dgm:presLayoutVars>
          <dgm:dir/>
          <dgm:resizeHandles/>
        </dgm:presLayoutVars>
      </dgm:prSet>
      <dgm:spPr/>
    </dgm:pt>
    <dgm:pt modelId="{542BFADB-F2F2-4293-B2DE-97F421960C77}" type="pres">
      <dgm:prSet presAssocID="{75C1B244-DD3C-4609-BDBD-2330C37033A9}" presName="compNode" presStyleCnt="0"/>
      <dgm:spPr/>
    </dgm:pt>
    <dgm:pt modelId="{3644779F-CBE6-4E97-BE21-7904ED6A6841}" type="pres">
      <dgm:prSet presAssocID="{75C1B244-DD3C-4609-BDBD-2330C37033A9}" presName="dummyConnPt" presStyleCnt="0"/>
      <dgm:spPr/>
    </dgm:pt>
    <dgm:pt modelId="{3DB9974E-02C5-48F0-A915-BFFC53736BFC}" type="pres">
      <dgm:prSet presAssocID="{75C1B244-DD3C-4609-BDBD-2330C37033A9}" presName="node" presStyleLbl="node1" presStyleIdx="0" presStyleCnt="4">
        <dgm:presLayoutVars>
          <dgm:bulletEnabled val="1"/>
        </dgm:presLayoutVars>
      </dgm:prSet>
      <dgm:spPr/>
    </dgm:pt>
    <dgm:pt modelId="{B0327348-CDCE-45B1-A89D-56DE35968006}" type="pres">
      <dgm:prSet presAssocID="{68C4258F-4CFB-4684-9024-50250AF2CCFE}" presName="sibTrans" presStyleLbl="bgSibTrans2D1" presStyleIdx="0" presStyleCnt="3"/>
      <dgm:spPr/>
    </dgm:pt>
    <dgm:pt modelId="{2D6BDC0F-E44A-4107-BDFF-2B4D9E044FA0}" type="pres">
      <dgm:prSet presAssocID="{99D3B348-3251-4C04-812E-A8EA799585FF}" presName="compNode" presStyleCnt="0"/>
      <dgm:spPr/>
    </dgm:pt>
    <dgm:pt modelId="{FFBAC2C5-63A0-4797-B7EB-5FCE362D9A47}" type="pres">
      <dgm:prSet presAssocID="{99D3B348-3251-4C04-812E-A8EA799585FF}" presName="dummyConnPt" presStyleCnt="0"/>
      <dgm:spPr/>
    </dgm:pt>
    <dgm:pt modelId="{40295F0C-4EAE-4337-A1BB-7E9DE0438CB4}" type="pres">
      <dgm:prSet presAssocID="{99D3B348-3251-4C04-812E-A8EA799585FF}" presName="node" presStyleLbl="node1" presStyleIdx="1" presStyleCnt="4">
        <dgm:presLayoutVars>
          <dgm:bulletEnabled val="1"/>
        </dgm:presLayoutVars>
      </dgm:prSet>
      <dgm:spPr/>
    </dgm:pt>
    <dgm:pt modelId="{B92294F1-0D72-4D5A-9D1D-FC3657648635}" type="pres">
      <dgm:prSet presAssocID="{EA020711-3E75-4B9D-884A-5F066B808215}" presName="sibTrans" presStyleLbl="bgSibTrans2D1" presStyleIdx="1" presStyleCnt="3"/>
      <dgm:spPr/>
    </dgm:pt>
    <dgm:pt modelId="{BA68C531-1179-48A8-BB31-777A0BB3BAF7}" type="pres">
      <dgm:prSet presAssocID="{0F01E45A-1E80-4CB5-B07B-1774081255CC}" presName="compNode" presStyleCnt="0"/>
      <dgm:spPr/>
    </dgm:pt>
    <dgm:pt modelId="{57FEA7EA-41BF-4A2F-8D0A-E44B61EE9C33}" type="pres">
      <dgm:prSet presAssocID="{0F01E45A-1E80-4CB5-B07B-1774081255CC}" presName="dummyConnPt" presStyleCnt="0"/>
      <dgm:spPr/>
    </dgm:pt>
    <dgm:pt modelId="{B0315A5F-44A3-4199-A481-F9038112B877}" type="pres">
      <dgm:prSet presAssocID="{0F01E45A-1E80-4CB5-B07B-1774081255CC}" presName="node" presStyleLbl="node1" presStyleIdx="2" presStyleCnt="4">
        <dgm:presLayoutVars>
          <dgm:bulletEnabled val="1"/>
        </dgm:presLayoutVars>
      </dgm:prSet>
      <dgm:spPr/>
    </dgm:pt>
    <dgm:pt modelId="{0592F0B9-8928-47DF-B7F0-5532CC756D91}" type="pres">
      <dgm:prSet presAssocID="{25C495C0-B5C5-4981-A2C6-79B7039374BC}" presName="sibTrans" presStyleLbl="bgSibTrans2D1" presStyleIdx="2" presStyleCnt="3"/>
      <dgm:spPr/>
    </dgm:pt>
    <dgm:pt modelId="{CCA14BF6-4BB8-48A3-A109-9A022F5F0CE0}" type="pres">
      <dgm:prSet presAssocID="{A629EE41-AA21-48E6-971D-81E8DF46AC26}" presName="compNode" presStyleCnt="0"/>
      <dgm:spPr/>
    </dgm:pt>
    <dgm:pt modelId="{C32DD4D6-6880-4383-BB25-283BC2069B82}" type="pres">
      <dgm:prSet presAssocID="{A629EE41-AA21-48E6-971D-81E8DF46AC26}" presName="dummyConnPt" presStyleCnt="0"/>
      <dgm:spPr/>
    </dgm:pt>
    <dgm:pt modelId="{EE24FAC1-F424-4786-AB17-09FE5574753C}" type="pres">
      <dgm:prSet presAssocID="{A629EE41-AA21-48E6-971D-81E8DF46AC26}" presName="node" presStyleLbl="node1" presStyleIdx="3" presStyleCnt="4">
        <dgm:presLayoutVars>
          <dgm:bulletEnabled val="1"/>
        </dgm:presLayoutVars>
      </dgm:prSet>
      <dgm:spPr/>
    </dgm:pt>
  </dgm:ptLst>
  <dgm:cxnLst>
    <dgm:cxn modelId="{8C5B070B-ACD9-4D89-AD72-49D11034D419}" type="presOf" srcId="{136C1C0E-26E9-4F02-A66D-265FE770BED6}" destId="{C8CFDBD9-73F5-4C24-9079-5FD88E3B0BEC}" srcOrd="0" destOrd="0" presId="urn:microsoft.com/office/officeart/2005/8/layout/bProcess4"/>
    <dgm:cxn modelId="{6F221226-338A-48C0-ABD1-B259ECFF1EE8}" type="presOf" srcId="{EA020711-3E75-4B9D-884A-5F066B808215}" destId="{B92294F1-0D72-4D5A-9D1D-FC3657648635}" srcOrd="0" destOrd="0" presId="urn:microsoft.com/office/officeart/2005/8/layout/bProcess4"/>
    <dgm:cxn modelId="{4B946F35-A2E7-4670-B38C-E8A79320FC6B}" type="presOf" srcId="{99D3B348-3251-4C04-812E-A8EA799585FF}" destId="{40295F0C-4EAE-4337-A1BB-7E9DE0438CB4}" srcOrd="0" destOrd="0" presId="urn:microsoft.com/office/officeart/2005/8/layout/bProcess4"/>
    <dgm:cxn modelId="{BD64F637-2490-467E-8DD9-4BBCB6F426F0}" type="presOf" srcId="{A629EE41-AA21-48E6-971D-81E8DF46AC26}" destId="{EE24FAC1-F424-4786-AB17-09FE5574753C}" srcOrd="0" destOrd="0" presId="urn:microsoft.com/office/officeart/2005/8/layout/bProcess4"/>
    <dgm:cxn modelId="{2A8F5867-C9B4-4C04-9B4E-036B9837F7C2}" srcId="{136C1C0E-26E9-4F02-A66D-265FE770BED6}" destId="{75C1B244-DD3C-4609-BDBD-2330C37033A9}" srcOrd="0" destOrd="0" parTransId="{045FA0A4-7815-491B-83D6-CA64C6A24C6E}" sibTransId="{68C4258F-4CFB-4684-9024-50250AF2CCFE}"/>
    <dgm:cxn modelId="{2D38B16D-9552-470D-A0A5-B63F4E970380}" type="presOf" srcId="{0F01E45A-1E80-4CB5-B07B-1774081255CC}" destId="{B0315A5F-44A3-4199-A481-F9038112B877}" srcOrd="0" destOrd="0" presId="urn:microsoft.com/office/officeart/2005/8/layout/bProcess4"/>
    <dgm:cxn modelId="{343B4B78-A75D-44AD-BAD4-D013CE5E1563}" srcId="{136C1C0E-26E9-4F02-A66D-265FE770BED6}" destId="{0F01E45A-1E80-4CB5-B07B-1774081255CC}" srcOrd="2" destOrd="0" parTransId="{EBDC7A8A-F0D2-4DBD-9FC7-E2D61DE8A853}" sibTransId="{25C495C0-B5C5-4981-A2C6-79B7039374BC}"/>
    <dgm:cxn modelId="{5F2F4EB5-6C8E-4B8B-B13C-5BA5CE28B459}" srcId="{136C1C0E-26E9-4F02-A66D-265FE770BED6}" destId="{99D3B348-3251-4C04-812E-A8EA799585FF}" srcOrd="1" destOrd="0" parTransId="{A36078DF-A859-4C9C-9627-38076347652B}" sibTransId="{EA020711-3E75-4B9D-884A-5F066B808215}"/>
    <dgm:cxn modelId="{438E15C2-C98C-4A9B-8F58-132847596C1F}" srcId="{136C1C0E-26E9-4F02-A66D-265FE770BED6}" destId="{A629EE41-AA21-48E6-971D-81E8DF46AC26}" srcOrd="3" destOrd="0" parTransId="{8D8F3780-478B-4933-A554-9E45E895E4D6}" sibTransId="{C5E3670E-6A67-4D7C-AF28-BF5FE8D514DF}"/>
    <dgm:cxn modelId="{895F4EEC-C666-47A2-AF9D-0A0BC4C2F9CC}" type="presOf" srcId="{25C495C0-B5C5-4981-A2C6-79B7039374BC}" destId="{0592F0B9-8928-47DF-B7F0-5532CC756D91}" srcOrd="0" destOrd="0" presId="urn:microsoft.com/office/officeart/2005/8/layout/bProcess4"/>
    <dgm:cxn modelId="{B5AD4FF7-7FFD-4740-B632-EC1961AACDC8}" type="presOf" srcId="{68C4258F-4CFB-4684-9024-50250AF2CCFE}" destId="{B0327348-CDCE-45B1-A89D-56DE35968006}" srcOrd="0" destOrd="0" presId="urn:microsoft.com/office/officeart/2005/8/layout/bProcess4"/>
    <dgm:cxn modelId="{DEEDBBFF-099D-46A5-9FCA-A6BC4480D486}" type="presOf" srcId="{75C1B244-DD3C-4609-BDBD-2330C37033A9}" destId="{3DB9974E-02C5-48F0-A915-BFFC53736BFC}" srcOrd="0" destOrd="0" presId="urn:microsoft.com/office/officeart/2005/8/layout/bProcess4"/>
    <dgm:cxn modelId="{12D6371C-24F2-49CC-90C7-E4570F63081D}" type="presParOf" srcId="{C8CFDBD9-73F5-4C24-9079-5FD88E3B0BEC}" destId="{542BFADB-F2F2-4293-B2DE-97F421960C77}" srcOrd="0" destOrd="0" presId="urn:microsoft.com/office/officeart/2005/8/layout/bProcess4"/>
    <dgm:cxn modelId="{2876FB98-1394-42BB-9277-B8A6137AB7DE}" type="presParOf" srcId="{542BFADB-F2F2-4293-B2DE-97F421960C77}" destId="{3644779F-CBE6-4E97-BE21-7904ED6A6841}" srcOrd="0" destOrd="0" presId="urn:microsoft.com/office/officeart/2005/8/layout/bProcess4"/>
    <dgm:cxn modelId="{1962F5B3-3488-4C65-BDB5-4C90B420A8F7}" type="presParOf" srcId="{542BFADB-F2F2-4293-B2DE-97F421960C77}" destId="{3DB9974E-02C5-48F0-A915-BFFC53736BFC}" srcOrd="1" destOrd="0" presId="urn:microsoft.com/office/officeart/2005/8/layout/bProcess4"/>
    <dgm:cxn modelId="{55838D21-91BB-479D-85BD-92C0381F8FA0}" type="presParOf" srcId="{C8CFDBD9-73F5-4C24-9079-5FD88E3B0BEC}" destId="{B0327348-CDCE-45B1-A89D-56DE35968006}" srcOrd="1" destOrd="0" presId="urn:microsoft.com/office/officeart/2005/8/layout/bProcess4"/>
    <dgm:cxn modelId="{551B38A2-5B1A-44F8-A1D3-E19A87F7F630}" type="presParOf" srcId="{C8CFDBD9-73F5-4C24-9079-5FD88E3B0BEC}" destId="{2D6BDC0F-E44A-4107-BDFF-2B4D9E044FA0}" srcOrd="2" destOrd="0" presId="urn:microsoft.com/office/officeart/2005/8/layout/bProcess4"/>
    <dgm:cxn modelId="{DF651BFC-D811-4920-B22F-9DFC4C1F1995}" type="presParOf" srcId="{2D6BDC0F-E44A-4107-BDFF-2B4D9E044FA0}" destId="{FFBAC2C5-63A0-4797-B7EB-5FCE362D9A47}" srcOrd="0" destOrd="0" presId="urn:microsoft.com/office/officeart/2005/8/layout/bProcess4"/>
    <dgm:cxn modelId="{170C9B1C-9384-4C63-BC7C-FEDBAF84D073}" type="presParOf" srcId="{2D6BDC0F-E44A-4107-BDFF-2B4D9E044FA0}" destId="{40295F0C-4EAE-4337-A1BB-7E9DE0438CB4}" srcOrd="1" destOrd="0" presId="urn:microsoft.com/office/officeart/2005/8/layout/bProcess4"/>
    <dgm:cxn modelId="{E780CD84-EC40-493F-BF54-F8838F827AFF}" type="presParOf" srcId="{C8CFDBD9-73F5-4C24-9079-5FD88E3B0BEC}" destId="{B92294F1-0D72-4D5A-9D1D-FC3657648635}" srcOrd="3" destOrd="0" presId="urn:microsoft.com/office/officeart/2005/8/layout/bProcess4"/>
    <dgm:cxn modelId="{725F6904-6D9E-4D7F-8646-95B883839BA8}" type="presParOf" srcId="{C8CFDBD9-73F5-4C24-9079-5FD88E3B0BEC}" destId="{BA68C531-1179-48A8-BB31-777A0BB3BAF7}" srcOrd="4" destOrd="0" presId="urn:microsoft.com/office/officeart/2005/8/layout/bProcess4"/>
    <dgm:cxn modelId="{D06D6537-D268-445F-BE66-081A88900734}" type="presParOf" srcId="{BA68C531-1179-48A8-BB31-777A0BB3BAF7}" destId="{57FEA7EA-41BF-4A2F-8D0A-E44B61EE9C33}" srcOrd="0" destOrd="0" presId="urn:microsoft.com/office/officeart/2005/8/layout/bProcess4"/>
    <dgm:cxn modelId="{83ED2915-8BFA-4C35-99D6-DCA5C987509C}" type="presParOf" srcId="{BA68C531-1179-48A8-BB31-777A0BB3BAF7}" destId="{B0315A5F-44A3-4199-A481-F9038112B877}" srcOrd="1" destOrd="0" presId="urn:microsoft.com/office/officeart/2005/8/layout/bProcess4"/>
    <dgm:cxn modelId="{724DDB7E-7B99-4298-BEC1-60C79872CB82}" type="presParOf" srcId="{C8CFDBD9-73F5-4C24-9079-5FD88E3B0BEC}" destId="{0592F0B9-8928-47DF-B7F0-5532CC756D91}" srcOrd="5" destOrd="0" presId="urn:microsoft.com/office/officeart/2005/8/layout/bProcess4"/>
    <dgm:cxn modelId="{D3D0E4C7-810D-485C-8393-A18B44DD391E}" type="presParOf" srcId="{C8CFDBD9-73F5-4C24-9079-5FD88E3B0BEC}" destId="{CCA14BF6-4BB8-48A3-A109-9A022F5F0CE0}" srcOrd="6" destOrd="0" presId="urn:microsoft.com/office/officeart/2005/8/layout/bProcess4"/>
    <dgm:cxn modelId="{CA8514DE-0E94-4D7A-AC94-D5D345B4B87B}" type="presParOf" srcId="{CCA14BF6-4BB8-48A3-A109-9A022F5F0CE0}" destId="{C32DD4D6-6880-4383-BB25-283BC2069B82}" srcOrd="0" destOrd="0" presId="urn:microsoft.com/office/officeart/2005/8/layout/bProcess4"/>
    <dgm:cxn modelId="{F2827526-3ABD-43D3-B0BE-1CC7F5809E0F}" type="presParOf" srcId="{CCA14BF6-4BB8-48A3-A109-9A022F5F0CE0}" destId="{EE24FAC1-F424-4786-AB17-09FE5574753C}"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3E87DF-0503-4823-88C0-6DDEE6C4C93F}">
      <dsp:nvSpPr>
        <dsp:cNvPr id="0" name=""/>
        <dsp:cNvSpPr/>
      </dsp:nvSpPr>
      <dsp:spPr>
        <a:xfrm>
          <a:off x="2552625" y="2709333"/>
          <a:ext cx="675382" cy="1930400"/>
        </a:xfrm>
        <a:custGeom>
          <a:avLst/>
          <a:gdLst/>
          <a:ahLst/>
          <a:cxnLst/>
          <a:rect l="0" t="0" r="0" b="0"/>
          <a:pathLst>
            <a:path>
              <a:moveTo>
                <a:pt x="0" y="0"/>
              </a:moveTo>
              <a:lnTo>
                <a:pt x="337691" y="0"/>
              </a:lnTo>
              <a:lnTo>
                <a:pt x="337691" y="1930400"/>
              </a:lnTo>
              <a:lnTo>
                <a:pt x="675382" y="193040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2839188" y="3623405"/>
        <a:ext cx="102256" cy="102256"/>
      </dsp:txXfrm>
    </dsp:sp>
    <dsp:sp modelId="{ED24BFB0-77B7-46EA-87D4-80F6DEE0D252}">
      <dsp:nvSpPr>
        <dsp:cNvPr id="0" name=""/>
        <dsp:cNvSpPr/>
      </dsp:nvSpPr>
      <dsp:spPr>
        <a:xfrm>
          <a:off x="2552625" y="2709333"/>
          <a:ext cx="675382" cy="643466"/>
        </a:xfrm>
        <a:custGeom>
          <a:avLst/>
          <a:gdLst/>
          <a:ahLst/>
          <a:cxnLst/>
          <a:rect l="0" t="0" r="0" b="0"/>
          <a:pathLst>
            <a:path>
              <a:moveTo>
                <a:pt x="0" y="0"/>
              </a:moveTo>
              <a:lnTo>
                <a:pt x="337691" y="0"/>
              </a:lnTo>
              <a:lnTo>
                <a:pt x="337691" y="643466"/>
              </a:lnTo>
              <a:lnTo>
                <a:pt x="675382" y="64346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866995" y="3007745"/>
        <a:ext cx="46642" cy="46642"/>
      </dsp:txXfrm>
    </dsp:sp>
    <dsp:sp modelId="{C1D1222F-3CEC-4D8E-B5A8-5EA504EB617A}">
      <dsp:nvSpPr>
        <dsp:cNvPr id="0" name=""/>
        <dsp:cNvSpPr/>
      </dsp:nvSpPr>
      <dsp:spPr>
        <a:xfrm>
          <a:off x="2552625" y="2065866"/>
          <a:ext cx="675382" cy="643466"/>
        </a:xfrm>
        <a:custGeom>
          <a:avLst/>
          <a:gdLst/>
          <a:ahLst/>
          <a:cxnLst/>
          <a:rect l="0" t="0" r="0" b="0"/>
          <a:pathLst>
            <a:path>
              <a:moveTo>
                <a:pt x="0" y="643466"/>
              </a:moveTo>
              <a:lnTo>
                <a:pt x="337691" y="643466"/>
              </a:lnTo>
              <a:lnTo>
                <a:pt x="337691" y="0"/>
              </a:lnTo>
              <a:lnTo>
                <a:pt x="67538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866995" y="2364279"/>
        <a:ext cx="46642" cy="46642"/>
      </dsp:txXfrm>
    </dsp:sp>
    <dsp:sp modelId="{016CE244-3239-489E-875C-4E5AE7CF7755}">
      <dsp:nvSpPr>
        <dsp:cNvPr id="0" name=""/>
        <dsp:cNvSpPr/>
      </dsp:nvSpPr>
      <dsp:spPr>
        <a:xfrm>
          <a:off x="2552625" y="778933"/>
          <a:ext cx="675382" cy="1930400"/>
        </a:xfrm>
        <a:custGeom>
          <a:avLst/>
          <a:gdLst/>
          <a:ahLst/>
          <a:cxnLst/>
          <a:rect l="0" t="0" r="0" b="0"/>
          <a:pathLst>
            <a:path>
              <a:moveTo>
                <a:pt x="0" y="1930400"/>
              </a:moveTo>
              <a:lnTo>
                <a:pt x="337691" y="1930400"/>
              </a:lnTo>
              <a:lnTo>
                <a:pt x="337691" y="0"/>
              </a:lnTo>
              <a:lnTo>
                <a:pt x="67538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2839188" y="1693005"/>
        <a:ext cx="102256" cy="102256"/>
      </dsp:txXfrm>
    </dsp:sp>
    <dsp:sp modelId="{92FDBACC-605A-47A1-8653-7153E4F76EDC}">
      <dsp:nvSpPr>
        <dsp:cNvPr id="0" name=""/>
        <dsp:cNvSpPr/>
      </dsp:nvSpPr>
      <dsp:spPr>
        <a:xfrm rot="16200000">
          <a:off x="-671481" y="2194560"/>
          <a:ext cx="5418667" cy="10295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s-ES" sz="3900" kern="1200" dirty="0"/>
            <a:t>Activos en la Organización </a:t>
          </a:r>
        </a:p>
      </dsp:txBody>
      <dsp:txXfrm>
        <a:off x="-671481" y="2194560"/>
        <a:ext cx="5418667" cy="1029546"/>
      </dsp:txXfrm>
    </dsp:sp>
    <dsp:sp modelId="{FEE40E9A-1A83-4179-ABD4-503AEB59F9C6}">
      <dsp:nvSpPr>
        <dsp:cNvPr id="0" name=""/>
        <dsp:cNvSpPr/>
      </dsp:nvSpPr>
      <dsp:spPr>
        <a:xfrm>
          <a:off x="3228008" y="264160"/>
          <a:ext cx="3376913" cy="102954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s-ES" sz="2300" kern="1200" dirty="0"/>
            <a:t>Resultado de la Estrategia 2018</a:t>
          </a:r>
        </a:p>
      </dsp:txBody>
      <dsp:txXfrm>
        <a:off x="3228008" y="264160"/>
        <a:ext cx="3376913" cy="1029546"/>
      </dsp:txXfrm>
    </dsp:sp>
    <dsp:sp modelId="{45A825C0-A1A2-45F7-837A-EF1F43341D74}">
      <dsp:nvSpPr>
        <dsp:cNvPr id="0" name=""/>
        <dsp:cNvSpPr/>
      </dsp:nvSpPr>
      <dsp:spPr>
        <a:xfrm>
          <a:off x="3228008" y="1551093"/>
          <a:ext cx="3376913" cy="1029546"/>
        </a:xfrm>
        <a:prstGeom prst="rect">
          <a:avLst/>
        </a:prstGeom>
        <a:solidFill>
          <a:schemeClr val="accent6"/>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s-ES" sz="2300" kern="1200" dirty="0"/>
            <a:t>Derechos de Autor (Ley)</a:t>
          </a:r>
        </a:p>
      </dsp:txBody>
      <dsp:txXfrm>
        <a:off x="3228008" y="1551093"/>
        <a:ext cx="3376913" cy="1029546"/>
      </dsp:txXfrm>
    </dsp:sp>
    <dsp:sp modelId="{1DA0EF14-9642-4A43-BEEA-8C4F0EC2DF8F}">
      <dsp:nvSpPr>
        <dsp:cNvPr id="0" name=""/>
        <dsp:cNvSpPr/>
      </dsp:nvSpPr>
      <dsp:spPr>
        <a:xfrm>
          <a:off x="3228008" y="2838026"/>
          <a:ext cx="3376913" cy="102954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s-ES" sz="2300" kern="1200" dirty="0"/>
            <a:t>Contexto de Competencias, Facultades y Decisiones </a:t>
          </a:r>
        </a:p>
      </dsp:txBody>
      <dsp:txXfrm>
        <a:off x="3228008" y="2838026"/>
        <a:ext cx="3376913" cy="1029546"/>
      </dsp:txXfrm>
    </dsp:sp>
    <dsp:sp modelId="{58EB288A-66DF-4D5B-8D3D-3B2658E4ACFD}">
      <dsp:nvSpPr>
        <dsp:cNvPr id="0" name=""/>
        <dsp:cNvSpPr/>
      </dsp:nvSpPr>
      <dsp:spPr>
        <a:xfrm>
          <a:off x="3228008" y="4124960"/>
          <a:ext cx="3376913" cy="102954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s-ES" sz="2300" kern="1200" dirty="0"/>
            <a:t>Gestión Jurídica </a:t>
          </a:r>
        </a:p>
      </dsp:txBody>
      <dsp:txXfrm>
        <a:off x="3228008" y="4124960"/>
        <a:ext cx="3376913" cy="1029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F910F-D24D-4444-B4A3-09BDA107D27C}">
      <dsp:nvSpPr>
        <dsp:cNvPr id="0" name=""/>
        <dsp:cNvSpPr/>
      </dsp:nvSpPr>
      <dsp:spPr>
        <a:xfrm>
          <a:off x="4360597" y="4377696"/>
          <a:ext cx="389136" cy="741494"/>
        </a:xfrm>
        <a:custGeom>
          <a:avLst/>
          <a:gdLst/>
          <a:ahLst/>
          <a:cxnLst/>
          <a:rect l="0" t="0" r="0" b="0"/>
          <a:pathLst>
            <a:path>
              <a:moveTo>
                <a:pt x="0" y="0"/>
              </a:moveTo>
              <a:lnTo>
                <a:pt x="194568" y="0"/>
              </a:lnTo>
              <a:lnTo>
                <a:pt x="194568" y="741494"/>
              </a:lnTo>
              <a:lnTo>
                <a:pt x="389136" y="74149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534231" y="4727509"/>
        <a:ext cx="41870" cy="41870"/>
      </dsp:txXfrm>
    </dsp:sp>
    <dsp:sp modelId="{2ACFFA72-05B9-427B-8596-B07558B131A6}">
      <dsp:nvSpPr>
        <dsp:cNvPr id="0" name=""/>
        <dsp:cNvSpPr/>
      </dsp:nvSpPr>
      <dsp:spPr>
        <a:xfrm>
          <a:off x="4360597" y="4331976"/>
          <a:ext cx="389136" cy="91440"/>
        </a:xfrm>
        <a:custGeom>
          <a:avLst/>
          <a:gdLst/>
          <a:ahLst/>
          <a:cxnLst/>
          <a:rect l="0" t="0" r="0" b="0"/>
          <a:pathLst>
            <a:path>
              <a:moveTo>
                <a:pt x="0" y="45720"/>
              </a:moveTo>
              <a:lnTo>
                <a:pt x="389136" y="4572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545437" y="4367968"/>
        <a:ext cx="19456" cy="19456"/>
      </dsp:txXfrm>
    </dsp:sp>
    <dsp:sp modelId="{879892CA-AB1D-4FD7-9352-B2C4BBA9EA40}">
      <dsp:nvSpPr>
        <dsp:cNvPr id="0" name=""/>
        <dsp:cNvSpPr/>
      </dsp:nvSpPr>
      <dsp:spPr>
        <a:xfrm>
          <a:off x="4360597" y="3636202"/>
          <a:ext cx="389136" cy="741494"/>
        </a:xfrm>
        <a:custGeom>
          <a:avLst/>
          <a:gdLst/>
          <a:ahLst/>
          <a:cxnLst/>
          <a:rect l="0" t="0" r="0" b="0"/>
          <a:pathLst>
            <a:path>
              <a:moveTo>
                <a:pt x="0" y="741494"/>
              </a:moveTo>
              <a:lnTo>
                <a:pt x="194568" y="741494"/>
              </a:lnTo>
              <a:lnTo>
                <a:pt x="194568" y="0"/>
              </a:lnTo>
              <a:lnTo>
                <a:pt x="389136"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534231" y="3986014"/>
        <a:ext cx="41870" cy="41870"/>
      </dsp:txXfrm>
    </dsp:sp>
    <dsp:sp modelId="{FCBDB13B-C134-4260-A6C2-F26E441A0582}">
      <dsp:nvSpPr>
        <dsp:cNvPr id="0" name=""/>
        <dsp:cNvSpPr/>
      </dsp:nvSpPr>
      <dsp:spPr>
        <a:xfrm>
          <a:off x="2025778" y="2338586"/>
          <a:ext cx="389136" cy="2039110"/>
        </a:xfrm>
        <a:custGeom>
          <a:avLst/>
          <a:gdLst/>
          <a:ahLst/>
          <a:cxnLst/>
          <a:rect l="0" t="0" r="0" b="0"/>
          <a:pathLst>
            <a:path>
              <a:moveTo>
                <a:pt x="0" y="0"/>
              </a:moveTo>
              <a:lnTo>
                <a:pt x="194568" y="0"/>
              </a:lnTo>
              <a:lnTo>
                <a:pt x="194568" y="2039110"/>
              </a:lnTo>
              <a:lnTo>
                <a:pt x="389136" y="203911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2168449" y="3306243"/>
        <a:ext cx="103795" cy="103795"/>
      </dsp:txXfrm>
    </dsp:sp>
    <dsp:sp modelId="{1610406E-5B59-41A6-B22E-64FE274E89D6}">
      <dsp:nvSpPr>
        <dsp:cNvPr id="0" name=""/>
        <dsp:cNvSpPr/>
      </dsp:nvSpPr>
      <dsp:spPr>
        <a:xfrm>
          <a:off x="4360597" y="2523959"/>
          <a:ext cx="389136" cy="370747"/>
        </a:xfrm>
        <a:custGeom>
          <a:avLst/>
          <a:gdLst/>
          <a:ahLst/>
          <a:cxnLst/>
          <a:rect l="0" t="0" r="0" b="0"/>
          <a:pathLst>
            <a:path>
              <a:moveTo>
                <a:pt x="0" y="0"/>
              </a:moveTo>
              <a:lnTo>
                <a:pt x="194568" y="0"/>
              </a:lnTo>
              <a:lnTo>
                <a:pt x="194568" y="370747"/>
              </a:lnTo>
              <a:lnTo>
                <a:pt x="389136" y="37074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541729" y="2695896"/>
        <a:ext cx="26873" cy="26873"/>
      </dsp:txXfrm>
    </dsp:sp>
    <dsp:sp modelId="{6A081B39-41CC-4578-9CDA-2DEE2A66CC58}">
      <dsp:nvSpPr>
        <dsp:cNvPr id="0" name=""/>
        <dsp:cNvSpPr/>
      </dsp:nvSpPr>
      <dsp:spPr>
        <a:xfrm>
          <a:off x="4360597" y="2153212"/>
          <a:ext cx="389136" cy="370747"/>
        </a:xfrm>
        <a:custGeom>
          <a:avLst/>
          <a:gdLst/>
          <a:ahLst/>
          <a:cxnLst/>
          <a:rect l="0" t="0" r="0" b="0"/>
          <a:pathLst>
            <a:path>
              <a:moveTo>
                <a:pt x="0" y="370747"/>
              </a:moveTo>
              <a:lnTo>
                <a:pt x="194568" y="370747"/>
              </a:lnTo>
              <a:lnTo>
                <a:pt x="194568" y="0"/>
              </a:lnTo>
              <a:lnTo>
                <a:pt x="389136"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541729" y="2325149"/>
        <a:ext cx="26873" cy="26873"/>
      </dsp:txXfrm>
    </dsp:sp>
    <dsp:sp modelId="{E33E87DF-0503-4823-88C0-6DDEE6C4C93F}">
      <dsp:nvSpPr>
        <dsp:cNvPr id="0" name=""/>
        <dsp:cNvSpPr/>
      </dsp:nvSpPr>
      <dsp:spPr>
        <a:xfrm>
          <a:off x="2025778" y="2338586"/>
          <a:ext cx="389136" cy="185373"/>
        </a:xfrm>
        <a:custGeom>
          <a:avLst/>
          <a:gdLst/>
          <a:ahLst/>
          <a:cxnLst/>
          <a:rect l="0" t="0" r="0" b="0"/>
          <a:pathLst>
            <a:path>
              <a:moveTo>
                <a:pt x="0" y="0"/>
              </a:moveTo>
              <a:lnTo>
                <a:pt x="194568" y="0"/>
              </a:lnTo>
              <a:lnTo>
                <a:pt x="194568" y="185373"/>
              </a:lnTo>
              <a:lnTo>
                <a:pt x="389136" y="18537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209571" y="2420497"/>
        <a:ext cx="21551" cy="21551"/>
      </dsp:txXfrm>
    </dsp:sp>
    <dsp:sp modelId="{ED24BFB0-77B7-46EA-87D4-80F6DEE0D252}">
      <dsp:nvSpPr>
        <dsp:cNvPr id="0" name=""/>
        <dsp:cNvSpPr/>
      </dsp:nvSpPr>
      <dsp:spPr>
        <a:xfrm>
          <a:off x="2025778" y="1782464"/>
          <a:ext cx="389136" cy="556121"/>
        </a:xfrm>
        <a:custGeom>
          <a:avLst/>
          <a:gdLst/>
          <a:ahLst/>
          <a:cxnLst/>
          <a:rect l="0" t="0" r="0" b="0"/>
          <a:pathLst>
            <a:path>
              <a:moveTo>
                <a:pt x="0" y="556121"/>
              </a:moveTo>
              <a:lnTo>
                <a:pt x="194568" y="556121"/>
              </a:lnTo>
              <a:lnTo>
                <a:pt x="194568" y="0"/>
              </a:lnTo>
              <a:lnTo>
                <a:pt x="389136"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203378" y="2043556"/>
        <a:ext cx="33937" cy="33937"/>
      </dsp:txXfrm>
    </dsp:sp>
    <dsp:sp modelId="{C1D1222F-3CEC-4D8E-B5A8-5EA504EB617A}">
      <dsp:nvSpPr>
        <dsp:cNvPr id="0" name=""/>
        <dsp:cNvSpPr/>
      </dsp:nvSpPr>
      <dsp:spPr>
        <a:xfrm>
          <a:off x="2025778" y="1040970"/>
          <a:ext cx="389136" cy="1297615"/>
        </a:xfrm>
        <a:custGeom>
          <a:avLst/>
          <a:gdLst/>
          <a:ahLst/>
          <a:cxnLst/>
          <a:rect l="0" t="0" r="0" b="0"/>
          <a:pathLst>
            <a:path>
              <a:moveTo>
                <a:pt x="0" y="1297615"/>
              </a:moveTo>
              <a:lnTo>
                <a:pt x="194568" y="1297615"/>
              </a:lnTo>
              <a:lnTo>
                <a:pt x="194568" y="0"/>
              </a:lnTo>
              <a:lnTo>
                <a:pt x="389136"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186479" y="1655910"/>
        <a:ext cx="67735" cy="67735"/>
      </dsp:txXfrm>
    </dsp:sp>
    <dsp:sp modelId="{016CE244-3239-489E-875C-4E5AE7CF7755}">
      <dsp:nvSpPr>
        <dsp:cNvPr id="0" name=""/>
        <dsp:cNvSpPr/>
      </dsp:nvSpPr>
      <dsp:spPr>
        <a:xfrm>
          <a:off x="2025778" y="299475"/>
          <a:ext cx="389136" cy="2039110"/>
        </a:xfrm>
        <a:custGeom>
          <a:avLst/>
          <a:gdLst/>
          <a:ahLst/>
          <a:cxnLst/>
          <a:rect l="0" t="0" r="0" b="0"/>
          <a:pathLst>
            <a:path>
              <a:moveTo>
                <a:pt x="0" y="2039110"/>
              </a:moveTo>
              <a:lnTo>
                <a:pt x="194568" y="2039110"/>
              </a:lnTo>
              <a:lnTo>
                <a:pt x="194568" y="0"/>
              </a:lnTo>
              <a:lnTo>
                <a:pt x="389136"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2168449" y="1267132"/>
        <a:ext cx="103795" cy="103795"/>
      </dsp:txXfrm>
    </dsp:sp>
    <dsp:sp modelId="{92FDBACC-605A-47A1-8653-7153E4F76EDC}">
      <dsp:nvSpPr>
        <dsp:cNvPr id="0" name=""/>
        <dsp:cNvSpPr/>
      </dsp:nvSpPr>
      <dsp:spPr>
        <a:xfrm rot="16200000">
          <a:off x="168139" y="2041988"/>
          <a:ext cx="3122083" cy="5931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ES" sz="2800" kern="1200" dirty="0"/>
            <a:t>Activos en la Gestión  </a:t>
          </a:r>
        </a:p>
      </dsp:txBody>
      <dsp:txXfrm>
        <a:off x="168139" y="2041988"/>
        <a:ext cx="3122083" cy="593195"/>
      </dsp:txXfrm>
    </dsp:sp>
    <dsp:sp modelId="{FEE40E9A-1A83-4179-ABD4-503AEB59F9C6}">
      <dsp:nvSpPr>
        <dsp:cNvPr id="0" name=""/>
        <dsp:cNvSpPr/>
      </dsp:nvSpPr>
      <dsp:spPr>
        <a:xfrm>
          <a:off x="2414915" y="2877"/>
          <a:ext cx="1945682" cy="59319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Diligencias de Secuestro </a:t>
          </a:r>
        </a:p>
      </dsp:txBody>
      <dsp:txXfrm>
        <a:off x="2414915" y="2877"/>
        <a:ext cx="1945682" cy="593195"/>
      </dsp:txXfrm>
    </dsp:sp>
    <dsp:sp modelId="{45A825C0-A1A2-45F7-837A-EF1F43341D74}">
      <dsp:nvSpPr>
        <dsp:cNvPr id="0" name=""/>
        <dsp:cNvSpPr/>
      </dsp:nvSpPr>
      <dsp:spPr>
        <a:xfrm>
          <a:off x="2414915" y="744372"/>
          <a:ext cx="1945682" cy="59319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Recepción Bienes FARC </a:t>
          </a:r>
        </a:p>
      </dsp:txBody>
      <dsp:txXfrm>
        <a:off x="2414915" y="744372"/>
        <a:ext cx="1945682" cy="593195"/>
      </dsp:txXfrm>
    </dsp:sp>
    <dsp:sp modelId="{1DA0EF14-9642-4A43-BEEA-8C4F0EC2DF8F}">
      <dsp:nvSpPr>
        <dsp:cNvPr id="0" name=""/>
        <dsp:cNvSpPr/>
      </dsp:nvSpPr>
      <dsp:spPr>
        <a:xfrm>
          <a:off x="2414915" y="1485867"/>
          <a:ext cx="1945682" cy="59319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Asignación y Remoción Depositarios Provisionales</a:t>
          </a:r>
        </a:p>
      </dsp:txBody>
      <dsp:txXfrm>
        <a:off x="2414915" y="1485867"/>
        <a:ext cx="1945682" cy="593195"/>
      </dsp:txXfrm>
    </dsp:sp>
    <dsp:sp modelId="{58EB288A-66DF-4D5B-8D3D-3B2658E4ACFD}">
      <dsp:nvSpPr>
        <dsp:cNvPr id="0" name=""/>
        <dsp:cNvSpPr/>
      </dsp:nvSpPr>
      <dsp:spPr>
        <a:xfrm>
          <a:off x="2414915" y="2227361"/>
          <a:ext cx="1945682" cy="59319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Administración Tipologías</a:t>
          </a:r>
        </a:p>
      </dsp:txBody>
      <dsp:txXfrm>
        <a:off x="2414915" y="2227361"/>
        <a:ext cx="1945682" cy="593195"/>
      </dsp:txXfrm>
    </dsp:sp>
    <dsp:sp modelId="{58535D26-5384-4292-910B-F6CA180F10A5}">
      <dsp:nvSpPr>
        <dsp:cNvPr id="0" name=""/>
        <dsp:cNvSpPr/>
      </dsp:nvSpPr>
      <dsp:spPr>
        <a:xfrm>
          <a:off x="4749734" y="1856614"/>
          <a:ext cx="1945682" cy="59319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Administración Inmuebles No Sociales</a:t>
          </a:r>
        </a:p>
      </dsp:txBody>
      <dsp:txXfrm>
        <a:off x="4749734" y="1856614"/>
        <a:ext cx="1945682" cy="593195"/>
      </dsp:txXfrm>
    </dsp:sp>
    <dsp:sp modelId="{0360408F-F3B7-4A72-849B-4FB623E1F8E7}">
      <dsp:nvSpPr>
        <dsp:cNvPr id="0" name=""/>
        <dsp:cNvSpPr/>
      </dsp:nvSpPr>
      <dsp:spPr>
        <a:xfrm>
          <a:off x="4749734" y="2598109"/>
          <a:ext cx="1945682" cy="59319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Administración Sociedades </a:t>
          </a:r>
        </a:p>
      </dsp:txBody>
      <dsp:txXfrm>
        <a:off x="4749734" y="2598109"/>
        <a:ext cx="1945682" cy="593195"/>
      </dsp:txXfrm>
    </dsp:sp>
    <dsp:sp modelId="{C274558F-1B5D-4DDE-828A-FE409FBFF6CD}">
      <dsp:nvSpPr>
        <dsp:cNvPr id="0" name=""/>
        <dsp:cNvSpPr/>
      </dsp:nvSpPr>
      <dsp:spPr>
        <a:xfrm>
          <a:off x="2414915" y="4081098"/>
          <a:ext cx="1945682" cy="59319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Gestión Transversal</a:t>
          </a:r>
        </a:p>
      </dsp:txBody>
      <dsp:txXfrm>
        <a:off x="2414915" y="4081098"/>
        <a:ext cx="1945682" cy="593195"/>
      </dsp:txXfrm>
    </dsp:sp>
    <dsp:sp modelId="{79ACC36A-DE0E-4100-8743-477675E1ABAF}">
      <dsp:nvSpPr>
        <dsp:cNvPr id="0" name=""/>
        <dsp:cNvSpPr/>
      </dsp:nvSpPr>
      <dsp:spPr>
        <a:xfrm>
          <a:off x="4749734" y="3339604"/>
          <a:ext cx="1945682" cy="59319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Financiera</a:t>
          </a:r>
        </a:p>
      </dsp:txBody>
      <dsp:txXfrm>
        <a:off x="4749734" y="3339604"/>
        <a:ext cx="1945682" cy="593195"/>
      </dsp:txXfrm>
    </dsp:sp>
    <dsp:sp modelId="{1B5395E1-4772-473F-8147-1F64694EB9FB}">
      <dsp:nvSpPr>
        <dsp:cNvPr id="0" name=""/>
        <dsp:cNvSpPr/>
      </dsp:nvSpPr>
      <dsp:spPr>
        <a:xfrm>
          <a:off x="4749734" y="4081098"/>
          <a:ext cx="1945682" cy="59319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Contratación</a:t>
          </a:r>
        </a:p>
      </dsp:txBody>
      <dsp:txXfrm>
        <a:off x="4749734" y="4081098"/>
        <a:ext cx="1945682" cy="593195"/>
      </dsp:txXfrm>
    </dsp:sp>
    <dsp:sp modelId="{71BF48D6-04EE-4FD6-AAD2-4EB81DFD5011}">
      <dsp:nvSpPr>
        <dsp:cNvPr id="0" name=""/>
        <dsp:cNvSpPr/>
      </dsp:nvSpPr>
      <dsp:spPr>
        <a:xfrm>
          <a:off x="4749734" y="4822593"/>
          <a:ext cx="1945682" cy="59319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Control Interno</a:t>
          </a:r>
        </a:p>
      </dsp:txBody>
      <dsp:txXfrm>
        <a:off x="4749734" y="4822593"/>
        <a:ext cx="1945682" cy="5931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A14D7-2270-4FB9-AE30-F8BF5F224E7C}">
      <dsp:nvSpPr>
        <dsp:cNvPr id="0" name=""/>
        <dsp:cNvSpPr/>
      </dsp:nvSpPr>
      <dsp:spPr>
        <a:xfrm>
          <a:off x="1701045" y="2709333"/>
          <a:ext cx="451134" cy="2363986"/>
        </a:xfrm>
        <a:custGeom>
          <a:avLst/>
          <a:gdLst/>
          <a:ahLst/>
          <a:cxnLst/>
          <a:rect l="0" t="0" r="0" b="0"/>
          <a:pathLst>
            <a:path>
              <a:moveTo>
                <a:pt x="0" y="0"/>
              </a:moveTo>
              <a:lnTo>
                <a:pt x="225567" y="0"/>
              </a:lnTo>
              <a:lnTo>
                <a:pt x="225567" y="2363986"/>
              </a:lnTo>
              <a:lnTo>
                <a:pt x="451134" y="236398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1866446" y="3831160"/>
        <a:ext cx="120332" cy="120332"/>
      </dsp:txXfrm>
    </dsp:sp>
    <dsp:sp modelId="{08BA8128-B989-41E3-8B94-C5F55B3321BE}">
      <dsp:nvSpPr>
        <dsp:cNvPr id="0" name=""/>
        <dsp:cNvSpPr/>
      </dsp:nvSpPr>
      <dsp:spPr>
        <a:xfrm>
          <a:off x="4407852" y="4167968"/>
          <a:ext cx="451134" cy="91440"/>
        </a:xfrm>
        <a:custGeom>
          <a:avLst/>
          <a:gdLst/>
          <a:ahLst/>
          <a:cxnLst/>
          <a:rect l="0" t="0" r="0" b="0"/>
          <a:pathLst>
            <a:path>
              <a:moveTo>
                <a:pt x="0" y="45720"/>
              </a:moveTo>
              <a:lnTo>
                <a:pt x="451134" y="4572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622141" y="4202409"/>
        <a:ext cx="22556" cy="22556"/>
      </dsp:txXfrm>
    </dsp:sp>
    <dsp:sp modelId="{9EFF910F-D24D-4444-B4A3-09BDA107D27C}">
      <dsp:nvSpPr>
        <dsp:cNvPr id="0" name=""/>
        <dsp:cNvSpPr/>
      </dsp:nvSpPr>
      <dsp:spPr>
        <a:xfrm>
          <a:off x="1701045" y="2709333"/>
          <a:ext cx="451134" cy="1504354"/>
        </a:xfrm>
        <a:custGeom>
          <a:avLst/>
          <a:gdLst/>
          <a:ahLst/>
          <a:cxnLst/>
          <a:rect l="0" t="0" r="0" b="0"/>
          <a:pathLst>
            <a:path>
              <a:moveTo>
                <a:pt x="0" y="0"/>
              </a:moveTo>
              <a:lnTo>
                <a:pt x="225567" y="0"/>
              </a:lnTo>
              <a:lnTo>
                <a:pt x="225567" y="1504354"/>
              </a:lnTo>
              <a:lnTo>
                <a:pt x="451134" y="150435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887349" y="3422247"/>
        <a:ext cx="78527" cy="78527"/>
      </dsp:txXfrm>
    </dsp:sp>
    <dsp:sp modelId="{E33E87DF-0503-4823-88C0-6DDEE6C4C93F}">
      <dsp:nvSpPr>
        <dsp:cNvPr id="0" name=""/>
        <dsp:cNvSpPr/>
      </dsp:nvSpPr>
      <dsp:spPr>
        <a:xfrm>
          <a:off x="1701045" y="2709333"/>
          <a:ext cx="451134" cy="644723"/>
        </a:xfrm>
        <a:custGeom>
          <a:avLst/>
          <a:gdLst/>
          <a:ahLst/>
          <a:cxnLst/>
          <a:rect l="0" t="0" r="0" b="0"/>
          <a:pathLst>
            <a:path>
              <a:moveTo>
                <a:pt x="0" y="0"/>
              </a:moveTo>
              <a:lnTo>
                <a:pt x="225567" y="0"/>
              </a:lnTo>
              <a:lnTo>
                <a:pt x="225567" y="644723"/>
              </a:lnTo>
              <a:lnTo>
                <a:pt x="451134" y="64472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906940" y="3012023"/>
        <a:ext cx="39344" cy="39344"/>
      </dsp:txXfrm>
    </dsp:sp>
    <dsp:sp modelId="{75374ED4-C9D2-4195-A09B-F16BE8199004}">
      <dsp:nvSpPr>
        <dsp:cNvPr id="0" name=""/>
        <dsp:cNvSpPr/>
      </dsp:nvSpPr>
      <dsp:spPr>
        <a:xfrm>
          <a:off x="4407852" y="2448705"/>
          <a:ext cx="451134" cy="91440"/>
        </a:xfrm>
        <a:custGeom>
          <a:avLst/>
          <a:gdLst/>
          <a:ahLst/>
          <a:cxnLst/>
          <a:rect l="0" t="0" r="0" b="0"/>
          <a:pathLst>
            <a:path>
              <a:moveTo>
                <a:pt x="0" y="45720"/>
              </a:moveTo>
              <a:lnTo>
                <a:pt x="451134" y="4572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622141" y="2483147"/>
        <a:ext cx="22556" cy="22556"/>
      </dsp:txXfrm>
    </dsp:sp>
    <dsp:sp modelId="{ED24BFB0-77B7-46EA-87D4-80F6DEE0D252}">
      <dsp:nvSpPr>
        <dsp:cNvPr id="0" name=""/>
        <dsp:cNvSpPr/>
      </dsp:nvSpPr>
      <dsp:spPr>
        <a:xfrm>
          <a:off x="1701045" y="2494425"/>
          <a:ext cx="451134" cy="214907"/>
        </a:xfrm>
        <a:custGeom>
          <a:avLst/>
          <a:gdLst/>
          <a:ahLst/>
          <a:cxnLst/>
          <a:rect l="0" t="0" r="0" b="0"/>
          <a:pathLst>
            <a:path>
              <a:moveTo>
                <a:pt x="0" y="214907"/>
              </a:moveTo>
              <a:lnTo>
                <a:pt x="225567" y="214907"/>
              </a:lnTo>
              <a:lnTo>
                <a:pt x="225567" y="0"/>
              </a:lnTo>
              <a:lnTo>
                <a:pt x="451134"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914120" y="2589386"/>
        <a:ext cx="24985" cy="24985"/>
      </dsp:txXfrm>
    </dsp:sp>
    <dsp:sp modelId="{34C8D06D-329F-4014-BAB2-BB806D0A3A80}">
      <dsp:nvSpPr>
        <dsp:cNvPr id="0" name=""/>
        <dsp:cNvSpPr/>
      </dsp:nvSpPr>
      <dsp:spPr>
        <a:xfrm>
          <a:off x="4407852" y="1204978"/>
          <a:ext cx="451134" cy="429815"/>
        </a:xfrm>
        <a:custGeom>
          <a:avLst/>
          <a:gdLst/>
          <a:ahLst/>
          <a:cxnLst/>
          <a:rect l="0" t="0" r="0" b="0"/>
          <a:pathLst>
            <a:path>
              <a:moveTo>
                <a:pt x="0" y="0"/>
              </a:moveTo>
              <a:lnTo>
                <a:pt x="225567" y="0"/>
              </a:lnTo>
              <a:lnTo>
                <a:pt x="225567" y="429815"/>
              </a:lnTo>
              <a:lnTo>
                <a:pt x="451134" y="42981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617842" y="1404308"/>
        <a:ext cx="31155" cy="31155"/>
      </dsp:txXfrm>
    </dsp:sp>
    <dsp:sp modelId="{64374DE5-66B5-4295-8C92-2CB990A26260}">
      <dsp:nvSpPr>
        <dsp:cNvPr id="0" name=""/>
        <dsp:cNvSpPr/>
      </dsp:nvSpPr>
      <dsp:spPr>
        <a:xfrm>
          <a:off x="4407852" y="775163"/>
          <a:ext cx="451134" cy="429815"/>
        </a:xfrm>
        <a:custGeom>
          <a:avLst/>
          <a:gdLst/>
          <a:ahLst/>
          <a:cxnLst/>
          <a:rect l="0" t="0" r="0" b="0"/>
          <a:pathLst>
            <a:path>
              <a:moveTo>
                <a:pt x="0" y="429815"/>
              </a:moveTo>
              <a:lnTo>
                <a:pt x="225567" y="429815"/>
              </a:lnTo>
              <a:lnTo>
                <a:pt x="225567" y="0"/>
              </a:lnTo>
              <a:lnTo>
                <a:pt x="451134" y="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617842" y="974493"/>
        <a:ext cx="31155" cy="31155"/>
      </dsp:txXfrm>
    </dsp:sp>
    <dsp:sp modelId="{C1D1222F-3CEC-4D8E-B5A8-5EA504EB617A}">
      <dsp:nvSpPr>
        <dsp:cNvPr id="0" name=""/>
        <dsp:cNvSpPr/>
      </dsp:nvSpPr>
      <dsp:spPr>
        <a:xfrm>
          <a:off x="1701045" y="1204978"/>
          <a:ext cx="451134" cy="1504354"/>
        </a:xfrm>
        <a:custGeom>
          <a:avLst/>
          <a:gdLst/>
          <a:ahLst/>
          <a:cxnLst/>
          <a:rect l="0" t="0" r="0" b="0"/>
          <a:pathLst>
            <a:path>
              <a:moveTo>
                <a:pt x="0" y="1504354"/>
              </a:moveTo>
              <a:lnTo>
                <a:pt x="225567" y="1504354"/>
              </a:lnTo>
              <a:lnTo>
                <a:pt x="225567" y="0"/>
              </a:lnTo>
              <a:lnTo>
                <a:pt x="451134"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887349" y="1917892"/>
        <a:ext cx="78527" cy="78527"/>
      </dsp:txXfrm>
    </dsp:sp>
    <dsp:sp modelId="{016CE244-3239-489E-875C-4E5AE7CF7755}">
      <dsp:nvSpPr>
        <dsp:cNvPr id="0" name=""/>
        <dsp:cNvSpPr/>
      </dsp:nvSpPr>
      <dsp:spPr>
        <a:xfrm>
          <a:off x="1701045" y="345347"/>
          <a:ext cx="451134" cy="2363986"/>
        </a:xfrm>
        <a:custGeom>
          <a:avLst/>
          <a:gdLst/>
          <a:ahLst/>
          <a:cxnLst/>
          <a:rect l="0" t="0" r="0" b="0"/>
          <a:pathLst>
            <a:path>
              <a:moveTo>
                <a:pt x="0" y="2363986"/>
              </a:moveTo>
              <a:lnTo>
                <a:pt x="225567" y="2363986"/>
              </a:lnTo>
              <a:lnTo>
                <a:pt x="225567" y="0"/>
              </a:lnTo>
              <a:lnTo>
                <a:pt x="451134"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1866446" y="1467174"/>
        <a:ext cx="120332" cy="120332"/>
      </dsp:txXfrm>
    </dsp:sp>
    <dsp:sp modelId="{92FDBACC-605A-47A1-8653-7153E4F76EDC}">
      <dsp:nvSpPr>
        <dsp:cNvPr id="0" name=""/>
        <dsp:cNvSpPr/>
      </dsp:nvSpPr>
      <dsp:spPr>
        <a:xfrm rot="16200000">
          <a:off x="-452557" y="2365480"/>
          <a:ext cx="3619500" cy="68770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Activos para la Productividad  </a:t>
          </a:r>
        </a:p>
      </dsp:txBody>
      <dsp:txXfrm>
        <a:off x="-452557" y="2365480"/>
        <a:ext cx="3619500" cy="687705"/>
      </dsp:txXfrm>
    </dsp:sp>
    <dsp:sp modelId="{FEE40E9A-1A83-4179-ABD4-503AEB59F9C6}">
      <dsp:nvSpPr>
        <dsp:cNvPr id="0" name=""/>
        <dsp:cNvSpPr/>
      </dsp:nvSpPr>
      <dsp:spPr>
        <a:xfrm>
          <a:off x="2152179" y="1494"/>
          <a:ext cx="2255672" cy="68770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Venta de Inmuebles</a:t>
          </a:r>
        </a:p>
      </dsp:txBody>
      <dsp:txXfrm>
        <a:off x="2152179" y="1494"/>
        <a:ext cx="2255672" cy="687705"/>
      </dsp:txXfrm>
    </dsp:sp>
    <dsp:sp modelId="{45A825C0-A1A2-45F7-837A-EF1F43341D74}">
      <dsp:nvSpPr>
        <dsp:cNvPr id="0" name=""/>
        <dsp:cNvSpPr/>
      </dsp:nvSpPr>
      <dsp:spPr>
        <a:xfrm>
          <a:off x="2152179" y="861126"/>
          <a:ext cx="2255672" cy="68770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Venta de Muebles</a:t>
          </a:r>
        </a:p>
      </dsp:txBody>
      <dsp:txXfrm>
        <a:off x="2152179" y="861126"/>
        <a:ext cx="2255672" cy="687705"/>
      </dsp:txXfrm>
    </dsp:sp>
    <dsp:sp modelId="{B7E4B22A-1E5B-4923-A96D-48A5A6EE505C}">
      <dsp:nvSpPr>
        <dsp:cNvPr id="0" name=""/>
        <dsp:cNvSpPr/>
      </dsp:nvSpPr>
      <dsp:spPr>
        <a:xfrm>
          <a:off x="4858987" y="431310"/>
          <a:ext cx="2255672" cy="68770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Monetización</a:t>
          </a:r>
        </a:p>
      </dsp:txBody>
      <dsp:txXfrm>
        <a:off x="4858987" y="431310"/>
        <a:ext cx="2255672" cy="687705"/>
      </dsp:txXfrm>
    </dsp:sp>
    <dsp:sp modelId="{91191280-06BC-45A1-8D35-8A83D1E61F23}">
      <dsp:nvSpPr>
        <dsp:cNvPr id="0" name=""/>
        <dsp:cNvSpPr/>
      </dsp:nvSpPr>
      <dsp:spPr>
        <a:xfrm>
          <a:off x="4858987" y="1290941"/>
          <a:ext cx="2255672" cy="68770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Venta Semovientes</a:t>
          </a:r>
        </a:p>
      </dsp:txBody>
      <dsp:txXfrm>
        <a:off x="4858987" y="1290941"/>
        <a:ext cx="2255672" cy="687705"/>
      </dsp:txXfrm>
    </dsp:sp>
    <dsp:sp modelId="{1DA0EF14-9642-4A43-BEEA-8C4F0EC2DF8F}">
      <dsp:nvSpPr>
        <dsp:cNvPr id="0" name=""/>
        <dsp:cNvSpPr/>
      </dsp:nvSpPr>
      <dsp:spPr>
        <a:xfrm>
          <a:off x="2152179" y="2150573"/>
          <a:ext cx="2255672" cy="68770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Venta de Sociedades</a:t>
          </a:r>
        </a:p>
      </dsp:txBody>
      <dsp:txXfrm>
        <a:off x="2152179" y="2150573"/>
        <a:ext cx="2255672" cy="687705"/>
      </dsp:txXfrm>
    </dsp:sp>
    <dsp:sp modelId="{DFD59887-9C6E-4EF3-BD50-3D68A40A779C}">
      <dsp:nvSpPr>
        <dsp:cNvPr id="0" name=""/>
        <dsp:cNvSpPr/>
      </dsp:nvSpPr>
      <dsp:spPr>
        <a:xfrm>
          <a:off x="4858987" y="2150573"/>
          <a:ext cx="2255672" cy="68770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Venta de Inmuebles Sociales</a:t>
          </a:r>
        </a:p>
      </dsp:txBody>
      <dsp:txXfrm>
        <a:off x="4858987" y="2150573"/>
        <a:ext cx="2255672" cy="687705"/>
      </dsp:txXfrm>
    </dsp:sp>
    <dsp:sp modelId="{58EB288A-66DF-4D5B-8D3D-3B2658E4ACFD}">
      <dsp:nvSpPr>
        <dsp:cNvPr id="0" name=""/>
        <dsp:cNvSpPr/>
      </dsp:nvSpPr>
      <dsp:spPr>
        <a:xfrm>
          <a:off x="2152179" y="3010204"/>
          <a:ext cx="2255672" cy="68770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Arriendos y Recaudo </a:t>
          </a:r>
        </a:p>
      </dsp:txBody>
      <dsp:txXfrm>
        <a:off x="2152179" y="3010204"/>
        <a:ext cx="2255672" cy="687705"/>
      </dsp:txXfrm>
    </dsp:sp>
    <dsp:sp modelId="{71BF48D6-04EE-4FD6-AAD2-4EB81DFD5011}">
      <dsp:nvSpPr>
        <dsp:cNvPr id="0" name=""/>
        <dsp:cNvSpPr/>
      </dsp:nvSpPr>
      <dsp:spPr>
        <a:xfrm>
          <a:off x="2152179" y="3869835"/>
          <a:ext cx="2255672" cy="687705"/>
        </a:xfrm>
        <a:prstGeom prst="rect">
          <a:avLst/>
        </a:prstGeom>
        <a:solidFill>
          <a:schemeClr val="accent6"/>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Evolución Previsible de la Sociedad </a:t>
          </a:r>
        </a:p>
      </dsp:txBody>
      <dsp:txXfrm>
        <a:off x="2152179" y="3869835"/>
        <a:ext cx="2255672" cy="687705"/>
      </dsp:txXfrm>
    </dsp:sp>
    <dsp:sp modelId="{227530CF-EF23-4E93-BF92-74D7670F43D7}">
      <dsp:nvSpPr>
        <dsp:cNvPr id="0" name=""/>
        <dsp:cNvSpPr/>
      </dsp:nvSpPr>
      <dsp:spPr>
        <a:xfrm>
          <a:off x="4858987" y="3869835"/>
          <a:ext cx="2255672" cy="68770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Transferencias 2019</a:t>
          </a:r>
        </a:p>
      </dsp:txBody>
      <dsp:txXfrm>
        <a:off x="4858987" y="3869835"/>
        <a:ext cx="2255672" cy="687705"/>
      </dsp:txXfrm>
    </dsp:sp>
    <dsp:sp modelId="{8C3BD927-263F-4059-BC68-3640324D9A06}">
      <dsp:nvSpPr>
        <dsp:cNvPr id="0" name=""/>
        <dsp:cNvSpPr/>
      </dsp:nvSpPr>
      <dsp:spPr>
        <a:xfrm>
          <a:off x="2152179" y="4729467"/>
          <a:ext cx="2255672" cy="687705"/>
        </a:xfrm>
        <a:prstGeom prst="rect">
          <a:avLst/>
        </a:prstGeom>
        <a:solidFill>
          <a:schemeClr val="accent6"/>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Operaciones Celebradas con los Socios </a:t>
          </a:r>
        </a:p>
      </dsp:txBody>
      <dsp:txXfrm>
        <a:off x="2152179" y="4729467"/>
        <a:ext cx="2255672" cy="6877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CD944-2520-42BE-96D5-B7F6CAFC143A}">
      <dsp:nvSpPr>
        <dsp:cNvPr id="0" name=""/>
        <dsp:cNvSpPr/>
      </dsp:nvSpPr>
      <dsp:spPr>
        <a:xfrm>
          <a:off x="0" y="1365"/>
          <a:ext cx="11793156" cy="347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 Transferir a la nación recursos para destinaciones especificas en cuatro años.</a:t>
          </a:r>
        </a:p>
      </dsp:txBody>
      <dsp:txXfrm>
        <a:off x="16963" y="18328"/>
        <a:ext cx="11759230" cy="313554"/>
      </dsp:txXfrm>
    </dsp:sp>
    <dsp:sp modelId="{87F46314-7FC7-4EBF-BD55-A636F09E9F2F}">
      <dsp:nvSpPr>
        <dsp:cNvPr id="0" name=""/>
        <dsp:cNvSpPr/>
      </dsp:nvSpPr>
      <dsp:spPr>
        <a:xfrm>
          <a:off x="0" y="362725"/>
          <a:ext cx="11793156" cy="347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2. Generar ingresos a partir de la productividad de activos por diversos modelos de negocio y portafolio de servicios  priorizando la venta masiva de activos. </a:t>
          </a:r>
          <a:endParaRPr lang="es-CO" sz="1400" b="0" kern="1200" dirty="0"/>
        </a:p>
      </dsp:txBody>
      <dsp:txXfrm>
        <a:off x="16963" y="379688"/>
        <a:ext cx="11759230" cy="313554"/>
      </dsp:txXfrm>
    </dsp:sp>
    <dsp:sp modelId="{78F06613-388E-4A6D-8FF3-D7338A630B65}">
      <dsp:nvSpPr>
        <dsp:cNvPr id="0" name=""/>
        <dsp:cNvSpPr/>
      </dsp:nvSpPr>
      <dsp:spPr>
        <a:xfrm>
          <a:off x="0" y="724084"/>
          <a:ext cx="11793156" cy="347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3. Optimizar los gastos de funcionamiento promoviendo la eficiencia de la administración de activos. </a:t>
          </a:r>
        </a:p>
      </dsp:txBody>
      <dsp:txXfrm>
        <a:off x="16963" y="741047"/>
        <a:ext cx="11759230" cy="313554"/>
      </dsp:txXfrm>
    </dsp:sp>
    <dsp:sp modelId="{568A0C9B-9E41-4FF4-BE5F-1AB5ED0E9012}">
      <dsp:nvSpPr>
        <dsp:cNvPr id="0" name=""/>
        <dsp:cNvSpPr/>
      </dsp:nvSpPr>
      <dsp:spPr>
        <a:xfrm>
          <a:off x="0" y="1085444"/>
          <a:ext cx="11793156" cy="347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4. Construir el presupuesto orientado a resultados y lograr su ejecución.</a:t>
          </a:r>
        </a:p>
      </dsp:txBody>
      <dsp:txXfrm>
        <a:off x="16963" y="1102407"/>
        <a:ext cx="11759230" cy="313554"/>
      </dsp:txXfrm>
    </dsp:sp>
    <dsp:sp modelId="{51846213-3A58-47B1-9338-9161C6BD93DF}">
      <dsp:nvSpPr>
        <dsp:cNvPr id="0" name=""/>
        <dsp:cNvSpPr/>
      </dsp:nvSpPr>
      <dsp:spPr>
        <a:xfrm>
          <a:off x="0" y="1446804"/>
          <a:ext cx="11793156" cy="34748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5. Posicionar la marca SAE con enfoque regional a través de una política de servicio comercial.</a:t>
          </a:r>
        </a:p>
      </dsp:txBody>
      <dsp:txXfrm>
        <a:off x="16963" y="1463767"/>
        <a:ext cx="11759230" cy="313554"/>
      </dsp:txXfrm>
    </dsp:sp>
    <dsp:sp modelId="{711CCF56-4A55-4C23-BC0F-3DC313E59D2A}">
      <dsp:nvSpPr>
        <dsp:cNvPr id="0" name=""/>
        <dsp:cNvSpPr/>
      </dsp:nvSpPr>
      <dsp:spPr>
        <a:xfrm>
          <a:off x="0" y="1808164"/>
          <a:ext cx="11793156" cy="34748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6. Crear nuevas líneas de negocio con entidades públicas para posicionar a SAE como empresa líder en administración de activos especiales en el Estado. </a:t>
          </a:r>
        </a:p>
      </dsp:txBody>
      <dsp:txXfrm>
        <a:off x="16963" y="1825127"/>
        <a:ext cx="11759230" cy="313554"/>
      </dsp:txXfrm>
    </dsp:sp>
    <dsp:sp modelId="{3F5C92F3-9129-4555-AA65-13B370C3891F}">
      <dsp:nvSpPr>
        <dsp:cNvPr id="0" name=""/>
        <dsp:cNvSpPr/>
      </dsp:nvSpPr>
      <dsp:spPr>
        <a:xfrm>
          <a:off x="0" y="2147044"/>
          <a:ext cx="11793156" cy="34748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7. Contar con alianzas estratégicas que impacten al objeto misional de SAE.</a:t>
          </a:r>
        </a:p>
      </dsp:txBody>
      <dsp:txXfrm>
        <a:off x="16963" y="2164007"/>
        <a:ext cx="11759230" cy="313554"/>
      </dsp:txXfrm>
    </dsp:sp>
    <dsp:sp modelId="{F4848C96-280B-4B88-B45A-EE0F2B03CA36}">
      <dsp:nvSpPr>
        <dsp:cNvPr id="0" name=""/>
        <dsp:cNvSpPr/>
      </dsp:nvSpPr>
      <dsp:spPr>
        <a:xfrm>
          <a:off x="0" y="2530884"/>
          <a:ext cx="11793156" cy="34748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8. Impulsar acciones de oportunidad y calidad enfocado en clientes externos e internos.</a:t>
          </a:r>
        </a:p>
      </dsp:txBody>
      <dsp:txXfrm>
        <a:off x="16963" y="2547847"/>
        <a:ext cx="11759230" cy="313554"/>
      </dsp:txXfrm>
    </dsp:sp>
    <dsp:sp modelId="{DDE94A74-8A31-41CD-BF9E-E59A179135FE}">
      <dsp:nvSpPr>
        <dsp:cNvPr id="0" name=""/>
        <dsp:cNvSpPr/>
      </dsp:nvSpPr>
      <dsp:spPr>
        <a:xfrm>
          <a:off x="0" y="2892243"/>
          <a:ext cx="11793156" cy="3474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9. Consolidar la implementación de un sistema de información con criterios de seguridad, calidad y cumplimiento ajustados a los procesos del negocio.</a:t>
          </a:r>
        </a:p>
      </dsp:txBody>
      <dsp:txXfrm>
        <a:off x="16963" y="2909206"/>
        <a:ext cx="11759230" cy="313554"/>
      </dsp:txXfrm>
    </dsp:sp>
    <dsp:sp modelId="{7FCDF6A3-5571-4FB8-864A-1A95A3826541}">
      <dsp:nvSpPr>
        <dsp:cNvPr id="0" name=""/>
        <dsp:cNvSpPr/>
      </dsp:nvSpPr>
      <dsp:spPr>
        <a:xfrm>
          <a:off x="0" y="3253603"/>
          <a:ext cx="11793156" cy="3474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10. Impulsar proyector normativos adaptados a la necesidad del negocio e implementar políticas que promuevan la seguridad jurídica y la prevención del daño anti jurídico .</a:t>
          </a:r>
        </a:p>
      </dsp:txBody>
      <dsp:txXfrm>
        <a:off x="16963" y="3270566"/>
        <a:ext cx="11759230" cy="313554"/>
      </dsp:txXfrm>
    </dsp:sp>
    <dsp:sp modelId="{4D3A179A-0DAF-42BF-AE24-E9B76FDBCBEE}">
      <dsp:nvSpPr>
        <dsp:cNvPr id="0" name=""/>
        <dsp:cNvSpPr/>
      </dsp:nvSpPr>
      <dsp:spPr>
        <a:xfrm>
          <a:off x="0" y="3614963"/>
          <a:ext cx="11793156" cy="3474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11.  Valorar el portafolio de activos en administración. </a:t>
          </a:r>
        </a:p>
      </dsp:txBody>
      <dsp:txXfrm>
        <a:off x="16963" y="3631926"/>
        <a:ext cx="11759230" cy="313554"/>
      </dsp:txXfrm>
    </dsp:sp>
    <dsp:sp modelId="{FA8E8DBD-F0C7-41F8-AE0B-6E33DD06A338}">
      <dsp:nvSpPr>
        <dsp:cNvPr id="0" name=""/>
        <dsp:cNvSpPr/>
      </dsp:nvSpPr>
      <dsp:spPr>
        <a:xfrm>
          <a:off x="0" y="3996110"/>
          <a:ext cx="11793156" cy="3474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12. Establecer y Controlar de manera transparente  la eficiencia, eficacia y efectividad  de la administración buscando la tercerización de procesos.</a:t>
          </a:r>
        </a:p>
      </dsp:txBody>
      <dsp:txXfrm>
        <a:off x="16963" y="4013073"/>
        <a:ext cx="11759230" cy="313554"/>
      </dsp:txXfrm>
    </dsp:sp>
    <dsp:sp modelId="{6B010DEB-D049-4CAB-9176-3196CABF0C3E}">
      <dsp:nvSpPr>
        <dsp:cNvPr id="0" name=""/>
        <dsp:cNvSpPr/>
      </dsp:nvSpPr>
      <dsp:spPr>
        <a:xfrm>
          <a:off x="0" y="4358946"/>
          <a:ext cx="11793156" cy="34748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13. Generar modelos  de administración estable y atractivos al mercado.</a:t>
          </a:r>
        </a:p>
      </dsp:txBody>
      <dsp:txXfrm>
        <a:off x="16963" y="4375909"/>
        <a:ext cx="11759230" cy="313554"/>
      </dsp:txXfrm>
    </dsp:sp>
    <dsp:sp modelId="{BC5177F6-1E33-4366-84DF-16567209A291}">
      <dsp:nvSpPr>
        <dsp:cNvPr id="0" name=""/>
        <dsp:cNvSpPr/>
      </dsp:nvSpPr>
      <dsp:spPr>
        <a:xfrm>
          <a:off x="0" y="5110920"/>
          <a:ext cx="11793156" cy="347480"/>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15. Formar a los trabajadores de SAE dotándolos de competencias que les permitan  actuar en entorno nacional e internacional.</a:t>
          </a:r>
        </a:p>
      </dsp:txBody>
      <dsp:txXfrm>
        <a:off x="16963" y="5127883"/>
        <a:ext cx="11759230" cy="313554"/>
      </dsp:txXfrm>
    </dsp:sp>
    <dsp:sp modelId="{C51A5E03-FF24-4A7A-AD95-DCB42609398E}">
      <dsp:nvSpPr>
        <dsp:cNvPr id="0" name=""/>
        <dsp:cNvSpPr/>
      </dsp:nvSpPr>
      <dsp:spPr>
        <a:xfrm>
          <a:off x="0" y="4743266"/>
          <a:ext cx="11793156" cy="347480"/>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14. Propiciar el bienestar de los trabajadores a través del fortalecimiento de los procesos de desarrollo y compensación.</a:t>
          </a:r>
        </a:p>
      </dsp:txBody>
      <dsp:txXfrm>
        <a:off x="16963" y="4760229"/>
        <a:ext cx="11759230" cy="313554"/>
      </dsp:txXfrm>
    </dsp:sp>
    <dsp:sp modelId="{9B40595A-54C6-4CAB-97C6-0F32D3ED0225}">
      <dsp:nvSpPr>
        <dsp:cNvPr id="0" name=""/>
        <dsp:cNvSpPr/>
      </dsp:nvSpPr>
      <dsp:spPr>
        <a:xfrm>
          <a:off x="0" y="5421762"/>
          <a:ext cx="11793156" cy="347480"/>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dirty="0"/>
            <a:t>16. Garantizar la prestación de servicios eficientes y efectivos ambiental y económicamente sostenibles.</a:t>
          </a:r>
        </a:p>
      </dsp:txBody>
      <dsp:txXfrm>
        <a:off x="16963" y="5438725"/>
        <a:ext cx="11759230" cy="3135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D5597-810F-4D6B-ABEA-73F647F45A73}">
      <dsp:nvSpPr>
        <dsp:cNvPr id="0" name=""/>
        <dsp:cNvSpPr/>
      </dsp:nvSpPr>
      <dsp:spPr>
        <a:xfrm>
          <a:off x="1153" y="1696348"/>
          <a:ext cx="1249257" cy="70222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Probidad</a:t>
          </a:r>
        </a:p>
      </dsp:txBody>
      <dsp:txXfrm>
        <a:off x="21720" y="1716915"/>
        <a:ext cx="1208123" cy="661091"/>
      </dsp:txXfrm>
    </dsp:sp>
    <dsp:sp modelId="{57309A7D-3046-4150-8596-53C7A19E4997}">
      <dsp:nvSpPr>
        <dsp:cNvPr id="0" name=""/>
        <dsp:cNvSpPr/>
      </dsp:nvSpPr>
      <dsp:spPr>
        <a:xfrm>
          <a:off x="1396111" y="1866793"/>
          <a:ext cx="308883" cy="36133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1396111" y="1939060"/>
        <a:ext cx="216218" cy="216801"/>
      </dsp:txXfrm>
    </dsp:sp>
    <dsp:sp modelId="{E86CCE37-DC66-410E-88F4-1C53B52C9972}">
      <dsp:nvSpPr>
        <dsp:cNvPr id="0" name=""/>
        <dsp:cNvSpPr/>
      </dsp:nvSpPr>
      <dsp:spPr>
        <a:xfrm>
          <a:off x="1833209" y="1677408"/>
          <a:ext cx="1254488" cy="74010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Respeto</a:t>
          </a:r>
        </a:p>
      </dsp:txBody>
      <dsp:txXfrm>
        <a:off x="1854886" y="1699085"/>
        <a:ext cx="1211134" cy="696750"/>
      </dsp:txXfrm>
    </dsp:sp>
    <dsp:sp modelId="{A9B6AB7B-4276-42BD-8958-2272C0D6DFD2}">
      <dsp:nvSpPr>
        <dsp:cNvPr id="0" name=""/>
        <dsp:cNvSpPr/>
      </dsp:nvSpPr>
      <dsp:spPr>
        <a:xfrm>
          <a:off x="3233397" y="1866793"/>
          <a:ext cx="308883" cy="36133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3233397" y="1939060"/>
        <a:ext cx="216218" cy="216801"/>
      </dsp:txXfrm>
    </dsp:sp>
    <dsp:sp modelId="{6CD8346C-BA6E-4314-99E2-BEE2DE8AF08A}">
      <dsp:nvSpPr>
        <dsp:cNvPr id="0" name=""/>
        <dsp:cNvSpPr/>
      </dsp:nvSpPr>
      <dsp:spPr>
        <a:xfrm>
          <a:off x="3670496" y="1690530"/>
          <a:ext cx="1379629" cy="71386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Confidencialidad</a:t>
          </a:r>
        </a:p>
      </dsp:txBody>
      <dsp:txXfrm>
        <a:off x="3691404" y="1711438"/>
        <a:ext cx="1337813" cy="672045"/>
      </dsp:txXfrm>
    </dsp:sp>
    <dsp:sp modelId="{4813AF68-D756-44B4-8161-A38DFEAFC59F}">
      <dsp:nvSpPr>
        <dsp:cNvPr id="0" name=""/>
        <dsp:cNvSpPr/>
      </dsp:nvSpPr>
      <dsp:spPr>
        <a:xfrm>
          <a:off x="5195826" y="1866793"/>
          <a:ext cx="308883" cy="36133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5195826" y="1939060"/>
        <a:ext cx="216218" cy="216801"/>
      </dsp:txXfrm>
    </dsp:sp>
    <dsp:sp modelId="{D2849961-316B-4A67-A01F-FD2716C431FA}">
      <dsp:nvSpPr>
        <dsp:cNvPr id="0" name=""/>
        <dsp:cNvSpPr/>
      </dsp:nvSpPr>
      <dsp:spPr>
        <a:xfrm>
          <a:off x="5632924" y="1673439"/>
          <a:ext cx="1239597" cy="74804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Compromiso</a:t>
          </a:r>
        </a:p>
      </dsp:txBody>
      <dsp:txXfrm>
        <a:off x="5654833" y="1695348"/>
        <a:ext cx="1195779" cy="704224"/>
      </dsp:txXfrm>
    </dsp:sp>
    <dsp:sp modelId="{96CDA207-9131-4566-82AF-1DC506D3B43C}">
      <dsp:nvSpPr>
        <dsp:cNvPr id="0" name=""/>
        <dsp:cNvSpPr/>
      </dsp:nvSpPr>
      <dsp:spPr>
        <a:xfrm>
          <a:off x="7018222" y="1866793"/>
          <a:ext cx="308883" cy="36133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7018222" y="1939060"/>
        <a:ext cx="216218" cy="216801"/>
      </dsp:txXfrm>
    </dsp:sp>
    <dsp:sp modelId="{EA1BC0F9-350B-436E-9F2F-32E03EEFEB7A}">
      <dsp:nvSpPr>
        <dsp:cNvPr id="0" name=""/>
        <dsp:cNvSpPr/>
      </dsp:nvSpPr>
      <dsp:spPr>
        <a:xfrm>
          <a:off x="7455321" y="1705527"/>
          <a:ext cx="1334404" cy="68386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Responsabilidad</a:t>
          </a:r>
        </a:p>
      </dsp:txBody>
      <dsp:txXfrm>
        <a:off x="7475351" y="1725557"/>
        <a:ext cx="1294344" cy="643807"/>
      </dsp:txXfrm>
    </dsp:sp>
    <dsp:sp modelId="{794B0735-7869-4C59-86BD-5A1993FCD8D1}">
      <dsp:nvSpPr>
        <dsp:cNvPr id="0" name=""/>
        <dsp:cNvSpPr/>
      </dsp:nvSpPr>
      <dsp:spPr>
        <a:xfrm>
          <a:off x="8935425" y="1866793"/>
          <a:ext cx="308883" cy="361335"/>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8935425" y="1939060"/>
        <a:ext cx="216218" cy="216801"/>
      </dsp:txXfrm>
    </dsp:sp>
    <dsp:sp modelId="{2B6F9E9F-ED70-4662-A396-8333FD1F3733}">
      <dsp:nvSpPr>
        <dsp:cNvPr id="0" name=""/>
        <dsp:cNvSpPr/>
      </dsp:nvSpPr>
      <dsp:spPr>
        <a:xfrm>
          <a:off x="9372524" y="1747038"/>
          <a:ext cx="1154144" cy="60084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Justicia</a:t>
          </a:r>
        </a:p>
      </dsp:txBody>
      <dsp:txXfrm>
        <a:off x="9390122" y="1764636"/>
        <a:ext cx="1118948" cy="565648"/>
      </dsp:txXfrm>
    </dsp:sp>
    <dsp:sp modelId="{872B68BE-13F2-44F6-B55F-5AE7B5508B4B}">
      <dsp:nvSpPr>
        <dsp:cNvPr id="0" name=""/>
        <dsp:cNvSpPr/>
      </dsp:nvSpPr>
      <dsp:spPr>
        <a:xfrm>
          <a:off x="10672368" y="1866793"/>
          <a:ext cx="308883" cy="36133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10672368" y="1939060"/>
        <a:ext cx="216218" cy="216801"/>
      </dsp:txXfrm>
    </dsp:sp>
    <dsp:sp modelId="{52469939-5EC4-4A8A-8AA8-E9DAC1013F68}">
      <dsp:nvSpPr>
        <dsp:cNvPr id="0" name=""/>
        <dsp:cNvSpPr/>
      </dsp:nvSpPr>
      <dsp:spPr>
        <a:xfrm>
          <a:off x="11109467" y="1708757"/>
          <a:ext cx="1068677" cy="67740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Diligencia</a:t>
          </a:r>
        </a:p>
      </dsp:txBody>
      <dsp:txXfrm>
        <a:off x="11129308" y="1728598"/>
        <a:ext cx="1028995" cy="6377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7348-CDCE-45B1-A89D-56DE35968006}">
      <dsp:nvSpPr>
        <dsp:cNvPr id="0" name=""/>
        <dsp:cNvSpPr/>
      </dsp:nvSpPr>
      <dsp:spPr>
        <a:xfrm rot="5400000">
          <a:off x="610186" y="1293078"/>
          <a:ext cx="2020329" cy="243823"/>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B9974E-02C5-48F0-A915-BFFC53736BFC}">
      <dsp:nvSpPr>
        <dsp:cNvPr id="0" name=""/>
        <dsp:cNvSpPr/>
      </dsp:nvSpPr>
      <dsp:spPr>
        <a:xfrm>
          <a:off x="1072756" y="467"/>
          <a:ext cx="2709147" cy="162548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dirty="0"/>
            <a:t>Información recopilada por 23 áreas y grupos de trabajo</a:t>
          </a:r>
        </a:p>
      </dsp:txBody>
      <dsp:txXfrm>
        <a:off x="1120365" y="48076"/>
        <a:ext cx="2613929" cy="1530270"/>
      </dsp:txXfrm>
    </dsp:sp>
    <dsp:sp modelId="{B92294F1-0D72-4D5A-9D1D-FC3657648635}">
      <dsp:nvSpPr>
        <dsp:cNvPr id="0" name=""/>
        <dsp:cNvSpPr/>
      </dsp:nvSpPr>
      <dsp:spPr>
        <a:xfrm>
          <a:off x="1626117" y="2309008"/>
          <a:ext cx="3591635" cy="243823"/>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295F0C-4EAE-4337-A1BB-7E9DE0438CB4}">
      <dsp:nvSpPr>
        <dsp:cNvPr id="0" name=""/>
        <dsp:cNvSpPr/>
      </dsp:nvSpPr>
      <dsp:spPr>
        <a:xfrm>
          <a:off x="1072756" y="2032328"/>
          <a:ext cx="2709147" cy="162548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dirty="0"/>
            <a:t>Se desarrollaron 16 objetivos estratégicos</a:t>
          </a:r>
        </a:p>
      </dsp:txBody>
      <dsp:txXfrm>
        <a:off x="1120365" y="2079937"/>
        <a:ext cx="2613929" cy="1530270"/>
      </dsp:txXfrm>
    </dsp:sp>
    <dsp:sp modelId="{0592F0B9-8928-47DF-B7F0-5532CC756D91}">
      <dsp:nvSpPr>
        <dsp:cNvPr id="0" name=""/>
        <dsp:cNvSpPr/>
      </dsp:nvSpPr>
      <dsp:spPr>
        <a:xfrm rot="16200000">
          <a:off x="4213353" y="1293078"/>
          <a:ext cx="2020329" cy="243823"/>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315A5F-44A3-4199-A481-F9038112B877}">
      <dsp:nvSpPr>
        <dsp:cNvPr id="0" name=""/>
        <dsp:cNvSpPr/>
      </dsp:nvSpPr>
      <dsp:spPr>
        <a:xfrm>
          <a:off x="4675922" y="2032328"/>
          <a:ext cx="2709147" cy="162548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dirty="0"/>
            <a:t>59 iniciativas en pro de su cumplimiento</a:t>
          </a:r>
        </a:p>
      </dsp:txBody>
      <dsp:txXfrm>
        <a:off x="4723531" y="2079937"/>
        <a:ext cx="2613929" cy="1530270"/>
      </dsp:txXfrm>
    </dsp:sp>
    <dsp:sp modelId="{EE24FAC1-F424-4786-AB17-09FE5574753C}">
      <dsp:nvSpPr>
        <dsp:cNvPr id="0" name=""/>
        <dsp:cNvSpPr/>
      </dsp:nvSpPr>
      <dsp:spPr>
        <a:xfrm>
          <a:off x="4675922" y="467"/>
          <a:ext cx="2709147" cy="162548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dirty="0"/>
            <a:t>Por medio de 204 indicadores </a:t>
          </a:r>
        </a:p>
      </dsp:txBody>
      <dsp:txXfrm>
        <a:off x="4723531" y="48076"/>
        <a:ext cx="2613929" cy="153027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emf"/></Relationships>
</file>

<file path=ppt/drawings/drawing1.xml><?xml version="1.0" encoding="utf-8"?>
<c:userShapes xmlns:c="http://schemas.openxmlformats.org/drawingml/2006/chart">
  <cdr:relSizeAnchor xmlns:cdr="http://schemas.openxmlformats.org/drawingml/2006/chartDrawing">
    <cdr:from>
      <cdr:x>0.31013</cdr:x>
      <cdr:y>0.18317</cdr:y>
    </cdr:from>
    <cdr:to>
      <cdr:x>0.68871</cdr:x>
      <cdr:y>0.79681</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749067" y="269668"/>
          <a:ext cx="914397" cy="903411"/>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9CC1B992-3836-411B-83A4-CE3C268D63E2}" type="TxLink">
            <a:rPr lang="en-US" sz="2000" b="1" i="0" u="none" strike="noStrike">
              <a:solidFill>
                <a:srgbClr val="000000"/>
              </a:solidFill>
              <a:latin typeface="Calibri"/>
            </a:rPr>
            <a:pPr algn="ctr"/>
            <a:t>90%</a:t>
          </a:fld>
          <a:endParaRPr lang="es-ES" sz="20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0.26695</cdr:x>
      <cdr:y>0.16538</cdr:y>
    </cdr:from>
    <cdr:to>
      <cdr:x>0.70858</cdr:x>
      <cdr:y>0.77133</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539709" y="246471"/>
          <a:ext cx="892864" cy="903080"/>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7D6881C6-2F59-49C9-B598-23B394FDDA3B}" type="TxLink">
            <a:rPr lang="en-US" sz="2000" b="1" i="0" u="none" strike="noStrike">
              <a:solidFill>
                <a:srgbClr val="000000"/>
              </a:solidFill>
              <a:latin typeface="Calibri"/>
            </a:rPr>
            <a:pPr algn="ctr"/>
            <a:t>76%</a:t>
          </a:fld>
          <a:endParaRPr lang="es-ES" sz="20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0.30108</cdr:x>
      <cdr:y>0.18544</cdr:y>
    </cdr:from>
    <cdr:to>
      <cdr:x>0.69375</cdr:x>
      <cdr:y>0.80771</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725740" y="290741"/>
          <a:ext cx="946496" cy="97564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BDF40A40-B2E3-47CD-BE6D-B272A700AD40}" type="TxLink">
            <a:rPr lang="en-US" sz="2000" b="1" i="0" u="none" strike="noStrike">
              <a:solidFill>
                <a:srgbClr val="000000"/>
              </a:solidFill>
              <a:latin typeface="Calibri"/>
            </a:rPr>
            <a:pPr algn="ctr"/>
            <a:t>55%</a:t>
          </a:fld>
          <a:endParaRPr lang="es-ES" sz="2000" b="1"/>
        </a:p>
      </cdr:txBody>
    </cdr:sp>
  </cdr:relSizeAnchor>
</c:userShapes>
</file>

<file path=ppt/drawings/drawing4.xml><?xml version="1.0" encoding="utf-8"?>
<c:userShapes xmlns:c="http://schemas.openxmlformats.org/drawingml/2006/chart">
  <cdr:relSizeAnchor xmlns:cdr="http://schemas.openxmlformats.org/drawingml/2006/chartDrawing">
    <cdr:from>
      <cdr:x>0.25606</cdr:x>
      <cdr:y>0.19359</cdr:y>
    </cdr:from>
    <cdr:to>
      <cdr:x>0.74361</cdr:x>
      <cdr:y>0.80383</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475738" y="288515"/>
          <a:ext cx="905818" cy="909478"/>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5E7D863A-49F6-4B24-8D61-0B13E21FFD67}" type="TxLink">
            <a:rPr lang="en-US" sz="2000" b="1" i="0" u="none" strike="noStrike">
              <a:solidFill>
                <a:srgbClr val="000000"/>
              </a:solidFill>
              <a:latin typeface="Calibri"/>
            </a:rPr>
            <a:pPr algn="ctr"/>
            <a:t>53%</a:t>
          </a:fld>
          <a:endParaRPr lang="es-ES" sz="2000" b="1"/>
        </a:p>
      </cdr:txBody>
    </cdr:sp>
  </cdr:relSizeAnchor>
</c:userShapes>
</file>

<file path=ppt/drawings/drawing5.xml><?xml version="1.0" encoding="utf-8"?>
<c:userShapes xmlns:c="http://schemas.openxmlformats.org/drawingml/2006/chart">
  <cdr:relSizeAnchor xmlns:cdr="http://schemas.openxmlformats.org/drawingml/2006/chartDrawing">
    <cdr:from>
      <cdr:x>0.30417</cdr:x>
      <cdr:y>0.19671</cdr:y>
    </cdr:from>
    <cdr:to>
      <cdr:x>0.69375</cdr:x>
      <cdr:y>0.79816</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734671" y="307955"/>
          <a:ext cx="940963" cy="94155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5F503367-6A4D-49F8-B7CB-FA0DAC93693D}" type="TxLink">
            <a:rPr lang="en-US" sz="2000" b="1" i="0" u="none" strike="noStrike">
              <a:solidFill>
                <a:srgbClr val="000000"/>
              </a:solidFill>
              <a:latin typeface="Calibri"/>
            </a:rPr>
            <a:pPr algn="ctr"/>
            <a:t>81%</a:t>
          </a:fld>
          <a:endParaRPr lang="es-ES" sz="2000" b="1" dirty="0"/>
        </a:p>
      </cdr:txBody>
    </cdr:sp>
  </cdr:relSizeAnchor>
</c:userShapes>
</file>

<file path=ppt/drawings/drawing6.xml><?xml version="1.0" encoding="utf-8"?>
<c:userShapes xmlns:c="http://schemas.openxmlformats.org/drawingml/2006/chart">
  <cdr:relSizeAnchor xmlns:cdr="http://schemas.openxmlformats.org/drawingml/2006/chartDrawing">
    <cdr:from>
      <cdr:x>0.19573</cdr:x>
      <cdr:y>0.22027</cdr:y>
    </cdr:from>
    <cdr:to>
      <cdr:x>0.80544</cdr:x>
      <cdr:y>0.78181</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319966" y="387540"/>
          <a:ext cx="996696" cy="987985"/>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F881D1D1-B7F2-4C8A-B4B0-14A7FEC53FA1}" type="TxLink">
            <a:rPr lang="en-US" sz="2000" b="1" i="0" u="none" strike="noStrike">
              <a:solidFill>
                <a:srgbClr val="000000"/>
              </a:solidFill>
              <a:latin typeface="Calibri"/>
            </a:rPr>
            <a:pPr algn="ctr"/>
            <a:t>78%</a:t>
          </a:fld>
          <a:endParaRPr lang="es-ES" sz="2000" b="1" dirty="0"/>
        </a:p>
      </cdr:txBody>
    </cdr:sp>
  </cdr:relSizeAnchor>
</c:userShapes>
</file>

<file path=ppt/drawings/drawing7.xml><?xml version="1.0" encoding="utf-8"?>
<c:userShapes xmlns:c="http://schemas.openxmlformats.org/drawingml/2006/chart">
  <cdr:relSizeAnchor xmlns:cdr="http://schemas.openxmlformats.org/drawingml/2006/chartDrawing">
    <cdr:from>
      <cdr:x>0.30417</cdr:x>
      <cdr:y>0.16667</cdr:y>
    </cdr:from>
    <cdr:to>
      <cdr:x>0.69375</cdr:x>
      <cdr:y>0.83333</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1390649" y="457200"/>
          <a:ext cx="1781175" cy="182879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3A87582E-1125-416C-BD9B-1F633D9B398C}" type="TxLink">
            <a:rPr lang="en-US" sz="2000" b="1" i="0" u="none" strike="noStrike">
              <a:solidFill>
                <a:srgbClr val="000000"/>
              </a:solidFill>
              <a:latin typeface="Calibri"/>
            </a:rPr>
            <a:pPr algn="ctr"/>
            <a:t>108%</a:t>
          </a:fld>
          <a:endParaRPr lang="es-ES" sz="2000" b="1" dirty="0"/>
        </a:p>
      </cdr:txBody>
    </cdr:sp>
  </cdr:relSizeAnchor>
</c:userShapes>
</file>

<file path=ppt/drawings/drawing8.xml><?xml version="1.0" encoding="utf-8"?>
<c:userShapes xmlns:c="http://schemas.openxmlformats.org/drawingml/2006/chart">
  <cdr:relSizeAnchor xmlns:cdr="http://schemas.openxmlformats.org/drawingml/2006/chartDrawing">
    <cdr:from>
      <cdr:x>0.30417</cdr:x>
      <cdr:y>0.16667</cdr:y>
    </cdr:from>
    <cdr:to>
      <cdr:x>0.69375</cdr:x>
      <cdr:y>0.83333</cdr:y>
    </cdr:to>
    <cdr:sp macro="" textlink="">
      <cdr:nvSpPr>
        <cdr:cNvPr id="2" name="Elipse 1">
          <a:extLst xmlns:a="http://schemas.openxmlformats.org/drawingml/2006/main">
            <a:ext uri="{FF2B5EF4-FFF2-40B4-BE49-F238E27FC236}">
              <a16:creationId xmlns:a16="http://schemas.microsoft.com/office/drawing/2014/main" id="{BABC5B7F-9F9E-4415-98FA-B5F11C0ED506}"/>
            </a:ext>
          </a:extLst>
        </cdr:cNvPr>
        <cdr:cNvSpPr/>
      </cdr:nvSpPr>
      <cdr:spPr>
        <a:xfrm xmlns:a="http://schemas.openxmlformats.org/drawingml/2006/main">
          <a:off x="1390649" y="457200"/>
          <a:ext cx="1781175" cy="182879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fld id="{E0BBA81B-B6FA-4ADF-9404-22F2976C35B5}" type="TxLink">
            <a:rPr lang="en-US" sz="2000" b="1" i="0" u="none" strike="noStrike">
              <a:solidFill>
                <a:srgbClr val="000000"/>
              </a:solidFill>
              <a:latin typeface="Calibri"/>
            </a:rPr>
            <a:pPr algn="ctr"/>
            <a:t>97%</a:t>
          </a:fld>
          <a:endParaRPr lang="es-ES" sz="20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04/03/2019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Marcador de imagen de diapositiva 1">
            <a:extLst>
              <a:ext uri="{FF2B5EF4-FFF2-40B4-BE49-F238E27FC236}">
                <a16:creationId xmlns:a16="http://schemas.microsoft.com/office/drawing/2014/main" id="{14F901F6-8F8C-4CA0-928E-05D49325AA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5" name="Marcador de notas 2">
            <a:extLst>
              <a:ext uri="{FF2B5EF4-FFF2-40B4-BE49-F238E27FC236}">
                <a16:creationId xmlns:a16="http://schemas.microsoft.com/office/drawing/2014/main" id="{595D81A5-477F-4FA7-913D-D3792C8237A5}"/>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 name="Marcador de número de diapositiva 3">
            <a:extLst>
              <a:ext uri="{FF2B5EF4-FFF2-40B4-BE49-F238E27FC236}">
                <a16:creationId xmlns:a16="http://schemas.microsoft.com/office/drawing/2014/main" id="{E25F65F7-535D-44EB-96D7-1A5DB465968A}"/>
              </a:ext>
            </a:extLst>
          </p:cNvPr>
          <p:cNvSpPr>
            <a:spLocks noGrp="1"/>
          </p:cNvSpPr>
          <p:nvPr>
            <p:ph type="sldNum" sz="quarter" idx="5"/>
          </p:nvPr>
        </p:nvSpPr>
        <p:spPr/>
        <p:txBody>
          <a:bodyPr/>
          <a:lstStyle/>
          <a:p>
            <a:pPr>
              <a:defRPr/>
            </a:pPr>
            <a:fld id="{9070DD69-5558-42A1-8A49-05493FE9B040}" type="slidenum">
              <a:rPr lang="es-CO" smtClean="0"/>
              <a:pPr>
                <a:defRPr/>
              </a:pPr>
              <a:t>102</a:t>
            </a:fld>
            <a:endParaRPr lang="es-C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Marcador de imagen de diapositiva 1">
            <a:extLst>
              <a:ext uri="{FF2B5EF4-FFF2-40B4-BE49-F238E27FC236}">
                <a16:creationId xmlns:a16="http://schemas.microsoft.com/office/drawing/2014/main" id="{30440ADC-C175-48B4-8460-B57466691B2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267" name="Marcador de notas 2">
            <a:extLst>
              <a:ext uri="{FF2B5EF4-FFF2-40B4-BE49-F238E27FC236}">
                <a16:creationId xmlns:a16="http://schemas.microsoft.com/office/drawing/2014/main" id="{2D3549E8-A35D-45EB-A68C-91A59FF363F0}"/>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 name="Marcador de número de diapositiva 3">
            <a:extLst>
              <a:ext uri="{FF2B5EF4-FFF2-40B4-BE49-F238E27FC236}">
                <a16:creationId xmlns:a16="http://schemas.microsoft.com/office/drawing/2014/main" id="{948CFE87-D624-49F8-A31B-A3DA7BD49D8D}"/>
              </a:ext>
            </a:extLst>
          </p:cNvPr>
          <p:cNvSpPr>
            <a:spLocks noGrp="1"/>
          </p:cNvSpPr>
          <p:nvPr>
            <p:ph type="sldNum" sz="quarter" idx="5"/>
          </p:nvPr>
        </p:nvSpPr>
        <p:spPr/>
        <p:txBody>
          <a:bodyPr/>
          <a:lstStyle/>
          <a:p>
            <a:pPr>
              <a:defRPr/>
            </a:pPr>
            <a:fld id="{995748C8-97F6-4E5C-9CDE-94663983A692}" type="slidenum">
              <a:rPr lang="es-CO" smtClean="0"/>
              <a:pPr>
                <a:defRPr/>
              </a:pPr>
              <a:t>104</a:t>
            </a:fld>
            <a:endParaRPr lang="es-C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Marcador de imagen de diapositiva 1">
            <a:extLst>
              <a:ext uri="{FF2B5EF4-FFF2-40B4-BE49-F238E27FC236}">
                <a16:creationId xmlns:a16="http://schemas.microsoft.com/office/drawing/2014/main" id="{30440ADC-C175-48B4-8460-B57466691B2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267" name="Marcador de notas 2">
            <a:extLst>
              <a:ext uri="{FF2B5EF4-FFF2-40B4-BE49-F238E27FC236}">
                <a16:creationId xmlns:a16="http://schemas.microsoft.com/office/drawing/2014/main" id="{2D3549E8-A35D-45EB-A68C-91A59FF363F0}"/>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 name="Marcador de número de diapositiva 3">
            <a:extLst>
              <a:ext uri="{FF2B5EF4-FFF2-40B4-BE49-F238E27FC236}">
                <a16:creationId xmlns:a16="http://schemas.microsoft.com/office/drawing/2014/main" id="{948CFE87-D624-49F8-A31B-A3DA7BD49D8D}"/>
              </a:ext>
            </a:extLst>
          </p:cNvPr>
          <p:cNvSpPr>
            <a:spLocks noGrp="1"/>
          </p:cNvSpPr>
          <p:nvPr>
            <p:ph type="sldNum" sz="quarter" idx="5"/>
          </p:nvPr>
        </p:nvSpPr>
        <p:spPr/>
        <p:txBody>
          <a:bodyPr/>
          <a:lstStyle/>
          <a:p>
            <a:pPr>
              <a:defRPr/>
            </a:pPr>
            <a:fld id="{995748C8-97F6-4E5C-9CDE-94663983A692}" type="slidenum">
              <a:rPr lang="es-CO" smtClean="0"/>
              <a:pPr>
                <a:defRPr/>
              </a:pPr>
              <a:t>105</a:t>
            </a:fld>
            <a:endParaRPr lang="es-C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Marcador de imagen de diapositiva 1">
            <a:extLst>
              <a:ext uri="{FF2B5EF4-FFF2-40B4-BE49-F238E27FC236}">
                <a16:creationId xmlns:a16="http://schemas.microsoft.com/office/drawing/2014/main" id="{0103938D-B4C2-44C0-9B7B-EAC83BB9411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3315" name="Marcador de notas 2">
            <a:extLst>
              <a:ext uri="{FF2B5EF4-FFF2-40B4-BE49-F238E27FC236}">
                <a16:creationId xmlns:a16="http://schemas.microsoft.com/office/drawing/2014/main" id="{E4473147-5C71-4477-9D1D-E6D9D6E6A882}"/>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 name="Marcador de número de diapositiva 3">
            <a:extLst>
              <a:ext uri="{FF2B5EF4-FFF2-40B4-BE49-F238E27FC236}">
                <a16:creationId xmlns:a16="http://schemas.microsoft.com/office/drawing/2014/main" id="{90065A7C-0B74-4BA4-87FC-78B31EAFA3A7}"/>
              </a:ext>
            </a:extLst>
          </p:cNvPr>
          <p:cNvSpPr>
            <a:spLocks noGrp="1"/>
          </p:cNvSpPr>
          <p:nvPr>
            <p:ph type="sldNum" sz="quarter" idx="5"/>
          </p:nvPr>
        </p:nvSpPr>
        <p:spPr/>
        <p:txBody>
          <a:bodyPr/>
          <a:lstStyle/>
          <a:p>
            <a:pPr>
              <a:defRPr/>
            </a:pPr>
            <a:fld id="{AAC6FC8D-409B-4B9C-8E6B-E919D77A0478}" type="slidenum">
              <a:rPr lang="es-CO" smtClean="0"/>
              <a:pPr>
                <a:defRPr/>
              </a:pPr>
              <a:t>106</a:t>
            </a:fld>
            <a:endParaRPr lang="es-C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04/03/2019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04/03/2019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04/03/2019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04/03/2019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04/03/2019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04/03/2019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04/03/2019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04/03/2019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04/03/2019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04/03/2019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04/03/2019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04/03/2019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 Target="slide11.xml"/><Relationship Id="rId7" Type="http://schemas.openxmlformats.org/officeDocument/2006/relationships/image" Target="../media/image6.png"/><Relationship Id="rId2" Type="http://schemas.openxmlformats.org/officeDocument/2006/relationships/slide" Target="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1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1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19.xml"/></Relationships>
</file>

<file path=ppt/slides/_rels/slide9.xml.rels><?xml version="1.0" encoding="UTF-8" standalone="yes"?>
<Relationships xmlns="http://schemas.openxmlformats.org/package/2006/relationships"><Relationship Id="rId3" Type="http://schemas.openxmlformats.org/officeDocument/2006/relationships/slide" Target="slide22.xml"/><Relationship Id="rId7" Type="http://schemas.openxmlformats.org/officeDocument/2006/relationships/image" Target="../media/image6.png"/><Relationship Id="rId2" Type="http://schemas.openxmlformats.org/officeDocument/2006/relationships/slide" Target="slide2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25.xml"/><Relationship Id="rId4" Type="http://schemas.openxmlformats.org/officeDocument/2006/relationships/slide" Target="slide2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emf"/><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emf"/><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4.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6.png"/><Relationship Id="rId5" Type="http://schemas.openxmlformats.org/officeDocument/2006/relationships/image" Target="../media/image22.pn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26.png"/></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3.emf"/></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6.emf"/></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7.emf"/></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9.emf"/></Relationships>
</file>

<file path=ppt/slides/_rels/slide3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2.emf"/><Relationship Id="rId4" Type="http://schemas.openxmlformats.org/officeDocument/2006/relationships/image" Target="../media/image41.emf"/></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emf"/><Relationship Id="rId1" Type="http://schemas.openxmlformats.org/officeDocument/2006/relationships/slideLayout" Target="../slideLayouts/slideLayout1.xml"/><Relationship Id="rId5" Type="http://schemas.openxmlformats.org/officeDocument/2006/relationships/slide" Target="slide59.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5.emf"/><Relationship Id="rId4" Type="http://schemas.openxmlformats.org/officeDocument/2006/relationships/image" Target="../media/image44.emf"/></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emf"/><Relationship Id="rId1" Type="http://schemas.openxmlformats.org/officeDocument/2006/relationships/slideLayout" Target="../slideLayouts/slideLayout1.xml"/><Relationship Id="rId5" Type="http://schemas.openxmlformats.org/officeDocument/2006/relationships/image" Target="../media/image47.emf"/><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emf"/><Relationship Id="rId1" Type="http://schemas.openxmlformats.org/officeDocument/2006/relationships/slideLayout" Target="../slideLayouts/slideLayout1.xml"/><Relationship Id="rId5" Type="http://schemas.openxmlformats.org/officeDocument/2006/relationships/image" Target="../media/image49.emf"/><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0.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1.emf"/></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2.emf"/></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emf"/><Relationship Id="rId1" Type="http://schemas.openxmlformats.org/officeDocument/2006/relationships/slideLayout" Target="../slideLayouts/slideLayout1.xml"/><Relationship Id="rId5" Type="http://schemas.openxmlformats.org/officeDocument/2006/relationships/image" Target="../media/image54.emf"/><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56.emf"/><Relationship Id="rId4" Type="http://schemas.openxmlformats.org/officeDocument/2006/relationships/image" Target="../media/image55.emf"/></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59.emf"/><Relationship Id="rId4" Type="http://schemas.openxmlformats.org/officeDocument/2006/relationships/image" Target="../media/image58.emf"/></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0.emf"/></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2.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61.emf"/><Relationship Id="rId5" Type="http://schemas.openxmlformats.org/officeDocument/2006/relationships/package" Target="../embeddings/Microsoft_Excel_Worksheet.xlsx"/><Relationship Id="rId4" Type="http://schemas.openxmlformats.org/officeDocument/2006/relationships/image" Target="../media/image6.pn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emf"/></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5.emf"/></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66.emf"/><Relationship Id="rId5" Type="http://schemas.openxmlformats.org/officeDocument/2006/relationships/package" Target="../embeddings/Microsoft_Excel_Worksheet1.xlsx"/><Relationship Id="rId4" Type="http://schemas.openxmlformats.org/officeDocument/2006/relationships/image" Target="../media/image6.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png"/><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chart" Target="../charts/chart3.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7.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image" Target="../media/image6.png"/><Relationship Id="rId7" Type="http://schemas.openxmlformats.org/officeDocument/2006/relationships/chart" Target="../charts/chart1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chart" Target="../charts/chart10.xml"/><Relationship Id="rId11" Type="http://schemas.openxmlformats.org/officeDocument/2006/relationships/chart" Target="../charts/chart15.xml"/><Relationship Id="rId5" Type="http://schemas.openxmlformats.org/officeDocument/2006/relationships/chart" Target="../charts/chart9.xml"/><Relationship Id="rId10" Type="http://schemas.openxmlformats.org/officeDocument/2006/relationships/chart" Target="../charts/chart14.xml"/><Relationship Id="rId4" Type="http://schemas.openxmlformats.org/officeDocument/2006/relationships/chart" Target="../charts/chart8.xml"/><Relationship Id="rId9" Type="http://schemas.openxmlformats.org/officeDocument/2006/relationships/chart" Target="../charts/chart13.xml"/></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png"/><Relationship Id="rId7" Type="http://schemas.openxmlformats.org/officeDocument/2006/relationships/diagramColors" Target="../diagrams/colors5.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9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png"/><Relationship Id="rId7" Type="http://schemas.openxmlformats.org/officeDocument/2006/relationships/diagramColors" Target="../diagrams/colors6.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8.emf"/></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emf"/></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6.png"/><Relationship Id="rId7" Type="http://schemas.openxmlformats.org/officeDocument/2006/relationships/image" Target="../media/image74.jpg"/><Relationship Id="rId12" Type="http://schemas.openxmlformats.org/officeDocument/2006/relationships/image" Target="../media/image79.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3.jpg"/><Relationship Id="rId11" Type="http://schemas.openxmlformats.org/officeDocument/2006/relationships/image" Target="../media/image78.png"/><Relationship Id="rId5" Type="http://schemas.openxmlformats.org/officeDocument/2006/relationships/image" Target="../media/image72.jpg"/><Relationship Id="rId10" Type="http://schemas.openxmlformats.org/officeDocument/2006/relationships/image" Target="../media/image77.png"/><Relationship Id="rId4" Type="http://schemas.openxmlformats.org/officeDocument/2006/relationships/image" Target="../media/image71.jpg"/><Relationship Id="rId9" Type="http://schemas.openxmlformats.org/officeDocument/2006/relationships/image" Target="../media/image76.jpg"/></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10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png"/><Relationship Id="rId7" Type="http://schemas.openxmlformats.org/officeDocument/2006/relationships/image" Target="../media/image8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6.png"/><Relationship Id="rId9" Type="http://schemas.openxmlformats.org/officeDocument/2006/relationships/image" Target="../media/image85.png"/></Relationships>
</file>

<file path=ppt/slides/_rels/slide10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6.png"/><Relationship Id="rId7" Type="http://schemas.openxmlformats.org/officeDocument/2006/relationships/image" Target="../media/image91.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6.png"/><Relationship Id="rId4" Type="http://schemas.openxmlformats.org/officeDocument/2006/relationships/image" Target="../media/image6.png"/></Relationships>
</file>

<file path=ppt/slides/_rels/slide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5.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slide" Target="slide110.xml"/><Relationship Id="rId10" Type="http://schemas.openxmlformats.org/officeDocument/2006/relationships/image" Target="../media/image101.png"/><Relationship Id="rId4" Type="http://schemas.openxmlformats.org/officeDocument/2006/relationships/image" Target="../media/image6.png"/><Relationship Id="rId9" Type="http://schemas.openxmlformats.org/officeDocument/2006/relationships/image" Target="../media/image100.png"/></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3.jpeg"/><Relationship Id="rId3" Type="http://schemas.openxmlformats.org/officeDocument/2006/relationships/image" Target="../media/image6.png"/><Relationship Id="rId7" Type="http://schemas.openxmlformats.org/officeDocument/2006/relationships/image" Target="../media/image107.png"/><Relationship Id="rId12" Type="http://schemas.openxmlformats.org/officeDocument/2006/relationships/image" Target="../media/image11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 Id="rId14" Type="http://schemas.openxmlformats.org/officeDocument/2006/relationships/image" Target="../media/image114.png"/></Relationships>
</file>

<file path=ppt/slides/_rels/slide109.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6.png"/><Relationship Id="rId7" Type="http://schemas.openxmlformats.org/officeDocument/2006/relationships/image" Target="../media/image1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120.png"/></Relationships>
</file>

<file path=ppt/slides/_rels/slide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slide" Target="slide106.xml"/></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469468"/>
            <a:ext cx="9143999" cy="1446550"/>
          </a:xfrm>
          <a:prstGeom prst="rect">
            <a:avLst/>
          </a:prstGeom>
          <a:noFill/>
        </p:spPr>
        <p:txBody>
          <a:bodyPr wrap="square" rtlCol="0">
            <a:spAutoFit/>
          </a:bodyPr>
          <a:lstStyle/>
          <a:p>
            <a:pPr algn="ctr"/>
            <a:r>
              <a:rPr lang="es-ES" sz="4400" b="1" dirty="0">
                <a:solidFill>
                  <a:srgbClr val="000A8B"/>
                </a:solidFill>
              </a:rPr>
              <a:t>JUNTA DIRECTIVA No 169</a:t>
            </a:r>
          </a:p>
          <a:p>
            <a:pPr algn="ctr"/>
            <a:r>
              <a:rPr lang="es-ES" sz="4400" b="1" dirty="0">
                <a:solidFill>
                  <a:srgbClr val="000A8B"/>
                </a:solidFill>
              </a:rPr>
              <a:t>05 de marzo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169</a:t>
            </a:r>
          </a:p>
        </p:txBody>
      </p:sp>
      <p:sp>
        <p:nvSpPr>
          <p:cNvPr id="11" name="Rectángulo 10">
            <a:extLst>
              <a:ext uri="{FF2B5EF4-FFF2-40B4-BE49-F238E27FC236}">
                <a16:creationId xmlns:a16="http://schemas.microsoft.com/office/drawing/2014/main" id="{C63791C2-9D9B-49F5-BA3A-58EA16C6385F}"/>
              </a:ext>
            </a:extLst>
          </p:cNvPr>
          <p:cNvSpPr/>
          <p:nvPr/>
        </p:nvSpPr>
        <p:spPr>
          <a:xfrm>
            <a:off x="919526" y="1981092"/>
            <a:ext cx="11092070" cy="4031873"/>
          </a:xfrm>
          <a:prstGeom prst="rect">
            <a:avLst/>
          </a:prstGeom>
        </p:spPr>
        <p:txBody>
          <a:bodyPr wrap="square">
            <a:spAutoFit/>
          </a:bodyPr>
          <a:lstStyle/>
          <a:p>
            <a:r>
              <a:rPr lang="es-ES" sz="3200" dirty="0"/>
              <a:t>1.  Verificación del Quorum</a:t>
            </a:r>
            <a:endParaRPr lang="es-CO" sz="3200" dirty="0"/>
          </a:p>
          <a:p>
            <a:pPr marL="514350" indent="-514350">
              <a:buAutoNum type="arabicPeriod" startAt="2"/>
            </a:pPr>
            <a:r>
              <a:rPr lang="es-ES" sz="3200" dirty="0"/>
              <a:t>Comité Financiero –Informe Revisoría Fiscal</a:t>
            </a:r>
          </a:p>
          <a:p>
            <a:pPr marL="514350" indent="-514350">
              <a:buFontTx/>
              <a:buAutoNum type="arabicPeriod" startAt="4"/>
            </a:pPr>
            <a:r>
              <a:rPr lang="es-CO" sz="3200" dirty="0"/>
              <a:t>Aprobación Informe de Gestión Vigencia 2018</a:t>
            </a:r>
          </a:p>
          <a:p>
            <a:pPr marL="514350" indent="-514350">
              <a:buAutoNum type="arabicPeriod" startAt="4"/>
            </a:pPr>
            <a:r>
              <a:rPr lang="es-CO" sz="3200" dirty="0"/>
              <a:t>Plan Estratégico 2019-2022</a:t>
            </a:r>
          </a:p>
          <a:p>
            <a:pPr marL="514350" indent="-514350">
              <a:buAutoNum type="arabicPeriod" startAt="4"/>
            </a:pPr>
            <a:r>
              <a:rPr lang="es-CO" sz="3200" dirty="0"/>
              <a:t>Propuesta de venta multicanal de Obras de Arte</a:t>
            </a:r>
          </a:p>
          <a:p>
            <a:pPr marL="514350" indent="-514350">
              <a:buAutoNum type="arabicPeriod" startAt="4"/>
            </a:pPr>
            <a:r>
              <a:rPr lang="es-ES" sz="3200" dirty="0"/>
              <a:t>Proposiciones y Varios (</a:t>
            </a:r>
            <a:r>
              <a:rPr lang="es-CO" sz="3200" dirty="0"/>
              <a:t>Demanda de la Ley de Enajenación temprana)</a:t>
            </a:r>
          </a:p>
          <a:p>
            <a:endParaRPr lang="es-ES" sz="3200" dirty="0"/>
          </a:p>
        </p:txBody>
      </p:sp>
      <p:sp>
        <p:nvSpPr>
          <p:cNvPr id="12" name="CuadroTexto 11">
            <a:extLst>
              <a:ext uri="{FF2B5EF4-FFF2-40B4-BE49-F238E27FC236}">
                <a16:creationId xmlns:a16="http://schemas.microsoft.com/office/drawing/2014/main" id="{0EDD9F42-F792-432A-9699-C9F980623FD5}"/>
              </a:ext>
            </a:extLst>
          </p:cNvPr>
          <p:cNvSpPr txBox="1"/>
          <p:nvPr/>
        </p:nvSpPr>
        <p:spPr>
          <a:xfrm>
            <a:off x="3976136" y="1073429"/>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2. Comité F</a:t>
            </a:r>
            <a:r>
              <a:rPr lang="es-CO" sz="4400" b="1" dirty="0">
                <a:solidFill>
                  <a:srgbClr val="002060"/>
                </a:solidFill>
              </a:rPr>
              <a:t>inanciero</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0522A5-1C63-4714-86BC-01E6AD8147E3}"/>
              </a:ext>
            </a:extLst>
          </p:cNvPr>
          <p:cNvSpPr txBox="1"/>
          <p:nvPr/>
        </p:nvSpPr>
        <p:spPr>
          <a:xfrm>
            <a:off x="2217458" y="1067681"/>
            <a:ext cx="7198228" cy="1077218"/>
          </a:xfrm>
          <a:prstGeom prst="rect">
            <a:avLst/>
          </a:prstGeom>
          <a:noFill/>
        </p:spPr>
        <p:txBody>
          <a:bodyPr wrap="square" rtlCol="0">
            <a:spAutoFit/>
          </a:bodyPr>
          <a:lstStyle/>
          <a:p>
            <a:pPr algn="ctr"/>
            <a:r>
              <a:rPr lang="es-CO" sz="3200" b="1" dirty="0">
                <a:solidFill>
                  <a:srgbClr val="002060"/>
                </a:solidFill>
              </a:rPr>
              <a:t>COMITÉ FINANCIERO ENERO DE 2019</a:t>
            </a:r>
          </a:p>
          <a:p>
            <a:pPr algn="ctr"/>
            <a:r>
              <a:rPr lang="es-CO" sz="3200" b="1" dirty="0">
                <a:solidFill>
                  <a:srgbClr val="002060"/>
                </a:solidFill>
              </a:rPr>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111083" y="2306480"/>
            <a:ext cx="10723107" cy="3539430"/>
          </a:xfrm>
          <a:prstGeom prst="rect">
            <a:avLst/>
          </a:prstGeom>
          <a:noFill/>
        </p:spPr>
        <p:txBody>
          <a:bodyPr wrap="square" rtlCol="0">
            <a:spAutoFit/>
          </a:bodyPr>
          <a:lstStyle/>
          <a:p>
            <a:pPr marL="457200" indent="-457200" algn="just">
              <a:buAutoNum type="arabicPeriod"/>
            </a:pPr>
            <a:r>
              <a:rPr lang="es-CO" sz="3200" dirty="0"/>
              <a:t>Estados Financieros SAE a Diciembre 31 de 2018.</a:t>
            </a:r>
          </a:p>
          <a:p>
            <a:pPr marL="457200" indent="-457200" algn="just">
              <a:buAutoNum type="arabicPeriod"/>
            </a:pPr>
            <a:r>
              <a:rPr lang="es-CO" sz="3200" dirty="0"/>
              <a:t>Informe de Ejecución Presupuestal a Diciembre 31 de 2018</a:t>
            </a:r>
          </a:p>
          <a:p>
            <a:pPr marL="457200" indent="-457200" algn="just">
              <a:buAutoNum type="arabicPeriod"/>
            </a:pPr>
            <a:r>
              <a:rPr lang="es-CO" sz="3200" dirty="0"/>
              <a:t>Presupuesto Vigencia 2020</a:t>
            </a:r>
          </a:p>
          <a:p>
            <a:pPr marL="457200" indent="-457200" algn="just">
              <a:buAutoNum type="arabicPeriod"/>
            </a:pPr>
            <a:r>
              <a:rPr lang="es-CO" sz="3200" dirty="0"/>
              <a:t>Adición y Prórroga Contrato de Arrendamiento Sede Calle 93</a:t>
            </a:r>
          </a:p>
          <a:p>
            <a:pPr marL="457200" indent="-457200" algn="just">
              <a:buAutoNum type="arabicPeriod"/>
            </a:pPr>
            <a:r>
              <a:rPr lang="es-CO" sz="3200" dirty="0"/>
              <a:t>Contrato Agencia de Viajes (Transporte Aéreo y Alojamiento)</a:t>
            </a:r>
          </a:p>
          <a:p>
            <a:pPr marL="457200" indent="-457200" algn="just">
              <a:buAutoNum type="arabicPeriod"/>
            </a:pPr>
            <a:r>
              <a:rPr lang="es-CO" sz="3200" dirty="0"/>
              <a:t>Contrato Empresa de Servicios Temporales</a:t>
            </a:r>
          </a:p>
          <a:p>
            <a:pPr marL="457200" indent="-457200" algn="just">
              <a:buAutoNum type="arabicPeriod"/>
            </a:pPr>
            <a:r>
              <a:rPr lang="es-CO" sz="3200" dirty="0"/>
              <a:t>Varios</a:t>
            </a:r>
          </a:p>
        </p:txBody>
      </p:sp>
      <p:pic>
        <p:nvPicPr>
          <p:cNvPr id="10" name="Imagen 9">
            <a:extLst>
              <a:ext uri="{FF2B5EF4-FFF2-40B4-BE49-F238E27FC236}">
                <a16:creationId xmlns:a16="http://schemas.microsoft.com/office/drawing/2014/main" id="{0401E91F-00A8-498F-8694-2D6ECB86F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D00184FD-2966-4308-83A7-887E08A39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611DC164-F34E-4092-98CA-14CE194DF2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7A71F09-8C46-48EC-8C6F-741184885CAD}"/>
              </a:ext>
            </a:extLst>
          </p:cNvPr>
          <p:cNvSpPr txBox="1"/>
          <p:nvPr/>
        </p:nvSpPr>
        <p:spPr>
          <a:xfrm>
            <a:off x="6647656" y="6545361"/>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763660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1. ESTADOS FINANCIEROS SAE</a:t>
            </a:r>
          </a:p>
          <a:p>
            <a:pPr algn="ctr"/>
            <a:r>
              <a:rPr lang="es-CO" sz="4400" b="1" dirty="0">
                <a:solidFill>
                  <a:srgbClr val="002060"/>
                </a:solidFill>
              </a:rPr>
              <a:t> A 31 DE DICIEMBRE DE 2018</a:t>
            </a:r>
            <a:endParaRPr lang="es-ES" sz="4400" b="1" dirty="0">
              <a:solidFill>
                <a:srgbClr val="002060"/>
              </a:solidFill>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640891" y="6545361"/>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5902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777094" y="23420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800" b="1" dirty="0">
                <a:solidFill>
                  <a:srgbClr val="002060"/>
                </a:solidFill>
                <a:latin typeface="+mn-lt"/>
                <a:ea typeface="+mn-ea"/>
                <a:cs typeface="+mn-cs"/>
              </a:rPr>
              <a:t>ESTADO DE SITUACIÓN FINANCIERA INDIVIDUAL</a:t>
            </a:r>
          </a:p>
          <a:p>
            <a:pPr algn="ctr">
              <a:defRPr/>
            </a:pPr>
            <a:r>
              <a:rPr lang="es-CO" sz="1050" b="1" dirty="0">
                <a:solidFill>
                  <a:srgbClr val="002060"/>
                </a:solidFill>
                <a:latin typeface="+mn-lt"/>
                <a:ea typeface="+mn-ea"/>
                <a:cs typeface="+mn-cs"/>
              </a:rPr>
              <a:t>AL 31 DE DICIEMBRE DE 2018 Y 31 DE DICIEMBRE DE 2017</a:t>
            </a:r>
          </a:p>
          <a:p>
            <a:pPr algn="ctr">
              <a:defRPr/>
            </a:pPr>
            <a:r>
              <a:rPr lang="es-CO" sz="105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graphicFrame>
        <p:nvGraphicFramePr>
          <p:cNvPr id="23" name="Tabla 22">
            <a:extLst>
              <a:ext uri="{FF2B5EF4-FFF2-40B4-BE49-F238E27FC236}">
                <a16:creationId xmlns:a16="http://schemas.microsoft.com/office/drawing/2014/main" id="{787B7905-BF1D-490D-894E-A7538F54842A}"/>
              </a:ext>
            </a:extLst>
          </p:cNvPr>
          <p:cNvGraphicFramePr>
            <a:graphicFrameLocks noGrp="1"/>
          </p:cNvGraphicFramePr>
          <p:nvPr>
            <p:extLst/>
          </p:nvPr>
        </p:nvGraphicFramePr>
        <p:xfrm>
          <a:off x="1109816" y="1240907"/>
          <a:ext cx="9052103" cy="5014490"/>
        </p:xfrm>
        <a:graphic>
          <a:graphicData uri="http://schemas.openxmlformats.org/drawingml/2006/table">
            <a:tbl>
              <a:tblPr/>
              <a:tblGrid>
                <a:gridCol w="3439530">
                  <a:extLst>
                    <a:ext uri="{9D8B030D-6E8A-4147-A177-3AD203B41FA5}">
                      <a16:colId xmlns:a16="http://schemas.microsoft.com/office/drawing/2014/main" val="3033018515"/>
                    </a:ext>
                  </a:extLst>
                </a:gridCol>
                <a:gridCol w="1108611">
                  <a:extLst>
                    <a:ext uri="{9D8B030D-6E8A-4147-A177-3AD203B41FA5}">
                      <a16:colId xmlns:a16="http://schemas.microsoft.com/office/drawing/2014/main" val="1713049409"/>
                    </a:ext>
                  </a:extLst>
                </a:gridCol>
                <a:gridCol w="113447">
                  <a:extLst>
                    <a:ext uri="{9D8B030D-6E8A-4147-A177-3AD203B41FA5}">
                      <a16:colId xmlns:a16="http://schemas.microsoft.com/office/drawing/2014/main" val="2065033373"/>
                    </a:ext>
                  </a:extLst>
                </a:gridCol>
                <a:gridCol w="113447">
                  <a:extLst>
                    <a:ext uri="{9D8B030D-6E8A-4147-A177-3AD203B41FA5}">
                      <a16:colId xmlns:a16="http://schemas.microsoft.com/office/drawing/2014/main" val="725612488"/>
                    </a:ext>
                  </a:extLst>
                </a:gridCol>
                <a:gridCol w="1122822">
                  <a:extLst>
                    <a:ext uri="{9D8B030D-6E8A-4147-A177-3AD203B41FA5}">
                      <a16:colId xmlns:a16="http://schemas.microsoft.com/office/drawing/2014/main" val="2360761089"/>
                    </a:ext>
                  </a:extLst>
                </a:gridCol>
                <a:gridCol w="113447">
                  <a:extLst>
                    <a:ext uri="{9D8B030D-6E8A-4147-A177-3AD203B41FA5}">
                      <a16:colId xmlns:a16="http://schemas.microsoft.com/office/drawing/2014/main" val="1408152835"/>
                    </a:ext>
                  </a:extLst>
                </a:gridCol>
                <a:gridCol w="113447">
                  <a:extLst>
                    <a:ext uri="{9D8B030D-6E8A-4147-A177-3AD203B41FA5}">
                      <a16:colId xmlns:a16="http://schemas.microsoft.com/office/drawing/2014/main" val="1323226556"/>
                    </a:ext>
                  </a:extLst>
                </a:gridCol>
                <a:gridCol w="113447">
                  <a:extLst>
                    <a:ext uri="{9D8B030D-6E8A-4147-A177-3AD203B41FA5}">
                      <a16:colId xmlns:a16="http://schemas.microsoft.com/office/drawing/2014/main" val="1772210651"/>
                    </a:ext>
                  </a:extLst>
                </a:gridCol>
                <a:gridCol w="1364442">
                  <a:extLst>
                    <a:ext uri="{9D8B030D-6E8A-4147-A177-3AD203B41FA5}">
                      <a16:colId xmlns:a16="http://schemas.microsoft.com/office/drawing/2014/main" val="3586331658"/>
                    </a:ext>
                  </a:extLst>
                </a:gridCol>
                <a:gridCol w="113447">
                  <a:extLst>
                    <a:ext uri="{9D8B030D-6E8A-4147-A177-3AD203B41FA5}">
                      <a16:colId xmlns:a16="http://schemas.microsoft.com/office/drawing/2014/main" val="2709551114"/>
                    </a:ext>
                  </a:extLst>
                </a:gridCol>
                <a:gridCol w="1336016">
                  <a:extLst>
                    <a:ext uri="{9D8B030D-6E8A-4147-A177-3AD203B41FA5}">
                      <a16:colId xmlns:a16="http://schemas.microsoft.com/office/drawing/2014/main" val="2876454618"/>
                    </a:ext>
                  </a:extLst>
                </a:gridCol>
              </a:tblGrid>
              <a:tr h="446423">
                <a:tc>
                  <a:txBody>
                    <a:bodyPr/>
                    <a:lstStyle/>
                    <a:p>
                      <a:pPr algn="ctr" fontAlgn="ctr"/>
                      <a:r>
                        <a:rPr lang="es-CO" sz="1400" b="1" i="0" u="none" strike="noStrike">
                          <a:effectLst/>
                          <a:latin typeface="Calibri" panose="020F0502020204030204" pitchFamily="34" charset="0"/>
                        </a:rPr>
                        <a:t>ACTIVO</a:t>
                      </a: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dirty="0">
                          <a:effectLst/>
                          <a:latin typeface="Calibri" panose="020F0502020204030204" pitchFamily="34" charset="0"/>
                        </a:rPr>
                        <a:t>31-Dic-2018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endParaRPr lang="es-CO" sz="12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a:effectLst/>
                          <a:latin typeface="Calibri" panose="020F0502020204030204" pitchFamily="34" charset="0"/>
                        </a:rPr>
                        <a:t>31-Dic-2017</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2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dirty="0">
                          <a:effectLst/>
                          <a:latin typeface="Calibri" panose="020F0502020204030204" pitchFamily="34" charset="0"/>
                        </a:rPr>
                        <a:t>Variación %             Dic 2018-Dic 2017</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dirty="0">
                          <a:effectLst/>
                          <a:latin typeface="Calibri" panose="020F0502020204030204" pitchFamily="34" charset="0"/>
                        </a:rPr>
                        <a:t>Variación %             Dic 2018-Dic 2017</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40508"/>
                  </a:ext>
                </a:extLst>
              </a:tr>
              <a:tr h="248012">
                <a:tc>
                  <a:txBody>
                    <a:bodyPr/>
                    <a:lstStyle/>
                    <a:p>
                      <a:pPr algn="l" fontAlgn="ctr"/>
                      <a:r>
                        <a:rPr lang="es-CO" sz="1400" b="1" i="0" u="none" strike="noStrike">
                          <a:effectLst/>
                          <a:latin typeface="Calibri" panose="020F0502020204030204" pitchFamily="34" charset="0"/>
                        </a:rPr>
                        <a:t>ACTIVO CORRIENTE</a:t>
                      </a:r>
                    </a:p>
                  </a:txBody>
                  <a:tcPr marL="7620" marR="7620" marT="7620" marB="0" anchor="ctr">
                    <a:lnL>
                      <a:noFill/>
                    </a:lnL>
                    <a:lnR>
                      <a:noFill/>
                    </a:lnR>
                    <a:lnT>
                      <a:noFill/>
                    </a:lnT>
                    <a:lnB>
                      <a:noFill/>
                    </a:lnB>
                  </a:tcPr>
                </a:tc>
                <a:tc>
                  <a:txBody>
                    <a:bodyPr/>
                    <a:lstStyle/>
                    <a:p>
                      <a:pPr algn="r"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34671129"/>
                  </a:ext>
                </a:extLst>
              </a:tr>
              <a:tr h="263472">
                <a:tc>
                  <a:txBody>
                    <a:bodyPr/>
                    <a:lstStyle/>
                    <a:p>
                      <a:pPr algn="l" fontAlgn="ctr"/>
                      <a:r>
                        <a:rPr lang="es-CO" sz="1400" b="0" i="0" u="none" strike="noStrike" dirty="0">
                          <a:effectLst/>
                          <a:latin typeface="Calibri" panose="020F0502020204030204" pitchFamily="34" charset="0"/>
                        </a:rPr>
                        <a:t>Efectivo en Bancos</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447</a:t>
                      </a:r>
                    </a:p>
                  </a:txBody>
                  <a:tcPr marL="7620" marR="7620" marT="7620" marB="0" anchor="ctr">
                    <a:lnL>
                      <a:noFill/>
                    </a:lnL>
                    <a:lnR>
                      <a:noFill/>
                    </a:lnR>
                    <a:lnT>
                      <a:noFill/>
                    </a:lnT>
                    <a:lnB>
                      <a:noFill/>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403</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45</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11</a:t>
                      </a:r>
                    </a:p>
                  </a:txBody>
                  <a:tcPr marL="7620" marR="7620" marT="7620" marB="0" anchor="ctr">
                    <a:lnL>
                      <a:noFill/>
                    </a:lnL>
                    <a:lnR>
                      <a:noFill/>
                    </a:lnR>
                    <a:lnT>
                      <a:noFill/>
                    </a:lnT>
                    <a:lnB>
                      <a:noFill/>
                    </a:lnB>
                  </a:tcPr>
                </a:tc>
                <a:extLst>
                  <a:ext uri="{0D108BD9-81ED-4DB2-BD59-A6C34878D82A}">
                    <a16:rowId xmlns:a16="http://schemas.microsoft.com/office/drawing/2014/main" val="2949011748"/>
                  </a:ext>
                </a:extLst>
              </a:tr>
              <a:tr h="263472">
                <a:tc>
                  <a:txBody>
                    <a:bodyPr/>
                    <a:lstStyle/>
                    <a:p>
                      <a:pPr algn="l" fontAlgn="ctr"/>
                      <a:r>
                        <a:rPr lang="es-CO" sz="1400" b="0" i="0" u="none" strike="noStrike" dirty="0">
                          <a:effectLst/>
                          <a:latin typeface="Calibri" panose="020F0502020204030204" pitchFamily="34" charset="0"/>
                        </a:rPr>
                        <a:t>Efectivo de uso restringido</a:t>
                      </a: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6,201</a:t>
                      </a:r>
                    </a:p>
                  </a:txBody>
                  <a:tcPr marL="7620" marR="7620" marT="7620" marB="0" anchor="ctr">
                    <a:lnL>
                      <a:noFill/>
                    </a:lnL>
                    <a:lnR>
                      <a:noFill/>
                    </a:lnR>
                    <a:lnT>
                      <a:noFill/>
                    </a:lnT>
                    <a:lnB>
                      <a:noFill/>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1,422</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4,779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336</a:t>
                      </a:r>
                    </a:p>
                  </a:txBody>
                  <a:tcPr marL="7620" marR="7620" marT="7620" marB="0" anchor="ctr">
                    <a:lnL>
                      <a:noFill/>
                    </a:lnL>
                    <a:lnR>
                      <a:noFill/>
                    </a:lnR>
                    <a:lnT>
                      <a:noFill/>
                    </a:lnT>
                    <a:lnB>
                      <a:noFill/>
                    </a:lnB>
                  </a:tcPr>
                </a:tc>
                <a:extLst>
                  <a:ext uri="{0D108BD9-81ED-4DB2-BD59-A6C34878D82A}">
                    <a16:rowId xmlns:a16="http://schemas.microsoft.com/office/drawing/2014/main" val="1147175393"/>
                  </a:ext>
                </a:extLst>
              </a:tr>
              <a:tr h="263472">
                <a:tc>
                  <a:txBody>
                    <a:bodyPr/>
                    <a:lstStyle/>
                    <a:p>
                      <a:pPr algn="l" fontAlgn="ctr"/>
                      <a:r>
                        <a:rPr lang="es-CO" sz="1400" b="0" i="0" u="none" strike="noStrike">
                          <a:effectLst/>
                          <a:latin typeface="Calibri" panose="020F0502020204030204" pitchFamily="34" charset="0"/>
                        </a:rPr>
                        <a:t>Inversiones de administración de liquidez</a:t>
                      </a: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3,538</a:t>
                      </a:r>
                    </a:p>
                  </a:txBody>
                  <a:tcPr marL="7620" marR="7620" marT="7620" marB="0" anchor="ctr">
                    <a:lnL>
                      <a:noFill/>
                    </a:lnL>
                    <a:lnR>
                      <a:noFill/>
                    </a:lnR>
                    <a:lnT>
                      <a:noFill/>
                    </a:lnT>
                    <a:lnB>
                      <a:noFill/>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6,490</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-2,952</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-45</a:t>
                      </a:r>
                    </a:p>
                  </a:txBody>
                  <a:tcPr marL="7620" marR="7620" marT="7620" marB="0" anchor="ctr">
                    <a:lnL>
                      <a:noFill/>
                    </a:lnL>
                    <a:lnR>
                      <a:noFill/>
                    </a:lnR>
                    <a:lnT>
                      <a:noFill/>
                    </a:lnT>
                    <a:lnB>
                      <a:noFill/>
                    </a:lnB>
                  </a:tcPr>
                </a:tc>
                <a:extLst>
                  <a:ext uri="{0D108BD9-81ED-4DB2-BD59-A6C34878D82A}">
                    <a16:rowId xmlns:a16="http://schemas.microsoft.com/office/drawing/2014/main" val="661428404"/>
                  </a:ext>
                </a:extLst>
              </a:tr>
              <a:tr h="263472">
                <a:tc>
                  <a:txBody>
                    <a:bodyPr/>
                    <a:lstStyle/>
                    <a:p>
                      <a:pPr algn="l" fontAlgn="ctr"/>
                      <a:r>
                        <a:rPr lang="es-CO" sz="1400" b="0" i="0" u="none" strike="noStrike" dirty="0">
                          <a:effectLst/>
                          <a:latin typeface="Calibri" panose="020F0502020204030204" pitchFamily="34" charset="0"/>
                        </a:rPr>
                        <a:t>Cuentas por Cobrar Corto Plazo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2,368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2,908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-540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-19</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7449636"/>
                  </a:ext>
                </a:extLst>
              </a:tr>
              <a:tr h="248012">
                <a:tc>
                  <a:txBody>
                    <a:bodyPr/>
                    <a:lstStyle/>
                    <a:p>
                      <a:pPr algn="l" fontAlgn="ctr"/>
                      <a:r>
                        <a:rPr lang="es-CO" sz="1400" b="1" i="0" u="none" strike="noStrike">
                          <a:effectLst/>
                          <a:latin typeface="Calibri" panose="020F0502020204030204" pitchFamily="34" charset="0"/>
                        </a:rPr>
                        <a:t>TOTAL ACTIVO CORRIENTE</a:t>
                      </a: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12,554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11,223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1,332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45511248"/>
                  </a:ext>
                </a:extLst>
              </a:tr>
              <a:tr h="248012">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9111169"/>
                  </a:ext>
                </a:extLst>
              </a:tr>
              <a:tr h="248012">
                <a:tc>
                  <a:txBody>
                    <a:bodyPr/>
                    <a:lstStyle/>
                    <a:p>
                      <a:pPr algn="l" fontAlgn="ctr"/>
                      <a:r>
                        <a:rPr lang="es-CO" sz="1400" b="1" i="0" u="none" strike="noStrike">
                          <a:effectLst/>
                          <a:latin typeface="Calibri" panose="020F0502020204030204" pitchFamily="34" charset="0"/>
                        </a:rPr>
                        <a:t>ACTIVO NO CORRIENTE</a:t>
                      </a: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1641861231"/>
                  </a:ext>
                </a:extLst>
              </a:tr>
              <a:tr h="263472">
                <a:tc>
                  <a:txBody>
                    <a:bodyPr/>
                    <a:lstStyle/>
                    <a:p>
                      <a:pPr algn="l" fontAlgn="ctr"/>
                      <a:r>
                        <a:rPr lang="es-CO" sz="1400" b="0" i="0" u="none" strike="noStrike" dirty="0">
                          <a:effectLst/>
                          <a:latin typeface="Calibri" panose="020F0502020204030204" pitchFamily="34" charset="0"/>
                        </a:rPr>
                        <a:t>Cuentas por Cobrar Largo Plazo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612</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941</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-329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-35</a:t>
                      </a:r>
                    </a:p>
                  </a:txBody>
                  <a:tcPr marL="7620" marR="7620" marT="7620" marB="0" anchor="ctr">
                    <a:lnL>
                      <a:noFill/>
                    </a:lnL>
                    <a:lnR>
                      <a:noFill/>
                    </a:lnR>
                    <a:lnT>
                      <a:noFill/>
                    </a:lnT>
                    <a:lnB>
                      <a:noFill/>
                    </a:lnB>
                  </a:tcPr>
                </a:tc>
                <a:extLst>
                  <a:ext uri="{0D108BD9-81ED-4DB2-BD59-A6C34878D82A}">
                    <a16:rowId xmlns:a16="http://schemas.microsoft.com/office/drawing/2014/main" val="831428191"/>
                  </a:ext>
                </a:extLst>
              </a:tr>
              <a:tr h="263472">
                <a:tc>
                  <a:txBody>
                    <a:bodyPr/>
                    <a:lstStyle/>
                    <a:p>
                      <a:pPr algn="l" fontAlgn="ctr"/>
                      <a:r>
                        <a:rPr lang="es-CO" sz="1400" b="0" i="0" u="none" strike="noStrike">
                          <a:effectLst/>
                          <a:latin typeface="Calibri" panose="020F0502020204030204" pitchFamily="34" charset="0"/>
                        </a:rPr>
                        <a:t>Deterioro</a:t>
                      </a: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0915042"/>
                  </a:ext>
                </a:extLst>
              </a:tr>
              <a:tr h="263472">
                <a:tc>
                  <a:txBody>
                    <a:bodyPr/>
                    <a:lstStyle/>
                    <a:p>
                      <a:pPr algn="l" fontAlgn="ctr"/>
                      <a:r>
                        <a:rPr lang="es-CO" sz="1400" b="0" i="0" u="none" strike="noStrike">
                          <a:effectLst/>
                          <a:latin typeface="Calibri" panose="020F0502020204030204" pitchFamily="34" charset="0"/>
                        </a:rPr>
                        <a:t>Total Cuenta por Cobrar Largo Plazo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14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343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dirty="0">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-329</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dirty="0">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-96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4228465"/>
                  </a:ext>
                </a:extLst>
              </a:tr>
              <a:tr h="248012">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62750141"/>
                  </a:ext>
                </a:extLst>
              </a:tr>
              <a:tr h="263472">
                <a:tc>
                  <a:txBody>
                    <a:bodyPr/>
                    <a:lstStyle/>
                    <a:p>
                      <a:pPr algn="l" fontAlgn="ctr"/>
                      <a:r>
                        <a:rPr lang="es-CO" sz="1400" b="0" i="0" u="none" strike="noStrike">
                          <a:effectLst/>
                          <a:latin typeface="Calibri" panose="020F0502020204030204" pitchFamily="34" charset="0"/>
                        </a:rPr>
                        <a:t>Propiedades, Planta y equipo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499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370</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129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35</a:t>
                      </a:r>
                    </a:p>
                  </a:txBody>
                  <a:tcPr marL="7620" marR="7620" marT="7620" marB="0" anchor="ctr">
                    <a:lnL>
                      <a:noFill/>
                    </a:lnL>
                    <a:lnR>
                      <a:noFill/>
                    </a:lnR>
                    <a:lnT>
                      <a:noFill/>
                    </a:lnT>
                    <a:lnB>
                      <a:noFill/>
                    </a:lnB>
                  </a:tcPr>
                </a:tc>
                <a:extLst>
                  <a:ext uri="{0D108BD9-81ED-4DB2-BD59-A6C34878D82A}">
                    <a16:rowId xmlns:a16="http://schemas.microsoft.com/office/drawing/2014/main" val="2211741659"/>
                  </a:ext>
                </a:extLst>
              </a:tr>
              <a:tr h="460735">
                <a:tc>
                  <a:txBody>
                    <a:bodyPr/>
                    <a:lstStyle/>
                    <a:p>
                      <a:pPr algn="l" fontAlgn="ctr"/>
                      <a:r>
                        <a:rPr lang="es-CO" sz="1400" b="0" i="0" u="none" strike="noStrike">
                          <a:effectLst/>
                          <a:latin typeface="Calibri" panose="020F0502020204030204" pitchFamily="34" charset="0"/>
                        </a:rPr>
                        <a:t>Otros Activos (anticipos Impuestos / Diferidos)</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17,000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11,504</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5,496</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747921"/>
                  </a:ext>
                </a:extLst>
              </a:tr>
              <a:tr h="263472">
                <a:tc>
                  <a:txBody>
                    <a:bodyPr/>
                    <a:lstStyle/>
                    <a:p>
                      <a:pPr algn="l" fontAlgn="ctr"/>
                      <a:r>
                        <a:rPr lang="es-CO" sz="1400" b="1" i="0" u="none" strike="noStrike">
                          <a:effectLst/>
                          <a:latin typeface="Calibri" panose="020F0502020204030204" pitchFamily="34" charset="0"/>
                        </a:rPr>
                        <a:t>TOTAL ACTIVO NO CORRIENTE</a:t>
                      </a: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17,513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12,217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5,296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43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43637934"/>
                  </a:ext>
                </a:extLst>
              </a:tr>
              <a:tr h="248012">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014226"/>
                  </a:ext>
                </a:extLst>
              </a:tr>
              <a:tr h="248012">
                <a:tc>
                  <a:txBody>
                    <a:bodyPr/>
                    <a:lstStyle/>
                    <a:p>
                      <a:pPr algn="l" fontAlgn="ctr"/>
                      <a:r>
                        <a:rPr lang="es-CO" sz="1400" b="1" i="0" u="none" strike="noStrike" dirty="0">
                          <a:effectLst/>
                          <a:latin typeface="Calibri" panose="020F0502020204030204" pitchFamily="34" charset="0"/>
                        </a:rPr>
                        <a:t>TOTAL ACTIVO</a:t>
                      </a: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30,067</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23,440</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6,627</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28</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30354533"/>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2574182" y="2033975"/>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163759" y="2252815"/>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160585" y="2506216"/>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4"/>
          <a:stretch>
            <a:fillRect/>
          </a:stretch>
        </p:blipFill>
        <p:spPr>
          <a:xfrm>
            <a:off x="3493759" y="2816395"/>
            <a:ext cx="274344" cy="146317"/>
          </a:xfrm>
          <a:prstGeom prst="rect">
            <a:avLst/>
          </a:prstGeom>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3768103" y="4334757"/>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3264239" y="4837336"/>
            <a:ext cx="22952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4496024" y="5190006"/>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67014E63-92DC-4285-A78D-58D3E9211E3E}"/>
              </a:ext>
            </a:extLst>
          </p:cNvPr>
          <p:cNvSpPr txBox="1"/>
          <p:nvPr/>
        </p:nvSpPr>
        <p:spPr>
          <a:xfrm>
            <a:off x="6647656" y="6552498"/>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a 18">
            <a:extLst>
              <a:ext uri="{FF2B5EF4-FFF2-40B4-BE49-F238E27FC236}">
                <a16:creationId xmlns:a16="http://schemas.microsoft.com/office/drawing/2014/main" id="{5D19B236-2FCA-45CE-8EC1-6D409FA2511F}"/>
              </a:ext>
            </a:extLst>
          </p:cNvPr>
          <p:cNvGraphicFramePr>
            <a:graphicFrameLocks noGrp="1"/>
          </p:cNvGraphicFramePr>
          <p:nvPr>
            <p:extLst/>
          </p:nvPr>
        </p:nvGraphicFramePr>
        <p:xfrm>
          <a:off x="1586184" y="1086947"/>
          <a:ext cx="8230552" cy="5030629"/>
        </p:xfrm>
        <a:graphic>
          <a:graphicData uri="http://schemas.openxmlformats.org/drawingml/2006/table">
            <a:tbl>
              <a:tblPr/>
              <a:tblGrid>
                <a:gridCol w="3153263">
                  <a:extLst>
                    <a:ext uri="{9D8B030D-6E8A-4147-A177-3AD203B41FA5}">
                      <a16:colId xmlns:a16="http://schemas.microsoft.com/office/drawing/2014/main" val="1948920063"/>
                    </a:ext>
                  </a:extLst>
                </a:gridCol>
                <a:gridCol w="1015458">
                  <a:extLst>
                    <a:ext uri="{9D8B030D-6E8A-4147-A177-3AD203B41FA5}">
                      <a16:colId xmlns:a16="http://schemas.microsoft.com/office/drawing/2014/main" val="212144898"/>
                    </a:ext>
                  </a:extLst>
                </a:gridCol>
                <a:gridCol w="93529">
                  <a:extLst>
                    <a:ext uri="{9D8B030D-6E8A-4147-A177-3AD203B41FA5}">
                      <a16:colId xmlns:a16="http://schemas.microsoft.com/office/drawing/2014/main" val="1479421633"/>
                    </a:ext>
                  </a:extLst>
                </a:gridCol>
                <a:gridCol w="93529">
                  <a:extLst>
                    <a:ext uri="{9D8B030D-6E8A-4147-A177-3AD203B41FA5}">
                      <a16:colId xmlns:a16="http://schemas.microsoft.com/office/drawing/2014/main" val="1337791996"/>
                    </a:ext>
                  </a:extLst>
                </a:gridCol>
                <a:gridCol w="1028819">
                  <a:extLst>
                    <a:ext uri="{9D8B030D-6E8A-4147-A177-3AD203B41FA5}">
                      <a16:colId xmlns:a16="http://schemas.microsoft.com/office/drawing/2014/main" val="433004570"/>
                    </a:ext>
                  </a:extLst>
                </a:gridCol>
                <a:gridCol w="93529">
                  <a:extLst>
                    <a:ext uri="{9D8B030D-6E8A-4147-A177-3AD203B41FA5}">
                      <a16:colId xmlns:a16="http://schemas.microsoft.com/office/drawing/2014/main" val="3544021677"/>
                    </a:ext>
                  </a:extLst>
                </a:gridCol>
                <a:gridCol w="93529">
                  <a:extLst>
                    <a:ext uri="{9D8B030D-6E8A-4147-A177-3AD203B41FA5}">
                      <a16:colId xmlns:a16="http://schemas.microsoft.com/office/drawing/2014/main" val="1132768408"/>
                    </a:ext>
                  </a:extLst>
                </a:gridCol>
                <a:gridCol w="93529">
                  <a:extLst>
                    <a:ext uri="{9D8B030D-6E8A-4147-A177-3AD203B41FA5}">
                      <a16:colId xmlns:a16="http://schemas.microsoft.com/office/drawing/2014/main" val="2637780787"/>
                    </a:ext>
                  </a:extLst>
                </a:gridCol>
                <a:gridCol w="1242600">
                  <a:extLst>
                    <a:ext uri="{9D8B030D-6E8A-4147-A177-3AD203B41FA5}">
                      <a16:colId xmlns:a16="http://schemas.microsoft.com/office/drawing/2014/main" val="2063686967"/>
                    </a:ext>
                  </a:extLst>
                </a:gridCol>
                <a:gridCol w="93529">
                  <a:extLst>
                    <a:ext uri="{9D8B030D-6E8A-4147-A177-3AD203B41FA5}">
                      <a16:colId xmlns:a16="http://schemas.microsoft.com/office/drawing/2014/main" val="351365946"/>
                    </a:ext>
                  </a:extLst>
                </a:gridCol>
                <a:gridCol w="1229238">
                  <a:extLst>
                    <a:ext uri="{9D8B030D-6E8A-4147-A177-3AD203B41FA5}">
                      <a16:colId xmlns:a16="http://schemas.microsoft.com/office/drawing/2014/main" val="163531035"/>
                    </a:ext>
                  </a:extLst>
                </a:gridCol>
              </a:tblGrid>
              <a:tr h="569172">
                <a:tc>
                  <a:txBody>
                    <a:bodyPr/>
                    <a:lstStyle/>
                    <a:p>
                      <a:pPr algn="ctr" fontAlgn="ctr"/>
                      <a:r>
                        <a:rPr lang="es-CO" sz="1400" b="1" i="0" u="none" strike="noStrike" dirty="0">
                          <a:effectLst/>
                          <a:latin typeface="Calibri" panose="020F0502020204030204" pitchFamily="34" charset="0"/>
                        </a:rPr>
                        <a:t>PASIVO</a:t>
                      </a: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a:effectLst/>
                          <a:latin typeface="Calibri" panose="020F0502020204030204" pitchFamily="34" charset="0"/>
                        </a:rPr>
                        <a:t>31-Dic-2018</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a:effectLst/>
                          <a:latin typeface="Calibri" panose="020F0502020204030204" pitchFamily="34" charset="0"/>
                        </a:rPr>
                        <a:t>31-Dic-2017</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a:effectLst/>
                          <a:latin typeface="Calibri" panose="020F0502020204030204" pitchFamily="34" charset="0"/>
                        </a:rPr>
                        <a:t>Variación %             Dic 2018-Dic 2017</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dirty="0">
                          <a:effectLst/>
                          <a:latin typeface="Calibri" panose="020F0502020204030204" pitchFamily="34" charset="0"/>
                        </a:rPr>
                        <a:t>Variación %             Dic. 2018-Dic 2017</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1944191"/>
                  </a:ext>
                </a:extLst>
              </a:tr>
              <a:tr h="250062">
                <a:tc>
                  <a:txBody>
                    <a:bodyPr/>
                    <a:lstStyle/>
                    <a:p>
                      <a:pPr algn="l" fontAlgn="ctr"/>
                      <a:r>
                        <a:rPr lang="es-CO" sz="1400" b="1" i="0" u="none" strike="noStrike">
                          <a:effectLst/>
                          <a:latin typeface="Calibri" panose="020F0502020204030204" pitchFamily="34" charset="0"/>
                        </a:rPr>
                        <a:t>PASIVO CORRIENTE</a:t>
                      </a: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4851534"/>
                  </a:ext>
                </a:extLst>
              </a:tr>
              <a:tr h="250062">
                <a:tc>
                  <a:txBody>
                    <a:bodyPr/>
                    <a:lstStyle/>
                    <a:p>
                      <a:pPr algn="l" fontAlgn="ctr"/>
                      <a:r>
                        <a:rPr lang="es-CO" sz="1400" b="0" i="0" u="none" strike="noStrike" dirty="0">
                          <a:effectLst/>
                          <a:latin typeface="Calibri" panose="020F0502020204030204" pitchFamily="34" charset="0"/>
                        </a:rPr>
                        <a:t>Cuentas por Pagar</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2,218</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1,380</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837</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61</a:t>
                      </a:r>
                    </a:p>
                  </a:txBody>
                  <a:tcPr marL="8741" marR="8741" marT="8741" marB="0" anchor="ctr">
                    <a:lnL>
                      <a:noFill/>
                    </a:lnL>
                    <a:lnR>
                      <a:noFill/>
                    </a:lnR>
                    <a:lnT>
                      <a:noFill/>
                    </a:lnT>
                    <a:lnB>
                      <a:noFill/>
                    </a:lnB>
                  </a:tcPr>
                </a:tc>
                <a:extLst>
                  <a:ext uri="{0D108BD9-81ED-4DB2-BD59-A6C34878D82A}">
                    <a16:rowId xmlns:a16="http://schemas.microsoft.com/office/drawing/2014/main" val="401284667"/>
                  </a:ext>
                </a:extLst>
              </a:tr>
              <a:tr h="250062">
                <a:tc>
                  <a:txBody>
                    <a:bodyPr/>
                    <a:lstStyle/>
                    <a:p>
                      <a:pPr algn="l" fontAlgn="ctr"/>
                      <a:r>
                        <a:rPr lang="es-CO" sz="1400" b="0" i="0" u="none" strike="noStrike" dirty="0">
                          <a:effectLst/>
                          <a:latin typeface="Calibri" panose="020F0502020204030204" pitchFamily="34" charset="0"/>
                        </a:rPr>
                        <a:t>Beneficios a los empleados Corto Plazo</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2,277</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1,654</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623</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38</a:t>
                      </a:r>
                    </a:p>
                  </a:txBody>
                  <a:tcPr marL="8741" marR="8741" marT="8741" marB="0" anchor="ctr">
                    <a:lnL>
                      <a:noFill/>
                    </a:lnL>
                    <a:lnR>
                      <a:noFill/>
                    </a:lnR>
                    <a:lnT>
                      <a:noFill/>
                    </a:lnT>
                    <a:lnB>
                      <a:noFill/>
                    </a:lnB>
                  </a:tcPr>
                </a:tc>
                <a:extLst>
                  <a:ext uri="{0D108BD9-81ED-4DB2-BD59-A6C34878D82A}">
                    <a16:rowId xmlns:a16="http://schemas.microsoft.com/office/drawing/2014/main" val="651366179"/>
                  </a:ext>
                </a:extLst>
              </a:tr>
              <a:tr h="250062">
                <a:tc>
                  <a:txBody>
                    <a:bodyPr/>
                    <a:lstStyle/>
                    <a:p>
                      <a:pPr algn="l" fontAlgn="ctr"/>
                      <a:r>
                        <a:rPr lang="es-CO" sz="1400" b="0" i="0" u="none" strike="noStrike">
                          <a:effectLst/>
                          <a:latin typeface="Calibri" panose="020F0502020204030204" pitchFamily="34" charset="0"/>
                        </a:rPr>
                        <a:t>Provisiones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91</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159</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-68</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-43</a:t>
                      </a:r>
                    </a:p>
                  </a:txBody>
                  <a:tcPr marL="8741" marR="8741" marT="8741" marB="0" anchor="ctr">
                    <a:lnL>
                      <a:noFill/>
                    </a:lnL>
                    <a:lnR>
                      <a:noFill/>
                    </a:lnR>
                    <a:lnT>
                      <a:noFill/>
                    </a:lnT>
                    <a:lnB>
                      <a:noFill/>
                    </a:lnB>
                  </a:tcPr>
                </a:tc>
                <a:extLst>
                  <a:ext uri="{0D108BD9-81ED-4DB2-BD59-A6C34878D82A}">
                    <a16:rowId xmlns:a16="http://schemas.microsoft.com/office/drawing/2014/main" val="677174462"/>
                  </a:ext>
                </a:extLst>
              </a:tr>
              <a:tr h="250062">
                <a:tc>
                  <a:txBody>
                    <a:bodyPr/>
                    <a:lstStyle/>
                    <a:p>
                      <a:pPr algn="l" fontAlgn="ctr"/>
                      <a:r>
                        <a:rPr lang="es-CO" sz="1400" b="0" i="0" u="none" strike="noStrike">
                          <a:effectLst/>
                          <a:latin typeface="Calibri" panose="020F0502020204030204" pitchFamily="34" charset="0"/>
                        </a:rPr>
                        <a:t>Otros pasivos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7,217</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400" b="0" i="0" u="none" strike="noStrike">
                          <a:effectLst/>
                          <a:latin typeface="Calibri" panose="020F0502020204030204" pitchFamily="34" charset="0"/>
                        </a:rPr>
                        <a:t>1,893</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5,324</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281</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2037012"/>
                  </a:ext>
                </a:extLst>
              </a:tr>
              <a:tr h="250062">
                <a:tc>
                  <a:txBody>
                    <a:bodyPr/>
                    <a:lstStyle/>
                    <a:p>
                      <a:pPr algn="l" fontAlgn="ctr"/>
                      <a:r>
                        <a:rPr lang="es-CO" sz="1400" b="1" i="0" u="none" strike="noStrike">
                          <a:effectLst/>
                          <a:latin typeface="Calibri" panose="020F0502020204030204" pitchFamily="34" charset="0"/>
                        </a:rPr>
                        <a:t>TOTAL PASIVO CORRIENTE</a:t>
                      </a:r>
                    </a:p>
                  </a:txBody>
                  <a:tcPr marL="8741" marR="8741" marT="8741" marB="0" anchor="ctr">
                    <a:lnL>
                      <a:noFill/>
                    </a:lnL>
                    <a:lnR>
                      <a:noFill/>
                    </a:lnR>
                    <a:lnT>
                      <a:noFill/>
                    </a:lnT>
                    <a:lnB>
                      <a:noFill/>
                    </a:lnB>
                    <a:noFill/>
                  </a:tcPr>
                </a:tc>
                <a:tc>
                  <a:txBody>
                    <a:bodyPr/>
                    <a:lstStyle/>
                    <a:p>
                      <a:pPr algn="r" fontAlgn="ctr"/>
                      <a:r>
                        <a:rPr lang="es-CO" sz="1400" b="1" i="0" u="none" strike="noStrike">
                          <a:effectLst/>
                          <a:latin typeface="Calibri" panose="020F0502020204030204" pitchFamily="34" charset="0"/>
                        </a:rPr>
                        <a:t>11,802</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l" fontAlgn="ctr"/>
                      <a:r>
                        <a:rPr lang="es-CO" sz="1400" b="1" i="0" u="none" strike="noStrike">
                          <a:effectLst/>
                          <a:latin typeface="Calibri" panose="020F0502020204030204" pitchFamily="34" charset="0"/>
                        </a:rPr>
                        <a:t> </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O" sz="1400" b="1" i="0" u="none" strike="noStrike">
                          <a:effectLst/>
                          <a:latin typeface="Calibri" panose="020F0502020204030204" pitchFamily="34" charset="0"/>
                        </a:rPr>
                        <a:t>5,086</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r" fontAlgn="ctr"/>
                      <a:r>
                        <a:rPr lang="es-CO" sz="1400" b="1" i="0" u="none" strike="noStrike">
                          <a:effectLst/>
                          <a:latin typeface="Calibri" panose="020F0502020204030204" pitchFamily="34" charset="0"/>
                        </a:rPr>
                        <a:t>6,717</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r" fontAlgn="ctr"/>
                      <a:r>
                        <a:rPr lang="es-CO" sz="1400" b="1" i="0" u="none" strike="noStrike" dirty="0">
                          <a:effectLst/>
                          <a:latin typeface="Calibri" panose="020F0502020204030204" pitchFamily="34" charset="0"/>
                        </a:rPr>
                        <a:t>132</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7536238"/>
                  </a:ext>
                </a:extLst>
              </a:tr>
              <a:tr h="204554">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6548499"/>
                  </a:ext>
                </a:extLst>
              </a:tr>
              <a:tr h="204554">
                <a:tc>
                  <a:txBody>
                    <a:bodyPr/>
                    <a:lstStyle/>
                    <a:p>
                      <a:pPr algn="l" fontAlgn="ctr"/>
                      <a:r>
                        <a:rPr lang="es-CO" sz="1400" b="1" i="0" u="none" strike="noStrike">
                          <a:effectLst/>
                          <a:latin typeface="Calibri" panose="020F0502020204030204" pitchFamily="34" charset="0"/>
                        </a:rPr>
                        <a:t>TOTAL PASIVO</a:t>
                      </a: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11,802</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5,086</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6,717</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132</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22402520"/>
                  </a:ext>
                </a:extLst>
              </a:tr>
              <a:tr h="204554">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22498871"/>
                  </a:ext>
                </a:extLst>
              </a:tr>
              <a:tr h="250062">
                <a:tc>
                  <a:txBody>
                    <a:bodyPr/>
                    <a:lstStyle/>
                    <a:p>
                      <a:pPr algn="ctr" fontAlgn="ctr"/>
                      <a:r>
                        <a:rPr lang="es-CO" sz="1400" b="1" i="0" u="none" strike="noStrike">
                          <a:effectLst/>
                          <a:latin typeface="Calibri" panose="020F0502020204030204" pitchFamily="34" charset="0"/>
                        </a:rPr>
                        <a:t>PATRIMONIO</a:t>
                      </a: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a:noFill/>
                    </a:lnT>
                    <a:lnB>
                      <a:noFill/>
                    </a:lnB>
                  </a:tcPr>
                </a:tc>
                <a:extLst>
                  <a:ext uri="{0D108BD9-81ED-4DB2-BD59-A6C34878D82A}">
                    <a16:rowId xmlns:a16="http://schemas.microsoft.com/office/drawing/2014/main" val="488305958"/>
                  </a:ext>
                </a:extLst>
              </a:tr>
              <a:tr h="250062">
                <a:tc>
                  <a:txBody>
                    <a:bodyPr/>
                    <a:lstStyle/>
                    <a:p>
                      <a:pPr algn="l" fontAlgn="ctr"/>
                      <a:r>
                        <a:rPr lang="es-CO" sz="1400" b="0" i="0" u="none" strike="noStrike">
                          <a:effectLst/>
                          <a:latin typeface="Calibri" panose="020F0502020204030204" pitchFamily="34" charset="0"/>
                        </a:rPr>
                        <a:t>Capital Suscrito y Pagado</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17,430</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17,430</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extLst>
                  <a:ext uri="{0D108BD9-81ED-4DB2-BD59-A6C34878D82A}">
                    <a16:rowId xmlns:a16="http://schemas.microsoft.com/office/drawing/2014/main" val="2661063691"/>
                  </a:ext>
                </a:extLst>
              </a:tr>
              <a:tr h="250062">
                <a:tc>
                  <a:txBody>
                    <a:bodyPr/>
                    <a:lstStyle/>
                    <a:p>
                      <a:pPr algn="l" fontAlgn="ctr"/>
                      <a:r>
                        <a:rPr lang="es-CO" sz="1400" b="0" i="0" u="none" strike="noStrike" dirty="0">
                          <a:effectLst/>
                          <a:latin typeface="Calibri" panose="020F0502020204030204" pitchFamily="34" charset="0"/>
                        </a:rPr>
                        <a:t>Reservas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554</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499</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55</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11</a:t>
                      </a:r>
                    </a:p>
                  </a:txBody>
                  <a:tcPr marL="8741" marR="8741" marT="8741" marB="0" anchor="ctr">
                    <a:lnL>
                      <a:noFill/>
                    </a:lnL>
                    <a:lnR>
                      <a:noFill/>
                    </a:lnR>
                    <a:lnT>
                      <a:noFill/>
                    </a:lnT>
                    <a:lnB>
                      <a:noFill/>
                    </a:lnB>
                  </a:tcPr>
                </a:tc>
                <a:extLst>
                  <a:ext uri="{0D108BD9-81ED-4DB2-BD59-A6C34878D82A}">
                    <a16:rowId xmlns:a16="http://schemas.microsoft.com/office/drawing/2014/main" val="2991227903"/>
                  </a:ext>
                </a:extLst>
              </a:tr>
              <a:tr h="242598">
                <a:tc>
                  <a:txBody>
                    <a:bodyPr/>
                    <a:lstStyle/>
                    <a:p>
                      <a:pPr algn="l" fontAlgn="ctr"/>
                      <a:r>
                        <a:rPr lang="es-CO" sz="1400" b="0" i="0" u="none" strike="noStrike" dirty="0">
                          <a:effectLst/>
                          <a:latin typeface="Calibri" panose="020F0502020204030204" pitchFamily="34" charset="0"/>
                        </a:rPr>
                        <a:t>Resultados Acumulados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extLst>
                  <a:ext uri="{0D108BD9-81ED-4DB2-BD59-A6C34878D82A}">
                    <a16:rowId xmlns:a16="http://schemas.microsoft.com/office/drawing/2014/main" val="1357000028"/>
                  </a:ext>
                </a:extLst>
              </a:tr>
              <a:tr h="250062">
                <a:tc>
                  <a:txBody>
                    <a:bodyPr/>
                    <a:lstStyle/>
                    <a:p>
                      <a:pPr algn="l" fontAlgn="ctr"/>
                      <a:r>
                        <a:rPr lang="es-CO" sz="1400" b="0" i="0" u="none" strike="noStrike">
                          <a:effectLst/>
                          <a:latin typeface="Calibri" panose="020F0502020204030204" pitchFamily="34" charset="0"/>
                        </a:rPr>
                        <a:t>Resultado del ejercicio</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378</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552</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-174</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-31</a:t>
                      </a:r>
                    </a:p>
                  </a:txBody>
                  <a:tcPr marL="8741" marR="8741" marT="8741" marB="0" anchor="ctr">
                    <a:lnL>
                      <a:noFill/>
                    </a:lnL>
                    <a:lnR>
                      <a:noFill/>
                    </a:lnR>
                    <a:lnT>
                      <a:noFill/>
                    </a:lnT>
                    <a:lnB>
                      <a:noFill/>
                    </a:lnB>
                  </a:tcPr>
                </a:tc>
                <a:extLst>
                  <a:ext uri="{0D108BD9-81ED-4DB2-BD59-A6C34878D82A}">
                    <a16:rowId xmlns:a16="http://schemas.microsoft.com/office/drawing/2014/main" val="2524579708"/>
                  </a:ext>
                </a:extLst>
              </a:tr>
              <a:tr h="250062">
                <a:tc>
                  <a:txBody>
                    <a:bodyPr/>
                    <a:lstStyle/>
                    <a:p>
                      <a:pPr algn="l" fontAlgn="ctr"/>
                      <a:r>
                        <a:rPr lang="es-CO" sz="1400" b="0" i="0" u="none" strike="noStrike">
                          <a:effectLst/>
                          <a:latin typeface="Calibri" panose="020F0502020204030204" pitchFamily="34" charset="0"/>
                        </a:rPr>
                        <a:t>Impactos por Transición</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( 126)</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( 126)</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 0 </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261830"/>
                  </a:ext>
                </a:extLst>
              </a:tr>
              <a:tr h="250062">
                <a:tc>
                  <a:txBody>
                    <a:bodyPr/>
                    <a:lstStyle/>
                    <a:p>
                      <a:pPr algn="l" fontAlgn="ctr"/>
                      <a:r>
                        <a:rPr lang="es-CO" sz="1400" b="1" i="0" u="none" strike="noStrike">
                          <a:effectLst/>
                          <a:latin typeface="Calibri" panose="020F0502020204030204" pitchFamily="34" charset="0"/>
                        </a:rPr>
                        <a:t>TOTAL PATRIMONIO</a:t>
                      </a: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18,265</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18,354</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-89</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0</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79341287"/>
                  </a:ext>
                </a:extLst>
              </a:tr>
              <a:tr h="204554">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7521047"/>
                  </a:ext>
                </a:extLst>
              </a:tr>
              <a:tr h="250062">
                <a:tc>
                  <a:txBody>
                    <a:bodyPr/>
                    <a:lstStyle/>
                    <a:p>
                      <a:pPr algn="l" fontAlgn="ctr"/>
                      <a:r>
                        <a:rPr lang="es-CO" sz="1400" b="1" i="0" u="none" strike="noStrike">
                          <a:effectLst/>
                          <a:latin typeface="Calibri" panose="020F0502020204030204" pitchFamily="34" charset="0"/>
                        </a:rPr>
                        <a:t>TOTAL PASIVO Y PATRIMONIO</a:t>
                      </a: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30,067</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23,440</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6,627</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28</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89154140"/>
                  </a:ext>
                </a:extLst>
              </a:tr>
            </a:tbl>
          </a:graphicData>
        </a:graphic>
      </p:graphicFrame>
      <p:sp>
        <p:nvSpPr>
          <p:cNvPr id="17" name="Título 1">
            <a:extLst>
              <a:ext uri="{FF2B5EF4-FFF2-40B4-BE49-F238E27FC236}">
                <a16:creationId xmlns:a16="http://schemas.microsoft.com/office/drawing/2014/main" id="{E91AF023-2ACF-4E61-9CD7-0DB47CE6DF11}"/>
              </a:ext>
            </a:extLst>
          </p:cNvPr>
          <p:cNvSpPr txBox="1">
            <a:spLocks/>
          </p:cNvSpPr>
          <p:nvPr/>
        </p:nvSpPr>
        <p:spPr>
          <a:xfrm>
            <a:off x="1852863" y="271145"/>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800" b="1" dirty="0">
                <a:solidFill>
                  <a:srgbClr val="002060"/>
                </a:solidFill>
                <a:latin typeface="+mn-lt"/>
                <a:ea typeface="+mn-ea"/>
                <a:cs typeface="+mn-cs"/>
              </a:rPr>
              <a:t>ESTADO DE SITUACIÓN FINANCIERA INDIVIDUAL</a:t>
            </a:r>
          </a:p>
          <a:p>
            <a:pPr algn="ctr">
              <a:defRPr/>
            </a:pPr>
            <a:r>
              <a:rPr lang="es-CO" sz="1050" b="1" dirty="0">
                <a:solidFill>
                  <a:srgbClr val="002060"/>
                </a:solidFill>
                <a:latin typeface="+mn-lt"/>
                <a:ea typeface="+mn-ea"/>
                <a:cs typeface="+mn-cs"/>
              </a:rPr>
              <a:t>AL 31 DE DICIEMBRE DE 2018 Y 31 DE DICIEMBRE DE 2017</a:t>
            </a:r>
          </a:p>
          <a:p>
            <a:pPr algn="ctr">
              <a:defRPr/>
            </a:pPr>
            <a:r>
              <a:rPr lang="es-CO" sz="105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025257" y="2025596"/>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558581" y="231579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2550804" y="255228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2728604" y="2822404"/>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9AC2E0EB-E395-4F7B-AE4A-77A25FDD68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866511F9-F051-4AB1-818B-363F0B3EA5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087350F7-4A6F-47D6-9B54-33052DC81D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82652F71-02A2-4C37-909A-31A1B26E66AD}"/>
              </a:ext>
            </a:extLst>
          </p:cNvPr>
          <p:cNvSpPr txBox="1"/>
          <p:nvPr/>
        </p:nvSpPr>
        <p:spPr>
          <a:xfrm>
            <a:off x="6654143" y="6545361"/>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a 20">
            <a:extLst>
              <a:ext uri="{FF2B5EF4-FFF2-40B4-BE49-F238E27FC236}">
                <a16:creationId xmlns:a16="http://schemas.microsoft.com/office/drawing/2014/main" id="{AB58779D-88CA-4C4D-A12A-E043BD47AE3E}"/>
              </a:ext>
            </a:extLst>
          </p:cNvPr>
          <p:cNvGraphicFramePr>
            <a:graphicFrameLocks noGrp="1"/>
          </p:cNvGraphicFramePr>
          <p:nvPr>
            <p:extLst/>
          </p:nvPr>
        </p:nvGraphicFramePr>
        <p:xfrm>
          <a:off x="1226450" y="1014103"/>
          <a:ext cx="7719141" cy="5291814"/>
        </p:xfrm>
        <a:graphic>
          <a:graphicData uri="http://schemas.openxmlformats.org/drawingml/2006/table">
            <a:tbl>
              <a:tblPr/>
              <a:tblGrid>
                <a:gridCol w="3077852">
                  <a:extLst>
                    <a:ext uri="{9D8B030D-6E8A-4147-A177-3AD203B41FA5}">
                      <a16:colId xmlns:a16="http://schemas.microsoft.com/office/drawing/2014/main" val="2228073240"/>
                    </a:ext>
                  </a:extLst>
                </a:gridCol>
                <a:gridCol w="98098">
                  <a:extLst>
                    <a:ext uri="{9D8B030D-6E8A-4147-A177-3AD203B41FA5}">
                      <a16:colId xmlns:a16="http://schemas.microsoft.com/office/drawing/2014/main" val="2918138104"/>
                    </a:ext>
                  </a:extLst>
                </a:gridCol>
                <a:gridCol w="64377">
                  <a:extLst>
                    <a:ext uri="{9D8B030D-6E8A-4147-A177-3AD203B41FA5}">
                      <a16:colId xmlns:a16="http://schemas.microsoft.com/office/drawing/2014/main" val="1911846156"/>
                    </a:ext>
                  </a:extLst>
                </a:gridCol>
                <a:gridCol w="931938">
                  <a:extLst>
                    <a:ext uri="{9D8B030D-6E8A-4147-A177-3AD203B41FA5}">
                      <a16:colId xmlns:a16="http://schemas.microsoft.com/office/drawing/2014/main" val="1558088269"/>
                    </a:ext>
                  </a:extLst>
                </a:gridCol>
                <a:gridCol w="85835">
                  <a:extLst>
                    <a:ext uri="{9D8B030D-6E8A-4147-A177-3AD203B41FA5}">
                      <a16:colId xmlns:a16="http://schemas.microsoft.com/office/drawing/2014/main" val="1466735219"/>
                    </a:ext>
                  </a:extLst>
                </a:gridCol>
                <a:gridCol w="85835">
                  <a:extLst>
                    <a:ext uri="{9D8B030D-6E8A-4147-A177-3AD203B41FA5}">
                      <a16:colId xmlns:a16="http://schemas.microsoft.com/office/drawing/2014/main" val="1187799475"/>
                    </a:ext>
                  </a:extLst>
                </a:gridCol>
                <a:gridCol w="931938">
                  <a:extLst>
                    <a:ext uri="{9D8B030D-6E8A-4147-A177-3AD203B41FA5}">
                      <a16:colId xmlns:a16="http://schemas.microsoft.com/office/drawing/2014/main" val="593789609"/>
                    </a:ext>
                  </a:extLst>
                </a:gridCol>
                <a:gridCol w="85835">
                  <a:extLst>
                    <a:ext uri="{9D8B030D-6E8A-4147-A177-3AD203B41FA5}">
                      <a16:colId xmlns:a16="http://schemas.microsoft.com/office/drawing/2014/main" val="984384477"/>
                    </a:ext>
                  </a:extLst>
                </a:gridCol>
                <a:gridCol w="85835">
                  <a:extLst>
                    <a:ext uri="{9D8B030D-6E8A-4147-A177-3AD203B41FA5}">
                      <a16:colId xmlns:a16="http://schemas.microsoft.com/office/drawing/2014/main" val="2598645741"/>
                    </a:ext>
                  </a:extLst>
                </a:gridCol>
                <a:gridCol w="85835">
                  <a:extLst>
                    <a:ext uri="{9D8B030D-6E8A-4147-A177-3AD203B41FA5}">
                      <a16:colId xmlns:a16="http://schemas.microsoft.com/office/drawing/2014/main" val="351333706"/>
                    </a:ext>
                  </a:extLst>
                </a:gridCol>
                <a:gridCol w="984053">
                  <a:extLst>
                    <a:ext uri="{9D8B030D-6E8A-4147-A177-3AD203B41FA5}">
                      <a16:colId xmlns:a16="http://schemas.microsoft.com/office/drawing/2014/main" val="486551071"/>
                    </a:ext>
                  </a:extLst>
                </a:gridCol>
                <a:gridCol w="85835">
                  <a:extLst>
                    <a:ext uri="{9D8B030D-6E8A-4147-A177-3AD203B41FA5}">
                      <a16:colId xmlns:a16="http://schemas.microsoft.com/office/drawing/2014/main" val="3124448146"/>
                    </a:ext>
                  </a:extLst>
                </a:gridCol>
                <a:gridCol w="1115875">
                  <a:extLst>
                    <a:ext uri="{9D8B030D-6E8A-4147-A177-3AD203B41FA5}">
                      <a16:colId xmlns:a16="http://schemas.microsoft.com/office/drawing/2014/main" val="1716339429"/>
                    </a:ext>
                  </a:extLst>
                </a:gridCol>
              </a:tblGrid>
              <a:tr h="361356">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ctr"/>
                      <a:r>
                        <a:rPr lang="es-CO" sz="1100" b="0" i="0" u="none" strike="noStrike">
                          <a:effectLst/>
                          <a:latin typeface="Calibri" panose="020F0502020204030204" pitchFamily="34" charset="0"/>
                        </a:rPr>
                        <a:t>31-Dic-2018</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endParaRPr lang="es-CO" sz="1100" b="1"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r>
                        <a:rPr lang="es-CO" sz="1100" b="0" i="0" u="none" strike="noStrike">
                          <a:effectLst/>
                          <a:latin typeface="Calibri" panose="020F0502020204030204" pitchFamily="34" charset="0"/>
                        </a:rPr>
                        <a:t>31-Dic-2017</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100" b="1"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r>
                        <a:rPr lang="es-CO" sz="1100" b="0" i="0" u="none" strike="noStrike">
                          <a:effectLst/>
                          <a:latin typeface="Calibri" panose="020F0502020204030204" pitchFamily="34" charset="0"/>
                        </a:rPr>
                        <a:t>Variación Dic. 2018-2017</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r>
                        <a:rPr lang="es-CO" sz="1100" b="0" i="0" u="none" strike="noStrike" dirty="0">
                          <a:effectLst/>
                          <a:latin typeface="Calibri" panose="020F0502020204030204" pitchFamily="34" charset="0"/>
                        </a:rPr>
                        <a:t>Variación % Dic. 2018-2017</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51683989"/>
                  </a:ext>
                </a:extLst>
              </a:tr>
              <a:tr h="184486">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tcPr>
                </a:tc>
                <a:tc>
                  <a:txBody>
                    <a:bodyPr/>
                    <a:lstStyle/>
                    <a:p>
                      <a:pPr algn="l" fontAlgn="ctr"/>
                      <a:endParaRPr lang="es-CO" sz="1100" b="1" i="0" u="none" strike="noStrike">
                        <a:solidFill>
                          <a:srgbClr val="000000"/>
                        </a:solidFill>
                        <a:effectLst/>
                        <a:latin typeface="Calibri" panose="020F0502020204030204" pitchFamily="34" charset="0"/>
                      </a:endParaRPr>
                    </a:p>
                  </a:txBody>
                  <a:tcPr marL="7218" marR="7218" marT="721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solidFill>
                          <a:srgbClr val="000000"/>
                        </a:solidFill>
                        <a:effectLst/>
                        <a:latin typeface="Calibri" panose="020F0502020204030204" pitchFamily="34" charset="0"/>
                      </a:endParaRPr>
                    </a:p>
                  </a:txBody>
                  <a:tcPr marL="7218" marR="7218" marT="7218" marB="0" anchor="ctr">
                    <a:lnL>
                      <a:noFill/>
                    </a:lnL>
                    <a:lnR>
                      <a:noFill/>
                    </a:lnR>
                    <a:lnT>
                      <a:noFill/>
                    </a:lnT>
                    <a:lnB>
                      <a:noFill/>
                    </a:lnB>
                  </a:tcPr>
                </a:tc>
                <a:tc>
                  <a:txBody>
                    <a:bodyPr/>
                    <a:lstStyle/>
                    <a:p>
                      <a:pPr algn="r" fontAlgn="ctr"/>
                      <a:endParaRPr lang="es-CO" sz="1100" b="0" i="0" u="none" strike="noStrike">
                        <a:solidFill>
                          <a:srgbClr val="000000"/>
                        </a:solidFill>
                        <a:effectLst/>
                        <a:latin typeface="Calibri" panose="020F0502020204030204" pitchFamily="34" charset="0"/>
                      </a:endParaRPr>
                    </a:p>
                  </a:txBody>
                  <a:tcPr marL="7218" marR="7218" marT="721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08001832"/>
                  </a:ext>
                </a:extLst>
              </a:tr>
              <a:tr h="204106">
                <a:tc>
                  <a:txBody>
                    <a:bodyPr/>
                    <a:lstStyle/>
                    <a:p>
                      <a:pPr algn="l" fontAlgn="b"/>
                      <a:r>
                        <a:rPr lang="es-CO" sz="1100" b="0" i="0" u="none" strike="noStrike" dirty="0">
                          <a:solidFill>
                            <a:srgbClr val="000000"/>
                          </a:solidFill>
                          <a:effectLst/>
                          <a:latin typeface="Calibri" panose="020F0502020204030204" pitchFamily="34" charset="0"/>
                        </a:rPr>
                        <a:t>INGRESOS POR PRESTACION DE SERVICIOS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39,993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30,573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9,420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31</a:t>
                      </a:r>
                    </a:p>
                  </a:txBody>
                  <a:tcPr marL="7218" marR="7218" marT="7218" marB="0" anchor="b">
                    <a:lnL>
                      <a:noFill/>
                    </a:lnL>
                    <a:lnR>
                      <a:noFill/>
                    </a:lnR>
                    <a:lnT>
                      <a:noFill/>
                    </a:lnT>
                    <a:lnB>
                      <a:noFill/>
                    </a:lnB>
                  </a:tcPr>
                </a:tc>
                <a:extLst>
                  <a:ext uri="{0D108BD9-81ED-4DB2-BD59-A6C34878D82A}">
                    <a16:rowId xmlns:a16="http://schemas.microsoft.com/office/drawing/2014/main" val="3062517796"/>
                  </a:ext>
                </a:extLst>
              </a:tr>
              <a:tr h="204106">
                <a:tc>
                  <a:txBody>
                    <a:bodyPr/>
                    <a:lstStyle/>
                    <a:p>
                      <a:pPr algn="l" fontAlgn="b"/>
                      <a:r>
                        <a:rPr lang="es-CO" sz="1100" b="0" i="0" u="none" strike="noStrike" dirty="0">
                          <a:solidFill>
                            <a:srgbClr val="000000"/>
                          </a:solidFill>
                          <a:effectLst/>
                          <a:latin typeface="Calibri" panose="020F0502020204030204" pitchFamily="34" charset="0"/>
                        </a:rPr>
                        <a:t>FINANCIEROS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533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-48</a:t>
                      </a:r>
                    </a:p>
                  </a:txBody>
                  <a:tcPr marL="7218" marR="7218" marT="7218" marB="0" anchor="b">
                    <a:lnL>
                      <a:noFill/>
                    </a:lnL>
                    <a:lnR>
                      <a:noFill/>
                    </a:lnR>
                    <a:lnT>
                      <a:noFill/>
                    </a:lnT>
                    <a:lnB>
                      <a:noFill/>
                    </a:lnB>
                  </a:tcPr>
                </a:tc>
                <a:extLst>
                  <a:ext uri="{0D108BD9-81ED-4DB2-BD59-A6C34878D82A}">
                    <a16:rowId xmlns:a16="http://schemas.microsoft.com/office/drawing/2014/main" val="1110791097"/>
                  </a:ext>
                </a:extLst>
              </a:tr>
              <a:tr h="204106">
                <a:tc>
                  <a:txBody>
                    <a:bodyPr/>
                    <a:lstStyle/>
                    <a:p>
                      <a:pPr algn="l" fontAlgn="b"/>
                      <a:r>
                        <a:rPr lang="es-CO" sz="1100" b="0" i="0" u="none" strike="noStrike">
                          <a:solidFill>
                            <a:srgbClr val="000000"/>
                          </a:solidFill>
                          <a:effectLst/>
                          <a:latin typeface="Calibri" panose="020F0502020204030204" pitchFamily="34" charset="0"/>
                        </a:rPr>
                        <a:t>INGRESOS DIVERSOS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97</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33</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195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6237799"/>
                  </a:ext>
                </a:extLst>
              </a:tr>
              <a:tr h="204106">
                <a:tc>
                  <a:txBody>
                    <a:bodyPr/>
                    <a:lstStyle/>
                    <a:p>
                      <a:pPr algn="l" fontAlgn="b"/>
                      <a:r>
                        <a:rPr lang="es-CO" sz="1100" b="1" i="0" u="none" strike="noStrike">
                          <a:solidFill>
                            <a:srgbClr val="000000"/>
                          </a:solidFill>
                          <a:effectLst/>
                          <a:latin typeface="Calibri" panose="020F0502020204030204" pitchFamily="34" charset="0"/>
                        </a:rPr>
                        <a:t>TOTAL INGRESOS OPERACIONALES</a:t>
                      </a: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40,370</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31,139</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9,231</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30</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11121055"/>
                  </a:ext>
                </a:extLst>
              </a:tr>
              <a:tr h="184486">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35405705"/>
                  </a:ext>
                </a:extLst>
              </a:tr>
              <a:tr h="361356">
                <a:tc>
                  <a:txBody>
                    <a:bodyPr/>
                    <a:lstStyle/>
                    <a:p>
                      <a:pPr algn="l" fontAlgn="b"/>
                      <a:r>
                        <a:rPr lang="es-CO" sz="1100" b="0" i="0" u="none" strike="noStrike">
                          <a:solidFill>
                            <a:srgbClr val="000000"/>
                          </a:solidFill>
                          <a:effectLst/>
                          <a:latin typeface="Calibri" panose="020F0502020204030204" pitchFamily="34" charset="0"/>
                        </a:rPr>
                        <a:t>GASTOS DE ADMINISTRACIÓN DE OPERACIÓN</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extLst>
                  <a:ext uri="{0D108BD9-81ED-4DB2-BD59-A6C34878D82A}">
                    <a16:rowId xmlns:a16="http://schemas.microsoft.com/office/drawing/2014/main" val="264614313"/>
                  </a:ext>
                </a:extLst>
              </a:tr>
              <a:tr h="204106">
                <a:tc>
                  <a:txBody>
                    <a:bodyPr/>
                    <a:lstStyle/>
                    <a:p>
                      <a:pPr algn="l" fontAlgn="b"/>
                      <a:r>
                        <a:rPr lang="es-CO" sz="1100" b="0" i="0" u="none" strike="noStrike" dirty="0">
                          <a:solidFill>
                            <a:srgbClr val="000000"/>
                          </a:solidFill>
                          <a:effectLst/>
                          <a:latin typeface="Calibri" panose="020F0502020204030204" pitchFamily="34" charset="0"/>
                        </a:rPr>
                        <a:t>GASTOS DE PERSONAL</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24,407</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17,206</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7,202</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42</a:t>
                      </a:r>
                    </a:p>
                  </a:txBody>
                  <a:tcPr marL="7218" marR="7218" marT="7218" marB="0" anchor="b">
                    <a:lnL>
                      <a:noFill/>
                    </a:lnL>
                    <a:lnR>
                      <a:noFill/>
                    </a:lnR>
                    <a:lnT>
                      <a:noFill/>
                    </a:lnT>
                    <a:lnB>
                      <a:noFill/>
                    </a:lnB>
                  </a:tcPr>
                </a:tc>
                <a:extLst>
                  <a:ext uri="{0D108BD9-81ED-4DB2-BD59-A6C34878D82A}">
                    <a16:rowId xmlns:a16="http://schemas.microsoft.com/office/drawing/2014/main" val="2526598665"/>
                  </a:ext>
                </a:extLst>
              </a:tr>
              <a:tr h="204106">
                <a:tc>
                  <a:txBody>
                    <a:bodyPr/>
                    <a:lstStyle/>
                    <a:p>
                      <a:pPr algn="l" fontAlgn="b"/>
                      <a:r>
                        <a:rPr lang="es-CO" sz="1100" b="0" i="0" u="none" strike="noStrike">
                          <a:solidFill>
                            <a:srgbClr val="000000"/>
                          </a:solidFill>
                          <a:effectLst/>
                          <a:latin typeface="Calibri" panose="020F0502020204030204" pitchFamily="34" charset="0"/>
                        </a:rPr>
                        <a:t>GASTOS GENERALES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11,183</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7,189</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3,994</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56</a:t>
                      </a:r>
                    </a:p>
                  </a:txBody>
                  <a:tcPr marL="7218" marR="7218" marT="7218" marB="0" anchor="b">
                    <a:lnL>
                      <a:noFill/>
                    </a:lnL>
                    <a:lnR>
                      <a:noFill/>
                    </a:lnR>
                    <a:lnT>
                      <a:noFill/>
                    </a:lnT>
                    <a:lnB>
                      <a:noFill/>
                    </a:lnB>
                  </a:tcPr>
                </a:tc>
                <a:extLst>
                  <a:ext uri="{0D108BD9-81ED-4DB2-BD59-A6C34878D82A}">
                    <a16:rowId xmlns:a16="http://schemas.microsoft.com/office/drawing/2014/main" val="3244847233"/>
                  </a:ext>
                </a:extLst>
              </a:tr>
              <a:tr h="204106">
                <a:tc>
                  <a:txBody>
                    <a:bodyPr/>
                    <a:lstStyle/>
                    <a:p>
                      <a:pPr algn="l" fontAlgn="b"/>
                      <a:r>
                        <a:rPr lang="es-CO" sz="1100" b="0" i="0" u="none" strike="noStrike">
                          <a:solidFill>
                            <a:srgbClr val="000000"/>
                          </a:solidFill>
                          <a:effectLst/>
                          <a:latin typeface="Calibri" panose="020F0502020204030204" pitchFamily="34" charset="0"/>
                        </a:rPr>
                        <a:t>IMPUESTOS, CONTRIBUCIONES Y TASAS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242</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257</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a:t>
                      </a:r>
                    </a:p>
                  </a:txBody>
                  <a:tcPr marL="7218" marR="7218" marT="7218" marB="0" anchor="b">
                    <a:lnL>
                      <a:noFill/>
                    </a:lnL>
                    <a:lnR>
                      <a:noFill/>
                    </a:lnR>
                    <a:lnT>
                      <a:noFill/>
                    </a:lnT>
                    <a:lnB>
                      <a:noFill/>
                    </a:lnB>
                  </a:tcPr>
                </a:tc>
                <a:extLst>
                  <a:ext uri="{0D108BD9-81ED-4DB2-BD59-A6C34878D82A}">
                    <a16:rowId xmlns:a16="http://schemas.microsoft.com/office/drawing/2014/main" val="1674297203"/>
                  </a:ext>
                </a:extLst>
              </a:tr>
              <a:tr h="204106">
                <a:tc>
                  <a:txBody>
                    <a:bodyPr/>
                    <a:lstStyle/>
                    <a:p>
                      <a:pPr algn="l" fontAlgn="b"/>
                      <a:r>
                        <a:rPr lang="es-CO" sz="1100" b="0" i="0" u="none" strike="noStrike" dirty="0">
                          <a:solidFill>
                            <a:srgbClr val="000000"/>
                          </a:solidFill>
                          <a:effectLst/>
                          <a:latin typeface="Calibri" panose="020F0502020204030204" pitchFamily="34" charset="0"/>
                        </a:rPr>
                        <a:t>GASTOS GENERALES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2,447</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3,963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-1,517</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-38</a:t>
                      </a:r>
                    </a:p>
                  </a:txBody>
                  <a:tcPr marL="7218" marR="7218" marT="7218" marB="0" anchor="b">
                    <a:lnL>
                      <a:noFill/>
                    </a:lnL>
                    <a:lnR>
                      <a:noFill/>
                    </a:lnR>
                    <a:lnT>
                      <a:noFill/>
                    </a:lnT>
                    <a:lnB>
                      <a:noFill/>
                    </a:lnB>
                  </a:tcPr>
                </a:tc>
                <a:extLst>
                  <a:ext uri="{0D108BD9-81ED-4DB2-BD59-A6C34878D82A}">
                    <a16:rowId xmlns:a16="http://schemas.microsoft.com/office/drawing/2014/main" val="3398849526"/>
                  </a:ext>
                </a:extLst>
              </a:tr>
              <a:tr h="204106">
                <a:tc>
                  <a:txBody>
                    <a:bodyPr/>
                    <a:lstStyle/>
                    <a:p>
                      <a:pPr algn="l" fontAlgn="b"/>
                      <a:r>
                        <a:rPr lang="es-CO" sz="1100" b="0" i="0" u="none" strike="noStrike" dirty="0">
                          <a:solidFill>
                            <a:srgbClr val="000000"/>
                          </a:solidFill>
                          <a:effectLst/>
                          <a:latin typeface="Calibri" panose="020F0502020204030204" pitchFamily="34" charset="0"/>
                        </a:rPr>
                        <a:t>DEPRECIACION,AMORTIZACION</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117</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121</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-4</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-3</a:t>
                      </a:r>
                    </a:p>
                  </a:txBody>
                  <a:tcPr marL="7218" marR="7218" marT="7218" marB="0" anchor="b">
                    <a:lnL>
                      <a:noFill/>
                    </a:lnL>
                    <a:lnR>
                      <a:noFill/>
                    </a:lnR>
                    <a:lnT>
                      <a:noFill/>
                    </a:lnT>
                    <a:lnB>
                      <a:noFill/>
                    </a:lnB>
                  </a:tcPr>
                </a:tc>
                <a:extLst>
                  <a:ext uri="{0D108BD9-81ED-4DB2-BD59-A6C34878D82A}">
                    <a16:rowId xmlns:a16="http://schemas.microsoft.com/office/drawing/2014/main" val="712723920"/>
                  </a:ext>
                </a:extLst>
              </a:tr>
              <a:tr h="204106">
                <a:tc>
                  <a:txBody>
                    <a:bodyPr/>
                    <a:lstStyle/>
                    <a:p>
                      <a:pPr algn="l" fontAlgn="b"/>
                      <a:r>
                        <a:rPr lang="es-CO" sz="1100" b="0" i="0" u="none" strike="noStrike" dirty="0">
                          <a:solidFill>
                            <a:srgbClr val="000000"/>
                          </a:solidFill>
                          <a:effectLst/>
                          <a:latin typeface="Calibri" panose="020F0502020204030204" pitchFamily="34" charset="0"/>
                        </a:rPr>
                        <a:t>OTROS GASTOS OPERACIONALES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1,377</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1,622</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7218271"/>
                  </a:ext>
                </a:extLst>
              </a:tr>
              <a:tr h="204106">
                <a:tc>
                  <a:txBody>
                    <a:bodyPr/>
                    <a:lstStyle/>
                    <a:p>
                      <a:pPr algn="l" fontAlgn="b"/>
                      <a:r>
                        <a:rPr lang="es-CO" sz="1100" b="1" i="0" u="none" strike="noStrike">
                          <a:solidFill>
                            <a:srgbClr val="000000"/>
                          </a:solidFill>
                          <a:effectLst/>
                          <a:latin typeface="Calibri" panose="020F0502020204030204" pitchFamily="34" charset="0"/>
                        </a:rPr>
                        <a:t>TOTAL GASTOS DE ADMINISTRACION</a:t>
                      </a: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39,773</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30,359</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9,414</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31</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1929773"/>
                  </a:ext>
                </a:extLst>
              </a:tr>
              <a:tr h="184486">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76697749"/>
                  </a:ext>
                </a:extLst>
              </a:tr>
              <a:tr h="361356">
                <a:tc gridSpan="2">
                  <a:txBody>
                    <a:bodyPr/>
                    <a:lstStyle/>
                    <a:p>
                      <a:pPr algn="l" fontAlgn="b"/>
                      <a:r>
                        <a:rPr lang="es-CO" sz="1100" b="1" i="0" u="none" strike="noStrike" dirty="0">
                          <a:solidFill>
                            <a:srgbClr val="000000"/>
                          </a:solidFill>
                          <a:effectLst/>
                          <a:latin typeface="Calibri" panose="020F0502020204030204" pitchFamily="34" charset="0"/>
                        </a:rPr>
                        <a:t>RESULTADO DEL PERIODO ANTES DE IMPUESTOS</a:t>
                      </a:r>
                    </a:p>
                  </a:txBody>
                  <a:tcPr marL="7218" marR="7218" marT="7218" marB="0" anchor="b">
                    <a:lnL>
                      <a:noFill/>
                    </a:lnL>
                    <a:lnR>
                      <a:noFill/>
                    </a:lnR>
                    <a:lnT>
                      <a:noFill/>
                    </a:lnT>
                    <a:lnB>
                      <a:noFill/>
                    </a:lnB>
                  </a:tcPr>
                </a:tc>
                <a:tc hMerge="1">
                  <a:txBody>
                    <a:bodyPr/>
                    <a:lstStyle/>
                    <a:p>
                      <a:endParaRPr lang="es-CO"/>
                    </a:p>
                  </a:txBody>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597</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780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-183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-23</a:t>
                      </a:r>
                    </a:p>
                  </a:txBody>
                  <a:tcPr marL="7218" marR="7218" marT="7218" marB="0" anchor="b">
                    <a:lnL>
                      <a:noFill/>
                    </a:lnL>
                    <a:lnR>
                      <a:noFill/>
                    </a:lnR>
                    <a:lnT>
                      <a:noFill/>
                    </a:lnT>
                    <a:lnB>
                      <a:noFill/>
                    </a:lnB>
                  </a:tcPr>
                </a:tc>
                <a:extLst>
                  <a:ext uri="{0D108BD9-81ED-4DB2-BD59-A6C34878D82A}">
                    <a16:rowId xmlns:a16="http://schemas.microsoft.com/office/drawing/2014/main" val="2815151499"/>
                  </a:ext>
                </a:extLst>
              </a:tr>
              <a:tr h="184486">
                <a:tc>
                  <a:txBody>
                    <a:bodyPr/>
                    <a:lstStyle/>
                    <a:p>
                      <a:pPr algn="l" fontAlgn="b"/>
                      <a:r>
                        <a:rPr lang="es-CO" sz="1100" b="0" i="0" u="none" strike="noStrike">
                          <a:solidFill>
                            <a:srgbClr val="000000"/>
                          </a:solidFill>
                          <a:effectLst/>
                          <a:latin typeface="Calibri" panose="020F0502020204030204" pitchFamily="34" charset="0"/>
                        </a:rPr>
                        <a:t>IMPUESTO SOBRE LA RENTA Y COMPLEM.</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219</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228</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9871748"/>
                  </a:ext>
                </a:extLst>
              </a:tr>
              <a:tr h="204106">
                <a:tc>
                  <a:txBody>
                    <a:bodyPr/>
                    <a:lstStyle/>
                    <a:p>
                      <a:pPr algn="l" fontAlgn="b"/>
                      <a:r>
                        <a:rPr lang="es-CO" sz="1100" b="1" i="0" u="none" strike="noStrike">
                          <a:solidFill>
                            <a:srgbClr val="000000"/>
                          </a:solidFill>
                          <a:effectLst/>
                          <a:latin typeface="Calibri" panose="020F0502020204030204" pitchFamily="34" charset="0"/>
                        </a:rPr>
                        <a:t>RESULTADO DEL PERIODO</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a:solidFill>
                            <a:srgbClr val="000000"/>
                          </a:solidFill>
                          <a:effectLst/>
                          <a:latin typeface="Calibri" panose="020F0502020204030204" pitchFamily="34" charset="0"/>
                        </a:rPr>
                        <a:t>378</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a:solidFill>
                            <a:srgbClr val="000000"/>
                          </a:solidFill>
                          <a:effectLst/>
                          <a:latin typeface="Calibri" panose="020F0502020204030204" pitchFamily="34" charset="0"/>
                        </a:rPr>
                        <a:t>552</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a:solidFill>
                            <a:srgbClr val="000000"/>
                          </a:solidFill>
                          <a:effectLst/>
                          <a:latin typeface="Calibri" panose="020F0502020204030204" pitchFamily="34" charset="0"/>
                        </a:rPr>
                        <a:t>-174</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dirty="0">
                          <a:solidFill>
                            <a:srgbClr val="000000"/>
                          </a:solidFill>
                          <a:effectLst/>
                          <a:latin typeface="Calibri" panose="020F0502020204030204" pitchFamily="34" charset="0"/>
                        </a:rPr>
                        <a:t>-31</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85251554"/>
                  </a:ext>
                </a:extLst>
              </a:tr>
              <a:tr h="204106">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09024067"/>
                  </a:ext>
                </a:extLst>
              </a:tr>
              <a:tr h="204106">
                <a:tc>
                  <a:txBody>
                    <a:bodyPr/>
                    <a:lstStyle/>
                    <a:p>
                      <a:pPr algn="l" fontAlgn="b"/>
                      <a:r>
                        <a:rPr lang="es-CO" sz="1100" b="1" i="0" u="none" strike="noStrike">
                          <a:solidFill>
                            <a:srgbClr val="000000"/>
                          </a:solidFill>
                          <a:effectLst/>
                          <a:latin typeface="Calibri" panose="020F0502020204030204" pitchFamily="34" charset="0"/>
                        </a:rPr>
                        <a:t>RESULTADOS ACUMULADOS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extLst>
                  <a:ext uri="{0D108BD9-81ED-4DB2-BD59-A6C34878D82A}">
                    <a16:rowId xmlns:a16="http://schemas.microsoft.com/office/drawing/2014/main" val="1843405272"/>
                  </a:ext>
                </a:extLst>
              </a:tr>
              <a:tr h="204106">
                <a:tc>
                  <a:txBody>
                    <a:bodyPr/>
                    <a:lstStyle/>
                    <a:p>
                      <a:pPr algn="l" fontAlgn="b"/>
                      <a:r>
                        <a:rPr lang="es-CO" sz="1100" b="0" i="0" u="none" strike="noStrike">
                          <a:solidFill>
                            <a:srgbClr val="000000"/>
                          </a:solidFill>
                          <a:effectLst/>
                          <a:latin typeface="Calibri" panose="020F0502020204030204" pitchFamily="34" charset="0"/>
                        </a:rPr>
                        <a:t>RESULTADOS EJERCICIOS ANTERIORES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29</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29</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7218" marR="7218" marT="7218" marB="0" anchor="b">
                    <a:lnL>
                      <a:noFill/>
                    </a:lnL>
                    <a:lnR>
                      <a:noFill/>
                    </a:lnR>
                    <a:lnT>
                      <a:noFill/>
                    </a:lnT>
                    <a:lnB>
                      <a:noFill/>
                    </a:lnB>
                  </a:tcPr>
                </a:tc>
                <a:extLst>
                  <a:ext uri="{0D108BD9-81ED-4DB2-BD59-A6C34878D82A}">
                    <a16:rowId xmlns:a16="http://schemas.microsoft.com/office/drawing/2014/main" val="2162937259"/>
                  </a:ext>
                </a:extLst>
              </a:tr>
              <a:tr h="204106">
                <a:tc>
                  <a:txBody>
                    <a:bodyPr/>
                    <a:lstStyle/>
                    <a:p>
                      <a:pPr algn="l" fontAlgn="b"/>
                      <a:r>
                        <a:rPr lang="es-CO" sz="1100" b="0" i="0" u="none" strike="noStrike">
                          <a:solidFill>
                            <a:srgbClr val="000000"/>
                          </a:solidFill>
                          <a:effectLst/>
                          <a:latin typeface="Calibri" panose="020F0502020204030204" pitchFamily="34" charset="0"/>
                        </a:rPr>
                        <a:t>RESULTADO DEL PERIODO</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378</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552</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-174</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-31</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6135490"/>
                  </a:ext>
                </a:extLst>
              </a:tr>
              <a:tr h="204106">
                <a:tc>
                  <a:txBody>
                    <a:bodyPr/>
                    <a:lstStyle/>
                    <a:p>
                      <a:pPr algn="l" fontAlgn="b"/>
                      <a:r>
                        <a:rPr lang="es-CO" sz="1100" b="1" i="0" u="none" strike="noStrike">
                          <a:solidFill>
                            <a:srgbClr val="000000"/>
                          </a:solidFill>
                          <a:effectLst/>
                          <a:latin typeface="Calibri" panose="020F0502020204030204" pitchFamily="34" charset="0"/>
                        </a:rPr>
                        <a:t>RESULTADOS POR DISTRIBUIR</a:t>
                      </a: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407</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552</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-145</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-26</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90615036"/>
                  </a:ext>
                </a:extLst>
              </a:tr>
            </a:tbl>
          </a:graphicData>
        </a:graphic>
      </p:graphicFrame>
      <p:sp>
        <p:nvSpPr>
          <p:cNvPr id="6" name="Título 1">
            <a:extLst>
              <a:ext uri="{FF2B5EF4-FFF2-40B4-BE49-F238E27FC236}">
                <a16:creationId xmlns:a16="http://schemas.microsoft.com/office/drawing/2014/main" id="{7304EFE3-98E5-46B8-AC3D-521DB0A1AE9C}"/>
              </a:ext>
            </a:extLst>
          </p:cNvPr>
          <p:cNvSpPr txBox="1">
            <a:spLocks/>
          </p:cNvSpPr>
          <p:nvPr/>
        </p:nvSpPr>
        <p:spPr>
          <a:xfrm>
            <a:off x="1391525" y="30636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800" b="1" dirty="0">
                <a:solidFill>
                  <a:srgbClr val="002060"/>
                </a:solidFill>
                <a:latin typeface="+mn-lt"/>
                <a:ea typeface="+mn-ea"/>
                <a:cs typeface="+mn-cs"/>
              </a:rPr>
              <a:t>ESTADO DE RESULTADO INTEGRAL INDIVIDUAL</a:t>
            </a:r>
          </a:p>
          <a:p>
            <a:pPr algn="ctr">
              <a:defRPr/>
            </a:pPr>
            <a:r>
              <a:rPr lang="es-CO" sz="1050" b="1" dirty="0">
                <a:solidFill>
                  <a:srgbClr val="002060"/>
                </a:solidFill>
                <a:latin typeface="+mn-lt"/>
                <a:ea typeface="+mn-ea"/>
                <a:cs typeface="+mn-cs"/>
              </a:rPr>
              <a:t>DEL 1° AL 31 DE DICIEMBRE DE 2018 Y DEL 1° AL 31 DE DICIEMBRE DE 2017</a:t>
            </a:r>
          </a:p>
          <a:p>
            <a:pPr algn="ctr">
              <a:defRPr/>
            </a:pPr>
            <a:r>
              <a:rPr lang="es-CO" sz="1050" b="1" dirty="0">
                <a:solidFill>
                  <a:srgbClr val="002060"/>
                </a:solidFill>
                <a:latin typeface="+mn-lt"/>
                <a:ea typeface="+mn-ea"/>
                <a:cs typeface="+mn-cs"/>
              </a:rPr>
              <a:t>(cifras expresadas en millones de pesos)</a:t>
            </a:r>
          </a:p>
          <a:p>
            <a:pPr>
              <a:defRPr/>
            </a:pPr>
            <a:endParaRPr lang="es-CO" sz="1600" dirty="0">
              <a:solidFill>
                <a:srgbClr val="0070C0"/>
              </a:solidFill>
              <a:latin typeface="+mn-lt"/>
              <a:ea typeface="+mn-ea"/>
              <a:cs typeface="Lato Regular"/>
            </a:endParaRPr>
          </a:p>
        </p:txBody>
      </p:sp>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2965361" y="296159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2965361" y="319617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4" action="ppaction://hlinksldjump" highlightClick="1"/>
            <a:extLst>
              <a:ext uri="{FF2B5EF4-FFF2-40B4-BE49-F238E27FC236}">
                <a16:creationId xmlns:a16="http://schemas.microsoft.com/office/drawing/2014/main" id="{CD1160F1-BFAD-40DE-9AA2-D7C6FF6B85A5}"/>
              </a:ext>
            </a:extLst>
          </p:cNvPr>
          <p:cNvSpPr/>
          <p:nvPr/>
        </p:nvSpPr>
        <p:spPr>
          <a:xfrm>
            <a:off x="3711827" y="335974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3275598" y="356577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3275598" y="379595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3275598" y="400294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DE0B302A-67AB-443B-BD76-7C9977D684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F0465F43-DEFE-4BDA-BFDE-E3FAA8E475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AF816BFD-AD1B-48C5-8B73-42226AF0078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DC1B2133-2D03-4D3F-901A-F4208CC93B20}"/>
              </a:ext>
            </a:extLst>
          </p:cNvPr>
          <p:cNvSpPr txBox="1"/>
          <p:nvPr/>
        </p:nvSpPr>
        <p:spPr>
          <a:xfrm>
            <a:off x="6627639" y="6551638"/>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647656"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Título 1">
            <a:extLst>
              <a:ext uri="{FF2B5EF4-FFF2-40B4-BE49-F238E27FC236}">
                <a16:creationId xmlns:a16="http://schemas.microsoft.com/office/drawing/2014/main" id="{15298633-5907-43AC-BD1D-E2470F294D8B}"/>
              </a:ext>
            </a:extLst>
          </p:cNvPr>
          <p:cNvSpPr txBox="1">
            <a:spLocks/>
          </p:cNvSpPr>
          <p:nvPr/>
        </p:nvSpPr>
        <p:spPr>
          <a:xfrm>
            <a:off x="1020846" y="180674"/>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b="1" dirty="0">
                <a:solidFill>
                  <a:srgbClr val="293166"/>
                </a:solidFill>
                <a:latin typeface="+mn-lt"/>
                <a:ea typeface="+mn-ea"/>
                <a:cs typeface="Lato Regular"/>
              </a:rPr>
              <a:t>PROYECTO DISTRIBUCION UTILIDADES</a:t>
            </a:r>
          </a:p>
          <a:p>
            <a:pPr algn="ctr">
              <a:defRPr/>
            </a:pPr>
            <a:r>
              <a:rPr lang="es-CO" sz="900" b="1" dirty="0">
                <a:solidFill>
                  <a:srgbClr val="293166"/>
                </a:solidFill>
                <a:cs typeface="Lato Regular"/>
              </a:rPr>
              <a:t>ENTRE EL 1° DE ENERO Y EL 31 DE DICIEMBRE DE 2018</a:t>
            </a:r>
          </a:p>
          <a:p>
            <a:pPr algn="ctr">
              <a:defRPr/>
            </a:pPr>
            <a:r>
              <a:rPr lang="es-CO" sz="900" b="1" dirty="0">
                <a:solidFill>
                  <a:srgbClr val="293166"/>
                </a:solidFill>
                <a:latin typeface="+mn-lt"/>
                <a:ea typeface="+mn-ea"/>
                <a:cs typeface="Lato Regular"/>
              </a:rPr>
              <a:t>(cifras expresadas en pesos)</a:t>
            </a:r>
          </a:p>
          <a:p>
            <a:pPr>
              <a:defRPr/>
            </a:pPr>
            <a:endParaRPr lang="es-CO" sz="1600" dirty="0">
              <a:solidFill>
                <a:srgbClr val="0070C0"/>
              </a:solidFill>
              <a:latin typeface="+mn-lt"/>
              <a:ea typeface="+mn-ea"/>
              <a:cs typeface="Lato Regular"/>
            </a:endParaRPr>
          </a:p>
        </p:txBody>
      </p:sp>
      <p:graphicFrame>
        <p:nvGraphicFramePr>
          <p:cNvPr id="7" name="Tabla 6">
            <a:extLst>
              <a:ext uri="{FF2B5EF4-FFF2-40B4-BE49-F238E27FC236}">
                <a16:creationId xmlns:a16="http://schemas.microsoft.com/office/drawing/2014/main" id="{EF8FB385-9FA1-40E5-B41B-3D6FCF8B3B91}"/>
              </a:ext>
            </a:extLst>
          </p:cNvPr>
          <p:cNvGraphicFramePr>
            <a:graphicFrameLocks noGrp="1"/>
          </p:cNvGraphicFramePr>
          <p:nvPr>
            <p:extLst/>
          </p:nvPr>
        </p:nvGraphicFramePr>
        <p:xfrm>
          <a:off x="1535106" y="1089686"/>
          <a:ext cx="8575051" cy="5195913"/>
        </p:xfrm>
        <a:graphic>
          <a:graphicData uri="http://schemas.openxmlformats.org/drawingml/2006/table">
            <a:tbl>
              <a:tblPr/>
              <a:tblGrid>
                <a:gridCol w="3854153">
                  <a:extLst>
                    <a:ext uri="{9D8B030D-6E8A-4147-A177-3AD203B41FA5}">
                      <a16:colId xmlns:a16="http://schemas.microsoft.com/office/drawing/2014/main" val="3641183724"/>
                    </a:ext>
                  </a:extLst>
                </a:gridCol>
                <a:gridCol w="1460706">
                  <a:extLst>
                    <a:ext uri="{9D8B030D-6E8A-4147-A177-3AD203B41FA5}">
                      <a16:colId xmlns:a16="http://schemas.microsoft.com/office/drawing/2014/main" val="240081574"/>
                    </a:ext>
                  </a:extLst>
                </a:gridCol>
                <a:gridCol w="449792">
                  <a:extLst>
                    <a:ext uri="{9D8B030D-6E8A-4147-A177-3AD203B41FA5}">
                      <a16:colId xmlns:a16="http://schemas.microsoft.com/office/drawing/2014/main" val="246472061"/>
                    </a:ext>
                  </a:extLst>
                </a:gridCol>
                <a:gridCol w="909722">
                  <a:extLst>
                    <a:ext uri="{9D8B030D-6E8A-4147-A177-3AD203B41FA5}">
                      <a16:colId xmlns:a16="http://schemas.microsoft.com/office/drawing/2014/main" val="1255304037"/>
                    </a:ext>
                  </a:extLst>
                </a:gridCol>
                <a:gridCol w="1900678">
                  <a:extLst>
                    <a:ext uri="{9D8B030D-6E8A-4147-A177-3AD203B41FA5}">
                      <a16:colId xmlns:a16="http://schemas.microsoft.com/office/drawing/2014/main" val="1601839477"/>
                    </a:ext>
                  </a:extLst>
                </a:gridCol>
              </a:tblGrid>
              <a:tr h="258030">
                <a:tc gridSpan="3">
                  <a:txBody>
                    <a:bodyPr/>
                    <a:lstStyle/>
                    <a:p>
                      <a:pPr algn="l" fontAlgn="b"/>
                      <a:r>
                        <a:rPr lang="es-CO" sz="1400" b="1" i="0" u="none" strike="noStrike" dirty="0">
                          <a:solidFill>
                            <a:srgbClr val="000000"/>
                          </a:solidFill>
                          <a:effectLst/>
                          <a:latin typeface="+mn-lt"/>
                        </a:rPr>
                        <a:t>Utilidad Neta del ejercicio después de provisión para Impuesto de Renta</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O"/>
                    </a:p>
                  </a:txBody>
                  <a:tcPr/>
                </a:tc>
                <a:tc hMerge="1">
                  <a:txBody>
                    <a:bodyPr/>
                    <a:lstStyle/>
                    <a:p>
                      <a:pPr algn="just" fontAlgn="ctr"/>
                      <a:r>
                        <a:rPr lang="es-CO" sz="1000" b="1" i="0" u="none" strike="noStrike" dirty="0">
                          <a:effectLst/>
                          <a:latin typeface="Arial Narrow" panose="020B060602020203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just" fontAlgn="ctr"/>
                      <a:r>
                        <a:rPr lang="es-CO" sz="1100" b="1" i="0" u="none" strike="noStrike">
                          <a:effectLst/>
                          <a:latin typeface="+mn-lt"/>
                        </a:rPr>
                        <a:t> </a:t>
                      </a:r>
                      <a:endParaRPr lang="es-CO" sz="1100" b="1" i="0" u="none" strike="noStrike" dirty="0">
                        <a:effectLst/>
                        <a:latin typeface="+mn-lt"/>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CO" sz="1400" b="0" i="0" u="none" strike="noStrike">
                          <a:effectLst/>
                          <a:latin typeface="+mn-lt"/>
                        </a:rPr>
                        <a:t> 406,909,251 </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84812575"/>
                  </a:ext>
                </a:extLst>
              </a:tr>
              <a:tr h="218153">
                <a:tc>
                  <a:txBody>
                    <a:bodyPr/>
                    <a:lstStyle/>
                    <a:p>
                      <a:pPr algn="l" fontAlgn="ctr"/>
                      <a:r>
                        <a:rPr lang="es-CO" sz="1400" b="0" i="0" u="none" strike="noStrike" dirty="0">
                          <a:effectLst/>
                          <a:latin typeface="+mn-lt"/>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none"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18443415"/>
                  </a:ext>
                </a:extLst>
              </a:tr>
              <a:tr h="258030">
                <a:tc>
                  <a:txBody>
                    <a:bodyPr/>
                    <a:lstStyle/>
                    <a:p>
                      <a:pPr algn="l" fontAlgn="ctr"/>
                      <a:r>
                        <a:rPr lang="es-CO" sz="1400" b="0" i="0" u="sng" strike="noStrike">
                          <a:effectLst/>
                          <a:latin typeface="+mn-lt"/>
                        </a:rPr>
                        <a:t>Menos: reservas normativas del año corriente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sng"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06503657"/>
                  </a:ext>
                </a:extLst>
              </a:tr>
              <a:tr h="234573">
                <a:tc>
                  <a:txBody>
                    <a:bodyPr/>
                    <a:lstStyle/>
                    <a:p>
                      <a:pPr algn="l" fontAlgn="ctr"/>
                      <a:r>
                        <a:rPr lang="es-CO" sz="1400" b="0" i="0" u="none" strike="noStrike" dirty="0">
                          <a:effectLst/>
                          <a:latin typeface="+mn-lt"/>
                        </a:rPr>
                        <a:t>Reserva Legal 10%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none"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( 40,690,925)</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17751195"/>
                  </a:ext>
                </a:extLst>
              </a:tr>
              <a:tr h="218153">
                <a:tc>
                  <a:txBody>
                    <a:bodyPr/>
                    <a:lstStyle/>
                    <a:p>
                      <a:pPr algn="l" fontAlgn="ctr"/>
                      <a:r>
                        <a:rPr lang="es-CO" sz="1400" b="0" i="0" u="none" strike="noStrike">
                          <a:effectLst/>
                          <a:latin typeface="+mn-lt"/>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none"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8002793"/>
                  </a:ext>
                </a:extLst>
              </a:tr>
              <a:tr h="234573">
                <a:tc gridSpan="3">
                  <a:txBody>
                    <a:bodyPr/>
                    <a:lstStyle/>
                    <a:p>
                      <a:pPr algn="l" fontAlgn="b"/>
                      <a:r>
                        <a:rPr lang="es-CO" sz="1400" b="1" i="0" u="none" strike="noStrike" dirty="0">
                          <a:solidFill>
                            <a:srgbClr val="000000"/>
                          </a:solidFill>
                          <a:effectLst/>
                          <a:latin typeface="+mn-lt"/>
                        </a:rPr>
                        <a:t>Total a disposición de la Asamblea para distribuir</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CO"/>
                    </a:p>
                  </a:txBody>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a:txBody>
                    <a:bodyPr/>
                    <a:lstStyle/>
                    <a:p>
                      <a:pPr algn="ctr" fontAlgn="ctr"/>
                      <a:r>
                        <a:rPr lang="es-CO" sz="1400" b="1" i="0" u="none" strike="noStrike" dirty="0">
                          <a:effectLst/>
                          <a:latin typeface="+mn-lt"/>
                        </a:rPr>
                        <a:t> 366,218,326 </a:t>
                      </a:r>
                    </a:p>
                  </a:txBody>
                  <a:tcPr marL="9525" marR="9525" marT="95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72046932"/>
                  </a:ext>
                </a:extLst>
              </a:tr>
              <a:tr h="199387">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29248880"/>
                  </a:ext>
                </a:extLst>
              </a:tr>
              <a:tr h="234573">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73739800"/>
                  </a:ext>
                </a:extLst>
              </a:tr>
              <a:tr h="218153">
                <a:tc>
                  <a:txBody>
                    <a:bodyPr/>
                    <a:lstStyle/>
                    <a:p>
                      <a:pPr algn="l" fontAlgn="ctr"/>
                      <a:r>
                        <a:rPr lang="es-CO" sz="1400" b="0" i="0" u="none" strike="noStrike">
                          <a:effectLst/>
                          <a:latin typeface="+mn-lt"/>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r>
                        <a:rPr lang="es-CO" sz="1400" b="0" i="0" u="none" strike="noStrike">
                          <a:effectLst/>
                          <a:latin typeface="+mn-lt"/>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6097973"/>
                  </a:ext>
                </a:extLst>
              </a:tr>
              <a:tr h="246302">
                <a:tc>
                  <a:txBody>
                    <a:bodyPr/>
                    <a:lstStyle/>
                    <a:p>
                      <a:pPr algn="l" fontAlgn="b"/>
                      <a:r>
                        <a:rPr lang="es-CO" sz="1100" b="0" i="0" u="none" strike="noStrike" dirty="0">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dirty="0">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92236228"/>
                  </a:ext>
                </a:extLst>
              </a:tr>
              <a:tr h="832734">
                <a:tc gridSpan="5">
                  <a:txBody>
                    <a:bodyPr/>
                    <a:lstStyle/>
                    <a:p>
                      <a:pPr algn="just" fontAlgn="b"/>
                      <a:r>
                        <a:rPr lang="es-CO" sz="1400" b="0" i="0" u="none" strike="noStrike">
                          <a:effectLst/>
                          <a:latin typeface="+mn-lt"/>
                        </a:rPr>
                        <a:t>Nota: Para pagar un dividendo en dinero de $0.02101047748984 por acción sobre 17.430.271.448 acciones suscritas y pagadas que se encuentran en circulación, a favor de quien tenga la calidad de Accionista al momento de exigirse el pago y en proporcion al número de acciones poseídas discriminado así:</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0082438"/>
                  </a:ext>
                </a:extLst>
              </a:tr>
              <a:tr h="234573">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endParaRPr lang="es-CO" sz="1000" b="0" i="0" u="none" strike="noStrike">
                        <a:effectLst/>
                        <a:latin typeface="Lucida Bright" panose="02040602050505020304" pitchFamily="18" charset="0"/>
                      </a:endParaRPr>
                    </a:p>
                  </a:txBody>
                  <a:tcPr marL="9525" marR="9525" marT="9525" marB="0" anchor="b">
                    <a:lnL>
                      <a:noFill/>
                    </a:lnL>
                    <a:lnR>
                      <a:noFill/>
                    </a:lnR>
                    <a:lnT>
                      <a:noFill/>
                    </a:lnT>
                    <a:lnB>
                      <a:noFill/>
                    </a:lnB>
                    <a:solidFill>
                      <a:srgbClr val="FFFFFF"/>
                    </a:solidFill>
                  </a:tcPr>
                </a:tc>
                <a:tc>
                  <a:txBody>
                    <a:bodyPr/>
                    <a:lstStyle/>
                    <a:p>
                      <a:pPr algn="l" fontAlgn="b"/>
                      <a:r>
                        <a:rPr lang="es-CO" sz="14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48397365"/>
                  </a:ext>
                </a:extLst>
              </a:tr>
              <a:tr h="774091">
                <a:tc>
                  <a:txBody>
                    <a:bodyPr/>
                    <a:lstStyle/>
                    <a:p>
                      <a:pPr algn="l" fontAlgn="b"/>
                      <a:r>
                        <a:rPr lang="es-CO" sz="1400" b="0" i="0" u="sng" strike="noStrike">
                          <a:effectLst/>
                          <a:latin typeface="+mn-lt"/>
                        </a:rPr>
                        <a:t>Participación Socios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CO" sz="1400" b="0" i="0" u="sng" strike="noStrike">
                          <a:effectLst/>
                          <a:latin typeface="+mn-lt"/>
                        </a:rPr>
                        <a:t>Acciones Suscritas y pagadas</a:t>
                      </a:r>
                    </a:p>
                  </a:txBody>
                  <a:tcPr marL="9525" marR="9525" marT="9525" marB="0" anchor="b">
                    <a:lnL>
                      <a:noFill/>
                    </a:lnL>
                    <a:lnR>
                      <a:noFill/>
                    </a:lnR>
                    <a:lnT>
                      <a:noFill/>
                    </a:lnT>
                    <a:lnB>
                      <a:noFill/>
                    </a:lnB>
                    <a:solidFill>
                      <a:srgbClr val="FFFFFF"/>
                    </a:solidFill>
                  </a:tcPr>
                </a:tc>
                <a:tc gridSpan="2">
                  <a:txBody>
                    <a:bodyPr/>
                    <a:lstStyle/>
                    <a:p>
                      <a:pPr algn="ctr" fontAlgn="b"/>
                      <a:r>
                        <a:rPr lang="es-CO" sz="1400" b="0" i="0" u="sng" strike="noStrike" dirty="0">
                          <a:effectLst/>
                          <a:latin typeface="+mn-lt"/>
                        </a:rPr>
                        <a:t>Porcentaje de participación</a:t>
                      </a:r>
                    </a:p>
                  </a:txBody>
                  <a:tcPr marL="9525" marR="9525" marT="9525" marB="0" anchor="b">
                    <a:lnL>
                      <a:noFill/>
                    </a:lnL>
                    <a:lnR>
                      <a:noFill/>
                    </a:lnR>
                    <a:lnT>
                      <a:noFill/>
                    </a:lnT>
                    <a:lnB>
                      <a:noFill/>
                    </a:lnB>
                    <a:solidFill>
                      <a:srgbClr val="FFFFFF"/>
                    </a:solidFill>
                  </a:tcPr>
                </a:tc>
                <a:tc hMerge="1">
                  <a:txBody>
                    <a:bodyPr/>
                    <a:lstStyle/>
                    <a:p>
                      <a:pPr algn="ctr" fontAlgn="b"/>
                      <a:endParaRPr lang="es-CO" sz="1100" b="0" i="0" u="sng" strike="noStrike" dirty="0">
                        <a:effectLst/>
                        <a:latin typeface="Arial Narrow" panose="020B0606020202030204" pitchFamily="34" charset="0"/>
                      </a:endParaRPr>
                    </a:p>
                  </a:txBody>
                  <a:tcPr marL="9525" marR="9525" marT="9525" marB="0" anchor="b">
                    <a:lnL>
                      <a:noFill/>
                    </a:lnL>
                    <a:lnR>
                      <a:noFill/>
                    </a:lnR>
                    <a:lnT>
                      <a:noFill/>
                    </a:lnT>
                    <a:lnB>
                      <a:noFill/>
                    </a:lnB>
                    <a:solidFill>
                      <a:srgbClr val="FFFFFF"/>
                    </a:solidFill>
                  </a:tcPr>
                </a:tc>
                <a:tc>
                  <a:txBody>
                    <a:bodyPr/>
                    <a:lstStyle/>
                    <a:p>
                      <a:pPr algn="ctr" fontAlgn="b"/>
                      <a:r>
                        <a:rPr lang="es-CO" sz="1400" b="0" i="0" u="sng" strike="noStrike" dirty="0">
                          <a:effectLst/>
                          <a:latin typeface="+mn-lt"/>
                        </a:rPr>
                        <a:t>Distribución</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469969723"/>
                  </a:ext>
                </a:extLst>
              </a:tr>
              <a:tr h="234573">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endParaRPr lang="es-CO" sz="1000" b="0" i="0" u="none" strike="noStrike">
                        <a:effectLst/>
                        <a:latin typeface="Lucida Bright" panose="02040602050505020304" pitchFamily="18" charset="0"/>
                      </a:endParaRPr>
                    </a:p>
                  </a:txBody>
                  <a:tcPr marL="9525" marR="9525" marT="9525" marB="0" anchor="b">
                    <a:lnL>
                      <a:noFill/>
                    </a:lnL>
                    <a:lnR>
                      <a:noFill/>
                    </a:lnR>
                    <a:lnT>
                      <a:noFill/>
                    </a:lnT>
                    <a:lnB>
                      <a:noFill/>
                    </a:lnB>
                    <a:solidFill>
                      <a:srgbClr val="FFFFFF"/>
                    </a:solidFill>
                  </a:tcPr>
                </a:tc>
                <a:tc>
                  <a:txBody>
                    <a:bodyPr/>
                    <a:lstStyle/>
                    <a:p>
                      <a:pPr algn="l" fontAlgn="b"/>
                      <a:r>
                        <a:rPr lang="es-CO" sz="1400" b="0" i="0" u="none" strike="noStrike" dirty="0">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59522957"/>
                  </a:ext>
                </a:extLst>
              </a:tr>
              <a:tr h="258030">
                <a:tc>
                  <a:txBody>
                    <a:bodyPr/>
                    <a:lstStyle/>
                    <a:p>
                      <a:pPr algn="l" fontAlgn="b"/>
                      <a:r>
                        <a:rPr lang="es-CO" sz="1400" b="0" i="0" u="none" strike="noStrike" dirty="0">
                          <a:effectLst/>
                          <a:latin typeface="+mn-lt"/>
                        </a:rPr>
                        <a:t>Central de Inversiones  SA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400" b="0" i="0" u="none" strike="noStrike">
                          <a:effectLst/>
                          <a:latin typeface="+mn-lt"/>
                        </a:rPr>
                        <a:t>17,430,270,668</a:t>
                      </a:r>
                    </a:p>
                  </a:txBody>
                  <a:tcPr marL="9525" marR="9525" marT="9525" marB="0" anchor="b">
                    <a:lnL>
                      <a:noFill/>
                    </a:lnL>
                    <a:lnR>
                      <a:noFill/>
                    </a:lnR>
                    <a:lnT>
                      <a:noFill/>
                    </a:lnT>
                    <a:lnB>
                      <a:noFill/>
                    </a:lnB>
                    <a:solidFill>
                      <a:srgbClr val="FFFFFF"/>
                    </a:solidFill>
                  </a:tcPr>
                </a:tc>
                <a:tc gridSpan="2">
                  <a:txBody>
                    <a:bodyPr/>
                    <a:lstStyle/>
                    <a:p>
                      <a:pPr algn="r" fontAlgn="b"/>
                      <a:r>
                        <a:rPr lang="es-CO" sz="1400" b="0" i="0" u="none" strike="noStrike">
                          <a:effectLst/>
                          <a:latin typeface="+mn-lt"/>
                        </a:rPr>
                        <a:t>99.9999955%</a:t>
                      </a:r>
                    </a:p>
                  </a:txBody>
                  <a:tcPr marL="9525" marR="9525" marT="9525" marB="0" anchor="b">
                    <a:lnL>
                      <a:noFill/>
                    </a:lnL>
                    <a:lnR>
                      <a:noFill/>
                    </a:lnR>
                    <a:lnT>
                      <a:noFill/>
                    </a:lnT>
                    <a:lnB>
                      <a:noFill/>
                    </a:lnB>
                    <a:solidFill>
                      <a:srgbClr val="FFFFFF"/>
                    </a:solidFill>
                  </a:tcPr>
                </a:tc>
                <a:tc hMerge="1">
                  <a:txBody>
                    <a:bodyPr/>
                    <a:lstStyle/>
                    <a:p>
                      <a:pPr algn="r" fontAlgn="b"/>
                      <a:endParaRPr lang="es-CO" sz="1100" b="0" i="0" u="none" strike="noStrike">
                        <a:effectLst/>
                        <a:latin typeface="Arial Narrow" panose="020B0606020202030204" pitchFamily="34" charset="0"/>
                      </a:endParaRPr>
                    </a:p>
                  </a:txBody>
                  <a:tcPr marL="9525" marR="9525" marT="9525" marB="0" anchor="b">
                    <a:lnL>
                      <a:noFill/>
                    </a:lnL>
                    <a:lnR>
                      <a:noFill/>
                    </a:lnR>
                    <a:lnT>
                      <a:noFill/>
                    </a:lnT>
                    <a:lnB>
                      <a:noFill/>
                    </a:lnB>
                    <a:solidFill>
                      <a:srgbClr val="FFFFFF"/>
                    </a:solidFill>
                  </a:tcPr>
                </a:tc>
                <a:tc>
                  <a:txBody>
                    <a:bodyPr/>
                    <a:lstStyle/>
                    <a:p>
                      <a:pPr algn="r" fontAlgn="b"/>
                      <a:r>
                        <a:rPr lang="es-CO" sz="1400" b="0" i="0" u="none" strike="noStrike">
                          <a:effectLst/>
                          <a:latin typeface="+mn-lt"/>
                        </a:rPr>
                        <a:t>366,218,310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63808157"/>
                  </a:ext>
                </a:extLst>
              </a:tr>
              <a:tr h="258030">
                <a:tc>
                  <a:txBody>
                    <a:bodyPr/>
                    <a:lstStyle/>
                    <a:p>
                      <a:pPr algn="l" fontAlgn="b"/>
                      <a:r>
                        <a:rPr lang="es-CO" sz="1400" b="0" i="0" u="none" strike="noStrike">
                          <a:effectLst/>
                          <a:latin typeface="+mn-lt"/>
                        </a:rPr>
                        <a:t>Fundación Corporación Financiera de Occidente</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400" b="0" i="0" u="none" strike="noStrike">
                          <a:effectLst/>
                          <a:latin typeface="+mn-lt"/>
                        </a:rPr>
                        <a:t>780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b"/>
                      <a:r>
                        <a:rPr lang="es-CO" sz="1400" b="0" i="0" u="none" strike="noStrike">
                          <a:effectLst/>
                          <a:latin typeface="+mn-lt"/>
                        </a:rPr>
                        <a:t>0.0000045%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r" fontAlgn="b"/>
                      <a:endParaRPr lang="es-CO" sz="1100" b="0" i="0" u="none" strike="noStrike">
                        <a:effectLst/>
                        <a:latin typeface="Arial Narrow" panose="020B0606020202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400" b="0" i="0" u="none" strike="noStrike">
                          <a:effectLst/>
                          <a:latin typeface="+mn-lt"/>
                        </a:rPr>
                        <a:t>16</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9837499"/>
                  </a:ext>
                </a:extLst>
              </a:tr>
              <a:tr h="269759">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400" b="0" i="0" u="none" strike="noStrike">
                          <a:effectLst/>
                          <a:latin typeface="+mn-lt"/>
                        </a:rPr>
                        <a:t>17,430,271,448</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r" fontAlgn="b"/>
                      <a:r>
                        <a:rPr lang="es-CO" sz="1400" b="0" i="0" u="none" strike="noStrike">
                          <a:effectLst/>
                          <a:latin typeface="+mn-lt"/>
                        </a:rPr>
                        <a:t>100.0000000%</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r" fontAlgn="b"/>
                      <a:endParaRPr lang="es-CO" sz="1100" b="0" i="0" u="none" strike="noStrike">
                        <a:effectLst/>
                        <a:latin typeface="Arial Narrow" panose="020B0606020202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400" b="0" i="0" u="none" strike="noStrike" dirty="0">
                          <a:effectLst/>
                          <a:latin typeface="+mn-lt"/>
                        </a:rPr>
                        <a:t>366,218,326</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3961134"/>
                  </a:ext>
                </a:extLst>
              </a:tr>
            </a:tbl>
          </a:graphicData>
        </a:graphic>
      </p:graphicFrame>
    </p:spTree>
    <p:extLst>
      <p:ext uri="{BB962C8B-B14F-4D97-AF65-F5344CB8AC3E}">
        <p14:creationId xmlns:p14="http://schemas.microsoft.com/office/powerpoint/2010/main" val="4002063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614387" y="6550223"/>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EAA368FF-2485-4500-B070-B445771BF4FA}"/>
              </a:ext>
            </a:extLst>
          </p:cNvPr>
          <p:cNvSpPr txBox="1"/>
          <p:nvPr/>
        </p:nvSpPr>
        <p:spPr>
          <a:xfrm>
            <a:off x="2480902" y="2721114"/>
            <a:ext cx="7217494" cy="1446550"/>
          </a:xfrm>
          <a:prstGeom prst="rect">
            <a:avLst/>
          </a:prstGeom>
          <a:noFill/>
        </p:spPr>
        <p:txBody>
          <a:bodyPr wrap="square" rtlCol="0">
            <a:spAutoFit/>
          </a:bodyPr>
          <a:lstStyle/>
          <a:p>
            <a:pPr algn="ctr"/>
            <a:r>
              <a:rPr lang="es-CO" sz="4400" b="1" dirty="0">
                <a:solidFill>
                  <a:srgbClr val="002060"/>
                </a:solidFill>
              </a:rPr>
              <a:t>INFORME DE REVISORÍA FISCAL</a:t>
            </a:r>
          </a:p>
        </p:txBody>
      </p:sp>
    </p:spTree>
    <p:extLst>
      <p:ext uri="{BB962C8B-B14F-4D97-AF65-F5344CB8AC3E}">
        <p14:creationId xmlns:p14="http://schemas.microsoft.com/office/powerpoint/2010/main" val="955726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647656" y="6563475"/>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EAA368FF-2485-4500-B070-B445771BF4FA}"/>
              </a:ext>
            </a:extLst>
          </p:cNvPr>
          <p:cNvSpPr txBox="1"/>
          <p:nvPr/>
        </p:nvSpPr>
        <p:spPr>
          <a:xfrm>
            <a:off x="2487253" y="2393229"/>
            <a:ext cx="7217494" cy="2123658"/>
          </a:xfrm>
          <a:prstGeom prst="rect">
            <a:avLst/>
          </a:prstGeom>
          <a:noFill/>
        </p:spPr>
        <p:txBody>
          <a:bodyPr wrap="square" rtlCol="0">
            <a:spAutoFit/>
          </a:bodyPr>
          <a:lstStyle/>
          <a:p>
            <a:pPr algn="ctr"/>
            <a:r>
              <a:rPr lang="es-CO" sz="4400" b="1" dirty="0">
                <a:solidFill>
                  <a:srgbClr val="002060"/>
                </a:solidFill>
              </a:rPr>
              <a:t>2. INFORME DE EJECUCIÓN PRESUPUESTAL</a:t>
            </a:r>
          </a:p>
          <a:p>
            <a:pPr algn="ctr"/>
            <a:r>
              <a:rPr lang="es-CO" sz="4400" b="1" dirty="0">
                <a:solidFill>
                  <a:srgbClr val="002060"/>
                </a:solidFill>
              </a:rPr>
              <a:t> A 31 DE DICIEMBRE DE 2018</a:t>
            </a:r>
            <a:endParaRPr lang="es-ES" sz="4400" b="1" dirty="0">
              <a:solidFill>
                <a:srgbClr val="002060"/>
              </a:solidFill>
            </a:endParaRPr>
          </a:p>
        </p:txBody>
      </p:sp>
    </p:spTree>
    <p:extLst>
      <p:ext uri="{BB962C8B-B14F-4D97-AF65-F5344CB8AC3E}">
        <p14:creationId xmlns:p14="http://schemas.microsoft.com/office/powerpoint/2010/main" val="2070210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563506"/>
            <a:ext cx="9143999" cy="1446550"/>
          </a:xfrm>
          <a:prstGeom prst="rect">
            <a:avLst/>
          </a:prstGeom>
          <a:noFill/>
        </p:spPr>
        <p:txBody>
          <a:bodyPr wrap="square" rtlCol="0">
            <a:spAutoFit/>
          </a:bodyPr>
          <a:lstStyle/>
          <a:p>
            <a:pPr algn="ctr"/>
            <a:r>
              <a:rPr lang="es-CO" sz="4400" b="1" dirty="0">
                <a:solidFill>
                  <a:srgbClr val="002060"/>
                </a:solidFill>
              </a:rPr>
              <a:t>Ejecución de Ingresos FRISCO</a:t>
            </a:r>
          </a:p>
          <a:p>
            <a:pPr algn="ctr"/>
            <a:r>
              <a:rPr lang="es-CO" sz="4400" b="1" dirty="0">
                <a:solidFill>
                  <a:srgbClr val="002060"/>
                </a:solidFill>
              </a:rPr>
              <a:t>Diciembre 2018</a:t>
            </a:r>
            <a:endParaRPr lang="es-ES" sz="4400" b="1" dirty="0">
              <a:solidFill>
                <a:srgbClr val="002060"/>
              </a:solidFill>
            </a:endParaRPr>
          </a:p>
        </p:txBody>
      </p:sp>
      <p:pic>
        <p:nvPicPr>
          <p:cNvPr id="6" name="Imagen 5">
            <a:extLst>
              <a:ext uri="{FF2B5EF4-FFF2-40B4-BE49-F238E27FC236}">
                <a16:creationId xmlns:a16="http://schemas.microsoft.com/office/drawing/2014/main" id="{D557A352-A7E5-4B0E-BA29-B9B012E9C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A4C40EAB-EF93-4F73-AB65-4ABFD5BB2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06C7A238-31F4-4DD4-A51D-2A58C8060C2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DBB56FBF-6020-4641-8DB7-DBD2224B4BDC}"/>
              </a:ext>
            </a:extLst>
          </p:cNvPr>
          <p:cNvSpPr txBox="1"/>
          <p:nvPr/>
        </p:nvSpPr>
        <p:spPr>
          <a:xfrm>
            <a:off x="4130241"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950712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557A352-A7E5-4B0E-BA29-B9B012E9C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A4C40EAB-EF93-4F73-AB65-4ABFD5BB2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24C8C77F-A001-4D29-9F8F-FB97F7E3AEE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34652AA2-C299-4CF4-952D-0FDB0F0388D6}"/>
              </a:ext>
            </a:extLst>
          </p:cNvPr>
          <p:cNvSpPr txBox="1"/>
          <p:nvPr/>
        </p:nvSpPr>
        <p:spPr>
          <a:xfrm>
            <a:off x="4101000" y="6562251"/>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D4063932-3494-4219-BD08-5A966E4EFF4F}"/>
              </a:ext>
            </a:extLst>
          </p:cNvPr>
          <p:cNvPicPr>
            <a:picLocks noChangeAspect="1"/>
          </p:cNvPicPr>
          <p:nvPr/>
        </p:nvPicPr>
        <p:blipFill>
          <a:blip r:embed="rId4"/>
          <a:stretch>
            <a:fillRect/>
          </a:stretch>
        </p:blipFill>
        <p:spPr>
          <a:xfrm>
            <a:off x="957937" y="809998"/>
            <a:ext cx="10025944" cy="5451982"/>
          </a:xfrm>
          <a:prstGeom prst="rect">
            <a:avLst/>
          </a:prstGeom>
        </p:spPr>
      </p:pic>
    </p:spTree>
    <p:extLst>
      <p:ext uri="{BB962C8B-B14F-4D97-AF65-F5344CB8AC3E}">
        <p14:creationId xmlns:p14="http://schemas.microsoft.com/office/powerpoint/2010/main" val="2657767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187E9A3-EEF3-41F9-AF74-56E232CF3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F1462D18-E01A-4627-A064-D34B33794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28004296-1EA4-4BA3-9613-EFF0552B7E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835BACE8-58A5-4F29-9807-0301378BB92D}"/>
              </a:ext>
            </a:extLst>
          </p:cNvPr>
          <p:cNvSpPr txBox="1"/>
          <p:nvPr/>
        </p:nvSpPr>
        <p:spPr>
          <a:xfrm>
            <a:off x="4101000" y="6550223"/>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 name="Imagen 1">
            <a:extLst>
              <a:ext uri="{FF2B5EF4-FFF2-40B4-BE49-F238E27FC236}">
                <a16:creationId xmlns:a16="http://schemas.microsoft.com/office/drawing/2014/main" id="{7DA48EAF-84D1-4F1C-909B-513C800DA76F}"/>
              </a:ext>
            </a:extLst>
          </p:cNvPr>
          <p:cNvPicPr>
            <a:picLocks noChangeAspect="1"/>
          </p:cNvPicPr>
          <p:nvPr/>
        </p:nvPicPr>
        <p:blipFill>
          <a:blip r:embed="rId4"/>
          <a:stretch>
            <a:fillRect/>
          </a:stretch>
        </p:blipFill>
        <p:spPr>
          <a:xfrm>
            <a:off x="2019809" y="1599258"/>
            <a:ext cx="7652092" cy="4480611"/>
          </a:xfrm>
          <a:prstGeom prst="rect">
            <a:avLst/>
          </a:prstGeom>
        </p:spPr>
      </p:pic>
      <p:sp>
        <p:nvSpPr>
          <p:cNvPr id="8" name="CuadroTexto 7">
            <a:extLst>
              <a:ext uri="{FF2B5EF4-FFF2-40B4-BE49-F238E27FC236}">
                <a16:creationId xmlns:a16="http://schemas.microsoft.com/office/drawing/2014/main" id="{32A87A78-EEE0-4A22-9110-76FA835FD060}"/>
              </a:ext>
            </a:extLst>
          </p:cNvPr>
          <p:cNvSpPr txBox="1"/>
          <p:nvPr/>
        </p:nvSpPr>
        <p:spPr>
          <a:xfrm>
            <a:off x="251386" y="949521"/>
            <a:ext cx="9295001" cy="523220"/>
          </a:xfrm>
          <a:prstGeom prst="rect">
            <a:avLst/>
          </a:prstGeom>
          <a:noFill/>
        </p:spPr>
        <p:txBody>
          <a:bodyPr wrap="square" rtlCol="0">
            <a:spAutoFit/>
          </a:bodyPr>
          <a:lstStyle/>
          <a:p>
            <a:r>
              <a:rPr lang="es-ES" sz="2800" b="1" dirty="0">
                <a:solidFill>
                  <a:srgbClr val="002060"/>
                </a:solidFill>
              </a:rPr>
              <a:t>Evolución Ingresos FRISCO 2016 - 2018</a:t>
            </a:r>
          </a:p>
        </p:txBody>
      </p:sp>
    </p:spTree>
    <p:extLst>
      <p:ext uri="{BB962C8B-B14F-4D97-AF65-F5344CB8AC3E}">
        <p14:creationId xmlns:p14="http://schemas.microsoft.com/office/powerpoint/2010/main" val="3168500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61648" y="2367171"/>
            <a:ext cx="9143999" cy="2123658"/>
          </a:xfrm>
          <a:prstGeom prst="rect">
            <a:avLst/>
          </a:prstGeom>
          <a:noFill/>
        </p:spPr>
        <p:txBody>
          <a:bodyPr wrap="square" rtlCol="0">
            <a:spAutoFit/>
          </a:bodyPr>
          <a:lstStyle/>
          <a:p>
            <a:pPr algn="ctr"/>
            <a:r>
              <a:rPr lang="es-CO" sz="4400" b="1" dirty="0">
                <a:solidFill>
                  <a:srgbClr val="002060"/>
                </a:solidFill>
              </a:rPr>
              <a:t>Ejecución Presupuestal de </a:t>
            </a:r>
          </a:p>
          <a:p>
            <a:pPr algn="ctr"/>
            <a:r>
              <a:rPr lang="es-CO" sz="4400" b="1" dirty="0">
                <a:solidFill>
                  <a:srgbClr val="002060"/>
                </a:solidFill>
              </a:rPr>
              <a:t>Gastos FRISCO</a:t>
            </a:r>
          </a:p>
          <a:p>
            <a:pPr algn="ctr"/>
            <a:r>
              <a:rPr lang="es-CO" sz="4400" b="1" dirty="0">
                <a:solidFill>
                  <a:srgbClr val="002060"/>
                </a:solidFill>
              </a:rPr>
              <a:t>Diciembre 2018</a:t>
            </a:r>
            <a:endParaRPr lang="es-ES" sz="4400" b="1" dirty="0">
              <a:solidFill>
                <a:srgbClr val="002060"/>
              </a:solidFill>
            </a:endParaRPr>
          </a:p>
        </p:txBody>
      </p:sp>
      <p:pic>
        <p:nvPicPr>
          <p:cNvPr id="6" name="Imagen 5">
            <a:extLst>
              <a:ext uri="{FF2B5EF4-FFF2-40B4-BE49-F238E27FC236}">
                <a16:creationId xmlns:a16="http://schemas.microsoft.com/office/drawing/2014/main" id="{A187E9A3-EEF3-41F9-AF74-56E232CF3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F1462D18-E01A-4627-A064-D34B33794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28004296-1EA4-4BA3-9613-EFF0552B7E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835BACE8-58A5-4F29-9807-0301378BB92D}"/>
              </a:ext>
            </a:extLst>
          </p:cNvPr>
          <p:cNvSpPr txBox="1"/>
          <p:nvPr/>
        </p:nvSpPr>
        <p:spPr>
          <a:xfrm>
            <a:off x="4130241" y="6550223"/>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32276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25093" y="831867"/>
            <a:ext cx="9295001" cy="584775"/>
          </a:xfrm>
          <a:prstGeom prst="rect">
            <a:avLst/>
          </a:prstGeom>
          <a:noFill/>
        </p:spPr>
        <p:txBody>
          <a:bodyPr wrap="square" rtlCol="0">
            <a:spAutoFit/>
          </a:bodyPr>
          <a:lstStyle/>
          <a:p>
            <a:r>
              <a:rPr lang="es-ES" sz="3200" b="1" dirty="0">
                <a:solidFill>
                  <a:srgbClr val="002060"/>
                </a:solidFill>
              </a:rPr>
              <a:t>Ejecución de Gasto FRISCO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162959"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7" name="Imagen 6">
            <a:extLst>
              <a:ext uri="{FF2B5EF4-FFF2-40B4-BE49-F238E27FC236}">
                <a16:creationId xmlns:a16="http://schemas.microsoft.com/office/drawing/2014/main" id="{E4739A32-78F2-49E6-A893-69955B52D0C3}"/>
              </a:ext>
            </a:extLst>
          </p:cNvPr>
          <p:cNvPicPr>
            <a:picLocks noChangeAspect="1"/>
          </p:cNvPicPr>
          <p:nvPr/>
        </p:nvPicPr>
        <p:blipFill>
          <a:blip r:embed="rId2"/>
          <a:stretch>
            <a:fillRect/>
          </a:stretch>
        </p:blipFill>
        <p:spPr>
          <a:xfrm>
            <a:off x="560724" y="1653472"/>
            <a:ext cx="10690372" cy="1719003"/>
          </a:xfrm>
          <a:prstGeom prst="rect">
            <a:avLst/>
          </a:prstGeom>
        </p:spPr>
      </p:pic>
      <p:pic>
        <p:nvPicPr>
          <p:cNvPr id="14" name="Imagen 13">
            <a:extLst>
              <a:ext uri="{FF2B5EF4-FFF2-40B4-BE49-F238E27FC236}">
                <a16:creationId xmlns:a16="http://schemas.microsoft.com/office/drawing/2014/main" id="{80CE6EFC-2C9B-4630-9079-D07C4BF02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CBB394E8-6B0B-4679-9A9D-3F82609D4D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E69ACBB5-D692-4F44-B811-FF921B818E2F}"/>
              </a:ext>
            </a:extLst>
          </p:cNvPr>
          <p:cNvPicPr>
            <a:picLocks noChangeAspect="1"/>
          </p:cNvPicPr>
          <p:nvPr/>
        </p:nvPicPr>
        <p:blipFill>
          <a:blip r:embed="rId5"/>
          <a:stretch>
            <a:fillRect/>
          </a:stretch>
        </p:blipFill>
        <p:spPr>
          <a:xfrm>
            <a:off x="3401231" y="3485527"/>
            <a:ext cx="4742727" cy="2846262"/>
          </a:xfrm>
          <a:prstGeom prst="rect">
            <a:avLst/>
          </a:prstGeom>
        </p:spPr>
      </p:pic>
    </p:spTree>
    <p:extLst>
      <p:ext uri="{BB962C8B-B14F-4D97-AF65-F5344CB8AC3E}">
        <p14:creationId xmlns:p14="http://schemas.microsoft.com/office/powerpoint/2010/main" val="495432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48951" y="937361"/>
            <a:ext cx="12179298" cy="969496"/>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sz="2800" b="1" dirty="0">
                <a:solidFill>
                  <a:srgbClr val="002060"/>
                </a:solidFill>
                <a:latin typeface="+mn-lt"/>
                <a:cs typeface="+mn-cs"/>
              </a:rPr>
              <a:t>Ejecución de Gasto FRISCO Corte Diciembre de 2018-Sin Transferencias</a:t>
            </a:r>
          </a:p>
          <a:p>
            <a:endParaRPr lang="es-ES" sz="2800"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59AEF659-5EDF-45FD-8F31-7BB74F683E9F}"/>
              </a:ext>
            </a:extLst>
          </p:cNvPr>
          <p:cNvSpPr txBox="1"/>
          <p:nvPr/>
        </p:nvSpPr>
        <p:spPr>
          <a:xfrm>
            <a:off x="4162959" y="6550223"/>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1FB9630A-7AA6-4432-AC38-A62BB5473011}"/>
              </a:ext>
            </a:extLst>
          </p:cNvPr>
          <p:cNvPicPr>
            <a:picLocks noChangeAspect="1"/>
          </p:cNvPicPr>
          <p:nvPr/>
        </p:nvPicPr>
        <p:blipFill>
          <a:blip r:embed="rId2"/>
          <a:stretch>
            <a:fillRect/>
          </a:stretch>
        </p:blipFill>
        <p:spPr>
          <a:xfrm>
            <a:off x="499929" y="1717861"/>
            <a:ext cx="11192142" cy="1563695"/>
          </a:xfrm>
          <a:prstGeom prst="rect">
            <a:avLst/>
          </a:prstGeom>
        </p:spPr>
      </p:pic>
      <p:pic>
        <p:nvPicPr>
          <p:cNvPr id="15" name="Imagen 14">
            <a:extLst>
              <a:ext uri="{FF2B5EF4-FFF2-40B4-BE49-F238E27FC236}">
                <a16:creationId xmlns:a16="http://schemas.microsoft.com/office/drawing/2014/main" id="{3388F0EB-CA2F-4552-B070-B21DD7AE6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C6EFC064-AC3D-4498-963E-22372F0232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5" name="Imagen 4">
            <a:extLst>
              <a:ext uri="{FF2B5EF4-FFF2-40B4-BE49-F238E27FC236}">
                <a16:creationId xmlns:a16="http://schemas.microsoft.com/office/drawing/2014/main" id="{078A8800-A3E0-4B07-91AE-96C56F8BEF64}"/>
              </a:ext>
            </a:extLst>
          </p:cNvPr>
          <p:cNvPicPr>
            <a:picLocks noChangeAspect="1"/>
          </p:cNvPicPr>
          <p:nvPr/>
        </p:nvPicPr>
        <p:blipFill>
          <a:blip r:embed="rId5"/>
          <a:stretch>
            <a:fillRect/>
          </a:stretch>
        </p:blipFill>
        <p:spPr>
          <a:xfrm>
            <a:off x="3270706" y="3429000"/>
            <a:ext cx="5106425" cy="3061615"/>
          </a:xfrm>
          <a:prstGeom prst="rect">
            <a:avLst/>
          </a:prstGeom>
        </p:spPr>
      </p:pic>
    </p:spTree>
    <p:extLst>
      <p:ext uri="{BB962C8B-B14F-4D97-AF65-F5344CB8AC3E}">
        <p14:creationId xmlns:p14="http://schemas.microsoft.com/office/powerpoint/2010/main" val="4294819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86DF115-8948-4E5B-A800-6BB58C91933E}"/>
              </a:ext>
            </a:extLst>
          </p:cNvPr>
          <p:cNvPicPr>
            <a:picLocks noChangeAspect="1"/>
          </p:cNvPicPr>
          <p:nvPr/>
        </p:nvPicPr>
        <p:blipFill>
          <a:blip r:embed="rId2"/>
          <a:stretch>
            <a:fillRect/>
          </a:stretch>
        </p:blipFill>
        <p:spPr>
          <a:xfrm>
            <a:off x="76838" y="1817317"/>
            <a:ext cx="12038323" cy="1677411"/>
          </a:xfrm>
          <a:prstGeom prst="rect">
            <a:avLst/>
          </a:prstGeom>
        </p:spPr>
      </p:pic>
      <p:sp>
        <p:nvSpPr>
          <p:cNvPr id="6" name="CuadroTexto 5"/>
          <p:cNvSpPr txBox="1"/>
          <p:nvPr/>
        </p:nvSpPr>
        <p:spPr>
          <a:xfrm>
            <a:off x="503177" y="985353"/>
            <a:ext cx="11476423" cy="52322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sz="2800" b="1" dirty="0">
                <a:solidFill>
                  <a:srgbClr val="002060"/>
                </a:solidFill>
                <a:latin typeface="+mn-lt"/>
                <a:cs typeface="+mn-cs"/>
              </a:rPr>
              <a:t>Ejecución de Gastos de Personal Extintos Corte Diciembre de 2018- FRISCO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9FACFEEE-F734-4B6F-B8E7-E400CC4ABAEB}"/>
              </a:ext>
            </a:extLst>
          </p:cNvPr>
          <p:cNvSpPr/>
          <p:nvPr/>
        </p:nvSpPr>
        <p:spPr>
          <a:xfrm>
            <a:off x="4898887" y="3523270"/>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sp>
        <p:nvSpPr>
          <p:cNvPr id="14" name="CuadroTexto 13">
            <a:extLst>
              <a:ext uri="{FF2B5EF4-FFF2-40B4-BE49-F238E27FC236}">
                <a16:creationId xmlns:a16="http://schemas.microsoft.com/office/drawing/2014/main" id="{D6E40292-74C7-4245-8F13-536C3A209AD5}"/>
              </a:ext>
            </a:extLst>
          </p:cNvPr>
          <p:cNvSpPr txBox="1"/>
          <p:nvPr/>
        </p:nvSpPr>
        <p:spPr>
          <a:xfrm>
            <a:off x="4162959" y="6550223"/>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graphicFrame>
        <p:nvGraphicFramePr>
          <p:cNvPr id="15" name="Gráfico 14">
            <a:extLst>
              <a:ext uri="{FF2B5EF4-FFF2-40B4-BE49-F238E27FC236}">
                <a16:creationId xmlns:a16="http://schemas.microsoft.com/office/drawing/2014/main" id="{00000000-0008-0000-0000-000002000000}"/>
              </a:ext>
            </a:extLst>
          </p:cNvPr>
          <p:cNvGraphicFramePr>
            <a:graphicFrameLocks/>
          </p:cNvGraphicFramePr>
          <p:nvPr>
            <p:extLst/>
          </p:nvPr>
        </p:nvGraphicFramePr>
        <p:xfrm>
          <a:off x="3785133" y="3902697"/>
          <a:ext cx="4298693" cy="2497439"/>
        </p:xfrm>
        <a:graphic>
          <a:graphicData uri="http://schemas.openxmlformats.org/drawingml/2006/chart">
            <c:chart xmlns:c="http://schemas.openxmlformats.org/drawingml/2006/chart" xmlns:r="http://schemas.openxmlformats.org/officeDocument/2006/relationships" r:id="rId3"/>
          </a:graphicData>
        </a:graphic>
      </p:graphicFrame>
      <p:pic>
        <p:nvPicPr>
          <p:cNvPr id="16" name="Imagen 15">
            <a:extLst>
              <a:ext uri="{FF2B5EF4-FFF2-40B4-BE49-F238E27FC236}">
                <a16:creationId xmlns:a16="http://schemas.microsoft.com/office/drawing/2014/main" id="{D80FA069-F4BB-49F2-B44E-40FC6D9EFE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DE83878D-C8C8-40A6-9EEC-D43445E385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209136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57635" y="942702"/>
            <a:ext cx="11744872" cy="523220"/>
          </a:xfrm>
          <a:prstGeom prst="rect">
            <a:avLst/>
          </a:prstGeom>
          <a:noFill/>
        </p:spPr>
        <p:txBody>
          <a:bodyPr wrap="square" rtlCol="0">
            <a:spAutoFit/>
          </a:bodyPr>
          <a:lstStyle/>
          <a:p>
            <a:r>
              <a:rPr lang="es-ES" sz="2800" b="1" dirty="0">
                <a:solidFill>
                  <a:srgbClr val="002060"/>
                </a:solidFill>
              </a:rPr>
              <a:t>Ejecución de Gastos Generales y en Proceso Corte Diciembre de 2018- FRISCO</a:t>
            </a:r>
          </a:p>
        </p:txBody>
      </p:sp>
      <p:pic>
        <p:nvPicPr>
          <p:cNvPr id="15" name="Imagen 14">
            <a:extLst>
              <a:ext uri="{FF2B5EF4-FFF2-40B4-BE49-F238E27FC236}">
                <a16:creationId xmlns:a16="http://schemas.microsoft.com/office/drawing/2014/main" id="{71908516-D69F-45F8-921B-0B1503499C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55161448-3217-48BE-825D-8AF1225C71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5" name="Rectángulo: esquinas redondeadas 4">
            <a:extLst>
              <a:ext uri="{FF2B5EF4-FFF2-40B4-BE49-F238E27FC236}">
                <a16:creationId xmlns:a16="http://schemas.microsoft.com/office/drawing/2014/main" id="{FE8E98AE-1052-4E3F-81B4-F52935F15F2C}"/>
              </a:ext>
            </a:extLst>
          </p:cNvPr>
          <p:cNvSpPr/>
          <p:nvPr/>
        </p:nvSpPr>
        <p:spPr>
          <a:xfrm>
            <a:off x="4143308" y="2066877"/>
            <a:ext cx="1064685"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Administración, ROM </a:t>
            </a:r>
          </a:p>
          <a:p>
            <a:r>
              <a:rPr lang="es-CO" sz="1000" dirty="0">
                <a:solidFill>
                  <a:schemeClr val="tx1"/>
                </a:solidFill>
              </a:rPr>
              <a:t>Vigilancia</a:t>
            </a:r>
          </a:p>
        </p:txBody>
      </p:sp>
      <p:cxnSp>
        <p:nvCxnSpPr>
          <p:cNvPr id="8" name="Conector recto 7">
            <a:extLst>
              <a:ext uri="{FF2B5EF4-FFF2-40B4-BE49-F238E27FC236}">
                <a16:creationId xmlns:a16="http://schemas.microsoft.com/office/drawing/2014/main" id="{1D4C39BA-D330-40B1-A376-FD1E903E60CD}"/>
              </a:ext>
            </a:extLst>
          </p:cNvPr>
          <p:cNvCxnSpPr>
            <a:cxnSpLocks/>
            <a:stCxn id="5" idx="2"/>
          </p:cNvCxnSpPr>
          <p:nvPr/>
        </p:nvCxnSpPr>
        <p:spPr>
          <a:xfrm>
            <a:off x="4675651" y="2607323"/>
            <a:ext cx="277819" cy="1552303"/>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27" name="Rectángulo 26">
            <a:extLst>
              <a:ext uri="{FF2B5EF4-FFF2-40B4-BE49-F238E27FC236}">
                <a16:creationId xmlns:a16="http://schemas.microsoft.com/office/drawing/2014/main" id="{925ABA41-3E0B-4D02-B938-8EFFDF2FEA53}"/>
              </a:ext>
            </a:extLst>
          </p:cNvPr>
          <p:cNvSpPr/>
          <p:nvPr/>
        </p:nvSpPr>
        <p:spPr>
          <a:xfrm>
            <a:off x="19657"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E079E485-36B1-477A-BC1C-05382642AAB5}"/>
              </a:ext>
            </a:extLst>
          </p:cNvPr>
          <p:cNvSpPr txBox="1"/>
          <p:nvPr/>
        </p:nvSpPr>
        <p:spPr>
          <a:xfrm>
            <a:off x="4142942" y="6549447"/>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2CEB12AB-911A-4505-9637-EA54A6BBEBE2}"/>
              </a:ext>
            </a:extLst>
          </p:cNvPr>
          <p:cNvPicPr>
            <a:picLocks noChangeAspect="1"/>
          </p:cNvPicPr>
          <p:nvPr/>
        </p:nvPicPr>
        <p:blipFill>
          <a:blip r:embed="rId4"/>
          <a:stretch>
            <a:fillRect/>
          </a:stretch>
        </p:blipFill>
        <p:spPr>
          <a:xfrm>
            <a:off x="1676495" y="1828800"/>
            <a:ext cx="8881152" cy="4364966"/>
          </a:xfrm>
          <a:prstGeom prst="rect">
            <a:avLst/>
          </a:prstGeom>
        </p:spPr>
      </p:pic>
      <p:cxnSp>
        <p:nvCxnSpPr>
          <p:cNvPr id="13" name="Conector recto 12">
            <a:extLst>
              <a:ext uri="{FF2B5EF4-FFF2-40B4-BE49-F238E27FC236}">
                <a16:creationId xmlns:a16="http://schemas.microsoft.com/office/drawing/2014/main" id="{C9B2F05E-4D27-4914-BE18-A83C0F0F419A}"/>
              </a:ext>
            </a:extLst>
          </p:cNvPr>
          <p:cNvCxnSpPr>
            <a:cxnSpLocks/>
          </p:cNvCxnSpPr>
          <p:nvPr/>
        </p:nvCxnSpPr>
        <p:spPr>
          <a:xfrm>
            <a:off x="4882551" y="3113251"/>
            <a:ext cx="0" cy="1284452"/>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14" name="Rectángulo: esquinas redondeadas 13">
            <a:extLst>
              <a:ext uri="{FF2B5EF4-FFF2-40B4-BE49-F238E27FC236}">
                <a16:creationId xmlns:a16="http://schemas.microsoft.com/office/drawing/2014/main" id="{57FE0B86-C19E-44AA-9EFC-F479B4ADDCC9}"/>
              </a:ext>
            </a:extLst>
          </p:cNvPr>
          <p:cNvSpPr/>
          <p:nvPr/>
        </p:nvSpPr>
        <p:spPr>
          <a:xfrm>
            <a:off x="4146989" y="2507077"/>
            <a:ext cx="1335142"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Cuotas Administración, ROM </a:t>
            </a:r>
          </a:p>
          <a:p>
            <a:r>
              <a:rPr lang="es-CO" sz="1000" dirty="0">
                <a:solidFill>
                  <a:schemeClr val="tx1"/>
                </a:solidFill>
              </a:rPr>
              <a:t>Vigilancia</a:t>
            </a:r>
          </a:p>
        </p:txBody>
      </p:sp>
      <p:cxnSp>
        <p:nvCxnSpPr>
          <p:cNvPr id="17" name="Conector recto 16">
            <a:extLst>
              <a:ext uri="{FF2B5EF4-FFF2-40B4-BE49-F238E27FC236}">
                <a16:creationId xmlns:a16="http://schemas.microsoft.com/office/drawing/2014/main" id="{629ED0EA-830E-47FC-B125-9B6AFAFBB098}"/>
              </a:ext>
            </a:extLst>
          </p:cNvPr>
          <p:cNvCxnSpPr>
            <a:cxnSpLocks/>
          </p:cNvCxnSpPr>
          <p:nvPr/>
        </p:nvCxnSpPr>
        <p:spPr>
          <a:xfrm>
            <a:off x="5712843" y="3346114"/>
            <a:ext cx="0" cy="1335326"/>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18" name="Rectángulo: esquinas redondeadas 17">
            <a:extLst>
              <a:ext uri="{FF2B5EF4-FFF2-40B4-BE49-F238E27FC236}">
                <a16:creationId xmlns:a16="http://schemas.microsoft.com/office/drawing/2014/main" id="{2C5B4E02-5B39-42AB-9049-F985F05AA2DA}"/>
              </a:ext>
            </a:extLst>
          </p:cNvPr>
          <p:cNvSpPr/>
          <p:nvPr/>
        </p:nvSpPr>
        <p:spPr>
          <a:xfrm>
            <a:off x="5251420" y="3113251"/>
            <a:ext cx="1070312"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Comisión Venta y Cartera</a:t>
            </a:r>
          </a:p>
          <a:p>
            <a:r>
              <a:rPr lang="es-CO" sz="1000" dirty="0">
                <a:solidFill>
                  <a:schemeClr val="tx1"/>
                </a:solidFill>
              </a:rPr>
              <a:t>Semovientes</a:t>
            </a:r>
          </a:p>
          <a:p>
            <a:r>
              <a:rPr lang="es-CO" sz="1000" dirty="0">
                <a:solidFill>
                  <a:schemeClr val="tx1"/>
                </a:solidFill>
              </a:rPr>
              <a:t>Desalojos</a:t>
            </a:r>
          </a:p>
        </p:txBody>
      </p:sp>
      <p:cxnSp>
        <p:nvCxnSpPr>
          <p:cNvPr id="19" name="Conector recto 18">
            <a:extLst>
              <a:ext uri="{FF2B5EF4-FFF2-40B4-BE49-F238E27FC236}">
                <a16:creationId xmlns:a16="http://schemas.microsoft.com/office/drawing/2014/main" id="{40C23DE6-81D7-437E-A100-4B7475922D1A}"/>
              </a:ext>
            </a:extLst>
          </p:cNvPr>
          <p:cNvCxnSpPr>
            <a:cxnSpLocks/>
            <a:stCxn id="20" idx="2"/>
          </p:cNvCxnSpPr>
          <p:nvPr/>
        </p:nvCxnSpPr>
        <p:spPr>
          <a:xfrm flipH="1">
            <a:off x="6628343" y="3066690"/>
            <a:ext cx="81528" cy="1950701"/>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20" name="Rectángulo: esquinas redondeadas 19">
            <a:extLst>
              <a:ext uri="{FF2B5EF4-FFF2-40B4-BE49-F238E27FC236}">
                <a16:creationId xmlns:a16="http://schemas.microsoft.com/office/drawing/2014/main" id="{13673DEC-15B8-4941-A607-E79157626581}"/>
              </a:ext>
            </a:extLst>
          </p:cNvPr>
          <p:cNvSpPr/>
          <p:nvPr/>
        </p:nvSpPr>
        <p:spPr>
          <a:xfrm>
            <a:off x="6230071" y="2526244"/>
            <a:ext cx="959599"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Comisión Depositarios</a:t>
            </a:r>
          </a:p>
          <a:p>
            <a:endParaRPr lang="es-CO" sz="1000" dirty="0">
              <a:solidFill>
                <a:schemeClr val="tx1"/>
              </a:solidFill>
            </a:endParaRPr>
          </a:p>
        </p:txBody>
      </p:sp>
      <p:cxnSp>
        <p:nvCxnSpPr>
          <p:cNvPr id="21" name="Conector recto 20">
            <a:extLst>
              <a:ext uri="{FF2B5EF4-FFF2-40B4-BE49-F238E27FC236}">
                <a16:creationId xmlns:a16="http://schemas.microsoft.com/office/drawing/2014/main" id="{D89A2AD7-B1BE-4BEB-837E-F2AA191CDD8B}"/>
              </a:ext>
            </a:extLst>
          </p:cNvPr>
          <p:cNvCxnSpPr>
            <a:cxnSpLocks/>
          </p:cNvCxnSpPr>
          <p:nvPr/>
        </p:nvCxnSpPr>
        <p:spPr>
          <a:xfrm>
            <a:off x="8264106" y="3047523"/>
            <a:ext cx="0" cy="2100844"/>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22" name="Rectángulo: esquinas redondeadas 21">
            <a:extLst>
              <a:ext uri="{FF2B5EF4-FFF2-40B4-BE49-F238E27FC236}">
                <a16:creationId xmlns:a16="http://schemas.microsoft.com/office/drawing/2014/main" id="{1822204B-1B66-4564-A1F1-AAD8C096B87F}"/>
              </a:ext>
            </a:extLst>
          </p:cNvPr>
          <p:cNvSpPr/>
          <p:nvPr/>
        </p:nvSpPr>
        <p:spPr>
          <a:xfrm>
            <a:off x="7859976" y="2657220"/>
            <a:ext cx="959599" cy="409470"/>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Avalúos</a:t>
            </a:r>
          </a:p>
        </p:txBody>
      </p:sp>
      <p:sp>
        <p:nvSpPr>
          <p:cNvPr id="2" name="CuadroTexto 1">
            <a:extLst>
              <a:ext uri="{FF2B5EF4-FFF2-40B4-BE49-F238E27FC236}">
                <a16:creationId xmlns:a16="http://schemas.microsoft.com/office/drawing/2014/main" id="{F7C1527E-9EF8-4DBD-B2C0-90977DA72E00}"/>
              </a:ext>
            </a:extLst>
          </p:cNvPr>
          <p:cNvSpPr txBox="1"/>
          <p:nvPr/>
        </p:nvSpPr>
        <p:spPr>
          <a:xfrm>
            <a:off x="2985874" y="2403133"/>
            <a:ext cx="595402" cy="246221"/>
          </a:xfrm>
          <a:prstGeom prst="rect">
            <a:avLst/>
          </a:prstGeom>
          <a:noFill/>
        </p:spPr>
        <p:txBody>
          <a:bodyPr wrap="square" rtlCol="0">
            <a:spAutoFit/>
          </a:bodyPr>
          <a:lstStyle/>
          <a:p>
            <a:r>
              <a:rPr lang="es-CO" sz="1000" dirty="0">
                <a:solidFill>
                  <a:schemeClr val="tx1">
                    <a:lumMod val="65000"/>
                    <a:lumOff val="35000"/>
                  </a:schemeClr>
                </a:solidFill>
              </a:rPr>
              <a:t>33.9%</a:t>
            </a:r>
            <a:endParaRPr lang="es-CO" sz="1100" dirty="0">
              <a:solidFill>
                <a:schemeClr val="tx1">
                  <a:lumMod val="65000"/>
                  <a:lumOff val="35000"/>
                </a:schemeClr>
              </a:solidFill>
            </a:endParaRPr>
          </a:p>
        </p:txBody>
      </p:sp>
      <p:sp>
        <p:nvSpPr>
          <p:cNvPr id="23" name="CuadroTexto 22">
            <a:extLst>
              <a:ext uri="{FF2B5EF4-FFF2-40B4-BE49-F238E27FC236}">
                <a16:creationId xmlns:a16="http://schemas.microsoft.com/office/drawing/2014/main" id="{CC5EE272-C807-4927-B8DD-BF9536C91B33}"/>
              </a:ext>
            </a:extLst>
          </p:cNvPr>
          <p:cNvSpPr txBox="1"/>
          <p:nvPr/>
        </p:nvSpPr>
        <p:spPr>
          <a:xfrm>
            <a:off x="3803614" y="3477748"/>
            <a:ext cx="595402" cy="246221"/>
          </a:xfrm>
          <a:prstGeom prst="rect">
            <a:avLst/>
          </a:prstGeom>
          <a:noFill/>
        </p:spPr>
        <p:txBody>
          <a:bodyPr wrap="square" rtlCol="0">
            <a:spAutoFit/>
          </a:bodyPr>
          <a:lstStyle/>
          <a:p>
            <a:r>
              <a:rPr lang="es-CO" sz="1000" dirty="0">
                <a:solidFill>
                  <a:schemeClr val="tx1">
                    <a:lumMod val="65000"/>
                    <a:lumOff val="35000"/>
                  </a:schemeClr>
                </a:solidFill>
              </a:rPr>
              <a:t>19.7%</a:t>
            </a:r>
            <a:endParaRPr lang="es-CO" sz="1100" dirty="0">
              <a:solidFill>
                <a:schemeClr val="tx1">
                  <a:lumMod val="65000"/>
                  <a:lumOff val="35000"/>
                </a:schemeClr>
              </a:solidFill>
            </a:endParaRPr>
          </a:p>
        </p:txBody>
      </p:sp>
      <p:sp>
        <p:nvSpPr>
          <p:cNvPr id="24" name="CuadroTexto 23">
            <a:extLst>
              <a:ext uri="{FF2B5EF4-FFF2-40B4-BE49-F238E27FC236}">
                <a16:creationId xmlns:a16="http://schemas.microsoft.com/office/drawing/2014/main" id="{206A2DE6-E3D8-4D6E-A29D-B3D90D9D3C62}"/>
              </a:ext>
            </a:extLst>
          </p:cNvPr>
          <p:cNvSpPr txBox="1"/>
          <p:nvPr/>
        </p:nvSpPr>
        <p:spPr>
          <a:xfrm>
            <a:off x="4848044" y="3913793"/>
            <a:ext cx="595402" cy="246221"/>
          </a:xfrm>
          <a:prstGeom prst="rect">
            <a:avLst/>
          </a:prstGeom>
          <a:noFill/>
        </p:spPr>
        <p:txBody>
          <a:bodyPr wrap="square" rtlCol="0">
            <a:spAutoFit/>
          </a:bodyPr>
          <a:lstStyle/>
          <a:p>
            <a:r>
              <a:rPr lang="es-CO" sz="1000" dirty="0">
                <a:solidFill>
                  <a:schemeClr val="tx1">
                    <a:lumMod val="65000"/>
                    <a:lumOff val="35000"/>
                  </a:schemeClr>
                </a:solidFill>
              </a:rPr>
              <a:t>13.8%</a:t>
            </a:r>
            <a:endParaRPr lang="es-CO" sz="1100" dirty="0">
              <a:solidFill>
                <a:schemeClr val="tx1">
                  <a:lumMod val="65000"/>
                  <a:lumOff val="35000"/>
                </a:schemeClr>
              </a:solidFill>
            </a:endParaRPr>
          </a:p>
        </p:txBody>
      </p:sp>
      <p:sp>
        <p:nvSpPr>
          <p:cNvPr id="25" name="CuadroTexto 24">
            <a:extLst>
              <a:ext uri="{FF2B5EF4-FFF2-40B4-BE49-F238E27FC236}">
                <a16:creationId xmlns:a16="http://schemas.microsoft.com/office/drawing/2014/main" id="{002CCC0D-D70D-4268-9D3C-419257177539}"/>
              </a:ext>
            </a:extLst>
          </p:cNvPr>
          <p:cNvSpPr txBox="1"/>
          <p:nvPr/>
        </p:nvSpPr>
        <p:spPr>
          <a:xfrm>
            <a:off x="5726330" y="4228030"/>
            <a:ext cx="595402" cy="246221"/>
          </a:xfrm>
          <a:prstGeom prst="rect">
            <a:avLst/>
          </a:prstGeom>
          <a:noFill/>
        </p:spPr>
        <p:txBody>
          <a:bodyPr wrap="square" rtlCol="0">
            <a:spAutoFit/>
          </a:bodyPr>
          <a:lstStyle/>
          <a:p>
            <a:r>
              <a:rPr lang="es-CO" sz="1000" dirty="0">
                <a:solidFill>
                  <a:schemeClr val="tx1">
                    <a:lumMod val="65000"/>
                    <a:lumOff val="35000"/>
                  </a:schemeClr>
                </a:solidFill>
              </a:rPr>
              <a:t>9.8%</a:t>
            </a:r>
            <a:endParaRPr lang="es-CO" sz="1100" dirty="0">
              <a:solidFill>
                <a:schemeClr val="tx1">
                  <a:lumMod val="65000"/>
                  <a:lumOff val="35000"/>
                </a:schemeClr>
              </a:solidFill>
            </a:endParaRPr>
          </a:p>
        </p:txBody>
      </p:sp>
      <p:sp>
        <p:nvSpPr>
          <p:cNvPr id="26" name="CuadroTexto 25">
            <a:extLst>
              <a:ext uri="{FF2B5EF4-FFF2-40B4-BE49-F238E27FC236}">
                <a16:creationId xmlns:a16="http://schemas.microsoft.com/office/drawing/2014/main" id="{100247D1-44ED-4FB6-8EF1-6FBD161AB419}"/>
              </a:ext>
            </a:extLst>
          </p:cNvPr>
          <p:cNvSpPr txBox="1"/>
          <p:nvPr/>
        </p:nvSpPr>
        <p:spPr>
          <a:xfrm>
            <a:off x="6612530" y="4519871"/>
            <a:ext cx="595402" cy="246221"/>
          </a:xfrm>
          <a:prstGeom prst="rect">
            <a:avLst/>
          </a:prstGeom>
          <a:noFill/>
        </p:spPr>
        <p:txBody>
          <a:bodyPr wrap="square" rtlCol="0">
            <a:spAutoFit/>
          </a:bodyPr>
          <a:lstStyle/>
          <a:p>
            <a:r>
              <a:rPr lang="es-CO" sz="1000" dirty="0">
                <a:solidFill>
                  <a:schemeClr val="tx1">
                    <a:lumMod val="65000"/>
                    <a:lumOff val="35000"/>
                  </a:schemeClr>
                </a:solidFill>
              </a:rPr>
              <a:t>5.4%</a:t>
            </a:r>
            <a:endParaRPr lang="es-CO" sz="1100" dirty="0">
              <a:solidFill>
                <a:schemeClr val="tx1">
                  <a:lumMod val="65000"/>
                  <a:lumOff val="35000"/>
                </a:schemeClr>
              </a:solidFill>
            </a:endParaRPr>
          </a:p>
        </p:txBody>
      </p:sp>
      <p:sp>
        <p:nvSpPr>
          <p:cNvPr id="29" name="CuadroTexto 28">
            <a:extLst>
              <a:ext uri="{FF2B5EF4-FFF2-40B4-BE49-F238E27FC236}">
                <a16:creationId xmlns:a16="http://schemas.microsoft.com/office/drawing/2014/main" id="{50BCB6B1-94A6-403A-B45A-93FE23D2E3E8}"/>
              </a:ext>
            </a:extLst>
          </p:cNvPr>
          <p:cNvSpPr txBox="1"/>
          <p:nvPr/>
        </p:nvSpPr>
        <p:spPr>
          <a:xfrm>
            <a:off x="7267986" y="4670110"/>
            <a:ext cx="595402" cy="246221"/>
          </a:xfrm>
          <a:prstGeom prst="rect">
            <a:avLst/>
          </a:prstGeom>
          <a:noFill/>
        </p:spPr>
        <p:txBody>
          <a:bodyPr wrap="square" rtlCol="0">
            <a:spAutoFit/>
          </a:bodyPr>
          <a:lstStyle/>
          <a:p>
            <a:r>
              <a:rPr lang="es-CO" sz="1000" dirty="0">
                <a:solidFill>
                  <a:schemeClr val="tx1">
                    <a:lumMod val="65000"/>
                    <a:lumOff val="35000"/>
                  </a:schemeClr>
                </a:solidFill>
              </a:rPr>
              <a:t>4.2%</a:t>
            </a:r>
            <a:endParaRPr lang="es-CO" sz="1100" dirty="0">
              <a:solidFill>
                <a:schemeClr val="tx1">
                  <a:lumMod val="65000"/>
                  <a:lumOff val="35000"/>
                </a:schemeClr>
              </a:solidFill>
            </a:endParaRPr>
          </a:p>
        </p:txBody>
      </p:sp>
      <p:sp>
        <p:nvSpPr>
          <p:cNvPr id="30" name="CuadroTexto 29">
            <a:extLst>
              <a:ext uri="{FF2B5EF4-FFF2-40B4-BE49-F238E27FC236}">
                <a16:creationId xmlns:a16="http://schemas.microsoft.com/office/drawing/2014/main" id="{B66290A7-14E5-4AFC-857F-9B55E4B79C1F}"/>
              </a:ext>
            </a:extLst>
          </p:cNvPr>
          <p:cNvSpPr txBox="1"/>
          <p:nvPr/>
        </p:nvSpPr>
        <p:spPr>
          <a:xfrm>
            <a:off x="8251995" y="4630226"/>
            <a:ext cx="595402" cy="246221"/>
          </a:xfrm>
          <a:prstGeom prst="rect">
            <a:avLst/>
          </a:prstGeom>
          <a:noFill/>
        </p:spPr>
        <p:txBody>
          <a:bodyPr wrap="square" rtlCol="0">
            <a:spAutoFit/>
          </a:bodyPr>
          <a:lstStyle/>
          <a:p>
            <a:r>
              <a:rPr lang="es-CO" sz="1000" dirty="0">
                <a:solidFill>
                  <a:schemeClr val="tx1">
                    <a:lumMod val="65000"/>
                    <a:lumOff val="35000"/>
                  </a:schemeClr>
                </a:solidFill>
              </a:rPr>
              <a:t>4.1%</a:t>
            </a:r>
            <a:endParaRPr lang="es-CO" sz="1100" dirty="0">
              <a:solidFill>
                <a:schemeClr val="tx1">
                  <a:lumMod val="65000"/>
                  <a:lumOff val="35000"/>
                </a:schemeClr>
              </a:solidFill>
            </a:endParaRPr>
          </a:p>
        </p:txBody>
      </p:sp>
      <p:sp>
        <p:nvSpPr>
          <p:cNvPr id="31" name="CuadroTexto 30">
            <a:extLst>
              <a:ext uri="{FF2B5EF4-FFF2-40B4-BE49-F238E27FC236}">
                <a16:creationId xmlns:a16="http://schemas.microsoft.com/office/drawing/2014/main" id="{D5813E6B-D477-4463-88E4-1A7FF801A518}"/>
              </a:ext>
            </a:extLst>
          </p:cNvPr>
          <p:cNvSpPr txBox="1"/>
          <p:nvPr/>
        </p:nvSpPr>
        <p:spPr>
          <a:xfrm>
            <a:off x="8979618" y="4681440"/>
            <a:ext cx="595402" cy="246221"/>
          </a:xfrm>
          <a:prstGeom prst="rect">
            <a:avLst/>
          </a:prstGeom>
          <a:noFill/>
        </p:spPr>
        <p:txBody>
          <a:bodyPr wrap="square" rtlCol="0">
            <a:spAutoFit/>
          </a:bodyPr>
          <a:lstStyle/>
          <a:p>
            <a:r>
              <a:rPr lang="es-CO" sz="1000" dirty="0">
                <a:solidFill>
                  <a:schemeClr val="tx1">
                    <a:lumMod val="65000"/>
                    <a:lumOff val="35000"/>
                  </a:schemeClr>
                </a:solidFill>
              </a:rPr>
              <a:t>3.4%</a:t>
            </a:r>
            <a:endParaRPr lang="es-CO" sz="1100" dirty="0">
              <a:solidFill>
                <a:schemeClr val="tx1">
                  <a:lumMod val="65000"/>
                  <a:lumOff val="35000"/>
                </a:schemeClr>
              </a:solidFill>
            </a:endParaRPr>
          </a:p>
        </p:txBody>
      </p:sp>
      <p:sp>
        <p:nvSpPr>
          <p:cNvPr id="32" name="CuadroTexto 31">
            <a:extLst>
              <a:ext uri="{FF2B5EF4-FFF2-40B4-BE49-F238E27FC236}">
                <a16:creationId xmlns:a16="http://schemas.microsoft.com/office/drawing/2014/main" id="{3A6C932B-F732-4AFF-8402-BFEFC1BB5B2C}"/>
              </a:ext>
            </a:extLst>
          </p:cNvPr>
          <p:cNvSpPr txBox="1"/>
          <p:nvPr/>
        </p:nvSpPr>
        <p:spPr>
          <a:xfrm>
            <a:off x="9839462" y="4507116"/>
            <a:ext cx="595402" cy="246221"/>
          </a:xfrm>
          <a:prstGeom prst="rect">
            <a:avLst/>
          </a:prstGeom>
          <a:noFill/>
        </p:spPr>
        <p:txBody>
          <a:bodyPr wrap="square" rtlCol="0">
            <a:spAutoFit/>
          </a:bodyPr>
          <a:lstStyle/>
          <a:p>
            <a:r>
              <a:rPr lang="es-CO" sz="1000" dirty="0">
                <a:solidFill>
                  <a:schemeClr val="tx1">
                    <a:lumMod val="65000"/>
                    <a:lumOff val="35000"/>
                  </a:schemeClr>
                </a:solidFill>
              </a:rPr>
              <a:t>5.8%</a:t>
            </a:r>
            <a:endParaRPr lang="es-CO" sz="1100" dirty="0">
              <a:solidFill>
                <a:schemeClr val="tx1">
                  <a:lumMod val="65000"/>
                  <a:lumOff val="35000"/>
                </a:schemeClr>
              </a:solidFill>
            </a:endParaRPr>
          </a:p>
        </p:txBody>
      </p:sp>
    </p:spTree>
    <p:extLst>
      <p:ext uri="{BB962C8B-B14F-4D97-AF65-F5344CB8AC3E}">
        <p14:creationId xmlns:p14="http://schemas.microsoft.com/office/powerpoint/2010/main" val="988015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BFC2A9-D1F5-46E1-B2F9-835C23074C03}"/>
              </a:ext>
            </a:extLst>
          </p:cNvPr>
          <p:cNvPicPr>
            <a:picLocks noChangeAspect="1"/>
          </p:cNvPicPr>
          <p:nvPr/>
        </p:nvPicPr>
        <p:blipFill>
          <a:blip r:embed="rId2"/>
          <a:stretch>
            <a:fillRect/>
          </a:stretch>
        </p:blipFill>
        <p:spPr>
          <a:xfrm>
            <a:off x="195742" y="1881587"/>
            <a:ext cx="11847861" cy="4217199"/>
          </a:xfrm>
          <a:prstGeom prst="rect">
            <a:avLst/>
          </a:prstGeom>
        </p:spPr>
      </p:pic>
      <p:sp>
        <p:nvSpPr>
          <p:cNvPr id="6" name="CuadroTexto 5"/>
          <p:cNvSpPr txBox="1"/>
          <p:nvPr/>
        </p:nvSpPr>
        <p:spPr>
          <a:xfrm>
            <a:off x="251386" y="968784"/>
            <a:ext cx="11744872" cy="907941"/>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sz="2800" b="1" dirty="0">
                <a:solidFill>
                  <a:srgbClr val="002060"/>
                </a:solidFill>
                <a:latin typeface="+mn-lt"/>
                <a:cs typeface="+mn-cs"/>
              </a:rPr>
              <a:t>Ejecución de Gastos Generales y en Proceso Corte Diciembre de 2018- FRISCO</a:t>
            </a:r>
          </a:p>
          <a:p>
            <a:endParaRPr lang="es-ES"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14" name="Conector recto 13">
            <a:extLst>
              <a:ext uri="{FF2B5EF4-FFF2-40B4-BE49-F238E27FC236}">
                <a16:creationId xmlns:a16="http://schemas.microsoft.com/office/drawing/2014/main" id="{1F77F4FE-3CF9-4BA4-B24A-933CA5DE5E39}"/>
              </a:ext>
            </a:extLst>
          </p:cNvPr>
          <p:cNvCxnSpPr>
            <a:cxnSpLocks/>
            <a:endCxn id="5" idx="3"/>
          </p:cNvCxnSpPr>
          <p:nvPr/>
        </p:nvCxnSpPr>
        <p:spPr>
          <a:xfrm flipV="1">
            <a:off x="195742" y="3990187"/>
            <a:ext cx="11847861" cy="28644"/>
          </a:xfrm>
          <a:prstGeom prst="line">
            <a:avLst/>
          </a:prstGeom>
          <a:ln w="31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3" name="CuadroTexto 12">
            <a:extLst>
              <a:ext uri="{FF2B5EF4-FFF2-40B4-BE49-F238E27FC236}">
                <a16:creationId xmlns:a16="http://schemas.microsoft.com/office/drawing/2014/main" id="{6E140E63-9491-4500-A4CA-88C86A5659AC}"/>
              </a:ext>
            </a:extLst>
          </p:cNvPr>
          <p:cNvSpPr txBox="1"/>
          <p:nvPr/>
        </p:nvSpPr>
        <p:spPr>
          <a:xfrm>
            <a:off x="4101000" y="6545361"/>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5" name="Imagen 14">
            <a:extLst>
              <a:ext uri="{FF2B5EF4-FFF2-40B4-BE49-F238E27FC236}">
                <a16:creationId xmlns:a16="http://schemas.microsoft.com/office/drawing/2014/main" id="{71908516-D69F-45F8-921B-0B1503499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55161448-3217-48BE-825D-8AF1225C71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72508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452346" y="793727"/>
            <a:ext cx="10140987" cy="523220"/>
          </a:xfrm>
          <a:prstGeom prst="rect">
            <a:avLst/>
          </a:prstGeom>
          <a:noFill/>
        </p:spPr>
        <p:txBody>
          <a:bodyPr wrap="square" rtlCol="0">
            <a:spAutoFit/>
          </a:bodyPr>
          <a:lstStyle/>
          <a:p>
            <a:r>
              <a:rPr lang="es-ES" sz="2800" b="1" dirty="0">
                <a:solidFill>
                  <a:srgbClr val="002060"/>
                </a:solidFill>
              </a:rPr>
              <a:t>Ejecución Transferencias- Corte Diciembre de 2018- FRISCO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7F76518-8BBA-47AC-94FC-0AC047503B99}"/>
              </a:ext>
            </a:extLst>
          </p:cNvPr>
          <p:cNvSpPr txBox="1"/>
          <p:nvPr/>
        </p:nvSpPr>
        <p:spPr>
          <a:xfrm>
            <a:off x="4120739" y="656509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9FE11728-FDD0-421C-A326-26CD5D74C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9B7373D-F498-438A-BF20-F991884DA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4" name="Imagen 3">
            <a:extLst>
              <a:ext uri="{FF2B5EF4-FFF2-40B4-BE49-F238E27FC236}">
                <a16:creationId xmlns:a16="http://schemas.microsoft.com/office/drawing/2014/main" id="{2774F22E-A6C3-4E00-9E4F-B1E7156E8252}"/>
              </a:ext>
            </a:extLst>
          </p:cNvPr>
          <p:cNvPicPr>
            <a:picLocks noChangeAspect="1"/>
          </p:cNvPicPr>
          <p:nvPr/>
        </p:nvPicPr>
        <p:blipFill>
          <a:blip r:embed="rId4"/>
          <a:stretch>
            <a:fillRect/>
          </a:stretch>
        </p:blipFill>
        <p:spPr>
          <a:xfrm>
            <a:off x="1777094" y="1529236"/>
            <a:ext cx="8686748" cy="4774875"/>
          </a:xfrm>
          <a:prstGeom prst="rect">
            <a:avLst/>
          </a:prstGeom>
        </p:spPr>
      </p:pic>
    </p:spTree>
    <p:extLst>
      <p:ext uri="{BB962C8B-B14F-4D97-AF65-F5344CB8AC3E}">
        <p14:creationId xmlns:p14="http://schemas.microsoft.com/office/powerpoint/2010/main" val="314596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232212" y="1139339"/>
            <a:ext cx="11744872" cy="523220"/>
          </a:xfrm>
          <a:prstGeom prst="rect">
            <a:avLst/>
          </a:prstGeom>
          <a:noFill/>
        </p:spPr>
        <p:txBody>
          <a:bodyPr wrap="square" rtlCol="0">
            <a:spAutoFit/>
          </a:bodyPr>
          <a:lstStyle/>
          <a:p>
            <a:r>
              <a:rPr lang="es-ES" sz="2800" b="1" dirty="0">
                <a:solidFill>
                  <a:srgbClr val="002060"/>
                </a:solidFill>
              </a:rPr>
              <a:t>Ejecución Transferencias- Corte Diciembre de 2018- FRISCO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7F76518-8BBA-47AC-94FC-0AC047503B99}"/>
              </a:ext>
            </a:extLst>
          </p:cNvPr>
          <p:cNvSpPr txBox="1"/>
          <p:nvPr/>
        </p:nvSpPr>
        <p:spPr>
          <a:xfrm>
            <a:off x="4101000" y="6545361"/>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5" name="Imagen 4">
            <a:extLst>
              <a:ext uri="{FF2B5EF4-FFF2-40B4-BE49-F238E27FC236}">
                <a16:creationId xmlns:a16="http://schemas.microsoft.com/office/drawing/2014/main" id="{477BF3F1-3605-4497-9A6E-37F4B29AA57F}"/>
              </a:ext>
            </a:extLst>
          </p:cNvPr>
          <p:cNvPicPr>
            <a:picLocks noChangeAspect="1"/>
          </p:cNvPicPr>
          <p:nvPr/>
        </p:nvPicPr>
        <p:blipFill>
          <a:blip r:embed="rId2"/>
          <a:stretch>
            <a:fillRect/>
          </a:stretch>
        </p:blipFill>
        <p:spPr>
          <a:xfrm>
            <a:off x="375293" y="2062613"/>
            <a:ext cx="11682918" cy="2930301"/>
          </a:xfrm>
          <a:prstGeom prst="rect">
            <a:avLst/>
          </a:prstGeom>
        </p:spPr>
      </p:pic>
      <p:pic>
        <p:nvPicPr>
          <p:cNvPr id="9" name="Imagen 8">
            <a:extLst>
              <a:ext uri="{FF2B5EF4-FFF2-40B4-BE49-F238E27FC236}">
                <a16:creationId xmlns:a16="http://schemas.microsoft.com/office/drawing/2014/main" id="{9FE11728-FDD0-421C-A326-26CD5D74C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9B7373D-F498-438A-BF20-F991884DA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09835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nisterio de Justicia y del Derecho">
            <a:extLst>
              <a:ext uri="{FF2B5EF4-FFF2-40B4-BE49-F238E27FC236}">
                <a16:creationId xmlns:a16="http://schemas.microsoft.com/office/drawing/2014/main" id="{94644CBE-D0B6-4EC9-9F97-CEDAAD4DD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448" y="1850128"/>
            <a:ext cx="1634089" cy="4395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ama Judicial">
            <a:extLst>
              <a:ext uri="{FF2B5EF4-FFF2-40B4-BE49-F238E27FC236}">
                <a16:creationId xmlns:a16="http://schemas.microsoft.com/office/drawing/2014/main" id="{5EC84B51-CAA1-4031-88BD-BED9DA529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447" y="2351125"/>
            <a:ext cx="420716" cy="42450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D6C6F1F-904E-46E8-AA67-FBF907BE5A48}"/>
              </a:ext>
            </a:extLst>
          </p:cNvPr>
          <p:cNvPicPr>
            <a:picLocks noChangeAspect="1"/>
          </p:cNvPicPr>
          <p:nvPr/>
        </p:nvPicPr>
        <p:blipFill rotWithShape="1">
          <a:blip r:embed="rId4"/>
          <a:srcRect l="13881" t="19893" r="50000" b="67503"/>
          <a:stretch/>
        </p:blipFill>
        <p:spPr>
          <a:xfrm>
            <a:off x="1780177" y="2885476"/>
            <a:ext cx="1667539" cy="327146"/>
          </a:xfrm>
          <a:prstGeom prst="rect">
            <a:avLst/>
          </a:prstGeom>
        </p:spPr>
      </p:pic>
      <p:pic>
        <p:nvPicPr>
          <p:cNvPr id="1030" name="Picture 6" descr="Presidencia de la RepÃºblica">
            <a:extLst>
              <a:ext uri="{FF2B5EF4-FFF2-40B4-BE49-F238E27FC236}">
                <a16:creationId xmlns:a16="http://schemas.microsoft.com/office/drawing/2014/main" id="{E77A0C36-4929-4D02-A326-28DE10480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1866" y="3348937"/>
            <a:ext cx="1667539" cy="41129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5DAB642-4EC8-40DB-B475-689202AB72FF}"/>
              </a:ext>
            </a:extLst>
          </p:cNvPr>
          <p:cNvPicPr>
            <a:picLocks noChangeAspect="1"/>
          </p:cNvPicPr>
          <p:nvPr/>
        </p:nvPicPr>
        <p:blipFill>
          <a:blip r:embed="rId6"/>
          <a:stretch>
            <a:fillRect/>
          </a:stretch>
        </p:blipFill>
        <p:spPr>
          <a:xfrm>
            <a:off x="1771865" y="3876078"/>
            <a:ext cx="427298" cy="433505"/>
          </a:xfrm>
          <a:prstGeom prst="rect">
            <a:avLst/>
          </a:prstGeom>
        </p:spPr>
      </p:pic>
      <p:pic>
        <p:nvPicPr>
          <p:cNvPr id="1032" name="Picture 8" descr="https://www.fiscalia.gov.co/colombia/wp-content/uploads/LOGO-WEB.png">
            <a:extLst>
              <a:ext uri="{FF2B5EF4-FFF2-40B4-BE49-F238E27FC236}">
                <a16:creationId xmlns:a16="http://schemas.microsoft.com/office/drawing/2014/main" id="{B5004391-4EB6-421B-B11C-96F1459FD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1765987" y="4407286"/>
            <a:ext cx="1562344" cy="49411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83CD9936-0E87-4AAF-BABF-E28E26FD7623}"/>
              </a:ext>
            </a:extLst>
          </p:cNvPr>
          <p:cNvPicPr>
            <a:picLocks noChangeAspect="1"/>
          </p:cNvPicPr>
          <p:nvPr/>
        </p:nvPicPr>
        <p:blipFill rotWithShape="1">
          <a:blip r:embed="rId8"/>
          <a:srcRect l="21770" t="24296" r="55448" b="67154"/>
          <a:stretch/>
        </p:blipFill>
        <p:spPr>
          <a:xfrm>
            <a:off x="1660793" y="4870677"/>
            <a:ext cx="2728931" cy="617888"/>
          </a:xfrm>
          <a:prstGeom prst="rect">
            <a:avLst/>
          </a:prstGeom>
        </p:spPr>
      </p:pic>
      <p:sp>
        <p:nvSpPr>
          <p:cNvPr id="12" name="CuadroTexto 11">
            <a:extLst>
              <a:ext uri="{FF2B5EF4-FFF2-40B4-BE49-F238E27FC236}">
                <a16:creationId xmlns:a16="http://schemas.microsoft.com/office/drawing/2014/main" id="{3CFD6A50-0784-48FC-A2BE-399D8BDE2D27}"/>
              </a:ext>
            </a:extLst>
          </p:cNvPr>
          <p:cNvSpPr txBox="1"/>
          <p:nvPr/>
        </p:nvSpPr>
        <p:spPr>
          <a:xfrm>
            <a:off x="2149339" y="3958289"/>
            <a:ext cx="1667539" cy="300082"/>
          </a:xfrm>
          <a:prstGeom prst="rect">
            <a:avLst/>
          </a:prstGeom>
          <a:noFill/>
        </p:spPr>
        <p:txBody>
          <a:bodyPr wrap="square" rtlCol="0">
            <a:spAutoFit/>
          </a:bodyPr>
          <a:lstStyle/>
          <a:p>
            <a:r>
              <a:rPr lang="es-ES" sz="1350" b="1" dirty="0">
                <a:solidFill>
                  <a:schemeClr val="accent3">
                    <a:lumMod val="50000"/>
                  </a:schemeClr>
                </a:solidFill>
              </a:rPr>
              <a:t>POLICIA NACIONAL</a:t>
            </a:r>
            <a:endParaRPr lang="es-CO" sz="1350" b="1" dirty="0">
              <a:solidFill>
                <a:schemeClr val="accent3">
                  <a:lumMod val="50000"/>
                </a:schemeClr>
              </a:solidFill>
            </a:endParaRPr>
          </a:p>
        </p:txBody>
      </p:sp>
      <p:sp>
        <p:nvSpPr>
          <p:cNvPr id="19" name="CuadroTexto 18">
            <a:extLst>
              <a:ext uri="{FF2B5EF4-FFF2-40B4-BE49-F238E27FC236}">
                <a16:creationId xmlns:a16="http://schemas.microsoft.com/office/drawing/2014/main" id="{95C3886F-9F7D-4F7D-940F-F0EFBF441DBA}"/>
              </a:ext>
            </a:extLst>
          </p:cNvPr>
          <p:cNvSpPr txBox="1"/>
          <p:nvPr/>
        </p:nvSpPr>
        <p:spPr>
          <a:xfrm>
            <a:off x="2191489" y="2415086"/>
            <a:ext cx="1667539" cy="300082"/>
          </a:xfrm>
          <a:prstGeom prst="rect">
            <a:avLst/>
          </a:prstGeom>
          <a:noFill/>
        </p:spPr>
        <p:txBody>
          <a:bodyPr wrap="square" rtlCol="0">
            <a:spAutoFit/>
          </a:bodyPr>
          <a:lstStyle/>
          <a:p>
            <a:r>
              <a:rPr lang="es-ES" sz="1350" b="1" dirty="0">
                <a:solidFill>
                  <a:srgbClr val="FFC000"/>
                </a:solidFill>
              </a:rPr>
              <a:t>RAMA JUDICIAL</a:t>
            </a:r>
            <a:endParaRPr lang="es-CO" sz="1350" b="1" dirty="0">
              <a:solidFill>
                <a:srgbClr val="FFC000"/>
              </a:solidFill>
            </a:endParaRPr>
          </a:p>
        </p:txBody>
      </p:sp>
      <p:cxnSp>
        <p:nvCxnSpPr>
          <p:cNvPr id="14" name="Conector recto 13">
            <a:extLst>
              <a:ext uri="{FF2B5EF4-FFF2-40B4-BE49-F238E27FC236}">
                <a16:creationId xmlns:a16="http://schemas.microsoft.com/office/drawing/2014/main" id="{1B07A191-DCD2-4541-8113-135E28D801C9}"/>
              </a:ext>
            </a:extLst>
          </p:cNvPr>
          <p:cNvCxnSpPr/>
          <p:nvPr/>
        </p:nvCxnSpPr>
        <p:spPr>
          <a:xfrm>
            <a:off x="6020940" y="1419257"/>
            <a:ext cx="0" cy="4439832"/>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398C3E2-95BC-4F47-B06E-8840457C977D}"/>
              </a:ext>
            </a:extLst>
          </p:cNvPr>
          <p:cNvSpPr txBox="1"/>
          <p:nvPr/>
        </p:nvSpPr>
        <p:spPr>
          <a:xfrm>
            <a:off x="4467607" y="1883287"/>
            <a:ext cx="1007421" cy="369332"/>
          </a:xfrm>
          <a:prstGeom prst="rect">
            <a:avLst/>
          </a:prstGeom>
          <a:noFill/>
        </p:spPr>
        <p:txBody>
          <a:bodyPr wrap="square" rtlCol="0">
            <a:spAutoFit/>
          </a:bodyPr>
          <a:lstStyle/>
          <a:p>
            <a:pPr algn="ctr"/>
            <a:r>
              <a:rPr lang="es-ES" b="1" dirty="0"/>
              <a:t>$11.000</a:t>
            </a:r>
            <a:endParaRPr lang="es-CO" b="1" dirty="0"/>
          </a:p>
        </p:txBody>
      </p:sp>
      <p:sp>
        <p:nvSpPr>
          <p:cNvPr id="23" name="CuadroTexto 22">
            <a:extLst>
              <a:ext uri="{FF2B5EF4-FFF2-40B4-BE49-F238E27FC236}">
                <a16:creationId xmlns:a16="http://schemas.microsoft.com/office/drawing/2014/main" id="{2D83933E-CF9D-46C8-94E3-58E8C097134C}"/>
              </a:ext>
            </a:extLst>
          </p:cNvPr>
          <p:cNvSpPr txBox="1"/>
          <p:nvPr/>
        </p:nvSpPr>
        <p:spPr>
          <a:xfrm>
            <a:off x="4455311" y="2383517"/>
            <a:ext cx="1007421" cy="369332"/>
          </a:xfrm>
          <a:prstGeom prst="rect">
            <a:avLst/>
          </a:prstGeom>
          <a:noFill/>
        </p:spPr>
        <p:txBody>
          <a:bodyPr wrap="square" rtlCol="0">
            <a:spAutoFit/>
          </a:bodyPr>
          <a:lstStyle/>
          <a:p>
            <a:pPr algn="ctr"/>
            <a:r>
              <a:rPr lang="es-ES" b="1" dirty="0"/>
              <a:t>$12.446</a:t>
            </a:r>
            <a:endParaRPr lang="es-CO" b="1" dirty="0"/>
          </a:p>
        </p:txBody>
      </p:sp>
      <p:sp>
        <p:nvSpPr>
          <p:cNvPr id="24" name="CuadroTexto 23">
            <a:extLst>
              <a:ext uri="{FF2B5EF4-FFF2-40B4-BE49-F238E27FC236}">
                <a16:creationId xmlns:a16="http://schemas.microsoft.com/office/drawing/2014/main" id="{C2CDAE8B-2FC4-4BF1-89E8-935F45A32245}"/>
              </a:ext>
            </a:extLst>
          </p:cNvPr>
          <p:cNvSpPr txBox="1"/>
          <p:nvPr/>
        </p:nvSpPr>
        <p:spPr>
          <a:xfrm>
            <a:off x="4467606" y="2898145"/>
            <a:ext cx="1007421" cy="369332"/>
          </a:xfrm>
          <a:prstGeom prst="rect">
            <a:avLst/>
          </a:prstGeom>
          <a:noFill/>
        </p:spPr>
        <p:txBody>
          <a:bodyPr wrap="square" rtlCol="0">
            <a:spAutoFit/>
          </a:bodyPr>
          <a:lstStyle/>
          <a:p>
            <a:pPr algn="ctr"/>
            <a:r>
              <a:rPr lang="es-ES" b="1" dirty="0"/>
              <a:t>$18.931</a:t>
            </a:r>
            <a:endParaRPr lang="es-CO" b="1" dirty="0"/>
          </a:p>
        </p:txBody>
      </p:sp>
      <p:sp>
        <p:nvSpPr>
          <p:cNvPr id="25" name="CuadroTexto 24">
            <a:extLst>
              <a:ext uri="{FF2B5EF4-FFF2-40B4-BE49-F238E27FC236}">
                <a16:creationId xmlns:a16="http://schemas.microsoft.com/office/drawing/2014/main" id="{9ADCB73E-BF82-4323-9ADA-6204598658BE}"/>
              </a:ext>
            </a:extLst>
          </p:cNvPr>
          <p:cNvSpPr txBox="1"/>
          <p:nvPr/>
        </p:nvSpPr>
        <p:spPr>
          <a:xfrm>
            <a:off x="4467607" y="3364575"/>
            <a:ext cx="1007421" cy="369332"/>
          </a:xfrm>
          <a:prstGeom prst="rect">
            <a:avLst/>
          </a:prstGeom>
          <a:noFill/>
        </p:spPr>
        <p:txBody>
          <a:bodyPr wrap="square" rtlCol="0">
            <a:spAutoFit/>
          </a:bodyPr>
          <a:lstStyle/>
          <a:p>
            <a:pPr algn="ctr"/>
            <a:r>
              <a:rPr lang="es-ES" b="1" dirty="0"/>
              <a:t>$19.913</a:t>
            </a:r>
            <a:endParaRPr lang="es-CO" b="1" dirty="0"/>
          </a:p>
        </p:txBody>
      </p:sp>
      <p:sp>
        <p:nvSpPr>
          <p:cNvPr id="26" name="CuadroTexto 25">
            <a:extLst>
              <a:ext uri="{FF2B5EF4-FFF2-40B4-BE49-F238E27FC236}">
                <a16:creationId xmlns:a16="http://schemas.microsoft.com/office/drawing/2014/main" id="{C7D70786-3A3E-4892-997D-A8EC19831132}"/>
              </a:ext>
            </a:extLst>
          </p:cNvPr>
          <p:cNvSpPr txBox="1"/>
          <p:nvPr/>
        </p:nvSpPr>
        <p:spPr>
          <a:xfrm>
            <a:off x="4457116" y="3923341"/>
            <a:ext cx="1007421" cy="369332"/>
          </a:xfrm>
          <a:prstGeom prst="rect">
            <a:avLst/>
          </a:prstGeom>
          <a:noFill/>
        </p:spPr>
        <p:txBody>
          <a:bodyPr wrap="square" rtlCol="0">
            <a:spAutoFit/>
          </a:bodyPr>
          <a:lstStyle/>
          <a:p>
            <a:pPr algn="ctr"/>
            <a:r>
              <a:rPr lang="es-ES" b="1" dirty="0"/>
              <a:t>$4.978</a:t>
            </a:r>
            <a:endParaRPr lang="es-CO" b="1" dirty="0"/>
          </a:p>
        </p:txBody>
      </p:sp>
      <p:sp>
        <p:nvSpPr>
          <p:cNvPr id="27" name="CuadroTexto 26">
            <a:extLst>
              <a:ext uri="{FF2B5EF4-FFF2-40B4-BE49-F238E27FC236}">
                <a16:creationId xmlns:a16="http://schemas.microsoft.com/office/drawing/2014/main" id="{EB1E4C12-11EC-4070-A192-0127D8E001EF}"/>
              </a:ext>
            </a:extLst>
          </p:cNvPr>
          <p:cNvSpPr txBox="1"/>
          <p:nvPr/>
        </p:nvSpPr>
        <p:spPr>
          <a:xfrm>
            <a:off x="4443015" y="4461634"/>
            <a:ext cx="1007421" cy="369332"/>
          </a:xfrm>
          <a:prstGeom prst="rect">
            <a:avLst/>
          </a:prstGeom>
          <a:noFill/>
        </p:spPr>
        <p:txBody>
          <a:bodyPr wrap="square" rtlCol="0">
            <a:spAutoFit/>
          </a:bodyPr>
          <a:lstStyle/>
          <a:p>
            <a:pPr algn="ctr"/>
            <a:r>
              <a:rPr lang="es-ES" b="1" dirty="0"/>
              <a:t>$12.446</a:t>
            </a:r>
            <a:endParaRPr lang="es-CO" b="1" dirty="0"/>
          </a:p>
        </p:txBody>
      </p:sp>
      <p:sp>
        <p:nvSpPr>
          <p:cNvPr id="28" name="CuadroTexto 27">
            <a:extLst>
              <a:ext uri="{FF2B5EF4-FFF2-40B4-BE49-F238E27FC236}">
                <a16:creationId xmlns:a16="http://schemas.microsoft.com/office/drawing/2014/main" id="{07415378-2072-498F-A989-7B01EAB32997}"/>
              </a:ext>
            </a:extLst>
          </p:cNvPr>
          <p:cNvSpPr txBox="1"/>
          <p:nvPr/>
        </p:nvSpPr>
        <p:spPr>
          <a:xfrm>
            <a:off x="4442583" y="5000177"/>
            <a:ext cx="1007421" cy="369332"/>
          </a:xfrm>
          <a:prstGeom prst="rect">
            <a:avLst/>
          </a:prstGeom>
          <a:noFill/>
        </p:spPr>
        <p:txBody>
          <a:bodyPr wrap="square" rtlCol="0">
            <a:spAutoFit/>
          </a:bodyPr>
          <a:lstStyle/>
          <a:p>
            <a:pPr algn="ctr"/>
            <a:r>
              <a:rPr lang="es-ES" b="1" dirty="0"/>
              <a:t>$1.968</a:t>
            </a:r>
            <a:endParaRPr lang="es-CO" b="1" dirty="0"/>
          </a:p>
        </p:txBody>
      </p:sp>
      <p:sp>
        <p:nvSpPr>
          <p:cNvPr id="17" name="Rectángulo 16">
            <a:extLst>
              <a:ext uri="{FF2B5EF4-FFF2-40B4-BE49-F238E27FC236}">
                <a16:creationId xmlns:a16="http://schemas.microsoft.com/office/drawing/2014/main" id="{6402A2A8-4B16-4164-87A3-40B7F1D0CB25}"/>
              </a:ext>
            </a:extLst>
          </p:cNvPr>
          <p:cNvSpPr/>
          <p:nvPr/>
        </p:nvSpPr>
        <p:spPr>
          <a:xfrm>
            <a:off x="1660794" y="1451667"/>
            <a:ext cx="4300281" cy="507831"/>
          </a:xfrm>
          <a:prstGeom prst="rect">
            <a:avLst/>
          </a:prstGeom>
        </p:spPr>
        <p:txBody>
          <a:bodyPr wrap="square">
            <a:spAutoFit/>
          </a:bodyPr>
          <a:lstStyle/>
          <a:p>
            <a:pPr algn="ctr"/>
            <a:r>
              <a:rPr lang="es-ES" sz="1350" b="1" dirty="0">
                <a:latin typeface="Calibri" panose="020F0502020204030204" pitchFamily="34" charset="0"/>
              </a:rPr>
              <a:t>DESTINACIONES Y TRANSFERENCIAS RECURSOS LIQUIDOS 2018</a:t>
            </a:r>
            <a:r>
              <a:rPr lang="es-ES" sz="1350" dirty="0"/>
              <a:t> </a:t>
            </a:r>
            <a:endParaRPr lang="es-CO" sz="1350" dirty="0"/>
          </a:p>
        </p:txBody>
      </p:sp>
      <p:sp>
        <p:nvSpPr>
          <p:cNvPr id="18" name="Rectángulo 17">
            <a:extLst>
              <a:ext uri="{FF2B5EF4-FFF2-40B4-BE49-F238E27FC236}">
                <a16:creationId xmlns:a16="http://schemas.microsoft.com/office/drawing/2014/main" id="{386D61FA-7B50-4DCE-A282-644905E81142}"/>
              </a:ext>
            </a:extLst>
          </p:cNvPr>
          <p:cNvSpPr/>
          <p:nvPr/>
        </p:nvSpPr>
        <p:spPr>
          <a:xfrm>
            <a:off x="5961076" y="1625850"/>
            <a:ext cx="4205983" cy="300082"/>
          </a:xfrm>
          <a:prstGeom prst="rect">
            <a:avLst/>
          </a:prstGeom>
        </p:spPr>
        <p:txBody>
          <a:bodyPr wrap="square">
            <a:spAutoFit/>
          </a:bodyPr>
          <a:lstStyle/>
          <a:p>
            <a:pPr algn="ctr"/>
            <a:r>
              <a:rPr lang="es-CO" sz="1350" b="1" dirty="0">
                <a:latin typeface="Calibri" panose="020F0502020204030204" pitchFamily="34" charset="0"/>
              </a:rPr>
              <a:t>DESTINACIONES EN ESPECIE</a:t>
            </a:r>
            <a:r>
              <a:rPr lang="es-CO" sz="1350" dirty="0"/>
              <a:t> </a:t>
            </a:r>
          </a:p>
        </p:txBody>
      </p:sp>
      <p:cxnSp>
        <p:nvCxnSpPr>
          <p:cNvPr id="22" name="Conector recto 21">
            <a:extLst>
              <a:ext uri="{FF2B5EF4-FFF2-40B4-BE49-F238E27FC236}">
                <a16:creationId xmlns:a16="http://schemas.microsoft.com/office/drawing/2014/main" id="{DF7E3853-0A32-4EC0-AC1D-34EF057EA49F}"/>
              </a:ext>
            </a:extLst>
          </p:cNvPr>
          <p:cNvCxnSpPr>
            <a:endCxn id="15" idx="1"/>
          </p:cNvCxnSpPr>
          <p:nvPr/>
        </p:nvCxnSpPr>
        <p:spPr>
          <a:xfrm>
            <a:off x="3514642" y="2061365"/>
            <a:ext cx="952964" cy="658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EC74B646-48DA-48C1-A569-8A9076F92964}"/>
              </a:ext>
            </a:extLst>
          </p:cNvPr>
          <p:cNvCxnSpPr/>
          <p:nvPr/>
        </p:nvCxnSpPr>
        <p:spPr>
          <a:xfrm flipV="1">
            <a:off x="3517159" y="2559574"/>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ector recto 64">
            <a:extLst>
              <a:ext uri="{FF2B5EF4-FFF2-40B4-BE49-F238E27FC236}">
                <a16:creationId xmlns:a16="http://schemas.microsoft.com/office/drawing/2014/main" id="{7D7A1886-8929-41A4-9BAB-BEBAAEA31C59}"/>
              </a:ext>
            </a:extLst>
          </p:cNvPr>
          <p:cNvCxnSpPr/>
          <p:nvPr/>
        </p:nvCxnSpPr>
        <p:spPr>
          <a:xfrm flipV="1">
            <a:off x="3517159" y="3089880"/>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Conector recto 65">
            <a:extLst>
              <a:ext uri="{FF2B5EF4-FFF2-40B4-BE49-F238E27FC236}">
                <a16:creationId xmlns:a16="http://schemas.microsoft.com/office/drawing/2014/main" id="{9AB1F72E-621B-47D5-9713-FDA9BBC90F5E}"/>
              </a:ext>
            </a:extLst>
          </p:cNvPr>
          <p:cNvCxnSpPr/>
          <p:nvPr/>
        </p:nvCxnSpPr>
        <p:spPr>
          <a:xfrm flipV="1">
            <a:off x="3516448" y="3562550"/>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Conector recto 66">
            <a:extLst>
              <a:ext uri="{FF2B5EF4-FFF2-40B4-BE49-F238E27FC236}">
                <a16:creationId xmlns:a16="http://schemas.microsoft.com/office/drawing/2014/main" id="{0B67ED98-D148-47D6-AFA1-75E81B7DF47F}"/>
              </a:ext>
            </a:extLst>
          </p:cNvPr>
          <p:cNvCxnSpPr>
            <a:cxnSpLocks/>
          </p:cNvCxnSpPr>
          <p:nvPr/>
        </p:nvCxnSpPr>
        <p:spPr>
          <a:xfrm flipV="1">
            <a:off x="3696109" y="4105408"/>
            <a:ext cx="764252"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ector recto 67">
            <a:extLst>
              <a:ext uri="{FF2B5EF4-FFF2-40B4-BE49-F238E27FC236}">
                <a16:creationId xmlns:a16="http://schemas.microsoft.com/office/drawing/2014/main" id="{4DB09FC5-B2D4-41C1-87CD-4D06B92298F5}"/>
              </a:ext>
            </a:extLst>
          </p:cNvPr>
          <p:cNvCxnSpPr/>
          <p:nvPr/>
        </p:nvCxnSpPr>
        <p:spPr>
          <a:xfrm flipV="1">
            <a:off x="3518965" y="4647198"/>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Conector recto 77">
            <a:extLst>
              <a:ext uri="{FF2B5EF4-FFF2-40B4-BE49-F238E27FC236}">
                <a16:creationId xmlns:a16="http://schemas.microsoft.com/office/drawing/2014/main" id="{62DB60FF-6616-468E-88BA-0EEA1A81E7E3}"/>
              </a:ext>
            </a:extLst>
          </p:cNvPr>
          <p:cNvCxnSpPr>
            <a:cxnSpLocks/>
          </p:cNvCxnSpPr>
          <p:nvPr/>
        </p:nvCxnSpPr>
        <p:spPr>
          <a:xfrm>
            <a:off x="4299348" y="5200900"/>
            <a:ext cx="140009"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o 8">
            <a:extLst>
              <a:ext uri="{FF2B5EF4-FFF2-40B4-BE49-F238E27FC236}">
                <a16:creationId xmlns:a16="http://schemas.microsoft.com/office/drawing/2014/main" id="{FD5654CF-ED6C-4E6E-9E2D-3C4E70CD98F9}"/>
              </a:ext>
            </a:extLst>
          </p:cNvPr>
          <p:cNvGrpSpPr/>
          <p:nvPr/>
        </p:nvGrpSpPr>
        <p:grpSpPr>
          <a:xfrm>
            <a:off x="6474254" y="2122165"/>
            <a:ext cx="3727633" cy="606152"/>
            <a:chOff x="6600337" y="1302241"/>
            <a:chExt cx="4970177" cy="808203"/>
          </a:xfrm>
        </p:grpSpPr>
        <p:pic>
          <p:nvPicPr>
            <p:cNvPr id="1036" name="Picture 12" descr="transparent logo">
              <a:extLst>
                <a:ext uri="{FF2B5EF4-FFF2-40B4-BE49-F238E27FC236}">
                  <a16:creationId xmlns:a16="http://schemas.microsoft.com/office/drawing/2014/main" id="{25E18CA8-DE22-405D-8E53-5C2521AEE6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00337" y="1302241"/>
              <a:ext cx="2175957" cy="808203"/>
            </a:xfrm>
            <a:prstGeom prst="rect">
              <a:avLst/>
            </a:prstGeom>
            <a:noFill/>
            <a:extLst>
              <a:ext uri="{909E8E84-426E-40DD-AFC4-6F175D3DCCD1}">
                <a14:hiddenFill xmlns:a14="http://schemas.microsoft.com/office/drawing/2010/main">
                  <a:solidFill>
                    <a:srgbClr val="FFFFFF"/>
                  </a:solidFill>
                </a14:hiddenFill>
              </a:ext>
            </a:extLst>
          </p:spPr>
        </p:pic>
        <p:sp>
          <p:nvSpPr>
            <p:cNvPr id="54" name="CuadroTexto 53">
              <a:extLst>
                <a:ext uri="{FF2B5EF4-FFF2-40B4-BE49-F238E27FC236}">
                  <a16:creationId xmlns:a16="http://schemas.microsoft.com/office/drawing/2014/main" id="{D0BA7736-9BA5-45FF-9F10-451258B8F5B9}"/>
                </a:ext>
              </a:extLst>
            </p:cNvPr>
            <p:cNvSpPr txBox="1"/>
            <p:nvPr/>
          </p:nvSpPr>
          <p:spPr>
            <a:xfrm>
              <a:off x="10227286" y="1605485"/>
              <a:ext cx="1343228" cy="492443"/>
            </a:xfrm>
            <a:prstGeom prst="rect">
              <a:avLst/>
            </a:prstGeom>
            <a:noFill/>
          </p:spPr>
          <p:txBody>
            <a:bodyPr wrap="square" rtlCol="0">
              <a:spAutoFit/>
            </a:bodyPr>
            <a:lstStyle/>
            <a:p>
              <a:pPr algn="ctr"/>
              <a:r>
                <a:rPr lang="es-ES" b="1" dirty="0"/>
                <a:t>$ 2,055</a:t>
              </a:r>
            </a:p>
          </p:txBody>
        </p:sp>
        <p:cxnSp>
          <p:nvCxnSpPr>
            <p:cNvPr id="82" name="Conector recto 81">
              <a:extLst>
                <a:ext uri="{FF2B5EF4-FFF2-40B4-BE49-F238E27FC236}">
                  <a16:creationId xmlns:a16="http://schemas.microsoft.com/office/drawing/2014/main" id="{4FE25124-617A-45B3-8DD5-325D245B96D6}"/>
                </a:ext>
              </a:extLst>
            </p:cNvPr>
            <p:cNvCxnSpPr/>
            <p:nvPr/>
          </p:nvCxnSpPr>
          <p:spPr>
            <a:xfrm flipV="1">
              <a:off x="8897288" y="1860371"/>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7" name="Grupo 6">
            <a:extLst>
              <a:ext uri="{FF2B5EF4-FFF2-40B4-BE49-F238E27FC236}">
                <a16:creationId xmlns:a16="http://schemas.microsoft.com/office/drawing/2014/main" id="{C18984FA-1E91-42C3-B589-6705A8862F99}"/>
              </a:ext>
            </a:extLst>
          </p:cNvPr>
          <p:cNvGrpSpPr/>
          <p:nvPr/>
        </p:nvGrpSpPr>
        <p:grpSpPr>
          <a:xfrm>
            <a:off x="6493061" y="2760182"/>
            <a:ext cx="3703163" cy="708016"/>
            <a:chOff x="6619316" y="2654199"/>
            <a:chExt cx="4937550" cy="944020"/>
          </a:xfrm>
        </p:grpSpPr>
        <p:pic>
          <p:nvPicPr>
            <p:cNvPr id="33" name="Picture 6" descr="Presidencia de la RepÃºblica">
              <a:extLst>
                <a:ext uri="{FF2B5EF4-FFF2-40B4-BE49-F238E27FC236}">
                  <a16:creationId xmlns:a16="http://schemas.microsoft.com/office/drawing/2014/main" id="{717A9C7C-6418-4890-B786-8074D24D4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316" y="3049291"/>
              <a:ext cx="2223385" cy="548394"/>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43">
              <a:extLst>
                <a:ext uri="{FF2B5EF4-FFF2-40B4-BE49-F238E27FC236}">
                  <a16:creationId xmlns:a16="http://schemas.microsoft.com/office/drawing/2014/main" id="{A8766FD2-FC94-4F19-89E6-0513BC2F8C13}"/>
                </a:ext>
              </a:extLst>
            </p:cNvPr>
            <p:cNvSpPr txBox="1"/>
            <p:nvPr/>
          </p:nvSpPr>
          <p:spPr>
            <a:xfrm>
              <a:off x="10213638" y="3105777"/>
              <a:ext cx="1343228" cy="492442"/>
            </a:xfrm>
            <a:prstGeom prst="rect">
              <a:avLst/>
            </a:prstGeom>
            <a:noFill/>
          </p:spPr>
          <p:txBody>
            <a:bodyPr wrap="square" rtlCol="0">
              <a:spAutoFit/>
            </a:bodyPr>
            <a:lstStyle/>
            <a:p>
              <a:pPr algn="ctr"/>
              <a:r>
                <a:rPr lang="es-ES" b="1" dirty="0"/>
                <a:t>$ 3,872</a:t>
              </a:r>
            </a:p>
          </p:txBody>
        </p:sp>
        <p:cxnSp>
          <p:nvCxnSpPr>
            <p:cNvPr id="83" name="Conector recto 82">
              <a:extLst>
                <a:ext uri="{FF2B5EF4-FFF2-40B4-BE49-F238E27FC236}">
                  <a16:creationId xmlns:a16="http://schemas.microsoft.com/office/drawing/2014/main" id="{8EE4A293-A7C4-4999-B325-1E086A4E4942}"/>
                </a:ext>
              </a:extLst>
            </p:cNvPr>
            <p:cNvCxnSpPr/>
            <p:nvPr/>
          </p:nvCxnSpPr>
          <p:spPr>
            <a:xfrm flipV="1">
              <a:off x="8956667" y="265419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6" name="Grupo 5">
            <a:extLst>
              <a:ext uri="{FF2B5EF4-FFF2-40B4-BE49-F238E27FC236}">
                <a16:creationId xmlns:a16="http://schemas.microsoft.com/office/drawing/2014/main" id="{5B33200A-F05A-4F1B-A2AE-2941E27727C3}"/>
              </a:ext>
            </a:extLst>
          </p:cNvPr>
          <p:cNvGrpSpPr/>
          <p:nvPr/>
        </p:nvGrpSpPr>
        <p:grpSpPr>
          <a:xfrm>
            <a:off x="6518185" y="3350147"/>
            <a:ext cx="3684448" cy="835495"/>
            <a:chOff x="6611479" y="3336497"/>
            <a:chExt cx="4912597" cy="1113993"/>
          </a:xfrm>
        </p:grpSpPr>
        <p:pic>
          <p:nvPicPr>
            <p:cNvPr id="35" name="Picture 8" descr="https://www.fiscalia.gov.co/colombia/wp-content/uploads/LOGO-WEB.png">
              <a:extLst>
                <a:ext uri="{FF2B5EF4-FFF2-40B4-BE49-F238E27FC236}">
                  <a16:creationId xmlns:a16="http://schemas.microsoft.com/office/drawing/2014/main" id="{43F9A6C0-1A0B-406D-A545-4CF0E1CDA1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6611479" y="3791677"/>
              <a:ext cx="2083125" cy="658813"/>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45">
              <a:extLst>
                <a:ext uri="{FF2B5EF4-FFF2-40B4-BE49-F238E27FC236}">
                  <a16:creationId xmlns:a16="http://schemas.microsoft.com/office/drawing/2014/main" id="{B0DD8E82-DE5E-4FB2-8FC9-95BBCED1745D}"/>
                </a:ext>
              </a:extLst>
            </p:cNvPr>
            <p:cNvSpPr txBox="1"/>
            <p:nvPr/>
          </p:nvSpPr>
          <p:spPr>
            <a:xfrm>
              <a:off x="10180848" y="3896853"/>
              <a:ext cx="1343228" cy="492443"/>
            </a:xfrm>
            <a:prstGeom prst="rect">
              <a:avLst/>
            </a:prstGeom>
            <a:noFill/>
          </p:spPr>
          <p:txBody>
            <a:bodyPr wrap="square" rtlCol="0">
              <a:spAutoFit/>
            </a:bodyPr>
            <a:lstStyle/>
            <a:p>
              <a:pPr algn="ctr"/>
              <a:r>
                <a:rPr lang="es-ES" b="1" dirty="0"/>
                <a:t>$ 8,846</a:t>
              </a:r>
            </a:p>
          </p:txBody>
        </p:sp>
        <p:cxnSp>
          <p:nvCxnSpPr>
            <p:cNvPr id="84" name="Conector recto 83">
              <a:extLst>
                <a:ext uri="{FF2B5EF4-FFF2-40B4-BE49-F238E27FC236}">
                  <a16:creationId xmlns:a16="http://schemas.microsoft.com/office/drawing/2014/main" id="{22E66FFB-A484-4751-9753-482D3811E3E4}"/>
                </a:ext>
              </a:extLst>
            </p:cNvPr>
            <p:cNvCxnSpPr/>
            <p:nvPr/>
          </p:nvCxnSpPr>
          <p:spPr>
            <a:xfrm flipV="1">
              <a:off x="8956667" y="3336497"/>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ector recto 84">
              <a:extLst>
                <a:ext uri="{FF2B5EF4-FFF2-40B4-BE49-F238E27FC236}">
                  <a16:creationId xmlns:a16="http://schemas.microsoft.com/office/drawing/2014/main" id="{97D21759-87F2-413E-8A4E-2D214F3BCA67}"/>
                </a:ext>
              </a:extLst>
            </p:cNvPr>
            <p:cNvCxnSpPr/>
            <p:nvPr/>
          </p:nvCxnSpPr>
          <p:spPr>
            <a:xfrm flipV="1">
              <a:off x="8976935" y="412108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cxnSp>
        <p:nvCxnSpPr>
          <p:cNvPr id="62" name="Conector recto 61">
            <a:extLst>
              <a:ext uri="{FF2B5EF4-FFF2-40B4-BE49-F238E27FC236}">
                <a16:creationId xmlns:a16="http://schemas.microsoft.com/office/drawing/2014/main" id="{6306783A-CD5A-4367-95D3-57B9B242D369}"/>
              </a:ext>
            </a:extLst>
          </p:cNvPr>
          <p:cNvCxnSpPr/>
          <p:nvPr/>
        </p:nvCxnSpPr>
        <p:spPr>
          <a:xfrm flipV="1">
            <a:off x="4439356" y="5416714"/>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3" name="CuadroTexto 62">
            <a:extLst>
              <a:ext uri="{FF2B5EF4-FFF2-40B4-BE49-F238E27FC236}">
                <a16:creationId xmlns:a16="http://schemas.microsoft.com/office/drawing/2014/main" id="{C068BE02-FA65-4EF8-9B44-74313D7889DF}"/>
              </a:ext>
            </a:extLst>
          </p:cNvPr>
          <p:cNvSpPr txBox="1"/>
          <p:nvPr/>
        </p:nvSpPr>
        <p:spPr>
          <a:xfrm>
            <a:off x="4442583" y="5531122"/>
            <a:ext cx="1007421" cy="369332"/>
          </a:xfrm>
          <a:prstGeom prst="rect">
            <a:avLst/>
          </a:prstGeom>
          <a:noFill/>
        </p:spPr>
        <p:txBody>
          <a:bodyPr wrap="square" rtlCol="0">
            <a:spAutoFit/>
          </a:bodyPr>
          <a:lstStyle/>
          <a:p>
            <a:pPr algn="ctr"/>
            <a:r>
              <a:rPr lang="es-ES" b="1" dirty="0"/>
              <a:t>$81.682</a:t>
            </a:r>
            <a:endParaRPr lang="es-CO" b="1" dirty="0"/>
          </a:p>
        </p:txBody>
      </p:sp>
      <p:sp>
        <p:nvSpPr>
          <p:cNvPr id="69" name="Título 1">
            <a:extLst>
              <a:ext uri="{FF2B5EF4-FFF2-40B4-BE49-F238E27FC236}">
                <a16:creationId xmlns:a16="http://schemas.microsoft.com/office/drawing/2014/main" id="{1B74E7EB-6C9B-49C9-BF0F-CBADF89970AD}"/>
              </a:ext>
            </a:extLst>
          </p:cNvPr>
          <p:cNvSpPr txBox="1">
            <a:spLocks/>
          </p:cNvSpPr>
          <p:nvPr/>
        </p:nvSpPr>
        <p:spPr>
          <a:xfrm>
            <a:off x="2316034" y="269989"/>
            <a:ext cx="5930040" cy="954107"/>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800" b="1" dirty="0">
                <a:solidFill>
                  <a:srgbClr val="002060"/>
                </a:solidFill>
                <a:latin typeface="+mn-lt"/>
                <a:cs typeface="+mn-cs"/>
              </a:rPr>
              <a:t>TRANSFERENCIAS REALIZADAS VIGENCIA 2018</a:t>
            </a:r>
            <a:endParaRPr lang="es-CO" sz="2800" b="1" dirty="0">
              <a:solidFill>
                <a:srgbClr val="002060"/>
              </a:solidFill>
              <a:latin typeface="+mn-lt"/>
              <a:cs typeface="+mn-cs"/>
            </a:endParaRPr>
          </a:p>
        </p:txBody>
      </p:sp>
      <p:sp>
        <p:nvSpPr>
          <p:cNvPr id="47" name="Rectángulo 46">
            <a:extLst>
              <a:ext uri="{FF2B5EF4-FFF2-40B4-BE49-F238E27FC236}">
                <a16:creationId xmlns:a16="http://schemas.microsoft.com/office/drawing/2014/main" id="{E834A7B3-CDC7-4AAD-84EE-618CF40FDD7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8" name="CuadroTexto 47">
            <a:extLst>
              <a:ext uri="{FF2B5EF4-FFF2-40B4-BE49-F238E27FC236}">
                <a16:creationId xmlns:a16="http://schemas.microsoft.com/office/drawing/2014/main" id="{E5F5D294-1380-44B0-A9A3-1547B51A4F57}"/>
              </a:ext>
            </a:extLst>
          </p:cNvPr>
          <p:cNvSpPr txBox="1"/>
          <p:nvPr/>
        </p:nvSpPr>
        <p:spPr>
          <a:xfrm>
            <a:off x="4107487" y="6559827"/>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49" name="Imagen 48">
            <a:extLst>
              <a:ext uri="{FF2B5EF4-FFF2-40B4-BE49-F238E27FC236}">
                <a16:creationId xmlns:a16="http://schemas.microsoft.com/office/drawing/2014/main" id="{55FCF73D-9C10-46C7-ADFE-E8D6DF07DF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0" name="Imagen 49">
            <a:extLst>
              <a:ext uri="{FF2B5EF4-FFF2-40B4-BE49-F238E27FC236}">
                <a16:creationId xmlns:a16="http://schemas.microsoft.com/office/drawing/2014/main" id="{1FFA49DA-A195-4D29-ABCF-D441F5C0EF1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96796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nisterio de Justicia y del Derecho">
            <a:extLst>
              <a:ext uri="{FF2B5EF4-FFF2-40B4-BE49-F238E27FC236}">
                <a16:creationId xmlns:a16="http://schemas.microsoft.com/office/drawing/2014/main" id="{94644CBE-D0B6-4EC9-9F97-CEDAAD4DD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62" y="1323836"/>
            <a:ext cx="2178785" cy="5860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ama Judicial">
            <a:extLst>
              <a:ext uri="{FF2B5EF4-FFF2-40B4-BE49-F238E27FC236}">
                <a16:creationId xmlns:a16="http://schemas.microsoft.com/office/drawing/2014/main" id="{5EC84B51-CAA1-4031-88BD-BED9DA529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62" y="1991831"/>
            <a:ext cx="560955" cy="56600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D6C6F1F-904E-46E8-AA67-FBF907BE5A48}"/>
              </a:ext>
            </a:extLst>
          </p:cNvPr>
          <p:cNvPicPr>
            <a:picLocks noChangeAspect="1"/>
          </p:cNvPicPr>
          <p:nvPr/>
        </p:nvPicPr>
        <p:blipFill rotWithShape="1">
          <a:blip r:embed="rId4"/>
          <a:srcRect l="13881" t="19893" r="50000" b="67503"/>
          <a:stretch/>
        </p:blipFill>
        <p:spPr>
          <a:xfrm>
            <a:off x="341567" y="2704301"/>
            <a:ext cx="2223385" cy="436194"/>
          </a:xfrm>
          <a:prstGeom prst="rect">
            <a:avLst/>
          </a:prstGeom>
        </p:spPr>
      </p:pic>
      <p:pic>
        <p:nvPicPr>
          <p:cNvPr id="1030" name="Picture 6" descr="Presidencia de la RepÃºblica">
            <a:extLst>
              <a:ext uri="{FF2B5EF4-FFF2-40B4-BE49-F238E27FC236}">
                <a16:creationId xmlns:a16="http://schemas.microsoft.com/office/drawing/2014/main" id="{E77A0C36-4929-4D02-A326-28DE10480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486" y="3322249"/>
            <a:ext cx="2223385" cy="5483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5DAB642-4EC8-40DB-B475-689202AB72FF}"/>
              </a:ext>
            </a:extLst>
          </p:cNvPr>
          <p:cNvPicPr>
            <a:picLocks noChangeAspect="1"/>
          </p:cNvPicPr>
          <p:nvPr/>
        </p:nvPicPr>
        <p:blipFill>
          <a:blip r:embed="rId6"/>
          <a:stretch>
            <a:fillRect/>
          </a:stretch>
        </p:blipFill>
        <p:spPr>
          <a:xfrm>
            <a:off x="330486" y="4025102"/>
            <a:ext cx="569731" cy="578007"/>
          </a:xfrm>
          <a:prstGeom prst="rect">
            <a:avLst/>
          </a:prstGeom>
        </p:spPr>
      </p:pic>
      <p:pic>
        <p:nvPicPr>
          <p:cNvPr id="1032" name="Picture 8" descr="https://www.fiscalia.gov.co/colombia/wp-content/uploads/LOGO-WEB.png">
            <a:extLst>
              <a:ext uri="{FF2B5EF4-FFF2-40B4-BE49-F238E27FC236}">
                <a16:creationId xmlns:a16="http://schemas.microsoft.com/office/drawing/2014/main" id="{B5004391-4EB6-421B-B11C-96F1459FD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322649" y="4733381"/>
            <a:ext cx="2083125" cy="65881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83CD9936-0E87-4AAF-BABF-E28E26FD7623}"/>
              </a:ext>
            </a:extLst>
          </p:cNvPr>
          <p:cNvPicPr>
            <a:picLocks noChangeAspect="1"/>
          </p:cNvPicPr>
          <p:nvPr/>
        </p:nvPicPr>
        <p:blipFill rotWithShape="1">
          <a:blip r:embed="rId8"/>
          <a:srcRect l="21770" t="24296" r="55448" b="67154"/>
          <a:stretch/>
        </p:blipFill>
        <p:spPr>
          <a:xfrm>
            <a:off x="182389" y="5351236"/>
            <a:ext cx="3638574" cy="823850"/>
          </a:xfrm>
          <a:prstGeom prst="rect">
            <a:avLst/>
          </a:prstGeom>
        </p:spPr>
      </p:pic>
      <p:pic>
        <p:nvPicPr>
          <p:cNvPr id="1034" name="Picture 10" descr="Ministerio de Salud y ProtecciÃ³n Social - RepÃºblica de Colombia">
            <a:extLst>
              <a:ext uri="{FF2B5EF4-FFF2-40B4-BE49-F238E27FC236}">
                <a16:creationId xmlns:a16="http://schemas.microsoft.com/office/drawing/2014/main" id="{053C31B6-D445-4157-89CC-BF3890F29EB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0000" t="1" r="-966" b="-6716"/>
          <a:stretch/>
        </p:blipFill>
        <p:spPr bwMode="auto">
          <a:xfrm>
            <a:off x="250629" y="6126633"/>
            <a:ext cx="2223385" cy="58605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3CFD6A50-0784-48FC-A2BE-399D8BDE2D27}"/>
              </a:ext>
            </a:extLst>
          </p:cNvPr>
          <p:cNvSpPr txBox="1"/>
          <p:nvPr/>
        </p:nvSpPr>
        <p:spPr>
          <a:xfrm>
            <a:off x="833783" y="4134719"/>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19" name="CuadroTexto 18">
            <a:extLst>
              <a:ext uri="{FF2B5EF4-FFF2-40B4-BE49-F238E27FC236}">
                <a16:creationId xmlns:a16="http://schemas.microsoft.com/office/drawing/2014/main" id="{95C3886F-9F7D-4F7D-940F-F0EFBF441DBA}"/>
              </a:ext>
            </a:extLst>
          </p:cNvPr>
          <p:cNvSpPr txBox="1"/>
          <p:nvPr/>
        </p:nvSpPr>
        <p:spPr>
          <a:xfrm>
            <a:off x="889983" y="2077115"/>
            <a:ext cx="2223385" cy="369332"/>
          </a:xfrm>
          <a:prstGeom prst="rect">
            <a:avLst/>
          </a:prstGeom>
          <a:noFill/>
        </p:spPr>
        <p:txBody>
          <a:bodyPr wrap="square" rtlCol="0">
            <a:spAutoFit/>
          </a:bodyPr>
          <a:lstStyle/>
          <a:p>
            <a:r>
              <a:rPr lang="es-ES" b="1" dirty="0">
                <a:solidFill>
                  <a:srgbClr val="FFC000"/>
                </a:solidFill>
              </a:rPr>
              <a:t>RAMA JUDICIAL</a:t>
            </a:r>
            <a:endParaRPr lang="es-CO" b="1" dirty="0">
              <a:solidFill>
                <a:srgbClr val="FFC000"/>
              </a:solidFill>
            </a:endParaRPr>
          </a:p>
        </p:txBody>
      </p:sp>
      <p:cxnSp>
        <p:nvCxnSpPr>
          <p:cNvPr id="14" name="Conector recto 13">
            <a:extLst>
              <a:ext uri="{FF2B5EF4-FFF2-40B4-BE49-F238E27FC236}">
                <a16:creationId xmlns:a16="http://schemas.microsoft.com/office/drawing/2014/main" id="{1B07A191-DCD2-4541-8113-135E28D801C9}"/>
              </a:ext>
            </a:extLst>
          </p:cNvPr>
          <p:cNvCxnSpPr/>
          <p:nvPr/>
        </p:nvCxnSpPr>
        <p:spPr>
          <a:xfrm>
            <a:off x="5995920" y="749343"/>
            <a:ext cx="0" cy="5919776"/>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398C3E2-95BC-4F47-B06E-8840457C977D}"/>
              </a:ext>
            </a:extLst>
          </p:cNvPr>
          <p:cNvSpPr txBox="1"/>
          <p:nvPr/>
        </p:nvSpPr>
        <p:spPr>
          <a:xfrm>
            <a:off x="3924808" y="1368049"/>
            <a:ext cx="1343228" cy="461665"/>
          </a:xfrm>
          <a:prstGeom prst="rect">
            <a:avLst/>
          </a:prstGeom>
          <a:noFill/>
        </p:spPr>
        <p:txBody>
          <a:bodyPr wrap="square" rtlCol="0">
            <a:spAutoFit/>
          </a:bodyPr>
          <a:lstStyle/>
          <a:p>
            <a:pPr algn="ctr"/>
            <a:r>
              <a:rPr lang="es-ES" sz="2400" b="1" dirty="0"/>
              <a:t>$37.475</a:t>
            </a:r>
            <a:endParaRPr lang="es-CO" sz="2400" b="1" dirty="0"/>
          </a:p>
        </p:txBody>
      </p:sp>
      <p:sp>
        <p:nvSpPr>
          <p:cNvPr id="23" name="CuadroTexto 22">
            <a:extLst>
              <a:ext uri="{FF2B5EF4-FFF2-40B4-BE49-F238E27FC236}">
                <a16:creationId xmlns:a16="http://schemas.microsoft.com/office/drawing/2014/main" id="{2D83933E-CF9D-46C8-94E3-58E8C097134C}"/>
              </a:ext>
            </a:extLst>
          </p:cNvPr>
          <p:cNvSpPr txBox="1"/>
          <p:nvPr/>
        </p:nvSpPr>
        <p:spPr>
          <a:xfrm>
            <a:off x="3908413" y="2035023"/>
            <a:ext cx="1343228" cy="461665"/>
          </a:xfrm>
          <a:prstGeom prst="rect">
            <a:avLst/>
          </a:prstGeom>
          <a:noFill/>
        </p:spPr>
        <p:txBody>
          <a:bodyPr wrap="square" rtlCol="0">
            <a:spAutoFit/>
          </a:bodyPr>
          <a:lstStyle/>
          <a:p>
            <a:pPr algn="ctr"/>
            <a:r>
              <a:rPr lang="es-ES" sz="2400" b="1" dirty="0"/>
              <a:t>$60.050</a:t>
            </a:r>
            <a:endParaRPr lang="es-CO" sz="2400" b="1" dirty="0"/>
          </a:p>
        </p:txBody>
      </p:sp>
      <p:sp>
        <p:nvSpPr>
          <p:cNvPr id="24" name="CuadroTexto 23">
            <a:extLst>
              <a:ext uri="{FF2B5EF4-FFF2-40B4-BE49-F238E27FC236}">
                <a16:creationId xmlns:a16="http://schemas.microsoft.com/office/drawing/2014/main" id="{C2CDAE8B-2FC4-4BF1-89E8-935F45A32245}"/>
              </a:ext>
            </a:extLst>
          </p:cNvPr>
          <p:cNvSpPr txBox="1"/>
          <p:nvPr/>
        </p:nvSpPr>
        <p:spPr>
          <a:xfrm>
            <a:off x="3924807" y="2721193"/>
            <a:ext cx="1343228" cy="461665"/>
          </a:xfrm>
          <a:prstGeom prst="rect">
            <a:avLst/>
          </a:prstGeom>
          <a:noFill/>
        </p:spPr>
        <p:txBody>
          <a:bodyPr wrap="square" rtlCol="0">
            <a:spAutoFit/>
          </a:bodyPr>
          <a:lstStyle/>
          <a:p>
            <a:pPr algn="ctr"/>
            <a:r>
              <a:rPr lang="es-ES" sz="2400" b="1" dirty="0"/>
              <a:t>$34.193</a:t>
            </a:r>
            <a:endParaRPr lang="es-CO" sz="2400" b="1" dirty="0"/>
          </a:p>
        </p:txBody>
      </p:sp>
      <p:sp>
        <p:nvSpPr>
          <p:cNvPr id="25" name="CuadroTexto 24">
            <a:extLst>
              <a:ext uri="{FF2B5EF4-FFF2-40B4-BE49-F238E27FC236}">
                <a16:creationId xmlns:a16="http://schemas.microsoft.com/office/drawing/2014/main" id="{9ADCB73E-BF82-4323-9ADA-6204598658BE}"/>
              </a:ext>
            </a:extLst>
          </p:cNvPr>
          <p:cNvSpPr txBox="1"/>
          <p:nvPr/>
        </p:nvSpPr>
        <p:spPr>
          <a:xfrm>
            <a:off x="3924808" y="3343100"/>
            <a:ext cx="1343228" cy="461665"/>
          </a:xfrm>
          <a:prstGeom prst="rect">
            <a:avLst/>
          </a:prstGeom>
          <a:noFill/>
        </p:spPr>
        <p:txBody>
          <a:bodyPr wrap="square" rtlCol="0">
            <a:spAutoFit/>
          </a:bodyPr>
          <a:lstStyle/>
          <a:p>
            <a:pPr algn="ctr"/>
            <a:r>
              <a:rPr lang="es-ES" sz="2400" b="1" dirty="0"/>
              <a:t>$72.079</a:t>
            </a:r>
            <a:endParaRPr lang="es-CO" sz="2400" b="1" dirty="0"/>
          </a:p>
        </p:txBody>
      </p:sp>
      <p:sp>
        <p:nvSpPr>
          <p:cNvPr id="26" name="CuadroTexto 25">
            <a:extLst>
              <a:ext uri="{FF2B5EF4-FFF2-40B4-BE49-F238E27FC236}">
                <a16:creationId xmlns:a16="http://schemas.microsoft.com/office/drawing/2014/main" id="{C7D70786-3A3E-4892-997D-A8EC19831132}"/>
              </a:ext>
            </a:extLst>
          </p:cNvPr>
          <p:cNvSpPr txBox="1"/>
          <p:nvPr/>
        </p:nvSpPr>
        <p:spPr>
          <a:xfrm>
            <a:off x="3910820" y="4088121"/>
            <a:ext cx="1343228" cy="461665"/>
          </a:xfrm>
          <a:prstGeom prst="rect">
            <a:avLst/>
          </a:prstGeom>
          <a:noFill/>
        </p:spPr>
        <p:txBody>
          <a:bodyPr wrap="square" rtlCol="0">
            <a:spAutoFit/>
          </a:bodyPr>
          <a:lstStyle/>
          <a:p>
            <a:pPr algn="ctr"/>
            <a:r>
              <a:rPr lang="es-ES" sz="2400" b="1" dirty="0"/>
              <a:t>$29.056</a:t>
            </a:r>
            <a:endParaRPr lang="es-CO" sz="2400" b="1" dirty="0"/>
          </a:p>
        </p:txBody>
      </p:sp>
      <p:sp>
        <p:nvSpPr>
          <p:cNvPr id="27" name="CuadroTexto 26">
            <a:extLst>
              <a:ext uri="{FF2B5EF4-FFF2-40B4-BE49-F238E27FC236}">
                <a16:creationId xmlns:a16="http://schemas.microsoft.com/office/drawing/2014/main" id="{EB1E4C12-11EC-4070-A192-0127D8E001EF}"/>
              </a:ext>
            </a:extLst>
          </p:cNvPr>
          <p:cNvSpPr txBox="1"/>
          <p:nvPr/>
        </p:nvSpPr>
        <p:spPr>
          <a:xfrm>
            <a:off x="3892018" y="4805845"/>
            <a:ext cx="1343228" cy="461665"/>
          </a:xfrm>
          <a:prstGeom prst="rect">
            <a:avLst/>
          </a:prstGeom>
          <a:noFill/>
        </p:spPr>
        <p:txBody>
          <a:bodyPr wrap="square" rtlCol="0">
            <a:spAutoFit/>
          </a:bodyPr>
          <a:lstStyle/>
          <a:p>
            <a:pPr algn="ctr"/>
            <a:r>
              <a:rPr lang="es-ES" sz="2400" b="1" dirty="0"/>
              <a:t>$45.050</a:t>
            </a:r>
            <a:endParaRPr lang="es-CO" sz="2400" b="1" dirty="0"/>
          </a:p>
        </p:txBody>
      </p:sp>
      <p:sp>
        <p:nvSpPr>
          <p:cNvPr id="28" name="CuadroTexto 27">
            <a:extLst>
              <a:ext uri="{FF2B5EF4-FFF2-40B4-BE49-F238E27FC236}">
                <a16:creationId xmlns:a16="http://schemas.microsoft.com/office/drawing/2014/main" id="{07415378-2072-498F-A989-7B01EAB32997}"/>
              </a:ext>
            </a:extLst>
          </p:cNvPr>
          <p:cNvSpPr txBox="1"/>
          <p:nvPr/>
        </p:nvSpPr>
        <p:spPr>
          <a:xfrm>
            <a:off x="3891443" y="5523903"/>
            <a:ext cx="1343228" cy="461665"/>
          </a:xfrm>
          <a:prstGeom prst="rect">
            <a:avLst/>
          </a:prstGeom>
          <a:noFill/>
        </p:spPr>
        <p:txBody>
          <a:bodyPr wrap="square" rtlCol="0">
            <a:spAutoFit/>
          </a:bodyPr>
          <a:lstStyle/>
          <a:p>
            <a:pPr algn="ctr"/>
            <a:r>
              <a:rPr lang="es-ES" sz="2400" b="1" dirty="0"/>
              <a:t>$6.736</a:t>
            </a:r>
            <a:endParaRPr lang="es-CO" sz="2400" b="1" dirty="0"/>
          </a:p>
        </p:txBody>
      </p:sp>
      <p:sp>
        <p:nvSpPr>
          <p:cNvPr id="29" name="CuadroTexto 28">
            <a:extLst>
              <a:ext uri="{FF2B5EF4-FFF2-40B4-BE49-F238E27FC236}">
                <a16:creationId xmlns:a16="http://schemas.microsoft.com/office/drawing/2014/main" id="{A6255DC2-D70D-40E8-94AD-67DF410FE343}"/>
              </a:ext>
            </a:extLst>
          </p:cNvPr>
          <p:cNvSpPr txBox="1"/>
          <p:nvPr/>
        </p:nvSpPr>
        <p:spPr>
          <a:xfrm>
            <a:off x="3877233" y="6150095"/>
            <a:ext cx="1343228" cy="461665"/>
          </a:xfrm>
          <a:prstGeom prst="rect">
            <a:avLst/>
          </a:prstGeom>
          <a:noFill/>
        </p:spPr>
        <p:txBody>
          <a:bodyPr wrap="square" rtlCol="0">
            <a:spAutoFit/>
          </a:bodyPr>
          <a:lstStyle/>
          <a:p>
            <a:pPr algn="ctr"/>
            <a:r>
              <a:rPr lang="es-ES" sz="2400" b="1" dirty="0"/>
              <a:t>$1.251</a:t>
            </a:r>
            <a:endParaRPr lang="es-CO" sz="2400" b="1" dirty="0"/>
          </a:p>
        </p:txBody>
      </p:sp>
      <p:grpSp>
        <p:nvGrpSpPr>
          <p:cNvPr id="8" name="Grupo 7">
            <a:extLst>
              <a:ext uri="{FF2B5EF4-FFF2-40B4-BE49-F238E27FC236}">
                <a16:creationId xmlns:a16="http://schemas.microsoft.com/office/drawing/2014/main" id="{B549F2CC-6A32-4DDB-92AF-6A2596AE0D58}"/>
              </a:ext>
            </a:extLst>
          </p:cNvPr>
          <p:cNvGrpSpPr/>
          <p:nvPr/>
        </p:nvGrpSpPr>
        <p:grpSpPr>
          <a:xfrm>
            <a:off x="6630397" y="2390400"/>
            <a:ext cx="4926468" cy="487417"/>
            <a:chOff x="6630397" y="2390400"/>
            <a:chExt cx="4926468" cy="487417"/>
          </a:xfrm>
        </p:grpSpPr>
        <p:pic>
          <p:nvPicPr>
            <p:cNvPr id="32" name="Imagen 31">
              <a:extLst>
                <a:ext uri="{FF2B5EF4-FFF2-40B4-BE49-F238E27FC236}">
                  <a16:creationId xmlns:a16="http://schemas.microsoft.com/office/drawing/2014/main" id="{EC4666B3-E20D-4A86-AC32-31C9967232B5}"/>
                </a:ext>
              </a:extLst>
            </p:cNvPr>
            <p:cNvPicPr>
              <a:picLocks noChangeAspect="1"/>
            </p:cNvPicPr>
            <p:nvPr/>
          </p:nvPicPr>
          <p:blipFill rotWithShape="1">
            <a:blip r:embed="rId4"/>
            <a:srcRect l="13881" t="19893" r="50000" b="67503"/>
            <a:stretch/>
          </p:blipFill>
          <p:spPr>
            <a:xfrm>
              <a:off x="6630397" y="2390400"/>
              <a:ext cx="2223385" cy="436194"/>
            </a:xfrm>
            <a:prstGeom prst="rect">
              <a:avLst/>
            </a:prstGeom>
          </p:spPr>
        </p:pic>
        <p:sp>
          <p:nvSpPr>
            <p:cNvPr id="43" name="CuadroTexto 42">
              <a:extLst>
                <a:ext uri="{FF2B5EF4-FFF2-40B4-BE49-F238E27FC236}">
                  <a16:creationId xmlns:a16="http://schemas.microsoft.com/office/drawing/2014/main" id="{711995F4-F789-40F2-B9CE-ED4C45782DEA}"/>
                </a:ext>
              </a:extLst>
            </p:cNvPr>
            <p:cNvSpPr txBox="1"/>
            <p:nvPr/>
          </p:nvSpPr>
          <p:spPr>
            <a:xfrm>
              <a:off x="10213637" y="2416152"/>
              <a:ext cx="1343228" cy="461665"/>
            </a:xfrm>
            <a:prstGeom prst="rect">
              <a:avLst/>
            </a:prstGeom>
            <a:noFill/>
          </p:spPr>
          <p:txBody>
            <a:bodyPr wrap="square" rtlCol="0">
              <a:spAutoFit/>
            </a:bodyPr>
            <a:lstStyle/>
            <a:p>
              <a:pPr algn="ctr"/>
              <a:r>
                <a:rPr lang="es-ES" sz="2400" b="1" dirty="0"/>
                <a:t>$ 44,790</a:t>
              </a:r>
            </a:p>
          </p:txBody>
        </p:sp>
      </p:grpSp>
      <p:sp>
        <p:nvSpPr>
          <p:cNvPr id="17" name="Rectángulo 16">
            <a:extLst>
              <a:ext uri="{FF2B5EF4-FFF2-40B4-BE49-F238E27FC236}">
                <a16:creationId xmlns:a16="http://schemas.microsoft.com/office/drawing/2014/main" id="{6402A2A8-4B16-4164-87A3-40B7F1D0CB25}"/>
              </a:ext>
            </a:extLst>
          </p:cNvPr>
          <p:cNvSpPr/>
          <p:nvPr/>
        </p:nvSpPr>
        <p:spPr>
          <a:xfrm>
            <a:off x="182390" y="792555"/>
            <a:ext cx="5733708" cy="369332"/>
          </a:xfrm>
          <a:prstGeom prst="rect">
            <a:avLst/>
          </a:prstGeom>
        </p:spPr>
        <p:txBody>
          <a:bodyPr wrap="square">
            <a:spAutoFit/>
          </a:bodyPr>
          <a:lstStyle/>
          <a:p>
            <a:pPr algn="ctr"/>
            <a:r>
              <a:rPr lang="es-ES" b="1" dirty="0">
                <a:latin typeface="Calibri" panose="020F0502020204030204" pitchFamily="34" charset="0"/>
              </a:rPr>
              <a:t>DESTINACIONES Y TRANSFERENCIAS RECURSOS LIQUIDOS</a:t>
            </a:r>
            <a:r>
              <a:rPr lang="es-ES" dirty="0"/>
              <a:t> </a:t>
            </a:r>
            <a:endParaRPr lang="es-CO" dirty="0"/>
          </a:p>
        </p:txBody>
      </p:sp>
      <p:sp>
        <p:nvSpPr>
          <p:cNvPr id="18" name="Rectángulo 17">
            <a:extLst>
              <a:ext uri="{FF2B5EF4-FFF2-40B4-BE49-F238E27FC236}">
                <a16:creationId xmlns:a16="http://schemas.microsoft.com/office/drawing/2014/main" id="{386D61FA-7B50-4DCE-A282-644905E81142}"/>
              </a:ext>
            </a:extLst>
          </p:cNvPr>
          <p:cNvSpPr/>
          <p:nvPr/>
        </p:nvSpPr>
        <p:spPr>
          <a:xfrm>
            <a:off x="5929742" y="787588"/>
            <a:ext cx="5607977" cy="369332"/>
          </a:xfrm>
          <a:prstGeom prst="rect">
            <a:avLst/>
          </a:prstGeom>
        </p:spPr>
        <p:txBody>
          <a:bodyPr wrap="square">
            <a:spAutoFit/>
          </a:bodyPr>
          <a:lstStyle/>
          <a:p>
            <a:pPr algn="ctr"/>
            <a:r>
              <a:rPr lang="es-CO" b="1" dirty="0">
                <a:latin typeface="Calibri" panose="020F0502020204030204" pitchFamily="34" charset="0"/>
              </a:rPr>
              <a:t>DESTINACIONES EN ESPECIE</a:t>
            </a:r>
            <a:r>
              <a:rPr lang="es-CO" dirty="0"/>
              <a:t> </a:t>
            </a:r>
          </a:p>
        </p:txBody>
      </p:sp>
      <p:cxnSp>
        <p:nvCxnSpPr>
          <p:cNvPr id="22" name="Conector recto 21">
            <a:extLst>
              <a:ext uri="{FF2B5EF4-FFF2-40B4-BE49-F238E27FC236}">
                <a16:creationId xmlns:a16="http://schemas.microsoft.com/office/drawing/2014/main" id="{DF7E3853-0A32-4EC0-AC1D-34EF057EA49F}"/>
              </a:ext>
            </a:extLst>
          </p:cNvPr>
          <p:cNvCxnSpPr>
            <a:endCxn id="15" idx="1"/>
          </p:cNvCxnSpPr>
          <p:nvPr/>
        </p:nvCxnSpPr>
        <p:spPr>
          <a:xfrm flipV="1">
            <a:off x="2654189" y="1598882"/>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EC74B646-48DA-48C1-A569-8A9076F92964}"/>
              </a:ext>
            </a:extLst>
          </p:cNvPr>
          <p:cNvCxnSpPr/>
          <p:nvPr/>
        </p:nvCxnSpPr>
        <p:spPr>
          <a:xfrm flipV="1">
            <a:off x="2657545" y="226976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ector recto 64">
            <a:extLst>
              <a:ext uri="{FF2B5EF4-FFF2-40B4-BE49-F238E27FC236}">
                <a16:creationId xmlns:a16="http://schemas.microsoft.com/office/drawing/2014/main" id="{7D7A1886-8929-41A4-9BAB-BEBAAEA31C59}"/>
              </a:ext>
            </a:extLst>
          </p:cNvPr>
          <p:cNvCxnSpPr/>
          <p:nvPr/>
        </p:nvCxnSpPr>
        <p:spPr>
          <a:xfrm flipV="1">
            <a:off x="2657545" y="297683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Conector recto 65">
            <a:extLst>
              <a:ext uri="{FF2B5EF4-FFF2-40B4-BE49-F238E27FC236}">
                <a16:creationId xmlns:a16="http://schemas.microsoft.com/office/drawing/2014/main" id="{9AB1F72E-621B-47D5-9713-FDA9BBC90F5E}"/>
              </a:ext>
            </a:extLst>
          </p:cNvPr>
          <p:cNvCxnSpPr/>
          <p:nvPr/>
        </p:nvCxnSpPr>
        <p:spPr>
          <a:xfrm flipV="1">
            <a:off x="2656596" y="3607066"/>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Conector recto 66">
            <a:extLst>
              <a:ext uri="{FF2B5EF4-FFF2-40B4-BE49-F238E27FC236}">
                <a16:creationId xmlns:a16="http://schemas.microsoft.com/office/drawing/2014/main" id="{0B67ED98-D148-47D6-AFA1-75E81B7DF47F}"/>
              </a:ext>
            </a:extLst>
          </p:cNvPr>
          <p:cNvCxnSpPr>
            <a:cxnSpLocks/>
          </p:cNvCxnSpPr>
          <p:nvPr/>
        </p:nvCxnSpPr>
        <p:spPr>
          <a:xfrm flipV="1">
            <a:off x="2896145" y="4330878"/>
            <a:ext cx="1019003"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ector recto 67">
            <a:extLst>
              <a:ext uri="{FF2B5EF4-FFF2-40B4-BE49-F238E27FC236}">
                <a16:creationId xmlns:a16="http://schemas.microsoft.com/office/drawing/2014/main" id="{4DB09FC5-B2D4-41C1-87CD-4D06B92298F5}"/>
              </a:ext>
            </a:extLst>
          </p:cNvPr>
          <p:cNvCxnSpPr/>
          <p:nvPr/>
        </p:nvCxnSpPr>
        <p:spPr>
          <a:xfrm flipV="1">
            <a:off x="2659952" y="505326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6" name="Conector recto 75">
            <a:extLst>
              <a:ext uri="{FF2B5EF4-FFF2-40B4-BE49-F238E27FC236}">
                <a16:creationId xmlns:a16="http://schemas.microsoft.com/office/drawing/2014/main" id="{6E359366-39DF-478D-B0A5-91065D9769CC}"/>
              </a:ext>
            </a:extLst>
          </p:cNvPr>
          <p:cNvCxnSpPr/>
          <p:nvPr/>
        </p:nvCxnSpPr>
        <p:spPr>
          <a:xfrm flipV="1">
            <a:off x="2649707" y="639267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Conector recto 77">
            <a:extLst>
              <a:ext uri="{FF2B5EF4-FFF2-40B4-BE49-F238E27FC236}">
                <a16:creationId xmlns:a16="http://schemas.microsoft.com/office/drawing/2014/main" id="{62DB60FF-6616-468E-88BA-0EEA1A81E7E3}"/>
              </a:ext>
            </a:extLst>
          </p:cNvPr>
          <p:cNvCxnSpPr>
            <a:cxnSpLocks/>
          </p:cNvCxnSpPr>
          <p:nvPr/>
        </p:nvCxnSpPr>
        <p:spPr>
          <a:xfrm>
            <a:off x="3700463" y="5791532"/>
            <a:ext cx="186678"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o 8">
            <a:extLst>
              <a:ext uri="{FF2B5EF4-FFF2-40B4-BE49-F238E27FC236}">
                <a16:creationId xmlns:a16="http://schemas.microsoft.com/office/drawing/2014/main" id="{FD5654CF-ED6C-4E6E-9E2D-3C4E70CD98F9}"/>
              </a:ext>
            </a:extLst>
          </p:cNvPr>
          <p:cNvGrpSpPr/>
          <p:nvPr/>
        </p:nvGrpSpPr>
        <p:grpSpPr>
          <a:xfrm>
            <a:off x="6600337" y="1302241"/>
            <a:ext cx="4970177" cy="808203"/>
            <a:chOff x="6600337" y="1302241"/>
            <a:chExt cx="4970177" cy="808203"/>
          </a:xfrm>
        </p:grpSpPr>
        <p:pic>
          <p:nvPicPr>
            <p:cNvPr id="1036" name="Picture 12" descr="transparent logo">
              <a:extLst>
                <a:ext uri="{FF2B5EF4-FFF2-40B4-BE49-F238E27FC236}">
                  <a16:creationId xmlns:a16="http://schemas.microsoft.com/office/drawing/2014/main" id="{25E18CA8-DE22-405D-8E53-5C2521AEE6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00337" y="1302241"/>
              <a:ext cx="2175957" cy="808203"/>
            </a:xfrm>
            <a:prstGeom prst="rect">
              <a:avLst/>
            </a:prstGeom>
            <a:noFill/>
            <a:extLst>
              <a:ext uri="{909E8E84-426E-40DD-AFC4-6F175D3DCCD1}">
                <a14:hiddenFill xmlns:a14="http://schemas.microsoft.com/office/drawing/2010/main">
                  <a:solidFill>
                    <a:srgbClr val="FFFFFF"/>
                  </a:solidFill>
                </a14:hiddenFill>
              </a:ext>
            </a:extLst>
          </p:spPr>
        </p:pic>
        <p:sp>
          <p:nvSpPr>
            <p:cNvPr id="54" name="CuadroTexto 53">
              <a:extLst>
                <a:ext uri="{FF2B5EF4-FFF2-40B4-BE49-F238E27FC236}">
                  <a16:creationId xmlns:a16="http://schemas.microsoft.com/office/drawing/2014/main" id="{D0BA7736-9BA5-45FF-9F10-451258B8F5B9}"/>
                </a:ext>
              </a:extLst>
            </p:cNvPr>
            <p:cNvSpPr txBox="1"/>
            <p:nvPr/>
          </p:nvSpPr>
          <p:spPr>
            <a:xfrm>
              <a:off x="10227286" y="1605485"/>
              <a:ext cx="1343228" cy="461665"/>
            </a:xfrm>
            <a:prstGeom prst="rect">
              <a:avLst/>
            </a:prstGeom>
            <a:noFill/>
          </p:spPr>
          <p:txBody>
            <a:bodyPr wrap="square" rtlCol="0">
              <a:spAutoFit/>
            </a:bodyPr>
            <a:lstStyle/>
            <a:p>
              <a:pPr algn="ctr"/>
              <a:r>
                <a:rPr lang="es-ES" sz="2400" b="1" dirty="0"/>
                <a:t>$ 45,055</a:t>
              </a:r>
            </a:p>
          </p:txBody>
        </p:sp>
        <p:cxnSp>
          <p:nvCxnSpPr>
            <p:cNvPr id="82" name="Conector recto 81">
              <a:extLst>
                <a:ext uri="{FF2B5EF4-FFF2-40B4-BE49-F238E27FC236}">
                  <a16:creationId xmlns:a16="http://schemas.microsoft.com/office/drawing/2014/main" id="{4FE25124-617A-45B3-8DD5-325D245B96D6}"/>
                </a:ext>
              </a:extLst>
            </p:cNvPr>
            <p:cNvCxnSpPr/>
            <p:nvPr/>
          </p:nvCxnSpPr>
          <p:spPr>
            <a:xfrm flipV="1">
              <a:off x="8897288" y="1860371"/>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7" name="Grupo 6">
            <a:extLst>
              <a:ext uri="{FF2B5EF4-FFF2-40B4-BE49-F238E27FC236}">
                <a16:creationId xmlns:a16="http://schemas.microsoft.com/office/drawing/2014/main" id="{C18984FA-1E91-42C3-B589-6705A8862F99}"/>
              </a:ext>
            </a:extLst>
          </p:cNvPr>
          <p:cNvGrpSpPr/>
          <p:nvPr/>
        </p:nvGrpSpPr>
        <p:grpSpPr>
          <a:xfrm>
            <a:off x="6619316" y="2654199"/>
            <a:ext cx="4937550" cy="943486"/>
            <a:chOff x="6619316" y="2654199"/>
            <a:chExt cx="4937550" cy="943486"/>
          </a:xfrm>
        </p:grpSpPr>
        <p:pic>
          <p:nvPicPr>
            <p:cNvPr id="33" name="Picture 6" descr="Presidencia de la RepÃºblica">
              <a:extLst>
                <a:ext uri="{FF2B5EF4-FFF2-40B4-BE49-F238E27FC236}">
                  <a16:creationId xmlns:a16="http://schemas.microsoft.com/office/drawing/2014/main" id="{717A9C7C-6418-4890-B786-8074D24D4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316" y="3049291"/>
              <a:ext cx="2223385" cy="548394"/>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43">
              <a:extLst>
                <a:ext uri="{FF2B5EF4-FFF2-40B4-BE49-F238E27FC236}">
                  <a16:creationId xmlns:a16="http://schemas.microsoft.com/office/drawing/2014/main" id="{A8766FD2-FC94-4F19-89E6-0513BC2F8C13}"/>
                </a:ext>
              </a:extLst>
            </p:cNvPr>
            <p:cNvSpPr txBox="1"/>
            <p:nvPr/>
          </p:nvSpPr>
          <p:spPr>
            <a:xfrm>
              <a:off x="10213638" y="3105778"/>
              <a:ext cx="1343228" cy="461665"/>
            </a:xfrm>
            <a:prstGeom prst="rect">
              <a:avLst/>
            </a:prstGeom>
            <a:noFill/>
          </p:spPr>
          <p:txBody>
            <a:bodyPr wrap="square" rtlCol="0">
              <a:spAutoFit/>
            </a:bodyPr>
            <a:lstStyle/>
            <a:p>
              <a:pPr algn="ctr"/>
              <a:r>
                <a:rPr lang="es-ES" sz="2400" b="1" dirty="0"/>
                <a:t>$ 5,674</a:t>
              </a:r>
            </a:p>
          </p:txBody>
        </p:sp>
        <p:cxnSp>
          <p:nvCxnSpPr>
            <p:cNvPr id="83" name="Conector recto 82">
              <a:extLst>
                <a:ext uri="{FF2B5EF4-FFF2-40B4-BE49-F238E27FC236}">
                  <a16:creationId xmlns:a16="http://schemas.microsoft.com/office/drawing/2014/main" id="{8EE4A293-A7C4-4999-B325-1E086A4E4942}"/>
                </a:ext>
              </a:extLst>
            </p:cNvPr>
            <p:cNvCxnSpPr/>
            <p:nvPr/>
          </p:nvCxnSpPr>
          <p:spPr>
            <a:xfrm flipV="1">
              <a:off x="8956667" y="265419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6" name="Grupo 5">
            <a:extLst>
              <a:ext uri="{FF2B5EF4-FFF2-40B4-BE49-F238E27FC236}">
                <a16:creationId xmlns:a16="http://schemas.microsoft.com/office/drawing/2014/main" id="{5B33200A-F05A-4F1B-A2AE-2941E27727C3}"/>
              </a:ext>
            </a:extLst>
          </p:cNvPr>
          <p:cNvGrpSpPr/>
          <p:nvPr/>
        </p:nvGrpSpPr>
        <p:grpSpPr>
          <a:xfrm>
            <a:off x="6611479" y="3336497"/>
            <a:ext cx="4912597" cy="1113993"/>
            <a:chOff x="6611479" y="3336497"/>
            <a:chExt cx="4912597" cy="1113993"/>
          </a:xfrm>
        </p:grpSpPr>
        <p:pic>
          <p:nvPicPr>
            <p:cNvPr id="35" name="Picture 8" descr="https://www.fiscalia.gov.co/colombia/wp-content/uploads/LOGO-WEB.png">
              <a:extLst>
                <a:ext uri="{FF2B5EF4-FFF2-40B4-BE49-F238E27FC236}">
                  <a16:creationId xmlns:a16="http://schemas.microsoft.com/office/drawing/2014/main" id="{43F9A6C0-1A0B-406D-A545-4CF0E1CDA1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6611479" y="3791677"/>
              <a:ext cx="2083125" cy="658813"/>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45">
              <a:extLst>
                <a:ext uri="{FF2B5EF4-FFF2-40B4-BE49-F238E27FC236}">
                  <a16:creationId xmlns:a16="http://schemas.microsoft.com/office/drawing/2014/main" id="{B0DD8E82-DE5E-4FB2-8FC9-95BBCED1745D}"/>
                </a:ext>
              </a:extLst>
            </p:cNvPr>
            <p:cNvSpPr txBox="1"/>
            <p:nvPr/>
          </p:nvSpPr>
          <p:spPr>
            <a:xfrm>
              <a:off x="10180848" y="3896853"/>
              <a:ext cx="1343228" cy="461665"/>
            </a:xfrm>
            <a:prstGeom prst="rect">
              <a:avLst/>
            </a:prstGeom>
            <a:noFill/>
          </p:spPr>
          <p:txBody>
            <a:bodyPr wrap="square" rtlCol="0">
              <a:spAutoFit/>
            </a:bodyPr>
            <a:lstStyle/>
            <a:p>
              <a:pPr algn="ctr"/>
              <a:r>
                <a:rPr lang="es-ES" sz="2400" b="1" dirty="0"/>
                <a:t>$ 5,239</a:t>
              </a:r>
            </a:p>
          </p:txBody>
        </p:sp>
        <p:cxnSp>
          <p:nvCxnSpPr>
            <p:cNvPr id="84" name="Conector recto 83">
              <a:extLst>
                <a:ext uri="{FF2B5EF4-FFF2-40B4-BE49-F238E27FC236}">
                  <a16:creationId xmlns:a16="http://schemas.microsoft.com/office/drawing/2014/main" id="{22E66FFB-A484-4751-9753-482D3811E3E4}"/>
                </a:ext>
              </a:extLst>
            </p:cNvPr>
            <p:cNvCxnSpPr/>
            <p:nvPr/>
          </p:nvCxnSpPr>
          <p:spPr>
            <a:xfrm flipV="1">
              <a:off x="8956667" y="3336497"/>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ector recto 84">
              <a:extLst>
                <a:ext uri="{FF2B5EF4-FFF2-40B4-BE49-F238E27FC236}">
                  <a16:creationId xmlns:a16="http://schemas.microsoft.com/office/drawing/2014/main" id="{97D21759-87F2-413E-8A4E-2D214F3BCA67}"/>
                </a:ext>
              </a:extLst>
            </p:cNvPr>
            <p:cNvCxnSpPr/>
            <p:nvPr/>
          </p:nvCxnSpPr>
          <p:spPr>
            <a:xfrm flipV="1">
              <a:off x="8976935" y="412108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3" name="Grupo 2">
            <a:extLst>
              <a:ext uri="{FF2B5EF4-FFF2-40B4-BE49-F238E27FC236}">
                <a16:creationId xmlns:a16="http://schemas.microsoft.com/office/drawing/2014/main" id="{B967C077-71FC-45EA-8C8C-9F598C2AAF7D}"/>
              </a:ext>
            </a:extLst>
          </p:cNvPr>
          <p:cNvGrpSpPr/>
          <p:nvPr/>
        </p:nvGrpSpPr>
        <p:grpSpPr>
          <a:xfrm>
            <a:off x="6548509" y="4615555"/>
            <a:ext cx="4962626" cy="803874"/>
            <a:chOff x="6548509" y="4615555"/>
            <a:chExt cx="4962626" cy="803874"/>
          </a:xfrm>
        </p:grpSpPr>
        <p:pic>
          <p:nvPicPr>
            <p:cNvPr id="16" name="Imagen 15">
              <a:extLst>
                <a:ext uri="{FF2B5EF4-FFF2-40B4-BE49-F238E27FC236}">
                  <a16:creationId xmlns:a16="http://schemas.microsoft.com/office/drawing/2014/main" id="{47C6DD67-A6DD-414D-BFE9-910D817D782E}"/>
                </a:ext>
              </a:extLst>
            </p:cNvPr>
            <p:cNvPicPr>
              <a:picLocks noChangeAspect="1"/>
            </p:cNvPicPr>
            <p:nvPr/>
          </p:nvPicPr>
          <p:blipFill rotWithShape="1">
            <a:blip r:embed="rId11"/>
            <a:srcRect l="42494" t="21697" r="41840" b="65699"/>
            <a:stretch/>
          </p:blipFill>
          <p:spPr>
            <a:xfrm>
              <a:off x="6548509" y="4615555"/>
              <a:ext cx="2212304" cy="803874"/>
            </a:xfrm>
            <a:prstGeom prst="rect">
              <a:avLst/>
            </a:prstGeom>
          </p:spPr>
        </p:pic>
        <p:sp>
          <p:nvSpPr>
            <p:cNvPr id="55" name="CuadroTexto 54">
              <a:extLst>
                <a:ext uri="{FF2B5EF4-FFF2-40B4-BE49-F238E27FC236}">
                  <a16:creationId xmlns:a16="http://schemas.microsoft.com/office/drawing/2014/main" id="{5100F886-7E14-4ADB-AF0A-6F44D00E1422}"/>
                </a:ext>
              </a:extLst>
            </p:cNvPr>
            <p:cNvSpPr txBox="1"/>
            <p:nvPr/>
          </p:nvSpPr>
          <p:spPr>
            <a:xfrm>
              <a:off x="10167907" y="4785388"/>
              <a:ext cx="1343228" cy="461665"/>
            </a:xfrm>
            <a:prstGeom prst="rect">
              <a:avLst/>
            </a:prstGeom>
            <a:noFill/>
          </p:spPr>
          <p:txBody>
            <a:bodyPr wrap="square" rtlCol="0">
              <a:spAutoFit/>
            </a:bodyPr>
            <a:lstStyle/>
            <a:p>
              <a:pPr algn="ctr"/>
              <a:r>
                <a:rPr lang="es-ES" sz="2400" b="1" dirty="0"/>
                <a:t>$ 2,859</a:t>
              </a:r>
            </a:p>
          </p:txBody>
        </p:sp>
        <p:cxnSp>
          <p:nvCxnSpPr>
            <p:cNvPr id="86" name="Conector recto 85">
              <a:extLst>
                <a:ext uri="{FF2B5EF4-FFF2-40B4-BE49-F238E27FC236}">
                  <a16:creationId xmlns:a16="http://schemas.microsoft.com/office/drawing/2014/main" id="{95253A36-A941-44EC-849E-38A583955424}"/>
                </a:ext>
              </a:extLst>
            </p:cNvPr>
            <p:cNvCxnSpPr/>
            <p:nvPr/>
          </p:nvCxnSpPr>
          <p:spPr>
            <a:xfrm flipV="1">
              <a:off x="8956667" y="5008848"/>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2" name="Grupo 1">
            <a:extLst>
              <a:ext uri="{FF2B5EF4-FFF2-40B4-BE49-F238E27FC236}">
                <a16:creationId xmlns:a16="http://schemas.microsoft.com/office/drawing/2014/main" id="{51FDBDEE-B608-424E-98F7-021AB3691625}"/>
              </a:ext>
            </a:extLst>
          </p:cNvPr>
          <p:cNvGrpSpPr/>
          <p:nvPr/>
        </p:nvGrpSpPr>
        <p:grpSpPr>
          <a:xfrm>
            <a:off x="6587573" y="5518486"/>
            <a:ext cx="4923562" cy="578007"/>
            <a:chOff x="6587573" y="5518486"/>
            <a:chExt cx="4923562" cy="578007"/>
          </a:xfrm>
        </p:grpSpPr>
        <p:pic>
          <p:nvPicPr>
            <p:cNvPr id="49" name="Imagen 48">
              <a:extLst>
                <a:ext uri="{FF2B5EF4-FFF2-40B4-BE49-F238E27FC236}">
                  <a16:creationId xmlns:a16="http://schemas.microsoft.com/office/drawing/2014/main" id="{3F91407A-791F-48BB-9D10-B905561554BF}"/>
                </a:ext>
              </a:extLst>
            </p:cNvPr>
            <p:cNvPicPr>
              <a:picLocks noChangeAspect="1"/>
            </p:cNvPicPr>
            <p:nvPr/>
          </p:nvPicPr>
          <p:blipFill>
            <a:blip r:embed="rId6"/>
            <a:stretch>
              <a:fillRect/>
            </a:stretch>
          </p:blipFill>
          <p:spPr>
            <a:xfrm>
              <a:off x="6587573" y="5518486"/>
              <a:ext cx="569731" cy="578007"/>
            </a:xfrm>
            <a:prstGeom prst="rect">
              <a:avLst/>
            </a:prstGeom>
          </p:spPr>
        </p:pic>
        <p:sp>
          <p:nvSpPr>
            <p:cNvPr id="50" name="CuadroTexto 49">
              <a:extLst>
                <a:ext uri="{FF2B5EF4-FFF2-40B4-BE49-F238E27FC236}">
                  <a16:creationId xmlns:a16="http://schemas.microsoft.com/office/drawing/2014/main" id="{92E30F4F-3ACA-4682-A4FD-31F1FB508BE6}"/>
                </a:ext>
              </a:extLst>
            </p:cNvPr>
            <p:cNvSpPr txBox="1"/>
            <p:nvPr/>
          </p:nvSpPr>
          <p:spPr>
            <a:xfrm>
              <a:off x="7090870" y="5628103"/>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51" name="CuadroTexto 50">
              <a:extLst>
                <a:ext uri="{FF2B5EF4-FFF2-40B4-BE49-F238E27FC236}">
                  <a16:creationId xmlns:a16="http://schemas.microsoft.com/office/drawing/2014/main" id="{6F5866D8-B1D3-45D3-8D11-8570E6F878B7}"/>
                </a:ext>
              </a:extLst>
            </p:cNvPr>
            <p:cNvSpPr txBox="1"/>
            <p:nvPr/>
          </p:nvSpPr>
          <p:spPr>
            <a:xfrm>
              <a:off x="10167907" y="5554209"/>
              <a:ext cx="1343228" cy="461665"/>
            </a:xfrm>
            <a:prstGeom prst="rect">
              <a:avLst/>
            </a:prstGeom>
            <a:noFill/>
          </p:spPr>
          <p:txBody>
            <a:bodyPr wrap="square" rtlCol="0">
              <a:spAutoFit/>
            </a:bodyPr>
            <a:lstStyle/>
            <a:p>
              <a:pPr algn="ctr"/>
              <a:r>
                <a:rPr lang="es-ES" sz="2400" b="1" dirty="0"/>
                <a:t>$42</a:t>
              </a:r>
              <a:endParaRPr lang="es-CO" sz="2400" b="1" dirty="0"/>
            </a:p>
          </p:txBody>
        </p:sp>
        <p:cxnSp>
          <p:nvCxnSpPr>
            <p:cNvPr id="87" name="Conector recto 86">
              <a:extLst>
                <a:ext uri="{FF2B5EF4-FFF2-40B4-BE49-F238E27FC236}">
                  <a16:creationId xmlns:a16="http://schemas.microsoft.com/office/drawing/2014/main" id="{F9F9E88E-3C31-4E2F-9531-010B17E3CFB9}"/>
                </a:ext>
              </a:extLst>
            </p:cNvPr>
            <p:cNvCxnSpPr>
              <a:cxnSpLocks/>
            </p:cNvCxnSpPr>
            <p:nvPr/>
          </p:nvCxnSpPr>
          <p:spPr>
            <a:xfrm flipV="1">
              <a:off x="9191625" y="5807490"/>
              <a:ext cx="995660"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8" name="Título 1">
            <a:extLst>
              <a:ext uri="{FF2B5EF4-FFF2-40B4-BE49-F238E27FC236}">
                <a16:creationId xmlns:a16="http://schemas.microsoft.com/office/drawing/2014/main" id="{6DA14C27-8C9A-46F2-8AC0-3DBDAC65192A}"/>
              </a:ext>
            </a:extLst>
          </p:cNvPr>
          <p:cNvSpPr txBox="1">
            <a:spLocks/>
          </p:cNvSpPr>
          <p:nvPr/>
        </p:nvSpPr>
        <p:spPr>
          <a:xfrm>
            <a:off x="1729711" y="203787"/>
            <a:ext cx="6249970" cy="461665"/>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400" b="1" dirty="0">
                <a:solidFill>
                  <a:srgbClr val="002060"/>
                </a:solidFill>
                <a:latin typeface="+mn-lt"/>
                <a:cs typeface="+mn-cs"/>
              </a:rPr>
              <a:t>TRANSFERENCIAS REALIZADAS 2015 - 2019</a:t>
            </a:r>
            <a:endParaRPr lang="es-CO" sz="2400" b="1" dirty="0">
              <a:solidFill>
                <a:srgbClr val="002060"/>
              </a:solidFill>
              <a:latin typeface="+mn-lt"/>
              <a:cs typeface="+mn-cs"/>
            </a:endParaRPr>
          </a:p>
        </p:txBody>
      </p:sp>
      <p:sp>
        <p:nvSpPr>
          <p:cNvPr id="10" name="CuadroTexto 9">
            <a:extLst>
              <a:ext uri="{FF2B5EF4-FFF2-40B4-BE49-F238E27FC236}">
                <a16:creationId xmlns:a16="http://schemas.microsoft.com/office/drawing/2014/main" id="{C6AD8DB9-363F-4AC3-882D-E487052F7755}"/>
              </a:ext>
            </a:extLst>
          </p:cNvPr>
          <p:cNvSpPr txBox="1"/>
          <p:nvPr/>
        </p:nvSpPr>
        <p:spPr>
          <a:xfrm>
            <a:off x="9842740" y="6399278"/>
            <a:ext cx="1854676"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2676624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273974"/>
            <a:ext cx="9143999" cy="1938992"/>
          </a:xfrm>
          <a:prstGeom prst="rect">
            <a:avLst/>
          </a:prstGeom>
          <a:noFill/>
        </p:spPr>
        <p:txBody>
          <a:bodyPr wrap="square" rtlCol="0">
            <a:spAutoFit/>
          </a:bodyPr>
          <a:lstStyle/>
          <a:p>
            <a:pPr algn="ctr"/>
            <a:r>
              <a:rPr lang="es-CO" sz="4000" b="1" dirty="0">
                <a:solidFill>
                  <a:srgbClr val="002060"/>
                </a:solidFill>
              </a:rPr>
              <a:t>Ejecución Presupuestal de </a:t>
            </a:r>
          </a:p>
          <a:p>
            <a:pPr algn="ctr"/>
            <a:r>
              <a:rPr lang="es-CO" sz="4000" b="1" dirty="0">
                <a:solidFill>
                  <a:srgbClr val="002060"/>
                </a:solidFill>
              </a:rPr>
              <a:t>Gastos SAE</a:t>
            </a:r>
          </a:p>
          <a:p>
            <a:pPr algn="ctr"/>
            <a:r>
              <a:rPr lang="es-CO" sz="4000" b="1" dirty="0">
                <a:solidFill>
                  <a:srgbClr val="002060"/>
                </a:solidFill>
              </a:rPr>
              <a:t>Diciembre 2018</a:t>
            </a:r>
            <a:endParaRPr lang="es-ES" sz="4000" b="1" dirty="0">
              <a:solidFill>
                <a:srgbClr val="002060"/>
              </a:solidFill>
            </a:endParaRPr>
          </a:p>
        </p:txBody>
      </p:sp>
      <p:pic>
        <p:nvPicPr>
          <p:cNvPr id="6" name="Imagen 5">
            <a:extLst>
              <a:ext uri="{FF2B5EF4-FFF2-40B4-BE49-F238E27FC236}">
                <a16:creationId xmlns:a16="http://schemas.microsoft.com/office/drawing/2014/main" id="{7470B5DB-0F5B-4ADA-84D6-C67AC933D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376D16D2-3CB5-4D66-B71C-E1D1BD4860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EA7E2952-DE6E-4650-9FFE-F24A2C9A6F0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0D2B258D-3D63-440D-ADB2-DAE61AB77D82}"/>
              </a:ext>
            </a:extLst>
          </p:cNvPr>
          <p:cNvSpPr txBox="1"/>
          <p:nvPr/>
        </p:nvSpPr>
        <p:spPr>
          <a:xfrm>
            <a:off x="4101000" y="6550223"/>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339123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856607" y="902959"/>
            <a:ext cx="9295001" cy="523220"/>
          </a:xfrm>
          <a:prstGeom prst="rect">
            <a:avLst/>
          </a:prstGeom>
          <a:noFill/>
        </p:spPr>
        <p:txBody>
          <a:bodyPr wrap="square" rtlCol="0">
            <a:spAutoFit/>
          </a:bodyPr>
          <a:lstStyle/>
          <a:p>
            <a:r>
              <a:rPr lang="es-ES" sz="2800" b="1" dirty="0">
                <a:solidFill>
                  <a:srgbClr val="002060"/>
                </a:solidFill>
              </a:rPr>
              <a:t>Ejecución de Gasto SAE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9FACFEEE-F734-4B6F-B8E7-E400CC4ABAEB}"/>
              </a:ext>
            </a:extLst>
          </p:cNvPr>
          <p:cNvSpPr/>
          <p:nvPr/>
        </p:nvSpPr>
        <p:spPr>
          <a:xfrm>
            <a:off x="4898887" y="3281556"/>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sp>
        <p:nvSpPr>
          <p:cNvPr id="13" name="CuadroTexto 12">
            <a:extLst>
              <a:ext uri="{FF2B5EF4-FFF2-40B4-BE49-F238E27FC236}">
                <a16:creationId xmlns:a16="http://schemas.microsoft.com/office/drawing/2014/main" id="{72817E6C-2201-482F-BA3E-F16010D12B09}"/>
              </a:ext>
            </a:extLst>
          </p:cNvPr>
          <p:cNvSpPr txBox="1"/>
          <p:nvPr/>
        </p:nvSpPr>
        <p:spPr>
          <a:xfrm>
            <a:off x="4130241" y="6562251"/>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35023F16-4F0A-43F8-B6E8-C07AEA047C95}"/>
              </a:ext>
            </a:extLst>
          </p:cNvPr>
          <p:cNvPicPr>
            <a:picLocks noChangeAspect="1"/>
          </p:cNvPicPr>
          <p:nvPr/>
        </p:nvPicPr>
        <p:blipFill>
          <a:blip r:embed="rId2"/>
          <a:stretch>
            <a:fillRect/>
          </a:stretch>
        </p:blipFill>
        <p:spPr>
          <a:xfrm>
            <a:off x="1016907" y="1626244"/>
            <a:ext cx="9788408" cy="1669764"/>
          </a:xfrm>
          <a:prstGeom prst="rect">
            <a:avLst/>
          </a:prstGeom>
        </p:spPr>
      </p:pic>
      <p:pic>
        <p:nvPicPr>
          <p:cNvPr id="5" name="Imagen 4">
            <a:extLst>
              <a:ext uri="{FF2B5EF4-FFF2-40B4-BE49-F238E27FC236}">
                <a16:creationId xmlns:a16="http://schemas.microsoft.com/office/drawing/2014/main" id="{1402D712-A176-44B0-B80D-2599B8FCECCC}"/>
              </a:ext>
            </a:extLst>
          </p:cNvPr>
          <p:cNvPicPr>
            <a:picLocks noChangeAspect="1"/>
          </p:cNvPicPr>
          <p:nvPr/>
        </p:nvPicPr>
        <p:blipFill>
          <a:blip r:embed="rId3"/>
          <a:stretch>
            <a:fillRect/>
          </a:stretch>
        </p:blipFill>
        <p:spPr>
          <a:xfrm>
            <a:off x="4066912" y="3638448"/>
            <a:ext cx="3838647" cy="2789010"/>
          </a:xfrm>
          <a:prstGeom prst="rect">
            <a:avLst/>
          </a:prstGeom>
        </p:spPr>
      </p:pic>
      <p:pic>
        <p:nvPicPr>
          <p:cNvPr id="14" name="Imagen 13">
            <a:extLst>
              <a:ext uri="{FF2B5EF4-FFF2-40B4-BE49-F238E27FC236}">
                <a16:creationId xmlns:a16="http://schemas.microsoft.com/office/drawing/2014/main" id="{BC206BF1-2ADD-43A9-95E6-C79AB8F52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30D0D9E1-F20D-43A0-9CDE-9EFA19F198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27729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D2AD839-3BBB-4188-B3E9-6B820CB3A788}"/>
              </a:ext>
            </a:extLst>
          </p:cNvPr>
          <p:cNvPicPr>
            <a:picLocks noChangeAspect="1"/>
          </p:cNvPicPr>
          <p:nvPr/>
        </p:nvPicPr>
        <p:blipFill>
          <a:blip r:embed="rId2"/>
          <a:stretch>
            <a:fillRect/>
          </a:stretch>
        </p:blipFill>
        <p:spPr>
          <a:xfrm>
            <a:off x="1090569" y="1685111"/>
            <a:ext cx="9871949" cy="1647648"/>
          </a:xfrm>
          <a:prstGeom prst="rect">
            <a:avLst/>
          </a:prstGeom>
        </p:spPr>
      </p:pic>
      <p:sp>
        <p:nvSpPr>
          <p:cNvPr id="6" name="CuadroTexto 5"/>
          <p:cNvSpPr txBox="1"/>
          <p:nvPr/>
        </p:nvSpPr>
        <p:spPr>
          <a:xfrm>
            <a:off x="1090568" y="900207"/>
            <a:ext cx="9871950" cy="523220"/>
          </a:xfrm>
          <a:prstGeom prst="rect">
            <a:avLst/>
          </a:prstGeom>
          <a:noFill/>
        </p:spPr>
        <p:txBody>
          <a:bodyPr wrap="square" rtlCol="0">
            <a:spAutoFit/>
          </a:bodyPr>
          <a:lstStyle/>
          <a:p>
            <a:r>
              <a:rPr lang="es-ES" sz="2800" b="1" dirty="0">
                <a:solidFill>
                  <a:srgbClr val="002060"/>
                </a:solidFill>
              </a:rPr>
              <a:t>Ejecución de Gastos de Personal SAE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9FACFEEE-F734-4B6F-B8E7-E400CC4ABAEB}"/>
              </a:ext>
            </a:extLst>
          </p:cNvPr>
          <p:cNvSpPr/>
          <p:nvPr/>
        </p:nvSpPr>
        <p:spPr>
          <a:xfrm>
            <a:off x="4898887" y="3287236"/>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sp>
        <p:nvSpPr>
          <p:cNvPr id="14" name="CuadroTexto 13">
            <a:extLst>
              <a:ext uri="{FF2B5EF4-FFF2-40B4-BE49-F238E27FC236}">
                <a16:creationId xmlns:a16="http://schemas.microsoft.com/office/drawing/2014/main" id="{318117E2-0DAF-4149-A534-737A1C08E01E}"/>
              </a:ext>
            </a:extLst>
          </p:cNvPr>
          <p:cNvSpPr txBox="1"/>
          <p:nvPr/>
        </p:nvSpPr>
        <p:spPr>
          <a:xfrm>
            <a:off x="4150258" y="6545361"/>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5" name="Imagen 4">
            <a:extLst>
              <a:ext uri="{FF2B5EF4-FFF2-40B4-BE49-F238E27FC236}">
                <a16:creationId xmlns:a16="http://schemas.microsoft.com/office/drawing/2014/main" id="{4510348E-8BB7-4A3A-A4C3-C21D2E5F09E5}"/>
              </a:ext>
            </a:extLst>
          </p:cNvPr>
          <p:cNvPicPr>
            <a:picLocks noChangeAspect="1"/>
          </p:cNvPicPr>
          <p:nvPr/>
        </p:nvPicPr>
        <p:blipFill>
          <a:blip r:embed="rId3"/>
          <a:stretch>
            <a:fillRect/>
          </a:stretch>
        </p:blipFill>
        <p:spPr>
          <a:xfrm>
            <a:off x="4093828" y="3676649"/>
            <a:ext cx="3769549" cy="2732624"/>
          </a:xfrm>
          <a:prstGeom prst="rect">
            <a:avLst/>
          </a:prstGeom>
        </p:spPr>
      </p:pic>
      <p:pic>
        <p:nvPicPr>
          <p:cNvPr id="15" name="Imagen 14">
            <a:extLst>
              <a:ext uri="{FF2B5EF4-FFF2-40B4-BE49-F238E27FC236}">
                <a16:creationId xmlns:a16="http://schemas.microsoft.com/office/drawing/2014/main" id="{A13878EC-D3AD-4B85-B960-661ACD2BBC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D8188E41-C82C-4AB9-A41E-FAA5A0CDD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53937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318285" y="845587"/>
            <a:ext cx="11476423" cy="523220"/>
          </a:xfrm>
          <a:prstGeom prst="rect">
            <a:avLst/>
          </a:prstGeom>
          <a:noFill/>
        </p:spPr>
        <p:txBody>
          <a:bodyPr wrap="square" rtlCol="0">
            <a:spAutoFit/>
          </a:bodyPr>
          <a:lstStyle/>
          <a:p>
            <a:r>
              <a:rPr lang="es-ES" sz="2800" b="1" dirty="0">
                <a:solidFill>
                  <a:srgbClr val="002060"/>
                </a:solidFill>
              </a:rPr>
              <a:t>Ejecución de Gastos Generales SAE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C35A0E5-4012-4A62-A019-3A3C887D8EA2}"/>
              </a:ext>
            </a:extLst>
          </p:cNvPr>
          <p:cNvSpPr txBox="1"/>
          <p:nvPr/>
        </p:nvSpPr>
        <p:spPr>
          <a:xfrm>
            <a:off x="4101000" y="6535182"/>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3" name="Imagen 12">
            <a:extLst>
              <a:ext uri="{FF2B5EF4-FFF2-40B4-BE49-F238E27FC236}">
                <a16:creationId xmlns:a16="http://schemas.microsoft.com/office/drawing/2014/main" id="{2EF89974-A3E8-4FA4-A413-037774DD5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D58FED6E-E0B2-42C4-A2BF-1D8A6A4F1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538D4956-CFB8-448D-85A2-F7AEF0417910}"/>
              </a:ext>
            </a:extLst>
          </p:cNvPr>
          <p:cNvPicPr>
            <a:picLocks noChangeAspect="1"/>
          </p:cNvPicPr>
          <p:nvPr/>
        </p:nvPicPr>
        <p:blipFill>
          <a:blip r:embed="rId4"/>
          <a:stretch>
            <a:fillRect/>
          </a:stretch>
        </p:blipFill>
        <p:spPr>
          <a:xfrm>
            <a:off x="1479492" y="1614694"/>
            <a:ext cx="8903999" cy="4563983"/>
          </a:xfrm>
          <a:prstGeom prst="rect">
            <a:avLst/>
          </a:prstGeom>
        </p:spPr>
      </p:pic>
      <p:sp>
        <p:nvSpPr>
          <p:cNvPr id="8" name="CuadroTexto 7">
            <a:extLst>
              <a:ext uri="{FF2B5EF4-FFF2-40B4-BE49-F238E27FC236}">
                <a16:creationId xmlns:a16="http://schemas.microsoft.com/office/drawing/2014/main" id="{15C1FE2D-003A-4492-BEC2-3CAE6286AE83}"/>
              </a:ext>
            </a:extLst>
          </p:cNvPr>
          <p:cNvSpPr txBox="1"/>
          <p:nvPr/>
        </p:nvSpPr>
        <p:spPr>
          <a:xfrm>
            <a:off x="2601911" y="2084066"/>
            <a:ext cx="595402" cy="261610"/>
          </a:xfrm>
          <a:prstGeom prst="rect">
            <a:avLst/>
          </a:prstGeom>
          <a:noFill/>
        </p:spPr>
        <p:txBody>
          <a:bodyPr wrap="square" rtlCol="0">
            <a:spAutoFit/>
          </a:bodyPr>
          <a:lstStyle/>
          <a:p>
            <a:r>
              <a:rPr lang="es-CO" sz="1100" dirty="0">
                <a:solidFill>
                  <a:schemeClr val="tx1">
                    <a:lumMod val="65000"/>
                    <a:lumOff val="35000"/>
                  </a:schemeClr>
                </a:solidFill>
              </a:rPr>
              <a:t>35.9%</a:t>
            </a:r>
            <a:endParaRPr lang="es-CO" sz="1400" dirty="0">
              <a:solidFill>
                <a:schemeClr val="tx1">
                  <a:lumMod val="65000"/>
                  <a:lumOff val="35000"/>
                </a:schemeClr>
              </a:solidFill>
            </a:endParaRPr>
          </a:p>
        </p:txBody>
      </p:sp>
      <p:sp>
        <p:nvSpPr>
          <p:cNvPr id="9" name="CuadroTexto 8">
            <a:extLst>
              <a:ext uri="{FF2B5EF4-FFF2-40B4-BE49-F238E27FC236}">
                <a16:creationId xmlns:a16="http://schemas.microsoft.com/office/drawing/2014/main" id="{508055CB-433D-4C62-AE5D-114E54A7723A}"/>
              </a:ext>
            </a:extLst>
          </p:cNvPr>
          <p:cNvSpPr txBox="1"/>
          <p:nvPr/>
        </p:nvSpPr>
        <p:spPr>
          <a:xfrm>
            <a:off x="3556567" y="3595084"/>
            <a:ext cx="595402" cy="261610"/>
          </a:xfrm>
          <a:prstGeom prst="rect">
            <a:avLst/>
          </a:prstGeom>
          <a:noFill/>
        </p:spPr>
        <p:txBody>
          <a:bodyPr wrap="square" rtlCol="0">
            <a:spAutoFit/>
          </a:bodyPr>
          <a:lstStyle/>
          <a:p>
            <a:r>
              <a:rPr lang="es-CO" sz="1100" dirty="0">
                <a:solidFill>
                  <a:schemeClr val="tx1">
                    <a:lumMod val="65000"/>
                    <a:lumOff val="35000"/>
                  </a:schemeClr>
                </a:solidFill>
              </a:rPr>
              <a:t>15.9%</a:t>
            </a:r>
            <a:endParaRPr lang="es-CO" sz="1400" dirty="0">
              <a:solidFill>
                <a:schemeClr val="tx1">
                  <a:lumMod val="65000"/>
                  <a:lumOff val="35000"/>
                </a:schemeClr>
              </a:solidFill>
            </a:endParaRPr>
          </a:p>
        </p:txBody>
      </p:sp>
      <p:sp>
        <p:nvSpPr>
          <p:cNvPr id="10" name="CuadroTexto 9">
            <a:extLst>
              <a:ext uri="{FF2B5EF4-FFF2-40B4-BE49-F238E27FC236}">
                <a16:creationId xmlns:a16="http://schemas.microsoft.com/office/drawing/2014/main" id="{B231DD0B-F4EC-4B4B-A500-4D3959779DD8}"/>
              </a:ext>
            </a:extLst>
          </p:cNvPr>
          <p:cNvSpPr txBox="1"/>
          <p:nvPr/>
        </p:nvSpPr>
        <p:spPr>
          <a:xfrm>
            <a:off x="4528476" y="3773363"/>
            <a:ext cx="595402" cy="261610"/>
          </a:xfrm>
          <a:prstGeom prst="rect">
            <a:avLst/>
          </a:prstGeom>
          <a:noFill/>
        </p:spPr>
        <p:txBody>
          <a:bodyPr wrap="square" rtlCol="0">
            <a:spAutoFit/>
          </a:bodyPr>
          <a:lstStyle/>
          <a:p>
            <a:r>
              <a:rPr lang="es-CO" sz="1100" dirty="0">
                <a:solidFill>
                  <a:schemeClr val="tx1">
                    <a:lumMod val="65000"/>
                    <a:lumOff val="35000"/>
                  </a:schemeClr>
                </a:solidFill>
              </a:rPr>
              <a:t>14.1%</a:t>
            </a:r>
            <a:endParaRPr lang="es-CO" sz="1400" dirty="0">
              <a:solidFill>
                <a:schemeClr val="tx1">
                  <a:lumMod val="65000"/>
                  <a:lumOff val="35000"/>
                </a:schemeClr>
              </a:solidFill>
            </a:endParaRPr>
          </a:p>
        </p:txBody>
      </p:sp>
      <p:sp>
        <p:nvSpPr>
          <p:cNvPr id="12" name="CuadroTexto 11">
            <a:extLst>
              <a:ext uri="{FF2B5EF4-FFF2-40B4-BE49-F238E27FC236}">
                <a16:creationId xmlns:a16="http://schemas.microsoft.com/office/drawing/2014/main" id="{7AAB2D1D-C074-407A-ADE2-7BF84C778645}"/>
              </a:ext>
            </a:extLst>
          </p:cNvPr>
          <p:cNvSpPr txBox="1"/>
          <p:nvPr/>
        </p:nvSpPr>
        <p:spPr>
          <a:xfrm>
            <a:off x="5471934" y="4091073"/>
            <a:ext cx="595402" cy="261610"/>
          </a:xfrm>
          <a:prstGeom prst="rect">
            <a:avLst/>
          </a:prstGeom>
          <a:noFill/>
        </p:spPr>
        <p:txBody>
          <a:bodyPr wrap="square" rtlCol="0">
            <a:spAutoFit/>
          </a:bodyPr>
          <a:lstStyle/>
          <a:p>
            <a:r>
              <a:rPr lang="es-CO" sz="1100" dirty="0">
                <a:solidFill>
                  <a:schemeClr val="tx1">
                    <a:lumMod val="65000"/>
                    <a:lumOff val="35000"/>
                  </a:schemeClr>
                </a:solidFill>
              </a:rPr>
              <a:t>9.6%</a:t>
            </a:r>
            <a:endParaRPr lang="es-CO" sz="1400" dirty="0">
              <a:solidFill>
                <a:schemeClr val="tx1">
                  <a:lumMod val="65000"/>
                  <a:lumOff val="35000"/>
                </a:schemeClr>
              </a:solidFill>
            </a:endParaRPr>
          </a:p>
        </p:txBody>
      </p:sp>
      <p:sp>
        <p:nvSpPr>
          <p:cNvPr id="15" name="CuadroTexto 14">
            <a:extLst>
              <a:ext uri="{FF2B5EF4-FFF2-40B4-BE49-F238E27FC236}">
                <a16:creationId xmlns:a16="http://schemas.microsoft.com/office/drawing/2014/main" id="{3E00A11B-378B-4632-B566-110E6480A318}"/>
              </a:ext>
            </a:extLst>
          </p:cNvPr>
          <p:cNvSpPr txBox="1"/>
          <p:nvPr/>
        </p:nvSpPr>
        <p:spPr>
          <a:xfrm>
            <a:off x="6461095" y="4430317"/>
            <a:ext cx="595402" cy="261610"/>
          </a:xfrm>
          <a:prstGeom prst="rect">
            <a:avLst/>
          </a:prstGeom>
          <a:noFill/>
        </p:spPr>
        <p:txBody>
          <a:bodyPr wrap="square" rtlCol="0">
            <a:spAutoFit/>
          </a:bodyPr>
          <a:lstStyle/>
          <a:p>
            <a:r>
              <a:rPr lang="es-CO" sz="1100" dirty="0">
                <a:solidFill>
                  <a:schemeClr val="tx1">
                    <a:lumMod val="65000"/>
                    <a:lumOff val="35000"/>
                  </a:schemeClr>
                </a:solidFill>
              </a:rPr>
              <a:t>6.2%</a:t>
            </a:r>
            <a:endParaRPr lang="es-CO" sz="1400" dirty="0">
              <a:solidFill>
                <a:schemeClr val="tx1">
                  <a:lumMod val="65000"/>
                  <a:lumOff val="35000"/>
                </a:schemeClr>
              </a:solidFill>
            </a:endParaRPr>
          </a:p>
        </p:txBody>
      </p:sp>
      <p:sp>
        <p:nvSpPr>
          <p:cNvPr id="16" name="CuadroTexto 15">
            <a:extLst>
              <a:ext uri="{FF2B5EF4-FFF2-40B4-BE49-F238E27FC236}">
                <a16:creationId xmlns:a16="http://schemas.microsoft.com/office/drawing/2014/main" id="{74A5679F-D9A8-45B2-9529-4678F57DA7D8}"/>
              </a:ext>
            </a:extLst>
          </p:cNvPr>
          <p:cNvSpPr txBox="1"/>
          <p:nvPr/>
        </p:nvSpPr>
        <p:spPr>
          <a:xfrm>
            <a:off x="7365371" y="4378561"/>
            <a:ext cx="595402" cy="261610"/>
          </a:xfrm>
          <a:prstGeom prst="rect">
            <a:avLst/>
          </a:prstGeom>
          <a:noFill/>
        </p:spPr>
        <p:txBody>
          <a:bodyPr wrap="square" rtlCol="0">
            <a:spAutoFit/>
          </a:bodyPr>
          <a:lstStyle/>
          <a:p>
            <a:r>
              <a:rPr lang="es-CO" sz="1100" dirty="0">
                <a:solidFill>
                  <a:schemeClr val="tx1">
                    <a:lumMod val="65000"/>
                    <a:lumOff val="35000"/>
                  </a:schemeClr>
                </a:solidFill>
              </a:rPr>
              <a:t>5.9%</a:t>
            </a:r>
            <a:endParaRPr lang="es-CO" sz="1400" dirty="0">
              <a:solidFill>
                <a:schemeClr val="tx1">
                  <a:lumMod val="65000"/>
                  <a:lumOff val="35000"/>
                </a:schemeClr>
              </a:solidFill>
            </a:endParaRPr>
          </a:p>
        </p:txBody>
      </p:sp>
      <p:sp>
        <p:nvSpPr>
          <p:cNvPr id="17" name="CuadroTexto 16">
            <a:extLst>
              <a:ext uri="{FF2B5EF4-FFF2-40B4-BE49-F238E27FC236}">
                <a16:creationId xmlns:a16="http://schemas.microsoft.com/office/drawing/2014/main" id="{0ADCEC66-88D3-4A08-9E42-59263DF7BBFD}"/>
              </a:ext>
            </a:extLst>
          </p:cNvPr>
          <p:cNvSpPr txBox="1"/>
          <p:nvPr/>
        </p:nvSpPr>
        <p:spPr>
          <a:xfrm>
            <a:off x="8327279" y="4579686"/>
            <a:ext cx="595402" cy="261610"/>
          </a:xfrm>
          <a:prstGeom prst="rect">
            <a:avLst/>
          </a:prstGeom>
          <a:noFill/>
        </p:spPr>
        <p:txBody>
          <a:bodyPr wrap="square" rtlCol="0">
            <a:spAutoFit/>
          </a:bodyPr>
          <a:lstStyle/>
          <a:p>
            <a:r>
              <a:rPr lang="es-CO" sz="1100" dirty="0">
                <a:solidFill>
                  <a:schemeClr val="tx1">
                    <a:lumMod val="65000"/>
                    <a:lumOff val="35000"/>
                  </a:schemeClr>
                </a:solidFill>
              </a:rPr>
              <a:t>4.1%</a:t>
            </a:r>
            <a:endParaRPr lang="es-CO" sz="1400" dirty="0">
              <a:solidFill>
                <a:schemeClr val="tx1">
                  <a:lumMod val="65000"/>
                  <a:lumOff val="35000"/>
                </a:schemeClr>
              </a:solidFill>
            </a:endParaRPr>
          </a:p>
        </p:txBody>
      </p:sp>
      <p:sp>
        <p:nvSpPr>
          <p:cNvPr id="19" name="CuadroTexto 18">
            <a:extLst>
              <a:ext uri="{FF2B5EF4-FFF2-40B4-BE49-F238E27FC236}">
                <a16:creationId xmlns:a16="http://schemas.microsoft.com/office/drawing/2014/main" id="{01A016FA-7A27-4A1C-9315-D220D0207115}"/>
              </a:ext>
            </a:extLst>
          </p:cNvPr>
          <p:cNvSpPr txBox="1"/>
          <p:nvPr/>
        </p:nvSpPr>
        <p:spPr>
          <a:xfrm>
            <a:off x="9293441" y="4244098"/>
            <a:ext cx="595402" cy="261610"/>
          </a:xfrm>
          <a:prstGeom prst="rect">
            <a:avLst/>
          </a:prstGeom>
          <a:noFill/>
        </p:spPr>
        <p:txBody>
          <a:bodyPr wrap="square" rtlCol="0">
            <a:spAutoFit/>
          </a:bodyPr>
          <a:lstStyle/>
          <a:p>
            <a:r>
              <a:rPr lang="es-CO" sz="1100" dirty="0">
                <a:solidFill>
                  <a:schemeClr val="tx1">
                    <a:lumMod val="65000"/>
                    <a:lumOff val="35000"/>
                  </a:schemeClr>
                </a:solidFill>
              </a:rPr>
              <a:t>8.1%</a:t>
            </a:r>
            <a:endParaRPr lang="es-CO" sz="1400" dirty="0">
              <a:solidFill>
                <a:schemeClr val="tx1">
                  <a:lumMod val="65000"/>
                  <a:lumOff val="35000"/>
                </a:schemeClr>
              </a:solidFill>
            </a:endParaRPr>
          </a:p>
        </p:txBody>
      </p:sp>
    </p:spTree>
    <p:extLst>
      <p:ext uri="{BB962C8B-B14F-4D97-AF65-F5344CB8AC3E}">
        <p14:creationId xmlns:p14="http://schemas.microsoft.com/office/powerpoint/2010/main" val="3498314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C3B9247-47CF-4D1D-92EA-CBF5BF8B60E3}"/>
              </a:ext>
            </a:extLst>
          </p:cNvPr>
          <p:cNvPicPr>
            <a:picLocks noChangeAspect="1"/>
          </p:cNvPicPr>
          <p:nvPr/>
        </p:nvPicPr>
        <p:blipFill>
          <a:blip r:embed="rId2"/>
          <a:stretch>
            <a:fillRect/>
          </a:stretch>
        </p:blipFill>
        <p:spPr>
          <a:xfrm>
            <a:off x="322782" y="1719744"/>
            <a:ext cx="11599314" cy="4429386"/>
          </a:xfrm>
          <a:prstGeom prst="rect">
            <a:avLst/>
          </a:prstGeom>
        </p:spPr>
      </p:pic>
      <p:sp>
        <p:nvSpPr>
          <p:cNvPr id="6" name="CuadroTexto 5"/>
          <p:cNvSpPr txBox="1"/>
          <p:nvPr/>
        </p:nvSpPr>
        <p:spPr>
          <a:xfrm>
            <a:off x="1298306" y="986251"/>
            <a:ext cx="11476423" cy="907941"/>
          </a:xfrm>
          <a:prstGeom prst="rect">
            <a:avLst/>
          </a:prstGeom>
          <a:noFill/>
        </p:spPr>
        <p:txBody>
          <a:bodyPr wrap="square" rtlCol="0">
            <a:spAutoFit/>
          </a:bodyPr>
          <a:lstStyle/>
          <a:p>
            <a:r>
              <a:rPr lang="es-ES" sz="2800" b="1" dirty="0">
                <a:solidFill>
                  <a:srgbClr val="002060"/>
                </a:solidFill>
              </a:rPr>
              <a:t>Ejecución de Gastos Generales SAE Corte Diciembre de 2018</a:t>
            </a:r>
          </a:p>
          <a:p>
            <a:endParaRPr lang="es-ES" sz="2500" dirty="0">
              <a:solidFill>
                <a:srgbClr val="0070C0"/>
              </a:solidFill>
              <a:latin typeface="Lato Bold"/>
              <a:cs typeface="Lato Bold"/>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C35A0E5-4012-4A62-A019-3A3C887D8EA2}"/>
              </a:ext>
            </a:extLst>
          </p:cNvPr>
          <p:cNvSpPr txBox="1"/>
          <p:nvPr/>
        </p:nvSpPr>
        <p:spPr>
          <a:xfrm>
            <a:off x="4101000" y="6550223"/>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cxnSp>
        <p:nvCxnSpPr>
          <p:cNvPr id="15" name="Conector recto 14">
            <a:extLst>
              <a:ext uri="{FF2B5EF4-FFF2-40B4-BE49-F238E27FC236}">
                <a16:creationId xmlns:a16="http://schemas.microsoft.com/office/drawing/2014/main" id="{850876FF-8EC2-4B84-BCEE-EDCD3658574D}"/>
              </a:ext>
            </a:extLst>
          </p:cNvPr>
          <p:cNvCxnSpPr>
            <a:cxnSpLocks/>
            <a:endCxn id="4" idx="3"/>
          </p:cNvCxnSpPr>
          <p:nvPr/>
        </p:nvCxnSpPr>
        <p:spPr>
          <a:xfrm flipV="1">
            <a:off x="322782" y="3934437"/>
            <a:ext cx="11599314" cy="6142"/>
          </a:xfrm>
          <a:prstGeom prst="line">
            <a:avLst/>
          </a:prstGeom>
          <a:ln w="6350"/>
          <a:effectLst/>
        </p:spPr>
        <p:style>
          <a:lnRef idx="2">
            <a:schemeClr val="accent1"/>
          </a:lnRef>
          <a:fillRef idx="0">
            <a:schemeClr val="accent1"/>
          </a:fillRef>
          <a:effectRef idx="1">
            <a:schemeClr val="accent1"/>
          </a:effectRef>
          <a:fontRef idx="minor">
            <a:schemeClr val="tx1"/>
          </a:fontRef>
        </p:style>
      </p:cxnSp>
      <p:pic>
        <p:nvPicPr>
          <p:cNvPr id="13" name="Imagen 12">
            <a:extLst>
              <a:ext uri="{FF2B5EF4-FFF2-40B4-BE49-F238E27FC236}">
                <a16:creationId xmlns:a16="http://schemas.microsoft.com/office/drawing/2014/main" id="{2EF89974-A3E8-4FA4-A413-037774DD5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D58FED6E-E0B2-42C4-A2BF-1D8A6A4F1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67604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1385" y="1168255"/>
            <a:ext cx="11744872" cy="52322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sz="2800" b="1" dirty="0">
                <a:solidFill>
                  <a:srgbClr val="002060"/>
                </a:solidFill>
                <a:latin typeface="+mn-lt"/>
                <a:cs typeface="+mn-cs"/>
              </a:rPr>
              <a:t>Ejecución Transferencias- Corte Diciembre de 2018- SAE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FC96F2B1-161E-49A2-B681-F42F28590213}"/>
              </a:ext>
            </a:extLst>
          </p:cNvPr>
          <p:cNvSpPr txBox="1"/>
          <p:nvPr/>
        </p:nvSpPr>
        <p:spPr>
          <a:xfrm>
            <a:off x="4101000" y="6550223"/>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4" name="Imagen 3">
            <a:extLst>
              <a:ext uri="{FF2B5EF4-FFF2-40B4-BE49-F238E27FC236}">
                <a16:creationId xmlns:a16="http://schemas.microsoft.com/office/drawing/2014/main" id="{785E3B52-6B50-4300-A7AF-37380AB9034A}"/>
              </a:ext>
            </a:extLst>
          </p:cNvPr>
          <p:cNvPicPr>
            <a:picLocks noChangeAspect="1"/>
          </p:cNvPicPr>
          <p:nvPr/>
        </p:nvPicPr>
        <p:blipFill>
          <a:blip r:embed="rId2"/>
          <a:stretch>
            <a:fillRect/>
          </a:stretch>
        </p:blipFill>
        <p:spPr>
          <a:xfrm>
            <a:off x="336244" y="2674221"/>
            <a:ext cx="11506810" cy="1509558"/>
          </a:xfrm>
          <a:prstGeom prst="rect">
            <a:avLst/>
          </a:prstGeom>
        </p:spPr>
      </p:pic>
      <p:pic>
        <p:nvPicPr>
          <p:cNvPr id="9" name="Imagen 8">
            <a:extLst>
              <a:ext uri="{FF2B5EF4-FFF2-40B4-BE49-F238E27FC236}">
                <a16:creationId xmlns:a16="http://schemas.microsoft.com/office/drawing/2014/main" id="{3E9451E7-3DC5-4C1C-86C0-DF819AF33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CF29885D-6C57-43AC-B4FA-368B2E5EF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35477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EAA368FF-2485-4500-B070-B445771BF4FA}"/>
              </a:ext>
            </a:extLst>
          </p:cNvPr>
          <p:cNvSpPr txBox="1"/>
          <p:nvPr/>
        </p:nvSpPr>
        <p:spPr>
          <a:xfrm>
            <a:off x="2487253" y="2393229"/>
            <a:ext cx="7217494" cy="1323439"/>
          </a:xfrm>
          <a:prstGeom prst="rect">
            <a:avLst/>
          </a:prstGeom>
          <a:noFill/>
        </p:spPr>
        <p:txBody>
          <a:bodyPr wrap="square" rtlCol="0">
            <a:spAutoFit/>
          </a:bodyPr>
          <a:lstStyle/>
          <a:p>
            <a:pPr algn="ctr"/>
            <a:r>
              <a:rPr lang="es-CO" sz="4000" b="1" dirty="0">
                <a:solidFill>
                  <a:srgbClr val="002060"/>
                </a:solidFill>
              </a:rPr>
              <a:t>3. PROYECTO PRESUPUESTO VIGENCIA 2020</a:t>
            </a:r>
            <a:endParaRPr lang="es-ES" sz="4000" b="1" dirty="0">
              <a:solidFill>
                <a:srgbClr val="002060"/>
              </a:solidFill>
            </a:endParaRPr>
          </a:p>
        </p:txBody>
      </p:sp>
    </p:spTree>
    <p:extLst>
      <p:ext uri="{BB962C8B-B14F-4D97-AF65-F5344CB8AC3E}">
        <p14:creationId xmlns:p14="http://schemas.microsoft.com/office/powerpoint/2010/main" val="96098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F2173D41-25C6-4702-88F6-F0EE81098E79}"/>
              </a:ext>
            </a:extLst>
          </p:cNvPr>
          <p:cNvSpPr txBox="1"/>
          <p:nvPr/>
        </p:nvSpPr>
        <p:spPr>
          <a:xfrm>
            <a:off x="1629325" y="1313719"/>
            <a:ext cx="457094" cy="4934022"/>
          </a:xfrm>
          <a:prstGeom prst="rect">
            <a:avLst/>
          </a:prstGeom>
          <a:solidFill>
            <a:schemeClr val="accent1"/>
          </a:solidFill>
          <a:ln>
            <a:solidFill>
              <a:schemeClr val="tx1"/>
            </a:solidFill>
          </a:ln>
        </p:spPr>
        <p:txBody>
          <a:bodyPr vert="wordArtVert" wrap="square" rtlCol="0" anchor="ctr" anchorCtr="1">
            <a:noAutofit/>
          </a:bodyPr>
          <a:lstStyle/>
          <a:p>
            <a:pPr algn="dist"/>
            <a:r>
              <a:rPr lang="es-CO" sz="1600" b="1" dirty="0"/>
              <a:t>PRESUPUESTO 2020</a:t>
            </a:r>
          </a:p>
        </p:txBody>
      </p:sp>
      <p:sp>
        <p:nvSpPr>
          <p:cNvPr id="10" name="CuadroTexto 9">
            <a:extLst>
              <a:ext uri="{FF2B5EF4-FFF2-40B4-BE49-F238E27FC236}">
                <a16:creationId xmlns:a16="http://schemas.microsoft.com/office/drawing/2014/main" id="{C958DE44-894B-4248-A0FE-B5C36CE9B6EB}"/>
              </a:ext>
            </a:extLst>
          </p:cNvPr>
          <p:cNvSpPr txBox="1"/>
          <p:nvPr/>
        </p:nvSpPr>
        <p:spPr>
          <a:xfrm>
            <a:off x="2410009" y="1233133"/>
            <a:ext cx="2406315" cy="707886"/>
          </a:xfrm>
          <a:prstGeom prst="rect">
            <a:avLst/>
          </a:prstGeom>
          <a:solidFill>
            <a:schemeClr val="accent1"/>
          </a:solidFill>
          <a:ln>
            <a:solidFill>
              <a:schemeClr val="tx1"/>
            </a:solidFill>
          </a:ln>
        </p:spPr>
        <p:txBody>
          <a:bodyPr wrap="square" rtlCol="0">
            <a:spAutoFit/>
          </a:bodyPr>
          <a:lstStyle/>
          <a:p>
            <a:pPr algn="ctr"/>
            <a:r>
              <a:rPr lang="es-CO" sz="2000" dirty="0"/>
              <a:t>PRINCIPIOS</a:t>
            </a:r>
          </a:p>
          <a:p>
            <a:pPr algn="ctr"/>
            <a:r>
              <a:rPr lang="es-CO" sz="2000" dirty="0"/>
              <a:t>PRESUPUESTALES</a:t>
            </a:r>
          </a:p>
        </p:txBody>
      </p:sp>
      <p:sp>
        <p:nvSpPr>
          <p:cNvPr id="11" name="CuadroTexto 10">
            <a:extLst>
              <a:ext uri="{FF2B5EF4-FFF2-40B4-BE49-F238E27FC236}">
                <a16:creationId xmlns:a16="http://schemas.microsoft.com/office/drawing/2014/main" id="{8EBC9CAC-8EC2-4442-A049-739B3442A8B7}"/>
              </a:ext>
            </a:extLst>
          </p:cNvPr>
          <p:cNvSpPr txBox="1"/>
          <p:nvPr/>
        </p:nvSpPr>
        <p:spPr>
          <a:xfrm>
            <a:off x="2410010" y="3831783"/>
            <a:ext cx="2406314" cy="707886"/>
          </a:xfrm>
          <a:prstGeom prst="rect">
            <a:avLst/>
          </a:prstGeom>
          <a:solidFill>
            <a:schemeClr val="accent1"/>
          </a:solidFill>
          <a:ln>
            <a:solidFill>
              <a:schemeClr val="tx1"/>
            </a:solidFill>
          </a:ln>
        </p:spPr>
        <p:txBody>
          <a:bodyPr wrap="square" rtlCol="0">
            <a:spAutoFit/>
          </a:bodyPr>
          <a:lstStyle/>
          <a:p>
            <a:pPr algn="ctr"/>
            <a:r>
              <a:rPr lang="es-CO" sz="2000" dirty="0"/>
              <a:t>OBJETIVOS ESTRATEGICOS</a:t>
            </a:r>
          </a:p>
        </p:txBody>
      </p:sp>
      <p:sp>
        <p:nvSpPr>
          <p:cNvPr id="12" name="Flecha derecha 14">
            <a:extLst>
              <a:ext uri="{FF2B5EF4-FFF2-40B4-BE49-F238E27FC236}">
                <a16:creationId xmlns:a16="http://schemas.microsoft.com/office/drawing/2014/main" id="{67687D27-EE4E-421B-BDC3-6A901EDED4E2}"/>
              </a:ext>
            </a:extLst>
          </p:cNvPr>
          <p:cNvSpPr/>
          <p:nvPr/>
        </p:nvSpPr>
        <p:spPr>
          <a:xfrm>
            <a:off x="5058101" y="1357926"/>
            <a:ext cx="503802" cy="360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Flecha derecha 14">
            <a:extLst>
              <a:ext uri="{FF2B5EF4-FFF2-40B4-BE49-F238E27FC236}">
                <a16:creationId xmlns:a16="http://schemas.microsoft.com/office/drawing/2014/main" id="{760C3F7E-D9C4-44E0-B1E1-41209F2C9852}"/>
              </a:ext>
            </a:extLst>
          </p:cNvPr>
          <p:cNvSpPr/>
          <p:nvPr/>
        </p:nvSpPr>
        <p:spPr>
          <a:xfrm>
            <a:off x="5058101" y="4010784"/>
            <a:ext cx="503802" cy="360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a:extLst>
              <a:ext uri="{FF2B5EF4-FFF2-40B4-BE49-F238E27FC236}">
                <a16:creationId xmlns:a16="http://schemas.microsoft.com/office/drawing/2014/main" id="{4A674211-39B7-44E2-A9DA-4D8BE4FCC578}"/>
              </a:ext>
            </a:extLst>
          </p:cNvPr>
          <p:cNvSpPr txBox="1"/>
          <p:nvPr/>
        </p:nvSpPr>
        <p:spPr>
          <a:xfrm>
            <a:off x="5842940" y="1041764"/>
            <a:ext cx="2707106" cy="1354217"/>
          </a:xfrm>
          <a:prstGeom prst="rect">
            <a:avLst/>
          </a:prstGeom>
          <a:noFill/>
          <a:ln w="25400">
            <a:solidFill>
              <a:schemeClr val="accent1"/>
            </a:solidFill>
          </a:ln>
        </p:spPr>
        <p:txBody>
          <a:bodyPr wrap="square" rtlCol="0">
            <a:spAutoFit/>
          </a:bodyPr>
          <a:lstStyle/>
          <a:p>
            <a:pPr marL="285750" indent="-285750">
              <a:buFontTx/>
              <a:buChar char="-"/>
            </a:pPr>
            <a:r>
              <a:rPr lang="es-CO" sz="1600" dirty="0"/>
              <a:t>Planificación</a:t>
            </a:r>
          </a:p>
          <a:p>
            <a:pPr marL="285750" indent="-285750">
              <a:buFontTx/>
              <a:buChar char="-"/>
            </a:pPr>
            <a:r>
              <a:rPr lang="es-CO" sz="1600" dirty="0"/>
              <a:t>Universalidad</a:t>
            </a:r>
          </a:p>
          <a:p>
            <a:pPr marL="285750" indent="-285750">
              <a:buFontTx/>
              <a:buChar char="-"/>
            </a:pPr>
            <a:r>
              <a:rPr lang="es-CO" sz="1600" dirty="0"/>
              <a:t>Unidad de Caja</a:t>
            </a:r>
          </a:p>
          <a:p>
            <a:pPr marL="285750" indent="-285750">
              <a:buFontTx/>
              <a:buChar char="-"/>
            </a:pPr>
            <a:r>
              <a:rPr lang="es-CO" sz="1600" dirty="0"/>
              <a:t>Programación Integral</a:t>
            </a:r>
          </a:p>
          <a:p>
            <a:pPr marL="285750" indent="-285750">
              <a:buFontTx/>
              <a:buChar char="-"/>
            </a:pPr>
            <a:r>
              <a:rPr lang="es-CO" sz="1600" dirty="0"/>
              <a:t>Inembargabilidad</a:t>
            </a:r>
          </a:p>
        </p:txBody>
      </p:sp>
      <p:sp>
        <p:nvSpPr>
          <p:cNvPr id="16" name="CuadroTexto 15">
            <a:extLst>
              <a:ext uri="{FF2B5EF4-FFF2-40B4-BE49-F238E27FC236}">
                <a16:creationId xmlns:a16="http://schemas.microsoft.com/office/drawing/2014/main" id="{5F4A52CE-B1AF-433A-9709-166B87E7A9C7}"/>
              </a:ext>
            </a:extLst>
          </p:cNvPr>
          <p:cNvSpPr txBox="1"/>
          <p:nvPr/>
        </p:nvSpPr>
        <p:spPr>
          <a:xfrm>
            <a:off x="5842940" y="2650869"/>
            <a:ext cx="4118817" cy="3539430"/>
          </a:xfrm>
          <a:prstGeom prst="rect">
            <a:avLst/>
          </a:prstGeom>
          <a:noFill/>
          <a:ln w="25400">
            <a:solidFill>
              <a:schemeClr val="accent1"/>
            </a:solidFill>
          </a:ln>
        </p:spPr>
        <p:txBody>
          <a:bodyPr wrap="square" rtlCol="0">
            <a:spAutoFit/>
          </a:bodyPr>
          <a:lstStyle/>
          <a:p>
            <a:pPr marL="285750" indent="-285750" algn="just">
              <a:buFontTx/>
              <a:buChar char="-"/>
            </a:pPr>
            <a:r>
              <a:rPr lang="es-CO" sz="1600" dirty="0"/>
              <a:t>Transferir Recursos a la Nación</a:t>
            </a:r>
          </a:p>
          <a:p>
            <a:pPr marL="285750" indent="-285750" algn="just">
              <a:buFontTx/>
              <a:buChar char="-"/>
            </a:pPr>
            <a:r>
              <a:rPr lang="es-CO" sz="1600" dirty="0"/>
              <a:t>Obtener ingresos a partir de la comercialización de activos</a:t>
            </a:r>
          </a:p>
          <a:p>
            <a:pPr marL="285750" indent="-285750" algn="just">
              <a:buFontTx/>
              <a:buChar char="-"/>
            </a:pPr>
            <a:r>
              <a:rPr lang="es-CO" sz="1600" dirty="0"/>
              <a:t>Lograr productividad de activos</a:t>
            </a:r>
          </a:p>
          <a:p>
            <a:pPr marL="285750" indent="-285750" algn="just">
              <a:buFontTx/>
              <a:buChar char="-"/>
            </a:pPr>
            <a:r>
              <a:rPr lang="es-CO" sz="1600" dirty="0"/>
              <a:t>Obtener rendimientos financieros</a:t>
            </a:r>
          </a:p>
          <a:p>
            <a:pPr marL="285750" indent="-285750" algn="just">
              <a:buFontTx/>
              <a:buChar char="-"/>
            </a:pPr>
            <a:r>
              <a:rPr lang="es-CO" sz="1600" dirty="0"/>
              <a:t>Normalizar la información y su utilización a través de la consolidación, desarrollo, uso y apropiación de </a:t>
            </a:r>
            <a:r>
              <a:rPr lang="es-CO" sz="1600" dirty="0" err="1"/>
              <a:t>TIC’s</a:t>
            </a:r>
            <a:r>
              <a:rPr lang="es-CO" sz="1600" dirty="0"/>
              <a:t> y practicas adecuadas de gestión documental</a:t>
            </a:r>
          </a:p>
          <a:p>
            <a:pPr marL="285750" indent="-285750" algn="just">
              <a:buFontTx/>
              <a:buChar char="-"/>
            </a:pPr>
            <a:r>
              <a:rPr lang="es-CO" sz="1600" dirty="0"/>
              <a:t>Potencializar la cantidad disponible de activos para administración y comercialización </a:t>
            </a:r>
          </a:p>
          <a:p>
            <a:pPr marL="285750" indent="-285750" algn="just">
              <a:buFontTx/>
              <a:buChar char="-"/>
            </a:pPr>
            <a:r>
              <a:rPr lang="es-CO" sz="1600" dirty="0"/>
              <a:t>Contar con un modelo de administración de depositarios</a:t>
            </a:r>
          </a:p>
        </p:txBody>
      </p:sp>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589138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8" name="Imagen 17">
            <a:extLst>
              <a:ext uri="{FF2B5EF4-FFF2-40B4-BE49-F238E27FC236}">
                <a16:creationId xmlns:a16="http://schemas.microsoft.com/office/drawing/2014/main" id="{2675A237-501A-4D2C-9F4F-D57C6DF14395}"/>
              </a:ext>
            </a:extLst>
          </p:cNvPr>
          <p:cNvPicPr>
            <a:picLocks noChangeAspect="1"/>
          </p:cNvPicPr>
          <p:nvPr/>
        </p:nvPicPr>
        <p:blipFill>
          <a:blip r:embed="rId4"/>
          <a:stretch>
            <a:fillRect/>
          </a:stretch>
        </p:blipFill>
        <p:spPr>
          <a:xfrm>
            <a:off x="1385174" y="1386192"/>
            <a:ext cx="8899729" cy="5017812"/>
          </a:xfrm>
          <a:prstGeom prst="rect">
            <a:avLst/>
          </a:prstGeom>
        </p:spPr>
      </p:pic>
      <p:sp>
        <p:nvSpPr>
          <p:cNvPr id="19" name="Rectángulo 18">
            <a:extLst>
              <a:ext uri="{FF2B5EF4-FFF2-40B4-BE49-F238E27FC236}">
                <a16:creationId xmlns:a16="http://schemas.microsoft.com/office/drawing/2014/main" id="{23F3FFD6-0ABB-4422-A978-370BBD7A5F02}"/>
              </a:ext>
            </a:extLst>
          </p:cNvPr>
          <p:cNvSpPr/>
          <p:nvPr/>
        </p:nvSpPr>
        <p:spPr>
          <a:xfrm>
            <a:off x="-144689" y="973618"/>
            <a:ext cx="3059725" cy="369332"/>
          </a:xfrm>
          <a:prstGeom prst="rect">
            <a:avLst/>
          </a:prstGeom>
        </p:spPr>
        <p:txBody>
          <a:bodyPr wrap="square">
            <a:spAutoFit/>
          </a:bodyPr>
          <a:lstStyle/>
          <a:p>
            <a:pPr algn="ctr"/>
            <a:r>
              <a:rPr lang="es-ES" b="1" dirty="0">
                <a:solidFill>
                  <a:srgbClr val="000A8B"/>
                </a:solidFill>
              </a:rPr>
              <a:t>DETALLE INGRESOS</a:t>
            </a:r>
            <a:endParaRPr lang="es-CO" b="1" dirty="0"/>
          </a:p>
        </p:txBody>
      </p:sp>
    </p:spTree>
    <p:extLst>
      <p:ext uri="{BB962C8B-B14F-4D97-AF65-F5344CB8AC3E}">
        <p14:creationId xmlns:p14="http://schemas.microsoft.com/office/powerpoint/2010/main" val="3597077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9" name="Rectángulo 18">
            <a:extLst>
              <a:ext uri="{FF2B5EF4-FFF2-40B4-BE49-F238E27FC236}">
                <a16:creationId xmlns:a16="http://schemas.microsoft.com/office/drawing/2014/main" id="{23F3FFD6-0ABB-4422-A978-370BBD7A5F02}"/>
              </a:ext>
            </a:extLst>
          </p:cNvPr>
          <p:cNvSpPr/>
          <p:nvPr/>
        </p:nvSpPr>
        <p:spPr>
          <a:xfrm>
            <a:off x="-144689" y="973618"/>
            <a:ext cx="3059725" cy="400110"/>
          </a:xfrm>
          <a:prstGeom prst="rect">
            <a:avLst/>
          </a:prstGeom>
        </p:spPr>
        <p:txBody>
          <a:bodyPr wrap="square">
            <a:spAutoFit/>
          </a:bodyPr>
          <a:lstStyle/>
          <a:p>
            <a:pPr algn="ctr"/>
            <a:r>
              <a:rPr lang="es-ES" sz="2000" b="1" dirty="0">
                <a:solidFill>
                  <a:srgbClr val="002060"/>
                </a:solidFill>
              </a:rPr>
              <a:t>DETALLE DE GASTO </a:t>
            </a:r>
            <a:endParaRPr lang="es-CO" sz="2000" b="1" dirty="0">
              <a:solidFill>
                <a:srgbClr val="002060"/>
              </a:solidFill>
            </a:endParaRPr>
          </a:p>
        </p:txBody>
      </p:sp>
      <p:pic>
        <p:nvPicPr>
          <p:cNvPr id="8" name="Imagen 7">
            <a:extLst>
              <a:ext uri="{FF2B5EF4-FFF2-40B4-BE49-F238E27FC236}">
                <a16:creationId xmlns:a16="http://schemas.microsoft.com/office/drawing/2014/main" id="{9BCEF282-F3CD-455A-9538-3F7C871D1BCF}"/>
              </a:ext>
            </a:extLst>
          </p:cNvPr>
          <p:cNvPicPr>
            <a:picLocks noChangeAspect="1"/>
          </p:cNvPicPr>
          <p:nvPr/>
        </p:nvPicPr>
        <p:blipFill>
          <a:blip r:embed="rId4"/>
          <a:stretch>
            <a:fillRect/>
          </a:stretch>
        </p:blipFill>
        <p:spPr>
          <a:xfrm>
            <a:off x="1451295" y="1342950"/>
            <a:ext cx="8811629" cy="5031971"/>
          </a:xfrm>
          <a:prstGeom prst="rect">
            <a:avLst/>
          </a:prstGeom>
        </p:spPr>
      </p:pic>
    </p:spTree>
    <p:extLst>
      <p:ext uri="{BB962C8B-B14F-4D97-AF65-F5344CB8AC3E}">
        <p14:creationId xmlns:p14="http://schemas.microsoft.com/office/powerpoint/2010/main" val="1394506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807858"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Rectángulo 2">
            <a:extLst>
              <a:ext uri="{FF2B5EF4-FFF2-40B4-BE49-F238E27FC236}">
                <a16:creationId xmlns:a16="http://schemas.microsoft.com/office/drawing/2014/main" id="{8B2E7F71-6AA0-4E9D-B611-15F0AF34F8DE}"/>
              </a:ext>
            </a:extLst>
          </p:cNvPr>
          <p:cNvSpPr/>
          <p:nvPr/>
        </p:nvSpPr>
        <p:spPr>
          <a:xfrm>
            <a:off x="246078" y="1153595"/>
            <a:ext cx="11341916" cy="400110"/>
          </a:xfrm>
          <a:prstGeom prst="rect">
            <a:avLst/>
          </a:prstGeom>
        </p:spPr>
        <p:txBody>
          <a:bodyPr wrap="square">
            <a:spAutoFit/>
          </a:bodyPr>
          <a:lstStyle/>
          <a:p>
            <a:pPr algn="ctr"/>
            <a:r>
              <a:rPr lang="es-ES" sz="2000" b="1" dirty="0">
                <a:solidFill>
                  <a:srgbClr val="002060"/>
                </a:solidFill>
              </a:rPr>
              <a:t>DETALLE </a:t>
            </a:r>
            <a:r>
              <a:rPr lang="es-CO" sz="2000" b="1" dirty="0">
                <a:solidFill>
                  <a:srgbClr val="002060"/>
                </a:solidFill>
              </a:rPr>
              <a:t>SUPUESTOS DE PROYECCION APLICADOS ANTEPROYECTO PRESUPUESTO VIGENCIA 2020</a:t>
            </a:r>
          </a:p>
        </p:txBody>
      </p:sp>
      <p:sp>
        <p:nvSpPr>
          <p:cNvPr id="4" name="Rectángulo 3">
            <a:extLst>
              <a:ext uri="{FF2B5EF4-FFF2-40B4-BE49-F238E27FC236}">
                <a16:creationId xmlns:a16="http://schemas.microsoft.com/office/drawing/2014/main" id="{76B4B163-7231-4AA4-ADD0-28C3A3280C1C}"/>
              </a:ext>
            </a:extLst>
          </p:cNvPr>
          <p:cNvSpPr/>
          <p:nvPr/>
        </p:nvSpPr>
        <p:spPr>
          <a:xfrm>
            <a:off x="604006" y="1715928"/>
            <a:ext cx="10813409" cy="1200329"/>
          </a:xfrm>
          <a:prstGeom prst="rect">
            <a:avLst/>
          </a:prstGeom>
        </p:spPr>
        <p:txBody>
          <a:bodyPr wrap="square">
            <a:spAutoFit/>
          </a:bodyPr>
          <a:lstStyle/>
          <a:p>
            <a:pPr marL="228600" algn="just" hangingPunct="0">
              <a:spcAft>
                <a:spcPts val="0"/>
              </a:spcAft>
            </a:pPr>
            <a:r>
              <a:rPr lang="es-ES_tradnl" dirty="0">
                <a:ea typeface="Times New Roman" panose="02020603050405020304" pitchFamily="18" charset="0"/>
                <a:cs typeface="Times New Roman" panose="02020603050405020304" pitchFamily="18" charset="0"/>
              </a:rPr>
              <a:t>Una vez consultados los supuestos macroeconómicos vigentes del MHCP y realizado el análisis comparativo con las proyecciones de los analistas, consolidadas y publicadas por el Banco de la República, y en aras de contar con un presupuesto conservador tanto en el ingreso como en el gasto, se definió que las variables a tener en cuenta para la elaboración del Presupuesto vigencia 2020, son las siguientes:</a:t>
            </a:r>
            <a:endParaRPr lang="es-CO" sz="1600" dirty="0">
              <a:ea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7EDF73CE-23F5-4B9A-B993-7161DAD41659}"/>
              </a:ext>
            </a:extLst>
          </p:cNvPr>
          <p:cNvPicPr>
            <a:picLocks noChangeAspect="1"/>
          </p:cNvPicPr>
          <p:nvPr/>
        </p:nvPicPr>
        <p:blipFill>
          <a:blip r:embed="rId4"/>
          <a:stretch>
            <a:fillRect/>
          </a:stretch>
        </p:blipFill>
        <p:spPr>
          <a:xfrm>
            <a:off x="3668567" y="3429000"/>
            <a:ext cx="4989090" cy="1882005"/>
          </a:xfrm>
          <a:prstGeom prst="rect">
            <a:avLst/>
          </a:prstGeom>
        </p:spPr>
      </p:pic>
    </p:spTree>
    <p:extLst>
      <p:ext uri="{BB962C8B-B14F-4D97-AF65-F5344CB8AC3E}">
        <p14:creationId xmlns:p14="http://schemas.microsoft.com/office/powerpoint/2010/main" val="1450430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16281" y="2635673"/>
            <a:ext cx="9143999" cy="2185214"/>
          </a:xfrm>
          <a:prstGeom prst="rect">
            <a:avLst/>
          </a:prstGeom>
          <a:noFill/>
        </p:spPr>
        <p:txBody>
          <a:bodyPr wrap="square" rtlCol="0">
            <a:spAutoFit/>
          </a:bodyPr>
          <a:lstStyle/>
          <a:p>
            <a:pPr algn="ctr"/>
            <a:r>
              <a:rPr lang="es-ES" sz="4800" b="1" dirty="0">
                <a:solidFill>
                  <a:srgbClr val="002060"/>
                </a:solidFill>
              </a:rPr>
              <a:t>TRANSFERENCIAS FRISCO</a:t>
            </a:r>
          </a:p>
          <a:p>
            <a:pPr algn="ctr"/>
            <a:r>
              <a:rPr lang="es-ES" sz="4800" b="1" dirty="0">
                <a:solidFill>
                  <a:srgbClr val="002060"/>
                </a:solidFill>
              </a:rPr>
              <a:t>2019</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34E26BC4-1B05-4442-BDCC-22647ECD4D46}"/>
              </a:ext>
            </a:extLst>
          </p:cNvPr>
          <p:cNvSpPr/>
          <p:nvPr/>
        </p:nvSpPr>
        <p:spPr>
          <a:xfrm>
            <a:off x="0" y="6562798"/>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B1A727F-C621-4B3F-8D95-1D9E0621280F}"/>
              </a:ext>
            </a:extLst>
          </p:cNvPr>
          <p:cNvSpPr txBox="1"/>
          <p:nvPr/>
        </p:nvSpPr>
        <p:spPr>
          <a:xfrm>
            <a:off x="6755539" y="656279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503826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58600"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CuadroTexto 9">
            <a:extLst>
              <a:ext uri="{FF2B5EF4-FFF2-40B4-BE49-F238E27FC236}">
                <a16:creationId xmlns:a16="http://schemas.microsoft.com/office/drawing/2014/main" id="{B92BE843-E3F0-4120-948D-FEF8654BD762}"/>
              </a:ext>
            </a:extLst>
          </p:cNvPr>
          <p:cNvSpPr txBox="1"/>
          <p:nvPr/>
        </p:nvSpPr>
        <p:spPr>
          <a:xfrm>
            <a:off x="474453" y="6114960"/>
            <a:ext cx="4753155" cy="276999"/>
          </a:xfrm>
          <a:prstGeom prst="rect">
            <a:avLst/>
          </a:prstGeom>
          <a:noFill/>
        </p:spPr>
        <p:txBody>
          <a:bodyPr wrap="square" rtlCol="0">
            <a:spAutoFit/>
          </a:bodyPr>
          <a:lstStyle/>
          <a:p>
            <a:r>
              <a:rPr lang="es-CO" sz="1200" dirty="0"/>
              <a:t>Los cálculos se realizan con base en las ejecuciones de la vigencia 2018</a:t>
            </a:r>
          </a:p>
        </p:txBody>
      </p:sp>
      <p:sp>
        <p:nvSpPr>
          <p:cNvPr id="11" name="Rectángulo 10">
            <a:extLst>
              <a:ext uri="{FF2B5EF4-FFF2-40B4-BE49-F238E27FC236}">
                <a16:creationId xmlns:a16="http://schemas.microsoft.com/office/drawing/2014/main" id="{260D5D19-03A5-4E9A-B539-B50D464900E5}"/>
              </a:ext>
            </a:extLst>
          </p:cNvPr>
          <p:cNvSpPr/>
          <p:nvPr/>
        </p:nvSpPr>
        <p:spPr>
          <a:xfrm>
            <a:off x="0" y="864805"/>
            <a:ext cx="5492533" cy="646331"/>
          </a:xfrm>
          <a:prstGeom prst="rect">
            <a:avLst/>
          </a:prstGeom>
        </p:spPr>
        <p:txBody>
          <a:bodyPr wrap="square">
            <a:spAutoFit/>
          </a:bodyPr>
          <a:lstStyle/>
          <a:p>
            <a:pPr algn="ctr"/>
            <a:r>
              <a:rPr lang="es-CO" b="1" dirty="0">
                <a:solidFill>
                  <a:srgbClr val="000A8B"/>
                </a:solidFill>
              </a:rPr>
              <a:t> </a:t>
            </a:r>
            <a:r>
              <a:rPr lang="es-CO" b="1" dirty="0">
                <a:solidFill>
                  <a:srgbClr val="002060"/>
                </a:solidFill>
              </a:rPr>
              <a:t>TRANSFERENCIAS ARTICULO 91 LEY 1708 DE 2014</a:t>
            </a:r>
          </a:p>
          <a:p>
            <a:pPr algn="ctr"/>
            <a:endParaRPr lang="es-CO" b="1" dirty="0">
              <a:solidFill>
                <a:srgbClr val="000A8B"/>
              </a:solidFill>
            </a:endParaRPr>
          </a:p>
        </p:txBody>
      </p:sp>
      <p:pic>
        <p:nvPicPr>
          <p:cNvPr id="6" name="Imagen 5">
            <a:extLst>
              <a:ext uri="{FF2B5EF4-FFF2-40B4-BE49-F238E27FC236}">
                <a16:creationId xmlns:a16="http://schemas.microsoft.com/office/drawing/2014/main" id="{5E3FD93F-591C-4155-9629-F0103CB71302}"/>
              </a:ext>
            </a:extLst>
          </p:cNvPr>
          <p:cNvPicPr>
            <a:picLocks noChangeAspect="1"/>
          </p:cNvPicPr>
          <p:nvPr/>
        </p:nvPicPr>
        <p:blipFill>
          <a:blip r:embed="rId4"/>
          <a:stretch>
            <a:fillRect/>
          </a:stretch>
        </p:blipFill>
        <p:spPr>
          <a:xfrm>
            <a:off x="2961315" y="1198321"/>
            <a:ext cx="6107184" cy="4835994"/>
          </a:xfrm>
          <a:prstGeom prst="rect">
            <a:avLst/>
          </a:prstGeom>
        </p:spPr>
      </p:pic>
    </p:spTree>
    <p:extLst>
      <p:ext uri="{BB962C8B-B14F-4D97-AF65-F5344CB8AC3E}">
        <p14:creationId xmlns:p14="http://schemas.microsoft.com/office/powerpoint/2010/main" val="4027428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nisterio de Justicia y del Derecho">
            <a:extLst>
              <a:ext uri="{FF2B5EF4-FFF2-40B4-BE49-F238E27FC236}">
                <a16:creationId xmlns:a16="http://schemas.microsoft.com/office/drawing/2014/main" id="{94644CBE-D0B6-4EC9-9F97-CEDAAD4DD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62" y="1323836"/>
            <a:ext cx="2178785" cy="5860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ama Judicial">
            <a:extLst>
              <a:ext uri="{FF2B5EF4-FFF2-40B4-BE49-F238E27FC236}">
                <a16:creationId xmlns:a16="http://schemas.microsoft.com/office/drawing/2014/main" id="{5EC84B51-CAA1-4031-88BD-BED9DA529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62" y="1991831"/>
            <a:ext cx="560955" cy="56600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D6C6F1F-904E-46E8-AA67-FBF907BE5A48}"/>
              </a:ext>
            </a:extLst>
          </p:cNvPr>
          <p:cNvPicPr>
            <a:picLocks noChangeAspect="1"/>
          </p:cNvPicPr>
          <p:nvPr/>
        </p:nvPicPr>
        <p:blipFill rotWithShape="1">
          <a:blip r:embed="rId4"/>
          <a:srcRect l="13881" t="19893" r="50000" b="67503"/>
          <a:stretch/>
        </p:blipFill>
        <p:spPr>
          <a:xfrm>
            <a:off x="341567" y="2704301"/>
            <a:ext cx="2223385" cy="436194"/>
          </a:xfrm>
          <a:prstGeom prst="rect">
            <a:avLst/>
          </a:prstGeom>
        </p:spPr>
      </p:pic>
      <p:pic>
        <p:nvPicPr>
          <p:cNvPr id="1030" name="Picture 6" descr="Presidencia de la RepÃºblica">
            <a:extLst>
              <a:ext uri="{FF2B5EF4-FFF2-40B4-BE49-F238E27FC236}">
                <a16:creationId xmlns:a16="http://schemas.microsoft.com/office/drawing/2014/main" id="{E77A0C36-4929-4D02-A326-28DE10480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486" y="3322249"/>
            <a:ext cx="2223385" cy="5483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5DAB642-4EC8-40DB-B475-689202AB72FF}"/>
              </a:ext>
            </a:extLst>
          </p:cNvPr>
          <p:cNvPicPr>
            <a:picLocks noChangeAspect="1"/>
          </p:cNvPicPr>
          <p:nvPr/>
        </p:nvPicPr>
        <p:blipFill>
          <a:blip r:embed="rId6"/>
          <a:stretch>
            <a:fillRect/>
          </a:stretch>
        </p:blipFill>
        <p:spPr>
          <a:xfrm>
            <a:off x="330486" y="4025102"/>
            <a:ext cx="569731" cy="578007"/>
          </a:xfrm>
          <a:prstGeom prst="rect">
            <a:avLst/>
          </a:prstGeom>
        </p:spPr>
      </p:pic>
      <p:pic>
        <p:nvPicPr>
          <p:cNvPr id="1032" name="Picture 8" descr="https://www.fiscalia.gov.co/colombia/wp-content/uploads/LOGO-WEB.png">
            <a:extLst>
              <a:ext uri="{FF2B5EF4-FFF2-40B4-BE49-F238E27FC236}">
                <a16:creationId xmlns:a16="http://schemas.microsoft.com/office/drawing/2014/main" id="{B5004391-4EB6-421B-B11C-96F1459FD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322649" y="4733381"/>
            <a:ext cx="2083125" cy="65881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83CD9936-0E87-4AAF-BABF-E28E26FD7623}"/>
              </a:ext>
            </a:extLst>
          </p:cNvPr>
          <p:cNvPicPr>
            <a:picLocks noChangeAspect="1"/>
          </p:cNvPicPr>
          <p:nvPr/>
        </p:nvPicPr>
        <p:blipFill rotWithShape="1">
          <a:blip r:embed="rId8"/>
          <a:srcRect l="21770" t="24296" r="55448" b="67154"/>
          <a:stretch/>
        </p:blipFill>
        <p:spPr>
          <a:xfrm>
            <a:off x="182389" y="5351236"/>
            <a:ext cx="3638574" cy="823850"/>
          </a:xfrm>
          <a:prstGeom prst="rect">
            <a:avLst/>
          </a:prstGeom>
        </p:spPr>
      </p:pic>
      <p:pic>
        <p:nvPicPr>
          <p:cNvPr id="1034" name="Picture 10" descr="Ministerio de Salud y ProtecciÃ³n Social - RepÃºblica de Colombia">
            <a:extLst>
              <a:ext uri="{FF2B5EF4-FFF2-40B4-BE49-F238E27FC236}">
                <a16:creationId xmlns:a16="http://schemas.microsoft.com/office/drawing/2014/main" id="{053C31B6-D445-4157-89CC-BF3890F29EB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0000" t="1" r="-966" b="-6716"/>
          <a:stretch/>
        </p:blipFill>
        <p:spPr bwMode="auto">
          <a:xfrm>
            <a:off x="250629" y="6126633"/>
            <a:ext cx="2223385" cy="58605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3CFD6A50-0784-48FC-A2BE-399D8BDE2D27}"/>
              </a:ext>
            </a:extLst>
          </p:cNvPr>
          <p:cNvSpPr txBox="1"/>
          <p:nvPr/>
        </p:nvSpPr>
        <p:spPr>
          <a:xfrm>
            <a:off x="833783" y="4134719"/>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19" name="CuadroTexto 18">
            <a:extLst>
              <a:ext uri="{FF2B5EF4-FFF2-40B4-BE49-F238E27FC236}">
                <a16:creationId xmlns:a16="http://schemas.microsoft.com/office/drawing/2014/main" id="{95C3886F-9F7D-4F7D-940F-F0EFBF441DBA}"/>
              </a:ext>
            </a:extLst>
          </p:cNvPr>
          <p:cNvSpPr txBox="1"/>
          <p:nvPr/>
        </p:nvSpPr>
        <p:spPr>
          <a:xfrm>
            <a:off x="889983" y="2077115"/>
            <a:ext cx="2223385" cy="369332"/>
          </a:xfrm>
          <a:prstGeom prst="rect">
            <a:avLst/>
          </a:prstGeom>
          <a:noFill/>
        </p:spPr>
        <p:txBody>
          <a:bodyPr wrap="square" rtlCol="0">
            <a:spAutoFit/>
          </a:bodyPr>
          <a:lstStyle/>
          <a:p>
            <a:r>
              <a:rPr lang="es-ES" b="1" dirty="0">
                <a:solidFill>
                  <a:srgbClr val="FFC000"/>
                </a:solidFill>
              </a:rPr>
              <a:t>RAMA JUDICIAL</a:t>
            </a:r>
            <a:endParaRPr lang="es-CO" b="1" dirty="0">
              <a:solidFill>
                <a:srgbClr val="FFC000"/>
              </a:solidFill>
            </a:endParaRPr>
          </a:p>
        </p:txBody>
      </p:sp>
      <p:cxnSp>
        <p:nvCxnSpPr>
          <p:cNvPr id="14" name="Conector recto 13">
            <a:extLst>
              <a:ext uri="{FF2B5EF4-FFF2-40B4-BE49-F238E27FC236}">
                <a16:creationId xmlns:a16="http://schemas.microsoft.com/office/drawing/2014/main" id="{1B07A191-DCD2-4541-8113-135E28D801C9}"/>
              </a:ext>
            </a:extLst>
          </p:cNvPr>
          <p:cNvCxnSpPr/>
          <p:nvPr/>
        </p:nvCxnSpPr>
        <p:spPr>
          <a:xfrm>
            <a:off x="5995920" y="749343"/>
            <a:ext cx="0" cy="5919776"/>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398C3E2-95BC-4F47-B06E-8840457C977D}"/>
              </a:ext>
            </a:extLst>
          </p:cNvPr>
          <p:cNvSpPr txBox="1"/>
          <p:nvPr/>
        </p:nvSpPr>
        <p:spPr>
          <a:xfrm>
            <a:off x="3924808" y="1368049"/>
            <a:ext cx="1343228" cy="461665"/>
          </a:xfrm>
          <a:prstGeom prst="rect">
            <a:avLst/>
          </a:prstGeom>
          <a:noFill/>
        </p:spPr>
        <p:txBody>
          <a:bodyPr wrap="square" rtlCol="0">
            <a:spAutoFit/>
          </a:bodyPr>
          <a:lstStyle/>
          <a:p>
            <a:pPr algn="ctr"/>
            <a:r>
              <a:rPr lang="es-ES" sz="2400" b="1" dirty="0"/>
              <a:t>$37.475</a:t>
            </a:r>
            <a:endParaRPr lang="es-CO" sz="2400" b="1" dirty="0"/>
          </a:p>
        </p:txBody>
      </p:sp>
      <p:sp>
        <p:nvSpPr>
          <p:cNvPr id="23" name="CuadroTexto 22">
            <a:extLst>
              <a:ext uri="{FF2B5EF4-FFF2-40B4-BE49-F238E27FC236}">
                <a16:creationId xmlns:a16="http://schemas.microsoft.com/office/drawing/2014/main" id="{2D83933E-CF9D-46C8-94E3-58E8C097134C}"/>
              </a:ext>
            </a:extLst>
          </p:cNvPr>
          <p:cNvSpPr txBox="1"/>
          <p:nvPr/>
        </p:nvSpPr>
        <p:spPr>
          <a:xfrm>
            <a:off x="3908413" y="2035023"/>
            <a:ext cx="1343228" cy="461665"/>
          </a:xfrm>
          <a:prstGeom prst="rect">
            <a:avLst/>
          </a:prstGeom>
          <a:noFill/>
        </p:spPr>
        <p:txBody>
          <a:bodyPr wrap="square" rtlCol="0">
            <a:spAutoFit/>
          </a:bodyPr>
          <a:lstStyle/>
          <a:p>
            <a:pPr algn="ctr"/>
            <a:r>
              <a:rPr lang="es-ES" sz="2400" b="1" dirty="0"/>
              <a:t>$60.050</a:t>
            </a:r>
            <a:endParaRPr lang="es-CO" sz="2400" b="1" dirty="0"/>
          </a:p>
        </p:txBody>
      </p:sp>
      <p:sp>
        <p:nvSpPr>
          <p:cNvPr id="24" name="CuadroTexto 23">
            <a:extLst>
              <a:ext uri="{FF2B5EF4-FFF2-40B4-BE49-F238E27FC236}">
                <a16:creationId xmlns:a16="http://schemas.microsoft.com/office/drawing/2014/main" id="{C2CDAE8B-2FC4-4BF1-89E8-935F45A32245}"/>
              </a:ext>
            </a:extLst>
          </p:cNvPr>
          <p:cNvSpPr txBox="1"/>
          <p:nvPr/>
        </p:nvSpPr>
        <p:spPr>
          <a:xfrm>
            <a:off x="3924807" y="2721193"/>
            <a:ext cx="1343228" cy="461665"/>
          </a:xfrm>
          <a:prstGeom prst="rect">
            <a:avLst/>
          </a:prstGeom>
          <a:noFill/>
        </p:spPr>
        <p:txBody>
          <a:bodyPr wrap="square" rtlCol="0">
            <a:spAutoFit/>
          </a:bodyPr>
          <a:lstStyle/>
          <a:p>
            <a:pPr algn="ctr"/>
            <a:r>
              <a:rPr lang="es-ES" sz="2400" b="1" dirty="0"/>
              <a:t>$34.193</a:t>
            </a:r>
            <a:endParaRPr lang="es-CO" sz="2400" b="1" dirty="0"/>
          </a:p>
        </p:txBody>
      </p:sp>
      <p:sp>
        <p:nvSpPr>
          <p:cNvPr id="25" name="CuadroTexto 24">
            <a:extLst>
              <a:ext uri="{FF2B5EF4-FFF2-40B4-BE49-F238E27FC236}">
                <a16:creationId xmlns:a16="http://schemas.microsoft.com/office/drawing/2014/main" id="{9ADCB73E-BF82-4323-9ADA-6204598658BE}"/>
              </a:ext>
            </a:extLst>
          </p:cNvPr>
          <p:cNvSpPr txBox="1"/>
          <p:nvPr/>
        </p:nvSpPr>
        <p:spPr>
          <a:xfrm>
            <a:off x="3924808" y="3343100"/>
            <a:ext cx="1343228" cy="461665"/>
          </a:xfrm>
          <a:prstGeom prst="rect">
            <a:avLst/>
          </a:prstGeom>
          <a:noFill/>
        </p:spPr>
        <p:txBody>
          <a:bodyPr wrap="square" rtlCol="0">
            <a:spAutoFit/>
          </a:bodyPr>
          <a:lstStyle/>
          <a:p>
            <a:pPr algn="ctr"/>
            <a:r>
              <a:rPr lang="es-ES" sz="2400" b="1" dirty="0"/>
              <a:t>$72.079</a:t>
            </a:r>
            <a:endParaRPr lang="es-CO" sz="2400" b="1" dirty="0"/>
          </a:p>
        </p:txBody>
      </p:sp>
      <p:sp>
        <p:nvSpPr>
          <p:cNvPr id="26" name="CuadroTexto 25">
            <a:extLst>
              <a:ext uri="{FF2B5EF4-FFF2-40B4-BE49-F238E27FC236}">
                <a16:creationId xmlns:a16="http://schemas.microsoft.com/office/drawing/2014/main" id="{C7D70786-3A3E-4892-997D-A8EC19831132}"/>
              </a:ext>
            </a:extLst>
          </p:cNvPr>
          <p:cNvSpPr txBox="1"/>
          <p:nvPr/>
        </p:nvSpPr>
        <p:spPr>
          <a:xfrm>
            <a:off x="3910820" y="4088121"/>
            <a:ext cx="1343228" cy="461665"/>
          </a:xfrm>
          <a:prstGeom prst="rect">
            <a:avLst/>
          </a:prstGeom>
          <a:noFill/>
        </p:spPr>
        <p:txBody>
          <a:bodyPr wrap="square" rtlCol="0">
            <a:spAutoFit/>
          </a:bodyPr>
          <a:lstStyle/>
          <a:p>
            <a:pPr algn="ctr"/>
            <a:r>
              <a:rPr lang="es-ES" sz="2400" b="1" dirty="0"/>
              <a:t>$29.056</a:t>
            </a:r>
            <a:endParaRPr lang="es-CO" sz="2400" b="1" dirty="0"/>
          </a:p>
        </p:txBody>
      </p:sp>
      <p:sp>
        <p:nvSpPr>
          <p:cNvPr id="27" name="CuadroTexto 26">
            <a:extLst>
              <a:ext uri="{FF2B5EF4-FFF2-40B4-BE49-F238E27FC236}">
                <a16:creationId xmlns:a16="http://schemas.microsoft.com/office/drawing/2014/main" id="{EB1E4C12-11EC-4070-A192-0127D8E001EF}"/>
              </a:ext>
            </a:extLst>
          </p:cNvPr>
          <p:cNvSpPr txBox="1"/>
          <p:nvPr/>
        </p:nvSpPr>
        <p:spPr>
          <a:xfrm>
            <a:off x="3892018" y="4805845"/>
            <a:ext cx="1343228" cy="461665"/>
          </a:xfrm>
          <a:prstGeom prst="rect">
            <a:avLst/>
          </a:prstGeom>
          <a:noFill/>
        </p:spPr>
        <p:txBody>
          <a:bodyPr wrap="square" rtlCol="0">
            <a:spAutoFit/>
          </a:bodyPr>
          <a:lstStyle/>
          <a:p>
            <a:pPr algn="ctr"/>
            <a:r>
              <a:rPr lang="es-ES" sz="2400" b="1" dirty="0"/>
              <a:t>$45.050</a:t>
            </a:r>
            <a:endParaRPr lang="es-CO" sz="2400" b="1" dirty="0"/>
          </a:p>
        </p:txBody>
      </p:sp>
      <p:sp>
        <p:nvSpPr>
          <p:cNvPr id="28" name="CuadroTexto 27">
            <a:extLst>
              <a:ext uri="{FF2B5EF4-FFF2-40B4-BE49-F238E27FC236}">
                <a16:creationId xmlns:a16="http://schemas.microsoft.com/office/drawing/2014/main" id="{07415378-2072-498F-A989-7B01EAB32997}"/>
              </a:ext>
            </a:extLst>
          </p:cNvPr>
          <p:cNvSpPr txBox="1"/>
          <p:nvPr/>
        </p:nvSpPr>
        <p:spPr>
          <a:xfrm>
            <a:off x="3891443" y="5523903"/>
            <a:ext cx="1343228" cy="461665"/>
          </a:xfrm>
          <a:prstGeom prst="rect">
            <a:avLst/>
          </a:prstGeom>
          <a:noFill/>
        </p:spPr>
        <p:txBody>
          <a:bodyPr wrap="square" rtlCol="0">
            <a:spAutoFit/>
          </a:bodyPr>
          <a:lstStyle/>
          <a:p>
            <a:pPr algn="ctr"/>
            <a:r>
              <a:rPr lang="es-ES" sz="2400" b="1" dirty="0"/>
              <a:t>$6.736</a:t>
            </a:r>
            <a:endParaRPr lang="es-CO" sz="2400" b="1" dirty="0"/>
          </a:p>
        </p:txBody>
      </p:sp>
      <p:sp>
        <p:nvSpPr>
          <p:cNvPr id="29" name="CuadroTexto 28">
            <a:extLst>
              <a:ext uri="{FF2B5EF4-FFF2-40B4-BE49-F238E27FC236}">
                <a16:creationId xmlns:a16="http://schemas.microsoft.com/office/drawing/2014/main" id="{A6255DC2-D70D-40E8-94AD-67DF410FE343}"/>
              </a:ext>
            </a:extLst>
          </p:cNvPr>
          <p:cNvSpPr txBox="1"/>
          <p:nvPr/>
        </p:nvSpPr>
        <p:spPr>
          <a:xfrm>
            <a:off x="3877233" y="6150095"/>
            <a:ext cx="1343228" cy="461665"/>
          </a:xfrm>
          <a:prstGeom prst="rect">
            <a:avLst/>
          </a:prstGeom>
          <a:noFill/>
        </p:spPr>
        <p:txBody>
          <a:bodyPr wrap="square" rtlCol="0">
            <a:spAutoFit/>
          </a:bodyPr>
          <a:lstStyle/>
          <a:p>
            <a:pPr algn="ctr"/>
            <a:r>
              <a:rPr lang="es-ES" sz="2400" b="1" dirty="0"/>
              <a:t>$1.251</a:t>
            </a:r>
            <a:endParaRPr lang="es-CO" sz="2400" b="1" dirty="0"/>
          </a:p>
        </p:txBody>
      </p:sp>
      <p:grpSp>
        <p:nvGrpSpPr>
          <p:cNvPr id="8" name="Grupo 7">
            <a:extLst>
              <a:ext uri="{FF2B5EF4-FFF2-40B4-BE49-F238E27FC236}">
                <a16:creationId xmlns:a16="http://schemas.microsoft.com/office/drawing/2014/main" id="{B549F2CC-6A32-4DDB-92AF-6A2596AE0D58}"/>
              </a:ext>
            </a:extLst>
          </p:cNvPr>
          <p:cNvGrpSpPr/>
          <p:nvPr/>
        </p:nvGrpSpPr>
        <p:grpSpPr>
          <a:xfrm>
            <a:off x="6630397" y="2390400"/>
            <a:ext cx="4926468" cy="487417"/>
            <a:chOff x="6630397" y="2390400"/>
            <a:chExt cx="4926468" cy="487417"/>
          </a:xfrm>
        </p:grpSpPr>
        <p:pic>
          <p:nvPicPr>
            <p:cNvPr id="32" name="Imagen 31">
              <a:extLst>
                <a:ext uri="{FF2B5EF4-FFF2-40B4-BE49-F238E27FC236}">
                  <a16:creationId xmlns:a16="http://schemas.microsoft.com/office/drawing/2014/main" id="{EC4666B3-E20D-4A86-AC32-31C9967232B5}"/>
                </a:ext>
              </a:extLst>
            </p:cNvPr>
            <p:cNvPicPr>
              <a:picLocks noChangeAspect="1"/>
            </p:cNvPicPr>
            <p:nvPr/>
          </p:nvPicPr>
          <p:blipFill rotWithShape="1">
            <a:blip r:embed="rId4"/>
            <a:srcRect l="13881" t="19893" r="50000" b="67503"/>
            <a:stretch/>
          </p:blipFill>
          <p:spPr>
            <a:xfrm>
              <a:off x="6630397" y="2390400"/>
              <a:ext cx="2223385" cy="436194"/>
            </a:xfrm>
            <a:prstGeom prst="rect">
              <a:avLst/>
            </a:prstGeom>
          </p:spPr>
        </p:pic>
        <p:sp>
          <p:nvSpPr>
            <p:cNvPr id="43" name="CuadroTexto 42">
              <a:extLst>
                <a:ext uri="{FF2B5EF4-FFF2-40B4-BE49-F238E27FC236}">
                  <a16:creationId xmlns:a16="http://schemas.microsoft.com/office/drawing/2014/main" id="{711995F4-F789-40F2-B9CE-ED4C45782DEA}"/>
                </a:ext>
              </a:extLst>
            </p:cNvPr>
            <p:cNvSpPr txBox="1"/>
            <p:nvPr/>
          </p:nvSpPr>
          <p:spPr>
            <a:xfrm>
              <a:off x="10213637" y="2416152"/>
              <a:ext cx="1343228" cy="461665"/>
            </a:xfrm>
            <a:prstGeom prst="rect">
              <a:avLst/>
            </a:prstGeom>
            <a:noFill/>
          </p:spPr>
          <p:txBody>
            <a:bodyPr wrap="square" rtlCol="0">
              <a:spAutoFit/>
            </a:bodyPr>
            <a:lstStyle/>
            <a:p>
              <a:pPr algn="ctr"/>
              <a:r>
                <a:rPr lang="es-ES" sz="2400" b="1" dirty="0"/>
                <a:t>$ 44,790</a:t>
              </a:r>
            </a:p>
          </p:txBody>
        </p:sp>
      </p:grpSp>
      <p:sp>
        <p:nvSpPr>
          <p:cNvPr id="17" name="Rectángulo 16">
            <a:extLst>
              <a:ext uri="{FF2B5EF4-FFF2-40B4-BE49-F238E27FC236}">
                <a16:creationId xmlns:a16="http://schemas.microsoft.com/office/drawing/2014/main" id="{6402A2A8-4B16-4164-87A3-40B7F1D0CB25}"/>
              </a:ext>
            </a:extLst>
          </p:cNvPr>
          <p:cNvSpPr/>
          <p:nvPr/>
        </p:nvSpPr>
        <p:spPr>
          <a:xfrm>
            <a:off x="182390" y="792555"/>
            <a:ext cx="5733708" cy="646331"/>
          </a:xfrm>
          <a:prstGeom prst="rect">
            <a:avLst/>
          </a:prstGeom>
        </p:spPr>
        <p:txBody>
          <a:bodyPr wrap="square">
            <a:spAutoFit/>
          </a:bodyPr>
          <a:lstStyle/>
          <a:p>
            <a:pPr algn="ctr"/>
            <a:r>
              <a:rPr lang="es-ES" b="1" dirty="0">
                <a:latin typeface="Calibri" panose="020F0502020204030204" pitchFamily="34" charset="0"/>
              </a:rPr>
              <a:t>DESTINACIONES Y TRANSFERENCIAS RECURSOS LIQUIDOS 2015-2019</a:t>
            </a:r>
            <a:r>
              <a:rPr lang="es-ES" dirty="0"/>
              <a:t> </a:t>
            </a:r>
            <a:endParaRPr lang="es-CO" dirty="0"/>
          </a:p>
        </p:txBody>
      </p:sp>
      <p:sp>
        <p:nvSpPr>
          <p:cNvPr id="18" name="Rectángulo 17">
            <a:extLst>
              <a:ext uri="{FF2B5EF4-FFF2-40B4-BE49-F238E27FC236}">
                <a16:creationId xmlns:a16="http://schemas.microsoft.com/office/drawing/2014/main" id="{386D61FA-7B50-4DCE-A282-644905E81142}"/>
              </a:ext>
            </a:extLst>
          </p:cNvPr>
          <p:cNvSpPr/>
          <p:nvPr/>
        </p:nvSpPr>
        <p:spPr>
          <a:xfrm>
            <a:off x="5929742" y="787588"/>
            <a:ext cx="5607977" cy="369332"/>
          </a:xfrm>
          <a:prstGeom prst="rect">
            <a:avLst/>
          </a:prstGeom>
        </p:spPr>
        <p:txBody>
          <a:bodyPr wrap="square">
            <a:spAutoFit/>
          </a:bodyPr>
          <a:lstStyle/>
          <a:p>
            <a:pPr algn="ctr"/>
            <a:r>
              <a:rPr lang="es-CO" b="1" dirty="0">
                <a:latin typeface="Calibri" panose="020F0502020204030204" pitchFamily="34" charset="0"/>
              </a:rPr>
              <a:t>DESTINACIONES EN ESPECIE</a:t>
            </a:r>
            <a:r>
              <a:rPr lang="es-CO" dirty="0"/>
              <a:t> </a:t>
            </a:r>
          </a:p>
        </p:txBody>
      </p:sp>
      <p:cxnSp>
        <p:nvCxnSpPr>
          <p:cNvPr id="22" name="Conector recto 21">
            <a:extLst>
              <a:ext uri="{FF2B5EF4-FFF2-40B4-BE49-F238E27FC236}">
                <a16:creationId xmlns:a16="http://schemas.microsoft.com/office/drawing/2014/main" id="{DF7E3853-0A32-4EC0-AC1D-34EF057EA49F}"/>
              </a:ext>
            </a:extLst>
          </p:cNvPr>
          <p:cNvCxnSpPr>
            <a:endCxn id="15" idx="1"/>
          </p:cNvCxnSpPr>
          <p:nvPr/>
        </p:nvCxnSpPr>
        <p:spPr>
          <a:xfrm flipV="1">
            <a:off x="2654189" y="1598882"/>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EC74B646-48DA-48C1-A569-8A9076F92964}"/>
              </a:ext>
            </a:extLst>
          </p:cNvPr>
          <p:cNvCxnSpPr/>
          <p:nvPr/>
        </p:nvCxnSpPr>
        <p:spPr>
          <a:xfrm flipV="1">
            <a:off x="2657545" y="226976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ector recto 64">
            <a:extLst>
              <a:ext uri="{FF2B5EF4-FFF2-40B4-BE49-F238E27FC236}">
                <a16:creationId xmlns:a16="http://schemas.microsoft.com/office/drawing/2014/main" id="{7D7A1886-8929-41A4-9BAB-BEBAAEA31C59}"/>
              </a:ext>
            </a:extLst>
          </p:cNvPr>
          <p:cNvCxnSpPr/>
          <p:nvPr/>
        </p:nvCxnSpPr>
        <p:spPr>
          <a:xfrm flipV="1">
            <a:off x="2657545" y="297683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Conector recto 65">
            <a:extLst>
              <a:ext uri="{FF2B5EF4-FFF2-40B4-BE49-F238E27FC236}">
                <a16:creationId xmlns:a16="http://schemas.microsoft.com/office/drawing/2014/main" id="{9AB1F72E-621B-47D5-9713-FDA9BBC90F5E}"/>
              </a:ext>
            </a:extLst>
          </p:cNvPr>
          <p:cNvCxnSpPr/>
          <p:nvPr/>
        </p:nvCxnSpPr>
        <p:spPr>
          <a:xfrm flipV="1">
            <a:off x="2656596" y="3607066"/>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Conector recto 66">
            <a:extLst>
              <a:ext uri="{FF2B5EF4-FFF2-40B4-BE49-F238E27FC236}">
                <a16:creationId xmlns:a16="http://schemas.microsoft.com/office/drawing/2014/main" id="{0B67ED98-D148-47D6-AFA1-75E81B7DF47F}"/>
              </a:ext>
            </a:extLst>
          </p:cNvPr>
          <p:cNvCxnSpPr>
            <a:cxnSpLocks/>
          </p:cNvCxnSpPr>
          <p:nvPr/>
        </p:nvCxnSpPr>
        <p:spPr>
          <a:xfrm flipV="1">
            <a:off x="2896145" y="4330878"/>
            <a:ext cx="1019003"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ector recto 67">
            <a:extLst>
              <a:ext uri="{FF2B5EF4-FFF2-40B4-BE49-F238E27FC236}">
                <a16:creationId xmlns:a16="http://schemas.microsoft.com/office/drawing/2014/main" id="{4DB09FC5-B2D4-41C1-87CD-4D06B92298F5}"/>
              </a:ext>
            </a:extLst>
          </p:cNvPr>
          <p:cNvCxnSpPr/>
          <p:nvPr/>
        </p:nvCxnSpPr>
        <p:spPr>
          <a:xfrm flipV="1">
            <a:off x="2659952" y="505326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6" name="Conector recto 75">
            <a:extLst>
              <a:ext uri="{FF2B5EF4-FFF2-40B4-BE49-F238E27FC236}">
                <a16:creationId xmlns:a16="http://schemas.microsoft.com/office/drawing/2014/main" id="{6E359366-39DF-478D-B0A5-91065D9769CC}"/>
              </a:ext>
            </a:extLst>
          </p:cNvPr>
          <p:cNvCxnSpPr/>
          <p:nvPr/>
        </p:nvCxnSpPr>
        <p:spPr>
          <a:xfrm flipV="1">
            <a:off x="2649707" y="639267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Conector recto 77">
            <a:extLst>
              <a:ext uri="{FF2B5EF4-FFF2-40B4-BE49-F238E27FC236}">
                <a16:creationId xmlns:a16="http://schemas.microsoft.com/office/drawing/2014/main" id="{62DB60FF-6616-468E-88BA-0EEA1A81E7E3}"/>
              </a:ext>
            </a:extLst>
          </p:cNvPr>
          <p:cNvCxnSpPr>
            <a:cxnSpLocks/>
          </p:cNvCxnSpPr>
          <p:nvPr/>
        </p:nvCxnSpPr>
        <p:spPr>
          <a:xfrm>
            <a:off x="3700463" y="5791532"/>
            <a:ext cx="186678"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o 8">
            <a:extLst>
              <a:ext uri="{FF2B5EF4-FFF2-40B4-BE49-F238E27FC236}">
                <a16:creationId xmlns:a16="http://schemas.microsoft.com/office/drawing/2014/main" id="{FD5654CF-ED6C-4E6E-9E2D-3C4E70CD98F9}"/>
              </a:ext>
            </a:extLst>
          </p:cNvPr>
          <p:cNvGrpSpPr/>
          <p:nvPr/>
        </p:nvGrpSpPr>
        <p:grpSpPr>
          <a:xfrm>
            <a:off x="6600337" y="1302241"/>
            <a:ext cx="4970177" cy="808203"/>
            <a:chOff x="6600337" y="1302241"/>
            <a:chExt cx="4970177" cy="808203"/>
          </a:xfrm>
        </p:grpSpPr>
        <p:pic>
          <p:nvPicPr>
            <p:cNvPr id="1036" name="Picture 12" descr="transparent logo">
              <a:extLst>
                <a:ext uri="{FF2B5EF4-FFF2-40B4-BE49-F238E27FC236}">
                  <a16:creationId xmlns:a16="http://schemas.microsoft.com/office/drawing/2014/main" id="{25E18CA8-DE22-405D-8E53-5C2521AEE6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00337" y="1302241"/>
              <a:ext cx="2175957" cy="808203"/>
            </a:xfrm>
            <a:prstGeom prst="rect">
              <a:avLst/>
            </a:prstGeom>
            <a:noFill/>
            <a:extLst>
              <a:ext uri="{909E8E84-426E-40DD-AFC4-6F175D3DCCD1}">
                <a14:hiddenFill xmlns:a14="http://schemas.microsoft.com/office/drawing/2010/main">
                  <a:solidFill>
                    <a:srgbClr val="FFFFFF"/>
                  </a:solidFill>
                </a14:hiddenFill>
              </a:ext>
            </a:extLst>
          </p:spPr>
        </p:pic>
        <p:sp>
          <p:nvSpPr>
            <p:cNvPr id="54" name="CuadroTexto 53">
              <a:extLst>
                <a:ext uri="{FF2B5EF4-FFF2-40B4-BE49-F238E27FC236}">
                  <a16:creationId xmlns:a16="http://schemas.microsoft.com/office/drawing/2014/main" id="{D0BA7736-9BA5-45FF-9F10-451258B8F5B9}"/>
                </a:ext>
              </a:extLst>
            </p:cNvPr>
            <p:cNvSpPr txBox="1"/>
            <p:nvPr/>
          </p:nvSpPr>
          <p:spPr>
            <a:xfrm>
              <a:off x="10227286" y="1605485"/>
              <a:ext cx="1343228" cy="461665"/>
            </a:xfrm>
            <a:prstGeom prst="rect">
              <a:avLst/>
            </a:prstGeom>
            <a:noFill/>
          </p:spPr>
          <p:txBody>
            <a:bodyPr wrap="square" rtlCol="0">
              <a:spAutoFit/>
            </a:bodyPr>
            <a:lstStyle/>
            <a:p>
              <a:pPr algn="ctr"/>
              <a:r>
                <a:rPr lang="es-ES" sz="2400" b="1" dirty="0"/>
                <a:t>$ 45,055</a:t>
              </a:r>
            </a:p>
          </p:txBody>
        </p:sp>
        <p:cxnSp>
          <p:nvCxnSpPr>
            <p:cNvPr id="82" name="Conector recto 81">
              <a:extLst>
                <a:ext uri="{FF2B5EF4-FFF2-40B4-BE49-F238E27FC236}">
                  <a16:creationId xmlns:a16="http://schemas.microsoft.com/office/drawing/2014/main" id="{4FE25124-617A-45B3-8DD5-325D245B96D6}"/>
                </a:ext>
              </a:extLst>
            </p:cNvPr>
            <p:cNvCxnSpPr/>
            <p:nvPr/>
          </p:nvCxnSpPr>
          <p:spPr>
            <a:xfrm flipV="1">
              <a:off x="8897288" y="1860371"/>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7" name="Grupo 6">
            <a:extLst>
              <a:ext uri="{FF2B5EF4-FFF2-40B4-BE49-F238E27FC236}">
                <a16:creationId xmlns:a16="http://schemas.microsoft.com/office/drawing/2014/main" id="{C18984FA-1E91-42C3-B589-6705A8862F99}"/>
              </a:ext>
            </a:extLst>
          </p:cNvPr>
          <p:cNvGrpSpPr/>
          <p:nvPr/>
        </p:nvGrpSpPr>
        <p:grpSpPr>
          <a:xfrm>
            <a:off x="6619316" y="2654199"/>
            <a:ext cx="4937550" cy="943486"/>
            <a:chOff x="6619316" y="2654199"/>
            <a:chExt cx="4937550" cy="943486"/>
          </a:xfrm>
        </p:grpSpPr>
        <p:pic>
          <p:nvPicPr>
            <p:cNvPr id="33" name="Picture 6" descr="Presidencia de la RepÃºblica">
              <a:extLst>
                <a:ext uri="{FF2B5EF4-FFF2-40B4-BE49-F238E27FC236}">
                  <a16:creationId xmlns:a16="http://schemas.microsoft.com/office/drawing/2014/main" id="{717A9C7C-6418-4890-B786-8074D24D4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316" y="3049291"/>
              <a:ext cx="2223385" cy="548394"/>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43">
              <a:extLst>
                <a:ext uri="{FF2B5EF4-FFF2-40B4-BE49-F238E27FC236}">
                  <a16:creationId xmlns:a16="http://schemas.microsoft.com/office/drawing/2014/main" id="{A8766FD2-FC94-4F19-89E6-0513BC2F8C13}"/>
                </a:ext>
              </a:extLst>
            </p:cNvPr>
            <p:cNvSpPr txBox="1"/>
            <p:nvPr/>
          </p:nvSpPr>
          <p:spPr>
            <a:xfrm>
              <a:off x="10213638" y="3105778"/>
              <a:ext cx="1343228" cy="461665"/>
            </a:xfrm>
            <a:prstGeom prst="rect">
              <a:avLst/>
            </a:prstGeom>
            <a:noFill/>
          </p:spPr>
          <p:txBody>
            <a:bodyPr wrap="square" rtlCol="0">
              <a:spAutoFit/>
            </a:bodyPr>
            <a:lstStyle/>
            <a:p>
              <a:pPr algn="ctr"/>
              <a:r>
                <a:rPr lang="es-ES" sz="2400" b="1" dirty="0"/>
                <a:t>$ 5,674</a:t>
              </a:r>
            </a:p>
          </p:txBody>
        </p:sp>
        <p:cxnSp>
          <p:nvCxnSpPr>
            <p:cNvPr id="83" name="Conector recto 82">
              <a:extLst>
                <a:ext uri="{FF2B5EF4-FFF2-40B4-BE49-F238E27FC236}">
                  <a16:creationId xmlns:a16="http://schemas.microsoft.com/office/drawing/2014/main" id="{8EE4A293-A7C4-4999-B325-1E086A4E4942}"/>
                </a:ext>
              </a:extLst>
            </p:cNvPr>
            <p:cNvCxnSpPr/>
            <p:nvPr/>
          </p:nvCxnSpPr>
          <p:spPr>
            <a:xfrm flipV="1">
              <a:off x="8956667" y="265419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6" name="Grupo 5">
            <a:extLst>
              <a:ext uri="{FF2B5EF4-FFF2-40B4-BE49-F238E27FC236}">
                <a16:creationId xmlns:a16="http://schemas.microsoft.com/office/drawing/2014/main" id="{5B33200A-F05A-4F1B-A2AE-2941E27727C3}"/>
              </a:ext>
            </a:extLst>
          </p:cNvPr>
          <p:cNvGrpSpPr/>
          <p:nvPr/>
        </p:nvGrpSpPr>
        <p:grpSpPr>
          <a:xfrm>
            <a:off x="6611479" y="3336497"/>
            <a:ext cx="4912597" cy="1113993"/>
            <a:chOff x="6611479" y="3336497"/>
            <a:chExt cx="4912597" cy="1113993"/>
          </a:xfrm>
        </p:grpSpPr>
        <p:pic>
          <p:nvPicPr>
            <p:cNvPr id="35" name="Picture 8" descr="https://www.fiscalia.gov.co/colombia/wp-content/uploads/LOGO-WEB.png">
              <a:extLst>
                <a:ext uri="{FF2B5EF4-FFF2-40B4-BE49-F238E27FC236}">
                  <a16:creationId xmlns:a16="http://schemas.microsoft.com/office/drawing/2014/main" id="{43F9A6C0-1A0B-406D-A545-4CF0E1CDA1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6611479" y="3791677"/>
              <a:ext cx="2083125" cy="658813"/>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45">
              <a:extLst>
                <a:ext uri="{FF2B5EF4-FFF2-40B4-BE49-F238E27FC236}">
                  <a16:creationId xmlns:a16="http://schemas.microsoft.com/office/drawing/2014/main" id="{B0DD8E82-DE5E-4FB2-8FC9-95BBCED1745D}"/>
                </a:ext>
              </a:extLst>
            </p:cNvPr>
            <p:cNvSpPr txBox="1"/>
            <p:nvPr/>
          </p:nvSpPr>
          <p:spPr>
            <a:xfrm>
              <a:off x="10180848" y="3896853"/>
              <a:ext cx="1343228" cy="461665"/>
            </a:xfrm>
            <a:prstGeom prst="rect">
              <a:avLst/>
            </a:prstGeom>
            <a:noFill/>
          </p:spPr>
          <p:txBody>
            <a:bodyPr wrap="square" rtlCol="0">
              <a:spAutoFit/>
            </a:bodyPr>
            <a:lstStyle/>
            <a:p>
              <a:pPr algn="ctr"/>
              <a:r>
                <a:rPr lang="es-ES" sz="2400" b="1" dirty="0"/>
                <a:t>$ 5,239</a:t>
              </a:r>
            </a:p>
          </p:txBody>
        </p:sp>
        <p:cxnSp>
          <p:nvCxnSpPr>
            <p:cNvPr id="84" name="Conector recto 83">
              <a:extLst>
                <a:ext uri="{FF2B5EF4-FFF2-40B4-BE49-F238E27FC236}">
                  <a16:creationId xmlns:a16="http://schemas.microsoft.com/office/drawing/2014/main" id="{22E66FFB-A484-4751-9753-482D3811E3E4}"/>
                </a:ext>
              </a:extLst>
            </p:cNvPr>
            <p:cNvCxnSpPr/>
            <p:nvPr/>
          </p:nvCxnSpPr>
          <p:spPr>
            <a:xfrm flipV="1">
              <a:off x="8956667" y="3336497"/>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ector recto 84">
              <a:extLst>
                <a:ext uri="{FF2B5EF4-FFF2-40B4-BE49-F238E27FC236}">
                  <a16:creationId xmlns:a16="http://schemas.microsoft.com/office/drawing/2014/main" id="{97D21759-87F2-413E-8A4E-2D214F3BCA67}"/>
                </a:ext>
              </a:extLst>
            </p:cNvPr>
            <p:cNvCxnSpPr/>
            <p:nvPr/>
          </p:nvCxnSpPr>
          <p:spPr>
            <a:xfrm flipV="1">
              <a:off x="8976935" y="412108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3" name="Grupo 2">
            <a:extLst>
              <a:ext uri="{FF2B5EF4-FFF2-40B4-BE49-F238E27FC236}">
                <a16:creationId xmlns:a16="http://schemas.microsoft.com/office/drawing/2014/main" id="{B967C077-71FC-45EA-8C8C-9F598C2AAF7D}"/>
              </a:ext>
            </a:extLst>
          </p:cNvPr>
          <p:cNvGrpSpPr/>
          <p:nvPr/>
        </p:nvGrpSpPr>
        <p:grpSpPr>
          <a:xfrm>
            <a:off x="6548509" y="4615555"/>
            <a:ext cx="4962626" cy="803874"/>
            <a:chOff x="6548509" y="4615555"/>
            <a:chExt cx="4962626" cy="803874"/>
          </a:xfrm>
        </p:grpSpPr>
        <p:pic>
          <p:nvPicPr>
            <p:cNvPr id="16" name="Imagen 15">
              <a:extLst>
                <a:ext uri="{FF2B5EF4-FFF2-40B4-BE49-F238E27FC236}">
                  <a16:creationId xmlns:a16="http://schemas.microsoft.com/office/drawing/2014/main" id="{47C6DD67-A6DD-414D-BFE9-910D817D782E}"/>
                </a:ext>
              </a:extLst>
            </p:cNvPr>
            <p:cNvPicPr>
              <a:picLocks noChangeAspect="1"/>
            </p:cNvPicPr>
            <p:nvPr/>
          </p:nvPicPr>
          <p:blipFill rotWithShape="1">
            <a:blip r:embed="rId11"/>
            <a:srcRect l="42494" t="21697" r="41840" b="65699"/>
            <a:stretch/>
          </p:blipFill>
          <p:spPr>
            <a:xfrm>
              <a:off x="6548509" y="4615555"/>
              <a:ext cx="2212304" cy="803874"/>
            </a:xfrm>
            <a:prstGeom prst="rect">
              <a:avLst/>
            </a:prstGeom>
          </p:spPr>
        </p:pic>
        <p:sp>
          <p:nvSpPr>
            <p:cNvPr id="55" name="CuadroTexto 54">
              <a:extLst>
                <a:ext uri="{FF2B5EF4-FFF2-40B4-BE49-F238E27FC236}">
                  <a16:creationId xmlns:a16="http://schemas.microsoft.com/office/drawing/2014/main" id="{5100F886-7E14-4ADB-AF0A-6F44D00E1422}"/>
                </a:ext>
              </a:extLst>
            </p:cNvPr>
            <p:cNvSpPr txBox="1"/>
            <p:nvPr/>
          </p:nvSpPr>
          <p:spPr>
            <a:xfrm>
              <a:off x="10167907" y="4785388"/>
              <a:ext cx="1343228" cy="461665"/>
            </a:xfrm>
            <a:prstGeom prst="rect">
              <a:avLst/>
            </a:prstGeom>
            <a:noFill/>
          </p:spPr>
          <p:txBody>
            <a:bodyPr wrap="square" rtlCol="0">
              <a:spAutoFit/>
            </a:bodyPr>
            <a:lstStyle/>
            <a:p>
              <a:pPr algn="ctr"/>
              <a:r>
                <a:rPr lang="es-ES" sz="2400" b="1" dirty="0"/>
                <a:t>$ 2,859</a:t>
              </a:r>
            </a:p>
          </p:txBody>
        </p:sp>
        <p:cxnSp>
          <p:nvCxnSpPr>
            <p:cNvPr id="86" name="Conector recto 85">
              <a:extLst>
                <a:ext uri="{FF2B5EF4-FFF2-40B4-BE49-F238E27FC236}">
                  <a16:creationId xmlns:a16="http://schemas.microsoft.com/office/drawing/2014/main" id="{95253A36-A941-44EC-849E-38A583955424}"/>
                </a:ext>
              </a:extLst>
            </p:cNvPr>
            <p:cNvCxnSpPr/>
            <p:nvPr/>
          </p:nvCxnSpPr>
          <p:spPr>
            <a:xfrm flipV="1">
              <a:off x="8956667" y="5008848"/>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2" name="Grupo 1">
            <a:extLst>
              <a:ext uri="{FF2B5EF4-FFF2-40B4-BE49-F238E27FC236}">
                <a16:creationId xmlns:a16="http://schemas.microsoft.com/office/drawing/2014/main" id="{51FDBDEE-B608-424E-98F7-021AB3691625}"/>
              </a:ext>
            </a:extLst>
          </p:cNvPr>
          <p:cNvGrpSpPr/>
          <p:nvPr/>
        </p:nvGrpSpPr>
        <p:grpSpPr>
          <a:xfrm>
            <a:off x="6587573" y="5518486"/>
            <a:ext cx="4923562" cy="578007"/>
            <a:chOff x="6587573" y="5518486"/>
            <a:chExt cx="4923562" cy="578007"/>
          </a:xfrm>
        </p:grpSpPr>
        <p:pic>
          <p:nvPicPr>
            <p:cNvPr id="49" name="Imagen 48">
              <a:extLst>
                <a:ext uri="{FF2B5EF4-FFF2-40B4-BE49-F238E27FC236}">
                  <a16:creationId xmlns:a16="http://schemas.microsoft.com/office/drawing/2014/main" id="{3F91407A-791F-48BB-9D10-B905561554BF}"/>
                </a:ext>
              </a:extLst>
            </p:cNvPr>
            <p:cNvPicPr>
              <a:picLocks noChangeAspect="1"/>
            </p:cNvPicPr>
            <p:nvPr/>
          </p:nvPicPr>
          <p:blipFill>
            <a:blip r:embed="rId6"/>
            <a:stretch>
              <a:fillRect/>
            </a:stretch>
          </p:blipFill>
          <p:spPr>
            <a:xfrm>
              <a:off x="6587573" y="5518486"/>
              <a:ext cx="569731" cy="578007"/>
            </a:xfrm>
            <a:prstGeom prst="rect">
              <a:avLst/>
            </a:prstGeom>
          </p:spPr>
        </p:pic>
        <p:sp>
          <p:nvSpPr>
            <p:cNvPr id="50" name="CuadroTexto 49">
              <a:extLst>
                <a:ext uri="{FF2B5EF4-FFF2-40B4-BE49-F238E27FC236}">
                  <a16:creationId xmlns:a16="http://schemas.microsoft.com/office/drawing/2014/main" id="{92E30F4F-3ACA-4682-A4FD-31F1FB508BE6}"/>
                </a:ext>
              </a:extLst>
            </p:cNvPr>
            <p:cNvSpPr txBox="1"/>
            <p:nvPr/>
          </p:nvSpPr>
          <p:spPr>
            <a:xfrm>
              <a:off x="7090870" y="5628103"/>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51" name="CuadroTexto 50">
              <a:extLst>
                <a:ext uri="{FF2B5EF4-FFF2-40B4-BE49-F238E27FC236}">
                  <a16:creationId xmlns:a16="http://schemas.microsoft.com/office/drawing/2014/main" id="{6F5866D8-B1D3-45D3-8D11-8570E6F878B7}"/>
                </a:ext>
              </a:extLst>
            </p:cNvPr>
            <p:cNvSpPr txBox="1"/>
            <p:nvPr/>
          </p:nvSpPr>
          <p:spPr>
            <a:xfrm>
              <a:off x="10167907" y="5554209"/>
              <a:ext cx="1343228" cy="461665"/>
            </a:xfrm>
            <a:prstGeom prst="rect">
              <a:avLst/>
            </a:prstGeom>
            <a:noFill/>
          </p:spPr>
          <p:txBody>
            <a:bodyPr wrap="square" rtlCol="0">
              <a:spAutoFit/>
            </a:bodyPr>
            <a:lstStyle/>
            <a:p>
              <a:pPr algn="ctr"/>
              <a:r>
                <a:rPr lang="es-ES" sz="2400" b="1" dirty="0"/>
                <a:t>$42</a:t>
              </a:r>
              <a:endParaRPr lang="es-CO" sz="2400" b="1" dirty="0"/>
            </a:p>
          </p:txBody>
        </p:sp>
        <p:cxnSp>
          <p:nvCxnSpPr>
            <p:cNvPr id="87" name="Conector recto 86">
              <a:extLst>
                <a:ext uri="{FF2B5EF4-FFF2-40B4-BE49-F238E27FC236}">
                  <a16:creationId xmlns:a16="http://schemas.microsoft.com/office/drawing/2014/main" id="{F9F9E88E-3C31-4E2F-9531-010B17E3CFB9}"/>
                </a:ext>
              </a:extLst>
            </p:cNvPr>
            <p:cNvCxnSpPr>
              <a:cxnSpLocks/>
            </p:cNvCxnSpPr>
            <p:nvPr/>
          </p:nvCxnSpPr>
          <p:spPr>
            <a:xfrm flipV="1">
              <a:off x="9191625" y="5807490"/>
              <a:ext cx="995660"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8" name="Título 1">
            <a:extLst>
              <a:ext uri="{FF2B5EF4-FFF2-40B4-BE49-F238E27FC236}">
                <a16:creationId xmlns:a16="http://schemas.microsoft.com/office/drawing/2014/main" id="{04512703-35DC-42BD-AE65-6F974C763BA9}"/>
              </a:ext>
            </a:extLst>
          </p:cNvPr>
          <p:cNvSpPr txBox="1">
            <a:spLocks/>
          </p:cNvSpPr>
          <p:nvPr/>
        </p:nvSpPr>
        <p:spPr>
          <a:xfrm>
            <a:off x="1729711" y="203787"/>
            <a:ext cx="6249970" cy="461665"/>
          </a:xfrm>
          <a:prstGeom prst="rect">
            <a:avLst/>
          </a:prstGeom>
        </p:spPr>
        <p:txBody>
          <a:bodyPr wrap="square">
            <a:spAutoFit/>
          </a:bodyPr>
          <a:lstStyle>
            <a:defPPr>
              <a:defRPr lang="es-ES"/>
            </a:defPPr>
            <a:lvl1pPr algn="ctr">
              <a:defRPr b="1">
                <a:solidFill>
                  <a:srgbClr val="000A8B"/>
                </a:solidFill>
              </a:defRPr>
            </a:lvl1pPr>
          </a:lstStyle>
          <a:p>
            <a:r>
              <a:rPr lang="es-ES" sz="2400" dirty="0"/>
              <a:t>TRANSFERENCIAS REALIZADAS 2015 - 2019</a:t>
            </a:r>
            <a:endParaRPr lang="es-CO" sz="2400" dirty="0"/>
          </a:p>
        </p:txBody>
      </p:sp>
      <p:sp>
        <p:nvSpPr>
          <p:cNvPr id="59" name="CuadroTexto 58">
            <a:extLst>
              <a:ext uri="{FF2B5EF4-FFF2-40B4-BE49-F238E27FC236}">
                <a16:creationId xmlns:a16="http://schemas.microsoft.com/office/drawing/2014/main" id="{AB4EBF35-187C-426C-A03B-90E2C5FC26D4}"/>
              </a:ext>
            </a:extLst>
          </p:cNvPr>
          <p:cNvSpPr txBox="1"/>
          <p:nvPr/>
        </p:nvSpPr>
        <p:spPr>
          <a:xfrm>
            <a:off x="9842740" y="6399278"/>
            <a:ext cx="1854676"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1859081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533111"/>
            <a:ext cx="9143999" cy="2554545"/>
          </a:xfrm>
          <a:prstGeom prst="rect">
            <a:avLst/>
          </a:prstGeom>
          <a:noFill/>
        </p:spPr>
        <p:txBody>
          <a:bodyPr wrap="square" rtlCol="0">
            <a:spAutoFit/>
          </a:bodyPr>
          <a:lstStyle/>
          <a:p>
            <a:pPr algn="ctr"/>
            <a:r>
              <a:rPr lang="es-ES" sz="4000" b="1" dirty="0">
                <a:solidFill>
                  <a:srgbClr val="000A8B"/>
                </a:solidFill>
              </a:rPr>
              <a:t>PROYECTO PRESUPUESTO DE INGRESOS</a:t>
            </a:r>
          </a:p>
          <a:p>
            <a:pPr algn="ctr"/>
            <a:r>
              <a:rPr lang="es-ES" sz="4000" b="1" dirty="0">
                <a:solidFill>
                  <a:srgbClr val="000A8B"/>
                </a:solidFill>
              </a:rPr>
              <a:t> FRISCO</a:t>
            </a:r>
          </a:p>
          <a:p>
            <a:pPr algn="ctr"/>
            <a:r>
              <a:rPr lang="es-ES" sz="4000" b="1" dirty="0">
                <a:solidFill>
                  <a:srgbClr val="000A8B"/>
                </a:solidFill>
              </a:rPr>
              <a:t>VIGENCIA 2020</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5ACD2614-AD56-4192-9854-0424D99B189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418A88B-A5F2-4FE0-BEDA-7929D199154D}"/>
              </a:ext>
            </a:extLst>
          </p:cNvPr>
          <p:cNvSpPr txBox="1"/>
          <p:nvPr/>
        </p:nvSpPr>
        <p:spPr>
          <a:xfrm>
            <a:off x="6755539"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39685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A4B97C0-E388-48BB-B512-ACD902D51070}"/>
              </a:ext>
            </a:extLst>
          </p:cNvPr>
          <p:cNvPicPr>
            <a:picLocks noChangeAspect="1"/>
          </p:cNvPicPr>
          <p:nvPr/>
        </p:nvPicPr>
        <p:blipFill>
          <a:blip r:embed="rId2"/>
          <a:stretch>
            <a:fillRect/>
          </a:stretch>
        </p:blipFill>
        <p:spPr>
          <a:xfrm>
            <a:off x="998417" y="1612002"/>
            <a:ext cx="10467269" cy="4503572"/>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42287"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2060"/>
                </a:solidFill>
              </a:rPr>
              <a:t>PROYECTO PRESUPUESTO DE INGRESOS VIGENCIA </a:t>
            </a:r>
            <a:r>
              <a:rPr lang="es-CO" b="1" dirty="0">
                <a:solidFill>
                  <a:srgbClr val="000A8B"/>
                </a:solidFill>
              </a:rPr>
              <a:t>2020</a:t>
            </a:r>
          </a:p>
        </p:txBody>
      </p:sp>
    </p:spTree>
    <p:extLst>
      <p:ext uri="{BB962C8B-B14F-4D97-AF65-F5344CB8AC3E}">
        <p14:creationId xmlns:p14="http://schemas.microsoft.com/office/powerpoint/2010/main" val="1906734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29035"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2060"/>
                </a:solidFill>
              </a:rPr>
              <a:t>PROYECTO PRESUPUESTO DE INGRESOS VIGENCIA 2020</a:t>
            </a:r>
          </a:p>
        </p:txBody>
      </p:sp>
      <p:pic>
        <p:nvPicPr>
          <p:cNvPr id="3" name="Imagen 2">
            <a:extLst>
              <a:ext uri="{FF2B5EF4-FFF2-40B4-BE49-F238E27FC236}">
                <a16:creationId xmlns:a16="http://schemas.microsoft.com/office/drawing/2014/main" id="{0463760A-99F6-4E27-9769-27485E461D38}"/>
              </a:ext>
            </a:extLst>
          </p:cNvPr>
          <p:cNvPicPr>
            <a:picLocks noChangeAspect="1"/>
          </p:cNvPicPr>
          <p:nvPr/>
        </p:nvPicPr>
        <p:blipFill>
          <a:blip r:embed="rId4"/>
          <a:stretch>
            <a:fillRect/>
          </a:stretch>
        </p:blipFill>
        <p:spPr>
          <a:xfrm>
            <a:off x="2822413" y="1312836"/>
            <a:ext cx="6349501" cy="1817667"/>
          </a:xfrm>
          <a:prstGeom prst="rect">
            <a:avLst/>
          </a:prstGeom>
        </p:spPr>
      </p:pic>
      <p:pic>
        <p:nvPicPr>
          <p:cNvPr id="5" name="Imagen 4">
            <a:extLst>
              <a:ext uri="{FF2B5EF4-FFF2-40B4-BE49-F238E27FC236}">
                <a16:creationId xmlns:a16="http://schemas.microsoft.com/office/drawing/2014/main" id="{C2CCD2C7-CBED-4D97-9178-2AA47BC0F29A}"/>
              </a:ext>
            </a:extLst>
          </p:cNvPr>
          <p:cNvPicPr>
            <a:picLocks noChangeAspect="1"/>
          </p:cNvPicPr>
          <p:nvPr/>
        </p:nvPicPr>
        <p:blipFill>
          <a:blip r:embed="rId5"/>
          <a:stretch>
            <a:fillRect/>
          </a:stretch>
        </p:blipFill>
        <p:spPr>
          <a:xfrm>
            <a:off x="1253703" y="3246795"/>
            <a:ext cx="8898667" cy="3070115"/>
          </a:xfrm>
          <a:prstGeom prst="rect">
            <a:avLst/>
          </a:prstGeom>
        </p:spPr>
      </p:pic>
    </p:spTree>
    <p:extLst>
      <p:ext uri="{BB962C8B-B14F-4D97-AF65-F5344CB8AC3E}">
        <p14:creationId xmlns:p14="http://schemas.microsoft.com/office/powerpoint/2010/main" val="1505059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387337"/>
            <a:ext cx="9143999" cy="2554545"/>
          </a:xfrm>
          <a:prstGeom prst="rect">
            <a:avLst/>
          </a:prstGeom>
          <a:noFill/>
        </p:spPr>
        <p:txBody>
          <a:bodyPr wrap="square" rtlCol="0">
            <a:spAutoFit/>
          </a:bodyPr>
          <a:lstStyle/>
          <a:p>
            <a:pPr algn="ctr"/>
            <a:r>
              <a:rPr lang="es-ES" sz="4000" b="1" dirty="0">
                <a:solidFill>
                  <a:srgbClr val="000A8B"/>
                </a:solidFill>
              </a:rPr>
              <a:t>PROYECTO PRESUPUESTO DE GASTOS</a:t>
            </a:r>
          </a:p>
          <a:p>
            <a:pPr algn="ctr"/>
            <a:r>
              <a:rPr lang="es-ES" sz="4000" b="1" dirty="0">
                <a:solidFill>
                  <a:srgbClr val="000A8B"/>
                </a:solidFill>
              </a:rPr>
              <a:t> FRISCO</a:t>
            </a:r>
          </a:p>
          <a:p>
            <a:pPr algn="ctr"/>
            <a:r>
              <a:rPr lang="es-ES" sz="4000" b="1" dirty="0">
                <a:solidFill>
                  <a:srgbClr val="000A8B"/>
                </a:solidFill>
              </a:rPr>
              <a:t>VIGENCIA 2020</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742890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50B88B1-6BF8-4779-BA4C-FF032E504FAD}"/>
              </a:ext>
            </a:extLst>
          </p:cNvPr>
          <p:cNvPicPr>
            <a:picLocks noChangeAspect="1"/>
          </p:cNvPicPr>
          <p:nvPr/>
        </p:nvPicPr>
        <p:blipFill>
          <a:blip r:embed="rId2"/>
          <a:stretch>
            <a:fillRect/>
          </a:stretch>
        </p:blipFill>
        <p:spPr>
          <a:xfrm>
            <a:off x="1651315" y="1305144"/>
            <a:ext cx="8876668" cy="504097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2060"/>
                </a:solidFill>
              </a:rPr>
              <a:t>PROYECTO PRESUPUESTO DE GASTO VIGENCIA 2020</a:t>
            </a:r>
          </a:p>
        </p:txBody>
      </p:sp>
      <p:sp>
        <p:nvSpPr>
          <p:cNvPr id="16" name="Flecha: a la derecha 15">
            <a:hlinkClick r:id="rId5" action="ppaction://hlinksldjump"/>
            <a:extLst>
              <a:ext uri="{FF2B5EF4-FFF2-40B4-BE49-F238E27FC236}">
                <a16:creationId xmlns:a16="http://schemas.microsoft.com/office/drawing/2014/main" id="{CA8A389B-8050-4DA8-9A73-9B495D5D4E82}"/>
              </a:ext>
            </a:extLst>
          </p:cNvPr>
          <p:cNvSpPr/>
          <p:nvPr/>
        </p:nvSpPr>
        <p:spPr>
          <a:xfrm>
            <a:off x="7360082" y="3565250"/>
            <a:ext cx="320203" cy="19229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253588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PRESUPUESTO DE GASTOS VIGENCIA 2020</a:t>
            </a:r>
          </a:p>
        </p:txBody>
      </p:sp>
      <p:pic>
        <p:nvPicPr>
          <p:cNvPr id="7" name="Imagen 6">
            <a:extLst>
              <a:ext uri="{FF2B5EF4-FFF2-40B4-BE49-F238E27FC236}">
                <a16:creationId xmlns:a16="http://schemas.microsoft.com/office/drawing/2014/main" id="{EA9A3DA5-5220-43D4-A7F3-A312CA6E859D}"/>
              </a:ext>
            </a:extLst>
          </p:cNvPr>
          <p:cNvPicPr>
            <a:picLocks noChangeAspect="1"/>
          </p:cNvPicPr>
          <p:nvPr/>
        </p:nvPicPr>
        <p:blipFill>
          <a:blip r:embed="rId4"/>
          <a:stretch>
            <a:fillRect/>
          </a:stretch>
        </p:blipFill>
        <p:spPr>
          <a:xfrm>
            <a:off x="2188996" y="1122007"/>
            <a:ext cx="7516634" cy="2069087"/>
          </a:xfrm>
          <a:prstGeom prst="rect">
            <a:avLst/>
          </a:prstGeom>
        </p:spPr>
      </p:pic>
      <p:pic>
        <p:nvPicPr>
          <p:cNvPr id="8" name="Imagen 7">
            <a:extLst>
              <a:ext uri="{FF2B5EF4-FFF2-40B4-BE49-F238E27FC236}">
                <a16:creationId xmlns:a16="http://schemas.microsoft.com/office/drawing/2014/main" id="{35C5350C-EC29-4996-B28B-553B28E38C74}"/>
              </a:ext>
            </a:extLst>
          </p:cNvPr>
          <p:cNvPicPr>
            <a:picLocks noChangeAspect="1"/>
          </p:cNvPicPr>
          <p:nvPr/>
        </p:nvPicPr>
        <p:blipFill>
          <a:blip r:embed="rId5"/>
          <a:stretch>
            <a:fillRect/>
          </a:stretch>
        </p:blipFill>
        <p:spPr>
          <a:xfrm>
            <a:off x="1165540" y="3231250"/>
            <a:ext cx="9065973" cy="3261474"/>
          </a:xfrm>
          <a:prstGeom prst="rect">
            <a:avLst/>
          </a:prstGeom>
        </p:spPr>
      </p:pic>
    </p:spTree>
    <p:extLst>
      <p:ext uri="{BB962C8B-B14F-4D97-AF65-F5344CB8AC3E}">
        <p14:creationId xmlns:p14="http://schemas.microsoft.com/office/powerpoint/2010/main" val="2005433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4561E54-38B3-4FB5-936B-5E1023751CDB}"/>
              </a:ext>
            </a:extLst>
          </p:cNvPr>
          <p:cNvPicPr>
            <a:picLocks noChangeAspect="1"/>
          </p:cNvPicPr>
          <p:nvPr/>
        </p:nvPicPr>
        <p:blipFill>
          <a:blip r:embed="rId2"/>
          <a:stretch>
            <a:fillRect/>
          </a:stretch>
        </p:blipFill>
        <p:spPr>
          <a:xfrm>
            <a:off x="2397844" y="1022250"/>
            <a:ext cx="6743743" cy="2105843"/>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PRESUPUESTO DE GASTOS VIGENCIA 2020</a:t>
            </a:r>
          </a:p>
        </p:txBody>
      </p:sp>
      <p:pic>
        <p:nvPicPr>
          <p:cNvPr id="8" name="Imagen 7">
            <a:extLst>
              <a:ext uri="{FF2B5EF4-FFF2-40B4-BE49-F238E27FC236}">
                <a16:creationId xmlns:a16="http://schemas.microsoft.com/office/drawing/2014/main" id="{DB26D7A2-3E55-4658-A9E9-FBC3A833A1E6}"/>
              </a:ext>
            </a:extLst>
          </p:cNvPr>
          <p:cNvPicPr>
            <a:picLocks noChangeAspect="1"/>
          </p:cNvPicPr>
          <p:nvPr/>
        </p:nvPicPr>
        <p:blipFill>
          <a:blip r:embed="rId5"/>
          <a:stretch>
            <a:fillRect/>
          </a:stretch>
        </p:blipFill>
        <p:spPr>
          <a:xfrm>
            <a:off x="1797769" y="3264082"/>
            <a:ext cx="8257092" cy="3187051"/>
          </a:xfrm>
          <a:prstGeom prst="rect">
            <a:avLst/>
          </a:prstGeom>
        </p:spPr>
      </p:pic>
    </p:spTree>
    <p:extLst>
      <p:ext uri="{BB962C8B-B14F-4D97-AF65-F5344CB8AC3E}">
        <p14:creationId xmlns:p14="http://schemas.microsoft.com/office/powerpoint/2010/main" val="1761396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E6755A6-8D45-4E5E-A7BA-1CD4D313BCBD}"/>
              </a:ext>
            </a:extLst>
          </p:cNvPr>
          <p:cNvPicPr>
            <a:picLocks noChangeAspect="1"/>
          </p:cNvPicPr>
          <p:nvPr/>
        </p:nvPicPr>
        <p:blipFill>
          <a:blip r:embed="rId2"/>
          <a:stretch>
            <a:fillRect/>
          </a:stretch>
        </p:blipFill>
        <p:spPr>
          <a:xfrm>
            <a:off x="2374752" y="1394828"/>
            <a:ext cx="7257938" cy="182723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58600"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8" name="Rectángulo 17">
            <a:extLst>
              <a:ext uri="{FF2B5EF4-FFF2-40B4-BE49-F238E27FC236}">
                <a16:creationId xmlns:a16="http://schemas.microsoft.com/office/drawing/2014/main" id="{2DC16A07-9BF9-44B0-BB2B-1C7B4BDCFD05}"/>
              </a:ext>
            </a:extLst>
          </p:cNvPr>
          <p:cNvSpPr/>
          <p:nvPr/>
        </p:nvSpPr>
        <p:spPr>
          <a:xfrm>
            <a:off x="226504" y="927027"/>
            <a:ext cx="7036454" cy="369332"/>
          </a:xfrm>
          <a:prstGeom prst="rect">
            <a:avLst/>
          </a:prstGeom>
        </p:spPr>
        <p:txBody>
          <a:bodyPr wrap="square">
            <a:spAutoFit/>
          </a:bodyPr>
          <a:lstStyle/>
          <a:p>
            <a:pPr algn="ctr"/>
            <a:r>
              <a:rPr lang="es-CO" b="1" dirty="0">
                <a:solidFill>
                  <a:srgbClr val="000A8B"/>
                </a:solidFill>
              </a:rPr>
              <a:t>PROYECTO PRESUPUESTO GASTOS DE PERSONAL FRISCO VIGENCIA 2020</a:t>
            </a:r>
          </a:p>
        </p:txBody>
      </p:sp>
      <p:pic>
        <p:nvPicPr>
          <p:cNvPr id="6" name="Imagen 5">
            <a:extLst>
              <a:ext uri="{FF2B5EF4-FFF2-40B4-BE49-F238E27FC236}">
                <a16:creationId xmlns:a16="http://schemas.microsoft.com/office/drawing/2014/main" id="{BF9FF455-8068-405D-9A5D-7905F1FD5B94}"/>
              </a:ext>
            </a:extLst>
          </p:cNvPr>
          <p:cNvPicPr>
            <a:picLocks noChangeAspect="1"/>
          </p:cNvPicPr>
          <p:nvPr/>
        </p:nvPicPr>
        <p:blipFill>
          <a:blip r:embed="rId5"/>
          <a:stretch>
            <a:fillRect/>
          </a:stretch>
        </p:blipFill>
        <p:spPr>
          <a:xfrm>
            <a:off x="2031768" y="3344387"/>
            <a:ext cx="7943906" cy="3066168"/>
          </a:xfrm>
          <a:prstGeom prst="rect">
            <a:avLst/>
          </a:prstGeom>
        </p:spPr>
      </p:pic>
    </p:spTree>
    <p:extLst>
      <p:ext uri="{BB962C8B-B14F-4D97-AF65-F5344CB8AC3E}">
        <p14:creationId xmlns:p14="http://schemas.microsoft.com/office/powerpoint/2010/main" val="4035425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2DCDFC4-A038-4164-B686-811C2C444A52}"/>
              </a:ext>
            </a:extLst>
          </p:cNvPr>
          <p:cNvPicPr>
            <a:picLocks noChangeAspect="1"/>
          </p:cNvPicPr>
          <p:nvPr/>
        </p:nvPicPr>
        <p:blipFill>
          <a:blip r:embed="rId2"/>
          <a:stretch>
            <a:fillRect/>
          </a:stretch>
        </p:blipFill>
        <p:spPr>
          <a:xfrm>
            <a:off x="1634011" y="1214316"/>
            <a:ext cx="8283173" cy="5170863"/>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78293"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8" name="Rectángulo 17">
            <a:extLst>
              <a:ext uri="{FF2B5EF4-FFF2-40B4-BE49-F238E27FC236}">
                <a16:creationId xmlns:a16="http://schemas.microsoft.com/office/drawing/2014/main" id="{2DC16A07-9BF9-44B0-BB2B-1C7B4BDCFD05}"/>
              </a:ext>
            </a:extLst>
          </p:cNvPr>
          <p:cNvSpPr/>
          <p:nvPr/>
        </p:nvSpPr>
        <p:spPr>
          <a:xfrm>
            <a:off x="226503" y="927027"/>
            <a:ext cx="8572439" cy="369332"/>
          </a:xfrm>
          <a:prstGeom prst="rect">
            <a:avLst/>
          </a:prstGeom>
        </p:spPr>
        <p:txBody>
          <a:bodyPr wrap="square">
            <a:spAutoFit/>
          </a:bodyPr>
          <a:lstStyle/>
          <a:p>
            <a:pPr algn="ctr"/>
            <a:r>
              <a:rPr lang="es-CO" b="1" dirty="0">
                <a:solidFill>
                  <a:srgbClr val="000A8B"/>
                </a:solidFill>
              </a:rPr>
              <a:t>PROYECTO PRESUPUESTO GASTOS GENERALES Y DE OPERACIÓN FRISCO VIGENCIA 2020</a:t>
            </a:r>
          </a:p>
        </p:txBody>
      </p:sp>
      <p:cxnSp>
        <p:nvCxnSpPr>
          <p:cNvPr id="15" name="Conector recto 14">
            <a:extLst>
              <a:ext uri="{FF2B5EF4-FFF2-40B4-BE49-F238E27FC236}">
                <a16:creationId xmlns:a16="http://schemas.microsoft.com/office/drawing/2014/main" id="{5C19DBF5-1D92-4DFE-BD1E-F80A5CDAB9BC}"/>
              </a:ext>
            </a:extLst>
          </p:cNvPr>
          <p:cNvCxnSpPr>
            <a:cxnSpLocks/>
          </p:cNvCxnSpPr>
          <p:nvPr/>
        </p:nvCxnSpPr>
        <p:spPr>
          <a:xfrm>
            <a:off x="1615836" y="3549777"/>
            <a:ext cx="828317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AE3D0AA4-D327-4D46-B040-F92A7BAE8987}"/>
              </a:ext>
            </a:extLst>
          </p:cNvPr>
          <p:cNvCxnSpPr>
            <a:cxnSpLocks/>
          </p:cNvCxnSpPr>
          <p:nvPr/>
        </p:nvCxnSpPr>
        <p:spPr>
          <a:xfrm>
            <a:off x="1634012" y="4734024"/>
            <a:ext cx="828317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628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TRANSFERENCIAS VIGENCIA 2020</a:t>
            </a:r>
          </a:p>
        </p:txBody>
      </p:sp>
      <p:sp>
        <p:nvSpPr>
          <p:cNvPr id="11" name="CuadroTexto 10">
            <a:extLst>
              <a:ext uri="{FF2B5EF4-FFF2-40B4-BE49-F238E27FC236}">
                <a16:creationId xmlns:a16="http://schemas.microsoft.com/office/drawing/2014/main" id="{818F679D-E59D-4376-8197-6BFFF511C39E}"/>
              </a:ext>
            </a:extLst>
          </p:cNvPr>
          <p:cNvSpPr txBox="1"/>
          <p:nvPr/>
        </p:nvSpPr>
        <p:spPr>
          <a:xfrm>
            <a:off x="8360817" y="1433887"/>
            <a:ext cx="2242868" cy="276999"/>
          </a:xfrm>
          <a:prstGeom prst="rect">
            <a:avLst/>
          </a:prstGeom>
          <a:noFill/>
        </p:spPr>
        <p:txBody>
          <a:bodyPr wrap="square" rtlCol="0">
            <a:spAutoFit/>
          </a:bodyPr>
          <a:lstStyle/>
          <a:p>
            <a:r>
              <a:rPr lang="es-CO" sz="1200" dirty="0">
                <a:latin typeface="Arial" panose="020B0604020202020204" pitchFamily="34" charset="0"/>
                <a:cs typeface="Arial" panose="020B0604020202020204" pitchFamily="34" charset="0"/>
              </a:rPr>
              <a:t>Cifras en Millones de Pesos</a:t>
            </a:r>
          </a:p>
        </p:txBody>
      </p:sp>
      <p:pic>
        <p:nvPicPr>
          <p:cNvPr id="6" name="Imagen 5">
            <a:extLst>
              <a:ext uri="{FF2B5EF4-FFF2-40B4-BE49-F238E27FC236}">
                <a16:creationId xmlns:a16="http://schemas.microsoft.com/office/drawing/2014/main" id="{4878C3E5-EE30-4210-8485-873F157CF2CC}"/>
              </a:ext>
            </a:extLst>
          </p:cNvPr>
          <p:cNvPicPr>
            <a:picLocks noChangeAspect="1"/>
          </p:cNvPicPr>
          <p:nvPr/>
        </p:nvPicPr>
        <p:blipFill>
          <a:blip r:embed="rId4"/>
          <a:stretch>
            <a:fillRect/>
          </a:stretch>
        </p:blipFill>
        <p:spPr>
          <a:xfrm>
            <a:off x="1067906" y="1710886"/>
            <a:ext cx="9403619" cy="3713227"/>
          </a:xfrm>
          <a:prstGeom prst="rect">
            <a:avLst/>
          </a:prstGeom>
        </p:spPr>
      </p:pic>
    </p:spTree>
    <p:extLst>
      <p:ext uri="{BB962C8B-B14F-4D97-AF65-F5344CB8AC3E}">
        <p14:creationId xmlns:p14="http://schemas.microsoft.com/office/powerpoint/2010/main" val="3769408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5860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8" name="Rectángulo 7">
            <a:extLst>
              <a:ext uri="{FF2B5EF4-FFF2-40B4-BE49-F238E27FC236}">
                <a16:creationId xmlns:a16="http://schemas.microsoft.com/office/drawing/2014/main" id="{1452D776-62B8-4889-84F7-EFB442D048C7}"/>
              </a:ext>
            </a:extLst>
          </p:cNvPr>
          <p:cNvSpPr/>
          <p:nvPr/>
        </p:nvSpPr>
        <p:spPr>
          <a:xfrm>
            <a:off x="2516799" y="1059540"/>
            <a:ext cx="7405539" cy="1077218"/>
          </a:xfrm>
          <a:prstGeom prst="rect">
            <a:avLst/>
          </a:prstGeom>
        </p:spPr>
        <p:txBody>
          <a:bodyPr wrap="square">
            <a:spAutoFit/>
          </a:bodyPr>
          <a:lstStyle/>
          <a:p>
            <a:pPr algn="ctr"/>
            <a:r>
              <a:rPr lang="es-CO" sz="3200" b="1" dirty="0">
                <a:solidFill>
                  <a:srgbClr val="000A8B"/>
                </a:solidFill>
              </a:rPr>
              <a:t>PROYECTO TRANSFERENCIAS FRISCO VIGENCIA 2021</a:t>
            </a:r>
          </a:p>
        </p:txBody>
      </p:sp>
      <p:pic>
        <p:nvPicPr>
          <p:cNvPr id="4" name="Imagen 3">
            <a:extLst>
              <a:ext uri="{FF2B5EF4-FFF2-40B4-BE49-F238E27FC236}">
                <a16:creationId xmlns:a16="http://schemas.microsoft.com/office/drawing/2014/main" id="{0DE449C0-3C5A-41B2-AC58-1DBEB82E397B}"/>
              </a:ext>
            </a:extLst>
          </p:cNvPr>
          <p:cNvPicPr>
            <a:picLocks noChangeAspect="1"/>
          </p:cNvPicPr>
          <p:nvPr/>
        </p:nvPicPr>
        <p:blipFill>
          <a:blip r:embed="rId4"/>
          <a:stretch>
            <a:fillRect/>
          </a:stretch>
        </p:blipFill>
        <p:spPr>
          <a:xfrm>
            <a:off x="1925522" y="2584547"/>
            <a:ext cx="8340956" cy="2339488"/>
          </a:xfrm>
          <a:prstGeom prst="rect">
            <a:avLst/>
          </a:prstGeom>
        </p:spPr>
      </p:pic>
    </p:spTree>
    <p:extLst>
      <p:ext uri="{BB962C8B-B14F-4D97-AF65-F5344CB8AC3E}">
        <p14:creationId xmlns:p14="http://schemas.microsoft.com/office/powerpoint/2010/main" val="2176896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387337"/>
            <a:ext cx="9143999" cy="2554545"/>
          </a:xfrm>
          <a:prstGeom prst="rect">
            <a:avLst/>
          </a:prstGeom>
          <a:noFill/>
        </p:spPr>
        <p:txBody>
          <a:bodyPr wrap="square" rtlCol="0">
            <a:spAutoFit/>
          </a:bodyPr>
          <a:lstStyle/>
          <a:p>
            <a:pPr algn="ctr"/>
            <a:r>
              <a:rPr lang="es-ES" sz="4000" b="1" dirty="0">
                <a:solidFill>
                  <a:srgbClr val="000A8B"/>
                </a:solidFill>
              </a:rPr>
              <a:t>PROYECTO PRESUPUESTO DE GASTOS</a:t>
            </a:r>
          </a:p>
          <a:p>
            <a:pPr algn="ctr"/>
            <a:r>
              <a:rPr lang="es-ES" sz="4000" b="1" dirty="0">
                <a:solidFill>
                  <a:srgbClr val="000A8B"/>
                </a:solidFill>
              </a:rPr>
              <a:t>SAE</a:t>
            </a:r>
          </a:p>
          <a:p>
            <a:pPr algn="ctr"/>
            <a:r>
              <a:rPr lang="es-ES" sz="4000" b="1" dirty="0">
                <a:solidFill>
                  <a:srgbClr val="000A8B"/>
                </a:solidFill>
              </a:rPr>
              <a:t>VIGENCIA 2020</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7217564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F2A6489-6064-456E-B7A8-EED251A51AA7}"/>
              </a:ext>
            </a:extLst>
          </p:cNvPr>
          <p:cNvPicPr>
            <a:picLocks noChangeAspect="1"/>
          </p:cNvPicPr>
          <p:nvPr/>
        </p:nvPicPr>
        <p:blipFill>
          <a:blip r:embed="rId2"/>
          <a:stretch>
            <a:fillRect/>
          </a:stretch>
        </p:blipFill>
        <p:spPr>
          <a:xfrm>
            <a:off x="2373228" y="1191521"/>
            <a:ext cx="7009313" cy="182723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820559"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Rectángulo 9">
            <a:extLst>
              <a:ext uri="{FF2B5EF4-FFF2-40B4-BE49-F238E27FC236}">
                <a16:creationId xmlns:a16="http://schemas.microsoft.com/office/drawing/2014/main" id="{A3E75FFE-9B3B-49EB-8784-A3657E89F448}"/>
              </a:ext>
            </a:extLst>
          </p:cNvPr>
          <p:cNvSpPr/>
          <p:nvPr/>
        </p:nvSpPr>
        <p:spPr>
          <a:xfrm>
            <a:off x="2411913" y="468605"/>
            <a:ext cx="5567768" cy="461665"/>
          </a:xfrm>
          <a:prstGeom prst="rect">
            <a:avLst/>
          </a:prstGeom>
        </p:spPr>
        <p:txBody>
          <a:bodyPr wrap="square">
            <a:spAutoFit/>
          </a:bodyPr>
          <a:lstStyle/>
          <a:p>
            <a:pPr algn="ctr"/>
            <a:r>
              <a:rPr lang="es-CO" sz="2400" b="1" dirty="0">
                <a:solidFill>
                  <a:srgbClr val="000A8B"/>
                </a:solidFill>
              </a:rPr>
              <a:t>PROYECCION GASTOS SAE VIGENCIA 2020</a:t>
            </a:r>
          </a:p>
        </p:txBody>
      </p:sp>
      <p:pic>
        <p:nvPicPr>
          <p:cNvPr id="5" name="Imagen 4">
            <a:extLst>
              <a:ext uri="{FF2B5EF4-FFF2-40B4-BE49-F238E27FC236}">
                <a16:creationId xmlns:a16="http://schemas.microsoft.com/office/drawing/2014/main" id="{6615162D-078B-4563-A12D-0BBD83EE7949}"/>
              </a:ext>
            </a:extLst>
          </p:cNvPr>
          <p:cNvPicPr>
            <a:picLocks noChangeAspect="1"/>
          </p:cNvPicPr>
          <p:nvPr/>
        </p:nvPicPr>
        <p:blipFill>
          <a:blip r:embed="rId5"/>
          <a:stretch>
            <a:fillRect/>
          </a:stretch>
        </p:blipFill>
        <p:spPr>
          <a:xfrm>
            <a:off x="2694113" y="3079592"/>
            <a:ext cx="6464251" cy="3338767"/>
          </a:xfrm>
          <a:prstGeom prst="rect">
            <a:avLst/>
          </a:prstGeom>
        </p:spPr>
      </p:pic>
    </p:spTree>
    <p:extLst>
      <p:ext uri="{BB962C8B-B14F-4D97-AF65-F5344CB8AC3E}">
        <p14:creationId xmlns:p14="http://schemas.microsoft.com/office/powerpoint/2010/main" val="9445325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58600"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Rectángulo 9">
            <a:extLst>
              <a:ext uri="{FF2B5EF4-FFF2-40B4-BE49-F238E27FC236}">
                <a16:creationId xmlns:a16="http://schemas.microsoft.com/office/drawing/2014/main" id="{A3E75FFE-9B3B-49EB-8784-A3657E89F448}"/>
              </a:ext>
            </a:extLst>
          </p:cNvPr>
          <p:cNvSpPr/>
          <p:nvPr/>
        </p:nvSpPr>
        <p:spPr>
          <a:xfrm>
            <a:off x="-99727" y="846377"/>
            <a:ext cx="6987088" cy="369332"/>
          </a:xfrm>
          <a:prstGeom prst="rect">
            <a:avLst/>
          </a:prstGeom>
        </p:spPr>
        <p:txBody>
          <a:bodyPr wrap="square">
            <a:spAutoFit/>
          </a:bodyPr>
          <a:lstStyle/>
          <a:p>
            <a:pPr algn="ctr"/>
            <a:r>
              <a:rPr lang="es-CO" b="1" dirty="0">
                <a:solidFill>
                  <a:srgbClr val="000A8B"/>
                </a:solidFill>
              </a:rPr>
              <a:t>PROYECCION GASTOS DE PERSONAL SAE VIGENCIA 2020</a:t>
            </a:r>
          </a:p>
        </p:txBody>
      </p:sp>
      <p:pic>
        <p:nvPicPr>
          <p:cNvPr id="3" name="Imagen 2">
            <a:extLst>
              <a:ext uri="{FF2B5EF4-FFF2-40B4-BE49-F238E27FC236}">
                <a16:creationId xmlns:a16="http://schemas.microsoft.com/office/drawing/2014/main" id="{CC9DE1FE-9D4C-4248-84A3-F6C1A0444B00}"/>
              </a:ext>
            </a:extLst>
          </p:cNvPr>
          <p:cNvPicPr>
            <a:picLocks noChangeAspect="1"/>
          </p:cNvPicPr>
          <p:nvPr/>
        </p:nvPicPr>
        <p:blipFill>
          <a:blip r:embed="rId4"/>
          <a:stretch>
            <a:fillRect/>
          </a:stretch>
        </p:blipFill>
        <p:spPr>
          <a:xfrm>
            <a:off x="2281806" y="1268360"/>
            <a:ext cx="7318850" cy="1845510"/>
          </a:xfrm>
          <a:prstGeom prst="rect">
            <a:avLst/>
          </a:prstGeom>
        </p:spPr>
      </p:pic>
      <p:pic>
        <p:nvPicPr>
          <p:cNvPr id="4" name="Imagen 3">
            <a:extLst>
              <a:ext uri="{FF2B5EF4-FFF2-40B4-BE49-F238E27FC236}">
                <a16:creationId xmlns:a16="http://schemas.microsoft.com/office/drawing/2014/main" id="{45C8B243-1488-48AE-A643-A4CFC8D5B5E3}"/>
              </a:ext>
            </a:extLst>
          </p:cNvPr>
          <p:cNvPicPr>
            <a:picLocks noChangeAspect="1"/>
          </p:cNvPicPr>
          <p:nvPr/>
        </p:nvPicPr>
        <p:blipFill>
          <a:blip r:embed="rId5"/>
          <a:stretch>
            <a:fillRect/>
          </a:stretch>
        </p:blipFill>
        <p:spPr>
          <a:xfrm>
            <a:off x="2805849" y="3203959"/>
            <a:ext cx="6270764" cy="3238832"/>
          </a:xfrm>
          <a:prstGeom prst="rect">
            <a:avLst/>
          </a:prstGeom>
        </p:spPr>
      </p:pic>
    </p:spTree>
    <p:extLst>
      <p:ext uri="{BB962C8B-B14F-4D97-AF65-F5344CB8AC3E}">
        <p14:creationId xmlns:p14="http://schemas.microsoft.com/office/powerpoint/2010/main" val="734895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AE732FA-D7A7-4439-A07B-C85254EABD7D}"/>
              </a:ext>
            </a:extLst>
          </p:cNvPr>
          <p:cNvPicPr>
            <a:picLocks noChangeAspect="1"/>
          </p:cNvPicPr>
          <p:nvPr/>
        </p:nvPicPr>
        <p:blipFill>
          <a:blip r:embed="rId2"/>
          <a:stretch>
            <a:fillRect/>
          </a:stretch>
        </p:blipFill>
        <p:spPr>
          <a:xfrm>
            <a:off x="1089793" y="1528624"/>
            <a:ext cx="9186721" cy="4691342"/>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857796"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Rectángulo 9">
            <a:extLst>
              <a:ext uri="{FF2B5EF4-FFF2-40B4-BE49-F238E27FC236}">
                <a16:creationId xmlns:a16="http://schemas.microsoft.com/office/drawing/2014/main" id="{A3E75FFE-9B3B-49EB-8784-A3657E89F448}"/>
              </a:ext>
            </a:extLst>
          </p:cNvPr>
          <p:cNvSpPr/>
          <p:nvPr/>
        </p:nvSpPr>
        <p:spPr>
          <a:xfrm>
            <a:off x="-99727" y="846377"/>
            <a:ext cx="6987088" cy="369332"/>
          </a:xfrm>
          <a:prstGeom prst="rect">
            <a:avLst/>
          </a:prstGeom>
        </p:spPr>
        <p:txBody>
          <a:bodyPr wrap="square">
            <a:spAutoFit/>
          </a:bodyPr>
          <a:lstStyle/>
          <a:p>
            <a:pPr algn="ctr"/>
            <a:r>
              <a:rPr lang="es-CO" b="1" dirty="0">
                <a:solidFill>
                  <a:srgbClr val="000A8B"/>
                </a:solidFill>
              </a:rPr>
              <a:t>PROYECCION GASTOS GENERALES SAE VIGENCIA 2020</a:t>
            </a:r>
          </a:p>
        </p:txBody>
      </p:sp>
      <p:sp>
        <p:nvSpPr>
          <p:cNvPr id="14" name="CuadroTexto 13">
            <a:extLst>
              <a:ext uri="{FF2B5EF4-FFF2-40B4-BE49-F238E27FC236}">
                <a16:creationId xmlns:a16="http://schemas.microsoft.com/office/drawing/2014/main" id="{B1A250E2-BD90-4B7E-8EFE-710800C70784}"/>
              </a:ext>
            </a:extLst>
          </p:cNvPr>
          <p:cNvSpPr txBox="1"/>
          <p:nvPr/>
        </p:nvSpPr>
        <p:spPr>
          <a:xfrm>
            <a:off x="7979681" y="1074005"/>
            <a:ext cx="2242868" cy="276999"/>
          </a:xfrm>
          <a:prstGeom prst="rect">
            <a:avLst/>
          </a:prstGeom>
          <a:noFill/>
        </p:spPr>
        <p:txBody>
          <a:bodyPr wrap="square" rtlCol="0">
            <a:spAutoFit/>
          </a:bodyPr>
          <a:lstStyle/>
          <a:p>
            <a:r>
              <a:rPr lang="es-CO" sz="1200" dirty="0"/>
              <a:t>Cifras en Millones de Pesos</a:t>
            </a:r>
          </a:p>
        </p:txBody>
      </p:sp>
      <p:cxnSp>
        <p:nvCxnSpPr>
          <p:cNvPr id="15" name="Conector recto 14">
            <a:extLst>
              <a:ext uri="{FF2B5EF4-FFF2-40B4-BE49-F238E27FC236}">
                <a16:creationId xmlns:a16="http://schemas.microsoft.com/office/drawing/2014/main" id="{0C3FB130-323F-4C5C-8D2F-2EAE31E7D5C1}"/>
              </a:ext>
            </a:extLst>
          </p:cNvPr>
          <p:cNvCxnSpPr>
            <a:cxnSpLocks/>
          </p:cNvCxnSpPr>
          <p:nvPr/>
        </p:nvCxnSpPr>
        <p:spPr>
          <a:xfrm>
            <a:off x="1089793" y="4135773"/>
            <a:ext cx="913275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5575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58600" y="65328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TRANSFERENCIAS SAE VIGENCIA 2020</a:t>
            </a:r>
          </a:p>
        </p:txBody>
      </p:sp>
      <p:sp>
        <p:nvSpPr>
          <p:cNvPr id="11" name="CuadroTexto 10">
            <a:extLst>
              <a:ext uri="{FF2B5EF4-FFF2-40B4-BE49-F238E27FC236}">
                <a16:creationId xmlns:a16="http://schemas.microsoft.com/office/drawing/2014/main" id="{818F679D-E59D-4376-8197-6BFFF511C39E}"/>
              </a:ext>
            </a:extLst>
          </p:cNvPr>
          <p:cNvSpPr txBox="1"/>
          <p:nvPr/>
        </p:nvSpPr>
        <p:spPr>
          <a:xfrm>
            <a:off x="7073761" y="1147459"/>
            <a:ext cx="2242868" cy="276999"/>
          </a:xfrm>
          <a:prstGeom prst="rect">
            <a:avLst/>
          </a:prstGeom>
          <a:noFill/>
        </p:spPr>
        <p:txBody>
          <a:bodyPr wrap="square" rtlCol="0">
            <a:spAutoFit/>
          </a:bodyPr>
          <a:lstStyle/>
          <a:p>
            <a:r>
              <a:rPr lang="es-CO" sz="1200" dirty="0"/>
              <a:t>Cifras en Millones de Pesos</a:t>
            </a:r>
          </a:p>
        </p:txBody>
      </p:sp>
      <p:pic>
        <p:nvPicPr>
          <p:cNvPr id="5" name="Imagen 4">
            <a:extLst>
              <a:ext uri="{FF2B5EF4-FFF2-40B4-BE49-F238E27FC236}">
                <a16:creationId xmlns:a16="http://schemas.microsoft.com/office/drawing/2014/main" id="{CEA90058-F962-4C31-B6CA-44D80E36D7AD}"/>
              </a:ext>
            </a:extLst>
          </p:cNvPr>
          <p:cNvPicPr>
            <a:picLocks noChangeAspect="1"/>
          </p:cNvPicPr>
          <p:nvPr/>
        </p:nvPicPr>
        <p:blipFill>
          <a:blip r:embed="rId4"/>
          <a:stretch>
            <a:fillRect/>
          </a:stretch>
        </p:blipFill>
        <p:spPr>
          <a:xfrm>
            <a:off x="3704110" y="3323612"/>
            <a:ext cx="5008228" cy="3147987"/>
          </a:xfrm>
          <a:prstGeom prst="rect">
            <a:avLst/>
          </a:prstGeom>
        </p:spPr>
      </p:pic>
      <p:pic>
        <p:nvPicPr>
          <p:cNvPr id="6" name="Imagen 5">
            <a:extLst>
              <a:ext uri="{FF2B5EF4-FFF2-40B4-BE49-F238E27FC236}">
                <a16:creationId xmlns:a16="http://schemas.microsoft.com/office/drawing/2014/main" id="{45EEBC76-CE3A-4032-9BCC-5645A9B72C23}"/>
              </a:ext>
            </a:extLst>
          </p:cNvPr>
          <p:cNvPicPr>
            <a:picLocks noChangeAspect="1"/>
          </p:cNvPicPr>
          <p:nvPr/>
        </p:nvPicPr>
        <p:blipFill>
          <a:blip r:embed="rId5"/>
          <a:stretch>
            <a:fillRect/>
          </a:stretch>
        </p:blipFill>
        <p:spPr>
          <a:xfrm>
            <a:off x="3217687" y="1406397"/>
            <a:ext cx="5756626" cy="1855934"/>
          </a:xfrm>
          <a:prstGeom prst="rect">
            <a:avLst/>
          </a:prstGeom>
        </p:spPr>
      </p:pic>
    </p:spTree>
    <p:extLst>
      <p:ext uri="{BB962C8B-B14F-4D97-AF65-F5344CB8AC3E}">
        <p14:creationId xmlns:p14="http://schemas.microsoft.com/office/powerpoint/2010/main" val="207972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755539"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791596" y="2532223"/>
            <a:ext cx="2874394" cy="923330"/>
          </a:xfrm>
          <a:prstGeom prst="rect">
            <a:avLst/>
          </a:prstGeom>
        </p:spPr>
        <p:txBody>
          <a:bodyPr wrap="square">
            <a:spAutoFit/>
          </a:bodyPr>
          <a:lstStyle/>
          <a:p>
            <a:pPr algn="ctr"/>
            <a:r>
              <a:rPr lang="es-CO" b="1" dirty="0">
                <a:solidFill>
                  <a:srgbClr val="000A8B"/>
                </a:solidFill>
              </a:rPr>
              <a:t>PROYECTO PRESUPUESTO DE INGRESOS Y GASTOS </a:t>
            </a:r>
          </a:p>
          <a:p>
            <a:pPr algn="ctr"/>
            <a:r>
              <a:rPr lang="es-CO" b="1" dirty="0">
                <a:solidFill>
                  <a:srgbClr val="000A8B"/>
                </a:solidFill>
              </a:rPr>
              <a:t> VIGENCIA 2020</a:t>
            </a:r>
          </a:p>
        </p:txBody>
      </p:sp>
      <p:pic>
        <p:nvPicPr>
          <p:cNvPr id="4" name="Imagen 3">
            <a:extLst>
              <a:ext uri="{FF2B5EF4-FFF2-40B4-BE49-F238E27FC236}">
                <a16:creationId xmlns:a16="http://schemas.microsoft.com/office/drawing/2014/main" id="{9A133519-9456-4C44-AE3D-17F7421F711B}"/>
              </a:ext>
            </a:extLst>
          </p:cNvPr>
          <p:cNvPicPr>
            <a:picLocks noChangeAspect="1"/>
          </p:cNvPicPr>
          <p:nvPr/>
        </p:nvPicPr>
        <p:blipFill>
          <a:blip r:embed="rId4"/>
          <a:stretch>
            <a:fillRect/>
          </a:stretch>
        </p:blipFill>
        <p:spPr>
          <a:xfrm>
            <a:off x="4212320" y="34182"/>
            <a:ext cx="2991328" cy="6502508"/>
          </a:xfrm>
          <a:prstGeom prst="rect">
            <a:avLst/>
          </a:prstGeom>
        </p:spPr>
      </p:pic>
    </p:spTree>
    <p:extLst>
      <p:ext uri="{BB962C8B-B14F-4D97-AF65-F5344CB8AC3E}">
        <p14:creationId xmlns:p14="http://schemas.microsoft.com/office/powerpoint/2010/main" val="2897756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8298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Rectángulo 2">
            <a:extLst>
              <a:ext uri="{FF2B5EF4-FFF2-40B4-BE49-F238E27FC236}">
                <a16:creationId xmlns:a16="http://schemas.microsoft.com/office/drawing/2014/main" id="{21BEEA6C-AB70-4881-B6D7-C2B910DF52B6}"/>
              </a:ext>
            </a:extLst>
          </p:cNvPr>
          <p:cNvSpPr/>
          <p:nvPr/>
        </p:nvSpPr>
        <p:spPr>
          <a:xfrm>
            <a:off x="919526" y="2503286"/>
            <a:ext cx="10503016" cy="1446550"/>
          </a:xfrm>
          <a:prstGeom prst="rect">
            <a:avLst/>
          </a:prstGeom>
          <a:noFill/>
        </p:spPr>
        <p:txBody>
          <a:bodyPr wrap="square" rtlCol="0">
            <a:spAutoFit/>
          </a:bodyPr>
          <a:lstStyle/>
          <a:p>
            <a:pPr algn="ctr"/>
            <a:r>
              <a:rPr lang="es-CO" sz="4400" b="1" dirty="0">
                <a:solidFill>
                  <a:srgbClr val="002060"/>
                </a:solidFill>
              </a:rPr>
              <a:t>4. ADICIÓN Y PRÓRROGA CONTRATO ARRENDAMIENTO SEDE CALLE 93</a:t>
            </a:r>
          </a:p>
        </p:txBody>
      </p:sp>
    </p:spTree>
    <p:extLst>
      <p:ext uri="{BB962C8B-B14F-4D97-AF65-F5344CB8AC3E}">
        <p14:creationId xmlns:p14="http://schemas.microsoft.com/office/powerpoint/2010/main" val="27718222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89752" y="6536690"/>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0C5ED41F-1C32-46FD-B86D-C196D304857A}"/>
              </a:ext>
            </a:extLst>
          </p:cNvPr>
          <p:cNvSpPr txBox="1"/>
          <p:nvPr/>
        </p:nvSpPr>
        <p:spPr>
          <a:xfrm>
            <a:off x="1777094" y="893375"/>
            <a:ext cx="8984652" cy="830997"/>
          </a:xfrm>
          <a:prstGeom prst="rect">
            <a:avLst/>
          </a:prstGeom>
          <a:noFill/>
        </p:spPr>
        <p:txBody>
          <a:bodyPr wrap="square" rtlCol="0">
            <a:spAutoFit/>
          </a:bodyPr>
          <a:lstStyle/>
          <a:p>
            <a:pPr algn="ctr"/>
            <a:r>
              <a:rPr lang="es-ES" sz="2400" b="1" dirty="0">
                <a:solidFill>
                  <a:srgbClr val="002060"/>
                </a:solidFill>
              </a:rPr>
              <a:t>ADICIONAR Y PRORROGAR EL CONTRATO No. 55-2014 DE ARRENDAMIENTO DE LA SEDE PRINCIPAL DE LA SAE S.A.S.</a:t>
            </a:r>
          </a:p>
        </p:txBody>
      </p:sp>
      <p:sp>
        <p:nvSpPr>
          <p:cNvPr id="7" name="CuadroTexto 6">
            <a:extLst>
              <a:ext uri="{FF2B5EF4-FFF2-40B4-BE49-F238E27FC236}">
                <a16:creationId xmlns:a16="http://schemas.microsoft.com/office/drawing/2014/main" id="{72802CA3-7FEB-4726-AB95-92F7777C3933}"/>
              </a:ext>
            </a:extLst>
          </p:cNvPr>
          <p:cNvSpPr txBox="1"/>
          <p:nvPr/>
        </p:nvSpPr>
        <p:spPr>
          <a:xfrm>
            <a:off x="411062" y="1754018"/>
            <a:ext cx="11476138" cy="4693593"/>
          </a:xfrm>
          <a:prstGeom prst="rect">
            <a:avLst/>
          </a:prstGeom>
          <a:noFill/>
        </p:spPr>
        <p:txBody>
          <a:bodyPr wrap="square" rtlCol="0">
            <a:spAutoFit/>
          </a:bodyPr>
          <a:lstStyle/>
          <a:p>
            <a:pPr marL="285750" indent="-285750" algn="just">
              <a:buFont typeface="Arial" panose="020B0604020202020204" pitchFamily="34" charset="0"/>
              <a:buChar char="•"/>
            </a:pPr>
            <a:r>
              <a:rPr lang="es-CO" b="1" dirty="0"/>
              <a:t>Objeto del Contrato</a:t>
            </a:r>
            <a:r>
              <a:rPr lang="es-CO" dirty="0"/>
              <a:t>: </a:t>
            </a:r>
          </a:p>
          <a:p>
            <a:pPr algn="just"/>
            <a:r>
              <a:rPr lang="es-CO" dirty="0"/>
              <a:t>Arrendamiento de un inmueble ubicado en la ciudad de Bogotá, así como los bienes muebles, usos directos, conexos y servicios que sean necesarios para la instalación y aseguramiento del debido funcionamiento de los puestos de trabajo del personal vinculado y/o autorizado por  la </a:t>
            </a:r>
            <a:r>
              <a:rPr lang="es-CO" b="1" dirty="0"/>
              <a:t>SOCIEDAD DE ACTIVOS ESPECIALES SAE SAS.</a:t>
            </a:r>
          </a:p>
          <a:p>
            <a:pPr algn="just"/>
            <a:endParaRPr lang="es-CO" sz="1000" dirty="0"/>
          </a:p>
          <a:p>
            <a:pPr marL="285750" indent="-285750" algn="just">
              <a:buFont typeface="Arial" panose="020B0604020202020204" pitchFamily="34" charset="0"/>
              <a:buChar char="•"/>
            </a:pPr>
            <a:r>
              <a:rPr lang="es-CO" b="1" dirty="0"/>
              <a:t>Alcance</a:t>
            </a:r>
            <a:r>
              <a:rPr lang="es-CO" dirty="0"/>
              <a:t>: </a:t>
            </a:r>
          </a:p>
          <a:p>
            <a:pPr algn="just"/>
            <a:r>
              <a:rPr lang="es-CO" dirty="0"/>
              <a:t>Contar con un inmueble que cumpla con las necesidades técnicas, tecnológicas y de espacio requeridas para el funcionamiento de la sede principal de la SAE SAS en la ciudad de Bogotá. </a:t>
            </a:r>
          </a:p>
          <a:p>
            <a:pPr algn="just"/>
            <a:endParaRPr lang="es-ES" sz="1000" dirty="0">
              <a:solidFill>
                <a:srgbClr val="A9A8A9"/>
              </a:solidFill>
              <a:cs typeface="Lato Regular"/>
            </a:endParaRPr>
          </a:p>
          <a:p>
            <a:pPr marL="285750" indent="-285750" algn="just">
              <a:buFont typeface="Arial" panose="020B0604020202020204" pitchFamily="34" charset="0"/>
              <a:buChar char="•"/>
            </a:pPr>
            <a:r>
              <a:rPr lang="es-CO" b="1" dirty="0"/>
              <a:t>Valores y Plazos iniciales: </a:t>
            </a:r>
          </a:p>
          <a:p>
            <a:pPr algn="just"/>
            <a:r>
              <a:rPr lang="es-CO" dirty="0"/>
              <a:t>El valor inicial del contrato fue de $2.815.857.510, con un plazo de ejecución de quince (15) meses, desde el 2 de enero de 2015 con fecha de terminación el 1 de abril de 2016.</a:t>
            </a:r>
          </a:p>
          <a:p>
            <a:pPr algn="just"/>
            <a:endParaRPr lang="es-CO" dirty="0"/>
          </a:p>
          <a:p>
            <a:pPr algn="just"/>
            <a:endParaRPr lang="es-ES" sz="2700" dirty="0">
              <a:solidFill>
                <a:srgbClr val="A9A8A9"/>
              </a:solidFill>
              <a:cs typeface="Lato Regular"/>
            </a:endParaRPr>
          </a:p>
          <a:p>
            <a:pPr algn="just"/>
            <a:endParaRPr lang="es-ES" sz="2700" dirty="0">
              <a:solidFill>
                <a:srgbClr val="A9A8A9"/>
              </a:solidFill>
              <a:cs typeface="Lato Regular"/>
            </a:endParaRPr>
          </a:p>
          <a:p>
            <a:pPr algn="just"/>
            <a:endParaRPr lang="es-ES" sz="2700" dirty="0">
              <a:solidFill>
                <a:srgbClr val="A9A8A9"/>
              </a:solidFill>
              <a:cs typeface="Lato Regular"/>
            </a:endParaRPr>
          </a:p>
        </p:txBody>
      </p:sp>
      <p:graphicFrame>
        <p:nvGraphicFramePr>
          <p:cNvPr id="4" name="Tabla 3">
            <a:extLst>
              <a:ext uri="{FF2B5EF4-FFF2-40B4-BE49-F238E27FC236}">
                <a16:creationId xmlns:a16="http://schemas.microsoft.com/office/drawing/2014/main" id="{CA2C033E-BDD3-4AAD-B998-E117F53222F4}"/>
              </a:ext>
            </a:extLst>
          </p:cNvPr>
          <p:cNvGraphicFramePr>
            <a:graphicFrameLocks noGrp="1"/>
          </p:cNvGraphicFramePr>
          <p:nvPr>
            <p:extLst/>
          </p:nvPr>
        </p:nvGraphicFramePr>
        <p:xfrm>
          <a:off x="2583809" y="4979344"/>
          <a:ext cx="7080308" cy="1162050"/>
        </p:xfrm>
        <a:graphic>
          <a:graphicData uri="http://schemas.openxmlformats.org/drawingml/2006/table">
            <a:tbl>
              <a:tblPr/>
              <a:tblGrid>
                <a:gridCol w="1342239">
                  <a:extLst>
                    <a:ext uri="{9D8B030D-6E8A-4147-A177-3AD203B41FA5}">
                      <a16:colId xmlns:a16="http://schemas.microsoft.com/office/drawing/2014/main" val="3290278160"/>
                    </a:ext>
                  </a:extLst>
                </a:gridCol>
                <a:gridCol w="1690194">
                  <a:extLst>
                    <a:ext uri="{9D8B030D-6E8A-4147-A177-3AD203B41FA5}">
                      <a16:colId xmlns:a16="http://schemas.microsoft.com/office/drawing/2014/main" val="3433943195"/>
                    </a:ext>
                  </a:extLst>
                </a:gridCol>
                <a:gridCol w="1208517">
                  <a:extLst>
                    <a:ext uri="{9D8B030D-6E8A-4147-A177-3AD203B41FA5}">
                      <a16:colId xmlns:a16="http://schemas.microsoft.com/office/drawing/2014/main" val="949108322"/>
                    </a:ext>
                  </a:extLst>
                </a:gridCol>
                <a:gridCol w="1649420">
                  <a:extLst>
                    <a:ext uri="{9D8B030D-6E8A-4147-A177-3AD203B41FA5}">
                      <a16:colId xmlns:a16="http://schemas.microsoft.com/office/drawing/2014/main" val="2792878255"/>
                    </a:ext>
                  </a:extLst>
                </a:gridCol>
                <a:gridCol w="1189938">
                  <a:extLst>
                    <a:ext uri="{9D8B030D-6E8A-4147-A177-3AD203B41FA5}">
                      <a16:colId xmlns:a16="http://schemas.microsoft.com/office/drawing/2014/main" val="3105810076"/>
                    </a:ext>
                  </a:extLst>
                </a:gridCol>
              </a:tblGrid>
              <a:tr h="400050">
                <a:tc>
                  <a:txBody>
                    <a:bodyPr/>
                    <a:lstStyle/>
                    <a:p>
                      <a:pPr algn="ctr" fontAlgn="ctr"/>
                      <a:r>
                        <a:rPr lang="es-CO" sz="1100" b="1" i="0" u="none" strike="noStrike">
                          <a:solidFill>
                            <a:srgbClr val="000000"/>
                          </a:solidFill>
                          <a:effectLst/>
                          <a:latin typeface="Calibri" panose="020F0502020204030204" pitchFamily="34" charset="0"/>
                        </a:rPr>
                        <a:t>ADICIONES Y PRORROGAS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 VALOR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PLAZO DE EJECUCION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FECHA DE TERMINACIÓN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dirty="0">
                          <a:solidFill>
                            <a:srgbClr val="000000"/>
                          </a:solidFill>
                          <a:effectLst/>
                          <a:latin typeface="Calibri" panose="020F0502020204030204" pitchFamily="34" charset="0"/>
                        </a:rPr>
                        <a:t> VALOR MT2 SIN IVA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31520684"/>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1,417,314,947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7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noviembre de 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               43,559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2503545"/>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1,351,848,885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6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mayo de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               46,935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0595069"/>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2,729,758,441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12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mayo de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               49,794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1348895"/>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2,935,619,160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12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mayo de 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52,373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7162075"/>
                  </a:ext>
                </a:extLst>
              </a:tr>
            </a:tbl>
          </a:graphicData>
        </a:graphic>
      </p:graphicFrame>
    </p:spTree>
    <p:extLst>
      <p:ext uri="{BB962C8B-B14F-4D97-AF65-F5344CB8AC3E}">
        <p14:creationId xmlns:p14="http://schemas.microsoft.com/office/powerpoint/2010/main" val="3895880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40494" y="6536690"/>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446015" y="851982"/>
            <a:ext cx="11299970" cy="5555367"/>
          </a:xfrm>
          <a:prstGeom prst="rect">
            <a:avLst/>
          </a:prstGeom>
          <a:noFill/>
        </p:spPr>
        <p:txBody>
          <a:bodyPr wrap="square" rtlCol="0">
            <a:spAutoFit/>
          </a:bodyPr>
          <a:lstStyle/>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r>
              <a:rPr lang="es-CO" sz="2400" b="1" dirty="0">
                <a:solidFill>
                  <a:srgbClr val="293166"/>
                </a:solidFill>
              </a:rPr>
              <a:t>Justificación</a:t>
            </a:r>
            <a:r>
              <a:rPr lang="es-CO" sz="2400" dirty="0">
                <a:solidFill>
                  <a:srgbClr val="293166"/>
                </a:solidFill>
              </a:rPr>
              <a:t>: </a:t>
            </a:r>
          </a:p>
          <a:p>
            <a:pPr algn="just"/>
            <a:endParaRPr lang="es-CO" dirty="0">
              <a:solidFill>
                <a:srgbClr val="293166"/>
              </a:solidFill>
            </a:endParaRPr>
          </a:p>
          <a:p>
            <a:pPr algn="just"/>
            <a:r>
              <a:rPr lang="es-CO" dirty="0"/>
              <a:t>Actualmente la SAE SAS paga por Mt2 el valor de </a:t>
            </a:r>
            <a:r>
              <a:rPr lang="es-CO" b="1" dirty="0"/>
              <a:t>$62.324 </a:t>
            </a:r>
            <a:r>
              <a:rPr lang="es-CO" dirty="0"/>
              <a:t>IVA incluido</a:t>
            </a:r>
            <a:r>
              <a:rPr lang="es-CO" b="1" dirty="0"/>
              <a:t>, </a:t>
            </a:r>
            <a:r>
              <a:rPr lang="es-CO" dirty="0"/>
              <a:t>valor que aplica hasta el 30 de abril de 2019. Ahora bien, para continuar con el contrato de arrendamiento suscrito con </a:t>
            </a:r>
            <a:r>
              <a:rPr lang="es-CO" b="1" dirty="0" err="1"/>
              <a:t>Organi</a:t>
            </a:r>
            <a:r>
              <a:rPr lang="es-CO" b="1" dirty="0"/>
              <a:t>-k</a:t>
            </a:r>
            <a:r>
              <a:rPr lang="es-CO" dirty="0"/>
              <a:t>, esta compañía nos presento propuesta para la renovación del contrato por dos años, quedando el valor por Mt2 en </a:t>
            </a:r>
            <a:r>
              <a:rPr lang="es-CO" b="1" dirty="0"/>
              <a:t>$72.884 </a:t>
            </a:r>
            <a:r>
              <a:rPr lang="es-CO" dirty="0"/>
              <a:t>IVA incluido, siendo este un valor mas económico de acuerdo a los resultados arrojados por el estudio de mercado que se relacionan mas adelante,  así como también al valor que se cancela por canon de arrendamiento en la Regional Centro Oriente Calle 96, valor que se esta pagando por Mt2 $74.282, de acuerdo a lo anterior a continuación se detalla la proyección de los valores de canon de arrendamiento:</a:t>
            </a:r>
          </a:p>
          <a:p>
            <a:pPr algn="just"/>
            <a:endParaRPr lang="es-CO" sz="2000" dirty="0"/>
          </a:p>
          <a:p>
            <a:pPr algn="just"/>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algn="just"/>
            <a:endParaRPr lang="es-CO" sz="2000" dirty="0"/>
          </a:p>
          <a:p>
            <a:pPr algn="just"/>
            <a:r>
              <a:rPr lang="es-CO" sz="900" b="1" dirty="0"/>
              <a:t>*Proyección año 2020 y 2021  IPC 4% mas 2 Puntos</a:t>
            </a:r>
          </a:p>
        </p:txBody>
      </p:sp>
      <p:graphicFrame>
        <p:nvGraphicFramePr>
          <p:cNvPr id="5" name="Tabla 4">
            <a:extLst>
              <a:ext uri="{FF2B5EF4-FFF2-40B4-BE49-F238E27FC236}">
                <a16:creationId xmlns:a16="http://schemas.microsoft.com/office/drawing/2014/main" id="{20970650-E8BE-49CA-83E7-2D12DBBDD5AF}"/>
              </a:ext>
            </a:extLst>
          </p:cNvPr>
          <p:cNvGraphicFramePr>
            <a:graphicFrameLocks noGrp="1"/>
          </p:cNvGraphicFramePr>
          <p:nvPr>
            <p:extLst/>
          </p:nvPr>
        </p:nvGraphicFramePr>
        <p:xfrm>
          <a:off x="1079500" y="3784435"/>
          <a:ext cx="10032999" cy="1452043"/>
        </p:xfrm>
        <a:graphic>
          <a:graphicData uri="http://schemas.openxmlformats.org/drawingml/2006/table">
            <a:tbl>
              <a:tblPr/>
              <a:tblGrid>
                <a:gridCol w="1418327">
                  <a:extLst>
                    <a:ext uri="{9D8B030D-6E8A-4147-A177-3AD203B41FA5}">
                      <a16:colId xmlns:a16="http://schemas.microsoft.com/office/drawing/2014/main" val="3069427125"/>
                    </a:ext>
                  </a:extLst>
                </a:gridCol>
                <a:gridCol w="1361213">
                  <a:extLst>
                    <a:ext uri="{9D8B030D-6E8A-4147-A177-3AD203B41FA5}">
                      <a16:colId xmlns:a16="http://schemas.microsoft.com/office/drawing/2014/main" val="4235897885"/>
                    </a:ext>
                  </a:extLst>
                </a:gridCol>
                <a:gridCol w="1167661">
                  <a:extLst>
                    <a:ext uri="{9D8B030D-6E8A-4147-A177-3AD203B41FA5}">
                      <a16:colId xmlns:a16="http://schemas.microsoft.com/office/drawing/2014/main" val="3992495687"/>
                    </a:ext>
                  </a:extLst>
                </a:gridCol>
                <a:gridCol w="1142277">
                  <a:extLst>
                    <a:ext uri="{9D8B030D-6E8A-4147-A177-3AD203B41FA5}">
                      <a16:colId xmlns:a16="http://schemas.microsoft.com/office/drawing/2014/main" val="3302385179"/>
                    </a:ext>
                  </a:extLst>
                </a:gridCol>
                <a:gridCol w="1323138">
                  <a:extLst>
                    <a:ext uri="{9D8B030D-6E8A-4147-A177-3AD203B41FA5}">
                      <a16:colId xmlns:a16="http://schemas.microsoft.com/office/drawing/2014/main" val="283043157"/>
                    </a:ext>
                  </a:extLst>
                </a:gridCol>
                <a:gridCol w="1408808">
                  <a:extLst>
                    <a:ext uri="{9D8B030D-6E8A-4147-A177-3AD203B41FA5}">
                      <a16:colId xmlns:a16="http://schemas.microsoft.com/office/drawing/2014/main" val="343339024"/>
                    </a:ext>
                  </a:extLst>
                </a:gridCol>
                <a:gridCol w="1094682">
                  <a:extLst>
                    <a:ext uri="{9D8B030D-6E8A-4147-A177-3AD203B41FA5}">
                      <a16:colId xmlns:a16="http://schemas.microsoft.com/office/drawing/2014/main" val="1469723705"/>
                    </a:ext>
                  </a:extLst>
                </a:gridCol>
                <a:gridCol w="1116893">
                  <a:extLst>
                    <a:ext uri="{9D8B030D-6E8A-4147-A177-3AD203B41FA5}">
                      <a16:colId xmlns:a16="http://schemas.microsoft.com/office/drawing/2014/main" val="3014764895"/>
                    </a:ext>
                  </a:extLst>
                </a:gridCol>
              </a:tblGrid>
              <a:tr h="161925">
                <a:tc gridSpan="8">
                  <a:txBody>
                    <a:bodyPr/>
                    <a:lstStyle/>
                    <a:p>
                      <a:pPr algn="ctr" fontAlgn="b"/>
                      <a:r>
                        <a:rPr lang="es-CO" sz="1000" b="1" i="0" u="none" strike="noStrike" dirty="0">
                          <a:effectLst/>
                          <a:latin typeface="Arial" panose="020B0604020202020204" pitchFamily="34" charset="0"/>
                        </a:rPr>
                        <a:t>PROYECCION INCREMENTO POR CANON MENSUAL Y VALOR METRO CUADRADO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27959540"/>
                  </a:ext>
                </a:extLst>
              </a:tr>
              <a:tr h="642418">
                <a:tc>
                  <a:txBody>
                    <a:bodyPr/>
                    <a:lstStyle/>
                    <a:p>
                      <a:pPr algn="ctr" fontAlgn="ctr"/>
                      <a:r>
                        <a:rPr lang="es-CO" sz="1000" b="1" i="0" u="none" strike="noStrike">
                          <a:effectLst/>
                          <a:latin typeface="Arial" panose="020B0604020202020204" pitchFamily="34" charset="0"/>
                        </a:rPr>
                        <a:t>AÑO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dirty="0">
                          <a:effectLst/>
                          <a:latin typeface="Arial" panose="020B0604020202020204" pitchFamily="34" charset="0"/>
                        </a:rPr>
                        <a:t>% Incremento IPC + 2 </a:t>
                      </a:r>
                      <a:r>
                        <a:rPr lang="es-CO" sz="1000" b="1" i="0" u="none" strike="noStrike" dirty="0" err="1">
                          <a:effectLst/>
                          <a:latin typeface="Arial" panose="020B0604020202020204" pitchFamily="34" charset="0"/>
                        </a:rPr>
                        <a:t>pts</a:t>
                      </a:r>
                      <a:r>
                        <a:rPr lang="es-CO" sz="1000" b="1" i="0" u="none" strike="noStrike" dirty="0">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Vr. Canón de arrendamiento antes de IVA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Vr. Canon de Arrendamiento (con incremento antes de IVA)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dirty="0">
                          <a:effectLst/>
                          <a:latin typeface="Arial" panose="020B0604020202020204" pitchFamily="34" charset="0"/>
                        </a:rPr>
                        <a:t>IVA 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Valor Canon Mensual (Iva e Incremento incluidos)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 AREA DEL INMUEBLE 4.041 Valor  por mt2  SIN IVA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 AREA DEL INMUEBLE 4.041 Valor por mt2 IVA incluido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402638466"/>
                  </a:ext>
                </a:extLst>
              </a:tr>
              <a:tr h="161925">
                <a:tc>
                  <a:txBody>
                    <a:bodyPr/>
                    <a:lstStyle/>
                    <a:p>
                      <a:pPr algn="ctr" fontAlgn="b"/>
                      <a:r>
                        <a:rPr lang="es-CO" sz="1000" b="0" i="0" u="none" strike="noStrike">
                          <a:effectLst/>
                          <a:latin typeface="Arial" panose="020B0604020202020204" pitchFamily="34" charset="0"/>
                        </a:rPr>
                        <a:t>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5.18%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201,215,893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211,638,876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40,211,386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251,850,263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52,373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62,324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419398"/>
                  </a:ext>
                </a:extLst>
              </a:tr>
              <a:tr h="161925">
                <a:tc>
                  <a:txBody>
                    <a:bodyPr/>
                    <a:lstStyle/>
                    <a:p>
                      <a:pPr algn="ctr" fontAlgn="b"/>
                      <a:r>
                        <a:rPr lang="es-CO" sz="1000" b="0" i="0" u="none" strike="noStrike">
                          <a:effectLst/>
                          <a:latin typeface="Arial" panose="020B0604020202020204" pitchFamily="34" charset="0"/>
                        </a:rPr>
                        <a:t>May - Dic 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16.945%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211,638,876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247,501,000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47,025,190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294,526,190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61,247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72,884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3478742"/>
                  </a:ext>
                </a:extLst>
              </a:tr>
              <a:tr h="161925">
                <a:tc>
                  <a:txBody>
                    <a:bodyPr/>
                    <a:lstStyle/>
                    <a:p>
                      <a:pPr algn="ctr" fontAlgn="b"/>
                      <a:r>
                        <a:rPr lang="es-CO" sz="1000" b="0" i="0" u="none" strike="noStrike">
                          <a:effectLst/>
                          <a:latin typeface="Arial" panose="020B060402020202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247,501,000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262,351,060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49,846,701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312,197,761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64,922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77,258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554159"/>
                  </a:ext>
                </a:extLst>
              </a:tr>
              <a:tr h="161925">
                <a:tc>
                  <a:txBody>
                    <a:bodyPr/>
                    <a:lstStyle/>
                    <a:p>
                      <a:pPr algn="ctr" fontAlgn="b"/>
                      <a:r>
                        <a:rPr lang="es-CO" sz="1000" b="0" i="0" u="none" strike="noStrike">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262,351,060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278,092,124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52,837,503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330,929,627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68,818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                 81,893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635428"/>
                  </a:ext>
                </a:extLst>
              </a:tr>
            </a:tbl>
          </a:graphicData>
        </a:graphic>
      </p:graphicFrame>
    </p:spTree>
    <p:extLst>
      <p:ext uri="{BB962C8B-B14F-4D97-AF65-F5344CB8AC3E}">
        <p14:creationId xmlns:p14="http://schemas.microsoft.com/office/powerpoint/2010/main" val="12529230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5D512BEE-8758-4303-A630-1546971E66D3}"/>
              </a:ext>
            </a:extLst>
          </p:cNvPr>
          <p:cNvSpPr txBox="1"/>
          <p:nvPr/>
        </p:nvSpPr>
        <p:spPr>
          <a:xfrm>
            <a:off x="198816" y="835219"/>
            <a:ext cx="11598796" cy="584775"/>
          </a:xfrm>
          <a:prstGeom prst="rect">
            <a:avLst/>
          </a:prstGeom>
          <a:noFill/>
        </p:spPr>
        <p:txBody>
          <a:bodyPr wrap="square" rtlCol="0">
            <a:spAutoFit/>
          </a:bodyPr>
          <a:lstStyle/>
          <a:p>
            <a:pPr marL="285750" indent="-285750" algn="just">
              <a:buFont typeface="Arial" panose="020B0604020202020204" pitchFamily="34" charset="0"/>
              <a:buChar char="•"/>
            </a:pPr>
            <a:r>
              <a:rPr lang="es-CO" sz="1600" dirty="0"/>
              <a:t>Se realizaron estudios de mercado del sector, teniendo en cuenta las características requeridas del inmueble, para el debido funcionamiento de la SAE SAS. El resultado de los mismos se refleja en los cuadros que se relacionan a continuación.</a:t>
            </a:r>
          </a:p>
        </p:txBody>
      </p:sp>
      <p:sp>
        <p:nvSpPr>
          <p:cNvPr id="8" name="Rectángulo: esquinas redondeadas 7">
            <a:extLst>
              <a:ext uri="{FF2B5EF4-FFF2-40B4-BE49-F238E27FC236}">
                <a16:creationId xmlns:a16="http://schemas.microsoft.com/office/drawing/2014/main" id="{D1276CE4-1ABC-4950-9385-91ABD4201376}"/>
              </a:ext>
            </a:extLst>
          </p:cNvPr>
          <p:cNvSpPr/>
          <p:nvPr/>
        </p:nvSpPr>
        <p:spPr>
          <a:xfrm>
            <a:off x="434417" y="1452557"/>
            <a:ext cx="2685354" cy="30638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t>INMUEBLES CON MOBILIARIO</a:t>
            </a:r>
          </a:p>
        </p:txBody>
      </p:sp>
      <p:graphicFrame>
        <p:nvGraphicFramePr>
          <p:cNvPr id="5" name="Objeto 4">
            <a:extLst>
              <a:ext uri="{FF2B5EF4-FFF2-40B4-BE49-F238E27FC236}">
                <a16:creationId xmlns:a16="http://schemas.microsoft.com/office/drawing/2014/main" id="{C871BF0A-588F-4F9B-825E-77732CB6DFB7}"/>
              </a:ext>
            </a:extLst>
          </p:cNvPr>
          <p:cNvGraphicFramePr>
            <a:graphicFrameLocks noChangeAspect="1"/>
          </p:cNvGraphicFramePr>
          <p:nvPr>
            <p:extLst/>
          </p:nvPr>
        </p:nvGraphicFramePr>
        <p:xfrm>
          <a:off x="326426" y="1752600"/>
          <a:ext cx="11563505" cy="4840024"/>
        </p:xfrm>
        <a:graphic>
          <a:graphicData uri="http://schemas.openxmlformats.org/presentationml/2006/ole">
            <mc:AlternateContent xmlns:mc="http://schemas.openxmlformats.org/markup-compatibility/2006">
              <mc:Choice xmlns:v="urn:schemas-microsoft-com:vml" Requires="v">
                <p:oleObj spid="_x0000_s1049" name="Worksheet" r:id="rId5" imgW="16992779" imgH="6667553" progId="Excel.Sheet.12">
                  <p:embed/>
                </p:oleObj>
              </mc:Choice>
              <mc:Fallback>
                <p:oleObj name="Worksheet" r:id="rId5" imgW="16992779" imgH="6667553" progId="Excel.Sheet.12">
                  <p:embed/>
                  <p:pic>
                    <p:nvPicPr>
                      <p:cNvPr id="5" name="Objeto 4">
                        <a:extLst>
                          <a:ext uri="{FF2B5EF4-FFF2-40B4-BE49-F238E27FC236}">
                            <a16:creationId xmlns:a16="http://schemas.microsoft.com/office/drawing/2014/main" id="{C871BF0A-588F-4F9B-825E-77732CB6DFB7}"/>
                          </a:ext>
                        </a:extLst>
                      </p:cNvPr>
                      <p:cNvPicPr/>
                      <p:nvPr/>
                    </p:nvPicPr>
                    <p:blipFill>
                      <a:blip r:embed="rId6"/>
                      <a:stretch>
                        <a:fillRect/>
                      </a:stretch>
                    </p:blipFill>
                    <p:spPr>
                      <a:xfrm>
                        <a:off x="326426" y="1752600"/>
                        <a:ext cx="11563505" cy="4840024"/>
                      </a:xfrm>
                      <a:prstGeom prst="rect">
                        <a:avLst/>
                      </a:prstGeom>
                    </p:spPr>
                  </p:pic>
                </p:oleObj>
              </mc:Fallback>
            </mc:AlternateContent>
          </a:graphicData>
        </a:graphic>
      </p:graphicFrame>
      <p:pic>
        <p:nvPicPr>
          <p:cNvPr id="9" name="Imagen 8">
            <a:extLst>
              <a:ext uri="{FF2B5EF4-FFF2-40B4-BE49-F238E27FC236}">
                <a16:creationId xmlns:a16="http://schemas.microsoft.com/office/drawing/2014/main" id="{9AC3C928-B727-4DE7-ADC6-A5BB59AB8ABE}"/>
              </a:ext>
            </a:extLst>
          </p:cNvPr>
          <p:cNvPicPr>
            <a:picLocks noChangeAspect="1"/>
          </p:cNvPicPr>
          <p:nvPr/>
        </p:nvPicPr>
        <p:blipFill>
          <a:blip r:embed="rId7"/>
          <a:stretch>
            <a:fillRect/>
          </a:stretch>
        </p:blipFill>
        <p:spPr>
          <a:xfrm>
            <a:off x="151861" y="1419994"/>
            <a:ext cx="525084" cy="396987"/>
          </a:xfrm>
          <a:prstGeom prst="rect">
            <a:avLst/>
          </a:prstGeom>
        </p:spPr>
      </p:pic>
    </p:spTree>
    <p:extLst>
      <p:ext uri="{BB962C8B-B14F-4D97-AF65-F5344CB8AC3E}">
        <p14:creationId xmlns:p14="http://schemas.microsoft.com/office/powerpoint/2010/main" val="31933110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254146" y="888295"/>
            <a:ext cx="11560028" cy="7571303"/>
          </a:xfrm>
          <a:prstGeom prst="rect">
            <a:avLst/>
          </a:prstGeom>
          <a:noFill/>
        </p:spPr>
        <p:txBody>
          <a:bodyPr wrap="square" rtlCol="0">
            <a:spAutoFit/>
          </a:bodyPr>
          <a:lstStyle/>
          <a:p>
            <a:pPr algn="just"/>
            <a:r>
              <a:rPr lang="es-CO" dirty="0"/>
              <a:t>De acuerdo a los resultados arrojados por el anterior estudio de mercado se evidencia que en promedio el valor por metro cuadrado es el siguiente: </a:t>
            </a:r>
          </a:p>
          <a:p>
            <a:pPr algn="just"/>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algn="just"/>
            <a:endParaRPr lang="es-CO" dirty="0"/>
          </a:p>
          <a:p>
            <a:pPr algn="just"/>
            <a:endParaRPr lang="es-CO" sz="1200" dirty="0"/>
          </a:p>
          <a:p>
            <a:pPr algn="just"/>
            <a:r>
              <a:rPr lang="es-CO" dirty="0"/>
              <a:t>Así las cosas, el presupuesto requerido para la presente adición está compuesto por la suma de  </a:t>
            </a:r>
            <a:r>
              <a:rPr lang="es-CO" b="1" dirty="0"/>
              <a:t>$2.380.857.459 </a:t>
            </a:r>
            <a:r>
              <a:rPr lang="es-CO" dirty="0"/>
              <a:t>que corresponde al Valor total de los cánones de arrendamiento de los ocho (8) meses restantes del año 2019, la suma de </a:t>
            </a:r>
            <a:r>
              <a:rPr lang="es-CO" b="1" dirty="0"/>
              <a:t>$3.746.373.137 </a:t>
            </a:r>
            <a:r>
              <a:rPr lang="es-CO" dirty="0"/>
              <a:t>correspondiente al Valor total del canon mensual de los doce (12) meses del año 2020, y el valor de</a:t>
            </a:r>
            <a:r>
              <a:rPr lang="es-CO" b="1" dirty="0"/>
              <a:t> $1.323.718.508 </a:t>
            </a:r>
            <a:r>
              <a:rPr lang="es-CO" dirty="0"/>
              <a:t>que cubre la suma total de los cánones de arrendamiento durante los cuatro (4) meses del año 2021.</a:t>
            </a:r>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algn="just"/>
            <a:endParaRPr lang="es-CO" dirty="0"/>
          </a:p>
          <a:p>
            <a:pPr algn="just"/>
            <a:endParaRPr lang="es-CO" dirty="0"/>
          </a:p>
          <a:p>
            <a:pPr algn="just"/>
            <a:endParaRPr lang="es-CO" dirty="0"/>
          </a:p>
          <a:p>
            <a:pPr algn="just"/>
            <a:endParaRPr lang="es-CO" dirty="0"/>
          </a:p>
          <a:p>
            <a:pPr marL="285750" indent="-285750" algn="just">
              <a:buFont typeface="Arial" panose="020B0604020202020204" pitchFamily="34" charset="0"/>
              <a:buChar char="•"/>
            </a:pPr>
            <a:endParaRPr lang="es-CO" dirty="0"/>
          </a:p>
          <a:p>
            <a:pPr algn="just"/>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sp>
        <p:nvSpPr>
          <p:cNvPr id="14" name="Bocadillo: rectángulo con esquinas redondeadas 13">
            <a:extLst>
              <a:ext uri="{FF2B5EF4-FFF2-40B4-BE49-F238E27FC236}">
                <a16:creationId xmlns:a16="http://schemas.microsoft.com/office/drawing/2014/main" id="{4541556E-F899-488B-8E4A-AE3FCDB2406E}"/>
              </a:ext>
            </a:extLst>
          </p:cNvPr>
          <p:cNvSpPr/>
          <p:nvPr/>
        </p:nvSpPr>
        <p:spPr>
          <a:xfrm>
            <a:off x="6249560" y="1868527"/>
            <a:ext cx="1577132" cy="771787"/>
          </a:xfrm>
          <a:prstGeom prst="wedgeRoundRectCallout">
            <a:avLst>
              <a:gd name="adj1" fmla="val 66236"/>
              <a:gd name="adj2" fmla="val -20361"/>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Vr. Promedio Mt2</a:t>
            </a:r>
          </a:p>
          <a:p>
            <a:pPr algn="ctr"/>
            <a:r>
              <a:rPr lang="es-CO" sz="1400" b="1" dirty="0">
                <a:solidFill>
                  <a:schemeClr val="tx1"/>
                </a:solidFill>
              </a:rPr>
              <a:t>$81.375 </a:t>
            </a:r>
          </a:p>
          <a:p>
            <a:pPr algn="ctr"/>
            <a:r>
              <a:rPr lang="es-CO" sz="1400" dirty="0">
                <a:solidFill>
                  <a:schemeClr val="tx1"/>
                </a:solidFill>
              </a:rPr>
              <a:t>Con Mobiliario</a:t>
            </a:r>
          </a:p>
        </p:txBody>
      </p:sp>
      <p:pic>
        <p:nvPicPr>
          <p:cNvPr id="16" name="Imagen 15">
            <a:extLst>
              <a:ext uri="{FF2B5EF4-FFF2-40B4-BE49-F238E27FC236}">
                <a16:creationId xmlns:a16="http://schemas.microsoft.com/office/drawing/2014/main" id="{6B8480DF-6842-4A62-A222-A75AADD16C65}"/>
              </a:ext>
            </a:extLst>
          </p:cNvPr>
          <p:cNvPicPr>
            <a:picLocks noChangeAspect="1"/>
          </p:cNvPicPr>
          <p:nvPr/>
        </p:nvPicPr>
        <p:blipFill>
          <a:blip r:embed="rId4"/>
          <a:stretch>
            <a:fillRect/>
          </a:stretch>
        </p:blipFill>
        <p:spPr>
          <a:xfrm>
            <a:off x="8137358" y="1667837"/>
            <a:ext cx="2572919" cy="1380739"/>
          </a:xfrm>
          <a:prstGeom prst="rect">
            <a:avLst/>
          </a:prstGeom>
        </p:spPr>
      </p:pic>
      <p:graphicFrame>
        <p:nvGraphicFramePr>
          <p:cNvPr id="21" name="Tabla 20">
            <a:extLst>
              <a:ext uri="{FF2B5EF4-FFF2-40B4-BE49-F238E27FC236}">
                <a16:creationId xmlns:a16="http://schemas.microsoft.com/office/drawing/2014/main" id="{F1C9A63F-6980-46BC-885F-0E8B11EA629C}"/>
              </a:ext>
            </a:extLst>
          </p:cNvPr>
          <p:cNvGraphicFramePr>
            <a:graphicFrameLocks noGrp="1"/>
          </p:cNvGraphicFramePr>
          <p:nvPr>
            <p:extLst/>
          </p:nvPr>
        </p:nvGraphicFramePr>
        <p:xfrm>
          <a:off x="3587750" y="4837576"/>
          <a:ext cx="5016500" cy="1584465"/>
        </p:xfrm>
        <a:graphic>
          <a:graphicData uri="http://schemas.openxmlformats.org/drawingml/2006/table">
            <a:tbl>
              <a:tblPr/>
              <a:tblGrid>
                <a:gridCol w="1055938">
                  <a:extLst>
                    <a:ext uri="{9D8B030D-6E8A-4147-A177-3AD203B41FA5}">
                      <a16:colId xmlns:a16="http://schemas.microsoft.com/office/drawing/2014/main" val="742125520"/>
                    </a:ext>
                  </a:extLst>
                </a:gridCol>
                <a:gridCol w="2349701">
                  <a:extLst>
                    <a:ext uri="{9D8B030D-6E8A-4147-A177-3AD203B41FA5}">
                      <a16:colId xmlns:a16="http://schemas.microsoft.com/office/drawing/2014/main" val="1028851183"/>
                    </a:ext>
                  </a:extLst>
                </a:gridCol>
                <a:gridCol w="1610861">
                  <a:extLst>
                    <a:ext uri="{9D8B030D-6E8A-4147-A177-3AD203B41FA5}">
                      <a16:colId xmlns:a16="http://schemas.microsoft.com/office/drawing/2014/main" val="2362081676"/>
                    </a:ext>
                  </a:extLst>
                </a:gridCol>
              </a:tblGrid>
              <a:tr h="231915">
                <a:tc>
                  <a:txBody>
                    <a:bodyPr/>
                    <a:lstStyle/>
                    <a:p>
                      <a:pPr algn="ctr" fontAlgn="ctr"/>
                      <a:r>
                        <a:rPr lang="es-CO" sz="1100" b="1" i="0" u="none" strike="noStrike" dirty="0">
                          <a:solidFill>
                            <a:srgbClr val="000000"/>
                          </a:solidFill>
                          <a:effectLst/>
                          <a:latin typeface="Calibri" panose="020F0502020204030204" pitchFamily="34" charset="0"/>
                        </a:rPr>
                        <a:t> Año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100" b="1" i="0" u="none" strike="noStrike" dirty="0">
                          <a:solidFill>
                            <a:srgbClr val="000000"/>
                          </a:solidFill>
                          <a:effectLst/>
                          <a:latin typeface="Calibri" panose="020F0502020204030204" pitchFamily="34" charset="0"/>
                        </a:rPr>
                        <a:t> Concepto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100" b="1" i="0" u="none" strike="noStrike">
                          <a:solidFill>
                            <a:srgbClr val="000000"/>
                          </a:solidFill>
                          <a:effectLst/>
                          <a:latin typeface="Calibri" panose="020F0502020204030204" pitchFamily="34" charset="0"/>
                        </a:rPr>
                        <a:t> Total Presupesto por año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2495755124"/>
                  </a:ext>
                </a:extLst>
              </a:tr>
              <a:tr h="485775">
                <a:tc>
                  <a:txBody>
                    <a:bodyPr/>
                    <a:lstStyle/>
                    <a:p>
                      <a:pPr algn="ctr" fontAlgn="ctr"/>
                      <a:r>
                        <a:rPr lang="es-CO" sz="1000" b="0" i="0" u="none" strike="noStrike">
                          <a:effectLst/>
                          <a:latin typeface="Arial" panose="020B0604020202020204" pitchFamily="34" charset="0"/>
                        </a:rPr>
                        <a:t>2019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Canones de arrendamiento del 01 de mayo de 2019 al 31 de diciembre de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0" i="0" u="none" strike="noStrike">
                          <a:effectLst/>
                          <a:latin typeface="Arial" panose="020B0604020202020204" pitchFamily="34" charset="0"/>
                        </a:rPr>
                        <a:t>2,380,857,459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3244776"/>
                  </a:ext>
                </a:extLst>
              </a:tr>
              <a:tr h="333375">
                <a:tc>
                  <a:txBody>
                    <a:bodyPr/>
                    <a:lstStyle/>
                    <a:p>
                      <a:pPr algn="ctr" fontAlgn="ctr"/>
                      <a:r>
                        <a:rPr lang="es-CO" sz="1000" b="0" i="0" u="none" strike="noStrike">
                          <a:effectLst/>
                          <a:latin typeface="Arial" panose="020B0604020202020204" pitchFamily="34" charset="0"/>
                        </a:rPr>
                        <a:t>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Canones de arrendamiento del 01 de enero de 2020 al 31 de diciembre de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0" i="0" u="none" strike="noStrike">
                          <a:effectLst/>
                          <a:latin typeface="Arial" panose="020B0604020202020204" pitchFamily="34" charset="0"/>
                        </a:rPr>
                        <a:t>3,746,373,137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8769647"/>
                  </a:ext>
                </a:extLst>
              </a:tr>
              <a:tr h="333375">
                <a:tc>
                  <a:txBody>
                    <a:bodyPr/>
                    <a:lstStyle/>
                    <a:p>
                      <a:pPr algn="ctr" fontAlgn="ctr"/>
                      <a:r>
                        <a:rPr lang="es-CO" sz="1000" b="0" i="0" u="none" strike="noStrike">
                          <a:effectLst/>
                          <a:latin typeface="Arial" panose="020B0604020202020204" pitchFamily="34" charset="0"/>
                        </a:rPr>
                        <a:t>2021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Canones de arrendamiento del 01 de enero de 2021 al 01 de mayo de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0" i="0" u="none" strike="noStrike">
                          <a:effectLst/>
                          <a:latin typeface="Arial" panose="020B0604020202020204" pitchFamily="34" charset="0"/>
                        </a:rPr>
                        <a:t>1,323,718,508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2920882"/>
                  </a:ext>
                </a:extLst>
              </a:tr>
              <a:tr h="200025">
                <a:tc gridSpan="2">
                  <a:txBody>
                    <a:bodyPr/>
                    <a:lstStyle/>
                    <a:p>
                      <a:pPr algn="r" fontAlgn="ctr"/>
                      <a:r>
                        <a:rPr lang="es-CO" sz="1100" b="1" i="0" u="none" strike="noStrike">
                          <a:solidFill>
                            <a:srgbClr val="000000"/>
                          </a:solidFill>
                          <a:effectLst/>
                          <a:latin typeface="Calibri" panose="020F0502020204030204" pitchFamily="34" charset="0"/>
                        </a:rPr>
                        <a:t> Valor total Adición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r" fontAlgn="b"/>
                      <a:r>
                        <a:rPr lang="es-CO" sz="1000" b="1" i="0" u="none" strike="noStrike" dirty="0">
                          <a:effectLst/>
                          <a:latin typeface="Arial" panose="020B0604020202020204" pitchFamily="34" charset="0"/>
                        </a:rPr>
                        <a:t>$ 7,450,949,104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0559737"/>
                  </a:ext>
                </a:extLst>
              </a:tr>
            </a:tbl>
          </a:graphicData>
        </a:graphic>
      </p:graphicFrame>
      <p:pic>
        <p:nvPicPr>
          <p:cNvPr id="23" name="Imagen 22">
            <a:extLst>
              <a:ext uri="{FF2B5EF4-FFF2-40B4-BE49-F238E27FC236}">
                <a16:creationId xmlns:a16="http://schemas.microsoft.com/office/drawing/2014/main" id="{05DF2687-5A23-41D5-BC0A-EE7D4C595D48}"/>
              </a:ext>
            </a:extLst>
          </p:cNvPr>
          <p:cNvPicPr>
            <a:picLocks noChangeAspect="1"/>
          </p:cNvPicPr>
          <p:nvPr/>
        </p:nvPicPr>
        <p:blipFill>
          <a:blip r:embed="rId5"/>
          <a:stretch>
            <a:fillRect/>
          </a:stretch>
        </p:blipFill>
        <p:spPr>
          <a:xfrm>
            <a:off x="1717695" y="1497323"/>
            <a:ext cx="3287974" cy="2023956"/>
          </a:xfrm>
          <a:prstGeom prst="rect">
            <a:avLst/>
          </a:prstGeom>
        </p:spPr>
      </p:pic>
      <p:sp>
        <p:nvSpPr>
          <p:cNvPr id="24" name="Flecha: a la derecha 23">
            <a:extLst>
              <a:ext uri="{FF2B5EF4-FFF2-40B4-BE49-F238E27FC236}">
                <a16:creationId xmlns:a16="http://schemas.microsoft.com/office/drawing/2014/main" id="{50391682-5874-4E0A-87B2-547009152537}"/>
              </a:ext>
            </a:extLst>
          </p:cNvPr>
          <p:cNvSpPr/>
          <p:nvPr/>
        </p:nvSpPr>
        <p:spPr>
          <a:xfrm>
            <a:off x="5159229" y="2038525"/>
            <a:ext cx="936771" cy="3775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2420354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69735" y="6558033"/>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254146" y="888295"/>
            <a:ext cx="11560028" cy="5355312"/>
          </a:xfrm>
          <a:prstGeom prst="rect">
            <a:avLst/>
          </a:prstGeom>
          <a:noFill/>
        </p:spPr>
        <p:txBody>
          <a:bodyPr wrap="square" rtlCol="0">
            <a:spAutoFit/>
          </a:bodyPr>
          <a:lstStyle/>
          <a:p>
            <a:pPr algn="just"/>
            <a:r>
              <a:rPr lang="es-CO" dirty="0"/>
              <a:t>En el cuadro que se relaciona a continuación, se reflejan los contratos mas representativos suscritos entre </a:t>
            </a:r>
            <a:r>
              <a:rPr lang="es-CO" dirty="0" err="1"/>
              <a:t>Famoc</a:t>
            </a:r>
            <a:r>
              <a:rPr lang="es-CO" dirty="0"/>
              <a:t> </a:t>
            </a:r>
            <a:r>
              <a:rPr lang="es-CO" dirty="0" err="1"/>
              <a:t>Depanel</a:t>
            </a:r>
            <a:r>
              <a:rPr lang="es-CO" dirty="0"/>
              <a:t> S.A. y </a:t>
            </a:r>
            <a:r>
              <a:rPr lang="es-CO" dirty="0" err="1"/>
              <a:t>Organik</a:t>
            </a:r>
            <a:r>
              <a:rPr lang="es-CO" dirty="0"/>
              <a:t>, en algunas Entidades del Estado bajo la modalidad de espacios funcionales:</a:t>
            </a: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algn="just"/>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graphicFrame>
        <p:nvGraphicFramePr>
          <p:cNvPr id="4" name="Tabla 3">
            <a:extLst>
              <a:ext uri="{FF2B5EF4-FFF2-40B4-BE49-F238E27FC236}">
                <a16:creationId xmlns:a16="http://schemas.microsoft.com/office/drawing/2014/main" id="{C1A937AE-D7E8-48E0-ADF7-E2559F0E5B2C}"/>
              </a:ext>
            </a:extLst>
          </p:cNvPr>
          <p:cNvGraphicFramePr>
            <a:graphicFrameLocks noGrp="1"/>
          </p:cNvGraphicFramePr>
          <p:nvPr>
            <p:extLst/>
          </p:nvPr>
        </p:nvGraphicFramePr>
        <p:xfrm>
          <a:off x="1241730" y="1946245"/>
          <a:ext cx="9708540" cy="3360732"/>
        </p:xfrm>
        <a:graphic>
          <a:graphicData uri="http://schemas.openxmlformats.org/drawingml/2006/table">
            <a:tbl>
              <a:tblPr/>
              <a:tblGrid>
                <a:gridCol w="1098331">
                  <a:extLst>
                    <a:ext uri="{9D8B030D-6E8A-4147-A177-3AD203B41FA5}">
                      <a16:colId xmlns:a16="http://schemas.microsoft.com/office/drawing/2014/main" val="850342899"/>
                    </a:ext>
                  </a:extLst>
                </a:gridCol>
                <a:gridCol w="2787731">
                  <a:extLst>
                    <a:ext uri="{9D8B030D-6E8A-4147-A177-3AD203B41FA5}">
                      <a16:colId xmlns:a16="http://schemas.microsoft.com/office/drawing/2014/main" val="4012787231"/>
                    </a:ext>
                  </a:extLst>
                </a:gridCol>
                <a:gridCol w="2434855">
                  <a:extLst>
                    <a:ext uri="{9D8B030D-6E8A-4147-A177-3AD203B41FA5}">
                      <a16:colId xmlns:a16="http://schemas.microsoft.com/office/drawing/2014/main" val="1347091070"/>
                    </a:ext>
                  </a:extLst>
                </a:gridCol>
                <a:gridCol w="899837">
                  <a:extLst>
                    <a:ext uri="{9D8B030D-6E8A-4147-A177-3AD203B41FA5}">
                      <a16:colId xmlns:a16="http://schemas.microsoft.com/office/drawing/2014/main" val="2927998202"/>
                    </a:ext>
                  </a:extLst>
                </a:gridCol>
                <a:gridCol w="1058632">
                  <a:extLst>
                    <a:ext uri="{9D8B030D-6E8A-4147-A177-3AD203B41FA5}">
                      <a16:colId xmlns:a16="http://schemas.microsoft.com/office/drawing/2014/main" val="1900941267"/>
                    </a:ext>
                  </a:extLst>
                </a:gridCol>
                <a:gridCol w="1429154">
                  <a:extLst>
                    <a:ext uri="{9D8B030D-6E8A-4147-A177-3AD203B41FA5}">
                      <a16:colId xmlns:a16="http://schemas.microsoft.com/office/drawing/2014/main" val="2526114210"/>
                    </a:ext>
                  </a:extLst>
                </a:gridCol>
              </a:tblGrid>
              <a:tr h="280867">
                <a:tc gridSpan="6">
                  <a:txBody>
                    <a:bodyPr/>
                    <a:lstStyle/>
                    <a:p>
                      <a:pPr algn="ctr" fontAlgn="ctr"/>
                      <a:r>
                        <a:rPr lang="es-CO" sz="1400" b="1" i="0" u="none" strike="noStrike" dirty="0">
                          <a:solidFill>
                            <a:srgbClr val="000000"/>
                          </a:solidFill>
                          <a:effectLst/>
                          <a:latin typeface="Calibri" panose="020F0502020204030204" pitchFamily="34" charset="0"/>
                        </a:rPr>
                        <a:t>CONTRATOS SUSCRITOS CON ENTIDADES ESTATALES (Cifras antes de IVA)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39085936"/>
                  </a:ext>
                </a:extLst>
              </a:tr>
              <a:tr h="581107">
                <a:tc>
                  <a:txBody>
                    <a:bodyPr/>
                    <a:lstStyle/>
                    <a:p>
                      <a:pPr algn="ctr" fontAlgn="ctr"/>
                      <a:r>
                        <a:rPr lang="es-CO" sz="1100" b="1" i="0" u="none" strike="noStrike">
                          <a:solidFill>
                            <a:srgbClr val="000000"/>
                          </a:solidFill>
                          <a:effectLst/>
                          <a:latin typeface="Calibri" panose="020F0502020204030204" pitchFamily="34" charset="0"/>
                        </a:rPr>
                        <a:t>CONTRATO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ENTIDAD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UBICACIÓN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AREA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VALOR METRO CUADRADO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VALOR DEL CANON MENSUAL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88233473"/>
                  </a:ext>
                </a:extLst>
              </a:tr>
              <a:tr h="387404">
                <a:tc>
                  <a:txBody>
                    <a:bodyPr/>
                    <a:lstStyle/>
                    <a:p>
                      <a:pPr algn="ctr" fontAlgn="ctr"/>
                      <a:r>
                        <a:rPr lang="es-CO" sz="1100" b="0" i="0" u="none" strike="noStrike">
                          <a:solidFill>
                            <a:srgbClr val="000000"/>
                          </a:solidFill>
                          <a:effectLst/>
                          <a:latin typeface="Calibri" panose="020F0502020204030204" pitchFamily="34" charset="0"/>
                        </a:rPr>
                        <a:t>407-2018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Secretaria de Seguridad del Distrito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26 No. 57 - 41 Pisos 6, 13, 15 y 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4160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93,533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389,097,280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612715"/>
                  </a:ext>
                </a:extLst>
              </a:tr>
              <a:tr h="455201">
                <a:tc>
                  <a:txBody>
                    <a:bodyPr/>
                    <a:lstStyle/>
                    <a:p>
                      <a:pPr algn="ctr" fontAlgn="ctr"/>
                      <a:r>
                        <a:rPr lang="es-CO" sz="1100" b="0" i="0" u="none" strike="noStrike">
                          <a:solidFill>
                            <a:srgbClr val="000000"/>
                          </a:solidFill>
                          <a:effectLst/>
                          <a:latin typeface="Calibri" panose="020F0502020204030204" pitchFamily="34" charset="0"/>
                        </a:rPr>
                        <a:t>2015-2014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Agencia Nacional de Defensa Juridica del Estado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Cra 7 No. 75 -66 Piso 2 y 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1949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110,798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215,945,302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078281"/>
                  </a:ext>
                </a:extLst>
              </a:tr>
              <a:tr h="300238">
                <a:tc>
                  <a:txBody>
                    <a:bodyPr/>
                    <a:lstStyle/>
                    <a:p>
                      <a:pPr algn="ctr" fontAlgn="ctr"/>
                      <a:r>
                        <a:rPr lang="es-CO" sz="1100" b="0" i="0" u="none" strike="noStrike">
                          <a:solidFill>
                            <a:srgbClr val="000000"/>
                          </a:solidFill>
                          <a:effectLst/>
                          <a:latin typeface="Calibri" panose="020F0502020204030204" pitchFamily="34" charset="0"/>
                        </a:rPr>
                        <a:t>001-2017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Fondo PAZ</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95 No. 13 - 35/43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2938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84,733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248,945,554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1282171"/>
                  </a:ext>
                </a:extLst>
              </a:tr>
              <a:tr h="387404">
                <a:tc>
                  <a:txBody>
                    <a:bodyPr/>
                    <a:lstStyle/>
                    <a:p>
                      <a:pPr algn="ctr" fontAlgn="ctr"/>
                      <a:r>
                        <a:rPr lang="es-CO" sz="1100" b="0" i="0" u="none" strike="noStrike">
                          <a:solidFill>
                            <a:srgbClr val="000000"/>
                          </a:solidFill>
                          <a:effectLst/>
                          <a:latin typeface="Calibri" panose="020F0502020204030204" pitchFamily="34" charset="0"/>
                        </a:rPr>
                        <a:t>33-2018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Ministerio de Defensa Nacional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26 No. 69 - 76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14645.93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130,248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1,907,603,091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124501"/>
                  </a:ext>
                </a:extLst>
              </a:tr>
              <a:tr h="581107">
                <a:tc>
                  <a:txBody>
                    <a:bodyPr/>
                    <a:lstStyle/>
                    <a:p>
                      <a:pPr algn="ctr" fontAlgn="ctr"/>
                      <a:r>
                        <a:rPr lang="es-CO" sz="1100" b="0" i="0" u="none" strike="noStrike">
                          <a:solidFill>
                            <a:srgbClr val="000000"/>
                          </a:solidFill>
                          <a:effectLst/>
                          <a:latin typeface="Calibri" panose="020F0502020204030204" pitchFamily="34" charset="0"/>
                        </a:rPr>
                        <a:t>001-2017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ADRES - Administradora de los Recursos del Sistema de Seguridad Social en Salud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26 No. 69 - 76 Oficinas 1701, 1702, 1703, 1704 y 1705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2332.57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105,683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246,512,995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2205026"/>
                  </a:ext>
                </a:extLst>
              </a:tr>
              <a:tr h="387404">
                <a:tc>
                  <a:txBody>
                    <a:bodyPr/>
                    <a:lstStyle/>
                    <a:p>
                      <a:pPr algn="ctr" fontAlgn="ctr"/>
                      <a:r>
                        <a:rPr lang="es-CO" sz="1100" b="0" i="0" u="none" strike="noStrike">
                          <a:solidFill>
                            <a:srgbClr val="000000"/>
                          </a:solidFill>
                          <a:effectLst/>
                          <a:latin typeface="Calibri" panose="020F0502020204030204" pitchFamily="34" charset="0"/>
                        </a:rPr>
                        <a:t>004-2015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Parques Nacionales Naturales de Colombia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74 No. 12 - 49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2120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97,642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207,001,040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060623"/>
                  </a:ext>
                </a:extLst>
              </a:tr>
            </a:tbl>
          </a:graphicData>
        </a:graphic>
      </p:graphicFrame>
    </p:spTree>
    <p:extLst>
      <p:ext uri="{BB962C8B-B14F-4D97-AF65-F5344CB8AC3E}">
        <p14:creationId xmlns:p14="http://schemas.microsoft.com/office/powerpoint/2010/main" val="20210088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254146" y="888295"/>
            <a:ext cx="11560028" cy="6370975"/>
          </a:xfrm>
          <a:prstGeom prst="rect">
            <a:avLst/>
          </a:prstGeom>
          <a:noFill/>
        </p:spPr>
        <p:txBody>
          <a:bodyPr wrap="square" rtlCol="0">
            <a:spAutoFit/>
          </a:bodyPr>
          <a:lstStyle/>
          <a:p>
            <a:pPr marL="342900" indent="-342900" algn="just">
              <a:buFont typeface="Wingdings" panose="05000000000000000000" pitchFamily="2" charset="2"/>
              <a:buChar char="q"/>
            </a:pPr>
            <a:endParaRPr lang="es-CO" dirty="0"/>
          </a:p>
          <a:p>
            <a:pPr algn="just"/>
            <a:r>
              <a:rPr lang="es-CO" sz="2400" b="1" dirty="0">
                <a:solidFill>
                  <a:srgbClr val="293166"/>
                </a:solidFill>
              </a:rPr>
              <a:t>SOLICITUD DE APROBACIÓN:</a:t>
            </a:r>
          </a:p>
          <a:p>
            <a:pPr algn="just"/>
            <a:endParaRPr lang="es-CO" sz="2400" b="1" dirty="0"/>
          </a:p>
          <a:p>
            <a:pPr algn="just"/>
            <a:r>
              <a:rPr lang="es-CO" sz="2400" b="1" dirty="0"/>
              <a:t>Adición</a:t>
            </a:r>
            <a:r>
              <a:rPr lang="es-CO" sz="2400" dirty="0"/>
              <a:t>: </a:t>
            </a:r>
            <a:r>
              <a:rPr lang="es-ES" sz="2400" dirty="0"/>
              <a:t>El valor de la presente adición es de ($</a:t>
            </a:r>
            <a:r>
              <a:rPr lang="es-CO" sz="2400" dirty="0"/>
              <a:t>7.450.949.104</a:t>
            </a:r>
            <a:r>
              <a:rPr lang="es-ES" sz="2400" dirty="0"/>
              <a:t>) SIETE MIL CUATROCIENTOS CINCUENTA MILLONES NOVECIENTOS CUARENTA Y NUEVE MIL CIENTO CUATRO PESOS M/CTE. Valor que incluye IVA y todos los impuestos, tasas y contribuciones a que haya lugar.</a:t>
            </a:r>
          </a:p>
          <a:p>
            <a:pPr algn="just"/>
            <a:endParaRPr lang="es-ES" sz="2400" dirty="0"/>
          </a:p>
          <a:p>
            <a:pPr algn="just"/>
            <a:r>
              <a:rPr lang="es-CO" sz="2400" b="1" dirty="0"/>
              <a:t>Prorroga</a:t>
            </a:r>
            <a:r>
              <a:rPr lang="es-CO" sz="2400" dirty="0"/>
              <a:t>: La prórroga solicitada es de veinticuatro (24) meses, la nueva vigencia del contrato será hasta el 1° de mayo de 2021.</a:t>
            </a:r>
          </a:p>
          <a:p>
            <a:pPr algn="just"/>
            <a:endParaRPr lang="es-CO" sz="2400" dirty="0"/>
          </a:p>
          <a:p>
            <a:pPr algn="just"/>
            <a:r>
              <a:rPr lang="es-CO" sz="2400" b="1" dirty="0"/>
              <a:t>Solicitud</a:t>
            </a:r>
            <a:r>
              <a:rPr lang="es-CO" sz="2400" dirty="0"/>
              <a:t>: Aprobación por parte de la Junta Directiva de la SAE SAS, de la adición y prorroga del contrato 055 de 2015 por un monto de </a:t>
            </a:r>
            <a:r>
              <a:rPr lang="es-ES" sz="2400" dirty="0"/>
              <a:t>$</a:t>
            </a:r>
            <a:r>
              <a:rPr lang="es-CO" sz="2400" dirty="0"/>
              <a:t>7.450.949.104 y un plazo de veinticuatro (24) meses respectivamente.</a:t>
            </a:r>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sz="2400" dirty="0"/>
          </a:p>
          <a:p>
            <a:pPr marL="342900" indent="-342900" algn="just">
              <a:buFont typeface="Wingdings" panose="05000000000000000000" pitchFamily="2" charset="2"/>
              <a:buChar char="q"/>
            </a:pPr>
            <a:endParaRPr lang="es-CO" sz="2400"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spTree>
    <p:extLst>
      <p:ext uri="{BB962C8B-B14F-4D97-AF65-F5344CB8AC3E}">
        <p14:creationId xmlns:p14="http://schemas.microsoft.com/office/powerpoint/2010/main" val="1288091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49837" y="2367171"/>
            <a:ext cx="9143999" cy="2123658"/>
          </a:xfrm>
          <a:prstGeom prst="rect">
            <a:avLst/>
          </a:prstGeom>
          <a:noFill/>
        </p:spPr>
        <p:txBody>
          <a:bodyPr wrap="square" rtlCol="0">
            <a:spAutoFit/>
          </a:bodyPr>
          <a:lstStyle/>
          <a:p>
            <a:pPr algn="ctr"/>
            <a:r>
              <a:rPr lang="es-CO" sz="4400" b="1" dirty="0">
                <a:solidFill>
                  <a:srgbClr val="002060"/>
                </a:solidFill>
              </a:rPr>
              <a:t>5.CONTRATO DE AGENCIA DE VIAJES (TRANSPORTE AEREO Y ALOJAMIENTO)</a:t>
            </a:r>
            <a:endParaRPr lang="es-ES" sz="4400" b="1" dirty="0">
              <a:solidFill>
                <a:srgbClr val="002060"/>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6349560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19526" y="917504"/>
            <a:ext cx="3834527" cy="954107"/>
          </a:xfrm>
          <a:prstGeom prst="rect">
            <a:avLst/>
          </a:prstGeom>
          <a:noFill/>
        </p:spPr>
        <p:txBody>
          <a:bodyPr wrap="square" rtlCol="0">
            <a:spAutoFit/>
          </a:bodyPr>
          <a:lstStyle/>
          <a:p>
            <a:r>
              <a:rPr lang="es-CO" sz="2800" b="1" dirty="0">
                <a:solidFill>
                  <a:schemeClr val="bg1">
                    <a:lumMod val="50000"/>
                  </a:schemeClr>
                </a:solidFill>
                <a:latin typeface="Raleway"/>
              </a:rPr>
              <a:t>Contrato actual – Agencia de Viajes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93782"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59DE5710-5DA3-4953-85D3-1C3987FBBAC4}"/>
              </a:ext>
            </a:extLst>
          </p:cNvPr>
          <p:cNvSpPr txBox="1"/>
          <p:nvPr/>
        </p:nvSpPr>
        <p:spPr>
          <a:xfrm>
            <a:off x="4201963" y="911242"/>
            <a:ext cx="6953065"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Para atender las necesidades de alojamiento y transporte </a:t>
            </a:r>
            <a:r>
              <a:rPr lang="es-ES" sz="1600"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aéreo que surjan con ocasión de </a:t>
            </a:r>
            <a:r>
              <a:rPr kumimoji="0" lang="es-CO"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las comisiones de servicios y autorizaciones de desplazamiento,</a:t>
            </a:r>
            <a:r>
              <a:rPr kumimoji="0" lang="es-ES"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 l</a:t>
            </a:r>
            <a:r>
              <a:rPr kumimoji="0" lang="es-CO"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a Sociedad de Activos Especiales SAS, suscribió un contrato con las siguientes características:</a:t>
            </a:r>
          </a:p>
        </p:txBody>
      </p:sp>
      <p:graphicFrame>
        <p:nvGraphicFramePr>
          <p:cNvPr id="10" name="Tabla 9">
            <a:extLst>
              <a:ext uri="{FF2B5EF4-FFF2-40B4-BE49-F238E27FC236}">
                <a16:creationId xmlns:a16="http://schemas.microsoft.com/office/drawing/2014/main" id="{A46882F1-DC0A-4141-9E1B-E77285B8B67C}"/>
              </a:ext>
            </a:extLst>
          </p:cNvPr>
          <p:cNvGraphicFramePr>
            <a:graphicFrameLocks noGrp="1"/>
          </p:cNvGraphicFramePr>
          <p:nvPr>
            <p:extLst/>
          </p:nvPr>
        </p:nvGraphicFramePr>
        <p:xfrm>
          <a:off x="1089124" y="2315361"/>
          <a:ext cx="9413820" cy="3522346"/>
        </p:xfrm>
        <a:graphic>
          <a:graphicData uri="http://schemas.openxmlformats.org/drawingml/2006/table">
            <a:tbl>
              <a:tblPr firstRow="1" firstCol="1" lastRow="1" lastCol="1" bandRow="1" bandCol="1">
                <a:tableStyleId>{69012ECD-51FC-41F1-AA8D-1B2483CD663E}</a:tableStyleId>
              </a:tblPr>
              <a:tblGrid>
                <a:gridCol w="2897248">
                  <a:extLst>
                    <a:ext uri="{9D8B030D-6E8A-4147-A177-3AD203B41FA5}">
                      <a16:colId xmlns:a16="http://schemas.microsoft.com/office/drawing/2014/main" val="145393208"/>
                    </a:ext>
                  </a:extLst>
                </a:gridCol>
                <a:gridCol w="6516572">
                  <a:extLst>
                    <a:ext uri="{9D8B030D-6E8A-4147-A177-3AD203B41FA5}">
                      <a16:colId xmlns:a16="http://schemas.microsoft.com/office/drawing/2014/main" val="4047936603"/>
                    </a:ext>
                  </a:extLst>
                </a:gridCol>
              </a:tblGrid>
              <a:tr h="215289">
                <a:tc>
                  <a:txBody>
                    <a:bodyPr/>
                    <a:lstStyle/>
                    <a:p>
                      <a:pPr>
                        <a:lnSpc>
                          <a:spcPct val="115000"/>
                        </a:lnSpc>
                        <a:spcAft>
                          <a:spcPts val="0"/>
                        </a:spcAft>
                      </a:pPr>
                      <a:r>
                        <a:rPr lang="es-CO" sz="1400" dirty="0">
                          <a:effectLst/>
                        </a:rPr>
                        <a:t>CONTRATO No.: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dirty="0">
                          <a:effectLst/>
                        </a:rPr>
                        <a:t>029-2018</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724529582"/>
                  </a:ext>
                </a:extLst>
              </a:tr>
              <a:tr h="1027982">
                <a:tc>
                  <a:txBody>
                    <a:bodyPr/>
                    <a:lstStyle/>
                    <a:p>
                      <a:pPr>
                        <a:lnSpc>
                          <a:spcPct val="115000"/>
                        </a:lnSpc>
                        <a:spcAft>
                          <a:spcPts val="0"/>
                        </a:spcAft>
                      </a:pPr>
                      <a:r>
                        <a:rPr lang="es-CO" sz="1400" dirty="0">
                          <a:effectLst/>
                        </a:rPr>
                        <a:t>OBJETO: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ES" sz="1400" b="0" kern="1200" dirty="0">
                          <a:solidFill>
                            <a:schemeClr val="tx1"/>
                          </a:solidFill>
                          <a:effectLst/>
                          <a:latin typeface="+mn-lt"/>
                          <a:ea typeface="+mn-ea"/>
                          <a:cs typeface="+mn-cs"/>
                        </a:rPr>
                        <a:t>“Contratar el servicio de agencia de viajes con cobertura nacional e internacional para el suministro de tiquetes aéreos y reservas hoteleras, de acuerdo con los requerimientos de la Sociedad de Activos Especiales SAE SAS, de conformidad con el pliego de condiciones del Concurso Público 2 de 2018, la propuesta presentada y el contrato.”</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878309669"/>
                  </a:ext>
                </a:extLst>
              </a:tr>
              <a:tr h="358077">
                <a:tc>
                  <a:txBody>
                    <a:bodyPr/>
                    <a:lstStyle/>
                    <a:p>
                      <a:pPr>
                        <a:lnSpc>
                          <a:spcPct val="115000"/>
                        </a:lnSpc>
                        <a:spcAft>
                          <a:spcPts val="0"/>
                        </a:spcAft>
                      </a:pPr>
                      <a:r>
                        <a:rPr lang="es-CO" sz="1400" dirty="0">
                          <a:effectLst/>
                        </a:rPr>
                        <a:t>CONTRATISTA: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1" kern="1200" dirty="0">
                          <a:solidFill>
                            <a:schemeClr val="tx1"/>
                          </a:solidFill>
                          <a:effectLst/>
                          <a:latin typeface="+mn-lt"/>
                          <a:ea typeface="+mn-ea"/>
                          <a:cs typeface="+mn-cs"/>
                        </a:rPr>
                        <a:t>ESCOBAR OSPINA S.A.S</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897047095"/>
                  </a:ext>
                </a:extLst>
              </a:tr>
              <a:tr h="621115">
                <a:tc>
                  <a:txBody>
                    <a:bodyPr/>
                    <a:lstStyle/>
                    <a:p>
                      <a:pPr>
                        <a:lnSpc>
                          <a:spcPct val="115000"/>
                        </a:lnSpc>
                        <a:spcAft>
                          <a:spcPts val="0"/>
                        </a:spcAft>
                      </a:pPr>
                      <a:r>
                        <a:rPr lang="es-CO" sz="1400" dirty="0">
                          <a:effectLst/>
                        </a:rPr>
                        <a:t>VALOR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lang="es-CO" sz="1600" b="0" i="0" kern="1200" dirty="0">
                          <a:solidFill>
                            <a:schemeClr val="tx1"/>
                          </a:solidFill>
                          <a:effectLst/>
                          <a:latin typeface="+mn-lt"/>
                          <a:ea typeface="+mn-ea"/>
                          <a:cs typeface="+mn-cs"/>
                        </a:rPr>
                        <a:t>MIL NOVECIENTOS SESENTA Y UN MILLONES OCHOCIENTOS SETENTA Y OCHO MIL QUINIENTOS NOVENTA Y CUATRO </a:t>
                      </a:r>
                      <a:r>
                        <a:rPr lang="es-ES" sz="1400" b="0" dirty="0">
                          <a:solidFill>
                            <a:schemeClr val="tx1"/>
                          </a:solidFill>
                          <a:effectLst/>
                        </a:rPr>
                        <a:t>PESOS ($1.961.878.594</a:t>
                      </a:r>
                      <a:r>
                        <a:rPr lang="es-CO" sz="1400" b="0" dirty="0">
                          <a:solidFill>
                            <a:schemeClr val="tx1"/>
                          </a:solidFill>
                          <a:effectLst/>
                        </a:rPr>
                        <a:t>.oo)</a:t>
                      </a:r>
                      <a:r>
                        <a:rPr lang="es-ES" sz="1400" b="0" dirty="0">
                          <a:solidFill>
                            <a:schemeClr val="tx1"/>
                          </a:solidFill>
                          <a:effectLst/>
                        </a:rPr>
                        <a:t> M/ CTE </a:t>
                      </a:r>
                      <a:endParaRPr lang="es-CO"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994007560"/>
                  </a:ext>
                </a:extLst>
              </a:tr>
              <a:tr h="577663">
                <a:tc>
                  <a:txBody>
                    <a:bodyPr/>
                    <a:lstStyle/>
                    <a:p>
                      <a:pPr>
                        <a:lnSpc>
                          <a:spcPct val="115000"/>
                        </a:lnSpc>
                        <a:spcAft>
                          <a:spcPts val="0"/>
                        </a:spcAft>
                      </a:pPr>
                      <a:r>
                        <a:rPr lang="es-CO" sz="1400" dirty="0">
                          <a:effectLst/>
                        </a:rPr>
                        <a:t>PLAZO DE EJECUCIÓN Y VIGENCIA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CO" sz="1400" b="0" dirty="0">
                          <a:solidFill>
                            <a:schemeClr val="tx1"/>
                          </a:solidFill>
                          <a:effectLst/>
                        </a:rPr>
                        <a:t>La ejecución del contrato es</a:t>
                      </a:r>
                      <a:r>
                        <a:rPr lang="es-CO" sz="1400" b="0" baseline="0" dirty="0">
                          <a:solidFill>
                            <a:schemeClr val="tx1"/>
                          </a:solidFill>
                          <a:effectLst/>
                        </a:rPr>
                        <a:t> de doce </a:t>
                      </a:r>
                      <a:r>
                        <a:rPr lang="es-CO" sz="1400" b="0" dirty="0">
                          <a:solidFill>
                            <a:schemeClr val="tx1"/>
                          </a:solidFill>
                          <a:effectLst/>
                        </a:rPr>
                        <a:t>(12) meses.</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414850377"/>
                  </a:ext>
                </a:extLst>
              </a:tr>
              <a:tr h="321163">
                <a:tc>
                  <a:txBody>
                    <a:bodyPr/>
                    <a:lstStyle/>
                    <a:p>
                      <a:pPr>
                        <a:lnSpc>
                          <a:spcPct val="115000"/>
                        </a:lnSpc>
                        <a:spcAft>
                          <a:spcPts val="0"/>
                        </a:spcAft>
                      </a:pPr>
                      <a:r>
                        <a:rPr lang="es-CO" sz="1400" dirty="0">
                          <a:effectLst/>
                        </a:rPr>
                        <a:t>FECHA DE INICIO: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01/06/2018  </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81697236"/>
                  </a:ext>
                </a:extLst>
              </a:tr>
              <a:tr h="385396">
                <a:tc>
                  <a:txBody>
                    <a:bodyPr/>
                    <a:lstStyle/>
                    <a:p>
                      <a:pPr>
                        <a:lnSpc>
                          <a:spcPct val="115000"/>
                        </a:lnSpc>
                        <a:spcAft>
                          <a:spcPts val="0"/>
                        </a:spcAft>
                      </a:pPr>
                      <a:r>
                        <a:rPr lang="es-CO" sz="1400" dirty="0">
                          <a:effectLst/>
                        </a:rPr>
                        <a:t>FECHA DE TERMINACIÓN: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31/05/2019</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23964370"/>
                  </a:ext>
                </a:extLst>
              </a:tr>
            </a:tbl>
          </a:graphicData>
        </a:graphic>
      </p:graphicFrame>
    </p:spTree>
    <p:extLst>
      <p:ext uri="{BB962C8B-B14F-4D97-AF65-F5344CB8AC3E}">
        <p14:creationId xmlns:p14="http://schemas.microsoft.com/office/powerpoint/2010/main" val="35095805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4452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5291381" y="912037"/>
            <a:ext cx="5498983" cy="819583"/>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de la Agencia de Viajes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140163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14" name="2 Subtítulo">
            <a:extLst>
              <a:ext uri="{FF2B5EF4-FFF2-40B4-BE49-F238E27FC236}">
                <a16:creationId xmlns:a16="http://schemas.microsoft.com/office/drawing/2014/main" id="{B48C4880-1A83-4DFD-ABF5-A43777001C34}"/>
              </a:ext>
            </a:extLst>
          </p:cNvPr>
          <p:cNvSpPr txBox="1">
            <a:spLocks/>
          </p:cNvSpPr>
          <p:nvPr/>
        </p:nvSpPr>
        <p:spPr>
          <a:xfrm>
            <a:off x="1583769" y="2696670"/>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Justificación</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5" name="3 Abrir llave">
            <a:extLst>
              <a:ext uri="{FF2B5EF4-FFF2-40B4-BE49-F238E27FC236}">
                <a16:creationId xmlns:a16="http://schemas.microsoft.com/office/drawing/2014/main" id="{3D9E5102-2EE8-4804-A5C6-C9AFDC4AB7B6}"/>
              </a:ext>
            </a:extLst>
          </p:cNvPr>
          <p:cNvSpPr/>
          <p:nvPr/>
        </p:nvSpPr>
        <p:spPr>
          <a:xfrm>
            <a:off x="3647728" y="1832573"/>
            <a:ext cx="396044" cy="216024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6" name="2 CuadroTexto">
            <a:extLst>
              <a:ext uri="{FF2B5EF4-FFF2-40B4-BE49-F238E27FC236}">
                <a16:creationId xmlns:a16="http://schemas.microsoft.com/office/drawing/2014/main" id="{09E8637A-3DE3-4C98-B428-30D1F22DEC49}"/>
              </a:ext>
            </a:extLst>
          </p:cNvPr>
          <p:cNvSpPr txBox="1"/>
          <p:nvPr/>
        </p:nvSpPr>
        <p:spPr>
          <a:xfrm>
            <a:off x="4151783" y="1785209"/>
            <a:ext cx="6812627" cy="2031325"/>
          </a:xfrm>
          <a:prstGeom prst="rect">
            <a:avLst/>
          </a:prstGeom>
          <a:noFill/>
        </p:spPr>
        <p:txBody>
          <a:bodyPr wrap="square" rtlCol="0">
            <a:spAutoFit/>
          </a:bodyPr>
          <a:lstStyle/>
          <a:p>
            <a:pPr algn="just"/>
            <a:r>
              <a:rPr lang="es-CO" sz="1600" dirty="0"/>
              <a:t>La Sociedad de Activos Especiales S.A.S </a:t>
            </a:r>
            <a:r>
              <a:rPr lang="es-CO" dirty="0"/>
              <a:t>requiere hacer presencia a nivel nacional e internacional de sus servidores, los cuales deben trasladarse en comisión de servicios o desplazamiento al interior o exterior del país,  debiendo ellos efectuar actividades propias del objeto de la Sociedad dada la naturaleza de su relación laboral (Planta, trabajadores en misión, contratistas, etc.),  en lugares diferentes a la sede habitual de la prestación de sus servicios.</a:t>
            </a:r>
            <a:endParaRPr lang="es-CO" sz="1600" dirty="0"/>
          </a:p>
        </p:txBody>
      </p:sp>
      <p:sp>
        <p:nvSpPr>
          <p:cNvPr id="17" name="2 Subtítulo">
            <a:extLst>
              <a:ext uri="{FF2B5EF4-FFF2-40B4-BE49-F238E27FC236}">
                <a16:creationId xmlns:a16="http://schemas.microsoft.com/office/drawing/2014/main" id="{F662B247-1A9B-4EDB-871D-98D19B1B1AEF}"/>
              </a:ext>
            </a:extLst>
          </p:cNvPr>
          <p:cNvSpPr txBox="1">
            <a:spLocks/>
          </p:cNvSpPr>
          <p:nvPr/>
        </p:nvSpPr>
        <p:spPr>
          <a:xfrm>
            <a:off x="1830186" y="4951565"/>
            <a:ext cx="1385495"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Objeto</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8" name="44 Abrir llave">
            <a:extLst>
              <a:ext uri="{FF2B5EF4-FFF2-40B4-BE49-F238E27FC236}">
                <a16:creationId xmlns:a16="http://schemas.microsoft.com/office/drawing/2014/main" id="{F53C4284-10FA-4D11-B5C3-77E0ED48F880}"/>
              </a:ext>
            </a:extLst>
          </p:cNvPr>
          <p:cNvSpPr/>
          <p:nvPr/>
        </p:nvSpPr>
        <p:spPr>
          <a:xfrm>
            <a:off x="3658184" y="4547089"/>
            <a:ext cx="288032" cy="1543318"/>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9" name="43 CuadroTexto">
            <a:extLst>
              <a:ext uri="{FF2B5EF4-FFF2-40B4-BE49-F238E27FC236}">
                <a16:creationId xmlns:a16="http://schemas.microsoft.com/office/drawing/2014/main" id="{AE446554-1C5B-4DF7-BBEB-A21253B997B9}"/>
              </a:ext>
            </a:extLst>
          </p:cNvPr>
          <p:cNvSpPr txBox="1"/>
          <p:nvPr/>
        </p:nvSpPr>
        <p:spPr>
          <a:xfrm>
            <a:off x="4151783" y="4627727"/>
            <a:ext cx="6745515" cy="1200329"/>
          </a:xfrm>
          <a:prstGeom prst="rect">
            <a:avLst/>
          </a:prstGeom>
          <a:noFill/>
        </p:spPr>
        <p:txBody>
          <a:bodyPr wrap="square" rtlCol="0">
            <a:spAutoFit/>
          </a:bodyPr>
          <a:lstStyle/>
          <a:p>
            <a:pPr algn="just"/>
            <a:r>
              <a:rPr lang="es-CO" sz="1600" dirty="0"/>
              <a:t>Contratar </a:t>
            </a:r>
            <a:r>
              <a:rPr lang="es-ES" dirty="0"/>
              <a:t>el servicio de agencia de viajes con cobertura nacional e internacional para el suministro de tiquetes aéreos y reservas hoteleras, de acuerdo con los requerimientos de la Sociedad de Activos Especiales SAE SAS.</a:t>
            </a:r>
            <a:r>
              <a:rPr lang="es-CO" sz="1500" dirty="0">
                <a:latin typeface="Arial Narrow" panose="020B0606020202030204" pitchFamily="34" charset="0"/>
              </a:rPr>
              <a:t>  </a:t>
            </a:r>
          </a:p>
        </p:txBody>
      </p:sp>
    </p:spTree>
    <p:extLst>
      <p:ext uri="{BB962C8B-B14F-4D97-AF65-F5344CB8AC3E}">
        <p14:creationId xmlns:p14="http://schemas.microsoft.com/office/powerpoint/2010/main" val="16978716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93782" y="653361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5291381" y="912037"/>
            <a:ext cx="5498983" cy="819583"/>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de la Agencia de Viajes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140163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20" name="Rectángulo 19">
            <a:extLst>
              <a:ext uri="{FF2B5EF4-FFF2-40B4-BE49-F238E27FC236}">
                <a16:creationId xmlns:a16="http://schemas.microsoft.com/office/drawing/2014/main" id="{03B38B64-680E-4F92-ACE5-0CC4A737CB43}"/>
              </a:ext>
            </a:extLst>
          </p:cNvPr>
          <p:cNvSpPr/>
          <p:nvPr/>
        </p:nvSpPr>
        <p:spPr>
          <a:xfrm>
            <a:off x="2260655" y="1962936"/>
            <a:ext cx="679994" cy="369332"/>
          </a:xfrm>
          <a:prstGeom prst="rect">
            <a:avLst/>
          </a:prstGeom>
        </p:spPr>
        <p:txBody>
          <a:bodyPr wrap="square">
            <a:spAutoFit/>
          </a:bodyPr>
          <a:lstStyle/>
          <a:p>
            <a:pPr>
              <a:spcBef>
                <a:spcPct val="20000"/>
              </a:spcBef>
              <a:defRPr/>
            </a:pPr>
            <a:r>
              <a:rPr lang="es-ES" b="1" dirty="0">
                <a:solidFill>
                  <a:schemeClr val="accent1">
                    <a:lumMod val="75000"/>
                  </a:schemeClr>
                </a:solidFill>
                <a:latin typeface="Arial Narrow" panose="020B0606020202030204" pitchFamily="34" charset="0"/>
              </a:rPr>
              <a:t>Plazo</a:t>
            </a:r>
          </a:p>
        </p:txBody>
      </p:sp>
      <p:sp>
        <p:nvSpPr>
          <p:cNvPr id="21" name="12 Abrir llave">
            <a:extLst>
              <a:ext uri="{FF2B5EF4-FFF2-40B4-BE49-F238E27FC236}">
                <a16:creationId xmlns:a16="http://schemas.microsoft.com/office/drawing/2014/main" id="{4F63DFD7-ECDA-4316-97C7-B651808C279A}"/>
              </a:ext>
            </a:extLst>
          </p:cNvPr>
          <p:cNvSpPr/>
          <p:nvPr/>
        </p:nvSpPr>
        <p:spPr>
          <a:xfrm>
            <a:off x="3410118" y="1829217"/>
            <a:ext cx="243644" cy="57885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2" name="Rectángulo 21">
            <a:extLst>
              <a:ext uri="{FF2B5EF4-FFF2-40B4-BE49-F238E27FC236}">
                <a16:creationId xmlns:a16="http://schemas.microsoft.com/office/drawing/2014/main" id="{393DC4D8-8186-4BCE-A195-218E4D840031}"/>
              </a:ext>
            </a:extLst>
          </p:cNvPr>
          <p:cNvSpPr/>
          <p:nvPr/>
        </p:nvSpPr>
        <p:spPr>
          <a:xfrm>
            <a:off x="3716776" y="1924464"/>
            <a:ext cx="6384140" cy="369332"/>
          </a:xfrm>
          <a:prstGeom prst="rect">
            <a:avLst/>
          </a:prstGeom>
        </p:spPr>
        <p:txBody>
          <a:bodyPr wrap="square">
            <a:spAutoFit/>
          </a:bodyPr>
          <a:lstStyle/>
          <a:p>
            <a:pPr algn="just"/>
            <a:r>
              <a:rPr lang="es-CO" dirty="0"/>
              <a:t>El contrato tendrá una duración de veinticuatro (24) meses.</a:t>
            </a:r>
          </a:p>
        </p:txBody>
      </p:sp>
      <p:sp>
        <p:nvSpPr>
          <p:cNvPr id="23" name="Rectángulo 22">
            <a:extLst>
              <a:ext uri="{FF2B5EF4-FFF2-40B4-BE49-F238E27FC236}">
                <a16:creationId xmlns:a16="http://schemas.microsoft.com/office/drawing/2014/main" id="{7CBC62F0-425A-4CC0-9A7E-58D8F1A065AA}"/>
              </a:ext>
            </a:extLst>
          </p:cNvPr>
          <p:cNvSpPr/>
          <p:nvPr/>
        </p:nvSpPr>
        <p:spPr>
          <a:xfrm>
            <a:off x="1814585" y="3108191"/>
            <a:ext cx="1385316" cy="701731"/>
          </a:xfrm>
          <a:prstGeom prst="rect">
            <a:avLst/>
          </a:prstGeom>
        </p:spPr>
        <p:txBody>
          <a:bodyPr wrap="none">
            <a:spAutoFit/>
          </a:bodyPr>
          <a:lstStyle/>
          <a:p>
            <a:pPr algn="ctr">
              <a:spcBef>
                <a:spcPct val="20000"/>
              </a:spcBef>
              <a:defRPr/>
            </a:pPr>
            <a:r>
              <a:rPr lang="es-ES" b="1" dirty="0">
                <a:solidFill>
                  <a:schemeClr val="accent1">
                    <a:lumMod val="75000"/>
                  </a:schemeClr>
                </a:solidFill>
                <a:latin typeface="Arial Narrow" panose="020B0606020202030204" pitchFamily="34" charset="0"/>
              </a:rPr>
              <a:t>Presupuesto </a:t>
            </a:r>
          </a:p>
          <a:p>
            <a:pPr algn="ctr">
              <a:spcBef>
                <a:spcPct val="20000"/>
              </a:spcBef>
              <a:defRPr/>
            </a:pPr>
            <a:r>
              <a:rPr lang="es-ES" b="1" dirty="0">
                <a:solidFill>
                  <a:schemeClr val="accent1">
                    <a:lumMod val="75000"/>
                  </a:schemeClr>
                </a:solidFill>
                <a:latin typeface="Arial Narrow" panose="020B0606020202030204" pitchFamily="34" charset="0"/>
              </a:rPr>
              <a:t>Oficial</a:t>
            </a:r>
          </a:p>
        </p:txBody>
      </p:sp>
      <p:sp>
        <p:nvSpPr>
          <p:cNvPr id="24" name="12 Abrir llave">
            <a:extLst>
              <a:ext uri="{FF2B5EF4-FFF2-40B4-BE49-F238E27FC236}">
                <a16:creationId xmlns:a16="http://schemas.microsoft.com/office/drawing/2014/main" id="{0526F98E-28CB-49CD-A508-DC6D3C5576F6}"/>
              </a:ext>
            </a:extLst>
          </p:cNvPr>
          <p:cNvSpPr/>
          <p:nvPr/>
        </p:nvSpPr>
        <p:spPr>
          <a:xfrm>
            <a:off x="3414934" y="2651708"/>
            <a:ext cx="238828" cy="1878347"/>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just"/>
            <a:endParaRPr lang="es-CO" dirty="0"/>
          </a:p>
        </p:txBody>
      </p:sp>
      <p:sp>
        <p:nvSpPr>
          <p:cNvPr id="25" name="Rectángulo 24">
            <a:extLst>
              <a:ext uri="{FF2B5EF4-FFF2-40B4-BE49-F238E27FC236}">
                <a16:creationId xmlns:a16="http://schemas.microsoft.com/office/drawing/2014/main" id="{326EB982-0B71-4CD3-8977-9199DA83BC1A}"/>
              </a:ext>
            </a:extLst>
          </p:cNvPr>
          <p:cNvSpPr/>
          <p:nvPr/>
        </p:nvSpPr>
        <p:spPr>
          <a:xfrm>
            <a:off x="3850488" y="2585968"/>
            <a:ext cx="6711251" cy="1200329"/>
          </a:xfrm>
          <a:prstGeom prst="rect">
            <a:avLst/>
          </a:prstGeom>
        </p:spPr>
        <p:txBody>
          <a:bodyPr wrap="square">
            <a:spAutoFit/>
          </a:bodyPr>
          <a:lstStyle/>
          <a:p>
            <a:pPr algn="just"/>
            <a:r>
              <a:rPr lang="es-ES" dirty="0"/>
              <a:t>El valor estimado del contrato será hasta la suma de </a:t>
            </a:r>
            <a:r>
              <a:rPr lang="es-CO" b="1" dirty="0"/>
              <a:t>TRES MIL SEICIENTOS MILLONES DE PESOS M/TE ($ 3.600.000.000) </a:t>
            </a:r>
            <a:r>
              <a:rPr lang="es-ES" dirty="0"/>
              <a:t>monto que incluye IVA, impuestos, tasas y contribuciones a los que haya lugar.</a:t>
            </a:r>
            <a:endParaRPr lang="es-CO" dirty="0"/>
          </a:p>
          <a:p>
            <a:pPr algn="just"/>
            <a:endParaRPr lang="es-CO" dirty="0">
              <a:latin typeface="Times New Roman" panose="02020603050405020304" pitchFamily="18" charset="0"/>
              <a:ea typeface="Times New Roman" panose="02020603050405020304" pitchFamily="18" charset="0"/>
            </a:endParaRPr>
          </a:p>
        </p:txBody>
      </p:sp>
      <p:sp>
        <p:nvSpPr>
          <p:cNvPr id="26" name="2 Subtítulo">
            <a:extLst>
              <a:ext uri="{FF2B5EF4-FFF2-40B4-BE49-F238E27FC236}">
                <a16:creationId xmlns:a16="http://schemas.microsoft.com/office/drawing/2014/main" id="{B845D1B5-CC88-4849-B239-BA91E707706D}"/>
              </a:ext>
            </a:extLst>
          </p:cNvPr>
          <p:cNvSpPr txBox="1">
            <a:spLocks/>
          </p:cNvSpPr>
          <p:nvPr/>
        </p:nvSpPr>
        <p:spPr>
          <a:xfrm>
            <a:off x="1177870" y="5428084"/>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a:t>
            </a:r>
          </a:p>
          <a:p>
            <a:pPr algn="ct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de ejecución</a:t>
            </a:r>
            <a:endParaRPr lang="es-CO" sz="2000" b="1" dirty="0">
              <a:solidFill>
                <a:schemeClr val="accent1">
                  <a:lumMod val="75000"/>
                </a:schemeClr>
              </a:solidFill>
              <a:latin typeface="Arial Narrow" panose="020B0606020202030204" pitchFamily="34" charset="0"/>
            </a:endParaRPr>
          </a:p>
        </p:txBody>
      </p:sp>
      <p:sp>
        <p:nvSpPr>
          <p:cNvPr id="27" name="47 Abrir llave">
            <a:extLst>
              <a:ext uri="{FF2B5EF4-FFF2-40B4-BE49-F238E27FC236}">
                <a16:creationId xmlns:a16="http://schemas.microsoft.com/office/drawing/2014/main" id="{EFBA268E-04A8-45D3-A9F2-54F10144EA45}"/>
              </a:ext>
            </a:extLst>
          </p:cNvPr>
          <p:cNvSpPr/>
          <p:nvPr/>
        </p:nvSpPr>
        <p:spPr>
          <a:xfrm>
            <a:off x="3293722" y="5212639"/>
            <a:ext cx="360040" cy="120033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8" name="46 CuadroTexto">
            <a:extLst>
              <a:ext uri="{FF2B5EF4-FFF2-40B4-BE49-F238E27FC236}">
                <a16:creationId xmlns:a16="http://schemas.microsoft.com/office/drawing/2014/main" id="{3680844E-D2DF-4F1C-89AD-8EF63DD517F2}"/>
              </a:ext>
            </a:extLst>
          </p:cNvPr>
          <p:cNvSpPr txBox="1"/>
          <p:nvPr/>
        </p:nvSpPr>
        <p:spPr>
          <a:xfrm>
            <a:off x="3774515" y="5205750"/>
            <a:ext cx="6787224" cy="1200329"/>
          </a:xfrm>
          <a:prstGeom prst="rect">
            <a:avLst/>
          </a:prstGeom>
          <a:noFill/>
        </p:spPr>
        <p:txBody>
          <a:bodyPr wrap="square" rtlCol="0">
            <a:spAutoFit/>
          </a:bodyPr>
          <a:lstStyle/>
          <a:p>
            <a:pPr lvl="0" algn="just"/>
            <a:r>
              <a:rPr lang="es-ES" dirty="0"/>
              <a:t>El contrato se ejecutará en las instalaciones de la Sociedad de Activos Especiales S.A.S.- SAE, sede Calle 93 B No. 13-47, en la ciudad de Bogotá, garantizando la cobertura del servicio a nivel nacional e internacional.</a:t>
            </a:r>
            <a:endParaRPr lang="es-CO" dirty="0"/>
          </a:p>
        </p:txBody>
      </p:sp>
      <p:pic>
        <p:nvPicPr>
          <p:cNvPr id="3" name="Imagen 2">
            <a:extLst>
              <a:ext uri="{FF2B5EF4-FFF2-40B4-BE49-F238E27FC236}">
                <a16:creationId xmlns:a16="http://schemas.microsoft.com/office/drawing/2014/main" id="{3CAB2027-8209-41DB-9B9F-665360F9D615}"/>
              </a:ext>
            </a:extLst>
          </p:cNvPr>
          <p:cNvPicPr>
            <a:picLocks noChangeAspect="1"/>
          </p:cNvPicPr>
          <p:nvPr/>
        </p:nvPicPr>
        <p:blipFill>
          <a:blip r:embed="rId4"/>
          <a:stretch>
            <a:fillRect/>
          </a:stretch>
        </p:blipFill>
        <p:spPr>
          <a:xfrm>
            <a:off x="4879952" y="3774967"/>
            <a:ext cx="5087251" cy="975800"/>
          </a:xfrm>
          <a:prstGeom prst="rect">
            <a:avLst/>
          </a:prstGeom>
        </p:spPr>
      </p:pic>
      <p:sp>
        <p:nvSpPr>
          <p:cNvPr id="4" name="Rectángulo 3">
            <a:extLst>
              <a:ext uri="{FF2B5EF4-FFF2-40B4-BE49-F238E27FC236}">
                <a16:creationId xmlns:a16="http://schemas.microsoft.com/office/drawing/2014/main" id="{F7917CCF-2CF7-4E3A-85B6-E6224A18F8DE}"/>
              </a:ext>
            </a:extLst>
          </p:cNvPr>
          <p:cNvSpPr/>
          <p:nvPr/>
        </p:nvSpPr>
        <p:spPr>
          <a:xfrm>
            <a:off x="4949446" y="4770848"/>
            <a:ext cx="4756617" cy="276999"/>
          </a:xfrm>
          <a:prstGeom prst="rect">
            <a:avLst/>
          </a:prstGeom>
        </p:spPr>
        <p:txBody>
          <a:bodyPr wrap="square">
            <a:spAutoFit/>
          </a:bodyPr>
          <a:lstStyle/>
          <a:p>
            <a:pPr marL="171450" indent="-171450" algn="ctr">
              <a:buFont typeface="Arial" panose="020B0604020202020204" pitchFamily="34" charset="0"/>
              <a:buChar char="•"/>
            </a:pPr>
            <a:r>
              <a:rPr lang="es-CO" sz="1200" dirty="0">
                <a:solidFill>
                  <a:srgbClr val="000000"/>
                </a:solidFill>
                <a:latin typeface="Calibri" panose="020F0502020204030204" pitchFamily="34" charset="0"/>
              </a:rPr>
              <a:t>Promedio de facturación mensual Año 2018: </a:t>
            </a:r>
            <a:r>
              <a:rPr lang="es-CO" sz="1200" dirty="0"/>
              <a:t> </a:t>
            </a:r>
            <a:r>
              <a:rPr lang="es-CO" sz="1200" dirty="0">
                <a:solidFill>
                  <a:srgbClr val="000000"/>
                </a:solidFill>
                <a:latin typeface="Calibri" panose="020F0502020204030204" pitchFamily="34" charset="0"/>
              </a:rPr>
              <a:t>$                150,000,000 </a:t>
            </a:r>
            <a:endParaRPr lang="es-CO" sz="1200" dirty="0"/>
          </a:p>
        </p:txBody>
      </p:sp>
    </p:spTree>
    <p:extLst>
      <p:ext uri="{BB962C8B-B14F-4D97-AF65-F5344CB8AC3E}">
        <p14:creationId xmlns:p14="http://schemas.microsoft.com/office/powerpoint/2010/main" val="17640843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49837" y="2767280"/>
            <a:ext cx="9143999" cy="1446550"/>
          </a:xfrm>
          <a:prstGeom prst="rect">
            <a:avLst/>
          </a:prstGeom>
          <a:noFill/>
        </p:spPr>
        <p:txBody>
          <a:bodyPr wrap="square" rtlCol="0">
            <a:spAutoFit/>
          </a:bodyPr>
          <a:lstStyle>
            <a:defPPr>
              <a:defRPr lang="es-ES"/>
            </a:defPPr>
            <a:lvl1pPr algn="ctr">
              <a:defRPr sz="4000">
                <a:solidFill>
                  <a:srgbClr val="000A8B"/>
                </a:solidFill>
              </a:defRPr>
            </a:lvl1pPr>
          </a:lstStyle>
          <a:p>
            <a:r>
              <a:rPr lang="es-CO" sz="4400" b="1" dirty="0">
                <a:solidFill>
                  <a:srgbClr val="002060"/>
                </a:solidFill>
              </a:rPr>
              <a:t>6. CONTRATO EMPRESA DE SERVICIOS TEMPORALES</a:t>
            </a:r>
            <a:endParaRPr lang="es-ES" sz="4400" b="1" dirty="0">
              <a:solidFill>
                <a:srgbClr val="002060"/>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659958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19527" y="917504"/>
            <a:ext cx="3434360" cy="1384995"/>
          </a:xfrm>
          <a:prstGeom prst="rect">
            <a:avLst/>
          </a:prstGeom>
          <a:noFill/>
        </p:spPr>
        <p:txBody>
          <a:bodyPr wrap="square" rtlCol="0">
            <a:spAutoFit/>
          </a:bodyPr>
          <a:lstStyle/>
          <a:p>
            <a:r>
              <a:rPr lang="es-CO" sz="2800" b="1" dirty="0">
                <a:solidFill>
                  <a:schemeClr val="bg1">
                    <a:lumMod val="50000"/>
                  </a:schemeClr>
                </a:solidFill>
                <a:latin typeface="Raleway"/>
              </a:rPr>
              <a:t>Contrato actual – Servicios Temporales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57776"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59DE5710-5DA3-4953-85D3-1C3987FBBAC4}"/>
              </a:ext>
            </a:extLst>
          </p:cNvPr>
          <p:cNvSpPr txBox="1"/>
          <p:nvPr/>
        </p:nvSpPr>
        <p:spPr>
          <a:xfrm>
            <a:off x="4017405" y="1015288"/>
            <a:ext cx="6953065" cy="1077218"/>
          </a:xfrm>
          <a:prstGeom prst="rect">
            <a:avLst/>
          </a:prstGeom>
          <a:noFill/>
        </p:spPr>
        <p:txBody>
          <a:bodyPr wrap="square" rtlCol="0">
            <a:spAutoFit/>
          </a:bodyPr>
          <a:lstStyle/>
          <a:p>
            <a:pPr lvl="0" algn="just" defTabSz="914400">
              <a:defRPr/>
            </a:pPr>
            <a:r>
              <a:rPr lang="es-ES" sz="1600" dirty="0"/>
              <a:t>Para atender las labores ocasionales, accidentales o transitorias, los reemplazos de personal en vacaciones, en uso de licencia, en incapacidad por enfermedad o maternidad y los incrementos en la prestación de servicios</a:t>
            </a:r>
            <a:r>
              <a:rPr lang="es-CO" sz="1600" dirty="0"/>
              <a:t>, SAE suscribió un contrato con las siguientes características:</a:t>
            </a:r>
          </a:p>
        </p:txBody>
      </p:sp>
      <p:graphicFrame>
        <p:nvGraphicFramePr>
          <p:cNvPr id="10" name="Tabla 9">
            <a:extLst>
              <a:ext uri="{FF2B5EF4-FFF2-40B4-BE49-F238E27FC236}">
                <a16:creationId xmlns:a16="http://schemas.microsoft.com/office/drawing/2014/main" id="{A46882F1-DC0A-4141-9E1B-E77285B8B67C}"/>
              </a:ext>
            </a:extLst>
          </p:cNvPr>
          <p:cNvGraphicFramePr>
            <a:graphicFrameLocks noGrp="1"/>
          </p:cNvGraphicFramePr>
          <p:nvPr>
            <p:extLst>
              <p:ext uri="{D42A27DB-BD31-4B8C-83A1-F6EECF244321}">
                <p14:modId xmlns:p14="http://schemas.microsoft.com/office/powerpoint/2010/main" val="1423933557"/>
              </p:ext>
            </p:extLst>
          </p:nvPr>
        </p:nvGraphicFramePr>
        <p:xfrm>
          <a:off x="1089123" y="2394011"/>
          <a:ext cx="9976442" cy="3936496"/>
        </p:xfrm>
        <a:graphic>
          <a:graphicData uri="http://schemas.openxmlformats.org/drawingml/2006/table">
            <a:tbl>
              <a:tblPr firstRow="1" firstCol="1" lastRow="1" lastCol="1" bandRow="1" bandCol="1">
                <a:tableStyleId>{69012ECD-51FC-41F1-AA8D-1B2483CD663E}</a:tableStyleId>
              </a:tblPr>
              <a:tblGrid>
                <a:gridCol w="2988693">
                  <a:extLst>
                    <a:ext uri="{9D8B030D-6E8A-4147-A177-3AD203B41FA5}">
                      <a16:colId xmlns:a16="http://schemas.microsoft.com/office/drawing/2014/main" val="145393208"/>
                    </a:ext>
                  </a:extLst>
                </a:gridCol>
                <a:gridCol w="6987749">
                  <a:extLst>
                    <a:ext uri="{9D8B030D-6E8A-4147-A177-3AD203B41FA5}">
                      <a16:colId xmlns:a16="http://schemas.microsoft.com/office/drawing/2014/main" val="4047936603"/>
                    </a:ext>
                  </a:extLst>
                </a:gridCol>
              </a:tblGrid>
              <a:tr h="339401">
                <a:tc>
                  <a:txBody>
                    <a:bodyPr/>
                    <a:lstStyle/>
                    <a:p>
                      <a:pPr>
                        <a:lnSpc>
                          <a:spcPct val="115000"/>
                        </a:lnSpc>
                        <a:spcAft>
                          <a:spcPts val="0"/>
                        </a:spcAft>
                      </a:pPr>
                      <a:r>
                        <a:rPr lang="es-CO" sz="1400" dirty="0">
                          <a:effectLst/>
                        </a:rPr>
                        <a:t>CONTRATO No.: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dirty="0">
                          <a:effectLst/>
                        </a:rPr>
                        <a:t>024-2018</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724529582"/>
                  </a:ext>
                </a:extLst>
              </a:tr>
              <a:tr h="1123459">
                <a:tc>
                  <a:txBody>
                    <a:bodyPr/>
                    <a:lstStyle/>
                    <a:p>
                      <a:pPr>
                        <a:lnSpc>
                          <a:spcPct val="115000"/>
                        </a:lnSpc>
                        <a:spcAft>
                          <a:spcPts val="0"/>
                        </a:spcAft>
                      </a:pPr>
                      <a:r>
                        <a:rPr lang="es-CO" sz="1400" dirty="0">
                          <a:effectLst/>
                        </a:rPr>
                        <a:t>OBJETO: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lang="en-US" sz="1400" b="0" kern="1200" dirty="0">
                          <a:solidFill>
                            <a:schemeClr val="tx1"/>
                          </a:solidFill>
                          <a:effectLst/>
                          <a:latin typeface="+mn-lt"/>
                          <a:ea typeface="+mn-ea"/>
                          <a:cs typeface="+mn-cs"/>
                        </a:rPr>
                        <a:t>“</a:t>
                      </a:r>
                      <a:r>
                        <a:rPr lang="es-ES" sz="1400" b="0" kern="1200" dirty="0">
                          <a:solidFill>
                            <a:schemeClr val="tx1"/>
                          </a:solidFill>
                          <a:effectLst/>
                          <a:latin typeface="+mn-lt"/>
                          <a:ea typeface="+mn-ea"/>
                          <a:cs typeface="+mn-cs"/>
                        </a:rPr>
                        <a:t>Contratar una (1) Empresa de Servicios Temporales – EST – que preste el servicio especializado de administración de personal en misión, para apoyar la gestión operativa de la SAE SAS”. </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878309669"/>
                  </a:ext>
                </a:extLst>
              </a:tr>
              <a:tr h="391335">
                <a:tc>
                  <a:txBody>
                    <a:bodyPr/>
                    <a:lstStyle/>
                    <a:p>
                      <a:pPr>
                        <a:lnSpc>
                          <a:spcPct val="115000"/>
                        </a:lnSpc>
                        <a:spcAft>
                          <a:spcPts val="0"/>
                        </a:spcAft>
                      </a:pPr>
                      <a:r>
                        <a:rPr lang="es-CO" sz="1400" dirty="0">
                          <a:effectLst/>
                        </a:rPr>
                        <a:t>CONTRATISTA: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ES" sz="1400" b="0" kern="1200" dirty="0">
                          <a:solidFill>
                            <a:schemeClr val="tx1"/>
                          </a:solidFill>
                          <a:effectLst/>
                          <a:latin typeface="+mn-lt"/>
                          <a:ea typeface="+mn-ea"/>
                          <a:cs typeface="+mn-cs"/>
                        </a:rPr>
                        <a:t>NASES UNION TEMPORAL - SAE</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1897047095"/>
                  </a:ext>
                </a:extLst>
              </a:tr>
              <a:tr h="678803">
                <a:tc>
                  <a:txBody>
                    <a:bodyPr/>
                    <a:lstStyle/>
                    <a:p>
                      <a:pPr>
                        <a:lnSpc>
                          <a:spcPct val="115000"/>
                        </a:lnSpc>
                        <a:spcAft>
                          <a:spcPts val="0"/>
                        </a:spcAft>
                      </a:pPr>
                      <a:r>
                        <a:rPr lang="es-CO" sz="1400" dirty="0">
                          <a:effectLst/>
                        </a:rPr>
                        <a:t>VALOR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r>
                        <a:rPr lang="es-ES" sz="1400" b="0" kern="1200" dirty="0">
                          <a:solidFill>
                            <a:schemeClr val="tx1"/>
                          </a:solidFill>
                          <a:effectLst/>
                          <a:latin typeface="+mn-lt"/>
                          <a:ea typeface="+mn-ea"/>
                          <a:cs typeface="+mn-cs"/>
                        </a:rPr>
                        <a:t>DOS MIL NOVECIENTOS OCHENTA Y DOS MILLONES DE PESOS ($2,982,000,000) M/CTE.</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2994007560"/>
                  </a:ext>
                </a:extLst>
              </a:tr>
              <a:tr h="631315">
                <a:tc>
                  <a:txBody>
                    <a:bodyPr/>
                    <a:lstStyle/>
                    <a:p>
                      <a:pPr>
                        <a:lnSpc>
                          <a:spcPct val="115000"/>
                        </a:lnSpc>
                        <a:spcAft>
                          <a:spcPts val="0"/>
                        </a:spcAft>
                      </a:pPr>
                      <a:r>
                        <a:rPr lang="es-CO" sz="1400" dirty="0">
                          <a:effectLst/>
                        </a:rPr>
                        <a:t>PLAZO DE EJECUCIÓN Y VIGENCIA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CO" sz="1400" b="0" dirty="0">
                          <a:solidFill>
                            <a:schemeClr val="tx1"/>
                          </a:solidFill>
                          <a:effectLst/>
                        </a:rPr>
                        <a:t>La ejecución del contrato es</a:t>
                      </a:r>
                      <a:r>
                        <a:rPr lang="es-CO" sz="1400" b="0" baseline="0" dirty="0">
                          <a:solidFill>
                            <a:schemeClr val="tx1"/>
                          </a:solidFill>
                          <a:effectLst/>
                        </a:rPr>
                        <a:t> de doce </a:t>
                      </a:r>
                      <a:r>
                        <a:rPr lang="es-CO" sz="1400" b="0" dirty="0">
                          <a:solidFill>
                            <a:schemeClr val="tx1"/>
                          </a:solidFill>
                          <a:effectLst/>
                        </a:rPr>
                        <a:t>(12) meses.</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414850377"/>
                  </a:ext>
                </a:extLst>
              </a:tr>
              <a:tr h="350992">
                <a:tc>
                  <a:txBody>
                    <a:bodyPr/>
                    <a:lstStyle/>
                    <a:p>
                      <a:pPr>
                        <a:lnSpc>
                          <a:spcPct val="115000"/>
                        </a:lnSpc>
                        <a:spcAft>
                          <a:spcPts val="0"/>
                        </a:spcAft>
                      </a:pPr>
                      <a:r>
                        <a:rPr lang="es-CO" sz="1400" dirty="0">
                          <a:effectLst/>
                        </a:rPr>
                        <a:t>FECHA DE INICIO: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16/04/2018  </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81697236"/>
                  </a:ext>
                </a:extLst>
              </a:tr>
              <a:tr h="421191">
                <a:tc>
                  <a:txBody>
                    <a:bodyPr/>
                    <a:lstStyle/>
                    <a:p>
                      <a:pPr>
                        <a:lnSpc>
                          <a:spcPct val="115000"/>
                        </a:lnSpc>
                        <a:spcAft>
                          <a:spcPts val="0"/>
                        </a:spcAft>
                      </a:pPr>
                      <a:r>
                        <a:rPr lang="es-CO" sz="1400" dirty="0">
                          <a:effectLst/>
                        </a:rPr>
                        <a:t>FECHA DE TERMINACIÓN: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15/04/2019</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23964370"/>
                  </a:ext>
                </a:extLst>
              </a:tr>
            </a:tbl>
          </a:graphicData>
        </a:graphic>
      </p:graphicFrame>
    </p:spTree>
    <p:extLst>
      <p:ext uri="{BB962C8B-B14F-4D97-AF65-F5344CB8AC3E}">
        <p14:creationId xmlns:p14="http://schemas.microsoft.com/office/powerpoint/2010/main" val="21630983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64541" y="656225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5025720" y="863913"/>
            <a:ext cx="5907922" cy="1183209"/>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para contratar la Empresa de Servicios Temporales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140163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14" name="2 Subtítulo">
            <a:extLst>
              <a:ext uri="{FF2B5EF4-FFF2-40B4-BE49-F238E27FC236}">
                <a16:creationId xmlns:a16="http://schemas.microsoft.com/office/drawing/2014/main" id="{B48C4880-1A83-4DFD-ABF5-A43777001C34}"/>
              </a:ext>
            </a:extLst>
          </p:cNvPr>
          <p:cNvSpPr txBox="1">
            <a:spLocks/>
          </p:cNvSpPr>
          <p:nvPr/>
        </p:nvSpPr>
        <p:spPr>
          <a:xfrm>
            <a:off x="1583769" y="2696670"/>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Justificación</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5" name="3 Abrir llave">
            <a:extLst>
              <a:ext uri="{FF2B5EF4-FFF2-40B4-BE49-F238E27FC236}">
                <a16:creationId xmlns:a16="http://schemas.microsoft.com/office/drawing/2014/main" id="{3D9E5102-2EE8-4804-A5C6-C9AFDC4AB7B6}"/>
              </a:ext>
            </a:extLst>
          </p:cNvPr>
          <p:cNvSpPr/>
          <p:nvPr/>
        </p:nvSpPr>
        <p:spPr>
          <a:xfrm>
            <a:off x="3647728" y="1832573"/>
            <a:ext cx="396044" cy="1679322"/>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6" name="2 CuadroTexto">
            <a:extLst>
              <a:ext uri="{FF2B5EF4-FFF2-40B4-BE49-F238E27FC236}">
                <a16:creationId xmlns:a16="http://schemas.microsoft.com/office/drawing/2014/main" id="{09E8637A-3DE3-4C98-B428-30D1F22DEC49}"/>
              </a:ext>
            </a:extLst>
          </p:cNvPr>
          <p:cNvSpPr txBox="1"/>
          <p:nvPr/>
        </p:nvSpPr>
        <p:spPr>
          <a:xfrm>
            <a:off x="4043772" y="2068993"/>
            <a:ext cx="6812627" cy="1323439"/>
          </a:xfrm>
          <a:prstGeom prst="rect">
            <a:avLst/>
          </a:prstGeom>
          <a:noFill/>
        </p:spPr>
        <p:txBody>
          <a:bodyPr wrap="square" rtlCol="0">
            <a:spAutoFit/>
          </a:bodyPr>
          <a:lstStyle/>
          <a:p>
            <a:pPr algn="just"/>
            <a:r>
              <a:rPr lang="es-ES" sz="1600" dirty="0">
                <a:latin typeface="Arial Narrow" panose="020B0606020202030204" pitchFamily="34" charset="0"/>
              </a:rPr>
              <a:t>Para SAE SAS, es indispensable la contratación de una empresa de servicios temporales, para atender las labores ocasionales, accidentales o transitorias, los reemplazos de personal en vacaciones, en uso de licencia, en incapacidad por enfermedad o maternidad y los incrementos en la prestación de servicios (planes de choque, </a:t>
            </a:r>
            <a:r>
              <a:rPr lang="es-CO" sz="1600" dirty="0">
                <a:latin typeface="Arial Narrow" panose="020B0606020202030204" pitchFamily="34" charset="0"/>
              </a:rPr>
              <a:t>Decreto No. 1407 de 2017)</a:t>
            </a:r>
            <a:r>
              <a:rPr lang="es-ES" sz="1600" dirty="0">
                <a:latin typeface="Arial Narrow" panose="020B0606020202030204" pitchFamily="34" charset="0"/>
              </a:rPr>
              <a:t>.</a:t>
            </a:r>
            <a:endParaRPr lang="es-CO" sz="1600" dirty="0">
              <a:latin typeface="Arial Narrow" panose="020B0606020202030204" pitchFamily="34" charset="0"/>
            </a:endParaRPr>
          </a:p>
        </p:txBody>
      </p:sp>
      <p:sp>
        <p:nvSpPr>
          <p:cNvPr id="17" name="2 Subtítulo">
            <a:extLst>
              <a:ext uri="{FF2B5EF4-FFF2-40B4-BE49-F238E27FC236}">
                <a16:creationId xmlns:a16="http://schemas.microsoft.com/office/drawing/2014/main" id="{F662B247-1A9B-4EDB-871D-98D19B1B1AEF}"/>
              </a:ext>
            </a:extLst>
          </p:cNvPr>
          <p:cNvSpPr txBox="1">
            <a:spLocks/>
          </p:cNvSpPr>
          <p:nvPr/>
        </p:nvSpPr>
        <p:spPr>
          <a:xfrm>
            <a:off x="1695961" y="4122968"/>
            <a:ext cx="1385495"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Objeto</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8" name="44 Abrir llave">
            <a:extLst>
              <a:ext uri="{FF2B5EF4-FFF2-40B4-BE49-F238E27FC236}">
                <a16:creationId xmlns:a16="http://schemas.microsoft.com/office/drawing/2014/main" id="{F53C4284-10FA-4D11-B5C3-77E0ED48F880}"/>
              </a:ext>
            </a:extLst>
          </p:cNvPr>
          <p:cNvSpPr/>
          <p:nvPr/>
        </p:nvSpPr>
        <p:spPr>
          <a:xfrm>
            <a:off x="3701734" y="3649582"/>
            <a:ext cx="288032" cy="1242827"/>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9" name="43 CuadroTexto">
            <a:extLst>
              <a:ext uri="{FF2B5EF4-FFF2-40B4-BE49-F238E27FC236}">
                <a16:creationId xmlns:a16="http://schemas.microsoft.com/office/drawing/2014/main" id="{AE446554-1C5B-4DF7-BBEB-A21253B997B9}"/>
              </a:ext>
            </a:extLst>
          </p:cNvPr>
          <p:cNvSpPr txBox="1"/>
          <p:nvPr/>
        </p:nvSpPr>
        <p:spPr>
          <a:xfrm>
            <a:off x="4110884" y="3695213"/>
            <a:ext cx="6745515" cy="1077218"/>
          </a:xfrm>
          <a:prstGeom prst="rect">
            <a:avLst/>
          </a:prstGeom>
          <a:noFill/>
        </p:spPr>
        <p:txBody>
          <a:bodyPr wrap="square" rtlCol="0">
            <a:spAutoFit/>
          </a:bodyPr>
          <a:lstStyle/>
          <a:p>
            <a:pPr algn="just"/>
            <a:r>
              <a:rPr lang="es-ES" sz="1600" dirty="0">
                <a:latin typeface="Arial Narrow" panose="020B0606020202030204" pitchFamily="34" charset="0"/>
              </a:rPr>
              <a:t>Contratar una (1) Empresa de Servicios Temporales – EST – que preste el servicio especializado de administración de personal en misión, para apoyar la gestión operativa de la SAE SAS, de acuerdo con las necesidades y requerimientos efectuados por la Sociedad.</a:t>
            </a:r>
            <a:endParaRPr lang="es-CO" sz="1600" dirty="0">
              <a:latin typeface="Arial Narrow" panose="020B0606020202030204" pitchFamily="34" charset="0"/>
            </a:endParaRPr>
          </a:p>
        </p:txBody>
      </p:sp>
      <p:sp>
        <p:nvSpPr>
          <p:cNvPr id="20" name="Rectángulo 19">
            <a:extLst>
              <a:ext uri="{FF2B5EF4-FFF2-40B4-BE49-F238E27FC236}">
                <a16:creationId xmlns:a16="http://schemas.microsoft.com/office/drawing/2014/main" id="{68729CA0-83AE-47BA-B3E2-A4126FB67CCF}"/>
              </a:ext>
            </a:extLst>
          </p:cNvPr>
          <p:cNvSpPr/>
          <p:nvPr/>
        </p:nvSpPr>
        <p:spPr>
          <a:xfrm>
            <a:off x="1777094" y="5347123"/>
            <a:ext cx="679994" cy="369332"/>
          </a:xfrm>
          <a:prstGeom prst="rect">
            <a:avLst/>
          </a:prstGeom>
        </p:spPr>
        <p:txBody>
          <a:bodyPr wrap="square">
            <a:spAutoFit/>
          </a:bodyPr>
          <a:lstStyle/>
          <a:p>
            <a:pPr>
              <a:spcBef>
                <a:spcPct val="20000"/>
              </a:spcBef>
              <a:defRPr/>
            </a:pPr>
            <a:r>
              <a:rPr lang="es-ES" b="1" dirty="0">
                <a:solidFill>
                  <a:schemeClr val="accent1">
                    <a:lumMod val="75000"/>
                  </a:schemeClr>
                </a:solidFill>
                <a:latin typeface="Arial Narrow" panose="020B0606020202030204" pitchFamily="34" charset="0"/>
              </a:rPr>
              <a:t>Plazo</a:t>
            </a:r>
          </a:p>
        </p:txBody>
      </p:sp>
      <p:sp>
        <p:nvSpPr>
          <p:cNvPr id="21" name="12 Abrir llave">
            <a:extLst>
              <a:ext uri="{FF2B5EF4-FFF2-40B4-BE49-F238E27FC236}">
                <a16:creationId xmlns:a16="http://schemas.microsoft.com/office/drawing/2014/main" id="{04D0DEF4-80D3-49EC-B686-D1A944F5F177}"/>
              </a:ext>
            </a:extLst>
          </p:cNvPr>
          <p:cNvSpPr/>
          <p:nvPr/>
        </p:nvSpPr>
        <p:spPr>
          <a:xfrm>
            <a:off x="3762900" y="5207103"/>
            <a:ext cx="243644" cy="57885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2" name="Rectángulo 21">
            <a:extLst>
              <a:ext uri="{FF2B5EF4-FFF2-40B4-BE49-F238E27FC236}">
                <a16:creationId xmlns:a16="http://schemas.microsoft.com/office/drawing/2014/main" id="{75AF5D47-B5D7-47C9-B197-5C823DFC337C}"/>
              </a:ext>
            </a:extLst>
          </p:cNvPr>
          <p:cNvSpPr/>
          <p:nvPr/>
        </p:nvSpPr>
        <p:spPr>
          <a:xfrm>
            <a:off x="4110884" y="5302350"/>
            <a:ext cx="6384140" cy="338554"/>
          </a:xfrm>
          <a:prstGeom prst="rect">
            <a:avLst/>
          </a:prstGeom>
        </p:spPr>
        <p:txBody>
          <a:bodyPr wrap="square">
            <a:spAutoFit/>
          </a:bodyPr>
          <a:lstStyle/>
          <a:p>
            <a:pPr algn="just"/>
            <a:r>
              <a:rPr lang="es-CO" sz="1600" dirty="0">
                <a:latin typeface="Arial Narrow" panose="020B0606020202030204" pitchFamily="34" charset="0"/>
              </a:rPr>
              <a:t>El contrato tendrá una duración de doce (12) meses.</a:t>
            </a:r>
          </a:p>
        </p:txBody>
      </p:sp>
    </p:spTree>
    <p:extLst>
      <p:ext uri="{BB962C8B-B14F-4D97-AF65-F5344CB8AC3E}">
        <p14:creationId xmlns:p14="http://schemas.microsoft.com/office/powerpoint/2010/main" val="25785462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8265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8AB9FFE6-D087-4603-AB8C-FDA2CCBE4742}"/>
              </a:ext>
            </a:extLst>
          </p:cNvPr>
          <p:cNvSpPr txBox="1"/>
          <p:nvPr/>
        </p:nvSpPr>
        <p:spPr>
          <a:xfrm>
            <a:off x="91952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23" name="Rectángulo 22">
            <a:extLst>
              <a:ext uri="{FF2B5EF4-FFF2-40B4-BE49-F238E27FC236}">
                <a16:creationId xmlns:a16="http://schemas.microsoft.com/office/drawing/2014/main" id="{7CBC62F0-425A-4CC0-9A7E-58D8F1A065AA}"/>
              </a:ext>
            </a:extLst>
          </p:cNvPr>
          <p:cNvSpPr/>
          <p:nvPr/>
        </p:nvSpPr>
        <p:spPr>
          <a:xfrm>
            <a:off x="1908406" y="2266542"/>
            <a:ext cx="1385316" cy="701731"/>
          </a:xfrm>
          <a:prstGeom prst="rect">
            <a:avLst/>
          </a:prstGeom>
        </p:spPr>
        <p:txBody>
          <a:bodyPr wrap="none">
            <a:spAutoFit/>
          </a:bodyPr>
          <a:lstStyle/>
          <a:p>
            <a:pPr algn="ctr">
              <a:spcBef>
                <a:spcPct val="20000"/>
              </a:spcBef>
              <a:defRPr/>
            </a:pPr>
            <a:r>
              <a:rPr lang="es-ES" b="1" dirty="0">
                <a:solidFill>
                  <a:schemeClr val="accent1">
                    <a:lumMod val="75000"/>
                  </a:schemeClr>
                </a:solidFill>
                <a:latin typeface="Arial Narrow" panose="020B0606020202030204" pitchFamily="34" charset="0"/>
              </a:rPr>
              <a:t>Presupuesto </a:t>
            </a:r>
          </a:p>
          <a:p>
            <a:pPr algn="ctr">
              <a:spcBef>
                <a:spcPct val="20000"/>
              </a:spcBef>
              <a:defRPr/>
            </a:pPr>
            <a:r>
              <a:rPr lang="es-ES" b="1" dirty="0">
                <a:solidFill>
                  <a:schemeClr val="accent1">
                    <a:lumMod val="75000"/>
                  </a:schemeClr>
                </a:solidFill>
                <a:latin typeface="Arial Narrow" panose="020B0606020202030204" pitchFamily="34" charset="0"/>
              </a:rPr>
              <a:t>Oficial</a:t>
            </a:r>
          </a:p>
        </p:txBody>
      </p:sp>
      <p:sp>
        <p:nvSpPr>
          <p:cNvPr id="24" name="12 Abrir llave">
            <a:extLst>
              <a:ext uri="{FF2B5EF4-FFF2-40B4-BE49-F238E27FC236}">
                <a16:creationId xmlns:a16="http://schemas.microsoft.com/office/drawing/2014/main" id="{0526F98E-28CB-49CD-A508-DC6D3C5576F6}"/>
              </a:ext>
            </a:extLst>
          </p:cNvPr>
          <p:cNvSpPr/>
          <p:nvPr/>
        </p:nvSpPr>
        <p:spPr>
          <a:xfrm>
            <a:off x="3487976" y="2160995"/>
            <a:ext cx="238828" cy="109999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just"/>
            <a:endParaRPr lang="es-CO" dirty="0"/>
          </a:p>
        </p:txBody>
      </p:sp>
      <p:sp>
        <p:nvSpPr>
          <p:cNvPr id="26" name="2 Subtítulo">
            <a:extLst>
              <a:ext uri="{FF2B5EF4-FFF2-40B4-BE49-F238E27FC236}">
                <a16:creationId xmlns:a16="http://schemas.microsoft.com/office/drawing/2014/main" id="{B845D1B5-CC88-4849-B239-BA91E707706D}"/>
              </a:ext>
            </a:extLst>
          </p:cNvPr>
          <p:cNvSpPr txBox="1">
            <a:spLocks/>
          </p:cNvSpPr>
          <p:nvPr/>
        </p:nvSpPr>
        <p:spPr>
          <a:xfrm>
            <a:off x="1248611" y="4687988"/>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a:t>
            </a:r>
          </a:p>
          <a:p>
            <a:pPr algn="ct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de ejecución</a:t>
            </a:r>
            <a:endParaRPr lang="es-CO" sz="2000" b="1" dirty="0">
              <a:solidFill>
                <a:schemeClr val="accent1">
                  <a:lumMod val="75000"/>
                </a:schemeClr>
              </a:solidFill>
              <a:latin typeface="Arial Narrow" panose="020B0606020202030204" pitchFamily="34" charset="0"/>
            </a:endParaRPr>
          </a:p>
        </p:txBody>
      </p:sp>
      <p:sp>
        <p:nvSpPr>
          <p:cNvPr id="27" name="47 Abrir llave">
            <a:extLst>
              <a:ext uri="{FF2B5EF4-FFF2-40B4-BE49-F238E27FC236}">
                <a16:creationId xmlns:a16="http://schemas.microsoft.com/office/drawing/2014/main" id="{EFBA268E-04A8-45D3-A9F2-54F10144EA45}"/>
              </a:ext>
            </a:extLst>
          </p:cNvPr>
          <p:cNvSpPr/>
          <p:nvPr/>
        </p:nvSpPr>
        <p:spPr>
          <a:xfrm>
            <a:off x="3307956" y="4472544"/>
            <a:ext cx="360040" cy="120033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8" name="46 CuadroTexto">
            <a:extLst>
              <a:ext uri="{FF2B5EF4-FFF2-40B4-BE49-F238E27FC236}">
                <a16:creationId xmlns:a16="http://schemas.microsoft.com/office/drawing/2014/main" id="{3680844E-D2DF-4F1C-89AD-8EF63DD517F2}"/>
              </a:ext>
            </a:extLst>
          </p:cNvPr>
          <p:cNvSpPr txBox="1"/>
          <p:nvPr/>
        </p:nvSpPr>
        <p:spPr>
          <a:xfrm>
            <a:off x="3653762" y="4635866"/>
            <a:ext cx="7609346" cy="923330"/>
          </a:xfrm>
          <a:prstGeom prst="rect">
            <a:avLst/>
          </a:prstGeom>
          <a:noFill/>
        </p:spPr>
        <p:txBody>
          <a:bodyPr wrap="square" rtlCol="0">
            <a:spAutoFit/>
          </a:bodyPr>
          <a:lstStyle/>
          <a:p>
            <a:pPr lvl="0" algn="just"/>
            <a:r>
              <a:rPr lang="es-ES" dirty="0">
                <a:latin typeface="Arial Narrow" panose="020B0606020202030204" pitchFamily="34" charset="0"/>
              </a:rPr>
              <a:t>Se desarrollará en las instalaciones de la Sociedad de Activos Especiales S.A.S.- SAE, en la ciudad de Bogotá, Cali, Medellín, Barranquilla y en cualquier otro del territorio colombiano donde el supervisor del contrato indique que se deba prestar el servicio.</a:t>
            </a:r>
            <a:endParaRPr lang="es-CO" sz="1600" dirty="0">
              <a:latin typeface="Arial Narrow" panose="020B0606020202030204" pitchFamily="34" charset="0"/>
            </a:endParaRPr>
          </a:p>
        </p:txBody>
      </p:sp>
      <p:sp>
        <p:nvSpPr>
          <p:cNvPr id="19" name="CuadroTexto 18">
            <a:extLst>
              <a:ext uri="{FF2B5EF4-FFF2-40B4-BE49-F238E27FC236}">
                <a16:creationId xmlns:a16="http://schemas.microsoft.com/office/drawing/2014/main" id="{380636D3-1A01-4FE7-81CF-C8DF52EA4BB0}"/>
              </a:ext>
            </a:extLst>
          </p:cNvPr>
          <p:cNvSpPr txBox="1"/>
          <p:nvPr/>
        </p:nvSpPr>
        <p:spPr>
          <a:xfrm>
            <a:off x="4713354" y="881106"/>
            <a:ext cx="5977503" cy="1183209"/>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para contratar la Empresa de Servicios Temporales</a:t>
            </a:r>
            <a:endParaRPr lang="es-CO" sz="2363" dirty="0">
              <a:ea typeface="Calibri" panose="020F0502020204030204" pitchFamily="34" charset="0"/>
              <a:cs typeface="Times New Roman" panose="02020603050405020304" pitchFamily="18" charset="0"/>
            </a:endParaRPr>
          </a:p>
        </p:txBody>
      </p:sp>
      <p:sp>
        <p:nvSpPr>
          <p:cNvPr id="29" name="Rectángulo 28">
            <a:extLst>
              <a:ext uri="{FF2B5EF4-FFF2-40B4-BE49-F238E27FC236}">
                <a16:creationId xmlns:a16="http://schemas.microsoft.com/office/drawing/2014/main" id="{7CF50887-D992-4145-ADDD-DCFA73119BCC}"/>
              </a:ext>
            </a:extLst>
          </p:cNvPr>
          <p:cNvSpPr/>
          <p:nvPr/>
        </p:nvSpPr>
        <p:spPr>
          <a:xfrm>
            <a:off x="3788099" y="2228671"/>
            <a:ext cx="7229840" cy="1200329"/>
          </a:xfrm>
          <a:prstGeom prst="rect">
            <a:avLst/>
          </a:prstGeom>
        </p:spPr>
        <p:txBody>
          <a:bodyPr wrap="square">
            <a:spAutoFit/>
          </a:bodyPr>
          <a:lstStyle/>
          <a:p>
            <a:pPr algn="just"/>
            <a:r>
              <a:rPr lang="es-ES" dirty="0"/>
              <a:t>El valor estimado del contrato será hasta la suma de </a:t>
            </a:r>
            <a:r>
              <a:rPr lang="es-CO" b="1" dirty="0"/>
              <a:t>TRES MIL DOSCIENTOS CINCUENTA MILLONES DE PESOS M/TE ($3.250.000.000) </a:t>
            </a:r>
            <a:r>
              <a:rPr lang="es-ES" dirty="0"/>
              <a:t>monto que incluye IVA, impuestos, tasas y contribuciones a los que haya lugar.</a:t>
            </a:r>
            <a:endParaRPr lang="es-CO" dirty="0"/>
          </a:p>
          <a:p>
            <a:pPr algn="just"/>
            <a:endParaRPr lang="es-CO" dirty="0">
              <a:latin typeface="Times New Roman" panose="02020603050405020304" pitchFamily="18" charset="0"/>
              <a:ea typeface="Times New Roman" panose="02020603050405020304" pitchFamily="18" charset="0"/>
            </a:endParaRPr>
          </a:p>
        </p:txBody>
      </p:sp>
      <p:graphicFrame>
        <p:nvGraphicFramePr>
          <p:cNvPr id="4" name="Objeto 3">
            <a:extLst>
              <a:ext uri="{FF2B5EF4-FFF2-40B4-BE49-F238E27FC236}">
                <a16:creationId xmlns:a16="http://schemas.microsoft.com/office/drawing/2014/main" id="{163DEC6C-CB17-428C-B39A-3E353D8A2BD8}"/>
              </a:ext>
            </a:extLst>
          </p:cNvPr>
          <p:cNvGraphicFramePr>
            <a:graphicFrameLocks noChangeAspect="1"/>
          </p:cNvGraphicFramePr>
          <p:nvPr>
            <p:extLst/>
          </p:nvPr>
        </p:nvGraphicFramePr>
        <p:xfrm>
          <a:off x="6591781" y="3395685"/>
          <a:ext cx="4276725" cy="771525"/>
        </p:xfrm>
        <a:graphic>
          <a:graphicData uri="http://schemas.openxmlformats.org/presentationml/2006/ole">
            <mc:AlternateContent xmlns:mc="http://schemas.openxmlformats.org/markup-compatibility/2006">
              <mc:Choice xmlns:v="urn:schemas-microsoft-com:vml" Requires="v">
                <p:oleObj spid="_x0000_s2075" name="Worksheet" r:id="rId5" imgW="4276882" imgH="771704" progId="Excel.Sheet.12">
                  <p:embed/>
                </p:oleObj>
              </mc:Choice>
              <mc:Fallback>
                <p:oleObj name="Worksheet" r:id="rId5" imgW="4276882" imgH="771704" progId="Excel.Sheet.12">
                  <p:embed/>
                  <p:pic>
                    <p:nvPicPr>
                      <p:cNvPr id="4" name="Objeto 3">
                        <a:extLst>
                          <a:ext uri="{FF2B5EF4-FFF2-40B4-BE49-F238E27FC236}">
                            <a16:creationId xmlns:a16="http://schemas.microsoft.com/office/drawing/2014/main" id="{163DEC6C-CB17-428C-B39A-3E353D8A2BD8}"/>
                          </a:ext>
                        </a:extLst>
                      </p:cNvPr>
                      <p:cNvPicPr/>
                      <p:nvPr/>
                    </p:nvPicPr>
                    <p:blipFill>
                      <a:blip r:embed="rId6"/>
                      <a:stretch>
                        <a:fillRect/>
                      </a:stretch>
                    </p:blipFill>
                    <p:spPr>
                      <a:xfrm>
                        <a:off x="6591781" y="3395685"/>
                        <a:ext cx="4276725" cy="771525"/>
                      </a:xfrm>
                      <a:prstGeom prst="rect">
                        <a:avLst/>
                      </a:prstGeom>
                    </p:spPr>
                  </p:pic>
                </p:oleObj>
              </mc:Fallback>
            </mc:AlternateContent>
          </a:graphicData>
        </a:graphic>
      </p:graphicFrame>
    </p:spTree>
    <p:extLst>
      <p:ext uri="{BB962C8B-B14F-4D97-AF65-F5344CB8AC3E}">
        <p14:creationId xmlns:p14="http://schemas.microsoft.com/office/powerpoint/2010/main" val="12215803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17091" y="2838800"/>
            <a:ext cx="9143999" cy="769441"/>
          </a:xfrm>
          <a:prstGeom prst="rect">
            <a:avLst/>
          </a:prstGeom>
          <a:noFill/>
        </p:spPr>
        <p:txBody>
          <a:bodyPr wrap="square" rtlCol="0">
            <a:spAutoFit/>
          </a:bodyPr>
          <a:lstStyle>
            <a:defPPr>
              <a:defRPr lang="es-ES"/>
            </a:defPPr>
            <a:lvl1pPr algn="ctr">
              <a:defRPr sz="4000">
                <a:solidFill>
                  <a:srgbClr val="000A8B"/>
                </a:solidFill>
              </a:defRPr>
            </a:lvl1pPr>
          </a:lstStyle>
          <a:p>
            <a:r>
              <a:rPr lang="es-CO" sz="4400" b="1" dirty="0">
                <a:solidFill>
                  <a:srgbClr val="002060"/>
                </a:solidFill>
              </a:rPr>
              <a:t>7. VARIOS</a:t>
            </a:r>
            <a:endParaRPr lang="es-ES" sz="4400" b="1" dirty="0">
              <a:solidFill>
                <a:srgbClr val="002060"/>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612017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701" y="661729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8AB9FFE6-D087-4603-AB8C-FDA2CCBE4742}"/>
              </a:ext>
            </a:extLst>
          </p:cNvPr>
          <p:cNvSpPr txBox="1"/>
          <p:nvPr/>
        </p:nvSpPr>
        <p:spPr>
          <a:xfrm>
            <a:off x="988532" y="1033546"/>
            <a:ext cx="8541362" cy="523220"/>
          </a:xfrm>
          <a:prstGeom prst="rect">
            <a:avLst/>
          </a:prstGeom>
          <a:noFill/>
        </p:spPr>
        <p:txBody>
          <a:bodyPr wrap="square" rtlCol="0">
            <a:spAutoFit/>
          </a:bodyPr>
          <a:lstStyle/>
          <a:p>
            <a:r>
              <a:rPr lang="es-CO" sz="2800" b="1" dirty="0">
                <a:solidFill>
                  <a:schemeClr val="bg1">
                    <a:lumMod val="50000"/>
                  </a:schemeClr>
                </a:solidFill>
              </a:rPr>
              <a:t>Propuesta Prima Extralegal de Vacaciones</a:t>
            </a:r>
          </a:p>
        </p:txBody>
      </p:sp>
      <p:sp>
        <p:nvSpPr>
          <p:cNvPr id="19" name="Rectángulo 18">
            <a:extLst>
              <a:ext uri="{FF2B5EF4-FFF2-40B4-BE49-F238E27FC236}">
                <a16:creationId xmlns:a16="http://schemas.microsoft.com/office/drawing/2014/main" id="{1C209302-EA63-43A7-A386-CD8AF362905C}"/>
              </a:ext>
            </a:extLst>
          </p:cNvPr>
          <p:cNvSpPr/>
          <p:nvPr/>
        </p:nvSpPr>
        <p:spPr>
          <a:xfrm>
            <a:off x="1183545" y="2657163"/>
            <a:ext cx="10485540" cy="2092881"/>
          </a:xfrm>
          <a:prstGeom prst="rect">
            <a:avLst/>
          </a:prstGeom>
        </p:spPr>
        <p:txBody>
          <a:bodyPr wrap="square">
            <a:spAutoFit/>
          </a:bodyPr>
          <a:lstStyle/>
          <a:p>
            <a:pPr algn="just">
              <a:spcAft>
                <a:spcPts val="0"/>
              </a:spcAft>
            </a:pPr>
            <a:r>
              <a:rPr lang="es-CO" b="1" dirty="0"/>
              <a:t>Condiciones:</a:t>
            </a:r>
          </a:p>
          <a:p>
            <a:pPr marL="285750" indent="-285750" algn="just">
              <a:buFontTx/>
              <a:buChar char="-"/>
            </a:pPr>
            <a:r>
              <a:rPr lang="es-CO" sz="1400" dirty="0"/>
              <a:t>Tienen derecho los trabajadores de la planta directa de SAE.</a:t>
            </a:r>
          </a:p>
          <a:p>
            <a:pPr marL="285750" indent="-285750" algn="just">
              <a:spcAft>
                <a:spcPts val="0"/>
              </a:spcAft>
              <a:buFontTx/>
              <a:buChar char="-"/>
            </a:pPr>
            <a:r>
              <a:rPr lang="es-CO" sz="1400" dirty="0"/>
              <a:t>Se causa cuando se obtiene el derecho a 15 días hábiles de vacaciones por haber laborado un año en SAE.</a:t>
            </a:r>
          </a:p>
          <a:p>
            <a:pPr marL="285750" indent="-285750" algn="just">
              <a:spcAft>
                <a:spcPts val="0"/>
              </a:spcAft>
              <a:buFontTx/>
              <a:buChar char="-"/>
            </a:pPr>
            <a:r>
              <a:rPr lang="es-CO" sz="1400" dirty="0"/>
              <a:t>Se reconoce por vacaciones disfrutadas o con la liquidación al momento del retiro.</a:t>
            </a:r>
          </a:p>
          <a:p>
            <a:pPr marL="285750" indent="-285750" algn="just">
              <a:spcAft>
                <a:spcPts val="0"/>
              </a:spcAft>
              <a:buFontTx/>
              <a:buChar char="-"/>
            </a:pPr>
            <a:r>
              <a:rPr lang="es-CO" sz="1400" dirty="0"/>
              <a:t>Es una prima extralegal.</a:t>
            </a:r>
          </a:p>
          <a:p>
            <a:pPr marL="285750" indent="-285750" algn="just">
              <a:spcAft>
                <a:spcPts val="0"/>
              </a:spcAft>
              <a:buFontTx/>
              <a:buChar char="-"/>
            </a:pPr>
            <a:r>
              <a:rPr lang="es-CO" sz="1400" dirty="0"/>
              <a:t>No constituye factor salarial.</a:t>
            </a:r>
          </a:p>
          <a:p>
            <a:pPr marL="285750" indent="-285750" algn="just">
              <a:spcAft>
                <a:spcPts val="0"/>
              </a:spcAft>
              <a:buFontTx/>
              <a:buChar char="-"/>
            </a:pPr>
            <a:r>
              <a:rPr lang="es-CO" sz="1400" dirty="0"/>
              <a:t>Se paga con el salario devengado al momento de la causación del periodo de vacaciones.</a:t>
            </a:r>
          </a:p>
          <a:p>
            <a:pPr marL="285750" indent="-285750" algn="just">
              <a:spcAft>
                <a:spcPts val="0"/>
              </a:spcAft>
              <a:buFontTx/>
              <a:buChar char="-"/>
            </a:pPr>
            <a:r>
              <a:rPr lang="es-CO" sz="1400" dirty="0"/>
              <a:t>Sujeta a disponibilidad presupuestal</a:t>
            </a:r>
          </a:p>
          <a:p>
            <a:pPr marL="285750" indent="-285750" algn="just">
              <a:spcAft>
                <a:spcPts val="0"/>
              </a:spcAft>
              <a:buFontTx/>
              <a:buChar char="-"/>
            </a:pPr>
            <a:r>
              <a:rPr lang="es-CO" sz="1400" dirty="0"/>
              <a:t>Su autorización corresponde a la Junta Directiva conforme lo establecido en el literal c, articulo 39 de los Estatutos Sociales.</a:t>
            </a:r>
          </a:p>
        </p:txBody>
      </p:sp>
      <p:sp>
        <p:nvSpPr>
          <p:cNvPr id="29" name="Rectángulo 28">
            <a:extLst>
              <a:ext uri="{FF2B5EF4-FFF2-40B4-BE49-F238E27FC236}">
                <a16:creationId xmlns:a16="http://schemas.microsoft.com/office/drawing/2014/main" id="{C8CF7DD9-37BA-4E9C-B0A6-DCDCA50A2C66}"/>
              </a:ext>
            </a:extLst>
          </p:cNvPr>
          <p:cNvSpPr/>
          <p:nvPr/>
        </p:nvSpPr>
        <p:spPr>
          <a:xfrm>
            <a:off x="798702" y="1552543"/>
            <a:ext cx="10594596" cy="830997"/>
          </a:xfrm>
          <a:prstGeom prst="rect">
            <a:avLst/>
          </a:prstGeom>
        </p:spPr>
        <p:txBody>
          <a:bodyPr wrap="square">
            <a:spAutoFit/>
          </a:bodyPr>
          <a:lstStyle/>
          <a:p>
            <a:pPr algn="just">
              <a:spcAft>
                <a:spcPts val="0"/>
              </a:spcAft>
            </a:pPr>
            <a:r>
              <a:rPr lang="es-CO" sz="1600" dirty="0"/>
              <a:t>Con esta prima extralegal (art. 128 CST), la Sociedad de Activos Especiales S.A.S en su interés permanente por mejorar las condiciones de su recurso humano, su calidad de vida y en la búsqueda de espacios de integración y descanso del trabajador y sus familias, pretende que éstos dispongan de mayores recursos económicos para lograr el goce pleno de las vacaciones.</a:t>
            </a:r>
          </a:p>
        </p:txBody>
      </p:sp>
      <p:sp>
        <p:nvSpPr>
          <p:cNvPr id="30" name="Rectángulo 29">
            <a:extLst>
              <a:ext uri="{FF2B5EF4-FFF2-40B4-BE49-F238E27FC236}">
                <a16:creationId xmlns:a16="http://schemas.microsoft.com/office/drawing/2014/main" id="{2A8428B1-0D7C-46BE-9490-54BE2A4F77D9}"/>
              </a:ext>
            </a:extLst>
          </p:cNvPr>
          <p:cNvSpPr/>
          <p:nvPr/>
        </p:nvSpPr>
        <p:spPr>
          <a:xfrm>
            <a:off x="798702" y="4909440"/>
            <a:ext cx="9771077" cy="615553"/>
          </a:xfrm>
          <a:prstGeom prst="rect">
            <a:avLst/>
          </a:prstGeom>
        </p:spPr>
        <p:txBody>
          <a:bodyPr wrap="square">
            <a:spAutoFit/>
          </a:bodyPr>
          <a:lstStyle/>
          <a:p>
            <a:pPr algn="just">
              <a:spcAft>
                <a:spcPts val="0"/>
              </a:spcAft>
            </a:pPr>
            <a:r>
              <a:rPr lang="es-CO" b="1" dirty="0"/>
              <a:t>Cuantía:</a:t>
            </a:r>
            <a:endParaRPr lang="es-CO" dirty="0"/>
          </a:p>
          <a:p>
            <a:pPr algn="just">
              <a:spcAft>
                <a:spcPts val="0"/>
              </a:spcAft>
            </a:pPr>
            <a:r>
              <a:rPr lang="es-CO" sz="1600" dirty="0"/>
              <a:t>La prima extralegal de vacaciones será equivalente a quince días de salario básico por cada año de servicio.</a:t>
            </a:r>
          </a:p>
        </p:txBody>
      </p:sp>
      <p:sp>
        <p:nvSpPr>
          <p:cNvPr id="31" name="Rectángulo 30">
            <a:extLst>
              <a:ext uri="{FF2B5EF4-FFF2-40B4-BE49-F238E27FC236}">
                <a16:creationId xmlns:a16="http://schemas.microsoft.com/office/drawing/2014/main" id="{F7D548CC-A10E-4F16-B100-46E417821B49}"/>
              </a:ext>
            </a:extLst>
          </p:cNvPr>
          <p:cNvSpPr/>
          <p:nvPr/>
        </p:nvSpPr>
        <p:spPr>
          <a:xfrm>
            <a:off x="3271707" y="5664250"/>
            <a:ext cx="8082094" cy="615553"/>
          </a:xfrm>
          <a:prstGeom prst="rect">
            <a:avLst/>
          </a:prstGeom>
        </p:spPr>
        <p:txBody>
          <a:bodyPr wrap="square">
            <a:spAutoFit/>
          </a:bodyPr>
          <a:lstStyle/>
          <a:p>
            <a:pPr algn="just">
              <a:spcAft>
                <a:spcPts val="0"/>
              </a:spcAft>
            </a:pPr>
            <a:r>
              <a:rPr lang="es-CO" b="1" dirty="0"/>
              <a:t>Costo proyectado año 2019</a:t>
            </a:r>
          </a:p>
          <a:p>
            <a:pPr algn="just">
              <a:spcAft>
                <a:spcPts val="0"/>
              </a:spcAft>
            </a:pPr>
            <a:r>
              <a:rPr lang="es-CO" sz="1600" dirty="0"/>
              <a:t>Ochocientos cincuenta millones de pesos moneda corriente </a:t>
            </a:r>
            <a:r>
              <a:rPr lang="es-CO" sz="1600" b="1" dirty="0"/>
              <a:t>$ 850,000,000 </a:t>
            </a:r>
          </a:p>
        </p:txBody>
      </p:sp>
      <p:sp>
        <p:nvSpPr>
          <p:cNvPr id="12" name="CuadroTexto 11">
            <a:extLst>
              <a:ext uri="{FF2B5EF4-FFF2-40B4-BE49-F238E27FC236}">
                <a16:creationId xmlns:a16="http://schemas.microsoft.com/office/drawing/2014/main" id="{8B733E1C-F5DA-4290-9CD5-8A3DA40B1DBE}"/>
              </a:ext>
            </a:extLst>
          </p:cNvPr>
          <p:cNvSpPr txBox="1"/>
          <p:nvPr/>
        </p:nvSpPr>
        <p:spPr>
          <a:xfrm>
            <a:off x="5409289" y="6613480"/>
            <a:ext cx="67159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 </a:t>
            </a:r>
          </a:p>
        </p:txBody>
      </p:sp>
    </p:spTree>
    <p:extLst>
      <p:ext uri="{BB962C8B-B14F-4D97-AF65-F5344CB8AC3E}">
        <p14:creationId xmlns:p14="http://schemas.microsoft.com/office/powerpoint/2010/main" val="17361381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9" y="2787988"/>
            <a:ext cx="9143999" cy="1446550"/>
          </a:xfrm>
          <a:prstGeom prst="rect">
            <a:avLst/>
          </a:prstGeom>
          <a:noFill/>
        </p:spPr>
        <p:txBody>
          <a:bodyPr wrap="square" rtlCol="0">
            <a:spAutoFit/>
          </a:bodyPr>
          <a:lstStyle/>
          <a:p>
            <a:pPr algn="ctr"/>
            <a:r>
              <a:rPr lang="es-ES" sz="4400" b="1" dirty="0">
                <a:solidFill>
                  <a:srgbClr val="002060"/>
                </a:solidFill>
              </a:rPr>
              <a:t>4. Aprobación Informe Gestión 2018</a:t>
            </a: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73310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2295030" y="189826"/>
            <a:ext cx="8688926" cy="523220"/>
          </a:xfrm>
          <a:prstGeom prst="rect">
            <a:avLst/>
          </a:prstGeom>
          <a:noFill/>
        </p:spPr>
        <p:txBody>
          <a:bodyPr wrap="square" rtlCol="0">
            <a:spAutoFit/>
          </a:bodyPr>
          <a:lstStyle/>
          <a:p>
            <a:r>
              <a:rPr lang="es-CO" sz="2800" b="1" dirty="0">
                <a:solidFill>
                  <a:srgbClr val="002060"/>
                </a:solidFill>
              </a:rPr>
              <a:t>ESTRUCTURA DEL INFORME</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graphicFrame>
        <p:nvGraphicFramePr>
          <p:cNvPr id="3" name="Diagrama 2">
            <a:extLst>
              <a:ext uri="{FF2B5EF4-FFF2-40B4-BE49-F238E27FC236}">
                <a16:creationId xmlns:a16="http://schemas.microsoft.com/office/drawing/2014/main" id="{E6A50374-C5C8-4AAB-A41F-743AAF32BF01}"/>
              </a:ext>
            </a:extLst>
          </p:cNvPr>
          <p:cNvGraphicFramePr/>
          <p:nvPr>
            <p:extLst/>
          </p:nvPr>
        </p:nvGraphicFramePr>
        <p:xfrm>
          <a:off x="4921504" y="111285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3" name="Grupo 22">
            <a:extLst>
              <a:ext uri="{FF2B5EF4-FFF2-40B4-BE49-F238E27FC236}">
                <a16:creationId xmlns:a16="http://schemas.microsoft.com/office/drawing/2014/main" id="{E03776A0-13CE-4056-9AD1-644CBA115218}"/>
              </a:ext>
            </a:extLst>
          </p:cNvPr>
          <p:cNvGrpSpPr/>
          <p:nvPr/>
        </p:nvGrpSpPr>
        <p:grpSpPr>
          <a:xfrm>
            <a:off x="987687" y="2926080"/>
            <a:ext cx="3376913" cy="1029546"/>
            <a:chOff x="3228008" y="1551093"/>
            <a:chExt cx="3376913" cy="1029546"/>
          </a:xfrm>
        </p:grpSpPr>
        <p:sp>
          <p:nvSpPr>
            <p:cNvPr id="24" name="Rectángulo 23">
              <a:extLst>
                <a:ext uri="{FF2B5EF4-FFF2-40B4-BE49-F238E27FC236}">
                  <a16:creationId xmlns:a16="http://schemas.microsoft.com/office/drawing/2014/main" id="{BCFD8F30-A44E-4D22-A3AF-62A5AB910313}"/>
                </a:ext>
              </a:extLst>
            </p:cNvPr>
            <p:cNvSpPr/>
            <p:nvPr/>
          </p:nvSpPr>
          <p:spPr>
            <a:xfrm>
              <a:off x="3228008" y="1551093"/>
              <a:ext cx="3376913" cy="102954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sp>
        <p:sp>
          <p:nvSpPr>
            <p:cNvPr id="25" name="CuadroTexto 24">
              <a:extLst>
                <a:ext uri="{FF2B5EF4-FFF2-40B4-BE49-F238E27FC236}">
                  <a16:creationId xmlns:a16="http://schemas.microsoft.com/office/drawing/2014/main" id="{6B18101E-4F20-420B-AEDB-7E056B3ADEEB}"/>
                </a:ext>
              </a:extLst>
            </p:cNvPr>
            <p:cNvSpPr txBox="1"/>
            <p:nvPr/>
          </p:nvSpPr>
          <p:spPr>
            <a:xfrm>
              <a:off x="3228008" y="1551093"/>
              <a:ext cx="3376913" cy="102954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s-ES" sz="3900" dirty="0">
                  <a:solidFill>
                    <a:prstClr val="white"/>
                  </a:solidFill>
                  <a:latin typeface="Calibri"/>
                </a:rPr>
                <a:t>INTRODUCCION</a:t>
              </a:r>
              <a:r>
                <a:rPr lang="es-ES" sz="2300" kern="1200" dirty="0"/>
                <a:t> </a:t>
              </a:r>
            </a:p>
          </p:txBody>
        </p:sp>
      </p:grpSp>
      <p:sp>
        <p:nvSpPr>
          <p:cNvPr id="26" name="Rectángulo 25">
            <a:extLst>
              <a:ext uri="{FF2B5EF4-FFF2-40B4-BE49-F238E27FC236}">
                <a16:creationId xmlns:a16="http://schemas.microsoft.com/office/drawing/2014/main" id="{08788698-4597-4C47-BC2C-261D904D1A0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7546525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2295030" y="189826"/>
            <a:ext cx="8688926" cy="523220"/>
          </a:xfrm>
          <a:prstGeom prst="rect">
            <a:avLst/>
          </a:prstGeom>
          <a:noFill/>
        </p:spPr>
        <p:txBody>
          <a:bodyPr wrap="square" rtlCol="0">
            <a:spAutoFit/>
          </a:bodyPr>
          <a:lstStyle/>
          <a:p>
            <a:r>
              <a:rPr lang="es-CO" sz="2800" b="1" dirty="0">
                <a:solidFill>
                  <a:srgbClr val="002060"/>
                </a:solidFill>
              </a:rPr>
              <a:t>ESTRUCTURA DEL INFORME</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graphicFrame>
        <p:nvGraphicFramePr>
          <p:cNvPr id="18" name="Diagrama 17">
            <a:extLst>
              <a:ext uri="{FF2B5EF4-FFF2-40B4-BE49-F238E27FC236}">
                <a16:creationId xmlns:a16="http://schemas.microsoft.com/office/drawing/2014/main" id="{1A81CBFD-E2EF-46C1-B88A-6FC55D127476}"/>
              </a:ext>
            </a:extLst>
          </p:cNvPr>
          <p:cNvGraphicFramePr/>
          <p:nvPr>
            <p:extLst/>
          </p:nvPr>
        </p:nvGraphicFramePr>
        <p:xfrm>
          <a:off x="1727708" y="913254"/>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ángulo 8">
            <a:extLst>
              <a:ext uri="{FF2B5EF4-FFF2-40B4-BE49-F238E27FC236}">
                <a16:creationId xmlns:a16="http://schemas.microsoft.com/office/drawing/2014/main" id="{2F4DAA39-C27E-457A-AEB5-BCC0FCD802E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983762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2295030" y="189826"/>
            <a:ext cx="8688926" cy="523220"/>
          </a:xfrm>
          <a:prstGeom prst="rect">
            <a:avLst/>
          </a:prstGeom>
          <a:noFill/>
        </p:spPr>
        <p:txBody>
          <a:bodyPr wrap="square" rtlCol="0">
            <a:spAutoFit/>
          </a:bodyPr>
          <a:lstStyle/>
          <a:p>
            <a:r>
              <a:rPr lang="es-CO" sz="2800" b="1" dirty="0">
                <a:solidFill>
                  <a:srgbClr val="002060"/>
                </a:solidFill>
              </a:rPr>
              <a:t>ESTRUCTURA DEL INFORME</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graphicFrame>
        <p:nvGraphicFramePr>
          <p:cNvPr id="18" name="Diagrama 17">
            <a:extLst>
              <a:ext uri="{FF2B5EF4-FFF2-40B4-BE49-F238E27FC236}">
                <a16:creationId xmlns:a16="http://schemas.microsoft.com/office/drawing/2014/main" id="{1A81CBFD-E2EF-46C1-B88A-6FC55D127476}"/>
              </a:ext>
            </a:extLst>
          </p:cNvPr>
          <p:cNvGraphicFramePr/>
          <p:nvPr>
            <p:extLst/>
          </p:nvPr>
        </p:nvGraphicFramePr>
        <p:xfrm>
          <a:off x="1727708" y="97335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ángulo 6">
            <a:extLst>
              <a:ext uri="{FF2B5EF4-FFF2-40B4-BE49-F238E27FC236}">
                <a16:creationId xmlns:a16="http://schemas.microsoft.com/office/drawing/2014/main" id="{A3F7D2B0-23BE-4681-8DBA-E2157F1EE6B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700504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2295030" y="189826"/>
            <a:ext cx="8688926" cy="523220"/>
          </a:xfrm>
          <a:prstGeom prst="rect">
            <a:avLst/>
          </a:prstGeom>
          <a:noFill/>
        </p:spPr>
        <p:txBody>
          <a:bodyPr wrap="square" rtlCol="0">
            <a:spAutoFit/>
          </a:bodyPr>
          <a:lstStyle/>
          <a:p>
            <a:r>
              <a:rPr lang="es-CO" sz="2800" b="1" dirty="0">
                <a:solidFill>
                  <a:srgbClr val="002060"/>
                </a:solidFill>
              </a:rPr>
              <a:t>PRINCIPALES RESULTADOS 2018</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graphicFrame>
        <p:nvGraphicFramePr>
          <p:cNvPr id="3" name="Tabla 2">
            <a:extLst>
              <a:ext uri="{FF2B5EF4-FFF2-40B4-BE49-F238E27FC236}">
                <a16:creationId xmlns:a16="http://schemas.microsoft.com/office/drawing/2014/main" id="{159F5166-4413-483E-B806-8E6918E6385E}"/>
              </a:ext>
            </a:extLst>
          </p:cNvPr>
          <p:cNvGraphicFramePr>
            <a:graphicFrameLocks noGrp="1"/>
          </p:cNvGraphicFramePr>
          <p:nvPr>
            <p:extLst/>
          </p:nvPr>
        </p:nvGraphicFramePr>
        <p:xfrm>
          <a:off x="686781" y="1031176"/>
          <a:ext cx="10805735" cy="5212080"/>
        </p:xfrm>
        <a:graphic>
          <a:graphicData uri="http://schemas.openxmlformats.org/drawingml/2006/table">
            <a:tbl>
              <a:tblPr firstRow="1" firstCol="1" bandRow="1">
                <a:tableStyleId>{69012ECD-51FC-41F1-AA8D-1B2483CD663E}</a:tableStyleId>
              </a:tblPr>
              <a:tblGrid>
                <a:gridCol w="5849694">
                  <a:extLst>
                    <a:ext uri="{9D8B030D-6E8A-4147-A177-3AD203B41FA5}">
                      <a16:colId xmlns:a16="http://schemas.microsoft.com/office/drawing/2014/main" val="3886053054"/>
                    </a:ext>
                  </a:extLst>
                </a:gridCol>
                <a:gridCol w="4956041">
                  <a:extLst>
                    <a:ext uri="{9D8B030D-6E8A-4147-A177-3AD203B41FA5}">
                      <a16:colId xmlns:a16="http://schemas.microsoft.com/office/drawing/2014/main" val="448231323"/>
                    </a:ext>
                  </a:extLst>
                </a:gridCol>
              </a:tblGrid>
              <a:tr h="0">
                <a:tc>
                  <a:txBody>
                    <a:bodyPr/>
                    <a:lstStyle/>
                    <a:p>
                      <a:pPr algn="ctr">
                        <a:spcAft>
                          <a:spcPts val="0"/>
                        </a:spcAft>
                      </a:pPr>
                      <a:r>
                        <a:rPr lang="es-ES" sz="1800">
                          <a:effectLst/>
                        </a:rPr>
                        <a:t>Descripción</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Resultado</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0280142"/>
                  </a:ext>
                </a:extLst>
              </a:tr>
              <a:tr h="0">
                <a:tc>
                  <a:txBody>
                    <a:bodyPr/>
                    <a:lstStyle/>
                    <a:p>
                      <a:pPr algn="ctr">
                        <a:spcAft>
                          <a:spcPts val="0"/>
                        </a:spcAft>
                      </a:pPr>
                      <a:r>
                        <a:rPr lang="es-ES" sz="1800">
                          <a:effectLst/>
                        </a:rPr>
                        <a:t>Transferencias en recurso líquido a la nación </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81.682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9011953"/>
                  </a:ext>
                </a:extLst>
              </a:tr>
              <a:tr h="0">
                <a:tc>
                  <a:txBody>
                    <a:bodyPr/>
                    <a:lstStyle/>
                    <a:p>
                      <a:pPr algn="ctr">
                        <a:spcAft>
                          <a:spcPts val="0"/>
                        </a:spcAft>
                      </a:pPr>
                      <a:r>
                        <a:rPr lang="es-ES" sz="1800">
                          <a:effectLst/>
                        </a:rPr>
                        <a:t>Transferencias en recurso físico a la nación  </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14.683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0865263"/>
                  </a:ext>
                </a:extLst>
              </a:tr>
              <a:tr h="0">
                <a:tc>
                  <a:txBody>
                    <a:bodyPr/>
                    <a:lstStyle/>
                    <a:p>
                      <a:pPr algn="ctr">
                        <a:spcAft>
                          <a:spcPts val="0"/>
                        </a:spcAft>
                      </a:pPr>
                      <a:r>
                        <a:rPr lang="es-ES" sz="1800">
                          <a:effectLst/>
                        </a:rPr>
                        <a:t>Recepción de activos en proceso de extinción de Dominio</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dirty="0">
                          <a:effectLst/>
                        </a:rPr>
                        <a:t>5.358 bienes</a:t>
                      </a:r>
                      <a:endParaRPr lang="es-ES" sz="1800" dirty="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4605225"/>
                  </a:ext>
                </a:extLst>
              </a:tr>
              <a:tr h="0">
                <a:tc>
                  <a:txBody>
                    <a:bodyPr/>
                    <a:lstStyle/>
                    <a:p>
                      <a:pPr algn="ctr">
                        <a:spcAft>
                          <a:spcPts val="0"/>
                        </a:spcAft>
                      </a:pPr>
                      <a:r>
                        <a:rPr lang="es-ES" sz="1800" dirty="0">
                          <a:effectLst/>
                        </a:rPr>
                        <a:t>Recepción de Bienes FARC</a:t>
                      </a:r>
                      <a:endParaRPr lang="es-ES" sz="1800" dirty="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2.114 millones de pesos </a:t>
                      </a:r>
                    </a:p>
                    <a:p>
                      <a:pPr algn="ctr">
                        <a:spcAft>
                          <a:spcPts val="0"/>
                        </a:spcAft>
                      </a:pPr>
                      <a:r>
                        <a:rPr lang="es-ES" sz="1800">
                          <a:effectLst/>
                        </a:rPr>
                        <a:t>255.041 gr de oro</a:t>
                      </a:r>
                    </a:p>
                    <a:p>
                      <a:pPr algn="ctr">
                        <a:spcAft>
                          <a:spcPts val="0"/>
                        </a:spcAft>
                      </a:pPr>
                      <a:r>
                        <a:rPr lang="es-ES" sz="1800">
                          <a:effectLst/>
                        </a:rPr>
                        <a:t>224 Semovientes </a:t>
                      </a:r>
                    </a:p>
                    <a:p>
                      <a:pPr algn="ctr">
                        <a:spcAft>
                          <a:spcPts val="0"/>
                        </a:spcAft>
                      </a:pPr>
                      <a:r>
                        <a:rPr lang="es-ES" sz="1800">
                          <a:effectLst/>
                        </a:rPr>
                        <a:t>7 Inmuebles</a:t>
                      </a:r>
                    </a:p>
                    <a:p>
                      <a:pPr algn="ctr">
                        <a:spcAft>
                          <a:spcPts val="0"/>
                        </a:spcAft>
                      </a:pPr>
                      <a:r>
                        <a:rPr lang="es-ES" sz="1800">
                          <a:effectLst/>
                        </a:rPr>
                        <a:t>996 Muebles y Enseres </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6829268"/>
                  </a:ext>
                </a:extLst>
              </a:tr>
              <a:tr h="0">
                <a:tc>
                  <a:txBody>
                    <a:bodyPr/>
                    <a:lstStyle/>
                    <a:p>
                      <a:pPr algn="ctr">
                        <a:spcAft>
                          <a:spcPts val="0"/>
                        </a:spcAft>
                      </a:pPr>
                      <a:r>
                        <a:rPr lang="es-ES" sz="1800">
                          <a:effectLst/>
                        </a:rPr>
                        <a:t>Validación del Inventario de inmuebles</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dirty="0">
                          <a:effectLst/>
                        </a:rPr>
                        <a:t>19.819 Inmuebles </a:t>
                      </a:r>
                      <a:endParaRPr lang="es-ES" sz="1800" dirty="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3562999"/>
                  </a:ext>
                </a:extLst>
              </a:tr>
              <a:tr h="0">
                <a:tc>
                  <a:txBody>
                    <a:bodyPr/>
                    <a:lstStyle/>
                    <a:p>
                      <a:pPr algn="ctr">
                        <a:spcAft>
                          <a:spcPts val="0"/>
                        </a:spcAft>
                      </a:pPr>
                      <a:r>
                        <a:rPr lang="es-ES" sz="1800">
                          <a:effectLst/>
                        </a:rPr>
                        <a:t>Inmuebles Legalizados </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3.721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0281363"/>
                  </a:ext>
                </a:extLst>
              </a:tr>
              <a:tr h="177800">
                <a:tc>
                  <a:txBody>
                    <a:bodyPr/>
                    <a:lstStyle/>
                    <a:p>
                      <a:pPr algn="ctr">
                        <a:spcAft>
                          <a:spcPts val="0"/>
                        </a:spcAft>
                      </a:pPr>
                      <a:r>
                        <a:rPr lang="es-ES" sz="1800">
                          <a:effectLst/>
                        </a:rPr>
                        <a:t>Sociedades con procesos liquidatarios cerrados</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dirty="0">
                          <a:effectLst/>
                        </a:rPr>
                        <a:t>246 Sociedades y Establecimientos de Comercio</a:t>
                      </a:r>
                      <a:endParaRPr lang="es-ES" sz="1800" dirty="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5010735"/>
                  </a:ext>
                </a:extLst>
              </a:tr>
              <a:tr h="0">
                <a:tc>
                  <a:txBody>
                    <a:bodyPr/>
                    <a:lstStyle/>
                    <a:p>
                      <a:pPr algn="ctr">
                        <a:spcAft>
                          <a:spcPts val="0"/>
                        </a:spcAft>
                      </a:pPr>
                      <a:r>
                        <a:rPr lang="es-ES" sz="1800">
                          <a:effectLst/>
                        </a:rPr>
                        <a:t>Ventas de Inmuebles</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$90.106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4736734"/>
                  </a:ext>
                </a:extLst>
              </a:tr>
              <a:tr h="0">
                <a:tc>
                  <a:txBody>
                    <a:bodyPr/>
                    <a:lstStyle/>
                    <a:p>
                      <a:pPr algn="ctr">
                        <a:spcAft>
                          <a:spcPts val="0"/>
                        </a:spcAft>
                      </a:pPr>
                      <a:r>
                        <a:rPr lang="es-ES" sz="1800">
                          <a:effectLst/>
                        </a:rPr>
                        <a:t>Recaudo por arrendamiento de Activos</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$123.468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5564144"/>
                  </a:ext>
                </a:extLst>
              </a:tr>
              <a:tr h="0">
                <a:tc>
                  <a:txBody>
                    <a:bodyPr/>
                    <a:lstStyle/>
                    <a:p>
                      <a:pPr algn="ctr">
                        <a:spcAft>
                          <a:spcPts val="0"/>
                        </a:spcAft>
                      </a:pPr>
                      <a:r>
                        <a:rPr lang="es-ES" sz="1800">
                          <a:effectLst/>
                        </a:rPr>
                        <a:t>Recuperación de Cartera</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$10.434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5919158"/>
                  </a:ext>
                </a:extLst>
              </a:tr>
              <a:tr h="0">
                <a:tc>
                  <a:txBody>
                    <a:bodyPr/>
                    <a:lstStyle/>
                    <a:p>
                      <a:pPr algn="ctr">
                        <a:spcAft>
                          <a:spcPts val="0"/>
                        </a:spcAft>
                      </a:pPr>
                      <a:r>
                        <a:rPr lang="es-ES" sz="1800">
                          <a:effectLst/>
                        </a:rPr>
                        <a:t>Monetización de Divisas</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$88.866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1739297"/>
                  </a:ext>
                </a:extLst>
              </a:tr>
              <a:tr h="0">
                <a:tc>
                  <a:txBody>
                    <a:bodyPr/>
                    <a:lstStyle/>
                    <a:p>
                      <a:pPr algn="ctr">
                        <a:spcAft>
                          <a:spcPts val="0"/>
                        </a:spcAft>
                      </a:pPr>
                      <a:r>
                        <a:rPr lang="es-ES" sz="1800">
                          <a:effectLst/>
                        </a:rPr>
                        <a:t>Rendimientos Financieros </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$ 34.907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9180607"/>
                  </a:ext>
                </a:extLst>
              </a:tr>
              <a:tr h="0">
                <a:tc>
                  <a:txBody>
                    <a:bodyPr/>
                    <a:lstStyle/>
                    <a:p>
                      <a:pPr algn="ctr">
                        <a:spcAft>
                          <a:spcPts val="0"/>
                        </a:spcAft>
                      </a:pPr>
                      <a:r>
                        <a:rPr lang="es-ES" sz="1800">
                          <a:effectLst/>
                        </a:rPr>
                        <a:t>Recaudo por concepto de subasta ganadera</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a:effectLst/>
                        </a:rPr>
                        <a:t>$6.278 millones de pesos</a:t>
                      </a:r>
                      <a:endParaRPr lang="es-ES" sz="180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4488333"/>
                  </a:ext>
                </a:extLst>
              </a:tr>
              <a:tr h="0">
                <a:tc>
                  <a:txBody>
                    <a:bodyPr/>
                    <a:lstStyle/>
                    <a:p>
                      <a:pPr algn="ctr">
                        <a:spcAft>
                          <a:spcPts val="0"/>
                        </a:spcAft>
                      </a:pPr>
                      <a:r>
                        <a:rPr lang="es-ES" sz="1800">
                          <a:effectLst/>
                        </a:rPr>
                        <a:t>Venta del Portafolio </a:t>
                      </a:r>
                      <a:endParaRPr lang="es-ES" sz="1800">
                        <a:effectLst/>
                        <a:latin typeface="Times New Roman" panose="02020603050405020304" pitchFamily="18" charset="0"/>
                        <a:ea typeface="MS Mincho" panose="02020609040205080304" pitchFamily="49"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dirty="0">
                          <a:effectLst/>
                        </a:rPr>
                        <a:t>$ 155.000 millones de pesos </a:t>
                      </a:r>
                      <a:endParaRPr lang="es-ES" sz="1800" dirty="0">
                        <a:effectLst/>
                        <a:latin typeface="Times New Roman" panose="02020603050405020304" pitchFamily="18" charset="0"/>
                        <a:ea typeface="MS Mincho" panose="02020609040205080304" pitchFamily="49" charset="-128"/>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0691306"/>
                  </a:ext>
                </a:extLst>
              </a:tr>
            </a:tbl>
          </a:graphicData>
        </a:graphic>
      </p:graphicFrame>
      <p:sp>
        <p:nvSpPr>
          <p:cNvPr id="9" name="Rectángulo 8">
            <a:extLst>
              <a:ext uri="{FF2B5EF4-FFF2-40B4-BE49-F238E27FC236}">
                <a16:creationId xmlns:a16="http://schemas.microsoft.com/office/drawing/2014/main" id="{CA4E6305-5B4C-43D5-89B1-8EB689887F4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9762528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433431" y="2926210"/>
            <a:ext cx="11325137" cy="769441"/>
          </a:xfrm>
          <a:prstGeom prst="rect">
            <a:avLst/>
          </a:prstGeom>
          <a:noFill/>
        </p:spPr>
        <p:txBody>
          <a:bodyPr wrap="square" rtlCol="0">
            <a:spAutoFit/>
          </a:bodyPr>
          <a:lstStyle/>
          <a:p>
            <a:pPr algn="ctr"/>
            <a:r>
              <a:rPr lang="es-ES" sz="4400" b="1" dirty="0">
                <a:solidFill>
                  <a:srgbClr val="002060"/>
                </a:solidFill>
              </a:rPr>
              <a:t>5. Plan Estratégico 2019-2022</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431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0" name="Rectángulo 9">
            <a:extLst>
              <a:ext uri="{FF2B5EF4-FFF2-40B4-BE49-F238E27FC236}">
                <a16:creationId xmlns:a16="http://schemas.microsoft.com/office/drawing/2014/main" id="{85D9A4D9-4421-4F14-AD0D-D15F13D9A6D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C9171B9-6115-4798-A505-7CA38FF264D3}"/>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spTree>
    <p:extLst>
      <p:ext uri="{BB962C8B-B14F-4D97-AF65-F5344CB8AC3E}">
        <p14:creationId xmlns:p14="http://schemas.microsoft.com/office/powerpoint/2010/main" val="37265390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14" name="CuadroTexto 13">
            <a:extLst>
              <a:ext uri="{FF2B5EF4-FFF2-40B4-BE49-F238E27FC236}">
                <a16:creationId xmlns:a16="http://schemas.microsoft.com/office/drawing/2014/main" id="{1415C39F-1E6D-454E-AA64-1A5633CA6DC4}"/>
              </a:ext>
            </a:extLst>
          </p:cNvPr>
          <p:cNvSpPr txBox="1"/>
          <p:nvPr/>
        </p:nvSpPr>
        <p:spPr>
          <a:xfrm>
            <a:off x="389271" y="1536423"/>
            <a:ext cx="11413458" cy="2887064"/>
          </a:xfrm>
          <a:prstGeom prst="rect">
            <a:avLst/>
          </a:prstGeom>
        </p:spPr>
        <p:style>
          <a:lnRef idx="2">
            <a:schemeClr val="accent1"/>
          </a:lnRef>
          <a:fillRef idx="1">
            <a:schemeClr val="lt1"/>
          </a:fillRef>
          <a:effectRef idx="0">
            <a:schemeClr val="accent1"/>
          </a:effectRef>
          <a:fontRef idx="minor">
            <a:schemeClr val="dk1"/>
          </a:fontRef>
        </p:style>
        <p:txBody>
          <a:bodyPr spcFirstLastPara="0" vert="horz" wrap="square" lIns="429502" tIns="208280" rIns="429502" bIns="71120" numCol="1" spcCol="1270" anchor="t" anchorCtr="0">
            <a:noAutofit/>
          </a:bodyPr>
          <a:lstStyle/>
          <a:p>
            <a:pPr lvl="0" algn="just"/>
            <a:r>
              <a:rPr lang="es-CO" sz="1400" b="1" dirty="0">
                <a:solidFill>
                  <a:schemeClr val="tx1"/>
                </a:solidFill>
                <a:latin typeface="Arial Narrow" panose="020B0606020202030204" pitchFamily="34" charset="0"/>
                <a:ea typeface="Arial Unicode MS" pitchFamily="34" charset="-128"/>
                <a:cs typeface="Arial Unicode MS" pitchFamily="34" charset="-128"/>
              </a:rPr>
              <a:t>Líneas del plan nacional de desarrollo:</a:t>
            </a:r>
          </a:p>
          <a:p>
            <a:pPr lvl="0" algn="just"/>
            <a:endParaRPr lang="es-CO" sz="1400" b="1" dirty="0">
              <a:solidFill>
                <a:schemeClr val="tx1"/>
              </a:solidFill>
              <a:latin typeface="Arial Narrow" panose="020B0606020202030204" pitchFamily="34" charset="0"/>
              <a:ea typeface="Arial Unicode MS" pitchFamily="34" charset="-128"/>
              <a:cs typeface="Arial Unicode MS" pitchFamily="34" charset="-128"/>
            </a:endParaRPr>
          </a:p>
          <a:p>
            <a:pPr lvl="0" algn="just">
              <a:buFont typeface="Wingdings" panose="05000000000000000000" pitchFamily="2" charset="2"/>
              <a:buChar char="ü"/>
            </a:pPr>
            <a:r>
              <a:rPr lang="es-CO" sz="1400" dirty="0">
                <a:solidFill>
                  <a:schemeClr val="tx1"/>
                </a:solidFill>
                <a:latin typeface="Arial Narrow" panose="020B0606020202030204" pitchFamily="34" charset="0"/>
              </a:rPr>
              <a:t>Pacto por la Legalidad:</a:t>
            </a:r>
          </a:p>
          <a:p>
            <a:pPr lvl="0" algn="just">
              <a:buFontTx/>
              <a:buNone/>
            </a:pPr>
            <a:r>
              <a:rPr lang="es-CO" sz="1400" dirty="0">
                <a:solidFill>
                  <a:schemeClr val="tx1"/>
                </a:solidFill>
                <a:latin typeface="Arial Narrow" panose="020B0606020202030204" pitchFamily="34" charset="0"/>
              </a:rPr>
              <a:t>   	Tolerancia cero contra la corrupción</a:t>
            </a:r>
          </a:p>
          <a:p>
            <a:pPr lvl="0" algn="just">
              <a:buFontTx/>
              <a:buNone/>
            </a:pPr>
            <a:endParaRPr lang="es-CO" sz="1400" dirty="0">
              <a:solidFill>
                <a:schemeClr val="tx1"/>
              </a:solidFill>
              <a:latin typeface="Arial Narrow" panose="020B0606020202030204" pitchFamily="34" charset="0"/>
            </a:endParaRPr>
          </a:p>
          <a:p>
            <a:pPr lvl="0" algn="just">
              <a:buFont typeface="Wingdings" panose="05000000000000000000" pitchFamily="2" charset="2"/>
              <a:buChar char="ü"/>
            </a:pPr>
            <a:r>
              <a:rPr lang="es-CO" sz="1400" dirty="0">
                <a:solidFill>
                  <a:schemeClr val="tx1"/>
                </a:solidFill>
                <a:latin typeface="Arial Narrow" panose="020B0606020202030204" pitchFamily="34" charset="0"/>
              </a:rPr>
              <a:t>Pacto por el emprendimiento y la productividad:</a:t>
            </a:r>
          </a:p>
          <a:p>
            <a:pPr lvl="1" algn="just">
              <a:buFontTx/>
              <a:buNone/>
            </a:pPr>
            <a:r>
              <a:rPr lang="es-CO" sz="1400" dirty="0">
                <a:solidFill>
                  <a:schemeClr val="tx1"/>
                </a:solidFill>
                <a:latin typeface="Arial Narrow" panose="020B0606020202030204" pitchFamily="34" charset="0"/>
              </a:rPr>
              <a:t>Formalización del trabajo y las actividades económicas, y el fortalecimiento del tejido empresarial</a:t>
            </a:r>
          </a:p>
          <a:p>
            <a:pPr lvl="1" algn="just">
              <a:buFontTx/>
              <a:buNone/>
            </a:pPr>
            <a:endParaRPr lang="es-CO" sz="1400" dirty="0">
              <a:solidFill>
                <a:schemeClr val="tx1"/>
              </a:solidFill>
              <a:latin typeface="Arial Narrow" panose="020B0606020202030204" pitchFamily="34" charset="0"/>
            </a:endParaRPr>
          </a:p>
          <a:p>
            <a:pPr marL="342900" indent="-342900" algn="just">
              <a:buFont typeface="Wingdings" panose="05000000000000000000" pitchFamily="2" charset="2"/>
              <a:buChar char="ü"/>
            </a:pPr>
            <a:r>
              <a:rPr lang="es-CO" sz="1400" dirty="0">
                <a:solidFill>
                  <a:schemeClr val="tx1"/>
                </a:solidFill>
                <a:latin typeface="Arial Narrow" panose="020B0606020202030204" pitchFamily="34" charset="0"/>
              </a:rPr>
              <a:t>Pacto por la equidad:</a:t>
            </a:r>
          </a:p>
          <a:p>
            <a:pPr lvl="1" algn="just"/>
            <a:r>
              <a:rPr lang="es-CO" sz="1400" dirty="0">
                <a:solidFill>
                  <a:schemeClr val="tx1"/>
                </a:solidFill>
                <a:latin typeface="Arial Narrow" panose="020B0606020202030204" pitchFamily="34" charset="0"/>
              </a:rPr>
              <a:t>Igualdad de oportunidades, orientada a lograr la inclusión social y la inclusión productiva de los colombianos</a:t>
            </a:r>
            <a:endParaRPr lang="es-ES" sz="1400" dirty="0">
              <a:solidFill>
                <a:schemeClr val="tx1"/>
              </a:solidFill>
              <a:latin typeface="Arial Narrow" panose="020B0606020202030204" pitchFamily="34" charset="0"/>
            </a:endParaRPr>
          </a:p>
          <a:p>
            <a:pPr lvl="1" algn="just"/>
            <a:endParaRPr lang="es-ES" sz="1400" dirty="0">
              <a:solidFill>
                <a:schemeClr val="tx1"/>
              </a:solidFill>
              <a:latin typeface="Arial Narrow" panose="020B0606020202030204" pitchFamily="34" charset="0"/>
            </a:endParaRPr>
          </a:p>
          <a:p>
            <a:pPr marL="285750" indent="-285750" algn="just">
              <a:buFont typeface="Wingdings" panose="05000000000000000000" pitchFamily="2" charset="2"/>
              <a:buChar char="ü"/>
            </a:pPr>
            <a:r>
              <a:rPr lang="es-ES_tradnl" sz="1400" dirty="0">
                <a:solidFill>
                  <a:schemeClr val="tx1"/>
                </a:solidFill>
                <a:latin typeface="Arial Narrow" panose="020B0606020202030204" pitchFamily="34" charset="0"/>
              </a:rPr>
              <a:t>Se estima en un valor de mil noventa y seis punto uno ($1.096,1) billones.</a:t>
            </a:r>
            <a:endParaRPr lang="es-CO" sz="1400" dirty="0">
              <a:solidFill>
                <a:schemeClr val="tx1"/>
              </a:solidFill>
              <a:latin typeface="Arial Narrow" panose="020B0606020202030204" pitchFamily="34" charset="0"/>
            </a:endParaRPr>
          </a:p>
          <a:p>
            <a:pPr marL="342900" indent="-342900">
              <a:buFont typeface="Arial" panose="020B0604020202020204" pitchFamily="34" charset="0"/>
              <a:buChar char="•"/>
            </a:pPr>
            <a:endParaRPr lang="es-CO" sz="2200" dirty="0">
              <a:latin typeface="Arial Narrow" panose="020B0606020202030204" pitchFamily="34" charset="0"/>
            </a:endParaRPr>
          </a:p>
          <a:p>
            <a:pPr lvl="0"/>
            <a:endParaRPr lang="es-CO" sz="2400" dirty="0">
              <a:solidFill>
                <a:prstClr val="black"/>
              </a:solidFill>
            </a:endParaRPr>
          </a:p>
          <a:p>
            <a:pPr marL="57150" lvl="1" indent="-57150" defTabSz="444500">
              <a:lnSpc>
                <a:spcPct val="90000"/>
              </a:lnSpc>
              <a:spcBef>
                <a:spcPct val="0"/>
              </a:spcBef>
              <a:spcAft>
                <a:spcPct val="15000"/>
              </a:spcAft>
              <a:buChar char="•"/>
            </a:pPr>
            <a:endParaRPr lang="es-CO" sz="2400" dirty="0">
              <a:latin typeface="Arial Narrow" panose="020B0606020202030204" pitchFamily="34" charset="0"/>
            </a:endParaRPr>
          </a:p>
        </p:txBody>
      </p:sp>
      <p:sp>
        <p:nvSpPr>
          <p:cNvPr id="6" name="CuadroTexto 5">
            <a:extLst>
              <a:ext uri="{FF2B5EF4-FFF2-40B4-BE49-F238E27FC236}">
                <a16:creationId xmlns:a16="http://schemas.microsoft.com/office/drawing/2014/main" id="{C60C350B-79EC-4B91-8F93-8BE49E510092}"/>
              </a:ext>
            </a:extLst>
          </p:cNvPr>
          <p:cNvSpPr txBox="1"/>
          <p:nvPr/>
        </p:nvSpPr>
        <p:spPr>
          <a:xfrm>
            <a:off x="389271" y="1064487"/>
            <a:ext cx="6990523" cy="369332"/>
          </a:xfrm>
          <a:prstGeom prst="rect">
            <a:avLst/>
          </a:prstGeom>
          <a:noFill/>
        </p:spPr>
        <p:txBody>
          <a:bodyPr wrap="square" rtlCol="0">
            <a:spAutoFit/>
          </a:bodyPr>
          <a:lstStyle/>
          <a:p>
            <a:r>
              <a:rPr lang="es-ES" dirty="0"/>
              <a:t>Referencia Plan Nacional de Desarrollo 2019- 2022</a:t>
            </a:r>
          </a:p>
        </p:txBody>
      </p:sp>
      <p:sp>
        <p:nvSpPr>
          <p:cNvPr id="8" name="CuadroTexto 7">
            <a:extLst>
              <a:ext uri="{FF2B5EF4-FFF2-40B4-BE49-F238E27FC236}">
                <a16:creationId xmlns:a16="http://schemas.microsoft.com/office/drawing/2014/main" id="{3D3EB979-D8A5-4EE3-A460-786D40B46B5E}"/>
              </a:ext>
            </a:extLst>
          </p:cNvPr>
          <p:cNvSpPr txBox="1"/>
          <p:nvPr/>
        </p:nvSpPr>
        <p:spPr>
          <a:xfrm>
            <a:off x="1327226" y="189826"/>
            <a:ext cx="8688926" cy="523220"/>
          </a:xfrm>
          <a:prstGeom prst="rect">
            <a:avLst/>
          </a:prstGeom>
          <a:noFill/>
        </p:spPr>
        <p:txBody>
          <a:bodyPr wrap="square" rtlCol="0">
            <a:spAutoFit/>
          </a:bodyPr>
          <a:lstStyle/>
          <a:p>
            <a:r>
              <a:rPr lang="es-CO" sz="2800" b="1" dirty="0">
                <a:solidFill>
                  <a:srgbClr val="002060"/>
                </a:solidFill>
              </a:rPr>
              <a:t>1. Ejercicio preliminar planeación estratégica</a:t>
            </a:r>
          </a:p>
        </p:txBody>
      </p:sp>
      <p:sp>
        <p:nvSpPr>
          <p:cNvPr id="9" name="CuadroTexto 8">
            <a:extLst>
              <a:ext uri="{FF2B5EF4-FFF2-40B4-BE49-F238E27FC236}">
                <a16:creationId xmlns:a16="http://schemas.microsoft.com/office/drawing/2014/main" id="{84E0DAAC-B848-4C75-94DF-8BF5F7F5A2E6}"/>
              </a:ext>
            </a:extLst>
          </p:cNvPr>
          <p:cNvSpPr txBox="1"/>
          <p:nvPr/>
        </p:nvSpPr>
        <p:spPr>
          <a:xfrm>
            <a:off x="389270" y="4526091"/>
            <a:ext cx="9358737" cy="369332"/>
          </a:xfrm>
          <a:prstGeom prst="rect">
            <a:avLst/>
          </a:prstGeom>
          <a:noFill/>
        </p:spPr>
        <p:txBody>
          <a:bodyPr wrap="square" rtlCol="0">
            <a:spAutoFit/>
          </a:bodyPr>
          <a:lstStyle/>
          <a:p>
            <a:r>
              <a:rPr lang="es-ES" dirty="0"/>
              <a:t>Para el desarrollo de la planeación estratégica se realizaron tres reuniones en el siguiente orden:   </a:t>
            </a:r>
          </a:p>
        </p:txBody>
      </p:sp>
      <p:sp>
        <p:nvSpPr>
          <p:cNvPr id="5" name="Corchetes 4">
            <a:extLst>
              <a:ext uri="{FF2B5EF4-FFF2-40B4-BE49-F238E27FC236}">
                <a16:creationId xmlns:a16="http://schemas.microsoft.com/office/drawing/2014/main" id="{4A65D3F6-D6BA-45E7-BE1A-797C95D073F2}"/>
              </a:ext>
            </a:extLst>
          </p:cNvPr>
          <p:cNvSpPr/>
          <p:nvPr/>
        </p:nvSpPr>
        <p:spPr>
          <a:xfrm>
            <a:off x="4736096" y="5321577"/>
            <a:ext cx="2570796" cy="912359"/>
          </a:xfrm>
          <a:prstGeom prst="bracket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r>
              <a:rPr lang="es-CO" dirty="0"/>
              <a:t>Reunión con áreas</a:t>
            </a:r>
          </a:p>
        </p:txBody>
      </p:sp>
      <p:sp>
        <p:nvSpPr>
          <p:cNvPr id="13" name="Corchetes 12">
            <a:extLst>
              <a:ext uri="{FF2B5EF4-FFF2-40B4-BE49-F238E27FC236}">
                <a16:creationId xmlns:a16="http://schemas.microsoft.com/office/drawing/2014/main" id="{ED9F7887-4F08-4C9F-8D62-178A6DBB25D8}"/>
              </a:ext>
            </a:extLst>
          </p:cNvPr>
          <p:cNvSpPr/>
          <p:nvPr/>
        </p:nvSpPr>
        <p:spPr>
          <a:xfrm>
            <a:off x="8694237" y="5312274"/>
            <a:ext cx="2570796" cy="912359"/>
          </a:xfrm>
          <a:prstGeom prst="bracket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r>
              <a:rPr lang="es-CO" dirty="0"/>
              <a:t>Reunión de planeación estratégica (directivos)</a:t>
            </a:r>
          </a:p>
        </p:txBody>
      </p:sp>
      <p:sp>
        <p:nvSpPr>
          <p:cNvPr id="15" name="Corchetes 14">
            <a:extLst>
              <a:ext uri="{FF2B5EF4-FFF2-40B4-BE49-F238E27FC236}">
                <a16:creationId xmlns:a16="http://schemas.microsoft.com/office/drawing/2014/main" id="{60CA311D-8BA2-45CD-B5C5-42A4B8E1366B}"/>
              </a:ext>
            </a:extLst>
          </p:cNvPr>
          <p:cNvSpPr/>
          <p:nvPr/>
        </p:nvSpPr>
        <p:spPr>
          <a:xfrm>
            <a:off x="777955" y="5321576"/>
            <a:ext cx="2570796" cy="912359"/>
          </a:xfrm>
          <a:prstGeom prst="bracket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r>
              <a:rPr lang="es-CO" dirty="0"/>
              <a:t>Reunión preliminar con lideres de área</a:t>
            </a:r>
          </a:p>
        </p:txBody>
      </p:sp>
      <p:sp>
        <p:nvSpPr>
          <p:cNvPr id="12" name="Flecha: a la derecha 11">
            <a:extLst>
              <a:ext uri="{FF2B5EF4-FFF2-40B4-BE49-F238E27FC236}">
                <a16:creationId xmlns:a16="http://schemas.microsoft.com/office/drawing/2014/main" id="{85899B37-F56C-4428-9E07-F30DF18B8135}"/>
              </a:ext>
            </a:extLst>
          </p:cNvPr>
          <p:cNvSpPr/>
          <p:nvPr/>
        </p:nvSpPr>
        <p:spPr>
          <a:xfrm>
            <a:off x="3753218" y="5583788"/>
            <a:ext cx="578411" cy="3693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Flecha: a la derecha 15">
            <a:extLst>
              <a:ext uri="{FF2B5EF4-FFF2-40B4-BE49-F238E27FC236}">
                <a16:creationId xmlns:a16="http://schemas.microsoft.com/office/drawing/2014/main" id="{00CB02AE-0683-46A2-9256-D50AFA4E0012}"/>
              </a:ext>
            </a:extLst>
          </p:cNvPr>
          <p:cNvSpPr/>
          <p:nvPr/>
        </p:nvSpPr>
        <p:spPr>
          <a:xfrm>
            <a:off x="7752434" y="5598306"/>
            <a:ext cx="578411" cy="3693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Tree>
    <p:extLst>
      <p:ext uri="{BB962C8B-B14F-4D97-AF65-F5344CB8AC3E}">
        <p14:creationId xmlns:p14="http://schemas.microsoft.com/office/powerpoint/2010/main" val="20608934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567"/>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1327226" y="118544"/>
            <a:ext cx="8688926" cy="523220"/>
          </a:xfrm>
          <a:prstGeom prst="rect">
            <a:avLst/>
          </a:prstGeom>
          <a:noFill/>
        </p:spPr>
        <p:txBody>
          <a:bodyPr wrap="square" rtlCol="0">
            <a:spAutoFit/>
          </a:bodyPr>
          <a:lstStyle/>
          <a:p>
            <a:r>
              <a:rPr lang="es-CO" sz="2800" b="1" dirty="0">
                <a:solidFill>
                  <a:srgbClr val="002060"/>
                </a:solidFill>
              </a:rPr>
              <a:t>1. Ejercicio preliminar planeación estratégica</a:t>
            </a:r>
          </a:p>
        </p:txBody>
      </p:sp>
      <p:sp>
        <p:nvSpPr>
          <p:cNvPr id="16" name="Rectángulo 15">
            <a:extLst>
              <a:ext uri="{FF2B5EF4-FFF2-40B4-BE49-F238E27FC236}">
                <a16:creationId xmlns:a16="http://schemas.microsoft.com/office/drawing/2014/main" id="{18EA541C-1809-47A8-BB2E-99596189655D}"/>
              </a:ext>
            </a:extLst>
          </p:cNvPr>
          <p:cNvSpPr/>
          <p:nvPr/>
        </p:nvSpPr>
        <p:spPr>
          <a:xfrm>
            <a:off x="800455" y="1572894"/>
            <a:ext cx="10536975" cy="76027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5000"/>
              </a:lnSpc>
            </a:pPr>
            <a:r>
              <a:rPr lang="es-CO" sz="1400" dirty="0">
                <a:latin typeface="Arial Narrow" panose="020B0606020202030204" pitchFamily="34" charset="0"/>
                <a:ea typeface="Calibri" panose="020F0502020204030204" pitchFamily="34" charset="0"/>
                <a:cs typeface="Calibri" panose="020F0502020204030204" pitchFamily="34" charset="0"/>
              </a:rPr>
              <a:t>Dado que el plan estratégico que manejaba la compañía tenia vigencia hasta el 2018 “2015 – 2018”, la Oficina Asesora de Planeación ha llevado a cabo diversos ejercicios internos y en compañía de las áreas para crear un nuevo plan estratégico “2019 – 2022” cuyo cronograma fue cumplido sin mayores complicaciones. </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8" name="Tabla 17">
            <a:extLst>
              <a:ext uri="{FF2B5EF4-FFF2-40B4-BE49-F238E27FC236}">
                <a16:creationId xmlns:a16="http://schemas.microsoft.com/office/drawing/2014/main" id="{D7914F84-E8AB-43F6-A47A-E49C4FF0D939}"/>
              </a:ext>
            </a:extLst>
          </p:cNvPr>
          <p:cNvGraphicFramePr>
            <a:graphicFrameLocks noGrp="1"/>
          </p:cNvGraphicFramePr>
          <p:nvPr>
            <p:extLst/>
          </p:nvPr>
        </p:nvGraphicFramePr>
        <p:xfrm>
          <a:off x="800454" y="2464266"/>
          <a:ext cx="10536975" cy="2371434"/>
        </p:xfrm>
        <a:graphic>
          <a:graphicData uri="http://schemas.openxmlformats.org/drawingml/2006/table">
            <a:tbl>
              <a:tblPr/>
              <a:tblGrid>
                <a:gridCol w="1551497">
                  <a:extLst>
                    <a:ext uri="{9D8B030D-6E8A-4147-A177-3AD203B41FA5}">
                      <a16:colId xmlns:a16="http://schemas.microsoft.com/office/drawing/2014/main" val="2916500825"/>
                    </a:ext>
                  </a:extLst>
                </a:gridCol>
                <a:gridCol w="219158">
                  <a:extLst>
                    <a:ext uri="{9D8B030D-6E8A-4147-A177-3AD203B41FA5}">
                      <a16:colId xmlns:a16="http://schemas.microsoft.com/office/drawing/2014/main" val="2091778723"/>
                    </a:ext>
                  </a:extLst>
                </a:gridCol>
                <a:gridCol w="219158">
                  <a:extLst>
                    <a:ext uri="{9D8B030D-6E8A-4147-A177-3AD203B41FA5}">
                      <a16:colId xmlns:a16="http://schemas.microsoft.com/office/drawing/2014/main" val="1447813854"/>
                    </a:ext>
                  </a:extLst>
                </a:gridCol>
                <a:gridCol w="219158">
                  <a:extLst>
                    <a:ext uri="{9D8B030D-6E8A-4147-A177-3AD203B41FA5}">
                      <a16:colId xmlns:a16="http://schemas.microsoft.com/office/drawing/2014/main" val="2236141897"/>
                    </a:ext>
                  </a:extLst>
                </a:gridCol>
                <a:gridCol w="219158">
                  <a:extLst>
                    <a:ext uri="{9D8B030D-6E8A-4147-A177-3AD203B41FA5}">
                      <a16:colId xmlns:a16="http://schemas.microsoft.com/office/drawing/2014/main" val="2198896896"/>
                    </a:ext>
                  </a:extLst>
                </a:gridCol>
                <a:gridCol w="219158">
                  <a:extLst>
                    <a:ext uri="{9D8B030D-6E8A-4147-A177-3AD203B41FA5}">
                      <a16:colId xmlns:a16="http://schemas.microsoft.com/office/drawing/2014/main" val="2188258985"/>
                    </a:ext>
                  </a:extLst>
                </a:gridCol>
                <a:gridCol w="219158">
                  <a:extLst>
                    <a:ext uri="{9D8B030D-6E8A-4147-A177-3AD203B41FA5}">
                      <a16:colId xmlns:a16="http://schemas.microsoft.com/office/drawing/2014/main" val="2623322415"/>
                    </a:ext>
                  </a:extLst>
                </a:gridCol>
                <a:gridCol w="219158">
                  <a:extLst>
                    <a:ext uri="{9D8B030D-6E8A-4147-A177-3AD203B41FA5}">
                      <a16:colId xmlns:a16="http://schemas.microsoft.com/office/drawing/2014/main" val="470628706"/>
                    </a:ext>
                  </a:extLst>
                </a:gridCol>
                <a:gridCol w="219158">
                  <a:extLst>
                    <a:ext uri="{9D8B030D-6E8A-4147-A177-3AD203B41FA5}">
                      <a16:colId xmlns:a16="http://schemas.microsoft.com/office/drawing/2014/main" val="1674247226"/>
                    </a:ext>
                  </a:extLst>
                </a:gridCol>
                <a:gridCol w="219158">
                  <a:extLst>
                    <a:ext uri="{9D8B030D-6E8A-4147-A177-3AD203B41FA5}">
                      <a16:colId xmlns:a16="http://schemas.microsoft.com/office/drawing/2014/main" val="763694397"/>
                    </a:ext>
                  </a:extLst>
                </a:gridCol>
                <a:gridCol w="219158">
                  <a:extLst>
                    <a:ext uri="{9D8B030D-6E8A-4147-A177-3AD203B41FA5}">
                      <a16:colId xmlns:a16="http://schemas.microsoft.com/office/drawing/2014/main" val="1665251422"/>
                    </a:ext>
                  </a:extLst>
                </a:gridCol>
                <a:gridCol w="219158">
                  <a:extLst>
                    <a:ext uri="{9D8B030D-6E8A-4147-A177-3AD203B41FA5}">
                      <a16:colId xmlns:a16="http://schemas.microsoft.com/office/drawing/2014/main" val="2745861230"/>
                    </a:ext>
                  </a:extLst>
                </a:gridCol>
                <a:gridCol w="219158">
                  <a:extLst>
                    <a:ext uri="{9D8B030D-6E8A-4147-A177-3AD203B41FA5}">
                      <a16:colId xmlns:a16="http://schemas.microsoft.com/office/drawing/2014/main" val="2119850439"/>
                    </a:ext>
                  </a:extLst>
                </a:gridCol>
                <a:gridCol w="219158">
                  <a:extLst>
                    <a:ext uri="{9D8B030D-6E8A-4147-A177-3AD203B41FA5}">
                      <a16:colId xmlns:a16="http://schemas.microsoft.com/office/drawing/2014/main" val="2694892442"/>
                    </a:ext>
                  </a:extLst>
                </a:gridCol>
                <a:gridCol w="219158">
                  <a:extLst>
                    <a:ext uri="{9D8B030D-6E8A-4147-A177-3AD203B41FA5}">
                      <a16:colId xmlns:a16="http://schemas.microsoft.com/office/drawing/2014/main" val="677696856"/>
                    </a:ext>
                  </a:extLst>
                </a:gridCol>
                <a:gridCol w="219158">
                  <a:extLst>
                    <a:ext uri="{9D8B030D-6E8A-4147-A177-3AD203B41FA5}">
                      <a16:colId xmlns:a16="http://schemas.microsoft.com/office/drawing/2014/main" val="876003588"/>
                    </a:ext>
                  </a:extLst>
                </a:gridCol>
                <a:gridCol w="219158">
                  <a:extLst>
                    <a:ext uri="{9D8B030D-6E8A-4147-A177-3AD203B41FA5}">
                      <a16:colId xmlns:a16="http://schemas.microsoft.com/office/drawing/2014/main" val="3881536502"/>
                    </a:ext>
                  </a:extLst>
                </a:gridCol>
                <a:gridCol w="219158">
                  <a:extLst>
                    <a:ext uri="{9D8B030D-6E8A-4147-A177-3AD203B41FA5}">
                      <a16:colId xmlns:a16="http://schemas.microsoft.com/office/drawing/2014/main" val="1359742725"/>
                    </a:ext>
                  </a:extLst>
                </a:gridCol>
                <a:gridCol w="219158">
                  <a:extLst>
                    <a:ext uri="{9D8B030D-6E8A-4147-A177-3AD203B41FA5}">
                      <a16:colId xmlns:a16="http://schemas.microsoft.com/office/drawing/2014/main" val="1252672219"/>
                    </a:ext>
                  </a:extLst>
                </a:gridCol>
                <a:gridCol w="219158">
                  <a:extLst>
                    <a:ext uri="{9D8B030D-6E8A-4147-A177-3AD203B41FA5}">
                      <a16:colId xmlns:a16="http://schemas.microsoft.com/office/drawing/2014/main" val="660273378"/>
                    </a:ext>
                  </a:extLst>
                </a:gridCol>
                <a:gridCol w="219158">
                  <a:extLst>
                    <a:ext uri="{9D8B030D-6E8A-4147-A177-3AD203B41FA5}">
                      <a16:colId xmlns:a16="http://schemas.microsoft.com/office/drawing/2014/main" val="2942882424"/>
                    </a:ext>
                  </a:extLst>
                </a:gridCol>
                <a:gridCol w="219158">
                  <a:extLst>
                    <a:ext uri="{9D8B030D-6E8A-4147-A177-3AD203B41FA5}">
                      <a16:colId xmlns:a16="http://schemas.microsoft.com/office/drawing/2014/main" val="110060937"/>
                    </a:ext>
                  </a:extLst>
                </a:gridCol>
                <a:gridCol w="219158">
                  <a:extLst>
                    <a:ext uri="{9D8B030D-6E8A-4147-A177-3AD203B41FA5}">
                      <a16:colId xmlns:a16="http://schemas.microsoft.com/office/drawing/2014/main" val="1062544314"/>
                    </a:ext>
                  </a:extLst>
                </a:gridCol>
                <a:gridCol w="219158">
                  <a:extLst>
                    <a:ext uri="{9D8B030D-6E8A-4147-A177-3AD203B41FA5}">
                      <a16:colId xmlns:a16="http://schemas.microsoft.com/office/drawing/2014/main" val="3181090829"/>
                    </a:ext>
                  </a:extLst>
                </a:gridCol>
                <a:gridCol w="219158">
                  <a:extLst>
                    <a:ext uri="{9D8B030D-6E8A-4147-A177-3AD203B41FA5}">
                      <a16:colId xmlns:a16="http://schemas.microsoft.com/office/drawing/2014/main" val="3390434043"/>
                    </a:ext>
                  </a:extLst>
                </a:gridCol>
                <a:gridCol w="219158">
                  <a:extLst>
                    <a:ext uri="{9D8B030D-6E8A-4147-A177-3AD203B41FA5}">
                      <a16:colId xmlns:a16="http://schemas.microsoft.com/office/drawing/2014/main" val="3123742112"/>
                    </a:ext>
                  </a:extLst>
                </a:gridCol>
                <a:gridCol w="219158">
                  <a:extLst>
                    <a:ext uri="{9D8B030D-6E8A-4147-A177-3AD203B41FA5}">
                      <a16:colId xmlns:a16="http://schemas.microsoft.com/office/drawing/2014/main" val="597366304"/>
                    </a:ext>
                  </a:extLst>
                </a:gridCol>
                <a:gridCol w="219158">
                  <a:extLst>
                    <a:ext uri="{9D8B030D-6E8A-4147-A177-3AD203B41FA5}">
                      <a16:colId xmlns:a16="http://schemas.microsoft.com/office/drawing/2014/main" val="2785226022"/>
                    </a:ext>
                  </a:extLst>
                </a:gridCol>
                <a:gridCol w="219158">
                  <a:extLst>
                    <a:ext uri="{9D8B030D-6E8A-4147-A177-3AD203B41FA5}">
                      <a16:colId xmlns:a16="http://schemas.microsoft.com/office/drawing/2014/main" val="2690881052"/>
                    </a:ext>
                  </a:extLst>
                </a:gridCol>
                <a:gridCol w="219158">
                  <a:extLst>
                    <a:ext uri="{9D8B030D-6E8A-4147-A177-3AD203B41FA5}">
                      <a16:colId xmlns:a16="http://schemas.microsoft.com/office/drawing/2014/main" val="2075500185"/>
                    </a:ext>
                  </a:extLst>
                </a:gridCol>
                <a:gridCol w="219158">
                  <a:extLst>
                    <a:ext uri="{9D8B030D-6E8A-4147-A177-3AD203B41FA5}">
                      <a16:colId xmlns:a16="http://schemas.microsoft.com/office/drawing/2014/main" val="336930898"/>
                    </a:ext>
                  </a:extLst>
                </a:gridCol>
                <a:gridCol w="219158">
                  <a:extLst>
                    <a:ext uri="{9D8B030D-6E8A-4147-A177-3AD203B41FA5}">
                      <a16:colId xmlns:a16="http://schemas.microsoft.com/office/drawing/2014/main" val="343862579"/>
                    </a:ext>
                  </a:extLst>
                </a:gridCol>
                <a:gridCol w="219158">
                  <a:extLst>
                    <a:ext uri="{9D8B030D-6E8A-4147-A177-3AD203B41FA5}">
                      <a16:colId xmlns:a16="http://schemas.microsoft.com/office/drawing/2014/main" val="990275933"/>
                    </a:ext>
                  </a:extLst>
                </a:gridCol>
                <a:gridCol w="219158">
                  <a:extLst>
                    <a:ext uri="{9D8B030D-6E8A-4147-A177-3AD203B41FA5}">
                      <a16:colId xmlns:a16="http://schemas.microsoft.com/office/drawing/2014/main" val="1584266769"/>
                    </a:ext>
                  </a:extLst>
                </a:gridCol>
                <a:gridCol w="219158">
                  <a:extLst>
                    <a:ext uri="{9D8B030D-6E8A-4147-A177-3AD203B41FA5}">
                      <a16:colId xmlns:a16="http://schemas.microsoft.com/office/drawing/2014/main" val="987945640"/>
                    </a:ext>
                  </a:extLst>
                </a:gridCol>
                <a:gridCol w="219158">
                  <a:extLst>
                    <a:ext uri="{9D8B030D-6E8A-4147-A177-3AD203B41FA5}">
                      <a16:colId xmlns:a16="http://schemas.microsoft.com/office/drawing/2014/main" val="218808287"/>
                    </a:ext>
                  </a:extLst>
                </a:gridCol>
                <a:gridCol w="219158">
                  <a:extLst>
                    <a:ext uri="{9D8B030D-6E8A-4147-A177-3AD203B41FA5}">
                      <a16:colId xmlns:a16="http://schemas.microsoft.com/office/drawing/2014/main" val="2865088777"/>
                    </a:ext>
                  </a:extLst>
                </a:gridCol>
                <a:gridCol w="219158">
                  <a:extLst>
                    <a:ext uri="{9D8B030D-6E8A-4147-A177-3AD203B41FA5}">
                      <a16:colId xmlns:a16="http://schemas.microsoft.com/office/drawing/2014/main" val="3156511776"/>
                    </a:ext>
                  </a:extLst>
                </a:gridCol>
                <a:gridCol w="219158">
                  <a:extLst>
                    <a:ext uri="{9D8B030D-6E8A-4147-A177-3AD203B41FA5}">
                      <a16:colId xmlns:a16="http://schemas.microsoft.com/office/drawing/2014/main" val="3234738569"/>
                    </a:ext>
                  </a:extLst>
                </a:gridCol>
                <a:gridCol w="219158">
                  <a:extLst>
                    <a:ext uri="{9D8B030D-6E8A-4147-A177-3AD203B41FA5}">
                      <a16:colId xmlns:a16="http://schemas.microsoft.com/office/drawing/2014/main" val="1015405778"/>
                    </a:ext>
                  </a:extLst>
                </a:gridCol>
                <a:gridCol w="219158">
                  <a:extLst>
                    <a:ext uri="{9D8B030D-6E8A-4147-A177-3AD203B41FA5}">
                      <a16:colId xmlns:a16="http://schemas.microsoft.com/office/drawing/2014/main" val="3704192754"/>
                    </a:ext>
                  </a:extLst>
                </a:gridCol>
                <a:gridCol w="219158">
                  <a:extLst>
                    <a:ext uri="{9D8B030D-6E8A-4147-A177-3AD203B41FA5}">
                      <a16:colId xmlns:a16="http://schemas.microsoft.com/office/drawing/2014/main" val="391999218"/>
                    </a:ext>
                  </a:extLst>
                </a:gridCol>
              </a:tblGrid>
              <a:tr h="91634">
                <a:tc gridSpan="42">
                  <a:txBody>
                    <a:bodyPr/>
                    <a:lstStyle/>
                    <a:p>
                      <a:pPr algn="ctr" fontAlgn="ctr"/>
                      <a:r>
                        <a:rPr lang="es-CO" sz="900" b="1" i="0" u="none" strike="noStrike" dirty="0">
                          <a:solidFill>
                            <a:srgbClr val="000000"/>
                          </a:solidFill>
                          <a:effectLst/>
                          <a:latin typeface="Calibri" panose="020F0502020204030204" pitchFamily="34" charset="0"/>
                        </a:rPr>
                        <a:t>Cronograma para realizar el plan de acción 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593263034"/>
                  </a:ext>
                </a:extLst>
              </a:tr>
              <a:tr h="155777">
                <a:tc rowSpan="2">
                  <a:txBody>
                    <a:bodyPr/>
                    <a:lstStyle/>
                    <a:p>
                      <a:pPr algn="l" fontAlgn="ctr"/>
                      <a:r>
                        <a:rPr lang="es-CO" sz="900" b="1" i="0" u="none" strike="noStrike">
                          <a:solidFill>
                            <a:srgbClr val="000000"/>
                          </a:solidFill>
                          <a:effectLst/>
                          <a:latin typeface="Calibri" panose="020F0502020204030204" pitchFamily="34" charset="0"/>
                        </a:rPr>
                        <a:t>                                                         Meses y días </a:t>
                      </a:r>
                      <a:br>
                        <a:rPr lang="es-CO" sz="900" b="1" i="0" u="none" strike="noStrike">
                          <a:solidFill>
                            <a:srgbClr val="000000"/>
                          </a:solidFill>
                          <a:effectLst/>
                          <a:latin typeface="Calibri" panose="020F0502020204030204" pitchFamily="34" charset="0"/>
                        </a:rPr>
                      </a:br>
                      <a:r>
                        <a:rPr lang="es-CO" sz="900" b="1" i="0" u="none" strike="noStrike">
                          <a:solidFill>
                            <a:srgbClr val="000000"/>
                          </a:solidFill>
                          <a:effectLst/>
                          <a:latin typeface="Calibri" panose="020F0502020204030204" pitchFamily="34" charset="0"/>
                        </a:rPr>
                        <a:t>            Actividades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FFFFFF"/>
                    </a:solidFill>
                  </a:tcPr>
                </a:tc>
                <a:tc gridSpan="24">
                  <a:txBody>
                    <a:bodyPr/>
                    <a:lstStyle/>
                    <a:p>
                      <a:pPr algn="ctr" fontAlgn="ctr"/>
                      <a:r>
                        <a:rPr lang="es-CO" sz="900" b="1" i="0" u="none" strike="noStrike" dirty="0">
                          <a:solidFill>
                            <a:srgbClr val="000000"/>
                          </a:solidFill>
                          <a:effectLst/>
                          <a:latin typeface="Calibri" panose="020F0502020204030204" pitchFamily="34" charset="0"/>
                        </a:rPr>
                        <a:t> Enero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17">
                  <a:txBody>
                    <a:bodyPr/>
                    <a:lstStyle/>
                    <a:p>
                      <a:pPr algn="ctr" fontAlgn="ctr"/>
                      <a:r>
                        <a:rPr lang="es-CO" sz="900" b="1" i="0" u="none" strike="noStrike">
                          <a:solidFill>
                            <a:srgbClr val="000000"/>
                          </a:solidFill>
                          <a:effectLst/>
                          <a:latin typeface="Calibri" panose="020F0502020204030204" pitchFamily="34" charset="0"/>
                        </a:rPr>
                        <a:t>Febrero</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645867879"/>
                  </a:ext>
                </a:extLst>
              </a:tr>
              <a:tr h="155777">
                <a:tc vMerge="1">
                  <a:txBody>
                    <a:bodyPr/>
                    <a:lstStyle/>
                    <a:p>
                      <a:endParaRPr lang="es-CO"/>
                    </a:p>
                  </a:txBody>
                  <a:tcPr/>
                </a:tc>
                <a:tc>
                  <a:txBody>
                    <a:bodyPr/>
                    <a:lstStyle/>
                    <a:p>
                      <a:pPr algn="ctr" fontAlgn="ctr"/>
                      <a:r>
                        <a:rPr lang="es-CO" sz="900" b="0" i="0" u="none" strike="noStrike">
                          <a:solidFill>
                            <a:srgbClr val="FFFFFF"/>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dirty="0">
                          <a:solidFill>
                            <a:srgbClr val="FFFFFF"/>
                          </a:solidFill>
                          <a:effectLst/>
                          <a:latin typeface="Calibri" panose="020F0502020204030204" pitchFamily="34" charset="0"/>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27</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s-CO" sz="900" b="0" i="0" u="none" strike="noStrike">
                          <a:solidFill>
                            <a:srgbClr val="FFFFFF"/>
                          </a:solidFill>
                          <a:effectLst/>
                          <a:latin typeface="Calibri" panose="020F0502020204030204" pitchFamily="34" charset="0"/>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61816275"/>
                  </a:ext>
                </a:extLst>
              </a:tr>
              <a:tr h="198295">
                <a:tc>
                  <a:txBody>
                    <a:bodyPr/>
                    <a:lstStyle/>
                    <a:p>
                      <a:pPr algn="l" fontAlgn="ctr"/>
                      <a:r>
                        <a:rPr lang="es-CO" sz="900" b="0" i="0" u="none" strike="noStrike" dirty="0">
                          <a:solidFill>
                            <a:srgbClr val="000000"/>
                          </a:solidFill>
                          <a:effectLst/>
                          <a:latin typeface="Calibri" panose="020F0502020204030204" pitchFamily="34" charset="0"/>
                        </a:rPr>
                        <a:t>Sensibilización sobre la estructura del plan de acción y objetivos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extLst>
                  <a:ext uri="{0D108BD9-81ED-4DB2-BD59-A6C34878D82A}">
                    <a16:rowId xmlns:a16="http://schemas.microsoft.com/office/drawing/2014/main" val="4159225346"/>
                  </a:ext>
                </a:extLst>
              </a:tr>
              <a:tr h="197184">
                <a:tc>
                  <a:txBody>
                    <a:bodyPr/>
                    <a:lstStyle/>
                    <a:p>
                      <a:pPr algn="l" fontAlgn="ctr"/>
                      <a:r>
                        <a:rPr lang="es-CO" sz="900" b="0" i="0" u="none" strike="noStrike">
                          <a:solidFill>
                            <a:srgbClr val="000000"/>
                          </a:solidFill>
                          <a:effectLst/>
                          <a:latin typeface="Calibri" panose="020F0502020204030204" pitchFamily="34" charset="0"/>
                        </a:rPr>
                        <a:t>Primer avance del PESTAL - Sentido Macro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extLst>
                  <a:ext uri="{0D108BD9-81ED-4DB2-BD59-A6C34878D82A}">
                    <a16:rowId xmlns:a16="http://schemas.microsoft.com/office/drawing/2014/main" val="3914473510"/>
                  </a:ext>
                </a:extLst>
              </a:tr>
              <a:tr h="153366">
                <a:tc>
                  <a:txBody>
                    <a:bodyPr/>
                    <a:lstStyle/>
                    <a:p>
                      <a:pPr algn="l" fontAlgn="ctr"/>
                      <a:r>
                        <a:rPr lang="es-CO" sz="900" b="0" i="0" u="none" strike="noStrike">
                          <a:solidFill>
                            <a:srgbClr val="000000"/>
                          </a:solidFill>
                          <a:effectLst/>
                          <a:latin typeface="Calibri" panose="020F0502020204030204" pitchFamily="34" charset="0"/>
                        </a:rPr>
                        <a:t>PESTAL final – Macro y Micro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extLst>
                  <a:ext uri="{0D108BD9-81ED-4DB2-BD59-A6C34878D82A}">
                    <a16:rowId xmlns:a16="http://schemas.microsoft.com/office/drawing/2014/main" val="3433928382"/>
                  </a:ext>
                </a:extLst>
              </a:tr>
              <a:tr h="175275">
                <a:tc>
                  <a:txBody>
                    <a:bodyPr/>
                    <a:lstStyle/>
                    <a:p>
                      <a:pPr algn="l" fontAlgn="ctr"/>
                      <a:r>
                        <a:rPr lang="es-CO" sz="900" b="0" i="0" u="none" strike="noStrike">
                          <a:solidFill>
                            <a:srgbClr val="000000"/>
                          </a:solidFill>
                          <a:effectLst/>
                          <a:latin typeface="Calibri" panose="020F0502020204030204" pitchFamily="34" charset="0"/>
                        </a:rPr>
                        <a:t>Reuniones previas con vicepresidencias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extLst>
                  <a:ext uri="{0D108BD9-81ED-4DB2-BD59-A6C34878D82A}">
                    <a16:rowId xmlns:a16="http://schemas.microsoft.com/office/drawing/2014/main" val="658674785"/>
                  </a:ext>
                </a:extLst>
              </a:tr>
              <a:tr h="160668">
                <a:tc>
                  <a:txBody>
                    <a:bodyPr/>
                    <a:lstStyle/>
                    <a:p>
                      <a:pPr algn="l" fontAlgn="ctr"/>
                      <a:r>
                        <a:rPr lang="es-CO" sz="900" b="0" i="0" u="none" strike="noStrike">
                          <a:solidFill>
                            <a:srgbClr val="000000"/>
                          </a:solidFill>
                          <a:effectLst/>
                          <a:latin typeface="Calibri" panose="020F0502020204030204" pitchFamily="34" charset="0"/>
                        </a:rPr>
                        <a:t>Consolidar la información final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extLst>
                  <a:ext uri="{0D108BD9-81ED-4DB2-BD59-A6C34878D82A}">
                    <a16:rowId xmlns:a16="http://schemas.microsoft.com/office/drawing/2014/main" val="969502548"/>
                  </a:ext>
                </a:extLst>
              </a:tr>
              <a:tr h="175275">
                <a:tc>
                  <a:txBody>
                    <a:bodyPr/>
                    <a:lstStyle/>
                    <a:p>
                      <a:pPr algn="l" fontAlgn="ctr"/>
                      <a:r>
                        <a:rPr lang="es-CO" sz="900" b="0" i="0" u="none" strike="noStrike" dirty="0">
                          <a:solidFill>
                            <a:srgbClr val="000000"/>
                          </a:solidFill>
                          <a:effectLst/>
                          <a:latin typeface="Calibri" panose="020F0502020204030204" pitchFamily="34" charset="0"/>
                        </a:rPr>
                        <a:t>Reuniones por áreas - Discusión de objetivos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DI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DI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P</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extLst>
                  <a:ext uri="{0D108BD9-81ED-4DB2-BD59-A6C34878D82A}">
                    <a16:rowId xmlns:a16="http://schemas.microsoft.com/office/drawing/2014/main" val="2694748352"/>
                  </a:ext>
                </a:extLst>
              </a:tr>
              <a:tr h="140897">
                <a:tc>
                  <a:txBody>
                    <a:bodyPr/>
                    <a:lstStyle/>
                    <a:p>
                      <a:pPr algn="l" fontAlgn="ctr"/>
                      <a:r>
                        <a:rPr lang="es-CO" sz="900" b="0" i="0" u="none" strike="noStrike" dirty="0">
                          <a:solidFill>
                            <a:srgbClr val="000000"/>
                          </a:solidFill>
                          <a:effectLst/>
                          <a:latin typeface="Calibri" panose="020F0502020204030204" pitchFamily="34" charset="0"/>
                        </a:rPr>
                        <a:t>Procesamiento de la </a:t>
                      </a:r>
                      <a:r>
                        <a:rPr lang="es-CO" sz="900" b="0" i="0" u="none" strike="noStrike" dirty="0" err="1">
                          <a:solidFill>
                            <a:srgbClr val="000000"/>
                          </a:solidFill>
                          <a:effectLst/>
                          <a:latin typeface="Calibri" panose="020F0502020204030204" pitchFamily="34" charset="0"/>
                        </a:rPr>
                        <a:t>informació</a:t>
                      </a:r>
                      <a:r>
                        <a:rPr lang="es-CO" sz="900" b="0" i="0" u="none" strike="noStrike" dirty="0">
                          <a:solidFill>
                            <a:srgbClr val="000000"/>
                          </a:solidFill>
                          <a:effectLst/>
                          <a:latin typeface="Calibri" panose="020F0502020204030204" pitchFamily="34" charset="0"/>
                        </a:rPr>
                        <a:t>  y Ejercicio completo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dirty="0">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dirty="0">
                          <a:solidFill>
                            <a:srgbClr val="000000"/>
                          </a:solidFill>
                          <a:effectLst/>
                          <a:latin typeface="Calibri" panose="020F0502020204030204" pitchFamily="34" charset="0"/>
                        </a:rPr>
                        <a: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a:solidFill>
                            <a:srgbClr val="000000"/>
                          </a:solidFill>
                          <a:effectLst/>
                          <a:latin typeface="Calibri" panose="020F050202020403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s-CO" sz="900" b="1" i="0" u="none" strike="noStrike">
                          <a:solidFill>
                            <a:srgbClr val="000000"/>
                          </a:solidFill>
                          <a:effectLst/>
                          <a:latin typeface="Calibri" panose="020F050202020403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ctr"/>
                      <a:r>
                        <a:rPr lang="es-CO" sz="9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tc>
                  <a:txBody>
                    <a:bodyPr/>
                    <a:lstStyle/>
                    <a:p>
                      <a:pPr algn="ctr" fontAlgn="ctr"/>
                      <a:r>
                        <a:rPr lang="es-CO" sz="9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7171"/>
                    </a:solidFill>
                  </a:tcPr>
                </a:tc>
                <a:extLst>
                  <a:ext uri="{0D108BD9-81ED-4DB2-BD59-A6C34878D82A}">
                    <a16:rowId xmlns:a16="http://schemas.microsoft.com/office/drawing/2014/main" val="4154733838"/>
                  </a:ext>
                </a:extLst>
              </a:tr>
            </a:tbl>
          </a:graphicData>
        </a:graphic>
      </p:graphicFrame>
      <p:sp>
        <p:nvSpPr>
          <p:cNvPr id="19" name="Rectángulo 18">
            <a:extLst>
              <a:ext uri="{FF2B5EF4-FFF2-40B4-BE49-F238E27FC236}">
                <a16:creationId xmlns:a16="http://schemas.microsoft.com/office/drawing/2014/main" id="{63B5EECD-8FBE-4AA6-A676-6215FCAAD770}"/>
              </a:ext>
            </a:extLst>
          </p:cNvPr>
          <p:cNvSpPr/>
          <p:nvPr/>
        </p:nvSpPr>
        <p:spPr>
          <a:xfrm>
            <a:off x="800456" y="4987504"/>
            <a:ext cx="10536974" cy="5282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5000"/>
              </a:lnSpc>
            </a:pPr>
            <a:r>
              <a:rPr lang="es-CO" sz="1400" dirty="0">
                <a:solidFill>
                  <a:schemeClr val="dk1"/>
                </a:solidFill>
                <a:latin typeface="Arial Narrow" panose="020B0606020202030204" pitchFamily="34" charset="0"/>
              </a:rPr>
              <a:t>De igual forma La sociedad de Activos Especiales S.A.S. por su naturaleza mixta vinculada al Ministerio de Hacienda y Crédito Público, debe estar alineada con el Plan Nacional de Desarrollo para dar cumplimiento con los objetivos planteados por el Gobierno Nacional</a:t>
            </a:r>
          </a:p>
        </p:txBody>
      </p:sp>
      <p:sp>
        <p:nvSpPr>
          <p:cNvPr id="20" name="CuadroTexto 19">
            <a:extLst>
              <a:ext uri="{FF2B5EF4-FFF2-40B4-BE49-F238E27FC236}">
                <a16:creationId xmlns:a16="http://schemas.microsoft.com/office/drawing/2014/main" id="{EC4F8BD9-F912-4C4B-8373-AB4ADD5633C9}"/>
              </a:ext>
            </a:extLst>
          </p:cNvPr>
          <p:cNvSpPr txBox="1"/>
          <p:nvPr/>
        </p:nvSpPr>
        <p:spPr>
          <a:xfrm>
            <a:off x="800456" y="1154151"/>
            <a:ext cx="3754452" cy="369332"/>
          </a:xfrm>
          <a:prstGeom prst="rect">
            <a:avLst/>
          </a:prstGeom>
          <a:noFill/>
        </p:spPr>
        <p:txBody>
          <a:bodyPr wrap="square" rtlCol="0">
            <a:spAutoFit/>
          </a:bodyPr>
          <a:lstStyle/>
          <a:p>
            <a:r>
              <a:rPr lang="es-CO" dirty="0"/>
              <a:t>Cronograma planeación estratégica</a:t>
            </a:r>
          </a:p>
        </p:txBody>
      </p:sp>
      <p:pic>
        <p:nvPicPr>
          <p:cNvPr id="21" name="Imagen 20">
            <a:extLst>
              <a:ext uri="{FF2B5EF4-FFF2-40B4-BE49-F238E27FC236}">
                <a16:creationId xmlns:a16="http://schemas.microsoft.com/office/drawing/2014/main" id="{2C717E04-F7EC-4A92-8C9F-DD2FA73C3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Tree>
    <p:extLst>
      <p:ext uri="{BB962C8B-B14F-4D97-AF65-F5344CB8AC3E}">
        <p14:creationId xmlns:p14="http://schemas.microsoft.com/office/powerpoint/2010/main" val="23489110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52"/>
            <a:ext cx="4150360" cy="713105"/>
          </a:xfrm>
          <a:prstGeom prst="rect">
            <a:avLst/>
          </a:prstGeom>
        </p:spPr>
      </p:pic>
      <p:sp>
        <p:nvSpPr>
          <p:cNvPr id="8" name="CuadroTexto 7">
            <a:extLst>
              <a:ext uri="{FF2B5EF4-FFF2-40B4-BE49-F238E27FC236}">
                <a16:creationId xmlns:a16="http://schemas.microsoft.com/office/drawing/2014/main" id="{7CB3B627-2B49-45A0-89A0-91BB06B680BC}"/>
              </a:ext>
            </a:extLst>
          </p:cNvPr>
          <p:cNvSpPr txBox="1"/>
          <p:nvPr/>
        </p:nvSpPr>
        <p:spPr>
          <a:xfrm>
            <a:off x="1133061" y="938670"/>
            <a:ext cx="9925878" cy="523220"/>
          </a:xfrm>
          <a:prstGeom prst="rect">
            <a:avLst/>
          </a:prstGeom>
          <a:noFill/>
        </p:spPr>
        <p:txBody>
          <a:bodyPr wrap="square" rtlCol="0">
            <a:spAutoFit/>
          </a:bodyPr>
          <a:lstStyle/>
          <a:p>
            <a:pPr algn="ctr"/>
            <a:r>
              <a:rPr lang="es-CO" sz="2800" b="1" dirty="0">
                <a:solidFill>
                  <a:schemeClr val="accent1">
                    <a:lumMod val="75000"/>
                  </a:schemeClr>
                </a:solidFill>
                <a:latin typeface="Arial Narrow" panose="020B0606020202030204" pitchFamily="34" charset="0"/>
              </a:rPr>
              <a:t>Resultados del Ejercicio Planeación Estratégica por áreas </a:t>
            </a:r>
          </a:p>
        </p:txBody>
      </p:sp>
      <p:sp>
        <p:nvSpPr>
          <p:cNvPr id="9" name="Rectángulo 8">
            <a:extLst>
              <a:ext uri="{FF2B5EF4-FFF2-40B4-BE49-F238E27FC236}">
                <a16:creationId xmlns:a16="http://schemas.microsoft.com/office/drawing/2014/main" id="{4CD668A4-A44D-4976-B8D6-2E3BD15C02CF}"/>
              </a:ext>
            </a:extLst>
          </p:cNvPr>
          <p:cNvSpPr/>
          <p:nvPr/>
        </p:nvSpPr>
        <p:spPr>
          <a:xfrm>
            <a:off x="988597" y="1603686"/>
            <a:ext cx="2057830" cy="661780"/>
          </a:xfrm>
          <a:prstGeom prst="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ln w="0"/>
                <a:solidFill>
                  <a:srgbClr val="002060"/>
                </a:solidFill>
              </a:rPr>
              <a:t>Respuestas totales del ejercicio: </a:t>
            </a:r>
            <a:r>
              <a:rPr lang="es-CO" sz="1600" b="1" dirty="0">
                <a:ln w="0"/>
                <a:solidFill>
                  <a:srgbClr val="002060"/>
                </a:solidFill>
              </a:rPr>
              <a:t>2.841</a:t>
            </a:r>
          </a:p>
        </p:txBody>
      </p:sp>
      <p:sp>
        <p:nvSpPr>
          <p:cNvPr id="10" name="Rectángulo 9">
            <a:extLst>
              <a:ext uri="{FF2B5EF4-FFF2-40B4-BE49-F238E27FC236}">
                <a16:creationId xmlns:a16="http://schemas.microsoft.com/office/drawing/2014/main" id="{30D9DBB0-41EC-40FA-8952-38EB0452BF75}"/>
              </a:ext>
            </a:extLst>
          </p:cNvPr>
          <p:cNvSpPr/>
          <p:nvPr/>
        </p:nvSpPr>
        <p:spPr>
          <a:xfrm>
            <a:off x="2676530" y="2717079"/>
            <a:ext cx="2439638" cy="437374"/>
          </a:xfrm>
          <a:prstGeom prst="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ln w="0"/>
                <a:solidFill>
                  <a:srgbClr val="002060"/>
                </a:solidFill>
              </a:rPr>
              <a:t>Indicadores evaluados: </a:t>
            </a:r>
            <a:r>
              <a:rPr lang="es-CO" sz="1600" b="1" dirty="0">
                <a:ln w="0"/>
                <a:solidFill>
                  <a:srgbClr val="002060"/>
                </a:solidFill>
              </a:rPr>
              <a:t>257</a:t>
            </a:r>
          </a:p>
        </p:txBody>
      </p:sp>
      <p:sp>
        <p:nvSpPr>
          <p:cNvPr id="4" name="Flecha: hacia abajo 3">
            <a:extLst>
              <a:ext uri="{FF2B5EF4-FFF2-40B4-BE49-F238E27FC236}">
                <a16:creationId xmlns:a16="http://schemas.microsoft.com/office/drawing/2014/main" id="{20C23B79-8491-4337-A167-9CDF5EA2431A}"/>
              </a:ext>
            </a:extLst>
          </p:cNvPr>
          <p:cNvSpPr/>
          <p:nvPr/>
        </p:nvSpPr>
        <p:spPr>
          <a:xfrm rot="16200000">
            <a:off x="1861388" y="2530481"/>
            <a:ext cx="562062" cy="805344"/>
          </a:xfrm>
          <a:prstGeom prst="downArrow">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5" name="Rectángulo 4">
            <a:extLst>
              <a:ext uri="{FF2B5EF4-FFF2-40B4-BE49-F238E27FC236}">
                <a16:creationId xmlns:a16="http://schemas.microsoft.com/office/drawing/2014/main" id="{C79AFD50-68D3-41C4-BA57-A34C37DC42D5}"/>
              </a:ext>
            </a:extLst>
          </p:cNvPr>
          <p:cNvSpPr/>
          <p:nvPr/>
        </p:nvSpPr>
        <p:spPr>
          <a:xfrm>
            <a:off x="1739747" y="2309846"/>
            <a:ext cx="306051" cy="528506"/>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aphicFrame>
        <p:nvGraphicFramePr>
          <p:cNvPr id="12" name="Gráfico 11">
            <a:extLst>
              <a:ext uri="{FF2B5EF4-FFF2-40B4-BE49-F238E27FC236}">
                <a16:creationId xmlns:a16="http://schemas.microsoft.com/office/drawing/2014/main" id="{62DA3BAC-BBAF-4D05-9626-5154F97592D0}"/>
              </a:ext>
            </a:extLst>
          </p:cNvPr>
          <p:cNvGraphicFramePr>
            <a:graphicFrameLocks/>
          </p:cNvGraphicFramePr>
          <p:nvPr>
            <p:extLst/>
          </p:nvPr>
        </p:nvGraphicFramePr>
        <p:xfrm>
          <a:off x="2086018" y="3783060"/>
          <a:ext cx="3187817" cy="2421547"/>
        </p:xfrm>
        <a:graphic>
          <a:graphicData uri="http://schemas.openxmlformats.org/drawingml/2006/chart">
            <c:chart xmlns:c="http://schemas.openxmlformats.org/drawingml/2006/chart" xmlns:r="http://schemas.openxmlformats.org/officeDocument/2006/relationships" r:id="rId3"/>
          </a:graphicData>
        </a:graphic>
      </p:graphicFrame>
      <p:sp>
        <p:nvSpPr>
          <p:cNvPr id="13" name="Flecha: hacia abajo 12">
            <a:extLst>
              <a:ext uri="{FF2B5EF4-FFF2-40B4-BE49-F238E27FC236}">
                <a16:creationId xmlns:a16="http://schemas.microsoft.com/office/drawing/2014/main" id="{B8AA7440-3D9C-41A9-B6FA-120D7BBB0785}"/>
              </a:ext>
            </a:extLst>
          </p:cNvPr>
          <p:cNvSpPr/>
          <p:nvPr/>
        </p:nvSpPr>
        <p:spPr>
          <a:xfrm>
            <a:off x="3489321" y="3244244"/>
            <a:ext cx="417904" cy="572618"/>
          </a:xfrm>
          <a:prstGeom prst="downArrow">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aphicFrame>
        <p:nvGraphicFramePr>
          <p:cNvPr id="14" name="Gráfico 13">
            <a:extLst>
              <a:ext uri="{FF2B5EF4-FFF2-40B4-BE49-F238E27FC236}">
                <a16:creationId xmlns:a16="http://schemas.microsoft.com/office/drawing/2014/main" id="{94ED8762-EFC7-432F-A18C-D4B7FA370622}"/>
              </a:ext>
            </a:extLst>
          </p:cNvPr>
          <p:cNvGraphicFramePr>
            <a:graphicFrameLocks/>
          </p:cNvGraphicFramePr>
          <p:nvPr>
            <p:extLst/>
          </p:nvPr>
        </p:nvGraphicFramePr>
        <p:xfrm>
          <a:off x="6226621" y="1864874"/>
          <a:ext cx="4686906" cy="3698050"/>
        </p:xfrm>
        <a:graphic>
          <a:graphicData uri="http://schemas.openxmlformats.org/drawingml/2006/chart">
            <c:chart xmlns:c="http://schemas.openxmlformats.org/drawingml/2006/chart" xmlns:r="http://schemas.openxmlformats.org/officeDocument/2006/relationships" r:id="rId4"/>
          </a:graphicData>
        </a:graphic>
      </p:graphicFrame>
      <p:sp>
        <p:nvSpPr>
          <p:cNvPr id="17" name="Flecha: curvada hacia arriba 16">
            <a:extLst>
              <a:ext uri="{FF2B5EF4-FFF2-40B4-BE49-F238E27FC236}">
                <a16:creationId xmlns:a16="http://schemas.microsoft.com/office/drawing/2014/main" id="{F6EB7F16-9FC6-47D1-9406-8EDDCFB54CCB}"/>
              </a:ext>
            </a:extLst>
          </p:cNvPr>
          <p:cNvSpPr/>
          <p:nvPr/>
        </p:nvSpPr>
        <p:spPr>
          <a:xfrm>
            <a:off x="4431376" y="5761326"/>
            <a:ext cx="4228052" cy="823303"/>
          </a:xfrm>
          <a:prstGeom prst="curved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CO">
              <a:solidFill>
                <a:schemeClr val="tx1"/>
              </a:solidFill>
            </a:endParaRPr>
          </a:p>
        </p:txBody>
      </p:sp>
      <p:graphicFrame>
        <p:nvGraphicFramePr>
          <p:cNvPr id="18" name="Tabla 17">
            <a:extLst>
              <a:ext uri="{FF2B5EF4-FFF2-40B4-BE49-F238E27FC236}">
                <a16:creationId xmlns:a16="http://schemas.microsoft.com/office/drawing/2014/main" id="{A93EE88D-D9E6-4280-A7B7-E7F75B7A4AC4}"/>
              </a:ext>
            </a:extLst>
          </p:cNvPr>
          <p:cNvGraphicFramePr>
            <a:graphicFrameLocks noGrp="1"/>
          </p:cNvGraphicFramePr>
          <p:nvPr>
            <p:extLst/>
          </p:nvPr>
        </p:nvGraphicFramePr>
        <p:xfrm>
          <a:off x="8943865" y="5965908"/>
          <a:ext cx="1969662" cy="623812"/>
        </p:xfrm>
        <a:graphic>
          <a:graphicData uri="http://schemas.openxmlformats.org/drawingml/2006/table">
            <a:tbl>
              <a:tblPr>
                <a:tableStyleId>{5C22544A-7EE6-4342-B048-85BDC9FD1C3A}</a:tableStyleId>
              </a:tblPr>
              <a:tblGrid>
                <a:gridCol w="1969662">
                  <a:extLst>
                    <a:ext uri="{9D8B030D-6E8A-4147-A177-3AD203B41FA5}">
                      <a16:colId xmlns:a16="http://schemas.microsoft.com/office/drawing/2014/main" val="2411911262"/>
                    </a:ext>
                  </a:extLst>
                </a:gridCol>
              </a:tblGrid>
              <a:tr h="279007">
                <a:tc>
                  <a:txBody>
                    <a:bodyPr/>
                    <a:lstStyle/>
                    <a:p>
                      <a:pPr algn="ctr" fontAlgn="b"/>
                      <a:r>
                        <a:rPr lang="es-CO" sz="1100" u="none" strike="noStrike" dirty="0">
                          <a:solidFill>
                            <a:schemeClr val="bg1"/>
                          </a:solidFill>
                          <a:effectLst/>
                        </a:rPr>
                        <a:t>Porcentaje de indicadores modificados modificado</a:t>
                      </a:r>
                      <a:endParaRPr lang="es-CO" sz="1100" b="0" i="0" u="none" strike="noStrike" dirty="0">
                        <a:solidFill>
                          <a:schemeClr val="bg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390226967"/>
                  </a:ext>
                </a:extLst>
              </a:tr>
              <a:tr h="279007">
                <a:tc>
                  <a:txBody>
                    <a:bodyPr/>
                    <a:lstStyle/>
                    <a:p>
                      <a:pPr algn="ctr" fontAlgn="b"/>
                      <a:r>
                        <a:rPr lang="es-CO" sz="1100" u="none" strike="noStrike" dirty="0">
                          <a:effectLst/>
                        </a:rPr>
                        <a:t>64.39%</a:t>
                      </a:r>
                      <a:endParaRPr lang="es-CO"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6110242"/>
                  </a:ext>
                </a:extLst>
              </a:tr>
            </a:tbl>
          </a:graphicData>
        </a:graphic>
      </p:graphicFrame>
      <p:sp>
        <p:nvSpPr>
          <p:cNvPr id="15" name="CuadroTexto 14">
            <a:extLst>
              <a:ext uri="{FF2B5EF4-FFF2-40B4-BE49-F238E27FC236}">
                <a16:creationId xmlns:a16="http://schemas.microsoft.com/office/drawing/2014/main" id="{6B083567-BC40-4ACE-8C66-F41E4237CC7A}"/>
              </a:ext>
            </a:extLst>
          </p:cNvPr>
          <p:cNvSpPr txBox="1"/>
          <p:nvPr/>
        </p:nvSpPr>
        <p:spPr>
          <a:xfrm>
            <a:off x="1327226" y="170365"/>
            <a:ext cx="8688926" cy="523220"/>
          </a:xfrm>
          <a:prstGeom prst="rect">
            <a:avLst/>
          </a:prstGeom>
          <a:noFill/>
        </p:spPr>
        <p:txBody>
          <a:bodyPr wrap="square" rtlCol="0">
            <a:spAutoFit/>
          </a:bodyPr>
          <a:lstStyle/>
          <a:p>
            <a:r>
              <a:rPr lang="es-CO" sz="2800" b="1" dirty="0">
                <a:solidFill>
                  <a:srgbClr val="002060"/>
                </a:solidFill>
              </a:rPr>
              <a:t>1. Ejercicio preliminar planeación estratégica</a:t>
            </a:r>
          </a:p>
        </p:txBody>
      </p:sp>
      <p:pic>
        <p:nvPicPr>
          <p:cNvPr id="16" name="Imagen 15">
            <a:extLst>
              <a:ext uri="{FF2B5EF4-FFF2-40B4-BE49-F238E27FC236}">
                <a16:creationId xmlns:a16="http://schemas.microsoft.com/office/drawing/2014/main" id="{1F06E636-CCF9-430B-A3B9-72629F688B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Tree>
    <p:extLst>
      <p:ext uri="{BB962C8B-B14F-4D97-AF65-F5344CB8AC3E}">
        <p14:creationId xmlns:p14="http://schemas.microsoft.com/office/powerpoint/2010/main" val="24137669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493202"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
        <p:nvSpPr>
          <p:cNvPr id="11" name="CuadroTexto 10">
            <a:extLst>
              <a:ext uri="{FF2B5EF4-FFF2-40B4-BE49-F238E27FC236}">
                <a16:creationId xmlns:a16="http://schemas.microsoft.com/office/drawing/2014/main" id="{027F963E-040A-43F7-8353-A514E28BFA6D}"/>
              </a:ext>
            </a:extLst>
          </p:cNvPr>
          <p:cNvSpPr txBox="1"/>
          <p:nvPr/>
        </p:nvSpPr>
        <p:spPr>
          <a:xfrm>
            <a:off x="1758365" y="84748"/>
            <a:ext cx="6538347" cy="1384995"/>
          </a:xfrm>
          <a:prstGeom prst="rect">
            <a:avLst/>
          </a:prstGeom>
          <a:noFill/>
        </p:spPr>
        <p:txBody>
          <a:bodyPr wrap="square" rtlCol="0">
            <a:spAutoFit/>
          </a:bodyPr>
          <a:lstStyle/>
          <a:p>
            <a:r>
              <a:rPr lang="es-CO" sz="2800" b="1" dirty="0">
                <a:solidFill>
                  <a:srgbClr val="002060"/>
                </a:solidFill>
              </a:rPr>
              <a:t>2. Reunión de planeación estratégica (directivos)</a:t>
            </a:r>
          </a:p>
          <a:p>
            <a:endParaRPr lang="es-CO" sz="2800" dirty="0">
              <a:solidFill>
                <a:srgbClr val="002060"/>
              </a:solidFill>
            </a:endParaRPr>
          </a:p>
        </p:txBody>
      </p:sp>
      <p:sp>
        <p:nvSpPr>
          <p:cNvPr id="14" name="CuadroTexto 13">
            <a:extLst>
              <a:ext uri="{FF2B5EF4-FFF2-40B4-BE49-F238E27FC236}">
                <a16:creationId xmlns:a16="http://schemas.microsoft.com/office/drawing/2014/main" id="{12F59612-1C7B-4EE0-9C37-E9D85D488F04}"/>
              </a:ext>
            </a:extLst>
          </p:cNvPr>
          <p:cNvSpPr txBox="1"/>
          <p:nvPr/>
        </p:nvSpPr>
        <p:spPr>
          <a:xfrm>
            <a:off x="541249" y="1696797"/>
            <a:ext cx="4844379" cy="4616648"/>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nSpc>
                <a:spcPct val="150000"/>
              </a:lnSpc>
              <a:buFont typeface="Arial" panose="020B0604020202020204" pitchFamily="34" charset="0"/>
              <a:buChar char="•"/>
            </a:pPr>
            <a:r>
              <a:rPr lang="es-CO" sz="2400" dirty="0">
                <a:solidFill>
                  <a:srgbClr val="002060"/>
                </a:solidFill>
              </a:rPr>
              <a:t>Introducción </a:t>
            </a:r>
          </a:p>
          <a:p>
            <a:pPr marL="342900" indent="-342900">
              <a:buFont typeface="Arial" panose="020B0604020202020204" pitchFamily="34" charset="0"/>
              <a:buChar char="•"/>
            </a:pPr>
            <a:r>
              <a:rPr lang="es-CO" sz="2400" dirty="0">
                <a:solidFill>
                  <a:srgbClr val="002060"/>
                </a:solidFill>
              </a:rPr>
              <a:t>Diagnóstico Marca SAE</a:t>
            </a:r>
          </a:p>
          <a:p>
            <a:pPr marL="342900" indent="-342900">
              <a:buFont typeface="Arial" panose="020B0604020202020204" pitchFamily="34" charset="0"/>
              <a:buChar char="•"/>
            </a:pPr>
            <a:r>
              <a:rPr lang="es-CO" sz="2400" dirty="0">
                <a:solidFill>
                  <a:srgbClr val="002060"/>
                </a:solidFill>
              </a:rPr>
              <a:t>Análisis Macro y Micro – Observaciones estratégicas</a:t>
            </a:r>
          </a:p>
          <a:p>
            <a:pPr marL="342900" indent="-342900">
              <a:buFont typeface="Arial" panose="020B0604020202020204" pitchFamily="34" charset="0"/>
              <a:buChar char="•"/>
            </a:pPr>
            <a:r>
              <a:rPr lang="es-CO" sz="2400" dirty="0">
                <a:solidFill>
                  <a:srgbClr val="002060"/>
                </a:solidFill>
              </a:rPr>
              <a:t>Análisis PND</a:t>
            </a:r>
          </a:p>
          <a:p>
            <a:pPr marL="342900" indent="-342900">
              <a:buFont typeface="Arial" panose="020B0604020202020204" pitchFamily="34" charset="0"/>
              <a:buChar char="•"/>
            </a:pPr>
            <a:r>
              <a:rPr lang="es-CO" sz="2400" dirty="0">
                <a:solidFill>
                  <a:srgbClr val="002060"/>
                </a:solidFill>
              </a:rPr>
              <a:t>Exposición matriz de factores internos y externos.</a:t>
            </a:r>
          </a:p>
          <a:p>
            <a:pPr marL="342900" indent="-342900">
              <a:buFont typeface="Arial" panose="020B0604020202020204" pitchFamily="34" charset="0"/>
              <a:buChar char="•"/>
            </a:pPr>
            <a:r>
              <a:rPr lang="es-CO" sz="2400" dirty="0">
                <a:solidFill>
                  <a:srgbClr val="002060"/>
                </a:solidFill>
              </a:rPr>
              <a:t>Formulación Objetivos Estratégicos.</a:t>
            </a:r>
          </a:p>
          <a:p>
            <a:pPr marL="342900" indent="-342900">
              <a:buFont typeface="Arial" panose="020B0604020202020204" pitchFamily="34" charset="0"/>
              <a:buChar char="•"/>
            </a:pPr>
            <a:r>
              <a:rPr lang="es-CO" sz="2400" dirty="0">
                <a:solidFill>
                  <a:srgbClr val="002060"/>
                </a:solidFill>
              </a:rPr>
              <a:t>Formulación Misión y Visión</a:t>
            </a:r>
          </a:p>
          <a:p>
            <a:pPr marL="342900" indent="-342900">
              <a:buFont typeface="Arial" panose="020B0604020202020204" pitchFamily="34" charset="0"/>
              <a:buChar char="•"/>
            </a:pPr>
            <a:r>
              <a:rPr lang="es-CO" sz="2400" dirty="0">
                <a:solidFill>
                  <a:srgbClr val="002060"/>
                </a:solidFill>
              </a:rPr>
              <a:t>Definición de Metas para 2019.</a:t>
            </a:r>
          </a:p>
          <a:p>
            <a:pPr marL="342900" indent="-342900">
              <a:buFont typeface="Arial" panose="020B0604020202020204" pitchFamily="34" charset="0"/>
              <a:buChar char="•"/>
            </a:pPr>
            <a:endParaRPr lang="es-CO" dirty="0">
              <a:solidFill>
                <a:srgbClr val="002060"/>
              </a:solidFill>
            </a:endParaRPr>
          </a:p>
        </p:txBody>
      </p:sp>
      <p:sp>
        <p:nvSpPr>
          <p:cNvPr id="16" name="CuadroTexto 15">
            <a:extLst>
              <a:ext uri="{FF2B5EF4-FFF2-40B4-BE49-F238E27FC236}">
                <a16:creationId xmlns:a16="http://schemas.microsoft.com/office/drawing/2014/main" id="{0E89836C-58E4-43FB-84D7-1F61A38BF73B}"/>
              </a:ext>
            </a:extLst>
          </p:cNvPr>
          <p:cNvSpPr txBox="1"/>
          <p:nvPr/>
        </p:nvSpPr>
        <p:spPr>
          <a:xfrm>
            <a:off x="914578" y="1194648"/>
            <a:ext cx="3843499" cy="461665"/>
          </a:xfrm>
          <a:prstGeom prst="rect">
            <a:avLst/>
          </a:prstGeom>
          <a:noFill/>
        </p:spPr>
        <p:txBody>
          <a:bodyPr wrap="square" rtlCol="0">
            <a:spAutoFit/>
          </a:bodyPr>
          <a:lstStyle/>
          <a:p>
            <a:pPr algn="ctr"/>
            <a:r>
              <a:rPr lang="es-ES" sz="2400" b="1" dirty="0"/>
              <a:t>Orden del día de la reunión</a:t>
            </a:r>
          </a:p>
        </p:txBody>
      </p:sp>
      <p:pic>
        <p:nvPicPr>
          <p:cNvPr id="6" name="Imagen 5">
            <a:extLst>
              <a:ext uri="{FF2B5EF4-FFF2-40B4-BE49-F238E27FC236}">
                <a16:creationId xmlns:a16="http://schemas.microsoft.com/office/drawing/2014/main" id="{33D4E4DA-BE3D-40E7-AA0B-D294F22A4C00}"/>
              </a:ext>
            </a:extLst>
          </p:cNvPr>
          <p:cNvPicPr>
            <a:picLocks noChangeAspect="1"/>
          </p:cNvPicPr>
          <p:nvPr/>
        </p:nvPicPr>
        <p:blipFill rotWithShape="1">
          <a:blip r:embed="rId4"/>
          <a:srcRect l="29922" t="28791" r="21641" b="14543"/>
          <a:stretch/>
        </p:blipFill>
        <p:spPr>
          <a:xfrm>
            <a:off x="5657849" y="1852006"/>
            <a:ext cx="5992901" cy="4255503"/>
          </a:xfrm>
          <a:prstGeom prst="rect">
            <a:avLst/>
          </a:prstGeom>
        </p:spPr>
      </p:pic>
    </p:spTree>
    <p:extLst>
      <p:ext uri="{BB962C8B-B14F-4D97-AF65-F5344CB8AC3E}">
        <p14:creationId xmlns:p14="http://schemas.microsoft.com/office/powerpoint/2010/main" val="15892079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526797" y="159372"/>
            <a:ext cx="6543412" cy="523220"/>
          </a:xfrm>
          <a:prstGeom prst="rect">
            <a:avLst/>
          </a:prstGeom>
          <a:noFill/>
        </p:spPr>
        <p:txBody>
          <a:bodyPr wrap="square" rtlCol="0">
            <a:spAutoFit/>
          </a:bodyPr>
          <a:lstStyle/>
          <a:p>
            <a:pPr lvl="1"/>
            <a:r>
              <a:rPr lang="es-CO" sz="2800" b="1" dirty="0">
                <a:solidFill>
                  <a:srgbClr val="002060"/>
                </a:solidFill>
              </a:rPr>
              <a:t>a) Matriz de análisis Externo e Interno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angle 2">
            <a:extLst>
              <a:ext uri="{FF2B5EF4-FFF2-40B4-BE49-F238E27FC236}">
                <a16:creationId xmlns:a16="http://schemas.microsoft.com/office/drawing/2014/main" id="{9504BC9D-8AB9-455F-85AA-A8FC6B143E22}"/>
              </a:ext>
            </a:extLst>
          </p:cNvPr>
          <p:cNvSpPr>
            <a:spLocks noChangeArrowheads="1"/>
          </p:cNvSpPr>
          <p:nvPr/>
        </p:nvSpPr>
        <p:spPr bwMode="auto">
          <a:xfrm>
            <a:off x="459246" y="1227941"/>
            <a:ext cx="11472012"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just" fontAlgn="base">
              <a:lnSpc>
                <a:spcPct val="100000"/>
              </a:lnSpc>
              <a:spcBef>
                <a:spcPct val="0"/>
              </a:spcBef>
              <a:spcAft>
                <a:spcPct val="0"/>
              </a:spcAft>
              <a:buClrTx/>
              <a:buSzTx/>
              <a:buFont typeface="Arial" panose="020B0604020202020204" pitchFamily="34" charset="0"/>
              <a:buChar char="•"/>
              <a:tabLst/>
            </a:pPr>
            <a:r>
              <a:rPr lang="es-CO" altLang="es-ES" sz="2400" dirty="0"/>
              <a:t>A partir de la Cadena de Valor (Arquitectura Misional), se realizó un análisis de los factores Internos (Ejercicios de Planeación de las Áreas) y los Factores Externos (Análisis Macroeconómico).</a:t>
            </a:r>
          </a:p>
          <a:p>
            <a:pPr marR="0" lvl="0" algn="just" fontAlgn="base">
              <a:lnSpc>
                <a:spcPct val="100000"/>
              </a:lnSpc>
              <a:spcBef>
                <a:spcPct val="0"/>
              </a:spcBef>
              <a:spcAft>
                <a:spcPct val="0"/>
              </a:spcAft>
              <a:buClrTx/>
              <a:buSzTx/>
              <a:tabLst/>
            </a:pPr>
            <a:endParaRPr lang="es-CO" altLang="es-ES" sz="2400" dirty="0"/>
          </a:p>
          <a:p>
            <a:pPr marL="342900" marR="0" lvl="0" indent="-342900" algn="just" fontAlgn="base">
              <a:lnSpc>
                <a:spcPct val="100000"/>
              </a:lnSpc>
              <a:spcBef>
                <a:spcPct val="0"/>
              </a:spcBef>
              <a:spcAft>
                <a:spcPct val="0"/>
              </a:spcAft>
              <a:buClrTx/>
              <a:buSzTx/>
              <a:buFont typeface="Arial" panose="020B0604020202020204" pitchFamily="34" charset="0"/>
              <a:buChar char="•"/>
              <a:tabLst/>
            </a:pPr>
            <a:r>
              <a:rPr lang="es-CO" altLang="es-ES" sz="2400" dirty="0"/>
              <a:t>Los Factores Externos están caracterizados por las oportunidades y amenazas (Parte superior de la matriz).</a:t>
            </a:r>
          </a:p>
          <a:p>
            <a:pPr marL="342900" marR="0" lvl="0" indent="-342900" algn="just" fontAlgn="base">
              <a:lnSpc>
                <a:spcPct val="100000"/>
              </a:lnSpc>
              <a:spcBef>
                <a:spcPct val="0"/>
              </a:spcBef>
              <a:spcAft>
                <a:spcPct val="0"/>
              </a:spcAft>
              <a:buClrTx/>
              <a:buSzTx/>
              <a:buFont typeface="Arial" panose="020B0604020202020204" pitchFamily="34" charset="0"/>
              <a:buChar char="•"/>
              <a:tabLst/>
            </a:pPr>
            <a:endParaRPr lang="es-CO" altLang="es-ES" sz="2400" dirty="0"/>
          </a:p>
          <a:p>
            <a:pPr marL="342900" marR="0" lvl="0" indent="-342900" algn="just" fontAlgn="base">
              <a:lnSpc>
                <a:spcPct val="100000"/>
              </a:lnSpc>
              <a:spcBef>
                <a:spcPct val="0"/>
              </a:spcBef>
              <a:spcAft>
                <a:spcPct val="0"/>
              </a:spcAft>
              <a:buClrTx/>
              <a:buSzTx/>
              <a:buFont typeface="Arial" panose="020B0604020202020204" pitchFamily="34" charset="0"/>
              <a:buChar char="•"/>
              <a:tabLst/>
            </a:pPr>
            <a:r>
              <a:rPr lang="es-CO" altLang="es-ES" sz="2400" dirty="0"/>
              <a:t>Los Factores Internos están caracterizados por las fortalezas y debilidades (Parte izquierda de la matriz). </a:t>
            </a:r>
          </a:p>
          <a:p>
            <a:pPr marL="342900" marR="0" lvl="0" indent="-342900" algn="just" fontAlgn="base">
              <a:lnSpc>
                <a:spcPct val="100000"/>
              </a:lnSpc>
              <a:spcBef>
                <a:spcPct val="0"/>
              </a:spcBef>
              <a:spcAft>
                <a:spcPct val="0"/>
              </a:spcAft>
              <a:buClrTx/>
              <a:buSzTx/>
              <a:buFont typeface="Arial" panose="020B0604020202020204" pitchFamily="34" charset="0"/>
              <a:buChar char="•"/>
              <a:tabLst/>
            </a:pPr>
            <a:endParaRPr lang="es-CO" altLang="es-ES" sz="2400" dirty="0"/>
          </a:p>
          <a:p>
            <a:pPr marL="342900" marR="0" lvl="0" indent="-342900" algn="just" fontAlgn="base">
              <a:lnSpc>
                <a:spcPct val="100000"/>
              </a:lnSpc>
              <a:spcBef>
                <a:spcPct val="0"/>
              </a:spcBef>
              <a:spcAft>
                <a:spcPct val="0"/>
              </a:spcAft>
              <a:buClrTx/>
              <a:buSzTx/>
              <a:buFont typeface="Arial" panose="020B0604020202020204" pitchFamily="34" charset="0"/>
              <a:buChar char="•"/>
              <a:tabLst/>
            </a:pPr>
            <a:r>
              <a:rPr lang="es-CO" altLang="es-ES" sz="2400" dirty="0"/>
              <a:t>El análisis se realizó dividiendo los macroprocesos de la siguiente manera: </a:t>
            </a:r>
          </a:p>
          <a:p>
            <a:pPr marL="1257300" lvl="2" indent="-342900" algn="just" fontAlgn="base">
              <a:spcBef>
                <a:spcPct val="0"/>
              </a:spcBef>
              <a:spcAft>
                <a:spcPct val="0"/>
              </a:spcAft>
              <a:buFont typeface="Wingdings" panose="05000000000000000000" pitchFamily="2" charset="2"/>
              <a:buChar char="v"/>
            </a:pPr>
            <a:r>
              <a:rPr lang="es-CO" altLang="es-ES" sz="2400" dirty="0"/>
              <a:t>Recepción y Registro con Diagnostico y Alistamiento.</a:t>
            </a:r>
          </a:p>
          <a:p>
            <a:pPr marL="1257300" lvl="2" indent="-342900" algn="just" fontAlgn="base">
              <a:spcBef>
                <a:spcPct val="0"/>
              </a:spcBef>
              <a:spcAft>
                <a:spcPct val="0"/>
              </a:spcAft>
              <a:buFont typeface="Wingdings" panose="05000000000000000000" pitchFamily="2" charset="2"/>
              <a:buChar char="v"/>
            </a:pPr>
            <a:r>
              <a:rPr lang="es-CO" altLang="es-ES" sz="2400" dirty="0"/>
              <a:t>Disposición Temporal y Disposición Final.</a:t>
            </a:r>
          </a:p>
          <a:p>
            <a:pPr marR="0" lvl="0" algn="just" fontAlgn="base">
              <a:lnSpc>
                <a:spcPct val="100000"/>
              </a:lnSpc>
              <a:spcBef>
                <a:spcPct val="0"/>
              </a:spcBef>
              <a:spcAft>
                <a:spcPct val="0"/>
              </a:spcAft>
              <a:buClrTx/>
              <a:buSzTx/>
              <a:tabLst/>
            </a:pPr>
            <a:endParaRPr lang="es-CO" altLang="es-ES" sz="2000" b="1" dirty="0"/>
          </a:p>
        </p:txBody>
      </p:sp>
      <p:sp>
        <p:nvSpPr>
          <p:cNvPr id="11" name="CuadroTexto 10">
            <a:extLst>
              <a:ext uri="{FF2B5EF4-FFF2-40B4-BE49-F238E27FC236}">
                <a16:creationId xmlns:a16="http://schemas.microsoft.com/office/drawing/2014/main" id="{C2559FE8-F77A-4B40-A3DB-C7059D5FAA45}"/>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Tree>
    <p:extLst>
      <p:ext uri="{BB962C8B-B14F-4D97-AF65-F5344CB8AC3E}">
        <p14:creationId xmlns:p14="http://schemas.microsoft.com/office/powerpoint/2010/main" val="27243685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Conector recto 13">
            <a:extLst>
              <a:ext uri="{FF2B5EF4-FFF2-40B4-BE49-F238E27FC236}">
                <a16:creationId xmlns:a16="http://schemas.microsoft.com/office/drawing/2014/main" id="{DE9EABE6-CC85-4D2F-AC69-A6D3CB2223A2}"/>
              </a:ext>
            </a:extLst>
          </p:cNvPr>
          <p:cNvCxnSpPr>
            <a:cxnSpLocks/>
          </p:cNvCxnSpPr>
          <p:nvPr/>
        </p:nvCxnSpPr>
        <p:spPr>
          <a:xfrm>
            <a:off x="2270305" y="3650796"/>
            <a:ext cx="7500733" cy="18076"/>
          </a:xfrm>
          <a:prstGeom prst="line">
            <a:avLst/>
          </a:prstGeom>
        </p:spPr>
        <p:style>
          <a:lnRef idx="2">
            <a:schemeClr val="accent1"/>
          </a:lnRef>
          <a:fillRef idx="0">
            <a:schemeClr val="accent1"/>
          </a:fillRef>
          <a:effectRef idx="1">
            <a:schemeClr val="accent1"/>
          </a:effectRef>
          <a:fontRef idx="minor">
            <a:schemeClr val="tx1"/>
          </a:fontRef>
        </p:style>
      </p:cxn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1" name="Gráfico 10">
            <a:extLst>
              <a:ext uri="{FF2B5EF4-FFF2-40B4-BE49-F238E27FC236}">
                <a16:creationId xmlns:a16="http://schemas.microsoft.com/office/drawing/2014/main" id="{529BC556-9808-47DE-82AC-D5982B803631}"/>
              </a:ext>
            </a:extLst>
          </p:cNvPr>
          <p:cNvGraphicFramePr>
            <a:graphicFrameLocks/>
          </p:cNvGraphicFramePr>
          <p:nvPr>
            <p:extLst/>
          </p:nvPr>
        </p:nvGraphicFramePr>
        <p:xfrm>
          <a:off x="2204045" y="1750110"/>
          <a:ext cx="3562589" cy="2011228"/>
        </p:xfrm>
        <a:graphic>
          <a:graphicData uri="http://schemas.openxmlformats.org/drawingml/2006/chart">
            <c:chart xmlns:c="http://schemas.openxmlformats.org/drawingml/2006/chart" xmlns:r="http://schemas.openxmlformats.org/officeDocument/2006/relationships" r:id="rId4"/>
          </a:graphicData>
        </a:graphic>
      </p:graphicFrame>
      <p:sp>
        <p:nvSpPr>
          <p:cNvPr id="3" name="CuadroTexto 2">
            <a:extLst>
              <a:ext uri="{FF2B5EF4-FFF2-40B4-BE49-F238E27FC236}">
                <a16:creationId xmlns:a16="http://schemas.microsoft.com/office/drawing/2014/main" id="{7E28989D-7083-485F-9676-538F92CD065D}"/>
              </a:ext>
            </a:extLst>
          </p:cNvPr>
          <p:cNvSpPr txBox="1"/>
          <p:nvPr/>
        </p:nvSpPr>
        <p:spPr>
          <a:xfrm>
            <a:off x="2376325" y="1319211"/>
            <a:ext cx="3222485" cy="369332"/>
          </a:xfrm>
          <a:prstGeom prst="rect">
            <a:avLst/>
          </a:prstGeom>
          <a:noFill/>
        </p:spPr>
        <p:txBody>
          <a:bodyPr wrap="none" rtlCol="0">
            <a:spAutoFit/>
          </a:bodyPr>
          <a:lstStyle/>
          <a:p>
            <a:r>
              <a:rPr lang="es-ES" dirty="0"/>
              <a:t>11 FORTALEZAS + OPORTUNDAD</a:t>
            </a:r>
          </a:p>
        </p:txBody>
      </p:sp>
      <p:sp>
        <p:nvSpPr>
          <p:cNvPr id="17" name="CuadroTexto 16">
            <a:extLst>
              <a:ext uri="{FF2B5EF4-FFF2-40B4-BE49-F238E27FC236}">
                <a16:creationId xmlns:a16="http://schemas.microsoft.com/office/drawing/2014/main" id="{2CAF359C-810B-483F-B43E-BDE4F4908D9C}"/>
              </a:ext>
            </a:extLst>
          </p:cNvPr>
          <p:cNvSpPr txBox="1"/>
          <p:nvPr/>
        </p:nvSpPr>
        <p:spPr>
          <a:xfrm>
            <a:off x="2283557" y="5775529"/>
            <a:ext cx="3286412" cy="369332"/>
          </a:xfrm>
          <a:prstGeom prst="rect">
            <a:avLst/>
          </a:prstGeom>
          <a:noFill/>
        </p:spPr>
        <p:txBody>
          <a:bodyPr wrap="none" rtlCol="0">
            <a:spAutoFit/>
          </a:bodyPr>
          <a:lstStyle/>
          <a:p>
            <a:r>
              <a:rPr lang="es-ES" dirty="0"/>
              <a:t>12 DEBILIDADES + OPORTUNDAD</a:t>
            </a:r>
          </a:p>
        </p:txBody>
      </p:sp>
      <p:graphicFrame>
        <p:nvGraphicFramePr>
          <p:cNvPr id="18" name="Gráfico 17">
            <a:extLst>
              <a:ext uri="{FF2B5EF4-FFF2-40B4-BE49-F238E27FC236}">
                <a16:creationId xmlns:a16="http://schemas.microsoft.com/office/drawing/2014/main" id="{E23A3F90-19A8-4E57-BF09-5FF0323141F1}"/>
              </a:ext>
            </a:extLst>
          </p:cNvPr>
          <p:cNvGraphicFramePr>
            <a:graphicFrameLocks/>
          </p:cNvGraphicFramePr>
          <p:nvPr>
            <p:extLst/>
          </p:nvPr>
        </p:nvGraphicFramePr>
        <p:xfrm>
          <a:off x="2204046" y="3606216"/>
          <a:ext cx="3365924" cy="2169313"/>
        </p:xfrm>
        <a:graphic>
          <a:graphicData uri="http://schemas.openxmlformats.org/drawingml/2006/chart">
            <c:chart xmlns:c="http://schemas.openxmlformats.org/drawingml/2006/chart" xmlns:r="http://schemas.openxmlformats.org/officeDocument/2006/relationships" r:id="rId5"/>
          </a:graphicData>
        </a:graphic>
      </p:graphicFrame>
      <p:sp>
        <p:nvSpPr>
          <p:cNvPr id="21" name="CuadroTexto 20">
            <a:extLst>
              <a:ext uri="{FF2B5EF4-FFF2-40B4-BE49-F238E27FC236}">
                <a16:creationId xmlns:a16="http://schemas.microsoft.com/office/drawing/2014/main" id="{DA8E0D7E-EAD1-4B80-8E60-A3EDA89436FC}"/>
              </a:ext>
            </a:extLst>
          </p:cNvPr>
          <p:cNvSpPr txBox="1"/>
          <p:nvPr/>
        </p:nvSpPr>
        <p:spPr>
          <a:xfrm>
            <a:off x="1719230" y="3434802"/>
            <a:ext cx="529312"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dirty="0"/>
              <a:t>EXT</a:t>
            </a:r>
          </a:p>
        </p:txBody>
      </p:sp>
      <p:cxnSp>
        <p:nvCxnSpPr>
          <p:cNvPr id="5" name="Conector recto 4">
            <a:extLst>
              <a:ext uri="{FF2B5EF4-FFF2-40B4-BE49-F238E27FC236}">
                <a16:creationId xmlns:a16="http://schemas.microsoft.com/office/drawing/2014/main" id="{EE835EFF-FFFC-4B61-9254-74D7C3BC3177}"/>
              </a:ext>
            </a:extLst>
          </p:cNvPr>
          <p:cNvCxnSpPr>
            <a:cxnSpLocks/>
          </p:cNvCxnSpPr>
          <p:nvPr/>
        </p:nvCxnSpPr>
        <p:spPr>
          <a:xfrm>
            <a:off x="5766634" y="1319211"/>
            <a:ext cx="0" cy="4456318"/>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F4087E9D-B210-4AC6-843F-1D0FEFC376EA}"/>
              </a:ext>
            </a:extLst>
          </p:cNvPr>
          <p:cNvSpPr txBox="1"/>
          <p:nvPr/>
        </p:nvSpPr>
        <p:spPr>
          <a:xfrm>
            <a:off x="5528482" y="5769106"/>
            <a:ext cx="503664"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dirty="0"/>
              <a:t>INT</a:t>
            </a:r>
          </a:p>
        </p:txBody>
      </p:sp>
      <p:graphicFrame>
        <p:nvGraphicFramePr>
          <p:cNvPr id="19" name="Gráfico 18">
            <a:extLst>
              <a:ext uri="{FF2B5EF4-FFF2-40B4-BE49-F238E27FC236}">
                <a16:creationId xmlns:a16="http://schemas.microsoft.com/office/drawing/2014/main" id="{C8277CC2-8F1E-4323-9202-F173943DF6BE}"/>
              </a:ext>
            </a:extLst>
          </p:cNvPr>
          <p:cNvGraphicFramePr>
            <a:graphicFrameLocks/>
          </p:cNvGraphicFramePr>
          <p:nvPr>
            <p:extLst/>
          </p:nvPr>
        </p:nvGraphicFramePr>
        <p:xfrm>
          <a:off x="5782187" y="1343778"/>
          <a:ext cx="4150361" cy="2286937"/>
        </p:xfrm>
        <a:graphic>
          <a:graphicData uri="http://schemas.openxmlformats.org/drawingml/2006/chart">
            <c:chart xmlns:c="http://schemas.openxmlformats.org/drawingml/2006/chart" xmlns:r="http://schemas.openxmlformats.org/officeDocument/2006/relationships" r:id="rId6"/>
          </a:graphicData>
        </a:graphic>
      </p:graphicFrame>
      <p:sp>
        <p:nvSpPr>
          <p:cNvPr id="20" name="CuadroTexto 19">
            <a:extLst>
              <a:ext uri="{FF2B5EF4-FFF2-40B4-BE49-F238E27FC236}">
                <a16:creationId xmlns:a16="http://schemas.microsoft.com/office/drawing/2014/main" id="{DDDF60BF-70D1-4A79-9B94-5E3B5BEFDFAF}"/>
              </a:ext>
            </a:extLst>
          </p:cNvPr>
          <p:cNvSpPr txBox="1"/>
          <p:nvPr/>
        </p:nvSpPr>
        <p:spPr>
          <a:xfrm>
            <a:off x="6277297" y="1292880"/>
            <a:ext cx="2816540" cy="369332"/>
          </a:xfrm>
          <a:prstGeom prst="rect">
            <a:avLst/>
          </a:prstGeom>
          <a:noFill/>
        </p:spPr>
        <p:txBody>
          <a:bodyPr wrap="none" rtlCol="0">
            <a:spAutoFit/>
          </a:bodyPr>
          <a:lstStyle/>
          <a:p>
            <a:r>
              <a:rPr lang="es-ES" dirty="0"/>
              <a:t>11 FORTALEZAS + AMENAZA</a:t>
            </a:r>
          </a:p>
        </p:txBody>
      </p:sp>
      <p:graphicFrame>
        <p:nvGraphicFramePr>
          <p:cNvPr id="22" name="Gráfico 21">
            <a:extLst>
              <a:ext uri="{FF2B5EF4-FFF2-40B4-BE49-F238E27FC236}">
                <a16:creationId xmlns:a16="http://schemas.microsoft.com/office/drawing/2014/main" id="{A3414897-BE4E-40AE-AB6B-502748CDC85C}"/>
              </a:ext>
            </a:extLst>
          </p:cNvPr>
          <p:cNvGraphicFramePr>
            <a:graphicFrameLocks/>
          </p:cNvGraphicFramePr>
          <p:nvPr>
            <p:extLst/>
          </p:nvPr>
        </p:nvGraphicFramePr>
        <p:xfrm>
          <a:off x="5899197" y="3530324"/>
          <a:ext cx="4033351" cy="2429871"/>
        </p:xfrm>
        <a:graphic>
          <a:graphicData uri="http://schemas.openxmlformats.org/drawingml/2006/chart">
            <c:chart xmlns:c="http://schemas.openxmlformats.org/drawingml/2006/chart" xmlns:r="http://schemas.openxmlformats.org/officeDocument/2006/relationships" r:id="rId7"/>
          </a:graphicData>
        </a:graphic>
      </p:graphicFrame>
      <p:sp>
        <p:nvSpPr>
          <p:cNvPr id="23" name="CuadroTexto 22">
            <a:extLst>
              <a:ext uri="{FF2B5EF4-FFF2-40B4-BE49-F238E27FC236}">
                <a16:creationId xmlns:a16="http://schemas.microsoft.com/office/drawing/2014/main" id="{27B3B501-076F-4149-8D4B-5004872FD0C9}"/>
              </a:ext>
            </a:extLst>
          </p:cNvPr>
          <p:cNvSpPr txBox="1"/>
          <p:nvPr/>
        </p:nvSpPr>
        <p:spPr>
          <a:xfrm>
            <a:off x="6334869" y="5727908"/>
            <a:ext cx="2880469" cy="369332"/>
          </a:xfrm>
          <a:prstGeom prst="rect">
            <a:avLst/>
          </a:prstGeom>
          <a:noFill/>
        </p:spPr>
        <p:txBody>
          <a:bodyPr wrap="none" rtlCol="0">
            <a:spAutoFit/>
          </a:bodyPr>
          <a:lstStyle/>
          <a:p>
            <a:r>
              <a:rPr lang="es-ES" dirty="0"/>
              <a:t>11 DEBILIDADES + AMENAZA</a:t>
            </a:r>
          </a:p>
        </p:txBody>
      </p:sp>
      <p:sp>
        <p:nvSpPr>
          <p:cNvPr id="24" name="CuadroTexto 23">
            <a:extLst>
              <a:ext uri="{FF2B5EF4-FFF2-40B4-BE49-F238E27FC236}">
                <a16:creationId xmlns:a16="http://schemas.microsoft.com/office/drawing/2014/main" id="{7C8148D7-E975-4B1E-B500-5E1BB41019DC}"/>
              </a:ext>
            </a:extLst>
          </p:cNvPr>
          <p:cNvSpPr txBox="1"/>
          <p:nvPr/>
        </p:nvSpPr>
        <p:spPr>
          <a:xfrm>
            <a:off x="1526797" y="159372"/>
            <a:ext cx="6526632" cy="523220"/>
          </a:xfrm>
          <a:prstGeom prst="rect">
            <a:avLst/>
          </a:prstGeom>
          <a:noFill/>
        </p:spPr>
        <p:txBody>
          <a:bodyPr wrap="square" rtlCol="0">
            <a:spAutoFit/>
          </a:bodyPr>
          <a:lstStyle/>
          <a:p>
            <a:pPr lvl="1"/>
            <a:r>
              <a:rPr lang="es-CO" sz="2800" b="1" dirty="0">
                <a:solidFill>
                  <a:srgbClr val="002060"/>
                </a:solidFill>
              </a:rPr>
              <a:t>a) Matriz de análisis Externo e Interno</a:t>
            </a:r>
          </a:p>
        </p:txBody>
      </p:sp>
      <p:sp>
        <p:nvSpPr>
          <p:cNvPr id="25" name="CuadroTexto 24">
            <a:extLst>
              <a:ext uri="{FF2B5EF4-FFF2-40B4-BE49-F238E27FC236}">
                <a16:creationId xmlns:a16="http://schemas.microsoft.com/office/drawing/2014/main" id="{021286B6-C20A-4DC2-8BF1-1F58A5E3648C}"/>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Tree>
    <p:extLst>
      <p:ext uri="{BB962C8B-B14F-4D97-AF65-F5344CB8AC3E}">
        <p14:creationId xmlns:p14="http://schemas.microsoft.com/office/powerpoint/2010/main" val="27913530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esquinas superiores redondeadas 7">
            <a:extLst>
              <a:ext uri="{FF2B5EF4-FFF2-40B4-BE49-F238E27FC236}">
                <a16:creationId xmlns:a16="http://schemas.microsoft.com/office/drawing/2014/main" id="{6A7F214E-3DFF-447C-83C9-49009CA28BBF}"/>
              </a:ext>
            </a:extLst>
          </p:cNvPr>
          <p:cNvSpPr/>
          <p:nvPr/>
        </p:nvSpPr>
        <p:spPr>
          <a:xfrm rot="10800000">
            <a:off x="2502966" y="5223706"/>
            <a:ext cx="9530007" cy="1027304"/>
          </a:xfrm>
          <a:prstGeom prst="round2Same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9" name="Rectángulo 8">
            <a:extLst>
              <a:ext uri="{FF2B5EF4-FFF2-40B4-BE49-F238E27FC236}">
                <a16:creationId xmlns:a16="http://schemas.microsoft.com/office/drawing/2014/main" id="{D2F16166-FE98-4646-9286-5892D48F3573}"/>
              </a:ext>
            </a:extLst>
          </p:cNvPr>
          <p:cNvSpPr/>
          <p:nvPr/>
        </p:nvSpPr>
        <p:spPr>
          <a:xfrm>
            <a:off x="2498630" y="3981778"/>
            <a:ext cx="9534347" cy="1116687"/>
          </a:xfrm>
          <a:prstGeom prst="rect">
            <a:avLst/>
          </a:prstGeom>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4" name="Rectángulo 13">
            <a:extLst>
              <a:ext uri="{FF2B5EF4-FFF2-40B4-BE49-F238E27FC236}">
                <a16:creationId xmlns:a16="http://schemas.microsoft.com/office/drawing/2014/main" id="{A650413E-F60F-4733-84DE-77BFFC28A71B}"/>
              </a:ext>
            </a:extLst>
          </p:cNvPr>
          <p:cNvSpPr/>
          <p:nvPr/>
        </p:nvSpPr>
        <p:spPr>
          <a:xfrm>
            <a:off x="2500756" y="2962584"/>
            <a:ext cx="9532218" cy="896553"/>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5" name="Rectángulo: esquinas superiores redondeadas 14">
            <a:extLst>
              <a:ext uri="{FF2B5EF4-FFF2-40B4-BE49-F238E27FC236}">
                <a16:creationId xmlns:a16="http://schemas.microsoft.com/office/drawing/2014/main" id="{4DB449B7-A6F1-410E-B265-0DDA57592122}"/>
              </a:ext>
            </a:extLst>
          </p:cNvPr>
          <p:cNvSpPr/>
          <p:nvPr/>
        </p:nvSpPr>
        <p:spPr>
          <a:xfrm>
            <a:off x="2500254" y="970193"/>
            <a:ext cx="9532218" cy="1879137"/>
          </a:xfrm>
          <a:prstGeom prst="round2Same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6" name="Elipse 15">
            <a:extLst>
              <a:ext uri="{FF2B5EF4-FFF2-40B4-BE49-F238E27FC236}">
                <a16:creationId xmlns:a16="http://schemas.microsoft.com/office/drawing/2014/main" id="{07926626-C778-4E48-BA8A-CBC5C5C385FA}"/>
              </a:ext>
            </a:extLst>
          </p:cNvPr>
          <p:cNvSpPr/>
          <p:nvPr/>
        </p:nvSpPr>
        <p:spPr>
          <a:xfrm>
            <a:off x="6306291" y="1026833"/>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Transferir a la nación recursos económicos</a:t>
            </a:r>
          </a:p>
        </p:txBody>
      </p:sp>
      <p:sp>
        <p:nvSpPr>
          <p:cNvPr id="17" name="Elipse 16">
            <a:extLst>
              <a:ext uri="{FF2B5EF4-FFF2-40B4-BE49-F238E27FC236}">
                <a16:creationId xmlns:a16="http://schemas.microsoft.com/office/drawing/2014/main" id="{FCD237F9-2A3F-42C0-B2F2-7B2976E19F58}"/>
              </a:ext>
            </a:extLst>
          </p:cNvPr>
          <p:cNvSpPr/>
          <p:nvPr/>
        </p:nvSpPr>
        <p:spPr>
          <a:xfrm>
            <a:off x="4031925"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Recuperación de Cartera Vencida</a:t>
            </a:r>
          </a:p>
        </p:txBody>
      </p:sp>
      <p:sp>
        <p:nvSpPr>
          <p:cNvPr id="18" name="Elipse 17">
            <a:extLst>
              <a:ext uri="{FF2B5EF4-FFF2-40B4-BE49-F238E27FC236}">
                <a16:creationId xmlns:a16="http://schemas.microsoft.com/office/drawing/2014/main" id="{4D5DD9DD-C8D7-4147-B678-4D345AF78730}"/>
              </a:ext>
            </a:extLst>
          </p:cNvPr>
          <p:cNvSpPr/>
          <p:nvPr/>
        </p:nvSpPr>
        <p:spPr>
          <a:xfrm>
            <a:off x="5442324"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comercialización de activos</a:t>
            </a:r>
          </a:p>
        </p:txBody>
      </p:sp>
      <p:sp>
        <p:nvSpPr>
          <p:cNvPr id="19" name="Elipse 18">
            <a:extLst>
              <a:ext uri="{FF2B5EF4-FFF2-40B4-BE49-F238E27FC236}">
                <a16:creationId xmlns:a16="http://schemas.microsoft.com/office/drawing/2014/main" id="{6A2B37E8-F86A-425A-84C4-9B2645715DED}"/>
              </a:ext>
            </a:extLst>
          </p:cNvPr>
          <p:cNvSpPr/>
          <p:nvPr/>
        </p:nvSpPr>
        <p:spPr>
          <a:xfrm>
            <a:off x="6846720"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productividad de activos</a:t>
            </a:r>
          </a:p>
        </p:txBody>
      </p:sp>
      <p:sp>
        <p:nvSpPr>
          <p:cNvPr id="20" name="Elipse 19">
            <a:extLst>
              <a:ext uri="{FF2B5EF4-FFF2-40B4-BE49-F238E27FC236}">
                <a16:creationId xmlns:a16="http://schemas.microsoft.com/office/drawing/2014/main" id="{6B2B6E5B-4390-423E-9196-178FD6D9C487}"/>
              </a:ext>
            </a:extLst>
          </p:cNvPr>
          <p:cNvSpPr/>
          <p:nvPr/>
        </p:nvSpPr>
        <p:spPr>
          <a:xfrm>
            <a:off x="9655512"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Distribuir recursos y activos a las entidades del estado</a:t>
            </a:r>
          </a:p>
        </p:txBody>
      </p:sp>
      <p:sp>
        <p:nvSpPr>
          <p:cNvPr id="21" name="Flecha: a la derecha 20">
            <a:extLst>
              <a:ext uri="{FF2B5EF4-FFF2-40B4-BE49-F238E27FC236}">
                <a16:creationId xmlns:a16="http://schemas.microsoft.com/office/drawing/2014/main" id="{CF52D72F-7892-4DA6-BC53-0925C774CD94}"/>
              </a:ext>
            </a:extLst>
          </p:cNvPr>
          <p:cNvSpPr/>
          <p:nvPr/>
        </p:nvSpPr>
        <p:spPr>
          <a:xfrm>
            <a:off x="1062458" y="1598319"/>
            <a:ext cx="1277225" cy="622883"/>
          </a:xfrm>
          <a:prstGeom prst="rightArrow">
            <a:avLst/>
          </a:prstGeom>
          <a:effectLst>
            <a:outerShdw blurRad="76200" dir="18900000" sy="23000" kx="-1200000" algn="bl" rotWithShape="0">
              <a:prstClr val="black">
                <a:alpha val="2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Financiera</a:t>
            </a:r>
          </a:p>
        </p:txBody>
      </p:sp>
      <p:sp>
        <p:nvSpPr>
          <p:cNvPr id="22" name="Elipse 21">
            <a:extLst>
              <a:ext uri="{FF2B5EF4-FFF2-40B4-BE49-F238E27FC236}">
                <a16:creationId xmlns:a16="http://schemas.microsoft.com/office/drawing/2014/main" id="{BD6D6DFC-C762-48EE-A49A-6FCE76EF2CEA}"/>
              </a:ext>
            </a:extLst>
          </p:cNvPr>
          <p:cNvSpPr/>
          <p:nvPr/>
        </p:nvSpPr>
        <p:spPr>
          <a:xfrm>
            <a:off x="5217174" y="2972831"/>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Posicionar la Marca SAE S.A.S publico externo</a:t>
            </a:r>
          </a:p>
        </p:txBody>
      </p:sp>
      <p:sp>
        <p:nvSpPr>
          <p:cNvPr id="23" name="Elipse 22">
            <a:extLst>
              <a:ext uri="{FF2B5EF4-FFF2-40B4-BE49-F238E27FC236}">
                <a16:creationId xmlns:a16="http://schemas.microsoft.com/office/drawing/2014/main" id="{40C0E493-C7B7-4A12-8F2D-08263E258805}"/>
              </a:ext>
            </a:extLst>
          </p:cNvPr>
          <p:cNvSpPr/>
          <p:nvPr/>
        </p:nvSpPr>
        <p:spPr>
          <a:xfrm>
            <a:off x="6621570" y="2990324"/>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Aumentar la penetración en el mercado mercados</a:t>
            </a:r>
          </a:p>
        </p:txBody>
      </p:sp>
      <p:sp>
        <p:nvSpPr>
          <p:cNvPr id="24" name="Elipse 23">
            <a:extLst>
              <a:ext uri="{FF2B5EF4-FFF2-40B4-BE49-F238E27FC236}">
                <a16:creationId xmlns:a16="http://schemas.microsoft.com/office/drawing/2014/main" id="{C846BEF7-968C-4505-8215-32F12EF337B6}"/>
              </a:ext>
            </a:extLst>
          </p:cNvPr>
          <p:cNvSpPr/>
          <p:nvPr/>
        </p:nvSpPr>
        <p:spPr>
          <a:xfrm>
            <a:off x="3982464" y="3981777"/>
            <a:ext cx="1070870" cy="1027128"/>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alianzas estratégicas</a:t>
            </a:r>
          </a:p>
        </p:txBody>
      </p:sp>
      <p:sp>
        <p:nvSpPr>
          <p:cNvPr id="25" name="Elipse 24">
            <a:extLst>
              <a:ext uri="{FF2B5EF4-FFF2-40B4-BE49-F238E27FC236}">
                <a16:creationId xmlns:a16="http://schemas.microsoft.com/office/drawing/2014/main" id="{8B379ADA-CD72-4AD3-8E75-C7740CED3B41}"/>
              </a:ext>
            </a:extLst>
          </p:cNvPr>
          <p:cNvSpPr/>
          <p:nvPr/>
        </p:nvSpPr>
        <p:spPr>
          <a:xfrm>
            <a:off x="5124414" y="3991127"/>
            <a:ext cx="1245928" cy="1017587"/>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Normalizar la información través de uso y aprobación de Tics </a:t>
            </a:r>
          </a:p>
        </p:txBody>
      </p:sp>
      <p:sp>
        <p:nvSpPr>
          <p:cNvPr id="26" name="Elipse 25">
            <a:extLst>
              <a:ext uri="{FF2B5EF4-FFF2-40B4-BE49-F238E27FC236}">
                <a16:creationId xmlns:a16="http://schemas.microsoft.com/office/drawing/2014/main" id="{3F966A0E-F6CC-458E-B605-1D2D6BDAAAA8}"/>
              </a:ext>
            </a:extLst>
          </p:cNvPr>
          <p:cNvSpPr/>
          <p:nvPr/>
        </p:nvSpPr>
        <p:spPr>
          <a:xfrm>
            <a:off x="7861016" y="4027250"/>
            <a:ext cx="1348450" cy="1025742"/>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un modelo de administración de depositarios y</a:t>
            </a:r>
          </a:p>
        </p:txBody>
      </p:sp>
      <p:sp>
        <p:nvSpPr>
          <p:cNvPr id="27" name="Elipse 26">
            <a:extLst>
              <a:ext uri="{FF2B5EF4-FFF2-40B4-BE49-F238E27FC236}">
                <a16:creationId xmlns:a16="http://schemas.microsoft.com/office/drawing/2014/main" id="{EEDA2787-9711-499A-A586-06B8AEB399DA}"/>
              </a:ext>
            </a:extLst>
          </p:cNvPr>
          <p:cNvSpPr/>
          <p:nvPr/>
        </p:nvSpPr>
        <p:spPr>
          <a:xfrm>
            <a:off x="9229891" y="3999070"/>
            <a:ext cx="1348450" cy="1053922"/>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la seguridad jurídica de todas las actuaciones de SAE</a:t>
            </a:r>
          </a:p>
        </p:txBody>
      </p:sp>
      <p:sp>
        <p:nvSpPr>
          <p:cNvPr id="28" name="Flecha: a la derecha 27">
            <a:extLst>
              <a:ext uri="{FF2B5EF4-FFF2-40B4-BE49-F238E27FC236}">
                <a16:creationId xmlns:a16="http://schemas.microsoft.com/office/drawing/2014/main" id="{F09BB3DA-9158-414E-9DD1-C5A2E3BBD5C0}"/>
              </a:ext>
            </a:extLst>
          </p:cNvPr>
          <p:cNvSpPr/>
          <p:nvPr/>
        </p:nvSpPr>
        <p:spPr>
          <a:xfrm>
            <a:off x="1058923" y="3092373"/>
            <a:ext cx="1277225" cy="622883"/>
          </a:xfrm>
          <a:prstGeom prst="rightArrow">
            <a:avLst/>
          </a:prstGeom>
          <a:effectLst>
            <a:outerShdw blurRad="76200" dir="18900000" sy="23000" kx="-1200000" algn="bl" rotWithShape="0">
              <a:prstClr val="black">
                <a:alpha val="2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Clientes</a:t>
            </a:r>
          </a:p>
        </p:txBody>
      </p:sp>
      <p:sp>
        <p:nvSpPr>
          <p:cNvPr id="29" name="Flecha: a la derecha 28">
            <a:extLst>
              <a:ext uri="{FF2B5EF4-FFF2-40B4-BE49-F238E27FC236}">
                <a16:creationId xmlns:a16="http://schemas.microsoft.com/office/drawing/2014/main" id="{BD04AFF4-7DC2-4070-A46B-BA002F677192}"/>
              </a:ext>
            </a:extLst>
          </p:cNvPr>
          <p:cNvSpPr/>
          <p:nvPr/>
        </p:nvSpPr>
        <p:spPr>
          <a:xfrm>
            <a:off x="1050959" y="4152807"/>
            <a:ext cx="1277225" cy="798373"/>
          </a:xfrm>
          <a:prstGeom prst="rightArrow">
            <a:avLst/>
          </a:prstGeom>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Procesos Internos </a:t>
            </a:r>
          </a:p>
        </p:txBody>
      </p:sp>
      <p:sp>
        <p:nvSpPr>
          <p:cNvPr id="30" name="Flecha: a la derecha 29">
            <a:extLst>
              <a:ext uri="{FF2B5EF4-FFF2-40B4-BE49-F238E27FC236}">
                <a16:creationId xmlns:a16="http://schemas.microsoft.com/office/drawing/2014/main" id="{C91E58EF-08E1-4637-9024-FD1823FC4996}"/>
              </a:ext>
            </a:extLst>
          </p:cNvPr>
          <p:cNvSpPr/>
          <p:nvPr/>
        </p:nvSpPr>
        <p:spPr>
          <a:xfrm>
            <a:off x="1058923" y="5315568"/>
            <a:ext cx="1277225" cy="816013"/>
          </a:xfrm>
          <a:prstGeom prst="rightArrow">
            <a:avLst/>
          </a:prstGeom>
          <a:effectLst>
            <a:outerShdw blurRad="76200" dir="18900000" sy="23000" kx="-1200000" algn="bl" rotWithShape="0">
              <a:prstClr val="black">
                <a:alpha val="2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Aprendizaje y Desarrollo</a:t>
            </a:r>
          </a:p>
        </p:txBody>
      </p:sp>
      <p:sp>
        <p:nvSpPr>
          <p:cNvPr id="31" name="Elipse 30">
            <a:extLst>
              <a:ext uri="{FF2B5EF4-FFF2-40B4-BE49-F238E27FC236}">
                <a16:creationId xmlns:a16="http://schemas.microsoft.com/office/drawing/2014/main" id="{48037BB5-E56B-4390-AAD2-AB0358F2C1E3}"/>
              </a:ext>
            </a:extLst>
          </p:cNvPr>
          <p:cNvSpPr/>
          <p:nvPr/>
        </p:nvSpPr>
        <p:spPr>
          <a:xfrm>
            <a:off x="4652423" y="5336511"/>
            <a:ext cx="1948580" cy="861968"/>
          </a:xfrm>
          <a:prstGeom prst="ellipse">
            <a:avLst/>
          </a:prstGeom>
          <a:solidFill>
            <a:schemeClr val="accent2">
              <a:lumMod val="20000"/>
              <a:lumOff val="80000"/>
            </a:schemeClr>
          </a:solidFill>
          <a:ln w="5715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que los trabajadores cuenten con las competencias requeridas por la organización</a:t>
            </a:r>
          </a:p>
        </p:txBody>
      </p:sp>
      <p:sp>
        <p:nvSpPr>
          <p:cNvPr id="32" name="Elipse 31">
            <a:extLst>
              <a:ext uri="{FF2B5EF4-FFF2-40B4-BE49-F238E27FC236}">
                <a16:creationId xmlns:a16="http://schemas.microsoft.com/office/drawing/2014/main" id="{05076C8C-72D9-4D27-83DF-CB5EF03A98EF}"/>
              </a:ext>
            </a:extLst>
          </p:cNvPr>
          <p:cNvSpPr/>
          <p:nvPr/>
        </p:nvSpPr>
        <p:spPr>
          <a:xfrm>
            <a:off x="7365546" y="5336511"/>
            <a:ext cx="2126563" cy="861968"/>
          </a:xfrm>
          <a:prstGeom prst="ellipse">
            <a:avLst/>
          </a:prstGeom>
          <a:solidFill>
            <a:schemeClr val="accent2">
              <a:lumMod val="20000"/>
              <a:lumOff val="80000"/>
            </a:schemeClr>
          </a:solidFill>
          <a:ln w="5715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que las actividades desarrolladas sean transparentes en los valores empresariales y la normatividad</a:t>
            </a:r>
          </a:p>
        </p:txBody>
      </p:sp>
      <p:cxnSp>
        <p:nvCxnSpPr>
          <p:cNvPr id="33" name="Conector recto de flecha 32">
            <a:extLst>
              <a:ext uri="{FF2B5EF4-FFF2-40B4-BE49-F238E27FC236}">
                <a16:creationId xmlns:a16="http://schemas.microsoft.com/office/drawing/2014/main" id="{25251644-2A13-4AA8-8E46-6D9E7F3E0C66}"/>
              </a:ext>
            </a:extLst>
          </p:cNvPr>
          <p:cNvCxnSpPr>
            <a:cxnSpLocks/>
            <a:stCxn id="18" idx="0"/>
            <a:endCxn id="16" idx="3"/>
          </p:cNvCxnSpPr>
          <p:nvPr/>
        </p:nvCxnSpPr>
        <p:spPr>
          <a:xfrm flipV="1">
            <a:off x="6062822" y="1762570"/>
            <a:ext cx="425209" cy="1928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4" name="Conector recto de flecha 33">
            <a:extLst>
              <a:ext uri="{FF2B5EF4-FFF2-40B4-BE49-F238E27FC236}">
                <a16:creationId xmlns:a16="http://schemas.microsoft.com/office/drawing/2014/main" id="{E1909039-6778-419F-9BEB-685C9E8B7C38}"/>
              </a:ext>
            </a:extLst>
          </p:cNvPr>
          <p:cNvCxnSpPr>
            <a:cxnSpLocks/>
            <a:stCxn id="19" idx="0"/>
            <a:endCxn id="16" idx="5"/>
          </p:cNvCxnSpPr>
          <p:nvPr/>
        </p:nvCxnSpPr>
        <p:spPr>
          <a:xfrm flipH="1" flipV="1">
            <a:off x="7365547" y="1762570"/>
            <a:ext cx="101671" cy="1928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Conector: curvado 34">
            <a:extLst>
              <a:ext uri="{FF2B5EF4-FFF2-40B4-BE49-F238E27FC236}">
                <a16:creationId xmlns:a16="http://schemas.microsoft.com/office/drawing/2014/main" id="{A449CFB9-0AD5-4516-B7A3-F550444C0792}"/>
              </a:ext>
            </a:extLst>
          </p:cNvPr>
          <p:cNvCxnSpPr>
            <a:cxnSpLocks/>
            <a:stCxn id="20" idx="0"/>
          </p:cNvCxnSpPr>
          <p:nvPr/>
        </p:nvCxnSpPr>
        <p:spPr>
          <a:xfrm rot="16200000" flipV="1">
            <a:off x="8547803" y="227175"/>
            <a:ext cx="666625" cy="2789791"/>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6" name="Conector: curvado 35">
            <a:extLst>
              <a:ext uri="{FF2B5EF4-FFF2-40B4-BE49-F238E27FC236}">
                <a16:creationId xmlns:a16="http://schemas.microsoft.com/office/drawing/2014/main" id="{D2FEC5E0-5832-4595-B218-0992E94C8D44}"/>
              </a:ext>
            </a:extLst>
          </p:cNvPr>
          <p:cNvCxnSpPr>
            <a:cxnSpLocks/>
            <a:stCxn id="17" idx="0"/>
            <a:endCxn id="16" idx="2"/>
          </p:cNvCxnSpPr>
          <p:nvPr/>
        </p:nvCxnSpPr>
        <p:spPr>
          <a:xfrm rot="5400000" flipH="1" flipV="1">
            <a:off x="5230575" y="879667"/>
            <a:ext cx="497565" cy="1653869"/>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7" name="Conector recto de flecha 36">
            <a:extLst>
              <a:ext uri="{FF2B5EF4-FFF2-40B4-BE49-F238E27FC236}">
                <a16:creationId xmlns:a16="http://schemas.microsoft.com/office/drawing/2014/main" id="{27123ED0-105C-4A53-BAFA-934F5A55B76D}"/>
              </a:ext>
            </a:extLst>
          </p:cNvPr>
          <p:cNvCxnSpPr>
            <a:cxnSpLocks/>
            <a:endCxn id="16" idx="6"/>
          </p:cNvCxnSpPr>
          <p:nvPr/>
        </p:nvCxnSpPr>
        <p:spPr>
          <a:xfrm flipH="1" flipV="1">
            <a:off x="7547285" y="1457818"/>
            <a:ext cx="856100" cy="6131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8" name="Conector: curvado 37">
            <a:extLst>
              <a:ext uri="{FF2B5EF4-FFF2-40B4-BE49-F238E27FC236}">
                <a16:creationId xmlns:a16="http://schemas.microsoft.com/office/drawing/2014/main" id="{8B6B859E-9806-4F99-B037-6AE99A64C6BB}"/>
              </a:ext>
            </a:extLst>
          </p:cNvPr>
          <p:cNvCxnSpPr>
            <a:cxnSpLocks/>
            <a:stCxn id="22" idx="1"/>
            <a:endCxn id="18" idx="3"/>
          </p:cNvCxnSpPr>
          <p:nvPr/>
        </p:nvCxnSpPr>
        <p:spPr>
          <a:xfrm rot="5400000" flipH="1" flipV="1">
            <a:off x="5307517" y="2782516"/>
            <a:ext cx="407945" cy="22515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9" name="Conector: curvado 38">
            <a:extLst>
              <a:ext uri="{FF2B5EF4-FFF2-40B4-BE49-F238E27FC236}">
                <a16:creationId xmlns:a16="http://schemas.microsoft.com/office/drawing/2014/main" id="{FDFCB0AD-F95B-408E-88B1-1EF6FC13B936}"/>
              </a:ext>
            </a:extLst>
          </p:cNvPr>
          <p:cNvCxnSpPr>
            <a:cxnSpLocks/>
            <a:stCxn id="23" idx="1"/>
            <a:endCxn id="18" idx="5"/>
          </p:cNvCxnSpPr>
          <p:nvPr/>
        </p:nvCxnSpPr>
        <p:spPr>
          <a:xfrm rot="16200000" flipV="1">
            <a:off x="6439725" y="2752972"/>
            <a:ext cx="425438" cy="30173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0" name="Conector: curvado 39">
            <a:extLst>
              <a:ext uri="{FF2B5EF4-FFF2-40B4-BE49-F238E27FC236}">
                <a16:creationId xmlns:a16="http://schemas.microsoft.com/office/drawing/2014/main" id="{42B5956A-121A-4309-BFFF-0514AB7472E0}"/>
              </a:ext>
            </a:extLst>
          </p:cNvPr>
          <p:cNvCxnSpPr>
            <a:cxnSpLocks/>
            <a:stCxn id="23" idx="7"/>
            <a:endCxn id="19" idx="5"/>
          </p:cNvCxnSpPr>
          <p:nvPr/>
        </p:nvCxnSpPr>
        <p:spPr>
          <a:xfrm rot="5400000" flipH="1" flipV="1">
            <a:off x="7580681" y="2791262"/>
            <a:ext cx="425438" cy="22515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1" name="Conector: curvado 40">
            <a:extLst>
              <a:ext uri="{FF2B5EF4-FFF2-40B4-BE49-F238E27FC236}">
                <a16:creationId xmlns:a16="http://schemas.microsoft.com/office/drawing/2014/main" id="{5ABF131B-FA7F-46A1-98C3-193382EB7478}"/>
              </a:ext>
            </a:extLst>
          </p:cNvPr>
          <p:cNvCxnSpPr>
            <a:cxnSpLocks/>
            <a:stCxn id="26" idx="0"/>
            <a:endCxn id="19" idx="6"/>
          </p:cNvCxnSpPr>
          <p:nvPr/>
        </p:nvCxnSpPr>
        <p:spPr>
          <a:xfrm rot="16200000" flipV="1">
            <a:off x="7491036" y="2983044"/>
            <a:ext cx="1640884" cy="447527"/>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42" name="Elipse 41">
            <a:extLst>
              <a:ext uri="{FF2B5EF4-FFF2-40B4-BE49-F238E27FC236}">
                <a16:creationId xmlns:a16="http://schemas.microsoft.com/office/drawing/2014/main" id="{D6D70F0F-84E4-437E-B345-7A7C1594B22E}"/>
              </a:ext>
            </a:extLst>
          </p:cNvPr>
          <p:cNvSpPr/>
          <p:nvPr/>
        </p:nvSpPr>
        <p:spPr>
          <a:xfrm>
            <a:off x="8251116"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Obtener rendimientos financieros</a:t>
            </a:r>
          </a:p>
        </p:txBody>
      </p:sp>
      <p:sp>
        <p:nvSpPr>
          <p:cNvPr id="43" name="Elipse 42">
            <a:extLst>
              <a:ext uri="{FF2B5EF4-FFF2-40B4-BE49-F238E27FC236}">
                <a16:creationId xmlns:a16="http://schemas.microsoft.com/office/drawing/2014/main" id="{15AC9FA2-DD6B-4565-B4CB-625F68FEF6DE}"/>
              </a:ext>
            </a:extLst>
          </p:cNvPr>
          <p:cNvSpPr/>
          <p:nvPr/>
        </p:nvSpPr>
        <p:spPr>
          <a:xfrm>
            <a:off x="6346532" y="3991127"/>
            <a:ext cx="1426994" cy="1025743"/>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Potencializar la cantidad disponible de activos </a:t>
            </a:r>
          </a:p>
        </p:txBody>
      </p:sp>
      <p:cxnSp>
        <p:nvCxnSpPr>
          <p:cNvPr id="44" name="Conector recto de flecha 43">
            <a:extLst>
              <a:ext uri="{FF2B5EF4-FFF2-40B4-BE49-F238E27FC236}">
                <a16:creationId xmlns:a16="http://schemas.microsoft.com/office/drawing/2014/main" id="{CB164862-BF24-4D4C-94FF-ECFFA3914032}"/>
              </a:ext>
            </a:extLst>
          </p:cNvPr>
          <p:cNvCxnSpPr>
            <a:cxnSpLocks/>
            <a:stCxn id="46" idx="2"/>
            <a:endCxn id="23" idx="6"/>
          </p:cNvCxnSpPr>
          <p:nvPr/>
        </p:nvCxnSpPr>
        <p:spPr>
          <a:xfrm flipH="1">
            <a:off x="7862564" y="3403816"/>
            <a:ext cx="163402" cy="1749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5" name="Conector recto de flecha 44">
            <a:extLst>
              <a:ext uri="{FF2B5EF4-FFF2-40B4-BE49-F238E27FC236}">
                <a16:creationId xmlns:a16="http://schemas.microsoft.com/office/drawing/2014/main" id="{CD61CC3E-F25C-464B-AC62-8C9787B78F01}"/>
              </a:ext>
            </a:extLst>
          </p:cNvPr>
          <p:cNvCxnSpPr>
            <a:cxnSpLocks/>
            <a:stCxn id="26" idx="1"/>
            <a:endCxn id="23" idx="5"/>
          </p:cNvCxnSpPr>
          <p:nvPr/>
        </p:nvCxnSpPr>
        <p:spPr>
          <a:xfrm flipH="1" flipV="1">
            <a:off x="7680825" y="3726060"/>
            <a:ext cx="377667" cy="45140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6" name="Elipse 45">
            <a:extLst>
              <a:ext uri="{FF2B5EF4-FFF2-40B4-BE49-F238E27FC236}">
                <a16:creationId xmlns:a16="http://schemas.microsoft.com/office/drawing/2014/main" id="{837DF9AE-B9BE-495D-80D9-EDE0DD8319C0}"/>
              </a:ext>
            </a:extLst>
          </p:cNvPr>
          <p:cNvSpPr/>
          <p:nvPr/>
        </p:nvSpPr>
        <p:spPr>
          <a:xfrm>
            <a:off x="8025966" y="2972831"/>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un portafolio de servicios y productos diversificados</a:t>
            </a:r>
          </a:p>
        </p:txBody>
      </p:sp>
      <p:cxnSp>
        <p:nvCxnSpPr>
          <p:cNvPr id="47" name="Conector: curvado 46">
            <a:extLst>
              <a:ext uri="{FF2B5EF4-FFF2-40B4-BE49-F238E27FC236}">
                <a16:creationId xmlns:a16="http://schemas.microsoft.com/office/drawing/2014/main" id="{3BBF8842-C33D-4D7A-923D-708E4228C063}"/>
              </a:ext>
            </a:extLst>
          </p:cNvPr>
          <p:cNvCxnSpPr>
            <a:cxnSpLocks/>
            <a:stCxn id="24" idx="1"/>
            <a:endCxn id="22" idx="2"/>
          </p:cNvCxnSpPr>
          <p:nvPr/>
        </p:nvCxnSpPr>
        <p:spPr>
          <a:xfrm rot="5400000" flipH="1" flipV="1">
            <a:off x="4314041" y="3229064"/>
            <a:ext cx="728381" cy="1077885"/>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8" name="Conector: curvado 47">
            <a:extLst>
              <a:ext uri="{FF2B5EF4-FFF2-40B4-BE49-F238E27FC236}">
                <a16:creationId xmlns:a16="http://schemas.microsoft.com/office/drawing/2014/main" id="{6838046A-5AD5-49BD-BA94-6F7434BD0ACF}"/>
              </a:ext>
            </a:extLst>
          </p:cNvPr>
          <p:cNvCxnSpPr>
            <a:cxnSpLocks/>
            <a:stCxn id="24" idx="7"/>
            <a:endCxn id="23" idx="3"/>
          </p:cNvCxnSpPr>
          <p:nvPr/>
        </p:nvCxnSpPr>
        <p:spPr>
          <a:xfrm rot="5400000" flipH="1" flipV="1">
            <a:off x="5646841" y="2975728"/>
            <a:ext cx="406136" cy="190680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9" name="Conector recto de flecha 48">
            <a:extLst>
              <a:ext uri="{FF2B5EF4-FFF2-40B4-BE49-F238E27FC236}">
                <a16:creationId xmlns:a16="http://schemas.microsoft.com/office/drawing/2014/main" id="{29D4FEBC-C0FE-41E2-AA9D-5D6CEAB3C374}"/>
              </a:ext>
            </a:extLst>
          </p:cNvPr>
          <p:cNvCxnSpPr>
            <a:cxnSpLocks/>
            <a:stCxn id="43" idx="1"/>
            <a:endCxn id="23" idx="4"/>
          </p:cNvCxnSpPr>
          <p:nvPr/>
        </p:nvCxnSpPr>
        <p:spPr>
          <a:xfrm flipV="1">
            <a:off x="6555510" y="3852292"/>
            <a:ext cx="686557" cy="28905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0" name="Conector: curvado 49">
            <a:extLst>
              <a:ext uri="{FF2B5EF4-FFF2-40B4-BE49-F238E27FC236}">
                <a16:creationId xmlns:a16="http://schemas.microsoft.com/office/drawing/2014/main" id="{D2E64FE0-B9CB-4DEE-975C-50093A36D626}"/>
              </a:ext>
            </a:extLst>
          </p:cNvPr>
          <p:cNvCxnSpPr>
            <a:cxnSpLocks/>
            <a:stCxn id="32" idx="6"/>
            <a:endCxn id="26" idx="4"/>
          </p:cNvCxnSpPr>
          <p:nvPr/>
        </p:nvCxnSpPr>
        <p:spPr>
          <a:xfrm flipH="1" flipV="1">
            <a:off x="8535241" y="5052992"/>
            <a:ext cx="956868" cy="714503"/>
          </a:xfrm>
          <a:prstGeom prst="curvedConnector4">
            <a:avLst>
              <a:gd name="adj1" fmla="val -23890"/>
              <a:gd name="adj2" fmla="val 8016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51" name="Conector: curvado 50">
            <a:extLst>
              <a:ext uri="{FF2B5EF4-FFF2-40B4-BE49-F238E27FC236}">
                <a16:creationId xmlns:a16="http://schemas.microsoft.com/office/drawing/2014/main" id="{4020B8ED-61D2-48D1-8B6C-8DF624F76667}"/>
              </a:ext>
            </a:extLst>
          </p:cNvPr>
          <p:cNvCxnSpPr>
            <a:cxnSpLocks/>
            <a:stCxn id="31" idx="2"/>
            <a:endCxn id="17" idx="3"/>
          </p:cNvCxnSpPr>
          <p:nvPr/>
        </p:nvCxnSpPr>
        <p:spPr>
          <a:xfrm rot="10800000">
            <a:off x="4213665" y="2691119"/>
            <a:ext cx="438759" cy="3076377"/>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52" name="Conector recto de flecha 51">
            <a:extLst>
              <a:ext uri="{FF2B5EF4-FFF2-40B4-BE49-F238E27FC236}">
                <a16:creationId xmlns:a16="http://schemas.microsoft.com/office/drawing/2014/main" id="{AB78E316-8036-4DFB-AD38-EE6543E0088D}"/>
              </a:ext>
            </a:extLst>
          </p:cNvPr>
          <p:cNvCxnSpPr>
            <a:cxnSpLocks/>
            <a:stCxn id="32" idx="2"/>
            <a:endCxn id="31" idx="6"/>
          </p:cNvCxnSpPr>
          <p:nvPr/>
        </p:nvCxnSpPr>
        <p:spPr>
          <a:xfrm flipH="1">
            <a:off x="6601003" y="5767495"/>
            <a:ext cx="764543"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80" name="CuadroTexto 3">
            <a:extLst>
              <a:ext uri="{FF2B5EF4-FFF2-40B4-BE49-F238E27FC236}">
                <a16:creationId xmlns:a16="http://schemas.microsoft.com/office/drawing/2014/main" id="{3FF0B3B7-3EA2-4A89-8168-E4325AA30152}"/>
              </a:ext>
            </a:extLst>
          </p:cNvPr>
          <p:cNvSpPr txBox="1">
            <a:spLocks noChangeArrowheads="1"/>
          </p:cNvSpPr>
          <p:nvPr/>
        </p:nvSpPr>
        <p:spPr bwMode="auto">
          <a:xfrm>
            <a:off x="1658920" y="388101"/>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MAPA ESTRATEGICO 2015-2018</a:t>
            </a:r>
            <a:endParaRPr lang="es-CO" altLang="es-CO" sz="2700" b="1" dirty="0">
              <a:solidFill>
                <a:srgbClr val="002060"/>
              </a:solidFill>
            </a:endParaRPr>
          </a:p>
        </p:txBody>
      </p:sp>
    </p:spTree>
    <p:extLst>
      <p:ext uri="{BB962C8B-B14F-4D97-AF65-F5344CB8AC3E}">
        <p14:creationId xmlns:p14="http://schemas.microsoft.com/office/powerpoint/2010/main" val="36307903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0" name="CuadroTexto 3">
            <a:extLst>
              <a:ext uri="{FF2B5EF4-FFF2-40B4-BE49-F238E27FC236}">
                <a16:creationId xmlns:a16="http://schemas.microsoft.com/office/drawing/2014/main" id="{3FF0B3B7-3EA2-4A89-8168-E4325AA30152}"/>
              </a:ext>
            </a:extLst>
          </p:cNvPr>
          <p:cNvSpPr txBox="1">
            <a:spLocks noChangeArrowheads="1"/>
          </p:cNvSpPr>
          <p:nvPr/>
        </p:nvSpPr>
        <p:spPr bwMode="auto">
          <a:xfrm>
            <a:off x="1658920" y="388101"/>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CUMPLIMIENTO MAPA ESTRATEGICO 2015 - 2018</a:t>
            </a:r>
            <a:endParaRPr lang="es-CO" altLang="es-CO" sz="2700" b="1" dirty="0">
              <a:solidFill>
                <a:srgbClr val="002060"/>
              </a:solidFill>
            </a:endParaRPr>
          </a:p>
        </p:txBody>
      </p:sp>
      <p:sp>
        <p:nvSpPr>
          <p:cNvPr id="2" name="CuadroTexto 1">
            <a:extLst>
              <a:ext uri="{FF2B5EF4-FFF2-40B4-BE49-F238E27FC236}">
                <a16:creationId xmlns:a16="http://schemas.microsoft.com/office/drawing/2014/main" id="{69828661-69A1-4904-8186-14CE62531AA5}"/>
              </a:ext>
            </a:extLst>
          </p:cNvPr>
          <p:cNvSpPr txBox="1"/>
          <p:nvPr/>
        </p:nvSpPr>
        <p:spPr>
          <a:xfrm>
            <a:off x="9689877" y="1734424"/>
            <a:ext cx="652743" cy="369332"/>
          </a:xfrm>
          <a:prstGeom prst="rect">
            <a:avLst/>
          </a:prstGeom>
          <a:noFill/>
        </p:spPr>
        <p:txBody>
          <a:bodyPr wrap="none" rtlCol="0">
            <a:spAutoFit/>
          </a:bodyPr>
          <a:lstStyle/>
          <a:p>
            <a:r>
              <a:rPr lang="es-ES" b="1" dirty="0">
                <a:solidFill>
                  <a:schemeClr val="tx2"/>
                </a:solidFill>
              </a:rPr>
              <a:t>2018</a:t>
            </a:r>
          </a:p>
        </p:txBody>
      </p:sp>
      <p:sp>
        <p:nvSpPr>
          <p:cNvPr id="55" name="CuadroTexto 54">
            <a:extLst>
              <a:ext uri="{FF2B5EF4-FFF2-40B4-BE49-F238E27FC236}">
                <a16:creationId xmlns:a16="http://schemas.microsoft.com/office/drawing/2014/main" id="{466083CF-0B49-4B3C-A0D5-AEA4137134A2}"/>
              </a:ext>
            </a:extLst>
          </p:cNvPr>
          <p:cNvSpPr txBox="1"/>
          <p:nvPr/>
        </p:nvSpPr>
        <p:spPr>
          <a:xfrm>
            <a:off x="592311" y="2876058"/>
            <a:ext cx="1959788" cy="646331"/>
          </a:xfrm>
          <a:prstGeom prst="rect">
            <a:avLst/>
          </a:prstGeom>
          <a:noFill/>
        </p:spPr>
        <p:txBody>
          <a:bodyPr wrap="square" rtlCol="0">
            <a:spAutoFit/>
          </a:bodyPr>
          <a:lstStyle/>
          <a:p>
            <a:r>
              <a:rPr lang="es-ES" b="1" dirty="0">
                <a:solidFill>
                  <a:schemeClr val="accent2"/>
                </a:solidFill>
              </a:rPr>
              <a:t>PROMEDIO DE CUMPLIMIENTO </a:t>
            </a:r>
          </a:p>
        </p:txBody>
      </p:sp>
      <p:sp>
        <p:nvSpPr>
          <p:cNvPr id="56" name="CuadroTexto 55">
            <a:extLst>
              <a:ext uri="{FF2B5EF4-FFF2-40B4-BE49-F238E27FC236}">
                <a16:creationId xmlns:a16="http://schemas.microsoft.com/office/drawing/2014/main" id="{E1719B0F-4986-42D9-9EC8-334AB814319E}"/>
              </a:ext>
            </a:extLst>
          </p:cNvPr>
          <p:cNvSpPr txBox="1"/>
          <p:nvPr/>
        </p:nvSpPr>
        <p:spPr>
          <a:xfrm>
            <a:off x="592311" y="4280086"/>
            <a:ext cx="2021747" cy="646331"/>
          </a:xfrm>
          <a:prstGeom prst="rect">
            <a:avLst/>
          </a:prstGeom>
          <a:noFill/>
        </p:spPr>
        <p:txBody>
          <a:bodyPr wrap="square" rtlCol="0">
            <a:spAutoFit/>
          </a:bodyPr>
          <a:lstStyle/>
          <a:p>
            <a:r>
              <a:rPr lang="es-ES" b="1" dirty="0">
                <a:solidFill>
                  <a:schemeClr val="accent2"/>
                </a:solidFill>
              </a:rPr>
              <a:t>CUMPLIMIENTO ACIDO </a:t>
            </a:r>
          </a:p>
        </p:txBody>
      </p:sp>
      <p:cxnSp>
        <p:nvCxnSpPr>
          <p:cNvPr id="4" name="Conector recto 3">
            <a:extLst>
              <a:ext uri="{FF2B5EF4-FFF2-40B4-BE49-F238E27FC236}">
                <a16:creationId xmlns:a16="http://schemas.microsoft.com/office/drawing/2014/main" id="{C5B13FA7-6547-436B-9C72-33F7BC60A806}"/>
              </a:ext>
            </a:extLst>
          </p:cNvPr>
          <p:cNvCxnSpPr>
            <a:cxnSpLocks/>
          </p:cNvCxnSpPr>
          <p:nvPr/>
        </p:nvCxnSpPr>
        <p:spPr>
          <a:xfrm>
            <a:off x="530352" y="3909270"/>
            <a:ext cx="10519794"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Conector recto 56">
            <a:extLst>
              <a:ext uri="{FF2B5EF4-FFF2-40B4-BE49-F238E27FC236}">
                <a16:creationId xmlns:a16="http://schemas.microsoft.com/office/drawing/2014/main" id="{1A30E1F7-F466-4A34-881A-E2432837C8C2}"/>
              </a:ext>
            </a:extLst>
          </p:cNvPr>
          <p:cNvCxnSpPr>
            <a:cxnSpLocks/>
          </p:cNvCxnSpPr>
          <p:nvPr/>
        </p:nvCxnSpPr>
        <p:spPr>
          <a:xfrm flipV="1">
            <a:off x="548528" y="2194177"/>
            <a:ext cx="10501618" cy="55469"/>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 name="Conector recto 5">
            <a:extLst>
              <a:ext uri="{FF2B5EF4-FFF2-40B4-BE49-F238E27FC236}">
                <a16:creationId xmlns:a16="http://schemas.microsoft.com/office/drawing/2014/main" id="{BC1D0266-3391-420D-B33C-F63EF16CCDCF}"/>
              </a:ext>
            </a:extLst>
          </p:cNvPr>
          <p:cNvCxnSpPr/>
          <p:nvPr/>
        </p:nvCxnSpPr>
        <p:spPr>
          <a:xfrm>
            <a:off x="8642506" y="1652631"/>
            <a:ext cx="0" cy="3783435"/>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58" name="Conector recto 57">
            <a:extLst>
              <a:ext uri="{FF2B5EF4-FFF2-40B4-BE49-F238E27FC236}">
                <a16:creationId xmlns:a16="http://schemas.microsoft.com/office/drawing/2014/main" id="{EFC5F239-7DB3-49FF-A43B-C0FE294AAE45}"/>
              </a:ext>
            </a:extLst>
          </p:cNvPr>
          <p:cNvCxnSpPr/>
          <p:nvPr/>
        </p:nvCxnSpPr>
        <p:spPr>
          <a:xfrm>
            <a:off x="6445989" y="1630671"/>
            <a:ext cx="0" cy="3783435"/>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59" name="CuadroTexto 58">
            <a:extLst>
              <a:ext uri="{FF2B5EF4-FFF2-40B4-BE49-F238E27FC236}">
                <a16:creationId xmlns:a16="http://schemas.microsoft.com/office/drawing/2014/main" id="{286477B6-9E2E-4ED3-92A7-3A3D32322409}"/>
              </a:ext>
            </a:extLst>
          </p:cNvPr>
          <p:cNvSpPr txBox="1"/>
          <p:nvPr/>
        </p:nvSpPr>
        <p:spPr>
          <a:xfrm>
            <a:off x="7170439" y="1755493"/>
            <a:ext cx="652743" cy="369332"/>
          </a:xfrm>
          <a:prstGeom prst="rect">
            <a:avLst/>
          </a:prstGeom>
          <a:noFill/>
        </p:spPr>
        <p:txBody>
          <a:bodyPr wrap="none" rtlCol="0">
            <a:spAutoFit/>
          </a:bodyPr>
          <a:lstStyle/>
          <a:p>
            <a:r>
              <a:rPr lang="es-ES" b="1" dirty="0">
                <a:solidFill>
                  <a:schemeClr val="tx2"/>
                </a:solidFill>
              </a:rPr>
              <a:t>2017</a:t>
            </a:r>
          </a:p>
        </p:txBody>
      </p:sp>
      <p:sp>
        <p:nvSpPr>
          <p:cNvPr id="60" name="CuadroTexto 59">
            <a:extLst>
              <a:ext uri="{FF2B5EF4-FFF2-40B4-BE49-F238E27FC236}">
                <a16:creationId xmlns:a16="http://schemas.microsoft.com/office/drawing/2014/main" id="{58AC188F-4D0C-45D9-B3BA-E3E3201B50DE}"/>
              </a:ext>
            </a:extLst>
          </p:cNvPr>
          <p:cNvSpPr txBox="1"/>
          <p:nvPr/>
        </p:nvSpPr>
        <p:spPr>
          <a:xfrm>
            <a:off x="5021360" y="1824845"/>
            <a:ext cx="652743" cy="369332"/>
          </a:xfrm>
          <a:prstGeom prst="rect">
            <a:avLst/>
          </a:prstGeom>
          <a:noFill/>
        </p:spPr>
        <p:txBody>
          <a:bodyPr wrap="none" rtlCol="0">
            <a:spAutoFit/>
          </a:bodyPr>
          <a:lstStyle/>
          <a:p>
            <a:r>
              <a:rPr lang="es-ES" b="1" dirty="0">
                <a:solidFill>
                  <a:schemeClr val="tx2"/>
                </a:solidFill>
              </a:rPr>
              <a:t>2016</a:t>
            </a:r>
          </a:p>
        </p:txBody>
      </p:sp>
      <p:cxnSp>
        <p:nvCxnSpPr>
          <p:cNvPr id="61" name="Conector recto 60">
            <a:extLst>
              <a:ext uri="{FF2B5EF4-FFF2-40B4-BE49-F238E27FC236}">
                <a16:creationId xmlns:a16="http://schemas.microsoft.com/office/drawing/2014/main" id="{21365388-921E-4E3C-AF47-688F38A1A370}"/>
              </a:ext>
            </a:extLst>
          </p:cNvPr>
          <p:cNvCxnSpPr/>
          <p:nvPr/>
        </p:nvCxnSpPr>
        <p:spPr>
          <a:xfrm>
            <a:off x="2412283" y="1629561"/>
            <a:ext cx="0" cy="3783435"/>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62" name="Conector recto 61">
            <a:extLst>
              <a:ext uri="{FF2B5EF4-FFF2-40B4-BE49-F238E27FC236}">
                <a16:creationId xmlns:a16="http://schemas.microsoft.com/office/drawing/2014/main" id="{C94FDC1C-A5EC-4AF4-B03E-C68855F538C2}"/>
              </a:ext>
            </a:extLst>
          </p:cNvPr>
          <p:cNvCxnSpPr/>
          <p:nvPr/>
        </p:nvCxnSpPr>
        <p:spPr>
          <a:xfrm>
            <a:off x="4368316" y="1681004"/>
            <a:ext cx="0" cy="3783435"/>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63" name="CuadroTexto 62">
            <a:extLst>
              <a:ext uri="{FF2B5EF4-FFF2-40B4-BE49-F238E27FC236}">
                <a16:creationId xmlns:a16="http://schemas.microsoft.com/office/drawing/2014/main" id="{40D81DD9-D809-42BC-877D-78A45B81EF46}"/>
              </a:ext>
            </a:extLst>
          </p:cNvPr>
          <p:cNvSpPr txBox="1"/>
          <p:nvPr/>
        </p:nvSpPr>
        <p:spPr>
          <a:xfrm>
            <a:off x="2868183" y="1792579"/>
            <a:ext cx="652743" cy="369332"/>
          </a:xfrm>
          <a:prstGeom prst="rect">
            <a:avLst/>
          </a:prstGeom>
          <a:noFill/>
        </p:spPr>
        <p:txBody>
          <a:bodyPr wrap="none" rtlCol="0">
            <a:spAutoFit/>
          </a:bodyPr>
          <a:lstStyle/>
          <a:p>
            <a:r>
              <a:rPr lang="es-ES" b="1" dirty="0">
                <a:solidFill>
                  <a:schemeClr val="tx2"/>
                </a:solidFill>
              </a:rPr>
              <a:t>2015</a:t>
            </a:r>
          </a:p>
        </p:txBody>
      </p:sp>
      <p:graphicFrame>
        <p:nvGraphicFramePr>
          <p:cNvPr id="78" name="Gráfico 77">
            <a:extLst>
              <a:ext uri="{FF2B5EF4-FFF2-40B4-BE49-F238E27FC236}">
                <a16:creationId xmlns:a16="http://schemas.microsoft.com/office/drawing/2014/main" id="{D20D5518-A3C6-48D4-858B-7927FAD84274}"/>
              </a:ext>
            </a:extLst>
          </p:cNvPr>
          <p:cNvGraphicFramePr>
            <a:graphicFrameLocks/>
          </p:cNvGraphicFramePr>
          <p:nvPr>
            <p:extLst/>
          </p:nvPr>
        </p:nvGraphicFramePr>
        <p:xfrm>
          <a:off x="2163758" y="2349309"/>
          <a:ext cx="2415329" cy="14722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9" name="Gráfico 78">
            <a:extLst>
              <a:ext uri="{FF2B5EF4-FFF2-40B4-BE49-F238E27FC236}">
                <a16:creationId xmlns:a16="http://schemas.microsoft.com/office/drawing/2014/main" id="{81C676EE-9963-47EF-AF61-42BEA50A69E2}"/>
              </a:ext>
            </a:extLst>
          </p:cNvPr>
          <p:cNvGraphicFramePr>
            <a:graphicFrameLocks/>
          </p:cNvGraphicFramePr>
          <p:nvPr>
            <p:extLst/>
          </p:nvPr>
        </p:nvGraphicFramePr>
        <p:xfrm>
          <a:off x="2412283" y="3961946"/>
          <a:ext cx="2021745" cy="14903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1" name="Gráfico 80">
            <a:extLst>
              <a:ext uri="{FF2B5EF4-FFF2-40B4-BE49-F238E27FC236}">
                <a16:creationId xmlns:a16="http://schemas.microsoft.com/office/drawing/2014/main" id="{4840BFEC-75B8-4857-BE3B-1C158D31BCDC}"/>
              </a:ext>
            </a:extLst>
          </p:cNvPr>
          <p:cNvGraphicFramePr>
            <a:graphicFrameLocks/>
          </p:cNvGraphicFramePr>
          <p:nvPr>
            <p:extLst/>
          </p:nvPr>
        </p:nvGraphicFramePr>
        <p:xfrm>
          <a:off x="4157167" y="2328237"/>
          <a:ext cx="2410430" cy="156786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2" name="Gráfico 81">
            <a:extLst>
              <a:ext uri="{FF2B5EF4-FFF2-40B4-BE49-F238E27FC236}">
                <a16:creationId xmlns:a16="http://schemas.microsoft.com/office/drawing/2014/main" id="{69D9E6E1-98AB-48BD-A2A0-B33ADE817293}"/>
              </a:ext>
            </a:extLst>
          </p:cNvPr>
          <p:cNvGraphicFramePr>
            <a:graphicFrameLocks/>
          </p:cNvGraphicFramePr>
          <p:nvPr>
            <p:extLst/>
          </p:nvPr>
        </p:nvGraphicFramePr>
        <p:xfrm>
          <a:off x="4434028" y="3922648"/>
          <a:ext cx="1857905" cy="149034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4" name="Gráfico 83">
            <a:extLst>
              <a:ext uri="{FF2B5EF4-FFF2-40B4-BE49-F238E27FC236}">
                <a16:creationId xmlns:a16="http://schemas.microsoft.com/office/drawing/2014/main" id="{E6CB8D82-85BB-4BF2-A8F0-5A00CF029F1E}"/>
              </a:ext>
            </a:extLst>
          </p:cNvPr>
          <p:cNvGraphicFramePr>
            <a:graphicFrameLocks/>
          </p:cNvGraphicFramePr>
          <p:nvPr>
            <p:extLst/>
          </p:nvPr>
        </p:nvGraphicFramePr>
        <p:xfrm>
          <a:off x="6309473" y="2288941"/>
          <a:ext cx="2415329" cy="156549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5" name="Gráfico 84">
            <a:extLst>
              <a:ext uri="{FF2B5EF4-FFF2-40B4-BE49-F238E27FC236}">
                <a16:creationId xmlns:a16="http://schemas.microsoft.com/office/drawing/2014/main" id="{223251FC-F7C9-44B6-A5D1-39DF90573A20}"/>
              </a:ext>
            </a:extLst>
          </p:cNvPr>
          <p:cNvGraphicFramePr>
            <a:graphicFrameLocks/>
          </p:cNvGraphicFramePr>
          <p:nvPr>
            <p:extLst/>
          </p:nvPr>
        </p:nvGraphicFramePr>
        <p:xfrm>
          <a:off x="6711771" y="3827408"/>
          <a:ext cx="1634719" cy="175942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86" name="Gráfico 85">
            <a:extLst>
              <a:ext uri="{FF2B5EF4-FFF2-40B4-BE49-F238E27FC236}">
                <a16:creationId xmlns:a16="http://schemas.microsoft.com/office/drawing/2014/main" id="{E42B09EC-2B8F-4C1F-98C1-EBA5165BF615}"/>
              </a:ext>
            </a:extLst>
          </p:cNvPr>
          <p:cNvGraphicFramePr>
            <a:graphicFrameLocks/>
          </p:cNvGraphicFramePr>
          <p:nvPr>
            <p:extLst/>
          </p:nvPr>
        </p:nvGraphicFramePr>
        <p:xfrm>
          <a:off x="8521431" y="2242162"/>
          <a:ext cx="2777240" cy="158524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87" name="Gráfico 86">
            <a:extLst>
              <a:ext uri="{FF2B5EF4-FFF2-40B4-BE49-F238E27FC236}">
                <a16:creationId xmlns:a16="http://schemas.microsoft.com/office/drawing/2014/main" id="{B6DF9525-FE91-4152-B836-EFA34BDC5D43}"/>
              </a:ext>
            </a:extLst>
          </p:cNvPr>
          <p:cNvGraphicFramePr>
            <a:graphicFrameLocks/>
          </p:cNvGraphicFramePr>
          <p:nvPr>
            <p:extLst/>
          </p:nvPr>
        </p:nvGraphicFramePr>
        <p:xfrm>
          <a:off x="8790476" y="3858112"/>
          <a:ext cx="2358860" cy="1728718"/>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24230047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esquinas superiores redondeadas 41">
            <a:extLst>
              <a:ext uri="{FF2B5EF4-FFF2-40B4-BE49-F238E27FC236}">
                <a16:creationId xmlns:a16="http://schemas.microsoft.com/office/drawing/2014/main" id="{8E6E843B-ADDB-4F25-B2E0-A1AEC39DED3F}"/>
              </a:ext>
            </a:extLst>
          </p:cNvPr>
          <p:cNvSpPr/>
          <p:nvPr/>
        </p:nvSpPr>
        <p:spPr>
          <a:xfrm rot="10800000">
            <a:off x="1859376" y="5455835"/>
            <a:ext cx="9297980" cy="1027304"/>
          </a:xfrm>
          <a:prstGeom prst="round2Same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43" name="Rectángulo 42">
            <a:extLst>
              <a:ext uri="{FF2B5EF4-FFF2-40B4-BE49-F238E27FC236}">
                <a16:creationId xmlns:a16="http://schemas.microsoft.com/office/drawing/2014/main" id="{E0BA9569-DCB7-4FA7-80D5-616CB0C28942}"/>
              </a:ext>
            </a:extLst>
          </p:cNvPr>
          <p:cNvSpPr/>
          <p:nvPr/>
        </p:nvSpPr>
        <p:spPr>
          <a:xfrm>
            <a:off x="1876470" y="4219474"/>
            <a:ext cx="9280887" cy="1116687"/>
          </a:xfrm>
          <a:prstGeom prst="rect">
            <a:avLst/>
          </a:prstGeom>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44" name="Rectángulo 43">
            <a:extLst>
              <a:ext uri="{FF2B5EF4-FFF2-40B4-BE49-F238E27FC236}">
                <a16:creationId xmlns:a16="http://schemas.microsoft.com/office/drawing/2014/main" id="{34B0CE52-04D4-4A60-80D2-B83DA9C7F805}"/>
              </a:ext>
            </a:extLst>
          </p:cNvPr>
          <p:cNvSpPr/>
          <p:nvPr/>
        </p:nvSpPr>
        <p:spPr>
          <a:xfrm>
            <a:off x="1873649" y="2985610"/>
            <a:ext cx="9283708" cy="1114505"/>
          </a:xfrm>
          <a:prstGeom prst="rect">
            <a:avLst/>
          </a:prstGeom>
          <a:solidFill>
            <a:srgbClr val="92D05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45" name="Rectángulo: esquinas superiores redondeadas 44">
            <a:extLst>
              <a:ext uri="{FF2B5EF4-FFF2-40B4-BE49-F238E27FC236}">
                <a16:creationId xmlns:a16="http://schemas.microsoft.com/office/drawing/2014/main" id="{E82C13C3-F248-44B8-8183-B2FBBC3FB484}"/>
              </a:ext>
            </a:extLst>
          </p:cNvPr>
          <p:cNvSpPr/>
          <p:nvPr/>
        </p:nvSpPr>
        <p:spPr>
          <a:xfrm>
            <a:off x="1869028" y="741331"/>
            <a:ext cx="9288329" cy="2108717"/>
          </a:xfrm>
          <a:prstGeom prst="round2SameRect">
            <a:avLst/>
          </a:prstGeom>
          <a:solidFill>
            <a:srgbClr val="FFCC66"/>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46" name="Elipse 45">
            <a:extLst>
              <a:ext uri="{FF2B5EF4-FFF2-40B4-BE49-F238E27FC236}">
                <a16:creationId xmlns:a16="http://schemas.microsoft.com/office/drawing/2014/main" id="{78E7C516-7D8B-49DE-9A04-0F3A83C380F0}"/>
              </a:ext>
            </a:extLst>
          </p:cNvPr>
          <p:cNvSpPr/>
          <p:nvPr/>
        </p:nvSpPr>
        <p:spPr>
          <a:xfrm>
            <a:off x="5098979" y="750405"/>
            <a:ext cx="1681646" cy="861968"/>
          </a:xfrm>
          <a:prstGeom prst="ellipse">
            <a:avLst/>
          </a:prstGeom>
          <a:solidFill>
            <a:schemeClr val="accent6">
              <a:lumMod val="20000"/>
              <a:lumOff val="80000"/>
            </a:schemeClr>
          </a:solidFill>
          <a:ln w="3810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 Transferir a la nación recursos para destinaciones especificas en cuatro años</a:t>
            </a:r>
          </a:p>
        </p:txBody>
      </p:sp>
      <p:sp>
        <p:nvSpPr>
          <p:cNvPr id="47" name="Elipse 46">
            <a:extLst>
              <a:ext uri="{FF2B5EF4-FFF2-40B4-BE49-F238E27FC236}">
                <a16:creationId xmlns:a16="http://schemas.microsoft.com/office/drawing/2014/main" id="{6FDCD766-BB29-4548-9542-C7F629CFBC81}"/>
              </a:ext>
            </a:extLst>
          </p:cNvPr>
          <p:cNvSpPr/>
          <p:nvPr/>
        </p:nvSpPr>
        <p:spPr>
          <a:xfrm>
            <a:off x="2651123" y="1434248"/>
            <a:ext cx="1740821" cy="1145828"/>
          </a:xfrm>
          <a:prstGeom prst="ellipse">
            <a:avLst/>
          </a:prstGeom>
          <a:solidFill>
            <a:schemeClr val="accent6">
              <a:lumMod val="20000"/>
              <a:lumOff val="80000"/>
            </a:schemeClr>
          </a:solidFill>
          <a:ln w="3810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3. Optimizar los gastos de funcionamiento promoviendo la eficiencia de la administración de activos </a:t>
            </a:r>
          </a:p>
        </p:txBody>
      </p:sp>
      <p:sp>
        <p:nvSpPr>
          <p:cNvPr id="49" name="Elipse 48">
            <a:extLst>
              <a:ext uri="{FF2B5EF4-FFF2-40B4-BE49-F238E27FC236}">
                <a16:creationId xmlns:a16="http://schemas.microsoft.com/office/drawing/2014/main" id="{F2CB909A-8D07-4BFB-91DB-E8951717FE37}"/>
              </a:ext>
            </a:extLst>
          </p:cNvPr>
          <p:cNvSpPr/>
          <p:nvPr/>
        </p:nvSpPr>
        <p:spPr>
          <a:xfrm>
            <a:off x="5011241" y="1660155"/>
            <a:ext cx="1945166" cy="1145828"/>
          </a:xfrm>
          <a:prstGeom prst="ellipse">
            <a:avLst/>
          </a:prstGeom>
          <a:solidFill>
            <a:schemeClr val="accent6">
              <a:lumMod val="20000"/>
              <a:lumOff val="80000"/>
            </a:schemeClr>
          </a:solidFill>
          <a:ln w="3810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2. Generar ingresos a partir de la productividad de activos por diversos modelos de negocio y portafolio de servicios  priorizando la venta masiva de activos </a:t>
            </a:r>
          </a:p>
        </p:txBody>
      </p:sp>
      <p:sp>
        <p:nvSpPr>
          <p:cNvPr id="51" name="Flecha: a la derecha 50">
            <a:extLst>
              <a:ext uri="{FF2B5EF4-FFF2-40B4-BE49-F238E27FC236}">
                <a16:creationId xmlns:a16="http://schemas.microsoft.com/office/drawing/2014/main" id="{8E4CB548-3CB8-4E37-949A-61384C5A76AC}"/>
              </a:ext>
            </a:extLst>
          </p:cNvPr>
          <p:cNvSpPr/>
          <p:nvPr/>
        </p:nvSpPr>
        <p:spPr>
          <a:xfrm>
            <a:off x="428521" y="1629830"/>
            <a:ext cx="1277225" cy="622883"/>
          </a:xfrm>
          <a:prstGeom prst="rightArrow">
            <a:avLst/>
          </a:prstGeom>
          <a:solidFill>
            <a:srgbClr val="FFCC66"/>
          </a:solidFill>
          <a:ln>
            <a:solidFill>
              <a:srgbClr val="FF9900"/>
            </a:solidFill>
          </a:ln>
          <a:effectLst>
            <a:outerShdw blurRad="76200" dir="18900000" sy="23000" kx="-1200000" algn="bl" rotWithShape="0">
              <a:prstClr val="black">
                <a:alpha val="2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Financiera</a:t>
            </a:r>
          </a:p>
        </p:txBody>
      </p:sp>
      <p:sp>
        <p:nvSpPr>
          <p:cNvPr id="53" name="Elipse 52">
            <a:extLst>
              <a:ext uri="{FF2B5EF4-FFF2-40B4-BE49-F238E27FC236}">
                <a16:creationId xmlns:a16="http://schemas.microsoft.com/office/drawing/2014/main" id="{033512F1-E6E5-4D24-AA9D-1862708CE03D}"/>
              </a:ext>
            </a:extLst>
          </p:cNvPr>
          <p:cNvSpPr/>
          <p:nvPr/>
        </p:nvSpPr>
        <p:spPr>
          <a:xfrm>
            <a:off x="4339570" y="3022275"/>
            <a:ext cx="2259480" cy="1009568"/>
          </a:xfrm>
          <a:prstGeom prst="ellipse">
            <a:avLst/>
          </a:prstGeom>
          <a:solidFill>
            <a:schemeClr val="accent3">
              <a:lumMod val="20000"/>
              <a:lumOff val="80000"/>
            </a:schemeClr>
          </a:solidFill>
          <a:ln w="38100">
            <a:solidFill>
              <a:schemeClr val="accent3">
                <a:lumMod val="5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6. Crear nuevas líneas de negocio con entidades públicas para posicionar a SAE como empresa líder en administración de activos especiales en el Estado </a:t>
            </a:r>
          </a:p>
        </p:txBody>
      </p:sp>
      <p:sp>
        <p:nvSpPr>
          <p:cNvPr id="54" name="Elipse 53">
            <a:extLst>
              <a:ext uri="{FF2B5EF4-FFF2-40B4-BE49-F238E27FC236}">
                <a16:creationId xmlns:a16="http://schemas.microsoft.com/office/drawing/2014/main" id="{9E0B1A2D-ED3C-4F3E-8E92-571060E72FBD}"/>
              </a:ext>
            </a:extLst>
          </p:cNvPr>
          <p:cNvSpPr/>
          <p:nvPr/>
        </p:nvSpPr>
        <p:spPr>
          <a:xfrm>
            <a:off x="5361827" y="4264411"/>
            <a:ext cx="1902543" cy="1027128"/>
          </a:xfrm>
          <a:prstGeom prst="ellipse">
            <a:avLst/>
          </a:prstGeom>
          <a:solidFill>
            <a:schemeClr val="accent5">
              <a:lumMod val="20000"/>
              <a:lumOff val="80000"/>
            </a:schemeClr>
          </a:solidFill>
          <a:ln w="3810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10. Impulsar proyector normativos adaptados a la necesidad del negocio e implementar políticas que promuevan la seguridad jurídica y la prevención del daño anti jurídico </a:t>
            </a:r>
          </a:p>
        </p:txBody>
      </p:sp>
      <p:sp>
        <p:nvSpPr>
          <p:cNvPr id="55" name="Elipse 54">
            <a:extLst>
              <a:ext uri="{FF2B5EF4-FFF2-40B4-BE49-F238E27FC236}">
                <a16:creationId xmlns:a16="http://schemas.microsoft.com/office/drawing/2014/main" id="{79215B1F-7886-457E-BAFC-575BC9046832}"/>
              </a:ext>
            </a:extLst>
          </p:cNvPr>
          <p:cNvSpPr/>
          <p:nvPr/>
        </p:nvSpPr>
        <p:spPr>
          <a:xfrm>
            <a:off x="7528959" y="4258006"/>
            <a:ext cx="1842481" cy="1017587"/>
          </a:xfrm>
          <a:prstGeom prst="ellipse">
            <a:avLst/>
          </a:prstGeom>
          <a:solidFill>
            <a:schemeClr val="accent5">
              <a:lumMod val="20000"/>
              <a:lumOff val="80000"/>
            </a:schemeClr>
          </a:solidFill>
          <a:ln w="3810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12. Establecer y Controlar de manera transparente  la eficiencia, eficacia y efectividad  de la administración buscando la tercerización de procesos</a:t>
            </a:r>
          </a:p>
        </p:txBody>
      </p:sp>
      <p:sp>
        <p:nvSpPr>
          <p:cNvPr id="56" name="Elipse 55">
            <a:extLst>
              <a:ext uri="{FF2B5EF4-FFF2-40B4-BE49-F238E27FC236}">
                <a16:creationId xmlns:a16="http://schemas.microsoft.com/office/drawing/2014/main" id="{F215175C-B9FF-49F5-8E7F-297D9C42AD4A}"/>
              </a:ext>
            </a:extLst>
          </p:cNvPr>
          <p:cNvSpPr/>
          <p:nvPr/>
        </p:nvSpPr>
        <p:spPr>
          <a:xfrm>
            <a:off x="4104248" y="4235044"/>
            <a:ext cx="1128289" cy="1025742"/>
          </a:xfrm>
          <a:prstGeom prst="ellipse">
            <a:avLst/>
          </a:prstGeom>
          <a:solidFill>
            <a:schemeClr val="accent5">
              <a:lumMod val="20000"/>
              <a:lumOff val="80000"/>
            </a:schemeClr>
          </a:solidFill>
          <a:ln w="3810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13. Generar modelos  de administración estable y atractivos al mercado</a:t>
            </a:r>
          </a:p>
        </p:txBody>
      </p:sp>
      <p:sp>
        <p:nvSpPr>
          <p:cNvPr id="58" name="Flecha: a la derecha 57">
            <a:extLst>
              <a:ext uri="{FF2B5EF4-FFF2-40B4-BE49-F238E27FC236}">
                <a16:creationId xmlns:a16="http://schemas.microsoft.com/office/drawing/2014/main" id="{F74D3C2C-FD2F-4B21-8408-500AA9EF0B17}"/>
              </a:ext>
            </a:extLst>
          </p:cNvPr>
          <p:cNvSpPr/>
          <p:nvPr/>
        </p:nvSpPr>
        <p:spPr>
          <a:xfrm>
            <a:off x="440705" y="3270878"/>
            <a:ext cx="1277225" cy="622883"/>
          </a:xfrm>
          <a:prstGeom prst="rightArrow">
            <a:avLst/>
          </a:prstGeom>
          <a:solidFill>
            <a:srgbClr val="92D050"/>
          </a:solidFill>
          <a:ln>
            <a:solidFill>
              <a:schemeClr val="accent3">
                <a:lumMod val="50000"/>
              </a:schemeClr>
            </a:solidFill>
          </a:ln>
          <a:effectLst>
            <a:outerShdw blurRad="76200" dir="18900000" sy="23000" kx="-1200000" algn="bl" rotWithShape="0">
              <a:prstClr val="black">
                <a:alpha val="2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Clientes</a:t>
            </a:r>
          </a:p>
        </p:txBody>
      </p:sp>
      <p:sp>
        <p:nvSpPr>
          <p:cNvPr id="59" name="Flecha: a la derecha 58">
            <a:extLst>
              <a:ext uri="{FF2B5EF4-FFF2-40B4-BE49-F238E27FC236}">
                <a16:creationId xmlns:a16="http://schemas.microsoft.com/office/drawing/2014/main" id="{9293693F-407D-4AD8-9047-65EB2EFE49FA}"/>
              </a:ext>
            </a:extLst>
          </p:cNvPr>
          <p:cNvSpPr/>
          <p:nvPr/>
        </p:nvSpPr>
        <p:spPr>
          <a:xfrm>
            <a:off x="432741" y="4331312"/>
            <a:ext cx="1277225" cy="798373"/>
          </a:xfrm>
          <a:prstGeom prst="rightArrow">
            <a:avLst/>
          </a:prstGeom>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Procesos Internos </a:t>
            </a:r>
          </a:p>
        </p:txBody>
      </p:sp>
      <p:sp>
        <p:nvSpPr>
          <p:cNvPr id="60" name="Flecha: a la derecha 59">
            <a:extLst>
              <a:ext uri="{FF2B5EF4-FFF2-40B4-BE49-F238E27FC236}">
                <a16:creationId xmlns:a16="http://schemas.microsoft.com/office/drawing/2014/main" id="{4D196E04-F57B-4FBE-B2AE-5B02837D4647}"/>
              </a:ext>
            </a:extLst>
          </p:cNvPr>
          <p:cNvSpPr/>
          <p:nvPr/>
        </p:nvSpPr>
        <p:spPr>
          <a:xfrm>
            <a:off x="440705" y="5494073"/>
            <a:ext cx="1277225" cy="816013"/>
          </a:xfrm>
          <a:prstGeom prst="rightArrow">
            <a:avLst/>
          </a:prstGeom>
          <a:solidFill>
            <a:schemeClr val="accent2">
              <a:lumMod val="60000"/>
              <a:lumOff val="40000"/>
            </a:schemeClr>
          </a:solidFill>
          <a:effectLst>
            <a:outerShdw blurRad="76200" dir="18900000" sy="23000" kx="-1200000" algn="bl" rotWithShape="0">
              <a:prstClr val="black">
                <a:alpha val="2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Aprendizaje y Desarrollo</a:t>
            </a:r>
          </a:p>
        </p:txBody>
      </p:sp>
      <p:sp>
        <p:nvSpPr>
          <p:cNvPr id="61" name="Elipse 60">
            <a:extLst>
              <a:ext uri="{FF2B5EF4-FFF2-40B4-BE49-F238E27FC236}">
                <a16:creationId xmlns:a16="http://schemas.microsoft.com/office/drawing/2014/main" id="{99DA215D-CC02-4900-BD3B-92E9B934ECDD}"/>
              </a:ext>
            </a:extLst>
          </p:cNvPr>
          <p:cNvSpPr/>
          <p:nvPr/>
        </p:nvSpPr>
        <p:spPr>
          <a:xfrm>
            <a:off x="3013377" y="5532955"/>
            <a:ext cx="2091769" cy="861968"/>
          </a:xfrm>
          <a:prstGeom prst="ellipse">
            <a:avLst/>
          </a:prstGeom>
          <a:solidFill>
            <a:schemeClr val="accent2">
              <a:lumMod val="20000"/>
              <a:lumOff val="80000"/>
            </a:schemeClr>
          </a:solidFill>
          <a:ln w="3810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15. Formar a los trabajadores de SAE dotándolos de competencias que les permitan  actuar en entorno nacional e internacional</a:t>
            </a:r>
          </a:p>
        </p:txBody>
      </p:sp>
      <p:sp>
        <p:nvSpPr>
          <p:cNvPr id="62" name="Elipse 61">
            <a:extLst>
              <a:ext uri="{FF2B5EF4-FFF2-40B4-BE49-F238E27FC236}">
                <a16:creationId xmlns:a16="http://schemas.microsoft.com/office/drawing/2014/main" id="{248C6079-EA56-4F23-A2DB-CD6B7CD681FB}"/>
              </a:ext>
            </a:extLst>
          </p:cNvPr>
          <p:cNvSpPr/>
          <p:nvPr/>
        </p:nvSpPr>
        <p:spPr>
          <a:xfrm>
            <a:off x="8281776" y="5507346"/>
            <a:ext cx="1804378" cy="861968"/>
          </a:xfrm>
          <a:prstGeom prst="ellipse">
            <a:avLst/>
          </a:prstGeom>
          <a:solidFill>
            <a:schemeClr val="accent2">
              <a:lumMod val="20000"/>
              <a:lumOff val="80000"/>
            </a:schemeClr>
          </a:solidFill>
          <a:ln w="3810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16.Garantizar la prestación de servicios eficientes y efectivos ambiental y económicamente sostenibles</a:t>
            </a:r>
          </a:p>
        </p:txBody>
      </p:sp>
      <p:cxnSp>
        <p:nvCxnSpPr>
          <p:cNvPr id="64" name="Conector: curvado 63">
            <a:extLst>
              <a:ext uri="{FF2B5EF4-FFF2-40B4-BE49-F238E27FC236}">
                <a16:creationId xmlns:a16="http://schemas.microsoft.com/office/drawing/2014/main" id="{DD60F1AE-76C4-4876-9F43-CA787A304FFB}"/>
              </a:ext>
            </a:extLst>
          </p:cNvPr>
          <p:cNvCxnSpPr>
            <a:cxnSpLocks/>
            <a:stCxn id="50" idx="0"/>
            <a:endCxn id="46" idx="6"/>
          </p:cNvCxnSpPr>
          <p:nvPr/>
        </p:nvCxnSpPr>
        <p:spPr>
          <a:xfrm rot="16200000" flipV="1">
            <a:off x="7679553" y="282461"/>
            <a:ext cx="274160" cy="2072016"/>
          </a:xfrm>
          <a:prstGeom prst="curved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65" name="Conector: curvado 64">
            <a:extLst>
              <a:ext uri="{FF2B5EF4-FFF2-40B4-BE49-F238E27FC236}">
                <a16:creationId xmlns:a16="http://schemas.microsoft.com/office/drawing/2014/main" id="{431BC525-5F05-4A4F-8F91-EDC372D0AADA}"/>
              </a:ext>
            </a:extLst>
          </p:cNvPr>
          <p:cNvCxnSpPr>
            <a:cxnSpLocks/>
            <a:stCxn id="47" idx="0"/>
            <a:endCxn id="46" idx="2"/>
          </p:cNvCxnSpPr>
          <p:nvPr/>
        </p:nvCxnSpPr>
        <p:spPr>
          <a:xfrm rot="5400000" flipH="1" flipV="1">
            <a:off x="4183827" y="519097"/>
            <a:ext cx="252859" cy="1577445"/>
          </a:xfrm>
          <a:prstGeom prst="curved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67" name="Conector: curvado 66">
            <a:extLst>
              <a:ext uri="{FF2B5EF4-FFF2-40B4-BE49-F238E27FC236}">
                <a16:creationId xmlns:a16="http://schemas.microsoft.com/office/drawing/2014/main" id="{8FF815F0-A8F5-4598-97A4-16DCE8CC99CF}"/>
              </a:ext>
            </a:extLst>
          </p:cNvPr>
          <p:cNvCxnSpPr>
            <a:cxnSpLocks/>
            <a:stCxn id="52" idx="7"/>
            <a:endCxn id="49" idx="2"/>
          </p:cNvCxnSpPr>
          <p:nvPr/>
        </p:nvCxnSpPr>
        <p:spPr>
          <a:xfrm rot="5400000" flipH="1" flipV="1">
            <a:off x="3906569" y="2108558"/>
            <a:ext cx="980161" cy="1229184"/>
          </a:xfrm>
          <a:prstGeom prst="curved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68" name="Conector: curvado 67">
            <a:extLst>
              <a:ext uri="{FF2B5EF4-FFF2-40B4-BE49-F238E27FC236}">
                <a16:creationId xmlns:a16="http://schemas.microsoft.com/office/drawing/2014/main" id="{DBCF43D8-730D-4757-B4D3-A6C72D539C31}"/>
              </a:ext>
            </a:extLst>
          </p:cNvPr>
          <p:cNvCxnSpPr>
            <a:cxnSpLocks/>
            <a:stCxn id="53" idx="0"/>
            <a:endCxn id="49" idx="3"/>
          </p:cNvCxnSpPr>
          <p:nvPr/>
        </p:nvCxnSpPr>
        <p:spPr>
          <a:xfrm rot="16200000" flipV="1">
            <a:off x="5190660" y="2743625"/>
            <a:ext cx="384095" cy="173206"/>
          </a:xfrm>
          <a:prstGeom prst="curvedConnector3">
            <a:avLst>
              <a:gd name="adj1" fmla="val 50000"/>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2" name="Conector recto de flecha 71">
            <a:extLst>
              <a:ext uri="{FF2B5EF4-FFF2-40B4-BE49-F238E27FC236}">
                <a16:creationId xmlns:a16="http://schemas.microsoft.com/office/drawing/2014/main" id="{85C49E67-6CED-4971-97B9-BF1C0086650D}"/>
              </a:ext>
            </a:extLst>
          </p:cNvPr>
          <p:cNvCxnSpPr>
            <a:cxnSpLocks/>
            <a:stCxn id="74" idx="2"/>
            <a:endCxn id="53" idx="6"/>
          </p:cNvCxnSpPr>
          <p:nvPr/>
        </p:nvCxnSpPr>
        <p:spPr>
          <a:xfrm flipH="1">
            <a:off x="6599050" y="3522280"/>
            <a:ext cx="707919" cy="47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3" name="Conector recto de flecha 72">
            <a:extLst>
              <a:ext uri="{FF2B5EF4-FFF2-40B4-BE49-F238E27FC236}">
                <a16:creationId xmlns:a16="http://schemas.microsoft.com/office/drawing/2014/main" id="{93DC90A4-5A9E-4180-BD4A-86CCFEA79C68}"/>
              </a:ext>
            </a:extLst>
          </p:cNvPr>
          <p:cNvCxnSpPr>
            <a:cxnSpLocks/>
            <a:stCxn id="56" idx="7"/>
            <a:endCxn id="53" idx="4"/>
          </p:cNvCxnSpPr>
          <p:nvPr/>
        </p:nvCxnSpPr>
        <p:spPr>
          <a:xfrm flipV="1">
            <a:off x="5067303" y="4031843"/>
            <a:ext cx="402007" cy="353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5" name="Conector: curvado 74">
            <a:extLst>
              <a:ext uri="{FF2B5EF4-FFF2-40B4-BE49-F238E27FC236}">
                <a16:creationId xmlns:a16="http://schemas.microsoft.com/office/drawing/2014/main" id="{00AC1F5E-E3E9-46B9-8182-3689B284C335}"/>
              </a:ext>
            </a:extLst>
          </p:cNvPr>
          <p:cNvCxnSpPr>
            <a:cxnSpLocks/>
            <a:stCxn id="71" idx="2"/>
            <a:endCxn id="47" idx="2"/>
          </p:cNvCxnSpPr>
          <p:nvPr/>
        </p:nvCxnSpPr>
        <p:spPr>
          <a:xfrm rot="10800000" flipH="1">
            <a:off x="2126119" y="2007163"/>
            <a:ext cx="525003" cy="2770121"/>
          </a:xfrm>
          <a:prstGeom prst="curvedConnector3">
            <a:avLst>
              <a:gd name="adj1" fmla="val -43543"/>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6" name="Conector: curvado 75">
            <a:extLst>
              <a:ext uri="{FF2B5EF4-FFF2-40B4-BE49-F238E27FC236}">
                <a16:creationId xmlns:a16="http://schemas.microsoft.com/office/drawing/2014/main" id="{F210E589-DE35-42C2-9889-5BAC3D3DAC15}"/>
              </a:ext>
            </a:extLst>
          </p:cNvPr>
          <p:cNvCxnSpPr>
            <a:cxnSpLocks/>
            <a:stCxn id="54" idx="0"/>
            <a:endCxn id="74" idx="2"/>
          </p:cNvCxnSpPr>
          <p:nvPr/>
        </p:nvCxnSpPr>
        <p:spPr>
          <a:xfrm rot="5400000" flipH="1" flipV="1">
            <a:off x="6438969" y="3396411"/>
            <a:ext cx="742131" cy="993870"/>
          </a:xfrm>
          <a:prstGeom prst="curved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9" name="Conector: curvado 78">
            <a:extLst>
              <a:ext uri="{FF2B5EF4-FFF2-40B4-BE49-F238E27FC236}">
                <a16:creationId xmlns:a16="http://schemas.microsoft.com/office/drawing/2014/main" id="{827FE5A9-1B0C-484B-B78A-EAAFE9387491}"/>
              </a:ext>
            </a:extLst>
          </p:cNvPr>
          <p:cNvCxnSpPr>
            <a:cxnSpLocks/>
            <a:stCxn id="61" idx="2"/>
            <a:endCxn id="47" idx="2"/>
          </p:cNvCxnSpPr>
          <p:nvPr/>
        </p:nvCxnSpPr>
        <p:spPr>
          <a:xfrm rot="10800000">
            <a:off x="2651123" y="2007163"/>
            <a:ext cx="362254" cy="3956777"/>
          </a:xfrm>
          <a:prstGeom prst="curvedConnector3">
            <a:avLst>
              <a:gd name="adj1" fmla="val 163105"/>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1" name="Conector recto de flecha 80">
            <a:extLst>
              <a:ext uri="{FF2B5EF4-FFF2-40B4-BE49-F238E27FC236}">
                <a16:creationId xmlns:a16="http://schemas.microsoft.com/office/drawing/2014/main" id="{F34115A5-604A-4E6F-BED7-A2A5F68390D7}"/>
              </a:ext>
            </a:extLst>
          </p:cNvPr>
          <p:cNvCxnSpPr>
            <a:cxnSpLocks/>
            <a:stCxn id="49" idx="7"/>
            <a:endCxn id="46" idx="5"/>
          </p:cNvCxnSpPr>
          <p:nvPr/>
        </p:nvCxnSpPr>
        <p:spPr>
          <a:xfrm flipH="1" flipV="1">
            <a:off x="6534354" y="1486141"/>
            <a:ext cx="137190" cy="3418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2" name="Rectángulo 81">
            <a:extLst>
              <a:ext uri="{FF2B5EF4-FFF2-40B4-BE49-F238E27FC236}">
                <a16:creationId xmlns:a16="http://schemas.microsoft.com/office/drawing/2014/main" id="{FA31046C-039D-4B27-8709-BFB0917164E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3" name="Imagen 82">
            <a:extLst>
              <a:ext uri="{FF2B5EF4-FFF2-40B4-BE49-F238E27FC236}">
                <a16:creationId xmlns:a16="http://schemas.microsoft.com/office/drawing/2014/main" id="{F9FAB733-4D85-4135-9D01-A5DE25845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4" name="Imagen 83">
            <a:extLst>
              <a:ext uri="{FF2B5EF4-FFF2-40B4-BE49-F238E27FC236}">
                <a16:creationId xmlns:a16="http://schemas.microsoft.com/office/drawing/2014/main" id="{C75A1C0F-DE34-4DC1-9C10-D58688A05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382" y="-18542"/>
            <a:ext cx="4150360" cy="713105"/>
          </a:xfrm>
          <a:prstGeom prst="rect">
            <a:avLst/>
          </a:prstGeom>
        </p:spPr>
      </p:pic>
      <p:cxnSp>
        <p:nvCxnSpPr>
          <p:cNvPr id="86" name="Conector: curvado 85">
            <a:extLst>
              <a:ext uri="{FF2B5EF4-FFF2-40B4-BE49-F238E27FC236}">
                <a16:creationId xmlns:a16="http://schemas.microsoft.com/office/drawing/2014/main" id="{6AD0B4A0-C3FF-42B9-A491-34D04A8B62B3}"/>
              </a:ext>
            </a:extLst>
          </p:cNvPr>
          <p:cNvCxnSpPr>
            <a:cxnSpLocks/>
            <a:stCxn id="74" idx="0"/>
            <a:endCxn id="49" idx="6"/>
          </p:cNvCxnSpPr>
          <p:nvPr/>
        </p:nvCxnSpPr>
        <p:spPr>
          <a:xfrm rot="16200000" flipV="1">
            <a:off x="7069458" y="2120019"/>
            <a:ext cx="858227" cy="1084327"/>
          </a:xfrm>
          <a:prstGeom prst="curved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52" name="Elipse 51">
            <a:extLst>
              <a:ext uri="{FF2B5EF4-FFF2-40B4-BE49-F238E27FC236}">
                <a16:creationId xmlns:a16="http://schemas.microsoft.com/office/drawing/2014/main" id="{11827E53-E565-4607-8DFA-2DEF3500C3EB}"/>
              </a:ext>
            </a:extLst>
          </p:cNvPr>
          <p:cNvSpPr/>
          <p:nvPr/>
        </p:nvSpPr>
        <p:spPr>
          <a:xfrm>
            <a:off x="2474041" y="3070209"/>
            <a:ext cx="1532436" cy="976610"/>
          </a:xfrm>
          <a:prstGeom prst="ellipse">
            <a:avLst/>
          </a:prstGeom>
          <a:solidFill>
            <a:schemeClr val="accent3">
              <a:lumMod val="20000"/>
              <a:lumOff val="80000"/>
            </a:schemeClr>
          </a:solidFill>
          <a:ln w="38100">
            <a:solidFill>
              <a:schemeClr val="accent3">
                <a:lumMod val="5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5. Posicionar la marca SAE con enfoque regional a través de una política de servicio comercial</a:t>
            </a:r>
          </a:p>
        </p:txBody>
      </p:sp>
      <p:sp>
        <p:nvSpPr>
          <p:cNvPr id="274" name="Elipse 273">
            <a:extLst>
              <a:ext uri="{FF2B5EF4-FFF2-40B4-BE49-F238E27FC236}">
                <a16:creationId xmlns:a16="http://schemas.microsoft.com/office/drawing/2014/main" id="{E7538D0F-6391-4CA8-9712-7DC04579C499}"/>
              </a:ext>
            </a:extLst>
          </p:cNvPr>
          <p:cNvSpPr/>
          <p:nvPr/>
        </p:nvSpPr>
        <p:spPr>
          <a:xfrm>
            <a:off x="9134014" y="3101153"/>
            <a:ext cx="1467530" cy="861968"/>
          </a:xfrm>
          <a:prstGeom prst="ellipse">
            <a:avLst/>
          </a:prstGeom>
          <a:solidFill>
            <a:schemeClr val="accent3">
              <a:lumMod val="20000"/>
              <a:lumOff val="80000"/>
            </a:schemeClr>
          </a:solidFill>
          <a:ln w="38100">
            <a:solidFill>
              <a:schemeClr val="accent3">
                <a:lumMod val="5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8. Impulsar acciones de oportunidad y calidad enfocado en clientes externos e internos</a:t>
            </a:r>
          </a:p>
        </p:txBody>
      </p:sp>
      <p:cxnSp>
        <p:nvCxnSpPr>
          <p:cNvPr id="320" name="Conector: curvado 319">
            <a:extLst>
              <a:ext uri="{FF2B5EF4-FFF2-40B4-BE49-F238E27FC236}">
                <a16:creationId xmlns:a16="http://schemas.microsoft.com/office/drawing/2014/main" id="{F175982D-4B9A-4F5F-AD13-C884CE3AC52E}"/>
              </a:ext>
            </a:extLst>
          </p:cNvPr>
          <p:cNvCxnSpPr>
            <a:cxnSpLocks/>
            <a:stCxn id="57" idx="1"/>
            <a:endCxn id="274" idx="5"/>
          </p:cNvCxnSpPr>
          <p:nvPr/>
        </p:nvCxnSpPr>
        <p:spPr>
          <a:xfrm rot="5400000" flipH="1" flipV="1">
            <a:off x="9763436" y="3779514"/>
            <a:ext cx="565818" cy="680568"/>
          </a:xfrm>
          <a:prstGeom prst="curvedConnector3">
            <a:avLst>
              <a:gd name="adj1" fmla="val 50000"/>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71" name="Elipse 70">
            <a:extLst>
              <a:ext uri="{FF2B5EF4-FFF2-40B4-BE49-F238E27FC236}">
                <a16:creationId xmlns:a16="http://schemas.microsoft.com/office/drawing/2014/main" id="{0B648E14-6958-4A09-BA25-62BC6AED3A97}"/>
              </a:ext>
            </a:extLst>
          </p:cNvPr>
          <p:cNvSpPr/>
          <p:nvPr/>
        </p:nvSpPr>
        <p:spPr>
          <a:xfrm>
            <a:off x="2126120" y="4264411"/>
            <a:ext cx="1937995" cy="1025743"/>
          </a:xfrm>
          <a:prstGeom prst="ellipse">
            <a:avLst/>
          </a:prstGeom>
          <a:solidFill>
            <a:schemeClr val="accent5">
              <a:lumMod val="20000"/>
              <a:lumOff val="80000"/>
            </a:schemeClr>
          </a:solidFill>
          <a:ln w="3810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9. Consolidar la implementación de un sistema de información con criterios de seguridad, calidad y cumplimiento ajustados a los procesos del negocio</a:t>
            </a:r>
          </a:p>
        </p:txBody>
      </p:sp>
      <p:cxnSp>
        <p:nvCxnSpPr>
          <p:cNvPr id="325" name="Conector: curvado 324">
            <a:extLst>
              <a:ext uri="{FF2B5EF4-FFF2-40B4-BE49-F238E27FC236}">
                <a16:creationId xmlns:a16="http://schemas.microsoft.com/office/drawing/2014/main" id="{AEF48DEB-6484-48F0-93B9-6712AB1CC7C6}"/>
              </a:ext>
            </a:extLst>
          </p:cNvPr>
          <p:cNvCxnSpPr>
            <a:cxnSpLocks/>
            <a:stCxn id="55" idx="2"/>
            <a:endCxn id="49" idx="5"/>
          </p:cNvCxnSpPr>
          <p:nvPr/>
        </p:nvCxnSpPr>
        <p:spPr>
          <a:xfrm rot="10800000">
            <a:off x="6671545" y="2638180"/>
            <a:ext cx="857415" cy="2128620"/>
          </a:xfrm>
          <a:prstGeom prst="curved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74" name="Elipse 73">
            <a:extLst>
              <a:ext uri="{FF2B5EF4-FFF2-40B4-BE49-F238E27FC236}">
                <a16:creationId xmlns:a16="http://schemas.microsoft.com/office/drawing/2014/main" id="{50A199EF-C92A-49F1-B2EC-F202315F51FB}"/>
              </a:ext>
            </a:extLst>
          </p:cNvPr>
          <p:cNvSpPr/>
          <p:nvPr/>
        </p:nvSpPr>
        <p:spPr>
          <a:xfrm>
            <a:off x="7306969" y="3091296"/>
            <a:ext cx="1467530" cy="861968"/>
          </a:xfrm>
          <a:prstGeom prst="ellipse">
            <a:avLst/>
          </a:prstGeom>
          <a:solidFill>
            <a:schemeClr val="accent3">
              <a:lumMod val="20000"/>
              <a:lumOff val="80000"/>
            </a:schemeClr>
          </a:solidFill>
          <a:ln w="38100">
            <a:solidFill>
              <a:schemeClr val="accent3">
                <a:lumMod val="50000"/>
              </a:schemeClr>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7. Contar con alianzas estratégicas que impacten al objeto misional de SAE</a:t>
            </a:r>
          </a:p>
        </p:txBody>
      </p:sp>
      <p:sp>
        <p:nvSpPr>
          <p:cNvPr id="331" name="Elipse 330">
            <a:extLst>
              <a:ext uri="{FF2B5EF4-FFF2-40B4-BE49-F238E27FC236}">
                <a16:creationId xmlns:a16="http://schemas.microsoft.com/office/drawing/2014/main" id="{8315A1B5-F915-4D9B-868B-70E415B83B15}"/>
              </a:ext>
            </a:extLst>
          </p:cNvPr>
          <p:cNvSpPr/>
          <p:nvPr/>
        </p:nvSpPr>
        <p:spPr>
          <a:xfrm>
            <a:off x="5702382" y="5507346"/>
            <a:ext cx="1913858" cy="861968"/>
          </a:xfrm>
          <a:prstGeom prst="ellipse">
            <a:avLst/>
          </a:prstGeom>
          <a:solidFill>
            <a:schemeClr val="accent2">
              <a:lumMod val="20000"/>
              <a:lumOff val="80000"/>
            </a:schemeClr>
          </a:solidFill>
          <a:ln w="3810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14. Propiciar el bienestar de los trabajadores a través del fortalecimiento de los procesos de desarrollo y compensación</a:t>
            </a:r>
          </a:p>
        </p:txBody>
      </p:sp>
      <p:cxnSp>
        <p:nvCxnSpPr>
          <p:cNvPr id="368" name="Conector: curvado 367">
            <a:extLst>
              <a:ext uri="{FF2B5EF4-FFF2-40B4-BE49-F238E27FC236}">
                <a16:creationId xmlns:a16="http://schemas.microsoft.com/office/drawing/2014/main" id="{69176DA1-CD33-468B-93CE-6CD5478B7762}"/>
              </a:ext>
            </a:extLst>
          </p:cNvPr>
          <p:cNvCxnSpPr>
            <a:cxnSpLocks/>
            <a:stCxn id="274" idx="0"/>
            <a:endCxn id="49" idx="6"/>
          </p:cNvCxnSpPr>
          <p:nvPr/>
        </p:nvCxnSpPr>
        <p:spPr>
          <a:xfrm rot="16200000" flipV="1">
            <a:off x="7978051" y="1211425"/>
            <a:ext cx="868084" cy="2911372"/>
          </a:xfrm>
          <a:prstGeom prst="curved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50" name="Elipse 49">
            <a:extLst>
              <a:ext uri="{FF2B5EF4-FFF2-40B4-BE49-F238E27FC236}">
                <a16:creationId xmlns:a16="http://schemas.microsoft.com/office/drawing/2014/main" id="{787D6424-D1C3-4143-82CC-47ED235D15CD}"/>
              </a:ext>
            </a:extLst>
          </p:cNvPr>
          <p:cNvSpPr/>
          <p:nvPr/>
        </p:nvSpPr>
        <p:spPr>
          <a:xfrm>
            <a:off x="8113729" y="1455549"/>
            <a:ext cx="1477823" cy="1218939"/>
          </a:xfrm>
          <a:prstGeom prst="ellipse">
            <a:avLst/>
          </a:prstGeom>
          <a:solidFill>
            <a:schemeClr val="accent6">
              <a:lumMod val="20000"/>
              <a:lumOff val="80000"/>
            </a:schemeClr>
          </a:solidFill>
          <a:ln w="3810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4. Construir el presupuesto orientado a resultados y lograr su ejecución</a:t>
            </a:r>
          </a:p>
        </p:txBody>
      </p:sp>
      <p:cxnSp>
        <p:nvCxnSpPr>
          <p:cNvPr id="378" name="Conector recto de flecha 377">
            <a:extLst>
              <a:ext uri="{FF2B5EF4-FFF2-40B4-BE49-F238E27FC236}">
                <a16:creationId xmlns:a16="http://schemas.microsoft.com/office/drawing/2014/main" id="{DD02E373-EFB1-4843-874E-BDA2546DFFA7}"/>
              </a:ext>
            </a:extLst>
          </p:cNvPr>
          <p:cNvCxnSpPr>
            <a:cxnSpLocks/>
            <a:stCxn id="331" idx="2"/>
            <a:endCxn id="61" idx="6"/>
          </p:cNvCxnSpPr>
          <p:nvPr/>
        </p:nvCxnSpPr>
        <p:spPr>
          <a:xfrm flipH="1">
            <a:off x="5105146" y="5938330"/>
            <a:ext cx="597236" cy="256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5" name="Conector recto de flecha 384">
            <a:extLst>
              <a:ext uri="{FF2B5EF4-FFF2-40B4-BE49-F238E27FC236}">
                <a16:creationId xmlns:a16="http://schemas.microsoft.com/office/drawing/2014/main" id="{4719B704-3042-444B-9505-E330A66D9294}"/>
              </a:ext>
            </a:extLst>
          </p:cNvPr>
          <p:cNvCxnSpPr>
            <a:cxnSpLocks/>
            <a:stCxn id="331" idx="6"/>
            <a:endCxn id="62" idx="2"/>
          </p:cNvCxnSpPr>
          <p:nvPr/>
        </p:nvCxnSpPr>
        <p:spPr>
          <a:xfrm>
            <a:off x="7616240" y="5938330"/>
            <a:ext cx="66553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4" name="Conector: curvado 393">
            <a:extLst>
              <a:ext uri="{FF2B5EF4-FFF2-40B4-BE49-F238E27FC236}">
                <a16:creationId xmlns:a16="http://schemas.microsoft.com/office/drawing/2014/main" id="{1AA79CF5-3843-4F7E-A1E1-0FA9F7ABDEA6}"/>
              </a:ext>
            </a:extLst>
          </p:cNvPr>
          <p:cNvCxnSpPr>
            <a:cxnSpLocks/>
            <a:stCxn id="62" idx="6"/>
            <a:endCxn id="274" idx="6"/>
          </p:cNvCxnSpPr>
          <p:nvPr/>
        </p:nvCxnSpPr>
        <p:spPr>
          <a:xfrm flipV="1">
            <a:off x="10086154" y="3532137"/>
            <a:ext cx="515390" cy="2406193"/>
          </a:xfrm>
          <a:prstGeom prst="curvedConnector3">
            <a:avLst>
              <a:gd name="adj1" fmla="val 144355"/>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57" name="Elipse 56">
            <a:extLst>
              <a:ext uri="{FF2B5EF4-FFF2-40B4-BE49-F238E27FC236}">
                <a16:creationId xmlns:a16="http://schemas.microsoft.com/office/drawing/2014/main" id="{AACD2C6D-98A1-4E5A-A62C-E0CA57F27961}"/>
              </a:ext>
            </a:extLst>
          </p:cNvPr>
          <p:cNvSpPr/>
          <p:nvPr/>
        </p:nvSpPr>
        <p:spPr>
          <a:xfrm>
            <a:off x="9545842" y="4256930"/>
            <a:ext cx="1094044" cy="995427"/>
          </a:xfrm>
          <a:prstGeom prst="ellipse">
            <a:avLst/>
          </a:prstGeom>
          <a:solidFill>
            <a:schemeClr val="accent5">
              <a:lumMod val="20000"/>
              <a:lumOff val="80000"/>
            </a:schemeClr>
          </a:solidFill>
          <a:ln w="3810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r>
              <a:rPr lang="es-CO" sz="800" dirty="0"/>
              <a:t>11.  Valorar el portafolio de activos en administración</a:t>
            </a:r>
          </a:p>
        </p:txBody>
      </p:sp>
      <p:sp>
        <p:nvSpPr>
          <p:cNvPr id="48" name="CuadroTexto 47">
            <a:extLst>
              <a:ext uri="{FF2B5EF4-FFF2-40B4-BE49-F238E27FC236}">
                <a16:creationId xmlns:a16="http://schemas.microsoft.com/office/drawing/2014/main" id="{34CB4E51-035D-4157-8338-D76A504C4ADE}"/>
              </a:ext>
            </a:extLst>
          </p:cNvPr>
          <p:cNvSpPr txBox="1"/>
          <p:nvPr/>
        </p:nvSpPr>
        <p:spPr>
          <a:xfrm>
            <a:off x="1887308" y="120163"/>
            <a:ext cx="7296657" cy="523220"/>
          </a:xfrm>
          <a:prstGeom prst="rect">
            <a:avLst/>
          </a:prstGeom>
          <a:noFill/>
        </p:spPr>
        <p:txBody>
          <a:bodyPr wrap="square" rtlCol="0">
            <a:spAutoFit/>
          </a:bodyPr>
          <a:lstStyle/>
          <a:p>
            <a:r>
              <a:rPr lang="es-CO" sz="2800" dirty="0">
                <a:solidFill>
                  <a:srgbClr val="002060"/>
                </a:solidFill>
              </a:rPr>
              <a:t>c) Ejercicio SMART: visión y misión</a:t>
            </a:r>
          </a:p>
        </p:txBody>
      </p:sp>
      <p:sp>
        <p:nvSpPr>
          <p:cNvPr id="63" name="CuadroTexto 62">
            <a:extLst>
              <a:ext uri="{FF2B5EF4-FFF2-40B4-BE49-F238E27FC236}">
                <a16:creationId xmlns:a16="http://schemas.microsoft.com/office/drawing/2014/main" id="{B3655D86-2FF2-43B5-A7A0-4BDF1EEEFE7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Tree>
    <p:extLst>
      <p:ext uri="{BB962C8B-B14F-4D97-AF65-F5344CB8AC3E}">
        <p14:creationId xmlns:p14="http://schemas.microsoft.com/office/powerpoint/2010/main" val="32626286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7" name="Diagrama 6">
            <a:extLst>
              <a:ext uri="{FF2B5EF4-FFF2-40B4-BE49-F238E27FC236}">
                <a16:creationId xmlns:a16="http://schemas.microsoft.com/office/drawing/2014/main" id="{16CB2E96-38A8-446C-8913-7312AD3B0832}"/>
              </a:ext>
            </a:extLst>
          </p:cNvPr>
          <p:cNvGraphicFramePr/>
          <p:nvPr>
            <p:extLst>
              <p:ext uri="{D42A27DB-BD31-4B8C-83A1-F6EECF244321}">
                <p14:modId xmlns:p14="http://schemas.microsoft.com/office/powerpoint/2010/main" val="1323258985"/>
              </p:ext>
            </p:extLst>
          </p:nvPr>
        </p:nvGraphicFramePr>
        <p:xfrm>
          <a:off x="222380" y="789917"/>
          <a:ext cx="11793157" cy="57706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41598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ocadillo: rectángulo con esquinas redondeadas 3">
            <a:extLst>
              <a:ext uri="{FF2B5EF4-FFF2-40B4-BE49-F238E27FC236}">
                <a16:creationId xmlns:a16="http://schemas.microsoft.com/office/drawing/2014/main" id="{FDC45DD0-3938-4D6B-9B67-7122D129BD6D}"/>
              </a:ext>
            </a:extLst>
          </p:cNvPr>
          <p:cNvSpPr/>
          <p:nvPr/>
        </p:nvSpPr>
        <p:spPr>
          <a:xfrm>
            <a:off x="348995" y="873240"/>
            <a:ext cx="4894427" cy="2091361"/>
          </a:xfrm>
          <a:prstGeom prst="wedgeRoundRectCallout">
            <a:avLst>
              <a:gd name="adj1" fmla="val -31813"/>
              <a:gd name="adj2" fmla="val 69689"/>
              <a:gd name="adj3" fmla="val 16667"/>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just"/>
            <a:r>
              <a:rPr lang="es-CO" sz="2000" dirty="0">
                <a:latin typeface="Arial Unicode MS" panose="020B0604020202020204" pitchFamily="34" charset="-128"/>
                <a:ea typeface="Arial Unicode MS" panose="020B0604020202020204" pitchFamily="34" charset="-128"/>
                <a:cs typeface="Arial Unicode MS" panose="020B0604020202020204" pitchFamily="34" charset="-128"/>
              </a:rPr>
              <a:t>“Somos un administrador eficiente de activos especiales orientado a la consecución de la productividad y rentabilidad de los mismos, generando recursos para la financiación y desarrollo de políticas públicas.”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1274126" y="-42365"/>
            <a:ext cx="4894427" cy="671851"/>
          </a:xfrm>
          <a:prstGeom prst="rect">
            <a:avLst/>
          </a:prstGeom>
          <a:noFill/>
        </p:spPr>
        <p:txBody>
          <a:bodyPr wrap="square" rtlCol="0" anchor="ctr">
            <a:spAutoFit/>
          </a:bodyPr>
          <a:lstStyle/>
          <a:p>
            <a:pPr lvl="1" algn="ctr">
              <a:lnSpc>
                <a:spcPct val="150000"/>
              </a:lnSpc>
            </a:pPr>
            <a:r>
              <a:rPr lang="es-CO" sz="2800" b="1" dirty="0">
                <a:solidFill>
                  <a:srgbClr val="002060"/>
                </a:solidFill>
              </a:rPr>
              <a:t>b) Ejercicio misión y visión </a:t>
            </a:r>
          </a:p>
        </p:txBody>
      </p:sp>
      <p:grpSp>
        <p:nvGrpSpPr>
          <p:cNvPr id="3" name="Grupo 2">
            <a:extLst>
              <a:ext uri="{FF2B5EF4-FFF2-40B4-BE49-F238E27FC236}">
                <a16:creationId xmlns:a16="http://schemas.microsoft.com/office/drawing/2014/main" id="{253DBC56-EA79-46C4-924F-001FA0D56305}"/>
              </a:ext>
            </a:extLst>
          </p:cNvPr>
          <p:cNvGrpSpPr/>
          <p:nvPr/>
        </p:nvGrpSpPr>
        <p:grpSpPr>
          <a:xfrm>
            <a:off x="5897502" y="892896"/>
            <a:ext cx="5877939" cy="5622240"/>
            <a:chOff x="5963478" y="829207"/>
            <a:chExt cx="6034041" cy="5937878"/>
          </a:xfrm>
        </p:grpSpPr>
        <p:sp>
          <p:nvSpPr>
            <p:cNvPr id="11" name="Rectángulo: esquinas redondeadas 10">
              <a:extLst>
                <a:ext uri="{FF2B5EF4-FFF2-40B4-BE49-F238E27FC236}">
                  <a16:creationId xmlns:a16="http://schemas.microsoft.com/office/drawing/2014/main" id="{CE0E563D-2025-4599-A067-747F5F82E8B1}"/>
                </a:ext>
              </a:extLst>
            </p:cNvPr>
            <p:cNvSpPr/>
            <p:nvPr/>
          </p:nvSpPr>
          <p:spPr>
            <a:xfrm>
              <a:off x="5963478" y="829207"/>
              <a:ext cx="6034041" cy="5937878"/>
            </a:xfrm>
            <a:prstGeom prst="roundRect">
              <a:avLst/>
            </a:prstGeom>
            <a:solidFill>
              <a:srgbClr val="F0F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DDE2696B-8AB6-41DD-9718-AD7FA5655A20}"/>
                </a:ext>
              </a:extLst>
            </p:cNvPr>
            <p:cNvSpPr txBox="1"/>
            <p:nvPr/>
          </p:nvSpPr>
          <p:spPr>
            <a:xfrm>
              <a:off x="6268278" y="1074509"/>
              <a:ext cx="5296517" cy="4821220"/>
            </a:xfrm>
            <a:prstGeom prst="rect">
              <a:avLst/>
            </a:prstGeom>
            <a:noFill/>
          </p:spPr>
          <p:txBody>
            <a:bodyPr wrap="square" rtlCol="0">
              <a:spAutoFit/>
            </a:bodyPr>
            <a:lstStyle/>
            <a:p>
              <a:r>
                <a:rPr lang="es-CO" sz="1400" b="1"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1. ¿Quiénes somos?</a:t>
              </a:r>
            </a:p>
            <a:p>
              <a:r>
                <a:rPr lang="es-CO" sz="1400"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 Somos un gestor de activos</a:t>
              </a:r>
            </a:p>
            <a:p>
              <a:endParaRPr lang="es-CO" sz="14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400" b="1"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2. ¿Qué buscamos?</a:t>
              </a:r>
            </a:p>
            <a:p>
              <a:r>
                <a:rPr lang="es-CO" sz="1400" b="1"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incrementar la generación de recursos a</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 favor del estado, diversificando las fuentes </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de ingreso</a:t>
              </a:r>
            </a:p>
            <a:p>
              <a:endParaRPr lang="es-CO" sz="1400" b="1"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400" b="1"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3. ¿Qué hacemos?</a:t>
              </a:r>
            </a:p>
            <a:p>
              <a:r>
                <a:rPr lang="es-CO" sz="1400" b="1"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Administrar activos de manera eficiente y </a:t>
              </a:r>
              <a:r>
                <a:rPr lang="es-CO" sz="14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transparente, </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para generar recursos para transferir a la nación</a:t>
              </a:r>
            </a:p>
            <a:p>
              <a:endParaRPr lang="es-CO" sz="1400"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400" b="1"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4. ¿Por que lo hacemos?</a:t>
              </a:r>
            </a:p>
            <a:p>
              <a:r>
                <a:rPr lang="es-CO" sz="1400" b="1"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s-CO" sz="1400" b="1" dirty="0">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1. </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estamos </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comprometidos  con el mandato legal o </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constituidos con la ley, y así lo determina su objeto social – </a:t>
              </a:r>
              <a:r>
                <a:rPr lang="es-CO" sz="1400" b="1" dirty="0">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2</a:t>
              </a:r>
              <a:r>
                <a:rPr lang="es-CO" sz="1400" dirty="0">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 </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suplir necesidades de recursos que atiendan políticas publicas</a:t>
              </a:r>
            </a:p>
            <a:p>
              <a:endParaRPr lang="es-CO" sz="1400"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400" b="1"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5. ¿Cuál es nuestra ventaja competitiva?</a:t>
              </a:r>
            </a:p>
            <a:p>
              <a:r>
                <a:rPr lang="es-CO" sz="1400" b="1"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400" b="1"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somos</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 una empresa que cuenta con un portafolio diversificado y </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limpio jurídicamente o con viabilidad jurídica, </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gestionado por </a:t>
              </a:r>
              <a:r>
                <a:rPr lang="es-CO" sz="1400" dirty="0">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personal técnico e idóneo</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con </a:t>
              </a:r>
              <a:r>
                <a:rPr lang="es-CO" sz="1400" dirty="0">
                  <a:solidFill>
                    <a:srgbClr val="FF0000"/>
                  </a:solidFill>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conocimiento del negocio </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a través de procesos y procedimientos, </a:t>
              </a:r>
              <a:r>
                <a:rPr lang="es-CO" sz="14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enfocado a la gestión del riesgos</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s-CO" sz="1400" dirty="0">
                  <a:highlight>
                    <a:srgbClr val="FFFF00"/>
                  </a:highlight>
                  <a:latin typeface="Arial Unicode MS" panose="020B0604020202020204" pitchFamily="34" charset="-128"/>
                  <a:ea typeface="Arial Unicode MS" panose="020B0604020202020204" pitchFamily="34" charset="-128"/>
                  <a:cs typeface="Arial Unicode MS" panose="020B0604020202020204" pitchFamily="34" charset="-128"/>
                </a:rPr>
                <a:t>basados en transparencia </a:t>
              </a:r>
              <a:r>
                <a:rPr lang="es-CO" sz="1400" dirty="0">
                  <a:latin typeface="Arial Unicode MS" panose="020B0604020202020204" pitchFamily="34" charset="-128"/>
                  <a:ea typeface="Arial Unicode MS" panose="020B0604020202020204" pitchFamily="34" charset="-128"/>
                  <a:cs typeface="Arial Unicode MS" panose="020B0604020202020204" pitchFamily="34" charset="-128"/>
                </a:rPr>
                <a:t>con marco legal consolidado, acciones que generan confianza a nivel nación e internacional. </a:t>
              </a:r>
              <a:endParaRPr lang="es-CO" sz="1400"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sp>
        <p:nvSpPr>
          <p:cNvPr id="14" name="Bocadillo: rectángulo con esquinas redondeadas 13">
            <a:extLst>
              <a:ext uri="{FF2B5EF4-FFF2-40B4-BE49-F238E27FC236}">
                <a16:creationId xmlns:a16="http://schemas.microsoft.com/office/drawing/2014/main" id="{0344DDAD-E28C-4650-9217-7B5BA8575E1F}"/>
              </a:ext>
            </a:extLst>
          </p:cNvPr>
          <p:cNvSpPr/>
          <p:nvPr/>
        </p:nvSpPr>
        <p:spPr>
          <a:xfrm>
            <a:off x="348995" y="4071915"/>
            <a:ext cx="4894427" cy="2365606"/>
          </a:xfrm>
          <a:prstGeom prst="wedgeRoundRectCallout">
            <a:avLst>
              <a:gd name="adj1" fmla="val 67898"/>
              <a:gd name="adj2" fmla="val -38668"/>
              <a:gd name="adj3" fmla="val 16667"/>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CO" i="1" dirty="0">
                <a:latin typeface="Arial Unicode MS" panose="020B0604020202020204" pitchFamily="34" charset="-128"/>
                <a:ea typeface="Arial Unicode MS" panose="020B0604020202020204" pitchFamily="34" charset="-128"/>
                <a:cs typeface="Arial Unicode MS" panose="020B0604020202020204" pitchFamily="34" charset="-128"/>
              </a:rPr>
              <a:t>“</a:t>
            </a:r>
            <a:r>
              <a:rPr lang="es-CO" dirty="0">
                <a:latin typeface="Arial Unicode MS" panose="020B0604020202020204" pitchFamily="34" charset="-128"/>
                <a:ea typeface="Arial Unicode MS" panose="020B0604020202020204" pitchFamily="34" charset="-128"/>
                <a:cs typeface="Arial Unicode MS" panose="020B0604020202020204" pitchFamily="34" charset="-128"/>
              </a:rPr>
              <a:t>Somos un gestor de activos técnico y transparente, con conocimiento del negocio</a:t>
            </a:r>
            <a:r>
              <a:rPr lang="es-CO" dirty="0">
                <a:solidFill>
                  <a:schemeClr val="bg1">
                    <a:lumMod val="9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s-CO" dirty="0">
                <a:latin typeface="Arial Unicode MS" panose="020B0604020202020204" pitchFamily="34" charset="-128"/>
                <a:ea typeface="Arial Unicode MS" panose="020B0604020202020204" pitchFamily="34" charset="-128"/>
                <a:cs typeface="Arial Unicode MS" panose="020B0604020202020204" pitchFamily="34" charset="-128"/>
              </a:rPr>
              <a:t>orientado a la productividad y rentabilidad, que genera recursos para la financiación y desarrollo de políticas públicas</a:t>
            </a:r>
            <a:endParaRPr lang="es-CO" dirty="0">
              <a:solidFill>
                <a:schemeClr val="bg1">
                  <a:lumMod val="9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Rectángulo: esquinas redondeadas 4">
            <a:extLst>
              <a:ext uri="{FF2B5EF4-FFF2-40B4-BE49-F238E27FC236}">
                <a16:creationId xmlns:a16="http://schemas.microsoft.com/office/drawing/2014/main" id="{D60A41C1-60A4-41D6-9518-F476CACED952}"/>
              </a:ext>
            </a:extLst>
          </p:cNvPr>
          <p:cNvSpPr/>
          <p:nvPr/>
        </p:nvSpPr>
        <p:spPr>
          <a:xfrm>
            <a:off x="416559" y="3289292"/>
            <a:ext cx="1715135" cy="59634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solidFill>
                  <a:schemeClr val="tx2">
                    <a:lumMod val="75000"/>
                  </a:schemeClr>
                </a:solidFill>
              </a:rPr>
              <a:t>Misión Actual</a:t>
            </a:r>
          </a:p>
        </p:txBody>
      </p:sp>
      <p:sp>
        <p:nvSpPr>
          <p:cNvPr id="15" name="Rectángulo: esquinas redondeadas 14">
            <a:extLst>
              <a:ext uri="{FF2B5EF4-FFF2-40B4-BE49-F238E27FC236}">
                <a16:creationId xmlns:a16="http://schemas.microsoft.com/office/drawing/2014/main" id="{7BAF0F30-74E1-44B5-9D8A-AE1202C78447}"/>
              </a:ext>
            </a:extLst>
          </p:cNvPr>
          <p:cNvSpPr/>
          <p:nvPr/>
        </p:nvSpPr>
        <p:spPr>
          <a:xfrm>
            <a:off x="3486564" y="3728595"/>
            <a:ext cx="1715135" cy="59634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solidFill>
                  <a:schemeClr val="tx2">
                    <a:lumMod val="75000"/>
                  </a:schemeClr>
                </a:solidFill>
              </a:rPr>
              <a:t>Nueva misión</a:t>
            </a:r>
          </a:p>
        </p:txBody>
      </p:sp>
    </p:spTree>
    <p:extLst>
      <p:ext uri="{BB962C8B-B14F-4D97-AF65-F5344CB8AC3E}">
        <p14:creationId xmlns:p14="http://schemas.microsoft.com/office/powerpoint/2010/main" val="23164412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ocadillo: rectángulo con esquinas redondeadas 3">
            <a:extLst>
              <a:ext uri="{FF2B5EF4-FFF2-40B4-BE49-F238E27FC236}">
                <a16:creationId xmlns:a16="http://schemas.microsoft.com/office/drawing/2014/main" id="{FDC45DD0-3938-4D6B-9B67-7122D129BD6D}"/>
              </a:ext>
            </a:extLst>
          </p:cNvPr>
          <p:cNvSpPr/>
          <p:nvPr/>
        </p:nvSpPr>
        <p:spPr>
          <a:xfrm>
            <a:off x="348995" y="873240"/>
            <a:ext cx="4894427" cy="2091361"/>
          </a:xfrm>
          <a:prstGeom prst="wedgeRoundRectCallout">
            <a:avLst>
              <a:gd name="adj1" fmla="val -35604"/>
              <a:gd name="adj2" fmla="val 65887"/>
              <a:gd name="adj3" fmla="val 16667"/>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s-CO" dirty="0">
                <a:latin typeface="Arial Unicode MS" panose="020B0604020202020204" pitchFamily="34" charset="-128"/>
                <a:ea typeface="Arial Unicode MS" panose="020B0604020202020204" pitchFamily="34" charset="-128"/>
                <a:cs typeface="Arial Unicode MS" panose="020B0604020202020204" pitchFamily="34" charset="-128"/>
              </a:rPr>
              <a:t>“En el 2019 SAE S.A.S será una empresa modelo en Latinoamérica como administrador de activos especiales, sostenible y generadora de recursos para el Estado con un portafolio de servicios diversificado”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grpSp>
        <p:nvGrpSpPr>
          <p:cNvPr id="3" name="Grupo 2">
            <a:extLst>
              <a:ext uri="{FF2B5EF4-FFF2-40B4-BE49-F238E27FC236}">
                <a16:creationId xmlns:a16="http://schemas.microsoft.com/office/drawing/2014/main" id="{93678102-7930-44EF-9906-8D5E19E73922}"/>
              </a:ext>
            </a:extLst>
          </p:cNvPr>
          <p:cNvGrpSpPr/>
          <p:nvPr/>
        </p:nvGrpSpPr>
        <p:grpSpPr>
          <a:xfrm>
            <a:off x="5963478" y="829206"/>
            <a:ext cx="6034041" cy="5650843"/>
            <a:chOff x="5963478" y="829206"/>
            <a:chExt cx="6034041" cy="6054157"/>
          </a:xfrm>
        </p:grpSpPr>
        <p:sp>
          <p:nvSpPr>
            <p:cNvPr id="11" name="Rectángulo: esquinas redondeadas 10">
              <a:extLst>
                <a:ext uri="{FF2B5EF4-FFF2-40B4-BE49-F238E27FC236}">
                  <a16:creationId xmlns:a16="http://schemas.microsoft.com/office/drawing/2014/main" id="{CE0E563D-2025-4599-A067-747F5F82E8B1}"/>
                </a:ext>
              </a:extLst>
            </p:cNvPr>
            <p:cNvSpPr/>
            <p:nvPr/>
          </p:nvSpPr>
          <p:spPr>
            <a:xfrm>
              <a:off x="5963478" y="829206"/>
              <a:ext cx="6034041" cy="6054157"/>
            </a:xfrm>
            <a:prstGeom prst="round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CuadroTexto 6">
              <a:extLst>
                <a:ext uri="{FF2B5EF4-FFF2-40B4-BE49-F238E27FC236}">
                  <a16:creationId xmlns:a16="http://schemas.microsoft.com/office/drawing/2014/main" id="{DDE2696B-8AB6-41DD-9718-AD7FA5655A20}"/>
                </a:ext>
              </a:extLst>
            </p:cNvPr>
            <p:cNvSpPr txBox="1"/>
            <p:nvPr/>
          </p:nvSpPr>
          <p:spPr>
            <a:xfrm>
              <a:off x="6268278" y="1074509"/>
              <a:ext cx="5194852" cy="5016758"/>
            </a:xfrm>
            <a:prstGeom prst="rect">
              <a:avLst/>
            </a:prstGeom>
            <a:noFill/>
          </p:spPr>
          <p:txBody>
            <a:bodyPr wrap="square" rtlCol="0">
              <a:spAutoFit/>
            </a:bodyPr>
            <a:lstStyle/>
            <a:p>
              <a:r>
                <a:rPr lang="es-CO" sz="1600" b="1" dirty="0">
                  <a:solidFill>
                    <a:srgbClr val="00B050"/>
                  </a:solidFill>
                  <a:latin typeface="Arial Unicode MS" panose="020B0604020202020204" pitchFamily="34" charset="-128"/>
                  <a:ea typeface="Arial Unicode MS" panose="020B0604020202020204" pitchFamily="34" charset="-128"/>
                  <a:cs typeface="Arial Unicode MS" panose="020B0604020202020204" pitchFamily="34" charset="-128"/>
                </a:rPr>
                <a:t>1. ¿Cómo seremos en el futuro?</a:t>
              </a:r>
            </a:p>
            <a:p>
              <a:r>
                <a:rPr lang="es-CO" sz="1600"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 seremos una empresa altamente productiva, enmarcada en procesos automatizados. </a:t>
              </a:r>
            </a:p>
            <a:p>
              <a:endParaRPr lang="es-CO" sz="16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600" b="1" dirty="0">
                  <a:solidFill>
                    <a:srgbClr val="00B050"/>
                  </a:solidFill>
                  <a:latin typeface="Arial Unicode MS" panose="020B0604020202020204" pitchFamily="34" charset="-128"/>
                  <a:ea typeface="Arial Unicode MS" panose="020B0604020202020204" pitchFamily="34" charset="-128"/>
                  <a:cs typeface="Arial Unicode MS" panose="020B0604020202020204" pitchFamily="34" charset="-128"/>
                </a:rPr>
                <a:t>2. ¿Qué queremos lograr?</a:t>
              </a:r>
            </a:p>
            <a:p>
              <a:r>
                <a:rPr lang="es-CO" sz="1600"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 en el 2022 la SAE será una empresa líder en </a:t>
              </a:r>
              <a:r>
                <a:rPr lang="es-CO" sz="16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gestión</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 de activos a nivel nacional e internacional.</a:t>
              </a:r>
            </a:p>
            <a:p>
              <a:endParaRPr lang="es-CO" sz="1600"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600" b="1" dirty="0">
                  <a:solidFill>
                    <a:srgbClr val="00B050"/>
                  </a:solidFill>
                  <a:latin typeface="Arial Unicode MS" panose="020B0604020202020204" pitchFamily="34" charset="-128"/>
                  <a:ea typeface="Arial Unicode MS" panose="020B0604020202020204" pitchFamily="34" charset="-128"/>
                  <a:cs typeface="Arial Unicode MS" panose="020B0604020202020204" pitchFamily="34" charset="-128"/>
                </a:rPr>
                <a:t>3. ¿Qué haremos en el futuro?</a:t>
              </a:r>
            </a:p>
            <a:p>
              <a:r>
                <a:rPr lang="es-CO" sz="1600"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 consolidarnos como un modelo eficiente de negocio a nivel mundial. </a:t>
              </a:r>
              <a:r>
                <a:rPr lang="es-CO" sz="16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Portafolio de servicios diversificado</a:t>
              </a:r>
            </a:p>
            <a:p>
              <a:endParaRPr lang="es-CO" sz="1600"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600" b="1" dirty="0">
                  <a:solidFill>
                    <a:srgbClr val="00B050"/>
                  </a:solidFill>
                  <a:latin typeface="Arial Unicode MS" panose="020B0604020202020204" pitchFamily="34" charset="-128"/>
                  <a:ea typeface="Arial Unicode MS" panose="020B0604020202020204" pitchFamily="34" charset="-128"/>
                  <a:cs typeface="Arial Unicode MS" panose="020B0604020202020204" pitchFamily="34" charset="-128"/>
                </a:rPr>
                <a:t>4. ¿Para quién lo haremos?</a:t>
              </a:r>
            </a:p>
            <a:p>
              <a:r>
                <a:rPr lang="es-CO" sz="1600"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 Para el país. </a:t>
              </a:r>
              <a:r>
                <a:rPr lang="es-CO" sz="16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Nacional e internacional</a:t>
              </a:r>
            </a:p>
            <a:p>
              <a:endParaRPr lang="es-CO" sz="1600"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s-CO" sz="1600" b="1" dirty="0">
                  <a:solidFill>
                    <a:srgbClr val="00B050"/>
                  </a:solidFill>
                  <a:latin typeface="Arial Unicode MS" panose="020B0604020202020204" pitchFamily="34" charset="-128"/>
                  <a:ea typeface="Arial Unicode MS" panose="020B0604020202020204" pitchFamily="34" charset="-128"/>
                  <a:cs typeface="Arial Unicode MS" panose="020B0604020202020204" pitchFamily="34" charset="-128"/>
                </a:rPr>
                <a:t>5. ¿Qué actividades desarrollaremos en un futuro?</a:t>
              </a:r>
            </a:p>
            <a:p>
              <a:r>
                <a:rPr lang="es-CO" sz="1600" dirty="0" err="1">
                  <a:latin typeface="Arial Unicode MS" panose="020B0604020202020204" pitchFamily="34" charset="-128"/>
                  <a:ea typeface="Arial Unicode MS" panose="020B0604020202020204" pitchFamily="34" charset="-128"/>
                  <a:cs typeface="Arial Unicode MS" panose="020B0604020202020204" pitchFamily="34" charset="-128"/>
                </a:rPr>
                <a:t>Rta</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 gestionar activos a partir de un modelo de negocios que sea referente nacional e internacional.</a:t>
              </a:r>
              <a:r>
                <a:rPr lang="es-CO" sz="16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Posicionada como un referente para el sector publico  </a:t>
              </a:r>
              <a:endParaRPr lang="es-CO" sz="1600"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sp>
        <p:nvSpPr>
          <p:cNvPr id="14" name="Bocadillo: rectángulo con esquinas redondeadas 13">
            <a:extLst>
              <a:ext uri="{FF2B5EF4-FFF2-40B4-BE49-F238E27FC236}">
                <a16:creationId xmlns:a16="http://schemas.microsoft.com/office/drawing/2014/main" id="{0344DDAD-E28C-4650-9217-7B5BA8575E1F}"/>
              </a:ext>
            </a:extLst>
          </p:cNvPr>
          <p:cNvSpPr/>
          <p:nvPr/>
        </p:nvSpPr>
        <p:spPr>
          <a:xfrm>
            <a:off x="348995" y="4071915"/>
            <a:ext cx="4894427" cy="2365606"/>
          </a:xfrm>
          <a:prstGeom prst="wedgeRoundRectCallout">
            <a:avLst>
              <a:gd name="adj1" fmla="val 67898"/>
              <a:gd name="adj2" fmla="val -38668"/>
              <a:gd name="adj3" fmla="val 16667"/>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lvl="0" algn="just"/>
            <a:r>
              <a:rPr lang="es-CO" b="1" i="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En el 2022 la SAE será una empresa líder </a:t>
            </a:r>
            <a:r>
              <a:rPr lang="es-CO" sz="16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en gestión de </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activos y un referente nacional e internacional por su modelo de administración fundamentado en procesos tecnológicos </a:t>
            </a:r>
            <a:r>
              <a:rPr lang="es-CO" sz="1600" b="1" dirty="0">
                <a:latin typeface="Arial Unicode MS" panose="020B0604020202020204" pitchFamily="34" charset="-128"/>
                <a:ea typeface="Arial Unicode MS" panose="020B0604020202020204" pitchFamily="34" charset="-128"/>
                <a:cs typeface="Arial Unicode MS" panose="020B0604020202020204" pitchFamily="34" charset="-128"/>
              </a:rPr>
              <a:t>eficientes</a:t>
            </a:r>
            <a:r>
              <a:rPr lang="es-CO" sz="1600" dirty="0">
                <a:latin typeface="Arial Unicode MS" panose="020B0604020202020204" pitchFamily="34" charset="-128"/>
                <a:ea typeface="Arial Unicode MS" panose="020B0604020202020204" pitchFamily="34" charset="-128"/>
                <a:cs typeface="Arial Unicode MS" panose="020B0604020202020204" pitchFamily="34" charset="-128"/>
              </a:rPr>
              <a:t> y un </a:t>
            </a:r>
            <a:r>
              <a:rPr lang="es-CO" sz="16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Portafolio de servicios diversificado”</a:t>
            </a:r>
            <a:endParaRPr lang="es-CO" b="1" i="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Rectángulo: esquinas redondeadas 4">
            <a:extLst>
              <a:ext uri="{FF2B5EF4-FFF2-40B4-BE49-F238E27FC236}">
                <a16:creationId xmlns:a16="http://schemas.microsoft.com/office/drawing/2014/main" id="{D60A41C1-60A4-41D6-9518-F476CACED952}"/>
              </a:ext>
            </a:extLst>
          </p:cNvPr>
          <p:cNvSpPr/>
          <p:nvPr/>
        </p:nvSpPr>
        <p:spPr>
          <a:xfrm>
            <a:off x="416559" y="3289292"/>
            <a:ext cx="1715135" cy="59634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solidFill>
                  <a:schemeClr val="tx2">
                    <a:lumMod val="75000"/>
                  </a:schemeClr>
                </a:solidFill>
              </a:rPr>
              <a:t>Visión Actual</a:t>
            </a:r>
          </a:p>
        </p:txBody>
      </p:sp>
      <p:sp>
        <p:nvSpPr>
          <p:cNvPr id="15" name="CuadroTexto 14">
            <a:extLst>
              <a:ext uri="{FF2B5EF4-FFF2-40B4-BE49-F238E27FC236}">
                <a16:creationId xmlns:a16="http://schemas.microsoft.com/office/drawing/2014/main" id="{56EC68EF-28F5-4EB5-8D15-EA99263BB4F1}"/>
              </a:ext>
            </a:extLst>
          </p:cNvPr>
          <p:cNvSpPr txBox="1"/>
          <p:nvPr/>
        </p:nvSpPr>
        <p:spPr>
          <a:xfrm>
            <a:off x="1201573" y="-67262"/>
            <a:ext cx="4894427" cy="671851"/>
          </a:xfrm>
          <a:prstGeom prst="rect">
            <a:avLst/>
          </a:prstGeom>
          <a:noFill/>
        </p:spPr>
        <p:txBody>
          <a:bodyPr wrap="square" rtlCol="0" anchor="ctr">
            <a:spAutoFit/>
          </a:bodyPr>
          <a:lstStyle/>
          <a:p>
            <a:pPr lvl="1" algn="ctr">
              <a:lnSpc>
                <a:spcPct val="150000"/>
              </a:lnSpc>
            </a:pPr>
            <a:r>
              <a:rPr lang="es-CO" sz="2800" dirty="0">
                <a:solidFill>
                  <a:srgbClr val="002060"/>
                </a:solidFill>
              </a:rPr>
              <a:t>b) Ejercicio misión y visión </a:t>
            </a:r>
          </a:p>
        </p:txBody>
      </p:sp>
      <p:sp>
        <p:nvSpPr>
          <p:cNvPr id="16" name="Rectángulo: esquinas redondeadas 15">
            <a:extLst>
              <a:ext uri="{FF2B5EF4-FFF2-40B4-BE49-F238E27FC236}">
                <a16:creationId xmlns:a16="http://schemas.microsoft.com/office/drawing/2014/main" id="{BDFCFBCA-5483-4ABC-BCAE-87D2A33E0C3D}"/>
              </a:ext>
            </a:extLst>
          </p:cNvPr>
          <p:cNvSpPr/>
          <p:nvPr/>
        </p:nvSpPr>
        <p:spPr>
          <a:xfrm>
            <a:off x="3452786" y="3670762"/>
            <a:ext cx="1715135" cy="59634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solidFill>
                  <a:schemeClr val="tx2">
                    <a:lumMod val="75000"/>
                  </a:schemeClr>
                </a:solidFill>
              </a:rPr>
              <a:t>Nueva visión</a:t>
            </a:r>
          </a:p>
        </p:txBody>
      </p:sp>
    </p:spTree>
    <p:extLst>
      <p:ext uri="{BB962C8B-B14F-4D97-AF65-F5344CB8AC3E}">
        <p14:creationId xmlns:p14="http://schemas.microsoft.com/office/powerpoint/2010/main" val="22937900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7" name="Diagrama 16">
            <a:extLst>
              <a:ext uri="{FF2B5EF4-FFF2-40B4-BE49-F238E27FC236}">
                <a16:creationId xmlns:a16="http://schemas.microsoft.com/office/drawing/2014/main" id="{BB1EA431-8022-4605-8450-1DA33666DC35}"/>
              </a:ext>
            </a:extLst>
          </p:cNvPr>
          <p:cNvGraphicFramePr/>
          <p:nvPr>
            <p:extLst>
              <p:ext uri="{D42A27DB-BD31-4B8C-83A1-F6EECF244321}">
                <p14:modId xmlns:p14="http://schemas.microsoft.com/office/powerpoint/2010/main" val="200320977"/>
              </p:ext>
            </p:extLst>
          </p:nvPr>
        </p:nvGraphicFramePr>
        <p:xfrm>
          <a:off x="0" y="1537252"/>
          <a:ext cx="12179299" cy="40949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ángulo 2">
            <a:extLst>
              <a:ext uri="{FF2B5EF4-FFF2-40B4-BE49-F238E27FC236}">
                <a16:creationId xmlns:a16="http://schemas.microsoft.com/office/drawing/2014/main" id="{A60F9277-F098-4A8F-BA46-527C90ACFB8C}"/>
              </a:ext>
            </a:extLst>
          </p:cNvPr>
          <p:cNvSpPr/>
          <p:nvPr/>
        </p:nvSpPr>
        <p:spPr>
          <a:xfrm>
            <a:off x="1908120" y="674106"/>
            <a:ext cx="4303742" cy="671851"/>
          </a:xfrm>
          <a:prstGeom prst="rect">
            <a:avLst/>
          </a:prstGeom>
        </p:spPr>
        <p:txBody>
          <a:bodyPr wrap="none">
            <a:spAutoFit/>
          </a:bodyPr>
          <a:lstStyle/>
          <a:p>
            <a:pPr lvl="1" algn="ctr">
              <a:lnSpc>
                <a:spcPct val="150000"/>
              </a:lnSpc>
            </a:pPr>
            <a:r>
              <a:rPr lang="es-CO" sz="2800" b="1" dirty="0">
                <a:solidFill>
                  <a:srgbClr val="002060"/>
                </a:solidFill>
              </a:rPr>
              <a:t>b) Valores Empresariales</a:t>
            </a:r>
          </a:p>
        </p:txBody>
      </p:sp>
      <p:sp>
        <p:nvSpPr>
          <p:cNvPr id="8" name="Rectángulo 7">
            <a:extLst>
              <a:ext uri="{FF2B5EF4-FFF2-40B4-BE49-F238E27FC236}">
                <a16:creationId xmlns:a16="http://schemas.microsoft.com/office/drawing/2014/main" id="{12CC585E-99EE-425D-AA34-F560A47605D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36867A6D-95AD-45B1-A1B7-538FF8A2EE93}"/>
              </a:ext>
            </a:extLst>
          </p:cNvPr>
          <p:cNvSpPr txBox="1"/>
          <p:nvPr/>
        </p:nvSpPr>
        <p:spPr>
          <a:xfrm>
            <a:off x="8782647" y="652763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Tree>
    <p:extLst>
      <p:ext uri="{BB962C8B-B14F-4D97-AF65-F5344CB8AC3E}">
        <p14:creationId xmlns:p14="http://schemas.microsoft.com/office/powerpoint/2010/main" val="14987299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FA31046C-039D-4B27-8709-BFB0917164E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3" name="Imagen 82">
            <a:extLst>
              <a:ext uri="{FF2B5EF4-FFF2-40B4-BE49-F238E27FC236}">
                <a16:creationId xmlns:a16="http://schemas.microsoft.com/office/drawing/2014/main" id="{F9FAB733-4D85-4135-9D01-A5DE25845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4" name="Imagen 83">
            <a:extLst>
              <a:ext uri="{FF2B5EF4-FFF2-40B4-BE49-F238E27FC236}">
                <a16:creationId xmlns:a16="http://schemas.microsoft.com/office/drawing/2014/main" id="{C75A1C0F-DE34-4DC1-9C10-D58688A05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382" y="-18542"/>
            <a:ext cx="4150360" cy="713105"/>
          </a:xfrm>
          <a:prstGeom prst="rect">
            <a:avLst/>
          </a:prstGeom>
        </p:spPr>
      </p:pic>
      <p:sp>
        <p:nvSpPr>
          <p:cNvPr id="48" name="CuadroTexto 47">
            <a:extLst>
              <a:ext uri="{FF2B5EF4-FFF2-40B4-BE49-F238E27FC236}">
                <a16:creationId xmlns:a16="http://schemas.microsoft.com/office/drawing/2014/main" id="{34CB4E51-035D-4157-8338-D76A504C4ADE}"/>
              </a:ext>
            </a:extLst>
          </p:cNvPr>
          <p:cNvSpPr txBox="1"/>
          <p:nvPr/>
        </p:nvSpPr>
        <p:spPr>
          <a:xfrm>
            <a:off x="1777094" y="52845"/>
            <a:ext cx="7296657" cy="954107"/>
          </a:xfrm>
          <a:prstGeom prst="rect">
            <a:avLst/>
          </a:prstGeom>
          <a:noFill/>
        </p:spPr>
        <p:txBody>
          <a:bodyPr wrap="square" rtlCol="0">
            <a:spAutoFit/>
          </a:bodyPr>
          <a:lstStyle/>
          <a:p>
            <a:r>
              <a:rPr lang="es-CO" sz="2800" dirty="0">
                <a:solidFill>
                  <a:srgbClr val="002060"/>
                </a:solidFill>
              </a:rPr>
              <a:t>3. Resumen de Indicadores Estratégicos </a:t>
            </a:r>
          </a:p>
          <a:p>
            <a:r>
              <a:rPr lang="es-CO" sz="2800" dirty="0">
                <a:solidFill>
                  <a:srgbClr val="002060"/>
                </a:solidFill>
              </a:rPr>
              <a:t>del plan de acción</a:t>
            </a:r>
          </a:p>
        </p:txBody>
      </p:sp>
      <p:sp>
        <p:nvSpPr>
          <p:cNvPr id="63" name="CuadroTexto 62">
            <a:extLst>
              <a:ext uri="{FF2B5EF4-FFF2-40B4-BE49-F238E27FC236}">
                <a16:creationId xmlns:a16="http://schemas.microsoft.com/office/drawing/2014/main" id="{8CC66E64-AF18-4433-9CE7-C62657012BA1}"/>
              </a:ext>
            </a:extLst>
          </p:cNvPr>
          <p:cNvSpPr txBox="1"/>
          <p:nvPr/>
        </p:nvSpPr>
        <p:spPr>
          <a:xfrm>
            <a:off x="8782647" y="652763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graphicFrame>
        <p:nvGraphicFramePr>
          <p:cNvPr id="2" name="Diagrama 1">
            <a:extLst>
              <a:ext uri="{FF2B5EF4-FFF2-40B4-BE49-F238E27FC236}">
                <a16:creationId xmlns:a16="http://schemas.microsoft.com/office/drawing/2014/main" id="{5EE4593F-C0C2-4B3F-88B4-C2E6D32F55F4}"/>
              </a:ext>
            </a:extLst>
          </p:cNvPr>
          <p:cNvGraphicFramePr/>
          <p:nvPr>
            <p:extLst/>
          </p:nvPr>
        </p:nvGraphicFramePr>
        <p:xfrm>
          <a:off x="1867086" y="2024463"/>
          <a:ext cx="8457827" cy="36582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CuadroTexto 11">
            <a:extLst>
              <a:ext uri="{FF2B5EF4-FFF2-40B4-BE49-F238E27FC236}">
                <a16:creationId xmlns:a16="http://schemas.microsoft.com/office/drawing/2014/main" id="{DF451E54-BAC1-412E-B381-CD9E5CFFFFA0}"/>
              </a:ext>
            </a:extLst>
          </p:cNvPr>
          <p:cNvSpPr txBox="1"/>
          <p:nvPr/>
        </p:nvSpPr>
        <p:spPr>
          <a:xfrm>
            <a:off x="1062328" y="1389471"/>
            <a:ext cx="2899213" cy="369332"/>
          </a:xfrm>
          <a:prstGeom prst="rect">
            <a:avLst/>
          </a:prstGeom>
          <a:noFill/>
        </p:spPr>
        <p:txBody>
          <a:bodyPr wrap="square" rtlCol="0">
            <a:spAutoFit/>
          </a:bodyPr>
          <a:lstStyle/>
          <a:p>
            <a:pPr algn="ctr"/>
            <a:r>
              <a:rPr lang="es-ES" b="1" dirty="0"/>
              <a:t>Resultados del ejercicio</a:t>
            </a:r>
          </a:p>
        </p:txBody>
      </p:sp>
    </p:spTree>
    <p:extLst>
      <p:ext uri="{BB962C8B-B14F-4D97-AF65-F5344CB8AC3E}">
        <p14:creationId xmlns:p14="http://schemas.microsoft.com/office/powerpoint/2010/main" val="8603310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FA31046C-039D-4B27-8709-BFB0917164E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3" name="Imagen 82">
            <a:extLst>
              <a:ext uri="{FF2B5EF4-FFF2-40B4-BE49-F238E27FC236}">
                <a16:creationId xmlns:a16="http://schemas.microsoft.com/office/drawing/2014/main" id="{F9FAB733-4D85-4135-9D01-A5DE25845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4" name="Imagen 83">
            <a:extLst>
              <a:ext uri="{FF2B5EF4-FFF2-40B4-BE49-F238E27FC236}">
                <a16:creationId xmlns:a16="http://schemas.microsoft.com/office/drawing/2014/main" id="{C75A1C0F-DE34-4DC1-9C10-D58688A05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382" y="-18542"/>
            <a:ext cx="4150360" cy="713105"/>
          </a:xfrm>
          <a:prstGeom prst="rect">
            <a:avLst/>
          </a:prstGeom>
        </p:spPr>
      </p:pic>
      <p:sp>
        <p:nvSpPr>
          <p:cNvPr id="48" name="CuadroTexto 47">
            <a:extLst>
              <a:ext uri="{FF2B5EF4-FFF2-40B4-BE49-F238E27FC236}">
                <a16:creationId xmlns:a16="http://schemas.microsoft.com/office/drawing/2014/main" id="{34CB4E51-035D-4157-8338-D76A504C4ADE}"/>
              </a:ext>
            </a:extLst>
          </p:cNvPr>
          <p:cNvSpPr txBox="1"/>
          <p:nvPr/>
        </p:nvSpPr>
        <p:spPr>
          <a:xfrm>
            <a:off x="1777094" y="52845"/>
            <a:ext cx="7296657" cy="954107"/>
          </a:xfrm>
          <a:prstGeom prst="rect">
            <a:avLst/>
          </a:prstGeom>
          <a:noFill/>
        </p:spPr>
        <p:txBody>
          <a:bodyPr wrap="square" rtlCol="0">
            <a:spAutoFit/>
          </a:bodyPr>
          <a:lstStyle/>
          <a:p>
            <a:r>
              <a:rPr lang="es-CO" sz="2800" dirty="0">
                <a:solidFill>
                  <a:srgbClr val="002060"/>
                </a:solidFill>
              </a:rPr>
              <a:t>3. Resumen de Indicadores Estratégicos </a:t>
            </a:r>
          </a:p>
          <a:p>
            <a:r>
              <a:rPr lang="es-CO" sz="2800" dirty="0">
                <a:solidFill>
                  <a:srgbClr val="002060"/>
                </a:solidFill>
              </a:rPr>
              <a:t>del plan de acción</a:t>
            </a:r>
          </a:p>
        </p:txBody>
      </p:sp>
      <p:sp>
        <p:nvSpPr>
          <p:cNvPr id="63" name="CuadroTexto 62">
            <a:extLst>
              <a:ext uri="{FF2B5EF4-FFF2-40B4-BE49-F238E27FC236}">
                <a16:creationId xmlns:a16="http://schemas.microsoft.com/office/drawing/2014/main" id="{8CC66E64-AF18-4433-9CE7-C62657012BA1}"/>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graphicFrame>
        <p:nvGraphicFramePr>
          <p:cNvPr id="9" name="Tabla 8">
            <a:extLst>
              <a:ext uri="{FF2B5EF4-FFF2-40B4-BE49-F238E27FC236}">
                <a16:creationId xmlns:a16="http://schemas.microsoft.com/office/drawing/2014/main" id="{7CB8B99B-6FD4-4453-BE02-9E7EDD72CB05}"/>
              </a:ext>
            </a:extLst>
          </p:cNvPr>
          <p:cNvGraphicFramePr>
            <a:graphicFrameLocks noGrp="1"/>
          </p:cNvGraphicFramePr>
          <p:nvPr>
            <p:extLst/>
          </p:nvPr>
        </p:nvGraphicFramePr>
        <p:xfrm>
          <a:off x="237939" y="1645310"/>
          <a:ext cx="6347167" cy="4525969"/>
        </p:xfrm>
        <a:graphic>
          <a:graphicData uri="http://schemas.openxmlformats.org/drawingml/2006/table">
            <a:tbl>
              <a:tblPr/>
              <a:tblGrid>
                <a:gridCol w="4422600">
                  <a:extLst>
                    <a:ext uri="{9D8B030D-6E8A-4147-A177-3AD203B41FA5}">
                      <a16:colId xmlns:a16="http://schemas.microsoft.com/office/drawing/2014/main" val="3883737712"/>
                    </a:ext>
                  </a:extLst>
                </a:gridCol>
                <a:gridCol w="1032841">
                  <a:extLst>
                    <a:ext uri="{9D8B030D-6E8A-4147-A177-3AD203B41FA5}">
                      <a16:colId xmlns:a16="http://schemas.microsoft.com/office/drawing/2014/main" val="1484204341"/>
                    </a:ext>
                  </a:extLst>
                </a:gridCol>
                <a:gridCol w="891726">
                  <a:extLst>
                    <a:ext uri="{9D8B030D-6E8A-4147-A177-3AD203B41FA5}">
                      <a16:colId xmlns:a16="http://schemas.microsoft.com/office/drawing/2014/main" val="1098379346"/>
                    </a:ext>
                  </a:extLst>
                </a:gridCol>
              </a:tblGrid>
              <a:tr h="288508">
                <a:tc>
                  <a:txBody>
                    <a:bodyPr/>
                    <a:lstStyle/>
                    <a:p>
                      <a:pPr algn="ctr" rtl="0" fontAlgn="ctr"/>
                      <a:r>
                        <a:rPr lang="es-CO" sz="900" b="1" i="0" u="none" strike="noStrike">
                          <a:solidFill>
                            <a:srgbClr val="FFFFFF"/>
                          </a:solidFill>
                          <a:effectLst/>
                          <a:latin typeface="Arial" panose="020B0604020202020204" pitchFamily="34" charset="0"/>
                        </a:rPr>
                        <a:t>Objetivos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CO" sz="900" b="1" i="0" u="none" strike="noStrike">
                          <a:solidFill>
                            <a:srgbClr val="FFFFFF"/>
                          </a:solidFill>
                          <a:effectLst/>
                          <a:latin typeface="Arial" panose="020B0604020202020204" pitchFamily="34" charset="0"/>
                        </a:rPr>
                        <a:t>Numero de indicadores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CO" sz="900" b="1" i="0" u="none" strike="noStrike">
                          <a:solidFill>
                            <a:srgbClr val="FFFFFF"/>
                          </a:solidFill>
                          <a:effectLst/>
                          <a:latin typeface="Arial" panose="020B0604020202020204" pitchFamily="34" charset="0"/>
                        </a:rPr>
                        <a:t>Incidencia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4083799819"/>
                  </a:ext>
                </a:extLst>
              </a:tr>
              <a:tr h="288508">
                <a:tc>
                  <a:txBody>
                    <a:bodyPr/>
                    <a:lstStyle/>
                    <a:p>
                      <a:pPr algn="l" rtl="0" fontAlgn="ctr"/>
                      <a:r>
                        <a:rPr lang="es-CO" sz="900" b="0" i="0" u="none" strike="noStrike">
                          <a:solidFill>
                            <a:srgbClr val="000000"/>
                          </a:solidFill>
                          <a:effectLst/>
                          <a:latin typeface="Arial" panose="020B0604020202020204" pitchFamily="34" charset="0"/>
                        </a:rPr>
                        <a:t>9. Consolidar la implementación de un sistema de información con criterios de seguridad, calidad y cumplimiento ajustados a los procesos del negocio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491456673"/>
                  </a:ext>
                </a:extLst>
              </a:tr>
              <a:tr h="153270">
                <a:tc>
                  <a:txBody>
                    <a:bodyPr/>
                    <a:lstStyle/>
                    <a:p>
                      <a:pPr algn="l" rtl="0" fontAlgn="ctr"/>
                      <a:r>
                        <a:rPr lang="es-CO" sz="900" b="0" i="0" u="none" strike="noStrike">
                          <a:solidFill>
                            <a:srgbClr val="000000"/>
                          </a:solidFill>
                          <a:effectLst/>
                          <a:latin typeface="Arial" panose="020B0604020202020204" pitchFamily="34" charset="0"/>
                        </a:rPr>
                        <a:t>13. Generar modelos  de administración estable y atractivos al mercado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4C58A"/>
                    </a:solidFill>
                  </a:tcPr>
                </a:tc>
                <a:extLst>
                  <a:ext uri="{0D108BD9-81ED-4DB2-BD59-A6C34878D82A}">
                    <a16:rowId xmlns:a16="http://schemas.microsoft.com/office/drawing/2014/main" val="2291587057"/>
                  </a:ext>
                </a:extLst>
              </a:tr>
              <a:tr h="288508">
                <a:tc>
                  <a:txBody>
                    <a:bodyPr/>
                    <a:lstStyle/>
                    <a:p>
                      <a:pPr algn="l" rtl="0" fontAlgn="ctr"/>
                      <a:r>
                        <a:rPr lang="es-CO" sz="900" b="0" i="0" u="none" strike="noStrike">
                          <a:solidFill>
                            <a:srgbClr val="000000"/>
                          </a:solidFill>
                          <a:effectLst/>
                          <a:latin typeface="Arial" panose="020B0604020202020204" pitchFamily="34" charset="0"/>
                        </a:rPr>
                        <a:t>12. Establecer y Controlar de manera transparente  la eficiencia, eficacia y efectividad  de la administración buscando la tercerización de procesos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C992"/>
                    </a:solidFill>
                  </a:tcPr>
                </a:tc>
                <a:extLst>
                  <a:ext uri="{0D108BD9-81ED-4DB2-BD59-A6C34878D82A}">
                    <a16:rowId xmlns:a16="http://schemas.microsoft.com/office/drawing/2014/main" val="3100670974"/>
                  </a:ext>
                </a:extLst>
              </a:tr>
              <a:tr h="432761">
                <a:tc>
                  <a:txBody>
                    <a:bodyPr/>
                    <a:lstStyle/>
                    <a:p>
                      <a:pPr algn="l" rtl="0" fontAlgn="ctr"/>
                      <a:r>
                        <a:rPr lang="es-CO" sz="900" b="0" i="0" u="none" strike="noStrike">
                          <a:solidFill>
                            <a:srgbClr val="000000"/>
                          </a:solidFill>
                          <a:effectLst/>
                          <a:latin typeface="Arial" panose="020B0604020202020204" pitchFamily="34" charset="0"/>
                        </a:rPr>
                        <a:t>10. Impulsar proyector normativos adaptados a la necesidad del negocio e implementar políticas que promuevan la seguridad jurídica y la prevención del daño anti jurídico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E1C5"/>
                    </a:solidFill>
                  </a:tcPr>
                </a:tc>
                <a:extLst>
                  <a:ext uri="{0D108BD9-81ED-4DB2-BD59-A6C34878D82A}">
                    <a16:rowId xmlns:a16="http://schemas.microsoft.com/office/drawing/2014/main" val="1880055827"/>
                  </a:ext>
                </a:extLst>
              </a:tr>
              <a:tr h="153270">
                <a:tc>
                  <a:txBody>
                    <a:bodyPr/>
                    <a:lstStyle/>
                    <a:p>
                      <a:pPr algn="l" rtl="0" fontAlgn="ctr"/>
                      <a:r>
                        <a:rPr lang="es-CO" sz="900" b="0" i="0" u="none" strike="noStrike">
                          <a:solidFill>
                            <a:srgbClr val="000000"/>
                          </a:solidFill>
                          <a:effectLst/>
                          <a:latin typeface="Arial" panose="020B0604020202020204" pitchFamily="34" charset="0"/>
                        </a:rPr>
                        <a:t>11. Valorar el portafolio de activos en administración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E3C9"/>
                    </a:solidFill>
                  </a:tcPr>
                </a:tc>
                <a:extLst>
                  <a:ext uri="{0D108BD9-81ED-4DB2-BD59-A6C34878D82A}">
                    <a16:rowId xmlns:a16="http://schemas.microsoft.com/office/drawing/2014/main" val="3062616570"/>
                  </a:ext>
                </a:extLst>
              </a:tr>
              <a:tr h="288508">
                <a:tc>
                  <a:txBody>
                    <a:bodyPr/>
                    <a:lstStyle/>
                    <a:p>
                      <a:pPr algn="l" rtl="0" fontAlgn="ctr"/>
                      <a:r>
                        <a:rPr lang="es-CO" sz="900" b="0" i="0" u="none" strike="noStrike">
                          <a:solidFill>
                            <a:srgbClr val="000000"/>
                          </a:solidFill>
                          <a:effectLst/>
                          <a:latin typeface="Arial" panose="020B0604020202020204" pitchFamily="34" charset="0"/>
                        </a:rPr>
                        <a:t>2. Generar ingresos a partir de la productividad de activos por diversos modelos de negocio y portafolio de servicios priorizando la venta masiva de activos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EAD7"/>
                    </a:solidFill>
                  </a:tcPr>
                </a:tc>
                <a:extLst>
                  <a:ext uri="{0D108BD9-81ED-4DB2-BD59-A6C34878D82A}">
                    <a16:rowId xmlns:a16="http://schemas.microsoft.com/office/drawing/2014/main" val="178959646"/>
                  </a:ext>
                </a:extLst>
              </a:tr>
              <a:tr h="288508">
                <a:tc>
                  <a:txBody>
                    <a:bodyPr/>
                    <a:lstStyle/>
                    <a:p>
                      <a:pPr algn="l" rtl="0" fontAlgn="ctr"/>
                      <a:r>
                        <a:rPr lang="es-CO" sz="900" b="0" i="0" u="none" strike="noStrike">
                          <a:solidFill>
                            <a:srgbClr val="000000"/>
                          </a:solidFill>
                          <a:effectLst/>
                          <a:latin typeface="Arial" panose="020B0604020202020204" pitchFamily="34" charset="0"/>
                        </a:rPr>
                        <a:t>5. Posicionar la marca SAE con el enfoque regional a través de una política de servicio comercial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BDB"/>
                    </a:solidFill>
                  </a:tcPr>
                </a:tc>
                <a:extLst>
                  <a:ext uri="{0D108BD9-81ED-4DB2-BD59-A6C34878D82A}">
                    <a16:rowId xmlns:a16="http://schemas.microsoft.com/office/drawing/2014/main" val="768515861"/>
                  </a:ext>
                </a:extLst>
              </a:tr>
              <a:tr h="153270">
                <a:tc>
                  <a:txBody>
                    <a:bodyPr/>
                    <a:lstStyle/>
                    <a:p>
                      <a:pPr algn="l" rtl="0" fontAlgn="ctr"/>
                      <a:r>
                        <a:rPr lang="es-CO" sz="900" b="0" i="0" u="none" strike="noStrike">
                          <a:solidFill>
                            <a:srgbClr val="000000"/>
                          </a:solidFill>
                          <a:effectLst/>
                          <a:latin typeface="Arial" panose="020B0604020202020204" pitchFamily="34" charset="0"/>
                        </a:rPr>
                        <a:t>1. Transferir a la nación recursos para destinaciones especificas en cuatro años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3F2E9"/>
                    </a:solidFill>
                  </a:tcPr>
                </a:tc>
                <a:extLst>
                  <a:ext uri="{0D108BD9-81ED-4DB2-BD59-A6C34878D82A}">
                    <a16:rowId xmlns:a16="http://schemas.microsoft.com/office/drawing/2014/main" val="3551782318"/>
                  </a:ext>
                </a:extLst>
              </a:tr>
              <a:tr h="153270">
                <a:tc>
                  <a:txBody>
                    <a:bodyPr/>
                    <a:lstStyle/>
                    <a:p>
                      <a:pPr algn="l" rtl="0" fontAlgn="ctr"/>
                      <a:r>
                        <a:rPr lang="es-CO" sz="900" b="0" i="0" u="none" strike="noStrike">
                          <a:solidFill>
                            <a:srgbClr val="000000"/>
                          </a:solidFill>
                          <a:effectLst/>
                          <a:latin typeface="Arial" panose="020B0604020202020204" pitchFamily="34" charset="0"/>
                        </a:rPr>
                        <a:t>4. Construir el presupuesto orientado a resultados y lograr su ejecución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4ED"/>
                    </a:solidFill>
                  </a:tcPr>
                </a:tc>
                <a:extLst>
                  <a:ext uri="{0D108BD9-81ED-4DB2-BD59-A6C34878D82A}">
                    <a16:rowId xmlns:a16="http://schemas.microsoft.com/office/drawing/2014/main" val="1228907610"/>
                  </a:ext>
                </a:extLst>
              </a:tr>
              <a:tr h="153270">
                <a:tc>
                  <a:txBody>
                    <a:bodyPr/>
                    <a:lstStyle/>
                    <a:p>
                      <a:pPr algn="l" rtl="0" fontAlgn="ctr"/>
                      <a:r>
                        <a:rPr lang="es-CO" sz="900" b="0" i="0" u="none" strike="noStrike">
                          <a:solidFill>
                            <a:srgbClr val="000000"/>
                          </a:solidFill>
                          <a:effectLst/>
                          <a:latin typeface="Arial" panose="020B0604020202020204" pitchFamily="34" charset="0"/>
                        </a:rPr>
                        <a:t>7. Contar con alianzas estratégicas que impacten al objeto misional de SAE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6F1"/>
                    </a:solidFill>
                  </a:tcPr>
                </a:tc>
                <a:extLst>
                  <a:ext uri="{0D108BD9-81ED-4DB2-BD59-A6C34878D82A}">
                    <a16:rowId xmlns:a16="http://schemas.microsoft.com/office/drawing/2014/main" val="991657806"/>
                  </a:ext>
                </a:extLst>
              </a:tr>
              <a:tr h="288508">
                <a:tc>
                  <a:txBody>
                    <a:bodyPr/>
                    <a:lstStyle/>
                    <a:p>
                      <a:pPr algn="l" rtl="0" fontAlgn="ctr"/>
                      <a:r>
                        <a:rPr lang="es-CO" sz="900" b="0" i="0" u="none" strike="noStrike">
                          <a:solidFill>
                            <a:srgbClr val="000000"/>
                          </a:solidFill>
                          <a:effectLst/>
                          <a:latin typeface="Arial" panose="020B0604020202020204" pitchFamily="34" charset="0"/>
                        </a:rPr>
                        <a:t>6. Crear nuevas líneas de negocio con entidades públicas para posicionar a SAE como empresa líder en administración de activos especiales en el Estado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7F4"/>
                    </a:solidFill>
                  </a:tcPr>
                </a:tc>
                <a:extLst>
                  <a:ext uri="{0D108BD9-81ED-4DB2-BD59-A6C34878D82A}">
                    <a16:rowId xmlns:a16="http://schemas.microsoft.com/office/drawing/2014/main" val="3115324709"/>
                  </a:ext>
                </a:extLst>
              </a:tr>
              <a:tr h="288508">
                <a:tc>
                  <a:txBody>
                    <a:bodyPr/>
                    <a:lstStyle/>
                    <a:p>
                      <a:pPr algn="l" rtl="0" fontAlgn="ctr"/>
                      <a:r>
                        <a:rPr lang="es-CO" sz="900" b="0" i="0" u="none" strike="noStrike">
                          <a:solidFill>
                            <a:srgbClr val="000000"/>
                          </a:solidFill>
                          <a:effectLst/>
                          <a:latin typeface="Arial" panose="020B0604020202020204" pitchFamily="34" charset="0"/>
                        </a:rPr>
                        <a:t>8. Impulsar acciones de oportunidad y calidad enfocado en clientes externos e internos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F9F8"/>
                    </a:solidFill>
                  </a:tcPr>
                </a:tc>
                <a:extLst>
                  <a:ext uri="{0D108BD9-81ED-4DB2-BD59-A6C34878D82A}">
                    <a16:rowId xmlns:a16="http://schemas.microsoft.com/office/drawing/2014/main" val="376010461"/>
                  </a:ext>
                </a:extLst>
              </a:tr>
              <a:tr h="288508">
                <a:tc>
                  <a:txBody>
                    <a:bodyPr/>
                    <a:lstStyle/>
                    <a:p>
                      <a:pPr algn="l" rtl="0" fontAlgn="ctr"/>
                      <a:r>
                        <a:rPr lang="es-CO" sz="900" b="0" i="0" u="none" strike="noStrike">
                          <a:solidFill>
                            <a:srgbClr val="000000"/>
                          </a:solidFill>
                          <a:effectLst/>
                          <a:latin typeface="Arial" panose="020B0604020202020204" pitchFamily="34" charset="0"/>
                        </a:rPr>
                        <a:t>14. Propiciar el bienestar de los trabajadores a través del fortalecimiento de los procesos de desarrollo y compensación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BFC"/>
                    </a:solidFill>
                  </a:tcPr>
                </a:tc>
                <a:extLst>
                  <a:ext uri="{0D108BD9-81ED-4DB2-BD59-A6C34878D82A}">
                    <a16:rowId xmlns:a16="http://schemas.microsoft.com/office/drawing/2014/main" val="263481969"/>
                  </a:ext>
                </a:extLst>
              </a:tr>
              <a:tr h="288508">
                <a:tc>
                  <a:txBody>
                    <a:bodyPr/>
                    <a:lstStyle/>
                    <a:p>
                      <a:pPr algn="l" rtl="0" fontAlgn="ctr"/>
                      <a:r>
                        <a:rPr lang="es-CO" sz="900" b="0" i="0" u="none" strike="noStrike">
                          <a:solidFill>
                            <a:srgbClr val="000000"/>
                          </a:solidFill>
                          <a:effectLst/>
                          <a:latin typeface="Arial" panose="020B0604020202020204" pitchFamily="34" charset="0"/>
                        </a:rPr>
                        <a:t>16. Garantizar la prestación de servicios eficientes y efectivos ambiental y económicamente sostenibles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BFC"/>
                    </a:solidFill>
                  </a:tcPr>
                </a:tc>
                <a:extLst>
                  <a:ext uri="{0D108BD9-81ED-4DB2-BD59-A6C34878D82A}">
                    <a16:rowId xmlns:a16="http://schemas.microsoft.com/office/drawing/2014/main" val="2444850959"/>
                  </a:ext>
                </a:extLst>
              </a:tr>
              <a:tr h="288508">
                <a:tc>
                  <a:txBody>
                    <a:bodyPr/>
                    <a:lstStyle/>
                    <a:p>
                      <a:pPr algn="l" rtl="0" fontAlgn="ctr"/>
                      <a:r>
                        <a:rPr lang="es-CO" sz="900" b="0" i="0" u="none" strike="noStrike">
                          <a:solidFill>
                            <a:srgbClr val="000000"/>
                          </a:solidFill>
                          <a:effectLst/>
                          <a:latin typeface="Arial" panose="020B0604020202020204" pitchFamily="34" charset="0"/>
                        </a:rPr>
                        <a:t>3. Optimizar los gastos de funcionamiento promoviendo la eficiencia de la administración de activos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extLst>
                  <a:ext uri="{0D108BD9-81ED-4DB2-BD59-A6C34878D82A}">
                    <a16:rowId xmlns:a16="http://schemas.microsoft.com/office/drawing/2014/main" val="301807993"/>
                  </a:ext>
                </a:extLst>
              </a:tr>
              <a:tr h="288508">
                <a:tc>
                  <a:txBody>
                    <a:bodyPr/>
                    <a:lstStyle/>
                    <a:p>
                      <a:pPr algn="l" rtl="0" fontAlgn="ctr"/>
                      <a:r>
                        <a:rPr lang="es-CO" sz="900" b="0" i="0" u="none" strike="noStrike">
                          <a:solidFill>
                            <a:srgbClr val="000000"/>
                          </a:solidFill>
                          <a:effectLst/>
                          <a:latin typeface="Arial" panose="020B0604020202020204" pitchFamily="34" charset="0"/>
                        </a:rPr>
                        <a:t>15. Formar a los trabajadores de SAE dotándolos de competencias que les permitan  actuar en entorno nacional e internacional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extLst>
                  <a:ext uri="{0D108BD9-81ED-4DB2-BD59-A6C34878D82A}">
                    <a16:rowId xmlns:a16="http://schemas.microsoft.com/office/drawing/2014/main" val="3952946391"/>
                  </a:ext>
                </a:extLst>
              </a:tr>
              <a:tr h="153270">
                <a:tc>
                  <a:txBody>
                    <a:bodyPr/>
                    <a:lstStyle/>
                    <a:p>
                      <a:pPr algn="ctr" rtl="0" fontAlgn="ctr"/>
                      <a:r>
                        <a:rPr lang="es-CO" sz="900" b="1" i="0" u="none" strike="noStrike" dirty="0">
                          <a:solidFill>
                            <a:srgbClr val="000000"/>
                          </a:solidFill>
                          <a:effectLst/>
                          <a:latin typeface="Arial" panose="020B0604020202020204" pitchFamily="34" charset="0"/>
                        </a:rPr>
                        <a:t>Total general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rtl="0" fontAlgn="ctr"/>
                      <a:r>
                        <a:rPr lang="es-CO" sz="900" b="1" i="0" u="none" strike="noStrike">
                          <a:solidFill>
                            <a:srgbClr val="000000"/>
                          </a:solidFill>
                          <a:effectLst/>
                          <a:latin typeface="Arial" panose="020B0604020202020204" pitchFamily="34" charset="0"/>
                        </a:rPr>
                        <a:t>204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rtl="0" fontAlgn="ctr"/>
                      <a:r>
                        <a:rPr lang="es-CO" sz="900" b="1" i="0" u="none" strike="noStrike" dirty="0">
                          <a:solidFill>
                            <a:srgbClr val="000000"/>
                          </a:solidFill>
                          <a:effectLst/>
                          <a:latin typeface="Arial" panose="020B060402020202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694794539"/>
                  </a:ext>
                </a:extLst>
              </a:tr>
            </a:tbl>
          </a:graphicData>
        </a:graphic>
      </p:graphicFrame>
      <p:graphicFrame>
        <p:nvGraphicFramePr>
          <p:cNvPr id="11" name="Tabla 10">
            <a:extLst>
              <a:ext uri="{FF2B5EF4-FFF2-40B4-BE49-F238E27FC236}">
                <a16:creationId xmlns:a16="http://schemas.microsoft.com/office/drawing/2014/main" id="{68444F1C-04FC-464A-9AEE-1E563F1E8B3A}"/>
              </a:ext>
            </a:extLst>
          </p:cNvPr>
          <p:cNvGraphicFramePr>
            <a:graphicFrameLocks noGrp="1"/>
          </p:cNvGraphicFramePr>
          <p:nvPr>
            <p:extLst/>
          </p:nvPr>
        </p:nvGraphicFramePr>
        <p:xfrm>
          <a:off x="7139031" y="1639175"/>
          <a:ext cx="4454554" cy="4525968"/>
        </p:xfrm>
        <a:graphic>
          <a:graphicData uri="http://schemas.openxmlformats.org/drawingml/2006/table">
            <a:tbl>
              <a:tblPr/>
              <a:tblGrid>
                <a:gridCol w="2256639">
                  <a:extLst>
                    <a:ext uri="{9D8B030D-6E8A-4147-A177-3AD203B41FA5}">
                      <a16:colId xmlns:a16="http://schemas.microsoft.com/office/drawing/2014/main" val="495382049"/>
                    </a:ext>
                  </a:extLst>
                </a:gridCol>
                <a:gridCol w="1216403">
                  <a:extLst>
                    <a:ext uri="{9D8B030D-6E8A-4147-A177-3AD203B41FA5}">
                      <a16:colId xmlns:a16="http://schemas.microsoft.com/office/drawing/2014/main" val="1559518853"/>
                    </a:ext>
                  </a:extLst>
                </a:gridCol>
                <a:gridCol w="981512">
                  <a:extLst>
                    <a:ext uri="{9D8B030D-6E8A-4147-A177-3AD203B41FA5}">
                      <a16:colId xmlns:a16="http://schemas.microsoft.com/office/drawing/2014/main" val="1493896731"/>
                    </a:ext>
                  </a:extLst>
                </a:gridCol>
              </a:tblGrid>
              <a:tr h="330956">
                <a:tc>
                  <a:txBody>
                    <a:bodyPr/>
                    <a:lstStyle/>
                    <a:p>
                      <a:pPr algn="ctr" rtl="0" fontAlgn="ctr"/>
                      <a:r>
                        <a:rPr lang="es-CO" sz="900" b="1" i="0" u="none" strike="noStrike">
                          <a:solidFill>
                            <a:srgbClr val="FFFFFF"/>
                          </a:solidFill>
                          <a:effectLst/>
                          <a:latin typeface="Arial" panose="020B0604020202020204" pitchFamily="34" charset="0"/>
                        </a:rPr>
                        <a:t>Etiquetas de fila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CO" sz="900" b="1" i="0" u="none" strike="noStrike" dirty="0">
                          <a:solidFill>
                            <a:srgbClr val="FFFFFF"/>
                          </a:solidFill>
                          <a:effectLst/>
                          <a:latin typeface="Arial" panose="020B0604020202020204" pitchFamily="34" charset="0"/>
                        </a:rPr>
                        <a:t>Cuenta de Numero del Indicadores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rtl="0" fontAlgn="ctr"/>
                      <a:r>
                        <a:rPr lang="es-CO" sz="900" b="1" i="0" u="none" strike="noStrike">
                          <a:solidFill>
                            <a:srgbClr val="FFFFFF"/>
                          </a:solidFill>
                          <a:effectLst/>
                          <a:latin typeface="Arial" panose="020B0604020202020204" pitchFamily="34" charset="0"/>
                        </a:rPr>
                        <a:t>Incidencia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616002268"/>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Regional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3068434337"/>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de Asuntos Legales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3CA"/>
                    </a:solidFill>
                  </a:tcPr>
                </a:tc>
                <a:extLst>
                  <a:ext uri="{0D108BD9-81ED-4DB2-BD59-A6C34878D82A}">
                    <a16:rowId xmlns:a16="http://schemas.microsoft.com/office/drawing/2014/main" val="393311828"/>
                  </a:ext>
                </a:extLst>
              </a:tr>
              <a:tr h="169879">
                <a:tc>
                  <a:txBody>
                    <a:bodyPr/>
                    <a:lstStyle/>
                    <a:p>
                      <a:pPr algn="l" rtl="0" fontAlgn="ctr"/>
                      <a:r>
                        <a:rPr lang="es-CO" sz="900" b="0" i="0" u="none" strike="noStrike">
                          <a:solidFill>
                            <a:srgbClr val="000000"/>
                          </a:solidFill>
                          <a:effectLst/>
                          <a:latin typeface="Arial" panose="020B0604020202020204" pitchFamily="34" charset="0"/>
                        </a:rPr>
                        <a:t> GIT Depositarios Provisionales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3E5CE"/>
                    </a:solidFill>
                  </a:tcPr>
                </a:tc>
                <a:extLst>
                  <a:ext uri="{0D108BD9-81ED-4DB2-BD59-A6C34878D82A}">
                    <a16:rowId xmlns:a16="http://schemas.microsoft.com/office/drawing/2014/main" val="1629886113"/>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Sociedades Activas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8E7D2"/>
                    </a:solidFill>
                  </a:tcPr>
                </a:tc>
                <a:extLst>
                  <a:ext uri="{0D108BD9-81ED-4DB2-BD59-A6C34878D82A}">
                    <a16:rowId xmlns:a16="http://schemas.microsoft.com/office/drawing/2014/main" val="700560909"/>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Talento Humano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8E7D2"/>
                    </a:solidFill>
                  </a:tcPr>
                </a:tc>
                <a:extLst>
                  <a:ext uri="{0D108BD9-81ED-4DB2-BD59-A6C34878D82A}">
                    <a16:rowId xmlns:a16="http://schemas.microsoft.com/office/drawing/2014/main" val="816040471"/>
                  </a:ext>
                </a:extLst>
              </a:tr>
              <a:tr h="169879">
                <a:tc>
                  <a:txBody>
                    <a:bodyPr/>
                    <a:lstStyle/>
                    <a:p>
                      <a:pPr algn="l" rtl="0" fontAlgn="ctr"/>
                      <a:r>
                        <a:rPr lang="es-CO" sz="900" b="0" i="0" u="none" strike="noStrike">
                          <a:solidFill>
                            <a:srgbClr val="000000"/>
                          </a:solidFill>
                          <a:effectLst/>
                          <a:latin typeface="Arial" panose="020B0604020202020204" pitchFamily="34" charset="0"/>
                        </a:rPr>
                        <a:t>Oficina de comunicaciones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8E7D2"/>
                    </a:solidFill>
                  </a:tcPr>
                </a:tc>
                <a:extLst>
                  <a:ext uri="{0D108BD9-81ED-4DB2-BD59-A6C34878D82A}">
                    <a16:rowId xmlns:a16="http://schemas.microsoft.com/office/drawing/2014/main" val="919225717"/>
                  </a:ext>
                </a:extLst>
              </a:tr>
              <a:tr h="169879">
                <a:tc>
                  <a:txBody>
                    <a:bodyPr/>
                    <a:lstStyle/>
                    <a:p>
                      <a:pPr algn="l" rtl="0" fontAlgn="ctr"/>
                      <a:r>
                        <a:rPr lang="es-CO" sz="900" b="0" i="0" u="none" strike="noStrike">
                          <a:solidFill>
                            <a:srgbClr val="000000"/>
                          </a:solidFill>
                          <a:effectLst/>
                          <a:latin typeface="Arial" panose="020B0604020202020204" pitchFamily="34" charset="0"/>
                        </a:rPr>
                        <a:t>Oficina de Gestión de la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8E7D2"/>
                    </a:solidFill>
                  </a:tcPr>
                </a:tc>
                <a:extLst>
                  <a:ext uri="{0D108BD9-81ED-4DB2-BD59-A6C34878D82A}">
                    <a16:rowId xmlns:a16="http://schemas.microsoft.com/office/drawing/2014/main" val="399541889"/>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Financiera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DE9D6"/>
                    </a:solidFill>
                  </a:tcPr>
                </a:tc>
                <a:extLst>
                  <a:ext uri="{0D108BD9-81ED-4DB2-BD59-A6C34878D82A}">
                    <a16:rowId xmlns:a16="http://schemas.microsoft.com/office/drawing/2014/main" val="687263829"/>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Sociedades En Liquidación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BDA"/>
                    </a:solidFill>
                  </a:tcPr>
                </a:tc>
                <a:extLst>
                  <a:ext uri="{0D108BD9-81ED-4DB2-BD59-A6C34878D82A}">
                    <a16:rowId xmlns:a16="http://schemas.microsoft.com/office/drawing/2014/main" val="1160691460"/>
                  </a:ext>
                </a:extLst>
              </a:tr>
              <a:tr h="169879">
                <a:tc>
                  <a:txBody>
                    <a:bodyPr/>
                    <a:lstStyle/>
                    <a:p>
                      <a:pPr algn="l" rtl="0" fontAlgn="ctr"/>
                      <a:r>
                        <a:rPr lang="es-CO" sz="900" b="0" i="0" u="none" strike="noStrike">
                          <a:solidFill>
                            <a:srgbClr val="000000"/>
                          </a:solidFill>
                          <a:effectLst/>
                          <a:latin typeface="Arial" panose="020B0604020202020204" pitchFamily="34" charset="0"/>
                        </a:rPr>
                        <a:t>GIT Aseguramiento de la Información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BDA"/>
                    </a:solidFill>
                  </a:tcPr>
                </a:tc>
                <a:extLst>
                  <a:ext uri="{0D108BD9-81ED-4DB2-BD59-A6C34878D82A}">
                    <a16:rowId xmlns:a16="http://schemas.microsoft.com/office/drawing/2014/main" val="3825618176"/>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Comercial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EDDE"/>
                    </a:solidFill>
                  </a:tcPr>
                </a:tc>
                <a:extLst>
                  <a:ext uri="{0D108BD9-81ED-4DB2-BD59-A6C34878D82A}">
                    <a16:rowId xmlns:a16="http://schemas.microsoft.com/office/drawing/2014/main" val="1619793293"/>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Técnica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EDDE"/>
                    </a:solidFill>
                  </a:tcPr>
                </a:tc>
                <a:extLst>
                  <a:ext uri="{0D108BD9-81ED-4DB2-BD59-A6C34878D82A}">
                    <a16:rowId xmlns:a16="http://schemas.microsoft.com/office/drawing/2014/main" val="2389543897"/>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de Bienes 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FE3"/>
                    </a:solidFill>
                  </a:tcPr>
                </a:tc>
                <a:extLst>
                  <a:ext uri="{0D108BD9-81ED-4DB2-BD59-A6C34878D82A}">
                    <a16:rowId xmlns:a16="http://schemas.microsoft.com/office/drawing/2014/main" val="2745119142"/>
                  </a:ext>
                </a:extLst>
              </a:tr>
              <a:tr h="169879">
                <a:tc>
                  <a:txBody>
                    <a:bodyPr/>
                    <a:lstStyle/>
                    <a:p>
                      <a:pPr algn="l" rtl="0" fontAlgn="ctr"/>
                      <a:r>
                        <a:rPr lang="es-CO" sz="900" b="0" i="0" u="none" strike="noStrike">
                          <a:solidFill>
                            <a:srgbClr val="000000"/>
                          </a:solidFill>
                          <a:effectLst/>
                          <a:latin typeface="Arial" panose="020B0604020202020204" pitchFamily="34" charset="0"/>
                        </a:rPr>
                        <a:t>GIT de archivo y correspondencia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FE3"/>
                    </a:solidFill>
                  </a:tcPr>
                </a:tc>
                <a:extLst>
                  <a:ext uri="{0D108BD9-81ED-4DB2-BD59-A6C34878D82A}">
                    <a16:rowId xmlns:a16="http://schemas.microsoft.com/office/drawing/2014/main" val="3899492021"/>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de Bienes Inmuebles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dirty="0">
                          <a:solidFill>
                            <a:srgbClr val="000000"/>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F1E7"/>
                    </a:solidFill>
                  </a:tcPr>
                </a:tc>
                <a:extLst>
                  <a:ext uri="{0D108BD9-81ED-4DB2-BD59-A6C34878D82A}">
                    <a16:rowId xmlns:a16="http://schemas.microsoft.com/office/drawing/2014/main" val="2697563736"/>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de Contratos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5EF"/>
                    </a:solidFill>
                  </a:tcPr>
                </a:tc>
                <a:extLst>
                  <a:ext uri="{0D108BD9-81ED-4DB2-BD59-A6C34878D82A}">
                    <a16:rowId xmlns:a16="http://schemas.microsoft.com/office/drawing/2014/main" val="2482810335"/>
                  </a:ext>
                </a:extLst>
              </a:tr>
              <a:tr h="169879">
                <a:tc>
                  <a:txBody>
                    <a:bodyPr/>
                    <a:lstStyle/>
                    <a:p>
                      <a:pPr algn="l" rtl="0" fontAlgn="ctr"/>
                      <a:r>
                        <a:rPr lang="es-CO" sz="900" b="0" i="0" u="none" strike="noStrike">
                          <a:solidFill>
                            <a:srgbClr val="000000"/>
                          </a:solidFill>
                          <a:effectLst/>
                          <a:latin typeface="Arial" panose="020B0604020202020204" pitchFamily="34" charset="0"/>
                        </a:rPr>
                        <a:t>Presidencia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5EF"/>
                    </a:solidFill>
                  </a:tcPr>
                </a:tc>
                <a:extLst>
                  <a:ext uri="{0D108BD9-81ED-4DB2-BD59-A6C34878D82A}">
                    <a16:rowId xmlns:a16="http://schemas.microsoft.com/office/drawing/2014/main" val="3391133035"/>
                  </a:ext>
                </a:extLst>
              </a:tr>
              <a:tr h="169879">
                <a:tc>
                  <a:txBody>
                    <a:bodyPr/>
                    <a:lstStyle/>
                    <a:p>
                      <a:pPr algn="l" rtl="0" fontAlgn="ctr"/>
                      <a:r>
                        <a:rPr lang="es-CO" sz="900" b="0" i="0" u="none" strike="noStrike">
                          <a:solidFill>
                            <a:srgbClr val="000000"/>
                          </a:solidFill>
                          <a:effectLst/>
                          <a:latin typeface="Arial" panose="020B0604020202020204" pitchFamily="34" charset="0"/>
                        </a:rPr>
                        <a:t>Proyectos especiales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5EF"/>
                    </a:solidFill>
                  </a:tcPr>
                </a:tc>
                <a:extLst>
                  <a:ext uri="{0D108BD9-81ED-4DB2-BD59-A6C34878D82A}">
                    <a16:rowId xmlns:a16="http://schemas.microsoft.com/office/drawing/2014/main" val="2519614265"/>
                  </a:ext>
                </a:extLst>
              </a:tr>
              <a:tr h="169879">
                <a:tc>
                  <a:txBody>
                    <a:bodyPr/>
                    <a:lstStyle/>
                    <a:p>
                      <a:pPr algn="l" rtl="0" fontAlgn="ctr"/>
                      <a:r>
                        <a:rPr lang="es-CO" sz="900" b="0" i="0" u="none" strike="noStrike">
                          <a:solidFill>
                            <a:srgbClr val="000000"/>
                          </a:solidFill>
                          <a:effectLst/>
                          <a:latin typeface="Arial" panose="020B0604020202020204" pitchFamily="34" charset="0"/>
                        </a:rPr>
                        <a:t>Administrativa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7F3"/>
                    </a:solidFill>
                  </a:tcPr>
                </a:tc>
                <a:extLst>
                  <a:ext uri="{0D108BD9-81ED-4DB2-BD59-A6C34878D82A}">
                    <a16:rowId xmlns:a16="http://schemas.microsoft.com/office/drawing/2014/main" val="3741582001"/>
                  </a:ext>
                </a:extLst>
              </a:tr>
              <a:tr h="169879">
                <a:tc>
                  <a:txBody>
                    <a:bodyPr/>
                    <a:lstStyle/>
                    <a:p>
                      <a:pPr algn="l" rtl="0" fontAlgn="ctr"/>
                      <a:r>
                        <a:rPr lang="es-CO" sz="900" b="0" i="0" u="none" strike="noStrike">
                          <a:solidFill>
                            <a:srgbClr val="000000"/>
                          </a:solidFill>
                          <a:effectLst/>
                          <a:latin typeface="Arial" panose="020B0604020202020204" pitchFamily="34" charset="0"/>
                        </a:rPr>
                        <a:t>Vicepresidencia Jurídica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BFB"/>
                    </a:solidFill>
                  </a:tcPr>
                </a:tc>
                <a:extLst>
                  <a:ext uri="{0D108BD9-81ED-4DB2-BD59-A6C34878D82A}">
                    <a16:rowId xmlns:a16="http://schemas.microsoft.com/office/drawing/2014/main" val="3254802045"/>
                  </a:ext>
                </a:extLst>
              </a:tr>
              <a:tr h="169879">
                <a:tc>
                  <a:txBody>
                    <a:bodyPr/>
                    <a:lstStyle/>
                    <a:p>
                      <a:pPr algn="l" rtl="0" fontAlgn="ctr"/>
                      <a:r>
                        <a:rPr lang="es-CO" sz="900" b="0" i="0" u="none" strike="noStrike">
                          <a:solidFill>
                            <a:srgbClr val="000000"/>
                          </a:solidFill>
                          <a:effectLst/>
                          <a:latin typeface="Arial" panose="020B0604020202020204" pitchFamily="34" charset="0"/>
                        </a:rPr>
                        <a:t>Control Interno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0.49%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extLst>
                  <a:ext uri="{0D108BD9-81ED-4DB2-BD59-A6C34878D82A}">
                    <a16:rowId xmlns:a16="http://schemas.microsoft.com/office/drawing/2014/main" val="1317024634"/>
                  </a:ext>
                </a:extLst>
              </a:tr>
              <a:tr h="169879">
                <a:tc>
                  <a:txBody>
                    <a:bodyPr/>
                    <a:lstStyle/>
                    <a:p>
                      <a:pPr algn="l" rtl="0" fontAlgn="ctr"/>
                      <a:r>
                        <a:rPr lang="es-CO" sz="900" b="0" i="0" u="none" strike="noStrike">
                          <a:solidFill>
                            <a:srgbClr val="000000"/>
                          </a:solidFill>
                          <a:effectLst/>
                          <a:latin typeface="Arial" panose="020B0604020202020204" pitchFamily="34" charset="0"/>
                        </a:rPr>
                        <a:t>Gerencia Sociedades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0.49%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extLst>
                  <a:ext uri="{0D108BD9-81ED-4DB2-BD59-A6C34878D82A}">
                    <a16:rowId xmlns:a16="http://schemas.microsoft.com/office/drawing/2014/main" val="180726649"/>
                  </a:ext>
                </a:extLst>
              </a:tr>
              <a:tr h="287795">
                <a:tc>
                  <a:txBody>
                    <a:bodyPr/>
                    <a:lstStyle/>
                    <a:p>
                      <a:pPr algn="l" rtl="0" fontAlgn="ctr"/>
                      <a:r>
                        <a:rPr lang="es-CO" sz="900" b="0" i="0" u="none" strike="noStrike">
                          <a:solidFill>
                            <a:srgbClr val="000000"/>
                          </a:solidFill>
                          <a:effectLst/>
                          <a:latin typeface="Arial" panose="020B0604020202020204" pitchFamily="34" charset="0"/>
                        </a:rPr>
                        <a:t>Vicepresidencia Bienes Inmuebles y Muebles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CO"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Arial" panose="020B0604020202020204" pitchFamily="34" charset="0"/>
                        </a:rPr>
                        <a:t>0.49%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extLst>
                  <a:ext uri="{0D108BD9-81ED-4DB2-BD59-A6C34878D82A}">
                    <a16:rowId xmlns:a16="http://schemas.microsoft.com/office/drawing/2014/main" val="1617959717"/>
                  </a:ext>
                </a:extLst>
              </a:tr>
              <a:tr h="169879">
                <a:tc>
                  <a:txBody>
                    <a:bodyPr/>
                    <a:lstStyle/>
                    <a:p>
                      <a:pPr algn="ctr" rtl="0" fontAlgn="ctr"/>
                      <a:r>
                        <a:rPr lang="es-CO" sz="900" b="1" i="0" u="none" strike="noStrike">
                          <a:solidFill>
                            <a:srgbClr val="000000"/>
                          </a:solidFill>
                          <a:effectLst/>
                          <a:latin typeface="Arial" panose="020B0604020202020204" pitchFamily="34" charset="0"/>
                        </a:rPr>
                        <a:t>Total general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rtl="0" fontAlgn="ctr"/>
                      <a:r>
                        <a:rPr lang="es-CO" sz="900" b="1" i="0" u="none" strike="noStrike">
                          <a:solidFill>
                            <a:srgbClr val="000000"/>
                          </a:solidFill>
                          <a:effectLst/>
                          <a:latin typeface="Arial" panose="020B0604020202020204" pitchFamily="34" charset="0"/>
                        </a:rPr>
                        <a:t>204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rtl="0" fontAlgn="ctr"/>
                      <a:r>
                        <a:rPr lang="es-CO" sz="900" b="1" i="0" u="none" strike="noStrike" dirty="0">
                          <a:solidFill>
                            <a:srgbClr val="000000"/>
                          </a:solidFill>
                          <a:effectLst/>
                          <a:latin typeface="Arial" panose="020B060402020202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17268042"/>
                  </a:ext>
                </a:extLst>
              </a:tr>
            </a:tbl>
          </a:graphicData>
        </a:graphic>
      </p:graphicFrame>
      <p:sp>
        <p:nvSpPr>
          <p:cNvPr id="66" name="CuadroTexto 65">
            <a:extLst>
              <a:ext uri="{FF2B5EF4-FFF2-40B4-BE49-F238E27FC236}">
                <a16:creationId xmlns:a16="http://schemas.microsoft.com/office/drawing/2014/main" id="{C7DCF51C-2840-4025-9D93-51C815301238}"/>
              </a:ext>
            </a:extLst>
          </p:cNvPr>
          <p:cNvSpPr txBox="1"/>
          <p:nvPr/>
        </p:nvSpPr>
        <p:spPr>
          <a:xfrm>
            <a:off x="-71148" y="1263296"/>
            <a:ext cx="4185947" cy="369332"/>
          </a:xfrm>
          <a:prstGeom prst="rect">
            <a:avLst/>
          </a:prstGeom>
          <a:noFill/>
        </p:spPr>
        <p:txBody>
          <a:bodyPr wrap="square" rtlCol="0">
            <a:spAutoFit/>
          </a:bodyPr>
          <a:lstStyle/>
          <a:p>
            <a:pPr algn="ctr"/>
            <a:r>
              <a:rPr lang="es-ES" dirty="0"/>
              <a:t>Número de indicadores por objetivos </a:t>
            </a:r>
          </a:p>
        </p:txBody>
      </p:sp>
      <p:sp>
        <p:nvSpPr>
          <p:cNvPr id="69" name="CuadroTexto 68">
            <a:extLst>
              <a:ext uri="{FF2B5EF4-FFF2-40B4-BE49-F238E27FC236}">
                <a16:creationId xmlns:a16="http://schemas.microsoft.com/office/drawing/2014/main" id="{3F1B49CE-8F79-4B38-95C1-FE541F284152}"/>
              </a:ext>
            </a:extLst>
          </p:cNvPr>
          <p:cNvSpPr txBox="1"/>
          <p:nvPr/>
        </p:nvSpPr>
        <p:spPr>
          <a:xfrm>
            <a:off x="7139031" y="1257161"/>
            <a:ext cx="4185947" cy="369332"/>
          </a:xfrm>
          <a:prstGeom prst="rect">
            <a:avLst/>
          </a:prstGeom>
          <a:noFill/>
        </p:spPr>
        <p:txBody>
          <a:bodyPr wrap="square" rtlCol="0">
            <a:spAutoFit/>
          </a:bodyPr>
          <a:lstStyle/>
          <a:p>
            <a:r>
              <a:rPr lang="es-ES" dirty="0"/>
              <a:t>Número indicadores por área </a:t>
            </a:r>
          </a:p>
        </p:txBody>
      </p:sp>
    </p:spTree>
    <p:extLst>
      <p:ext uri="{BB962C8B-B14F-4D97-AF65-F5344CB8AC3E}">
        <p14:creationId xmlns:p14="http://schemas.microsoft.com/office/powerpoint/2010/main" val="42682160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2" name="Imagen 1">
            <a:extLst>
              <a:ext uri="{FF2B5EF4-FFF2-40B4-BE49-F238E27FC236}">
                <a16:creationId xmlns:a16="http://schemas.microsoft.com/office/drawing/2014/main" id="{B557A941-D6E6-408E-BE42-44EE94B5DAD8}"/>
              </a:ext>
            </a:extLst>
          </p:cNvPr>
          <p:cNvPicPr>
            <a:picLocks noChangeAspect="1"/>
          </p:cNvPicPr>
          <p:nvPr/>
        </p:nvPicPr>
        <p:blipFill>
          <a:blip r:embed="rId4"/>
          <a:stretch>
            <a:fillRect/>
          </a:stretch>
        </p:blipFill>
        <p:spPr>
          <a:xfrm>
            <a:off x="304799" y="1606833"/>
            <a:ext cx="5479782" cy="4954388"/>
          </a:xfrm>
          <a:prstGeom prst="rect">
            <a:avLst/>
          </a:prstGeom>
        </p:spPr>
      </p:pic>
      <p:cxnSp>
        <p:nvCxnSpPr>
          <p:cNvPr id="6" name="Conector: angular 5">
            <a:extLst>
              <a:ext uri="{FF2B5EF4-FFF2-40B4-BE49-F238E27FC236}">
                <a16:creationId xmlns:a16="http://schemas.microsoft.com/office/drawing/2014/main" id="{1BDFAAC1-6356-4705-925A-F1FB9167CCDA}"/>
              </a:ext>
            </a:extLst>
          </p:cNvPr>
          <p:cNvCxnSpPr/>
          <p:nvPr/>
        </p:nvCxnSpPr>
        <p:spPr>
          <a:xfrm flipV="1">
            <a:off x="5784581" y="1748589"/>
            <a:ext cx="1723124" cy="1106906"/>
          </a:xfrm>
          <a:prstGeom prst="bentConnector3">
            <a:avLst>
              <a:gd name="adj1" fmla="val 46276"/>
            </a:avLst>
          </a:prstGeom>
          <a:ln>
            <a:tailEnd type="triangle"/>
          </a:ln>
        </p:spPr>
        <p:style>
          <a:lnRef idx="1">
            <a:schemeClr val="accent6"/>
          </a:lnRef>
          <a:fillRef idx="0">
            <a:schemeClr val="accent6"/>
          </a:fillRef>
          <a:effectRef idx="0">
            <a:schemeClr val="accent6"/>
          </a:effectRef>
          <a:fontRef idx="minor">
            <a:schemeClr val="tx1"/>
          </a:fontRef>
        </p:style>
      </p:cxnSp>
      <p:sp>
        <p:nvSpPr>
          <p:cNvPr id="15" name="CuadroTexto 14">
            <a:extLst>
              <a:ext uri="{FF2B5EF4-FFF2-40B4-BE49-F238E27FC236}">
                <a16:creationId xmlns:a16="http://schemas.microsoft.com/office/drawing/2014/main" id="{CDF71FA9-F9F3-40B9-90BD-CF57B60436C1}"/>
              </a:ext>
            </a:extLst>
          </p:cNvPr>
          <p:cNvSpPr txBox="1"/>
          <p:nvPr/>
        </p:nvSpPr>
        <p:spPr>
          <a:xfrm>
            <a:off x="7536250" y="1511369"/>
            <a:ext cx="3272691"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dirty="0"/>
              <a:t>313 Contratos de Arrendamiento</a:t>
            </a:r>
          </a:p>
          <a:p>
            <a:pPr algn="ctr"/>
            <a:r>
              <a:rPr lang="es-ES" dirty="0"/>
              <a:t>2.504 Estimados de Renta</a:t>
            </a:r>
          </a:p>
        </p:txBody>
      </p:sp>
      <p:cxnSp>
        <p:nvCxnSpPr>
          <p:cNvPr id="19" name="Conector: angular 18">
            <a:extLst>
              <a:ext uri="{FF2B5EF4-FFF2-40B4-BE49-F238E27FC236}">
                <a16:creationId xmlns:a16="http://schemas.microsoft.com/office/drawing/2014/main" id="{5B0A234C-3135-47D8-9417-E199DDED52B3}"/>
              </a:ext>
            </a:extLst>
          </p:cNvPr>
          <p:cNvCxnSpPr>
            <a:cxnSpLocks/>
          </p:cNvCxnSpPr>
          <p:nvPr/>
        </p:nvCxnSpPr>
        <p:spPr>
          <a:xfrm flipV="1">
            <a:off x="5742076" y="3429000"/>
            <a:ext cx="1762090" cy="602038"/>
          </a:xfrm>
          <a:prstGeom prst="bentConnector3">
            <a:avLst>
              <a:gd name="adj1" fmla="val 68208"/>
            </a:avLst>
          </a:prstGeom>
          <a:ln>
            <a:tailEnd type="triangle"/>
          </a:ln>
        </p:spPr>
        <p:style>
          <a:lnRef idx="1">
            <a:schemeClr val="accent6"/>
          </a:lnRef>
          <a:fillRef idx="0">
            <a:schemeClr val="accent6"/>
          </a:fillRef>
          <a:effectRef idx="0">
            <a:schemeClr val="accent6"/>
          </a:effectRef>
          <a:fontRef idx="minor">
            <a:schemeClr val="tx1"/>
          </a:fontRef>
        </p:style>
      </p:cxnSp>
      <p:sp>
        <p:nvSpPr>
          <p:cNvPr id="22" name="CuadroTexto 21">
            <a:extLst>
              <a:ext uri="{FF2B5EF4-FFF2-40B4-BE49-F238E27FC236}">
                <a16:creationId xmlns:a16="http://schemas.microsoft.com/office/drawing/2014/main" id="{766133FF-F823-4058-A05A-DA9264224FDD}"/>
              </a:ext>
            </a:extLst>
          </p:cNvPr>
          <p:cNvSpPr txBox="1"/>
          <p:nvPr/>
        </p:nvSpPr>
        <p:spPr>
          <a:xfrm>
            <a:off x="7539789" y="2506508"/>
            <a:ext cx="1686680"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dirty="0"/>
              <a:t>6.021 USD/ EUR</a:t>
            </a:r>
          </a:p>
        </p:txBody>
      </p:sp>
      <p:cxnSp>
        <p:nvCxnSpPr>
          <p:cNvPr id="23" name="Conector: angular 22">
            <a:extLst>
              <a:ext uri="{FF2B5EF4-FFF2-40B4-BE49-F238E27FC236}">
                <a16:creationId xmlns:a16="http://schemas.microsoft.com/office/drawing/2014/main" id="{2DB98C1C-C5FA-40C1-9312-D18773302887}"/>
              </a:ext>
            </a:extLst>
          </p:cNvPr>
          <p:cNvCxnSpPr>
            <a:cxnSpLocks/>
          </p:cNvCxnSpPr>
          <p:nvPr/>
        </p:nvCxnSpPr>
        <p:spPr>
          <a:xfrm flipV="1">
            <a:off x="5706586" y="2731986"/>
            <a:ext cx="1808133" cy="591500"/>
          </a:xfrm>
          <a:prstGeom prst="bentConnector3">
            <a:avLst>
              <a:gd name="adj1" fmla="val 62421"/>
            </a:avLst>
          </a:prstGeom>
          <a:ln>
            <a:tailEnd type="triangle"/>
          </a:ln>
        </p:spPr>
        <p:style>
          <a:lnRef idx="1">
            <a:schemeClr val="accent6"/>
          </a:lnRef>
          <a:fillRef idx="0">
            <a:schemeClr val="accent6"/>
          </a:fillRef>
          <a:effectRef idx="0">
            <a:schemeClr val="accent6"/>
          </a:effectRef>
          <a:fontRef idx="minor">
            <a:schemeClr val="tx1"/>
          </a:fontRef>
        </p:style>
      </p:cxnSp>
      <p:sp>
        <p:nvSpPr>
          <p:cNvPr id="29" name="CuadroTexto 28">
            <a:extLst>
              <a:ext uri="{FF2B5EF4-FFF2-40B4-BE49-F238E27FC236}">
                <a16:creationId xmlns:a16="http://schemas.microsoft.com/office/drawing/2014/main" id="{FDEEDB29-4A58-4959-A136-A1D6394B0E1F}"/>
              </a:ext>
            </a:extLst>
          </p:cNvPr>
          <p:cNvSpPr txBox="1"/>
          <p:nvPr/>
        </p:nvSpPr>
        <p:spPr>
          <a:xfrm>
            <a:off x="8272783" y="3138475"/>
            <a:ext cx="1305229"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dirty="0"/>
              <a:t>1.490 Folios</a:t>
            </a:r>
          </a:p>
          <a:p>
            <a:pPr algn="ctr"/>
            <a:r>
              <a:rPr lang="es-ES" dirty="0"/>
              <a:t>6.821 Folio </a:t>
            </a:r>
          </a:p>
        </p:txBody>
      </p:sp>
      <p:cxnSp>
        <p:nvCxnSpPr>
          <p:cNvPr id="30" name="Conector: angular 29">
            <a:extLst>
              <a:ext uri="{FF2B5EF4-FFF2-40B4-BE49-F238E27FC236}">
                <a16:creationId xmlns:a16="http://schemas.microsoft.com/office/drawing/2014/main" id="{DF48CF66-3E20-4650-82D8-780CE1325C62}"/>
              </a:ext>
            </a:extLst>
          </p:cNvPr>
          <p:cNvCxnSpPr>
            <a:cxnSpLocks/>
            <a:endCxn id="33" idx="1"/>
          </p:cNvCxnSpPr>
          <p:nvPr/>
        </p:nvCxnSpPr>
        <p:spPr>
          <a:xfrm>
            <a:off x="5706586" y="4281131"/>
            <a:ext cx="1828237" cy="55066"/>
          </a:xfrm>
          <a:prstGeom prst="bentConnector3">
            <a:avLst>
              <a:gd name="adj1" fmla="val 66672"/>
            </a:avLst>
          </a:prstGeom>
          <a:ln>
            <a:tailEnd type="triangle"/>
          </a:ln>
        </p:spPr>
        <p:style>
          <a:lnRef idx="1">
            <a:schemeClr val="accent6"/>
          </a:lnRef>
          <a:fillRef idx="0">
            <a:schemeClr val="accent6"/>
          </a:fillRef>
          <a:effectRef idx="0">
            <a:schemeClr val="accent6"/>
          </a:effectRef>
          <a:fontRef idx="minor">
            <a:schemeClr val="tx1"/>
          </a:fontRef>
        </p:style>
      </p:cxnSp>
      <p:sp>
        <p:nvSpPr>
          <p:cNvPr id="33" name="CuadroTexto 32">
            <a:extLst>
              <a:ext uri="{FF2B5EF4-FFF2-40B4-BE49-F238E27FC236}">
                <a16:creationId xmlns:a16="http://schemas.microsoft.com/office/drawing/2014/main" id="{7E719650-C448-41AB-9AA3-3C8D011383F4}"/>
              </a:ext>
            </a:extLst>
          </p:cNvPr>
          <p:cNvSpPr txBox="1"/>
          <p:nvPr/>
        </p:nvSpPr>
        <p:spPr>
          <a:xfrm>
            <a:off x="7534823" y="4013031"/>
            <a:ext cx="3687035"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dirty="0"/>
              <a:t>6.007 semovientes</a:t>
            </a:r>
          </a:p>
          <a:p>
            <a:pPr algn="ctr"/>
            <a:r>
              <a:rPr lang="es-ES" dirty="0"/>
              <a:t>5.256 Semovientes proyectados 2019</a:t>
            </a:r>
          </a:p>
        </p:txBody>
      </p:sp>
      <p:cxnSp>
        <p:nvCxnSpPr>
          <p:cNvPr id="37" name="Conector: angular 36">
            <a:extLst>
              <a:ext uri="{FF2B5EF4-FFF2-40B4-BE49-F238E27FC236}">
                <a16:creationId xmlns:a16="http://schemas.microsoft.com/office/drawing/2014/main" id="{86C9D75E-EB55-4BFC-85D9-4F8436CFA80A}"/>
              </a:ext>
            </a:extLst>
          </p:cNvPr>
          <p:cNvCxnSpPr>
            <a:cxnSpLocks/>
            <a:endCxn id="38" idx="1"/>
          </p:cNvCxnSpPr>
          <p:nvPr/>
        </p:nvCxnSpPr>
        <p:spPr>
          <a:xfrm>
            <a:off x="5784581" y="4910427"/>
            <a:ext cx="1783225" cy="363945"/>
          </a:xfrm>
          <a:prstGeom prst="bentConnector3">
            <a:avLst>
              <a:gd name="adj1" fmla="val 50000"/>
            </a:avLst>
          </a:prstGeom>
          <a:ln>
            <a:tailEnd type="triangle"/>
          </a:ln>
        </p:spPr>
        <p:style>
          <a:lnRef idx="1">
            <a:schemeClr val="accent6"/>
          </a:lnRef>
          <a:fillRef idx="0">
            <a:schemeClr val="accent6"/>
          </a:fillRef>
          <a:effectRef idx="0">
            <a:schemeClr val="accent6"/>
          </a:effectRef>
          <a:fontRef idx="minor">
            <a:schemeClr val="tx1"/>
          </a:fontRef>
        </p:style>
      </p:cxnSp>
      <p:sp>
        <p:nvSpPr>
          <p:cNvPr id="38" name="CuadroTexto 37">
            <a:extLst>
              <a:ext uri="{FF2B5EF4-FFF2-40B4-BE49-F238E27FC236}">
                <a16:creationId xmlns:a16="http://schemas.microsoft.com/office/drawing/2014/main" id="{F7B88121-A64D-4A30-9681-3B03FA4F5B95}"/>
              </a:ext>
            </a:extLst>
          </p:cNvPr>
          <p:cNvSpPr txBox="1"/>
          <p:nvPr/>
        </p:nvSpPr>
        <p:spPr>
          <a:xfrm>
            <a:off x="7567806" y="4951206"/>
            <a:ext cx="2323906"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dirty="0"/>
              <a:t>19 Sociedades </a:t>
            </a:r>
          </a:p>
          <a:p>
            <a:pPr algn="ctr"/>
            <a:r>
              <a:rPr lang="es-ES" dirty="0"/>
              <a:t>22 Bancas de Inversión</a:t>
            </a:r>
          </a:p>
        </p:txBody>
      </p:sp>
      <p:sp>
        <p:nvSpPr>
          <p:cNvPr id="42" name="CuadroTexto 41">
            <a:extLst>
              <a:ext uri="{FF2B5EF4-FFF2-40B4-BE49-F238E27FC236}">
                <a16:creationId xmlns:a16="http://schemas.microsoft.com/office/drawing/2014/main" id="{857CD8F8-7F1A-4F9F-B3FF-1AE4C86B9B5E}"/>
              </a:ext>
            </a:extLst>
          </p:cNvPr>
          <p:cNvSpPr txBox="1"/>
          <p:nvPr/>
        </p:nvSpPr>
        <p:spPr>
          <a:xfrm>
            <a:off x="8280805" y="5825531"/>
            <a:ext cx="1305230"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dirty="0"/>
              <a:t>870 Folios</a:t>
            </a:r>
          </a:p>
          <a:p>
            <a:pPr algn="ctr"/>
            <a:r>
              <a:rPr lang="es-ES" dirty="0"/>
              <a:t>3.107 Folios</a:t>
            </a:r>
          </a:p>
        </p:txBody>
      </p:sp>
      <p:cxnSp>
        <p:nvCxnSpPr>
          <p:cNvPr id="43" name="Conector: angular 42">
            <a:extLst>
              <a:ext uri="{FF2B5EF4-FFF2-40B4-BE49-F238E27FC236}">
                <a16:creationId xmlns:a16="http://schemas.microsoft.com/office/drawing/2014/main" id="{044008A7-43C4-444B-8B00-27F8062AE24B}"/>
              </a:ext>
            </a:extLst>
          </p:cNvPr>
          <p:cNvCxnSpPr>
            <a:cxnSpLocks/>
            <a:endCxn id="42" idx="1"/>
          </p:cNvCxnSpPr>
          <p:nvPr/>
        </p:nvCxnSpPr>
        <p:spPr>
          <a:xfrm>
            <a:off x="5787641" y="5111112"/>
            <a:ext cx="2493164" cy="1037585"/>
          </a:xfrm>
          <a:prstGeom prst="bentConnector3">
            <a:avLst>
              <a:gd name="adj1" fmla="val 50000"/>
            </a:avLst>
          </a:prstGeom>
          <a:ln>
            <a:tailEnd type="triangle"/>
          </a:ln>
        </p:spPr>
        <p:style>
          <a:lnRef idx="1">
            <a:schemeClr val="accent6"/>
          </a:lnRef>
          <a:fillRef idx="0">
            <a:schemeClr val="accent6"/>
          </a:fillRef>
          <a:effectRef idx="0">
            <a:schemeClr val="accent6"/>
          </a:effectRef>
          <a:fontRef idx="minor">
            <a:schemeClr val="tx1"/>
          </a:fontRef>
        </p:style>
      </p:cxnSp>
      <p:sp>
        <p:nvSpPr>
          <p:cNvPr id="18" name="CuadroTexto 17">
            <a:extLst>
              <a:ext uri="{FF2B5EF4-FFF2-40B4-BE49-F238E27FC236}">
                <a16:creationId xmlns:a16="http://schemas.microsoft.com/office/drawing/2014/main" id="{CC8BBBF6-0A91-429E-B599-E4D3CF719870}"/>
              </a:ext>
            </a:extLst>
          </p:cNvPr>
          <p:cNvSpPr txBox="1"/>
          <p:nvPr/>
        </p:nvSpPr>
        <p:spPr>
          <a:xfrm>
            <a:off x="1777094" y="52845"/>
            <a:ext cx="7296657" cy="954107"/>
          </a:xfrm>
          <a:prstGeom prst="rect">
            <a:avLst/>
          </a:prstGeom>
          <a:noFill/>
        </p:spPr>
        <p:txBody>
          <a:bodyPr wrap="square" rtlCol="0">
            <a:spAutoFit/>
          </a:bodyPr>
          <a:lstStyle/>
          <a:p>
            <a:r>
              <a:rPr lang="es-CO" sz="2800" dirty="0">
                <a:solidFill>
                  <a:srgbClr val="002060"/>
                </a:solidFill>
              </a:rPr>
              <a:t>3. Resumen de Indicadores Estratégicos </a:t>
            </a:r>
          </a:p>
          <a:p>
            <a:r>
              <a:rPr lang="es-CO" sz="2800" dirty="0">
                <a:solidFill>
                  <a:srgbClr val="002060"/>
                </a:solidFill>
              </a:rPr>
              <a:t>del plan de acción</a:t>
            </a:r>
          </a:p>
        </p:txBody>
      </p:sp>
      <p:sp>
        <p:nvSpPr>
          <p:cNvPr id="20" name="CuadroTexto 19">
            <a:extLst>
              <a:ext uri="{FF2B5EF4-FFF2-40B4-BE49-F238E27FC236}">
                <a16:creationId xmlns:a16="http://schemas.microsoft.com/office/drawing/2014/main" id="{0B0F8E3D-2C0A-40ED-B33C-A1359EE44649}"/>
              </a:ext>
            </a:extLst>
          </p:cNvPr>
          <p:cNvSpPr txBox="1"/>
          <p:nvPr/>
        </p:nvSpPr>
        <p:spPr>
          <a:xfrm>
            <a:off x="-20617" y="1259767"/>
            <a:ext cx="5586123" cy="369332"/>
          </a:xfrm>
          <a:prstGeom prst="rect">
            <a:avLst/>
          </a:prstGeom>
          <a:noFill/>
        </p:spPr>
        <p:txBody>
          <a:bodyPr wrap="square" rtlCol="0">
            <a:spAutoFit/>
          </a:bodyPr>
          <a:lstStyle/>
          <a:p>
            <a:pPr algn="ctr"/>
            <a:r>
              <a:rPr lang="es-ES" dirty="0"/>
              <a:t>Conceptos principales para establecimiento de metas</a:t>
            </a:r>
          </a:p>
        </p:txBody>
      </p:sp>
    </p:spTree>
    <p:extLst>
      <p:ext uri="{BB962C8B-B14F-4D97-AF65-F5344CB8AC3E}">
        <p14:creationId xmlns:p14="http://schemas.microsoft.com/office/powerpoint/2010/main" val="32666681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FA31046C-039D-4B27-8709-BFB0917164E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3" name="Imagen 82">
            <a:extLst>
              <a:ext uri="{FF2B5EF4-FFF2-40B4-BE49-F238E27FC236}">
                <a16:creationId xmlns:a16="http://schemas.microsoft.com/office/drawing/2014/main" id="{F9FAB733-4D85-4135-9D01-A5DE25845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4" name="Imagen 83">
            <a:extLst>
              <a:ext uri="{FF2B5EF4-FFF2-40B4-BE49-F238E27FC236}">
                <a16:creationId xmlns:a16="http://schemas.microsoft.com/office/drawing/2014/main" id="{C75A1C0F-DE34-4DC1-9C10-D58688A05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382" y="-18542"/>
            <a:ext cx="4150360" cy="713105"/>
          </a:xfrm>
          <a:prstGeom prst="rect">
            <a:avLst/>
          </a:prstGeom>
        </p:spPr>
      </p:pic>
      <p:sp>
        <p:nvSpPr>
          <p:cNvPr id="48" name="CuadroTexto 47">
            <a:extLst>
              <a:ext uri="{FF2B5EF4-FFF2-40B4-BE49-F238E27FC236}">
                <a16:creationId xmlns:a16="http://schemas.microsoft.com/office/drawing/2014/main" id="{34CB4E51-035D-4157-8338-D76A504C4ADE}"/>
              </a:ext>
            </a:extLst>
          </p:cNvPr>
          <p:cNvSpPr txBox="1"/>
          <p:nvPr/>
        </p:nvSpPr>
        <p:spPr>
          <a:xfrm>
            <a:off x="1777094" y="52845"/>
            <a:ext cx="7296657" cy="954107"/>
          </a:xfrm>
          <a:prstGeom prst="rect">
            <a:avLst/>
          </a:prstGeom>
          <a:noFill/>
        </p:spPr>
        <p:txBody>
          <a:bodyPr wrap="square" rtlCol="0">
            <a:spAutoFit/>
          </a:bodyPr>
          <a:lstStyle/>
          <a:p>
            <a:r>
              <a:rPr lang="es-CO" sz="2800" dirty="0">
                <a:solidFill>
                  <a:srgbClr val="002060"/>
                </a:solidFill>
              </a:rPr>
              <a:t>3. Resumen de Indicadores Estratégicos </a:t>
            </a:r>
          </a:p>
          <a:p>
            <a:r>
              <a:rPr lang="es-CO" sz="2800" dirty="0">
                <a:solidFill>
                  <a:srgbClr val="002060"/>
                </a:solidFill>
              </a:rPr>
              <a:t>del plan de acción</a:t>
            </a:r>
          </a:p>
        </p:txBody>
      </p:sp>
      <p:sp>
        <p:nvSpPr>
          <p:cNvPr id="63" name="CuadroTexto 62">
            <a:extLst>
              <a:ext uri="{FF2B5EF4-FFF2-40B4-BE49-F238E27FC236}">
                <a16:creationId xmlns:a16="http://schemas.microsoft.com/office/drawing/2014/main" id="{8CC66E64-AF18-4433-9CE7-C62657012BA1}"/>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
        <p:nvSpPr>
          <p:cNvPr id="2" name="Rectángulo 1">
            <a:extLst>
              <a:ext uri="{FF2B5EF4-FFF2-40B4-BE49-F238E27FC236}">
                <a16:creationId xmlns:a16="http://schemas.microsoft.com/office/drawing/2014/main" id="{61AEB87D-A3A6-4844-A009-E1B76F4AF3A0}"/>
              </a:ext>
            </a:extLst>
          </p:cNvPr>
          <p:cNvSpPr/>
          <p:nvPr/>
        </p:nvSpPr>
        <p:spPr>
          <a:xfrm>
            <a:off x="61959" y="1932646"/>
            <a:ext cx="2107965"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400" dirty="0"/>
              <a:t>1. Transferir a la nación recursos para destinaciones especificas en cuatro años</a:t>
            </a:r>
          </a:p>
        </p:txBody>
      </p:sp>
      <p:sp>
        <p:nvSpPr>
          <p:cNvPr id="4" name="Abrir llave 3">
            <a:extLst>
              <a:ext uri="{FF2B5EF4-FFF2-40B4-BE49-F238E27FC236}">
                <a16:creationId xmlns:a16="http://schemas.microsoft.com/office/drawing/2014/main" id="{E6B351C1-3F26-4182-98AD-BF432AAA75DD}"/>
              </a:ext>
            </a:extLst>
          </p:cNvPr>
          <p:cNvSpPr/>
          <p:nvPr/>
        </p:nvSpPr>
        <p:spPr>
          <a:xfrm>
            <a:off x="2192848" y="1702584"/>
            <a:ext cx="495300" cy="135643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7" name="Rectángulo 6">
            <a:extLst>
              <a:ext uri="{FF2B5EF4-FFF2-40B4-BE49-F238E27FC236}">
                <a16:creationId xmlns:a16="http://schemas.microsoft.com/office/drawing/2014/main" id="{8DB4206E-2CB9-41B4-B873-BAAC5E0A7585}"/>
              </a:ext>
            </a:extLst>
          </p:cNvPr>
          <p:cNvSpPr/>
          <p:nvPr/>
        </p:nvSpPr>
        <p:spPr>
          <a:xfrm>
            <a:off x="12992" y="1285530"/>
            <a:ext cx="1146468" cy="369332"/>
          </a:xfrm>
          <a:prstGeom prst="rect">
            <a:avLst/>
          </a:prstGeom>
        </p:spPr>
        <p:txBody>
          <a:bodyPr wrap="none">
            <a:spAutoFit/>
          </a:bodyPr>
          <a:lstStyle/>
          <a:p>
            <a:r>
              <a:rPr lang="es-CO" dirty="0">
                <a:solidFill>
                  <a:srgbClr val="000000"/>
                </a:solidFill>
                <a:latin typeface="Arial" panose="020B0604020202020204" pitchFamily="34" charset="0"/>
              </a:rPr>
              <a:t>Objetivos</a:t>
            </a:r>
            <a:endParaRPr lang="es-CO" dirty="0"/>
          </a:p>
        </p:txBody>
      </p:sp>
      <p:graphicFrame>
        <p:nvGraphicFramePr>
          <p:cNvPr id="15" name="Tabla 14">
            <a:extLst>
              <a:ext uri="{FF2B5EF4-FFF2-40B4-BE49-F238E27FC236}">
                <a16:creationId xmlns:a16="http://schemas.microsoft.com/office/drawing/2014/main" id="{D1864173-9CBB-4203-918F-F23DAF1A56CB}"/>
              </a:ext>
            </a:extLst>
          </p:cNvPr>
          <p:cNvGraphicFramePr>
            <a:graphicFrameLocks noGrp="1"/>
          </p:cNvGraphicFramePr>
          <p:nvPr>
            <p:extLst/>
          </p:nvPr>
        </p:nvGraphicFramePr>
        <p:xfrm>
          <a:off x="2758234" y="1768368"/>
          <a:ext cx="2822372" cy="1203744"/>
        </p:xfrm>
        <a:graphic>
          <a:graphicData uri="http://schemas.openxmlformats.org/drawingml/2006/table">
            <a:tbl>
              <a:tblPr/>
              <a:tblGrid>
                <a:gridCol w="1715025">
                  <a:extLst>
                    <a:ext uri="{9D8B030D-6E8A-4147-A177-3AD203B41FA5}">
                      <a16:colId xmlns:a16="http://schemas.microsoft.com/office/drawing/2014/main" val="2817607681"/>
                    </a:ext>
                  </a:extLst>
                </a:gridCol>
                <a:gridCol w="1107347">
                  <a:extLst>
                    <a:ext uri="{9D8B030D-6E8A-4147-A177-3AD203B41FA5}">
                      <a16:colId xmlns:a16="http://schemas.microsoft.com/office/drawing/2014/main" val="1165485901"/>
                    </a:ext>
                  </a:extLst>
                </a:gridCol>
              </a:tblGrid>
              <a:tr h="144426">
                <a:tc>
                  <a:txBody>
                    <a:bodyPr/>
                    <a:lstStyle/>
                    <a:p>
                      <a:pPr algn="ctr" fontAlgn="b"/>
                      <a:r>
                        <a:rPr lang="es-CO" sz="1000" b="0" i="0" u="none" strike="noStrike" dirty="0">
                          <a:solidFill>
                            <a:schemeClr val="bg1"/>
                          </a:solidFill>
                          <a:effectLst/>
                          <a:latin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1000" b="0" i="0" u="none" strike="noStrike" dirty="0">
                          <a:solidFill>
                            <a:schemeClr val="bg1"/>
                          </a:solidFill>
                          <a:effectLst/>
                          <a:latin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854424455"/>
                  </a:ext>
                </a:extLst>
              </a:tr>
              <a:tr h="269168">
                <a:tc>
                  <a:txBody>
                    <a:bodyPr/>
                    <a:lstStyle/>
                    <a:p>
                      <a:pPr algn="ctr" fontAlgn="ctr"/>
                      <a:r>
                        <a:rPr lang="es-CO" sz="800" b="0" i="0" u="none" strike="noStrike" dirty="0">
                          <a:solidFill>
                            <a:srgbClr val="000000"/>
                          </a:solidFill>
                          <a:effectLst/>
                          <a:latin typeface="Arial" panose="020B0604020202020204" pitchFamily="34" charset="0"/>
                        </a:rPr>
                        <a:t>Transferencias realizadas a la nación de Recursos Líquidos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 $ 130,416,000,000.00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7858969"/>
                  </a:ext>
                </a:extLst>
              </a:tr>
              <a:tr h="269168">
                <a:tc>
                  <a:txBody>
                    <a:bodyPr/>
                    <a:lstStyle/>
                    <a:p>
                      <a:pPr algn="ctr" fontAlgn="ctr"/>
                      <a:r>
                        <a:rPr lang="es-CO" sz="800" b="0" i="0" u="none" strike="noStrike" dirty="0">
                          <a:solidFill>
                            <a:srgbClr val="000000"/>
                          </a:solidFill>
                          <a:effectLst/>
                          <a:latin typeface="Arial" panose="020B0604020202020204" pitchFamily="34" charset="0"/>
                        </a:rPr>
                        <a:t>Gestión de Judicialización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 $ 1,037,472,968.00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6338848"/>
                  </a:ext>
                </a:extLst>
              </a:tr>
              <a:tr h="231081">
                <a:tc>
                  <a:txBody>
                    <a:bodyPr/>
                    <a:lstStyle/>
                    <a:p>
                      <a:pPr algn="ctr" fontAlgn="ctr"/>
                      <a:r>
                        <a:rPr lang="es-CO" sz="800" b="0" i="0" u="none" strike="noStrike" dirty="0">
                          <a:solidFill>
                            <a:srgbClr val="000000"/>
                          </a:solidFill>
                          <a:effectLst/>
                          <a:latin typeface="Arial" panose="020B0604020202020204" pitchFamily="34" charset="0"/>
                        </a:rPr>
                        <a:t>Transferencias realizadas a la Nación a través de Divisas monetizadas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 $ 18,065,000,000.00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834750"/>
                  </a:ext>
                </a:extLst>
              </a:tr>
              <a:tr h="269168">
                <a:tc>
                  <a:txBody>
                    <a:bodyPr/>
                    <a:lstStyle/>
                    <a:p>
                      <a:pPr algn="ctr" fontAlgn="ctr"/>
                      <a:r>
                        <a:rPr lang="es-CO" sz="800" b="0" i="0" u="none" strike="noStrike" dirty="0">
                          <a:solidFill>
                            <a:srgbClr val="000000"/>
                          </a:solidFill>
                          <a:effectLst/>
                          <a:latin typeface="Arial" panose="020B0604020202020204" pitchFamily="34" charset="0"/>
                        </a:rPr>
                        <a:t>Destinaciones </a:t>
                      </a:r>
                      <a:r>
                        <a:rPr lang="es-CO" sz="800" b="0" i="0" u="none" strike="noStrike" dirty="0" err="1">
                          <a:solidFill>
                            <a:srgbClr val="000000"/>
                          </a:solidFill>
                          <a:effectLst/>
                          <a:latin typeface="Arial" panose="020B0604020202020204" pitchFamily="34" charset="0"/>
                        </a:rPr>
                        <a:t>Fontur</a:t>
                      </a:r>
                      <a:r>
                        <a:rPr lang="es-CO" sz="800" b="0" i="0" u="none" strike="noStrike" dirty="0">
                          <a:solidFill>
                            <a:srgbClr val="000000"/>
                          </a:solidFill>
                          <a:effectLst/>
                          <a:latin typeface="Arial" panose="020B0604020202020204" pitchFamily="34" charset="0"/>
                        </a:rPr>
                        <a:t> de la Gerencia de Sociedades Activas en Proceso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7175795"/>
                  </a:ext>
                </a:extLst>
              </a:tr>
            </a:tbl>
          </a:graphicData>
        </a:graphic>
      </p:graphicFrame>
      <p:sp>
        <p:nvSpPr>
          <p:cNvPr id="25" name="Rectángulo 24">
            <a:extLst>
              <a:ext uri="{FF2B5EF4-FFF2-40B4-BE49-F238E27FC236}">
                <a16:creationId xmlns:a16="http://schemas.microsoft.com/office/drawing/2014/main" id="{CCD6EED5-E57D-4D7B-9ED3-9FA56BC7F7F3}"/>
              </a:ext>
            </a:extLst>
          </p:cNvPr>
          <p:cNvSpPr/>
          <p:nvPr/>
        </p:nvSpPr>
        <p:spPr>
          <a:xfrm>
            <a:off x="2758234" y="1280220"/>
            <a:ext cx="2159566" cy="369332"/>
          </a:xfrm>
          <a:prstGeom prst="rect">
            <a:avLst/>
          </a:prstGeom>
        </p:spPr>
        <p:txBody>
          <a:bodyPr wrap="none">
            <a:spAutoFit/>
          </a:bodyPr>
          <a:lstStyle/>
          <a:p>
            <a:r>
              <a:rPr lang="es-CO" dirty="0">
                <a:solidFill>
                  <a:srgbClr val="000000"/>
                </a:solidFill>
                <a:latin typeface="Arial" panose="020B0604020202020204" pitchFamily="34" charset="0"/>
              </a:rPr>
              <a:t>Indicadores claves </a:t>
            </a:r>
            <a:endParaRPr lang="es-CO" dirty="0"/>
          </a:p>
        </p:txBody>
      </p:sp>
      <p:sp>
        <p:nvSpPr>
          <p:cNvPr id="26" name="Rectángulo 25">
            <a:extLst>
              <a:ext uri="{FF2B5EF4-FFF2-40B4-BE49-F238E27FC236}">
                <a16:creationId xmlns:a16="http://schemas.microsoft.com/office/drawing/2014/main" id="{33C9BA74-9685-48AC-8080-E7C4B6F43366}"/>
              </a:ext>
            </a:extLst>
          </p:cNvPr>
          <p:cNvSpPr/>
          <p:nvPr/>
        </p:nvSpPr>
        <p:spPr>
          <a:xfrm>
            <a:off x="48633" y="3887520"/>
            <a:ext cx="2107965" cy="160043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400" dirty="0"/>
              <a:t>2. Generar ingresos a partir de la productividad de activos por diversos modelos de negocio y portafolio de servicios priorizando la venta masiva de activos</a:t>
            </a:r>
          </a:p>
        </p:txBody>
      </p:sp>
      <p:sp>
        <p:nvSpPr>
          <p:cNvPr id="27" name="Abrir llave 26">
            <a:extLst>
              <a:ext uri="{FF2B5EF4-FFF2-40B4-BE49-F238E27FC236}">
                <a16:creationId xmlns:a16="http://schemas.microsoft.com/office/drawing/2014/main" id="{3294E1FF-29C0-4D9F-9194-03D3964C830C}"/>
              </a:ext>
            </a:extLst>
          </p:cNvPr>
          <p:cNvSpPr/>
          <p:nvPr/>
        </p:nvSpPr>
        <p:spPr>
          <a:xfrm>
            <a:off x="2192847" y="3368477"/>
            <a:ext cx="664127" cy="28058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graphicFrame>
        <p:nvGraphicFramePr>
          <p:cNvPr id="16" name="Tabla 15">
            <a:extLst>
              <a:ext uri="{FF2B5EF4-FFF2-40B4-BE49-F238E27FC236}">
                <a16:creationId xmlns:a16="http://schemas.microsoft.com/office/drawing/2014/main" id="{6F88D00C-53CF-4342-9D08-4D71114F19F3}"/>
              </a:ext>
            </a:extLst>
          </p:cNvPr>
          <p:cNvGraphicFramePr>
            <a:graphicFrameLocks noGrp="1"/>
          </p:cNvGraphicFramePr>
          <p:nvPr>
            <p:extLst/>
          </p:nvPr>
        </p:nvGraphicFramePr>
        <p:xfrm>
          <a:off x="2758234" y="3460260"/>
          <a:ext cx="2822372" cy="2588100"/>
        </p:xfrm>
        <a:graphic>
          <a:graphicData uri="http://schemas.openxmlformats.org/drawingml/2006/table">
            <a:tbl>
              <a:tblPr/>
              <a:tblGrid>
                <a:gridCol w="1678777">
                  <a:extLst>
                    <a:ext uri="{9D8B030D-6E8A-4147-A177-3AD203B41FA5}">
                      <a16:colId xmlns:a16="http://schemas.microsoft.com/office/drawing/2014/main" val="1888153891"/>
                    </a:ext>
                  </a:extLst>
                </a:gridCol>
                <a:gridCol w="1143595">
                  <a:extLst>
                    <a:ext uri="{9D8B030D-6E8A-4147-A177-3AD203B41FA5}">
                      <a16:colId xmlns:a16="http://schemas.microsoft.com/office/drawing/2014/main" val="1683134179"/>
                    </a:ext>
                  </a:extLst>
                </a:gridCol>
              </a:tblGrid>
              <a:tr h="93250">
                <a:tc>
                  <a:txBody>
                    <a:bodyPr/>
                    <a:lstStyle/>
                    <a:p>
                      <a:pPr algn="ctr" fontAlgn="b"/>
                      <a:r>
                        <a:rPr lang="es-CO" sz="1000" b="0" i="0" u="none" strike="noStrike" dirty="0">
                          <a:solidFill>
                            <a:schemeClr val="bg1"/>
                          </a:solidFill>
                          <a:effectLst/>
                          <a:latin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1000" b="0" i="0" u="none" strike="noStrike" dirty="0">
                          <a:solidFill>
                            <a:schemeClr val="bg1"/>
                          </a:solidFill>
                          <a:effectLst/>
                          <a:latin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291023435"/>
                  </a:ext>
                </a:extLst>
              </a:tr>
              <a:tr h="284030">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Valor total de rendimientos esperados con recursos líquidos extintos y en proceso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 $ 19,454,000,000.00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3178086"/>
                  </a:ext>
                </a:extLst>
              </a:tr>
              <a:tr h="284030">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Comercialización de inmuebles</a:t>
                      </a:r>
                      <a:br>
                        <a:rPr lang="es-CO" sz="800" b="0" i="0" u="none" strike="noStrike" dirty="0">
                          <a:solidFill>
                            <a:srgbClr val="000000"/>
                          </a:solidFill>
                          <a:effectLst/>
                          <a:latin typeface="Arial" panose="020B0604020202020204" pitchFamily="34" charset="0"/>
                          <a:cs typeface="Arial" panose="020B0604020202020204" pitchFamily="34" charset="0"/>
                        </a:rPr>
                      </a:br>
                      <a:r>
                        <a:rPr lang="es-CO" sz="800" b="0" i="0" u="none" strike="noStrike" dirty="0">
                          <a:solidFill>
                            <a:srgbClr val="000000"/>
                          </a:solidFill>
                          <a:effectLst/>
                          <a:latin typeface="Arial" panose="020B0604020202020204" pitchFamily="34" charset="0"/>
                          <a:cs typeface="Arial" panose="020B0604020202020204" pitchFamily="34" charset="0"/>
                        </a:rPr>
                        <a:t>(Ventas directas - cuotas partes - Extintos y Enajenación temprana)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 $ 152,092,000,000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309763"/>
                  </a:ext>
                </a:extLst>
              </a:tr>
              <a:tr h="284030">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Venta de bienes Muebles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 $ 5,948,000,000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3973916"/>
                  </a:ext>
                </a:extLst>
              </a:tr>
              <a:tr h="284030">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Venta de Sociedades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 $106,396,000,000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3772438"/>
                  </a:ext>
                </a:extLst>
              </a:tr>
              <a:tr h="284030">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Recaudo por arrendamiento de inmuebles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$ 81,000,000,000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769473"/>
                  </a:ext>
                </a:extLst>
              </a:tr>
              <a:tr h="284030">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Contratos de arrendamiento nuevos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310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882306"/>
                  </a:ext>
                </a:extLst>
              </a:tr>
              <a:tr h="284030">
                <a:tc>
                  <a:txBody>
                    <a:bodyPr/>
                    <a:lstStyle/>
                    <a:p>
                      <a:pPr algn="ctr" fontAlgn="ctr"/>
                      <a:r>
                        <a:rPr lang="es-CO" sz="800" b="0" i="0" u="none" strike="noStrike" dirty="0">
                          <a:solidFill>
                            <a:srgbClr val="000000"/>
                          </a:solidFill>
                          <a:effectLst/>
                          <a:latin typeface="Arial" panose="020B0604020202020204" pitchFamily="34" charset="0"/>
                        </a:rPr>
                        <a:t>Nuevos contratos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$ 9,853,649,540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2780119"/>
                  </a:ext>
                </a:extLst>
              </a:tr>
              <a:tr h="284030">
                <a:tc>
                  <a:txBody>
                    <a:bodyPr/>
                    <a:lstStyle/>
                    <a:p>
                      <a:pPr algn="ctr" fontAlgn="ctr"/>
                      <a:r>
                        <a:rPr lang="es-CO" sz="800" b="0" i="0" u="none" strike="noStrike" dirty="0">
                          <a:solidFill>
                            <a:srgbClr val="000000"/>
                          </a:solidFill>
                          <a:effectLst/>
                          <a:latin typeface="Arial" panose="020B0604020202020204" pitchFamily="34" charset="0"/>
                        </a:rPr>
                        <a:t>Ventas Masivas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997177"/>
                  </a:ext>
                </a:extLst>
              </a:tr>
            </a:tbl>
          </a:graphicData>
        </a:graphic>
      </p:graphicFrame>
      <p:sp>
        <p:nvSpPr>
          <p:cNvPr id="39" name="Rectángulo 38">
            <a:extLst>
              <a:ext uri="{FF2B5EF4-FFF2-40B4-BE49-F238E27FC236}">
                <a16:creationId xmlns:a16="http://schemas.microsoft.com/office/drawing/2014/main" id="{2B5EF8B3-49BE-4C91-B91A-BEBED809503C}"/>
              </a:ext>
            </a:extLst>
          </p:cNvPr>
          <p:cNvSpPr/>
          <p:nvPr/>
        </p:nvSpPr>
        <p:spPr>
          <a:xfrm>
            <a:off x="6364149" y="2514660"/>
            <a:ext cx="2107965" cy="76944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100" dirty="0"/>
              <a:t>3. Optimizar los gastos de funcionamiento promoviendo la eficiencia de la administración de activos </a:t>
            </a:r>
          </a:p>
        </p:txBody>
      </p:sp>
      <p:sp>
        <p:nvSpPr>
          <p:cNvPr id="40" name="Abrir llave 39">
            <a:extLst>
              <a:ext uri="{FF2B5EF4-FFF2-40B4-BE49-F238E27FC236}">
                <a16:creationId xmlns:a16="http://schemas.microsoft.com/office/drawing/2014/main" id="{0886A423-82F3-4052-8EAD-3C80ED978811}"/>
              </a:ext>
            </a:extLst>
          </p:cNvPr>
          <p:cNvSpPr/>
          <p:nvPr/>
        </p:nvSpPr>
        <p:spPr>
          <a:xfrm>
            <a:off x="8508365" y="2536198"/>
            <a:ext cx="495300" cy="7263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41" name="Rectángulo 40">
            <a:extLst>
              <a:ext uri="{FF2B5EF4-FFF2-40B4-BE49-F238E27FC236}">
                <a16:creationId xmlns:a16="http://schemas.microsoft.com/office/drawing/2014/main" id="{FC44C306-9DF1-4E9F-B081-D55E6F096437}"/>
              </a:ext>
            </a:extLst>
          </p:cNvPr>
          <p:cNvSpPr/>
          <p:nvPr/>
        </p:nvSpPr>
        <p:spPr>
          <a:xfrm>
            <a:off x="6328509" y="1295933"/>
            <a:ext cx="1146468" cy="369332"/>
          </a:xfrm>
          <a:prstGeom prst="rect">
            <a:avLst/>
          </a:prstGeom>
        </p:spPr>
        <p:txBody>
          <a:bodyPr wrap="none">
            <a:spAutoFit/>
          </a:bodyPr>
          <a:lstStyle/>
          <a:p>
            <a:r>
              <a:rPr lang="es-CO" dirty="0">
                <a:solidFill>
                  <a:srgbClr val="000000"/>
                </a:solidFill>
                <a:latin typeface="Arial" panose="020B0604020202020204" pitchFamily="34" charset="0"/>
              </a:rPr>
              <a:t>Objetivos</a:t>
            </a:r>
            <a:endParaRPr lang="es-CO" dirty="0"/>
          </a:p>
        </p:txBody>
      </p:sp>
      <p:graphicFrame>
        <p:nvGraphicFramePr>
          <p:cNvPr id="42" name="Tabla 41">
            <a:extLst>
              <a:ext uri="{FF2B5EF4-FFF2-40B4-BE49-F238E27FC236}">
                <a16:creationId xmlns:a16="http://schemas.microsoft.com/office/drawing/2014/main" id="{C26EB2E2-6205-45CD-A6C9-ABE0F68B552A}"/>
              </a:ext>
            </a:extLst>
          </p:cNvPr>
          <p:cNvGraphicFramePr>
            <a:graphicFrameLocks noGrp="1"/>
          </p:cNvGraphicFramePr>
          <p:nvPr>
            <p:extLst/>
          </p:nvPr>
        </p:nvGraphicFramePr>
        <p:xfrm>
          <a:off x="9073751" y="2536197"/>
          <a:ext cx="2822372" cy="682762"/>
        </p:xfrm>
        <a:graphic>
          <a:graphicData uri="http://schemas.openxmlformats.org/drawingml/2006/table">
            <a:tbl>
              <a:tblPr/>
              <a:tblGrid>
                <a:gridCol w="1715025">
                  <a:extLst>
                    <a:ext uri="{9D8B030D-6E8A-4147-A177-3AD203B41FA5}">
                      <a16:colId xmlns:a16="http://schemas.microsoft.com/office/drawing/2014/main" val="2817607681"/>
                    </a:ext>
                  </a:extLst>
                </a:gridCol>
                <a:gridCol w="1107347">
                  <a:extLst>
                    <a:ext uri="{9D8B030D-6E8A-4147-A177-3AD203B41FA5}">
                      <a16:colId xmlns:a16="http://schemas.microsoft.com/office/drawing/2014/main" val="1165485901"/>
                    </a:ext>
                  </a:extLst>
                </a:gridCol>
              </a:tblGrid>
              <a:tr h="144426">
                <a:tc>
                  <a:txBody>
                    <a:bodyPr/>
                    <a:lstStyle/>
                    <a:p>
                      <a:pPr algn="ctr" fontAlgn="b"/>
                      <a:r>
                        <a:rPr lang="es-CO" sz="800" b="0" i="0" u="none" strike="noStrike" dirty="0">
                          <a:solidFill>
                            <a:schemeClr val="bg1"/>
                          </a:solidFill>
                          <a:effectLst/>
                          <a:latin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800" b="0" i="0" u="none" strike="noStrike" dirty="0">
                          <a:solidFill>
                            <a:schemeClr val="bg1"/>
                          </a:solidFill>
                          <a:effectLst/>
                          <a:latin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854424455"/>
                  </a:ext>
                </a:extLst>
              </a:tr>
              <a:tr h="269168">
                <a:tc>
                  <a:txBody>
                    <a:bodyPr/>
                    <a:lstStyle/>
                    <a:p>
                      <a:pPr algn="ctr" fontAlgn="ctr"/>
                      <a:r>
                        <a:rPr lang="es-CO" sz="800" b="0" i="0" u="none" strike="noStrike" dirty="0">
                          <a:solidFill>
                            <a:srgbClr val="000000"/>
                          </a:solidFill>
                          <a:effectLst/>
                          <a:latin typeface="Arial" panose="020B0604020202020204" pitchFamily="34" charset="0"/>
                        </a:rPr>
                        <a:t>Chatarrizaciones realizadas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1.200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7858969"/>
                  </a:ext>
                </a:extLst>
              </a:tr>
              <a:tr h="269168">
                <a:tc>
                  <a:txBody>
                    <a:bodyPr/>
                    <a:lstStyle/>
                    <a:p>
                      <a:pPr algn="ctr" fontAlgn="ctr"/>
                      <a:r>
                        <a:rPr lang="es-CO" sz="800" b="0" i="0" u="none" strike="noStrike" dirty="0">
                          <a:solidFill>
                            <a:srgbClr val="000000"/>
                          </a:solidFill>
                          <a:effectLst/>
                          <a:latin typeface="Arial" panose="020B0604020202020204" pitchFamily="34" charset="0"/>
                        </a:rPr>
                        <a:t> Reducción inventario administrado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1300 Registros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6338848"/>
                  </a:ext>
                </a:extLst>
              </a:tr>
            </a:tbl>
          </a:graphicData>
        </a:graphic>
      </p:graphicFrame>
      <p:sp>
        <p:nvSpPr>
          <p:cNvPr id="43" name="Rectángulo 42">
            <a:extLst>
              <a:ext uri="{FF2B5EF4-FFF2-40B4-BE49-F238E27FC236}">
                <a16:creationId xmlns:a16="http://schemas.microsoft.com/office/drawing/2014/main" id="{E43ED437-609C-4A46-BB0B-C8DEB05F7B20}"/>
              </a:ext>
            </a:extLst>
          </p:cNvPr>
          <p:cNvSpPr/>
          <p:nvPr/>
        </p:nvSpPr>
        <p:spPr>
          <a:xfrm>
            <a:off x="9073751" y="1290623"/>
            <a:ext cx="2159566" cy="369332"/>
          </a:xfrm>
          <a:prstGeom prst="rect">
            <a:avLst/>
          </a:prstGeom>
        </p:spPr>
        <p:txBody>
          <a:bodyPr wrap="none">
            <a:spAutoFit/>
          </a:bodyPr>
          <a:lstStyle/>
          <a:p>
            <a:r>
              <a:rPr lang="es-CO" dirty="0">
                <a:solidFill>
                  <a:srgbClr val="000000"/>
                </a:solidFill>
                <a:latin typeface="Arial" panose="020B0604020202020204" pitchFamily="34" charset="0"/>
              </a:rPr>
              <a:t>Indicadores claves </a:t>
            </a:r>
            <a:endParaRPr lang="es-CO" dirty="0"/>
          </a:p>
        </p:txBody>
      </p:sp>
      <p:sp>
        <p:nvSpPr>
          <p:cNvPr id="44" name="Rectángulo 43">
            <a:extLst>
              <a:ext uri="{FF2B5EF4-FFF2-40B4-BE49-F238E27FC236}">
                <a16:creationId xmlns:a16="http://schemas.microsoft.com/office/drawing/2014/main" id="{F3CFA583-6899-4BE7-BB22-86B1D08AD163}"/>
              </a:ext>
            </a:extLst>
          </p:cNvPr>
          <p:cNvSpPr/>
          <p:nvPr/>
        </p:nvSpPr>
        <p:spPr>
          <a:xfrm>
            <a:off x="6364149" y="4037196"/>
            <a:ext cx="2107965" cy="6001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100" dirty="0"/>
              <a:t>5. Posicionar la marca SAE con el enfoque regional a través de una política de servicio comercial </a:t>
            </a:r>
          </a:p>
        </p:txBody>
      </p:sp>
      <p:sp>
        <p:nvSpPr>
          <p:cNvPr id="45" name="Abrir llave 44">
            <a:extLst>
              <a:ext uri="{FF2B5EF4-FFF2-40B4-BE49-F238E27FC236}">
                <a16:creationId xmlns:a16="http://schemas.microsoft.com/office/drawing/2014/main" id="{FEC6210C-8D53-4E3C-B1DA-E9A2542BBFE8}"/>
              </a:ext>
            </a:extLst>
          </p:cNvPr>
          <p:cNvSpPr/>
          <p:nvPr/>
        </p:nvSpPr>
        <p:spPr>
          <a:xfrm>
            <a:off x="8508364" y="3624500"/>
            <a:ext cx="495301" cy="148681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graphicFrame>
        <p:nvGraphicFramePr>
          <p:cNvPr id="46" name="Tabla 45">
            <a:extLst>
              <a:ext uri="{FF2B5EF4-FFF2-40B4-BE49-F238E27FC236}">
                <a16:creationId xmlns:a16="http://schemas.microsoft.com/office/drawing/2014/main" id="{53A70AEC-BCF3-4E38-9032-B106C924C8FF}"/>
              </a:ext>
            </a:extLst>
          </p:cNvPr>
          <p:cNvGraphicFramePr>
            <a:graphicFrameLocks noGrp="1"/>
          </p:cNvGraphicFramePr>
          <p:nvPr>
            <p:extLst/>
          </p:nvPr>
        </p:nvGraphicFramePr>
        <p:xfrm>
          <a:off x="9073751" y="3646623"/>
          <a:ext cx="2822372" cy="1381310"/>
        </p:xfrm>
        <a:graphic>
          <a:graphicData uri="http://schemas.openxmlformats.org/drawingml/2006/table">
            <a:tbl>
              <a:tblPr/>
              <a:tblGrid>
                <a:gridCol w="1678777">
                  <a:extLst>
                    <a:ext uri="{9D8B030D-6E8A-4147-A177-3AD203B41FA5}">
                      <a16:colId xmlns:a16="http://schemas.microsoft.com/office/drawing/2014/main" val="1888153891"/>
                    </a:ext>
                  </a:extLst>
                </a:gridCol>
                <a:gridCol w="1143595">
                  <a:extLst>
                    <a:ext uri="{9D8B030D-6E8A-4147-A177-3AD203B41FA5}">
                      <a16:colId xmlns:a16="http://schemas.microsoft.com/office/drawing/2014/main" val="1683134179"/>
                    </a:ext>
                  </a:extLst>
                </a:gridCol>
              </a:tblGrid>
              <a:tr h="93250">
                <a:tc>
                  <a:txBody>
                    <a:bodyPr/>
                    <a:lstStyle/>
                    <a:p>
                      <a:pPr algn="ctr" fontAlgn="b"/>
                      <a:r>
                        <a:rPr lang="es-CO" sz="800" b="0" i="0" u="none" strike="noStrike" dirty="0">
                          <a:solidFill>
                            <a:schemeClr val="bg1"/>
                          </a:solidFill>
                          <a:effectLst/>
                          <a:latin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800" b="0" i="0" u="none" strike="noStrike" dirty="0">
                          <a:solidFill>
                            <a:schemeClr val="bg1"/>
                          </a:solidFill>
                          <a:effectLst/>
                          <a:latin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291023435"/>
                  </a:ext>
                </a:extLst>
              </a:tr>
              <a:tr h="284030">
                <a:tc>
                  <a:txBody>
                    <a:bodyPr/>
                    <a:lstStyle/>
                    <a:p>
                      <a:pPr algn="ctr" fontAlgn="ctr"/>
                      <a:r>
                        <a:rPr lang="es-CO" sz="800" b="0" i="0" u="none" strike="noStrike" dirty="0">
                          <a:solidFill>
                            <a:srgbClr val="000000"/>
                          </a:solidFill>
                          <a:effectLst/>
                          <a:latin typeface="Arial" panose="020B0604020202020204" pitchFamily="34" charset="0"/>
                        </a:rPr>
                        <a:t>Emisión de boletín informativo para Alto Gobierno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a:solidFill>
                            <a:srgbClr val="000000"/>
                          </a:solidFill>
                          <a:effectLst/>
                          <a:latin typeface="Arial" panose="020B0604020202020204" pitchFamily="34"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3178086"/>
                  </a:ext>
                </a:extLst>
              </a:tr>
              <a:tr h="284030">
                <a:tc>
                  <a:txBody>
                    <a:bodyPr/>
                    <a:lstStyle/>
                    <a:p>
                      <a:pPr algn="ctr" fontAlgn="ctr"/>
                      <a:r>
                        <a:rPr lang="es-CO" sz="800" b="0" i="0" u="none" strike="noStrike" dirty="0">
                          <a:solidFill>
                            <a:srgbClr val="000000"/>
                          </a:solidFill>
                          <a:effectLst/>
                          <a:latin typeface="Arial" panose="020B0604020202020204" pitchFamily="34" charset="0"/>
                        </a:rPr>
                        <a:t>Espacios virtuales que permitan dialogar con públicos especificaos, posicionar servicios de SAE y conocer la calidad de la prestación de los mismos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6759129"/>
                  </a:ext>
                </a:extLst>
              </a:tr>
              <a:tr h="142016">
                <a:tc>
                  <a:txBody>
                    <a:bodyPr/>
                    <a:lstStyle/>
                    <a:p>
                      <a:pPr algn="ctr" fontAlgn="ctr"/>
                      <a:r>
                        <a:rPr lang="es-CO" sz="800" b="0" i="0" u="none" strike="noStrike">
                          <a:solidFill>
                            <a:srgbClr val="000000"/>
                          </a:solidFill>
                          <a:effectLst/>
                          <a:latin typeface="Arial" panose="020B0604020202020204" pitchFamily="34" charset="0"/>
                        </a:rPr>
                        <a:t>Nuevos seguidores en todas las redes sociales que maneje la entidad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7.000 Nuevos seguidores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3247739"/>
                  </a:ext>
                </a:extLst>
              </a:tr>
            </a:tbl>
          </a:graphicData>
        </a:graphic>
      </p:graphicFrame>
    </p:spTree>
    <p:extLst>
      <p:ext uri="{BB962C8B-B14F-4D97-AF65-F5344CB8AC3E}">
        <p14:creationId xmlns:p14="http://schemas.microsoft.com/office/powerpoint/2010/main" val="15778114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FA31046C-039D-4B27-8709-BFB0917164E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3" name="Imagen 82">
            <a:extLst>
              <a:ext uri="{FF2B5EF4-FFF2-40B4-BE49-F238E27FC236}">
                <a16:creationId xmlns:a16="http://schemas.microsoft.com/office/drawing/2014/main" id="{F9FAB733-4D85-4135-9D01-A5DE25845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4" name="Imagen 83">
            <a:extLst>
              <a:ext uri="{FF2B5EF4-FFF2-40B4-BE49-F238E27FC236}">
                <a16:creationId xmlns:a16="http://schemas.microsoft.com/office/drawing/2014/main" id="{C75A1C0F-DE34-4DC1-9C10-D58688A05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382" y="-18542"/>
            <a:ext cx="4150360" cy="713105"/>
          </a:xfrm>
          <a:prstGeom prst="rect">
            <a:avLst/>
          </a:prstGeom>
        </p:spPr>
      </p:pic>
      <p:sp>
        <p:nvSpPr>
          <p:cNvPr id="48" name="CuadroTexto 47">
            <a:extLst>
              <a:ext uri="{FF2B5EF4-FFF2-40B4-BE49-F238E27FC236}">
                <a16:creationId xmlns:a16="http://schemas.microsoft.com/office/drawing/2014/main" id="{34CB4E51-035D-4157-8338-D76A504C4ADE}"/>
              </a:ext>
            </a:extLst>
          </p:cNvPr>
          <p:cNvSpPr txBox="1"/>
          <p:nvPr/>
        </p:nvSpPr>
        <p:spPr>
          <a:xfrm>
            <a:off x="1777094" y="52845"/>
            <a:ext cx="7296657" cy="954107"/>
          </a:xfrm>
          <a:prstGeom prst="rect">
            <a:avLst/>
          </a:prstGeom>
          <a:noFill/>
        </p:spPr>
        <p:txBody>
          <a:bodyPr wrap="square" rtlCol="0">
            <a:spAutoFit/>
          </a:bodyPr>
          <a:lstStyle/>
          <a:p>
            <a:r>
              <a:rPr lang="es-CO" sz="2800" dirty="0">
                <a:solidFill>
                  <a:srgbClr val="002060"/>
                </a:solidFill>
              </a:rPr>
              <a:t>3. Resumen de Indicadores Estratégicos </a:t>
            </a:r>
          </a:p>
          <a:p>
            <a:r>
              <a:rPr lang="es-CO" sz="2800" dirty="0">
                <a:solidFill>
                  <a:srgbClr val="002060"/>
                </a:solidFill>
              </a:rPr>
              <a:t>del plan de acción</a:t>
            </a:r>
          </a:p>
        </p:txBody>
      </p:sp>
      <p:sp>
        <p:nvSpPr>
          <p:cNvPr id="63" name="CuadroTexto 62">
            <a:extLst>
              <a:ext uri="{FF2B5EF4-FFF2-40B4-BE49-F238E27FC236}">
                <a16:creationId xmlns:a16="http://schemas.microsoft.com/office/drawing/2014/main" id="{8CC66E64-AF18-4433-9CE7-C62657012BA1}"/>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sp>
        <p:nvSpPr>
          <p:cNvPr id="2" name="Rectángulo 1">
            <a:extLst>
              <a:ext uri="{FF2B5EF4-FFF2-40B4-BE49-F238E27FC236}">
                <a16:creationId xmlns:a16="http://schemas.microsoft.com/office/drawing/2014/main" id="{61AEB87D-A3A6-4844-A009-E1B76F4AF3A0}"/>
              </a:ext>
            </a:extLst>
          </p:cNvPr>
          <p:cNvSpPr/>
          <p:nvPr/>
        </p:nvSpPr>
        <p:spPr>
          <a:xfrm>
            <a:off x="61959" y="1932646"/>
            <a:ext cx="2107965" cy="7386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400" dirty="0"/>
              <a:t>7. Contar con alianzas estratégicas que impacten al objeto misional de SAE</a:t>
            </a:r>
          </a:p>
        </p:txBody>
      </p:sp>
      <p:sp>
        <p:nvSpPr>
          <p:cNvPr id="4" name="Abrir llave 3">
            <a:extLst>
              <a:ext uri="{FF2B5EF4-FFF2-40B4-BE49-F238E27FC236}">
                <a16:creationId xmlns:a16="http://schemas.microsoft.com/office/drawing/2014/main" id="{E6B351C1-3F26-4182-98AD-BF432AAA75DD}"/>
              </a:ext>
            </a:extLst>
          </p:cNvPr>
          <p:cNvSpPr/>
          <p:nvPr/>
        </p:nvSpPr>
        <p:spPr>
          <a:xfrm>
            <a:off x="2192848" y="1702584"/>
            <a:ext cx="495300" cy="135643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7" name="Rectángulo 6">
            <a:extLst>
              <a:ext uri="{FF2B5EF4-FFF2-40B4-BE49-F238E27FC236}">
                <a16:creationId xmlns:a16="http://schemas.microsoft.com/office/drawing/2014/main" id="{8DB4206E-2CB9-41B4-B873-BAAC5E0A7585}"/>
              </a:ext>
            </a:extLst>
          </p:cNvPr>
          <p:cNvSpPr/>
          <p:nvPr/>
        </p:nvSpPr>
        <p:spPr>
          <a:xfrm>
            <a:off x="12992" y="1285530"/>
            <a:ext cx="1146468" cy="369332"/>
          </a:xfrm>
          <a:prstGeom prst="rect">
            <a:avLst/>
          </a:prstGeom>
        </p:spPr>
        <p:txBody>
          <a:bodyPr wrap="none">
            <a:spAutoFit/>
          </a:bodyPr>
          <a:lstStyle/>
          <a:p>
            <a:r>
              <a:rPr lang="es-CO" dirty="0">
                <a:solidFill>
                  <a:srgbClr val="000000"/>
                </a:solidFill>
                <a:latin typeface="Arial" panose="020B0604020202020204" pitchFamily="34" charset="0"/>
              </a:rPr>
              <a:t>Objetivos</a:t>
            </a:r>
            <a:endParaRPr lang="es-CO" dirty="0"/>
          </a:p>
        </p:txBody>
      </p:sp>
      <p:graphicFrame>
        <p:nvGraphicFramePr>
          <p:cNvPr id="15" name="Tabla 14">
            <a:extLst>
              <a:ext uri="{FF2B5EF4-FFF2-40B4-BE49-F238E27FC236}">
                <a16:creationId xmlns:a16="http://schemas.microsoft.com/office/drawing/2014/main" id="{D1864173-9CBB-4203-918F-F23DAF1A56CB}"/>
              </a:ext>
            </a:extLst>
          </p:cNvPr>
          <p:cNvGraphicFramePr>
            <a:graphicFrameLocks noGrp="1"/>
          </p:cNvGraphicFramePr>
          <p:nvPr>
            <p:extLst/>
          </p:nvPr>
        </p:nvGraphicFramePr>
        <p:xfrm>
          <a:off x="2758234" y="1810469"/>
          <a:ext cx="2822372" cy="1048522"/>
        </p:xfrm>
        <a:graphic>
          <a:graphicData uri="http://schemas.openxmlformats.org/drawingml/2006/table">
            <a:tbl>
              <a:tblPr/>
              <a:tblGrid>
                <a:gridCol w="1715025">
                  <a:extLst>
                    <a:ext uri="{9D8B030D-6E8A-4147-A177-3AD203B41FA5}">
                      <a16:colId xmlns:a16="http://schemas.microsoft.com/office/drawing/2014/main" val="2817607681"/>
                    </a:ext>
                  </a:extLst>
                </a:gridCol>
                <a:gridCol w="1107347">
                  <a:extLst>
                    <a:ext uri="{9D8B030D-6E8A-4147-A177-3AD203B41FA5}">
                      <a16:colId xmlns:a16="http://schemas.microsoft.com/office/drawing/2014/main" val="1165485901"/>
                    </a:ext>
                  </a:extLst>
                </a:gridCol>
              </a:tblGrid>
              <a:tr h="144426">
                <a:tc>
                  <a:txBody>
                    <a:bodyPr/>
                    <a:lstStyle/>
                    <a:p>
                      <a:pPr algn="ctr" fontAlgn="b"/>
                      <a:r>
                        <a:rPr lang="es-CO" sz="800" b="0" i="0" u="none" strike="noStrike" dirty="0">
                          <a:solidFill>
                            <a:schemeClr val="bg1"/>
                          </a:solidFill>
                          <a:effectLst/>
                          <a:latin typeface="Arial" panose="020B0604020202020204" pitchFamily="34" charset="0"/>
                          <a:cs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800" b="0" i="0" u="none" strike="noStrike" dirty="0">
                          <a:solidFill>
                            <a:schemeClr val="bg1"/>
                          </a:solidFill>
                          <a:effectLst/>
                          <a:latin typeface="Arial" panose="020B0604020202020204" pitchFamily="34" charset="0"/>
                          <a:cs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854424455"/>
                  </a:ext>
                </a:extLst>
              </a:tr>
              <a:tr h="269168">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Participación en ferias de emprendimiento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7858969"/>
                  </a:ext>
                </a:extLst>
              </a:tr>
              <a:tr h="269168">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Cooperación Sur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6338848"/>
                  </a:ext>
                </a:extLst>
              </a:tr>
              <a:tr h="231081">
                <a:tc>
                  <a:txBody>
                    <a:bodyPr/>
                    <a:lstStyle/>
                    <a:p>
                      <a:pPr algn="ctr" fontAlgn="ctr"/>
                      <a:r>
                        <a:rPr lang="es-CO" sz="800" b="0" i="0" u="none" strike="noStrike">
                          <a:solidFill>
                            <a:srgbClr val="000000"/>
                          </a:solidFill>
                          <a:effectLst/>
                          <a:latin typeface="Arial" panose="020B0604020202020204" pitchFamily="34" charset="0"/>
                          <a:cs typeface="Arial" panose="020B0604020202020204" pitchFamily="34" charset="0"/>
                        </a:rPr>
                        <a:t>Fortalecer y crear nuevas alianzas y convenios con sector público y privado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cs typeface="Arial" panose="020B0604020202020204" pitchFamily="34" charset="0"/>
                        </a:rPr>
                        <a:t>10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834750"/>
                  </a:ext>
                </a:extLst>
              </a:tr>
            </a:tbl>
          </a:graphicData>
        </a:graphic>
      </p:graphicFrame>
      <p:sp>
        <p:nvSpPr>
          <p:cNvPr id="25" name="Rectángulo 24">
            <a:extLst>
              <a:ext uri="{FF2B5EF4-FFF2-40B4-BE49-F238E27FC236}">
                <a16:creationId xmlns:a16="http://schemas.microsoft.com/office/drawing/2014/main" id="{CCD6EED5-E57D-4D7B-9ED3-9FA56BC7F7F3}"/>
              </a:ext>
            </a:extLst>
          </p:cNvPr>
          <p:cNvSpPr/>
          <p:nvPr/>
        </p:nvSpPr>
        <p:spPr>
          <a:xfrm>
            <a:off x="2758234" y="1280220"/>
            <a:ext cx="2159566" cy="369332"/>
          </a:xfrm>
          <a:prstGeom prst="rect">
            <a:avLst/>
          </a:prstGeom>
        </p:spPr>
        <p:txBody>
          <a:bodyPr wrap="none">
            <a:spAutoFit/>
          </a:bodyPr>
          <a:lstStyle/>
          <a:p>
            <a:r>
              <a:rPr lang="es-CO" dirty="0">
                <a:solidFill>
                  <a:srgbClr val="000000"/>
                </a:solidFill>
                <a:latin typeface="Arial" panose="020B0604020202020204" pitchFamily="34" charset="0"/>
              </a:rPr>
              <a:t>Indicadores claves </a:t>
            </a:r>
            <a:endParaRPr lang="es-CO" dirty="0"/>
          </a:p>
        </p:txBody>
      </p:sp>
      <p:sp>
        <p:nvSpPr>
          <p:cNvPr id="39" name="Rectángulo 38">
            <a:extLst>
              <a:ext uri="{FF2B5EF4-FFF2-40B4-BE49-F238E27FC236}">
                <a16:creationId xmlns:a16="http://schemas.microsoft.com/office/drawing/2014/main" id="{2B5EF8B3-49BE-4C91-B91A-BEBED809503C}"/>
              </a:ext>
            </a:extLst>
          </p:cNvPr>
          <p:cNvSpPr/>
          <p:nvPr/>
        </p:nvSpPr>
        <p:spPr>
          <a:xfrm>
            <a:off x="64494" y="4284475"/>
            <a:ext cx="2107965" cy="7386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400" dirty="0"/>
              <a:t>11. Valorar el portafolio de activos en administración</a:t>
            </a:r>
          </a:p>
        </p:txBody>
      </p:sp>
      <p:sp>
        <p:nvSpPr>
          <p:cNvPr id="40" name="Abrir llave 39">
            <a:extLst>
              <a:ext uri="{FF2B5EF4-FFF2-40B4-BE49-F238E27FC236}">
                <a16:creationId xmlns:a16="http://schemas.microsoft.com/office/drawing/2014/main" id="{0886A423-82F3-4052-8EAD-3C80ED978811}"/>
              </a:ext>
            </a:extLst>
          </p:cNvPr>
          <p:cNvSpPr/>
          <p:nvPr/>
        </p:nvSpPr>
        <p:spPr>
          <a:xfrm>
            <a:off x="8508365" y="1810469"/>
            <a:ext cx="495300" cy="142768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41" name="Rectángulo 40">
            <a:extLst>
              <a:ext uri="{FF2B5EF4-FFF2-40B4-BE49-F238E27FC236}">
                <a16:creationId xmlns:a16="http://schemas.microsoft.com/office/drawing/2014/main" id="{FC44C306-9DF1-4E9F-B081-D55E6F096437}"/>
              </a:ext>
            </a:extLst>
          </p:cNvPr>
          <p:cNvSpPr/>
          <p:nvPr/>
        </p:nvSpPr>
        <p:spPr>
          <a:xfrm>
            <a:off x="6328509" y="1295933"/>
            <a:ext cx="1146468" cy="369332"/>
          </a:xfrm>
          <a:prstGeom prst="rect">
            <a:avLst/>
          </a:prstGeom>
        </p:spPr>
        <p:txBody>
          <a:bodyPr wrap="none">
            <a:spAutoFit/>
          </a:bodyPr>
          <a:lstStyle/>
          <a:p>
            <a:r>
              <a:rPr lang="es-CO" dirty="0">
                <a:solidFill>
                  <a:srgbClr val="000000"/>
                </a:solidFill>
                <a:latin typeface="Arial" panose="020B0604020202020204" pitchFamily="34" charset="0"/>
              </a:rPr>
              <a:t>Objetivos</a:t>
            </a:r>
            <a:endParaRPr lang="es-CO" dirty="0"/>
          </a:p>
        </p:txBody>
      </p:sp>
      <p:graphicFrame>
        <p:nvGraphicFramePr>
          <p:cNvPr id="42" name="Tabla 41">
            <a:extLst>
              <a:ext uri="{FF2B5EF4-FFF2-40B4-BE49-F238E27FC236}">
                <a16:creationId xmlns:a16="http://schemas.microsoft.com/office/drawing/2014/main" id="{C26EB2E2-6205-45CD-A6C9-ABE0F68B552A}"/>
              </a:ext>
            </a:extLst>
          </p:cNvPr>
          <p:cNvGraphicFramePr>
            <a:graphicFrameLocks noGrp="1"/>
          </p:cNvGraphicFramePr>
          <p:nvPr>
            <p:extLst/>
          </p:nvPr>
        </p:nvGraphicFramePr>
        <p:xfrm>
          <a:off x="9073751" y="2032857"/>
          <a:ext cx="2822372" cy="951930"/>
        </p:xfrm>
        <a:graphic>
          <a:graphicData uri="http://schemas.openxmlformats.org/drawingml/2006/table">
            <a:tbl>
              <a:tblPr/>
              <a:tblGrid>
                <a:gridCol w="1715025">
                  <a:extLst>
                    <a:ext uri="{9D8B030D-6E8A-4147-A177-3AD203B41FA5}">
                      <a16:colId xmlns:a16="http://schemas.microsoft.com/office/drawing/2014/main" val="2817607681"/>
                    </a:ext>
                  </a:extLst>
                </a:gridCol>
                <a:gridCol w="1107347">
                  <a:extLst>
                    <a:ext uri="{9D8B030D-6E8A-4147-A177-3AD203B41FA5}">
                      <a16:colId xmlns:a16="http://schemas.microsoft.com/office/drawing/2014/main" val="1165485901"/>
                    </a:ext>
                  </a:extLst>
                </a:gridCol>
              </a:tblGrid>
              <a:tr h="144426">
                <a:tc>
                  <a:txBody>
                    <a:bodyPr/>
                    <a:lstStyle/>
                    <a:p>
                      <a:pPr algn="ctr" fontAlgn="b"/>
                      <a:r>
                        <a:rPr lang="es-CO" sz="800" b="0" i="0" u="none" strike="noStrike" dirty="0">
                          <a:solidFill>
                            <a:schemeClr val="bg1"/>
                          </a:solidFill>
                          <a:effectLst/>
                          <a:latin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800" b="0" i="0" u="none" strike="noStrike" dirty="0">
                          <a:solidFill>
                            <a:schemeClr val="bg1"/>
                          </a:solidFill>
                          <a:effectLst/>
                          <a:latin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854424455"/>
                  </a:ext>
                </a:extLst>
              </a:tr>
              <a:tr h="269168">
                <a:tc>
                  <a:txBody>
                    <a:bodyPr/>
                    <a:lstStyle/>
                    <a:p>
                      <a:pPr algn="ctr" fontAlgn="ctr"/>
                      <a:r>
                        <a:rPr lang="es-CO" sz="800" b="0" i="0" u="none" strike="noStrike">
                          <a:solidFill>
                            <a:srgbClr val="000000"/>
                          </a:solidFill>
                          <a:effectLst/>
                          <a:latin typeface="Arial" panose="020B0604020202020204" pitchFamily="34" charset="0"/>
                        </a:rPr>
                        <a:t>Activos recibidos por depositarios removidos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4.740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7858969"/>
                  </a:ext>
                </a:extLst>
              </a:tr>
              <a:tr h="269168">
                <a:tc>
                  <a:txBody>
                    <a:bodyPr/>
                    <a:lstStyle/>
                    <a:p>
                      <a:pPr algn="ctr" fontAlgn="ctr"/>
                      <a:r>
                        <a:rPr lang="es-CO" sz="800" b="0" i="0" u="none" strike="noStrike" dirty="0">
                          <a:solidFill>
                            <a:srgbClr val="000000"/>
                          </a:solidFill>
                          <a:effectLst/>
                          <a:latin typeface="Arial" panose="020B0604020202020204" pitchFamily="34" charset="0"/>
                        </a:rPr>
                        <a:t>Entrega de inmuebles a depositarios en administración directa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4.645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6338848"/>
                  </a:ext>
                </a:extLst>
              </a:tr>
              <a:tr h="269168">
                <a:tc>
                  <a:txBody>
                    <a:bodyPr/>
                    <a:lstStyle/>
                    <a:p>
                      <a:pPr algn="ctr" fontAlgn="ctr"/>
                      <a:r>
                        <a:rPr lang="es-CO" sz="800" b="0" i="0" u="none" strike="noStrike" dirty="0">
                          <a:solidFill>
                            <a:srgbClr val="000000"/>
                          </a:solidFill>
                          <a:effectLst/>
                          <a:latin typeface="Arial" panose="020B0604020202020204" pitchFamily="34" charset="0"/>
                        </a:rPr>
                        <a:t>Control a Procesos Tercerizados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7781173"/>
                  </a:ext>
                </a:extLst>
              </a:tr>
            </a:tbl>
          </a:graphicData>
        </a:graphic>
      </p:graphicFrame>
      <p:sp>
        <p:nvSpPr>
          <p:cNvPr id="43" name="Rectángulo 42">
            <a:extLst>
              <a:ext uri="{FF2B5EF4-FFF2-40B4-BE49-F238E27FC236}">
                <a16:creationId xmlns:a16="http://schemas.microsoft.com/office/drawing/2014/main" id="{E43ED437-609C-4A46-BB0B-C8DEB05F7B20}"/>
              </a:ext>
            </a:extLst>
          </p:cNvPr>
          <p:cNvSpPr/>
          <p:nvPr/>
        </p:nvSpPr>
        <p:spPr>
          <a:xfrm>
            <a:off x="9073751" y="1290623"/>
            <a:ext cx="2159566" cy="369332"/>
          </a:xfrm>
          <a:prstGeom prst="rect">
            <a:avLst/>
          </a:prstGeom>
        </p:spPr>
        <p:txBody>
          <a:bodyPr wrap="none">
            <a:spAutoFit/>
          </a:bodyPr>
          <a:lstStyle/>
          <a:p>
            <a:r>
              <a:rPr lang="es-CO" dirty="0">
                <a:solidFill>
                  <a:srgbClr val="000000"/>
                </a:solidFill>
                <a:latin typeface="Arial" panose="020B0604020202020204" pitchFamily="34" charset="0"/>
              </a:rPr>
              <a:t>Indicadores claves </a:t>
            </a:r>
            <a:endParaRPr lang="es-CO" dirty="0"/>
          </a:p>
        </p:txBody>
      </p:sp>
      <p:sp>
        <p:nvSpPr>
          <p:cNvPr id="44" name="Rectángulo 43">
            <a:extLst>
              <a:ext uri="{FF2B5EF4-FFF2-40B4-BE49-F238E27FC236}">
                <a16:creationId xmlns:a16="http://schemas.microsoft.com/office/drawing/2014/main" id="{F3CFA583-6899-4BE7-BB22-86B1D08AD163}"/>
              </a:ext>
            </a:extLst>
          </p:cNvPr>
          <p:cNvSpPr/>
          <p:nvPr/>
        </p:nvSpPr>
        <p:spPr>
          <a:xfrm>
            <a:off x="6273196" y="1904878"/>
            <a:ext cx="2107965" cy="93871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100" dirty="0"/>
              <a:t>12. Establecer y Controlar de manera transparente  la eficiencia, eficacia y efectividad  de la administración buscando la tercerización de procesos</a:t>
            </a:r>
          </a:p>
        </p:txBody>
      </p:sp>
      <p:sp>
        <p:nvSpPr>
          <p:cNvPr id="45" name="Abrir llave 44">
            <a:extLst>
              <a:ext uri="{FF2B5EF4-FFF2-40B4-BE49-F238E27FC236}">
                <a16:creationId xmlns:a16="http://schemas.microsoft.com/office/drawing/2014/main" id="{FEC6210C-8D53-4E3C-B1DA-E9A2542BBFE8}"/>
              </a:ext>
            </a:extLst>
          </p:cNvPr>
          <p:cNvSpPr/>
          <p:nvPr/>
        </p:nvSpPr>
        <p:spPr>
          <a:xfrm>
            <a:off x="8508364" y="3753278"/>
            <a:ext cx="495301" cy="133045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graphicFrame>
        <p:nvGraphicFramePr>
          <p:cNvPr id="46" name="Tabla 45">
            <a:extLst>
              <a:ext uri="{FF2B5EF4-FFF2-40B4-BE49-F238E27FC236}">
                <a16:creationId xmlns:a16="http://schemas.microsoft.com/office/drawing/2014/main" id="{53A70AEC-BCF3-4E38-9032-B106C924C8FF}"/>
              </a:ext>
            </a:extLst>
          </p:cNvPr>
          <p:cNvGraphicFramePr>
            <a:graphicFrameLocks noGrp="1"/>
          </p:cNvGraphicFramePr>
          <p:nvPr>
            <p:extLst/>
          </p:nvPr>
        </p:nvGraphicFramePr>
        <p:xfrm>
          <a:off x="9073751" y="3764311"/>
          <a:ext cx="2822372" cy="1075836"/>
        </p:xfrm>
        <a:graphic>
          <a:graphicData uri="http://schemas.openxmlformats.org/drawingml/2006/table">
            <a:tbl>
              <a:tblPr/>
              <a:tblGrid>
                <a:gridCol w="1678777">
                  <a:extLst>
                    <a:ext uri="{9D8B030D-6E8A-4147-A177-3AD203B41FA5}">
                      <a16:colId xmlns:a16="http://schemas.microsoft.com/office/drawing/2014/main" val="1888153891"/>
                    </a:ext>
                  </a:extLst>
                </a:gridCol>
                <a:gridCol w="1143595">
                  <a:extLst>
                    <a:ext uri="{9D8B030D-6E8A-4147-A177-3AD203B41FA5}">
                      <a16:colId xmlns:a16="http://schemas.microsoft.com/office/drawing/2014/main" val="1683134179"/>
                    </a:ext>
                  </a:extLst>
                </a:gridCol>
              </a:tblGrid>
              <a:tr h="93250">
                <a:tc>
                  <a:txBody>
                    <a:bodyPr/>
                    <a:lstStyle/>
                    <a:p>
                      <a:pPr algn="ctr" fontAlgn="b"/>
                      <a:r>
                        <a:rPr lang="es-CO" sz="800" b="0" i="0" u="none" strike="noStrike" dirty="0">
                          <a:solidFill>
                            <a:schemeClr val="bg1"/>
                          </a:solidFill>
                          <a:effectLst/>
                          <a:latin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800" b="0" i="0" u="none" strike="noStrike" dirty="0">
                          <a:solidFill>
                            <a:schemeClr val="bg1"/>
                          </a:solidFill>
                          <a:effectLst/>
                          <a:latin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291023435"/>
                  </a:ext>
                </a:extLst>
              </a:tr>
              <a:tr h="284030">
                <a:tc>
                  <a:txBody>
                    <a:bodyPr/>
                    <a:lstStyle/>
                    <a:p>
                      <a:pPr algn="ctr" fontAlgn="ctr"/>
                      <a:r>
                        <a:rPr lang="es-CO" sz="800" b="0" i="0" u="none" strike="noStrike">
                          <a:solidFill>
                            <a:srgbClr val="000000"/>
                          </a:solidFill>
                          <a:effectLst/>
                          <a:latin typeface="Arial" panose="020B0604020202020204" pitchFamily="34" charset="0"/>
                        </a:rPr>
                        <a:t>Alistamiento admón., de activos de Muebles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3.114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3178086"/>
                  </a:ext>
                </a:extLst>
              </a:tr>
              <a:tr h="284030">
                <a:tc>
                  <a:txBody>
                    <a:bodyPr/>
                    <a:lstStyle/>
                    <a:p>
                      <a:pPr algn="ctr" fontAlgn="ctr"/>
                      <a:r>
                        <a:rPr lang="es-CO" sz="800" b="0" i="0" u="none" strike="noStrike">
                          <a:solidFill>
                            <a:srgbClr val="000000"/>
                          </a:solidFill>
                          <a:effectLst/>
                          <a:latin typeface="Arial" panose="020B0604020202020204" pitchFamily="34" charset="0"/>
                        </a:rPr>
                        <a:t>Cumplimiento plan de ejecución de asambleas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a:solidFill>
                            <a:srgbClr val="000000"/>
                          </a:solidFill>
                          <a:effectLst/>
                          <a:latin typeface="Arial" panose="020B0604020202020204" pitchFamily="34" charset="0"/>
                        </a:rPr>
                        <a:t>263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6759129"/>
                  </a:ext>
                </a:extLst>
              </a:tr>
              <a:tr h="142016">
                <a:tc>
                  <a:txBody>
                    <a:bodyPr/>
                    <a:lstStyle/>
                    <a:p>
                      <a:pPr algn="ctr" fontAlgn="ctr"/>
                      <a:r>
                        <a:rPr lang="es-CO" sz="800" b="0" i="0" u="none" strike="noStrike" dirty="0">
                          <a:solidFill>
                            <a:srgbClr val="000000"/>
                          </a:solidFill>
                          <a:effectLst/>
                          <a:latin typeface="Arial" panose="020B0604020202020204" pitchFamily="34" charset="0"/>
                        </a:rPr>
                        <a:t>Trámite de solicitudes de arrendamiento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310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3247739"/>
                  </a:ext>
                </a:extLst>
              </a:tr>
              <a:tr h="142016">
                <a:tc>
                  <a:txBody>
                    <a:bodyPr/>
                    <a:lstStyle/>
                    <a:p>
                      <a:pPr algn="ctr" fontAlgn="ctr"/>
                      <a:r>
                        <a:rPr lang="es-CO" sz="800" b="0" i="0" u="none" strike="noStrike" dirty="0">
                          <a:solidFill>
                            <a:srgbClr val="000000"/>
                          </a:solidFill>
                          <a:effectLst/>
                          <a:latin typeface="Arial" panose="020B0604020202020204" pitchFamily="34" charset="0"/>
                        </a:rPr>
                        <a:t>Mejoramiento Política Comercial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6388356"/>
                  </a:ext>
                </a:extLst>
              </a:tr>
            </a:tbl>
          </a:graphicData>
        </a:graphic>
      </p:graphicFrame>
      <p:sp>
        <p:nvSpPr>
          <p:cNvPr id="47" name="Rectángulo 46">
            <a:extLst>
              <a:ext uri="{FF2B5EF4-FFF2-40B4-BE49-F238E27FC236}">
                <a16:creationId xmlns:a16="http://schemas.microsoft.com/office/drawing/2014/main" id="{255A1121-D2BE-4739-99BC-EBEB90DA0A4A}"/>
              </a:ext>
            </a:extLst>
          </p:cNvPr>
          <p:cNvSpPr/>
          <p:nvPr/>
        </p:nvSpPr>
        <p:spPr>
          <a:xfrm>
            <a:off x="6273195" y="3998715"/>
            <a:ext cx="2107965" cy="6001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sz="1100" dirty="0"/>
              <a:t>13. Generar modelos  de administración estable y atractivos al mercado</a:t>
            </a:r>
          </a:p>
        </p:txBody>
      </p:sp>
      <p:graphicFrame>
        <p:nvGraphicFramePr>
          <p:cNvPr id="28" name="Tabla 27">
            <a:extLst>
              <a:ext uri="{FF2B5EF4-FFF2-40B4-BE49-F238E27FC236}">
                <a16:creationId xmlns:a16="http://schemas.microsoft.com/office/drawing/2014/main" id="{122F865E-FF4C-45D1-8EBB-DCEDAEA17498}"/>
              </a:ext>
            </a:extLst>
          </p:cNvPr>
          <p:cNvGraphicFramePr>
            <a:graphicFrameLocks noGrp="1"/>
          </p:cNvGraphicFramePr>
          <p:nvPr>
            <p:extLst/>
          </p:nvPr>
        </p:nvGraphicFramePr>
        <p:xfrm>
          <a:off x="2758234" y="3642615"/>
          <a:ext cx="2822372" cy="1816390"/>
        </p:xfrm>
        <a:graphic>
          <a:graphicData uri="http://schemas.openxmlformats.org/drawingml/2006/table">
            <a:tbl>
              <a:tblPr/>
              <a:tblGrid>
                <a:gridCol w="1678777">
                  <a:extLst>
                    <a:ext uri="{9D8B030D-6E8A-4147-A177-3AD203B41FA5}">
                      <a16:colId xmlns:a16="http://schemas.microsoft.com/office/drawing/2014/main" val="1888153891"/>
                    </a:ext>
                  </a:extLst>
                </a:gridCol>
                <a:gridCol w="1143595">
                  <a:extLst>
                    <a:ext uri="{9D8B030D-6E8A-4147-A177-3AD203B41FA5}">
                      <a16:colId xmlns:a16="http://schemas.microsoft.com/office/drawing/2014/main" val="1683134179"/>
                    </a:ext>
                  </a:extLst>
                </a:gridCol>
              </a:tblGrid>
              <a:tr h="93250">
                <a:tc>
                  <a:txBody>
                    <a:bodyPr/>
                    <a:lstStyle/>
                    <a:p>
                      <a:pPr algn="ctr" fontAlgn="b"/>
                      <a:r>
                        <a:rPr lang="es-CO" sz="1000" b="0" i="0" u="none" strike="noStrike" dirty="0">
                          <a:solidFill>
                            <a:schemeClr val="bg1"/>
                          </a:solidFill>
                          <a:effectLst/>
                          <a:latin typeface="Arial" panose="020B0604020202020204" pitchFamily="34" charset="0"/>
                        </a:rPr>
                        <a:t>Nombre del indicador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es-CO" sz="1000" b="0" i="0" u="none" strike="noStrike" dirty="0">
                          <a:solidFill>
                            <a:schemeClr val="bg1"/>
                          </a:solidFill>
                          <a:effectLst/>
                          <a:latin typeface="Arial" panose="020B0604020202020204" pitchFamily="34" charset="0"/>
                        </a:rPr>
                        <a:t>Meta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291023435"/>
                  </a:ext>
                </a:extLst>
              </a:tr>
              <a:tr h="284030">
                <a:tc>
                  <a:txBody>
                    <a:bodyPr/>
                    <a:lstStyle/>
                    <a:p>
                      <a:pPr algn="ctr" fontAlgn="ctr"/>
                      <a:r>
                        <a:rPr lang="es-CO" sz="800" b="0" i="0" u="none" strike="noStrike">
                          <a:solidFill>
                            <a:srgbClr val="000000"/>
                          </a:solidFill>
                          <a:effectLst/>
                          <a:latin typeface="Arial" panose="020B0604020202020204" pitchFamily="34" charset="0"/>
                        </a:rPr>
                        <a:t>Reconocimiento de 6000 Medios de Transporte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3.700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3178086"/>
                  </a:ext>
                </a:extLst>
              </a:tr>
              <a:tr h="284030">
                <a:tc>
                  <a:txBody>
                    <a:bodyPr/>
                    <a:lstStyle/>
                    <a:p>
                      <a:pPr algn="ctr" fontAlgn="ctr"/>
                      <a:r>
                        <a:rPr lang="es-CO" sz="800" b="0" i="0" u="none" strike="noStrike">
                          <a:solidFill>
                            <a:srgbClr val="000000"/>
                          </a:solidFill>
                          <a:effectLst/>
                          <a:latin typeface="Arial" panose="020B0604020202020204" pitchFamily="34" charset="0"/>
                        </a:rPr>
                        <a:t>Estimados de Renta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1.200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6759129"/>
                  </a:ext>
                </a:extLst>
              </a:tr>
              <a:tr h="142016">
                <a:tc>
                  <a:txBody>
                    <a:bodyPr/>
                    <a:lstStyle/>
                    <a:p>
                      <a:pPr algn="ctr" fontAlgn="ctr"/>
                      <a:r>
                        <a:rPr lang="es-CO" sz="800" b="0" i="0" u="none" strike="noStrike">
                          <a:solidFill>
                            <a:srgbClr val="000000"/>
                          </a:solidFill>
                          <a:effectLst/>
                          <a:latin typeface="Arial" panose="020B0604020202020204" pitchFamily="34" charset="0"/>
                        </a:rPr>
                        <a:t>Alistamiento físico catastral de inmuebles susceptibles de venta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2.100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3247739"/>
                  </a:ext>
                </a:extLst>
              </a:tr>
              <a:tr h="284030">
                <a:tc>
                  <a:txBody>
                    <a:bodyPr/>
                    <a:lstStyle/>
                    <a:p>
                      <a:pPr algn="ctr" fontAlgn="ctr"/>
                      <a:r>
                        <a:rPr lang="es-CO" sz="800" b="0" i="0" u="none" strike="noStrike">
                          <a:solidFill>
                            <a:srgbClr val="000000"/>
                          </a:solidFill>
                          <a:effectLst/>
                          <a:latin typeface="Arial" panose="020B0604020202020204" pitchFamily="34" charset="0"/>
                        </a:rPr>
                        <a:t>Saneamiento físico catastral de inmuebles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1.200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309763"/>
                  </a:ext>
                </a:extLst>
              </a:tr>
              <a:tr h="284030">
                <a:tc>
                  <a:txBody>
                    <a:bodyPr/>
                    <a:lstStyle/>
                    <a:p>
                      <a:pPr algn="ctr" fontAlgn="ctr"/>
                      <a:r>
                        <a:rPr lang="es-CO" sz="800" b="0" i="0" u="none" strike="noStrike">
                          <a:solidFill>
                            <a:srgbClr val="000000"/>
                          </a:solidFill>
                          <a:effectLst/>
                          <a:latin typeface="Arial" panose="020B0604020202020204" pitchFamily="34" charset="0"/>
                        </a:rPr>
                        <a:t>Avalúos inmuebles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4.200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3973916"/>
                  </a:ext>
                </a:extLst>
              </a:tr>
              <a:tr h="284030">
                <a:tc>
                  <a:txBody>
                    <a:bodyPr/>
                    <a:lstStyle/>
                    <a:p>
                      <a:pPr algn="ctr" fontAlgn="ctr"/>
                      <a:r>
                        <a:rPr lang="es-CO" sz="800" b="0" i="0" u="none" strike="noStrike" dirty="0">
                          <a:solidFill>
                            <a:srgbClr val="000000"/>
                          </a:solidFill>
                          <a:effectLst/>
                          <a:latin typeface="Arial" panose="020B0604020202020204" pitchFamily="34" charset="0"/>
                        </a:rPr>
                        <a:t>Alistamiento de administración de inmuebles - Fichas de enajenación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es-CO" sz="800" b="0" i="0" u="none" strike="noStrike" dirty="0">
                          <a:solidFill>
                            <a:srgbClr val="000000"/>
                          </a:solidFill>
                          <a:effectLst/>
                          <a:latin typeface="Arial" panose="020B0604020202020204" pitchFamily="34" charset="0"/>
                        </a:rPr>
                        <a:t>4.813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769473"/>
                  </a:ext>
                </a:extLst>
              </a:tr>
            </a:tbl>
          </a:graphicData>
        </a:graphic>
      </p:graphicFrame>
      <p:sp>
        <p:nvSpPr>
          <p:cNvPr id="29" name="Abrir llave 28">
            <a:extLst>
              <a:ext uri="{FF2B5EF4-FFF2-40B4-BE49-F238E27FC236}">
                <a16:creationId xmlns:a16="http://schemas.microsoft.com/office/drawing/2014/main" id="{9FF56B35-C32D-49B6-B50B-144E48AE26D8}"/>
              </a:ext>
            </a:extLst>
          </p:cNvPr>
          <p:cNvSpPr/>
          <p:nvPr/>
        </p:nvSpPr>
        <p:spPr>
          <a:xfrm>
            <a:off x="2204898" y="3569456"/>
            <a:ext cx="481974" cy="218027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2983319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FA31046C-039D-4B27-8709-BFB0917164E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3" name="Imagen 82">
            <a:extLst>
              <a:ext uri="{FF2B5EF4-FFF2-40B4-BE49-F238E27FC236}">
                <a16:creationId xmlns:a16="http://schemas.microsoft.com/office/drawing/2014/main" id="{F9FAB733-4D85-4135-9D01-A5DE25845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4" name="Imagen 83">
            <a:extLst>
              <a:ext uri="{FF2B5EF4-FFF2-40B4-BE49-F238E27FC236}">
                <a16:creationId xmlns:a16="http://schemas.microsoft.com/office/drawing/2014/main" id="{C75A1C0F-DE34-4DC1-9C10-D58688A05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382" y="-18542"/>
            <a:ext cx="4150360" cy="713105"/>
          </a:xfrm>
          <a:prstGeom prst="rect">
            <a:avLst/>
          </a:prstGeom>
        </p:spPr>
      </p:pic>
      <p:sp>
        <p:nvSpPr>
          <p:cNvPr id="48" name="CuadroTexto 47">
            <a:extLst>
              <a:ext uri="{FF2B5EF4-FFF2-40B4-BE49-F238E27FC236}">
                <a16:creationId xmlns:a16="http://schemas.microsoft.com/office/drawing/2014/main" id="{34CB4E51-035D-4157-8338-D76A504C4ADE}"/>
              </a:ext>
            </a:extLst>
          </p:cNvPr>
          <p:cNvSpPr txBox="1"/>
          <p:nvPr/>
        </p:nvSpPr>
        <p:spPr>
          <a:xfrm>
            <a:off x="1777094" y="52845"/>
            <a:ext cx="7296657" cy="954107"/>
          </a:xfrm>
          <a:prstGeom prst="rect">
            <a:avLst/>
          </a:prstGeom>
          <a:noFill/>
        </p:spPr>
        <p:txBody>
          <a:bodyPr wrap="square" rtlCol="0">
            <a:spAutoFit/>
          </a:bodyPr>
          <a:lstStyle/>
          <a:p>
            <a:r>
              <a:rPr lang="es-CO" sz="2800" dirty="0">
                <a:solidFill>
                  <a:srgbClr val="002060"/>
                </a:solidFill>
              </a:rPr>
              <a:t>3. Resumen de Indicadores Estratégicos </a:t>
            </a:r>
          </a:p>
          <a:p>
            <a:r>
              <a:rPr lang="es-CO" sz="2800" dirty="0">
                <a:solidFill>
                  <a:srgbClr val="002060"/>
                </a:solidFill>
              </a:rPr>
              <a:t>del plan de acción</a:t>
            </a:r>
          </a:p>
        </p:txBody>
      </p:sp>
      <p:sp>
        <p:nvSpPr>
          <p:cNvPr id="63" name="CuadroTexto 62">
            <a:extLst>
              <a:ext uri="{FF2B5EF4-FFF2-40B4-BE49-F238E27FC236}">
                <a16:creationId xmlns:a16="http://schemas.microsoft.com/office/drawing/2014/main" id="{8CC66E64-AF18-4433-9CE7-C62657012BA1}"/>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Planeación Estratégica 2019</a:t>
            </a:r>
          </a:p>
        </p:txBody>
      </p:sp>
      <p:pic>
        <p:nvPicPr>
          <p:cNvPr id="10" name="Marcador de contenido 6">
            <a:extLst>
              <a:ext uri="{FF2B5EF4-FFF2-40B4-BE49-F238E27FC236}">
                <a16:creationId xmlns:a16="http://schemas.microsoft.com/office/drawing/2014/main" id="{0E29D25B-FE14-475D-B490-64F6BE195E09}"/>
              </a:ext>
            </a:extLst>
          </p:cNvPr>
          <p:cNvPicPr>
            <a:picLocks noGrp="1" noChangeAspect="1"/>
          </p:cNvPicPr>
          <p:nvPr>
            <p:ph idx="1"/>
          </p:nvPr>
        </p:nvPicPr>
        <p:blipFill>
          <a:blip r:embed="rId4"/>
          <a:stretch>
            <a:fillRect/>
          </a:stretch>
        </p:blipFill>
        <p:spPr>
          <a:xfrm>
            <a:off x="6726766" y="809760"/>
            <a:ext cx="4783296" cy="5500693"/>
          </a:xfrm>
          <a:prstGeom prst="rect">
            <a:avLst/>
          </a:prstGeom>
        </p:spPr>
      </p:pic>
      <p:pic>
        <p:nvPicPr>
          <p:cNvPr id="17" name="Picture 2" descr="Imagen">
            <a:extLst>
              <a:ext uri="{FF2B5EF4-FFF2-40B4-BE49-F238E27FC236}">
                <a16:creationId xmlns:a16="http://schemas.microsoft.com/office/drawing/2014/main" id="{FFCE3BE7-B86D-4217-897D-5B9C59E079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9526" y="2120929"/>
            <a:ext cx="4545710" cy="3305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4597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spcBef>
                <a:spcPct val="0"/>
              </a:spcBef>
            </a:pPr>
            <a:r>
              <a:rPr lang="es-ES" altLang="es-CO" sz="1400" dirty="0">
                <a:solidFill>
                  <a:srgbClr val="A9A8A9"/>
                </a:solidFill>
                <a:latin typeface="Lato Regular" panose="020F0502020204030203" pitchFamily="34" charset="0"/>
                <a:ea typeface="Lato Regular" panose="020F0502020204030203" pitchFamily="34" charset="0"/>
                <a:cs typeface="Lato Regular" panose="020F0502020204030203" pitchFamily="34" charset="0"/>
              </a:rPr>
              <a:t>Vicepresidencia de Bienes Muebles e Inmuebles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49538" y="2338014"/>
            <a:ext cx="9143999" cy="2800767"/>
          </a:xfrm>
          <a:prstGeom prst="rect">
            <a:avLst/>
          </a:prstGeom>
          <a:noFill/>
        </p:spPr>
        <p:txBody>
          <a:bodyPr wrap="square" rtlCol="0">
            <a:spAutoFit/>
          </a:bodyPr>
          <a:lstStyle/>
          <a:p>
            <a:pPr algn="ctr"/>
            <a:r>
              <a:rPr lang="es-ES" sz="4400" b="1" dirty="0">
                <a:solidFill>
                  <a:srgbClr val="002060"/>
                </a:solidFill>
              </a:rPr>
              <a:t>6. </a:t>
            </a:r>
            <a:r>
              <a:rPr lang="es-CO" altLang="es-CO" sz="4400" b="1" dirty="0">
                <a:solidFill>
                  <a:srgbClr val="002060"/>
                </a:solidFill>
              </a:rPr>
              <a:t>Propuesta de Venta Multicanal de Obras de Arte</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75718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34CB2AC-7877-4C3D-98ED-2F05BB39670F}"/>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atin typeface="+mj-lt"/>
            </a:endParaRPr>
          </a:p>
        </p:txBody>
      </p:sp>
      <p:sp>
        <p:nvSpPr>
          <p:cNvPr id="5123" name="CuadroTexto 7">
            <a:extLst>
              <a:ext uri="{FF2B5EF4-FFF2-40B4-BE49-F238E27FC236}">
                <a16:creationId xmlns:a16="http://schemas.microsoft.com/office/drawing/2014/main" id="{4D972238-EA6A-4B47-8337-6CF8C967DBE6}"/>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400">
                <a:solidFill>
                  <a:srgbClr val="A9A8A9"/>
                </a:solidFill>
                <a:latin typeface="+mj-lt"/>
                <a:ea typeface="Lato Regular" panose="020F0502020204030203" pitchFamily="34" charset="0"/>
                <a:cs typeface="Lato Regular" panose="020F0502020204030203" pitchFamily="34" charset="0"/>
              </a:rPr>
              <a:t>Vicepresidencia de Bienes Muebles e Inmuebles</a:t>
            </a:r>
          </a:p>
        </p:txBody>
      </p:sp>
      <p:pic>
        <p:nvPicPr>
          <p:cNvPr id="5124" name="Imagen 8">
            <a:extLst>
              <a:ext uri="{FF2B5EF4-FFF2-40B4-BE49-F238E27FC236}">
                <a16:creationId xmlns:a16="http://schemas.microsoft.com/office/drawing/2014/main" id="{3FD86BA2-C685-4263-ADE0-144082803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5" name="Imagen 12">
            <a:extLst>
              <a:ext uri="{FF2B5EF4-FFF2-40B4-BE49-F238E27FC236}">
                <a16:creationId xmlns:a16="http://schemas.microsoft.com/office/drawing/2014/main" id="{B0360307-A9E8-4E35-B36B-7289A6CA54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4AD4DDA4-0690-4A3E-AA05-8C9814841C05}"/>
              </a:ext>
            </a:extLst>
          </p:cNvPr>
          <p:cNvSpPr/>
          <p:nvPr/>
        </p:nvSpPr>
        <p:spPr>
          <a:xfrm>
            <a:off x="1981200" y="6540500"/>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sz="1371" dirty="0">
                <a:latin typeface="+mj-lt"/>
              </a:rPr>
              <a:t>Vicepresidencia Administrativa y Financiera - Gerencia Financiera</a:t>
            </a:r>
          </a:p>
        </p:txBody>
      </p:sp>
      <p:sp>
        <p:nvSpPr>
          <p:cNvPr id="9" name="Rectángulo 8">
            <a:extLst>
              <a:ext uri="{FF2B5EF4-FFF2-40B4-BE49-F238E27FC236}">
                <a16:creationId xmlns:a16="http://schemas.microsoft.com/office/drawing/2014/main" id="{3E5C840F-045C-4EF7-82AC-7D2100EABC40}"/>
              </a:ext>
            </a:extLst>
          </p:cNvPr>
          <p:cNvSpPr/>
          <p:nvPr/>
        </p:nvSpPr>
        <p:spPr>
          <a:xfrm>
            <a:off x="0" y="6540500"/>
            <a:ext cx="12192000" cy="317500"/>
          </a:xfrm>
          <a:prstGeom prst="rect">
            <a:avLst/>
          </a:prstGeom>
          <a:solidFill>
            <a:srgbClr val="000A8B"/>
          </a:solidFill>
          <a:ln w="6350" cap="flat" cmpd="sng" algn="ctr">
            <a:noFill/>
            <a:prstDash val="solid"/>
            <a:miter lim="800000"/>
          </a:ln>
          <a:effectLst/>
        </p:spPr>
        <p:txBody>
          <a:bodyPr anchor="ctr"/>
          <a:lstStyle/>
          <a:p>
            <a:pPr algn="r" defTabSz="696681">
              <a:defRPr/>
            </a:pPr>
            <a:r>
              <a:rPr lang="es-ES" sz="1371" kern="0" dirty="0">
                <a:solidFill>
                  <a:prstClr val="white"/>
                </a:solidFill>
                <a:latin typeface="+mj-lt"/>
              </a:rPr>
              <a:t>Gerencia de Bienes Muebles</a:t>
            </a:r>
          </a:p>
        </p:txBody>
      </p:sp>
      <p:sp>
        <p:nvSpPr>
          <p:cNvPr id="5128" name="CuadroTexto 63">
            <a:extLst>
              <a:ext uri="{FF2B5EF4-FFF2-40B4-BE49-F238E27FC236}">
                <a16:creationId xmlns:a16="http://schemas.microsoft.com/office/drawing/2014/main" id="{F2A50844-B0A4-4B46-B364-D895F7C860DE}"/>
              </a:ext>
            </a:extLst>
          </p:cNvPr>
          <p:cNvSpPr txBox="1">
            <a:spLocks noChangeArrowheads="1"/>
          </p:cNvSpPr>
          <p:nvPr/>
        </p:nvSpPr>
        <p:spPr bwMode="auto">
          <a:xfrm>
            <a:off x="508000" y="796925"/>
            <a:ext cx="10839450" cy="738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ES" altLang="es-CO" sz="1400" dirty="0">
                <a:latin typeface="+mj-lt"/>
              </a:rPr>
              <a:t>SE HAN PRESENTADO LOS BIENES CON EXTINCIÓN DE DOMINIO CATALOGADAS COMO OBRAS DE ARTE,  PIEZAS DECORATIVAS Y UTENSILIOS DE COCINA EN SUBASTAS ELECTRÓNICAS ASCENDENTES A TRAVÉS DE CENTRAL DE INVERSIONES S.A (CISA) BAJO LOS TÉRMINOS ESTABLECIDOS EN EL CONTRATO N° CM-004-2015 (PARA CISA) Y N°. 03 DE 2015 PARA LA SOCIEDAD DE ACTIVOS ESPECIALES S.A.E. S.A.S. </a:t>
            </a:r>
          </a:p>
        </p:txBody>
      </p:sp>
      <p:pic>
        <p:nvPicPr>
          <p:cNvPr id="65" name="Imagen 64" descr="Imagen que contiene edificio, interior, suelo, estatua&#10;&#10;Descripción generada con confianza alta">
            <a:extLst>
              <a:ext uri="{FF2B5EF4-FFF2-40B4-BE49-F238E27FC236}">
                <a16:creationId xmlns:a16="http://schemas.microsoft.com/office/drawing/2014/main" id="{AB8379AA-B6FC-4CC7-9CD0-BB3D827F7C8D}"/>
              </a:ext>
            </a:extLst>
          </p:cNvPr>
          <p:cNvPicPr>
            <a:picLocks noChangeAspect="1"/>
          </p:cNvPicPr>
          <p:nvPr/>
        </p:nvPicPr>
        <p:blipFill>
          <a:blip r:embed="rId4"/>
          <a:stretch>
            <a:fillRect/>
          </a:stretch>
        </p:blipFill>
        <p:spPr>
          <a:xfrm>
            <a:off x="8010525" y="4364038"/>
            <a:ext cx="1231900" cy="16430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6" name="Imagen 65" descr="Imagen que contiene interior, mesa&#10;&#10;Descripción generada con confianza muy alta">
            <a:extLst>
              <a:ext uri="{FF2B5EF4-FFF2-40B4-BE49-F238E27FC236}">
                <a16:creationId xmlns:a16="http://schemas.microsoft.com/office/drawing/2014/main" id="{B1960456-01DE-483B-9739-5AE0800EFC36}"/>
              </a:ext>
            </a:extLst>
          </p:cNvPr>
          <p:cNvPicPr>
            <a:picLocks noChangeAspect="1"/>
          </p:cNvPicPr>
          <p:nvPr/>
        </p:nvPicPr>
        <p:blipFill>
          <a:blip r:embed="rId5"/>
          <a:stretch>
            <a:fillRect/>
          </a:stretch>
        </p:blipFill>
        <p:spPr>
          <a:xfrm>
            <a:off x="7788275" y="2130425"/>
            <a:ext cx="1231900" cy="163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7" name="Imagen 66" descr="Imagen que contiene exterior&#10;&#10;Descripción generada con confianza alta">
            <a:extLst>
              <a:ext uri="{FF2B5EF4-FFF2-40B4-BE49-F238E27FC236}">
                <a16:creationId xmlns:a16="http://schemas.microsoft.com/office/drawing/2014/main" id="{3B185D92-F207-43A3-BDAE-C2A261E5C8B1}"/>
              </a:ext>
            </a:extLst>
          </p:cNvPr>
          <p:cNvPicPr>
            <a:picLocks noChangeAspect="1"/>
          </p:cNvPicPr>
          <p:nvPr/>
        </p:nvPicPr>
        <p:blipFill>
          <a:blip r:embed="rId6"/>
          <a:stretch>
            <a:fillRect/>
          </a:stretch>
        </p:blipFill>
        <p:spPr>
          <a:xfrm>
            <a:off x="5314950" y="4364038"/>
            <a:ext cx="2147888" cy="163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8" name="Imagen 67" descr="Imagen que contiene postre, interior&#10;&#10;Descripción generada con confianza alta">
            <a:extLst>
              <a:ext uri="{FF2B5EF4-FFF2-40B4-BE49-F238E27FC236}">
                <a16:creationId xmlns:a16="http://schemas.microsoft.com/office/drawing/2014/main" id="{84175DC0-38AE-4249-887B-415A94548161}"/>
              </a:ext>
            </a:extLst>
          </p:cNvPr>
          <p:cNvPicPr>
            <a:picLocks noChangeAspect="1"/>
          </p:cNvPicPr>
          <p:nvPr/>
        </p:nvPicPr>
        <p:blipFill>
          <a:blip r:embed="rId7"/>
          <a:stretch>
            <a:fillRect/>
          </a:stretch>
        </p:blipFill>
        <p:spPr>
          <a:xfrm>
            <a:off x="5045075" y="2108200"/>
            <a:ext cx="2122488" cy="1593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9" name="Imagen 68" descr="Imagen que contiene interior, pizarra, texto, pared&#10;&#10;Descripción generada con confianza alta">
            <a:extLst>
              <a:ext uri="{FF2B5EF4-FFF2-40B4-BE49-F238E27FC236}">
                <a16:creationId xmlns:a16="http://schemas.microsoft.com/office/drawing/2014/main" id="{EA2C1560-2EF7-4820-A262-D158F5697D51}"/>
              </a:ext>
            </a:extLst>
          </p:cNvPr>
          <p:cNvPicPr>
            <a:picLocks noChangeAspect="1"/>
          </p:cNvPicPr>
          <p:nvPr/>
        </p:nvPicPr>
        <p:blipFill>
          <a:blip r:embed="rId8"/>
          <a:stretch>
            <a:fillRect/>
          </a:stretch>
        </p:blipFill>
        <p:spPr>
          <a:xfrm>
            <a:off x="2663825" y="4357688"/>
            <a:ext cx="2192338" cy="1647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0" name="Imagen 69" descr="Imagen que contiene suelo, interior&#10;&#10;Descripción generada con confianza muy alta">
            <a:extLst>
              <a:ext uri="{FF2B5EF4-FFF2-40B4-BE49-F238E27FC236}">
                <a16:creationId xmlns:a16="http://schemas.microsoft.com/office/drawing/2014/main" id="{FA474EF1-F7E4-4119-A5C3-DDAA445B18FF}"/>
              </a:ext>
            </a:extLst>
          </p:cNvPr>
          <p:cNvPicPr>
            <a:picLocks noChangeAspect="1"/>
          </p:cNvPicPr>
          <p:nvPr/>
        </p:nvPicPr>
        <p:blipFill>
          <a:blip r:embed="rId9"/>
          <a:stretch>
            <a:fillRect/>
          </a:stretch>
        </p:blipFill>
        <p:spPr>
          <a:xfrm>
            <a:off x="9745663" y="2401888"/>
            <a:ext cx="1700212" cy="3149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1" name="Imagen 70">
            <a:extLst>
              <a:ext uri="{FF2B5EF4-FFF2-40B4-BE49-F238E27FC236}">
                <a16:creationId xmlns:a16="http://schemas.microsoft.com/office/drawing/2014/main" id="{52B263E0-13F3-4F88-8DE7-EC1ED891D6C2}"/>
              </a:ext>
            </a:extLst>
          </p:cNvPr>
          <p:cNvPicPr>
            <a:picLocks noChangeAspect="1"/>
          </p:cNvPicPr>
          <p:nvPr/>
        </p:nvPicPr>
        <p:blipFill>
          <a:blip r:embed="rId10"/>
          <a:stretch>
            <a:fillRect/>
          </a:stretch>
        </p:blipFill>
        <p:spPr>
          <a:xfrm>
            <a:off x="715963" y="4357688"/>
            <a:ext cx="1530350" cy="2043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2" name="Imagen 71">
            <a:extLst>
              <a:ext uri="{FF2B5EF4-FFF2-40B4-BE49-F238E27FC236}">
                <a16:creationId xmlns:a16="http://schemas.microsoft.com/office/drawing/2014/main" id="{6918DD64-0D9B-4099-A9C6-B635E32173E8}"/>
              </a:ext>
            </a:extLst>
          </p:cNvPr>
          <p:cNvPicPr>
            <a:picLocks noChangeAspect="1"/>
          </p:cNvPicPr>
          <p:nvPr/>
        </p:nvPicPr>
        <p:blipFill>
          <a:blip r:embed="rId11"/>
          <a:stretch>
            <a:fillRect/>
          </a:stretch>
        </p:blipFill>
        <p:spPr>
          <a:xfrm>
            <a:off x="2624138" y="2108200"/>
            <a:ext cx="2097087" cy="157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3" name="Imagen 72">
            <a:extLst>
              <a:ext uri="{FF2B5EF4-FFF2-40B4-BE49-F238E27FC236}">
                <a16:creationId xmlns:a16="http://schemas.microsoft.com/office/drawing/2014/main" id="{BCFE6EDF-B321-47CE-9F85-89A4B366804B}"/>
              </a:ext>
            </a:extLst>
          </p:cNvPr>
          <p:cNvPicPr>
            <a:picLocks noChangeAspect="1"/>
          </p:cNvPicPr>
          <p:nvPr/>
        </p:nvPicPr>
        <p:blipFill>
          <a:blip r:embed="rId12"/>
          <a:stretch>
            <a:fillRect/>
          </a:stretch>
        </p:blipFill>
        <p:spPr>
          <a:xfrm>
            <a:off x="715963" y="2060575"/>
            <a:ext cx="1543050" cy="1670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138" name="CuadroTexto 73">
            <a:extLst>
              <a:ext uri="{FF2B5EF4-FFF2-40B4-BE49-F238E27FC236}">
                <a16:creationId xmlns:a16="http://schemas.microsoft.com/office/drawing/2014/main" id="{B7953689-11B4-4B8F-B8F6-88D22E2B1E5F}"/>
              </a:ext>
            </a:extLst>
          </p:cNvPr>
          <p:cNvSpPr txBox="1">
            <a:spLocks noChangeArrowheads="1"/>
          </p:cNvSpPr>
          <p:nvPr/>
        </p:nvSpPr>
        <p:spPr bwMode="auto">
          <a:xfrm>
            <a:off x="3038475" y="1690688"/>
            <a:ext cx="10858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VENDIDO</a:t>
            </a:r>
          </a:p>
        </p:txBody>
      </p:sp>
      <p:sp>
        <p:nvSpPr>
          <p:cNvPr id="5139" name="CuadroTexto 74">
            <a:extLst>
              <a:ext uri="{FF2B5EF4-FFF2-40B4-BE49-F238E27FC236}">
                <a16:creationId xmlns:a16="http://schemas.microsoft.com/office/drawing/2014/main" id="{1BCAD3DA-395F-448C-A861-1391D1403B4A}"/>
              </a:ext>
            </a:extLst>
          </p:cNvPr>
          <p:cNvSpPr txBox="1">
            <a:spLocks noChangeArrowheads="1"/>
          </p:cNvSpPr>
          <p:nvPr/>
        </p:nvSpPr>
        <p:spPr bwMode="auto">
          <a:xfrm>
            <a:off x="719138" y="1682750"/>
            <a:ext cx="1447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NO VENDIDO</a:t>
            </a:r>
          </a:p>
        </p:txBody>
      </p:sp>
      <p:sp>
        <p:nvSpPr>
          <p:cNvPr id="5140" name="CuadroTexto 75">
            <a:extLst>
              <a:ext uri="{FF2B5EF4-FFF2-40B4-BE49-F238E27FC236}">
                <a16:creationId xmlns:a16="http://schemas.microsoft.com/office/drawing/2014/main" id="{9FC0162B-271D-4482-958B-4E5EF4E6EF46}"/>
              </a:ext>
            </a:extLst>
          </p:cNvPr>
          <p:cNvSpPr txBox="1">
            <a:spLocks noChangeArrowheads="1"/>
          </p:cNvSpPr>
          <p:nvPr/>
        </p:nvSpPr>
        <p:spPr bwMode="auto">
          <a:xfrm>
            <a:off x="3192463" y="3871913"/>
            <a:ext cx="1084262"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VENDIDO</a:t>
            </a:r>
          </a:p>
        </p:txBody>
      </p:sp>
      <p:sp>
        <p:nvSpPr>
          <p:cNvPr id="5141" name="CuadroTexto 76">
            <a:extLst>
              <a:ext uri="{FF2B5EF4-FFF2-40B4-BE49-F238E27FC236}">
                <a16:creationId xmlns:a16="http://schemas.microsoft.com/office/drawing/2014/main" id="{8A028C9B-2B60-4BEC-93B8-44EA33E7EAC8}"/>
              </a:ext>
            </a:extLst>
          </p:cNvPr>
          <p:cNvSpPr txBox="1">
            <a:spLocks noChangeArrowheads="1"/>
          </p:cNvSpPr>
          <p:nvPr/>
        </p:nvSpPr>
        <p:spPr bwMode="auto">
          <a:xfrm>
            <a:off x="950913" y="3941763"/>
            <a:ext cx="1084262"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VENDIDO</a:t>
            </a:r>
          </a:p>
        </p:txBody>
      </p:sp>
      <p:sp>
        <p:nvSpPr>
          <p:cNvPr id="5142" name="CuadroTexto 77">
            <a:extLst>
              <a:ext uri="{FF2B5EF4-FFF2-40B4-BE49-F238E27FC236}">
                <a16:creationId xmlns:a16="http://schemas.microsoft.com/office/drawing/2014/main" id="{8E2F0C13-A34F-4475-AE76-B1202A59CC14}"/>
              </a:ext>
            </a:extLst>
          </p:cNvPr>
          <p:cNvSpPr txBox="1">
            <a:spLocks noChangeArrowheads="1"/>
          </p:cNvSpPr>
          <p:nvPr/>
        </p:nvSpPr>
        <p:spPr bwMode="auto">
          <a:xfrm>
            <a:off x="7861300" y="1760538"/>
            <a:ext cx="10858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VENDIDO</a:t>
            </a:r>
          </a:p>
        </p:txBody>
      </p:sp>
      <p:sp>
        <p:nvSpPr>
          <p:cNvPr id="5143" name="CuadroTexto 78">
            <a:extLst>
              <a:ext uri="{FF2B5EF4-FFF2-40B4-BE49-F238E27FC236}">
                <a16:creationId xmlns:a16="http://schemas.microsoft.com/office/drawing/2014/main" id="{AF2F3B4C-083C-4495-97F6-FA1628EEE88B}"/>
              </a:ext>
            </a:extLst>
          </p:cNvPr>
          <p:cNvSpPr txBox="1">
            <a:spLocks noChangeArrowheads="1"/>
          </p:cNvSpPr>
          <p:nvPr/>
        </p:nvSpPr>
        <p:spPr bwMode="auto">
          <a:xfrm>
            <a:off x="5427663" y="1708150"/>
            <a:ext cx="1447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NO VENDIDO</a:t>
            </a:r>
          </a:p>
        </p:txBody>
      </p:sp>
      <p:sp>
        <p:nvSpPr>
          <p:cNvPr id="5144" name="CuadroTexto 79">
            <a:extLst>
              <a:ext uri="{FF2B5EF4-FFF2-40B4-BE49-F238E27FC236}">
                <a16:creationId xmlns:a16="http://schemas.microsoft.com/office/drawing/2014/main" id="{DFBD4A05-D699-48CB-94A0-242BBECF8C68}"/>
              </a:ext>
            </a:extLst>
          </p:cNvPr>
          <p:cNvSpPr txBox="1">
            <a:spLocks noChangeArrowheads="1"/>
          </p:cNvSpPr>
          <p:nvPr/>
        </p:nvSpPr>
        <p:spPr bwMode="auto">
          <a:xfrm>
            <a:off x="5664200" y="3860800"/>
            <a:ext cx="1447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NO VENDIDO</a:t>
            </a:r>
          </a:p>
        </p:txBody>
      </p:sp>
      <p:sp>
        <p:nvSpPr>
          <p:cNvPr id="5145" name="CuadroTexto 80">
            <a:extLst>
              <a:ext uri="{FF2B5EF4-FFF2-40B4-BE49-F238E27FC236}">
                <a16:creationId xmlns:a16="http://schemas.microsoft.com/office/drawing/2014/main" id="{D18D2D00-2359-41AE-AE8B-7A11FFBB952B}"/>
              </a:ext>
            </a:extLst>
          </p:cNvPr>
          <p:cNvSpPr txBox="1">
            <a:spLocks noChangeArrowheads="1"/>
          </p:cNvSpPr>
          <p:nvPr/>
        </p:nvSpPr>
        <p:spPr bwMode="auto">
          <a:xfrm>
            <a:off x="7913688" y="3884613"/>
            <a:ext cx="14478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NO VENDIDO</a:t>
            </a:r>
          </a:p>
        </p:txBody>
      </p:sp>
      <p:sp>
        <p:nvSpPr>
          <p:cNvPr id="5146" name="CuadroTexto 81">
            <a:extLst>
              <a:ext uri="{FF2B5EF4-FFF2-40B4-BE49-F238E27FC236}">
                <a16:creationId xmlns:a16="http://schemas.microsoft.com/office/drawing/2014/main" id="{77A337D2-9635-4098-9E5F-ACE26C1A182F}"/>
              </a:ext>
            </a:extLst>
          </p:cNvPr>
          <p:cNvSpPr txBox="1">
            <a:spLocks noChangeArrowheads="1"/>
          </p:cNvSpPr>
          <p:nvPr/>
        </p:nvSpPr>
        <p:spPr bwMode="auto">
          <a:xfrm>
            <a:off x="9899650" y="1914525"/>
            <a:ext cx="1447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800">
                <a:latin typeface="+mj-lt"/>
              </a:rPr>
              <a:t>NO VENDIDO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34CB2AC-7877-4C3D-98ED-2F05BB39670F}"/>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6147" name="CuadroTexto 7">
            <a:extLst>
              <a:ext uri="{FF2B5EF4-FFF2-40B4-BE49-F238E27FC236}">
                <a16:creationId xmlns:a16="http://schemas.microsoft.com/office/drawing/2014/main" id="{4BF3D2A0-9459-4CF4-BCE8-8264C6151AB7}"/>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400">
                <a:solidFill>
                  <a:srgbClr val="A9A8A9"/>
                </a:solidFill>
                <a:latin typeface="+mn-lt"/>
                <a:ea typeface="Lato Regular" panose="020F0502020204030203" pitchFamily="34" charset="0"/>
                <a:cs typeface="Lato Regular" panose="020F0502020204030203" pitchFamily="34" charset="0"/>
              </a:rPr>
              <a:t>Vicepresidencia de Bienes Muebles e Inmuebles</a:t>
            </a:r>
          </a:p>
        </p:txBody>
      </p:sp>
      <p:pic>
        <p:nvPicPr>
          <p:cNvPr id="6148" name="Imagen 8">
            <a:extLst>
              <a:ext uri="{FF2B5EF4-FFF2-40B4-BE49-F238E27FC236}">
                <a16:creationId xmlns:a16="http://schemas.microsoft.com/office/drawing/2014/main" id="{9BBD78C7-D1A6-44BE-B693-14FA688B6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9" name="Imagen 12">
            <a:extLst>
              <a:ext uri="{FF2B5EF4-FFF2-40B4-BE49-F238E27FC236}">
                <a16:creationId xmlns:a16="http://schemas.microsoft.com/office/drawing/2014/main" id="{E30EBD55-9790-4EEA-A802-21E3F21C07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4AD4DDA4-0690-4A3E-AA05-8C9814841C05}"/>
              </a:ext>
            </a:extLst>
          </p:cNvPr>
          <p:cNvSpPr/>
          <p:nvPr/>
        </p:nvSpPr>
        <p:spPr>
          <a:xfrm>
            <a:off x="1981200" y="6540500"/>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sz="1371" dirty="0"/>
              <a:t>Vicepresidencia Administrativa y Financiera - Gerencia Financiera</a:t>
            </a:r>
          </a:p>
        </p:txBody>
      </p:sp>
      <p:sp>
        <p:nvSpPr>
          <p:cNvPr id="9" name="Rectángulo 8">
            <a:extLst>
              <a:ext uri="{FF2B5EF4-FFF2-40B4-BE49-F238E27FC236}">
                <a16:creationId xmlns:a16="http://schemas.microsoft.com/office/drawing/2014/main" id="{3E5C840F-045C-4EF7-82AC-7D2100EABC40}"/>
              </a:ext>
            </a:extLst>
          </p:cNvPr>
          <p:cNvSpPr/>
          <p:nvPr/>
        </p:nvSpPr>
        <p:spPr>
          <a:xfrm>
            <a:off x="0" y="6540500"/>
            <a:ext cx="12192000" cy="317500"/>
          </a:xfrm>
          <a:prstGeom prst="rect">
            <a:avLst/>
          </a:prstGeom>
          <a:solidFill>
            <a:srgbClr val="000A8B"/>
          </a:solidFill>
          <a:ln w="6350" cap="flat" cmpd="sng" algn="ctr">
            <a:noFill/>
            <a:prstDash val="solid"/>
            <a:miter lim="800000"/>
          </a:ln>
          <a:effectLst/>
        </p:spPr>
        <p:txBody>
          <a:bodyPr anchor="ctr"/>
          <a:lstStyle/>
          <a:p>
            <a:pPr algn="r" defTabSz="696681">
              <a:defRPr/>
            </a:pPr>
            <a:r>
              <a:rPr lang="es-ES" sz="1371" kern="0" dirty="0">
                <a:solidFill>
                  <a:prstClr val="white"/>
                </a:solidFill>
                <a:latin typeface="+mn-lt"/>
              </a:rPr>
              <a:t>Gerencia de Bienes Muebles</a:t>
            </a:r>
          </a:p>
        </p:txBody>
      </p:sp>
      <p:sp>
        <p:nvSpPr>
          <p:cNvPr id="27" name="Rectángulo 26">
            <a:extLst>
              <a:ext uri="{FF2B5EF4-FFF2-40B4-BE49-F238E27FC236}">
                <a16:creationId xmlns:a16="http://schemas.microsoft.com/office/drawing/2014/main" id="{56D771F2-3109-4C8D-B3BD-6CB1E3D5BCA3}"/>
              </a:ext>
            </a:extLst>
          </p:cNvPr>
          <p:cNvSpPr/>
          <p:nvPr/>
        </p:nvSpPr>
        <p:spPr bwMode="auto">
          <a:xfrm>
            <a:off x="1900238" y="863600"/>
            <a:ext cx="2057400" cy="107791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n>
                <a:solidFill>
                  <a:schemeClr val="tx1"/>
                </a:solidFill>
              </a:ln>
              <a:solidFill>
                <a:schemeClr val="tx1"/>
              </a:solidFill>
            </a:endParaRPr>
          </a:p>
        </p:txBody>
      </p:sp>
      <p:grpSp>
        <p:nvGrpSpPr>
          <p:cNvPr id="6153" name="Grupo 2">
            <a:extLst>
              <a:ext uri="{FF2B5EF4-FFF2-40B4-BE49-F238E27FC236}">
                <a16:creationId xmlns:a16="http://schemas.microsoft.com/office/drawing/2014/main" id="{A1A1E66C-3246-4D18-BBCB-71A407C290C4}"/>
              </a:ext>
            </a:extLst>
          </p:cNvPr>
          <p:cNvGrpSpPr>
            <a:grpSpLocks/>
          </p:cNvGrpSpPr>
          <p:nvPr/>
        </p:nvGrpSpPr>
        <p:grpSpPr bwMode="auto">
          <a:xfrm>
            <a:off x="577850" y="671513"/>
            <a:ext cx="10296525" cy="5794375"/>
            <a:chOff x="885183" y="531622"/>
            <a:chExt cx="10296679" cy="5794756"/>
          </a:xfrm>
        </p:grpSpPr>
        <p:sp>
          <p:nvSpPr>
            <p:cNvPr id="6155" name="Text Box 10">
              <a:extLst>
                <a:ext uri="{FF2B5EF4-FFF2-40B4-BE49-F238E27FC236}">
                  <a16:creationId xmlns:a16="http://schemas.microsoft.com/office/drawing/2014/main" id="{1FD83ED0-608B-4D5E-8816-6BC0D20D4CDD}"/>
                </a:ext>
              </a:extLst>
            </p:cNvPr>
            <p:cNvSpPr txBox="1">
              <a:spLocks noChangeArrowheads="1"/>
            </p:cNvSpPr>
            <p:nvPr/>
          </p:nvSpPr>
          <p:spPr bwMode="auto">
            <a:xfrm>
              <a:off x="885183" y="3192447"/>
              <a:ext cx="1301769" cy="5239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ES" altLang="es-CO" sz="2800">
                  <a:latin typeface="+mn-lt"/>
                </a:rPr>
                <a:t>CISA</a:t>
              </a:r>
            </a:p>
          </p:txBody>
        </p:sp>
        <p:sp>
          <p:nvSpPr>
            <p:cNvPr id="6156" name="AutoShape 33">
              <a:extLst>
                <a:ext uri="{FF2B5EF4-FFF2-40B4-BE49-F238E27FC236}">
                  <a16:creationId xmlns:a16="http://schemas.microsoft.com/office/drawing/2014/main" id="{9E36DA7B-EDB1-4E40-A4F2-42EC5A0557D6}"/>
                </a:ext>
              </a:extLst>
            </p:cNvPr>
            <p:cNvSpPr>
              <a:spLocks/>
            </p:cNvSpPr>
            <p:nvPr/>
          </p:nvSpPr>
          <p:spPr bwMode="auto">
            <a:xfrm>
              <a:off x="1844047" y="531622"/>
              <a:ext cx="503246" cy="5794756"/>
            </a:xfrm>
            <a:prstGeom prst="leftBrace">
              <a:avLst>
                <a:gd name="adj1" fmla="val 101342"/>
                <a:gd name="adj2" fmla="val 50000"/>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endParaRPr lang="es-CO" altLang="es-CO" sz="1800">
                <a:latin typeface="+mn-lt"/>
              </a:endParaRPr>
            </a:p>
          </p:txBody>
        </p:sp>
        <p:sp>
          <p:nvSpPr>
            <p:cNvPr id="6157" name="CuadroTexto 12">
              <a:extLst>
                <a:ext uri="{FF2B5EF4-FFF2-40B4-BE49-F238E27FC236}">
                  <a16:creationId xmlns:a16="http://schemas.microsoft.com/office/drawing/2014/main" id="{C26707FB-F512-447E-8DFE-E55D88C4A448}"/>
                </a:ext>
              </a:extLst>
            </p:cNvPr>
            <p:cNvSpPr txBox="1">
              <a:spLocks noChangeArrowheads="1"/>
            </p:cNvSpPr>
            <p:nvPr/>
          </p:nvSpPr>
          <p:spPr bwMode="auto">
            <a:xfrm>
              <a:off x="2226641" y="1171426"/>
              <a:ext cx="1941541" cy="5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Obras de Arte y Objetos Decorativos</a:t>
              </a:r>
            </a:p>
          </p:txBody>
        </p:sp>
        <p:sp>
          <p:nvSpPr>
            <p:cNvPr id="6158" name="CuadroTexto 13">
              <a:extLst>
                <a:ext uri="{FF2B5EF4-FFF2-40B4-BE49-F238E27FC236}">
                  <a16:creationId xmlns:a16="http://schemas.microsoft.com/office/drawing/2014/main" id="{C73687C8-4C40-44DF-8755-4C8BBB2C14B8}"/>
                </a:ext>
              </a:extLst>
            </p:cNvPr>
            <p:cNvSpPr txBox="1">
              <a:spLocks noChangeArrowheads="1"/>
            </p:cNvSpPr>
            <p:nvPr/>
          </p:nvSpPr>
          <p:spPr bwMode="auto">
            <a:xfrm>
              <a:off x="2226641" y="2641548"/>
              <a:ext cx="1906616" cy="5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Obras de arte, Objeto Decorativos. </a:t>
              </a:r>
            </a:p>
          </p:txBody>
        </p:sp>
        <p:sp>
          <p:nvSpPr>
            <p:cNvPr id="6159" name="CuadroTexto 14">
              <a:extLst>
                <a:ext uri="{FF2B5EF4-FFF2-40B4-BE49-F238E27FC236}">
                  <a16:creationId xmlns:a16="http://schemas.microsoft.com/office/drawing/2014/main" id="{58534BA1-24D5-428F-9393-E3C23B0F33E2}"/>
                </a:ext>
              </a:extLst>
            </p:cNvPr>
            <p:cNvSpPr txBox="1">
              <a:spLocks noChangeArrowheads="1"/>
            </p:cNvSpPr>
            <p:nvPr/>
          </p:nvSpPr>
          <p:spPr bwMode="auto">
            <a:xfrm>
              <a:off x="2590184" y="4332347"/>
              <a:ext cx="1546248" cy="338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Obras de arte </a:t>
              </a:r>
            </a:p>
          </p:txBody>
        </p:sp>
        <p:sp>
          <p:nvSpPr>
            <p:cNvPr id="6160" name="CuadroTexto 15">
              <a:extLst>
                <a:ext uri="{FF2B5EF4-FFF2-40B4-BE49-F238E27FC236}">
                  <a16:creationId xmlns:a16="http://schemas.microsoft.com/office/drawing/2014/main" id="{F708DD4F-9E89-4F94-97CC-160806C81E35}"/>
                </a:ext>
              </a:extLst>
            </p:cNvPr>
            <p:cNvSpPr txBox="1">
              <a:spLocks noChangeArrowheads="1"/>
            </p:cNvSpPr>
            <p:nvPr/>
          </p:nvSpPr>
          <p:spPr bwMode="auto">
            <a:xfrm>
              <a:off x="6814585" y="1125386"/>
              <a:ext cx="906476" cy="3397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18 Lotes </a:t>
              </a:r>
            </a:p>
          </p:txBody>
        </p:sp>
        <p:sp>
          <p:nvSpPr>
            <p:cNvPr id="6161" name="CuadroTexto 16">
              <a:extLst>
                <a:ext uri="{FF2B5EF4-FFF2-40B4-BE49-F238E27FC236}">
                  <a16:creationId xmlns:a16="http://schemas.microsoft.com/office/drawing/2014/main" id="{575D55F9-2768-4D5E-8814-FF2F88C4EB76}"/>
                </a:ext>
              </a:extLst>
            </p:cNvPr>
            <p:cNvSpPr txBox="1">
              <a:spLocks noChangeArrowheads="1"/>
            </p:cNvSpPr>
            <p:nvPr/>
          </p:nvSpPr>
          <p:spPr bwMode="auto">
            <a:xfrm>
              <a:off x="8973617" y="980914"/>
              <a:ext cx="2208245" cy="3381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0   lotes adjudicados</a:t>
              </a:r>
            </a:p>
          </p:txBody>
        </p:sp>
        <p:sp>
          <p:nvSpPr>
            <p:cNvPr id="6162" name="CuadroTexto 17">
              <a:extLst>
                <a:ext uri="{FF2B5EF4-FFF2-40B4-BE49-F238E27FC236}">
                  <a16:creationId xmlns:a16="http://schemas.microsoft.com/office/drawing/2014/main" id="{2B7169F2-2943-400C-A2CB-EC102B34DD9F}"/>
                </a:ext>
              </a:extLst>
            </p:cNvPr>
            <p:cNvSpPr txBox="1">
              <a:spLocks noChangeArrowheads="1"/>
            </p:cNvSpPr>
            <p:nvPr/>
          </p:nvSpPr>
          <p:spPr bwMode="auto">
            <a:xfrm>
              <a:off x="6754259" y="2552642"/>
              <a:ext cx="1000140" cy="3381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125 Lotes </a:t>
              </a:r>
            </a:p>
          </p:txBody>
        </p:sp>
        <p:sp>
          <p:nvSpPr>
            <p:cNvPr id="6163" name="CuadroTexto 18">
              <a:extLst>
                <a:ext uri="{FF2B5EF4-FFF2-40B4-BE49-F238E27FC236}">
                  <a16:creationId xmlns:a16="http://schemas.microsoft.com/office/drawing/2014/main" id="{78578283-FDC3-4EA2-AD31-4C58B7AAC8EF}"/>
                </a:ext>
              </a:extLst>
            </p:cNvPr>
            <p:cNvSpPr txBox="1">
              <a:spLocks noChangeArrowheads="1"/>
            </p:cNvSpPr>
            <p:nvPr/>
          </p:nvSpPr>
          <p:spPr bwMode="auto">
            <a:xfrm>
              <a:off x="8941866" y="2336728"/>
              <a:ext cx="2208245" cy="8303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AutoNum type="arabicPlain" startAt="8"/>
                <a:defRPr/>
              </a:pPr>
              <a:r>
                <a:rPr lang="es-CO" altLang="es-CO" sz="1600">
                  <a:latin typeface="+mn-lt"/>
                </a:rPr>
                <a:t>lotes adjudicados</a:t>
              </a:r>
            </a:p>
            <a:p>
              <a:pPr algn="just">
                <a:spcBef>
                  <a:spcPct val="0"/>
                </a:spcBef>
                <a:buFontTx/>
                <a:buAutoNum type="arabicPlain" startAt="8"/>
                <a:defRPr/>
              </a:pPr>
              <a:endParaRPr lang="es-CO" altLang="es-CO" sz="1600">
                <a:latin typeface="+mn-lt"/>
              </a:endParaRPr>
            </a:p>
            <a:p>
              <a:pPr algn="just">
                <a:spcBef>
                  <a:spcPct val="0"/>
                </a:spcBef>
                <a:buFontTx/>
                <a:buAutoNum type="arabicPlain" startAt="8"/>
                <a:defRPr/>
              </a:pPr>
              <a:endParaRPr lang="es-CO" altLang="es-CO" sz="1600">
                <a:latin typeface="+mn-lt"/>
              </a:endParaRPr>
            </a:p>
          </p:txBody>
        </p:sp>
        <p:sp>
          <p:nvSpPr>
            <p:cNvPr id="6164" name="CuadroTexto 19">
              <a:extLst>
                <a:ext uri="{FF2B5EF4-FFF2-40B4-BE49-F238E27FC236}">
                  <a16:creationId xmlns:a16="http://schemas.microsoft.com/office/drawing/2014/main" id="{03848C6F-DF79-41F4-A706-43F103BF097E}"/>
                </a:ext>
              </a:extLst>
            </p:cNvPr>
            <p:cNvSpPr txBox="1">
              <a:spLocks noChangeArrowheads="1"/>
            </p:cNvSpPr>
            <p:nvPr/>
          </p:nvSpPr>
          <p:spPr bwMode="auto">
            <a:xfrm>
              <a:off x="8937103" y="2639961"/>
              <a:ext cx="1941542" cy="5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dirty="0">
                  <a:latin typeface="+mn-lt"/>
                </a:rPr>
                <a:t>$ 820,400 “ pinturas y piezas decorativas</a:t>
              </a:r>
            </a:p>
          </p:txBody>
        </p:sp>
        <p:sp>
          <p:nvSpPr>
            <p:cNvPr id="6165" name="CuadroTexto 20">
              <a:extLst>
                <a:ext uri="{FF2B5EF4-FFF2-40B4-BE49-F238E27FC236}">
                  <a16:creationId xmlns:a16="http://schemas.microsoft.com/office/drawing/2014/main" id="{6C799626-D210-4B0B-9604-9AA648C4E228}"/>
                </a:ext>
              </a:extLst>
            </p:cNvPr>
            <p:cNvSpPr txBox="1">
              <a:spLocks noChangeArrowheads="1"/>
            </p:cNvSpPr>
            <p:nvPr/>
          </p:nvSpPr>
          <p:spPr bwMode="auto">
            <a:xfrm>
              <a:off x="6816172" y="4186287"/>
              <a:ext cx="1000140" cy="3397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9 Lotes </a:t>
              </a:r>
            </a:p>
          </p:txBody>
        </p:sp>
        <p:sp>
          <p:nvSpPr>
            <p:cNvPr id="6166" name="CuadroTexto 21">
              <a:extLst>
                <a:ext uri="{FF2B5EF4-FFF2-40B4-BE49-F238E27FC236}">
                  <a16:creationId xmlns:a16="http://schemas.microsoft.com/office/drawing/2014/main" id="{50416400-C65F-4AC6-A7A8-F78A5E79CD6E}"/>
                </a:ext>
              </a:extLst>
            </p:cNvPr>
            <p:cNvSpPr txBox="1">
              <a:spLocks noChangeArrowheads="1"/>
            </p:cNvSpPr>
            <p:nvPr/>
          </p:nvSpPr>
          <p:spPr bwMode="auto">
            <a:xfrm>
              <a:off x="8925991" y="3890993"/>
              <a:ext cx="2208245" cy="338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1   lotes adjudicados</a:t>
              </a:r>
            </a:p>
          </p:txBody>
        </p:sp>
        <p:sp>
          <p:nvSpPr>
            <p:cNvPr id="6167" name="CuadroTexto 22">
              <a:extLst>
                <a:ext uri="{FF2B5EF4-FFF2-40B4-BE49-F238E27FC236}">
                  <a16:creationId xmlns:a16="http://schemas.microsoft.com/office/drawing/2014/main" id="{4E9E1D4A-3017-4128-988E-D38840B5BD33}"/>
                </a:ext>
              </a:extLst>
            </p:cNvPr>
            <p:cNvSpPr txBox="1">
              <a:spLocks noChangeArrowheads="1"/>
            </p:cNvSpPr>
            <p:nvPr/>
          </p:nvSpPr>
          <p:spPr bwMode="auto">
            <a:xfrm>
              <a:off x="8707275" y="4214864"/>
              <a:ext cx="2270159" cy="369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800" dirty="0">
                  <a:latin typeface="+mn-lt"/>
                </a:rPr>
                <a:t>    </a:t>
              </a:r>
              <a:r>
                <a:rPr lang="es-CO" altLang="es-CO" sz="1600" dirty="0">
                  <a:latin typeface="+mn-lt"/>
                </a:rPr>
                <a:t>$13,920,000 pintura</a:t>
              </a:r>
            </a:p>
          </p:txBody>
        </p:sp>
        <p:sp>
          <p:nvSpPr>
            <p:cNvPr id="6168" name="CuadroTexto 23">
              <a:extLst>
                <a:ext uri="{FF2B5EF4-FFF2-40B4-BE49-F238E27FC236}">
                  <a16:creationId xmlns:a16="http://schemas.microsoft.com/office/drawing/2014/main" id="{1DD21391-8ED1-4FF2-A639-FCA894DB841F}"/>
                </a:ext>
              </a:extLst>
            </p:cNvPr>
            <p:cNvSpPr txBox="1">
              <a:spLocks noChangeArrowheads="1"/>
            </p:cNvSpPr>
            <p:nvPr/>
          </p:nvSpPr>
          <p:spPr bwMode="auto">
            <a:xfrm>
              <a:off x="2742586" y="723722"/>
              <a:ext cx="1700238" cy="30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400" b="1" dirty="0">
                  <a:solidFill>
                    <a:srgbClr val="000A8B"/>
                  </a:solidFill>
                  <a:latin typeface="+mn-lt"/>
                </a:rPr>
                <a:t>SUBASTA </a:t>
              </a:r>
              <a:r>
                <a:rPr lang="es-CO" altLang="es-CO" sz="1400" b="1" dirty="0" err="1">
                  <a:solidFill>
                    <a:srgbClr val="000A8B"/>
                  </a:solidFill>
                  <a:latin typeface="+mn-lt"/>
                </a:rPr>
                <a:t>N°</a:t>
              </a:r>
              <a:r>
                <a:rPr lang="es-CO" altLang="es-CO" sz="1400" b="1" dirty="0">
                  <a:solidFill>
                    <a:srgbClr val="000A8B"/>
                  </a:solidFill>
                  <a:latin typeface="+mn-lt"/>
                </a:rPr>
                <a:t> 1</a:t>
              </a:r>
            </a:p>
          </p:txBody>
        </p:sp>
        <p:sp>
          <p:nvSpPr>
            <p:cNvPr id="6169" name="CuadroTexto 24">
              <a:extLst>
                <a:ext uri="{FF2B5EF4-FFF2-40B4-BE49-F238E27FC236}">
                  <a16:creationId xmlns:a16="http://schemas.microsoft.com/office/drawing/2014/main" id="{08B17062-B3FF-4263-8541-8D61F290D345}"/>
                </a:ext>
              </a:extLst>
            </p:cNvPr>
            <p:cNvSpPr txBox="1">
              <a:spLocks noChangeArrowheads="1"/>
            </p:cNvSpPr>
            <p:nvPr/>
          </p:nvSpPr>
          <p:spPr bwMode="auto">
            <a:xfrm>
              <a:off x="2682260" y="2023970"/>
              <a:ext cx="1700238" cy="30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400" b="1" dirty="0">
                  <a:solidFill>
                    <a:srgbClr val="000A8B"/>
                  </a:solidFill>
                  <a:latin typeface="+mn-lt"/>
                </a:rPr>
                <a:t>SUBASTA </a:t>
              </a:r>
              <a:r>
                <a:rPr lang="es-CO" altLang="es-CO" sz="1400" b="1" dirty="0" err="1">
                  <a:solidFill>
                    <a:srgbClr val="000A8B"/>
                  </a:solidFill>
                  <a:latin typeface="+mn-lt"/>
                </a:rPr>
                <a:t>N°</a:t>
              </a:r>
              <a:r>
                <a:rPr lang="es-CO" altLang="es-CO" sz="1400" b="1" dirty="0">
                  <a:solidFill>
                    <a:srgbClr val="000A8B"/>
                  </a:solidFill>
                  <a:latin typeface="+mn-lt"/>
                </a:rPr>
                <a:t> 2</a:t>
              </a:r>
            </a:p>
          </p:txBody>
        </p:sp>
        <p:sp>
          <p:nvSpPr>
            <p:cNvPr id="6170" name="CuadroTexto 25">
              <a:extLst>
                <a:ext uri="{FF2B5EF4-FFF2-40B4-BE49-F238E27FC236}">
                  <a16:creationId xmlns:a16="http://schemas.microsoft.com/office/drawing/2014/main" id="{4EC82DFB-4919-4592-BEDD-11A5102C95EA}"/>
                </a:ext>
              </a:extLst>
            </p:cNvPr>
            <p:cNvSpPr txBox="1">
              <a:spLocks noChangeArrowheads="1"/>
            </p:cNvSpPr>
            <p:nvPr/>
          </p:nvSpPr>
          <p:spPr bwMode="auto">
            <a:xfrm>
              <a:off x="2755286" y="3811613"/>
              <a:ext cx="1700238" cy="30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400" b="1" dirty="0">
                  <a:solidFill>
                    <a:srgbClr val="000A8B"/>
                  </a:solidFill>
                  <a:latin typeface="+mn-lt"/>
                </a:rPr>
                <a:t>SUBASTA </a:t>
              </a:r>
              <a:r>
                <a:rPr lang="es-CO" altLang="es-CO" sz="1400" b="1" dirty="0" err="1">
                  <a:solidFill>
                    <a:srgbClr val="000A8B"/>
                  </a:solidFill>
                  <a:latin typeface="+mn-lt"/>
                </a:rPr>
                <a:t>N°</a:t>
              </a:r>
              <a:r>
                <a:rPr lang="es-CO" altLang="es-CO" sz="1400" b="1" dirty="0">
                  <a:solidFill>
                    <a:srgbClr val="000A8B"/>
                  </a:solidFill>
                  <a:latin typeface="+mn-lt"/>
                </a:rPr>
                <a:t> 3</a:t>
              </a:r>
            </a:p>
          </p:txBody>
        </p:sp>
        <p:sp>
          <p:nvSpPr>
            <p:cNvPr id="28" name="Rectángulo 27">
              <a:extLst>
                <a:ext uri="{FF2B5EF4-FFF2-40B4-BE49-F238E27FC236}">
                  <a16:creationId xmlns:a16="http://schemas.microsoft.com/office/drawing/2014/main" id="{2B633863-BDB9-43C9-BB29-A411C1E3D5E4}"/>
                </a:ext>
              </a:extLst>
            </p:cNvPr>
            <p:cNvSpPr/>
            <p:nvPr/>
          </p:nvSpPr>
          <p:spPr>
            <a:xfrm>
              <a:off x="2244103" y="2038258"/>
              <a:ext cx="2057431" cy="14510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9" name="Rectángulo 28">
              <a:extLst>
                <a:ext uri="{FF2B5EF4-FFF2-40B4-BE49-F238E27FC236}">
                  <a16:creationId xmlns:a16="http://schemas.microsoft.com/office/drawing/2014/main" id="{E763E594-7895-4D1A-9AB4-710C40329E12}"/>
                </a:ext>
              </a:extLst>
            </p:cNvPr>
            <p:cNvSpPr/>
            <p:nvPr/>
          </p:nvSpPr>
          <p:spPr>
            <a:xfrm>
              <a:off x="2244103" y="3778272"/>
              <a:ext cx="2057431" cy="107798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0" name="Flecha: a la derecha 29">
              <a:extLst>
                <a:ext uri="{FF2B5EF4-FFF2-40B4-BE49-F238E27FC236}">
                  <a16:creationId xmlns:a16="http://schemas.microsoft.com/office/drawing/2014/main" id="{CA613F54-2974-45E0-AAA9-364880358E01}"/>
                </a:ext>
              </a:extLst>
            </p:cNvPr>
            <p:cNvSpPr/>
            <p:nvPr/>
          </p:nvSpPr>
          <p:spPr>
            <a:xfrm>
              <a:off x="6120836" y="1190477"/>
              <a:ext cx="263529"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1" name="Flecha: a la derecha 30">
              <a:extLst>
                <a:ext uri="{FF2B5EF4-FFF2-40B4-BE49-F238E27FC236}">
                  <a16:creationId xmlns:a16="http://schemas.microsoft.com/office/drawing/2014/main" id="{51DF2156-CE46-4181-BD04-B835BA85DEF7}"/>
                </a:ext>
              </a:extLst>
            </p:cNvPr>
            <p:cNvSpPr/>
            <p:nvPr/>
          </p:nvSpPr>
          <p:spPr>
            <a:xfrm>
              <a:off x="6089086" y="2622496"/>
              <a:ext cx="263529"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2" name="Flecha: a la derecha 31">
              <a:extLst>
                <a:ext uri="{FF2B5EF4-FFF2-40B4-BE49-F238E27FC236}">
                  <a16:creationId xmlns:a16="http://schemas.microsoft.com/office/drawing/2014/main" id="{B259A67B-C5E3-4A23-BAB5-A4DCF079B6E3}"/>
                </a:ext>
              </a:extLst>
            </p:cNvPr>
            <p:cNvSpPr/>
            <p:nvPr/>
          </p:nvSpPr>
          <p:spPr>
            <a:xfrm>
              <a:off x="6097024" y="4225977"/>
              <a:ext cx="263529"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6176" name="Rectángulo 32">
              <a:extLst>
                <a:ext uri="{FF2B5EF4-FFF2-40B4-BE49-F238E27FC236}">
                  <a16:creationId xmlns:a16="http://schemas.microsoft.com/office/drawing/2014/main" id="{4E902080-B09D-4BF8-8600-28040AA4075F}"/>
                </a:ext>
              </a:extLst>
            </p:cNvPr>
            <p:cNvSpPr>
              <a:spLocks noChangeArrowheads="1"/>
            </p:cNvSpPr>
            <p:nvPr/>
          </p:nvSpPr>
          <p:spPr bwMode="auto">
            <a:xfrm>
              <a:off x="2183777" y="2201782"/>
              <a:ext cx="3125835" cy="2619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100" b="1">
                  <a:solidFill>
                    <a:srgbClr val="000A8B"/>
                  </a:solidFill>
                  <a:latin typeface="+mn-lt"/>
                </a:rPr>
                <a:t>29 DE JULIO AL 2 AGOSTO DE 2016</a:t>
              </a:r>
            </a:p>
          </p:txBody>
        </p:sp>
        <p:sp>
          <p:nvSpPr>
            <p:cNvPr id="6177" name="Rectángulo 33">
              <a:extLst>
                <a:ext uri="{FF2B5EF4-FFF2-40B4-BE49-F238E27FC236}">
                  <a16:creationId xmlns:a16="http://schemas.microsoft.com/office/drawing/2014/main" id="{C4C596B5-FDD1-424A-A523-CDD3A4B2953A}"/>
                </a:ext>
              </a:extLst>
            </p:cNvPr>
            <p:cNvSpPr>
              <a:spLocks noChangeArrowheads="1"/>
            </p:cNvSpPr>
            <p:nvPr/>
          </p:nvSpPr>
          <p:spPr bwMode="auto">
            <a:xfrm>
              <a:off x="2436194" y="4041815"/>
              <a:ext cx="1743101" cy="260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100" b="1">
                  <a:solidFill>
                    <a:srgbClr val="000A8B"/>
                  </a:solidFill>
                  <a:latin typeface="+mn-lt"/>
                </a:rPr>
                <a:t>16 DE SEPTIEMBRE DE 216</a:t>
              </a:r>
            </a:p>
          </p:txBody>
        </p:sp>
        <p:sp>
          <p:nvSpPr>
            <p:cNvPr id="6178" name="CuadroTexto 34">
              <a:extLst>
                <a:ext uri="{FF2B5EF4-FFF2-40B4-BE49-F238E27FC236}">
                  <a16:creationId xmlns:a16="http://schemas.microsoft.com/office/drawing/2014/main" id="{7FD59D94-9D6E-4E87-9DFC-4CF46200C30A}"/>
                </a:ext>
              </a:extLst>
            </p:cNvPr>
            <p:cNvSpPr txBox="1">
              <a:spLocks noChangeArrowheads="1"/>
            </p:cNvSpPr>
            <p:nvPr/>
          </p:nvSpPr>
          <p:spPr bwMode="auto">
            <a:xfrm>
              <a:off x="2479057" y="980914"/>
              <a:ext cx="1700238" cy="2619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100" b="1">
                  <a:solidFill>
                    <a:srgbClr val="000A8B"/>
                  </a:solidFill>
                  <a:latin typeface="+mn-lt"/>
                </a:rPr>
                <a:t>4 de septiembre de 2015</a:t>
              </a:r>
            </a:p>
          </p:txBody>
        </p:sp>
        <p:sp>
          <p:nvSpPr>
            <p:cNvPr id="36" name="Flecha: a la derecha 35">
              <a:extLst>
                <a:ext uri="{FF2B5EF4-FFF2-40B4-BE49-F238E27FC236}">
                  <a16:creationId xmlns:a16="http://schemas.microsoft.com/office/drawing/2014/main" id="{A3988CC2-5E5B-41B4-967A-063CAA26966A}"/>
                </a:ext>
              </a:extLst>
            </p:cNvPr>
            <p:cNvSpPr/>
            <p:nvPr/>
          </p:nvSpPr>
          <p:spPr>
            <a:xfrm>
              <a:off x="8219543" y="1020604"/>
              <a:ext cx="263529"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7" name="Flecha: a la derecha 36">
              <a:extLst>
                <a:ext uri="{FF2B5EF4-FFF2-40B4-BE49-F238E27FC236}">
                  <a16:creationId xmlns:a16="http://schemas.microsoft.com/office/drawing/2014/main" id="{6AFDA7E9-7D07-4325-BF9A-0E6E2A4753D7}"/>
                </a:ext>
              </a:extLst>
            </p:cNvPr>
            <p:cNvSpPr/>
            <p:nvPr/>
          </p:nvSpPr>
          <p:spPr>
            <a:xfrm>
              <a:off x="8233831" y="1484185"/>
              <a:ext cx="265116"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8" name="Flecha: a la derecha 37">
              <a:extLst>
                <a:ext uri="{FF2B5EF4-FFF2-40B4-BE49-F238E27FC236}">
                  <a16:creationId xmlns:a16="http://schemas.microsoft.com/office/drawing/2014/main" id="{1348A1EE-6A94-4D27-88B9-59006D0FBC0C}"/>
                </a:ext>
              </a:extLst>
            </p:cNvPr>
            <p:cNvSpPr/>
            <p:nvPr/>
          </p:nvSpPr>
          <p:spPr>
            <a:xfrm>
              <a:off x="8217956" y="2335141"/>
              <a:ext cx="265116"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9" name="Flecha: a la derecha 38">
              <a:extLst>
                <a:ext uri="{FF2B5EF4-FFF2-40B4-BE49-F238E27FC236}">
                  <a16:creationId xmlns:a16="http://schemas.microsoft.com/office/drawing/2014/main" id="{B0270771-C4A3-41A7-8CC3-A13D0C763750}"/>
                </a:ext>
              </a:extLst>
            </p:cNvPr>
            <p:cNvSpPr/>
            <p:nvPr/>
          </p:nvSpPr>
          <p:spPr>
            <a:xfrm>
              <a:off x="8217956" y="4040228"/>
              <a:ext cx="265116"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40" name="Flecha: a la derecha 39">
              <a:extLst>
                <a:ext uri="{FF2B5EF4-FFF2-40B4-BE49-F238E27FC236}">
                  <a16:creationId xmlns:a16="http://schemas.microsoft.com/office/drawing/2014/main" id="{8BDDAB16-7074-41F0-8356-97E8A89D05F8}"/>
                </a:ext>
              </a:extLst>
            </p:cNvPr>
            <p:cNvSpPr/>
            <p:nvPr/>
          </p:nvSpPr>
          <p:spPr>
            <a:xfrm>
              <a:off x="8233831" y="2906678"/>
              <a:ext cx="265116"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41" name="Flecha: a la derecha 40">
              <a:extLst>
                <a:ext uri="{FF2B5EF4-FFF2-40B4-BE49-F238E27FC236}">
                  <a16:creationId xmlns:a16="http://schemas.microsoft.com/office/drawing/2014/main" id="{7A1D48A2-2441-4D40-9ACC-F93C36DF8ADB}"/>
                </a:ext>
              </a:extLst>
            </p:cNvPr>
            <p:cNvSpPr/>
            <p:nvPr/>
          </p:nvSpPr>
          <p:spPr>
            <a:xfrm>
              <a:off x="8211606" y="4479994"/>
              <a:ext cx="263529"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42" name="Rectángulo 41">
              <a:extLst>
                <a:ext uri="{FF2B5EF4-FFF2-40B4-BE49-F238E27FC236}">
                  <a16:creationId xmlns:a16="http://schemas.microsoft.com/office/drawing/2014/main" id="{490A1D3C-A344-4B11-8626-B9C897895E54}"/>
                </a:ext>
              </a:extLst>
            </p:cNvPr>
            <p:cNvSpPr/>
            <p:nvPr/>
          </p:nvSpPr>
          <p:spPr>
            <a:xfrm>
              <a:off x="6817760" y="1157138"/>
              <a:ext cx="865200" cy="307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43" name="Rectángulo 42">
              <a:extLst>
                <a:ext uri="{FF2B5EF4-FFF2-40B4-BE49-F238E27FC236}">
                  <a16:creationId xmlns:a16="http://schemas.microsoft.com/office/drawing/2014/main" id="{BCCB54D5-4F96-41E2-9D71-380158E46E29}"/>
                </a:ext>
              </a:extLst>
            </p:cNvPr>
            <p:cNvSpPr/>
            <p:nvPr/>
          </p:nvSpPr>
          <p:spPr>
            <a:xfrm>
              <a:off x="8970442" y="995202"/>
              <a:ext cx="1909791" cy="71124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6187" name="AutoShape 2" descr="School Bus front free icon">
              <a:extLst>
                <a:ext uri="{FF2B5EF4-FFF2-40B4-BE49-F238E27FC236}">
                  <a16:creationId xmlns:a16="http://schemas.microsoft.com/office/drawing/2014/main" id="{787E53C5-25E6-48C4-970D-4A480929A057}"/>
                </a:ext>
              </a:extLst>
            </p:cNvPr>
            <p:cNvSpPr>
              <a:spLocks noChangeAspect="1" noChangeArrowheads="1"/>
            </p:cNvSpPr>
            <p:nvPr/>
          </p:nvSpPr>
          <p:spPr bwMode="auto">
            <a:xfrm>
              <a:off x="4928606" y="2050959"/>
              <a:ext cx="1776439" cy="304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endParaRPr lang="es-CO" altLang="es-CO" sz="1800">
                <a:latin typeface="+mn-lt"/>
              </a:endParaRPr>
            </a:p>
          </p:txBody>
        </p:sp>
        <p:pic>
          <p:nvPicPr>
            <p:cNvPr id="3" name="Imagen 44">
              <a:extLst>
                <a:ext uri="{FF2B5EF4-FFF2-40B4-BE49-F238E27FC236}">
                  <a16:creationId xmlns:a16="http://schemas.microsoft.com/office/drawing/2014/main" id="{C08291FC-1D8D-45CB-A03A-3E9E6D3599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4665" y="924011"/>
              <a:ext cx="707197" cy="73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88" name="Imagen 45">
              <a:extLst>
                <a:ext uri="{FF2B5EF4-FFF2-40B4-BE49-F238E27FC236}">
                  <a16:creationId xmlns:a16="http://schemas.microsoft.com/office/drawing/2014/main" id="{ED41B581-5227-4CCF-BD9E-555FCC571D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1490" y="2461225"/>
              <a:ext cx="707197" cy="73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89" name="Imagen 46">
              <a:extLst>
                <a:ext uri="{FF2B5EF4-FFF2-40B4-BE49-F238E27FC236}">
                  <a16:creationId xmlns:a16="http://schemas.microsoft.com/office/drawing/2014/main" id="{28B27C6C-297D-4A33-BCA8-56984ED175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053" y="4063226"/>
              <a:ext cx="707197" cy="73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91" name="CuadroTexto 47">
              <a:extLst>
                <a:ext uri="{FF2B5EF4-FFF2-40B4-BE49-F238E27FC236}">
                  <a16:creationId xmlns:a16="http://schemas.microsoft.com/office/drawing/2014/main" id="{A8964055-AACD-47E1-8745-4FF19666B316}"/>
                </a:ext>
              </a:extLst>
            </p:cNvPr>
            <p:cNvSpPr txBox="1">
              <a:spLocks noChangeArrowheads="1"/>
            </p:cNvSpPr>
            <p:nvPr/>
          </p:nvSpPr>
          <p:spPr bwMode="auto">
            <a:xfrm>
              <a:off x="2610822" y="5610368"/>
              <a:ext cx="2289209" cy="3397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600">
                  <a:latin typeface="+mn-lt"/>
                </a:rPr>
                <a:t>Obras de Arte</a:t>
              </a:r>
            </a:p>
          </p:txBody>
        </p:sp>
        <p:sp>
          <p:nvSpPr>
            <p:cNvPr id="6192" name="CuadroTexto 48">
              <a:extLst>
                <a:ext uri="{FF2B5EF4-FFF2-40B4-BE49-F238E27FC236}">
                  <a16:creationId xmlns:a16="http://schemas.microsoft.com/office/drawing/2014/main" id="{D8A8DC4B-B631-4872-B4A9-7CB7E4B7970D}"/>
                </a:ext>
              </a:extLst>
            </p:cNvPr>
            <p:cNvSpPr txBox="1">
              <a:spLocks noChangeArrowheads="1"/>
            </p:cNvSpPr>
            <p:nvPr/>
          </p:nvSpPr>
          <p:spPr bwMode="auto">
            <a:xfrm>
              <a:off x="6751084" y="5503999"/>
              <a:ext cx="904889" cy="338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18 Lotes </a:t>
              </a:r>
            </a:p>
          </p:txBody>
        </p:sp>
        <p:sp>
          <p:nvSpPr>
            <p:cNvPr id="6193" name="CuadroTexto 49">
              <a:extLst>
                <a:ext uri="{FF2B5EF4-FFF2-40B4-BE49-F238E27FC236}">
                  <a16:creationId xmlns:a16="http://schemas.microsoft.com/office/drawing/2014/main" id="{F4F820D1-1F2F-43BC-8B4F-A87273468B0F}"/>
                </a:ext>
              </a:extLst>
            </p:cNvPr>
            <p:cNvSpPr txBox="1">
              <a:spLocks noChangeArrowheads="1"/>
            </p:cNvSpPr>
            <p:nvPr/>
          </p:nvSpPr>
          <p:spPr bwMode="auto">
            <a:xfrm>
              <a:off x="8916466" y="5267445"/>
              <a:ext cx="2208245" cy="3381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600">
                  <a:latin typeface="+mn-lt"/>
                </a:rPr>
                <a:t>0   lotes adjudicados</a:t>
              </a:r>
            </a:p>
          </p:txBody>
        </p:sp>
        <p:sp>
          <p:nvSpPr>
            <p:cNvPr id="6194" name="CuadroTexto 50">
              <a:extLst>
                <a:ext uri="{FF2B5EF4-FFF2-40B4-BE49-F238E27FC236}">
                  <a16:creationId xmlns:a16="http://schemas.microsoft.com/office/drawing/2014/main" id="{EC8692F4-6573-4D79-8A83-107E44C0AA6E}"/>
                </a:ext>
              </a:extLst>
            </p:cNvPr>
            <p:cNvSpPr txBox="1">
              <a:spLocks noChangeArrowheads="1"/>
            </p:cNvSpPr>
            <p:nvPr/>
          </p:nvSpPr>
          <p:spPr bwMode="auto">
            <a:xfrm>
              <a:off x="2731474" y="4989615"/>
              <a:ext cx="1700237" cy="30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s-CO" altLang="es-CO" sz="1400" b="1" dirty="0">
                  <a:solidFill>
                    <a:srgbClr val="000A8B"/>
                  </a:solidFill>
                  <a:latin typeface="+mn-lt"/>
                </a:rPr>
                <a:t>SUBASTA </a:t>
              </a:r>
              <a:r>
                <a:rPr lang="es-CO" altLang="es-CO" sz="1400" b="1" dirty="0" err="1">
                  <a:solidFill>
                    <a:srgbClr val="000A8B"/>
                  </a:solidFill>
                  <a:latin typeface="+mn-lt"/>
                </a:rPr>
                <a:t>N°</a:t>
              </a:r>
              <a:r>
                <a:rPr lang="es-CO" altLang="es-CO" sz="1400" b="1" dirty="0">
                  <a:solidFill>
                    <a:srgbClr val="000A8B"/>
                  </a:solidFill>
                  <a:latin typeface="+mn-lt"/>
                </a:rPr>
                <a:t> 4</a:t>
              </a:r>
            </a:p>
          </p:txBody>
        </p:sp>
        <p:sp>
          <p:nvSpPr>
            <p:cNvPr id="52" name="Rectángulo 51">
              <a:extLst>
                <a:ext uri="{FF2B5EF4-FFF2-40B4-BE49-F238E27FC236}">
                  <a16:creationId xmlns:a16="http://schemas.microsoft.com/office/drawing/2014/main" id="{52DB5B47-D6EE-4CD1-947F-B09020D06D00}"/>
                </a:ext>
              </a:extLst>
            </p:cNvPr>
            <p:cNvSpPr/>
            <p:nvPr/>
          </p:nvSpPr>
          <p:spPr>
            <a:xfrm>
              <a:off x="2240928" y="4999141"/>
              <a:ext cx="2059019" cy="117959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53" name="Flecha: a la derecha 52">
              <a:extLst>
                <a:ext uri="{FF2B5EF4-FFF2-40B4-BE49-F238E27FC236}">
                  <a16:creationId xmlns:a16="http://schemas.microsoft.com/office/drawing/2014/main" id="{C2EE1AA8-721A-4FF3-9ECA-A9F2BDDE25B3}"/>
                </a:ext>
              </a:extLst>
            </p:cNvPr>
            <p:cNvSpPr/>
            <p:nvPr/>
          </p:nvSpPr>
          <p:spPr>
            <a:xfrm>
              <a:off x="6055748" y="5567503"/>
              <a:ext cx="265116"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6197" name="CuadroTexto 53">
              <a:extLst>
                <a:ext uri="{FF2B5EF4-FFF2-40B4-BE49-F238E27FC236}">
                  <a16:creationId xmlns:a16="http://schemas.microsoft.com/office/drawing/2014/main" id="{6D0DF7FC-1510-46FD-9C64-0A950D3A05C3}"/>
                </a:ext>
              </a:extLst>
            </p:cNvPr>
            <p:cNvSpPr txBox="1">
              <a:spLocks noChangeArrowheads="1"/>
            </p:cNvSpPr>
            <p:nvPr/>
          </p:nvSpPr>
          <p:spPr bwMode="auto">
            <a:xfrm>
              <a:off x="2323480" y="5203941"/>
              <a:ext cx="1941542" cy="260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100" b="1">
                  <a:solidFill>
                    <a:srgbClr val="000A8B"/>
                  </a:solidFill>
                  <a:latin typeface="+mn-lt"/>
                </a:rPr>
                <a:t>29 DE NOV. AL 1 DIC. DE 2016</a:t>
              </a:r>
            </a:p>
          </p:txBody>
        </p:sp>
        <p:sp>
          <p:nvSpPr>
            <p:cNvPr id="55" name="Flecha: a la derecha 54">
              <a:extLst>
                <a:ext uri="{FF2B5EF4-FFF2-40B4-BE49-F238E27FC236}">
                  <a16:creationId xmlns:a16="http://schemas.microsoft.com/office/drawing/2014/main" id="{EA1EF68A-08FE-4FD7-80E6-B4C8649CEEDE}"/>
                </a:ext>
              </a:extLst>
            </p:cNvPr>
            <p:cNvSpPr/>
            <p:nvPr/>
          </p:nvSpPr>
          <p:spPr>
            <a:xfrm>
              <a:off x="8175092" y="5334125"/>
              <a:ext cx="265117"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56" name="Flecha: a la derecha 55">
              <a:extLst>
                <a:ext uri="{FF2B5EF4-FFF2-40B4-BE49-F238E27FC236}">
                  <a16:creationId xmlns:a16="http://schemas.microsoft.com/office/drawing/2014/main" id="{CA5941C8-03CF-4E8D-B988-8237F948193E}"/>
                </a:ext>
              </a:extLst>
            </p:cNvPr>
            <p:cNvSpPr/>
            <p:nvPr/>
          </p:nvSpPr>
          <p:spPr>
            <a:xfrm>
              <a:off x="8170330" y="5778654"/>
              <a:ext cx="263529" cy="200038"/>
            </a:xfrm>
            <a:prstGeom prst="rightArrow">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57" name="Rectángulo 56">
              <a:extLst>
                <a:ext uri="{FF2B5EF4-FFF2-40B4-BE49-F238E27FC236}">
                  <a16:creationId xmlns:a16="http://schemas.microsoft.com/office/drawing/2014/main" id="{2281F170-BB9C-4594-8E9F-93CE4FB5EC2A}"/>
                </a:ext>
              </a:extLst>
            </p:cNvPr>
            <p:cNvSpPr/>
            <p:nvPr/>
          </p:nvSpPr>
          <p:spPr>
            <a:xfrm>
              <a:off x="6754259" y="5534163"/>
              <a:ext cx="865200" cy="307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58" name="Rectángulo 57">
              <a:extLst>
                <a:ext uri="{FF2B5EF4-FFF2-40B4-BE49-F238E27FC236}">
                  <a16:creationId xmlns:a16="http://schemas.microsoft.com/office/drawing/2014/main" id="{2EAB4045-62B4-4217-AC41-23A01AB50CB7}"/>
                </a:ext>
              </a:extLst>
            </p:cNvPr>
            <p:cNvSpPr/>
            <p:nvPr/>
          </p:nvSpPr>
          <p:spPr>
            <a:xfrm>
              <a:off x="8913291" y="5281734"/>
              <a:ext cx="1909791" cy="71124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6201" name="Imagen 58">
              <a:extLst>
                <a:ext uri="{FF2B5EF4-FFF2-40B4-BE49-F238E27FC236}">
                  <a16:creationId xmlns:a16="http://schemas.microsoft.com/office/drawing/2014/main" id="{27796A43-E97B-4863-B602-6FCBBEDFA5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0264" y="5301346"/>
              <a:ext cx="707197" cy="73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 name="Rectángulo 59">
              <a:extLst>
                <a:ext uri="{FF2B5EF4-FFF2-40B4-BE49-F238E27FC236}">
                  <a16:creationId xmlns:a16="http://schemas.microsoft.com/office/drawing/2014/main" id="{A72FE04C-232F-4206-9AB1-2E6B3DDD8159}"/>
                </a:ext>
              </a:extLst>
            </p:cNvPr>
            <p:cNvSpPr/>
            <p:nvPr/>
          </p:nvSpPr>
          <p:spPr>
            <a:xfrm>
              <a:off x="6793946" y="2552642"/>
              <a:ext cx="865201" cy="307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61" name="Rectángulo 60">
              <a:extLst>
                <a:ext uri="{FF2B5EF4-FFF2-40B4-BE49-F238E27FC236}">
                  <a16:creationId xmlns:a16="http://schemas.microsoft.com/office/drawing/2014/main" id="{DF1F259A-0A83-482B-A12F-7C5556A5131C}"/>
                </a:ext>
              </a:extLst>
            </p:cNvPr>
            <p:cNvSpPr/>
            <p:nvPr/>
          </p:nvSpPr>
          <p:spPr>
            <a:xfrm>
              <a:off x="6795534" y="4186287"/>
              <a:ext cx="865200" cy="307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62" name="Rectángulo 61">
              <a:extLst>
                <a:ext uri="{FF2B5EF4-FFF2-40B4-BE49-F238E27FC236}">
                  <a16:creationId xmlns:a16="http://schemas.microsoft.com/office/drawing/2014/main" id="{B2798979-702C-4692-B7C2-DB5D3B3421EC}"/>
                </a:ext>
              </a:extLst>
            </p:cNvPr>
            <p:cNvSpPr/>
            <p:nvPr/>
          </p:nvSpPr>
          <p:spPr>
            <a:xfrm>
              <a:off x="8968854" y="2371655"/>
              <a:ext cx="1941542" cy="91763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63" name="Rectángulo 62">
              <a:extLst>
                <a:ext uri="{FF2B5EF4-FFF2-40B4-BE49-F238E27FC236}">
                  <a16:creationId xmlns:a16="http://schemas.microsoft.com/office/drawing/2014/main" id="{DF7B9668-7FB3-4BA1-B515-6E29D6C726BA}"/>
                </a:ext>
              </a:extLst>
            </p:cNvPr>
            <p:cNvSpPr/>
            <p:nvPr/>
          </p:nvSpPr>
          <p:spPr>
            <a:xfrm>
              <a:off x="8941866" y="3873529"/>
              <a:ext cx="1909791" cy="71124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gr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FBF0FD7-C157-436C-9E86-9AE120AE6CA4}"/>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atin typeface="+mj-lt"/>
            </a:endParaRPr>
          </a:p>
        </p:txBody>
      </p:sp>
      <p:sp>
        <p:nvSpPr>
          <p:cNvPr id="7171" name="CuadroTexto 7">
            <a:extLst>
              <a:ext uri="{FF2B5EF4-FFF2-40B4-BE49-F238E27FC236}">
                <a16:creationId xmlns:a16="http://schemas.microsoft.com/office/drawing/2014/main" id="{44D63B90-15EB-4DFA-8D56-42595DD61B76}"/>
              </a:ext>
            </a:extLst>
          </p:cNvPr>
          <p:cNvSpPr txBox="1">
            <a:spLocks noChangeArrowheads="1"/>
          </p:cNvSpPr>
          <p:nvPr/>
        </p:nvSpPr>
        <p:spPr bwMode="auto">
          <a:xfrm>
            <a:off x="7600950" y="6522436"/>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400" dirty="0">
                <a:solidFill>
                  <a:srgbClr val="A9A8A9"/>
                </a:solidFill>
                <a:latin typeface="+mj-lt"/>
                <a:ea typeface="Lato Regular" panose="020F0502020204030203" pitchFamily="34" charset="0"/>
                <a:cs typeface="Lato Regular" panose="020F0502020204030203" pitchFamily="34" charset="0"/>
              </a:rPr>
              <a:t>Vicepresidencia de Bienes Muebles e Inmuebles</a:t>
            </a:r>
          </a:p>
        </p:txBody>
      </p:sp>
      <p:pic>
        <p:nvPicPr>
          <p:cNvPr id="7172" name="Imagen 8">
            <a:extLst>
              <a:ext uri="{FF2B5EF4-FFF2-40B4-BE49-F238E27FC236}">
                <a16:creationId xmlns:a16="http://schemas.microsoft.com/office/drawing/2014/main" id="{13CE6FD3-72F7-47D6-B287-0992F7831C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3" name="Imagen 12">
            <a:extLst>
              <a:ext uri="{FF2B5EF4-FFF2-40B4-BE49-F238E27FC236}">
                <a16:creationId xmlns:a16="http://schemas.microsoft.com/office/drawing/2014/main" id="{D79C7076-FA63-45E9-ABCB-621011C04D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74" name="CuadroTexto 5">
            <a:extLst>
              <a:ext uri="{FF2B5EF4-FFF2-40B4-BE49-F238E27FC236}">
                <a16:creationId xmlns:a16="http://schemas.microsoft.com/office/drawing/2014/main" id="{FBD26A48-4918-462F-8044-95ADD407271A}"/>
              </a:ext>
            </a:extLst>
          </p:cNvPr>
          <p:cNvSpPr txBox="1">
            <a:spLocks noChangeArrowheads="1"/>
          </p:cNvSpPr>
          <p:nvPr/>
        </p:nvSpPr>
        <p:spPr bwMode="auto">
          <a:xfrm>
            <a:off x="579437" y="962405"/>
            <a:ext cx="10125075" cy="954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s-CO" altLang="es-CO" sz="2800" b="1" dirty="0">
                <a:latin typeface="+mj-lt"/>
              </a:rPr>
              <a:t>¿</a:t>
            </a:r>
            <a:r>
              <a:rPr lang="es-CO" altLang="es-CO" sz="2800" b="1" dirty="0">
                <a:solidFill>
                  <a:srgbClr val="293166"/>
                </a:solidFill>
                <a:latin typeface="+mj-lt"/>
              </a:rPr>
              <a:t>Qué  obras de arte se encuentran con sentencia de extinción de dominio?</a:t>
            </a:r>
          </a:p>
        </p:txBody>
      </p:sp>
      <p:sp>
        <p:nvSpPr>
          <p:cNvPr id="7175" name="CuadroTexto 13">
            <a:extLst>
              <a:ext uri="{FF2B5EF4-FFF2-40B4-BE49-F238E27FC236}">
                <a16:creationId xmlns:a16="http://schemas.microsoft.com/office/drawing/2014/main" id="{12C23FD9-25BC-4A4A-A0AE-B1DB7CE05009}"/>
              </a:ext>
            </a:extLst>
          </p:cNvPr>
          <p:cNvSpPr txBox="1">
            <a:spLocks noChangeArrowheads="1"/>
          </p:cNvSpPr>
          <p:nvPr/>
        </p:nvSpPr>
        <p:spPr bwMode="auto">
          <a:xfrm>
            <a:off x="185738" y="2386013"/>
            <a:ext cx="8847137"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CO" altLang="es-CO" sz="1800">
                <a:latin typeface="+mj-lt"/>
              </a:rPr>
              <a:t>(7) Siete obras de Luis Caballero</a:t>
            </a:r>
          </a:p>
        </p:txBody>
      </p:sp>
      <p:sp>
        <p:nvSpPr>
          <p:cNvPr id="7176" name="CuadroTexto 14">
            <a:extLst>
              <a:ext uri="{FF2B5EF4-FFF2-40B4-BE49-F238E27FC236}">
                <a16:creationId xmlns:a16="http://schemas.microsoft.com/office/drawing/2014/main" id="{1D1C62BC-35E7-4C13-BDBF-843034FCB3A1}"/>
              </a:ext>
            </a:extLst>
          </p:cNvPr>
          <p:cNvSpPr txBox="1">
            <a:spLocks noChangeArrowheads="1"/>
          </p:cNvSpPr>
          <p:nvPr/>
        </p:nvSpPr>
        <p:spPr bwMode="auto">
          <a:xfrm>
            <a:off x="185738" y="2754313"/>
            <a:ext cx="56959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CO" altLang="es-CO" sz="1800">
                <a:latin typeface="+mj-lt"/>
              </a:rPr>
              <a:t>(1) una obra de David Manzur </a:t>
            </a:r>
          </a:p>
        </p:txBody>
      </p:sp>
      <p:sp>
        <p:nvSpPr>
          <p:cNvPr id="7177" name="CuadroTexto 15">
            <a:extLst>
              <a:ext uri="{FF2B5EF4-FFF2-40B4-BE49-F238E27FC236}">
                <a16:creationId xmlns:a16="http://schemas.microsoft.com/office/drawing/2014/main" id="{B7F263F3-99C4-4D16-ABFB-4644CFD1DB39}"/>
              </a:ext>
            </a:extLst>
          </p:cNvPr>
          <p:cNvSpPr txBox="1">
            <a:spLocks noChangeArrowheads="1"/>
          </p:cNvSpPr>
          <p:nvPr/>
        </p:nvSpPr>
        <p:spPr bwMode="auto">
          <a:xfrm>
            <a:off x="185738" y="3127375"/>
            <a:ext cx="368141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CO" altLang="es-CO" sz="1800" dirty="0">
                <a:latin typeface="+mj-lt"/>
              </a:rPr>
              <a:t>(1) una obra de Pedro Nel Gómez</a:t>
            </a:r>
          </a:p>
        </p:txBody>
      </p:sp>
      <p:sp>
        <p:nvSpPr>
          <p:cNvPr id="7178" name="CuadroTexto 19">
            <a:extLst>
              <a:ext uri="{FF2B5EF4-FFF2-40B4-BE49-F238E27FC236}">
                <a16:creationId xmlns:a16="http://schemas.microsoft.com/office/drawing/2014/main" id="{9EFDA8DB-1F73-40CA-85DA-51D920BDC0B5}"/>
              </a:ext>
            </a:extLst>
          </p:cNvPr>
          <p:cNvSpPr txBox="1">
            <a:spLocks noChangeArrowheads="1"/>
          </p:cNvSpPr>
          <p:nvPr/>
        </p:nvSpPr>
        <p:spPr bwMode="auto">
          <a:xfrm>
            <a:off x="185738" y="3516313"/>
            <a:ext cx="380047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CO" altLang="es-CO" sz="1800">
                <a:latin typeface="+mj-lt"/>
              </a:rPr>
              <a:t>(1) una obra de Alejandro Obregón</a:t>
            </a:r>
          </a:p>
        </p:txBody>
      </p:sp>
      <p:grpSp>
        <p:nvGrpSpPr>
          <p:cNvPr id="7179" name="Grupo 4">
            <a:extLst>
              <a:ext uri="{FF2B5EF4-FFF2-40B4-BE49-F238E27FC236}">
                <a16:creationId xmlns:a16="http://schemas.microsoft.com/office/drawing/2014/main" id="{6A975244-531E-4BF6-853B-B9BEFF469678}"/>
              </a:ext>
            </a:extLst>
          </p:cNvPr>
          <p:cNvGrpSpPr>
            <a:grpSpLocks/>
          </p:cNvGrpSpPr>
          <p:nvPr/>
        </p:nvGrpSpPr>
        <p:grpSpPr bwMode="auto">
          <a:xfrm>
            <a:off x="185738" y="4346575"/>
            <a:ext cx="3906837" cy="1906588"/>
            <a:chOff x="185738" y="4346576"/>
            <a:chExt cx="3907235" cy="1906158"/>
          </a:xfrm>
        </p:grpSpPr>
        <p:pic>
          <p:nvPicPr>
            <p:cNvPr id="7185" name="Imagen 2">
              <a:extLst>
                <a:ext uri="{FF2B5EF4-FFF2-40B4-BE49-F238E27FC236}">
                  <a16:creationId xmlns:a16="http://schemas.microsoft.com/office/drawing/2014/main" id="{E381519D-14D9-49F2-9AD0-B48A8C2476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738" y="4346576"/>
              <a:ext cx="2492302" cy="19061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6" name="Imagen 3">
              <a:extLst>
                <a:ext uri="{FF2B5EF4-FFF2-40B4-BE49-F238E27FC236}">
                  <a16:creationId xmlns:a16="http://schemas.microsoft.com/office/drawing/2014/main" id="{CE9BD929-B19A-4A80-ACD9-D1076FA8AA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4236" y="4770438"/>
              <a:ext cx="1328737" cy="132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7180" name="Imagen 5">
            <a:extLst>
              <a:ext uri="{FF2B5EF4-FFF2-40B4-BE49-F238E27FC236}">
                <a16:creationId xmlns:a16="http://schemas.microsoft.com/office/drawing/2014/main" id="{3EEE5777-6791-49B5-A907-B3939428F2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86213" y="2070100"/>
            <a:ext cx="3382962" cy="1754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1" name="Imagen 6">
            <a:extLst>
              <a:ext uri="{FF2B5EF4-FFF2-40B4-BE49-F238E27FC236}">
                <a16:creationId xmlns:a16="http://schemas.microsoft.com/office/drawing/2014/main" id="{3FDC264C-34C5-4D40-8F1F-919DFDD745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30756"/>
          <a:stretch>
            <a:fillRect/>
          </a:stretch>
        </p:blipFill>
        <p:spPr bwMode="auto">
          <a:xfrm>
            <a:off x="10129838" y="1682750"/>
            <a:ext cx="1482725" cy="2122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2" name="Imagen 7">
            <a:extLst>
              <a:ext uri="{FF2B5EF4-FFF2-40B4-BE49-F238E27FC236}">
                <a16:creationId xmlns:a16="http://schemas.microsoft.com/office/drawing/2014/main" id="{3E86453D-74D5-4A4B-9ED4-2F139CBB08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6448" t="23389" r="25107" b="25674"/>
          <a:stretch>
            <a:fillRect/>
          </a:stretch>
        </p:blipFill>
        <p:spPr bwMode="auto">
          <a:xfrm>
            <a:off x="7839075" y="1946275"/>
            <a:ext cx="1820863" cy="2355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3" name="Imagen 8">
            <a:extLst>
              <a:ext uri="{FF2B5EF4-FFF2-40B4-BE49-F238E27FC236}">
                <a16:creationId xmlns:a16="http://schemas.microsoft.com/office/drawing/2014/main" id="{9D3F38D9-D04C-40DE-A324-8E44696F09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39075" y="4622800"/>
            <a:ext cx="1885950" cy="145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84" name="Imagen 9">
            <a:extLst>
              <a:ext uri="{FF2B5EF4-FFF2-40B4-BE49-F238E27FC236}">
                <a16:creationId xmlns:a16="http://schemas.microsoft.com/office/drawing/2014/main" id="{BFC589B7-6212-4660-B76F-8CBB4181D0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9755" t="7565" r="12923" b="8835"/>
          <a:stretch>
            <a:fillRect/>
          </a:stretch>
        </p:blipFill>
        <p:spPr bwMode="auto">
          <a:xfrm>
            <a:off x="4764088" y="4003675"/>
            <a:ext cx="1766887" cy="2357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46FE383-DCAC-4EEF-B4DF-4F6DDB96F1A3}"/>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9219" name="CuadroTexto 7">
            <a:extLst>
              <a:ext uri="{FF2B5EF4-FFF2-40B4-BE49-F238E27FC236}">
                <a16:creationId xmlns:a16="http://schemas.microsoft.com/office/drawing/2014/main" id="{AAD8CA74-935C-4068-AE49-EC6938CB9CA7}"/>
              </a:ext>
            </a:extLst>
          </p:cNvPr>
          <p:cNvSpPr txBox="1">
            <a:spLocks noChangeArrowheads="1"/>
          </p:cNvSpPr>
          <p:nvPr/>
        </p:nvSpPr>
        <p:spPr bwMode="auto">
          <a:xfrm>
            <a:off x="7551738" y="6558855"/>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panose="020F0502020204030203" pitchFamily="34" charset="0"/>
                <a:ea typeface="Lato Regular" panose="020F0502020204030203" pitchFamily="34" charset="0"/>
                <a:cs typeface="Lato Regular" panose="020F0502020204030203" pitchFamily="34" charset="0"/>
              </a:rPr>
              <a:t>Vicepresidencia de Bienes Muebles e Inmuebles</a:t>
            </a:r>
          </a:p>
        </p:txBody>
      </p:sp>
      <p:pic>
        <p:nvPicPr>
          <p:cNvPr id="9220" name="Imagen 8">
            <a:extLst>
              <a:ext uri="{FF2B5EF4-FFF2-40B4-BE49-F238E27FC236}">
                <a16:creationId xmlns:a16="http://schemas.microsoft.com/office/drawing/2014/main" id="{CD0F2CBC-DC83-4A2B-BC6A-41120DF89F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21" name="Imagen 12">
            <a:extLst>
              <a:ext uri="{FF2B5EF4-FFF2-40B4-BE49-F238E27FC236}">
                <a16:creationId xmlns:a16="http://schemas.microsoft.com/office/drawing/2014/main" id="{1F0E72DA-773D-4641-9F06-57E2F79727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22" name="CuadroTexto 4">
            <a:extLst>
              <a:ext uri="{FF2B5EF4-FFF2-40B4-BE49-F238E27FC236}">
                <a16:creationId xmlns:a16="http://schemas.microsoft.com/office/drawing/2014/main" id="{F385E07D-7238-4CCD-8667-60623E4FB847}"/>
              </a:ext>
            </a:extLst>
          </p:cNvPr>
          <p:cNvSpPr txBox="1">
            <a:spLocks noChangeArrowheads="1"/>
          </p:cNvSpPr>
          <p:nvPr/>
        </p:nvSpPr>
        <p:spPr bwMode="auto">
          <a:xfrm>
            <a:off x="1050925" y="749300"/>
            <a:ext cx="6759575" cy="522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2800" b="1">
                <a:solidFill>
                  <a:srgbClr val="293166"/>
                </a:solidFill>
              </a:rPr>
              <a:t>Nuevas estrategias de ventas</a:t>
            </a:r>
          </a:p>
        </p:txBody>
      </p:sp>
      <p:pic>
        <p:nvPicPr>
          <p:cNvPr id="9223" name="Imagen 3">
            <a:extLst>
              <a:ext uri="{FF2B5EF4-FFF2-40B4-BE49-F238E27FC236}">
                <a16:creationId xmlns:a16="http://schemas.microsoft.com/office/drawing/2014/main" id="{E5FD12F0-337A-4264-AEF3-626D2C3963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1516063"/>
            <a:ext cx="933450" cy="703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24" name="CuadroTexto 4">
            <a:extLst>
              <a:ext uri="{FF2B5EF4-FFF2-40B4-BE49-F238E27FC236}">
                <a16:creationId xmlns:a16="http://schemas.microsoft.com/office/drawing/2014/main" id="{6A1AD1B2-9446-4E0A-ADAB-A5766423DAD8}"/>
              </a:ext>
            </a:extLst>
          </p:cNvPr>
          <p:cNvSpPr txBox="1">
            <a:spLocks noChangeArrowheads="1"/>
          </p:cNvSpPr>
          <p:nvPr/>
        </p:nvSpPr>
        <p:spPr bwMode="auto">
          <a:xfrm>
            <a:off x="1423988" y="1478757"/>
            <a:ext cx="3690937"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600" dirty="0"/>
              <a:t>Posibilidad de participar en la versión 2019 </a:t>
            </a:r>
            <a:r>
              <a:rPr lang="es-CO" altLang="es-CO" sz="1600" b="1" dirty="0"/>
              <a:t>.  </a:t>
            </a:r>
          </a:p>
        </p:txBody>
      </p:sp>
      <p:pic>
        <p:nvPicPr>
          <p:cNvPr id="9225" name="Imagen 6">
            <a:extLst>
              <a:ext uri="{FF2B5EF4-FFF2-40B4-BE49-F238E27FC236}">
                <a16:creationId xmlns:a16="http://schemas.microsoft.com/office/drawing/2014/main" id="{83488E2C-A68A-401A-9475-2B293F9DB0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713" y="3910013"/>
            <a:ext cx="933450"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26" name="CuadroTexto 16">
            <a:extLst>
              <a:ext uri="{FF2B5EF4-FFF2-40B4-BE49-F238E27FC236}">
                <a16:creationId xmlns:a16="http://schemas.microsoft.com/office/drawing/2014/main" id="{C5009EE4-A78D-4DA1-B789-0AAACA990D31}"/>
              </a:ext>
            </a:extLst>
          </p:cNvPr>
          <p:cNvSpPr txBox="1">
            <a:spLocks noChangeArrowheads="1"/>
          </p:cNvSpPr>
          <p:nvPr/>
        </p:nvSpPr>
        <p:spPr bwMode="auto">
          <a:xfrm>
            <a:off x="1553368" y="3777830"/>
            <a:ext cx="3382963"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600" dirty="0"/>
              <a:t>Estándares altos de certificados de originalidad de las obras; Comité de selección de adquisición,200 obras de Luis Caballero</a:t>
            </a:r>
            <a:r>
              <a:rPr lang="es-CO" altLang="es-CO" sz="1600" b="1" dirty="0"/>
              <a:t>. 	</a:t>
            </a:r>
            <a:endParaRPr lang="es-CO" altLang="es-CO" sz="1600" dirty="0"/>
          </a:p>
        </p:txBody>
      </p:sp>
      <p:pic>
        <p:nvPicPr>
          <p:cNvPr id="9227" name="Imagen 9">
            <a:extLst>
              <a:ext uri="{FF2B5EF4-FFF2-40B4-BE49-F238E27FC236}">
                <a16:creationId xmlns:a16="http://schemas.microsoft.com/office/drawing/2014/main" id="{E5798372-46DB-40F8-9236-4FEEE75F58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 y="5232400"/>
            <a:ext cx="933450" cy="712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28" name="Picture 13" descr="Resultado de imagen para espacio odeon bogota">
            <a:extLst>
              <a:ext uri="{FF2B5EF4-FFF2-40B4-BE49-F238E27FC236}">
                <a16:creationId xmlns:a16="http://schemas.microsoft.com/office/drawing/2014/main" id="{1ED36EBF-3032-419D-A249-AF55470830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213" y="2720427"/>
            <a:ext cx="873125" cy="655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29" name="CuadroTexto 21">
            <a:extLst>
              <a:ext uri="{FF2B5EF4-FFF2-40B4-BE49-F238E27FC236}">
                <a16:creationId xmlns:a16="http://schemas.microsoft.com/office/drawing/2014/main" id="{88589C40-BA99-4B70-BB2C-E2CE3C24C03E}"/>
              </a:ext>
            </a:extLst>
          </p:cNvPr>
          <p:cNvSpPr txBox="1">
            <a:spLocks noChangeArrowheads="1"/>
          </p:cNvSpPr>
          <p:nvPr/>
        </p:nvSpPr>
        <p:spPr bwMode="auto">
          <a:xfrm>
            <a:off x="1553368" y="2519362"/>
            <a:ext cx="3482975" cy="1108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600" dirty="0"/>
              <a:t>Espacio Odeón. Alquila la galería para hacer subastas.  SAE debe contratar un martillo, elaboración de catálogo, proceso de divulgación</a:t>
            </a:r>
            <a:r>
              <a:rPr lang="es-CO" altLang="es-CO" sz="1600" b="1" dirty="0"/>
              <a:t>. </a:t>
            </a:r>
            <a:endParaRPr lang="es-CO" altLang="es-CO" sz="1600" dirty="0"/>
          </a:p>
        </p:txBody>
      </p:sp>
      <p:sp>
        <p:nvSpPr>
          <p:cNvPr id="9230" name="CuadroTexto 11">
            <a:extLst>
              <a:ext uri="{FF2B5EF4-FFF2-40B4-BE49-F238E27FC236}">
                <a16:creationId xmlns:a16="http://schemas.microsoft.com/office/drawing/2014/main" id="{0681BE34-0900-4429-9D67-58BE3B541E26}"/>
              </a:ext>
            </a:extLst>
          </p:cNvPr>
          <p:cNvSpPr txBox="1">
            <a:spLocks noChangeArrowheads="1"/>
          </p:cNvSpPr>
          <p:nvPr/>
        </p:nvSpPr>
        <p:spPr bwMode="auto">
          <a:xfrm>
            <a:off x="1577975" y="4980465"/>
            <a:ext cx="3433763" cy="1570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600" dirty="0"/>
              <a:t>Esta Asociación tiene como objetivo primordial el de promover el crecimiento de las piezas patrimoniales del MN. Realizar una subasta para que particulares adquieran obras para el MN.</a:t>
            </a:r>
          </a:p>
        </p:txBody>
      </p:sp>
      <p:pic>
        <p:nvPicPr>
          <p:cNvPr id="9231" name="Picture 15" descr="Resultado de imagen para galeria el museo">
            <a:extLst>
              <a:ext uri="{FF2B5EF4-FFF2-40B4-BE49-F238E27FC236}">
                <a16:creationId xmlns:a16="http://schemas.microsoft.com/office/drawing/2014/main" id="{026D950E-383D-48B2-B537-D26D0820C8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9238" y="1511300"/>
            <a:ext cx="862012" cy="758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32" name="CuadroTexto 25">
            <a:extLst>
              <a:ext uri="{FF2B5EF4-FFF2-40B4-BE49-F238E27FC236}">
                <a16:creationId xmlns:a16="http://schemas.microsoft.com/office/drawing/2014/main" id="{F052E1B7-AB1A-450B-B3E1-3AB61E0ADADD}"/>
              </a:ext>
            </a:extLst>
          </p:cNvPr>
          <p:cNvSpPr txBox="1">
            <a:spLocks noChangeArrowheads="1"/>
          </p:cNvSpPr>
          <p:nvPr/>
        </p:nvSpPr>
        <p:spPr bwMode="auto">
          <a:xfrm>
            <a:off x="7678738" y="1706563"/>
            <a:ext cx="369252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600" dirty="0"/>
              <a:t>Comisión del 20% al 30%   </a:t>
            </a:r>
          </a:p>
        </p:txBody>
      </p:sp>
      <p:pic>
        <p:nvPicPr>
          <p:cNvPr id="9233" name="Imagen 14">
            <a:extLst>
              <a:ext uri="{FF2B5EF4-FFF2-40B4-BE49-F238E27FC236}">
                <a16:creationId xmlns:a16="http://schemas.microsoft.com/office/drawing/2014/main" id="{C45A0BAC-12B0-4C90-A7CE-419F34EFFCA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99238" y="2643188"/>
            <a:ext cx="862012" cy="860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34" name="CuadroTexto 17">
            <a:extLst>
              <a:ext uri="{FF2B5EF4-FFF2-40B4-BE49-F238E27FC236}">
                <a16:creationId xmlns:a16="http://schemas.microsoft.com/office/drawing/2014/main" id="{FD695EDE-ACD6-48BE-9540-AF97E7C2B34B}"/>
              </a:ext>
            </a:extLst>
          </p:cNvPr>
          <p:cNvSpPr txBox="1">
            <a:spLocks noChangeArrowheads="1"/>
          </p:cNvSpPr>
          <p:nvPr/>
        </p:nvSpPr>
        <p:spPr bwMode="auto">
          <a:xfrm>
            <a:off x="7810500" y="2967038"/>
            <a:ext cx="3690938"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600" dirty="0"/>
              <a:t>Solo trabaja con artistas que tengan proyección  internacional. </a:t>
            </a:r>
          </a:p>
        </p:txBody>
      </p:sp>
      <p:pic>
        <p:nvPicPr>
          <p:cNvPr id="9235" name="Imagen 18">
            <a:extLst>
              <a:ext uri="{FF2B5EF4-FFF2-40B4-BE49-F238E27FC236}">
                <a16:creationId xmlns:a16="http://schemas.microsoft.com/office/drawing/2014/main" id="{98E92D8E-A353-46E7-B455-827C1823F66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94475" y="3852863"/>
            <a:ext cx="949325"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36" name="CuadroTexto 33">
            <a:extLst>
              <a:ext uri="{FF2B5EF4-FFF2-40B4-BE49-F238E27FC236}">
                <a16:creationId xmlns:a16="http://schemas.microsoft.com/office/drawing/2014/main" id="{03D9C34D-CE19-4861-AAB0-31E14650E6E2}"/>
              </a:ext>
            </a:extLst>
          </p:cNvPr>
          <p:cNvSpPr txBox="1">
            <a:spLocks noChangeArrowheads="1"/>
          </p:cNvSpPr>
          <p:nvPr/>
        </p:nvSpPr>
        <p:spPr bwMode="auto">
          <a:xfrm>
            <a:off x="7810500" y="3924300"/>
            <a:ext cx="369093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s-CO" altLang="es-CO" sz="1600" dirty="0"/>
              <a:t>2014. 15% de comisión, realiza catálogo, proceso de divulgación a nivel nacional e internacional y es especialista en subastas de obras colombianos y latinoamericanos. </a:t>
            </a:r>
          </a:p>
        </p:txBody>
      </p:sp>
      <p:pic>
        <p:nvPicPr>
          <p:cNvPr id="9237" name="Picture 19" descr="Resultado de imagen para lefebre subasta 2 marzo">
            <a:extLst>
              <a:ext uri="{FF2B5EF4-FFF2-40B4-BE49-F238E27FC236}">
                <a16:creationId xmlns:a16="http://schemas.microsoft.com/office/drawing/2014/main" id="{B499B093-B534-4A74-87F3-71A09C3933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10350" y="4911725"/>
            <a:ext cx="901700" cy="1287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38" name="CuadroTexto 20">
            <a:extLst>
              <a:ext uri="{FF2B5EF4-FFF2-40B4-BE49-F238E27FC236}">
                <a16:creationId xmlns:a16="http://schemas.microsoft.com/office/drawing/2014/main" id="{D0B7901D-C4A5-410D-8BFF-C0018B98A759}"/>
              </a:ext>
            </a:extLst>
          </p:cNvPr>
          <p:cNvSpPr txBox="1">
            <a:spLocks noChangeArrowheads="1"/>
          </p:cNvSpPr>
          <p:nvPr/>
        </p:nvSpPr>
        <p:spPr bwMode="auto">
          <a:xfrm>
            <a:off x="7810500" y="5213653"/>
            <a:ext cx="389890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600" dirty="0"/>
              <a:t>2016. Hace subastas con diferentes objetos y no especializa en un campo.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FBF0FD7-C157-436C-9E86-9AE120AE6CA4}"/>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atin typeface="+mj-lt"/>
            </a:endParaRPr>
          </a:p>
        </p:txBody>
      </p:sp>
      <p:sp>
        <p:nvSpPr>
          <p:cNvPr id="10243" name="CuadroTexto 7">
            <a:extLst>
              <a:ext uri="{FF2B5EF4-FFF2-40B4-BE49-F238E27FC236}">
                <a16:creationId xmlns:a16="http://schemas.microsoft.com/office/drawing/2014/main" id="{814525CC-A305-4184-8C8D-BB91D8184203}"/>
              </a:ext>
            </a:extLst>
          </p:cNvPr>
          <p:cNvSpPr txBox="1">
            <a:spLocks noChangeArrowheads="1"/>
          </p:cNvSpPr>
          <p:nvPr/>
        </p:nvSpPr>
        <p:spPr bwMode="auto">
          <a:xfrm>
            <a:off x="7600950" y="6537325"/>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400" dirty="0">
                <a:solidFill>
                  <a:srgbClr val="A9A8A9"/>
                </a:solidFill>
                <a:latin typeface="+mj-lt"/>
                <a:ea typeface="Lato Regular" panose="020F0502020204030203" pitchFamily="34" charset="0"/>
                <a:cs typeface="Lato Regular" panose="020F0502020204030203" pitchFamily="34" charset="0"/>
              </a:rPr>
              <a:t>Vicepresidencia de Bienes Muebles e Inmuebles</a:t>
            </a:r>
          </a:p>
        </p:txBody>
      </p:sp>
      <p:pic>
        <p:nvPicPr>
          <p:cNvPr id="10244" name="Imagen 8">
            <a:extLst>
              <a:ext uri="{FF2B5EF4-FFF2-40B4-BE49-F238E27FC236}">
                <a16:creationId xmlns:a16="http://schemas.microsoft.com/office/drawing/2014/main" id="{1C93750B-D84E-4284-AC56-9E1ED10BE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45" name="Imagen 12">
            <a:extLst>
              <a:ext uri="{FF2B5EF4-FFF2-40B4-BE49-F238E27FC236}">
                <a16:creationId xmlns:a16="http://schemas.microsoft.com/office/drawing/2014/main" id="{AA79AF74-7034-4A82-B162-8B7BF7DE3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6" name="CuadroTexto 5">
            <a:extLst>
              <a:ext uri="{FF2B5EF4-FFF2-40B4-BE49-F238E27FC236}">
                <a16:creationId xmlns:a16="http://schemas.microsoft.com/office/drawing/2014/main" id="{08D0DCDC-AB61-49A7-84FB-D5CD49160C8F}"/>
              </a:ext>
            </a:extLst>
          </p:cNvPr>
          <p:cNvSpPr txBox="1">
            <a:spLocks noChangeArrowheads="1"/>
          </p:cNvSpPr>
          <p:nvPr/>
        </p:nvSpPr>
        <p:spPr bwMode="auto">
          <a:xfrm>
            <a:off x="216732" y="1162050"/>
            <a:ext cx="10705268"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s-CO" altLang="es-CO" sz="2800" b="1" dirty="0">
                <a:solidFill>
                  <a:srgbClr val="293166"/>
                </a:solidFill>
                <a:latin typeface="+mj-lt"/>
              </a:rPr>
              <a:t>ALISTAMIENTO DE LAS OBRAS: BASTIDORES Y CERTIFICADOS DE ORIGINALIDAD</a:t>
            </a:r>
          </a:p>
        </p:txBody>
      </p:sp>
      <p:pic>
        <p:nvPicPr>
          <p:cNvPr id="3" name="Imagen 2"/>
          <p:cNvPicPr>
            <a:picLocks noChangeAspect="1"/>
          </p:cNvPicPr>
          <p:nvPr/>
        </p:nvPicPr>
        <p:blipFill>
          <a:blip r:embed="rId5"/>
          <a:stretch>
            <a:fillRect/>
          </a:stretch>
        </p:blipFill>
        <p:spPr>
          <a:xfrm>
            <a:off x="762000" y="2196116"/>
            <a:ext cx="4209144" cy="4209144"/>
          </a:xfrm>
          <a:prstGeom prst="rect">
            <a:avLst/>
          </a:prstGeom>
        </p:spPr>
      </p:pic>
      <p:sp>
        <p:nvSpPr>
          <p:cNvPr id="5" name="CuadroTexto 4"/>
          <p:cNvSpPr txBox="1"/>
          <p:nvPr/>
        </p:nvSpPr>
        <p:spPr>
          <a:xfrm>
            <a:off x="5817810" y="2673048"/>
            <a:ext cx="4330095" cy="1477328"/>
          </a:xfrm>
          <a:prstGeom prst="rect">
            <a:avLst/>
          </a:prstGeom>
          <a:noFill/>
        </p:spPr>
        <p:txBody>
          <a:bodyPr wrap="square" rtlCol="0">
            <a:spAutoFit/>
          </a:bodyPr>
          <a:lstStyle/>
          <a:p>
            <a:r>
              <a:rPr lang="es-ES" dirty="0"/>
              <a:t>-SIETE OBRAS DE LUIS CABELLERO</a:t>
            </a:r>
          </a:p>
          <a:p>
            <a:endParaRPr lang="es-ES" dirty="0"/>
          </a:p>
          <a:p>
            <a:r>
              <a:rPr lang="es-ES" dirty="0"/>
              <a:t>-UNA OBRA DE ALEJANDRO OBREGÓN </a:t>
            </a:r>
          </a:p>
          <a:p>
            <a:endParaRPr lang="es-ES" dirty="0"/>
          </a:p>
          <a:p>
            <a:endParaRPr lang="es-ES" dirty="0"/>
          </a:p>
        </p:txBody>
      </p:sp>
    </p:spTree>
    <p:extLst>
      <p:ext uri="{BB962C8B-B14F-4D97-AF65-F5344CB8AC3E}">
        <p14:creationId xmlns:p14="http://schemas.microsoft.com/office/powerpoint/2010/main" val="38934111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FBF0FD7-C157-436C-9E86-9AE120AE6CA4}"/>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atin typeface="+mj-lt"/>
            </a:endParaRPr>
          </a:p>
        </p:txBody>
      </p:sp>
      <p:sp>
        <p:nvSpPr>
          <p:cNvPr id="10243" name="CuadroTexto 7">
            <a:extLst>
              <a:ext uri="{FF2B5EF4-FFF2-40B4-BE49-F238E27FC236}">
                <a16:creationId xmlns:a16="http://schemas.microsoft.com/office/drawing/2014/main" id="{814525CC-A305-4184-8C8D-BB91D8184203}"/>
              </a:ext>
            </a:extLst>
          </p:cNvPr>
          <p:cNvSpPr txBox="1">
            <a:spLocks noChangeArrowheads="1"/>
          </p:cNvSpPr>
          <p:nvPr/>
        </p:nvSpPr>
        <p:spPr bwMode="auto">
          <a:xfrm>
            <a:off x="7600950" y="6503298"/>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400" dirty="0">
                <a:solidFill>
                  <a:srgbClr val="A9A8A9"/>
                </a:solidFill>
                <a:latin typeface="+mj-lt"/>
                <a:ea typeface="Lato Regular" panose="020F0502020204030203" pitchFamily="34" charset="0"/>
                <a:cs typeface="Lato Regular" panose="020F0502020204030203" pitchFamily="34" charset="0"/>
              </a:rPr>
              <a:t>Vicepresidencia de Bienes Muebles e Inmuebles</a:t>
            </a:r>
          </a:p>
        </p:txBody>
      </p:sp>
      <p:pic>
        <p:nvPicPr>
          <p:cNvPr id="10244" name="Imagen 8">
            <a:extLst>
              <a:ext uri="{FF2B5EF4-FFF2-40B4-BE49-F238E27FC236}">
                <a16:creationId xmlns:a16="http://schemas.microsoft.com/office/drawing/2014/main" id="{1C93750B-D84E-4284-AC56-9E1ED10BE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45" name="Imagen 12">
            <a:extLst>
              <a:ext uri="{FF2B5EF4-FFF2-40B4-BE49-F238E27FC236}">
                <a16:creationId xmlns:a16="http://schemas.microsoft.com/office/drawing/2014/main" id="{AA79AF74-7034-4A82-B162-8B7BF7DE3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6" name="CuadroTexto 5">
            <a:extLst>
              <a:ext uri="{FF2B5EF4-FFF2-40B4-BE49-F238E27FC236}">
                <a16:creationId xmlns:a16="http://schemas.microsoft.com/office/drawing/2014/main" id="{08D0DCDC-AB61-49A7-84FB-D5CD49160C8F}"/>
              </a:ext>
            </a:extLst>
          </p:cNvPr>
          <p:cNvSpPr txBox="1">
            <a:spLocks noChangeArrowheads="1"/>
          </p:cNvSpPr>
          <p:nvPr/>
        </p:nvSpPr>
        <p:spPr bwMode="auto">
          <a:xfrm>
            <a:off x="519113" y="1162050"/>
            <a:ext cx="101250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s-CO" altLang="es-CO" sz="2800" b="1">
                <a:solidFill>
                  <a:srgbClr val="293166"/>
                </a:solidFill>
                <a:latin typeface="+mj-lt"/>
              </a:rPr>
              <a:t>CERTIFICADOS DE ORIGINALIDAD </a:t>
            </a:r>
          </a:p>
        </p:txBody>
      </p:sp>
      <p:graphicFrame>
        <p:nvGraphicFramePr>
          <p:cNvPr id="4" name="Tabla 3">
            <a:extLst>
              <a:ext uri="{FF2B5EF4-FFF2-40B4-BE49-F238E27FC236}">
                <a16:creationId xmlns:a16="http://schemas.microsoft.com/office/drawing/2014/main" id="{74B80686-E84C-46F3-88A6-A677EA7F69B9}"/>
              </a:ext>
            </a:extLst>
          </p:cNvPr>
          <p:cNvGraphicFramePr>
            <a:graphicFrameLocks noGrp="1"/>
          </p:cNvGraphicFramePr>
          <p:nvPr/>
        </p:nvGraphicFramePr>
        <p:xfrm>
          <a:off x="1338263" y="2330450"/>
          <a:ext cx="9032876" cy="2282825"/>
        </p:xfrm>
        <a:graphic>
          <a:graphicData uri="http://schemas.openxmlformats.org/drawingml/2006/table">
            <a:tbl>
              <a:tblPr firstRow="1" bandRow="1">
                <a:tableStyleId>{073A0DAA-6AF3-43AB-8588-CEC1D06C72B9}</a:tableStyleId>
              </a:tblPr>
              <a:tblGrid>
                <a:gridCol w="4516438">
                  <a:extLst>
                    <a:ext uri="{9D8B030D-6E8A-4147-A177-3AD203B41FA5}">
                      <a16:colId xmlns:a16="http://schemas.microsoft.com/office/drawing/2014/main" val="4286588308"/>
                    </a:ext>
                  </a:extLst>
                </a:gridCol>
                <a:gridCol w="4516438">
                  <a:extLst>
                    <a:ext uri="{9D8B030D-6E8A-4147-A177-3AD203B41FA5}">
                      <a16:colId xmlns:a16="http://schemas.microsoft.com/office/drawing/2014/main" val="998947841"/>
                    </a:ext>
                  </a:extLst>
                </a:gridCol>
              </a:tblGrid>
              <a:tr h="398675">
                <a:tc>
                  <a:txBody>
                    <a:bodyPr/>
                    <a:lstStyle/>
                    <a:p>
                      <a:r>
                        <a:rPr lang="es-CO" sz="1800" dirty="0"/>
                        <a:t>Pintor </a:t>
                      </a:r>
                    </a:p>
                  </a:txBody>
                  <a:tcPr marL="91431" marR="91431" marT="45735" marB="45735"/>
                </a:tc>
                <a:tc>
                  <a:txBody>
                    <a:bodyPr/>
                    <a:lstStyle/>
                    <a:p>
                      <a:r>
                        <a:rPr lang="es-CO" sz="1800" dirty="0"/>
                        <a:t>Certificado de originalidad</a:t>
                      </a:r>
                    </a:p>
                  </a:txBody>
                  <a:tcPr marL="91431" marR="91431" marT="45735" marB="45735"/>
                </a:tc>
                <a:extLst>
                  <a:ext uri="{0D108BD9-81ED-4DB2-BD59-A6C34878D82A}">
                    <a16:rowId xmlns:a16="http://schemas.microsoft.com/office/drawing/2014/main" val="3650697520"/>
                  </a:ext>
                </a:extLst>
              </a:tr>
              <a:tr h="688125">
                <a:tc>
                  <a:txBody>
                    <a:bodyPr/>
                    <a:lstStyle/>
                    <a:p>
                      <a:r>
                        <a:rPr lang="es-CO" sz="1800" dirty="0"/>
                        <a:t>Luis Caballero</a:t>
                      </a:r>
                    </a:p>
                  </a:txBody>
                  <a:tcPr marL="91431" marR="91431" marT="45735" marB="45735"/>
                </a:tc>
                <a:tc>
                  <a:txBody>
                    <a:bodyPr/>
                    <a:lstStyle/>
                    <a:p>
                      <a:r>
                        <a:rPr lang="es-CO" sz="1800" dirty="0"/>
                        <a:t>Beatriz Caballero/ Galería Garcés/Museo Nacional</a:t>
                      </a:r>
                    </a:p>
                  </a:txBody>
                  <a:tcPr marL="91431" marR="91431" marT="45735" marB="45735"/>
                </a:tc>
                <a:extLst>
                  <a:ext uri="{0D108BD9-81ED-4DB2-BD59-A6C34878D82A}">
                    <a16:rowId xmlns:a16="http://schemas.microsoft.com/office/drawing/2014/main" val="2763674893"/>
                  </a:ext>
                </a:extLst>
              </a:tr>
              <a:tr h="398675">
                <a:tc>
                  <a:txBody>
                    <a:bodyPr/>
                    <a:lstStyle/>
                    <a:p>
                      <a:r>
                        <a:rPr lang="es-CO" sz="1800" dirty="0"/>
                        <a:t>David Manzur</a:t>
                      </a:r>
                    </a:p>
                  </a:txBody>
                  <a:tcPr marL="91431" marR="91431" marT="45735" marB="45735"/>
                </a:tc>
                <a:tc>
                  <a:txBody>
                    <a:bodyPr/>
                    <a:lstStyle/>
                    <a:p>
                      <a:r>
                        <a:rPr lang="es-CO" sz="1800" dirty="0"/>
                        <a:t>Álvaro Franco</a:t>
                      </a:r>
                    </a:p>
                  </a:txBody>
                  <a:tcPr marL="91431" marR="91431" marT="45735" marB="45735"/>
                </a:tc>
                <a:extLst>
                  <a:ext uri="{0D108BD9-81ED-4DB2-BD59-A6C34878D82A}">
                    <a16:rowId xmlns:a16="http://schemas.microsoft.com/office/drawing/2014/main" val="3673802883"/>
                  </a:ext>
                </a:extLst>
              </a:tr>
              <a:tr h="398675">
                <a:tc>
                  <a:txBody>
                    <a:bodyPr/>
                    <a:lstStyle/>
                    <a:p>
                      <a:r>
                        <a:rPr lang="es-CO" sz="1800" dirty="0"/>
                        <a:t>Alejandro Obregón </a:t>
                      </a:r>
                    </a:p>
                  </a:txBody>
                  <a:tcPr marL="91431" marR="91431" marT="45735" marB="45735"/>
                </a:tc>
                <a:tc>
                  <a:txBody>
                    <a:bodyPr/>
                    <a:lstStyle/>
                    <a:p>
                      <a:r>
                        <a:rPr lang="es-CO" sz="1800" dirty="0"/>
                        <a:t>Catalina Obregón</a:t>
                      </a:r>
                    </a:p>
                  </a:txBody>
                  <a:tcPr marL="91431" marR="91431" marT="45735" marB="45735"/>
                </a:tc>
                <a:extLst>
                  <a:ext uri="{0D108BD9-81ED-4DB2-BD59-A6C34878D82A}">
                    <a16:rowId xmlns:a16="http://schemas.microsoft.com/office/drawing/2014/main" val="48699630"/>
                  </a:ext>
                </a:extLst>
              </a:tr>
              <a:tr h="398675">
                <a:tc>
                  <a:txBody>
                    <a:bodyPr/>
                    <a:lstStyle/>
                    <a:p>
                      <a:r>
                        <a:rPr lang="es-CO" sz="1800" dirty="0"/>
                        <a:t>Pedro Nel Gómez</a:t>
                      </a:r>
                    </a:p>
                  </a:txBody>
                  <a:tcPr marL="91431" marR="91431" marT="45735" marB="45735"/>
                </a:tc>
                <a:tc>
                  <a:txBody>
                    <a:bodyPr/>
                    <a:lstStyle/>
                    <a:p>
                      <a:r>
                        <a:rPr lang="es-CO" sz="1800" dirty="0"/>
                        <a:t>Museo Pedro Nel Gómez (Medellín)</a:t>
                      </a:r>
                    </a:p>
                  </a:txBody>
                  <a:tcPr marL="91431" marR="91431" marT="45735" marB="45735"/>
                </a:tc>
                <a:extLst>
                  <a:ext uri="{0D108BD9-81ED-4DB2-BD59-A6C34878D82A}">
                    <a16:rowId xmlns:a16="http://schemas.microsoft.com/office/drawing/2014/main" val="3287453771"/>
                  </a:ext>
                </a:extLst>
              </a:tr>
            </a:tbl>
          </a:graphicData>
        </a:graphic>
      </p:graphicFrame>
    </p:spTree>
    <p:extLst>
      <p:ext uri="{BB962C8B-B14F-4D97-AF65-F5344CB8AC3E}">
        <p14:creationId xmlns:p14="http://schemas.microsoft.com/office/powerpoint/2010/main" val="10895501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FBF0FD7-C157-436C-9E86-9AE120AE6CA4}"/>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2291" name="CuadroTexto 7">
            <a:extLst>
              <a:ext uri="{FF2B5EF4-FFF2-40B4-BE49-F238E27FC236}">
                <a16:creationId xmlns:a16="http://schemas.microsoft.com/office/drawing/2014/main" id="{7E58EC50-D8E2-460B-A19A-C1E61F91D693}"/>
              </a:ext>
            </a:extLst>
          </p:cNvPr>
          <p:cNvSpPr txBox="1">
            <a:spLocks noChangeArrowheads="1"/>
          </p:cNvSpPr>
          <p:nvPr/>
        </p:nvSpPr>
        <p:spPr bwMode="auto">
          <a:xfrm>
            <a:off x="7551738" y="6539741"/>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panose="020F0502020204030203" pitchFamily="34" charset="0"/>
                <a:ea typeface="Lato Regular" panose="020F0502020204030203" pitchFamily="34" charset="0"/>
                <a:cs typeface="Lato Regular" panose="020F0502020204030203" pitchFamily="34" charset="0"/>
              </a:rPr>
              <a:t>Vicepresidencia de Bienes Muebles e Inmuebles</a:t>
            </a:r>
          </a:p>
        </p:txBody>
      </p:sp>
      <p:pic>
        <p:nvPicPr>
          <p:cNvPr id="12292" name="Imagen 8">
            <a:extLst>
              <a:ext uri="{FF2B5EF4-FFF2-40B4-BE49-F238E27FC236}">
                <a16:creationId xmlns:a16="http://schemas.microsoft.com/office/drawing/2014/main" id="{DA577D81-D7E6-4049-A223-F059B6E0AC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293" name="Imagen 12">
            <a:extLst>
              <a:ext uri="{FF2B5EF4-FFF2-40B4-BE49-F238E27FC236}">
                <a16:creationId xmlns:a16="http://schemas.microsoft.com/office/drawing/2014/main" id="{8B5D2308-76E8-4FE6-94C8-9D149EF961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294" name="Gráfico 6" descr="Engranajes">
            <a:hlinkClick r:id="rId5" action="ppaction://hlinksldjump"/>
            <a:extLst>
              <a:ext uri="{FF2B5EF4-FFF2-40B4-BE49-F238E27FC236}">
                <a16:creationId xmlns:a16="http://schemas.microsoft.com/office/drawing/2014/main" id="{E4250142-5247-4C8B-B242-F1D4290028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1935163"/>
            <a:ext cx="561975"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5" name="CuadroTexto 7">
            <a:extLst>
              <a:ext uri="{FF2B5EF4-FFF2-40B4-BE49-F238E27FC236}">
                <a16:creationId xmlns:a16="http://schemas.microsoft.com/office/drawing/2014/main" id="{FB040615-FBB1-4B4D-9162-937FA3776EBD}"/>
              </a:ext>
            </a:extLst>
          </p:cNvPr>
          <p:cNvSpPr txBox="1">
            <a:spLocks noChangeArrowheads="1"/>
          </p:cNvSpPr>
          <p:nvPr/>
        </p:nvSpPr>
        <p:spPr bwMode="auto">
          <a:xfrm>
            <a:off x="679450" y="1892300"/>
            <a:ext cx="1560513"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800" dirty="0"/>
              <a:t>Proceso de contratación.</a:t>
            </a:r>
          </a:p>
        </p:txBody>
      </p:sp>
      <p:sp>
        <p:nvSpPr>
          <p:cNvPr id="9" name="Rectángulo: esquinas redondeadas 8">
            <a:extLst>
              <a:ext uri="{FF2B5EF4-FFF2-40B4-BE49-F238E27FC236}">
                <a16:creationId xmlns:a16="http://schemas.microsoft.com/office/drawing/2014/main" id="{3D8CBE30-ED02-4171-A3B4-FF3894FCF854}"/>
              </a:ext>
            </a:extLst>
          </p:cNvPr>
          <p:cNvSpPr/>
          <p:nvPr/>
        </p:nvSpPr>
        <p:spPr>
          <a:xfrm>
            <a:off x="2447925" y="1809750"/>
            <a:ext cx="2622550" cy="81121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200" dirty="0">
                <a:solidFill>
                  <a:schemeClr val="tx1"/>
                </a:solidFill>
              </a:rPr>
              <a:t>De conformidad con el valor del contrato y el manual de contratación se adelantará el proceso de contratación y la adjudicación.</a:t>
            </a:r>
          </a:p>
        </p:txBody>
      </p:sp>
      <p:pic>
        <p:nvPicPr>
          <p:cNvPr id="12297" name="Gráfico 9" descr="Dinero">
            <a:extLst>
              <a:ext uri="{FF2B5EF4-FFF2-40B4-BE49-F238E27FC236}">
                <a16:creationId xmlns:a16="http://schemas.microsoft.com/office/drawing/2014/main" id="{0B6C4C46-02A2-447E-A1EF-E69133C508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3800" y="5294313"/>
            <a:ext cx="560388"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8" name="CuadroTexto 10">
            <a:extLst>
              <a:ext uri="{FF2B5EF4-FFF2-40B4-BE49-F238E27FC236}">
                <a16:creationId xmlns:a16="http://schemas.microsoft.com/office/drawing/2014/main" id="{0367D224-1D26-4985-B4A3-19F34383BAB8}"/>
              </a:ext>
            </a:extLst>
          </p:cNvPr>
          <p:cNvSpPr txBox="1">
            <a:spLocks noChangeArrowheads="1"/>
          </p:cNvSpPr>
          <p:nvPr/>
        </p:nvSpPr>
        <p:spPr bwMode="auto">
          <a:xfrm>
            <a:off x="7058025" y="4011613"/>
            <a:ext cx="1457325"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800"/>
              <a:t>Adjudicación y recaudo</a:t>
            </a:r>
          </a:p>
        </p:txBody>
      </p:sp>
      <p:sp>
        <p:nvSpPr>
          <p:cNvPr id="12" name="Rectángulo: esquinas redondeadas 11">
            <a:extLst>
              <a:ext uri="{FF2B5EF4-FFF2-40B4-BE49-F238E27FC236}">
                <a16:creationId xmlns:a16="http://schemas.microsoft.com/office/drawing/2014/main" id="{73B45218-30BD-4312-AD58-64C0C50ABB8C}"/>
              </a:ext>
            </a:extLst>
          </p:cNvPr>
          <p:cNvSpPr/>
          <p:nvPr/>
        </p:nvSpPr>
        <p:spPr>
          <a:xfrm>
            <a:off x="8726487" y="3910013"/>
            <a:ext cx="3222625" cy="88423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200" dirty="0">
                <a:solidFill>
                  <a:schemeClr val="tx1"/>
                </a:solidFill>
              </a:rPr>
              <a:t>Adjudicada la obra y una vez realizado el pago a la casa de subastas se expide el cupón de pago por el valor total de los bienes subastados y se consigna el valor total al FRISCO.</a:t>
            </a:r>
          </a:p>
        </p:txBody>
      </p:sp>
      <p:pic>
        <p:nvPicPr>
          <p:cNvPr id="12300" name="Gráfico 12" descr="Camión">
            <a:extLst>
              <a:ext uri="{FF2B5EF4-FFF2-40B4-BE49-F238E27FC236}">
                <a16:creationId xmlns:a16="http://schemas.microsoft.com/office/drawing/2014/main" id="{9CF42363-5D04-41E7-902B-CE8A5660FC0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4788" y="4364038"/>
            <a:ext cx="561975"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301" name="CuadroTexto 13">
            <a:extLst>
              <a:ext uri="{FF2B5EF4-FFF2-40B4-BE49-F238E27FC236}">
                <a16:creationId xmlns:a16="http://schemas.microsoft.com/office/drawing/2014/main" id="{47118B74-FFE4-4C20-AEA0-FFB00290136B}"/>
              </a:ext>
            </a:extLst>
          </p:cNvPr>
          <p:cNvSpPr txBox="1">
            <a:spLocks noChangeArrowheads="1"/>
          </p:cNvSpPr>
          <p:nvPr/>
        </p:nvSpPr>
        <p:spPr bwMode="auto">
          <a:xfrm>
            <a:off x="930275" y="4460875"/>
            <a:ext cx="1558925"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800"/>
              <a:t>Transporte</a:t>
            </a:r>
          </a:p>
        </p:txBody>
      </p:sp>
      <p:sp>
        <p:nvSpPr>
          <p:cNvPr id="15" name="Rectángulo: esquinas redondeadas 14">
            <a:extLst>
              <a:ext uri="{FF2B5EF4-FFF2-40B4-BE49-F238E27FC236}">
                <a16:creationId xmlns:a16="http://schemas.microsoft.com/office/drawing/2014/main" id="{10346B39-450B-4DE6-AC1A-11254C19D268}"/>
              </a:ext>
            </a:extLst>
          </p:cNvPr>
          <p:cNvSpPr/>
          <p:nvPr/>
        </p:nvSpPr>
        <p:spPr>
          <a:xfrm>
            <a:off x="2444750" y="4181475"/>
            <a:ext cx="2625725" cy="81121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200" dirty="0">
                <a:solidFill>
                  <a:schemeClr val="tx1"/>
                </a:solidFill>
              </a:rPr>
              <a:t>El transporte estará a cargo de la Sociedad de Activos Especiales S.A.S., se encuentra cubierto por la póliza vigente.</a:t>
            </a:r>
          </a:p>
        </p:txBody>
      </p:sp>
      <p:sp>
        <p:nvSpPr>
          <p:cNvPr id="12303" name="CuadroTexto 15">
            <a:extLst>
              <a:ext uri="{FF2B5EF4-FFF2-40B4-BE49-F238E27FC236}">
                <a16:creationId xmlns:a16="http://schemas.microsoft.com/office/drawing/2014/main" id="{B813CC8C-7653-4402-A438-E9E88CF251B9}"/>
              </a:ext>
            </a:extLst>
          </p:cNvPr>
          <p:cNvSpPr txBox="1">
            <a:spLocks noChangeArrowheads="1"/>
          </p:cNvSpPr>
          <p:nvPr/>
        </p:nvSpPr>
        <p:spPr bwMode="auto">
          <a:xfrm>
            <a:off x="766763" y="3024188"/>
            <a:ext cx="1544637"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800"/>
              <a:t>Precio venta</a:t>
            </a:r>
          </a:p>
        </p:txBody>
      </p:sp>
      <p:sp>
        <p:nvSpPr>
          <p:cNvPr id="17" name="Rectángulo: esquinas redondeadas 16">
            <a:extLst>
              <a:ext uri="{FF2B5EF4-FFF2-40B4-BE49-F238E27FC236}">
                <a16:creationId xmlns:a16="http://schemas.microsoft.com/office/drawing/2014/main" id="{FA363E63-8C0F-437A-95F7-496206330AF0}"/>
              </a:ext>
            </a:extLst>
          </p:cNvPr>
          <p:cNvSpPr/>
          <p:nvPr/>
        </p:nvSpPr>
        <p:spPr>
          <a:xfrm>
            <a:off x="2444750" y="2935288"/>
            <a:ext cx="2625725" cy="81121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200" dirty="0">
                <a:solidFill>
                  <a:schemeClr val="tx1"/>
                </a:solidFill>
              </a:rPr>
              <a:t>Establecido por la Gerencia Técnica, son tenidos en cuenta los avalúos realizados.</a:t>
            </a:r>
          </a:p>
        </p:txBody>
      </p:sp>
      <p:pic>
        <p:nvPicPr>
          <p:cNvPr id="12305" name="Gráfico 17" descr="Calculadora">
            <a:extLst>
              <a:ext uri="{FF2B5EF4-FFF2-40B4-BE49-F238E27FC236}">
                <a16:creationId xmlns:a16="http://schemas.microsoft.com/office/drawing/2014/main" id="{A19C2AA3-620B-47B3-9320-37954638259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625" y="3055938"/>
            <a:ext cx="560388"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306" name="CuadroTexto 18">
            <a:extLst>
              <a:ext uri="{FF2B5EF4-FFF2-40B4-BE49-F238E27FC236}">
                <a16:creationId xmlns:a16="http://schemas.microsoft.com/office/drawing/2014/main" id="{D9232B59-513B-4438-BC92-094836C24900}"/>
              </a:ext>
            </a:extLst>
          </p:cNvPr>
          <p:cNvSpPr txBox="1">
            <a:spLocks noChangeArrowheads="1"/>
          </p:cNvSpPr>
          <p:nvPr/>
        </p:nvSpPr>
        <p:spPr bwMode="auto">
          <a:xfrm>
            <a:off x="846138" y="5532438"/>
            <a:ext cx="1306512"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800"/>
              <a:t>Recepción y Exposición</a:t>
            </a:r>
          </a:p>
        </p:txBody>
      </p:sp>
      <p:sp>
        <p:nvSpPr>
          <p:cNvPr id="20" name="Rectángulo: esquinas redondeadas 19">
            <a:extLst>
              <a:ext uri="{FF2B5EF4-FFF2-40B4-BE49-F238E27FC236}">
                <a16:creationId xmlns:a16="http://schemas.microsoft.com/office/drawing/2014/main" id="{C940DFB8-ABA6-4EA2-B6DA-EFE92D43E243}"/>
              </a:ext>
            </a:extLst>
          </p:cNvPr>
          <p:cNvSpPr/>
          <p:nvPr/>
        </p:nvSpPr>
        <p:spPr>
          <a:xfrm>
            <a:off x="2362200" y="5395913"/>
            <a:ext cx="2708275" cy="81121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200" dirty="0">
                <a:solidFill>
                  <a:schemeClr val="tx1"/>
                </a:solidFill>
              </a:rPr>
              <a:t>A partir de la recepción de la obra son responsabilidad del contratista, se realiza una exposición y se incluyen en un catálogo.</a:t>
            </a:r>
          </a:p>
        </p:txBody>
      </p:sp>
      <p:pic>
        <p:nvPicPr>
          <p:cNvPr id="12308" name="Gráfico 20" descr="Maestro">
            <a:extLst>
              <a:ext uri="{FF2B5EF4-FFF2-40B4-BE49-F238E27FC236}">
                <a16:creationId xmlns:a16="http://schemas.microsoft.com/office/drawing/2014/main" id="{66B1B9CB-30B8-472B-B30E-DE45687CCA4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 y="5573713"/>
            <a:ext cx="561975"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309" name="Gráfico 21" descr="Profesor">
            <a:extLst>
              <a:ext uri="{FF2B5EF4-FFF2-40B4-BE49-F238E27FC236}">
                <a16:creationId xmlns:a16="http://schemas.microsoft.com/office/drawing/2014/main" id="{EE1A5852-B436-4A8D-8D01-F660A5E847F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86488" y="2373313"/>
            <a:ext cx="573087"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310" name="CuadroTexto 22">
            <a:extLst>
              <a:ext uri="{FF2B5EF4-FFF2-40B4-BE49-F238E27FC236}">
                <a16:creationId xmlns:a16="http://schemas.microsoft.com/office/drawing/2014/main" id="{BC735219-76EB-40CF-84DC-F9572237628C}"/>
              </a:ext>
            </a:extLst>
          </p:cNvPr>
          <p:cNvSpPr txBox="1">
            <a:spLocks noChangeArrowheads="1"/>
          </p:cNvSpPr>
          <p:nvPr/>
        </p:nvSpPr>
        <p:spPr bwMode="auto">
          <a:xfrm>
            <a:off x="6988175" y="2427288"/>
            <a:ext cx="1335088"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s-CO" altLang="es-CO" sz="1800"/>
              <a:t>Subasta</a:t>
            </a:r>
          </a:p>
        </p:txBody>
      </p:sp>
      <p:sp>
        <p:nvSpPr>
          <p:cNvPr id="24" name="Rectángulo: esquinas redondeadas 23">
            <a:extLst>
              <a:ext uri="{FF2B5EF4-FFF2-40B4-BE49-F238E27FC236}">
                <a16:creationId xmlns:a16="http://schemas.microsoft.com/office/drawing/2014/main" id="{F21B489B-0220-4D25-9BA3-115EF9857AE1}"/>
              </a:ext>
            </a:extLst>
          </p:cNvPr>
          <p:cNvSpPr/>
          <p:nvPr/>
        </p:nvSpPr>
        <p:spPr>
          <a:xfrm>
            <a:off x="8658225" y="1809750"/>
            <a:ext cx="3222625" cy="173831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200" dirty="0">
                <a:solidFill>
                  <a:schemeClr val="tx1"/>
                </a:solidFill>
              </a:rPr>
              <a:t>La subasta la adelantará un martillo especializado suministrado por el contratista de manera presencial y virtual</a:t>
            </a:r>
          </a:p>
          <a:p>
            <a:pPr algn="just">
              <a:defRPr/>
            </a:pPr>
            <a:endParaRPr lang="es-CO" sz="1200" dirty="0">
              <a:solidFill>
                <a:schemeClr val="tx1"/>
              </a:solidFill>
            </a:endParaRPr>
          </a:p>
          <a:p>
            <a:pPr algn="just">
              <a:defRPr/>
            </a:pPr>
            <a:r>
              <a:rPr lang="es-CO" sz="1200" dirty="0">
                <a:solidFill>
                  <a:schemeClr val="tx1"/>
                </a:solidFill>
              </a:rPr>
              <a:t>Se abrirá espacio para puja virtual y presencial  y se adjudicará al mejor postor. </a:t>
            </a:r>
          </a:p>
          <a:p>
            <a:pPr algn="just">
              <a:defRPr/>
            </a:pPr>
            <a:endParaRPr lang="es-CO" sz="1200" dirty="0">
              <a:solidFill>
                <a:schemeClr val="tx1"/>
              </a:solidFill>
            </a:endParaRPr>
          </a:p>
          <a:p>
            <a:pPr algn="just">
              <a:defRPr/>
            </a:pPr>
            <a:r>
              <a:rPr lang="es-CO" sz="1200" dirty="0">
                <a:solidFill>
                  <a:schemeClr val="tx1"/>
                </a:solidFill>
              </a:rPr>
              <a:t>No es exclusiva para obras de arte de la entidad.</a:t>
            </a:r>
          </a:p>
        </p:txBody>
      </p:sp>
      <p:sp>
        <p:nvSpPr>
          <p:cNvPr id="25" name="Rectángulo 24">
            <a:extLst>
              <a:ext uri="{FF2B5EF4-FFF2-40B4-BE49-F238E27FC236}">
                <a16:creationId xmlns:a16="http://schemas.microsoft.com/office/drawing/2014/main" id="{7FACA359-8C17-48EF-B3A8-C10AF9F0AB68}"/>
              </a:ext>
            </a:extLst>
          </p:cNvPr>
          <p:cNvSpPr/>
          <p:nvPr/>
        </p:nvSpPr>
        <p:spPr>
          <a:xfrm>
            <a:off x="485775" y="900113"/>
            <a:ext cx="10737850" cy="769937"/>
          </a:xfrm>
          <a:prstGeom prst="rect">
            <a:avLst/>
          </a:prstGeom>
          <a:noFill/>
        </p:spPr>
        <p:txBody>
          <a:bodyPr>
            <a:spAutoFit/>
          </a:bodyPr>
          <a:lstStyle/>
          <a:p>
            <a:pPr algn="ctr">
              <a:defRPr/>
            </a:pPr>
            <a:r>
              <a:rPr lang="es-CO" sz="4400" dirty="0">
                <a:ln w="0"/>
                <a:effectLst>
                  <a:outerShdw blurRad="38100" dist="19050" dir="2700000" algn="tl" rotWithShape="0">
                    <a:schemeClr val="dk1">
                      <a:alpha val="40000"/>
                    </a:schemeClr>
                  </a:outerShdw>
                </a:effectLst>
                <a:latin typeface="+mj-lt"/>
              </a:rPr>
              <a:t>SUBASTA ASCENDENTE OBRAS DE ARTE</a:t>
            </a:r>
            <a:endParaRPr lang="es-CO" sz="4400" dirty="0">
              <a:ln w="0"/>
              <a:effectLst>
                <a:outerShdw blurRad="38100" dist="19050" dir="2700000" algn="tl" rotWithShape="0">
                  <a:schemeClr val="dk1">
                    <a:alpha val="40000"/>
                  </a:schemeClr>
                </a:outerShdw>
              </a:effectLst>
            </a:endParaRPr>
          </a:p>
        </p:txBody>
      </p:sp>
      <p:sp>
        <p:nvSpPr>
          <p:cNvPr id="12313" name="CuadroTexto 25">
            <a:extLst>
              <a:ext uri="{FF2B5EF4-FFF2-40B4-BE49-F238E27FC236}">
                <a16:creationId xmlns:a16="http://schemas.microsoft.com/office/drawing/2014/main" id="{9CFB4250-0BF2-45E6-9B26-16D1538C1595}"/>
              </a:ext>
            </a:extLst>
          </p:cNvPr>
          <p:cNvSpPr txBox="1">
            <a:spLocks noChangeArrowheads="1"/>
          </p:cNvSpPr>
          <p:nvPr/>
        </p:nvSpPr>
        <p:spPr bwMode="auto">
          <a:xfrm>
            <a:off x="7031038" y="5284788"/>
            <a:ext cx="1458912"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800"/>
              <a:t>Pago comisión</a:t>
            </a:r>
          </a:p>
        </p:txBody>
      </p:sp>
      <p:sp>
        <p:nvSpPr>
          <p:cNvPr id="27" name="Rectángulo: esquinas redondeadas 26">
            <a:extLst>
              <a:ext uri="{FF2B5EF4-FFF2-40B4-BE49-F238E27FC236}">
                <a16:creationId xmlns:a16="http://schemas.microsoft.com/office/drawing/2014/main" id="{7B2456AD-CC00-4DF7-A394-54B83B8ECAC2}"/>
              </a:ext>
            </a:extLst>
          </p:cNvPr>
          <p:cNvSpPr/>
          <p:nvPr/>
        </p:nvSpPr>
        <p:spPr>
          <a:xfrm>
            <a:off x="8726488" y="5213350"/>
            <a:ext cx="3154362" cy="81121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1200" dirty="0">
                <a:solidFill>
                  <a:schemeClr val="tx1"/>
                </a:solidFill>
              </a:rPr>
              <a:t>La comisión de éxito se paga al contratista una vez realice su cobro a la Sociedad, </a:t>
            </a:r>
            <a:r>
              <a:rPr lang="es-CO" sz="1200">
                <a:solidFill>
                  <a:schemeClr val="tx1"/>
                </a:solidFill>
              </a:rPr>
              <a:t>previo descuento </a:t>
            </a:r>
            <a:r>
              <a:rPr lang="es-CO" sz="1200" dirty="0">
                <a:solidFill>
                  <a:schemeClr val="tx1"/>
                </a:solidFill>
              </a:rPr>
              <a:t>de los impuestos y retenciones</a:t>
            </a:r>
            <a:r>
              <a:rPr lang="es-CO" sz="1200">
                <a:solidFill>
                  <a:schemeClr val="tx1"/>
                </a:solidFill>
              </a:rPr>
              <a:t>. </a:t>
            </a:r>
            <a:endParaRPr lang="es-CO" sz="1200" dirty="0">
              <a:solidFill>
                <a:schemeClr val="tx1"/>
              </a:solidFill>
            </a:endParaRPr>
          </a:p>
        </p:txBody>
      </p:sp>
      <p:pic>
        <p:nvPicPr>
          <p:cNvPr id="12315" name="Gráfico 27" descr="Caja registradora">
            <a:extLst>
              <a:ext uri="{FF2B5EF4-FFF2-40B4-BE49-F238E27FC236}">
                <a16:creationId xmlns:a16="http://schemas.microsoft.com/office/drawing/2014/main" id="{3AE7CEBC-413F-4470-B230-1DB83C40F16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73800" y="4048125"/>
            <a:ext cx="573088" cy="57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5D894E9-EF62-4F3C-A594-7801D6F86F1B}"/>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atin typeface="+mj-lt"/>
            </a:endParaRPr>
          </a:p>
        </p:txBody>
      </p:sp>
      <p:sp>
        <p:nvSpPr>
          <p:cNvPr id="14339" name="CuadroTexto 7">
            <a:extLst>
              <a:ext uri="{FF2B5EF4-FFF2-40B4-BE49-F238E27FC236}">
                <a16:creationId xmlns:a16="http://schemas.microsoft.com/office/drawing/2014/main" id="{43FC6CC8-56A1-4887-B54F-55C82FA8F22F}"/>
              </a:ext>
            </a:extLst>
          </p:cNvPr>
          <p:cNvSpPr txBox="1">
            <a:spLocks noChangeArrowheads="1"/>
          </p:cNvSpPr>
          <p:nvPr/>
        </p:nvSpPr>
        <p:spPr bwMode="auto">
          <a:xfrm>
            <a:off x="7544974" y="6550025"/>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400" dirty="0">
                <a:solidFill>
                  <a:srgbClr val="A9A8A9"/>
                </a:solidFill>
                <a:latin typeface="+mj-lt"/>
                <a:ea typeface="Lato Regular" panose="020F0502020204030203" pitchFamily="34" charset="0"/>
                <a:cs typeface="Lato Regular" panose="020F0502020204030203" pitchFamily="34" charset="0"/>
              </a:rPr>
              <a:t>Vicepresidencia de Bienes Muebles e Inmuebles</a:t>
            </a:r>
          </a:p>
        </p:txBody>
      </p:sp>
      <p:pic>
        <p:nvPicPr>
          <p:cNvPr id="14340" name="Imagen 8">
            <a:extLst>
              <a:ext uri="{FF2B5EF4-FFF2-40B4-BE49-F238E27FC236}">
                <a16:creationId xmlns:a16="http://schemas.microsoft.com/office/drawing/2014/main" id="{7F5C0AD4-A6E3-4221-9971-EC2556E51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41" name="Imagen 12">
            <a:extLst>
              <a:ext uri="{FF2B5EF4-FFF2-40B4-BE49-F238E27FC236}">
                <a16:creationId xmlns:a16="http://schemas.microsoft.com/office/drawing/2014/main" id="{2109CAD0-EF40-4B55-BE8F-C02B79032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42" name="CuadroTexto 2">
            <a:extLst>
              <a:ext uri="{FF2B5EF4-FFF2-40B4-BE49-F238E27FC236}">
                <a16:creationId xmlns:a16="http://schemas.microsoft.com/office/drawing/2014/main" id="{3C29500C-932D-41D2-881F-383810AE5D84}"/>
              </a:ext>
            </a:extLst>
          </p:cNvPr>
          <p:cNvSpPr txBox="1">
            <a:spLocks noChangeArrowheads="1"/>
          </p:cNvSpPr>
          <p:nvPr/>
        </p:nvSpPr>
        <p:spPr bwMode="auto">
          <a:xfrm>
            <a:off x="1776413" y="1317625"/>
            <a:ext cx="813435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s-CO" altLang="es-CO" sz="1800" b="1">
                <a:solidFill>
                  <a:srgbClr val="000A8B"/>
                </a:solidFill>
                <a:latin typeface="+mj-lt"/>
              </a:rPr>
              <a:t>                 </a:t>
            </a:r>
            <a:r>
              <a:rPr lang="es-CO" altLang="es-CO" b="1">
                <a:solidFill>
                  <a:srgbClr val="000A8B"/>
                </a:solidFill>
                <a:latin typeface="+mj-lt"/>
              </a:rPr>
              <a:t>CLASIFICACIÓN DE OBRAS DE ARTE -DNE</a:t>
            </a:r>
          </a:p>
        </p:txBody>
      </p:sp>
      <p:sp>
        <p:nvSpPr>
          <p:cNvPr id="14343" name="CuadroTexto 5">
            <a:extLst>
              <a:ext uri="{FF2B5EF4-FFF2-40B4-BE49-F238E27FC236}">
                <a16:creationId xmlns:a16="http://schemas.microsoft.com/office/drawing/2014/main" id="{52309808-194C-4B9F-B1C0-BE127C7A8723}"/>
              </a:ext>
            </a:extLst>
          </p:cNvPr>
          <p:cNvSpPr txBox="1">
            <a:spLocks noChangeArrowheads="1"/>
          </p:cNvSpPr>
          <p:nvPr/>
        </p:nvSpPr>
        <p:spPr bwMode="auto">
          <a:xfrm>
            <a:off x="1354138" y="5465396"/>
            <a:ext cx="9663112"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s-CO" altLang="es-CO" sz="2400" dirty="0">
                <a:latin typeface="+mj-lt"/>
              </a:rPr>
              <a:t>La Gerencia de Bienes Muebles está reclasificando la categoría de obras de arte creada por la extinta DNE.</a:t>
            </a:r>
          </a:p>
        </p:txBody>
      </p:sp>
      <p:graphicFrame>
        <p:nvGraphicFramePr>
          <p:cNvPr id="4" name="Tabla 3">
            <a:extLst>
              <a:ext uri="{FF2B5EF4-FFF2-40B4-BE49-F238E27FC236}">
                <a16:creationId xmlns:a16="http://schemas.microsoft.com/office/drawing/2014/main" id="{66176D71-1867-48B6-A236-3173AB2D05B8}"/>
              </a:ext>
            </a:extLst>
          </p:cNvPr>
          <p:cNvGraphicFramePr>
            <a:graphicFrameLocks noGrp="1"/>
          </p:cNvGraphicFramePr>
          <p:nvPr/>
        </p:nvGraphicFramePr>
        <p:xfrm>
          <a:off x="2578100" y="2317750"/>
          <a:ext cx="6165850" cy="2903539"/>
        </p:xfrm>
        <a:graphic>
          <a:graphicData uri="http://schemas.openxmlformats.org/drawingml/2006/table">
            <a:tbl>
              <a:tblPr>
                <a:tableStyleId>{5C22544A-7EE6-4342-B048-85BDC9FD1C3A}</a:tableStyleId>
              </a:tblPr>
              <a:tblGrid>
                <a:gridCol w="2693534">
                  <a:extLst>
                    <a:ext uri="{9D8B030D-6E8A-4147-A177-3AD203B41FA5}">
                      <a16:colId xmlns:a16="http://schemas.microsoft.com/office/drawing/2014/main" val="1034039807"/>
                    </a:ext>
                  </a:extLst>
                </a:gridCol>
                <a:gridCol w="2787222">
                  <a:extLst>
                    <a:ext uri="{9D8B030D-6E8A-4147-A177-3AD203B41FA5}">
                      <a16:colId xmlns:a16="http://schemas.microsoft.com/office/drawing/2014/main" val="2488001638"/>
                    </a:ext>
                  </a:extLst>
                </a:gridCol>
                <a:gridCol w="685094">
                  <a:extLst>
                    <a:ext uri="{9D8B030D-6E8A-4147-A177-3AD203B41FA5}">
                      <a16:colId xmlns:a16="http://schemas.microsoft.com/office/drawing/2014/main" val="887133119"/>
                    </a:ext>
                  </a:extLst>
                </a:gridCol>
              </a:tblGrid>
              <a:tr h="257123">
                <a:tc rowSpan="3">
                  <a:txBody>
                    <a:bodyPr/>
                    <a:lstStyle/>
                    <a:p>
                      <a:pPr algn="ctr" fontAlgn="ctr"/>
                      <a:r>
                        <a:rPr lang="es-CO" sz="1600" b="1" u="none" strike="noStrike" dirty="0">
                          <a:solidFill>
                            <a:schemeClr val="bg1"/>
                          </a:solidFill>
                          <a:effectLst/>
                        </a:rPr>
                        <a:t>Esculturas</a:t>
                      </a:r>
                      <a:endParaRPr lang="es-CO" sz="1600" b="1" i="0" u="none" strike="noStrike" dirty="0">
                        <a:solidFill>
                          <a:schemeClr val="bg1"/>
                        </a:solidFill>
                        <a:effectLst/>
                        <a:latin typeface="Arial Narrow" panose="020B0606020202030204" pitchFamily="34" charset="0"/>
                      </a:endParaRPr>
                    </a:p>
                  </a:txBody>
                  <a:tcPr marL="9524" marR="9524" marT="952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s-CO" sz="1600" u="none" strike="noStrike" dirty="0">
                          <a:effectLst/>
                        </a:rPr>
                        <a:t>Extinción de dominio</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CO" sz="1600" u="none" strike="noStrike" dirty="0">
                          <a:effectLst/>
                        </a:rPr>
                        <a:t>68</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87979180"/>
                  </a:ext>
                </a:extLst>
              </a:tr>
              <a:tr h="257123">
                <a:tc vMerge="1">
                  <a:txBody>
                    <a:bodyPr/>
                    <a:lstStyle/>
                    <a:p>
                      <a:endParaRPr lang="es-CO"/>
                    </a:p>
                  </a:txBody>
                  <a:tcPr/>
                </a:tc>
                <a:tc>
                  <a:txBody>
                    <a:bodyPr/>
                    <a:lstStyle/>
                    <a:p>
                      <a:pPr algn="l" fontAlgn="b"/>
                      <a:r>
                        <a:rPr lang="es-CO" sz="1600" u="none" strike="noStrike" dirty="0">
                          <a:effectLst/>
                        </a:rPr>
                        <a:t>Incautación</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CO" sz="1600" u="none" strike="noStrike" dirty="0">
                          <a:effectLst/>
                        </a:rPr>
                        <a:t>14</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50530422"/>
                  </a:ext>
                </a:extLst>
              </a:tr>
              <a:tr h="266646">
                <a:tc vMerge="1">
                  <a:txBody>
                    <a:bodyPr/>
                    <a:lstStyle/>
                    <a:p>
                      <a:endParaRPr lang="es-CO"/>
                    </a:p>
                  </a:txBody>
                  <a:tcPr/>
                </a:tc>
                <a:tc>
                  <a:txBody>
                    <a:bodyPr/>
                    <a:lstStyle/>
                    <a:p>
                      <a:pPr algn="l" fontAlgn="b"/>
                      <a:r>
                        <a:rPr lang="es-CO" sz="1600" u="none" strike="noStrike" dirty="0">
                          <a:effectLst/>
                        </a:rPr>
                        <a:t>Sin proceso</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CO" sz="1600" u="none" strike="noStrike" dirty="0">
                          <a:effectLst/>
                        </a:rPr>
                        <a:t>1</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13712402"/>
                  </a:ext>
                </a:extLst>
              </a:tr>
              <a:tr h="266646">
                <a:tc gridSpan="2">
                  <a:txBody>
                    <a:bodyPr/>
                    <a:lstStyle/>
                    <a:p>
                      <a:pPr algn="ctr" fontAlgn="b"/>
                      <a:r>
                        <a:rPr lang="es-CO" sz="1600" b="1" u="none" strike="noStrike" dirty="0">
                          <a:effectLst/>
                        </a:rPr>
                        <a:t>Total</a:t>
                      </a:r>
                      <a:endParaRPr lang="es-CO" sz="1600" b="1"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s-CO"/>
                    </a:p>
                  </a:txBody>
                  <a:tcPr/>
                </a:tc>
                <a:tc>
                  <a:txBody>
                    <a:bodyPr/>
                    <a:lstStyle/>
                    <a:p>
                      <a:pPr algn="r" fontAlgn="b"/>
                      <a:r>
                        <a:rPr lang="es-CO" sz="1600" b="1" u="none" strike="noStrike" dirty="0">
                          <a:effectLst/>
                        </a:rPr>
                        <a:t>83</a:t>
                      </a:r>
                      <a:endParaRPr lang="es-CO" sz="1600" b="1"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88253590"/>
                  </a:ext>
                </a:extLst>
              </a:tr>
              <a:tr h="257123">
                <a:tc rowSpan="3">
                  <a:txBody>
                    <a:bodyPr/>
                    <a:lstStyle/>
                    <a:p>
                      <a:pPr algn="ctr" fontAlgn="ctr"/>
                      <a:r>
                        <a:rPr lang="es-CO" sz="1600" b="1" u="none" strike="noStrike" dirty="0">
                          <a:solidFill>
                            <a:schemeClr val="bg1"/>
                          </a:solidFill>
                          <a:effectLst/>
                        </a:rPr>
                        <a:t>Pinturas</a:t>
                      </a:r>
                      <a:endParaRPr lang="es-CO" sz="1600" b="1" i="0" u="none" strike="noStrike" dirty="0">
                        <a:solidFill>
                          <a:schemeClr val="bg1"/>
                        </a:solidFill>
                        <a:effectLst/>
                        <a:latin typeface="Arial Narrow" panose="020B0606020202030204" pitchFamily="34" charset="0"/>
                      </a:endParaRPr>
                    </a:p>
                  </a:txBody>
                  <a:tcPr marL="9524" marR="9524" marT="952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s-CO" sz="1600" u="none" strike="noStrike" dirty="0">
                          <a:effectLst/>
                        </a:rPr>
                        <a:t>Extinción de dominio</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CO" sz="1600" u="none" strike="noStrike" dirty="0">
                          <a:effectLst/>
                        </a:rPr>
                        <a:t>49</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22565992"/>
                  </a:ext>
                </a:extLst>
              </a:tr>
              <a:tr h="257123">
                <a:tc vMerge="1">
                  <a:txBody>
                    <a:bodyPr/>
                    <a:lstStyle/>
                    <a:p>
                      <a:endParaRPr lang="es-CO"/>
                    </a:p>
                  </a:txBody>
                  <a:tcPr/>
                </a:tc>
                <a:tc>
                  <a:txBody>
                    <a:bodyPr/>
                    <a:lstStyle/>
                    <a:p>
                      <a:pPr algn="l" fontAlgn="b"/>
                      <a:r>
                        <a:rPr lang="es-CO" sz="1600" u="none" strike="noStrike" dirty="0">
                          <a:effectLst/>
                        </a:rPr>
                        <a:t>Incautación</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CO" sz="1600" u="none" strike="noStrike" dirty="0">
                          <a:effectLst/>
                        </a:rPr>
                        <a:t>122</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80267767"/>
                  </a:ext>
                </a:extLst>
              </a:tr>
              <a:tr h="266646">
                <a:tc vMerge="1">
                  <a:txBody>
                    <a:bodyPr/>
                    <a:lstStyle/>
                    <a:p>
                      <a:endParaRPr lang="es-CO"/>
                    </a:p>
                  </a:txBody>
                  <a:tcPr/>
                </a:tc>
                <a:tc>
                  <a:txBody>
                    <a:bodyPr/>
                    <a:lstStyle/>
                    <a:p>
                      <a:pPr algn="l" fontAlgn="b"/>
                      <a:r>
                        <a:rPr lang="es-CO" sz="1600" u="none" strike="noStrike" dirty="0">
                          <a:effectLst/>
                        </a:rPr>
                        <a:t>Sin proceso</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CO" sz="1600" u="none" strike="noStrike" dirty="0">
                          <a:effectLst/>
                        </a:rPr>
                        <a:t>1</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66127706"/>
                  </a:ext>
                </a:extLst>
              </a:tr>
              <a:tr h="266646">
                <a:tc gridSpan="2">
                  <a:txBody>
                    <a:bodyPr/>
                    <a:lstStyle/>
                    <a:p>
                      <a:pPr algn="ctr" fontAlgn="b"/>
                      <a:r>
                        <a:rPr lang="es-CO" sz="1600" b="1" u="none" strike="noStrike" dirty="0">
                          <a:effectLst/>
                        </a:rPr>
                        <a:t>Total</a:t>
                      </a:r>
                      <a:endParaRPr lang="es-CO" sz="1600" b="1"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s-CO"/>
                    </a:p>
                  </a:txBody>
                  <a:tcPr/>
                </a:tc>
                <a:tc>
                  <a:txBody>
                    <a:bodyPr/>
                    <a:lstStyle/>
                    <a:p>
                      <a:pPr algn="r" fontAlgn="b"/>
                      <a:r>
                        <a:rPr lang="es-CO" sz="1600" b="1" u="none" strike="noStrike" dirty="0">
                          <a:effectLst/>
                        </a:rPr>
                        <a:t>172</a:t>
                      </a:r>
                      <a:endParaRPr lang="es-CO" sz="1600" b="1"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98068533"/>
                  </a:ext>
                </a:extLst>
              </a:tr>
              <a:tr h="266646">
                <a:tc>
                  <a:txBody>
                    <a:bodyPr/>
                    <a:lstStyle/>
                    <a:p>
                      <a:pPr algn="ctr" fontAlgn="ctr"/>
                      <a:r>
                        <a:rPr lang="es-CO" sz="1600" b="1" u="none" strike="noStrike" dirty="0">
                          <a:solidFill>
                            <a:schemeClr val="bg1"/>
                          </a:solidFill>
                          <a:effectLst/>
                        </a:rPr>
                        <a:t>Utensilios de cocina</a:t>
                      </a:r>
                      <a:endParaRPr lang="es-CO" sz="1600" b="1" i="0" u="none" strike="noStrike" dirty="0">
                        <a:solidFill>
                          <a:schemeClr val="bg1"/>
                        </a:solidFill>
                        <a:effectLst/>
                        <a:latin typeface="Arial Narrow" panose="020B0606020202030204" pitchFamily="34" charset="0"/>
                      </a:endParaRPr>
                    </a:p>
                  </a:txBody>
                  <a:tcPr marL="9524" marR="9524" marT="952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s-CO" sz="1600" u="none" strike="noStrike" dirty="0">
                          <a:effectLst/>
                        </a:rPr>
                        <a:t>Extinción de dominio</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CO" sz="1600" u="none" strike="noStrike" dirty="0">
                          <a:effectLst/>
                        </a:rPr>
                        <a:t>613</a:t>
                      </a:r>
                      <a:endParaRPr lang="es-CO" sz="1600" b="0"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21763367"/>
                  </a:ext>
                </a:extLst>
              </a:tr>
              <a:tr h="275171">
                <a:tc gridSpan="2">
                  <a:txBody>
                    <a:bodyPr/>
                    <a:lstStyle/>
                    <a:p>
                      <a:pPr algn="ctr" fontAlgn="b"/>
                      <a:r>
                        <a:rPr lang="es-CO" sz="1600" b="1" u="none" strike="noStrike" dirty="0">
                          <a:effectLst/>
                        </a:rPr>
                        <a:t>Total</a:t>
                      </a:r>
                      <a:endParaRPr lang="es-CO" sz="1600" b="1"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s-CO"/>
                    </a:p>
                  </a:txBody>
                  <a:tcPr/>
                </a:tc>
                <a:tc>
                  <a:txBody>
                    <a:bodyPr/>
                    <a:lstStyle/>
                    <a:p>
                      <a:pPr algn="r" fontAlgn="b"/>
                      <a:r>
                        <a:rPr lang="es-CO" sz="1600" b="1" u="none" strike="noStrike" dirty="0">
                          <a:effectLst/>
                        </a:rPr>
                        <a:t>613</a:t>
                      </a:r>
                      <a:endParaRPr lang="es-CO" sz="1600" b="1" i="0" u="none" strike="noStrike" dirty="0">
                        <a:solidFill>
                          <a:srgbClr val="000000"/>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85049259"/>
                  </a:ext>
                </a:extLst>
              </a:tr>
              <a:tr h="266646">
                <a:tc gridSpan="2">
                  <a:txBody>
                    <a:bodyPr/>
                    <a:lstStyle/>
                    <a:p>
                      <a:pPr algn="ctr" fontAlgn="b"/>
                      <a:r>
                        <a:rPr lang="es-CO" sz="1600" b="1" u="none" strike="noStrike" dirty="0">
                          <a:solidFill>
                            <a:schemeClr val="bg1"/>
                          </a:solidFill>
                          <a:effectLst/>
                        </a:rPr>
                        <a:t>Total</a:t>
                      </a:r>
                      <a:endParaRPr lang="es-CO" sz="1600" b="1" i="0" u="none" strike="noStrike" dirty="0">
                        <a:solidFill>
                          <a:schemeClr val="bg1"/>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es-CO"/>
                    </a:p>
                  </a:txBody>
                  <a:tcPr/>
                </a:tc>
                <a:tc>
                  <a:txBody>
                    <a:bodyPr/>
                    <a:lstStyle/>
                    <a:p>
                      <a:pPr algn="r" fontAlgn="b"/>
                      <a:r>
                        <a:rPr lang="es-CO" sz="1600" b="1" u="none" strike="noStrike" dirty="0">
                          <a:solidFill>
                            <a:schemeClr val="bg1"/>
                          </a:solidFill>
                          <a:effectLst/>
                        </a:rPr>
                        <a:t>868</a:t>
                      </a:r>
                      <a:endParaRPr lang="es-CO" sz="1600" b="1" i="0" u="none" strike="noStrike" dirty="0">
                        <a:solidFill>
                          <a:schemeClr val="bg1"/>
                        </a:solidFill>
                        <a:effectLst/>
                        <a:latin typeface="Arial Narrow" panose="020B0606020202030204" pitchFamily="34" charset="0"/>
                      </a:endParaRPr>
                    </a:p>
                  </a:txBody>
                  <a:tcPr marL="9524" marR="9524" marT="95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129054775"/>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33A7E58-29E1-4E09-9EB9-7FCF22EB1563}"/>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5363" name="CuadroTexto 7">
            <a:extLst>
              <a:ext uri="{FF2B5EF4-FFF2-40B4-BE49-F238E27FC236}">
                <a16:creationId xmlns:a16="http://schemas.microsoft.com/office/drawing/2014/main" id="{46011108-ABE7-4287-91FC-F10E1B2D1596}"/>
              </a:ext>
            </a:extLst>
          </p:cNvPr>
          <p:cNvSpPr txBox="1">
            <a:spLocks noChangeArrowheads="1"/>
          </p:cNvSpPr>
          <p:nvPr/>
        </p:nvSpPr>
        <p:spPr bwMode="auto">
          <a:xfrm>
            <a:off x="7544974" y="6545262"/>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panose="020F0502020204030203" pitchFamily="34" charset="0"/>
                <a:ea typeface="Lato Regular" panose="020F0502020204030203" pitchFamily="34" charset="0"/>
                <a:cs typeface="Lato Regular" panose="020F0502020204030203" pitchFamily="34" charset="0"/>
              </a:rPr>
              <a:t>Vicepresidencia de Bienes Muebles e Inmuebles</a:t>
            </a:r>
          </a:p>
        </p:txBody>
      </p:sp>
      <p:pic>
        <p:nvPicPr>
          <p:cNvPr id="15364" name="Imagen 8">
            <a:extLst>
              <a:ext uri="{FF2B5EF4-FFF2-40B4-BE49-F238E27FC236}">
                <a16:creationId xmlns:a16="http://schemas.microsoft.com/office/drawing/2014/main" id="{EA55BFDC-0732-4A4D-B92A-6FBD15F1FB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5" name="Imagen 12">
            <a:extLst>
              <a:ext uri="{FF2B5EF4-FFF2-40B4-BE49-F238E27FC236}">
                <a16:creationId xmlns:a16="http://schemas.microsoft.com/office/drawing/2014/main" id="{7CFD1899-FC28-45BA-AAC6-6C8EF0450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366" name="CuadroTexto 2">
            <a:extLst>
              <a:ext uri="{FF2B5EF4-FFF2-40B4-BE49-F238E27FC236}">
                <a16:creationId xmlns:a16="http://schemas.microsoft.com/office/drawing/2014/main" id="{77FEE2FC-25B4-431C-949C-0C51CC56F251}"/>
              </a:ext>
            </a:extLst>
          </p:cNvPr>
          <p:cNvSpPr txBox="1">
            <a:spLocks noChangeArrowheads="1"/>
          </p:cNvSpPr>
          <p:nvPr/>
        </p:nvSpPr>
        <p:spPr bwMode="auto">
          <a:xfrm>
            <a:off x="3049174" y="937937"/>
            <a:ext cx="67849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b="1" dirty="0">
                <a:solidFill>
                  <a:srgbClr val="000A8B"/>
                </a:solidFill>
              </a:rPr>
              <a:t>                      </a:t>
            </a:r>
            <a:r>
              <a:rPr lang="es-CO" altLang="es-CO" sz="2800" b="1" dirty="0">
                <a:solidFill>
                  <a:srgbClr val="000A8B"/>
                </a:solidFill>
              </a:rPr>
              <a:t>MUSEO NACIONAL </a:t>
            </a:r>
          </a:p>
        </p:txBody>
      </p:sp>
      <p:sp>
        <p:nvSpPr>
          <p:cNvPr id="15367" name="CuadroTexto 3">
            <a:extLst>
              <a:ext uri="{FF2B5EF4-FFF2-40B4-BE49-F238E27FC236}">
                <a16:creationId xmlns:a16="http://schemas.microsoft.com/office/drawing/2014/main" id="{8DED99B3-B406-45D3-9FF1-AAA46D88B483}"/>
              </a:ext>
            </a:extLst>
          </p:cNvPr>
          <p:cNvSpPr txBox="1">
            <a:spLocks noChangeArrowheads="1"/>
          </p:cNvSpPr>
          <p:nvPr/>
        </p:nvSpPr>
        <p:spPr bwMode="auto">
          <a:xfrm>
            <a:off x="733425" y="1731963"/>
            <a:ext cx="8970963"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es-CO" altLang="es-CO" sz="1800"/>
              <a:t>33 Obras de arte –Alistamiento de obras de arte en proceso de extinción de dominio. </a:t>
            </a:r>
          </a:p>
        </p:txBody>
      </p:sp>
      <p:sp>
        <p:nvSpPr>
          <p:cNvPr id="15368" name="CuadroTexto 13">
            <a:extLst>
              <a:ext uri="{FF2B5EF4-FFF2-40B4-BE49-F238E27FC236}">
                <a16:creationId xmlns:a16="http://schemas.microsoft.com/office/drawing/2014/main" id="{CD44BBA6-25BD-459D-AD57-A7C42DAEE33A}"/>
              </a:ext>
            </a:extLst>
          </p:cNvPr>
          <p:cNvSpPr txBox="1">
            <a:spLocks noChangeArrowheads="1"/>
          </p:cNvSpPr>
          <p:nvPr/>
        </p:nvSpPr>
        <p:spPr bwMode="auto">
          <a:xfrm>
            <a:off x="8439150" y="4522788"/>
            <a:ext cx="3595688"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a:t>.  </a:t>
            </a:r>
          </a:p>
        </p:txBody>
      </p:sp>
      <p:pic>
        <p:nvPicPr>
          <p:cNvPr id="15369" name="Imagen 2">
            <a:extLst>
              <a:ext uri="{FF2B5EF4-FFF2-40B4-BE49-F238E27FC236}">
                <a16:creationId xmlns:a16="http://schemas.microsoft.com/office/drawing/2014/main" id="{C795DF00-5080-4073-82E4-4AA1D82D70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525" y="2341563"/>
            <a:ext cx="1770063" cy="2181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0" name="Imagen 3">
            <a:extLst>
              <a:ext uri="{FF2B5EF4-FFF2-40B4-BE49-F238E27FC236}">
                <a16:creationId xmlns:a16="http://schemas.microsoft.com/office/drawing/2014/main" id="{D8550A9D-7946-462C-95E6-D75215F303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6300" y="2382838"/>
            <a:ext cx="1422400" cy="10683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1" name="Imagen 4">
            <a:extLst>
              <a:ext uri="{FF2B5EF4-FFF2-40B4-BE49-F238E27FC236}">
                <a16:creationId xmlns:a16="http://schemas.microsoft.com/office/drawing/2014/main" id="{68455B36-B533-4D6A-B049-7420620F62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6300" y="3489325"/>
            <a:ext cx="1422400" cy="106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2" name="Imagen 5">
            <a:extLst>
              <a:ext uri="{FF2B5EF4-FFF2-40B4-BE49-F238E27FC236}">
                <a16:creationId xmlns:a16="http://schemas.microsoft.com/office/drawing/2014/main" id="{AAFE7FD0-106F-484E-ACB4-0B61AF35B2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238" y="4725988"/>
            <a:ext cx="2897187" cy="1689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3" name="Imagen 6">
            <a:extLst>
              <a:ext uri="{FF2B5EF4-FFF2-40B4-BE49-F238E27FC236}">
                <a16:creationId xmlns:a16="http://schemas.microsoft.com/office/drawing/2014/main" id="{9A680925-367E-40E9-8090-359D3BD082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29075" y="2395538"/>
            <a:ext cx="2727325" cy="2127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4" name="Imagen 7">
            <a:extLst>
              <a:ext uri="{FF2B5EF4-FFF2-40B4-BE49-F238E27FC236}">
                <a16:creationId xmlns:a16="http://schemas.microsoft.com/office/drawing/2014/main" id="{E89D60F7-A81A-4AA1-ABB0-726BDE3792E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85050" y="2417763"/>
            <a:ext cx="2733675" cy="2074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5" name="Imagen 8">
            <a:extLst>
              <a:ext uri="{FF2B5EF4-FFF2-40B4-BE49-F238E27FC236}">
                <a16:creationId xmlns:a16="http://schemas.microsoft.com/office/drawing/2014/main" id="{FE2427F7-8CB8-474D-848D-FF0B35F903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88588" y="3313113"/>
            <a:ext cx="1525587"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6" name="Imagen 9">
            <a:extLst>
              <a:ext uri="{FF2B5EF4-FFF2-40B4-BE49-F238E27FC236}">
                <a16:creationId xmlns:a16="http://schemas.microsoft.com/office/drawing/2014/main" id="{5ADA5CA7-5777-4672-8702-5C473A7E38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88588" y="2382838"/>
            <a:ext cx="1525587" cy="873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7" name="Imagen 10">
            <a:extLst>
              <a:ext uri="{FF2B5EF4-FFF2-40B4-BE49-F238E27FC236}">
                <a16:creationId xmlns:a16="http://schemas.microsoft.com/office/drawing/2014/main" id="{07732E8A-0BAA-41CB-8A1A-482650FFBD5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29075" y="4613275"/>
            <a:ext cx="2444750" cy="1836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8" name="0 Imagen">
            <a:extLst>
              <a:ext uri="{FF2B5EF4-FFF2-40B4-BE49-F238E27FC236}">
                <a16:creationId xmlns:a16="http://schemas.microsoft.com/office/drawing/2014/main" id="{EA05F409-81E7-4CAD-ABE6-E87FAF20DD1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16713" y="5013325"/>
            <a:ext cx="1263650" cy="862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5379" name="Imagen 11">
            <a:extLst>
              <a:ext uri="{FF2B5EF4-FFF2-40B4-BE49-F238E27FC236}">
                <a16:creationId xmlns:a16="http://schemas.microsoft.com/office/drawing/2014/main" id="{DC31B778-108D-431C-8E1B-55D7853F8E9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72475" y="4676775"/>
            <a:ext cx="3227388" cy="1709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33A7E58-29E1-4E09-9EB9-7FCF22EB1563}"/>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atin typeface="+mj-lt"/>
            </a:endParaRPr>
          </a:p>
        </p:txBody>
      </p:sp>
      <p:sp>
        <p:nvSpPr>
          <p:cNvPr id="16387" name="CuadroTexto 7">
            <a:extLst>
              <a:ext uri="{FF2B5EF4-FFF2-40B4-BE49-F238E27FC236}">
                <a16:creationId xmlns:a16="http://schemas.microsoft.com/office/drawing/2014/main" id="{91F918CA-C097-4BE8-840A-F5A58426D490}"/>
              </a:ext>
            </a:extLst>
          </p:cNvPr>
          <p:cNvSpPr txBox="1">
            <a:spLocks noChangeArrowheads="1"/>
          </p:cNvSpPr>
          <p:nvPr/>
        </p:nvSpPr>
        <p:spPr bwMode="auto">
          <a:xfrm>
            <a:off x="7551738" y="6563277"/>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400">
                <a:solidFill>
                  <a:srgbClr val="A9A8A9"/>
                </a:solidFill>
                <a:latin typeface="+mj-lt"/>
                <a:ea typeface="Lato Regular" panose="020F0502020204030203" pitchFamily="34" charset="0"/>
                <a:cs typeface="Lato Regular" panose="020F0502020204030203" pitchFamily="34" charset="0"/>
              </a:rPr>
              <a:t>Vicepresidencia de Bienes Muebles e Inmuebles</a:t>
            </a:r>
          </a:p>
        </p:txBody>
      </p:sp>
      <p:pic>
        <p:nvPicPr>
          <p:cNvPr id="16388" name="Imagen 8">
            <a:extLst>
              <a:ext uri="{FF2B5EF4-FFF2-40B4-BE49-F238E27FC236}">
                <a16:creationId xmlns:a16="http://schemas.microsoft.com/office/drawing/2014/main" id="{39DC3757-98BF-419A-BF6A-AC8B6D46B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389" name="Imagen 12">
            <a:extLst>
              <a:ext uri="{FF2B5EF4-FFF2-40B4-BE49-F238E27FC236}">
                <a16:creationId xmlns:a16="http://schemas.microsoft.com/office/drawing/2014/main" id="{A7CDD8BB-A6D2-48C7-A105-B39614A68E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390" name="CuadroTexto 2">
            <a:extLst>
              <a:ext uri="{FF2B5EF4-FFF2-40B4-BE49-F238E27FC236}">
                <a16:creationId xmlns:a16="http://schemas.microsoft.com/office/drawing/2014/main" id="{1272DA80-AC9D-4AED-B984-A9010A8F5177}"/>
              </a:ext>
            </a:extLst>
          </p:cNvPr>
          <p:cNvSpPr txBox="1">
            <a:spLocks noChangeArrowheads="1"/>
          </p:cNvSpPr>
          <p:nvPr/>
        </p:nvSpPr>
        <p:spPr bwMode="auto">
          <a:xfrm>
            <a:off x="2468563" y="766763"/>
            <a:ext cx="67849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s-CO" altLang="es-CO" sz="1800" b="1">
                <a:solidFill>
                  <a:srgbClr val="000A8B"/>
                </a:solidFill>
                <a:latin typeface="+mj-lt"/>
              </a:rPr>
              <a:t>                      </a:t>
            </a:r>
            <a:r>
              <a:rPr lang="es-CO" altLang="es-CO" sz="2800" b="1">
                <a:solidFill>
                  <a:srgbClr val="000A8B"/>
                </a:solidFill>
                <a:latin typeface="+mj-lt"/>
              </a:rPr>
              <a:t>MUSEO NACIONAL </a:t>
            </a:r>
          </a:p>
        </p:txBody>
      </p:sp>
      <p:sp>
        <p:nvSpPr>
          <p:cNvPr id="16391" name="CuadroTexto 3">
            <a:extLst>
              <a:ext uri="{FF2B5EF4-FFF2-40B4-BE49-F238E27FC236}">
                <a16:creationId xmlns:a16="http://schemas.microsoft.com/office/drawing/2014/main" id="{701D5947-87DF-447B-BC1E-8591032C87B5}"/>
              </a:ext>
            </a:extLst>
          </p:cNvPr>
          <p:cNvSpPr txBox="1">
            <a:spLocks noChangeArrowheads="1"/>
          </p:cNvSpPr>
          <p:nvPr/>
        </p:nvSpPr>
        <p:spPr bwMode="auto">
          <a:xfrm>
            <a:off x="61913" y="1344613"/>
            <a:ext cx="12520612"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defRPr/>
            </a:pPr>
            <a:r>
              <a:rPr lang="es-CO" altLang="es-CO" sz="1800" b="1" dirty="0">
                <a:latin typeface="+mj-lt"/>
              </a:rPr>
              <a:t>OBRAS ATRIBUIDAS A RUBENS</a:t>
            </a:r>
            <a:r>
              <a:rPr lang="es-CO" altLang="es-CO" sz="1800" dirty="0">
                <a:latin typeface="+mj-lt"/>
              </a:rPr>
              <a:t>. (Entregadas directamente al Museo Nacional).  Diagnostico Cristie’s, Museo de Rubens en BE  </a:t>
            </a:r>
          </a:p>
        </p:txBody>
      </p:sp>
      <p:sp>
        <p:nvSpPr>
          <p:cNvPr id="16392" name="CuadroTexto 13">
            <a:extLst>
              <a:ext uri="{FF2B5EF4-FFF2-40B4-BE49-F238E27FC236}">
                <a16:creationId xmlns:a16="http://schemas.microsoft.com/office/drawing/2014/main" id="{8BD9F596-ED4F-4881-9137-FEA130AF363D}"/>
              </a:ext>
            </a:extLst>
          </p:cNvPr>
          <p:cNvSpPr txBox="1">
            <a:spLocks noChangeArrowheads="1"/>
          </p:cNvSpPr>
          <p:nvPr/>
        </p:nvSpPr>
        <p:spPr bwMode="auto">
          <a:xfrm>
            <a:off x="8439150" y="4522788"/>
            <a:ext cx="3595688"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s-CO" altLang="es-CO" sz="1800">
                <a:latin typeface="+mj-lt"/>
              </a:rPr>
              <a:t>.  </a:t>
            </a:r>
          </a:p>
        </p:txBody>
      </p:sp>
      <p:pic>
        <p:nvPicPr>
          <p:cNvPr id="16393" name="Imagen 2">
            <a:extLst>
              <a:ext uri="{FF2B5EF4-FFF2-40B4-BE49-F238E27FC236}">
                <a16:creationId xmlns:a16="http://schemas.microsoft.com/office/drawing/2014/main" id="{957628A1-0548-4BA1-99B9-2369C8BBD1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613" y="2036763"/>
            <a:ext cx="1738312" cy="208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6394" name="Imagen 3">
            <a:extLst>
              <a:ext uri="{FF2B5EF4-FFF2-40B4-BE49-F238E27FC236}">
                <a16:creationId xmlns:a16="http://schemas.microsoft.com/office/drawing/2014/main" id="{27DE5F66-F0C3-4C15-903C-B3991B32D2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9450" y="1841500"/>
            <a:ext cx="1927225" cy="231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
        <p:nvSpPr>
          <p:cNvPr id="16395" name="CuadroTexto 5">
            <a:extLst>
              <a:ext uri="{FF2B5EF4-FFF2-40B4-BE49-F238E27FC236}">
                <a16:creationId xmlns:a16="http://schemas.microsoft.com/office/drawing/2014/main" id="{5E8439F1-C4B2-46AF-A681-C8EABBD56BCB}"/>
              </a:ext>
            </a:extLst>
          </p:cNvPr>
          <p:cNvSpPr txBox="1">
            <a:spLocks noChangeArrowheads="1"/>
          </p:cNvSpPr>
          <p:nvPr/>
        </p:nvSpPr>
        <p:spPr bwMode="auto">
          <a:xfrm>
            <a:off x="4527550" y="2338388"/>
            <a:ext cx="2273300" cy="3970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es-CO" altLang="es-CO" sz="1800" b="1" dirty="0">
                <a:latin typeface="+mj-lt"/>
              </a:rPr>
              <a:t>La Resolución 0395 de 2006.</a:t>
            </a:r>
          </a:p>
          <a:p>
            <a:pPr algn="just">
              <a:spcBef>
                <a:spcPct val="0"/>
              </a:spcBef>
              <a:buFontTx/>
              <a:buNone/>
              <a:defRPr/>
            </a:pPr>
            <a:endParaRPr lang="es-CO" altLang="es-CO" sz="1800" b="1" dirty="0">
              <a:latin typeface="+mj-lt"/>
            </a:endParaRPr>
          </a:p>
          <a:p>
            <a:pPr algn="just">
              <a:spcBef>
                <a:spcPct val="0"/>
              </a:spcBef>
              <a:buFontTx/>
              <a:buNone/>
              <a:defRPr/>
            </a:pPr>
            <a:r>
              <a:rPr lang="es-CO" altLang="es-CO" sz="1800" b="1" i="1" dirty="0">
                <a:latin typeface="+mj-lt"/>
              </a:rPr>
              <a:t>Por la cual se declaran como Bienes de Interés Cultural de Carácter Nacional algunas categorías de bienes muebles ubicados en el territorio colombiano, de la época de la colonia hasta 1920</a:t>
            </a:r>
          </a:p>
          <a:p>
            <a:pPr algn="just">
              <a:spcBef>
                <a:spcPct val="0"/>
              </a:spcBef>
              <a:buFontTx/>
              <a:buNone/>
              <a:defRPr/>
            </a:pPr>
            <a:endParaRPr lang="es-CO" altLang="es-CO" sz="1800" b="1" dirty="0">
              <a:latin typeface="+mj-lt"/>
            </a:endParaRPr>
          </a:p>
        </p:txBody>
      </p:sp>
      <p:pic>
        <p:nvPicPr>
          <p:cNvPr id="16396" name="Imagen 2">
            <a:extLst>
              <a:ext uri="{FF2B5EF4-FFF2-40B4-BE49-F238E27FC236}">
                <a16:creationId xmlns:a16="http://schemas.microsoft.com/office/drawing/2014/main" id="{72A049C1-0804-4A26-8069-3F1216BC72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1725" y="4152900"/>
            <a:ext cx="1809750" cy="2005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6397" name="Imagen 3">
            <a:extLst>
              <a:ext uri="{FF2B5EF4-FFF2-40B4-BE49-F238E27FC236}">
                <a16:creationId xmlns:a16="http://schemas.microsoft.com/office/drawing/2014/main" id="{56109F6E-AA03-489E-A5E8-B5396E830E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6700" y="1839913"/>
            <a:ext cx="2657475" cy="3543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6398" name="Imagen 4">
            <a:extLst>
              <a:ext uri="{FF2B5EF4-FFF2-40B4-BE49-F238E27FC236}">
                <a16:creationId xmlns:a16="http://schemas.microsoft.com/office/drawing/2014/main" id="{CAB88B87-D9F1-494D-A5C2-CB009B2E42C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1688" y="4276725"/>
            <a:ext cx="1682750" cy="22431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6399" name="Imagen 5">
            <a:extLst>
              <a:ext uri="{FF2B5EF4-FFF2-40B4-BE49-F238E27FC236}">
                <a16:creationId xmlns:a16="http://schemas.microsoft.com/office/drawing/2014/main" id="{9DFAA208-7360-43E9-820D-F09649E6D09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2525" y="2352675"/>
            <a:ext cx="1719263" cy="1289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94E8F90-608C-464D-9050-9CC4EAFAE8B8}"/>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8435" name="CuadroTexto 7">
            <a:extLst>
              <a:ext uri="{FF2B5EF4-FFF2-40B4-BE49-F238E27FC236}">
                <a16:creationId xmlns:a16="http://schemas.microsoft.com/office/drawing/2014/main" id="{A4A596DD-D79A-44B1-8C39-846084A862C5}"/>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pitchFamily="34" charset="0"/>
                <a:ea typeface="Lato Regular" panose="020F0502020204030203" pitchFamily="34" charset="0"/>
                <a:cs typeface="Lato Regular" panose="020F0502020204030203" pitchFamily="34" charset="0"/>
              </a:rPr>
              <a:t>Vicepresidencia de Bienes Muebles e Inmuebles</a:t>
            </a:r>
          </a:p>
        </p:txBody>
      </p:sp>
      <p:pic>
        <p:nvPicPr>
          <p:cNvPr id="18436" name="Imagen 8">
            <a:extLst>
              <a:ext uri="{FF2B5EF4-FFF2-40B4-BE49-F238E27FC236}">
                <a16:creationId xmlns:a16="http://schemas.microsoft.com/office/drawing/2014/main" id="{E88BA940-6131-4246-B991-24AC531095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37" name="Imagen 12">
            <a:extLst>
              <a:ext uri="{FF2B5EF4-FFF2-40B4-BE49-F238E27FC236}">
                <a16:creationId xmlns:a16="http://schemas.microsoft.com/office/drawing/2014/main" id="{D6141CF6-73D1-48D6-8985-933901826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8438" name="Grupo 32">
            <a:extLst>
              <a:ext uri="{FF2B5EF4-FFF2-40B4-BE49-F238E27FC236}">
                <a16:creationId xmlns:a16="http://schemas.microsoft.com/office/drawing/2014/main" id="{D3572EDF-3299-4360-B9B6-D60617CDA4B6}"/>
              </a:ext>
            </a:extLst>
          </p:cNvPr>
          <p:cNvGrpSpPr>
            <a:grpSpLocks/>
          </p:cNvGrpSpPr>
          <p:nvPr/>
        </p:nvGrpSpPr>
        <p:grpSpPr bwMode="auto">
          <a:xfrm>
            <a:off x="1776413" y="721518"/>
            <a:ext cx="8047037" cy="5515770"/>
            <a:chOff x="1728132" y="62435"/>
            <a:chExt cx="8539993" cy="6434064"/>
          </a:xfrm>
        </p:grpSpPr>
        <p:sp>
          <p:nvSpPr>
            <p:cNvPr id="34" name="CuadroTexto 33">
              <a:extLst>
                <a:ext uri="{FF2B5EF4-FFF2-40B4-BE49-F238E27FC236}">
                  <a16:creationId xmlns:a16="http://schemas.microsoft.com/office/drawing/2014/main" id="{DF67F303-4131-40AA-97E4-EEEB08923588}"/>
                </a:ext>
              </a:extLst>
            </p:cNvPr>
            <p:cNvSpPr txBox="1"/>
            <p:nvPr/>
          </p:nvSpPr>
          <p:spPr>
            <a:xfrm>
              <a:off x="2299261" y="62435"/>
              <a:ext cx="7397733" cy="461098"/>
            </a:xfrm>
            <a:prstGeom prst="rect">
              <a:avLst/>
            </a:prstGeom>
            <a:noFill/>
          </p:spPr>
          <p:txBody>
            <a:bodyPr>
              <a:spAutoFit/>
            </a:bodyPr>
            <a:lstStyle/>
            <a:p>
              <a:pPr algn="ctr">
                <a:defRPr/>
              </a:pPr>
              <a:r>
                <a:rPr lang="es-CO" sz="2400" dirty="0">
                  <a:ln w="0"/>
                  <a:effectLst>
                    <a:outerShdw blurRad="38100" dist="25400" dir="5400000" algn="ctr" rotWithShape="0">
                      <a:srgbClr val="6E747A">
                        <a:alpha val="43000"/>
                      </a:srgbClr>
                    </a:outerShdw>
                  </a:effectLst>
                  <a:latin typeface="+mj-lt"/>
                </a:rPr>
                <a:t>PROCEDIMIENTO COMERCIALIZACIÓN DE OBRAS DE ARTE</a:t>
              </a:r>
            </a:p>
          </p:txBody>
        </p:sp>
        <p:sp>
          <p:nvSpPr>
            <p:cNvPr id="35" name="Rectángulo 34">
              <a:extLst>
                <a:ext uri="{FF2B5EF4-FFF2-40B4-BE49-F238E27FC236}">
                  <a16:creationId xmlns:a16="http://schemas.microsoft.com/office/drawing/2014/main" id="{EDEC1DF3-B349-4A5D-AC85-5EF845C14AED}"/>
                </a:ext>
              </a:extLst>
            </p:cNvPr>
            <p:cNvSpPr/>
            <p:nvPr/>
          </p:nvSpPr>
          <p:spPr>
            <a:xfrm>
              <a:off x="1728132" y="965186"/>
              <a:ext cx="8539993" cy="55313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solidFill>
                  <a:schemeClr val="tx1"/>
                </a:solidFill>
              </a:endParaRPr>
            </a:p>
          </p:txBody>
        </p:sp>
        <p:sp>
          <p:nvSpPr>
            <p:cNvPr id="36" name="Rectángulo: esquinas redondeadas 35">
              <a:extLst>
                <a:ext uri="{FF2B5EF4-FFF2-40B4-BE49-F238E27FC236}">
                  <a16:creationId xmlns:a16="http://schemas.microsoft.com/office/drawing/2014/main" id="{30EA8D62-5E43-4032-9E37-B1BCDC221C23}"/>
                </a:ext>
              </a:extLst>
            </p:cNvPr>
            <p:cNvSpPr/>
            <p:nvPr/>
          </p:nvSpPr>
          <p:spPr>
            <a:xfrm>
              <a:off x="2113939" y="1307769"/>
              <a:ext cx="1627468" cy="714793"/>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200" b="1" dirty="0">
                  <a:solidFill>
                    <a:schemeClr val="tx1"/>
                  </a:solidFill>
                </a:rPr>
                <a:t>1. Recepción sentencia de extinción de dominio.</a:t>
              </a:r>
              <a:endParaRPr lang="es-CO" sz="1600" dirty="0">
                <a:solidFill>
                  <a:schemeClr val="tx1"/>
                </a:solidFill>
              </a:endParaRPr>
            </a:p>
          </p:txBody>
        </p:sp>
        <p:sp>
          <p:nvSpPr>
            <p:cNvPr id="37" name="Rectángulo: esquinas redondeadas 36">
              <a:extLst>
                <a:ext uri="{FF2B5EF4-FFF2-40B4-BE49-F238E27FC236}">
                  <a16:creationId xmlns:a16="http://schemas.microsoft.com/office/drawing/2014/main" id="{7816557B-B483-49E7-902B-97276A833555}"/>
                </a:ext>
              </a:extLst>
            </p:cNvPr>
            <p:cNvSpPr/>
            <p:nvPr/>
          </p:nvSpPr>
          <p:spPr>
            <a:xfrm>
              <a:off x="5207139" y="1307769"/>
              <a:ext cx="1627468" cy="714793"/>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2. Consecusión  certificados de originalidad.</a:t>
              </a:r>
              <a:endParaRPr lang="es-CO" sz="1600" dirty="0">
                <a:solidFill>
                  <a:schemeClr val="tx1"/>
                </a:solidFill>
              </a:endParaRPr>
            </a:p>
          </p:txBody>
        </p:sp>
        <p:sp>
          <p:nvSpPr>
            <p:cNvPr id="38" name="Rectángulo: esquinas redondeadas 37">
              <a:extLst>
                <a:ext uri="{FF2B5EF4-FFF2-40B4-BE49-F238E27FC236}">
                  <a16:creationId xmlns:a16="http://schemas.microsoft.com/office/drawing/2014/main" id="{D90B2F0A-B6CB-45D2-8588-25846726CBA9}"/>
                </a:ext>
              </a:extLst>
            </p:cNvPr>
            <p:cNvSpPr/>
            <p:nvPr/>
          </p:nvSpPr>
          <p:spPr>
            <a:xfrm>
              <a:off x="8300338" y="1307769"/>
              <a:ext cx="1627468" cy="714793"/>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3. Validación vigencia de los avalúos.</a:t>
              </a:r>
              <a:endParaRPr lang="es-CO" sz="1600" dirty="0">
                <a:solidFill>
                  <a:schemeClr val="tx1"/>
                </a:solidFill>
              </a:endParaRPr>
            </a:p>
          </p:txBody>
        </p:sp>
        <p:sp>
          <p:nvSpPr>
            <p:cNvPr id="39" name="Rectángulo: esquinas redondeadas 38">
              <a:extLst>
                <a:ext uri="{FF2B5EF4-FFF2-40B4-BE49-F238E27FC236}">
                  <a16:creationId xmlns:a16="http://schemas.microsoft.com/office/drawing/2014/main" id="{96848D15-A7AF-4413-8BC3-D60CEAD7A785}"/>
                </a:ext>
              </a:extLst>
            </p:cNvPr>
            <p:cNvSpPr/>
            <p:nvPr/>
          </p:nvSpPr>
          <p:spPr>
            <a:xfrm>
              <a:off x="8300338" y="2694763"/>
              <a:ext cx="1627468" cy="712942"/>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4. Avalúo de las obras de arte.</a:t>
              </a:r>
              <a:endParaRPr lang="es-CO" sz="1600" dirty="0">
                <a:solidFill>
                  <a:schemeClr val="tx1"/>
                </a:solidFill>
              </a:endParaRPr>
            </a:p>
          </p:txBody>
        </p:sp>
        <p:sp>
          <p:nvSpPr>
            <p:cNvPr id="40" name="Rectángulo: esquinas redondeadas 39">
              <a:extLst>
                <a:ext uri="{FF2B5EF4-FFF2-40B4-BE49-F238E27FC236}">
                  <a16:creationId xmlns:a16="http://schemas.microsoft.com/office/drawing/2014/main" id="{41E2F378-34B5-4269-9BE8-97058121D147}"/>
                </a:ext>
              </a:extLst>
            </p:cNvPr>
            <p:cNvSpPr/>
            <p:nvPr/>
          </p:nvSpPr>
          <p:spPr>
            <a:xfrm>
              <a:off x="5207139" y="2694763"/>
              <a:ext cx="1627468" cy="712942"/>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5. Alistamiento de las obras de arte</a:t>
              </a:r>
              <a:endParaRPr lang="es-CO" sz="1600" dirty="0">
                <a:solidFill>
                  <a:schemeClr val="tx1"/>
                </a:solidFill>
              </a:endParaRPr>
            </a:p>
          </p:txBody>
        </p:sp>
        <p:sp>
          <p:nvSpPr>
            <p:cNvPr id="41" name="Rectángulo: esquinas redondeadas 40">
              <a:extLst>
                <a:ext uri="{FF2B5EF4-FFF2-40B4-BE49-F238E27FC236}">
                  <a16:creationId xmlns:a16="http://schemas.microsoft.com/office/drawing/2014/main" id="{0BBB5AEF-8704-4C4B-8ADE-FD950F50A49B}"/>
                </a:ext>
              </a:extLst>
            </p:cNvPr>
            <p:cNvSpPr/>
            <p:nvPr/>
          </p:nvSpPr>
          <p:spPr>
            <a:xfrm>
              <a:off x="2113939" y="2694763"/>
              <a:ext cx="1627468" cy="712942"/>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6. Traslado de la obra de arte a la casa de Subasta</a:t>
              </a:r>
              <a:endParaRPr lang="es-CO" sz="1600" dirty="0">
                <a:solidFill>
                  <a:schemeClr val="tx1"/>
                </a:solidFill>
              </a:endParaRPr>
            </a:p>
          </p:txBody>
        </p:sp>
        <p:sp>
          <p:nvSpPr>
            <p:cNvPr id="42" name="Rectángulo: esquinas redondeadas 41">
              <a:extLst>
                <a:ext uri="{FF2B5EF4-FFF2-40B4-BE49-F238E27FC236}">
                  <a16:creationId xmlns:a16="http://schemas.microsoft.com/office/drawing/2014/main" id="{B22661D6-7ED1-497D-80C9-50CF567D7658}"/>
                </a:ext>
              </a:extLst>
            </p:cNvPr>
            <p:cNvSpPr/>
            <p:nvPr/>
          </p:nvSpPr>
          <p:spPr>
            <a:xfrm>
              <a:off x="2113939" y="4100276"/>
              <a:ext cx="1627468" cy="712941"/>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7. Desarrollo de la Subasta</a:t>
              </a:r>
            </a:p>
          </p:txBody>
        </p:sp>
        <p:sp>
          <p:nvSpPr>
            <p:cNvPr id="43" name="Rectángulo: esquinas redondeadas 42">
              <a:extLst>
                <a:ext uri="{FF2B5EF4-FFF2-40B4-BE49-F238E27FC236}">
                  <a16:creationId xmlns:a16="http://schemas.microsoft.com/office/drawing/2014/main" id="{BB9EA75A-3E6C-470F-959D-2EE74737FFDE}"/>
                </a:ext>
              </a:extLst>
            </p:cNvPr>
            <p:cNvSpPr/>
            <p:nvPr/>
          </p:nvSpPr>
          <p:spPr>
            <a:xfrm>
              <a:off x="5207139" y="4061388"/>
              <a:ext cx="1627468" cy="712942"/>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8. Generar cupón de pago y enviar.</a:t>
              </a:r>
            </a:p>
          </p:txBody>
        </p:sp>
        <p:sp>
          <p:nvSpPr>
            <p:cNvPr id="44" name="Rectángulo: esquinas redondeadas 43">
              <a:extLst>
                <a:ext uri="{FF2B5EF4-FFF2-40B4-BE49-F238E27FC236}">
                  <a16:creationId xmlns:a16="http://schemas.microsoft.com/office/drawing/2014/main" id="{C447DF40-44DD-4587-9E3A-A7B359A44205}"/>
                </a:ext>
              </a:extLst>
            </p:cNvPr>
            <p:cNvSpPr/>
            <p:nvPr/>
          </p:nvSpPr>
          <p:spPr>
            <a:xfrm>
              <a:off x="8275067" y="4094720"/>
              <a:ext cx="1627468" cy="712942"/>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9. Remitir por Zeus cupón de pago a la Gerencia Financiera.</a:t>
              </a:r>
            </a:p>
          </p:txBody>
        </p:sp>
        <p:sp>
          <p:nvSpPr>
            <p:cNvPr id="45" name="Rectángulo: esquinas redondeadas 44">
              <a:extLst>
                <a:ext uri="{FF2B5EF4-FFF2-40B4-BE49-F238E27FC236}">
                  <a16:creationId xmlns:a16="http://schemas.microsoft.com/office/drawing/2014/main" id="{6BF76D56-179E-4115-8E1A-AF00C9DFC054}"/>
                </a:ext>
              </a:extLst>
            </p:cNvPr>
            <p:cNvSpPr/>
            <p:nvPr/>
          </p:nvSpPr>
          <p:spPr>
            <a:xfrm>
              <a:off x="8264959" y="5553935"/>
              <a:ext cx="1627468" cy="712942"/>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dirty="0">
                  <a:solidFill>
                    <a:schemeClr val="tx1"/>
                  </a:solidFill>
                </a:rPr>
                <a:t>10. Actualizar Base de datos.</a:t>
              </a:r>
            </a:p>
          </p:txBody>
        </p:sp>
        <p:sp>
          <p:nvSpPr>
            <p:cNvPr id="46" name="Rectángulo: esquinas redondeadas 45">
              <a:extLst>
                <a:ext uri="{FF2B5EF4-FFF2-40B4-BE49-F238E27FC236}">
                  <a16:creationId xmlns:a16="http://schemas.microsoft.com/office/drawing/2014/main" id="{1C52CBAD-D260-49DA-AC3E-F687348D0021}"/>
                </a:ext>
              </a:extLst>
            </p:cNvPr>
            <p:cNvSpPr/>
            <p:nvPr/>
          </p:nvSpPr>
          <p:spPr>
            <a:xfrm>
              <a:off x="5207139" y="5502084"/>
              <a:ext cx="1627468" cy="712942"/>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00" b="1">
                  <a:solidFill>
                    <a:schemeClr val="tx1"/>
                  </a:solidFill>
                </a:rPr>
                <a:t>11. </a:t>
              </a:r>
              <a:r>
                <a:rPr lang="es-CO" sz="1200" b="1" dirty="0">
                  <a:solidFill>
                    <a:schemeClr val="tx1"/>
                  </a:solidFill>
                </a:rPr>
                <a:t>Fin del proceso</a:t>
              </a:r>
            </a:p>
          </p:txBody>
        </p:sp>
        <p:sp>
          <p:nvSpPr>
            <p:cNvPr id="47" name="Flecha: a la derecha 46">
              <a:extLst>
                <a:ext uri="{FF2B5EF4-FFF2-40B4-BE49-F238E27FC236}">
                  <a16:creationId xmlns:a16="http://schemas.microsoft.com/office/drawing/2014/main" id="{7AF27A13-52C9-4E61-8BA8-681D5DD01D9D}"/>
                </a:ext>
              </a:extLst>
            </p:cNvPr>
            <p:cNvSpPr/>
            <p:nvPr/>
          </p:nvSpPr>
          <p:spPr>
            <a:xfrm rot="10800000">
              <a:off x="7119329" y="2881795"/>
              <a:ext cx="769930" cy="244437"/>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48" name="Flecha: a la derecha 47">
              <a:extLst>
                <a:ext uri="{FF2B5EF4-FFF2-40B4-BE49-F238E27FC236}">
                  <a16:creationId xmlns:a16="http://schemas.microsoft.com/office/drawing/2014/main" id="{ECDD588A-A8DC-4FB4-B937-093DF0F5C0AD}"/>
                </a:ext>
              </a:extLst>
            </p:cNvPr>
            <p:cNvSpPr/>
            <p:nvPr/>
          </p:nvSpPr>
          <p:spPr>
            <a:xfrm rot="10800000">
              <a:off x="4027814" y="2881795"/>
              <a:ext cx="769931" cy="244437"/>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49" name="Flecha: a la derecha 48">
              <a:extLst>
                <a:ext uri="{FF2B5EF4-FFF2-40B4-BE49-F238E27FC236}">
                  <a16:creationId xmlns:a16="http://schemas.microsoft.com/office/drawing/2014/main" id="{0C0C54EE-4F26-4D33-9DB9-540A4DD5F5A4}"/>
                </a:ext>
              </a:extLst>
            </p:cNvPr>
            <p:cNvSpPr/>
            <p:nvPr/>
          </p:nvSpPr>
          <p:spPr>
            <a:xfrm>
              <a:off x="4027814" y="4274345"/>
              <a:ext cx="769931" cy="244437"/>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50" name="Flecha: a la derecha 49">
              <a:extLst>
                <a:ext uri="{FF2B5EF4-FFF2-40B4-BE49-F238E27FC236}">
                  <a16:creationId xmlns:a16="http://schemas.microsoft.com/office/drawing/2014/main" id="{CEE3C191-44F2-4B91-8829-C8F76CFC2C6E}"/>
                </a:ext>
              </a:extLst>
            </p:cNvPr>
            <p:cNvSpPr/>
            <p:nvPr/>
          </p:nvSpPr>
          <p:spPr>
            <a:xfrm>
              <a:off x="7119329" y="4287307"/>
              <a:ext cx="769930" cy="244437"/>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51" name="Flecha: a la derecha 50">
              <a:extLst>
                <a:ext uri="{FF2B5EF4-FFF2-40B4-BE49-F238E27FC236}">
                  <a16:creationId xmlns:a16="http://schemas.microsoft.com/office/drawing/2014/main" id="{1AC024E4-C03E-42DA-BB6E-0AAB82815F8A}"/>
                </a:ext>
              </a:extLst>
            </p:cNvPr>
            <p:cNvSpPr/>
            <p:nvPr/>
          </p:nvSpPr>
          <p:spPr>
            <a:xfrm rot="10800000">
              <a:off x="7119329" y="5735411"/>
              <a:ext cx="769930" cy="244437"/>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52" name="Flecha: hacia abajo 51">
              <a:extLst>
                <a:ext uri="{FF2B5EF4-FFF2-40B4-BE49-F238E27FC236}">
                  <a16:creationId xmlns:a16="http://schemas.microsoft.com/office/drawing/2014/main" id="{80933CD5-A973-48F3-8CC0-7BCD658B6C1E}"/>
                </a:ext>
              </a:extLst>
            </p:cNvPr>
            <p:cNvSpPr/>
            <p:nvPr/>
          </p:nvSpPr>
          <p:spPr>
            <a:xfrm>
              <a:off x="2796263" y="3496591"/>
              <a:ext cx="262821" cy="448134"/>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53" name="Flecha: hacia abajo 52">
              <a:extLst>
                <a:ext uri="{FF2B5EF4-FFF2-40B4-BE49-F238E27FC236}">
                  <a16:creationId xmlns:a16="http://schemas.microsoft.com/office/drawing/2014/main" id="{238F50EB-3059-4039-9FD8-D1C0C12D54C6}"/>
                </a:ext>
              </a:extLst>
            </p:cNvPr>
            <p:cNvSpPr/>
            <p:nvPr/>
          </p:nvSpPr>
          <p:spPr>
            <a:xfrm>
              <a:off x="9014672" y="4957657"/>
              <a:ext cx="264506" cy="446283"/>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cxnSp>
          <p:nvCxnSpPr>
            <p:cNvPr id="54" name="Conector recto de flecha 53">
              <a:extLst>
                <a:ext uri="{FF2B5EF4-FFF2-40B4-BE49-F238E27FC236}">
                  <a16:creationId xmlns:a16="http://schemas.microsoft.com/office/drawing/2014/main" id="{2C61B4E4-29A5-48E0-BCEF-21E0C944C5FA}"/>
                </a:ext>
              </a:extLst>
            </p:cNvPr>
            <p:cNvCxnSpPr/>
            <p:nvPr/>
          </p:nvCxnSpPr>
          <p:spPr>
            <a:xfrm flipH="1">
              <a:off x="6834606" y="2022562"/>
              <a:ext cx="1378125" cy="6110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Flecha: a la derecha 54">
              <a:extLst>
                <a:ext uri="{FF2B5EF4-FFF2-40B4-BE49-F238E27FC236}">
                  <a16:creationId xmlns:a16="http://schemas.microsoft.com/office/drawing/2014/main" id="{ABC0E16E-2680-4041-A252-B48C57478886}"/>
                </a:ext>
              </a:extLst>
            </p:cNvPr>
            <p:cNvSpPr/>
            <p:nvPr/>
          </p:nvSpPr>
          <p:spPr>
            <a:xfrm>
              <a:off x="4027814" y="1533688"/>
              <a:ext cx="769931" cy="244437"/>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56" name="Flecha: a la derecha 55">
              <a:extLst>
                <a:ext uri="{FF2B5EF4-FFF2-40B4-BE49-F238E27FC236}">
                  <a16:creationId xmlns:a16="http://schemas.microsoft.com/office/drawing/2014/main" id="{192EA750-CD2A-45CE-A937-EAA95067E544}"/>
                </a:ext>
              </a:extLst>
            </p:cNvPr>
            <p:cNvSpPr/>
            <p:nvPr/>
          </p:nvSpPr>
          <p:spPr>
            <a:xfrm>
              <a:off x="7119329" y="1533688"/>
              <a:ext cx="769930" cy="244437"/>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sp>
          <p:nvSpPr>
            <p:cNvPr id="57" name="Flecha: hacia abajo 56">
              <a:extLst>
                <a:ext uri="{FF2B5EF4-FFF2-40B4-BE49-F238E27FC236}">
                  <a16:creationId xmlns:a16="http://schemas.microsoft.com/office/drawing/2014/main" id="{2AA9DF39-6310-4316-94AF-940002272C54}"/>
                </a:ext>
              </a:extLst>
            </p:cNvPr>
            <p:cNvSpPr/>
            <p:nvPr/>
          </p:nvSpPr>
          <p:spPr>
            <a:xfrm>
              <a:off x="9014672" y="2135521"/>
              <a:ext cx="264506" cy="448134"/>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00">
                <a:solidFill>
                  <a:schemeClr val="tx1"/>
                </a:solidFill>
              </a:endParaRPr>
            </a:p>
          </p:txBody>
        </p:sp>
      </p:grpSp>
      <p:sp>
        <p:nvSpPr>
          <p:cNvPr id="5" name="Flecha: a la derecha 4">
            <a:hlinkClick r:id="rId4" action="ppaction://hlinksldjump"/>
            <a:extLst>
              <a:ext uri="{FF2B5EF4-FFF2-40B4-BE49-F238E27FC236}">
                <a16:creationId xmlns:a16="http://schemas.microsoft.com/office/drawing/2014/main" id="{3CCAA553-53B7-4C93-BB05-9EE6333B3136}"/>
              </a:ext>
            </a:extLst>
          </p:cNvPr>
          <p:cNvSpPr/>
          <p:nvPr/>
        </p:nvSpPr>
        <p:spPr>
          <a:xfrm rot="10800000">
            <a:off x="234950" y="5794375"/>
            <a:ext cx="339725" cy="3175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Tree>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705725"/>
            <a:ext cx="9143999" cy="1446550"/>
          </a:xfrm>
          <a:prstGeom prst="rect">
            <a:avLst/>
          </a:prstGeom>
          <a:noFill/>
        </p:spPr>
        <p:txBody>
          <a:bodyPr wrap="square" rtlCol="0">
            <a:spAutoFit/>
          </a:bodyPr>
          <a:lstStyle/>
          <a:p>
            <a:pPr algn="ctr"/>
            <a:r>
              <a:rPr lang="es-ES" sz="4400" b="1" dirty="0">
                <a:solidFill>
                  <a:srgbClr val="002060"/>
                </a:solidFill>
              </a:rPr>
              <a:t>7. Proposiciones y Varios</a:t>
            </a: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3517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65415" y="183298"/>
            <a:ext cx="9143999" cy="954107"/>
          </a:xfrm>
          <a:prstGeom prst="rect">
            <a:avLst/>
          </a:prstGeom>
          <a:noFill/>
        </p:spPr>
        <p:txBody>
          <a:bodyPr wrap="square" rtlCol="0">
            <a:spAutoFit/>
          </a:bodyPr>
          <a:lstStyle/>
          <a:p>
            <a:pPr algn="ctr"/>
            <a:r>
              <a:rPr lang="es-ES" sz="2800" b="1">
                <a:solidFill>
                  <a:srgbClr val="000A8B"/>
                </a:solidFill>
              </a:rPr>
              <a:t>DEMANDA INCONSTITUCIONALIDAD</a:t>
            </a:r>
            <a:endParaRPr lang="es-ES" sz="2800" b="1" dirty="0">
              <a:solidFill>
                <a:srgbClr val="000A8B"/>
              </a:solidFill>
            </a:endParaRPr>
          </a:p>
          <a:p>
            <a:pPr algn="ctr"/>
            <a:r>
              <a:rPr lang="es-ES" sz="2800" b="1" dirty="0">
                <a:solidFill>
                  <a:srgbClr val="000A8B"/>
                </a:solidFill>
              </a:rPr>
              <a:t>ENAJENACION TEMPRANA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p:cNvSpPr txBox="1"/>
          <p:nvPr/>
        </p:nvSpPr>
        <p:spPr>
          <a:xfrm>
            <a:off x="331422" y="1389532"/>
            <a:ext cx="4546966" cy="4524315"/>
          </a:xfrm>
          <a:prstGeom prst="rect">
            <a:avLst/>
          </a:prstGeom>
          <a:noFill/>
        </p:spPr>
        <p:txBody>
          <a:bodyPr wrap="square" rtlCol="0">
            <a:spAutoFit/>
          </a:bodyPr>
          <a:lstStyle/>
          <a:p>
            <a:pPr algn="just"/>
            <a:r>
              <a:rPr lang="es-CO" sz="2400" b="1" dirty="0"/>
              <a:t>MAGISTRADO: </a:t>
            </a:r>
            <a:r>
              <a:rPr lang="es-CO" sz="2400" dirty="0"/>
              <a:t>Alejandro Rojas Río.</a:t>
            </a:r>
          </a:p>
          <a:p>
            <a:pPr algn="just"/>
            <a:r>
              <a:rPr lang="es-CO" sz="2400" b="1" dirty="0"/>
              <a:t>DEMANDANTE: </a:t>
            </a:r>
            <a:r>
              <a:rPr lang="es-CO" sz="2400" dirty="0"/>
              <a:t>Carlos Enrique Robledo.</a:t>
            </a:r>
            <a:endParaRPr lang="es-CO" sz="2400" b="1" dirty="0"/>
          </a:p>
          <a:p>
            <a:pPr algn="just"/>
            <a:r>
              <a:rPr lang="es-CO" sz="2400" b="1" dirty="0"/>
              <a:t>ARGUMENTOS: </a:t>
            </a:r>
            <a:r>
              <a:rPr lang="es-CO" sz="2400" dirty="0"/>
              <a:t>La enajenación temprana es una forma de extinguir el dominio con ausencia de decisión judicial, transfiriendo la propiedad de particulares al FRISCO. Lo que vulnera los art. 1, 2, 29, 34 y 58 de la Constitución Política.</a:t>
            </a:r>
          </a:p>
        </p:txBody>
      </p:sp>
      <p:sp>
        <p:nvSpPr>
          <p:cNvPr id="8" name="CuadroTexto 7"/>
          <p:cNvSpPr txBox="1"/>
          <p:nvPr/>
        </p:nvSpPr>
        <p:spPr>
          <a:xfrm>
            <a:off x="5257801" y="1319035"/>
            <a:ext cx="6342184" cy="4154984"/>
          </a:xfrm>
          <a:prstGeom prst="rect">
            <a:avLst/>
          </a:prstGeom>
          <a:noFill/>
        </p:spPr>
        <p:txBody>
          <a:bodyPr wrap="square" rtlCol="0">
            <a:spAutoFit/>
          </a:bodyPr>
          <a:lstStyle/>
          <a:p>
            <a:pPr algn="just"/>
            <a:r>
              <a:rPr lang="es-CO" sz="2400" b="1" dirty="0"/>
              <a:t>INTERVENCION CONJUNTA: </a:t>
            </a:r>
            <a:r>
              <a:rPr lang="es-CO" sz="2400" dirty="0"/>
              <a:t>Presidencia de la República, Ministerio de Hacienda y SAE. </a:t>
            </a:r>
          </a:p>
          <a:p>
            <a:pPr algn="ctr"/>
            <a:r>
              <a:rPr lang="es-CO" sz="2400" b="1" dirty="0"/>
              <a:t>FUNDAMENTO: </a:t>
            </a:r>
          </a:p>
          <a:p>
            <a:pPr algn="just"/>
            <a:r>
              <a:rPr lang="es-CO" sz="2400" b="1" dirty="0"/>
              <a:t>1. </a:t>
            </a:r>
            <a:r>
              <a:rPr lang="es-CO" sz="2400" dirty="0"/>
              <a:t>Precisión naturaleza de SAE y administración del FRISCO. </a:t>
            </a:r>
          </a:p>
          <a:p>
            <a:pPr algn="just"/>
            <a:r>
              <a:rPr lang="es-CO" sz="2400" b="1" dirty="0"/>
              <a:t>2. </a:t>
            </a:r>
            <a:r>
              <a:rPr lang="es-CO" sz="2400" dirty="0"/>
              <a:t>Formas de extinción de dominio (administrativa y judicial – art. 34 constitucional).</a:t>
            </a:r>
          </a:p>
          <a:p>
            <a:pPr algn="just"/>
            <a:r>
              <a:rPr lang="es-CO" sz="2400" b="1" dirty="0"/>
              <a:t>3. </a:t>
            </a:r>
            <a:r>
              <a:rPr lang="es-CO" sz="2400" dirty="0"/>
              <a:t>Legalidad del decreto de medidas cautelares en Extinción de dominio.</a:t>
            </a:r>
          </a:p>
          <a:p>
            <a:pPr algn="just"/>
            <a:r>
              <a:rPr lang="es-CO" sz="2400" b="1" dirty="0"/>
              <a:t>4. </a:t>
            </a:r>
            <a:r>
              <a:rPr lang="es-CO" sz="2400" dirty="0"/>
              <a:t>Distinción entre la acción de Extinción de Dominio y mecanismo de Enajenación Temprana. </a:t>
            </a:r>
            <a:endParaRPr lang="es-CO" sz="2400" b="1" dirty="0"/>
          </a:p>
        </p:txBody>
      </p:sp>
      <p:sp>
        <p:nvSpPr>
          <p:cNvPr id="9" name="CuadroTexto 8"/>
          <p:cNvSpPr txBox="1"/>
          <p:nvPr/>
        </p:nvSpPr>
        <p:spPr>
          <a:xfrm>
            <a:off x="5410201" y="5825924"/>
            <a:ext cx="6342184" cy="830997"/>
          </a:xfrm>
          <a:prstGeom prst="rect">
            <a:avLst/>
          </a:prstGeom>
          <a:noFill/>
        </p:spPr>
        <p:txBody>
          <a:bodyPr wrap="square" rtlCol="0">
            <a:spAutoFit/>
          </a:bodyPr>
          <a:lstStyle/>
          <a:p>
            <a:pPr algn="just"/>
            <a:r>
              <a:rPr lang="es-CO" sz="2400" b="1" dirty="0"/>
              <a:t>No vulnera el debido proceso (art. 29) , propiedad (art. 58) y cláusula del art. 34.</a:t>
            </a:r>
          </a:p>
        </p:txBody>
      </p:sp>
      <p:sp>
        <p:nvSpPr>
          <p:cNvPr id="4" name="Flecha abajo 3"/>
          <p:cNvSpPr/>
          <p:nvPr/>
        </p:nvSpPr>
        <p:spPr>
          <a:xfrm>
            <a:off x="7979681" y="5362860"/>
            <a:ext cx="449212" cy="52911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9354394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4A045731-832C-4A9C-A1DA-8E45F226A20C}"/>
              </a:ext>
            </a:extLst>
          </p:cNvPr>
          <p:cNvPicPr>
            <a:picLocks noChangeAspect="1"/>
          </p:cNvPicPr>
          <p:nvPr/>
        </p:nvPicPr>
        <p:blipFill rotWithShape="1">
          <a:blip r:embed="rId4"/>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2098</TotalTime>
  <Words>8247</Words>
  <Application>Microsoft Office PowerPoint</Application>
  <PresentationFormat>Panorámica</PresentationFormat>
  <Paragraphs>1859</Paragraphs>
  <Slides>113</Slides>
  <Notes>4</Notes>
  <HiddenSlides>6</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113</vt:i4>
      </vt:variant>
    </vt:vector>
  </HeadingPairs>
  <TitlesOfParts>
    <vt:vector size="125" baseType="lpstr">
      <vt:lpstr>Arial Unicode MS</vt:lpstr>
      <vt:lpstr>MS Mincho</vt:lpstr>
      <vt:lpstr>Arial</vt:lpstr>
      <vt:lpstr>Arial Narrow</vt:lpstr>
      <vt:lpstr>Calibri</vt:lpstr>
      <vt:lpstr>Lato Bold</vt:lpstr>
      <vt:lpstr>Lato Regular</vt:lpstr>
      <vt:lpstr>Raleway</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74</cp:revision>
  <dcterms:created xsi:type="dcterms:W3CDTF">2015-02-19T23:51:59Z</dcterms:created>
  <dcterms:modified xsi:type="dcterms:W3CDTF">2019-03-04T18:29:25Z</dcterms:modified>
</cp:coreProperties>
</file>