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chart5.xml" ContentType="application/vnd.openxmlformats-officedocument.drawingml.chart+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rts/chart6.xml" ContentType="application/vnd.openxmlformats-officedocument.drawingml.chart+xml"/>
  <Override PartName="/ppt/charts/style4.xml" ContentType="application/vnd.ms-office.chartstyle+xml"/>
  <Override PartName="/ppt/charts/colors4.xml" ContentType="application/vnd.ms-office.chartcolorstyle+xml"/>
  <Override PartName="/ppt/charts/chart7.xml" ContentType="application/vnd.openxmlformats-officedocument.drawingml.chart+xml"/>
  <Override PartName="/ppt/charts/style5.xml" ContentType="application/vnd.ms-office.chartstyle+xml"/>
  <Override PartName="/ppt/charts/colors5.xml" ContentType="application/vnd.ms-office.chartcolorstyle+xml"/>
  <Override PartName="/ppt/charts/chart8.xml" ContentType="application/vnd.openxmlformats-officedocument.drawingml.chart+xml"/>
  <Override PartName="/ppt/charts/style6.xml" ContentType="application/vnd.ms-office.chartstyle+xml"/>
  <Override PartName="/ppt/charts/colors6.xml" ContentType="application/vnd.ms-office.chartcolorstyle+xml"/>
  <Override PartName="/ppt/charts/chart9.xml" ContentType="application/vnd.openxmlformats-officedocument.drawingml.chart+xml"/>
  <Override PartName="/ppt/charts/style7.xml" ContentType="application/vnd.ms-office.chartstyle+xml"/>
  <Override PartName="/ppt/charts/colors7.xml" ContentType="application/vnd.ms-office.chartcolorstyle+xml"/>
  <Override PartName="/ppt/charts/chart10.xml" ContentType="application/vnd.openxmlformats-officedocument.drawingml.chart+xml"/>
  <Override PartName="/ppt/charts/style8.xml" ContentType="application/vnd.ms-office.chartstyle+xml"/>
  <Override PartName="/ppt/charts/colors8.xml" ContentType="application/vnd.ms-office.chartcolorstyle+xml"/>
  <Override PartName="/ppt/charts/chart11.xml" ContentType="application/vnd.openxmlformats-officedocument.drawingml.chart+xml"/>
  <Override PartName="/ppt/charts/style9.xml" ContentType="application/vnd.ms-office.chartstyle+xml"/>
  <Override PartName="/ppt/charts/colors9.xml" ContentType="application/vnd.ms-office.chartcolorstyl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harts/chart12.xml" ContentType="application/vnd.openxmlformats-officedocument.drawingml.chart+xml"/>
  <Override PartName="/ppt/charts/style10.xml" ContentType="application/vnd.ms-office.chartstyle+xml"/>
  <Override PartName="/ppt/charts/colors10.xml" ContentType="application/vnd.ms-office.chartcolorstyle+xml"/>
  <Override PartName="/ppt/drawings/drawing1.xml" ContentType="application/vnd.openxmlformats-officedocument.drawingml.chartshapes+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xml" ContentType="application/vnd.openxmlformats-officedocument.presentationml.notesSlide+xml"/>
  <Override PartName="/ppt/charts/chart13.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7"/>
  </p:notesMasterIdLst>
  <p:sldIdLst>
    <p:sldId id="257" r:id="rId2"/>
    <p:sldId id="256" r:id="rId3"/>
    <p:sldId id="258" r:id="rId4"/>
    <p:sldId id="270" r:id="rId5"/>
    <p:sldId id="446" r:id="rId6"/>
    <p:sldId id="448" r:id="rId7"/>
    <p:sldId id="273" r:id="rId8"/>
    <p:sldId id="449" r:id="rId9"/>
    <p:sldId id="286" r:id="rId10"/>
    <p:sldId id="447" r:id="rId11"/>
    <p:sldId id="450" r:id="rId12"/>
    <p:sldId id="451" r:id="rId13"/>
    <p:sldId id="452" r:id="rId14"/>
    <p:sldId id="453" r:id="rId15"/>
    <p:sldId id="454" r:id="rId16"/>
    <p:sldId id="456" r:id="rId17"/>
    <p:sldId id="816" r:id="rId18"/>
    <p:sldId id="817" r:id="rId19"/>
    <p:sldId id="828" r:id="rId20"/>
    <p:sldId id="834" r:id="rId21"/>
    <p:sldId id="832" r:id="rId22"/>
    <p:sldId id="833" r:id="rId23"/>
    <p:sldId id="275" r:id="rId24"/>
    <p:sldId id="283" r:id="rId25"/>
    <p:sldId id="282" r:id="rId26"/>
    <p:sldId id="259" r:id="rId27"/>
    <p:sldId id="835" r:id="rId28"/>
    <p:sldId id="304" r:id="rId29"/>
    <p:sldId id="300" r:id="rId30"/>
    <p:sldId id="299" r:id="rId31"/>
    <p:sldId id="260" r:id="rId32"/>
    <p:sldId id="284" r:id="rId33"/>
    <p:sldId id="301" r:id="rId34"/>
    <p:sldId id="281" r:id="rId35"/>
    <p:sldId id="303" r:id="rId36"/>
    <p:sldId id="850" r:id="rId37"/>
    <p:sldId id="633" r:id="rId38"/>
    <p:sldId id="851" r:id="rId39"/>
    <p:sldId id="624" r:id="rId40"/>
    <p:sldId id="632" r:id="rId41"/>
    <p:sldId id="627" r:id="rId42"/>
    <p:sldId id="628" r:id="rId43"/>
    <p:sldId id="852" r:id="rId44"/>
    <p:sldId id="274" r:id="rId45"/>
    <p:sldId id="269" r:id="rId46"/>
  </p:sldIdLst>
  <p:sldSz cx="12192000" cy="6858000"/>
  <p:notesSz cx="6858000" cy="91440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3166"/>
    <a:srgbClr val="000A8B"/>
    <a:srgbClr val="A9A8A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77"/>
  </p:normalViewPr>
  <p:slideViewPr>
    <p:cSldViewPr snapToGrid="0" snapToObjects="1">
      <p:cViewPr varScale="1">
        <p:scale>
          <a:sx n="72" d="100"/>
          <a:sy n="72" d="100"/>
        </p:scale>
        <p:origin x="660" y="66"/>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oleObject" Target="file:///C:\Users\fbarreiro\Desktop\PRESENTACIONES%20PORTAFOLIO\FEBRERO%202019\RESUMEN%20DE%20OPERACIONES%20MENSUAL%20A%20CONTABILIDAD%20FEBRERO_%202019.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fbarreiro\Desktop\PRESENTACIONES%20PORTAFOLIO\FEBRERO%202019\RESUMEN%20DE%20OPERACIONES%20MENSUAL%20A%20CONTABILIDAD%20FEBRERO_%202019.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fbarreiro\Desktop\PRESENTACIONES%20PORTAFOLIO\FEBRERO%202019\RESUMEN%20DE%20OPERACIONES%20MENSUAL%20A%20CONTABILIDAD%20FEBRERO_%202019.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1" Type="http://schemas.openxmlformats.org/officeDocument/2006/relationships/oleObject" Target="file:///C:\Users\fbarreiro\Desktop\PRESENTACIONES%20PORTAFOLIO\FEBRERO%202019\RESUMEN%20DE%20OPERACIONES%20MENSUAL%20A%20CONTABILIDAD%20FEBRERO_%202019.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fbarreiro\Desktop\PRESENTACIONES%20PORTAFOLIO\FEBRERO%202019\RESUMEN%20DE%20OPERACIONES%20MENSUAL%20A%20CONTABILIDAD%20FEBRERO_%202019.xlsx" TargetMode="External"/></Relationships>
</file>

<file path=ppt/charts/_rels/chart6.xml.rels><?xml version="1.0" encoding="UTF-8" standalone="yes"?>
<Relationships xmlns="http://schemas.openxmlformats.org/package/2006/relationships"><Relationship Id="rId3" Type="http://schemas.openxmlformats.org/officeDocument/2006/relationships/oleObject" Target="file:///C:\Users\jduque\AppData\Local\Microsoft\Windows\INetCache\Content.Outlook\GXME4KQ6\TABLERO%20CONTROL%20ACTUALIZADO.xlsx" TargetMode="External"/><Relationship Id="rId2" Type="http://schemas.microsoft.com/office/2011/relationships/chartColorStyle" Target="colors4.xml"/><Relationship Id="rId1" Type="http://schemas.microsoft.com/office/2011/relationships/chartStyle" Target="style4.xml"/></Relationships>
</file>

<file path=ppt/charts/_rels/chart7.xml.rels><?xml version="1.0" encoding="UTF-8" standalone="yes"?>
<Relationships xmlns="http://schemas.openxmlformats.org/package/2006/relationships"><Relationship Id="rId3" Type="http://schemas.openxmlformats.org/officeDocument/2006/relationships/oleObject" Target="file:///C:\Users\jduque\AppData\Local\Microsoft\Windows\INetCache\Content.Outlook\GXME4KQ6\TABLERO%20CONTROL%20ACTUALIZADO.xlsx" TargetMode="External"/><Relationship Id="rId2" Type="http://schemas.microsoft.com/office/2011/relationships/chartColorStyle" Target="colors5.xml"/><Relationship Id="rId1" Type="http://schemas.microsoft.com/office/2011/relationships/chartStyle" Target="style5.xml"/></Relationships>
</file>

<file path=ppt/charts/_rels/chart8.xml.rels><?xml version="1.0" encoding="UTF-8" standalone="yes"?>
<Relationships xmlns="http://schemas.openxmlformats.org/package/2006/relationships"><Relationship Id="rId3" Type="http://schemas.openxmlformats.org/officeDocument/2006/relationships/oleObject" Target="file:///C:\JDUQUE\Desktop\Gerencia%20de%20Inmuebles\Productividad\analisis%20de%20productividad%202019.xlsx" TargetMode="External"/><Relationship Id="rId2" Type="http://schemas.microsoft.com/office/2011/relationships/chartColorStyle" Target="colors6.xml"/><Relationship Id="rId1" Type="http://schemas.microsoft.com/office/2011/relationships/chartStyle" Target="style6.xml"/></Relationships>
</file>

<file path=ppt/charts/_rels/chart9.xml.rels><?xml version="1.0" encoding="UTF-8" standalone="yes"?>
<Relationships xmlns="http://schemas.openxmlformats.org/package/2006/relationships"><Relationship Id="rId3" Type="http://schemas.openxmlformats.org/officeDocument/2006/relationships/oleObject" Target="file:///C:\JDUQUE\Desktop\Gerencia%20de%20Inmuebles\Productividad\analisis%20de%20productividad.xlsx" TargetMode="External"/><Relationship Id="rId2" Type="http://schemas.microsoft.com/office/2011/relationships/chartColorStyle" Target="colors7.xml"/><Relationship Id="rId1" Type="http://schemas.microsoft.com/office/2011/relationships/chartStyle" Target="style7.xml"/></Relationships>
</file>

<file path=ppt/charts/_rels/chart10.xml.rels><?xml version="1.0" encoding="UTF-8" standalone="yes"?>
<Relationships xmlns="http://schemas.openxmlformats.org/package/2006/relationships"><Relationship Id="rId3" Type="http://schemas.openxmlformats.org/officeDocument/2006/relationships/oleObject" Target="file:///C:\JDUQUE\Desktop\Gerencia%20de%20Inmuebles\Productividad\analisis%20de%20productividad.xlsx" TargetMode="External"/><Relationship Id="rId2" Type="http://schemas.microsoft.com/office/2011/relationships/chartColorStyle" Target="colors8.xml"/><Relationship Id="rId1" Type="http://schemas.microsoft.com/office/2011/relationships/chartStyle" Target="style8.xml"/></Relationships>
</file>

<file path=ppt/charts/_rels/chart11.xml.rels><?xml version="1.0" encoding="UTF-8" standalone="yes"?>
<Relationships xmlns="http://schemas.openxmlformats.org/package/2006/relationships"><Relationship Id="rId3" Type="http://schemas.openxmlformats.org/officeDocument/2006/relationships/oleObject" Target="file:///C:\JDUQUE\Desktop\Gerencia%20de%20Inmuebles\Productividad\analisis%20de%20productividad%202019.xlsx" TargetMode="External"/><Relationship Id="rId2" Type="http://schemas.microsoft.com/office/2011/relationships/chartColorStyle" Target="colors9.xml"/><Relationship Id="rId1" Type="http://schemas.microsoft.com/office/2011/relationships/chartStyle" Target="style9.xml"/></Relationships>
</file>

<file path=ppt/charts/_rels/chart12.xml.rels><?xml version="1.0" encoding="UTF-8" standalone="yes"?>
<Relationships xmlns="http://schemas.openxmlformats.org/package/2006/relationships"><Relationship Id="rId3" Type="http://schemas.openxmlformats.org/officeDocument/2006/relationships/oleObject" Target="Gr&#225;fico%20en%20Microsoft%20PowerPoint" TargetMode="Externa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chartUserShapes" Target="../drawings/drawing1.xml"/></Relationships>
</file>

<file path=ppt/charts/_rels/chart13.xml.rels><?xml version="1.0" encoding="UTF-8" standalone="yes"?>
<Relationships xmlns="http://schemas.openxmlformats.org/package/2006/relationships"><Relationship Id="rId3" Type="http://schemas.openxmlformats.org/officeDocument/2006/relationships/oleObject" Target="Libro2" TargetMode="External"/><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dirty="0" err="1"/>
              <a:t>composiciÓn</a:t>
            </a:r>
            <a:r>
              <a:rPr lang="en-US" baseline="0" dirty="0"/>
              <a:t> </a:t>
            </a:r>
            <a:r>
              <a:rPr lang="en-US" dirty="0" err="1"/>
              <a:t>portafolio</a:t>
            </a:r>
            <a:r>
              <a:rPr lang="en-US" dirty="0"/>
              <a:t>  FEBRERO</a:t>
            </a:r>
            <a:r>
              <a:rPr lang="en-US" baseline="0" dirty="0"/>
              <a:t> 2019</a:t>
            </a:r>
            <a:r>
              <a:rPr lang="en-US" dirty="0"/>
              <a:t> </a:t>
            </a:r>
          </a:p>
        </c:rich>
      </c:tx>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0655-417D-9261-2D0FED1D2273}"/>
              </c:ext>
            </c:extLst>
          </c:dPt>
          <c:dPt>
            <c:idx val="1"/>
            <c:bubble3D val="0"/>
            <c:explosion val="7"/>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0655-417D-9261-2D0FED1D2273}"/>
              </c:ext>
            </c:extLst>
          </c:dPt>
          <c:dLbls>
            <c:dLbl>
              <c:idx val="0"/>
              <c:layout>
                <c:manualLayout>
                  <c:x val="2.9898488166152006E-2"/>
                  <c:y val="5.1612716327875162E-3"/>
                </c:manualLayout>
              </c:layout>
              <c:spPr>
                <a:noFill/>
                <a:ln>
                  <a:noFill/>
                </a:ln>
                <a:effectLst/>
              </c:spPr>
              <c:txPr>
                <a:bodyPr rot="0" spcFirstLastPara="1" vertOverflow="ellipsis" vert="horz" wrap="square" lIns="38100" tIns="19050" rIns="38100" bIns="19050" anchor="ctr" anchorCtr="1">
                  <a:noAutofit/>
                </a:bodyPr>
                <a:lstStyle/>
                <a:p>
                  <a:pPr>
                    <a:defRPr sz="1000" b="1" i="0" u="none" strike="noStrike" kern="1200" spc="0" baseline="0">
                      <a:solidFill>
                        <a:schemeClr val="accent1"/>
                      </a:solidFill>
                      <a:latin typeface="+mn-lt"/>
                      <a:ea typeface="+mn-ea"/>
                      <a:cs typeface="+mn-cs"/>
                    </a:defRPr>
                  </a:pPr>
                  <a:endParaRPr lang="es-CO"/>
                </a:p>
              </c:txPr>
              <c:dLblPos val="bestFit"/>
              <c:showLegendKey val="1"/>
              <c:showVal val="1"/>
              <c:showCatName val="1"/>
              <c:showSerName val="0"/>
              <c:showPercent val="1"/>
              <c:showBubbleSize val="0"/>
              <c:extLst>
                <c:ext xmlns:c15="http://schemas.microsoft.com/office/drawing/2012/chart" uri="{CE6537A1-D6FC-4f65-9D91-7224C49458BB}">
                  <c15:layout>
                    <c:manualLayout>
                      <c:w val="0.24465618626939925"/>
                      <c:h val="0.12155647525292826"/>
                    </c:manualLayout>
                  </c15:layout>
                </c:ext>
                <c:ext xmlns:c16="http://schemas.microsoft.com/office/drawing/2014/chart" uri="{C3380CC4-5D6E-409C-BE32-E72D297353CC}">
                  <c16:uniqueId val="{00000001-0655-417D-9261-2D0FED1D2273}"/>
                </c:ext>
              </c:extLst>
            </c:dLbl>
            <c:dLbl>
              <c:idx val="1"/>
              <c:layout>
                <c:manualLayout>
                  <c:x val="-5.1113539211846477E-2"/>
                  <c:y val="1.6112784416019408E-2"/>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solidFill>
                      <a:latin typeface="+mn-lt"/>
                      <a:ea typeface="+mn-ea"/>
                      <a:cs typeface="+mn-cs"/>
                    </a:defRPr>
                  </a:pPr>
                  <a:endParaRPr lang="es-CO"/>
                </a:p>
              </c:txPr>
              <c:dLblPos val="bestFit"/>
              <c:showLegendKey val="1"/>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0655-417D-9261-2D0FED1D2273}"/>
                </c:ext>
              </c:extLst>
            </c:dLbl>
            <c:spPr>
              <a:noFill/>
              <a:ln>
                <a:noFill/>
              </a:ln>
              <a:effectLst/>
            </c:spPr>
            <c:dLblPos val="outEnd"/>
            <c:showLegendKey val="0"/>
            <c:showVal val="0"/>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Hoja10!$C$57:$D$57</c:f>
              <c:strCache>
                <c:ptCount val="2"/>
                <c:pt idx="0">
                  <c:v>EXTINTOS</c:v>
                </c:pt>
                <c:pt idx="1">
                  <c:v>EN PROCESO EXTINCION </c:v>
                </c:pt>
              </c:strCache>
            </c:strRef>
          </c:cat>
          <c:val>
            <c:numRef>
              <c:f>Hoja10!$C$58:$D$58</c:f>
              <c:numCache>
                <c:formatCode>_(* #,##0.00_);_(* \(#,##0.00\);_(* "-"??_);_(@_)</c:formatCode>
                <c:ptCount val="2"/>
                <c:pt idx="0">
                  <c:v>83881</c:v>
                </c:pt>
                <c:pt idx="1">
                  <c:v>643602</c:v>
                </c:pt>
              </c:numCache>
            </c:numRef>
          </c:val>
          <c:extLst>
            <c:ext xmlns:c16="http://schemas.microsoft.com/office/drawing/2014/chart" uri="{C3380CC4-5D6E-409C-BE32-E72D297353CC}">
              <c16:uniqueId val="{00000004-0655-417D-9261-2D0FED1D2273}"/>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sz="1200" dirty="0"/>
              <a:t>COMPOSICIÓN DEL PORTAFOLIO EXTINTO</a:t>
            </a:r>
          </a:p>
        </c:rich>
      </c:tx>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30"/>
      <c:rotY val="163"/>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2C88-46AA-9BC4-1503326AE191}"/>
              </c:ext>
            </c:extLst>
          </c:dPt>
          <c:dPt>
            <c:idx val="1"/>
            <c:bubble3D val="0"/>
            <c:explosion val="1"/>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2C88-46AA-9BC4-1503326AE191}"/>
              </c:ext>
            </c:extLst>
          </c:dPt>
          <c:dPt>
            <c:idx val="2"/>
            <c:bubble3D val="0"/>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5-2C88-46AA-9BC4-1503326AE191}"/>
              </c:ext>
            </c:extLst>
          </c:dPt>
          <c:dPt>
            <c:idx val="3"/>
            <c:bubble3D val="0"/>
            <c:spPr>
              <a:solidFill>
                <a:schemeClr val="accent4"/>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7-2C88-46AA-9BC4-1503326AE191}"/>
              </c:ext>
            </c:extLst>
          </c:dPt>
          <c:dLbls>
            <c:dLbl>
              <c:idx val="0"/>
              <c:layout>
                <c:manualLayout>
                  <c:x val="-0.13693691750912712"/>
                  <c:y val="8.221991172041504E-3"/>
                </c:manualLayout>
              </c:layout>
              <c:spPr>
                <a:noFill/>
                <a:ln>
                  <a:noFill/>
                </a:ln>
                <a:effectLst/>
              </c:spPr>
              <c:txPr>
                <a:bodyPr rot="0" spcFirstLastPara="1" vertOverflow="ellipsis" vert="horz" wrap="square" lIns="38100" tIns="19050" rIns="38100" bIns="19050" anchor="ctr" anchorCtr="1">
                  <a:spAutoFit/>
                </a:bodyPr>
                <a:lstStyle/>
                <a:p>
                  <a:pPr>
                    <a:defRPr sz="800" b="1" i="0" u="none" strike="noStrike" kern="1200" spc="0" baseline="0">
                      <a:solidFill>
                        <a:schemeClr val="accent1"/>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2C88-46AA-9BC4-1503326AE191}"/>
                </c:ext>
              </c:extLst>
            </c:dLbl>
            <c:dLbl>
              <c:idx val="1"/>
              <c:layout>
                <c:manualLayout>
                  <c:x val="-4.3149938732183549E-3"/>
                  <c:y val="7.1061637511978429E-2"/>
                </c:manualLayout>
              </c:layout>
              <c:spPr>
                <a:noFill/>
                <a:ln>
                  <a:noFill/>
                </a:ln>
                <a:effectLst/>
              </c:spPr>
              <c:txPr>
                <a:bodyPr rot="0" spcFirstLastPara="1" vertOverflow="ellipsis" vert="horz" wrap="square" lIns="38100" tIns="19050" rIns="38100" bIns="19050" anchor="ctr" anchorCtr="1">
                  <a:spAutoFit/>
                </a:bodyPr>
                <a:lstStyle/>
                <a:p>
                  <a:pPr>
                    <a:defRPr sz="800" b="1" i="0" u="none" strike="noStrike" kern="1200" spc="0" baseline="0">
                      <a:solidFill>
                        <a:schemeClr val="accent2"/>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2C88-46AA-9BC4-1503326AE191}"/>
                </c:ext>
              </c:extLst>
            </c:dLbl>
            <c:dLbl>
              <c:idx val="2"/>
              <c:layout>
                <c:manualLayout>
                  <c:x val="5.5703244318483607E-2"/>
                  <c:y val="-1.8271071591155486E-3"/>
                </c:manualLayout>
              </c:layout>
              <c:spPr>
                <a:noFill/>
                <a:ln>
                  <a:noFill/>
                </a:ln>
                <a:effectLst/>
              </c:spPr>
              <c:txPr>
                <a:bodyPr rot="0" spcFirstLastPara="1" vertOverflow="ellipsis" vert="horz" wrap="square" lIns="38100" tIns="19050" rIns="38100" bIns="19050" anchor="ctr" anchorCtr="1">
                  <a:spAutoFit/>
                </a:bodyPr>
                <a:lstStyle/>
                <a:p>
                  <a:pPr>
                    <a:defRPr sz="800" b="1" i="0" u="none" strike="noStrike" kern="1200" spc="0" baseline="0">
                      <a:solidFill>
                        <a:schemeClr val="accent3"/>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2C88-46AA-9BC4-1503326AE191}"/>
                </c:ext>
              </c:extLst>
            </c:dLbl>
            <c:dLbl>
              <c:idx val="3"/>
              <c:layout>
                <c:manualLayout>
                  <c:x val="1.0810809277036352E-2"/>
                  <c:y val="0"/>
                </c:manualLayout>
              </c:layout>
              <c:spPr>
                <a:noFill/>
                <a:ln>
                  <a:noFill/>
                </a:ln>
                <a:effectLst/>
              </c:spPr>
              <c:txPr>
                <a:bodyPr rot="0" spcFirstLastPara="1" vertOverflow="ellipsis" vert="horz" wrap="square" lIns="38100" tIns="19050" rIns="38100" bIns="19050" anchor="ctr" anchorCtr="1">
                  <a:spAutoFit/>
                </a:bodyPr>
                <a:lstStyle/>
                <a:p>
                  <a:pPr>
                    <a:defRPr sz="800" b="1" i="0" u="none" strike="noStrike" kern="1200" spc="0" baseline="0">
                      <a:solidFill>
                        <a:schemeClr val="accent4"/>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2C88-46AA-9BC4-1503326AE191}"/>
                </c:ext>
              </c:extLst>
            </c:dLbl>
            <c:spPr>
              <a:noFill/>
              <a:ln>
                <a:noFill/>
              </a:ln>
              <a:effectLst/>
            </c:spPr>
            <c:txPr>
              <a:bodyPr rot="0" spcFirstLastPara="1" vertOverflow="ellipsis" wrap="square" lIns="38100" tIns="19050" rIns="38100" bIns="19050" anchor="ctr" anchorCtr="1">
                <a:spAutoFit/>
              </a:bodyPr>
              <a:lstStyle/>
              <a:p>
                <a:pPr>
                  <a:defRPr sz="8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Hoja10!$B$93:$B$96</c:f>
              <c:strCache>
                <c:ptCount val="4"/>
                <c:pt idx="0">
                  <c:v>Bancos Nacionales</c:v>
                </c:pt>
                <c:pt idx="1">
                  <c:v>FIC</c:v>
                </c:pt>
                <c:pt idx="2">
                  <c:v>TES</c:v>
                </c:pt>
                <c:pt idx="3">
                  <c:v>ACCIONES</c:v>
                </c:pt>
              </c:strCache>
            </c:strRef>
          </c:cat>
          <c:val>
            <c:numRef>
              <c:f>Hoja10!$C$93:$C$96</c:f>
              <c:numCache>
                <c:formatCode>_(* #,##0.00_);_(* \(#,##0.00\);_(* "-"??_);_(@_)</c:formatCode>
                <c:ptCount val="4"/>
                <c:pt idx="0">
                  <c:v>1076</c:v>
                </c:pt>
                <c:pt idx="1">
                  <c:v>19534</c:v>
                </c:pt>
                <c:pt idx="2">
                  <c:v>62354</c:v>
                </c:pt>
                <c:pt idx="3">
                  <c:v>917</c:v>
                </c:pt>
              </c:numCache>
            </c:numRef>
          </c:val>
          <c:extLst>
            <c:ext xmlns:c16="http://schemas.microsoft.com/office/drawing/2014/chart" uri="{C3380CC4-5D6E-409C-BE32-E72D297353CC}">
              <c16:uniqueId val="{00000008-2C88-46AA-9BC4-1503326AE191}"/>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sz="1200" dirty="0"/>
              <a:t>COMPOSICIÓN DEL PORTAFOLIO EN PROCESO EXTINCION </a:t>
            </a:r>
          </a:p>
        </c:rich>
      </c:tx>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30"/>
      <c:rotY val="155"/>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7.1838325468634542E-2"/>
          <c:y val="0.19418596719643924"/>
          <c:w val="0.8359149887654973"/>
          <c:h val="0.74440942206208649"/>
        </c:manualLayout>
      </c:layout>
      <c:pie3DChart>
        <c:varyColors val="1"/>
        <c:ser>
          <c:idx val="0"/>
          <c:order val="0"/>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484F-4464-A918-B79A2FE06AE0}"/>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484F-4464-A918-B79A2FE06AE0}"/>
              </c:ext>
            </c:extLst>
          </c:dPt>
          <c:dPt>
            <c:idx val="2"/>
            <c:bubble3D val="0"/>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5-484F-4464-A918-B79A2FE06AE0}"/>
              </c:ext>
            </c:extLst>
          </c:dPt>
          <c:dPt>
            <c:idx val="3"/>
            <c:bubble3D val="0"/>
            <c:spPr>
              <a:solidFill>
                <a:schemeClr val="accent4"/>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7-484F-4464-A918-B79A2FE06AE0}"/>
              </c:ext>
            </c:extLst>
          </c:dPt>
          <c:dPt>
            <c:idx val="4"/>
            <c:bubble3D val="0"/>
            <c:spPr>
              <a:solidFill>
                <a:schemeClr val="accent5"/>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9-484F-4464-A918-B79A2FE06AE0}"/>
              </c:ext>
            </c:extLst>
          </c:dPt>
          <c:dPt>
            <c:idx val="5"/>
            <c:bubble3D val="0"/>
            <c:spPr>
              <a:solidFill>
                <a:schemeClr val="accent6"/>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B-484F-4464-A918-B79A2FE06AE0}"/>
              </c:ext>
            </c:extLst>
          </c:dPt>
          <c:dLbls>
            <c:dLbl>
              <c:idx val="0"/>
              <c:layout>
                <c:manualLayout>
                  <c:x val="1.7765930094002624E-2"/>
                  <c:y val="3.892943612748001E-2"/>
                </c:manualLayout>
              </c:layout>
              <c:spPr>
                <a:noFill/>
                <a:ln>
                  <a:noFill/>
                </a:ln>
                <a:effectLst/>
              </c:spPr>
              <c:txPr>
                <a:bodyPr rot="0" spcFirstLastPara="1" vertOverflow="ellipsis" vert="horz" wrap="square" lIns="38100" tIns="19050" rIns="38100" bIns="19050" anchor="ctr" anchorCtr="1">
                  <a:spAutoFit/>
                </a:bodyPr>
                <a:lstStyle/>
                <a:p>
                  <a:pPr>
                    <a:defRPr sz="800" b="1" i="0" u="none" strike="noStrike" kern="1200" spc="0" baseline="0">
                      <a:solidFill>
                        <a:schemeClr val="accent1"/>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484F-4464-A918-B79A2FE06AE0}"/>
                </c:ext>
              </c:extLst>
            </c:dLbl>
            <c:dLbl>
              <c:idx val="1"/>
              <c:layout>
                <c:manualLayout>
                  <c:x val="-0.18654226598702892"/>
                  <c:y val="2.5026066081951601E-2"/>
                </c:manualLayout>
              </c:layout>
              <c:spPr>
                <a:noFill/>
                <a:ln>
                  <a:noFill/>
                </a:ln>
                <a:effectLst/>
              </c:spPr>
              <c:txPr>
                <a:bodyPr rot="0" spcFirstLastPara="1" vertOverflow="ellipsis" vert="horz" wrap="square" lIns="38100" tIns="19050" rIns="38100" bIns="19050" anchor="ctr" anchorCtr="1">
                  <a:spAutoFit/>
                </a:bodyPr>
                <a:lstStyle/>
                <a:p>
                  <a:pPr>
                    <a:defRPr sz="800" b="1" i="0" u="none" strike="noStrike" kern="1200" spc="0" baseline="0">
                      <a:solidFill>
                        <a:schemeClr val="accent2"/>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484F-4464-A918-B79A2FE06AE0}"/>
                </c:ext>
              </c:extLst>
            </c:dLbl>
            <c:dLbl>
              <c:idx val="2"/>
              <c:layout>
                <c:manualLayout>
                  <c:x val="4.1205827497371651E-2"/>
                  <c:y val="6.3955540657991139E-2"/>
                </c:manualLayout>
              </c:layout>
              <c:spPr>
                <a:noFill/>
                <a:ln>
                  <a:noFill/>
                </a:ln>
                <a:effectLst/>
              </c:spPr>
              <c:txPr>
                <a:bodyPr rot="0" spcFirstLastPara="1" vertOverflow="ellipsis" vert="horz" wrap="square" lIns="38100" tIns="19050" rIns="38100" bIns="19050" anchor="ctr" anchorCtr="1">
                  <a:spAutoFit/>
                </a:bodyPr>
                <a:lstStyle/>
                <a:p>
                  <a:pPr>
                    <a:defRPr sz="800" b="1" i="0" u="none" strike="noStrike" kern="1200" spc="0" baseline="0">
                      <a:solidFill>
                        <a:schemeClr val="accent3"/>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484F-4464-A918-B79A2FE06AE0}"/>
                </c:ext>
              </c:extLst>
            </c:dLbl>
            <c:dLbl>
              <c:idx val="3"/>
              <c:layout>
                <c:manualLayout>
                  <c:x val="-0.13904017344317982"/>
                  <c:y val="1.0763537372993437E-2"/>
                </c:manualLayout>
              </c:layout>
              <c:spPr>
                <a:noFill/>
                <a:ln>
                  <a:noFill/>
                </a:ln>
                <a:effectLst/>
              </c:spPr>
              <c:txPr>
                <a:bodyPr rot="0" spcFirstLastPara="1" vertOverflow="ellipsis" vert="horz" wrap="square" lIns="38100" tIns="19050" rIns="38100" bIns="19050" anchor="ctr" anchorCtr="1">
                  <a:spAutoFit/>
                </a:bodyPr>
                <a:lstStyle/>
                <a:p>
                  <a:pPr>
                    <a:defRPr sz="800" b="1" i="0" u="none" strike="noStrike" kern="1200" spc="0" baseline="0">
                      <a:solidFill>
                        <a:schemeClr val="accent4"/>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484F-4464-A918-B79A2FE06AE0}"/>
                </c:ext>
              </c:extLst>
            </c:dLbl>
            <c:dLbl>
              <c:idx val="4"/>
              <c:layout>
                <c:manualLayout>
                  <c:x val="-2.6977944100915485E-2"/>
                  <c:y val="-0.31027104197398192"/>
                </c:manualLayout>
              </c:layout>
              <c:spPr>
                <a:noFill/>
                <a:ln>
                  <a:noFill/>
                </a:ln>
                <a:effectLst/>
              </c:spPr>
              <c:txPr>
                <a:bodyPr rot="0" spcFirstLastPara="1" vertOverflow="ellipsis" vert="horz" wrap="square" lIns="38100" tIns="19050" rIns="38100" bIns="19050" anchor="ctr" anchorCtr="1">
                  <a:spAutoFit/>
                </a:bodyPr>
                <a:lstStyle/>
                <a:p>
                  <a:pPr>
                    <a:defRPr sz="800" b="1" i="0" u="none" strike="noStrike" kern="1200" spc="0" baseline="0">
                      <a:solidFill>
                        <a:schemeClr val="accent5"/>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9-484F-4464-A918-B79A2FE06AE0}"/>
                </c:ext>
              </c:extLst>
            </c:dLbl>
            <c:dLbl>
              <c:idx val="5"/>
              <c:layout>
                <c:manualLayout>
                  <c:x val="7.8170092413611988E-2"/>
                  <c:y val="-4.4490784145691555E-2"/>
                </c:manualLayout>
              </c:layout>
              <c:spPr>
                <a:noFill/>
                <a:ln>
                  <a:noFill/>
                </a:ln>
                <a:effectLst/>
              </c:spPr>
              <c:txPr>
                <a:bodyPr rot="0" spcFirstLastPara="1" vertOverflow="ellipsis" vert="horz" wrap="square" lIns="38100" tIns="19050" rIns="38100" bIns="19050" anchor="ctr" anchorCtr="1">
                  <a:spAutoFit/>
                </a:bodyPr>
                <a:lstStyle/>
                <a:p>
                  <a:pPr>
                    <a:defRPr sz="800" b="1" i="0" u="none" strike="noStrike" kern="1200" spc="0" baseline="0">
                      <a:solidFill>
                        <a:schemeClr val="accent6"/>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484F-4464-A918-B79A2FE06AE0}"/>
                </c:ext>
              </c:extLst>
            </c:dLbl>
            <c:spPr>
              <a:noFill/>
              <a:ln>
                <a:noFill/>
              </a:ln>
              <a:effectLst/>
            </c:spPr>
            <c:txPr>
              <a:bodyPr rot="0" spcFirstLastPara="1" vertOverflow="ellipsis" vert="horz" wrap="square" lIns="38100" tIns="19050" rIns="38100" bIns="19050" anchor="ctr" anchorCtr="1">
                <a:spAutoFit/>
              </a:bodyPr>
              <a:lstStyle/>
              <a:p>
                <a:pPr>
                  <a:defRPr sz="8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Hoja10!$B$115:$B$120</c:f>
              <c:strCache>
                <c:ptCount val="6"/>
                <c:pt idx="0">
                  <c:v>Bancos Nacionales</c:v>
                </c:pt>
                <c:pt idx="1">
                  <c:v>Bancos Internacionales</c:v>
                </c:pt>
                <c:pt idx="2">
                  <c:v>FIC</c:v>
                </c:pt>
                <c:pt idx="3">
                  <c:v>TES</c:v>
                </c:pt>
                <c:pt idx="4">
                  <c:v>CDT</c:v>
                </c:pt>
                <c:pt idx="5">
                  <c:v>ACCIONES</c:v>
                </c:pt>
              </c:strCache>
            </c:strRef>
          </c:cat>
          <c:val>
            <c:numRef>
              <c:f>Hoja10!$C$115:$C$120</c:f>
              <c:numCache>
                <c:formatCode>_(* #,##0.00_);_(* \(#,##0.00\);_(* "-"??_);_(@_)</c:formatCode>
                <c:ptCount val="6"/>
                <c:pt idx="0">
                  <c:v>7716</c:v>
                </c:pt>
                <c:pt idx="1">
                  <c:v>231</c:v>
                </c:pt>
                <c:pt idx="2">
                  <c:v>223535</c:v>
                </c:pt>
                <c:pt idx="3">
                  <c:v>199551</c:v>
                </c:pt>
                <c:pt idx="4">
                  <c:v>212296</c:v>
                </c:pt>
                <c:pt idx="5">
                  <c:v>273</c:v>
                </c:pt>
              </c:numCache>
            </c:numRef>
          </c:val>
          <c:extLst>
            <c:ext xmlns:c16="http://schemas.microsoft.com/office/drawing/2014/chart" uri="{C3380CC4-5D6E-409C-BE32-E72D297353CC}">
              <c16:uniqueId val="{0000000C-484F-4464-A918-B79A2FE06AE0}"/>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a:t>RECURSOS PROPIOS SAE FEBRERO 2019</a:t>
            </a:r>
          </a:p>
        </c:rich>
      </c:tx>
      <c:overlay val="0"/>
      <c:spPr>
        <a:noFill/>
        <a:ln w="25400">
          <a:noFill/>
        </a:ln>
      </c:spPr>
    </c:title>
    <c:autoTitleDeleted val="0"/>
    <c:view3D>
      <c:rotX val="30"/>
      <c:rotY val="0"/>
      <c:rAngAx val="0"/>
      <c:perspective val="0"/>
    </c:view3D>
    <c:floor>
      <c:thickness val="0"/>
    </c:floor>
    <c:sideWall>
      <c:thickness val="0"/>
    </c:sideWall>
    <c:backWall>
      <c:thickness val="0"/>
    </c:backWall>
    <c:plotArea>
      <c:layout/>
      <c:pie3DChart>
        <c:varyColors val="1"/>
        <c:ser>
          <c:idx val="0"/>
          <c:order val="0"/>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0985-41EF-A9FE-0A1083DEA52F}"/>
              </c:ext>
            </c:extLst>
          </c:dPt>
          <c:dPt>
            <c:idx val="1"/>
            <c:bubble3D val="0"/>
            <c:explosion val="27"/>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0985-41EF-A9FE-0A1083DEA52F}"/>
              </c:ext>
            </c:extLst>
          </c:dPt>
          <c:dLbls>
            <c:dLbl>
              <c:idx val="0"/>
              <c:spPr>
                <a:noFill/>
                <a:ln w="25400">
                  <a:noFill/>
                </a:ln>
              </c:spPr>
              <c:txPr>
                <a:bodyPr rot="0" spcFirstLastPara="1" vertOverflow="ellipsis" vert="horz" wrap="square" lIns="38100" tIns="19050" rIns="38100" bIns="19050" anchor="ctr" anchorCtr="1">
                  <a:spAutoFit/>
                </a:bodyPr>
                <a:lstStyle/>
                <a:p>
                  <a:pPr>
                    <a:defRPr sz="8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0985-41EF-A9FE-0A1083DEA52F}"/>
                </c:ext>
              </c:extLst>
            </c:dLbl>
            <c:dLbl>
              <c:idx val="1"/>
              <c:spPr>
                <a:noFill/>
                <a:ln w="25400">
                  <a:noFill/>
                </a:ln>
              </c:spPr>
              <c:txPr>
                <a:bodyPr rot="0" spcFirstLastPara="1" vertOverflow="ellipsis" vert="horz" wrap="square" lIns="38100" tIns="19050" rIns="38100" bIns="19050" anchor="ctr" anchorCtr="1">
                  <a:spAutoFit/>
                </a:bodyPr>
                <a:lstStyle/>
                <a:p>
                  <a:pPr>
                    <a:defRPr sz="800" b="1" i="0" u="none" strike="noStrike" kern="1200" spc="0" baseline="0">
                      <a:solidFill>
                        <a:schemeClr val="accent2"/>
                      </a:solidFill>
                      <a:latin typeface="+mn-lt"/>
                      <a:ea typeface="+mn-ea"/>
                      <a:cs typeface="+mn-cs"/>
                    </a:defRPr>
                  </a:pPr>
                  <a:endParaRPr lang="es-CO"/>
                </a:p>
              </c:txPr>
              <c:dLblPos val="outEnd"/>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0985-41EF-A9FE-0A1083DEA52F}"/>
                </c:ext>
              </c:extLst>
            </c:dLbl>
            <c:spPr>
              <a:noFill/>
              <a:ln w="25400">
                <a:noFill/>
              </a:ln>
            </c:spPr>
            <c:txPr>
              <a:bodyPr wrap="square" lIns="38100" tIns="19050" rIns="38100" bIns="19050" anchor="ctr">
                <a:spAutoFit/>
              </a:bodyPr>
              <a:lstStyle/>
              <a:p>
                <a:pPr>
                  <a:defRPr sz="800"/>
                </a:pPr>
                <a:endParaRPr lang="es-CO"/>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Hoja10!$B$16:$B$17</c:f>
              <c:strCache>
                <c:ptCount val="2"/>
                <c:pt idx="0">
                  <c:v>Bancos Nacionales</c:v>
                </c:pt>
                <c:pt idx="1">
                  <c:v>FIC</c:v>
                </c:pt>
              </c:strCache>
            </c:strRef>
          </c:cat>
          <c:val>
            <c:numRef>
              <c:f>Hoja10!$C$16:$C$17</c:f>
              <c:numCache>
                <c:formatCode>_(* #,##0.00_);_(* \(#,##0.00\);_(* "-"??_);_(@_)</c:formatCode>
                <c:ptCount val="2"/>
                <c:pt idx="0">
                  <c:v>730</c:v>
                </c:pt>
                <c:pt idx="1">
                  <c:v>2800</c:v>
                </c:pt>
              </c:numCache>
            </c:numRef>
          </c:val>
          <c:extLst>
            <c:ext xmlns:c16="http://schemas.microsoft.com/office/drawing/2014/chart" uri="{C3380CC4-5D6E-409C-BE32-E72D297353CC}">
              <c16:uniqueId val="{00000004-0985-41EF-A9FE-0A1083DEA52F}"/>
            </c:ext>
          </c:extLst>
        </c:ser>
        <c:dLbls>
          <c:showLegendKey val="0"/>
          <c:showVal val="0"/>
          <c:showCatName val="0"/>
          <c:showSerName val="0"/>
          <c:showPercent val="0"/>
          <c:showBubbleSize val="0"/>
          <c:showLeaderLines val="1"/>
        </c:dLbls>
      </c:pie3DChart>
      <c:spPr>
        <a:noFill/>
        <a:ln w="25400">
          <a:noFill/>
        </a:ln>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s-CO"/>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a:t>RECURSOS PROYECTO</a:t>
            </a:r>
            <a:r>
              <a:rPr lang="en-US" baseline="0"/>
              <a:t> PAZ FEBRERO 2019</a:t>
            </a:r>
            <a:r>
              <a:rPr lang="en-US"/>
              <a:t> </a:t>
            </a:r>
          </a:p>
        </c:rich>
      </c:tx>
      <c:overlay val="0"/>
      <c:spPr>
        <a:noFill/>
        <a:ln w="25400">
          <a:noFill/>
        </a:ln>
      </c:spPr>
    </c:title>
    <c:autoTitleDeleted val="0"/>
    <c:view3D>
      <c:rotX val="30"/>
      <c:rotY val="0"/>
      <c:rAngAx val="0"/>
      <c:perspective val="0"/>
    </c:view3D>
    <c:floor>
      <c:thickness val="0"/>
    </c:floor>
    <c:sideWall>
      <c:thickness val="0"/>
    </c:sideWall>
    <c:backWall>
      <c:thickness val="0"/>
    </c:backWall>
    <c:plotArea>
      <c:layout/>
      <c:pie3DChart>
        <c:varyColors val="1"/>
        <c:ser>
          <c:idx val="0"/>
          <c:order val="0"/>
          <c:dPt>
            <c:idx val="0"/>
            <c:bubble3D val="0"/>
            <c:explosion val="26"/>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FB63-4B50-A031-C36265A6F0A7}"/>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FB63-4B50-A031-C36265A6F0A7}"/>
              </c:ext>
            </c:extLst>
          </c:dPt>
          <c:dLbls>
            <c:dLbl>
              <c:idx val="0"/>
              <c:layout>
                <c:manualLayout>
                  <c:x val="0.21182931943946001"/>
                  <c:y val="7.0393600852736563E-2"/>
                </c:manualLayout>
              </c:layout>
              <c:spPr>
                <a:noFill/>
                <a:ln w="25400">
                  <a:noFill/>
                </a:ln>
              </c:spPr>
              <c:txPr>
                <a:bodyPr rot="0" spcFirstLastPara="1" vertOverflow="ellipsis" vert="horz" wrap="square" lIns="38100" tIns="19050" rIns="38100" bIns="19050" anchor="ctr" anchorCtr="1">
                  <a:noAutofit/>
                </a:bodyPr>
                <a:lstStyle/>
                <a:p>
                  <a:pPr>
                    <a:defRPr sz="800" b="1" i="0" u="none" strike="noStrike" kern="1200" spc="0" baseline="0">
                      <a:solidFill>
                        <a:schemeClr val="accent1"/>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15:layout>
                    <c:manualLayout>
                      <c:w val="0.27523647663905798"/>
                      <c:h val="0.17751593092682047"/>
                    </c:manualLayout>
                  </c15:layout>
                </c:ext>
                <c:ext xmlns:c16="http://schemas.microsoft.com/office/drawing/2014/chart" uri="{C3380CC4-5D6E-409C-BE32-E72D297353CC}">
                  <c16:uniqueId val="{00000001-FB63-4B50-A031-C36265A6F0A7}"/>
                </c:ext>
              </c:extLst>
            </c:dLbl>
            <c:dLbl>
              <c:idx val="1"/>
              <c:layout>
                <c:manualLayout>
                  <c:x val="-0.30026624533920276"/>
                  <c:y val="-2.347397278359729E-2"/>
                </c:manualLayout>
              </c:layout>
              <c:spPr>
                <a:noFill/>
                <a:ln w="25400">
                  <a:noFill/>
                </a:ln>
              </c:spPr>
              <c:txPr>
                <a:bodyPr rot="0" spcFirstLastPara="1" vertOverflow="ellipsis" vert="horz" wrap="square" lIns="38100" tIns="19050" rIns="38100" bIns="19050" anchor="ctr" anchorCtr="1">
                  <a:spAutoFit/>
                </a:bodyPr>
                <a:lstStyle/>
                <a:p>
                  <a:pPr>
                    <a:defRPr sz="800" b="1" i="0" u="none" strike="noStrike" kern="1200" spc="0" baseline="0">
                      <a:solidFill>
                        <a:schemeClr val="accent2"/>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15:layout>
                    <c:manualLayout>
                      <c:w val="0.14113484224907258"/>
                      <c:h val="0.13016845377851494"/>
                    </c:manualLayout>
                  </c15:layout>
                </c:ext>
                <c:ext xmlns:c16="http://schemas.microsoft.com/office/drawing/2014/chart" uri="{C3380CC4-5D6E-409C-BE32-E72D297353CC}">
                  <c16:uniqueId val="{00000003-FB63-4B50-A031-C36265A6F0A7}"/>
                </c:ext>
              </c:extLst>
            </c:dLbl>
            <c:spPr>
              <a:noFill/>
              <a:ln w="25400">
                <a:noFill/>
              </a:ln>
            </c:spPr>
            <c:txPr>
              <a:bodyPr wrap="square" lIns="38100" tIns="19050" rIns="38100" bIns="19050" anchor="ctr">
                <a:spAutoFit/>
              </a:bodyPr>
              <a:lstStyle/>
              <a:p>
                <a:pPr>
                  <a:defRPr sz="800"/>
                </a:pPr>
                <a:endParaRPr lang="es-CO"/>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Hoja10!$B$16:$B$17</c:f>
              <c:strCache>
                <c:ptCount val="2"/>
                <c:pt idx="0">
                  <c:v>Bancos Nacionales</c:v>
                </c:pt>
                <c:pt idx="1">
                  <c:v>FIC</c:v>
                </c:pt>
              </c:strCache>
            </c:strRef>
          </c:cat>
          <c:val>
            <c:numRef>
              <c:f>Hoja10!$E$16:$E$17</c:f>
              <c:numCache>
                <c:formatCode>_(* #,##0.00_);_(* \(#,##0.00\);_(* "-"??_);_(@_)</c:formatCode>
                <c:ptCount val="2"/>
                <c:pt idx="0">
                  <c:v>40</c:v>
                </c:pt>
                <c:pt idx="1">
                  <c:v>7141</c:v>
                </c:pt>
              </c:numCache>
            </c:numRef>
          </c:val>
          <c:extLst>
            <c:ext xmlns:c16="http://schemas.microsoft.com/office/drawing/2014/chart" uri="{C3380CC4-5D6E-409C-BE32-E72D297353CC}">
              <c16:uniqueId val="{00000004-FB63-4B50-A031-C36265A6F0A7}"/>
            </c:ext>
          </c:extLst>
        </c:ser>
        <c:dLbls>
          <c:showLegendKey val="0"/>
          <c:showVal val="0"/>
          <c:showCatName val="0"/>
          <c:showSerName val="0"/>
          <c:showPercent val="0"/>
          <c:showBubbleSize val="0"/>
          <c:showLeaderLines val="1"/>
        </c:dLbls>
      </c:pie3DChart>
      <c:spPr>
        <a:noFill/>
        <a:ln w="25400">
          <a:noFill/>
        </a:ln>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s-CO"/>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'Rec. Direc y Dep 2018'!$F$59:$F$60</c:f>
              <c:strCache>
                <c:ptCount val="2"/>
                <c:pt idx="0">
                  <c:v>Recaudo Directo</c:v>
                </c:pt>
              </c:strCache>
            </c:strRef>
          </c:tx>
          <c:spPr>
            <a:solidFill>
              <a:schemeClr val="accent1"/>
            </a:solidFill>
            <a:ln>
              <a:noFill/>
            </a:ln>
            <a:effectLst/>
          </c:spPr>
          <c:invertIfNegative val="0"/>
          <c:cat>
            <c:numRef>
              <c:f>'Rec. Direc y Dep 2018'!$E$61:$E$64</c:f>
              <c:numCache>
                <c:formatCode>General</c:formatCode>
                <c:ptCount val="4"/>
                <c:pt idx="0">
                  <c:v>2015</c:v>
                </c:pt>
                <c:pt idx="1">
                  <c:v>2016</c:v>
                </c:pt>
                <c:pt idx="2">
                  <c:v>2017</c:v>
                </c:pt>
                <c:pt idx="3">
                  <c:v>2018</c:v>
                </c:pt>
              </c:numCache>
            </c:numRef>
          </c:cat>
          <c:val>
            <c:numRef>
              <c:f>'Rec. Direc y Dep 2018'!$F$61:$F$64</c:f>
              <c:numCache>
                <c:formatCode>General</c:formatCode>
                <c:ptCount val="4"/>
                <c:pt idx="0">
                  <c:v>14954</c:v>
                </c:pt>
                <c:pt idx="1">
                  <c:v>24242.253295999999</c:v>
                </c:pt>
                <c:pt idx="2" formatCode="_(&quot;$&quot;* #,##0.00_);_(&quot;$&quot;* \(#,##0.00\);_(&quot;$&quot;* &quot;-&quot;??_);_(@_)">
                  <c:v>35007.026353000001</c:v>
                </c:pt>
                <c:pt idx="3" formatCode="&quot;$&quot;#,##0">
                  <c:v>54473.683147999996</c:v>
                </c:pt>
              </c:numCache>
            </c:numRef>
          </c:val>
          <c:extLst>
            <c:ext xmlns:c16="http://schemas.microsoft.com/office/drawing/2014/chart" uri="{C3380CC4-5D6E-409C-BE32-E72D297353CC}">
              <c16:uniqueId val="{00000000-680B-4BF1-A71C-5347F1ABA534}"/>
            </c:ext>
          </c:extLst>
        </c:ser>
        <c:ser>
          <c:idx val="1"/>
          <c:order val="1"/>
          <c:tx>
            <c:strRef>
              <c:f>'Rec. Direc y Dep 2018'!$G$59:$G$60</c:f>
              <c:strCache>
                <c:ptCount val="2"/>
                <c:pt idx="0">
                  <c:v>Recaudo Depositarios</c:v>
                </c:pt>
              </c:strCache>
            </c:strRef>
          </c:tx>
          <c:spPr>
            <a:solidFill>
              <a:schemeClr val="accent2"/>
            </a:solidFill>
            <a:ln>
              <a:noFill/>
            </a:ln>
            <a:effectLst/>
          </c:spPr>
          <c:invertIfNegative val="0"/>
          <c:cat>
            <c:numRef>
              <c:f>'Rec. Direc y Dep 2018'!$E$61:$E$64</c:f>
              <c:numCache>
                <c:formatCode>General</c:formatCode>
                <c:ptCount val="4"/>
                <c:pt idx="0">
                  <c:v>2015</c:v>
                </c:pt>
                <c:pt idx="1">
                  <c:v>2016</c:v>
                </c:pt>
                <c:pt idx="2">
                  <c:v>2017</c:v>
                </c:pt>
                <c:pt idx="3">
                  <c:v>2018</c:v>
                </c:pt>
              </c:numCache>
            </c:numRef>
          </c:cat>
          <c:val>
            <c:numRef>
              <c:f>'Rec. Direc y Dep 2018'!$G$61:$G$64</c:f>
              <c:numCache>
                <c:formatCode>General</c:formatCode>
                <c:ptCount val="4"/>
                <c:pt idx="0">
                  <c:v>37320.520213100004</c:v>
                </c:pt>
                <c:pt idx="1">
                  <c:v>36018.088510999994</c:v>
                </c:pt>
                <c:pt idx="2" formatCode="_(&quot;$&quot;* #,##0.00_);_(&quot;$&quot;* \(#,##0.00\);_(&quot;$&quot;* &quot;-&quot;??_);_(@_)">
                  <c:v>31782.303704999998</c:v>
                </c:pt>
                <c:pt idx="3" formatCode="&quot;$&quot;#,##0">
                  <c:v>23944.485877000003</c:v>
                </c:pt>
              </c:numCache>
            </c:numRef>
          </c:val>
          <c:extLst>
            <c:ext xmlns:c16="http://schemas.microsoft.com/office/drawing/2014/chart" uri="{C3380CC4-5D6E-409C-BE32-E72D297353CC}">
              <c16:uniqueId val="{00000001-680B-4BF1-A71C-5347F1ABA534}"/>
            </c:ext>
          </c:extLst>
        </c:ser>
        <c:ser>
          <c:idx val="2"/>
          <c:order val="2"/>
          <c:tx>
            <c:strRef>
              <c:f>'Rec. Direc y Dep 2018'!$H$59:$H$60</c:f>
              <c:strCache>
                <c:ptCount val="2"/>
                <c:pt idx="0">
                  <c:v>Total Recaudado</c:v>
                </c:pt>
              </c:strCache>
            </c:strRef>
          </c:tx>
          <c:spPr>
            <a:solidFill>
              <a:schemeClr val="accent3"/>
            </a:solidFill>
            <a:ln>
              <a:noFill/>
            </a:ln>
            <a:effectLst/>
          </c:spPr>
          <c:invertIfNegative val="0"/>
          <c:cat>
            <c:numRef>
              <c:f>'Rec. Direc y Dep 2018'!$E$61:$E$64</c:f>
              <c:numCache>
                <c:formatCode>General</c:formatCode>
                <c:ptCount val="4"/>
                <c:pt idx="0">
                  <c:v>2015</c:v>
                </c:pt>
                <c:pt idx="1">
                  <c:v>2016</c:v>
                </c:pt>
                <c:pt idx="2">
                  <c:v>2017</c:v>
                </c:pt>
                <c:pt idx="3">
                  <c:v>2018</c:v>
                </c:pt>
              </c:numCache>
            </c:numRef>
          </c:cat>
          <c:val>
            <c:numRef>
              <c:f>'Rec. Direc y Dep 2018'!$H$61:$H$64</c:f>
              <c:numCache>
                <c:formatCode>General</c:formatCode>
                <c:ptCount val="4"/>
                <c:pt idx="0">
                  <c:v>52274.520213099997</c:v>
                </c:pt>
                <c:pt idx="1">
                  <c:v>60260.341807000004</c:v>
                </c:pt>
                <c:pt idx="2" formatCode="_(&quot;$&quot;* #,##0.00_);_(&quot;$&quot;* \(#,##0.00\);_(&quot;$&quot;* &quot;-&quot;??_);_(@_)">
                  <c:v>66789.330057999992</c:v>
                </c:pt>
                <c:pt idx="3" formatCode="&quot;$&quot;#,##0">
                  <c:v>78418.16902500001</c:v>
                </c:pt>
              </c:numCache>
            </c:numRef>
          </c:val>
          <c:extLst>
            <c:ext xmlns:c16="http://schemas.microsoft.com/office/drawing/2014/chart" uri="{C3380CC4-5D6E-409C-BE32-E72D297353CC}">
              <c16:uniqueId val="{00000002-680B-4BF1-A71C-5347F1ABA534}"/>
            </c:ext>
          </c:extLst>
        </c:ser>
        <c:dLbls>
          <c:showLegendKey val="0"/>
          <c:showVal val="0"/>
          <c:showCatName val="0"/>
          <c:showSerName val="0"/>
          <c:showPercent val="0"/>
          <c:showBubbleSize val="0"/>
        </c:dLbls>
        <c:gapWidth val="219"/>
        <c:axId val="335444847"/>
        <c:axId val="1788506255"/>
      </c:barChart>
      <c:lineChart>
        <c:grouping val="standard"/>
        <c:varyColors val="0"/>
        <c:ser>
          <c:idx val="3"/>
          <c:order val="3"/>
          <c:tx>
            <c:strRef>
              <c:f>'Rec. Direc y Dep 2018'!$I$59:$I$60</c:f>
              <c:strCache>
                <c:ptCount val="2"/>
                <c:pt idx="0">
                  <c:v>% Recaudo Directo</c:v>
                </c:pt>
              </c:strCache>
            </c:strRef>
          </c:tx>
          <c:spPr>
            <a:ln w="28575" cap="rnd">
              <a:solidFill>
                <a:schemeClr val="accent4"/>
              </a:solidFill>
              <a:round/>
            </a:ln>
            <a:effectLst/>
          </c:spPr>
          <c:marker>
            <c:symbol val="none"/>
          </c:marker>
          <c:dLbls>
            <c:dLbl>
              <c:idx val="2"/>
              <c:layout>
                <c:manualLayout>
                  <c:x val="-1.6666666666666666E-2"/>
                  <c:y val="-8.333333333333332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80B-4BF1-A71C-5347F1ABA534}"/>
                </c:ext>
              </c:extLst>
            </c:dLbl>
            <c:dLbl>
              <c:idx val="3"/>
              <c:layout>
                <c:manualLayout>
                  <c:x val="-7.7777777777777876E-2"/>
                  <c:y val="-3.240740740740741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80B-4BF1-A71C-5347F1ABA534}"/>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'Rec. Direc y Dep 2018'!$E$61:$E$64</c:f>
              <c:numCache>
                <c:formatCode>General</c:formatCode>
                <c:ptCount val="4"/>
                <c:pt idx="0">
                  <c:v>2015</c:v>
                </c:pt>
                <c:pt idx="1">
                  <c:v>2016</c:v>
                </c:pt>
                <c:pt idx="2">
                  <c:v>2017</c:v>
                </c:pt>
                <c:pt idx="3">
                  <c:v>2018</c:v>
                </c:pt>
              </c:numCache>
            </c:numRef>
          </c:cat>
          <c:val>
            <c:numRef>
              <c:f>'Rec. Direc y Dep 2018'!$I$61:$I$64</c:f>
              <c:numCache>
                <c:formatCode>0%</c:formatCode>
                <c:ptCount val="4"/>
                <c:pt idx="0">
                  <c:v>0.28606670972854814</c:v>
                </c:pt>
                <c:pt idx="1">
                  <c:v>0.40229199783901581</c:v>
                </c:pt>
                <c:pt idx="2">
                  <c:v>0.52414100160309773</c:v>
                </c:pt>
                <c:pt idx="3">
                  <c:v>0.69465640202124046</c:v>
                </c:pt>
              </c:numCache>
            </c:numRef>
          </c:val>
          <c:smooth val="0"/>
          <c:extLst>
            <c:ext xmlns:c16="http://schemas.microsoft.com/office/drawing/2014/chart" uri="{C3380CC4-5D6E-409C-BE32-E72D297353CC}">
              <c16:uniqueId val="{00000005-680B-4BF1-A71C-5347F1ABA534}"/>
            </c:ext>
          </c:extLst>
        </c:ser>
        <c:ser>
          <c:idx val="4"/>
          <c:order val="4"/>
          <c:tx>
            <c:strRef>
              <c:f>'Rec. Direc y Dep 2018'!$J$59:$J$60</c:f>
              <c:strCache>
                <c:ptCount val="2"/>
                <c:pt idx="0">
                  <c:v>% Recaudo depositarios</c:v>
                </c:pt>
              </c:strCache>
            </c:strRef>
          </c:tx>
          <c:spPr>
            <a:ln w="28575" cap="rnd">
              <a:solidFill>
                <a:schemeClr val="accent5"/>
              </a:solidFill>
              <a:round/>
            </a:ln>
            <a:effectLst/>
          </c:spPr>
          <c:marker>
            <c:symbol val="none"/>
          </c:marker>
          <c:dLbls>
            <c:dLbl>
              <c:idx val="0"/>
              <c:layout>
                <c:manualLayout>
                  <c:x val="-2.5462668816039986E-17"/>
                  <c:y val="-3.703703703703704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680B-4BF1-A71C-5347F1ABA534}"/>
                </c:ext>
              </c:extLst>
            </c:dLbl>
            <c:dLbl>
              <c:idx val="1"/>
              <c:layout>
                <c:manualLayout>
                  <c:x val="-5.5555555555555558E-3"/>
                  <c:y val="-3.703703703703703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680B-4BF1-A71C-5347F1ABA534}"/>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'Rec. Direc y Dep 2018'!$E$61:$E$64</c:f>
              <c:numCache>
                <c:formatCode>General</c:formatCode>
                <c:ptCount val="4"/>
                <c:pt idx="0">
                  <c:v>2015</c:v>
                </c:pt>
                <c:pt idx="1">
                  <c:v>2016</c:v>
                </c:pt>
                <c:pt idx="2">
                  <c:v>2017</c:v>
                </c:pt>
                <c:pt idx="3">
                  <c:v>2018</c:v>
                </c:pt>
              </c:numCache>
            </c:numRef>
          </c:cat>
          <c:val>
            <c:numRef>
              <c:f>'Rec. Direc y Dep 2018'!$J$61:$J$64</c:f>
              <c:numCache>
                <c:formatCode>0%</c:formatCode>
                <c:ptCount val="4"/>
                <c:pt idx="0">
                  <c:v>0.71393329027145203</c:v>
                </c:pt>
                <c:pt idx="1">
                  <c:v>0.59770800216098408</c:v>
                </c:pt>
                <c:pt idx="2">
                  <c:v>0.47585899839690232</c:v>
                </c:pt>
                <c:pt idx="3">
                  <c:v>0.30534359797875937</c:v>
                </c:pt>
              </c:numCache>
            </c:numRef>
          </c:val>
          <c:smooth val="0"/>
          <c:extLst>
            <c:ext xmlns:c16="http://schemas.microsoft.com/office/drawing/2014/chart" uri="{C3380CC4-5D6E-409C-BE32-E72D297353CC}">
              <c16:uniqueId val="{00000008-680B-4BF1-A71C-5347F1ABA534}"/>
            </c:ext>
          </c:extLst>
        </c:ser>
        <c:dLbls>
          <c:showLegendKey val="0"/>
          <c:showVal val="0"/>
          <c:showCatName val="0"/>
          <c:showSerName val="0"/>
          <c:showPercent val="0"/>
          <c:showBubbleSize val="0"/>
        </c:dLbls>
        <c:marker val="1"/>
        <c:smooth val="0"/>
        <c:axId val="478160527"/>
        <c:axId val="1788506671"/>
      </c:lineChart>
      <c:catAx>
        <c:axId val="33544484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CO"/>
          </a:p>
        </c:txPr>
        <c:crossAx val="1788506255"/>
        <c:crosses val="autoZero"/>
        <c:auto val="1"/>
        <c:lblAlgn val="ctr"/>
        <c:lblOffset val="100"/>
        <c:noMultiLvlLbl val="0"/>
      </c:catAx>
      <c:valAx>
        <c:axId val="178850625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CO"/>
          </a:p>
        </c:txPr>
        <c:crossAx val="335444847"/>
        <c:crosses val="autoZero"/>
        <c:crossBetween val="between"/>
      </c:valAx>
      <c:valAx>
        <c:axId val="1788506671"/>
        <c:scaling>
          <c:orientation val="minMax"/>
        </c:scaling>
        <c:delete val="0"/>
        <c:axPos val="r"/>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CO"/>
          </a:p>
        </c:txPr>
        <c:crossAx val="478160527"/>
        <c:crosses val="max"/>
        <c:crossBetween val="between"/>
      </c:valAx>
      <c:catAx>
        <c:axId val="478160527"/>
        <c:scaling>
          <c:orientation val="minMax"/>
        </c:scaling>
        <c:delete val="1"/>
        <c:axPos val="b"/>
        <c:numFmt formatCode="General" sourceLinked="1"/>
        <c:majorTickMark val="out"/>
        <c:minorTickMark val="none"/>
        <c:tickLblPos val="nextTo"/>
        <c:crossAx val="1788506671"/>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pPr>
      <a:endParaRPr lang="es-CO"/>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7832377287680668E-2"/>
          <c:y val="0.10167244550474129"/>
          <c:w val="0.9267199201909716"/>
          <c:h val="0.59823332959572495"/>
        </c:manualLayout>
      </c:layout>
      <c:lineChart>
        <c:grouping val="standard"/>
        <c:varyColors val="0"/>
        <c:ser>
          <c:idx val="0"/>
          <c:order val="0"/>
          <c:tx>
            <c:strRef>
              <c:f>'Rec. Direc y Dep 2018'!$C$2</c:f>
              <c:strCache>
                <c:ptCount val="1"/>
                <c:pt idx="0">
                  <c:v>Recaudo Directo</c:v>
                </c:pt>
              </c:strCache>
            </c:strRef>
          </c:tx>
          <c:spPr>
            <a:ln w="38100" cap="rnd">
              <a:solidFill>
                <a:schemeClr val="accent6"/>
              </a:solidFill>
              <a:round/>
            </a:ln>
            <a:effectLst/>
          </c:spPr>
          <c:marker>
            <c:symbol val="none"/>
          </c:marker>
          <c:cat>
            <c:numRef>
              <c:f>'Rec. Direc y Dep 2018'!$B$3:$B$54</c:f>
              <c:numCache>
                <c:formatCode>mmm\-yy</c:formatCode>
                <c:ptCount val="52"/>
                <c:pt idx="1">
                  <c:v>42005</c:v>
                </c:pt>
                <c:pt idx="2">
                  <c:v>42036</c:v>
                </c:pt>
                <c:pt idx="3">
                  <c:v>42064</c:v>
                </c:pt>
                <c:pt idx="4">
                  <c:v>42095</c:v>
                </c:pt>
                <c:pt idx="5">
                  <c:v>42125</c:v>
                </c:pt>
                <c:pt idx="6">
                  <c:v>42156</c:v>
                </c:pt>
                <c:pt idx="7">
                  <c:v>42186</c:v>
                </c:pt>
                <c:pt idx="8">
                  <c:v>42217</c:v>
                </c:pt>
                <c:pt idx="9">
                  <c:v>42248</c:v>
                </c:pt>
                <c:pt idx="10">
                  <c:v>42278</c:v>
                </c:pt>
                <c:pt idx="11">
                  <c:v>42309</c:v>
                </c:pt>
                <c:pt idx="12">
                  <c:v>42339</c:v>
                </c:pt>
                <c:pt idx="14">
                  <c:v>42370</c:v>
                </c:pt>
                <c:pt idx="15">
                  <c:v>42401</c:v>
                </c:pt>
                <c:pt idx="16">
                  <c:v>42430</c:v>
                </c:pt>
                <c:pt idx="17">
                  <c:v>42461</c:v>
                </c:pt>
                <c:pt idx="18">
                  <c:v>42491</c:v>
                </c:pt>
                <c:pt idx="19">
                  <c:v>42522</c:v>
                </c:pt>
                <c:pt idx="20">
                  <c:v>42552</c:v>
                </c:pt>
                <c:pt idx="21">
                  <c:v>42583</c:v>
                </c:pt>
                <c:pt idx="22">
                  <c:v>42614</c:v>
                </c:pt>
                <c:pt idx="23">
                  <c:v>42644</c:v>
                </c:pt>
                <c:pt idx="24">
                  <c:v>42675</c:v>
                </c:pt>
                <c:pt idx="25">
                  <c:v>42705</c:v>
                </c:pt>
                <c:pt idx="27">
                  <c:v>42736</c:v>
                </c:pt>
                <c:pt idx="28">
                  <c:v>42767</c:v>
                </c:pt>
                <c:pt idx="29">
                  <c:v>42795</c:v>
                </c:pt>
                <c:pt idx="30">
                  <c:v>42826</c:v>
                </c:pt>
                <c:pt idx="31">
                  <c:v>42856</c:v>
                </c:pt>
                <c:pt idx="32">
                  <c:v>42887</c:v>
                </c:pt>
                <c:pt idx="33">
                  <c:v>42917</c:v>
                </c:pt>
                <c:pt idx="34">
                  <c:v>42948</c:v>
                </c:pt>
                <c:pt idx="35">
                  <c:v>42979</c:v>
                </c:pt>
                <c:pt idx="36">
                  <c:v>43009</c:v>
                </c:pt>
                <c:pt idx="37">
                  <c:v>43040</c:v>
                </c:pt>
                <c:pt idx="38">
                  <c:v>43070</c:v>
                </c:pt>
                <c:pt idx="40">
                  <c:v>43101</c:v>
                </c:pt>
                <c:pt idx="41">
                  <c:v>43132</c:v>
                </c:pt>
                <c:pt idx="42">
                  <c:v>43160</c:v>
                </c:pt>
                <c:pt idx="43">
                  <c:v>43191</c:v>
                </c:pt>
                <c:pt idx="44">
                  <c:v>43221</c:v>
                </c:pt>
                <c:pt idx="45">
                  <c:v>43252</c:v>
                </c:pt>
                <c:pt idx="46">
                  <c:v>43282</c:v>
                </c:pt>
                <c:pt idx="47">
                  <c:v>43313</c:v>
                </c:pt>
                <c:pt idx="48">
                  <c:v>43344</c:v>
                </c:pt>
                <c:pt idx="49">
                  <c:v>43374</c:v>
                </c:pt>
                <c:pt idx="50">
                  <c:v>43405</c:v>
                </c:pt>
                <c:pt idx="51">
                  <c:v>43435</c:v>
                </c:pt>
              </c:numCache>
            </c:numRef>
          </c:cat>
          <c:val>
            <c:numRef>
              <c:f>'Rec. Direc y Dep 2018'!$C$3:$C$54</c:f>
              <c:numCache>
                <c:formatCode>General</c:formatCode>
                <c:ptCount val="52"/>
                <c:pt idx="1">
                  <c:v>1153</c:v>
                </c:pt>
                <c:pt idx="2">
                  <c:v>1245</c:v>
                </c:pt>
                <c:pt idx="3">
                  <c:v>1158</c:v>
                </c:pt>
                <c:pt idx="4">
                  <c:v>1228</c:v>
                </c:pt>
                <c:pt idx="5">
                  <c:v>1206</c:v>
                </c:pt>
                <c:pt idx="6">
                  <c:v>1208</c:v>
                </c:pt>
                <c:pt idx="7">
                  <c:v>1336</c:v>
                </c:pt>
                <c:pt idx="8">
                  <c:v>1255</c:v>
                </c:pt>
                <c:pt idx="9">
                  <c:v>1192</c:v>
                </c:pt>
                <c:pt idx="10">
                  <c:v>1249</c:v>
                </c:pt>
                <c:pt idx="11">
                  <c:v>1274</c:v>
                </c:pt>
                <c:pt idx="12">
                  <c:v>1450</c:v>
                </c:pt>
                <c:pt idx="14">
                  <c:v>1309</c:v>
                </c:pt>
                <c:pt idx="15">
                  <c:v>1835</c:v>
                </c:pt>
                <c:pt idx="16">
                  <c:v>1652.3001879999999</c:v>
                </c:pt>
                <c:pt idx="17">
                  <c:v>1716.211217</c:v>
                </c:pt>
                <c:pt idx="18">
                  <c:v>1543.563627</c:v>
                </c:pt>
                <c:pt idx="19">
                  <c:v>1550.35896</c:v>
                </c:pt>
                <c:pt idx="20">
                  <c:v>1844.239652</c:v>
                </c:pt>
                <c:pt idx="21">
                  <c:v>1862</c:v>
                </c:pt>
                <c:pt idx="22">
                  <c:v>1586.6421850000002</c:v>
                </c:pt>
                <c:pt idx="23">
                  <c:v>3813.1143010000001</c:v>
                </c:pt>
                <c:pt idx="24">
                  <c:v>2565.9964920000002</c:v>
                </c:pt>
                <c:pt idx="25">
                  <c:v>2963.8266739999999</c:v>
                </c:pt>
                <c:pt idx="27">
                  <c:v>3280.8445860000002</c:v>
                </c:pt>
                <c:pt idx="28">
                  <c:v>2460.7941519999999</c:v>
                </c:pt>
                <c:pt idx="29">
                  <c:v>2622.1644219999998</c:v>
                </c:pt>
                <c:pt idx="30">
                  <c:v>2277.5070959999998</c:v>
                </c:pt>
                <c:pt idx="31">
                  <c:v>3295.1300029999998</c:v>
                </c:pt>
                <c:pt idx="32">
                  <c:v>2614.620895</c:v>
                </c:pt>
                <c:pt idx="33">
                  <c:v>3204.4538469999998</c:v>
                </c:pt>
                <c:pt idx="34">
                  <c:v>2863.1942600000002</c:v>
                </c:pt>
                <c:pt idx="35">
                  <c:v>2868.0271240000002</c:v>
                </c:pt>
                <c:pt idx="36">
                  <c:v>2468.7429480000001</c:v>
                </c:pt>
                <c:pt idx="37">
                  <c:v>3763.3695299999999</c:v>
                </c:pt>
                <c:pt idx="38">
                  <c:v>3288.17749</c:v>
                </c:pt>
                <c:pt idx="40" formatCode="&quot;$&quot;#,##0">
                  <c:v>3049.8298060000002</c:v>
                </c:pt>
                <c:pt idx="41" formatCode="&quot;$&quot;#,##0">
                  <c:v>3007.1185690000002</c:v>
                </c:pt>
                <c:pt idx="42" formatCode="&quot;$&quot;#,##0">
                  <c:v>3184.350696</c:v>
                </c:pt>
                <c:pt idx="43" formatCode="&quot;$&quot;#,##0">
                  <c:v>3741</c:v>
                </c:pt>
                <c:pt idx="44" formatCode="&quot;$&quot;#,##0">
                  <c:v>5005.7230760000002</c:v>
                </c:pt>
                <c:pt idx="45" formatCode="&quot;$&quot;#,##0">
                  <c:v>4425.7490360000002</c:v>
                </c:pt>
                <c:pt idx="46" formatCode="&quot;$&quot;#,##0">
                  <c:v>5330.7067769999994</c:v>
                </c:pt>
                <c:pt idx="47" formatCode="&quot;$&quot;#,##0">
                  <c:v>4603.8610640000006</c:v>
                </c:pt>
                <c:pt idx="48" formatCode="&quot;$&quot;#,##0">
                  <c:v>5285.3441239999993</c:v>
                </c:pt>
                <c:pt idx="49" formatCode="&quot;$&quot;#,##0">
                  <c:v>5449</c:v>
                </c:pt>
                <c:pt idx="50" formatCode="&quot;$&quot;#,##0">
                  <c:v>4618</c:v>
                </c:pt>
                <c:pt idx="51" formatCode="&quot;$&quot;#,##0">
                  <c:v>6773</c:v>
                </c:pt>
              </c:numCache>
            </c:numRef>
          </c:val>
          <c:smooth val="0"/>
          <c:extLst>
            <c:ext xmlns:c16="http://schemas.microsoft.com/office/drawing/2014/chart" uri="{C3380CC4-5D6E-409C-BE32-E72D297353CC}">
              <c16:uniqueId val="{00000000-E365-4DB8-89BC-5B7950B19C78}"/>
            </c:ext>
          </c:extLst>
        </c:ser>
        <c:ser>
          <c:idx val="1"/>
          <c:order val="1"/>
          <c:tx>
            <c:strRef>
              <c:f>'Rec. Direc y Dep 2018'!$D$2</c:f>
              <c:strCache>
                <c:ptCount val="1"/>
                <c:pt idx="0">
                  <c:v>Recaudo Depositarios</c:v>
                </c:pt>
              </c:strCache>
            </c:strRef>
          </c:tx>
          <c:spPr>
            <a:ln w="38100" cap="rnd">
              <a:solidFill>
                <a:schemeClr val="accent5"/>
              </a:solidFill>
              <a:round/>
            </a:ln>
            <a:effectLst/>
          </c:spPr>
          <c:marker>
            <c:symbol val="none"/>
          </c:marker>
          <c:cat>
            <c:numRef>
              <c:f>'Rec. Direc y Dep 2018'!$B$3:$B$54</c:f>
              <c:numCache>
                <c:formatCode>mmm\-yy</c:formatCode>
                <c:ptCount val="52"/>
                <c:pt idx="1">
                  <c:v>42005</c:v>
                </c:pt>
                <c:pt idx="2">
                  <c:v>42036</c:v>
                </c:pt>
                <c:pt idx="3">
                  <c:v>42064</c:v>
                </c:pt>
                <c:pt idx="4">
                  <c:v>42095</c:v>
                </c:pt>
                <c:pt idx="5">
                  <c:v>42125</c:v>
                </c:pt>
                <c:pt idx="6">
                  <c:v>42156</c:v>
                </c:pt>
                <c:pt idx="7">
                  <c:v>42186</c:v>
                </c:pt>
                <c:pt idx="8">
                  <c:v>42217</c:v>
                </c:pt>
                <c:pt idx="9">
                  <c:v>42248</c:v>
                </c:pt>
                <c:pt idx="10">
                  <c:v>42278</c:v>
                </c:pt>
                <c:pt idx="11">
                  <c:v>42309</c:v>
                </c:pt>
                <c:pt idx="12">
                  <c:v>42339</c:v>
                </c:pt>
                <c:pt idx="14">
                  <c:v>42370</c:v>
                </c:pt>
                <c:pt idx="15">
                  <c:v>42401</c:v>
                </c:pt>
                <c:pt idx="16">
                  <c:v>42430</c:v>
                </c:pt>
                <c:pt idx="17">
                  <c:v>42461</c:v>
                </c:pt>
                <c:pt idx="18">
                  <c:v>42491</c:v>
                </c:pt>
                <c:pt idx="19">
                  <c:v>42522</c:v>
                </c:pt>
                <c:pt idx="20">
                  <c:v>42552</c:v>
                </c:pt>
                <c:pt idx="21">
                  <c:v>42583</c:v>
                </c:pt>
                <c:pt idx="22">
                  <c:v>42614</c:v>
                </c:pt>
                <c:pt idx="23">
                  <c:v>42644</c:v>
                </c:pt>
                <c:pt idx="24">
                  <c:v>42675</c:v>
                </c:pt>
                <c:pt idx="25">
                  <c:v>42705</c:v>
                </c:pt>
                <c:pt idx="27">
                  <c:v>42736</c:v>
                </c:pt>
                <c:pt idx="28">
                  <c:v>42767</c:v>
                </c:pt>
                <c:pt idx="29">
                  <c:v>42795</c:v>
                </c:pt>
                <c:pt idx="30">
                  <c:v>42826</c:v>
                </c:pt>
                <c:pt idx="31">
                  <c:v>42856</c:v>
                </c:pt>
                <c:pt idx="32">
                  <c:v>42887</c:v>
                </c:pt>
                <c:pt idx="33">
                  <c:v>42917</c:v>
                </c:pt>
                <c:pt idx="34">
                  <c:v>42948</c:v>
                </c:pt>
                <c:pt idx="35">
                  <c:v>42979</c:v>
                </c:pt>
                <c:pt idx="36">
                  <c:v>43009</c:v>
                </c:pt>
                <c:pt idx="37">
                  <c:v>43040</c:v>
                </c:pt>
                <c:pt idx="38">
                  <c:v>43070</c:v>
                </c:pt>
                <c:pt idx="40">
                  <c:v>43101</c:v>
                </c:pt>
                <c:pt idx="41">
                  <c:v>43132</c:v>
                </c:pt>
                <c:pt idx="42">
                  <c:v>43160</c:v>
                </c:pt>
                <c:pt idx="43">
                  <c:v>43191</c:v>
                </c:pt>
                <c:pt idx="44">
                  <c:v>43221</c:v>
                </c:pt>
                <c:pt idx="45">
                  <c:v>43252</c:v>
                </c:pt>
                <c:pt idx="46">
                  <c:v>43282</c:v>
                </c:pt>
                <c:pt idx="47">
                  <c:v>43313</c:v>
                </c:pt>
                <c:pt idx="48">
                  <c:v>43344</c:v>
                </c:pt>
                <c:pt idx="49">
                  <c:v>43374</c:v>
                </c:pt>
                <c:pt idx="50">
                  <c:v>43405</c:v>
                </c:pt>
                <c:pt idx="51">
                  <c:v>43435</c:v>
                </c:pt>
              </c:numCache>
            </c:numRef>
          </c:cat>
          <c:val>
            <c:numRef>
              <c:f>'Rec. Direc y Dep 2018'!$D$3:$D$54</c:f>
              <c:numCache>
                <c:formatCode>General</c:formatCode>
                <c:ptCount val="52"/>
                <c:pt idx="1">
                  <c:v>2852.5811960999999</c:v>
                </c:pt>
                <c:pt idx="2">
                  <c:v>3202.6313089999999</c:v>
                </c:pt>
                <c:pt idx="3">
                  <c:v>3152.5945649999999</c:v>
                </c:pt>
                <c:pt idx="4">
                  <c:v>2924.7133760000002</c:v>
                </c:pt>
                <c:pt idx="5">
                  <c:v>3282.1460310000002</c:v>
                </c:pt>
                <c:pt idx="6">
                  <c:v>3352.5965550000001</c:v>
                </c:pt>
                <c:pt idx="7">
                  <c:v>3142.7648119999999</c:v>
                </c:pt>
                <c:pt idx="8">
                  <c:v>3211.612392</c:v>
                </c:pt>
                <c:pt idx="9">
                  <c:v>2958.4568479999998</c:v>
                </c:pt>
                <c:pt idx="10">
                  <c:v>2947.2447400000001</c:v>
                </c:pt>
                <c:pt idx="11">
                  <c:v>3168.3338939999999</c:v>
                </c:pt>
                <c:pt idx="12">
                  <c:v>3124.8444949999998</c:v>
                </c:pt>
                <c:pt idx="14">
                  <c:v>2865.866442</c:v>
                </c:pt>
                <c:pt idx="15">
                  <c:v>3324.2698110000001</c:v>
                </c:pt>
                <c:pt idx="16">
                  <c:v>2886.232274</c:v>
                </c:pt>
                <c:pt idx="17">
                  <c:v>3022.27232</c:v>
                </c:pt>
                <c:pt idx="18">
                  <c:v>2975.5625500000001</c:v>
                </c:pt>
                <c:pt idx="19">
                  <c:v>4271.971603</c:v>
                </c:pt>
                <c:pt idx="20">
                  <c:v>2836.5934569999999</c:v>
                </c:pt>
                <c:pt idx="21">
                  <c:v>2554.7707249999999</c:v>
                </c:pt>
                <c:pt idx="22">
                  <c:v>2469.9619769999999</c:v>
                </c:pt>
                <c:pt idx="23">
                  <c:v>3135.7094189999998</c:v>
                </c:pt>
                <c:pt idx="24">
                  <c:v>2464.8615669999999</c:v>
                </c:pt>
                <c:pt idx="25">
                  <c:v>3210.0163659999998</c:v>
                </c:pt>
                <c:pt idx="27">
                  <c:v>2434.9028090000002</c:v>
                </c:pt>
                <c:pt idx="28">
                  <c:v>3709.1234770000001</c:v>
                </c:pt>
                <c:pt idx="29">
                  <c:v>3330.7138749999999</c:v>
                </c:pt>
                <c:pt idx="30">
                  <c:v>2336.6404029999999</c:v>
                </c:pt>
                <c:pt idx="31">
                  <c:v>2649.0894490000001</c:v>
                </c:pt>
                <c:pt idx="32">
                  <c:v>3207.3045120000002</c:v>
                </c:pt>
                <c:pt idx="33">
                  <c:v>2517.8429700000002</c:v>
                </c:pt>
                <c:pt idx="34">
                  <c:v>3149.5532370000001</c:v>
                </c:pt>
                <c:pt idx="35">
                  <c:v>2315.810031</c:v>
                </c:pt>
                <c:pt idx="36">
                  <c:v>3405.1928379999999</c:v>
                </c:pt>
                <c:pt idx="37">
                  <c:v>1476.2561350000001</c:v>
                </c:pt>
                <c:pt idx="38">
                  <c:v>1249.873969</c:v>
                </c:pt>
                <c:pt idx="40" formatCode="&quot;$&quot;#,##0">
                  <c:v>992.05919700000004</c:v>
                </c:pt>
                <c:pt idx="41" formatCode="&quot;$&quot;#,##0">
                  <c:v>1106.0366369999999</c:v>
                </c:pt>
                <c:pt idx="42" formatCode="&quot;$&quot;#,##0">
                  <c:v>1164.596225</c:v>
                </c:pt>
                <c:pt idx="43" formatCode="&quot;$&quot;#,##0">
                  <c:v>1992.9834049999999</c:v>
                </c:pt>
                <c:pt idx="44" formatCode="&quot;$&quot;#,##0">
                  <c:v>3239.4683260000002</c:v>
                </c:pt>
                <c:pt idx="45" formatCode="&quot;$&quot;#,##0">
                  <c:v>2853.084288</c:v>
                </c:pt>
                <c:pt idx="46" formatCode="&quot;$&quot;#,##0">
                  <c:v>3540.704115</c:v>
                </c:pt>
                <c:pt idx="47" formatCode="&quot;$&quot;#,##0">
                  <c:v>2916.454166</c:v>
                </c:pt>
                <c:pt idx="48" formatCode="&quot;$&quot;#,##0">
                  <c:v>3930.0377469999999</c:v>
                </c:pt>
                <c:pt idx="49" formatCode="&quot;$&quot;#,##0.00_);[Red]\(&quot;$&quot;#,##0.00\)">
                  <c:v>1406.673104</c:v>
                </c:pt>
                <c:pt idx="50" formatCode="&quot;$&quot;#,##0.00_);[Red]\(&quot;$&quot;#,##0.00\)">
                  <c:v>119.45862</c:v>
                </c:pt>
                <c:pt idx="51" formatCode="&quot;$&quot;#,##0.00_);[Red]\(&quot;$&quot;#,##0.00\)">
                  <c:v>682.93004699999995</c:v>
                </c:pt>
              </c:numCache>
            </c:numRef>
          </c:val>
          <c:smooth val="0"/>
          <c:extLst>
            <c:ext xmlns:c16="http://schemas.microsoft.com/office/drawing/2014/chart" uri="{C3380CC4-5D6E-409C-BE32-E72D297353CC}">
              <c16:uniqueId val="{00000001-E365-4DB8-89BC-5B7950B19C78}"/>
            </c:ext>
          </c:extLst>
        </c:ser>
        <c:ser>
          <c:idx val="2"/>
          <c:order val="2"/>
          <c:tx>
            <c:strRef>
              <c:f>'Rec. Direc y Dep 2018'!$E$2</c:f>
              <c:strCache>
                <c:ptCount val="1"/>
                <c:pt idx="0">
                  <c:v>Total Recaudado</c:v>
                </c:pt>
              </c:strCache>
            </c:strRef>
          </c:tx>
          <c:spPr>
            <a:ln w="38100" cap="rnd">
              <a:solidFill>
                <a:schemeClr val="accent4"/>
              </a:solidFill>
              <a:round/>
            </a:ln>
            <a:effectLst/>
          </c:spPr>
          <c:marker>
            <c:symbol val="none"/>
          </c:marker>
          <c:cat>
            <c:numRef>
              <c:f>'Rec. Direc y Dep 2018'!$B$3:$B$54</c:f>
              <c:numCache>
                <c:formatCode>mmm\-yy</c:formatCode>
                <c:ptCount val="52"/>
                <c:pt idx="1">
                  <c:v>42005</c:v>
                </c:pt>
                <c:pt idx="2">
                  <c:v>42036</c:v>
                </c:pt>
                <c:pt idx="3">
                  <c:v>42064</c:v>
                </c:pt>
                <c:pt idx="4">
                  <c:v>42095</c:v>
                </c:pt>
                <c:pt idx="5">
                  <c:v>42125</c:v>
                </c:pt>
                <c:pt idx="6">
                  <c:v>42156</c:v>
                </c:pt>
                <c:pt idx="7">
                  <c:v>42186</c:v>
                </c:pt>
                <c:pt idx="8">
                  <c:v>42217</c:v>
                </c:pt>
                <c:pt idx="9">
                  <c:v>42248</c:v>
                </c:pt>
                <c:pt idx="10">
                  <c:v>42278</c:v>
                </c:pt>
                <c:pt idx="11">
                  <c:v>42309</c:v>
                </c:pt>
                <c:pt idx="12">
                  <c:v>42339</c:v>
                </c:pt>
                <c:pt idx="14">
                  <c:v>42370</c:v>
                </c:pt>
                <c:pt idx="15">
                  <c:v>42401</c:v>
                </c:pt>
                <c:pt idx="16">
                  <c:v>42430</c:v>
                </c:pt>
                <c:pt idx="17">
                  <c:v>42461</c:v>
                </c:pt>
                <c:pt idx="18">
                  <c:v>42491</c:v>
                </c:pt>
                <c:pt idx="19">
                  <c:v>42522</c:v>
                </c:pt>
                <c:pt idx="20">
                  <c:v>42552</c:v>
                </c:pt>
                <c:pt idx="21">
                  <c:v>42583</c:v>
                </c:pt>
                <c:pt idx="22">
                  <c:v>42614</c:v>
                </c:pt>
                <c:pt idx="23">
                  <c:v>42644</c:v>
                </c:pt>
                <c:pt idx="24">
                  <c:v>42675</c:v>
                </c:pt>
                <c:pt idx="25">
                  <c:v>42705</c:v>
                </c:pt>
                <c:pt idx="27">
                  <c:v>42736</c:v>
                </c:pt>
                <c:pt idx="28">
                  <c:v>42767</c:v>
                </c:pt>
                <c:pt idx="29">
                  <c:v>42795</c:v>
                </c:pt>
                <c:pt idx="30">
                  <c:v>42826</c:v>
                </c:pt>
                <c:pt idx="31">
                  <c:v>42856</c:v>
                </c:pt>
                <c:pt idx="32">
                  <c:v>42887</c:v>
                </c:pt>
                <c:pt idx="33">
                  <c:v>42917</c:v>
                </c:pt>
                <c:pt idx="34">
                  <c:v>42948</c:v>
                </c:pt>
                <c:pt idx="35">
                  <c:v>42979</c:v>
                </c:pt>
                <c:pt idx="36">
                  <c:v>43009</c:v>
                </c:pt>
                <c:pt idx="37">
                  <c:v>43040</c:v>
                </c:pt>
                <c:pt idx="38">
                  <c:v>43070</c:v>
                </c:pt>
                <c:pt idx="40">
                  <c:v>43101</c:v>
                </c:pt>
                <c:pt idx="41">
                  <c:v>43132</c:v>
                </c:pt>
                <c:pt idx="42">
                  <c:v>43160</c:v>
                </c:pt>
                <c:pt idx="43">
                  <c:v>43191</c:v>
                </c:pt>
                <c:pt idx="44">
                  <c:v>43221</c:v>
                </c:pt>
                <c:pt idx="45">
                  <c:v>43252</c:v>
                </c:pt>
                <c:pt idx="46">
                  <c:v>43282</c:v>
                </c:pt>
                <c:pt idx="47">
                  <c:v>43313</c:v>
                </c:pt>
                <c:pt idx="48">
                  <c:v>43344</c:v>
                </c:pt>
                <c:pt idx="49">
                  <c:v>43374</c:v>
                </c:pt>
                <c:pt idx="50">
                  <c:v>43405</c:v>
                </c:pt>
                <c:pt idx="51">
                  <c:v>43435</c:v>
                </c:pt>
              </c:numCache>
            </c:numRef>
          </c:cat>
          <c:val>
            <c:numRef>
              <c:f>'Rec. Direc y Dep 2018'!$E$3:$E$54</c:f>
              <c:numCache>
                <c:formatCode>_("$"* #,##0.00_);_("$"* \(#,##0.00\);_("$"* "-"??_);_(@_)</c:formatCode>
                <c:ptCount val="52"/>
                <c:pt idx="1">
                  <c:v>4005.5811960999999</c:v>
                </c:pt>
                <c:pt idx="2">
                  <c:v>4447.6313090000003</c:v>
                </c:pt>
                <c:pt idx="3">
                  <c:v>4310.5945649999994</c:v>
                </c:pt>
                <c:pt idx="4">
                  <c:v>4152.7133759999997</c:v>
                </c:pt>
                <c:pt idx="5">
                  <c:v>4488.1460310000002</c:v>
                </c:pt>
                <c:pt idx="6">
                  <c:v>4560.5965550000001</c:v>
                </c:pt>
                <c:pt idx="7">
                  <c:v>4478.7648119999994</c:v>
                </c:pt>
                <c:pt idx="8">
                  <c:v>4466.612392</c:v>
                </c:pt>
                <c:pt idx="9">
                  <c:v>4150.4568479999998</c:v>
                </c:pt>
                <c:pt idx="10">
                  <c:v>4196.2447400000001</c:v>
                </c:pt>
                <c:pt idx="11">
                  <c:v>4442.3338939999994</c:v>
                </c:pt>
                <c:pt idx="12">
                  <c:v>4574.8444949999994</c:v>
                </c:pt>
                <c:pt idx="14">
                  <c:v>4174.8664420000005</c:v>
                </c:pt>
                <c:pt idx="15">
                  <c:v>5159.2698110000001</c:v>
                </c:pt>
                <c:pt idx="16">
                  <c:v>4538.5324620000001</c:v>
                </c:pt>
                <c:pt idx="17">
                  <c:v>4738.4835370000001</c:v>
                </c:pt>
                <c:pt idx="18">
                  <c:v>4519.1261770000001</c:v>
                </c:pt>
                <c:pt idx="19">
                  <c:v>5822.3305629999995</c:v>
                </c:pt>
                <c:pt idx="20">
                  <c:v>4680.8331090000001</c:v>
                </c:pt>
                <c:pt idx="21">
                  <c:v>4416.7707250000003</c:v>
                </c:pt>
                <c:pt idx="22">
                  <c:v>4056.6041620000001</c:v>
                </c:pt>
                <c:pt idx="23">
                  <c:v>6948.8237200000003</c:v>
                </c:pt>
                <c:pt idx="24">
                  <c:v>5030.8580590000001</c:v>
                </c:pt>
                <c:pt idx="25">
                  <c:v>6173.8430399999997</c:v>
                </c:pt>
                <c:pt idx="27">
                  <c:v>5715.7473950000003</c:v>
                </c:pt>
                <c:pt idx="28">
                  <c:v>6169.9176289999996</c:v>
                </c:pt>
                <c:pt idx="29">
                  <c:v>5952.8782969999993</c:v>
                </c:pt>
                <c:pt idx="30">
                  <c:v>4614.1474989999997</c:v>
                </c:pt>
                <c:pt idx="31">
                  <c:v>5944.2194519999994</c:v>
                </c:pt>
                <c:pt idx="32">
                  <c:v>5821.9254070000006</c:v>
                </c:pt>
                <c:pt idx="33">
                  <c:v>5722.2968170000004</c:v>
                </c:pt>
                <c:pt idx="34">
                  <c:v>6012.7474970000003</c:v>
                </c:pt>
                <c:pt idx="35">
                  <c:v>5183.8371550000002</c:v>
                </c:pt>
                <c:pt idx="36">
                  <c:v>5873.935786</c:v>
                </c:pt>
                <c:pt idx="37">
                  <c:v>5239.6256649999996</c:v>
                </c:pt>
                <c:pt idx="38">
                  <c:v>4538.0514590000002</c:v>
                </c:pt>
                <c:pt idx="40">
                  <c:v>4041.8890030000002</c:v>
                </c:pt>
                <c:pt idx="41">
                  <c:v>4113.1552060000004</c:v>
                </c:pt>
                <c:pt idx="42">
                  <c:v>4348.9469209999997</c:v>
                </c:pt>
                <c:pt idx="43">
                  <c:v>5733.9834049999999</c:v>
                </c:pt>
                <c:pt idx="44">
                  <c:v>8245.1914020000004</c:v>
                </c:pt>
                <c:pt idx="45">
                  <c:v>7278.8333240000002</c:v>
                </c:pt>
                <c:pt idx="46">
                  <c:v>8871.4108919999999</c:v>
                </c:pt>
                <c:pt idx="47">
                  <c:v>7520.3152300000002</c:v>
                </c:pt>
                <c:pt idx="48">
                  <c:v>9215.3818709999996</c:v>
                </c:pt>
                <c:pt idx="49">
                  <c:v>6855.6731039999995</c:v>
                </c:pt>
                <c:pt idx="50">
                  <c:v>4737.4586200000003</c:v>
                </c:pt>
                <c:pt idx="51">
                  <c:v>7455.9300469999998</c:v>
                </c:pt>
              </c:numCache>
            </c:numRef>
          </c:val>
          <c:smooth val="0"/>
          <c:extLst>
            <c:ext xmlns:c16="http://schemas.microsoft.com/office/drawing/2014/chart" uri="{C3380CC4-5D6E-409C-BE32-E72D297353CC}">
              <c16:uniqueId val="{00000003-E365-4DB8-89BC-5B7950B19C78}"/>
            </c:ext>
          </c:extLst>
        </c:ser>
        <c:dLbls>
          <c:showLegendKey val="0"/>
          <c:showVal val="0"/>
          <c:showCatName val="0"/>
          <c:showSerName val="0"/>
          <c:showPercent val="0"/>
          <c:showBubbleSize val="0"/>
        </c:dLbls>
        <c:smooth val="0"/>
        <c:axId val="262337887"/>
        <c:axId val="1860061295"/>
      </c:lineChart>
      <c:dateAx>
        <c:axId val="262337887"/>
        <c:scaling>
          <c:orientation val="minMax"/>
        </c:scaling>
        <c:delete val="0"/>
        <c:axPos val="b"/>
        <c:numFmt formatCode="mm/yyyy" sourceLinked="0"/>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cap="none" spc="0" normalizeH="0" baseline="0">
                <a:solidFill>
                  <a:schemeClr val="tx1">
                    <a:lumMod val="65000"/>
                    <a:lumOff val="35000"/>
                  </a:schemeClr>
                </a:solidFill>
                <a:latin typeface="+mn-lt"/>
                <a:ea typeface="+mn-ea"/>
                <a:cs typeface="+mn-cs"/>
              </a:defRPr>
            </a:pPr>
            <a:endParaRPr lang="es-CO"/>
          </a:p>
        </c:txPr>
        <c:crossAx val="1860061295"/>
        <c:crosses val="autoZero"/>
        <c:auto val="1"/>
        <c:lblOffset val="100"/>
        <c:baseTimeUnit val="months"/>
        <c:majorUnit val="2"/>
        <c:majorTimeUnit val="months"/>
      </c:dateAx>
      <c:valAx>
        <c:axId val="1860061295"/>
        <c:scaling>
          <c:orientation val="minMax"/>
        </c:scaling>
        <c:delete val="0"/>
        <c:axPos val="l"/>
        <c:majorGridlines>
          <c:spPr>
            <a:ln w="9525" cap="flat" cmpd="sng" algn="ctr">
              <a:solidFill>
                <a:schemeClr val="accent1"/>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s-CO"/>
          </a:p>
        </c:txPr>
        <c:crossAx val="262337887"/>
        <c:crosses val="autoZero"/>
        <c:crossBetween val="between"/>
      </c:valAx>
      <c:spPr>
        <a:noFill/>
        <a:ln>
          <a:noFill/>
        </a:ln>
        <a:effectLst/>
      </c:spPr>
    </c:plotArea>
    <c:legend>
      <c:legendPos val="t"/>
      <c:layout>
        <c:manualLayout>
          <c:xMode val="edge"/>
          <c:yMode val="edge"/>
          <c:x val="0.12802793315993871"/>
          <c:y val="0.93980288361878572"/>
          <c:w val="0.62264020617332327"/>
          <c:h val="6.0197176391778996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pPr>
      <a:endParaRPr lang="es-CO"/>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1"/>
          <c:tx>
            <c:strRef>
              <c:f>Graficas!$M$23</c:f>
              <c:strCache>
                <c:ptCount val="1"/>
                <c:pt idx="0">
                  <c:v>Valor</c:v>
                </c:pt>
              </c:strCache>
            </c:strRef>
          </c:tx>
          <c:spPr>
            <a:solidFill>
              <a:schemeClr val="accent1"/>
            </a:solidFill>
            <a:ln>
              <a:noFill/>
            </a:ln>
            <a:effectLst/>
          </c:spPr>
          <c:invertIfNegative val="0"/>
          <c:dLbls>
            <c:dLbl>
              <c:idx val="2"/>
              <c:layout>
                <c:manualLayout>
                  <c:x val="7.5780849974398365E-2"/>
                  <c:y val="-1.3888888888888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8FBA-4C2B-9D0D-21EB9363A593}"/>
                </c:ext>
              </c:extLst>
            </c:dLbl>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Graficas!$M$24:$M$26</c:f>
              <c:numCache>
                <c:formatCode>_-* #,##0_-;\-* #,##0_-;_-* "-"??_-;_-@_-</c:formatCode>
                <c:ptCount val="3"/>
                <c:pt idx="0">
                  <c:v>6275</c:v>
                </c:pt>
                <c:pt idx="1">
                  <c:v>10006</c:v>
                </c:pt>
                <c:pt idx="2">
                  <c:v>29899</c:v>
                </c:pt>
              </c:numCache>
            </c:numRef>
          </c:val>
          <c:extLst>
            <c:ext xmlns:c16="http://schemas.microsoft.com/office/drawing/2014/chart" uri="{C3380CC4-5D6E-409C-BE32-E72D297353CC}">
              <c16:uniqueId val="{00000001-8FBA-4C2B-9D0D-21EB9363A593}"/>
            </c:ext>
          </c:extLst>
        </c:ser>
        <c:dLbls>
          <c:showLegendKey val="0"/>
          <c:showVal val="0"/>
          <c:showCatName val="0"/>
          <c:showSerName val="0"/>
          <c:showPercent val="0"/>
          <c:showBubbleSize val="0"/>
        </c:dLbls>
        <c:gapWidth val="219"/>
        <c:axId val="360761807"/>
        <c:axId val="1932873903"/>
      </c:barChart>
      <c:lineChart>
        <c:grouping val="standard"/>
        <c:varyColors val="0"/>
        <c:ser>
          <c:idx val="1"/>
          <c:order val="0"/>
          <c:tx>
            <c:v>Cantidad</c:v>
          </c:tx>
          <c:spPr>
            <a:ln w="28575" cap="rnd">
              <a:solidFill>
                <a:schemeClr val="accent3"/>
              </a:solidFill>
              <a:round/>
            </a:ln>
            <a:effectLst/>
          </c:spPr>
          <c:marker>
            <c:symbol val="none"/>
          </c:marker>
          <c:dLbls>
            <c:dLbl>
              <c:idx val="0"/>
              <c:layout>
                <c:manualLayout>
                  <c:x val="-3.6866359447004608E-2"/>
                  <c:y val="-7.40740740740740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BA-4C2B-9D0D-21EB9363A593}"/>
                </c:ext>
              </c:extLst>
            </c:dLbl>
            <c:dLbl>
              <c:idx val="1"/>
              <c:layout>
                <c:manualLayout>
                  <c:x val="-4.9155145929339478E-2"/>
                  <c:y val="-9.259259259259262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BA-4C2B-9D0D-21EB9363A593}"/>
                </c:ext>
              </c:extLst>
            </c:dLbl>
            <c:dLbl>
              <c:idx val="2"/>
              <c:layout>
                <c:manualLayout>
                  <c:x val="-0.12698412698412706"/>
                  <c:y val="-4.629629629629629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BA-4C2B-9D0D-21EB9363A593}"/>
                </c:ext>
              </c:extLst>
            </c:dLbl>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Graficas!$K$24:$K$26</c:f>
              <c:numCache>
                <c:formatCode>General</c:formatCode>
                <c:ptCount val="3"/>
                <c:pt idx="0">
                  <c:v>2016</c:v>
                </c:pt>
                <c:pt idx="1">
                  <c:v>2017</c:v>
                </c:pt>
                <c:pt idx="2">
                  <c:v>2018</c:v>
                </c:pt>
              </c:numCache>
            </c:numRef>
          </c:cat>
          <c:val>
            <c:numRef>
              <c:f>Graficas!$L$24:$L$26</c:f>
              <c:numCache>
                <c:formatCode>General</c:formatCode>
                <c:ptCount val="3"/>
                <c:pt idx="0">
                  <c:v>3328</c:v>
                </c:pt>
                <c:pt idx="1">
                  <c:v>3625</c:v>
                </c:pt>
                <c:pt idx="2" formatCode="_-* #,##0_-;\-* #,##0_-;_-* &quot;-&quot;??_-;_-@_-">
                  <c:v>8356</c:v>
                </c:pt>
              </c:numCache>
            </c:numRef>
          </c:val>
          <c:smooth val="0"/>
          <c:extLst>
            <c:ext xmlns:c16="http://schemas.microsoft.com/office/drawing/2014/chart" uri="{C3380CC4-5D6E-409C-BE32-E72D297353CC}">
              <c16:uniqueId val="{00000005-8FBA-4C2B-9D0D-21EB9363A593}"/>
            </c:ext>
          </c:extLst>
        </c:ser>
        <c:dLbls>
          <c:showLegendKey val="0"/>
          <c:showVal val="0"/>
          <c:showCatName val="0"/>
          <c:showSerName val="0"/>
          <c:showPercent val="0"/>
          <c:showBubbleSize val="0"/>
        </c:dLbls>
        <c:marker val="1"/>
        <c:smooth val="0"/>
        <c:axId val="1261213663"/>
        <c:axId val="1850792143"/>
      </c:lineChart>
      <c:catAx>
        <c:axId val="126121366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CO"/>
          </a:p>
        </c:txPr>
        <c:crossAx val="1850792143"/>
        <c:crosses val="autoZero"/>
        <c:auto val="1"/>
        <c:lblAlgn val="ctr"/>
        <c:lblOffset val="100"/>
        <c:noMultiLvlLbl val="0"/>
      </c:catAx>
      <c:valAx>
        <c:axId val="185079214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CO"/>
          </a:p>
        </c:txPr>
        <c:crossAx val="1261213663"/>
        <c:crosses val="autoZero"/>
        <c:crossBetween val="between"/>
      </c:valAx>
      <c:valAx>
        <c:axId val="1932873903"/>
        <c:scaling>
          <c:orientation val="minMax"/>
        </c:scaling>
        <c:delete val="0"/>
        <c:axPos val="r"/>
        <c:numFmt formatCode="_-* #,##0_-;\-* #,##0_-;_-* &quot;-&quot;??_-;_-@_-" sourceLinked="1"/>
        <c:majorTickMark val="out"/>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CO"/>
          </a:p>
        </c:txPr>
        <c:crossAx val="360761807"/>
        <c:crosses val="max"/>
        <c:crossBetween val="between"/>
      </c:valAx>
      <c:catAx>
        <c:axId val="360761807"/>
        <c:scaling>
          <c:orientation val="minMax"/>
        </c:scaling>
        <c:delete val="1"/>
        <c:axPos val="b"/>
        <c:majorTickMark val="out"/>
        <c:minorTickMark val="none"/>
        <c:tickLblPos val="nextTo"/>
        <c:crossAx val="1932873903"/>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pPr>
      <a:endParaRPr lang="es-CO"/>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0803745685635447E-2"/>
          <c:y val="0.17171296296296296"/>
          <c:w val="0.87297639297233753"/>
          <c:h val="0.61774820945027087"/>
        </c:manualLayout>
      </c:layout>
      <c:barChart>
        <c:barDir val="col"/>
        <c:grouping val="clustered"/>
        <c:varyColors val="0"/>
        <c:ser>
          <c:idx val="0"/>
          <c:order val="0"/>
          <c:tx>
            <c:strRef>
              <c:f>Hoja1!$B$3</c:f>
              <c:strCache>
                <c:ptCount val="1"/>
                <c:pt idx="0">
                  <c:v>Total de FMI identificados como Productivos</c:v>
                </c:pt>
              </c:strCache>
            </c:strRef>
          </c:tx>
          <c:spPr>
            <a:solidFill>
              <a:schemeClr val="accent1"/>
            </a:solidFill>
            <a:ln>
              <a:noFill/>
            </a:ln>
            <a:effectLst/>
          </c:spPr>
          <c:invertIfNegative val="0"/>
          <c:cat>
            <c:numRef>
              <c:f>Hoja1!$C$2:$N$2</c:f>
              <c:numCache>
                <c:formatCode>mmm\-yy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Hoja1!$C$3:$N$3</c:f>
              <c:numCache>
                <c:formatCode>General</c:formatCode>
                <c:ptCount val="12"/>
                <c:pt idx="0">
                  <c:v>4879</c:v>
                </c:pt>
                <c:pt idx="1">
                  <c:v>4779</c:v>
                </c:pt>
                <c:pt idx="2">
                  <c:v>4500</c:v>
                </c:pt>
                <c:pt idx="3">
                  <c:v>5434</c:v>
                </c:pt>
                <c:pt idx="4">
                  <c:v>5374</c:v>
                </c:pt>
                <c:pt idx="5">
                  <c:v>5217</c:v>
                </c:pt>
                <c:pt idx="6">
                  <c:v>5212</c:v>
                </c:pt>
                <c:pt idx="7">
                  <c:v>5024</c:v>
                </c:pt>
                <c:pt idx="8">
                  <c:v>4982</c:v>
                </c:pt>
                <c:pt idx="9">
                  <c:v>5052</c:v>
                </c:pt>
                <c:pt idx="10">
                  <c:v>4897</c:v>
                </c:pt>
                <c:pt idx="11">
                  <c:v>4837</c:v>
                </c:pt>
              </c:numCache>
            </c:numRef>
          </c:val>
          <c:extLst>
            <c:ext xmlns:c16="http://schemas.microsoft.com/office/drawing/2014/chart" uri="{C3380CC4-5D6E-409C-BE32-E72D297353CC}">
              <c16:uniqueId val="{00000000-8341-4C57-8691-5CAF83C9556A}"/>
            </c:ext>
          </c:extLst>
        </c:ser>
        <c:ser>
          <c:idx val="1"/>
          <c:order val="1"/>
          <c:tx>
            <c:strRef>
              <c:f>Hoja1!$B$4</c:f>
              <c:strCache>
                <c:ptCount val="1"/>
                <c:pt idx="0">
                  <c:v> FMI en Matrix</c:v>
                </c:pt>
              </c:strCache>
            </c:strRef>
          </c:tx>
          <c:spPr>
            <a:solidFill>
              <a:schemeClr val="accent2"/>
            </a:solidFill>
            <a:ln>
              <a:noFill/>
            </a:ln>
            <a:effectLst/>
          </c:spPr>
          <c:invertIfNegative val="0"/>
          <c:cat>
            <c:numRef>
              <c:f>Hoja1!$C$2:$N$2</c:f>
              <c:numCache>
                <c:formatCode>mmm\-yy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Hoja1!$C$4:$N$4</c:f>
              <c:numCache>
                <c:formatCode>General</c:formatCode>
                <c:ptCount val="12"/>
                <c:pt idx="0">
                  <c:v>2063</c:v>
                </c:pt>
                <c:pt idx="1">
                  <c:v>2055</c:v>
                </c:pt>
                <c:pt idx="2">
                  <c:v>2013</c:v>
                </c:pt>
                <c:pt idx="3">
                  <c:v>3720</c:v>
                </c:pt>
                <c:pt idx="4">
                  <c:v>3978</c:v>
                </c:pt>
                <c:pt idx="5">
                  <c:v>4300</c:v>
                </c:pt>
                <c:pt idx="6">
                  <c:v>4438</c:v>
                </c:pt>
                <c:pt idx="7">
                  <c:v>4432</c:v>
                </c:pt>
                <c:pt idx="8">
                  <c:v>4429</c:v>
                </c:pt>
                <c:pt idx="9">
                  <c:v>4564</c:v>
                </c:pt>
                <c:pt idx="10">
                  <c:v>4590</c:v>
                </c:pt>
                <c:pt idx="11">
                  <c:v>4675</c:v>
                </c:pt>
              </c:numCache>
            </c:numRef>
          </c:val>
          <c:extLst>
            <c:ext xmlns:c16="http://schemas.microsoft.com/office/drawing/2014/chart" uri="{C3380CC4-5D6E-409C-BE32-E72D297353CC}">
              <c16:uniqueId val="{00000001-8341-4C57-8691-5CAF83C9556A}"/>
            </c:ext>
          </c:extLst>
        </c:ser>
        <c:ser>
          <c:idx val="2"/>
          <c:order val="2"/>
          <c:tx>
            <c:strRef>
              <c:f>Hoja1!$B$5</c:f>
              <c:strCache>
                <c:ptCount val="1"/>
                <c:pt idx="0">
                  <c:v>FMI en Informes de Depositarios</c:v>
                </c:pt>
              </c:strCache>
            </c:strRef>
          </c:tx>
          <c:spPr>
            <a:solidFill>
              <a:schemeClr val="accent3"/>
            </a:solidFill>
            <a:ln>
              <a:noFill/>
            </a:ln>
            <a:effectLst/>
          </c:spPr>
          <c:invertIfNegative val="0"/>
          <c:cat>
            <c:numRef>
              <c:f>Hoja1!$C$2:$N$2</c:f>
              <c:numCache>
                <c:formatCode>mmm\-yy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Hoja1!$C$5:$N$5</c:f>
              <c:numCache>
                <c:formatCode>General</c:formatCode>
                <c:ptCount val="12"/>
                <c:pt idx="0">
                  <c:v>2816</c:v>
                </c:pt>
                <c:pt idx="1">
                  <c:v>2724</c:v>
                </c:pt>
                <c:pt idx="2">
                  <c:v>2487</c:v>
                </c:pt>
                <c:pt idx="3">
                  <c:v>1714</c:v>
                </c:pt>
                <c:pt idx="4">
                  <c:v>1396</c:v>
                </c:pt>
                <c:pt idx="5">
                  <c:v>917</c:v>
                </c:pt>
                <c:pt idx="6">
                  <c:v>774</c:v>
                </c:pt>
                <c:pt idx="7">
                  <c:v>592</c:v>
                </c:pt>
                <c:pt idx="8">
                  <c:v>553</c:v>
                </c:pt>
                <c:pt idx="9">
                  <c:v>488</c:v>
                </c:pt>
                <c:pt idx="10">
                  <c:v>307</c:v>
                </c:pt>
                <c:pt idx="11">
                  <c:v>162</c:v>
                </c:pt>
              </c:numCache>
            </c:numRef>
          </c:val>
          <c:extLst>
            <c:ext xmlns:c16="http://schemas.microsoft.com/office/drawing/2014/chart" uri="{C3380CC4-5D6E-409C-BE32-E72D297353CC}">
              <c16:uniqueId val="{00000002-8341-4C57-8691-5CAF83C9556A}"/>
            </c:ext>
          </c:extLst>
        </c:ser>
        <c:dLbls>
          <c:showLegendKey val="0"/>
          <c:showVal val="0"/>
          <c:showCatName val="0"/>
          <c:showSerName val="0"/>
          <c:showPercent val="0"/>
          <c:showBubbleSize val="0"/>
        </c:dLbls>
        <c:gapWidth val="150"/>
        <c:axId val="681661104"/>
        <c:axId val="1216385120"/>
      </c:barChart>
      <c:dateAx>
        <c:axId val="681661104"/>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CO"/>
          </a:p>
        </c:txPr>
        <c:crossAx val="1216385120"/>
        <c:crosses val="autoZero"/>
        <c:auto val="1"/>
        <c:lblOffset val="100"/>
        <c:baseTimeUnit val="months"/>
      </c:dateAx>
      <c:valAx>
        <c:axId val="1216385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CO"/>
          </a:p>
        </c:txPr>
        <c:crossAx val="681661104"/>
        <c:crosses val="autoZero"/>
        <c:crossBetween val="between"/>
      </c:valAx>
      <c:spPr>
        <a:noFill/>
        <a:ln>
          <a:noFill/>
        </a:ln>
        <a:effectLst/>
      </c:spPr>
    </c:plotArea>
    <c:legend>
      <c:legendPos val="b"/>
      <c:layout>
        <c:manualLayout>
          <c:xMode val="edge"/>
          <c:yMode val="edge"/>
          <c:x val="9.1512404332086045E-2"/>
          <c:y val="6.0801858192453102E-2"/>
          <c:w val="0.87098155832349888"/>
          <c:h val="5.7179553948573256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pPr>
      <a:endParaRPr lang="es-CO"/>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1" i="0" u="none" strike="noStrike" kern="1200" cap="all" spc="120" normalizeH="0" baseline="0">
                <a:solidFill>
                  <a:schemeClr val="tx1">
                    <a:lumMod val="65000"/>
                    <a:lumOff val="35000"/>
                  </a:schemeClr>
                </a:solidFill>
                <a:latin typeface="+mn-lt"/>
                <a:ea typeface="+mn-ea"/>
                <a:cs typeface="+mn-cs"/>
              </a:defRPr>
            </a:pPr>
            <a:r>
              <a:rPr lang="es-CO"/>
              <a:t>Evolución del mecanismo de adminsitración</a:t>
            </a:r>
          </a:p>
        </c:rich>
      </c:tx>
      <c:overlay val="0"/>
      <c:spPr>
        <a:noFill/>
        <a:ln>
          <a:noFill/>
        </a:ln>
        <a:effectLst/>
      </c:spPr>
      <c:txPr>
        <a:bodyPr rot="0" spcFirstLastPara="1" vertOverflow="ellipsis" vert="horz" wrap="square" anchor="ctr" anchorCtr="1"/>
        <a:lstStyle/>
        <a:p>
          <a:pPr>
            <a:defRPr sz="1920" b="1" i="0" u="none" strike="noStrike" kern="1200" cap="all" spc="120" normalizeH="0" baseline="0">
              <a:solidFill>
                <a:schemeClr val="tx1">
                  <a:lumMod val="65000"/>
                  <a:lumOff val="35000"/>
                </a:schemeClr>
              </a:solidFill>
              <a:latin typeface="+mn-lt"/>
              <a:ea typeface="+mn-ea"/>
              <a:cs typeface="+mn-cs"/>
            </a:defRPr>
          </a:pPr>
          <a:endParaRPr lang="es-CO"/>
        </a:p>
      </c:txPr>
    </c:title>
    <c:autoTitleDeleted val="0"/>
    <c:plotArea>
      <c:layout/>
      <c:lineChart>
        <c:grouping val="standard"/>
        <c:varyColors val="0"/>
        <c:ser>
          <c:idx val="0"/>
          <c:order val="0"/>
          <c:tx>
            <c:strRef>
              <c:f>Hoja2!$A$2</c:f>
              <c:strCache>
                <c:ptCount val="1"/>
                <c:pt idx="0">
                  <c:v>Depositario Provisional</c:v>
                </c:pt>
              </c:strCache>
            </c:strRef>
          </c:tx>
          <c:spPr>
            <a:ln w="22225" cap="rnd">
              <a:solidFill>
                <a:schemeClr val="accent1"/>
              </a:solidFill>
              <a:round/>
            </a:ln>
            <a:effectLst/>
          </c:spPr>
          <c:marker>
            <c:symbol val="diamond"/>
            <c:size val="6"/>
            <c:spPr>
              <a:solidFill>
                <a:schemeClr val="accent1"/>
              </a:solidFill>
              <a:ln w="9525">
                <a:solidFill>
                  <a:schemeClr val="accent1"/>
                </a:solidFill>
                <a:round/>
              </a:ln>
              <a:effectLst/>
            </c:spPr>
          </c:marker>
          <c:dLbls>
            <c:dLbl>
              <c:idx val="1"/>
              <c:layout>
                <c:manualLayout>
                  <c:x val="-2.7072317539360961E-2"/>
                  <c:y val="6.217947532961805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6B5-4114-962D-D12DE8C61574}"/>
                </c:ext>
              </c:extLst>
            </c:dLbl>
            <c:spPr>
              <a:noFill/>
              <a:ln>
                <a:noFill/>
              </a:ln>
              <a:effectLst/>
            </c:spPr>
            <c:txPr>
              <a:bodyPr rot="0" spcFirstLastPara="1" vertOverflow="ellipsis" vert="horz" wrap="square" anchor="ctr" anchorCtr="1"/>
              <a:lstStyle/>
              <a:p>
                <a:pPr>
                  <a:defRPr sz="1600" b="0" i="0" u="none" strike="noStrike" kern="1200" baseline="0">
                    <a:solidFill>
                      <a:schemeClr val="tx1">
                        <a:lumMod val="50000"/>
                        <a:lumOff val="50000"/>
                      </a:schemeClr>
                    </a:solidFill>
                    <a:latin typeface="+mn-lt"/>
                    <a:ea typeface="+mn-ea"/>
                    <a:cs typeface="+mn-cs"/>
                  </a:defRPr>
                </a:pPr>
                <a:endParaRPr lang="es-C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Hoja2!$B$1:$G$1</c:f>
              <c:strCache>
                <c:ptCount val="6"/>
                <c:pt idx="0">
                  <c:v>2015</c:v>
                </c:pt>
                <c:pt idx="1">
                  <c:v>2016</c:v>
                </c:pt>
                <c:pt idx="2">
                  <c:v>2017</c:v>
                </c:pt>
                <c:pt idx="3">
                  <c:v>2018 - 06</c:v>
                </c:pt>
                <c:pt idx="4">
                  <c:v>2018 - 09</c:v>
                </c:pt>
                <c:pt idx="5">
                  <c:v>2018 -12</c:v>
                </c:pt>
              </c:strCache>
            </c:strRef>
          </c:cat>
          <c:val>
            <c:numRef>
              <c:f>Hoja2!$B$2:$G$2</c:f>
              <c:numCache>
                <c:formatCode>0%</c:formatCode>
                <c:ptCount val="6"/>
                <c:pt idx="0">
                  <c:v>0.76</c:v>
                </c:pt>
                <c:pt idx="1">
                  <c:v>0.48</c:v>
                </c:pt>
                <c:pt idx="2">
                  <c:v>0.68</c:v>
                </c:pt>
                <c:pt idx="3">
                  <c:v>0.7</c:v>
                </c:pt>
                <c:pt idx="4">
                  <c:v>0.56000000000000005</c:v>
                </c:pt>
                <c:pt idx="5">
                  <c:v>0.39</c:v>
                </c:pt>
              </c:numCache>
            </c:numRef>
          </c:val>
          <c:smooth val="0"/>
          <c:extLst>
            <c:ext xmlns:c16="http://schemas.microsoft.com/office/drawing/2014/chart" uri="{C3380CC4-5D6E-409C-BE32-E72D297353CC}">
              <c16:uniqueId val="{00000000-46B5-4114-962D-D12DE8C61574}"/>
            </c:ext>
          </c:extLst>
        </c:ser>
        <c:ser>
          <c:idx val="1"/>
          <c:order val="1"/>
          <c:tx>
            <c:strRef>
              <c:f>Hoja2!$A$3</c:f>
              <c:strCache>
                <c:ptCount val="1"/>
                <c:pt idx="0">
                  <c:v>Destinatario Provisional</c:v>
                </c:pt>
              </c:strCache>
            </c:strRef>
          </c:tx>
          <c:spPr>
            <a:ln w="22225" cap="rnd">
              <a:solidFill>
                <a:schemeClr val="accent2"/>
              </a:solidFill>
              <a:round/>
            </a:ln>
            <a:effectLst/>
          </c:spPr>
          <c:marker>
            <c:symbol val="square"/>
            <c:size val="6"/>
            <c:spPr>
              <a:solidFill>
                <a:schemeClr val="accent2"/>
              </a:solidFill>
              <a:ln w="9525">
                <a:solidFill>
                  <a:schemeClr val="accent2"/>
                </a:solidFill>
                <a:round/>
              </a:ln>
              <a:effectLst/>
            </c:spPr>
          </c:marker>
          <c:dLbls>
            <c:spPr>
              <a:noFill/>
              <a:ln>
                <a:noFill/>
              </a:ln>
              <a:effectLst/>
            </c:spPr>
            <c:txPr>
              <a:bodyPr rot="0" spcFirstLastPara="1" vertOverflow="ellipsis" vert="horz" wrap="square" anchor="ctr" anchorCtr="1"/>
              <a:lstStyle/>
              <a:p>
                <a:pPr>
                  <a:defRPr sz="1600" b="0" i="0" u="none" strike="noStrike" kern="1200" baseline="0">
                    <a:solidFill>
                      <a:schemeClr val="tx1">
                        <a:lumMod val="50000"/>
                        <a:lumOff val="50000"/>
                      </a:schemeClr>
                    </a:solidFill>
                    <a:latin typeface="+mn-lt"/>
                    <a:ea typeface="+mn-ea"/>
                    <a:cs typeface="+mn-cs"/>
                  </a:defRPr>
                </a:pPr>
                <a:endParaRPr lang="es-C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Hoja2!$B$1:$G$1</c:f>
              <c:strCache>
                <c:ptCount val="6"/>
                <c:pt idx="0">
                  <c:v>2015</c:v>
                </c:pt>
                <c:pt idx="1">
                  <c:v>2016</c:v>
                </c:pt>
                <c:pt idx="2">
                  <c:v>2017</c:v>
                </c:pt>
                <c:pt idx="3">
                  <c:v>2018 - 06</c:v>
                </c:pt>
                <c:pt idx="4">
                  <c:v>2018 - 09</c:v>
                </c:pt>
                <c:pt idx="5">
                  <c:v>2018 -12</c:v>
                </c:pt>
              </c:strCache>
            </c:strRef>
          </c:cat>
          <c:val>
            <c:numRef>
              <c:f>Hoja2!$B$3:$G$3</c:f>
              <c:numCache>
                <c:formatCode>0%</c:formatCode>
                <c:ptCount val="6"/>
                <c:pt idx="0">
                  <c:v>0.02</c:v>
                </c:pt>
                <c:pt idx="1">
                  <c:v>0.02</c:v>
                </c:pt>
                <c:pt idx="2">
                  <c:v>0.02</c:v>
                </c:pt>
                <c:pt idx="3">
                  <c:v>0.02</c:v>
                </c:pt>
                <c:pt idx="4">
                  <c:v>0.02</c:v>
                </c:pt>
                <c:pt idx="5">
                  <c:v>0.02</c:v>
                </c:pt>
              </c:numCache>
            </c:numRef>
          </c:val>
          <c:smooth val="0"/>
          <c:extLst>
            <c:ext xmlns:c16="http://schemas.microsoft.com/office/drawing/2014/chart" uri="{C3380CC4-5D6E-409C-BE32-E72D297353CC}">
              <c16:uniqueId val="{00000001-46B5-4114-962D-D12DE8C61574}"/>
            </c:ext>
          </c:extLst>
        </c:ser>
        <c:ser>
          <c:idx val="2"/>
          <c:order val="2"/>
          <c:tx>
            <c:strRef>
              <c:f>Hoja2!$A$4</c:f>
              <c:strCache>
                <c:ptCount val="1"/>
                <c:pt idx="0">
                  <c:v>Administraciòn Directa</c:v>
                </c:pt>
              </c:strCache>
            </c:strRef>
          </c:tx>
          <c:spPr>
            <a:ln w="22225" cap="rnd">
              <a:solidFill>
                <a:schemeClr val="accent3"/>
              </a:solidFill>
              <a:round/>
            </a:ln>
            <a:effectLst/>
          </c:spPr>
          <c:marker>
            <c:symbol val="triangle"/>
            <c:size val="6"/>
            <c:spPr>
              <a:solidFill>
                <a:schemeClr val="accent3"/>
              </a:solidFill>
              <a:ln w="9525">
                <a:solidFill>
                  <a:schemeClr val="accent3"/>
                </a:solidFill>
                <a:round/>
              </a:ln>
              <a:effectLst/>
            </c:spPr>
          </c:marker>
          <c:dLbls>
            <c:dLbl>
              <c:idx val="1"/>
              <c:layout>
                <c:manualLayout>
                  <c:x val="-2.7072317539360961E-2"/>
                  <c:y val="-9.249226586924022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6B5-4114-962D-D12DE8C61574}"/>
                </c:ext>
              </c:extLst>
            </c:dLbl>
            <c:spPr>
              <a:noFill/>
              <a:ln>
                <a:noFill/>
              </a:ln>
              <a:effectLst/>
            </c:spPr>
            <c:txPr>
              <a:bodyPr rot="0" spcFirstLastPara="1" vertOverflow="ellipsis" vert="horz" wrap="square" anchor="ctr" anchorCtr="1"/>
              <a:lstStyle/>
              <a:p>
                <a:pPr>
                  <a:defRPr sz="1600" b="0" i="0" u="none" strike="noStrike" kern="1200" baseline="0">
                    <a:solidFill>
                      <a:schemeClr val="tx1">
                        <a:lumMod val="50000"/>
                        <a:lumOff val="50000"/>
                      </a:schemeClr>
                    </a:solidFill>
                    <a:latin typeface="+mn-lt"/>
                    <a:ea typeface="+mn-ea"/>
                    <a:cs typeface="+mn-cs"/>
                  </a:defRPr>
                </a:pPr>
                <a:endParaRPr lang="es-C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Hoja2!$B$1:$G$1</c:f>
              <c:strCache>
                <c:ptCount val="6"/>
                <c:pt idx="0">
                  <c:v>2015</c:v>
                </c:pt>
                <c:pt idx="1">
                  <c:v>2016</c:v>
                </c:pt>
                <c:pt idx="2">
                  <c:v>2017</c:v>
                </c:pt>
                <c:pt idx="3">
                  <c:v>2018 - 06</c:v>
                </c:pt>
                <c:pt idx="4">
                  <c:v>2018 - 09</c:v>
                </c:pt>
                <c:pt idx="5">
                  <c:v>2018 -12</c:v>
                </c:pt>
              </c:strCache>
            </c:strRef>
          </c:cat>
          <c:val>
            <c:numRef>
              <c:f>Hoja2!$B$4:$G$4</c:f>
              <c:numCache>
                <c:formatCode>0%</c:formatCode>
                <c:ptCount val="6"/>
                <c:pt idx="0">
                  <c:v>0.22</c:v>
                </c:pt>
                <c:pt idx="1">
                  <c:v>0.5</c:v>
                </c:pt>
                <c:pt idx="2">
                  <c:v>0.3</c:v>
                </c:pt>
                <c:pt idx="3">
                  <c:v>0.28000000000000003</c:v>
                </c:pt>
                <c:pt idx="4">
                  <c:v>0.42</c:v>
                </c:pt>
                <c:pt idx="5">
                  <c:v>0.59</c:v>
                </c:pt>
              </c:numCache>
            </c:numRef>
          </c:val>
          <c:smooth val="0"/>
          <c:extLst>
            <c:ext xmlns:c16="http://schemas.microsoft.com/office/drawing/2014/chart" uri="{C3380CC4-5D6E-409C-BE32-E72D297353CC}">
              <c16:uniqueId val="{00000002-46B5-4114-962D-D12DE8C61574}"/>
            </c:ext>
          </c:extLst>
        </c:ser>
        <c:dLbls>
          <c:dLblPos val="t"/>
          <c:showLegendKey val="0"/>
          <c:showVal val="1"/>
          <c:showCatName val="0"/>
          <c:showSerName val="0"/>
          <c:showPercent val="0"/>
          <c:showBubbleSize val="0"/>
        </c:dLbls>
        <c:marker val="1"/>
        <c:smooth val="0"/>
        <c:axId val="2111215904"/>
        <c:axId val="1846552880"/>
      </c:lineChart>
      <c:catAx>
        <c:axId val="211121590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cap="all" spc="120" normalizeH="0" baseline="0">
                <a:solidFill>
                  <a:schemeClr val="tx1">
                    <a:lumMod val="65000"/>
                    <a:lumOff val="35000"/>
                  </a:schemeClr>
                </a:solidFill>
                <a:latin typeface="+mn-lt"/>
                <a:ea typeface="+mn-ea"/>
                <a:cs typeface="+mn-cs"/>
              </a:defRPr>
            </a:pPr>
            <a:endParaRPr lang="es-CO"/>
          </a:p>
        </c:txPr>
        <c:crossAx val="1846552880"/>
        <c:crosses val="autoZero"/>
        <c:auto val="1"/>
        <c:lblAlgn val="ctr"/>
        <c:lblOffset val="100"/>
        <c:noMultiLvlLbl val="0"/>
      </c:catAx>
      <c:valAx>
        <c:axId val="1846552880"/>
        <c:scaling>
          <c:orientation val="minMax"/>
        </c:scaling>
        <c:delete val="0"/>
        <c:axPos val="l"/>
        <c:numFmt formatCode="0%"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s-CO"/>
          </a:p>
        </c:txPr>
        <c:crossAx val="2111215904"/>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pPr>
      <a:endParaRPr lang="es-CO"/>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C09F-441E-BA70-73A87EB65616}"/>
              </c:ext>
            </c:extLst>
          </c:dPt>
          <c:dPt>
            <c:idx val="1"/>
            <c:bubble3D val="0"/>
            <c:spPr>
              <a:solidFill>
                <a:schemeClr val="accent3"/>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3-C09F-441E-BA70-73A87EB65616}"/>
              </c:ext>
            </c:extLst>
          </c:dPt>
          <c:dLbls>
            <c:spPr>
              <a:noFill/>
              <a:ln>
                <a:noFill/>
              </a:ln>
              <a:effectLst/>
            </c:spPr>
            <c:txPr>
              <a:bodyPr rot="0" spcFirstLastPara="1" vertOverflow="ellipsis" vert="horz" wrap="square" anchor="ctr" anchorCtr="1"/>
              <a:lstStyle/>
              <a:p>
                <a:pPr>
                  <a:defRPr sz="1800" b="1" i="0" u="none" strike="noStrike" kern="1200" baseline="0">
                    <a:solidFill>
                      <a:schemeClr val="lt1"/>
                    </a:solidFill>
                    <a:latin typeface="+mn-lt"/>
                    <a:ea typeface="+mn-ea"/>
                    <a:cs typeface="+mn-cs"/>
                  </a:defRPr>
                </a:pPr>
                <a:endParaRPr lang="es-CO"/>
              </a:p>
            </c:txPr>
            <c:dLblPos val="inEnd"/>
            <c:showLegendKey val="0"/>
            <c:showVal val="1"/>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Graficas!$A$3:$A$4</c:f>
              <c:strCache>
                <c:ptCount val="2"/>
                <c:pt idx="0">
                  <c:v>Administracion directa</c:v>
                </c:pt>
                <c:pt idx="1">
                  <c:v>Depositario provisional</c:v>
                </c:pt>
              </c:strCache>
            </c:strRef>
          </c:cat>
          <c:val>
            <c:numRef>
              <c:f>Graficas!$B$3:$B$4</c:f>
              <c:numCache>
                <c:formatCode>General</c:formatCode>
                <c:ptCount val="2"/>
                <c:pt idx="0">
                  <c:v>1649</c:v>
                </c:pt>
                <c:pt idx="1">
                  <c:v>1383</c:v>
                </c:pt>
              </c:numCache>
            </c:numRef>
          </c:val>
          <c:extLst>
            <c:ext xmlns:c16="http://schemas.microsoft.com/office/drawing/2014/chart" uri="{C3380CC4-5D6E-409C-BE32-E72D297353CC}">
              <c16:uniqueId val="{00000004-C09F-441E-BA70-73A87EB65616}"/>
            </c:ext>
          </c:extLst>
        </c:ser>
        <c:dLbls>
          <c:dLblPos val="inEnd"/>
          <c:showLegendKey val="0"/>
          <c:showVal val="1"/>
          <c:showCatName val="0"/>
          <c:showSerName val="0"/>
          <c:showPercent val="0"/>
          <c:showBubbleSize val="0"/>
          <c:showLeaderLines val="1"/>
        </c:dLbls>
        <c:firstSliceAng val="0"/>
      </c:pieChart>
      <c:spPr>
        <a:noFill/>
        <a:ln>
          <a:noFill/>
        </a:ln>
        <a:effectLst/>
      </c:spPr>
    </c:plotArea>
    <c:legend>
      <c:legendPos val="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a:pPr>
      <a:endParaRPr lang="es-CO"/>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'[Gráfico en Microsoft PowerPoint]Hoja1'!$C$1</c:f>
              <c:strCache>
                <c:ptCount val="1"/>
                <c:pt idx="0">
                  <c:v>Valor Patrimonial</c:v>
                </c:pt>
              </c:strCache>
            </c:strRef>
          </c:tx>
          <c:spPr>
            <a:solidFill>
              <a:schemeClr val="accent1"/>
            </a:solidFill>
            <a:ln>
              <a:noFill/>
            </a:ln>
            <a:effectLst/>
          </c:spPr>
          <c:invertIfNegative val="0"/>
          <c:dLbls>
            <c:dLbl>
              <c:idx val="0"/>
              <c:tx>
                <c:rich>
                  <a:bodyPr/>
                  <a:lstStyle/>
                  <a:p>
                    <a:r>
                      <a:rPr lang="en-US" dirty="0"/>
                      <a:t>$ 2.189.000</a:t>
                    </a:r>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2FC-48C3-BD87-CA30DA5C56F2}"/>
                </c:ext>
              </c:extLst>
            </c:dLbl>
            <c:dLbl>
              <c:idx val="1"/>
              <c:tx>
                <c:rich>
                  <a:bodyPr/>
                  <a:lstStyle/>
                  <a:p>
                    <a:r>
                      <a:rPr lang="en-US"/>
                      <a:t>$ 22.350</a:t>
                    </a:r>
                    <a:endParaRPr lang="en-US" dirty="0"/>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2FC-48C3-BD87-CA30DA5C56F2}"/>
                </c:ext>
              </c:extLst>
            </c:dLbl>
            <c:dLbl>
              <c:idx val="2"/>
              <c:tx>
                <c:rich>
                  <a:bodyPr/>
                  <a:lstStyle/>
                  <a:p>
                    <a:r>
                      <a:rPr lang="en-US"/>
                      <a:t>$</a:t>
                    </a:r>
                    <a:r>
                      <a:rPr lang="en-US" baseline="0"/>
                      <a:t> 732</a:t>
                    </a:r>
                    <a:endParaRPr lang="en-US" dirty="0"/>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2FC-48C3-BD87-CA30DA5C56F2}"/>
                </c:ext>
              </c:extLst>
            </c:dLbl>
            <c:dLbl>
              <c:idx val="3"/>
              <c:tx>
                <c:rich>
                  <a:bodyPr/>
                  <a:lstStyle/>
                  <a:p>
                    <a:r>
                      <a:rPr lang="en-US"/>
                      <a:t>$ 531</a:t>
                    </a:r>
                    <a:endParaRPr lang="en-US" dirty="0"/>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2FC-48C3-BD87-CA30DA5C56F2}"/>
                </c:ext>
              </c:extLst>
            </c:dLbl>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'[Gráfico en Microsoft PowerPoint]Hoja1'!$B$2:$B$5</c:f>
              <c:strCache>
                <c:ptCount val="4"/>
                <c:pt idx="0">
                  <c:v>En Proceso</c:v>
                </c:pt>
                <c:pt idx="1">
                  <c:v>Extintas</c:v>
                </c:pt>
                <c:pt idx="2">
                  <c:v>En Proceso</c:v>
                </c:pt>
                <c:pt idx="3">
                  <c:v>Extintas</c:v>
                </c:pt>
              </c:strCache>
            </c:strRef>
          </c:cat>
          <c:val>
            <c:numRef>
              <c:f>'[Gráfico en Microsoft PowerPoint]Hoja1'!$C$2:$C$5</c:f>
              <c:numCache>
                <c:formatCode>"$"\ #,##0</c:formatCode>
                <c:ptCount val="4"/>
                <c:pt idx="0">
                  <c:v>2189850294360</c:v>
                </c:pt>
                <c:pt idx="1">
                  <c:v>22350128056</c:v>
                </c:pt>
                <c:pt idx="2">
                  <c:v>732351925417</c:v>
                </c:pt>
                <c:pt idx="3">
                  <c:v>531488670365</c:v>
                </c:pt>
              </c:numCache>
            </c:numRef>
          </c:val>
          <c:extLst>
            <c:ext xmlns:c16="http://schemas.microsoft.com/office/drawing/2014/chart" uri="{C3380CC4-5D6E-409C-BE32-E72D297353CC}">
              <c16:uniqueId val="{00000000-336D-426F-8772-3BD491BE4D6D}"/>
            </c:ext>
          </c:extLst>
        </c:ser>
        <c:dLbls>
          <c:dLblPos val="outEnd"/>
          <c:showLegendKey val="0"/>
          <c:showVal val="1"/>
          <c:showCatName val="0"/>
          <c:showSerName val="0"/>
          <c:showPercent val="0"/>
          <c:showBubbleSize val="0"/>
        </c:dLbls>
        <c:gapWidth val="219"/>
        <c:overlap val="-27"/>
        <c:axId val="559864648"/>
        <c:axId val="559867272"/>
      </c:barChart>
      <c:catAx>
        <c:axId val="559864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CO"/>
          </a:p>
        </c:txPr>
        <c:crossAx val="559867272"/>
        <c:crosses val="autoZero"/>
        <c:auto val="1"/>
        <c:lblAlgn val="ctr"/>
        <c:lblOffset val="100"/>
        <c:noMultiLvlLbl val="0"/>
      </c:catAx>
      <c:valAx>
        <c:axId val="559867272"/>
        <c:scaling>
          <c:orientation val="minMax"/>
        </c:scaling>
        <c:delete val="0"/>
        <c:axPos val="l"/>
        <c:numFmt formatCode="&quot;$&quot;\ #,##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CO"/>
          </a:p>
        </c:txPr>
        <c:crossAx val="559864648"/>
        <c:crosses val="autoZero"/>
        <c:crossBetween val="between"/>
      </c:valAx>
      <c:spPr>
        <a:noFill/>
        <a:ln>
          <a:noFill/>
        </a:ln>
        <a:effectLst/>
      </c:spPr>
    </c:plotArea>
    <c:plotVisOnly val="1"/>
    <c:dispBlanksAs val="gap"/>
    <c:showDLblsOverMax val="0"/>
  </c:chart>
  <c:spPr>
    <a:noFill/>
    <a:ln>
      <a:noFill/>
    </a:ln>
    <a:effectLst/>
  </c:spPr>
  <c:txPr>
    <a:bodyPr/>
    <a:lstStyle/>
    <a:p>
      <a:pPr>
        <a:defRPr sz="1400"/>
      </a:pPr>
      <a:endParaRPr lang="es-CO"/>
    </a:p>
  </c:txPr>
  <c:externalData r:id="rId3">
    <c:autoUpdate val="0"/>
  </c:externalData>
  <c:userShapes r:id="rId4"/>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4"/>
    </mc:Choice>
    <mc:Fallback>
      <c:style val="4"/>
    </mc:Fallback>
  </mc:AlternateContent>
  <c:chart>
    <c:title>
      <c:overlay val="0"/>
      <c:spPr>
        <a:noFill/>
        <a:ln>
          <a:noFill/>
        </a:ln>
        <a:effectLst/>
      </c:spPr>
      <c:txPr>
        <a:bodyPr rot="0" spcFirstLastPara="1" vertOverflow="ellipsis" vert="horz" wrap="square" anchor="ctr" anchorCtr="1"/>
        <a:lstStyle/>
        <a:p>
          <a:pPr>
            <a:defRPr sz="2128" b="1" i="0" u="none" strike="noStrike" kern="1200" baseline="0">
              <a:solidFill>
                <a:schemeClr val="tx1">
                  <a:lumMod val="65000"/>
                  <a:lumOff val="35000"/>
                </a:schemeClr>
              </a:solidFill>
              <a:latin typeface="+mn-lt"/>
              <a:ea typeface="+mn-ea"/>
              <a:cs typeface="+mn-cs"/>
            </a:defRPr>
          </a:pPr>
          <a:endParaRPr lang="es-CO"/>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26061340912501174"/>
          <c:y val="0.13841090458097841"/>
          <c:w val="0.73938659087498826"/>
          <c:h val="0.72282401494676407"/>
        </c:manualLayout>
      </c:layout>
      <c:bar3DChart>
        <c:barDir val="col"/>
        <c:grouping val="clustered"/>
        <c:varyColors val="0"/>
        <c:ser>
          <c:idx val="0"/>
          <c:order val="0"/>
          <c:tx>
            <c:strRef>
              <c:f>Hoja2!$J$129</c:f>
              <c:strCache>
                <c:ptCount val="1"/>
                <c:pt idx="0">
                  <c:v>VALOR PATRIMONIAL</c:v>
                </c:pt>
              </c:strCache>
            </c:strRef>
          </c:tx>
          <c:spPr>
            <a:gradFill rotWithShape="1">
              <a:gsLst>
                <a:gs pos="0">
                  <a:schemeClr val="accent2">
                    <a:tint val="100000"/>
                    <a:shade val="100000"/>
                    <a:satMod val="130000"/>
                  </a:schemeClr>
                </a:gs>
                <a:gs pos="100000">
                  <a:schemeClr val="accent2">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dLbl>
              <c:idx val="0"/>
              <c:layout>
                <c:manualLayout>
                  <c:x val="-4.5385251985835158E-3"/>
                  <c:y val="0.17191929121503496"/>
                </c:manualLayout>
              </c:layout>
              <c:tx>
                <c:rich>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r>
                      <a:rPr lang="en-US" sz="1200" b="1" dirty="0"/>
                      <a:t>107 </a:t>
                    </a:r>
                  </a:p>
                  <a:p>
                    <a:pPr>
                      <a:defRPr sz="1200" b="1"/>
                    </a:pPr>
                    <a:r>
                      <a:rPr lang="en-US" sz="1200" b="1" dirty="0"/>
                      <a:t>SOCIEDADES</a:t>
                    </a:r>
                  </a:p>
                </c:rich>
              </c:tx>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15:layout>
                    <c:manualLayout>
                      <c:w val="0.11106956958880722"/>
                      <c:h val="0.11180742222500052"/>
                    </c:manualLayout>
                  </c15:layout>
                </c:ext>
                <c:ext xmlns:c16="http://schemas.microsoft.com/office/drawing/2014/chart" uri="{C3380CC4-5D6E-409C-BE32-E72D297353CC}">
                  <c16:uniqueId val="{00000001-CD8A-4FE3-AB74-D2F5EC990889}"/>
                </c:ext>
              </c:extLst>
            </c:dLbl>
            <c:dLbl>
              <c:idx val="1"/>
              <c:layout>
                <c:manualLayout>
                  <c:x val="1.2542533348977784E-3"/>
                  <c:y val="0.25517189776113319"/>
                </c:manualLayout>
              </c:layout>
              <c:tx>
                <c:rich>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r>
                      <a:rPr lang="en-US" sz="1200" dirty="0"/>
                      <a:t>118 </a:t>
                    </a:r>
                  </a:p>
                  <a:p>
                    <a:pPr>
                      <a:defRPr sz="1200" b="1"/>
                    </a:pPr>
                    <a:r>
                      <a:rPr lang="en-US" sz="1200" dirty="0"/>
                      <a:t>SOCIEDADES</a:t>
                    </a:r>
                  </a:p>
                  <a:p>
                    <a:pPr>
                      <a:defRPr sz="1200" b="1"/>
                    </a:pPr>
                    <a:endParaRPr lang="en-US" sz="1200" dirty="0"/>
                  </a:p>
                </c:rich>
              </c:tx>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D8A-4FE3-AB74-D2F5EC990889}"/>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s-CO"/>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Hoja2!$I$130:$I$131</c:f>
              <c:strCache>
                <c:ptCount val="2"/>
                <c:pt idx="0">
                  <c:v>EXTINTAS </c:v>
                </c:pt>
                <c:pt idx="1">
                  <c:v>EN PROCESO</c:v>
                </c:pt>
              </c:strCache>
            </c:strRef>
          </c:cat>
          <c:val>
            <c:numRef>
              <c:f>Hoja2!$J$130:$J$131</c:f>
              <c:numCache>
                <c:formatCode>_("$"* #,##0.00_);_("$"* \(#,##0.00\);_("$"* "-"??_);_(@_)</c:formatCode>
                <c:ptCount val="2"/>
                <c:pt idx="0">
                  <c:v>531488670365</c:v>
                </c:pt>
                <c:pt idx="1">
                  <c:v>732351925417</c:v>
                </c:pt>
              </c:numCache>
            </c:numRef>
          </c:val>
          <c:extLst>
            <c:ext xmlns:c16="http://schemas.microsoft.com/office/drawing/2014/chart" uri="{C3380CC4-5D6E-409C-BE32-E72D297353CC}">
              <c16:uniqueId val="{00000000-CD8A-4FE3-AB74-D2F5EC990889}"/>
            </c:ext>
          </c:extLst>
        </c:ser>
        <c:dLbls>
          <c:showLegendKey val="0"/>
          <c:showVal val="1"/>
          <c:showCatName val="0"/>
          <c:showSerName val="0"/>
          <c:showPercent val="0"/>
          <c:showBubbleSize val="0"/>
        </c:dLbls>
        <c:gapWidth val="150"/>
        <c:shape val="box"/>
        <c:axId val="1884335344"/>
        <c:axId val="1465769040"/>
        <c:axId val="0"/>
      </c:bar3DChart>
      <c:catAx>
        <c:axId val="1884335344"/>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CO"/>
          </a:p>
        </c:txPr>
        <c:crossAx val="1465769040"/>
        <c:crosses val="autoZero"/>
        <c:auto val="1"/>
        <c:lblAlgn val="ctr"/>
        <c:lblOffset val="100"/>
        <c:noMultiLvlLbl val="0"/>
      </c:catAx>
      <c:valAx>
        <c:axId val="1465769040"/>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00_);_(&quot;$&quot;* \(#,##0.0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CO"/>
          </a:p>
        </c:txPr>
        <c:crossAx val="1884335344"/>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1197" b="0" i="0" u="none" strike="noStrike" kern="1200" baseline="0">
                <a:solidFill>
                  <a:schemeClr val="tx1">
                    <a:lumMod val="65000"/>
                    <a:lumOff val="35000"/>
                  </a:schemeClr>
                </a:solidFill>
                <a:latin typeface="+mn-lt"/>
                <a:ea typeface="+mn-ea"/>
                <a:cs typeface="+mn-cs"/>
              </a:defRPr>
            </a:pPr>
            <a:endParaRPr lang="es-CO"/>
          </a:p>
        </c:txPr>
      </c:dTable>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withinLinear" id="15">
  <a:schemeClr val="accent2"/>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35">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2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3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8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900"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charts/style9.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lt1"/>
    </cs:fontRef>
    <cs:defRPr sz="900"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347">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4C796EF-3E69-4AE4-AF08-72A550D32D7B}" type="doc">
      <dgm:prSet loTypeId="urn:microsoft.com/office/officeart/2009/3/layout/RandomtoResultProcess" loCatId="process" qsTypeId="urn:microsoft.com/office/officeart/2005/8/quickstyle/simple1" qsCatId="simple" csTypeId="urn:microsoft.com/office/officeart/2005/8/colors/accent1_2" csCatId="accent1" phldr="1"/>
      <dgm:spPr/>
    </dgm:pt>
    <dgm:pt modelId="{7B69615E-9A92-45D2-AF7F-756888AB1A08}">
      <dgm:prSet phldrT="[Texto]" custT="1"/>
      <dgm:spPr/>
      <dgm:t>
        <a:bodyPr/>
        <a:lstStyle/>
        <a:p>
          <a:r>
            <a:rPr lang="es-ES" sz="1800" dirty="0"/>
            <a:t>Recepción Archivo de Excel</a:t>
          </a:r>
          <a:endParaRPr lang="es-CO" sz="1800" dirty="0"/>
        </a:p>
      </dgm:t>
    </dgm:pt>
    <dgm:pt modelId="{0934364C-E75D-491D-80E7-43E828E357CE}" type="parTrans" cxnId="{C2BB740F-22D4-4F28-8C9C-942745C54D40}">
      <dgm:prSet/>
      <dgm:spPr/>
      <dgm:t>
        <a:bodyPr/>
        <a:lstStyle/>
        <a:p>
          <a:endParaRPr lang="es-CO" sz="3600"/>
        </a:p>
      </dgm:t>
    </dgm:pt>
    <dgm:pt modelId="{B756303C-0F98-42CE-91DB-BDDF6F276C24}" type="sibTrans" cxnId="{C2BB740F-22D4-4F28-8C9C-942745C54D40}">
      <dgm:prSet/>
      <dgm:spPr/>
      <dgm:t>
        <a:bodyPr/>
        <a:lstStyle/>
        <a:p>
          <a:endParaRPr lang="es-CO" sz="3600"/>
        </a:p>
      </dgm:t>
    </dgm:pt>
    <dgm:pt modelId="{D23FC0D5-1E8D-4A63-894C-220E3F94526A}">
      <dgm:prSet phldrT="[Texto]" custT="1"/>
      <dgm:spPr/>
      <dgm:t>
        <a:bodyPr/>
        <a:lstStyle/>
        <a:p>
          <a:r>
            <a:rPr lang="es-ES" sz="1100" dirty="0"/>
            <a:t>Ajustes</a:t>
          </a:r>
          <a:endParaRPr lang="es-CO" sz="1100" dirty="0"/>
        </a:p>
      </dgm:t>
    </dgm:pt>
    <dgm:pt modelId="{F7635491-3B02-4233-B13B-7A9FD0551A92}" type="parTrans" cxnId="{65449054-DD1E-4CA9-8044-BC4FB992E819}">
      <dgm:prSet/>
      <dgm:spPr/>
      <dgm:t>
        <a:bodyPr/>
        <a:lstStyle/>
        <a:p>
          <a:endParaRPr lang="es-CO" sz="3600"/>
        </a:p>
      </dgm:t>
    </dgm:pt>
    <dgm:pt modelId="{97C4384C-5652-4FE9-B8C0-9BFC7CADBEDD}" type="sibTrans" cxnId="{65449054-DD1E-4CA9-8044-BC4FB992E819}">
      <dgm:prSet/>
      <dgm:spPr/>
      <dgm:t>
        <a:bodyPr/>
        <a:lstStyle/>
        <a:p>
          <a:endParaRPr lang="es-CO" sz="3600"/>
        </a:p>
      </dgm:t>
    </dgm:pt>
    <dgm:pt modelId="{FEC1DC0A-6C4F-439D-B2EF-7937C236E3BB}">
      <dgm:prSet phldrT="[Texto]" custT="1"/>
      <dgm:spPr/>
      <dgm:t>
        <a:bodyPr/>
        <a:lstStyle/>
        <a:p>
          <a:r>
            <a:rPr lang="es-ES" sz="1100" dirty="0"/>
            <a:t>Admisión </a:t>
          </a:r>
          <a:endParaRPr lang="es-CO" sz="1100" dirty="0"/>
        </a:p>
      </dgm:t>
    </dgm:pt>
    <dgm:pt modelId="{FA51C553-A135-40AC-921D-303FAC9B5D61}" type="parTrans" cxnId="{D14C5882-A738-4B7D-AE68-F761EC8183FB}">
      <dgm:prSet/>
      <dgm:spPr/>
      <dgm:t>
        <a:bodyPr/>
        <a:lstStyle/>
        <a:p>
          <a:endParaRPr lang="es-CO" sz="3600"/>
        </a:p>
      </dgm:t>
    </dgm:pt>
    <dgm:pt modelId="{77A87854-AA9B-4F6A-AE48-3EB378FDD3BB}" type="sibTrans" cxnId="{D14C5882-A738-4B7D-AE68-F761EC8183FB}">
      <dgm:prSet/>
      <dgm:spPr/>
      <dgm:t>
        <a:bodyPr/>
        <a:lstStyle/>
        <a:p>
          <a:endParaRPr lang="es-CO" sz="3600"/>
        </a:p>
      </dgm:t>
    </dgm:pt>
    <dgm:pt modelId="{07CAA835-2896-4C89-B0B9-E68C7E961447}">
      <dgm:prSet phldrT="[Texto]" custT="1"/>
      <dgm:spPr/>
      <dgm:t>
        <a:bodyPr/>
        <a:lstStyle/>
        <a:p>
          <a:r>
            <a:rPr lang="es-ES" sz="2000" dirty="0"/>
            <a:t>Revisión preliminar</a:t>
          </a:r>
          <a:endParaRPr lang="es-CO" sz="2000" dirty="0"/>
        </a:p>
      </dgm:t>
    </dgm:pt>
    <dgm:pt modelId="{88EB8DB3-1784-4D5B-B751-E382C9C98F89}" type="parTrans" cxnId="{0C7BF567-3D30-418B-9097-571889870B67}">
      <dgm:prSet/>
      <dgm:spPr/>
      <dgm:t>
        <a:bodyPr/>
        <a:lstStyle/>
        <a:p>
          <a:endParaRPr lang="es-CO" sz="3600"/>
        </a:p>
      </dgm:t>
    </dgm:pt>
    <dgm:pt modelId="{0A5D4EA9-1660-467A-BA60-F08F137655A3}" type="sibTrans" cxnId="{0C7BF567-3D30-418B-9097-571889870B67}">
      <dgm:prSet/>
      <dgm:spPr/>
      <dgm:t>
        <a:bodyPr/>
        <a:lstStyle/>
        <a:p>
          <a:endParaRPr lang="es-CO" sz="3600"/>
        </a:p>
      </dgm:t>
    </dgm:pt>
    <dgm:pt modelId="{45159FD2-81AB-4FFF-BDB9-1B408C460F5D}">
      <dgm:prSet phldrT="[Texto]" custT="1"/>
      <dgm:spPr/>
      <dgm:t>
        <a:bodyPr/>
        <a:lstStyle/>
        <a:p>
          <a:r>
            <a:rPr lang="es-ES" sz="2000" dirty="0"/>
            <a:t>Admisión</a:t>
          </a:r>
          <a:endParaRPr lang="es-CO" sz="2000" dirty="0"/>
        </a:p>
      </dgm:t>
    </dgm:pt>
    <dgm:pt modelId="{52AC2DED-2CC4-48B8-B0B8-6D566C7D4604}" type="parTrans" cxnId="{644D6819-7242-4FD2-8BD5-862B441538E2}">
      <dgm:prSet/>
      <dgm:spPr/>
      <dgm:t>
        <a:bodyPr/>
        <a:lstStyle/>
        <a:p>
          <a:endParaRPr lang="es-CO" sz="3600"/>
        </a:p>
      </dgm:t>
    </dgm:pt>
    <dgm:pt modelId="{EDDDB040-0FDC-4990-B393-654CE6FA52BE}" type="sibTrans" cxnId="{644D6819-7242-4FD2-8BD5-862B441538E2}">
      <dgm:prSet/>
      <dgm:spPr/>
      <dgm:t>
        <a:bodyPr/>
        <a:lstStyle/>
        <a:p>
          <a:endParaRPr lang="es-CO" sz="3600"/>
        </a:p>
      </dgm:t>
    </dgm:pt>
    <dgm:pt modelId="{B8177F77-9E9C-4792-BB96-965C7C539C54}">
      <dgm:prSet phldrT="[Texto]" custT="1"/>
      <dgm:spPr/>
      <dgm:t>
        <a:bodyPr/>
        <a:lstStyle/>
        <a:p>
          <a:r>
            <a:rPr lang="es-ES" sz="2000" dirty="0"/>
            <a:t>Revisión detallada de información y soportes</a:t>
          </a:r>
          <a:endParaRPr lang="es-CO" sz="2000" dirty="0"/>
        </a:p>
      </dgm:t>
    </dgm:pt>
    <dgm:pt modelId="{0DE504D3-2FA7-4FC2-A069-8839F11AEC66}" type="parTrans" cxnId="{43E5F397-3575-421F-9D16-ACEA5B3EC4E9}">
      <dgm:prSet/>
      <dgm:spPr/>
      <dgm:t>
        <a:bodyPr/>
        <a:lstStyle/>
        <a:p>
          <a:endParaRPr lang="es-CO" sz="3600"/>
        </a:p>
      </dgm:t>
    </dgm:pt>
    <dgm:pt modelId="{547CAEB8-746B-40E0-ADE9-912D6E51DD2F}" type="sibTrans" cxnId="{43E5F397-3575-421F-9D16-ACEA5B3EC4E9}">
      <dgm:prSet/>
      <dgm:spPr/>
      <dgm:t>
        <a:bodyPr/>
        <a:lstStyle/>
        <a:p>
          <a:endParaRPr lang="es-CO" sz="3600"/>
        </a:p>
      </dgm:t>
    </dgm:pt>
    <dgm:pt modelId="{DC201ED1-B13D-4A56-A4AD-7EB0E59D15C4}">
      <dgm:prSet phldrT="[Texto]" custT="1"/>
      <dgm:spPr/>
      <dgm:t>
        <a:bodyPr/>
        <a:lstStyle/>
        <a:p>
          <a:r>
            <a:rPr lang="es-ES" sz="1100" dirty="0"/>
            <a:t>Remisión de cupón</a:t>
          </a:r>
          <a:endParaRPr lang="es-CO" sz="1100" dirty="0"/>
        </a:p>
      </dgm:t>
    </dgm:pt>
    <dgm:pt modelId="{D84F3B3C-092B-4AB2-ADAC-A8B3301D79A3}" type="parTrans" cxnId="{3FCC9023-2741-4C2C-B15D-4C23EA60351A}">
      <dgm:prSet/>
      <dgm:spPr/>
      <dgm:t>
        <a:bodyPr/>
        <a:lstStyle/>
        <a:p>
          <a:endParaRPr lang="es-CO" sz="3600"/>
        </a:p>
      </dgm:t>
    </dgm:pt>
    <dgm:pt modelId="{F895DA38-91CB-41EF-AA10-80032BE6D53A}" type="sibTrans" cxnId="{3FCC9023-2741-4C2C-B15D-4C23EA60351A}">
      <dgm:prSet/>
      <dgm:spPr/>
      <dgm:t>
        <a:bodyPr/>
        <a:lstStyle/>
        <a:p>
          <a:endParaRPr lang="es-CO" sz="3600"/>
        </a:p>
      </dgm:t>
    </dgm:pt>
    <dgm:pt modelId="{7AAF39BE-E7F3-41ED-A163-3EF059E6385C}">
      <dgm:prSet phldrT="[Texto]" custT="1"/>
      <dgm:spPr/>
      <dgm:t>
        <a:bodyPr/>
        <a:lstStyle/>
        <a:p>
          <a:r>
            <a:rPr lang="es-ES" sz="1100" dirty="0"/>
            <a:t>Recaudo de valor neto gestión de depositarios (Ingreso -  Gasto)</a:t>
          </a:r>
          <a:endParaRPr lang="es-CO" sz="1100" dirty="0"/>
        </a:p>
      </dgm:t>
    </dgm:pt>
    <dgm:pt modelId="{A0C610A4-6E7E-4AA2-9F9D-608789D4D8E6}" type="parTrans" cxnId="{706F7F60-EE0A-42A2-8400-7966BC29AFE3}">
      <dgm:prSet/>
      <dgm:spPr/>
      <dgm:t>
        <a:bodyPr/>
        <a:lstStyle/>
        <a:p>
          <a:endParaRPr lang="es-CO" sz="3600"/>
        </a:p>
      </dgm:t>
    </dgm:pt>
    <dgm:pt modelId="{6B33082F-1593-4B52-B948-80E4AF42F84C}" type="sibTrans" cxnId="{706F7F60-EE0A-42A2-8400-7966BC29AFE3}">
      <dgm:prSet/>
      <dgm:spPr/>
      <dgm:t>
        <a:bodyPr/>
        <a:lstStyle/>
        <a:p>
          <a:endParaRPr lang="es-CO" sz="3600"/>
        </a:p>
      </dgm:t>
    </dgm:pt>
    <dgm:pt modelId="{B9882E8A-68D0-48B2-AF79-25CE638C5820}" type="pres">
      <dgm:prSet presAssocID="{A4C796EF-3E69-4AE4-AF08-72A550D32D7B}" presName="Name0" presStyleCnt="0">
        <dgm:presLayoutVars>
          <dgm:dir/>
          <dgm:animOne val="branch"/>
          <dgm:animLvl val="lvl"/>
        </dgm:presLayoutVars>
      </dgm:prSet>
      <dgm:spPr/>
    </dgm:pt>
    <dgm:pt modelId="{FCD7EC75-D491-40F5-95E5-9283EDFCC98E}" type="pres">
      <dgm:prSet presAssocID="{7B69615E-9A92-45D2-AF7F-756888AB1A08}" presName="chaos" presStyleCnt="0"/>
      <dgm:spPr/>
    </dgm:pt>
    <dgm:pt modelId="{144BCEDD-3F5B-4189-91E7-0AD9B4001006}" type="pres">
      <dgm:prSet presAssocID="{7B69615E-9A92-45D2-AF7F-756888AB1A08}" presName="parTx1" presStyleLbl="revTx" presStyleIdx="0" presStyleCnt="5"/>
      <dgm:spPr/>
    </dgm:pt>
    <dgm:pt modelId="{E2EE0B90-C32A-49FA-8DAC-A92FE8DD5E8C}" type="pres">
      <dgm:prSet presAssocID="{7B69615E-9A92-45D2-AF7F-756888AB1A08}" presName="c1" presStyleLbl="node1" presStyleIdx="0" presStyleCnt="19"/>
      <dgm:spPr/>
    </dgm:pt>
    <dgm:pt modelId="{08B3F033-9554-44B4-9E17-3D6E19792EF7}" type="pres">
      <dgm:prSet presAssocID="{7B69615E-9A92-45D2-AF7F-756888AB1A08}" presName="c2" presStyleLbl="node1" presStyleIdx="1" presStyleCnt="19"/>
      <dgm:spPr/>
    </dgm:pt>
    <dgm:pt modelId="{02A9DC1B-25FD-4132-B98D-7A3216BD772E}" type="pres">
      <dgm:prSet presAssocID="{7B69615E-9A92-45D2-AF7F-756888AB1A08}" presName="c3" presStyleLbl="node1" presStyleIdx="2" presStyleCnt="19"/>
      <dgm:spPr/>
    </dgm:pt>
    <dgm:pt modelId="{E920B7B5-956C-4C36-87A9-96DBC9A3C408}" type="pres">
      <dgm:prSet presAssocID="{7B69615E-9A92-45D2-AF7F-756888AB1A08}" presName="c4" presStyleLbl="node1" presStyleIdx="3" presStyleCnt="19"/>
      <dgm:spPr/>
    </dgm:pt>
    <dgm:pt modelId="{AAF8E1AF-F26B-4923-8714-140BC7B232E9}" type="pres">
      <dgm:prSet presAssocID="{7B69615E-9A92-45D2-AF7F-756888AB1A08}" presName="c5" presStyleLbl="node1" presStyleIdx="4" presStyleCnt="19"/>
      <dgm:spPr/>
    </dgm:pt>
    <dgm:pt modelId="{2740189F-A041-4BDA-AC6A-6BD2D191AD65}" type="pres">
      <dgm:prSet presAssocID="{7B69615E-9A92-45D2-AF7F-756888AB1A08}" presName="c6" presStyleLbl="node1" presStyleIdx="5" presStyleCnt="19"/>
      <dgm:spPr/>
    </dgm:pt>
    <dgm:pt modelId="{26C4503A-E4E2-473F-B4C5-54D925A58F11}" type="pres">
      <dgm:prSet presAssocID="{7B69615E-9A92-45D2-AF7F-756888AB1A08}" presName="c7" presStyleLbl="node1" presStyleIdx="6" presStyleCnt="19"/>
      <dgm:spPr/>
    </dgm:pt>
    <dgm:pt modelId="{71CE3452-C250-427B-B758-42391339DA5B}" type="pres">
      <dgm:prSet presAssocID="{7B69615E-9A92-45D2-AF7F-756888AB1A08}" presName="c8" presStyleLbl="node1" presStyleIdx="7" presStyleCnt="19"/>
      <dgm:spPr/>
    </dgm:pt>
    <dgm:pt modelId="{D8112722-5505-44F4-B2C8-0F6B1D3217E3}" type="pres">
      <dgm:prSet presAssocID="{7B69615E-9A92-45D2-AF7F-756888AB1A08}" presName="c9" presStyleLbl="node1" presStyleIdx="8" presStyleCnt="19"/>
      <dgm:spPr/>
    </dgm:pt>
    <dgm:pt modelId="{93AFB9DB-5F7C-4438-8CFF-9C29B6B0B966}" type="pres">
      <dgm:prSet presAssocID="{7B69615E-9A92-45D2-AF7F-756888AB1A08}" presName="c10" presStyleLbl="node1" presStyleIdx="9" presStyleCnt="19"/>
      <dgm:spPr/>
    </dgm:pt>
    <dgm:pt modelId="{AAF3281F-A174-41B1-9825-1715554B070A}" type="pres">
      <dgm:prSet presAssocID="{7B69615E-9A92-45D2-AF7F-756888AB1A08}" presName="c11" presStyleLbl="node1" presStyleIdx="10" presStyleCnt="19"/>
      <dgm:spPr/>
    </dgm:pt>
    <dgm:pt modelId="{319EAF1C-3906-423D-9EEE-ADC4F65BA181}" type="pres">
      <dgm:prSet presAssocID="{7B69615E-9A92-45D2-AF7F-756888AB1A08}" presName="c12" presStyleLbl="node1" presStyleIdx="11" presStyleCnt="19"/>
      <dgm:spPr/>
    </dgm:pt>
    <dgm:pt modelId="{5283D159-C0E5-4D55-B021-8097C7FE912B}" type="pres">
      <dgm:prSet presAssocID="{7B69615E-9A92-45D2-AF7F-756888AB1A08}" presName="c13" presStyleLbl="node1" presStyleIdx="12" presStyleCnt="19"/>
      <dgm:spPr/>
    </dgm:pt>
    <dgm:pt modelId="{81BFB8E7-CC2A-48B3-88E1-89DA5EB355BA}" type="pres">
      <dgm:prSet presAssocID="{7B69615E-9A92-45D2-AF7F-756888AB1A08}" presName="c14" presStyleLbl="node1" presStyleIdx="13" presStyleCnt="19"/>
      <dgm:spPr/>
    </dgm:pt>
    <dgm:pt modelId="{2FC3E877-F8CD-4812-BFA9-FEB368D87ACE}" type="pres">
      <dgm:prSet presAssocID="{7B69615E-9A92-45D2-AF7F-756888AB1A08}" presName="c15" presStyleLbl="node1" presStyleIdx="14" presStyleCnt="19"/>
      <dgm:spPr/>
    </dgm:pt>
    <dgm:pt modelId="{8470217A-840B-48A2-B82C-1E98C134ED8B}" type="pres">
      <dgm:prSet presAssocID="{7B69615E-9A92-45D2-AF7F-756888AB1A08}" presName="c16" presStyleLbl="node1" presStyleIdx="15" presStyleCnt="19"/>
      <dgm:spPr/>
    </dgm:pt>
    <dgm:pt modelId="{6A94C01B-C9DC-4C79-898D-C78007C05F83}" type="pres">
      <dgm:prSet presAssocID="{7B69615E-9A92-45D2-AF7F-756888AB1A08}" presName="c17" presStyleLbl="node1" presStyleIdx="16" presStyleCnt="19"/>
      <dgm:spPr/>
    </dgm:pt>
    <dgm:pt modelId="{BD761630-ABB5-44FB-B200-779F05B26A03}" type="pres">
      <dgm:prSet presAssocID="{7B69615E-9A92-45D2-AF7F-756888AB1A08}" presName="c18" presStyleLbl="node1" presStyleIdx="17" presStyleCnt="19"/>
      <dgm:spPr/>
    </dgm:pt>
    <dgm:pt modelId="{2274BC6F-4C0A-4AA1-9DC0-9CB84C17DAB7}" type="pres">
      <dgm:prSet presAssocID="{B756303C-0F98-42CE-91DB-BDDF6F276C24}" presName="chevronComposite1" presStyleCnt="0"/>
      <dgm:spPr/>
    </dgm:pt>
    <dgm:pt modelId="{2D01CD48-C202-4E88-97C1-DDB2C13B411B}" type="pres">
      <dgm:prSet presAssocID="{B756303C-0F98-42CE-91DB-BDDF6F276C24}" presName="chevron1" presStyleLbl="sibTrans2D1" presStyleIdx="0" presStyleCnt="3"/>
      <dgm:spPr/>
    </dgm:pt>
    <dgm:pt modelId="{9E8ACD54-82A7-43DE-AEEA-5EB5BA74FD43}" type="pres">
      <dgm:prSet presAssocID="{B756303C-0F98-42CE-91DB-BDDF6F276C24}" presName="spChevron1" presStyleCnt="0"/>
      <dgm:spPr/>
    </dgm:pt>
    <dgm:pt modelId="{1E8456FD-4609-49EF-80B8-323AF474AF18}" type="pres">
      <dgm:prSet presAssocID="{07CAA835-2896-4C89-B0B9-E68C7E961447}" presName="middle" presStyleCnt="0"/>
      <dgm:spPr/>
    </dgm:pt>
    <dgm:pt modelId="{28EB6EAC-79FA-4C1E-BE43-5ABCAE12A3ED}" type="pres">
      <dgm:prSet presAssocID="{07CAA835-2896-4C89-B0B9-E68C7E961447}" presName="parTxMid" presStyleLbl="revTx" presStyleIdx="1" presStyleCnt="5"/>
      <dgm:spPr/>
    </dgm:pt>
    <dgm:pt modelId="{87A6BEC4-BE86-44B2-8887-8EF9B8EEBB63}" type="pres">
      <dgm:prSet presAssocID="{07CAA835-2896-4C89-B0B9-E68C7E961447}" presName="desTxMid" presStyleLbl="revTx" presStyleIdx="2" presStyleCnt="5">
        <dgm:presLayoutVars>
          <dgm:bulletEnabled val="1"/>
        </dgm:presLayoutVars>
      </dgm:prSet>
      <dgm:spPr/>
    </dgm:pt>
    <dgm:pt modelId="{4A24E90A-964C-48AC-812F-EC407A191109}" type="pres">
      <dgm:prSet presAssocID="{07CAA835-2896-4C89-B0B9-E68C7E961447}" presName="spMid" presStyleCnt="0"/>
      <dgm:spPr/>
    </dgm:pt>
    <dgm:pt modelId="{DA0D30C5-C63A-492D-ADBE-36F852C2E1E3}" type="pres">
      <dgm:prSet presAssocID="{0A5D4EA9-1660-467A-BA60-F08F137655A3}" presName="chevronComposite1" presStyleCnt="0"/>
      <dgm:spPr/>
    </dgm:pt>
    <dgm:pt modelId="{7E009FD8-2881-420A-BDA1-2D0811206CA6}" type="pres">
      <dgm:prSet presAssocID="{0A5D4EA9-1660-467A-BA60-F08F137655A3}" presName="chevron1" presStyleLbl="sibTrans2D1" presStyleIdx="1" presStyleCnt="3"/>
      <dgm:spPr/>
    </dgm:pt>
    <dgm:pt modelId="{FB519471-31D4-4143-8935-09BCD92BA6E9}" type="pres">
      <dgm:prSet presAssocID="{0A5D4EA9-1660-467A-BA60-F08F137655A3}" presName="spChevron1" presStyleCnt="0"/>
      <dgm:spPr/>
    </dgm:pt>
    <dgm:pt modelId="{C20A3E78-AF4D-4E7C-B7AB-812A787376A4}" type="pres">
      <dgm:prSet presAssocID="{B8177F77-9E9C-4792-BB96-965C7C539C54}" presName="middle" presStyleCnt="0"/>
      <dgm:spPr/>
    </dgm:pt>
    <dgm:pt modelId="{7F37915E-D613-41CF-BCD2-BEDDD805902B}" type="pres">
      <dgm:prSet presAssocID="{B8177F77-9E9C-4792-BB96-965C7C539C54}" presName="parTxMid" presStyleLbl="revTx" presStyleIdx="3" presStyleCnt="5"/>
      <dgm:spPr/>
    </dgm:pt>
    <dgm:pt modelId="{34825C47-5396-4284-BFE0-72C1ADC5EF77}" type="pres">
      <dgm:prSet presAssocID="{B8177F77-9E9C-4792-BB96-965C7C539C54}" presName="spMid" presStyleCnt="0"/>
      <dgm:spPr/>
    </dgm:pt>
    <dgm:pt modelId="{4F44609F-1AFB-4655-BE6A-E090942CE2F6}" type="pres">
      <dgm:prSet presAssocID="{547CAEB8-746B-40E0-ADE9-912D6E51DD2F}" presName="chevronComposite1" presStyleCnt="0"/>
      <dgm:spPr/>
    </dgm:pt>
    <dgm:pt modelId="{0AD2DE46-9EED-4599-9E3F-623BC89B8E29}" type="pres">
      <dgm:prSet presAssocID="{547CAEB8-746B-40E0-ADE9-912D6E51DD2F}" presName="chevron1" presStyleLbl="sibTrans2D1" presStyleIdx="2" presStyleCnt="3"/>
      <dgm:spPr/>
    </dgm:pt>
    <dgm:pt modelId="{84BD1A6E-9C26-4870-8DE4-0509B35A78DB}" type="pres">
      <dgm:prSet presAssocID="{547CAEB8-746B-40E0-ADE9-912D6E51DD2F}" presName="spChevron1" presStyleCnt="0"/>
      <dgm:spPr/>
    </dgm:pt>
    <dgm:pt modelId="{6861AE6F-2A74-4F88-90AA-E610FDEA4BB2}" type="pres">
      <dgm:prSet presAssocID="{45159FD2-81AB-4FFF-BDB9-1B408C460F5D}" presName="last" presStyleCnt="0"/>
      <dgm:spPr/>
    </dgm:pt>
    <dgm:pt modelId="{AE4D87C7-7948-4B47-858C-B161FA2F762E}" type="pres">
      <dgm:prSet presAssocID="{45159FD2-81AB-4FFF-BDB9-1B408C460F5D}" presName="circleTx" presStyleLbl="node1" presStyleIdx="18" presStyleCnt="19"/>
      <dgm:spPr/>
    </dgm:pt>
    <dgm:pt modelId="{33175D7E-6CC2-4504-AEE0-FD24C53FA529}" type="pres">
      <dgm:prSet presAssocID="{45159FD2-81AB-4FFF-BDB9-1B408C460F5D}" presName="desTxN" presStyleLbl="revTx" presStyleIdx="4" presStyleCnt="5">
        <dgm:presLayoutVars>
          <dgm:bulletEnabled val="1"/>
        </dgm:presLayoutVars>
      </dgm:prSet>
      <dgm:spPr/>
    </dgm:pt>
    <dgm:pt modelId="{D79B367E-82AA-4255-BD77-323094022136}" type="pres">
      <dgm:prSet presAssocID="{45159FD2-81AB-4FFF-BDB9-1B408C460F5D}" presName="spN" presStyleCnt="0"/>
      <dgm:spPr/>
    </dgm:pt>
  </dgm:ptLst>
  <dgm:cxnLst>
    <dgm:cxn modelId="{C2BB740F-22D4-4F28-8C9C-942745C54D40}" srcId="{A4C796EF-3E69-4AE4-AF08-72A550D32D7B}" destId="{7B69615E-9A92-45D2-AF7F-756888AB1A08}" srcOrd="0" destOrd="0" parTransId="{0934364C-E75D-491D-80E7-43E828E357CE}" sibTransId="{B756303C-0F98-42CE-91DB-BDDF6F276C24}"/>
    <dgm:cxn modelId="{CADF7617-D338-43D3-AEBD-88099E82748E}" type="presOf" srcId="{FEC1DC0A-6C4F-439D-B2EF-7937C236E3BB}" destId="{33175D7E-6CC2-4504-AEE0-FD24C53FA529}" srcOrd="0" destOrd="1" presId="urn:microsoft.com/office/officeart/2009/3/layout/RandomtoResultProcess"/>
    <dgm:cxn modelId="{644D6819-7242-4FD2-8BD5-862B441538E2}" srcId="{A4C796EF-3E69-4AE4-AF08-72A550D32D7B}" destId="{45159FD2-81AB-4FFF-BDB9-1B408C460F5D}" srcOrd="3" destOrd="0" parTransId="{52AC2DED-2CC4-48B8-B0B8-6D566C7D4604}" sibTransId="{EDDDB040-0FDC-4990-B393-654CE6FA52BE}"/>
    <dgm:cxn modelId="{3FCC9023-2741-4C2C-B15D-4C23EA60351A}" srcId="{07CAA835-2896-4C89-B0B9-E68C7E961447}" destId="{DC201ED1-B13D-4A56-A4AD-7EB0E59D15C4}" srcOrd="0" destOrd="0" parTransId="{D84F3B3C-092B-4AB2-ADAC-A8B3301D79A3}" sibTransId="{F895DA38-91CB-41EF-AA10-80032BE6D53A}"/>
    <dgm:cxn modelId="{28B22127-ED5A-4901-83B8-7038F0153EA8}" type="presOf" srcId="{7B69615E-9A92-45D2-AF7F-756888AB1A08}" destId="{144BCEDD-3F5B-4189-91E7-0AD9B4001006}" srcOrd="0" destOrd="0" presId="urn:microsoft.com/office/officeart/2009/3/layout/RandomtoResultProcess"/>
    <dgm:cxn modelId="{1351435C-3C3E-4488-9D69-1C465E3553F1}" type="presOf" srcId="{7AAF39BE-E7F3-41ED-A163-3EF059E6385C}" destId="{87A6BEC4-BE86-44B2-8887-8EF9B8EEBB63}" srcOrd="0" destOrd="1" presId="urn:microsoft.com/office/officeart/2009/3/layout/RandomtoResultProcess"/>
    <dgm:cxn modelId="{706F7F60-EE0A-42A2-8400-7966BC29AFE3}" srcId="{07CAA835-2896-4C89-B0B9-E68C7E961447}" destId="{7AAF39BE-E7F3-41ED-A163-3EF059E6385C}" srcOrd="1" destOrd="0" parTransId="{A0C610A4-6E7E-4AA2-9F9D-608789D4D8E6}" sibTransId="{6B33082F-1593-4B52-B948-80E4AF42F84C}"/>
    <dgm:cxn modelId="{0C7BF567-3D30-418B-9097-571889870B67}" srcId="{A4C796EF-3E69-4AE4-AF08-72A550D32D7B}" destId="{07CAA835-2896-4C89-B0B9-E68C7E961447}" srcOrd="1" destOrd="0" parTransId="{88EB8DB3-1784-4D5B-B751-E382C9C98F89}" sibTransId="{0A5D4EA9-1660-467A-BA60-F08F137655A3}"/>
    <dgm:cxn modelId="{A20B984B-DD40-4690-82CB-8DB340568B0D}" type="presOf" srcId="{07CAA835-2896-4C89-B0B9-E68C7E961447}" destId="{28EB6EAC-79FA-4C1E-BE43-5ABCAE12A3ED}" srcOrd="0" destOrd="0" presId="urn:microsoft.com/office/officeart/2009/3/layout/RandomtoResultProcess"/>
    <dgm:cxn modelId="{67610F71-D1C6-42FD-AFA7-A11E85275245}" type="presOf" srcId="{B8177F77-9E9C-4792-BB96-965C7C539C54}" destId="{7F37915E-D613-41CF-BCD2-BEDDD805902B}" srcOrd="0" destOrd="0" presId="urn:microsoft.com/office/officeart/2009/3/layout/RandomtoResultProcess"/>
    <dgm:cxn modelId="{65449054-DD1E-4CA9-8044-BC4FB992E819}" srcId="{45159FD2-81AB-4FFF-BDB9-1B408C460F5D}" destId="{D23FC0D5-1E8D-4A63-894C-220E3F94526A}" srcOrd="0" destOrd="0" parTransId="{F7635491-3B02-4233-B13B-7A9FD0551A92}" sibTransId="{97C4384C-5652-4FE9-B8C0-9BFC7CADBEDD}"/>
    <dgm:cxn modelId="{D14C5882-A738-4B7D-AE68-F761EC8183FB}" srcId="{45159FD2-81AB-4FFF-BDB9-1B408C460F5D}" destId="{FEC1DC0A-6C4F-439D-B2EF-7937C236E3BB}" srcOrd="1" destOrd="0" parTransId="{FA51C553-A135-40AC-921D-303FAC9B5D61}" sibTransId="{77A87854-AA9B-4F6A-AE48-3EB378FDD3BB}"/>
    <dgm:cxn modelId="{312B2495-0ECF-4923-8214-7560AA7D9456}" type="presOf" srcId="{45159FD2-81AB-4FFF-BDB9-1B408C460F5D}" destId="{AE4D87C7-7948-4B47-858C-B161FA2F762E}" srcOrd="0" destOrd="0" presId="urn:microsoft.com/office/officeart/2009/3/layout/RandomtoResultProcess"/>
    <dgm:cxn modelId="{43E5F397-3575-421F-9D16-ACEA5B3EC4E9}" srcId="{A4C796EF-3E69-4AE4-AF08-72A550D32D7B}" destId="{B8177F77-9E9C-4792-BB96-965C7C539C54}" srcOrd="2" destOrd="0" parTransId="{0DE504D3-2FA7-4FC2-A069-8839F11AEC66}" sibTransId="{547CAEB8-746B-40E0-ADE9-912D6E51DD2F}"/>
    <dgm:cxn modelId="{323EA9A6-5023-40FD-B123-2E2501A2DA4C}" type="presOf" srcId="{A4C796EF-3E69-4AE4-AF08-72A550D32D7B}" destId="{B9882E8A-68D0-48B2-AF79-25CE638C5820}" srcOrd="0" destOrd="0" presId="urn:microsoft.com/office/officeart/2009/3/layout/RandomtoResultProcess"/>
    <dgm:cxn modelId="{742097B6-3B50-4920-B5D3-9346918E4EAB}" type="presOf" srcId="{DC201ED1-B13D-4A56-A4AD-7EB0E59D15C4}" destId="{87A6BEC4-BE86-44B2-8887-8EF9B8EEBB63}" srcOrd="0" destOrd="0" presId="urn:microsoft.com/office/officeart/2009/3/layout/RandomtoResultProcess"/>
    <dgm:cxn modelId="{68FAFFFC-77E3-4F6F-8A7E-F96622A598D5}" type="presOf" srcId="{D23FC0D5-1E8D-4A63-894C-220E3F94526A}" destId="{33175D7E-6CC2-4504-AEE0-FD24C53FA529}" srcOrd="0" destOrd="0" presId="urn:microsoft.com/office/officeart/2009/3/layout/RandomtoResultProcess"/>
    <dgm:cxn modelId="{4B8F95A6-B753-4106-84C8-EE52A54A8D80}" type="presParOf" srcId="{B9882E8A-68D0-48B2-AF79-25CE638C5820}" destId="{FCD7EC75-D491-40F5-95E5-9283EDFCC98E}" srcOrd="0" destOrd="0" presId="urn:microsoft.com/office/officeart/2009/3/layout/RandomtoResultProcess"/>
    <dgm:cxn modelId="{1723A986-F844-475D-91BE-6121BDE8C4A4}" type="presParOf" srcId="{FCD7EC75-D491-40F5-95E5-9283EDFCC98E}" destId="{144BCEDD-3F5B-4189-91E7-0AD9B4001006}" srcOrd="0" destOrd="0" presId="urn:microsoft.com/office/officeart/2009/3/layout/RandomtoResultProcess"/>
    <dgm:cxn modelId="{03A98BE0-083E-42BE-B853-9AFA1970275F}" type="presParOf" srcId="{FCD7EC75-D491-40F5-95E5-9283EDFCC98E}" destId="{E2EE0B90-C32A-49FA-8DAC-A92FE8DD5E8C}" srcOrd="1" destOrd="0" presId="urn:microsoft.com/office/officeart/2009/3/layout/RandomtoResultProcess"/>
    <dgm:cxn modelId="{4B2EA3FA-6BFD-428F-963B-505D36E4C1A4}" type="presParOf" srcId="{FCD7EC75-D491-40F5-95E5-9283EDFCC98E}" destId="{08B3F033-9554-44B4-9E17-3D6E19792EF7}" srcOrd="2" destOrd="0" presId="urn:microsoft.com/office/officeart/2009/3/layout/RandomtoResultProcess"/>
    <dgm:cxn modelId="{98FDA1FE-0BD2-4026-A123-9E6F7A0CF6F8}" type="presParOf" srcId="{FCD7EC75-D491-40F5-95E5-9283EDFCC98E}" destId="{02A9DC1B-25FD-4132-B98D-7A3216BD772E}" srcOrd="3" destOrd="0" presId="urn:microsoft.com/office/officeart/2009/3/layout/RandomtoResultProcess"/>
    <dgm:cxn modelId="{0A4FC685-0D30-45B8-9721-A336D095F421}" type="presParOf" srcId="{FCD7EC75-D491-40F5-95E5-9283EDFCC98E}" destId="{E920B7B5-956C-4C36-87A9-96DBC9A3C408}" srcOrd="4" destOrd="0" presId="urn:microsoft.com/office/officeart/2009/3/layout/RandomtoResultProcess"/>
    <dgm:cxn modelId="{60356457-AB15-4FF8-97DE-7A15C472CF7C}" type="presParOf" srcId="{FCD7EC75-D491-40F5-95E5-9283EDFCC98E}" destId="{AAF8E1AF-F26B-4923-8714-140BC7B232E9}" srcOrd="5" destOrd="0" presId="urn:microsoft.com/office/officeart/2009/3/layout/RandomtoResultProcess"/>
    <dgm:cxn modelId="{82CDF769-5930-4F53-BDA7-8F89136C3842}" type="presParOf" srcId="{FCD7EC75-D491-40F5-95E5-9283EDFCC98E}" destId="{2740189F-A041-4BDA-AC6A-6BD2D191AD65}" srcOrd="6" destOrd="0" presId="urn:microsoft.com/office/officeart/2009/3/layout/RandomtoResultProcess"/>
    <dgm:cxn modelId="{EB6149D4-8B04-45BE-9147-B8C59075491A}" type="presParOf" srcId="{FCD7EC75-D491-40F5-95E5-9283EDFCC98E}" destId="{26C4503A-E4E2-473F-B4C5-54D925A58F11}" srcOrd="7" destOrd="0" presId="urn:microsoft.com/office/officeart/2009/3/layout/RandomtoResultProcess"/>
    <dgm:cxn modelId="{D8804DF0-7202-4AA9-96A2-ED2BEA0F5135}" type="presParOf" srcId="{FCD7EC75-D491-40F5-95E5-9283EDFCC98E}" destId="{71CE3452-C250-427B-B758-42391339DA5B}" srcOrd="8" destOrd="0" presId="urn:microsoft.com/office/officeart/2009/3/layout/RandomtoResultProcess"/>
    <dgm:cxn modelId="{C7D13F88-6E78-4E64-8BD1-B118C34E844F}" type="presParOf" srcId="{FCD7EC75-D491-40F5-95E5-9283EDFCC98E}" destId="{D8112722-5505-44F4-B2C8-0F6B1D3217E3}" srcOrd="9" destOrd="0" presId="urn:microsoft.com/office/officeart/2009/3/layout/RandomtoResultProcess"/>
    <dgm:cxn modelId="{ED353902-9332-4CBC-B4BC-40847FE16082}" type="presParOf" srcId="{FCD7EC75-D491-40F5-95E5-9283EDFCC98E}" destId="{93AFB9DB-5F7C-4438-8CFF-9C29B6B0B966}" srcOrd="10" destOrd="0" presId="urn:microsoft.com/office/officeart/2009/3/layout/RandomtoResultProcess"/>
    <dgm:cxn modelId="{0FBBAB44-739B-43D3-9794-1484A068EA7D}" type="presParOf" srcId="{FCD7EC75-D491-40F5-95E5-9283EDFCC98E}" destId="{AAF3281F-A174-41B1-9825-1715554B070A}" srcOrd="11" destOrd="0" presId="urn:microsoft.com/office/officeart/2009/3/layout/RandomtoResultProcess"/>
    <dgm:cxn modelId="{7AB2E9D1-F109-44E9-97D7-43BAF73A207E}" type="presParOf" srcId="{FCD7EC75-D491-40F5-95E5-9283EDFCC98E}" destId="{319EAF1C-3906-423D-9EEE-ADC4F65BA181}" srcOrd="12" destOrd="0" presId="urn:microsoft.com/office/officeart/2009/3/layout/RandomtoResultProcess"/>
    <dgm:cxn modelId="{2204078C-6589-470A-90FD-919B08CE2C9D}" type="presParOf" srcId="{FCD7EC75-D491-40F5-95E5-9283EDFCC98E}" destId="{5283D159-C0E5-4D55-B021-8097C7FE912B}" srcOrd="13" destOrd="0" presId="urn:microsoft.com/office/officeart/2009/3/layout/RandomtoResultProcess"/>
    <dgm:cxn modelId="{66DC54D0-527F-42FE-83BA-9699DC3A8C13}" type="presParOf" srcId="{FCD7EC75-D491-40F5-95E5-9283EDFCC98E}" destId="{81BFB8E7-CC2A-48B3-88E1-89DA5EB355BA}" srcOrd="14" destOrd="0" presId="urn:microsoft.com/office/officeart/2009/3/layout/RandomtoResultProcess"/>
    <dgm:cxn modelId="{C61DAF61-DC08-4C04-995C-E66772435B5D}" type="presParOf" srcId="{FCD7EC75-D491-40F5-95E5-9283EDFCC98E}" destId="{2FC3E877-F8CD-4812-BFA9-FEB368D87ACE}" srcOrd="15" destOrd="0" presId="urn:microsoft.com/office/officeart/2009/3/layout/RandomtoResultProcess"/>
    <dgm:cxn modelId="{4D89FCCF-CF9B-40E0-918E-1C332D1B7374}" type="presParOf" srcId="{FCD7EC75-D491-40F5-95E5-9283EDFCC98E}" destId="{8470217A-840B-48A2-B82C-1E98C134ED8B}" srcOrd="16" destOrd="0" presId="urn:microsoft.com/office/officeart/2009/3/layout/RandomtoResultProcess"/>
    <dgm:cxn modelId="{38C487F6-19BC-4FDD-AD2D-CD10EBFD8DDD}" type="presParOf" srcId="{FCD7EC75-D491-40F5-95E5-9283EDFCC98E}" destId="{6A94C01B-C9DC-4C79-898D-C78007C05F83}" srcOrd="17" destOrd="0" presId="urn:microsoft.com/office/officeart/2009/3/layout/RandomtoResultProcess"/>
    <dgm:cxn modelId="{1256BC13-54ED-4EEE-B115-4562CAE1E380}" type="presParOf" srcId="{FCD7EC75-D491-40F5-95E5-9283EDFCC98E}" destId="{BD761630-ABB5-44FB-B200-779F05B26A03}" srcOrd="18" destOrd="0" presId="urn:microsoft.com/office/officeart/2009/3/layout/RandomtoResultProcess"/>
    <dgm:cxn modelId="{E0D3765A-DA8F-4DEC-A352-11F8459A3C6B}" type="presParOf" srcId="{B9882E8A-68D0-48B2-AF79-25CE638C5820}" destId="{2274BC6F-4C0A-4AA1-9DC0-9CB84C17DAB7}" srcOrd="1" destOrd="0" presId="urn:microsoft.com/office/officeart/2009/3/layout/RandomtoResultProcess"/>
    <dgm:cxn modelId="{5F45A043-47CD-46D7-9C36-3DA2764E3DAB}" type="presParOf" srcId="{2274BC6F-4C0A-4AA1-9DC0-9CB84C17DAB7}" destId="{2D01CD48-C202-4E88-97C1-DDB2C13B411B}" srcOrd="0" destOrd="0" presId="urn:microsoft.com/office/officeart/2009/3/layout/RandomtoResultProcess"/>
    <dgm:cxn modelId="{22AA00AF-6D9B-451B-8D0E-ACBC17174E8D}" type="presParOf" srcId="{2274BC6F-4C0A-4AA1-9DC0-9CB84C17DAB7}" destId="{9E8ACD54-82A7-43DE-AEEA-5EB5BA74FD43}" srcOrd="1" destOrd="0" presId="urn:microsoft.com/office/officeart/2009/3/layout/RandomtoResultProcess"/>
    <dgm:cxn modelId="{602C21A8-5924-4509-8879-19CC597286F5}" type="presParOf" srcId="{B9882E8A-68D0-48B2-AF79-25CE638C5820}" destId="{1E8456FD-4609-49EF-80B8-323AF474AF18}" srcOrd="2" destOrd="0" presId="urn:microsoft.com/office/officeart/2009/3/layout/RandomtoResultProcess"/>
    <dgm:cxn modelId="{1A3F03AF-0625-478A-9269-37B421DB1D75}" type="presParOf" srcId="{1E8456FD-4609-49EF-80B8-323AF474AF18}" destId="{28EB6EAC-79FA-4C1E-BE43-5ABCAE12A3ED}" srcOrd="0" destOrd="0" presId="urn:microsoft.com/office/officeart/2009/3/layout/RandomtoResultProcess"/>
    <dgm:cxn modelId="{3F46CDB8-24D7-45B6-AE83-1299510E7A94}" type="presParOf" srcId="{1E8456FD-4609-49EF-80B8-323AF474AF18}" destId="{87A6BEC4-BE86-44B2-8887-8EF9B8EEBB63}" srcOrd="1" destOrd="0" presId="urn:microsoft.com/office/officeart/2009/3/layout/RandomtoResultProcess"/>
    <dgm:cxn modelId="{E5D4D4AE-F362-4B30-817E-F7D0A2D58103}" type="presParOf" srcId="{1E8456FD-4609-49EF-80B8-323AF474AF18}" destId="{4A24E90A-964C-48AC-812F-EC407A191109}" srcOrd="2" destOrd="0" presId="urn:microsoft.com/office/officeart/2009/3/layout/RandomtoResultProcess"/>
    <dgm:cxn modelId="{1F346251-5938-4569-A88B-47E0DB687B65}" type="presParOf" srcId="{B9882E8A-68D0-48B2-AF79-25CE638C5820}" destId="{DA0D30C5-C63A-492D-ADBE-36F852C2E1E3}" srcOrd="3" destOrd="0" presId="urn:microsoft.com/office/officeart/2009/3/layout/RandomtoResultProcess"/>
    <dgm:cxn modelId="{7B4410A9-633B-4233-9128-0CCEAC29E824}" type="presParOf" srcId="{DA0D30C5-C63A-492D-ADBE-36F852C2E1E3}" destId="{7E009FD8-2881-420A-BDA1-2D0811206CA6}" srcOrd="0" destOrd="0" presId="urn:microsoft.com/office/officeart/2009/3/layout/RandomtoResultProcess"/>
    <dgm:cxn modelId="{9E5E04FC-AE24-49E8-B7D6-1564A6B4592F}" type="presParOf" srcId="{DA0D30C5-C63A-492D-ADBE-36F852C2E1E3}" destId="{FB519471-31D4-4143-8935-09BCD92BA6E9}" srcOrd="1" destOrd="0" presId="urn:microsoft.com/office/officeart/2009/3/layout/RandomtoResultProcess"/>
    <dgm:cxn modelId="{11059BC3-DC6F-474B-8CAF-A46957561173}" type="presParOf" srcId="{B9882E8A-68D0-48B2-AF79-25CE638C5820}" destId="{C20A3E78-AF4D-4E7C-B7AB-812A787376A4}" srcOrd="4" destOrd="0" presId="urn:microsoft.com/office/officeart/2009/3/layout/RandomtoResultProcess"/>
    <dgm:cxn modelId="{17644175-D883-43A6-8ABA-5ECA64DEB79F}" type="presParOf" srcId="{C20A3E78-AF4D-4E7C-B7AB-812A787376A4}" destId="{7F37915E-D613-41CF-BCD2-BEDDD805902B}" srcOrd="0" destOrd="0" presId="urn:microsoft.com/office/officeart/2009/3/layout/RandomtoResultProcess"/>
    <dgm:cxn modelId="{45660B20-7CBF-4DE9-B7E0-D649834871E0}" type="presParOf" srcId="{C20A3E78-AF4D-4E7C-B7AB-812A787376A4}" destId="{34825C47-5396-4284-BFE0-72C1ADC5EF77}" srcOrd="1" destOrd="0" presId="urn:microsoft.com/office/officeart/2009/3/layout/RandomtoResultProcess"/>
    <dgm:cxn modelId="{E16812A4-0294-4480-8EFA-59C7C9551589}" type="presParOf" srcId="{B9882E8A-68D0-48B2-AF79-25CE638C5820}" destId="{4F44609F-1AFB-4655-BE6A-E090942CE2F6}" srcOrd="5" destOrd="0" presId="urn:microsoft.com/office/officeart/2009/3/layout/RandomtoResultProcess"/>
    <dgm:cxn modelId="{C2FA9D8E-9B47-4CD3-A007-2A65B8DBC5C5}" type="presParOf" srcId="{4F44609F-1AFB-4655-BE6A-E090942CE2F6}" destId="{0AD2DE46-9EED-4599-9E3F-623BC89B8E29}" srcOrd="0" destOrd="0" presId="urn:microsoft.com/office/officeart/2009/3/layout/RandomtoResultProcess"/>
    <dgm:cxn modelId="{EE9A5177-5E62-4092-BB12-B14B7D7FF7BA}" type="presParOf" srcId="{4F44609F-1AFB-4655-BE6A-E090942CE2F6}" destId="{84BD1A6E-9C26-4870-8DE4-0509B35A78DB}" srcOrd="1" destOrd="0" presId="urn:microsoft.com/office/officeart/2009/3/layout/RandomtoResultProcess"/>
    <dgm:cxn modelId="{D2B12CE9-6A2D-4A31-92A7-B9BCB6B72D5C}" type="presParOf" srcId="{B9882E8A-68D0-48B2-AF79-25CE638C5820}" destId="{6861AE6F-2A74-4F88-90AA-E610FDEA4BB2}" srcOrd="6" destOrd="0" presId="urn:microsoft.com/office/officeart/2009/3/layout/RandomtoResultProcess"/>
    <dgm:cxn modelId="{04D69A83-7BA0-40F1-B434-936F3D5ED624}" type="presParOf" srcId="{6861AE6F-2A74-4F88-90AA-E610FDEA4BB2}" destId="{AE4D87C7-7948-4B47-858C-B161FA2F762E}" srcOrd="0" destOrd="0" presId="urn:microsoft.com/office/officeart/2009/3/layout/RandomtoResultProcess"/>
    <dgm:cxn modelId="{633BE77A-7B58-40C8-BE61-97E1F91D9B75}" type="presParOf" srcId="{6861AE6F-2A74-4F88-90AA-E610FDEA4BB2}" destId="{33175D7E-6CC2-4504-AEE0-FD24C53FA529}" srcOrd="1" destOrd="0" presId="urn:microsoft.com/office/officeart/2009/3/layout/RandomtoResultProcess"/>
    <dgm:cxn modelId="{999A501D-A67D-450A-8C3C-AFA21E6A8B1A}" type="presParOf" srcId="{6861AE6F-2A74-4F88-90AA-E610FDEA4BB2}" destId="{D79B367E-82AA-4255-BD77-323094022136}" srcOrd="2" destOrd="0" presId="urn:microsoft.com/office/officeart/2009/3/layout/RandomtoResult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CE2F2C7-F616-482A-840D-1443659E13F9}" type="doc">
      <dgm:prSet loTypeId="urn:microsoft.com/office/officeart/2005/8/layout/arrow4" loCatId="relationship" qsTypeId="urn:microsoft.com/office/officeart/2005/8/quickstyle/simple1" qsCatId="simple" csTypeId="urn:microsoft.com/office/officeart/2005/8/colors/accent4_3" csCatId="accent4" phldr="1"/>
      <dgm:spPr/>
      <dgm:t>
        <a:bodyPr/>
        <a:lstStyle/>
        <a:p>
          <a:endParaRPr lang="es-CO"/>
        </a:p>
      </dgm:t>
    </dgm:pt>
    <dgm:pt modelId="{A700CEA2-6DDD-4C26-9B6A-25A54FB7BC63}">
      <dgm:prSet phldrT="[Texto]"/>
      <dgm:spPr/>
      <dgm:t>
        <a:bodyPr/>
        <a:lstStyle/>
        <a:p>
          <a:r>
            <a:rPr lang="es-ES_tradnl"/>
            <a:t>Recaudo total </a:t>
          </a:r>
          <a:endParaRPr lang="es-CO"/>
        </a:p>
      </dgm:t>
    </dgm:pt>
    <dgm:pt modelId="{76634B12-CECA-4087-B41F-C829FDAF365F}" type="parTrans" cxnId="{AFC7F3A0-389E-4B21-8665-ADBADAA9D526}">
      <dgm:prSet/>
      <dgm:spPr/>
      <dgm:t>
        <a:bodyPr/>
        <a:lstStyle/>
        <a:p>
          <a:endParaRPr lang="es-CO"/>
        </a:p>
      </dgm:t>
    </dgm:pt>
    <dgm:pt modelId="{A95B6F31-CD20-4F31-A16B-66C93547B4BE}" type="sibTrans" cxnId="{AFC7F3A0-389E-4B21-8665-ADBADAA9D526}">
      <dgm:prSet/>
      <dgm:spPr/>
      <dgm:t>
        <a:bodyPr/>
        <a:lstStyle/>
        <a:p>
          <a:endParaRPr lang="es-CO"/>
        </a:p>
      </dgm:t>
    </dgm:pt>
    <dgm:pt modelId="{B8B65788-04DD-41E9-AD6F-F14C48927CD2}">
      <dgm:prSet phldrT="[Texto]"/>
      <dgm:spPr/>
      <dgm:t>
        <a:bodyPr/>
        <a:lstStyle/>
        <a:p>
          <a:r>
            <a:rPr lang="es-ES_tradnl" dirty="0"/>
            <a:t>Pago de Pasivos </a:t>
          </a:r>
          <a:endParaRPr lang="es-CO" dirty="0"/>
        </a:p>
      </dgm:t>
    </dgm:pt>
    <dgm:pt modelId="{24892EE1-E34D-46FA-9367-DDD09C375FAB}" type="parTrans" cxnId="{1A937F08-74F8-4960-AFA9-F55E20671F9D}">
      <dgm:prSet/>
      <dgm:spPr/>
      <dgm:t>
        <a:bodyPr/>
        <a:lstStyle/>
        <a:p>
          <a:endParaRPr lang="es-CO"/>
        </a:p>
      </dgm:t>
    </dgm:pt>
    <dgm:pt modelId="{BFBB88B4-EF28-4438-8F58-36CA5AE2E63D}" type="sibTrans" cxnId="{1A937F08-74F8-4960-AFA9-F55E20671F9D}">
      <dgm:prSet/>
      <dgm:spPr/>
      <dgm:t>
        <a:bodyPr/>
        <a:lstStyle/>
        <a:p>
          <a:endParaRPr lang="es-CO"/>
        </a:p>
      </dgm:t>
    </dgm:pt>
    <dgm:pt modelId="{B78B6378-0401-4941-93CE-366EF5AEE9AC}">
      <dgm:prSet phldrT="[Texto]"/>
      <dgm:spPr/>
      <dgm:t>
        <a:bodyPr/>
        <a:lstStyle/>
        <a:p>
          <a:r>
            <a:rPr lang="es-ES_tradnl" dirty="0"/>
            <a:t>Canon</a:t>
          </a:r>
          <a:endParaRPr lang="es-CO"/>
        </a:p>
      </dgm:t>
    </dgm:pt>
    <dgm:pt modelId="{EF7A7DEF-5CF2-4F99-AD51-D6CAFD3C04C5}" type="parTrans" cxnId="{3E811226-C94B-499A-B4BD-C0A88A78F2BF}">
      <dgm:prSet/>
      <dgm:spPr/>
      <dgm:t>
        <a:bodyPr/>
        <a:lstStyle/>
        <a:p>
          <a:endParaRPr lang="es-CO"/>
        </a:p>
      </dgm:t>
    </dgm:pt>
    <dgm:pt modelId="{7459D404-1AB8-486D-BEC6-39FC0D0F6994}" type="sibTrans" cxnId="{3E811226-C94B-499A-B4BD-C0A88A78F2BF}">
      <dgm:prSet/>
      <dgm:spPr/>
      <dgm:t>
        <a:bodyPr/>
        <a:lstStyle/>
        <a:p>
          <a:endParaRPr lang="es-CO"/>
        </a:p>
      </dgm:t>
    </dgm:pt>
    <dgm:pt modelId="{74C9E407-458D-40E9-992F-87C59C28ED05}">
      <dgm:prSet phldrT="[Texto]"/>
      <dgm:spPr/>
      <dgm:t>
        <a:bodyPr/>
        <a:lstStyle/>
        <a:p>
          <a:r>
            <a:rPr lang="es-ES_tradnl" dirty="0"/>
            <a:t>IVA</a:t>
          </a:r>
          <a:endParaRPr lang="es-CO"/>
        </a:p>
      </dgm:t>
    </dgm:pt>
    <dgm:pt modelId="{B27457B6-30CB-49AB-83FA-20C74A97B6A2}" type="parTrans" cxnId="{F6554719-F84E-4218-9E34-36BA87D965C9}">
      <dgm:prSet/>
      <dgm:spPr/>
      <dgm:t>
        <a:bodyPr/>
        <a:lstStyle/>
        <a:p>
          <a:endParaRPr lang="es-CO"/>
        </a:p>
      </dgm:t>
    </dgm:pt>
    <dgm:pt modelId="{2CB12D7B-B59A-445F-8D93-42EDA34FA859}" type="sibTrans" cxnId="{F6554719-F84E-4218-9E34-36BA87D965C9}">
      <dgm:prSet/>
      <dgm:spPr/>
      <dgm:t>
        <a:bodyPr/>
        <a:lstStyle/>
        <a:p>
          <a:endParaRPr lang="es-CO"/>
        </a:p>
      </dgm:t>
    </dgm:pt>
    <dgm:pt modelId="{81B43F4D-60B3-4724-AC67-1431261E3F58}">
      <dgm:prSet phldrT="[Texto]"/>
      <dgm:spPr/>
      <dgm:t>
        <a:bodyPr/>
        <a:lstStyle/>
        <a:p>
          <a:r>
            <a:rPr lang="es-ES_tradnl"/>
            <a:t>Administraciones</a:t>
          </a:r>
          <a:endParaRPr lang="es-CO"/>
        </a:p>
      </dgm:t>
    </dgm:pt>
    <dgm:pt modelId="{DC0EA1BF-F85A-4515-BDC5-2EC36D28DC84}" type="parTrans" cxnId="{64A136F2-A134-41EA-AE13-10D565C67411}">
      <dgm:prSet/>
      <dgm:spPr/>
      <dgm:t>
        <a:bodyPr/>
        <a:lstStyle/>
        <a:p>
          <a:endParaRPr lang="es-CO"/>
        </a:p>
      </dgm:t>
    </dgm:pt>
    <dgm:pt modelId="{8B2378C0-C307-419C-8BD9-FC6F241BAE6D}" type="sibTrans" cxnId="{64A136F2-A134-41EA-AE13-10D565C67411}">
      <dgm:prSet/>
      <dgm:spPr/>
      <dgm:t>
        <a:bodyPr/>
        <a:lstStyle/>
        <a:p>
          <a:endParaRPr lang="es-CO"/>
        </a:p>
      </dgm:t>
    </dgm:pt>
    <dgm:pt modelId="{BB324D8A-DEE6-4F91-AC99-5365581AC921}">
      <dgm:prSet phldrT="[Texto]"/>
      <dgm:spPr/>
      <dgm:t>
        <a:bodyPr/>
        <a:lstStyle/>
        <a:p>
          <a:r>
            <a:rPr lang="es-ES_tradnl" dirty="0"/>
            <a:t>Impuestos</a:t>
          </a:r>
          <a:endParaRPr lang="es-CO" dirty="0"/>
        </a:p>
      </dgm:t>
    </dgm:pt>
    <dgm:pt modelId="{95DA722E-75BF-461D-841C-3B6B0134F3CD}" type="parTrans" cxnId="{0ADD01E5-8268-43A7-9869-80F6DBDA926E}">
      <dgm:prSet/>
      <dgm:spPr/>
      <dgm:t>
        <a:bodyPr/>
        <a:lstStyle/>
        <a:p>
          <a:endParaRPr lang="es-CO"/>
        </a:p>
      </dgm:t>
    </dgm:pt>
    <dgm:pt modelId="{9A5426EA-D786-4A8A-811D-2865D06D290E}" type="sibTrans" cxnId="{0ADD01E5-8268-43A7-9869-80F6DBDA926E}">
      <dgm:prSet/>
      <dgm:spPr/>
      <dgm:t>
        <a:bodyPr/>
        <a:lstStyle/>
        <a:p>
          <a:endParaRPr lang="es-CO"/>
        </a:p>
      </dgm:t>
    </dgm:pt>
    <dgm:pt modelId="{022DECE6-E3F5-4435-A724-45A2D9839421}">
      <dgm:prSet phldrT="[Texto]"/>
      <dgm:spPr/>
      <dgm:t>
        <a:bodyPr/>
        <a:lstStyle/>
        <a:p>
          <a:r>
            <a:rPr lang="es-ES_tradnl" dirty="0"/>
            <a:t>Administraciones</a:t>
          </a:r>
          <a:endParaRPr lang="es-CO" dirty="0"/>
        </a:p>
      </dgm:t>
    </dgm:pt>
    <dgm:pt modelId="{23A648CC-816D-4E3C-824D-86D088FFEBC1}" type="parTrans" cxnId="{6037C395-04D3-4529-B362-511339EC6598}">
      <dgm:prSet/>
      <dgm:spPr/>
      <dgm:t>
        <a:bodyPr/>
        <a:lstStyle/>
        <a:p>
          <a:endParaRPr lang="es-CO"/>
        </a:p>
      </dgm:t>
    </dgm:pt>
    <dgm:pt modelId="{D0FA851A-814F-4287-B50D-FF7AFC0ED11E}" type="sibTrans" cxnId="{6037C395-04D3-4529-B362-511339EC6598}">
      <dgm:prSet/>
      <dgm:spPr/>
      <dgm:t>
        <a:bodyPr/>
        <a:lstStyle/>
        <a:p>
          <a:endParaRPr lang="es-CO"/>
        </a:p>
      </dgm:t>
    </dgm:pt>
    <dgm:pt modelId="{47CE86A0-C4E0-4B34-A9AD-BEDA65A1CCB3}">
      <dgm:prSet phldrT="[Texto]"/>
      <dgm:spPr/>
      <dgm:t>
        <a:bodyPr/>
        <a:lstStyle/>
        <a:p>
          <a:r>
            <a:rPr lang="es-ES_tradnl" dirty="0"/>
            <a:t>Servicios Públicos</a:t>
          </a:r>
          <a:endParaRPr lang="es-CO" dirty="0"/>
        </a:p>
      </dgm:t>
    </dgm:pt>
    <dgm:pt modelId="{A30960E4-50D8-472C-A90C-3553CB08D63E}" type="parTrans" cxnId="{3414B872-9AC0-4A1B-8813-2820E15675A9}">
      <dgm:prSet/>
      <dgm:spPr/>
      <dgm:t>
        <a:bodyPr/>
        <a:lstStyle/>
        <a:p>
          <a:endParaRPr lang="es-CO"/>
        </a:p>
      </dgm:t>
    </dgm:pt>
    <dgm:pt modelId="{6B27B2E0-D03F-4261-99FE-211C11CAF1FF}" type="sibTrans" cxnId="{3414B872-9AC0-4A1B-8813-2820E15675A9}">
      <dgm:prSet/>
      <dgm:spPr/>
      <dgm:t>
        <a:bodyPr/>
        <a:lstStyle/>
        <a:p>
          <a:endParaRPr lang="es-CO"/>
        </a:p>
      </dgm:t>
    </dgm:pt>
    <dgm:pt modelId="{316F0DA0-CCD6-44D3-AFFE-4919C1401B1D}">
      <dgm:prSet phldrT="[Texto]"/>
      <dgm:spPr/>
      <dgm:t>
        <a:bodyPr/>
        <a:lstStyle/>
        <a:p>
          <a:r>
            <a:rPr lang="es-ES_tradnl" dirty="0"/>
            <a:t>Pólizas</a:t>
          </a:r>
          <a:endParaRPr lang="es-CO" dirty="0"/>
        </a:p>
      </dgm:t>
    </dgm:pt>
    <dgm:pt modelId="{EF147DF1-7AC4-4625-AE80-3F832CE520BF}" type="parTrans" cxnId="{51B8DAD4-6E6D-4581-9226-F6EFE5A8F0CF}">
      <dgm:prSet/>
      <dgm:spPr/>
      <dgm:t>
        <a:bodyPr/>
        <a:lstStyle/>
        <a:p>
          <a:endParaRPr lang="es-CO"/>
        </a:p>
      </dgm:t>
    </dgm:pt>
    <dgm:pt modelId="{A0656F4A-8DC0-4762-85F9-4E549D83FCA3}" type="sibTrans" cxnId="{51B8DAD4-6E6D-4581-9226-F6EFE5A8F0CF}">
      <dgm:prSet/>
      <dgm:spPr/>
      <dgm:t>
        <a:bodyPr/>
        <a:lstStyle/>
        <a:p>
          <a:endParaRPr lang="es-CO"/>
        </a:p>
      </dgm:t>
    </dgm:pt>
    <dgm:pt modelId="{A4B85BF2-8C73-4D91-9A27-1EBCA89D22F2}">
      <dgm:prSet phldrT="[Texto]"/>
      <dgm:spPr/>
      <dgm:t>
        <a:bodyPr/>
        <a:lstStyle/>
        <a:p>
          <a:r>
            <a:rPr lang="es-ES_tradnl" dirty="0"/>
            <a:t>ROM</a:t>
          </a:r>
          <a:endParaRPr lang="es-CO" dirty="0"/>
        </a:p>
      </dgm:t>
    </dgm:pt>
    <dgm:pt modelId="{2B56B256-AC1D-47FA-8F12-367FCED74102}" type="parTrans" cxnId="{DDC01EC1-324A-4DFB-AB0B-B82C0510AD79}">
      <dgm:prSet/>
      <dgm:spPr/>
      <dgm:t>
        <a:bodyPr/>
        <a:lstStyle/>
        <a:p>
          <a:endParaRPr lang="es-CO"/>
        </a:p>
      </dgm:t>
    </dgm:pt>
    <dgm:pt modelId="{FB2C94E4-D3B7-4599-981A-3FF305290242}" type="sibTrans" cxnId="{DDC01EC1-324A-4DFB-AB0B-B82C0510AD79}">
      <dgm:prSet/>
      <dgm:spPr/>
      <dgm:t>
        <a:bodyPr/>
        <a:lstStyle/>
        <a:p>
          <a:endParaRPr lang="es-CO"/>
        </a:p>
      </dgm:t>
    </dgm:pt>
    <dgm:pt modelId="{14833D33-F6CA-4A9D-968F-D1D3FAA85B9D}" type="pres">
      <dgm:prSet presAssocID="{2CE2F2C7-F616-482A-840D-1443659E13F9}" presName="compositeShape" presStyleCnt="0">
        <dgm:presLayoutVars>
          <dgm:chMax val="2"/>
          <dgm:dir/>
          <dgm:resizeHandles val="exact"/>
        </dgm:presLayoutVars>
      </dgm:prSet>
      <dgm:spPr/>
    </dgm:pt>
    <dgm:pt modelId="{3C52368E-E781-4691-9C6B-539A65177D3E}" type="pres">
      <dgm:prSet presAssocID="{A700CEA2-6DDD-4C26-9B6A-25A54FB7BC63}" presName="upArrow" presStyleLbl="node1" presStyleIdx="0" presStyleCnt="2"/>
      <dgm:spPr/>
    </dgm:pt>
    <dgm:pt modelId="{F67EA4CD-F3EF-47A3-8215-F5E2926FEA9B}" type="pres">
      <dgm:prSet presAssocID="{A700CEA2-6DDD-4C26-9B6A-25A54FB7BC63}" presName="upArrowText" presStyleLbl="revTx" presStyleIdx="0" presStyleCnt="2">
        <dgm:presLayoutVars>
          <dgm:chMax val="0"/>
          <dgm:bulletEnabled val="1"/>
        </dgm:presLayoutVars>
      </dgm:prSet>
      <dgm:spPr/>
    </dgm:pt>
    <dgm:pt modelId="{48188373-DC70-4470-B14E-1E6F4009CA53}" type="pres">
      <dgm:prSet presAssocID="{B8B65788-04DD-41E9-AD6F-F14C48927CD2}" presName="downArrow" presStyleLbl="node1" presStyleIdx="1" presStyleCnt="2"/>
      <dgm:spPr/>
    </dgm:pt>
    <dgm:pt modelId="{BE5AD728-7729-4A40-B94C-E0717717AE30}" type="pres">
      <dgm:prSet presAssocID="{B8B65788-04DD-41E9-AD6F-F14C48927CD2}" presName="downArrowText" presStyleLbl="revTx" presStyleIdx="1" presStyleCnt="2">
        <dgm:presLayoutVars>
          <dgm:chMax val="0"/>
          <dgm:bulletEnabled val="1"/>
        </dgm:presLayoutVars>
      </dgm:prSet>
      <dgm:spPr/>
    </dgm:pt>
  </dgm:ptLst>
  <dgm:cxnLst>
    <dgm:cxn modelId="{B51D5B06-1141-4A6C-8A14-809975DB9BE0}" type="presOf" srcId="{B8B65788-04DD-41E9-AD6F-F14C48927CD2}" destId="{BE5AD728-7729-4A40-B94C-E0717717AE30}" srcOrd="0" destOrd="0" presId="urn:microsoft.com/office/officeart/2005/8/layout/arrow4"/>
    <dgm:cxn modelId="{1A937F08-74F8-4960-AFA9-F55E20671F9D}" srcId="{2CE2F2C7-F616-482A-840D-1443659E13F9}" destId="{B8B65788-04DD-41E9-AD6F-F14C48927CD2}" srcOrd="1" destOrd="0" parTransId="{24892EE1-E34D-46FA-9367-DDD09C375FAB}" sibTransId="{BFBB88B4-EF28-4438-8F58-36CA5AE2E63D}"/>
    <dgm:cxn modelId="{F6554719-F84E-4218-9E34-36BA87D965C9}" srcId="{A700CEA2-6DDD-4C26-9B6A-25A54FB7BC63}" destId="{74C9E407-458D-40E9-992F-87C59C28ED05}" srcOrd="1" destOrd="0" parTransId="{B27457B6-30CB-49AB-83FA-20C74A97B6A2}" sibTransId="{2CB12D7B-B59A-445F-8D93-42EDA34FA859}"/>
    <dgm:cxn modelId="{3E811226-C94B-499A-B4BD-C0A88A78F2BF}" srcId="{A700CEA2-6DDD-4C26-9B6A-25A54FB7BC63}" destId="{B78B6378-0401-4941-93CE-366EF5AEE9AC}" srcOrd="0" destOrd="0" parTransId="{EF7A7DEF-5CF2-4F99-AD51-D6CAFD3C04C5}" sibTransId="{7459D404-1AB8-486D-BEC6-39FC0D0F6994}"/>
    <dgm:cxn modelId="{16A11640-9ECE-4462-85D1-12044C3DA424}" type="presOf" srcId="{81B43F4D-60B3-4724-AC67-1431261E3F58}" destId="{F67EA4CD-F3EF-47A3-8215-F5E2926FEA9B}" srcOrd="0" destOrd="3" presId="urn:microsoft.com/office/officeart/2005/8/layout/arrow4"/>
    <dgm:cxn modelId="{F23E8F42-DE91-4470-BED5-B7E7D56D1060}" type="presOf" srcId="{316F0DA0-CCD6-44D3-AFFE-4919C1401B1D}" destId="{BE5AD728-7729-4A40-B94C-E0717717AE30}" srcOrd="0" destOrd="4" presId="urn:microsoft.com/office/officeart/2005/8/layout/arrow4"/>
    <dgm:cxn modelId="{692DD562-4289-4EA2-A22D-46863F94B433}" type="presOf" srcId="{BB324D8A-DEE6-4F91-AC99-5365581AC921}" destId="{BE5AD728-7729-4A40-B94C-E0717717AE30}" srcOrd="0" destOrd="1" presId="urn:microsoft.com/office/officeart/2005/8/layout/arrow4"/>
    <dgm:cxn modelId="{3414B872-9AC0-4A1B-8813-2820E15675A9}" srcId="{B8B65788-04DD-41E9-AD6F-F14C48927CD2}" destId="{47CE86A0-C4E0-4B34-A9AD-BEDA65A1CCB3}" srcOrd="2" destOrd="0" parTransId="{A30960E4-50D8-472C-A90C-3553CB08D63E}" sibTransId="{6B27B2E0-D03F-4261-99FE-211C11CAF1FF}"/>
    <dgm:cxn modelId="{93A81054-FD63-4695-9EA7-8F0A6F0641B6}" type="presOf" srcId="{A4B85BF2-8C73-4D91-9A27-1EBCA89D22F2}" destId="{BE5AD728-7729-4A40-B94C-E0717717AE30}" srcOrd="0" destOrd="5" presId="urn:microsoft.com/office/officeart/2005/8/layout/arrow4"/>
    <dgm:cxn modelId="{B86C897C-1DC0-405E-89F2-7B70BE8F8DD4}" type="presOf" srcId="{2CE2F2C7-F616-482A-840D-1443659E13F9}" destId="{14833D33-F6CA-4A9D-968F-D1D3FAA85B9D}" srcOrd="0" destOrd="0" presId="urn:microsoft.com/office/officeart/2005/8/layout/arrow4"/>
    <dgm:cxn modelId="{D60BE088-C9FD-4DAD-A2E6-BB457515F05C}" type="presOf" srcId="{74C9E407-458D-40E9-992F-87C59C28ED05}" destId="{F67EA4CD-F3EF-47A3-8215-F5E2926FEA9B}" srcOrd="0" destOrd="2" presId="urn:microsoft.com/office/officeart/2005/8/layout/arrow4"/>
    <dgm:cxn modelId="{73077989-3DF3-4375-AD26-678ADC68C75C}" type="presOf" srcId="{47CE86A0-C4E0-4B34-A9AD-BEDA65A1CCB3}" destId="{BE5AD728-7729-4A40-B94C-E0717717AE30}" srcOrd="0" destOrd="3" presId="urn:microsoft.com/office/officeart/2005/8/layout/arrow4"/>
    <dgm:cxn modelId="{23EDC88E-611C-4869-BD73-10942F84A23A}" type="presOf" srcId="{B78B6378-0401-4941-93CE-366EF5AEE9AC}" destId="{F67EA4CD-F3EF-47A3-8215-F5E2926FEA9B}" srcOrd="0" destOrd="1" presId="urn:microsoft.com/office/officeart/2005/8/layout/arrow4"/>
    <dgm:cxn modelId="{6037C395-04D3-4529-B362-511339EC6598}" srcId="{B8B65788-04DD-41E9-AD6F-F14C48927CD2}" destId="{022DECE6-E3F5-4435-A724-45A2D9839421}" srcOrd="1" destOrd="0" parTransId="{23A648CC-816D-4E3C-824D-86D088FFEBC1}" sibTransId="{D0FA851A-814F-4287-B50D-FF7AFC0ED11E}"/>
    <dgm:cxn modelId="{AFC7F3A0-389E-4B21-8665-ADBADAA9D526}" srcId="{2CE2F2C7-F616-482A-840D-1443659E13F9}" destId="{A700CEA2-6DDD-4C26-9B6A-25A54FB7BC63}" srcOrd="0" destOrd="0" parTransId="{76634B12-CECA-4087-B41F-C829FDAF365F}" sibTransId="{A95B6F31-CD20-4F31-A16B-66C93547B4BE}"/>
    <dgm:cxn modelId="{7CD27AAA-92EB-4F10-9765-E04E2D047007}" type="presOf" srcId="{A700CEA2-6DDD-4C26-9B6A-25A54FB7BC63}" destId="{F67EA4CD-F3EF-47A3-8215-F5E2926FEA9B}" srcOrd="0" destOrd="0" presId="urn:microsoft.com/office/officeart/2005/8/layout/arrow4"/>
    <dgm:cxn modelId="{DDC01EC1-324A-4DFB-AB0B-B82C0510AD79}" srcId="{B8B65788-04DD-41E9-AD6F-F14C48927CD2}" destId="{A4B85BF2-8C73-4D91-9A27-1EBCA89D22F2}" srcOrd="4" destOrd="0" parTransId="{2B56B256-AC1D-47FA-8F12-367FCED74102}" sibTransId="{FB2C94E4-D3B7-4599-981A-3FF305290242}"/>
    <dgm:cxn modelId="{51B8DAD4-6E6D-4581-9226-F6EFE5A8F0CF}" srcId="{B8B65788-04DD-41E9-AD6F-F14C48927CD2}" destId="{316F0DA0-CCD6-44D3-AFFE-4919C1401B1D}" srcOrd="3" destOrd="0" parTransId="{EF147DF1-7AC4-4625-AE80-3F832CE520BF}" sibTransId="{A0656F4A-8DC0-4762-85F9-4E549D83FCA3}"/>
    <dgm:cxn modelId="{0ADD01E5-8268-43A7-9869-80F6DBDA926E}" srcId="{B8B65788-04DD-41E9-AD6F-F14C48927CD2}" destId="{BB324D8A-DEE6-4F91-AC99-5365581AC921}" srcOrd="0" destOrd="0" parTransId="{95DA722E-75BF-461D-841C-3B6B0134F3CD}" sibTransId="{9A5426EA-D786-4A8A-811D-2865D06D290E}"/>
    <dgm:cxn modelId="{C6D053E6-C26D-4849-9F82-1FFFD2E58223}" type="presOf" srcId="{022DECE6-E3F5-4435-A724-45A2D9839421}" destId="{BE5AD728-7729-4A40-B94C-E0717717AE30}" srcOrd="0" destOrd="2" presId="urn:microsoft.com/office/officeart/2005/8/layout/arrow4"/>
    <dgm:cxn modelId="{64A136F2-A134-41EA-AE13-10D565C67411}" srcId="{A700CEA2-6DDD-4C26-9B6A-25A54FB7BC63}" destId="{81B43F4D-60B3-4724-AC67-1431261E3F58}" srcOrd="2" destOrd="0" parTransId="{DC0EA1BF-F85A-4515-BDC5-2EC36D28DC84}" sibTransId="{8B2378C0-C307-419C-8BD9-FC6F241BAE6D}"/>
    <dgm:cxn modelId="{83BC95A7-79E5-4ADF-BDB6-5C70D58BEF46}" type="presParOf" srcId="{14833D33-F6CA-4A9D-968F-D1D3FAA85B9D}" destId="{3C52368E-E781-4691-9C6B-539A65177D3E}" srcOrd="0" destOrd="0" presId="urn:microsoft.com/office/officeart/2005/8/layout/arrow4"/>
    <dgm:cxn modelId="{4ED2391B-F621-4A83-9EBD-BB871B73305A}" type="presParOf" srcId="{14833D33-F6CA-4A9D-968F-D1D3FAA85B9D}" destId="{F67EA4CD-F3EF-47A3-8215-F5E2926FEA9B}" srcOrd="1" destOrd="0" presId="urn:microsoft.com/office/officeart/2005/8/layout/arrow4"/>
    <dgm:cxn modelId="{0892D710-1AD9-4B79-AB6A-7DD211C0D1F7}" type="presParOf" srcId="{14833D33-F6CA-4A9D-968F-D1D3FAA85B9D}" destId="{48188373-DC70-4470-B14E-1E6F4009CA53}" srcOrd="2" destOrd="0" presId="urn:microsoft.com/office/officeart/2005/8/layout/arrow4"/>
    <dgm:cxn modelId="{D98FD84C-3344-4EFC-96FA-C081512482A0}" type="presParOf" srcId="{14833D33-F6CA-4A9D-968F-D1D3FAA85B9D}" destId="{BE5AD728-7729-4A40-B94C-E0717717AE30}" srcOrd="3" destOrd="0" presId="urn:microsoft.com/office/officeart/2005/8/layout/arrow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574D560-9D9A-4161-BCDF-7CEE7F5FB87A}" type="doc">
      <dgm:prSet loTypeId="urn:microsoft.com/office/officeart/2005/8/layout/hList3" loCatId="list" qsTypeId="urn:microsoft.com/office/officeart/2005/8/quickstyle/simple1" qsCatId="simple" csTypeId="urn:microsoft.com/office/officeart/2005/8/colors/accent1_1" csCatId="accent1" phldr="1"/>
      <dgm:spPr/>
      <dgm:t>
        <a:bodyPr/>
        <a:lstStyle/>
        <a:p>
          <a:endParaRPr lang="es-CO"/>
        </a:p>
      </dgm:t>
    </dgm:pt>
    <dgm:pt modelId="{13F47076-8E0B-4D3E-963B-0B3337D1FC1C}">
      <dgm:prSet phldrT="[Texto]"/>
      <dgm:spPr/>
      <dgm:t>
        <a:bodyPr/>
        <a:lstStyle/>
        <a:p>
          <a:r>
            <a:rPr lang="es-CO" dirty="0"/>
            <a:t>15.333 Inmuebles Urbanos</a:t>
          </a:r>
        </a:p>
      </dgm:t>
    </dgm:pt>
    <dgm:pt modelId="{D0DE8A72-677C-4406-9C55-FD89F13E6A43}" type="parTrans" cxnId="{72B4829C-6D5C-47A3-B788-8FD43CD7AE21}">
      <dgm:prSet/>
      <dgm:spPr/>
      <dgm:t>
        <a:bodyPr/>
        <a:lstStyle/>
        <a:p>
          <a:endParaRPr lang="es-CO">
            <a:solidFill>
              <a:schemeClr val="bg1"/>
            </a:solidFill>
          </a:endParaRPr>
        </a:p>
      </dgm:t>
    </dgm:pt>
    <dgm:pt modelId="{A148660B-F10E-4E75-81A5-55646F418FF7}" type="sibTrans" cxnId="{72B4829C-6D5C-47A3-B788-8FD43CD7AE21}">
      <dgm:prSet/>
      <dgm:spPr/>
      <dgm:t>
        <a:bodyPr/>
        <a:lstStyle/>
        <a:p>
          <a:endParaRPr lang="es-CO">
            <a:solidFill>
              <a:schemeClr val="bg1"/>
            </a:solidFill>
          </a:endParaRPr>
        </a:p>
      </dgm:t>
    </dgm:pt>
    <dgm:pt modelId="{7085C377-EC76-44CB-BE2C-F1F8D940A112}">
      <dgm:prSet phldrT="[Texto]"/>
      <dgm:spPr/>
      <dgm:t>
        <a:bodyPr/>
        <a:lstStyle/>
        <a:p>
          <a:r>
            <a:rPr lang="es-ES" dirty="0"/>
            <a:t>Inmuebles con contrato asociado</a:t>
          </a:r>
        </a:p>
        <a:p>
          <a:endParaRPr lang="es-ES" dirty="0"/>
        </a:p>
        <a:p>
          <a:endParaRPr lang="es-ES" dirty="0"/>
        </a:p>
        <a:p>
          <a:endParaRPr lang="es-ES" dirty="0"/>
        </a:p>
        <a:p>
          <a:r>
            <a:rPr lang="es-ES" dirty="0"/>
            <a:t>2.866</a:t>
          </a:r>
          <a:endParaRPr lang="es-CO" dirty="0"/>
        </a:p>
      </dgm:t>
    </dgm:pt>
    <dgm:pt modelId="{D62915B9-444C-4903-BA0A-2EE1B94C78DA}" type="parTrans" cxnId="{A673E691-009B-455D-9714-01A2EEF0AF68}">
      <dgm:prSet/>
      <dgm:spPr/>
      <dgm:t>
        <a:bodyPr/>
        <a:lstStyle/>
        <a:p>
          <a:endParaRPr lang="es-CO">
            <a:solidFill>
              <a:schemeClr val="bg1"/>
            </a:solidFill>
          </a:endParaRPr>
        </a:p>
      </dgm:t>
    </dgm:pt>
    <dgm:pt modelId="{10CE4521-029B-4796-92CD-12C3B67269AF}" type="sibTrans" cxnId="{A673E691-009B-455D-9714-01A2EEF0AF68}">
      <dgm:prSet/>
      <dgm:spPr/>
      <dgm:t>
        <a:bodyPr/>
        <a:lstStyle/>
        <a:p>
          <a:endParaRPr lang="es-CO">
            <a:solidFill>
              <a:schemeClr val="bg1"/>
            </a:solidFill>
          </a:endParaRPr>
        </a:p>
      </dgm:t>
    </dgm:pt>
    <dgm:pt modelId="{16469C83-D397-4ACE-BE1B-02C893DBCC20}">
      <dgm:prSet phldrT="[Texto]"/>
      <dgm:spPr/>
      <dgm:t>
        <a:bodyPr/>
        <a:lstStyle/>
        <a:p>
          <a:r>
            <a:rPr lang="es-ES" dirty="0"/>
            <a:t>Inmuebles con productividad Acumulada</a:t>
          </a:r>
        </a:p>
        <a:p>
          <a:endParaRPr lang="es-ES" dirty="0"/>
        </a:p>
        <a:p>
          <a:endParaRPr lang="es-ES" dirty="0"/>
        </a:p>
        <a:p>
          <a:endParaRPr lang="es-ES" dirty="0"/>
        </a:p>
        <a:p>
          <a:r>
            <a:rPr lang="es-ES" dirty="0"/>
            <a:t>935</a:t>
          </a:r>
          <a:endParaRPr lang="es-CO" dirty="0"/>
        </a:p>
      </dgm:t>
    </dgm:pt>
    <dgm:pt modelId="{6F768443-A752-4F0D-9ECF-F0B8BE4EC312}" type="parTrans" cxnId="{E9D7C546-7F2F-4D39-94DB-78BB5388A5F2}">
      <dgm:prSet/>
      <dgm:spPr/>
      <dgm:t>
        <a:bodyPr/>
        <a:lstStyle/>
        <a:p>
          <a:endParaRPr lang="es-CO">
            <a:solidFill>
              <a:schemeClr val="bg1"/>
            </a:solidFill>
          </a:endParaRPr>
        </a:p>
      </dgm:t>
    </dgm:pt>
    <dgm:pt modelId="{37C65579-EAA7-4351-A202-0BDE0F5FEB55}" type="sibTrans" cxnId="{E9D7C546-7F2F-4D39-94DB-78BB5388A5F2}">
      <dgm:prSet/>
      <dgm:spPr/>
      <dgm:t>
        <a:bodyPr/>
        <a:lstStyle/>
        <a:p>
          <a:endParaRPr lang="es-CO">
            <a:solidFill>
              <a:schemeClr val="bg1"/>
            </a:solidFill>
          </a:endParaRPr>
        </a:p>
      </dgm:t>
    </dgm:pt>
    <dgm:pt modelId="{0B612627-6CBE-4657-84CB-050916C68498}">
      <dgm:prSet phldrT="[Texto]"/>
      <dgm:spPr/>
      <dgm:t>
        <a:bodyPr/>
        <a:lstStyle/>
        <a:p>
          <a:r>
            <a:rPr lang="es-ES" dirty="0"/>
            <a:t>Con Ocupación Ilegal</a:t>
          </a:r>
        </a:p>
        <a:p>
          <a:endParaRPr lang="es-ES" dirty="0"/>
        </a:p>
        <a:p>
          <a:endParaRPr lang="es-ES" dirty="0"/>
        </a:p>
        <a:p>
          <a:endParaRPr lang="es-ES" dirty="0"/>
        </a:p>
        <a:p>
          <a:endParaRPr lang="es-ES" dirty="0"/>
        </a:p>
        <a:p>
          <a:r>
            <a:rPr lang="es-ES" dirty="0"/>
            <a:t>5.995</a:t>
          </a:r>
          <a:endParaRPr lang="es-CO" dirty="0"/>
        </a:p>
      </dgm:t>
    </dgm:pt>
    <dgm:pt modelId="{2A69CD5E-BDBB-47A6-9265-BB2806B80FA2}" type="parTrans" cxnId="{E690E1DD-5DFD-4041-9703-ED7A64F94C1F}">
      <dgm:prSet/>
      <dgm:spPr/>
      <dgm:t>
        <a:bodyPr/>
        <a:lstStyle/>
        <a:p>
          <a:endParaRPr lang="es-CO">
            <a:solidFill>
              <a:schemeClr val="bg1"/>
            </a:solidFill>
          </a:endParaRPr>
        </a:p>
      </dgm:t>
    </dgm:pt>
    <dgm:pt modelId="{065C268B-A126-4938-BA9D-0502385D7E92}" type="sibTrans" cxnId="{E690E1DD-5DFD-4041-9703-ED7A64F94C1F}">
      <dgm:prSet/>
      <dgm:spPr/>
      <dgm:t>
        <a:bodyPr/>
        <a:lstStyle/>
        <a:p>
          <a:endParaRPr lang="es-CO">
            <a:solidFill>
              <a:schemeClr val="bg1"/>
            </a:solidFill>
          </a:endParaRPr>
        </a:p>
      </dgm:t>
    </dgm:pt>
    <dgm:pt modelId="{BB92EA51-E2C9-4629-8481-37E574B901EB}">
      <dgm:prSet phldrT="[Texto]"/>
      <dgm:spPr/>
      <dgm:t>
        <a:bodyPr/>
        <a:lstStyle/>
        <a:p>
          <a:endParaRPr lang="es-CO"/>
        </a:p>
      </dgm:t>
    </dgm:pt>
    <dgm:pt modelId="{1BFB6ACC-BF89-4C43-BC03-59285D99F91C}" type="parTrans" cxnId="{C04521CB-3206-46F7-901F-5CF6D4E3E060}">
      <dgm:prSet/>
      <dgm:spPr/>
      <dgm:t>
        <a:bodyPr/>
        <a:lstStyle/>
        <a:p>
          <a:endParaRPr lang="es-CO">
            <a:solidFill>
              <a:schemeClr val="bg1"/>
            </a:solidFill>
          </a:endParaRPr>
        </a:p>
      </dgm:t>
    </dgm:pt>
    <dgm:pt modelId="{D7D5B5C2-351A-408E-83D3-AC4C560B1E7C}" type="sibTrans" cxnId="{C04521CB-3206-46F7-901F-5CF6D4E3E060}">
      <dgm:prSet/>
      <dgm:spPr/>
      <dgm:t>
        <a:bodyPr/>
        <a:lstStyle/>
        <a:p>
          <a:endParaRPr lang="es-CO">
            <a:solidFill>
              <a:schemeClr val="bg1"/>
            </a:solidFill>
          </a:endParaRPr>
        </a:p>
      </dgm:t>
    </dgm:pt>
    <dgm:pt modelId="{A4C7CA2F-31E9-4509-A10D-B9E6FE49313B}">
      <dgm:prSet phldrT="[Texto]"/>
      <dgm:spPr/>
      <dgm:t>
        <a:bodyPr/>
        <a:lstStyle/>
        <a:p>
          <a:r>
            <a:rPr lang="es-ES" dirty="0"/>
            <a:t>Predios en base para venta masiva</a:t>
          </a:r>
        </a:p>
        <a:p>
          <a:endParaRPr lang="es-ES" dirty="0"/>
        </a:p>
        <a:p>
          <a:endParaRPr lang="es-ES" dirty="0"/>
        </a:p>
        <a:p>
          <a:endParaRPr lang="es-ES" dirty="0"/>
        </a:p>
        <a:p>
          <a:r>
            <a:rPr lang="es-ES" dirty="0"/>
            <a:t>2.224 </a:t>
          </a:r>
          <a:endParaRPr lang="es-CO" dirty="0"/>
        </a:p>
      </dgm:t>
    </dgm:pt>
    <dgm:pt modelId="{C4E3DF87-06D7-4C71-8213-65A8A7E697E2}" type="parTrans" cxnId="{F05BBBAB-720C-4304-9AC3-C9259CC5F52D}">
      <dgm:prSet/>
      <dgm:spPr/>
      <dgm:t>
        <a:bodyPr/>
        <a:lstStyle/>
        <a:p>
          <a:endParaRPr lang="es-CO">
            <a:solidFill>
              <a:schemeClr val="bg1"/>
            </a:solidFill>
          </a:endParaRPr>
        </a:p>
      </dgm:t>
    </dgm:pt>
    <dgm:pt modelId="{563E6F4B-2630-4541-9B2D-E560C8FB6BBE}" type="sibTrans" cxnId="{F05BBBAB-720C-4304-9AC3-C9259CC5F52D}">
      <dgm:prSet/>
      <dgm:spPr/>
      <dgm:t>
        <a:bodyPr/>
        <a:lstStyle/>
        <a:p>
          <a:endParaRPr lang="es-CO">
            <a:solidFill>
              <a:schemeClr val="bg1"/>
            </a:solidFill>
          </a:endParaRPr>
        </a:p>
      </dgm:t>
    </dgm:pt>
    <dgm:pt modelId="{561B050E-9AD6-4DA3-8F36-D78F193ECA41}" type="pres">
      <dgm:prSet presAssocID="{9574D560-9D9A-4161-BCDF-7CEE7F5FB87A}" presName="composite" presStyleCnt="0">
        <dgm:presLayoutVars>
          <dgm:chMax val="1"/>
          <dgm:dir/>
          <dgm:resizeHandles val="exact"/>
        </dgm:presLayoutVars>
      </dgm:prSet>
      <dgm:spPr/>
    </dgm:pt>
    <dgm:pt modelId="{23F77E75-4E34-48ED-96A1-B56D9A5ED6DA}" type="pres">
      <dgm:prSet presAssocID="{13F47076-8E0B-4D3E-963B-0B3337D1FC1C}" presName="roof" presStyleLbl="dkBgShp" presStyleIdx="0" presStyleCnt="2"/>
      <dgm:spPr/>
    </dgm:pt>
    <dgm:pt modelId="{1B29A995-550E-4C69-AA76-143390E9CDD5}" type="pres">
      <dgm:prSet presAssocID="{13F47076-8E0B-4D3E-963B-0B3337D1FC1C}" presName="pillars" presStyleCnt="0"/>
      <dgm:spPr/>
    </dgm:pt>
    <dgm:pt modelId="{2C98DE73-BFC2-4293-AF98-FDD55052B5A1}" type="pres">
      <dgm:prSet presAssocID="{13F47076-8E0B-4D3E-963B-0B3337D1FC1C}" presName="pillar1" presStyleLbl="node1" presStyleIdx="0" presStyleCnt="4">
        <dgm:presLayoutVars>
          <dgm:bulletEnabled val="1"/>
        </dgm:presLayoutVars>
      </dgm:prSet>
      <dgm:spPr/>
    </dgm:pt>
    <dgm:pt modelId="{370F6F63-7860-4950-BD44-506E35691825}" type="pres">
      <dgm:prSet presAssocID="{16469C83-D397-4ACE-BE1B-02C893DBCC20}" presName="pillarX" presStyleLbl="node1" presStyleIdx="1" presStyleCnt="4">
        <dgm:presLayoutVars>
          <dgm:bulletEnabled val="1"/>
        </dgm:presLayoutVars>
      </dgm:prSet>
      <dgm:spPr/>
    </dgm:pt>
    <dgm:pt modelId="{7A43BEFC-4E0B-40A1-8758-2C59B1E73C47}" type="pres">
      <dgm:prSet presAssocID="{0B612627-6CBE-4657-84CB-050916C68498}" presName="pillarX" presStyleLbl="node1" presStyleIdx="2" presStyleCnt="4">
        <dgm:presLayoutVars>
          <dgm:bulletEnabled val="1"/>
        </dgm:presLayoutVars>
      </dgm:prSet>
      <dgm:spPr/>
    </dgm:pt>
    <dgm:pt modelId="{34B23363-1CA8-4661-9AA6-6E2919DCABA0}" type="pres">
      <dgm:prSet presAssocID="{A4C7CA2F-31E9-4509-A10D-B9E6FE49313B}" presName="pillarX" presStyleLbl="node1" presStyleIdx="3" presStyleCnt="4">
        <dgm:presLayoutVars>
          <dgm:bulletEnabled val="1"/>
        </dgm:presLayoutVars>
      </dgm:prSet>
      <dgm:spPr/>
    </dgm:pt>
    <dgm:pt modelId="{61EFCB39-33D5-4C97-A4C0-C15D93E750E0}" type="pres">
      <dgm:prSet presAssocID="{13F47076-8E0B-4D3E-963B-0B3337D1FC1C}" presName="base" presStyleLbl="dkBgShp" presStyleIdx="1" presStyleCnt="2"/>
      <dgm:spPr/>
    </dgm:pt>
  </dgm:ptLst>
  <dgm:cxnLst>
    <dgm:cxn modelId="{11E2CA01-B725-46AF-B2DF-8C56F3810801}" type="presOf" srcId="{A4C7CA2F-31E9-4509-A10D-B9E6FE49313B}" destId="{34B23363-1CA8-4661-9AA6-6E2919DCABA0}" srcOrd="0" destOrd="0" presId="urn:microsoft.com/office/officeart/2005/8/layout/hList3"/>
    <dgm:cxn modelId="{6C17D91D-1CB9-457A-91BB-8E5D23483CDC}" type="presOf" srcId="{16469C83-D397-4ACE-BE1B-02C893DBCC20}" destId="{370F6F63-7860-4950-BD44-506E35691825}" srcOrd="0" destOrd="0" presId="urn:microsoft.com/office/officeart/2005/8/layout/hList3"/>
    <dgm:cxn modelId="{7CDBB75B-20C0-46F0-B1E7-73C13E5707F6}" type="presOf" srcId="{9574D560-9D9A-4161-BCDF-7CEE7F5FB87A}" destId="{561B050E-9AD6-4DA3-8F36-D78F193ECA41}" srcOrd="0" destOrd="0" presId="urn:microsoft.com/office/officeart/2005/8/layout/hList3"/>
    <dgm:cxn modelId="{E9D7C546-7F2F-4D39-94DB-78BB5388A5F2}" srcId="{13F47076-8E0B-4D3E-963B-0B3337D1FC1C}" destId="{16469C83-D397-4ACE-BE1B-02C893DBCC20}" srcOrd="1" destOrd="0" parTransId="{6F768443-A752-4F0D-9ECF-F0B8BE4EC312}" sibTransId="{37C65579-EAA7-4351-A202-0BDE0F5FEB55}"/>
    <dgm:cxn modelId="{98043049-6BA5-47C4-A637-5E4A6348765E}" type="presOf" srcId="{13F47076-8E0B-4D3E-963B-0B3337D1FC1C}" destId="{23F77E75-4E34-48ED-96A1-B56D9A5ED6DA}" srcOrd="0" destOrd="0" presId="urn:microsoft.com/office/officeart/2005/8/layout/hList3"/>
    <dgm:cxn modelId="{A673E691-009B-455D-9714-01A2EEF0AF68}" srcId="{13F47076-8E0B-4D3E-963B-0B3337D1FC1C}" destId="{7085C377-EC76-44CB-BE2C-F1F8D940A112}" srcOrd="0" destOrd="0" parTransId="{D62915B9-444C-4903-BA0A-2EE1B94C78DA}" sibTransId="{10CE4521-029B-4796-92CD-12C3B67269AF}"/>
    <dgm:cxn modelId="{72B4829C-6D5C-47A3-B788-8FD43CD7AE21}" srcId="{9574D560-9D9A-4161-BCDF-7CEE7F5FB87A}" destId="{13F47076-8E0B-4D3E-963B-0B3337D1FC1C}" srcOrd="0" destOrd="0" parTransId="{D0DE8A72-677C-4406-9C55-FD89F13E6A43}" sibTransId="{A148660B-F10E-4E75-81A5-55646F418FF7}"/>
    <dgm:cxn modelId="{F05BBBAB-720C-4304-9AC3-C9259CC5F52D}" srcId="{13F47076-8E0B-4D3E-963B-0B3337D1FC1C}" destId="{A4C7CA2F-31E9-4509-A10D-B9E6FE49313B}" srcOrd="3" destOrd="0" parTransId="{C4E3DF87-06D7-4C71-8213-65A8A7E697E2}" sibTransId="{563E6F4B-2630-4541-9B2D-E560C8FB6BBE}"/>
    <dgm:cxn modelId="{F149E7B7-679F-4322-A35C-023708678282}" type="presOf" srcId="{0B612627-6CBE-4657-84CB-050916C68498}" destId="{7A43BEFC-4E0B-40A1-8758-2C59B1E73C47}" srcOrd="0" destOrd="0" presId="urn:microsoft.com/office/officeart/2005/8/layout/hList3"/>
    <dgm:cxn modelId="{C04521CB-3206-46F7-901F-5CF6D4E3E060}" srcId="{9574D560-9D9A-4161-BCDF-7CEE7F5FB87A}" destId="{BB92EA51-E2C9-4629-8481-37E574B901EB}" srcOrd="1" destOrd="0" parTransId="{1BFB6ACC-BF89-4C43-BC03-59285D99F91C}" sibTransId="{D7D5B5C2-351A-408E-83D3-AC4C560B1E7C}"/>
    <dgm:cxn modelId="{E690E1DD-5DFD-4041-9703-ED7A64F94C1F}" srcId="{13F47076-8E0B-4D3E-963B-0B3337D1FC1C}" destId="{0B612627-6CBE-4657-84CB-050916C68498}" srcOrd="2" destOrd="0" parTransId="{2A69CD5E-BDBB-47A6-9265-BB2806B80FA2}" sibTransId="{065C268B-A126-4938-BA9D-0502385D7E92}"/>
    <dgm:cxn modelId="{66EE07EC-B7E4-46EC-9B40-1A97254CF00E}" type="presOf" srcId="{7085C377-EC76-44CB-BE2C-F1F8D940A112}" destId="{2C98DE73-BFC2-4293-AF98-FDD55052B5A1}" srcOrd="0" destOrd="0" presId="urn:microsoft.com/office/officeart/2005/8/layout/hList3"/>
    <dgm:cxn modelId="{CC657A54-DF15-4476-8A9E-83864693C901}" type="presParOf" srcId="{561B050E-9AD6-4DA3-8F36-D78F193ECA41}" destId="{23F77E75-4E34-48ED-96A1-B56D9A5ED6DA}" srcOrd="0" destOrd="0" presId="urn:microsoft.com/office/officeart/2005/8/layout/hList3"/>
    <dgm:cxn modelId="{E01C38A4-81FE-4634-BC14-B6B7206B63A1}" type="presParOf" srcId="{561B050E-9AD6-4DA3-8F36-D78F193ECA41}" destId="{1B29A995-550E-4C69-AA76-143390E9CDD5}" srcOrd="1" destOrd="0" presId="urn:microsoft.com/office/officeart/2005/8/layout/hList3"/>
    <dgm:cxn modelId="{1C2FC7F4-F872-4AE1-A5EF-B08ABF67ACED}" type="presParOf" srcId="{1B29A995-550E-4C69-AA76-143390E9CDD5}" destId="{2C98DE73-BFC2-4293-AF98-FDD55052B5A1}" srcOrd="0" destOrd="0" presId="urn:microsoft.com/office/officeart/2005/8/layout/hList3"/>
    <dgm:cxn modelId="{89700768-1A66-4CCF-A904-0FE49A02F1D7}" type="presParOf" srcId="{1B29A995-550E-4C69-AA76-143390E9CDD5}" destId="{370F6F63-7860-4950-BD44-506E35691825}" srcOrd="1" destOrd="0" presId="urn:microsoft.com/office/officeart/2005/8/layout/hList3"/>
    <dgm:cxn modelId="{41DEB3B3-F869-4CD2-B859-AB45A4CED3D9}" type="presParOf" srcId="{1B29A995-550E-4C69-AA76-143390E9CDD5}" destId="{7A43BEFC-4E0B-40A1-8758-2C59B1E73C47}" srcOrd="2" destOrd="0" presId="urn:microsoft.com/office/officeart/2005/8/layout/hList3"/>
    <dgm:cxn modelId="{16455B53-8002-4C6F-AE42-0B90CFB4F280}" type="presParOf" srcId="{1B29A995-550E-4C69-AA76-143390E9CDD5}" destId="{34B23363-1CA8-4661-9AA6-6E2919DCABA0}" srcOrd="3" destOrd="0" presId="urn:microsoft.com/office/officeart/2005/8/layout/hList3"/>
    <dgm:cxn modelId="{690D682E-685E-48E1-9D6A-F3B527895664}" type="presParOf" srcId="{561B050E-9AD6-4DA3-8F36-D78F193ECA41}" destId="{61EFCB39-33D5-4C97-A4C0-C15D93E750E0}" srcOrd="2" destOrd="0" presId="urn:microsoft.com/office/officeart/2005/8/layout/h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574D560-9D9A-4161-BCDF-7CEE7F5FB87A}" type="doc">
      <dgm:prSet loTypeId="urn:microsoft.com/office/officeart/2005/8/layout/hList3" loCatId="list" qsTypeId="urn:microsoft.com/office/officeart/2005/8/quickstyle/simple1" qsCatId="simple" csTypeId="urn:microsoft.com/office/officeart/2005/8/colors/accent1_1" csCatId="accent1" phldr="1"/>
      <dgm:spPr/>
      <dgm:t>
        <a:bodyPr/>
        <a:lstStyle/>
        <a:p>
          <a:endParaRPr lang="es-CO"/>
        </a:p>
      </dgm:t>
    </dgm:pt>
    <dgm:pt modelId="{13F47076-8E0B-4D3E-963B-0B3337D1FC1C}">
      <dgm:prSet phldrT="[Texto]"/>
      <dgm:spPr/>
      <dgm:t>
        <a:bodyPr/>
        <a:lstStyle/>
        <a:p>
          <a:r>
            <a:rPr lang="es-CO" dirty="0"/>
            <a:t>6.460 Inmuebles Rurales</a:t>
          </a:r>
        </a:p>
      </dgm:t>
    </dgm:pt>
    <dgm:pt modelId="{D0DE8A72-677C-4406-9C55-FD89F13E6A43}" type="parTrans" cxnId="{72B4829C-6D5C-47A3-B788-8FD43CD7AE21}">
      <dgm:prSet/>
      <dgm:spPr/>
      <dgm:t>
        <a:bodyPr/>
        <a:lstStyle/>
        <a:p>
          <a:endParaRPr lang="es-CO">
            <a:solidFill>
              <a:schemeClr val="bg1"/>
            </a:solidFill>
          </a:endParaRPr>
        </a:p>
      </dgm:t>
    </dgm:pt>
    <dgm:pt modelId="{A148660B-F10E-4E75-81A5-55646F418FF7}" type="sibTrans" cxnId="{72B4829C-6D5C-47A3-B788-8FD43CD7AE21}">
      <dgm:prSet/>
      <dgm:spPr/>
      <dgm:t>
        <a:bodyPr/>
        <a:lstStyle/>
        <a:p>
          <a:endParaRPr lang="es-CO">
            <a:solidFill>
              <a:schemeClr val="bg1"/>
            </a:solidFill>
          </a:endParaRPr>
        </a:p>
      </dgm:t>
    </dgm:pt>
    <dgm:pt modelId="{16469C83-D397-4ACE-BE1B-02C893DBCC20}">
      <dgm:prSet phldrT="[Texto]"/>
      <dgm:spPr/>
      <dgm:t>
        <a:bodyPr/>
        <a:lstStyle/>
        <a:p>
          <a:r>
            <a:rPr lang="es-ES" dirty="0"/>
            <a:t>Inmuebles con productividad Acumulada</a:t>
          </a:r>
        </a:p>
        <a:p>
          <a:endParaRPr lang="es-ES" dirty="0"/>
        </a:p>
        <a:p>
          <a:endParaRPr lang="es-ES" dirty="0"/>
        </a:p>
        <a:p>
          <a:r>
            <a:rPr lang="es-ES" dirty="0"/>
            <a:t>180</a:t>
          </a:r>
          <a:endParaRPr lang="es-CO" dirty="0"/>
        </a:p>
      </dgm:t>
    </dgm:pt>
    <dgm:pt modelId="{6F768443-A752-4F0D-9ECF-F0B8BE4EC312}" type="parTrans" cxnId="{E9D7C546-7F2F-4D39-94DB-78BB5388A5F2}">
      <dgm:prSet/>
      <dgm:spPr/>
      <dgm:t>
        <a:bodyPr/>
        <a:lstStyle/>
        <a:p>
          <a:endParaRPr lang="es-CO">
            <a:solidFill>
              <a:schemeClr val="bg1"/>
            </a:solidFill>
          </a:endParaRPr>
        </a:p>
      </dgm:t>
    </dgm:pt>
    <dgm:pt modelId="{37C65579-EAA7-4351-A202-0BDE0F5FEB55}" type="sibTrans" cxnId="{E9D7C546-7F2F-4D39-94DB-78BB5388A5F2}">
      <dgm:prSet/>
      <dgm:spPr/>
      <dgm:t>
        <a:bodyPr/>
        <a:lstStyle/>
        <a:p>
          <a:endParaRPr lang="es-CO">
            <a:solidFill>
              <a:schemeClr val="bg1"/>
            </a:solidFill>
          </a:endParaRPr>
        </a:p>
      </dgm:t>
    </dgm:pt>
    <dgm:pt modelId="{0B612627-6CBE-4657-84CB-050916C68498}">
      <dgm:prSet phldrT="[Texto]"/>
      <dgm:spPr/>
      <dgm:t>
        <a:bodyPr/>
        <a:lstStyle/>
        <a:p>
          <a:r>
            <a:rPr lang="es-ES" dirty="0"/>
            <a:t>Con Ocupación Ilegal</a:t>
          </a:r>
        </a:p>
        <a:p>
          <a:endParaRPr lang="es-ES" dirty="0"/>
        </a:p>
        <a:p>
          <a:endParaRPr lang="es-ES" dirty="0"/>
        </a:p>
        <a:p>
          <a:endParaRPr lang="es-ES" dirty="0"/>
        </a:p>
        <a:p>
          <a:r>
            <a:rPr lang="es-ES" dirty="0"/>
            <a:t>2.419</a:t>
          </a:r>
          <a:endParaRPr lang="es-CO" dirty="0"/>
        </a:p>
      </dgm:t>
    </dgm:pt>
    <dgm:pt modelId="{2A69CD5E-BDBB-47A6-9265-BB2806B80FA2}" type="parTrans" cxnId="{E690E1DD-5DFD-4041-9703-ED7A64F94C1F}">
      <dgm:prSet/>
      <dgm:spPr/>
      <dgm:t>
        <a:bodyPr/>
        <a:lstStyle/>
        <a:p>
          <a:endParaRPr lang="es-CO">
            <a:solidFill>
              <a:schemeClr val="bg1"/>
            </a:solidFill>
          </a:endParaRPr>
        </a:p>
      </dgm:t>
    </dgm:pt>
    <dgm:pt modelId="{065C268B-A126-4938-BA9D-0502385D7E92}" type="sibTrans" cxnId="{E690E1DD-5DFD-4041-9703-ED7A64F94C1F}">
      <dgm:prSet/>
      <dgm:spPr/>
      <dgm:t>
        <a:bodyPr/>
        <a:lstStyle/>
        <a:p>
          <a:endParaRPr lang="es-CO">
            <a:solidFill>
              <a:schemeClr val="bg1"/>
            </a:solidFill>
          </a:endParaRPr>
        </a:p>
      </dgm:t>
    </dgm:pt>
    <dgm:pt modelId="{BB92EA51-E2C9-4629-8481-37E574B901EB}">
      <dgm:prSet phldrT="[Texto]"/>
      <dgm:spPr/>
      <dgm:t>
        <a:bodyPr/>
        <a:lstStyle/>
        <a:p>
          <a:endParaRPr lang="es-CO"/>
        </a:p>
      </dgm:t>
    </dgm:pt>
    <dgm:pt modelId="{1BFB6ACC-BF89-4C43-BC03-59285D99F91C}" type="parTrans" cxnId="{C04521CB-3206-46F7-901F-5CF6D4E3E060}">
      <dgm:prSet/>
      <dgm:spPr/>
      <dgm:t>
        <a:bodyPr/>
        <a:lstStyle/>
        <a:p>
          <a:endParaRPr lang="es-CO">
            <a:solidFill>
              <a:schemeClr val="bg1"/>
            </a:solidFill>
          </a:endParaRPr>
        </a:p>
      </dgm:t>
    </dgm:pt>
    <dgm:pt modelId="{D7D5B5C2-351A-408E-83D3-AC4C560B1E7C}" type="sibTrans" cxnId="{C04521CB-3206-46F7-901F-5CF6D4E3E060}">
      <dgm:prSet/>
      <dgm:spPr/>
      <dgm:t>
        <a:bodyPr/>
        <a:lstStyle/>
        <a:p>
          <a:endParaRPr lang="es-CO">
            <a:solidFill>
              <a:schemeClr val="bg1"/>
            </a:solidFill>
          </a:endParaRPr>
        </a:p>
      </dgm:t>
    </dgm:pt>
    <dgm:pt modelId="{A4C7CA2F-31E9-4509-A10D-B9E6FE49313B}">
      <dgm:prSet phldrT="[Texto]"/>
      <dgm:spPr/>
      <dgm:t>
        <a:bodyPr/>
        <a:lstStyle/>
        <a:p>
          <a:r>
            <a:rPr lang="es-ES" dirty="0"/>
            <a:t>Predios en base para venta masiva</a:t>
          </a:r>
        </a:p>
        <a:p>
          <a:endParaRPr lang="es-ES" dirty="0"/>
        </a:p>
        <a:p>
          <a:endParaRPr lang="es-ES" dirty="0"/>
        </a:p>
        <a:p>
          <a:endParaRPr lang="es-ES" dirty="0"/>
        </a:p>
        <a:p>
          <a:r>
            <a:rPr lang="es-ES" dirty="0"/>
            <a:t>1 </a:t>
          </a:r>
          <a:endParaRPr lang="es-CO" dirty="0"/>
        </a:p>
      </dgm:t>
    </dgm:pt>
    <dgm:pt modelId="{C4E3DF87-06D7-4C71-8213-65A8A7E697E2}" type="parTrans" cxnId="{F05BBBAB-720C-4304-9AC3-C9259CC5F52D}">
      <dgm:prSet/>
      <dgm:spPr/>
      <dgm:t>
        <a:bodyPr/>
        <a:lstStyle/>
        <a:p>
          <a:endParaRPr lang="es-CO">
            <a:solidFill>
              <a:schemeClr val="bg1"/>
            </a:solidFill>
          </a:endParaRPr>
        </a:p>
      </dgm:t>
    </dgm:pt>
    <dgm:pt modelId="{563E6F4B-2630-4541-9B2D-E560C8FB6BBE}" type="sibTrans" cxnId="{F05BBBAB-720C-4304-9AC3-C9259CC5F52D}">
      <dgm:prSet/>
      <dgm:spPr/>
      <dgm:t>
        <a:bodyPr/>
        <a:lstStyle/>
        <a:p>
          <a:endParaRPr lang="es-CO">
            <a:solidFill>
              <a:schemeClr val="bg1"/>
            </a:solidFill>
          </a:endParaRPr>
        </a:p>
      </dgm:t>
    </dgm:pt>
    <dgm:pt modelId="{4FAD00A4-B33C-4F54-AC30-F43490F5EF62}">
      <dgm:prSet phldrT="[Texto]"/>
      <dgm:spPr/>
      <dgm:t>
        <a:bodyPr/>
        <a:lstStyle/>
        <a:p>
          <a:r>
            <a:rPr lang="es-ES_tradnl" dirty="0"/>
            <a:t>Inmuebles Extintos</a:t>
          </a:r>
        </a:p>
        <a:p>
          <a:r>
            <a:rPr lang="es-ES_tradnl" dirty="0"/>
            <a:t>(83 con contrato)</a:t>
          </a:r>
        </a:p>
        <a:p>
          <a:endParaRPr lang="es-ES_tradnl" dirty="0"/>
        </a:p>
        <a:p>
          <a:r>
            <a:rPr lang="es-ES_tradnl" dirty="0"/>
            <a:t>                                         1.121</a:t>
          </a:r>
          <a:endParaRPr lang="es-CO" dirty="0"/>
        </a:p>
      </dgm:t>
    </dgm:pt>
    <dgm:pt modelId="{71BBC982-4ACE-44C2-ADE7-A38AF889AA9D}" type="parTrans" cxnId="{57A5EEBA-6AC3-4649-B097-9D606019F2B9}">
      <dgm:prSet/>
      <dgm:spPr/>
      <dgm:t>
        <a:bodyPr/>
        <a:lstStyle/>
        <a:p>
          <a:endParaRPr lang="es-CO"/>
        </a:p>
      </dgm:t>
    </dgm:pt>
    <dgm:pt modelId="{E75D6B4A-886C-426E-A518-2F9CF90680DD}" type="sibTrans" cxnId="{57A5EEBA-6AC3-4649-B097-9D606019F2B9}">
      <dgm:prSet/>
      <dgm:spPr/>
      <dgm:t>
        <a:bodyPr/>
        <a:lstStyle/>
        <a:p>
          <a:endParaRPr lang="es-CO"/>
        </a:p>
      </dgm:t>
    </dgm:pt>
    <dgm:pt modelId="{270F2485-AE61-4AE4-B264-095D13D6F974}">
      <dgm:prSet phldrT="[Texto]"/>
      <dgm:spPr/>
      <dgm:t>
        <a:bodyPr/>
        <a:lstStyle/>
        <a:p>
          <a:r>
            <a:rPr lang="es-ES" dirty="0"/>
            <a:t>Inmuebles con contrato asociado</a:t>
          </a:r>
        </a:p>
        <a:p>
          <a:endParaRPr lang="es-ES" dirty="0"/>
        </a:p>
        <a:p>
          <a:endParaRPr lang="es-ES" dirty="0"/>
        </a:p>
        <a:p>
          <a:endParaRPr lang="es-ES" dirty="0"/>
        </a:p>
        <a:p>
          <a:r>
            <a:rPr lang="es-ES" dirty="0"/>
            <a:t>594</a:t>
          </a:r>
          <a:endParaRPr lang="es-CO" dirty="0"/>
        </a:p>
      </dgm:t>
    </dgm:pt>
    <dgm:pt modelId="{0C8E2205-E577-4FA0-9481-7BAD18E61DB4}" type="parTrans" cxnId="{720C6B2F-750E-4C41-AAA7-AA2819A107B9}">
      <dgm:prSet/>
      <dgm:spPr/>
      <dgm:t>
        <a:bodyPr/>
        <a:lstStyle/>
        <a:p>
          <a:endParaRPr lang="es-CO"/>
        </a:p>
      </dgm:t>
    </dgm:pt>
    <dgm:pt modelId="{38438BCA-6BFA-4F9C-8465-9F5F3A4231F1}" type="sibTrans" cxnId="{720C6B2F-750E-4C41-AAA7-AA2819A107B9}">
      <dgm:prSet/>
      <dgm:spPr/>
      <dgm:t>
        <a:bodyPr/>
        <a:lstStyle/>
        <a:p>
          <a:endParaRPr lang="es-CO"/>
        </a:p>
      </dgm:t>
    </dgm:pt>
    <dgm:pt modelId="{561B050E-9AD6-4DA3-8F36-D78F193ECA41}" type="pres">
      <dgm:prSet presAssocID="{9574D560-9D9A-4161-BCDF-7CEE7F5FB87A}" presName="composite" presStyleCnt="0">
        <dgm:presLayoutVars>
          <dgm:chMax val="1"/>
          <dgm:dir/>
          <dgm:resizeHandles val="exact"/>
        </dgm:presLayoutVars>
      </dgm:prSet>
      <dgm:spPr/>
    </dgm:pt>
    <dgm:pt modelId="{23F77E75-4E34-48ED-96A1-B56D9A5ED6DA}" type="pres">
      <dgm:prSet presAssocID="{13F47076-8E0B-4D3E-963B-0B3337D1FC1C}" presName="roof" presStyleLbl="dkBgShp" presStyleIdx="0" presStyleCnt="2"/>
      <dgm:spPr/>
    </dgm:pt>
    <dgm:pt modelId="{1B29A995-550E-4C69-AA76-143390E9CDD5}" type="pres">
      <dgm:prSet presAssocID="{13F47076-8E0B-4D3E-963B-0B3337D1FC1C}" presName="pillars" presStyleCnt="0"/>
      <dgm:spPr/>
    </dgm:pt>
    <dgm:pt modelId="{2C98DE73-BFC2-4293-AF98-FDD55052B5A1}" type="pres">
      <dgm:prSet presAssocID="{13F47076-8E0B-4D3E-963B-0B3337D1FC1C}" presName="pillar1" presStyleLbl="node1" presStyleIdx="0" presStyleCnt="5">
        <dgm:presLayoutVars>
          <dgm:bulletEnabled val="1"/>
        </dgm:presLayoutVars>
      </dgm:prSet>
      <dgm:spPr/>
    </dgm:pt>
    <dgm:pt modelId="{7D70231B-E7E9-4DC7-8F3B-8035A236814A}" type="pres">
      <dgm:prSet presAssocID="{270F2485-AE61-4AE4-B264-095D13D6F974}" presName="pillarX" presStyleLbl="node1" presStyleIdx="1" presStyleCnt="5">
        <dgm:presLayoutVars>
          <dgm:bulletEnabled val="1"/>
        </dgm:presLayoutVars>
      </dgm:prSet>
      <dgm:spPr/>
    </dgm:pt>
    <dgm:pt modelId="{370F6F63-7860-4950-BD44-506E35691825}" type="pres">
      <dgm:prSet presAssocID="{16469C83-D397-4ACE-BE1B-02C893DBCC20}" presName="pillarX" presStyleLbl="node1" presStyleIdx="2" presStyleCnt="5">
        <dgm:presLayoutVars>
          <dgm:bulletEnabled val="1"/>
        </dgm:presLayoutVars>
      </dgm:prSet>
      <dgm:spPr/>
    </dgm:pt>
    <dgm:pt modelId="{7A43BEFC-4E0B-40A1-8758-2C59B1E73C47}" type="pres">
      <dgm:prSet presAssocID="{0B612627-6CBE-4657-84CB-050916C68498}" presName="pillarX" presStyleLbl="node1" presStyleIdx="3" presStyleCnt="5">
        <dgm:presLayoutVars>
          <dgm:bulletEnabled val="1"/>
        </dgm:presLayoutVars>
      </dgm:prSet>
      <dgm:spPr/>
    </dgm:pt>
    <dgm:pt modelId="{34B23363-1CA8-4661-9AA6-6E2919DCABA0}" type="pres">
      <dgm:prSet presAssocID="{A4C7CA2F-31E9-4509-A10D-B9E6FE49313B}" presName="pillarX" presStyleLbl="node1" presStyleIdx="4" presStyleCnt="5">
        <dgm:presLayoutVars>
          <dgm:bulletEnabled val="1"/>
        </dgm:presLayoutVars>
      </dgm:prSet>
      <dgm:spPr/>
    </dgm:pt>
    <dgm:pt modelId="{61EFCB39-33D5-4C97-A4C0-C15D93E750E0}" type="pres">
      <dgm:prSet presAssocID="{13F47076-8E0B-4D3E-963B-0B3337D1FC1C}" presName="base" presStyleLbl="dkBgShp" presStyleIdx="1" presStyleCnt="2"/>
      <dgm:spPr/>
    </dgm:pt>
  </dgm:ptLst>
  <dgm:cxnLst>
    <dgm:cxn modelId="{11E2CA01-B725-46AF-B2DF-8C56F3810801}" type="presOf" srcId="{A4C7CA2F-31E9-4509-A10D-B9E6FE49313B}" destId="{34B23363-1CA8-4661-9AA6-6E2919DCABA0}" srcOrd="0" destOrd="0" presId="urn:microsoft.com/office/officeart/2005/8/layout/hList3"/>
    <dgm:cxn modelId="{6C17D91D-1CB9-457A-91BB-8E5D23483CDC}" type="presOf" srcId="{16469C83-D397-4ACE-BE1B-02C893DBCC20}" destId="{370F6F63-7860-4950-BD44-506E35691825}" srcOrd="0" destOrd="0" presId="urn:microsoft.com/office/officeart/2005/8/layout/hList3"/>
    <dgm:cxn modelId="{720C6B2F-750E-4C41-AAA7-AA2819A107B9}" srcId="{13F47076-8E0B-4D3E-963B-0B3337D1FC1C}" destId="{270F2485-AE61-4AE4-B264-095D13D6F974}" srcOrd="1" destOrd="0" parTransId="{0C8E2205-E577-4FA0-9481-7BAD18E61DB4}" sibTransId="{38438BCA-6BFA-4F9C-8465-9F5F3A4231F1}"/>
    <dgm:cxn modelId="{7CDBB75B-20C0-46F0-B1E7-73C13E5707F6}" type="presOf" srcId="{9574D560-9D9A-4161-BCDF-7CEE7F5FB87A}" destId="{561B050E-9AD6-4DA3-8F36-D78F193ECA41}" srcOrd="0" destOrd="0" presId="urn:microsoft.com/office/officeart/2005/8/layout/hList3"/>
    <dgm:cxn modelId="{E9D7C546-7F2F-4D39-94DB-78BB5388A5F2}" srcId="{13F47076-8E0B-4D3E-963B-0B3337D1FC1C}" destId="{16469C83-D397-4ACE-BE1B-02C893DBCC20}" srcOrd="2" destOrd="0" parTransId="{6F768443-A752-4F0D-9ECF-F0B8BE4EC312}" sibTransId="{37C65579-EAA7-4351-A202-0BDE0F5FEB55}"/>
    <dgm:cxn modelId="{98043049-6BA5-47C4-A637-5E4A6348765E}" type="presOf" srcId="{13F47076-8E0B-4D3E-963B-0B3337D1FC1C}" destId="{23F77E75-4E34-48ED-96A1-B56D9A5ED6DA}" srcOrd="0" destOrd="0" presId="urn:microsoft.com/office/officeart/2005/8/layout/hList3"/>
    <dgm:cxn modelId="{92A26471-B84D-4769-8C23-54FC6830D84C}" type="presOf" srcId="{4FAD00A4-B33C-4F54-AC30-F43490F5EF62}" destId="{2C98DE73-BFC2-4293-AF98-FDD55052B5A1}" srcOrd="0" destOrd="0" presId="urn:microsoft.com/office/officeart/2005/8/layout/hList3"/>
    <dgm:cxn modelId="{72B4829C-6D5C-47A3-B788-8FD43CD7AE21}" srcId="{9574D560-9D9A-4161-BCDF-7CEE7F5FB87A}" destId="{13F47076-8E0B-4D3E-963B-0B3337D1FC1C}" srcOrd="0" destOrd="0" parTransId="{D0DE8A72-677C-4406-9C55-FD89F13E6A43}" sibTransId="{A148660B-F10E-4E75-81A5-55646F418FF7}"/>
    <dgm:cxn modelId="{56FFF3A3-47FA-4947-96A6-2703DCCCA4D0}" type="presOf" srcId="{270F2485-AE61-4AE4-B264-095D13D6F974}" destId="{7D70231B-E7E9-4DC7-8F3B-8035A236814A}" srcOrd="0" destOrd="0" presId="urn:microsoft.com/office/officeart/2005/8/layout/hList3"/>
    <dgm:cxn modelId="{F05BBBAB-720C-4304-9AC3-C9259CC5F52D}" srcId="{13F47076-8E0B-4D3E-963B-0B3337D1FC1C}" destId="{A4C7CA2F-31E9-4509-A10D-B9E6FE49313B}" srcOrd="4" destOrd="0" parTransId="{C4E3DF87-06D7-4C71-8213-65A8A7E697E2}" sibTransId="{563E6F4B-2630-4541-9B2D-E560C8FB6BBE}"/>
    <dgm:cxn modelId="{F149E7B7-679F-4322-A35C-023708678282}" type="presOf" srcId="{0B612627-6CBE-4657-84CB-050916C68498}" destId="{7A43BEFC-4E0B-40A1-8758-2C59B1E73C47}" srcOrd="0" destOrd="0" presId="urn:microsoft.com/office/officeart/2005/8/layout/hList3"/>
    <dgm:cxn modelId="{57A5EEBA-6AC3-4649-B097-9D606019F2B9}" srcId="{13F47076-8E0B-4D3E-963B-0B3337D1FC1C}" destId="{4FAD00A4-B33C-4F54-AC30-F43490F5EF62}" srcOrd="0" destOrd="0" parTransId="{71BBC982-4ACE-44C2-ADE7-A38AF889AA9D}" sibTransId="{E75D6B4A-886C-426E-A518-2F9CF90680DD}"/>
    <dgm:cxn modelId="{C04521CB-3206-46F7-901F-5CF6D4E3E060}" srcId="{9574D560-9D9A-4161-BCDF-7CEE7F5FB87A}" destId="{BB92EA51-E2C9-4629-8481-37E574B901EB}" srcOrd="1" destOrd="0" parTransId="{1BFB6ACC-BF89-4C43-BC03-59285D99F91C}" sibTransId="{D7D5B5C2-351A-408E-83D3-AC4C560B1E7C}"/>
    <dgm:cxn modelId="{E690E1DD-5DFD-4041-9703-ED7A64F94C1F}" srcId="{13F47076-8E0B-4D3E-963B-0B3337D1FC1C}" destId="{0B612627-6CBE-4657-84CB-050916C68498}" srcOrd="3" destOrd="0" parTransId="{2A69CD5E-BDBB-47A6-9265-BB2806B80FA2}" sibTransId="{065C268B-A126-4938-BA9D-0502385D7E92}"/>
    <dgm:cxn modelId="{CC657A54-DF15-4476-8A9E-83864693C901}" type="presParOf" srcId="{561B050E-9AD6-4DA3-8F36-D78F193ECA41}" destId="{23F77E75-4E34-48ED-96A1-B56D9A5ED6DA}" srcOrd="0" destOrd="0" presId="urn:microsoft.com/office/officeart/2005/8/layout/hList3"/>
    <dgm:cxn modelId="{E01C38A4-81FE-4634-BC14-B6B7206B63A1}" type="presParOf" srcId="{561B050E-9AD6-4DA3-8F36-D78F193ECA41}" destId="{1B29A995-550E-4C69-AA76-143390E9CDD5}" srcOrd="1" destOrd="0" presId="urn:microsoft.com/office/officeart/2005/8/layout/hList3"/>
    <dgm:cxn modelId="{1C2FC7F4-F872-4AE1-A5EF-B08ABF67ACED}" type="presParOf" srcId="{1B29A995-550E-4C69-AA76-143390E9CDD5}" destId="{2C98DE73-BFC2-4293-AF98-FDD55052B5A1}" srcOrd="0" destOrd="0" presId="urn:microsoft.com/office/officeart/2005/8/layout/hList3"/>
    <dgm:cxn modelId="{B8616087-F96E-46F9-8297-D3066C17E096}" type="presParOf" srcId="{1B29A995-550E-4C69-AA76-143390E9CDD5}" destId="{7D70231B-E7E9-4DC7-8F3B-8035A236814A}" srcOrd="1" destOrd="0" presId="urn:microsoft.com/office/officeart/2005/8/layout/hList3"/>
    <dgm:cxn modelId="{89700768-1A66-4CCF-A904-0FE49A02F1D7}" type="presParOf" srcId="{1B29A995-550E-4C69-AA76-143390E9CDD5}" destId="{370F6F63-7860-4950-BD44-506E35691825}" srcOrd="2" destOrd="0" presId="urn:microsoft.com/office/officeart/2005/8/layout/hList3"/>
    <dgm:cxn modelId="{41DEB3B3-F869-4CD2-B859-AB45A4CED3D9}" type="presParOf" srcId="{1B29A995-550E-4C69-AA76-143390E9CDD5}" destId="{7A43BEFC-4E0B-40A1-8758-2C59B1E73C47}" srcOrd="3" destOrd="0" presId="urn:microsoft.com/office/officeart/2005/8/layout/hList3"/>
    <dgm:cxn modelId="{16455B53-8002-4C6F-AE42-0B90CFB4F280}" type="presParOf" srcId="{1B29A995-550E-4C69-AA76-143390E9CDD5}" destId="{34B23363-1CA8-4661-9AA6-6E2919DCABA0}" srcOrd="4" destOrd="0" presId="urn:microsoft.com/office/officeart/2005/8/layout/hList3"/>
    <dgm:cxn modelId="{690D682E-685E-48E1-9D6A-F3B527895664}" type="presParOf" srcId="{561B050E-9AD6-4DA3-8F36-D78F193ECA41}" destId="{61EFCB39-33D5-4C97-A4C0-C15D93E750E0}" srcOrd="2" destOrd="0" presId="urn:microsoft.com/office/officeart/2005/8/layout/h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EBB19E2-97AF-4ECF-9CED-3442EB0CDD93}" type="doc">
      <dgm:prSet loTypeId="urn:microsoft.com/office/officeart/2005/8/layout/list1" loCatId="list" qsTypeId="urn:microsoft.com/office/officeart/2005/8/quickstyle/simple1" qsCatId="simple" csTypeId="urn:microsoft.com/office/officeart/2005/8/colors/accent2_2" csCatId="accent2" phldr="1"/>
      <dgm:spPr/>
      <dgm:t>
        <a:bodyPr/>
        <a:lstStyle/>
        <a:p>
          <a:endParaRPr lang="es-CO"/>
        </a:p>
      </dgm:t>
    </dgm:pt>
    <dgm:pt modelId="{D5656424-62CD-4BE4-BBBD-891019FDE242}">
      <dgm:prSet phldrT="[Texto]" custT="1"/>
      <dgm:spPr/>
      <dgm:t>
        <a:bodyPr/>
        <a:lstStyle/>
        <a:p>
          <a:r>
            <a:rPr lang="es-CO" sz="2000" b="1" u="none" strike="noStrike" dirty="0">
              <a:effectLst/>
            </a:rPr>
            <a:t>SOCIEDADES PRODUCTIVAS</a:t>
          </a:r>
          <a:endParaRPr lang="es-CO" sz="2000" b="1" dirty="0"/>
        </a:p>
      </dgm:t>
    </dgm:pt>
    <dgm:pt modelId="{D87710EC-3168-45A6-8285-CAEEEA585E5E}" type="parTrans" cxnId="{242321E1-2AC5-4141-9295-69A62EBCEE01}">
      <dgm:prSet/>
      <dgm:spPr/>
      <dgm:t>
        <a:bodyPr/>
        <a:lstStyle/>
        <a:p>
          <a:endParaRPr lang="es-CO" sz="2000"/>
        </a:p>
      </dgm:t>
    </dgm:pt>
    <dgm:pt modelId="{5C537BA5-1F84-40D4-93FA-AD237A37BB70}" type="sibTrans" cxnId="{242321E1-2AC5-4141-9295-69A62EBCEE01}">
      <dgm:prSet/>
      <dgm:spPr/>
      <dgm:t>
        <a:bodyPr/>
        <a:lstStyle/>
        <a:p>
          <a:endParaRPr lang="es-CO" sz="2000"/>
        </a:p>
      </dgm:t>
    </dgm:pt>
    <dgm:pt modelId="{A4FE7501-F560-4BAE-8C3E-68EB458F5BB6}">
      <dgm:prSet phldrT="[Texto]" custT="1"/>
      <dgm:spPr/>
      <dgm:t>
        <a:bodyPr/>
        <a:lstStyle/>
        <a:p>
          <a:r>
            <a:rPr lang="es-CO" sz="2000" b="1" u="none" strike="noStrike" dirty="0">
              <a:effectLst/>
            </a:rPr>
            <a:t>SOCIEDADES PARA ENAJENACIÓN TEMPRANA</a:t>
          </a:r>
          <a:endParaRPr lang="es-CO" sz="2000" b="1" dirty="0"/>
        </a:p>
      </dgm:t>
    </dgm:pt>
    <dgm:pt modelId="{B7AE205E-5B92-4FA3-8DF2-58C3C9692B15}" type="parTrans" cxnId="{3F33A4F7-1E3B-444F-AB3E-459A66D8B6C7}">
      <dgm:prSet/>
      <dgm:spPr/>
      <dgm:t>
        <a:bodyPr/>
        <a:lstStyle/>
        <a:p>
          <a:endParaRPr lang="es-CO" sz="2000"/>
        </a:p>
      </dgm:t>
    </dgm:pt>
    <dgm:pt modelId="{4045B3F1-2C08-47EA-A31E-23B5601F9680}" type="sibTrans" cxnId="{3F33A4F7-1E3B-444F-AB3E-459A66D8B6C7}">
      <dgm:prSet/>
      <dgm:spPr/>
      <dgm:t>
        <a:bodyPr/>
        <a:lstStyle/>
        <a:p>
          <a:endParaRPr lang="es-CO" sz="2000"/>
        </a:p>
      </dgm:t>
    </dgm:pt>
    <dgm:pt modelId="{5DB0F7FD-B0CB-4B6F-AC6B-31459BE6EA89}">
      <dgm:prSet phldrT="[Texto]" custT="1"/>
      <dgm:spPr/>
      <dgm:t>
        <a:bodyPr/>
        <a:lstStyle/>
        <a:p>
          <a:r>
            <a:rPr lang="es-CO" sz="2000" b="1" u="none" strike="noStrike" dirty="0">
              <a:effectLst/>
            </a:rPr>
            <a:t>SOCIEDADES IMPRODUCTIVAS</a:t>
          </a:r>
          <a:endParaRPr lang="es-CO" sz="2000" b="1" dirty="0"/>
        </a:p>
      </dgm:t>
    </dgm:pt>
    <dgm:pt modelId="{FF0B5C87-AD62-4769-BFF2-DACA1BC6CCC9}" type="parTrans" cxnId="{6ED13E0E-9E35-40B1-A302-7ECA0F5E1F29}">
      <dgm:prSet/>
      <dgm:spPr/>
      <dgm:t>
        <a:bodyPr/>
        <a:lstStyle/>
        <a:p>
          <a:endParaRPr lang="es-CO" sz="2000"/>
        </a:p>
      </dgm:t>
    </dgm:pt>
    <dgm:pt modelId="{BFBCA4BA-4690-4547-A7A3-7331E7BA1403}" type="sibTrans" cxnId="{6ED13E0E-9E35-40B1-A302-7ECA0F5E1F29}">
      <dgm:prSet/>
      <dgm:spPr/>
      <dgm:t>
        <a:bodyPr/>
        <a:lstStyle/>
        <a:p>
          <a:endParaRPr lang="es-CO" sz="2000"/>
        </a:p>
      </dgm:t>
    </dgm:pt>
    <dgm:pt modelId="{2A253A7E-E5ED-4792-8E1D-1BF77C078CED}">
      <dgm:prSet phldrT="[Texto]" custT="1"/>
      <dgm:spPr/>
      <dgm:t>
        <a:bodyPr/>
        <a:lstStyle/>
        <a:p>
          <a:r>
            <a:rPr lang="es-CO" sz="2000" b="1" u="none" strike="noStrike" dirty="0">
              <a:effectLst/>
            </a:rPr>
            <a:t>SOCIEDADES EN RECONSTRUCCIÓN CONTABLE</a:t>
          </a:r>
          <a:endParaRPr lang="es-CO" sz="2000" b="1" dirty="0"/>
        </a:p>
      </dgm:t>
    </dgm:pt>
    <dgm:pt modelId="{61925AED-3A9F-41E8-B168-F3AA17FCBF36}" type="parTrans" cxnId="{A8F29176-DB7E-4B3F-8A2A-9DE4ACE03CD3}">
      <dgm:prSet/>
      <dgm:spPr/>
      <dgm:t>
        <a:bodyPr/>
        <a:lstStyle/>
        <a:p>
          <a:endParaRPr lang="es-CO" sz="2000"/>
        </a:p>
      </dgm:t>
    </dgm:pt>
    <dgm:pt modelId="{43B1716D-1433-4A7C-8936-F4D64A75BC1A}" type="sibTrans" cxnId="{A8F29176-DB7E-4B3F-8A2A-9DE4ACE03CD3}">
      <dgm:prSet/>
      <dgm:spPr/>
      <dgm:t>
        <a:bodyPr/>
        <a:lstStyle/>
        <a:p>
          <a:endParaRPr lang="es-CO" sz="2000"/>
        </a:p>
      </dgm:t>
    </dgm:pt>
    <dgm:pt modelId="{CF84F5B8-602F-468E-9C9F-A4C092A43D7A}">
      <dgm:prSet custT="1"/>
      <dgm:spPr/>
      <dgm:t>
        <a:bodyPr/>
        <a:lstStyle/>
        <a:p>
          <a:pPr algn="r">
            <a:buNone/>
          </a:pPr>
          <a:r>
            <a:rPr lang="es-CO" sz="2000" b="1" dirty="0"/>
            <a:t>139</a:t>
          </a:r>
        </a:p>
      </dgm:t>
    </dgm:pt>
    <dgm:pt modelId="{E20BE06F-03BF-4123-BE28-6E499B0D7538}" type="parTrans" cxnId="{80E25AD4-6299-47A7-BD76-E4067A9D1826}">
      <dgm:prSet/>
      <dgm:spPr/>
      <dgm:t>
        <a:bodyPr/>
        <a:lstStyle/>
        <a:p>
          <a:endParaRPr lang="es-CO" sz="2000"/>
        </a:p>
      </dgm:t>
    </dgm:pt>
    <dgm:pt modelId="{BEB56109-D582-4F85-B1E5-AA6D090216D9}" type="sibTrans" cxnId="{80E25AD4-6299-47A7-BD76-E4067A9D1826}">
      <dgm:prSet/>
      <dgm:spPr/>
      <dgm:t>
        <a:bodyPr/>
        <a:lstStyle/>
        <a:p>
          <a:endParaRPr lang="es-CO" sz="2000"/>
        </a:p>
      </dgm:t>
    </dgm:pt>
    <dgm:pt modelId="{618586F1-374C-4530-AF2A-A7CD4E67C978}">
      <dgm:prSet custT="1"/>
      <dgm:spPr/>
      <dgm:t>
        <a:bodyPr/>
        <a:lstStyle/>
        <a:p>
          <a:pPr algn="r">
            <a:buNone/>
          </a:pPr>
          <a:r>
            <a:rPr lang="es-CO" sz="2000" b="1" dirty="0"/>
            <a:t>148</a:t>
          </a:r>
        </a:p>
      </dgm:t>
    </dgm:pt>
    <dgm:pt modelId="{76C7F141-E891-4CD8-9EF6-19162C35B902}" type="parTrans" cxnId="{849A4E55-5535-49E0-A404-3F740309DAF8}">
      <dgm:prSet/>
      <dgm:spPr/>
      <dgm:t>
        <a:bodyPr/>
        <a:lstStyle/>
        <a:p>
          <a:endParaRPr lang="es-CO" sz="2000"/>
        </a:p>
      </dgm:t>
    </dgm:pt>
    <dgm:pt modelId="{79399C79-F281-45CB-9BB8-B7C2A080CCD6}" type="sibTrans" cxnId="{849A4E55-5535-49E0-A404-3F740309DAF8}">
      <dgm:prSet/>
      <dgm:spPr/>
      <dgm:t>
        <a:bodyPr/>
        <a:lstStyle/>
        <a:p>
          <a:endParaRPr lang="es-CO" sz="2000"/>
        </a:p>
      </dgm:t>
    </dgm:pt>
    <dgm:pt modelId="{DEB787AC-D73B-4E61-9590-0556838B58A6}">
      <dgm:prSet custT="1"/>
      <dgm:spPr/>
      <dgm:t>
        <a:bodyPr/>
        <a:lstStyle/>
        <a:p>
          <a:pPr algn="r">
            <a:buNone/>
          </a:pPr>
          <a:r>
            <a:rPr lang="es-CO" sz="2000" b="1" dirty="0"/>
            <a:t>232</a:t>
          </a:r>
        </a:p>
      </dgm:t>
    </dgm:pt>
    <dgm:pt modelId="{67BF5603-F23F-4189-BBC1-B1C92A484137}" type="parTrans" cxnId="{F24A19B5-5E75-407F-AD04-5CF6C9BBD8D2}">
      <dgm:prSet/>
      <dgm:spPr/>
      <dgm:t>
        <a:bodyPr/>
        <a:lstStyle/>
        <a:p>
          <a:endParaRPr lang="es-CO" sz="2000"/>
        </a:p>
      </dgm:t>
    </dgm:pt>
    <dgm:pt modelId="{32115370-2745-42FF-A08C-A5242DD70205}" type="sibTrans" cxnId="{F24A19B5-5E75-407F-AD04-5CF6C9BBD8D2}">
      <dgm:prSet/>
      <dgm:spPr/>
      <dgm:t>
        <a:bodyPr/>
        <a:lstStyle/>
        <a:p>
          <a:endParaRPr lang="es-CO" sz="2000"/>
        </a:p>
      </dgm:t>
    </dgm:pt>
    <dgm:pt modelId="{2E3270A3-49AA-4E5A-BA6C-05BB7D63C32A}">
      <dgm:prSet custT="1"/>
      <dgm:spPr/>
      <dgm:t>
        <a:bodyPr/>
        <a:lstStyle/>
        <a:p>
          <a:pPr algn="r">
            <a:buNone/>
          </a:pPr>
          <a:r>
            <a:rPr lang="es-CO" sz="2000" b="1" dirty="0"/>
            <a:t>108</a:t>
          </a:r>
        </a:p>
      </dgm:t>
    </dgm:pt>
    <dgm:pt modelId="{77608AC6-5B5F-4368-A148-68C8A13413DB}" type="parTrans" cxnId="{440CBE71-5A1D-461D-82FD-DB8204CBDAB4}">
      <dgm:prSet/>
      <dgm:spPr/>
      <dgm:t>
        <a:bodyPr/>
        <a:lstStyle/>
        <a:p>
          <a:endParaRPr lang="es-CO" sz="2000"/>
        </a:p>
      </dgm:t>
    </dgm:pt>
    <dgm:pt modelId="{E1ECD654-1D61-4BB7-AA17-2B083E57081A}" type="sibTrans" cxnId="{440CBE71-5A1D-461D-82FD-DB8204CBDAB4}">
      <dgm:prSet/>
      <dgm:spPr/>
      <dgm:t>
        <a:bodyPr/>
        <a:lstStyle/>
        <a:p>
          <a:endParaRPr lang="es-CO" sz="2000"/>
        </a:p>
      </dgm:t>
    </dgm:pt>
    <dgm:pt modelId="{9110DF77-EA66-4B9E-B751-7B7837299786}" type="pres">
      <dgm:prSet presAssocID="{8EBB19E2-97AF-4ECF-9CED-3442EB0CDD93}" presName="linear" presStyleCnt="0">
        <dgm:presLayoutVars>
          <dgm:dir/>
          <dgm:animLvl val="lvl"/>
          <dgm:resizeHandles val="exact"/>
        </dgm:presLayoutVars>
      </dgm:prSet>
      <dgm:spPr/>
    </dgm:pt>
    <dgm:pt modelId="{110BDA29-503E-4CA4-8DDC-104E32349238}" type="pres">
      <dgm:prSet presAssocID="{D5656424-62CD-4BE4-BBBD-891019FDE242}" presName="parentLin" presStyleCnt="0"/>
      <dgm:spPr/>
    </dgm:pt>
    <dgm:pt modelId="{BFCF7C14-D1FD-40A7-8999-143F79268351}" type="pres">
      <dgm:prSet presAssocID="{D5656424-62CD-4BE4-BBBD-891019FDE242}" presName="parentLeftMargin" presStyleLbl="node1" presStyleIdx="0" presStyleCnt="4"/>
      <dgm:spPr/>
    </dgm:pt>
    <dgm:pt modelId="{A0288A0B-28DE-4419-9350-CB16C17A40B8}" type="pres">
      <dgm:prSet presAssocID="{D5656424-62CD-4BE4-BBBD-891019FDE242}" presName="parentText" presStyleLbl="node1" presStyleIdx="0" presStyleCnt="4" custLinFactNeighborX="-18688" custLinFactNeighborY="-5925">
        <dgm:presLayoutVars>
          <dgm:chMax val="0"/>
          <dgm:bulletEnabled val="1"/>
        </dgm:presLayoutVars>
      </dgm:prSet>
      <dgm:spPr/>
    </dgm:pt>
    <dgm:pt modelId="{0B7AAD03-E4E2-4F5F-9CB5-A775038342F7}" type="pres">
      <dgm:prSet presAssocID="{D5656424-62CD-4BE4-BBBD-891019FDE242}" presName="negativeSpace" presStyleCnt="0"/>
      <dgm:spPr/>
    </dgm:pt>
    <dgm:pt modelId="{64766195-48CB-4A47-978F-20E027E152F5}" type="pres">
      <dgm:prSet presAssocID="{D5656424-62CD-4BE4-BBBD-891019FDE242}" presName="childText" presStyleLbl="conFgAcc1" presStyleIdx="0" presStyleCnt="4">
        <dgm:presLayoutVars>
          <dgm:bulletEnabled val="1"/>
        </dgm:presLayoutVars>
      </dgm:prSet>
      <dgm:spPr/>
    </dgm:pt>
    <dgm:pt modelId="{8CFAFF8E-7E5E-45F4-B212-8539DCBFB97D}" type="pres">
      <dgm:prSet presAssocID="{5C537BA5-1F84-40D4-93FA-AD237A37BB70}" presName="spaceBetweenRectangles" presStyleCnt="0"/>
      <dgm:spPr/>
    </dgm:pt>
    <dgm:pt modelId="{CACF696F-E747-46C8-95F3-A00CD907A64A}" type="pres">
      <dgm:prSet presAssocID="{A4FE7501-F560-4BAE-8C3E-68EB458F5BB6}" presName="parentLin" presStyleCnt="0"/>
      <dgm:spPr/>
    </dgm:pt>
    <dgm:pt modelId="{1D3D9620-68C0-44CA-A563-4E311E7D035D}" type="pres">
      <dgm:prSet presAssocID="{A4FE7501-F560-4BAE-8C3E-68EB458F5BB6}" presName="parentLeftMargin" presStyleLbl="node1" presStyleIdx="0" presStyleCnt="4"/>
      <dgm:spPr/>
    </dgm:pt>
    <dgm:pt modelId="{18F3DB58-D9E5-49B2-ABD8-5B82016000AB}" type="pres">
      <dgm:prSet presAssocID="{A4FE7501-F560-4BAE-8C3E-68EB458F5BB6}" presName="parentText" presStyleLbl="node1" presStyleIdx="1" presStyleCnt="4">
        <dgm:presLayoutVars>
          <dgm:chMax val="0"/>
          <dgm:bulletEnabled val="1"/>
        </dgm:presLayoutVars>
      </dgm:prSet>
      <dgm:spPr/>
    </dgm:pt>
    <dgm:pt modelId="{11EA53D0-2F53-42A3-9BD0-75628FD8E564}" type="pres">
      <dgm:prSet presAssocID="{A4FE7501-F560-4BAE-8C3E-68EB458F5BB6}" presName="negativeSpace" presStyleCnt="0"/>
      <dgm:spPr/>
    </dgm:pt>
    <dgm:pt modelId="{DBBDF39C-8A8E-4434-85D9-C9C1ADD5E223}" type="pres">
      <dgm:prSet presAssocID="{A4FE7501-F560-4BAE-8C3E-68EB458F5BB6}" presName="childText" presStyleLbl="conFgAcc1" presStyleIdx="1" presStyleCnt="4">
        <dgm:presLayoutVars>
          <dgm:bulletEnabled val="1"/>
        </dgm:presLayoutVars>
      </dgm:prSet>
      <dgm:spPr/>
    </dgm:pt>
    <dgm:pt modelId="{1F06D00C-4EFA-4350-8E79-D67E2E943476}" type="pres">
      <dgm:prSet presAssocID="{4045B3F1-2C08-47EA-A31E-23B5601F9680}" presName="spaceBetweenRectangles" presStyleCnt="0"/>
      <dgm:spPr/>
    </dgm:pt>
    <dgm:pt modelId="{88C0F74D-8E77-495B-92F0-E97F246C28B0}" type="pres">
      <dgm:prSet presAssocID="{5DB0F7FD-B0CB-4B6F-AC6B-31459BE6EA89}" presName="parentLin" presStyleCnt="0"/>
      <dgm:spPr/>
    </dgm:pt>
    <dgm:pt modelId="{2C9BE09B-0F7D-499F-A07B-50D36D5B481B}" type="pres">
      <dgm:prSet presAssocID="{5DB0F7FD-B0CB-4B6F-AC6B-31459BE6EA89}" presName="parentLeftMargin" presStyleLbl="node1" presStyleIdx="1" presStyleCnt="4"/>
      <dgm:spPr/>
    </dgm:pt>
    <dgm:pt modelId="{A3670A8C-8722-43A2-8A2C-80DCF32F6E83}" type="pres">
      <dgm:prSet presAssocID="{5DB0F7FD-B0CB-4B6F-AC6B-31459BE6EA89}" presName="parentText" presStyleLbl="node1" presStyleIdx="2" presStyleCnt="4" custLinFactNeighborX="13500" custLinFactNeighborY="8184">
        <dgm:presLayoutVars>
          <dgm:chMax val="0"/>
          <dgm:bulletEnabled val="1"/>
        </dgm:presLayoutVars>
      </dgm:prSet>
      <dgm:spPr/>
    </dgm:pt>
    <dgm:pt modelId="{0B5BE7FC-DF5A-4BE6-8E16-41003AE19D08}" type="pres">
      <dgm:prSet presAssocID="{5DB0F7FD-B0CB-4B6F-AC6B-31459BE6EA89}" presName="negativeSpace" presStyleCnt="0"/>
      <dgm:spPr/>
    </dgm:pt>
    <dgm:pt modelId="{1BE138AD-87F9-45F3-ABDF-C4D64F3322DF}" type="pres">
      <dgm:prSet presAssocID="{5DB0F7FD-B0CB-4B6F-AC6B-31459BE6EA89}" presName="childText" presStyleLbl="conFgAcc1" presStyleIdx="2" presStyleCnt="4" custLinFactNeighborX="11475" custLinFactNeighborY="25121">
        <dgm:presLayoutVars>
          <dgm:bulletEnabled val="1"/>
        </dgm:presLayoutVars>
      </dgm:prSet>
      <dgm:spPr/>
    </dgm:pt>
    <dgm:pt modelId="{9C32ECC9-77FF-4A21-AA55-368AA8B7C10E}" type="pres">
      <dgm:prSet presAssocID="{BFBCA4BA-4690-4547-A7A3-7331E7BA1403}" presName="spaceBetweenRectangles" presStyleCnt="0"/>
      <dgm:spPr/>
    </dgm:pt>
    <dgm:pt modelId="{EA88832F-40C9-4B54-A0E7-21EB1109253B}" type="pres">
      <dgm:prSet presAssocID="{2A253A7E-E5ED-4792-8E1D-1BF77C078CED}" presName="parentLin" presStyleCnt="0"/>
      <dgm:spPr/>
    </dgm:pt>
    <dgm:pt modelId="{DAC8C3AF-2009-478F-B881-16CAC8DCA536}" type="pres">
      <dgm:prSet presAssocID="{2A253A7E-E5ED-4792-8E1D-1BF77C078CED}" presName="parentLeftMargin" presStyleLbl="node1" presStyleIdx="2" presStyleCnt="4"/>
      <dgm:spPr/>
    </dgm:pt>
    <dgm:pt modelId="{3BEE3435-6EFB-4C7A-A081-47953989A841}" type="pres">
      <dgm:prSet presAssocID="{2A253A7E-E5ED-4792-8E1D-1BF77C078CED}" presName="parentText" presStyleLbl="node1" presStyleIdx="3" presStyleCnt="4">
        <dgm:presLayoutVars>
          <dgm:chMax val="0"/>
          <dgm:bulletEnabled val="1"/>
        </dgm:presLayoutVars>
      </dgm:prSet>
      <dgm:spPr/>
    </dgm:pt>
    <dgm:pt modelId="{798B6750-78D9-4E24-A91E-7F6F8C686153}" type="pres">
      <dgm:prSet presAssocID="{2A253A7E-E5ED-4792-8E1D-1BF77C078CED}" presName="negativeSpace" presStyleCnt="0"/>
      <dgm:spPr/>
    </dgm:pt>
    <dgm:pt modelId="{E3A627D7-9421-4A56-AC00-1A66978E15EC}" type="pres">
      <dgm:prSet presAssocID="{2A253A7E-E5ED-4792-8E1D-1BF77C078CED}" presName="childText" presStyleLbl="conFgAcc1" presStyleIdx="3" presStyleCnt="4" custLinFactNeighborX="507" custLinFactNeighborY="9567">
        <dgm:presLayoutVars>
          <dgm:bulletEnabled val="1"/>
        </dgm:presLayoutVars>
      </dgm:prSet>
      <dgm:spPr/>
    </dgm:pt>
  </dgm:ptLst>
  <dgm:cxnLst>
    <dgm:cxn modelId="{B2343D02-3BFB-470F-91AF-73A6B17292A9}" type="presOf" srcId="{2E3270A3-49AA-4E5A-BA6C-05BB7D63C32A}" destId="{E3A627D7-9421-4A56-AC00-1A66978E15EC}" srcOrd="0" destOrd="0" presId="urn:microsoft.com/office/officeart/2005/8/layout/list1"/>
    <dgm:cxn modelId="{2F77930D-B323-44A6-A1DD-CFF0CF7AC075}" type="presOf" srcId="{A4FE7501-F560-4BAE-8C3E-68EB458F5BB6}" destId="{18F3DB58-D9E5-49B2-ABD8-5B82016000AB}" srcOrd="1" destOrd="0" presId="urn:microsoft.com/office/officeart/2005/8/layout/list1"/>
    <dgm:cxn modelId="{6ED13E0E-9E35-40B1-A302-7ECA0F5E1F29}" srcId="{8EBB19E2-97AF-4ECF-9CED-3442EB0CDD93}" destId="{5DB0F7FD-B0CB-4B6F-AC6B-31459BE6EA89}" srcOrd="2" destOrd="0" parTransId="{FF0B5C87-AD62-4769-BFF2-DACA1BC6CCC9}" sibTransId="{BFBCA4BA-4690-4547-A7A3-7331E7BA1403}"/>
    <dgm:cxn modelId="{9C13A53C-8B45-411B-9E65-073581AE55EF}" type="presOf" srcId="{5DB0F7FD-B0CB-4B6F-AC6B-31459BE6EA89}" destId="{2C9BE09B-0F7D-499F-A07B-50D36D5B481B}" srcOrd="0" destOrd="0" presId="urn:microsoft.com/office/officeart/2005/8/layout/list1"/>
    <dgm:cxn modelId="{F050AC63-A1AD-472A-9C30-36F984B4037A}" type="presOf" srcId="{2A253A7E-E5ED-4792-8E1D-1BF77C078CED}" destId="{DAC8C3AF-2009-478F-B881-16CAC8DCA536}" srcOrd="0" destOrd="0" presId="urn:microsoft.com/office/officeart/2005/8/layout/list1"/>
    <dgm:cxn modelId="{6BDE0246-7843-4C6A-81B1-69073A949191}" type="presOf" srcId="{A4FE7501-F560-4BAE-8C3E-68EB458F5BB6}" destId="{1D3D9620-68C0-44CA-A563-4E311E7D035D}" srcOrd="0" destOrd="0" presId="urn:microsoft.com/office/officeart/2005/8/layout/list1"/>
    <dgm:cxn modelId="{CD73394C-F246-476F-9C78-9FEE2E861091}" type="presOf" srcId="{D5656424-62CD-4BE4-BBBD-891019FDE242}" destId="{BFCF7C14-D1FD-40A7-8999-143F79268351}" srcOrd="0" destOrd="0" presId="urn:microsoft.com/office/officeart/2005/8/layout/list1"/>
    <dgm:cxn modelId="{440CBE71-5A1D-461D-82FD-DB8204CBDAB4}" srcId="{2A253A7E-E5ED-4792-8E1D-1BF77C078CED}" destId="{2E3270A3-49AA-4E5A-BA6C-05BB7D63C32A}" srcOrd="0" destOrd="0" parTransId="{77608AC6-5B5F-4368-A148-68C8A13413DB}" sibTransId="{E1ECD654-1D61-4BB7-AA17-2B083E57081A}"/>
    <dgm:cxn modelId="{849A4E55-5535-49E0-A404-3F740309DAF8}" srcId="{A4FE7501-F560-4BAE-8C3E-68EB458F5BB6}" destId="{618586F1-374C-4530-AF2A-A7CD4E67C978}" srcOrd="0" destOrd="0" parTransId="{76C7F141-E891-4CD8-9EF6-19162C35B902}" sibTransId="{79399C79-F281-45CB-9BB8-B7C2A080CCD6}"/>
    <dgm:cxn modelId="{A8F29176-DB7E-4B3F-8A2A-9DE4ACE03CD3}" srcId="{8EBB19E2-97AF-4ECF-9CED-3442EB0CDD93}" destId="{2A253A7E-E5ED-4792-8E1D-1BF77C078CED}" srcOrd="3" destOrd="0" parTransId="{61925AED-3A9F-41E8-B168-F3AA17FCBF36}" sibTransId="{43B1716D-1433-4A7C-8936-F4D64A75BC1A}"/>
    <dgm:cxn modelId="{5F667159-0E3E-4B24-9450-7085CB8DDBE6}" type="presOf" srcId="{618586F1-374C-4530-AF2A-A7CD4E67C978}" destId="{DBBDF39C-8A8E-4434-85D9-C9C1ADD5E223}" srcOrd="0" destOrd="0" presId="urn:microsoft.com/office/officeart/2005/8/layout/list1"/>
    <dgm:cxn modelId="{EC6A0882-26C7-497D-83D4-3139A67A4533}" type="presOf" srcId="{2A253A7E-E5ED-4792-8E1D-1BF77C078CED}" destId="{3BEE3435-6EFB-4C7A-A081-47953989A841}" srcOrd="1" destOrd="0" presId="urn:microsoft.com/office/officeart/2005/8/layout/list1"/>
    <dgm:cxn modelId="{D160A387-6F70-4F49-A7FA-C6F647EC4145}" type="presOf" srcId="{8EBB19E2-97AF-4ECF-9CED-3442EB0CDD93}" destId="{9110DF77-EA66-4B9E-B751-7B7837299786}" srcOrd="0" destOrd="0" presId="urn:microsoft.com/office/officeart/2005/8/layout/list1"/>
    <dgm:cxn modelId="{257C7CAF-CE01-443D-8CF1-46B575B7E4C5}" type="presOf" srcId="{5DB0F7FD-B0CB-4B6F-AC6B-31459BE6EA89}" destId="{A3670A8C-8722-43A2-8A2C-80DCF32F6E83}" srcOrd="1" destOrd="0" presId="urn:microsoft.com/office/officeart/2005/8/layout/list1"/>
    <dgm:cxn modelId="{F24A19B5-5E75-407F-AD04-5CF6C9BBD8D2}" srcId="{5DB0F7FD-B0CB-4B6F-AC6B-31459BE6EA89}" destId="{DEB787AC-D73B-4E61-9590-0556838B58A6}" srcOrd="0" destOrd="0" parTransId="{67BF5603-F23F-4189-BBC1-B1C92A484137}" sibTransId="{32115370-2745-42FF-A08C-A5242DD70205}"/>
    <dgm:cxn modelId="{016779C1-D22F-425B-86FF-F44C303E09E2}" type="presOf" srcId="{DEB787AC-D73B-4E61-9590-0556838B58A6}" destId="{1BE138AD-87F9-45F3-ABDF-C4D64F3322DF}" srcOrd="0" destOrd="0" presId="urn:microsoft.com/office/officeart/2005/8/layout/list1"/>
    <dgm:cxn modelId="{F94F02C2-E963-46B3-B09F-8102028EFA21}" type="presOf" srcId="{D5656424-62CD-4BE4-BBBD-891019FDE242}" destId="{A0288A0B-28DE-4419-9350-CB16C17A40B8}" srcOrd="1" destOrd="0" presId="urn:microsoft.com/office/officeart/2005/8/layout/list1"/>
    <dgm:cxn modelId="{1EAC1CC9-CEC4-4A51-96E2-7CB3D586BFF5}" type="presOf" srcId="{CF84F5B8-602F-468E-9C9F-A4C092A43D7A}" destId="{64766195-48CB-4A47-978F-20E027E152F5}" srcOrd="0" destOrd="0" presId="urn:microsoft.com/office/officeart/2005/8/layout/list1"/>
    <dgm:cxn modelId="{80E25AD4-6299-47A7-BD76-E4067A9D1826}" srcId="{D5656424-62CD-4BE4-BBBD-891019FDE242}" destId="{CF84F5B8-602F-468E-9C9F-A4C092A43D7A}" srcOrd="0" destOrd="0" parTransId="{E20BE06F-03BF-4123-BE28-6E499B0D7538}" sibTransId="{BEB56109-D582-4F85-B1E5-AA6D090216D9}"/>
    <dgm:cxn modelId="{242321E1-2AC5-4141-9295-69A62EBCEE01}" srcId="{8EBB19E2-97AF-4ECF-9CED-3442EB0CDD93}" destId="{D5656424-62CD-4BE4-BBBD-891019FDE242}" srcOrd="0" destOrd="0" parTransId="{D87710EC-3168-45A6-8285-CAEEEA585E5E}" sibTransId="{5C537BA5-1F84-40D4-93FA-AD237A37BB70}"/>
    <dgm:cxn modelId="{3F33A4F7-1E3B-444F-AB3E-459A66D8B6C7}" srcId="{8EBB19E2-97AF-4ECF-9CED-3442EB0CDD93}" destId="{A4FE7501-F560-4BAE-8C3E-68EB458F5BB6}" srcOrd="1" destOrd="0" parTransId="{B7AE205E-5B92-4FA3-8DF2-58C3C9692B15}" sibTransId="{4045B3F1-2C08-47EA-A31E-23B5601F9680}"/>
    <dgm:cxn modelId="{8ACB89F0-CA7C-49D5-BC09-996FB26C3778}" type="presParOf" srcId="{9110DF77-EA66-4B9E-B751-7B7837299786}" destId="{110BDA29-503E-4CA4-8DDC-104E32349238}" srcOrd="0" destOrd="0" presId="urn:microsoft.com/office/officeart/2005/8/layout/list1"/>
    <dgm:cxn modelId="{1EA85EC2-3460-42F9-804C-A7B95ADC0C5D}" type="presParOf" srcId="{110BDA29-503E-4CA4-8DDC-104E32349238}" destId="{BFCF7C14-D1FD-40A7-8999-143F79268351}" srcOrd="0" destOrd="0" presId="urn:microsoft.com/office/officeart/2005/8/layout/list1"/>
    <dgm:cxn modelId="{74CA9901-02E2-4730-88BC-C8838121D098}" type="presParOf" srcId="{110BDA29-503E-4CA4-8DDC-104E32349238}" destId="{A0288A0B-28DE-4419-9350-CB16C17A40B8}" srcOrd="1" destOrd="0" presId="urn:microsoft.com/office/officeart/2005/8/layout/list1"/>
    <dgm:cxn modelId="{987685EE-9E0C-4E0D-980E-C9B7C89906A2}" type="presParOf" srcId="{9110DF77-EA66-4B9E-B751-7B7837299786}" destId="{0B7AAD03-E4E2-4F5F-9CB5-A775038342F7}" srcOrd="1" destOrd="0" presId="urn:microsoft.com/office/officeart/2005/8/layout/list1"/>
    <dgm:cxn modelId="{D80645A2-04A2-4A3C-8B7D-358DA88352F0}" type="presParOf" srcId="{9110DF77-EA66-4B9E-B751-7B7837299786}" destId="{64766195-48CB-4A47-978F-20E027E152F5}" srcOrd="2" destOrd="0" presId="urn:microsoft.com/office/officeart/2005/8/layout/list1"/>
    <dgm:cxn modelId="{342899E4-3D84-489E-B9BC-B493C2E39AB3}" type="presParOf" srcId="{9110DF77-EA66-4B9E-B751-7B7837299786}" destId="{8CFAFF8E-7E5E-45F4-B212-8539DCBFB97D}" srcOrd="3" destOrd="0" presId="urn:microsoft.com/office/officeart/2005/8/layout/list1"/>
    <dgm:cxn modelId="{64535AFE-41AD-40D8-99C9-10F61D854EA1}" type="presParOf" srcId="{9110DF77-EA66-4B9E-B751-7B7837299786}" destId="{CACF696F-E747-46C8-95F3-A00CD907A64A}" srcOrd="4" destOrd="0" presId="urn:microsoft.com/office/officeart/2005/8/layout/list1"/>
    <dgm:cxn modelId="{32820D7D-077C-44BD-9F73-F85B2AAD2EF9}" type="presParOf" srcId="{CACF696F-E747-46C8-95F3-A00CD907A64A}" destId="{1D3D9620-68C0-44CA-A563-4E311E7D035D}" srcOrd="0" destOrd="0" presId="urn:microsoft.com/office/officeart/2005/8/layout/list1"/>
    <dgm:cxn modelId="{01D0BF2C-7057-4DBF-8B15-611A80E4FEAA}" type="presParOf" srcId="{CACF696F-E747-46C8-95F3-A00CD907A64A}" destId="{18F3DB58-D9E5-49B2-ABD8-5B82016000AB}" srcOrd="1" destOrd="0" presId="urn:microsoft.com/office/officeart/2005/8/layout/list1"/>
    <dgm:cxn modelId="{242072C7-B863-4183-99E9-EBF87D1179E8}" type="presParOf" srcId="{9110DF77-EA66-4B9E-B751-7B7837299786}" destId="{11EA53D0-2F53-42A3-9BD0-75628FD8E564}" srcOrd="5" destOrd="0" presId="urn:microsoft.com/office/officeart/2005/8/layout/list1"/>
    <dgm:cxn modelId="{E9C7127E-0981-4498-A4D7-46A5FD3F6027}" type="presParOf" srcId="{9110DF77-EA66-4B9E-B751-7B7837299786}" destId="{DBBDF39C-8A8E-4434-85D9-C9C1ADD5E223}" srcOrd="6" destOrd="0" presId="urn:microsoft.com/office/officeart/2005/8/layout/list1"/>
    <dgm:cxn modelId="{433659A9-164C-4CF2-834C-372F66DC06EA}" type="presParOf" srcId="{9110DF77-EA66-4B9E-B751-7B7837299786}" destId="{1F06D00C-4EFA-4350-8E79-D67E2E943476}" srcOrd="7" destOrd="0" presId="urn:microsoft.com/office/officeart/2005/8/layout/list1"/>
    <dgm:cxn modelId="{2A312DB2-9B9F-456B-8209-2A93B9DD4CE7}" type="presParOf" srcId="{9110DF77-EA66-4B9E-B751-7B7837299786}" destId="{88C0F74D-8E77-495B-92F0-E97F246C28B0}" srcOrd="8" destOrd="0" presId="urn:microsoft.com/office/officeart/2005/8/layout/list1"/>
    <dgm:cxn modelId="{4879CD07-4ADE-4DD8-834E-F6C1FB73FC52}" type="presParOf" srcId="{88C0F74D-8E77-495B-92F0-E97F246C28B0}" destId="{2C9BE09B-0F7D-499F-A07B-50D36D5B481B}" srcOrd="0" destOrd="0" presId="urn:microsoft.com/office/officeart/2005/8/layout/list1"/>
    <dgm:cxn modelId="{6648B7B5-5F31-44AD-82FA-58FE78024A15}" type="presParOf" srcId="{88C0F74D-8E77-495B-92F0-E97F246C28B0}" destId="{A3670A8C-8722-43A2-8A2C-80DCF32F6E83}" srcOrd="1" destOrd="0" presId="urn:microsoft.com/office/officeart/2005/8/layout/list1"/>
    <dgm:cxn modelId="{BC9C2605-00C0-4FB1-89BC-F7CCE3FAA5B9}" type="presParOf" srcId="{9110DF77-EA66-4B9E-B751-7B7837299786}" destId="{0B5BE7FC-DF5A-4BE6-8E16-41003AE19D08}" srcOrd="9" destOrd="0" presId="urn:microsoft.com/office/officeart/2005/8/layout/list1"/>
    <dgm:cxn modelId="{6B7E9F6B-D25B-4F89-9AEC-0B0971410AEE}" type="presParOf" srcId="{9110DF77-EA66-4B9E-B751-7B7837299786}" destId="{1BE138AD-87F9-45F3-ABDF-C4D64F3322DF}" srcOrd="10" destOrd="0" presId="urn:microsoft.com/office/officeart/2005/8/layout/list1"/>
    <dgm:cxn modelId="{F1EA7F71-DDE6-4520-830D-BC8B238F4408}" type="presParOf" srcId="{9110DF77-EA66-4B9E-B751-7B7837299786}" destId="{9C32ECC9-77FF-4A21-AA55-368AA8B7C10E}" srcOrd="11" destOrd="0" presId="urn:microsoft.com/office/officeart/2005/8/layout/list1"/>
    <dgm:cxn modelId="{6EA2556D-291E-4342-A5E2-D1B54E8CAF15}" type="presParOf" srcId="{9110DF77-EA66-4B9E-B751-7B7837299786}" destId="{EA88832F-40C9-4B54-A0E7-21EB1109253B}" srcOrd="12" destOrd="0" presId="urn:microsoft.com/office/officeart/2005/8/layout/list1"/>
    <dgm:cxn modelId="{08F7A104-B67D-491F-B6D1-AF1D640875D3}" type="presParOf" srcId="{EA88832F-40C9-4B54-A0E7-21EB1109253B}" destId="{DAC8C3AF-2009-478F-B881-16CAC8DCA536}" srcOrd="0" destOrd="0" presId="urn:microsoft.com/office/officeart/2005/8/layout/list1"/>
    <dgm:cxn modelId="{4676901F-F52C-4527-9F82-703BEFDB9B70}" type="presParOf" srcId="{EA88832F-40C9-4B54-A0E7-21EB1109253B}" destId="{3BEE3435-6EFB-4C7A-A081-47953989A841}" srcOrd="1" destOrd="0" presId="urn:microsoft.com/office/officeart/2005/8/layout/list1"/>
    <dgm:cxn modelId="{5D238CF6-177F-423A-BF5B-56FB53F8C0B4}" type="presParOf" srcId="{9110DF77-EA66-4B9E-B751-7B7837299786}" destId="{798B6750-78D9-4E24-A91E-7F6F8C686153}" srcOrd="13" destOrd="0" presId="urn:microsoft.com/office/officeart/2005/8/layout/list1"/>
    <dgm:cxn modelId="{888DCD80-F11D-45FE-8854-7BACFC6876FD}" type="presParOf" srcId="{9110DF77-EA66-4B9E-B751-7B7837299786}" destId="{E3A627D7-9421-4A56-AC00-1A66978E15EC}" srcOrd="14"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4BCEDD-3F5B-4189-91E7-0AD9B4001006}">
      <dsp:nvSpPr>
        <dsp:cNvPr id="0" name=""/>
        <dsp:cNvSpPr/>
      </dsp:nvSpPr>
      <dsp:spPr>
        <a:xfrm>
          <a:off x="113245" y="858961"/>
          <a:ext cx="1662637" cy="5479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s-ES" sz="1800" kern="1200" dirty="0"/>
            <a:t>Recepción Archivo de Excel</a:t>
          </a:r>
          <a:endParaRPr lang="es-CO" sz="1800" kern="1200" dirty="0"/>
        </a:p>
      </dsp:txBody>
      <dsp:txXfrm>
        <a:off x="113245" y="858961"/>
        <a:ext cx="1662637" cy="547914"/>
      </dsp:txXfrm>
    </dsp:sp>
    <dsp:sp modelId="{E2EE0B90-C32A-49FA-8DAC-A92FE8DD5E8C}">
      <dsp:nvSpPr>
        <dsp:cNvPr id="0" name=""/>
        <dsp:cNvSpPr/>
      </dsp:nvSpPr>
      <dsp:spPr>
        <a:xfrm>
          <a:off x="111356" y="692319"/>
          <a:ext cx="132255" cy="13225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8B3F033-9554-44B4-9E17-3D6E19792EF7}">
      <dsp:nvSpPr>
        <dsp:cNvPr id="0" name=""/>
        <dsp:cNvSpPr/>
      </dsp:nvSpPr>
      <dsp:spPr>
        <a:xfrm>
          <a:off x="203935" y="507162"/>
          <a:ext cx="132255" cy="13225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2A9DC1B-25FD-4132-B98D-7A3216BD772E}">
      <dsp:nvSpPr>
        <dsp:cNvPr id="0" name=""/>
        <dsp:cNvSpPr/>
      </dsp:nvSpPr>
      <dsp:spPr>
        <a:xfrm>
          <a:off x="426124" y="544193"/>
          <a:ext cx="207829" cy="20782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920B7B5-956C-4C36-87A9-96DBC9A3C408}">
      <dsp:nvSpPr>
        <dsp:cNvPr id="0" name=""/>
        <dsp:cNvSpPr/>
      </dsp:nvSpPr>
      <dsp:spPr>
        <a:xfrm>
          <a:off x="611281" y="340520"/>
          <a:ext cx="132255" cy="13225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AF8E1AF-F26B-4923-8714-140BC7B232E9}">
      <dsp:nvSpPr>
        <dsp:cNvPr id="0" name=""/>
        <dsp:cNvSpPr/>
      </dsp:nvSpPr>
      <dsp:spPr>
        <a:xfrm>
          <a:off x="851985" y="266457"/>
          <a:ext cx="132255" cy="13225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740189F-A041-4BDA-AC6A-6BD2D191AD65}">
      <dsp:nvSpPr>
        <dsp:cNvPr id="0" name=""/>
        <dsp:cNvSpPr/>
      </dsp:nvSpPr>
      <dsp:spPr>
        <a:xfrm>
          <a:off x="1148237" y="396067"/>
          <a:ext cx="132255" cy="13225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6C4503A-E4E2-473F-B4C5-54D925A58F11}">
      <dsp:nvSpPr>
        <dsp:cNvPr id="0" name=""/>
        <dsp:cNvSpPr/>
      </dsp:nvSpPr>
      <dsp:spPr>
        <a:xfrm>
          <a:off x="1333394" y="488646"/>
          <a:ext cx="207829" cy="20782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1CE3452-C250-427B-B758-42391339DA5B}">
      <dsp:nvSpPr>
        <dsp:cNvPr id="0" name=""/>
        <dsp:cNvSpPr/>
      </dsp:nvSpPr>
      <dsp:spPr>
        <a:xfrm>
          <a:off x="1592615" y="692319"/>
          <a:ext cx="132255" cy="13225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8112722-5505-44F4-B2C8-0F6B1D3217E3}">
      <dsp:nvSpPr>
        <dsp:cNvPr id="0" name=""/>
        <dsp:cNvSpPr/>
      </dsp:nvSpPr>
      <dsp:spPr>
        <a:xfrm>
          <a:off x="1703709" y="895992"/>
          <a:ext cx="132255" cy="13225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AFB9DB-5F7C-4438-8CFF-9C29B6B0B966}">
      <dsp:nvSpPr>
        <dsp:cNvPr id="0" name=""/>
        <dsp:cNvSpPr/>
      </dsp:nvSpPr>
      <dsp:spPr>
        <a:xfrm>
          <a:off x="740891" y="507162"/>
          <a:ext cx="340084" cy="34008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AF3281F-A174-41B1-9825-1715554B070A}">
      <dsp:nvSpPr>
        <dsp:cNvPr id="0" name=""/>
        <dsp:cNvSpPr/>
      </dsp:nvSpPr>
      <dsp:spPr>
        <a:xfrm>
          <a:off x="18777" y="1210760"/>
          <a:ext cx="132255" cy="13225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19EAF1C-3906-423D-9EEE-ADC4F65BA181}">
      <dsp:nvSpPr>
        <dsp:cNvPr id="0" name=""/>
        <dsp:cNvSpPr/>
      </dsp:nvSpPr>
      <dsp:spPr>
        <a:xfrm>
          <a:off x="129872" y="1377401"/>
          <a:ext cx="207829" cy="20782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283D159-C0E5-4D55-B021-8097C7FE912B}">
      <dsp:nvSpPr>
        <dsp:cNvPr id="0" name=""/>
        <dsp:cNvSpPr/>
      </dsp:nvSpPr>
      <dsp:spPr>
        <a:xfrm>
          <a:off x="407608" y="1525527"/>
          <a:ext cx="302297" cy="30229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1BFB8E7-CC2A-48B3-88E1-89DA5EB355BA}">
      <dsp:nvSpPr>
        <dsp:cNvPr id="0" name=""/>
        <dsp:cNvSpPr/>
      </dsp:nvSpPr>
      <dsp:spPr>
        <a:xfrm>
          <a:off x="796438" y="1766232"/>
          <a:ext cx="132255" cy="13225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FC3E877-F8CD-4812-BFA9-FEB368D87ACE}">
      <dsp:nvSpPr>
        <dsp:cNvPr id="0" name=""/>
        <dsp:cNvSpPr/>
      </dsp:nvSpPr>
      <dsp:spPr>
        <a:xfrm>
          <a:off x="870501" y="1525527"/>
          <a:ext cx="207829" cy="20782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470217A-840B-48A2-B82C-1E98C134ED8B}">
      <dsp:nvSpPr>
        <dsp:cNvPr id="0" name=""/>
        <dsp:cNvSpPr/>
      </dsp:nvSpPr>
      <dsp:spPr>
        <a:xfrm>
          <a:off x="1055659" y="1784747"/>
          <a:ext cx="132255" cy="13225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A94C01B-C9DC-4C79-898D-C78007C05F83}">
      <dsp:nvSpPr>
        <dsp:cNvPr id="0" name=""/>
        <dsp:cNvSpPr/>
      </dsp:nvSpPr>
      <dsp:spPr>
        <a:xfrm>
          <a:off x="1222300" y="1488496"/>
          <a:ext cx="302297" cy="30229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D761630-ABB5-44FB-B200-779F05B26A03}">
      <dsp:nvSpPr>
        <dsp:cNvPr id="0" name=""/>
        <dsp:cNvSpPr/>
      </dsp:nvSpPr>
      <dsp:spPr>
        <a:xfrm>
          <a:off x="1629646" y="1414433"/>
          <a:ext cx="207829" cy="20782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D01CD48-C202-4E88-97C1-DDB2C13B411B}">
      <dsp:nvSpPr>
        <dsp:cNvPr id="0" name=""/>
        <dsp:cNvSpPr/>
      </dsp:nvSpPr>
      <dsp:spPr>
        <a:xfrm>
          <a:off x="1837476" y="543885"/>
          <a:ext cx="610366" cy="1165255"/>
        </a:xfrm>
        <a:prstGeom prst="chevron">
          <a:avLst>
            <a:gd name="adj" fmla="val 6231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8EB6EAC-79FA-4C1E-BE43-5ABCAE12A3ED}">
      <dsp:nvSpPr>
        <dsp:cNvPr id="0" name=""/>
        <dsp:cNvSpPr/>
      </dsp:nvSpPr>
      <dsp:spPr>
        <a:xfrm>
          <a:off x="2447842" y="544451"/>
          <a:ext cx="1664634" cy="11652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s-ES" sz="2000" kern="1200" dirty="0"/>
            <a:t>Revisión preliminar</a:t>
          </a:r>
          <a:endParaRPr lang="es-CO" sz="2000" kern="1200" dirty="0"/>
        </a:p>
      </dsp:txBody>
      <dsp:txXfrm>
        <a:off x="2447842" y="544451"/>
        <a:ext cx="1664634" cy="1165244"/>
      </dsp:txXfrm>
    </dsp:sp>
    <dsp:sp modelId="{87A6BEC4-BE86-44B2-8887-8EF9B8EEBB63}">
      <dsp:nvSpPr>
        <dsp:cNvPr id="0" name=""/>
        <dsp:cNvSpPr/>
      </dsp:nvSpPr>
      <dsp:spPr>
        <a:xfrm>
          <a:off x="2447842" y="2014324"/>
          <a:ext cx="1664634" cy="10265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70" tIns="13970" rIns="13970" bIns="13970" numCol="1" spcCol="1270" anchor="t" anchorCtr="0">
          <a:noAutofit/>
        </a:bodyPr>
        <a:lstStyle/>
        <a:p>
          <a:pPr marL="57150" lvl="1" indent="-57150" algn="l" defTabSz="488950">
            <a:lnSpc>
              <a:spcPct val="90000"/>
            </a:lnSpc>
            <a:spcBef>
              <a:spcPct val="0"/>
            </a:spcBef>
            <a:spcAft>
              <a:spcPct val="15000"/>
            </a:spcAft>
            <a:buChar char="•"/>
          </a:pPr>
          <a:r>
            <a:rPr lang="es-ES" sz="1100" kern="1200" dirty="0"/>
            <a:t>Remisión de cupón</a:t>
          </a:r>
          <a:endParaRPr lang="es-CO" sz="1100" kern="1200" dirty="0"/>
        </a:p>
        <a:p>
          <a:pPr marL="57150" lvl="1" indent="-57150" algn="l" defTabSz="488950">
            <a:lnSpc>
              <a:spcPct val="90000"/>
            </a:lnSpc>
            <a:spcBef>
              <a:spcPct val="0"/>
            </a:spcBef>
            <a:spcAft>
              <a:spcPct val="15000"/>
            </a:spcAft>
            <a:buChar char="•"/>
          </a:pPr>
          <a:r>
            <a:rPr lang="es-ES" sz="1100" kern="1200" dirty="0"/>
            <a:t>Recaudo de valor neto gestión de depositarios (Ingreso -  Gasto)</a:t>
          </a:r>
          <a:endParaRPr lang="es-CO" sz="1100" kern="1200" dirty="0"/>
        </a:p>
      </dsp:txBody>
      <dsp:txXfrm>
        <a:off x="2447842" y="2014324"/>
        <a:ext cx="1664634" cy="1026524"/>
      </dsp:txXfrm>
    </dsp:sp>
    <dsp:sp modelId="{7E009FD8-2881-420A-BDA1-2D0811206CA6}">
      <dsp:nvSpPr>
        <dsp:cNvPr id="0" name=""/>
        <dsp:cNvSpPr/>
      </dsp:nvSpPr>
      <dsp:spPr>
        <a:xfrm>
          <a:off x="4112477" y="543885"/>
          <a:ext cx="610366" cy="1165255"/>
        </a:xfrm>
        <a:prstGeom prst="chevron">
          <a:avLst>
            <a:gd name="adj" fmla="val 6231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F37915E-D613-41CF-BCD2-BEDDD805902B}">
      <dsp:nvSpPr>
        <dsp:cNvPr id="0" name=""/>
        <dsp:cNvSpPr/>
      </dsp:nvSpPr>
      <dsp:spPr>
        <a:xfrm>
          <a:off x="4722843" y="544451"/>
          <a:ext cx="1664634" cy="11652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s-ES" sz="2000" kern="1200" dirty="0"/>
            <a:t>Revisión detallada de información y soportes</a:t>
          </a:r>
          <a:endParaRPr lang="es-CO" sz="2000" kern="1200" dirty="0"/>
        </a:p>
      </dsp:txBody>
      <dsp:txXfrm>
        <a:off x="4722843" y="544451"/>
        <a:ext cx="1664634" cy="1165244"/>
      </dsp:txXfrm>
    </dsp:sp>
    <dsp:sp modelId="{0AD2DE46-9EED-4599-9E3F-623BC89B8E29}">
      <dsp:nvSpPr>
        <dsp:cNvPr id="0" name=""/>
        <dsp:cNvSpPr/>
      </dsp:nvSpPr>
      <dsp:spPr>
        <a:xfrm>
          <a:off x="6387478" y="543885"/>
          <a:ext cx="610366" cy="1165255"/>
        </a:xfrm>
        <a:prstGeom prst="chevron">
          <a:avLst>
            <a:gd name="adj" fmla="val 6231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E4D87C7-7948-4B47-858C-B161FA2F762E}">
      <dsp:nvSpPr>
        <dsp:cNvPr id="0" name=""/>
        <dsp:cNvSpPr/>
      </dsp:nvSpPr>
      <dsp:spPr>
        <a:xfrm>
          <a:off x="7122691" y="461220"/>
          <a:ext cx="1414939" cy="141493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s-ES" sz="2000" kern="1200" dirty="0"/>
            <a:t>Admisión</a:t>
          </a:r>
          <a:endParaRPr lang="es-CO" sz="2000" kern="1200" dirty="0"/>
        </a:p>
      </dsp:txBody>
      <dsp:txXfrm>
        <a:off x="7329904" y="668433"/>
        <a:ext cx="1000513" cy="1000513"/>
      </dsp:txXfrm>
    </dsp:sp>
    <dsp:sp modelId="{33175D7E-6CC2-4504-AEE0-FD24C53FA529}">
      <dsp:nvSpPr>
        <dsp:cNvPr id="0" name=""/>
        <dsp:cNvSpPr/>
      </dsp:nvSpPr>
      <dsp:spPr>
        <a:xfrm>
          <a:off x="6997844" y="2014324"/>
          <a:ext cx="1664634" cy="10265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70" tIns="13970" rIns="13970" bIns="13970" numCol="1" spcCol="1270" anchor="t" anchorCtr="0">
          <a:noAutofit/>
        </a:bodyPr>
        <a:lstStyle/>
        <a:p>
          <a:pPr marL="57150" lvl="1" indent="-57150" algn="l" defTabSz="488950">
            <a:lnSpc>
              <a:spcPct val="90000"/>
            </a:lnSpc>
            <a:spcBef>
              <a:spcPct val="0"/>
            </a:spcBef>
            <a:spcAft>
              <a:spcPct val="15000"/>
            </a:spcAft>
            <a:buChar char="•"/>
          </a:pPr>
          <a:r>
            <a:rPr lang="es-ES" sz="1100" kern="1200" dirty="0"/>
            <a:t>Ajustes</a:t>
          </a:r>
          <a:endParaRPr lang="es-CO" sz="1100" kern="1200" dirty="0"/>
        </a:p>
        <a:p>
          <a:pPr marL="57150" lvl="1" indent="-57150" algn="l" defTabSz="488950">
            <a:lnSpc>
              <a:spcPct val="90000"/>
            </a:lnSpc>
            <a:spcBef>
              <a:spcPct val="0"/>
            </a:spcBef>
            <a:spcAft>
              <a:spcPct val="15000"/>
            </a:spcAft>
            <a:buChar char="•"/>
          </a:pPr>
          <a:r>
            <a:rPr lang="es-ES" sz="1100" kern="1200" dirty="0"/>
            <a:t>Admisión </a:t>
          </a:r>
          <a:endParaRPr lang="es-CO" sz="1100" kern="1200" dirty="0"/>
        </a:p>
      </dsp:txBody>
      <dsp:txXfrm>
        <a:off x="6997844" y="2014324"/>
        <a:ext cx="1664634" cy="102652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52368E-E781-4691-9C6B-539A65177D3E}">
      <dsp:nvSpPr>
        <dsp:cNvPr id="0" name=""/>
        <dsp:cNvSpPr/>
      </dsp:nvSpPr>
      <dsp:spPr>
        <a:xfrm>
          <a:off x="3819" y="0"/>
          <a:ext cx="2291996" cy="2094600"/>
        </a:xfrm>
        <a:prstGeom prst="upArrow">
          <a:avLst/>
        </a:prstGeom>
        <a:solidFill>
          <a:schemeClr val="accent4">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67EA4CD-F3EF-47A3-8215-F5E2926FEA9B}">
      <dsp:nvSpPr>
        <dsp:cNvPr id="0" name=""/>
        <dsp:cNvSpPr/>
      </dsp:nvSpPr>
      <dsp:spPr>
        <a:xfrm>
          <a:off x="2364576" y="0"/>
          <a:ext cx="3889448" cy="2094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576" tIns="0" rIns="163576" bIns="163576" numCol="1" spcCol="1270" anchor="ctr" anchorCtr="0">
          <a:noAutofit/>
        </a:bodyPr>
        <a:lstStyle/>
        <a:p>
          <a:pPr marL="0" lvl="0" indent="0" algn="l" defTabSz="1022350">
            <a:lnSpc>
              <a:spcPct val="90000"/>
            </a:lnSpc>
            <a:spcBef>
              <a:spcPct val="0"/>
            </a:spcBef>
            <a:spcAft>
              <a:spcPct val="35000"/>
            </a:spcAft>
            <a:buNone/>
          </a:pPr>
          <a:r>
            <a:rPr lang="es-ES_tradnl" sz="2300" kern="1200"/>
            <a:t>Recaudo total </a:t>
          </a:r>
          <a:endParaRPr lang="es-CO" sz="2300" kern="1200"/>
        </a:p>
        <a:p>
          <a:pPr marL="171450" lvl="1" indent="-171450" algn="l" defTabSz="800100">
            <a:lnSpc>
              <a:spcPct val="90000"/>
            </a:lnSpc>
            <a:spcBef>
              <a:spcPct val="0"/>
            </a:spcBef>
            <a:spcAft>
              <a:spcPct val="15000"/>
            </a:spcAft>
            <a:buChar char="•"/>
          </a:pPr>
          <a:r>
            <a:rPr lang="es-ES_tradnl" sz="1800" kern="1200" dirty="0"/>
            <a:t>Canon</a:t>
          </a:r>
          <a:endParaRPr lang="es-CO" sz="1800" kern="1200"/>
        </a:p>
        <a:p>
          <a:pPr marL="171450" lvl="1" indent="-171450" algn="l" defTabSz="800100">
            <a:lnSpc>
              <a:spcPct val="90000"/>
            </a:lnSpc>
            <a:spcBef>
              <a:spcPct val="0"/>
            </a:spcBef>
            <a:spcAft>
              <a:spcPct val="15000"/>
            </a:spcAft>
            <a:buChar char="•"/>
          </a:pPr>
          <a:r>
            <a:rPr lang="es-ES_tradnl" sz="1800" kern="1200" dirty="0"/>
            <a:t>IVA</a:t>
          </a:r>
          <a:endParaRPr lang="es-CO" sz="1800" kern="1200"/>
        </a:p>
        <a:p>
          <a:pPr marL="171450" lvl="1" indent="-171450" algn="l" defTabSz="800100">
            <a:lnSpc>
              <a:spcPct val="90000"/>
            </a:lnSpc>
            <a:spcBef>
              <a:spcPct val="0"/>
            </a:spcBef>
            <a:spcAft>
              <a:spcPct val="15000"/>
            </a:spcAft>
            <a:buChar char="•"/>
          </a:pPr>
          <a:r>
            <a:rPr lang="es-ES_tradnl" sz="1800" kern="1200"/>
            <a:t>Administraciones</a:t>
          </a:r>
          <a:endParaRPr lang="es-CO" sz="1800" kern="1200"/>
        </a:p>
      </dsp:txBody>
      <dsp:txXfrm>
        <a:off x="2364576" y="0"/>
        <a:ext cx="3889448" cy="2094600"/>
      </dsp:txXfrm>
    </dsp:sp>
    <dsp:sp modelId="{48188373-DC70-4470-B14E-1E6F4009CA53}">
      <dsp:nvSpPr>
        <dsp:cNvPr id="0" name=""/>
        <dsp:cNvSpPr/>
      </dsp:nvSpPr>
      <dsp:spPr>
        <a:xfrm>
          <a:off x="691418" y="2269150"/>
          <a:ext cx="2291996" cy="2094600"/>
        </a:xfrm>
        <a:prstGeom prst="downArrow">
          <a:avLst/>
        </a:prstGeom>
        <a:solidFill>
          <a:schemeClr val="accent4">
            <a:shade val="80000"/>
            <a:hueOff val="-176558"/>
            <a:satOff val="-4365"/>
            <a:lumOff val="2498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E5AD728-7729-4A40-B94C-E0717717AE30}">
      <dsp:nvSpPr>
        <dsp:cNvPr id="0" name=""/>
        <dsp:cNvSpPr/>
      </dsp:nvSpPr>
      <dsp:spPr>
        <a:xfrm>
          <a:off x="3052174" y="2269150"/>
          <a:ext cx="3889448" cy="2094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576" tIns="0" rIns="163576" bIns="163576" numCol="1" spcCol="1270" anchor="ctr" anchorCtr="0">
          <a:noAutofit/>
        </a:bodyPr>
        <a:lstStyle/>
        <a:p>
          <a:pPr marL="0" lvl="0" indent="0" algn="l" defTabSz="1022350">
            <a:lnSpc>
              <a:spcPct val="90000"/>
            </a:lnSpc>
            <a:spcBef>
              <a:spcPct val="0"/>
            </a:spcBef>
            <a:spcAft>
              <a:spcPct val="35000"/>
            </a:spcAft>
            <a:buNone/>
          </a:pPr>
          <a:r>
            <a:rPr lang="es-ES_tradnl" sz="2300" kern="1200" dirty="0"/>
            <a:t>Pago de Pasivos </a:t>
          </a:r>
          <a:endParaRPr lang="es-CO" sz="2300" kern="1200" dirty="0"/>
        </a:p>
        <a:p>
          <a:pPr marL="171450" lvl="1" indent="-171450" algn="l" defTabSz="800100">
            <a:lnSpc>
              <a:spcPct val="90000"/>
            </a:lnSpc>
            <a:spcBef>
              <a:spcPct val="0"/>
            </a:spcBef>
            <a:spcAft>
              <a:spcPct val="15000"/>
            </a:spcAft>
            <a:buChar char="•"/>
          </a:pPr>
          <a:r>
            <a:rPr lang="es-ES_tradnl" sz="1800" kern="1200" dirty="0"/>
            <a:t>Impuestos</a:t>
          </a:r>
          <a:endParaRPr lang="es-CO" sz="1800" kern="1200" dirty="0"/>
        </a:p>
        <a:p>
          <a:pPr marL="171450" lvl="1" indent="-171450" algn="l" defTabSz="800100">
            <a:lnSpc>
              <a:spcPct val="90000"/>
            </a:lnSpc>
            <a:spcBef>
              <a:spcPct val="0"/>
            </a:spcBef>
            <a:spcAft>
              <a:spcPct val="15000"/>
            </a:spcAft>
            <a:buChar char="•"/>
          </a:pPr>
          <a:r>
            <a:rPr lang="es-ES_tradnl" sz="1800" kern="1200" dirty="0"/>
            <a:t>Administraciones</a:t>
          </a:r>
          <a:endParaRPr lang="es-CO" sz="1800" kern="1200" dirty="0"/>
        </a:p>
        <a:p>
          <a:pPr marL="171450" lvl="1" indent="-171450" algn="l" defTabSz="800100">
            <a:lnSpc>
              <a:spcPct val="90000"/>
            </a:lnSpc>
            <a:spcBef>
              <a:spcPct val="0"/>
            </a:spcBef>
            <a:spcAft>
              <a:spcPct val="15000"/>
            </a:spcAft>
            <a:buChar char="•"/>
          </a:pPr>
          <a:r>
            <a:rPr lang="es-ES_tradnl" sz="1800" kern="1200" dirty="0"/>
            <a:t>Servicios Públicos</a:t>
          </a:r>
          <a:endParaRPr lang="es-CO" sz="1800" kern="1200" dirty="0"/>
        </a:p>
        <a:p>
          <a:pPr marL="171450" lvl="1" indent="-171450" algn="l" defTabSz="800100">
            <a:lnSpc>
              <a:spcPct val="90000"/>
            </a:lnSpc>
            <a:spcBef>
              <a:spcPct val="0"/>
            </a:spcBef>
            <a:spcAft>
              <a:spcPct val="15000"/>
            </a:spcAft>
            <a:buChar char="•"/>
          </a:pPr>
          <a:r>
            <a:rPr lang="es-ES_tradnl" sz="1800" kern="1200" dirty="0"/>
            <a:t>Pólizas</a:t>
          </a:r>
          <a:endParaRPr lang="es-CO" sz="1800" kern="1200" dirty="0"/>
        </a:p>
        <a:p>
          <a:pPr marL="171450" lvl="1" indent="-171450" algn="l" defTabSz="800100">
            <a:lnSpc>
              <a:spcPct val="90000"/>
            </a:lnSpc>
            <a:spcBef>
              <a:spcPct val="0"/>
            </a:spcBef>
            <a:spcAft>
              <a:spcPct val="15000"/>
            </a:spcAft>
            <a:buChar char="•"/>
          </a:pPr>
          <a:r>
            <a:rPr lang="es-ES_tradnl" sz="1800" kern="1200" dirty="0"/>
            <a:t>ROM</a:t>
          </a:r>
          <a:endParaRPr lang="es-CO" sz="1800" kern="1200" dirty="0"/>
        </a:p>
      </dsp:txBody>
      <dsp:txXfrm>
        <a:off x="3052174" y="2269150"/>
        <a:ext cx="3889448" cy="20946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F77E75-4E34-48ED-96A1-B56D9A5ED6DA}">
      <dsp:nvSpPr>
        <dsp:cNvPr id="0" name=""/>
        <dsp:cNvSpPr/>
      </dsp:nvSpPr>
      <dsp:spPr>
        <a:xfrm>
          <a:off x="0" y="0"/>
          <a:ext cx="7886700" cy="1305401"/>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201930" tIns="201930" rIns="201930" bIns="201930" numCol="1" spcCol="1270" anchor="ctr" anchorCtr="0">
          <a:noAutofit/>
        </a:bodyPr>
        <a:lstStyle/>
        <a:p>
          <a:pPr marL="0" lvl="0" indent="0" algn="ctr" defTabSz="2355850">
            <a:lnSpc>
              <a:spcPct val="90000"/>
            </a:lnSpc>
            <a:spcBef>
              <a:spcPct val="0"/>
            </a:spcBef>
            <a:spcAft>
              <a:spcPct val="35000"/>
            </a:spcAft>
            <a:buNone/>
          </a:pPr>
          <a:r>
            <a:rPr lang="es-CO" sz="5300" kern="1200" dirty="0"/>
            <a:t>15.333 Inmuebles Urbanos</a:t>
          </a:r>
        </a:p>
      </dsp:txBody>
      <dsp:txXfrm>
        <a:off x="0" y="0"/>
        <a:ext cx="7886700" cy="1305401"/>
      </dsp:txXfrm>
    </dsp:sp>
    <dsp:sp modelId="{2C98DE73-BFC2-4293-AF98-FDD55052B5A1}">
      <dsp:nvSpPr>
        <dsp:cNvPr id="0" name=""/>
        <dsp:cNvSpPr/>
      </dsp:nvSpPr>
      <dsp:spPr>
        <a:xfrm>
          <a:off x="0" y="1305401"/>
          <a:ext cx="1971674" cy="2741342"/>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kern="1200" dirty="0"/>
            <a:t>Inmuebles con contrato asociado</a:t>
          </a:r>
        </a:p>
        <a:p>
          <a:pPr marL="0" lvl="0" indent="0" algn="ctr" defTabSz="889000">
            <a:lnSpc>
              <a:spcPct val="90000"/>
            </a:lnSpc>
            <a:spcBef>
              <a:spcPct val="0"/>
            </a:spcBef>
            <a:spcAft>
              <a:spcPct val="35000"/>
            </a:spcAft>
            <a:buNone/>
          </a:pPr>
          <a:endParaRPr lang="es-ES" sz="2000" kern="1200" dirty="0"/>
        </a:p>
        <a:p>
          <a:pPr marL="0" lvl="0" indent="0" algn="ctr" defTabSz="889000">
            <a:lnSpc>
              <a:spcPct val="90000"/>
            </a:lnSpc>
            <a:spcBef>
              <a:spcPct val="0"/>
            </a:spcBef>
            <a:spcAft>
              <a:spcPct val="35000"/>
            </a:spcAft>
            <a:buNone/>
          </a:pPr>
          <a:endParaRPr lang="es-ES" sz="2000" kern="1200" dirty="0"/>
        </a:p>
        <a:p>
          <a:pPr marL="0" lvl="0" indent="0" algn="ctr" defTabSz="889000">
            <a:lnSpc>
              <a:spcPct val="90000"/>
            </a:lnSpc>
            <a:spcBef>
              <a:spcPct val="0"/>
            </a:spcBef>
            <a:spcAft>
              <a:spcPct val="35000"/>
            </a:spcAft>
            <a:buNone/>
          </a:pPr>
          <a:endParaRPr lang="es-ES" sz="2000" kern="1200" dirty="0"/>
        </a:p>
        <a:p>
          <a:pPr marL="0" lvl="0" indent="0" algn="ctr" defTabSz="889000">
            <a:lnSpc>
              <a:spcPct val="90000"/>
            </a:lnSpc>
            <a:spcBef>
              <a:spcPct val="0"/>
            </a:spcBef>
            <a:spcAft>
              <a:spcPct val="35000"/>
            </a:spcAft>
            <a:buNone/>
          </a:pPr>
          <a:r>
            <a:rPr lang="es-ES" sz="2000" kern="1200" dirty="0"/>
            <a:t>2.866</a:t>
          </a:r>
          <a:endParaRPr lang="es-CO" sz="2000" kern="1200" dirty="0"/>
        </a:p>
      </dsp:txBody>
      <dsp:txXfrm>
        <a:off x="0" y="1305401"/>
        <a:ext cx="1971674" cy="2741342"/>
      </dsp:txXfrm>
    </dsp:sp>
    <dsp:sp modelId="{370F6F63-7860-4950-BD44-506E35691825}">
      <dsp:nvSpPr>
        <dsp:cNvPr id="0" name=""/>
        <dsp:cNvSpPr/>
      </dsp:nvSpPr>
      <dsp:spPr>
        <a:xfrm>
          <a:off x="1971675" y="1305401"/>
          <a:ext cx="1971674" cy="2741342"/>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kern="1200" dirty="0"/>
            <a:t>Inmuebles con productividad Acumulada</a:t>
          </a:r>
        </a:p>
        <a:p>
          <a:pPr marL="0" lvl="0" indent="0" algn="ctr" defTabSz="889000">
            <a:lnSpc>
              <a:spcPct val="90000"/>
            </a:lnSpc>
            <a:spcBef>
              <a:spcPct val="0"/>
            </a:spcBef>
            <a:spcAft>
              <a:spcPct val="35000"/>
            </a:spcAft>
            <a:buNone/>
          </a:pPr>
          <a:endParaRPr lang="es-ES" sz="2000" kern="1200" dirty="0"/>
        </a:p>
        <a:p>
          <a:pPr marL="0" lvl="0" indent="0" algn="ctr" defTabSz="889000">
            <a:lnSpc>
              <a:spcPct val="90000"/>
            </a:lnSpc>
            <a:spcBef>
              <a:spcPct val="0"/>
            </a:spcBef>
            <a:spcAft>
              <a:spcPct val="35000"/>
            </a:spcAft>
            <a:buNone/>
          </a:pPr>
          <a:endParaRPr lang="es-ES" sz="2000" kern="1200" dirty="0"/>
        </a:p>
        <a:p>
          <a:pPr marL="0" lvl="0" indent="0" algn="ctr" defTabSz="889000">
            <a:lnSpc>
              <a:spcPct val="90000"/>
            </a:lnSpc>
            <a:spcBef>
              <a:spcPct val="0"/>
            </a:spcBef>
            <a:spcAft>
              <a:spcPct val="35000"/>
            </a:spcAft>
            <a:buNone/>
          </a:pPr>
          <a:endParaRPr lang="es-ES" sz="2000" kern="1200" dirty="0"/>
        </a:p>
        <a:p>
          <a:pPr marL="0" lvl="0" indent="0" algn="ctr" defTabSz="889000">
            <a:lnSpc>
              <a:spcPct val="90000"/>
            </a:lnSpc>
            <a:spcBef>
              <a:spcPct val="0"/>
            </a:spcBef>
            <a:spcAft>
              <a:spcPct val="35000"/>
            </a:spcAft>
            <a:buNone/>
          </a:pPr>
          <a:r>
            <a:rPr lang="es-ES" sz="2000" kern="1200" dirty="0"/>
            <a:t>935</a:t>
          </a:r>
          <a:endParaRPr lang="es-CO" sz="2000" kern="1200" dirty="0"/>
        </a:p>
      </dsp:txBody>
      <dsp:txXfrm>
        <a:off x="1971675" y="1305401"/>
        <a:ext cx="1971674" cy="2741342"/>
      </dsp:txXfrm>
    </dsp:sp>
    <dsp:sp modelId="{7A43BEFC-4E0B-40A1-8758-2C59B1E73C47}">
      <dsp:nvSpPr>
        <dsp:cNvPr id="0" name=""/>
        <dsp:cNvSpPr/>
      </dsp:nvSpPr>
      <dsp:spPr>
        <a:xfrm>
          <a:off x="3943349" y="1305401"/>
          <a:ext cx="1971674" cy="2741342"/>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kern="1200" dirty="0"/>
            <a:t>Con Ocupación Ilegal</a:t>
          </a:r>
        </a:p>
        <a:p>
          <a:pPr marL="0" lvl="0" indent="0" algn="ctr" defTabSz="889000">
            <a:lnSpc>
              <a:spcPct val="90000"/>
            </a:lnSpc>
            <a:spcBef>
              <a:spcPct val="0"/>
            </a:spcBef>
            <a:spcAft>
              <a:spcPct val="35000"/>
            </a:spcAft>
            <a:buNone/>
          </a:pPr>
          <a:endParaRPr lang="es-ES" sz="2000" kern="1200" dirty="0"/>
        </a:p>
        <a:p>
          <a:pPr marL="0" lvl="0" indent="0" algn="ctr" defTabSz="889000">
            <a:lnSpc>
              <a:spcPct val="90000"/>
            </a:lnSpc>
            <a:spcBef>
              <a:spcPct val="0"/>
            </a:spcBef>
            <a:spcAft>
              <a:spcPct val="35000"/>
            </a:spcAft>
            <a:buNone/>
          </a:pPr>
          <a:endParaRPr lang="es-ES" sz="2000" kern="1200" dirty="0"/>
        </a:p>
        <a:p>
          <a:pPr marL="0" lvl="0" indent="0" algn="ctr" defTabSz="889000">
            <a:lnSpc>
              <a:spcPct val="90000"/>
            </a:lnSpc>
            <a:spcBef>
              <a:spcPct val="0"/>
            </a:spcBef>
            <a:spcAft>
              <a:spcPct val="35000"/>
            </a:spcAft>
            <a:buNone/>
          </a:pPr>
          <a:endParaRPr lang="es-ES" sz="2000" kern="1200" dirty="0"/>
        </a:p>
        <a:p>
          <a:pPr marL="0" lvl="0" indent="0" algn="ctr" defTabSz="889000">
            <a:lnSpc>
              <a:spcPct val="90000"/>
            </a:lnSpc>
            <a:spcBef>
              <a:spcPct val="0"/>
            </a:spcBef>
            <a:spcAft>
              <a:spcPct val="35000"/>
            </a:spcAft>
            <a:buNone/>
          </a:pPr>
          <a:endParaRPr lang="es-ES" sz="2000" kern="1200" dirty="0"/>
        </a:p>
        <a:p>
          <a:pPr marL="0" lvl="0" indent="0" algn="ctr" defTabSz="889000">
            <a:lnSpc>
              <a:spcPct val="90000"/>
            </a:lnSpc>
            <a:spcBef>
              <a:spcPct val="0"/>
            </a:spcBef>
            <a:spcAft>
              <a:spcPct val="35000"/>
            </a:spcAft>
            <a:buNone/>
          </a:pPr>
          <a:r>
            <a:rPr lang="es-ES" sz="2000" kern="1200" dirty="0"/>
            <a:t>5.995</a:t>
          </a:r>
          <a:endParaRPr lang="es-CO" sz="2000" kern="1200" dirty="0"/>
        </a:p>
      </dsp:txBody>
      <dsp:txXfrm>
        <a:off x="3943349" y="1305401"/>
        <a:ext cx="1971674" cy="2741342"/>
      </dsp:txXfrm>
    </dsp:sp>
    <dsp:sp modelId="{34B23363-1CA8-4661-9AA6-6E2919DCABA0}">
      <dsp:nvSpPr>
        <dsp:cNvPr id="0" name=""/>
        <dsp:cNvSpPr/>
      </dsp:nvSpPr>
      <dsp:spPr>
        <a:xfrm>
          <a:off x="5915024" y="1305401"/>
          <a:ext cx="1971674" cy="2741342"/>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kern="1200" dirty="0"/>
            <a:t>Predios en base para venta masiva</a:t>
          </a:r>
        </a:p>
        <a:p>
          <a:pPr marL="0" lvl="0" indent="0" algn="ctr" defTabSz="889000">
            <a:lnSpc>
              <a:spcPct val="90000"/>
            </a:lnSpc>
            <a:spcBef>
              <a:spcPct val="0"/>
            </a:spcBef>
            <a:spcAft>
              <a:spcPct val="35000"/>
            </a:spcAft>
            <a:buNone/>
          </a:pPr>
          <a:endParaRPr lang="es-ES" sz="2000" kern="1200" dirty="0"/>
        </a:p>
        <a:p>
          <a:pPr marL="0" lvl="0" indent="0" algn="ctr" defTabSz="889000">
            <a:lnSpc>
              <a:spcPct val="90000"/>
            </a:lnSpc>
            <a:spcBef>
              <a:spcPct val="0"/>
            </a:spcBef>
            <a:spcAft>
              <a:spcPct val="35000"/>
            </a:spcAft>
            <a:buNone/>
          </a:pPr>
          <a:endParaRPr lang="es-ES" sz="2000" kern="1200" dirty="0"/>
        </a:p>
        <a:p>
          <a:pPr marL="0" lvl="0" indent="0" algn="ctr" defTabSz="889000">
            <a:lnSpc>
              <a:spcPct val="90000"/>
            </a:lnSpc>
            <a:spcBef>
              <a:spcPct val="0"/>
            </a:spcBef>
            <a:spcAft>
              <a:spcPct val="35000"/>
            </a:spcAft>
            <a:buNone/>
          </a:pPr>
          <a:endParaRPr lang="es-ES" sz="2000" kern="1200" dirty="0"/>
        </a:p>
        <a:p>
          <a:pPr marL="0" lvl="0" indent="0" algn="ctr" defTabSz="889000">
            <a:lnSpc>
              <a:spcPct val="90000"/>
            </a:lnSpc>
            <a:spcBef>
              <a:spcPct val="0"/>
            </a:spcBef>
            <a:spcAft>
              <a:spcPct val="35000"/>
            </a:spcAft>
            <a:buNone/>
          </a:pPr>
          <a:r>
            <a:rPr lang="es-ES" sz="2000" kern="1200" dirty="0"/>
            <a:t>2.224 </a:t>
          </a:r>
          <a:endParaRPr lang="es-CO" sz="2000" kern="1200" dirty="0"/>
        </a:p>
      </dsp:txBody>
      <dsp:txXfrm>
        <a:off x="5915024" y="1305401"/>
        <a:ext cx="1971674" cy="2741342"/>
      </dsp:txXfrm>
    </dsp:sp>
    <dsp:sp modelId="{61EFCB39-33D5-4C97-A4C0-C15D93E750E0}">
      <dsp:nvSpPr>
        <dsp:cNvPr id="0" name=""/>
        <dsp:cNvSpPr/>
      </dsp:nvSpPr>
      <dsp:spPr>
        <a:xfrm>
          <a:off x="0" y="4046744"/>
          <a:ext cx="7886700" cy="304593"/>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F77E75-4E34-48ED-96A1-B56D9A5ED6DA}">
      <dsp:nvSpPr>
        <dsp:cNvPr id="0" name=""/>
        <dsp:cNvSpPr/>
      </dsp:nvSpPr>
      <dsp:spPr>
        <a:xfrm>
          <a:off x="0" y="0"/>
          <a:ext cx="7886700" cy="1305401"/>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220980" tIns="220980" rIns="220980" bIns="220980" numCol="1" spcCol="1270" anchor="ctr" anchorCtr="0">
          <a:noAutofit/>
        </a:bodyPr>
        <a:lstStyle/>
        <a:p>
          <a:pPr marL="0" lvl="0" indent="0" algn="ctr" defTabSz="2578100">
            <a:lnSpc>
              <a:spcPct val="90000"/>
            </a:lnSpc>
            <a:spcBef>
              <a:spcPct val="0"/>
            </a:spcBef>
            <a:spcAft>
              <a:spcPct val="35000"/>
            </a:spcAft>
            <a:buNone/>
          </a:pPr>
          <a:r>
            <a:rPr lang="es-CO" sz="5800" kern="1200" dirty="0"/>
            <a:t>6.460 Inmuebles Rurales</a:t>
          </a:r>
        </a:p>
      </dsp:txBody>
      <dsp:txXfrm>
        <a:off x="0" y="0"/>
        <a:ext cx="7886700" cy="1305401"/>
      </dsp:txXfrm>
    </dsp:sp>
    <dsp:sp modelId="{2C98DE73-BFC2-4293-AF98-FDD55052B5A1}">
      <dsp:nvSpPr>
        <dsp:cNvPr id="0" name=""/>
        <dsp:cNvSpPr/>
      </dsp:nvSpPr>
      <dsp:spPr>
        <a:xfrm>
          <a:off x="962" y="1305401"/>
          <a:ext cx="1576954" cy="2741342"/>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s-ES_tradnl" sz="1900" kern="1200" dirty="0"/>
            <a:t>Inmuebles Extintos</a:t>
          </a:r>
        </a:p>
        <a:p>
          <a:pPr marL="0" lvl="0" indent="0" algn="ctr" defTabSz="844550">
            <a:lnSpc>
              <a:spcPct val="90000"/>
            </a:lnSpc>
            <a:spcBef>
              <a:spcPct val="0"/>
            </a:spcBef>
            <a:spcAft>
              <a:spcPct val="35000"/>
            </a:spcAft>
            <a:buNone/>
          </a:pPr>
          <a:r>
            <a:rPr lang="es-ES_tradnl" sz="1900" kern="1200" dirty="0"/>
            <a:t>(83 con contrato)</a:t>
          </a:r>
        </a:p>
        <a:p>
          <a:pPr marL="0" lvl="0" indent="0" algn="ctr" defTabSz="844550">
            <a:lnSpc>
              <a:spcPct val="90000"/>
            </a:lnSpc>
            <a:spcBef>
              <a:spcPct val="0"/>
            </a:spcBef>
            <a:spcAft>
              <a:spcPct val="35000"/>
            </a:spcAft>
            <a:buNone/>
          </a:pPr>
          <a:endParaRPr lang="es-ES_tradnl" sz="1900" kern="1200" dirty="0"/>
        </a:p>
        <a:p>
          <a:pPr marL="0" lvl="0" indent="0" algn="ctr" defTabSz="844550">
            <a:lnSpc>
              <a:spcPct val="90000"/>
            </a:lnSpc>
            <a:spcBef>
              <a:spcPct val="0"/>
            </a:spcBef>
            <a:spcAft>
              <a:spcPct val="35000"/>
            </a:spcAft>
            <a:buNone/>
          </a:pPr>
          <a:r>
            <a:rPr lang="es-ES_tradnl" sz="1900" kern="1200" dirty="0"/>
            <a:t>                                         1.121</a:t>
          </a:r>
          <a:endParaRPr lang="es-CO" sz="1900" kern="1200" dirty="0"/>
        </a:p>
      </dsp:txBody>
      <dsp:txXfrm>
        <a:off x="962" y="1305401"/>
        <a:ext cx="1576954" cy="2741342"/>
      </dsp:txXfrm>
    </dsp:sp>
    <dsp:sp modelId="{7D70231B-E7E9-4DC7-8F3B-8035A236814A}">
      <dsp:nvSpPr>
        <dsp:cNvPr id="0" name=""/>
        <dsp:cNvSpPr/>
      </dsp:nvSpPr>
      <dsp:spPr>
        <a:xfrm>
          <a:off x="1577917" y="1305401"/>
          <a:ext cx="1576954" cy="2741342"/>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s-ES" sz="1900" kern="1200" dirty="0"/>
            <a:t>Inmuebles con contrato asociado</a:t>
          </a:r>
        </a:p>
        <a:p>
          <a:pPr marL="0" lvl="0" indent="0" algn="ctr" defTabSz="844550">
            <a:lnSpc>
              <a:spcPct val="90000"/>
            </a:lnSpc>
            <a:spcBef>
              <a:spcPct val="0"/>
            </a:spcBef>
            <a:spcAft>
              <a:spcPct val="35000"/>
            </a:spcAft>
            <a:buNone/>
          </a:pPr>
          <a:endParaRPr lang="es-ES" sz="1900" kern="1200" dirty="0"/>
        </a:p>
        <a:p>
          <a:pPr marL="0" lvl="0" indent="0" algn="ctr" defTabSz="844550">
            <a:lnSpc>
              <a:spcPct val="90000"/>
            </a:lnSpc>
            <a:spcBef>
              <a:spcPct val="0"/>
            </a:spcBef>
            <a:spcAft>
              <a:spcPct val="35000"/>
            </a:spcAft>
            <a:buNone/>
          </a:pPr>
          <a:endParaRPr lang="es-ES" sz="1900" kern="1200" dirty="0"/>
        </a:p>
        <a:p>
          <a:pPr marL="0" lvl="0" indent="0" algn="ctr" defTabSz="844550">
            <a:lnSpc>
              <a:spcPct val="90000"/>
            </a:lnSpc>
            <a:spcBef>
              <a:spcPct val="0"/>
            </a:spcBef>
            <a:spcAft>
              <a:spcPct val="35000"/>
            </a:spcAft>
            <a:buNone/>
          </a:pPr>
          <a:endParaRPr lang="es-ES" sz="1900" kern="1200" dirty="0"/>
        </a:p>
        <a:p>
          <a:pPr marL="0" lvl="0" indent="0" algn="ctr" defTabSz="844550">
            <a:lnSpc>
              <a:spcPct val="90000"/>
            </a:lnSpc>
            <a:spcBef>
              <a:spcPct val="0"/>
            </a:spcBef>
            <a:spcAft>
              <a:spcPct val="35000"/>
            </a:spcAft>
            <a:buNone/>
          </a:pPr>
          <a:r>
            <a:rPr lang="es-ES" sz="1900" kern="1200" dirty="0"/>
            <a:t>594</a:t>
          </a:r>
          <a:endParaRPr lang="es-CO" sz="1900" kern="1200" dirty="0"/>
        </a:p>
      </dsp:txBody>
      <dsp:txXfrm>
        <a:off x="1577917" y="1305401"/>
        <a:ext cx="1576954" cy="2741342"/>
      </dsp:txXfrm>
    </dsp:sp>
    <dsp:sp modelId="{370F6F63-7860-4950-BD44-506E35691825}">
      <dsp:nvSpPr>
        <dsp:cNvPr id="0" name=""/>
        <dsp:cNvSpPr/>
      </dsp:nvSpPr>
      <dsp:spPr>
        <a:xfrm>
          <a:off x="3154872" y="1305401"/>
          <a:ext cx="1576954" cy="2741342"/>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s-ES" sz="1900" kern="1200" dirty="0"/>
            <a:t>Inmuebles con productividad Acumulada</a:t>
          </a:r>
        </a:p>
        <a:p>
          <a:pPr marL="0" lvl="0" indent="0" algn="ctr" defTabSz="844550">
            <a:lnSpc>
              <a:spcPct val="90000"/>
            </a:lnSpc>
            <a:spcBef>
              <a:spcPct val="0"/>
            </a:spcBef>
            <a:spcAft>
              <a:spcPct val="35000"/>
            </a:spcAft>
            <a:buNone/>
          </a:pPr>
          <a:endParaRPr lang="es-ES" sz="1900" kern="1200" dirty="0"/>
        </a:p>
        <a:p>
          <a:pPr marL="0" lvl="0" indent="0" algn="ctr" defTabSz="844550">
            <a:lnSpc>
              <a:spcPct val="90000"/>
            </a:lnSpc>
            <a:spcBef>
              <a:spcPct val="0"/>
            </a:spcBef>
            <a:spcAft>
              <a:spcPct val="35000"/>
            </a:spcAft>
            <a:buNone/>
          </a:pPr>
          <a:endParaRPr lang="es-ES" sz="1900" kern="1200" dirty="0"/>
        </a:p>
        <a:p>
          <a:pPr marL="0" lvl="0" indent="0" algn="ctr" defTabSz="844550">
            <a:lnSpc>
              <a:spcPct val="90000"/>
            </a:lnSpc>
            <a:spcBef>
              <a:spcPct val="0"/>
            </a:spcBef>
            <a:spcAft>
              <a:spcPct val="35000"/>
            </a:spcAft>
            <a:buNone/>
          </a:pPr>
          <a:r>
            <a:rPr lang="es-ES" sz="1900" kern="1200" dirty="0"/>
            <a:t>180</a:t>
          </a:r>
          <a:endParaRPr lang="es-CO" sz="1900" kern="1200" dirty="0"/>
        </a:p>
      </dsp:txBody>
      <dsp:txXfrm>
        <a:off x="3154872" y="1305401"/>
        <a:ext cx="1576954" cy="2741342"/>
      </dsp:txXfrm>
    </dsp:sp>
    <dsp:sp modelId="{7A43BEFC-4E0B-40A1-8758-2C59B1E73C47}">
      <dsp:nvSpPr>
        <dsp:cNvPr id="0" name=""/>
        <dsp:cNvSpPr/>
      </dsp:nvSpPr>
      <dsp:spPr>
        <a:xfrm>
          <a:off x="4731827" y="1305401"/>
          <a:ext cx="1576954" cy="2741342"/>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s-ES" sz="1900" kern="1200" dirty="0"/>
            <a:t>Con Ocupación Ilegal</a:t>
          </a:r>
        </a:p>
        <a:p>
          <a:pPr marL="0" lvl="0" indent="0" algn="ctr" defTabSz="844550">
            <a:lnSpc>
              <a:spcPct val="90000"/>
            </a:lnSpc>
            <a:spcBef>
              <a:spcPct val="0"/>
            </a:spcBef>
            <a:spcAft>
              <a:spcPct val="35000"/>
            </a:spcAft>
            <a:buNone/>
          </a:pPr>
          <a:endParaRPr lang="es-ES" sz="1900" kern="1200" dirty="0"/>
        </a:p>
        <a:p>
          <a:pPr marL="0" lvl="0" indent="0" algn="ctr" defTabSz="844550">
            <a:lnSpc>
              <a:spcPct val="90000"/>
            </a:lnSpc>
            <a:spcBef>
              <a:spcPct val="0"/>
            </a:spcBef>
            <a:spcAft>
              <a:spcPct val="35000"/>
            </a:spcAft>
            <a:buNone/>
          </a:pPr>
          <a:endParaRPr lang="es-ES" sz="1900" kern="1200" dirty="0"/>
        </a:p>
        <a:p>
          <a:pPr marL="0" lvl="0" indent="0" algn="ctr" defTabSz="844550">
            <a:lnSpc>
              <a:spcPct val="90000"/>
            </a:lnSpc>
            <a:spcBef>
              <a:spcPct val="0"/>
            </a:spcBef>
            <a:spcAft>
              <a:spcPct val="35000"/>
            </a:spcAft>
            <a:buNone/>
          </a:pPr>
          <a:endParaRPr lang="es-ES" sz="1900" kern="1200" dirty="0"/>
        </a:p>
        <a:p>
          <a:pPr marL="0" lvl="0" indent="0" algn="ctr" defTabSz="844550">
            <a:lnSpc>
              <a:spcPct val="90000"/>
            </a:lnSpc>
            <a:spcBef>
              <a:spcPct val="0"/>
            </a:spcBef>
            <a:spcAft>
              <a:spcPct val="35000"/>
            </a:spcAft>
            <a:buNone/>
          </a:pPr>
          <a:r>
            <a:rPr lang="es-ES" sz="1900" kern="1200" dirty="0"/>
            <a:t>2.419</a:t>
          </a:r>
          <a:endParaRPr lang="es-CO" sz="1900" kern="1200" dirty="0"/>
        </a:p>
      </dsp:txBody>
      <dsp:txXfrm>
        <a:off x="4731827" y="1305401"/>
        <a:ext cx="1576954" cy="2741342"/>
      </dsp:txXfrm>
    </dsp:sp>
    <dsp:sp modelId="{34B23363-1CA8-4661-9AA6-6E2919DCABA0}">
      <dsp:nvSpPr>
        <dsp:cNvPr id="0" name=""/>
        <dsp:cNvSpPr/>
      </dsp:nvSpPr>
      <dsp:spPr>
        <a:xfrm>
          <a:off x="6308782" y="1305401"/>
          <a:ext cx="1576954" cy="2741342"/>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s-ES" sz="1900" kern="1200" dirty="0"/>
            <a:t>Predios en base para venta masiva</a:t>
          </a:r>
        </a:p>
        <a:p>
          <a:pPr marL="0" lvl="0" indent="0" algn="ctr" defTabSz="844550">
            <a:lnSpc>
              <a:spcPct val="90000"/>
            </a:lnSpc>
            <a:spcBef>
              <a:spcPct val="0"/>
            </a:spcBef>
            <a:spcAft>
              <a:spcPct val="35000"/>
            </a:spcAft>
            <a:buNone/>
          </a:pPr>
          <a:endParaRPr lang="es-ES" sz="1900" kern="1200" dirty="0"/>
        </a:p>
        <a:p>
          <a:pPr marL="0" lvl="0" indent="0" algn="ctr" defTabSz="844550">
            <a:lnSpc>
              <a:spcPct val="90000"/>
            </a:lnSpc>
            <a:spcBef>
              <a:spcPct val="0"/>
            </a:spcBef>
            <a:spcAft>
              <a:spcPct val="35000"/>
            </a:spcAft>
            <a:buNone/>
          </a:pPr>
          <a:endParaRPr lang="es-ES" sz="1900" kern="1200" dirty="0"/>
        </a:p>
        <a:p>
          <a:pPr marL="0" lvl="0" indent="0" algn="ctr" defTabSz="844550">
            <a:lnSpc>
              <a:spcPct val="90000"/>
            </a:lnSpc>
            <a:spcBef>
              <a:spcPct val="0"/>
            </a:spcBef>
            <a:spcAft>
              <a:spcPct val="35000"/>
            </a:spcAft>
            <a:buNone/>
          </a:pPr>
          <a:endParaRPr lang="es-ES" sz="1900" kern="1200" dirty="0"/>
        </a:p>
        <a:p>
          <a:pPr marL="0" lvl="0" indent="0" algn="ctr" defTabSz="844550">
            <a:lnSpc>
              <a:spcPct val="90000"/>
            </a:lnSpc>
            <a:spcBef>
              <a:spcPct val="0"/>
            </a:spcBef>
            <a:spcAft>
              <a:spcPct val="35000"/>
            </a:spcAft>
            <a:buNone/>
          </a:pPr>
          <a:r>
            <a:rPr lang="es-ES" sz="1900" kern="1200" dirty="0"/>
            <a:t>1 </a:t>
          </a:r>
          <a:endParaRPr lang="es-CO" sz="1900" kern="1200" dirty="0"/>
        </a:p>
      </dsp:txBody>
      <dsp:txXfrm>
        <a:off x="6308782" y="1305401"/>
        <a:ext cx="1576954" cy="2741342"/>
      </dsp:txXfrm>
    </dsp:sp>
    <dsp:sp modelId="{61EFCB39-33D5-4C97-A4C0-C15D93E750E0}">
      <dsp:nvSpPr>
        <dsp:cNvPr id="0" name=""/>
        <dsp:cNvSpPr/>
      </dsp:nvSpPr>
      <dsp:spPr>
        <a:xfrm>
          <a:off x="0" y="4046744"/>
          <a:ext cx="7886700" cy="304593"/>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766195-48CB-4A47-978F-20E027E152F5}">
      <dsp:nvSpPr>
        <dsp:cNvPr id="0" name=""/>
        <dsp:cNvSpPr/>
      </dsp:nvSpPr>
      <dsp:spPr>
        <a:xfrm>
          <a:off x="0" y="236623"/>
          <a:ext cx="8128000" cy="744187"/>
        </a:xfrm>
        <a:prstGeom prst="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0823" tIns="312420" rIns="630823" bIns="142240" numCol="1" spcCol="1270" anchor="t" anchorCtr="0">
          <a:noAutofit/>
        </a:bodyPr>
        <a:lstStyle/>
        <a:p>
          <a:pPr marL="228600" lvl="1" indent="-228600" algn="r" defTabSz="889000">
            <a:lnSpc>
              <a:spcPct val="90000"/>
            </a:lnSpc>
            <a:spcBef>
              <a:spcPct val="0"/>
            </a:spcBef>
            <a:spcAft>
              <a:spcPct val="15000"/>
            </a:spcAft>
            <a:buNone/>
          </a:pPr>
          <a:r>
            <a:rPr lang="es-CO" sz="2000" b="1" kern="1200" dirty="0"/>
            <a:t>139</a:t>
          </a:r>
        </a:p>
      </dsp:txBody>
      <dsp:txXfrm>
        <a:off x="0" y="236623"/>
        <a:ext cx="8128000" cy="744187"/>
      </dsp:txXfrm>
    </dsp:sp>
    <dsp:sp modelId="{A0288A0B-28DE-4419-9350-CB16C17A40B8}">
      <dsp:nvSpPr>
        <dsp:cNvPr id="0" name=""/>
        <dsp:cNvSpPr/>
      </dsp:nvSpPr>
      <dsp:spPr>
        <a:xfrm>
          <a:off x="330451" y="0"/>
          <a:ext cx="5689600" cy="44280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053" tIns="0" rIns="215053" bIns="0" numCol="1" spcCol="1270" anchor="ctr" anchorCtr="0">
          <a:noAutofit/>
        </a:bodyPr>
        <a:lstStyle/>
        <a:p>
          <a:pPr marL="0" lvl="0" indent="0" algn="l" defTabSz="889000">
            <a:lnSpc>
              <a:spcPct val="90000"/>
            </a:lnSpc>
            <a:spcBef>
              <a:spcPct val="0"/>
            </a:spcBef>
            <a:spcAft>
              <a:spcPct val="35000"/>
            </a:spcAft>
            <a:buNone/>
          </a:pPr>
          <a:r>
            <a:rPr lang="es-CO" sz="2000" b="1" u="none" strike="noStrike" kern="1200" dirty="0">
              <a:effectLst/>
            </a:rPr>
            <a:t>SOCIEDADES PRODUCTIVAS</a:t>
          </a:r>
          <a:endParaRPr lang="es-CO" sz="2000" b="1" kern="1200" dirty="0"/>
        </a:p>
      </dsp:txBody>
      <dsp:txXfrm>
        <a:off x="352067" y="21616"/>
        <a:ext cx="5646368" cy="399568"/>
      </dsp:txXfrm>
    </dsp:sp>
    <dsp:sp modelId="{DBBDF39C-8A8E-4434-85D9-C9C1ADD5E223}">
      <dsp:nvSpPr>
        <dsp:cNvPr id="0" name=""/>
        <dsp:cNvSpPr/>
      </dsp:nvSpPr>
      <dsp:spPr>
        <a:xfrm>
          <a:off x="0" y="1283211"/>
          <a:ext cx="8128000" cy="744187"/>
        </a:xfrm>
        <a:prstGeom prst="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0823" tIns="312420" rIns="630823" bIns="142240" numCol="1" spcCol="1270" anchor="t" anchorCtr="0">
          <a:noAutofit/>
        </a:bodyPr>
        <a:lstStyle/>
        <a:p>
          <a:pPr marL="228600" lvl="1" indent="-228600" algn="r" defTabSz="889000">
            <a:lnSpc>
              <a:spcPct val="90000"/>
            </a:lnSpc>
            <a:spcBef>
              <a:spcPct val="0"/>
            </a:spcBef>
            <a:spcAft>
              <a:spcPct val="15000"/>
            </a:spcAft>
            <a:buNone/>
          </a:pPr>
          <a:r>
            <a:rPr lang="es-CO" sz="2000" b="1" kern="1200" dirty="0"/>
            <a:t>148</a:t>
          </a:r>
        </a:p>
      </dsp:txBody>
      <dsp:txXfrm>
        <a:off x="0" y="1283211"/>
        <a:ext cx="8128000" cy="744187"/>
      </dsp:txXfrm>
    </dsp:sp>
    <dsp:sp modelId="{18F3DB58-D9E5-49B2-ABD8-5B82016000AB}">
      <dsp:nvSpPr>
        <dsp:cNvPr id="0" name=""/>
        <dsp:cNvSpPr/>
      </dsp:nvSpPr>
      <dsp:spPr>
        <a:xfrm>
          <a:off x="406400" y="1061811"/>
          <a:ext cx="5689600" cy="44280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053" tIns="0" rIns="215053" bIns="0" numCol="1" spcCol="1270" anchor="ctr" anchorCtr="0">
          <a:noAutofit/>
        </a:bodyPr>
        <a:lstStyle/>
        <a:p>
          <a:pPr marL="0" lvl="0" indent="0" algn="l" defTabSz="889000">
            <a:lnSpc>
              <a:spcPct val="90000"/>
            </a:lnSpc>
            <a:spcBef>
              <a:spcPct val="0"/>
            </a:spcBef>
            <a:spcAft>
              <a:spcPct val="35000"/>
            </a:spcAft>
            <a:buNone/>
          </a:pPr>
          <a:r>
            <a:rPr lang="es-CO" sz="2000" b="1" u="none" strike="noStrike" kern="1200" dirty="0">
              <a:effectLst/>
            </a:rPr>
            <a:t>SOCIEDADES PARA ENAJENACIÓN TEMPRANA</a:t>
          </a:r>
          <a:endParaRPr lang="es-CO" sz="2000" b="1" kern="1200" dirty="0"/>
        </a:p>
      </dsp:txBody>
      <dsp:txXfrm>
        <a:off x="428016" y="1083427"/>
        <a:ext cx="5646368" cy="399568"/>
      </dsp:txXfrm>
    </dsp:sp>
    <dsp:sp modelId="{1BE138AD-87F9-45F3-ABDF-C4D64F3322DF}">
      <dsp:nvSpPr>
        <dsp:cNvPr id="0" name=""/>
        <dsp:cNvSpPr/>
      </dsp:nvSpPr>
      <dsp:spPr>
        <a:xfrm>
          <a:off x="0" y="2350146"/>
          <a:ext cx="8128000" cy="744187"/>
        </a:xfrm>
        <a:prstGeom prst="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0823" tIns="312420" rIns="630823" bIns="142240" numCol="1" spcCol="1270" anchor="t" anchorCtr="0">
          <a:noAutofit/>
        </a:bodyPr>
        <a:lstStyle/>
        <a:p>
          <a:pPr marL="228600" lvl="1" indent="-228600" algn="r" defTabSz="889000">
            <a:lnSpc>
              <a:spcPct val="90000"/>
            </a:lnSpc>
            <a:spcBef>
              <a:spcPct val="0"/>
            </a:spcBef>
            <a:spcAft>
              <a:spcPct val="15000"/>
            </a:spcAft>
            <a:buNone/>
          </a:pPr>
          <a:r>
            <a:rPr lang="es-CO" sz="2000" b="1" kern="1200" dirty="0"/>
            <a:t>232</a:t>
          </a:r>
        </a:p>
      </dsp:txBody>
      <dsp:txXfrm>
        <a:off x="0" y="2350146"/>
        <a:ext cx="8128000" cy="744187"/>
      </dsp:txXfrm>
    </dsp:sp>
    <dsp:sp modelId="{A3670A8C-8722-43A2-8A2C-80DCF32F6E83}">
      <dsp:nvSpPr>
        <dsp:cNvPr id="0" name=""/>
        <dsp:cNvSpPr/>
      </dsp:nvSpPr>
      <dsp:spPr>
        <a:xfrm>
          <a:off x="461264" y="2144637"/>
          <a:ext cx="5689600" cy="44280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053" tIns="0" rIns="215053" bIns="0" numCol="1" spcCol="1270" anchor="ctr" anchorCtr="0">
          <a:noAutofit/>
        </a:bodyPr>
        <a:lstStyle/>
        <a:p>
          <a:pPr marL="0" lvl="0" indent="0" algn="l" defTabSz="889000">
            <a:lnSpc>
              <a:spcPct val="90000"/>
            </a:lnSpc>
            <a:spcBef>
              <a:spcPct val="0"/>
            </a:spcBef>
            <a:spcAft>
              <a:spcPct val="35000"/>
            </a:spcAft>
            <a:buNone/>
          </a:pPr>
          <a:r>
            <a:rPr lang="es-CO" sz="2000" b="1" u="none" strike="noStrike" kern="1200" dirty="0">
              <a:effectLst/>
            </a:rPr>
            <a:t>SOCIEDADES IMPRODUCTIVAS</a:t>
          </a:r>
          <a:endParaRPr lang="es-CO" sz="2000" b="1" kern="1200" dirty="0"/>
        </a:p>
      </dsp:txBody>
      <dsp:txXfrm>
        <a:off x="482880" y="2166253"/>
        <a:ext cx="5646368" cy="399568"/>
      </dsp:txXfrm>
    </dsp:sp>
    <dsp:sp modelId="{E3A627D7-9421-4A56-AC00-1A66978E15EC}">
      <dsp:nvSpPr>
        <dsp:cNvPr id="0" name=""/>
        <dsp:cNvSpPr/>
      </dsp:nvSpPr>
      <dsp:spPr>
        <a:xfrm>
          <a:off x="0" y="3391609"/>
          <a:ext cx="8128000" cy="744187"/>
        </a:xfrm>
        <a:prstGeom prst="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0823" tIns="312420" rIns="630823" bIns="142240" numCol="1" spcCol="1270" anchor="t" anchorCtr="0">
          <a:noAutofit/>
        </a:bodyPr>
        <a:lstStyle/>
        <a:p>
          <a:pPr marL="228600" lvl="1" indent="-228600" algn="r" defTabSz="889000">
            <a:lnSpc>
              <a:spcPct val="90000"/>
            </a:lnSpc>
            <a:spcBef>
              <a:spcPct val="0"/>
            </a:spcBef>
            <a:spcAft>
              <a:spcPct val="15000"/>
            </a:spcAft>
            <a:buNone/>
          </a:pPr>
          <a:r>
            <a:rPr lang="es-CO" sz="2000" b="1" kern="1200" dirty="0"/>
            <a:t>108</a:t>
          </a:r>
        </a:p>
      </dsp:txBody>
      <dsp:txXfrm>
        <a:off x="0" y="3391609"/>
        <a:ext cx="8128000" cy="744187"/>
      </dsp:txXfrm>
    </dsp:sp>
    <dsp:sp modelId="{3BEE3435-6EFB-4C7A-A081-47953989A841}">
      <dsp:nvSpPr>
        <dsp:cNvPr id="0" name=""/>
        <dsp:cNvSpPr/>
      </dsp:nvSpPr>
      <dsp:spPr>
        <a:xfrm>
          <a:off x="406400" y="3154986"/>
          <a:ext cx="5689600" cy="44280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053" tIns="0" rIns="215053" bIns="0" numCol="1" spcCol="1270" anchor="ctr" anchorCtr="0">
          <a:noAutofit/>
        </a:bodyPr>
        <a:lstStyle/>
        <a:p>
          <a:pPr marL="0" lvl="0" indent="0" algn="l" defTabSz="889000">
            <a:lnSpc>
              <a:spcPct val="90000"/>
            </a:lnSpc>
            <a:spcBef>
              <a:spcPct val="0"/>
            </a:spcBef>
            <a:spcAft>
              <a:spcPct val="35000"/>
            </a:spcAft>
            <a:buNone/>
          </a:pPr>
          <a:r>
            <a:rPr lang="es-CO" sz="2000" b="1" u="none" strike="noStrike" kern="1200" dirty="0">
              <a:effectLst/>
            </a:rPr>
            <a:t>SOCIEDADES EN RECONSTRUCCIÓN CONTABLE</a:t>
          </a:r>
          <a:endParaRPr lang="es-CO" sz="2000" b="1" kern="1200" dirty="0"/>
        </a:p>
      </dsp:txBody>
      <dsp:txXfrm>
        <a:off x="428016" y="3176602"/>
        <a:ext cx="5646368" cy="399568"/>
      </dsp:txXfrm>
    </dsp:sp>
  </dsp:spTree>
</dsp:drawing>
</file>

<file path=ppt/diagrams/layout1.xml><?xml version="1.0" encoding="utf-8"?>
<dgm:layoutDef xmlns:dgm="http://schemas.openxmlformats.org/drawingml/2006/diagram" xmlns:a="http://schemas.openxmlformats.org/drawingml/2006/main" uniqueId="urn:microsoft.com/office/officeart/2009/3/layout/RandomtoResultProcess">
  <dgm:title val=""/>
  <dgm:desc val=""/>
  <dgm:catLst>
    <dgm:cat type="process" pri="1275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41" srcId="1" destId="11" srcOrd="0" destOrd="0"/>
        <dgm:cxn modelId="5" srcId="0" destId="2" srcOrd="0" destOrd="0"/>
        <dgm:cxn modelId="51" srcId="2" destId="21" srcOrd="0"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clrData>
  <dgm:layoutNode name="Name0">
    <dgm:varLst>
      <dgm:dir/>
      <dgm:animOne val="branch"/>
      <dgm:animLvl val="lvl"/>
    </dgm:varLst>
    <dgm:choose name="Name1">
      <dgm:if name="Name2" func="var" arg="dir" op="equ" val="norm">
        <dgm:alg type="lin">
          <dgm:param type="fallback" val="2D"/>
          <dgm:param type="nodeVertAlign" val="t"/>
        </dgm:alg>
      </dgm:if>
      <dgm:else name="Name3">
        <dgm:alg type="lin">
          <dgm:param type="fallback" val="2D"/>
          <dgm:param type="nodeVertAlign" val="t"/>
          <dgm:param type="linDir" val="fromR"/>
        </dgm:alg>
      </dgm:else>
    </dgm:choose>
    <dgm:shape xmlns:r="http://schemas.openxmlformats.org/officeDocument/2006/relationships" r:blip="">
      <dgm:adjLst/>
    </dgm:shape>
    <dgm:constrLst>
      <dgm:constr type="userH" refType="h" fact="2"/>
      <dgm:constr type="w" for="ch" forName="chaos" refType="userH" fact="0.681"/>
      <dgm:constr type="h" for="ch" forName="chaos" refType="userH"/>
      <dgm:constr type="w" for="ch" forName="middle" refType="userH" fact="0.6"/>
      <dgm:constr type="h" for="ch" forName="middle" refType="userH"/>
      <dgm:constr type="w" for="ch" forName="last" refType="userH" fact="0.6"/>
      <dgm:constr type="h" for="ch" forName="last" refType="userH"/>
      <dgm:constr type="w" for="ch" forName="chevronComposite1" refType="userH" fact="0.22"/>
      <dgm:constr type="h" for="ch" forName="chevronComposite1" refType="userH" fact="0.52"/>
      <dgm:constr type="w" for="ch" forName="chevronComposite2" refType="userH" fact="0.22"/>
      <dgm:constr type="h" for="ch" forName="chevronComposite2" refType="userH" fact="0.52"/>
      <dgm:constr type="w" for="ch" forName="overlap" refType="userH" fact="-0.04"/>
      <dgm:constr type="h" for="ch" forName="overlap" refType="userH" fact="0.06"/>
      <dgm:constr type="primFontSz" for="des" forName="parTx1" op="equ" val="65"/>
      <dgm:constr type="primFontSz" for="des" forName="parTxMid" refType="primFontSz" refFor="des" refForName="parTx1" op="equ"/>
      <dgm:constr type="primFontSz" for="des" forName="circleTx" refType="primFontSz" refFor="des" refForName="parTx1" op="equ"/>
      <dgm:constr type="primFontSz" for="des" forName="desTx1" op="equ" val="65"/>
      <dgm:constr type="primFontSz" for="des" forName="desTxMid" refType="primFontSz" refFor="des" refForName="desTx1" op="equ"/>
      <dgm:constr type="primFontSz" for="des" forName="desTxN" refType="primFontSz" refFor="des" refForName="desTx1" op="equ"/>
    </dgm:constrLst>
    <dgm:forEach name="Name4" axis="ch" ptType="node">
      <dgm:choose name="Name5">
        <dgm:if name="Name6" axis="self" ptType="node" func="pos" op="equ" val="1">
          <dgm:layoutNode name="chaos">
            <dgm:alg type="composite"/>
            <dgm:shape xmlns:r="http://schemas.openxmlformats.org/officeDocument/2006/relationships" r:blip="">
              <dgm:adjLst/>
            </dgm:shape>
            <dgm:presOf/>
            <dgm:constrLst>
              <dgm:constr type="ctrX" for="ch" forName="parTx1" refType="w" fact="0.5"/>
              <dgm:constr type="t" for="ch" forName="parTx1" refType="w" fact="0.32"/>
              <dgm:constr type="w" for="ch" forName="parTx1" refType="w" fact="0.88"/>
              <dgm:constr type="h" for="ch" forName="parTx1" refType="w" fact="0.29"/>
              <dgm:constr type="ctrX" for="ch" forName="desTx1" refType="w" fact="0.5"/>
              <dgm:constr type="b" for="ch" forName="desTx1" refType="h"/>
              <dgm:constr type="w" for="ch" forName="desTx1" refType="w" fact="0.88"/>
              <dgm:constr type="h" for="ch" forName="desTx1" refType="h" fact="0.37"/>
              <dgm:constr type="l" for="ch" forName="c1" refType="w" fact="0.05"/>
              <dgm:constr type="t" for="ch" forName="c1" refType="w" fact="0.23"/>
              <dgm:constr type="w" for="ch" forName="c1" refType="w" fact="0.07"/>
              <dgm:constr type="h" for="ch" forName="c1" refType="w" refFor="ch" refForName="c1"/>
              <dgm:constr type="l" for="ch" forName="c2" refType="w" fact="0.1"/>
              <dgm:constr type="t" for="ch" forName="c2" refType="w" fact="0.13"/>
              <dgm:constr type="w" for="ch" forName="c2" refType="w" fact="0.07"/>
              <dgm:constr type="h" for="ch" forName="c2" refType="w" refFor="ch" refForName="c2"/>
              <dgm:constr type="l" for="ch" forName="c3" refType="w" fact="0.22"/>
              <dgm:constr type="t" for="ch" forName="c3" refType="w" fact="0.15"/>
              <dgm:constr type="w" for="ch" forName="c3" refType="w" fact="0.11"/>
              <dgm:constr type="h" for="ch" forName="c3" refType="w" refFor="ch" refForName="c3"/>
              <dgm:constr type="l" for="ch" forName="c4" refType="w" fact="0.32"/>
              <dgm:constr type="t" for="ch" forName="c4" refType="w" fact="0.04"/>
              <dgm:constr type="w" for="ch" forName="c4" refType="w" fact="0.07"/>
              <dgm:constr type="h" for="ch" forName="c4" refType="w" refFor="ch" refForName="c4"/>
              <dgm:constr type="l" for="ch" forName="c5" refType="w" fact="0.45"/>
              <dgm:constr type="t" for="ch" forName="c5" refType="w" fact="0"/>
              <dgm:constr type="w" for="ch" forName="c5" refType="w" fact="0.07"/>
              <dgm:constr type="h" for="ch" forName="c5" refType="w" refFor="ch" refForName="c5"/>
              <dgm:constr type="l" for="ch" forName="c6" refType="w" fact="0.61"/>
              <dgm:constr type="t" for="ch" forName="c6" refType="w" fact="0.07"/>
              <dgm:constr type="w" for="ch" forName="c6" refType="w" fact="0.07"/>
              <dgm:constr type="h" for="ch" forName="c6" refType="w" refFor="ch" refForName="c6"/>
              <dgm:constr type="l" for="ch" forName="c7" refType="w" fact="0.71"/>
              <dgm:constr type="t" for="ch" forName="c7" refType="w" fact="0.12"/>
              <dgm:constr type="w" for="ch" forName="c7" refType="w" fact="0.11"/>
              <dgm:constr type="h" for="ch" forName="c7" refType="w" refFor="ch" refForName="c7"/>
              <dgm:constr type="l" for="ch" forName="c8" refType="w" fact="0.85"/>
              <dgm:constr type="t" for="ch" forName="c8" refType="w" fact="0.23"/>
              <dgm:constr type="w" for="ch" forName="c8" refType="w" fact="0.07"/>
              <dgm:constr type="h" for="ch" forName="c8" refType="w" refFor="ch" refForName="c8"/>
              <dgm:constr type="l" for="ch" forName="c9" refType="w" fact="0.91"/>
              <dgm:constr type="t" for="ch" forName="c9" refType="w" fact="0.34"/>
              <dgm:constr type="w" for="ch" forName="c9" refType="w" fact="0.07"/>
              <dgm:constr type="h" for="ch" forName="c9" refType="w" refFor="ch" refForName="c9"/>
              <dgm:constr type="l" for="ch" forName="c10" refType="w" fact="0.39"/>
              <dgm:constr type="t" for="ch" forName="c10" refType="w" fact="0.13"/>
              <dgm:constr type="w" for="ch" forName="c10" refType="w" fact="0.18"/>
              <dgm:constr type="h" for="ch" forName="c10" refType="w" refFor="ch" refForName="c10"/>
              <dgm:constr type="l" for="ch" forName="c11" refType="w" fact="0"/>
              <dgm:constr type="t" for="ch" forName="c11" refType="w" fact="0.51"/>
              <dgm:constr type="w" for="ch" forName="c11" refType="w" fact="0.07"/>
              <dgm:constr type="h" for="ch" forName="c11" refType="w" refFor="ch" refForName="c11"/>
              <dgm:constr type="l" for="ch" forName="c12" refType="w" fact="0.06"/>
              <dgm:constr type="t" for="ch" forName="c12" refType="w" fact="0.6"/>
              <dgm:constr type="w" for="ch" forName="c12" refType="w" fact="0.11"/>
              <dgm:constr type="h" for="ch" forName="c12" refType="w" refFor="ch" refForName="c12"/>
              <dgm:constr type="l" for="ch" forName="c13" refType="w" fact="0.21"/>
              <dgm:constr type="t" for="ch" forName="c13" refType="w" fact="0.68"/>
              <dgm:constr type="w" for="ch" forName="c13" refType="w" fact="0.16"/>
              <dgm:constr type="h" for="ch" forName="c13" refType="w" refFor="ch" refForName="c13"/>
              <dgm:constr type="l" for="ch" forName="c14" refType="w" fact="0.42"/>
              <dgm:constr type="t" for="ch" forName="c14" refType="w" fact="0.81"/>
              <dgm:constr type="w" for="ch" forName="c14" refType="w" fact="0.07"/>
              <dgm:constr type="h" for="ch" forName="c14" refType="w" refFor="ch" refForName="c14"/>
              <dgm:constr type="l" for="ch" forName="c15" refType="w" fact="0.46"/>
              <dgm:constr type="t" for="ch" forName="c15" refType="w" fact="0.68"/>
              <dgm:constr type="w" for="ch" forName="c15" refType="w" fact="0.11"/>
              <dgm:constr type="h" for="ch" forName="c15" refType="w" refFor="ch" refForName="c15"/>
              <dgm:constr type="l" for="ch" forName="c16" refType="w" fact="0.56"/>
              <dgm:constr type="t" for="ch" forName="c16" refType="w" fact="0.82"/>
              <dgm:constr type="w" for="ch" forName="c16" refType="w" fact="0.07"/>
              <dgm:constr type="h" for="ch" forName="c16" refType="w" refFor="ch" refForName="c16"/>
              <dgm:constr type="l" for="ch" forName="c17" refType="w" fact="0.65"/>
              <dgm:constr type="t" for="ch" forName="c17" refType="w" fact="0.66"/>
              <dgm:constr type="w" for="ch" forName="c17" refType="w" fact="0.16"/>
              <dgm:constr type="h" for="ch" forName="c17" refType="w" refFor="ch" refForName="c17"/>
              <dgm:constr type="l" for="ch" forName="c18" refType="w" fact="0.87"/>
              <dgm:constr type="t" for="ch" forName="c18" refType="w" fact="0.62"/>
              <dgm:constr type="w" for="ch" forName="c18" refType="w" fact="0.11"/>
              <dgm:constr type="h" for="ch" forName="c18" refType="w" refFor="ch" refForName="c18"/>
            </dgm:constrLst>
            <dgm:layoutNode name="parTx1" styleLbl="revTx">
              <dgm:alg type="tx"/>
              <dgm:shape xmlns:r="http://schemas.openxmlformats.org/officeDocument/2006/relationships" type="rect"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7">
              <dgm:if name="Name8" axis="ch" ptType="node" func="cnt" op="gte" val="1">
                <dgm:layoutNode name="desTx1" styleLbl="revTx">
                  <dgm:varLst>
                    <dgm:bulletEnabled val="1"/>
                  </dgm:varLst>
                  <dgm:choose name="Name9">
                    <dgm:if name="Name10" axis="ch" ptType="node" func="cnt" op="equ" val="1">
                      <dgm:alg type="tx">
                        <dgm:param type="shpTxLTRAlignCh" val="l"/>
                      </dgm:alg>
                    </dgm:if>
                    <dgm:else name="Name11">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12"/>
            </dgm:choose>
            <dgm:layoutNode name="c1" styleLbl="node1">
              <dgm:alg type="sp"/>
              <dgm:shape xmlns:r="http://schemas.openxmlformats.org/officeDocument/2006/relationships" type="ellipse" r:blip="">
                <dgm:adjLst/>
              </dgm:shape>
              <dgm:presOf/>
            </dgm:layoutNode>
            <dgm:layoutNode name="c2" styleLbl="node1">
              <dgm:alg type="sp"/>
              <dgm:shape xmlns:r="http://schemas.openxmlformats.org/officeDocument/2006/relationships" type="ellipse" r:blip="">
                <dgm:adjLst/>
              </dgm:shape>
              <dgm:presOf/>
            </dgm:layoutNode>
            <dgm:layoutNode name="c3" styleLbl="node1">
              <dgm:alg type="sp"/>
              <dgm:shape xmlns:r="http://schemas.openxmlformats.org/officeDocument/2006/relationships" type="ellipse" r:blip="">
                <dgm:adjLst/>
              </dgm:shape>
              <dgm:presOf/>
            </dgm:layoutNode>
            <dgm:layoutNode name="c4" styleLbl="node1">
              <dgm:alg type="sp"/>
              <dgm:shape xmlns:r="http://schemas.openxmlformats.org/officeDocument/2006/relationships" type="ellipse" r:blip="">
                <dgm:adjLst/>
              </dgm:shape>
              <dgm:presOf/>
            </dgm:layoutNode>
            <dgm:layoutNode name="c5" styleLbl="node1">
              <dgm:alg type="sp"/>
              <dgm:shape xmlns:r="http://schemas.openxmlformats.org/officeDocument/2006/relationships" type="ellipse" r:blip="">
                <dgm:adjLst/>
              </dgm:shape>
              <dgm:presOf/>
            </dgm:layoutNode>
            <dgm:layoutNode name="c6" styleLbl="node1">
              <dgm:alg type="sp"/>
              <dgm:shape xmlns:r="http://schemas.openxmlformats.org/officeDocument/2006/relationships" type="ellipse" r:blip="">
                <dgm:adjLst/>
              </dgm:shape>
              <dgm:presOf/>
            </dgm:layoutNode>
            <dgm:layoutNode name="c7" styleLbl="node1">
              <dgm:alg type="sp"/>
              <dgm:shape xmlns:r="http://schemas.openxmlformats.org/officeDocument/2006/relationships" type="ellipse" r:blip="">
                <dgm:adjLst/>
              </dgm:shape>
              <dgm:presOf/>
            </dgm:layoutNode>
            <dgm:layoutNode name="c8" styleLbl="node1">
              <dgm:alg type="sp"/>
              <dgm:shape xmlns:r="http://schemas.openxmlformats.org/officeDocument/2006/relationships" type="ellipse" r:blip="">
                <dgm:adjLst/>
              </dgm:shape>
              <dgm:presOf/>
            </dgm:layoutNode>
            <dgm:layoutNode name="c9" styleLbl="node1">
              <dgm:alg type="sp"/>
              <dgm:shape xmlns:r="http://schemas.openxmlformats.org/officeDocument/2006/relationships" type="ellipse" r:blip="">
                <dgm:adjLst/>
              </dgm:shape>
              <dgm:presOf/>
            </dgm:layoutNode>
            <dgm:layoutNode name="c10" styleLbl="node1">
              <dgm:alg type="sp"/>
              <dgm:shape xmlns:r="http://schemas.openxmlformats.org/officeDocument/2006/relationships" type="ellipse" r:blip="">
                <dgm:adjLst/>
              </dgm:shape>
              <dgm:presOf/>
            </dgm:layoutNode>
            <dgm:layoutNode name="c11" styleLbl="node1">
              <dgm:alg type="sp"/>
              <dgm:shape xmlns:r="http://schemas.openxmlformats.org/officeDocument/2006/relationships" type="ellipse" r:blip="">
                <dgm:adjLst/>
              </dgm:shape>
              <dgm:presOf/>
            </dgm:layoutNode>
            <dgm:layoutNode name="c12" styleLbl="node1">
              <dgm:alg type="sp"/>
              <dgm:shape xmlns:r="http://schemas.openxmlformats.org/officeDocument/2006/relationships" type="ellipse" r:blip="">
                <dgm:adjLst/>
              </dgm:shape>
              <dgm:presOf/>
            </dgm:layoutNode>
            <dgm:layoutNode name="c13" styleLbl="node1">
              <dgm:alg type="sp"/>
              <dgm:shape xmlns:r="http://schemas.openxmlformats.org/officeDocument/2006/relationships" type="ellipse" r:blip="">
                <dgm:adjLst/>
              </dgm:shape>
              <dgm:presOf/>
            </dgm:layoutNode>
            <dgm:layoutNode name="c14" styleLbl="node1">
              <dgm:alg type="sp"/>
              <dgm:shape xmlns:r="http://schemas.openxmlformats.org/officeDocument/2006/relationships" type="ellipse" r:blip="">
                <dgm:adjLst/>
              </dgm:shape>
              <dgm:presOf/>
            </dgm:layoutNode>
            <dgm:layoutNode name="c15" styleLbl="node1">
              <dgm:alg type="sp"/>
              <dgm:shape xmlns:r="http://schemas.openxmlformats.org/officeDocument/2006/relationships" type="ellipse" r:blip="">
                <dgm:adjLst/>
              </dgm:shape>
              <dgm:presOf/>
            </dgm:layoutNode>
            <dgm:layoutNode name="c16" styleLbl="node1">
              <dgm:alg type="sp"/>
              <dgm:shape xmlns:r="http://schemas.openxmlformats.org/officeDocument/2006/relationships" type="ellipse" r:blip="">
                <dgm:adjLst/>
              </dgm:shape>
              <dgm:presOf/>
            </dgm:layoutNode>
            <dgm:layoutNode name="c17" styleLbl="node1">
              <dgm:alg type="sp"/>
              <dgm:shape xmlns:r="http://schemas.openxmlformats.org/officeDocument/2006/relationships" type="ellipse" r:blip="">
                <dgm:adjLst/>
              </dgm:shape>
              <dgm:presOf/>
            </dgm:layoutNode>
            <dgm:layoutNode name="c18" styleLbl="node1">
              <dgm:alg type="sp"/>
              <dgm:shape xmlns:r="http://schemas.openxmlformats.org/officeDocument/2006/relationships" type="ellipse" r:blip="">
                <dgm:adjLst/>
              </dgm:shape>
              <dgm:presOf/>
            </dgm:layoutNode>
          </dgm:layoutNode>
        </dgm:if>
        <dgm:if name="Name13" axis="self" ptType="node" func="revPos" op="equ" val="1">
          <dgm:layoutNode name="last">
            <dgm:alg type="composite"/>
            <dgm:shape xmlns:r="http://schemas.openxmlformats.org/officeDocument/2006/relationships" r:blip="">
              <dgm:adjLst/>
            </dgm:shape>
            <dgm:presOf/>
            <dgm:constrLst>
              <dgm:constr type="ctrX" for="ch" forName="circleTx" refType="w" fact="0.5"/>
              <dgm:constr type="t" for="ch" forName="circleTx" refType="w" fact="0.117"/>
              <dgm:constr type="w" for="ch" forName="circleTx" refType="h" refFor="ch" refForName="circleTx"/>
              <dgm:constr type="h" for="ch" forName="circleTx" refType="w" fact="0.85"/>
              <dgm:constr type="l" for="ch" forName="desTxN"/>
              <dgm:constr type="b" for="ch" forName="desTxN" refType="h"/>
              <dgm:constr type="w" for="ch" forName="desTxN" refType="w"/>
              <dgm:constr type="h" for="ch" forName="desTxN" refType="h" fact="0.37"/>
              <dgm:constr type="ctrX" for="ch" forName="spN" refType="w" fact="0.5"/>
              <dgm:constr type="t" for="ch" forName="spN"/>
              <dgm:constr type="w" for="ch" forName="spN" refType="w" fact="0.93"/>
              <dgm:constr type="h" for="ch" forName="spN" refType="h" fact="0.01"/>
            </dgm:constrLst>
            <dgm:layoutNode name="circleTx" styleLbl="node1">
              <dgm:alg type="tx"/>
              <dgm:shape xmlns:r="http://schemas.openxmlformats.org/officeDocument/2006/relationships" type="ellipse" r:blip="">
                <dgm:adjLst/>
              </dgm:shape>
              <dgm:presOf axis="self" ptType="node"/>
              <dgm:constrLst>
                <dgm:constr type="lMarg"/>
                <dgm:constr type="rMarg"/>
                <dgm:constr type="tMarg"/>
                <dgm:constr type="bMarg"/>
              </dgm:constrLst>
              <dgm:ruleLst>
                <dgm:rule type="primFontSz" val="5" fact="NaN" max="NaN"/>
              </dgm:ruleLst>
            </dgm:layoutNode>
            <dgm:choose name="Name14">
              <dgm:if name="Name15" axis="ch" ptType="node" func="cnt" op="gte" val="1">
                <dgm:layoutNode name="desTxN" styleLbl="revTx">
                  <dgm:varLst>
                    <dgm:bulletEnabled val="1"/>
                  </dgm:varLst>
                  <dgm:choose name="Name16">
                    <dgm:if name="Name17" axis="ch" ptType="node" func="cnt" op="equ" val="1">
                      <dgm:alg type="tx">
                        <dgm:param type="shpTxLTRAlignCh" val="l"/>
                      </dgm:alg>
                    </dgm:if>
                    <dgm:else name="Name18">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19"/>
            </dgm:choose>
            <dgm:layoutNode name="spN">
              <dgm:alg type="sp"/>
              <dgm:shape xmlns:r="http://schemas.openxmlformats.org/officeDocument/2006/relationships" r:blip="">
                <dgm:adjLst/>
              </dgm:shape>
              <dgm:presOf/>
            </dgm:layoutNode>
          </dgm:layoutNode>
        </dgm:if>
        <dgm:else name="Name20">
          <dgm:layoutNode name="middle">
            <dgm:alg type="composite"/>
            <dgm:shape xmlns:r="http://schemas.openxmlformats.org/officeDocument/2006/relationships" r:blip="">
              <dgm:adjLst/>
            </dgm:shape>
            <dgm:presOf/>
            <dgm:constrLst>
              <dgm:constr type="l" for="ch" forName="parTxMid"/>
              <dgm:constr type="t" for="ch" forName="parTxMid" refType="w" fact="0.167"/>
              <dgm:constr type="w" for="ch" forName="parTxMid" refType="w"/>
              <dgm:constr type="h" for="ch" forName="parTxMid" refType="w" fact="0.7"/>
              <dgm:constr type="l" for="ch" forName="desTxMid"/>
              <dgm:constr type="b" for="ch" forName="desTxMid" refType="h"/>
              <dgm:constr type="w" for="ch" forName="desTxMid" refType="w"/>
              <dgm:constr type="h" for="ch" forName="desTxMid" refType="h" fact="0.37"/>
              <dgm:constr type="ctrX" for="ch" forName="spMid" refType="w" fact="0.5"/>
              <dgm:constr type="t" for="ch" forName="spMid"/>
              <dgm:constr type="w" for="ch" forName="spMid" refType="w" fact="0.01"/>
              <dgm:constr type="h" for="ch" forName="spMid" refType="h" fact="0.01"/>
            </dgm:constrLst>
            <dgm:layoutNode name="parTxMid" styleLbl="revTx">
              <dgm:alg type="tx"/>
              <dgm:shape xmlns:r="http://schemas.openxmlformats.org/officeDocument/2006/relationships" type="rect"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21">
              <dgm:if name="Name22" axis="ch" ptType="node" func="cnt" op="gte" val="1">
                <dgm:layoutNode name="desTxMid" styleLbl="revTx">
                  <dgm:varLst>
                    <dgm:bulletEnabled val="1"/>
                  </dgm:varLst>
                  <dgm:choose name="Name23">
                    <dgm:if name="Name24" axis="ch" ptType="node" func="cnt" op="equ" val="1">
                      <dgm:alg type="tx">
                        <dgm:param type="shpTxLTRAlignCh" val="l"/>
                      </dgm:alg>
                    </dgm:if>
                    <dgm:else name="Name25">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26"/>
            </dgm:choose>
            <dgm:layoutNode name="spMid">
              <dgm:alg type="sp"/>
              <dgm:shape xmlns:r="http://schemas.openxmlformats.org/officeDocument/2006/relationships" r:blip="">
                <dgm:adjLst/>
              </dgm:shape>
              <dgm:presOf/>
            </dgm:layoutNode>
          </dgm:layoutNode>
        </dgm:else>
      </dgm:choose>
      <dgm:forEach name="Name27" axis="followSib" ptType="sibTrans" cnt="1">
        <dgm:layoutNode name="chevronComposite1" styleLbl="alignImgPlace1">
          <dgm:alg type="composite"/>
          <dgm:shape xmlns:r="http://schemas.openxmlformats.org/officeDocument/2006/relationships" r:blip="">
            <dgm:adjLst/>
          </dgm:shape>
          <dgm:presOf/>
          <dgm:constrLst>
            <dgm:constr type="l" for="ch" forName="chevron1"/>
            <dgm:constr type="t" for="ch" forName="chevron1" refType="h" fact="0.1923"/>
            <dgm:constr type="w" for="ch" forName="chevron1" refType="w"/>
            <dgm:constr type="b" for="ch" forName="chevron1" refType="h"/>
            <dgm:constr type="l" for="ch" forName="spChevron1"/>
            <dgm:constr type="t" for="ch" forName="spChevron1"/>
            <dgm:constr type="w" for="ch" forName="spChevron1" refType="w" fact="0.01"/>
            <dgm:constr type="h" for="ch" forName="spChevron1" refType="h" fact="0.01"/>
          </dgm:constrLst>
          <dgm:layoutNode name="chevron1">
            <dgm:alg type="sp"/>
            <dgm:choose name="Name28">
              <dgm:if name="Name29" func="var" arg="dir" op="equ" val="norm">
                <dgm:shape xmlns:r="http://schemas.openxmlformats.org/officeDocument/2006/relationships" type="chevron" r:blip="">
                  <dgm:adjLst>
                    <dgm:adj idx="1" val="0.6231"/>
                  </dgm:adjLst>
                </dgm:shape>
              </dgm:if>
              <dgm:else name="Name30">
                <dgm:shape xmlns:r="http://schemas.openxmlformats.org/officeDocument/2006/relationships" rot="180" type="chevron" r:blip="">
                  <dgm:adjLst>
                    <dgm:adj idx="1" val="0.6231"/>
                  </dgm:adjLst>
                </dgm:shape>
              </dgm:else>
            </dgm:choose>
            <dgm:presOf/>
          </dgm:layoutNode>
          <dgm:layoutNode name="spChevron1">
            <dgm:alg type="sp"/>
            <dgm:shape xmlns:r="http://schemas.openxmlformats.org/officeDocument/2006/relationships" r:blip="">
              <dgm:adjLst/>
            </dgm:shape>
            <dgm:presOf/>
          </dgm:layoutNode>
        </dgm:layoutNode>
        <dgm:choose name="Name31">
          <dgm:if name="Name32" axis="root ch" ptType="all node" func="cnt" op="equ" val="2">
            <dgm:layoutNode name="overlap">
              <dgm:alg type="sp"/>
              <dgm:shape xmlns:r="http://schemas.openxmlformats.org/officeDocument/2006/relationships" r:blip="">
                <dgm:adjLst/>
              </dgm:shape>
              <dgm:presOf/>
            </dgm:layoutNode>
            <dgm:layoutNode name="chevronComposite2" styleLbl="alignImgPlace1">
              <dgm:alg type="composite"/>
              <dgm:shape xmlns:r="http://schemas.openxmlformats.org/officeDocument/2006/relationships" r:blip="">
                <dgm:adjLst/>
              </dgm:shape>
              <dgm:presOf/>
              <dgm:constrLst>
                <dgm:constr type="l" for="ch" forName="chevron2"/>
                <dgm:constr type="t" for="ch" forName="chevron2" refType="h" fact="0.1923"/>
                <dgm:constr type="w" for="ch" forName="chevron2" refType="w"/>
                <dgm:constr type="b" for="ch" forName="chevron2" refType="h"/>
                <dgm:constr type="l" for="ch" forName="spChevron2"/>
                <dgm:constr type="t" for="ch" forName="spChevron2"/>
                <dgm:constr type="w" for="ch" forName="spChevron2" refType="w" fact="0.01"/>
                <dgm:constr type="h" for="ch" forName="spChevron2" refType="h" fact="0.01"/>
              </dgm:constrLst>
              <dgm:layoutNode name="chevron2">
                <dgm:alg type="sp"/>
                <dgm:choose name="Name33">
                  <dgm:if name="Name34" func="var" arg="dir" op="equ" val="norm">
                    <dgm:shape xmlns:r="http://schemas.openxmlformats.org/officeDocument/2006/relationships" type="chevron" r:blip="">
                      <dgm:adjLst>
                        <dgm:adj idx="1" val="0.6231"/>
                      </dgm:adjLst>
                    </dgm:shape>
                  </dgm:if>
                  <dgm:else name="Name35">
                    <dgm:shape xmlns:r="http://schemas.openxmlformats.org/officeDocument/2006/relationships" rot="180" type="chevron" r:blip="">
                      <dgm:adjLst>
                        <dgm:adj idx="1" val="0.6231"/>
                      </dgm:adjLst>
                    </dgm:shape>
                  </dgm:else>
                </dgm:choose>
                <dgm:presOf/>
              </dgm:layoutNode>
              <dgm:layoutNode name="spChevron2">
                <dgm:alg type="sp"/>
                <dgm:shape xmlns:r="http://schemas.openxmlformats.org/officeDocument/2006/relationships" r:blip="">
                  <dgm:adjLst/>
                </dgm:shape>
                <dgm:presOf/>
              </dgm:layoutNode>
            </dgm:layoutNode>
          </dgm:if>
          <dgm:else name="Name36"/>
        </dgm:choos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arrow4">
  <dgm:title val=""/>
  <dgm:desc val=""/>
  <dgm:catLst>
    <dgm:cat type="relationship" pri="8000"/>
    <dgm:cat type="process" pri="30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shape xmlns:r="http://schemas.openxmlformats.org/officeDocument/2006/relationships" r:blip="">
      <dgm:adjLst/>
    </dgm:shape>
    <dgm:presOf/>
    <dgm:choose name="Name0">
      <dgm:if name="Name1" func="var" arg="dir" op="equ" val="norm">
        <dgm:choose name="Name2">
          <dgm:if name="Name3" axis="ch" ptType="node" func="cnt" op="lte" val="1">
            <dgm:constrLst>
              <dgm:constr type="primFontSz" for="des" ptType="node" op="equ" val="65"/>
              <dgm:constr type="w" for="ch" forName="upArrow" refType="w" fact="0.33"/>
              <dgm:constr type="h" for="ch" forName="upArrow" refType="h"/>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dgm:constr type="b" for="ch" forName="upArrowText" refType="h" fact="0.48"/>
              <dgm:constr type="l" for="ch" forName="upArrowText" refType="w" refFor="ch" refForName="upArrow" fact="1.03"/>
            </dgm:constrLst>
          </dgm:if>
          <dgm:else name="Name4">
            <dgm:constrLst>
              <dgm:constr type="primFontSz" for="des" ptType="node" op="equ" val="65"/>
              <dgm:constr type="w" for="ch" forName="upArrow" refType="w" fact="0.33"/>
              <dgm:constr type="h" for="ch" forName="upArrow" refType="h" fact="0.48"/>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fact="0.48"/>
              <dgm:constr type="b" for="ch" forName="upArrowText" refType="h" fact="0.48"/>
              <dgm:constr type="l" for="ch" forName="upArrowText" refType="w" refFor="ch" refForName="upArrow" fact="1.03"/>
              <dgm:constr type="w" for="ch" forName="downArrow" refType="w" fact="0.33"/>
              <dgm:constr type="h" for="ch" forName="downArrow" refType="h" fact="0.48"/>
              <dgm:constr type="t" for="ch" forName="downArrow" refType="h" fact="0.52"/>
              <dgm:constr type="l" for="ch" forName="downArrow" refType="w" refFor="ch" refForName="downArrow" fact="0.3"/>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refType="w" refFor="ch" refForName="downArrow" fact="1.33"/>
            </dgm:constrLst>
          </dgm:else>
        </dgm:choose>
      </dgm:if>
      <dgm:else name="Name5">
        <dgm:choose name="Name6">
          <dgm:if name="Name7" axis="ch" ptType="node" func="cnt" op="lte" val="1">
            <dgm:constrLst>
              <dgm:constr type="primFontSz" for="des" ptType="node" op="equ" val="65"/>
              <dgm:constr type="w" for="ch" forName="upArrow" refType="w" fact="0.33"/>
              <dgm:constr type="h" for="ch" forName="upArrow" refType="h"/>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dgm:constr type="t" for="ch" forName="upArrowText"/>
              <dgm:constr type="l" for="ch" forName="upArrowText" refType="w" fact="0.1"/>
            </dgm:constrLst>
          </dgm:if>
          <dgm:else name="Name8">
            <dgm:constrLst>
              <dgm:constr type="primFontSz" for="des" ptType="node" op="equ" val="65"/>
              <dgm:constr type="w" for="ch" forName="upArrow" refType="w" fact="0.33"/>
              <dgm:constr type="h" for="ch" forName="upArrow" refType="h" fact="0.48"/>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fact="0.48"/>
              <dgm:constr type="t" for="ch" forName="upArrowText"/>
              <dgm:constr type="l" for="ch" forName="upArrowText" refType="w" fact="0.1"/>
              <dgm:constr type="w" for="ch" forName="downArrow" refType="w" fact="0.33"/>
              <dgm:constr type="h" for="ch" forName="downArrow" refType="h" fact="0.48"/>
              <dgm:constr type="t" for="ch" forName="downArrow" refType="h" fact="0.52"/>
              <dgm:constr type="l" for="ch" forName="downArrow" refType="w" fact="0.57"/>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dgm:constrLst>
          </dgm:else>
        </dgm:choose>
      </dgm:else>
    </dgm:choose>
    <dgm:ruleLst/>
    <dgm:forEach name="Name9" axis="ch" ptType="node" cnt="1">
      <dgm:layoutNode name="upArrow" styleLbl="node1">
        <dgm:alg type="sp"/>
        <dgm:shape xmlns:r="http://schemas.openxmlformats.org/officeDocument/2006/relationships" type="upArrow" r:blip="">
          <dgm:adjLst/>
        </dgm:shape>
        <dgm:presOf/>
        <dgm:constrLst/>
        <dgm:ruleLst/>
      </dgm:layoutNode>
      <dgm:layoutNode name="upArrowText" styleLbl="revTx">
        <dgm:varLst>
          <dgm:chMax val="0"/>
          <dgm:bulletEnabled val="1"/>
        </dgm:varLst>
        <dgm:choose name="Name10">
          <dgm:if name="Name11" axis="root des" ptType="all node" func="maxDepth" op="gt" val="1">
            <dgm:alg type="tx">
              <dgm:param type="parTxLTRAlign" val="l"/>
              <dgm:param type="parTxRTLAlign" val="r"/>
              <dgm:param type="txAnchorVertCh" val="mid"/>
            </dgm:alg>
          </dgm:if>
          <dgm:else name="Name12">
            <dgm:choose name="Name13">
              <dgm:if name="Name14" func="var" arg="dir" op="equ" val="norm">
                <dgm:alg type="tx">
                  <dgm:param type="parTxLTRAlign" val="l"/>
                  <dgm:param type="parTxRTLAlign" val="l"/>
                  <dgm:param type="txAnchorVertCh" val="mid"/>
                </dgm:alg>
              </dgm:if>
              <dgm:else name="Name15">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forEach name="Name16" axis="ch" ptType="node" st="2"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chMax val="0"/>
          <dgm:bulletEnabled val="1"/>
        </dgm:varLst>
        <dgm:choose name="Name17">
          <dgm:if name="Name18" axis="root des" ptType="all node" func="maxDepth" op="gt" val="1">
            <dgm:alg type="tx">
              <dgm:param type="parTxLTRAlign" val="l"/>
              <dgm:param type="parTxRTLAlign" val="r"/>
              <dgm:param type="txAnchorVertCh" val="mid"/>
            </dgm:alg>
          </dgm:if>
          <dgm:else name="Name19">
            <dgm:choose name="Name20">
              <dgm:if name="Name21" func="var" arg="dir" op="equ" val="norm">
                <dgm:alg type="tx">
                  <dgm:param type="parTxLTRAlign" val="l"/>
                  <dgm:param type="parTxRTLAlign" val="l"/>
                  <dgm:param type="txAnchorVertCh" val="mid"/>
                </dgm:alg>
              </dgm:if>
              <dgm:else name="Name22">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9.emf"/></Relationships>
</file>

<file path=ppt/drawings/drawing1.xml><?xml version="1.0" encoding="utf-8"?>
<c:userShapes xmlns:c="http://schemas.openxmlformats.org/drawingml/2006/chart">
  <cdr:relSizeAnchor xmlns:cdr="http://schemas.openxmlformats.org/drawingml/2006/chartDrawing">
    <cdr:from>
      <cdr:x>0.1692</cdr:x>
      <cdr:y>0.06089</cdr:y>
    </cdr:from>
    <cdr:to>
      <cdr:x>0.51929</cdr:x>
      <cdr:y>0.10046</cdr:y>
    </cdr:to>
    <cdr:sp macro="" textlink="">
      <cdr:nvSpPr>
        <cdr:cNvPr id="2" name="Cerrar llave 1">
          <a:extLst xmlns:a="http://schemas.openxmlformats.org/drawingml/2006/main">
            <a:ext uri="{FF2B5EF4-FFF2-40B4-BE49-F238E27FC236}">
              <a16:creationId xmlns:a16="http://schemas.microsoft.com/office/drawing/2014/main" id="{C1C92DDC-D4FE-44C0-8A80-0CB6D71097FF}"/>
            </a:ext>
          </a:extLst>
        </cdr:cNvPr>
        <cdr:cNvSpPr/>
      </cdr:nvSpPr>
      <cdr:spPr>
        <a:xfrm xmlns:a="http://schemas.openxmlformats.org/drawingml/2006/main" rot="16200000">
          <a:off x="3693143" y="-1552936"/>
          <a:ext cx="182120" cy="3848481"/>
        </a:xfrm>
        <a:prstGeom xmlns:a="http://schemas.openxmlformats.org/drawingml/2006/main" prst="rightBrace">
          <a:avLst/>
        </a:prstGeom>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s-CO"/>
        </a:p>
      </cdr:txBody>
    </cdr:sp>
  </cdr:relSizeAnchor>
  <cdr:relSizeAnchor xmlns:cdr="http://schemas.openxmlformats.org/drawingml/2006/chartDrawing">
    <cdr:from>
      <cdr:x>0.24247</cdr:x>
      <cdr:y>0</cdr:y>
    </cdr:from>
    <cdr:to>
      <cdr:x>0.4794</cdr:x>
      <cdr:y>0.09107</cdr:y>
    </cdr:to>
    <cdr:sp macro="" textlink="">
      <cdr:nvSpPr>
        <cdr:cNvPr id="3" name="CuadroTexto 1">
          <a:extLst xmlns:a="http://schemas.openxmlformats.org/drawingml/2006/main">
            <a:ext uri="{FF2B5EF4-FFF2-40B4-BE49-F238E27FC236}">
              <a16:creationId xmlns:a16="http://schemas.microsoft.com/office/drawing/2014/main" id="{7DE7664D-D4F5-4C2D-BA4B-30395719DEFA}"/>
            </a:ext>
          </a:extLst>
        </cdr:cNvPr>
        <cdr:cNvSpPr txBox="1"/>
      </cdr:nvSpPr>
      <cdr:spPr>
        <a:xfrm xmlns:a="http://schemas.openxmlformats.org/drawingml/2006/main">
          <a:off x="1943100" y="0"/>
          <a:ext cx="1898650" cy="317500"/>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s-CO" sz="1500" dirty="0"/>
            <a:t>Sociedades</a:t>
          </a:r>
          <a:r>
            <a:rPr lang="es-CO" sz="1500" baseline="0" dirty="0"/>
            <a:t> Activas</a:t>
          </a:r>
          <a:endParaRPr lang="es-CO" sz="1500" dirty="0"/>
        </a:p>
      </cdr:txBody>
    </cdr:sp>
  </cdr:relSizeAnchor>
  <cdr:relSizeAnchor xmlns:cdr="http://schemas.openxmlformats.org/drawingml/2006/chartDrawing">
    <cdr:from>
      <cdr:x>0.64501</cdr:x>
      <cdr:y>0.36794</cdr:y>
    </cdr:from>
    <cdr:to>
      <cdr:x>0.88193</cdr:x>
      <cdr:y>0.45902</cdr:y>
    </cdr:to>
    <cdr:sp macro="" textlink="">
      <cdr:nvSpPr>
        <cdr:cNvPr id="5" name="CuadroTexto 1">
          <a:extLst xmlns:a="http://schemas.openxmlformats.org/drawingml/2006/main">
            <a:ext uri="{FF2B5EF4-FFF2-40B4-BE49-F238E27FC236}">
              <a16:creationId xmlns:a16="http://schemas.microsoft.com/office/drawing/2014/main" id="{9F7E9B6C-A0D3-4695-B165-10D2A0BBA320}"/>
            </a:ext>
          </a:extLst>
        </cdr:cNvPr>
        <cdr:cNvSpPr txBox="1"/>
      </cdr:nvSpPr>
      <cdr:spPr>
        <a:xfrm xmlns:a="http://schemas.openxmlformats.org/drawingml/2006/main">
          <a:off x="5168900" y="1282700"/>
          <a:ext cx="1898650" cy="317500"/>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s-CO" sz="1500" dirty="0"/>
            <a:t>Sociedades</a:t>
          </a:r>
          <a:r>
            <a:rPr lang="es-CO" sz="1500" baseline="0" dirty="0"/>
            <a:t> En Liquidación</a:t>
          </a:r>
          <a:endParaRPr lang="es-CO" sz="15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8FC0CF-0764-4B3D-B804-8FE31165FF6D}" type="datetimeFigureOut">
              <a:rPr lang="es-CO" smtClean="0"/>
              <a:t>26/03/2019</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0FE190-6E0D-45DF-AADA-A4068149D260}" type="slidenum">
              <a:rPr lang="es-CO" smtClean="0"/>
              <a:t>‹Nº›</a:t>
            </a:fld>
            <a:endParaRPr lang="es-CO"/>
          </a:p>
        </p:txBody>
      </p:sp>
    </p:spTree>
    <p:extLst>
      <p:ext uri="{BB962C8B-B14F-4D97-AF65-F5344CB8AC3E}">
        <p14:creationId xmlns:p14="http://schemas.microsoft.com/office/powerpoint/2010/main" val="20015351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36CD0F50-6CB3-46E1-B0B1-0841C1D9753C}" type="slidenum">
              <a:rPr lang="es-CO" smtClean="0"/>
              <a:t>22</a:t>
            </a:fld>
            <a:endParaRPr lang="es-CO"/>
          </a:p>
        </p:txBody>
      </p:sp>
    </p:spTree>
    <p:extLst>
      <p:ext uri="{BB962C8B-B14F-4D97-AF65-F5344CB8AC3E}">
        <p14:creationId xmlns:p14="http://schemas.microsoft.com/office/powerpoint/2010/main" val="25680184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B8B458BD-4562-4143-823A-F70EB71A9FD5}" type="slidenum">
              <a:rPr lang="es-CO" smtClean="0"/>
              <a:t>35</a:t>
            </a:fld>
            <a:endParaRPr lang="es-CO"/>
          </a:p>
        </p:txBody>
      </p:sp>
    </p:spTree>
    <p:extLst>
      <p:ext uri="{BB962C8B-B14F-4D97-AF65-F5344CB8AC3E}">
        <p14:creationId xmlns:p14="http://schemas.microsoft.com/office/powerpoint/2010/main" val="25596016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93DD4A60-706E-4109-AC49-25879531EF71}" type="slidenum">
              <a:rPr lang="es-CO" smtClean="0"/>
              <a:t>39</a:t>
            </a:fld>
            <a:endParaRPr lang="es-CO"/>
          </a:p>
        </p:txBody>
      </p:sp>
    </p:spTree>
    <p:extLst>
      <p:ext uri="{BB962C8B-B14F-4D97-AF65-F5344CB8AC3E}">
        <p14:creationId xmlns:p14="http://schemas.microsoft.com/office/powerpoint/2010/main" val="32920817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36CD0F50-6CB3-46E1-B0B1-0841C1D9753C}" type="slidenum">
              <a:rPr lang="es-CO" smtClean="0"/>
              <a:t>43</a:t>
            </a:fld>
            <a:endParaRPr lang="es-CO"/>
          </a:p>
        </p:txBody>
      </p:sp>
    </p:spTree>
    <p:extLst>
      <p:ext uri="{BB962C8B-B14F-4D97-AF65-F5344CB8AC3E}">
        <p14:creationId xmlns:p14="http://schemas.microsoft.com/office/powerpoint/2010/main" val="2188027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914400" y="2130426"/>
            <a:ext cx="10363200" cy="1470025"/>
          </a:xfrm>
        </p:spPr>
        <p:txBody>
          <a:bodyPr/>
          <a:lstStyle/>
          <a:p>
            <a:r>
              <a:rPr lang="es-ES_tradnl"/>
              <a:t>Clic para editar título</a:t>
            </a:r>
            <a:endParaRPr lang="es-ES"/>
          </a:p>
        </p:txBody>
      </p:sp>
      <p:sp>
        <p:nvSpPr>
          <p:cNvPr id="3" name="Subtítulo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26/03/2019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51115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26/03/2019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417138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963084" y="4406901"/>
            <a:ext cx="103632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p>
            <a:fld id="{83FEBEB7-25AB-664A-96B3-95BD3AB0599F}" type="datetimeFigureOut">
              <a:rPr lang="es-ES" smtClean="0"/>
              <a:t>26/03/2019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82727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4"/>
          <p:cNvSpPr>
            <a:spLocks noGrp="1"/>
          </p:cNvSpPr>
          <p:nvPr>
            <p:ph type="dt" sz="half" idx="10"/>
          </p:nvPr>
        </p:nvSpPr>
        <p:spPr/>
        <p:txBody>
          <a:bodyPr/>
          <a:lstStyle/>
          <a:p>
            <a:fld id="{83FEBEB7-25AB-664A-96B3-95BD3AB0599F}" type="datetimeFigureOut">
              <a:rPr lang="es-ES" smtClean="0"/>
              <a:t>26/03/2019</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27703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6"/>
          <p:cNvSpPr>
            <a:spLocks noGrp="1"/>
          </p:cNvSpPr>
          <p:nvPr>
            <p:ph type="dt" sz="half" idx="10"/>
          </p:nvPr>
        </p:nvSpPr>
        <p:spPr/>
        <p:txBody>
          <a:bodyPr/>
          <a:lstStyle/>
          <a:p>
            <a:fld id="{83FEBEB7-25AB-664A-96B3-95BD3AB0599F}" type="datetimeFigureOut">
              <a:rPr lang="es-ES" smtClean="0"/>
              <a:t>26/03/2019</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310225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2"/>
          <p:cNvSpPr>
            <a:spLocks noGrp="1"/>
          </p:cNvSpPr>
          <p:nvPr>
            <p:ph type="dt" sz="half" idx="10"/>
          </p:nvPr>
        </p:nvSpPr>
        <p:spPr/>
        <p:txBody>
          <a:bodyPr/>
          <a:lstStyle/>
          <a:p>
            <a:fld id="{83FEBEB7-25AB-664A-96B3-95BD3AB0599F}" type="datetimeFigureOut">
              <a:rPr lang="es-ES" smtClean="0"/>
              <a:t>26/03/2019</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633619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3FEBEB7-25AB-664A-96B3-95BD3AB0599F}" type="datetimeFigureOut">
              <a:rPr lang="es-ES" smtClean="0"/>
              <a:t>26/03/2019</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892554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09601" y="273050"/>
            <a:ext cx="4011084"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texto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26/03/2019</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21998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2389717" y="4800600"/>
            <a:ext cx="73152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26/03/2019</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298217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26/03/2019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303498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839200" y="274639"/>
            <a:ext cx="2743200" cy="5851525"/>
          </a:xfrm>
        </p:spPr>
        <p:txBody>
          <a:bodyPr vert="eaVert"/>
          <a:lstStyle/>
          <a:p>
            <a:r>
              <a:rPr lang="es-ES_tradnl"/>
              <a:t>Clic para editar título</a:t>
            </a:r>
            <a:endParaRPr lang="es-ES"/>
          </a:p>
        </p:txBody>
      </p:sp>
      <p:sp>
        <p:nvSpPr>
          <p:cNvPr id="3" name="Marcador de texto vertical 2"/>
          <p:cNvSpPr>
            <a:spLocks noGrp="1"/>
          </p:cNvSpPr>
          <p:nvPr>
            <p:ph type="body" orient="vert" idx="1"/>
          </p:nvPr>
        </p:nvSpPr>
        <p:spPr>
          <a:xfrm>
            <a:off x="609600" y="274639"/>
            <a:ext cx="8026400" cy="5851525"/>
          </a:xfr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26/03/2019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69257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s-ES_tradnl"/>
              <a:t>Clic para editar título</a:t>
            </a:r>
            <a:endParaRPr lang="es-ES"/>
          </a:p>
        </p:txBody>
      </p:sp>
      <p:sp>
        <p:nvSpPr>
          <p:cNvPr id="3" name="Marcador de texto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FEBEB7-25AB-664A-96B3-95BD3AB0599F}" type="datetimeFigureOut">
              <a:rPr lang="es-ES" smtClean="0"/>
              <a:t>26/03/2019</a:t>
            </a:fld>
            <a:endParaRPr lang="es-ES"/>
          </a:p>
        </p:txBody>
      </p:sp>
      <p:sp>
        <p:nvSpPr>
          <p:cNvPr id="5" name="Marcador de pie de página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70F9DA-11E8-C347-B57A-A65ED631A843}" type="slidenum">
              <a:rPr lang="es-ES" smtClean="0"/>
              <a:t>‹Nº›</a:t>
            </a:fld>
            <a:endParaRPr lang="es-ES"/>
          </a:p>
        </p:txBody>
      </p:sp>
    </p:spTree>
    <p:extLst>
      <p:ext uri="{BB962C8B-B14F-4D97-AF65-F5344CB8AC3E}">
        <p14:creationId xmlns:p14="http://schemas.microsoft.com/office/powerpoint/2010/main" val="6821760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slide" Target="slide11.xml"/><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slide" Target="slide10.xml"/><Relationship Id="rId4" Type="http://schemas.openxmlformats.org/officeDocument/2006/relationships/slide" Target="slide9.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slide" Target="slide16.xml"/><Relationship Id="rId5" Type="http://schemas.openxmlformats.org/officeDocument/2006/relationships/slide" Target="slide15.xml"/><Relationship Id="rId4" Type="http://schemas.openxmlformats.org/officeDocument/2006/relationships/slide" Target="slide13.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slide" Target="slide22.xml"/><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slide" Target="slide19.xml"/><Relationship Id="rId5" Type="http://schemas.openxmlformats.org/officeDocument/2006/relationships/slide" Target="slide21.xml"/><Relationship Id="rId4" Type="http://schemas.openxmlformats.org/officeDocument/2006/relationships/slide" Target="slide18.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chart" Target="../charts/chart1.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package" Target="../embeddings/Microsoft_Excel_Worksheet.xlsx"/><Relationship Id="rId7" Type="http://schemas.openxmlformats.org/officeDocument/2006/relationships/chart" Target="../charts/chart3.xml"/><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chart" Target="../charts/chart2.xml"/><Relationship Id="rId5" Type="http://schemas.openxmlformats.org/officeDocument/2006/relationships/image" Target="../media/image10.emf"/><Relationship Id="rId4" Type="http://schemas.openxmlformats.org/officeDocument/2006/relationships/image" Target="../media/image9.emf"/><Relationship Id="rId9"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11.emf"/></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12.emf"/></Relationships>
</file>

<file path=ppt/slides/_rels/slide1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image" Target="../media/image13.emf"/><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chart" Target="../charts/chart5.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6.jp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hyperlink" Target="mailto:%20ccardozo@saesas.gov.co" TargetMode="External"/><Relationship Id="rId2" Type="http://schemas.openxmlformats.org/officeDocument/2006/relationships/hyperlink" Target="http://www.saesas.gov.co/" TargetMode="Externa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hyperlink" Target="mailto:ccardozo@saesas.gov.co"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7.jp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20.png"/><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Layout" Target="../diagrams/layout1.xml"/><Relationship Id="rId7" Type="http://schemas.openxmlformats.org/officeDocument/2006/relationships/image" Target="../media/image5.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5.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diagramLayout" Target="../diagrams/layout2.xml"/><Relationship Id="rId7" Type="http://schemas.openxmlformats.org/officeDocument/2006/relationships/image" Target="../media/image21.png"/><Relationship Id="rId12" Type="http://schemas.openxmlformats.org/officeDocument/2006/relationships/image" Target="../media/image6.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11" Type="http://schemas.openxmlformats.org/officeDocument/2006/relationships/image" Target="../media/image5.png"/><Relationship Id="rId5" Type="http://schemas.openxmlformats.org/officeDocument/2006/relationships/diagramColors" Target="../diagrams/colors2.xml"/><Relationship Id="rId10" Type="http://schemas.openxmlformats.org/officeDocument/2006/relationships/image" Target="../media/image24.svg"/><Relationship Id="rId4" Type="http://schemas.openxmlformats.org/officeDocument/2006/relationships/diagramQuickStyle" Target="../diagrams/quickStyle2.xml"/><Relationship Id="rId9" Type="http://schemas.openxmlformats.org/officeDocument/2006/relationships/image" Target="../media/image23.png"/></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6.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7.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8.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9.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10.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7.svg"/><Relationship Id="rId7" Type="http://schemas.openxmlformats.org/officeDocument/2006/relationships/image" Target="../media/image31.svg"/><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svg"/><Relationship Id="rId4" Type="http://schemas.openxmlformats.org/officeDocument/2006/relationships/image" Target="../media/image28.png"/><Relationship Id="rId9" Type="http://schemas.openxmlformats.org/officeDocument/2006/relationships/image" Target="../media/image6.png"/></Relationships>
</file>

<file path=ppt/slides/_rels/slide3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Layout" Target="../diagrams/layout3.xml"/><Relationship Id="rId7" Type="http://schemas.openxmlformats.org/officeDocument/2006/relationships/image" Target="../media/image5.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 Id="rId9" Type="http://schemas.openxmlformats.org/officeDocument/2006/relationships/image" Target="../media/image6.png"/></Relationships>
</file>

<file path=ppt/slides/_rels/slide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chart" Target="../charts/chart12.xml"/></Relationships>
</file>

<file path=ppt/slides/_rels/slide37.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5.png"/><Relationship Id="rId7" Type="http://schemas.openxmlformats.org/officeDocument/2006/relationships/diagramColors" Target="../diagrams/colors5.xml"/><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chart" Target="../charts/chart13.xml"/></Relationships>
</file>

<file path=ppt/slides/_rels/slide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9E30CA15-771A-482C-BA9E-16FCF3AD6747}"/>
              </a:ext>
            </a:extLst>
          </p:cNvPr>
          <p:cNvSpPr/>
          <p:nvPr/>
        </p:nvSpPr>
        <p:spPr>
          <a:xfrm>
            <a:off x="0" y="0"/>
            <a:ext cx="5226342" cy="6858000"/>
          </a:xfrm>
          <a:prstGeom prst="rect">
            <a:avLst/>
          </a:prstGeom>
          <a:solidFill>
            <a:srgbClr val="0691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6" name="Rectángulo 5">
            <a:extLst>
              <a:ext uri="{FF2B5EF4-FFF2-40B4-BE49-F238E27FC236}">
                <a16:creationId xmlns:a16="http://schemas.microsoft.com/office/drawing/2014/main" id="{1F085610-40FD-42D5-B0E4-193B4CF70415}"/>
              </a:ext>
            </a:extLst>
          </p:cNvPr>
          <p:cNvSpPr/>
          <p:nvPr/>
        </p:nvSpPr>
        <p:spPr>
          <a:xfrm>
            <a:off x="5226342" y="-1"/>
            <a:ext cx="6965658" cy="6858001"/>
          </a:xfrm>
          <a:prstGeom prst="rect">
            <a:avLst/>
          </a:prstGeom>
          <a:solidFill>
            <a:srgbClr val="E4ED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8" name="Gráfico 7">
            <a:extLst>
              <a:ext uri="{FF2B5EF4-FFF2-40B4-BE49-F238E27FC236}">
                <a16:creationId xmlns:a16="http://schemas.microsoft.com/office/drawing/2014/main" id="{FE1561C7-A647-475B-88DC-D6656EF9096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233153" y="967661"/>
            <a:ext cx="6004455" cy="1013410"/>
          </a:xfrm>
          <a:prstGeom prst="rect">
            <a:avLst/>
          </a:prstGeom>
        </p:spPr>
      </p:pic>
      <p:pic>
        <p:nvPicPr>
          <p:cNvPr id="10" name="Gráfico 9">
            <a:extLst>
              <a:ext uri="{FF2B5EF4-FFF2-40B4-BE49-F238E27FC236}">
                <a16:creationId xmlns:a16="http://schemas.microsoft.com/office/drawing/2014/main" id="{653221C5-86B2-4714-B9CF-E6115C033EF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496424" y="5570290"/>
            <a:ext cx="2453955" cy="1033244"/>
          </a:xfrm>
          <a:prstGeom prst="rect">
            <a:avLst/>
          </a:prstGeom>
        </p:spPr>
      </p:pic>
    </p:spTree>
    <p:extLst>
      <p:ext uri="{BB962C8B-B14F-4D97-AF65-F5344CB8AC3E}">
        <p14:creationId xmlns:p14="http://schemas.microsoft.com/office/powerpoint/2010/main" val="31139375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CuadroTexto 5">
            <a:extLst>
              <a:ext uri="{FF2B5EF4-FFF2-40B4-BE49-F238E27FC236}">
                <a16:creationId xmlns:a16="http://schemas.microsoft.com/office/drawing/2014/main" id="{788B2BC1-9F8F-45F6-A91C-284D9CB245D0}"/>
              </a:ext>
            </a:extLst>
          </p:cNvPr>
          <p:cNvSpPr txBox="1"/>
          <p:nvPr/>
        </p:nvSpPr>
        <p:spPr>
          <a:xfrm>
            <a:off x="1468808" y="2469468"/>
            <a:ext cx="9143999" cy="1446550"/>
          </a:xfrm>
          <a:prstGeom prst="rect">
            <a:avLst/>
          </a:prstGeom>
          <a:noFill/>
        </p:spPr>
        <p:txBody>
          <a:bodyPr wrap="square" rtlCol="0">
            <a:spAutoFit/>
          </a:bodyPr>
          <a:lstStyle/>
          <a:p>
            <a:pPr algn="ctr"/>
            <a:r>
              <a:rPr lang="es-ES" sz="4400" b="1" dirty="0">
                <a:solidFill>
                  <a:srgbClr val="000A8B"/>
                </a:solidFill>
              </a:rPr>
              <a:t>JUNTA DIRECTIVA No 170</a:t>
            </a:r>
          </a:p>
          <a:p>
            <a:pPr algn="ctr"/>
            <a:r>
              <a:rPr lang="es-ES" sz="4400" b="1" dirty="0">
                <a:solidFill>
                  <a:srgbClr val="000A8B"/>
                </a:solidFill>
              </a:rPr>
              <a:t>27 de marzo de 2019</a:t>
            </a:r>
          </a:p>
        </p:txBody>
      </p:sp>
      <p:cxnSp>
        <p:nvCxnSpPr>
          <p:cNvPr id="8" name="Conector recto 7">
            <a:extLst>
              <a:ext uri="{FF2B5EF4-FFF2-40B4-BE49-F238E27FC236}">
                <a16:creationId xmlns:a16="http://schemas.microsoft.com/office/drawing/2014/main" id="{D4B7CEAC-3981-45E2-A4DD-50FE10721D54}"/>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9" name="Conector recto 8">
            <a:extLst>
              <a:ext uri="{FF2B5EF4-FFF2-40B4-BE49-F238E27FC236}">
                <a16:creationId xmlns:a16="http://schemas.microsoft.com/office/drawing/2014/main" id="{F9B84058-BC0E-44FC-B41B-F8562BB2DF15}"/>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48254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CuadroTexto 9">
            <a:extLst>
              <a:ext uri="{FF2B5EF4-FFF2-40B4-BE49-F238E27FC236}">
                <a16:creationId xmlns:a16="http://schemas.microsoft.com/office/drawing/2014/main" id="{7C35F611-22FC-4C53-B4F6-C105553BEBD3}"/>
              </a:ext>
            </a:extLst>
          </p:cNvPr>
          <p:cNvSpPr txBox="1"/>
          <p:nvPr/>
        </p:nvSpPr>
        <p:spPr>
          <a:xfrm>
            <a:off x="8764541" y="6515136"/>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Junta Directiva No 170</a:t>
            </a:r>
          </a:p>
        </p:txBody>
      </p:sp>
      <p:sp>
        <p:nvSpPr>
          <p:cNvPr id="11" name="Rectángulo 10">
            <a:extLst>
              <a:ext uri="{FF2B5EF4-FFF2-40B4-BE49-F238E27FC236}">
                <a16:creationId xmlns:a16="http://schemas.microsoft.com/office/drawing/2014/main" id="{C63791C2-9D9B-49F5-BA3A-58EA16C6385F}"/>
              </a:ext>
            </a:extLst>
          </p:cNvPr>
          <p:cNvSpPr/>
          <p:nvPr/>
        </p:nvSpPr>
        <p:spPr>
          <a:xfrm>
            <a:off x="1237578" y="2275919"/>
            <a:ext cx="11092070" cy="2862322"/>
          </a:xfrm>
          <a:prstGeom prst="rect">
            <a:avLst/>
          </a:prstGeom>
        </p:spPr>
        <p:txBody>
          <a:bodyPr wrap="square">
            <a:spAutoFit/>
          </a:bodyPr>
          <a:lstStyle/>
          <a:p>
            <a:r>
              <a:rPr lang="es-ES" sz="3600" dirty="0"/>
              <a:t>1.  Verificación del Quorum</a:t>
            </a:r>
            <a:endParaRPr lang="es-CO" sz="3600" dirty="0"/>
          </a:p>
          <a:p>
            <a:pPr marL="514350" indent="-514350">
              <a:buAutoNum type="arabicPeriod" startAt="2"/>
            </a:pPr>
            <a:r>
              <a:rPr lang="es-ES" sz="3600" dirty="0"/>
              <a:t>Comité Financiero</a:t>
            </a:r>
          </a:p>
          <a:p>
            <a:r>
              <a:rPr lang="es-CO" sz="3600" dirty="0"/>
              <a:t>3.  Productividad de Activos</a:t>
            </a:r>
          </a:p>
          <a:p>
            <a:pPr marL="514350" indent="-514350">
              <a:buAutoNum type="arabicPeriod" startAt="4"/>
            </a:pPr>
            <a:r>
              <a:rPr lang="es-ES" sz="3600" dirty="0"/>
              <a:t>Proposiciones y Varios</a:t>
            </a:r>
            <a:endParaRPr lang="es-CO" sz="3600" dirty="0"/>
          </a:p>
          <a:p>
            <a:endParaRPr lang="es-ES" sz="3600" dirty="0"/>
          </a:p>
        </p:txBody>
      </p:sp>
      <p:sp>
        <p:nvSpPr>
          <p:cNvPr id="12" name="CuadroTexto 11">
            <a:extLst>
              <a:ext uri="{FF2B5EF4-FFF2-40B4-BE49-F238E27FC236}">
                <a16:creationId xmlns:a16="http://schemas.microsoft.com/office/drawing/2014/main" id="{0EDD9F42-F792-432A-9699-C9F980623FD5}"/>
              </a:ext>
            </a:extLst>
          </p:cNvPr>
          <p:cNvSpPr txBox="1"/>
          <p:nvPr/>
        </p:nvSpPr>
        <p:spPr>
          <a:xfrm>
            <a:off x="3976136" y="1073429"/>
            <a:ext cx="3365500" cy="646331"/>
          </a:xfrm>
          <a:prstGeom prst="rect">
            <a:avLst/>
          </a:prstGeom>
          <a:noFill/>
        </p:spPr>
        <p:txBody>
          <a:bodyPr wrap="square" rtlCol="0">
            <a:spAutoFit/>
          </a:bodyPr>
          <a:lstStyle/>
          <a:p>
            <a:pPr algn="r"/>
            <a:r>
              <a:rPr lang="es-ES" sz="3600" b="1" dirty="0">
                <a:solidFill>
                  <a:srgbClr val="002060"/>
                </a:solidFill>
              </a:rPr>
              <a:t>ORDEN DEL DÍA</a:t>
            </a:r>
            <a:endParaRPr lang="es-ES" sz="3600" dirty="0">
              <a:solidFill>
                <a:srgbClr val="002060"/>
              </a:solidFill>
            </a:endParaRPr>
          </a:p>
        </p:txBody>
      </p:sp>
    </p:spTree>
    <p:extLst>
      <p:ext uri="{BB962C8B-B14F-4D97-AF65-F5344CB8AC3E}">
        <p14:creationId xmlns:p14="http://schemas.microsoft.com/office/powerpoint/2010/main" val="31182673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3" y="6520419"/>
            <a:ext cx="3730623"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C50CDA13-8043-49F5-A113-AF1FB50FC152}"/>
              </a:ext>
            </a:extLst>
          </p:cNvPr>
          <p:cNvSpPr txBox="1"/>
          <p:nvPr/>
        </p:nvSpPr>
        <p:spPr>
          <a:xfrm>
            <a:off x="1325216" y="2907177"/>
            <a:ext cx="9143999" cy="1446550"/>
          </a:xfrm>
          <a:prstGeom prst="rect">
            <a:avLst/>
          </a:prstGeom>
          <a:noFill/>
        </p:spPr>
        <p:txBody>
          <a:bodyPr wrap="square" rtlCol="0">
            <a:spAutoFit/>
          </a:bodyPr>
          <a:lstStyle/>
          <a:p>
            <a:pPr algn="ctr"/>
            <a:r>
              <a:rPr lang="es-ES" sz="4400" b="1" dirty="0">
                <a:solidFill>
                  <a:srgbClr val="002060"/>
                </a:solidFill>
              </a:rPr>
              <a:t>2. Comité F</a:t>
            </a:r>
            <a:r>
              <a:rPr lang="es-CO" sz="4400" b="1" dirty="0">
                <a:solidFill>
                  <a:srgbClr val="002060"/>
                </a:solidFill>
              </a:rPr>
              <a:t>inanciero</a:t>
            </a:r>
          </a:p>
          <a:p>
            <a:pPr algn="ct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77134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FC0522A5-1C63-4714-86BC-01E6AD8147E3}"/>
              </a:ext>
            </a:extLst>
          </p:cNvPr>
          <p:cNvSpPr txBox="1"/>
          <p:nvPr/>
        </p:nvSpPr>
        <p:spPr>
          <a:xfrm>
            <a:off x="2206057" y="1195168"/>
            <a:ext cx="7198228" cy="1077218"/>
          </a:xfrm>
          <a:prstGeom prst="rect">
            <a:avLst/>
          </a:prstGeom>
          <a:noFill/>
        </p:spPr>
        <p:txBody>
          <a:bodyPr wrap="square" rtlCol="0">
            <a:spAutoFit/>
          </a:bodyPr>
          <a:lstStyle/>
          <a:p>
            <a:pPr algn="ctr"/>
            <a:r>
              <a:rPr lang="es-CO" sz="3200" b="1" dirty="0">
                <a:solidFill>
                  <a:srgbClr val="002060"/>
                </a:solidFill>
              </a:rPr>
              <a:t>COMITÉ FINANCIERO MARZO DE 2019</a:t>
            </a:r>
          </a:p>
          <a:p>
            <a:pPr algn="ctr"/>
            <a:r>
              <a:rPr lang="es-CO" sz="3200" b="1" dirty="0">
                <a:solidFill>
                  <a:srgbClr val="002060"/>
                </a:solidFill>
              </a:rPr>
              <a:t>ORDEN DEL DIA:</a:t>
            </a:r>
          </a:p>
        </p:txBody>
      </p:sp>
      <p:sp>
        <p:nvSpPr>
          <p:cNvPr id="11" name="CuadroTexto 10">
            <a:extLst>
              <a:ext uri="{FF2B5EF4-FFF2-40B4-BE49-F238E27FC236}">
                <a16:creationId xmlns:a16="http://schemas.microsoft.com/office/drawing/2014/main" id="{69B7AEC9-727A-4826-915C-F0F95F32E6F6}"/>
              </a:ext>
            </a:extLst>
          </p:cNvPr>
          <p:cNvSpPr txBox="1"/>
          <p:nvPr/>
        </p:nvSpPr>
        <p:spPr>
          <a:xfrm>
            <a:off x="1368957" y="2625955"/>
            <a:ext cx="9670104" cy="2970685"/>
          </a:xfrm>
          <a:prstGeom prst="rect">
            <a:avLst/>
          </a:prstGeom>
          <a:noFill/>
        </p:spPr>
        <p:txBody>
          <a:bodyPr wrap="square" rtlCol="0">
            <a:spAutoFit/>
          </a:bodyPr>
          <a:lstStyle/>
          <a:p>
            <a:pPr marL="457200" indent="-457200">
              <a:lnSpc>
                <a:spcPct val="150000"/>
              </a:lnSpc>
              <a:buAutoNum type="arabicPeriod"/>
            </a:pPr>
            <a:r>
              <a:rPr lang="es-CO" sz="3200" dirty="0"/>
              <a:t>Estados Financieros SAE a Febrero 28 de 2019</a:t>
            </a:r>
          </a:p>
          <a:p>
            <a:pPr marL="457200" indent="-457200">
              <a:lnSpc>
                <a:spcPct val="150000"/>
              </a:lnSpc>
              <a:buAutoNum type="arabicPeriod"/>
            </a:pPr>
            <a:r>
              <a:rPr lang="es-CO" sz="3200" dirty="0"/>
              <a:t>Informe Portafolio a Febrero 28 de 2019</a:t>
            </a:r>
          </a:p>
          <a:p>
            <a:pPr marL="457200" indent="-457200">
              <a:lnSpc>
                <a:spcPct val="150000"/>
              </a:lnSpc>
              <a:buAutoNum type="arabicPeriod"/>
            </a:pPr>
            <a:r>
              <a:rPr lang="es-CO" sz="3200" dirty="0"/>
              <a:t>Adición Contrato Semovientes – Legal y Tierras</a:t>
            </a:r>
          </a:p>
          <a:p>
            <a:pPr marL="457200" indent="-457200">
              <a:lnSpc>
                <a:spcPct val="150000"/>
              </a:lnSpc>
              <a:buAutoNum type="arabicPeriod"/>
            </a:pPr>
            <a:r>
              <a:rPr lang="es-CO" sz="3200" dirty="0"/>
              <a:t>Varios</a:t>
            </a:r>
          </a:p>
        </p:txBody>
      </p:sp>
      <p:pic>
        <p:nvPicPr>
          <p:cNvPr id="10" name="Imagen 9">
            <a:extLst>
              <a:ext uri="{FF2B5EF4-FFF2-40B4-BE49-F238E27FC236}">
                <a16:creationId xmlns:a16="http://schemas.microsoft.com/office/drawing/2014/main" id="{0401E91F-00A8-498F-8694-2D6ECB86F6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4" name="Imagen 13">
            <a:extLst>
              <a:ext uri="{FF2B5EF4-FFF2-40B4-BE49-F238E27FC236}">
                <a16:creationId xmlns:a16="http://schemas.microsoft.com/office/drawing/2014/main" id="{D00184FD-2966-4308-83A7-887E08A397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5" name="Rectángulo 14">
            <a:extLst>
              <a:ext uri="{FF2B5EF4-FFF2-40B4-BE49-F238E27FC236}">
                <a16:creationId xmlns:a16="http://schemas.microsoft.com/office/drawing/2014/main" id="{611DC164-F34E-4092-98CA-14CE194DF243}"/>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6" name="CuadroTexto 15">
            <a:extLst>
              <a:ext uri="{FF2B5EF4-FFF2-40B4-BE49-F238E27FC236}">
                <a16:creationId xmlns:a16="http://schemas.microsoft.com/office/drawing/2014/main" id="{E7A71F09-8C46-48EC-8C6F-741184885CAD}"/>
              </a:ext>
            </a:extLst>
          </p:cNvPr>
          <p:cNvSpPr txBox="1"/>
          <p:nvPr/>
        </p:nvSpPr>
        <p:spPr>
          <a:xfrm>
            <a:off x="6696914" y="6520419"/>
            <a:ext cx="5482385"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 </a:t>
            </a:r>
          </a:p>
        </p:txBody>
      </p:sp>
    </p:spTree>
    <p:extLst>
      <p:ext uri="{BB962C8B-B14F-4D97-AF65-F5344CB8AC3E}">
        <p14:creationId xmlns:p14="http://schemas.microsoft.com/office/powerpoint/2010/main" val="17636600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862DE2FE-DD36-4D9F-BAC6-B652934725DA}"/>
              </a:ext>
            </a:extLst>
          </p:cNvPr>
          <p:cNvSpPr txBox="1"/>
          <p:nvPr/>
        </p:nvSpPr>
        <p:spPr>
          <a:xfrm>
            <a:off x="2487253" y="2393229"/>
            <a:ext cx="7217494" cy="1446550"/>
          </a:xfrm>
          <a:prstGeom prst="rect">
            <a:avLst/>
          </a:prstGeom>
          <a:noFill/>
        </p:spPr>
        <p:txBody>
          <a:bodyPr wrap="square" rtlCol="0">
            <a:spAutoFit/>
          </a:bodyPr>
          <a:lstStyle/>
          <a:p>
            <a:pPr algn="ctr"/>
            <a:r>
              <a:rPr lang="es-CO" sz="4400" b="1" dirty="0">
                <a:solidFill>
                  <a:srgbClr val="002060"/>
                </a:solidFill>
              </a:rPr>
              <a:t>1. ESTADOS FINANCIEROS SAE</a:t>
            </a:r>
          </a:p>
          <a:p>
            <a:pPr algn="ctr"/>
            <a:r>
              <a:rPr lang="es-CO" sz="4400" b="1" dirty="0">
                <a:solidFill>
                  <a:srgbClr val="002060"/>
                </a:solidFill>
              </a:rPr>
              <a:t> AL 28 DE FEBRERO DE 2019</a:t>
            </a:r>
            <a:endParaRPr lang="es-ES" sz="4400" b="1" dirty="0">
              <a:solidFill>
                <a:srgbClr val="002060"/>
              </a:solidFill>
            </a:endParaRPr>
          </a:p>
        </p:txBody>
      </p:sp>
      <p:sp>
        <p:nvSpPr>
          <p:cNvPr id="12" name="Rectángulo 11">
            <a:extLst>
              <a:ext uri="{FF2B5EF4-FFF2-40B4-BE49-F238E27FC236}">
                <a16:creationId xmlns:a16="http://schemas.microsoft.com/office/drawing/2014/main" id="{0DAAC2B1-364D-4B30-AD9A-E13A6E77198C}"/>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CuadroTexto 12">
            <a:extLst>
              <a:ext uri="{FF2B5EF4-FFF2-40B4-BE49-F238E27FC236}">
                <a16:creationId xmlns:a16="http://schemas.microsoft.com/office/drawing/2014/main" id="{60AB5296-6D3A-4484-BE2B-583D11978131}"/>
              </a:ext>
            </a:extLst>
          </p:cNvPr>
          <p:cNvSpPr txBox="1"/>
          <p:nvPr/>
        </p:nvSpPr>
        <p:spPr>
          <a:xfrm>
            <a:off x="6702850" y="6520419"/>
            <a:ext cx="5482385"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 </a:t>
            </a:r>
          </a:p>
        </p:txBody>
      </p:sp>
      <p:pic>
        <p:nvPicPr>
          <p:cNvPr id="15" name="Imagen 14">
            <a:extLst>
              <a:ext uri="{FF2B5EF4-FFF2-40B4-BE49-F238E27FC236}">
                <a16:creationId xmlns:a16="http://schemas.microsoft.com/office/drawing/2014/main" id="{9D865CDB-B976-4507-88AD-E9A1E7DCE4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6" name="Imagen 15">
            <a:extLst>
              <a:ext uri="{FF2B5EF4-FFF2-40B4-BE49-F238E27FC236}">
                <a16:creationId xmlns:a16="http://schemas.microsoft.com/office/drawing/2014/main" id="{809C95E7-2650-46DE-9DE2-436F17F6CE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31590200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ítulo 1">
            <a:extLst>
              <a:ext uri="{FF2B5EF4-FFF2-40B4-BE49-F238E27FC236}">
                <a16:creationId xmlns:a16="http://schemas.microsoft.com/office/drawing/2014/main" id="{9D848C52-0D13-42D4-9770-5D43EE2B895B}"/>
              </a:ext>
            </a:extLst>
          </p:cNvPr>
          <p:cNvSpPr txBox="1">
            <a:spLocks/>
          </p:cNvSpPr>
          <p:nvPr/>
        </p:nvSpPr>
        <p:spPr>
          <a:xfrm>
            <a:off x="1777094" y="234203"/>
            <a:ext cx="6753225" cy="820738"/>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3600" dirty="0">
                <a:latin typeface="+mn-lt"/>
              </a:rPr>
              <a:t> </a:t>
            </a:r>
            <a:r>
              <a:rPr lang="es-CO" sz="1600" b="1" dirty="0">
                <a:solidFill>
                  <a:srgbClr val="293166"/>
                </a:solidFill>
                <a:latin typeface="+mn-lt"/>
                <a:ea typeface="+mn-ea"/>
                <a:cs typeface="Lato Regular"/>
              </a:rPr>
              <a:t>ESTADO DE SITUACION FINANCIERA INDIVIDUAL</a:t>
            </a:r>
          </a:p>
          <a:p>
            <a:pPr algn="ctr">
              <a:defRPr/>
            </a:pPr>
            <a:r>
              <a:rPr lang="es-CO" sz="1050" b="1" dirty="0">
                <a:solidFill>
                  <a:srgbClr val="293166"/>
                </a:solidFill>
                <a:latin typeface="+mn-lt"/>
                <a:ea typeface="+mn-ea"/>
                <a:cs typeface="Lato Regular"/>
              </a:rPr>
              <a:t>AL 28 DE FEBRERO DE 2019 Y 28 DE FEBRERO DE 2018</a:t>
            </a:r>
          </a:p>
          <a:p>
            <a:pPr algn="ctr">
              <a:defRPr/>
            </a:pPr>
            <a:r>
              <a:rPr lang="es-CO" sz="1050" b="1" dirty="0">
                <a:solidFill>
                  <a:srgbClr val="293166"/>
                </a:solidFill>
                <a:latin typeface="+mn-lt"/>
                <a:ea typeface="+mn-ea"/>
                <a:cs typeface="Lato Regular"/>
              </a:rPr>
              <a:t>(cifra en millones de pesos colombianos)</a:t>
            </a:r>
          </a:p>
          <a:p>
            <a:pPr>
              <a:defRPr/>
            </a:pPr>
            <a:endParaRPr lang="es-CO" sz="1050" dirty="0">
              <a:solidFill>
                <a:srgbClr val="0070C0"/>
              </a:solidFill>
              <a:latin typeface="+mn-lt"/>
              <a:ea typeface="+mn-ea"/>
              <a:cs typeface="Lato Regular"/>
            </a:endParaRPr>
          </a:p>
        </p:txBody>
      </p:sp>
      <p:pic>
        <p:nvPicPr>
          <p:cNvPr id="18" name="Imagen 17">
            <a:extLst>
              <a:ext uri="{FF2B5EF4-FFF2-40B4-BE49-F238E27FC236}">
                <a16:creationId xmlns:a16="http://schemas.microsoft.com/office/drawing/2014/main" id="{0C192886-395E-4880-B76C-70D872AD4D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20" name="Imagen 19">
            <a:extLst>
              <a:ext uri="{FF2B5EF4-FFF2-40B4-BE49-F238E27FC236}">
                <a16:creationId xmlns:a16="http://schemas.microsoft.com/office/drawing/2014/main" id="{0A1D32A8-5972-4649-90F3-F2E0156BBF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1" name="Rectángulo 20">
            <a:extLst>
              <a:ext uri="{FF2B5EF4-FFF2-40B4-BE49-F238E27FC236}">
                <a16:creationId xmlns:a16="http://schemas.microsoft.com/office/drawing/2014/main" id="{8D385DBD-F6C7-4CFC-B30F-24F70DE0B2EE}"/>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2" name="CuadroTexto 21">
            <a:extLst>
              <a:ext uri="{FF2B5EF4-FFF2-40B4-BE49-F238E27FC236}">
                <a16:creationId xmlns:a16="http://schemas.microsoft.com/office/drawing/2014/main" id="{67014E63-92DC-4285-A78D-58D3E9211E3E}"/>
              </a:ext>
            </a:extLst>
          </p:cNvPr>
          <p:cNvSpPr txBox="1"/>
          <p:nvPr/>
        </p:nvSpPr>
        <p:spPr>
          <a:xfrm>
            <a:off x="6709615" y="6536690"/>
            <a:ext cx="5482385"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 </a:t>
            </a:r>
          </a:p>
        </p:txBody>
      </p:sp>
      <p:graphicFrame>
        <p:nvGraphicFramePr>
          <p:cNvPr id="3" name="Tabla 2">
            <a:extLst>
              <a:ext uri="{FF2B5EF4-FFF2-40B4-BE49-F238E27FC236}">
                <a16:creationId xmlns:a16="http://schemas.microsoft.com/office/drawing/2014/main" id="{2A7DE239-1691-4D78-A465-56734A81A4ED}"/>
              </a:ext>
            </a:extLst>
          </p:cNvPr>
          <p:cNvGraphicFramePr>
            <a:graphicFrameLocks noGrp="1"/>
          </p:cNvGraphicFramePr>
          <p:nvPr>
            <p:extLst/>
          </p:nvPr>
        </p:nvGraphicFramePr>
        <p:xfrm>
          <a:off x="958362" y="1380392"/>
          <a:ext cx="9601199" cy="4845190"/>
        </p:xfrm>
        <a:graphic>
          <a:graphicData uri="http://schemas.openxmlformats.org/drawingml/2006/table">
            <a:tbl>
              <a:tblPr/>
              <a:tblGrid>
                <a:gridCol w="3711645">
                  <a:extLst>
                    <a:ext uri="{9D8B030D-6E8A-4147-A177-3AD203B41FA5}">
                      <a16:colId xmlns:a16="http://schemas.microsoft.com/office/drawing/2014/main" val="519911332"/>
                    </a:ext>
                  </a:extLst>
                </a:gridCol>
                <a:gridCol w="1196314">
                  <a:extLst>
                    <a:ext uri="{9D8B030D-6E8A-4147-A177-3AD203B41FA5}">
                      <a16:colId xmlns:a16="http://schemas.microsoft.com/office/drawing/2014/main" val="966194283"/>
                    </a:ext>
                  </a:extLst>
                </a:gridCol>
                <a:gridCol w="107362">
                  <a:extLst>
                    <a:ext uri="{9D8B030D-6E8A-4147-A177-3AD203B41FA5}">
                      <a16:colId xmlns:a16="http://schemas.microsoft.com/office/drawing/2014/main" val="359915380"/>
                    </a:ext>
                  </a:extLst>
                </a:gridCol>
                <a:gridCol w="1196314">
                  <a:extLst>
                    <a:ext uri="{9D8B030D-6E8A-4147-A177-3AD203B41FA5}">
                      <a16:colId xmlns:a16="http://schemas.microsoft.com/office/drawing/2014/main" val="3988998385"/>
                    </a:ext>
                  </a:extLst>
                </a:gridCol>
                <a:gridCol w="107362">
                  <a:extLst>
                    <a:ext uri="{9D8B030D-6E8A-4147-A177-3AD203B41FA5}">
                      <a16:colId xmlns:a16="http://schemas.microsoft.com/office/drawing/2014/main" val="4053477891"/>
                    </a:ext>
                  </a:extLst>
                </a:gridCol>
                <a:gridCol w="1119630">
                  <a:extLst>
                    <a:ext uri="{9D8B030D-6E8A-4147-A177-3AD203B41FA5}">
                      <a16:colId xmlns:a16="http://schemas.microsoft.com/office/drawing/2014/main" val="1748114452"/>
                    </a:ext>
                  </a:extLst>
                </a:gridCol>
                <a:gridCol w="107362">
                  <a:extLst>
                    <a:ext uri="{9D8B030D-6E8A-4147-A177-3AD203B41FA5}">
                      <a16:colId xmlns:a16="http://schemas.microsoft.com/office/drawing/2014/main" val="3395681804"/>
                    </a:ext>
                  </a:extLst>
                </a:gridCol>
                <a:gridCol w="1012267">
                  <a:extLst>
                    <a:ext uri="{9D8B030D-6E8A-4147-A177-3AD203B41FA5}">
                      <a16:colId xmlns:a16="http://schemas.microsoft.com/office/drawing/2014/main" val="3903565860"/>
                    </a:ext>
                  </a:extLst>
                </a:gridCol>
                <a:gridCol w="107362">
                  <a:extLst>
                    <a:ext uri="{9D8B030D-6E8A-4147-A177-3AD203B41FA5}">
                      <a16:colId xmlns:a16="http://schemas.microsoft.com/office/drawing/2014/main" val="2051776596"/>
                    </a:ext>
                  </a:extLst>
                </a:gridCol>
                <a:gridCol w="935581">
                  <a:extLst>
                    <a:ext uri="{9D8B030D-6E8A-4147-A177-3AD203B41FA5}">
                      <a16:colId xmlns:a16="http://schemas.microsoft.com/office/drawing/2014/main" val="1471146734"/>
                    </a:ext>
                  </a:extLst>
                </a:gridCol>
              </a:tblGrid>
              <a:tr h="617698">
                <a:tc>
                  <a:txBody>
                    <a:bodyPr/>
                    <a:lstStyle/>
                    <a:p>
                      <a:pPr algn="ctr" fontAlgn="ctr"/>
                      <a:r>
                        <a:rPr lang="es-CO" sz="1300" b="1" i="0" u="none" strike="noStrike">
                          <a:effectLst/>
                          <a:latin typeface="Calibri" panose="020F0502020204030204" pitchFamily="34" charset="0"/>
                        </a:rPr>
                        <a:t>ACTIVO</a:t>
                      </a:r>
                    </a:p>
                  </a:txBody>
                  <a:tcPr marL="7620" marR="7620" marT="7620" marB="0" anchor="ctr">
                    <a:lnL>
                      <a:noFill/>
                    </a:lnL>
                    <a:lnR>
                      <a:noFill/>
                    </a:lnR>
                    <a:lnT>
                      <a:noFill/>
                    </a:lnT>
                    <a:lnB>
                      <a:noFill/>
                    </a:lnB>
                    <a:solidFill>
                      <a:srgbClr val="DBDBDB"/>
                    </a:solidFill>
                  </a:tcPr>
                </a:tc>
                <a:tc>
                  <a:txBody>
                    <a:bodyPr/>
                    <a:lstStyle/>
                    <a:p>
                      <a:pPr algn="ctr" fontAlgn="ctr"/>
                      <a:r>
                        <a:rPr lang="es-CO" sz="1300" b="0" i="0" u="none" strike="noStrike">
                          <a:effectLst/>
                          <a:latin typeface="Calibri" panose="020F0502020204030204" pitchFamily="34" charset="0"/>
                        </a:rPr>
                        <a:t>28-Feb-2019</a:t>
                      </a:r>
                    </a:p>
                  </a:txBody>
                  <a:tcPr marL="7620" marR="7620" marT="762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300" b="0" i="0" u="none" strike="noStrike">
                          <a:effectLst/>
                          <a:latin typeface="Calibri" panose="020F0502020204030204" pitchFamily="34" charset="0"/>
                        </a:rPr>
                        <a:t> </a:t>
                      </a:r>
                    </a:p>
                  </a:txBody>
                  <a:tcPr marL="7620" marR="7620" marT="7620" marB="0" anchor="ctr">
                    <a:lnL>
                      <a:noFill/>
                    </a:lnL>
                    <a:lnR>
                      <a:noFill/>
                    </a:lnR>
                    <a:lnT>
                      <a:noFill/>
                    </a:lnT>
                    <a:lnB>
                      <a:noFill/>
                    </a:lnB>
                    <a:solidFill>
                      <a:srgbClr val="DBDBDB"/>
                    </a:solidFill>
                  </a:tcPr>
                </a:tc>
                <a:tc>
                  <a:txBody>
                    <a:bodyPr/>
                    <a:lstStyle/>
                    <a:p>
                      <a:pPr algn="ctr" fontAlgn="ctr"/>
                      <a:r>
                        <a:rPr lang="es-CO" sz="1300" b="0" i="0" u="none" strike="noStrike">
                          <a:effectLst/>
                          <a:latin typeface="Calibri" panose="020F0502020204030204" pitchFamily="34" charset="0"/>
                        </a:rPr>
                        <a:t>28-Feb-2018</a:t>
                      </a:r>
                    </a:p>
                  </a:txBody>
                  <a:tcPr marL="7620" marR="7620" marT="762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300" b="1" i="0" u="none" strike="noStrike">
                          <a:effectLst/>
                          <a:latin typeface="Calibri" panose="020F0502020204030204" pitchFamily="34" charset="0"/>
                        </a:rPr>
                        <a:t> </a:t>
                      </a:r>
                    </a:p>
                  </a:txBody>
                  <a:tcPr marL="7620" marR="7620" marT="7620" marB="0" anchor="ctr">
                    <a:lnL>
                      <a:noFill/>
                    </a:lnL>
                    <a:lnR>
                      <a:noFill/>
                    </a:lnR>
                    <a:lnT>
                      <a:noFill/>
                    </a:lnT>
                    <a:lnB>
                      <a:noFill/>
                    </a:lnB>
                    <a:solidFill>
                      <a:srgbClr val="DBDBDB"/>
                    </a:solidFill>
                  </a:tcPr>
                </a:tc>
                <a:tc>
                  <a:txBody>
                    <a:bodyPr/>
                    <a:lstStyle/>
                    <a:p>
                      <a:pPr algn="ctr" fontAlgn="ctr"/>
                      <a:r>
                        <a:rPr lang="es-CO" sz="1300" b="0" i="0" u="none" strike="noStrike">
                          <a:effectLst/>
                          <a:latin typeface="Calibri" panose="020F0502020204030204" pitchFamily="34" charset="0"/>
                        </a:rPr>
                        <a:t>Al 31-Dic 2018</a:t>
                      </a:r>
                    </a:p>
                  </a:txBody>
                  <a:tcPr marL="7620" marR="7620" marT="762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300" b="1" i="0" u="none" strike="noStrike">
                          <a:effectLst/>
                          <a:latin typeface="Calibri" panose="020F0502020204030204" pitchFamily="34" charset="0"/>
                        </a:rPr>
                        <a:t> </a:t>
                      </a:r>
                    </a:p>
                  </a:txBody>
                  <a:tcPr marL="7620" marR="7620" marT="7620" marB="0" anchor="ctr">
                    <a:lnL>
                      <a:noFill/>
                    </a:lnL>
                    <a:lnR>
                      <a:noFill/>
                    </a:lnR>
                    <a:lnT>
                      <a:noFill/>
                    </a:lnT>
                    <a:lnB>
                      <a:noFill/>
                    </a:lnB>
                    <a:solidFill>
                      <a:srgbClr val="DBDBDB"/>
                    </a:solidFill>
                  </a:tcPr>
                </a:tc>
                <a:tc>
                  <a:txBody>
                    <a:bodyPr/>
                    <a:lstStyle/>
                    <a:p>
                      <a:pPr algn="ctr" fontAlgn="ctr"/>
                      <a:r>
                        <a:rPr lang="es-CO" sz="1300" b="0" i="0" u="none" strike="noStrike">
                          <a:effectLst/>
                          <a:latin typeface="Calibri" panose="020F0502020204030204" pitchFamily="34" charset="0"/>
                        </a:rPr>
                        <a:t>Variación % Febrero 2019 - 2018</a:t>
                      </a:r>
                    </a:p>
                  </a:txBody>
                  <a:tcPr marL="7620" marR="7620" marT="762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300" b="0" i="0" u="none" strike="noStrike">
                          <a:effectLst/>
                          <a:latin typeface="Calibri" panose="020F0502020204030204" pitchFamily="34" charset="0"/>
                        </a:rPr>
                        <a:t> </a:t>
                      </a:r>
                    </a:p>
                  </a:txBody>
                  <a:tcPr marL="7620" marR="7620" marT="7620" marB="0" anchor="ctr">
                    <a:lnL>
                      <a:noFill/>
                    </a:lnL>
                    <a:lnR>
                      <a:noFill/>
                    </a:lnR>
                    <a:lnT>
                      <a:noFill/>
                    </a:lnT>
                    <a:lnB>
                      <a:noFill/>
                    </a:lnB>
                    <a:solidFill>
                      <a:srgbClr val="DBDBDB"/>
                    </a:solidFill>
                  </a:tcPr>
                </a:tc>
                <a:tc>
                  <a:txBody>
                    <a:bodyPr/>
                    <a:lstStyle/>
                    <a:p>
                      <a:pPr algn="ctr" fontAlgn="ctr"/>
                      <a:r>
                        <a:rPr lang="es-CO" sz="1300" b="0" i="0" u="none" strike="noStrike">
                          <a:effectLst/>
                          <a:latin typeface="Calibri" panose="020F0502020204030204" pitchFamily="34" charset="0"/>
                        </a:rPr>
                        <a:t>Variación % Feb - Dic 2019-2018</a:t>
                      </a:r>
                    </a:p>
                  </a:txBody>
                  <a:tcPr marL="7620" marR="7620" marT="762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2449165966"/>
                  </a:ext>
                </a:extLst>
              </a:tr>
              <a:tr h="211112">
                <a:tc>
                  <a:txBody>
                    <a:bodyPr/>
                    <a:lstStyle/>
                    <a:p>
                      <a:pPr algn="l" fontAlgn="ctr"/>
                      <a:r>
                        <a:rPr lang="es-CO" sz="1300" b="1" i="0" u="none" strike="noStrike">
                          <a:effectLst/>
                          <a:latin typeface="Calibri" panose="020F0502020204030204" pitchFamily="34" charset="0"/>
                        </a:rPr>
                        <a:t>ACTIVO CORRIENTE</a:t>
                      </a:r>
                    </a:p>
                  </a:txBody>
                  <a:tcPr marL="7620" marR="7620" marT="7620" marB="0" anchor="ctr">
                    <a:lnL>
                      <a:noFill/>
                    </a:lnL>
                    <a:lnR>
                      <a:noFill/>
                    </a:lnR>
                    <a:lnT>
                      <a:noFill/>
                    </a:lnT>
                    <a:lnB>
                      <a:noFill/>
                    </a:lnB>
                  </a:tcPr>
                </a:tc>
                <a:tc>
                  <a:txBody>
                    <a:bodyPr/>
                    <a:lstStyle/>
                    <a:p>
                      <a:pPr algn="r" fontAlgn="ctr"/>
                      <a:endParaRPr lang="es-CO" sz="1300" b="1" i="0" u="none" strike="noStrike">
                        <a:effectLst/>
                        <a:latin typeface="Calibri" panose="020F0502020204030204" pitchFamily="34" charset="0"/>
                      </a:endParaRPr>
                    </a:p>
                  </a:txBody>
                  <a:tcPr marL="7620" marR="7620" marT="762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endParaRPr lang="es-CO" sz="1300" b="1"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7620" marR="7620" marT="762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300" b="1"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7620" marR="7620" marT="762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300" b="1"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7620" marR="7620" marT="762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300" b="1"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endParaRPr lang="es-CO" sz="1300" b="1" i="0" u="none" strike="noStrike">
                        <a:effectLst/>
                        <a:latin typeface="Calibri" panose="020F0502020204030204" pitchFamily="34" charset="0"/>
                      </a:endParaRPr>
                    </a:p>
                  </a:txBody>
                  <a:tcPr marL="7620" marR="7620" marT="762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276999251"/>
                  </a:ext>
                </a:extLst>
              </a:tr>
              <a:tr h="268755">
                <a:tc>
                  <a:txBody>
                    <a:bodyPr/>
                    <a:lstStyle/>
                    <a:p>
                      <a:pPr algn="l" fontAlgn="ctr"/>
                      <a:r>
                        <a:rPr lang="es-CO" sz="1300" b="0" i="0" u="none" strike="noStrike">
                          <a:effectLst/>
                          <a:latin typeface="Calibri" panose="020F0502020204030204" pitchFamily="34" charset="0"/>
                        </a:rPr>
                        <a:t>Efectivo en Bancos</a:t>
                      </a: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731</a:t>
                      </a:r>
                    </a:p>
                  </a:txBody>
                  <a:tcPr marL="7620" marR="7620" marT="7620" marB="0" anchor="ctr">
                    <a:lnL>
                      <a:noFill/>
                    </a:lnL>
                    <a:lnR>
                      <a:noFill/>
                    </a:lnR>
                    <a:lnT>
                      <a:noFill/>
                    </a:lnT>
                    <a:lnB>
                      <a:noFill/>
                    </a:lnB>
                  </a:tcPr>
                </a:tc>
                <a:tc>
                  <a:txBody>
                    <a:bodyPr/>
                    <a:lstStyle/>
                    <a:p>
                      <a:pPr algn="r"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415</a:t>
                      </a:r>
                    </a:p>
                  </a:txBody>
                  <a:tcPr marL="7620" marR="7620" marT="762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448</a:t>
                      </a:r>
                    </a:p>
                  </a:txBody>
                  <a:tcPr marL="7620" marR="7620" marT="762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76</a:t>
                      </a:r>
                    </a:p>
                  </a:txBody>
                  <a:tcPr marL="7620" marR="7620" marT="762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63</a:t>
                      </a:r>
                    </a:p>
                  </a:txBody>
                  <a:tcPr marL="7620" marR="7620" marT="7620" marB="0" anchor="ctr">
                    <a:lnL>
                      <a:noFill/>
                    </a:lnL>
                    <a:lnR>
                      <a:noFill/>
                    </a:lnR>
                    <a:lnT>
                      <a:noFill/>
                    </a:lnT>
                    <a:lnB>
                      <a:noFill/>
                    </a:lnB>
                  </a:tcPr>
                </a:tc>
                <a:extLst>
                  <a:ext uri="{0D108BD9-81ED-4DB2-BD59-A6C34878D82A}">
                    <a16:rowId xmlns:a16="http://schemas.microsoft.com/office/drawing/2014/main" val="1913079106"/>
                  </a:ext>
                </a:extLst>
              </a:tr>
              <a:tr h="268755">
                <a:tc>
                  <a:txBody>
                    <a:bodyPr/>
                    <a:lstStyle/>
                    <a:p>
                      <a:pPr algn="l" fontAlgn="ctr"/>
                      <a:r>
                        <a:rPr lang="es-CO" sz="1300" b="0" i="0" u="none" strike="noStrike">
                          <a:effectLst/>
                          <a:latin typeface="Calibri" panose="020F0502020204030204" pitchFamily="34" charset="0"/>
                        </a:rPr>
                        <a:t>Efectivo de uso restringido</a:t>
                      </a: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7,568</a:t>
                      </a:r>
                    </a:p>
                  </a:txBody>
                  <a:tcPr marL="7620" marR="7620" marT="7620" marB="0" anchor="ctr">
                    <a:lnL>
                      <a:noFill/>
                    </a:lnL>
                    <a:lnR>
                      <a:noFill/>
                    </a:lnR>
                    <a:lnT>
                      <a:noFill/>
                    </a:lnT>
                    <a:lnB>
                      <a:noFill/>
                    </a:lnB>
                  </a:tcPr>
                </a:tc>
                <a:tc>
                  <a:txBody>
                    <a:bodyPr/>
                    <a:lstStyle/>
                    <a:p>
                      <a:pPr algn="r"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7,030</a:t>
                      </a:r>
                    </a:p>
                  </a:txBody>
                  <a:tcPr marL="7620" marR="7620" marT="762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6,201</a:t>
                      </a:r>
                    </a:p>
                  </a:txBody>
                  <a:tcPr marL="7620" marR="7620" marT="762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8</a:t>
                      </a:r>
                    </a:p>
                  </a:txBody>
                  <a:tcPr marL="7620" marR="7620" marT="762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22</a:t>
                      </a:r>
                    </a:p>
                  </a:txBody>
                  <a:tcPr marL="7620" marR="7620" marT="7620" marB="0" anchor="ctr">
                    <a:lnL>
                      <a:noFill/>
                    </a:lnL>
                    <a:lnR>
                      <a:noFill/>
                    </a:lnR>
                    <a:lnT>
                      <a:noFill/>
                    </a:lnT>
                    <a:lnB>
                      <a:noFill/>
                    </a:lnB>
                  </a:tcPr>
                </a:tc>
                <a:extLst>
                  <a:ext uri="{0D108BD9-81ED-4DB2-BD59-A6C34878D82A}">
                    <a16:rowId xmlns:a16="http://schemas.microsoft.com/office/drawing/2014/main" val="734494494"/>
                  </a:ext>
                </a:extLst>
              </a:tr>
              <a:tr h="268755">
                <a:tc>
                  <a:txBody>
                    <a:bodyPr/>
                    <a:lstStyle/>
                    <a:p>
                      <a:pPr algn="l" fontAlgn="ctr"/>
                      <a:r>
                        <a:rPr lang="es-CO" sz="1300" b="0" i="0" u="none" strike="noStrike">
                          <a:effectLst/>
                          <a:latin typeface="Calibri" panose="020F0502020204030204" pitchFamily="34" charset="0"/>
                        </a:rPr>
                        <a:t>Inversiones de administración de liquidez</a:t>
                      </a: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2,800</a:t>
                      </a:r>
                    </a:p>
                  </a:txBody>
                  <a:tcPr marL="7620" marR="7620" marT="7620" marB="0" anchor="ctr">
                    <a:lnL>
                      <a:noFill/>
                    </a:lnL>
                    <a:lnR>
                      <a:noFill/>
                    </a:lnR>
                    <a:lnT>
                      <a:noFill/>
                    </a:lnT>
                    <a:lnB>
                      <a:noFill/>
                    </a:lnB>
                  </a:tcPr>
                </a:tc>
                <a:tc>
                  <a:txBody>
                    <a:bodyPr/>
                    <a:lstStyle/>
                    <a:p>
                      <a:pPr algn="r"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6,296</a:t>
                      </a:r>
                    </a:p>
                  </a:txBody>
                  <a:tcPr marL="7620" marR="7620" marT="762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3,538</a:t>
                      </a:r>
                    </a:p>
                  </a:txBody>
                  <a:tcPr marL="7620" marR="7620" marT="762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-56</a:t>
                      </a:r>
                    </a:p>
                  </a:txBody>
                  <a:tcPr marL="7620" marR="7620" marT="762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-21</a:t>
                      </a:r>
                    </a:p>
                  </a:txBody>
                  <a:tcPr marL="7620" marR="7620" marT="7620" marB="0" anchor="ctr">
                    <a:lnL>
                      <a:noFill/>
                    </a:lnL>
                    <a:lnR>
                      <a:noFill/>
                    </a:lnR>
                    <a:lnT>
                      <a:noFill/>
                    </a:lnT>
                    <a:lnB>
                      <a:noFill/>
                    </a:lnB>
                  </a:tcPr>
                </a:tc>
                <a:extLst>
                  <a:ext uri="{0D108BD9-81ED-4DB2-BD59-A6C34878D82A}">
                    <a16:rowId xmlns:a16="http://schemas.microsoft.com/office/drawing/2014/main" val="2665415025"/>
                  </a:ext>
                </a:extLst>
              </a:tr>
              <a:tr h="268755">
                <a:tc>
                  <a:txBody>
                    <a:bodyPr/>
                    <a:lstStyle/>
                    <a:p>
                      <a:pPr algn="l" fontAlgn="ctr"/>
                      <a:r>
                        <a:rPr lang="es-CO" sz="1300" b="0" i="0" u="none" strike="noStrike">
                          <a:effectLst/>
                          <a:latin typeface="Calibri" panose="020F0502020204030204" pitchFamily="34" charset="0"/>
                        </a:rPr>
                        <a:t>Cuentas por Cobrar Corto Plazo</a:t>
                      </a:r>
                    </a:p>
                  </a:txBody>
                  <a:tcPr marL="7620" marR="7620" marT="7620" marB="0" anchor="ctr">
                    <a:lnL>
                      <a:noFill/>
                    </a:lnL>
                    <a:lnR>
                      <a:noFill/>
                    </a:lnR>
                    <a:lnT>
                      <a:noFill/>
                    </a:lnT>
                    <a:lnB>
                      <a:noFill/>
                    </a:lnB>
                  </a:tcPr>
                </a:tc>
                <a:tc>
                  <a:txBody>
                    <a:bodyPr/>
                    <a:lstStyle/>
                    <a:p>
                      <a:pPr algn="r" fontAlgn="ctr"/>
                      <a:r>
                        <a:rPr lang="es-CO" sz="1300" b="0" i="0" u="none" strike="noStrike" dirty="0">
                          <a:effectLst/>
                          <a:latin typeface="Calibri" panose="020F0502020204030204" pitchFamily="34" charset="0"/>
                        </a:rPr>
                        <a:t>3,088</a:t>
                      </a:r>
                    </a:p>
                  </a:txBody>
                  <a:tcPr marL="7620" marR="7620" marT="76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2,984</a:t>
                      </a:r>
                    </a:p>
                  </a:txBody>
                  <a:tcPr marL="7620" marR="7620" marT="76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2,368</a:t>
                      </a:r>
                    </a:p>
                  </a:txBody>
                  <a:tcPr marL="7620" marR="7620" marT="76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3</a:t>
                      </a:r>
                    </a:p>
                  </a:txBody>
                  <a:tcPr marL="7620" marR="7620" marT="76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30</a:t>
                      </a:r>
                    </a:p>
                  </a:txBody>
                  <a:tcPr marL="7620" marR="7620" marT="762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93282714"/>
                  </a:ext>
                </a:extLst>
              </a:tr>
              <a:tr h="211112">
                <a:tc>
                  <a:txBody>
                    <a:bodyPr/>
                    <a:lstStyle/>
                    <a:p>
                      <a:pPr algn="l" fontAlgn="ctr"/>
                      <a:r>
                        <a:rPr lang="es-CO" sz="1300" b="1" i="0" u="none" strike="noStrike" dirty="0">
                          <a:effectLst/>
                          <a:latin typeface="Calibri" panose="020F0502020204030204" pitchFamily="34" charset="0"/>
                        </a:rPr>
                        <a:t>TOTAL ACTIVO CORRIENTE</a:t>
                      </a:r>
                    </a:p>
                  </a:txBody>
                  <a:tcPr marL="7620" marR="7620" marT="7620" marB="0" anchor="ctr">
                    <a:lnL>
                      <a:noFill/>
                    </a:lnL>
                    <a:lnR>
                      <a:noFill/>
                    </a:lnR>
                    <a:lnT>
                      <a:noFill/>
                    </a:lnT>
                    <a:lnB>
                      <a:noFill/>
                    </a:lnB>
                    <a:solidFill>
                      <a:srgbClr val="DBDBDB"/>
                    </a:solidFill>
                  </a:tcPr>
                </a:tc>
                <a:tc>
                  <a:txBody>
                    <a:bodyPr/>
                    <a:lstStyle/>
                    <a:p>
                      <a:pPr algn="r" fontAlgn="ctr"/>
                      <a:r>
                        <a:rPr lang="es-CO" sz="1300" b="1" i="0" u="none" strike="noStrike" dirty="0">
                          <a:effectLst/>
                          <a:latin typeface="Calibri" panose="020F0502020204030204" pitchFamily="34" charset="0"/>
                        </a:rPr>
                        <a:t>14,187</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300" b="1" i="0" u="none" strike="noStrike">
                          <a:effectLst/>
                          <a:latin typeface="Calibri" panose="020F0502020204030204" pitchFamily="34" charset="0"/>
                        </a:rPr>
                        <a:t> </a:t>
                      </a:r>
                    </a:p>
                  </a:txBody>
                  <a:tcPr marL="7620" marR="7620" marT="7620"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16,725</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300" b="0" i="0" u="none" strike="noStrike">
                          <a:effectLst/>
                          <a:latin typeface="Calibri" panose="020F0502020204030204" pitchFamily="34" charset="0"/>
                        </a:rPr>
                        <a:t> </a:t>
                      </a:r>
                    </a:p>
                  </a:txBody>
                  <a:tcPr marL="7620" marR="7620" marT="7620"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12,555</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300" b="0" i="0" u="none" strike="noStrike">
                          <a:effectLst/>
                          <a:latin typeface="Calibri" panose="020F0502020204030204" pitchFamily="34" charset="0"/>
                        </a:rPr>
                        <a:t> </a:t>
                      </a:r>
                    </a:p>
                  </a:txBody>
                  <a:tcPr marL="7620" marR="7620" marT="7620"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-15</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300" b="1" i="0" u="none" strike="noStrike">
                          <a:effectLst/>
                          <a:latin typeface="Calibri" panose="020F0502020204030204" pitchFamily="34" charset="0"/>
                        </a:rPr>
                        <a:t> </a:t>
                      </a:r>
                    </a:p>
                  </a:txBody>
                  <a:tcPr marL="7620" marR="7620" marT="7620"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13</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3562234303"/>
                  </a:ext>
                </a:extLst>
              </a:tr>
              <a:tr h="267774">
                <a:tc>
                  <a:txBody>
                    <a:bodyPr/>
                    <a:lstStyle/>
                    <a:p>
                      <a:pPr algn="l" fontAlgn="ctr"/>
                      <a:endParaRPr lang="es-CO" sz="1300" b="1"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7620" marR="7620" marT="762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7620" marR="7620" marT="762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300" b="1"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7620" marR="7620" marT="762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300" b="1"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7620" marR="7620" marT="762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7620" marR="7620" marT="7620"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395393497"/>
                  </a:ext>
                </a:extLst>
              </a:tr>
              <a:tr h="211112">
                <a:tc>
                  <a:txBody>
                    <a:bodyPr/>
                    <a:lstStyle/>
                    <a:p>
                      <a:pPr algn="l" fontAlgn="ctr"/>
                      <a:r>
                        <a:rPr lang="es-CO" sz="1300" b="1" i="0" u="none" strike="noStrike">
                          <a:effectLst/>
                          <a:latin typeface="Calibri" panose="020F0502020204030204" pitchFamily="34" charset="0"/>
                        </a:rPr>
                        <a:t>ACTIVO NO CORRIENTE</a:t>
                      </a:r>
                    </a:p>
                  </a:txBody>
                  <a:tcPr marL="7620" marR="7620" marT="7620"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extLst>
                  <a:ext uri="{0D108BD9-81ED-4DB2-BD59-A6C34878D82A}">
                    <a16:rowId xmlns:a16="http://schemas.microsoft.com/office/drawing/2014/main" val="1733818125"/>
                  </a:ext>
                </a:extLst>
              </a:tr>
              <a:tr h="268755">
                <a:tc>
                  <a:txBody>
                    <a:bodyPr/>
                    <a:lstStyle/>
                    <a:p>
                      <a:pPr algn="l" fontAlgn="ctr"/>
                      <a:r>
                        <a:rPr lang="es-CO" sz="1300" b="0" i="0" u="none" strike="noStrike">
                          <a:effectLst/>
                          <a:latin typeface="Calibri" panose="020F0502020204030204" pitchFamily="34" charset="0"/>
                        </a:rPr>
                        <a:t>Cuentas por Cobrar Largo Plazo</a:t>
                      </a:r>
                    </a:p>
                  </a:txBody>
                  <a:tcPr marL="7620" marR="7620" marT="7620" marB="0" anchor="ctr">
                    <a:lnL>
                      <a:noFill/>
                    </a:lnL>
                    <a:lnR>
                      <a:noFill/>
                    </a:lnR>
                    <a:lnT>
                      <a:noFill/>
                    </a:lnT>
                    <a:lnB>
                      <a:noFill/>
                    </a:lnB>
                  </a:tcPr>
                </a:tc>
                <a:tc>
                  <a:txBody>
                    <a:bodyPr/>
                    <a:lstStyle/>
                    <a:p>
                      <a:pPr algn="r" fontAlgn="ctr"/>
                      <a:r>
                        <a:rPr lang="es-CO" sz="1300" b="0" i="0" u="none" strike="noStrike" dirty="0">
                          <a:effectLst/>
                          <a:latin typeface="Calibri" panose="020F0502020204030204" pitchFamily="34" charset="0"/>
                        </a:rPr>
                        <a:t>598</a:t>
                      </a:r>
                    </a:p>
                  </a:txBody>
                  <a:tcPr marL="7620" marR="7620" marT="762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939</a:t>
                      </a:r>
                    </a:p>
                  </a:txBody>
                  <a:tcPr marL="7620" marR="7620" marT="762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612</a:t>
                      </a:r>
                    </a:p>
                  </a:txBody>
                  <a:tcPr marL="7620" marR="7620" marT="762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-36</a:t>
                      </a:r>
                    </a:p>
                  </a:txBody>
                  <a:tcPr marL="7620" marR="7620" marT="762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-2</a:t>
                      </a:r>
                    </a:p>
                  </a:txBody>
                  <a:tcPr marL="7620" marR="7620" marT="7620" marB="0" anchor="ctr">
                    <a:lnL>
                      <a:noFill/>
                    </a:lnL>
                    <a:lnR>
                      <a:noFill/>
                    </a:lnR>
                    <a:lnT>
                      <a:noFill/>
                    </a:lnT>
                    <a:lnB>
                      <a:noFill/>
                    </a:lnB>
                  </a:tcPr>
                </a:tc>
                <a:extLst>
                  <a:ext uri="{0D108BD9-81ED-4DB2-BD59-A6C34878D82A}">
                    <a16:rowId xmlns:a16="http://schemas.microsoft.com/office/drawing/2014/main" val="3055564372"/>
                  </a:ext>
                </a:extLst>
              </a:tr>
              <a:tr h="268755">
                <a:tc>
                  <a:txBody>
                    <a:bodyPr/>
                    <a:lstStyle/>
                    <a:p>
                      <a:pPr algn="l" fontAlgn="ctr"/>
                      <a:r>
                        <a:rPr lang="es-CO" sz="1300" b="0" i="0" u="none" strike="noStrike">
                          <a:effectLst/>
                          <a:latin typeface="Calibri" panose="020F0502020204030204" pitchFamily="34" charset="0"/>
                        </a:rPr>
                        <a:t>Deterioro</a:t>
                      </a: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-598</a:t>
                      </a:r>
                    </a:p>
                  </a:txBody>
                  <a:tcPr marL="7620" marR="7620" marT="76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dirty="0">
                          <a:effectLst/>
                          <a:latin typeface="Calibri" panose="020F0502020204030204" pitchFamily="34" charset="0"/>
                        </a:rPr>
                        <a:t>-598</a:t>
                      </a:r>
                    </a:p>
                  </a:txBody>
                  <a:tcPr marL="7620" marR="7620" marT="76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-598</a:t>
                      </a:r>
                    </a:p>
                  </a:txBody>
                  <a:tcPr marL="7620" marR="7620" marT="76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0</a:t>
                      </a:r>
                    </a:p>
                  </a:txBody>
                  <a:tcPr marL="7620" marR="7620" marT="76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0</a:t>
                      </a:r>
                    </a:p>
                  </a:txBody>
                  <a:tcPr marL="7620" marR="7620" marT="762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79951059"/>
                  </a:ext>
                </a:extLst>
              </a:tr>
              <a:tr h="268755">
                <a:tc>
                  <a:txBody>
                    <a:bodyPr/>
                    <a:lstStyle/>
                    <a:p>
                      <a:pPr algn="l" fontAlgn="ctr"/>
                      <a:r>
                        <a:rPr lang="es-CO" sz="1300" b="0" i="0" u="none" strike="noStrike">
                          <a:effectLst/>
                          <a:latin typeface="Calibri" panose="020F0502020204030204" pitchFamily="34" charset="0"/>
                        </a:rPr>
                        <a:t>Total Cuenta por Cobrar Largo Plazo</a:t>
                      </a:r>
                    </a:p>
                  </a:txBody>
                  <a:tcPr marL="7620" marR="7620" marT="7620" marB="0" anchor="ctr">
                    <a:lnL>
                      <a:noFill/>
                    </a:lnL>
                    <a:lnR>
                      <a:noFill/>
                    </a:lnR>
                    <a:lnT>
                      <a:noFill/>
                    </a:lnT>
                    <a:lnB>
                      <a:noFill/>
                    </a:lnB>
                  </a:tcPr>
                </a:tc>
                <a:tc>
                  <a:txBody>
                    <a:bodyPr/>
                    <a:lstStyle/>
                    <a:p>
                      <a:pPr algn="r" fontAlgn="ctr"/>
                      <a:r>
                        <a:rPr lang="es-CO" sz="1300" b="1" i="0" u="none" strike="noStrike" dirty="0">
                          <a:effectLst/>
                          <a:latin typeface="Calibri" panose="020F0502020204030204" pitchFamily="34" charset="0"/>
                        </a:rPr>
                        <a:t>0</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1" i="0" u="none" strike="noStrike">
                          <a:effectLst/>
                          <a:latin typeface="Calibri" panose="020F0502020204030204" pitchFamily="34" charset="0"/>
                        </a:rPr>
                        <a:t>341</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1" i="0" u="none" strike="noStrike">
                          <a:effectLst/>
                          <a:latin typeface="Calibri" panose="020F0502020204030204" pitchFamily="34" charset="0"/>
                        </a:rPr>
                        <a:t>14</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1" i="0" u="none" strike="noStrike">
                          <a:effectLst/>
                          <a:latin typeface="Calibri" panose="020F0502020204030204" pitchFamily="34" charset="0"/>
                        </a:rPr>
                        <a:t>-4</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300" b="1"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1" i="0" u="none" strike="noStrike">
                          <a:effectLst/>
                          <a:latin typeface="Calibri" panose="020F0502020204030204" pitchFamily="34" charset="0"/>
                        </a:rPr>
                        <a:t>-85</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1404837"/>
                  </a:ext>
                </a:extLst>
              </a:tr>
              <a:tr h="211112">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332806461"/>
                  </a:ext>
                </a:extLst>
              </a:tr>
              <a:tr h="268755">
                <a:tc>
                  <a:txBody>
                    <a:bodyPr/>
                    <a:lstStyle/>
                    <a:p>
                      <a:pPr algn="l" fontAlgn="ctr"/>
                      <a:r>
                        <a:rPr lang="es-CO" sz="1300" b="0" i="0" u="none" strike="noStrike">
                          <a:effectLst/>
                          <a:latin typeface="Calibri" panose="020F0502020204030204" pitchFamily="34" charset="0"/>
                        </a:rPr>
                        <a:t>Propiedades, Planta y equipo</a:t>
                      </a: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498</a:t>
                      </a:r>
                    </a:p>
                  </a:txBody>
                  <a:tcPr marL="7620" marR="7620" marT="762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399</a:t>
                      </a:r>
                    </a:p>
                  </a:txBody>
                  <a:tcPr marL="7620" marR="7620" marT="762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499</a:t>
                      </a:r>
                    </a:p>
                  </a:txBody>
                  <a:tcPr marL="7620" marR="7620" marT="762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25</a:t>
                      </a:r>
                    </a:p>
                  </a:txBody>
                  <a:tcPr marL="7620" marR="7620" marT="762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0</a:t>
                      </a:r>
                    </a:p>
                  </a:txBody>
                  <a:tcPr marL="7620" marR="7620" marT="7620" marB="0" anchor="ctr">
                    <a:lnL>
                      <a:noFill/>
                    </a:lnL>
                    <a:lnR>
                      <a:noFill/>
                    </a:lnR>
                    <a:lnT>
                      <a:noFill/>
                    </a:lnT>
                    <a:lnB>
                      <a:noFill/>
                    </a:lnB>
                  </a:tcPr>
                </a:tc>
                <a:extLst>
                  <a:ext uri="{0D108BD9-81ED-4DB2-BD59-A6C34878D82A}">
                    <a16:rowId xmlns:a16="http://schemas.microsoft.com/office/drawing/2014/main" val="3022623031"/>
                  </a:ext>
                </a:extLst>
              </a:tr>
              <a:tr h="268755">
                <a:tc>
                  <a:txBody>
                    <a:bodyPr/>
                    <a:lstStyle/>
                    <a:p>
                      <a:pPr algn="l" fontAlgn="ctr"/>
                      <a:r>
                        <a:rPr lang="es-CO" sz="1300" b="0" i="0" u="none" strike="noStrike">
                          <a:effectLst/>
                          <a:latin typeface="Calibri" panose="020F0502020204030204" pitchFamily="34" charset="0"/>
                        </a:rPr>
                        <a:t>Otros Activos (anticipos Impuestos / Diferidos)</a:t>
                      </a: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18,254</a:t>
                      </a:r>
                    </a:p>
                  </a:txBody>
                  <a:tcPr marL="7620" marR="7620" marT="76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12,353</a:t>
                      </a:r>
                    </a:p>
                  </a:txBody>
                  <a:tcPr marL="7620" marR="7620" marT="76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17,000</a:t>
                      </a:r>
                    </a:p>
                  </a:txBody>
                  <a:tcPr marL="7620" marR="7620" marT="76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48</a:t>
                      </a:r>
                    </a:p>
                  </a:txBody>
                  <a:tcPr marL="7620" marR="7620" marT="76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7</a:t>
                      </a:r>
                    </a:p>
                  </a:txBody>
                  <a:tcPr marL="7620" marR="7620" marT="762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72548270"/>
                  </a:ext>
                </a:extLst>
              </a:tr>
              <a:tr h="268755">
                <a:tc>
                  <a:txBody>
                    <a:bodyPr/>
                    <a:lstStyle/>
                    <a:p>
                      <a:pPr algn="l" fontAlgn="ctr"/>
                      <a:r>
                        <a:rPr lang="es-CO" sz="1300" b="1" i="0" u="none" strike="noStrike">
                          <a:effectLst/>
                          <a:latin typeface="Calibri" panose="020F0502020204030204" pitchFamily="34" charset="0"/>
                        </a:rPr>
                        <a:t>TOTAL ACTIVO NO CORRIENTE</a:t>
                      </a:r>
                    </a:p>
                  </a:txBody>
                  <a:tcPr marL="7620" marR="7620" marT="7620" marB="0" anchor="ctr">
                    <a:lnL>
                      <a:noFill/>
                    </a:lnL>
                    <a:lnR>
                      <a:noFill/>
                    </a:lnR>
                    <a:lnT>
                      <a:noFill/>
                    </a:lnT>
                    <a:lnB>
                      <a:noFill/>
                    </a:lnB>
                    <a:solidFill>
                      <a:srgbClr val="DBDBDB"/>
                    </a:solidFill>
                  </a:tcPr>
                </a:tc>
                <a:tc>
                  <a:txBody>
                    <a:bodyPr/>
                    <a:lstStyle/>
                    <a:p>
                      <a:pPr algn="r" fontAlgn="ctr"/>
                      <a:r>
                        <a:rPr lang="es-CO" sz="1300" b="1" i="0" u="none" strike="noStrike" dirty="0">
                          <a:effectLst/>
                          <a:latin typeface="Calibri" panose="020F0502020204030204" pitchFamily="34" charset="0"/>
                        </a:rPr>
                        <a:t>18,752</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300" b="1" i="0" u="none" strike="noStrike">
                          <a:effectLst/>
                          <a:latin typeface="Calibri" panose="020F0502020204030204" pitchFamily="34" charset="0"/>
                        </a:rPr>
                        <a:t> </a:t>
                      </a:r>
                    </a:p>
                  </a:txBody>
                  <a:tcPr marL="7620" marR="7620" marT="7620"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13,092</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300" b="0" i="0" u="none" strike="noStrike">
                          <a:effectLst/>
                          <a:latin typeface="Calibri" panose="020F0502020204030204" pitchFamily="34" charset="0"/>
                        </a:rPr>
                        <a:t> </a:t>
                      </a:r>
                    </a:p>
                  </a:txBody>
                  <a:tcPr marL="7620" marR="7620" marT="7620"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17,512</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300" b="0" i="0" u="none" strike="noStrike">
                          <a:effectLst/>
                          <a:latin typeface="Calibri" panose="020F0502020204030204" pitchFamily="34" charset="0"/>
                        </a:rPr>
                        <a:t> </a:t>
                      </a:r>
                    </a:p>
                  </a:txBody>
                  <a:tcPr marL="7620" marR="7620" marT="7620"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9</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300" b="1" i="0" u="none" strike="noStrike">
                          <a:effectLst/>
                          <a:latin typeface="Calibri" panose="020F0502020204030204" pitchFamily="34" charset="0"/>
                        </a:rPr>
                        <a:t> </a:t>
                      </a:r>
                    </a:p>
                  </a:txBody>
                  <a:tcPr marL="7620" marR="7620" marT="7620"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7</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738231008"/>
                  </a:ext>
                </a:extLst>
              </a:tr>
              <a:tr h="211112">
                <a:tc>
                  <a:txBody>
                    <a:bodyPr/>
                    <a:lstStyle/>
                    <a:p>
                      <a:pPr algn="l" fontAlgn="ctr"/>
                      <a:endParaRPr lang="es-CO" sz="1300" b="1"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 0 </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98780066"/>
                  </a:ext>
                </a:extLst>
              </a:tr>
              <a:tr h="216608">
                <a:tc>
                  <a:txBody>
                    <a:bodyPr/>
                    <a:lstStyle/>
                    <a:p>
                      <a:pPr algn="l" fontAlgn="ctr"/>
                      <a:r>
                        <a:rPr lang="es-CO" sz="1300" b="1" i="0" u="none" strike="noStrike">
                          <a:effectLst/>
                          <a:latin typeface="Calibri" panose="020F0502020204030204" pitchFamily="34" charset="0"/>
                        </a:rPr>
                        <a:t>TOTAL ACTIVO</a:t>
                      </a:r>
                    </a:p>
                  </a:txBody>
                  <a:tcPr marL="7620" marR="7620" marT="7620"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32,939</a:t>
                      </a:r>
                    </a:p>
                  </a:txBody>
                  <a:tcPr marL="7620" marR="7620" marT="76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300" b="1" i="0" u="none" strike="noStrike">
                          <a:effectLst/>
                          <a:latin typeface="Calibri" panose="020F0502020204030204" pitchFamily="34" charset="0"/>
                        </a:rPr>
                        <a:t> </a:t>
                      </a:r>
                    </a:p>
                  </a:txBody>
                  <a:tcPr marL="7620" marR="7620" marT="7620"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29,816</a:t>
                      </a:r>
                    </a:p>
                  </a:txBody>
                  <a:tcPr marL="7620" marR="7620" marT="76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300" b="0" i="0" u="none" strike="noStrike">
                          <a:effectLst/>
                          <a:latin typeface="Calibri" panose="020F0502020204030204" pitchFamily="34" charset="0"/>
                        </a:rPr>
                        <a:t> </a:t>
                      </a:r>
                    </a:p>
                  </a:txBody>
                  <a:tcPr marL="7620" marR="7620" marT="7620"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30,067</a:t>
                      </a:r>
                    </a:p>
                  </a:txBody>
                  <a:tcPr marL="7620" marR="7620" marT="76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300" b="0" i="0" u="none" strike="noStrike">
                          <a:effectLst/>
                          <a:latin typeface="Calibri" panose="020F0502020204030204" pitchFamily="34" charset="0"/>
                        </a:rPr>
                        <a:t> </a:t>
                      </a:r>
                    </a:p>
                  </a:txBody>
                  <a:tcPr marL="7620" marR="7620" marT="7620"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10</a:t>
                      </a:r>
                    </a:p>
                  </a:txBody>
                  <a:tcPr marL="7620" marR="7620" marT="76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300" b="1" i="0" u="none" strike="noStrike">
                          <a:effectLst/>
                          <a:latin typeface="Calibri" panose="020F0502020204030204" pitchFamily="34" charset="0"/>
                        </a:rPr>
                        <a:t> </a:t>
                      </a:r>
                    </a:p>
                  </a:txBody>
                  <a:tcPr marL="7620" marR="7620" marT="7620" marB="0" anchor="ctr">
                    <a:lnL>
                      <a:noFill/>
                    </a:lnL>
                    <a:lnR>
                      <a:noFill/>
                    </a:lnR>
                    <a:lnT>
                      <a:noFill/>
                    </a:lnT>
                    <a:lnB>
                      <a:noFill/>
                    </a:lnB>
                    <a:solidFill>
                      <a:srgbClr val="DBDBDB"/>
                    </a:solidFill>
                  </a:tcPr>
                </a:tc>
                <a:tc>
                  <a:txBody>
                    <a:bodyPr/>
                    <a:lstStyle/>
                    <a:p>
                      <a:pPr algn="r" fontAlgn="ctr"/>
                      <a:r>
                        <a:rPr lang="es-CO" sz="1300" b="1" i="0" u="none" strike="noStrike" dirty="0">
                          <a:effectLst/>
                          <a:latin typeface="Calibri" panose="020F0502020204030204" pitchFamily="34" charset="0"/>
                        </a:rPr>
                        <a:t>10</a:t>
                      </a:r>
                    </a:p>
                  </a:txBody>
                  <a:tcPr marL="7620" marR="7620" marT="76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78087900"/>
                  </a:ext>
                </a:extLst>
              </a:tr>
            </a:tbl>
          </a:graphicData>
        </a:graphic>
      </p:graphicFrame>
      <p:sp>
        <p:nvSpPr>
          <p:cNvPr id="12" name="Botón de acción: ir hacia delante o siguiente 11">
            <a:hlinkClick r:id="rId4" action="ppaction://hlinksldjump" highlightClick="1"/>
            <a:extLst>
              <a:ext uri="{FF2B5EF4-FFF2-40B4-BE49-F238E27FC236}">
                <a16:creationId xmlns:a16="http://schemas.microsoft.com/office/drawing/2014/main" id="{84B38472-9759-4EFB-8A8C-025D33140739}"/>
              </a:ext>
            </a:extLst>
          </p:cNvPr>
          <p:cNvSpPr/>
          <p:nvPr/>
        </p:nvSpPr>
        <p:spPr>
          <a:xfrm>
            <a:off x="3416233" y="2416274"/>
            <a:ext cx="252103" cy="135319"/>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pic>
        <p:nvPicPr>
          <p:cNvPr id="9" name="Imagen 8">
            <a:hlinkClick r:id="rId5" action="ppaction://hlinksldjump"/>
            <a:extLst>
              <a:ext uri="{FF2B5EF4-FFF2-40B4-BE49-F238E27FC236}">
                <a16:creationId xmlns:a16="http://schemas.microsoft.com/office/drawing/2014/main" id="{79CFFCDC-058C-4BA2-9EF9-7895B413B94E}"/>
              </a:ext>
            </a:extLst>
          </p:cNvPr>
          <p:cNvPicPr>
            <a:picLocks noChangeAspect="1"/>
          </p:cNvPicPr>
          <p:nvPr/>
        </p:nvPicPr>
        <p:blipFill>
          <a:blip r:embed="rId6"/>
          <a:stretch>
            <a:fillRect/>
          </a:stretch>
        </p:blipFill>
        <p:spPr>
          <a:xfrm>
            <a:off x="3141889" y="3070234"/>
            <a:ext cx="274344" cy="146317"/>
          </a:xfrm>
          <a:prstGeom prst="rect">
            <a:avLst/>
          </a:prstGeom>
        </p:spPr>
      </p:pic>
      <p:sp>
        <p:nvSpPr>
          <p:cNvPr id="15" name="Botón de acción: ir hacia delante o siguiente 14">
            <a:hlinkClick r:id="rId5" action="ppaction://hlinksldjump" highlightClick="1"/>
            <a:extLst>
              <a:ext uri="{FF2B5EF4-FFF2-40B4-BE49-F238E27FC236}">
                <a16:creationId xmlns:a16="http://schemas.microsoft.com/office/drawing/2014/main" id="{F21CF3E4-21C9-477B-B9FA-6383BBD158D6}"/>
              </a:ext>
            </a:extLst>
          </p:cNvPr>
          <p:cNvSpPr/>
          <p:nvPr/>
        </p:nvSpPr>
        <p:spPr>
          <a:xfrm>
            <a:off x="3416233" y="4572350"/>
            <a:ext cx="318806" cy="148716"/>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6" name="Botón de acción: ir hacia delante o siguiente 15">
            <a:hlinkClick r:id="rId7" action="ppaction://hlinksldjump" highlightClick="1"/>
            <a:extLst>
              <a:ext uri="{FF2B5EF4-FFF2-40B4-BE49-F238E27FC236}">
                <a16:creationId xmlns:a16="http://schemas.microsoft.com/office/drawing/2014/main" id="{037C0688-6BFA-4FA7-8A0B-381199F24186}"/>
              </a:ext>
            </a:extLst>
          </p:cNvPr>
          <p:cNvSpPr/>
          <p:nvPr/>
        </p:nvSpPr>
        <p:spPr>
          <a:xfrm>
            <a:off x="3049541" y="5044503"/>
            <a:ext cx="229520" cy="13811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7" name="Botón de acción: ir hacia delante o siguiente 16">
            <a:hlinkClick r:id="rId7" action="ppaction://hlinksldjump" highlightClick="1"/>
            <a:extLst>
              <a:ext uri="{FF2B5EF4-FFF2-40B4-BE49-F238E27FC236}">
                <a16:creationId xmlns:a16="http://schemas.microsoft.com/office/drawing/2014/main" id="{611DAA7F-323D-403A-A9C7-573611DE96F2}"/>
              </a:ext>
            </a:extLst>
          </p:cNvPr>
          <p:cNvSpPr/>
          <p:nvPr/>
        </p:nvSpPr>
        <p:spPr>
          <a:xfrm>
            <a:off x="4186412" y="5286701"/>
            <a:ext cx="318806" cy="13811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Tree>
    <p:extLst>
      <p:ext uri="{BB962C8B-B14F-4D97-AF65-F5344CB8AC3E}">
        <p14:creationId xmlns:p14="http://schemas.microsoft.com/office/powerpoint/2010/main" val="884859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ítulo 1">
            <a:extLst>
              <a:ext uri="{FF2B5EF4-FFF2-40B4-BE49-F238E27FC236}">
                <a16:creationId xmlns:a16="http://schemas.microsoft.com/office/drawing/2014/main" id="{E91AF023-2ACF-4E61-9CD7-0DB47CE6DF11}"/>
              </a:ext>
            </a:extLst>
          </p:cNvPr>
          <p:cNvSpPr txBox="1">
            <a:spLocks/>
          </p:cNvSpPr>
          <p:nvPr/>
        </p:nvSpPr>
        <p:spPr>
          <a:xfrm>
            <a:off x="1852863" y="271145"/>
            <a:ext cx="6753225" cy="820738"/>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3600" dirty="0">
                <a:latin typeface="+mn-lt"/>
              </a:rPr>
              <a:t> </a:t>
            </a:r>
            <a:r>
              <a:rPr lang="es-CO" sz="1600" b="1" dirty="0">
                <a:solidFill>
                  <a:srgbClr val="293166"/>
                </a:solidFill>
                <a:latin typeface="+mn-lt"/>
                <a:ea typeface="+mn-ea"/>
                <a:cs typeface="Lato Regular"/>
              </a:rPr>
              <a:t>ESTADO DE SITUACION FINANCIERA INDIVIDUAL</a:t>
            </a:r>
          </a:p>
          <a:p>
            <a:pPr algn="ctr">
              <a:defRPr/>
            </a:pPr>
            <a:r>
              <a:rPr lang="es-CO" sz="1050" b="1" dirty="0">
                <a:solidFill>
                  <a:srgbClr val="293166"/>
                </a:solidFill>
                <a:latin typeface="+mn-lt"/>
                <a:ea typeface="+mn-ea"/>
                <a:cs typeface="Lato Regular"/>
              </a:rPr>
              <a:t>AL 28 DE FEBRRERO DE 2019 Y 28 DE FEBRERO DE 2018</a:t>
            </a:r>
          </a:p>
          <a:p>
            <a:pPr algn="ctr">
              <a:defRPr/>
            </a:pPr>
            <a:r>
              <a:rPr lang="es-CO" sz="1050" b="1" dirty="0">
                <a:solidFill>
                  <a:srgbClr val="293166"/>
                </a:solidFill>
                <a:latin typeface="+mn-lt"/>
                <a:ea typeface="+mn-ea"/>
                <a:cs typeface="Lato Regular"/>
              </a:rPr>
              <a:t>(cifra en millones de pesos colombianos)</a:t>
            </a:r>
          </a:p>
          <a:p>
            <a:pPr>
              <a:defRPr/>
            </a:pPr>
            <a:endParaRPr lang="es-CO" sz="1050" dirty="0">
              <a:solidFill>
                <a:srgbClr val="0070C0"/>
              </a:solidFill>
              <a:latin typeface="+mn-lt"/>
              <a:ea typeface="+mn-ea"/>
              <a:cs typeface="Lato Regular"/>
            </a:endParaRPr>
          </a:p>
        </p:txBody>
      </p:sp>
      <p:pic>
        <p:nvPicPr>
          <p:cNvPr id="14" name="Imagen 13">
            <a:extLst>
              <a:ext uri="{FF2B5EF4-FFF2-40B4-BE49-F238E27FC236}">
                <a16:creationId xmlns:a16="http://schemas.microsoft.com/office/drawing/2014/main" id="{9AC2E0EB-E395-4F7B-AE4A-77A25FDD68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5" name="Imagen 14">
            <a:extLst>
              <a:ext uri="{FF2B5EF4-FFF2-40B4-BE49-F238E27FC236}">
                <a16:creationId xmlns:a16="http://schemas.microsoft.com/office/drawing/2014/main" id="{866511F9-F051-4AB1-818B-363F0B3EA5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6" name="Rectángulo 15">
            <a:extLst>
              <a:ext uri="{FF2B5EF4-FFF2-40B4-BE49-F238E27FC236}">
                <a16:creationId xmlns:a16="http://schemas.microsoft.com/office/drawing/2014/main" id="{087350F7-4A6F-47D6-9B54-33052DC81DF8}"/>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8" name="CuadroTexto 17">
            <a:extLst>
              <a:ext uri="{FF2B5EF4-FFF2-40B4-BE49-F238E27FC236}">
                <a16:creationId xmlns:a16="http://schemas.microsoft.com/office/drawing/2014/main" id="{82652F71-02A2-4C37-909A-31A1B26E66AD}"/>
              </a:ext>
            </a:extLst>
          </p:cNvPr>
          <p:cNvSpPr txBox="1"/>
          <p:nvPr/>
        </p:nvSpPr>
        <p:spPr>
          <a:xfrm>
            <a:off x="6709615" y="6530879"/>
            <a:ext cx="5482385"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 </a:t>
            </a:r>
          </a:p>
        </p:txBody>
      </p:sp>
      <p:graphicFrame>
        <p:nvGraphicFramePr>
          <p:cNvPr id="2" name="Tabla 1">
            <a:extLst>
              <a:ext uri="{FF2B5EF4-FFF2-40B4-BE49-F238E27FC236}">
                <a16:creationId xmlns:a16="http://schemas.microsoft.com/office/drawing/2014/main" id="{067CF923-F986-442A-9270-F953630159EE}"/>
              </a:ext>
            </a:extLst>
          </p:cNvPr>
          <p:cNvGraphicFramePr>
            <a:graphicFrameLocks noGrp="1"/>
          </p:cNvGraphicFramePr>
          <p:nvPr>
            <p:extLst/>
          </p:nvPr>
        </p:nvGraphicFramePr>
        <p:xfrm>
          <a:off x="1125415" y="1362808"/>
          <a:ext cx="9724293" cy="5001704"/>
        </p:xfrm>
        <a:graphic>
          <a:graphicData uri="http://schemas.openxmlformats.org/drawingml/2006/table">
            <a:tbl>
              <a:tblPr/>
              <a:tblGrid>
                <a:gridCol w="3759230">
                  <a:extLst>
                    <a:ext uri="{9D8B030D-6E8A-4147-A177-3AD203B41FA5}">
                      <a16:colId xmlns:a16="http://schemas.microsoft.com/office/drawing/2014/main" val="982970978"/>
                    </a:ext>
                  </a:extLst>
                </a:gridCol>
                <a:gridCol w="1211652">
                  <a:extLst>
                    <a:ext uri="{9D8B030D-6E8A-4147-A177-3AD203B41FA5}">
                      <a16:colId xmlns:a16="http://schemas.microsoft.com/office/drawing/2014/main" val="1830960832"/>
                    </a:ext>
                  </a:extLst>
                </a:gridCol>
                <a:gridCol w="108739">
                  <a:extLst>
                    <a:ext uri="{9D8B030D-6E8A-4147-A177-3AD203B41FA5}">
                      <a16:colId xmlns:a16="http://schemas.microsoft.com/office/drawing/2014/main" val="649555200"/>
                    </a:ext>
                  </a:extLst>
                </a:gridCol>
                <a:gridCol w="1211652">
                  <a:extLst>
                    <a:ext uri="{9D8B030D-6E8A-4147-A177-3AD203B41FA5}">
                      <a16:colId xmlns:a16="http://schemas.microsoft.com/office/drawing/2014/main" val="1334122459"/>
                    </a:ext>
                  </a:extLst>
                </a:gridCol>
                <a:gridCol w="108739">
                  <a:extLst>
                    <a:ext uri="{9D8B030D-6E8A-4147-A177-3AD203B41FA5}">
                      <a16:colId xmlns:a16="http://schemas.microsoft.com/office/drawing/2014/main" val="53300724"/>
                    </a:ext>
                  </a:extLst>
                </a:gridCol>
                <a:gridCol w="1133983">
                  <a:extLst>
                    <a:ext uri="{9D8B030D-6E8A-4147-A177-3AD203B41FA5}">
                      <a16:colId xmlns:a16="http://schemas.microsoft.com/office/drawing/2014/main" val="2483474575"/>
                    </a:ext>
                  </a:extLst>
                </a:gridCol>
                <a:gridCol w="108739">
                  <a:extLst>
                    <a:ext uri="{9D8B030D-6E8A-4147-A177-3AD203B41FA5}">
                      <a16:colId xmlns:a16="http://schemas.microsoft.com/office/drawing/2014/main" val="1581766006"/>
                    </a:ext>
                  </a:extLst>
                </a:gridCol>
                <a:gridCol w="1025245">
                  <a:extLst>
                    <a:ext uri="{9D8B030D-6E8A-4147-A177-3AD203B41FA5}">
                      <a16:colId xmlns:a16="http://schemas.microsoft.com/office/drawing/2014/main" val="3987525787"/>
                    </a:ext>
                  </a:extLst>
                </a:gridCol>
                <a:gridCol w="108739">
                  <a:extLst>
                    <a:ext uri="{9D8B030D-6E8A-4147-A177-3AD203B41FA5}">
                      <a16:colId xmlns:a16="http://schemas.microsoft.com/office/drawing/2014/main" val="4105483274"/>
                    </a:ext>
                  </a:extLst>
                </a:gridCol>
                <a:gridCol w="947575">
                  <a:extLst>
                    <a:ext uri="{9D8B030D-6E8A-4147-A177-3AD203B41FA5}">
                      <a16:colId xmlns:a16="http://schemas.microsoft.com/office/drawing/2014/main" val="2861005507"/>
                    </a:ext>
                  </a:extLst>
                </a:gridCol>
              </a:tblGrid>
              <a:tr h="630084">
                <a:tc>
                  <a:txBody>
                    <a:bodyPr/>
                    <a:lstStyle/>
                    <a:p>
                      <a:pPr algn="ctr" fontAlgn="ctr"/>
                      <a:r>
                        <a:rPr lang="es-CO" sz="1300" b="1" i="0" u="none" strike="noStrike" dirty="0">
                          <a:effectLst/>
                          <a:latin typeface="Calibri" panose="020F0502020204030204" pitchFamily="34" charset="0"/>
                        </a:rPr>
                        <a:t>PASIVO</a:t>
                      </a:r>
                    </a:p>
                  </a:txBody>
                  <a:tcPr marL="6695" marR="6695" marT="6695" marB="0" anchor="ctr">
                    <a:lnL>
                      <a:noFill/>
                    </a:lnL>
                    <a:lnR>
                      <a:noFill/>
                    </a:lnR>
                    <a:lnT>
                      <a:noFill/>
                    </a:lnT>
                    <a:lnB>
                      <a:noFill/>
                    </a:lnB>
                    <a:solidFill>
                      <a:srgbClr val="DBDBDB"/>
                    </a:solidFill>
                  </a:tcPr>
                </a:tc>
                <a:tc>
                  <a:txBody>
                    <a:bodyPr/>
                    <a:lstStyle/>
                    <a:p>
                      <a:pPr algn="ctr" fontAlgn="ctr"/>
                      <a:r>
                        <a:rPr lang="es-CO" sz="1300" b="0" i="0" u="none" strike="noStrike">
                          <a:effectLst/>
                          <a:latin typeface="Calibri" panose="020F0502020204030204" pitchFamily="34" charset="0"/>
                        </a:rPr>
                        <a:t>28-Feb-2019</a:t>
                      </a:r>
                    </a:p>
                  </a:txBody>
                  <a:tcPr marL="6695" marR="6695" marT="6695"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300" b="0" i="0" u="none" strike="noStrike">
                          <a:effectLst/>
                          <a:latin typeface="Calibri" panose="020F0502020204030204" pitchFamily="34" charset="0"/>
                        </a:rPr>
                        <a:t> </a:t>
                      </a:r>
                    </a:p>
                  </a:txBody>
                  <a:tcPr marL="6695" marR="6695" marT="6695" marB="0" anchor="ctr">
                    <a:lnL>
                      <a:noFill/>
                    </a:lnL>
                    <a:lnR>
                      <a:noFill/>
                    </a:lnR>
                    <a:lnT>
                      <a:noFill/>
                    </a:lnT>
                    <a:lnB>
                      <a:noFill/>
                    </a:lnB>
                    <a:solidFill>
                      <a:srgbClr val="DBDBDB"/>
                    </a:solidFill>
                  </a:tcPr>
                </a:tc>
                <a:tc>
                  <a:txBody>
                    <a:bodyPr/>
                    <a:lstStyle/>
                    <a:p>
                      <a:pPr algn="ctr" fontAlgn="ctr"/>
                      <a:r>
                        <a:rPr lang="es-CO" sz="1300" b="0" i="0" u="none" strike="noStrike">
                          <a:effectLst/>
                          <a:latin typeface="Calibri" panose="020F0502020204030204" pitchFamily="34" charset="0"/>
                        </a:rPr>
                        <a:t>28-Feb-2018</a:t>
                      </a:r>
                    </a:p>
                  </a:txBody>
                  <a:tcPr marL="6695" marR="6695" marT="6695"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300" b="1" i="0" u="none" strike="noStrike">
                          <a:effectLst/>
                          <a:latin typeface="Calibri" panose="020F0502020204030204" pitchFamily="34" charset="0"/>
                        </a:rPr>
                        <a:t> </a:t>
                      </a:r>
                    </a:p>
                  </a:txBody>
                  <a:tcPr marL="6695" marR="6695" marT="6695" marB="0" anchor="ctr">
                    <a:lnL>
                      <a:noFill/>
                    </a:lnL>
                    <a:lnR>
                      <a:noFill/>
                    </a:lnR>
                    <a:lnT>
                      <a:noFill/>
                    </a:lnT>
                    <a:lnB>
                      <a:noFill/>
                    </a:lnB>
                    <a:solidFill>
                      <a:srgbClr val="DBDBDB"/>
                    </a:solidFill>
                  </a:tcPr>
                </a:tc>
                <a:tc>
                  <a:txBody>
                    <a:bodyPr/>
                    <a:lstStyle/>
                    <a:p>
                      <a:pPr algn="ctr" fontAlgn="ctr"/>
                      <a:r>
                        <a:rPr lang="es-CO" sz="1300" b="0" i="0" u="none" strike="noStrike">
                          <a:effectLst/>
                          <a:latin typeface="Calibri" panose="020F0502020204030204" pitchFamily="34" charset="0"/>
                        </a:rPr>
                        <a:t>Al 31-Dic 2018</a:t>
                      </a:r>
                    </a:p>
                  </a:txBody>
                  <a:tcPr marL="6695" marR="6695" marT="6695"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300" b="1" i="0" u="none" strike="noStrike">
                          <a:effectLst/>
                          <a:latin typeface="Calibri" panose="020F0502020204030204" pitchFamily="34" charset="0"/>
                        </a:rPr>
                        <a:t> </a:t>
                      </a:r>
                    </a:p>
                  </a:txBody>
                  <a:tcPr marL="6695" marR="6695" marT="6695" marB="0" anchor="ctr">
                    <a:lnL>
                      <a:noFill/>
                    </a:lnL>
                    <a:lnR>
                      <a:noFill/>
                    </a:lnR>
                    <a:lnT>
                      <a:noFill/>
                    </a:lnT>
                    <a:lnB>
                      <a:noFill/>
                    </a:lnB>
                    <a:solidFill>
                      <a:srgbClr val="DBDBDB"/>
                    </a:solidFill>
                  </a:tcPr>
                </a:tc>
                <a:tc>
                  <a:txBody>
                    <a:bodyPr/>
                    <a:lstStyle/>
                    <a:p>
                      <a:pPr algn="ctr" fontAlgn="ctr"/>
                      <a:r>
                        <a:rPr lang="es-CO" sz="1300" b="0" i="0" u="none" strike="noStrike">
                          <a:effectLst/>
                          <a:latin typeface="Calibri" panose="020F0502020204030204" pitchFamily="34" charset="0"/>
                        </a:rPr>
                        <a:t>Variación % Febrero 2019 - 2018</a:t>
                      </a:r>
                    </a:p>
                  </a:txBody>
                  <a:tcPr marL="6695" marR="6695" marT="6695"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300" b="0" i="0" u="none" strike="noStrike">
                          <a:effectLst/>
                          <a:latin typeface="Calibri" panose="020F0502020204030204" pitchFamily="34" charset="0"/>
                        </a:rPr>
                        <a:t> </a:t>
                      </a:r>
                    </a:p>
                  </a:txBody>
                  <a:tcPr marL="6695" marR="6695" marT="6695" marB="0" anchor="ctr">
                    <a:lnL>
                      <a:noFill/>
                    </a:lnL>
                    <a:lnR>
                      <a:noFill/>
                    </a:lnR>
                    <a:lnT>
                      <a:noFill/>
                    </a:lnT>
                    <a:lnB>
                      <a:noFill/>
                    </a:lnB>
                    <a:solidFill>
                      <a:srgbClr val="DBDBDB"/>
                    </a:solidFill>
                  </a:tcPr>
                </a:tc>
                <a:tc>
                  <a:txBody>
                    <a:bodyPr/>
                    <a:lstStyle/>
                    <a:p>
                      <a:pPr algn="ctr" fontAlgn="ctr"/>
                      <a:r>
                        <a:rPr lang="es-CO" sz="1300" b="0" i="0" u="none" strike="noStrike">
                          <a:effectLst/>
                          <a:latin typeface="Calibri" panose="020F0502020204030204" pitchFamily="34" charset="0"/>
                        </a:rPr>
                        <a:t>Variación % Feb - Dic 2019-2018</a:t>
                      </a:r>
                    </a:p>
                  </a:txBody>
                  <a:tcPr marL="6695" marR="6695" marT="6695"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474124382"/>
                  </a:ext>
                </a:extLst>
              </a:tr>
              <a:tr h="235122">
                <a:tc>
                  <a:txBody>
                    <a:bodyPr/>
                    <a:lstStyle/>
                    <a:p>
                      <a:pPr algn="l" fontAlgn="ctr"/>
                      <a:r>
                        <a:rPr lang="es-CO" sz="1300" b="1" i="0" u="none" strike="noStrike">
                          <a:effectLst/>
                          <a:latin typeface="Calibri" panose="020F0502020204030204" pitchFamily="34" charset="0"/>
                        </a:rPr>
                        <a:t>PASIVO CORRIENTE</a:t>
                      </a:r>
                    </a:p>
                  </a:txBody>
                  <a:tcPr marL="6695" marR="6695" marT="6695"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6695" marR="6695" marT="669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s-CO" sz="1300" b="0"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6695" marR="6695" marT="669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300" b="1"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6695" marR="6695" marT="669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300" b="1"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6695" marR="6695" marT="669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300" b="1"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6695" marR="6695" marT="6695"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655098705"/>
                  </a:ext>
                </a:extLst>
              </a:tr>
              <a:tr h="235122">
                <a:tc>
                  <a:txBody>
                    <a:bodyPr/>
                    <a:lstStyle/>
                    <a:p>
                      <a:pPr algn="l" fontAlgn="ctr"/>
                      <a:r>
                        <a:rPr lang="es-CO" sz="1300" b="0" i="0" u="none" strike="noStrike">
                          <a:effectLst/>
                          <a:latin typeface="Calibri" panose="020F0502020204030204" pitchFamily="34" charset="0"/>
                        </a:rPr>
                        <a:t>Cuentas por Pagar</a:t>
                      </a:r>
                    </a:p>
                  </a:txBody>
                  <a:tcPr marL="6695" marR="6695" marT="6695"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3,282</a:t>
                      </a:r>
                    </a:p>
                  </a:txBody>
                  <a:tcPr marL="6695" marR="6695" marT="6695"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2,920</a:t>
                      </a:r>
                    </a:p>
                  </a:txBody>
                  <a:tcPr marL="6695" marR="6695" marT="6695"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2,218</a:t>
                      </a:r>
                    </a:p>
                  </a:txBody>
                  <a:tcPr marL="6695" marR="6695" marT="6695"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12</a:t>
                      </a:r>
                    </a:p>
                  </a:txBody>
                  <a:tcPr marL="6695" marR="6695" marT="6695"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48</a:t>
                      </a:r>
                    </a:p>
                  </a:txBody>
                  <a:tcPr marL="6695" marR="6695" marT="6695" marB="0" anchor="ctr">
                    <a:lnL>
                      <a:noFill/>
                    </a:lnL>
                    <a:lnR>
                      <a:noFill/>
                    </a:lnR>
                    <a:lnT>
                      <a:noFill/>
                    </a:lnT>
                    <a:lnB>
                      <a:noFill/>
                    </a:lnB>
                  </a:tcPr>
                </a:tc>
                <a:extLst>
                  <a:ext uri="{0D108BD9-81ED-4DB2-BD59-A6C34878D82A}">
                    <a16:rowId xmlns:a16="http://schemas.microsoft.com/office/drawing/2014/main" val="4011744871"/>
                  </a:ext>
                </a:extLst>
              </a:tr>
              <a:tr h="235122">
                <a:tc>
                  <a:txBody>
                    <a:bodyPr/>
                    <a:lstStyle/>
                    <a:p>
                      <a:pPr algn="l" fontAlgn="ctr"/>
                      <a:r>
                        <a:rPr lang="es-CO" sz="1300" b="0" i="0" u="none" strike="noStrike">
                          <a:effectLst/>
                          <a:latin typeface="Calibri" panose="020F0502020204030204" pitchFamily="34" charset="0"/>
                        </a:rPr>
                        <a:t>Beneficios a los empleados Corto Plazo</a:t>
                      </a:r>
                    </a:p>
                  </a:txBody>
                  <a:tcPr marL="6695" marR="6695" marT="6695"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1,391</a:t>
                      </a:r>
                    </a:p>
                  </a:txBody>
                  <a:tcPr marL="6695" marR="6695" marT="6695"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1,170</a:t>
                      </a:r>
                    </a:p>
                  </a:txBody>
                  <a:tcPr marL="6695" marR="6695" marT="6695"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2,277</a:t>
                      </a:r>
                    </a:p>
                  </a:txBody>
                  <a:tcPr marL="6695" marR="6695" marT="6695"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19</a:t>
                      </a:r>
                    </a:p>
                  </a:txBody>
                  <a:tcPr marL="6695" marR="6695" marT="6695"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-39</a:t>
                      </a:r>
                    </a:p>
                  </a:txBody>
                  <a:tcPr marL="6695" marR="6695" marT="6695" marB="0" anchor="ctr">
                    <a:lnL>
                      <a:noFill/>
                    </a:lnL>
                    <a:lnR>
                      <a:noFill/>
                    </a:lnR>
                    <a:lnT>
                      <a:noFill/>
                    </a:lnT>
                    <a:lnB>
                      <a:noFill/>
                    </a:lnB>
                  </a:tcPr>
                </a:tc>
                <a:extLst>
                  <a:ext uri="{0D108BD9-81ED-4DB2-BD59-A6C34878D82A}">
                    <a16:rowId xmlns:a16="http://schemas.microsoft.com/office/drawing/2014/main" val="2897058316"/>
                  </a:ext>
                </a:extLst>
              </a:tr>
              <a:tr h="235122">
                <a:tc>
                  <a:txBody>
                    <a:bodyPr/>
                    <a:lstStyle/>
                    <a:p>
                      <a:pPr algn="l" fontAlgn="ctr"/>
                      <a:r>
                        <a:rPr lang="es-CO" sz="1300" b="0" i="0" u="none" strike="noStrike">
                          <a:effectLst/>
                          <a:latin typeface="Calibri" panose="020F0502020204030204" pitchFamily="34" charset="0"/>
                        </a:rPr>
                        <a:t>Provisiones</a:t>
                      </a:r>
                    </a:p>
                  </a:txBody>
                  <a:tcPr marL="6695" marR="6695" marT="6695" marB="0" anchor="ctr">
                    <a:lnL>
                      <a:noFill/>
                    </a:lnL>
                    <a:lnR>
                      <a:noFill/>
                    </a:lnR>
                    <a:lnT>
                      <a:noFill/>
                    </a:lnT>
                    <a:lnB>
                      <a:noFill/>
                    </a:lnB>
                  </a:tcPr>
                </a:tc>
                <a:tc>
                  <a:txBody>
                    <a:bodyPr/>
                    <a:lstStyle/>
                    <a:p>
                      <a:pPr algn="r" fontAlgn="ctr"/>
                      <a:r>
                        <a:rPr lang="es-CO" sz="1300" b="0" i="0" u="none" strike="noStrike" dirty="0">
                          <a:effectLst/>
                          <a:latin typeface="Calibri" panose="020F0502020204030204" pitchFamily="34" charset="0"/>
                        </a:rPr>
                        <a:t>91</a:t>
                      </a:r>
                    </a:p>
                  </a:txBody>
                  <a:tcPr marL="6695" marR="6695" marT="6695"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91</a:t>
                      </a:r>
                    </a:p>
                  </a:txBody>
                  <a:tcPr marL="6695" marR="6695" marT="6695"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91</a:t>
                      </a:r>
                    </a:p>
                  </a:txBody>
                  <a:tcPr marL="6695" marR="6695" marT="6695"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0</a:t>
                      </a:r>
                    </a:p>
                  </a:txBody>
                  <a:tcPr marL="6695" marR="6695" marT="6695"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0</a:t>
                      </a:r>
                    </a:p>
                  </a:txBody>
                  <a:tcPr marL="6695" marR="6695" marT="6695" marB="0" anchor="ctr">
                    <a:lnL>
                      <a:noFill/>
                    </a:lnL>
                    <a:lnR>
                      <a:noFill/>
                    </a:lnR>
                    <a:lnT>
                      <a:noFill/>
                    </a:lnT>
                    <a:lnB>
                      <a:noFill/>
                    </a:lnB>
                  </a:tcPr>
                </a:tc>
                <a:extLst>
                  <a:ext uri="{0D108BD9-81ED-4DB2-BD59-A6C34878D82A}">
                    <a16:rowId xmlns:a16="http://schemas.microsoft.com/office/drawing/2014/main" val="490007667"/>
                  </a:ext>
                </a:extLst>
              </a:tr>
              <a:tr h="235122">
                <a:tc>
                  <a:txBody>
                    <a:bodyPr/>
                    <a:lstStyle/>
                    <a:p>
                      <a:pPr algn="l" fontAlgn="ctr"/>
                      <a:r>
                        <a:rPr lang="es-CO" sz="1300" b="0" i="0" u="none" strike="noStrike">
                          <a:effectLst/>
                          <a:latin typeface="Calibri" panose="020F0502020204030204" pitchFamily="34" charset="0"/>
                        </a:rPr>
                        <a:t>Otros pasivos</a:t>
                      </a:r>
                    </a:p>
                  </a:txBody>
                  <a:tcPr marL="6695" marR="6695" marT="6695"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8,431</a:t>
                      </a:r>
                    </a:p>
                  </a:txBody>
                  <a:tcPr marL="6695" marR="6695" marT="669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7,208</a:t>
                      </a:r>
                    </a:p>
                  </a:txBody>
                  <a:tcPr marL="6695" marR="6695" marT="669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300" b="1" i="0" u="none" strike="noStrike">
                        <a:effectLst/>
                        <a:latin typeface="Calibri" panose="020F0502020204030204" pitchFamily="34" charset="0"/>
                      </a:endParaRPr>
                    </a:p>
                  </a:txBody>
                  <a:tcPr marL="6695" marR="6695" marT="669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r>
                        <a:rPr lang="es-CO" sz="1300" b="0" i="0" u="none" strike="noStrike">
                          <a:effectLst/>
                          <a:latin typeface="Calibri" panose="020F0502020204030204" pitchFamily="34" charset="0"/>
                        </a:rPr>
                        <a:t>7,217</a:t>
                      </a:r>
                    </a:p>
                  </a:txBody>
                  <a:tcPr marL="6695" marR="6695" marT="669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300" b="1"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17</a:t>
                      </a:r>
                    </a:p>
                  </a:txBody>
                  <a:tcPr marL="6695" marR="6695" marT="669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17</a:t>
                      </a:r>
                    </a:p>
                  </a:txBody>
                  <a:tcPr marL="6695" marR="6695" marT="6695"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71285986"/>
                  </a:ext>
                </a:extLst>
              </a:tr>
              <a:tr h="235122">
                <a:tc>
                  <a:txBody>
                    <a:bodyPr/>
                    <a:lstStyle/>
                    <a:p>
                      <a:pPr algn="l" fontAlgn="ctr"/>
                      <a:r>
                        <a:rPr lang="es-CO" sz="1300" b="1" i="0" u="none" strike="noStrike">
                          <a:effectLst/>
                          <a:latin typeface="Calibri" panose="020F0502020204030204" pitchFamily="34" charset="0"/>
                        </a:rPr>
                        <a:t>TOTAL PASIVO CORRIENTE</a:t>
                      </a:r>
                    </a:p>
                  </a:txBody>
                  <a:tcPr marL="6695" marR="6695" marT="6695" marB="0" anchor="ctr">
                    <a:lnL>
                      <a:noFill/>
                    </a:lnL>
                    <a:lnR>
                      <a:noFill/>
                    </a:lnR>
                    <a:lnT>
                      <a:noFill/>
                    </a:lnT>
                    <a:lnB>
                      <a:noFill/>
                    </a:lnB>
                  </a:tcPr>
                </a:tc>
                <a:tc>
                  <a:txBody>
                    <a:bodyPr/>
                    <a:lstStyle/>
                    <a:p>
                      <a:pPr algn="r" fontAlgn="ctr"/>
                      <a:r>
                        <a:rPr lang="es-CO" sz="1300" b="1" i="0" u="none" strike="noStrike">
                          <a:effectLst/>
                          <a:latin typeface="Calibri" panose="020F0502020204030204" pitchFamily="34" charset="0"/>
                        </a:rPr>
                        <a:t>13,195</a:t>
                      </a:r>
                    </a:p>
                  </a:txBody>
                  <a:tcPr marL="6695" marR="6695" marT="669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300" b="1"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300" b="1" i="0" u="none" strike="noStrike">
                          <a:effectLst/>
                          <a:latin typeface="Calibri" panose="020F0502020204030204" pitchFamily="34" charset="0"/>
                        </a:rPr>
                        <a:t>11,388</a:t>
                      </a:r>
                    </a:p>
                  </a:txBody>
                  <a:tcPr marL="6695" marR="6695" marT="669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300" b="1" i="0" u="none" strike="noStrike">
                          <a:effectLst/>
                          <a:latin typeface="Calibri" panose="020F0502020204030204" pitchFamily="34" charset="0"/>
                        </a:rPr>
                        <a:t> </a:t>
                      </a:r>
                    </a:p>
                  </a:txBody>
                  <a:tcPr marL="6695" marR="6695" marT="669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300" b="1" i="0" u="none" strike="noStrike">
                          <a:effectLst/>
                          <a:latin typeface="Calibri" panose="020F0502020204030204" pitchFamily="34" charset="0"/>
                        </a:rPr>
                        <a:t>11,802</a:t>
                      </a:r>
                    </a:p>
                  </a:txBody>
                  <a:tcPr marL="6695" marR="6695" marT="669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300" b="1" i="0" u="none" strike="noStrike">
                          <a:effectLst/>
                          <a:latin typeface="Calibri" panose="020F0502020204030204" pitchFamily="34" charset="0"/>
                        </a:rPr>
                        <a:t>16</a:t>
                      </a:r>
                    </a:p>
                  </a:txBody>
                  <a:tcPr marL="6695" marR="6695" marT="669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300" b="1"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300" b="1" i="0" u="none" strike="noStrike">
                          <a:effectLst/>
                          <a:latin typeface="Calibri" panose="020F0502020204030204" pitchFamily="34" charset="0"/>
                        </a:rPr>
                        <a:t>12</a:t>
                      </a:r>
                    </a:p>
                  </a:txBody>
                  <a:tcPr marL="6695" marR="6695" marT="669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81032906"/>
                  </a:ext>
                </a:extLst>
              </a:tr>
              <a:tr h="214707">
                <a:tc>
                  <a:txBody>
                    <a:bodyPr/>
                    <a:lstStyle/>
                    <a:p>
                      <a:pPr algn="l" fontAlgn="ctr"/>
                      <a:endParaRPr lang="es-CO" sz="1300" b="1" i="0" u="none" strike="noStrike" dirty="0">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6695" marR="6695" marT="669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6695" marR="6695" marT="669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300" b="1" i="0" u="none" strike="noStrike">
                        <a:effectLst/>
                        <a:latin typeface="Calibri" panose="020F0502020204030204" pitchFamily="34" charset="0"/>
                      </a:endParaRPr>
                    </a:p>
                  </a:txBody>
                  <a:tcPr marL="6695" marR="6695" marT="669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300" b="0" i="0" u="none" strike="noStrike">
                        <a:effectLst/>
                        <a:latin typeface="Calibri" panose="020F0502020204030204" pitchFamily="34" charset="0"/>
                      </a:endParaRPr>
                    </a:p>
                  </a:txBody>
                  <a:tcPr marL="6695" marR="6695" marT="669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300" b="1"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0</a:t>
                      </a:r>
                    </a:p>
                  </a:txBody>
                  <a:tcPr marL="6695" marR="6695" marT="669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0</a:t>
                      </a:r>
                    </a:p>
                  </a:txBody>
                  <a:tcPr marL="6695" marR="6695" marT="669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15622561"/>
                  </a:ext>
                </a:extLst>
              </a:tr>
              <a:tr h="214707">
                <a:tc>
                  <a:txBody>
                    <a:bodyPr/>
                    <a:lstStyle/>
                    <a:p>
                      <a:pPr algn="l" fontAlgn="ctr"/>
                      <a:r>
                        <a:rPr lang="es-CO" sz="1300" b="1" i="0" u="none" strike="noStrike">
                          <a:effectLst/>
                          <a:latin typeface="Calibri" panose="020F0502020204030204" pitchFamily="34" charset="0"/>
                        </a:rPr>
                        <a:t>TOTAL PASIVO</a:t>
                      </a:r>
                    </a:p>
                  </a:txBody>
                  <a:tcPr marL="6695" marR="6695" marT="6695"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13,195</a:t>
                      </a:r>
                    </a:p>
                  </a:txBody>
                  <a:tcPr marL="6695" marR="6695" marT="669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300" b="1" i="0" u="none" strike="noStrike">
                          <a:effectLst/>
                          <a:latin typeface="Calibri" panose="020F0502020204030204" pitchFamily="34" charset="0"/>
                        </a:rPr>
                        <a:t> </a:t>
                      </a:r>
                    </a:p>
                  </a:txBody>
                  <a:tcPr marL="6695" marR="6695" marT="6695"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11,388</a:t>
                      </a:r>
                    </a:p>
                  </a:txBody>
                  <a:tcPr marL="6695" marR="6695" marT="669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300" b="0" i="0" u="none" strike="noStrike">
                          <a:effectLst/>
                          <a:latin typeface="Calibri" panose="020F0502020204030204" pitchFamily="34" charset="0"/>
                        </a:rPr>
                        <a:t> </a:t>
                      </a:r>
                    </a:p>
                  </a:txBody>
                  <a:tcPr marL="6695" marR="6695" marT="6695"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11,802</a:t>
                      </a:r>
                    </a:p>
                  </a:txBody>
                  <a:tcPr marL="6695" marR="6695" marT="669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300" b="0" i="0" u="none" strike="noStrike">
                          <a:effectLst/>
                          <a:latin typeface="Calibri" panose="020F0502020204030204" pitchFamily="34" charset="0"/>
                        </a:rPr>
                        <a:t> </a:t>
                      </a:r>
                    </a:p>
                  </a:txBody>
                  <a:tcPr marL="6695" marR="6695" marT="6695"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16</a:t>
                      </a:r>
                    </a:p>
                  </a:txBody>
                  <a:tcPr marL="6695" marR="6695" marT="669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300" b="1" i="0" u="none" strike="noStrike">
                          <a:effectLst/>
                          <a:latin typeface="Calibri" panose="020F0502020204030204" pitchFamily="34" charset="0"/>
                        </a:rPr>
                        <a:t> </a:t>
                      </a:r>
                    </a:p>
                  </a:txBody>
                  <a:tcPr marL="6695" marR="6695" marT="6695"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12</a:t>
                      </a:r>
                    </a:p>
                  </a:txBody>
                  <a:tcPr marL="6695" marR="6695" marT="669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3304675343"/>
                  </a:ext>
                </a:extLst>
              </a:tr>
              <a:tr h="214707">
                <a:tc>
                  <a:txBody>
                    <a:bodyPr/>
                    <a:lstStyle/>
                    <a:p>
                      <a:pPr algn="l" fontAlgn="ctr"/>
                      <a:endParaRPr lang="es-CO" sz="1300" b="1"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6695" marR="6695" marT="6695"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ctr" fontAlgn="ctr"/>
                      <a:endParaRPr lang="es-CO" sz="1300" b="0"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6695" marR="6695" marT="6695"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300" b="1"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6695" marR="6695" marT="6695"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300" b="1"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6695" marR="6695" marT="6695"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300" b="1"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6695" marR="6695" marT="6695" marB="0" anchor="ctr">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559017132"/>
                  </a:ext>
                </a:extLst>
              </a:tr>
              <a:tr h="235122">
                <a:tc>
                  <a:txBody>
                    <a:bodyPr/>
                    <a:lstStyle/>
                    <a:p>
                      <a:pPr algn="ctr" fontAlgn="ctr"/>
                      <a:r>
                        <a:rPr lang="es-CO" sz="1300" b="1" i="0" u="none" strike="noStrike">
                          <a:effectLst/>
                          <a:latin typeface="Calibri" panose="020F0502020204030204" pitchFamily="34" charset="0"/>
                        </a:rPr>
                        <a:t>PATRIMONIO</a:t>
                      </a:r>
                    </a:p>
                  </a:txBody>
                  <a:tcPr marL="6695" marR="6695" marT="6695"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6695" marR="6695" marT="6695" marB="0" anchor="ctr">
                    <a:lnL>
                      <a:noFill/>
                    </a:lnL>
                    <a:lnR>
                      <a:noFill/>
                    </a:lnR>
                    <a:lnT>
                      <a:noFill/>
                    </a:lnT>
                    <a:lnB>
                      <a:noFill/>
                    </a:lnB>
                  </a:tcPr>
                </a:tc>
                <a:extLst>
                  <a:ext uri="{0D108BD9-81ED-4DB2-BD59-A6C34878D82A}">
                    <a16:rowId xmlns:a16="http://schemas.microsoft.com/office/drawing/2014/main" val="1990470256"/>
                  </a:ext>
                </a:extLst>
              </a:tr>
              <a:tr h="235122">
                <a:tc>
                  <a:txBody>
                    <a:bodyPr/>
                    <a:lstStyle/>
                    <a:p>
                      <a:pPr algn="l" fontAlgn="ctr"/>
                      <a:r>
                        <a:rPr lang="es-CO" sz="1300" b="0" i="0" u="none" strike="noStrike">
                          <a:effectLst/>
                          <a:latin typeface="Calibri" panose="020F0502020204030204" pitchFamily="34" charset="0"/>
                        </a:rPr>
                        <a:t>Capital Suscrito y Pagado</a:t>
                      </a:r>
                    </a:p>
                  </a:txBody>
                  <a:tcPr marL="6695" marR="6695" marT="6695"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17,430</a:t>
                      </a:r>
                    </a:p>
                  </a:txBody>
                  <a:tcPr marL="6695" marR="6695" marT="6695"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17,430</a:t>
                      </a:r>
                    </a:p>
                  </a:txBody>
                  <a:tcPr marL="6695" marR="6695" marT="6695"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17,430</a:t>
                      </a:r>
                    </a:p>
                  </a:txBody>
                  <a:tcPr marL="6695" marR="6695" marT="6695"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0</a:t>
                      </a:r>
                    </a:p>
                  </a:txBody>
                  <a:tcPr marL="6695" marR="6695" marT="6695"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0</a:t>
                      </a:r>
                    </a:p>
                  </a:txBody>
                  <a:tcPr marL="6695" marR="6695" marT="6695" marB="0" anchor="ctr">
                    <a:lnL>
                      <a:noFill/>
                    </a:lnL>
                    <a:lnR>
                      <a:noFill/>
                    </a:lnR>
                    <a:lnT>
                      <a:noFill/>
                    </a:lnT>
                    <a:lnB>
                      <a:noFill/>
                    </a:lnB>
                  </a:tcPr>
                </a:tc>
                <a:extLst>
                  <a:ext uri="{0D108BD9-81ED-4DB2-BD59-A6C34878D82A}">
                    <a16:rowId xmlns:a16="http://schemas.microsoft.com/office/drawing/2014/main" val="3077490471"/>
                  </a:ext>
                </a:extLst>
              </a:tr>
              <a:tr h="235122">
                <a:tc>
                  <a:txBody>
                    <a:bodyPr/>
                    <a:lstStyle/>
                    <a:p>
                      <a:pPr algn="l" fontAlgn="ctr"/>
                      <a:r>
                        <a:rPr lang="es-CO" sz="1300" b="0" i="0" u="none" strike="noStrike">
                          <a:effectLst/>
                          <a:latin typeface="Calibri" panose="020F0502020204030204" pitchFamily="34" charset="0"/>
                        </a:rPr>
                        <a:t>Reservas</a:t>
                      </a:r>
                    </a:p>
                  </a:txBody>
                  <a:tcPr marL="6695" marR="6695" marT="6695"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554</a:t>
                      </a:r>
                    </a:p>
                  </a:txBody>
                  <a:tcPr marL="6695" marR="6695" marT="6695"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499</a:t>
                      </a:r>
                    </a:p>
                  </a:txBody>
                  <a:tcPr marL="6695" marR="6695" marT="6695"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554</a:t>
                      </a:r>
                    </a:p>
                  </a:txBody>
                  <a:tcPr marL="6695" marR="6695" marT="6695"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11</a:t>
                      </a:r>
                    </a:p>
                  </a:txBody>
                  <a:tcPr marL="6695" marR="6695" marT="6695"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0</a:t>
                      </a:r>
                    </a:p>
                  </a:txBody>
                  <a:tcPr marL="6695" marR="6695" marT="6695" marB="0" anchor="ctr">
                    <a:lnL>
                      <a:noFill/>
                    </a:lnL>
                    <a:lnR>
                      <a:noFill/>
                    </a:lnR>
                    <a:lnT>
                      <a:noFill/>
                    </a:lnT>
                    <a:lnB>
                      <a:noFill/>
                    </a:lnB>
                  </a:tcPr>
                </a:tc>
                <a:extLst>
                  <a:ext uri="{0D108BD9-81ED-4DB2-BD59-A6C34878D82A}">
                    <a16:rowId xmlns:a16="http://schemas.microsoft.com/office/drawing/2014/main" val="1235710069"/>
                  </a:ext>
                </a:extLst>
              </a:tr>
              <a:tr h="228103">
                <a:tc>
                  <a:txBody>
                    <a:bodyPr/>
                    <a:lstStyle/>
                    <a:p>
                      <a:pPr algn="l" fontAlgn="ctr"/>
                      <a:r>
                        <a:rPr lang="es-CO" sz="1300" b="0" i="0" u="none" strike="noStrike">
                          <a:effectLst/>
                          <a:latin typeface="Calibri" panose="020F0502020204030204" pitchFamily="34" charset="0"/>
                        </a:rPr>
                        <a:t>Resultados Ejercicio Anterior</a:t>
                      </a:r>
                    </a:p>
                  </a:txBody>
                  <a:tcPr marL="6695" marR="6695" marT="6695"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406</a:t>
                      </a:r>
                    </a:p>
                  </a:txBody>
                  <a:tcPr marL="6695" marR="6695" marT="6695"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551</a:t>
                      </a:r>
                    </a:p>
                  </a:txBody>
                  <a:tcPr marL="6695" marR="6695" marT="6695"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28</a:t>
                      </a:r>
                    </a:p>
                  </a:txBody>
                  <a:tcPr marL="6695" marR="6695" marT="6695"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-26</a:t>
                      </a:r>
                    </a:p>
                  </a:txBody>
                  <a:tcPr marL="6695" marR="6695" marT="6695"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1,350</a:t>
                      </a:r>
                    </a:p>
                  </a:txBody>
                  <a:tcPr marL="6695" marR="6695" marT="6695" marB="0" anchor="ctr">
                    <a:lnL>
                      <a:noFill/>
                    </a:lnL>
                    <a:lnR>
                      <a:noFill/>
                    </a:lnR>
                    <a:lnT>
                      <a:noFill/>
                    </a:lnT>
                    <a:lnB>
                      <a:noFill/>
                    </a:lnB>
                  </a:tcPr>
                </a:tc>
                <a:extLst>
                  <a:ext uri="{0D108BD9-81ED-4DB2-BD59-A6C34878D82A}">
                    <a16:rowId xmlns:a16="http://schemas.microsoft.com/office/drawing/2014/main" val="2563782530"/>
                  </a:ext>
                </a:extLst>
              </a:tr>
              <a:tr h="228103">
                <a:tc>
                  <a:txBody>
                    <a:bodyPr/>
                    <a:lstStyle/>
                    <a:p>
                      <a:pPr algn="l" fontAlgn="ctr"/>
                      <a:r>
                        <a:rPr lang="es-CO" sz="1300" b="0" i="0" u="none" strike="noStrike">
                          <a:effectLst/>
                          <a:latin typeface="Calibri" panose="020F0502020204030204" pitchFamily="34" charset="0"/>
                        </a:rPr>
                        <a:t>Resultados Acumulados por Correccion</a:t>
                      </a:r>
                    </a:p>
                  </a:txBody>
                  <a:tcPr marL="6695" marR="6695" marT="6695"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61</a:t>
                      </a:r>
                    </a:p>
                  </a:txBody>
                  <a:tcPr marL="6695" marR="6695" marT="6695"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0</a:t>
                      </a:r>
                    </a:p>
                  </a:txBody>
                  <a:tcPr marL="6695" marR="6695" marT="6695"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0</a:t>
                      </a:r>
                    </a:p>
                  </a:txBody>
                  <a:tcPr marL="6695" marR="6695" marT="6695"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0</a:t>
                      </a:r>
                    </a:p>
                  </a:txBody>
                  <a:tcPr marL="6695" marR="6695" marT="6695"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0</a:t>
                      </a:r>
                    </a:p>
                  </a:txBody>
                  <a:tcPr marL="6695" marR="6695" marT="6695" marB="0" anchor="ctr">
                    <a:lnL>
                      <a:noFill/>
                    </a:lnL>
                    <a:lnR>
                      <a:noFill/>
                    </a:lnR>
                    <a:lnT>
                      <a:noFill/>
                    </a:lnT>
                    <a:lnB>
                      <a:noFill/>
                    </a:lnB>
                  </a:tcPr>
                </a:tc>
                <a:extLst>
                  <a:ext uri="{0D108BD9-81ED-4DB2-BD59-A6C34878D82A}">
                    <a16:rowId xmlns:a16="http://schemas.microsoft.com/office/drawing/2014/main" val="3619346914"/>
                  </a:ext>
                </a:extLst>
              </a:tr>
              <a:tr h="235122">
                <a:tc>
                  <a:txBody>
                    <a:bodyPr/>
                    <a:lstStyle/>
                    <a:p>
                      <a:pPr algn="l" fontAlgn="ctr"/>
                      <a:r>
                        <a:rPr lang="es-CO" sz="1300" b="0" i="0" u="none" strike="noStrike" dirty="0">
                          <a:effectLst/>
                          <a:latin typeface="Calibri" panose="020F0502020204030204" pitchFamily="34" charset="0"/>
                        </a:rPr>
                        <a:t>Resultado del Ejercicio</a:t>
                      </a:r>
                    </a:p>
                  </a:txBody>
                  <a:tcPr marL="6695" marR="6695" marT="6695"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1,420</a:t>
                      </a:r>
                    </a:p>
                  </a:txBody>
                  <a:tcPr marL="6695" marR="6695" marT="6695"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74</a:t>
                      </a:r>
                    </a:p>
                  </a:txBody>
                  <a:tcPr marL="6695" marR="6695" marT="6695"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378</a:t>
                      </a:r>
                    </a:p>
                  </a:txBody>
                  <a:tcPr marL="6695" marR="6695" marT="6695"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1,819</a:t>
                      </a:r>
                    </a:p>
                  </a:txBody>
                  <a:tcPr marL="6695" marR="6695" marT="6695"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275</a:t>
                      </a:r>
                    </a:p>
                  </a:txBody>
                  <a:tcPr marL="6695" marR="6695" marT="6695" marB="0" anchor="ctr">
                    <a:lnL>
                      <a:noFill/>
                    </a:lnL>
                    <a:lnR>
                      <a:noFill/>
                    </a:lnR>
                    <a:lnT>
                      <a:noFill/>
                    </a:lnT>
                    <a:lnB>
                      <a:noFill/>
                    </a:lnB>
                  </a:tcPr>
                </a:tc>
                <a:extLst>
                  <a:ext uri="{0D108BD9-81ED-4DB2-BD59-A6C34878D82A}">
                    <a16:rowId xmlns:a16="http://schemas.microsoft.com/office/drawing/2014/main" val="2747972734"/>
                  </a:ext>
                </a:extLst>
              </a:tr>
              <a:tr h="235122">
                <a:tc>
                  <a:txBody>
                    <a:bodyPr/>
                    <a:lstStyle/>
                    <a:p>
                      <a:pPr algn="l" fontAlgn="ctr"/>
                      <a:r>
                        <a:rPr lang="es-CO" sz="1300" b="0" i="0" u="none" strike="noStrike">
                          <a:effectLst/>
                          <a:latin typeface="Calibri" panose="020F0502020204030204" pitchFamily="34" charset="0"/>
                        </a:rPr>
                        <a:t>Impactos por Transición</a:t>
                      </a:r>
                    </a:p>
                  </a:txBody>
                  <a:tcPr marL="6695" marR="6695" marT="6695"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( 126)</a:t>
                      </a:r>
                    </a:p>
                  </a:txBody>
                  <a:tcPr marL="6695" marR="6695" marT="669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( 126)</a:t>
                      </a:r>
                    </a:p>
                  </a:txBody>
                  <a:tcPr marL="6695" marR="6695" marT="669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300" b="1"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( 126)</a:t>
                      </a:r>
                    </a:p>
                  </a:txBody>
                  <a:tcPr marL="6695" marR="6695" marT="669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300" b="1"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0</a:t>
                      </a:r>
                    </a:p>
                  </a:txBody>
                  <a:tcPr marL="6695" marR="6695" marT="669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0</a:t>
                      </a:r>
                    </a:p>
                  </a:txBody>
                  <a:tcPr marL="6695" marR="6695" marT="6695"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26585918"/>
                  </a:ext>
                </a:extLst>
              </a:tr>
              <a:tr h="235122">
                <a:tc>
                  <a:txBody>
                    <a:bodyPr/>
                    <a:lstStyle/>
                    <a:p>
                      <a:pPr algn="l" fontAlgn="ctr"/>
                      <a:r>
                        <a:rPr lang="es-CO" sz="1300" b="1" i="0" u="none" strike="noStrike">
                          <a:effectLst/>
                          <a:latin typeface="Calibri" panose="020F0502020204030204" pitchFamily="34" charset="0"/>
                        </a:rPr>
                        <a:t>TOTAL PATRIMONIO</a:t>
                      </a:r>
                    </a:p>
                  </a:txBody>
                  <a:tcPr marL="6695" marR="6695" marT="6695"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19,745</a:t>
                      </a:r>
                    </a:p>
                  </a:txBody>
                  <a:tcPr marL="6695" marR="6695" marT="669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300" b="1" i="0" u="none" strike="noStrike">
                          <a:effectLst/>
                          <a:latin typeface="Calibri" panose="020F0502020204030204" pitchFamily="34" charset="0"/>
                        </a:rPr>
                        <a:t> </a:t>
                      </a:r>
                    </a:p>
                  </a:txBody>
                  <a:tcPr marL="6695" marR="6695" marT="6695"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18,428</a:t>
                      </a:r>
                    </a:p>
                  </a:txBody>
                  <a:tcPr marL="6695" marR="6695" marT="669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300" b="0" i="0" u="none" strike="noStrike">
                          <a:effectLst/>
                          <a:latin typeface="Calibri" panose="020F0502020204030204" pitchFamily="34" charset="0"/>
                        </a:rPr>
                        <a:t> </a:t>
                      </a:r>
                    </a:p>
                  </a:txBody>
                  <a:tcPr marL="6695" marR="6695" marT="6695"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18,264</a:t>
                      </a:r>
                    </a:p>
                  </a:txBody>
                  <a:tcPr marL="6695" marR="6695" marT="669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300" b="0" i="0" u="none" strike="noStrike">
                          <a:effectLst/>
                          <a:latin typeface="Calibri" panose="020F0502020204030204" pitchFamily="34" charset="0"/>
                        </a:rPr>
                        <a:t> </a:t>
                      </a:r>
                    </a:p>
                  </a:txBody>
                  <a:tcPr marL="6695" marR="6695" marT="6695"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7</a:t>
                      </a:r>
                    </a:p>
                  </a:txBody>
                  <a:tcPr marL="6695" marR="6695" marT="669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300" b="1" i="0" u="none" strike="noStrike">
                          <a:effectLst/>
                          <a:latin typeface="Calibri" panose="020F0502020204030204" pitchFamily="34" charset="0"/>
                        </a:rPr>
                        <a:t> </a:t>
                      </a:r>
                    </a:p>
                  </a:txBody>
                  <a:tcPr marL="6695" marR="6695" marT="6695"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8</a:t>
                      </a:r>
                    </a:p>
                  </a:txBody>
                  <a:tcPr marL="6695" marR="6695" marT="669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918848651"/>
                  </a:ext>
                </a:extLst>
              </a:tr>
              <a:tr h="214707">
                <a:tc>
                  <a:txBody>
                    <a:bodyPr/>
                    <a:lstStyle/>
                    <a:p>
                      <a:pPr algn="l" fontAlgn="ctr"/>
                      <a:endParaRPr lang="es-CO" sz="1300" b="0"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6695" marR="6695" marT="6695"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s-CO" sz="1300" b="0"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6695" marR="6695" marT="6695"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300" b="1"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6695" marR="6695" marT="6695"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300" b="1"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6695" marR="6695" marT="6695"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s-CO" sz="1300" b="0"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6695" marR="6695" marT="6695"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46035181"/>
                  </a:ext>
                </a:extLst>
              </a:tr>
              <a:tr h="235122">
                <a:tc>
                  <a:txBody>
                    <a:bodyPr/>
                    <a:lstStyle/>
                    <a:p>
                      <a:pPr algn="l" fontAlgn="ctr"/>
                      <a:r>
                        <a:rPr lang="es-CO" sz="1300" b="1" i="0" u="none" strike="noStrike">
                          <a:effectLst/>
                          <a:latin typeface="Calibri" panose="020F0502020204030204" pitchFamily="34" charset="0"/>
                        </a:rPr>
                        <a:t>TOTAL PASIVO Y PATRIMONIO</a:t>
                      </a:r>
                    </a:p>
                  </a:txBody>
                  <a:tcPr marL="6695" marR="6695" marT="6695"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32,939</a:t>
                      </a:r>
                    </a:p>
                  </a:txBody>
                  <a:tcPr marL="6695" marR="6695" marT="669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300" b="1" i="0" u="none" strike="noStrike">
                          <a:effectLst/>
                          <a:latin typeface="Calibri" panose="020F0502020204030204" pitchFamily="34" charset="0"/>
                        </a:rPr>
                        <a:t> </a:t>
                      </a:r>
                    </a:p>
                  </a:txBody>
                  <a:tcPr marL="6695" marR="6695" marT="6695"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29,816</a:t>
                      </a:r>
                    </a:p>
                  </a:txBody>
                  <a:tcPr marL="6695" marR="6695" marT="669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300" b="0" i="0" u="none" strike="noStrike">
                          <a:effectLst/>
                          <a:latin typeface="Calibri" panose="020F0502020204030204" pitchFamily="34" charset="0"/>
                        </a:rPr>
                        <a:t> </a:t>
                      </a:r>
                    </a:p>
                  </a:txBody>
                  <a:tcPr marL="6695" marR="6695" marT="6695"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30,067</a:t>
                      </a:r>
                    </a:p>
                  </a:txBody>
                  <a:tcPr marL="6695" marR="6695" marT="669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300" b="0" i="0" u="none" strike="noStrike">
                          <a:effectLst/>
                          <a:latin typeface="Calibri" panose="020F0502020204030204" pitchFamily="34" charset="0"/>
                        </a:rPr>
                        <a:t> </a:t>
                      </a:r>
                    </a:p>
                  </a:txBody>
                  <a:tcPr marL="6695" marR="6695" marT="6695"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10</a:t>
                      </a:r>
                    </a:p>
                  </a:txBody>
                  <a:tcPr marL="6695" marR="6695" marT="669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300" b="1" i="0" u="none" strike="noStrike">
                          <a:effectLst/>
                          <a:latin typeface="Calibri" panose="020F0502020204030204" pitchFamily="34" charset="0"/>
                        </a:rPr>
                        <a:t> </a:t>
                      </a:r>
                    </a:p>
                  </a:txBody>
                  <a:tcPr marL="6695" marR="6695" marT="6695" marB="0" anchor="ctr">
                    <a:lnL>
                      <a:noFill/>
                    </a:lnL>
                    <a:lnR>
                      <a:noFill/>
                    </a:lnR>
                    <a:lnT>
                      <a:noFill/>
                    </a:lnT>
                    <a:lnB>
                      <a:noFill/>
                    </a:lnB>
                    <a:solidFill>
                      <a:srgbClr val="DBDBDB"/>
                    </a:solidFill>
                  </a:tcPr>
                </a:tc>
                <a:tc>
                  <a:txBody>
                    <a:bodyPr/>
                    <a:lstStyle/>
                    <a:p>
                      <a:pPr algn="r" fontAlgn="ctr"/>
                      <a:r>
                        <a:rPr lang="es-CO" sz="1300" b="1" i="0" u="none" strike="noStrike" dirty="0">
                          <a:effectLst/>
                          <a:latin typeface="Calibri" panose="020F0502020204030204" pitchFamily="34" charset="0"/>
                        </a:rPr>
                        <a:t>-90</a:t>
                      </a:r>
                    </a:p>
                  </a:txBody>
                  <a:tcPr marL="6695" marR="6695" marT="669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406774084"/>
                  </a:ext>
                </a:extLst>
              </a:tr>
            </a:tbl>
          </a:graphicData>
        </a:graphic>
      </p:graphicFrame>
      <p:sp>
        <p:nvSpPr>
          <p:cNvPr id="10" name="Botón de acción: ir hacia delante o siguiente 9">
            <a:hlinkClick r:id="rId4" action="ppaction://hlinksldjump" highlightClick="1"/>
            <a:extLst>
              <a:ext uri="{FF2B5EF4-FFF2-40B4-BE49-F238E27FC236}">
                <a16:creationId xmlns:a16="http://schemas.microsoft.com/office/drawing/2014/main" id="{A0A57A23-DDB4-433A-BAB4-029987C401C5}"/>
              </a:ext>
            </a:extLst>
          </p:cNvPr>
          <p:cNvSpPr/>
          <p:nvPr/>
        </p:nvSpPr>
        <p:spPr>
          <a:xfrm>
            <a:off x="2457996" y="2294758"/>
            <a:ext cx="355600" cy="1460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2" name="Botón de acción: ir hacia delante o siguiente 11">
            <a:hlinkClick r:id="rId5" action="ppaction://hlinksldjump" highlightClick="1"/>
            <a:extLst>
              <a:ext uri="{FF2B5EF4-FFF2-40B4-BE49-F238E27FC236}">
                <a16:creationId xmlns:a16="http://schemas.microsoft.com/office/drawing/2014/main" id="{1B556D5F-8F83-487E-A39B-93CAD4D923D6}"/>
              </a:ext>
            </a:extLst>
          </p:cNvPr>
          <p:cNvSpPr/>
          <p:nvPr/>
        </p:nvSpPr>
        <p:spPr>
          <a:xfrm>
            <a:off x="2023265" y="2741045"/>
            <a:ext cx="355600" cy="1460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1" name="Botón de acción: ir hacia delante o siguiente 10">
            <a:hlinkClick r:id="rId5" action="ppaction://hlinksldjump" highlightClick="1"/>
            <a:extLst>
              <a:ext uri="{FF2B5EF4-FFF2-40B4-BE49-F238E27FC236}">
                <a16:creationId xmlns:a16="http://schemas.microsoft.com/office/drawing/2014/main" id="{86D2C9ED-9E91-4915-B3CA-938A547D369D}"/>
              </a:ext>
            </a:extLst>
          </p:cNvPr>
          <p:cNvSpPr/>
          <p:nvPr/>
        </p:nvSpPr>
        <p:spPr>
          <a:xfrm>
            <a:off x="3853243" y="2552287"/>
            <a:ext cx="355600" cy="1460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3" name="Botón de acción: ir hacia delante o siguiente 12">
            <a:hlinkClick r:id="rId6" action="ppaction://hlinksldjump" highlightClick="1"/>
            <a:extLst>
              <a:ext uri="{FF2B5EF4-FFF2-40B4-BE49-F238E27FC236}">
                <a16:creationId xmlns:a16="http://schemas.microsoft.com/office/drawing/2014/main" id="{37AF8EB9-3138-4F3C-AFD5-DD77A678DEB9}"/>
              </a:ext>
            </a:extLst>
          </p:cNvPr>
          <p:cNvSpPr/>
          <p:nvPr/>
        </p:nvSpPr>
        <p:spPr>
          <a:xfrm>
            <a:off x="2102396" y="2989181"/>
            <a:ext cx="355600" cy="1460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Tree>
    <p:extLst>
      <p:ext uri="{BB962C8B-B14F-4D97-AF65-F5344CB8AC3E}">
        <p14:creationId xmlns:p14="http://schemas.microsoft.com/office/powerpoint/2010/main" val="2864372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7304EFE3-98E5-46B8-AC3D-521DB0A1AE9C}"/>
              </a:ext>
            </a:extLst>
          </p:cNvPr>
          <p:cNvSpPr txBox="1">
            <a:spLocks/>
          </p:cNvSpPr>
          <p:nvPr/>
        </p:nvSpPr>
        <p:spPr>
          <a:xfrm>
            <a:off x="1391525" y="306362"/>
            <a:ext cx="7354887" cy="919163"/>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1600" dirty="0">
                <a:latin typeface="+mn-lt"/>
              </a:rPr>
              <a:t> </a:t>
            </a:r>
            <a:r>
              <a:rPr lang="es-CO" sz="1600" b="1" dirty="0">
                <a:solidFill>
                  <a:srgbClr val="293166"/>
                </a:solidFill>
                <a:latin typeface="+mn-lt"/>
                <a:ea typeface="+mn-ea"/>
                <a:cs typeface="Lato Regular"/>
              </a:rPr>
              <a:t>ESTADO DE RESULTADO INTEGRAL INDIVIDUAL</a:t>
            </a:r>
          </a:p>
          <a:p>
            <a:pPr algn="ctr">
              <a:defRPr/>
            </a:pPr>
            <a:r>
              <a:rPr lang="es-CO" sz="900" b="1" dirty="0">
                <a:solidFill>
                  <a:srgbClr val="293166"/>
                </a:solidFill>
                <a:cs typeface="Lato Regular"/>
              </a:rPr>
              <a:t>DEL 1° AL 28 DE FEBRERO DE 2019 Y DEL 1° AL 28 DE FEBRERO DE 2018</a:t>
            </a:r>
          </a:p>
          <a:p>
            <a:pPr algn="ctr">
              <a:defRPr/>
            </a:pPr>
            <a:r>
              <a:rPr lang="es-CO" sz="900" b="1" dirty="0">
                <a:solidFill>
                  <a:srgbClr val="293166"/>
                </a:solidFill>
                <a:latin typeface="+mn-lt"/>
                <a:ea typeface="+mn-ea"/>
                <a:cs typeface="Lato Regular"/>
              </a:rPr>
              <a:t>(cifras expresadas en millones de pesos)</a:t>
            </a:r>
          </a:p>
          <a:p>
            <a:pPr>
              <a:defRPr/>
            </a:pPr>
            <a:endParaRPr lang="es-CO" sz="1600" dirty="0">
              <a:solidFill>
                <a:srgbClr val="0070C0"/>
              </a:solidFill>
              <a:latin typeface="+mn-lt"/>
              <a:ea typeface="+mn-ea"/>
              <a:cs typeface="Lato Regular"/>
            </a:endParaRPr>
          </a:p>
        </p:txBody>
      </p:sp>
      <p:pic>
        <p:nvPicPr>
          <p:cNvPr id="14" name="Imagen 13">
            <a:extLst>
              <a:ext uri="{FF2B5EF4-FFF2-40B4-BE49-F238E27FC236}">
                <a16:creationId xmlns:a16="http://schemas.microsoft.com/office/drawing/2014/main" id="{DE0B302A-67AB-443B-BD76-7C9977D684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5" name="Imagen 14">
            <a:extLst>
              <a:ext uri="{FF2B5EF4-FFF2-40B4-BE49-F238E27FC236}">
                <a16:creationId xmlns:a16="http://schemas.microsoft.com/office/drawing/2014/main" id="{F0465F43-DEFE-4BDA-BFDE-E3FAA8E475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6" name="Rectángulo 15">
            <a:extLst>
              <a:ext uri="{FF2B5EF4-FFF2-40B4-BE49-F238E27FC236}">
                <a16:creationId xmlns:a16="http://schemas.microsoft.com/office/drawing/2014/main" id="{AF816BFD-AD1B-48C5-8B73-42226AF00784}"/>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7" name="CuadroTexto 16">
            <a:extLst>
              <a:ext uri="{FF2B5EF4-FFF2-40B4-BE49-F238E27FC236}">
                <a16:creationId xmlns:a16="http://schemas.microsoft.com/office/drawing/2014/main" id="{DC1B2133-2D03-4D3F-901A-F4208CC93B20}"/>
              </a:ext>
            </a:extLst>
          </p:cNvPr>
          <p:cNvSpPr txBox="1"/>
          <p:nvPr/>
        </p:nvSpPr>
        <p:spPr>
          <a:xfrm>
            <a:off x="6729354" y="6545361"/>
            <a:ext cx="5482385"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 </a:t>
            </a:r>
          </a:p>
        </p:txBody>
      </p:sp>
      <p:graphicFrame>
        <p:nvGraphicFramePr>
          <p:cNvPr id="3" name="Tabla 2">
            <a:extLst>
              <a:ext uri="{FF2B5EF4-FFF2-40B4-BE49-F238E27FC236}">
                <a16:creationId xmlns:a16="http://schemas.microsoft.com/office/drawing/2014/main" id="{94D668D1-4580-4243-ACC5-5741C321B71A}"/>
              </a:ext>
            </a:extLst>
          </p:cNvPr>
          <p:cNvGraphicFramePr>
            <a:graphicFrameLocks noGrp="1"/>
          </p:cNvGraphicFramePr>
          <p:nvPr>
            <p:extLst/>
          </p:nvPr>
        </p:nvGraphicFramePr>
        <p:xfrm>
          <a:off x="1391526" y="1033651"/>
          <a:ext cx="9335086" cy="5285712"/>
        </p:xfrm>
        <a:graphic>
          <a:graphicData uri="http://schemas.openxmlformats.org/drawingml/2006/table">
            <a:tbl>
              <a:tblPr/>
              <a:tblGrid>
                <a:gridCol w="3624045">
                  <a:extLst>
                    <a:ext uri="{9D8B030D-6E8A-4147-A177-3AD203B41FA5}">
                      <a16:colId xmlns:a16="http://schemas.microsoft.com/office/drawing/2014/main" val="900953891"/>
                    </a:ext>
                  </a:extLst>
                </a:gridCol>
                <a:gridCol w="112810">
                  <a:extLst>
                    <a:ext uri="{9D8B030D-6E8A-4147-A177-3AD203B41FA5}">
                      <a16:colId xmlns:a16="http://schemas.microsoft.com/office/drawing/2014/main" val="2943087485"/>
                    </a:ext>
                  </a:extLst>
                </a:gridCol>
                <a:gridCol w="70507">
                  <a:extLst>
                    <a:ext uri="{9D8B030D-6E8A-4147-A177-3AD203B41FA5}">
                      <a16:colId xmlns:a16="http://schemas.microsoft.com/office/drawing/2014/main" val="2380350612"/>
                    </a:ext>
                  </a:extLst>
                </a:gridCol>
                <a:gridCol w="1099904">
                  <a:extLst>
                    <a:ext uri="{9D8B030D-6E8A-4147-A177-3AD203B41FA5}">
                      <a16:colId xmlns:a16="http://schemas.microsoft.com/office/drawing/2014/main" val="2292469608"/>
                    </a:ext>
                  </a:extLst>
                </a:gridCol>
                <a:gridCol w="98709">
                  <a:extLst>
                    <a:ext uri="{9D8B030D-6E8A-4147-A177-3AD203B41FA5}">
                      <a16:colId xmlns:a16="http://schemas.microsoft.com/office/drawing/2014/main" val="4123793164"/>
                    </a:ext>
                  </a:extLst>
                </a:gridCol>
                <a:gridCol w="1114008">
                  <a:extLst>
                    <a:ext uri="{9D8B030D-6E8A-4147-A177-3AD203B41FA5}">
                      <a16:colId xmlns:a16="http://schemas.microsoft.com/office/drawing/2014/main" val="1632659948"/>
                    </a:ext>
                  </a:extLst>
                </a:gridCol>
                <a:gridCol w="98709">
                  <a:extLst>
                    <a:ext uri="{9D8B030D-6E8A-4147-A177-3AD203B41FA5}">
                      <a16:colId xmlns:a16="http://schemas.microsoft.com/office/drawing/2014/main" val="3044949851"/>
                    </a:ext>
                  </a:extLst>
                </a:gridCol>
                <a:gridCol w="1099904">
                  <a:extLst>
                    <a:ext uri="{9D8B030D-6E8A-4147-A177-3AD203B41FA5}">
                      <a16:colId xmlns:a16="http://schemas.microsoft.com/office/drawing/2014/main" val="1276335198"/>
                    </a:ext>
                  </a:extLst>
                </a:gridCol>
                <a:gridCol w="98709">
                  <a:extLst>
                    <a:ext uri="{9D8B030D-6E8A-4147-A177-3AD203B41FA5}">
                      <a16:colId xmlns:a16="http://schemas.microsoft.com/office/drawing/2014/main" val="440273905"/>
                    </a:ext>
                  </a:extLst>
                </a:gridCol>
                <a:gridCol w="874283">
                  <a:extLst>
                    <a:ext uri="{9D8B030D-6E8A-4147-A177-3AD203B41FA5}">
                      <a16:colId xmlns:a16="http://schemas.microsoft.com/office/drawing/2014/main" val="57204772"/>
                    </a:ext>
                  </a:extLst>
                </a:gridCol>
                <a:gridCol w="98709">
                  <a:extLst>
                    <a:ext uri="{9D8B030D-6E8A-4147-A177-3AD203B41FA5}">
                      <a16:colId xmlns:a16="http://schemas.microsoft.com/office/drawing/2014/main" val="2738772960"/>
                    </a:ext>
                  </a:extLst>
                </a:gridCol>
                <a:gridCol w="944789">
                  <a:extLst>
                    <a:ext uri="{9D8B030D-6E8A-4147-A177-3AD203B41FA5}">
                      <a16:colId xmlns:a16="http://schemas.microsoft.com/office/drawing/2014/main" val="3092734464"/>
                    </a:ext>
                  </a:extLst>
                </a:gridCol>
              </a:tblGrid>
              <a:tr h="426237">
                <a:tc>
                  <a:txBody>
                    <a:bodyPr/>
                    <a:lstStyle/>
                    <a:p>
                      <a:pPr algn="l" fontAlgn="b"/>
                      <a:r>
                        <a:rPr lang="es-CO" sz="1300" b="0" i="0" u="none" strike="noStrike">
                          <a:effectLst/>
                          <a:latin typeface="Calibri" panose="020F0502020204030204" pitchFamily="34" charset="0"/>
                        </a:rPr>
                        <a:t> </a:t>
                      </a:r>
                    </a:p>
                  </a:txBody>
                  <a:tcPr marL="5608" marR="5608" marT="5608" marB="0" anchor="b">
                    <a:lnL>
                      <a:noFill/>
                    </a:lnL>
                    <a:lnR>
                      <a:noFill/>
                    </a:lnR>
                    <a:lnT>
                      <a:noFill/>
                    </a:lnT>
                    <a:lnB>
                      <a:noFill/>
                    </a:lnB>
                    <a:solidFill>
                      <a:srgbClr val="DBDBDB"/>
                    </a:solidFill>
                  </a:tcPr>
                </a:tc>
                <a:tc>
                  <a:txBody>
                    <a:bodyPr/>
                    <a:lstStyle/>
                    <a:p>
                      <a:pPr algn="ctr" fontAlgn="b"/>
                      <a:r>
                        <a:rPr lang="es-CO" sz="1300" b="0" i="0" u="none" strike="noStrike">
                          <a:effectLst/>
                          <a:latin typeface="Calibri" panose="020F0502020204030204" pitchFamily="34" charset="0"/>
                        </a:rPr>
                        <a:t> </a:t>
                      </a:r>
                    </a:p>
                  </a:txBody>
                  <a:tcPr marL="5608" marR="5608" marT="5608" marB="0" anchor="b">
                    <a:lnL>
                      <a:noFill/>
                    </a:lnL>
                    <a:lnR>
                      <a:noFill/>
                    </a:lnR>
                    <a:lnT>
                      <a:noFill/>
                    </a:lnT>
                    <a:lnB>
                      <a:noFill/>
                    </a:lnB>
                    <a:solidFill>
                      <a:srgbClr val="DBDBDB"/>
                    </a:solidFill>
                  </a:tcPr>
                </a:tc>
                <a:tc>
                  <a:txBody>
                    <a:bodyPr/>
                    <a:lstStyle/>
                    <a:p>
                      <a:pPr algn="ctr" fontAlgn="b"/>
                      <a:r>
                        <a:rPr lang="es-CO" sz="1300" b="0" i="0" u="none" strike="noStrike">
                          <a:effectLst/>
                          <a:latin typeface="Calibri" panose="020F0502020204030204" pitchFamily="34" charset="0"/>
                        </a:rPr>
                        <a:t> </a:t>
                      </a:r>
                    </a:p>
                  </a:txBody>
                  <a:tcPr marL="5608" marR="5608" marT="5608" marB="0" anchor="b">
                    <a:lnL>
                      <a:noFill/>
                    </a:lnL>
                    <a:lnR>
                      <a:noFill/>
                    </a:lnR>
                    <a:lnT>
                      <a:noFill/>
                    </a:lnT>
                    <a:lnB>
                      <a:noFill/>
                    </a:lnB>
                    <a:solidFill>
                      <a:srgbClr val="DBDBDB"/>
                    </a:solidFill>
                  </a:tcPr>
                </a:tc>
                <a:tc>
                  <a:txBody>
                    <a:bodyPr/>
                    <a:lstStyle/>
                    <a:p>
                      <a:pPr algn="ctr" fontAlgn="ctr"/>
                      <a:r>
                        <a:rPr lang="es-CO" sz="1300" b="0" i="0" u="none" strike="noStrike">
                          <a:effectLst/>
                          <a:latin typeface="Calibri" panose="020F0502020204030204" pitchFamily="34" charset="0"/>
                        </a:rPr>
                        <a:t>28-Feb-2019</a:t>
                      </a:r>
                    </a:p>
                  </a:txBody>
                  <a:tcPr marL="5608" marR="5608" marT="5608"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300" b="0" i="0" u="none" strike="noStrike">
                          <a:effectLst/>
                          <a:latin typeface="Calibri" panose="020F0502020204030204" pitchFamily="34" charset="0"/>
                        </a:rPr>
                        <a:t> </a:t>
                      </a:r>
                    </a:p>
                  </a:txBody>
                  <a:tcPr marL="5608" marR="5608" marT="5608" marB="0" anchor="ctr">
                    <a:lnL>
                      <a:noFill/>
                    </a:lnL>
                    <a:lnR>
                      <a:noFill/>
                    </a:lnR>
                    <a:lnT>
                      <a:noFill/>
                    </a:lnT>
                    <a:lnB>
                      <a:noFill/>
                    </a:lnB>
                    <a:solidFill>
                      <a:srgbClr val="DBDBDB"/>
                    </a:solidFill>
                  </a:tcPr>
                </a:tc>
                <a:tc>
                  <a:txBody>
                    <a:bodyPr/>
                    <a:lstStyle/>
                    <a:p>
                      <a:pPr algn="ctr" fontAlgn="ctr"/>
                      <a:r>
                        <a:rPr lang="es-CO" sz="1300" b="0" i="0" u="none" strike="noStrike">
                          <a:effectLst/>
                          <a:latin typeface="Calibri" panose="020F0502020204030204" pitchFamily="34" charset="0"/>
                        </a:rPr>
                        <a:t>28-Feb-2018</a:t>
                      </a:r>
                    </a:p>
                  </a:txBody>
                  <a:tcPr marL="5608" marR="5608" marT="5608"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300" b="1" i="0" u="none" strike="noStrike">
                          <a:effectLst/>
                          <a:latin typeface="Calibri" panose="020F0502020204030204" pitchFamily="34" charset="0"/>
                        </a:rPr>
                        <a:t> </a:t>
                      </a:r>
                    </a:p>
                  </a:txBody>
                  <a:tcPr marL="5608" marR="5608" marT="5608" marB="0" anchor="ctr">
                    <a:lnL>
                      <a:noFill/>
                    </a:lnL>
                    <a:lnR>
                      <a:noFill/>
                    </a:lnR>
                    <a:lnT>
                      <a:noFill/>
                    </a:lnT>
                    <a:lnB>
                      <a:noFill/>
                    </a:lnB>
                    <a:solidFill>
                      <a:srgbClr val="DBDBDB"/>
                    </a:solidFill>
                  </a:tcPr>
                </a:tc>
                <a:tc>
                  <a:txBody>
                    <a:bodyPr/>
                    <a:lstStyle/>
                    <a:p>
                      <a:pPr algn="ctr" fontAlgn="ctr"/>
                      <a:r>
                        <a:rPr lang="es-CO" sz="1300" b="0" i="0" u="none" strike="noStrike">
                          <a:effectLst/>
                          <a:latin typeface="Calibri" panose="020F0502020204030204" pitchFamily="34" charset="0"/>
                        </a:rPr>
                        <a:t>Al 31-Dic 2018</a:t>
                      </a:r>
                    </a:p>
                  </a:txBody>
                  <a:tcPr marL="5608" marR="5608" marT="5608"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300" b="1" i="0" u="none" strike="noStrike">
                          <a:effectLst/>
                          <a:latin typeface="Calibri" panose="020F0502020204030204" pitchFamily="34" charset="0"/>
                        </a:rPr>
                        <a:t> </a:t>
                      </a:r>
                    </a:p>
                  </a:txBody>
                  <a:tcPr marL="5608" marR="5608" marT="5608" marB="0" anchor="ctr">
                    <a:lnL>
                      <a:noFill/>
                    </a:lnL>
                    <a:lnR>
                      <a:noFill/>
                    </a:lnR>
                    <a:lnT>
                      <a:noFill/>
                    </a:lnT>
                    <a:lnB>
                      <a:noFill/>
                    </a:lnB>
                    <a:solidFill>
                      <a:srgbClr val="DBDBDB"/>
                    </a:solidFill>
                  </a:tcPr>
                </a:tc>
                <a:tc>
                  <a:txBody>
                    <a:bodyPr/>
                    <a:lstStyle/>
                    <a:p>
                      <a:pPr algn="ctr" fontAlgn="ctr"/>
                      <a:r>
                        <a:rPr lang="es-CO" sz="1300" b="0" i="0" u="none" strike="noStrike">
                          <a:effectLst/>
                          <a:latin typeface="Calibri" panose="020F0502020204030204" pitchFamily="34" charset="0"/>
                        </a:rPr>
                        <a:t>Variación % Febrero 2019 - 2018</a:t>
                      </a:r>
                    </a:p>
                  </a:txBody>
                  <a:tcPr marL="5608" marR="5608" marT="5608"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300" b="0" i="0" u="none" strike="noStrike">
                          <a:effectLst/>
                          <a:latin typeface="Calibri" panose="020F0502020204030204" pitchFamily="34" charset="0"/>
                        </a:rPr>
                        <a:t> </a:t>
                      </a:r>
                    </a:p>
                  </a:txBody>
                  <a:tcPr marL="5608" marR="5608" marT="5608" marB="0" anchor="ctr">
                    <a:lnL>
                      <a:noFill/>
                    </a:lnL>
                    <a:lnR>
                      <a:noFill/>
                    </a:lnR>
                    <a:lnT>
                      <a:noFill/>
                    </a:lnT>
                    <a:lnB>
                      <a:noFill/>
                    </a:lnB>
                    <a:solidFill>
                      <a:srgbClr val="DBDBDB"/>
                    </a:solidFill>
                  </a:tcPr>
                </a:tc>
                <a:tc>
                  <a:txBody>
                    <a:bodyPr/>
                    <a:lstStyle/>
                    <a:p>
                      <a:pPr algn="ctr" fontAlgn="ctr"/>
                      <a:r>
                        <a:rPr lang="es-CO" sz="1300" b="0" i="0" u="none" strike="noStrike">
                          <a:effectLst/>
                          <a:latin typeface="Calibri" panose="020F0502020204030204" pitchFamily="34" charset="0"/>
                        </a:rPr>
                        <a:t>Variación % Feb - Dic 2019 - 2018</a:t>
                      </a:r>
                    </a:p>
                  </a:txBody>
                  <a:tcPr marL="5608" marR="5608" marT="5608"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472863746"/>
                  </a:ext>
                </a:extLst>
              </a:tr>
              <a:tr h="140210">
                <a:tc>
                  <a:txBody>
                    <a:bodyPr/>
                    <a:lstStyle/>
                    <a:p>
                      <a:pPr algn="l" fontAlgn="b"/>
                      <a:endParaRPr lang="es-CO" sz="1300" b="1" i="0" u="none" strike="noStrike">
                        <a:solidFill>
                          <a:srgbClr val="000000"/>
                        </a:solidFill>
                        <a:effectLst/>
                        <a:latin typeface="Calibri" panose="020F0502020204030204" pitchFamily="34" charset="0"/>
                      </a:endParaRPr>
                    </a:p>
                  </a:txBody>
                  <a:tcPr marL="5608" marR="5608" marT="5608"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5608" marR="5608" marT="5608"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5608" marR="5608" marT="5608" marB="0" anchor="b">
                    <a:lnL>
                      <a:noFill/>
                    </a:lnL>
                    <a:lnR>
                      <a:noFill/>
                    </a:lnR>
                    <a:lnT>
                      <a:noFill/>
                    </a:lnT>
                    <a:lnB>
                      <a:noFill/>
                    </a:lnB>
                  </a:tcPr>
                </a:tc>
                <a:tc>
                  <a:txBody>
                    <a:bodyPr/>
                    <a:lstStyle/>
                    <a:p>
                      <a:pPr algn="ctr" fontAlgn="b"/>
                      <a:endParaRPr lang="es-CO" sz="1300" b="1" i="0" u="none" strike="noStrike">
                        <a:solidFill>
                          <a:srgbClr val="000000"/>
                        </a:solidFill>
                        <a:effectLst/>
                        <a:latin typeface="Calibri" panose="020F0502020204030204" pitchFamily="34" charset="0"/>
                      </a:endParaRPr>
                    </a:p>
                  </a:txBody>
                  <a:tcPr marL="5608" marR="5608" marT="5608"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endParaRPr lang="es-CO" sz="1300" b="1" i="0" u="none" strike="noStrike">
                        <a:solidFill>
                          <a:srgbClr val="000000"/>
                        </a:solidFill>
                        <a:effectLst/>
                        <a:latin typeface="Calibri" panose="020F0502020204030204" pitchFamily="34" charset="0"/>
                      </a:endParaRPr>
                    </a:p>
                  </a:txBody>
                  <a:tcPr marL="5608" marR="5608" marT="5608" marB="0" anchor="b">
                    <a:lnL>
                      <a:noFill/>
                    </a:lnL>
                    <a:lnR>
                      <a:noFill/>
                    </a:lnR>
                    <a:lnT>
                      <a:noFill/>
                    </a:lnT>
                    <a:lnB>
                      <a:noFill/>
                    </a:lnB>
                  </a:tcPr>
                </a:tc>
                <a:tc>
                  <a:txBody>
                    <a:bodyPr/>
                    <a:lstStyle/>
                    <a:p>
                      <a:pPr algn="ctr" fontAlgn="b"/>
                      <a:endParaRPr lang="es-CO" sz="1300" b="1" i="0" u="none" strike="noStrike">
                        <a:solidFill>
                          <a:srgbClr val="000000"/>
                        </a:solidFill>
                        <a:effectLst/>
                        <a:latin typeface="Calibri" panose="020F0502020204030204" pitchFamily="34" charset="0"/>
                      </a:endParaRPr>
                    </a:p>
                  </a:txBody>
                  <a:tcPr marL="5608" marR="5608" marT="5608"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300" b="1" i="0" u="none" strike="noStrike">
                        <a:solidFill>
                          <a:srgbClr val="000000"/>
                        </a:solidFill>
                        <a:effectLst/>
                        <a:latin typeface="Calibri" panose="020F0502020204030204" pitchFamily="34" charset="0"/>
                      </a:endParaRPr>
                    </a:p>
                  </a:txBody>
                  <a:tcPr marL="5608" marR="5608" marT="5608" marB="0" anchor="b">
                    <a:lnL>
                      <a:noFill/>
                    </a:lnL>
                    <a:lnR>
                      <a:noFill/>
                    </a:lnR>
                    <a:lnT>
                      <a:noFill/>
                    </a:lnT>
                    <a:lnB>
                      <a:noFill/>
                    </a:lnB>
                  </a:tcPr>
                </a:tc>
                <a:tc>
                  <a:txBody>
                    <a:bodyPr/>
                    <a:lstStyle/>
                    <a:p>
                      <a:pPr algn="ctr" fontAlgn="b"/>
                      <a:endParaRPr lang="es-CO" sz="1300" b="1" i="0" u="none" strike="noStrike">
                        <a:solidFill>
                          <a:srgbClr val="000000"/>
                        </a:solidFill>
                        <a:effectLst/>
                        <a:latin typeface="Calibri" panose="020F0502020204030204" pitchFamily="34" charset="0"/>
                      </a:endParaRPr>
                    </a:p>
                  </a:txBody>
                  <a:tcPr marL="5608" marR="5608" marT="5608"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300" b="1" i="0" u="none" strike="noStrike">
                        <a:solidFill>
                          <a:srgbClr val="000000"/>
                        </a:solidFill>
                        <a:effectLst/>
                        <a:latin typeface="Calibri" panose="020F0502020204030204" pitchFamily="34" charset="0"/>
                      </a:endParaRPr>
                    </a:p>
                  </a:txBody>
                  <a:tcPr marL="5608" marR="5608" marT="5608" marB="0" anchor="b">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5608" marR="5608" marT="5608"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300" b="0" i="0" u="none" strike="noStrike">
                        <a:effectLst/>
                        <a:latin typeface="Calibri" panose="020F0502020204030204" pitchFamily="34" charset="0"/>
                      </a:endParaRPr>
                    </a:p>
                  </a:txBody>
                  <a:tcPr marL="5608" marR="5608" marT="5608" marB="0" anchor="ctr">
                    <a:lnL>
                      <a:noFill/>
                    </a:lnL>
                    <a:lnR>
                      <a:noFill/>
                    </a:lnR>
                    <a:lnT>
                      <a:noFill/>
                    </a:lnT>
                    <a:lnB>
                      <a:noFill/>
                    </a:lnB>
                  </a:tcPr>
                </a:tc>
                <a:tc>
                  <a:txBody>
                    <a:bodyPr/>
                    <a:lstStyle/>
                    <a:p>
                      <a:pPr algn="r" fontAlgn="ctr"/>
                      <a:endParaRPr lang="es-CO" sz="1300" b="0" i="0" u="none" strike="noStrike">
                        <a:solidFill>
                          <a:srgbClr val="000000"/>
                        </a:solidFill>
                        <a:effectLst/>
                        <a:latin typeface="Calibri" panose="020F0502020204030204" pitchFamily="34" charset="0"/>
                      </a:endParaRPr>
                    </a:p>
                  </a:txBody>
                  <a:tcPr marL="5608" marR="5608" marT="5608"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179021228"/>
                  </a:ext>
                </a:extLst>
              </a:tr>
              <a:tr h="187881">
                <a:tc>
                  <a:txBody>
                    <a:bodyPr/>
                    <a:lstStyle/>
                    <a:p>
                      <a:pPr algn="l" fontAlgn="b"/>
                      <a:r>
                        <a:rPr lang="es-CO" sz="1300" b="0" i="0" u="none" strike="noStrike">
                          <a:solidFill>
                            <a:srgbClr val="000000"/>
                          </a:solidFill>
                          <a:effectLst/>
                          <a:latin typeface="Calibri" panose="020F0502020204030204" pitchFamily="34" charset="0"/>
                        </a:rPr>
                        <a:t>INGRESOS POR PRESTACION DE SERVICIOS</a:t>
                      </a:r>
                    </a:p>
                  </a:txBody>
                  <a:tcPr marL="5608" marR="5608" marT="5608"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5608" marR="5608" marT="5608"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5608" marR="5608" marT="5608"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8,035</a:t>
                      </a:r>
                    </a:p>
                  </a:txBody>
                  <a:tcPr marL="5608" marR="5608" marT="5608"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5608" marR="5608" marT="5608"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5,765</a:t>
                      </a:r>
                    </a:p>
                  </a:txBody>
                  <a:tcPr marL="5608" marR="5608" marT="5608"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5608" marR="5608" marT="5608"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39,993</a:t>
                      </a:r>
                    </a:p>
                  </a:txBody>
                  <a:tcPr marL="5608" marR="5608" marT="5608"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5608" marR="5608" marT="5608"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39</a:t>
                      </a:r>
                    </a:p>
                  </a:txBody>
                  <a:tcPr marL="5608" marR="5608" marT="5608"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5608" marR="5608" marT="5608"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-80</a:t>
                      </a:r>
                    </a:p>
                  </a:txBody>
                  <a:tcPr marL="5608" marR="5608" marT="5608" marB="0" anchor="b">
                    <a:lnL>
                      <a:noFill/>
                    </a:lnL>
                    <a:lnR>
                      <a:noFill/>
                    </a:lnR>
                    <a:lnT>
                      <a:noFill/>
                    </a:lnT>
                    <a:lnB>
                      <a:noFill/>
                    </a:lnB>
                  </a:tcPr>
                </a:tc>
                <a:extLst>
                  <a:ext uri="{0D108BD9-81ED-4DB2-BD59-A6C34878D82A}">
                    <a16:rowId xmlns:a16="http://schemas.microsoft.com/office/drawing/2014/main" val="2670107853"/>
                  </a:ext>
                </a:extLst>
              </a:tr>
              <a:tr h="187881">
                <a:tc>
                  <a:txBody>
                    <a:bodyPr/>
                    <a:lstStyle/>
                    <a:p>
                      <a:pPr algn="l" fontAlgn="b"/>
                      <a:r>
                        <a:rPr lang="es-CO" sz="1300" b="0" i="0" u="none" strike="noStrike">
                          <a:solidFill>
                            <a:srgbClr val="000000"/>
                          </a:solidFill>
                          <a:effectLst/>
                          <a:latin typeface="Calibri" panose="020F0502020204030204" pitchFamily="34" charset="0"/>
                        </a:rPr>
                        <a:t>FINANCIEROS</a:t>
                      </a:r>
                    </a:p>
                  </a:txBody>
                  <a:tcPr marL="5608" marR="5608" marT="5608"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5608" marR="5608" marT="5608"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5608" marR="5608" marT="5608"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23</a:t>
                      </a:r>
                    </a:p>
                  </a:txBody>
                  <a:tcPr marL="5608" marR="5608" marT="5608"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5608" marR="5608" marT="5608"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59</a:t>
                      </a:r>
                    </a:p>
                  </a:txBody>
                  <a:tcPr marL="5608" marR="5608" marT="5608"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5608" marR="5608" marT="5608"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280</a:t>
                      </a:r>
                    </a:p>
                  </a:txBody>
                  <a:tcPr marL="5608" marR="5608" marT="5608"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5608" marR="5608" marT="5608"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-61</a:t>
                      </a:r>
                    </a:p>
                  </a:txBody>
                  <a:tcPr marL="5608" marR="5608" marT="5608"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5608" marR="5608" marT="5608"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-92</a:t>
                      </a:r>
                    </a:p>
                  </a:txBody>
                  <a:tcPr marL="5608" marR="5608" marT="5608" marB="0" anchor="b">
                    <a:lnL>
                      <a:noFill/>
                    </a:lnL>
                    <a:lnR>
                      <a:noFill/>
                    </a:lnR>
                    <a:lnT>
                      <a:noFill/>
                    </a:lnT>
                    <a:lnB>
                      <a:noFill/>
                    </a:lnB>
                  </a:tcPr>
                </a:tc>
                <a:extLst>
                  <a:ext uri="{0D108BD9-81ED-4DB2-BD59-A6C34878D82A}">
                    <a16:rowId xmlns:a16="http://schemas.microsoft.com/office/drawing/2014/main" val="1856794813"/>
                  </a:ext>
                </a:extLst>
              </a:tr>
              <a:tr h="187881">
                <a:tc>
                  <a:txBody>
                    <a:bodyPr/>
                    <a:lstStyle/>
                    <a:p>
                      <a:pPr algn="l" fontAlgn="b"/>
                      <a:r>
                        <a:rPr lang="es-CO" sz="1300" b="0" i="0" u="none" strike="noStrike">
                          <a:solidFill>
                            <a:srgbClr val="000000"/>
                          </a:solidFill>
                          <a:effectLst/>
                          <a:latin typeface="Calibri" panose="020F0502020204030204" pitchFamily="34" charset="0"/>
                        </a:rPr>
                        <a:t>INGRESOS DIVERSOS</a:t>
                      </a:r>
                    </a:p>
                  </a:txBody>
                  <a:tcPr marL="5608" marR="5608" marT="5608"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5608" marR="5608" marT="5608"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5608" marR="5608" marT="5608"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5</a:t>
                      </a:r>
                    </a:p>
                  </a:txBody>
                  <a:tcPr marL="5608" marR="5608" marT="560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5608" marR="5608" marT="5608"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15</a:t>
                      </a:r>
                    </a:p>
                  </a:txBody>
                  <a:tcPr marL="5608" marR="5608" marT="560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5608" marR="5608" marT="5608"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98</a:t>
                      </a:r>
                    </a:p>
                  </a:txBody>
                  <a:tcPr marL="5608" marR="5608" marT="560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5608" marR="5608" marT="5608"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-70</a:t>
                      </a:r>
                    </a:p>
                  </a:txBody>
                  <a:tcPr marL="5608" marR="5608" marT="560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5608" marR="5608" marT="5608"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-95</a:t>
                      </a:r>
                    </a:p>
                  </a:txBody>
                  <a:tcPr marL="5608" marR="5608" marT="5608"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18448517"/>
                  </a:ext>
                </a:extLst>
              </a:tr>
              <a:tr h="187881">
                <a:tc>
                  <a:txBody>
                    <a:bodyPr/>
                    <a:lstStyle/>
                    <a:p>
                      <a:pPr algn="l" fontAlgn="b"/>
                      <a:r>
                        <a:rPr lang="es-CO" sz="1300" b="1" i="0" u="none" strike="noStrike">
                          <a:solidFill>
                            <a:srgbClr val="000000"/>
                          </a:solidFill>
                          <a:effectLst/>
                          <a:latin typeface="Calibri" panose="020F0502020204030204" pitchFamily="34" charset="0"/>
                        </a:rPr>
                        <a:t>TOTAL INGRESOS OPERACIONALES</a:t>
                      </a:r>
                    </a:p>
                  </a:txBody>
                  <a:tcPr marL="5608" marR="5608" marT="5608" marB="0" anchor="b">
                    <a:lnL>
                      <a:noFill/>
                    </a:lnL>
                    <a:lnR>
                      <a:noFill/>
                    </a:lnR>
                    <a:lnT>
                      <a:noFill/>
                    </a:lnT>
                    <a:lnB>
                      <a:noFill/>
                    </a:lnB>
                    <a:solidFill>
                      <a:srgbClr val="DBDBDB"/>
                    </a:solidFill>
                  </a:tcPr>
                </a:tc>
                <a:tc>
                  <a:txBody>
                    <a:bodyPr/>
                    <a:lstStyle/>
                    <a:p>
                      <a:pPr algn="ctr" fontAlgn="b"/>
                      <a:r>
                        <a:rPr lang="es-CO" sz="1300" b="0" i="0" u="none" strike="noStrike">
                          <a:effectLst/>
                          <a:latin typeface="Calibri" panose="020F0502020204030204" pitchFamily="34" charset="0"/>
                        </a:rPr>
                        <a:t> </a:t>
                      </a:r>
                    </a:p>
                  </a:txBody>
                  <a:tcPr marL="5608" marR="5608" marT="5608" marB="0" anchor="b">
                    <a:lnL>
                      <a:noFill/>
                    </a:lnL>
                    <a:lnR>
                      <a:noFill/>
                    </a:lnR>
                    <a:lnT>
                      <a:noFill/>
                    </a:lnT>
                    <a:lnB>
                      <a:noFill/>
                    </a:lnB>
                    <a:solidFill>
                      <a:srgbClr val="DBDBDB"/>
                    </a:solidFill>
                  </a:tcPr>
                </a:tc>
                <a:tc>
                  <a:txBody>
                    <a:bodyPr/>
                    <a:lstStyle/>
                    <a:p>
                      <a:pPr algn="ctr" fontAlgn="b"/>
                      <a:r>
                        <a:rPr lang="es-CO" sz="1300" b="0" i="0" u="none" strike="noStrike">
                          <a:effectLst/>
                          <a:latin typeface="Calibri" panose="020F0502020204030204" pitchFamily="34" charset="0"/>
                        </a:rPr>
                        <a:t> </a:t>
                      </a:r>
                    </a:p>
                  </a:txBody>
                  <a:tcPr marL="5608" marR="5608" marT="5608" marB="0" anchor="b">
                    <a:lnL>
                      <a:noFill/>
                    </a:lnL>
                    <a:lnR>
                      <a:noFill/>
                    </a:lnR>
                    <a:lnT>
                      <a:noFill/>
                    </a:lnT>
                    <a:lnB>
                      <a:noFill/>
                    </a:lnB>
                    <a:solidFill>
                      <a:srgbClr val="DBDBDB"/>
                    </a:solidFill>
                  </a:tcPr>
                </a:tc>
                <a:tc>
                  <a:txBody>
                    <a:bodyPr/>
                    <a:lstStyle/>
                    <a:p>
                      <a:pPr algn="r" fontAlgn="b"/>
                      <a:r>
                        <a:rPr lang="es-CO" sz="1300" b="1" i="0" u="none" strike="noStrike">
                          <a:solidFill>
                            <a:srgbClr val="000000"/>
                          </a:solidFill>
                          <a:effectLst/>
                          <a:latin typeface="Calibri" panose="020F0502020204030204" pitchFamily="34" charset="0"/>
                        </a:rPr>
                        <a:t>8,062</a:t>
                      </a:r>
                    </a:p>
                  </a:txBody>
                  <a:tcPr marL="5608" marR="5608" marT="5608"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300" b="1" i="0" u="none" strike="noStrike">
                          <a:solidFill>
                            <a:srgbClr val="000000"/>
                          </a:solidFill>
                          <a:effectLst/>
                          <a:latin typeface="Calibri" panose="020F0502020204030204" pitchFamily="34" charset="0"/>
                        </a:rPr>
                        <a:t> </a:t>
                      </a:r>
                    </a:p>
                  </a:txBody>
                  <a:tcPr marL="5608" marR="5608" marT="5608" marB="0" anchor="b">
                    <a:lnL>
                      <a:noFill/>
                    </a:lnL>
                    <a:lnR>
                      <a:noFill/>
                    </a:lnR>
                    <a:lnT>
                      <a:noFill/>
                    </a:lnT>
                    <a:lnB>
                      <a:noFill/>
                    </a:lnB>
                    <a:solidFill>
                      <a:srgbClr val="DBDBDB"/>
                    </a:solidFill>
                  </a:tcPr>
                </a:tc>
                <a:tc>
                  <a:txBody>
                    <a:bodyPr/>
                    <a:lstStyle/>
                    <a:p>
                      <a:pPr algn="r" fontAlgn="b"/>
                      <a:r>
                        <a:rPr lang="es-CO" sz="1300" b="1" i="0" u="none" strike="noStrike">
                          <a:solidFill>
                            <a:srgbClr val="000000"/>
                          </a:solidFill>
                          <a:effectLst/>
                          <a:latin typeface="Calibri" panose="020F0502020204030204" pitchFamily="34" charset="0"/>
                        </a:rPr>
                        <a:t>5,839</a:t>
                      </a:r>
                    </a:p>
                  </a:txBody>
                  <a:tcPr marL="5608" marR="5608" marT="5608"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300" b="0" i="0" u="none" strike="noStrike">
                          <a:solidFill>
                            <a:srgbClr val="000000"/>
                          </a:solidFill>
                          <a:effectLst/>
                          <a:latin typeface="Calibri" panose="020F0502020204030204" pitchFamily="34" charset="0"/>
                        </a:rPr>
                        <a:t> </a:t>
                      </a:r>
                    </a:p>
                  </a:txBody>
                  <a:tcPr marL="5608" marR="5608" marT="5608" marB="0" anchor="b">
                    <a:lnL>
                      <a:noFill/>
                    </a:lnL>
                    <a:lnR>
                      <a:noFill/>
                    </a:lnR>
                    <a:lnT>
                      <a:noFill/>
                    </a:lnT>
                    <a:lnB>
                      <a:noFill/>
                    </a:lnB>
                    <a:solidFill>
                      <a:srgbClr val="DBDBDB"/>
                    </a:solidFill>
                  </a:tcPr>
                </a:tc>
                <a:tc>
                  <a:txBody>
                    <a:bodyPr/>
                    <a:lstStyle/>
                    <a:p>
                      <a:pPr algn="r" fontAlgn="b"/>
                      <a:r>
                        <a:rPr lang="es-CO" sz="1300" b="1" i="0" u="none" strike="noStrike">
                          <a:solidFill>
                            <a:srgbClr val="000000"/>
                          </a:solidFill>
                          <a:effectLst/>
                          <a:latin typeface="Calibri" panose="020F0502020204030204" pitchFamily="34" charset="0"/>
                        </a:rPr>
                        <a:t>40,370</a:t>
                      </a:r>
                    </a:p>
                  </a:txBody>
                  <a:tcPr marL="5608" marR="5608" marT="5608"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300" b="0" i="0" u="none" strike="noStrike">
                          <a:solidFill>
                            <a:srgbClr val="000000"/>
                          </a:solidFill>
                          <a:effectLst/>
                          <a:latin typeface="Calibri" panose="020F0502020204030204" pitchFamily="34" charset="0"/>
                        </a:rPr>
                        <a:t> </a:t>
                      </a:r>
                    </a:p>
                  </a:txBody>
                  <a:tcPr marL="5608" marR="5608" marT="5608" marB="0" anchor="b">
                    <a:lnL>
                      <a:noFill/>
                    </a:lnL>
                    <a:lnR>
                      <a:noFill/>
                    </a:lnR>
                    <a:lnT>
                      <a:noFill/>
                    </a:lnT>
                    <a:lnB>
                      <a:noFill/>
                    </a:lnB>
                    <a:solidFill>
                      <a:srgbClr val="DBDBDB"/>
                    </a:solidFill>
                  </a:tcPr>
                </a:tc>
                <a:tc>
                  <a:txBody>
                    <a:bodyPr/>
                    <a:lstStyle/>
                    <a:p>
                      <a:pPr algn="r" fontAlgn="b"/>
                      <a:r>
                        <a:rPr lang="es-CO" sz="1300" b="1" i="0" u="none" strike="noStrike">
                          <a:solidFill>
                            <a:srgbClr val="000000"/>
                          </a:solidFill>
                          <a:effectLst/>
                          <a:latin typeface="Calibri" panose="020F0502020204030204" pitchFamily="34" charset="0"/>
                        </a:rPr>
                        <a:t>38</a:t>
                      </a:r>
                    </a:p>
                  </a:txBody>
                  <a:tcPr marL="5608" marR="5608" marT="5608"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300" b="1" i="0" u="none" strike="noStrike">
                          <a:solidFill>
                            <a:srgbClr val="000000"/>
                          </a:solidFill>
                          <a:effectLst/>
                          <a:latin typeface="Calibri" panose="020F0502020204030204" pitchFamily="34" charset="0"/>
                        </a:rPr>
                        <a:t> </a:t>
                      </a:r>
                    </a:p>
                  </a:txBody>
                  <a:tcPr marL="5608" marR="5608" marT="5608" marB="0" anchor="b">
                    <a:lnL>
                      <a:noFill/>
                    </a:lnL>
                    <a:lnR>
                      <a:noFill/>
                    </a:lnR>
                    <a:lnT>
                      <a:noFill/>
                    </a:lnT>
                    <a:lnB>
                      <a:noFill/>
                    </a:lnB>
                    <a:solidFill>
                      <a:srgbClr val="DBDBDB"/>
                    </a:solidFill>
                  </a:tcPr>
                </a:tc>
                <a:tc>
                  <a:txBody>
                    <a:bodyPr/>
                    <a:lstStyle/>
                    <a:p>
                      <a:pPr algn="r" fontAlgn="b"/>
                      <a:r>
                        <a:rPr lang="es-CO" sz="1300" b="1" i="0" u="none" strike="noStrike">
                          <a:solidFill>
                            <a:srgbClr val="000000"/>
                          </a:solidFill>
                          <a:effectLst/>
                          <a:latin typeface="Calibri" panose="020F0502020204030204" pitchFamily="34" charset="0"/>
                        </a:rPr>
                        <a:t>-80</a:t>
                      </a:r>
                    </a:p>
                  </a:txBody>
                  <a:tcPr marL="5608" marR="5608" marT="5608"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3743431611"/>
                  </a:ext>
                </a:extLst>
              </a:tr>
              <a:tr h="151426">
                <a:tc>
                  <a:txBody>
                    <a:bodyPr/>
                    <a:lstStyle/>
                    <a:p>
                      <a:pPr algn="l" fontAlgn="b"/>
                      <a:endParaRPr lang="es-CO" sz="1300" b="1" i="0" u="none" strike="noStrike">
                        <a:solidFill>
                          <a:srgbClr val="000000"/>
                        </a:solidFill>
                        <a:effectLst/>
                        <a:latin typeface="Calibri" panose="020F0502020204030204" pitchFamily="34" charset="0"/>
                      </a:endParaRPr>
                    </a:p>
                  </a:txBody>
                  <a:tcPr marL="5608" marR="5608" marT="5608"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5608" marR="5608" marT="5608"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5608" marR="5608" marT="5608"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5608" marR="5608" marT="5608"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5608" marR="5608" marT="5608"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5608" marR="5608" marT="5608"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5608" marR="5608" marT="5608"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5608" marR="5608" marT="5608"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5608" marR="5608" marT="5608" marB="0" anchor="b">
                    <a:lnL>
                      <a:noFill/>
                    </a:lnL>
                    <a:lnR>
                      <a:noFill/>
                    </a:lnR>
                    <a:lnT>
                      <a:noFill/>
                    </a:lnT>
                    <a:lnB>
                      <a:noFill/>
                    </a:lnB>
                  </a:tcPr>
                </a:tc>
                <a:tc>
                  <a:txBody>
                    <a:bodyPr/>
                    <a:lstStyle/>
                    <a:p>
                      <a:pPr algn="r" fontAlgn="b"/>
                      <a:endParaRPr lang="es-CO" sz="1300" b="0" i="0" u="none" strike="noStrike" dirty="0">
                        <a:solidFill>
                          <a:srgbClr val="000000"/>
                        </a:solidFill>
                        <a:effectLst/>
                        <a:latin typeface="Calibri" panose="020F0502020204030204" pitchFamily="34" charset="0"/>
                      </a:endParaRPr>
                    </a:p>
                  </a:txBody>
                  <a:tcPr marL="5608" marR="5608" marT="5608"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5608" marR="5608" marT="5608"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5608" marR="5608" marT="5608"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931259370"/>
                  </a:ext>
                </a:extLst>
              </a:tr>
              <a:tr h="140210">
                <a:tc>
                  <a:txBody>
                    <a:bodyPr/>
                    <a:lstStyle/>
                    <a:p>
                      <a:pPr algn="l" fontAlgn="b"/>
                      <a:r>
                        <a:rPr lang="es-CO" sz="1300" b="0" i="0" u="none" strike="noStrike" dirty="0">
                          <a:solidFill>
                            <a:srgbClr val="000000"/>
                          </a:solidFill>
                          <a:effectLst/>
                          <a:latin typeface="Calibri" panose="020F0502020204030204" pitchFamily="34" charset="0"/>
                        </a:rPr>
                        <a:t>GASTOS DE ADMINISTRACIÓN DE OPERACIÓN</a:t>
                      </a:r>
                    </a:p>
                  </a:txBody>
                  <a:tcPr marL="5608" marR="5608" marT="5608"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5608" marR="5608" marT="5608"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5608" marR="5608" marT="5608"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5608" marR="5608" marT="5608"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5608" marR="5608" marT="5608"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5608" marR="5608" marT="5608"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5608" marR="5608" marT="5608"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5608" marR="5608" marT="5608"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5608" marR="5608" marT="5608" marB="0" anchor="b">
                    <a:lnL>
                      <a:noFill/>
                    </a:lnL>
                    <a:lnR>
                      <a:noFill/>
                    </a:lnR>
                    <a:lnT>
                      <a:noFill/>
                    </a:lnT>
                    <a:lnB>
                      <a:noFill/>
                    </a:lnB>
                  </a:tcPr>
                </a:tc>
                <a:tc>
                  <a:txBody>
                    <a:bodyPr/>
                    <a:lstStyle/>
                    <a:p>
                      <a:pPr algn="r" fontAlgn="b"/>
                      <a:endParaRPr lang="es-CO" sz="1300" b="0" i="0" u="none" strike="noStrike" dirty="0">
                        <a:solidFill>
                          <a:srgbClr val="000000"/>
                        </a:solidFill>
                        <a:effectLst/>
                        <a:latin typeface="Calibri" panose="020F0502020204030204" pitchFamily="34" charset="0"/>
                      </a:endParaRPr>
                    </a:p>
                  </a:txBody>
                  <a:tcPr marL="5608" marR="5608" marT="5608"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5608" marR="5608" marT="5608"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5608" marR="5608" marT="5608" marB="0" anchor="b">
                    <a:lnL>
                      <a:noFill/>
                    </a:lnL>
                    <a:lnR>
                      <a:noFill/>
                    </a:lnR>
                    <a:lnT>
                      <a:noFill/>
                    </a:lnT>
                    <a:lnB>
                      <a:noFill/>
                    </a:lnB>
                  </a:tcPr>
                </a:tc>
                <a:extLst>
                  <a:ext uri="{0D108BD9-81ED-4DB2-BD59-A6C34878D82A}">
                    <a16:rowId xmlns:a16="http://schemas.microsoft.com/office/drawing/2014/main" val="3899895671"/>
                  </a:ext>
                </a:extLst>
              </a:tr>
              <a:tr h="187881">
                <a:tc>
                  <a:txBody>
                    <a:bodyPr/>
                    <a:lstStyle/>
                    <a:p>
                      <a:pPr algn="l" fontAlgn="b"/>
                      <a:r>
                        <a:rPr lang="es-CO" sz="1300" b="0" i="0" u="none" strike="noStrike">
                          <a:solidFill>
                            <a:srgbClr val="000000"/>
                          </a:solidFill>
                          <a:effectLst/>
                          <a:latin typeface="Calibri" panose="020F0502020204030204" pitchFamily="34" charset="0"/>
                        </a:rPr>
                        <a:t>GASTOS DE PERSONAL</a:t>
                      </a:r>
                    </a:p>
                  </a:txBody>
                  <a:tcPr marL="84126" marR="5608" marT="5608"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5608" marR="5608" marT="5608"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5608" marR="5608" marT="5608"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4,088</a:t>
                      </a:r>
                    </a:p>
                  </a:txBody>
                  <a:tcPr marL="5608" marR="5608" marT="5608" marB="0" anchor="b">
                    <a:lnL>
                      <a:noFill/>
                    </a:lnL>
                    <a:lnR>
                      <a:noFill/>
                    </a:lnR>
                    <a:lnT>
                      <a:noFill/>
                    </a:lnT>
                    <a:lnB>
                      <a:noFill/>
                    </a:lnB>
                    <a:solidFill>
                      <a:srgbClr val="FFFFFF"/>
                    </a:solidFill>
                  </a:tcPr>
                </a:tc>
                <a:tc>
                  <a:txBody>
                    <a:bodyPr/>
                    <a:lstStyle/>
                    <a:p>
                      <a:pPr algn="l" fontAlgn="b"/>
                      <a:endParaRPr lang="es-CO" sz="1300" b="0" i="0" u="none" strike="noStrike">
                        <a:solidFill>
                          <a:srgbClr val="000000"/>
                        </a:solidFill>
                        <a:effectLst/>
                        <a:latin typeface="Calibri" panose="020F0502020204030204" pitchFamily="34" charset="0"/>
                      </a:endParaRPr>
                    </a:p>
                  </a:txBody>
                  <a:tcPr marL="5608" marR="5608" marT="5608"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3,814</a:t>
                      </a:r>
                    </a:p>
                  </a:txBody>
                  <a:tcPr marL="5608" marR="5608" marT="5608"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5608" marR="5608" marT="5608"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24,407</a:t>
                      </a:r>
                    </a:p>
                  </a:txBody>
                  <a:tcPr marL="5608" marR="5608" marT="5608"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5608" marR="5608" marT="5608"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7</a:t>
                      </a:r>
                    </a:p>
                  </a:txBody>
                  <a:tcPr marL="5608" marR="5608" marT="5608"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5608" marR="5608" marT="5608"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-83</a:t>
                      </a:r>
                    </a:p>
                  </a:txBody>
                  <a:tcPr marL="5608" marR="5608" marT="5608" marB="0" anchor="b">
                    <a:lnL>
                      <a:noFill/>
                    </a:lnL>
                    <a:lnR>
                      <a:noFill/>
                    </a:lnR>
                    <a:lnT>
                      <a:noFill/>
                    </a:lnT>
                    <a:lnB>
                      <a:noFill/>
                    </a:lnB>
                  </a:tcPr>
                </a:tc>
                <a:extLst>
                  <a:ext uri="{0D108BD9-81ED-4DB2-BD59-A6C34878D82A}">
                    <a16:rowId xmlns:a16="http://schemas.microsoft.com/office/drawing/2014/main" val="387787293"/>
                  </a:ext>
                </a:extLst>
              </a:tr>
              <a:tr h="187881">
                <a:tc>
                  <a:txBody>
                    <a:bodyPr/>
                    <a:lstStyle/>
                    <a:p>
                      <a:pPr algn="l" fontAlgn="b"/>
                      <a:r>
                        <a:rPr lang="es-CO" sz="1300" b="0" i="0" u="none" strike="noStrike">
                          <a:solidFill>
                            <a:srgbClr val="000000"/>
                          </a:solidFill>
                          <a:effectLst/>
                          <a:latin typeface="Calibri" panose="020F0502020204030204" pitchFamily="34" charset="0"/>
                        </a:rPr>
                        <a:t>GASTOS GENERALES</a:t>
                      </a:r>
                    </a:p>
                  </a:txBody>
                  <a:tcPr marL="84126" marR="5608" marT="5608"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5608" marR="5608" marT="5608"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5608" marR="5608" marT="5608"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1,780</a:t>
                      </a:r>
                    </a:p>
                  </a:txBody>
                  <a:tcPr marL="5608" marR="5608" marT="5608" marB="0" anchor="b">
                    <a:lnL>
                      <a:noFill/>
                    </a:lnL>
                    <a:lnR>
                      <a:noFill/>
                    </a:lnR>
                    <a:lnT>
                      <a:noFill/>
                    </a:lnT>
                    <a:lnB>
                      <a:noFill/>
                    </a:lnB>
                    <a:solidFill>
                      <a:srgbClr val="FFFFFF"/>
                    </a:solidFill>
                  </a:tcPr>
                </a:tc>
                <a:tc>
                  <a:txBody>
                    <a:bodyPr/>
                    <a:lstStyle/>
                    <a:p>
                      <a:pPr algn="l" fontAlgn="b"/>
                      <a:endParaRPr lang="es-CO" sz="1300" b="0" i="0" u="none" strike="noStrike">
                        <a:solidFill>
                          <a:srgbClr val="000000"/>
                        </a:solidFill>
                        <a:effectLst/>
                        <a:latin typeface="Calibri" panose="020F0502020204030204" pitchFamily="34" charset="0"/>
                      </a:endParaRPr>
                    </a:p>
                  </a:txBody>
                  <a:tcPr marL="5608" marR="5608" marT="5608"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1,461</a:t>
                      </a:r>
                    </a:p>
                  </a:txBody>
                  <a:tcPr marL="5608" marR="5608" marT="5608"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5608" marR="5608" marT="5608"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11,183</a:t>
                      </a:r>
                    </a:p>
                  </a:txBody>
                  <a:tcPr marL="5608" marR="5608" marT="5608"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5608" marR="5608" marT="5608"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22</a:t>
                      </a:r>
                    </a:p>
                  </a:txBody>
                  <a:tcPr marL="5608" marR="5608" marT="5608"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5608" marR="5608" marT="5608"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-84</a:t>
                      </a:r>
                    </a:p>
                  </a:txBody>
                  <a:tcPr marL="5608" marR="5608" marT="5608" marB="0" anchor="b">
                    <a:lnL>
                      <a:noFill/>
                    </a:lnL>
                    <a:lnR>
                      <a:noFill/>
                    </a:lnR>
                    <a:lnT>
                      <a:noFill/>
                    </a:lnT>
                    <a:lnB>
                      <a:noFill/>
                    </a:lnB>
                  </a:tcPr>
                </a:tc>
                <a:extLst>
                  <a:ext uri="{0D108BD9-81ED-4DB2-BD59-A6C34878D82A}">
                    <a16:rowId xmlns:a16="http://schemas.microsoft.com/office/drawing/2014/main" val="112213702"/>
                  </a:ext>
                </a:extLst>
              </a:tr>
              <a:tr h="187881">
                <a:tc>
                  <a:txBody>
                    <a:bodyPr/>
                    <a:lstStyle/>
                    <a:p>
                      <a:pPr algn="l" fontAlgn="b"/>
                      <a:r>
                        <a:rPr lang="es-CO" sz="1300" b="0" i="0" u="none" strike="noStrike">
                          <a:solidFill>
                            <a:srgbClr val="000000"/>
                          </a:solidFill>
                          <a:effectLst/>
                          <a:latin typeface="Calibri" panose="020F0502020204030204" pitchFamily="34" charset="0"/>
                        </a:rPr>
                        <a:t>IMPUESTOS, CONTRIBUCIONES Y TASAS</a:t>
                      </a:r>
                    </a:p>
                  </a:txBody>
                  <a:tcPr marL="84126" marR="5608" marT="5608"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5608" marR="5608" marT="5608"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5608" marR="5608" marT="5608"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30</a:t>
                      </a:r>
                    </a:p>
                  </a:txBody>
                  <a:tcPr marL="5608" marR="5608" marT="5608" marB="0" anchor="b">
                    <a:lnL>
                      <a:noFill/>
                    </a:lnL>
                    <a:lnR>
                      <a:noFill/>
                    </a:lnR>
                    <a:lnT>
                      <a:noFill/>
                    </a:lnT>
                    <a:lnB>
                      <a:noFill/>
                    </a:lnB>
                    <a:solidFill>
                      <a:srgbClr val="FFFFFF"/>
                    </a:solidFill>
                  </a:tcPr>
                </a:tc>
                <a:tc>
                  <a:txBody>
                    <a:bodyPr/>
                    <a:lstStyle/>
                    <a:p>
                      <a:pPr algn="l" fontAlgn="b"/>
                      <a:endParaRPr lang="es-CO" sz="1300" b="0" i="0" u="none" strike="noStrike">
                        <a:solidFill>
                          <a:srgbClr val="000000"/>
                        </a:solidFill>
                        <a:effectLst/>
                        <a:latin typeface="Calibri" panose="020F0502020204030204" pitchFamily="34" charset="0"/>
                      </a:endParaRPr>
                    </a:p>
                  </a:txBody>
                  <a:tcPr marL="5608" marR="5608" marT="5608"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21</a:t>
                      </a:r>
                    </a:p>
                  </a:txBody>
                  <a:tcPr marL="5608" marR="5608" marT="5608"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5608" marR="5608" marT="5608"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242</a:t>
                      </a:r>
                    </a:p>
                  </a:txBody>
                  <a:tcPr marL="5608" marR="5608" marT="5608"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5608" marR="5608" marT="5608"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42</a:t>
                      </a:r>
                    </a:p>
                  </a:txBody>
                  <a:tcPr marL="5608" marR="5608" marT="5608"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5608" marR="5608" marT="5608"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-88</a:t>
                      </a:r>
                    </a:p>
                  </a:txBody>
                  <a:tcPr marL="5608" marR="5608" marT="5608" marB="0" anchor="b">
                    <a:lnL>
                      <a:noFill/>
                    </a:lnL>
                    <a:lnR>
                      <a:noFill/>
                    </a:lnR>
                    <a:lnT>
                      <a:noFill/>
                    </a:lnT>
                    <a:lnB>
                      <a:noFill/>
                    </a:lnB>
                  </a:tcPr>
                </a:tc>
                <a:extLst>
                  <a:ext uri="{0D108BD9-81ED-4DB2-BD59-A6C34878D82A}">
                    <a16:rowId xmlns:a16="http://schemas.microsoft.com/office/drawing/2014/main" val="1856600456"/>
                  </a:ext>
                </a:extLst>
              </a:tr>
              <a:tr h="187881">
                <a:tc>
                  <a:txBody>
                    <a:bodyPr/>
                    <a:lstStyle/>
                    <a:p>
                      <a:pPr algn="l" fontAlgn="b"/>
                      <a:r>
                        <a:rPr lang="es-CO" sz="1300" b="0" i="0" u="none" strike="noStrike">
                          <a:solidFill>
                            <a:srgbClr val="000000"/>
                          </a:solidFill>
                          <a:effectLst/>
                          <a:latin typeface="Calibri" panose="020F0502020204030204" pitchFamily="34" charset="0"/>
                        </a:rPr>
                        <a:t>GASTOS DE VENTA GENERALES</a:t>
                      </a:r>
                    </a:p>
                  </a:txBody>
                  <a:tcPr marL="84126" marR="5608" marT="5608"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5608" marR="5608" marT="5608"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5608" marR="5608" marT="5608"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446</a:t>
                      </a:r>
                    </a:p>
                  </a:txBody>
                  <a:tcPr marL="5608" marR="5608" marT="5608" marB="0" anchor="b">
                    <a:lnL>
                      <a:noFill/>
                    </a:lnL>
                    <a:lnR>
                      <a:noFill/>
                    </a:lnR>
                    <a:lnT>
                      <a:noFill/>
                    </a:lnT>
                    <a:lnB>
                      <a:noFill/>
                    </a:lnB>
                    <a:solidFill>
                      <a:srgbClr val="FFFFFF"/>
                    </a:solidFill>
                  </a:tcPr>
                </a:tc>
                <a:tc>
                  <a:txBody>
                    <a:bodyPr/>
                    <a:lstStyle/>
                    <a:p>
                      <a:pPr algn="l" fontAlgn="b"/>
                      <a:endParaRPr lang="es-CO" sz="1300" b="0" i="0" u="none" strike="noStrike">
                        <a:solidFill>
                          <a:srgbClr val="000000"/>
                        </a:solidFill>
                        <a:effectLst/>
                        <a:latin typeface="Calibri" panose="020F0502020204030204" pitchFamily="34" charset="0"/>
                      </a:endParaRPr>
                    </a:p>
                  </a:txBody>
                  <a:tcPr marL="5608" marR="5608" marT="5608"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225</a:t>
                      </a:r>
                    </a:p>
                  </a:txBody>
                  <a:tcPr marL="5608" marR="5608" marT="5608"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5608" marR="5608" marT="5608"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2,447</a:t>
                      </a:r>
                    </a:p>
                  </a:txBody>
                  <a:tcPr marL="5608" marR="5608" marT="5608"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5608" marR="5608" marT="5608"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98</a:t>
                      </a:r>
                    </a:p>
                  </a:txBody>
                  <a:tcPr marL="5608" marR="5608" marT="5608"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5608" marR="5608" marT="5608"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-82</a:t>
                      </a:r>
                    </a:p>
                  </a:txBody>
                  <a:tcPr marL="5608" marR="5608" marT="5608" marB="0" anchor="b">
                    <a:lnL>
                      <a:noFill/>
                    </a:lnL>
                    <a:lnR>
                      <a:noFill/>
                    </a:lnR>
                    <a:lnT>
                      <a:noFill/>
                    </a:lnT>
                    <a:lnB>
                      <a:noFill/>
                    </a:lnB>
                  </a:tcPr>
                </a:tc>
                <a:extLst>
                  <a:ext uri="{0D108BD9-81ED-4DB2-BD59-A6C34878D82A}">
                    <a16:rowId xmlns:a16="http://schemas.microsoft.com/office/drawing/2014/main" val="2040460677"/>
                  </a:ext>
                </a:extLst>
              </a:tr>
              <a:tr h="187881">
                <a:tc>
                  <a:txBody>
                    <a:bodyPr/>
                    <a:lstStyle/>
                    <a:p>
                      <a:pPr algn="l" fontAlgn="b"/>
                      <a:r>
                        <a:rPr lang="es-CO" sz="1300" b="0" i="0" u="none" strike="noStrike">
                          <a:solidFill>
                            <a:srgbClr val="000000"/>
                          </a:solidFill>
                          <a:effectLst/>
                          <a:latin typeface="Calibri" panose="020F0502020204030204" pitchFamily="34" charset="0"/>
                        </a:rPr>
                        <a:t>DETERIORO, DEPRECIACION, AMORTIZACION</a:t>
                      </a:r>
                    </a:p>
                  </a:txBody>
                  <a:tcPr marL="84126" marR="5608" marT="5608"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5608" marR="5608" marT="5608"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5608" marR="5608" marT="5608"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60</a:t>
                      </a:r>
                    </a:p>
                  </a:txBody>
                  <a:tcPr marL="5608" marR="5608" marT="5608" marB="0" anchor="b">
                    <a:lnL>
                      <a:noFill/>
                    </a:lnL>
                    <a:lnR>
                      <a:noFill/>
                    </a:lnR>
                    <a:lnT>
                      <a:noFill/>
                    </a:lnT>
                    <a:lnB>
                      <a:noFill/>
                    </a:lnB>
                    <a:solidFill>
                      <a:srgbClr val="FFFFFF"/>
                    </a:solidFill>
                  </a:tcPr>
                </a:tc>
                <a:tc>
                  <a:txBody>
                    <a:bodyPr/>
                    <a:lstStyle/>
                    <a:p>
                      <a:pPr algn="l" fontAlgn="b"/>
                      <a:endParaRPr lang="es-CO" sz="1300" b="0" i="0" u="none" strike="noStrike">
                        <a:solidFill>
                          <a:srgbClr val="000000"/>
                        </a:solidFill>
                        <a:effectLst/>
                        <a:latin typeface="Calibri" panose="020F0502020204030204" pitchFamily="34" charset="0"/>
                      </a:endParaRPr>
                    </a:p>
                  </a:txBody>
                  <a:tcPr marL="5608" marR="5608" marT="5608"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20</a:t>
                      </a:r>
                    </a:p>
                  </a:txBody>
                  <a:tcPr marL="5608" marR="5608" marT="5608"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5608" marR="5608" marT="5608"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117</a:t>
                      </a:r>
                    </a:p>
                  </a:txBody>
                  <a:tcPr marL="5608" marR="5608" marT="5608"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5608" marR="5608" marT="5608"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205</a:t>
                      </a:r>
                    </a:p>
                  </a:txBody>
                  <a:tcPr marL="5608" marR="5608" marT="5608"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5608" marR="5608" marT="5608"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-49</a:t>
                      </a:r>
                    </a:p>
                  </a:txBody>
                  <a:tcPr marL="5608" marR="5608" marT="5608" marB="0" anchor="b">
                    <a:lnL>
                      <a:noFill/>
                    </a:lnL>
                    <a:lnR>
                      <a:noFill/>
                    </a:lnR>
                    <a:lnT>
                      <a:noFill/>
                    </a:lnT>
                    <a:lnB>
                      <a:noFill/>
                    </a:lnB>
                  </a:tcPr>
                </a:tc>
                <a:extLst>
                  <a:ext uri="{0D108BD9-81ED-4DB2-BD59-A6C34878D82A}">
                    <a16:rowId xmlns:a16="http://schemas.microsoft.com/office/drawing/2014/main" val="781608439"/>
                  </a:ext>
                </a:extLst>
              </a:tr>
              <a:tr h="187881">
                <a:tc>
                  <a:txBody>
                    <a:bodyPr/>
                    <a:lstStyle/>
                    <a:p>
                      <a:pPr algn="l" fontAlgn="b"/>
                      <a:r>
                        <a:rPr lang="es-CO" sz="1300" b="0" i="0" u="none" strike="noStrike">
                          <a:solidFill>
                            <a:srgbClr val="000000"/>
                          </a:solidFill>
                          <a:effectLst/>
                          <a:latin typeface="Calibri" panose="020F0502020204030204" pitchFamily="34" charset="0"/>
                        </a:rPr>
                        <a:t>OTROS GASTOS OPERACIONALES</a:t>
                      </a:r>
                    </a:p>
                  </a:txBody>
                  <a:tcPr marL="84126" marR="5608" marT="5608"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5608" marR="5608" marT="5608"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5608" marR="5608" marT="5608"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202</a:t>
                      </a:r>
                    </a:p>
                  </a:txBody>
                  <a:tcPr marL="5608" marR="5608" marT="5608"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s-CO" sz="1300" b="0" i="0" u="none" strike="noStrike">
                        <a:solidFill>
                          <a:srgbClr val="000000"/>
                        </a:solidFill>
                        <a:effectLst/>
                        <a:latin typeface="Calibri" panose="020F0502020204030204" pitchFamily="34" charset="0"/>
                      </a:endParaRPr>
                    </a:p>
                  </a:txBody>
                  <a:tcPr marL="5608" marR="5608" marT="5608"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186</a:t>
                      </a:r>
                    </a:p>
                  </a:txBody>
                  <a:tcPr marL="5608" marR="5608" marT="560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5608" marR="5608" marT="5608"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1,377</a:t>
                      </a:r>
                    </a:p>
                  </a:txBody>
                  <a:tcPr marL="5608" marR="5608" marT="560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5608" marR="5608" marT="5608"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9</a:t>
                      </a:r>
                    </a:p>
                  </a:txBody>
                  <a:tcPr marL="5608" marR="5608" marT="560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5608" marR="5608" marT="5608"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-85</a:t>
                      </a:r>
                    </a:p>
                  </a:txBody>
                  <a:tcPr marL="5608" marR="5608" marT="5608"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49135206"/>
                  </a:ext>
                </a:extLst>
              </a:tr>
              <a:tr h="187881">
                <a:tc>
                  <a:txBody>
                    <a:bodyPr/>
                    <a:lstStyle/>
                    <a:p>
                      <a:pPr algn="l" fontAlgn="b"/>
                      <a:r>
                        <a:rPr lang="es-CO" sz="1300" b="1" i="0" u="none" strike="noStrike">
                          <a:solidFill>
                            <a:srgbClr val="000000"/>
                          </a:solidFill>
                          <a:effectLst/>
                          <a:latin typeface="Calibri" panose="020F0502020204030204" pitchFamily="34" charset="0"/>
                        </a:rPr>
                        <a:t>TOTAL GASTOS DE ADMINISTRACION</a:t>
                      </a:r>
                    </a:p>
                  </a:txBody>
                  <a:tcPr marL="5608" marR="5608" marT="5608" marB="0" anchor="b">
                    <a:lnL>
                      <a:noFill/>
                    </a:lnL>
                    <a:lnR>
                      <a:noFill/>
                    </a:lnR>
                    <a:lnT>
                      <a:noFill/>
                    </a:lnT>
                    <a:lnB>
                      <a:noFill/>
                    </a:lnB>
                    <a:solidFill>
                      <a:srgbClr val="DBDBDB"/>
                    </a:solidFill>
                  </a:tcPr>
                </a:tc>
                <a:tc>
                  <a:txBody>
                    <a:bodyPr/>
                    <a:lstStyle/>
                    <a:p>
                      <a:pPr algn="ctr" fontAlgn="b"/>
                      <a:r>
                        <a:rPr lang="es-CO" sz="1300" b="0" i="0" u="none" strike="noStrike">
                          <a:effectLst/>
                          <a:latin typeface="Calibri" panose="020F0502020204030204" pitchFamily="34" charset="0"/>
                        </a:rPr>
                        <a:t> </a:t>
                      </a:r>
                    </a:p>
                  </a:txBody>
                  <a:tcPr marL="5608" marR="5608" marT="5608" marB="0" anchor="b">
                    <a:lnL>
                      <a:noFill/>
                    </a:lnL>
                    <a:lnR>
                      <a:noFill/>
                    </a:lnR>
                    <a:lnT>
                      <a:noFill/>
                    </a:lnT>
                    <a:lnB>
                      <a:noFill/>
                    </a:lnB>
                    <a:solidFill>
                      <a:srgbClr val="DBDBDB"/>
                    </a:solidFill>
                  </a:tcPr>
                </a:tc>
                <a:tc>
                  <a:txBody>
                    <a:bodyPr/>
                    <a:lstStyle/>
                    <a:p>
                      <a:pPr algn="ctr" fontAlgn="b"/>
                      <a:r>
                        <a:rPr lang="es-CO" sz="1300" b="0" i="0" u="none" strike="noStrike">
                          <a:effectLst/>
                          <a:latin typeface="Calibri" panose="020F0502020204030204" pitchFamily="34" charset="0"/>
                        </a:rPr>
                        <a:t> </a:t>
                      </a:r>
                    </a:p>
                  </a:txBody>
                  <a:tcPr marL="5608" marR="5608" marT="5608" marB="0" anchor="b">
                    <a:lnL>
                      <a:noFill/>
                    </a:lnL>
                    <a:lnR>
                      <a:noFill/>
                    </a:lnR>
                    <a:lnT>
                      <a:noFill/>
                    </a:lnT>
                    <a:lnB>
                      <a:noFill/>
                    </a:lnB>
                    <a:solidFill>
                      <a:srgbClr val="DBDBDB"/>
                    </a:solidFill>
                  </a:tcPr>
                </a:tc>
                <a:tc>
                  <a:txBody>
                    <a:bodyPr/>
                    <a:lstStyle/>
                    <a:p>
                      <a:pPr algn="r" fontAlgn="b"/>
                      <a:r>
                        <a:rPr lang="es-CO" sz="1300" b="1" i="0" u="none" strike="noStrike">
                          <a:solidFill>
                            <a:srgbClr val="000000"/>
                          </a:solidFill>
                          <a:effectLst/>
                          <a:latin typeface="Calibri" panose="020F0502020204030204" pitchFamily="34" charset="0"/>
                        </a:rPr>
                        <a:t>6,606</a:t>
                      </a:r>
                    </a:p>
                  </a:txBody>
                  <a:tcPr marL="5608" marR="5608" marT="5608"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300" b="1" i="0" u="none" strike="noStrike">
                          <a:solidFill>
                            <a:srgbClr val="000000"/>
                          </a:solidFill>
                          <a:effectLst/>
                          <a:latin typeface="Calibri" panose="020F0502020204030204" pitchFamily="34" charset="0"/>
                        </a:rPr>
                        <a:t> </a:t>
                      </a:r>
                    </a:p>
                  </a:txBody>
                  <a:tcPr marL="5608" marR="5608" marT="5608" marB="0" anchor="b">
                    <a:lnL>
                      <a:noFill/>
                    </a:lnL>
                    <a:lnR>
                      <a:noFill/>
                    </a:lnR>
                    <a:lnT>
                      <a:noFill/>
                    </a:lnT>
                    <a:lnB>
                      <a:noFill/>
                    </a:lnB>
                    <a:solidFill>
                      <a:srgbClr val="DBDBDB"/>
                    </a:solidFill>
                  </a:tcPr>
                </a:tc>
                <a:tc>
                  <a:txBody>
                    <a:bodyPr/>
                    <a:lstStyle/>
                    <a:p>
                      <a:pPr algn="r" fontAlgn="b"/>
                      <a:r>
                        <a:rPr lang="es-CO" sz="1300" b="1" i="0" u="none" strike="noStrike">
                          <a:solidFill>
                            <a:srgbClr val="000000"/>
                          </a:solidFill>
                          <a:effectLst/>
                          <a:latin typeface="Calibri" panose="020F0502020204030204" pitchFamily="34" charset="0"/>
                        </a:rPr>
                        <a:t>5,727</a:t>
                      </a:r>
                    </a:p>
                  </a:txBody>
                  <a:tcPr marL="5608" marR="5608" marT="5608"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300" b="0" i="0" u="none" strike="noStrike">
                          <a:solidFill>
                            <a:srgbClr val="000000"/>
                          </a:solidFill>
                          <a:effectLst/>
                          <a:latin typeface="Calibri" panose="020F0502020204030204" pitchFamily="34" charset="0"/>
                        </a:rPr>
                        <a:t> </a:t>
                      </a:r>
                    </a:p>
                  </a:txBody>
                  <a:tcPr marL="5608" marR="5608" marT="5608" marB="0" anchor="b">
                    <a:lnL>
                      <a:noFill/>
                    </a:lnL>
                    <a:lnR>
                      <a:noFill/>
                    </a:lnR>
                    <a:lnT>
                      <a:noFill/>
                    </a:lnT>
                    <a:lnB>
                      <a:noFill/>
                    </a:lnB>
                    <a:solidFill>
                      <a:srgbClr val="DBDBDB"/>
                    </a:solidFill>
                  </a:tcPr>
                </a:tc>
                <a:tc>
                  <a:txBody>
                    <a:bodyPr/>
                    <a:lstStyle/>
                    <a:p>
                      <a:pPr algn="r" fontAlgn="b"/>
                      <a:r>
                        <a:rPr lang="es-CO" sz="1300" b="1" i="0" u="none" strike="noStrike">
                          <a:solidFill>
                            <a:srgbClr val="000000"/>
                          </a:solidFill>
                          <a:effectLst/>
                          <a:latin typeface="Calibri" panose="020F0502020204030204" pitchFamily="34" charset="0"/>
                        </a:rPr>
                        <a:t>39,773</a:t>
                      </a:r>
                    </a:p>
                  </a:txBody>
                  <a:tcPr marL="5608" marR="5608" marT="5608"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300" b="0" i="0" u="none" strike="noStrike">
                          <a:solidFill>
                            <a:srgbClr val="000000"/>
                          </a:solidFill>
                          <a:effectLst/>
                          <a:latin typeface="Calibri" panose="020F0502020204030204" pitchFamily="34" charset="0"/>
                        </a:rPr>
                        <a:t> </a:t>
                      </a:r>
                    </a:p>
                  </a:txBody>
                  <a:tcPr marL="5608" marR="5608" marT="5608" marB="0" anchor="b">
                    <a:lnL>
                      <a:noFill/>
                    </a:lnL>
                    <a:lnR>
                      <a:noFill/>
                    </a:lnR>
                    <a:lnT>
                      <a:noFill/>
                    </a:lnT>
                    <a:lnB>
                      <a:noFill/>
                    </a:lnB>
                    <a:solidFill>
                      <a:srgbClr val="DBDBDB"/>
                    </a:solidFill>
                  </a:tcPr>
                </a:tc>
                <a:tc>
                  <a:txBody>
                    <a:bodyPr/>
                    <a:lstStyle/>
                    <a:p>
                      <a:pPr algn="r" fontAlgn="b"/>
                      <a:r>
                        <a:rPr lang="es-CO" sz="1300" b="1" i="0" u="none" strike="noStrike">
                          <a:solidFill>
                            <a:srgbClr val="000000"/>
                          </a:solidFill>
                          <a:effectLst/>
                          <a:latin typeface="Calibri" panose="020F0502020204030204" pitchFamily="34" charset="0"/>
                        </a:rPr>
                        <a:t>15</a:t>
                      </a:r>
                    </a:p>
                  </a:txBody>
                  <a:tcPr marL="5608" marR="5608" marT="5608"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300" b="1" i="0" u="none" strike="noStrike">
                          <a:solidFill>
                            <a:srgbClr val="000000"/>
                          </a:solidFill>
                          <a:effectLst/>
                          <a:latin typeface="Calibri" panose="020F0502020204030204" pitchFamily="34" charset="0"/>
                        </a:rPr>
                        <a:t> </a:t>
                      </a:r>
                    </a:p>
                  </a:txBody>
                  <a:tcPr marL="5608" marR="5608" marT="5608" marB="0" anchor="b">
                    <a:lnL>
                      <a:noFill/>
                    </a:lnL>
                    <a:lnR>
                      <a:noFill/>
                    </a:lnR>
                    <a:lnT>
                      <a:noFill/>
                    </a:lnT>
                    <a:lnB>
                      <a:noFill/>
                    </a:lnB>
                    <a:solidFill>
                      <a:srgbClr val="DBDBDB"/>
                    </a:solidFill>
                  </a:tcPr>
                </a:tc>
                <a:tc>
                  <a:txBody>
                    <a:bodyPr/>
                    <a:lstStyle/>
                    <a:p>
                      <a:pPr algn="r" fontAlgn="b"/>
                      <a:r>
                        <a:rPr lang="es-CO" sz="1300" b="1" i="0" u="none" strike="noStrike">
                          <a:solidFill>
                            <a:srgbClr val="000000"/>
                          </a:solidFill>
                          <a:effectLst/>
                          <a:latin typeface="Calibri" panose="020F0502020204030204" pitchFamily="34" charset="0"/>
                        </a:rPr>
                        <a:t>-83</a:t>
                      </a:r>
                    </a:p>
                  </a:txBody>
                  <a:tcPr marL="5608" marR="5608" marT="5608"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4130493511"/>
                  </a:ext>
                </a:extLst>
              </a:tr>
              <a:tr h="140210">
                <a:tc>
                  <a:txBody>
                    <a:bodyPr/>
                    <a:lstStyle/>
                    <a:p>
                      <a:pPr algn="l" fontAlgn="b"/>
                      <a:endParaRPr lang="es-CO" sz="1300" b="1" i="0" u="none" strike="noStrike">
                        <a:solidFill>
                          <a:srgbClr val="000000"/>
                        </a:solidFill>
                        <a:effectLst/>
                        <a:latin typeface="Calibri" panose="020F0502020204030204" pitchFamily="34" charset="0"/>
                      </a:endParaRPr>
                    </a:p>
                  </a:txBody>
                  <a:tcPr marL="5608" marR="5608" marT="5608"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5608" marR="5608" marT="5608"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5608" marR="5608" marT="5608" marB="0" anchor="b">
                    <a:lnL>
                      <a:noFill/>
                    </a:lnL>
                    <a:lnR>
                      <a:noFill/>
                    </a:lnR>
                    <a:lnT>
                      <a:noFill/>
                    </a:lnT>
                    <a:lnB>
                      <a:noFill/>
                    </a:lnB>
                  </a:tcPr>
                </a:tc>
                <a:tc>
                  <a:txBody>
                    <a:bodyPr/>
                    <a:lstStyle/>
                    <a:p>
                      <a:pPr algn="l" fontAlgn="b"/>
                      <a:endParaRPr lang="es-CO" sz="1300" b="0" i="0" u="none" strike="noStrike">
                        <a:effectLst/>
                        <a:latin typeface="Calibri" panose="020F0502020204030204" pitchFamily="34" charset="0"/>
                      </a:endParaRPr>
                    </a:p>
                  </a:txBody>
                  <a:tcPr marL="5608" marR="5608" marT="5608"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300" b="0" i="0" u="none" strike="noStrike">
                        <a:effectLst/>
                        <a:latin typeface="Calibri" panose="020F0502020204030204" pitchFamily="34" charset="0"/>
                      </a:endParaRPr>
                    </a:p>
                  </a:txBody>
                  <a:tcPr marL="5608" marR="5608" marT="5608" marB="0" anchor="b">
                    <a:lnL>
                      <a:noFill/>
                    </a:lnL>
                    <a:lnR>
                      <a:noFill/>
                    </a:lnR>
                    <a:lnT>
                      <a:noFill/>
                    </a:lnT>
                    <a:lnB>
                      <a:noFill/>
                    </a:lnB>
                  </a:tcPr>
                </a:tc>
                <a:tc>
                  <a:txBody>
                    <a:bodyPr/>
                    <a:lstStyle/>
                    <a:p>
                      <a:pPr algn="l" fontAlgn="b"/>
                      <a:endParaRPr lang="es-CO" sz="1300" b="0" i="0" u="none" strike="noStrike">
                        <a:effectLst/>
                        <a:latin typeface="Calibri" panose="020F0502020204030204" pitchFamily="34" charset="0"/>
                      </a:endParaRPr>
                    </a:p>
                  </a:txBody>
                  <a:tcPr marL="5608" marR="5608" marT="5608"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300" b="0" i="0" u="none" strike="noStrike">
                        <a:effectLst/>
                        <a:latin typeface="Calibri" panose="020F0502020204030204" pitchFamily="34" charset="0"/>
                      </a:endParaRPr>
                    </a:p>
                  </a:txBody>
                  <a:tcPr marL="5608" marR="5608" marT="5608" marB="0" anchor="b">
                    <a:lnL>
                      <a:noFill/>
                    </a:lnL>
                    <a:lnR>
                      <a:noFill/>
                    </a:lnR>
                    <a:lnT>
                      <a:noFill/>
                    </a:lnT>
                    <a:lnB>
                      <a:noFill/>
                    </a:lnB>
                  </a:tcPr>
                </a:tc>
                <a:tc>
                  <a:txBody>
                    <a:bodyPr/>
                    <a:lstStyle/>
                    <a:p>
                      <a:pPr algn="l" fontAlgn="b"/>
                      <a:endParaRPr lang="es-CO" sz="1300" b="0" i="0" u="none" strike="noStrike">
                        <a:effectLst/>
                        <a:latin typeface="Calibri" panose="020F0502020204030204" pitchFamily="34" charset="0"/>
                      </a:endParaRPr>
                    </a:p>
                  </a:txBody>
                  <a:tcPr marL="5608" marR="5608" marT="5608"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300" b="0" i="0" u="none" strike="noStrike">
                        <a:effectLst/>
                        <a:latin typeface="Calibri" panose="020F0502020204030204" pitchFamily="34" charset="0"/>
                      </a:endParaRPr>
                    </a:p>
                  </a:txBody>
                  <a:tcPr marL="5608" marR="5608" marT="5608" marB="0" anchor="b">
                    <a:lnL>
                      <a:noFill/>
                    </a:lnL>
                    <a:lnR>
                      <a:noFill/>
                    </a:lnR>
                    <a:lnT>
                      <a:noFill/>
                    </a:lnT>
                    <a:lnB>
                      <a:noFill/>
                    </a:lnB>
                  </a:tcPr>
                </a:tc>
                <a:tc>
                  <a:txBody>
                    <a:bodyPr/>
                    <a:lstStyle/>
                    <a:p>
                      <a:pPr algn="r" fontAlgn="b"/>
                      <a:endParaRPr lang="es-CO" sz="1300" b="0" i="0" u="none" strike="noStrike" dirty="0">
                        <a:effectLst/>
                        <a:latin typeface="Calibri" panose="020F0502020204030204" pitchFamily="34" charset="0"/>
                      </a:endParaRPr>
                    </a:p>
                  </a:txBody>
                  <a:tcPr marL="5608" marR="5608" marT="5608"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300" b="0" i="0" u="none" strike="noStrike">
                        <a:effectLst/>
                        <a:latin typeface="Calibri" panose="020F0502020204030204" pitchFamily="34" charset="0"/>
                      </a:endParaRPr>
                    </a:p>
                  </a:txBody>
                  <a:tcPr marL="5608" marR="5608" marT="5608" marB="0" anchor="b">
                    <a:lnL>
                      <a:noFill/>
                    </a:lnL>
                    <a:lnR>
                      <a:noFill/>
                    </a:lnR>
                    <a:lnT>
                      <a:noFill/>
                    </a:lnT>
                    <a:lnB>
                      <a:noFill/>
                    </a:lnB>
                  </a:tcPr>
                </a:tc>
                <a:tc>
                  <a:txBody>
                    <a:bodyPr/>
                    <a:lstStyle/>
                    <a:p>
                      <a:pPr algn="r" fontAlgn="b"/>
                      <a:r>
                        <a:rPr lang="es-CO" sz="1300" b="0" i="0" u="none" strike="noStrike">
                          <a:effectLst/>
                          <a:latin typeface="Calibri" panose="020F0502020204030204" pitchFamily="34" charset="0"/>
                        </a:rPr>
                        <a:t>0</a:t>
                      </a:r>
                    </a:p>
                  </a:txBody>
                  <a:tcPr marL="5608" marR="5608" marT="5608"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768204033"/>
                  </a:ext>
                </a:extLst>
              </a:tr>
              <a:tr h="187881">
                <a:tc>
                  <a:txBody>
                    <a:bodyPr/>
                    <a:lstStyle/>
                    <a:p>
                      <a:pPr algn="l" fontAlgn="b"/>
                      <a:r>
                        <a:rPr lang="es-CO" sz="1300" b="1" i="0" u="none" strike="noStrike">
                          <a:solidFill>
                            <a:srgbClr val="000000"/>
                          </a:solidFill>
                          <a:effectLst/>
                          <a:latin typeface="Calibri" panose="020F0502020204030204" pitchFamily="34" charset="0"/>
                        </a:rPr>
                        <a:t>RESULTADO DEL PERIODO ANTES DE IMPUESTOS</a:t>
                      </a:r>
                    </a:p>
                  </a:txBody>
                  <a:tcPr marL="5608" marR="5608" marT="5608" marB="0" anchor="b">
                    <a:lnL>
                      <a:noFill/>
                    </a:lnL>
                    <a:lnR>
                      <a:noFill/>
                    </a:lnR>
                    <a:lnT>
                      <a:noFill/>
                    </a:lnT>
                    <a:lnB>
                      <a:noFill/>
                    </a:lnB>
                    <a:solidFill>
                      <a:srgbClr val="DBDBDB"/>
                    </a:solidFill>
                  </a:tcPr>
                </a:tc>
                <a:tc>
                  <a:txBody>
                    <a:bodyPr/>
                    <a:lstStyle/>
                    <a:p>
                      <a:pPr algn="ctr" fontAlgn="b"/>
                      <a:r>
                        <a:rPr lang="es-CO" sz="1300" b="0" i="0" u="none" strike="noStrike">
                          <a:effectLst/>
                          <a:latin typeface="Calibri" panose="020F0502020204030204" pitchFamily="34" charset="0"/>
                        </a:rPr>
                        <a:t> </a:t>
                      </a:r>
                    </a:p>
                  </a:txBody>
                  <a:tcPr marL="5608" marR="5608" marT="5608" marB="0" anchor="b">
                    <a:lnL>
                      <a:noFill/>
                    </a:lnL>
                    <a:lnR>
                      <a:noFill/>
                    </a:lnR>
                    <a:lnT>
                      <a:noFill/>
                    </a:lnT>
                    <a:lnB>
                      <a:noFill/>
                    </a:lnB>
                    <a:solidFill>
                      <a:srgbClr val="DBDBDB"/>
                    </a:solidFill>
                  </a:tcPr>
                </a:tc>
                <a:tc>
                  <a:txBody>
                    <a:bodyPr/>
                    <a:lstStyle/>
                    <a:p>
                      <a:pPr algn="ctr" fontAlgn="b"/>
                      <a:r>
                        <a:rPr lang="es-CO" sz="1300" b="0" i="0" u="none" strike="noStrike">
                          <a:effectLst/>
                          <a:latin typeface="Calibri" panose="020F0502020204030204" pitchFamily="34" charset="0"/>
                        </a:rPr>
                        <a:t> </a:t>
                      </a:r>
                    </a:p>
                  </a:txBody>
                  <a:tcPr marL="5608" marR="5608" marT="5608" marB="0" anchor="b">
                    <a:lnL>
                      <a:noFill/>
                    </a:lnL>
                    <a:lnR>
                      <a:noFill/>
                    </a:lnR>
                    <a:lnT>
                      <a:noFill/>
                    </a:lnT>
                    <a:lnB>
                      <a:noFill/>
                    </a:lnB>
                    <a:solidFill>
                      <a:srgbClr val="DBDBDB"/>
                    </a:solidFill>
                  </a:tcPr>
                </a:tc>
                <a:tc>
                  <a:txBody>
                    <a:bodyPr/>
                    <a:lstStyle/>
                    <a:p>
                      <a:pPr algn="r" fontAlgn="b"/>
                      <a:r>
                        <a:rPr lang="es-CO" sz="1300" b="0" i="0" u="none" strike="noStrike">
                          <a:solidFill>
                            <a:srgbClr val="000000"/>
                          </a:solidFill>
                          <a:effectLst/>
                          <a:latin typeface="Calibri" panose="020F0502020204030204" pitchFamily="34" charset="0"/>
                        </a:rPr>
                        <a:t>1,456</a:t>
                      </a:r>
                    </a:p>
                  </a:txBody>
                  <a:tcPr marL="5608" marR="5608" marT="5608" marB="0" anchor="b">
                    <a:lnL>
                      <a:noFill/>
                    </a:lnL>
                    <a:lnR>
                      <a:noFill/>
                    </a:lnR>
                    <a:lnT>
                      <a:noFill/>
                    </a:lnT>
                    <a:lnB>
                      <a:noFill/>
                    </a:lnB>
                    <a:solidFill>
                      <a:srgbClr val="DBDBDB"/>
                    </a:solidFill>
                  </a:tcPr>
                </a:tc>
                <a:tc>
                  <a:txBody>
                    <a:bodyPr/>
                    <a:lstStyle/>
                    <a:p>
                      <a:pPr algn="l" fontAlgn="b"/>
                      <a:r>
                        <a:rPr lang="es-CO" sz="1300" b="0" i="0" u="none" strike="noStrike">
                          <a:solidFill>
                            <a:srgbClr val="000000"/>
                          </a:solidFill>
                          <a:effectLst/>
                          <a:latin typeface="Calibri" panose="020F0502020204030204" pitchFamily="34" charset="0"/>
                        </a:rPr>
                        <a:t> </a:t>
                      </a:r>
                    </a:p>
                  </a:txBody>
                  <a:tcPr marL="5608" marR="5608" marT="5608" marB="0" anchor="b">
                    <a:lnL>
                      <a:noFill/>
                    </a:lnL>
                    <a:lnR>
                      <a:noFill/>
                    </a:lnR>
                    <a:lnT>
                      <a:noFill/>
                    </a:lnT>
                    <a:lnB>
                      <a:noFill/>
                    </a:lnB>
                    <a:solidFill>
                      <a:srgbClr val="DBDBDB"/>
                    </a:solidFill>
                  </a:tcPr>
                </a:tc>
                <a:tc>
                  <a:txBody>
                    <a:bodyPr/>
                    <a:lstStyle/>
                    <a:p>
                      <a:pPr algn="r" fontAlgn="b"/>
                      <a:r>
                        <a:rPr lang="es-CO" sz="1300" b="0" i="0" u="none" strike="noStrike">
                          <a:solidFill>
                            <a:srgbClr val="000000"/>
                          </a:solidFill>
                          <a:effectLst/>
                          <a:latin typeface="Calibri" panose="020F0502020204030204" pitchFamily="34" charset="0"/>
                        </a:rPr>
                        <a:t>112</a:t>
                      </a:r>
                    </a:p>
                  </a:txBody>
                  <a:tcPr marL="5608" marR="5608" marT="5608" marB="0" anchor="b">
                    <a:lnL>
                      <a:noFill/>
                    </a:lnL>
                    <a:lnR>
                      <a:noFill/>
                    </a:lnR>
                    <a:lnT>
                      <a:noFill/>
                    </a:lnT>
                    <a:lnB>
                      <a:noFill/>
                    </a:lnB>
                    <a:solidFill>
                      <a:srgbClr val="DBDBDB"/>
                    </a:solidFill>
                  </a:tcPr>
                </a:tc>
                <a:tc>
                  <a:txBody>
                    <a:bodyPr/>
                    <a:lstStyle/>
                    <a:p>
                      <a:pPr algn="l" fontAlgn="b"/>
                      <a:r>
                        <a:rPr lang="es-CO" sz="1300" b="0" i="0" u="none" strike="noStrike">
                          <a:solidFill>
                            <a:srgbClr val="000000"/>
                          </a:solidFill>
                          <a:effectLst/>
                          <a:latin typeface="Calibri" panose="020F0502020204030204" pitchFamily="34" charset="0"/>
                        </a:rPr>
                        <a:t> </a:t>
                      </a:r>
                    </a:p>
                  </a:txBody>
                  <a:tcPr marL="5608" marR="5608" marT="5608" marB="0" anchor="b">
                    <a:lnL>
                      <a:noFill/>
                    </a:lnL>
                    <a:lnR>
                      <a:noFill/>
                    </a:lnR>
                    <a:lnT>
                      <a:noFill/>
                    </a:lnT>
                    <a:lnB>
                      <a:noFill/>
                    </a:lnB>
                    <a:solidFill>
                      <a:srgbClr val="DBDBDB"/>
                    </a:solidFill>
                  </a:tcPr>
                </a:tc>
                <a:tc>
                  <a:txBody>
                    <a:bodyPr/>
                    <a:lstStyle/>
                    <a:p>
                      <a:pPr algn="r" fontAlgn="b"/>
                      <a:r>
                        <a:rPr lang="es-CO" sz="1300" b="0" i="0" u="none" strike="noStrike">
                          <a:solidFill>
                            <a:srgbClr val="000000"/>
                          </a:solidFill>
                          <a:effectLst/>
                          <a:latin typeface="Calibri" panose="020F0502020204030204" pitchFamily="34" charset="0"/>
                        </a:rPr>
                        <a:t>597</a:t>
                      </a:r>
                    </a:p>
                  </a:txBody>
                  <a:tcPr marL="5608" marR="5608" marT="5608" marB="0" anchor="b">
                    <a:lnL>
                      <a:noFill/>
                    </a:lnL>
                    <a:lnR>
                      <a:noFill/>
                    </a:lnR>
                    <a:lnT>
                      <a:noFill/>
                    </a:lnT>
                    <a:lnB>
                      <a:noFill/>
                    </a:lnB>
                    <a:solidFill>
                      <a:srgbClr val="DBDBDB"/>
                    </a:solidFill>
                  </a:tcPr>
                </a:tc>
                <a:tc>
                  <a:txBody>
                    <a:bodyPr/>
                    <a:lstStyle/>
                    <a:p>
                      <a:pPr algn="l" fontAlgn="b"/>
                      <a:r>
                        <a:rPr lang="es-CO" sz="1300" b="0" i="0" u="none" strike="noStrike">
                          <a:solidFill>
                            <a:srgbClr val="000000"/>
                          </a:solidFill>
                          <a:effectLst/>
                          <a:latin typeface="Calibri" panose="020F0502020204030204" pitchFamily="34" charset="0"/>
                        </a:rPr>
                        <a:t> </a:t>
                      </a:r>
                    </a:p>
                  </a:txBody>
                  <a:tcPr marL="5608" marR="5608" marT="5608" marB="0" anchor="b">
                    <a:lnL>
                      <a:noFill/>
                    </a:lnL>
                    <a:lnR>
                      <a:noFill/>
                    </a:lnR>
                    <a:lnT>
                      <a:noFill/>
                    </a:lnT>
                    <a:lnB>
                      <a:noFill/>
                    </a:lnB>
                    <a:solidFill>
                      <a:srgbClr val="DBDBDB"/>
                    </a:solidFill>
                  </a:tcPr>
                </a:tc>
                <a:tc>
                  <a:txBody>
                    <a:bodyPr/>
                    <a:lstStyle/>
                    <a:p>
                      <a:pPr algn="r" fontAlgn="b"/>
                      <a:r>
                        <a:rPr lang="es-CO" sz="1300" b="0" i="0" u="none" strike="noStrike">
                          <a:solidFill>
                            <a:srgbClr val="000000"/>
                          </a:solidFill>
                          <a:effectLst/>
                          <a:latin typeface="Calibri" panose="020F0502020204030204" pitchFamily="34" charset="0"/>
                        </a:rPr>
                        <a:t>1,200</a:t>
                      </a:r>
                    </a:p>
                  </a:txBody>
                  <a:tcPr marL="5608" marR="5608" marT="5608" marB="0" anchor="b">
                    <a:lnL>
                      <a:noFill/>
                    </a:lnL>
                    <a:lnR>
                      <a:noFill/>
                    </a:lnR>
                    <a:lnT>
                      <a:noFill/>
                    </a:lnT>
                    <a:lnB>
                      <a:noFill/>
                    </a:lnB>
                    <a:solidFill>
                      <a:srgbClr val="DBDBDB"/>
                    </a:solidFill>
                  </a:tcPr>
                </a:tc>
                <a:tc>
                  <a:txBody>
                    <a:bodyPr/>
                    <a:lstStyle/>
                    <a:p>
                      <a:pPr algn="l" fontAlgn="b"/>
                      <a:r>
                        <a:rPr lang="es-CO" sz="1300" b="0" i="0" u="none" strike="noStrike">
                          <a:solidFill>
                            <a:srgbClr val="000000"/>
                          </a:solidFill>
                          <a:effectLst/>
                          <a:latin typeface="Calibri" panose="020F0502020204030204" pitchFamily="34" charset="0"/>
                        </a:rPr>
                        <a:t> </a:t>
                      </a:r>
                    </a:p>
                  </a:txBody>
                  <a:tcPr marL="5608" marR="5608" marT="5608" marB="0" anchor="b">
                    <a:lnL>
                      <a:noFill/>
                    </a:lnL>
                    <a:lnR>
                      <a:noFill/>
                    </a:lnR>
                    <a:lnT>
                      <a:noFill/>
                    </a:lnT>
                    <a:lnB>
                      <a:noFill/>
                    </a:lnB>
                    <a:solidFill>
                      <a:srgbClr val="DBDBDB"/>
                    </a:solidFill>
                  </a:tcPr>
                </a:tc>
                <a:tc>
                  <a:txBody>
                    <a:bodyPr/>
                    <a:lstStyle/>
                    <a:p>
                      <a:pPr algn="r" fontAlgn="b"/>
                      <a:r>
                        <a:rPr lang="es-CO" sz="1300" b="0" i="0" u="none" strike="noStrike">
                          <a:solidFill>
                            <a:srgbClr val="000000"/>
                          </a:solidFill>
                          <a:effectLst/>
                          <a:latin typeface="Calibri" panose="020F0502020204030204" pitchFamily="34" charset="0"/>
                        </a:rPr>
                        <a:t>144</a:t>
                      </a:r>
                    </a:p>
                  </a:txBody>
                  <a:tcPr marL="5608" marR="5608" marT="5608" marB="0" anchor="b">
                    <a:lnL>
                      <a:noFill/>
                    </a:lnL>
                    <a:lnR>
                      <a:noFill/>
                    </a:lnR>
                    <a:lnT>
                      <a:noFill/>
                    </a:lnT>
                    <a:lnB>
                      <a:noFill/>
                    </a:lnB>
                    <a:solidFill>
                      <a:srgbClr val="DBDBDB"/>
                    </a:solidFill>
                  </a:tcPr>
                </a:tc>
                <a:extLst>
                  <a:ext uri="{0D108BD9-81ED-4DB2-BD59-A6C34878D82A}">
                    <a16:rowId xmlns:a16="http://schemas.microsoft.com/office/drawing/2014/main" val="1495710902"/>
                  </a:ext>
                </a:extLst>
              </a:tr>
              <a:tr h="145818">
                <a:tc>
                  <a:txBody>
                    <a:bodyPr/>
                    <a:lstStyle/>
                    <a:p>
                      <a:pPr algn="l" fontAlgn="b"/>
                      <a:r>
                        <a:rPr lang="es-CO" sz="1300" b="0" i="0" u="none" strike="noStrike">
                          <a:solidFill>
                            <a:srgbClr val="000000"/>
                          </a:solidFill>
                          <a:effectLst/>
                          <a:latin typeface="Calibri" panose="020F0502020204030204" pitchFamily="34" charset="0"/>
                        </a:rPr>
                        <a:t>IMPUESTO SOBRE LA RENTA Y COMPLEM.</a:t>
                      </a:r>
                    </a:p>
                  </a:txBody>
                  <a:tcPr marL="84126" marR="5608" marT="5608"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5608" marR="5608" marT="5608"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5608" marR="5608" marT="5608"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36</a:t>
                      </a:r>
                    </a:p>
                  </a:txBody>
                  <a:tcPr marL="5608" marR="5608" marT="560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300" b="0" i="0" u="none" strike="noStrike">
                        <a:effectLst/>
                        <a:latin typeface="Calibri" panose="020F0502020204030204" pitchFamily="34" charset="0"/>
                      </a:endParaRPr>
                    </a:p>
                  </a:txBody>
                  <a:tcPr marL="5608" marR="5608" marT="5608"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38</a:t>
                      </a:r>
                    </a:p>
                  </a:txBody>
                  <a:tcPr marL="5608" marR="5608" marT="560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300" b="0" i="0" u="none" strike="noStrike">
                        <a:effectLst/>
                        <a:latin typeface="Calibri" panose="020F0502020204030204" pitchFamily="34" charset="0"/>
                      </a:endParaRPr>
                    </a:p>
                  </a:txBody>
                  <a:tcPr marL="5608" marR="5608" marT="5608"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219</a:t>
                      </a:r>
                    </a:p>
                  </a:txBody>
                  <a:tcPr marL="5608" marR="5608" marT="560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300" b="0" i="0" u="none" strike="noStrike">
                        <a:effectLst/>
                        <a:latin typeface="Calibri" panose="020F0502020204030204" pitchFamily="34" charset="0"/>
                      </a:endParaRPr>
                    </a:p>
                  </a:txBody>
                  <a:tcPr marL="5608" marR="5608" marT="5608"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-4</a:t>
                      </a:r>
                    </a:p>
                  </a:txBody>
                  <a:tcPr marL="5608" marR="5608" marT="560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5608" marR="5608" marT="5608"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-83</a:t>
                      </a:r>
                    </a:p>
                  </a:txBody>
                  <a:tcPr marL="5608" marR="5608" marT="5608"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87426942"/>
                  </a:ext>
                </a:extLst>
              </a:tr>
              <a:tr h="187881">
                <a:tc>
                  <a:txBody>
                    <a:bodyPr/>
                    <a:lstStyle/>
                    <a:p>
                      <a:pPr algn="l" fontAlgn="b"/>
                      <a:r>
                        <a:rPr lang="es-CO" sz="1300" b="1" i="0" u="none" strike="noStrike">
                          <a:solidFill>
                            <a:srgbClr val="000000"/>
                          </a:solidFill>
                          <a:effectLst/>
                          <a:latin typeface="Calibri" panose="020F0502020204030204" pitchFamily="34" charset="0"/>
                        </a:rPr>
                        <a:t>RESULTADO DEL PERIODO</a:t>
                      </a:r>
                    </a:p>
                  </a:txBody>
                  <a:tcPr marL="5608" marR="5608" marT="5608" marB="0" anchor="b">
                    <a:lnL>
                      <a:noFill/>
                    </a:lnL>
                    <a:lnR>
                      <a:noFill/>
                    </a:lnR>
                    <a:lnT>
                      <a:noFill/>
                    </a:lnT>
                    <a:lnB>
                      <a:noFill/>
                    </a:lnB>
                    <a:solidFill>
                      <a:srgbClr val="DBDBDB"/>
                    </a:solidFill>
                  </a:tcPr>
                </a:tc>
                <a:tc>
                  <a:txBody>
                    <a:bodyPr/>
                    <a:lstStyle/>
                    <a:p>
                      <a:pPr algn="ctr" fontAlgn="b"/>
                      <a:r>
                        <a:rPr lang="es-CO" sz="1300" b="0" i="0" u="none" strike="noStrike">
                          <a:effectLst/>
                          <a:latin typeface="Calibri" panose="020F0502020204030204" pitchFamily="34" charset="0"/>
                        </a:rPr>
                        <a:t> </a:t>
                      </a:r>
                    </a:p>
                  </a:txBody>
                  <a:tcPr marL="5608" marR="5608" marT="5608" marB="0" anchor="b">
                    <a:lnL>
                      <a:noFill/>
                    </a:lnL>
                    <a:lnR>
                      <a:noFill/>
                    </a:lnR>
                    <a:lnT>
                      <a:noFill/>
                    </a:lnT>
                    <a:lnB>
                      <a:noFill/>
                    </a:lnB>
                    <a:solidFill>
                      <a:srgbClr val="DBDBDB"/>
                    </a:solidFill>
                  </a:tcPr>
                </a:tc>
                <a:tc>
                  <a:txBody>
                    <a:bodyPr/>
                    <a:lstStyle/>
                    <a:p>
                      <a:pPr algn="ctr" fontAlgn="b"/>
                      <a:r>
                        <a:rPr lang="es-CO" sz="1300" b="0" i="0" u="none" strike="noStrike">
                          <a:effectLst/>
                          <a:latin typeface="Calibri" panose="020F0502020204030204" pitchFamily="34" charset="0"/>
                        </a:rPr>
                        <a:t> </a:t>
                      </a:r>
                    </a:p>
                  </a:txBody>
                  <a:tcPr marL="5608" marR="5608" marT="5608" marB="0" anchor="b">
                    <a:lnL>
                      <a:noFill/>
                    </a:lnL>
                    <a:lnR>
                      <a:noFill/>
                    </a:lnR>
                    <a:lnT>
                      <a:noFill/>
                    </a:lnT>
                    <a:lnB>
                      <a:noFill/>
                    </a:lnB>
                    <a:solidFill>
                      <a:srgbClr val="DBDBDB"/>
                    </a:solidFill>
                  </a:tcPr>
                </a:tc>
                <a:tc>
                  <a:txBody>
                    <a:bodyPr/>
                    <a:lstStyle/>
                    <a:p>
                      <a:pPr algn="r" fontAlgn="b"/>
                      <a:r>
                        <a:rPr lang="es-CO" sz="1300" b="1" i="0" u="none" strike="noStrike">
                          <a:solidFill>
                            <a:srgbClr val="000000"/>
                          </a:solidFill>
                          <a:effectLst/>
                          <a:latin typeface="Calibri" panose="020F0502020204030204" pitchFamily="34" charset="0"/>
                        </a:rPr>
                        <a:t>1,420</a:t>
                      </a:r>
                    </a:p>
                  </a:txBody>
                  <a:tcPr marL="5608" marR="5608" marT="5608"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300" b="1" i="0" u="none" strike="noStrike">
                          <a:solidFill>
                            <a:srgbClr val="000000"/>
                          </a:solidFill>
                          <a:effectLst/>
                          <a:latin typeface="Calibri" panose="020F0502020204030204" pitchFamily="34" charset="0"/>
                        </a:rPr>
                        <a:t> </a:t>
                      </a:r>
                    </a:p>
                  </a:txBody>
                  <a:tcPr marL="5608" marR="5608" marT="5608" marB="0" anchor="b">
                    <a:lnL>
                      <a:noFill/>
                    </a:lnL>
                    <a:lnR>
                      <a:noFill/>
                    </a:lnR>
                    <a:lnT>
                      <a:noFill/>
                    </a:lnT>
                    <a:lnB>
                      <a:noFill/>
                    </a:lnB>
                    <a:solidFill>
                      <a:srgbClr val="DBDBDB"/>
                    </a:solidFill>
                  </a:tcPr>
                </a:tc>
                <a:tc>
                  <a:txBody>
                    <a:bodyPr/>
                    <a:lstStyle/>
                    <a:p>
                      <a:pPr algn="r" fontAlgn="b"/>
                      <a:r>
                        <a:rPr lang="es-CO" sz="1300" b="1" i="0" u="none" strike="noStrike">
                          <a:solidFill>
                            <a:srgbClr val="000000"/>
                          </a:solidFill>
                          <a:effectLst/>
                          <a:latin typeface="Calibri" panose="020F0502020204030204" pitchFamily="34" charset="0"/>
                        </a:rPr>
                        <a:t>74</a:t>
                      </a:r>
                    </a:p>
                  </a:txBody>
                  <a:tcPr marL="5608" marR="5608" marT="5608"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300" b="0" i="0" u="none" strike="noStrike">
                          <a:solidFill>
                            <a:srgbClr val="000000"/>
                          </a:solidFill>
                          <a:effectLst/>
                          <a:latin typeface="Calibri" panose="020F0502020204030204" pitchFamily="34" charset="0"/>
                        </a:rPr>
                        <a:t> </a:t>
                      </a:r>
                    </a:p>
                  </a:txBody>
                  <a:tcPr marL="5608" marR="5608" marT="5608" marB="0" anchor="b">
                    <a:lnL>
                      <a:noFill/>
                    </a:lnL>
                    <a:lnR>
                      <a:noFill/>
                    </a:lnR>
                    <a:lnT>
                      <a:noFill/>
                    </a:lnT>
                    <a:lnB>
                      <a:noFill/>
                    </a:lnB>
                    <a:solidFill>
                      <a:srgbClr val="DBDBDB"/>
                    </a:solidFill>
                  </a:tcPr>
                </a:tc>
                <a:tc>
                  <a:txBody>
                    <a:bodyPr/>
                    <a:lstStyle/>
                    <a:p>
                      <a:pPr algn="r" fontAlgn="b"/>
                      <a:r>
                        <a:rPr lang="es-CO" sz="1300" b="1" i="0" u="none" strike="noStrike">
                          <a:solidFill>
                            <a:srgbClr val="000000"/>
                          </a:solidFill>
                          <a:effectLst/>
                          <a:latin typeface="Calibri" panose="020F0502020204030204" pitchFamily="34" charset="0"/>
                        </a:rPr>
                        <a:t>378</a:t>
                      </a:r>
                    </a:p>
                  </a:txBody>
                  <a:tcPr marL="5608" marR="5608" marT="5608"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300" b="0" i="0" u="none" strike="noStrike">
                          <a:solidFill>
                            <a:srgbClr val="000000"/>
                          </a:solidFill>
                          <a:effectLst/>
                          <a:latin typeface="Calibri" panose="020F0502020204030204" pitchFamily="34" charset="0"/>
                        </a:rPr>
                        <a:t> </a:t>
                      </a:r>
                    </a:p>
                  </a:txBody>
                  <a:tcPr marL="5608" marR="5608" marT="5608" marB="0" anchor="b">
                    <a:lnL>
                      <a:noFill/>
                    </a:lnL>
                    <a:lnR>
                      <a:noFill/>
                    </a:lnR>
                    <a:lnT>
                      <a:noFill/>
                    </a:lnT>
                    <a:lnB>
                      <a:noFill/>
                    </a:lnB>
                    <a:solidFill>
                      <a:srgbClr val="DBDBDB"/>
                    </a:solidFill>
                  </a:tcPr>
                </a:tc>
                <a:tc>
                  <a:txBody>
                    <a:bodyPr/>
                    <a:lstStyle/>
                    <a:p>
                      <a:pPr algn="r" fontAlgn="b"/>
                      <a:r>
                        <a:rPr lang="es-CO" sz="1300" b="1" i="0" u="none" strike="noStrike">
                          <a:solidFill>
                            <a:srgbClr val="000000"/>
                          </a:solidFill>
                          <a:effectLst/>
                          <a:latin typeface="Calibri" panose="020F0502020204030204" pitchFamily="34" charset="0"/>
                        </a:rPr>
                        <a:t>1,819</a:t>
                      </a:r>
                    </a:p>
                  </a:txBody>
                  <a:tcPr marL="5608" marR="5608" marT="5608"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300" b="1" i="0" u="none" strike="noStrike">
                          <a:solidFill>
                            <a:srgbClr val="000000"/>
                          </a:solidFill>
                          <a:effectLst/>
                          <a:latin typeface="Calibri" panose="020F0502020204030204" pitchFamily="34" charset="0"/>
                        </a:rPr>
                        <a:t> </a:t>
                      </a:r>
                    </a:p>
                  </a:txBody>
                  <a:tcPr marL="5608" marR="5608" marT="5608" marB="0" anchor="b">
                    <a:lnL>
                      <a:noFill/>
                    </a:lnL>
                    <a:lnR>
                      <a:noFill/>
                    </a:lnR>
                    <a:lnT>
                      <a:noFill/>
                    </a:lnT>
                    <a:lnB>
                      <a:noFill/>
                    </a:lnB>
                    <a:solidFill>
                      <a:srgbClr val="DBDBDB"/>
                    </a:solidFill>
                  </a:tcPr>
                </a:tc>
                <a:tc>
                  <a:txBody>
                    <a:bodyPr/>
                    <a:lstStyle/>
                    <a:p>
                      <a:pPr algn="r" fontAlgn="b"/>
                      <a:r>
                        <a:rPr lang="es-CO" sz="1300" b="1" i="0" u="none" strike="noStrike">
                          <a:solidFill>
                            <a:srgbClr val="000000"/>
                          </a:solidFill>
                          <a:effectLst/>
                          <a:latin typeface="Calibri" panose="020F0502020204030204" pitchFamily="34" charset="0"/>
                        </a:rPr>
                        <a:t>275</a:t>
                      </a:r>
                    </a:p>
                  </a:txBody>
                  <a:tcPr marL="5608" marR="5608" marT="5608"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2041740830"/>
                  </a:ext>
                </a:extLst>
              </a:tr>
              <a:tr h="187881">
                <a:tc>
                  <a:txBody>
                    <a:bodyPr/>
                    <a:lstStyle/>
                    <a:p>
                      <a:pPr algn="l" fontAlgn="b"/>
                      <a:endParaRPr lang="es-CO" sz="1300" b="0" i="0" u="none" strike="noStrike">
                        <a:effectLst/>
                        <a:latin typeface="Calibri" panose="020F0502020204030204" pitchFamily="34" charset="0"/>
                      </a:endParaRPr>
                    </a:p>
                  </a:txBody>
                  <a:tcPr marL="5608" marR="5608" marT="5608"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5608" marR="5608" marT="5608"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5608" marR="5608" marT="5608" marB="0" anchor="b">
                    <a:lnL>
                      <a:noFill/>
                    </a:lnL>
                    <a:lnR>
                      <a:noFill/>
                    </a:lnR>
                    <a:lnT>
                      <a:noFill/>
                    </a:lnT>
                    <a:lnB>
                      <a:noFill/>
                    </a:lnB>
                  </a:tcPr>
                </a:tc>
                <a:tc>
                  <a:txBody>
                    <a:bodyPr/>
                    <a:lstStyle/>
                    <a:p>
                      <a:pPr algn="l" fontAlgn="b"/>
                      <a:endParaRPr lang="es-CO" sz="1300" b="0" i="0" u="none" strike="noStrike">
                        <a:effectLst/>
                        <a:latin typeface="Calibri" panose="020F0502020204030204" pitchFamily="34" charset="0"/>
                      </a:endParaRPr>
                    </a:p>
                  </a:txBody>
                  <a:tcPr marL="5608" marR="5608" marT="5608"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300" b="0" i="0" u="none" strike="noStrike">
                        <a:effectLst/>
                        <a:latin typeface="Calibri" panose="020F0502020204030204" pitchFamily="34" charset="0"/>
                      </a:endParaRPr>
                    </a:p>
                  </a:txBody>
                  <a:tcPr marL="5608" marR="5608" marT="5608" marB="0" anchor="b">
                    <a:lnL>
                      <a:noFill/>
                    </a:lnL>
                    <a:lnR>
                      <a:noFill/>
                    </a:lnR>
                    <a:lnT>
                      <a:noFill/>
                    </a:lnT>
                    <a:lnB>
                      <a:noFill/>
                    </a:lnB>
                  </a:tcPr>
                </a:tc>
                <a:tc>
                  <a:txBody>
                    <a:bodyPr/>
                    <a:lstStyle/>
                    <a:p>
                      <a:pPr algn="l" fontAlgn="b"/>
                      <a:endParaRPr lang="es-CO" sz="1300" b="0" i="0" u="none" strike="noStrike">
                        <a:effectLst/>
                        <a:latin typeface="Calibri" panose="020F0502020204030204" pitchFamily="34" charset="0"/>
                      </a:endParaRPr>
                    </a:p>
                  </a:txBody>
                  <a:tcPr marL="5608" marR="5608" marT="5608"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300" b="0" i="0" u="none" strike="noStrike">
                        <a:effectLst/>
                        <a:latin typeface="Calibri" panose="020F0502020204030204" pitchFamily="34" charset="0"/>
                      </a:endParaRPr>
                    </a:p>
                  </a:txBody>
                  <a:tcPr marL="5608" marR="5608" marT="5608" marB="0" anchor="b">
                    <a:lnL>
                      <a:noFill/>
                    </a:lnL>
                    <a:lnR>
                      <a:noFill/>
                    </a:lnR>
                    <a:lnT>
                      <a:noFill/>
                    </a:lnT>
                    <a:lnB>
                      <a:noFill/>
                    </a:lnB>
                  </a:tcPr>
                </a:tc>
                <a:tc>
                  <a:txBody>
                    <a:bodyPr/>
                    <a:lstStyle/>
                    <a:p>
                      <a:pPr algn="l" fontAlgn="b"/>
                      <a:endParaRPr lang="es-CO" sz="1300" b="0" i="0" u="none" strike="noStrike">
                        <a:effectLst/>
                        <a:latin typeface="Calibri" panose="020F0502020204030204" pitchFamily="34" charset="0"/>
                      </a:endParaRPr>
                    </a:p>
                  </a:txBody>
                  <a:tcPr marL="5608" marR="5608" marT="5608"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300" b="0" i="0" u="none" strike="noStrike">
                        <a:effectLst/>
                        <a:latin typeface="Calibri" panose="020F0502020204030204" pitchFamily="34" charset="0"/>
                      </a:endParaRPr>
                    </a:p>
                  </a:txBody>
                  <a:tcPr marL="5608" marR="5608" marT="5608" marB="0" anchor="b">
                    <a:lnL>
                      <a:noFill/>
                    </a:lnL>
                    <a:lnR>
                      <a:noFill/>
                    </a:lnR>
                    <a:lnT>
                      <a:noFill/>
                    </a:lnT>
                    <a:lnB>
                      <a:noFill/>
                    </a:lnB>
                  </a:tcPr>
                </a:tc>
                <a:tc>
                  <a:txBody>
                    <a:bodyPr/>
                    <a:lstStyle/>
                    <a:p>
                      <a:pPr algn="l" fontAlgn="b"/>
                      <a:endParaRPr lang="es-CO" sz="1300" b="0" i="0" u="none" strike="noStrike">
                        <a:effectLst/>
                        <a:latin typeface="Calibri" panose="020F0502020204030204" pitchFamily="34" charset="0"/>
                      </a:endParaRPr>
                    </a:p>
                  </a:txBody>
                  <a:tcPr marL="5608" marR="5608" marT="5608"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300" b="0" i="0" u="none" strike="noStrike">
                        <a:effectLst/>
                        <a:latin typeface="Calibri" panose="020F0502020204030204" pitchFamily="34" charset="0"/>
                      </a:endParaRPr>
                    </a:p>
                  </a:txBody>
                  <a:tcPr marL="5608" marR="5608" marT="5608" marB="0" anchor="b">
                    <a:lnL>
                      <a:noFill/>
                    </a:lnL>
                    <a:lnR>
                      <a:noFill/>
                    </a:lnR>
                    <a:lnT>
                      <a:noFill/>
                    </a:lnT>
                    <a:lnB>
                      <a:noFill/>
                    </a:lnB>
                  </a:tcPr>
                </a:tc>
                <a:tc>
                  <a:txBody>
                    <a:bodyPr/>
                    <a:lstStyle/>
                    <a:p>
                      <a:pPr algn="l" fontAlgn="b"/>
                      <a:endParaRPr lang="es-CO" sz="1300" b="0" i="0" u="none" strike="noStrike">
                        <a:effectLst/>
                        <a:latin typeface="Calibri" panose="020F0502020204030204" pitchFamily="34" charset="0"/>
                      </a:endParaRPr>
                    </a:p>
                  </a:txBody>
                  <a:tcPr marL="5608" marR="5608" marT="5608"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301315739"/>
                  </a:ext>
                </a:extLst>
              </a:tr>
              <a:tr h="187881">
                <a:tc>
                  <a:txBody>
                    <a:bodyPr/>
                    <a:lstStyle/>
                    <a:p>
                      <a:pPr algn="l" fontAlgn="b"/>
                      <a:r>
                        <a:rPr lang="es-CO" sz="1300" b="1" i="0" u="none" strike="noStrike">
                          <a:solidFill>
                            <a:srgbClr val="000000"/>
                          </a:solidFill>
                          <a:effectLst/>
                          <a:latin typeface="Calibri" panose="020F0502020204030204" pitchFamily="34" charset="0"/>
                        </a:rPr>
                        <a:t>RESULTADOS ACUMULADOS</a:t>
                      </a:r>
                    </a:p>
                  </a:txBody>
                  <a:tcPr marL="5608" marR="5608" marT="5608"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5608" marR="5608" marT="5608"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5608" marR="5608" marT="5608" marB="0" anchor="b">
                    <a:lnL>
                      <a:noFill/>
                    </a:lnL>
                    <a:lnR>
                      <a:noFill/>
                    </a:lnR>
                    <a:lnT>
                      <a:noFill/>
                    </a:lnT>
                    <a:lnB>
                      <a:noFill/>
                    </a:lnB>
                  </a:tcPr>
                </a:tc>
                <a:tc>
                  <a:txBody>
                    <a:bodyPr/>
                    <a:lstStyle/>
                    <a:p>
                      <a:pPr algn="l" fontAlgn="b"/>
                      <a:endParaRPr lang="es-CO" sz="1300" b="1" i="0" u="none" strike="noStrike">
                        <a:solidFill>
                          <a:srgbClr val="000000"/>
                        </a:solidFill>
                        <a:effectLst/>
                        <a:latin typeface="Calibri" panose="020F0502020204030204" pitchFamily="34" charset="0"/>
                      </a:endParaRPr>
                    </a:p>
                  </a:txBody>
                  <a:tcPr marL="5608" marR="5608" marT="5608" marB="0" anchor="b">
                    <a:lnL>
                      <a:noFill/>
                    </a:lnL>
                    <a:lnR>
                      <a:noFill/>
                    </a:lnR>
                    <a:lnT>
                      <a:noFill/>
                    </a:lnT>
                    <a:lnB>
                      <a:noFill/>
                    </a:lnB>
                  </a:tcPr>
                </a:tc>
                <a:tc>
                  <a:txBody>
                    <a:bodyPr/>
                    <a:lstStyle/>
                    <a:p>
                      <a:pPr algn="l" fontAlgn="b"/>
                      <a:endParaRPr lang="es-CO" sz="1300" b="1" i="0" u="none" strike="noStrike">
                        <a:solidFill>
                          <a:srgbClr val="000000"/>
                        </a:solidFill>
                        <a:effectLst/>
                        <a:latin typeface="Calibri" panose="020F0502020204030204" pitchFamily="34" charset="0"/>
                      </a:endParaRPr>
                    </a:p>
                  </a:txBody>
                  <a:tcPr marL="5608" marR="5608" marT="5608" marB="0" anchor="b">
                    <a:lnL>
                      <a:noFill/>
                    </a:lnL>
                    <a:lnR>
                      <a:noFill/>
                    </a:lnR>
                    <a:lnT>
                      <a:noFill/>
                    </a:lnT>
                    <a:lnB>
                      <a:noFill/>
                    </a:lnB>
                  </a:tcPr>
                </a:tc>
                <a:tc>
                  <a:txBody>
                    <a:bodyPr/>
                    <a:lstStyle/>
                    <a:p>
                      <a:pPr algn="l" fontAlgn="b"/>
                      <a:endParaRPr lang="es-CO" sz="1300" b="1" i="0" u="none" strike="noStrike">
                        <a:solidFill>
                          <a:srgbClr val="000000"/>
                        </a:solidFill>
                        <a:effectLst/>
                        <a:latin typeface="Calibri" panose="020F0502020204030204" pitchFamily="34" charset="0"/>
                      </a:endParaRPr>
                    </a:p>
                  </a:txBody>
                  <a:tcPr marL="5608" marR="5608" marT="5608"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5608" marR="5608" marT="5608" marB="0" anchor="b">
                    <a:lnL>
                      <a:noFill/>
                    </a:lnL>
                    <a:lnR>
                      <a:noFill/>
                    </a:lnR>
                    <a:lnT>
                      <a:noFill/>
                    </a:lnT>
                    <a:lnB>
                      <a:noFill/>
                    </a:lnB>
                  </a:tcPr>
                </a:tc>
                <a:tc>
                  <a:txBody>
                    <a:bodyPr/>
                    <a:lstStyle/>
                    <a:p>
                      <a:pPr algn="l" fontAlgn="b"/>
                      <a:endParaRPr lang="es-CO" sz="1300" b="1" i="0" u="none" strike="noStrike">
                        <a:solidFill>
                          <a:srgbClr val="000000"/>
                        </a:solidFill>
                        <a:effectLst/>
                        <a:latin typeface="Calibri" panose="020F0502020204030204" pitchFamily="34" charset="0"/>
                      </a:endParaRPr>
                    </a:p>
                  </a:txBody>
                  <a:tcPr marL="5608" marR="5608" marT="5608"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5608" marR="5608" marT="5608" marB="0" anchor="b">
                    <a:lnL>
                      <a:noFill/>
                    </a:lnL>
                    <a:lnR>
                      <a:noFill/>
                    </a:lnR>
                    <a:lnT>
                      <a:noFill/>
                    </a:lnT>
                    <a:lnB>
                      <a:noFill/>
                    </a:lnB>
                  </a:tcPr>
                </a:tc>
                <a:tc>
                  <a:txBody>
                    <a:bodyPr/>
                    <a:lstStyle/>
                    <a:p>
                      <a:pPr algn="l" fontAlgn="b"/>
                      <a:endParaRPr lang="es-CO" sz="1300" b="1" i="0" u="none" strike="noStrike" dirty="0">
                        <a:solidFill>
                          <a:srgbClr val="000000"/>
                        </a:solidFill>
                        <a:effectLst/>
                        <a:latin typeface="Calibri" panose="020F0502020204030204" pitchFamily="34" charset="0"/>
                      </a:endParaRPr>
                    </a:p>
                  </a:txBody>
                  <a:tcPr marL="5608" marR="5608" marT="5608" marB="0" anchor="b">
                    <a:lnL>
                      <a:noFill/>
                    </a:lnL>
                    <a:lnR>
                      <a:noFill/>
                    </a:lnR>
                    <a:lnT>
                      <a:noFill/>
                    </a:lnT>
                    <a:lnB>
                      <a:noFill/>
                    </a:lnB>
                  </a:tcPr>
                </a:tc>
                <a:tc>
                  <a:txBody>
                    <a:bodyPr/>
                    <a:lstStyle/>
                    <a:p>
                      <a:pPr algn="l" fontAlgn="b"/>
                      <a:endParaRPr lang="es-CO" sz="1300" b="1" i="0" u="none" strike="noStrike">
                        <a:solidFill>
                          <a:srgbClr val="000000"/>
                        </a:solidFill>
                        <a:effectLst/>
                        <a:latin typeface="Calibri" panose="020F0502020204030204" pitchFamily="34" charset="0"/>
                      </a:endParaRPr>
                    </a:p>
                  </a:txBody>
                  <a:tcPr marL="5608" marR="5608" marT="5608" marB="0" anchor="b">
                    <a:lnL>
                      <a:noFill/>
                    </a:lnL>
                    <a:lnR>
                      <a:noFill/>
                    </a:lnR>
                    <a:lnT>
                      <a:noFill/>
                    </a:lnT>
                    <a:lnB>
                      <a:noFill/>
                    </a:lnB>
                  </a:tcPr>
                </a:tc>
                <a:tc>
                  <a:txBody>
                    <a:bodyPr/>
                    <a:lstStyle/>
                    <a:p>
                      <a:pPr algn="l" fontAlgn="b"/>
                      <a:endParaRPr lang="es-CO" sz="1300" b="1" i="0" u="none" strike="noStrike">
                        <a:solidFill>
                          <a:srgbClr val="000000"/>
                        </a:solidFill>
                        <a:effectLst/>
                        <a:latin typeface="Calibri" panose="020F0502020204030204" pitchFamily="34" charset="0"/>
                      </a:endParaRPr>
                    </a:p>
                  </a:txBody>
                  <a:tcPr marL="5608" marR="5608" marT="5608" marB="0" anchor="b">
                    <a:lnL>
                      <a:noFill/>
                    </a:lnL>
                    <a:lnR>
                      <a:noFill/>
                    </a:lnR>
                    <a:lnT>
                      <a:noFill/>
                    </a:lnT>
                    <a:lnB>
                      <a:noFill/>
                    </a:lnB>
                  </a:tcPr>
                </a:tc>
                <a:extLst>
                  <a:ext uri="{0D108BD9-81ED-4DB2-BD59-A6C34878D82A}">
                    <a16:rowId xmlns:a16="http://schemas.microsoft.com/office/drawing/2014/main" val="3936210525"/>
                  </a:ext>
                </a:extLst>
              </a:tr>
              <a:tr h="187881">
                <a:tc>
                  <a:txBody>
                    <a:bodyPr/>
                    <a:lstStyle/>
                    <a:p>
                      <a:pPr algn="l" fontAlgn="b"/>
                      <a:r>
                        <a:rPr lang="es-CO" sz="1300" b="0" i="0" u="none" strike="noStrike">
                          <a:solidFill>
                            <a:srgbClr val="000000"/>
                          </a:solidFill>
                          <a:effectLst/>
                          <a:latin typeface="Calibri" panose="020F0502020204030204" pitchFamily="34" charset="0"/>
                        </a:rPr>
                        <a:t>RESULTADOS EJERCICIOS ANTERIORES</a:t>
                      </a:r>
                    </a:p>
                  </a:txBody>
                  <a:tcPr marL="84126" marR="5608" marT="5608"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5608" marR="5608" marT="5608"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5608" marR="5608" marT="5608"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60</a:t>
                      </a:r>
                    </a:p>
                  </a:txBody>
                  <a:tcPr marL="5608" marR="5608" marT="5608" marB="0" anchor="b">
                    <a:lnL>
                      <a:noFill/>
                    </a:lnL>
                    <a:lnR>
                      <a:noFill/>
                    </a:lnR>
                    <a:lnT>
                      <a:noFill/>
                    </a:lnT>
                    <a:lnB>
                      <a:noFill/>
                    </a:lnB>
                    <a:solidFill>
                      <a:srgbClr val="FFFFFF"/>
                    </a:solidFill>
                  </a:tcPr>
                </a:tc>
                <a:tc>
                  <a:txBody>
                    <a:bodyPr/>
                    <a:lstStyle/>
                    <a:p>
                      <a:pPr algn="l" fontAlgn="b"/>
                      <a:endParaRPr lang="es-CO" sz="1300" b="0" i="0" u="none" strike="noStrike">
                        <a:solidFill>
                          <a:srgbClr val="000000"/>
                        </a:solidFill>
                        <a:effectLst/>
                        <a:latin typeface="Calibri" panose="020F0502020204030204" pitchFamily="34" charset="0"/>
                      </a:endParaRPr>
                    </a:p>
                  </a:txBody>
                  <a:tcPr marL="5608" marR="5608" marT="5608"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552</a:t>
                      </a:r>
                    </a:p>
                  </a:txBody>
                  <a:tcPr marL="5608" marR="5608" marT="5608"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5608" marR="5608" marT="5608"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29</a:t>
                      </a:r>
                    </a:p>
                  </a:txBody>
                  <a:tcPr marL="5608" marR="5608" marT="5608"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5608" marR="5608" marT="5608"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-89</a:t>
                      </a:r>
                    </a:p>
                  </a:txBody>
                  <a:tcPr marL="5608" marR="5608" marT="5608" marB="0" anchor="b">
                    <a:lnL>
                      <a:noFill/>
                    </a:lnL>
                    <a:lnR>
                      <a:noFill/>
                    </a:lnR>
                    <a:lnT>
                      <a:noFill/>
                    </a:lnT>
                    <a:lnB>
                      <a:noFill/>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5608" marR="5608" marT="5608"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108</a:t>
                      </a:r>
                    </a:p>
                  </a:txBody>
                  <a:tcPr marL="5608" marR="5608" marT="5608" marB="0" anchor="b">
                    <a:lnL>
                      <a:noFill/>
                    </a:lnL>
                    <a:lnR>
                      <a:noFill/>
                    </a:lnR>
                    <a:lnT>
                      <a:noFill/>
                    </a:lnT>
                    <a:lnB>
                      <a:noFill/>
                    </a:lnB>
                  </a:tcPr>
                </a:tc>
                <a:extLst>
                  <a:ext uri="{0D108BD9-81ED-4DB2-BD59-A6C34878D82A}">
                    <a16:rowId xmlns:a16="http://schemas.microsoft.com/office/drawing/2014/main" val="3312684452"/>
                  </a:ext>
                </a:extLst>
              </a:tr>
              <a:tr h="187881">
                <a:tc>
                  <a:txBody>
                    <a:bodyPr/>
                    <a:lstStyle/>
                    <a:p>
                      <a:pPr algn="l" fontAlgn="b"/>
                      <a:r>
                        <a:rPr lang="es-CO" sz="1300" b="0" i="0" u="none" strike="noStrike">
                          <a:solidFill>
                            <a:srgbClr val="000000"/>
                          </a:solidFill>
                          <a:effectLst/>
                          <a:latin typeface="Calibri" panose="020F0502020204030204" pitchFamily="34" charset="0"/>
                        </a:rPr>
                        <a:t>RESULTADO DEL PERIODO</a:t>
                      </a:r>
                    </a:p>
                  </a:txBody>
                  <a:tcPr marL="84126" marR="5608" marT="5608"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5608" marR="5608" marT="5608" marB="0" anchor="b">
                    <a:lnL>
                      <a:noFill/>
                    </a:lnL>
                    <a:lnR>
                      <a:noFill/>
                    </a:lnR>
                    <a:lnT>
                      <a:noFill/>
                    </a:lnT>
                    <a:lnB>
                      <a:noFill/>
                    </a:lnB>
                  </a:tcPr>
                </a:tc>
                <a:tc>
                  <a:txBody>
                    <a:bodyPr/>
                    <a:lstStyle/>
                    <a:p>
                      <a:pPr algn="ctr" fontAlgn="b"/>
                      <a:endParaRPr lang="es-CO" sz="1300" b="0" i="0" u="none" strike="noStrike">
                        <a:effectLst/>
                        <a:latin typeface="Calibri" panose="020F0502020204030204" pitchFamily="34" charset="0"/>
                      </a:endParaRPr>
                    </a:p>
                  </a:txBody>
                  <a:tcPr marL="5608" marR="5608" marT="5608"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1,420</a:t>
                      </a:r>
                    </a:p>
                  </a:txBody>
                  <a:tcPr marL="5608" marR="5608" marT="5608"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s-CO" sz="1300" b="0" i="0" u="none" strike="noStrike">
                        <a:solidFill>
                          <a:srgbClr val="000000"/>
                        </a:solidFill>
                        <a:effectLst/>
                        <a:latin typeface="Calibri" panose="020F0502020204030204" pitchFamily="34" charset="0"/>
                      </a:endParaRPr>
                    </a:p>
                  </a:txBody>
                  <a:tcPr marL="5608" marR="5608" marT="5608"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74</a:t>
                      </a:r>
                    </a:p>
                  </a:txBody>
                  <a:tcPr marL="5608" marR="5608" marT="560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5608" marR="5608" marT="5608"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378</a:t>
                      </a:r>
                    </a:p>
                  </a:txBody>
                  <a:tcPr marL="5608" marR="5608" marT="5608"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s-CO" sz="1300" b="0" i="0" u="none" strike="noStrike">
                        <a:solidFill>
                          <a:srgbClr val="000000"/>
                        </a:solidFill>
                        <a:effectLst/>
                        <a:latin typeface="Calibri" panose="020F0502020204030204" pitchFamily="34" charset="0"/>
                      </a:endParaRPr>
                    </a:p>
                  </a:txBody>
                  <a:tcPr marL="5608" marR="5608" marT="5608"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1,819</a:t>
                      </a:r>
                    </a:p>
                  </a:txBody>
                  <a:tcPr marL="5608" marR="5608" marT="560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300" b="0" i="0" u="none" strike="noStrike">
                        <a:solidFill>
                          <a:srgbClr val="000000"/>
                        </a:solidFill>
                        <a:effectLst/>
                        <a:latin typeface="Calibri" panose="020F0502020204030204" pitchFamily="34" charset="0"/>
                      </a:endParaRPr>
                    </a:p>
                  </a:txBody>
                  <a:tcPr marL="5608" marR="5608" marT="5608" marB="0" anchor="b">
                    <a:lnL>
                      <a:noFill/>
                    </a:lnL>
                    <a:lnR>
                      <a:noFill/>
                    </a:lnR>
                    <a:lnT>
                      <a:noFill/>
                    </a:lnT>
                    <a:lnB>
                      <a:noFill/>
                    </a:lnB>
                  </a:tcPr>
                </a:tc>
                <a:tc>
                  <a:txBody>
                    <a:bodyPr/>
                    <a:lstStyle/>
                    <a:p>
                      <a:pPr algn="r" fontAlgn="b"/>
                      <a:r>
                        <a:rPr lang="es-CO" sz="1300" b="0" i="0" u="none" strike="noStrike">
                          <a:solidFill>
                            <a:srgbClr val="000000"/>
                          </a:solidFill>
                          <a:effectLst/>
                          <a:latin typeface="Calibri" panose="020F0502020204030204" pitchFamily="34" charset="0"/>
                        </a:rPr>
                        <a:t>275</a:t>
                      </a:r>
                    </a:p>
                  </a:txBody>
                  <a:tcPr marL="5608" marR="5608" marT="5608"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54646572"/>
                  </a:ext>
                </a:extLst>
              </a:tr>
              <a:tr h="187881">
                <a:tc>
                  <a:txBody>
                    <a:bodyPr/>
                    <a:lstStyle/>
                    <a:p>
                      <a:pPr algn="l" fontAlgn="b"/>
                      <a:r>
                        <a:rPr lang="es-CO" sz="1300" b="1" i="0" u="none" strike="noStrike">
                          <a:solidFill>
                            <a:srgbClr val="000000"/>
                          </a:solidFill>
                          <a:effectLst/>
                          <a:latin typeface="Calibri" panose="020F0502020204030204" pitchFamily="34" charset="0"/>
                        </a:rPr>
                        <a:t>RESULTADOS POR DISTRIBUIR</a:t>
                      </a:r>
                    </a:p>
                  </a:txBody>
                  <a:tcPr marL="5608" marR="5608" marT="5608" marB="0" anchor="b">
                    <a:lnL>
                      <a:noFill/>
                    </a:lnL>
                    <a:lnR>
                      <a:noFill/>
                    </a:lnR>
                    <a:lnT>
                      <a:noFill/>
                    </a:lnT>
                    <a:lnB>
                      <a:noFill/>
                    </a:lnB>
                    <a:solidFill>
                      <a:srgbClr val="DBDBDB"/>
                    </a:solidFill>
                  </a:tcPr>
                </a:tc>
                <a:tc>
                  <a:txBody>
                    <a:bodyPr/>
                    <a:lstStyle/>
                    <a:p>
                      <a:pPr algn="ctr" fontAlgn="b"/>
                      <a:r>
                        <a:rPr lang="es-CO" sz="1300" b="0" i="0" u="none" strike="noStrike">
                          <a:effectLst/>
                          <a:latin typeface="Calibri" panose="020F0502020204030204" pitchFamily="34" charset="0"/>
                        </a:rPr>
                        <a:t> </a:t>
                      </a:r>
                    </a:p>
                  </a:txBody>
                  <a:tcPr marL="5608" marR="5608" marT="5608" marB="0" anchor="b">
                    <a:lnL>
                      <a:noFill/>
                    </a:lnL>
                    <a:lnR>
                      <a:noFill/>
                    </a:lnR>
                    <a:lnT>
                      <a:noFill/>
                    </a:lnT>
                    <a:lnB>
                      <a:noFill/>
                    </a:lnB>
                    <a:solidFill>
                      <a:srgbClr val="DBDBDB"/>
                    </a:solidFill>
                  </a:tcPr>
                </a:tc>
                <a:tc>
                  <a:txBody>
                    <a:bodyPr/>
                    <a:lstStyle/>
                    <a:p>
                      <a:pPr algn="ctr" fontAlgn="b"/>
                      <a:r>
                        <a:rPr lang="es-CO" sz="1300" b="0" i="0" u="none" strike="noStrike">
                          <a:effectLst/>
                          <a:latin typeface="Calibri" panose="020F0502020204030204" pitchFamily="34" charset="0"/>
                        </a:rPr>
                        <a:t> </a:t>
                      </a:r>
                    </a:p>
                  </a:txBody>
                  <a:tcPr marL="5608" marR="5608" marT="5608" marB="0" anchor="b">
                    <a:lnL>
                      <a:noFill/>
                    </a:lnL>
                    <a:lnR>
                      <a:noFill/>
                    </a:lnR>
                    <a:lnT>
                      <a:noFill/>
                    </a:lnT>
                    <a:lnB>
                      <a:noFill/>
                    </a:lnB>
                    <a:solidFill>
                      <a:srgbClr val="DBDBDB"/>
                    </a:solidFill>
                  </a:tcPr>
                </a:tc>
                <a:tc>
                  <a:txBody>
                    <a:bodyPr/>
                    <a:lstStyle/>
                    <a:p>
                      <a:pPr algn="r" fontAlgn="b"/>
                      <a:r>
                        <a:rPr lang="es-CO" sz="1300" b="1" i="0" u="none" strike="noStrike">
                          <a:solidFill>
                            <a:srgbClr val="000000"/>
                          </a:solidFill>
                          <a:effectLst/>
                          <a:latin typeface="Calibri" panose="020F0502020204030204" pitchFamily="34" charset="0"/>
                        </a:rPr>
                        <a:t>1,480</a:t>
                      </a:r>
                    </a:p>
                  </a:txBody>
                  <a:tcPr marL="5608" marR="5608" marT="5608"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300" b="1" i="0" u="none" strike="noStrike">
                          <a:solidFill>
                            <a:srgbClr val="000000"/>
                          </a:solidFill>
                          <a:effectLst/>
                          <a:latin typeface="Calibri" panose="020F0502020204030204" pitchFamily="34" charset="0"/>
                        </a:rPr>
                        <a:t> </a:t>
                      </a:r>
                    </a:p>
                  </a:txBody>
                  <a:tcPr marL="5608" marR="5608" marT="5608" marB="0" anchor="b">
                    <a:lnL>
                      <a:noFill/>
                    </a:lnL>
                    <a:lnR>
                      <a:noFill/>
                    </a:lnR>
                    <a:lnT>
                      <a:noFill/>
                    </a:lnT>
                    <a:lnB>
                      <a:noFill/>
                    </a:lnB>
                    <a:solidFill>
                      <a:srgbClr val="DBDBDB"/>
                    </a:solidFill>
                  </a:tcPr>
                </a:tc>
                <a:tc>
                  <a:txBody>
                    <a:bodyPr/>
                    <a:lstStyle/>
                    <a:p>
                      <a:pPr algn="r" fontAlgn="b"/>
                      <a:r>
                        <a:rPr lang="es-CO" sz="1300" b="1" i="0" u="none" strike="noStrike">
                          <a:solidFill>
                            <a:srgbClr val="000000"/>
                          </a:solidFill>
                          <a:effectLst/>
                          <a:latin typeface="Calibri" panose="020F0502020204030204" pitchFamily="34" charset="0"/>
                        </a:rPr>
                        <a:t>626</a:t>
                      </a:r>
                    </a:p>
                  </a:txBody>
                  <a:tcPr marL="5608" marR="5608" marT="5608"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300" b="0" i="0" u="none" strike="noStrike">
                          <a:solidFill>
                            <a:srgbClr val="000000"/>
                          </a:solidFill>
                          <a:effectLst/>
                          <a:latin typeface="Calibri" panose="020F0502020204030204" pitchFamily="34" charset="0"/>
                        </a:rPr>
                        <a:t> </a:t>
                      </a:r>
                    </a:p>
                  </a:txBody>
                  <a:tcPr marL="5608" marR="5608" marT="5608" marB="0" anchor="b">
                    <a:lnL>
                      <a:noFill/>
                    </a:lnL>
                    <a:lnR>
                      <a:noFill/>
                    </a:lnR>
                    <a:lnT>
                      <a:noFill/>
                    </a:lnT>
                    <a:lnB>
                      <a:noFill/>
                    </a:lnB>
                    <a:solidFill>
                      <a:srgbClr val="DBDBDB"/>
                    </a:solidFill>
                  </a:tcPr>
                </a:tc>
                <a:tc>
                  <a:txBody>
                    <a:bodyPr/>
                    <a:lstStyle/>
                    <a:p>
                      <a:pPr algn="r" fontAlgn="b"/>
                      <a:r>
                        <a:rPr lang="es-CO" sz="1300" b="1" i="0" u="none" strike="noStrike">
                          <a:solidFill>
                            <a:srgbClr val="000000"/>
                          </a:solidFill>
                          <a:effectLst/>
                          <a:latin typeface="Calibri" panose="020F0502020204030204" pitchFamily="34" charset="0"/>
                        </a:rPr>
                        <a:t>407</a:t>
                      </a:r>
                    </a:p>
                  </a:txBody>
                  <a:tcPr marL="5608" marR="5608" marT="5608"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300" b="0" i="0" u="none" strike="noStrike">
                          <a:solidFill>
                            <a:srgbClr val="000000"/>
                          </a:solidFill>
                          <a:effectLst/>
                          <a:latin typeface="Calibri" panose="020F0502020204030204" pitchFamily="34" charset="0"/>
                        </a:rPr>
                        <a:t> </a:t>
                      </a:r>
                    </a:p>
                  </a:txBody>
                  <a:tcPr marL="5608" marR="5608" marT="5608" marB="0" anchor="b">
                    <a:lnL>
                      <a:noFill/>
                    </a:lnL>
                    <a:lnR>
                      <a:noFill/>
                    </a:lnR>
                    <a:lnT>
                      <a:noFill/>
                    </a:lnT>
                    <a:lnB>
                      <a:noFill/>
                    </a:lnB>
                    <a:solidFill>
                      <a:srgbClr val="DBDBDB"/>
                    </a:solidFill>
                  </a:tcPr>
                </a:tc>
                <a:tc>
                  <a:txBody>
                    <a:bodyPr/>
                    <a:lstStyle/>
                    <a:p>
                      <a:pPr algn="r" fontAlgn="b"/>
                      <a:r>
                        <a:rPr lang="es-CO" sz="1300" b="1" i="0" u="none" strike="noStrike">
                          <a:solidFill>
                            <a:srgbClr val="000000"/>
                          </a:solidFill>
                          <a:effectLst/>
                          <a:latin typeface="Calibri" panose="020F0502020204030204" pitchFamily="34" charset="0"/>
                        </a:rPr>
                        <a:t>137</a:t>
                      </a:r>
                    </a:p>
                  </a:txBody>
                  <a:tcPr marL="5608" marR="5608" marT="5608"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300" b="1" i="0" u="none" strike="noStrike">
                          <a:solidFill>
                            <a:srgbClr val="000000"/>
                          </a:solidFill>
                          <a:effectLst/>
                          <a:latin typeface="Calibri" panose="020F0502020204030204" pitchFamily="34" charset="0"/>
                        </a:rPr>
                        <a:t> </a:t>
                      </a:r>
                    </a:p>
                  </a:txBody>
                  <a:tcPr marL="5608" marR="5608" marT="5608" marB="0" anchor="b">
                    <a:lnL>
                      <a:noFill/>
                    </a:lnL>
                    <a:lnR>
                      <a:noFill/>
                    </a:lnR>
                    <a:lnT>
                      <a:noFill/>
                    </a:lnT>
                    <a:lnB>
                      <a:noFill/>
                    </a:lnB>
                    <a:solidFill>
                      <a:srgbClr val="DBDBDB"/>
                    </a:solidFill>
                  </a:tcPr>
                </a:tc>
                <a:tc>
                  <a:txBody>
                    <a:bodyPr/>
                    <a:lstStyle/>
                    <a:p>
                      <a:pPr algn="r" fontAlgn="b"/>
                      <a:r>
                        <a:rPr lang="es-CO" sz="1300" b="1" i="0" u="none" strike="noStrike" dirty="0">
                          <a:solidFill>
                            <a:srgbClr val="000000"/>
                          </a:solidFill>
                          <a:effectLst/>
                          <a:latin typeface="Calibri" panose="020F0502020204030204" pitchFamily="34" charset="0"/>
                        </a:rPr>
                        <a:t>264</a:t>
                      </a:r>
                    </a:p>
                  </a:txBody>
                  <a:tcPr marL="5608" marR="5608" marT="5608"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308307882"/>
                  </a:ext>
                </a:extLst>
              </a:tr>
            </a:tbl>
          </a:graphicData>
        </a:graphic>
      </p:graphicFrame>
      <p:sp>
        <p:nvSpPr>
          <p:cNvPr id="18" name="Botón de acción: ir hacia delante o siguiente 17">
            <a:hlinkClick r:id="rId4" action="ppaction://hlinksldjump" highlightClick="1"/>
            <a:extLst>
              <a:ext uri="{FF2B5EF4-FFF2-40B4-BE49-F238E27FC236}">
                <a16:creationId xmlns:a16="http://schemas.microsoft.com/office/drawing/2014/main" id="{D7BAF632-D41C-45B4-B094-4C30C9BE35C0}"/>
              </a:ext>
            </a:extLst>
          </p:cNvPr>
          <p:cNvSpPr/>
          <p:nvPr/>
        </p:nvSpPr>
        <p:spPr>
          <a:xfrm>
            <a:off x="3075727" y="3088733"/>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20" name="Botón de acción: ir hacia delante o siguiente 19">
            <a:hlinkClick r:id="rId5" action="ppaction://hlinksldjump" highlightClick="1"/>
            <a:extLst>
              <a:ext uri="{FF2B5EF4-FFF2-40B4-BE49-F238E27FC236}">
                <a16:creationId xmlns:a16="http://schemas.microsoft.com/office/drawing/2014/main" id="{CD1160F1-BFAD-40DE-9AA2-D7C6FF6B85A5}"/>
              </a:ext>
            </a:extLst>
          </p:cNvPr>
          <p:cNvSpPr/>
          <p:nvPr/>
        </p:nvSpPr>
        <p:spPr>
          <a:xfrm>
            <a:off x="4212199" y="3596956"/>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9" name="Botón de acción: ir hacia delante o siguiente 18">
            <a:hlinkClick r:id="rId6" action="ppaction://hlinksldjump" highlightClick="1"/>
            <a:extLst>
              <a:ext uri="{FF2B5EF4-FFF2-40B4-BE49-F238E27FC236}">
                <a16:creationId xmlns:a16="http://schemas.microsoft.com/office/drawing/2014/main" id="{33515E80-29A4-4E6F-926C-75C64A956359}"/>
              </a:ext>
            </a:extLst>
          </p:cNvPr>
          <p:cNvSpPr/>
          <p:nvPr/>
        </p:nvSpPr>
        <p:spPr>
          <a:xfrm>
            <a:off x="2965360" y="3267006"/>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23" name="Botón de acción: ir hacia delante o siguiente 22">
            <a:hlinkClick r:id="rId7" action="ppaction://hlinksldjump" highlightClick="1"/>
            <a:extLst>
              <a:ext uri="{FF2B5EF4-FFF2-40B4-BE49-F238E27FC236}">
                <a16:creationId xmlns:a16="http://schemas.microsoft.com/office/drawing/2014/main" id="{5BA6AD03-7F56-49BE-B4CB-42AF7C62AB0A}"/>
              </a:ext>
            </a:extLst>
          </p:cNvPr>
          <p:cNvSpPr/>
          <p:nvPr/>
        </p:nvSpPr>
        <p:spPr>
          <a:xfrm>
            <a:off x="4552198" y="4019940"/>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Tree>
    <p:extLst>
      <p:ext uri="{BB962C8B-B14F-4D97-AF65-F5344CB8AC3E}">
        <p14:creationId xmlns:p14="http://schemas.microsoft.com/office/powerpoint/2010/main" val="6103763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862DE2FE-DD36-4D9F-BAC6-B652934725DA}"/>
              </a:ext>
            </a:extLst>
          </p:cNvPr>
          <p:cNvSpPr txBox="1"/>
          <p:nvPr/>
        </p:nvSpPr>
        <p:spPr>
          <a:xfrm>
            <a:off x="2487253" y="2393229"/>
            <a:ext cx="7217494" cy="1446550"/>
          </a:xfrm>
          <a:prstGeom prst="rect">
            <a:avLst/>
          </a:prstGeom>
          <a:noFill/>
        </p:spPr>
        <p:txBody>
          <a:bodyPr wrap="square" rtlCol="0">
            <a:spAutoFit/>
          </a:bodyPr>
          <a:lstStyle/>
          <a:p>
            <a:pPr algn="ctr"/>
            <a:r>
              <a:rPr lang="es-CO" sz="4400" b="1" dirty="0">
                <a:solidFill>
                  <a:srgbClr val="002060"/>
                </a:solidFill>
              </a:rPr>
              <a:t>2. PORTAFOLIO</a:t>
            </a:r>
          </a:p>
          <a:p>
            <a:pPr algn="ctr"/>
            <a:r>
              <a:rPr lang="es-CO" sz="4400" b="1" dirty="0">
                <a:solidFill>
                  <a:srgbClr val="002060"/>
                </a:solidFill>
              </a:rPr>
              <a:t> A 28 DE FEBRERO DE 2019</a:t>
            </a:r>
            <a:endParaRPr lang="es-ES" sz="4400" b="1" dirty="0">
              <a:solidFill>
                <a:srgbClr val="002060"/>
              </a:solidFill>
            </a:endParaRPr>
          </a:p>
        </p:txBody>
      </p:sp>
      <p:sp>
        <p:nvSpPr>
          <p:cNvPr id="12" name="Rectángulo 11">
            <a:extLst>
              <a:ext uri="{FF2B5EF4-FFF2-40B4-BE49-F238E27FC236}">
                <a16:creationId xmlns:a16="http://schemas.microsoft.com/office/drawing/2014/main" id="{45679520-251B-4BE3-8C0D-398C1F2552C3}"/>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CuadroTexto 12">
            <a:extLst>
              <a:ext uri="{FF2B5EF4-FFF2-40B4-BE49-F238E27FC236}">
                <a16:creationId xmlns:a16="http://schemas.microsoft.com/office/drawing/2014/main" id="{FCE143D5-EE36-49C5-B796-CE520D4919CA}"/>
              </a:ext>
            </a:extLst>
          </p:cNvPr>
          <p:cNvSpPr txBox="1"/>
          <p:nvPr/>
        </p:nvSpPr>
        <p:spPr>
          <a:xfrm>
            <a:off x="6614387" y="6536690"/>
            <a:ext cx="5482385"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 </a:t>
            </a:r>
          </a:p>
        </p:txBody>
      </p:sp>
      <p:pic>
        <p:nvPicPr>
          <p:cNvPr id="15" name="Imagen 14">
            <a:extLst>
              <a:ext uri="{FF2B5EF4-FFF2-40B4-BE49-F238E27FC236}">
                <a16:creationId xmlns:a16="http://schemas.microsoft.com/office/drawing/2014/main" id="{462E669C-EC4C-43C0-81CB-41D177D80F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6" name="Imagen 15">
            <a:extLst>
              <a:ext uri="{FF2B5EF4-FFF2-40B4-BE49-F238E27FC236}">
                <a16:creationId xmlns:a16="http://schemas.microsoft.com/office/drawing/2014/main" id="{7A44C778-4B24-4347-9094-641D3C5EC1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30835717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7">
            <a:extLst>
              <a:ext uri="{FF2B5EF4-FFF2-40B4-BE49-F238E27FC236}">
                <a16:creationId xmlns:a16="http://schemas.microsoft.com/office/drawing/2014/main" id="{6BFD5352-2453-4412-99D2-8980474CB1BC}"/>
              </a:ext>
            </a:extLst>
          </p:cNvPr>
          <p:cNvSpPr txBox="1">
            <a:spLocks/>
          </p:cNvSpPr>
          <p:nvPr/>
        </p:nvSpPr>
        <p:spPr>
          <a:xfrm>
            <a:off x="2188312" y="884083"/>
            <a:ext cx="6061493" cy="400110"/>
          </a:xfrm>
          <a:prstGeom prst="rect">
            <a:avLst/>
          </a:prstGeom>
          <a:noFill/>
        </p:spPr>
        <p:txBody>
          <a:bodyPr vert="horz" wrap="square" lIns="91440" tIns="45720" rIns="91440" bIns="45720" rtlCol="0" anchor="ctr">
            <a:sp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ES" sz="2000" b="1" dirty="0">
                <a:solidFill>
                  <a:srgbClr val="000A8B"/>
                </a:solidFill>
              </a:rPr>
              <a:t>COMPOSICIÓN PORTAFOLIO FEBRERO 2019 </a:t>
            </a:r>
          </a:p>
        </p:txBody>
      </p:sp>
      <p:graphicFrame>
        <p:nvGraphicFramePr>
          <p:cNvPr id="12" name="Gráfico 11">
            <a:extLst>
              <a:ext uri="{FF2B5EF4-FFF2-40B4-BE49-F238E27FC236}">
                <a16:creationId xmlns:a16="http://schemas.microsoft.com/office/drawing/2014/main" id="{AD2079FE-3C95-4739-BB78-CAE1751EB386}"/>
              </a:ext>
            </a:extLst>
          </p:cNvPr>
          <p:cNvGraphicFramePr>
            <a:graphicFrameLocks/>
          </p:cNvGraphicFramePr>
          <p:nvPr>
            <p:extLst>
              <p:ext uri="{D42A27DB-BD31-4B8C-83A1-F6EECF244321}">
                <p14:modId xmlns:p14="http://schemas.microsoft.com/office/powerpoint/2010/main" val="385415634"/>
              </p:ext>
            </p:extLst>
          </p:nvPr>
        </p:nvGraphicFramePr>
        <p:xfrm>
          <a:off x="2385313" y="4302353"/>
          <a:ext cx="7611568" cy="2188260"/>
        </p:xfrm>
        <a:graphic>
          <a:graphicData uri="http://schemas.openxmlformats.org/drawingml/2006/chart">
            <c:chart xmlns:c="http://schemas.openxmlformats.org/drawingml/2006/chart" xmlns:r="http://schemas.openxmlformats.org/officeDocument/2006/relationships" r:id="rId2"/>
          </a:graphicData>
        </a:graphic>
      </p:graphicFrame>
      <p:pic>
        <p:nvPicPr>
          <p:cNvPr id="13" name="Imagen 12">
            <a:extLst>
              <a:ext uri="{FF2B5EF4-FFF2-40B4-BE49-F238E27FC236}">
                <a16:creationId xmlns:a16="http://schemas.microsoft.com/office/drawing/2014/main" id="{6D85445D-ABA2-461B-8E8E-1ABA49909C27}"/>
              </a:ext>
            </a:extLst>
          </p:cNvPr>
          <p:cNvPicPr>
            <a:picLocks noChangeAspect="1"/>
          </p:cNvPicPr>
          <p:nvPr/>
        </p:nvPicPr>
        <p:blipFill>
          <a:blip r:embed="rId3"/>
          <a:stretch>
            <a:fillRect/>
          </a:stretch>
        </p:blipFill>
        <p:spPr>
          <a:xfrm>
            <a:off x="2042538" y="1314132"/>
            <a:ext cx="7730251" cy="2783900"/>
          </a:xfrm>
          <a:prstGeom prst="rect">
            <a:avLst/>
          </a:prstGeom>
        </p:spPr>
      </p:pic>
      <p:sp>
        <p:nvSpPr>
          <p:cNvPr id="15" name="Rectángulo 14">
            <a:extLst>
              <a:ext uri="{FF2B5EF4-FFF2-40B4-BE49-F238E27FC236}">
                <a16:creationId xmlns:a16="http://schemas.microsoft.com/office/drawing/2014/main" id="{44D1B892-0DCE-4642-AD4F-803D8226E729}"/>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6" name="CuadroTexto 15">
            <a:extLst>
              <a:ext uri="{FF2B5EF4-FFF2-40B4-BE49-F238E27FC236}">
                <a16:creationId xmlns:a16="http://schemas.microsoft.com/office/drawing/2014/main" id="{AC291050-5C52-4DC5-8925-3224EEEA655F}"/>
              </a:ext>
            </a:extLst>
          </p:cNvPr>
          <p:cNvSpPr txBox="1"/>
          <p:nvPr/>
        </p:nvSpPr>
        <p:spPr>
          <a:xfrm>
            <a:off x="6331789" y="6520419"/>
            <a:ext cx="5482385"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 </a:t>
            </a:r>
          </a:p>
        </p:txBody>
      </p:sp>
      <p:pic>
        <p:nvPicPr>
          <p:cNvPr id="18" name="Imagen 17">
            <a:extLst>
              <a:ext uri="{FF2B5EF4-FFF2-40B4-BE49-F238E27FC236}">
                <a16:creationId xmlns:a16="http://schemas.microsoft.com/office/drawing/2014/main" id="{970AAB4C-D666-4B39-B23F-5E997717C41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9" name="Imagen 18">
            <a:extLst>
              <a:ext uri="{FF2B5EF4-FFF2-40B4-BE49-F238E27FC236}">
                <a16:creationId xmlns:a16="http://schemas.microsoft.com/office/drawing/2014/main" id="{D34EFBFB-7A36-4F5D-A0A3-FF332CFA322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15892968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to 3">
            <a:extLst>
              <a:ext uri="{FF2B5EF4-FFF2-40B4-BE49-F238E27FC236}">
                <a16:creationId xmlns:a16="http://schemas.microsoft.com/office/drawing/2014/main" id="{00381A60-391A-46E0-A2F0-DC980DC159AB}"/>
              </a:ext>
            </a:extLst>
          </p:cNvPr>
          <p:cNvGraphicFramePr>
            <a:graphicFrameLocks noChangeAspect="1"/>
          </p:cNvGraphicFramePr>
          <p:nvPr>
            <p:extLst/>
          </p:nvPr>
        </p:nvGraphicFramePr>
        <p:xfrm>
          <a:off x="2097846" y="1310822"/>
          <a:ext cx="3286125" cy="1818272"/>
        </p:xfrm>
        <a:graphic>
          <a:graphicData uri="http://schemas.openxmlformats.org/presentationml/2006/ole">
            <mc:AlternateContent xmlns:mc="http://schemas.openxmlformats.org/markup-compatibility/2006">
              <mc:Choice xmlns:v="urn:schemas-microsoft-com:vml" Requires="v">
                <p:oleObj spid="_x0000_s3080" name="Worksheet" r:id="rId3" imgW="3286103" imgH="1609718" progId="Excel.Sheet.12">
                  <p:embed/>
                </p:oleObj>
              </mc:Choice>
              <mc:Fallback>
                <p:oleObj name="Worksheet" r:id="rId3" imgW="3286103" imgH="1609718" progId="Excel.Sheet.12">
                  <p:embed/>
                  <p:pic>
                    <p:nvPicPr>
                      <p:cNvPr id="4" name="Objeto 3">
                        <a:extLst>
                          <a:ext uri="{FF2B5EF4-FFF2-40B4-BE49-F238E27FC236}">
                            <a16:creationId xmlns:a16="http://schemas.microsoft.com/office/drawing/2014/main" id="{00381A60-391A-46E0-A2F0-DC980DC159AB}"/>
                          </a:ext>
                        </a:extLst>
                      </p:cNvPr>
                      <p:cNvPicPr/>
                      <p:nvPr/>
                    </p:nvPicPr>
                    <p:blipFill>
                      <a:blip r:embed="rId4"/>
                      <a:stretch>
                        <a:fillRect/>
                      </a:stretch>
                    </p:blipFill>
                    <p:spPr>
                      <a:xfrm>
                        <a:off x="2097846" y="1310822"/>
                        <a:ext cx="3286125" cy="1818272"/>
                      </a:xfrm>
                      <a:prstGeom prst="rect">
                        <a:avLst/>
                      </a:prstGeom>
                    </p:spPr>
                  </p:pic>
                </p:oleObj>
              </mc:Fallback>
            </mc:AlternateContent>
          </a:graphicData>
        </a:graphic>
      </p:graphicFrame>
      <p:pic>
        <p:nvPicPr>
          <p:cNvPr id="7" name="Imagen 6">
            <a:extLst>
              <a:ext uri="{FF2B5EF4-FFF2-40B4-BE49-F238E27FC236}">
                <a16:creationId xmlns:a16="http://schemas.microsoft.com/office/drawing/2014/main" id="{B55F167E-AFC5-4D7B-B9EE-255A36FB84BC}"/>
              </a:ext>
            </a:extLst>
          </p:cNvPr>
          <p:cNvPicPr>
            <a:picLocks noChangeAspect="1"/>
          </p:cNvPicPr>
          <p:nvPr/>
        </p:nvPicPr>
        <p:blipFill>
          <a:blip r:embed="rId5"/>
          <a:stretch>
            <a:fillRect/>
          </a:stretch>
        </p:blipFill>
        <p:spPr>
          <a:xfrm>
            <a:off x="6828434" y="1310822"/>
            <a:ext cx="3308625" cy="1818272"/>
          </a:xfrm>
          <a:prstGeom prst="rect">
            <a:avLst/>
          </a:prstGeom>
        </p:spPr>
      </p:pic>
      <p:graphicFrame>
        <p:nvGraphicFramePr>
          <p:cNvPr id="20" name="Gráfico 19">
            <a:extLst>
              <a:ext uri="{FF2B5EF4-FFF2-40B4-BE49-F238E27FC236}">
                <a16:creationId xmlns:a16="http://schemas.microsoft.com/office/drawing/2014/main" id="{A608A85B-CF1A-4024-9783-749D6C5B3900}"/>
              </a:ext>
            </a:extLst>
          </p:cNvPr>
          <p:cNvGraphicFramePr>
            <a:graphicFrameLocks/>
          </p:cNvGraphicFramePr>
          <p:nvPr>
            <p:extLst>
              <p:ext uri="{D42A27DB-BD31-4B8C-83A1-F6EECF244321}">
                <p14:modId xmlns:p14="http://schemas.microsoft.com/office/powerpoint/2010/main" val="422474960"/>
              </p:ext>
            </p:extLst>
          </p:nvPr>
        </p:nvGraphicFramePr>
        <p:xfrm>
          <a:off x="1875012" y="3280095"/>
          <a:ext cx="3801538" cy="3112317"/>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21" name="Gráfico 20">
            <a:extLst>
              <a:ext uri="{FF2B5EF4-FFF2-40B4-BE49-F238E27FC236}">
                <a16:creationId xmlns:a16="http://schemas.microsoft.com/office/drawing/2014/main" id="{2CCB41F6-7E4C-4160-8E02-99174A05F7E5}"/>
              </a:ext>
            </a:extLst>
          </p:cNvPr>
          <p:cNvGraphicFramePr>
            <a:graphicFrameLocks/>
          </p:cNvGraphicFramePr>
          <p:nvPr>
            <p:extLst>
              <p:ext uri="{D42A27DB-BD31-4B8C-83A1-F6EECF244321}">
                <p14:modId xmlns:p14="http://schemas.microsoft.com/office/powerpoint/2010/main" val="3832648644"/>
              </p:ext>
            </p:extLst>
          </p:nvPr>
        </p:nvGraphicFramePr>
        <p:xfrm>
          <a:off x="6515453" y="3280094"/>
          <a:ext cx="3787423" cy="3240324"/>
        </p:xfrm>
        <a:graphic>
          <a:graphicData uri="http://schemas.openxmlformats.org/drawingml/2006/chart">
            <c:chart xmlns:c="http://schemas.openxmlformats.org/drawingml/2006/chart" xmlns:r="http://schemas.openxmlformats.org/officeDocument/2006/relationships" r:id="rId7"/>
          </a:graphicData>
        </a:graphic>
      </p:graphicFrame>
      <p:sp>
        <p:nvSpPr>
          <p:cNvPr id="11" name="Rectángulo 10">
            <a:extLst>
              <a:ext uri="{FF2B5EF4-FFF2-40B4-BE49-F238E27FC236}">
                <a16:creationId xmlns:a16="http://schemas.microsoft.com/office/drawing/2014/main" id="{AF1EB20D-9FE0-4C9B-9BC1-46269C38DAB8}"/>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2" name="CuadroTexto 11">
            <a:extLst>
              <a:ext uri="{FF2B5EF4-FFF2-40B4-BE49-F238E27FC236}">
                <a16:creationId xmlns:a16="http://schemas.microsoft.com/office/drawing/2014/main" id="{762BB0D8-E2E3-467F-8E80-EB2A8093DCC7}"/>
              </a:ext>
            </a:extLst>
          </p:cNvPr>
          <p:cNvSpPr txBox="1"/>
          <p:nvPr/>
        </p:nvSpPr>
        <p:spPr>
          <a:xfrm>
            <a:off x="6696914" y="6520419"/>
            <a:ext cx="5482385"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 </a:t>
            </a:r>
          </a:p>
        </p:txBody>
      </p:sp>
      <p:pic>
        <p:nvPicPr>
          <p:cNvPr id="13" name="Imagen 12">
            <a:extLst>
              <a:ext uri="{FF2B5EF4-FFF2-40B4-BE49-F238E27FC236}">
                <a16:creationId xmlns:a16="http://schemas.microsoft.com/office/drawing/2014/main" id="{45E99DFB-CF55-498D-BECE-2B254CF63B4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4" name="Imagen 13">
            <a:extLst>
              <a:ext uri="{FF2B5EF4-FFF2-40B4-BE49-F238E27FC236}">
                <a16:creationId xmlns:a16="http://schemas.microsoft.com/office/drawing/2014/main" id="{784C6B9D-2EB3-4847-B9CB-6249785924B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CuadroTexto 9">
            <a:extLst>
              <a:ext uri="{FF2B5EF4-FFF2-40B4-BE49-F238E27FC236}">
                <a16:creationId xmlns:a16="http://schemas.microsoft.com/office/drawing/2014/main" id="{670C8613-5899-40ED-A1BA-59058AF22F6E}"/>
              </a:ext>
            </a:extLst>
          </p:cNvPr>
          <p:cNvSpPr txBox="1"/>
          <p:nvPr/>
        </p:nvSpPr>
        <p:spPr>
          <a:xfrm>
            <a:off x="9957062" y="954368"/>
            <a:ext cx="1857112" cy="261610"/>
          </a:xfrm>
          <a:prstGeom prst="rect">
            <a:avLst/>
          </a:prstGeom>
          <a:noFill/>
        </p:spPr>
        <p:txBody>
          <a:bodyPr wrap="square" rtlCol="0">
            <a:spAutoFit/>
          </a:bodyPr>
          <a:lstStyle/>
          <a:p>
            <a:r>
              <a:rPr lang="es-CO" sz="1100" dirty="0"/>
              <a:t>Cifras en Millones de Pesos</a:t>
            </a:r>
          </a:p>
        </p:txBody>
      </p:sp>
    </p:spTree>
    <p:extLst>
      <p:ext uri="{BB962C8B-B14F-4D97-AF65-F5344CB8AC3E}">
        <p14:creationId xmlns:p14="http://schemas.microsoft.com/office/powerpoint/2010/main" val="17005273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8">
            <a:extLst>
              <a:ext uri="{FF2B5EF4-FFF2-40B4-BE49-F238E27FC236}">
                <a16:creationId xmlns:a16="http://schemas.microsoft.com/office/drawing/2014/main" id="{0EEF2D4A-F89B-4A9B-BE6E-66943DEF1868}"/>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2" name="CuadroTexto 11">
            <a:extLst>
              <a:ext uri="{FF2B5EF4-FFF2-40B4-BE49-F238E27FC236}">
                <a16:creationId xmlns:a16="http://schemas.microsoft.com/office/drawing/2014/main" id="{1B17D46D-57BE-4E35-8D7E-E169CBF659D7}"/>
              </a:ext>
            </a:extLst>
          </p:cNvPr>
          <p:cNvSpPr txBox="1"/>
          <p:nvPr/>
        </p:nvSpPr>
        <p:spPr>
          <a:xfrm>
            <a:off x="6729354" y="6520419"/>
            <a:ext cx="5482385"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 </a:t>
            </a:r>
          </a:p>
        </p:txBody>
      </p:sp>
      <p:pic>
        <p:nvPicPr>
          <p:cNvPr id="13" name="Imagen 12">
            <a:extLst>
              <a:ext uri="{FF2B5EF4-FFF2-40B4-BE49-F238E27FC236}">
                <a16:creationId xmlns:a16="http://schemas.microsoft.com/office/drawing/2014/main" id="{2A345196-298E-46C6-BE8D-E3FA6CC0F9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4" name="Imagen 13">
            <a:extLst>
              <a:ext uri="{FF2B5EF4-FFF2-40B4-BE49-F238E27FC236}">
                <a16:creationId xmlns:a16="http://schemas.microsoft.com/office/drawing/2014/main" id="{F3C729EA-14D7-403E-8FC0-C6A45FDF58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pic>
        <p:nvPicPr>
          <p:cNvPr id="2" name="Imagen 1">
            <a:extLst>
              <a:ext uri="{FF2B5EF4-FFF2-40B4-BE49-F238E27FC236}">
                <a16:creationId xmlns:a16="http://schemas.microsoft.com/office/drawing/2014/main" id="{8A9AE116-547D-475C-B059-59F062DE017C}"/>
              </a:ext>
            </a:extLst>
          </p:cNvPr>
          <p:cNvPicPr>
            <a:picLocks noChangeAspect="1"/>
          </p:cNvPicPr>
          <p:nvPr/>
        </p:nvPicPr>
        <p:blipFill>
          <a:blip r:embed="rId4"/>
          <a:stretch>
            <a:fillRect/>
          </a:stretch>
        </p:blipFill>
        <p:spPr>
          <a:xfrm>
            <a:off x="415642" y="2097147"/>
            <a:ext cx="11567672" cy="2489419"/>
          </a:xfrm>
          <a:prstGeom prst="rect">
            <a:avLst/>
          </a:prstGeom>
        </p:spPr>
      </p:pic>
    </p:spTree>
    <p:extLst>
      <p:ext uri="{BB962C8B-B14F-4D97-AF65-F5344CB8AC3E}">
        <p14:creationId xmlns:p14="http://schemas.microsoft.com/office/powerpoint/2010/main" val="23512963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8">
            <a:extLst>
              <a:ext uri="{FF2B5EF4-FFF2-40B4-BE49-F238E27FC236}">
                <a16:creationId xmlns:a16="http://schemas.microsoft.com/office/drawing/2014/main" id="{FD444E15-608C-4D22-9A19-E61BF68A26AC}"/>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73BFE40E-1778-4F55-8BD5-C2EC7DB30769}"/>
              </a:ext>
            </a:extLst>
          </p:cNvPr>
          <p:cNvSpPr txBox="1"/>
          <p:nvPr/>
        </p:nvSpPr>
        <p:spPr>
          <a:xfrm>
            <a:off x="6696914" y="6520419"/>
            <a:ext cx="5482385"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 </a:t>
            </a:r>
          </a:p>
        </p:txBody>
      </p:sp>
      <p:pic>
        <p:nvPicPr>
          <p:cNvPr id="12" name="Imagen 11">
            <a:extLst>
              <a:ext uri="{FF2B5EF4-FFF2-40B4-BE49-F238E27FC236}">
                <a16:creationId xmlns:a16="http://schemas.microsoft.com/office/drawing/2014/main" id="{73DFBB2B-5259-4F30-A950-E2F828065D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3E79FEFB-5FBE-49B5-B7A7-9F1A800AF0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pic>
        <p:nvPicPr>
          <p:cNvPr id="2" name="Imagen 1">
            <a:extLst>
              <a:ext uri="{FF2B5EF4-FFF2-40B4-BE49-F238E27FC236}">
                <a16:creationId xmlns:a16="http://schemas.microsoft.com/office/drawing/2014/main" id="{5595D565-089C-497A-9D39-A1D7F3B0E2A9}"/>
              </a:ext>
            </a:extLst>
          </p:cNvPr>
          <p:cNvPicPr>
            <a:picLocks noChangeAspect="1"/>
          </p:cNvPicPr>
          <p:nvPr/>
        </p:nvPicPr>
        <p:blipFill>
          <a:blip r:embed="rId4"/>
          <a:stretch>
            <a:fillRect/>
          </a:stretch>
        </p:blipFill>
        <p:spPr>
          <a:xfrm>
            <a:off x="564093" y="912966"/>
            <a:ext cx="11063814" cy="5032067"/>
          </a:xfrm>
          <a:prstGeom prst="rect">
            <a:avLst/>
          </a:prstGeom>
        </p:spPr>
      </p:pic>
    </p:spTree>
    <p:extLst>
      <p:ext uri="{BB962C8B-B14F-4D97-AF65-F5344CB8AC3E}">
        <p14:creationId xmlns:p14="http://schemas.microsoft.com/office/powerpoint/2010/main" val="39288553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81F4DEEA-EB34-4077-955E-BCDE18CC2A08}"/>
              </a:ext>
            </a:extLst>
          </p:cNvPr>
          <p:cNvSpPr txBox="1"/>
          <p:nvPr/>
        </p:nvSpPr>
        <p:spPr>
          <a:xfrm>
            <a:off x="2375083" y="774067"/>
            <a:ext cx="6238829" cy="400110"/>
          </a:xfrm>
          <a:prstGeom prst="rect">
            <a:avLst/>
          </a:prstGeom>
          <a:noFill/>
        </p:spPr>
        <p:txBody>
          <a:bodyPr wrap="square" rtlCol="0">
            <a:spAutoFit/>
          </a:bodyPr>
          <a:lstStyle/>
          <a:p>
            <a:pPr algn="r"/>
            <a:r>
              <a:rPr lang="es-ES" sz="2000" b="1" dirty="0">
                <a:solidFill>
                  <a:srgbClr val="000A8B"/>
                </a:solidFill>
              </a:rPr>
              <a:t>PORTAFOLIO RECURSOS PROPIOS SAE FEBRERO 2019 </a:t>
            </a:r>
          </a:p>
        </p:txBody>
      </p:sp>
      <p:sp>
        <p:nvSpPr>
          <p:cNvPr id="3" name="CuadroTexto 2">
            <a:extLst>
              <a:ext uri="{FF2B5EF4-FFF2-40B4-BE49-F238E27FC236}">
                <a16:creationId xmlns:a16="http://schemas.microsoft.com/office/drawing/2014/main" id="{DA4233A4-C789-40A0-B3F9-4A0A3C4A2A4B}"/>
              </a:ext>
            </a:extLst>
          </p:cNvPr>
          <p:cNvSpPr txBox="1"/>
          <p:nvPr/>
        </p:nvSpPr>
        <p:spPr>
          <a:xfrm>
            <a:off x="8210421" y="1299465"/>
            <a:ext cx="2116394" cy="276999"/>
          </a:xfrm>
          <a:prstGeom prst="rect">
            <a:avLst/>
          </a:prstGeom>
          <a:noFill/>
        </p:spPr>
        <p:txBody>
          <a:bodyPr wrap="square" rtlCol="0">
            <a:spAutoFit/>
          </a:bodyPr>
          <a:lstStyle/>
          <a:p>
            <a:r>
              <a:rPr lang="es-CO" sz="1200" dirty="0"/>
              <a:t>Cifras en Millones de Pesos</a:t>
            </a:r>
          </a:p>
        </p:txBody>
      </p:sp>
      <p:pic>
        <p:nvPicPr>
          <p:cNvPr id="4" name="Imagen 3">
            <a:extLst>
              <a:ext uri="{FF2B5EF4-FFF2-40B4-BE49-F238E27FC236}">
                <a16:creationId xmlns:a16="http://schemas.microsoft.com/office/drawing/2014/main" id="{0BFF4C3C-7B31-4DEE-86D9-023ABDF4A69F}"/>
              </a:ext>
            </a:extLst>
          </p:cNvPr>
          <p:cNvPicPr>
            <a:picLocks noChangeAspect="1"/>
          </p:cNvPicPr>
          <p:nvPr/>
        </p:nvPicPr>
        <p:blipFill>
          <a:blip r:embed="rId2"/>
          <a:stretch>
            <a:fillRect/>
          </a:stretch>
        </p:blipFill>
        <p:spPr>
          <a:xfrm>
            <a:off x="2071509" y="1299466"/>
            <a:ext cx="8771479" cy="1199178"/>
          </a:xfrm>
          <a:prstGeom prst="rect">
            <a:avLst/>
          </a:prstGeom>
        </p:spPr>
      </p:pic>
      <p:graphicFrame>
        <p:nvGraphicFramePr>
          <p:cNvPr id="13" name="Gráfico 12">
            <a:extLst>
              <a:ext uri="{FF2B5EF4-FFF2-40B4-BE49-F238E27FC236}">
                <a16:creationId xmlns:a16="http://schemas.microsoft.com/office/drawing/2014/main" id="{6DCDFF48-CEE3-4802-B2DB-27C52A15FEA2}"/>
              </a:ext>
            </a:extLst>
          </p:cNvPr>
          <p:cNvGraphicFramePr>
            <a:graphicFrameLocks/>
          </p:cNvGraphicFramePr>
          <p:nvPr>
            <p:extLst/>
          </p:nvPr>
        </p:nvGraphicFramePr>
        <p:xfrm>
          <a:off x="2080266" y="2942905"/>
          <a:ext cx="3585730" cy="315089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4" name="Gráfico 13">
            <a:extLst>
              <a:ext uri="{FF2B5EF4-FFF2-40B4-BE49-F238E27FC236}">
                <a16:creationId xmlns:a16="http://schemas.microsoft.com/office/drawing/2014/main" id="{21F7B334-A283-49AB-AEDA-2166AF4A6DFF}"/>
              </a:ext>
            </a:extLst>
          </p:cNvPr>
          <p:cNvGraphicFramePr>
            <a:graphicFrameLocks/>
          </p:cNvGraphicFramePr>
          <p:nvPr>
            <p:extLst/>
          </p:nvPr>
        </p:nvGraphicFramePr>
        <p:xfrm>
          <a:off x="5904907" y="2942905"/>
          <a:ext cx="3989929" cy="3150894"/>
        </p:xfrm>
        <a:graphic>
          <a:graphicData uri="http://schemas.openxmlformats.org/drawingml/2006/chart">
            <c:chart xmlns:c="http://schemas.openxmlformats.org/drawingml/2006/chart" xmlns:r="http://schemas.openxmlformats.org/officeDocument/2006/relationships" r:id="rId4"/>
          </a:graphicData>
        </a:graphic>
      </p:graphicFrame>
      <p:sp>
        <p:nvSpPr>
          <p:cNvPr id="12" name="Rectángulo 11">
            <a:extLst>
              <a:ext uri="{FF2B5EF4-FFF2-40B4-BE49-F238E27FC236}">
                <a16:creationId xmlns:a16="http://schemas.microsoft.com/office/drawing/2014/main" id="{13DAB559-348F-429A-B761-3851FBB105E6}"/>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5" name="CuadroTexto 14">
            <a:extLst>
              <a:ext uri="{FF2B5EF4-FFF2-40B4-BE49-F238E27FC236}">
                <a16:creationId xmlns:a16="http://schemas.microsoft.com/office/drawing/2014/main" id="{E7841A34-1AF8-4104-9093-93B5EE515B62}"/>
              </a:ext>
            </a:extLst>
          </p:cNvPr>
          <p:cNvSpPr txBox="1"/>
          <p:nvPr/>
        </p:nvSpPr>
        <p:spPr>
          <a:xfrm>
            <a:off x="6690149" y="6550223"/>
            <a:ext cx="5482385"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 </a:t>
            </a:r>
          </a:p>
        </p:txBody>
      </p:sp>
      <p:pic>
        <p:nvPicPr>
          <p:cNvPr id="16" name="Imagen 15">
            <a:extLst>
              <a:ext uri="{FF2B5EF4-FFF2-40B4-BE49-F238E27FC236}">
                <a16:creationId xmlns:a16="http://schemas.microsoft.com/office/drawing/2014/main" id="{1B17FA24-C91F-43BF-9726-7E93AF55D5D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20" name="Imagen 19">
            <a:extLst>
              <a:ext uri="{FF2B5EF4-FFF2-40B4-BE49-F238E27FC236}">
                <a16:creationId xmlns:a16="http://schemas.microsoft.com/office/drawing/2014/main" id="{A5CA8507-4F11-4436-A754-4DB9ADFDDD0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35883832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862DE2FE-DD36-4D9F-BAC6-B652934725DA}"/>
              </a:ext>
            </a:extLst>
          </p:cNvPr>
          <p:cNvSpPr txBox="1"/>
          <p:nvPr/>
        </p:nvSpPr>
        <p:spPr>
          <a:xfrm>
            <a:off x="2010175" y="2454075"/>
            <a:ext cx="8379530" cy="1446550"/>
          </a:xfrm>
          <a:prstGeom prst="rect">
            <a:avLst/>
          </a:prstGeom>
          <a:noFill/>
        </p:spPr>
        <p:txBody>
          <a:bodyPr wrap="square" rtlCol="0">
            <a:spAutoFit/>
          </a:bodyPr>
          <a:lstStyle/>
          <a:p>
            <a:pPr algn="ctr"/>
            <a:r>
              <a:rPr lang="es-CO" sz="4400" b="1" dirty="0">
                <a:solidFill>
                  <a:srgbClr val="002060"/>
                </a:solidFill>
              </a:rPr>
              <a:t>3. ADICIÓN CONTRATO SEMOVIENTES – LEGAL Y TIERRAS</a:t>
            </a:r>
            <a:endParaRPr lang="es-ES" sz="4400" b="1" dirty="0">
              <a:solidFill>
                <a:srgbClr val="002060"/>
              </a:solidFill>
            </a:endParaRPr>
          </a:p>
        </p:txBody>
      </p:sp>
      <p:sp>
        <p:nvSpPr>
          <p:cNvPr id="12" name="Rectángulo 11">
            <a:extLst>
              <a:ext uri="{FF2B5EF4-FFF2-40B4-BE49-F238E27FC236}">
                <a16:creationId xmlns:a16="http://schemas.microsoft.com/office/drawing/2014/main" id="{45679520-251B-4BE3-8C0D-398C1F2552C3}"/>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CuadroTexto 12">
            <a:extLst>
              <a:ext uri="{FF2B5EF4-FFF2-40B4-BE49-F238E27FC236}">
                <a16:creationId xmlns:a16="http://schemas.microsoft.com/office/drawing/2014/main" id="{FCE143D5-EE36-49C5-B796-CE520D4919CA}"/>
              </a:ext>
            </a:extLst>
          </p:cNvPr>
          <p:cNvSpPr txBox="1"/>
          <p:nvPr/>
        </p:nvSpPr>
        <p:spPr>
          <a:xfrm>
            <a:off x="5883266" y="6567078"/>
            <a:ext cx="6276017"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 – Gerencia de Muebles</a:t>
            </a:r>
          </a:p>
        </p:txBody>
      </p:sp>
      <p:pic>
        <p:nvPicPr>
          <p:cNvPr id="15" name="Imagen 14">
            <a:extLst>
              <a:ext uri="{FF2B5EF4-FFF2-40B4-BE49-F238E27FC236}">
                <a16:creationId xmlns:a16="http://schemas.microsoft.com/office/drawing/2014/main" id="{462E669C-EC4C-43C0-81CB-41D177D80F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6" name="Imagen 15">
            <a:extLst>
              <a:ext uri="{FF2B5EF4-FFF2-40B4-BE49-F238E27FC236}">
                <a16:creationId xmlns:a16="http://schemas.microsoft.com/office/drawing/2014/main" id="{7A44C778-4B24-4347-9094-641D3C5EC1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29907048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402114" y="1150724"/>
            <a:ext cx="11387771" cy="400110"/>
          </a:xfrm>
          <a:prstGeom prst="rect">
            <a:avLst/>
          </a:prstGeom>
          <a:noFill/>
        </p:spPr>
        <p:txBody>
          <a:bodyPr wrap="square" rtlCol="0">
            <a:spAutoFit/>
          </a:bodyPr>
          <a:lstStyle/>
          <a:p>
            <a:pPr algn="ctr"/>
            <a:r>
              <a:rPr lang="es-CO" sz="2000" b="1" dirty="0">
                <a:solidFill>
                  <a:schemeClr val="accent5">
                    <a:lumMod val="50000"/>
                  </a:schemeClr>
                </a:solidFill>
              </a:rPr>
              <a:t>ADICIÓN CONTRATO DE ADMINISTRACIÓN Y COMERCIALIZACIÓN DE SEMOVIENTES FRISCO</a:t>
            </a:r>
          </a:p>
        </p:txBody>
      </p:sp>
      <p:sp>
        <p:nvSpPr>
          <p:cNvPr id="8" name="Rectángulo 7"/>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6" name="Rectángulo 5"/>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endParaRPr lang="es-ES" sz="1200" kern="0" dirty="0">
              <a:solidFill>
                <a:prstClr val="white"/>
              </a:solidFill>
              <a:latin typeface="Calibri"/>
            </a:endParaRPr>
          </a:p>
        </p:txBody>
      </p:sp>
      <p:pic>
        <p:nvPicPr>
          <p:cNvPr id="3" name="Imagen 2">
            <a:extLst>
              <a:ext uri="{FF2B5EF4-FFF2-40B4-BE49-F238E27FC236}">
                <a16:creationId xmlns:a16="http://schemas.microsoft.com/office/drawing/2014/main" id="{742B4DE2-5D7A-42D6-8766-DD6D2F93CF11}"/>
              </a:ext>
            </a:extLst>
          </p:cNvPr>
          <p:cNvPicPr>
            <a:picLocks noChangeAspect="1"/>
          </p:cNvPicPr>
          <p:nvPr/>
        </p:nvPicPr>
        <p:blipFill>
          <a:blip r:embed="rId2"/>
          <a:stretch>
            <a:fillRect/>
          </a:stretch>
        </p:blipFill>
        <p:spPr>
          <a:xfrm>
            <a:off x="8688705" y="3081459"/>
            <a:ext cx="1819037" cy="2225707"/>
          </a:xfrm>
          <a:prstGeom prst="rect">
            <a:avLst/>
          </a:prstGeom>
        </p:spPr>
      </p:pic>
      <p:pic>
        <p:nvPicPr>
          <p:cNvPr id="7" name="Imagen 6">
            <a:extLst>
              <a:ext uri="{FF2B5EF4-FFF2-40B4-BE49-F238E27FC236}">
                <a16:creationId xmlns:a16="http://schemas.microsoft.com/office/drawing/2014/main" id="{B7F7750B-29B3-47F5-8237-5AF36646D775}"/>
              </a:ext>
            </a:extLst>
          </p:cNvPr>
          <p:cNvPicPr>
            <a:picLocks noChangeAspect="1"/>
          </p:cNvPicPr>
          <p:nvPr/>
        </p:nvPicPr>
        <p:blipFill>
          <a:blip r:embed="rId3"/>
          <a:stretch>
            <a:fillRect/>
          </a:stretch>
        </p:blipFill>
        <p:spPr>
          <a:xfrm>
            <a:off x="1142999" y="2027062"/>
            <a:ext cx="5920409" cy="3950112"/>
          </a:xfrm>
          <a:prstGeom prst="rect">
            <a:avLst/>
          </a:prstGeom>
        </p:spPr>
      </p:pic>
      <p:sp>
        <p:nvSpPr>
          <p:cNvPr id="4" name="Rectángulo 3">
            <a:extLst>
              <a:ext uri="{FF2B5EF4-FFF2-40B4-BE49-F238E27FC236}">
                <a16:creationId xmlns:a16="http://schemas.microsoft.com/office/drawing/2014/main" id="{8570375C-6938-40A8-98D8-B074860B538C}"/>
              </a:ext>
            </a:extLst>
          </p:cNvPr>
          <p:cNvSpPr/>
          <p:nvPr/>
        </p:nvSpPr>
        <p:spPr>
          <a:xfrm>
            <a:off x="8264598" y="2322546"/>
            <a:ext cx="2656496" cy="369332"/>
          </a:xfrm>
          <a:prstGeom prst="rect">
            <a:avLst/>
          </a:prstGeom>
        </p:spPr>
        <p:txBody>
          <a:bodyPr wrap="none">
            <a:spAutoFit/>
          </a:bodyPr>
          <a:lstStyle/>
          <a:p>
            <a:r>
              <a:rPr lang="es-CO" b="1" dirty="0"/>
              <a:t>Contrato No. 071 de 2016 </a:t>
            </a:r>
          </a:p>
        </p:txBody>
      </p:sp>
      <p:pic>
        <p:nvPicPr>
          <p:cNvPr id="11" name="Imagen 10">
            <a:extLst>
              <a:ext uri="{FF2B5EF4-FFF2-40B4-BE49-F238E27FC236}">
                <a16:creationId xmlns:a16="http://schemas.microsoft.com/office/drawing/2014/main" id="{349C49F4-8A1B-408C-8653-50017CA0055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5" name="Imagen 14">
            <a:extLst>
              <a:ext uri="{FF2B5EF4-FFF2-40B4-BE49-F238E27FC236}">
                <a16:creationId xmlns:a16="http://schemas.microsoft.com/office/drawing/2014/main" id="{6B85B3A2-1D5D-4682-AF4F-9C1AC87FABE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CuadroTexto 9">
            <a:extLst>
              <a:ext uri="{FF2B5EF4-FFF2-40B4-BE49-F238E27FC236}">
                <a16:creationId xmlns:a16="http://schemas.microsoft.com/office/drawing/2014/main" id="{565E2955-FCD6-4BFB-96DD-DF75AB026914}"/>
              </a:ext>
            </a:extLst>
          </p:cNvPr>
          <p:cNvSpPr txBox="1"/>
          <p:nvPr/>
        </p:nvSpPr>
        <p:spPr>
          <a:xfrm>
            <a:off x="5854024" y="6553827"/>
            <a:ext cx="6276017"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 – Gerencia de Muebles</a:t>
            </a:r>
          </a:p>
        </p:txBody>
      </p:sp>
    </p:spTree>
    <p:extLst>
      <p:ext uri="{BB962C8B-B14F-4D97-AF65-F5344CB8AC3E}">
        <p14:creationId xmlns:p14="http://schemas.microsoft.com/office/powerpoint/2010/main" val="19198847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ángulo 18"/>
          <p:cNvSpPr/>
          <p:nvPr/>
        </p:nvSpPr>
        <p:spPr>
          <a:xfrm>
            <a:off x="0" y="6572250"/>
            <a:ext cx="12192000" cy="28575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620" dirty="0"/>
          </a:p>
        </p:txBody>
      </p:sp>
      <p:sp>
        <p:nvSpPr>
          <p:cNvPr id="2" name="Rectángulo 1">
            <a:extLst>
              <a:ext uri="{FF2B5EF4-FFF2-40B4-BE49-F238E27FC236}">
                <a16:creationId xmlns:a16="http://schemas.microsoft.com/office/drawing/2014/main" id="{1CEF0802-A9CE-4883-B14E-A48B523C339B}"/>
              </a:ext>
            </a:extLst>
          </p:cNvPr>
          <p:cNvSpPr/>
          <p:nvPr/>
        </p:nvSpPr>
        <p:spPr>
          <a:xfrm>
            <a:off x="430851" y="1166842"/>
            <a:ext cx="6614441" cy="4524315"/>
          </a:xfrm>
          <a:prstGeom prst="rect">
            <a:avLst/>
          </a:prstGeom>
        </p:spPr>
        <p:txBody>
          <a:bodyPr wrap="square">
            <a:spAutoFit/>
          </a:bodyPr>
          <a:lstStyle/>
          <a:p>
            <a:pPr algn="just"/>
            <a:r>
              <a:rPr lang="es-ES" sz="1600" b="1" dirty="0"/>
              <a:t>OBJETO.</a:t>
            </a:r>
          </a:p>
          <a:p>
            <a:pPr algn="just"/>
            <a:endParaRPr lang="es-ES" sz="1600" b="1" dirty="0"/>
          </a:p>
          <a:p>
            <a:pPr algn="just"/>
            <a:r>
              <a:rPr lang="es-ES" sz="1600" i="1" dirty="0"/>
              <a:t>“La prestación de los servicios de </a:t>
            </a:r>
            <a:r>
              <a:rPr lang="es-ES" sz="1600" b="1" i="1" dirty="0"/>
              <a:t>transporte, custodia, manutención, cuidados, marcaje, sostenimiento, pesaje y gestiones de intermediación comercial</a:t>
            </a:r>
            <a:r>
              <a:rPr lang="es-ES" sz="1600" i="1" dirty="0"/>
              <a:t>, de un grupo de bovinos que se encuentran en proceso de extinción del derecho de dominio y, </a:t>
            </a:r>
            <a:r>
              <a:rPr lang="es-ES" sz="1600" b="1" i="1" dirty="0"/>
              <a:t>ejercer la administración de los inmuebles</a:t>
            </a:r>
            <a:r>
              <a:rPr lang="es-ES" sz="1600" i="1" dirty="0"/>
              <a:t> en los cuales se ubican los semovientes”.</a:t>
            </a:r>
          </a:p>
          <a:p>
            <a:pPr algn="just"/>
            <a:endParaRPr lang="es-ES" sz="1600" dirty="0"/>
          </a:p>
          <a:p>
            <a:pPr algn="just"/>
            <a:r>
              <a:rPr lang="es-ES" sz="1600" b="1" dirty="0"/>
              <a:t>ALCANCE:</a:t>
            </a:r>
          </a:p>
          <a:p>
            <a:pPr algn="just"/>
            <a:endParaRPr lang="es-ES" sz="1600" b="1" dirty="0"/>
          </a:p>
          <a:p>
            <a:pPr algn="just"/>
            <a:r>
              <a:rPr lang="es-CO" sz="1600" i="1" dirty="0"/>
              <a:t>“El objeto contratado incluye los semovientes que se encuentran </a:t>
            </a:r>
            <a:r>
              <a:rPr lang="es-CO" sz="1600" b="1" i="1" dirty="0"/>
              <a:t>en proceso de extinción de dominio y todos aquellos que sean de competencia de la Sociedad de Activos Especiales por disposición legal</a:t>
            </a:r>
            <a:r>
              <a:rPr lang="es-CO" sz="1600" i="1" dirty="0"/>
              <a:t>.</a:t>
            </a:r>
          </a:p>
          <a:p>
            <a:pPr algn="just"/>
            <a:endParaRPr lang="es-CO" sz="1600" i="1" dirty="0"/>
          </a:p>
          <a:p>
            <a:pPr algn="just"/>
            <a:r>
              <a:rPr lang="es-ES" sz="1600" i="1" dirty="0"/>
              <a:t>No obstante, </a:t>
            </a:r>
            <a:r>
              <a:rPr lang="es-ES" sz="1600" b="1" i="1" dirty="0"/>
              <a:t>se podrán adicionar semovientes y/o inmuebles</a:t>
            </a:r>
            <a:r>
              <a:rPr lang="es-ES" sz="1600" i="1" dirty="0"/>
              <a:t>, respecto a los cuales EL CONTRATISTA deberá cumplir con las obligaciones y actividades tendientes a una adecuada administración de los inmuebles y la custodia, manutención y gestiones de intermediación comercial sobre los semovientes.”</a:t>
            </a:r>
            <a:endParaRPr lang="es-CO" sz="1600" i="1" dirty="0"/>
          </a:p>
        </p:txBody>
      </p:sp>
      <p:cxnSp>
        <p:nvCxnSpPr>
          <p:cNvPr id="44" name="Conector recto 43">
            <a:extLst>
              <a:ext uri="{FF2B5EF4-FFF2-40B4-BE49-F238E27FC236}">
                <a16:creationId xmlns:a16="http://schemas.microsoft.com/office/drawing/2014/main" id="{A9973175-76D9-433A-ACF4-A5DFD1A38041}"/>
              </a:ext>
            </a:extLst>
          </p:cNvPr>
          <p:cNvCxnSpPr/>
          <p:nvPr/>
        </p:nvCxnSpPr>
        <p:spPr>
          <a:xfrm>
            <a:off x="11927249" y="1421675"/>
            <a:ext cx="0" cy="4459242"/>
          </a:xfrm>
          <a:prstGeom prst="line">
            <a:avLst/>
          </a:prstGeom>
        </p:spPr>
        <p:style>
          <a:lnRef idx="2">
            <a:schemeClr val="accent1"/>
          </a:lnRef>
          <a:fillRef idx="0">
            <a:schemeClr val="accent1"/>
          </a:fillRef>
          <a:effectRef idx="1">
            <a:schemeClr val="accent1"/>
          </a:effectRef>
          <a:fontRef idx="minor">
            <a:schemeClr val="tx1"/>
          </a:fontRef>
        </p:style>
      </p:cxnSp>
      <p:pic>
        <p:nvPicPr>
          <p:cNvPr id="5" name="Imagen 4">
            <a:extLst>
              <a:ext uri="{FF2B5EF4-FFF2-40B4-BE49-F238E27FC236}">
                <a16:creationId xmlns:a16="http://schemas.microsoft.com/office/drawing/2014/main" id="{80CC82E2-1D3E-4155-9419-156A203BC419}"/>
              </a:ext>
            </a:extLst>
          </p:cNvPr>
          <p:cNvPicPr>
            <a:picLocks noChangeAspect="1"/>
          </p:cNvPicPr>
          <p:nvPr/>
        </p:nvPicPr>
        <p:blipFill>
          <a:blip r:embed="rId2"/>
          <a:stretch>
            <a:fillRect/>
          </a:stretch>
        </p:blipFill>
        <p:spPr>
          <a:xfrm>
            <a:off x="7224345" y="2118945"/>
            <a:ext cx="4344798" cy="3258599"/>
          </a:xfrm>
          <a:prstGeom prst="rect">
            <a:avLst/>
          </a:prstGeom>
        </p:spPr>
      </p:pic>
      <p:pic>
        <p:nvPicPr>
          <p:cNvPr id="18" name="Imagen 17">
            <a:extLst>
              <a:ext uri="{FF2B5EF4-FFF2-40B4-BE49-F238E27FC236}">
                <a16:creationId xmlns:a16="http://schemas.microsoft.com/office/drawing/2014/main" id="{8254A915-4CC9-4D7E-A5E3-29458D19C8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20" name="Imagen 19">
            <a:extLst>
              <a:ext uri="{FF2B5EF4-FFF2-40B4-BE49-F238E27FC236}">
                <a16:creationId xmlns:a16="http://schemas.microsoft.com/office/drawing/2014/main" id="{C335E3A2-0F5B-4E4C-9765-C7BBA203F42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9" name="CuadroTexto 8">
            <a:extLst>
              <a:ext uri="{FF2B5EF4-FFF2-40B4-BE49-F238E27FC236}">
                <a16:creationId xmlns:a16="http://schemas.microsoft.com/office/drawing/2014/main" id="{196F0844-4D45-4A9B-B78D-FC1DD71FD0C3}"/>
              </a:ext>
            </a:extLst>
          </p:cNvPr>
          <p:cNvSpPr txBox="1"/>
          <p:nvPr/>
        </p:nvSpPr>
        <p:spPr>
          <a:xfrm>
            <a:off x="5909219" y="6572250"/>
            <a:ext cx="6276017"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 – Gerencia de Muebles</a:t>
            </a:r>
          </a:p>
        </p:txBody>
      </p:sp>
    </p:spTree>
    <p:extLst>
      <p:ext uri="{BB962C8B-B14F-4D97-AF65-F5344CB8AC3E}">
        <p14:creationId xmlns:p14="http://schemas.microsoft.com/office/powerpoint/2010/main" val="3528009822"/>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ángulo 23"/>
          <p:cNvSpPr/>
          <p:nvPr/>
        </p:nvSpPr>
        <p:spPr>
          <a:xfrm>
            <a:off x="0" y="6572250"/>
            <a:ext cx="12192000" cy="28575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620" dirty="0"/>
          </a:p>
        </p:txBody>
      </p:sp>
      <p:sp>
        <p:nvSpPr>
          <p:cNvPr id="21" name="Rectángulo 20">
            <a:extLst>
              <a:ext uri="{FF2B5EF4-FFF2-40B4-BE49-F238E27FC236}">
                <a16:creationId xmlns:a16="http://schemas.microsoft.com/office/drawing/2014/main" id="{76E39813-531B-4785-902D-9B0A0EDF15BF}"/>
              </a:ext>
            </a:extLst>
          </p:cNvPr>
          <p:cNvSpPr/>
          <p:nvPr/>
        </p:nvSpPr>
        <p:spPr>
          <a:xfrm>
            <a:off x="32506" y="1030966"/>
            <a:ext cx="12192000" cy="42944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620" dirty="0"/>
          </a:p>
        </p:txBody>
      </p:sp>
      <p:sp>
        <p:nvSpPr>
          <p:cNvPr id="22" name="CuadroTexto 11">
            <a:extLst>
              <a:ext uri="{FF2B5EF4-FFF2-40B4-BE49-F238E27FC236}">
                <a16:creationId xmlns:a16="http://schemas.microsoft.com/office/drawing/2014/main" id="{679C41AD-1AF7-4BA3-AB84-F1CE8D7E1BF6}"/>
              </a:ext>
            </a:extLst>
          </p:cNvPr>
          <p:cNvSpPr txBox="1">
            <a:spLocks noChangeArrowheads="1"/>
          </p:cNvSpPr>
          <p:nvPr/>
        </p:nvSpPr>
        <p:spPr bwMode="auto">
          <a:xfrm>
            <a:off x="8078984" y="1045633"/>
            <a:ext cx="408051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defTabSz="696681">
              <a:defRPr/>
            </a:pPr>
            <a:r>
              <a:rPr lang="es-ES" sz="2000" b="1" kern="0" dirty="0">
                <a:solidFill>
                  <a:prstClr val="white"/>
                </a:solidFill>
                <a:latin typeface="Calibri"/>
              </a:rPr>
              <a:t>CONCLUSIONES</a:t>
            </a:r>
          </a:p>
        </p:txBody>
      </p:sp>
      <p:sp>
        <p:nvSpPr>
          <p:cNvPr id="2" name="Rectángulo 1">
            <a:extLst>
              <a:ext uri="{FF2B5EF4-FFF2-40B4-BE49-F238E27FC236}">
                <a16:creationId xmlns:a16="http://schemas.microsoft.com/office/drawing/2014/main" id="{38AC644F-E490-415F-8CB7-6F2D761D725A}"/>
              </a:ext>
            </a:extLst>
          </p:cNvPr>
          <p:cNvSpPr/>
          <p:nvPr/>
        </p:nvSpPr>
        <p:spPr>
          <a:xfrm>
            <a:off x="548639" y="1690154"/>
            <a:ext cx="11094722" cy="584775"/>
          </a:xfrm>
          <a:prstGeom prst="rect">
            <a:avLst/>
          </a:prstGeom>
          <a:noFill/>
        </p:spPr>
        <p:txBody>
          <a:bodyPr wrap="square" lIns="91440" tIns="45720" rIns="91440" bIns="45720">
            <a:spAutoFit/>
          </a:bodyPr>
          <a:lstStyle/>
          <a:p>
            <a:pPr algn="ctr"/>
            <a:r>
              <a:rPr lang="es-ES" sz="3200" b="0" cap="none" spc="0" dirty="0">
                <a:ln w="0"/>
                <a:solidFill>
                  <a:schemeClr val="tx1"/>
                </a:solidFill>
                <a:effectLst>
                  <a:outerShdw blurRad="38100" dist="19050" dir="2700000" algn="tl" rotWithShape="0">
                    <a:schemeClr val="dk1">
                      <a:alpha val="40000"/>
                    </a:schemeClr>
                  </a:outerShdw>
                </a:effectLst>
                <a:latin typeface="+mj-lt"/>
              </a:rPr>
              <a:t>Adición y Prórroga Contrato Legal &amp; Tierras Consultores S.A.S.</a:t>
            </a:r>
          </a:p>
        </p:txBody>
      </p:sp>
      <p:sp>
        <p:nvSpPr>
          <p:cNvPr id="3" name="CuadroTexto 2">
            <a:extLst>
              <a:ext uri="{FF2B5EF4-FFF2-40B4-BE49-F238E27FC236}">
                <a16:creationId xmlns:a16="http://schemas.microsoft.com/office/drawing/2014/main" id="{B37671CC-7655-4322-8B61-52EF337F746E}"/>
              </a:ext>
            </a:extLst>
          </p:cNvPr>
          <p:cNvSpPr txBox="1"/>
          <p:nvPr/>
        </p:nvSpPr>
        <p:spPr>
          <a:xfrm>
            <a:off x="1002323" y="2504672"/>
            <a:ext cx="9750669" cy="3693319"/>
          </a:xfrm>
          <a:prstGeom prst="rect">
            <a:avLst/>
          </a:prstGeom>
          <a:noFill/>
        </p:spPr>
        <p:txBody>
          <a:bodyPr wrap="square" rtlCol="0">
            <a:spAutoFit/>
          </a:bodyPr>
          <a:lstStyle/>
          <a:p>
            <a:pPr algn="just"/>
            <a:r>
              <a:rPr lang="es-CO" dirty="0"/>
              <a:t>El 30 de enero del año en curso fue publicado el Concurso Público No. 01 de 2019 para contratar la administración de los semovientes puestos a disposición de  la Sociedad de Activos Especiales S.A.S. </a:t>
            </a:r>
          </a:p>
          <a:p>
            <a:pPr algn="just"/>
            <a:endParaRPr lang="es-CO" dirty="0"/>
          </a:p>
          <a:p>
            <a:pPr algn="just"/>
            <a:r>
              <a:rPr lang="es-CO" dirty="0"/>
              <a:t>Para el cubrimiento del servicio en el Territorio Nacional se realizó la división en cuatro zonas.</a:t>
            </a:r>
          </a:p>
          <a:p>
            <a:pPr algn="just"/>
            <a:endParaRPr lang="es-CO" dirty="0"/>
          </a:p>
          <a:p>
            <a:pPr algn="just"/>
            <a:r>
              <a:rPr lang="es-CO" dirty="0"/>
              <a:t>Como resultado del Concurso fueron adjudicadas las zonas 1 Oriente y 3 Sur al Consorcio Semovientes 2019, las zonas 2 Occidente y 4 Norte fueron declaradas desiertas.</a:t>
            </a:r>
          </a:p>
          <a:p>
            <a:pPr algn="just"/>
            <a:endParaRPr lang="es-CO" dirty="0"/>
          </a:p>
          <a:p>
            <a:pPr algn="just"/>
            <a:r>
              <a:rPr lang="es-CO" dirty="0"/>
              <a:t>En aras de garantizar la prestación del servicio, se solicita la aprobación de la adición de ciento cincuenta millones de pesos ($150’000.000) para cubrir los gastos contractuales.</a:t>
            </a:r>
          </a:p>
          <a:p>
            <a:pPr algn="just"/>
            <a:endParaRPr lang="es-CO" dirty="0"/>
          </a:p>
          <a:p>
            <a:pPr algn="just"/>
            <a:r>
              <a:rPr lang="es-CO" dirty="0"/>
              <a:t>A la fecha se adelanta el Concurso Público No. 02 de 2019 para contratar el servicio en las zonas Occidente y Norte, el cronograma es el siguiente:</a:t>
            </a:r>
          </a:p>
        </p:txBody>
      </p:sp>
      <p:pic>
        <p:nvPicPr>
          <p:cNvPr id="16" name="Imagen 15">
            <a:extLst>
              <a:ext uri="{FF2B5EF4-FFF2-40B4-BE49-F238E27FC236}">
                <a16:creationId xmlns:a16="http://schemas.microsoft.com/office/drawing/2014/main" id="{727783AC-14FA-40DB-85C1-68E74C559D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7" name="Imagen 16">
            <a:extLst>
              <a:ext uri="{FF2B5EF4-FFF2-40B4-BE49-F238E27FC236}">
                <a16:creationId xmlns:a16="http://schemas.microsoft.com/office/drawing/2014/main" id="{8039DB68-862D-4A02-B265-6A7FDB947F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CuadroTexto 9">
            <a:extLst>
              <a:ext uri="{FF2B5EF4-FFF2-40B4-BE49-F238E27FC236}">
                <a16:creationId xmlns:a16="http://schemas.microsoft.com/office/drawing/2014/main" id="{4209A8C5-9591-4533-AC7A-8EC05875B893}"/>
              </a:ext>
            </a:extLst>
          </p:cNvPr>
          <p:cNvSpPr txBox="1"/>
          <p:nvPr/>
        </p:nvSpPr>
        <p:spPr>
          <a:xfrm>
            <a:off x="5538158" y="6520419"/>
            <a:ext cx="6276017"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 – Gerencia de Muebles</a:t>
            </a:r>
          </a:p>
        </p:txBody>
      </p:sp>
    </p:spTree>
    <p:extLst>
      <p:ext uri="{BB962C8B-B14F-4D97-AF65-F5344CB8AC3E}">
        <p14:creationId xmlns:p14="http://schemas.microsoft.com/office/powerpoint/2010/main" val="1705755946"/>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ángulo 23"/>
          <p:cNvSpPr/>
          <p:nvPr/>
        </p:nvSpPr>
        <p:spPr>
          <a:xfrm>
            <a:off x="0" y="6572250"/>
            <a:ext cx="12192000" cy="28575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620" dirty="0"/>
          </a:p>
        </p:txBody>
      </p:sp>
      <p:graphicFrame>
        <p:nvGraphicFramePr>
          <p:cNvPr id="11" name="Tabla 10">
            <a:extLst>
              <a:ext uri="{FF2B5EF4-FFF2-40B4-BE49-F238E27FC236}">
                <a16:creationId xmlns:a16="http://schemas.microsoft.com/office/drawing/2014/main" id="{78B65512-D4BF-4252-9922-1E4F4F2340C5}"/>
              </a:ext>
            </a:extLst>
          </p:cNvPr>
          <p:cNvGraphicFramePr>
            <a:graphicFrameLocks noGrp="1"/>
          </p:cNvGraphicFramePr>
          <p:nvPr>
            <p:extLst/>
          </p:nvPr>
        </p:nvGraphicFramePr>
        <p:xfrm>
          <a:off x="834469" y="1268548"/>
          <a:ext cx="9873761" cy="5079257"/>
        </p:xfrm>
        <a:graphic>
          <a:graphicData uri="http://schemas.openxmlformats.org/drawingml/2006/table">
            <a:tbl>
              <a:tblPr firstRow="1" firstCol="1" bandRow="1">
                <a:tableStyleId>{5C22544A-7EE6-4342-B048-85BDC9FD1C3A}</a:tableStyleId>
              </a:tblPr>
              <a:tblGrid>
                <a:gridCol w="7087400">
                  <a:extLst>
                    <a:ext uri="{9D8B030D-6E8A-4147-A177-3AD203B41FA5}">
                      <a16:colId xmlns:a16="http://schemas.microsoft.com/office/drawing/2014/main" val="30668112"/>
                    </a:ext>
                  </a:extLst>
                </a:gridCol>
                <a:gridCol w="2786361">
                  <a:extLst>
                    <a:ext uri="{9D8B030D-6E8A-4147-A177-3AD203B41FA5}">
                      <a16:colId xmlns:a16="http://schemas.microsoft.com/office/drawing/2014/main" val="3544384751"/>
                    </a:ext>
                  </a:extLst>
                </a:gridCol>
              </a:tblGrid>
              <a:tr h="195826">
                <a:tc>
                  <a:txBody>
                    <a:bodyPr/>
                    <a:lstStyle/>
                    <a:p>
                      <a:pPr algn="ctr">
                        <a:lnSpc>
                          <a:spcPct val="115000"/>
                        </a:lnSpc>
                        <a:spcAft>
                          <a:spcPts val="0"/>
                        </a:spcAft>
                      </a:pPr>
                      <a:r>
                        <a:rPr lang="es-ES" sz="1300" b="1" u="sng">
                          <a:solidFill>
                            <a:schemeClr val="tx1"/>
                          </a:solidFill>
                          <a:effectLst/>
                          <a:latin typeface="Arial" panose="020B0604020202020204" pitchFamily="34" charset="0"/>
                          <a:cs typeface="Arial" panose="020B0604020202020204" pitchFamily="34" charset="0"/>
                        </a:rPr>
                        <a:t>ETAPA</a:t>
                      </a:r>
                      <a:endParaRPr lang="es-CO" sz="1300" b="1" dirty="0">
                        <a:solidFill>
                          <a:schemeClr val="tx1"/>
                        </a:solidFill>
                        <a:effectLst/>
                        <a:latin typeface="Arial" panose="020B0604020202020204" pitchFamily="34" charset="0"/>
                        <a:ea typeface="MS Mincho" panose="02020609040205080304" pitchFamily="49" charset="-128"/>
                        <a:cs typeface="Arial" panose="020B0604020202020204" pitchFamily="34" charset="0"/>
                      </a:endParaRPr>
                    </a:p>
                  </a:txBody>
                  <a:tcPr marL="43655" marR="43655"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es-ES" sz="1300">
                          <a:solidFill>
                            <a:schemeClr val="tx1"/>
                          </a:solidFill>
                          <a:effectLst/>
                          <a:latin typeface="Arial" panose="020B0604020202020204" pitchFamily="34" charset="0"/>
                          <a:cs typeface="Arial" panose="020B0604020202020204" pitchFamily="34" charset="0"/>
                        </a:rPr>
                        <a:t>FECHA</a:t>
                      </a:r>
                      <a:endParaRPr lang="es-CO" sz="1300">
                        <a:solidFill>
                          <a:schemeClr val="tx1"/>
                        </a:solidFill>
                        <a:effectLst/>
                        <a:latin typeface="Arial" panose="020B0604020202020204" pitchFamily="34" charset="0"/>
                        <a:ea typeface="MS Mincho" panose="02020609040205080304" pitchFamily="49" charset="-128"/>
                        <a:cs typeface="Arial" panose="020B0604020202020204" pitchFamily="34" charset="0"/>
                      </a:endParaRPr>
                    </a:p>
                  </a:txBody>
                  <a:tcPr marL="43655" marR="43655"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4069924"/>
                  </a:ext>
                </a:extLst>
              </a:tr>
              <a:tr h="195826">
                <a:tc>
                  <a:txBody>
                    <a:bodyPr/>
                    <a:lstStyle/>
                    <a:p>
                      <a:pPr algn="just">
                        <a:lnSpc>
                          <a:spcPct val="115000"/>
                        </a:lnSpc>
                        <a:spcAft>
                          <a:spcPts val="0"/>
                        </a:spcAft>
                      </a:pPr>
                      <a:r>
                        <a:rPr lang="es-ES" sz="1300" b="0" dirty="0">
                          <a:solidFill>
                            <a:schemeClr val="tx1"/>
                          </a:solidFill>
                          <a:effectLst/>
                          <a:latin typeface="Arial" panose="020B0604020202020204" pitchFamily="34" charset="0"/>
                          <a:cs typeface="Arial" panose="020B0604020202020204" pitchFamily="34" charset="0"/>
                        </a:rPr>
                        <a:t>Publicación en la página web: </a:t>
                      </a:r>
                      <a:r>
                        <a:rPr lang="es-ES" sz="1300" b="0" u="sng" dirty="0">
                          <a:solidFill>
                            <a:schemeClr val="tx1"/>
                          </a:solidFill>
                          <a:effectLst/>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www.saesas.gov.co</a:t>
                      </a:r>
                      <a:r>
                        <a:rPr lang="es-ES" sz="1300" b="0" dirty="0">
                          <a:solidFill>
                            <a:schemeClr val="tx1"/>
                          </a:solidFill>
                          <a:effectLst/>
                          <a:latin typeface="Arial" panose="020B0604020202020204" pitchFamily="34" charset="0"/>
                          <a:cs typeface="Arial" panose="020B0604020202020204" pitchFamily="34" charset="0"/>
                        </a:rPr>
                        <a:t> de los Pliegos de Condiciones, formatos y anexos.</a:t>
                      </a:r>
                      <a:endParaRPr lang="es-CO" sz="1300" b="0" dirty="0">
                        <a:solidFill>
                          <a:schemeClr val="tx1"/>
                        </a:solidFill>
                        <a:effectLst/>
                        <a:latin typeface="Arial" panose="020B0604020202020204" pitchFamily="34" charset="0"/>
                        <a:ea typeface="MS Mincho" panose="02020609040205080304" pitchFamily="49" charset="-128"/>
                        <a:cs typeface="Arial" panose="020B0604020202020204" pitchFamily="34" charset="0"/>
                      </a:endParaRPr>
                    </a:p>
                  </a:txBody>
                  <a:tcPr marL="43655" marR="4365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es-ES" sz="1300" b="1">
                          <a:effectLst/>
                          <a:latin typeface="Arial" panose="020B0604020202020204" pitchFamily="34" charset="0"/>
                          <a:ea typeface="MS Mincho" panose="02020609040205080304" pitchFamily="49" charset="-128"/>
                        </a:rPr>
                        <a:t>19 de marzo de 2019</a:t>
                      </a:r>
                      <a:endParaRPr lang="es-CO" sz="1300" b="1" dirty="0">
                        <a:effectLst/>
                        <a:latin typeface="Times New Roman" panose="02020603050405020304" pitchFamily="18" charset="0"/>
                        <a:ea typeface="MS Mincho" panose="02020609040205080304" pitchFamily="49" charset="-128"/>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35775742"/>
                  </a:ext>
                </a:extLst>
              </a:tr>
              <a:tr h="552678">
                <a:tc>
                  <a:txBody>
                    <a:bodyPr/>
                    <a:lstStyle/>
                    <a:p>
                      <a:pPr algn="just">
                        <a:lnSpc>
                          <a:spcPct val="115000"/>
                        </a:lnSpc>
                        <a:spcAft>
                          <a:spcPts val="0"/>
                        </a:spcAft>
                      </a:pPr>
                      <a:r>
                        <a:rPr lang="es-ES" sz="1300" b="0" dirty="0">
                          <a:solidFill>
                            <a:schemeClr val="tx1"/>
                          </a:solidFill>
                          <a:effectLst/>
                          <a:latin typeface="Arial" panose="020B0604020202020204" pitchFamily="34" charset="0"/>
                          <a:cs typeface="Arial" panose="020B0604020202020204" pitchFamily="34" charset="0"/>
                        </a:rPr>
                        <a:t>Formulación de observaciones y/o aclaraciones por parte de los interesados a los pliegos de condiciones, correo electrónico: </a:t>
                      </a:r>
                      <a:r>
                        <a:rPr lang="es-ES" sz="1300" b="0" u="sng" dirty="0">
                          <a:solidFill>
                            <a:schemeClr val="tx1"/>
                          </a:solidFill>
                          <a:effectLst/>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 ccardozo@saesas.gov.co</a:t>
                      </a:r>
                      <a:r>
                        <a:rPr lang="es-ES" sz="1300" b="0" dirty="0">
                          <a:solidFill>
                            <a:schemeClr val="tx1"/>
                          </a:solidFill>
                          <a:effectLst/>
                          <a:latin typeface="Arial" panose="020B0604020202020204" pitchFamily="34" charset="0"/>
                          <a:cs typeface="Arial" panose="020B0604020202020204" pitchFamily="34" charset="0"/>
                        </a:rPr>
                        <a:t>, mediante comunicación escrita y radicada en la Calle 93b No. 13-47 piso 4º de Bogotá D.C.</a:t>
                      </a:r>
                      <a:endParaRPr lang="es-CO" sz="1300" b="0" dirty="0">
                        <a:solidFill>
                          <a:schemeClr val="tx1"/>
                        </a:solidFill>
                        <a:effectLst/>
                        <a:latin typeface="Arial" panose="020B0604020202020204" pitchFamily="34" charset="0"/>
                        <a:ea typeface="MS Mincho" panose="02020609040205080304" pitchFamily="49" charset="-128"/>
                        <a:cs typeface="Arial" panose="020B0604020202020204" pitchFamily="34" charset="0"/>
                      </a:endParaRPr>
                    </a:p>
                  </a:txBody>
                  <a:tcPr marL="43655" marR="4365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es-ES" sz="1300" b="1">
                          <a:effectLst/>
                          <a:latin typeface="Arial" panose="020B0604020202020204" pitchFamily="34" charset="0"/>
                          <a:ea typeface="MS Mincho" panose="02020609040205080304" pitchFamily="49" charset="-128"/>
                        </a:rPr>
                        <a:t>Del 20 al 22 de marzo de 2019</a:t>
                      </a:r>
                      <a:endParaRPr lang="es-CO" sz="1300" b="1" dirty="0">
                        <a:effectLst/>
                        <a:latin typeface="Times New Roman" panose="02020603050405020304" pitchFamily="18" charset="0"/>
                        <a:ea typeface="MS Mincho" panose="02020609040205080304" pitchFamily="49" charset="-128"/>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58452058"/>
                  </a:ext>
                </a:extLst>
              </a:tr>
              <a:tr h="376684">
                <a:tc>
                  <a:txBody>
                    <a:bodyPr/>
                    <a:lstStyle/>
                    <a:p>
                      <a:pPr algn="just">
                        <a:lnSpc>
                          <a:spcPct val="115000"/>
                        </a:lnSpc>
                        <a:spcAft>
                          <a:spcPts val="0"/>
                        </a:spcAft>
                      </a:pPr>
                      <a:r>
                        <a:rPr lang="es-ES" sz="1300" b="0">
                          <a:solidFill>
                            <a:schemeClr val="tx1"/>
                          </a:solidFill>
                          <a:effectLst/>
                          <a:latin typeface="Arial" panose="020B0604020202020204" pitchFamily="34" charset="0"/>
                          <a:cs typeface="Arial" panose="020B0604020202020204" pitchFamily="34" charset="0"/>
                        </a:rPr>
                        <a:t>Publicación de las respuestas a las observaciones y/o expedición de Adendas en la página web: </a:t>
                      </a:r>
                      <a:r>
                        <a:rPr lang="es-ES" sz="1300" b="0" u="sng">
                          <a:solidFill>
                            <a:schemeClr val="tx1"/>
                          </a:solidFill>
                          <a:effectLst/>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www.saesas.gov.co</a:t>
                      </a:r>
                      <a:r>
                        <a:rPr lang="es-ES" sz="1300" b="0">
                          <a:solidFill>
                            <a:schemeClr val="tx1"/>
                          </a:solidFill>
                          <a:effectLst/>
                          <a:latin typeface="Arial" panose="020B0604020202020204" pitchFamily="34" charset="0"/>
                          <a:cs typeface="Arial" panose="020B0604020202020204" pitchFamily="34" charset="0"/>
                        </a:rPr>
                        <a:t>  </a:t>
                      </a:r>
                      <a:endParaRPr lang="es-CO" sz="1300" b="0" dirty="0">
                        <a:solidFill>
                          <a:schemeClr val="tx1"/>
                        </a:solidFill>
                        <a:effectLst/>
                        <a:latin typeface="Arial" panose="020B0604020202020204" pitchFamily="34" charset="0"/>
                        <a:ea typeface="MS Mincho" panose="02020609040205080304" pitchFamily="49" charset="-128"/>
                        <a:cs typeface="Arial" panose="020B0604020202020204" pitchFamily="34" charset="0"/>
                      </a:endParaRPr>
                    </a:p>
                  </a:txBody>
                  <a:tcPr marL="43655" marR="4365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es-ES" sz="1300" b="1">
                          <a:effectLst/>
                          <a:latin typeface="Arial" panose="020B0604020202020204" pitchFamily="34" charset="0"/>
                          <a:ea typeface="MS Mincho" panose="02020609040205080304" pitchFamily="49" charset="-128"/>
                        </a:rPr>
                        <a:t>27 de marzo de 2019</a:t>
                      </a:r>
                      <a:endParaRPr lang="es-CO" sz="1300" b="1" dirty="0">
                        <a:effectLst/>
                        <a:latin typeface="Times New Roman" panose="02020603050405020304" pitchFamily="18" charset="0"/>
                        <a:ea typeface="MS Mincho" panose="02020609040205080304" pitchFamily="49" charset="-128"/>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3248955"/>
                  </a:ext>
                </a:extLst>
              </a:tr>
              <a:tr h="186471">
                <a:tc>
                  <a:txBody>
                    <a:bodyPr/>
                    <a:lstStyle/>
                    <a:p>
                      <a:pPr algn="just">
                        <a:lnSpc>
                          <a:spcPct val="115000"/>
                        </a:lnSpc>
                        <a:spcAft>
                          <a:spcPts val="0"/>
                        </a:spcAft>
                      </a:pPr>
                      <a:r>
                        <a:rPr lang="es-ES" sz="1300" b="0">
                          <a:solidFill>
                            <a:schemeClr val="tx1"/>
                          </a:solidFill>
                          <a:effectLst/>
                          <a:latin typeface="Arial" panose="020B0604020202020204" pitchFamily="34" charset="0"/>
                          <a:cs typeface="Arial" panose="020B0604020202020204" pitchFamily="34" charset="0"/>
                        </a:rPr>
                        <a:t>Presentación de las propuestas en medio impreso radicadas en la Calle 93b No. 13-47 piso 4º de Bogotá D.C. </a:t>
                      </a:r>
                      <a:endParaRPr lang="es-CO" sz="1300" b="0" dirty="0">
                        <a:solidFill>
                          <a:schemeClr val="tx1"/>
                        </a:solidFill>
                        <a:effectLst/>
                        <a:latin typeface="Arial" panose="020B0604020202020204" pitchFamily="34" charset="0"/>
                        <a:ea typeface="MS Mincho" panose="02020609040205080304" pitchFamily="49" charset="-128"/>
                        <a:cs typeface="Arial" panose="020B0604020202020204" pitchFamily="34" charset="0"/>
                      </a:endParaRPr>
                    </a:p>
                  </a:txBody>
                  <a:tcPr marL="43655" marR="4365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es-ES" sz="1300" b="1">
                          <a:effectLst/>
                          <a:latin typeface="Arial" panose="020B0604020202020204" pitchFamily="34" charset="0"/>
                          <a:ea typeface="MS Mincho" panose="02020609040205080304" pitchFamily="49" charset="-128"/>
                        </a:rPr>
                        <a:t>28 de marzo al 3 de abril de 2019</a:t>
                      </a:r>
                      <a:endParaRPr lang="es-CO" sz="1300" b="1" dirty="0">
                        <a:effectLst/>
                        <a:latin typeface="Times New Roman" panose="02020603050405020304" pitchFamily="18" charset="0"/>
                        <a:ea typeface="MS Mincho" panose="02020609040205080304" pitchFamily="49" charset="-128"/>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77410662"/>
                  </a:ext>
                </a:extLst>
              </a:tr>
              <a:tr h="552678">
                <a:tc>
                  <a:txBody>
                    <a:bodyPr/>
                    <a:lstStyle/>
                    <a:p>
                      <a:pPr algn="just">
                        <a:lnSpc>
                          <a:spcPct val="115000"/>
                        </a:lnSpc>
                        <a:spcAft>
                          <a:spcPts val="0"/>
                        </a:spcAft>
                      </a:pPr>
                      <a:r>
                        <a:rPr lang="es-ES" sz="1300" b="0">
                          <a:solidFill>
                            <a:schemeClr val="tx1"/>
                          </a:solidFill>
                          <a:effectLst/>
                          <a:latin typeface="Arial" panose="020B0604020202020204" pitchFamily="34" charset="0"/>
                          <a:cs typeface="Arial" panose="020B0604020202020204" pitchFamily="34" charset="0"/>
                        </a:rPr>
                        <a:t>Periodo de evaluación de las ofertas y subsanabilidad de las propuestas. </a:t>
                      </a:r>
                      <a:endParaRPr lang="es-CO" sz="1300" b="0" dirty="0">
                        <a:solidFill>
                          <a:schemeClr val="tx1"/>
                        </a:solidFill>
                        <a:effectLst/>
                        <a:latin typeface="Arial" panose="020B0604020202020204" pitchFamily="34" charset="0"/>
                        <a:ea typeface="MS Mincho" panose="02020609040205080304" pitchFamily="49" charset="-128"/>
                        <a:cs typeface="Arial" panose="020B0604020202020204" pitchFamily="34" charset="0"/>
                      </a:endParaRPr>
                    </a:p>
                  </a:txBody>
                  <a:tcPr marL="43655" marR="4365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es-ES" sz="1300" b="1">
                          <a:effectLst/>
                          <a:latin typeface="Arial" panose="020B0604020202020204" pitchFamily="34" charset="0"/>
                          <a:ea typeface="MS Mincho" panose="02020609040205080304" pitchFamily="49" charset="-128"/>
                        </a:rPr>
                        <a:t>4 al 10 de abril de 2019</a:t>
                      </a:r>
                      <a:endParaRPr lang="es-CO" sz="1300" b="1" dirty="0">
                        <a:effectLst/>
                        <a:latin typeface="Times New Roman" panose="02020603050405020304" pitchFamily="18" charset="0"/>
                        <a:ea typeface="MS Mincho" panose="02020609040205080304" pitchFamily="49" charset="-128"/>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95919412"/>
                  </a:ext>
                </a:extLst>
              </a:tr>
              <a:tr h="186471">
                <a:tc>
                  <a:txBody>
                    <a:bodyPr/>
                    <a:lstStyle/>
                    <a:p>
                      <a:pPr>
                        <a:lnSpc>
                          <a:spcPct val="115000"/>
                        </a:lnSpc>
                        <a:spcAft>
                          <a:spcPts val="0"/>
                        </a:spcAft>
                      </a:pPr>
                      <a:r>
                        <a:rPr lang="es-ES" sz="1300" b="0">
                          <a:solidFill>
                            <a:schemeClr val="tx1"/>
                          </a:solidFill>
                          <a:effectLst/>
                          <a:latin typeface="Arial" panose="020B0604020202020204" pitchFamily="34" charset="0"/>
                          <a:cs typeface="Arial" panose="020B0604020202020204" pitchFamily="34" charset="0"/>
                        </a:rPr>
                        <a:t>Publicación del informe de evaluación y ponderación de las propuestas preliminar en la página web: </a:t>
                      </a:r>
                      <a:r>
                        <a:rPr lang="es-ES" sz="1300" b="0" u="sng">
                          <a:solidFill>
                            <a:schemeClr val="tx1"/>
                          </a:solidFill>
                          <a:effectLst/>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www.saesas.gov.co</a:t>
                      </a:r>
                      <a:r>
                        <a:rPr lang="es-ES" sz="1300" b="0">
                          <a:solidFill>
                            <a:schemeClr val="tx1"/>
                          </a:solidFill>
                          <a:effectLst/>
                          <a:latin typeface="Arial" panose="020B0604020202020204" pitchFamily="34" charset="0"/>
                          <a:cs typeface="Arial" panose="020B0604020202020204" pitchFamily="34" charset="0"/>
                        </a:rPr>
                        <a:t>  </a:t>
                      </a:r>
                      <a:endParaRPr lang="es-CO" sz="1300" b="0" dirty="0">
                        <a:solidFill>
                          <a:schemeClr val="tx1"/>
                        </a:solidFill>
                        <a:effectLst/>
                        <a:latin typeface="Arial" panose="020B0604020202020204" pitchFamily="34" charset="0"/>
                        <a:ea typeface="MS Mincho" panose="02020609040205080304" pitchFamily="49" charset="-128"/>
                        <a:cs typeface="Arial" panose="020B0604020202020204" pitchFamily="34" charset="0"/>
                      </a:endParaRPr>
                    </a:p>
                  </a:txBody>
                  <a:tcPr marL="43655" marR="4365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es-ES" sz="1300" b="1">
                          <a:effectLst/>
                          <a:latin typeface="Arial" panose="020B0604020202020204" pitchFamily="34" charset="0"/>
                          <a:ea typeface="MS Mincho" panose="02020609040205080304" pitchFamily="49" charset="-128"/>
                        </a:rPr>
                        <a:t>12 de abril de 2019</a:t>
                      </a:r>
                      <a:endParaRPr lang="es-CO" sz="1300" b="1" dirty="0">
                        <a:effectLst/>
                        <a:latin typeface="Times New Roman" panose="02020603050405020304" pitchFamily="18" charset="0"/>
                        <a:ea typeface="MS Mincho" panose="02020609040205080304" pitchFamily="49" charset="-128"/>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09438826"/>
                  </a:ext>
                </a:extLst>
              </a:tr>
              <a:tr h="552678">
                <a:tc>
                  <a:txBody>
                    <a:bodyPr/>
                    <a:lstStyle/>
                    <a:p>
                      <a:pPr>
                        <a:lnSpc>
                          <a:spcPct val="115000"/>
                        </a:lnSpc>
                        <a:spcAft>
                          <a:spcPts val="0"/>
                        </a:spcAft>
                      </a:pPr>
                      <a:r>
                        <a:rPr lang="es-ES" sz="1300" b="0">
                          <a:solidFill>
                            <a:schemeClr val="tx1"/>
                          </a:solidFill>
                          <a:effectLst/>
                          <a:latin typeface="Arial" panose="020B0604020202020204" pitchFamily="34" charset="0"/>
                          <a:cs typeface="Arial" panose="020B0604020202020204" pitchFamily="34" charset="0"/>
                        </a:rPr>
                        <a:t>Formulación de observaciones y/o aclaraciones al informe de evaluación de las propuestas por parte de proponentes que participaron, correo electrónico: </a:t>
                      </a:r>
                      <a:r>
                        <a:rPr lang="es-ES" sz="1300" b="0" u="sng">
                          <a:solidFill>
                            <a:schemeClr val="tx1"/>
                          </a:solidFill>
                          <a:effectLst/>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ccardozo@saesas.gov.co</a:t>
                      </a:r>
                      <a:r>
                        <a:rPr lang="es-ES" sz="1300" b="0">
                          <a:solidFill>
                            <a:schemeClr val="tx1"/>
                          </a:solidFill>
                          <a:effectLst/>
                          <a:latin typeface="Arial" panose="020B0604020202020204" pitchFamily="34" charset="0"/>
                          <a:cs typeface="Arial" panose="020B0604020202020204" pitchFamily="34" charset="0"/>
                        </a:rPr>
                        <a:t> o mediante comunicación escrita y radicada en la Calle 93b No. 13-47 piso 4º de Bogotá D.C.</a:t>
                      </a:r>
                      <a:endParaRPr lang="es-CO" sz="1300" b="0" dirty="0">
                        <a:solidFill>
                          <a:schemeClr val="tx1"/>
                        </a:solidFill>
                        <a:effectLst/>
                        <a:latin typeface="Arial" panose="020B0604020202020204" pitchFamily="34" charset="0"/>
                        <a:ea typeface="MS Mincho" panose="02020609040205080304" pitchFamily="49" charset="-128"/>
                        <a:cs typeface="Arial" panose="020B0604020202020204" pitchFamily="34" charset="0"/>
                      </a:endParaRPr>
                    </a:p>
                  </a:txBody>
                  <a:tcPr marL="43655" marR="4365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es-ES" sz="1300" b="1">
                          <a:effectLst/>
                          <a:latin typeface="Arial" panose="020B0604020202020204" pitchFamily="34" charset="0"/>
                          <a:ea typeface="MS Mincho" panose="02020609040205080304" pitchFamily="49" charset="-128"/>
                        </a:rPr>
                        <a:t>22 y 23 de abril de 2019</a:t>
                      </a:r>
                      <a:endParaRPr lang="es-CO" sz="1300" b="1" dirty="0">
                        <a:effectLst/>
                        <a:latin typeface="Times New Roman" panose="02020603050405020304" pitchFamily="18" charset="0"/>
                        <a:ea typeface="MS Mincho" panose="02020609040205080304" pitchFamily="49" charset="-128"/>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03703736"/>
                  </a:ext>
                </a:extLst>
              </a:tr>
              <a:tr h="363338">
                <a:tc>
                  <a:txBody>
                    <a:bodyPr/>
                    <a:lstStyle/>
                    <a:p>
                      <a:pPr>
                        <a:lnSpc>
                          <a:spcPct val="115000"/>
                        </a:lnSpc>
                        <a:spcAft>
                          <a:spcPts val="0"/>
                        </a:spcAft>
                      </a:pPr>
                      <a:r>
                        <a:rPr lang="es-ES" sz="1300" b="0">
                          <a:solidFill>
                            <a:schemeClr val="tx1"/>
                          </a:solidFill>
                          <a:effectLst/>
                          <a:latin typeface="Arial" panose="020B0604020202020204" pitchFamily="34" charset="0"/>
                          <a:cs typeface="Arial" panose="020B0604020202020204" pitchFamily="34" charset="0"/>
                        </a:rPr>
                        <a:t>Publicación de las respuestas a las observaciones presentadas al informe de evaluación y/o informe de evaluación y ponderación de las propuestas definitivo en la página web: </a:t>
                      </a:r>
                      <a:r>
                        <a:rPr lang="es-ES" sz="1300" b="0" u="sng">
                          <a:solidFill>
                            <a:schemeClr val="tx1"/>
                          </a:solidFill>
                          <a:effectLst/>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www.saesas.gov.co</a:t>
                      </a:r>
                      <a:endParaRPr lang="es-CO" sz="1300" b="0" dirty="0">
                        <a:solidFill>
                          <a:schemeClr val="tx1"/>
                        </a:solidFill>
                        <a:effectLst/>
                        <a:latin typeface="Arial" panose="020B0604020202020204" pitchFamily="34" charset="0"/>
                        <a:ea typeface="MS Mincho" panose="02020609040205080304" pitchFamily="49" charset="-128"/>
                        <a:cs typeface="Arial" panose="020B0604020202020204" pitchFamily="34" charset="0"/>
                      </a:endParaRPr>
                    </a:p>
                  </a:txBody>
                  <a:tcPr marL="43655" marR="4365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es-ES" sz="1300" b="1">
                          <a:effectLst/>
                          <a:latin typeface="Arial" panose="020B0604020202020204" pitchFamily="34" charset="0"/>
                          <a:ea typeface="MS Mincho" panose="02020609040205080304" pitchFamily="49" charset="-128"/>
                        </a:rPr>
                        <a:t>25 de abril de 2019</a:t>
                      </a:r>
                      <a:endParaRPr lang="es-CO" sz="1300" b="1" dirty="0">
                        <a:effectLst/>
                        <a:latin typeface="Times New Roman" panose="02020603050405020304" pitchFamily="18" charset="0"/>
                        <a:ea typeface="MS Mincho" panose="02020609040205080304" pitchFamily="49" charset="-128"/>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48169591"/>
                  </a:ext>
                </a:extLst>
              </a:tr>
              <a:tr h="371071">
                <a:tc>
                  <a:txBody>
                    <a:bodyPr/>
                    <a:lstStyle/>
                    <a:p>
                      <a:pPr>
                        <a:lnSpc>
                          <a:spcPct val="115000"/>
                        </a:lnSpc>
                        <a:spcAft>
                          <a:spcPts val="0"/>
                        </a:spcAft>
                      </a:pPr>
                      <a:r>
                        <a:rPr lang="es-ES" sz="1300" b="0">
                          <a:solidFill>
                            <a:schemeClr val="tx1"/>
                          </a:solidFill>
                          <a:effectLst/>
                          <a:latin typeface="Arial" panose="020B0604020202020204" pitchFamily="34" charset="0"/>
                          <a:cs typeface="Arial" panose="020B0604020202020204" pitchFamily="34" charset="0"/>
                        </a:rPr>
                        <a:t>Publicación de la Adjudicación o declaratoria de desierto en la página web: </a:t>
                      </a:r>
                      <a:r>
                        <a:rPr lang="es-ES" sz="1300" b="0" u="sng">
                          <a:solidFill>
                            <a:schemeClr val="tx1"/>
                          </a:solidFill>
                          <a:effectLst/>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www.saesas.gov.co</a:t>
                      </a:r>
                      <a:r>
                        <a:rPr lang="es-ES" sz="1300" b="0">
                          <a:solidFill>
                            <a:schemeClr val="tx1"/>
                          </a:solidFill>
                          <a:effectLst/>
                          <a:latin typeface="Arial" panose="020B0604020202020204" pitchFamily="34" charset="0"/>
                          <a:cs typeface="Arial" panose="020B0604020202020204" pitchFamily="34" charset="0"/>
                        </a:rPr>
                        <a:t> </a:t>
                      </a:r>
                      <a:endParaRPr lang="es-CO" sz="1300" b="0" dirty="0">
                        <a:solidFill>
                          <a:schemeClr val="tx1"/>
                        </a:solidFill>
                        <a:effectLst/>
                        <a:latin typeface="Arial" panose="020B0604020202020204" pitchFamily="34" charset="0"/>
                        <a:ea typeface="MS Mincho" panose="02020609040205080304" pitchFamily="49" charset="-128"/>
                        <a:cs typeface="Arial" panose="020B0604020202020204" pitchFamily="34" charset="0"/>
                      </a:endParaRPr>
                    </a:p>
                  </a:txBody>
                  <a:tcPr marL="43655" marR="4365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es-ES" sz="1300" b="1">
                          <a:effectLst/>
                          <a:latin typeface="Arial" panose="020B0604020202020204" pitchFamily="34" charset="0"/>
                          <a:ea typeface="MS Mincho" panose="02020609040205080304" pitchFamily="49" charset="-128"/>
                        </a:rPr>
                        <a:t>26 al 30 de abril de 2019</a:t>
                      </a:r>
                      <a:endParaRPr lang="es-CO" sz="1300" b="1" dirty="0">
                        <a:effectLst/>
                        <a:latin typeface="Times New Roman" panose="02020603050405020304" pitchFamily="18" charset="0"/>
                        <a:ea typeface="MS Mincho" panose="02020609040205080304" pitchFamily="49" charset="-128"/>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90045443"/>
                  </a:ext>
                </a:extLst>
              </a:tr>
              <a:tr h="186471">
                <a:tc>
                  <a:txBody>
                    <a:bodyPr/>
                    <a:lstStyle/>
                    <a:p>
                      <a:pPr>
                        <a:lnSpc>
                          <a:spcPct val="115000"/>
                        </a:lnSpc>
                        <a:spcAft>
                          <a:spcPts val="0"/>
                        </a:spcAft>
                      </a:pPr>
                      <a:r>
                        <a:rPr lang="es-ES" sz="1300" b="0" dirty="0">
                          <a:solidFill>
                            <a:schemeClr val="tx1"/>
                          </a:solidFill>
                          <a:effectLst/>
                          <a:latin typeface="Arial" panose="020B0604020202020204" pitchFamily="34" charset="0"/>
                          <a:cs typeface="Arial" panose="020B0604020202020204" pitchFamily="34" charset="0"/>
                        </a:rPr>
                        <a:t>Elaboración y suscripción y legalización del contrato.  </a:t>
                      </a:r>
                      <a:endParaRPr lang="es-CO" sz="1300" b="0" dirty="0">
                        <a:solidFill>
                          <a:schemeClr val="tx1"/>
                        </a:solidFill>
                        <a:effectLst/>
                        <a:latin typeface="Arial" panose="020B0604020202020204" pitchFamily="34" charset="0"/>
                        <a:ea typeface="MS Mincho" panose="02020609040205080304" pitchFamily="49" charset="-128"/>
                        <a:cs typeface="Arial" panose="020B0604020202020204" pitchFamily="34" charset="0"/>
                      </a:endParaRPr>
                    </a:p>
                  </a:txBody>
                  <a:tcPr marL="43655" marR="4365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es-ES" sz="1300" b="1" dirty="0">
                          <a:effectLst/>
                          <a:latin typeface="Arial" panose="020B0604020202020204" pitchFamily="34" charset="0"/>
                          <a:ea typeface="MS Mincho" panose="02020609040205080304" pitchFamily="49" charset="-128"/>
                        </a:rPr>
                        <a:t>2 al 8 de mayo de 2019</a:t>
                      </a:r>
                      <a:endParaRPr lang="es-CO" sz="1300" b="1" dirty="0">
                        <a:effectLst/>
                        <a:latin typeface="Times New Roman" panose="02020603050405020304" pitchFamily="18" charset="0"/>
                        <a:ea typeface="MS Mincho" panose="02020609040205080304" pitchFamily="49" charset="-128"/>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14684122"/>
                  </a:ext>
                </a:extLst>
              </a:tr>
            </a:tbl>
          </a:graphicData>
        </a:graphic>
      </p:graphicFrame>
      <p:pic>
        <p:nvPicPr>
          <p:cNvPr id="12" name="Imagen 11">
            <a:extLst>
              <a:ext uri="{FF2B5EF4-FFF2-40B4-BE49-F238E27FC236}">
                <a16:creationId xmlns:a16="http://schemas.microsoft.com/office/drawing/2014/main" id="{5B61533B-081C-4423-A516-364EA9CBC42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50FC4DB9-B2E1-459E-B8BE-A6FE4EEFCF2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9A726751-4259-4537-983A-43AFDD2F3663}"/>
              </a:ext>
            </a:extLst>
          </p:cNvPr>
          <p:cNvSpPr txBox="1"/>
          <p:nvPr/>
        </p:nvSpPr>
        <p:spPr>
          <a:xfrm>
            <a:off x="5538158" y="6520419"/>
            <a:ext cx="6276017"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 – Gerencia de Muebles</a:t>
            </a:r>
          </a:p>
        </p:txBody>
      </p:sp>
      <p:sp>
        <p:nvSpPr>
          <p:cNvPr id="8" name="CuadroTexto 7">
            <a:extLst>
              <a:ext uri="{FF2B5EF4-FFF2-40B4-BE49-F238E27FC236}">
                <a16:creationId xmlns:a16="http://schemas.microsoft.com/office/drawing/2014/main" id="{4D79600F-A574-4AF8-8B3E-EB23E1C6205B}"/>
              </a:ext>
            </a:extLst>
          </p:cNvPr>
          <p:cNvSpPr txBox="1"/>
          <p:nvPr/>
        </p:nvSpPr>
        <p:spPr>
          <a:xfrm>
            <a:off x="1639167" y="291642"/>
            <a:ext cx="6021089" cy="707886"/>
          </a:xfrm>
          <a:prstGeom prst="rect">
            <a:avLst/>
          </a:prstGeom>
          <a:noFill/>
        </p:spPr>
        <p:txBody>
          <a:bodyPr wrap="square" rtlCol="0">
            <a:spAutoFit/>
          </a:bodyPr>
          <a:lstStyle/>
          <a:p>
            <a:pPr algn="ctr"/>
            <a:r>
              <a:rPr lang="es-ES" sz="4000" b="1" dirty="0">
                <a:solidFill>
                  <a:srgbClr val="002060"/>
                </a:solidFill>
              </a:rPr>
              <a:t>CRONOGRAMA</a:t>
            </a:r>
          </a:p>
        </p:txBody>
      </p:sp>
    </p:spTree>
    <p:extLst>
      <p:ext uri="{BB962C8B-B14F-4D97-AF65-F5344CB8AC3E}">
        <p14:creationId xmlns:p14="http://schemas.microsoft.com/office/powerpoint/2010/main" val="2039062263"/>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ángulo 18"/>
          <p:cNvSpPr/>
          <p:nvPr/>
        </p:nvSpPr>
        <p:spPr>
          <a:xfrm>
            <a:off x="0" y="6572250"/>
            <a:ext cx="12192000" cy="28575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620" dirty="0"/>
          </a:p>
        </p:txBody>
      </p:sp>
      <p:pic>
        <p:nvPicPr>
          <p:cNvPr id="3" name="Imagen 2">
            <a:extLst>
              <a:ext uri="{FF2B5EF4-FFF2-40B4-BE49-F238E27FC236}">
                <a16:creationId xmlns:a16="http://schemas.microsoft.com/office/drawing/2014/main" id="{ED8DED6F-5991-4624-A558-D49A217ADD14}"/>
              </a:ext>
            </a:extLst>
          </p:cNvPr>
          <p:cNvPicPr>
            <a:picLocks noChangeAspect="1"/>
          </p:cNvPicPr>
          <p:nvPr/>
        </p:nvPicPr>
        <p:blipFill rotWithShape="1">
          <a:blip r:embed="rId2"/>
          <a:srcRect t="9134" b="20992"/>
          <a:stretch/>
        </p:blipFill>
        <p:spPr>
          <a:xfrm>
            <a:off x="5810179" y="1450858"/>
            <a:ext cx="5027859" cy="4791992"/>
          </a:xfrm>
          <a:prstGeom prst="rect">
            <a:avLst/>
          </a:prstGeom>
        </p:spPr>
      </p:pic>
      <p:pic>
        <p:nvPicPr>
          <p:cNvPr id="27" name="Imagen 26">
            <a:extLst>
              <a:ext uri="{FF2B5EF4-FFF2-40B4-BE49-F238E27FC236}">
                <a16:creationId xmlns:a16="http://schemas.microsoft.com/office/drawing/2014/main" id="{3069C893-A9A1-474A-8F02-F6829F11AE63}"/>
              </a:ext>
            </a:extLst>
          </p:cNvPr>
          <p:cNvPicPr>
            <a:picLocks noChangeAspect="1"/>
          </p:cNvPicPr>
          <p:nvPr/>
        </p:nvPicPr>
        <p:blipFill>
          <a:blip r:embed="rId3"/>
          <a:stretch>
            <a:fillRect/>
          </a:stretch>
        </p:blipFill>
        <p:spPr>
          <a:xfrm>
            <a:off x="353819" y="1335172"/>
            <a:ext cx="702840" cy="1066382"/>
          </a:xfrm>
          <a:prstGeom prst="rect">
            <a:avLst/>
          </a:prstGeom>
        </p:spPr>
      </p:pic>
      <p:sp>
        <p:nvSpPr>
          <p:cNvPr id="28" name="Rectángulo 27">
            <a:extLst>
              <a:ext uri="{FF2B5EF4-FFF2-40B4-BE49-F238E27FC236}">
                <a16:creationId xmlns:a16="http://schemas.microsoft.com/office/drawing/2014/main" id="{A88FE59F-B651-4BE1-83C2-D77E65AD2AB4}"/>
              </a:ext>
            </a:extLst>
          </p:cNvPr>
          <p:cNvSpPr/>
          <p:nvPr/>
        </p:nvSpPr>
        <p:spPr>
          <a:xfrm>
            <a:off x="1256022" y="1132137"/>
            <a:ext cx="4054528" cy="2862322"/>
          </a:xfrm>
          <a:prstGeom prst="rect">
            <a:avLst/>
          </a:prstGeom>
        </p:spPr>
        <p:txBody>
          <a:bodyPr wrap="square">
            <a:spAutoFit/>
          </a:bodyPr>
          <a:lstStyle/>
          <a:p>
            <a:pPr algn="ctr"/>
            <a:r>
              <a:rPr lang="es-CO" sz="1500" dirty="0"/>
              <a:t> </a:t>
            </a:r>
            <a:endParaRPr lang="es-ES" sz="1500" dirty="0"/>
          </a:p>
          <a:p>
            <a:pPr algn="ctr"/>
            <a:r>
              <a:rPr lang="es-ES" sz="1500" b="1" dirty="0"/>
              <a:t>Jurisdicción:</a:t>
            </a:r>
          </a:p>
          <a:p>
            <a:pPr algn="ctr"/>
            <a:endParaRPr lang="es-ES" sz="1500" b="1" dirty="0"/>
          </a:p>
          <a:p>
            <a:pPr algn="just"/>
            <a:r>
              <a:rPr lang="es-ES" sz="1500" dirty="0"/>
              <a:t>A partir de la modificación 12 al contrato, los departamentos de ejecución son: Cundinamarca, Córdoba, Bolívar, Antioquia, Norte de Santander, Choco, Guajira, Risaralda, Caldas, Boyacá, Quindío, Tolima, Huila, Atlántico, Magdalena, Cesar, Sucre, Santander, y Archipiélago de San Andrés, Providencia y Santa Catalina.</a:t>
            </a:r>
          </a:p>
          <a:p>
            <a:pPr algn="ctr"/>
            <a:endParaRPr lang="es-ES" sz="1500" dirty="0"/>
          </a:p>
          <a:p>
            <a:pPr algn="ctr"/>
            <a:endParaRPr lang="es-ES" sz="1500" dirty="0"/>
          </a:p>
        </p:txBody>
      </p:sp>
      <p:sp>
        <p:nvSpPr>
          <p:cNvPr id="29" name="CuadroTexto 28">
            <a:extLst>
              <a:ext uri="{FF2B5EF4-FFF2-40B4-BE49-F238E27FC236}">
                <a16:creationId xmlns:a16="http://schemas.microsoft.com/office/drawing/2014/main" id="{283D42C8-BECD-450C-9EC4-C46F29020B3E}"/>
              </a:ext>
            </a:extLst>
          </p:cNvPr>
          <p:cNvSpPr txBox="1"/>
          <p:nvPr/>
        </p:nvSpPr>
        <p:spPr>
          <a:xfrm>
            <a:off x="1354015" y="3763627"/>
            <a:ext cx="3817960" cy="2400657"/>
          </a:xfrm>
          <a:prstGeom prst="rect">
            <a:avLst/>
          </a:prstGeom>
          <a:noFill/>
        </p:spPr>
        <p:txBody>
          <a:bodyPr wrap="square" rtlCol="0">
            <a:spAutoFit/>
          </a:bodyPr>
          <a:lstStyle/>
          <a:p>
            <a:pPr algn="ctr"/>
            <a:r>
              <a:rPr lang="es-ES" sz="1500" b="1" dirty="0"/>
              <a:t>Predios Administrados:</a:t>
            </a:r>
            <a:endParaRPr lang="es-CO" sz="1500" b="1" dirty="0"/>
          </a:p>
          <a:p>
            <a:pPr marL="285750" indent="-285750" algn="just">
              <a:buFont typeface="Arial" panose="020B0604020202020204" pitchFamily="34" charset="0"/>
              <a:buChar char="•"/>
            </a:pPr>
            <a:r>
              <a:rPr lang="es-ES" sz="1500" dirty="0"/>
              <a:t>Barcelona – San Jacinto</a:t>
            </a:r>
          </a:p>
          <a:p>
            <a:pPr marL="285750" indent="-285750" algn="just">
              <a:buFont typeface="Arial" panose="020B0604020202020204" pitchFamily="34" charset="0"/>
              <a:buChar char="•"/>
            </a:pPr>
            <a:r>
              <a:rPr lang="es-ES" sz="1500" dirty="0"/>
              <a:t>El Central – Montería</a:t>
            </a:r>
          </a:p>
          <a:p>
            <a:pPr marL="285750" indent="-285750" algn="just">
              <a:buFont typeface="Arial" panose="020B0604020202020204" pitchFamily="34" charset="0"/>
              <a:buChar char="•"/>
            </a:pPr>
            <a:r>
              <a:rPr lang="es-ES" sz="1500" dirty="0"/>
              <a:t>La Argelia –Ricaurte</a:t>
            </a:r>
          </a:p>
          <a:p>
            <a:pPr marL="285750" indent="-285750" algn="just">
              <a:buFont typeface="Arial" panose="020B0604020202020204" pitchFamily="34" charset="0"/>
              <a:buChar char="•"/>
            </a:pPr>
            <a:r>
              <a:rPr lang="es-ES" sz="1500" dirty="0"/>
              <a:t>San Joaquín – Puerto Salgar</a:t>
            </a:r>
          </a:p>
          <a:p>
            <a:pPr marL="285750" indent="-285750" algn="just">
              <a:buFont typeface="Arial" panose="020B0604020202020204" pitchFamily="34" charset="0"/>
              <a:buChar char="•"/>
            </a:pPr>
            <a:r>
              <a:rPr lang="es-ES" sz="1500" dirty="0"/>
              <a:t>Las Vegas – Apatía</a:t>
            </a:r>
          </a:p>
          <a:p>
            <a:pPr marL="285750" indent="-285750" algn="just">
              <a:buFont typeface="Arial" panose="020B0604020202020204" pitchFamily="34" charset="0"/>
              <a:buChar char="•"/>
            </a:pPr>
            <a:r>
              <a:rPr lang="es-ES" sz="1500" dirty="0"/>
              <a:t>El Encanto– Antioquia</a:t>
            </a:r>
          </a:p>
          <a:p>
            <a:pPr marL="285750" indent="-285750" algn="just">
              <a:buFont typeface="Arial" panose="020B0604020202020204" pitchFamily="34" charset="0"/>
              <a:buChar char="•"/>
            </a:pPr>
            <a:r>
              <a:rPr lang="es-ES" sz="1500" dirty="0"/>
              <a:t>Loma de la Piedra-Cordoba</a:t>
            </a:r>
          </a:p>
          <a:p>
            <a:pPr marL="285750" indent="-285750" algn="just">
              <a:buFont typeface="Arial" panose="020B0604020202020204" pitchFamily="34" charset="0"/>
              <a:buChar char="•"/>
            </a:pPr>
            <a:r>
              <a:rPr lang="es-ES" sz="1500" dirty="0"/>
              <a:t>Damasco - San </a:t>
            </a:r>
            <a:r>
              <a:rPr lang="es-ES" sz="1500" dirty="0" err="1"/>
              <a:t>Jose</a:t>
            </a:r>
            <a:endParaRPr lang="es-ES" sz="1500" dirty="0"/>
          </a:p>
          <a:p>
            <a:pPr marL="285750" indent="-285750" algn="just">
              <a:buFont typeface="Arial" panose="020B0604020202020204" pitchFamily="34" charset="0"/>
              <a:buChar char="•"/>
            </a:pPr>
            <a:r>
              <a:rPr lang="es-ES" sz="1500" dirty="0"/>
              <a:t>Chinácota- Norte de Santander</a:t>
            </a:r>
            <a:endParaRPr lang="es-CO" sz="1500" dirty="0"/>
          </a:p>
        </p:txBody>
      </p:sp>
      <p:pic>
        <p:nvPicPr>
          <p:cNvPr id="30" name="Imagen 29">
            <a:extLst>
              <a:ext uri="{FF2B5EF4-FFF2-40B4-BE49-F238E27FC236}">
                <a16:creationId xmlns:a16="http://schemas.microsoft.com/office/drawing/2014/main" id="{FAE52078-BC81-443A-B6B7-754D1F388F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31" name="Imagen 30">
            <a:extLst>
              <a:ext uri="{FF2B5EF4-FFF2-40B4-BE49-F238E27FC236}">
                <a16:creationId xmlns:a16="http://schemas.microsoft.com/office/drawing/2014/main" id="{99634FB4-EEFA-4C75-9443-30F3546B42D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9" name="CuadroTexto 8">
            <a:extLst>
              <a:ext uri="{FF2B5EF4-FFF2-40B4-BE49-F238E27FC236}">
                <a16:creationId xmlns:a16="http://schemas.microsoft.com/office/drawing/2014/main" id="{AAE41E1C-0C69-4EDD-974E-A473B0955D16}"/>
              </a:ext>
            </a:extLst>
          </p:cNvPr>
          <p:cNvSpPr txBox="1"/>
          <p:nvPr/>
        </p:nvSpPr>
        <p:spPr>
          <a:xfrm>
            <a:off x="5538158" y="6520419"/>
            <a:ext cx="6276017"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 – Gerencia de Muebles</a:t>
            </a:r>
          </a:p>
        </p:txBody>
      </p:sp>
    </p:spTree>
    <p:extLst>
      <p:ext uri="{BB962C8B-B14F-4D97-AF65-F5344CB8AC3E}">
        <p14:creationId xmlns:p14="http://schemas.microsoft.com/office/powerpoint/2010/main" val="2661322373"/>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ángulo 18"/>
          <p:cNvSpPr/>
          <p:nvPr/>
        </p:nvSpPr>
        <p:spPr>
          <a:xfrm>
            <a:off x="0" y="6572250"/>
            <a:ext cx="12192000" cy="28575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620" dirty="0"/>
          </a:p>
        </p:txBody>
      </p:sp>
      <p:graphicFrame>
        <p:nvGraphicFramePr>
          <p:cNvPr id="27" name="Tabla 26">
            <a:extLst>
              <a:ext uri="{FF2B5EF4-FFF2-40B4-BE49-F238E27FC236}">
                <a16:creationId xmlns:a16="http://schemas.microsoft.com/office/drawing/2014/main" id="{BCC64115-101A-4C0D-B81C-D3A8098ED6ED}"/>
              </a:ext>
            </a:extLst>
          </p:cNvPr>
          <p:cNvGraphicFramePr>
            <a:graphicFrameLocks noGrp="1"/>
          </p:cNvGraphicFramePr>
          <p:nvPr>
            <p:extLst/>
          </p:nvPr>
        </p:nvGraphicFramePr>
        <p:xfrm>
          <a:off x="83930" y="5586644"/>
          <a:ext cx="7748495" cy="620726"/>
        </p:xfrm>
        <a:graphic>
          <a:graphicData uri="http://schemas.openxmlformats.org/drawingml/2006/table">
            <a:tbl>
              <a:tblPr firstRow="1" bandRow="1">
                <a:tableStyleId>{8EC20E35-A176-4012-BC5E-935CFFF8708E}</a:tableStyleId>
              </a:tblPr>
              <a:tblGrid>
                <a:gridCol w="1549699">
                  <a:extLst>
                    <a:ext uri="{9D8B030D-6E8A-4147-A177-3AD203B41FA5}">
                      <a16:colId xmlns:a16="http://schemas.microsoft.com/office/drawing/2014/main" val="2461555563"/>
                    </a:ext>
                  </a:extLst>
                </a:gridCol>
                <a:gridCol w="1549699">
                  <a:extLst>
                    <a:ext uri="{9D8B030D-6E8A-4147-A177-3AD203B41FA5}">
                      <a16:colId xmlns:a16="http://schemas.microsoft.com/office/drawing/2014/main" val="3490096722"/>
                    </a:ext>
                  </a:extLst>
                </a:gridCol>
                <a:gridCol w="1549699">
                  <a:extLst>
                    <a:ext uri="{9D8B030D-6E8A-4147-A177-3AD203B41FA5}">
                      <a16:colId xmlns:a16="http://schemas.microsoft.com/office/drawing/2014/main" val="862767406"/>
                    </a:ext>
                  </a:extLst>
                </a:gridCol>
                <a:gridCol w="1549699">
                  <a:extLst>
                    <a:ext uri="{9D8B030D-6E8A-4147-A177-3AD203B41FA5}">
                      <a16:colId xmlns:a16="http://schemas.microsoft.com/office/drawing/2014/main" val="3234606267"/>
                    </a:ext>
                  </a:extLst>
                </a:gridCol>
                <a:gridCol w="1549699">
                  <a:extLst>
                    <a:ext uri="{9D8B030D-6E8A-4147-A177-3AD203B41FA5}">
                      <a16:colId xmlns:a16="http://schemas.microsoft.com/office/drawing/2014/main" val="2942759458"/>
                    </a:ext>
                  </a:extLst>
                </a:gridCol>
              </a:tblGrid>
              <a:tr h="310363">
                <a:tc>
                  <a:txBody>
                    <a:bodyPr/>
                    <a:lstStyle/>
                    <a:p>
                      <a:pPr algn="ctr"/>
                      <a:r>
                        <a:rPr lang="es-ES" sz="1200" dirty="0"/>
                        <a:t>RECIBIDOS</a:t>
                      </a:r>
                      <a:endParaRPr lang="es-CO" sz="1200" dirty="0"/>
                    </a:p>
                  </a:txBody>
                  <a:tcPr/>
                </a:tc>
                <a:tc>
                  <a:txBody>
                    <a:bodyPr/>
                    <a:lstStyle/>
                    <a:p>
                      <a:pPr algn="ctr"/>
                      <a:r>
                        <a:rPr lang="es-ES" sz="1200" dirty="0"/>
                        <a:t>VENDIDOS</a:t>
                      </a:r>
                      <a:endParaRPr lang="es-CO" sz="1200" dirty="0"/>
                    </a:p>
                  </a:txBody>
                  <a:tcPr/>
                </a:tc>
                <a:tc>
                  <a:txBody>
                    <a:bodyPr/>
                    <a:lstStyle/>
                    <a:p>
                      <a:pPr algn="ctr"/>
                      <a:r>
                        <a:rPr lang="es-ES" sz="1200" dirty="0"/>
                        <a:t>NACIMIENTOS</a:t>
                      </a:r>
                      <a:endParaRPr lang="es-CO" sz="1200" dirty="0"/>
                    </a:p>
                  </a:txBody>
                  <a:tcPr/>
                </a:tc>
                <a:tc>
                  <a:txBody>
                    <a:bodyPr/>
                    <a:lstStyle/>
                    <a:p>
                      <a:pPr algn="ctr"/>
                      <a:r>
                        <a:rPr lang="es-ES" sz="1200" dirty="0"/>
                        <a:t>MUERTES</a:t>
                      </a:r>
                      <a:endParaRPr lang="es-CO" sz="1200" dirty="0"/>
                    </a:p>
                  </a:txBody>
                  <a:tcPr/>
                </a:tc>
                <a:tc>
                  <a:txBody>
                    <a:bodyPr/>
                    <a:lstStyle/>
                    <a:p>
                      <a:pPr algn="ctr"/>
                      <a:r>
                        <a:rPr lang="es-ES" sz="1200" dirty="0"/>
                        <a:t>PARA VENTA</a:t>
                      </a:r>
                      <a:endParaRPr lang="es-CO" sz="1200" dirty="0"/>
                    </a:p>
                  </a:txBody>
                  <a:tcPr/>
                </a:tc>
                <a:extLst>
                  <a:ext uri="{0D108BD9-81ED-4DB2-BD59-A6C34878D82A}">
                    <a16:rowId xmlns:a16="http://schemas.microsoft.com/office/drawing/2014/main" val="2773503691"/>
                  </a:ext>
                </a:extLst>
              </a:tr>
              <a:tr h="310363">
                <a:tc>
                  <a:txBody>
                    <a:bodyPr/>
                    <a:lstStyle/>
                    <a:p>
                      <a:pPr algn="ctr"/>
                      <a:r>
                        <a:rPr lang="es-ES" sz="1400" dirty="0"/>
                        <a:t>  2,482</a:t>
                      </a:r>
                    </a:p>
                  </a:txBody>
                  <a:tcPr/>
                </a:tc>
                <a:tc>
                  <a:txBody>
                    <a:bodyPr/>
                    <a:lstStyle/>
                    <a:p>
                      <a:pPr algn="ctr"/>
                      <a:r>
                        <a:rPr lang="es-ES" sz="1400" dirty="0"/>
                        <a:t>  2,270</a:t>
                      </a:r>
                    </a:p>
                  </a:txBody>
                  <a:tcPr/>
                </a:tc>
                <a:tc>
                  <a:txBody>
                    <a:bodyPr/>
                    <a:lstStyle/>
                    <a:p>
                      <a:pPr algn="ctr"/>
                      <a:r>
                        <a:rPr lang="es-ES" sz="1400" dirty="0"/>
                        <a:t> 151</a:t>
                      </a:r>
                    </a:p>
                  </a:txBody>
                  <a:tcPr/>
                </a:tc>
                <a:tc>
                  <a:txBody>
                    <a:bodyPr/>
                    <a:lstStyle/>
                    <a:p>
                      <a:pPr algn="ctr"/>
                      <a:r>
                        <a:rPr lang="es-ES" sz="1400" dirty="0"/>
                        <a:t>17</a:t>
                      </a:r>
                      <a:endParaRPr lang="es-CO" sz="1400" dirty="0"/>
                    </a:p>
                  </a:txBody>
                  <a:tcPr/>
                </a:tc>
                <a:tc>
                  <a:txBody>
                    <a:bodyPr/>
                    <a:lstStyle/>
                    <a:p>
                      <a:pPr algn="ctr"/>
                      <a:r>
                        <a:rPr lang="es-ES" sz="1400" dirty="0"/>
                        <a:t> 473</a:t>
                      </a:r>
                    </a:p>
                  </a:txBody>
                  <a:tcPr/>
                </a:tc>
                <a:extLst>
                  <a:ext uri="{0D108BD9-81ED-4DB2-BD59-A6C34878D82A}">
                    <a16:rowId xmlns:a16="http://schemas.microsoft.com/office/drawing/2014/main" val="1413933280"/>
                  </a:ext>
                </a:extLst>
              </a:tr>
            </a:tbl>
          </a:graphicData>
        </a:graphic>
      </p:graphicFrame>
      <p:pic>
        <p:nvPicPr>
          <p:cNvPr id="2" name="Imagen 1">
            <a:extLst>
              <a:ext uri="{FF2B5EF4-FFF2-40B4-BE49-F238E27FC236}">
                <a16:creationId xmlns:a16="http://schemas.microsoft.com/office/drawing/2014/main" id="{1DF1BE1F-43F8-49C6-9345-58C46F008687}"/>
              </a:ext>
            </a:extLst>
          </p:cNvPr>
          <p:cNvPicPr>
            <a:picLocks noChangeAspect="1"/>
          </p:cNvPicPr>
          <p:nvPr/>
        </p:nvPicPr>
        <p:blipFill>
          <a:blip r:embed="rId3"/>
          <a:stretch>
            <a:fillRect/>
          </a:stretch>
        </p:blipFill>
        <p:spPr>
          <a:xfrm>
            <a:off x="7901631" y="1271356"/>
            <a:ext cx="4094905" cy="2098756"/>
          </a:xfrm>
          <a:prstGeom prst="rect">
            <a:avLst/>
          </a:prstGeom>
        </p:spPr>
      </p:pic>
      <p:pic>
        <p:nvPicPr>
          <p:cNvPr id="4" name="Imagen 3">
            <a:extLst>
              <a:ext uri="{FF2B5EF4-FFF2-40B4-BE49-F238E27FC236}">
                <a16:creationId xmlns:a16="http://schemas.microsoft.com/office/drawing/2014/main" id="{0EF6F77B-35DD-4669-BD82-42C9CC46E9FD}"/>
              </a:ext>
            </a:extLst>
          </p:cNvPr>
          <p:cNvPicPr>
            <a:picLocks noChangeAspect="1"/>
          </p:cNvPicPr>
          <p:nvPr/>
        </p:nvPicPr>
        <p:blipFill>
          <a:blip r:embed="rId4"/>
          <a:stretch>
            <a:fillRect/>
          </a:stretch>
        </p:blipFill>
        <p:spPr>
          <a:xfrm>
            <a:off x="7899031" y="3487888"/>
            <a:ext cx="4070982" cy="2446920"/>
          </a:xfrm>
          <a:prstGeom prst="rect">
            <a:avLst/>
          </a:prstGeom>
        </p:spPr>
      </p:pic>
      <p:pic>
        <p:nvPicPr>
          <p:cNvPr id="6" name="Imagen 5">
            <a:extLst>
              <a:ext uri="{FF2B5EF4-FFF2-40B4-BE49-F238E27FC236}">
                <a16:creationId xmlns:a16="http://schemas.microsoft.com/office/drawing/2014/main" id="{32B6E868-094E-436B-A94D-0C6795911CA3}"/>
              </a:ext>
            </a:extLst>
          </p:cNvPr>
          <p:cNvPicPr>
            <a:picLocks noChangeAspect="1"/>
          </p:cNvPicPr>
          <p:nvPr/>
        </p:nvPicPr>
        <p:blipFill>
          <a:blip r:embed="rId5"/>
          <a:stretch>
            <a:fillRect/>
          </a:stretch>
        </p:blipFill>
        <p:spPr>
          <a:xfrm>
            <a:off x="56348" y="1271356"/>
            <a:ext cx="7776076" cy="3880936"/>
          </a:xfrm>
          <a:prstGeom prst="rect">
            <a:avLst/>
          </a:prstGeom>
        </p:spPr>
      </p:pic>
      <p:sp>
        <p:nvSpPr>
          <p:cNvPr id="3" name="Rectángulo 2">
            <a:extLst>
              <a:ext uri="{FF2B5EF4-FFF2-40B4-BE49-F238E27FC236}">
                <a16:creationId xmlns:a16="http://schemas.microsoft.com/office/drawing/2014/main" id="{E80A6248-62B5-4F7A-811E-D5EF4E33EE95}"/>
              </a:ext>
            </a:extLst>
          </p:cNvPr>
          <p:cNvSpPr/>
          <p:nvPr/>
        </p:nvSpPr>
        <p:spPr>
          <a:xfrm>
            <a:off x="9126415" y="1283804"/>
            <a:ext cx="1652954" cy="175719"/>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200" dirty="0">
                <a:solidFill>
                  <a:schemeClr val="tx1"/>
                </a:solidFill>
              </a:rPr>
              <a:t>Gastos de la adición</a:t>
            </a:r>
          </a:p>
        </p:txBody>
      </p:sp>
      <p:pic>
        <p:nvPicPr>
          <p:cNvPr id="12" name="Imagen 11">
            <a:extLst>
              <a:ext uri="{FF2B5EF4-FFF2-40B4-BE49-F238E27FC236}">
                <a16:creationId xmlns:a16="http://schemas.microsoft.com/office/drawing/2014/main" id="{0525B882-80D6-4124-9C25-DE159FD1A04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9451DEED-92E8-4C6B-B948-86C9A805B17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1" name="CuadroTexto 10">
            <a:extLst>
              <a:ext uri="{FF2B5EF4-FFF2-40B4-BE49-F238E27FC236}">
                <a16:creationId xmlns:a16="http://schemas.microsoft.com/office/drawing/2014/main" id="{93A6F4A7-82D8-4BF8-B065-2B3BD50139CD}"/>
              </a:ext>
            </a:extLst>
          </p:cNvPr>
          <p:cNvSpPr txBox="1"/>
          <p:nvPr/>
        </p:nvSpPr>
        <p:spPr>
          <a:xfrm>
            <a:off x="5538158" y="6520419"/>
            <a:ext cx="6276017"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 – Gerencia de Muebles</a:t>
            </a:r>
          </a:p>
        </p:txBody>
      </p:sp>
    </p:spTree>
    <p:extLst>
      <p:ext uri="{BB962C8B-B14F-4D97-AF65-F5344CB8AC3E}">
        <p14:creationId xmlns:p14="http://schemas.microsoft.com/office/powerpoint/2010/main" val="400819195"/>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3" y="6520419"/>
            <a:ext cx="3730623"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Inmuebles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C50CDA13-8043-49F5-A113-AF1FB50FC152}"/>
              </a:ext>
            </a:extLst>
          </p:cNvPr>
          <p:cNvSpPr txBox="1"/>
          <p:nvPr/>
        </p:nvSpPr>
        <p:spPr>
          <a:xfrm>
            <a:off x="1325216" y="2907177"/>
            <a:ext cx="9143999" cy="1446550"/>
          </a:xfrm>
          <a:prstGeom prst="rect">
            <a:avLst/>
          </a:prstGeom>
          <a:noFill/>
        </p:spPr>
        <p:txBody>
          <a:bodyPr wrap="square" rtlCol="0">
            <a:spAutoFit/>
          </a:bodyPr>
          <a:lstStyle/>
          <a:p>
            <a:pPr algn="ctr"/>
            <a:r>
              <a:rPr lang="es-ES" sz="4400" b="1" dirty="0">
                <a:solidFill>
                  <a:srgbClr val="002060"/>
                </a:solidFill>
              </a:rPr>
              <a:t>3. </a:t>
            </a:r>
            <a:r>
              <a:rPr lang="es-CO" sz="4400" b="1" dirty="0">
                <a:solidFill>
                  <a:srgbClr val="002060"/>
                </a:solidFill>
              </a:rPr>
              <a:t>Productividad de Activos</a:t>
            </a:r>
          </a:p>
          <a:p>
            <a:pPr algn="ct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65649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C7B0E90-B459-497A-8ADA-609B2BA4F028}"/>
              </a:ext>
            </a:extLst>
          </p:cNvPr>
          <p:cNvSpPr>
            <a:spLocks noGrp="1"/>
          </p:cNvSpPr>
          <p:nvPr>
            <p:ph type="title"/>
          </p:nvPr>
        </p:nvSpPr>
        <p:spPr>
          <a:xfrm>
            <a:off x="609600" y="473418"/>
            <a:ext cx="10972800" cy="1143000"/>
          </a:xfrm>
        </p:spPr>
        <p:txBody>
          <a:bodyPr/>
          <a:lstStyle/>
          <a:p>
            <a:pPr algn="ctr"/>
            <a:r>
              <a:rPr lang="es-ES" b="1" i="1" dirty="0"/>
              <a:t>Cadena de Valor de Recaudo</a:t>
            </a:r>
            <a:endParaRPr lang="es-CO" b="1" i="1" dirty="0"/>
          </a:p>
        </p:txBody>
      </p:sp>
      <p:graphicFrame>
        <p:nvGraphicFramePr>
          <p:cNvPr id="4" name="Marcador de contenido 3">
            <a:extLst>
              <a:ext uri="{FF2B5EF4-FFF2-40B4-BE49-F238E27FC236}">
                <a16:creationId xmlns:a16="http://schemas.microsoft.com/office/drawing/2014/main" id="{AB38EC1F-B984-4CF6-A687-36E159737BAE}"/>
              </a:ext>
            </a:extLst>
          </p:cNvPr>
          <p:cNvGraphicFramePr>
            <a:graphicFrameLocks noGrp="1"/>
          </p:cNvGraphicFramePr>
          <p:nvPr>
            <p:ph idx="1"/>
            <p:extLst/>
          </p:nvPr>
        </p:nvGraphicFramePr>
        <p:xfrm>
          <a:off x="1814943" y="1652620"/>
          <a:ext cx="8681257" cy="33073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uadroTexto 4">
            <a:extLst>
              <a:ext uri="{FF2B5EF4-FFF2-40B4-BE49-F238E27FC236}">
                <a16:creationId xmlns:a16="http://schemas.microsoft.com/office/drawing/2014/main" id="{C0BF414E-E4BB-416F-8C20-AC144AC60466}"/>
              </a:ext>
            </a:extLst>
          </p:cNvPr>
          <p:cNvSpPr txBox="1"/>
          <p:nvPr/>
        </p:nvSpPr>
        <p:spPr>
          <a:xfrm>
            <a:off x="3890528" y="4724352"/>
            <a:ext cx="4087091" cy="954107"/>
          </a:xfrm>
          <a:prstGeom prst="rect">
            <a:avLst/>
          </a:prstGeom>
          <a:noFill/>
        </p:spPr>
        <p:txBody>
          <a:bodyPr wrap="square" rtlCol="0">
            <a:spAutoFit/>
          </a:bodyPr>
          <a:lstStyle/>
          <a:p>
            <a:pPr marL="285750" indent="-285750">
              <a:buFont typeface="Arial" panose="020B0604020202020204" pitchFamily="34" charset="0"/>
              <a:buChar char="•"/>
            </a:pPr>
            <a:r>
              <a:rPr lang="es-ES" sz="1400" b="1" i="1" dirty="0">
                <a:solidFill>
                  <a:schemeClr val="tx2"/>
                </a:solidFill>
              </a:rPr>
              <a:t>No validación de Folios</a:t>
            </a:r>
          </a:p>
          <a:p>
            <a:pPr marL="285750" indent="-285750">
              <a:buFont typeface="Arial" panose="020B0604020202020204" pitchFamily="34" charset="0"/>
              <a:buChar char="•"/>
            </a:pPr>
            <a:r>
              <a:rPr lang="es-ES" sz="1400" b="1" i="1" dirty="0">
                <a:solidFill>
                  <a:schemeClr val="tx2"/>
                </a:solidFill>
              </a:rPr>
              <a:t>Manualidad en la revisión</a:t>
            </a:r>
          </a:p>
          <a:p>
            <a:pPr marL="285750" indent="-285750">
              <a:buFont typeface="Arial" panose="020B0604020202020204" pitchFamily="34" charset="0"/>
              <a:buChar char="•"/>
            </a:pPr>
            <a:r>
              <a:rPr lang="es-ES" sz="1400" b="1" i="1" dirty="0">
                <a:solidFill>
                  <a:schemeClr val="tx2"/>
                </a:solidFill>
              </a:rPr>
              <a:t>Proceso de comunicación a través de correos electrónicos </a:t>
            </a:r>
            <a:endParaRPr lang="es-CO" sz="1400" b="1" i="1" dirty="0">
              <a:solidFill>
                <a:schemeClr val="tx2"/>
              </a:solidFill>
            </a:endParaRPr>
          </a:p>
        </p:txBody>
      </p:sp>
      <p:sp>
        <p:nvSpPr>
          <p:cNvPr id="6" name="Rectángulo: una sola esquina redondeada 5">
            <a:extLst>
              <a:ext uri="{FF2B5EF4-FFF2-40B4-BE49-F238E27FC236}">
                <a16:creationId xmlns:a16="http://schemas.microsoft.com/office/drawing/2014/main" id="{5CACFDAA-9E2D-44A7-ACC4-E7857F3BE63A}"/>
              </a:ext>
            </a:extLst>
          </p:cNvPr>
          <p:cNvSpPr/>
          <p:nvPr/>
        </p:nvSpPr>
        <p:spPr>
          <a:xfrm>
            <a:off x="8890000" y="4368801"/>
            <a:ext cx="1487058" cy="954107"/>
          </a:xfrm>
          <a:prstGeom prst="round1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s-ES" b="1" dirty="0"/>
              <a:t>Pago de Comisión</a:t>
            </a:r>
            <a:endParaRPr lang="es-CO" b="1" dirty="0"/>
          </a:p>
        </p:txBody>
      </p:sp>
      <p:cxnSp>
        <p:nvCxnSpPr>
          <p:cNvPr id="8" name="Conector recto de flecha 7">
            <a:extLst>
              <a:ext uri="{FF2B5EF4-FFF2-40B4-BE49-F238E27FC236}">
                <a16:creationId xmlns:a16="http://schemas.microsoft.com/office/drawing/2014/main" id="{BF26ADC6-C467-43D3-B5C7-506E250BA308}"/>
              </a:ext>
            </a:extLst>
          </p:cNvPr>
          <p:cNvCxnSpPr/>
          <p:nvPr/>
        </p:nvCxnSpPr>
        <p:spPr>
          <a:xfrm>
            <a:off x="9613900" y="3543300"/>
            <a:ext cx="0" cy="8255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Rectángulo 6">
            <a:extLst>
              <a:ext uri="{FF2B5EF4-FFF2-40B4-BE49-F238E27FC236}">
                <a16:creationId xmlns:a16="http://schemas.microsoft.com/office/drawing/2014/main" id="{6DC53FFE-872C-4B96-AEF6-8219D1066EF6}"/>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9" name="CuadroTexto 8">
            <a:extLst>
              <a:ext uri="{FF2B5EF4-FFF2-40B4-BE49-F238E27FC236}">
                <a16:creationId xmlns:a16="http://schemas.microsoft.com/office/drawing/2014/main" id="{4A0DC93B-9885-4D46-85DE-C0FC9D8D74E5}"/>
              </a:ext>
            </a:extLst>
          </p:cNvPr>
          <p:cNvSpPr txBox="1"/>
          <p:nvPr/>
        </p:nvSpPr>
        <p:spPr>
          <a:xfrm>
            <a:off x="8448673" y="6520419"/>
            <a:ext cx="3730623"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Inmuebles</a:t>
            </a:r>
          </a:p>
        </p:txBody>
      </p:sp>
      <p:pic>
        <p:nvPicPr>
          <p:cNvPr id="10" name="Imagen 9">
            <a:extLst>
              <a:ext uri="{FF2B5EF4-FFF2-40B4-BE49-F238E27FC236}">
                <a16:creationId xmlns:a16="http://schemas.microsoft.com/office/drawing/2014/main" id="{9AD7E59D-E25C-450B-80B1-7A37A5C3DAE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29FA45A-05E9-443F-820A-34BFE4C1D50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3882558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AD0C9C1-C6D5-41AF-AA7F-95B117BD620C}"/>
              </a:ext>
            </a:extLst>
          </p:cNvPr>
          <p:cNvSpPr>
            <a:spLocks noGrp="1"/>
          </p:cNvSpPr>
          <p:nvPr>
            <p:ph type="title"/>
          </p:nvPr>
        </p:nvSpPr>
        <p:spPr>
          <a:xfrm>
            <a:off x="609600" y="619412"/>
            <a:ext cx="10972800" cy="1143000"/>
          </a:xfrm>
        </p:spPr>
        <p:txBody>
          <a:bodyPr/>
          <a:lstStyle/>
          <a:p>
            <a:r>
              <a:rPr lang="es-ES_tradnl" b="1" i="1"/>
              <a:t>Recaudo Centralizado</a:t>
            </a:r>
            <a:endParaRPr lang="es-CO" b="1" i="1"/>
          </a:p>
        </p:txBody>
      </p:sp>
      <p:graphicFrame>
        <p:nvGraphicFramePr>
          <p:cNvPr id="4" name="Marcador de contenido 3">
            <a:extLst>
              <a:ext uri="{FF2B5EF4-FFF2-40B4-BE49-F238E27FC236}">
                <a16:creationId xmlns:a16="http://schemas.microsoft.com/office/drawing/2014/main" id="{E3442BC0-15BC-492C-A943-EAD7A6540C2D}"/>
              </a:ext>
            </a:extLst>
          </p:cNvPr>
          <p:cNvGraphicFramePr>
            <a:graphicFrameLocks noGrp="1"/>
          </p:cNvGraphicFramePr>
          <p:nvPr>
            <p:ph idx="1"/>
            <p:extLst/>
          </p:nvPr>
        </p:nvGraphicFramePr>
        <p:xfrm>
          <a:off x="609599" y="1762412"/>
          <a:ext cx="6945443" cy="43637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CuadroTexto 6">
            <a:extLst>
              <a:ext uri="{FF2B5EF4-FFF2-40B4-BE49-F238E27FC236}">
                <a16:creationId xmlns:a16="http://schemas.microsoft.com/office/drawing/2014/main" id="{A390EB8A-5F70-4822-BDAD-FBE656B6B5AF}"/>
              </a:ext>
            </a:extLst>
          </p:cNvPr>
          <p:cNvSpPr txBox="1"/>
          <p:nvPr/>
        </p:nvSpPr>
        <p:spPr>
          <a:xfrm>
            <a:off x="7813456" y="2568151"/>
            <a:ext cx="4333462" cy="3170099"/>
          </a:xfrm>
          <a:prstGeom prst="rect">
            <a:avLst/>
          </a:prstGeom>
          <a:noFill/>
        </p:spPr>
        <p:txBody>
          <a:bodyPr wrap="square" rtlCol="0">
            <a:spAutoFit/>
          </a:bodyPr>
          <a:lstStyle/>
          <a:p>
            <a:pPr marL="285750" indent="-285750">
              <a:buFont typeface="Wingdings" panose="05000000000000000000" pitchFamily="2" charset="2"/>
              <a:buChar char="ü"/>
            </a:pPr>
            <a:r>
              <a:rPr lang="es-ES_tradnl" sz="2800" b="1"/>
              <a:t>Mayor recaudo</a:t>
            </a:r>
          </a:p>
          <a:p>
            <a:endParaRPr lang="es-ES_tradnl" sz="2800" b="1" dirty="0"/>
          </a:p>
          <a:p>
            <a:endParaRPr lang="es-ES_tradnl" sz="2000" dirty="0"/>
          </a:p>
          <a:p>
            <a:pPr marL="285750" indent="-285750">
              <a:buFont typeface="Wingdings" panose="05000000000000000000" pitchFamily="2" charset="2"/>
              <a:buChar char="ü"/>
            </a:pPr>
            <a:r>
              <a:rPr lang="es-ES_tradnl" sz="2800" b="1" dirty="0"/>
              <a:t>Control total del recaudo y de los gastos asociados a los activos.</a:t>
            </a:r>
          </a:p>
          <a:p>
            <a:pPr marL="285750" indent="-285750">
              <a:buFont typeface="Wingdings" panose="05000000000000000000" pitchFamily="2" charset="2"/>
              <a:buChar char="ü"/>
            </a:pPr>
            <a:endParaRPr lang="es-ES_tradnl" sz="2000" dirty="0"/>
          </a:p>
          <a:p>
            <a:endParaRPr lang="es-CO" sz="2000"/>
          </a:p>
        </p:txBody>
      </p:sp>
      <p:pic>
        <p:nvPicPr>
          <p:cNvPr id="11" name="Gráfico 10" descr="Calculadora">
            <a:extLst>
              <a:ext uri="{FF2B5EF4-FFF2-40B4-BE49-F238E27FC236}">
                <a16:creationId xmlns:a16="http://schemas.microsoft.com/office/drawing/2014/main" id="{43B48DF1-D688-4251-A59E-7648D927578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793039" y="3687417"/>
            <a:ext cx="914400" cy="914400"/>
          </a:xfrm>
          <a:prstGeom prst="rect">
            <a:avLst/>
          </a:prstGeom>
        </p:spPr>
      </p:pic>
      <p:pic>
        <p:nvPicPr>
          <p:cNvPr id="13" name="Gráfico 12" descr="Dinero">
            <a:extLst>
              <a:ext uri="{FF2B5EF4-FFF2-40B4-BE49-F238E27FC236}">
                <a16:creationId xmlns:a16="http://schemas.microsoft.com/office/drawing/2014/main" id="{446CCA69-0818-4687-9BCE-C62909C277F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793039" y="2568151"/>
            <a:ext cx="914400" cy="914400"/>
          </a:xfrm>
          <a:prstGeom prst="rect">
            <a:avLst/>
          </a:prstGeom>
        </p:spPr>
      </p:pic>
      <p:sp>
        <p:nvSpPr>
          <p:cNvPr id="8" name="Rectángulo 7">
            <a:extLst>
              <a:ext uri="{FF2B5EF4-FFF2-40B4-BE49-F238E27FC236}">
                <a16:creationId xmlns:a16="http://schemas.microsoft.com/office/drawing/2014/main" id="{48F44B97-BF89-46EF-B369-14220ABCF163}"/>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9" name="CuadroTexto 8">
            <a:extLst>
              <a:ext uri="{FF2B5EF4-FFF2-40B4-BE49-F238E27FC236}">
                <a16:creationId xmlns:a16="http://schemas.microsoft.com/office/drawing/2014/main" id="{3C6EF865-6990-4378-AEED-BB34B557BD88}"/>
              </a:ext>
            </a:extLst>
          </p:cNvPr>
          <p:cNvSpPr txBox="1"/>
          <p:nvPr/>
        </p:nvSpPr>
        <p:spPr>
          <a:xfrm>
            <a:off x="8448673" y="6520419"/>
            <a:ext cx="3730623"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Inmuebles</a:t>
            </a:r>
          </a:p>
        </p:txBody>
      </p:sp>
      <p:pic>
        <p:nvPicPr>
          <p:cNvPr id="10" name="Imagen 9">
            <a:extLst>
              <a:ext uri="{FF2B5EF4-FFF2-40B4-BE49-F238E27FC236}">
                <a16:creationId xmlns:a16="http://schemas.microsoft.com/office/drawing/2014/main" id="{A2AD0AAE-7933-4454-A942-AFCEC8C62747}"/>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2" name="Imagen 11">
            <a:extLst>
              <a:ext uri="{FF2B5EF4-FFF2-40B4-BE49-F238E27FC236}">
                <a16:creationId xmlns:a16="http://schemas.microsoft.com/office/drawing/2014/main" id="{D0A32F1F-8507-4C83-89DE-0670785C2237}"/>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9540821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187E0EC-D3D5-4810-B6D1-85D51807D479}"/>
              </a:ext>
            </a:extLst>
          </p:cNvPr>
          <p:cNvSpPr>
            <a:spLocks noGrp="1"/>
          </p:cNvSpPr>
          <p:nvPr>
            <p:ph type="title"/>
          </p:nvPr>
        </p:nvSpPr>
        <p:spPr>
          <a:xfrm>
            <a:off x="648929" y="1245492"/>
            <a:ext cx="3505495" cy="2531378"/>
          </a:xfrm>
        </p:spPr>
        <p:txBody>
          <a:bodyPr>
            <a:normAutofit/>
          </a:bodyPr>
          <a:lstStyle/>
          <a:p>
            <a:r>
              <a:rPr lang="es-ES_tradnl" b="1" i="1"/>
              <a:t>Evolución de las Fuentes de Recaudo</a:t>
            </a:r>
            <a:endParaRPr lang="es-CO" b="1" i="1"/>
          </a:p>
        </p:txBody>
      </p:sp>
      <p:graphicFrame>
        <p:nvGraphicFramePr>
          <p:cNvPr id="4" name="Gráfico 3">
            <a:extLst>
              <a:ext uri="{FF2B5EF4-FFF2-40B4-BE49-F238E27FC236}">
                <a16:creationId xmlns:a16="http://schemas.microsoft.com/office/drawing/2014/main" id="{DEDB7C0A-CB32-4F3C-A54F-AC781674D598}"/>
              </a:ext>
            </a:extLst>
          </p:cNvPr>
          <p:cNvGraphicFramePr>
            <a:graphicFrameLocks/>
          </p:cNvGraphicFramePr>
          <p:nvPr>
            <p:extLst/>
          </p:nvPr>
        </p:nvGraphicFramePr>
        <p:xfrm>
          <a:off x="5608319" y="965595"/>
          <a:ext cx="5614835" cy="4773591"/>
        </p:xfrm>
        <a:graphic>
          <a:graphicData uri="http://schemas.openxmlformats.org/drawingml/2006/chart">
            <c:chart xmlns:c="http://schemas.openxmlformats.org/drawingml/2006/chart" xmlns:r="http://schemas.openxmlformats.org/officeDocument/2006/relationships" r:id="rId2"/>
          </a:graphicData>
        </a:graphic>
      </p:graphicFrame>
      <p:sp>
        <p:nvSpPr>
          <p:cNvPr id="5" name="CuadroTexto 4">
            <a:extLst>
              <a:ext uri="{FF2B5EF4-FFF2-40B4-BE49-F238E27FC236}">
                <a16:creationId xmlns:a16="http://schemas.microsoft.com/office/drawing/2014/main" id="{14ED424F-B276-43C5-B4F6-DEA6E246A9C9}"/>
              </a:ext>
            </a:extLst>
          </p:cNvPr>
          <p:cNvSpPr txBox="1"/>
          <p:nvPr/>
        </p:nvSpPr>
        <p:spPr>
          <a:xfrm>
            <a:off x="206477" y="5900653"/>
            <a:ext cx="3701846" cy="461665"/>
          </a:xfrm>
          <a:prstGeom prst="rect">
            <a:avLst/>
          </a:prstGeom>
          <a:noFill/>
        </p:spPr>
        <p:txBody>
          <a:bodyPr wrap="square" rtlCol="0">
            <a:spAutoFit/>
          </a:bodyPr>
          <a:lstStyle/>
          <a:p>
            <a:r>
              <a:rPr lang="es-ES_tradnl" sz="1200" b="1" dirty="0"/>
              <a:t>Fuente: </a:t>
            </a:r>
            <a:r>
              <a:rPr lang="es-ES_tradnl" sz="1200" dirty="0"/>
              <a:t>Gerencia de Inmuebles. Corte 31 </a:t>
            </a:r>
            <a:r>
              <a:rPr lang="es-ES_tradnl" sz="1200"/>
              <a:t>de diciembre 2018</a:t>
            </a:r>
            <a:endParaRPr lang="es-CO" sz="1200"/>
          </a:p>
        </p:txBody>
      </p:sp>
      <p:sp>
        <p:nvSpPr>
          <p:cNvPr id="7" name="Rectángulo 6">
            <a:extLst>
              <a:ext uri="{FF2B5EF4-FFF2-40B4-BE49-F238E27FC236}">
                <a16:creationId xmlns:a16="http://schemas.microsoft.com/office/drawing/2014/main" id="{8C6CC4FB-84BE-4937-B285-FC3EF34AD44A}"/>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a:extLst>
              <a:ext uri="{FF2B5EF4-FFF2-40B4-BE49-F238E27FC236}">
                <a16:creationId xmlns:a16="http://schemas.microsoft.com/office/drawing/2014/main" id="{CA0A21B8-0E1F-4171-8BF5-6D18159E7808}"/>
              </a:ext>
            </a:extLst>
          </p:cNvPr>
          <p:cNvSpPr txBox="1"/>
          <p:nvPr/>
        </p:nvSpPr>
        <p:spPr>
          <a:xfrm>
            <a:off x="8448673" y="6520419"/>
            <a:ext cx="3730623"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Inmuebles</a:t>
            </a:r>
          </a:p>
        </p:txBody>
      </p:sp>
      <p:pic>
        <p:nvPicPr>
          <p:cNvPr id="10" name="Imagen 9">
            <a:extLst>
              <a:ext uri="{FF2B5EF4-FFF2-40B4-BE49-F238E27FC236}">
                <a16:creationId xmlns:a16="http://schemas.microsoft.com/office/drawing/2014/main" id="{84C648EB-F574-4070-9CA9-B92DCC95FD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2" name="Imagen 11">
            <a:extLst>
              <a:ext uri="{FF2B5EF4-FFF2-40B4-BE49-F238E27FC236}">
                <a16:creationId xmlns:a16="http://schemas.microsoft.com/office/drawing/2014/main" id="{7DBA6C40-81A3-4DBB-9FA2-DFFFDC0D6D9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30971611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áfico 3">
            <a:extLst>
              <a:ext uri="{FF2B5EF4-FFF2-40B4-BE49-F238E27FC236}">
                <a16:creationId xmlns:a16="http://schemas.microsoft.com/office/drawing/2014/main" id="{2D14BB24-109B-4C72-BF52-1CEECC69983E}"/>
              </a:ext>
            </a:extLst>
          </p:cNvPr>
          <p:cNvGraphicFramePr>
            <a:graphicFrameLocks/>
          </p:cNvGraphicFramePr>
          <p:nvPr>
            <p:extLst/>
          </p:nvPr>
        </p:nvGraphicFramePr>
        <p:xfrm>
          <a:off x="496166" y="1324839"/>
          <a:ext cx="10525125" cy="4842669"/>
        </p:xfrm>
        <a:graphic>
          <a:graphicData uri="http://schemas.openxmlformats.org/drawingml/2006/chart">
            <c:chart xmlns:c="http://schemas.openxmlformats.org/drawingml/2006/chart" xmlns:r="http://schemas.openxmlformats.org/officeDocument/2006/relationships" r:id="rId2"/>
          </a:graphicData>
        </a:graphic>
      </p:graphicFrame>
      <p:sp>
        <p:nvSpPr>
          <p:cNvPr id="5" name="Título 1">
            <a:extLst>
              <a:ext uri="{FF2B5EF4-FFF2-40B4-BE49-F238E27FC236}">
                <a16:creationId xmlns:a16="http://schemas.microsoft.com/office/drawing/2014/main" id="{696B1FC8-AA34-4AC3-BCF4-6BEE40F70EDF}"/>
              </a:ext>
            </a:extLst>
          </p:cNvPr>
          <p:cNvSpPr>
            <a:spLocks noGrp="1"/>
          </p:cNvSpPr>
          <p:nvPr>
            <p:ph type="title"/>
          </p:nvPr>
        </p:nvSpPr>
        <p:spPr>
          <a:xfrm>
            <a:off x="1317523" y="-20"/>
            <a:ext cx="7236542" cy="1143000"/>
          </a:xfrm>
        </p:spPr>
        <p:txBody>
          <a:bodyPr/>
          <a:lstStyle/>
          <a:p>
            <a:r>
              <a:rPr lang="es-ES_tradnl" b="1" i="1" dirty="0"/>
              <a:t>Recaudo Centralizado</a:t>
            </a:r>
            <a:endParaRPr lang="es-CO" b="1" i="1" dirty="0"/>
          </a:p>
        </p:txBody>
      </p:sp>
      <p:sp>
        <p:nvSpPr>
          <p:cNvPr id="6" name="CuadroTexto 5">
            <a:extLst>
              <a:ext uri="{FF2B5EF4-FFF2-40B4-BE49-F238E27FC236}">
                <a16:creationId xmlns:a16="http://schemas.microsoft.com/office/drawing/2014/main" id="{C0B4FC8F-7144-48A2-95A7-B9A007D3BEFD}"/>
              </a:ext>
            </a:extLst>
          </p:cNvPr>
          <p:cNvSpPr txBox="1"/>
          <p:nvPr/>
        </p:nvSpPr>
        <p:spPr>
          <a:xfrm>
            <a:off x="8421998" y="6077633"/>
            <a:ext cx="3701846" cy="461665"/>
          </a:xfrm>
          <a:prstGeom prst="rect">
            <a:avLst/>
          </a:prstGeom>
          <a:noFill/>
        </p:spPr>
        <p:txBody>
          <a:bodyPr wrap="square" rtlCol="0">
            <a:spAutoFit/>
          </a:bodyPr>
          <a:lstStyle/>
          <a:p>
            <a:r>
              <a:rPr lang="es-ES_tradnl" sz="1200" b="1" dirty="0"/>
              <a:t>Fuente: </a:t>
            </a:r>
            <a:r>
              <a:rPr lang="es-ES_tradnl" sz="1200" dirty="0"/>
              <a:t>Gerencia de Inmuebles. Corte 31 </a:t>
            </a:r>
            <a:r>
              <a:rPr lang="es-ES_tradnl" sz="1200"/>
              <a:t>de diciembre 2018</a:t>
            </a:r>
            <a:endParaRPr lang="es-CO" sz="1200"/>
          </a:p>
        </p:txBody>
      </p:sp>
      <p:sp>
        <p:nvSpPr>
          <p:cNvPr id="7" name="Rectángulo 6">
            <a:extLst>
              <a:ext uri="{FF2B5EF4-FFF2-40B4-BE49-F238E27FC236}">
                <a16:creationId xmlns:a16="http://schemas.microsoft.com/office/drawing/2014/main" id="{08402276-F27B-46F8-A26F-75DFA9B0FDB3}"/>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a:extLst>
              <a:ext uri="{FF2B5EF4-FFF2-40B4-BE49-F238E27FC236}">
                <a16:creationId xmlns:a16="http://schemas.microsoft.com/office/drawing/2014/main" id="{6CFFCB6F-4D16-4D42-9978-00D843DAF9EA}"/>
              </a:ext>
            </a:extLst>
          </p:cNvPr>
          <p:cNvSpPr txBox="1"/>
          <p:nvPr/>
        </p:nvSpPr>
        <p:spPr>
          <a:xfrm>
            <a:off x="8448673" y="6520419"/>
            <a:ext cx="3730623"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Inmuebles</a:t>
            </a:r>
          </a:p>
        </p:txBody>
      </p:sp>
      <p:pic>
        <p:nvPicPr>
          <p:cNvPr id="9" name="Imagen 8">
            <a:extLst>
              <a:ext uri="{FF2B5EF4-FFF2-40B4-BE49-F238E27FC236}">
                <a16:creationId xmlns:a16="http://schemas.microsoft.com/office/drawing/2014/main" id="{3A660419-4AC3-474B-B9AB-B2B1CC6FEA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0" name="Imagen 9">
            <a:extLst>
              <a:ext uri="{FF2B5EF4-FFF2-40B4-BE49-F238E27FC236}">
                <a16:creationId xmlns:a16="http://schemas.microsoft.com/office/drawing/2014/main" id="{4032F8D3-1969-42AB-B4FD-B32DC92D69D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8536274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579E070-B55B-48A7-BD3A-9BFDA8F48331}"/>
              </a:ext>
            </a:extLst>
          </p:cNvPr>
          <p:cNvSpPr>
            <a:spLocks noGrp="1"/>
          </p:cNvSpPr>
          <p:nvPr>
            <p:ph type="title"/>
          </p:nvPr>
        </p:nvSpPr>
        <p:spPr>
          <a:xfrm>
            <a:off x="1460090" y="-64575"/>
            <a:ext cx="6445045" cy="1143000"/>
          </a:xfrm>
        </p:spPr>
        <p:txBody>
          <a:bodyPr/>
          <a:lstStyle/>
          <a:p>
            <a:r>
              <a:rPr lang="es-ES_tradnl" b="1" i="1" dirty="0"/>
              <a:t>Operación de Pagos</a:t>
            </a:r>
            <a:endParaRPr lang="es-CO" b="1" i="1" dirty="0"/>
          </a:p>
        </p:txBody>
      </p:sp>
      <p:graphicFrame>
        <p:nvGraphicFramePr>
          <p:cNvPr id="4" name="Gráfico 3">
            <a:extLst>
              <a:ext uri="{FF2B5EF4-FFF2-40B4-BE49-F238E27FC236}">
                <a16:creationId xmlns:a16="http://schemas.microsoft.com/office/drawing/2014/main" id="{BC687055-540C-4C7A-A8F5-72081BE6F147}"/>
              </a:ext>
            </a:extLst>
          </p:cNvPr>
          <p:cNvGraphicFramePr>
            <a:graphicFrameLocks/>
          </p:cNvGraphicFramePr>
          <p:nvPr>
            <p:extLst/>
          </p:nvPr>
        </p:nvGraphicFramePr>
        <p:xfrm>
          <a:off x="468877" y="1430100"/>
          <a:ext cx="7993624" cy="4163518"/>
        </p:xfrm>
        <a:graphic>
          <a:graphicData uri="http://schemas.openxmlformats.org/drawingml/2006/chart">
            <c:chart xmlns:c="http://schemas.openxmlformats.org/drawingml/2006/chart" xmlns:r="http://schemas.openxmlformats.org/officeDocument/2006/relationships" r:id="rId2"/>
          </a:graphicData>
        </a:graphic>
      </p:graphicFrame>
      <p:sp>
        <p:nvSpPr>
          <p:cNvPr id="5" name="CuadroTexto 4">
            <a:extLst>
              <a:ext uri="{FF2B5EF4-FFF2-40B4-BE49-F238E27FC236}">
                <a16:creationId xmlns:a16="http://schemas.microsoft.com/office/drawing/2014/main" id="{9F036324-CFBA-4482-86EA-8C2EDEFBC130}"/>
              </a:ext>
            </a:extLst>
          </p:cNvPr>
          <p:cNvSpPr txBox="1"/>
          <p:nvPr/>
        </p:nvSpPr>
        <p:spPr>
          <a:xfrm>
            <a:off x="451055" y="5642027"/>
            <a:ext cx="3701846" cy="830997"/>
          </a:xfrm>
          <a:prstGeom prst="rect">
            <a:avLst/>
          </a:prstGeom>
          <a:noFill/>
        </p:spPr>
        <p:txBody>
          <a:bodyPr wrap="square" rtlCol="0">
            <a:spAutoFit/>
          </a:bodyPr>
          <a:lstStyle/>
          <a:p>
            <a:r>
              <a:rPr lang="es-ES_tradnl" sz="1200" dirty="0"/>
              <a:t>* Cifra en Millones de pesos</a:t>
            </a:r>
          </a:p>
          <a:p>
            <a:endParaRPr lang="es-ES_tradnl" sz="1200" dirty="0"/>
          </a:p>
          <a:p>
            <a:r>
              <a:rPr lang="es-ES_tradnl" sz="1200" b="1" dirty="0"/>
              <a:t>Fuente: </a:t>
            </a:r>
            <a:r>
              <a:rPr lang="es-ES_tradnl" sz="1200" dirty="0"/>
              <a:t>Gerencia de Inmuebles. Corte 31 de diciembre de 2018.</a:t>
            </a:r>
            <a:endParaRPr lang="es-CO" sz="1200" dirty="0"/>
          </a:p>
        </p:txBody>
      </p:sp>
      <p:sp>
        <p:nvSpPr>
          <p:cNvPr id="6" name="CuadroTexto 5">
            <a:extLst>
              <a:ext uri="{FF2B5EF4-FFF2-40B4-BE49-F238E27FC236}">
                <a16:creationId xmlns:a16="http://schemas.microsoft.com/office/drawing/2014/main" id="{38D3ADF3-5E04-4E5A-A19A-AD269C88F3E1}"/>
              </a:ext>
            </a:extLst>
          </p:cNvPr>
          <p:cNvSpPr txBox="1"/>
          <p:nvPr/>
        </p:nvSpPr>
        <p:spPr>
          <a:xfrm>
            <a:off x="8834284" y="1526700"/>
            <a:ext cx="3357716" cy="3970318"/>
          </a:xfrm>
          <a:prstGeom prst="rect">
            <a:avLst/>
          </a:prstGeom>
          <a:noFill/>
        </p:spPr>
        <p:txBody>
          <a:bodyPr wrap="square" rtlCol="0">
            <a:spAutoFit/>
          </a:bodyPr>
          <a:lstStyle/>
          <a:p>
            <a:pPr algn="ctr"/>
            <a:r>
              <a:rPr lang="es-ES_tradnl" sz="3600" b="1" i="1" dirty="0">
                <a:solidFill>
                  <a:schemeClr val="tx2"/>
                </a:solidFill>
              </a:rPr>
              <a:t>Aumento</a:t>
            </a:r>
          </a:p>
          <a:p>
            <a:pPr algn="ctr"/>
            <a:r>
              <a:rPr lang="es-ES_tradnl" sz="3600" b="1" i="1" dirty="0">
                <a:solidFill>
                  <a:schemeClr val="tx2"/>
                </a:solidFill>
              </a:rPr>
              <a:t> </a:t>
            </a:r>
          </a:p>
          <a:p>
            <a:pPr algn="ctr"/>
            <a:r>
              <a:rPr lang="es-ES_tradnl" sz="3600" b="1" i="1" dirty="0">
                <a:solidFill>
                  <a:schemeClr val="tx2"/>
                </a:solidFill>
              </a:rPr>
              <a:t>59% </a:t>
            </a:r>
          </a:p>
          <a:p>
            <a:pPr algn="ctr"/>
            <a:r>
              <a:rPr lang="es-ES_tradnl" sz="3600" b="1" i="1" dirty="0">
                <a:solidFill>
                  <a:schemeClr val="tx2"/>
                </a:solidFill>
              </a:rPr>
              <a:t>2017</a:t>
            </a:r>
            <a:endParaRPr lang="es-ES_tradnl" sz="3600" dirty="0">
              <a:solidFill>
                <a:schemeClr val="tx2"/>
              </a:solidFill>
            </a:endParaRPr>
          </a:p>
          <a:p>
            <a:pPr algn="ctr"/>
            <a:endParaRPr lang="es-ES_tradnl" sz="3600" dirty="0">
              <a:solidFill>
                <a:schemeClr val="tx2"/>
              </a:solidFill>
            </a:endParaRPr>
          </a:p>
          <a:p>
            <a:pPr algn="ctr"/>
            <a:r>
              <a:rPr lang="es-ES_tradnl" sz="3600" b="1" i="1" dirty="0">
                <a:solidFill>
                  <a:schemeClr val="tx2"/>
                </a:solidFill>
              </a:rPr>
              <a:t>199% </a:t>
            </a:r>
          </a:p>
          <a:p>
            <a:pPr algn="ctr"/>
            <a:r>
              <a:rPr lang="es-ES_tradnl" sz="3600" b="1" i="1" dirty="0">
                <a:solidFill>
                  <a:schemeClr val="tx2"/>
                </a:solidFill>
              </a:rPr>
              <a:t>2018</a:t>
            </a:r>
            <a:endParaRPr lang="es-CO" sz="3600" dirty="0">
              <a:solidFill>
                <a:schemeClr val="tx2"/>
              </a:solidFill>
            </a:endParaRPr>
          </a:p>
        </p:txBody>
      </p:sp>
      <p:sp>
        <p:nvSpPr>
          <p:cNvPr id="7" name="Rectángulo 6">
            <a:extLst>
              <a:ext uri="{FF2B5EF4-FFF2-40B4-BE49-F238E27FC236}">
                <a16:creationId xmlns:a16="http://schemas.microsoft.com/office/drawing/2014/main" id="{282B04BF-EACA-4AD0-88B0-5B3EF1324E92}"/>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a:extLst>
              <a:ext uri="{FF2B5EF4-FFF2-40B4-BE49-F238E27FC236}">
                <a16:creationId xmlns:a16="http://schemas.microsoft.com/office/drawing/2014/main" id="{0F8268E8-AABC-453A-B97A-4A7FA2078968}"/>
              </a:ext>
            </a:extLst>
          </p:cNvPr>
          <p:cNvSpPr txBox="1"/>
          <p:nvPr/>
        </p:nvSpPr>
        <p:spPr>
          <a:xfrm>
            <a:off x="8448673" y="6520419"/>
            <a:ext cx="3730623"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Inmuebles</a:t>
            </a:r>
          </a:p>
        </p:txBody>
      </p:sp>
      <p:pic>
        <p:nvPicPr>
          <p:cNvPr id="9" name="Imagen 8">
            <a:extLst>
              <a:ext uri="{FF2B5EF4-FFF2-40B4-BE49-F238E27FC236}">
                <a16:creationId xmlns:a16="http://schemas.microsoft.com/office/drawing/2014/main" id="{0F606526-C137-4A6E-87C8-D1C6EAACFE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0" name="Imagen 9">
            <a:extLst>
              <a:ext uri="{FF2B5EF4-FFF2-40B4-BE49-F238E27FC236}">
                <a16:creationId xmlns:a16="http://schemas.microsoft.com/office/drawing/2014/main" id="{33415278-1424-4B16-9699-BE87A25E9A3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23614166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EA80B13-AD2D-49E2-BA4A-64110A5E6BE1}"/>
              </a:ext>
            </a:extLst>
          </p:cNvPr>
          <p:cNvSpPr>
            <a:spLocks noGrp="1"/>
          </p:cNvSpPr>
          <p:nvPr>
            <p:ph type="title"/>
          </p:nvPr>
        </p:nvSpPr>
        <p:spPr>
          <a:xfrm>
            <a:off x="599607" y="435871"/>
            <a:ext cx="10972800" cy="1143000"/>
          </a:xfrm>
        </p:spPr>
        <p:txBody>
          <a:bodyPr/>
          <a:lstStyle/>
          <a:p>
            <a:r>
              <a:rPr lang="es-ES" b="1" i="1" dirty="0"/>
              <a:t>Evolución de activos productivos</a:t>
            </a:r>
            <a:endParaRPr lang="es-CO" b="1" i="1" dirty="0"/>
          </a:p>
        </p:txBody>
      </p:sp>
      <p:graphicFrame>
        <p:nvGraphicFramePr>
          <p:cNvPr id="4" name="Gráfico 3">
            <a:extLst>
              <a:ext uri="{FF2B5EF4-FFF2-40B4-BE49-F238E27FC236}">
                <a16:creationId xmlns:a16="http://schemas.microsoft.com/office/drawing/2014/main" id="{995AEB0F-7951-4534-B1F0-53E93C379C7F}"/>
              </a:ext>
            </a:extLst>
          </p:cNvPr>
          <p:cNvGraphicFramePr>
            <a:graphicFrameLocks/>
          </p:cNvGraphicFramePr>
          <p:nvPr>
            <p:extLst/>
          </p:nvPr>
        </p:nvGraphicFramePr>
        <p:xfrm>
          <a:off x="398206" y="1554956"/>
          <a:ext cx="11174201" cy="4486080"/>
        </p:xfrm>
        <a:graphic>
          <a:graphicData uri="http://schemas.openxmlformats.org/drawingml/2006/chart">
            <c:chart xmlns:c="http://schemas.openxmlformats.org/drawingml/2006/chart" xmlns:r="http://schemas.openxmlformats.org/officeDocument/2006/relationships" r:id="rId2"/>
          </a:graphicData>
        </a:graphic>
      </p:graphicFrame>
      <p:sp>
        <p:nvSpPr>
          <p:cNvPr id="5" name="CuadroTexto 4">
            <a:extLst>
              <a:ext uri="{FF2B5EF4-FFF2-40B4-BE49-F238E27FC236}">
                <a16:creationId xmlns:a16="http://schemas.microsoft.com/office/drawing/2014/main" id="{16B46141-5594-4DFE-B66F-A0FB33D000A0}"/>
              </a:ext>
            </a:extLst>
          </p:cNvPr>
          <p:cNvSpPr txBox="1"/>
          <p:nvPr/>
        </p:nvSpPr>
        <p:spPr>
          <a:xfrm>
            <a:off x="8613058" y="5900653"/>
            <a:ext cx="3701846" cy="461665"/>
          </a:xfrm>
          <a:prstGeom prst="rect">
            <a:avLst/>
          </a:prstGeom>
          <a:noFill/>
        </p:spPr>
        <p:txBody>
          <a:bodyPr wrap="square" rtlCol="0">
            <a:spAutoFit/>
          </a:bodyPr>
          <a:lstStyle/>
          <a:p>
            <a:r>
              <a:rPr lang="es-ES_tradnl" sz="1200" b="1" dirty="0"/>
              <a:t>Fuente: </a:t>
            </a:r>
            <a:r>
              <a:rPr lang="es-ES_tradnl" sz="1200" dirty="0"/>
              <a:t>Gerencia de Inmuebles. Corte 31 </a:t>
            </a:r>
            <a:r>
              <a:rPr lang="es-ES_tradnl" sz="1200"/>
              <a:t>de diciembre 2018</a:t>
            </a:r>
            <a:endParaRPr lang="es-CO" sz="1200"/>
          </a:p>
        </p:txBody>
      </p:sp>
      <p:sp>
        <p:nvSpPr>
          <p:cNvPr id="6" name="Rectángulo 5">
            <a:extLst>
              <a:ext uri="{FF2B5EF4-FFF2-40B4-BE49-F238E27FC236}">
                <a16:creationId xmlns:a16="http://schemas.microsoft.com/office/drawing/2014/main" id="{3609D79C-3378-4A58-9A06-606DBC0179DF}"/>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7" name="CuadroTexto 6">
            <a:extLst>
              <a:ext uri="{FF2B5EF4-FFF2-40B4-BE49-F238E27FC236}">
                <a16:creationId xmlns:a16="http://schemas.microsoft.com/office/drawing/2014/main" id="{FB49D675-1B4E-46A5-BB97-A59F95DA1FA2}"/>
              </a:ext>
            </a:extLst>
          </p:cNvPr>
          <p:cNvSpPr txBox="1"/>
          <p:nvPr/>
        </p:nvSpPr>
        <p:spPr>
          <a:xfrm>
            <a:off x="8448673" y="6520419"/>
            <a:ext cx="3730623"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Inmuebles</a:t>
            </a:r>
          </a:p>
        </p:txBody>
      </p:sp>
      <p:pic>
        <p:nvPicPr>
          <p:cNvPr id="8" name="Imagen 7">
            <a:extLst>
              <a:ext uri="{FF2B5EF4-FFF2-40B4-BE49-F238E27FC236}">
                <a16:creationId xmlns:a16="http://schemas.microsoft.com/office/drawing/2014/main" id="{F8EFB077-8238-4AAB-AEE6-7535C56CAD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9" name="Imagen 8">
            <a:extLst>
              <a:ext uri="{FF2B5EF4-FFF2-40B4-BE49-F238E27FC236}">
                <a16:creationId xmlns:a16="http://schemas.microsoft.com/office/drawing/2014/main" id="{570A0995-1960-4041-BD48-E1109A413A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28225556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23C3179B-F8AF-4648-AD50-305C71617F10}"/>
              </a:ext>
            </a:extLst>
          </p:cNvPr>
          <p:cNvSpPr>
            <a:spLocks noGrp="1"/>
          </p:cNvSpPr>
          <p:nvPr>
            <p:ph type="title"/>
          </p:nvPr>
        </p:nvSpPr>
        <p:spPr>
          <a:xfrm>
            <a:off x="1776046" y="105510"/>
            <a:ext cx="6137031" cy="1143000"/>
          </a:xfrm>
        </p:spPr>
        <p:txBody>
          <a:bodyPr>
            <a:normAutofit fontScale="90000"/>
          </a:bodyPr>
          <a:lstStyle/>
          <a:p>
            <a:r>
              <a:rPr lang="es-ES" b="1" i="1" dirty="0"/>
              <a:t>Dinámicas en la remoción vs asignación </a:t>
            </a:r>
            <a:endParaRPr lang="es-CO" b="1" i="1" dirty="0"/>
          </a:p>
        </p:txBody>
      </p:sp>
      <p:graphicFrame>
        <p:nvGraphicFramePr>
          <p:cNvPr id="5" name="Gráfico 4">
            <a:extLst>
              <a:ext uri="{FF2B5EF4-FFF2-40B4-BE49-F238E27FC236}">
                <a16:creationId xmlns:a16="http://schemas.microsoft.com/office/drawing/2014/main" id="{FD75D174-614B-4C13-ADF6-75483051DCEF}"/>
              </a:ext>
            </a:extLst>
          </p:cNvPr>
          <p:cNvGraphicFramePr>
            <a:graphicFrameLocks/>
          </p:cNvGraphicFramePr>
          <p:nvPr>
            <p:extLst/>
          </p:nvPr>
        </p:nvGraphicFramePr>
        <p:xfrm>
          <a:off x="418011" y="1541418"/>
          <a:ext cx="11051178" cy="4284196"/>
        </p:xfrm>
        <a:graphic>
          <a:graphicData uri="http://schemas.openxmlformats.org/drawingml/2006/chart">
            <c:chart xmlns:c="http://schemas.openxmlformats.org/drawingml/2006/chart" xmlns:r="http://schemas.openxmlformats.org/officeDocument/2006/relationships" r:id="rId2"/>
          </a:graphicData>
        </a:graphic>
      </p:graphicFrame>
      <p:sp>
        <p:nvSpPr>
          <p:cNvPr id="4" name="CuadroTexto 3">
            <a:extLst>
              <a:ext uri="{FF2B5EF4-FFF2-40B4-BE49-F238E27FC236}">
                <a16:creationId xmlns:a16="http://schemas.microsoft.com/office/drawing/2014/main" id="{C7039479-AA3E-4131-99DE-4892280DE84F}"/>
              </a:ext>
            </a:extLst>
          </p:cNvPr>
          <p:cNvSpPr txBox="1"/>
          <p:nvPr/>
        </p:nvSpPr>
        <p:spPr>
          <a:xfrm>
            <a:off x="8657303" y="5972082"/>
            <a:ext cx="3701846" cy="461665"/>
          </a:xfrm>
          <a:prstGeom prst="rect">
            <a:avLst/>
          </a:prstGeom>
          <a:noFill/>
        </p:spPr>
        <p:txBody>
          <a:bodyPr wrap="square" rtlCol="0">
            <a:spAutoFit/>
          </a:bodyPr>
          <a:lstStyle/>
          <a:p>
            <a:r>
              <a:rPr lang="es-ES_tradnl" sz="1200" b="1" dirty="0"/>
              <a:t>Fuente: </a:t>
            </a:r>
            <a:r>
              <a:rPr lang="es-ES_tradnl" sz="1200" dirty="0"/>
              <a:t>Gerencia de Inmuebles. Corte 31 </a:t>
            </a:r>
            <a:r>
              <a:rPr lang="es-ES_tradnl" sz="1200"/>
              <a:t>de diciembre 2018</a:t>
            </a:r>
            <a:endParaRPr lang="es-CO" sz="1200"/>
          </a:p>
        </p:txBody>
      </p:sp>
      <p:sp>
        <p:nvSpPr>
          <p:cNvPr id="6" name="Rectángulo 5">
            <a:extLst>
              <a:ext uri="{FF2B5EF4-FFF2-40B4-BE49-F238E27FC236}">
                <a16:creationId xmlns:a16="http://schemas.microsoft.com/office/drawing/2014/main" id="{CB06B1CE-12DF-466E-94E8-E2F187FDBDA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7" name="CuadroTexto 6">
            <a:extLst>
              <a:ext uri="{FF2B5EF4-FFF2-40B4-BE49-F238E27FC236}">
                <a16:creationId xmlns:a16="http://schemas.microsoft.com/office/drawing/2014/main" id="{16E0E263-F5D7-42CA-8B4D-76C32E7B44E4}"/>
              </a:ext>
            </a:extLst>
          </p:cNvPr>
          <p:cNvSpPr txBox="1"/>
          <p:nvPr/>
        </p:nvSpPr>
        <p:spPr>
          <a:xfrm>
            <a:off x="8448673" y="6520419"/>
            <a:ext cx="3730623"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Inmuebles</a:t>
            </a:r>
          </a:p>
        </p:txBody>
      </p:sp>
      <p:pic>
        <p:nvPicPr>
          <p:cNvPr id="8" name="Imagen 7">
            <a:extLst>
              <a:ext uri="{FF2B5EF4-FFF2-40B4-BE49-F238E27FC236}">
                <a16:creationId xmlns:a16="http://schemas.microsoft.com/office/drawing/2014/main" id="{7460E572-8FA0-40A6-93B7-E58499C698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9" name="Imagen 8">
            <a:extLst>
              <a:ext uri="{FF2B5EF4-FFF2-40B4-BE49-F238E27FC236}">
                <a16:creationId xmlns:a16="http://schemas.microsoft.com/office/drawing/2014/main" id="{1F2D876B-C50B-4231-B60C-ACDA8311A0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25072097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94159D2-5430-4D1B-9822-00AE4CA5EC6E}"/>
              </a:ext>
            </a:extLst>
          </p:cNvPr>
          <p:cNvSpPr>
            <a:spLocks noGrp="1"/>
          </p:cNvSpPr>
          <p:nvPr>
            <p:ph type="title"/>
          </p:nvPr>
        </p:nvSpPr>
        <p:spPr>
          <a:xfrm>
            <a:off x="1361766" y="14007"/>
            <a:ext cx="6838335" cy="1143000"/>
          </a:xfrm>
        </p:spPr>
        <p:txBody>
          <a:bodyPr>
            <a:normAutofit fontScale="90000"/>
          </a:bodyPr>
          <a:lstStyle/>
          <a:p>
            <a:r>
              <a:rPr lang="es-ES_tradnl" b="1" i="1" dirty="0"/>
              <a:t>Actual Participación de los depositarios </a:t>
            </a:r>
            <a:endParaRPr lang="es-CO" b="1" i="1" dirty="0"/>
          </a:p>
        </p:txBody>
      </p:sp>
      <p:graphicFrame>
        <p:nvGraphicFramePr>
          <p:cNvPr id="4" name="Marcador de contenido 3">
            <a:extLst>
              <a:ext uri="{FF2B5EF4-FFF2-40B4-BE49-F238E27FC236}">
                <a16:creationId xmlns:a16="http://schemas.microsoft.com/office/drawing/2014/main" id="{B9C8AD68-F738-4A94-97C2-86660831C890}"/>
              </a:ext>
            </a:extLst>
          </p:cNvPr>
          <p:cNvGraphicFramePr>
            <a:graphicFrameLocks noGrp="1"/>
          </p:cNvGraphicFramePr>
          <p:nvPr>
            <p:ph idx="1"/>
            <p:extLst/>
          </p:nvPr>
        </p:nvGraphicFramePr>
        <p:xfrm>
          <a:off x="7697774" y="1703971"/>
          <a:ext cx="3686590" cy="1983157"/>
        </p:xfrm>
        <a:graphic>
          <a:graphicData uri="http://schemas.openxmlformats.org/drawingml/2006/table">
            <a:tbl>
              <a:tblPr firstRow="1" bandRow="1">
                <a:tableStyleId>{69012ECD-51FC-41F1-AA8D-1B2483CD663E}</a:tableStyleId>
              </a:tblPr>
              <a:tblGrid>
                <a:gridCol w="2048106">
                  <a:extLst>
                    <a:ext uri="{9D8B030D-6E8A-4147-A177-3AD203B41FA5}">
                      <a16:colId xmlns:a16="http://schemas.microsoft.com/office/drawing/2014/main" val="1765918039"/>
                    </a:ext>
                  </a:extLst>
                </a:gridCol>
                <a:gridCol w="1638484">
                  <a:extLst>
                    <a:ext uri="{9D8B030D-6E8A-4147-A177-3AD203B41FA5}">
                      <a16:colId xmlns:a16="http://schemas.microsoft.com/office/drawing/2014/main" val="2423798149"/>
                    </a:ext>
                  </a:extLst>
                </a:gridCol>
              </a:tblGrid>
              <a:tr h="477336">
                <a:tc>
                  <a:txBody>
                    <a:bodyPr/>
                    <a:lstStyle/>
                    <a:p>
                      <a:pPr algn="ctr" fontAlgn="b"/>
                      <a:r>
                        <a:rPr lang="es-ES_tradnl" sz="1800" u="none" strike="noStrike" dirty="0">
                          <a:effectLst/>
                        </a:rPr>
                        <a:t>Cantidad de Contratos </a:t>
                      </a:r>
                      <a:endParaRPr lang="es-CO" sz="18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ES_tradnl" sz="1800" u="none" strike="noStrike" dirty="0">
                          <a:effectLst/>
                        </a:rPr>
                        <a:t>Numero de depositarios</a:t>
                      </a:r>
                      <a:endParaRPr lang="es-CO" sz="18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7901446"/>
                  </a:ext>
                </a:extLst>
              </a:tr>
              <a:tr h="356248">
                <a:tc>
                  <a:txBody>
                    <a:bodyPr/>
                    <a:lstStyle/>
                    <a:p>
                      <a:pPr algn="ctr" fontAlgn="b"/>
                      <a:r>
                        <a:rPr lang="es-CO" sz="1800" u="none" strike="noStrike" dirty="0">
                          <a:effectLst/>
                        </a:rPr>
                        <a:t>1 – 44</a:t>
                      </a:r>
                      <a:endParaRPr lang="es-CO" sz="18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s-CO" sz="1800" u="none" strike="noStrike" dirty="0">
                          <a:effectLst/>
                        </a:rPr>
                        <a:t>66</a:t>
                      </a:r>
                      <a:endParaRPr lang="es-CO" sz="1800" b="1"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898369413"/>
                  </a:ext>
                </a:extLst>
              </a:tr>
              <a:tr h="356248">
                <a:tc>
                  <a:txBody>
                    <a:bodyPr/>
                    <a:lstStyle/>
                    <a:p>
                      <a:pPr algn="ctr" fontAlgn="b"/>
                      <a:r>
                        <a:rPr lang="es-CO" sz="1800" u="none" strike="noStrike" dirty="0">
                          <a:effectLst/>
                        </a:rPr>
                        <a:t>45 – 88</a:t>
                      </a:r>
                      <a:endParaRPr lang="es-CO" sz="18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s-CO" sz="1800" u="none" strike="noStrike" dirty="0">
                          <a:effectLst/>
                        </a:rPr>
                        <a:t>7</a:t>
                      </a:r>
                      <a:endParaRPr lang="es-CO" sz="1800" b="1"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937844272"/>
                  </a:ext>
                </a:extLst>
              </a:tr>
              <a:tr h="356248">
                <a:tc>
                  <a:txBody>
                    <a:bodyPr/>
                    <a:lstStyle/>
                    <a:p>
                      <a:pPr algn="ctr" fontAlgn="b"/>
                      <a:r>
                        <a:rPr lang="es-CO" sz="1800" u="none" strike="noStrike" dirty="0">
                          <a:effectLst/>
                        </a:rPr>
                        <a:t>89 – 132</a:t>
                      </a:r>
                      <a:endParaRPr lang="es-CO" sz="18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s-CO" sz="1800" u="none" strike="noStrike">
                          <a:effectLst/>
                        </a:rPr>
                        <a:t>5</a:t>
                      </a:r>
                      <a:endParaRPr lang="es-CO" sz="1800" b="1"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469271196"/>
                  </a:ext>
                </a:extLst>
              </a:tr>
              <a:tr h="356248">
                <a:tc>
                  <a:txBody>
                    <a:bodyPr/>
                    <a:lstStyle/>
                    <a:p>
                      <a:pPr algn="ctr" fontAlgn="b"/>
                      <a:r>
                        <a:rPr lang="es-CO" sz="1800" u="none" strike="noStrike" dirty="0">
                          <a:effectLst/>
                        </a:rPr>
                        <a:t>&gt; 132</a:t>
                      </a:r>
                      <a:endParaRPr lang="es-CO" sz="18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s-CO" sz="1800" u="none" strike="noStrike" dirty="0">
                          <a:effectLst/>
                        </a:rPr>
                        <a:t>2</a:t>
                      </a:r>
                      <a:endParaRPr lang="es-CO" sz="1800" b="1"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13684382"/>
                  </a:ext>
                </a:extLst>
              </a:tr>
            </a:tbl>
          </a:graphicData>
        </a:graphic>
      </p:graphicFrame>
      <p:graphicFrame>
        <p:nvGraphicFramePr>
          <p:cNvPr id="5" name="Tabla 4">
            <a:extLst>
              <a:ext uri="{FF2B5EF4-FFF2-40B4-BE49-F238E27FC236}">
                <a16:creationId xmlns:a16="http://schemas.microsoft.com/office/drawing/2014/main" id="{36133D22-6263-4910-823A-62FA99367DDF}"/>
              </a:ext>
            </a:extLst>
          </p:cNvPr>
          <p:cNvGraphicFramePr>
            <a:graphicFrameLocks noGrp="1"/>
          </p:cNvGraphicFramePr>
          <p:nvPr>
            <p:extLst/>
          </p:nvPr>
        </p:nvGraphicFramePr>
        <p:xfrm>
          <a:off x="7562864" y="3824816"/>
          <a:ext cx="4494226" cy="3138114"/>
        </p:xfrm>
        <a:graphic>
          <a:graphicData uri="http://schemas.openxmlformats.org/drawingml/2006/table">
            <a:tbl>
              <a:tblPr>
                <a:tableStyleId>{2D5ABB26-0587-4C30-8999-92F81FD0307C}</a:tableStyleId>
              </a:tblPr>
              <a:tblGrid>
                <a:gridCol w="4494226">
                  <a:extLst>
                    <a:ext uri="{9D8B030D-6E8A-4147-A177-3AD203B41FA5}">
                      <a16:colId xmlns:a16="http://schemas.microsoft.com/office/drawing/2014/main" val="529356205"/>
                    </a:ext>
                  </a:extLst>
                </a:gridCol>
              </a:tblGrid>
              <a:tr h="448302">
                <a:tc>
                  <a:txBody>
                    <a:bodyPr/>
                    <a:lstStyle/>
                    <a:p>
                      <a:pPr marL="342900" indent="-342900" algn="l" fontAlgn="b">
                        <a:buFont typeface="Arial" panose="020B0604020202020204" pitchFamily="34" charset="0"/>
                        <a:buChar char="•"/>
                      </a:pPr>
                      <a:r>
                        <a:rPr lang="es-ES" sz="1600" u="none" strike="noStrike" dirty="0">
                          <a:effectLst/>
                        </a:rPr>
                        <a:t>ACTIVOS Y BIENES S.A.S.</a:t>
                      </a:r>
                      <a:endParaRPr lang="es-ES" sz="1600" b="1"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074487360"/>
                  </a:ext>
                </a:extLst>
              </a:tr>
              <a:tr h="448302">
                <a:tc>
                  <a:txBody>
                    <a:bodyPr/>
                    <a:lstStyle/>
                    <a:p>
                      <a:pPr marL="342900" indent="-342900" algn="l" fontAlgn="b">
                        <a:buFont typeface="Arial" panose="020B0604020202020204" pitchFamily="34" charset="0"/>
                        <a:buChar char="•"/>
                      </a:pPr>
                      <a:r>
                        <a:rPr lang="es-CO" sz="1600" u="none" strike="noStrike" dirty="0">
                          <a:effectLst/>
                        </a:rPr>
                        <a:t>ASESORES INMOPACIFICO S.A.</a:t>
                      </a:r>
                      <a:endParaRPr lang="es-CO" sz="1600" b="1"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192890869"/>
                  </a:ext>
                </a:extLst>
              </a:tr>
              <a:tr h="448302">
                <a:tc>
                  <a:txBody>
                    <a:bodyPr/>
                    <a:lstStyle/>
                    <a:p>
                      <a:pPr marL="342900" indent="-342900" algn="l" fontAlgn="b">
                        <a:buFont typeface="Arial" panose="020B0604020202020204" pitchFamily="34" charset="0"/>
                        <a:buChar char="•"/>
                      </a:pPr>
                      <a:r>
                        <a:rPr lang="es-ES" sz="1600" u="none" strike="noStrike" dirty="0">
                          <a:effectLst/>
                        </a:rPr>
                        <a:t>BUSTAMANTE VASQUEZ Y CIA LTDA</a:t>
                      </a:r>
                      <a:endParaRPr lang="es-ES" sz="1600" b="1"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435705458"/>
                  </a:ext>
                </a:extLst>
              </a:tr>
              <a:tr h="448302">
                <a:tc>
                  <a:txBody>
                    <a:bodyPr/>
                    <a:lstStyle/>
                    <a:p>
                      <a:pPr marL="342900" indent="-342900" algn="l" fontAlgn="b">
                        <a:buFont typeface="Arial" panose="020B0604020202020204" pitchFamily="34" charset="0"/>
                        <a:buChar char="•"/>
                      </a:pPr>
                      <a:r>
                        <a:rPr lang="es-CO" sz="1600" u="none" strike="noStrike">
                          <a:effectLst/>
                        </a:rPr>
                        <a:t>INMOBILIARIA ALIANZA GROUP SAS</a:t>
                      </a:r>
                      <a:endParaRPr lang="es-CO" sz="1600" b="1"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43974818"/>
                  </a:ext>
                </a:extLst>
              </a:tr>
              <a:tr h="448302">
                <a:tc>
                  <a:txBody>
                    <a:bodyPr/>
                    <a:lstStyle/>
                    <a:p>
                      <a:pPr marL="342900" indent="-342900" algn="l" fontAlgn="b">
                        <a:buFont typeface="Arial" panose="020B0604020202020204" pitchFamily="34" charset="0"/>
                        <a:buChar char="•"/>
                      </a:pPr>
                      <a:r>
                        <a:rPr lang="es-CO" sz="1600" u="none" strike="noStrike">
                          <a:effectLst/>
                        </a:rPr>
                        <a:t>COLLIERS INTERNATIONAL COLOMBIA  S.A.</a:t>
                      </a:r>
                      <a:endParaRPr lang="es-CO" sz="1600" b="1"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497359274"/>
                  </a:ext>
                </a:extLst>
              </a:tr>
              <a:tr h="448302">
                <a:tc>
                  <a:txBody>
                    <a:bodyPr/>
                    <a:lstStyle/>
                    <a:p>
                      <a:pPr marL="342900" indent="-342900" algn="l" fontAlgn="b">
                        <a:buFont typeface="Arial" panose="020B0604020202020204" pitchFamily="34" charset="0"/>
                        <a:buChar char="•"/>
                      </a:pPr>
                      <a:r>
                        <a:rPr lang="es-CO" sz="1600" u="none" strike="noStrike" dirty="0">
                          <a:effectLst/>
                        </a:rPr>
                        <a:t>INMOBILIARIA RUIZ PEREA SAS</a:t>
                      </a:r>
                      <a:endParaRPr lang="es-CO" sz="1600" b="1"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29145963"/>
                  </a:ext>
                </a:extLst>
              </a:tr>
              <a:tr h="448302">
                <a:tc>
                  <a:txBody>
                    <a:bodyPr/>
                    <a:lstStyle/>
                    <a:p>
                      <a:pPr marL="0" indent="0" algn="l" fontAlgn="b">
                        <a:buFont typeface="Arial" panose="020B0604020202020204" pitchFamily="34" charset="0"/>
                        <a:buNone/>
                      </a:pPr>
                      <a:endParaRPr lang="es-CO" sz="1600" b="1"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70117632"/>
                  </a:ext>
                </a:extLst>
              </a:tr>
            </a:tbl>
          </a:graphicData>
        </a:graphic>
      </p:graphicFrame>
      <p:graphicFrame>
        <p:nvGraphicFramePr>
          <p:cNvPr id="6" name="Gráfico 5">
            <a:extLst>
              <a:ext uri="{FF2B5EF4-FFF2-40B4-BE49-F238E27FC236}">
                <a16:creationId xmlns:a16="http://schemas.microsoft.com/office/drawing/2014/main" id="{65DE11C2-75E4-46CC-90C8-6D033DD8ACF7}"/>
              </a:ext>
            </a:extLst>
          </p:cNvPr>
          <p:cNvGraphicFramePr>
            <a:graphicFrameLocks/>
          </p:cNvGraphicFramePr>
          <p:nvPr>
            <p:extLst/>
          </p:nvPr>
        </p:nvGraphicFramePr>
        <p:xfrm>
          <a:off x="270161" y="1703971"/>
          <a:ext cx="5695923" cy="3998626"/>
        </p:xfrm>
        <a:graphic>
          <a:graphicData uri="http://schemas.openxmlformats.org/drawingml/2006/chart">
            <c:chart xmlns:c="http://schemas.openxmlformats.org/drawingml/2006/chart" xmlns:r="http://schemas.openxmlformats.org/officeDocument/2006/relationships" r:id="rId2"/>
          </a:graphicData>
        </a:graphic>
      </p:graphicFrame>
      <p:sp>
        <p:nvSpPr>
          <p:cNvPr id="7" name="CuadroTexto 6">
            <a:extLst>
              <a:ext uri="{FF2B5EF4-FFF2-40B4-BE49-F238E27FC236}">
                <a16:creationId xmlns:a16="http://schemas.microsoft.com/office/drawing/2014/main" id="{6DAAF109-8D59-481E-9C7A-E9C1A3F1E578}"/>
              </a:ext>
            </a:extLst>
          </p:cNvPr>
          <p:cNvSpPr txBox="1"/>
          <p:nvPr/>
        </p:nvSpPr>
        <p:spPr>
          <a:xfrm>
            <a:off x="609600" y="2749180"/>
            <a:ext cx="1049310" cy="461665"/>
          </a:xfrm>
          <a:prstGeom prst="rect">
            <a:avLst/>
          </a:prstGeom>
          <a:noFill/>
        </p:spPr>
        <p:txBody>
          <a:bodyPr wrap="square" rtlCol="0">
            <a:spAutoFit/>
          </a:bodyPr>
          <a:lstStyle/>
          <a:p>
            <a:pPr algn="ctr"/>
            <a:r>
              <a:rPr lang="es-ES_tradnl" sz="2400" b="1" dirty="0"/>
              <a:t>3.032</a:t>
            </a:r>
            <a:endParaRPr lang="es-CO" sz="2400" b="1" dirty="0"/>
          </a:p>
        </p:txBody>
      </p:sp>
      <p:sp>
        <p:nvSpPr>
          <p:cNvPr id="9" name="CuadroTexto 8">
            <a:extLst>
              <a:ext uri="{FF2B5EF4-FFF2-40B4-BE49-F238E27FC236}">
                <a16:creationId xmlns:a16="http://schemas.microsoft.com/office/drawing/2014/main" id="{E4270F4A-8745-4C2C-BE4F-84D6F5134E63}"/>
              </a:ext>
            </a:extLst>
          </p:cNvPr>
          <p:cNvSpPr txBox="1"/>
          <p:nvPr/>
        </p:nvSpPr>
        <p:spPr>
          <a:xfrm>
            <a:off x="5786203" y="4916774"/>
            <a:ext cx="1454046" cy="523220"/>
          </a:xfrm>
          <a:prstGeom prst="rect">
            <a:avLst/>
          </a:prstGeom>
          <a:noFill/>
        </p:spPr>
        <p:txBody>
          <a:bodyPr wrap="square" rtlCol="0">
            <a:spAutoFit/>
          </a:bodyPr>
          <a:lstStyle/>
          <a:p>
            <a:pPr algn="ctr"/>
            <a:r>
              <a:rPr lang="es-ES_tradnl" sz="2800" b="1" i="1"/>
              <a:t>1.000</a:t>
            </a:r>
            <a:endParaRPr lang="es-CO" sz="2800" b="1" i="1"/>
          </a:p>
        </p:txBody>
      </p:sp>
      <p:sp>
        <p:nvSpPr>
          <p:cNvPr id="10" name="CuadroTexto 9">
            <a:extLst>
              <a:ext uri="{FF2B5EF4-FFF2-40B4-BE49-F238E27FC236}">
                <a16:creationId xmlns:a16="http://schemas.microsoft.com/office/drawing/2014/main" id="{0FD33EED-98EC-47CA-BB29-B86D5AA344F1}"/>
              </a:ext>
            </a:extLst>
          </p:cNvPr>
          <p:cNvSpPr txBox="1"/>
          <p:nvPr/>
        </p:nvSpPr>
        <p:spPr>
          <a:xfrm>
            <a:off x="206477" y="5900653"/>
            <a:ext cx="3701846" cy="461665"/>
          </a:xfrm>
          <a:prstGeom prst="rect">
            <a:avLst/>
          </a:prstGeom>
          <a:noFill/>
        </p:spPr>
        <p:txBody>
          <a:bodyPr wrap="square" rtlCol="0">
            <a:spAutoFit/>
          </a:bodyPr>
          <a:lstStyle/>
          <a:p>
            <a:r>
              <a:rPr lang="es-ES_tradnl" sz="1200" b="1" dirty="0"/>
              <a:t>Fuente: </a:t>
            </a:r>
            <a:r>
              <a:rPr lang="es-ES_tradnl" sz="1200" dirty="0"/>
              <a:t>Gerencia de Inmuebles. Corte 31 </a:t>
            </a:r>
            <a:r>
              <a:rPr lang="es-ES_tradnl" sz="1200"/>
              <a:t>de diciembre 2018</a:t>
            </a:r>
            <a:endParaRPr lang="es-CO" sz="1200"/>
          </a:p>
        </p:txBody>
      </p:sp>
      <p:sp>
        <p:nvSpPr>
          <p:cNvPr id="11" name="Rectángulo 10">
            <a:extLst>
              <a:ext uri="{FF2B5EF4-FFF2-40B4-BE49-F238E27FC236}">
                <a16:creationId xmlns:a16="http://schemas.microsoft.com/office/drawing/2014/main" id="{A4D1855C-95C0-42C5-8346-BE933CA54022}"/>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2" name="CuadroTexto 11">
            <a:extLst>
              <a:ext uri="{FF2B5EF4-FFF2-40B4-BE49-F238E27FC236}">
                <a16:creationId xmlns:a16="http://schemas.microsoft.com/office/drawing/2014/main" id="{02E78DF5-D52E-4665-A32E-10CEE1BE7B75}"/>
              </a:ext>
            </a:extLst>
          </p:cNvPr>
          <p:cNvSpPr txBox="1"/>
          <p:nvPr/>
        </p:nvSpPr>
        <p:spPr>
          <a:xfrm>
            <a:off x="8448673" y="6520419"/>
            <a:ext cx="3730623"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Inmuebles</a:t>
            </a:r>
          </a:p>
        </p:txBody>
      </p:sp>
    </p:spTree>
    <p:extLst>
      <p:ext uri="{BB962C8B-B14F-4D97-AF65-F5344CB8AC3E}">
        <p14:creationId xmlns:p14="http://schemas.microsoft.com/office/powerpoint/2010/main" val="14287911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30CD53-36A5-49D6-AFDF-B8FB73483D23}"/>
              </a:ext>
            </a:extLst>
          </p:cNvPr>
          <p:cNvSpPr>
            <a:spLocks noGrp="1"/>
          </p:cNvSpPr>
          <p:nvPr>
            <p:ph type="title"/>
          </p:nvPr>
        </p:nvSpPr>
        <p:spPr>
          <a:xfrm>
            <a:off x="1799303" y="76940"/>
            <a:ext cx="6164826" cy="1456891"/>
          </a:xfrm>
        </p:spPr>
        <p:txBody>
          <a:bodyPr>
            <a:noAutofit/>
          </a:bodyPr>
          <a:lstStyle/>
          <a:p>
            <a:r>
              <a:rPr lang="es-ES_tradnl" sz="4800" b="1" i="1" dirty="0"/>
              <a:t>Cantidad de nuevos contratos</a:t>
            </a:r>
            <a:endParaRPr lang="es-CO" sz="4800" b="1" i="1" dirty="0"/>
          </a:p>
        </p:txBody>
      </p:sp>
      <p:pic>
        <p:nvPicPr>
          <p:cNvPr id="8" name="Imagen 7">
            <a:extLst>
              <a:ext uri="{FF2B5EF4-FFF2-40B4-BE49-F238E27FC236}">
                <a16:creationId xmlns:a16="http://schemas.microsoft.com/office/drawing/2014/main" id="{CDFF45BF-C54C-4D1C-8329-EE620166D89C}"/>
              </a:ext>
            </a:extLst>
          </p:cNvPr>
          <p:cNvPicPr>
            <a:picLocks noChangeAspect="1"/>
          </p:cNvPicPr>
          <p:nvPr/>
        </p:nvPicPr>
        <p:blipFill>
          <a:blip r:embed="rId2"/>
          <a:stretch>
            <a:fillRect/>
          </a:stretch>
        </p:blipFill>
        <p:spPr>
          <a:xfrm>
            <a:off x="392364" y="2344992"/>
            <a:ext cx="5793979" cy="3331615"/>
          </a:xfrm>
          <a:prstGeom prst="rect">
            <a:avLst/>
          </a:prstGeom>
        </p:spPr>
      </p:pic>
      <p:sp>
        <p:nvSpPr>
          <p:cNvPr id="9" name="CuadroTexto 8">
            <a:extLst>
              <a:ext uri="{FF2B5EF4-FFF2-40B4-BE49-F238E27FC236}">
                <a16:creationId xmlns:a16="http://schemas.microsoft.com/office/drawing/2014/main" id="{838162B1-DE1B-4DE8-947E-84BDD615FD59}"/>
              </a:ext>
            </a:extLst>
          </p:cNvPr>
          <p:cNvSpPr txBox="1"/>
          <p:nvPr/>
        </p:nvSpPr>
        <p:spPr>
          <a:xfrm>
            <a:off x="6990735" y="1902542"/>
            <a:ext cx="4984955" cy="4247317"/>
          </a:xfrm>
          <a:prstGeom prst="rect">
            <a:avLst/>
          </a:prstGeom>
          <a:noFill/>
        </p:spPr>
        <p:txBody>
          <a:bodyPr wrap="square" rtlCol="0">
            <a:spAutoFit/>
          </a:bodyPr>
          <a:lstStyle/>
          <a:p>
            <a:r>
              <a:rPr lang="es-ES_tradnl" sz="5400" b="1" i="1" dirty="0">
                <a:solidFill>
                  <a:schemeClr val="tx2"/>
                </a:solidFill>
              </a:rPr>
              <a:t>1.667 </a:t>
            </a:r>
            <a:r>
              <a:rPr lang="es-ES_tradnl" sz="5400" dirty="0">
                <a:solidFill>
                  <a:schemeClr val="tx2"/>
                </a:solidFill>
              </a:rPr>
              <a:t>Contratos Nuevos</a:t>
            </a:r>
          </a:p>
          <a:p>
            <a:endParaRPr lang="es-ES_tradnl" sz="5400" dirty="0">
              <a:solidFill>
                <a:schemeClr val="tx2"/>
              </a:solidFill>
            </a:endParaRPr>
          </a:p>
          <a:p>
            <a:r>
              <a:rPr lang="es-ES_tradnl" sz="5400" b="1" i="1" dirty="0">
                <a:solidFill>
                  <a:schemeClr val="tx2"/>
                </a:solidFill>
              </a:rPr>
              <a:t>1.132</a:t>
            </a:r>
            <a:r>
              <a:rPr lang="es-ES_tradnl" sz="5400" dirty="0">
                <a:solidFill>
                  <a:schemeClr val="tx2"/>
                </a:solidFill>
              </a:rPr>
              <a:t> Contratos terminados</a:t>
            </a:r>
            <a:endParaRPr lang="es-CO" sz="5400" dirty="0">
              <a:solidFill>
                <a:schemeClr val="tx2"/>
              </a:solidFill>
            </a:endParaRPr>
          </a:p>
        </p:txBody>
      </p:sp>
      <p:sp>
        <p:nvSpPr>
          <p:cNvPr id="10" name="CuadroTexto 9">
            <a:extLst>
              <a:ext uri="{FF2B5EF4-FFF2-40B4-BE49-F238E27FC236}">
                <a16:creationId xmlns:a16="http://schemas.microsoft.com/office/drawing/2014/main" id="{FEBFF85D-1B05-470C-A707-F10C62CD5AF7}"/>
              </a:ext>
            </a:extLst>
          </p:cNvPr>
          <p:cNvSpPr txBox="1"/>
          <p:nvPr/>
        </p:nvSpPr>
        <p:spPr>
          <a:xfrm>
            <a:off x="206477" y="5900653"/>
            <a:ext cx="3701846" cy="461665"/>
          </a:xfrm>
          <a:prstGeom prst="rect">
            <a:avLst/>
          </a:prstGeom>
          <a:noFill/>
        </p:spPr>
        <p:txBody>
          <a:bodyPr wrap="square" rtlCol="0">
            <a:spAutoFit/>
          </a:bodyPr>
          <a:lstStyle/>
          <a:p>
            <a:r>
              <a:rPr lang="es-ES_tradnl" sz="1200" b="1" dirty="0"/>
              <a:t>Fuente: </a:t>
            </a:r>
            <a:r>
              <a:rPr lang="es-ES_tradnl" sz="1200" dirty="0"/>
              <a:t>Gerencia de Inmuebles. Corte 31 </a:t>
            </a:r>
            <a:r>
              <a:rPr lang="es-ES_tradnl" sz="1200"/>
              <a:t>de diciembre 2018</a:t>
            </a:r>
            <a:endParaRPr lang="es-CO" sz="1200"/>
          </a:p>
        </p:txBody>
      </p:sp>
      <p:sp>
        <p:nvSpPr>
          <p:cNvPr id="6" name="Rectángulo 5">
            <a:extLst>
              <a:ext uri="{FF2B5EF4-FFF2-40B4-BE49-F238E27FC236}">
                <a16:creationId xmlns:a16="http://schemas.microsoft.com/office/drawing/2014/main" id="{776B5FD0-BE73-4688-B4B3-09085E04DBF0}"/>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7" name="CuadroTexto 6">
            <a:extLst>
              <a:ext uri="{FF2B5EF4-FFF2-40B4-BE49-F238E27FC236}">
                <a16:creationId xmlns:a16="http://schemas.microsoft.com/office/drawing/2014/main" id="{AED70E83-D26C-488B-AF13-0CA26D03585B}"/>
              </a:ext>
            </a:extLst>
          </p:cNvPr>
          <p:cNvSpPr txBox="1"/>
          <p:nvPr/>
        </p:nvSpPr>
        <p:spPr>
          <a:xfrm>
            <a:off x="8448673" y="6520419"/>
            <a:ext cx="3730623"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Inmuebles</a:t>
            </a:r>
          </a:p>
        </p:txBody>
      </p:sp>
    </p:spTree>
    <p:extLst>
      <p:ext uri="{BB962C8B-B14F-4D97-AF65-F5344CB8AC3E}">
        <p14:creationId xmlns:p14="http://schemas.microsoft.com/office/powerpoint/2010/main" val="35630731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FB14A41-4809-4776-A8B9-C5F422D41B4E}"/>
              </a:ext>
            </a:extLst>
          </p:cNvPr>
          <p:cNvSpPr>
            <a:spLocks noGrp="1"/>
          </p:cNvSpPr>
          <p:nvPr>
            <p:ph type="title"/>
          </p:nvPr>
        </p:nvSpPr>
        <p:spPr>
          <a:xfrm>
            <a:off x="1833716" y="9167"/>
            <a:ext cx="6145161" cy="1627904"/>
          </a:xfrm>
        </p:spPr>
        <p:txBody>
          <a:bodyPr>
            <a:normAutofit fontScale="90000"/>
          </a:bodyPr>
          <a:lstStyle/>
          <a:p>
            <a:r>
              <a:rPr lang="es-ES_tradnl" b="1" i="1" dirty="0"/>
              <a:t>Análisis de la productividad del Inventarios</a:t>
            </a:r>
            <a:endParaRPr lang="es-CO" b="1" i="1" dirty="0"/>
          </a:p>
        </p:txBody>
      </p:sp>
      <p:pic>
        <p:nvPicPr>
          <p:cNvPr id="5" name="Marcador de contenido 4" descr="Semillas">
            <a:extLst>
              <a:ext uri="{FF2B5EF4-FFF2-40B4-BE49-F238E27FC236}">
                <a16:creationId xmlns:a16="http://schemas.microsoft.com/office/drawing/2014/main" id="{8CA65E46-00A3-420E-B3F2-2DA1F2B87DA0}"/>
              </a:ext>
            </a:extLst>
          </p:cNvPr>
          <p:cNvPicPr>
            <a:picLocks noGrp="1" noChangeAspect="1"/>
          </p:cNvPicPr>
          <p:nvPr>
            <p:ph idx="1"/>
          </p:nvPr>
        </p:nvPicPr>
        <p:blipFill>
          <a:blip r:embed="rId2">
            <a:extLst>
              <a:ext uri="{96DAC541-7B7A-43D3-8B79-37D633B846F1}">
                <asvg:svgBlip xmlns:asvg="http://schemas.microsoft.com/office/drawing/2016/SVG/main" r:embed="rId3"/>
              </a:ext>
            </a:extLst>
          </a:blip>
          <a:stretch>
            <a:fillRect/>
          </a:stretch>
        </p:blipFill>
        <p:spPr>
          <a:xfrm>
            <a:off x="6349244" y="4324341"/>
            <a:ext cx="914400" cy="914400"/>
          </a:xfrm>
        </p:spPr>
      </p:pic>
      <p:pic>
        <p:nvPicPr>
          <p:cNvPr id="7" name="Gráfico 6" descr="Planta">
            <a:extLst>
              <a:ext uri="{FF2B5EF4-FFF2-40B4-BE49-F238E27FC236}">
                <a16:creationId xmlns:a16="http://schemas.microsoft.com/office/drawing/2014/main" id="{1A4CB8A4-1A69-45A9-AFDE-94D9D8396EE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349244" y="3273244"/>
            <a:ext cx="914400" cy="914400"/>
          </a:xfrm>
          <a:prstGeom prst="rect">
            <a:avLst/>
          </a:prstGeom>
        </p:spPr>
      </p:pic>
      <p:pic>
        <p:nvPicPr>
          <p:cNvPr id="9" name="Gráfico 8" descr="Ciudad">
            <a:extLst>
              <a:ext uri="{FF2B5EF4-FFF2-40B4-BE49-F238E27FC236}">
                <a16:creationId xmlns:a16="http://schemas.microsoft.com/office/drawing/2014/main" id="{67CCA097-A1A1-4986-B109-89290C6A76B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19710" y="3681726"/>
            <a:ext cx="914400" cy="914400"/>
          </a:xfrm>
          <a:prstGeom prst="rect">
            <a:avLst/>
          </a:prstGeom>
        </p:spPr>
      </p:pic>
      <p:sp>
        <p:nvSpPr>
          <p:cNvPr id="10" name="CuadroTexto 9">
            <a:extLst>
              <a:ext uri="{FF2B5EF4-FFF2-40B4-BE49-F238E27FC236}">
                <a16:creationId xmlns:a16="http://schemas.microsoft.com/office/drawing/2014/main" id="{C10EBB71-2718-4051-8FDB-2C3446044068}"/>
              </a:ext>
            </a:extLst>
          </p:cNvPr>
          <p:cNvSpPr txBox="1"/>
          <p:nvPr/>
        </p:nvSpPr>
        <p:spPr>
          <a:xfrm>
            <a:off x="1111045" y="2846264"/>
            <a:ext cx="4984955" cy="2585323"/>
          </a:xfrm>
          <a:prstGeom prst="rect">
            <a:avLst/>
          </a:prstGeom>
          <a:noFill/>
        </p:spPr>
        <p:txBody>
          <a:bodyPr wrap="square" rtlCol="0">
            <a:spAutoFit/>
          </a:bodyPr>
          <a:lstStyle/>
          <a:p>
            <a:pPr algn="ctr"/>
            <a:r>
              <a:rPr lang="es-ES_tradnl" sz="5400" b="1" i="1" dirty="0">
                <a:solidFill>
                  <a:schemeClr val="tx2"/>
                </a:solidFill>
              </a:rPr>
              <a:t>15.333 </a:t>
            </a:r>
          </a:p>
          <a:p>
            <a:pPr algn="ctr"/>
            <a:r>
              <a:rPr lang="es-ES_tradnl" sz="5400" b="1" i="1" dirty="0">
                <a:solidFill>
                  <a:schemeClr val="tx2"/>
                </a:solidFill>
              </a:rPr>
              <a:t>Inmuebles Urbanos</a:t>
            </a:r>
            <a:endParaRPr lang="es-CO" sz="5400" dirty="0">
              <a:solidFill>
                <a:schemeClr val="tx2"/>
              </a:solidFill>
            </a:endParaRPr>
          </a:p>
        </p:txBody>
      </p:sp>
      <p:sp>
        <p:nvSpPr>
          <p:cNvPr id="11" name="CuadroTexto 10">
            <a:extLst>
              <a:ext uri="{FF2B5EF4-FFF2-40B4-BE49-F238E27FC236}">
                <a16:creationId xmlns:a16="http://schemas.microsoft.com/office/drawing/2014/main" id="{FFBE88C4-4F15-4782-9CA6-B644BDE48EB5}"/>
              </a:ext>
            </a:extLst>
          </p:cNvPr>
          <p:cNvSpPr txBox="1"/>
          <p:nvPr/>
        </p:nvSpPr>
        <p:spPr>
          <a:xfrm>
            <a:off x="7718166" y="2850738"/>
            <a:ext cx="4326354" cy="2585323"/>
          </a:xfrm>
          <a:prstGeom prst="rect">
            <a:avLst/>
          </a:prstGeom>
          <a:noFill/>
        </p:spPr>
        <p:txBody>
          <a:bodyPr wrap="square" rtlCol="0">
            <a:spAutoFit/>
          </a:bodyPr>
          <a:lstStyle/>
          <a:p>
            <a:pPr algn="ctr"/>
            <a:r>
              <a:rPr lang="es-ES_tradnl" sz="5400" b="1" i="1" dirty="0">
                <a:solidFill>
                  <a:schemeClr val="tx2"/>
                </a:solidFill>
              </a:rPr>
              <a:t>6.460 Inmuebles Rurales</a:t>
            </a:r>
            <a:endParaRPr lang="es-CO" sz="5400" dirty="0">
              <a:solidFill>
                <a:schemeClr val="tx2"/>
              </a:solidFill>
            </a:endParaRPr>
          </a:p>
        </p:txBody>
      </p:sp>
      <p:sp>
        <p:nvSpPr>
          <p:cNvPr id="14" name="CuadroTexto 13">
            <a:extLst>
              <a:ext uri="{FF2B5EF4-FFF2-40B4-BE49-F238E27FC236}">
                <a16:creationId xmlns:a16="http://schemas.microsoft.com/office/drawing/2014/main" id="{7A53D527-8FC1-4D53-845C-00D990FE0E37}"/>
              </a:ext>
            </a:extLst>
          </p:cNvPr>
          <p:cNvSpPr txBox="1"/>
          <p:nvPr/>
        </p:nvSpPr>
        <p:spPr>
          <a:xfrm>
            <a:off x="1234111" y="1646566"/>
            <a:ext cx="9237244" cy="923330"/>
          </a:xfrm>
          <a:prstGeom prst="rect">
            <a:avLst/>
          </a:prstGeom>
          <a:noFill/>
        </p:spPr>
        <p:txBody>
          <a:bodyPr wrap="square" rtlCol="0">
            <a:spAutoFit/>
          </a:bodyPr>
          <a:lstStyle/>
          <a:p>
            <a:pPr algn="ctr"/>
            <a:r>
              <a:rPr lang="es-ES_tradnl" sz="5400" b="1" i="1" dirty="0">
                <a:solidFill>
                  <a:schemeClr val="tx2"/>
                </a:solidFill>
              </a:rPr>
              <a:t>21.793 Inmuebles</a:t>
            </a:r>
            <a:endParaRPr lang="es-CO" sz="5400" dirty="0">
              <a:solidFill>
                <a:schemeClr val="tx2"/>
              </a:solidFill>
            </a:endParaRPr>
          </a:p>
        </p:txBody>
      </p:sp>
      <p:sp>
        <p:nvSpPr>
          <p:cNvPr id="15" name="CuadroTexto 14">
            <a:extLst>
              <a:ext uri="{FF2B5EF4-FFF2-40B4-BE49-F238E27FC236}">
                <a16:creationId xmlns:a16="http://schemas.microsoft.com/office/drawing/2014/main" id="{15B2090B-E0AC-4464-9FE8-298628D0D827}"/>
              </a:ext>
            </a:extLst>
          </p:cNvPr>
          <p:cNvSpPr txBox="1"/>
          <p:nvPr/>
        </p:nvSpPr>
        <p:spPr>
          <a:xfrm>
            <a:off x="206477" y="5900653"/>
            <a:ext cx="3701846" cy="461665"/>
          </a:xfrm>
          <a:prstGeom prst="rect">
            <a:avLst/>
          </a:prstGeom>
          <a:noFill/>
        </p:spPr>
        <p:txBody>
          <a:bodyPr wrap="square" rtlCol="0">
            <a:spAutoFit/>
          </a:bodyPr>
          <a:lstStyle/>
          <a:p>
            <a:r>
              <a:rPr lang="es-ES_tradnl" sz="1200" b="1" dirty="0"/>
              <a:t>Fuente: </a:t>
            </a:r>
            <a:r>
              <a:rPr lang="es-ES_tradnl" sz="1200" dirty="0"/>
              <a:t>Gerencia de Inmuebles. </a:t>
            </a:r>
            <a:r>
              <a:rPr lang="es-ES_tradnl" sz="1200"/>
              <a:t>Corte 28 de febrero 2019</a:t>
            </a:r>
            <a:endParaRPr lang="es-CO" sz="1200"/>
          </a:p>
        </p:txBody>
      </p:sp>
      <p:sp>
        <p:nvSpPr>
          <p:cNvPr id="12" name="Rectángulo 11">
            <a:extLst>
              <a:ext uri="{FF2B5EF4-FFF2-40B4-BE49-F238E27FC236}">
                <a16:creationId xmlns:a16="http://schemas.microsoft.com/office/drawing/2014/main" id="{863D0D08-9C9C-44C4-8509-6F9DD04F779A}"/>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CuadroTexto 12">
            <a:extLst>
              <a:ext uri="{FF2B5EF4-FFF2-40B4-BE49-F238E27FC236}">
                <a16:creationId xmlns:a16="http://schemas.microsoft.com/office/drawing/2014/main" id="{4F6239AA-F891-4B4D-8DE6-A53A6CF9FD2C}"/>
              </a:ext>
            </a:extLst>
          </p:cNvPr>
          <p:cNvSpPr txBox="1"/>
          <p:nvPr/>
        </p:nvSpPr>
        <p:spPr>
          <a:xfrm>
            <a:off x="8448673" y="6520419"/>
            <a:ext cx="3730623"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Inmuebles</a:t>
            </a:r>
          </a:p>
        </p:txBody>
      </p:sp>
      <p:pic>
        <p:nvPicPr>
          <p:cNvPr id="16" name="Imagen 15">
            <a:extLst>
              <a:ext uri="{FF2B5EF4-FFF2-40B4-BE49-F238E27FC236}">
                <a16:creationId xmlns:a16="http://schemas.microsoft.com/office/drawing/2014/main" id="{7278DE1F-F789-4A1F-9837-32C81D95F9F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7" name="Imagen 16">
            <a:extLst>
              <a:ext uri="{FF2B5EF4-FFF2-40B4-BE49-F238E27FC236}">
                <a16:creationId xmlns:a16="http://schemas.microsoft.com/office/drawing/2014/main" id="{62D31807-64C0-4F0A-A315-3003CD0DDCF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10653529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E5B4D521-A625-4CC5-82C6-6F05287B6506}"/>
              </a:ext>
            </a:extLst>
          </p:cNvPr>
          <p:cNvGraphicFramePr>
            <a:graphicFrameLocks noGrp="1"/>
          </p:cNvGraphicFramePr>
          <p:nvPr>
            <p:ph idx="1"/>
            <p:extLst/>
          </p:nvPr>
        </p:nvGraphicFramePr>
        <p:xfrm>
          <a:off x="224913" y="1931757"/>
          <a:ext cx="78867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ítulo 2">
            <a:extLst>
              <a:ext uri="{FF2B5EF4-FFF2-40B4-BE49-F238E27FC236}">
                <a16:creationId xmlns:a16="http://schemas.microsoft.com/office/drawing/2014/main" id="{EFCBCFD6-FC0B-4DE2-8350-912529D0848C}"/>
              </a:ext>
            </a:extLst>
          </p:cNvPr>
          <p:cNvSpPr>
            <a:spLocks noGrp="1"/>
          </p:cNvSpPr>
          <p:nvPr>
            <p:ph type="title"/>
          </p:nvPr>
        </p:nvSpPr>
        <p:spPr>
          <a:xfrm>
            <a:off x="1327355" y="58992"/>
            <a:ext cx="6784258" cy="1143000"/>
          </a:xfrm>
        </p:spPr>
        <p:txBody>
          <a:bodyPr>
            <a:normAutofit fontScale="90000"/>
          </a:bodyPr>
          <a:lstStyle/>
          <a:p>
            <a:pPr algn="ctr"/>
            <a:r>
              <a:rPr lang="es-ES" b="1" i="1" dirty="0"/>
              <a:t>Identificación del inventario susceptible de productividad</a:t>
            </a:r>
            <a:endParaRPr lang="es-CO" b="1" i="1" dirty="0"/>
          </a:p>
        </p:txBody>
      </p:sp>
      <p:sp>
        <p:nvSpPr>
          <p:cNvPr id="5" name="CuadroTexto 4">
            <a:extLst>
              <a:ext uri="{FF2B5EF4-FFF2-40B4-BE49-F238E27FC236}">
                <a16:creationId xmlns:a16="http://schemas.microsoft.com/office/drawing/2014/main" id="{C3BA27CD-E48C-4852-9F56-8A8B058431D8}"/>
              </a:ext>
            </a:extLst>
          </p:cNvPr>
          <p:cNvSpPr txBox="1"/>
          <p:nvPr/>
        </p:nvSpPr>
        <p:spPr>
          <a:xfrm>
            <a:off x="224913" y="5935432"/>
            <a:ext cx="7886700" cy="369332"/>
          </a:xfrm>
          <a:prstGeom prst="rect">
            <a:avLst/>
          </a:prstGeom>
          <a:noFill/>
        </p:spPr>
        <p:txBody>
          <a:bodyPr wrap="square" rtlCol="0">
            <a:spAutoFit/>
          </a:bodyPr>
          <a:lstStyle/>
          <a:p>
            <a:pPr algn="ctr"/>
            <a:r>
              <a:rPr lang="es-ES" dirty="0">
                <a:solidFill>
                  <a:schemeClr val="bg1"/>
                </a:solidFill>
              </a:rPr>
              <a:t>5.313 FMI Susceptibles de productividad. </a:t>
            </a:r>
            <a:endParaRPr lang="es-CO" dirty="0">
              <a:solidFill>
                <a:schemeClr val="bg1"/>
              </a:solidFill>
            </a:endParaRPr>
          </a:p>
        </p:txBody>
      </p:sp>
      <p:sp>
        <p:nvSpPr>
          <p:cNvPr id="6" name="CuadroTexto 5">
            <a:extLst>
              <a:ext uri="{FF2B5EF4-FFF2-40B4-BE49-F238E27FC236}">
                <a16:creationId xmlns:a16="http://schemas.microsoft.com/office/drawing/2014/main" id="{535CB6A6-7316-4505-9B7A-F9DFE961FB6E}"/>
              </a:ext>
            </a:extLst>
          </p:cNvPr>
          <p:cNvSpPr txBox="1"/>
          <p:nvPr/>
        </p:nvSpPr>
        <p:spPr>
          <a:xfrm>
            <a:off x="8535625" y="3000720"/>
            <a:ext cx="3431462" cy="2800767"/>
          </a:xfrm>
          <a:prstGeom prst="rect">
            <a:avLst/>
          </a:prstGeom>
          <a:noFill/>
        </p:spPr>
        <p:txBody>
          <a:bodyPr wrap="square" rtlCol="0">
            <a:spAutoFit/>
          </a:bodyPr>
          <a:lstStyle/>
          <a:p>
            <a:pPr algn="ctr"/>
            <a:r>
              <a:rPr lang="es-ES_tradnl" sz="4400" b="1" i="1" dirty="0">
                <a:solidFill>
                  <a:schemeClr val="tx2"/>
                </a:solidFill>
              </a:rPr>
              <a:t>35% Susceptible de Productividad</a:t>
            </a:r>
            <a:endParaRPr lang="es-CO" sz="4400" dirty="0">
              <a:solidFill>
                <a:schemeClr val="tx2"/>
              </a:solidFill>
            </a:endParaRPr>
          </a:p>
        </p:txBody>
      </p:sp>
      <p:sp>
        <p:nvSpPr>
          <p:cNvPr id="7" name="CuadroTexto 6">
            <a:extLst>
              <a:ext uri="{FF2B5EF4-FFF2-40B4-BE49-F238E27FC236}">
                <a16:creationId xmlns:a16="http://schemas.microsoft.com/office/drawing/2014/main" id="{F1F3F420-3B05-4292-96C8-354979F7E57A}"/>
              </a:ext>
            </a:extLst>
          </p:cNvPr>
          <p:cNvSpPr txBox="1"/>
          <p:nvPr/>
        </p:nvSpPr>
        <p:spPr>
          <a:xfrm>
            <a:off x="8400433" y="5821430"/>
            <a:ext cx="3701846" cy="461665"/>
          </a:xfrm>
          <a:prstGeom prst="rect">
            <a:avLst/>
          </a:prstGeom>
          <a:noFill/>
        </p:spPr>
        <p:txBody>
          <a:bodyPr wrap="square" rtlCol="0">
            <a:spAutoFit/>
          </a:bodyPr>
          <a:lstStyle/>
          <a:p>
            <a:r>
              <a:rPr lang="es-ES_tradnl" sz="1200" b="1" dirty="0"/>
              <a:t>Fuente: </a:t>
            </a:r>
            <a:r>
              <a:rPr lang="es-ES_tradnl" sz="1200" dirty="0"/>
              <a:t>Gerencia de Inmuebles. </a:t>
            </a:r>
            <a:r>
              <a:rPr lang="es-ES_tradnl" sz="1200"/>
              <a:t>Corte 28 de febrero 2019</a:t>
            </a:r>
            <a:endParaRPr lang="es-CO" sz="1200"/>
          </a:p>
        </p:txBody>
      </p:sp>
      <p:sp>
        <p:nvSpPr>
          <p:cNvPr id="9" name="CuadroTexto 8">
            <a:extLst>
              <a:ext uri="{FF2B5EF4-FFF2-40B4-BE49-F238E27FC236}">
                <a16:creationId xmlns:a16="http://schemas.microsoft.com/office/drawing/2014/main" id="{BCD9D2D7-1637-4B1C-9549-7A874A95012B}"/>
              </a:ext>
            </a:extLst>
          </p:cNvPr>
          <p:cNvSpPr txBox="1"/>
          <p:nvPr/>
        </p:nvSpPr>
        <p:spPr>
          <a:xfrm>
            <a:off x="8111613" y="1056513"/>
            <a:ext cx="4135691" cy="1569660"/>
          </a:xfrm>
          <a:prstGeom prst="rect">
            <a:avLst/>
          </a:prstGeom>
          <a:noFill/>
        </p:spPr>
        <p:txBody>
          <a:bodyPr wrap="square" rtlCol="0">
            <a:spAutoFit/>
          </a:bodyPr>
          <a:lstStyle/>
          <a:p>
            <a:pPr algn="ctr"/>
            <a:r>
              <a:rPr lang="es-ES_tradnl" sz="4800" b="1" i="1" dirty="0"/>
              <a:t>64% Productividad</a:t>
            </a:r>
            <a:endParaRPr lang="es-CO" sz="4800" dirty="0"/>
          </a:p>
        </p:txBody>
      </p:sp>
      <p:sp>
        <p:nvSpPr>
          <p:cNvPr id="8" name="Rectángulo 7">
            <a:extLst>
              <a:ext uri="{FF2B5EF4-FFF2-40B4-BE49-F238E27FC236}">
                <a16:creationId xmlns:a16="http://schemas.microsoft.com/office/drawing/2014/main" id="{F90FDC4B-AFB0-43D7-9823-1071E3A9831B}"/>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4E8E1ED3-5143-4D83-9F2D-35486D323D5B}"/>
              </a:ext>
            </a:extLst>
          </p:cNvPr>
          <p:cNvSpPr txBox="1"/>
          <p:nvPr/>
        </p:nvSpPr>
        <p:spPr>
          <a:xfrm>
            <a:off x="8448673" y="6520419"/>
            <a:ext cx="3730623"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Inmuebles</a:t>
            </a:r>
          </a:p>
        </p:txBody>
      </p:sp>
      <p:pic>
        <p:nvPicPr>
          <p:cNvPr id="11" name="Imagen 10">
            <a:extLst>
              <a:ext uri="{FF2B5EF4-FFF2-40B4-BE49-F238E27FC236}">
                <a16:creationId xmlns:a16="http://schemas.microsoft.com/office/drawing/2014/main" id="{888A50FB-B8A2-47F4-87D6-C5683EEE345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2" name="Imagen 11">
            <a:extLst>
              <a:ext uri="{FF2B5EF4-FFF2-40B4-BE49-F238E27FC236}">
                <a16:creationId xmlns:a16="http://schemas.microsoft.com/office/drawing/2014/main" id="{80D71F87-BFDA-4CFE-A014-51412C31D8A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3173242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E5B4D521-A625-4CC5-82C6-6F05287B6506}"/>
              </a:ext>
            </a:extLst>
          </p:cNvPr>
          <p:cNvGraphicFramePr>
            <a:graphicFrameLocks noGrp="1"/>
          </p:cNvGraphicFramePr>
          <p:nvPr>
            <p:ph idx="1"/>
            <p:extLst/>
          </p:nvPr>
        </p:nvGraphicFramePr>
        <p:xfrm>
          <a:off x="338598" y="1920414"/>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ítulo 2">
            <a:extLst>
              <a:ext uri="{FF2B5EF4-FFF2-40B4-BE49-F238E27FC236}">
                <a16:creationId xmlns:a16="http://schemas.microsoft.com/office/drawing/2014/main" id="{EFCBCFD6-FC0B-4DE2-8350-912529D0848C}"/>
              </a:ext>
            </a:extLst>
          </p:cNvPr>
          <p:cNvSpPr>
            <a:spLocks noGrp="1"/>
          </p:cNvSpPr>
          <p:nvPr>
            <p:ph type="title"/>
          </p:nvPr>
        </p:nvSpPr>
        <p:spPr>
          <a:xfrm>
            <a:off x="1327355" y="58992"/>
            <a:ext cx="6784258" cy="1143000"/>
          </a:xfrm>
        </p:spPr>
        <p:txBody>
          <a:bodyPr>
            <a:normAutofit fontScale="90000"/>
          </a:bodyPr>
          <a:lstStyle/>
          <a:p>
            <a:pPr algn="ctr"/>
            <a:r>
              <a:rPr lang="es-ES" b="1" i="1" dirty="0"/>
              <a:t>Identificación del inventario susceptible de productividad</a:t>
            </a:r>
            <a:endParaRPr lang="es-CO" b="1" i="1" dirty="0"/>
          </a:p>
        </p:txBody>
      </p:sp>
      <p:sp>
        <p:nvSpPr>
          <p:cNvPr id="5" name="CuadroTexto 4">
            <a:extLst>
              <a:ext uri="{FF2B5EF4-FFF2-40B4-BE49-F238E27FC236}">
                <a16:creationId xmlns:a16="http://schemas.microsoft.com/office/drawing/2014/main" id="{C3BA27CD-E48C-4852-9F56-8A8B058431D8}"/>
              </a:ext>
            </a:extLst>
          </p:cNvPr>
          <p:cNvSpPr txBox="1"/>
          <p:nvPr/>
        </p:nvSpPr>
        <p:spPr>
          <a:xfrm>
            <a:off x="338598" y="5924089"/>
            <a:ext cx="7886700" cy="369332"/>
          </a:xfrm>
          <a:prstGeom prst="rect">
            <a:avLst/>
          </a:prstGeom>
          <a:noFill/>
        </p:spPr>
        <p:txBody>
          <a:bodyPr wrap="square" rtlCol="0">
            <a:spAutoFit/>
          </a:bodyPr>
          <a:lstStyle/>
          <a:p>
            <a:pPr algn="ctr"/>
            <a:r>
              <a:rPr lang="es-ES" dirty="0">
                <a:solidFill>
                  <a:schemeClr val="bg1"/>
                </a:solidFill>
              </a:rPr>
              <a:t>2.145 FMI Susceptibles de productividad. </a:t>
            </a:r>
            <a:endParaRPr lang="es-CO" dirty="0">
              <a:solidFill>
                <a:schemeClr val="bg1"/>
              </a:solidFill>
            </a:endParaRPr>
          </a:p>
        </p:txBody>
      </p:sp>
      <p:sp>
        <p:nvSpPr>
          <p:cNvPr id="6" name="CuadroTexto 5">
            <a:extLst>
              <a:ext uri="{FF2B5EF4-FFF2-40B4-BE49-F238E27FC236}">
                <a16:creationId xmlns:a16="http://schemas.microsoft.com/office/drawing/2014/main" id="{8C6DB724-6D16-43AA-882C-6565126C440E}"/>
              </a:ext>
            </a:extLst>
          </p:cNvPr>
          <p:cNvSpPr txBox="1"/>
          <p:nvPr/>
        </p:nvSpPr>
        <p:spPr>
          <a:xfrm>
            <a:off x="8463727" y="2996037"/>
            <a:ext cx="3431462" cy="2800767"/>
          </a:xfrm>
          <a:prstGeom prst="rect">
            <a:avLst/>
          </a:prstGeom>
          <a:noFill/>
        </p:spPr>
        <p:txBody>
          <a:bodyPr wrap="square" rtlCol="0">
            <a:spAutoFit/>
          </a:bodyPr>
          <a:lstStyle/>
          <a:p>
            <a:pPr algn="ctr"/>
            <a:r>
              <a:rPr lang="es-ES_tradnl" sz="4400" b="1" i="1" dirty="0">
                <a:solidFill>
                  <a:schemeClr val="tx2"/>
                </a:solidFill>
              </a:rPr>
              <a:t>33% Susceptible de Productividad</a:t>
            </a:r>
            <a:endParaRPr lang="es-CO" sz="4400" dirty="0">
              <a:solidFill>
                <a:schemeClr val="tx2"/>
              </a:solidFill>
            </a:endParaRPr>
          </a:p>
        </p:txBody>
      </p:sp>
      <p:sp>
        <p:nvSpPr>
          <p:cNvPr id="7" name="CuadroTexto 6">
            <a:extLst>
              <a:ext uri="{FF2B5EF4-FFF2-40B4-BE49-F238E27FC236}">
                <a16:creationId xmlns:a16="http://schemas.microsoft.com/office/drawing/2014/main" id="{2E6A8452-BC1B-4498-B434-EAB395CFF8CB}"/>
              </a:ext>
            </a:extLst>
          </p:cNvPr>
          <p:cNvSpPr txBox="1"/>
          <p:nvPr/>
        </p:nvSpPr>
        <p:spPr>
          <a:xfrm>
            <a:off x="8613057" y="5925387"/>
            <a:ext cx="3701846" cy="461665"/>
          </a:xfrm>
          <a:prstGeom prst="rect">
            <a:avLst/>
          </a:prstGeom>
          <a:noFill/>
        </p:spPr>
        <p:txBody>
          <a:bodyPr wrap="square" rtlCol="0">
            <a:spAutoFit/>
          </a:bodyPr>
          <a:lstStyle/>
          <a:p>
            <a:r>
              <a:rPr lang="es-ES_tradnl" sz="1200" b="1" dirty="0"/>
              <a:t>Fuente: </a:t>
            </a:r>
            <a:r>
              <a:rPr lang="es-ES_tradnl" sz="1200" dirty="0"/>
              <a:t>Gerencia de Inmuebles. </a:t>
            </a:r>
            <a:r>
              <a:rPr lang="es-ES_tradnl" sz="1200"/>
              <a:t>Corte 28 de febrero 2019</a:t>
            </a:r>
            <a:endParaRPr lang="es-CO" sz="1200"/>
          </a:p>
        </p:txBody>
      </p:sp>
      <p:sp>
        <p:nvSpPr>
          <p:cNvPr id="8" name="CuadroTexto 7">
            <a:extLst>
              <a:ext uri="{FF2B5EF4-FFF2-40B4-BE49-F238E27FC236}">
                <a16:creationId xmlns:a16="http://schemas.microsoft.com/office/drawing/2014/main" id="{E6DE2906-AB82-43E5-B291-47CF69C1147A}"/>
              </a:ext>
            </a:extLst>
          </p:cNvPr>
          <p:cNvSpPr txBox="1"/>
          <p:nvPr/>
        </p:nvSpPr>
        <p:spPr>
          <a:xfrm>
            <a:off x="8111613" y="1056513"/>
            <a:ext cx="4135691" cy="1569660"/>
          </a:xfrm>
          <a:prstGeom prst="rect">
            <a:avLst/>
          </a:prstGeom>
          <a:noFill/>
        </p:spPr>
        <p:txBody>
          <a:bodyPr wrap="square" rtlCol="0">
            <a:spAutoFit/>
          </a:bodyPr>
          <a:lstStyle/>
          <a:p>
            <a:pPr algn="ctr"/>
            <a:r>
              <a:rPr lang="es-ES_tradnl" sz="4800" b="1" i="1" dirty="0"/>
              <a:t>68% Productividad</a:t>
            </a:r>
            <a:endParaRPr lang="es-CO" sz="4800" dirty="0"/>
          </a:p>
        </p:txBody>
      </p:sp>
      <p:sp>
        <p:nvSpPr>
          <p:cNvPr id="9" name="Rectángulo 8">
            <a:extLst>
              <a:ext uri="{FF2B5EF4-FFF2-40B4-BE49-F238E27FC236}">
                <a16:creationId xmlns:a16="http://schemas.microsoft.com/office/drawing/2014/main" id="{60658C2E-729D-4FED-B273-CD3C8FB57906}"/>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99FACBD6-8476-4AD4-A542-B6EE2E70984E}"/>
              </a:ext>
            </a:extLst>
          </p:cNvPr>
          <p:cNvSpPr txBox="1"/>
          <p:nvPr/>
        </p:nvSpPr>
        <p:spPr>
          <a:xfrm>
            <a:off x="8448673" y="6520419"/>
            <a:ext cx="3730623"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Inmuebles</a:t>
            </a:r>
          </a:p>
        </p:txBody>
      </p:sp>
      <p:pic>
        <p:nvPicPr>
          <p:cNvPr id="11" name="Imagen 10">
            <a:extLst>
              <a:ext uri="{FF2B5EF4-FFF2-40B4-BE49-F238E27FC236}">
                <a16:creationId xmlns:a16="http://schemas.microsoft.com/office/drawing/2014/main" id="{653308E9-62A2-4585-93E8-8354BBC28C8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2" name="Imagen 11">
            <a:extLst>
              <a:ext uri="{FF2B5EF4-FFF2-40B4-BE49-F238E27FC236}">
                <a16:creationId xmlns:a16="http://schemas.microsoft.com/office/drawing/2014/main" id="{00FAD251-6D2A-4FCE-968C-5043916BAF8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2889181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8" grpId="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uadroTexto 12">
            <a:extLst>
              <a:ext uri="{FF2B5EF4-FFF2-40B4-BE49-F238E27FC236}">
                <a16:creationId xmlns:a16="http://schemas.microsoft.com/office/drawing/2014/main" id="{F30B1A03-F029-4F41-9A87-5E06938735A8}"/>
              </a:ext>
            </a:extLst>
          </p:cNvPr>
          <p:cNvSpPr txBox="1"/>
          <p:nvPr/>
        </p:nvSpPr>
        <p:spPr>
          <a:xfrm>
            <a:off x="538766" y="1065830"/>
            <a:ext cx="11114467" cy="369332"/>
          </a:xfrm>
          <a:prstGeom prst="rect">
            <a:avLst/>
          </a:prstGeom>
          <a:solidFill>
            <a:srgbClr val="002060"/>
          </a:solidFill>
        </p:spPr>
        <p:txBody>
          <a:bodyPr wrap="square" rtlCol="0">
            <a:spAutoFit/>
          </a:bodyPr>
          <a:lstStyle/>
          <a:p>
            <a:pPr marR="0" lvl="0" algn="l" defTabSz="457200" rtl="0" eaLnBrk="1" fontAlgn="auto" latinLnBrk="0" hangingPunct="1">
              <a:lnSpc>
                <a:spcPct val="100000"/>
              </a:lnSpc>
              <a:spcBef>
                <a:spcPts val="0"/>
              </a:spcBef>
              <a:spcAft>
                <a:spcPts val="0"/>
              </a:spcAft>
              <a:buClrTx/>
              <a:buSzTx/>
              <a:tabLst/>
              <a:defRPr/>
            </a:pPr>
            <a:r>
              <a:rPr kumimoji="0" lang="es-CO" sz="1800" b="1" i="0" u="none" strike="noStrike" kern="1200" cap="none" spc="0" normalizeH="0" baseline="0" noProof="0" dirty="0">
                <a:ln>
                  <a:noFill/>
                </a:ln>
                <a:solidFill>
                  <a:prstClr val="white"/>
                </a:solidFill>
                <a:effectLst/>
                <a:uLnTx/>
                <a:uFillTx/>
                <a:latin typeface="Calibri"/>
                <a:ea typeface="+mn-ea"/>
                <a:cs typeface="+mn-cs"/>
              </a:rPr>
              <a:t>VALOR PATRIMONIAL INVENTARIOS SOCIEDADES</a:t>
            </a:r>
          </a:p>
        </p:txBody>
      </p:sp>
      <p:pic>
        <p:nvPicPr>
          <p:cNvPr id="15" name="Imagen 14">
            <a:extLst>
              <a:ext uri="{FF2B5EF4-FFF2-40B4-BE49-F238E27FC236}">
                <a16:creationId xmlns:a16="http://schemas.microsoft.com/office/drawing/2014/main" id="{D9A04934-3824-445D-BC36-03B51AE8D4BE}"/>
              </a:ext>
            </a:extLst>
          </p:cNvPr>
          <p:cNvPicPr/>
          <p:nvPr/>
        </p:nvPicPr>
        <p:blipFill>
          <a:blip r:embed="rId2">
            <a:extLst>
              <a:ext uri="{28A0092B-C50C-407E-A947-70E740481C1C}">
                <a14:useLocalDpi xmlns:a14="http://schemas.microsoft.com/office/drawing/2010/main" val="0"/>
              </a:ext>
            </a:extLst>
          </a:blip>
          <a:stretch>
            <a:fillRect/>
          </a:stretch>
        </p:blipFill>
        <p:spPr>
          <a:xfrm>
            <a:off x="7137582" y="35081"/>
            <a:ext cx="4818593" cy="840813"/>
          </a:xfrm>
          <a:prstGeom prst="rect">
            <a:avLst/>
          </a:prstGeom>
        </p:spPr>
      </p:pic>
      <p:pic>
        <p:nvPicPr>
          <p:cNvPr id="16" name="Imagen 15">
            <a:extLst>
              <a:ext uri="{FF2B5EF4-FFF2-40B4-BE49-F238E27FC236}">
                <a16:creationId xmlns:a16="http://schemas.microsoft.com/office/drawing/2014/main" id="{A741858E-3CBA-413B-9A14-2B3F6B16C2A4}"/>
              </a:ext>
            </a:extLst>
          </p:cNvPr>
          <p:cNvPicPr/>
          <p:nvPr/>
        </p:nvPicPr>
        <p:blipFill>
          <a:blip r:embed="rId3">
            <a:extLst>
              <a:ext uri="{28A0092B-C50C-407E-A947-70E740481C1C}">
                <a14:useLocalDpi xmlns:a14="http://schemas.microsoft.com/office/drawing/2010/main" val="0"/>
              </a:ext>
            </a:extLst>
          </a:blip>
          <a:stretch>
            <a:fillRect/>
          </a:stretch>
        </p:blipFill>
        <p:spPr>
          <a:xfrm>
            <a:off x="235825" y="126689"/>
            <a:ext cx="2007756" cy="861774"/>
          </a:xfrm>
          <a:prstGeom prst="rect">
            <a:avLst/>
          </a:prstGeom>
        </p:spPr>
      </p:pic>
      <p:graphicFrame>
        <p:nvGraphicFramePr>
          <p:cNvPr id="7" name="Gráfico 6">
            <a:extLst>
              <a:ext uri="{FF2B5EF4-FFF2-40B4-BE49-F238E27FC236}">
                <a16:creationId xmlns:a16="http://schemas.microsoft.com/office/drawing/2014/main" id="{7FBD7A43-85C3-4368-8F1C-E6C9E2D3AC95}"/>
              </a:ext>
            </a:extLst>
          </p:cNvPr>
          <p:cNvGraphicFramePr>
            <a:graphicFrameLocks/>
          </p:cNvGraphicFramePr>
          <p:nvPr>
            <p:extLst/>
          </p:nvPr>
        </p:nvGraphicFramePr>
        <p:xfrm>
          <a:off x="660399" y="1706880"/>
          <a:ext cx="10992833" cy="4602480"/>
        </p:xfrm>
        <a:graphic>
          <a:graphicData uri="http://schemas.openxmlformats.org/drawingml/2006/chart">
            <c:chart xmlns:c="http://schemas.openxmlformats.org/drawingml/2006/chart" xmlns:r="http://schemas.openxmlformats.org/officeDocument/2006/relationships" r:id="rId4"/>
          </a:graphicData>
        </a:graphic>
      </p:graphicFrame>
      <p:sp>
        <p:nvSpPr>
          <p:cNvPr id="2" name="CuadroTexto 1">
            <a:extLst>
              <a:ext uri="{FF2B5EF4-FFF2-40B4-BE49-F238E27FC236}">
                <a16:creationId xmlns:a16="http://schemas.microsoft.com/office/drawing/2014/main" id="{5040CDEB-15B9-4F49-A4A6-4C2E8F9C8643}"/>
              </a:ext>
            </a:extLst>
          </p:cNvPr>
          <p:cNvSpPr txBox="1"/>
          <p:nvPr/>
        </p:nvSpPr>
        <p:spPr>
          <a:xfrm>
            <a:off x="8342142" y="1941342"/>
            <a:ext cx="3118226" cy="369332"/>
          </a:xfrm>
          <a:prstGeom prst="rect">
            <a:avLst/>
          </a:prstGeom>
          <a:noFill/>
        </p:spPr>
        <p:txBody>
          <a:bodyPr wrap="none" rtlCol="0">
            <a:spAutoFit/>
          </a:bodyPr>
          <a:lstStyle/>
          <a:p>
            <a:r>
              <a:rPr lang="es-ES" dirty="0"/>
              <a:t>CIFRAS EN MILLONES DE PESOS</a:t>
            </a:r>
          </a:p>
        </p:txBody>
      </p:sp>
      <p:sp>
        <p:nvSpPr>
          <p:cNvPr id="8" name="Rectángulo 7">
            <a:extLst>
              <a:ext uri="{FF2B5EF4-FFF2-40B4-BE49-F238E27FC236}">
                <a16:creationId xmlns:a16="http://schemas.microsoft.com/office/drawing/2014/main" id="{D0642AEC-9C12-426B-B88A-BAE945C341A9}"/>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9" name="CuadroTexto 8">
            <a:extLst>
              <a:ext uri="{FF2B5EF4-FFF2-40B4-BE49-F238E27FC236}">
                <a16:creationId xmlns:a16="http://schemas.microsoft.com/office/drawing/2014/main" id="{11F8335E-D6C1-42F4-8A6F-7D2D44D91334}"/>
              </a:ext>
            </a:extLst>
          </p:cNvPr>
          <p:cNvSpPr txBox="1"/>
          <p:nvPr/>
        </p:nvSpPr>
        <p:spPr>
          <a:xfrm>
            <a:off x="8448673" y="6520419"/>
            <a:ext cx="3730623"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Sociedades</a:t>
            </a:r>
          </a:p>
        </p:txBody>
      </p:sp>
    </p:spTree>
    <p:extLst>
      <p:ext uri="{BB962C8B-B14F-4D97-AF65-F5344CB8AC3E}">
        <p14:creationId xmlns:p14="http://schemas.microsoft.com/office/powerpoint/2010/main" val="41852378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8A33D61C-714E-4FB9-89CB-09FD9CEE56C0}"/>
              </a:ext>
            </a:extLst>
          </p:cNvPr>
          <p:cNvPicPr/>
          <p:nvPr/>
        </p:nvPicPr>
        <p:blipFill>
          <a:blip r:embed="rId2">
            <a:extLst>
              <a:ext uri="{28A0092B-C50C-407E-A947-70E740481C1C}">
                <a14:useLocalDpi xmlns:a14="http://schemas.microsoft.com/office/drawing/2010/main" val="0"/>
              </a:ext>
            </a:extLst>
          </a:blip>
          <a:stretch>
            <a:fillRect/>
          </a:stretch>
        </p:blipFill>
        <p:spPr>
          <a:xfrm>
            <a:off x="7096982" y="-37119"/>
            <a:ext cx="4818593" cy="840813"/>
          </a:xfrm>
          <a:prstGeom prst="rect">
            <a:avLst/>
          </a:prstGeom>
        </p:spPr>
      </p:pic>
      <p:pic>
        <p:nvPicPr>
          <p:cNvPr id="12" name="Imagen 11">
            <a:extLst>
              <a:ext uri="{FF2B5EF4-FFF2-40B4-BE49-F238E27FC236}">
                <a16:creationId xmlns:a16="http://schemas.microsoft.com/office/drawing/2014/main" id="{2B0D03CC-04D7-4246-8789-72DF42AD4A96}"/>
              </a:ext>
            </a:extLst>
          </p:cNvPr>
          <p:cNvPicPr/>
          <p:nvPr/>
        </p:nvPicPr>
        <p:blipFill>
          <a:blip r:embed="rId3">
            <a:extLst>
              <a:ext uri="{28A0092B-C50C-407E-A947-70E740481C1C}">
                <a14:useLocalDpi xmlns:a14="http://schemas.microsoft.com/office/drawing/2010/main" val="0"/>
              </a:ext>
            </a:extLst>
          </a:blip>
          <a:stretch>
            <a:fillRect/>
          </a:stretch>
        </p:blipFill>
        <p:spPr>
          <a:xfrm>
            <a:off x="235825" y="126689"/>
            <a:ext cx="2007756" cy="861774"/>
          </a:xfrm>
          <a:prstGeom prst="rect">
            <a:avLst/>
          </a:prstGeom>
        </p:spPr>
      </p:pic>
      <p:sp>
        <p:nvSpPr>
          <p:cNvPr id="16" name="CuadroTexto 15">
            <a:extLst>
              <a:ext uri="{FF2B5EF4-FFF2-40B4-BE49-F238E27FC236}">
                <a16:creationId xmlns:a16="http://schemas.microsoft.com/office/drawing/2014/main" id="{1CE12D16-BAEF-405C-A7FF-1A2CD9FE25B4}"/>
              </a:ext>
            </a:extLst>
          </p:cNvPr>
          <p:cNvSpPr txBox="1"/>
          <p:nvPr/>
        </p:nvSpPr>
        <p:spPr>
          <a:xfrm>
            <a:off x="641023" y="1122115"/>
            <a:ext cx="11114467" cy="369332"/>
          </a:xfrm>
          <a:prstGeom prst="rect">
            <a:avLst/>
          </a:prstGeom>
          <a:solidFill>
            <a:srgbClr val="002060"/>
          </a:solidFill>
        </p:spPr>
        <p:txBody>
          <a:bodyPr wrap="square" rtlCol="0">
            <a:spAutoFit/>
          </a:bodyPr>
          <a:lstStyle/>
          <a:p>
            <a:r>
              <a:rPr lang="es-CO" b="1" dirty="0">
                <a:solidFill>
                  <a:schemeClr val="bg1"/>
                </a:solidFill>
              </a:rPr>
              <a:t>3. SEGMENTACIÓN</a:t>
            </a:r>
          </a:p>
        </p:txBody>
      </p:sp>
      <p:graphicFrame>
        <p:nvGraphicFramePr>
          <p:cNvPr id="2" name="Diagrama 1">
            <a:extLst>
              <a:ext uri="{FF2B5EF4-FFF2-40B4-BE49-F238E27FC236}">
                <a16:creationId xmlns:a16="http://schemas.microsoft.com/office/drawing/2014/main" id="{BDC2E934-AE8B-4D86-89A8-58EB6E2850E6}"/>
              </a:ext>
            </a:extLst>
          </p:cNvPr>
          <p:cNvGraphicFramePr/>
          <p:nvPr>
            <p:extLst/>
          </p:nvPr>
        </p:nvGraphicFramePr>
        <p:xfrm>
          <a:off x="1913128" y="1809868"/>
          <a:ext cx="8128000" cy="413579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CuadroTexto 3">
            <a:extLst>
              <a:ext uri="{FF2B5EF4-FFF2-40B4-BE49-F238E27FC236}">
                <a16:creationId xmlns:a16="http://schemas.microsoft.com/office/drawing/2014/main" id="{457954D4-DBAD-4044-8D5B-21BE0DCDE923}"/>
              </a:ext>
            </a:extLst>
          </p:cNvPr>
          <p:cNvSpPr txBox="1"/>
          <p:nvPr/>
        </p:nvSpPr>
        <p:spPr>
          <a:xfrm>
            <a:off x="1913128" y="3328416"/>
            <a:ext cx="5751576" cy="461665"/>
          </a:xfrm>
          <a:prstGeom prst="rect">
            <a:avLst/>
          </a:prstGeom>
          <a:noFill/>
        </p:spPr>
        <p:txBody>
          <a:bodyPr wrap="square" rtlCol="0">
            <a:spAutoFit/>
          </a:bodyPr>
          <a:lstStyle/>
          <a:p>
            <a:r>
              <a:rPr lang="es-CO" sz="1200" b="1" dirty="0"/>
              <a:t>*Respecto de las cuales se aplicó el modelo financiero para el análisis de costo beneficio aprobado por la Junta Directiva de SAE en diciembre de 2018</a:t>
            </a:r>
            <a:endParaRPr lang="es-CO" sz="3200" b="1" dirty="0"/>
          </a:p>
        </p:txBody>
      </p:sp>
      <p:sp>
        <p:nvSpPr>
          <p:cNvPr id="5" name="CuadroTexto 4">
            <a:extLst>
              <a:ext uri="{FF2B5EF4-FFF2-40B4-BE49-F238E27FC236}">
                <a16:creationId xmlns:a16="http://schemas.microsoft.com/office/drawing/2014/main" id="{F8C7160F-33B5-4926-A0F8-44B217C3CB18}"/>
              </a:ext>
            </a:extLst>
          </p:cNvPr>
          <p:cNvSpPr txBox="1"/>
          <p:nvPr/>
        </p:nvSpPr>
        <p:spPr>
          <a:xfrm>
            <a:off x="1913128" y="4421596"/>
            <a:ext cx="5751576" cy="461665"/>
          </a:xfrm>
          <a:prstGeom prst="rect">
            <a:avLst/>
          </a:prstGeom>
          <a:noFill/>
        </p:spPr>
        <p:txBody>
          <a:bodyPr wrap="square" rtlCol="0">
            <a:spAutoFit/>
          </a:bodyPr>
          <a:lstStyle/>
          <a:p>
            <a:r>
              <a:rPr lang="es-CO" sz="1200" b="1" dirty="0"/>
              <a:t>* En las que al cierre del periodo ordinario para el ejercicio 2018, se aplicará el modelo financiero determinando así la enajenación temprana o la liquidación </a:t>
            </a:r>
          </a:p>
        </p:txBody>
      </p:sp>
      <p:sp>
        <p:nvSpPr>
          <p:cNvPr id="8" name="Rectángulo 7">
            <a:extLst>
              <a:ext uri="{FF2B5EF4-FFF2-40B4-BE49-F238E27FC236}">
                <a16:creationId xmlns:a16="http://schemas.microsoft.com/office/drawing/2014/main" id="{32ACF5C0-78B7-40B3-9786-316B7BC8A99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9" name="CuadroTexto 8">
            <a:extLst>
              <a:ext uri="{FF2B5EF4-FFF2-40B4-BE49-F238E27FC236}">
                <a16:creationId xmlns:a16="http://schemas.microsoft.com/office/drawing/2014/main" id="{CE62D2A1-C048-412D-AFD4-9D7731ED74B7}"/>
              </a:ext>
            </a:extLst>
          </p:cNvPr>
          <p:cNvSpPr txBox="1"/>
          <p:nvPr/>
        </p:nvSpPr>
        <p:spPr>
          <a:xfrm>
            <a:off x="8448673" y="6520419"/>
            <a:ext cx="3730623"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Sociedades</a:t>
            </a:r>
          </a:p>
        </p:txBody>
      </p:sp>
    </p:spTree>
    <p:extLst>
      <p:ext uri="{BB962C8B-B14F-4D97-AF65-F5344CB8AC3E}">
        <p14:creationId xmlns:p14="http://schemas.microsoft.com/office/powerpoint/2010/main" val="36632409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8A33D61C-714E-4FB9-89CB-09FD9CEE56C0}"/>
              </a:ext>
            </a:extLst>
          </p:cNvPr>
          <p:cNvPicPr/>
          <p:nvPr/>
        </p:nvPicPr>
        <p:blipFill>
          <a:blip r:embed="rId2">
            <a:extLst>
              <a:ext uri="{28A0092B-C50C-407E-A947-70E740481C1C}">
                <a14:useLocalDpi xmlns:a14="http://schemas.microsoft.com/office/drawing/2010/main" val="0"/>
              </a:ext>
            </a:extLst>
          </a:blip>
          <a:stretch>
            <a:fillRect/>
          </a:stretch>
        </p:blipFill>
        <p:spPr>
          <a:xfrm>
            <a:off x="7096982" y="-37119"/>
            <a:ext cx="4818593" cy="840813"/>
          </a:xfrm>
          <a:prstGeom prst="rect">
            <a:avLst/>
          </a:prstGeom>
        </p:spPr>
      </p:pic>
      <p:pic>
        <p:nvPicPr>
          <p:cNvPr id="12" name="Imagen 11">
            <a:extLst>
              <a:ext uri="{FF2B5EF4-FFF2-40B4-BE49-F238E27FC236}">
                <a16:creationId xmlns:a16="http://schemas.microsoft.com/office/drawing/2014/main" id="{2B0D03CC-04D7-4246-8789-72DF42AD4A96}"/>
              </a:ext>
            </a:extLst>
          </p:cNvPr>
          <p:cNvPicPr/>
          <p:nvPr/>
        </p:nvPicPr>
        <p:blipFill>
          <a:blip r:embed="rId3">
            <a:extLst>
              <a:ext uri="{28A0092B-C50C-407E-A947-70E740481C1C}">
                <a14:useLocalDpi xmlns:a14="http://schemas.microsoft.com/office/drawing/2010/main" val="0"/>
              </a:ext>
            </a:extLst>
          </a:blip>
          <a:stretch>
            <a:fillRect/>
          </a:stretch>
        </p:blipFill>
        <p:spPr>
          <a:xfrm>
            <a:off x="235825" y="126689"/>
            <a:ext cx="2007756" cy="861774"/>
          </a:xfrm>
          <a:prstGeom prst="rect">
            <a:avLst/>
          </a:prstGeom>
        </p:spPr>
      </p:pic>
      <p:sp>
        <p:nvSpPr>
          <p:cNvPr id="5" name="Rectángulo 4">
            <a:extLst>
              <a:ext uri="{FF2B5EF4-FFF2-40B4-BE49-F238E27FC236}">
                <a16:creationId xmlns:a16="http://schemas.microsoft.com/office/drawing/2014/main" id="{E3872044-B9DE-414F-970C-D50053285E97}"/>
              </a:ext>
            </a:extLst>
          </p:cNvPr>
          <p:cNvSpPr/>
          <p:nvPr/>
        </p:nvSpPr>
        <p:spPr>
          <a:xfrm>
            <a:off x="641023" y="3820244"/>
            <a:ext cx="2809188" cy="1015663"/>
          </a:xfrm>
          <a:prstGeom prst="rect">
            <a:avLst/>
          </a:prstGeom>
        </p:spPr>
        <p:txBody>
          <a:bodyPr wrap="square">
            <a:spAutoFit/>
          </a:bodyPr>
          <a:lstStyle/>
          <a:p>
            <a:pPr algn="ctr"/>
            <a:r>
              <a:rPr lang="es-CO" sz="2000" b="1" dirty="0">
                <a:solidFill>
                  <a:srgbClr val="002060"/>
                </a:solidFill>
              </a:rPr>
              <a:t> UTILIDADES DISTRIBUIBLES EJERCICIO 2018 - 2019</a:t>
            </a:r>
          </a:p>
        </p:txBody>
      </p:sp>
      <p:sp>
        <p:nvSpPr>
          <p:cNvPr id="6" name="Llaves 5">
            <a:extLst>
              <a:ext uri="{FF2B5EF4-FFF2-40B4-BE49-F238E27FC236}">
                <a16:creationId xmlns:a16="http://schemas.microsoft.com/office/drawing/2014/main" id="{D49F2B73-1D56-4851-8825-3D3728912D6F}"/>
              </a:ext>
            </a:extLst>
          </p:cNvPr>
          <p:cNvSpPr/>
          <p:nvPr/>
        </p:nvSpPr>
        <p:spPr>
          <a:xfrm>
            <a:off x="3637420" y="3794682"/>
            <a:ext cx="751198" cy="1015663"/>
          </a:xfrm>
          <a:prstGeom prst="bracePair">
            <a:avLst/>
          </a:prstGeom>
          <a:ln>
            <a:solidFill>
              <a:srgbClr val="C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a:p>
        </p:txBody>
      </p:sp>
      <p:sp>
        <p:nvSpPr>
          <p:cNvPr id="17" name="Rectángulo 16">
            <a:extLst>
              <a:ext uri="{FF2B5EF4-FFF2-40B4-BE49-F238E27FC236}">
                <a16:creationId xmlns:a16="http://schemas.microsoft.com/office/drawing/2014/main" id="{69F724AD-E2A9-4653-AA29-C90592EC51CD}"/>
              </a:ext>
            </a:extLst>
          </p:cNvPr>
          <p:cNvSpPr/>
          <p:nvPr/>
        </p:nvSpPr>
        <p:spPr>
          <a:xfrm>
            <a:off x="1046221" y="2202139"/>
            <a:ext cx="2809188" cy="1015663"/>
          </a:xfrm>
          <a:prstGeom prst="rect">
            <a:avLst/>
          </a:prstGeom>
        </p:spPr>
        <p:txBody>
          <a:bodyPr wrap="square">
            <a:spAutoFit/>
          </a:bodyPr>
          <a:lstStyle/>
          <a:p>
            <a:pPr algn="ctr"/>
            <a:r>
              <a:rPr lang="es-CO" sz="2000" b="1" dirty="0">
                <a:solidFill>
                  <a:srgbClr val="002060"/>
                </a:solidFill>
              </a:rPr>
              <a:t>ENAJENACION TEMPRANA</a:t>
            </a:r>
          </a:p>
          <a:p>
            <a:pPr algn="ctr"/>
            <a:r>
              <a:rPr lang="es-CO" sz="2000" b="1" dirty="0">
                <a:solidFill>
                  <a:srgbClr val="002060"/>
                </a:solidFill>
              </a:rPr>
              <a:t>2019-2020</a:t>
            </a:r>
          </a:p>
        </p:txBody>
      </p:sp>
      <p:sp>
        <p:nvSpPr>
          <p:cNvPr id="13" name="Llaves 12">
            <a:extLst>
              <a:ext uri="{FF2B5EF4-FFF2-40B4-BE49-F238E27FC236}">
                <a16:creationId xmlns:a16="http://schemas.microsoft.com/office/drawing/2014/main" id="{FF195C6E-58D5-451F-A586-6E27A5C39CD2}"/>
              </a:ext>
            </a:extLst>
          </p:cNvPr>
          <p:cNvSpPr/>
          <p:nvPr/>
        </p:nvSpPr>
        <p:spPr>
          <a:xfrm>
            <a:off x="3634227" y="2143339"/>
            <a:ext cx="751198" cy="1015663"/>
          </a:xfrm>
          <a:prstGeom prst="bracePair">
            <a:avLst/>
          </a:prstGeom>
          <a:ln>
            <a:solidFill>
              <a:srgbClr val="C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a:p>
        </p:txBody>
      </p:sp>
      <p:sp>
        <p:nvSpPr>
          <p:cNvPr id="4" name="CuadroTexto 3">
            <a:extLst>
              <a:ext uri="{FF2B5EF4-FFF2-40B4-BE49-F238E27FC236}">
                <a16:creationId xmlns:a16="http://schemas.microsoft.com/office/drawing/2014/main" id="{BB551F0E-C364-488B-AC5A-242FDE8311DA}"/>
              </a:ext>
            </a:extLst>
          </p:cNvPr>
          <p:cNvSpPr txBox="1"/>
          <p:nvPr/>
        </p:nvSpPr>
        <p:spPr>
          <a:xfrm>
            <a:off x="641023" y="6082466"/>
            <a:ext cx="9637237" cy="307777"/>
          </a:xfrm>
          <a:prstGeom prst="rect">
            <a:avLst/>
          </a:prstGeom>
          <a:noFill/>
        </p:spPr>
        <p:txBody>
          <a:bodyPr wrap="square" rtlCol="0">
            <a:spAutoFit/>
          </a:bodyPr>
          <a:lstStyle/>
          <a:p>
            <a:r>
              <a:rPr lang="es-CO" sz="1400" dirty="0"/>
              <a:t>*La información reportada corresponde a la validación de asambleas realizadas de vigencias 2018.</a:t>
            </a:r>
          </a:p>
        </p:txBody>
      </p:sp>
      <p:sp>
        <p:nvSpPr>
          <p:cNvPr id="8" name="CuadroTexto 7">
            <a:extLst>
              <a:ext uri="{FF2B5EF4-FFF2-40B4-BE49-F238E27FC236}">
                <a16:creationId xmlns:a16="http://schemas.microsoft.com/office/drawing/2014/main" id="{164AA1A1-AF57-4833-AE69-D3F35D5ABA5B}"/>
              </a:ext>
            </a:extLst>
          </p:cNvPr>
          <p:cNvSpPr txBox="1"/>
          <p:nvPr/>
        </p:nvSpPr>
        <p:spPr>
          <a:xfrm>
            <a:off x="4735348" y="2356734"/>
            <a:ext cx="2595711" cy="646331"/>
          </a:xfrm>
          <a:prstGeom prst="rect">
            <a:avLst/>
          </a:prstGeom>
          <a:noFill/>
        </p:spPr>
        <p:txBody>
          <a:bodyPr wrap="none" rtlCol="0">
            <a:spAutoFit/>
          </a:bodyPr>
          <a:lstStyle/>
          <a:p>
            <a:r>
              <a:rPr lang="es-CO" dirty="0"/>
              <a:t>VALOR PATRIMONIAL </a:t>
            </a:r>
          </a:p>
          <a:p>
            <a:r>
              <a:rPr lang="es-CO" dirty="0"/>
              <a:t>SOCIEDADES A ENAJENAR</a:t>
            </a:r>
          </a:p>
        </p:txBody>
      </p:sp>
      <p:sp>
        <p:nvSpPr>
          <p:cNvPr id="9" name="Rectángulo 8">
            <a:extLst>
              <a:ext uri="{FF2B5EF4-FFF2-40B4-BE49-F238E27FC236}">
                <a16:creationId xmlns:a16="http://schemas.microsoft.com/office/drawing/2014/main" id="{F22D9F14-FB87-4D05-8775-28F1B68CC875}"/>
              </a:ext>
            </a:extLst>
          </p:cNvPr>
          <p:cNvSpPr/>
          <p:nvPr/>
        </p:nvSpPr>
        <p:spPr>
          <a:xfrm>
            <a:off x="8427177" y="2494118"/>
            <a:ext cx="2037737" cy="369332"/>
          </a:xfrm>
          <a:prstGeom prst="rect">
            <a:avLst/>
          </a:prstGeom>
        </p:spPr>
        <p:txBody>
          <a:bodyPr wrap="none">
            <a:spAutoFit/>
          </a:bodyPr>
          <a:lstStyle/>
          <a:p>
            <a:r>
              <a:rPr lang="es-CO" dirty="0"/>
              <a:t>$  157,079,128,369 </a:t>
            </a:r>
          </a:p>
        </p:txBody>
      </p:sp>
      <p:sp>
        <p:nvSpPr>
          <p:cNvPr id="11" name="Abrir llave 10">
            <a:extLst>
              <a:ext uri="{FF2B5EF4-FFF2-40B4-BE49-F238E27FC236}">
                <a16:creationId xmlns:a16="http://schemas.microsoft.com/office/drawing/2014/main" id="{0C59AD04-81FB-4193-9905-CB15A8555085}"/>
              </a:ext>
            </a:extLst>
          </p:cNvPr>
          <p:cNvSpPr/>
          <p:nvPr/>
        </p:nvSpPr>
        <p:spPr>
          <a:xfrm>
            <a:off x="8125769" y="2149005"/>
            <a:ext cx="232013" cy="1123078"/>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a:p>
        </p:txBody>
      </p:sp>
      <p:sp>
        <p:nvSpPr>
          <p:cNvPr id="14" name="Rectángulo 13">
            <a:extLst>
              <a:ext uri="{FF2B5EF4-FFF2-40B4-BE49-F238E27FC236}">
                <a16:creationId xmlns:a16="http://schemas.microsoft.com/office/drawing/2014/main" id="{79AA2A8E-D887-4966-9214-CDBAFACBFBD5}"/>
              </a:ext>
            </a:extLst>
          </p:cNvPr>
          <p:cNvSpPr/>
          <p:nvPr/>
        </p:nvSpPr>
        <p:spPr>
          <a:xfrm>
            <a:off x="4667648" y="4184523"/>
            <a:ext cx="3576941" cy="369332"/>
          </a:xfrm>
          <a:prstGeom prst="rect">
            <a:avLst/>
          </a:prstGeom>
        </p:spPr>
        <p:txBody>
          <a:bodyPr wrap="none">
            <a:spAutoFit/>
          </a:bodyPr>
          <a:lstStyle/>
          <a:p>
            <a:pPr fontAlgn="b"/>
            <a:r>
              <a:rPr lang="es-CO" dirty="0"/>
              <a:t>UTILIDADES A DISTIBUIR AL FRISCO*</a:t>
            </a:r>
            <a:endParaRPr lang="es-CO" b="1" dirty="0">
              <a:solidFill>
                <a:srgbClr val="000000"/>
              </a:solidFill>
              <a:latin typeface="Calibri" panose="020F0502020204030204" pitchFamily="34" charset="0"/>
            </a:endParaRPr>
          </a:p>
        </p:txBody>
      </p:sp>
      <p:sp>
        <p:nvSpPr>
          <p:cNvPr id="19" name="Abrir llave 18">
            <a:extLst>
              <a:ext uri="{FF2B5EF4-FFF2-40B4-BE49-F238E27FC236}">
                <a16:creationId xmlns:a16="http://schemas.microsoft.com/office/drawing/2014/main" id="{4B47CA7D-17A3-4F05-B9BE-45A960C9283D}"/>
              </a:ext>
            </a:extLst>
          </p:cNvPr>
          <p:cNvSpPr/>
          <p:nvPr/>
        </p:nvSpPr>
        <p:spPr>
          <a:xfrm>
            <a:off x="8197167" y="3766536"/>
            <a:ext cx="232013" cy="1123078"/>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a:p>
        </p:txBody>
      </p:sp>
      <p:sp>
        <p:nvSpPr>
          <p:cNvPr id="15" name="Rectángulo 14">
            <a:extLst>
              <a:ext uri="{FF2B5EF4-FFF2-40B4-BE49-F238E27FC236}">
                <a16:creationId xmlns:a16="http://schemas.microsoft.com/office/drawing/2014/main" id="{F355A603-5ECD-4119-AE06-B6951021CFD0}"/>
              </a:ext>
            </a:extLst>
          </p:cNvPr>
          <p:cNvSpPr/>
          <p:nvPr/>
        </p:nvSpPr>
        <p:spPr>
          <a:xfrm>
            <a:off x="8497174" y="4099166"/>
            <a:ext cx="2090637" cy="369332"/>
          </a:xfrm>
          <a:prstGeom prst="rect">
            <a:avLst/>
          </a:prstGeom>
        </p:spPr>
        <p:txBody>
          <a:bodyPr wrap="none">
            <a:spAutoFit/>
          </a:bodyPr>
          <a:lstStyle/>
          <a:p>
            <a:r>
              <a:rPr lang="es-CO" dirty="0"/>
              <a:t>$   115,055,521,636 </a:t>
            </a:r>
          </a:p>
        </p:txBody>
      </p:sp>
      <p:sp>
        <p:nvSpPr>
          <p:cNvPr id="18" name="CuadroTexto 17">
            <a:extLst>
              <a:ext uri="{FF2B5EF4-FFF2-40B4-BE49-F238E27FC236}">
                <a16:creationId xmlns:a16="http://schemas.microsoft.com/office/drawing/2014/main" id="{D1A12439-C19F-4DFB-8CB4-8DC3A1C0DBBD}"/>
              </a:ext>
            </a:extLst>
          </p:cNvPr>
          <p:cNvSpPr txBox="1"/>
          <p:nvPr/>
        </p:nvSpPr>
        <p:spPr>
          <a:xfrm>
            <a:off x="2175930" y="891574"/>
            <a:ext cx="7270115" cy="1077218"/>
          </a:xfrm>
          <a:prstGeom prst="rect">
            <a:avLst/>
          </a:prstGeom>
          <a:noFill/>
        </p:spPr>
        <p:txBody>
          <a:bodyPr wrap="square" rtlCol="0">
            <a:spAutoFit/>
          </a:bodyPr>
          <a:lstStyle/>
          <a:p>
            <a:pPr algn="ctr"/>
            <a:r>
              <a:rPr lang="es-CO" sz="3200" b="1" dirty="0">
                <a:solidFill>
                  <a:schemeClr val="tx2"/>
                </a:solidFill>
              </a:rPr>
              <a:t>Expectativa Productividad Sociedades Activas </a:t>
            </a:r>
          </a:p>
        </p:txBody>
      </p:sp>
      <p:sp>
        <p:nvSpPr>
          <p:cNvPr id="16" name="Rectángulo 15">
            <a:extLst>
              <a:ext uri="{FF2B5EF4-FFF2-40B4-BE49-F238E27FC236}">
                <a16:creationId xmlns:a16="http://schemas.microsoft.com/office/drawing/2014/main" id="{7AA1CDC6-CD9A-495A-AB42-0357D5B874A3}"/>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0" name="CuadroTexto 19">
            <a:extLst>
              <a:ext uri="{FF2B5EF4-FFF2-40B4-BE49-F238E27FC236}">
                <a16:creationId xmlns:a16="http://schemas.microsoft.com/office/drawing/2014/main" id="{3B9C5818-2B2F-4E31-8106-D9F5D3E71447}"/>
              </a:ext>
            </a:extLst>
          </p:cNvPr>
          <p:cNvSpPr txBox="1"/>
          <p:nvPr/>
        </p:nvSpPr>
        <p:spPr>
          <a:xfrm>
            <a:off x="8448673" y="6520419"/>
            <a:ext cx="3730623"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Sociedades</a:t>
            </a:r>
          </a:p>
        </p:txBody>
      </p:sp>
    </p:spTree>
    <p:extLst>
      <p:ext uri="{BB962C8B-B14F-4D97-AF65-F5344CB8AC3E}">
        <p14:creationId xmlns:p14="http://schemas.microsoft.com/office/powerpoint/2010/main" val="27674851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5328227" y="392178"/>
            <a:ext cx="4974648" cy="646331"/>
          </a:xfrm>
          <a:prstGeom prst="rect">
            <a:avLst/>
          </a:prstGeom>
          <a:noFill/>
        </p:spPr>
        <p:txBody>
          <a:bodyPr wrap="square" rtlCol="0">
            <a:spAutoFit/>
          </a:bodyPr>
          <a:lstStyle/>
          <a:p>
            <a:pPr algn="r"/>
            <a:r>
              <a:rPr lang="es-ES" b="1" dirty="0">
                <a:solidFill>
                  <a:schemeClr val="bg1"/>
                </a:solidFill>
                <a:latin typeface="Lato Regular"/>
                <a:cs typeface="Lato Regular"/>
              </a:rPr>
              <a:t>INVENTARIO GERENCIA DE SOCIEDADES EN LIQUIDACION A 20 DE FEBRERO 2019</a:t>
            </a:r>
          </a:p>
        </p:txBody>
      </p:sp>
      <p:pic>
        <p:nvPicPr>
          <p:cNvPr id="35" name="Imagen 34">
            <a:extLst>
              <a:ext uri="{FF2B5EF4-FFF2-40B4-BE49-F238E27FC236}">
                <a16:creationId xmlns:a16="http://schemas.microsoft.com/office/drawing/2014/main" id="{369EEF09-A36B-4C3A-A7A7-62AB61E0C20C}"/>
              </a:ext>
            </a:extLst>
          </p:cNvPr>
          <p:cNvPicPr/>
          <p:nvPr/>
        </p:nvPicPr>
        <p:blipFill>
          <a:blip r:embed="rId3">
            <a:extLst>
              <a:ext uri="{28A0092B-C50C-407E-A947-70E740481C1C}">
                <a14:useLocalDpi xmlns:a14="http://schemas.microsoft.com/office/drawing/2010/main" val="0"/>
              </a:ext>
            </a:extLst>
          </a:blip>
          <a:stretch>
            <a:fillRect/>
          </a:stretch>
        </p:blipFill>
        <p:spPr>
          <a:xfrm>
            <a:off x="7093189" y="187089"/>
            <a:ext cx="4818593" cy="840813"/>
          </a:xfrm>
          <a:prstGeom prst="rect">
            <a:avLst/>
          </a:prstGeom>
        </p:spPr>
      </p:pic>
      <p:pic>
        <p:nvPicPr>
          <p:cNvPr id="36" name="Imagen 35">
            <a:extLst>
              <a:ext uri="{FF2B5EF4-FFF2-40B4-BE49-F238E27FC236}">
                <a16:creationId xmlns:a16="http://schemas.microsoft.com/office/drawing/2014/main" id="{F770F4C7-4044-460B-92DA-E391655EA8A4}"/>
              </a:ext>
            </a:extLst>
          </p:cNvPr>
          <p:cNvPicPr/>
          <p:nvPr/>
        </p:nvPicPr>
        <p:blipFill>
          <a:blip r:embed="rId4">
            <a:extLst>
              <a:ext uri="{28A0092B-C50C-407E-A947-70E740481C1C}">
                <a14:useLocalDpi xmlns:a14="http://schemas.microsoft.com/office/drawing/2010/main" val="0"/>
              </a:ext>
            </a:extLst>
          </a:blip>
          <a:stretch>
            <a:fillRect/>
          </a:stretch>
        </p:blipFill>
        <p:spPr>
          <a:xfrm>
            <a:off x="214983" y="187089"/>
            <a:ext cx="2007756" cy="861774"/>
          </a:xfrm>
          <a:prstGeom prst="rect">
            <a:avLst/>
          </a:prstGeom>
        </p:spPr>
      </p:pic>
      <p:sp>
        <p:nvSpPr>
          <p:cNvPr id="9" name="Elipse 8">
            <a:extLst>
              <a:ext uri="{FF2B5EF4-FFF2-40B4-BE49-F238E27FC236}">
                <a16:creationId xmlns:a16="http://schemas.microsoft.com/office/drawing/2014/main" id="{0A9F94B8-717C-45FC-8566-06DEF6D3166E}"/>
              </a:ext>
            </a:extLst>
          </p:cNvPr>
          <p:cNvSpPr/>
          <p:nvPr/>
        </p:nvSpPr>
        <p:spPr>
          <a:xfrm>
            <a:off x="1859679" y="2751279"/>
            <a:ext cx="2355634" cy="2309491"/>
          </a:xfrm>
          <a:prstGeom prst="ellipse">
            <a:avLst/>
          </a:prstGeom>
          <a:solidFill>
            <a:schemeClr val="accent1">
              <a:lumMod val="75000"/>
            </a:schemeClr>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400" b="1" dirty="0">
              <a:solidFill>
                <a:prstClr val="white"/>
              </a:solidFill>
              <a:effectLst>
                <a:outerShdw blurRad="38100" dist="38100" dir="2700000" algn="tl">
                  <a:srgbClr val="000000">
                    <a:alpha val="43137"/>
                  </a:srgbClr>
                </a:outerShdw>
              </a:effectLst>
            </a:endParaRPr>
          </a:p>
        </p:txBody>
      </p:sp>
      <p:sp>
        <p:nvSpPr>
          <p:cNvPr id="10" name="CuadroTexto 9">
            <a:extLst>
              <a:ext uri="{FF2B5EF4-FFF2-40B4-BE49-F238E27FC236}">
                <a16:creationId xmlns:a16="http://schemas.microsoft.com/office/drawing/2014/main" id="{654703DB-6F53-4C11-9FD9-117740767146}"/>
              </a:ext>
            </a:extLst>
          </p:cNvPr>
          <p:cNvSpPr txBox="1"/>
          <p:nvPr/>
        </p:nvSpPr>
        <p:spPr>
          <a:xfrm>
            <a:off x="1598430" y="3249918"/>
            <a:ext cx="3008054" cy="1107996"/>
          </a:xfrm>
          <a:prstGeom prst="rect">
            <a:avLst/>
          </a:prstGeom>
          <a:noFill/>
        </p:spPr>
        <p:txBody>
          <a:bodyPr wrap="square" rtlCol="0">
            <a:spAutoFit/>
          </a:bodyPr>
          <a:lstStyle/>
          <a:p>
            <a:pPr algn="ctr"/>
            <a:r>
              <a:rPr lang="es-CO" sz="6600" b="1" dirty="0">
                <a:solidFill>
                  <a:schemeClr val="accent1">
                    <a:lumMod val="20000"/>
                    <a:lumOff val="80000"/>
                  </a:schemeClr>
                </a:solidFill>
                <a:effectLst>
                  <a:outerShdw blurRad="38100" dist="38100" dir="2700000" algn="tl">
                    <a:srgbClr val="000000">
                      <a:alpha val="43137"/>
                    </a:srgbClr>
                  </a:outerShdw>
                </a:effectLst>
              </a:rPr>
              <a:t>1131</a:t>
            </a:r>
            <a:endParaRPr lang="es-CO" dirty="0">
              <a:effectLst>
                <a:outerShdw blurRad="38100" dist="38100" dir="2700000" algn="tl">
                  <a:srgbClr val="000000">
                    <a:alpha val="43137"/>
                  </a:srgbClr>
                </a:outerShdw>
              </a:effectLst>
            </a:endParaRPr>
          </a:p>
        </p:txBody>
      </p:sp>
      <p:sp>
        <p:nvSpPr>
          <p:cNvPr id="11" name="Rectángulo redondeado 9">
            <a:extLst>
              <a:ext uri="{FF2B5EF4-FFF2-40B4-BE49-F238E27FC236}">
                <a16:creationId xmlns:a16="http://schemas.microsoft.com/office/drawing/2014/main" id="{5CDB928D-E272-4829-A8D6-BB4D0DD7EA10}"/>
              </a:ext>
            </a:extLst>
          </p:cNvPr>
          <p:cNvSpPr/>
          <p:nvPr/>
        </p:nvSpPr>
        <p:spPr>
          <a:xfrm>
            <a:off x="4326310" y="1806443"/>
            <a:ext cx="2458527" cy="59522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a:t>Sociedades en liquidación con activos </a:t>
            </a:r>
          </a:p>
        </p:txBody>
      </p:sp>
      <p:sp>
        <p:nvSpPr>
          <p:cNvPr id="12" name="CuadroTexto 11">
            <a:extLst>
              <a:ext uri="{FF2B5EF4-FFF2-40B4-BE49-F238E27FC236}">
                <a16:creationId xmlns:a16="http://schemas.microsoft.com/office/drawing/2014/main" id="{FA9152FF-C9F3-49CE-A5AC-00CD48DA4AC8}"/>
              </a:ext>
            </a:extLst>
          </p:cNvPr>
          <p:cNvSpPr txBox="1"/>
          <p:nvPr/>
        </p:nvSpPr>
        <p:spPr>
          <a:xfrm>
            <a:off x="7003415" y="1758348"/>
            <a:ext cx="809837" cy="584775"/>
          </a:xfrm>
          <a:prstGeom prst="rect">
            <a:avLst/>
          </a:prstGeom>
          <a:noFill/>
        </p:spPr>
        <p:txBody>
          <a:bodyPr wrap="none" rtlCol="0">
            <a:spAutoFit/>
          </a:bodyPr>
          <a:lstStyle/>
          <a:p>
            <a:r>
              <a:rPr lang="es-CO" sz="3200" b="1" dirty="0"/>
              <a:t>225</a:t>
            </a:r>
          </a:p>
        </p:txBody>
      </p:sp>
      <p:sp>
        <p:nvSpPr>
          <p:cNvPr id="13" name="CuadroTexto 12">
            <a:extLst>
              <a:ext uri="{FF2B5EF4-FFF2-40B4-BE49-F238E27FC236}">
                <a16:creationId xmlns:a16="http://schemas.microsoft.com/office/drawing/2014/main" id="{49193856-9745-4697-8570-B5EB932AC909}"/>
              </a:ext>
            </a:extLst>
          </p:cNvPr>
          <p:cNvSpPr txBox="1"/>
          <p:nvPr/>
        </p:nvSpPr>
        <p:spPr>
          <a:xfrm>
            <a:off x="8207760" y="1253952"/>
            <a:ext cx="929917" cy="830997"/>
          </a:xfrm>
          <a:prstGeom prst="rect">
            <a:avLst/>
          </a:prstGeom>
          <a:noFill/>
        </p:spPr>
        <p:txBody>
          <a:bodyPr wrap="square" rtlCol="0">
            <a:spAutoFit/>
          </a:bodyPr>
          <a:lstStyle/>
          <a:p>
            <a:r>
              <a:rPr lang="es-CO" sz="2400" b="1" dirty="0"/>
              <a:t>107</a:t>
            </a:r>
            <a:r>
              <a:rPr lang="es-CO" sz="3200" b="1" dirty="0"/>
              <a:t> </a:t>
            </a:r>
          </a:p>
          <a:p>
            <a:r>
              <a:rPr lang="es-CO" sz="1600" b="1" dirty="0"/>
              <a:t>Extintas</a:t>
            </a:r>
            <a:endParaRPr lang="es-CO" sz="3200" b="1" dirty="0"/>
          </a:p>
        </p:txBody>
      </p:sp>
      <p:sp>
        <p:nvSpPr>
          <p:cNvPr id="14" name="Llaves 13">
            <a:extLst>
              <a:ext uri="{FF2B5EF4-FFF2-40B4-BE49-F238E27FC236}">
                <a16:creationId xmlns:a16="http://schemas.microsoft.com/office/drawing/2014/main" id="{E7B08B7F-0E2A-4E78-9A25-577076960F89}"/>
              </a:ext>
            </a:extLst>
          </p:cNvPr>
          <p:cNvSpPr/>
          <p:nvPr/>
        </p:nvSpPr>
        <p:spPr>
          <a:xfrm>
            <a:off x="7824744" y="1311862"/>
            <a:ext cx="336270" cy="1392077"/>
          </a:xfrm>
          <a:prstGeom prst="bracePair">
            <a:avLst/>
          </a:prstGeom>
          <a:ln>
            <a:solidFill>
              <a:srgbClr val="C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a:p>
        </p:txBody>
      </p:sp>
      <p:sp>
        <p:nvSpPr>
          <p:cNvPr id="15" name="CuadroTexto 14">
            <a:extLst>
              <a:ext uri="{FF2B5EF4-FFF2-40B4-BE49-F238E27FC236}">
                <a16:creationId xmlns:a16="http://schemas.microsoft.com/office/drawing/2014/main" id="{27C816B7-5153-4808-BC3D-A5E9FFFA2FDB}"/>
              </a:ext>
            </a:extLst>
          </p:cNvPr>
          <p:cNvSpPr txBox="1"/>
          <p:nvPr/>
        </p:nvSpPr>
        <p:spPr>
          <a:xfrm>
            <a:off x="8207760" y="1872942"/>
            <a:ext cx="1145786" cy="830997"/>
          </a:xfrm>
          <a:prstGeom prst="rect">
            <a:avLst/>
          </a:prstGeom>
          <a:noFill/>
        </p:spPr>
        <p:txBody>
          <a:bodyPr wrap="square" rtlCol="0">
            <a:spAutoFit/>
          </a:bodyPr>
          <a:lstStyle/>
          <a:p>
            <a:r>
              <a:rPr lang="es-CO" sz="2400" b="1" dirty="0"/>
              <a:t>118</a:t>
            </a:r>
            <a:r>
              <a:rPr lang="es-CO" sz="3200" b="1" dirty="0"/>
              <a:t> </a:t>
            </a:r>
          </a:p>
          <a:p>
            <a:r>
              <a:rPr lang="es-CO" sz="1600" b="1" dirty="0"/>
              <a:t>En proceso</a:t>
            </a:r>
            <a:endParaRPr lang="es-CO" sz="3200" b="1" dirty="0"/>
          </a:p>
        </p:txBody>
      </p:sp>
      <p:sp>
        <p:nvSpPr>
          <p:cNvPr id="16" name="Rectángulo redondeado 9">
            <a:extLst>
              <a:ext uri="{FF2B5EF4-FFF2-40B4-BE49-F238E27FC236}">
                <a16:creationId xmlns:a16="http://schemas.microsoft.com/office/drawing/2014/main" id="{A9EE48D5-5648-4352-ADD9-8E31DCD5BA53}"/>
              </a:ext>
            </a:extLst>
          </p:cNvPr>
          <p:cNvSpPr/>
          <p:nvPr/>
        </p:nvSpPr>
        <p:spPr>
          <a:xfrm>
            <a:off x="4401436" y="3605504"/>
            <a:ext cx="2458527" cy="59522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a:t>Sociedades de papel sin activos</a:t>
            </a:r>
          </a:p>
        </p:txBody>
      </p:sp>
      <p:sp>
        <p:nvSpPr>
          <p:cNvPr id="17" name="CuadroTexto 16">
            <a:extLst>
              <a:ext uri="{FF2B5EF4-FFF2-40B4-BE49-F238E27FC236}">
                <a16:creationId xmlns:a16="http://schemas.microsoft.com/office/drawing/2014/main" id="{5374DCDB-FE6A-4ADE-B3C2-9C28876D4802}"/>
              </a:ext>
            </a:extLst>
          </p:cNvPr>
          <p:cNvSpPr txBox="1"/>
          <p:nvPr/>
        </p:nvSpPr>
        <p:spPr>
          <a:xfrm>
            <a:off x="7078541" y="3557409"/>
            <a:ext cx="809837" cy="584775"/>
          </a:xfrm>
          <a:prstGeom prst="rect">
            <a:avLst/>
          </a:prstGeom>
          <a:noFill/>
        </p:spPr>
        <p:txBody>
          <a:bodyPr wrap="none" rtlCol="0">
            <a:spAutoFit/>
          </a:bodyPr>
          <a:lstStyle/>
          <a:p>
            <a:r>
              <a:rPr lang="es-CO" sz="3200" b="1" dirty="0"/>
              <a:t>571</a:t>
            </a:r>
          </a:p>
        </p:txBody>
      </p:sp>
      <p:sp>
        <p:nvSpPr>
          <p:cNvPr id="18" name="CuadroTexto 17">
            <a:extLst>
              <a:ext uri="{FF2B5EF4-FFF2-40B4-BE49-F238E27FC236}">
                <a16:creationId xmlns:a16="http://schemas.microsoft.com/office/drawing/2014/main" id="{E1BB64C7-B1FD-4583-8F77-DE5F1001D228}"/>
              </a:ext>
            </a:extLst>
          </p:cNvPr>
          <p:cNvSpPr txBox="1"/>
          <p:nvPr/>
        </p:nvSpPr>
        <p:spPr>
          <a:xfrm>
            <a:off x="8233006" y="3076188"/>
            <a:ext cx="929917" cy="707886"/>
          </a:xfrm>
          <a:prstGeom prst="rect">
            <a:avLst/>
          </a:prstGeom>
          <a:noFill/>
        </p:spPr>
        <p:txBody>
          <a:bodyPr wrap="square" rtlCol="0">
            <a:spAutoFit/>
          </a:bodyPr>
          <a:lstStyle/>
          <a:p>
            <a:r>
              <a:rPr lang="es-CO" sz="2400" b="1" dirty="0"/>
              <a:t>151</a:t>
            </a:r>
            <a:endParaRPr lang="es-CO" sz="3200" b="1" dirty="0"/>
          </a:p>
          <a:p>
            <a:r>
              <a:rPr lang="es-CO" sz="1600" b="1" dirty="0"/>
              <a:t>Extintas</a:t>
            </a:r>
            <a:endParaRPr lang="es-CO" sz="3200" b="1" dirty="0"/>
          </a:p>
        </p:txBody>
      </p:sp>
      <p:sp>
        <p:nvSpPr>
          <p:cNvPr id="19" name="Llaves 18">
            <a:extLst>
              <a:ext uri="{FF2B5EF4-FFF2-40B4-BE49-F238E27FC236}">
                <a16:creationId xmlns:a16="http://schemas.microsoft.com/office/drawing/2014/main" id="{215DAF86-9EE0-4683-9EE9-89566F53B921}"/>
              </a:ext>
            </a:extLst>
          </p:cNvPr>
          <p:cNvSpPr/>
          <p:nvPr/>
        </p:nvSpPr>
        <p:spPr>
          <a:xfrm>
            <a:off x="7843308" y="3110923"/>
            <a:ext cx="336270" cy="1392077"/>
          </a:xfrm>
          <a:prstGeom prst="bracePair">
            <a:avLst/>
          </a:prstGeom>
          <a:ln>
            <a:solidFill>
              <a:srgbClr val="C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a:p>
        </p:txBody>
      </p:sp>
      <p:sp>
        <p:nvSpPr>
          <p:cNvPr id="20" name="CuadroTexto 19">
            <a:extLst>
              <a:ext uri="{FF2B5EF4-FFF2-40B4-BE49-F238E27FC236}">
                <a16:creationId xmlns:a16="http://schemas.microsoft.com/office/drawing/2014/main" id="{556E0C1F-FE78-4C92-9666-728EFAEB9F9C}"/>
              </a:ext>
            </a:extLst>
          </p:cNvPr>
          <p:cNvSpPr txBox="1"/>
          <p:nvPr/>
        </p:nvSpPr>
        <p:spPr>
          <a:xfrm>
            <a:off x="8248589" y="3803916"/>
            <a:ext cx="1145786" cy="707886"/>
          </a:xfrm>
          <a:prstGeom prst="rect">
            <a:avLst/>
          </a:prstGeom>
          <a:noFill/>
        </p:spPr>
        <p:txBody>
          <a:bodyPr wrap="square" rtlCol="0">
            <a:spAutoFit/>
          </a:bodyPr>
          <a:lstStyle/>
          <a:p>
            <a:r>
              <a:rPr lang="es-CO" sz="2400" b="1" dirty="0"/>
              <a:t>420</a:t>
            </a:r>
            <a:endParaRPr lang="es-CO" sz="3200" b="1" dirty="0"/>
          </a:p>
          <a:p>
            <a:r>
              <a:rPr lang="es-CO" sz="1600" b="1" dirty="0"/>
              <a:t>En proceso </a:t>
            </a:r>
            <a:endParaRPr lang="es-CO" sz="3200" b="1" dirty="0"/>
          </a:p>
        </p:txBody>
      </p:sp>
      <p:sp>
        <p:nvSpPr>
          <p:cNvPr id="21" name="Rectángulo redondeado 9">
            <a:extLst>
              <a:ext uri="{FF2B5EF4-FFF2-40B4-BE49-F238E27FC236}">
                <a16:creationId xmlns:a16="http://schemas.microsoft.com/office/drawing/2014/main" id="{E020C68D-68EE-4D80-AF8A-FDBD9353F07E}"/>
              </a:ext>
            </a:extLst>
          </p:cNvPr>
          <p:cNvSpPr/>
          <p:nvPr/>
        </p:nvSpPr>
        <p:spPr>
          <a:xfrm>
            <a:off x="4401436" y="5237962"/>
            <a:ext cx="2458527" cy="59522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a:t>Establecimientos de comercio de papel</a:t>
            </a:r>
          </a:p>
        </p:txBody>
      </p:sp>
      <p:sp>
        <p:nvSpPr>
          <p:cNvPr id="22" name="CuadroTexto 21">
            <a:extLst>
              <a:ext uri="{FF2B5EF4-FFF2-40B4-BE49-F238E27FC236}">
                <a16:creationId xmlns:a16="http://schemas.microsoft.com/office/drawing/2014/main" id="{569CF3D2-2EAF-472C-83DE-95879BE3CE2C}"/>
              </a:ext>
            </a:extLst>
          </p:cNvPr>
          <p:cNvSpPr txBox="1"/>
          <p:nvPr/>
        </p:nvSpPr>
        <p:spPr>
          <a:xfrm>
            <a:off x="7078541" y="5189867"/>
            <a:ext cx="809837" cy="584775"/>
          </a:xfrm>
          <a:prstGeom prst="rect">
            <a:avLst/>
          </a:prstGeom>
          <a:noFill/>
        </p:spPr>
        <p:txBody>
          <a:bodyPr wrap="none" rtlCol="0">
            <a:spAutoFit/>
          </a:bodyPr>
          <a:lstStyle/>
          <a:p>
            <a:r>
              <a:rPr lang="es-CO" sz="3200" b="1" dirty="0"/>
              <a:t>335</a:t>
            </a:r>
          </a:p>
        </p:txBody>
      </p:sp>
      <p:sp>
        <p:nvSpPr>
          <p:cNvPr id="23" name="CuadroTexto 22">
            <a:extLst>
              <a:ext uri="{FF2B5EF4-FFF2-40B4-BE49-F238E27FC236}">
                <a16:creationId xmlns:a16="http://schemas.microsoft.com/office/drawing/2014/main" id="{A67A1378-F5E4-4934-AA0E-398599F4083C}"/>
              </a:ext>
            </a:extLst>
          </p:cNvPr>
          <p:cNvSpPr txBox="1"/>
          <p:nvPr/>
        </p:nvSpPr>
        <p:spPr>
          <a:xfrm>
            <a:off x="8248589" y="4707187"/>
            <a:ext cx="929917" cy="707886"/>
          </a:xfrm>
          <a:prstGeom prst="rect">
            <a:avLst/>
          </a:prstGeom>
          <a:noFill/>
        </p:spPr>
        <p:txBody>
          <a:bodyPr wrap="square" rtlCol="0">
            <a:spAutoFit/>
          </a:bodyPr>
          <a:lstStyle/>
          <a:p>
            <a:r>
              <a:rPr lang="es-CO" sz="2400" b="1" dirty="0"/>
              <a:t>7</a:t>
            </a:r>
          </a:p>
          <a:p>
            <a:r>
              <a:rPr lang="es-CO" sz="1600" b="1" dirty="0"/>
              <a:t>Extintas</a:t>
            </a:r>
            <a:endParaRPr lang="es-CO" sz="3200" b="1" dirty="0"/>
          </a:p>
        </p:txBody>
      </p:sp>
      <p:sp>
        <p:nvSpPr>
          <p:cNvPr id="24" name="Llaves 23">
            <a:extLst>
              <a:ext uri="{FF2B5EF4-FFF2-40B4-BE49-F238E27FC236}">
                <a16:creationId xmlns:a16="http://schemas.microsoft.com/office/drawing/2014/main" id="{F309A608-32D5-4D64-B765-E4CA64AF54B3}"/>
              </a:ext>
            </a:extLst>
          </p:cNvPr>
          <p:cNvSpPr/>
          <p:nvPr/>
        </p:nvSpPr>
        <p:spPr>
          <a:xfrm>
            <a:off x="7843308" y="4743381"/>
            <a:ext cx="336270" cy="1392077"/>
          </a:xfrm>
          <a:prstGeom prst="bracePair">
            <a:avLst/>
          </a:prstGeom>
          <a:ln>
            <a:solidFill>
              <a:srgbClr val="C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a:p>
        </p:txBody>
      </p:sp>
      <p:sp>
        <p:nvSpPr>
          <p:cNvPr id="25" name="CuadroTexto 24">
            <a:extLst>
              <a:ext uri="{FF2B5EF4-FFF2-40B4-BE49-F238E27FC236}">
                <a16:creationId xmlns:a16="http://schemas.microsoft.com/office/drawing/2014/main" id="{EF0B4798-0DDE-4A66-9BF5-EC37E9A37548}"/>
              </a:ext>
            </a:extLst>
          </p:cNvPr>
          <p:cNvSpPr txBox="1"/>
          <p:nvPr/>
        </p:nvSpPr>
        <p:spPr>
          <a:xfrm>
            <a:off x="8192109" y="5434915"/>
            <a:ext cx="1145786" cy="707886"/>
          </a:xfrm>
          <a:prstGeom prst="rect">
            <a:avLst/>
          </a:prstGeom>
          <a:noFill/>
        </p:spPr>
        <p:txBody>
          <a:bodyPr wrap="square" rtlCol="0">
            <a:spAutoFit/>
          </a:bodyPr>
          <a:lstStyle/>
          <a:p>
            <a:r>
              <a:rPr lang="es-CO" sz="2400" b="1" dirty="0"/>
              <a:t>328</a:t>
            </a:r>
            <a:endParaRPr lang="es-CO" sz="3200" b="1" dirty="0"/>
          </a:p>
          <a:p>
            <a:r>
              <a:rPr lang="es-CO" sz="1600" b="1" dirty="0"/>
              <a:t>En proceso</a:t>
            </a:r>
            <a:endParaRPr lang="es-CO" sz="3200" b="1" dirty="0"/>
          </a:p>
        </p:txBody>
      </p:sp>
      <p:sp>
        <p:nvSpPr>
          <p:cNvPr id="27" name="CuadroTexto 26">
            <a:extLst>
              <a:ext uri="{FF2B5EF4-FFF2-40B4-BE49-F238E27FC236}">
                <a16:creationId xmlns:a16="http://schemas.microsoft.com/office/drawing/2014/main" id="{50DF6999-6B16-4669-BAF0-958B7EE2113B}"/>
              </a:ext>
            </a:extLst>
          </p:cNvPr>
          <p:cNvSpPr txBox="1"/>
          <p:nvPr/>
        </p:nvSpPr>
        <p:spPr>
          <a:xfrm>
            <a:off x="259964" y="1205246"/>
            <a:ext cx="6833225" cy="369332"/>
          </a:xfrm>
          <a:prstGeom prst="rect">
            <a:avLst/>
          </a:prstGeom>
          <a:solidFill>
            <a:srgbClr val="002060"/>
          </a:solidFill>
        </p:spPr>
        <p:txBody>
          <a:bodyPr wrap="square" rtlCol="0">
            <a:spAutoFit/>
          </a:bodyPr>
          <a:lstStyle/>
          <a:p>
            <a:pPr marL="457200" indent="-457200">
              <a:buFont typeface="+mj-lt"/>
              <a:buAutoNum type="arabicPeriod"/>
            </a:pPr>
            <a:r>
              <a:rPr lang="es-CO" b="1" dirty="0">
                <a:solidFill>
                  <a:schemeClr val="bg1"/>
                </a:solidFill>
              </a:rPr>
              <a:t>INVENTARIO SOCIEDADES EN LIQUIDACION</a:t>
            </a:r>
          </a:p>
        </p:txBody>
      </p:sp>
      <p:sp>
        <p:nvSpPr>
          <p:cNvPr id="26" name="Rectángulo 25">
            <a:extLst>
              <a:ext uri="{FF2B5EF4-FFF2-40B4-BE49-F238E27FC236}">
                <a16:creationId xmlns:a16="http://schemas.microsoft.com/office/drawing/2014/main" id="{9C6E2682-EE15-4141-9D19-0C759689269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8" name="CuadroTexto 27">
            <a:extLst>
              <a:ext uri="{FF2B5EF4-FFF2-40B4-BE49-F238E27FC236}">
                <a16:creationId xmlns:a16="http://schemas.microsoft.com/office/drawing/2014/main" id="{3AE32DD7-F01B-457B-8803-AC19579D040B}"/>
              </a:ext>
            </a:extLst>
          </p:cNvPr>
          <p:cNvSpPr txBox="1"/>
          <p:nvPr/>
        </p:nvSpPr>
        <p:spPr>
          <a:xfrm>
            <a:off x="8448673" y="6520419"/>
            <a:ext cx="3730623"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Sociedades</a:t>
            </a:r>
          </a:p>
        </p:txBody>
      </p:sp>
    </p:spTree>
    <p:extLst>
      <p:ext uri="{BB962C8B-B14F-4D97-AF65-F5344CB8AC3E}">
        <p14:creationId xmlns:p14="http://schemas.microsoft.com/office/powerpoint/2010/main" val="5385598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8A33D61C-714E-4FB9-89CB-09FD9CEE56C0}"/>
              </a:ext>
            </a:extLst>
          </p:cNvPr>
          <p:cNvPicPr/>
          <p:nvPr/>
        </p:nvPicPr>
        <p:blipFill>
          <a:blip r:embed="rId2">
            <a:extLst>
              <a:ext uri="{28A0092B-C50C-407E-A947-70E740481C1C}">
                <a14:useLocalDpi xmlns:a14="http://schemas.microsoft.com/office/drawing/2010/main" val="0"/>
              </a:ext>
            </a:extLst>
          </a:blip>
          <a:stretch>
            <a:fillRect/>
          </a:stretch>
        </p:blipFill>
        <p:spPr>
          <a:xfrm>
            <a:off x="7096982" y="-37119"/>
            <a:ext cx="4818593" cy="840813"/>
          </a:xfrm>
          <a:prstGeom prst="rect">
            <a:avLst/>
          </a:prstGeom>
        </p:spPr>
      </p:pic>
      <p:pic>
        <p:nvPicPr>
          <p:cNvPr id="12" name="Imagen 11">
            <a:extLst>
              <a:ext uri="{FF2B5EF4-FFF2-40B4-BE49-F238E27FC236}">
                <a16:creationId xmlns:a16="http://schemas.microsoft.com/office/drawing/2014/main" id="{2B0D03CC-04D7-4246-8789-72DF42AD4A96}"/>
              </a:ext>
            </a:extLst>
          </p:cNvPr>
          <p:cNvPicPr/>
          <p:nvPr/>
        </p:nvPicPr>
        <p:blipFill>
          <a:blip r:embed="rId3">
            <a:extLst>
              <a:ext uri="{28A0092B-C50C-407E-A947-70E740481C1C}">
                <a14:useLocalDpi xmlns:a14="http://schemas.microsoft.com/office/drawing/2010/main" val="0"/>
              </a:ext>
            </a:extLst>
          </a:blip>
          <a:stretch>
            <a:fillRect/>
          </a:stretch>
        </p:blipFill>
        <p:spPr>
          <a:xfrm>
            <a:off x="235825" y="126689"/>
            <a:ext cx="2007756" cy="861774"/>
          </a:xfrm>
          <a:prstGeom prst="rect">
            <a:avLst/>
          </a:prstGeom>
        </p:spPr>
      </p:pic>
      <p:sp>
        <p:nvSpPr>
          <p:cNvPr id="16" name="CuadroTexto 15">
            <a:extLst>
              <a:ext uri="{FF2B5EF4-FFF2-40B4-BE49-F238E27FC236}">
                <a16:creationId xmlns:a16="http://schemas.microsoft.com/office/drawing/2014/main" id="{1CE12D16-BAEF-405C-A7FF-1A2CD9FE25B4}"/>
              </a:ext>
            </a:extLst>
          </p:cNvPr>
          <p:cNvSpPr txBox="1"/>
          <p:nvPr/>
        </p:nvSpPr>
        <p:spPr>
          <a:xfrm>
            <a:off x="641023" y="1122115"/>
            <a:ext cx="11114467" cy="369332"/>
          </a:xfrm>
          <a:prstGeom prst="rect">
            <a:avLst/>
          </a:prstGeom>
          <a:solidFill>
            <a:srgbClr val="002060"/>
          </a:solidFill>
        </p:spPr>
        <p:txBody>
          <a:bodyPr wrap="square" rtlCol="0">
            <a:spAutoFit/>
          </a:bodyPr>
          <a:lstStyle/>
          <a:p>
            <a:r>
              <a:rPr lang="es-CO" b="1" dirty="0">
                <a:solidFill>
                  <a:schemeClr val="bg1"/>
                </a:solidFill>
              </a:rPr>
              <a:t> GENERALIDADES</a:t>
            </a:r>
          </a:p>
        </p:txBody>
      </p:sp>
      <p:sp>
        <p:nvSpPr>
          <p:cNvPr id="2" name="Rectángulo 1">
            <a:extLst>
              <a:ext uri="{FF2B5EF4-FFF2-40B4-BE49-F238E27FC236}">
                <a16:creationId xmlns:a16="http://schemas.microsoft.com/office/drawing/2014/main" id="{B4C43F49-5C3D-47D5-9AFF-A5B87D20B179}"/>
              </a:ext>
            </a:extLst>
          </p:cNvPr>
          <p:cNvSpPr/>
          <p:nvPr/>
        </p:nvSpPr>
        <p:spPr>
          <a:xfrm>
            <a:off x="339365" y="1491447"/>
            <a:ext cx="11576210" cy="5632311"/>
          </a:xfrm>
          <a:prstGeom prst="rect">
            <a:avLst/>
          </a:prstGeom>
        </p:spPr>
        <p:txBody>
          <a:bodyPr wrap="square">
            <a:spAutoFit/>
          </a:bodyPr>
          <a:lstStyle/>
          <a:p>
            <a:pPr marL="285750" indent="-285750" algn="just">
              <a:buFont typeface="Wingdings" panose="05000000000000000000" pitchFamily="2" charset="2"/>
              <a:buChar char="Ø"/>
            </a:pPr>
            <a:r>
              <a:rPr lang="es-CO" dirty="0">
                <a:solidFill>
                  <a:srgbClr val="203864"/>
                </a:solidFill>
                <a:cs typeface="Times New Roman" panose="02020603050405020304" pitchFamily="18" charset="0"/>
              </a:rPr>
              <a:t>La sociedades en liquidación no generan productividad teniendo en cuenta que no desarrollan su objeto social, por lo cual los ingresos que se produzcan por concepto de arrendamientos de los activos son utilizados para el desarrollo del proceso liquidatorio. (gastos de administración, honorarios </a:t>
            </a:r>
            <a:r>
              <a:rPr lang="es-CO" dirty="0" err="1">
                <a:solidFill>
                  <a:srgbClr val="203864"/>
                </a:solidFill>
                <a:cs typeface="Times New Roman" panose="02020603050405020304" pitchFamily="18" charset="0"/>
              </a:rPr>
              <a:t>etc</a:t>
            </a:r>
            <a:r>
              <a:rPr lang="es-CO" dirty="0">
                <a:solidFill>
                  <a:srgbClr val="203864"/>
                </a:solidFill>
                <a:cs typeface="Times New Roman" panose="02020603050405020304" pitchFamily="18" charset="0"/>
              </a:rPr>
              <a:t>).</a:t>
            </a:r>
          </a:p>
          <a:p>
            <a:pPr marL="285750" indent="-285750" algn="just">
              <a:buFont typeface="Wingdings" panose="05000000000000000000" pitchFamily="2" charset="2"/>
              <a:buChar char="Ø"/>
            </a:pPr>
            <a:endParaRPr lang="es-CO" dirty="0">
              <a:solidFill>
                <a:srgbClr val="203864"/>
              </a:solidFill>
              <a:cs typeface="Times New Roman" panose="02020603050405020304" pitchFamily="18" charset="0"/>
            </a:endParaRPr>
          </a:p>
          <a:p>
            <a:pPr marL="285750" indent="-285750" algn="just">
              <a:buFont typeface="Wingdings" panose="05000000000000000000" pitchFamily="2" charset="2"/>
              <a:buChar char="Ø"/>
            </a:pPr>
            <a:r>
              <a:rPr lang="es-CO" dirty="0">
                <a:solidFill>
                  <a:srgbClr val="203864"/>
                </a:solidFill>
                <a:cs typeface="Times New Roman" panose="02020603050405020304" pitchFamily="18" charset="0"/>
              </a:rPr>
              <a:t>Los activos de las sociedades en liquidación son la prenda general de los acreedores por lo cual, con los recursos producto de la venta de activos se cubre el pasivo reconocido y en el evento que se produzcan remanentes estos se entregan al FRISCO como único socio en el caso de las Sociedades extintas.</a:t>
            </a:r>
          </a:p>
          <a:p>
            <a:pPr marL="285750" indent="-285750" algn="just">
              <a:buFont typeface="Wingdings" panose="05000000000000000000" pitchFamily="2" charset="2"/>
              <a:buChar char="Ø"/>
            </a:pPr>
            <a:endParaRPr lang="es-CO" dirty="0">
              <a:solidFill>
                <a:srgbClr val="203864"/>
              </a:solidFill>
              <a:cs typeface="Times New Roman" panose="02020603050405020304" pitchFamily="18" charset="0"/>
            </a:endParaRPr>
          </a:p>
          <a:p>
            <a:pPr marL="285750" indent="-285750" algn="just">
              <a:buFont typeface="Wingdings" panose="05000000000000000000" pitchFamily="2" charset="2"/>
              <a:buChar char="Ø"/>
            </a:pPr>
            <a:r>
              <a:rPr lang="es-CO" dirty="0">
                <a:solidFill>
                  <a:srgbClr val="203864"/>
                </a:solidFill>
                <a:cs typeface="Times New Roman" panose="02020603050405020304" pitchFamily="18" charset="0"/>
              </a:rPr>
              <a:t>El cierre de la liquidación de sociedades en proceso de extinción de dominio no está contemplada de manera explícita dentro de la modificación a la Ley 1708 de 2014 por lo cual a la fecha no es posible el cierre definitivo de este tipo de sociedades y establecimientos de comercio. </a:t>
            </a:r>
          </a:p>
          <a:p>
            <a:pPr marL="285750" indent="-285750" algn="just">
              <a:buFont typeface="Wingdings" panose="05000000000000000000" pitchFamily="2" charset="2"/>
              <a:buChar char="Ø"/>
            </a:pPr>
            <a:endParaRPr lang="es-CO" dirty="0">
              <a:solidFill>
                <a:srgbClr val="203864"/>
              </a:solidFill>
              <a:cs typeface="Times New Roman" panose="02020603050405020304" pitchFamily="18" charset="0"/>
            </a:endParaRPr>
          </a:p>
          <a:p>
            <a:pPr marL="285750" indent="-285750" algn="just">
              <a:buFont typeface="Wingdings" panose="05000000000000000000" pitchFamily="2" charset="2"/>
              <a:buChar char="Ø"/>
            </a:pPr>
            <a:r>
              <a:rPr lang="es-CO" dirty="0">
                <a:solidFill>
                  <a:srgbClr val="203864"/>
                </a:solidFill>
                <a:cs typeface="Times New Roman" panose="02020603050405020304" pitchFamily="18" charset="0"/>
              </a:rPr>
              <a:t>La Gerencia de sociedades en liquidación cuenta dentro de su inventario de administración con sociedades y establecimientos de comercio de “papel” los cuales no generan productividad sino que por el contrario generan gastos de administración sin que cuenten con recursos para su pago.</a:t>
            </a:r>
          </a:p>
          <a:p>
            <a:pPr marL="285750" indent="-285750" algn="just">
              <a:buFont typeface="Wingdings" panose="05000000000000000000" pitchFamily="2" charset="2"/>
              <a:buChar char="Ø"/>
            </a:pPr>
            <a:endParaRPr lang="es-CO" dirty="0">
              <a:solidFill>
                <a:srgbClr val="203864"/>
              </a:solidFill>
              <a:cs typeface="Times New Roman" panose="02020603050405020304" pitchFamily="18" charset="0"/>
            </a:endParaRPr>
          </a:p>
          <a:p>
            <a:pPr marL="285750" indent="-285750" algn="just">
              <a:buFont typeface="Wingdings" panose="05000000000000000000" pitchFamily="2" charset="2"/>
              <a:buChar char="Ø"/>
            </a:pPr>
            <a:r>
              <a:rPr lang="es-CO" dirty="0">
                <a:solidFill>
                  <a:srgbClr val="203864"/>
                </a:solidFill>
                <a:cs typeface="Times New Roman" panose="02020603050405020304" pitchFamily="18" charset="0"/>
              </a:rPr>
              <a:t>Existen procesos establecidos para la liquidación de las sociedades, su monitoreo y control de depositarios, los procesos </a:t>
            </a:r>
            <a:r>
              <a:rPr lang="es-CO" dirty="0" err="1">
                <a:solidFill>
                  <a:srgbClr val="203864"/>
                </a:solidFill>
                <a:cs typeface="Times New Roman" panose="02020603050405020304" pitchFamily="18" charset="0"/>
              </a:rPr>
              <a:t>liquidatorios</a:t>
            </a:r>
            <a:r>
              <a:rPr lang="es-CO" dirty="0">
                <a:solidFill>
                  <a:srgbClr val="203864"/>
                </a:solidFill>
                <a:cs typeface="Times New Roman" panose="02020603050405020304" pitchFamily="18" charset="0"/>
              </a:rPr>
              <a:t> manejan un plan de trabajo acorde con las etapas de liquidación. </a:t>
            </a:r>
          </a:p>
          <a:p>
            <a:pPr marL="285750" indent="-285750" algn="just">
              <a:buFont typeface="Wingdings" panose="05000000000000000000" pitchFamily="2" charset="2"/>
              <a:buChar char="Ø"/>
            </a:pPr>
            <a:endParaRPr lang="es-CO" dirty="0">
              <a:solidFill>
                <a:srgbClr val="203864"/>
              </a:solidFill>
              <a:cs typeface="Times New Roman" panose="02020603050405020304" pitchFamily="18" charset="0"/>
            </a:endParaRPr>
          </a:p>
          <a:p>
            <a:pPr algn="just"/>
            <a:endParaRPr lang="es-CO" dirty="0">
              <a:solidFill>
                <a:srgbClr val="203864"/>
              </a:solidFill>
              <a:cs typeface="Times New Roman" panose="02020603050405020304" pitchFamily="18" charset="0"/>
            </a:endParaRPr>
          </a:p>
        </p:txBody>
      </p:sp>
      <p:sp>
        <p:nvSpPr>
          <p:cNvPr id="6" name="Rectángulo 5">
            <a:extLst>
              <a:ext uri="{FF2B5EF4-FFF2-40B4-BE49-F238E27FC236}">
                <a16:creationId xmlns:a16="http://schemas.microsoft.com/office/drawing/2014/main" id="{A3047E75-8E8E-4C88-B32C-89DF41E65E1D}"/>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7" name="CuadroTexto 6">
            <a:extLst>
              <a:ext uri="{FF2B5EF4-FFF2-40B4-BE49-F238E27FC236}">
                <a16:creationId xmlns:a16="http://schemas.microsoft.com/office/drawing/2014/main" id="{2F43CE25-FCF9-4E60-B6E1-55585A813999}"/>
              </a:ext>
            </a:extLst>
          </p:cNvPr>
          <p:cNvSpPr txBox="1"/>
          <p:nvPr/>
        </p:nvSpPr>
        <p:spPr>
          <a:xfrm>
            <a:off x="8448673" y="6520419"/>
            <a:ext cx="3730623"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Sociedades</a:t>
            </a:r>
          </a:p>
        </p:txBody>
      </p:sp>
    </p:spTree>
    <p:extLst>
      <p:ext uri="{BB962C8B-B14F-4D97-AF65-F5344CB8AC3E}">
        <p14:creationId xmlns:p14="http://schemas.microsoft.com/office/powerpoint/2010/main" val="10621126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n 11">
            <a:extLst>
              <a:ext uri="{FF2B5EF4-FFF2-40B4-BE49-F238E27FC236}">
                <a16:creationId xmlns:a16="http://schemas.microsoft.com/office/drawing/2014/main" id="{23CF34AD-E01B-4412-AA92-6B729865E2E5}"/>
              </a:ext>
            </a:extLst>
          </p:cNvPr>
          <p:cNvPicPr/>
          <p:nvPr/>
        </p:nvPicPr>
        <p:blipFill>
          <a:blip r:embed="rId2">
            <a:extLst>
              <a:ext uri="{28A0092B-C50C-407E-A947-70E740481C1C}">
                <a14:useLocalDpi xmlns:a14="http://schemas.microsoft.com/office/drawing/2010/main" val="0"/>
              </a:ext>
            </a:extLst>
          </a:blip>
          <a:stretch>
            <a:fillRect/>
          </a:stretch>
        </p:blipFill>
        <p:spPr>
          <a:xfrm>
            <a:off x="7137582" y="35081"/>
            <a:ext cx="4818593" cy="840813"/>
          </a:xfrm>
          <a:prstGeom prst="rect">
            <a:avLst/>
          </a:prstGeom>
        </p:spPr>
      </p:pic>
      <p:pic>
        <p:nvPicPr>
          <p:cNvPr id="13" name="Imagen 12">
            <a:extLst>
              <a:ext uri="{FF2B5EF4-FFF2-40B4-BE49-F238E27FC236}">
                <a16:creationId xmlns:a16="http://schemas.microsoft.com/office/drawing/2014/main" id="{BF7C8DE7-926A-4CE0-856B-3C8D11164DB7}"/>
              </a:ext>
            </a:extLst>
          </p:cNvPr>
          <p:cNvPicPr/>
          <p:nvPr/>
        </p:nvPicPr>
        <p:blipFill>
          <a:blip r:embed="rId3">
            <a:extLst>
              <a:ext uri="{28A0092B-C50C-407E-A947-70E740481C1C}">
                <a14:useLocalDpi xmlns:a14="http://schemas.microsoft.com/office/drawing/2010/main" val="0"/>
              </a:ext>
            </a:extLst>
          </a:blip>
          <a:stretch>
            <a:fillRect/>
          </a:stretch>
        </p:blipFill>
        <p:spPr>
          <a:xfrm>
            <a:off x="235825" y="126689"/>
            <a:ext cx="2007756" cy="861774"/>
          </a:xfrm>
          <a:prstGeom prst="rect">
            <a:avLst/>
          </a:prstGeom>
        </p:spPr>
      </p:pic>
      <p:sp>
        <p:nvSpPr>
          <p:cNvPr id="17" name="CuadroTexto 16">
            <a:extLst>
              <a:ext uri="{FF2B5EF4-FFF2-40B4-BE49-F238E27FC236}">
                <a16:creationId xmlns:a16="http://schemas.microsoft.com/office/drawing/2014/main" id="{BB34EA47-29CA-4374-890A-A32F2842B4E1}"/>
              </a:ext>
            </a:extLst>
          </p:cNvPr>
          <p:cNvSpPr txBox="1"/>
          <p:nvPr/>
        </p:nvSpPr>
        <p:spPr>
          <a:xfrm>
            <a:off x="641023" y="1122115"/>
            <a:ext cx="11114467" cy="369332"/>
          </a:xfrm>
          <a:prstGeom prst="rect">
            <a:avLst/>
          </a:prstGeom>
          <a:solidFill>
            <a:srgbClr val="002060"/>
          </a:solidFill>
        </p:spPr>
        <p:txBody>
          <a:bodyPr wrap="square" rtlCol="0">
            <a:spAutoFit/>
          </a:bodyPr>
          <a:lstStyle/>
          <a:p>
            <a:pPr marL="342900" indent="-342900">
              <a:buFont typeface="+mj-lt"/>
              <a:buAutoNum type="arabicPeriod" startAt="2"/>
            </a:pPr>
            <a:r>
              <a:rPr lang="es-CO" b="1" dirty="0">
                <a:solidFill>
                  <a:schemeClr val="bg1"/>
                </a:solidFill>
              </a:rPr>
              <a:t>SOCIEDADES EN LIQUIDACION – VALOR PATRIMONIAL INVENTARIOS SOCIEDADES EN LIQUIDACION </a:t>
            </a:r>
          </a:p>
        </p:txBody>
      </p:sp>
      <p:graphicFrame>
        <p:nvGraphicFramePr>
          <p:cNvPr id="18" name="Gráfico 17">
            <a:extLst>
              <a:ext uri="{FF2B5EF4-FFF2-40B4-BE49-F238E27FC236}">
                <a16:creationId xmlns:a16="http://schemas.microsoft.com/office/drawing/2014/main" id="{E7BA855B-F954-40EC-9517-15911F91996B}"/>
              </a:ext>
            </a:extLst>
          </p:cNvPr>
          <p:cNvGraphicFramePr>
            <a:graphicFrameLocks/>
          </p:cNvGraphicFramePr>
          <p:nvPr>
            <p:extLst/>
          </p:nvPr>
        </p:nvGraphicFramePr>
        <p:xfrm>
          <a:off x="2243581" y="1737668"/>
          <a:ext cx="7909088" cy="4223208"/>
        </p:xfrm>
        <a:graphic>
          <a:graphicData uri="http://schemas.openxmlformats.org/drawingml/2006/chart">
            <c:chart xmlns:c="http://schemas.openxmlformats.org/drawingml/2006/chart" xmlns:r="http://schemas.openxmlformats.org/officeDocument/2006/relationships" r:id="rId4"/>
          </a:graphicData>
        </a:graphic>
      </p:graphicFrame>
      <p:sp>
        <p:nvSpPr>
          <p:cNvPr id="6" name="Rectángulo 5">
            <a:extLst>
              <a:ext uri="{FF2B5EF4-FFF2-40B4-BE49-F238E27FC236}">
                <a16:creationId xmlns:a16="http://schemas.microsoft.com/office/drawing/2014/main" id="{31F300EC-06B3-40AF-8A08-7A08DD206F73}"/>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7" name="CuadroTexto 6">
            <a:extLst>
              <a:ext uri="{FF2B5EF4-FFF2-40B4-BE49-F238E27FC236}">
                <a16:creationId xmlns:a16="http://schemas.microsoft.com/office/drawing/2014/main" id="{58B500D7-39AE-40E2-89DF-9C489C805654}"/>
              </a:ext>
            </a:extLst>
          </p:cNvPr>
          <p:cNvSpPr txBox="1"/>
          <p:nvPr/>
        </p:nvSpPr>
        <p:spPr>
          <a:xfrm>
            <a:off x="8448673" y="6520419"/>
            <a:ext cx="3730623"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Sociedades</a:t>
            </a:r>
          </a:p>
        </p:txBody>
      </p:sp>
    </p:spTree>
    <p:extLst>
      <p:ext uri="{BB962C8B-B14F-4D97-AF65-F5344CB8AC3E}">
        <p14:creationId xmlns:p14="http://schemas.microsoft.com/office/powerpoint/2010/main" val="290055236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n 11">
            <a:extLst>
              <a:ext uri="{FF2B5EF4-FFF2-40B4-BE49-F238E27FC236}">
                <a16:creationId xmlns:a16="http://schemas.microsoft.com/office/drawing/2014/main" id="{23CF34AD-E01B-4412-AA92-6B729865E2E5}"/>
              </a:ext>
            </a:extLst>
          </p:cNvPr>
          <p:cNvPicPr/>
          <p:nvPr/>
        </p:nvPicPr>
        <p:blipFill>
          <a:blip r:embed="rId2">
            <a:extLst>
              <a:ext uri="{28A0092B-C50C-407E-A947-70E740481C1C}">
                <a14:useLocalDpi xmlns:a14="http://schemas.microsoft.com/office/drawing/2010/main" val="0"/>
              </a:ext>
            </a:extLst>
          </a:blip>
          <a:stretch>
            <a:fillRect/>
          </a:stretch>
        </p:blipFill>
        <p:spPr>
          <a:xfrm>
            <a:off x="7137582" y="35081"/>
            <a:ext cx="4818593" cy="840813"/>
          </a:xfrm>
          <a:prstGeom prst="rect">
            <a:avLst/>
          </a:prstGeom>
        </p:spPr>
      </p:pic>
      <p:pic>
        <p:nvPicPr>
          <p:cNvPr id="13" name="Imagen 12">
            <a:extLst>
              <a:ext uri="{FF2B5EF4-FFF2-40B4-BE49-F238E27FC236}">
                <a16:creationId xmlns:a16="http://schemas.microsoft.com/office/drawing/2014/main" id="{BF7C8DE7-926A-4CE0-856B-3C8D11164DB7}"/>
              </a:ext>
            </a:extLst>
          </p:cNvPr>
          <p:cNvPicPr/>
          <p:nvPr/>
        </p:nvPicPr>
        <p:blipFill>
          <a:blip r:embed="rId3">
            <a:extLst>
              <a:ext uri="{28A0092B-C50C-407E-A947-70E740481C1C}">
                <a14:useLocalDpi xmlns:a14="http://schemas.microsoft.com/office/drawing/2010/main" val="0"/>
              </a:ext>
            </a:extLst>
          </a:blip>
          <a:stretch>
            <a:fillRect/>
          </a:stretch>
        </p:blipFill>
        <p:spPr>
          <a:xfrm>
            <a:off x="235825" y="126689"/>
            <a:ext cx="2007756" cy="861774"/>
          </a:xfrm>
          <a:prstGeom prst="rect">
            <a:avLst/>
          </a:prstGeom>
        </p:spPr>
      </p:pic>
      <p:sp>
        <p:nvSpPr>
          <p:cNvPr id="17" name="CuadroTexto 16">
            <a:extLst>
              <a:ext uri="{FF2B5EF4-FFF2-40B4-BE49-F238E27FC236}">
                <a16:creationId xmlns:a16="http://schemas.microsoft.com/office/drawing/2014/main" id="{BB34EA47-29CA-4374-890A-A32F2842B4E1}"/>
              </a:ext>
            </a:extLst>
          </p:cNvPr>
          <p:cNvSpPr txBox="1"/>
          <p:nvPr/>
        </p:nvSpPr>
        <p:spPr>
          <a:xfrm>
            <a:off x="641023" y="1122115"/>
            <a:ext cx="11114467" cy="369332"/>
          </a:xfrm>
          <a:prstGeom prst="rect">
            <a:avLst/>
          </a:prstGeom>
          <a:solidFill>
            <a:srgbClr val="002060"/>
          </a:solidFill>
        </p:spPr>
        <p:txBody>
          <a:bodyPr wrap="square" rtlCol="0">
            <a:spAutoFit/>
          </a:bodyPr>
          <a:lstStyle/>
          <a:p>
            <a:r>
              <a:rPr lang="es-CO" b="1" dirty="0">
                <a:solidFill>
                  <a:schemeClr val="bg1"/>
                </a:solidFill>
              </a:rPr>
              <a:t>3. SOCIEDADES EN LIQUIDACION – SOCIEDADES REPRESENTATIVAS</a:t>
            </a:r>
          </a:p>
        </p:txBody>
      </p:sp>
      <p:graphicFrame>
        <p:nvGraphicFramePr>
          <p:cNvPr id="15" name="Tabla 14">
            <a:extLst>
              <a:ext uri="{FF2B5EF4-FFF2-40B4-BE49-F238E27FC236}">
                <a16:creationId xmlns:a16="http://schemas.microsoft.com/office/drawing/2014/main" id="{3D7E5C05-B87F-46D0-AAB3-C060CFA32D52}"/>
              </a:ext>
            </a:extLst>
          </p:cNvPr>
          <p:cNvGraphicFramePr>
            <a:graphicFrameLocks noGrp="1"/>
          </p:cNvGraphicFramePr>
          <p:nvPr>
            <p:extLst/>
          </p:nvPr>
        </p:nvGraphicFramePr>
        <p:xfrm>
          <a:off x="1599415" y="2124167"/>
          <a:ext cx="8993170" cy="3377565"/>
        </p:xfrm>
        <a:graphic>
          <a:graphicData uri="http://schemas.openxmlformats.org/drawingml/2006/table">
            <a:tbl>
              <a:tblPr firstRow="1" firstCol="1" bandRow="1"/>
              <a:tblGrid>
                <a:gridCol w="2692123">
                  <a:extLst>
                    <a:ext uri="{9D8B030D-6E8A-4147-A177-3AD203B41FA5}">
                      <a16:colId xmlns:a16="http://schemas.microsoft.com/office/drawing/2014/main" val="2781579392"/>
                    </a:ext>
                  </a:extLst>
                </a:gridCol>
                <a:gridCol w="1036754">
                  <a:extLst>
                    <a:ext uri="{9D8B030D-6E8A-4147-A177-3AD203B41FA5}">
                      <a16:colId xmlns:a16="http://schemas.microsoft.com/office/drawing/2014/main" val="1658266447"/>
                    </a:ext>
                  </a:extLst>
                </a:gridCol>
                <a:gridCol w="1640687">
                  <a:extLst>
                    <a:ext uri="{9D8B030D-6E8A-4147-A177-3AD203B41FA5}">
                      <a16:colId xmlns:a16="http://schemas.microsoft.com/office/drawing/2014/main" val="3841907125"/>
                    </a:ext>
                  </a:extLst>
                </a:gridCol>
                <a:gridCol w="2123836">
                  <a:extLst>
                    <a:ext uri="{9D8B030D-6E8A-4147-A177-3AD203B41FA5}">
                      <a16:colId xmlns:a16="http://schemas.microsoft.com/office/drawing/2014/main" val="2153938164"/>
                    </a:ext>
                  </a:extLst>
                </a:gridCol>
                <a:gridCol w="1499770">
                  <a:extLst>
                    <a:ext uri="{9D8B030D-6E8A-4147-A177-3AD203B41FA5}">
                      <a16:colId xmlns:a16="http://schemas.microsoft.com/office/drawing/2014/main" val="1307258789"/>
                    </a:ext>
                  </a:extLst>
                </a:gridCol>
              </a:tblGrid>
              <a:tr h="299077">
                <a:tc>
                  <a:txBody>
                    <a:bodyPr/>
                    <a:lstStyle/>
                    <a:p>
                      <a:pPr algn="ctr" rtl="0" fontAlgn="ctr"/>
                      <a:r>
                        <a:rPr lang="es-CO" sz="1200" b="1" i="0" u="none" strike="noStrike" dirty="0">
                          <a:solidFill>
                            <a:srgbClr val="000000"/>
                          </a:solidFill>
                          <a:effectLst/>
                          <a:latin typeface="Calibri" panose="020F0502020204030204" pitchFamily="34" charset="0"/>
                        </a:rPr>
                        <a:t>Razón Social</a:t>
                      </a:r>
                    </a:p>
                  </a:txBody>
                  <a:tcPr marL="9525" marR="9525" marT="9525" marB="0" anchor="ctr">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algn="ctr" rtl="0" fontAlgn="ctr"/>
                      <a:r>
                        <a:rPr lang="es-CO" sz="1200" b="1" i="0" u="none" strike="noStrike">
                          <a:solidFill>
                            <a:srgbClr val="000000"/>
                          </a:solidFill>
                          <a:effectLst/>
                          <a:latin typeface="Calibri" panose="020F0502020204030204" pitchFamily="34" charset="0"/>
                        </a:rPr>
                        <a:t>Estado Legal Resumido</a:t>
                      </a:r>
                    </a:p>
                  </a:txBody>
                  <a:tcPr marL="9525" marR="9525" marT="9525" marB="0" anchor="ctr">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algn="ctr" rtl="0" fontAlgn="ctr"/>
                      <a:r>
                        <a:rPr lang="es-CO" sz="1200" b="1" i="0" u="none" strike="noStrike" dirty="0">
                          <a:solidFill>
                            <a:srgbClr val="000000"/>
                          </a:solidFill>
                          <a:effectLst/>
                          <a:latin typeface="Calibri" panose="020F0502020204030204" pitchFamily="34" charset="0"/>
                        </a:rPr>
                        <a:t>ACTIVO </a:t>
                      </a:r>
                    </a:p>
                  </a:txBody>
                  <a:tcPr marL="9525" marR="9525" marT="9525" marB="0" anchor="ctr">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algn="ctr" rtl="0" fontAlgn="ctr"/>
                      <a:r>
                        <a:rPr lang="es-CO" sz="1200" b="1" i="0" u="none" strike="noStrike">
                          <a:solidFill>
                            <a:srgbClr val="000000"/>
                          </a:solidFill>
                          <a:effectLst/>
                          <a:latin typeface="Calibri" panose="020F0502020204030204" pitchFamily="34" charset="0"/>
                        </a:rPr>
                        <a:t>PASIVO</a:t>
                      </a:r>
                    </a:p>
                  </a:txBody>
                  <a:tcPr marL="9525" marR="9525" marT="9525" marB="0" anchor="ctr">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algn="ctr" rtl="0" fontAlgn="ctr"/>
                      <a:r>
                        <a:rPr lang="es-CO" sz="1200" b="1" i="0" u="none" strike="noStrike">
                          <a:solidFill>
                            <a:srgbClr val="000000"/>
                          </a:solidFill>
                          <a:effectLst/>
                          <a:latin typeface="Calibri" panose="020F0502020204030204" pitchFamily="34" charset="0"/>
                        </a:rPr>
                        <a:t>PATRIMONIO </a:t>
                      </a:r>
                    </a:p>
                  </a:txBody>
                  <a:tcPr marL="9525" marR="9525" marT="9525" marB="0" anchor="ctr">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extLst>
                  <a:ext uri="{0D108BD9-81ED-4DB2-BD59-A6C34878D82A}">
                    <a16:rowId xmlns:a16="http://schemas.microsoft.com/office/drawing/2014/main" val="1649019811"/>
                  </a:ext>
                </a:extLst>
              </a:tr>
              <a:tr h="736306">
                <a:tc>
                  <a:txBody>
                    <a:bodyPr/>
                    <a:lstStyle/>
                    <a:p>
                      <a:pPr algn="l" rtl="0" fontAlgn="ctr"/>
                      <a:r>
                        <a:rPr lang="es-CO" sz="1200" b="0" i="0" u="none" strike="noStrike" dirty="0">
                          <a:solidFill>
                            <a:srgbClr val="000000"/>
                          </a:solidFill>
                          <a:effectLst/>
                          <a:latin typeface="Calibri" panose="020F0502020204030204" pitchFamily="34" charset="0"/>
                        </a:rPr>
                        <a:t>PROMOCIONES Y CONSTRUCCIONES DEL CARIBE LIMITADA Y COMPAÑIA SOCIEDAD COMANDITARIA POR ACCIONES PROMOCIONES Y CONSTRUCCIONES DEL CARIBE LTDA Y CIA SCA EN LIQUIDACION </a:t>
                      </a:r>
                    </a:p>
                  </a:txBody>
                  <a:tcPr marL="9525" marR="9525" marT="9525" marB="0" anchor="ctr">
                    <a:lnL>
                      <a:noFill/>
                    </a:lnL>
                    <a:lnR>
                      <a:noFill/>
                    </a:lnR>
                    <a:lnT w="12700" cap="flat" cmpd="sng" algn="ctr">
                      <a:solidFill>
                        <a:srgbClr val="4F81BD"/>
                      </a:solidFill>
                      <a:prstDash val="solid"/>
                      <a:round/>
                      <a:headEnd type="none" w="med" len="med"/>
                      <a:tailEnd type="none" w="med" len="med"/>
                    </a:lnT>
                    <a:lnB>
                      <a:noFill/>
                    </a:lnB>
                    <a:solidFill>
                      <a:srgbClr val="E9EDF4"/>
                    </a:solidFill>
                  </a:tcPr>
                </a:tc>
                <a:tc>
                  <a:txBody>
                    <a:bodyPr/>
                    <a:lstStyle/>
                    <a:p>
                      <a:pPr algn="ctr" rtl="0" fontAlgn="ctr"/>
                      <a:r>
                        <a:rPr lang="es-CO" sz="1200" b="0" i="0" u="none" strike="noStrike" dirty="0">
                          <a:solidFill>
                            <a:srgbClr val="000000"/>
                          </a:solidFill>
                          <a:effectLst/>
                          <a:latin typeface="Calibri" panose="020F0502020204030204" pitchFamily="34" charset="0"/>
                        </a:rPr>
                        <a:t>Extinción de dominio</a:t>
                      </a:r>
                    </a:p>
                  </a:txBody>
                  <a:tcPr marL="9525" marR="9525" marT="9525" marB="0" anchor="ctr">
                    <a:lnL>
                      <a:noFill/>
                    </a:lnL>
                    <a:lnR>
                      <a:noFill/>
                    </a:lnR>
                    <a:lnT w="12700" cap="flat" cmpd="sng" algn="ctr">
                      <a:solidFill>
                        <a:srgbClr val="4F81BD"/>
                      </a:solidFill>
                      <a:prstDash val="solid"/>
                      <a:round/>
                      <a:headEnd type="none" w="med" len="med"/>
                      <a:tailEnd type="none" w="med" len="med"/>
                    </a:lnT>
                    <a:lnB>
                      <a:noFill/>
                    </a:lnB>
                    <a:solidFill>
                      <a:srgbClr val="E9EDF4"/>
                    </a:solidFill>
                  </a:tcPr>
                </a:tc>
                <a:tc>
                  <a:txBody>
                    <a:bodyPr/>
                    <a:lstStyle/>
                    <a:p>
                      <a:pPr algn="l" rtl="0" fontAlgn="ctr"/>
                      <a:r>
                        <a:rPr lang="es-CO" sz="1200" b="0" i="0" u="none" strike="noStrike" dirty="0">
                          <a:solidFill>
                            <a:srgbClr val="000000"/>
                          </a:solidFill>
                          <a:effectLst/>
                          <a:latin typeface="Calibri" panose="020F0502020204030204" pitchFamily="34" charset="0"/>
                        </a:rPr>
                        <a:t>               66,305,181,862 </a:t>
                      </a:r>
                    </a:p>
                  </a:txBody>
                  <a:tcPr marL="9525" marR="9525" marT="9525" marB="0" anchor="ctr">
                    <a:lnL>
                      <a:noFill/>
                    </a:lnL>
                    <a:lnR>
                      <a:noFill/>
                    </a:lnR>
                    <a:lnT w="12700" cap="flat" cmpd="sng" algn="ctr">
                      <a:solidFill>
                        <a:srgbClr val="4F81BD"/>
                      </a:solidFill>
                      <a:prstDash val="solid"/>
                      <a:round/>
                      <a:headEnd type="none" w="med" len="med"/>
                      <a:tailEnd type="none" w="med" len="med"/>
                    </a:lnT>
                    <a:lnB>
                      <a:noFill/>
                    </a:lnB>
                    <a:solidFill>
                      <a:srgbClr val="E9EDF4"/>
                    </a:solidFill>
                  </a:tcPr>
                </a:tc>
                <a:tc>
                  <a:txBody>
                    <a:bodyPr/>
                    <a:lstStyle/>
                    <a:p>
                      <a:pPr algn="l" rtl="0" fontAlgn="ctr"/>
                      <a:r>
                        <a:rPr lang="es-CO" sz="1200" b="0" i="0" u="none" strike="noStrike" dirty="0">
                          <a:solidFill>
                            <a:srgbClr val="000000"/>
                          </a:solidFill>
                          <a:effectLst/>
                          <a:latin typeface="Calibri" panose="020F0502020204030204" pitchFamily="34" charset="0"/>
                        </a:rPr>
                        <a:t>               62,349,718,156 </a:t>
                      </a:r>
                    </a:p>
                  </a:txBody>
                  <a:tcPr marL="9525" marR="9525" marT="9525" marB="0" anchor="ctr">
                    <a:lnL>
                      <a:noFill/>
                    </a:lnL>
                    <a:lnR>
                      <a:noFill/>
                    </a:lnR>
                    <a:lnT w="12700" cap="flat" cmpd="sng" algn="ctr">
                      <a:solidFill>
                        <a:srgbClr val="4F81BD"/>
                      </a:solidFill>
                      <a:prstDash val="solid"/>
                      <a:round/>
                      <a:headEnd type="none" w="med" len="med"/>
                      <a:tailEnd type="none" w="med" len="med"/>
                    </a:lnT>
                    <a:lnB>
                      <a:noFill/>
                    </a:lnB>
                    <a:solidFill>
                      <a:srgbClr val="E9EDF4"/>
                    </a:solidFill>
                  </a:tcPr>
                </a:tc>
                <a:tc>
                  <a:txBody>
                    <a:bodyPr/>
                    <a:lstStyle/>
                    <a:p>
                      <a:pPr algn="l" rtl="0" fontAlgn="ctr"/>
                      <a:r>
                        <a:rPr lang="es-CO" sz="1200" b="0" i="0" u="none" strike="noStrike" dirty="0">
                          <a:solidFill>
                            <a:srgbClr val="000000"/>
                          </a:solidFill>
                          <a:effectLst/>
                          <a:latin typeface="Calibri" panose="020F0502020204030204" pitchFamily="34" charset="0"/>
                        </a:rPr>
                        <a:t>     3,955,463,706 </a:t>
                      </a:r>
                    </a:p>
                  </a:txBody>
                  <a:tcPr marL="9525" marR="9525" marT="9525" marB="0" anchor="ctr">
                    <a:lnL>
                      <a:noFill/>
                    </a:lnL>
                    <a:lnR>
                      <a:noFill/>
                    </a:lnR>
                    <a:lnT w="12700" cap="flat" cmpd="sng" algn="ctr">
                      <a:solidFill>
                        <a:srgbClr val="4F81BD"/>
                      </a:solidFill>
                      <a:prstDash val="solid"/>
                      <a:round/>
                      <a:headEnd type="none" w="med" len="med"/>
                      <a:tailEnd type="none" w="med" len="med"/>
                    </a:lnT>
                    <a:lnB>
                      <a:noFill/>
                    </a:lnB>
                    <a:solidFill>
                      <a:srgbClr val="E9EDF4"/>
                    </a:solidFill>
                  </a:tcPr>
                </a:tc>
                <a:extLst>
                  <a:ext uri="{0D108BD9-81ED-4DB2-BD59-A6C34878D82A}">
                    <a16:rowId xmlns:a16="http://schemas.microsoft.com/office/drawing/2014/main" val="1091558698"/>
                  </a:ext>
                </a:extLst>
              </a:tr>
              <a:tr h="299077">
                <a:tc>
                  <a:txBody>
                    <a:bodyPr/>
                    <a:lstStyle/>
                    <a:p>
                      <a:pPr algn="l" rtl="0" fontAlgn="ctr"/>
                      <a:r>
                        <a:rPr lang="es-CO" sz="1200" b="0" i="0" u="none" strike="noStrike" dirty="0">
                          <a:solidFill>
                            <a:srgbClr val="000000"/>
                          </a:solidFill>
                          <a:effectLst/>
                          <a:latin typeface="Calibri" panose="020F0502020204030204" pitchFamily="34" charset="0"/>
                        </a:rPr>
                        <a:t>INVERSIONES ARA LTDA EN LIQUIDACION</a:t>
                      </a:r>
                    </a:p>
                  </a:txBody>
                  <a:tcPr marL="9525" marR="9525" marT="9525" marB="0" anchor="ctr">
                    <a:lnL>
                      <a:noFill/>
                    </a:lnL>
                    <a:lnR>
                      <a:noFill/>
                    </a:lnR>
                    <a:lnT>
                      <a:noFill/>
                    </a:lnT>
                    <a:lnB>
                      <a:noFill/>
                    </a:lnB>
                  </a:tcPr>
                </a:tc>
                <a:tc>
                  <a:txBody>
                    <a:bodyPr/>
                    <a:lstStyle/>
                    <a:p>
                      <a:pPr algn="ctr" rtl="0" fontAlgn="ctr"/>
                      <a:r>
                        <a:rPr lang="es-CO" sz="1200" b="0" i="0" u="none" strike="noStrike" dirty="0">
                          <a:solidFill>
                            <a:srgbClr val="000000"/>
                          </a:solidFill>
                          <a:effectLst/>
                          <a:latin typeface="Calibri" panose="020F0502020204030204" pitchFamily="34" charset="0"/>
                        </a:rPr>
                        <a:t>Extinción de dominio</a:t>
                      </a:r>
                    </a:p>
                  </a:txBody>
                  <a:tcPr marL="9525" marR="9525" marT="9525" marB="0" anchor="ctr">
                    <a:lnL>
                      <a:noFill/>
                    </a:lnL>
                    <a:lnR>
                      <a:noFill/>
                    </a:lnR>
                    <a:lnT>
                      <a:noFill/>
                    </a:lnT>
                    <a:lnB>
                      <a:noFill/>
                    </a:lnB>
                  </a:tcPr>
                </a:tc>
                <a:tc>
                  <a:txBody>
                    <a:bodyPr/>
                    <a:lstStyle/>
                    <a:p>
                      <a:pPr algn="l" rtl="0" fontAlgn="ctr"/>
                      <a:r>
                        <a:rPr lang="es-CO" sz="1200" b="0" i="0" u="none" strike="noStrike">
                          <a:solidFill>
                            <a:srgbClr val="000000"/>
                          </a:solidFill>
                          <a:effectLst/>
                          <a:latin typeface="Calibri" panose="020F0502020204030204" pitchFamily="34" charset="0"/>
                        </a:rPr>
                        <a:t>               39,142,882,785 </a:t>
                      </a:r>
                    </a:p>
                  </a:txBody>
                  <a:tcPr marL="9525" marR="9525" marT="9525" marB="0" anchor="ctr">
                    <a:lnL>
                      <a:noFill/>
                    </a:lnL>
                    <a:lnR>
                      <a:noFill/>
                    </a:lnR>
                    <a:lnT>
                      <a:noFill/>
                    </a:lnT>
                    <a:lnB>
                      <a:noFill/>
                    </a:lnB>
                  </a:tcPr>
                </a:tc>
                <a:tc>
                  <a:txBody>
                    <a:bodyPr/>
                    <a:lstStyle/>
                    <a:p>
                      <a:pPr algn="l" rtl="0" fontAlgn="ctr"/>
                      <a:r>
                        <a:rPr lang="es-CO" sz="1200" b="0" i="0" u="none" strike="noStrike" dirty="0">
                          <a:solidFill>
                            <a:srgbClr val="000000"/>
                          </a:solidFill>
                          <a:effectLst/>
                          <a:latin typeface="Calibri" panose="020F0502020204030204" pitchFamily="34" charset="0"/>
                        </a:rPr>
                        <a:t>                 2,105,841,219 </a:t>
                      </a:r>
                    </a:p>
                  </a:txBody>
                  <a:tcPr marL="9525" marR="9525" marT="9525" marB="0" anchor="ctr">
                    <a:lnL>
                      <a:noFill/>
                    </a:lnL>
                    <a:lnR>
                      <a:noFill/>
                    </a:lnR>
                    <a:lnT>
                      <a:noFill/>
                    </a:lnT>
                    <a:lnB>
                      <a:noFill/>
                    </a:lnB>
                  </a:tcPr>
                </a:tc>
                <a:tc>
                  <a:txBody>
                    <a:bodyPr/>
                    <a:lstStyle/>
                    <a:p>
                      <a:pPr algn="l" rtl="0" fontAlgn="ctr"/>
                      <a:r>
                        <a:rPr lang="es-CO" sz="1200" b="0" i="0" u="none" strike="noStrike" dirty="0">
                          <a:solidFill>
                            <a:srgbClr val="000000"/>
                          </a:solidFill>
                          <a:effectLst/>
                          <a:latin typeface="Calibri" panose="020F0502020204030204" pitchFamily="34" charset="0"/>
                        </a:rPr>
                        <a:t>   37,037,041,566 </a:t>
                      </a:r>
                    </a:p>
                  </a:txBody>
                  <a:tcPr marL="9525" marR="9525" marT="9525" marB="0" anchor="ctr">
                    <a:lnL>
                      <a:noFill/>
                    </a:lnL>
                    <a:lnR>
                      <a:noFill/>
                    </a:lnR>
                    <a:lnT>
                      <a:noFill/>
                    </a:lnT>
                    <a:lnB>
                      <a:noFill/>
                    </a:lnB>
                  </a:tcPr>
                </a:tc>
                <a:extLst>
                  <a:ext uri="{0D108BD9-81ED-4DB2-BD59-A6C34878D82A}">
                    <a16:rowId xmlns:a16="http://schemas.microsoft.com/office/drawing/2014/main" val="2871208227"/>
                  </a:ext>
                </a:extLst>
              </a:tr>
              <a:tr h="299077">
                <a:tc>
                  <a:txBody>
                    <a:bodyPr/>
                    <a:lstStyle/>
                    <a:p>
                      <a:pPr algn="l" rtl="0" fontAlgn="ctr"/>
                      <a:r>
                        <a:rPr lang="es-CO" sz="1200" b="0" i="0" u="none" strike="noStrike" dirty="0">
                          <a:solidFill>
                            <a:srgbClr val="000000"/>
                          </a:solidFill>
                          <a:effectLst/>
                          <a:latin typeface="Calibri" panose="020F0502020204030204" pitchFamily="34" charset="0"/>
                        </a:rPr>
                        <a:t>INVERSIONES Y CONSTRUCCIONES ATLAS LTDA EN LIQUIDACIÓN</a:t>
                      </a:r>
                    </a:p>
                  </a:txBody>
                  <a:tcPr marL="9525" marR="9525" marT="9525" marB="0" anchor="ctr">
                    <a:lnL>
                      <a:noFill/>
                    </a:lnL>
                    <a:lnR>
                      <a:noFill/>
                    </a:lnR>
                    <a:lnT>
                      <a:noFill/>
                    </a:lnT>
                    <a:lnB>
                      <a:noFill/>
                    </a:lnB>
                    <a:solidFill>
                      <a:srgbClr val="E9EDF4"/>
                    </a:solidFill>
                  </a:tcPr>
                </a:tc>
                <a:tc>
                  <a:txBody>
                    <a:bodyPr/>
                    <a:lstStyle/>
                    <a:p>
                      <a:pPr algn="ctr" rtl="0" fontAlgn="ctr"/>
                      <a:r>
                        <a:rPr lang="es-CO" sz="1200" b="0" i="0" u="none" strike="noStrike" dirty="0">
                          <a:solidFill>
                            <a:srgbClr val="000000"/>
                          </a:solidFill>
                          <a:effectLst/>
                          <a:latin typeface="Calibri" panose="020F0502020204030204" pitchFamily="34" charset="0"/>
                        </a:rPr>
                        <a:t>Extinción de dominio</a:t>
                      </a:r>
                    </a:p>
                  </a:txBody>
                  <a:tcPr marL="9525" marR="9525" marT="9525" marB="0" anchor="ctr">
                    <a:lnL>
                      <a:noFill/>
                    </a:lnL>
                    <a:lnR>
                      <a:noFill/>
                    </a:lnR>
                    <a:lnT>
                      <a:noFill/>
                    </a:lnT>
                    <a:lnB>
                      <a:noFill/>
                    </a:lnB>
                    <a:solidFill>
                      <a:srgbClr val="E9EDF4"/>
                    </a:solidFill>
                  </a:tcPr>
                </a:tc>
                <a:tc>
                  <a:txBody>
                    <a:bodyPr/>
                    <a:lstStyle/>
                    <a:p>
                      <a:pPr algn="l" rtl="0" fontAlgn="ctr"/>
                      <a:r>
                        <a:rPr lang="es-CO" sz="1200" b="0" i="0" u="none" strike="noStrike">
                          <a:solidFill>
                            <a:srgbClr val="000000"/>
                          </a:solidFill>
                          <a:effectLst/>
                          <a:latin typeface="Calibri" panose="020F0502020204030204" pitchFamily="34" charset="0"/>
                        </a:rPr>
                        <a:t>               38,444,331,714 </a:t>
                      </a:r>
                    </a:p>
                  </a:txBody>
                  <a:tcPr marL="9525" marR="9525" marT="9525" marB="0" anchor="ctr">
                    <a:lnL>
                      <a:noFill/>
                    </a:lnL>
                    <a:lnR>
                      <a:noFill/>
                    </a:lnR>
                    <a:lnT>
                      <a:noFill/>
                    </a:lnT>
                    <a:lnB>
                      <a:noFill/>
                    </a:lnB>
                    <a:solidFill>
                      <a:srgbClr val="E9EDF4"/>
                    </a:solidFill>
                  </a:tcPr>
                </a:tc>
                <a:tc>
                  <a:txBody>
                    <a:bodyPr/>
                    <a:lstStyle/>
                    <a:p>
                      <a:pPr algn="l" rtl="0" fontAlgn="ctr"/>
                      <a:r>
                        <a:rPr lang="es-CO" sz="1200" b="0" i="0" u="none" strike="noStrike" dirty="0">
                          <a:solidFill>
                            <a:srgbClr val="000000"/>
                          </a:solidFill>
                          <a:effectLst/>
                          <a:latin typeface="Calibri" panose="020F0502020204030204" pitchFamily="34" charset="0"/>
                        </a:rPr>
                        <a:t>                 1,766,262,062 </a:t>
                      </a:r>
                    </a:p>
                  </a:txBody>
                  <a:tcPr marL="9525" marR="9525" marT="9525" marB="0" anchor="ctr">
                    <a:lnL>
                      <a:noFill/>
                    </a:lnL>
                    <a:lnR>
                      <a:noFill/>
                    </a:lnR>
                    <a:lnT>
                      <a:noFill/>
                    </a:lnT>
                    <a:lnB>
                      <a:noFill/>
                    </a:lnB>
                    <a:solidFill>
                      <a:srgbClr val="E9EDF4"/>
                    </a:solidFill>
                  </a:tcPr>
                </a:tc>
                <a:tc>
                  <a:txBody>
                    <a:bodyPr/>
                    <a:lstStyle/>
                    <a:p>
                      <a:pPr algn="l" rtl="0" fontAlgn="ctr"/>
                      <a:r>
                        <a:rPr lang="es-CO" sz="1200" b="0" i="0" u="none" strike="noStrike" dirty="0">
                          <a:solidFill>
                            <a:srgbClr val="000000"/>
                          </a:solidFill>
                          <a:effectLst/>
                          <a:latin typeface="Calibri" panose="020F0502020204030204" pitchFamily="34" charset="0"/>
                        </a:rPr>
                        <a:t>   36,678,069,652 </a:t>
                      </a:r>
                    </a:p>
                  </a:txBody>
                  <a:tcPr marL="9525" marR="9525" marT="9525" marB="0" anchor="ctr">
                    <a:lnL>
                      <a:noFill/>
                    </a:lnL>
                    <a:lnR>
                      <a:noFill/>
                    </a:lnR>
                    <a:lnT>
                      <a:noFill/>
                    </a:lnT>
                    <a:lnB>
                      <a:noFill/>
                    </a:lnB>
                    <a:solidFill>
                      <a:srgbClr val="E9EDF4"/>
                    </a:solidFill>
                  </a:tcPr>
                </a:tc>
                <a:extLst>
                  <a:ext uri="{0D108BD9-81ED-4DB2-BD59-A6C34878D82A}">
                    <a16:rowId xmlns:a16="http://schemas.microsoft.com/office/drawing/2014/main" val="2991128747"/>
                  </a:ext>
                </a:extLst>
              </a:tr>
              <a:tr h="299077">
                <a:tc>
                  <a:txBody>
                    <a:bodyPr/>
                    <a:lstStyle/>
                    <a:p>
                      <a:pPr algn="l" rtl="0" fontAlgn="ctr"/>
                      <a:r>
                        <a:rPr lang="es-CO" sz="1200" b="0" i="0" u="none" strike="noStrike" dirty="0">
                          <a:solidFill>
                            <a:srgbClr val="000000"/>
                          </a:solidFill>
                          <a:effectLst/>
                          <a:latin typeface="Calibri" panose="020F0502020204030204" pitchFamily="34" charset="0"/>
                        </a:rPr>
                        <a:t>INVERSIONES Y CONSTRUCCIONES TAMESIS S.A. EN LIQUIDACIÓN</a:t>
                      </a:r>
                    </a:p>
                  </a:txBody>
                  <a:tcPr marL="9525" marR="9525" marT="9525" marB="0" anchor="ctr">
                    <a:lnL>
                      <a:noFill/>
                    </a:lnL>
                    <a:lnR>
                      <a:noFill/>
                    </a:lnR>
                    <a:lnT>
                      <a:noFill/>
                    </a:lnT>
                    <a:lnB>
                      <a:noFill/>
                    </a:lnB>
                  </a:tcPr>
                </a:tc>
                <a:tc>
                  <a:txBody>
                    <a:bodyPr/>
                    <a:lstStyle/>
                    <a:p>
                      <a:pPr algn="ctr" rtl="0" fontAlgn="ctr"/>
                      <a:r>
                        <a:rPr lang="es-CO" sz="1200" b="0" i="0" u="none" strike="noStrike" dirty="0">
                          <a:solidFill>
                            <a:srgbClr val="000000"/>
                          </a:solidFill>
                          <a:effectLst/>
                          <a:latin typeface="Calibri" panose="020F0502020204030204" pitchFamily="34" charset="0"/>
                        </a:rPr>
                        <a:t>Extinción de dominio</a:t>
                      </a:r>
                    </a:p>
                  </a:txBody>
                  <a:tcPr marL="9525" marR="9525" marT="9525" marB="0" anchor="ctr">
                    <a:lnL>
                      <a:noFill/>
                    </a:lnL>
                    <a:lnR>
                      <a:noFill/>
                    </a:lnR>
                    <a:lnT>
                      <a:noFill/>
                    </a:lnT>
                    <a:lnB>
                      <a:noFill/>
                    </a:lnB>
                  </a:tcPr>
                </a:tc>
                <a:tc>
                  <a:txBody>
                    <a:bodyPr/>
                    <a:lstStyle/>
                    <a:p>
                      <a:pPr algn="l" rtl="0" fontAlgn="ctr"/>
                      <a:r>
                        <a:rPr lang="es-CO" sz="1200" b="0" i="0" u="none" strike="noStrike">
                          <a:solidFill>
                            <a:srgbClr val="000000"/>
                          </a:solidFill>
                          <a:effectLst/>
                          <a:latin typeface="Calibri" panose="020F0502020204030204" pitchFamily="34" charset="0"/>
                        </a:rPr>
                        <a:t>               47,520,117,000 </a:t>
                      </a:r>
                    </a:p>
                  </a:txBody>
                  <a:tcPr marL="9525" marR="9525" marT="9525" marB="0" anchor="ctr">
                    <a:lnL>
                      <a:noFill/>
                    </a:lnL>
                    <a:lnR>
                      <a:noFill/>
                    </a:lnR>
                    <a:lnT>
                      <a:noFill/>
                    </a:lnT>
                    <a:lnB>
                      <a:noFill/>
                    </a:lnB>
                  </a:tcPr>
                </a:tc>
                <a:tc>
                  <a:txBody>
                    <a:bodyPr/>
                    <a:lstStyle/>
                    <a:p>
                      <a:pPr algn="l" rtl="0" fontAlgn="ctr"/>
                      <a:r>
                        <a:rPr lang="es-CO" sz="1200" b="0" i="0" u="none" strike="noStrike" dirty="0">
                          <a:solidFill>
                            <a:srgbClr val="000000"/>
                          </a:solidFill>
                          <a:effectLst/>
                          <a:latin typeface="Calibri" panose="020F0502020204030204" pitchFamily="34" charset="0"/>
                        </a:rPr>
                        <a:t>                 1,727,404,000 </a:t>
                      </a:r>
                    </a:p>
                  </a:txBody>
                  <a:tcPr marL="9525" marR="9525" marT="9525" marB="0" anchor="ctr">
                    <a:lnL>
                      <a:noFill/>
                    </a:lnL>
                    <a:lnR>
                      <a:noFill/>
                    </a:lnR>
                    <a:lnT>
                      <a:noFill/>
                    </a:lnT>
                    <a:lnB>
                      <a:noFill/>
                    </a:lnB>
                  </a:tcPr>
                </a:tc>
                <a:tc>
                  <a:txBody>
                    <a:bodyPr/>
                    <a:lstStyle/>
                    <a:p>
                      <a:pPr algn="l" rtl="0" fontAlgn="ctr"/>
                      <a:r>
                        <a:rPr lang="es-CO" sz="1200" b="0" i="0" u="none" strike="noStrike" dirty="0">
                          <a:solidFill>
                            <a:srgbClr val="000000"/>
                          </a:solidFill>
                          <a:effectLst/>
                          <a:latin typeface="Calibri" panose="020F0502020204030204" pitchFamily="34" charset="0"/>
                        </a:rPr>
                        <a:t>   45,792,713,000 </a:t>
                      </a:r>
                    </a:p>
                  </a:txBody>
                  <a:tcPr marL="9525" marR="9525" marT="9525" marB="0" anchor="ctr">
                    <a:lnL>
                      <a:noFill/>
                    </a:lnL>
                    <a:lnR>
                      <a:noFill/>
                    </a:lnR>
                    <a:lnT>
                      <a:noFill/>
                    </a:lnT>
                    <a:lnB>
                      <a:noFill/>
                    </a:lnB>
                  </a:tcPr>
                </a:tc>
                <a:extLst>
                  <a:ext uri="{0D108BD9-81ED-4DB2-BD59-A6C34878D82A}">
                    <a16:rowId xmlns:a16="http://schemas.microsoft.com/office/drawing/2014/main" val="743623707"/>
                  </a:ext>
                </a:extLst>
              </a:tr>
              <a:tr h="299077">
                <a:tc>
                  <a:txBody>
                    <a:bodyPr/>
                    <a:lstStyle/>
                    <a:p>
                      <a:pPr algn="l" rtl="0" fontAlgn="ctr"/>
                      <a:r>
                        <a:rPr lang="es-CO" sz="1200" b="0" i="0" u="none" strike="noStrike" dirty="0">
                          <a:solidFill>
                            <a:srgbClr val="000000"/>
                          </a:solidFill>
                          <a:effectLst/>
                          <a:latin typeface="Calibri" panose="020F0502020204030204" pitchFamily="34" charset="0"/>
                        </a:rPr>
                        <a:t>COMPANIA HOTEL DEL PRADO S.A. EN LIQUIDACION</a:t>
                      </a:r>
                    </a:p>
                  </a:txBody>
                  <a:tcPr marL="9525" marR="9525" marT="9525" marB="0" anchor="ctr">
                    <a:lnL>
                      <a:noFill/>
                    </a:lnL>
                    <a:lnR>
                      <a:noFill/>
                    </a:lnR>
                    <a:lnT>
                      <a:noFill/>
                    </a:lnT>
                    <a:lnB>
                      <a:noFill/>
                    </a:lnB>
                    <a:solidFill>
                      <a:srgbClr val="E9EDF4"/>
                    </a:solidFill>
                  </a:tcPr>
                </a:tc>
                <a:tc>
                  <a:txBody>
                    <a:bodyPr/>
                    <a:lstStyle/>
                    <a:p>
                      <a:pPr algn="ctr" rtl="0" fontAlgn="ctr"/>
                      <a:r>
                        <a:rPr lang="es-CO" sz="1200" b="0" i="0" u="none" strike="noStrike" dirty="0">
                          <a:solidFill>
                            <a:srgbClr val="000000"/>
                          </a:solidFill>
                          <a:effectLst/>
                          <a:latin typeface="Calibri" panose="020F0502020204030204" pitchFamily="34" charset="0"/>
                        </a:rPr>
                        <a:t>Extinción de dominio</a:t>
                      </a:r>
                    </a:p>
                  </a:txBody>
                  <a:tcPr marL="9525" marR="9525" marT="9525" marB="0" anchor="ctr">
                    <a:lnL>
                      <a:noFill/>
                    </a:lnL>
                    <a:lnR>
                      <a:noFill/>
                    </a:lnR>
                    <a:lnT>
                      <a:noFill/>
                    </a:lnT>
                    <a:lnB>
                      <a:noFill/>
                    </a:lnB>
                    <a:solidFill>
                      <a:srgbClr val="E9EDF4"/>
                    </a:solidFill>
                  </a:tcPr>
                </a:tc>
                <a:tc>
                  <a:txBody>
                    <a:bodyPr/>
                    <a:lstStyle/>
                    <a:p>
                      <a:pPr algn="l" rtl="0" fontAlgn="ctr"/>
                      <a:r>
                        <a:rPr lang="es-CO" sz="1200" b="0" i="0" u="none" strike="noStrike">
                          <a:solidFill>
                            <a:srgbClr val="000000"/>
                          </a:solidFill>
                          <a:effectLst/>
                          <a:latin typeface="Calibri" panose="020F0502020204030204" pitchFamily="34" charset="0"/>
                        </a:rPr>
                        <a:t>               59,467,903,025 </a:t>
                      </a:r>
                    </a:p>
                  </a:txBody>
                  <a:tcPr marL="9525" marR="9525" marT="9525" marB="0" anchor="ctr">
                    <a:lnL>
                      <a:noFill/>
                    </a:lnL>
                    <a:lnR>
                      <a:noFill/>
                    </a:lnR>
                    <a:lnT>
                      <a:noFill/>
                    </a:lnT>
                    <a:lnB>
                      <a:noFill/>
                    </a:lnB>
                    <a:solidFill>
                      <a:srgbClr val="E9EDF4"/>
                    </a:solidFill>
                  </a:tcPr>
                </a:tc>
                <a:tc>
                  <a:txBody>
                    <a:bodyPr/>
                    <a:lstStyle/>
                    <a:p>
                      <a:pPr algn="l" rtl="0" fontAlgn="ctr"/>
                      <a:r>
                        <a:rPr lang="es-CO" sz="1200" b="0" i="0" u="none" strike="noStrike" dirty="0">
                          <a:solidFill>
                            <a:srgbClr val="000000"/>
                          </a:solidFill>
                          <a:effectLst/>
                          <a:latin typeface="Calibri" panose="020F0502020204030204" pitchFamily="34" charset="0"/>
                        </a:rPr>
                        <a:t>               29,900,037,325 </a:t>
                      </a:r>
                    </a:p>
                  </a:txBody>
                  <a:tcPr marL="9525" marR="9525" marT="9525" marB="0" anchor="ctr">
                    <a:lnL>
                      <a:noFill/>
                    </a:lnL>
                    <a:lnR>
                      <a:noFill/>
                    </a:lnR>
                    <a:lnT>
                      <a:noFill/>
                    </a:lnT>
                    <a:lnB>
                      <a:noFill/>
                    </a:lnB>
                    <a:solidFill>
                      <a:srgbClr val="E9EDF4"/>
                    </a:solidFill>
                  </a:tcPr>
                </a:tc>
                <a:tc>
                  <a:txBody>
                    <a:bodyPr/>
                    <a:lstStyle/>
                    <a:p>
                      <a:pPr algn="l" rtl="0" fontAlgn="ctr"/>
                      <a:r>
                        <a:rPr lang="es-CO" sz="1200" b="0" i="0" u="none" strike="noStrike" dirty="0">
                          <a:solidFill>
                            <a:srgbClr val="000000"/>
                          </a:solidFill>
                          <a:effectLst/>
                          <a:latin typeface="Calibri" panose="020F0502020204030204" pitchFamily="34" charset="0"/>
                        </a:rPr>
                        <a:t>   29,567,865,700 </a:t>
                      </a:r>
                    </a:p>
                  </a:txBody>
                  <a:tcPr marL="9525" marR="9525" marT="9525" marB="0" anchor="ctr">
                    <a:lnL>
                      <a:noFill/>
                    </a:lnL>
                    <a:lnR>
                      <a:noFill/>
                    </a:lnR>
                    <a:lnT>
                      <a:noFill/>
                    </a:lnT>
                    <a:lnB>
                      <a:noFill/>
                    </a:lnB>
                    <a:solidFill>
                      <a:srgbClr val="E9EDF4"/>
                    </a:solidFill>
                  </a:tcPr>
                </a:tc>
                <a:extLst>
                  <a:ext uri="{0D108BD9-81ED-4DB2-BD59-A6C34878D82A}">
                    <a16:rowId xmlns:a16="http://schemas.microsoft.com/office/drawing/2014/main" val="1553519276"/>
                  </a:ext>
                </a:extLst>
              </a:tr>
              <a:tr h="153334">
                <a:tc>
                  <a:txBody>
                    <a:bodyPr/>
                    <a:lstStyle/>
                    <a:p>
                      <a:pPr algn="l" rtl="0" fontAlgn="ctr"/>
                      <a:r>
                        <a:rPr lang="es-CO" sz="1200" b="0" i="0" u="none" strike="noStrike" dirty="0">
                          <a:solidFill>
                            <a:srgbClr val="000000"/>
                          </a:solidFill>
                          <a:effectLst/>
                          <a:latin typeface="Calibri" panose="020F0502020204030204" pitchFamily="34" charset="0"/>
                        </a:rPr>
                        <a:t>AREA 8 SAS EN LIQUIDACION</a:t>
                      </a:r>
                    </a:p>
                  </a:txBody>
                  <a:tcPr marL="9525" marR="9525" marT="9525" marB="0" anchor="ctr">
                    <a:lnL>
                      <a:noFill/>
                    </a:lnL>
                    <a:lnR>
                      <a:noFill/>
                    </a:lnR>
                    <a:lnT>
                      <a:noFill/>
                    </a:lnT>
                    <a:lnB>
                      <a:noFill/>
                    </a:lnB>
                  </a:tcPr>
                </a:tc>
                <a:tc>
                  <a:txBody>
                    <a:bodyPr/>
                    <a:lstStyle/>
                    <a:p>
                      <a:pPr algn="ctr" rtl="0" fontAlgn="ctr"/>
                      <a:r>
                        <a:rPr lang="es-CO" sz="1200" b="0" i="0" u="none" strike="noStrike" dirty="0">
                          <a:solidFill>
                            <a:srgbClr val="000000"/>
                          </a:solidFill>
                          <a:effectLst/>
                          <a:latin typeface="Calibri" panose="020F0502020204030204" pitchFamily="34" charset="0"/>
                        </a:rPr>
                        <a:t>En proceso</a:t>
                      </a:r>
                    </a:p>
                  </a:txBody>
                  <a:tcPr marL="9525" marR="9525" marT="9525" marB="0" anchor="ctr">
                    <a:lnL>
                      <a:noFill/>
                    </a:lnL>
                    <a:lnR>
                      <a:noFill/>
                    </a:lnR>
                    <a:lnT>
                      <a:noFill/>
                    </a:lnT>
                    <a:lnB>
                      <a:noFill/>
                    </a:lnB>
                  </a:tcPr>
                </a:tc>
                <a:tc>
                  <a:txBody>
                    <a:bodyPr/>
                    <a:lstStyle/>
                    <a:p>
                      <a:pPr algn="l" rtl="0" fontAlgn="ctr"/>
                      <a:r>
                        <a:rPr lang="es-CO" sz="1200" b="0" i="0" u="none" strike="noStrike">
                          <a:solidFill>
                            <a:srgbClr val="000000"/>
                          </a:solidFill>
                          <a:effectLst/>
                          <a:latin typeface="Calibri" panose="020F0502020204030204" pitchFamily="34" charset="0"/>
                        </a:rPr>
                        <a:t>               47,059,230,702 </a:t>
                      </a:r>
                    </a:p>
                  </a:txBody>
                  <a:tcPr marL="9525" marR="9525" marT="9525" marB="0" anchor="ctr">
                    <a:lnL>
                      <a:noFill/>
                    </a:lnL>
                    <a:lnR>
                      <a:noFill/>
                    </a:lnR>
                    <a:lnT>
                      <a:noFill/>
                    </a:lnT>
                    <a:lnB>
                      <a:noFill/>
                    </a:lnB>
                  </a:tcPr>
                </a:tc>
                <a:tc>
                  <a:txBody>
                    <a:bodyPr/>
                    <a:lstStyle/>
                    <a:p>
                      <a:pPr algn="l" rtl="0" fontAlgn="ctr"/>
                      <a:r>
                        <a:rPr lang="es-CO" sz="1200" b="0" i="0" u="none" strike="noStrike">
                          <a:solidFill>
                            <a:srgbClr val="000000"/>
                          </a:solidFill>
                          <a:effectLst/>
                          <a:latin typeface="Calibri" panose="020F0502020204030204" pitchFamily="34" charset="0"/>
                        </a:rPr>
                        <a:t>                 1,973,890,022 </a:t>
                      </a:r>
                    </a:p>
                  </a:txBody>
                  <a:tcPr marL="9525" marR="9525" marT="9525" marB="0" anchor="ctr">
                    <a:lnL>
                      <a:noFill/>
                    </a:lnL>
                    <a:lnR>
                      <a:noFill/>
                    </a:lnR>
                    <a:lnT>
                      <a:noFill/>
                    </a:lnT>
                    <a:lnB>
                      <a:noFill/>
                    </a:lnB>
                  </a:tcPr>
                </a:tc>
                <a:tc>
                  <a:txBody>
                    <a:bodyPr/>
                    <a:lstStyle/>
                    <a:p>
                      <a:pPr algn="l" rtl="0" fontAlgn="ctr"/>
                      <a:r>
                        <a:rPr lang="es-CO" sz="1200" b="0" i="0" u="none" strike="noStrike" dirty="0">
                          <a:solidFill>
                            <a:srgbClr val="000000"/>
                          </a:solidFill>
                          <a:effectLst/>
                          <a:latin typeface="Calibri" panose="020F0502020204030204" pitchFamily="34" charset="0"/>
                        </a:rPr>
                        <a:t>   45,085,340,680 </a:t>
                      </a:r>
                    </a:p>
                  </a:txBody>
                  <a:tcPr marL="9525" marR="9525" marT="9525" marB="0" anchor="ctr">
                    <a:lnL>
                      <a:noFill/>
                    </a:lnL>
                    <a:lnR>
                      <a:noFill/>
                    </a:lnR>
                    <a:lnT>
                      <a:noFill/>
                    </a:lnT>
                    <a:lnB>
                      <a:noFill/>
                    </a:lnB>
                  </a:tcPr>
                </a:tc>
                <a:extLst>
                  <a:ext uri="{0D108BD9-81ED-4DB2-BD59-A6C34878D82A}">
                    <a16:rowId xmlns:a16="http://schemas.microsoft.com/office/drawing/2014/main" val="3246692077"/>
                  </a:ext>
                </a:extLst>
              </a:tr>
              <a:tr h="153334">
                <a:tc>
                  <a:txBody>
                    <a:bodyPr/>
                    <a:lstStyle/>
                    <a:p>
                      <a:pPr algn="l" rtl="0" fontAlgn="ctr"/>
                      <a:r>
                        <a:rPr lang="es-CO" sz="1200" b="0" i="0" u="none" strike="noStrike" dirty="0">
                          <a:solidFill>
                            <a:srgbClr val="000000"/>
                          </a:solidFill>
                          <a:effectLst/>
                          <a:latin typeface="Calibri" panose="020F0502020204030204" pitchFamily="34" charset="0"/>
                        </a:rPr>
                        <a:t>BLU FASHION SAS EN LIQUIDACION</a:t>
                      </a:r>
                    </a:p>
                  </a:txBody>
                  <a:tcPr marL="9525" marR="9525" marT="9525" marB="0" anchor="ctr">
                    <a:lnL>
                      <a:noFill/>
                    </a:lnL>
                    <a:lnR>
                      <a:noFill/>
                    </a:lnR>
                    <a:lnT>
                      <a:noFill/>
                    </a:lnT>
                    <a:lnB w="12700" cap="flat" cmpd="sng" algn="ctr">
                      <a:solidFill>
                        <a:srgbClr val="4F81BD"/>
                      </a:solidFill>
                      <a:prstDash val="solid"/>
                      <a:round/>
                      <a:headEnd type="none" w="med" len="med"/>
                      <a:tailEnd type="none" w="med" len="med"/>
                    </a:lnB>
                    <a:solidFill>
                      <a:srgbClr val="E9EDF4"/>
                    </a:solidFill>
                  </a:tcPr>
                </a:tc>
                <a:tc>
                  <a:txBody>
                    <a:bodyPr/>
                    <a:lstStyle/>
                    <a:p>
                      <a:pPr algn="ctr" rtl="0" fontAlgn="ctr"/>
                      <a:r>
                        <a:rPr lang="es-CO" sz="1200" b="0" i="0" u="none" strike="noStrike" dirty="0">
                          <a:solidFill>
                            <a:srgbClr val="000000"/>
                          </a:solidFill>
                          <a:effectLst/>
                          <a:latin typeface="Calibri" panose="020F0502020204030204" pitchFamily="34" charset="0"/>
                        </a:rPr>
                        <a:t>En proceso</a:t>
                      </a:r>
                    </a:p>
                  </a:txBody>
                  <a:tcPr marL="9525" marR="9525" marT="9525" marB="0" anchor="ctr">
                    <a:lnL>
                      <a:noFill/>
                    </a:lnL>
                    <a:lnR>
                      <a:noFill/>
                    </a:lnR>
                    <a:lnT>
                      <a:noFill/>
                    </a:lnT>
                    <a:lnB w="12700" cap="flat" cmpd="sng" algn="ctr">
                      <a:solidFill>
                        <a:srgbClr val="4F81BD"/>
                      </a:solidFill>
                      <a:prstDash val="solid"/>
                      <a:round/>
                      <a:headEnd type="none" w="med" len="med"/>
                      <a:tailEnd type="none" w="med" len="med"/>
                    </a:lnB>
                    <a:solidFill>
                      <a:srgbClr val="E9EDF4"/>
                    </a:solidFill>
                  </a:tcPr>
                </a:tc>
                <a:tc>
                  <a:txBody>
                    <a:bodyPr/>
                    <a:lstStyle/>
                    <a:p>
                      <a:pPr algn="l" rtl="0" fontAlgn="ctr"/>
                      <a:r>
                        <a:rPr lang="es-CO" sz="1200" b="0" i="0" u="none" strike="noStrike">
                          <a:solidFill>
                            <a:srgbClr val="000000"/>
                          </a:solidFill>
                          <a:effectLst/>
                          <a:latin typeface="Calibri" panose="020F0502020204030204" pitchFamily="34" charset="0"/>
                        </a:rPr>
                        <a:t>             307,868,619,742 </a:t>
                      </a:r>
                    </a:p>
                  </a:txBody>
                  <a:tcPr marL="9525" marR="9525" marT="9525" marB="0" anchor="ctr">
                    <a:lnL>
                      <a:noFill/>
                    </a:lnL>
                    <a:lnR>
                      <a:noFill/>
                    </a:lnR>
                    <a:lnT>
                      <a:noFill/>
                    </a:lnT>
                    <a:lnB w="12700" cap="flat" cmpd="sng" algn="ctr">
                      <a:solidFill>
                        <a:srgbClr val="4F81BD"/>
                      </a:solidFill>
                      <a:prstDash val="solid"/>
                      <a:round/>
                      <a:headEnd type="none" w="med" len="med"/>
                      <a:tailEnd type="none" w="med" len="med"/>
                    </a:lnB>
                    <a:solidFill>
                      <a:srgbClr val="E9EDF4"/>
                    </a:solidFill>
                  </a:tcPr>
                </a:tc>
                <a:tc>
                  <a:txBody>
                    <a:bodyPr/>
                    <a:lstStyle/>
                    <a:p>
                      <a:pPr algn="l" rtl="0" fontAlgn="ctr"/>
                      <a:r>
                        <a:rPr lang="es-CO" sz="1200" b="0" i="0" u="none" strike="noStrike">
                          <a:solidFill>
                            <a:srgbClr val="000000"/>
                          </a:solidFill>
                          <a:effectLst/>
                          <a:latin typeface="Calibri" panose="020F0502020204030204" pitchFamily="34" charset="0"/>
                        </a:rPr>
                        <a:t>               92,817,255,270 </a:t>
                      </a:r>
                    </a:p>
                  </a:txBody>
                  <a:tcPr marL="9525" marR="9525" marT="9525" marB="0" anchor="ctr">
                    <a:lnL>
                      <a:noFill/>
                    </a:lnL>
                    <a:lnR>
                      <a:noFill/>
                    </a:lnR>
                    <a:lnT>
                      <a:noFill/>
                    </a:lnT>
                    <a:lnB w="12700" cap="flat" cmpd="sng" algn="ctr">
                      <a:solidFill>
                        <a:srgbClr val="4F81BD"/>
                      </a:solidFill>
                      <a:prstDash val="solid"/>
                      <a:round/>
                      <a:headEnd type="none" w="med" len="med"/>
                      <a:tailEnd type="none" w="med" len="med"/>
                    </a:lnB>
                    <a:solidFill>
                      <a:srgbClr val="E9EDF4"/>
                    </a:solidFill>
                  </a:tcPr>
                </a:tc>
                <a:tc>
                  <a:txBody>
                    <a:bodyPr/>
                    <a:lstStyle/>
                    <a:p>
                      <a:pPr algn="l" rtl="0" fontAlgn="ctr"/>
                      <a:r>
                        <a:rPr lang="es-CO" sz="1200" b="0" i="0" u="none" strike="noStrike" dirty="0">
                          <a:solidFill>
                            <a:srgbClr val="000000"/>
                          </a:solidFill>
                          <a:effectLst/>
                          <a:latin typeface="Calibri" panose="020F0502020204030204" pitchFamily="34" charset="0"/>
                        </a:rPr>
                        <a:t> 215,051,364,472 </a:t>
                      </a:r>
                    </a:p>
                  </a:txBody>
                  <a:tcPr marL="9525" marR="9525" marT="9525" marB="0" anchor="ctr">
                    <a:lnL>
                      <a:noFill/>
                    </a:lnL>
                    <a:lnR>
                      <a:noFill/>
                    </a:lnR>
                    <a:lnT>
                      <a:noFill/>
                    </a:lnT>
                    <a:lnB w="12700" cap="flat" cmpd="sng" algn="ctr">
                      <a:solidFill>
                        <a:srgbClr val="4F81BD"/>
                      </a:solidFill>
                      <a:prstDash val="solid"/>
                      <a:round/>
                      <a:headEnd type="none" w="med" len="med"/>
                      <a:tailEnd type="none" w="med" len="med"/>
                    </a:lnB>
                    <a:solidFill>
                      <a:srgbClr val="E9EDF4"/>
                    </a:solidFill>
                  </a:tcPr>
                </a:tc>
                <a:extLst>
                  <a:ext uri="{0D108BD9-81ED-4DB2-BD59-A6C34878D82A}">
                    <a16:rowId xmlns:a16="http://schemas.microsoft.com/office/drawing/2014/main" val="599142130"/>
                  </a:ext>
                </a:extLst>
              </a:tr>
              <a:tr h="172871">
                <a:tc>
                  <a:txBody>
                    <a:bodyPr/>
                    <a:lstStyle/>
                    <a:p>
                      <a:pPr algn="l" rtl="0" fontAlgn="ctr"/>
                      <a:r>
                        <a:rPr lang="es-CO" sz="1200" b="1" i="0" u="none" strike="noStrike">
                          <a:solidFill>
                            <a:srgbClr val="000000"/>
                          </a:solidFill>
                          <a:effectLst/>
                          <a:latin typeface="Calibri" panose="020F0502020204030204" pitchFamily="34" charset="0"/>
                        </a:rPr>
                        <a:t>TOTAL </a:t>
                      </a:r>
                    </a:p>
                  </a:txBody>
                  <a:tcPr marL="9525" marR="9525" marT="9525" marB="0" anchor="ctr">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algn="ctr" rtl="0" fontAlgn="ctr"/>
                      <a:r>
                        <a:rPr lang="es-CO" sz="1200" b="1" i="0" u="none" strike="noStrike">
                          <a:solidFill>
                            <a:srgbClr val="000000"/>
                          </a:solidFill>
                          <a:effectLst/>
                          <a:latin typeface="Calibri" panose="020F0502020204030204" pitchFamily="34" charset="0"/>
                        </a:rPr>
                        <a:t> </a:t>
                      </a:r>
                    </a:p>
                  </a:txBody>
                  <a:tcPr marL="9525" marR="9525" marT="9525" marB="0" anchor="ctr">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algn="ctr" rtl="0" fontAlgn="ctr"/>
                      <a:r>
                        <a:rPr lang="es-CO" sz="1200" b="1" i="0" u="none" strike="noStrike">
                          <a:solidFill>
                            <a:srgbClr val="000000"/>
                          </a:solidFill>
                          <a:effectLst/>
                          <a:latin typeface="Calibri" panose="020F0502020204030204" pitchFamily="34" charset="0"/>
                        </a:rPr>
                        <a:t> $ 605,808,266,830.00 </a:t>
                      </a:r>
                    </a:p>
                  </a:txBody>
                  <a:tcPr marL="9525" marR="9525" marT="9525" marB="0" anchor="ctr">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algn="ctr" rtl="0" fontAlgn="ctr"/>
                      <a:r>
                        <a:rPr lang="es-CO" sz="1200" b="1" i="0" u="none" strike="noStrike">
                          <a:solidFill>
                            <a:srgbClr val="000000"/>
                          </a:solidFill>
                          <a:effectLst/>
                          <a:latin typeface="Calibri" panose="020F0502020204030204" pitchFamily="34" charset="0"/>
                        </a:rPr>
                        <a:t> $     192,640,408,054.00 </a:t>
                      </a:r>
                    </a:p>
                  </a:txBody>
                  <a:tcPr marL="9525" marR="9525" marT="9525" marB="0" anchor="ctr">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algn="ctr" rtl="0" fontAlgn="ctr"/>
                      <a:r>
                        <a:rPr lang="es-CO" sz="1200" b="1" i="0" u="none" strike="noStrike" dirty="0">
                          <a:solidFill>
                            <a:srgbClr val="000000"/>
                          </a:solidFill>
                          <a:effectLst/>
                          <a:latin typeface="Calibri" panose="020F0502020204030204" pitchFamily="34" charset="0"/>
                        </a:rPr>
                        <a:t> $  413,167,858,776.00 </a:t>
                      </a:r>
                    </a:p>
                  </a:txBody>
                  <a:tcPr marL="9525" marR="9525" marT="9525" marB="0" anchor="ctr">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extLst>
                  <a:ext uri="{0D108BD9-81ED-4DB2-BD59-A6C34878D82A}">
                    <a16:rowId xmlns:a16="http://schemas.microsoft.com/office/drawing/2014/main" val="4061178983"/>
                  </a:ext>
                </a:extLst>
              </a:tr>
            </a:tbl>
          </a:graphicData>
        </a:graphic>
      </p:graphicFrame>
      <p:sp>
        <p:nvSpPr>
          <p:cNvPr id="6" name="Rectángulo 5">
            <a:extLst>
              <a:ext uri="{FF2B5EF4-FFF2-40B4-BE49-F238E27FC236}">
                <a16:creationId xmlns:a16="http://schemas.microsoft.com/office/drawing/2014/main" id="{C5931DD2-87F5-4AA1-AAE5-292466C0A745}"/>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7" name="CuadroTexto 6">
            <a:extLst>
              <a:ext uri="{FF2B5EF4-FFF2-40B4-BE49-F238E27FC236}">
                <a16:creationId xmlns:a16="http://schemas.microsoft.com/office/drawing/2014/main" id="{DE509511-7385-4B2C-9585-BE7DF179C032}"/>
              </a:ext>
            </a:extLst>
          </p:cNvPr>
          <p:cNvSpPr txBox="1"/>
          <p:nvPr/>
        </p:nvSpPr>
        <p:spPr>
          <a:xfrm>
            <a:off x="8448673" y="6520419"/>
            <a:ext cx="3730623"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Sociedades</a:t>
            </a:r>
          </a:p>
        </p:txBody>
      </p:sp>
    </p:spTree>
    <p:extLst>
      <p:ext uri="{BB962C8B-B14F-4D97-AF65-F5344CB8AC3E}">
        <p14:creationId xmlns:p14="http://schemas.microsoft.com/office/powerpoint/2010/main" val="162472529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8A33D61C-714E-4FB9-89CB-09FD9CEE56C0}"/>
              </a:ext>
            </a:extLst>
          </p:cNvPr>
          <p:cNvPicPr/>
          <p:nvPr/>
        </p:nvPicPr>
        <p:blipFill>
          <a:blip r:embed="rId3">
            <a:extLst>
              <a:ext uri="{28A0092B-C50C-407E-A947-70E740481C1C}">
                <a14:useLocalDpi xmlns:a14="http://schemas.microsoft.com/office/drawing/2010/main" val="0"/>
              </a:ext>
            </a:extLst>
          </a:blip>
          <a:stretch>
            <a:fillRect/>
          </a:stretch>
        </p:blipFill>
        <p:spPr>
          <a:xfrm>
            <a:off x="7096982" y="-37119"/>
            <a:ext cx="4818593" cy="840813"/>
          </a:xfrm>
          <a:prstGeom prst="rect">
            <a:avLst/>
          </a:prstGeom>
        </p:spPr>
      </p:pic>
      <p:pic>
        <p:nvPicPr>
          <p:cNvPr id="12" name="Imagen 11">
            <a:extLst>
              <a:ext uri="{FF2B5EF4-FFF2-40B4-BE49-F238E27FC236}">
                <a16:creationId xmlns:a16="http://schemas.microsoft.com/office/drawing/2014/main" id="{2B0D03CC-04D7-4246-8789-72DF42AD4A96}"/>
              </a:ext>
            </a:extLst>
          </p:cNvPr>
          <p:cNvPicPr/>
          <p:nvPr/>
        </p:nvPicPr>
        <p:blipFill>
          <a:blip r:embed="rId4">
            <a:extLst>
              <a:ext uri="{28A0092B-C50C-407E-A947-70E740481C1C}">
                <a14:useLocalDpi xmlns:a14="http://schemas.microsoft.com/office/drawing/2010/main" val="0"/>
              </a:ext>
            </a:extLst>
          </a:blip>
          <a:stretch>
            <a:fillRect/>
          </a:stretch>
        </p:blipFill>
        <p:spPr>
          <a:xfrm>
            <a:off x="235825" y="126689"/>
            <a:ext cx="2007756" cy="861774"/>
          </a:xfrm>
          <a:prstGeom prst="rect">
            <a:avLst/>
          </a:prstGeom>
        </p:spPr>
      </p:pic>
      <p:sp>
        <p:nvSpPr>
          <p:cNvPr id="16" name="CuadroTexto 15">
            <a:extLst>
              <a:ext uri="{FF2B5EF4-FFF2-40B4-BE49-F238E27FC236}">
                <a16:creationId xmlns:a16="http://schemas.microsoft.com/office/drawing/2014/main" id="{1CE12D16-BAEF-405C-A7FF-1A2CD9FE25B4}"/>
              </a:ext>
            </a:extLst>
          </p:cNvPr>
          <p:cNvSpPr txBox="1"/>
          <p:nvPr/>
        </p:nvSpPr>
        <p:spPr>
          <a:xfrm>
            <a:off x="641023" y="1122115"/>
            <a:ext cx="11114467" cy="369332"/>
          </a:xfrm>
          <a:prstGeom prst="rect">
            <a:avLst/>
          </a:prstGeom>
          <a:solidFill>
            <a:srgbClr val="002060"/>
          </a:solidFill>
        </p:spPr>
        <p:txBody>
          <a:bodyPr wrap="square" rtlCol="0">
            <a:spAutoFit/>
          </a:bodyPr>
          <a:lstStyle/>
          <a:p>
            <a:r>
              <a:rPr lang="es-CO" b="1" dirty="0">
                <a:solidFill>
                  <a:schemeClr val="bg1"/>
                </a:solidFill>
              </a:rPr>
              <a:t>4.- REMANENTE</a:t>
            </a:r>
          </a:p>
        </p:txBody>
      </p:sp>
      <p:sp>
        <p:nvSpPr>
          <p:cNvPr id="14" name="Rectángulo 13">
            <a:extLst>
              <a:ext uri="{FF2B5EF4-FFF2-40B4-BE49-F238E27FC236}">
                <a16:creationId xmlns:a16="http://schemas.microsoft.com/office/drawing/2014/main" id="{03CC2210-85A3-4DB2-9678-012D0663994B}"/>
              </a:ext>
            </a:extLst>
          </p:cNvPr>
          <p:cNvSpPr/>
          <p:nvPr/>
        </p:nvSpPr>
        <p:spPr>
          <a:xfrm>
            <a:off x="116942" y="2317931"/>
            <a:ext cx="1842153" cy="1015663"/>
          </a:xfrm>
          <a:prstGeom prst="rect">
            <a:avLst/>
          </a:prstGeom>
        </p:spPr>
        <p:txBody>
          <a:bodyPr wrap="square">
            <a:spAutoFit/>
          </a:bodyPr>
          <a:lstStyle/>
          <a:p>
            <a:pPr algn="ctr"/>
            <a:r>
              <a:rPr lang="es-CO" dirty="0"/>
              <a:t> </a:t>
            </a:r>
            <a:r>
              <a:rPr lang="es-CO" b="1" dirty="0">
                <a:ln w="0"/>
                <a:solidFill>
                  <a:srgbClr val="000A8B"/>
                </a:solidFill>
                <a:effectLst>
                  <a:outerShdw blurRad="38100" dist="25400" dir="5400000" algn="ctr" rotWithShape="0">
                    <a:srgbClr val="6E747A">
                      <a:alpha val="43000"/>
                    </a:srgbClr>
                  </a:outerShdw>
                </a:effectLst>
              </a:rPr>
              <a:t>SOCIEDADES </a:t>
            </a:r>
          </a:p>
          <a:p>
            <a:pPr algn="ctr"/>
            <a:r>
              <a:rPr lang="es-CO" b="1" dirty="0">
                <a:ln w="0"/>
                <a:solidFill>
                  <a:srgbClr val="000A8B"/>
                </a:solidFill>
                <a:effectLst>
                  <a:outerShdw blurRad="38100" dist="25400" dir="5400000" algn="ctr" rotWithShape="0">
                    <a:srgbClr val="6E747A">
                      <a:alpha val="43000"/>
                    </a:srgbClr>
                  </a:outerShdw>
                </a:effectLst>
              </a:rPr>
              <a:t>EXTINTAS </a:t>
            </a:r>
          </a:p>
          <a:p>
            <a:pPr algn="ctr"/>
            <a:r>
              <a:rPr lang="es-CO" b="1" dirty="0">
                <a:ln w="0"/>
                <a:solidFill>
                  <a:srgbClr val="000A8B"/>
                </a:solidFill>
                <a:effectLst>
                  <a:outerShdw blurRad="38100" dist="25400" dir="5400000" algn="ctr" rotWithShape="0">
                    <a:srgbClr val="6E747A">
                      <a:alpha val="43000"/>
                    </a:srgbClr>
                  </a:outerShdw>
                </a:effectLst>
              </a:rPr>
              <a:t> </a:t>
            </a:r>
            <a:r>
              <a:rPr lang="es-CO" sz="2400" b="1" dirty="0">
                <a:ln w="0"/>
                <a:solidFill>
                  <a:schemeClr val="accent2">
                    <a:lumMod val="75000"/>
                  </a:schemeClr>
                </a:solidFill>
                <a:effectLst>
                  <a:outerShdw blurRad="38100" dist="38100" dir="2700000" algn="tl">
                    <a:srgbClr val="000000">
                      <a:alpha val="43137"/>
                    </a:srgbClr>
                  </a:outerShdw>
                </a:effectLst>
              </a:rPr>
              <a:t>107</a:t>
            </a:r>
          </a:p>
        </p:txBody>
      </p:sp>
      <p:sp>
        <p:nvSpPr>
          <p:cNvPr id="19" name="Rectángulo 18">
            <a:extLst>
              <a:ext uri="{FF2B5EF4-FFF2-40B4-BE49-F238E27FC236}">
                <a16:creationId xmlns:a16="http://schemas.microsoft.com/office/drawing/2014/main" id="{6478510E-0E30-4F08-A27F-CE0F415010B0}"/>
              </a:ext>
            </a:extLst>
          </p:cNvPr>
          <p:cNvSpPr/>
          <p:nvPr/>
        </p:nvSpPr>
        <p:spPr>
          <a:xfrm>
            <a:off x="2245219" y="2103124"/>
            <a:ext cx="2809188" cy="677108"/>
          </a:xfrm>
          <a:prstGeom prst="rect">
            <a:avLst/>
          </a:prstGeom>
        </p:spPr>
        <p:txBody>
          <a:bodyPr wrap="square">
            <a:spAutoFit/>
          </a:bodyPr>
          <a:lstStyle/>
          <a:p>
            <a:pPr algn="ctr"/>
            <a:r>
              <a:rPr lang="es-CO" sz="2000" b="1" dirty="0">
                <a:solidFill>
                  <a:srgbClr val="002060"/>
                </a:solidFill>
              </a:rPr>
              <a:t> </a:t>
            </a:r>
            <a:r>
              <a:rPr lang="es-CO" b="1" dirty="0">
                <a:ln w="0"/>
                <a:solidFill>
                  <a:srgbClr val="000A8B"/>
                </a:solidFill>
                <a:effectLst>
                  <a:outerShdw blurRad="38100" dist="25400" dir="5400000" algn="ctr" rotWithShape="0">
                    <a:srgbClr val="6E747A">
                      <a:alpha val="43000"/>
                    </a:srgbClr>
                  </a:outerShdw>
                </a:effectLst>
              </a:rPr>
              <a:t>Total Valor patrimonial</a:t>
            </a:r>
          </a:p>
          <a:p>
            <a:pPr algn="ctr"/>
            <a:r>
              <a:rPr lang="es-CO" dirty="0"/>
              <a:t>$   531,488,670,365.00 </a:t>
            </a:r>
          </a:p>
        </p:txBody>
      </p:sp>
      <p:sp>
        <p:nvSpPr>
          <p:cNvPr id="23" name="Rectángulo 22">
            <a:extLst>
              <a:ext uri="{FF2B5EF4-FFF2-40B4-BE49-F238E27FC236}">
                <a16:creationId xmlns:a16="http://schemas.microsoft.com/office/drawing/2014/main" id="{61A577B8-3578-4CBA-B721-9A25E99B8704}"/>
              </a:ext>
            </a:extLst>
          </p:cNvPr>
          <p:cNvSpPr/>
          <p:nvPr/>
        </p:nvSpPr>
        <p:spPr>
          <a:xfrm>
            <a:off x="1840778" y="2825763"/>
            <a:ext cx="3467237" cy="677108"/>
          </a:xfrm>
          <a:prstGeom prst="rect">
            <a:avLst/>
          </a:prstGeom>
        </p:spPr>
        <p:txBody>
          <a:bodyPr wrap="square">
            <a:spAutoFit/>
          </a:bodyPr>
          <a:lstStyle/>
          <a:p>
            <a:pPr algn="ctr"/>
            <a:r>
              <a:rPr lang="es-CO" sz="2000" b="1" dirty="0">
                <a:solidFill>
                  <a:srgbClr val="002060"/>
                </a:solidFill>
              </a:rPr>
              <a:t> </a:t>
            </a:r>
            <a:r>
              <a:rPr lang="es-CO" b="1" dirty="0">
                <a:ln w="0"/>
                <a:solidFill>
                  <a:srgbClr val="000A8B"/>
                </a:solidFill>
                <a:effectLst>
                  <a:outerShdw blurRad="38100" dist="25400" dir="5400000" algn="ctr" rotWithShape="0">
                    <a:srgbClr val="6E747A">
                      <a:alpha val="43000"/>
                    </a:srgbClr>
                  </a:outerShdw>
                </a:effectLst>
              </a:rPr>
              <a:t>No. total de inmuebles </a:t>
            </a:r>
          </a:p>
          <a:p>
            <a:pPr algn="ctr"/>
            <a:r>
              <a:rPr lang="es-CO" dirty="0"/>
              <a:t>888</a:t>
            </a:r>
          </a:p>
        </p:txBody>
      </p:sp>
      <p:sp>
        <p:nvSpPr>
          <p:cNvPr id="24" name="Rectángulo 23">
            <a:extLst>
              <a:ext uri="{FF2B5EF4-FFF2-40B4-BE49-F238E27FC236}">
                <a16:creationId xmlns:a16="http://schemas.microsoft.com/office/drawing/2014/main" id="{0D93378E-C3F8-4586-8369-F6CC95250FCC}"/>
              </a:ext>
            </a:extLst>
          </p:cNvPr>
          <p:cNvSpPr/>
          <p:nvPr/>
        </p:nvSpPr>
        <p:spPr>
          <a:xfrm>
            <a:off x="2148014" y="3356702"/>
            <a:ext cx="2809188" cy="677108"/>
          </a:xfrm>
          <a:prstGeom prst="rect">
            <a:avLst/>
          </a:prstGeom>
        </p:spPr>
        <p:txBody>
          <a:bodyPr wrap="square">
            <a:spAutoFit/>
          </a:bodyPr>
          <a:lstStyle/>
          <a:p>
            <a:pPr algn="ctr"/>
            <a:r>
              <a:rPr lang="es-CO" sz="2000" b="1" dirty="0">
                <a:solidFill>
                  <a:srgbClr val="002060"/>
                </a:solidFill>
              </a:rPr>
              <a:t> </a:t>
            </a:r>
            <a:r>
              <a:rPr lang="es-CO" b="1" dirty="0">
                <a:ln w="0"/>
                <a:solidFill>
                  <a:srgbClr val="000A8B"/>
                </a:solidFill>
                <a:effectLst>
                  <a:outerShdw blurRad="38100" dist="25400" dir="5400000" algn="ctr" rotWithShape="0">
                    <a:srgbClr val="6E747A">
                      <a:alpha val="43000"/>
                    </a:srgbClr>
                  </a:outerShdw>
                </a:effectLst>
              </a:rPr>
              <a:t>Valor inmuebles extintos </a:t>
            </a:r>
          </a:p>
          <a:p>
            <a:pPr algn="ctr"/>
            <a:r>
              <a:rPr lang="es-CO" dirty="0"/>
              <a:t> $   396,174,291,679.50 </a:t>
            </a:r>
          </a:p>
        </p:txBody>
      </p:sp>
      <p:sp>
        <p:nvSpPr>
          <p:cNvPr id="27" name="Rectángulo 26">
            <a:extLst>
              <a:ext uri="{FF2B5EF4-FFF2-40B4-BE49-F238E27FC236}">
                <a16:creationId xmlns:a16="http://schemas.microsoft.com/office/drawing/2014/main" id="{6E54788B-87CE-4DCB-B102-1409F783A95A}"/>
              </a:ext>
            </a:extLst>
          </p:cNvPr>
          <p:cNvSpPr/>
          <p:nvPr/>
        </p:nvSpPr>
        <p:spPr>
          <a:xfrm>
            <a:off x="5411252" y="1590082"/>
            <a:ext cx="2809188" cy="646331"/>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es-CO" b="1" dirty="0"/>
              <a:t>Cronograma de entrega para comercialización </a:t>
            </a:r>
          </a:p>
        </p:txBody>
      </p:sp>
      <p:sp>
        <p:nvSpPr>
          <p:cNvPr id="28" name="Rectángulo 27">
            <a:extLst>
              <a:ext uri="{FF2B5EF4-FFF2-40B4-BE49-F238E27FC236}">
                <a16:creationId xmlns:a16="http://schemas.microsoft.com/office/drawing/2014/main" id="{150722B2-DF11-4ECE-8E5D-E3A09111BE45}"/>
              </a:ext>
            </a:extLst>
          </p:cNvPr>
          <p:cNvSpPr/>
          <p:nvPr/>
        </p:nvSpPr>
        <p:spPr>
          <a:xfrm>
            <a:off x="5240233" y="2292368"/>
            <a:ext cx="3109966" cy="923330"/>
          </a:xfrm>
          <a:prstGeom prst="rect">
            <a:avLst/>
          </a:prstGeom>
        </p:spPr>
        <p:txBody>
          <a:bodyPr wrap="square">
            <a:spAutoFit/>
          </a:bodyPr>
          <a:lstStyle/>
          <a:p>
            <a:pPr algn="ctr"/>
            <a:r>
              <a:rPr lang="es-CO" b="1" dirty="0">
                <a:ln w="0"/>
                <a:solidFill>
                  <a:srgbClr val="000A8B"/>
                </a:solidFill>
                <a:effectLst>
                  <a:outerShdw blurRad="38100" dist="25400" dir="5400000" algn="ctr" rotWithShape="0">
                    <a:srgbClr val="6E747A">
                      <a:alpha val="43000"/>
                    </a:srgbClr>
                  </a:outerShdw>
                </a:effectLst>
              </a:rPr>
              <a:t>Vigencia 2019</a:t>
            </a:r>
          </a:p>
          <a:p>
            <a:pPr algn="ctr"/>
            <a:r>
              <a:rPr lang="es-CO" dirty="0"/>
              <a:t> 444 inmuebles por valor de                         $198,087,145,839.75 </a:t>
            </a:r>
          </a:p>
        </p:txBody>
      </p:sp>
      <p:sp>
        <p:nvSpPr>
          <p:cNvPr id="31" name="Rectángulo 30">
            <a:extLst>
              <a:ext uri="{FF2B5EF4-FFF2-40B4-BE49-F238E27FC236}">
                <a16:creationId xmlns:a16="http://schemas.microsoft.com/office/drawing/2014/main" id="{46733A15-4262-48B3-8D17-1FCCDA394CC0}"/>
              </a:ext>
            </a:extLst>
          </p:cNvPr>
          <p:cNvSpPr/>
          <p:nvPr/>
        </p:nvSpPr>
        <p:spPr>
          <a:xfrm>
            <a:off x="8481255" y="2279049"/>
            <a:ext cx="3358959" cy="923330"/>
          </a:xfrm>
          <a:prstGeom prst="rect">
            <a:avLst/>
          </a:prstGeom>
        </p:spPr>
        <p:txBody>
          <a:bodyPr wrap="square">
            <a:spAutoFit/>
          </a:bodyPr>
          <a:lstStyle/>
          <a:p>
            <a:pPr algn="ctr"/>
            <a:r>
              <a:rPr lang="es-CO" b="1" dirty="0">
                <a:ln w="0"/>
                <a:solidFill>
                  <a:srgbClr val="000A8B"/>
                </a:solidFill>
                <a:effectLst>
                  <a:outerShdw blurRad="38100" dist="25400" dir="5400000" algn="ctr" rotWithShape="0">
                    <a:srgbClr val="6E747A">
                      <a:alpha val="43000"/>
                    </a:srgbClr>
                  </a:outerShdw>
                </a:effectLst>
              </a:rPr>
              <a:t>Valor proyectado venta </a:t>
            </a:r>
            <a:r>
              <a:rPr lang="es-CO" dirty="0"/>
              <a:t>efectiva vigencia 2019</a:t>
            </a:r>
          </a:p>
          <a:p>
            <a:pPr algn="ctr"/>
            <a:r>
              <a:rPr lang="es-CO" dirty="0"/>
              <a:t>$ 35,655,686,251.16 </a:t>
            </a:r>
          </a:p>
        </p:txBody>
      </p:sp>
      <p:sp>
        <p:nvSpPr>
          <p:cNvPr id="32" name="Rectángulo 31">
            <a:extLst>
              <a:ext uri="{FF2B5EF4-FFF2-40B4-BE49-F238E27FC236}">
                <a16:creationId xmlns:a16="http://schemas.microsoft.com/office/drawing/2014/main" id="{F45B6A69-F4AE-429B-A6B7-D5963BDFC1E6}"/>
              </a:ext>
            </a:extLst>
          </p:cNvPr>
          <p:cNvSpPr/>
          <p:nvPr/>
        </p:nvSpPr>
        <p:spPr>
          <a:xfrm>
            <a:off x="4507768" y="3264697"/>
            <a:ext cx="4392697" cy="923330"/>
          </a:xfrm>
          <a:prstGeom prst="rect">
            <a:avLst/>
          </a:prstGeom>
        </p:spPr>
        <p:txBody>
          <a:bodyPr wrap="square">
            <a:spAutoFit/>
          </a:bodyPr>
          <a:lstStyle/>
          <a:p>
            <a:pPr algn="ctr"/>
            <a:r>
              <a:rPr lang="es-CO" b="1" dirty="0">
                <a:ln w="0"/>
                <a:solidFill>
                  <a:srgbClr val="000A8B"/>
                </a:solidFill>
                <a:effectLst>
                  <a:outerShdw blurRad="38100" dist="25400" dir="5400000" algn="ctr" rotWithShape="0">
                    <a:srgbClr val="6E747A">
                      <a:alpha val="43000"/>
                    </a:srgbClr>
                  </a:outerShdw>
                </a:effectLst>
              </a:rPr>
              <a:t>Vigencia 2020</a:t>
            </a:r>
          </a:p>
          <a:p>
            <a:pPr algn="ctr"/>
            <a:r>
              <a:rPr lang="es-CO" dirty="0"/>
              <a:t> 444 inmuebles por valor de                         $198,087,145,839.75 </a:t>
            </a:r>
          </a:p>
        </p:txBody>
      </p:sp>
      <p:cxnSp>
        <p:nvCxnSpPr>
          <p:cNvPr id="33" name="Conector recto 32">
            <a:extLst>
              <a:ext uri="{FF2B5EF4-FFF2-40B4-BE49-F238E27FC236}">
                <a16:creationId xmlns:a16="http://schemas.microsoft.com/office/drawing/2014/main" id="{FF090CAF-0DC3-4F6B-9FDF-DE09B8A62898}"/>
              </a:ext>
            </a:extLst>
          </p:cNvPr>
          <p:cNvCxnSpPr>
            <a:cxnSpLocks/>
          </p:cNvCxnSpPr>
          <p:nvPr/>
        </p:nvCxnSpPr>
        <p:spPr>
          <a:xfrm>
            <a:off x="2274724" y="4295468"/>
            <a:ext cx="2781370" cy="0"/>
          </a:xfrm>
          <a:prstGeom prst="line">
            <a:avLst/>
          </a:prstGeom>
          <a:ln>
            <a:solidFill>
              <a:srgbClr val="92D050"/>
            </a:solidFill>
          </a:ln>
        </p:spPr>
        <p:style>
          <a:lnRef idx="2">
            <a:schemeClr val="accent1"/>
          </a:lnRef>
          <a:fillRef idx="0">
            <a:schemeClr val="accent1"/>
          </a:fillRef>
          <a:effectRef idx="1">
            <a:schemeClr val="accent1"/>
          </a:effectRef>
          <a:fontRef idx="minor">
            <a:schemeClr val="tx1"/>
          </a:fontRef>
        </p:style>
      </p:cxnSp>
      <p:cxnSp>
        <p:nvCxnSpPr>
          <p:cNvPr id="34" name="Conector recto 33">
            <a:extLst>
              <a:ext uri="{FF2B5EF4-FFF2-40B4-BE49-F238E27FC236}">
                <a16:creationId xmlns:a16="http://schemas.microsoft.com/office/drawing/2014/main" id="{EDFD781C-B78B-4B56-A87A-0AC2634BF5DE}"/>
              </a:ext>
            </a:extLst>
          </p:cNvPr>
          <p:cNvCxnSpPr>
            <a:cxnSpLocks/>
          </p:cNvCxnSpPr>
          <p:nvPr/>
        </p:nvCxnSpPr>
        <p:spPr>
          <a:xfrm>
            <a:off x="5146121" y="1491447"/>
            <a:ext cx="7481" cy="4951379"/>
          </a:xfrm>
          <a:prstGeom prst="line">
            <a:avLst/>
          </a:prstGeom>
        </p:spPr>
        <p:style>
          <a:lnRef idx="2">
            <a:schemeClr val="accent1"/>
          </a:lnRef>
          <a:fillRef idx="0">
            <a:schemeClr val="accent1"/>
          </a:fillRef>
          <a:effectRef idx="1">
            <a:schemeClr val="accent1"/>
          </a:effectRef>
          <a:fontRef idx="minor">
            <a:schemeClr val="tx1"/>
          </a:fontRef>
        </p:style>
      </p:cxnSp>
      <p:cxnSp>
        <p:nvCxnSpPr>
          <p:cNvPr id="37" name="Conector recto 36">
            <a:extLst>
              <a:ext uri="{FF2B5EF4-FFF2-40B4-BE49-F238E27FC236}">
                <a16:creationId xmlns:a16="http://schemas.microsoft.com/office/drawing/2014/main" id="{569D5B4E-299F-4C2A-8AB6-B84698FCAE7E}"/>
              </a:ext>
            </a:extLst>
          </p:cNvPr>
          <p:cNvCxnSpPr>
            <a:cxnSpLocks/>
          </p:cNvCxnSpPr>
          <p:nvPr/>
        </p:nvCxnSpPr>
        <p:spPr>
          <a:xfrm>
            <a:off x="8350199" y="1513597"/>
            <a:ext cx="7481" cy="4951379"/>
          </a:xfrm>
          <a:prstGeom prst="line">
            <a:avLst/>
          </a:prstGeom>
        </p:spPr>
        <p:style>
          <a:lnRef idx="2">
            <a:schemeClr val="accent1"/>
          </a:lnRef>
          <a:fillRef idx="0">
            <a:schemeClr val="accent1"/>
          </a:fillRef>
          <a:effectRef idx="1">
            <a:schemeClr val="accent1"/>
          </a:effectRef>
          <a:fontRef idx="minor">
            <a:schemeClr val="tx1"/>
          </a:fontRef>
        </p:style>
      </p:cxnSp>
      <p:sp>
        <p:nvSpPr>
          <p:cNvPr id="38" name="Rectángulo 37">
            <a:extLst>
              <a:ext uri="{FF2B5EF4-FFF2-40B4-BE49-F238E27FC236}">
                <a16:creationId xmlns:a16="http://schemas.microsoft.com/office/drawing/2014/main" id="{3C0E9E9E-AA88-4D7A-9EB5-97B96CA53F8C}"/>
              </a:ext>
            </a:extLst>
          </p:cNvPr>
          <p:cNvSpPr/>
          <p:nvPr/>
        </p:nvSpPr>
        <p:spPr>
          <a:xfrm>
            <a:off x="8481255" y="3341616"/>
            <a:ext cx="3306863" cy="923330"/>
          </a:xfrm>
          <a:prstGeom prst="rect">
            <a:avLst/>
          </a:prstGeom>
        </p:spPr>
        <p:txBody>
          <a:bodyPr wrap="square">
            <a:spAutoFit/>
          </a:bodyPr>
          <a:lstStyle/>
          <a:p>
            <a:pPr algn="ctr"/>
            <a:r>
              <a:rPr lang="es-CO" b="1" dirty="0">
                <a:ln w="0"/>
                <a:solidFill>
                  <a:srgbClr val="000A8B"/>
                </a:solidFill>
                <a:effectLst>
                  <a:outerShdw blurRad="38100" dist="25400" dir="5400000" algn="ctr" rotWithShape="0">
                    <a:srgbClr val="6E747A">
                      <a:alpha val="43000"/>
                    </a:srgbClr>
                  </a:outerShdw>
                </a:effectLst>
              </a:rPr>
              <a:t>Valor proyectado venta efectiva </a:t>
            </a:r>
            <a:r>
              <a:rPr lang="es-CO" dirty="0"/>
              <a:t>vigencia 2020</a:t>
            </a:r>
          </a:p>
          <a:p>
            <a:pPr algn="ctr"/>
            <a:r>
              <a:rPr lang="es-CO" dirty="0"/>
              <a:t>$ 35,655,686,251.16 </a:t>
            </a:r>
          </a:p>
        </p:txBody>
      </p:sp>
      <p:sp>
        <p:nvSpPr>
          <p:cNvPr id="39" name="Rectángulo 38">
            <a:extLst>
              <a:ext uri="{FF2B5EF4-FFF2-40B4-BE49-F238E27FC236}">
                <a16:creationId xmlns:a16="http://schemas.microsoft.com/office/drawing/2014/main" id="{85037859-4B50-4362-B29B-B8A33FA63E88}"/>
              </a:ext>
            </a:extLst>
          </p:cNvPr>
          <p:cNvSpPr/>
          <p:nvPr/>
        </p:nvSpPr>
        <p:spPr>
          <a:xfrm>
            <a:off x="2164376" y="1597317"/>
            <a:ext cx="2809188" cy="369332"/>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es-CO" b="1" dirty="0"/>
              <a:t>Valor activos</a:t>
            </a:r>
          </a:p>
        </p:txBody>
      </p:sp>
      <p:sp>
        <p:nvSpPr>
          <p:cNvPr id="40" name="Rectángulo 39">
            <a:extLst>
              <a:ext uri="{FF2B5EF4-FFF2-40B4-BE49-F238E27FC236}">
                <a16:creationId xmlns:a16="http://schemas.microsoft.com/office/drawing/2014/main" id="{F35607AD-3B81-4475-9A0E-ADF348B1C098}"/>
              </a:ext>
            </a:extLst>
          </p:cNvPr>
          <p:cNvSpPr/>
          <p:nvPr/>
        </p:nvSpPr>
        <p:spPr>
          <a:xfrm>
            <a:off x="8704955" y="1610035"/>
            <a:ext cx="2809188" cy="646331"/>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es-CO" b="1" dirty="0"/>
              <a:t>Proyecciones de entrega remanente </a:t>
            </a:r>
          </a:p>
        </p:txBody>
      </p:sp>
      <p:sp>
        <p:nvSpPr>
          <p:cNvPr id="41" name="Rectángulo 40">
            <a:extLst>
              <a:ext uri="{FF2B5EF4-FFF2-40B4-BE49-F238E27FC236}">
                <a16:creationId xmlns:a16="http://schemas.microsoft.com/office/drawing/2014/main" id="{0F2879C1-68F4-4C86-B610-888AFB7EDD20}"/>
              </a:ext>
            </a:extLst>
          </p:cNvPr>
          <p:cNvSpPr/>
          <p:nvPr/>
        </p:nvSpPr>
        <p:spPr>
          <a:xfrm>
            <a:off x="273602" y="4649986"/>
            <a:ext cx="1586982" cy="1569660"/>
          </a:xfrm>
          <a:prstGeom prst="rect">
            <a:avLst/>
          </a:prstGeom>
        </p:spPr>
        <p:txBody>
          <a:bodyPr wrap="square">
            <a:spAutoFit/>
          </a:bodyPr>
          <a:lstStyle/>
          <a:p>
            <a:pPr algn="ctr"/>
            <a:r>
              <a:rPr lang="es-CO" dirty="0"/>
              <a:t> </a:t>
            </a:r>
            <a:r>
              <a:rPr lang="es-CO" b="1" dirty="0">
                <a:ln w="0"/>
                <a:solidFill>
                  <a:srgbClr val="000A8B"/>
                </a:solidFill>
                <a:effectLst>
                  <a:outerShdw blurRad="38100" dist="25400" dir="5400000" algn="ctr" rotWithShape="0">
                    <a:srgbClr val="6E747A">
                      <a:alpha val="43000"/>
                    </a:srgbClr>
                  </a:outerShdw>
                </a:effectLst>
              </a:rPr>
              <a:t>SOCIEDADES EN PROCESO</a:t>
            </a:r>
          </a:p>
          <a:p>
            <a:pPr algn="ctr"/>
            <a:r>
              <a:rPr lang="es-CO" sz="2400" b="1" dirty="0">
                <a:ln w="0"/>
                <a:solidFill>
                  <a:schemeClr val="accent2">
                    <a:lumMod val="75000"/>
                  </a:schemeClr>
                </a:solidFill>
                <a:effectLst>
                  <a:outerShdw blurRad="38100" dist="38100" dir="2700000" algn="tl">
                    <a:srgbClr val="000000">
                      <a:alpha val="43137"/>
                    </a:srgbClr>
                  </a:outerShdw>
                </a:effectLst>
              </a:rPr>
              <a:t>118</a:t>
            </a:r>
          </a:p>
          <a:p>
            <a:pPr algn="ctr"/>
            <a:r>
              <a:rPr lang="es-CO" b="1" dirty="0">
                <a:ln w="0"/>
                <a:solidFill>
                  <a:srgbClr val="000A8B"/>
                </a:solidFill>
                <a:effectLst>
                  <a:outerShdw blurRad="38100" dist="25400" dir="5400000" algn="ctr" rotWithShape="0">
                    <a:srgbClr val="6E747A">
                      <a:alpha val="43000"/>
                    </a:srgbClr>
                  </a:outerShdw>
                </a:effectLst>
              </a:rPr>
              <a:t> </a:t>
            </a:r>
          </a:p>
          <a:p>
            <a:pPr algn="ctr"/>
            <a:endParaRPr lang="es-CO" b="1" dirty="0">
              <a:ln w="0"/>
              <a:solidFill>
                <a:schemeClr val="accent2">
                  <a:lumMod val="75000"/>
                </a:schemeClr>
              </a:solidFill>
              <a:effectLst>
                <a:outerShdw blurRad="38100" dist="38100" dir="2700000" algn="tl">
                  <a:srgbClr val="000000">
                    <a:alpha val="43137"/>
                  </a:srgbClr>
                </a:outerShdw>
              </a:effectLst>
            </a:endParaRPr>
          </a:p>
        </p:txBody>
      </p:sp>
      <p:sp>
        <p:nvSpPr>
          <p:cNvPr id="42" name="Rectángulo 41">
            <a:extLst>
              <a:ext uri="{FF2B5EF4-FFF2-40B4-BE49-F238E27FC236}">
                <a16:creationId xmlns:a16="http://schemas.microsoft.com/office/drawing/2014/main" id="{F8D16E63-1CE9-451C-940C-A44172DE4B60}"/>
              </a:ext>
            </a:extLst>
          </p:cNvPr>
          <p:cNvSpPr/>
          <p:nvPr/>
        </p:nvSpPr>
        <p:spPr>
          <a:xfrm>
            <a:off x="5481575" y="4407347"/>
            <a:ext cx="2511251" cy="954107"/>
          </a:xfrm>
          <a:prstGeom prst="rect">
            <a:avLst/>
          </a:prstGeom>
        </p:spPr>
        <p:txBody>
          <a:bodyPr wrap="square">
            <a:spAutoFit/>
          </a:bodyPr>
          <a:lstStyle/>
          <a:p>
            <a:pPr algn="ctr"/>
            <a:r>
              <a:rPr lang="es-CO" sz="2000" b="1" dirty="0">
                <a:solidFill>
                  <a:srgbClr val="002060"/>
                </a:solidFill>
              </a:rPr>
              <a:t> </a:t>
            </a:r>
            <a:r>
              <a:rPr lang="es-CO" b="1" dirty="0">
                <a:ln w="0"/>
                <a:solidFill>
                  <a:srgbClr val="000A8B"/>
                </a:solidFill>
                <a:effectLst>
                  <a:outerShdw blurRad="38100" dist="25400" dir="5400000" algn="ctr" rotWithShape="0">
                    <a:srgbClr val="6E747A">
                      <a:alpha val="43000"/>
                    </a:srgbClr>
                  </a:outerShdw>
                </a:effectLst>
              </a:rPr>
              <a:t>Vigencia 2019 Participación accionaria </a:t>
            </a:r>
          </a:p>
          <a:p>
            <a:pPr algn="ctr"/>
            <a:r>
              <a:rPr lang="es-CO" dirty="0"/>
              <a:t> $   465.000.000.000 </a:t>
            </a:r>
          </a:p>
        </p:txBody>
      </p:sp>
      <p:cxnSp>
        <p:nvCxnSpPr>
          <p:cNvPr id="43" name="Conector recto 42">
            <a:extLst>
              <a:ext uri="{FF2B5EF4-FFF2-40B4-BE49-F238E27FC236}">
                <a16:creationId xmlns:a16="http://schemas.microsoft.com/office/drawing/2014/main" id="{B80309F0-BAE5-4F4A-8F1A-BF1498AD9514}"/>
              </a:ext>
            </a:extLst>
          </p:cNvPr>
          <p:cNvCxnSpPr>
            <a:cxnSpLocks/>
          </p:cNvCxnSpPr>
          <p:nvPr/>
        </p:nvCxnSpPr>
        <p:spPr>
          <a:xfrm>
            <a:off x="5330184" y="4311350"/>
            <a:ext cx="2781370" cy="0"/>
          </a:xfrm>
          <a:prstGeom prst="line">
            <a:avLst/>
          </a:prstGeom>
          <a:ln>
            <a:solidFill>
              <a:srgbClr val="92D050"/>
            </a:solidFill>
          </a:ln>
        </p:spPr>
        <p:style>
          <a:lnRef idx="2">
            <a:schemeClr val="accent1"/>
          </a:lnRef>
          <a:fillRef idx="0">
            <a:schemeClr val="accent1"/>
          </a:fillRef>
          <a:effectRef idx="1">
            <a:schemeClr val="accent1"/>
          </a:effectRef>
          <a:fontRef idx="minor">
            <a:schemeClr val="tx1"/>
          </a:fontRef>
        </p:style>
      </p:cxnSp>
      <p:cxnSp>
        <p:nvCxnSpPr>
          <p:cNvPr id="44" name="Conector recto 43">
            <a:extLst>
              <a:ext uri="{FF2B5EF4-FFF2-40B4-BE49-F238E27FC236}">
                <a16:creationId xmlns:a16="http://schemas.microsoft.com/office/drawing/2014/main" id="{99AE6158-EA2D-40DC-AB94-7DF25B3CE186}"/>
              </a:ext>
            </a:extLst>
          </p:cNvPr>
          <p:cNvCxnSpPr>
            <a:cxnSpLocks/>
          </p:cNvCxnSpPr>
          <p:nvPr/>
        </p:nvCxnSpPr>
        <p:spPr>
          <a:xfrm>
            <a:off x="8744001" y="4311350"/>
            <a:ext cx="2781370" cy="0"/>
          </a:xfrm>
          <a:prstGeom prst="line">
            <a:avLst/>
          </a:prstGeom>
          <a:ln>
            <a:solidFill>
              <a:srgbClr val="92D050"/>
            </a:solidFill>
          </a:ln>
        </p:spPr>
        <p:style>
          <a:lnRef idx="2">
            <a:schemeClr val="accent1"/>
          </a:lnRef>
          <a:fillRef idx="0">
            <a:schemeClr val="accent1"/>
          </a:fillRef>
          <a:effectRef idx="1">
            <a:schemeClr val="accent1"/>
          </a:effectRef>
          <a:fontRef idx="minor">
            <a:schemeClr val="tx1"/>
          </a:fontRef>
        </p:style>
      </p:cxnSp>
      <p:cxnSp>
        <p:nvCxnSpPr>
          <p:cNvPr id="45" name="Conector recto 44">
            <a:extLst>
              <a:ext uri="{FF2B5EF4-FFF2-40B4-BE49-F238E27FC236}">
                <a16:creationId xmlns:a16="http://schemas.microsoft.com/office/drawing/2014/main" id="{6AA19C6E-3F88-4C59-AC84-15206B188309}"/>
              </a:ext>
            </a:extLst>
          </p:cNvPr>
          <p:cNvCxnSpPr>
            <a:cxnSpLocks/>
          </p:cNvCxnSpPr>
          <p:nvPr/>
        </p:nvCxnSpPr>
        <p:spPr>
          <a:xfrm>
            <a:off x="1988963" y="1558121"/>
            <a:ext cx="7481" cy="4951379"/>
          </a:xfrm>
          <a:prstGeom prst="line">
            <a:avLst/>
          </a:prstGeom>
        </p:spPr>
        <p:style>
          <a:lnRef idx="2">
            <a:schemeClr val="accent1"/>
          </a:lnRef>
          <a:fillRef idx="0">
            <a:schemeClr val="accent1"/>
          </a:fillRef>
          <a:effectRef idx="1">
            <a:schemeClr val="accent1"/>
          </a:effectRef>
          <a:fontRef idx="minor">
            <a:schemeClr val="tx1"/>
          </a:fontRef>
        </p:style>
      </p:cxnSp>
      <p:sp>
        <p:nvSpPr>
          <p:cNvPr id="47" name="Rectángulo 46">
            <a:extLst>
              <a:ext uri="{FF2B5EF4-FFF2-40B4-BE49-F238E27FC236}">
                <a16:creationId xmlns:a16="http://schemas.microsoft.com/office/drawing/2014/main" id="{3121C7BF-4233-4FF4-9CFD-494A09C03F89}"/>
              </a:ext>
            </a:extLst>
          </p:cNvPr>
          <p:cNvSpPr/>
          <p:nvPr/>
        </p:nvSpPr>
        <p:spPr>
          <a:xfrm>
            <a:off x="4138184" y="5502493"/>
            <a:ext cx="5266759" cy="923330"/>
          </a:xfrm>
          <a:prstGeom prst="rect">
            <a:avLst/>
          </a:prstGeom>
        </p:spPr>
        <p:txBody>
          <a:bodyPr wrap="square">
            <a:spAutoFit/>
          </a:bodyPr>
          <a:lstStyle/>
          <a:p>
            <a:pPr algn="ctr"/>
            <a:r>
              <a:rPr lang="es-CO" b="1" dirty="0">
                <a:ln w="0"/>
                <a:solidFill>
                  <a:srgbClr val="000A8B"/>
                </a:solidFill>
                <a:effectLst>
                  <a:outerShdw blurRad="38100" dist="25400" dir="5400000" algn="ctr" rotWithShape="0">
                    <a:srgbClr val="6E747A">
                      <a:alpha val="43000"/>
                    </a:srgbClr>
                  </a:outerShdw>
                </a:effectLst>
              </a:rPr>
              <a:t>Vigencia 2020</a:t>
            </a:r>
          </a:p>
          <a:p>
            <a:pPr algn="ctr"/>
            <a:r>
              <a:rPr lang="es-CO" dirty="0"/>
              <a:t>103 inmuebles Por valor de </a:t>
            </a:r>
          </a:p>
          <a:p>
            <a:pPr algn="ctr"/>
            <a:r>
              <a:rPr lang="es-CO" dirty="0"/>
              <a:t>$25.000.000.000</a:t>
            </a:r>
          </a:p>
        </p:txBody>
      </p:sp>
      <p:sp>
        <p:nvSpPr>
          <p:cNvPr id="48" name="Rectángulo 47">
            <a:extLst>
              <a:ext uri="{FF2B5EF4-FFF2-40B4-BE49-F238E27FC236}">
                <a16:creationId xmlns:a16="http://schemas.microsoft.com/office/drawing/2014/main" id="{F6AA6C15-D171-4ADC-8D2A-91AAE4A42268}"/>
              </a:ext>
            </a:extLst>
          </p:cNvPr>
          <p:cNvSpPr/>
          <p:nvPr/>
        </p:nvSpPr>
        <p:spPr>
          <a:xfrm>
            <a:off x="8654617" y="5499612"/>
            <a:ext cx="3237418" cy="923330"/>
          </a:xfrm>
          <a:prstGeom prst="rect">
            <a:avLst/>
          </a:prstGeom>
        </p:spPr>
        <p:txBody>
          <a:bodyPr wrap="square">
            <a:spAutoFit/>
          </a:bodyPr>
          <a:lstStyle/>
          <a:p>
            <a:pPr algn="ctr"/>
            <a:r>
              <a:rPr lang="es-CO" b="1" dirty="0">
                <a:ln w="0"/>
                <a:solidFill>
                  <a:srgbClr val="000A8B"/>
                </a:solidFill>
                <a:effectLst>
                  <a:outerShdw blurRad="38100" dist="25400" dir="5400000" algn="ctr" rotWithShape="0">
                    <a:srgbClr val="6E747A">
                      <a:alpha val="43000"/>
                    </a:srgbClr>
                  </a:outerShdw>
                </a:effectLst>
              </a:rPr>
              <a:t>Valor proyectado venta efectiva </a:t>
            </a:r>
            <a:r>
              <a:rPr lang="es-CO" dirty="0"/>
              <a:t>vigencia 2020</a:t>
            </a:r>
          </a:p>
          <a:p>
            <a:pPr algn="ctr"/>
            <a:r>
              <a:rPr lang="es-CO" dirty="0"/>
              <a:t>$4.500.000.000</a:t>
            </a:r>
          </a:p>
        </p:txBody>
      </p:sp>
      <p:sp>
        <p:nvSpPr>
          <p:cNvPr id="49" name="Rectángulo 48">
            <a:extLst>
              <a:ext uri="{FF2B5EF4-FFF2-40B4-BE49-F238E27FC236}">
                <a16:creationId xmlns:a16="http://schemas.microsoft.com/office/drawing/2014/main" id="{EA877766-6D89-4471-B1E5-052D6752DC35}"/>
              </a:ext>
            </a:extLst>
          </p:cNvPr>
          <p:cNvSpPr/>
          <p:nvPr/>
        </p:nvSpPr>
        <p:spPr>
          <a:xfrm>
            <a:off x="8756140" y="4439926"/>
            <a:ext cx="2809188" cy="984885"/>
          </a:xfrm>
          <a:prstGeom prst="rect">
            <a:avLst/>
          </a:prstGeom>
        </p:spPr>
        <p:txBody>
          <a:bodyPr wrap="square">
            <a:spAutoFit/>
          </a:bodyPr>
          <a:lstStyle/>
          <a:p>
            <a:pPr algn="ctr"/>
            <a:r>
              <a:rPr lang="es-CO" sz="2000" b="1" dirty="0">
                <a:solidFill>
                  <a:srgbClr val="002060"/>
                </a:solidFill>
              </a:rPr>
              <a:t> </a:t>
            </a:r>
            <a:r>
              <a:rPr lang="es-CO" b="1" dirty="0">
                <a:ln w="0"/>
                <a:solidFill>
                  <a:srgbClr val="000A8B"/>
                </a:solidFill>
                <a:effectLst>
                  <a:outerShdw blurRad="38100" dist="25400" dir="5400000" algn="ctr" rotWithShape="0">
                    <a:srgbClr val="6E747A">
                      <a:alpha val="43000"/>
                    </a:srgbClr>
                  </a:outerShdw>
                </a:effectLst>
              </a:rPr>
              <a:t>Valor proyectado venta efectiva 2019</a:t>
            </a:r>
          </a:p>
          <a:p>
            <a:pPr algn="ctr"/>
            <a:r>
              <a:rPr lang="es-CO" dirty="0"/>
              <a:t> $   465.000.000.000</a:t>
            </a:r>
          </a:p>
        </p:txBody>
      </p:sp>
      <p:sp>
        <p:nvSpPr>
          <p:cNvPr id="50" name="Rectángulo 49">
            <a:extLst>
              <a:ext uri="{FF2B5EF4-FFF2-40B4-BE49-F238E27FC236}">
                <a16:creationId xmlns:a16="http://schemas.microsoft.com/office/drawing/2014/main" id="{56AFD136-F2C3-4D4F-9B24-BF2D0B47515F}"/>
              </a:ext>
            </a:extLst>
          </p:cNvPr>
          <p:cNvSpPr/>
          <p:nvPr/>
        </p:nvSpPr>
        <p:spPr>
          <a:xfrm>
            <a:off x="1748004" y="5191045"/>
            <a:ext cx="3756936" cy="677108"/>
          </a:xfrm>
          <a:prstGeom prst="rect">
            <a:avLst/>
          </a:prstGeom>
        </p:spPr>
        <p:txBody>
          <a:bodyPr wrap="square">
            <a:spAutoFit/>
          </a:bodyPr>
          <a:lstStyle/>
          <a:p>
            <a:pPr algn="ctr"/>
            <a:r>
              <a:rPr lang="es-CO" sz="2000" b="1" dirty="0">
                <a:solidFill>
                  <a:srgbClr val="002060"/>
                </a:solidFill>
              </a:rPr>
              <a:t> </a:t>
            </a:r>
            <a:r>
              <a:rPr lang="es-CO" b="1" dirty="0">
                <a:ln w="0"/>
                <a:solidFill>
                  <a:srgbClr val="000A8B"/>
                </a:solidFill>
                <a:effectLst>
                  <a:outerShdw blurRad="38100" dist="25400" dir="5400000" algn="ctr" rotWithShape="0">
                    <a:srgbClr val="6E747A">
                      <a:alpha val="43000"/>
                    </a:srgbClr>
                  </a:outerShdw>
                </a:effectLst>
              </a:rPr>
              <a:t>No. total de inmuebles</a:t>
            </a:r>
          </a:p>
          <a:p>
            <a:pPr algn="ctr"/>
            <a:r>
              <a:rPr lang="es-CO" dirty="0"/>
              <a:t>1020</a:t>
            </a:r>
          </a:p>
        </p:txBody>
      </p:sp>
      <p:sp>
        <p:nvSpPr>
          <p:cNvPr id="51" name="Rectángulo 50">
            <a:extLst>
              <a:ext uri="{FF2B5EF4-FFF2-40B4-BE49-F238E27FC236}">
                <a16:creationId xmlns:a16="http://schemas.microsoft.com/office/drawing/2014/main" id="{90349B5A-CBB7-47A8-8175-740DB2CFB8F4}"/>
              </a:ext>
            </a:extLst>
          </p:cNvPr>
          <p:cNvSpPr/>
          <p:nvPr/>
        </p:nvSpPr>
        <p:spPr>
          <a:xfrm>
            <a:off x="2005064" y="5832819"/>
            <a:ext cx="3132438" cy="954107"/>
          </a:xfrm>
          <a:prstGeom prst="rect">
            <a:avLst/>
          </a:prstGeom>
        </p:spPr>
        <p:txBody>
          <a:bodyPr wrap="square">
            <a:spAutoFit/>
          </a:bodyPr>
          <a:lstStyle/>
          <a:p>
            <a:pPr algn="ctr"/>
            <a:r>
              <a:rPr lang="es-CO" sz="2000" b="1" dirty="0">
                <a:solidFill>
                  <a:srgbClr val="002060"/>
                </a:solidFill>
              </a:rPr>
              <a:t> </a:t>
            </a:r>
            <a:r>
              <a:rPr lang="es-CO" b="1" dirty="0">
                <a:ln w="0"/>
                <a:solidFill>
                  <a:srgbClr val="000A8B"/>
                </a:solidFill>
                <a:effectLst>
                  <a:outerShdw blurRad="38100" dist="25400" dir="5400000" algn="ctr" rotWithShape="0">
                    <a:srgbClr val="6E747A">
                      <a:alpha val="43000"/>
                    </a:srgbClr>
                  </a:outerShdw>
                </a:effectLst>
              </a:rPr>
              <a:t>Valor inmuebles en proceso </a:t>
            </a:r>
          </a:p>
          <a:p>
            <a:pPr algn="ctr"/>
            <a:r>
              <a:rPr lang="es-CO" dirty="0"/>
              <a:t>$   484,780,079,061.00</a:t>
            </a:r>
            <a:endParaRPr lang="es-CO" b="1" dirty="0">
              <a:ln w="0"/>
              <a:solidFill>
                <a:srgbClr val="000A8B"/>
              </a:solidFill>
              <a:effectLst>
                <a:outerShdw blurRad="38100" dist="25400" dir="5400000" algn="ctr" rotWithShape="0">
                  <a:srgbClr val="6E747A">
                    <a:alpha val="43000"/>
                  </a:srgbClr>
                </a:outerShdw>
              </a:effectLst>
            </a:endParaRPr>
          </a:p>
          <a:p>
            <a:pPr algn="ctr"/>
            <a:r>
              <a:rPr lang="es-CO" dirty="0"/>
              <a:t> </a:t>
            </a:r>
          </a:p>
        </p:txBody>
      </p:sp>
      <p:sp>
        <p:nvSpPr>
          <p:cNvPr id="53" name="Rectángulo 52">
            <a:extLst>
              <a:ext uri="{FF2B5EF4-FFF2-40B4-BE49-F238E27FC236}">
                <a16:creationId xmlns:a16="http://schemas.microsoft.com/office/drawing/2014/main" id="{96F5BAB9-682F-490E-B797-169B815E8BCD}"/>
              </a:ext>
            </a:extLst>
          </p:cNvPr>
          <p:cNvSpPr/>
          <p:nvPr/>
        </p:nvSpPr>
        <p:spPr>
          <a:xfrm>
            <a:off x="1748004" y="4430092"/>
            <a:ext cx="3756936" cy="677108"/>
          </a:xfrm>
          <a:prstGeom prst="rect">
            <a:avLst/>
          </a:prstGeom>
        </p:spPr>
        <p:txBody>
          <a:bodyPr wrap="square">
            <a:spAutoFit/>
          </a:bodyPr>
          <a:lstStyle/>
          <a:p>
            <a:pPr algn="ctr"/>
            <a:r>
              <a:rPr lang="es-CO" sz="2000" b="1" dirty="0">
                <a:solidFill>
                  <a:srgbClr val="002060"/>
                </a:solidFill>
              </a:rPr>
              <a:t> </a:t>
            </a:r>
            <a:r>
              <a:rPr lang="es-CO" b="1" dirty="0">
                <a:ln w="0"/>
                <a:solidFill>
                  <a:srgbClr val="000A8B"/>
                </a:solidFill>
                <a:effectLst>
                  <a:outerShdw blurRad="38100" dist="25400" dir="5400000" algn="ctr" rotWithShape="0">
                    <a:srgbClr val="6E747A">
                      <a:alpha val="43000"/>
                    </a:srgbClr>
                  </a:outerShdw>
                </a:effectLst>
              </a:rPr>
              <a:t>Total Valor patrimonial</a:t>
            </a:r>
          </a:p>
          <a:p>
            <a:pPr algn="ctr"/>
            <a:r>
              <a:rPr lang="es-CO" dirty="0"/>
              <a:t>$   732,385,887,564.00 </a:t>
            </a:r>
            <a:endParaRPr lang="es-CO" b="1" dirty="0">
              <a:ln w="0"/>
              <a:solidFill>
                <a:srgbClr val="000A8B"/>
              </a:solidFill>
              <a:effectLst>
                <a:outerShdw blurRad="38100" dist="25400" dir="5400000" algn="ctr" rotWithShape="0">
                  <a:srgbClr val="6E747A">
                    <a:alpha val="43000"/>
                  </a:srgbClr>
                </a:outerShdw>
              </a:effectLst>
            </a:endParaRPr>
          </a:p>
        </p:txBody>
      </p:sp>
      <p:sp>
        <p:nvSpPr>
          <p:cNvPr id="30" name="Rectángulo 29">
            <a:extLst>
              <a:ext uri="{FF2B5EF4-FFF2-40B4-BE49-F238E27FC236}">
                <a16:creationId xmlns:a16="http://schemas.microsoft.com/office/drawing/2014/main" id="{32E2F449-C646-4D26-BCBC-18AD2B53F609}"/>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35" name="CuadroTexto 34">
            <a:extLst>
              <a:ext uri="{FF2B5EF4-FFF2-40B4-BE49-F238E27FC236}">
                <a16:creationId xmlns:a16="http://schemas.microsoft.com/office/drawing/2014/main" id="{F0B9C33A-8395-46F4-8FD7-B396C9FE97B1}"/>
              </a:ext>
            </a:extLst>
          </p:cNvPr>
          <p:cNvSpPr txBox="1"/>
          <p:nvPr/>
        </p:nvSpPr>
        <p:spPr>
          <a:xfrm>
            <a:off x="8448673" y="6520419"/>
            <a:ext cx="3730623"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Sociedades</a:t>
            </a:r>
          </a:p>
        </p:txBody>
      </p:sp>
    </p:spTree>
    <p:extLst>
      <p:ext uri="{BB962C8B-B14F-4D97-AF65-F5344CB8AC3E}">
        <p14:creationId xmlns:p14="http://schemas.microsoft.com/office/powerpoint/2010/main" val="351460301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C50CDA13-8043-49F5-A113-AF1FB50FC152}"/>
              </a:ext>
            </a:extLst>
          </p:cNvPr>
          <p:cNvSpPr txBox="1"/>
          <p:nvPr/>
        </p:nvSpPr>
        <p:spPr>
          <a:xfrm>
            <a:off x="1325216" y="2705725"/>
            <a:ext cx="9143999" cy="1446550"/>
          </a:xfrm>
          <a:prstGeom prst="rect">
            <a:avLst/>
          </a:prstGeom>
          <a:noFill/>
        </p:spPr>
        <p:txBody>
          <a:bodyPr wrap="square" rtlCol="0">
            <a:spAutoFit/>
          </a:bodyPr>
          <a:lstStyle/>
          <a:p>
            <a:pPr algn="ctr"/>
            <a:r>
              <a:rPr lang="es-ES" sz="4400" b="1" dirty="0">
                <a:solidFill>
                  <a:srgbClr val="002060"/>
                </a:solidFill>
              </a:rPr>
              <a:t>4. Proposiciones y Varios</a:t>
            </a:r>
            <a:endParaRPr lang="es-CO" sz="4400" b="1" dirty="0">
              <a:solidFill>
                <a:srgbClr val="002060"/>
              </a:solidFill>
            </a:endParaRPr>
          </a:p>
          <a:p>
            <a:pPr algn="ct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1535170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13" name="Imagen 12">
            <a:extLst>
              <a:ext uri="{FF2B5EF4-FFF2-40B4-BE49-F238E27FC236}">
                <a16:creationId xmlns:a16="http://schemas.microsoft.com/office/drawing/2014/main" id="{4A045731-832C-4A9C-A1DA-8E45F226A20C}"/>
              </a:ext>
            </a:extLst>
          </p:cNvPr>
          <p:cNvPicPr>
            <a:picLocks noChangeAspect="1"/>
          </p:cNvPicPr>
          <p:nvPr/>
        </p:nvPicPr>
        <p:blipFill rotWithShape="1">
          <a:blip r:embed="rId4"/>
          <a:srcRect l="4062" t="46387" r="43906" b="20819"/>
          <a:stretch/>
        </p:blipFill>
        <p:spPr>
          <a:xfrm>
            <a:off x="3521578" y="2214562"/>
            <a:ext cx="4757738" cy="1685925"/>
          </a:xfrm>
          <a:prstGeom prst="rect">
            <a:avLst/>
          </a:prstGeom>
        </p:spPr>
      </p:pic>
    </p:spTree>
    <p:extLst>
      <p:ext uri="{BB962C8B-B14F-4D97-AF65-F5344CB8AC3E}">
        <p14:creationId xmlns:p14="http://schemas.microsoft.com/office/powerpoint/2010/main" val="374756052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2164</TotalTime>
  <Words>2819</Words>
  <Application>Microsoft Office PowerPoint</Application>
  <PresentationFormat>Panorámica</PresentationFormat>
  <Paragraphs>797</Paragraphs>
  <Slides>45</Slides>
  <Notes>4</Notes>
  <HiddenSlides>0</HiddenSlides>
  <MMClips>0</MMClips>
  <ScaleCrop>false</ScaleCrop>
  <HeadingPairs>
    <vt:vector size="8" baseType="variant">
      <vt:variant>
        <vt:lpstr>Fuentes usadas</vt:lpstr>
      </vt:variant>
      <vt:variant>
        <vt:i4>6</vt:i4>
      </vt:variant>
      <vt:variant>
        <vt:lpstr>Tema</vt:lpstr>
      </vt:variant>
      <vt:variant>
        <vt:i4>1</vt:i4>
      </vt:variant>
      <vt:variant>
        <vt:lpstr>Servidores OLE incrustados</vt:lpstr>
      </vt:variant>
      <vt:variant>
        <vt:i4>1</vt:i4>
      </vt:variant>
      <vt:variant>
        <vt:lpstr>Títulos de diapositiva</vt:lpstr>
      </vt:variant>
      <vt:variant>
        <vt:i4>45</vt:i4>
      </vt:variant>
    </vt:vector>
  </HeadingPairs>
  <TitlesOfParts>
    <vt:vector size="53" baseType="lpstr">
      <vt:lpstr>MS Mincho</vt:lpstr>
      <vt:lpstr>Arial</vt:lpstr>
      <vt:lpstr>Calibri</vt:lpstr>
      <vt:lpstr>Lato Regular</vt:lpstr>
      <vt:lpstr>Times New Roman</vt:lpstr>
      <vt:lpstr>Wingdings</vt:lpstr>
      <vt:lpstr>Tema de Office</vt:lpstr>
      <vt:lpstr>Worksheet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Cadena de Valor de Recaudo</vt:lpstr>
      <vt:lpstr>Recaudo Centralizado</vt:lpstr>
      <vt:lpstr>Evolución de las Fuentes de Recaudo</vt:lpstr>
      <vt:lpstr>Recaudo Centralizado</vt:lpstr>
      <vt:lpstr>Operación de Pagos</vt:lpstr>
      <vt:lpstr>Evolución de activos productivos</vt:lpstr>
      <vt:lpstr>Dinámicas en la remoción vs asignación </vt:lpstr>
      <vt:lpstr>Actual Participación de los depositarios </vt:lpstr>
      <vt:lpstr>Cantidad de nuevos contratos</vt:lpstr>
      <vt:lpstr>Análisis de la productividad del Inventarios</vt:lpstr>
      <vt:lpstr>Identificación del inventario susceptible de productividad</vt:lpstr>
      <vt:lpstr>Identificación del inventario susceptible de productividad</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Oscar Mauricio Fuentes Bonilla</dc:creator>
  <cp:lastModifiedBy>Paola Andrea Lopez Jaramillo</cp:lastModifiedBy>
  <cp:revision>81</cp:revision>
  <dcterms:created xsi:type="dcterms:W3CDTF">2015-02-19T23:51:59Z</dcterms:created>
  <dcterms:modified xsi:type="dcterms:W3CDTF">2019-03-26T21:23:51Z</dcterms:modified>
</cp:coreProperties>
</file>