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6"/>
  </p:notesMasterIdLst>
  <p:sldIdLst>
    <p:sldId id="257" r:id="rId2"/>
    <p:sldId id="256" r:id="rId3"/>
    <p:sldId id="258" r:id="rId4"/>
    <p:sldId id="270" r:id="rId5"/>
    <p:sldId id="446" r:id="rId6"/>
    <p:sldId id="458" r:id="rId7"/>
    <p:sldId id="459" r:id="rId8"/>
    <p:sldId id="460" r:id="rId9"/>
    <p:sldId id="469" r:id="rId10"/>
    <p:sldId id="447" r:id="rId11"/>
    <p:sldId id="456" r:id="rId12"/>
    <p:sldId id="457" r:id="rId13"/>
    <p:sldId id="450" r:id="rId14"/>
    <p:sldId id="454" r:id="rId15"/>
    <p:sldId id="903" r:id="rId16"/>
    <p:sldId id="453" r:id="rId17"/>
    <p:sldId id="904" r:id="rId18"/>
    <p:sldId id="905" r:id="rId19"/>
    <p:sldId id="266" r:id="rId20"/>
    <p:sldId id="267" r:id="rId21"/>
    <p:sldId id="268" r:id="rId22"/>
    <p:sldId id="906" r:id="rId23"/>
    <p:sldId id="264" r:id="rId24"/>
    <p:sldId id="907" r:id="rId25"/>
    <p:sldId id="259" r:id="rId26"/>
    <p:sldId id="265" r:id="rId27"/>
    <p:sldId id="275" r:id="rId28"/>
    <p:sldId id="389" r:id="rId29"/>
    <p:sldId id="511" r:id="rId30"/>
    <p:sldId id="534" r:id="rId31"/>
    <p:sldId id="567" r:id="rId32"/>
    <p:sldId id="442" r:id="rId33"/>
    <p:sldId id="536" r:id="rId34"/>
    <p:sldId id="565" r:id="rId35"/>
    <p:sldId id="554" r:id="rId36"/>
    <p:sldId id="550" r:id="rId37"/>
    <p:sldId id="566" r:id="rId38"/>
    <p:sldId id="564" r:id="rId39"/>
    <p:sldId id="451" r:id="rId40"/>
    <p:sldId id="276" r:id="rId41"/>
    <p:sldId id="438" r:id="rId42"/>
    <p:sldId id="439" r:id="rId43"/>
    <p:sldId id="440" r:id="rId44"/>
    <p:sldId id="277" r:id="rId45"/>
    <p:sldId id="830" r:id="rId46"/>
    <p:sldId id="835" r:id="rId47"/>
    <p:sldId id="831" r:id="rId48"/>
    <p:sldId id="834" r:id="rId49"/>
    <p:sldId id="844" r:id="rId50"/>
    <p:sldId id="833" r:id="rId51"/>
    <p:sldId id="860" r:id="rId52"/>
    <p:sldId id="861" r:id="rId53"/>
    <p:sldId id="850" r:id="rId54"/>
    <p:sldId id="383" r:id="rId55"/>
    <p:sldId id="868" r:id="rId56"/>
    <p:sldId id="863" r:id="rId57"/>
    <p:sldId id="867" r:id="rId58"/>
    <p:sldId id="869" r:id="rId59"/>
    <p:sldId id="864" r:id="rId60"/>
    <p:sldId id="285" r:id="rId61"/>
    <p:sldId id="278" r:id="rId62"/>
    <p:sldId id="902" r:id="rId63"/>
    <p:sldId id="367" r:id="rId64"/>
    <p:sldId id="900" r:id="rId65"/>
    <p:sldId id="901" r:id="rId66"/>
    <p:sldId id="371" r:id="rId67"/>
    <p:sldId id="369" r:id="rId68"/>
    <p:sldId id="375" r:id="rId69"/>
    <p:sldId id="260" r:id="rId70"/>
    <p:sldId id="261" r:id="rId71"/>
    <p:sldId id="376" r:id="rId72"/>
    <p:sldId id="373" r:id="rId73"/>
    <p:sldId id="274" r:id="rId74"/>
    <p:sldId id="269" r:id="rId75"/>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77"/>
  </p:normalViewPr>
  <p:slideViewPr>
    <p:cSldViewPr snapToGrid="0" snapToObjects="1">
      <p:cViewPr varScale="1">
        <p:scale>
          <a:sx n="72" d="100"/>
          <a:sy n="72" d="100"/>
        </p:scale>
        <p:origin x="660"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MARZO%202019\RESUMEN%20DE%20OPERACIONES%20MENSUAL%20A%20CONTABILIDAD%20MARZO_%20201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MARZO%202019\RESUMEN%20DE%20OPERACIONES%20MENSUAL%20A%20CONTABILIDAD%20MARZO_%20201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MARZO%202019\RESUMEN%20DE%20OPERACIONES%20MENSUAL%20A%20CONTABILIDAD%20MARZO_%20201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oleObject" Target="file:///C:\Users\fbarreiro\Desktop\PRESENTACIONES%20PORTAFOLIO\A&#209;O%202019\MARZO%202019\RESUMEN%20DE%20OPERACIONES%20MENSUAL%20A%20CONTABILIDAD%20MARZO_%202019.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fbarreiro\Desktop\PRESENTACIONES%20PORTAFOLIO\A&#209;O%202019\MARZO%202019\RESUMEN%20DE%20OPERACIONES%20MENSUAL%20A%20CONTABILIDAD%20MARZO_%202019.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mhernandez\AppData\Local\Microsoft\Windows\INetCache\Content.Outlook\RLOLKDVG\Libro1%20(005).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err="1"/>
              <a:t>composici</a:t>
            </a:r>
            <a:r>
              <a:rPr lang="es-ES" sz="1600" b="1" i="0" u="none" strike="noStrike" cap="all" baseline="0" dirty="0" err="1">
                <a:effectLst/>
              </a:rPr>
              <a:t>Ó</a:t>
            </a:r>
            <a:r>
              <a:rPr lang="en-US" dirty="0"/>
              <a:t>n </a:t>
            </a:r>
            <a:r>
              <a:rPr lang="en-US" dirty="0" err="1"/>
              <a:t>portafolio</a:t>
            </a:r>
            <a:r>
              <a:rPr lang="en-US" dirty="0"/>
              <a:t> MARZO</a:t>
            </a:r>
            <a:r>
              <a:rPr lang="en-US" baseline="0" dirty="0"/>
              <a:t> 2019</a:t>
            </a:r>
            <a:r>
              <a:rPr lang="en-US" dirty="0"/>
              <a:t>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6110-4486-80B7-918F5B96DD2D}"/>
              </c:ext>
            </c:extLst>
          </c:dPt>
          <c:dPt>
            <c:idx val="1"/>
            <c:bubble3D val="0"/>
            <c:explosion val="7"/>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6110-4486-80B7-918F5B96DD2D}"/>
              </c:ext>
            </c:extLst>
          </c:dPt>
          <c:dLbls>
            <c:dLbl>
              <c:idx val="0"/>
              <c:layout>
                <c:manualLayout>
                  <c:x val="2.9898488166152006E-2"/>
                  <c:y val="5.1612716327875162E-3"/>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15:layout>
                    <c:manualLayout>
                      <c:w val="0.24465618626939925"/>
                      <c:h val="0.12155647525292826"/>
                    </c:manualLayout>
                  </c15:layout>
                </c:ext>
                <c:ext xmlns:c16="http://schemas.microsoft.com/office/drawing/2014/chart" uri="{C3380CC4-5D6E-409C-BE32-E72D297353CC}">
                  <c16:uniqueId val="{00000001-6110-4486-80B7-918F5B96DD2D}"/>
                </c:ext>
              </c:extLst>
            </c:dLbl>
            <c:dLbl>
              <c:idx val="1"/>
              <c:layout>
                <c:manualLayout>
                  <c:x val="-5.1113539211846477E-2"/>
                  <c:y val="1.6112784416019408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110-4486-80B7-918F5B96DD2D}"/>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Hoja11!$C$55:$D$55</c:f>
              <c:strCache>
                <c:ptCount val="2"/>
                <c:pt idx="0">
                  <c:v>EXTINTOS</c:v>
                </c:pt>
                <c:pt idx="1">
                  <c:v>EN PROCESO EXTINCION </c:v>
                </c:pt>
              </c:strCache>
            </c:strRef>
          </c:cat>
          <c:val>
            <c:numRef>
              <c:f>Hoja11!$C$56:$D$56</c:f>
              <c:numCache>
                <c:formatCode>_(* #,##0.00_);_(* \(#,##0.00\);_(* "-"??_);_(@_)</c:formatCode>
                <c:ptCount val="2"/>
                <c:pt idx="0">
                  <c:v>74609</c:v>
                </c:pt>
                <c:pt idx="1">
                  <c:v>629380.99645036994</c:v>
                </c:pt>
              </c:numCache>
            </c:numRef>
          </c:val>
          <c:extLst>
            <c:ext xmlns:c16="http://schemas.microsoft.com/office/drawing/2014/chart" uri="{C3380CC4-5D6E-409C-BE32-E72D297353CC}">
              <c16:uniqueId val="{00000004-6110-4486-80B7-918F5B96DD2D}"/>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a:t>COMPOSICI</a:t>
            </a:r>
            <a:r>
              <a:rPr lang="es-ES" sz="1600" b="1" i="0" u="none" strike="noStrike" cap="all" baseline="0" dirty="0" err="1">
                <a:effectLst/>
              </a:rPr>
              <a:t>Ó</a:t>
            </a:r>
            <a:r>
              <a:rPr lang="en-US" dirty="0"/>
              <a:t>N DEL PORTAFOLIO EXTINTO</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63"/>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3AF8-4FE1-BD2D-DE9F5B146953}"/>
              </c:ext>
            </c:extLst>
          </c:dPt>
          <c:dPt>
            <c:idx val="1"/>
            <c:bubble3D val="0"/>
            <c:explosion val="1"/>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3AF8-4FE1-BD2D-DE9F5B146953}"/>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3AF8-4FE1-BD2D-DE9F5B146953}"/>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3AF8-4FE1-BD2D-DE9F5B146953}"/>
              </c:ext>
            </c:extLst>
          </c:dPt>
          <c:dLbls>
            <c:dLbl>
              <c:idx val="0"/>
              <c:layout>
                <c:manualLayout>
                  <c:x val="-0.13693691750912712"/>
                  <c:y val="8.221991172041504E-3"/>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AF8-4FE1-BD2D-DE9F5B146953}"/>
                </c:ext>
              </c:extLst>
            </c:dLbl>
            <c:dLbl>
              <c:idx val="1"/>
              <c:layout>
                <c:manualLayout>
                  <c:x val="-0.16814258017232236"/>
                  <c:y val="-1.2781799254630036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AF8-4FE1-BD2D-DE9F5B146953}"/>
                </c:ext>
              </c:extLst>
            </c:dLbl>
            <c:dLbl>
              <c:idx val="2"/>
              <c:layout>
                <c:manualLayout>
                  <c:x val="0.15936210914768553"/>
                  <c:y val="2.6114121674006396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AF8-4FE1-BD2D-DE9F5B146953}"/>
                </c:ext>
              </c:extLst>
            </c:dLbl>
            <c:dLbl>
              <c:idx val="3"/>
              <c:layout>
                <c:manualLayout>
                  <c:x val="1.0810809277036352E-2"/>
                  <c:y val="0"/>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AF8-4FE1-BD2D-DE9F5B146953}"/>
                </c:ext>
              </c:extLst>
            </c:dLbl>
            <c:spPr>
              <a:noFill/>
              <a:ln>
                <a:noFill/>
              </a:ln>
              <a:effectLst/>
            </c:spPr>
            <c:txPr>
              <a:bodyPr rot="0" spcFirstLastPara="1" vertOverflow="ellipsis"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Hoja11!$B$91:$B$94</c:f>
              <c:strCache>
                <c:ptCount val="4"/>
                <c:pt idx="0">
                  <c:v>Bancos Nacionales</c:v>
                </c:pt>
                <c:pt idx="1">
                  <c:v>FIC</c:v>
                </c:pt>
                <c:pt idx="2">
                  <c:v>TES</c:v>
                </c:pt>
                <c:pt idx="3">
                  <c:v>ACCIONES</c:v>
                </c:pt>
              </c:strCache>
            </c:strRef>
          </c:cat>
          <c:val>
            <c:numRef>
              <c:f>Hoja11!$C$91:$C$94</c:f>
              <c:numCache>
                <c:formatCode>_(* #,##0.00_);_(* \(#,##0.00\);_(* "-"??_);_(@_)</c:formatCode>
                <c:ptCount val="4"/>
                <c:pt idx="0">
                  <c:v>651</c:v>
                </c:pt>
                <c:pt idx="1">
                  <c:v>10226</c:v>
                </c:pt>
                <c:pt idx="2">
                  <c:v>62795</c:v>
                </c:pt>
                <c:pt idx="3">
                  <c:v>937</c:v>
                </c:pt>
              </c:numCache>
            </c:numRef>
          </c:val>
          <c:extLst>
            <c:ext xmlns:c16="http://schemas.microsoft.com/office/drawing/2014/chart" uri="{C3380CC4-5D6E-409C-BE32-E72D297353CC}">
              <c16:uniqueId val="{00000008-3AF8-4FE1-BD2D-DE9F5B146953}"/>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a:t>COMPOSICI</a:t>
            </a:r>
            <a:r>
              <a:rPr lang="es-ES" sz="1600" b="1" i="0" u="none" strike="noStrike" cap="all" baseline="0" dirty="0" err="1">
                <a:effectLst/>
              </a:rPr>
              <a:t>Ó</a:t>
            </a:r>
            <a:r>
              <a:rPr lang="en-US" dirty="0"/>
              <a:t>N DEL PORTAFOLIO EN PROCESO EXTINCION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55"/>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2042505617251363E-2"/>
          <c:y val="0.15633890767242697"/>
          <c:w val="0.8359149887654973"/>
          <c:h val="0.74440942206208649"/>
        </c:manualLayout>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D6CC-4EB0-9B8F-79B2B2C65C79}"/>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D6CC-4EB0-9B8F-79B2B2C65C79}"/>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D6CC-4EB0-9B8F-79B2B2C65C79}"/>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D6CC-4EB0-9B8F-79B2B2C65C79}"/>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D6CC-4EB0-9B8F-79B2B2C65C79}"/>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D6CC-4EB0-9B8F-79B2B2C65C79}"/>
              </c:ext>
            </c:extLst>
          </c:dPt>
          <c:dLbls>
            <c:dLbl>
              <c:idx val="0"/>
              <c:layout>
                <c:manualLayout>
                  <c:x val="1.7765930094002624E-2"/>
                  <c:y val="3.892943612748001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6CC-4EB0-9B8F-79B2B2C65C79}"/>
                </c:ext>
              </c:extLst>
            </c:dLbl>
            <c:dLbl>
              <c:idx val="1"/>
              <c:layout>
                <c:manualLayout>
                  <c:x val="-0.18654226598702892"/>
                  <c:y val="2.5026066081951601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6CC-4EB0-9B8F-79B2B2C65C79}"/>
                </c:ext>
              </c:extLst>
            </c:dLbl>
            <c:dLbl>
              <c:idx val="2"/>
              <c:layout>
                <c:manualLayout>
                  <c:x val="4.1205827497371651E-2"/>
                  <c:y val="6.3955540657991139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6CC-4EB0-9B8F-79B2B2C65C79}"/>
                </c:ext>
              </c:extLst>
            </c:dLbl>
            <c:dLbl>
              <c:idx val="3"/>
              <c:layout>
                <c:manualLayout>
                  <c:x val="-0.15244697553301575"/>
                  <c:y val="3.4471482894465853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D6CC-4EB0-9B8F-79B2B2C65C79}"/>
                </c:ext>
              </c:extLst>
            </c:dLbl>
            <c:dLbl>
              <c:idx val="4"/>
              <c:layout>
                <c:manualLayout>
                  <c:x val="-2.6977944100915485E-2"/>
                  <c:y val="-0.3102710419739819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5"/>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D6CC-4EB0-9B8F-79B2B2C65C79}"/>
                </c:ext>
              </c:extLst>
            </c:dLbl>
            <c:dLbl>
              <c:idx val="5"/>
              <c:layout>
                <c:manualLayout>
                  <c:x val="7.8170092413611988E-2"/>
                  <c:y val="-4.4490784145691555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6"/>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D6CC-4EB0-9B8F-79B2B2C65C79}"/>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Hoja11!$B$113:$B$118</c:f>
              <c:strCache>
                <c:ptCount val="6"/>
                <c:pt idx="0">
                  <c:v>Bancos Nacionales</c:v>
                </c:pt>
                <c:pt idx="1">
                  <c:v>Bancos Internacionales</c:v>
                </c:pt>
                <c:pt idx="2">
                  <c:v>FIC</c:v>
                </c:pt>
                <c:pt idx="3">
                  <c:v>TES</c:v>
                </c:pt>
                <c:pt idx="4">
                  <c:v>CDT</c:v>
                </c:pt>
                <c:pt idx="5">
                  <c:v>ACCIONES</c:v>
                </c:pt>
              </c:strCache>
            </c:strRef>
          </c:cat>
          <c:val>
            <c:numRef>
              <c:f>Hoja11!$C$113:$C$118</c:f>
              <c:numCache>
                <c:formatCode>_(* #,##0.00_);_(* \(#,##0.00\);_(* "-"??_);_(@_)</c:formatCode>
                <c:ptCount val="6"/>
                <c:pt idx="0">
                  <c:v>8371</c:v>
                </c:pt>
                <c:pt idx="1">
                  <c:v>238.99645036999999</c:v>
                </c:pt>
                <c:pt idx="2">
                  <c:v>207911</c:v>
                </c:pt>
                <c:pt idx="3">
                  <c:v>201007</c:v>
                </c:pt>
                <c:pt idx="4">
                  <c:v>211557</c:v>
                </c:pt>
                <c:pt idx="5">
                  <c:v>296</c:v>
                </c:pt>
              </c:numCache>
            </c:numRef>
          </c:val>
          <c:extLst>
            <c:ext xmlns:c16="http://schemas.microsoft.com/office/drawing/2014/chart" uri="{C3380CC4-5D6E-409C-BE32-E72D297353CC}">
              <c16:uniqueId val="{0000000C-D6CC-4EB0-9B8F-79B2B2C65C79}"/>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PROPIOS SAE MARZO 2019</a:t>
            </a:r>
          </a:p>
        </c:rich>
      </c:tx>
      <c:overlay val="0"/>
      <c:spPr>
        <a:noFill/>
        <a:ln w="25400">
          <a:noFill/>
        </a:ln>
      </c:spPr>
    </c:title>
    <c:autoTitleDeleted val="0"/>
    <c:view3D>
      <c:rotX val="30"/>
      <c:rotY val="0"/>
      <c:rAngAx val="0"/>
      <c:perspective val="0"/>
    </c:view3D>
    <c:floor>
      <c:thickness val="0"/>
    </c:floor>
    <c:sideWall>
      <c:thickness val="0"/>
    </c:sideWall>
    <c:backWall>
      <c:thickness val="0"/>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B4DC-46B2-AFB0-8C9D5AC36A64}"/>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B4DC-46B2-AFB0-8C9D5AC36A64}"/>
              </c:ext>
            </c:extLst>
          </c:dPt>
          <c:dLbls>
            <c:dLbl>
              <c:idx val="0"/>
              <c:spPr>
                <a:noFill/>
                <a:ln w="25400">
                  <a:noFill/>
                </a:ln>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4DC-46B2-AFB0-8C9D5AC36A64}"/>
                </c:ext>
              </c:extLst>
            </c:dLbl>
            <c:dLbl>
              <c:idx val="1"/>
              <c:spPr>
                <a:noFill/>
                <a:ln w="25400">
                  <a:noFill/>
                </a:ln>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4DC-46B2-AFB0-8C9D5AC36A64}"/>
                </c:ext>
              </c:extLst>
            </c:dLbl>
            <c:spPr>
              <a:noFill/>
              <a:ln w="25400">
                <a:noFill/>
              </a:ln>
            </c:spPr>
            <c:txPr>
              <a:bodyPr wrap="square" lIns="38100" tIns="19050" rIns="38100" bIns="19050" anchor="ctr">
                <a:spAutoFit/>
              </a:bodyPr>
              <a:lstStyle/>
              <a:p>
                <a:pPr>
                  <a:defRPr sz="800"/>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Hoja11!$B$14:$B$15</c:f>
              <c:strCache>
                <c:ptCount val="2"/>
                <c:pt idx="0">
                  <c:v>Bancos Nacionales</c:v>
                </c:pt>
                <c:pt idx="1">
                  <c:v>FIC</c:v>
                </c:pt>
              </c:strCache>
            </c:strRef>
          </c:cat>
          <c:val>
            <c:numRef>
              <c:f>Hoja11!$C$14:$C$15</c:f>
              <c:numCache>
                <c:formatCode>_(* #,##0.00_);_(* \(#,##0.00\);_(* "-"??_);_(@_)</c:formatCode>
                <c:ptCount val="2"/>
                <c:pt idx="0">
                  <c:v>330</c:v>
                </c:pt>
                <c:pt idx="1">
                  <c:v>3213</c:v>
                </c:pt>
              </c:numCache>
            </c:numRef>
          </c:val>
          <c:extLst>
            <c:ext xmlns:c16="http://schemas.microsoft.com/office/drawing/2014/chart" uri="{C3380CC4-5D6E-409C-BE32-E72D297353CC}">
              <c16:uniqueId val="{00000004-B4DC-46B2-AFB0-8C9D5AC36A64}"/>
            </c:ext>
          </c:extLst>
        </c:ser>
        <c:dLbls>
          <c:showLegendKey val="0"/>
          <c:showVal val="0"/>
          <c:showCatName val="0"/>
          <c:showSerName val="0"/>
          <c:showPercent val="0"/>
          <c:showBubbleSize val="0"/>
          <c:showLeaderLines val="1"/>
        </c:dLbls>
      </c:pie3DChart>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CO"/>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PROYECTO</a:t>
            </a:r>
            <a:r>
              <a:rPr lang="en-US" baseline="0"/>
              <a:t> PAZ MARZO 2019</a:t>
            </a:r>
            <a:r>
              <a:rPr lang="en-US"/>
              <a:t> </a:t>
            </a:r>
          </a:p>
        </c:rich>
      </c:tx>
      <c:overlay val="0"/>
      <c:spPr>
        <a:noFill/>
        <a:ln w="25400">
          <a:noFill/>
        </a:ln>
      </c:spPr>
    </c:title>
    <c:autoTitleDeleted val="0"/>
    <c:view3D>
      <c:rotX val="30"/>
      <c:rotY val="0"/>
      <c:rAngAx val="0"/>
      <c:perspective val="0"/>
    </c:view3D>
    <c:floor>
      <c:thickness val="0"/>
    </c:floor>
    <c:sideWall>
      <c:thickness val="0"/>
    </c:sideWall>
    <c:backWall>
      <c:thickness val="0"/>
    </c:backWall>
    <c:plotArea>
      <c:layout/>
      <c:pie3DChart>
        <c:varyColors val="1"/>
        <c:ser>
          <c:idx val="0"/>
          <c:order val="0"/>
          <c:dPt>
            <c:idx val="0"/>
            <c:bubble3D val="0"/>
            <c:explosion val="2"/>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1926-4863-91E0-AAB69F1EE1EE}"/>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1926-4863-91E0-AAB69F1EE1EE}"/>
              </c:ext>
            </c:extLst>
          </c:dPt>
          <c:dLbls>
            <c:dLbl>
              <c:idx val="0"/>
              <c:layout>
                <c:manualLayout>
                  <c:x val="-2.4804937745257792E-2"/>
                  <c:y val="-0.14172217291653597"/>
                </c:manualLayout>
              </c:layout>
              <c:spPr>
                <a:noFill/>
                <a:ln w="25400">
                  <a:noFill/>
                </a:ln>
              </c:spPr>
              <c:txPr>
                <a:bodyPr rot="0" spcFirstLastPara="1" vertOverflow="ellipsis" vert="horz" wrap="square" lIns="38100" tIns="19050" rIns="38100" bIns="19050" anchor="ctr" anchorCtr="1">
                  <a:no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19541511258461111"/>
                      <c:h val="0.14796888670166231"/>
                    </c:manualLayout>
                  </c15:layout>
                </c:ext>
                <c:ext xmlns:c16="http://schemas.microsoft.com/office/drawing/2014/chart" uri="{C3380CC4-5D6E-409C-BE32-E72D297353CC}">
                  <c16:uniqueId val="{00000001-1926-4863-91E0-AAB69F1EE1EE}"/>
                </c:ext>
              </c:extLst>
            </c:dLbl>
            <c:dLbl>
              <c:idx val="1"/>
              <c:layout>
                <c:manualLayout>
                  <c:x val="-5.4580896686159841E-2"/>
                  <c:y val="2.0833333333333332E-2"/>
                </c:manualLayout>
              </c:layout>
              <c:spPr>
                <a:noFill/>
                <a:ln w="25400">
                  <a:noFill/>
                </a:ln>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13894736842105262"/>
                      <c:h val="0.13755222003499562"/>
                    </c:manualLayout>
                  </c15:layout>
                </c:ext>
                <c:ext xmlns:c16="http://schemas.microsoft.com/office/drawing/2014/chart" uri="{C3380CC4-5D6E-409C-BE32-E72D297353CC}">
                  <c16:uniqueId val="{00000003-1926-4863-91E0-AAB69F1EE1EE}"/>
                </c:ext>
              </c:extLst>
            </c:dLbl>
            <c:spPr>
              <a:noFill/>
              <a:ln w="25400">
                <a:noFill/>
              </a:ln>
            </c:spPr>
            <c:txPr>
              <a:bodyPr wrap="square" lIns="38100" tIns="19050" rIns="38100" bIns="19050" anchor="ctr">
                <a:spAutoFit/>
              </a:bodyPr>
              <a:lstStyle/>
              <a:p>
                <a:pPr>
                  <a:defRPr sz="800"/>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Hoja11!$B$14:$B$15</c:f>
              <c:strCache>
                <c:ptCount val="2"/>
                <c:pt idx="0">
                  <c:v>Bancos Nacionales</c:v>
                </c:pt>
                <c:pt idx="1">
                  <c:v>FIC</c:v>
                </c:pt>
              </c:strCache>
            </c:strRef>
          </c:cat>
          <c:val>
            <c:numRef>
              <c:f>Hoja11!$E$14:$E$15</c:f>
              <c:numCache>
                <c:formatCode>_(* #,##0.00_);_(* \(#,##0.00\);_(* "-"??_);_(@_)</c:formatCode>
                <c:ptCount val="2"/>
                <c:pt idx="0">
                  <c:v>4976</c:v>
                </c:pt>
                <c:pt idx="1">
                  <c:v>7172</c:v>
                </c:pt>
              </c:numCache>
            </c:numRef>
          </c:val>
          <c:extLst>
            <c:ext xmlns:c16="http://schemas.microsoft.com/office/drawing/2014/chart" uri="{C3380CC4-5D6E-409C-BE32-E72D297353CC}">
              <c16:uniqueId val="{00000004-1926-4863-91E0-AAB69F1EE1EE}"/>
            </c:ext>
          </c:extLst>
        </c:ser>
        <c:dLbls>
          <c:showLegendKey val="0"/>
          <c:showVal val="0"/>
          <c:showCatName val="0"/>
          <c:showSerName val="0"/>
          <c:showPercent val="0"/>
          <c:showBubbleSize val="0"/>
          <c:showLeaderLines val="1"/>
        </c:dLbls>
      </c:pie3DChart>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CO"/>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Hoja4!$J$3</c:f>
              <c:strCache>
                <c:ptCount val="1"/>
                <c:pt idx="0">
                  <c:v>No. FMI</c:v>
                </c:pt>
              </c:strCache>
            </c:strRef>
          </c:tx>
          <c:dPt>
            <c:idx val="0"/>
            <c:bubble3D val="0"/>
            <c:explosion val="9"/>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D51C-4BD9-AC2F-EBD352F9D61E}"/>
              </c:ext>
            </c:extLst>
          </c:dPt>
          <c:dPt>
            <c:idx val="1"/>
            <c:bubble3D val="0"/>
            <c:explosion val="7"/>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D51C-4BD9-AC2F-EBD352F9D61E}"/>
              </c:ext>
            </c:extLst>
          </c:dPt>
          <c:dPt>
            <c:idx val="2"/>
            <c:bubble3D val="0"/>
            <c:explosion val="9"/>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D51C-4BD9-AC2F-EBD352F9D61E}"/>
              </c:ext>
            </c:extLst>
          </c:dPt>
          <c:dPt>
            <c:idx val="3"/>
            <c:bubble3D val="0"/>
            <c:explosion val="4"/>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D51C-4BD9-AC2F-EBD352F9D61E}"/>
              </c:ext>
            </c:extLst>
          </c:dPt>
          <c:dLbls>
            <c:dLbl>
              <c:idx val="0"/>
              <c:layout>
                <c:manualLayout>
                  <c:x val="8.2756768080046339E-2"/>
                  <c:y val="1.6340314979514135E-2"/>
                </c:manualLayout>
              </c:layout>
              <c:tx>
                <c:rich>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fld id="{AE93B546-4C6D-466B-A4A3-673B8E5AF294}" type="CATEGORYNAME">
                      <a:rPr lang="en-US" sz="1400"/>
                      <a:pPr>
                        <a:defRPr/>
                      </a:pPr>
                      <a:t>[NOMBRE DE CATEGORÍA]</a:t>
                    </a:fld>
                    <a:r>
                      <a:rPr lang="en-US" sz="1400" baseline="0" dirty="0"/>
                      <a:t>,</a:t>
                    </a:r>
                  </a:p>
                  <a:p>
                    <a:pPr>
                      <a:defRPr/>
                    </a:pPr>
                    <a:r>
                      <a:rPr lang="en-US" sz="1400" baseline="0" dirty="0"/>
                      <a:t>1364,</a:t>
                    </a:r>
                  </a:p>
                  <a:p>
                    <a:pPr>
                      <a:defRPr/>
                    </a:pPr>
                    <a:r>
                      <a:rPr lang="en-US" sz="1400" baseline="0" dirty="0"/>
                      <a:t> 24%, </a:t>
                    </a:r>
                  </a:p>
                  <a:p>
                    <a:pPr>
                      <a:defRPr/>
                    </a:pPr>
                    <a:r>
                      <a:rPr lang="en-US" sz="1400" baseline="0" dirty="0"/>
                      <a:t>$248.903</a:t>
                    </a:r>
                  </a:p>
                  <a:p>
                    <a:pPr>
                      <a:defRPr/>
                    </a:pPr>
                    <a:r>
                      <a:rPr lang="en-US" sz="800" baseline="0" dirty="0" err="1"/>
                      <a:t>Vr</a:t>
                    </a:r>
                    <a:r>
                      <a:rPr lang="en-US" sz="800" baseline="0" dirty="0"/>
                      <a:t>. </a:t>
                    </a:r>
                    <a:r>
                      <a:rPr lang="en-US" sz="800" baseline="0" dirty="0" err="1"/>
                      <a:t>Comercial</a:t>
                    </a:r>
                  </a:p>
                </c:rich>
              </c:tx>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2589462702138757"/>
                      <c:h val="0.35526958431782657"/>
                    </c:manualLayout>
                  </c15:layout>
                  <c15:dlblFieldTable/>
                  <c15:showDataLabelsRange val="0"/>
                </c:ext>
                <c:ext xmlns:c16="http://schemas.microsoft.com/office/drawing/2014/chart" uri="{C3380CC4-5D6E-409C-BE32-E72D297353CC}">
                  <c16:uniqueId val="{00000001-D51C-4BD9-AC2F-EBD352F9D61E}"/>
                </c:ext>
              </c:extLst>
            </c:dLbl>
            <c:dLbl>
              <c:idx val="1"/>
              <c:layout>
                <c:manualLayout>
                  <c:x val="1.1610497044676928E-2"/>
                  <c:y val="0.15728749742028886"/>
                </c:manualLayout>
              </c:layout>
              <c:tx>
                <c:rich>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fld id="{7C1A3EF9-229D-47E2-AE5B-17CEF4DF9DEE}" type="CATEGORYNAME">
                      <a:rPr lang="en-US" sz="1400">
                        <a:solidFill>
                          <a:srgbClr val="F47710"/>
                        </a:solidFill>
                      </a:rPr>
                      <a:pPr>
                        <a:defRPr>
                          <a:solidFill>
                            <a:schemeClr val="accent1"/>
                          </a:solidFill>
                        </a:defRPr>
                      </a:pPr>
                      <a:t>[NOMBRE DE CATEGORÍA]</a:t>
                    </a:fld>
                    <a:r>
                      <a:rPr lang="en-US" sz="1400" baseline="0" dirty="0">
                        <a:solidFill>
                          <a:srgbClr val="F47710"/>
                        </a:solidFill>
                      </a:rPr>
                      <a:t>,</a:t>
                    </a:r>
                  </a:p>
                  <a:p>
                    <a:pPr>
                      <a:defRPr>
                        <a:solidFill>
                          <a:schemeClr val="accent1"/>
                        </a:solidFill>
                      </a:defRPr>
                    </a:pPr>
                    <a:r>
                      <a:rPr lang="en-US" sz="1400" baseline="0" dirty="0">
                        <a:solidFill>
                          <a:srgbClr val="F47710"/>
                        </a:solidFill>
                      </a:rPr>
                      <a:t> 517, </a:t>
                    </a:r>
                  </a:p>
                  <a:p>
                    <a:pPr>
                      <a:defRPr>
                        <a:solidFill>
                          <a:schemeClr val="accent1"/>
                        </a:solidFill>
                      </a:defRPr>
                    </a:pPr>
                    <a:r>
                      <a:rPr lang="en-US" sz="1400" baseline="0" dirty="0">
                        <a:solidFill>
                          <a:srgbClr val="F47710"/>
                        </a:solidFill>
                      </a:rPr>
                      <a:t>9%, </a:t>
                    </a:r>
                  </a:p>
                  <a:p>
                    <a:pPr>
                      <a:defRPr>
                        <a:solidFill>
                          <a:schemeClr val="accent1"/>
                        </a:solidFill>
                      </a:defRPr>
                    </a:pPr>
                    <a:r>
                      <a:rPr lang="en-US" sz="1400" baseline="0" dirty="0">
                        <a:solidFill>
                          <a:srgbClr val="F47710"/>
                        </a:solidFill>
                      </a:rPr>
                      <a:t>$ 63.483</a:t>
                    </a:r>
                  </a:p>
                  <a:p>
                    <a:pPr>
                      <a:defRPr>
                        <a:solidFill>
                          <a:schemeClr val="accent1"/>
                        </a:solidFill>
                      </a:defRPr>
                    </a:pPr>
                    <a:r>
                      <a:rPr lang="en-US" sz="800" baseline="0" dirty="0" err="1">
                        <a:solidFill>
                          <a:srgbClr val="F47710"/>
                        </a:solidFill>
                      </a:rPr>
                      <a:t>Vr</a:t>
                    </a:r>
                    <a:r>
                      <a:rPr lang="en-US" sz="800" baseline="0" dirty="0">
                        <a:solidFill>
                          <a:srgbClr val="F47710"/>
                        </a:solidFill>
                      </a:rPr>
                      <a:t>. </a:t>
                    </a:r>
                    <a:r>
                      <a:rPr lang="en-US" sz="800" baseline="0" dirty="0" err="1">
                        <a:solidFill>
                          <a:srgbClr val="F47710"/>
                        </a:solidFill>
                      </a:rPr>
                      <a:t>Catastral</a:t>
                    </a:r>
                  </a:p>
                </c:rich>
              </c:tx>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19697969678672794"/>
                      <c:h val="0.33447518253547137"/>
                    </c:manualLayout>
                  </c15:layout>
                  <c15:dlblFieldTable/>
                  <c15:showDataLabelsRange val="0"/>
                </c:ext>
                <c:ext xmlns:c16="http://schemas.microsoft.com/office/drawing/2014/chart" uri="{C3380CC4-5D6E-409C-BE32-E72D297353CC}">
                  <c16:uniqueId val="{00000003-D51C-4BD9-AC2F-EBD352F9D61E}"/>
                </c:ext>
              </c:extLst>
            </c:dLbl>
            <c:dLbl>
              <c:idx val="2"/>
              <c:layout>
                <c:manualLayout>
                  <c:x val="-0.10432976394382626"/>
                  <c:y val="-0.12408385367164898"/>
                </c:manualLayout>
              </c:layout>
              <c:tx>
                <c:rich>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fld id="{BF944E4D-1F75-4B23-AA8A-2961EA14B642}" type="CATEGORYNAME">
                      <a:rPr lang="es-ES" sz="1400">
                        <a:solidFill>
                          <a:schemeClr val="bg1">
                            <a:lumMod val="50000"/>
                          </a:schemeClr>
                        </a:solidFill>
                      </a:rPr>
                      <a:pPr>
                        <a:defRPr>
                          <a:solidFill>
                            <a:schemeClr val="accent1"/>
                          </a:solidFill>
                        </a:defRPr>
                      </a:pPr>
                      <a:t>[NOMBRE DE CATEGORÍA]</a:t>
                    </a:fld>
                    <a:r>
                      <a:rPr lang="es-ES" sz="1400" baseline="0" dirty="0">
                        <a:solidFill>
                          <a:schemeClr val="bg1">
                            <a:lumMod val="50000"/>
                          </a:schemeClr>
                        </a:solidFill>
                      </a:rPr>
                      <a:t>,</a:t>
                    </a:r>
                  </a:p>
                  <a:p>
                    <a:pPr>
                      <a:defRPr>
                        <a:solidFill>
                          <a:schemeClr val="accent1"/>
                        </a:solidFill>
                      </a:defRPr>
                    </a:pPr>
                    <a:r>
                      <a:rPr lang="es-ES" sz="1400" baseline="0" dirty="0">
                        <a:solidFill>
                          <a:schemeClr val="bg1">
                            <a:lumMod val="50000"/>
                          </a:schemeClr>
                        </a:solidFill>
                      </a:rPr>
                      <a:t>3532,</a:t>
                    </a:r>
                  </a:p>
                  <a:p>
                    <a:pPr>
                      <a:defRPr>
                        <a:solidFill>
                          <a:schemeClr val="accent1"/>
                        </a:solidFill>
                      </a:defRPr>
                    </a:pPr>
                    <a:r>
                      <a:rPr lang="es-ES" sz="1400" baseline="0" dirty="0">
                        <a:solidFill>
                          <a:schemeClr val="bg1">
                            <a:lumMod val="50000"/>
                          </a:schemeClr>
                        </a:solidFill>
                      </a:rPr>
                      <a:t> 61%, </a:t>
                    </a:r>
                  </a:p>
                  <a:p>
                    <a:pPr>
                      <a:defRPr>
                        <a:solidFill>
                          <a:schemeClr val="accent1"/>
                        </a:solidFill>
                      </a:defRPr>
                    </a:pPr>
                    <a:r>
                      <a:rPr lang="es-ES" sz="1400" baseline="0" dirty="0">
                        <a:solidFill>
                          <a:schemeClr val="bg1">
                            <a:lumMod val="50000"/>
                          </a:schemeClr>
                        </a:solidFill>
                      </a:rPr>
                      <a:t>$ 578.995 </a:t>
                    </a:r>
                  </a:p>
                  <a:p>
                    <a:pPr>
                      <a:defRPr>
                        <a:solidFill>
                          <a:schemeClr val="accent1"/>
                        </a:solidFill>
                      </a:defRPr>
                    </a:pPr>
                    <a:r>
                      <a:rPr lang="es-ES" sz="800" baseline="0" dirty="0">
                        <a:solidFill>
                          <a:schemeClr val="bg1">
                            <a:lumMod val="50000"/>
                          </a:schemeClr>
                        </a:solidFill>
                      </a:rPr>
                      <a:t>Vr. Catastral</a:t>
                    </a:r>
                  </a:p>
                </c:rich>
              </c:tx>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18512176588255105"/>
                      <c:h val="0.30806648530180536"/>
                    </c:manualLayout>
                  </c15:layout>
                  <c15:dlblFieldTable/>
                  <c15:showDataLabelsRange val="0"/>
                </c:ext>
                <c:ext xmlns:c16="http://schemas.microsoft.com/office/drawing/2014/chart" uri="{C3380CC4-5D6E-409C-BE32-E72D297353CC}">
                  <c16:uniqueId val="{00000005-D51C-4BD9-AC2F-EBD352F9D61E}"/>
                </c:ext>
              </c:extLst>
            </c:dLbl>
            <c:dLbl>
              <c:idx val="3"/>
              <c:layout>
                <c:manualLayout>
                  <c:x val="-0.20239958268127281"/>
                  <c:y val="2.6144503967222621E-2"/>
                </c:manualLayout>
              </c:layout>
              <c:tx>
                <c:rich>
                  <a:bodyPr rot="0" spcFirstLastPara="1" vertOverflow="ellipsis" horzOverflow="clip"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r>
                      <a:rPr lang="en-US" sz="1400" dirty="0">
                        <a:solidFill>
                          <a:srgbClr val="FFC000"/>
                        </a:solidFill>
                      </a:rPr>
                      <a:t>INGRESANDOAL PROCESO</a:t>
                    </a:r>
                    <a:r>
                      <a:rPr lang="en-US" sz="1400" baseline="0" dirty="0">
                        <a:solidFill>
                          <a:srgbClr val="FFC000"/>
                        </a:solidFill>
                      </a:rPr>
                      <a:t>,</a:t>
                    </a:r>
                  </a:p>
                  <a:p>
                    <a:pPr>
                      <a:defRPr spc="0">
                        <a:solidFill>
                          <a:schemeClr val="accent1"/>
                        </a:solidFill>
                      </a:defRPr>
                    </a:pPr>
                    <a:r>
                      <a:rPr lang="en-US" sz="1400" baseline="0" dirty="0">
                        <a:solidFill>
                          <a:srgbClr val="FFC000"/>
                        </a:solidFill>
                      </a:rPr>
                      <a:t> 370,</a:t>
                    </a:r>
                  </a:p>
                  <a:p>
                    <a:pPr>
                      <a:defRPr spc="0">
                        <a:solidFill>
                          <a:schemeClr val="accent1"/>
                        </a:solidFill>
                      </a:defRPr>
                    </a:pPr>
                    <a:r>
                      <a:rPr lang="en-US" sz="1400" baseline="0" dirty="0">
                        <a:solidFill>
                          <a:srgbClr val="FFC000"/>
                        </a:solidFill>
                      </a:rPr>
                      <a:t> 6%, </a:t>
                    </a:r>
                  </a:p>
                  <a:p>
                    <a:pPr>
                      <a:defRPr spc="0">
                        <a:solidFill>
                          <a:schemeClr val="accent1"/>
                        </a:solidFill>
                      </a:defRPr>
                    </a:pPr>
                    <a:r>
                      <a:rPr lang="en-US" sz="1400" baseline="0" dirty="0">
                        <a:solidFill>
                          <a:srgbClr val="FFC000"/>
                        </a:solidFill>
                      </a:rPr>
                      <a:t>$ 47.855</a:t>
                    </a:r>
                  </a:p>
                  <a:p>
                    <a:pPr>
                      <a:defRPr spc="0">
                        <a:solidFill>
                          <a:schemeClr val="accent1"/>
                        </a:solidFill>
                      </a:defRPr>
                    </a:pPr>
                    <a:r>
                      <a:rPr lang="en-US" sz="800" baseline="0" dirty="0" err="1">
                        <a:solidFill>
                          <a:srgbClr val="FFC000"/>
                        </a:solidFill>
                      </a:rPr>
                      <a:t>Vr</a:t>
                    </a:r>
                    <a:r>
                      <a:rPr lang="en-US" sz="800" baseline="0" dirty="0">
                        <a:solidFill>
                          <a:srgbClr val="FFC000"/>
                        </a:solidFill>
                      </a:rPr>
                      <a:t>. </a:t>
                    </a:r>
                    <a:r>
                      <a:rPr lang="en-US" sz="800" baseline="0" dirty="0" err="1">
                        <a:solidFill>
                          <a:srgbClr val="FFC000"/>
                        </a:solidFill>
                      </a:rPr>
                      <a:t>Catastral</a:t>
                    </a:r>
                    <a:r>
                      <a:rPr lang="en-US" sz="800" baseline="0" dirty="0">
                        <a:solidFill>
                          <a:srgbClr val="FFC000"/>
                        </a:solidFill>
                      </a:rPr>
                      <a:t> </a:t>
                    </a:r>
                  </a:p>
                </c:rich>
              </c:tx>
              <c:spPr>
                <a:noFill/>
                <a:ln>
                  <a:noFill/>
                </a:ln>
                <a:effectLst/>
              </c:spPr>
              <c:txPr>
                <a:bodyPr rot="0" spcFirstLastPara="1" vertOverflow="ellipsis" horzOverflow="clip"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17884194053208138"/>
                      <c:h val="0.33778699125651618"/>
                    </c:manualLayout>
                  </c15:layout>
                </c:ext>
                <c:ext xmlns:c16="http://schemas.microsoft.com/office/drawing/2014/chart" uri="{C3380CC4-5D6E-409C-BE32-E72D297353CC}">
                  <c16:uniqueId val="{00000007-D51C-4BD9-AC2F-EBD352F9D61E}"/>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Hoja4!$I$4:$I$7</c:f>
              <c:strCache>
                <c:ptCount val="4"/>
                <c:pt idx="0">
                  <c:v>OPERADOR COMERCIAL</c:v>
                </c:pt>
                <c:pt idx="1">
                  <c:v>APROBADO</c:v>
                </c:pt>
                <c:pt idx="2">
                  <c:v>EN PROCESO</c:v>
                </c:pt>
                <c:pt idx="3">
                  <c:v>INFRESANDO AL PROCESO</c:v>
                </c:pt>
              </c:strCache>
            </c:strRef>
          </c:cat>
          <c:val>
            <c:numRef>
              <c:f>Hoja4!$J$4:$J$7</c:f>
              <c:numCache>
                <c:formatCode>General</c:formatCode>
                <c:ptCount val="4"/>
                <c:pt idx="0">
                  <c:v>1156</c:v>
                </c:pt>
                <c:pt idx="1">
                  <c:v>390</c:v>
                </c:pt>
                <c:pt idx="2">
                  <c:v>3455</c:v>
                </c:pt>
                <c:pt idx="3">
                  <c:v>411</c:v>
                </c:pt>
              </c:numCache>
            </c:numRef>
          </c:val>
          <c:extLst>
            <c:ext xmlns:c16="http://schemas.microsoft.com/office/drawing/2014/chart" uri="{C3380CC4-5D6E-409C-BE32-E72D297353CC}">
              <c16:uniqueId val="{00000008-D51C-4BD9-AC2F-EBD352F9D61E}"/>
            </c:ext>
          </c:extLst>
        </c:ser>
        <c:ser>
          <c:idx val="1"/>
          <c:order val="1"/>
          <c:tx>
            <c:strRef>
              <c:f>Hoja4!$K$3</c:f>
              <c:strCache>
                <c:ptCount val="1"/>
                <c:pt idx="0">
                  <c:v>Vr. Avaluo Catastral</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A-D51C-4BD9-AC2F-EBD352F9D61E}"/>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C-D51C-4BD9-AC2F-EBD352F9D61E}"/>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E-D51C-4BD9-AC2F-EBD352F9D61E}"/>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0-D51C-4BD9-AC2F-EBD352F9D61E}"/>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A-D51C-4BD9-AC2F-EBD352F9D61E}"/>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C-D51C-4BD9-AC2F-EBD352F9D61E}"/>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E-D51C-4BD9-AC2F-EBD352F9D61E}"/>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10-D51C-4BD9-AC2F-EBD352F9D61E}"/>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Hoja4!$I$4:$I$7</c:f>
              <c:strCache>
                <c:ptCount val="4"/>
                <c:pt idx="0">
                  <c:v>OPERADOR COMERCIAL</c:v>
                </c:pt>
                <c:pt idx="1">
                  <c:v>APROBADO</c:v>
                </c:pt>
                <c:pt idx="2">
                  <c:v>EN PROCESO</c:v>
                </c:pt>
                <c:pt idx="3">
                  <c:v>INFRESANDO AL PROCESO</c:v>
                </c:pt>
              </c:strCache>
            </c:strRef>
          </c:cat>
          <c:val>
            <c:numRef>
              <c:f>Hoja4!$K$4:$K$7</c:f>
              <c:numCache>
                <c:formatCode>"$"#,##0</c:formatCode>
                <c:ptCount val="4"/>
                <c:pt idx="0">
                  <c:v>208311915807</c:v>
                </c:pt>
                <c:pt idx="1">
                  <c:v>43302807868</c:v>
                </c:pt>
                <c:pt idx="2">
                  <c:v>553296972099.76343</c:v>
                </c:pt>
                <c:pt idx="3">
                  <c:v>64490896818</c:v>
                </c:pt>
              </c:numCache>
            </c:numRef>
          </c:val>
          <c:extLst>
            <c:ext xmlns:c16="http://schemas.microsoft.com/office/drawing/2014/chart" uri="{C3380CC4-5D6E-409C-BE32-E72D297353CC}">
              <c16:uniqueId val="{00000011-D51C-4BD9-AC2F-EBD352F9D61E}"/>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Hoja1!$J$9</c:f>
              <c:strCache>
                <c:ptCount val="1"/>
                <c:pt idx="0">
                  <c:v>FMI</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dLbl>
              <c:idx val="0"/>
              <c:layout>
                <c:manualLayout>
                  <c:x val="-2.7777777777777779E-3"/>
                  <c:y val="-3.630861753112201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ECA-4CAC-BA78-C1D2CF61B44C}"/>
                </c:ext>
              </c:extLst>
            </c:dLbl>
            <c:dLbl>
              <c:idx val="1"/>
              <c:layout>
                <c:manualLayout>
                  <c:x val="-5.0925337632079971E-17"/>
                  <c:y val="-3.630861753112201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ECA-4CAC-BA78-C1D2CF61B44C}"/>
                </c:ext>
              </c:extLst>
            </c:dLbl>
            <c:dLbl>
              <c:idx val="2"/>
              <c:layout>
                <c:manualLayout>
                  <c:x val="0"/>
                  <c:y val="-3.630861753112201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ECA-4CAC-BA78-C1D2CF61B44C}"/>
                </c:ext>
              </c:extLst>
            </c:dLbl>
            <c:dLbl>
              <c:idx val="3"/>
              <c:layout>
                <c:manualLayout>
                  <c:x val="-1.0185067526415994E-16"/>
                  <c:y val="-3.227432669433067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CA-4CAC-BA78-C1D2CF61B44C}"/>
                </c:ext>
              </c:extLst>
            </c:dLbl>
            <c:dLbl>
              <c:idx val="4"/>
              <c:layout>
                <c:manualLayout>
                  <c:x val="-2.7777777777777779E-3"/>
                  <c:y val="-3.630861753112216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ECA-4CAC-BA78-C1D2CF61B44C}"/>
                </c:ext>
              </c:extLst>
            </c:dLbl>
            <c:dLbl>
              <c:idx val="5"/>
              <c:layout>
                <c:manualLayout>
                  <c:x val="2.7777777777777779E-3"/>
                  <c:y val="-3.227432669433067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CA-4CAC-BA78-C1D2CF61B44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2060"/>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Hoja1!$I$10:$I$15</c:f>
              <c:strCache>
                <c:ptCount val="6"/>
                <c:pt idx="0">
                  <c:v>EN PROCESO</c:v>
                </c:pt>
                <c:pt idx="1">
                  <c:v>EN REVISION</c:v>
                </c:pt>
                <c:pt idx="2">
                  <c:v>PARA ASIGNAR A FIRMA</c:v>
                </c:pt>
                <c:pt idx="3">
                  <c:v>PENDIENTE UNIDAD</c:v>
                </c:pt>
                <c:pt idx="4">
                  <c:v>SANEAMIENTO</c:v>
                </c:pt>
                <c:pt idx="5">
                  <c:v>INGRESANDO AL PROCESO</c:v>
                </c:pt>
              </c:strCache>
            </c:strRef>
          </c:cat>
          <c:val>
            <c:numRef>
              <c:f>Hoja1!$J$10:$J$15</c:f>
              <c:numCache>
                <c:formatCode>_(* #,##0_);_(* \(#,##0\);_(* "-"??_);_(@_)</c:formatCode>
                <c:ptCount val="6"/>
                <c:pt idx="0">
                  <c:v>1706</c:v>
                </c:pt>
                <c:pt idx="1">
                  <c:v>291</c:v>
                </c:pt>
                <c:pt idx="2">
                  <c:v>27</c:v>
                </c:pt>
                <c:pt idx="3">
                  <c:v>109</c:v>
                </c:pt>
                <c:pt idx="4">
                  <c:v>1399</c:v>
                </c:pt>
                <c:pt idx="5">
                  <c:v>370</c:v>
                </c:pt>
              </c:numCache>
            </c:numRef>
          </c:val>
          <c:extLst>
            <c:ext xmlns:c16="http://schemas.microsoft.com/office/drawing/2014/chart" uri="{C3380CC4-5D6E-409C-BE32-E72D297353CC}">
              <c16:uniqueId val="{00000006-CECA-4CAC-BA78-C1D2CF61B44C}"/>
            </c:ext>
          </c:extLst>
        </c:ser>
        <c:ser>
          <c:idx val="1"/>
          <c:order val="1"/>
          <c:tx>
            <c:strRef>
              <c:f>Hoja1!$K$9</c:f>
              <c:strCache>
                <c:ptCount val="1"/>
                <c:pt idx="0">
                  <c:v>Vr. Catastral</c:v>
                </c:pt>
              </c:strCache>
            </c:strRef>
          </c:tx>
          <c:spPr>
            <a:solidFill>
              <a:srgbClr val="F79646">
                <a:lumMod val="75000"/>
              </a:srgbClr>
            </a:solidFill>
            <a:ln>
              <a:noFill/>
            </a:ln>
            <a:effectLst/>
          </c:spPr>
          <c:invertIfNegative val="0"/>
          <c:dLbls>
            <c:dLbl>
              <c:idx val="0"/>
              <c:layout>
                <c:manualLayout>
                  <c:x val="0"/>
                  <c:y val="-0.3794965268567823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CA-4CAC-BA78-C1D2CF61B44C}"/>
                </c:ext>
              </c:extLst>
            </c:dLbl>
            <c:dLbl>
              <c:idx val="1"/>
              <c:layout>
                <c:manualLayout>
                  <c:x val="-5.5555555555555558E-3"/>
                  <c:y val="-9.259259259259267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ECA-4CAC-BA78-C1D2CF61B44C}"/>
                </c:ext>
              </c:extLst>
            </c:dLbl>
            <c:dLbl>
              <c:idx val="2"/>
              <c:layout>
                <c:manualLayout>
                  <c:x val="5.0925337632079971E-17"/>
                  <c:y val="-8.33333333333334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CA-4CAC-BA78-C1D2CF61B44C}"/>
                </c:ext>
              </c:extLst>
            </c:dLbl>
            <c:dLbl>
              <c:idx val="3"/>
              <c:layout>
                <c:manualLayout>
                  <c:x val="-2.7777777777777779E-3"/>
                  <c:y val="-6.481481481481481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ECA-4CAC-BA78-C1D2CF61B44C}"/>
                </c:ext>
              </c:extLst>
            </c:dLbl>
            <c:dLbl>
              <c:idx val="4"/>
              <c:layout>
                <c:manualLayout>
                  <c:x val="-1.0185067526415994E-16"/>
                  <c:y val="-0.4373002906913027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CA-4CAC-BA78-C1D2CF61B44C}"/>
                </c:ext>
              </c:extLst>
            </c:dLbl>
            <c:dLbl>
              <c:idx val="5"/>
              <c:layout>
                <c:manualLayout>
                  <c:x val="0"/>
                  <c:y val="-0.10648148148148148"/>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ECA-4CAC-BA78-C1D2CF61B44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Hoja1!$I$10:$I$15</c:f>
              <c:strCache>
                <c:ptCount val="6"/>
                <c:pt idx="0">
                  <c:v>EN PROCESO</c:v>
                </c:pt>
                <c:pt idx="1">
                  <c:v>EN REVISION</c:v>
                </c:pt>
                <c:pt idx="2">
                  <c:v>PARA ASIGNAR A FIRMA</c:v>
                </c:pt>
                <c:pt idx="3">
                  <c:v>PENDIENTE UNIDAD</c:v>
                </c:pt>
                <c:pt idx="4">
                  <c:v>SANEAMIENTO</c:v>
                </c:pt>
                <c:pt idx="5">
                  <c:v>INGRESANDO AL PROCESO</c:v>
                </c:pt>
              </c:strCache>
            </c:strRef>
          </c:cat>
          <c:val>
            <c:numRef>
              <c:f>Hoja1!$K$10:$K$15</c:f>
              <c:numCache>
                <c:formatCode>"$"#,##0</c:formatCode>
                <c:ptCount val="6"/>
                <c:pt idx="0">
                  <c:v>244936</c:v>
                </c:pt>
                <c:pt idx="1">
                  <c:v>35747</c:v>
                </c:pt>
                <c:pt idx="2">
                  <c:v>904</c:v>
                </c:pt>
                <c:pt idx="3">
                  <c:v>13863</c:v>
                </c:pt>
                <c:pt idx="4">
                  <c:v>283545</c:v>
                </c:pt>
                <c:pt idx="5">
                  <c:v>47855</c:v>
                </c:pt>
              </c:numCache>
            </c:numRef>
          </c:val>
          <c:extLst>
            <c:ext xmlns:c16="http://schemas.microsoft.com/office/drawing/2014/chart" uri="{C3380CC4-5D6E-409C-BE32-E72D297353CC}">
              <c16:uniqueId val="{0000000D-CECA-4CAC-BA78-C1D2CF61B44C}"/>
            </c:ext>
          </c:extLst>
        </c:ser>
        <c:dLbls>
          <c:dLblPos val="ctr"/>
          <c:showLegendKey val="0"/>
          <c:showVal val="1"/>
          <c:showCatName val="0"/>
          <c:showSerName val="0"/>
          <c:showPercent val="0"/>
          <c:showBubbleSize val="0"/>
        </c:dLbls>
        <c:gapWidth val="150"/>
        <c:overlap val="100"/>
        <c:axId val="1329690704"/>
        <c:axId val="1739948176"/>
      </c:barChart>
      <c:dateAx>
        <c:axId val="132969070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rgbClr val="002060"/>
                </a:solidFill>
                <a:latin typeface="+mn-lt"/>
                <a:ea typeface="+mn-ea"/>
                <a:cs typeface="+mn-cs"/>
              </a:defRPr>
            </a:pPr>
            <a:endParaRPr lang="es-CO"/>
          </a:p>
        </c:txPr>
        <c:crossAx val="1739948176"/>
        <c:crosses val="autoZero"/>
        <c:auto val="0"/>
        <c:lblOffset val="100"/>
        <c:baseTimeUnit val="days"/>
      </c:dateAx>
      <c:valAx>
        <c:axId val="1739948176"/>
        <c:scaling>
          <c:orientation val="minMax"/>
        </c:scaling>
        <c:delete val="0"/>
        <c:axPos val="l"/>
        <c:majorGridlines>
          <c:spPr>
            <a:ln w="9525" cap="flat" cmpd="sng" algn="ctr">
              <a:solidFill>
                <a:schemeClr val="tx2">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s-CO"/>
          </a:p>
        </c:txPr>
        <c:crossAx val="13296907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0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E86C2B-5830-442B-A700-6F8C0B4BC3A9}" type="doc">
      <dgm:prSet loTypeId="urn:microsoft.com/office/officeart/2005/8/layout/orgChart1" loCatId="hierarchy" qsTypeId="urn:microsoft.com/office/officeart/2005/8/quickstyle/simple2" qsCatId="simple" csTypeId="urn:microsoft.com/office/officeart/2005/8/colors/colorful5" csCatId="colorful" phldr="1"/>
      <dgm:spPr/>
      <dgm:t>
        <a:bodyPr/>
        <a:lstStyle/>
        <a:p>
          <a:endParaRPr lang="es-ES"/>
        </a:p>
      </dgm:t>
    </dgm:pt>
    <dgm:pt modelId="{98FDCDB2-77B4-47B6-9AFD-286F1017F413}">
      <dgm:prSet phldrT="[Texto]" custT="1"/>
      <dgm:spPr/>
      <dgm:t>
        <a:bodyPr/>
        <a:lstStyle/>
        <a:p>
          <a:r>
            <a:rPr lang="es-ES" sz="800">
              <a:cs typeface="Calibri"/>
            </a:rPr>
            <a:t>ACTIVOS</a:t>
          </a:r>
        </a:p>
      </dgm:t>
    </dgm:pt>
    <dgm:pt modelId="{19295162-8413-4363-8438-6DB6B27EB252}" type="parTrans" cxnId="{916F7A22-8402-4B69-9C52-55F54610EA32}">
      <dgm:prSet/>
      <dgm:spPr/>
      <dgm:t>
        <a:bodyPr/>
        <a:lstStyle/>
        <a:p>
          <a:endParaRPr lang="es-ES" sz="800"/>
        </a:p>
      </dgm:t>
    </dgm:pt>
    <dgm:pt modelId="{ECBCC507-A5C2-4D64-82C2-BB0A0BD6491B}" type="sibTrans" cxnId="{916F7A22-8402-4B69-9C52-55F54610EA32}">
      <dgm:prSet/>
      <dgm:spPr/>
      <dgm:t>
        <a:bodyPr/>
        <a:lstStyle/>
        <a:p>
          <a:endParaRPr lang="es-ES" sz="800"/>
        </a:p>
      </dgm:t>
    </dgm:pt>
    <dgm:pt modelId="{5CFE6D4C-C841-42F6-A77A-5337744EE9A6}">
      <dgm:prSet phldrT="[Texto]" custT="1"/>
      <dgm:spPr/>
      <dgm:t>
        <a:bodyPr/>
        <a:lstStyle/>
        <a:p>
          <a:r>
            <a:rPr lang="es-ES" sz="800">
              <a:cs typeface="Calibri"/>
            </a:rPr>
            <a:t>INMUEBLES</a:t>
          </a:r>
        </a:p>
      </dgm:t>
    </dgm:pt>
    <dgm:pt modelId="{32C896A2-B963-4DF5-93AC-2D43B254DB72}" type="parTrans" cxnId="{B6556F39-9CBA-4B50-BEDB-9E66E266A495}">
      <dgm:prSet/>
      <dgm:spPr/>
      <dgm:t>
        <a:bodyPr/>
        <a:lstStyle/>
        <a:p>
          <a:endParaRPr lang="es-ES" sz="800"/>
        </a:p>
      </dgm:t>
    </dgm:pt>
    <dgm:pt modelId="{979271C8-78A1-4C1E-A01E-3F74F6E206DA}" type="sibTrans" cxnId="{B6556F39-9CBA-4B50-BEDB-9E66E266A495}">
      <dgm:prSet/>
      <dgm:spPr/>
      <dgm:t>
        <a:bodyPr/>
        <a:lstStyle/>
        <a:p>
          <a:endParaRPr lang="es-ES" sz="800"/>
        </a:p>
      </dgm:t>
    </dgm:pt>
    <dgm:pt modelId="{706CAA78-1438-49C5-A8FD-593C9E658F3B}">
      <dgm:prSet phldrT="[Texto]" custT="1"/>
      <dgm:spPr/>
      <dgm:t>
        <a:bodyPr/>
        <a:lstStyle/>
        <a:p>
          <a:r>
            <a:rPr lang="es-ES" sz="800">
              <a:cs typeface="Calibri"/>
            </a:rPr>
            <a:t>MUEBLES</a:t>
          </a:r>
        </a:p>
      </dgm:t>
    </dgm:pt>
    <dgm:pt modelId="{9A742009-283B-42BF-9576-3ACCEA799BA7}" type="parTrans" cxnId="{D744AA73-E3EB-4D92-A14E-4239E9CA1796}">
      <dgm:prSet/>
      <dgm:spPr/>
      <dgm:t>
        <a:bodyPr/>
        <a:lstStyle/>
        <a:p>
          <a:endParaRPr lang="es-ES" sz="800"/>
        </a:p>
      </dgm:t>
    </dgm:pt>
    <dgm:pt modelId="{5BC95C9F-86D7-442B-97B6-FC6516A050A2}" type="sibTrans" cxnId="{D744AA73-E3EB-4D92-A14E-4239E9CA1796}">
      <dgm:prSet/>
      <dgm:spPr/>
      <dgm:t>
        <a:bodyPr/>
        <a:lstStyle/>
        <a:p>
          <a:endParaRPr lang="es-ES" sz="800"/>
        </a:p>
      </dgm:t>
    </dgm:pt>
    <dgm:pt modelId="{781AE37D-6D0E-4F41-8992-1340AFD54B38}">
      <dgm:prSet phldrT="[Texto]" custT="1"/>
      <dgm:spPr/>
      <dgm:t>
        <a:bodyPr/>
        <a:lstStyle/>
        <a:p>
          <a:r>
            <a:rPr lang="es-ES" sz="800">
              <a:cs typeface="Calibri"/>
            </a:rPr>
            <a:t>TRANSPORTES</a:t>
          </a:r>
        </a:p>
      </dgm:t>
    </dgm:pt>
    <dgm:pt modelId="{9E43443C-C933-4FE5-B75F-C54D3218BBB0}" type="parTrans" cxnId="{0298FA20-867D-446B-84E1-D644A0BE4782}">
      <dgm:prSet/>
      <dgm:spPr/>
      <dgm:t>
        <a:bodyPr/>
        <a:lstStyle/>
        <a:p>
          <a:endParaRPr lang="es-ES" sz="800"/>
        </a:p>
      </dgm:t>
    </dgm:pt>
    <dgm:pt modelId="{6CEFF594-A122-4B1D-938B-9314832C64EB}" type="sibTrans" cxnId="{0298FA20-867D-446B-84E1-D644A0BE4782}">
      <dgm:prSet/>
      <dgm:spPr/>
      <dgm:t>
        <a:bodyPr/>
        <a:lstStyle/>
        <a:p>
          <a:endParaRPr lang="es-ES" sz="800"/>
        </a:p>
      </dgm:t>
    </dgm:pt>
    <dgm:pt modelId="{0552FAF5-AB8A-4B7C-9C53-93B20111E167}">
      <dgm:prSet phldrT="[Texto]" custT="1"/>
      <dgm:spPr/>
      <dgm:t>
        <a:bodyPr/>
        <a:lstStyle/>
        <a:p>
          <a:r>
            <a:rPr lang="es-ES" sz="800">
              <a:cs typeface="Calibri"/>
            </a:rPr>
            <a:t>SOCIEDADES ACTIVAS</a:t>
          </a:r>
        </a:p>
      </dgm:t>
    </dgm:pt>
    <dgm:pt modelId="{FCADB879-4E89-4816-9F16-7C39508C4945}" type="parTrans" cxnId="{F095EFA5-F9BC-47C4-B4F9-9EA4D70C388F}">
      <dgm:prSet/>
      <dgm:spPr/>
      <dgm:t>
        <a:bodyPr/>
        <a:lstStyle/>
        <a:p>
          <a:endParaRPr lang="es-ES" sz="800"/>
        </a:p>
      </dgm:t>
    </dgm:pt>
    <dgm:pt modelId="{4A02DFCB-79BE-4F2E-BC1C-FEDA630F84FC}" type="sibTrans" cxnId="{F095EFA5-F9BC-47C4-B4F9-9EA4D70C388F}">
      <dgm:prSet/>
      <dgm:spPr/>
      <dgm:t>
        <a:bodyPr/>
        <a:lstStyle/>
        <a:p>
          <a:endParaRPr lang="es-CO" sz="800"/>
        </a:p>
      </dgm:t>
    </dgm:pt>
    <dgm:pt modelId="{6FF308EF-35E5-4C38-AB37-7DB66B571EDE}">
      <dgm:prSet phldrT="[Texto]" custT="1"/>
      <dgm:spPr/>
      <dgm:t>
        <a:bodyPr/>
        <a:lstStyle/>
        <a:p>
          <a:r>
            <a:rPr lang="es-ES" sz="800">
              <a:cs typeface="Calibri"/>
            </a:rPr>
            <a:t>SOCIEDADES EN LIQUIDACIÓN</a:t>
          </a:r>
        </a:p>
      </dgm:t>
    </dgm:pt>
    <dgm:pt modelId="{CAA3743C-D73B-4FEA-AD94-54EC5E4A75A6}" type="parTrans" cxnId="{530CE35D-6E62-4BB6-87DE-6916380CD40C}">
      <dgm:prSet/>
      <dgm:spPr/>
      <dgm:t>
        <a:bodyPr/>
        <a:lstStyle/>
        <a:p>
          <a:endParaRPr lang="es-ES" sz="800"/>
        </a:p>
      </dgm:t>
    </dgm:pt>
    <dgm:pt modelId="{7E7B1EF5-EA9F-47B5-979F-C7A791F520A6}" type="sibTrans" cxnId="{530CE35D-6E62-4BB6-87DE-6916380CD40C}">
      <dgm:prSet/>
      <dgm:spPr/>
      <dgm:t>
        <a:bodyPr/>
        <a:lstStyle/>
        <a:p>
          <a:endParaRPr lang="es-CO" sz="800"/>
        </a:p>
      </dgm:t>
    </dgm:pt>
    <dgm:pt modelId="{B0C2BE64-0D88-4B49-8488-A794196D83A8}">
      <dgm:prSet phldrT="[Texto]" custT="1"/>
      <dgm:spPr/>
      <dgm:t>
        <a:bodyPr/>
        <a:lstStyle/>
        <a:p>
          <a:r>
            <a:rPr lang="es-ES" sz="800">
              <a:cs typeface="Calibri"/>
            </a:rPr>
            <a:t>SEMOVIENTES</a:t>
          </a:r>
        </a:p>
      </dgm:t>
    </dgm:pt>
    <dgm:pt modelId="{67276323-B65F-4EFD-82C1-23D136DB3231}" type="parTrans" cxnId="{53F208C7-FDC2-418E-B524-428ADFA0EFB7}">
      <dgm:prSet/>
      <dgm:spPr/>
      <dgm:t>
        <a:bodyPr/>
        <a:lstStyle/>
        <a:p>
          <a:endParaRPr lang="es-ES" sz="800"/>
        </a:p>
      </dgm:t>
    </dgm:pt>
    <dgm:pt modelId="{3FAC3C61-E117-4E80-9E80-436CDB662872}" type="sibTrans" cxnId="{53F208C7-FDC2-418E-B524-428ADFA0EFB7}">
      <dgm:prSet/>
      <dgm:spPr/>
      <dgm:t>
        <a:bodyPr/>
        <a:lstStyle/>
        <a:p>
          <a:endParaRPr lang="es-CO" sz="800"/>
        </a:p>
      </dgm:t>
    </dgm:pt>
    <dgm:pt modelId="{FC7F4ECC-81CE-4912-A0C6-2E3097D81A0A}">
      <dgm:prSet phldrT="[Texto]" custT="1"/>
      <dgm:spPr/>
      <dgm:t>
        <a:bodyPr/>
        <a:lstStyle/>
        <a:p>
          <a:r>
            <a:rPr lang="es-ES" sz="800">
              <a:cs typeface="Calibri"/>
            </a:rPr>
            <a:t>DINERO, ARTE Y OTROS</a:t>
          </a:r>
        </a:p>
      </dgm:t>
    </dgm:pt>
    <dgm:pt modelId="{A74A15EB-D56C-42D7-9608-590BBE0A089D}" type="parTrans" cxnId="{65B0607C-EAD1-4B95-9F61-E8154374DB53}">
      <dgm:prSet/>
      <dgm:spPr/>
      <dgm:t>
        <a:bodyPr/>
        <a:lstStyle/>
        <a:p>
          <a:endParaRPr lang="es-ES" sz="800"/>
        </a:p>
      </dgm:t>
    </dgm:pt>
    <dgm:pt modelId="{44570ACA-0794-4B95-8309-BF90F7FE70AB}" type="sibTrans" cxnId="{65B0607C-EAD1-4B95-9F61-E8154374DB53}">
      <dgm:prSet/>
      <dgm:spPr/>
      <dgm:t>
        <a:bodyPr/>
        <a:lstStyle/>
        <a:p>
          <a:endParaRPr lang="es-CO" sz="800"/>
        </a:p>
      </dgm:t>
    </dgm:pt>
    <dgm:pt modelId="{35F9714B-BA68-4D41-9A7E-8D1CF919C96F}">
      <dgm:prSet phldrT="[Texto]" custT="1"/>
      <dgm:spPr/>
      <dgm:t>
        <a:bodyPr/>
        <a:lstStyle/>
        <a:p>
          <a:r>
            <a:rPr lang="es-ES" sz="800">
              <a:cs typeface="Calibri"/>
            </a:rPr>
            <a:t>MUEBLES Y ENSERES</a:t>
          </a:r>
        </a:p>
      </dgm:t>
    </dgm:pt>
    <dgm:pt modelId="{69BED4C3-C685-4AB3-B7A5-7EF9312DD558}" type="parTrans" cxnId="{3A4BD0CE-42CD-46B2-8A1F-AD3686A309EF}">
      <dgm:prSet/>
      <dgm:spPr/>
      <dgm:t>
        <a:bodyPr/>
        <a:lstStyle/>
        <a:p>
          <a:endParaRPr lang="es-ES" sz="800"/>
        </a:p>
      </dgm:t>
    </dgm:pt>
    <dgm:pt modelId="{B1E50A9F-2696-4CE2-B8D9-C4A355AAA474}" type="sibTrans" cxnId="{3A4BD0CE-42CD-46B2-8A1F-AD3686A309EF}">
      <dgm:prSet/>
      <dgm:spPr/>
      <dgm:t>
        <a:bodyPr/>
        <a:lstStyle/>
        <a:p>
          <a:endParaRPr lang="es-CO" sz="800"/>
        </a:p>
      </dgm:t>
    </dgm:pt>
    <dgm:pt modelId="{7E617C25-B3C5-414B-ACDB-C4FFEC6187C3}">
      <dgm:prSet phldrT="[Texto]" custT="1"/>
      <dgm:spPr/>
      <dgm:t>
        <a:bodyPr/>
        <a:lstStyle/>
        <a:p>
          <a:r>
            <a:rPr lang="es-ES" sz="800">
              <a:cs typeface="Calibri"/>
            </a:rPr>
            <a:t>SUSTANCIAS</a:t>
          </a:r>
        </a:p>
      </dgm:t>
    </dgm:pt>
    <dgm:pt modelId="{3A8D901C-7784-4EC1-B0B1-38B184AE02A8}" type="parTrans" cxnId="{8306B128-2820-4B45-A2C9-E4F86F45DA6D}">
      <dgm:prSet/>
      <dgm:spPr/>
      <dgm:t>
        <a:bodyPr/>
        <a:lstStyle/>
        <a:p>
          <a:endParaRPr lang="es-ES" sz="800"/>
        </a:p>
      </dgm:t>
    </dgm:pt>
    <dgm:pt modelId="{3E2F3138-1703-43C1-9D71-D8593A975340}" type="sibTrans" cxnId="{8306B128-2820-4B45-A2C9-E4F86F45DA6D}">
      <dgm:prSet/>
      <dgm:spPr/>
      <dgm:t>
        <a:bodyPr/>
        <a:lstStyle/>
        <a:p>
          <a:endParaRPr lang="es-CO" sz="800"/>
        </a:p>
      </dgm:t>
    </dgm:pt>
    <dgm:pt modelId="{21DBA6BD-5E9E-45D0-8ED4-BAB79AC05CB7}">
      <dgm:prSet phldrT="[Texto]" custT="1"/>
      <dgm:spPr/>
      <dgm:t>
        <a:bodyPr/>
        <a:lstStyle/>
        <a:p>
          <a:r>
            <a:rPr lang="es-ES" sz="800">
              <a:cs typeface="Calibri"/>
            </a:rPr>
            <a:t>Vehículos</a:t>
          </a:r>
        </a:p>
      </dgm:t>
    </dgm:pt>
    <dgm:pt modelId="{7005CE7F-6308-45B9-B842-C65E94FE1380}" type="parTrans" cxnId="{5CA67E06-4658-4BCE-B5C2-4087FF734F9E}">
      <dgm:prSet/>
      <dgm:spPr/>
      <dgm:t>
        <a:bodyPr/>
        <a:lstStyle/>
        <a:p>
          <a:endParaRPr lang="es-CO" sz="800"/>
        </a:p>
      </dgm:t>
    </dgm:pt>
    <dgm:pt modelId="{DEFE2964-1D68-4AE8-8C34-F5D78498A0CD}" type="sibTrans" cxnId="{5CA67E06-4658-4BCE-B5C2-4087FF734F9E}">
      <dgm:prSet/>
      <dgm:spPr/>
      <dgm:t>
        <a:bodyPr/>
        <a:lstStyle/>
        <a:p>
          <a:endParaRPr lang="es-CO" sz="800"/>
        </a:p>
      </dgm:t>
    </dgm:pt>
    <dgm:pt modelId="{39B192C8-1B0F-4633-9FC4-75424E2F0B4E}">
      <dgm:prSet phldrT="[Texto]" custT="1"/>
      <dgm:spPr/>
      <dgm:t>
        <a:bodyPr/>
        <a:lstStyle/>
        <a:p>
          <a:r>
            <a:rPr lang="es-ES" sz="800">
              <a:cs typeface="Calibri"/>
            </a:rPr>
            <a:t>Maquinaria pesada</a:t>
          </a:r>
        </a:p>
      </dgm:t>
    </dgm:pt>
    <dgm:pt modelId="{3A71A51F-7E57-48B6-B8B0-9250961D50D8}" type="parTrans" cxnId="{755DB61D-E07B-4120-8D24-E19DCB434477}">
      <dgm:prSet/>
      <dgm:spPr/>
      <dgm:t>
        <a:bodyPr/>
        <a:lstStyle/>
        <a:p>
          <a:endParaRPr lang="es-CO" sz="800"/>
        </a:p>
      </dgm:t>
    </dgm:pt>
    <dgm:pt modelId="{6C478EF8-E7B8-4E03-837B-876F82675D65}" type="sibTrans" cxnId="{755DB61D-E07B-4120-8D24-E19DCB434477}">
      <dgm:prSet/>
      <dgm:spPr/>
      <dgm:t>
        <a:bodyPr/>
        <a:lstStyle/>
        <a:p>
          <a:endParaRPr lang="es-CO" sz="800"/>
        </a:p>
      </dgm:t>
    </dgm:pt>
    <dgm:pt modelId="{2A39DA3C-A63F-4B01-A313-5BD8443D6F93}">
      <dgm:prSet phldrT="[Texto]" custT="1"/>
      <dgm:spPr/>
      <dgm:t>
        <a:bodyPr/>
        <a:lstStyle/>
        <a:p>
          <a:r>
            <a:rPr lang="es-ES" sz="800">
              <a:cs typeface="Calibri"/>
            </a:rPr>
            <a:t>Embarcaciones y motonaves</a:t>
          </a:r>
        </a:p>
      </dgm:t>
    </dgm:pt>
    <dgm:pt modelId="{845E1719-A8F5-495F-B6E9-DCC42CC5B11D}" type="parTrans" cxnId="{277D29C7-D617-42A2-8CEE-A63D04350A9C}">
      <dgm:prSet/>
      <dgm:spPr/>
      <dgm:t>
        <a:bodyPr/>
        <a:lstStyle/>
        <a:p>
          <a:endParaRPr lang="es-CO" sz="800"/>
        </a:p>
      </dgm:t>
    </dgm:pt>
    <dgm:pt modelId="{BF64D226-F575-40B1-A653-B6766F9F3C4B}" type="sibTrans" cxnId="{277D29C7-D617-42A2-8CEE-A63D04350A9C}">
      <dgm:prSet/>
      <dgm:spPr/>
      <dgm:t>
        <a:bodyPr/>
        <a:lstStyle/>
        <a:p>
          <a:endParaRPr lang="es-CO" sz="800"/>
        </a:p>
      </dgm:t>
    </dgm:pt>
    <dgm:pt modelId="{658FAFB0-7A85-4D6E-85AB-DB2DFFF3D4CB}">
      <dgm:prSet phldrT="[Texto]" custT="1"/>
      <dgm:spPr/>
      <dgm:t>
        <a:bodyPr/>
        <a:lstStyle/>
        <a:p>
          <a:r>
            <a:rPr lang="es-ES" sz="800">
              <a:cs typeface="Calibri"/>
            </a:rPr>
            <a:t>Aeronaves</a:t>
          </a:r>
        </a:p>
      </dgm:t>
    </dgm:pt>
    <dgm:pt modelId="{C6E414E0-A6D0-46DF-8BE8-E169F17E7AD8}" type="parTrans" cxnId="{546FB24C-4C27-4868-BCEC-66CA053EE12E}">
      <dgm:prSet/>
      <dgm:spPr/>
      <dgm:t>
        <a:bodyPr/>
        <a:lstStyle/>
        <a:p>
          <a:endParaRPr lang="es-CO" sz="800"/>
        </a:p>
      </dgm:t>
    </dgm:pt>
    <dgm:pt modelId="{89790F71-F101-47A6-97E6-F33EC0664E47}" type="sibTrans" cxnId="{546FB24C-4C27-4868-BCEC-66CA053EE12E}">
      <dgm:prSet/>
      <dgm:spPr/>
      <dgm:t>
        <a:bodyPr/>
        <a:lstStyle/>
        <a:p>
          <a:endParaRPr lang="es-CO" sz="800"/>
        </a:p>
      </dgm:t>
    </dgm:pt>
    <dgm:pt modelId="{D3E96100-39FA-4C55-A922-17E4EDA2479E}">
      <dgm:prSet phldrT="[Texto]" custT="1"/>
      <dgm:spPr/>
      <dgm:t>
        <a:bodyPr/>
        <a:lstStyle/>
        <a:p>
          <a:r>
            <a:rPr lang="es-ES" sz="800">
              <a:cs typeface="Calibri"/>
            </a:rPr>
            <a:t>Títulos valores</a:t>
          </a:r>
        </a:p>
      </dgm:t>
    </dgm:pt>
    <dgm:pt modelId="{175E7440-DD9E-46AE-8599-B75FFB1C7939}" type="parTrans" cxnId="{3327D3BF-FCAA-4447-8839-1A824E6D2FEA}">
      <dgm:prSet/>
      <dgm:spPr/>
      <dgm:t>
        <a:bodyPr/>
        <a:lstStyle/>
        <a:p>
          <a:endParaRPr lang="es-CO" sz="800"/>
        </a:p>
      </dgm:t>
    </dgm:pt>
    <dgm:pt modelId="{12CE6F43-5076-4195-A596-FA5CA73F1BB0}" type="sibTrans" cxnId="{3327D3BF-FCAA-4447-8839-1A824E6D2FEA}">
      <dgm:prSet/>
      <dgm:spPr/>
      <dgm:t>
        <a:bodyPr/>
        <a:lstStyle/>
        <a:p>
          <a:endParaRPr lang="es-CO" sz="800"/>
        </a:p>
      </dgm:t>
    </dgm:pt>
    <dgm:pt modelId="{3BEF9B3A-52FB-4644-8C6C-3A1A8916E745}">
      <dgm:prSet phldrT="[Texto]" custT="1"/>
      <dgm:spPr/>
      <dgm:t>
        <a:bodyPr/>
        <a:lstStyle/>
        <a:p>
          <a:r>
            <a:rPr lang="es-ES" sz="800">
              <a:cs typeface="Calibri"/>
            </a:rPr>
            <a:t>Moneda nacional</a:t>
          </a:r>
        </a:p>
      </dgm:t>
    </dgm:pt>
    <dgm:pt modelId="{68EEA72F-D7EA-4D8E-B402-DBBA2FD2CA90}" type="parTrans" cxnId="{5F764D39-C292-4A00-BEA9-51B107033375}">
      <dgm:prSet/>
      <dgm:spPr/>
      <dgm:t>
        <a:bodyPr/>
        <a:lstStyle/>
        <a:p>
          <a:endParaRPr lang="es-CO" sz="800"/>
        </a:p>
      </dgm:t>
    </dgm:pt>
    <dgm:pt modelId="{A97DE5FB-80EE-47AD-A213-A91CFB145771}" type="sibTrans" cxnId="{5F764D39-C292-4A00-BEA9-51B107033375}">
      <dgm:prSet/>
      <dgm:spPr/>
      <dgm:t>
        <a:bodyPr/>
        <a:lstStyle/>
        <a:p>
          <a:endParaRPr lang="es-CO" sz="800"/>
        </a:p>
      </dgm:t>
    </dgm:pt>
    <dgm:pt modelId="{F5055E05-30AE-40B7-9AEB-E77832E21625}">
      <dgm:prSet phldrT="[Texto]" custT="1"/>
      <dgm:spPr/>
      <dgm:t>
        <a:bodyPr/>
        <a:lstStyle/>
        <a:p>
          <a:r>
            <a:rPr lang="es-ES" sz="800">
              <a:cs typeface="Calibri"/>
            </a:rPr>
            <a:t>Otras divisas</a:t>
          </a:r>
        </a:p>
      </dgm:t>
    </dgm:pt>
    <dgm:pt modelId="{6A117A1D-5A03-42C9-9005-F09BCA54B194}" type="parTrans" cxnId="{17A964C5-1C67-434B-B04C-D814F99EFC8B}">
      <dgm:prSet/>
      <dgm:spPr/>
      <dgm:t>
        <a:bodyPr/>
        <a:lstStyle/>
        <a:p>
          <a:endParaRPr lang="es-CO" sz="800"/>
        </a:p>
      </dgm:t>
    </dgm:pt>
    <dgm:pt modelId="{538A3F5C-4F82-43ED-A3EF-E23FBAAD143F}" type="sibTrans" cxnId="{17A964C5-1C67-434B-B04C-D814F99EFC8B}">
      <dgm:prSet/>
      <dgm:spPr/>
      <dgm:t>
        <a:bodyPr/>
        <a:lstStyle/>
        <a:p>
          <a:endParaRPr lang="es-CO" sz="800"/>
        </a:p>
      </dgm:t>
    </dgm:pt>
    <dgm:pt modelId="{6410BBB2-2898-4926-9E78-FC2E83897A86}">
      <dgm:prSet phldrT="[Texto]" custT="1"/>
      <dgm:spPr/>
      <dgm:t>
        <a:bodyPr/>
        <a:lstStyle/>
        <a:p>
          <a:r>
            <a:rPr lang="es-ES" sz="800">
              <a:cs typeface="Calibri"/>
            </a:rPr>
            <a:t>Metales preciosos</a:t>
          </a:r>
        </a:p>
      </dgm:t>
    </dgm:pt>
    <dgm:pt modelId="{1C2A5EDA-C6DC-49B8-A3BE-D3C65318BEF9}" type="parTrans" cxnId="{601EFF91-3D7F-4BB6-A5EA-F137040FEA0B}">
      <dgm:prSet/>
      <dgm:spPr/>
      <dgm:t>
        <a:bodyPr/>
        <a:lstStyle/>
        <a:p>
          <a:endParaRPr lang="es-CO" sz="800"/>
        </a:p>
      </dgm:t>
    </dgm:pt>
    <dgm:pt modelId="{6FF67945-D7A3-4F1A-B3CD-240553A11897}" type="sibTrans" cxnId="{601EFF91-3D7F-4BB6-A5EA-F137040FEA0B}">
      <dgm:prSet/>
      <dgm:spPr/>
      <dgm:t>
        <a:bodyPr/>
        <a:lstStyle/>
        <a:p>
          <a:endParaRPr lang="es-CO" sz="800"/>
        </a:p>
      </dgm:t>
    </dgm:pt>
    <dgm:pt modelId="{CBE29614-F20A-479A-B38E-C7BB22FF7486}">
      <dgm:prSet phldrT="[Texto]" custT="1"/>
      <dgm:spPr/>
      <dgm:t>
        <a:bodyPr/>
        <a:lstStyle/>
        <a:p>
          <a:r>
            <a:rPr lang="es-ES" sz="800">
              <a:cs typeface="Calibri"/>
            </a:rPr>
            <a:t>Piedras preciosas</a:t>
          </a:r>
        </a:p>
      </dgm:t>
    </dgm:pt>
    <dgm:pt modelId="{70FCDFD0-9208-41D5-AA05-993F44581BC1}" type="parTrans" cxnId="{EF8C9568-6043-418D-9C0E-CC6034ACF2ED}">
      <dgm:prSet/>
      <dgm:spPr/>
      <dgm:t>
        <a:bodyPr/>
        <a:lstStyle/>
        <a:p>
          <a:endParaRPr lang="es-CO" sz="800"/>
        </a:p>
      </dgm:t>
    </dgm:pt>
    <dgm:pt modelId="{0A79B398-61B1-48FB-83E5-792376258F16}" type="sibTrans" cxnId="{EF8C9568-6043-418D-9C0E-CC6034ACF2ED}">
      <dgm:prSet/>
      <dgm:spPr/>
      <dgm:t>
        <a:bodyPr/>
        <a:lstStyle/>
        <a:p>
          <a:endParaRPr lang="es-CO" sz="800"/>
        </a:p>
      </dgm:t>
    </dgm:pt>
    <dgm:pt modelId="{39491812-1727-4B67-8F61-BCCEE52283F7}">
      <dgm:prSet phldrT="[Texto]" custT="1"/>
      <dgm:spPr/>
      <dgm:t>
        <a:bodyPr/>
        <a:lstStyle/>
        <a:p>
          <a:r>
            <a:rPr lang="es-ES" sz="800">
              <a:cs typeface="Calibri"/>
            </a:rPr>
            <a:t>Joyas elaboradas</a:t>
          </a:r>
        </a:p>
      </dgm:t>
    </dgm:pt>
    <dgm:pt modelId="{56F70502-E2B1-41F9-B586-4789937B7E24}" type="parTrans" cxnId="{6E7504BC-DD91-478C-81D0-0BD0DBD61B30}">
      <dgm:prSet/>
      <dgm:spPr/>
      <dgm:t>
        <a:bodyPr/>
        <a:lstStyle/>
        <a:p>
          <a:endParaRPr lang="es-CO" sz="800"/>
        </a:p>
      </dgm:t>
    </dgm:pt>
    <dgm:pt modelId="{9F61B67A-F7DD-4E4C-89A9-7EEEF2803FD1}" type="sibTrans" cxnId="{6E7504BC-DD91-478C-81D0-0BD0DBD61B30}">
      <dgm:prSet/>
      <dgm:spPr/>
      <dgm:t>
        <a:bodyPr/>
        <a:lstStyle/>
        <a:p>
          <a:endParaRPr lang="es-CO" sz="800"/>
        </a:p>
      </dgm:t>
    </dgm:pt>
    <dgm:pt modelId="{C30D6B62-F37F-4F64-AF71-80A1A5DFD638}">
      <dgm:prSet phldrT="[Texto]" custT="1"/>
      <dgm:spPr/>
      <dgm:t>
        <a:bodyPr/>
        <a:lstStyle/>
        <a:p>
          <a:r>
            <a:rPr lang="es-ES" sz="800">
              <a:cs typeface="Calibri"/>
            </a:rPr>
            <a:t>Obras de arte</a:t>
          </a:r>
        </a:p>
      </dgm:t>
    </dgm:pt>
    <dgm:pt modelId="{B8437268-9337-4AEB-ADC6-E4F7E2B5827D}" type="parTrans" cxnId="{15D71976-EE65-41F9-B6A5-ED5129A50888}">
      <dgm:prSet/>
      <dgm:spPr/>
      <dgm:t>
        <a:bodyPr/>
        <a:lstStyle/>
        <a:p>
          <a:endParaRPr lang="es-CO" sz="800"/>
        </a:p>
      </dgm:t>
    </dgm:pt>
    <dgm:pt modelId="{0C3F6F79-6D9C-4504-8618-A09AE2BD7A1D}" type="sibTrans" cxnId="{15D71976-EE65-41F9-B6A5-ED5129A50888}">
      <dgm:prSet/>
      <dgm:spPr/>
      <dgm:t>
        <a:bodyPr/>
        <a:lstStyle/>
        <a:p>
          <a:endParaRPr lang="es-CO" sz="800"/>
        </a:p>
      </dgm:t>
    </dgm:pt>
    <dgm:pt modelId="{21BF14D3-2A8C-4E0E-9742-BEC328835209}">
      <dgm:prSet phldrT="[Texto]" custT="1"/>
      <dgm:spPr/>
      <dgm:t>
        <a:bodyPr/>
        <a:lstStyle/>
        <a:p>
          <a:r>
            <a:rPr lang="es-ES" sz="800">
              <a:cs typeface="Calibri"/>
            </a:rPr>
            <a:t>SOCIEDAD CON ACTIVOS</a:t>
          </a:r>
        </a:p>
      </dgm:t>
    </dgm:pt>
    <dgm:pt modelId="{0221AB56-2E58-44C4-84DD-50A76096AEAE}" type="parTrans" cxnId="{1D00D3DC-5CA3-4FB7-9332-CDF1627738C6}">
      <dgm:prSet/>
      <dgm:spPr/>
      <dgm:t>
        <a:bodyPr/>
        <a:lstStyle/>
        <a:p>
          <a:endParaRPr lang="es-CO" sz="800"/>
        </a:p>
      </dgm:t>
    </dgm:pt>
    <dgm:pt modelId="{D8FC2A30-03F3-4239-9E6C-03D8DD8AB6FC}" type="sibTrans" cxnId="{1D00D3DC-5CA3-4FB7-9332-CDF1627738C6}">
      <dgm:prSet/>
      <dgm:spPr/>
      <dgm:t>
        <a:bodyPr/>
        <a:lstStyle/>
        <a:p>
          <a:endParaRPr lang="es-CO" sz="800"/>
        </a:p>
      </dgm:t>
    </dgm:pt>
    <dgm:pt modelId="{BF70F145-0191-4C15-B285-DA5E466E7DD7}">
      <dgm:prSet phldrT="[Texto]" custT="1"/>
      <dgm:spPr/>
      <dgm:t>
        <a:bodyPr/>
        <a:lstStyle/>
        <a:p>
          <a:r>
            <a:rPr lang="es-ES" sz="800">
              <a:cs typeface="Calibri"/>
            </a:rPr>
            <a:t>SOCIEDAD DE PAPEL</a:t>
          </a:r>
          <a:endParaRPr lang="en-US" sz="800">
            <a:cs typeface="Calibri"/>
          </a:endParaRPr>
        </a:p>
      </dgm:t>
    </dgm:pt>
    <dgm:pt modelId="{665F90BB-548C-4491-86D4-E62BEE4AFB42}" type="parTrans" cxnId="{8B3D7BC6-8C7C-4BA4-91D8-DE0B6DB432F6}">
      <dgm:prSet/>
      <dgm:spPr/>
      <dgm:t>
        <a:bodyPr/>
        <a:lstStyle/>
        <a:p>
          <a:endParaRPr lang="es-CO" sz="800"/>
        </a:p>
      </dgm:t>
    </dgm:pt>
    <dgm:pt modelId="{362DF24F-3613-4CF8-A3A4-5EA6494B2807}" type="sibTrans" cxnId="{8B3D7BC6-8C7C-4BA4-91D8-DE0B6DB432F6}">
      <dgm:prSet/>
      <dgm:spPr/>
      <dgm:t>
        <a:bodyPr/>
        <a:lstStyle/>
        <a:p>
          <a:endParaRPr lang="es-CO" sz="800"/>
        </a:p>
      </dgm:t>
    </dgm:pt>
    <dgm:pt modelId="{00598C71-2FEE-4B02-9079-50238DB97BD1}">
      <dgm:prSet phldrT="[Texto]" custT="1"/>
      <dgm:spPr/>
      <dgm:t>
        <a:bodyPr/>
        <a:lstStyle/>
        <a:p>
          <a:r>
            <a:rPr lang="es-ES" sz="800">
              <a:cs typeface="Calibri"/>
            </a:rPr>
            <a:t>ESTABLECIMIENTOS DE COMERCIO DE PAPEL</a:t>
          </a:r>
          <a:endParaRPr lang="en-US" sz="800">
            <a:cs typeface="Calibri"/>
          </a:endParaRPr>
        </a:p>
      </dgm:t>
    </dgm:pt>
    <dgm:pt modelId="{D97C85D7-8F48-4373-9ABB-C6ABD51CC858}" type="parTrans" cxnId="{B7D61F3C-3F1C-4F52-B5B0-FFA941111C01}">
      <dgm:prSet/>
      <dgm:spPr/>
      <dgm:t>
        <a:bodyPr/>
        <a:lstStyle/>
        <a:p>
          <a:endParaRPr lang="es-CO" sz="800"/>
        </a:p>
      </dgm:t>
    </dgm:pt>
    <dgm:pt modelId="{70442A0E-4035-487A-AAE9-EF5E20833596}" type="sibTrans" cxnId="{B7D61F3C-3F1C-4F52-B5B0-FFA941111C01}">
      <dgm:prSet/>
      <dgm:spPr/>
      <dgm:t>
        <a:bodyPr/>
        <a:lstStyle/>
        <a:p>
          <a:endParaRPr lang="es-CO" sz="800"/>
        </a:p>
      </dgm:t>
    </dgm:pt>
    <dgm:pt modelId="{FEF04378-C440-46E5-9849-51876AE55FA4}">
      <dgm:prSet phldrT="[Texto]" custT="1"/>
      <dgm:spPr/>
      <dgm:t>
        <a:bodyPr/>
        <a:lstStyle/>
        <a:p>
          <a:r>
            <a:rPr lang="es-ES" sz="800" dirty="0">
              <a:cs typeface="Calibri"/>
            </a:rPr>
            <a:t>SOCIEDAD CON ACTIVOS</a:t>
          </a:r>
        </a:p>
      </dgm:t>
    </dgm:pt>
    <dgm:pt modelId="{19D8B480-145A-4F79-BF8B-EE79EF1BD901}" type="parTrans" cxnId="{7C37071F-E370-4C74-9890-C184B7DA827D}">
      <dgm:prSet/>
      <dgm:spPr/>
      <dgm:t>
        <a:bodyPr/>
        <a:lstStyle/>
        <a:p>
          <a:endParaRPr lang="es-CO" sz="800"/>
        </a:p>
      </dgm:t>
    </dgm:pt>
    <dgm:pt modelId="{458C545B-093A-40E3-8A5A-795D4D19E652}" type="sibTrans" cxnId="{7C37071F-E370-4C74-9890-C184B7DA827D}">
      <dgm:prSet/>
      <dgm:spPr/>
      <dgm:t>
        <a:bodyPr/>
        <a:lstStyle/>
        <a:p>
          <a:endParaRPr lang="es-CO" sz="800"/>
        </a:p>
      </dgm:t>
    </dgm:pt>
    <dgm:pt modelId="{BA3F4245-F6C5-4ECC-BD8A-3D12CC0E7CF9}">
      <dgm:prSet phldrT="[Texto]" custT="1"/>
      <dgm:spPr/>
      <dgm:t>
        <a:bodyPr/>
        <a:lstStyle/>
        <a:p>
          <a:r>
            <a:rPr lang="es-ES" sz="800" dirty="0">
              <a:cs typeface="Calibri"/>
            </a:rPr>
            <a:t>ACCIONES</a:t>
          </a:r>
        </a:p>
      </dgm:t>
    </dgm:pt>
    <dgm:pt modelId="{138B39A7-D452-4D48-82D0-546EA2EFE187}" type="parTrans" cxnId="{D95ACB27-8F14-4C0D-B0CD-1AA55DB820F2}">
      <dgm:prSet/>
      <dgm:spPr/>
      <dgm:t>
        <a:bodyPr/>
        <a:lstStyle/>
        <a:p>
          <a:endParaRPr lang="es-CO" sz="800"/>
        </a:p>
      </dgm:t>
    </dgm:pt>
    <dgm:pt modelId="{284C8890-0ACB-4DA3-B08D-361B735F262A}" type="sibTrans" cxnId="{D95ACB27-8F14-4C0D-B0CD-1AA55DB820F2}">
      <dgm:prSet/>
      <dgm:spPr/>
      <dgm:t>
        <a:bodyPr/>
        <a:lstStyle/>
        <a:p>
          <a:endParaRPr lang="es-CO" sz="800"/>
        </a:p>
      </dgm:t>
    </dgm:pt>
    <dgm:pt modelId="{0E83336B-14FD-4EF2-ACBA-04F405EFB4DE}">
      <dgm:prSet phldrT="[Texto]" custT="1"/>
      <dgm:spPr/>
      <dgm:t>
        <a:bodyPr/>
        <a:lstStyle/>
        <a:p>
          <a:r>
            <a:rPr lang="es-ES" sz="800" dirty="0">
              <a:cs typeface="Calibri"/>
            </a:rPr>
            <a:t>ESTABLECIMIENTOS DE COMERCIO ACTIVOS</a:t>
          </a:r>
        </a:p>
      </dgm:t>
    </dgm:pt>
    <dgm:pt modelId="{E9DEECF7-DE3C-424D-993D-C055AC019DF1}" type="parTrans" cxnId="{62344139-5124-4D7F-8419-3DE8F8E7F8AB}">
      <dgm:prSet/>
      <dgm:spPr/>
      <dgm:t>
        <a:bodyPr/>
        <a:lstStyle/>
        <a:p>
          <a:endParaRPr lang="es-CO" sz="800"/>
        </a:p>
      </dgm:t>
    </dgm:pt>
    <dgm:pt modelId="{5A79B521-23E8-4EFF-877E-AEB8CD928B77}" type="sibTrans" cxnId="{62344139-5124-4D7F-8419-3DE8F8E7F8AB}">
      <dgm:prSet/>
      <dgm:spPr/>
      <dgm:t>
        <a:bodyPr/>
        <a:lstStyle/>
        <a:p>
          <a:endParaRPr lang="es-CO" sz="800"/>
        </a:p>
      </dgm:t>
    </dgm:pt>
    <dgm:pt modelId="{FB2FFA8F-8092-4EDB-A32F-722D794BD2BD}">
      <dgm:prSet phldrT="[Texto]" custT="1"/>
      <dgm:spPr/>
      <dgm:t>
        <a:bodyPr/>
        <a:lstStyle/>
        <a:p>
          <a:r>
            <a:rPr lang="es-ES" sz="800" dirty="0">
              <a:cs typeface="Calibri"/>
            </a:rPr>
            <a:t>DERECHO FIDUCIARIO</a:t>
          </a:r>
        </a:p>
      </dgm:t>
    </dgm:pt>
    <dgm:pt modelId="{6B9E2CD4-F988-428B-A9F0-3B7FB7AD0254}" type="parTrans" cxnId="{78FCAB9A-79D2-47B5-A06A-CEF2BE476240}">
      <dgm:prSet/>
      <dgm:spPr/>
      <dgm:t>
        <a:bodyPr/>
        <a:lstStyle/>
        <a:p>
          <a:endParaRPr lang="es-CO" sz="800"/>
        </a:p>
      </dgm:t>
    </dgm:pt>
    <dgm:pt modelId="{D2685775-EC87-4D08-95DD-B343B8F5DEB5}" type="sibTrans" cxnId="{78FCAB9A-79D2-47B5-A06A-CEF2BE476240}">
      <dgm:prSet/>
      <dgm:spPr/>
      <dgm:t>
        <a:bodyPr/>
        <a:lstStyle/>
        <a:p>
          <a:endParaRPr lang="es-CO" sz="800"/>
        </a:p>
      </dgm:t>
    </dgm:pt>
    <dgm:pt modelId="{775D369F-2B6A-44FA-B992-89F12B0F3A4A}">
      <dgm:prSet phldrT="[Texto]" custT="1"/>
      <dgm:spPr/>
      <dgm:t>
        <a:bodyPr/>
        <a:lstStyle/>
        <a:p>
          <a:r>
            <a:rPr lang="es-ES" sz="800" dirty="0">
              <a:cs typeface="Calibri"/>
            </a:rPr>
            <a:t>SOCIEDAD ACTIVA DE PAPEL</a:t>
          </a:r>
        </a:p>
      </dgm:t>
    </dgm:pt>
    <dgm:pt modelId="{0322B3F3-2225-40EA-91A2-67898FD0FD42}" type="parTrans" cxnId="{88450013-DF2E-4B0A-9177-9E75462BAAD4}">
      <dgm:prSet/>
      <dgm:spPr/>
      <dgm:t>
        <a:bodyPr/>
        <a:lstStyle/>
        <a:p>
          <a:endParaRPr lang="es-CO" sz="800"/>
        </a:p>
      </dgm:t>
    </dgm:pt>
    <dgm:pt modelId="{120EFD91-CDA5-4D1C-8366-C04EAC96857A}" type="sibTrans" cxnId="{88450013-DF2E-4B0A-9177-9E75462BAAD4}">
      <dgm:prSet/>
      <dgm:spPr/>
      <dgm:t>
        <a:bodyPr/>
        <a:lstStyle/>
        <a:p>
          <a:endParaRPr lang="es-CO" sz="800"/>
        </a:p>
      </dgm:t>
    </dgm:pt>
    <dgm:pt modelId="{B575E727-A4D0-44CF-B87D-F57DD7BE7D38}">
      <dgm:prSet phldrT="[Texto]" custT="1"/>
      <dgm:spPr/>
      <dgm:t>
        <a:bodyPr/>
        <a:lstStyle/>
        <a:p>
          <a:r>
            <a:rPr lang="es-ES" sz="800" dirty="0">
              <a:cs typeface="Calibri"/>
            </a:rPr>
            <a:t>ESTABLECIMIENTO DE COM.ACTIVO DE PAPEL</a:t>
          </a:r>
        </a:p>
      </dgm:t>
    </dgm:pt>
    <dgm:pt modelId="{A04FEEFF-487D-4B54-BD11-D6E2225A8744}" type="parTrans" cxnId="{709170DF-E27B-46AB-AE79-8B16FF555B4A}">
      <dgm:prSet/>
      <dgm:spPr/>
      <dgm:t>
        <a:bodyPr/>
        <a:lstStyle/>
        <a:p>
          <a:endParaRPr lang="es-CO" sz="800"/>
        </a:p>
      </dgm:t>
    </dgm:pt>
    <dgm:pt modelId="{DA2375E5-CC46-4A32-B736-9F0CAC9D8849}" type="sibTrans" cxnId="{709170DF-E27B-46AB-AE79-8B16FF555B4A}">
      <dgm:prSet/>
      <dgm:spPr/>
      <dgm:t>
        <a:bodyPr/>
        <a:lstStyle/>
        <a:p>
          <a:endParaRPr lang="es-CO" sz="800"/>
        </a:p>
      </dgm:t>
    </dgm:pt>
    <dgm:pt modelId="{D5E2CEAD-8B69-4979-A632-6A862DE190C3}" type="pres">
      <dgm:prSet presAssocID="{51E86C2B-5830-442B-A700-6F8C0B4BC3A9}" presName="hierChild1" presStyleCnt="0">
        <dgm:presLayoutVars>
          <dgm:orgChart val="1"/>
          <dgm:chPref val="1"/>
          <dgm:dir/>
          <dgm:animOne val="branch"/>
          <dgm:animLvl val="lvl"/>
          <dgm:resizeHandles/>
        </dgm:presLayoutVars>
      </dgm:prSet>
      <dgm:spPr/>
    </dgm:pt>
    <dgm:pt modelId="{2E9E5449-EE33-4AE7-887F-7B6DA07424C4}" type="pres">
      <dgm:prSet presAssocID="{98FDCDB2-77B4-47B6-9AFD-286F1017F413}" presName="hierRoot1" presStyleCnt="0">
        <dgm:presLayoutVars>
          <dgm:hierBranch val="init"/>
        </dgm:presLayoutVars>
      </dgm:prSet>
      <dgm:spPr/>
    </dgm:pt>
    <dgm:pt modelId="{267DDA58-E5BD-4FA7-B2B9-55C875BAEC11}" type="pres">
      <dgm:prSet presAssocID="{98FDCDB2-77B4-47B6-9AFD-286F1017F413}" presName="rootComposite1" presStyleCnt="0"/>
      <dgm:spPr/>
    </dgm:pt>
    <dgm:pt modelId="{12CAF182-ADCC-4144-9AF8-2BDF6566FA15}" type="pres">
      <dgm:prSet presAssocID="{98FDCDB2-77B4-47B6-9AFD-286F1017F413}" presName="rootText1" presStyleLbl="node0" presStyleIdx="0" presStyleCnt="1">
        <dgm:presLayoutVars>
          <dgm:chPref val="3"/>
        </dgm:presLayoutVars>
      </dgm:prSet>
      <dgm:spPr/>
    </dgm:pt>
    <dgm:pt modelId="{067E06EC-7791-4593-9282-9BE5BA1F5E10}" type="pres">
      <dgm:prSet presAssocID="{98FDCDB2-77B4-47B6-9AFD-286F1017F413}" presName="rootConnector1" presStyleLbl="node1" presStyleIdx="0" presStyleCnt="0"/>
      <dgm:spPr/>
    </dgm:pt>
    <dgm:pt modelId="{EBF5438C-CF25-4C78-BA39-4CA2BBBAF54D}" type="pres">
      <dgm:prSet presAssocID="{98FDCDB2-77B4-47B6-9AFD-286F1017F413}" presName="hierChild2" presStyleCnt="0"/>
      <dgm:spPr/>
    </dgm:pt>
    <dgm:pt modelId="{0ACBBC76-C2A6-4F0B-A056-3A661A849C62}" type="pres">
      <dgm:prSet presAssocID="{32C896A2-B963-4DF5-93AC-2D43B254DB72}" presName="Name37" presStyleLbl="parChTrans1D2" presStyleIdx="0" presStyleCnt="4"/>
      <dgm:spPr/>
    </dgm:pt>
    <dgm:pt modelId="{D4163640-DB76-4E43-AF1E-51D6507B5DF2}" type="pres">
      <dgm:prSet presAssocID="{5CFE6D4C-C841-42F6-A77A-5337744EE9A6}" presName="hierRoot2" presStyleCnt="0">
        <dgm:presLayoutVars>
          <dgm:hierBranch val="init"/>
        </dgm:presLayoutVars>
      </dgm:prSet>
      <dgm:spPr/>
    </dgm:pt>
    <dgm:pt modelId="{518BAC53-498B-45CD-B017-D7E91A65E9F4}" type="pres">
      <dgm:prSet presAssocID="{5CFE6D4C-C841-42F6-A77A-5337744EE9A6}" presName="rootComposite" presStyleCnt="0"/>
      <dgm:spPr/>
    </dgm:pt>
    <dgm:pt modelId="{B5BA86F4-F985-491E-AF24-57187120785E}" type="pres">
      <dgm:prSet presAssocID="{5CFE6D4C-C841-42F6-A77A-5337744EE9A6}" presName="rootText" presStyleLbl="node2" presStyleIdx="0" presStyleCnt="4">
        <dgm:presLayoutVars>
          <dgm:chPref val="3"/>
        </dgm:presLayoutVars>
      </dgm:prSet>
      <dgm:spPr/>
    </dgm:pt>
    <dgm:pt modelId="{7AA0267A-F7D6-4AAB-AEAE-2F53D7413744}" type="pres">
      <dgm:prSet presAssocID="{5CFE6D4C-C841-42F6-A77A-5337744EE9A6}" presName="rootConnector" presStyleLbl="node2" presStyleIdx="0" presStyleCnt="4"/>
      <dgm:spPr/>
    </dgm:pt>
    <dgm:pt modelId="{D4360E32-9F68-41C2-8F8C-E6199F5A0935}" type="pres">
      <dgm:prSet presAssocID="{5CFE6D4C-C841-42F6-A77A-5337744EE9A6}" presName="hierChild4" presStyleCnt="0"/>
      <dgm:spPr/>
    </dgm:pt>
    <dgm:pt modelId="{A0A5261B-11CB-4FD3-8A72-854ED8DE91A9}" type="pres">
      <dgm:prSet presAssocID="{5CFE6D4C-C841-42F6-A77A-5337744EE9A6}" presName="hierChild5" presStyleCnt="0"/>
      <dgm:spPr/>
    </dgm:pt>
    <dgm:pt modelId="{C7DCB595-134F-40F9-8776-FBEC26F43D13}" type="pres">
      <dgm:prSet presAssocID="{9A742009-283B-42BF-9576-3ACCEA799BA7}" presName="Name37" presStyleLbl="parChTrans1D2" presStyleIdx="1" presStyleCnt="4"/>
      <dgm:spPr/>
    </dgm:pt>
    <dgm:pt modelId="{E037DE1B-05D7-44D2-9501-889216CBE3F1}" type="pres">
      <dgm:prSet presAssocID="{706CAA78-1438-49C5-A8FD-593C9E658F3B}" presName="hierRoot2" presStyleCnt="0">
        <dgm:presLayoutVars>
          <dgm:hierBranch val="init"/>
        </dgm:presLayoutVars>
      </dgm:prSet>
      <dgm:spPr/>
    </dgm:pt>
    <dgm:pt modelId="{2AB5BF59-F41B-42BF-B3FD-6B381A24DEE9}" type="pres">
      <dgm:prSet presAssocID="{706CAA78-1438-49C5-A8FD-593C9E658F3B}" presName="rootComposite" presStyleCnt="0"/>
      <dgm:spPr/>
    </dgm:pt>
    <dgm:pt modelId="{F9CDA36C-0671-48F1-BD47-6BB5BE988BE3}" type="pres">
      <dgm:prSet presAssocID="{706CAA78-1438-49C5-A8FD-593C9E658F3B}" presName="rootText" presStyleLbl="node2" presStyleIdx="1" presStyleCnt="4">
        <dgm:presLayoutVars>
          <dgm:chPref val="3"/>
        </dgm:presLayoutVars>
      </dgm:prSet>
      <dgm:spPr/>
    </dgm:pt>
    <dgm:pt modelId="{32D45644-D907-43A8-8BB7-E37E3C478CDD}" type="pres">
      <dgm:prSet presAssocID="{706CAA78-1438-49C5-A8FD-593C9E658F3B}" presName="rootConnector" presStyleLbl="node2" presStyleIdx="1" presStyleCnt="4"/>
      <dgm:spPr/>
    </dgm:pt>
    <dgm:pt modelId="{658E6D8F-52D4-4CB7-B181-FEACF00A05E5}" type="pres">
      <dgm:prSet presAssocID="{706CAA78-1438-49C5-A8FD-593C9E658F3B}" presName="hierChild4" presStyleCnt="0"/>
      <dgm:spPr/>
    </dgm:pt>
    <dgm:pt modelId="{90FBD11E-C11D-45EE-8DD1-E8B5C298A0DD}" type="pres">
      <dgm:prSet presAssocID="{9E43443C-C933-4FE5-B75F-C54D3218BBB0}" presName="Name37" presStyleLbl="parChTrans1D3" presStyleIdx="0" presStyleCnt="14"/>
      <dgm:spPr/>
    </dgm:pt>
    <dgm:pt modelId="{31A1CD92-7E65-4C8E-BECE-44BD607D0AE2}" type="pres">
      <dgm:prSet presAssocID="{781AE37D-6D0E-4F41-8992-1340AFD54B38}" presName="hierRoot2" presStyleCnt="0">
        <dgm:presLayoutVars>
          <dgm:hierBranch val="init"/>
        </dgm:presLayoutVars>
      </dgm:prSet>
      <dgm:spPr/>
    </dgm:pt>
    <dgm:pt modelId="{B3E61970-966F-4324-A3F0-98C5F6ECD921}" type="pres">
      <dgm:prSet presAssocID="{781AE37D-6D0E-4F41-8992-1340AFD54B38}" presName="rootComposite" presStyleCnt="0"/>
      <dgm:spPr/>
    </dgm:pt>
    <dgm:pt modelId="{5BBC3BB3-26F0-4AB2-92E4-0941A872C24C}" type="pres">
      <dgm:prSet presAssocID="{781AE37D-6D0E-4F41-8992-1340AFD54B38}" presName="rootText" presStyleLbl="node3" presStyleIdx="0" presStyleCnt="14">
        <dgm:presLayoutVars>
          <dgm:chPref val="3"/>
        </dgm:presLayoutVars>
      </dgm:prSet>
      <dgm:spPr/>
    </dgm:pt>
    <dgm:pt modelId="{2799B0D2-797B-44B1-A501-E7283FD6C11E}" type="pres">
      <dgm:prSet presAssocID="{781AE37D-6D0E-4F41-8992-1340AFD54B38}" presName="rootConnector" presStyleLbl="node3" presStyleIdx="0" presStyleCnt="14"/>
      <dgm:spPr/>
    </dgm:pt>
    <dgm:pt modelId="{B1248BEF-584D-4DAA-BB17-17BA28A61B15}" type="pres">
      <dgm:prSet presAssocID="{781AE37D-6D0E-4F41-8992-1340AFD54B38}" presName="hierChild4" presStyleCnt="0"/>
      <dgm:spPr/>
    </dgm:pt>
    <dgm:pt modelId="{A30F3729-49E5-42D9-81F0-EA03E98CACA1}" type="pres">
      <dgm:prSet presAssocID="{7005CE7F-6308-45B9-B842-C65E94FE1380}" presName="Name37" presStyleLbl="parChTrans1D4" presStyleIdx="0" presStyleCnt="11"/>
      <dgm:spPr/>
    </dgm:pt>
    <dgm:pt modelId="{2151CD8E-4B5E-41B5-8990-E9F56F76D084}" type="pres">
      <dgm:prSet presAssocID="{21DBA6BD-5E9E-45D0-8ED4-BAB79AC05CB7}" presName="hierRoot2" presStyleCnt="0">
        <dgm:presLayoutVars>
          <dgm:hierBranch val="init"/>
        </dgm:presLayoutVars>
      </dgm:prSet>
      <dgm:spPr/>
    </dgm:pt>
    <dgm:pt modelId="{DC9B1F9A-5274-4575-BC48-0E3E7D66F302}" type="pres">
      <dgm:prSet presAssocID="{21DBA6BD-5E9E-45D0-8ED4-BAB79AC05CB7}" presName="rootComposite" presStyleCnt="0"/>
      <dgm:spPr/>
    </dgm:pt>
    <dgm:pt modelId="{1C897B19-A3D9-4208-A15A-0FB0E041B7F6}" type="pres">
      <dgm:prSet presAssocID="{21DBA6BD-5E9E-45D0-8ED4-BAB79AC05CB7}" presName="rootText" presStyleLbl="node4" presStyleIdx="0" presStyleCnt="11">
        <dgm:presLayoutVars>
          <dgm:chPref val="3"/>
        </dgm:presLayoutVars>
      </dgm:prSet>
      <dgm:spPr/>
    </dgm:pt>
    <dgm:pt modelId="{B141923A-3B53-46F6-A360-925635DBD90D}" type="pres">
      <dgm:prSet presAssocID="{21DBA6BD-5E9E-45D0-8ED4-BAB79AC05CB7}" presName="rootConnector" presStyleLbl="node4" presStyleIdx="0" presStyleCnt="11"/>
      <dgm:spPr/>
    </dgm:pt>
    <dgm:pt modelId="{EA29C8A0-7B3E-4A46-ADEC-E34177CCD225}" type="pres">
      <dgm:prSet presAssocID="{21DBA6BD-5E9E-45D0-8ED4-BAB79AC05CB7}" presName="hierChild4" presStyleCnt="0"/>
      <dgm:spPr/>
    </dgm:pt>
    <dgm:pt modelId="{74A0148E-B1E9-4552-B3B3-A0706461A309}" type="pres">
      <dgm:prSet presAssocID="{21DBA6BD-5E9E-45D0-8ED4-BAB79AC05CB7}" presName="hierChild5" presStyleCnt="0"/>
      <dgm:spPr/>
    </dgm:pt>
    <dgm:pt modelId="{7BDA227F-F1F3-413A-B387-E390B641FE38}" type="pres">
      <dgm:prSet presAssocID="{3A71A51F-7E57-48B6-B8B0-9250961D50D8}" presName="Name37" presStyleLbl="parChTrans1D4" presStyleIdx="1" presStyleCnt="11"/>
      <dgm:spPr/>
    </dgm:pt>
    <dgm:pt modelId="{ADCA9F04-72C0-4B48-A3EF-985CCEF4F983}" type="pres">
      <dgm:prSet presAssocID="{39B192C8-1B0F-4633-9FC4-75424E2F0B4E}" presName="hierRoot2" presStyleCnt="0">
        <dgm:presLayoutVars>
          <dgm:hierBranch val="init"/>
        </dgm:presLayoutVars>
      </dgm:prSet>
      <dgm:spPr/>
    </dgm:pt>
    <dgm:pt modelId="{CD5A20B4-89E8-4145-BB63-DF62FBC46899}" type="pres">
      <dgm:prSet presAssocID="{39B192C8-1B0F-4633-9FC4-75424E2F0B4E}" presName="rootComposite" presStyleCnt="0"/>
      <dgm:spPr/>
    </dgm:pt>
    <dgm:pt modelId="{76548E61-5508-41AE-A08A-50550AEA3103}" type="pres">
      <dgm:prSet presAssocID="{39B192C8-1B0F-4633-9FC4-75424E2F0B4E}" presName="rootText" presStyleLbl="node4" presStyleIdx="1" presStyleCnt="11">
        <dgm:presLayoutVars>
          <dgm:chPref val="3"/>
        </dgm:presLayoutVars>
      </dgm:prSet>
      <dgm:spPr/>
    </dgm:pt>
    <dgm:pt modelId="{3EFFA08C-775D-41ED-8B37-07B77BA77A87}" type="pres">
      <dgm:prSet presAssocID="{39B192C8-1B0F-4633-9FC4-75424E2F0B4E}" presName="rootConnector" presStyleLbl="node4" presStyleIdx="1" presStyleCnt="11"/>
      <dgm:spPr/>
    </dgm:pt>
    <dgm:pt modelId="{99BF897F-C2A0-44C7-A110-170BAE69C055}" type="pres">
      <dgm:prSet presAssocID="{39B192C8-1B0F-4633-9FC4-75424E2F0B4E}" presName="hierChild4" presStyleCnt="0"/>
      <dgm:spPr/>
    </dgm:pt>
    <dgm:pt modelId="{82829D6F-BADE-4504-BCFD-F272BB0BACBC}" type="pres">
      <dgm:prSet presAssocID="{39B192C8-1B0F-4633-9FC4-75424E2F0B4E}" presName="hierChild5" presStyleCnt="0"/>
      <dgm:spPr/>
    </dgm:pt>
    <dgm:pt modelId="{1D15967B-68B7-4758-9725-7C5818F25270}" type="pres">
      <dgm:prSet presAssocID="{845E1719-A8F5-495F-B6E9-DCC42CC5B11D}" presName="Name37" presStyleLbl="parChTrans1D4" presStyleIdx="2" presStyleCnt="11"/>
      <dgm:spPr/>
    </dgm:pt>
    <dgm:pt modelId="{11015FEB-48E1-4114-8423-5F0604104192}" type="pres">
      <dgm:prSet presAssocID="{2A39DA3C-A63F-4B01-A313-5BD8443D6F93}" presName="hierRoot2" presStyleCnt="0">
        <dgm:presLayoutVars>
          <dgm:hierBranch val="init"/>
        </dgm:presLayoutVars>
      </dgm:prSet>
      <dgm:spPr/>
    </dgm:pt>
    <dgm:pt modelId="{B783747B-B61A-4AEC-BEC0-C9D7C7FB32D0}" type="pres">
      <dgm:prSet presAssocID="{2A39DA3C-A63F-4B01-A313-5BD8443D6F93}" presName="rootComposite" presStyleCnt="0"/>
      <dgm:spPr/>
    </dgm:pt>
    <dgm:pt modelId="{3A0A4A15-D5E5-4876-9557-AD73868F3763}" type="pres">
      <dgm:prSet presAssocID="{2A39DA3C-A63F-4B01-A313-5BD8443D6F93}" presName="rootText" presStyleLbl="node4" presStyleIdx="2" presStyleCnt="11">
        <dgm:presLayoutVars>
          <dgm:chPref val="3"/>
        </dgm:presLayoutVars>
      </dgm:prSet>
      <dgm:spPr/>
    </dgm:pt>
    <dgm:pt modelId="{90B08BA7-7D35-47D8-83DE-3BCD70F9C1BA}" type="pres">
      <dgm:prSet presAssocID="{2A39DA3C-A63F-4B01-A313-5BD8443D6F93}" presName="rootConnector" presStyleLbl="node4" presStyleIdx="2" presStyleCnt="11"/>
      <dgm:spPr/>
    </dgm:pt>
    <dgm:pt modelId="{B40BCA41-A676-4621-915F-B012E00E49D0}" type="pres">
      <dgm:prSet presAssocID="{2A39DA3C-A63F-4B01-A313-5BD8443D6F93}" presName="hierChild4" presStyleCnt="0"/>
      <dgm:spPr/>
    </dgm:pt>
    <dgm:pt modelId="{B77980F1-CE24-43AF-9883-8DD20D543111}" type="pres">
      <dgm:prSet presAssocID="{2A39DA3C-A63F-4B01-A313-5BD8443D6F93}" presName="hierChild5" presStyleCnt="0"/>
      <dgm:spPr/>
    </dgm:pt>
    <dgm:pt modelId="{B2B57DCD-1B7A-4007-8855-1D7E98ED5843}" type="pres">
      <dgm:prSet presAssocID="{C6E414E0-A6D0-46DF-8BE8-E169F17E7AD8}" presName="Name37" presStyleLbl="parChTrans1D4" presStyleIdx="3" presStyleCnt="11"/>
      <dgm:spPr/>
    </dgm:pt>
    <dgm:pt modelId="{736EFE8A-698C-4106-8ACE-9DCC75BC3491}" type="pres">
      <dgm:prSet presAssocID="{658FAFB0-7A85-4D6E-85AB-DB2DFFF3D4CB}" presName="hierRoot2" presStyleCnt="0">
        <dgm:presLayoutVars>
          <dgm:hierBranch val="init"/>
        </dgm:presLayoutVars>
      </dgm:prSet>
      <dgm:spPr/>
    </dgm:pt>
    <dgm:pt modelId="{586C3DC4-9796-4716-9EB4-718CE166A500}" type="pres">
      <dgm:prSet presAssocID="{658FAFB0-7A85-4D6E-85AB-DB2DFFF3D4CB}" presName="rootComposite" presStyleCnt="0"/>
      <dgm:spPr/>
    </dgm:pt>
    <dgm:pt modelId="{BF589AA1-1AD5-49C7-B49D-74A39E27D561}" type="pres">
      <dgm:prSet presAssocID="{658FAFB0-7A85-4D6E-85AB-DB2DFFF3D4CB}" presName="rootText" presStyleLbl="node4" presStyleIdx="3" presStyleCnt="11">
        <dgm:presLayoutVars>
          <dgm:chPref val="3"/>
        </dgm:presLayoutVars>
      </dgm:prSet>
      <dgm:spPr/>
    </dgm:pt>
    <dgm:pt modelId="{902DC769-ECC6-43B0-8D40-287C57B8A60A}" type="pres">
      <dgm:prSet presAssocID="{658FAFB0-7A85-4D6E-85AB-DB2DFFF3D4CB}" presName="rootConnector" presStyleLbl="node4" presStyleIdx="3" presStyleCnt="11"/>
      <dgm:spPr/>
    </dgm:pt>
    <dgm:pt modelId="{C7BC3883-4940-4C8F-B0D1-9AD0808A75C5}" type="pres">
      <dgm:prSet presAssocID="{658FAFB0-7A85-4D6E-85AB-DB2DFFF3D4CB}" presName="hierChild4" presStyleCnt="0"/>
      <dgm:spPr/>
    </dgm:pt>
    <dgm:pt modelId="{10284000-2943-4B20-BB27-475444E02E7B}" type="pres">
      <dgm:prSet presAssocID="{658FAFB0-7A85-4D6E-85AB-DB2DFFF3D4CB}" presName="hierChild5" presStyleCnt="0"/>
      <dgm:spPr/>
    </dgm:pt>
    <dgm:pt modelId="{CD53109B-DA9C-4D32-8535-00D00508308A}" type="pres">
      <dgm:prSet presAssocID="{781AE37D-6D0E-4F41-8992-1340AFD54B38}" presName="hierChild5" presStyleCnt="0"/>
      <dgm:spPr/>
    </dgm:pt>
    <dgm:pt modelId="{B176769B-9052-4E98-A92E-5A0ECB7CB8D0}" type="pres">
      <dgm:prSet presAssocID="{67276323-B65F-4EFD-82C1-23D136DB3231}" presName="Name37" presStyleLbl="parChTrans1D3" presStyleIdx="1" presStyleCnt="14"/>
      <dgm:spPr/>
    </dgm:pt>
    <dgm:pt modelId="{07B1E79D-4C96-451F-84CA-D6D64D2F8A17}" type="pres">
      <dgm:prSet presAssocID="{B0C2BE64-0D88-4B49-8488-A794196D83A8}" presName="hierRoot2" presStyleCnt="0">
        <dgm:presLayoutVars>
          <dgm:hierBranch val="init"/>
        </dgm:presLayoutVars>
      </dgm:prSet>
      <dgm:spPr/>
    </dgm:pt>
    <dgm:pt modelId="{5FAA534B-1E52-411C-8205-72D62715A21B}" type="pres">
      <dgm:prSet presAssocID="{B0C2BE64-0D88-4B49-8488-A794196D83A8}" presName="rootComposite" presStyleCnt="0"/>
      <dgm:spPr/>
    </dgm:pt>
    <dgm:pt modelId="{B4A197DF-33B8-44FC-8DD4-F8C205BF2653}" type="pres">
      <dgm:prSet presAssocID="{B0C2BE64-0D88-4B49-8488-A794196D83A8}" presName="rootText" presStyleLbl="node3" presStyleIdx="1" presStyleCnt="14">
        <dgm:presLayoutVars>
          <dgm:chPref val="3"/>
        </dgm:presLayoutVars>
      </dgm:prSet>
      <dgm:spPr/>
    </dgm:pt>
    <dgm:pt modelId="{58CF3ADD-E64F-41A8-9523-28C104CE890C}" type="pres">
      <dgm:prSet presAssocID="{B0C2BE64-0D88-4B49-8488-A794196D83A8}" presName="rootConnector" presStyleLbl="node3" presStyleIdx="1" presStyleCnt="14"/>
      <dgm:spPr/>
    </dgm:pt>
    <dgm:pt modelId="{C8B44220-4128-4C3E-A202-D172B41DC406}" type="pres">
      <dgm:prSet presAssocID="{B0C2BE64-0D88-4B49-8488-A794196D83A8}" presName="hierChild4" presStyleCnt="0"/>
      <dgm:spPr/>
    </dgm:pt>
    <dgm:pt modelId="{D9354F4C-99C8-47C8-AFA3-4ED7EFF46B48}" type="pres">
      <dgm:prSet presAssocID="{B0C2BE64-0D88-4B49-8488-A794196D83A8}" presName="hierChild5" presStyleCnt="0"/>
      <dgm:spPr/>
    </dgm:pt>
    <dgm:pt modelId="{53C7F574-1ABB-4B49-8F17-F6B6E0279E6F}" type="pres">
      <dgm:prSet presAssocID="{A74A15EB-D56C-42D7-9608-590BBE0A089D}" presName="Name37" presStyleLbl="parChTrans1D3" presStyleIdx="2" presStyleCnt="14"/>
      <dgm:spPr/>
    </dgm:pt>
    <dgm:pt modelId="{2AC26359-15E7-4EB6-A285-39584B43B0F1}" type="pres">
      <dgm:prSet presAssocID="{FC7F4ECC-81CE-4912-A0C6-2E3097D81A0A}" presName="hierRoot2" presStyleCnt="0">
        <dgm:presLayoutVars>
          <dgm:hierBranch val="init"/>
        </dgm:presLayoutVars>
      </dgm:prSet>
      <dgm:spPr/>
    </dgm:pt>
    <dgm:pt modelId="{72D7982A-1BBA-4AA5-A84C-03952FBB8C27}" type="pres">
      <dgm:prSet presAssocID="{FC7F4ECC-81CE-4912-A0C6-2E3097D81A0A}" presName="rootComposite" presStyleCnt="0"/>
      <dgm:spPr/>
    </dgm:pt>
    <dgm:pt modelId="{78D85630-1ACE-4A09-8384-70103C8FC8EA}" type="pres">
      <dgm:prSet presAssocID="{FC7F4ECC-81CE-4912-A0C6-2E3097D81A0A}" presName="rootText" presStyleLbl="node3" presStyleIdx="2" presStyleCnt="14">
        <dgm:presLayoutVars>
          <dgm:chPref val="3"/>
        </dgm:presLayoutVars>
      </dgm:prSet>
      <dgm:spPr/>
    </dgm:pt>
    <dgm:pt modelId="{715D522B-DD24-4B60-97B8-497C27440F59}" type="pres">
      <dgm:prSet presAssocID="{FC7F4ECC-81CE-4912-A0C6-2E3097D81A0A}" presName="rootConnector" presStyleLbl="node3" presStyleIdx="2" presStyleCnt="14"/>
      <dgm:spPr/>
    </dgm:pt>
    <dgm:pt modelId="{EC488747-A045-4C97-A1A0-52418E7C6782}" type="pres">
      <dgm:prSet presAssocID="{FC7F4ECC-81CE-4912-A0C6-2E3097D81A0A}" presName="hierChild4" presStyleCnt="0"/>
      <dgm:spPr/>
    </dgm:pt>
    <dgm:pt modelId="{BCA432C5-59EF-43F1-8D07-0E260737BF42}" type="pres">
      <dgm:prSet presAssocID="{175E7440-DD9E-46AE-8599-B75FFB1C7939}" presName="Name37" presStyleLbl="parChTrans1D4" presStyleIdx="4" presStyleCnt="11"/>
      <dgm:spPr/>
    </dgm:pt>
    <dgm:pt modelId="{C3421CEF-E299-4398-BDB3-48057B1536D0}" type="pres">
      <dgm:prSet presAssocID="{D3E96100-39FA-4C55-A922-17E4EDA2479E}" presName="hierRoot2" presStyleCnt="0">
        <dgm:presLayoutVars>
          <dgm:hierBranch val="init"/>
        </dgm:presLayoutVars>
      </dgm:prSet>
      <dgm:spPr/>
    </dgm:pt>
    <dgm:pt modelId="{E62A5420-2557-480E-B8F7-CBE07E2B7076}" type="pres">
      <dgm:prSet presAssocID="{D3E96100-39FA-4C55-A922-17E4EDA2479E}" presName="rootComposite" presStyleCnt="0"/>
      <dgm:spPr/>
    </dgm:pt>
    <dgm:pt modelId="{272EB678-B767-4086-8E31-6C35ACAE8944}" type="pres">
      <dgm:prSet presAssocID="{D3E96100-39FA-4C55-A922-17E4EDA2479E}" presName="rootText" presStyleLbl="node4" presStyleIdx="4" presStyleCnt="11">
        <dgm:presLayoutVars>
          <dgm:chPref val="3"/>
        </dgm:presLayoutVars>
      </dgm:prSet>
      <dgm:spPr/>
    </dgm:pt>
    <dgm:pt modelId="{5567EEB2-E719-4740-A494-2DCA087FB59E}" type="pres">
      <dgm:prSet presAssocID="{D3E96100-39FA-4C55-A922-17E4EDA2479E}" presName="rootConnector" presStyleLbl="node4" presStyleIdx="4" presStyleCnt="11"/>
      <dgm:spPr/>
    </dgm:pt>
    <dgm:pt modelId="{84E35A84-05C3-47CF-8853-9364C727229A}" type="pres">
      <dgm:prSet presAssocID="{D3E96100-39FA-4C55-A922-17E4EDA2479E}" presName="hierChild4" presStyleCnt="0"/>
      <dgm:spPr/>
    </dgm:pt>
    <dgm:pt modelId="{BFD49B9A-CFBF-4F37-8C44-5786FDF32130}" type="pres">
      <dgm:prSet presAssocID="{D3E96100-39FA-4C55-A922-17E4EDA2479E}" presName="hierChild5" presStyleCnt="0"/>
      <dgm:spPr/>
    </dgm:pt>
    <dgm:pt modelId="{319B094B-F037-475E-8198-75F59CE4DD40}" type="pres">
      <dgm:prSet presAssocID="{68EEA72F-D7EA-4D8E-B402-DBBA2FD2CA90}" presName="Name37" presStyleLbl="parChTrans1D4" presStyleIdx="5" presStyleCnt="11"/>
      <dgm:spPr/>
    </dgm:pt>
    <dgm:pt modelId="{07AD9254-986A-45F9-AA1B-7036D26B0D0E}" type="pres">
      <dgm:prSet presAssocID="{3BEF9B3A-52FB-4644-8C6C-3A1A8916E745}" presName="hierRoot2" presStyleCnt="0">
        <dgm:presLayoutVars>
          <dgm:hierBranch val="init"/>
        </dgm:presLayoutVars>
      </dgm:prSet>
      <dgm:spPr/>
    </dgm:pt>
    <dgm:pt modelId="{8EE0B321-CD36-4771-9BCC-664DC06B4833}" type="pres">
      <dgm:prSet presAssocID="{3BEF9B3A-52FB-4644-8C6C-3A1A8916E745}" presName="rootComposite" presStyleCnt="0"/>
      <dgm:spPr/>
    </dgm:pt>
    <dgm:pt modelId="{C63BC396-72B1-40B3-9F9C-251626015EEF}" type="pres">
      <dgm:prSet presAssocID="{3BEF9B3A-52FB-4644-8C6C-3A1A8916E745}" presName="rootText" presStyleLbl="node4" presStyleIdx="5" presStyleCnt="11">
        <dgm:presLayoutVars>
          <dgm:chPref val="3"/>
        </dgm:presLayoutVars>
      </dgm:prSet>
      <dgm:spPr/>
    </dgm:pt>
    <dgm:pt modelId="{888A682E-B035-44E1-9DAA-1A61ACA8AB00}" type="pres">
      <dgm:prSet presAssocID="{3BEF9B3A-52FB-4644-8C6C-3A1A8916E745}" presName="rootConnector" presStyleLbl="node4" presStyleIdx="5" presStyleCnt="11"/>
      <dgm:spPr/>
    </dgm:pt>
    <dgm:pt modelId="{322D1C8D-3ED5-46A3-AF86-1B68A1FB8F8B}" type="pres">
      <dgm:prSet presAssocID="{3BEF9B3A-52FB-4644-8C6C-3A1A8916E745}" presName="hierChild4" presStyleCnt="0"/>
      <dgm:spPr/>
    </dgm:pt>
    <dgm:pt modelId="{7DF40BAC-0826-401E-B419-41DB40E3613B}" type="pres">
      <dgm:prSet presAssocID="{3BEF9B3A-52FB-4644-8C6C-3A1A8916E745}" presName="hierChild5" presStyleCnt="0"/>
      <dgm:spPr/>
    </dgm:pt>
    <dgm:pt modelId="{D83358F0-91A4-4931-9EDF-33FB4BEA7B1E}" type="pres">
      <dgm:prSet presAssocID="{6A117A1D-5A03-42C9-9005-F09BCA54B194}" presName="Name37" presStyleLbl="parChTrans1D4" presStyleIdx="6" presStyleCnt="11"/>
      <dgm:spPr/>
    </dgm:pt>
    <dgm:pt modelId="{3157DD48-57B5-4307-AB7C-3E496942C5C0}" type="pres">
      <dgm:prSet presAssocID="{F5055E05-30AE-40B7-9AEB-E77832E21625}" presName="hierRoot2" presStyleCnt="0">
        <dgm:presLayoutVars>
          <dgm:hierBranch val="init"/>
        </dgm:presLayoutVars>
      </dgm:prSet>
      <dgm:spPr/>
    </dgm:pt>
    <dgm:pt modelId="{F00C7309-2A89-4F28-AAC8-BB25534F83ED}" type="pres">
      <dgm:prSet presAssocID="{F5055E05-30AE-40B7-9AEB-E77832E21625}" presName="rootComposite" presStyleCnt="0"/>
      <dgm:spPr/>
    </dgm:pt>
    <dgm:pt modelId="{848B8318-B43F-4EAF-BB76-2C9C454B009B}" type="pres">
      <dgm:prSet presAssocID="{F5055E05-30AE-40B7-9AEB-E77832E21625}" presName="rootText" presStyleLbl="node4" presStyleIdx="6" presStyleCnt="11">
        <dgm:presLayoutVars>
          <dgm:chPref val="3"/>
        </dgm:presLayoutVars>
      </dgm:prSet>
      <dgm:spPr/>
    </dgm:pt>
    <dgm:pt modelId="{1D6642A1-ADE7-4B8F-8B52-1CA9B1BB1E5F}" type="pres">
      <dgm:prSet presAssocID="{F5055E05-30AE-40B7-9AEB-E77832E21625}" presName="rootConnector" presStyleLbl="node4" presStyleIdx="6" presStyleCnt="11"/>
      <dgm:spPr/>
    </dgm:pt>
    <dgm:pt modelId="{82712A91-28E1-43C9-9E78-07375284130B}" type="pres">
      <dgm:prSet presAssocID="{F5055E05-30AE-40B7-9AEB-E77832E21625}" presName="hierChild4" presStyleCnt="0"/>
      <dgm:spPr/>
    </dgm:pt>
    <dgm:pt modelId="{05950535-9706-462B-9198-C886144BD45B}" type="pres">
      <dgm:prSet presAssocID="{F5055E05-30AE-40B7-9AEB-E77832E21625}" presName="hierChild5" presStyleCnt="0"/>
      <dgm:spPr/>
    </dgm:pt>
    <dgm:pt modelId="{E9D519CF-2FCB-4CF0-A93B-D6F04F258D3D}" type="pres">
      <dgm:prSet presAssocID="{1C2A5EDA-C6DC-49B8-A3BE-D3C65318BEF9}" presName="Name37" presStyleLbl="parChTrans1D4" presStyleIdx="7" presStyleCnt="11"/>
      <dgm:spPr/>
    </dgm:pt>
    <dgm:pt modelId="{D0EA3A59-175B-4069-B72C-34927562F289}" type="pres">
      <dgm:prSet presAssocID="{6410BBB2-2898-4926-9E78-FC2E83897A86}" presName="hierRoot2" presStyleCnt="0">
        <dgm:presLayoutVars>
          <dgm:hierBranch val="init"/>
        </dgm:presLayoutVars>
      </dgm:prSet>
      <dgm:spPr/>
    </dgm:pt>
    <dgm:pt modelId="{68D4B926-8BAE-4FD3-AD0B-61AAAE1C9B74}" type="pres">
      <dgm:prSet presAssocID="{6410BBB2-2898-4926-9E78-FC2E83897A86}" presName="rootComposite" presStyleCnt="0"/>
      <dgm:spPr/>
    </dgm:pt>
    <dgm:pt modelId="{45D09BEF-9792-43EE-876E-EBD16F92DEEE}" type="pres">
      <dgm:prSet presAssocID="{6410BBB2-2898-4926-9E78-FC2E83897A86}" presName="rootText" presStyleLbl="node4" presStyleIdx="7" presStyleCnt="11">
        <dgm:presLayoutVars>
          <dgm:chPref val="3"/>
        </dgm:presLayoutVars>
      </dgm:prSet>
      <dgm:spPr/>
    </dgm:pt>
    <dgm:pt modelId="{905EC1E2-21A3-40B8-8D1E-EE6174F6CB99}" type="pres">
      <dgm:prSet presAssocID="{6410BBB2-2898-4926-9E78-FC2E83897A86}" presName="rootConnector" presStyleLbl="node4" presStyleIdx="7" presStyleCnt="11"/>
      <dgm:spPr/>
    </dgm:pt>
    <dgm:pt modelId="{1B8B9231-8205-498E-8102-FF3C936FA9E1}" type="pres">
      <dgm:prSet presAssocID="{6410BBB2-2898-4926-9E78-FC2E83897A86}" presName="hierChild4" presStyleCnt="0"/>
      <dgm:spPr/>
    </dgm:pt>
    <dgm:pt modelId="{07022A8A-AEF3-4F13-A097-3C606B3BA02A}" type="pres">
      <dgm:prSet presAssocID="{6410BBB2-2898-4926-9E78-FC2E83897A86}" presName="hierChild5" presStyleCnt="0"/>
      <dgm:spPr/>
    </dgm:pt>
    <dgm:pt modelId="{47522CFF-BE9E-46E8-8F0C-D359EFB207C3}" type="pres">
      <dgm:prSet presAssocID="{70FCDFD0-9208-41D5-AA05-993F44581BC1}" presName="Name37" presStyleLbl="parChTrans1D4" presStyleIdx="8" presStyleCnt="11"/>
      <dgm:spPr/>
    </dgm:pt>
    <dgm:pt modelId="{01B3E90B-3DAE-492F-A1B1-6D86B85B2AB1}" type="pres">
      <dgm:prSet presAssocID="{CBE29614-F20A-479A-B38E-C7BB22FF7486}" presName="hierRoot2" presStyleCnt="0">
        <dgm:presLayoutVars>
          <dgm:hierBranch val="init"/>
        </dgm:presLayoutVars>
      </dgm:prSet>
      <dgm:spPr/>
    </dgm:pt>
    <dgm:pt modelId="{E53AC916-AA05-42DB-982A-9DE972D97683}" type="pres">
      <dgm:prSet presAssocID="{CBE29614-F20A-479A-B38E-C7BB22FF7486}" presName="rootComposite" presStyleCnt="0"/>
      <dgm:spPr/>
    </dgm:pt>
    <dgm:pt modelId="{BF402F94-DA84-452E-8D65-7F30EC8387CA}" type="pres">
      <dgm:prSet presAssocID="{CBE29614-F20A-479A-B38E-C7BB22FF7486}" presName="rootText" presStyleLbl="node4" presStyleIdx="8" presStyleCnt="11">
        <dgm:presLayoutVars>
          <dgm:chPref val="3"/>
        </dgm:presLayoutVars>
      </dgm:prSet>
      <dgm:spPr/>
    </dgm:pt>
    <dgm:pt modelId="{2E2BFDA0-8404-4C7F-9C84-CDB1AC204560}" type="pres">
      <dgm:prSet presAssocID="{CBE29614-F20A-479A-B38E-C7BB22FF7486}" presName="rootConnector" presStyleLbl="node4" presStyleIdx="8" presStyleCnt="11"/>
      <dgm:spPr/>
    </dgm:pt>
    <dgm:pt modelId="{D0EB2164-E895-4FEF-B01B-0A86B3F846EF}" type="pres">
      <dgm:prSet presAssocID="{CBE29614-F20A-479A-B38E-C7BB22FF7486}" presName="hierChild4" presStyleCnt="0"/>
      <dgm:spPr/>
    </dgm:pt>
    <dgm:pt modelId="{F2E95EA8-305F-43DA-9232-4FB5D9FD45BD}" type="pres">
      <dgm:prSet presAssocID="{CBE29614-F20A-479A-B38E-C7BB22FF7486}" presName="hierChild5" presStyleCnt="0"/>
      <dgm:spPr/>
    </dgm:pt>
    <dgm:pt modelId="{489E925B-10F8-4DB0-AC18-C38F782087BB}" type="pres">
      <dgm:prSet presAssocID="{56F70502-E2B1-41F9-B586-4789937B7E24}" presName="Name37" presStyleLbl="parChTrans1D4" presStyleIdx="9" presStyleCnt="11"/>
      <dgm:spPr/>
    </dgm:pt>
    <dgm:pt modelId="{29037D5B-C19A-48D9-9F87-7F428FE07EEE}" type="pres">
      <dgm:prSet presAssocID="{39491812-1727-4B67-8F61-BCCEE52283F7}" presName="hierRoot2" presStyleCnt="0">
        <dgm:presLayoutVars>
          <dgm:hierBranch val="init"/>
        </dgm:presLayoutVars>
      </dgm:prSet>
      <dgm:spPr/>
    </dgm:pt>
    <dgm:pt modelId="{4B522D20-CADF-46D2-AF55-BD4FD558D305}" type="pres">
      <dgm:prSet presAssocID="{39491812-1727-4B67-8F61-BCCEE52283F7}" presName="rootComposite" presStyleCnt="0"/>
      <dgm:spPr/>
    </dgm:pt>
    <dgm:pt modelId="{020D841D-6580-4B80-A4EF-65DF3E78DBD2}" type="pres">
      <dgm:prSet presAssocID="{39491812-1727-4B67-8F61-BCCEE52283F7}" presName="rootText" presStyleLbl="node4" presStyleIdx="9" presStyleCnt="11">
        <dgm:presLayoutVars>
          <dgm:chPref val="3"/>
        </dgm:presLayoutVars>
      </dgm:prSet>
      <dgm:spPr/>
    </dgm:pt>
    <dgm:pt modelId="{1C666C4A-46C9-4776-8CF9-BBC38E9C8988}" type="pres">
      <dgm:prSet presAssocID="{39491812-1727-4B67-8F61-BCCEE52283F7}" presName="rootConnector" presStyleLbl="node4" presStyleIdx="9" presStyleCnt="11"/>
      <dgm:spPr/>
    </dgm:pt>
    <dgm:pt modelId="{8A69011F-CDD5-4DE3-9840-0BF7C7A493F2}" type="pres">
      <dgm:prSet presAssocID="{39491812-1727-4B67-8F61-BCCEE52283F7}" presName="hierChild4" presStyleCnt="0"/>
      <dgm:spPr/>
    </dgm:pt>
    <dgm:pt modelId="{DF0147CA-BA1A-43BC-9557-B5D404A2D253}" type="pres">
      <dgm:prSet presAssocID="{39491812-1727-4B67-8F61-BCCEE52283F7}" presName="hierChild5" presStyleCnt="0"/>
      <dgm:spPr/>
    </dgm:pt>
    <dgm:pt modelId="{BC4F9DCB-CAB4-44A6-B8BC-AEA15B2EA81B}" type="pres">
      <dgm:prSet presAssocID="{B8437268-9337-4AEB-ADC6-E4F7E2B5827D}" presName="Name37" presStyleLbl="parChTrans1D4" presStyleIdx="10" presStyleCnt="11"/>
      <dgm:spPr/>
    </dgm:pt>
    <dgm:pt modelId="{3F3E5895-F78A-4E4C-8B88-B6415C4E678B}" type="pres">
      <dgm:prSet presAssocID="{C30D6B62-F37F-4F64-AF71-80A1A5DFD638}" presName="hierRoot2" presStyleCnt="0">
        <dgm:presLayoutVars>
          <dgm:hierBranch val="init"/>
        </dgm:presLayoutVars>
      </dgm:prSet>
      <dgm:spPr/>
    </dgm:pt>
    <dgm:pt modelId="{D9A16C97-5F4F-4A11-9E63-1CC7975D7EEA}" type="pres">
      <dgm:prSet presAssocID="{C30D6B62-F37F-4F64-AF71-80A1A5DFD638}" presName="rootComposite" presStyleCnt="0"/>
      <dgm:spPr/>
    </dgm:pt>
    <dgm:pt modelId="{D73C0104-1BD6-4C88-8775-F424BD8509F9}" type="pres">
      <dgm:prSet presAssocID="{C30D6B62-F37F-4F64-AF71-80A1A5DFD638}" presName="rootText" presStyleLbl="node4" presStyleIdx="10" presStyleCnt="11">
        <dgm:presLayoutVars>
          <dgm:chPref val="3"/>
        </dgm:presLayoutVars>
      </dgm:prSet>
      <dgm:spPr/>
    </dgm:pt>
    <dgm:pt modelId="{E97C8E25-1E3D-43FA-8EC0-8026AE30D1B7}" type="pres">
      <dgm:prSet presAssocID="{C30D6B62-F37F-4F64-AF71-80A1A5DFD638}" presName="rootConnector" presStyleLbl="node4" presStyleIdx="10" presStyleCnt="11"/>
      <dgm:spPr/>
    </dgm:pt>
    <dgm:pt modelId="{83C07793-D3B5-4244-AA08-A69093EC01E9}" type="pres">
      <dgm:prSet presAssocID="{C30D6B62-F37F-4F64-AF71-80A1A5DFD638}" presName="hierChild4" presStyleCnt="0"/>
      <dgm:spPr/>
    </dgm:pt>
    <dgm:pt modelId="{15536149-9F4B-48D5-9FF9-1E854D0BB583}" type="pres">
      <dgm:prSet presAssocID="{C30D6B62-F37F-4F64-AF71-80A1A5DFD638}" presName="hierChild5" presStyleCnt="0"/>
      <dgm:spPr/>
    </dgm:pt>
    <dgm:pt modelId="{7BFCF857-45BD-4CF6-818D-E88D52F99CDE}" type="pres">
      <dgm:prSet presAssocID="{FC7F4ECC-81CE-4912-A0C6-2E3097D81A0A}" presName="hierChild5" presStyleCnt="0"/>
      <dgm:spPr/>
    </dgm:pt>
    <dgm:pt modelId="{48EBD5DF-1385-4C83-9056-7788D1A3D490}" type="pres">
      <dgm:prSet presAssocID="{3A8D901C-7784-4EC1-B0B1-38B184AE02A8}" presName="Name37" presStyleLbl="parChTrans1D3" presStyleIdx="3" presStyleCnt="14"/>
      <dgm:spPr/>
    </dgm:pt>
    <dgm:pt modelId="{1A783893-AF6E-4411-BBCA-7FBC515D47C4}" type="pres">
      <dgm:prSet presAssocID="{7E617C25-B3C5-414B-ACDB-C4FFEC6187C3}" presName="hierRoot2" presStyleCnt="0">
        <dgm:presLayoutVars>
          <dgm:hierBranch val="init"/>
        </dgm:presLayoutVars>
      </dgm:prSet>
      <dgm:spPr/>
    </dgm:pt>
    <dgm:pt modelId="{F4E36315-73DC-4D9B-B584-4706490D0A4E}" type="pres">
      <dgm:prSet presAssocID="{7E617C25-B3C5-414B-ACDB-C4FFEC6187C3}" presName="rootComposite" presStyleCnt="0"/>
      <dgm:spPr/>
    </dgm:pt>
    <dgm:pt modelId="{94EED99C-CFBA-4D5D-91FC-5AEA1540BC0E}" type="pres">
      <dgm:prSet presAssocID="{7E617C25-B3C5-414B-ACDB-C4FFEC6187C3}" presName="rootText" presStyleLbl="node3" presStyleIdx="3" presStyleCnt="14">
        <dgm:presLayoutVars>
          <dgm:chPref val="3"/>
        </dgm:presLayoutVars>
      </dgm:prSet>
      <dgm:spPr/>
    </dgm:pt>
    <dgm:pt modelId="{D9AC679F-278C-4B2F-BAE5-A84C4C0B6D43}" type="pres">
      <dgm:prSet presAssocID="{7E617C25-B3C5-414B-ACDB-C4FFEC6187C3}" presName="rootConnector" presStyleLbl="node3" presStyleIdx="3" presStyleCnt="14"/>
      <dgm:spPr/>
    </dgm:pt>
    <dgm:pt modelId="{35B23A55-921A-4342-864D-1DDB0E660EB9}" type="pres">
      <dgm:prSet presAssocID="{7E617C25-B3C5-414B-ACDB-C4FFEC6187C3}" presName="hierChild4" presStyleCnt="0"/>
      <dgm:spPr/>
    </dgm:pt>
    <dgm:pt modelId="{B227670A-CF0F-40AD-9189-052FD5808B3C}" type="pres">
      <dgm:prSet presAssocID="{7E617C25-B3C5-414B-ACDB-C4FFEC6187C3}" presName="hierChild5" presStyleCnt="0"/>
      <dgm:spPr/>
    </dgm:pt>
    <dgm:pt modelId="{208542A7-B085-4424-B22E-514DBE4A6AD9}" type="pres">
      <dgm:prSet presAssocID="{69BED4C3-C685-4AB3-B7A5-7EF9312DD558}" presName="Name37" presStyleLbl="parChTrans1D3" presStyleIdx="4" presStyleCnt="14"/>
      <dgm:spPr/>
    </dgm:pt>
    <dgm:pt modelId="{F15F1BF8-A767-4C51-B538-2E26ECE9E0F5}" type="pres">
      <dgm:prSet presAssocID="{35F9714B-BA68-4D41-9A7E-8D1CF919C96F}" presName="hierRoot2" presStyleCnt="0">
        <dgm:presLayoutVars>
          <dgm:hierBranch val="init"/>
        </dgm:presLayoutVars>
      </dgm:prSet>
      <dgm:spPr/>
    </dgm:pt>
    <dgm:pt modelId="{07429B84-9805-426D-8AE6-D14E93E78269}" type="pres">
      <dgm:prSet presAssocID="{35F9714B-BA68-4D41-9A7E-8D1CF919C96F}" presName="rootComposite" presStyleCnt="0"/>
      <dgm:spPr/>
    </dgm:pt>
    <dgm:pt modelId="{C996B751-6417-47DA-A9A8-67622721BF14}" type="pres">
      <dgm:prSet presAssocID="{35F9714B-BA68-4D41-9A7E-8D1CF919C96F}" presName="rootText" presStyleLbl="node3" presStyleIdx="4" presStyleCnt="14">
        <dgm:presLayoutVars>
          <dgm:chPref val="3"/>
        </dgm:presLayoutVars>
      </dgm:prSet>
      <dgm:spPr/>
    </dgm:pt>
    <dgm:pt modelId="{70E06C0C-DF6F-4DEC-BACF-6998A81A3099}" type="pres">
      <dgm:prSet presAssocID="{35F9714B-BA68-4D41-9A7E-8D1CF919C96F}" presName="rootConnector" presStyleLbl="node3" presStyleIdx="4" presStyleCnt="14"/>
      <dgm:spPr/>
    </dgm:pt>
    <dgm:pt modelId="{10BF275E-8837-4AD6-B0D9-63F6968B366E}" type="pres">
      <dgm:prSet presAssocID="{35F9714B-BA68-4D41-9A7E-8D1CF919C96F}" presName="hierChild4" presStyleCnt="0"/>
      <dgm:spPr/>
    </dgm:pt>
    <dgm:pt modelId="{D06F8FFC-F213-4942-84EF-67DA1B398C9D}" type="pres">
      <dgm:prSet presAssocID="{35F9714B-BA68-4D41-9A7E-8D1CF919C96F}" presName="hierChild5" presStyleCnt="0"/>
      <dgm:spPr/>
    </dgm:pt>
    <dgm:pt modelId="{F366E795-0FF9-4C92-98FD-A44D246A6716}" type="pres">
      <dgm:prSet presAssocID="{706CAA78-1438-49C5-A8FD-593C9E658F3B}" presName="hierChild5" presStyleCnt="0"/>
      <dgm:spPr/>
    </dgm:pt>
    <dgm:pt modelId="{6603D700-0459-41DB-935C-CB1435A5D598}" type="pres">
      <dgm:prSet presAssocID="{FCADB879-4E89-4816-9F16-7C39508C4945}" presName="Name37" presStyleLbl="parChTrans1D2" presStyleIdx="2" presStyleCnt="4"/>
      <dgm:spPr/>
    </dgm:pt>
    <dgm:pt modelId="{2EF48B98-9CE2-4D8B-ABB9-ACC0758D6586}" type="pres">
      <dgm:prSet presAssocID="{0552FAF5-AB8A-4B7C-9C53-93B20111E167}" presName="hierRoot2" presStyleCnt="0">
        <dgm:presLayoutVars>
          <dgm:hierBranch val="init"/>
        </dgm:presLayoutVars>
      </dgm:prSet>
      <dgm:spPr/>
    </dgm:pt>
    <dgm:pt modelId="{A2ACBB95-133B-43C1-94B1-9FDDFC4A24BB}" type="pres">
      <dgm:prSet presAssocID="{0552FAF5-AB8A-4B7C-9C53-93B20111E167}" presName="rootComposite" presStyleCnt="0"/>
      <dgm:spPr/>
    </dgm:pt>
    <dgm:pt modelId="{5619BFE5-F0DC-4BAF-B4E2-F6215E0B7D6B}" type="pres">
      <dgm:prSet presAssocID="{0552FAF5-AB8A-4B7C-9C53-93B20111E167}" presName="rootText" presStyleLbl="node2" presStyleIdx="2" presStyleCnt="4">
        <dgm:presLayoutVars>
          <dgm:chPref val="3"/>
        </dgm:presLayoutVars>
      </dgm:prSet>
      <dgm:spPr/>
    </dgm:pt>
    <dgm:pt modelId="{26F5DF63-8B58-468E-B708-E3E6C4344E52}" type="pres">
      <dgm:prSet presAssocID="{0552FAF5-AB8A-4B7C-9C53-93B20111E167}" presName="rootConnector" presStyleLbl="node2" presStyleIdx="2" presStyleCnt="4"/>
      <dgm:spPr/>
    </dgm:pt>
    <dgm:pt modelId="{89E10521-35C8-4BD6-BC8B-43CC84109613}" type="pres">
      <dgm:prSet presAssocID="{0552FAF5-AB8A-4B7C-9C53-93B20111E167}" presName="hierChild4" presStyleCnt="0"/>
      <dgm:spPr/>
    </dgm:pt>
    <dgm:pt modelId="{5AD31624-DB10-40FF-A837-32CBBA00575B}" type="pres">
      <dgm:prSet presAssocID="{19D8B480-145A-4F79-BF8B-EE79EF1BD901}" presName="Name37" presStyleLbl="parChTrans1D3" presStyleIdx="5" presStyleCnt="14"/>
      <dgm:spPr/>
    </dgm:pt>
    <dgm:pt modelId="{CB77002B-8977-4B84-9956-73CC6CAB17D7}" type="pres">
      <dgm:prSet presAssocID="{FEF04378-C440-46E5-9849-51876AE55FA4}" presName="hierRoot2" presStyleCnt="0">
        <dgm:presLayoutVars>
          <dgm:hierBranch val="init"/>
        </dgm:presLayoutVars>
      </dgm:prSet>
      <dgm:spPr/>
    </dgm:pt>
    <dgm:pt modelId="{07328510-CF20-4B96-B69C-C7D0A140ADD9}" type="pres">
      <dgm:prSet presAssocID="{FEF04378-C440-46E5-9849-51876AE55FA4}" presName="rootComposite" presStyleCnt="0"/>
      <dgm:spPr/>
    </dgm:pt>
    <dgm:pt modelId="{6B0F797E-A58A-49B0-9FEA-615022A00FBD}" type="pres">
      <dgm:prSet presAssocID="{FEF04378-C440-46E5-9849-51876AE55FA4}" presName="rootText" presStyleLbl="node3" presStyleIdx="5" presStyleCnt="14" custScaleX="135944">
        <dgm:presLayoutVars>
          <dgm:chPref val="3"/>
        </dgm:presLayoutVars>
      </dgm:prSet>
      <dgm:spPr/>
    </dgm:pt>
    <dgm:pt modelId="{08990772-FF9D-42E5-BE1D-8CCF64DF226E}" type="pres">
      <dgm:prSet presAssocID="{FEF04378-C440-46E5-9849-51876AE55FA4}" presName="rootConnector" presStyleLbl="node3" presStyleIdx="5" presStyleCnt="14"/>
      <dgm:spPr/>
    </dgm:pt>
    <dgm:pt modelId="{FCC73E2A-AC78-4E5D-9C19-88B3C0D4D7B6}" type="pres">
      <dgm:prSet presAssocID="{FEF04378-C440-46E5-9849-51876AE55FA4}" presName="hierChild4" presStyleCnt="0"/>
      <dgm:spPr/>
    </dgm:pt>
    <dgm:pt modelId="{EE83D525-F4AF-48C8-9A22-4CB79561CEF9}" type="pres">
      <dgm:prSet presAssocID="{FEF04378-C440-46E5-9849-51876AE55FA4}" presName="hierChild5" presStyleCnt="0"/>
      <dgm:spPr/>
    </dgm:pt>
    <dgm:pt modelId="{72E0093C-1C9A-4B1B-8727-297A0B4BC50D}" type="pres">
      <dgm:prSet presAssocID="{138B39A7-D452-4D48-82D0-546EA2EFE187}" presName="Name37" presStyleLbl="parChTrans1D3" presStyleIdx="6" presStyleCnt="14"/>
      <dgm:spPr/>
    </dgm:pt>
    <dgm:pt modelId="{A3619458-5ABF-47F9-AFF0-A9E8F6267944}" type="pres">
      <dgm:prSet presAssocID="{BA3F4245-F6C5-4ECC-BD8A-3D12CC0E7CF9}" presName="hierRoot2" presStyleCnt="0">
        <dgm:presLayoutVars>
          <dgm:hierBranch val="init"/>
        </dgm:presLayoutVars>
      </dgm:prSet>
      <dgm:spPr/>
    </dgm:pt>
    <dgm:pt modelId="{EEB6B194-652B-43BA-8E1A-A718EC2E0BD0}" type="pres">
      <dgm:prSet presAssocID="{BA3F4245-F6C5-4ECC-BD8A-3D12CC0E7CF9}" presName="rootComposite" presStyleCnt="0"/>
      <dgm:spPr/>
    </dgm:pt>
    <dgm:pt modelId="{095663ED-A240-4414-94BC-573A3C6501F3}" type="pres">
      <dgm:prSet presAssocID="{BA3F4245-F6C5-4ECC-BD8A-3D12CC0E7CF9}" presName="rootText" presStyleLbl="node3" presStyleIdx="6" presStyleCnt="14" custScaleX="142250">
        <dgm:presLayoutVars>
          <dgm:chPref val="3"/>
        </dgm:presLayoutVars>
      </dgm:prSet>
      <dgm:spPr/>
    </dgm:pt>
    <dgm:pt modelId="{B703E002-6E38-433D-A528-6C81E84F6971}" type="pres">
      <dgm:prSet presAssocID="{BA3F4245-F6C5-4ECC-BD8A-3D12CC0E7CF9}" presName="rootConnector" presStyleLbl="node3" presStyleIdx="6" presStyleCnt="14"/>
      <dgm:spPr/>
    </dgm:pt>
    <dgm:pt modelId="{D6F8DD11-8AA8-4A67-8E86-849B68A53D64}" type="pres">
      <dgm:prSet presAssocID="{BA3F4245-F6C5-4ECC-BD8A-3D12CC0E7CF9}" presName="hierChild4" presStyleCnt="0"/>
      <dgm:spPr/>
    </dgm:pt>
    <dgm:pt modelId="{3C7BC489-468E-4061-9C7A-BECB763C75E5}" type="pres">
      <dgm:prSet presAssocID="{BA3F4245-F6C5-4ECC-BD8A-3D12CC0E7CF9}" presName="hierChild5" presStyleCnt="0"/>
      <dgm:spPr/>
    </dgm:pt>
    <dgm:pt modelId="{ADA9FEB9-2232-4DB7-A1BC-8161ED7B4DEE}" type="pres">
      <dgm:prSet presAssocID="{E9DEECF7-DE3C-424D-993D-C055AC019DF1}" presName="Name37" presStyleLbl="parChTrans1D3" presStyleIdx="7" presStyleCnt="14"/>
      <dgm:spPr/>
    </dgm:pt>
    <dgm:pt modelId="{546EA367-A037-4B0D-9CDF-01262FBA2B27}" type="pres">
      <dgm:prSet presAssocID="{0E83336B-14FD-4EF2-ACBA-04F405EFB4DE}" presName="hierRoot2" presStyleCnt="0">
        <dgm:presLayoutVars>
          <dgm:hierBranch val="init"/>
        </dgm:presLayoutVars>
      </dgm:prSet>
      <dgm:spPr/>
    </dgm:pt>
    <dgm:pt modelId="{6ACFA8A7-4433-43C6-83F4-925080E59602}" type="pres">
      <dgm:prSet presAssocID="{0E83336B-14FD-4EF2-ACBA-04F405EFB4DE}" presName="rootComposite" presStyleCnt="0"/>
      <dgm:spPr/>
    </dgm:pt>
    <dgm:pt modelId="{F99CEA90-E1CF-4626-8288-683C47D38D5D}" type="pres">
      <dgm:prSet presAssocID="{0E83336B-14FD-4EF2-ACBA-04F405EFB4DE}" presName="rootText" presStyleLbl="node3" presStyleIdx="7" presStyleCnt="14" custScaleX="137686" custScaleY="136608">
        <dgm:presLayoutVars>
          <dgm:chPref val="3"/>
        </dgm:presLayoutVars>
      </dgm:prSet>
      <dgm:spPr/>
    </dgm:pt>
    <dgm:pt modelId="{60F4466A-7F44-4191-93B0-60346795BC3D}" type="pres">
      <dgm:prSet presAssocID="{0E83336B-14FD-4EF2-ACBA-04F405EFB4DE}" presName="rootConnector" presStyleLbl="node3" presStyleIdx="7" presStyleCnt="14"/>
      <dgm:spPr/>
    </dgm:pt>
    <dgm:pt modelId="{649BC299-3BC4-4CD0-90CC-089B0C3227BC}" type="pres">
      <dgm:prSet presAssocID="{0E83336B-14FD-4EF2-ACBA-04F405EFB4DE}" presName="hierChild4" presStyleCnt="0"/>
      <dgm:spPr/>
    </dgm:pt>
    <dgm:pt modelId="{6815E5BA-F026-4344-9380-C9EBBCF4EF58}" type="pres">
      <dgm:prSet presAssocID="{0E83336B-14FD-4EF2-ACBA-04F405EFB4DE}" presName="hierChild5" presStyleCnt="0"/>
      <dgm:spPr/>
    </dgm:pt>
    <dgm:pt modelId="{2368B012-B448-4552-A293-4F9745E68871}" type="pres">
      <dgm:prSet presAssocID="{6B9E2CD4-F988-428B-A9F0-3B7FB7AD0254}" presName="Name37" presStyleLbl="parChTrans1D3" presStyleIdx="8" presStyleCnt="14"/>
      <dgm:spPr/>
    </dgm:pt>
    <dgm:pt modelId="{ABBBE90D-700E-4C80-9DEA-27D26EF23EE7}" type="pres">
      <dgm:prSet presAssocID="{FB2FFA8F-8092-4EDB-A32F-722D794BD2BD}" presName="hierRoot2" presStyleCnt="0">
        <dgm:presLayoutVars>
          <dgm:hierBranch val="init"/>
        </dgm:presLayoutVars>
      </dgm:prSet>
      <dgm:spPr/>
    </dgm:pt>
    <dgm:pt modelId="{1CF73A4F-D4E1-4DC9-8B50-B5F6FACFF496}" type="pres">
      <dgm:prSet presAssocID="{FB2FFA8F-8092-4EDB-A32F-722D794BD2BD}" presName="rootComposite" presStyleCnt="0"/>
      <dgm:spPr/>
    </dgm:pt>
    <dgm:pt modelId="{37073228-C863-414E-83DA-17CD86C656D9}" type="pres">
      <dgm:prSet presAssocID="{FB2FFA8F-8092-4EDB-A32F-722D794BD2BD}" presName="rootText" presStyleLbl="node3" presStyleIdx="8" presStyleCnt="14" custScaleX="144933">
        <dgm:presLayoutVars>
          <dgm:chPref val="3"/>
        </dgm:presLayoutVars>
      </dgm:prSet>
      <dgm:spPr/>
    </dgm:pt>
    <dgm:pt modelId="{0A5A0F77-83CE-4F9D-8C7A-F0D328474295}" type="pres">
      <dgm:prSet presAssocID="{FB2FFA8F-8092-4EDB-A32F-722D794BD2BD}" presName="rootConnector" presStyleLbl="node3" presStyleIdx="8" presStyleCnt="14"/>
      <dgm:spPr/>
    </dgm:pt>
    <dgm:pt modelId="{C131DF44-F694-449A-9D43-3F9126FBAE34}" type="pres">
      <dgm:prSet presAssocID="{FB2FFA8F-8092-4EDB-A32F-722D794BD2BD}" presName="hierChild4" presStyleCnt="0"/>
      <dgm:spPr/>
    </dgm:pt>
    <dgm:pt modelId="{7BC924F3-E81B-4C65-8143-7A1820970E81}" type="pres">
      <dgm:prSet presAssocID="{FB2FFA8F-8092-4EDB-A32F-722D794BD2BD}" presName="hierChild5" presStyleCnt="0"/>
      <dgm:spPr/>
    </dgm:pt>
    <dgm:pt modelId="{CAAD381E-2402-41F5-94DD-9BBBC93F8DB6}" type="pres">
      <dgm:prSet presAssocID="{0322B3F3-2225-40EA-91A2-67898FD0FD42}" presName="Name37" presStyleLbl="parChTrans1D3" presStyleIdx="9" presStyleCnt="14"/>
      <dgm:spPr/>
    </dgm:pt>
    <dgm:pt modelId="{04615995-7384-4BAD-9103-5C8BE035CF9B}" type="pres">
      <dgm:prSet presAssocID="{775D369F-2B6A-44FA-B992-89F12B0F3A4A}" presName="hierRoot2" presStyleCnt="0">
        <dgm:presLayoutVars>
          <dgm:hierBranch val="init"/>
        </dgm:presLayoutVars>
      </dgm:prSet>
      <dgm:spPr/>
    </dgm:pt>
    <dgm:pt modelId="{CCEB0C0F-B2BC-4FB9-945F-9D4EEFC50EF3}" type="pres">
      <dgm:prSet presAssocID="{775D369F-2B6A-44FA-B992-89F12B0F3A4A}" presName="rootComposite" presStyleCnt="0"/>
      <dgm:spPr/>
    </dgm:pt>
    <dgm:pt modelId="{4A51826B-CDE2-4BC2-9C2D-F8576F8C647C}" type="pres">
      <dgm:prSet presAssocID="{775D369F-2B6A-44FA-B992-89F12B0F3A4A}" presName="rootText" presStyleLbl="node3" presStyleIdx="9" presStyleCnt="14" custScaleX="148556">
        <dgm:presLayoutVars>
          <dgm:chPref val="3"/>
        </dgm:presLayoutVars>
      </dgm:prSet>
      <dgm:spPr/>
    </dgm:pt>
    <dgm:pt modelId="{338F566D-DF26-4419-AFA1-76DC84A8A495}" type="pres">
      <dgm:prSet presAssocID="{775D369F-2B6A-44FA-B992-89F12B0F3A4A}" presName="rootConnector" presStyleLbl="node3" presStyleIdx="9" presStyleCnt="14"/>
      <dgm:spPr/>
    </dgm:pt>
    <dgm:pt modelId="{F8379733-24AF-4C5A-981E-73CFFB3A2DD1}" type="pres">
      <dgm:prSet presAssocID="{775D369F-2B6A-44FA-B992-89F12B0F3A4A}" presName="hierChild4" presStyleCnt="0"/>
      <dgm:spPr/>
    </dgm:pt>
    <dgm:pt modelId="{FF5F1EF2-A295-4A14-BB65-E6D895910F2B}" type="pres">
      <dgm:prSet presAssocID="{775D369F-2B6A-44FA-B992-89F12B0F3A4A}" presName="hierChild5" presStyleCnt="0"/>
      <dgm:spPr/>
    </dgm:pt>
    <dgm:pt modelId="{8DE65AF7-742B-43D2-95F6-A17EBEEAFE99}" type="pres">
      <dgm:prSet presAssocID="{A04FEEFF-487D-4B54-BD11-D6E2225A8744}" presName="Name37" presStyleLbl="parChTrans1D3" presStyleIdx="10" presStyleCnt="14"/>
      <dgm:spPr/>
    </dgm:pt>
    <dgm:pt modelId="{3C0AF6E8-AE6D-488E-8E0C-7E28F8056227}" type="pres">
      <dgm:prSet presAssocID="{B575E727-A4D0-44CF-B87D-F57DD7BE7D38}" presName="hierRoot2" presStyleCnt="0">
        <dgm:presLayoutVars>
          <dgm:hierBranch val="init"/>
        </dgm:presLayoutVars>
      </dgm:prSet>
      <dgm:spPr/>
    </dgm:pt>
    <dgm:pt modelId="{05D7B943-437B-4214-8556-8FCDC9C864B4}" type="pres">
      <dgm:prSet presAssocID="{B575E727-A4D0-44CF-B87D-F57DD7BE7D38}" presName="rootComposite" presStyleCnt="0"/>
      <dgm:spPr/>
    </dgm:pt>
    <dgm:pt modelId="{995370AC-996C-4FA7-B219-CB869555CA74}" type="pres">
      <dgm:prSet presAssocID="{B575E727-A4D0-44CF-B87D-F57DD7BE7D38}" presName="rootText" presStyleLbl="node3" presStyleIdx="10" presStyleCnt="14" custScaleX="142250">
        <dgm:presLayoutVars>
          <dgm:chPref val="3"/>
        </dgm:presLayoutVars>
      </dgm:prSet>
      <dgm:spPr/>
    </dgm:pt>
    <dgm:pt modelId="{9D02324E-B00E-47F2-B2AB-F354FB0AEE9F}" type="pres">
      <dgm:prSet presAssocID="{B575E727-A4D0-44CF-B87D-F57DD7BE7D38}" presName="rootConnector" presStyleLbl="node3" presStyleIdx="10" presStyleCnt="14"/>
      <dgm:spPr/>
    </dgm:pt>
    <dgm:pt modelId="{4FF40841-6C97-4877-B50B-D5ABE403379C}" type="pres">
      <dgm:prSet presAssocID="{B575E727-A4D0-44CF-B87D-F57DD7BE7D38}" presName="hierChild4" presStyleCnt="0"/>
      <dgm:spPr/>
    </dgm:pt>
    <dgm:pt modelId="{09877375-65FB-4491-9DE5-252D1A1D5450}" type="pres">
      <dgm:prSet presAssocID="{B575E727-A4D0-44CF-B87D-F57DD7BE7D38}" presName="hierChild5" presStyleCnt="0"/>
      <dgm:spPr/>
    </dgm:pt>
    <dgm:pt modelId="{99207CA6-70A1-4B94-BE52-9A81BE68634B}" type="pres">
      <dgm:prSet presAssocID="{0552FAF5-AB8A-4B7C-9C53-93B20111E167}" presName="hierChild5" presStyleCnt="0"/>
      <dgm:spPr/>
    </dgm:pt>
    <dgm:pt modelId="{6A35A749-B417-4E72-A954-28FF104C4799}" type="pres">
      <dgm:prSet presAssocID="{CAA3743C-D73B-4FEA-AD94-54EC5E4A75A6}" presName="Name37" presStyleLbl="parChTrans1D2" presStyleIdx="3" presStyleCnt="4"/>
      <dgm:spPr/>
    </dgm:pt>
    <dgm:pt modelId="{A19BE84F-478D-4472-BCE9-B76E573B32C1}" type="pres">
      <dgm:prSet presAssocID="{6FF308EF-35E5-4C38-AB37-7DB66B571EDE}" presName="hierRoot2" presStyleCnt="0">
        <dgm:presLayoutVars>
          <dgm:hierBranch val="init"/>
        </dgm:presLayoutVars>
      </dgm:prSet>
      <dgm:spPr/>
    </dgm:pt>
    <dgm:pt modelId="{80012904-7E86-4B1F-9409-D0FB5F3C93F6}" type="pres">
      <dgm:prSet presAssocID="{6FF308EF-35E5-4C38-AB37-7DB66B571EDE}" presName="rootComposite" presStyleCnt="0"/>
      <dgm:spPr/>
    </dgm:pt>
    <dgm:pt modelId="{D9964069-E2D5-4685-BA46-155F34A184E1}" type="pres">
      <dgm:prSet presAssocID="{6FF308EF-35E5-4C38-AB37-7DB66B571EDE}" presName="rootText" presStyleLbl="node2" presStyleIdx="3" presStyleCnt="4" custLinFactNeighborX="73898">
        <dgm:presLayoutVars>
          <dgm:chPref val="3"/>
        </dgm:presLayoutVars>
      </dgm:prSet>
      <dgm:spPr/>
    </dgm:pt>
    <dgm:pt modelId="{CDA42DB3-9ABC-4636-AF53-CF7C04D1BB93}" type="pres">
      <dgm:prSet presAssocID="{6FF308EF-35E5-4C38-AB37-7DB66B571EDE}" presName="rootConnector" presStyleLbl="node2" presStyleIdx="3" presStyleCnt="4"/>
      <dgm:spPr/>
    </dgm:pt>
    <dgm:pt modelId="{11695C4A-77A6-4400-8774-9A769A59356C}" type="pres">
      <dgm:prSet presAssocID="{6FF308EF-35E5-4C38-AB37-7DB66B571EDE}" presName="hierChild4" presStyleCnt="0"/>
      <dgm:spPr/>
    </dgm:pt>
    <dgm:pt modelId="{139912FF-96AC-4DE7-95F5-97D984C12C20}" type="pres">
      <dgm:prSet presAssocID="{0221AB56-2E58-44C4-84DD-50A76096AEAE}" presName="Name37" presStyleLbl="parChTrans1D3" presStyleIdx="11" presStyleCnt="14"/>
      <dgm:spPr/>
    </dgm:pt>
    <dgm:pt modelId="{FE010BAF-AAA6-4874-A46A-8D36EBE14E06}" type="pres">
      <dgm:prSet presAssocID="{21BF14D3-2A8C-4E0E-9742-BEC328835209}" presName="hierRoot2" presStyleCnt="0">
        <dgm:presLayoutVars>
          <dgm:hierBranch val="init"/>
        </dgm:presLayoutVars>
      </dgm:prSet>
      <dgm:spPr/>
    </dgm:pt>
    <dgm:pt modelId="{CC51F9A9-6AF2-47FA-90E0-4AD5486CB672}" type="pres">
      <dgm:prSet presAssocID="{21BF14D3-2A8C-4E0E-9742-BEC328835209}" presName="rootComposite" presStyleCnt="0"/>
      <dgm:spPr/>
    </dgm:pt>
    <dgm:pt modelId="{3EF1E938-EFA8-42DD-8E53-A6AF5184E76D}" type="pres">
      <dgm:prSet presAssocID="{21BF14D3-2A8C-4E0E-9742-BEC328835209}" presName="rootText" presStyleLbl="node3" presStyleIdx="11" presStyleCnt="14" custScaleX="183111" custLinFactNeighborX="73898">
        <dgm:presLayoutVars>
          <dgm:chPref val="3"/>
        </dgm:presLayoutVars>
      </dgm:prSet>
      <dgm:spPr/>
    </dgm:pt>
    <dgm:pt modelId="{EA9D78BB-88A5-4D18-ACCD-33975FEEE2E7}" type="pres">
      <dgm:prSet presAssocID="{21BF14D3-2A8C-4E0E-9742-BEC328835209}" presName="rootConnector" presStyleLbl="node3" presStyleIdx="11" presStyleCnt="14"/>
      <dgm:spPr/>
    </dgm:pt>
    <dgm:pt modelId="{49654BD5-7471-4733-91FE-E614C3D97882}" type="pres">
      <dgm:prSet presAssocID="{21BF14D3-2A8C-4E0E-9742-BEC328835209}" presName="hierChild4" presStyleCnt="0"/>
      <dgm:spPr/>
    </dgm:pt>
    <dgm:pt modelId="{645BC261-53A0-4D41-96E3-AADF680D7658}" type="pres">
      <dgm:prSet presAssocID="{21BF14D3-2A8C-4E0E-9742-BEC328835209}" presName="hierChild5" presStyleCnt="0"/>
      <dgm:spPr/>
    </dgm:pt>
    <dgm:pt modelId="{AEA54D49-538A-4975-A4EC-CB647B44BF5A}" type="pres">
      <dgm:prSet presAssocID="{665F90BB-548C-4491-86D4-E62BEE4AFB42}" presName="Name37" presStyleLbl="parChTrans1D3" presStyleIdx="12" presStyleCnt="14"/>
      <dgm:spPr/>
    </dgm:pt>
    <dgm:pt modelId="{37D148A1-7063-4675-AC5A-856B36B5A5ED}" type="pres">
      <dgm:prSet presAssocID="{BF70F145-0191-4C15-B285-DA5E466E7DD7}" presName="hierRoot2" presStyleCnt="0">
        <dgm:presLayoutVars>
          <dgm:hierBranch val="init"/>
        </dgm:presLayoutVars>
      </dgm:prSet>
      <dgm:spPr/>
    </dgm:pt>
    <dgm:pt modelId="{AB5BE486-60CA-4CCD-9C6E-03AC0786764F}" type="pres">
      <dgm:prSet presAssocID="{BF70F145-0191-4C15-B285-DA5E466E7DD7}" presName="rootComposite" presStyleCnt="0"/>
      <dgm:spPr/>
    </dgm:pt>
    <dgm:pt modelId="{B856FDF3-83C7-47A8-8F46-79F27282A00A}" type="pres">
      <dgm:prSet presAssocID="{BF70F145-0191-4C15-B285-DA5E466E7DD7}" presName="rootText" presStyleLbl="node3" presStyleIdx="12" presStyleCnt="14" custScaleX="183111" custLinFactNeighborX="73898">
        <dgm:presLayoutVars>
          <dgm:chPref val="3"/>
        </dgm:presLayoutVars>
      </dgm:prSet>
      <dgm:spPr/>
    </dgm:pt>
    <dgm:pt modelId="{B14B21D6-0AEA-4DE6-A2A0-991F82072561}" type="pres">
      <dgm:prSet presAssocID="{BF70F145-0191-4C15-B285-DA5E466E7DD7}" presName="rootConnector" presStyleLbl="node3" presStyleIdx="12" presStyleCnt="14"/>
      <dgm:spPr/>
    </dgm:pt>
    <dgm:pt modelId="{AE0AC444-181C-48FB-A36D-21F199E86E12}" type="pres">
      <dgm:prSet presAssocID="{BF70F145-0191-4C15-B285-DA5E466E7DD7}" presName="hierChild4" presStyleCnt="0"/>
      <dgm:spPr/>
    </dgm:pt>
    <dgm:pt modelId="{9A474B2F-E222-4C38-87DA-A2A9FB4F168A}" type="pres">
      <dgm:prSet presAssocID="{BF70F145-0191-4C15-B285-DA5E466E7DD7}" presName="hierChild5" presStyleCnt="0"/>
      <dgm:spPr/>
    </dgm:pt>
    <dgm:pt modelId="{E7DDF612-4C54-485B-95A4-FCC652EC2BDE}" type="pres">
      <dgm:prSet presAssocID="{D97C85D7-8F48-4373-9ABB-C6ABD51CC858}" presName="Name37" presStyleLbl="parChTrans1D3" presStyleIdx="13" presStyleCnt="14"/>
      <dgm:spPr/>
    </dgm:pt>
    <dgm:pt modelId="{1E51BF4E-0347-415F-8C2C-E678B788D574}" type="pres">
      <dgm:prSet presAssocID="{00598C71-2FEE-4B02-9079-50238DB97BD1}" presName="hierRoot2" presStyleCnt="0">
        <dgm:presLayoutVars>
          <dgm:hierBranch val="init"/>
        </dgm:presLayoutVars>
      </dgm:prSet>
      <dgm:spPr/>
    </dgm:pt>
    <dgm:pt modelId="{7D7DDA7A-EE8E-4170-BC35-71E74B209E98}" type="pres">
      <dgm:prSet presAssocID="{00598C71-2FEE-4B02-9079-50238DB97BD1}" presName="rootComposite" presStyleCnt="0"/>
      <dgm:spPr/>
    </dgm:pt>
    <dgm:pt modelId="{F930312F-C94D-4A5B-95AF-CAD79A908673}" type="pres">
      <dgm:prSet presAssocID="{00598C71-2FEE-4B02-9079-50238DB97BD1}" presName="rootText" presStyleLbl="node3" presStyleIdx="13" presStyleCnt="14" custScaleX="183111" custLinFactNeighborX="73898">
        <dgm:presLayoutVars>
          <dgm:chPref val="3"/>
        </dgm:presLayoutVars>
      </dgm:prSet>
      <dgm:spPr/>
    </dgm:pt>
    <dgm:pt modelId="{3D371CD1-72B9-4F9F-BE16-CD6523B467CA}" type="pres">
      <dgm:prSet presAssocID="{00598C71-2FEE-4B02-9079-50238DB97BD1}" presName="rootConnector" presStyleLbl="node3" presStyleIdx="13" presStyleCnt="14"/>
      <dgm:spPr/>
    </dgm:pt>
    <dgm:pt modelId="{0EDDCA14-F813-4471-945D-C89FB9E2AF34}" type="pres">
      <dgm:prSet presAssocID="{00598C71-2FEE-4B02-9079-50238DB97BD1}" presName="hierChild4" presStyleCnt="0"/>
      <dgm:spPr/>
    </dgm:pt>
    <dgm:pt modelId="{5B63B8DD-DD7B-441D-AC80-1F73382189F0}" type="pres">
      <dgm:prSet presAssocID="{00598C71-2FEE-4B02-9079-50238DB97BD1}" presName="hierChild5" presStyleCnt="0"/>
      <dgm:spPr/>
    </dgm:pt>
    <dgm:pt modelId="{B199C885-BD09-4930-9841-70EC5EB1A916}" type="pres">
      <dgm:prSet presAssocID="{6FF308EF-35E5-4C38-AB37-7DB66B571EDE}" presName="hierChild5" presStyleCnt="0"/>
      <dgm:spPr/>
    </dgm:pt>
    <dgm:pt modelId="{7036B978-E7E4-49F8-9C12-B83A19BD7ECF}" type="pres">
      <dgm:prSet presAssocID="{98FDCDB2-77B4-47B6-9AFD-286F1017F413}" presName="hierChild3" presStyleCnt="0"/>
      <dgm:spPr/>
    </dgm:pt>
  </dgm:ptLst>
  <dgm:cxnLst>
    <dgm:cxn modelId="{77F06003-18F2-4E08-B5B3-F2123E855906}" type="presOf" srcId="{32C896A2-B963-4DF5-93AC-2D43B254DB72}" destId="{0ACBBC76-C2A6-4F0B-A056-3A661A849C62}" srcOrd="0" destOrd="0" presId="urn:microsoft.com/office/officeart/2005/8/layout/orgChart1"/>
    <dgm:cxn modelId="{60FB0E06-46CA-417B-A5D1-52AAF79E90EE}" type="presOf" srcId="{3BEF9B3A-52FB-4644-8C6C-3A1A8916E745}" destId="{888A682E-B035-44E1-9DAA-1A61ACA8AB00}" srcOrd="1" destOrd="0" presId="urn:microsoft.com/office/officeart/2005/8/layout/orgChart1"/>
    <dgm:cxn modelId="{CCE36D06-7793-4427-94EE-F643F04E83AC}" type="presOf" srcId="{F5055E05-30AE-40B7-9AEB-E77832E21625}" destId="{848B8318-B43F-4EAF-BB76-2C9C454B009B}" srcOrd="0" destOrd="0" presId="urn:microsoft.com/office/officeart/2005/8/layout/orgChart1"/>
    <dgm:cxn modelId="{5CA67E06-4658-4BCE-B5C2-4087FF734F9E}" srcId="{781AE37D-6D0E-4F41-8992-1340AFD54B38}" destId="{21DBA6BD-5E9E-45D0-8ED4-BAB79AC05CB7}" srcOrd="0" destOrd="0" parTransId="{7005CE7F-6308-45B9-B842-C65E94FE1380}" sibTransId="{DEFE2964-1D68-4AE8-8C34-F5D78498A0CD}"/>
    <dgm:cxn modelId="{4170BA08-F8D0-4730-88FC-171B53D298EA}" type="presOf" srcId="{175E7440-DD9E-46AE-8599-B75FFB1C7939}" destId="{BCA432C5-59EF-43F1-8D07-0E260737BF42}" srcOrd="0" destOrd="0" presId="urn:microsoft.com/office/officeart/2005/8/layout/orgChart1"/>
    <dgm:cxn modelId="{BA588E10-BEC4-469E-8E1F-D42399F73CEC}" type="presOf" srcId="{658FAFB0-7A85-4D6E-85AB-DB2DFFF3D4CB}" destId="{902DC769-ECC6-43B0-8D40-287C57B8A60A}" srcOrd="1" destOrd="0" presId="urn:microsoft.com/office/officeart/2005/8/layout/orgChart1"/>
    <dgm:cxn modelId="{88450013-DF2E-4B0A-9177-9E75462BAAD4}" srcId="{0552FAF5-AB8A-4B7C-9C53-93B20111E167}" destId="{775D369F-2B6A-44FA-B992-89F12B0F3A4A}" srcOrd="4" destOrd="0" parTransId="{0322B3F3-2225-40EA-91A2-67898FD0FD42}" sibTransId="{120EFD91-CDA5-4D1C-8366-C04EAC96857A}"/>
    <dgm:cxn modelId="{FA066016-1571-4803-807A-C251E196DAE4}" type="presOf" srcId="{69BED4C3-C685-4AB3-B7A5-7EF9312DD558}" destId="{208542A7-B085-4424-B22E-514DBE4A6AD9}" srcOrd="0" destOrd="0" presId="urn:microsoft.com/office/officeart/2005/8/layout/orgChart1"/>
    <dgm:cxn modelId="{5B05451C-BBA1-4BDF-8AE1-56DFDAFE905B}" type="presOf" srcId="{BA3F4245-F6C5-4ECC-BD8A-3D12CC0E7CF9}" destId="{095663ED-A240-4414-94BC-573A3C6501F3}" srcOrd="0" destOrd="0" presId="urn:microsoft.com/office/officeart/2005/8/layout/orgChart1"/>
    <dgm:cxn modelId="{755DB61D-E07B-4120-8D24-E19DCB434477}" srcId="{781AE37D-6D0E-4F41-8992-1340AFD54B38}" destId="{39B192C8-1B0F-4633-9FC4-75424E2F0B4E}" srcOrd="1" destOrd="0" parTransId="{3A71A51F-7E57-48B6-B8B0-9250961D50D8}" sibTransId="{6C478EF8-E7B8-4E03-837B-876F82675D65}"/>
    <dgm:cxn modelId="{7C37071F-E370-4C74-9890-C184B7DA827D}" srcId="{0552FAF5-AB8A-4B7C-9C53-93B20111E167}" destId="{FEF04378-C440-46E5-9849-51876AE55FA4}" srcOrd="0" destOrd="0" parTransId="{19D8B480-145A-4F79-BF8B-EE79EF1BD901}" sibTransId="{458C545B-093A-40E3-8A5A-795D4D19E652}"/>
    <dgm:cxn modelId="{0298FA20-867D-446B-84E1-D644A0BE4782}" srcId="{706CAA78-1438-49C5-A8FD-593C9E658F3B}" destId="{781AE37D-6D0E-4F41-8992-1340AFD54B38}" srcOrd="0" destOrd="0" parTransId="{9E43443C-C933-4FE5-B75F-C54D3218BBB0}" sibTransId="{6CEFF594-A122-4B1D-938B-9314832C64EB}"/>
    <dgm:cxn modelId="{1EE11421-95E4-457A-89BB-E063FEFEED6E}" type="presOf" srcId="{9A742009-283B-42BF-9576-3ACCEA799BA7}" destId="{C7DCB595-134F-40F9-8776-FBEC26F43D13}" srcOrd="0" destOrd="0" presId="urn:microsoft.com/office/officeart/2005/8/layout/orgChart1"/>
    <dgm:cxn modelId="{916F7A22-8402-4B69-9C52-55F54610EA32}" srcId="{51E86C2B-5830-442B-A700-6F8C0B4BC3A9}" destId="{98FDCDB2-77B4-47B6-9AFD-286F1017F413}" srcOrd="0" destOrd="0" parTransId="{19295162-8413-4363-8438-6DB6B27EB252}" sibTransId="{ECBCC507-A5C2-4D64-82C2-BB0A0BD6491B}"/>
    <dgm:cxn modelId="{2D91CF23-76BA-4F0D-82A0-1C9C2DE74752}" type="presOf" srcId="{21DBA6BD-5E9E-45D0-8ED4-BAB79AC05CB7}" destId="{B141923A-3B53-46F6-A360-925635DBD90D}" srcOrd="1" destOrd="0" presId="urn:microsoft.com/office/officeart/2005/8/layout/orgChart1"/>
    <dgm:cxn modelId="{2CE05C24-9B5A-494D-ADC4-22877EB9E160}" type="presOf" srcId="{FEF04378-C440-46E5-9849-51876AE55FA4}" destId="{08990772-FF9D-42E5-BE1D-8CCF64DF226E}" srcOrd="1" destOrd="0" presId="urn:microsoft.com/office/officeart/2005/8/layout/orgChart1"/>
    <dgm:cxn modelId="{6CBF1325-A2F3-4209-BA3F-BBE18CB14B2D}" type="presOf" srcId="{00598C71-2FEE-4B02-9079-50238DB97BD1}" destId="{F930312F-C94D-4A5B-95AF-CAD79A908673}" srcOrd="0" destOrd="0" presId="urn:microsoft.com/office/officeart/2005/8/layout/orgChart1"/>
    <dgm:cxn modelId="{D95ACB27-8F14-4C0D-B0CD-1AA55DB820F2}" srcId="{0552FAF5-AB8A-4B7C-9C53-93B20111E167}" destId="{BA3F4245-F6C5-4ECC-BD8A-3D12CC0E7CF9}" srcOrd="1" destOrd="0" parTransId="{138B39A7-D452-4D48-82D0-546EA2EFE187}" sibTransId="{284C8890-0ACB-4DA3-B08D-361B735F262A}"/>
    <dgm:cxn modelId="{8306B128-2820-4B45-A2C9-E4F86F45DA6D}" srcId="{706CAA78-1438-49C5-A8FD-593C9E658F3B}" destId="{7E617C25-B3C5-414B-ACDB-C4FFEC6187C3}" srcOrd="3" destOrd="0" parTransId="{3A8D901C-7784-4EC1-B0B1-38B184AE02A8}" sibTransId="{3E2F3138-1703-43C1-9D71-D8593A975340}"/>
    <dgm:cxn modelId="{C0C56130-27AE-4179-98A1-00CC5886856F}" type="presOf" srcId="{6A117A1D-5A03-42C9-9005-F09BCA54B194}" destId="{D83358F0-91A4-4931-9EDF-33FB4BEA7B1E}" srcOrd="0" destOrd="0" presId="urn:microsoft.com/office/officeart/2005/8/layout/orgChart1"/>
    <dgm:cxn modelId="{DA876531-F2BF-4A40-B4D1-62F3787F2957}" type="presOf" srcId="{3BEF9B3A-52FB-4644-8C6C-3A1A8916E745}" destId="{C63BC396-72B1-40B3-9F9C-251626015EEF}" srcOrd="0" destOrd="0" presId="urn:microsoft.com/office/officeart/2005/8/layout/orgChart1"/>
    <dgm:cxn modelId="{2E952D32-AA7C-4C29-9B69-0169BF4C8172}" type="presOf" srcId="{665F90BB-548C-4491-86D4-E62BEE4AFB42}" destId="{AEA54D49-538A-4975-A4EC-CB647B44BF5A}" srcOrd="0" destOrd="0" presId="urn:microsoft.com/office/officeart/2005/8/layout/orgChart1"/>
    <dgm:cxn modelId="{447D1233-5FC7-4D43-AA84-6854783812AC}" type="presOf" srcId="{0552FAF5-AB8A-4B7C-9C53-93B20111E167}" destId="{5619BFE5-F0DC-4BAF-B4E2-F6215E0B7D6B}" srcOrd="0" destOrd="0" presId="urn:microsoft.com/office/officeart/2005/8/layout/orgChart1"/>
    <dgm:cxn modelId="{A2FC8433-378B-4B3A-841B-032498C1227A}" type="presOf" srcId="{6FF308EF-35E5-4C38-AB37-7DB66B571EDE}" destId="{D9964069-E2D5-4685-BA46-155F34A184E1}" srcOrd="0" destOrd="0" presId="urn:microsoft.com/office/officeart/2005/8/layout/orgChart1"/>
    <dgm:cxn modelId="{A2DC2935-B64F-434E-8A5D-34794966C003}" type="presOf" srcId="{1C2A5EDA-C6DC-49B8-A3BE-D3C65318BEF9}" destId="{E9D519CF-2FCB-4CF0-A93B-D6F04F258D3D}" srcOrd="0" destOrd="0" presId="urn:microsoft.com/office/officeart/2005/8/layout/orgChart1"/>
    <dgm:cxn modelId="{62344139-5124-4D7F-8419-3DE8F8E7F8AB}" srcId="{0552FAF5-AB8A-4B7C-9C53-93B20111E167}" destId="{0E83336B-14FD-4EF2-ACBA-04F405EFB4DE}" srcOrd="2" destOrd="0" parTransId="{E9DEECF7-DE3C-424D-993D-C055AC019DF1}" sibTransId="{5A79B521-23E8-4EFF-877E-AEB8CD928B77}"/>
    <dgm:cxn modelId="{5F764D39-C292-4A00-BEA9-51B107033375}" srcId="{FC7F4ECC-81CE-4912-A0C6-2E3097D81A0A}" destId="{3BEF9B3A-52FB-4644-8C6C-3A1A8916E745}" srcOrd="1" destOrd="0" parTransId="{68EEA72F-D7EA-4D8E-B402-DBBA2FD2CA90}" sibTransId="{A97DE5FB-80EE-47AD-A213-A91CFB145771}"/>
    <dgm:cxn modelId="{B6556F39-9CBA-4B50-BEDB-9E66E266A495}" srcId="{98FDCDB2-77B4-47B6-9AFD-286F1017F413}" destId="{5CFE6D4C-C841-42F6-A77A-5337744EE9A6}" srcOrd="0" destOrd="0" parTransId="{32C896A2-B963-4DF5-93AC-2D43B254DB72}" sibTransId="{979271C8-78A1-4C1E-A01E-3F74F6E206DA}"/>
    <dgm:cxn modelId="{BB108A39-8470-4431-AE1A-58CDCE0A9B10}" type="presOf" srcId="{138B39A7-D452-4D48-82D0-546EA2EFE187}" destId="{72E0093C-1C9A-4B1B-8727-297A0B4BC50D}" srcOrd="0" destOrd="0" presId="urn:microsoft.com/office/officeart/2005/8/layout/orgChart1"/>
    <dgm:cxn modelId="{59418D3A-F6CB-41FD-9052-7130E50EF7B8}" type="presOf" srcId="{6410BBB2-2898-4926-9E78-FC2E83897A86}" destId="{905EC1E2-21A3-40B8-8D1E-EE6174F6CB99}" srcOrd="1" destOrd="0" presId="urn:microsoft.com/office/officeart/2005/8/layout/orgChart1"/>
    <dgm:cxn modelId="{53F4A73B-70E7-40B8-9CC8-797D5B19C910}" type="presOf" srcId="{0E83336B-14FD-4EF2-ACBA-04F405EFB4DE}" destId="{60F4466A-7F44-4191-93B0-60346795BC3D}" srcOrd="1" destOrd="0" presId="urn:microsoft.com/office/officeart/2005/8/layout/orgChart1"/>
    <dgm:cxn modelId="{B7D61F3C-3F1C-4F52-B5B0-FFA941111C01}" srcId="{6FF308EF-35E5-4C38-AB37-7DB66B571EDE}" destId="{00598C71-2FEE-4B02-9079-50238DB97BD1}" srcOrd="2" destOrd="0" parTransId="{D97C85D7-8F48-4373-9ABB-C6ABD51CC858}" sibTransId="{70442A0E-4035-487A-AAE9-EF5E20833596}"/>
    <dgm:cxn modelId="{0417613D-C705-4B7D-A9B7-D25055E21DCA}" type="presOf" srcId="{FC7F4ECC-81CE-4912-A0C6-2E3097D81A0A}" destId="{715D522B-DD24-4B60-97B8-497C27440F59}" srcOrd="1" destOrd="0" presId="urn:microsoft.com/office/officeart/2005/8/layout/orgChart1"/>
    <dgm:cxn modelId="{2D0C6240-BBEC-474A-9772-3A04BEE98231}" type="presOf" srcId="{6FF308EF-35E5-4C38-AB37-7DB66B571EDE}" destId="{CDA42DB3-9ABC-4636-AF53-CF7C04D1BB93}" srcOrd="1" destOrd="0" presId="urn:microsoft.com/office/officeart/2005/8/layout/orgChart1"/>
    <dgm:cxn modelId="{BC38F740-8FAA-4980-8B06-D881B1ED4DBA}" type="presOf" srcId="{39B192C8-1B0F-4633-9FC4-75424E2F0B4E}" destId="{3EFFA08C-775D-41ED-8B37-07B77BA77A87}" srcOrd="1" destOrd="0" presId="urn:microsoft.com/office/officeart/2005/8/layout/orgChart1"/>
    <dgm:cxn modelId="{DFEC3B5D-5E8C-408A-AB3C-F2E612B15A94}" type="presOf" srcId="{781AE37D-6D0E-4F41-8992-1340AFD54B38}" destId="{5BBC3BB3-26F0-4AB2-92E4-0941A872C24C}" srcOrd="0" destOrd="0" presId="urn:microsoft.com/office/officeart/2005/8/layout/orgChart1"/>
    <dgm:cxn modelId="{530CE35D-6E62-4BB6-87DE-6916380CD40C}" srcId="{98FDCDB2-77B4-47B6-9AFD-286F1017F413}" destId="{6FF308EF-35E5-4C38-AB37-7DB66B571EDE}" srcOrd="3" destOrd="0" parTransId="{CAA3743C-D73B-4FEA-AD94-54EC5E4A75A6}" sibTransId="{7E7B1EF5-EA9F-47B5-979F-C7A791F520A6}"/>
    <dgm:cxn modelId="{61F5BC5E-F99D-41F4-890D-28FA8CC12D82}" type="presOf" srcId="{706CAA78-1438-49C5-A8FD-593C9E658F3B}" destId="{F9CDA36C-0671-48F1-BD47-6BB5BE988BE3}" srcOrd="0" destOrd="0" presId="urn:microsoft.com/office/officeart/2005/8/layout/orgChart1"/>
    <dgm:cxn modelId="{FAD66662-44DD-4097-B9EB-CB5A29408C54}" type="presOf" srcId="{B0C2BE64-0D88-4B49-8488-A794196D83A8}" destId="{B4A197DF-33B8-44FC-8DD4-F8C205BF2653}" srcOrd="0" destOrd="0" presId="urn:microsoft.com/office/officeart/2005/8/layout/orgChart1"/>
    <dgm:cxn modelId="{AB75E544-0EB9-43C9-9210-7D1C82E7C301}" type="presOf" srcId="{5CFE6D4C-C841-42F6-A77A-5337744EE9A6}" destId="{B5BA86F4-F985-491E-AF24-57187120785E}" srcOrd="0" destOrd="0" presId="urn:microsoft.com/office/officeart/2005/8/layout/orgChart1"/>
    <dgm:cxn modelId="{3E14E847-8814-43C5-9859-0841114D1E1B}" type="presOf" srcId="{0322B3F3-2225-40EA-91A2-67898FD0FD42}" destId="{CAAD381E-2402-41F5-94DD-9BBBC93F8DB6}" srcOrd="0" destOrd="0" presId="urn:microsoft.com/office/officeart/2005/8/layout/orgChart1"/>
    <dgm:cxn modelId="{8A499548-8C85-4B75-A60B-BB3D2781F608}" type="presOf" srcId="{21BF14D3-2A8C-4E0E-9742-BEC328835209}" destId="{EA9D78BB-88A5-4D18-ACCD-33975FEEE2E7}" srcOrd="1" destOrd="0" presId="urn:microsoft.com/office/officeart/2005/8/layout/orgChart1"/>
    <dgm:cxn modelId="{EF8C9568-6043-418D-9C0E-CC6034ACF2ED}" srcId="{FC7F4ECC-81CE-4912-A0C6-2E3097D81A0A}" destId="{CBE29614-F20A-479A-B38E-C7BB22FF7486}" srcOrd="4" destOrd="0" parTransId="{70FCDFD0-9208-41D5-AA05-993F44581BC1}" sibTransId="{0A79B398-61B1-48FB-83E5-792376258F16}"/>
    <dgm:cxn modelId="{D01D9648-1EAB-4E02-AC3F-BC4A8A4E0CC6}" type="presOf" srcId="{CAA3743C-D73B-4FEA-AD94-54EC5E4A75A6}" destId="{6A35A749-B417-4E72-A954-28FF104C4799}" srcOrd="0" destOrd="0" presId="urn:microsoft.com/office/officeart/2005/8/layout/orgChart1"/>
    <dgm:cxn modelId="{EEE78D49-BB5F-4B05-A8E6-9E838A21DB84}" type="presOf" srcId="{D3E96100-39FA-4C55-A922-17E4EDA2479E}" destId="{272EB678-B767-4086-8E31-6C35ACAE8944}" srcOrd="0" destOrd="0" presId="urn:microsoft.com/office/officeart/2005/8/layout/orgChart1"/>
    <dgm:cxn modelId="{3A0BFF49-E0E2-4132-87C4-7ACF278CF4FA}" type="presOf" srcId="{658FAFB0-7A85-4D6E-85AB-DB2DFFF3D4CB}" destId="{BF589AA1-1AD5-49C7-B49D-74A39E27D561}" srcOrd="0" destOrd="0" presId="urn:microsoft.com/office/officeart/2005/8/layout/orgChart1"/>
    <dgm:cxn modelId="{FCA4204A-7EB2-4C33-81AE-6433EF3E8DC1}" type="presOf" srcId="{D3E96100-39FA-4C55-A922-17E4EDA2479E}" destId="{5567EEB2-E719-4740-A494-2DCA087FB59E}" srcOrd="1" destOrd="0" presId="urn:microsoft.com/office/officeart/2005/8/layout/orgChart1"/>
    <dgm:cxn modelId="{546FB24C-4C27-4868-BCEC-66CA053EE12E}" srcId="{781AE37D-6D0E-4F41-8992-1340AFD54B38}" destId="{658FAFB0-7A85-4D6E-85AB-DB2DFFF3D4CB}" srcOrd="3" destOrd="0" parTransId="{C6E414E0-A6D0-46DF-8BE8-E169F17E7AD8}" sibTransId="{89790F71-F101-47A6-97E6-F33EC0664E47}"/>
    <dgm:cxn modelId="{A3AA014D-278E-46E1-874E-1F4C7194E4B2}" type="presOf" srcId="{70FCDFD0-9208-41D5-AA05-993F44581BC1}" destId="{47522CFF-BE9E-46E8-8F0C-D359EFB207C3}" srcOrd="0" destOrd="0" presId="urn:microsoft.com/office/officeart/2005/8/layout/orgChart1"/>
    <dgm:cxn modelId="{8119544D-4BA1-4745-87B8-BDED6D2721E5}" type="presOf" srcId="{6B9E2CD4-F988-428B-A9F0-3B7FB7AD0254}" destId="{2368B012-B448-4552-A293-4F9745E68871}" srcOrd="0" destOrd="0" presId="urn:microsoft.com/office/officeart/2005/8/layout/orgChart1"/>
    <dgm:cxn modelId="{E0192250-762A-4348-83E3-717CBB1B54E5}" type="presOf" srcId="{FCADB879-4E89-4816-9F16-7C39508C4945}" destId="{6603D700-0459-41DB-935C-CB1435A5D598}" srcOrd="0" destOrd="0" presId="urn:microsoft.com/office/officeart/2005/8/layout/orgChart1"/>
    <dgm:cxn modelId="{7F5DF650-F5BF-4C3A-8184-A4A10B2D6455}" type="presOf" srcId="{CBE29614-F20A-479A-B38E-C7BB22FF7486}" destId="{2E2BFDA0-8404-4C7F-9C84-CDB1AC204560}" srcOrd="1" destOrd="0" presId="urn:microsoft.com/office/officeart/2005/8/layout/orgChart1"/>
    <dgm:cxn modelId="{D744AA73-E3EB-4D92-A14E-4239E9CA1796}" srcId="{98FDCDB2-77B4-47B6-9AFD-286F1017F413}" destId="{706CAA78-1438-49C5-A8FD-593C9E658F3B}" srcOrd="1" destOrd="0" parTransId="{9A742009-283B-42BF-9576-3ACCEA799BA7}" sibTransId="{5BC95C9F-86D7-442B-97B6-FC6516A050A2}"/>
    <dgm:cxn modelId="{B122BE73-C175-486F-86BB-D9B2E2E71C32}" type="presOf" srcId="{C6E414E0-A6D0-46DF-8BE8-E169F17E7AD8}" destId="{B2B57DCD-1B7A-4007-8855-1D7E98ED5843}" srcOrd="0" destOrd="0" presId="urn:microsoft.com/office/officeart/2005/8/layout/orgChart1"/>
    <dgm:cxn modelId="{15D71976-EE65-41F9-B6A5-ED5129A50888}" srcId="{FC7F4ECC-81CE-4912-A0C6-2E3097D81A0A}" destId="{C30D6B62-F37F-4F64-AF71-80A1A5DFD638}" srcOrd="6" destOrd="0" parTransId="{B8437268-9337-4AEB-ADC6-E4F7E2B5827D}" sibTransId="{0C3F6F79-6D9C-4504-8618-A09AE2BD7A1D}"/>
    <dgm:cxn modelId="{27EBA359-2CF5-436E-B972-72647EEBEA90}" type="presOf" srcId="{BF70F145-0191-4C15-B285-DA5E466E7DD7}" destId="{B14B21D6-0AEA-4DE6-A2A0-991F82072561}" srcOrd="1" destOrd="0" presId="urn:microsoft.com/office/officeart/2005/8/layout/orgChart1"/>
    <dgm:cxn modelId="{65B0607C-EAD1-4B95-9F61-E8154374DB53}" srcId="{706CAA78-1438-49C5-A8FD-593C9E658F3B}" destId="{FC7F4ECC-81CE-4912-A0C6-2E3097D81A0A}" srcOrd="2" destOrd="0" parTransId="{A74A15EB-D56C-42D7-9608-590BBE0A089D}" sibTransId="{44570ACA-0794-4B95-8309-BF90F7FE70AB}"/>
    <dgm:cxn modelId="{6B8AC67D-D210-4268-9B20-F5BE2FC87778}" type="presOf" srcId="{2A39DA3C-A63F-4B01-A313-5BD8443D6F93}" destId="{3A0A4A15-D5E5-4876-9557-AD73868F3763}" srcOrd="0" destOrd="0" presId="urn:microsoft.com/office/officeart/2005/8/layout/orgChart1"/>
    <dgm:cxn modelId="{BA425B7E-1406-4B95-93C2-A6432BFC1E41}" type="presOf" srcId="{98FDCDB2-77B4-47B6-9AFD-286F1017F413}" destId="{12CAF182-ADCC-4144-9AF8-2BDF6566FA15}" srcOrd="0" destOrd="0" presId="urn:microsoft.com/office/officeart/2005/8/layout/orgChart1"/>
    <dgm:cxn modelId="{7EDE7583-191E-4DD1-B1DB-46A2CEA0ADF8}" type="presOf" srcId="{39B192C8-1B0F-4633-9FC4-75424E2F0B4E}" destId="{76548E61-5508-41AE-A08A-50550AEA3103}" srcOrd="0" destOrd="0" presId="urn:microsoft.com/office/officeart/2005/8/layout/orgChart1"/>
    <dgm:cxn modelId="{75BD5683-B569-43AD-8FEC-2C21BE6E194F}" type="presOf" srcId="{FB2FFA8F-8092-4EDB-A32F-722D794BD2BD}" destId="{0A5A0F77-83CE-4F9D-8C7A-F0D328474295}" srcOrd="1" destOrd="0" presId="urn:microsoft.com/office/officeart/2005/8/layout/orgChart1"/>
    <dgm:cxn modelId="{7E5E5789-AC5B-4A10-8952-2D3B0BA86F5C}" type="presOf" srcId="{39491812-1727-4B67-8F61-BCCEE52283F7}" destId="{1C666C4A-46C9-4776-8CF9-BBC38E9C8988}" srcOrd="1" destOrd="0" presId="urn:microsoft.com/office/officeart/2005/8/layout/orgChart1"/>
    <dgm:cxn modelId="{5690D889-E9A6-4285-B3E4-78AF430B01D5}" type="presOf" srcId="{CBE29614-F20A-479A-B38E-C7BB22FF7486}" destId="{BF402F94-DA84-452E-8D65-7F30EC8387CA}" srcOrd="0" destOrd="0" presId="urn:microsoft.com/office/officeart/2005/8/layout/orgChart1"/>
    <dgm:cxn modelId="{137C248D-5F50-4B6A-9376-B18CCCA43BA9}" type="presOf" srcId="{C30D6B62-F37F-4F64-AF71-80A1A5DFD638}" destId="{D73C0104-1BD6-4C88-8775-F424BD8509F9}" srcOrd="0" destOrd="0" presId="urn:microsoft.com/office/officeart/2005/8/layout/orgChart1"/>
    <dgm:cxn modelId="{4F91AB90-C3EB-4117-95A7-0EB3E2919C61}" type="presOf" srcId="{39491812-1727-4B67-8F61-BCCEE52283F7}" destId="{020D841D-6580-4B80-A4EF-65DF3E78DBD2}" srcOrd="0" destOrd="0" presId="urn:microsoft.com/office/officeart/2005/8/layout/orgChart1"/>
    <dgm:cxn modelId="{C2D37791-2FE1-4EC2-BE6D-6D37DE89DA8C}" type="presOf" srcId="{35F9714B-BA68-4D41-9A7E-8D1CF919C96F}" destId="{70E06C0C-DF6F-4DEC-BACF-6998A81A3099}" srcOrd="1" destOrd="0" presId="urn:microsoft.com/office/officeart/2005/8/layout/orgChart1"/>
    <dgm:cxn modelId="{601EFF91-3D7F-4BB6-A5EA-F137040FEA0B}" srcId="{FC7F4ECC-81CE-4912-A0C6-2E3097D81A0A}" destId="{6410BBB2-2898-4926-9E78-FC2E83897A86}" srcOrd="3" destOrd="0" parTransId="{1C2A5EDA-C6DC-49B8-A3BE-D3C65318BEF9}" sibTransId="{6FF67945-D7A3-4F1A-B3CD-240553A11897}"/>
    <dgm:cxn modelId="{F89A0394-3176-4467-8E83-446EE1AA115D}" type="presOf" srcId="{56F70502-E2B1-41F9-B586-4789937B7E24}" destId="{489E925B-10F8-4DB0-AC18-C38F782087BB}" srcOrd="0" destOrd="0" presId="urn:microsoft.com/office/officeart/2005/8/layout/orgChart1"/>
    <dgm:cxn modelId="{617B7195-E681-4C76-89D8-6BBF92B8F16A}" type="presOf" srcId="{21DBA6BD-5E9E-45D0-8ED4-BAB79AC05CB7}" destId="{1C897B19-A3D9-4208-A15A-0FB0E041B7F6}" srcOrd="0" destOrd="0" presId="urn:microsoft.com/office/officeart/2005/8/layout/orgChart1"/>
    <dgm:cxn modelId="{9D516999-FC5B-47E5-AF38-E87CB814005A}" type="presOf" srcId="{C30D6B62-F37F-4F64-AF71-80A1A5DFD638}" destId="{E97C8E25-1E3D-43FA-8EC0-8026AE30D1B7}" srcOrd="1" destOrd="0" presId="urn:microsoft.com/office/officeart/2005/8/layout/orgChart1"/>
    <dgm:cxn modelId="{ECAB629A-4075-4F71-81BE-8837ABBBBD1B}" type="presOf" srcId="{775D369F-2B6A-44FA-B992-89F12B0F3A4A}" destId="{338F566D-DF26-4419-AFA1-76DC84A8A495}" srcOrd="1" destOrd="0" presId="urn:microsoft.com/office/officeart/2005/8/layout/orgChart1"/>
    <dgm:cxn modelId="{78FCAB9A-79D2-47B5-A06A-CEF2BE476240}" srcId="{0552FAF5-AB8A-4B7C-9C53-93B20111E167}" destId="{FB2FFA8F-8092-4EDB-A32F-722D794BD2BD}" srcOrd="3" destOrd="0" parTransId="{6B9E2CD4-F988-428B-A9F0-3B7FB7AD0254}" sibTransId="{D2685775-EC87-4D08-95DD-B343B8F5DEB5}"/>
    <dgm:cxn modelId="{6269CC9F-8125-473B-8E06-739E8E07B995}" type="presOf" srcId="{3A71A51F-7E57-48B6-B8B0-9250961D50D8}" destId="{7BDA227F-F1F3-413A-B387-E390B641FE38}" srcOrd="0" destOrd="0" presId="urn:microsoft.com/office/officeart/2005/8/layout/orgChart1"/>
    <dgm:cxn modelId="{2AAF4FA2-CD3D-40B0-B0C7-D96C8C7AB358}" type="presOf" srcId="{21BF14D3-2A8C-4E0E-9742-BEC328835209}" destId="{3EF1E938-EFA8-42DD-8E53-A6AF5184E76D}" srcOrd="0" destOrd="0" presId="urn:microsoft.com/office/officeart/2005/8/layout/orgChart1"/>
    <dgm:cxn modelId="{DF876FA5-5954-4D58-AC17-8B038AC30964}" type="presOf" srcId="{51E86C2B-5830-442B-A700-6F8C0B4BC3A9}" destId="{D5E2CEAD-8B69-4979-A632-6A862DE190C3}" srcOrd="0" destOrd="0" presId="urn:microsoft.com/office/officeart/2005/8/layout/orgChart1"/>
    <dgm:cxn modelId="{F095EFA5-F9BC-47C4-B4F9-9EA4D70C388F}" srcId="{98FDCDB2-77B4-47B6-9AFD-286F1017F413}" destId="{0552FAF5-AB8A-4B7C-9C53-93B20111E167}" srcOrd="2" destOrd="0" parTransId="{FCADB879-4E89-4816-9F16-7C39508C4945}" sibTransId="{4A02DFCB-79BE-4F2E-BC1C-FEDA630F84FC}"/>
    <dgm:cxn modelId="{29268DA6-D8C1-47BD-A2E0-C4D3F67ACFD7}" type="presOf" srcId="{775D369F-2B6A-44FA-B992-89F12B0F3A4A}" destId="{4A51826B-CDE2-4BC2-9C2D-F8576F8C647C}" srcOrd="0" destOrd="0" presId="urn:microsoft.com/office/officeart/2005/8/layout/orgChart1"/>
    <dgm:cxn modelId="{522D94A8-CD98-430E-B375-7983FF241651}" type="presOf" srcId="{A04FEEFF-487D-4B54-BD11-D6E2225A8744}" destId="{8DE65AF7-742B-43D2-95F6-A17EBEEAFE99}" srcOrd="0" destOrd="0" presId="urn:microsoft.com/office/officeart/2005/8/layout/orgChart1"/>
    <dgm:cxn modelId="{C9D80DAA-4F4C-4A75-A4CD-C5EAEA209DD2}" type="presOf" srcId="{E9DEECF7-DE3C-424D-993D-C055AC019DF1}" destId="{ADA9FEB9-2232-4DB7-A1BC-8161ED7B4DEE}" srcOrd="0" destOrd="0" presId="urn:microsoft.com/office/officeart/2005/8/layout/orgChart1"/>
    <dgm:cxn modelId="{2A907AAD-B8C4-4798-95CC-4359C3A05E45}" type="presOf" srcId="{7E617C25-B3C5-414B-ACDB-C4FFEC6187C3}" destId="{94EED99C-CFBA-4D5D-91FC-5AEA1540BC0E}" srcOrd="0" destOrd="0" presId="urn:microsoft.com/office/officeart/2005/8/layout/orgChart1"/>
    <dgm:cxn modelId="{50832EAF-E17B-44D0-9AF2-9558224623C4}" type="presOf" srcId="{3A8D901C-7784-4EC1-B0B1-38B184AE02A8}" destId="{48EBD5DF-1385-4C83-9056-7788D1A3D490}" srcOrd="0" destOrd="0" presId="urn:microsoft.com/office/officeart/2005/8/layout/orgChart1"/>
    <dgm:cxn modelId="{7438E2B0-7D37-4B5F-821F-1F98E94D98C6}" type="presOf" srcId="{7E617C25-B3C5-414B-ACDB-C4FFEC6187C3}" destId="{D9AC679F-278C-4B2F-BAE5-A84C4C0B6D43}" srcOrd="1" destOrd="0" presId="urn:microsoft.com/office/officeart/2005/8/layout/orgChart1"/>
    <dgm:cxn modelId="{5C89E3B4-3029-4969-B1C6-644B8D02E7FA}" type="presOf" srcId="{FC7F4ECC-81CE-4912-A0C6-2E3097D81A0A}" destId="{78D85630-1ACE-4A09-8384-70103C8FC8EA}" srcOrd="0" destOrd="0" presId="urn:microsoft.com/office/officeart/2005/8/layout/orgChart1"/>
    <dgm:cxn modelId="{5017B0B6-AC47-47AC-A195-AA18B3B69180}" type="presOf" srcId="{67276323-B65F-4EFD-82C1-23D136DB3231}" destId="{B176769B-9052-4E98-A92E-5A0ECB7CB8D0}" srcOrd="0" destOrd="0" presId="urn:microsoft.com/office/officeart/2005/8/layout/orgChart1"/>
    <dgm:cxn modelId="{6E7504BC-DD91-478C-81D0-0BD0DBD61B30}" srcId="{FC7F4ECC-81CE-4912-A0C6-2E3097D81A0A}" destId="{39491812-1727-4B67-8F61-BCCEE52283F7}" srcOrd="5" destOrd="0" parTransId="{56F70502-E2B1-41F9-B586-4789937B7E24}" sibTransId="{9F61B67A-F7DD-4E4C-89A9-7EEEF2803FD1}"/>
    <dgm:cxn modelId="{5C0319BC-8EBF-4CED-B74B-0FB9EB658169}" type="presOf" srcId="{35F9714B-BA68-4D41-9A7E-8D1CF919C96F}" destId="{C996B751-6417-47DA-A9A8-67622721BF14}" srcOrd="0" destOrd="0" presId="urn:microsoft.com/office/officeart/2005/8/layout/orgChart1"/>
    <dgm:cxn modelId="{0AF75CBF-A426-4552-92D7-F55E5CC9D890}" type="presOf" srcId="{00598C71-2FEE-4B02-9079-50238DB97BD1}" destId="{3D371CD1-72B9-4F9F-BE16-CD6523B467CA}" srcOrd="1" destOrd="0" presId="urn:microsoft.com/office/officeart/2005/8/layout/orgChart1"/>
    <dgm:cxn modelId="{3327D3BF-FCAA-4447-8839-1A824E6D2FEA}" srcId="{FC7F4ECC-81CE-4912-A0C6-2E3097D81A0A}" destId="{D3E96100-39FA-4C55-A922-17E4EDA2479E}" srcOrd="0" destOrd="0" parTransId="{175E7440-DD9E-46AE-8599-B75FFB1C7939}" sibTransId="{12CE6F43-5076-4195-A596-FA5CA73F1BB0}"/>
    <dgm:cxn modelId="{C12010C1-79BB-4C1D-BB18-E21A145AD3CB}" type="presOf" srcId="{B575E727-A4D0-44CF-B87D-F57DD7BE7D38}" destId="{995370AC-996C-4FA7-B219-CB869555CA74}" srcOrd="0" destOrd="0" presId="urn:microsoft.com/office/officeart/2005/8/layout/orgChart1"/>
    <dgm:cxn modelId="{38E985C2-F6FC-4B6B-851E-D16C0DD325A6}" type="presOf" srcId="{BF70F145-0191-4C15-B285-DA5E466E7DD7}" destId="{B856FDF3-83C7-47A8-8F46-79F27282A00A}" srcOrd="0" destOrd="0" presId="urn:microsoft.com/office/officeart/2005/8/layout/orgChart1"/>
    <dgm:cxn modelId="{3B1434C5-862B-464F-9074-5CCAD3E78BF0}" type="presOf" srcId="{D97C85D7-8F48-4373-9ABB-C6ABD51CC858}" destId="{E7DDF612-4C54-485B-95A4-FCC652EC2BDE}" srcOrd="0" destOrd="0" presId="urn:microsoft.com/office/officeart/2005/8/layout/orgChart1"/>
    <dgm:cxn modelId="{17A964C5-1C67-434B-B04C-D814F99EFC8B}" srcId="{FC7F4ECC-81CE-4912-A0C6-2E3097D81A0A}" destId="{F5055E05-30AE-40B7-9AEB-E77832E21625}" srcOrd="2" destOrd="0" parTransId="{6A117A1D-5A03-42C9-9005-F09BCA54B194}" sibTransId="{538A3F5C-4F82-43ED-A3EF-E23FBAAD143F}"/>
    <dgm:cxn modelId="{53E9F6C5-CB92-4605-978F-FF14A9F3A951}" type="presOf" srcId="{781AE37D-6D0E-4F41-8992-1340AFD54B38}" destId="{2799B0D2-797B-44B1-A501-E7283FD6C11E}" srcOrd="1" destOrd="0" presId="urn:microsoft.com/office/officeart/2005/8/layout/orgChart1"/>
    <dgm:cxn modelId="{8B3D7BC6-8C7C-4BA4-91D8-DE0B6DB432F6}" srcId="{6FF308EF-35E5-4C38-AB37-7DB66B571EDE}" destId="{BF70F145-0191-4C15-B285-DA5E466E7DD7}" srcOrd="1" destOrd="0" parTransId="{665F90BB-548C-4491-86D4-E62BEE4AFB42}" sibTransId="{362DF24F-3613-4CF8-A3A4-5EA6494B2807}"/>
    <dgm:cxn modelId="{FB22EDC6-76F6-4191-ACD8-3616FC7115C8}" type="presOf" srcId="{B8437268-9337-4AEB-ADC6-E4F7E2B5827D}" destId="{BC4F9DCB-CAB4-44A6-B8BC-AEA15B2EA81B}" srcOrd="0" destOrd="0" presId="urn:microsoft.com/office/officeart/2005/8/layout/orgChart1"/>
    <dgm:cxn modelId="{53F208C7-FDC2-418E-B524-428ADFA0EFB7}" srcId="{706CAA78-1438-49C5-A8FD-593C9E658F3B}" destId="{B0C2BE64-0D88-4B49-8488-A794196D83A8}" srcOrd="1" destOrd="0" parTransId="{67276323-B65F-4EFD-82C1-23D136DB3231}" sibTransId="{3FAC3C61-E117-4E80-9E80-436CDB662872}"/>
    <dgm:cxn modelId="{277D29C7-D617-42A2-8CEE-A63D04350A9C}" srcId="{781AE37D-6D0E-4F41-8992-1340AFD54B38}" destId="{2A39DA3C-A63F-4B01-A313-5BD8443D6F93}" srcOrd="2" destOrd="0" parTransId="{845E1719-A8F5-495F-B6E9-DCC42CC5B11D}" sibTransId="{BF64D226-F575-40B1-A653-B6766F9F3C4B}"/>
    <dgm:cxn modelId="{C9141CC9-8CB8-44B4-818B-6A745A147BA6}" type="presOf" srcId="{845E1719-A8F5-495F-B6E9-DCC42CC5B11D}" destId="{1D15967B-68B7-4758-9725-7C5818F25270}" srcOrd="0" destOrd="0" presId="urn:microsoft.com/office/officeart/2005/8/layout/orgChart1"/>
    <dgm:cxn modelId="{AE93F5C9-C4B7-4CEE-85F9-AD79A8E6D6C0}" type="presOf" srcId="{BA3F4245-F6C5-4ECC-BD8A-3D12CC0E7CF9}" destId="{B703E002-6E38-433D-A528-6C81E84F6971}" srcOrd="1" destOrd="0" presId="urn:microsoft.com/office/officeart/2005/8/layout/orgChart1"/>
    <dgm:cxn modelId="{549EABCA-ACF6-4D7D-A1FA-EF05E8F6F3E2}" type="presOf" srcId="{6410BBB2-2898-4926-9E78-FC2E83897A86}" destId="{45D09BEF-9792-43EE-876E-EBD16F92DEEE}" srcOrd="0" destOrd="0" presId="urn:microsoft.com/office/officeart/2005/8/layout/orgChart1"/>
    <dgm:cxn modelId="{3A4BD0CE-42CD-46B2-8A1F-AD3686A309EF}" srcId="{706CAA78-1438-49C5-A8FD-593C9E658F3B}" destId="{35F9714B-BA68-4D41-9A7E-8D1CF919C96F}" srcOrd="4" destOrd="0" parTransId="{69BED4C3-C685-4AB3-B7A5-7EF9312DD558}" sibTransId="{B1E50A9F-2696-4CE2-B8D9-C4A355AAA474}"/>
    <dgm:cxn modelId="{7316C5D0-5AA4-41B2-AC70-B8ADF2FE80EF}" type="presOf" srcId="{2A39DA3C-A63F-4B01-A313-5BD8443D6F93}" destId="{90B08BA7-7D35-47D8-83DE-3BCD70F9C1BA}" srcOrd="1" destOrd="0" presId="urn:microsoft.com/office/officeart/2005/8/layout/orgChart1"/>
    <dgm:cxn modelId="{6B7E14D4-FA07-4AF5-B1D6-A02F753CCFD4}" type="presOf" srcId="{F5055E05-30AE-40B7-9AEB-E77832E21625}" destId="{1D6642A1-ADE7-4B8F-8B52-1CA9B1BB1E5F}" srcOrd="1" destOrd="0" presId="urn:microsoft.com/office/officeart/2005/8/layout/orgChart1"/>
    <dgm:cxn modelId="{369972D5-C4DA-496E-8F62-2365EBF7BD8F}" type="presOf" srcId="{0E83336B-14FD-4EF2-ACBA-04F405EFB4DE}" destId="{F99CEA90-E1CF-4626-8288-683C47D38D5D}" srcOrd="0" destOrd="0" presId="urn:microsoft.com/office/officeart/2005/8/layout/orgChart1"/>
    <dgm:cxn modelId="{E741E6D6-C1B1-4762-BFFF-DD41DA15FEED}" type="presOf" srcId="{FEF04378-C440-46E5-9849-51876AE55FA4}" destId="{6B0F797E-A58A-49B0-9FEA-615022A00FBD}" srcOrd="0" destOrd="0" presId="urn:microsoft.com/office/officeart/2005/8/layout/orgChart1"/>
    <dgm:cxn modelId="{608790D7-0239-4F2D-87E1-E9D7A2050F84}" type="presOf" srcId="{706CAA78-1438-49C5-A8FD-593C9E658F3B}" destId="{32D45644-D907-43A8-8BB7-E37E3C478CDD}" srcOrd="1" destOrd="0" presId="urn:microsoft.com/office/officeart/2005/8/layout/orgChart1"/>
    <dgm:cxn modelId="{5F90A2D8-4432-4A51-83CB-F1217C9F9452}" type="presOf" srcId="{7005CE7F-6308-45B9-B842-C65E94FE1380}" destId="{A30F3729-49E5-42D9-81F0-EA03E98CACA1}" srcOrd="0" destOrd="0" presId="urn:microsoft.com/office/officeart/2005/8/layout/orgChart1"/>
    <dgm:cxn modelId="{E8F37BDA-153E-4E53-84B1-29BC039FB938}" type="presOf" srcId="{19D8B480-145A-4F79-BF8B-EE79EF1BD901}" destId="{5AD31624-DB10-40FF-A837-32CBBA00575B}" srcOrd="0" destOrd="0" presId="urn:microsoft.com/office/officeart/2005/8/layout/orgChart1"/>
    <dgm:cxn modelId="{55E6E9DA-DD18-4670-B647-CD9C530C67BB}" type="presOf" srcId="{98FDCDB2-77B4-47B6-9AFD-286F1017F413}" destId="{067E06EC-7791-4593-9282-9BE5BA1F5E10}" srcOrd="1" destOrd="0" presId="urn:microsoft.com/office/officeart/2005/8/layout/orgChart1"/>
    <dgm:cxn modelId="{1D00D3DC-5CA3-4FB7-9332-CDF1627738C6}" srcId="{6FF308EF-35E5-4C38-AB37-7DB66B571EDE}" destId="{21BF14D3-2A8C-4E0E-9742-BEC328835209}" srcOrd="0" destOrd="0" parTransId="{0221AB56-2E58-44C4-84DD-50A76096AEAE}" sibTransId="{D8FC2A30-03F3-4239-9E6C-03D8DD8AB6FC}"/>
    <dgm:cxn modelId="{709170DF-E27B-46AB-AE79-8B16FF555B4A}" srcId="{0552FAF5-AB8A-4B7C-9C53-93B20111E167}" destId="{B575E727-A4D0-44CF-B87D-F57DD7BE7D38}" srcOrd="5" destOrd="0" parTransId="{A04FEEFF-487D-4B54-BD11-D6E2225A8744}" sibTransId="{DA2375E5-CC46-4A32-B736-9F0CAC9D8849}"/>
    <dgm:cxn modelId="{DBBD18E6-65D5-4047-BB17-FCCC27353472}" type="presOf" srcId="{FB2FFA8F-8092-4EDB-A32F-722D794BD2BD}" destId="{37073228-C863-414E-83DA-17CD86C656D9}" srcOrd="0" destOrd="0" presId="urn:microsoft.com/office/officeart/2005/8/layout/orgChart1"/>
    <dgm:cxn modelId="{F05152EE-9467-4E37-8F7B-21F1C150BBF5}" type="presOf" srcId="{B575E727-A4D0-44CF-B87D-F57DD7BE7D38}" destId="{9D02324E-B00E-47F2-B2AB-F354FB0AEE9F}" srcOrd="1" destOrd="0" presId="urn:microsoft.com/office/officeart/2005/8/layout/orgChart1"/>
    <dgm:cxn modelId="{E82C72F0-94CB-42AD-9369-506E6BCB215E}" type="presOf" srcId="{B0C2BE64-0D88-4B49-8488-A794196D83A8}" destId="{58CF3ADD-E64F-41A8-9523-28C104CE890C}" srcOrd="1" destOrd="0" presId="urn:microsoft.com/office/officeart/2005/8/layout/orgChart1"/>
    <dgm:cxn modelId="{D8AB0FF4-B832-492E-9806-51CC23A459BE}" type="presOf" srcId="{9E43443C-C933-4FE5-B75F-C54D3218BBB0}" destId="{90FBD11E-C11D-45EE-8DD1-E8B5C298A0DD}" srcOrd="0" destOrd="0" presId="urn:microsoft.com/office/officeart/2005/8/layout/orgChart1"/>
    <dgm:cxn modelId="{2B1F6EF4-A55C-4C27-9C0A-01559CC282F2}" type="presOf" srcId="{5CFE6D4C-C841-42F6-A77A-5337744EE9A6}" destId="{7AA0267A-F7D6-4AAB-AEAE-2F53D7413744}" srcOrd="1" destOrd="0" presId="urn:microsoft.com/office/officeart/2005/8/layout/orgChart1"/>
    <dgm:cxn modelId="{F4A2D4F4-2EFA-4875-B9F4-541DF044D503}" type="presOf" srcId="{0552FAF5-AB8A-4B7C-9C53-93B20111E167}" destId="{26F5DF63-8B58-468E-B708-E3E6C4344E52}" srcOrd="1" destOrd="0" presId="urn:microsoft.com/office/officeart/2005/8/layout/orgChart1"/>
    <dgm:cxn modelId="{1C8F26F8-3FCD-4B6E-9429-FA85B8F40470}" type="presOf" srcId="{A74A15EB-D56C-42D7-9608-590BBE0A089D}" destId="{53C7F574-1ABB-4B49-8F17-F6B6E0279E6F}" srcOrd="0" destOrd="0" presId="urn:microsoft.com/office/officeart/2005/8/layout/orgChart1"/>
    <dgm:cxn modelId="{EF724EFB-CB04-4C78-BE0F-0C9D358E248F}" type="presOf" srcId="{0221AB56-2E58-44C4-84DD-50A76096AEAE}" destId="{139912FF-96AC-4DE7-95F5-97D984C12C20}" srcOrd="0" destOrd="0" presId="urn:microsoft.com/office/officeart/2005/8/layout/orgChart1"/>
    <dgm:cxn modelId="{D24633FE-0224-4618-AA62-0487702C5824}" type="presOf" srcId="{68EEA72F-D7EA-4D8E-B402-DBBA2FD2CA90}" destId="{319B094B-F037-475E-8198-75F59CE4DD40}" srcOrd="0" destOrd="0" presId="urn:microsoft.com/office/officeart/2005/8/layout/orgChart1"/>
    <dgm:cxn modelId="{98378DB1-11A5-40C0-A4CE-1969F0D8941A}" type="presParOf" srcId="{D5E2CEAD-8B69-4979-A632-6A862DE190C3}" destId="{2E9E5449-EE33-4AE7-887F-7B6DA07424C4}" srcOrd="0" destOrd="0" presId="urn:microsoft.com/office/officeart/2005/8/layout/orgChart1"/>
    <dgm:cxn modelId="{0BAF3B3F-2692-4C7C-854C-39BE427D4C83}" type="presParOf" srcId="{2E9E5449-EE33-4AE7-887F-7B6DA07424C4}" destId="{267DDA58-E5BD-4FA7-B2B9-55C875BAEC11}" srcOrd="0" destOrd="0" presId="urn:microsoft.com/office/officeart/2005/8/layout/orgChart1"/>
    <dgm:cxn modelId="{738DE479-9B77-43FB-B555-6D8CCD691684}" type="presParOf" srcId="{267DDA58-E5BD-4FA7-B2B9-55C875BAEC11}" destId="{12CAF182-ADCC-4144-9AF8-2BDF6566FA15}" srcOrd="0" destOrd="0" presId="urn:microsoft.com/office/officeart/2005/8/layout/orgChart1"/>
    <dgm:cxn modelId="{A490DA44-F766-4611-8B3A-C6EDD0A8CF0F}" type="presParOf" srcId="{267DDA58-E5BD-4FA7-B2B9-55C875BAEC11}" destId="{067E06EC-7791-4593-9282-9BE5BA1F5E10}" srcOrd="1" destOrd="0" presId="urn:microsoft.com/office/officeart/2005/8/layout/orgChart1"/>
    <dgm:cxn modelId="{5C91B501-DA6D-448A-9B07-EFFDB846D86E}" type="presParOf" srcId="{2E9E5449-EE33-4AE7-887F-7B6DA07424C4}" destId="{EBF5438C-CF25-4C78-BA39-4CA2BBBAF54D}" srcOrd="1" destOrd="0" presId="urn:microsoft.com/office/officeart/2005/8/layout/orgChart1"/>
    <dgm:cxn modelId="{2E16D941-03FD-4419-85EA-7301DB916181}" type="presParOf" srcId="{EBF5438C-CF25-4C78-BA39-4CA2BBBAF54D}" destId="{0ACBBC76-C2A6-4F0B-A056-3A661A849C62}" srcOrd="0" destOrd="0" presId="urn:microsoft.com/office/officeart/2005/8/layout/orgChart1"/>
    <dgm:cxn modelId="{69D14EB7-4A00-4E3F-8412-D95257F0A047}" type="presParOf" srcId="{EBF5438C-CF25-4C78-BA39-4CA2BBBAF54D}" destId="{D4163640-DB76-4E43-AF1E-51D6507B5DF2}" srcOrd="1" destOrd="0" presId="urn:microsoft.com/office/officeart/2005/8/layout/orgChart1"/>
    <dgm:cxn modelId="{6A3E9466-6B60-48E4-8A34-71801C56E9A2}" type="presParOf" srcId="{D4163640-DB76-4E43-AF1E-51D6507B5DF2}" destId="{518BAC53-498B-45CD-B017-D7E91A65E9F4}" srcOrd="0" destOrd="0" presId="urn:microsoft.com/office/officeart/2005/8/layout/orgChart1"/>
    <dgm:cxn modelId="{2BF46E2C-76C5-411E-A04C-80EF51EBCDE4}" type="presParOf" srcId="{518BAC53-498B-45CD-B017-D7E91A65E9F4}" destId="{B5BA86F4-F985-491E-AF24-57187120785E}" srcOrd="0" destOrd="0" presId="urn:microsoft.com/office/officeart/2005/8/layout/orgChart1"/>
    <dgm:cxn modelId="{423F8932-92A6-4583-A70B-F569B6303EB4}" type="presParOf" srcId="{518BAC53-498B-45CD-B017-D7E91A65E9F4}" destId="{7AA0267A-F7D6-4AAB-AEAE-2F53D7413744}" srcOrd="1" destOrd="0" presId="urn:microsoft.com/office/officeart/2005/8/layout/orgChart1"/>
    <dgm:cxn modelId="{78205F5D-5944-4708-A7B9-66869ECBE962}" type="presParOf" srcId="{D4163640-DB76-4E43-AF1E-51D6507B5DF2}" destId="{D4360E32-9F68-41C2-8F8C-E6199F5A0935}" srcOrd="1" destOrd="0" presId="urn:microsoft.com/office/officeart/2005/8/layout/orgChart1"/>
    <dgm:cxn modelId="{DDE3D8F3-9F58-4D2B-8061-7D1C520CCE11}" type="presParOf" srcId="{D4163640-DB76-4E43-AF1E-51D6507B5DF2}" destId="{A0A5261B-11CB-4FD3-8A72-854ED8DE91A9}" srcOrd="2" destOrd="0" presId="urn:microsoft.com/office/officeart/2005/8/layout/orgChart1"/>
    <dgm:cxn modelId="{56F72D57-2486-48F4-9740-23760323B3AA}" type="presParOf" srcId="{EBF5438C-CF25-4C78-BA39-4CA2BBBAF54D}" destId="{C7DCB595-134F-40F9-8776-FBEC26F43D13}" srcOrd="2" destOrd="0" presId="urn:microsoft.com/office/officeart/2005/8/layout/orgChart1"/>
    <dgm:cxn modelId="{91CE4220-3721-4F6E-9F13-6E021D4DC934}" type="presParOf" srcId="{EBF5438C-CF25-4C78-BA39-4CA2BBBAF54D}" destId="{E037DE1B-05D7-44D2-9501-889216CBE3F1}" srcOrd="3" destOrd="0" presId="urn:microsoft.com/office/officeart/2005/8/layout/orgChart1"/>
    <dgm:cxn modelId="{919C04D8-800A-4F48-860F-17B4F2B68392}" type="presParOf" srcId="{E037DE1B-05D7-44D2-9501-889216CBE3F1}" destId="{2AB5BF59-F41B-42BF-B3FD-6B381A24DEE9}" srcOrd="0" destOrd="0" presId="urn:microsoft.com/office/officeart/2005/8/layout/orgChart1"/>
    <dgm:cxn modelId="{E1EDF289-095C-461C-9A62-DAAB7EC226DD}" type="presParOf" srcId="{2AB5BF59-F41B-42BF-B3FD-6B381A24DEE9}" destId="{F9CDA36C-0671-48F1-BD47-6BB5BE988BE3}" srcOrd="0" destOrd="0" presId="urn:microsoft.com/office/officeart/2005/8/layout/orgChart1"/>
    <dgm:cxn modelId="{DB7B64D7-5BD4-4A50-89F8-23EEC4892A6E}" type="presParOf" srcId="{2AB5BF59-F41B-42BF-B3FD-6B381A24DEE9}" destId="{32D45644-D907-43A8-8BB7-E37E3C478CDD}" srcOrd="1" destOrd="0" presId="urn:microsoft.com/office/officeart/2005/8/layout/orgChart1"/>
    <dgm:cxn modelId="{B7428327-A67D-4AF7-AAA4-51C1C333B2B3}" type="presParOf" srcId="{E037DE1B-05D7-44D2-9501-889216CBE3F1}" destId="{658E6D8F-52D4-4CB7-B181-FEACF00A05E5}" srcOrd="1" destOrd="0" presId="urn:microsoft.com/office/officeart/2005/8/layout/orgChart1"/>
    <dgm:cxn modelId="{F5CB1C9B-CD10-40C1-B2B1-EC47DBADBE24}" type="presParOf" srcId="{658E6D8F-52D4-4CB7-B181-FEACF00A05E5}" destId="{90FBD11E-C11D-45EE-8DD1-E8B5C298A0DD}" srcOrd="0" destOrd="0" presId="urn:microsoft.com/office/officeart/2005/8/layout/orgChart1"/>
    <dgm:cxn modelId="{361B6BAB-C574-4BDB-B65D-6CC8837CBE9E}" type="presParOf" srcId="{658E6D8F-52D4-4CB7-B181-FEACF00A05E5}" destId="{31A1CD92-7E65-4C8E-BECE-44BD607D0AE2}" srcOrd="1" destOrd="0" presId="urn:microsoft.com/office/officeart/2005/8/layout/orgChart1"/>
    <dgm:cxn modelId="{1DCF0EC1-69EE-4BE5-96FB-686A0D841DBD}" type="presParOf" srcId="{31A1CD92-7E65-4C8E-BECE-44BD607D0AE2}" destId="{B3E61970-966F-4324-A3F0-98C5F6ECD921}" srcOrd="0" destOrd="0" presId="urn:microsoft.com/office/officeart/2005/8/layout/orgChart1"/>
    <dgm:cxn modelId="{AFBF6EF2-BEEA-40B2-94C8-7737D39FBE86}" type="presParOf" srcId="{B3E61970-966F-4324-A3F0-98C5F6ECD921}" destId="{5BBC3BB3-26F0-4AB2-92E4-0941A872C24C}" srcOrd="0" destOrd="0" presId="urn:microsoft.com/office/officeart/2005/8/layout/orgChart1"/>
    <dgm:cxn modelId="{5E520FAA-1F29-4A09-8E6D-87D1D121D909}" type="presParOf" srcId="{B3E61970-966F-4324-A3F0-98C5F6ECD921}" destId="{2799B0D2-797B-44B1-A501-E7283FD6C11E}" srcOrd="1" destOrd="0" presId="urn:microsoft.com/office/officeart/2005/8/layout/orgChart1"/>
    <dgm:cxn modelId="{9875CCC1-E808-4773-AD8C-89FF2BEDFD17}" type="presParOf" srcId="{31A1CD92-7E65-4C8E-BECE-44BD607D0AE2}" destId="{B1248BEF-584D-4DAA-BB17-17BA28A61B15}" srcOrd="1" destOrd="0" presId="urn:microsoft.com/office/officeart/2005/8/layout/orgChart1"/>
    <dgm:cxn modelId="{B2F3EFD5-DA24-4D23-9EF7-1FFCCC8A4F4E}" type="presParOf" srcId="{B1248BEF-584D-4DAA-BB17-17BA28A61B15}" destId="{A30F3729-49E5-42D9-81F0-EA03E98CACA1}" srcOrd="0" destOrd="0" presId="urn:microsoft.com/office/officeart/2005/8/layout/orgChart1"/>
    <dgm:cxn modelId="{3BF6C424-A863-4C1C-AE27-CE1E97DF1990}" type="presParOf" srcId="{B1248BEF-584D-4DAA-BB17-17BA28A61B15}" destId="{2151CD8E-4B5E-41B5-8990-E9F56F76D084}" srcOrd="1" destOrd="0" presId="urn:microsoft.com/office/officeart/2005/8/layout/orgChart1"/>
    <dgm:cxn modelId="{6CEFCF6C-B709-47B0-90DC-CD3617BA029F}" type="presParOf" srcId="{2151CD8E-4B5E-41B5-8990-E9F56F76D084}" destId="{DC9B1F9A-5274-4575-BC48-0E3E7D66F302}" srcOrd="0" destOrd="0" presId="urn:microsoft.com/office/officeart/2005/8/layout/orgChart1"/>
    <dgm:cxn modelId="{3E2E02E0-2331-4712-87FB-6EF82FB19683}" type="presParOf" srcId="{DC9B1F9A-5274-4575-BC48-0E3E7D66F302}" destId="{1C897B19-A3D9-4208-A15A-0FB0E041B7F6}" srcOrd="0" destOrd="0" presId="urn:microsoft.com/office/officeart/2005/8/layout/orgChart1"/>
    <dgm:cxn modelId="{EE21E1E4-B40C-42AF-8FF1-9476DBA9C154}" type="presParOf" srcId="{DC9B1F9A-5274-4575-BC48-0E3E7D66F302}" destId="{B141923A-3B53-46F6-A360-925635DBD90D}" srcOrd="1" destOrd="0" presId="urn:microsoft.com/office/officeart/2005/8/layout/orgChart1"/>
    <dgm:cxn modelId="{E66F4557-7859-4C83-A1CF-AAA17DCE76C9}" type="presParOf" srcId="{2151CD8E-4B5E-41B5-8990-E9F56F76D084}" destId="{EA29C8A0-7B3E-4A46-ADEC-E34177CCD225}" srcOrd="1" destOrd="0" presId="urn:microsoft.com/office/officeart/2005/8/layout/orgChart1"/>
    <dgm:cxn modelId="{78259CAC-242B-4FAF-B1A1-8F804871D7BD}" type="presParOf" srcId="{2151CD8E-4B5E-41B5-8990-E9F56F76D084}" destId="{74A0148E-B1E9-4552-B3B3-A0706461A309}" srcOrd="2" destOrd="0" presId="urn:microsoft.com/office/officeart/2005/8/layout/orgChart1"/>
    <dgm:cxn modelId="{C40F9AC6-702F-41F4-87CD-64D8C56B8992}" type="presParOf" srcId="{B1248BEF-584D-4DAA-BB17-17BA28A61B15}" destId="{7BDA227F-F1F3-413A-B387-E390B641FE38}" srcOrd="2" destOrd="0" presId="urn:microsoft.com/office/officeart/2005/8/layout/orgChart1"/>
    <dgm:cxn modelId="{1550BD6F-C8F3-414C-85CC-65197A99EDF6}" type="presParOf" srcId="{B1248BEF-584D-4DAA-BB17-17BA28A61B15}" destId="{ADCA9F04-72C0-4B48-A3EF-985CCEF4F983}" srcOrd="3" destOrd="0" presId="urn:microsoft.com/office/officeart/2005/8/layout/orgChart1"/>
    <dgm:cxn modelId="{7F8D62C9-DA9A-4069-AB04-1ADD2E527885}" type="presParOf" srcId="{ADCA9F04-72C0-4B48-A3EF-985CCEF4F983}" destId="{CD5A20B4-89E8-4145-BB63-DF62FBC46899}" srcOrd="0" destOrd="0" presId="urn:microsoft.com/office/officeart/2005/8/layout/orgChart1"/>
    <dgm:cxn modelId="{0FF65832-26A9-47C1-94E1-DC2C51BFA009}" type="presParOf" srcId="{CD5A20B4-89E8-4145-BB63-DF62FBC46899}" destId="{76548E61-5508-41AE-A08A-50550AEA3103}" srcOrd="0" destOrd="0" presId="urn:microsoft.com/office/officeart/2005/8/layout/orgChart1"/>
    <dgm:cxn modelId="{75E3CA84-6A09-4138-823A-B1CE22A079DD}" type="presParOf" srcId="{CD5A20B4-89E8-4145-BB63-DF62FBC46899}" destId="{3EFFA08C-775D-41ED-8B37-07B77BA77A87}" srcOrd="1" destOrd="0" presId="urn:microsoft.com/office/officeart/2005/8/layout/orgChart1"/>
    <dgm:cxn modelId="{318A0169-696B-421C-92E4-5F47E377F3FA}" type="presParOf" srcId="{ADCA9F04-72C0-4B48-A3EF-985CCEF4F983}" destId="{99BF897F-C2A0-44C7-A110-170BAE69C055}" srcOrd="1" destOrd="0" presId="urn:microsoft.com/office/officeart/2005/8/layout/orgChart1"/>
    <dgm:cxn modelId="{4505CABD-0C22-40ED-A712-445A07F5D963}" type="presParOf" srcId="{ADCA9F04-72C0-4B48-A3EF-985CCEF4F983}" destId="{82829D6F-BADE-4504-BCFD-F272BB0BACBC}" srcOrd="2" destOrd="0" presId="urn:microsoft.com/office/officeart/2005/8/layout/orgChart1"/>
    <dgm:cxn modelId="{3E242A04-909C-4133-8832-E1CB76773F71}" type="presParOf" srcId="{B1248BEF-584D-4DAA-BB17-17BA28A61B15}" destId="{1D15967B-68B7-4758-9725-7C5818F25270}" srcOrd="4" destOrd="0" presId="urn:microsoft.com/office/officeart/2005/8/layout/orgChart1"/>
    <dgm:cxn modelId="{441BE913-889A-4A8E-978C-4B314377EDD5}" type="presParOf" srcId="{B1248BEF-584D-4DAA-BB17-17BA28A61B15}" destId="{11015FEB-48E1-4114-8423-5F0604104192}" srcOrd="5" destOrd="0" presId="urn:microsoft.com/office/officeart/2005/8/layout/orgChart1"/>
    <dgm:cxn modelId="{FA022436-4A27-452E-B883-4AD6E16CEBB3}" type="presParOf" srcId="{11015FEB-48E1-4114-8423-5F0604104192}" destId="{B783747B-B61A-4AEC-BEC0-C9D7C7FB32D0}" srcOrd="0" destOrd="0" presId="urn:microsoft.com/office/officeart/2005/8/layout/orgChart1"/>
    <dgm:cxn modelId="{C3859F70-533B-4B29-991A-B31744324F42}" type="presParOf" srcId="{B783747B-B61A-4AEC-BEC0-C9D7C7FB32D0}" destId="{3A0A4A15-D5E5-4876-9557-AD73868F3763}" srcOrd="0" destOrd="0" presId="urn:microsoft.com/office/officeart/2005/8/layout/orgChart1"/>
    <dgm:cxn modelId="{E3F43DCB-46A5-42B8-B7AB-46144402965F}" type="presParOf" srcId="{B783747B-B61A-4AEC-BEC0-C9D7C7FB32D0}" destId="{90B08BA7-7D35-47D8-83DE-3BCD70F9C1BA}" srcOrd="1" destOrd="0" presId="urn:microsoft.com/office/officeart/2005/8/layout/orgChart1"/>
    <dgm:cxn modelId="{2D5E49E5-CE39-4116-9433-5BC41F63E5E1}" type="presParOf" srcId="{11015FEB-48E1-4114-8423-5F0604104192}" destId="{B40BCA41-A676-4621-915F-B012E00E49D0}" srcOrd="1" destOrd="0" presId="urn:microsoft.com/office/officeart/2005/8/layout/orgChart1"/>
    <dgm:cxn modelId="{2C727BE7-E57C-4B03-AA3C-8145B1CDDD17}" type="presParOf" srcId="{11015FEB-48E1-4114-8423-5F0604104192}" destId="{B77980F1-CE24-43AF-9883-8DD20D543111}" srcOrd="2" destOrd="0" presId="urn:microsoft.com/office/officeart/2005/8/layout/orgChart1"/>
    <dgm:cxn modelId="{24B24089-8D9E-415B-8346-E1EC129847E2}" type="presParOf" srcId="{B1248BEF-584D-4DAA-BB17-17BA28A61B15}" destId="{B2B57DCD-1B7A-4007-8855-1D7E98ED5843}" srcOrd="6" destOrd="0" presId="urn:microsoft.com/office/officeart/2005/8/layout/orgChart1"/>
    <dgm:cxn modelId="{D75DA25E-A8AE-40B1-9652-9B6CFBA2BA16}" type="presParOf" srcId="{B1248BEF-584D-4DAA-BB17-17BA28A61B15}" destId="{736EFE8A-698C-4106-8ACE-9DCC75BC3491}" srcOrd="7" destOrd="0" presId="urn:microsoft.com/office/officeart/2005/8/layout/orgChart1"/>
    <dgm:cxn modelId="{EC743B24-4A1D-44CF-A295-F7AE9BA15C4D}" type="presParOf" srcId="{736EFE8A-698C-4106-8ACE-9DCC75BC3491}" destId="{586C3DC4-9796-4716-9EB4-718CE166A500}" srcOrd="0" destOrd="0" presId="urn:microsoft.com/office/officeart/2005/8/layout/orgChart1"/>
    <dgm:cxn modelId="{5C13DD69-E60F-47EA-AAF9-55FBE79B4F4A}" type="presParOf" srcId="{586C3DC4-9796-4716-9EB4-718CE166A500}" destId="{BF589AA1-1AD5-49C7-B49D-74A39E27D561}" srcOrd="0" destOrd="0" presId="urn:microsoft.com/office/officeart/2005/8/layout/orgChart1"/>
    <dgm:cxn modelId="{1894BD30-DE48-40C9-915A-FCC85BE0C9B5}" type="presParOf" srcId="{586C3DC4-9796-4716-9EB4-718CE166A500}" destId="{902DC769-ECC6-43B0-8D40-287C57B8A60A}" srcOrd="1" destOrd="0" presId="urn:microsoft.com/office/officeart/2005/8/layout/orgChart1"/>
    <dgm:cxn modelId="{DC8AA178-6B34-4A06-BB7B-1F68D9BA4953}" type="presParOf" srcId="{736EFE8A-698C-4106-8ACE-9DCC75BC3491}" destId="{C7BC3883-4940-4C8F-B0D1-9AD0808A75C5}" srcOrd="1" destOrd="0" presId="urn:microsoft.com/office/officeart/2005/8/layout/orgChart1"/>
    <dgm:cxn modelId="{4418E810-482D-4C84-AB9F-E87A14621399}" type="presParOf" srcId="{736EFE8A-698C-4106-8ACE-9DCC75BC3491}" destId="{10284000-2943-4B20-BB27-475444E02E7B}" srcOrd="2" destOrd="0" presId="urn:microsoft.com/office/officeart/2005/8/layout/orgChart1"/>
    <dgm:cxn modelId="{ED6684D9-1445-471C-AB09-EA73A0300CA2}" type="presParOf" srcId="{31A1CD92-7E65-4C8E-BECE-44BD607D0AE2}" destId="{CD53109B-DA9C-4D32-8535-00D00508308A}" srcOrd="2" destOrd="0" presId="urn:microsoft.com/office/officeart/2005/8/layout/orgChart1"/>
    <dgm:cxn modelId="{3D63EA17-86ED-40AF-B317-3A4F9C9589C6}" type="presParOf" srcId="{658E6D8F-52D4-4CB7-B181-FEACF00A05E5}" destId="{B176769B-9052-4E98-A92E-5A0ECB7CB8D0}" srcOrd="2" destOrd="0" presId="urn:microsoft.com/office/officeart/2005/8/layout/orgChart1"/>
    <dgm:cxn modelId="{461A648B-340E-4C08-AE16-611B97B1DFE3}" type="presParOf" srcId="{658E6D8F-52D4-4CB7-B181-FEACF00A05E5}" destId="{07B1E79D-4C96-451F-84CA-D6D64D2F8A17}" srcOrd="3" destOrd="0" presId="urn:microsoft.com/office/officeart/2005/8/layout/orgChart1"/>
    <dgm:cxn modelId="{5D13B341-342B-45BC-B6B1-4FF2D36E610B}" type="presParOf" srcId="{07B1E79D-4C96-451F-84CA-D6D64D2F8A17}" destId="{5FAA534B-1E52-411C-8205-72D62715A21B}" srcOrd="0" destOrd="0" presId="urn:microsoft.com/office/officeart/2005/8/layout/orgChart1"/>
    <dgm:cxn modelId="{E0E1CCCB-B780-4779-956B-CC30659D005F}" type="presParOf" srcId="{5FAA534B-1E52-411C-8205-72D62715A21B}" destId="{B4A197DF-33B8-44FC-8DD4-F8C205BF2653}" srcOrd="0" destOrd="0" presId="urn:microsoft.com/office/officeart/2005/8/layout/orgChart1"/>
    <dgm:cxn modelId="{5920F12D-ADFF-43C9-AD91-AAFB21F50118}" type="presParOf" srcId="{5FAA534B-1E52-411C-8205-72D62715A21B}" destId="{58CF3ADD-E64F-41A8-9523-28C104CE890C}" srcOrd="1" destOrd="0" presId="urn:microsoft.com/office/officeart/2005/8/layout/orgChart1"/>
    <dgm:cxn modelId="{F4BF4DB0-7AB5-42D6-A28F-B45AEE0415E8}" type="presParOf" srcId="{07B1E79D-4C96-451F-84CA-D6D64D2F8A17}" destId="{C8B44220-4128-4C3E-A202-D172B41DC406}" srcOrd="1" destOrd="0" presId="urn:microsoft.com/office/officeart/2005/8/layout/orgChart1"/>
    <dgm:cxn modelId="{EB89AE35-9487-4F01-BD11-24789B9D0162}" type="presParOf" srcId="{07B1E79D-4C96-451F-84CA-D6D64D2F8A17}" destId="{D9354F4C-99C8-47C8-AFA3-4ED7EFF46B48}" srcOrd="2" destOrd="0" presId="urn:microsoft.com/office/officeart/2005/8/layout/orgChart1"/>
    <dgm:cxn modelId="{69726DBE-042B-4E03-84EF-5E3BB5B67093}" type="presParOf" srcId="{658E6D8F-52D4-4CB7-B181-FEACF00A05E5}" destId="{53C7F574-1ABB-4B49-8F17-F6B6E0279E6F}" srcOrd="4" destOrd="0" presId="urn:microsoft.com/office/officeart/2005/8/layout/orgChart1"/>
    <dgm:cxn modelId="{B0FBF6C1-F4D0-4017-A279-69ECACF86FEA}" type="presParOf" srcId="{658E6D8F-52D4-4CB7-B181-FEACF00A05E5}" destId="{2AC26359-15E7-4EB6-A285-39584B43B0F1}" srcOrd="5" destOrd="0" presId="urn:microsoft.com/office/officeart/2005/8/layout/orgChart1"/>
    <dgm:cxn modelId="{C1AE5AD3-063D-4ED7-BF7E-4F6F21BD08C3}" type="presParOf" srcId="{2AC26359-15E7-4EB6-A285-39584B43B0F1}" destId="{72D7982A-1BBA-4AA5-A84C-03952FBB8C27}" srcOrd="0" destOrd="0" presId="urn:microsoft.com/office/officeart/2005/8/layout/orgChart1"/>
    <dgm:cxn modelId="{EB3F230F-BEAA-4DE7-8674-9252465E1040}" type="presParOf" srcId="{72D7982A-1BBA-4AA5-A84C-03952FBB8C27}" destId="{78D85630-1ACE-4A09-8384-70103C8FC8EA}" srcOrd="0" destOrd="0" presId="urn:microsoft.com/office/officeart/2005/8/layout/orgChart1"/>
    <dgm:cxn modelId="{860F3EB3-935A-4F96-A602-FEABB1EB6C03}" type="presParOf" srcId="{72D7982A-1BBA-4AA5-A84C-03952FBB8C27}" destId="{715D522B-DD24-4B60-97B8-497C27440F59}" srcOrd="1" destOrd="0" presId="urn:microsoft.com/office/officeart/2005/8/layout/orgChart1"/>
    <dgm:cxn modelId="{71DC9C84-7CB7-4471-824B-05658C7BCFE2}" type="presParOf" srcId="{2AC26359-15E7-4EB6-A285-39584B43B0F1}" destId="{EC488747-A045-4C97-A1A0-52418E7C6782}" srcOrd="1" destOrd="0" presId="urn:microsoft.com/office/officeart/2005/8/layout/orgChart1"/>
    <dgm:cxn modelId="{E8DFA0E2-7D95-4F0C-A322-2C65D26F36F2}" type="presParOf" srcId="{EC488747-A045-4C97-A1A0-52418E7C6782}" destId="{BCA432C5-59EF-43F1-8D07-0E260737BF42}" srcOrd="0" destOrd="0" presId="urn:microsoft.com/office/officeart/2005/8/layout/orgChart1"/>
    <dgm:cxn modelId="{9A9B8AE1-1344-435A-B336-44C86CC94BF4}" type="presParOf" srcId="{EC488747-A045-4C97-A1A0-52418E7C6782}" destId="{C3421CEF-E299-4398-BDB3-48057B1536D0}" srcOrd="1" destOrd="0" presId="urn:microsoft.com/office/officeart/2005/8/layout/orgChart1"/>
    <dgm:cxn modelId="{B8ADE332-D789-44D7-8FA0-089837503D9E}" type="presParOf" srcId="{C3421CEF-E299-4398-BDB3-48057B1536D0}" destId="{E62A5420-2557-480E-B8F7-CBE07E2B7076}" srcOrd="0" destOrd="0" presId="urn:microsoft.com/office/officeart/2005/8/layout/orgChart1"/>
    <dgm:cxn modelId="{00D85036-FC89-4D2B-A99A-0E10D96E00D5}" type="presParOf" srcId="{E62A5420-2557-480E-B8F7-CBE07E2B7076}" destId="{272EB678-B767-4086-8E31-6C35ACAE8944}" srcOrd="0" destOrd="0" presId="urn:microsoft.com/office/officeart/2005/8/layout/orgChart1"/>
    <dgm:cxn modelId="{0F222BF2-C342-4E05-ADE2-CAF64F4EE021}" type="presParOf" srcId="{E62A5420-2557-480E-B8F7-CBE07E2B7076}" destId="{5567EEB2-E719-4740-A494-2DCA087FB59E}" srcOrd="1" destOrd="0" presId="urn:microsoft.com/office/officeart/2005/8/layout/orgChart1"/>
    <dgm:cxn modelId="{E4563E12-D2D2-46C2-B686-149D1234D7BE}" type="presParOf" srcId="{C3421CEF-E299-4398-BDB3-48057B1536D0}" destId="{84E35A84-05C3-47CF-8853-9364C727229A}" srcOrd="1" destOrd="0" presId="urn:microsoft.com/office/officeart/2005/8/layout/orgChart1"/>
    <dgm:cxn modelId="{C2F7FA63-2146-43BB-9599-6A953CFE9A27}" type="presParOf" srcId="{C3421CEF-E299-4398-BDB3-48057B1536D0}" destId="{BFD49B9A-CFBF-4F37-8C44-5786FDF32130}" srcOrd="2" destOrd="0" presId="urn:microsoft.com/office/officeart/2005/8/layout/orgChart1"/>
    <dgm:cxn modelId="{B3EDB755-20AE-4839-A296-1CEEBE2C045A}" type="presParOf" srcId="{EC488747-A045-4C97-A1A0-52418E7C6782}" destId="{319B094B-F037-475E-8198-75F59CE4DD40}" srcOrd="2" destOrd="0" presId="urn:microsoft.com/office/officeart/2005/8/layout/orgChart1"/>
    <dgm:cxn modelId="{96F8AF39-3690-49C7-8032-3686384D890E}" type="presParOf" srcId="{EC488747-A045-4C97-A1A0-52418E7C6782}" destId="{07AD9254-986A-45F9-AA1B-7036D26B0D0E}" srcOrd="3" destOrd="0" presId="urn:microsoft.com/office/officeart/2005/8/layout/orgChart1"/>
    <dgm:cxn modelId="{2E84BFCD-A7FC-4F36-A5D8-638A85BE798A}" type="presParOf" srcId="{07AD9254-986A-45F9-AA1B-7036D26B0D0E}" destId="{8EE0B321-CD36-4771-9BCC-664DC06B4833}" srcOrd="0" destOrd="0" presId="urn:microsoft.com/office/officeart/2005/8/layout/orgChart1"/>
    <dgm:cxn modelId="{890CCD10-D986-4B63-86B7-D89E4FBFA45A}" type="presParOf" srcId="{8EE0B321-CD36-4771-9BCC-664DC06B4833}" destId="{C63BC396-72B1-40B3-9F9C-251626015EEF}" srcOrd="0" destOrd="0" presId="urn:microsoft.com/office/officeart/2005/8/layout/orgChart1"/>
    <dgm:cxn modelId="{CB9DEBEB-9AE4-4D57-9F27-699B27D737C1}" type="presParOf" srcId="{8EE0B321-CD36-4771-9BCC-664DC06B4833}" destId="{888A682E-B035-44E1-9DAA-1A61ACA8AB00}" srcOrd="1" destOrd="0" presId="urn:microsoft.com/office/officeart/2005/8/layout/orgChart1"/>
    <dgm:cxn modelId="{558C30AA-8B6A-4589-BD07-EDA6A1FD1948}" type="presParOf" srcId="{07AD9254-986A-45F9-AA1B-7036D26B0D0E}" destId="{322D1C8D-3ED5-46A3-AF86-1B68A1FB8F8B}" srcOrd="1" destOrd="0" presId="urn:microsoft.com/office/officeart/2005/8/layout/orgChart1"/>
    <dgm:cxn modelId="{BC8070AE-5FDA-429F-A427-CD76B37114B5}" type="presParOf" srcId="{07AD9254-986A-45F9-AA1B-7036D26B0D0E}" destId="{7DF40BAC-0826-401E-B419-41DB40E3613B}" srcOrd="2" destOrd="0" presId="urn:microsoft.com/office/officeart/2005/8/layout/orgChart1"/>
    <dgm:cxn modelId="{9238137C-D6C3-4054-82D3-B7D822203BD3}" type="presParOf" srcId="{EC488747-A045-4C97-A1A0-52418E7C6782}" destId="{D83358F0-91A4-4931-9EDF-33FB4BEA7B1E}" srcOrd="4" destOrd="0" presId="urn:microsoft.com/office/officeart/2005/8/layout/orgChart1"/>
    <dgm:cxn modelId="{4356C74E-C4B0-427D-8955-AF99160A1514}" type="presParOf" srcId="{EC488747-A045-4C97-A1A0-52418E7C6782}" destId="{3157DD48-57B5-4307-AB7C-3E496942C5C0}" srcOrd="5" destOrd="0" presId="urn:microsoft.com/office/officeart/2005/8/layout/orgChart1"/>
    <dgm:cxn modelId="{212B703D-11C8-4AB0-B852-33FA06BC6A74}" type="presParOf" srcId="{3157DD48-57B5-4307-AB7C-3E496942C5C0}" destId="{F00C7309-2A89-4F28-AAC8-BB25534F83ED}" srcOrd="0" destOrd="0" presId="urn:microsoft.com/office/officeart/2005/8/layout/orgChart1"/>
    <dgm:cxn modelId="{DF9B0AA8-5401-4D1E-8A7C-5E1454CA3720}" type="presParOf" srcId="{F00C7309-2A89-4F28-AAC8-BB25534F83ED}" destId="{848B8318-B43F-4EAF-BB76-2C9C454B009B}" srcOrd="0" destOrd="0" presId="urn:microsoft.com/office/officeart/2005/8/layout/orgChart1"/>
    <dgm:cxn modelId="{6D7028AA-3263-4067-8CDD-111738D497BD}" type="presParOf" srcId="{F00C7309-2A89-4F28-AAC8-BB25534F83ED}" destId="{1D6642A1-ADE7-4B8F-8B52-1CA9B1BB1E5F}" srcOrd="1" destOrd="0" presId="urn:microsoft.com/office/officeart/2005/8/layout/orgChart1"/>
    <dgm:cxn modelId="{07778510-2C96-42A9-9E20-33F2E69B355B}" type="presParOf" srcId="{3157DD48-57B5-4307-AB7C-3E496942C5C0}" destId="{82712A91-28E1-43C9-9E78-07375284130B}" srcOrd="1" destOrd="0" presId="urn:microsoft.com/office/officeart/2005/8/layout/orgChart1"/>
    <dgm:cxn modelId="{44F26EF2-EDAA-4783-84D3-024865165097}" type="presParOf" srcId="{3157DD48-57B5-4307-AB7C-3E496942C5C0}" destId="{05950535-9706-462B-9198-C886144BD45B}" srcOrd="2" destOrd="0" presId="urn:microsoft.com/office/officeart/2005/8/layout/orgChart1"/>
    <dgm:cxn modelId="{6CA089A9-0A96-4221-9A0A-41146BE60C15}" type="presParOf" srcId="{EC488747-A045-4C97-A1A0-52418E7C6782}" destId="{E9D519CF-2FCB-4CF0-A93B-D6F04F258D3D}" srcOrd="6" destOrd="0" presId="urn:microsoft.com/office/officeart/2005/8/layout/orgChart1"/>
    <dgm:cxn modelId="{8C283091-90BC-4BDE-9382-60B2212D1DF1}" type="presParOf" srcId="{EC488747-A045-4C97-A1A0-52418E7C6782}" destId="{D0EA3A59-175B-4069-B72C-34927562F289}" srcOrd="7" destOrd="0" presId="urn:microsoft.com/office/officeart/2005/8/layout/orgChart1"/>
    <dgm:cxn modelId="{37C8FEBC-EA6E-4A1F-AA35-8C6630E059A9}" type="presParOf" srcId="{D0EA3A59-175B-4069-B72C-34927562F289}" destId="{68D4B926-8BAE-4FD3-AD0B-61AAAE1C9B74}" srcOrd="0" destOrd="0" presId="urn:microsoft.com/office/officeart/2005/8/layout/orgChart1"/>
    <dgm:cxn modelId="{9752E47C-06E6-4149-930D-DB8873EB6A03}" type="presParOf" srcId="{68D4B926-8BAE-4FD3-AD0B-61AAAE1C9B74}" destId="{45D09BEF-9792-43EE-876E-EBD16F92DEEE}" srcOrd="0" destOrd="0" presId="urn:microsoft.com/office/officeart/2005/8/layout/orgChart1"/>
    <dgm:cxn modelId="{AFFCE90F-6F47-449D-B770-7B00788E8B8B}" type="presParOf" srcId="{68D4B926-8BAE-4FD3-AD0B-61AAAE1C9B74}" destId="{905EC1E2-21A3-40B8-8D1E-EE6174F6CB99}" srcOrd="1" destOrd="0" presId="urn:microsoft.com/office/officeart/2005/8/layout/orgChart1"/>
    <dgm:cxn modelId="{799DBC19-3BC1-4CB3-A784-F00B601FF43B}" type="presParOf" srcId="{D0EA3A59-175B-4069-B72C-34927562F289}" destId="{1B8B9231-8205-498E-8102-FF3C936FA9E1}" srcOrd="1" destOrd="0" presId="urn:microsoft.com/office/officeart/2005/8/layout/orgChart1"/>
    <dgm:cxn modelId="{C203BFB2-96A0-49C4-A2E4-8A778030E4CB}" type="presParOf" srcId="{D0EA3A59-175B-4069-B72C-34927562F289}" destId="{07022A8A-AEF3-4F13-A097-3C606B3BA02A}" srcOrd="2" destOrd="0" presId="urn:microsoft.com/office/officeart/2005/8/layout/orgChart1"/>
    <dgm:cxn modelId="{5C19C5CC-DDEC-4513-AC98-45B79E6F66AD}" type="presParOf" srcId="{EC488747-A045-4C97-A1A0-52418E7C6782}" destId="{47522CFF-BE9E-46E8-8F0C-D359EFB207C3}" srcOrd="8" destOrd="0" presId="urn:microsoft.com/office/officeart/2005/8/layout/orgChart1"/>
    <dgm:cxn modelId="{F058E800-6F22-4799-A579-D94117CA18AF}" type="presParOf" srcId="{EC488747-A045-4C97-A1A0-52418E7C6782}" destId="{01B3E90B-3DAE-492F-A1B1-6D86B85B2AB1}" srcOrd="9" destOrd="0" presId="urn:microsoft.com/office/officeart/2005/8/layout/orgChart1"/>
    <dgm:cxn modelId="{C7580B1C-C115-4CF9-AD21-BC31C1211AB4}" type="presParOf" srcId="{01B3E90B-3DAE-492F-A1B1-6D86B85B2AB1}" destId="{E53AC916-AA05-42DB-982A-9DE972D97683}" srcOrd="0" destOrd="0" presId="urn:microsoft.com/office/officeart/2005/8/layout/orgChart1"/>
    <dgm:cxn modelId="{6CDD2ACE-2816-4309-B5F5-82441CC06CC5}" type="presParOf" srcId="{E53AC916-AA05-42DB-982A-9DE972D97683}" destId="{BF402F94-DA84-452E-8D65-7F30EC8387CA}" srcOrd="0" destOrd="0" presId="urn:microsoft.com/office/officeart/2005/8/layout/orgChart1"/>
    <dgm:cxn modelId="{AE90F625-0EA4-4CC9-A9FA-B6C8E7FEF339}" type="presParOf" srcId="{E53AC916-AA05-42DB-982A-9DE972D97683}" destId="{2E2BFDA0-8404-4C7F-9C84-CDB1AC204560}" srcOrd="1" destOrd="0" presId="urn:microsoft.com/office/officeart/2005/8/layout/orgChart1"/>
    <dgm:cxn modelId="{B0D86238-0C47-4B09-A7CB-77FD570F2B9C}" type="presParOf" srcId="{01B3E90B-3DAE-492F-A1B1-6D86B85B2AB1}" destId="{D0EB2164-E895-4FEF-B01B-0A86B3F846EF}" srcOrd="1" destOrd="0" presId="urn:microsoft.com/office/officeart/2005/8/layout/orgChart1"/>
    <dgm:cxn modelId="{3CB3AFDB-9D97-48D2-84A8-42A82B0B7BC3}" type="presParOf" srcId="{01B3E90B-3DAE-492F-A1B1-6D86B85B2AB1}" destId="{F2E95EA8-305F-43DA-9232-4FB5D9FD45BD}" srcOrd="2" destOrd="0" presId="urn:microsoft.com/office/officeart/2005/8/layout/orgChart1"/>
    <dgm:cxn modelId="{1C99F8F0-AEFB-400B-A955-BD3B9011585C}" type="presParOf" srcId="{EC488747-A045-4C97-A1A0-52418E7C6782}" destId="{489E925B-10F8-4DB0-AC18-C38F782087BB}" srcOrd="10" destOrd="0" presId="urn:microsoft.com/office/officeart/2005/8/layout/orgChart1"/>
    <dgm:cxn modelId="{E4879619-B1CC-4033-A105-1D34D73CB7B3}" type="presParOf" srcId="{EC488747-A045-4C97-A1A0-52418E7C6782}" destId="{29037D5B-C19A-48D9-9F87-7F428FE07EEE}" srcOrd="11" destOrd="0" presId="urn:microsoft.com/office/officeart/2005/8/layout/orgChart1"/>
    <dgm:cxn modelId="{9961F15C-7A01-43E7-833B-3918D430DEA2}" type="presParOf" srcId="{29037D5B-C19A-48D9-9F87-7F428FE07EEE}" destId="{4B522D20-CADF-46D2-AF55-BD4FD558D305}" srcOrd="0" destOrd="0" presId="urn:microsoft.com/office/officeart/2005/8/layout/orgChart1"/>
    <dgm:cxn modelId="{66055E19-E498-4B97-994F-A9A364897F65}" type="presParOf" srcId="{4B522D20-CADF-46D2-AF55-BD4FD558D305}" destId="{020D841D-6580-4B80-A4EF-65DF3E78DBD2}" srcOrd="0" destOrd="0" presId="urn:microsoft.com/office/officeart/2005/8/layout/orgChart1"/>
    <dgm:cxn modelId="{FA4F6855-E420-42C1-8B32-9F8CFAB756C6}" type="presParOf" srcId="{4B522D20-CADF-46D2-AF55-BD4FD558D305}" destId="{1C666C4A-46C9-4776-8CF9-BBC38E9C8988}" srcOrd="1" destOrd="0" presId="urn:microsoft.com/office/officeart/2005/8/layout/orgChart1"/>
    <dgm:cxn modelId="{53583DA4-4B77-4DCE-A227-E15D6FCEF401}" type="presParOf" srcId="{29037D5B-C19A-48D9-9F87-7F428FE07EEE}" destId="{8A69011F-CDD5-4DE3-9840-0BF7C7A493F2}" srcOrd="1" destOrd="0" presId="urn:microsoft.com/office/officeart/2005/8/layout/orgChart1"/>
    <dgm:cxn modelId="{7A39F1C6-0B4B-4486-90F5-72D7E2999962}" type="presParOf" srcId="{29037D5B-C19A-48D9-9F87-7F428FE07EEE}" destId="{DF0147CA-BA1A-43BC-9557-B5D404A2D253}" srcOrd="2" destOrd="0" presId="urn:microsoft.com/office/officeart/2005/8/layout/orgChart1"/>
    <dgm:cxn modelId="{DC0DF3CD-06AA-4C1D-B943-74B637BEA167}" type="presParOf" srcId="{EC488747-A045-4C97-A1A0-52418E7C6782}" destId="{BC4F9DCB-CAB4-44A6-B8BC-AEA15B2EA81B}" srcOrd="12" destOrd="0" presId="urn:microsoft.com/office/officeart/2005/8/layout/orgChart1"/>
    <dgm:cxn modelId="{AC1330E3-C9C4-46D9-959A-E4EC7E112098}" type="presParOf" srcId="{EC488747-A045-4C97-A1A0-52418E7C6782}" destId="{3F3E5895-F78A-4E4C-8B88-B6415C4E678B}" srcOrd="13" destOrd="0" presId="urn:microsoft.com/office/officeart/2005/8/layout/orgChart1"/>
    <dgm:cxn modelId="{D5077D35-0574-4E05-A9EE-BDE2E328F38F}" type="presParOf" srcId="{3F3E5895-F78A-4E4C-8B88-B6415C4E678B}" destId="{D9A16C97-5F4F-4A11-9E63-1CC7975D7EEA}" srcOrd="0" destOrd="0" presId="urn:microsoft.com/office/officeart/2005/8/layout/orgChart1"/>
    <dgm:cxn modelId="{4B547441-1846-4D48-88A5-06F87F00C823}" type="presParOf" srcId="{D9A16C97-5F4F-4A11-9E63-1CC7975D7EEA}" destId="{D73C0104-1BD6-4C88-8775-F424BD8509F9}" srcOrd="0" destOrd="0" presId="urn:microsoft.com/office/officeart/2005/8/layout/orgChart1"/>
    <dgm:cxn modelId="{B9F31D16-6F73-4AD2-8226-983A7B4F6DDB}" type="presParOf" srcId="{D9A16C97-5F4F-4A11-9E63-1CC7975D7EEA}" destId="{E97C8E25-1E3D-43FA-8EC0-8026AE30D1B7}" srcOrd="1" destOrd="0" presId="urn:microsoft.com/office/officeart/2005/8/layout/orgChart1"/>
    <dgm:cxn modelId="{77D29785-2163-4BB9-A643-E6DBCDC966C4}" type="presParOf" srcId="{3F3E5895-F78A-4E4C-8B88-B6415C4E678B}" destId="{83C07793-D3B5-4244-AA08-A69093EC01E9}" srcOrd="1" destOrd="0" presId="urn:microsoft.com/office/officeart/2005/8/layout/orgChart1"/>
    <dgm:cxn modelId="{9A0E3017-8F75-483D-B8BD-062932A37C82}" type="presParOf" srcId="{3F3E5895-F78A-4E4C-8B88-B6415C4E678B}" destId="{15536149-9F4B-48D5-9FF9-1E854D0BB583}" srcOrd="2" destOrd="0" presId="urn:microsoft.com/office/officeart/2005/8/layout/orgChart1"/>
    <dgm:cxn modelId="{DDAA7ADC-0F5F-45EC-A262-90436B7A2967}" type="presParOf" srcId="{2AC26359-15E7-4EB6-A285-39584B43B0F1}" destId="{7BFCF857-45BD-4CF6-818D-E88D52F99CDE}" srcOrd="2" destOrd="0" presId="urn:microsoft.com/office/officeart/2005/8/layout/orgChart1"/>
    <dgm:cxn modelId="{BF30B96A-74D2-45AA-8EB4-23F66E46442B}" type="presParOf" srcId="{658E6D8F-52D4-4CB7-B181-FEACF00A05E5}" destId="{48EBD5DF-1385-4C83-9056-7788D1A3D490}" srcOrd="6" destOrd="0" presId="urn:microsoft.com/office/officeart/2005/8/layout/orgChart1"/>
    <dgm:cxn modelId="{D641A726-43D3-47EA-A041-784E2AFB47A8}" type="presParOf" srcId="{658E6D8F-52D4-4CB7-B181-FEACF00A05E5}" destId="{1A783893-AF6E-4411-BBCA-7FBC515D47C4}" srcOrd="7" destOrd="0" presId="urn:microsoft.com/office/officeart/2005/8/layout/orgChart1"/>
    <dgm:cxn modelId="{9614A3A7-F259-4A93-BB34-B2A176DD8ADD}" type="presParOf" srcId="{1A783893-AF6E-4411-BBCA-7FBC515D47C4}" destId="{F4E36315-73DC-4D9B-B584-4706490D0A4E}" srcOrd="0" destOrd="0" presId="urn:microsoft.com/office/officeart/2005/8/layout/orgChart1"/>
    <dgm:cxn modelId="{71E5B095-255F-404D-B241-54DA78AB5058}" type="presParOf" srcId="{F4E36315-73DC-4D9B-B584-4706490D0A4E}" destId="{94EED99C-CFBA-4D5D-91FC-5AEA1540BC0E}" srcOrd="0" destOrd="0" presId="urn:microsoft.com/office/officeart/2005/8/layout/orgChart1"/>
    <dgm:cxn modelId="{9C69772F-FD6A-424E-8A9F-0FD21E16C67A}" type="presParOf" srcId="{F4E36315-73DC-4D9B-B584-4706490D0A4E}" destId="{D9AC679F-278C-4B2F-BAE5-A84C4C0B6D43}" srcOrd="1" destOrd="0" presId="urn:microsoft.com/office/officeart/2005/8/layout/orgChart1"/>
    <dgm:cxn modelId="{656E4A36-CDE9-40B9-AC10-1F0CAF478DA0}" type="presParOf" srcId="{1A783893-AF6E-4411-BBCA-7FBC515D47C4}" destId="{35B23A55-921A-4342-864D-1DDB0E660EB9}" srcOrd="1" destOrd="0" presId="urn:microsoft.com/office/officeart/2005/8/layout/orgChart1"/>
    <dgm:cxn modelId="{61BDD676-72B7-4A96-818B-C3DB1FD17DE4}" type="presParOf" srcId="{1A783893-AF6E-4411-BBCA-7FBC515D47C4}" destId="{B227670A-CF0F-40AD-9189-052FD5808B3C}" srcOrd="2" destOrd="0" presId="urn:microsoft.com/office/officeart/2005/8/layout/orgChart1"/>
    <dgm:cxn modelId="{D0A16D3E-4971-4CD1-926C-F4C320442870}" type="presParOf" srcId="{658E6D8F-52D4-4CB7-B181-FEACF00A05E5}" destId="{208542A7-B085-4424-B22E-514DBE4A6AD9}" srcOrd="8" destOrd="0" presId="urn:microsoft.com/office/officeart/2005/8/layout/orgChart1"/>
    <dgm:cxn modelId="{5ECF2688-8E97-4B1B-99D7-5B998822A7B2}" type="presParOf" srcId="{658E6D8F-52D4-4CB7-B181-FEACF00A05E5}" destId="{F15F1BF8-A767-4C51-B538-2E26ECE9E0F5}" srcOrd="9" destOrd="0" presId="urn:microsoft.com/office/officeart/2005/8/layout/orgChart1"/>
    <dgm:cxn modelId="{4BC0242C-4B81-48EF-A19C-7C53FA601121}" type="presParOf" srcId="{F15F1BF8-A767-4C51-B538-2E26ECE9E0F5}" destId="{07429B84-9805-426D-8AE6-D14E93E78269}" srcOrd="0" destOrd="0" presId="urn:microsoft.com/office/officeart/2005/8/layout/orgChart1"/>
    <dgm:cxn modelId="{760F6B98-3E69-42B7-9A37-721305B25855}" type="presParOf" srcId="{07429B84-9805-426D-8AE6-D14E93E78269}" destId="{C996B751-6417-47DA-A9A8-67622721BF14}" srcOrd="0" destOrd="0" presId="urn:microsoft.com/office/officeart/2005/8/layout/orgChart1"/>
    <dgm:cxn modelId="{9970770E-FDDB-4402-AF84-7C415B60539C}" type="presParOf" srcId="{07429B84-9805-426D-8AE6-D14E93E78269}" destId="{70E06C0C-DF6F-4DEC-BACF-6998A81A3099}" srcOrd="1" destOrd="0" presId="urn:microsoft.com/office/officeart/2005/8/layout/orgChart1"/>
    <dgm:cxn modelId="{95D8D06E-E746-4481-816A-8EACA87666D1}" type="presParOf" srcId="{F15F1BF8-A767-4C51-B538-2E26ECE9E0F5}" destId="{10BF275E-8837-4AD6-B0D9-63F6968B366E}" srcOrd="1" destOrd="0" presId="urn:microsoft.com/office/officeart/2005/8/layout/orgChart1"/>
    <dgm:cxn modelId="{0D1D87BA-FEC6-48E5-9973-8F1062F6423A}" type="presParOf" srcId="{F15F1BF8-A767-4C51-B538-2E26ECE9E0F5}" destId="{D06F8FFC-F213-4942-84EF-67DA1B398C9D}" srcOrd="2" destOrd="0" presId="urn:microsoft.com/office/officeart/2005/8/layout/orgChart1"/>
    <dgm:cxn modelId="{4C101D10-00B5-4415-91B5-0FCF8BB3C25D}" type="presParOf" srcId="{E037DE1B-05D7-44D2-9501-889216CBE3F1}" destId="{F366E795-0FF9-4C92-98FD-A44D246A6716}" srcOrd="2" destOrd="0" presId="urn:microsoft.com/office/officeart/2005/8/layout/orgChart1"/>
    <dgm:cxn modelId="{EE79B38B-9198-4306-A5D1-FA8B9E48629D}" type="presParOf" srcId="{EBF5438C-CF25-4C78-BA39-4CA2BBBAF54D}" destId="{6603D700-0459-41DB-935C-CB1435A5D598}" srcOrd="4" destOrd="0" presId="urn:microsoft.com/office/officeart/2005/8/layout/orgChart1"/>
    <dgm:cxn modelId="{F62B04A5-92CE-4073-B693-99CB21CD8C04}" type="presParOf" srcId="{EBF5438C-CF25-4C78-BA39-4CA2BBBAF54D}" destId="{2EF48B98-9CE2-4D8B-ABB9-ACC0758D6586}" srcOrd="5" destOrd="0" presId="urn:microsoft.com/office/officeart/2005/8/layout/orgChart1"/>
    <dgm:cxn modelId="{E73F3C9A-F0FA-4D30-8639-D0DB5787E19F}" type="presParOf" srcId="{2EF48B98-9CE2-4D8B-ABB9-ACC0758D6586}" destId="{A2ACBB95-133B-43C1-94B1-9FDDFC4A24BB}" srcOrd="0" destOrd="0" presId="urn:microsoft.com/office/officeart/2005/8/layout/orgChart1"/>
    <dgm:cxn modelId="{C65AD1B8-AA49-4085-8A45-3D52526F5381}" type="presParOf" srcId="{A2ACBB95-133B-43C1-94B1-9FDDFC4A24BB}" destId="{5619BFE5-F0DC-4BAF-B4E2-F6215E0B7D6B}" srcOrd="0" destOrd="0" presId="urn:microsoft.com/office/officeart/2005/8/layout/orgChart1"/>
    <dgm:cxn modelId="{5DEBF001-C782-4143-9BE0-E3680172BED5}" type="presParOf" srcId="{A2ACBB95-133B-43C1-94B1-9FDDFC4A24BB}" destId="{26F5DF63-8B58-468E-B708-E3E6C4344E52}" srcOrd="1" destOrd="0" presId="urn:microsoft.com/office/officeart/2005/8/layout/orgChart1"/>
    <dgm:cxn modelId="{A434F896-292A-4465-9FA8-2AA5F75FEE7F}" type="presParOf" srcId="{2EF48B98-9CE2-4D8B-ABB9-ACC0758D6586}" destId="{89E10521-35C8-4BD6-BC8B-43CC84109613}" srcOrd="1" destOrd="0" presId="urn:microsoft.com/office/officeart/2005/8/layout/orgChart1"/>
    <dgm:cxn modelId="{DE602666-5916-4579-8E47-8EFC7E62065B}" type="presParOf" srcId="{89E10521-35C8-4BD6-BC8B-43CC84109613}" destId="{5AD31624-DB10-40FF-A837-32CBBA00575B}" srcOrd="0" destOrd="0" presId="urn:microsoft.com/office/officeart/2005/8/layout/orgChart1"/>
    <dgm:cxn modelId="{09FF5B28-008A-4141-B337-E1B7E5A99847}" type="presParOf" srcId="{89E10521-35C8-4BD6-BC8B-43CC84109613}" destId="{CB77002B-8977-4B84-9956-73CC6CAB17D7}" srcOrd="1" destOrd="0" presId="urn:microsoft.com/office/officeart/2005/8/layout/orgChart1"/>
    <dgm:cxn modelId="{4DC9BE74-34CC-4B99-9C58-81D78F23F55A}" type="presParOf" srcId="{CB77002B-8977-4B84-9956-73CC6CAB17D7}" destId="{07328510-CF20-4B96-B69C-C7D0A140ADD9}" srcOrd="0" destOrd="0" presId="urn:microsoft.com/office/officeart/2005/8/layout/orgChart1"/>
    <dgm:cxn modelId="{84698AE9-F85A-4EF1-A810-46056156DD65}" type="presParOf" srcId="{07328510-CF20-4B96-B69C-C7D0A140ADD9}" destId="{6B0F797E-A58A-49B0-9FEA-615022A00FBD}" srcOrd="0" destOrd="0" presId="urn:microsoft.com/office/officeart/2005/8/layout/orgChart1"/>
    <dgm:cxn modelId="{020D2977-F82D-40A8-B083-BBF94F65619E}" type="presParOf" srcId="{07328510-CF20-4B96-B69C-C7D0A140ADD9}" destId="{08990772-FF9D-42E5-BE1D-8CCF64DF226E}" srcOrd="1" destOrd="0" presId="urn:microsoft.com/office/officeart/2005/8/layout/orgChart1"/>
    <dgm:cxn modelId="{54A23EB5-0FF2-4BEC-A0FF-542A45DA845E}" type="presParOf" srcId="{CB77002B-8977-4B84-9956-73CC6CAB17D7}" destId="{FCC73E2A-AC78-4E5D-9C19-88B3C0D4D7B6}" srcOrd="1" destOrd="0" presId="urn:microsoft.com/office/officeart/2005/8/layout/orgChart1"/>
    <dgm:cxn modelId="{1C0ACE37-D2D6-4E56-874D-79A5A6505244}" type="presParOf" srcId="{CB77002B-8977-4B84-9956-73CC6CAB17D7}" destId="{EE83D525-F4AF-48C8-9A22-4CB79561CEF9}" srcOrd="2" destOrd="0" presId="urn:microsoft.com/office/officeart/2005/8/layout/orgChart1"/>
    <dgm:cxn modelId="{8729B282-C0C3-4D3F-ACC5-9EFEC1631797}" type="presParOf" srcId="{89E10521-35C8-4BD6-BC8B-43CC84109613}" destId="{72E0093C-1C9A-4B1B-8727-297A0B4BC50D}" srcOrd="2" destOrd="0" presId="urn:microsoft.com/office/officeart/2005/8/layout/orgChart1"/>
    <dgm:cxn modelId="{098BAB85-8FF4-4CFC-B155-7D3BD50A2DB8}" type="presParOf" srcId="{89E10521-35C8-4BD6-BC8B-43CC84109613}" destId="{A3619458-5ABF-47F9-AFF0-A9E8F6267944}" srcOrd="3" destOrd="0" presId="urn:microsoft.com/office/officeart/2005/8/layout/orgChart1"/>
    <dgm:cxn modelId="{09D40E94-2FFC-4FA9-911D-C1FE49872742}" type="presParOf" srcId="{A3619458-5ABF-47F9-AFF0-A9E8F6267944}" destId="{EEB6B194-652B-43BA-8E1A-A718EC2E0BD0}" srcOrd="0" destOrd="0" presId="urn:microsoft.com/office/officeart/2005/8/layout/orgChart1"/>
    <dgm:cxn modelId="{9CA2AD84-8FC4-4A1B-B9B0-29DC8BC1293C}" type="presParOf" srcId="{EEB6B194-652B-43BA-8E1A-A718EC2E0BD0}" destId="{095663ED-A240-4414-94BC-573A3C6501F3}" srcOrd="0" destOrd="0" presId="urn:microsoft.com/office/officeart/2005/8/layout/orgChart1"/>
    <dgm:cxn modelId="{724DBB9C-996C-4238-ADE7-99E9CE5D21E9}" type="presParOf" srcId="{EEB6B194-652B-43BA-8E1A-A718EC2E0BD0}" destId="{B703E002-6E38-433D-A528-6C81E84F6971}" srcOrd="1" destOrd="0" presId="urn:microsoft.com/office/officeart/2005/8/layout/orgChart1"/>
    <dgm:cxn modelId="{D2F5710C-BFB1-40FA-B839-B221BF131298}" type="presParOf" srcId="{A3619458-5ABF-47F9-AFF0-A9E8F6267944}" destId="{D6F8DD11-8AA8-4A67-8E86-849B68A53D64}" srcOrd="1" destOrd="0" presId="urn:microsoft.com/office/officeart/2005/8/layout/orgChart1"/>
    <dgm:cxn modelId="{FB38B073-C114-40C9-ABC0-B025D46C2802}" type="presParOf" srcId="{A3619458-5ABF-47F9-AFF0-A9E8F6267944}" destId="{3C7BC489-468E-4061-9C7A-BECB763C75E5}" srcOrd="2" destOrd="0" presId="urn:microsoft.com/office/officeart/2005/8/layout/orgChart1"/>
    <dgm:cxn modelId="{C041F2DC-996A-45F9-87BF-1D9E6BE33E1B}" type="presParOf" srcId="{89E10521-35C8-4BD6-BC8B-43CC84109613}" destId="{ADA9FEB9-2232-4DB7-A1BC-8161ED7B4DEE}" srcOrd="4" destOrd="0" presId="urn:microsoft.com/office/officeart/2005/8/layout/orgChart1"/>
    <dgm:cxn modelId="{B5BEAFB1-E437-4154-9CE6-3292F56B4CE7}" type="presParOf" srcId="{89E10521-35C8-4BD6-BC8B-43CC84109613}" destId="{546EA367-A037-4B0D-9CDF-01262FBA2B27}" srcOrd="5" destOrd="0" presId="urn:microsoft.com/office/officeart/2005/8/layout/orgChart1"/>
    <dgm:cxn modelId="{BEDE6215-65F3-4384-8646-A22EAB598B39}" type="presParOf" srcId="{546EA367-A037-4B0D-9CDF-01262FBA2B27}" destId="{6ACFA8A7-4433-43C6-83F4-925080E59602}" srcOrd="0" destOrd="0" presId="urn:microsoft.com/office/officeart/2005/8/layout/orgChart1"/>
    <dgm:cxn modelId="{5B4AEF26-389A-4170-85A8-F23A2879E1AC}" type="presParOf" srcId="{6ACFA8A7-4433-43C6-83F4-925080E59602}" destId="{F99CEA90-E1CF-4626-8288-683C47D38D5D}" srcOrd="0" destOrd="0" presId="urn:microsoft.com/office/officeart/2005/8/layout/orgChart1"/>
    <dgm:cxn modelId="{E9C97BF9-1D9F-439F-A5F9-364336FDD0BB}" type="presParOf" srcId="{6ACFA8A7-4433-43C6-83F4-925080E59602}" destId="{60F4466A-7F44-4191-93B0-60346795BC3D}" srcOrd="1" destOrd="0" presId="urn:microsoft.com/office/officeart/2005/8/layout/orgChart1"/>
    <dgm:cxn modelId="{3C2ED53B-5216-4609-B411-F182DD67F369}" type="presParOf" srcId="{546EA367-A037-4B0D-9CDF-01262FBA2B27}" destId="{649BC299-3BC4-4CD0-90CC-089B0C3227BC}" srcOrd="1" destOrd="0" presId="urn:microsoft.com/office/officeart/2005/8/layout/orgChart1"/>
    <dgm:cxn modelId="{A6E9F36D-31EC-4057-BC7A-E406D5B73B32}" type="presParOf" srcId="{546EA367-A037-4B0D-9CDF-01262FBA2B27}" destId="{6815E5BA-F026-4344-9380-C9EBBCF4EF58}" srcOrd="2" destOrd="0" presId="urn:microsoft.com/office/officeart/2005/8/layout/orgChart1"/>
    <dgm:cxn modelId="{CC7B0AF5-4E42-42F4-A7AD-99520B32A1E0}" type="presParOf" srcId="{89E10521-35C8-4BD6-BC8B-43CC84109613}" destId="{2368B012-B448-4552-A293-4F9745E68871}" srcOrd="6" destOrd="0" presId="urn:microsoft.com/office/officeart/2005/8/layout/orgChart1"/>
    <dgm:cxn modelId="{4D13466F-750E-47FE-A548-B8270234B9DF}" type="presParOf" srcId="{89E10521-35C8-4BD6-BC8B-43CC84109613}" destId="{ABBBE90D-700E-4C80-9DEA-27D26EF23EE7}" srcOrd="7" destOrd="0" presId="urn:microsoft.com/office/officeart/2005/8/layout/orgChart1"/>
    <dgm:cxn modelId="{D3927048-72E5-4839-8F52-58F3066753F7}" type="presParOf" srcId="{ABBBE90D-700E-4C80-9DEA-27D26EF23EE7}" destId="{1CF73A4F-D4E1-4DC9-8B50-B5F6FACFF496}" srcOrd="0" destOrd="0" presId="urn:microsoft.com/office/officeart/2005/8/layout/orgChart1"/>
    <dgm:cxn modelId="{B9349BB6-1959-4B63-8514-3E73DE8A27D0}" type="presParOf" srcId="{1CF73A4F-D4E1-4DC9-8B50-B5F6FACFF496}" destId="{37073228-C863-414E-83DA-17CD86C656D9}" srcOrd="0" destOrd="0" presId="urn:microsoft.com/office/officeart/2005/8/layout/orgChart1"/>
    <dgm:cxn modelId="{D2B70088-436F-43C8-BBF6-7F4C41CB275B}" type="presParOf" srcId="{1CF73A4F-D4E1-4DC9-8B50-B5F6FACFF496}" destId="{0A5A0F77-83CE-4F9D-8C7A-F0D328474295}" srcOrd="1" destOrd="0" presId="urn:microsoft.com/office/officeart/2005/8/layout/orgChart1"/>
    <dgm:cxn modelId="{21F3C15F-078F-4180-B63B-50831307B271}" type="presParOf" srcId="{ABBBE90D-700E-4C80-9DEA-27D26EF23EE7}" destId="{C131DF44-F694-449A-9D43-3F9126FBAE34}" srcOrd="1" destOrd="0" presId="urn:microsoft.com/office/officeart/2005/8/layout/orgChart1"/>
    <dgm:cxn modelId="{6F785051-C77B-4352-A026-99E50BC62967}" type="presParOf" srcId="{ABBBE90D-700E-4C80-9DEA-27D26EF23EE7}" destId="{7BC924F3-E81B-4C65-8143-7A1820970E81}" srcOrd="2" destOrd="0" presId="urn:microsoft.com/office/officeart/2005/8/layout/orgChart1"/>
    <dgm:cxn modelId="{26A44983-0692-485A-9742-9F69786D8131}" type="presParOf" srcId="{89E10521-35C8-4BD6-BC8B-43CC84109613}" destId="{CAAD381E-2402-41F5-94DD-9BBBC93F8DB6}" srcOrd="8" destOrd="0" presId="urn:microsoft.com/office/officeart/2005/8/layout/orgChart1"/>
    <dgm:cxn modelId="{880BABA1-6171-4168-94C2-AEB0B2F82481}" type="presParOf" srcId="{89E10521-35C8-4BD6-BC8B-43CC84109613}" destId="{04615995-7384-4BAD-9103-5C8BE035CF9B}" srcOrd="9" destOrd="0" presId="urn:microsoft.com/office/officeart/2005/8/layout/orgChart1"/>
    <dgm:cxn modelId="{140ED0D0-6C08-41DF-9408-DD29C59B1C0E}" type="presParOf" srcId="{04615995-7384-4BAD-9103-5C8BE035CF9B}" destId="{CCEB0C0F-B2BC-4FB9-945F-9D4EEFC50EF3}" srcOrd="0" destOrd="0" presId="urn:microsoft.com/office/officeart/2005/8/layout/orgChart1"/>
    <dgm:cxn modelId="{427FB207-1738-4B6C-8573-27E8768CC99C}" type="presParOf" srcId="{CCEB0C0F-B2BC-4FB9-945F-9D4EEFC50EF3}" destId="{4A51826B-CDE2-4BC2-9C2D-F8576F8C647C}" srcOrd="0" destOrd="0" presId="urn:microsoft.com/office/officeart/2005/8/layout/orgChart1"/>
    <dgm:cxn modelId="{BD9F6E20-DAC6-4C8A-9293-402633B6537C}" type="presParOf" srcId="{CCEB0C0F-B2BC-4FB9-945F-9D4EEFC50EF3}" destId="{338F566D-DF26-4419-AFA1-76DC84A8A495}" srcOrd="1" destOrd="0" presId="urn:microsoft.com/office/officeart/2005/8/layout/orgChart1"/>
    <dgm:cxn modelId="{0AB6DC7C-7A39-4BC6-BB08-CA30FE3DB3F9}" type="presParOf" srcId="{04615995-7384-4BAD-9103-5C8BE035CF9B}" destId="{F8379733-24AF-4C5A-981E-73CFFB3A2DD1}" srcOrd="1" destOrd="0" presId="urn:microsoft.com/office/officeart/2005/8/layout/orgChart1"/>
    <dgm:cxn modelId="{D37DC40B-9D64-4F41-B9B3-9A47C9B2791D}" type="presParOf" srcId="{04615995-7384-4BAD-9103-5C8BE035CF9B}" destId="{FF5F1EF2-A295-4A14-BB65-E6D895910F2B}" srcOrd="2" destOrd="0" presId="urn:microsoft.com/office/officeart/2005/8/layout/orgChart1"/>
    <dgm:cxn modelId="{CB1D8E50-1CA6-4D95-99F1-A771912D3AE0}" type="presParOf" srcId="{89E10521-35C8-4BD6-BC8B-43CC84109613}" destId="{8DE65AF7-742B-43D2-95F6-A17EBEEAFE99}" srcOrd="10" destOrd="0" presId="urn:microsoft.com/office/officeart/2005/8/layout/orgChart1"/>
    <dgm:cxn modelId="{E7B4EC8D-4AD8-40D1-B5F7-A8714067C3C5}" type="presParOf" srcId="{89E10521-35C8-4BD6-BC8B-43CC84109613}" destId="{3C0AF6E8-AE6D-488E-8E0C-7E28F8056227}" srcOrd="11" destOrd="0" presId="urn:microsoft.com/office/officeart/2005/8/layout/orgChart1"/>
    <dgm:cxn modelId="{9208267E-0DF2-444C-AE8B-3FC79866B170}" type="presParOf" srcId="{3C0AF6E8-AE6D-488E-8E0C-7E28F8056227}" destId="{05D7B943-437B-4214-8556-8FCDC9C864B4}" srcOrd="0" destOrd="0" presId="urn:microsoft.com/office/officeart/2005/8/layout/orgChart1"/>
    <dgm:cxn modelId="{09C39520-07D7-4A22-99C5-A7F1AD2B8F5A}" type="presParOf" srcId="{05D7B943-437B-4214-8556-8FCDC9C864B4}" destId="{995370AC-996C-4FA7-B219-CB869555CA74}" srcOrd="0" destOrd="0" presId="urn:microsoft.com/office/officeart/2005/8/layout/orgChart1"/>
    <dgm:cxn modelId="{5B6486C2-AA70-4E36-AB30-AEBB0468F017}" type="presParOf" srcId="{05D7B943-437B-4214-8556-8FCDC9C864B4}" destId="{9D02324E-B00E-47F2-B2AB-F354FB0AEE9F}" srcOrd="1" destOrd="0" presId="urn:microsoft.com/office/officeart/2005/8/layout/orgChart1"/>
    <dgm:cxn modelId="{6BAD5FA2-A3BF-487C-B94B-82CDCB8EA55D}" type="presParOf" srcId="{3C0AF6E8-AE6D-488E-8E0C-7E28F8056227}" destId="{4FF40841-6C97-4877-B50B-D5ABE403379C}" srcOrd="1" destOrd="0" presId="urn:microsoft.com/office/officeart/2005/8/layout/orgChart1"/>
    <dgm:cxn modelId="{40E29042-7C58-4346-AC00-033F02192DC5}" type="presParOf" srcId="{3C0AF6E8-AE6D-488E-8E0C-7E28F8056227}" destId="{09877375-65FB-4491-9DE5-252D1A1D5450}" srcOrd="2" destOrd="0" presId="urn:microsoft.com/office/officeart/2005/8/layout/orgChart1"/>
    <dgm:cxn modelId="{02CA2F2F-B7E9-4DA8-B0B1-32F41559D641}" type="presParOf" srcId="{2EF48B98-9CE2-4D8B-ABB9-ACC0758D6586}" destId="{99207CA6-70A1-4B94-BE52-9A81BE68634B}" srcOrd="2" destOrd="0" presId="urn:microsoft.com/office/officeart/2005/8/layout/orgChart1"/>
    <dgm:cxn modelId="{A1F9E557-D2CB-498E-A8B1-52EA7831DACD}" type="presParOf" srcId="{EBF5438C-CF25-4C78-BA39-4CA2BBBAF54D}" destId="{6A35A749-B417-4E72-A954-28FF104C4799}" srcOrd="6" destOrd="0" presId="urn:microsoft.com/office/officeart/2005/8/layout/orgChart1"/>
    <dgm:cxn modelId="{E12B15C4-8720-4B1A-898B-A403AE70D4E9}" type="presParOf" srcId="{EBF5438C-CF25-4C78-BA39-4CA2BBBAF54D}" destId="{A19BE84F-478D-4472-BCE9-B76E573B32C1}" srcOrd="7" destOrd="0" presId="urn:microsoft.com/office/officeart/2005/8/layout/orgChart1"/>
    <dgm:cxn modelId="{689E55FE-B774-458F-88FD-9B38FD6798E9}" type="presParOf" srcId="{A19BE84F-478D-4472-BCE9-B76E573B32C1}" destId="{80012904-7E86-4B1F-9409-D0FB5F3C93F6}" srcOrd="0" destOrd="0" presId="urn:microsoft.com/office/officeart/2005/8/layout/orgChart1"/>
    <dgm:cxn modelId="{3CEB6BD8-DCE9-4C79-BAB1-F4476738F917}" type="presParOf" srcId="{80012904-7E86-4B1F-9409-D0FB5F3C93F6}" destId="{D9964069-E2D5-4685-BA46-155F34A184E1}" srcOrd="0" destOrd="0" presId="urn:microsoft.com/office/officeart/2005/8/layout/orgChart1"/>
    <dgm:cxn modelId="{9E853373-5495-4CA9-9ADB-CE5053E17FC0}" type="presParOf" srcId="{80012904-7E86-4B1F-9409-D0FB5F3C93F6}" destId="{CDA42DB3-9ABC-4636-AF53-CF7C04D1BB93}" srcOrd="1" destOrd="0" presId="urn:microsoft.com/office/officeart/2005/8/layout/orgChart1"/>
    <dgm:cxn modelId="{8F7BF3C2-1C44-4C50-840E-CCCD05718F88}" type="presParOf" srcId="{A19BE84F-478D-4472-BCE9-B76E573B32C1}" destId="{11695C4A-77A6-4400-8774-9A769A59356C}" srcOrd="1" destOrd="0" presId="urn:microsoft.com/office/officeart/2005/8/layout/orgChart1"/>
    <dgm:cxn modelId="{07392567-A92E-4684-81F7-A88CAD10A587}" type="presParOf" srcId="{11695C4A-77A6-4400-8774-9A769A59356C}" destId="{139912FF-96AC-4DE7-95F5-97D984C12C20}" srcOrd="0" destOrd="0" presId="urn:microsoft.com/office/officeart/2005/8/layout/orgChart1"/>
    <dgm:cxn modelId="{A46315C8-C956-4250-8EA6-F494A276D699}" type="presParOf" srcId="{11695C4A-77A6-4400-8774-9A769A59356C}" destId="{FE010BAF-AAA6-4874-A46A-8D36EBE14E06}" srcOrd="1" destOrd="0" presId="urn:microsoft.com/office/officeart/2005/8/layout/orgChart1"/>
    <dgm:cxn modelId="{43FF475E-5B6C-4A57-AC9E-54D2D10113A9}" type="presParOf" srcId="{FE010BAF-AAA6-4874-A46A-8D36EBE14E06}" destId="{CC51F9A9-6AF2-47FA-90E0-4AD5486CB672}" srcOrd="0" destOrd="0" presId="urn:microsoft.com/office/officeart/2005/8/layout/orgChart1"/>
    <dgm:cxn modelId="{FFDBE47E-D4ED-4837-A946-36EB12695554}" type="presParOf" srcId="{CC51F9A9-6AF2-47FA-90E0-4AD5486CB672}" destId="{3EF1E938-EFA8-42DD-8E53-A6AF5184E76D}" srcOrd="0" destOrd="0" presId="urn:microsoft.com/office/officeart/2005/8/layout/orgChart1"/>
    <dgm:cxn modelId="{58C2928B-6ED4-495D-97E1-1EB6B2E593B8}" type="presParOf" srcId="{CC51F9A9-6AF2-47FA-90E0-4AD5486CB672}" destId="{EA9D78BB-88A5-4D18-ACCD-33975FEEE2E7}" srcOrd="1" destOrd="0" presId="urn:microsoft.com/office/officeart/2005/8/layout/orgChart1"/>
    <dgm:cxn modelId="{4D232239-B81A-4F22-9AEC-ED6D813E3D5C}" type="presParOf" srcId="{FE010BAF-AAA6-4874-A46A-8D36EBE14E06}" destId="{49654BD5-7471-4733-91FE-E614C3D97882}" srcOrd="1" destOrd="0" presId="urn:microsoft.com/office/officeart/2005/8/layout/orgChart1"/>
    <dgm:cxn modelId="{F0688971-C26A-4EDD-9428-39B00ABB86F9}" type="presParOf" srcId="{FE010BAF-AAA6-4874-A46A-8D36EBE14E06}" destId="{645BC261-53A0-4D41-96E3-AADF680D7658}" srcOrd="2" destOrd="0" presId="urn:microsoft.com/office/officeart/2005/8/layout/orgChart1"/>
    <dgm:cxn modelId="{3F60ADE0-D334-4F34-A08E-F66A07C284C1}" type="presParOf" srcId="{11695C4A-77A6-4400-8774-9A769A59356C}" destId="{AEA54D49-538A-4975-A4EC-CB647B44BF5A}" srcOrd="2" destOrd="0" presId="urn:microsoft.com/office/officeart/2005/8/layout/orgChart1"/>
    <dgm:cxn modelId="{E86AA925-26D8-4A47-86DF-31F15769F3CB}" type="presParOf" srcId="{11695C4A-77A6-4400-8774-9A769A59356C}" destId="{37D148A1-7063-4675-AC5A-856B36B5A5ED}" srcOrd="3" destOrd="0" presId="urn:microsoft.com/office/officeart/2005/8/layout/orgChart1"/>
    <dgm:cxn modelId="{031DD52F-6C68-49AF-97C9-C27CED60212F}" type="presParOf" srcId="{37D148A1-7063-4675-AC5A-856B36B5A5ED}" destId="{AB5BE486-60CA-4CCD-9C6E-03AC0786764F}" srcOrd="0" destOrd="0" presId="urn:microsoft.com/office/officeart/2005/8/layout/orgChart1"/>
    <dgm:cxn modelId="{F0B23F2E-53E3-43ED-B3B6-E2FBBDEADDE5}" type="presParOf" srcId="{AB5BE486-60CA-4CCD-9C6E-03AC0786764F}" destId="{B856FDF3-83C7-47A8-8F46-79F27282A00A}" srcOrd="0" destOrd="0" presId="urn:microsoft.com/office/officeart/2005/8/layout/orgChart1"/>
    <dgm:cxn modelId="{B7653E3A-ACE2-4B08-B218-91499274DD66}" type="presParOf" srcId="{AB5BE486-60CA-4CCD-9C6E-03AC0786764F}" destId="{B14B21D6-0AEA-4DE6-A2A0-991F82072561}" srcOrd="1" destOrd="0" presId="urn:microsoft.com/office/officeart/2005/8/layout/orgChart1"/>
    <dgm:cxn modelId="{6DA02D74-03E5-4F70-9BA8-4111751C7D3F}" type="presParOf" srcId="{37D148A1-7063-4675-AC5A-856B36B5A5ED}" destId="{AE0AC444-181C-48FB-A36D-21F199E86E12}" srcOrd="1" destOrd="0" presId="urn:microsoft.com/office/officeart/2005/8/layout/orgChart1"/>
    <dgm:cxn modelId="{254251EE-753D-4527-BAB7-2E6659F06D7C}" type="presParOf" srcId="{37D148A1-7063-4675-AC5A-856B36B5A5ED}" destId="{9A474B2F-E222-4C38-87DA-A2A9FB4F168A}" srcOrd="2" destOrd="0" presId="urn:microsoft.com/office/officeart/2005/8/layout/orgChart1"/>
    <dgm:cxn modelId="{49177DAE-9D88-4346-8E96-1D328CF94947}" type="presParOf" srcId="{11695C4A-77A6-4400-8774-9A769A59356C}" destId="{E7DDF612-4C54-485B-95A4-FCC652EC2BDE}" srcOrd="4" destOrd="0" presId="urn:microsoft.com/office/officeart/2005/8/layout/orgChart1"/>
    <dgm:cxn modelId="{FC375E41-2BC0-4C95-AF02-4B21471BA805}" type="presParOf" srcId="{11695C4A-77A6-4400-8774-9A769A59356C}" destId="{1E51BF4E-0347-415F-8C2C-E678B788D574}" srcOrd="5" destOrd="0" presId="urn:microsoft.com/office/officeart/2005/8/layout/orgChart1"/>
    <dgm:cxn modelId="{28687E78-22CA-4AF1-A3C7-0B7D816EA90C}" type="presParOf" srcId="{1E51BF4E-0347-415F-8C2C-E678B788D574}" destId="{7D7DDA7A-EE8E-4170-BC35-71E74B209E98}" srcOrd="0" destOrd="0" presId="urn:microsoft.com/office/officeart/2005/8/layout/orgChart1"/>
    <dgm:cxn modelId="{6FF7F5FE-45E9-4A61-8D82-439D9D9BBDC4}" type="presParOf" srcId="{7D7DDA7A-EE8E-4170-BC35-71E74B209E98}" destId="{F930312F-C94D-4A5B-95AF-CAD79A908673}" srcOrd="0" destOrd="0" presId="urn:microsoft.com/office/officeart/2005/8/layout/orgChart1"/>
    <dgm:cxn modelId="{A8102081-C268-46BA-A328-8A59AF6285BB}" type="presParOf" srcId="{7D7DDA7A-EE8E-4170-BC35-71E74B209E98}" destId="{3D371CD1-72B9-4F9F-BE16-CD6523B467CA}" srcOrd="1" destOrd="0" presId="urn:microsoft.com/office/officeart/2005/8/layout/orgChart1"/>
    <dgm:cxn modelId="{110F3EC4-D8D9-4E1B-A83E-0B68591FA3E4}" type="presParOf" srcId="{1E51BF4E-0347-415F-8C2C-E678B788D574}" destId="{0EDDCA14-F813-4471-945D-C89FB9E2AF34}" srcOrd="1" destOrd="0" presId="urn:microsoft.com/office/officeart/2005/8/layout/orgChart1"/>
    <dgm:cxn modelId="{F286B26B-5972-48A4-8644-646720FA63F3}" type="presParOf" srcId="{1E51BF4E-0347-415F-8C2C-E678B788D574}" destId="{5B63B8DD-DD7B-441D-AC80-1F73382189F0}" srcOrd="2" destOrd="0" presId="urn:microsoft.com/office/officeart/2005/8/layout/orgChart1"/>
    <dgm:cxn modelId="{70BE64BC-442D-4CE1-B7B1-428A9A479AC0}" type="presParOf" srcId="{A19BE84F-478D-4472-BCE9-B76E573B32C1}" destId="{B199C885-BD09-4930-9841-70EC5EB1A916}" srcOrd="2" destOrd="0" presId="urn:microsoft.com/office/officeart/2005/8/layout/orgChart1"/>
    <dgm:cxn modelId="{B6395298-04E9-4B0F-9322-54034C62426E}" type="presParOf" srcId="{2E9E5449-EE33-4AE7-887F-7B6DA07424C4}" destId="{7036B978-E7E4-49F8-9C12-B83A19BD7EC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6ED405-2616-4166-B3B6-5ADD3524E9E3}" type="doc">
      <dgm:prSet loTypeId="urn:microsoft.com/office/officeart/2005/8/layout/hierarchy4" loCatId="relationship" qsTypeId="urn:microsoft.com/office/officeart/2005/8/quickstyle/simple1" qsCatId="simple" csTypeId="urn:microsoft.com/office/officeart/2005/8/colors/accent1_1" csCatId="accent1" phldr="1"/>
      <dgm:spPr/>
      <dgm:t>
        <a:bodyPr/>
        <a:lstStyle/>
        <a:p>
          <a:endParaRPr lang="es-CO"/>
        </a:p>
      </dgm:t>
    </dgm:pt>
    <dgm:pt modelId="{E3F2C37E-FE95-4F06-ADCC-F1C82C99CBBC}">
      <dgm:prSet phldrT="[Texto]" custT="1"/>
      <dgm:spPr/>
      <dgm:t>
        <a:bodyPr/>
        <a:lstStyle/>
        <a:p>
          <a:r>
            <a:rPr lang="es-CO" sz="1600" b="1" dirty="0"/>
            <a:t>Inventario En Proceso </a:t>
          </a:r>
        </a:p>
        <a:p>
          <a:r>
            <a:rPr lang="es-CO" sz="1600" b="1" dirty="0"/>
            <a:t>(Matrix 2.0) </a:t>
          </a:r>
        </a:p>
        <a:p>
          <a:r>
            <a:rPr lang="es-CO" sz="1600" b="1" dirty="0"/>
            <a:t>Total 18.686</a:t>
          </a:r>
        </a:p>
        <a:p>
          <a:r>
            <a:rPr lang="es-CO" sz="1600" b="1" dirty="0"/>
            <a:t>Urbano 13.415 Rural 5.271</a:t>
          </a:r>
          <a:endParaRPr lang="es-CO" sz="1600" dirty="0"/>
        </a:p>
      </dgm:t>
    </dgm:pt>
    <dgm:pt modelId="{3BDBEBBB-5F7E-4AD2-8838-D7223455FD64}" type="parTrans" cxnId="{60E5550C-5CF4-41C3-A9AC-A67AFF6D76A3}">
      <dgm:prSet/>
      <dgm:spPr/>
      <dgm:t>
        <a:bodyPr/>
        <a:lstStyle/>
        <a:p>
          <a:endParaRPr lang="es-CO" sz="2000"/>
        </a:p>
      </dgm:t>
    </dgm:pt>
    <dgm:pt modelId="{0BC52AE0-D9B2-429E-ADB6-126AD0EAB066}" type="sibTrans" cxnId="{60E5550C-5CF4-41C3-A9AC-A67AFF6D76A3}">
      <dgm:prSet/>
      <dgm:spPr/>
      <dgm:t>
        <a:bodyPr/>
        <a:lstStyle/>
        <a:p>
          <a:endParaRPr lang="es-CO" sz="2000"/>
        </a:p>
      </dgm:t>
    </dgm:pt>
    <dgm:pt modelId="{FC1E9D94-BC7A-4692-8DD9-1330A6A4925F}">
      <dgm:prSet phldrT="[Texto]" custT="1"/>
      <dgm:spPr/>
      <dgm:t>
        <a:bodyPr/>
        <a:lstStyle/>
        <a:p>
          <a:r>
            <a:rPr lang="es-CO" sz="1400" b="1" dirty="0"/>
            <a:t>Análisis Viabilidad Jurídica</a:t>
          </a:r>
        </a:p>
        <a:p>
          <a:r>
            <a:rPr lang="es-CO" sz="1400" b="1" dirty="0"/>
            <a:t>13.415</a:t>
          </a:r>
          <a:endParaRPr lang="es-CO" sz="1400" dirty="0"/>
        </a:p>
      </dgm:t>
    </dgm:pt>
    <dgm:pt modelId="{08236049-B804-43CF-9050-03DBED559307}" type="parTrans" cxnId="{772D84E7-E0A0-44EC-AD2D-9C882D80FD68}">
      <dgm:prSet/>
      <dgm:spPr/>
      <dgm:t>
        <a:bodyPr/>
        <a:lstStyle/>
        <a:p>
          <a:endParaRPr lang="es-CO" sz="2000"/>
        </a:p>
      </dgm:t>
    </dgm:pt>
    <dgm:pt modelId="{4A8C760B-C70C-4280-8062-8BC788D7BEB4}" type="sibTrans" cxnId="{772D84E7-E0A0-44EC-AD2D-9C882D80FD68}">
      <dgm:prSet/>
      <dgm:spPr/>
      <dgm:t>
        <a:bodyPr/>
        <a:lstStyle/>
        <a:p>
          <a:endParaRPr lang="es-CO" sz="2000"/>
        </a:p>
      </dgm:t>
    </dgm:pt>
    <dgm:pt modelId="{FEEB5B6D-2A0A-4EFA-92C7-C30A69D8262C}">
      <dgm:prSet phldrT="[Texto]" custT="1"/>
      <dgm:spPr/>
      <dgm:t>
        <a:bodyPr/>
        <a:lstStyle/>
        <a:p>
          <a:r>
            <a:rPr lang="es-CO" sz="1400" b="1" dirty="0"/>
            <a:t>Bienes Viables E.T.</a:t>
          </a:r>
        </a:p>
        <a:p>
          <a:r>
            <a:rPr lang="es-CO" sz="1400" b="1" dirty="0"/>
            <a:t>8.197</a:t>
          </a:r>
          <a:endParaRPr lang="es-CO" sz="1400" dirty="0"/>
        </a:p>
      </dgm:t>
    </dgm:pt>
    <dgm:pt modelId="{1E98046D-432D-4062-9021-65CE6298560B}" type="parTrans" cxnId="{0498D734-2375-42B4-86E8-6B699E517257}">
      <dgm:prSet/>
      <dgm:spPr/>
      <dgm:t>
        <a:bodyPr/>
        <a:lstStyle/>
        <a:p>
          <a:endParaRPr lang="es-CO" sz="2000"/>
        </a:p>
      </dgm:t>
    </dgm:pt>
    <dgm:pt modelId="{CEADDB66-D32A-42FA-96CA-37A88AC78249}" type="sibTrans" cxnId="{0498D734-2375-42B4-86E8-6B699E517257}">
      <dgm:prSet/>
      <dgm:spPr/>
      <dgm:t>
        <a:bodyPr/>
        <a:lstStyle/>
        <a:p>
          <a:endParaRPr lang="es-CO" sz="2000"/>
        </a:p>
      </dgm:t>
    </dgm:pt>
    <dgm:pt modelId="{BF11AD3B-A0E8-4902-A00F-02B40F87D710}">
      <dgm:prSet phldrT="[Texto]" custT="1"/>
      <dgm:spPr/>
      <dgm:t>
        <a:bodyPr/>
        <a:lstStyle/>
        <a:p>
          <a:r>
            <a:rPr lang="es-CO" sz="1400" b="1" dirty="0"/>
            <a:t>Bienes En Saneamiento 2.513</a:t>
          </a:r>
          <a:endParaRPr lang="es-CO" sz="1400" dirty="0"/>
        </a:p>
      </dgm:t>
    </dgm:pt>
    <dgm:pt modelId="{DAF5E7AC-EB52-4B67-9E89-3F8AE1F2C3F2}" type="parTrans" cxnId="{1009EBA9-2213-493B-944D-0C5F02BF8245}">
      <dgm:prSet/>
      <dgm:spPr/>
      <dgm:t>
        <a:bodyPr/>
        <a:lstStyle/>
        <a:p>
          <a:endParaRPr lang="es-CO" sz="2000"/>
        </a:p>
      </dgm:t>
    </dgm:pt>
    <dgm:pt modelId="{C612EA45-C965-4FE0-BB5E-EFD1E5BC5AD6}" type="sibTrans" cxnId="{1009EBA9-2213-493B-944D-0C5F02BF8245}">
      <dgm:prSet/>
      <dgm:spPr/>
      <dgm:t>
        <a:bodyPr/>
        <a:lstStyle/>
        <a:p>
          <a:endParaRPr lang="es-CO" sz="2000"/>
        </a:p>
      </dgm:t>
    </dgm:pt>
    <dgm:pt modelId="{C4C66C39-51EE-453F-8909-890B6B584D62}">
      <dgm:prSet phldrT="[Texto]" custT="1"/>
      <dgm:spPr/>
      <dgm:t>
        <a:bodyPr/>
        <a:lstStyle/>
        <a:p>
          <a:r>
            <a:rPr lang="es-CO" sz="1400" b="1"/>
            <a:t>Bienes Aprobados por Comité de Enajenación 5.413</a:t>
          </a:r>
          <a:endParaRPr lang="es-CO" sz="1400" dirty="0"/>
        </a:p>
      </dgm:t>
    </dgm:pt>
    <dgm:pt modelId="{863F4203-36C8-40E3-9362-7D02EA7CF2C4}" type="parTrans" cxnId="{97B7C4A7-0928-4ACC-ACB4-776CEABA66DB}">
      <dgm:prSet/>
      <dgm:spPr/>
      <dgm:t>
        <a:bodyPr/>
        <a:lstStyle/>
        <a:p>
          <a:endParaRPr lang="es-CO" sz="2000"/>
        </a:p>
      </dgm:t>
    </dgm:pt>
    <dgm:pt modelId="{FFE7C110-62E1-493C-98D2-401C23977DF7}" type="sibTrans" cxnId="{97B7C4A7-0928-4ACC-ACB4-776CEABA66DB}">
      <dgm:prSet/>
      <dgm:spPr/>
      <dgm:t>
        <a:bodyPr/>
        <a:lstStyle/>
        <a:p>
          <a:endParaRPr lang="es-CO" sz="2000"/>
        </a:p>
      </dgm:t>
    </dgm:pt>
    <dgm:pt modelId="{18E95AF0-32D3-4D1E-B7F2-D5553469E418}">
      <dgm:prSet phldrT="[Texto]" custT="1"/>
      <dgm:spPr/>
      <dgm:t>
        <a:bodyPr/>
        <a:lstStyle/>
        <a:p>
          <a:r>
            <a:rPr lang="es-CO" sz="1400" b="1" dirty="0"/>
            <a:t>Activos en estudio</a:t>
          </a:r>
        </a:p>
        <a:p>
          <a:r>
            <a:rPr lang="es-CO" sz="1400" b="1" dirty="0"/>
            <a:t>4.011</a:t>
          </a:r>
          <a:endParaRPr lang="es-CO" sz="1400" dirty="0"/>
        </a:p>
      </dgm:t>
    </dgm:pt>
    <dgm:pt modelId="{36E815DF-15E3-4645-80AE-E6FF50C132ED}" type="parTrans" cxnId="{17BE3E90-B8D4-4413-B521-9CE3A93A0002}">
      <dgm:prSet/>
      <dgm:spPr/>
      <dgm:t>
        <a:bodyPr/>
        <a:lstStyle/>
        <a:p>
          <a:endParaRPr lang="es-CO" sz="2000"/>
        </a:p>
      </dgm:t>
    </dgm:pt>
    <dgm:pt modelId="{5A124B7E-83A2-4043-8F52-36D81F5E03CF}" type="sibTrans" cxnId="{17BE3E90-B8D4-4413-B521-9CE3A93A0002}">
      <dgm:prSet/>
      <dgm:spPr/>
      <dgm:t>
        <a:bodyPr/>
        <a:lstStyle/>
        <a:p>
          <a:endParaRPr lang="es-CO" sz="2000"/>
        </a:p>
      </dgm:t>
    </dgm:pt>
    <dgm:pt modelId="{4C938E3B-00D0-4B7E-A5B3-99B4B0DBB77A}">
      <dgm:prSet phldrT="[Texto]" custT="1"/>
      <dgm:spPr/>
      <dgm:t>
        <a:bodyPr/>
        <a:lstStyle/>
        <a:p>
          <a:r>
            <a:rPr lang="es-CO" sz="1400" b="1" dirty="0"/>
            <a:t>Bienes En Estudio </a:t>
          </a:r>
        </a:p>
        <a:p>
          <a:r>
            <a:rPr lang="es-CO" sz="1400" b="1" dirty="0"/>
            <a:t>1.227</a:t>
          </a:r>
          <a:endParaRPr lang="es-CO" sz="1400" dirty="0"/>
        </a:p>
      </dgm:t>
    </dgm:pt>
    <dgm:pt modelId="{1625D0B2-F4F9-4131-AAD9-AAA0D526090F}" type="parTrans" cxnId="{03A0B455-FB45-4655-95B3-1401C730CFEF}">
      <dgm:prSet/>
      <dgm:spPr/>
      <dgm:t>
        <a:bodyPr/>
        <a:lstStyle/>
        <a:p>
          <a:endParaRPr lang="es-CO" sz="2000"/>
        </a:p>
      </dgm:t>
    </dgm:pt>
    <dgm:pt modelId="{290FFAB9-AC43-4EE9-ABEE-FFFA48CF9544}" type="sibTrans" cxnId="{03A0B455-FB45-4655-95B3-1401C730CFEF}">
      <dgm:prSet/>
      <dgm:spPr/>
      <dgm:t>
        <a:bodyPr/>
        <a:lstStyle/>
        <a:p>
          <a:endParaRPr lang="es-CO" sz="2000"/>
        </a:p>
      </dgm:t>
    </dgm:pt>
    <dgm:pt modelId="{E93EC45E-C606-4BBE-A152-6AEC66F92C81}">
      <dgm:prSet phldrT="[Texto]" custT="1"/>
      <dgm:spPr/>
      <dgm:t>
        <a:bodyPr/>
        <a:lstStyle/>
        <a:p>
          <a:r>
            <a:rPr lang="es-CO" sz="1400" b="1" dirty="0"/>
            <a:t>Bienes No Susceptibles Definitivo </a:t>
          </a:r>
        </a:p>
        <a:p>
          <a:r>
            <a:rPr lang="es-CO" sz="1400" b="1" dirty="0"/>
            <a:t>564</a:t>
          </a:r>
          <a:endParaRPr lang="es-CO" sz="1400" dirty="0"/>
        </a:p>
      </dgm:t>
    </dgm:pt>
    <dgm:pt modelId="{62E31F7D-E79C-4C52-8F2B-19743FACF9AF}" type="parTrans" cxnId="{28F18EF5-5B10-4F49-9538-666BBCFB8671}">
      <dgm:prSet/>
      <dgm:spPr/>
      <dgm:t>
        <a:bodyPr/>
        <a:lstStyle/>
        <a:p>
          <a:endParaRPr lang="es-CO" sz="2000"/>
        </a:p>
      </dgm:t>
    </dgm:pt>
    <dgm:pt modelId="{69E6708F-12C8-4FD9-86A3-F6F20C207462}" type="sibTrans" cxnId="{28F18EF5-5B10-4F49-9538-666BBCFB8671}">
      <dgm:prSet/>
      <dgm:spPr/>
      <dgm:t>
        <a:bodyPr/>
        <a:lstStyle/>
        <a:p>
          <a:endParaRPr lang="es-CO" sz="2000"/>
        </a:p>
      </dgm:t>
    </dgm:pt>
    <dgm:pt modelId="{01CAF6FF-F984-428A-B5DA-6E0C0AB4DA12}">
      <dgm:prSet phldrT="[Texto]" custT="1"/>
      <dgm:spPr/>
      <dgm:t>
        <a:bodyPr/>
        <a:lstStyle/>
        <a:p>
          <a:r>
            <a:rPr lang="es-CO" sz="1400" b="1" dirty="0"/>
            <a:t>Fase 2: Activos Productivos 2.057</a:t>
          </a:r>
          <a:endParaRPr lang="es-CO" sz="1400" dirty="0"/>
        </a:p>
      </dgm:t>
    </dgm:pt>
    <dgm:pt modelId="{05AF3EFB-A00A-45AD-A3D8-5D7761E81099}" type="parTrans" cxnId="{FFEEB306-328B-44EE-97A3-184281EB155E}">
      <dgm:prSet/>
      <dgm:spPr/>
      <dgm:t>
        <a:bodyPr/>
        <a:lstStyle/>
        <a:p>
          <a:endParaRPr lang="es-CO" sz="2000"/>
        </a:p>
      </dgm:t>
    </dgm:pt>
    <dgm:pt modelId="{96EB1D3A-2234-4CD5-AED9-8EDD83A7A44E}" type="sibTrans" cxnId="{FFEEB306-328B-44EE-97A3-184281EB155E}">
      <dgm:prSet/>
      <dgm:spPr/>
      <dgm:t>
        <a:bodyPr/>
        <a:lstStyle/>
        <a:p>
          <a:endParaRPr lang="es-CO" sz="2000"/>
        </a:p>
      </dgm:t>
    </dgm:pt>
    <dgm:pt modelId="{3F188930-4FE1-407A-9D69-7116DA85A3F6}">
      <dgm:prSet phldrT="[Texto]" custT="1"/>
      <dgm:spPr/>
      <dgm:t>
        <a:bodyPr/>
        <a:lstStyle/>
        <a:p>
          <a:r>
            <a:rPr lang="es-CO" sz="1400" b="1" dirty="0"/>
            <a:t>Fase 1: </a:t>
          </a:r>
          <a:r>
            <a:rPr lang="es-CO" sz="1300" b="1" dirty="0"/>
            <a:t>Improductivos </a:t>
          </a:r>
          <a:r>
            <a:rPr lang="es-CO" sz="1400" b="1" dirty="0"/>
            <a:t>1.954</a:t>
          </a:r>
          <a:endParaRPr lang="es-CO" sz="1400" dirty="0"/>
        </a:p>
      </dgm:t>
    </dgm:pt>
    <dgm:pt modelId="{10B4195E-02E1-4EA5-97FB-918B8CF822E3}" type="parTrans" cxnId="{447DABF2-5750-4A69-A96F-5CFA6639F21E}">
      <dgm:prSet/>
      <dgm:spPr/>
      <dgm:t>
        <a:bodyPr/>
        <a:lstStyle/>
        <a:p>
          <a:endParaRPr lang="es-CO" sz="2000"/>
        </a:p>
      </dgm:t>
    </dgm:pt>
    <dgm:pt modelId="{03A168A8-2ED8-4AC7-95E9-7B7283C70C72}" type="sibTrans" cxnId="{447DABF2-5750-4A69-A96F-5CFA6639F21E}">
      <dgm:prSet/>
      <dgm:spPr/>
      <dgm:t>
        <a:bodyPr/>
        <a:lstStyle/>
        <a:p>
          <a:endParaRPr lang="es-CO" sz="2000"/>
        </a:p>
      </dgm:t>
    </dgm:pt>
    <dgm:pt modelId="{91583766-A82A-4A57-AF74-3425FF65DAAD}" type="pres">
      <dgm:prSet presAssocID="{786ED405-2616-4166-B3B6-5ADD3524E9E3}" presName="Name0" presStyleCnt="0">
        <dgm:presLayoutVars>
          <dgm:chPref val="1"/>
          <dgm:dir/>
          <dgm:animOne val="branch"/>
          <dgm:animLvl val="lvl"/>
          <dgm:resizeHandles/>
        </dgm:presLayoutVars>
      </dgm:prSet>
      <dgm:spPr/>
    </dgm:pt>
    <dgm:pt modelId="{BDD3C590-C99D-4651-82F2-F4B256FAA058}" type="pres">
      <dgm:prSet presAssocID="{E3F2C37E-FE95-4F06-ADCC-F1C82C99CBBC}" presName="vertOne" presStyleCnt="0"/>
      <dgm:spPr/>
    </dgm:pt>
    <dgm:pt modelId="{6A10C845-FB9F-4CCC-BC72-1A5E8B193DEC}" type="pres">
      <dgm:prSet presAssocID="{E3F2C37E-FE95-4F06-ADCC-F1C82C99CBBC}" presName="txOne" presStyleLbl="node0" presStyleIdx="0" presStyleCnt="1">
        <dgm:presLayoutVars>
          <dgm:chPref val="3"/>
        </dgm:presLayoutVars>
      </dgm:prSet>
      <dgm:spPr/>
    </dgm:pt>
    <dgm:pt modelId="{2DC499A8-B283-46D4-86DB-84E24022896F}" type="pres">
      <dgm:prSet presAssocID="{E3F2C37E-FE95-4F06-ADCC-F1C82C99CBBC}" presName="parTransOne" presStyleCnt="0"/>
      <dgm:spPr/>
    </dgm:pt>
    <dgm:pt modelId="{FFB30767-DBAB-43FF-9E6B-D6187B3AE4F8}" type="pres">
      <dgm:prSet presAssocID="{E3F2C37E-FE95-4F06-ADCC-F1C82C99CBBC}" presName="horzOne" presStyleCnt="0"/>
      <dgm:spPr/>
    </dgm:pt>
    <dgm:pt modelId="{0D42DBA3-AC12-4661-AC78-27FBE769BD38}" type="pres">
      <dgm:prSet presAssocID="{FC1E9D94-BC7A-4692-8DD9-1330A6A4925F}" presName="vertTwo" presStyleCnt="0"/>
      <dgm:spPr/>
    </dgm:pt>
    <dgm:pt modelId="{AF7B9A13-F071-4E55-B91B-19D6EEF94666}" type="pres">
      <dgm:prSet presAssocID="{FC1E9D94-BC7A-4692-8DD9-1330A6A4925F}" presName="txTwo" presStyleLbl="node2" presStyleIdx="0" presStyleCnt="3">
        <dgm:presLayoutVars>
          <dgm:chPref val="3"/>
        </dgm:presLayoutVars>
      </dgm:prSet>
      <dgm:spPr/>
    </dgm:pt>
    <dgm:pt modelId="{19B6813D-B8AC-4A65-BC1D-A4C28E484840}" type="pres">
      <dgm:prSet presAssocID="{FC1E9D94-BC7A-4692-8DD9-1330A6A4925F}" presName="parTransTwo" presStyleCnt="0"/>
      <dgm:spPr/>
    </dgm:pt>
    <dgm:pt modelId="{A36622E7-638D-47DB-988D-64CCB1BCEC4E}" type="pres">
      <dgm:prSet presAssocID="{FC1E9D94-BC7A-4692-8DD9-1330A6A4925F}" presName="horzTwo" presStyleCnt="0"/>
      <dgm:spPr/>
    </dgm:pt>
    <dgm:pt modelId="{E50DD2D6-6796-4F2E-B3D1-82079E94FAAA}" type="pres">
      <dgm:prSet presAssocID="{FEEB5B6D-2A0A-4EFA-92C7-C30A69D8262C}" presName="vertThree" presStyleCnt="0"/>
      <dgm:spPr/>
    </dgm:pt>
    <dgm:pt modelId="{E6F8DA22-3C80-4235-8F09-8B1C155FAACD}" type="pres">
      <dgm:prSet presAssocID="{FEEB5B6D-2A0A-4EFA-92C7-C30A69D8262C}" presName="txThree" presStyleLbl="node3" presStyleIdx="0" presStyleCnt="6">
        <dgm:presLayoutVars>
          <dgm:chPref val="3"/>
        </dgm:presLayoutVars>
      </dgm:prSet>
      <dgm:spPr/>
    </dgm:pt>
    <dgm:pt modelId="{A8BBD727-8F41-4E62-97EE-4FEC04A0D25E}" type="pres">
      <dgm:prSet presAssocID="{FEEB5B6D-2A0A-4EFA-92C7-C30A69D8262C}" presName="horzThree" presStyleCnt="0"/>
      <dgm:spPr/>
    </dgm:pt>
    <dgm:pt modelId="{B96EE8BF-67F3-40CF-B516-0D0C80FA15CD}" type="pres">
      <dgm:prSet presAssocID="{CEADDB66-D32A-42FA-96CA-37A88AC78249}" presName="sibSpaceThree" presStyleCnt="0"/>
      <dgm:spPr/>
    </dgm:pt>
    <dgm:pt modelId="{C2C32B0D-9D8F-4381-B26E-A9A364913A14}" type="pres">
      <dgm:prSet presAssocID="{BF11AD3B-A0E8-4902-A00F-02B40F87D710}" presName="vertThree" presStyleCnt="0"/>
      <dgm:spPr/>
    </dgm:pt>
    <dgm:pt modelId="{EA652FBB-26F1-4BB1-866A-B9DF9E7CD2E6}" type="pres">
      <dgm:prSet presAssocID="{BF11AD3B-A0E8-4902-A00F-02B40F87D710}" presName="txThree" presStyleLbl="node3" presStyleIdx="1" presStyleCnt="6">
        <dgm:presLayoutVars>
          <dgm:chPref val="3"/>
        </dgm:presLayoutVars>
      </dgm:prSet>
      <dgm:spPr/>
    </dgm:pt>
    <dgm:pt modelId="{EAECC360-D42D-411E-8A8E-D1BC9D44DF37}" type="pres">
      <dgm:prSet presAssocID="{BF11AD3B-A0E8-4902-A00F-02B40F87D710}" presName="horzThree" presStyleCnt="0"/>
      <dgm:spPr/>
    </dgm:pt>
    <dgm:pt modelId="{66836FFC-7282-423B-86E9-2FF7813BC3C2}" type="pres">
      <dgm:prSet presAssocID="{C612EA45-C965-4FE0-BB5E-EFD1E5BC5AD6}" presName="sibSpaceThree" presStyleCnt="0"/>
      <dgm:spPr/>
    </dgm:pt>
    <dgm:pt modelId="{B4609483-80D4-49C1-B259-6684B91CB16E}" type="pres">
      <dgm:prSet presAssocID="{4C938E3B-00D0-4B7E-A5B3-99B4B0DBB77A}" presName="vertThree" presStyleCnt="0"/>
      <dgm:spPr/>
    </dgm:pt>
    <dgm:pt modelId="{A1B6F28A-483F-49BA-8A6E-6FED5B938DD6}" type="pres">
      <dgm:prSet presAssocID="{4C938E3B-00D0-4B7E-A5B3-99B4B0DBB77A}" presName="txThree" presStyleLbl="node3" presStyleIdx="2" presStyleCnt="6">
        <dgm:presLayoutVars>
          <dgm:chPref val="3"/>
        </dgm:presLayoutVars>
      </dgm:prSet>
      <dgm:spPr/>
    </dgm:pt>
    <dgm:pt modelId="{8ABF8328-6F7C-40F0-956F-A0B01D1BAD80}" type="pres">
      <dgm:prSet presAssocID="{4C938E3B-00D0-4B7E-A5B3-99B4B0DBB77A}" presName="horzThree" presStyleCnt="0"/>
      <dgm:spPr/>
    </dgm:pt>
    <dgm:pt modelId="{AC9A8C49-ABE7-4754-8220-D1415205A302}" type="pres">
      <dgm:prSet presAssocID="{290FFAB9-AC43-4EE9-ABEE-FFFA48CF9544}" presName="sibSpaceThree" presStyleCnt="0"/>
      <dgm:spPr/>
    </dgm:pt>
    <dgm:pt modelId="{C2C1177A-E58F-4C94-989A-C15715D0568F}" type="pres">
      <dgm:prSet presAssocID="{E93EC45E-C606-4BBE-A152-6AEC66F92C81}" presName="vertThree" presStyleCnt="0"/>
      <dgm:spPr/>
    </dgm:pt>
    <dgm:pt modelId="{C0BAB128-121E-4CB8-90D4-D81B72E97877}" type="pres">
      <dgm:prSet presAssocID="{E93EC45E-C606-4BBE-A152-6AEC66F92C81}" presName="txThree" presStyleLbl="node3" presStyleIdx="3" presStyleCnt="6">
        <dgm:presLayoutVars>
          <dgm:chPref val="3"/>
        </dgm:presLayoutVars>
      </dgm:prSet>
      <dgm:spPr/>
    </dgm:pt>
    <dgm:pt modelId="{409EAD8D-B29E-4ABF-B2AB-80AC402AED1D}" type="pres">
      <dgm:prSet presAssocID="{E93EC45E-C606-4BBE-A152-6AEC66F92C81}" presName="horzThree" presStyleCnt="0"/>
      <dgm:spPr/>
    </dgm:pt>
    <dgm:pt modelId="{AFA0473B-4CCE-445B-AD9E-E2C208442065}" type="pres">
      <dgm:prSet presAssocID="{4A8C760B-C70C-4280-8062-8BC788D7BEB4}" presName="sibSpaceTwo" presStyleCnt="0"/>
      <dgm:spPr/>
    </dgm:pt>
    <dgm:pt modelId="{D7F35C41-80E2-469F-818A-C2DF3C8F8C71}" type="pres">
      <dgm:prSet presAssocID="{C4C66C39-51EE-453F-8909-890B6B584D62}" presName="vertTwo" presStyleCnt="0"/>
      <dgm:spPr/>
    </dgm:pt>
    <dgm:pt modelId="{86C01809-061C-416B-B410-E4C14A6EB5E1}" type="pres">
      <dgm:prSet presAssocID="{C4C66C39-51EE-453F-8909-890B6B584D62}" presName="txTwo" presStyleLbl="node2" presStyleIdx="1" presStyleCnt="3">
        <dgm:presLayoutVars>
          <dgm:chPref val="3"/>
        </dgm:presLayoutVars>
      </dgm:prSet>
      <dgm:spPr/>
    </dgm:pt>
    <dgm:pt modelId="{CA21BE93-B828-4D5D-AE6E-6D1515144AE5}" type="pres">
      <dgm:prSet presAssocID="{C4C66C39-51EE-453F-8909-890B6B584D62}" presName="horzTwo" presStyleCnt="0"/>
      <dgm:spPr/>
    </dgm:pt>
    <dgm:pt modelId="{F765CC31-E87D-4306-AF4C-E978499C88CD}" type="pres">
      <dgm:prSet presAssocID="{FFE7C110-62E1-493C-98D2-401C23977DF7}" presName="sibSpaceTwo" presStyleCnt="0"/>
      <dgm:spPr/>
    </dgm:pt>
    <dgm:pt modelId="{E39D2016-3A0C-4B4A-AA24-45EA13757F5C}" type="pres">
      <dgm:prSet presAssocID="{18E95AF0-32D3-4D1E-B7F2-D5553469E418}" presName="vertTwo" presStyleCnt="0"/>
      <dgm:spPr/>
    </dgm:pt>
    <dgm:pt modelId="{4540AF6C-09FD-40D5-BF06-6C57D694A3E7}" type="pres">
      <dgm:prSet presAssocID="{18E95AF0-32D3-4D1E-B7F2-D5553469E418}" presName="txTwo" presStyleLbl="node2" presStyleIdx="2" presStyleCnt="3">
        <dgm:presLayoutVars>
          <dgm:chPref val="3"/>
        </dgm:presLayoutVars>
      </dgm:prSet>
      <dgm:spPr/>
    </dgm:pt>
    <dgm:pt modelId="{51EF592F-2152-4768-BD51-0DD27A81C85D}" type="pres">
      <dgm:prSet presAssocID="{18E95AF0-32D3-4D1E-B7F2-D5553469E418}" presName="parTransTwo" presStyleCnt="0"/>
      <dgm:spPr/>
    </dgm:pt>
    <dgm:pt modelId="{03EF7C20-06D4-4689-9536-BE4DB0347C6F}" type="pres">
      <dgm:prSet presAssocID="{18E95AF0-32D3-4D1E-B7F2-D5553469E418}" presName="horzTwo" presStyleCnt="0"/>
      <dgm:spPr/>
    </dgm:pt>
    <dgm:pt modelId="{A6397360-5AD6-45AC-9197-2CE4226AD863}" type="pres">
      <dgm:prSet presAssocID="{3F188930-4FE1-407A-9D69-7116DA85A3F6}" presName="vertThree" presStyleCnt="0"/>
      <dgm:spPr/>
    </dgm:pt>
    <dgm:pt modelId="{2BB71782-0762-4F31-8CB2-69D5A3397E8B}" type="pres">
      <dgm:prSet presAssocID="{3F188930-4FE1-407A-9D69-7116DA85A3F6}" presName="txThree" presStyleLbl="node3" presStyleIdx="4" presStyleCnt="6">
        <dgm:presLayoutVars>
          <dgm:chPref val="3"/>
        </dgm:presLayoutVars>
      </dgm:prSet>
      <dgm:spPr/>
    </dgm:pt>
    <dgm:pt modelId="{507B3C51-06CF-4EF2-8203-D49CA5EAA81E}" type="pres">
      <dgm:prSet presAssocID="{3F188930-4FE1-407A-9D69-7116DA85A3F6}" presName="horzThree" presStyleCnt="0"/>
      <dgm:spPr/>
    </dgm:pt>
    <dgm:pt modelId="{2416965D-5CE3-43E6-8E47-08041F0A76B3}" type="pres">
      <dgm:prSet presAssocID="{03A168A8-2ED8-4AC7-95E9-7B7283C70C72}" presName="sibSpaceThree" presStyleCnt="0"/>
      <dgm:spPr/>
    </dgm:pt>
    <dgm:pt modelId="{D41565A0-8E74-415D-B89F-AA64A39A92AA}" type="pres">
      <dgm:prSet presAssocID="{01CAF6FF-F984-428A-B5DA-6E0C0AB4DA12}" presName="vertThree" presStyleCnt="0"/>
      <dgm:spPr/>
    </dgm:pt>
    <dgm:pt modelId="{C160BCE8-51B2-4864-BE8A-61A46EBCBD14}" type="pres">
      <dgm:prSet presAssocID="{01CAF6FF-F984-428A-B5DA-6E0C0AB4DA12}" presName="txThree" presStyleLbl="node3" presStyleIdx="5" presStyleCnt="6">
        <dgm:presLayoutVars>
          <dgm:chPref val="3"/>
        </dgm:presLayoutVars>
      </dgm:prSet>
      <dgm:spPr/>
    </dgm:pt>
    <dgm:pt modelId="{BDEB606F-C12E-45B5-863D-B45798EDA982}" type="pres">
      <dgm:prSet presAssocID="{01CAF6FF-F984-428A-B5DA-6E0C0AB4DA12}" presName="horzThree" presStyleCnt="0"/>
      <dgm:spPr/>
    </dgm:pt>
  </dgm:ptLst>
  <dgm:cxnLst>
    <dgm:cxn modelId="{FFEEB306-328B-44EE-97A3-184281EB155E}" srcId="{18E95AF0-32D3-4D1E-B7F2-D5553469E418}" destId="{01CAF6FF-F984-428A-B5DA-6E0C0AB4DA12}" srcOrd="1" destOrd="0" parTransId="{05AF3EFB-A00A-45AD-A3D8-5D7761E81099}" sibTransId="{96EB1D3A-2234-4CD5-AED9-8EDD83A7A44E}"/>
    <dgm:cxn modelId="{60E5550C-5CF4-41C3-A9AC-A67AFF6D76A3}" srcId="{786ED405-2616-4166-B3B6-5ADD3524E9E3}" destId="{E3F2C37E-FE95-4F06-ADCC-F1C82C99CBBC}" srcOrd="0" destOrd="0" parTransId="{3BDBEBBB-5F7E-4AD2-8838-D7223455FD64}" sibTransId="{0BC52AE0-D9B2-429E-ADB6-126AD0EAB066}"/>
    <dgm:cxn modelId="{18E46016-71DD-4227-9D0F-E4C88601B85E}" type="presOf" srcId="{E3F2C37E-FE95-4F06-ADCC-F1C82C99CBBC}" destId="{6A10C845-FB9F-4CCC-BC72-1A5E8B193DEC}" srcOrd="0" destOrd="0" presId="urn:microsoft.com/office/officeart/2005/8/layout/hierarchy4"/>
    <dgm:cxn modelId="{EABEDC17-5164-4DD4-B6DD-F942031B71F9}" type="presOf" srcId="{E93EC45E-C606-4BBE-A152-6AEC66F92C81}" destId="{C0BAB128-121E-4CB8-90D4-D81B72E97877}" srcOrd="0" destOrd="0" presId="urn:microsoft.com/office/officeart/2005/8/layout/hierarchy4"/>
    <dgm:cxn modelId="{05431C2B-BCA5-40B8-AE48-DF95C79BF162}" type="presOf" srcId="{3F188930-4FE1-407A-9D69-7116DA85A3F6}" destId="{2BB71782-0762-4F31-8CB2-69D5A3397E8B}" srcOrd="0" destOrd="0" presId="urn:microsoft.com/office/officeart/2005/8/layout/hierarchy4"/>
    <dgm:cxn modelId="{0498D734-2375-42B4-86E8-6B699E517257}" srcId="{FC1E9D94-BC7A-4692-8DD9-1330A6A4925F}" destId="{FEEB5B6D-2A0A-4EFA-92C7-C30A69D8262C}" srcOrd="0" destOrd="0" parTransId="{1E98046D-432D-4062-9021-65CE6298560B}" sibTransId="{CEADDB66-D32A-42FA-96CA-37A88AC78249}"/>
    <dgm:cxn modelId="{85C9C135-592B-44EA-A1D1-5E8F6A2AD61D}" type="presOf" srcId="{FC1E9D94-BC7A-4692-8DD9-1330A6A4925F}" destId="{AF7B9A13-F071-4E55-B91B-19D6EEF94666}" srcOrd="0" destOrd="0" presId="urn:microsoft.com/office/officeart/2005/8/layout/hierarchy4"/>
    <dgm:cxn modelId="{2CDA1175-FBBF-4B1D-B64A-4F0B62A298B7}" type="presOf" srcId="{18E95AF0-32D3-4D1E-B7F2-D5553469E418}" destId="{4540AF6C-09FD-40D5-BF06-6C57D694A3E7}" srcOrd="0" destOrd="0" presId="urn:microsoft.com/office/officeart/2005/8/layout/hierarchy4"/>
    <dgm:cxn modelId="{03A0B455-FB45-4655-95B3-1401C730CFEF}" srcId="{FC1E9D94-BC7A-4692-8DD9-1330A6A4925F}" destId="{4C938E3B-00D0-4B7E-A5B3-99B4B0DBB77A}" srcOrd="2" destOrd="0" parTransId="{1625D0B2-F4F9-4131-AAD9-AAA0D526090F}" sibTransId="{290FFAB9-AC43-4EE9-ABEE-FFFA48CF9544}"/>
    <dgm:cxn modelId="{9D7E6D7A-8A09-474E-AE1F-07D951634FC0}" type="presOf" srcId="{786ED405-2616-4166-B3B6-5ADD3524E9E3}" destId="{91583766-A82A-4A57-AF74-3425FF65DAAD}" srcOrd="0" destOrd="0" presId="urn:microsoft.com/office/officeart/2005/8/layout/hierarchy4"/>
    <dgm:cxn modelId="{17BE3E90-B8D4-4413-B521-9CE3A93A0002}" srcId="{E3F2C37E-FE95-4F06-ADCC-F1C82C99CBBC}" destId="{18E95AF0-32D3-4D1E-B7F2-D5553469E418}" srcOrd="2" destOrd="0" parTransId="{36E815DF-15E3-4645-80AE-E6FF50C132ED}" sibTransId="{5A124B7E-83A2-4043-8F52-36D81F5E03CF}"/>
    <dgm:cxn modelId="{97B7C4A7-0928-4ACC-ACB4-776CEABA66DB}" srcId="{E3F2C37E-FE95-4F06-ADCC-F1C82C99CBBC}" destId="{C4C66C39-51EE-453F-8909-890B6B584D62}" srcOrd="1" destOrd="0" parTransId="{863F4203-36C8-40E3-9362-7D02EA7CF2C4}" sibTransId="{FFE7C110-62E1-493C-98D2-401C23977DF7}"/>
    <dgm:cxn modelId="{1009EBA9-2213-493B-944D-0C5F02BF8245}" srcId="{FC1E9D94-BC7A-4692-8DD9-1330A6A4925F}" destId="{BF11AD3B-A0E8-4902-A00F-02B40F87D710}" srcOrd="1" destOrd="0" parTransId="{DAF5E7AC-EB52-4B67-9E89-3F8AE1F2C3F2}" sibTransId="{C612EA45-C965-4FE0-BB5E-EFD1E5BC5AD6}"/>
    <dgm:cxn modelId="{EFBACBCF-57F7-4675-9724-DEA7AC653F8C}" type="presOf" srcId="{BF11AD3B-A0E8-4902-A00F-02B40F87D710}" destId="{EA652FBB-26F1-4BB1-866A-B9DF9E7CD2E6}" srcOrd="0" destOrd="0" presId="urn:microsoft.com/office/officeart/2005/8/layout/hierarchy4"/>
    <dgm:cxn modelId="{C5572AD8-0631-4AB2-87CA-E7BA665E4A96}" type="presOf" srcId="{FEEB5B6D-2A0A-4EFA-92C7-C30A69D8262C}" destId="{E6F8DA22-3C80-4235-8F09-8B1C155FAACD}" srcOrd="0" destOrd="0" presId="urn:microsoft.com/office/officeart/2005/8/layout/hierarchy4"/>
    <dgm:cxn modelId="{772D84E7-E0A0-44EC-AD2D-9C882D80FD68}" srcId="{E3F2C37E-FE95-4F06-ADCC-F1C82C99CBBC}" destId="{FC1E9D94-BC7A-4692-8DD9-1330A6A4925F}" srcOrd="0" destOrd="0" parTransId="{08236049-B804-43CF-9050-03DBED559307}" sibTransId="{4A8C760B-C70C-4280-8062-8BC788D7BEB4}"/>
    <dgm:cxn modelId="{4D8D52ED-7E00-4CB7-A0C5-382A29E3A053}" type="presOf" srcId="{01CAF6FF-F984-428A-B5DA-6E0C0AB4DA12}" destId="{C160BCE8-51B2-4864-BE8A-61A46EBCBD14}" srcOrd="0" destOrd="0" presId="urn:microsoft.com/office/officeart/2005/8/layout/hierarchy4"/>
    <dgm:cxn modelId="{447DABF2-5750-4A69-A96F-5CFA6639F21E}" srcId="{18E95AF0-32D3-4D1E-B7F2-D5553469E418}" destId="{3F188930-4FE1-407A-9D69-7116DA85A3F6}" srcOrd="0" destOrd="0" parTransId="{10B4195E-02E1-4EA5-97FB-918B8CF822E3}" sibTransId="{03A168A8-2ED8-4AC7-95E9-7B7283C70C72}"/>
    <dgm:cxn modelId="{28F18EF5-5B10-4F49-9538-666BBCFB8671}" srcId="{FC1E9D94-BC7A-4692-8DD9-1330A6A4925F}" destId="{E93EC45E-C606-4BBE-A152-6AEC66F92C81}" srcOrd="3" destOrd="0" parTransId="{62E31F7D-E79C-4C52-8F2B-19743FACF9AF}" sibTransId="{69E6708F-12C8-4FD9-86A3-F6F20C207462}"/>
    <dgm:cxn modelId="{DC1F5BF8-046C-43C5-B6F7-16310EFD1FAB}" type="presOf" srcId="{4C938E3B-00D0-4B7E-A5B3-99B4B0DBB77A}" destId="{A1B6F28A-483F-49BA-8A6E-6FED5B938DD6}" srcOrd="0" destOrd="0" presId="urn:microsoft.com/office/officeart/2005/8/layout/hierarchy4"/>
    <dgm:cxn modelId="{F5837DF9-D1FF-4126-8F5B-A04CBC24FBF9}" type="presOf" srcId="{C4C66C39-51EE-453F-8909-890B6B584D62}" destId="{86C01809-061C-416B-B410-E4C14A6EB5E1}" srcOrd="0" destOrd="0" presId="urn:microsoft.com/office/officeart/2005/8/layout/hierarchy4"/>
    <dgm:cxn modelId="{A1ADDD4D-0D16-4CEC-8DD5-C2BF0839B135}" type="presParOf" srcId="{91583766-A82A-4A57-AF74-3425FF65DAAD}" destId="{BDD3C590-C99D-4651-82F2-F4B256FAA058}" srcOrd="0" destOrd="0" presId="urn:microsoft.com/office/officeart/2005/8/layout/hierarchy4"/>
    <dgm:cxn modelId="{6CF86C81-E940-4FAD-A868-594D6D09C27D}" type="presParOf" srcId="{BDD3C590-C99D-4651-82F2-F4B256FAA058}" destId="{6A10C845-FB9F-4CCC-BC72-1A5E8B193DEC}" srcOrd="0" destOrd="0" presId="urn:microsoft.com/office/officeart/2005/8/layout/hierarchy4"/>
    <dgm:cxn modelId="{07EC4F25-BC6D-4095-A9D6-768DB35EE5CE}" type="presParOf" srcId="{BDD3C590-C99D-4651-82F2-F4B256FAA058}" destId="{2DC499A8-B283-46D4-86DB-84E24022896F}" srcOrd="1" destOrd="0" presId="urn:microsoft.com/office/officeart/2005/8/layout/hierarchy4"/>
    <dgm:cxn modelId="{851C5F1C-EB91-47F4-B68E-EE4EDF227BC1}" type="presParOf" srcId="{BDD3C590-C99D-4651-82F2-F4B256FAA058}" destId="{FFB30767-DBAB-43FF-9E6B-D6187B3AE4F8}" srcOrd="2" destOrd="0" presId="urn:microsoft.com/office/officeart/2005/8/layout/hierarchy4"/>
    <dgm:cxn modelId="{CBAB036A-337B-4A35-912B-0F469E171B18}" type="presParOf" srcId="{FFB30767-DBAB-43FF-9E6B-D6187B3AE4F8}" destId="{0D42DBA3-AC12-4661-AC78-27FBE769BD38}" srcOrd="0" destOrd="0" presId="urn:microsoft.com/office/officeart/2005/8/layout/hierarchy4"/>
    <dgm:cxn modelId="{B7135B6B-B5CE-4B69-995E-45E8823F6F1D}" type="presParOf" srcId="{0D42DBA3-AC12-4661-AC78-27FBE769BD38}" destId="{AF7B9A13-F071-4E55-B91B-19D6EEF94666}" srcOrd="0" destOrd="0" presId="urn:microsoft.com/office/officeart/2005/8/layout/hierarchy4"/>
    <dgm:cxn modelId="{62E9C845-D889-4458-84C4-1B6174667160}" type="presParOf" srcId="{0D42DBA3-AC12-4661-AC78-27FBE769BD38}" destId="{19B6813D-B8AC-4A65-BC1D-A4C28E484840}" srcOrd="1" destOrd="0" presId="urn:microsoft.com/office/officeart/2005/8/layout/hierarchy4"/>
    <dgm:cxn modelId="{BA3DC5AA-934B-4544-853E-5350B7C0FF0A}" type="presParOf" srcId="{0D42DBA3-AC12-4661-AC78-27FBE769BD38}" destId="{A36622E7-638D-47DB-988D-64CCB1BCEC4E}" srcOrd="2" destOrd="0" presId="urn:microsoft.com/office/officeart/2005/8/layout/hierarchy4"/>
    <dgm:cxn modelId="{AA4012AC-83DB-4BFE-811B-491E8A9A3E30}" type="presParOf" srcId="{A36622E7-638D-47DB-988D-64CCB1BCEC4E}" destId="{E50DD2D6-6796-4F2E-B3D1-82079E94FAAA}" srcOrd="0" destOrd="0" presId="urn:microsoft.com/office/officeart/2005/8/layout/hierarchy4"/>
    <dgm:cxn modelId="{04C3E136-780F-474D-83BC-0A2C5388944C}" type="presParOf" srcId="{E50DD2D6-6796-4F2E-B3D1-82079E94FAAA}" destId="{E6F8DA22-3C80-4235-8F09-8B1C155FAACD}" srcOrd="0" destOrd="0" presId="urn:microsoft.com/office/officeart/2005/8/layout/hierarchy4"/>
    <dgm:cxn modelId="{DE9B88D6-AC3F-4511-9796-CEF88E86946C}" type="presParOf" srcId="{E50DD2D6-6796-4F2E-B3D1-82079E94FAAA}" destId="{A8BBD727-8F41-4E62-97EE-4FEC04A0D25E}" srcOrd="1" destOrd="0" presId="urn:microsoft.com/office/officeart/2005/8/layout/hierarchy4"/>
    <dgm:cxn modelId="{F94725D1-10C1-40EE-A0F9-B3DB25F1C404}" type="presParOf" srcId="{A36622E7-638D-47DB-988D-64CCB1BCEC4E}" destId="{B96EE8BF-67F3-40CF-B516-0D0C80FA15CD}" srcOrd="1" destOrd="0" presId="urn:microsoft.com/office/officeart/2005/8/layout/hierarchy4"/>
    <dgm:cxn modelId="{99E6CA9B-7260-4D07-AB29-80D6579F650B}" type="presParOf" srcId="{A36622E7-638D-47DB-988D-64CCB1BCEC4E}" destId="{C2C32B0D-9D8F-4381-B26E-A9A364913A14}" srcOrd="2" destOrd="0" presId="urn:microsoft.com/office/officeart/2005/8/layout/hierarchy4"/>
    <dgm:cxn modelId="{E231B541-B293-4E63-A398-70D06CA4279A}" type="presParOf" srcId="{C2C32B0D-9D8F-4381-B26E-A9A364913A14}" destId="{EA652FBB-26F1-4BB1-866A-B9DF9E7CD2E6}" srcOrd="0" destOrd="0" presId="urn:microsoft.com/office/officeart/2005/8/layout/hierarchy4"/>
    <dgm:cxn modelId="{49FAE0BB-8AA6-4716-A6B1-269DD39863B7}" type="presParOf" srcId="{C2C32B0D-9D8F-4381-B26E-A9A364913A14}" destId="{EAECC360-D42D-411E-8A8E-D1BC9D44DF37}" srcOrd="1" destOrd="0" presId="urn:microsoft.com/office/officeart/2005/8/layout/hierarchy4"/>
    <dgm:cxn modelId="{C7198DDC-B715-41B1-BC95-E5C82347F1B9}" type="presParOf" srcId="{A36622E7-638D-47DB-988D-64CCB1BCEC4E}" destId="{66836FFC-7282-423B-86E9-2FF7813BC3C2}" srcOrd="3" destOrd="0" presId="urn:microsoft.com/office/officeart/2005/8/layout/hierarchy4"/>
    <dgm:cxn modelId="{AE52C50F-6663-4E11-9086-3FC50B4ECB80}" type="presParOf" srcId="{A36622E7-638D-47DB-988D-64CCB1BCEC4E}" destId="{B4609483-80D4-49C1-B259-6684B91CB16E}" srcOrd="4" destOrd="0" presId="urn:microsoft.com/office/officeart/2005/8/layout/hierarchy4"/>
    <dgm:cxn modelId="{97D23DE0-AC00-4433-BB5C-564445C7FE91}" type="presParOf" srcId="{B4609483-80D4-49C1-B259-6684B91CB16E}" destId="{A1B6F28A-483F-49BA-8A6E-6FED5B938DD6}" srcOrd="0" destOrd="0" presId="urn:microsoft.com/office/officeart/2005/8/layout/hierarchy4"/>
    <dgm:cxn modelId="{01AAE73C-6BAD-4101-A1EA-5DCCB5C4AC71}" type="presParOf" srcId="{B4609483-80D4-49C1-B259-6684B91CB16E}" destId="{8ABF8328-6F7C-40F0-956F-A0B01D1BAD80}" srcOrd="1" destOrd="0" presId="urn:microsoft.com/office/officeart/2005/8/layout/hierarchy4"/>
    <dgm:cxn modelId="{F6267AC7-B0E3-489C-8DC9-84DD136F6ACA}" type="presParOf" srcId="{A36622E7-638D-47DB-988D-64CCB1BCEC4E}" destId="{AC9A8C49-ABE7-4754-8220-D1415205A302}" srcOrd="5" destOrd="0" presId="urn:microsoft.com/office/officeart/2005/8/layout/hierarchy4"/>
    <dgm:cxn modelId="{0BD48D6F-C56B-4FC9-A8A3-810E3CC1719E}" type="presParOf" srcId="{A36622E7-638D-47DB-988D-64CCB1BCEC4E}" destId="{C2C1177A-E58F-4C94-989A-C15715D0568F}" srcOrd="6" destOrd="0" presId="urn:microsoft.com/office/officeart/2005/8/layout/hierarchy4"/>
    <dgm:cxn modelId="{206A8A6E-F0DB-41AA-B8A5-CA00464E42C7}" type="presParOf" srcId="{C2C1177A-E58F-4C94-989A-C15715D0568F}" destId="{C0BAB128-121E-4CB8-90D4-D81B72E97877}" srcOrd="0" destOrd="0" presId="urn:microsoft.com/office/officeart/2005/8/layout/hierarchy4"/>
    <dgm:cxn modelId="{204CB837-6BB4-4BD5-B60E-364F281D7384}" type="presParOf" srcId="{C2C1177A-E58F-4C94-989A-C15715D0568F}" destId="{409EAD8D-B29E-4ABF-B2AB-80AC402AED1D}" srcOrd="1" destOrd="0" presId="urn:microsoft.com/office/officeart/2005/8/layout/hierarchy4"/>
    <dgm:cxn modelId="{7026582E-017F-4D41-A472-3277CB4A8DB7}" type="presParOf" srcId="{FFB30767-DBAB-43FF-9E6B-D6187B3AE4F8}" destId="{AFA0473B-4CCE-445B-AD9E-E2C208442065}" srcOrd="1" destOrd="0" presId="urn:microsoft.com/office/officeart/2005/8/layout/hierarchy4"/>
    <dgm:cxn modelId="{E05BC42B-C573-4113-BAE1-0AB008F7EFAD}" type="presParOf" srcId="{FFB30767-DBAB-43FF-9E6B-D6187B3AE4F8}" destId="{D7F35C41-80E2-469F-818A-C2DF3C8F8C71}" srcOrd="2" destOrd="0" presId="urn:microsoft.com/office/officeart/2005/8/layout/hierarchy4"/>
    <dgm:cxn modelId="{0EA27B9E-347A-48BC-AE4E-1F868BA80D73}" type="presParOf" srcId="{D7F35C41-80E2-469F-818A-C2DF3C8F8C71}" destId="{86C01809-061C-416B-B410-E4C14A6EB5E1}" srcOrd="0" destOrd="0" presId="urn:microsoft.com/office/officeart/2005/8/layout/hierarchy4"/>
    <dgm:cxn modelId="{1C613C36-C2D9-4FEC-AEB0-95EA97424B92}" type="presParOf" srcId="{D7F35C41-80E2-469F-818A-C2DF3C8F8C71}" destId="{CA21BE93-B828-4D5D-AE6E-6D1515144AE5}" srcOrd="1" destOrd="0" presId="urn:microsoft.com/office/officeart/2005/8/layout/hierarchy4"/>
    <dgm:cxn modelId="{6889600D-3E77-4145-A3FC-A76CF9667648}" type="presParOf" srcId="{FFB30767-DBAB-43FF-9E6B-D6187B3AE4F8}" destId="{F765CC31-E87D-4306-AF4C-E978499C88CD}" srcOrd="3" destOrd="0" presId="urn:microsoft.com/office/officeart/2005/8/layout/hierarchy4"/>
    <dgm:cxn modelId="{16124BAD-2783-4134-9FFA-E8B56331CFE0}" type="presParOf" srcId="{FFB30767-DBAB-43FF-9E6B-D6187B3AE4F8}" destId="{E39D2016-3A0C-4B4A-AA24-45EA13757F5C}" srcOrd="4" destOrd="0" presId="urn:microsoft.com/office/officeart/2005/8/layout/hierarchy4"/>
    <dgm:cxn modelId="{A1D10B17-C790-4024-BB5E-BB237A4AA0B1}" type="presParOf" srcId="{E39D2016-3A0C-4B4A-AA24-45EA13757F5C}" destId="{4540AF6C-09FD-40D5-BF06-6C57D694A3E7}" srcOrd="0" destOrd="0" presId="urn:microsoft.com/office/officeart/2005/8/layout/hierarchy4"/>
    <dgm:cxn modelId="{9C42C4D8-8A8E-4A7B-A65D-EEC10797C3D3}" type="presParOf" srcId="{E39D2016-3A0C-4B4A-AA24-45EA13757F5C}" destId="{51EF592F-2152-4768-BD51-0DD27A81C85D}" srcOrd="1" destOrd="0" presId="urn:microsoft.com/office/officeart/2005/8/layout/hierarchy4"/>
    <dgm:cxn modelId="{4F3D06B7-9FB2-4F48-90C2-679BC01DC945}" type="presParOf" srcId="{E39D2016-3A0C-4B4A-AA24-45EA13757F5C}" destId="{03EF7C20-06D4-4689-9536-BE4DB0347C6F}" srcOrd="2" destOrd="0" presId="urn:microsoft.com/office/officeart/2005/8/layout/hierarchy4"/>
    <dgm:cxn modelId="{F839D134-695D-468D-8723-10671AE4EC45}" type="presParOf" srcId="{03EF7C20-06D4-4689-9536-BE4DB0347C6F}" destId="{A6397360-5AD6-45AC-9197-2CE4226AD863}" srcOrd="0" destOrd="0" presId="urn:microsoft.com/office/officeart/2005/8/layout/hierarchy4"/>
    <dgm:cxn modelId="{F84B98A1-E900-4CD8-B006-DE0AD12C887B}" type="presParOf" srcId="{A6397360-5AD6-45AC-9197-2CE4226AD863}" destId="{2BB71782-0762-4F31-8CB2-69D5A3397E8B}" srcOrd="0" destOrd="0" presId="urn:microsoft.com/office/officeart/2005/8/layout/hierarchy4"/>
    <dgm:cxn modelId="{00A5B2B1-1895-4CBF-8191-C122DA7CD94D}" type="presParOf" srcId="{A6397360-5AD6-45AC-9197-2CE4226AD863}" destId="{507B3C51-06CF-4EF2-8203-D49CA5EAA81E}" srcOrd="1" destOrd="0" presId="urn:microsoft.com/office/officeart/2005/8/layout/hierarchy4"/>
    <dgm:cxn modelId="{E2AE7CE3-5566-4AE9-B0CB-F653344E0526}" type="presParOf" srcId="{03EF7C20-06D4-4689-9536-BE4DB0347C6F}" destId="{2416965D-5CE3-43E6-8E47-08041F0A76B3}" srcOrd="1" destOrd="0" presId="urn:microsoft.com/office/officeart/2005/8/layout/hierarchy4"/>
    <dgm:cxn modelId="{34399851-0F4E-4D84-8ED5-0D95C44E0884}" type="presParOf" srcId="{03EF7C20-06D4-4689-9536-BE4DB0347C6F}" destId="{D41565A0-8E74-415D-B89F-AA64A39A92AA}" srcOrd="2" destOrd="0" presId="urn:microsoft.com/office/officeart/2005/8/layout/hierarchy4"/>
    <dgm:cxn modelId="{B4C62FB0-2CC8-44EB-B604-9CB0607054FA}" type="presParOf" srcId="{D41565A0-8E74-415D-B89F-AA64A39A92AA}" destId="{C160BCE8-51B2-4864-BE8A-61A46EBCBD14}" srcOrd="0" destOrd="0" presId="urn:microsoft.com/office/officeart/2005/8/layout/hierarchy4"/>
    <dgm:cxn modelId="{1DF80EB5-E400-4433-8A67-86F079362981}" type="presParOf" srcId="{D41565A0-8E74-415D-B89F-AA64A39A92AA}" destId="{BDEB606F-C12E-45B5-863D-B45798EDA982}"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DDF612-4C54-485B-95A4-FCC652EC2BDE}">
      <dsp:nvSpPr>
        <dsp:cNvPr id="0" name=""/>
        <dsp:cNvSpPr/>
      </dsp:nvSpPr>
      <dsp:spPr>
        <a:xfrm>
          <a:off x="7162842" y="887392"/>
          <a:ext cx="109724" cy="1375209"/>
        </a:xfrm>
        <a:custGeom>
          <a:avLst/>
          <a:gdLst/>
          <a:ahLst/>
          <a:cxnLst/>
          <a:rect l="0" t="0" r="0" b="0"/>
          <a:pathLst>
            <a:path>
              <a:moveTo>
                <a:pt x="0" y="0"/>
              </a:moveTo>
              <a:lnTo>
                <a:pt x="0" y="1375209"/>
              </a:lnTo>
              <a:lnTo>
                <a:pt x="109724" y="1375209"/>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A54D49-538A-4975-A4EC-CB647B44BF5A}">
      <dsp:nvSpPr>
        <dsp:cNvPr id="0" name=""/>
        <dsp:cNvSpPr/>
      </dsp:nvSpPr>
      <dsp:spPr>
        <a:xfrm>
          <a:off x="7162842" y="887392"/>
          <a:ext cx="109724" cy="855848"/>
        </a:xfrm>
        <a:custGeom>
          <a:avLst/>
          <a:gdLst/>
          <a:ahLst/>
          <a:cxnLst/>
          <a:rect l="0" t="0" r="0" b="0"/>
          <a:pathLst>
            <a:path>
              <a:moveTo>
                <a:pt x="0" y="0"/>
              </a:moveTo>
              <a:lnTo>
                <a:pt x="0" y="855848"/>
              </a:lnTo>
              <a:lnTo>
                <a:pt x="109724" y="855848"/>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9912FF-96AC-4DE7-95F5-97D984C12C20}">
      <dsp:nvSpPr>
        <dsp:cNvPr id="0" name=""/>
        <dsp:cNvSpPr/>
      </dsp:nvSpPr>
      <dsp:spPr>
        <a:xfrm>
          <a:off x="7162842" y="887392"/>
          <a:ext cx="109724" cy="336487"/>
        </a:xfrm>
        <a:custGeom>
          <a:avLst/>
          <a:gdLst/>
          <a:ahLst/>
          <a:cxnLst/>
          <a:rect l="0" t="0" r="0" b="0"/>
          <a:pathLst>
            <a:path>
              <a:moveTo>
                <a:pt x="0" y="0"/>
              </a:moveTo>
              <a:lnTo>
                <a:pt x="0" y="336487"/>
              </a:lnTo>
              <a:lnTo>
                <a:pt x="109724" y="336487"/>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5A749-B417-4E72-A954-28FF104C4799}">
      <dsp:nvSpPr>
        <dsp:cNvPr id="0" name=""/>
        <dsp:cNvSpPr/>
      </dsp:nvSpPr>
      <dsp:spPr>
        <a:xfrm>
          <a:off x="4639019" y="368031"/>
          <a:ext cx="2816421" cy="153613"/>
        </a:xfrm>
        <a:custGeom>
          <a:avLst/>
          <a:gdLst/>
          <a:ahLst/>
          <a:cxnLst/>
          <a:rect l="0" t="0" r="0" b="0"/>
          <a:pathLst>
            <a:path>
              <a:moveTo>
                <a:pt x="0" y="0"/>
              </a:moveTo>
              <a:lnTo>
                <a:pt x="0" y="76806"/>
              </a:lnTo>
              <a:lnTo>
                <a:pt x="2816421" y="76806"/>
              </a:lnTo>
              <a:lnTo>
                <a:pt x="2816421" y="15361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65AF7-742B-43D2-95F6-A17EBEEAFE99}">
      <dsp:nvSpPr>
        <dsp:cNvPr id="0" name=""/>
        <dsp:cNvSpPr/>
      </dsp:nvSpPr>
      <dsp:spPr>
        <a:xfrm>
          <a:off x="5428118" y="887392"/>
          <a:ext cx="109724" cy="3067184"/>
        </a:xfrm>
        <a:custGeom>
          <a:avLst/>
          <a:gdLst/>
          <a:ahLst/>
          <a:cxnLst/>
          <a:rect l="0" t="0" r="0" b="0"/>
          <a:pathLst>
            <a:path>
              <a:moveTo>
                <a:pt x="0" y="0"/>
              </a:moveTo>
              <a:lnTo>
                <a:pt x="0" y="3067184"/>
              </a:lnTo>
              <a:lnTo>
                <a:pt x="109724" y="3067184"/>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AD381E-2402-41F5-94DD-9BBBC93F8DB6}">
      <dsp:nvSpPr>
        <dsp:cNvPr id="0" name=""/>
        <dsp:cNvSpPr/>
      </dsp:nvSpPr>
      <dsp:spPr>
        <a:xfrm>
          <a:off x="5428118" y="887392"/>
          <a:ext cx="109724" cy="2547823"/>
        </a:xfrm>
        <a:custGeom>
          <a:avLst/>
          <a:gdLst/>
          <a:ahLst/>
          <a:cxnLst/>
          <a:rect l="0" t="0" r="0" b="0"/>
          <a:pathLst>
            <a:path>
              <a:moveTo>
                <a:pt x="0" y="0"/>
              </a:moveTo>
              <a:lnTo>
                <a:pt x="0" y="2547823"/>
              </a:lnTo>
              <a:lnTo>
                <a:pt x="109724" y="254782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68B012-B448-4552-A293-4F9745E68871}">
      <dsp:nvSpPr>
        <dsp:cNvPr id="0" name=""/>
        <dsp:cNvSpPr/>
      </dsp:nvSpPr>
      <dsp:spPr>
        <a:xfrm>
          <a:off x="5428118" y="887392"/>
          <a:ext cx="109724" cy="2028462"/>
        </a:xfrm>
        <a:custGeom>
          <a:avLst/>
          <a:gdLst/>
          <a:ahLst/>
          <a:cxnLst/>
          <a:rect l="0" t="0" r="0" b="0"/>
          <a:pathLst>
            <a:path>
              <a:moveTo>
                <a:pt x="0" y="0"/>
              </a:moveTo>
              <a:lnTo>
                <a:pt x="0" y="2028462"/>
              </a:lnTo>
              <a:lnTo>
                <a:pt x="109724" y="202846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DA9FEB9-2232-4DB7-A1BC-8161ED7B4DEE}">
      <dsp:nvSpPr>
        <dsp:cNvPr id="0" name=""/>
        <dsp:cNvSpPr/>
      </dsp:nvSpPr>
      <dsp:spPr>
        <a:xfrm>
          <a:off x="5428118" y="887392"/>
          <a:ext cx="109724" cy="1442155"/>
        </a:xfrm>
        <a:custGeom>
          <a:avLst/>
          <a:gdLst/>
          <a:ahLst/>
          <a:cxnLst/>
          <a:rect l="0" t="0" r="0" b="0"/>
          <a:pathLst>
            <a:path>
              <a:moveTo>
                <a:pt x="0" y="0"/>
              </a:moveTo>
              <a:lnTo>
                <a:pt x="0" y="1442155"/>
              </a:lnTo>
              <a:lnTo>
                <a:pt x="109724" y="144215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E0093C-1C9A-4B1B-8727-297A0B4BC50D}">
      <dsp:nvSpPr>
        <dsp:cNvPr id="0" name=""/>
        <dsp:cNvSpPr/>
      </dsp:nvSpPr>
      <dsp:spPr>
        <a:xfrm>
          <a:off x="5428118" y="887392"/>
          <a:ext cx="109724" cy="855848"/>
        </a:xfrm>
        <a:custGeom>
          <a:avLst/>
          <a:gdLst/>
          <a:ahLst/>
          <a:cxnLst/>
          <a:rect l="0" t="0" r="0" b="0"/>
          <a:pathLst>
            <a:path>
              <a:moveTo>
                <a:pt x="0" y="0"/>
              </a:moveTo>
              <a:lnTo>
                <a:pt x="0" y="855848"/>
              </a:lnTo>
              <a:lnTo>
                <a:pt x="109724" y="855848"/>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D31624-DB10-40FF-A837-32CBBA00575B}">
      <dsp:nvSpPr>
        <dsp:cNvPr id="0" name=""/>
        <dsp:cNvSpPr/>
      </dsp:nvSpPr>
      <dsp:spPr>
        <a:xfrm>
          <a:off x="5428118" y="887392"/>
          <a:ext cx="109724" cy="336487"/>
        </a:xfrm>
        <a:custGeom>
          <a:avLst/>
          <a:gdLst/>
          <a:ahLst/>
          <a:cxnLst/>
          <a:rect l="0" t="0" r="0" b="0"/>
          <a:pathLst>
            <a:path>
              <a:moveTo>
                <a:pt x="0" y="0"/>
              </a:moveTo>
              <a:lnTo>
                <a:pt x="0" y="336487"/>
              </a:lnTo>
              <a:lnTo>
                <a:pt x="109724" y="336487"/>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03D700-0459-41DB-935C-CB1435A5D598}">
      <dsp:nvSpPr>
        <dsp:cNvPr id="0" name=""/>
        <dsp:cNvSpPr/>
      </dsp:nvSpPr>
      <dsp:spPr>
        <a:xfrm>
          <a:off x="4639019" y="368031"/>
          <a:ext cx="1081697" cy="153613"/>
        </a:xfrm>
        <a:custGeom>
          <a:avLst/>
          <a:gdLst/>
          <a:ahLst/>
          <a:cxnLst/>
          <a:rect l="0" t="0" r="0" b="0"/>
          <a:pathLst>
            <a:path>
              <a:moveTo>
                <a:pt x="0" y="0"/>
              </a:moveTo>
              <a:lnTo>
                <a:pt x="0" y="76806"/>
              </a:lnTo>
              <a:lnTo>
                <a:pt x="1081697" y="76806"/>
              </a:lnTo>
              <a:lnTo>
                <a:pt x="1081697" y="15361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8542A7-B085-4424-B22E-514DBE4A6AD9}">
      <dsp:nvSpPr>
        <dsp:cNvPr id="0" name=""/>
        <dsp:cNvSpPr/>
      </dsp:nvSpPr>
      <dsp:spPr>
        <a:xfrm>
          <a:off x="3248265" y="887392"/>
          <a:ext cx="1770216" cy="153613"/>
        </a:xfrm>
        <a:custGeom>
          <a:avLst/>
          <a:gdLst/>
          <a:ahLst/>
          <a:cxnLst/>
          <a:rect l="0" t="0" r="0" b="0"/>
          <a:pathLst>
            <a:path>
              <a:moveTo>
                <a:pt x="0" y="0"/>
              </a:moveTo>
              <a:lnTo>
                <a:pt x="0" y="76806"/>
              </a:lnTo>
              <a:lnTo>
                <a:pt x="1770216" y="76806"/>
              </a:lnTo>
              <a:lnTo>
                <a:pt x="1770216" y="15361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EBD5DF-1385-4C83-9056-7788D1A3D490}">
      <dsp:nvSpPr>
        <dsp:cNvPr id="0" name=""/>
        <dsp:cNvSpPr/>
      </dsp:nvSpPr>
      <dsp:spPr>
        <a:xfrm>
          <a:off x="3248265" y="887392"/>
          <a:ext cx="885108" cy="153613"/>
        </a:xfrm>
        <a:custGeom>
          <a:avLst/>
          <a:gdLst/>
          <a:ahLst/>
          <a:cxnLst/>
          <a:rect l="0" t="0" r="0" b="0"/>
          <a:pathLst>
            <a:path>
              <a:moveTo>
                <a:pt x="0" y="0"/>
              </a:moveTo>
              <a:lnTo>
                <a:pt x="0" y="76806"/>
              </a:lnTo>
              <a:lnTo>
                <a:pt x="885108" y="76806"/>
              </a:lnTo>
              <a:lnTo>
                <a:pt x="885108" y="15361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4F9DCB-CAB4-44A6-B8BC-AEA15B2EA81B}">
      <dsp:nvSpPr>
        <dsp:cNvPr id="0" name=""/>
        <dsp:cNvSpPr/>
      </dsp:nvSpPr>
      <dsp:spPr>
        <a:xfrm>
          <a:off x="2955668" y="1406753"/>
          <a:ext cx="109724" cy="3452652"/>
        </a:xfrm>
        <a:custGeom>
          <a:avLst/>
          <a:gdLst/>
          <a:ahLst/>
          <a:cxnLst/>
          <a:rect l="0" t="0" r="0" b="0"/>
          <a:pathLst>
            <a:path>
              <a:moveTo>
                <a:pt x="0" y="0"/>
              </a:moveTo>
              <a:lnTo>
                <a:pt x="0" y="3452652"/>
              </a:lnTo>
              <a:lnTo>
                <a:pt x="109724" y="345265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9E925B-10F8-4DB0-AC18-C38F782087BB}">
      <dsp:nvSpPr>
        <dsp:cNvPr id="0" name=""/>
        <dsp:cNvSpPr/>
      </dsp:nvSpPr>
      <dsp:spPr>
        <a:xfrm>
          <a:off x="2955668" y="1406753"/>
          <a:ext cx="109724" cy="2933291"/>
        </a:xfrm>
        <a:custGeom>
          <a:avLst/>
          <a:gdLst/>
          <a:ahLst/>
          <a:cxnLst/>
          <a:rect l="0" t="0" r="0" b="0"/>
          <a:pathLst>
            <a:path>
              <a:moveTo>
                <a:pt x="0" y="0"/>
              </a:moveTo>
              <a:lnTo>
                <a:pt x="0" y="2933291"/>
              </a:lnTo>
              <a:lnTo>
                <a:pt x="109724" y="293329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522CFF-BE9E-46E8-8F0C-D359EFB207C3}">
      <dsp:nvSpPr>
        <dsp:cNvPr id="0" name=""/>
        <dsp:cNvSpPr/>
      </dsp:nvSpPr>
      <dsp:spPr>
        <a:xfrm>
          <a:off x="2955668" y="1406753"/>
          <a:ext cx="109724" cy="2413930"/>
        </a:xfrm>
        <a:custGeom>
          <a:avLst/>
          <a:gdLst/>
          <a:ahLst/>
          <a:cxnLst/>
          <a:rect l="0" t="0" r="0" b="0"/>
          <a:pathLst>
            <a:path>
              <a:moveTo>
                <a:pt x="0" y="0"/>
              </a:moveTo>
              <a:lnTo>
                <a:pt x="0" y="2413930"/>
              </a:lnTo>
              <a:lnTo>
                <a:pt x="109724" y="241393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D519CF-2FCB-4CF0-A93B-D6F04F258D3D}">
      <dsp:nvSpPr>
        <dsp:cNvPr id="0" name=""/>
        <dsp:cNvSpPr/>
      </dsp:nvSpPr>
      <dsp:spPr>
        <a:xfrm>
          <a:off x="2955668" y="1406753"/>
          <a:ext cx="109724" cy="1894570"/>
        </a:xfrm>
        <a:custGeom>
          <a:avLst/>
          <a:gdLst/>
          <a:ahLst/>
          <a:cxnLst/>
          <a:rect l="0" t="0" r="0" b="0"/>
          <a:pathLst>
            <a:path>
              <a:moveTo>
                <a:pt x="0" y="0"/>
              </a:moveTo>
              <a:lnTo>
                <a:pt x="0" y="1894570"/>
              </a:lnTo>
              <a:lnTo>
                <a:pt x="109724" y="189457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3358F0-91A4-4931-9EDF-33FB4BEA7B1E}">
      <dsp:nvSpPr>
        <dsp:cNvPr id="0" name=""/>
        <dsp:cNvSpPr/>
      </dsp:nvSpPr>
      <dsp:spPr>
        <a:xfrm>
          <a:off x="2955668" y="1406753"/>
          <a:ext cx="109724" cy="1375209"/>
        </a:xfrm>
        <a:custGeom>
          <a:avLst/>
          <a:gdLst/>
          <a:ahLst/>
          <a:cxnLst/>
          <a:rect l="0" t="0" r="0" b="0"/>
          <a:pathLst>
            <a:path>
              <a:moveTo>
                <a:pt x="0" y="0"/>
              </a:moveTo>
              <a:lnTo>
                <a:pt x="0" y="1375209"/>
              </a:lnTo>
              <a:lnTo>
                <a:pt x="109724" y="137520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9B094B-F037-475E-8198-75F59CE4DD40}">
      <dsp:nvSpPr>
        <dsp:cNvPr id="0" name=""/>
        <dsp:cNvSpPr/>
      </dsp:nvSpPr>
      <dsp:spPr>
        <a:xfrm>
          <a:off x="2955668" y="1406753"/>
          <a:ext cx="109724" cy="855848"/>
        </a:xfrm>
        <a:custGeom>
          <a:avLst/>
          <a:gdLst/>
          <a:ahLst/>
          <a:cxnLst/>
          <a:rect l="0" t="0" r="0" b="0"/>
          <a:pathLst>
            <a:path>
              <a:moveTo>
                <a:pt x="0" y="0"/>
              </a:moveTo>
              <a:lnTo>
                <a:pt x="0" y="855848"/>
              </a:lnTo>
              <a:lnTo>
                <a:pt x="109724" y="85584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A432C5-59EF-43F1-8D07-0E260737BF42}">
      <dsp:nvSpPr>
        <dsp:cNvPr id="0" name=""/>
        <dsp:cNvSpPr/>
      </dsp:nvSpPr>
      <dsp:spPr>
        <a:xfrm>
          <a:off x="2955668" y="1406753"/>
          <a:ext cx="109724" cy="336487"/>
        </a:xfrm>
        <a:custGeom>
          <a:avLst/>
          <a:gdLst/>
          <a:ahLst/>
          <a:cxnLst/>
          <a:rect l="0" t="0" r="0" b="0"/>
          <a:pathLst>
            <a:path>
              <a:moveTo>
                <a:pt x="0" y="0"/>
              </a:moveTo>
              <a:lnTo>
                <a:pt x="0" y="336487"/>
              </a:lnTo>
              <a:lnTo>
                <a:pt x="109724" y="33648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C7F574-1ABB-4B49-8F17-F6B6E0279E6F}">
      <dsp:nvSpPr>
        <dsp:cNvPr id="0" name=""/>
        <dsp:cNvSpPr/>
      </dsp:nvSpPr>
      <dsp:spPr>
        <a:xfrm>
          <a:off x="3202545" y="887392"/>
          <a:ext cx="91440" cy="153613"/>
        </a:xfrm>
        <a:custGeom>
          <a:avLst/>
          <a:gdLst/>
          <a:ahLst/>
          <a:cxnLst/>
          <a:rect l="0" t="0" r="0" b="0"/>
          <a:pathLst>
            <a:path>
              <a:moveTo>
                <a:pt x="45720" y="0"/>
              </a:moveTo>
              <a:lnTo>
                <a:pt x="45720" y="15361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76769B-9052-4E98-A92E-5A0ECB7CB8D0}">
      <dsp:nvSpPr>
        <dsp:cNvPr id="0" name=""/>
        <dsp:cNvSpPr/>
      </dsp:nvSpPr>
      <dsp:spPr>
        <a:xfrm>
          <a:off x="2363157" y="887392"/>
          <a:ext cx="885108" cy="153613"/>
        </a:xfrm>
        <a:custGeom>
          <a:avLst/>
          <a:gdLst/>
          <a:ahLst/>
          <a:cxnLst/>
          <a:rect l="0" t="0" r="0" b="0"/>
          <a:pathLst>
            <a:path>
              <a:moveTo>
                <a:pt x="885108" y="0"/>
              </a:moveTo>
              <a:lnTo>
                <a:pt x="885108" y="76806"/>
              </a:lnTo>
              <a:lnTo>
                <a:pt x="0" y="76806"/>
              </a:lnTo>
              <a:lnTo>
                <a:pt x="0" y="15361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B57DCD-1B7A-4007-8855-1D7E98ED5843}">
      <dsp:nvSpPr>
        <dsp:cNvPr id="0" name=""/>
        <dsp:cNvSpPr/>
      </dsp:nvSpPr>
      <dsp:spPr>
        <a:xfrm>
          <a:off x="1185451" y="1406753"/>
          <a:ext cx="109724" cy="1894570"/>
        </a:xfrm>
        <a:custGeom>
          <a:avLst/>
          <a:gdLst/>
          <a:ahLst/>
          <a:cxnLst/>
          <a:rect l="0" t="0" r="0" b="0"/>
          <a:pathLst>
            <a:path>
              <a:moveTo>
                <a:pt x="0" y="0"/>
              </a:moveTo>
              <a:lnTo>
                <a:pt x="0" y="1894570"/>
              </a:lnTo>
              <a:lnTo>
                <a:pt x="109724" y="189457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15967B-68B7-4758-9725-7C5818F25270}">
      <dsp:nvSpPr>
        <dsp:cNvPr id="0" name=""/>
        <dsp:cNvSpPr/>
      </dsp:nvSpPr>
      <dsp:spPr>
        <a:xfrm>
          <a:off x="1185451" y="1406753"/>
          <a:ext cx="109724" cy="1375209"/>
        </a:xfrm>
        <a:custGeom>
          <a:avLst/>
          <a:gdLst/>
          <a:ahLst/>
          <a:cxnLst/>
          <a:rect l="0" t="0" r="0" b="0"/>
          <a:pathLst>
            <a:path>
              <a:moveTo>
                <a:pt x="0" y="0"/>
              </a:moveTo>
              <a:lnTo>
                <a:pt x="0" y="1375209"/>
              </a:lnTo>
              <a:lnTo>
                <a:pt x="109724" y="137520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DA227F-F1F3-413A-B387-E390B641FE38}">
      <dsp:nvSpPr>
        <dsp:cNvPr id="0" name=""/>
        <dsp:cNvSpPr/>
      </dsp:nvSpPr>
      <dsp:spPr>
        <a:xfrm>
          <a:off x="1185451" y="1406753"/>
          <a:ext cx="109724" cy="855848"/>
        </a:xfrm>
        <a:custGeom>
          <a:avLst/>
          <a:gdLst/>
          <a:ahLst/>
          <a:cxnLst/>
          <a:rect l="0" t="0" r="0" b="0"/>
          <a:pathLst>
            <a:path>
              <a:moveTo>
                <a:pt x="0" y="0"/>
              </a:moveTo>
              <a:lnTo>
                <a:pt x="0" y="855848"/>
              </a:lnTo>
              <a:lnTo>
                <a:pt x="109724" y="85584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0F3729-49E5-42D9-81F0-EA03E98CACA1}">
      <dsp:nvSpPr>
        <dsp:cNvPr id="0" name=""/>
        <dsp:cNvSpPr/>
      </dsp:nvSpPr>
      <dsp:spPr>
        <a:xfrm>
          <a:off x="1185451" y="1406753"/>
          <a:ext cx="109724" cy="336487"/>
        </a:xfrm>
        <a:custGeom>
          <a:avLst/>
          <a:gdLst/>
          <a:ahLst/>
          <a:cxnLst/>
          <a:rect l="0" t="0" r="0" b="0"/>
          <a:pathLst>
            <a:path>
              <a:moveTo>
                <a:pt x="0" y="0"/>
              </a:moveTo>
              <a:lnTo>
                <a:pt x="0" y="336487"/>
              </a:lnTo>
              <a:lnTo>
                <a:pt x="109724" y="33648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FBD11E-C11D-45EE-8DD1-E8B5C298A0DD}">
      <dsp:nvSpPr>
        <dsp:cNvPr id="0" name=""/>
        <dsp:cNvSpPr/>
      </dsp:nvSpPr>
      <dsp:spPr>
        <a:xfrm>
          <a:off x="1478049" y="887392"/>
          <a:ext cx="1770216" cy="153613"/>
        </a:xfrm>
        <a:custGeom>
          <a:avLst/>
          <a:gdLst/>
          <a:ahLst/>
          <a:cxnLst/>
          <a:rect l="0" t="0" r="0" b="0"/>
          <a:pathLst>
            <a:path>
              <a:moveTo>
                <a:pt x="1770216" y="0"/>
              </a:moveTo>
              <a:lnTo>
                <a:pt x="1770216" y="76806"/>
              </a:lnTo>
              <a:lnTo>
                <a:pt x="0" y="76806"/>
              </a:lnTo>
              <a:lnTo>
                <a:pt x="0" y="15361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DCB595-134F-40F9-8776-FBEC26F43D13}">
      <dsp:nvSpPr>
        <dsp:cNvPr id="0" name=""/>
        <dsp:cNvSpPr/>
      </dsp:nvSpPr>
      <dsp:spPr>
        <a:xfrm>
          <a:off x="3248265" y="368031"/>
          <a:ext cx="1390753" cy="153613"/>
        </a:xfrm>
        <a:custGeom>
          <a:avLst/>
          <a:gdLst/>
          <a:ahLst/>
          <a:cxnLst/>
          <a:rect l="0" t="0" r="0" b="0"/>
          <a:pathLst>
            <a:path>
              <a:moveTo>
                <a:pt x="1390753" y="0"/>
              </a:moveTo>
              <a:lnTo>
                <a:pt x="1390753" y="76806"/>
              </a:lnTo>
              <a:lnTo>
                <a:pt x="0" y="76806"/>
              </a:lnTo>
              <a:lnTo>
                <a:pt x="0" y="15361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CBBC76-C2A6-4F0B-A056-3A661A849C62}">
      <dsp:nvSpPr>
        <dsp:cNvPr id="0" name=""/>
        <dsp:cNvSpPr/>
      </dsp:nvSpPr>
      <dsp:spPr>
        <a:xfrm>
          <a:off x="2363157" y="368031"/>
          <a:ext cx="2275861" cy="153613"/>
        </a:xfrm>
        <a:custGeom>
          <a:avLst/>
          <a:gdLst/>
          <a:ahLst/>
          <a:cxnLst/>
          <a:rect l="0" t="0" r="0" b="0"/>
          <a:pathLst>
            <a:path>
              <a:moveTo>
                <a:pt x="2275861" y="0"/>
              </a:moveTo>
              <a:lnTo>
                <a:pt x="2275861" y="76806"/>
              </a:lnTo>
              <a:lnTo>
                <a:pt x="0" y="76806"/>
              </a:lnTo>
              <a:lnTo>
                <a:pt x="0" y="15361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CAF182-ADCC-4144-9AF8-2BDF6566FA15}">
      <dsp:nvSpPr>
        <dsp:cNvPr id="0" name=""/>
        <dsp:cNvSpPr/>
      </dsp:nvSpPr>
      <dsp:spPr>
        <a:xfrm>
          <a:off x="4273272" y="2284"/>
          <a:ext cx="731494" cy="365747"/>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ACTIVOS</a:t>
          </a:r>
        </a:p>
      </dsp:txBody>
      <dsp:txXfrm>
        <a:off x="4273272" y="2284"/>
        <a:ext cx="731494" cy="365747"/>
      </dsp:txXfrm>
    </dsp:sp>
    <dsp:sp modelId="{B5BA86F4-F985-491E-AF24-57187120785E}">
      <dsp:nvSpPr>
        <dsp:cNvPr id="0" name=""/>
        <dsp:cNvSpPr/>
      </dsp:nvSpPr>
      <dsp:spPr>
        <a:xfrm>
          <a:off x="1997410" y="521645"/>
          <a:ext cx="731494" cy="365747"/>
        </a:xfrm>
        <a:prstGeom prst="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INMUEBLES</a:t>
          </a:r>
        </a:p>
      </dsp:txBody>
      <dsp:txXfrm>
        <a:off x="1997410" y="521645"/>
        <a:ext cx="731494" cy="365747"/>
      </dsp:txXfrm>
    </dsp:sp>
    <dsp:sp modelId="{F9CDA36C-0671-48F1-BD47-6BB5BE988BE3}">
      <dsp:nvSpPr>
        <dsp:cNvPr id="0" name=""/>
        <dsp:cNvSpPr/>
      </dsp:nvSpPr>
      <dsp:spPr>
        <a:xfrm>
          <a:off x="2882518" y="521645"/>
          <a:ext cx="731494" cy="365747"/>
        </a:xfrm>
        <a:prstGeom prst="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MUEBLES</a:t>
          </a:r>
        </a:p>
      </dsp:txBody>
      <dsp:txXfrm>
        <a:off x="2882518" y="521645"/>
        <a:ext cx="731494" cy="365747"/>
      </dsp:txXfrm>
    </dsp:sp>
    <dsp:sp modelId="{5BBC3BB3-26F0-4AB2-92E4-0941A872C24C}">
      <dsp:nvSpPr>
        <dsp:cNvPr id="0" name=""/>
        <dsp:cNvSpPr/>
      </dsp:nvSpPr>
      <dsp:spPr>
        <a:xfrm>
          <a:off x="1112302" y="1041006"/>
          <a:ext cx="731494" cy="36574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TRANSPORTES</a:t>
          </a:r>
        </a:p>
      </dsp:txBody>
      <dsp:txXfrm>
        <a:off x="1112302" y="1041006"/>
        <a:ext cx="731494" cy="365747"/>
      </dsp:txXfrm>
    </dsp:sp>
    <dsp:sp modelId="{1C897B19-A3D9-4208-A15A-0FB0E041B7F6}">
      <dsp:nvSpPr>
        <dsp:cNvPr id="0" name=""/>
        <dsp:cNvSpPr/>
      </dsp:nvSpPr>
      <dsp:spPr>
        <a:xfrm>
          <a:off x="1295176" y="1560367"/>
          <a:ext cx="731494" cy="365747"/>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Vehículos</a:t>
          </a:r>
        </a:p>
      </dsp:txBody>
      <dsp:txXfrm>
        <a:off x="1295176" y="1560367"/>
        <a:ext cx="731494" cy="365747"/>
      </dsp:txXfrm>
    </dsp:sp>
    <dsp:sp modelId="{76548E61-5508-41AE-A08A-50550AEA3103}">
      <dsp:nvSpPr>
        <dsp:cNvPr id="0" name=""/>
        <dsp:cNvSpPr/>
      </dsp:nvSpPr>
      <dsp:spPr>
        <a:xfrm>
          <a:off x="1295176" y="2079727"/>
          <a:ext cx="731494" cy="365747"/>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Maquinaria pesada</a:t>
          </a:r>
        </a:p>
      </dsp:txBody>
      <dsp:txXfrm>
        <a:off x="1295176" y="2079727"/>
        <a:ext cx="731494" cy="365747"/>
      </dsp:txXfrm>
    </dsp:sp>
    <dsp:sp modelId="{3A0A4A15-D5E5-4876-9557-AD73868F3763}">
      <dsp:nvSpPr>
        <dsp:cNvPr id="0" name=""/>
        <dsp:cNvSpPr/>
      </dsp:nvSpPr>
      <dsp:spPr>
        <a:xfrm>
          <a:off x="1295176" y="2599088"/>
          <a:ext cx="731494" cy="365747"/>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Embarcaciones y motonaves</a:t>
          </a:r>
        </a:p>
      </dsp:txBody>
      <dsp:txXfrm>
        <a:off x="1295176" y="2599088"/>
        <a:ext cx="731494" cy="365747"/>
      </dsp:txXfrm>
    </dsp:sp>
    <dsp:sp modelId="{BF589AA1-1AD5-49C7-B49D-74A39E27D561}">
      <dsp:nvSpPr>
        <dsp:cNvPr id="0" name=""/>
        <dsp:cNvSpPr/>
      </dsp:nvSpPr>
      <dsp:spPr>
        <a:xfrm>
          <a:off x="1295176" y="3118449"/>
          <a:ext cx="731494" cy="365747"/>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Aeronaves</a:t>
          </a:r>
        </a:p>
      </dsp:txBody>
      <dsp:txXfrm>
        <a:off x="1295176" y="3118449"/>
        <a:ext cx="731494" cy="365747"/>
      </dsp:txXfrm>
    </dsp:sp>
    <dsp:sp modelId="{B4A197DF-33B8-44FC-8DD4-F8C205BF2653}">
      <dsp:nvSpPr>
        <dsp:cNvPr id="0" name=""/>
        <dsp:cNvSpPr/>
      </dsp:nvSpPr>
      <dsp:spPr>
        <a:xfrm>
          <a:off x="1997410" y="1041006"/>
          <a:ext cx="731494" cy="36574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SEMOVIENTES</a:t>
          </a:r>
        </a:p>
      </dsp:txBody>
      <dsp:txXfrm>
        <a:off x="1997410" y="1041006"/>
        <a:ext cx="731494" cy="365747"/>
      </dsp:txXfrm>
    </dsp:sp>
    <dsp:sp modelId="{78D85630-1ACE-4A09-8384-70103C8FC8EA}">
      <dsp:nvSpPr>
        <dsp:cNvPr id="0" name=""/>
        <dsp:cNvSpPr/>
      </dsp:nvSpPr>
      <dsp:spPr>
        <a:xfrm>
          <a:off x="2882518" y="1041006"/>
          <a:ext cx="731494" cy="36574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DINERO, ARTE Y OTROS</a:t>
          </a:r>
        </a:p>
      </dsp:txBody>
      <dsp:txXfrm>
        <a:off x="2882518" y="1041006"/>
        <a:ext cx="731494" cy="365747"/>
      </dsp:txXfrm>
    </dsp:sp>
    <dsp:sp modelId="{272EB678-B767-4086-8E31-6C35ACAE8944}">
      <dsp:nvSpPr>
        <dsp:cNvPr id="0" name=""/>
        <dsp:cNvSpPr/>
      </dsp:nvSpPr>
      <dsp:spPr>
        <a:xfrm>
          <a:off x="3065392" y="1560367"/>
          <a:ext cx="731494" cy="365747"/>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Títulos valores</a:t>
          </a:r>
        </a:p>
      </dsp:txBody>
      <dsp:txXfrm>
        <a:off x="3065392" y="1560367"/>
        <a:ext cx="731494" cy="365747"/>
      </dsp:txXfrm>
    </dsp:sp>
    <dsp:sp modelId="{C63BC396-72B1-40B3-9F9C-251626015EEF}">
      <dsp:nvSpPr>
        <dsp:cNvPr id="0" name=""/>
        <dsp:cNvSpPr/>
      </dsp:nvSpPr>
      <dsp:spPr>
        <a:xfrm>
          <a:off x="3065392" y="2079727"/>
          <a:ext cx="731494" cy="365747"/>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Moneda nacional</a:t>
          </a:r>
        </a:p>
      </dsp:txBody>
      <dsp:txXfrm>
        <a:off x="3065392" y="2079727"/>
        <a:ext cx="731494" cy="365747"/>
      </dsp:txXfrm>
    </dsp:sp>
    <dsp:sp modelId="{848B8318-B43F-4EAF-BB76-2C9C454B009B}">
      <dsp:nvSpPr>
        <dsp:cNvPr id="0" name=""/>
        <dsp:cNvSpPr/>
      </dsp:nvSpPr>
      <dsp:spPr>
        <a:xfrm>
          <a:off x="3065392" y="2599088"/>
          <a:ext cx="731494" cy="365747"/>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Otras divisas</a:t>
          </a:r>
        </a:p>
      </dsp:txBody>
      <dsp:txXfrm>
        <a:off x="3065392" y="2599088"/>
        <a:ext cx="731494" cy="365747"/>
      </dsp:txXfrm>
    </dsp:sp>
    <dsp:sp modelId="{45D09BEF-9792-43EE-876E-EBD16F92DEEE}">
      <dsp:nvSpPr>
        <dsp:cNvPr id="0" name=""/>
        <dsp:cNvSpPr/>
      </dsp:nvSpPr>
      <dsp:spPr>
        <a:xfrm>
          <a:off x="3065392" y="3118449"/>
          <a:ext cx="731494" cy="365747"/>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Metales preciosos</a:t>
          </a:r>
        </a:p>
      </dsp:txBody>
      <dsp:txXfrm>
        <a:off x="3065392" y="3118449"/>
        <a:ext cx="731494" cy="365747"/>
      </dsp:txXfrm>
    </dsp:sp>
    <dsp:sp modelId="{BF402F94-DA84-452E-8D65-7F30EC8387CA}">
      <dsp:nvSpPr>
        <dsp:cNvPr id="0" name=""/>
        <dsp:cNvSpPr/>
      </dsp:nvSpPr>
      <dsp:spPr>
        <a:xfrm>
          <a:off x="3065392" y="3637810"/>
          <a:ext cx="731494" cy="365747"/>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Piedras preciosas</a:t>
          </a:r>
        </a:p>
      </dsp:txBody>
      <dsp:txXfrm>
        <a:off x="3065392" y="3637810"/>
        <a:ext cx="731494" cy="365747"/>
      </dsp:txXfrm>
    </dsp:sp>
    <dsp:sp modelId="{020D841D-6580-4B80-A4EF-65DF3E78DBD2}">
      <dsp:nvSpPr>
        <dsp:cNvPr id="0" name=""/>
        <dsp:cNvSpPr/>
      </dsp:nvSpPr>
      <dsp:spPr>
        <a:xfrm>
          <a:off x="3065392" y="4157171"/>
          <a:ext cx="731494" cy="365747"/>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Joyas elaboradas</a:t>
          </a:r>
        </a:p>
      </dsp:txBody>
      <dsp:txXfrm>
        <a:off x="3065392" y="4157171"/>
        <a:ext cx="731494" cy="365747"/>
      </dsp:txXfrm>
    </dsp:sp>
    <dsp:sp modelId="{D73C0104-1BD6-4C88-8775-F424BD8509F9}">
      <dsp:nvSpPr>
        <dsp:cNvPr id="0" name=""/>
        <dsp:cNvSpPr/>
      </dsp:nvSpPr>
      <dsp:spPr>
        <a:xfrm>
          <a:off x="3065392" y="4676532"/>
          <a:ext cx="731494" cy="365747"/>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Obras de arte</a:t>
          </a:r>
        </a:p>
      </dsp:txBody>
      <dsp:txXfrm>
        <a:off x="3065392" y="4676532"/>
        <a:ext cx="731494" cy="365747"/>
      </dsp:txXfrm>
    </dsp:sp>
    <dsp:sp modelId="{94EED99C-CFBA-4D5D-91FC-5AEA1540BC0E}">
      <dsp:nvSpPr>
        <dsp:cNvPr id="0" name=""/>
        <dsp:cNvSpPr/>
      </dsp:nvSpPr>
      <dsp:spPr>
        <a:xfrm>
          <a:off x="3767626" y="1041006"/>
          <a:ext cx="731494" cy="36574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SUSTANCIAS</a:t>
          </a:r>
        </a:p>
      </dsp:txBody>
      <dsp:txXfrm>
        <a:off x="3767626" y="1041006"/>
        <a:ext cx="731494" cy="365747"/>
      </dsp:txXfrm>
    </dsp:sp>
    <dsp:sp modelId="{C996B751-6417-47DA-A9A8-67622721BF14}">
      <dsp:nvSpPr>
        <dsp:cNvPr id="0" name=""/>
        <dsp:cNvSpPr/>
      </dsp:nvSpPr>
      <dsp:spPr>
        <a:xfrm>
          <a:off x="4652734" y="1041006"/>
          <a:ext cx="731494" cy="36574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MUEBLES Y ENSERES</a:t>
          </a:r>
        </a:p>
      </dsp:txBody>
      <dsp:txXfrm>
        <a:off x="4652734" y="1041006"/>
        <a:ext cx="731494" cy="365747"/>
      </dsp:txXfrm>
    </dsp:sp>
    <dsp:sp modelId="{5619BFE5-F0DC-4BAF-B4E2-F6215E0B7D6B}">
      <dsp:nvSpPr>
        <dsp:cNvPr id="0" name=""/>
        <dsp:cNvSpPr/>
      </dsp:nvSpPr>
      <dsp:spPr>
        <a:xfrm>
          <a:off x="5354969" y="521645"/>
          <a:ext cx="731494" cy="365747"/>
        </a:xfrm>
        <a:prstGeom prst="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SOCIEDADES ACTIVAS</a:t>
          </a:r>
        </a:p>
      </dsp:txBody>
      <dsp:txXfrm>
        <a:off x="5354969" y="521645"/>
        <a:ext cx="731494" cy="365747"/>
      </dsp:txXfrm>
    </dsp:sp>
    <dsp:sp modelId="{6B0F797E-A58A-49B0-9FEA-615022A00FBD}">
      <dsp:nvSpPr>
        <dsp:cNvPr id="0" name=""/>
        <dsp:cNvSpPr/>
      </dsp:nvSpPr>
      <dsp:spPr>
        <a:xfrm>
          <a:off x="5537842" y="1041006"/>
          <a:ext cx="994422" cy="36574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dirty="0">
              <a:cs typeface="Calibri"/>
            </a:rPr>
            <a:t>SOCIEDAD CON ACTIVOS</a:t>
          </a:r>
        </a:p>
      </dsp:txBody>
      <dsp:txXfrm>
        <a:off x="5537842" y="1041006"/>
        <a:ext cx="994422" cy="365747"/>
      </dsp:txXfrm>
    </dsp:sp>
    <dsp:sp modelId="{095663ED-A240-4414-94BC-573A3C6501F3}">
      <dsp:nvSpPr>
        <dsp:cNvPr id="0" name=""/>
        <dsp:cNvSpPr/>
      </dsp:nvSpPr>
      <dsp:spPr>
        <a:xfrm>
          <a:off x="5537842" y="1560367"/>
          <a:ext cx="1040550" cy="36574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dirty="0">
              <a:cs typeface="Calibri"/>
            </a:rPr>
            <a:t>ACCIONES</a:t>
          </a:r>
        </a:p>
      </dsp:txBody>
      <dsp:txXfrm>
        <a:off x="5537842" y="1560367"/>
        <a:ext cx="1040550" cy="365747"/>
      </dsp:txXfrm>
    </dsp:sp>
    <dsp:sp modelId="{F99CEA90-E1CF-4626-8288-683C47D38D5D}">
      <dsp:nvSpPr>
        <dsp:cNvPr id="0" name=""/>
        <dsp:cNvSpPr/>
      </dsp:nvSpPr>
      <dsp:spPr>
        <a:xfrm>
          <a:off x="5537842" y="2079727"/>
          <a:ext cx="1007165" cy="499639"/>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dirty="0">
              <a:cs typeface="Calibri"/>
            </a:rPr>
            <a:t>ESTABLECIMIENTOS DE COMERCIO ACTIVOS</a:t>
          </a:r>
        </a:p>
      </dsp:txBody>
      <dsp:txXfrm>
        <a:off x="5537842" y="2079727"/>
        <a:ext cx="1007165" cy="499639"/>
      </dsp:txXfrm>
    </dsp:sp>
    <dsp:sp modelId="{37073228-C863-414E-83DA-17CD86C656D9}">
      <dsp:nvSpPr>
        <dsp:cNvPr id="0" name=""/>
        <dsp:cNvSpPr/>
      </dsp:nvSpPr>
      <dsp:spPr>
        <a:xfrm>
          <a:off x="5537842" y="2732981"/>
          <a:ext cx="1060176" cy="36574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dirty="0">
              <a:cs typeface="Calibri"/>
            </a:rPr>
            <a:t>DERECHO FIDUCIARIO</a:t>
          </a:r>
        </a:p>
      </dsp:txBody>
      <dsp:txXfrm>
        <a:off x="5537842" y="2732981"/>
        <a:ext cx="1060176" cy="365747"/>
      </dsp:txXfrm>
    </dsp:sp>
    <dsp:sp modelId="{4A51826B-CDE2-4BC2-9C2D-F8576F8C647C}">
      <dsp:nvSpPr>
        <dsp:cNvPr id="0" name=""/>
        <dsp:cNvSpPr/>
      </dsp:nvSpPr>
      <dsp:spPr>
        <a:xfrm>
          <a:off x="5537842" y="3252342"/>
          <a:ext cx="1086678" cy="36574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dirty="0">
              <a:cs typeface="Calibri"/>
            </a:rPr>
            <a:t>SOCIEDAD ACTIVA DE PAPEL</a:t>
          </a:r>
        </a:p>
      </dsp:txBody>
      <dsp:txXfrm>
        <a:off x="5537842" y="3252342"/>
        <a:ext cx="1086678" cy="365747"/>
      </dsp:txXfrm>
    </dsp:sp>
    <dsp:sp modelId="{995370AC-996C-4FA7-B219-CB869555CA74}">
      <dsp:nvSpPr>
        <dsp:cNvPr id="0" name=""/>
        <dsp:cNvSpPr/>
      </dsp:nvSpPr>
      <dsp:spPr>
        <a:xfrm>
          <a:off x="5537842" y="3771703"/>
          <a:ext cx="1040550" cy="36574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dirty="0">
              <a:cs typeface="Calibri"/>
            </a:rPr>
            <a:t>ESTABLECIMIENTO DE COM.ACTIVO DE PAPEL</a:t>
          </a:r>
        </a:p>
      </dsp:txBody>
      <dsp:txXfrm>
        <a:off x="5537842" y="3771703"/>
        <a:ext cx="1040550" cy="365747"/>
      </dsp:txXfrm>
    </dsp:sp>
    <dsp:sp modelId="{D9964069-E2D5-4685-BA46-155F34A184E1}">
      <dsp:nvSpPr>
        <dsp:cNvPr id="0" name=""/>
        <dsp:cNvSpPr/>
      </dsp:nvSpPr>
      <dsp:spPr>
        <a:xfrm>
          <a:off x="7089693" y="521645"/>
          <a:ext cx="731494" cy="365747"/>
        </a:xfrm>
        <a:prstGeom prst="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SOCIEDADES EN LIQUIDACIÓN</a:t>
          </a:r>
        </a:p>
      </dsp:txBody>
      <dsp:txXfrm>
        <a:off x="7089693" y="521645"/>
        <a:ext cx="731494" cy="365747"/>
      </dsp:txXfrm>
    </dsp:sp>
    <dsp:sp modelId="{3EF1E938-EFA8-42DD-8E53-A6AF5184E76D}">
      <dsp:nvSpPr>
        <dsp:cNvPr id="0" name=""/>
        <dsp:cNvSpPr/>
      </dsp:nvSpPr>
      <dsp:spPr>
        <a:xfrm>
          <a:off x="7272566" y="1041006"/>
          <a:ext cx="1339446" cy="36574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SOCIEDAD CON ACTIVOS</a:t>
          </a:r>
        </a:p>
      </dsp:txBody>
      <dsp:txXfrm>
        <a:off x="7272566" y="1041006"/>
        <a:ext cx="1339446" cy="365747"/>
      </dsp:txXfrm>
    </dsp:sp>
    <dsp:sp modelId="{B856FDF3-83C7-47A8-8F46-79F27282A00A}">
      <dsp:nvSpPr>
        <dsp:cNvPr id="0" name=""/>
        <dsp:cNvSpPr/>
      </dsp:nvSpPr>
      <dsp:spPr>
        <a:xfrm>
          <a:off x="7272566" y="1560367"/>
          <a:ext cx="1339446" cy="36574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SOCIEDAD DE PAPEL</a:t>
          </a:r>
          <a:endParaRPr lang="en-US" sz="800" kern="1200">
            <a:cs typeface="Calibri"/>
          </a:endParaRPr>
        </a:p>
      </dsp:txBody>
      <dsp:txXfrm>
        <a:off x="7272566" y="1560367"/>
        <a:ext cx="1339446" cy="365747"/>
      </dsp:txXfrm>
    </dsp:sp>
    <dsp:sp modelId="{F930312F-C94D-4A5B-95AF-CAD79A908673}">
      <dsp:nvSpPr>
        <dsp:cNvPr id="0" name=""/>
        <dsp:cNvSpPr/>
      </dsp:nvSpPr>
      <dsp:spPr>
        <a:xfrm>
          <a:off x="7272566" y="2079727"/>
          <a:ext cx="1339446" cy="36574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ESTABLECIMIENTOS DE COMERCIO DE PAPEL</a:t>
          </a:r>
          <a:endParaRPr lang="en-US" sz="800" kern="1200">
            <a:cs typeface="Calibri"/>
          </a:endParaRPr>
        </a:p>
      </dsp:txBody>
      <dsp:txXfrm>
        <a:off x="7272566" y="2079727"/>
        <a:ext cx="1339446" cy="3657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10C845-FB9F-4CCC-BC72-1A5E8B193DEC}">
      <dsp:nvSpPr>
        <dsp:cNvPr id="0" name=""/>
        <dsp:cNvSpPr/>
      </dsp:nvSpPr>
      <dsp:spPr>
        <a:xfrm>
          <a:off x="2946" y="1468"/>
          <a:ext cx="9603408" cy="133180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b="1" kern="1200" dirty="0"/>
            <a:t>Inventario En Proceso </a:t>
          </a:r>
        </a:p>
        <a:p>
          <a:pPr marL="0" lvl="0" indent="0" algn="ctr" defTabSz="711200">
            <a:lnSpc>
              <a:spcPct val="90000"/>
            </a:lnSpc>
            <a:spcBef>
              <a:spcPct val="0"/>
            </a:spcBef>
            <a:spcAft>
              <a:spcPct val="35000"/>
            </a:spcAft>
            <a:buNone/>
          </a:pPr>
          <a:r>
            <a:rPr lang="es-CO" sz="1600" b="1" kern="1200" dirty="0"/>
            <a:t>(Matrix 2.0) </a:t>
          </a:r>
        </a:p>
        <a:p>
          <a:pPr marL="0" lvl="0" indent="0" algn="ctr" defTabSz="711200">
            <a:lnSpc>
              <a:spcPct val="90000"/>
            </a:lnSpc>
            <a:spcBef>
              <a:spcPct val="0"/>
            </a:spcBef>
            <a:spcAft>
              <a:spcPct val="35000"/>
            </a:spcAft>
            <a:buNone/>
          </a:pPr>
          <a:r>
            <a:rPr lang="es-CO" sz="1600" b="1" kern="1200" dirty="0"/>
            <a:t>Total 18.686</a:t>
          </a:r>
        </a:p>
        <a:p>
          <a:pPr marL="0" lvl="0" indent="0" algn="ctr" defTabSz="711200">
            <a:lnSpc>
              <a:spcPct val="90000"/>
            </a:lnSpc>
            <a:spcBef>
              <a:spcPct val="0"/>
            </a:spcBef>
            <a:spcAft>
              <a:spcPct val="35000"/>
            </a:spcAft>
            <a:buNone/>
          </a:pPr>
          <a:r>
            <a:rPr lang="es-CO" sz="1600" b="1" kern="1200" dirty="0"/>
            <a:t>Urbano 13.415 Rural 5.271</a:t>
          </a:r>
          <a:endParaRPr lang="es-CO" sz="1600" kern="1200" dirty="0"/>
        </a:p>
      </dsp:txBody>
      <dsp:txXfrm>
        <a:off x="41953" y="40475"/>
        <a:ext cx="9525394" cy="1253788"/>
      </dsp:txXfrm>
    </dsp:sp>
    <dsp:sp modelId="{AF7B9A13-F071-4E55-B91B-19D6EEF94666}">
      <dsp:nvSpPr>
        <dsp:cNvPr id="0" name=""/>
        <dsp:cNvSpPr/>
      </dsp:nvSpPr>
      <dsp:spPr>
        <a:xfrm>
          <a:off x="2946" y="1498805"/>
          <a:ext cx="5401262" cy="133180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Análisis Viabilidad Jurídica</a:t>
          </a:r>
        </a:p>
        <a:p>
          <a:pPr marL="0" lvl="0" indent="0" algn="ctr" defTabSz="622300">
            <a:lnSpc>
              <a:spcPct val="90000"/>
            </a:lnSpc>
            <a:spcBef>
              <a:spcPct val="0"/>
            </a:spcBef>
            <a:spcAft>
              <a:spcPct val="35000"/>
            </a:spcAft>
            <a:buNone/>
          </a:pPr>
          <a:r>
            <a:rPr lang="es-CO" sz="1400" b="1" kern="1200" dirty="0"/>
            <a:t>13.415</a:t>
          </a:r>
          <a:endParaRPr lang="es-CO" sz="1400" kern="1200" dirty="0"/>
        </a:p>
      </dsp:txBody>
      <dsp:txXfrm>
        <a:off x="41953" y="1537812"/>
        <a:ext cx="5323248" cy="1253788"/>
      </dsp:txXfrm>
    </dsp:sp>
    <dsp:sp modelId="{E6F8DA22-3C80-4235-8F09-8B1C155FAACD}">
      <dsp:nvSpPr>
        <dsp:cNvPr id="0" name=""/>
        <dsp:cNvSpPr/>
      </dsp:nvSpPr>
      <dsp:spPr>
        <a:xfrm>
          <a:off x="2946" y="2996143"/>
          <a:ext cx="1309079" cy="133180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Bienes Viables E.T.</a:t>
          </a:r>
        </a:p>
        <a:p>
          <a:pPr marL="0" lvl="0" indent="0" algn="ctr" defTabSz="622300">
            <a:lnSpc>
              <a:spcPct val="90000"/>
            </a:lnSpc>
            <a:spcBef>
              <a:spcPct val="0"/>
            </a:spcBef>
            <a:spcAft>
              <a:spcPct val="35000"/>
            </a:spcAft>
            <a:buNone/>
          </a:pPr>
          <a:r>
            <a:rPr lang="es-CO" sz="1400" b="1" kern="1200" dirty="0"/>
            <a:t>8.197</a:t>
          </a:r>
          <a:endParaRPr lang="es-CO" sz="1400" kern="1200" dirty="0"/>
        </a:p>
      </dsp:txBody>
      <dsp:txXfrm>
        <a:off x="41288" y="3034485"/>
        <a:ext cx="1232395" cy="1255118"/>
      </dsp:txXfrm>
    </dsp:sp>
    <dsp:sp modelId="{EA652FBB-26F1-4BB1-866A-B9DF9E7CD2E6}">
      <dsp:nvSpPr>
        <dsp:cNvPr id="0" name=""/>
        <dsp:cNvSpPr/>
      </dsp:nvSpPr>
      <dsp:spPr>
        <a:xfrm>
          <a:off x="1367007" y="2996143"/>
          <a:ext cx="1309079" cy="133180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Bienes En Saneamiento 2.513</a:t>
          </a:r>
          <a:endParaRPr lang="es-CO" sz="1400" kern="1200" dirty="0"/>
        </a:p>
      </dsp:txBody>
      <dsp:txXfrm>
        <a:off x="1405349" y="3034485"/>
        <a:ext cx="1232395" cy="1255118"/>
      </dsp:txXfrm>
    </dsp:sp>
    <dsp:sp modelId="{A1B6F28A-483F-49BA-8A6E-6FED5B938DD6}">
      <dsp:nvSpPr>
        <dsp:cNvPr id="0" name=""/>
        <dsp:cNvSpPr/>
      </dsp:nvSpPr>
      <dsp:spPr>
        <a:xfrm>
          <a:off x="2731068" y="2996143"/>
          <a:ext cx="1309079" cy="133180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Bienes En Estudio </a:t>
          </a:r>
        </a:p>
        <a:p>
          <a:pPr marL="0" lvl="0" indent="0" algn="ctr" defTabSz="622300">
            <a:lnSpc>
              <a:spcPct val="90000"/>
            </a:lnSpc>
            <a:spcBef>
              <a:spcPct val="0"/>
            </a:spcBef>
            <a:spcAft>
              <a:spcPct val="35000"/>
            </a:spcAft>
            <a:buNone/>
          </a:pPr>
          <a:r>
            <a:rPr lang="es-CO" sz="1400" b="1" kern="1200" dirty="0"/>
            <a:t>1.227</a:t>
          </a:r>
          <a:endParaRPr lang="es-CO" sz="1400" kern="1200" dirty="0"/>
        </a:p>
      </dsp:txBody>
      <dsp:txXfrm>
        <a:off x="2769410" y="3034485"/>
        <a:ext cx="1232395" cy="1255118"/>
      </dsp:txXfrm>
    </dsp:sp>
    <dsp:sp modelId="{C0BAB128-121E-4CB8-90D4-D81B72E97877}">
      <dsp:nvSpPr>
        <dsp:cNvPr id="0" name=""/>
        <dsp:cNvSpPr/>
      </dsp:nvSpPr>
      <dsp:spPr>
        <a:xfrm>
          <a:off x="4095129" y="2996143"/>
          <a:ext cx="1309079" cy="133180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Bienes No Susceptibles Definitivo </a:t>
          </a:r>
        </a:p>
        <a:p>
          <a:pPr marL="0" lvl="0" indent="0" algn="ctr" defTabSz="622300">
            <a:lnSpc>
              <a:spcPct val="90000"/>
            </a:lnSpc>
            <a:spcBef>
              <a:spcPct val="0"/>
            </a:spcBef>
            <a:spcAft>
              <a:spcPct val="35000"/>
            </a:spcAft>
            <a:buNone/>
          </a:pPr>
          <a:r>
            <a:rPr lang="es-CO" sz="1400" b="1" kern="1200" dirty="0"/>
            <a:t>564</a:t>
          </a:r>
          <a:endParaRPr lang="es-CO" sz="1400" kern="1200" dirty="0"/>
        </a:p>
      </dsp:txBody>
      <dsp:txXfrm>
        <a:off x="4133471" y="3034485"/>
        <a:ext cx="1232395" cy="1255118"/>
      </dsp:txXfrm>
    </dsp:sp>
    <dsp:sp modelId="{86C01809-061C-416B-B410-E4C14A6EB5E1}">
      <dsp:nvSpPr>
        <dsp:cNvPr id="0" name=""/>
        <dsp:cNvSpPr/>
      </dsp:nvSpPr>
      <dsp:spPr>
        <a:xfrm>
          <a:off x="5514172" y="1498805"/>
          <a:ext cx="1309079" cy="133180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a:t>Bienes Aprobados por Comité de Enajenación 5.413</a:t>
          </a:r>
          <a:endParaRPr lang="es-CO" sz="1400" kern="1200" dirty="0"/>
        </a:p>
      </dsp:txBody>
      <dsp:txXfrm>
        <a:off x="5552514" y="1537147"/>
        <a:ext cx="1232395" cy="1255118"/>
      </dsp:txXfrm>
    </dsp:sp>
    <dsp:sp modelId="{4540AF6C-09FD-40D5-BF06-6C57D694A3E7}">
      <dsp:nvSpPr>
        <dsp:cNvPr id="0" name=""/>
        <dsp:cNvSpPr/>
      </dsp:nvSpPr>
      <dsp:spPr>
        <a:xfrm>
          <a:off x="6933214" y="1498805"/>
          <a:ext cx="2673140" cy="133180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Activos en estudio</a:t>
          </a:r>
        </a:p>
        <a:p>
          <a:pPr marL="0" lvl="0" indent="0" algn="ctr" defTabSz="622300">
            <a:lnSpc>
              <a:spcPct val="90000"/>
            </a:lnSpc>
            <a:spcBef>
              <a:spcPct val="0"/>
            </a:spcBef>
            <a:spcAft>
              <a:spcPct val="35000"/>
            </a:spcAft>
            <a:buNone/>
          </a:pPr>
          <a:r>
            <a:rPr lang="es-CO" sz="1400" b="1" kern="1200" dirty="0"/>
            <a:t>4.011</a:t>
          </a:r>
          <a:endParaRPr lang="es-CO" sz="1400" kern="1200" dirty="0"/>
        </a:p>
      </dsp:txBody>
      <dsp:txXfrm>
        <a:off x="6972221" y="1537812"/>
        <a:ext cx="2595126" cy="1253788"/>
      </dsp:txXfrm>
    </dsp:sp>
    <dsp:sp modelId="{2BB71782-0762-4F31-8CB2-69D5A3397E8B}">
      <dsp:nvSpPr>
        <dsp:cNvPr id="0" name=""/>
        <dsp:cNvSpPr/>
      </dsp:nvSpPr>
      <dsp:spPr>
        <a:xfrm>
          <a:off x="6933214" y="2996143"/>
          <a:ext cx="1309079" cy="133180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Fase 1: </a:t>
          </a:r>
          <a:r>
            <a:rPr lang="es-CO" sz="1300" b="1" kern="1200" dirty="0"/>
            <a:t>Improductivos </a:t>
          </a:r>
          <a:r>
            <a:rPr lang="es-CO" sz="1400" b="1" kern="1200" dirty="0"/>
            <a:t>1.954</a:t>
          </a:r>
          <a:endParaRPr lang="es-CO" sz="1400" kern="1200" dirty="0"/>
        </a:p>
      </dsp:txBody>
      <dsp:txXfrm>
        <a:off x="6971556" y="3034485"/>
        <a:ext cx="1232395" cy="1255118"/>
      </dsp:txXfrm>
    </dsp:sp>
    <dsp:sp modelId="{C160BCE8-51B2-4864-BE8A-61A46EBCBD14}">
      <dsp:nvSpPr>
        <dsp:cNvPr id="0" name=""/>
        <dsp:cNvSpPr/>
      </dsp:nvSpPr>
      <dsp:spPr>
        <a:xfrm>
          <a:off x="8297275" y="2996143"/>
          <a:ext cx="1309079" cy="133180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Fase 2: Activos Productivos 2.057</a:t>
          </a:r>
          <a:endParaRPr lang="es-CO" sz="1400" kern="1200" dirty="0"/>
        </a:p>
      </dsp:txBody>
      <dsp:txXfrm>
        <a:off x="8335617" y="3034485"/>
        <a:ext cx="1232395" cy="125511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0.16771</cdr:x>
      <cdr:y>0.02158</cdr:y>
    </cdr:from>
    <cdr:to>
      <cdr:x>0.47813</cdr:x>
      <cdr:y>0.14532</cdr:y>
    </cdr:to>
    <cdr:sp macro="" textlink="">
      <cdr:nvSpPr>
        <cdr:cNvPr id="2" name="CuadroTexto 1">
          <a:extLst xmlns:a="http://schemas.openxmlformats.org/drawingml/2006/main">
            <a:ext uri="{FF2B5EF4-FFF2-40B4-BE49-F238E27FC236}">
              <a16:creationId xmlns:a16="http://schemas.microsoft.com/office/drawing/2014/main" id="{91EB3F60-4440-4E54-8D0A-99121A49FE6C}"/>
            </a:ext>
          </a:extLst>
        </cdr:cNvPr>
        <cdr:cNvSpPr txBox="1"/>
      </cdr:nvSpPr>
      <cdr:spPr>
        <a:xfrm xmlns:a="http://schemas.openxmlformats.org/drawingml/2006/main">
          <a:off x="766763" y="71438"/>
          <a:ext cx="1419225" cy="4095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CO"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24/04/2019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02352AEE-515B-4278-85EC-B2455C752C05}" type="slidenum">
              <a:rPr lang="es-CO" smtClean="0"/>
              <a:pPr/>
              <a:t>28</a:t>
            </a:fld>
            <a:endParaRPr lang="es-CO"/>
          </a:p>
        </p:txBody>
      </p:sp>
    </p:spTree>
    <p:extLst>
      <p:ext uri="{BB962C8B-B14F-4D97-AF65-F5344CB8AC3E}">
        <p14:creationId xmlns:p14="http://schemas.microsoft.com/office/powerpoint/2010/main" val="3421462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C9480CB0-BDB4-4E90-A59F-05C5362C8B56}" type="slidenum">
              <a:rPr lang="es-CO" smtClean="0"/>
              <a:t>49</a:t>
            </a:fld>
            <a:endParaRPr lang="es-CO"/>
          </a:p>
        </p:txBody>
      </p:sp>
    </p:spTree>
    <p:extLst>
      <p:ext uri="{BB962C8B-B14F-4D97-AF65-F5344CB8AC3E}">
        <p14:creationId xmlns:p14="http://schemas.microsoft.com/office/powerpoint/2010/main" val="2874261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36CD0F50-6CB3-46E1-B0B1-0841C1D9753C}" type="slidenum">
              <a:rPr lang="es-CO" smtClean="0"/>
              <a:t>50</a:t>
            </a:fld>
            <a:endParaRPr lang="es-CO"/>
          </a:p>
        </p:txBody>
      </p:sp>
    </p:spTree>
    <p:extLst>
      <p:ext uri="{BB962C8B-B14F-4D97-AF65-F5344CB8AC3E}">
        <p14:creationId xmlns:p14="http://schemas.microsoft.com/office/powerpoint/2010/main" val="2094602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24/04/2019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24/04/2019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24/04/2019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24/04/2019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24/04/2019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24/04/2019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24/04/2019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24/04/2019</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1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10.xml"/><Relationship Id="rId4" Type="http://schemas.openxmlformats.org/officeDocument/2006/relationships/slide" Target="slide9.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6.xml"/><Relationship Id="rId5" Type="http://schemas.openxmlformats.org/officeDocument/2006/relationships/slide" Target="slide15.xml"/><Relationship Id="rId4" Type="http://schemas.openxmlformats.org/officeDocument/2006/relationships/slide" Target="slide1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2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21.xml"/><Relationship Id="rId5" Type="http://schemas.openxmlformats.org/officeDocument/2006/relationships/slide" Target="slide19.xml"/><Relationship Id="rId4" Type="http://schemas.openxmlformats.org/officeDocument/2006/relationships/slide" Target="slide18.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chart" Target="../charts/chart3.xml"/><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4.em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chart" Target="../charts/chart5.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6.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7.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6.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2.jp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slide" Target="slide53.xml"/><Relationship Id="rId2" Type="http://schemas.openxmlformats.org/officeDocument/2006/relationships/slide" Target="slide4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slide" Target="slide48.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png"/><Relationship Id="rId7"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chart" Target="../charts/chart6.xml"/><Relationship Id="rId4" Type="http://schemas.openxmlformats.org/officeDocument/2006/relationships/image" Target="../media/image6.png"/><Relationship Id="rId9" Type="http://schemas.openxmlformats.org/officeDocument/2006/relationships/chart" Target="../charts/chart7.xml"/></Relationships>
</file>

<file path=ppt/slides/_rels/slide50.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pn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5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0.png"/><Relationship Id="rId11" Type="http://schemas.openxmlformats.org/officeDocument/2006/relationships/image" Target="../media/image64.png"/><Relationship Id="rId5" Type="http://schemas.openxmlformats.org/officeDocument/2006/relationships/image" Target="../media/image59.png"/><Relationship Id="rId10" Type="http://schemas.openxmlformats.org/officeDocument/2006/relationships/image" Target="../media/image63.png"/><Relationship Id="rId4" Type="http://schemas.openxmlformats.org/officeDocument/2006/relationships/image" Target="../media/image58.png"/><Relationship Id="rId9" Type="http://schemas.openxmlformats.org/officeDocument/2006/relationships/image" Target="../media/image62.png"/><Relationship Id="rId14" Type="http://schemas.openxmlformats.org/officeDocument/2006/relationships/image" Target="../media/image6.png"/></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4.pn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73.png"/><Relationship Id="rId2"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69.png"/><Relationship Id="rId11" Type="http://schemas.openxmlformats.org/officeDocument/2006/relationships/image" Target="../media/image72.png"/><Relationship Id="rId5" Type="http://schemas.openxmlformats.org/officeDocument/2006/relationships/image" Target="../media/image68.png"/><Relationship Id="rId10" Type="http://schemas.openxmlformats.org/officeDocument/2006/relationships/image" Target="../media/image6.png"/><Relationship Id="rId4" Type="http://schemas.openxmlformats.org/officeDocument/2006/relationships/image" Target="../media/image67.png"/><Relationship Id="rId9" Type="http://schemas.openxmlformats.org/officeDocument/2006/relationships/image" Target="../media/image5.png"/><Relationship Id="rId14" Type="http://schemas.openxmlformats.org/officeDocument/2006/relationships/image" Target="../media/image75.png"/></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png"/><Relationship Id="rId7" Type="http://schemas.openxmlformats.org/officeDocument/2006/relationships/image" Target="../media/image73.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72.png"/><Relationship Id="rId4" Type="http://schemas.openxmlformats.org/officeDocument/2006/relationships/image" Target="../media/image76.png"/></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7.png"/><Relationship Id="rId1" Type="http://schemas.openxmlformats.org/officeDocument/2006/relationships/slideLayout" Target="../slideLayouts/slideLayout1.xml"/><Relationship Id="rId4" Type="http://schemas.openxmlformats.org/officeDocument/2006/relationships/image" Target="../media/image78.jpeg"/></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7.png"/><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jpeg"/></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2.png"/><Relationship Id="rId4" Type="http://schemas.openxmlformats.org/officeDocument/2006/relationships/image" Target="../media/image81.png"/></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83.png"/></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788B2BC1-9F8F-45F6-A91C-284D9CB245D0}"/>
              </a:ext>
            </a:extLst>
          </p:cNvPr>
          <p:cNvSpPr txBox="1"/>
          <p:nvPr/>
        </p:nvSpPr>
        <p:spPr>
          <a:xfrm>
            <a:off x="1468808" y="2705725"/>
            <a:ext cx="9143999" cy="1446550"/>
          </a:xfrm>
          <a:prstGeom prst="rect">
            <a:avLst/>
          </a:prstGeom>
          <a:noFill/>
        </p:spPr>
        <p:txBody>
          <a:bodyPr wrap="square" rtlCol="0">
            <a:spAutoFit/>
          </a:bodyPr>
          <a:lstStyle/>
          <a:p>
            <a:pPr algn="ctr"/>
            <a:r>
              <a:rPr lang="es-ES" sz="4400" b="1" dirty="0">
                <a:solidFill>
                  <a:srgbClr val="000A8B"/>
                </a:solidFill>
              </a:rPr>
              <a:t>JUNTA DIRECTIVA No 172</a:t>
            </a:r>
          </a:p>
          <a:p>
            <a:pPr algn="ctr"/>
            <a:r>
              <a:rPr lang="es-ES" sz="4400" b="1" dirty="0">
                <a:solidFill>
                  <a:srgbClr val="000A8B"/>
                </a:solidFill>
              </a:rPr>
              <a:t>25 de abril de 2019</a:t>
            </a:r>
          </a:p>
        </p:txBody>
      </p:sp>
      <p:cxnSp>
        <p:nvCxnSpPr>
          <p:cNvPr id="8" name="Conector recto 7">
            <a:extLst>
              <a:ext uri="{FF2B5EF4-FFF2-40B4-BE49-F238E27FC236}">
                <a16:creationId xmlns:a16="http://schemas.microsoft.com/office/drawing/2014/main" id="{D4B7CEAC-3981-45E2-A4DD-50FE10721D54}"/>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F9B84058-BC0E-44FC-B41B-F8562BB2DF15}"/>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172</a:t>
            </a:r>
          </a:p>
        </p:txBody>
      </p:sp>
      <p:sp>
        <p:nvSpPr>
          <p:cNvPr id="11" name="Rectángulo 10">
            <a:extLst>
              <a:ext uri="{FF2B5EF4-FFF2-40B4-BE49-F238E27FC236}">
                <a16:creationId xmlns:a16="http://schemas.microsoft.com/office/drawing/2014/main" id="{C63791C2-9D9B-49F5-BA3A-58EA16C6385F}"/>
              </a:ext>
            </a:extLst>
          </p:cNvPr>
          <p:cNvSpPr/>
          <p:nvPr/>
        </p:nvSpPr>
        <p:spPr>
          <a:xfrm>
            <a:off x="972466" y="1867972"/>
            <a:ext cx="11092070" cy="4524315"/>
          </a:xfrm>
          <a:prstGeom prst="rect">
            <a:avLst/>
          </a:prstGeom>
        </p:spPr>
        <p:txBody>
          <a:bodyPr wrap="square">
            <a:spAutoFit/>
          </a:bodyPr>
          <a:lstStyle/>
          <a:p>
            <a:r>
              <a:rPr lang="es-ES" sz="3600" dirty="0"/>
              <a:t>1.  Verificación del Quorum</a:t>
            </a:r>
            <a:endParaRPr lang="es-CO" sz="3600" dirty="0"/>
          </a:p>
          <a:p>
            <a:pPr marL="514350" indent="-514350">
              <a:buAutoNum type="arabicPeriod" startAt="2"/>
            </a:pPr>
            <a:r>
              <a:rPr lang="es-ES" sz="3600" dirty="0"/>
              <a:t>Comité Financiero</a:t>
            </a:r>
          </a:p>
          <a:p>
            <a:pPr marL="514350" indent="-514350">
              <a:buAutoNum type="arabicPeriod" startAt="2"/>
            </a:pPr>
            <a:r>
              <a:rPr lang="es-CO" sz="3600" dirty="0"/>
              <a:t>Informe Renovación Tecnología SAE </a:t>
            </a:r>
          </a:p>
          <a:p>
            <a:pPr marL="514350" indent="-514350">
              <a:buAutoNum type="arabicPeriod" startAt="2"/>
            </a:pPr>
            <a:r>
              <a:rPr lang="es-CO" sz="3600" dirty="0"/>
              <a:t>Informe CEMEX</a:t>
            </a:r>
          </a:p>
          <a:p>
            <a:r>
              <a:rPr lang="es-CO" sz="3600" dirty="0"/>
              <a:t>5.  Informe Enajenación Temprana</a:t>
            </a:r>
          </a:p>
          <a:p>
            <a:r>
              <a:rPr lang="es-CO" sz="3600" dirty="0"/>
              <a:t>6.  Informe Avance Venta Masiva </a:t>
            </a:r>
          </a:p>
          <a:p>
            <a:r>
              <a:rPr lang="es-ES" sz="3600" dirty="0"/>
              <a:t>7.  Proposiciones y Varios</a:t>
            </a:r>
            <a:endParaRPr lang="es-CO" sz="3600" dirty="0"/>
          </a:p>
          <a:p>
            <a:endParaRPr lang="es-ES" sz="3600" dirty="0"/>
          </a:p>
        </p:txBody>
      </p:sp>
      <p:sp>
        <p:nvSpPr>
          <p:cNvPr id="12" name="CuadroTexto 11">
            <a:extLst>
              <a:ext uri="{FF2B5EF4-FFF2-40B4-BE49-F238E27FC236}">
                <a16:creationId xmlns:a16="http://schemas.microsoft.com/office/drawing/2014/main" id="{0EDD9F42-F792-432A-9699-C9F980623FD5}"/>
              </a:ext>
            </a:extLst>
          </p:cNvPr>
          <p:cNvSpPr txBox="1"/>
          <p:nvPr/>
        </p:nvSpPr>
        <p:spPr>
          <a:xfrm>
            <a:off x="3976136" y="1073429"/>
            <a:ext cx="3365500" cy="646331"/>
          </a:xfrm>
          <a:prstGeom prst="rect">
            <a:avLst/>
          </a:prstGeom>
          <a:noFill/>
        </p:spPr>
        <p:txBody>
          <a:bodyPr wrap="square" rtlCol="0">
            <a:spAutoFit/>
          </a:bodyPr>
          <a:lstStyle/>
          <a:p>
            <a:pPr algn="r"/>
            <a:r>
              <a:rPr lang="es-ES" sz="3600" b="1" dirty="0">
                <a:solidFill>
                  <a:srgbClr val="002060"/>
                </a:solidFill>
              </a:rPr>
              <a:t>ORDEN DEL DÍA</a:t>
            </a:r>
            <a:endParaRPr lang="es-ES" sz="3600" dirty="0">
              <a:solidFill>
                <a:srgbClr val="002060"/>
              </a:solidFill>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907177"/>
            <a:ext cx="9143999" cy="1446550"/>
          </a:xfrm>
          <a:prstGeom prst="rect">
            <a:avLst/>
          </a:prstGeom>
          <a:noFill/>
        </p:spPr>
        <p:txBody>
          <a:bodyPr wrap="square" rtlCol="0">
            <a:spAutoFit/>
          </a:bodyPr>
          <a:lstStyle/>
          <a:p>
            <a:pPr algn="ctr"/>
            <a:r>
              <a:rPr lang="es-ES" sz="4400" b="1" dirty="0">
                <a:solidFill>
                  <a:srgbClr val="002060"/>
                </a:solidFill>
              </a:rPr>
              <a:t>2. Comité F</a:t>
            </a:r>
            <a:r>
              <a:rPr lang="es-CO" sz="4400" b="1" dirty="0">
                <a:solidFill>
                  <a:srgbClr val="002060"/>
                </a:solidFill>
              </a:rPr>
              <a:t>inanciero</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713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C0522A5-1C63-4714-86BC-01E6AD8147E3}"/>
              </a:ext>
            </a:extLst>
          </p:cNvPr>
          <p:cNvSpPr txBox="1"/>
          <p:nvPr/>
        </p:nvSpPr>
        <p:spPr>
          <a:xfrm>
            <a:off x="1874753" y="1313663"/>
            <a:ext cx="7198228" cy="1200329"/>
          </a:xfrm>
          <a:prstGeom prst="rect">
            <a:avLst/>
          </a:prstGeom>
          <a:noFill/>
        </p:spPr>
        <p:txBody>
          <a:bodyPr wrap="square" rtlCol="0">
            <a:spAutoFit/>
          </a:bodyPr>
          <a:lstStyle/>
          <a:p>
            <a:pPr algn="ctr"/>
            <a:r>
              <a:rPr lang="es-CO" sz="3600" b="1" dirty="0">
                <a:solidFill>
                  <a:srgbClr val="002060"/>
                </a:solidFill>
              </a:rPr>
              <a:t>COMITÉ FINANCIERO ABRIL DE 2019</a:t>
            </a:r>
          </a:p>
          <a:p>
            <a:pPr algn="ctr"/>
            <a:r>
              <a:rPr lang="es-CO" sz="3600" b="1" dirty="0">
                <a:solidFill>
                  <a:srgbClr val="002060"/>
                </a:solidFill>
              </a:rPr>
              <a:t>ORDEN DEL DIA:</a:t>
            </a:r>
          </a:p>
        </p:txBody>
      </p:sp>
      <p:sp>
        <p:nvSpPr>
          <p:cNvPr id="11" name="CuadroTexto 10">
            <a:extLst>
              <a:ext uri="{FF2B5EF4-FFF2-40B4-BE49-F238E27FC236}">
                <a16:creationId xmlns:a16="http://schemas.microsoft.com/office/drawing/2014/main" id="{69B7AEC9-727A-4826-915C-F0F95F32E6F6}"/>
              </a:ext>
            </a:extLst>
          </p:cNvPr>
          <p:cNvSpPr txBox="1"/>
          <p:nvPr/>
        </p:nvSpPr>
        <p:spPr>
          <a:xfrm>
            <a:off x="1777094" y="2941689"/>
            <a:ext cx="8209820" cy="2970685"/>
          </a:xfrm>
          <a:prstGeom prst="rect">
            <a:avLst/>
          </a:prstGeom>
          <a:noFill/>
        </p:spPr>
        <p:txBody>
          <a:bodyPr wrap="square" rtlCol="0">
            <a:spAutoFit/>
          </a:bodyPr>
          <a:lstStyle/>
          <a:p>
            <a:pPr marL="457200" indent="-457200">
              <a:lnSpc>
                <a:spcPct val="150000"/>
              </a:lnSpc>
              <a:buAutoNum type="arabicPeriod"/>
            </a:pPr>
            <a:r>
              <a:rPr lang="es-CO" sz="3200" dirty="0"/>
              <a:t>Estados Financieros SAE a Marzo 31 de 2019</a:t>
            </a:r>
          </a:p>
          <a:p>
            <a:pPr marL="457200" indent="-457200">
              <a:lnSpc>
                <a:spcPct val="150000"/>
              </a:lnSpc>
              <a:buAutoNum type="arabicPeriod"/>
            </a:pPr>
            <a:r>
              <a:rPr lang="es-CO" sz="3200" dirty="0"/>
              <a:t>Informe Portafolio a Marzo 31 de 2019</a:t>
            </a:r>
          </a:p>
          <a:p>
            <a:pPr marL="457200" indent="-457200">
              <a:lnSpc>
                <a:spcPct val="150000"/>
              </a:lnSpc>
              <a:buAutoNum type="arabicPeriod"/>
            </a:pPr>
            <a:r>
              <a:rPr lang="es-CO" sz="3200" dirty="0"/>
              <a:t>Presentación Gerencia Comercial</a:t>
            </a:r>
          </a:p>
          <a:p>
            <a:pPr marL="457200" indent="-457200">
              <a:lnSpc>
                <a:spcPct val="150000"/>
              </a:lnSpc>
              <a:buAutoNum type="arabicPeriod"/>
            </a:pPr>
            <a:r>
              <a:rPr lang="es-CO" sz="3200" dirty="0"/>
              <a:t>Varios</a:t>
            </a:r>
          </a:p>
        </p:txBody>
      </p:sp>
      <p:pic>
        <p:nvPicPr>
          <p:cNvPr id="10" name="Imagen 9">
            <a:extLst>
              <a:ext uri="{FF2B5EF4-FFF2-40B4-BE49-F238E27FC236}">
                <a16:creationId xmlns:a16="http://schemas.microsoft.com/office/drawing/2014/main" id="{0401E91F-00A8-498F-8694-2D6ECB86F6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D00184FD-2966-4308-83A7-887E08A39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611DC164-F34E-4092-98CA-14CE194DF24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E7A71F09-8C46-48EC-8C6F-741184885CAD}"/>
              </a:ext>
            </a:extLst>
          </p:cNvPr>
          <p:cNvSpPr txBox="1"/>
          <p:nvPr/>
        </p:nvSpPr>
        <p:spPr>
          <a:xfrm>
            <a:off x="6696914" y="6550223"/>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1763660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446550"/>
          </a:xfrm>
          <a:prstGeom prst="rect">
            <a:avLst/>
          </a:prstGeom>
          <a:noFill/>
        </p:spPr>
        <p:txBody>
          <a:bodyPr wrap="square" rtlCol="0">
            <a:spAutoFit/>
          </a:bodyPr>
          <a:lstStyle/>
          <a:p>
            <a:pPr algn="ctr"/>
            <a:r>
              <a:rPr lang="es-CO" sz="4400" b="1" dirty="0">
                <a:solidFill>
                  <a:srgbClr val="002060"/>
                </a:solidFill>
              </a:rPr>
              <a:t>1. ESTADOS FINANCIEROS SAE</a:t>
            </a:r>
          </a:p>
          <a:p>
            <a:pPr algn="ctr"/>
            <a:r>
              <a:rPr lang="es-CO" sz="4400" b="1" dirty="0">
                <a:solidFill>
                  <a:srgbClr val="002060"/>
                </a:solidFill>
              </a:rPr>
              <a:t> AL 31 DE MARZO DE 2019</a:t>
            </a:r>
            <a:endParaRPr lang="es-ES" sz="4400" b="1" dirty="0">
              <a:solidFill>
                <a:srgbClr val="002060"/>
              </a:solidFill>
            </a:endParaRPr>
          </a:p>
        </p:txBody>
      </p:sp>
      <p:sp>
        <p:nvSpPr>
          <p:cNvPr id="12" name="Rectángulo 11">
            <a:extLst>
              <a:ext uri="{FF2B5EF4-FFF2-40B4-BE49-F238E27FC236}">
                <a16:creationId xmlns:a16="http://schemas.microsoft.com/office/drawing/2014/main" id="{0DAAC2B1-364D-4B30-AD9A-E13A6E7719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0AB5296-6D3A-4484-BE2B-583D11978131}"/>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352988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1777094" y="234203"/>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2000" b="1" dirty="0">
                <a:solidFill>
                  <a:srgbClr val="002060"/>
                </a:solidFill>
                <a:latin typeface="+mn-lt"/>
                <a:ea typeface="+mn-ea"/>
                <a:cs typeface="+mn-cs"/>
              </a:rPr>
              <a:t>ESTADO DE SITUACI</a:t>
            </a:r>
            <a:r>
              <a:rPr lang="es-ES" sz="2000" b="1" dirty="0" err="1">
                <a:solidFill>
                  <a:srgbClr val="000A8B"/>
                </a:solidFill>
              </a:rPr>
              <a:t>Ó</a:t>
            </a:r>
            <a:r>
              <a:rPr lang="es-CO" sz="2000" b="1" dirty="0">
                <a:solidFill>
                  <a:srgbClr val="002060"/>
                </a:solidFill>
                <a:latin typeface="+mn-lt"/>
                <a:ea typeface="+mn-ea"/>
                <a:cs typeface="+mn-cs"/>
              </a:rPr>
              <a:t>N FINANCIERA INDIVIDUAL</a:t>
            </a:r>
          </a:p>
          <a:p>
            <a:pPr algn="ctr">
              <a:defRPr/>
            </a:pPr>
            <a:r>
              <a:rPr lang="es-CO" sz="1200" b="1" dirty="0">
                <a:solidFill>
                  <a:srgbClr val="002060"/>
                </a:solidFill>
                <a:latin typeface="+mn-lt"/>
                <a:ea typeface="+mn-ea"/>
                <a:cs typeface="+mn-cs"/>
              </a:rPr>
              <a:t>AL 31 DE MARZO DE 2019 Y 31 DE MARZO DE 2018</a:t>
            </a:r>
          </a:p>
          <a:p>
            <a:pPr algn="ctr">
              <a:defRPr/>
            </a:pPr>
            <a:r>
              <a:rPr lang="es-CO" sz="1200" b="1" dirty="0">
                <a:solidFill>
                  <a:srgbClr val="002060"/>
                </a:solidFill>
                <a:latin typeface="+mn-lt"/>
                <a:ea typeface="+mn-ea"/>
                <a:cs typeface="+mn-cs"/>
              </a:rPr>
              <a:t>(cifra en millones de pesos colombianos)</a:t>
            </a:r>
          </a:p>
          <a:p>
            <a:pPr>
              <a:defRPr/>
            </a:pPr>
            <a:endParaRPr lang="es-CO" sz="1050" dirty="0">
              <a:solidFill>
                <a:srgbClr val="0070C0"/>
              </a:solidFill>
              <a:latin typeface="+mn-lt"/>
              <a:ea typeface="+mn-ea"/>
              <a:cs typeface="Lato Regular"/>
            </a:endParaRPr>
          </a:p>
        </p:txBody>
      </p:sp>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67014E63-92DC-4285-A78D-58D3E9211E3E}"/>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graphicFrame>
        <p:nvGraphicFramePr>
          <p:cNvPr id="3" name="Tabla 2">
            <a:extLst>
              <a:ext uri="{FF2B5EF4-FFF2-40B4-BE49-F238E27FC236}">
                <a16:creationId xmlns:a16="http://schemas.microsoft.com/office/drawing/2014/main" id="{94D819E8-F885-44DC-97CB-5FFB6230E2BC}"/>
              </a:ext>
            </a:extLst>
          </p:cNvPr>
          <p:cNvGraphicFramePr>
            <a:graphicFrameLocks noGrp="1"/>
          </p:cNvGraphicFramePr>
          <p:nvPr>
            <p:extLst/>
          </p:nvPr>
        </p:nvGraphicFramePr>
        <p:xfrm>
          <a:off x="1019909" y="1406768"/>
          <a:ext cx="9363806" cy="4607171"/>
        </p:xfrm>
        <a:graphic>
          <a:graphicData uri="http://schemas.openxmlformats.org/drawingml/2006/table">
            <a:tbl>
              <a:tblPr/>
              <a:tblGrid>
                <a:gridCol w="3614103">
                  <a:extLst>
                    <a:ext uri="{9D8B030D-6E8A-4147-A177-3AD203B41FA5}">
                      <a16:colId xmlns:a16="http://schemas.microsoft.com/office/drawing/2014/main" val="2847210339"/>
                    </a:ext>
                  </a:extLst>
                </a:gridCol>
                <a:gridCol w="1112492">
                  <a:extLst>
                    <a:ext uri="{9D8B030D-6E8A-4147-A177-3AD203B41FA5}">
                      <a16:colId xmlns:a16="http://schemas.microsoft.com/office/drawing/2014/main" val="3397508229"/>
                    </a:ext>
                  </a:extLst>
                </a:gridCol>
                <a:gridCol w="156923">
                  <a:extLst>
                    <a:ext uri="{9D8B030D-6E8A-4147-A177-3AD203B41FA5}">
                      <a16:colId xmlns:a16="http://schemas.microsoft.com/office/drawing/2014/main" val="3385832597"/>
                    </a:ext>
                  </a:extLst>
                </a:gridCol>
                <a:gridCol w="1164875">
                  <a:extLst>
                    <a:ext uri="{9D8B030D-6E8A-4147-A177-3AD203B41FA5}">
                      <a16:colId xmlns:a16="http://schemas.microsoft.com/office/drawing/2014/main" val="2770531317"/>
                    </a:ext>
                  </a:extLst>
                </a:gridCol>
                <a:gridCol w="104539">
                  <a:extLst>
                    <a:ext uri="{9D8B030D-6E8A-4147-A177-3AD203B41FA5}">
                      <a16:colId xmlns:a16="http://schemas.microsoft.com/office/drawing/2014/main" val="2369150565"/>
                    </a:ext>
                  </a:extLst>
                </a:gridCol>
                <a:gridCol w="1090204">
                  <a:extLst>
                    <a:ext uri="{9D8B030D-6E8A-4147-A177-3AD203B41FA5}">
                      <a16:colId xmlns:a16="http://schemas.microsoft.com/office/drawing/2014/main" val="2006492265"/>
                    </a:ext>
                  </a:extLst>
                </a:gridCol>
                <a:gridCol w="104539">
                  <a:extLst>
                    <a:ext uri="{9D8B030D-6E8A-4147-A177-3AD203B41FA5}">
                      <a16:colId xmlns:a16="http://schemas.microsoft.com/office/drawing/2014/main" val="1044351726"/>
                    </a:ext>
                  </a:extLst>
                </a:gridCol>
                <a:gridCol w="1000599">
                  <a:extLst>
                    <a:ext uri="{9D8B030D-6E8A-4147-A177-3AD203B41FA5}">
                      <a16:colId xmlns:a16="http://schemas.microsoft.com/office/drawing/2014/main" val="1842612862"/>
                    </a:ext>
                  </a:extLst>
                </a:gridCol>
                <a:gridCol w="104539">
                  <a:extLst>
                    <a:ext uri="{9D8B030D-6E8A-4147-A177-3AD203B41FA5}">
                      <a16:colId xmlns:a16="http://schemas.microsoft.com/office/drawing/2014/main" val="3736672731"/>
                    </a:ext>
                  </a:extLst>
                </a:gridCol>
                <a:gridCol w="910993">
                  <a:extLst>
                    <a:ext uri="{9D8B030D-6E8A-4147-A177-3AD203B41FA5}">
                      <a16:colId xmlns:a16="http://schemas.microsoft.com/office/drawing/2014/main" val="3676180303"/>
                    </a:ext>
                  </a:extLst>
                </a:gridCol>
              </a:tblGrid>
              <a:tr h="613035">
                <a:tc>
                  <a:txBody>
                    <a:bodyPr/>
                    <a:lstStyle/>
                    <a:p>
                      <a:pPr algn="ctr" fontAlgn="ctr"/>
                      <a:r>
                        <a:rPr lang="es-CO" sz="1300" b="1" i="0" u="none" strike="noStrike" dirty="0">
                          <a:effectLst/>
                          <a:latin typeface="Calibri" panose="020F0502020204030204" pitchFamily="34" charset="0"/>
                        </a:rPr>
                        <a:t>ACTIVO</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31-Mar-2019</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31-Mar-2018</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dirty="0">
                          <a:effectLst/>
                          <a:latin typeface="Calibri" panose="020F0502020204030204" pitchFamily="34" charset="0"/>
                        </a:rPr>
                        <a:t>Al 31-Dic 2018</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Marzo 2019 - 2018</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Mar - Dic 2019-2018</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014180490"/>
                  </a:ext>
                </a:extLst>
              </a:tr>
              <a:tr h="209518">
                <a:tc>
                  <a:txBody>
                    <a:bodyPr/>
                    <a:lstStyle/>
                    <a:p>
                      <a:pPr algn="l" fontAlgn="ctr"/>
                      <a:r>
                        <a:rPr lang="es-CO" sz="1300" b="1" i="0" u="none" strike="noStrike">
                          <a:effectLst/>
                          <a:latin typeface="Calibri" panose="020F0502020204030204" pitchFamily="34" charset="0"/>
                        </a:rPr>
                        <a:t>ACTIVO CORRIENTE</a:t>
                      </a:r>
                    </a:p>
                  </a:txBody>
                  <a:tcPr marL="7620" marR="7620" marT="7620" marB="0" anchor="ctr">
                    <a:lnL>
                      <a:noFill/>
                    </a:lnL>
                    <a:lnR>
                      <a:noFill/>
                    </a:lnR>
                    <a:lnT>
                      <a:noFill/>
                    </a:lnT>
                    <a:lnB>
                      <a:noFill/>
                    </a:lnB>
                  </a:tcPr>
                </a:tc>
                <a:tc>
                  <a:txBody>
                    <a:bodyPr/>
                    <a:lstStyle/>
                    <a:p>
                      <a:pPr algn="r"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43988497"/>
                  </a:ext>
                </a:extLst>
              </a:tr>
              <a:tr h="252751">
                <a:tc>
                  <a:txBody>
                    <a:bodyPr/>
                    <a:lstStyle/>
                    <a:p>
                      <a:pPr algn="l" fontAlgn="ctr"/>
                      <a:r>
                        <a:rPr lang="es-CO" sz="1300" b="0" i="0" u="none" strike="noStrike" dirty="0">
                          <a:effectLst/>
                          <a:latin typeface="Calibri" panose="020F0502020204030204" pitchFamily="34" charset="0"/>
                        </a:rPr>
                        <a:t>Efectivo en Bancos</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333</a:t>
                      </a:r>
                    </a:p>
                  </a:txBody>
                  <a:tcPr marL="7620" marR="7620" marT="7620" marB="0" anchor="ctr">
                    <a:lnL>
                      <a:noFill/>
                    </a:lnL>
                    <a:lnR>
                      <a:noFill/>
                    </a:lnR>
                    <a:lnT>
                      <a:noFill/>
                    </a:lnT>
                    <a:lnB>
                      <a:noFill/>
                    </a:lnB>
                  </a:tcPr>
                </a:tc>
                <a:tc>
                  <a:txBody>
                    <a:bodyPr/>
                    <a:lstStyle/>
                    <a:p>
                      <a:pPr algn="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545</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448</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-39</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-26</a:t>
                      </a:r>
                    </a:p>
                  </a:txBody>
                  <a:tcPr marL="7620" marR="7620" marT="7620" marB="0" anchor="ctr">
                    <a:lnL>
                      <a:noFill/>
                    </a:lnL>
                    <a:lnR>
                      <a:noFill/>
                    </a:lnR>
                    <a:lnT>
                      <a:noFill/>
                    </a:lnT>
                    <a:lnB>
                      <a:noFill/>
                    </a:lnB>
                  </a:tcPr>
                </a:tc>
                <a:extLst>
                  <a:ext uri="{0D108BD9-81ED-4DB2-BD59-A6C34878D82A}">
                    <a16:rowId xmlns:a16="http://schemas.microsoft.com/office/drawing/2014/main" val="3059557214"/>
                  </a:ext>
                </a:extLst>
              </a:tr>
              <a:tr h="252751">
                <a:tc>
                  <a:txBody>
                    <a:bodyPr/>
                    <a:lstStyle/>
                    <a:p>
                      <a:pPr algn="l" fontAlgn="ctr"/>
                      <a:r>
                        <a:rPr lang="es-CO" sz="1300" b="0" i="0" u="none" strike="noStrike" dirty="0">
                          <a:effectLst/>
                          <a:latin typeface="Calibri" panose="020F0502020204030204" pitchFamily="34" charset="0"/>
                        </a:rPr>
                        <a:t>Efectivo de uso restringido</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12,489</a:t>
                      </a:r>
                    </a:p>
                  </a:txBody>
                  <a:tcPr marL="7620" marR="7620" marT="7620" marB="0" anchor="ctr">
                    <a:lnL>
                      <a:noFill/>
                    </a:lnL>
                    <a:lnR>
                      <a:noFill/>
                    </a:lnR>
                    <a:lnT>
                      <a:noFill/>
                    </a:lnT>
                    <a:lnB>
                      <a:noFill/>
                    </a:lnB>
                  </a:tcPr>
                </a:tc>
                <a:tc>
                  <a:txBody>
                    <a:bodyPr/>
                    <a:lstStyle/>
                    <a:p>
                      <a:pPr algn="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6,762</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6,201</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85</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101</a:t>
                      </a:r>
                    </a:p>
                  </a:txBody>
                  <a:tcPr marL="7620" marR="7620" marT="7620" marB="0" anchor="ctr">
                    <a:lnL>
                      <a:noFill/>
                    </a:lnL>
                    <a:lnR>
                      <a:noFill/>
                    </a:lnR>
                    <a:lnT>
                      <a:noFill/>
                    </a:lnT>
                    <a:lnB>
                      <a:noFill/>
                    </a:lnB>
                  </a:tcPr>
                </a:tc>
                <a:extLst>
                  <a:ext uri="{0D108BD9-81ED-4DB2-BD59-A6C34878D82A}">
                    <a16:rowId xmlns:a16="http://schemas.microsoft.com/office/drawing/2014/main" val="3903431779"/>
                  </a:ext>
                </a:extLst>
              </a:tr>
              <a:tr h="252751">
                <a:tc>
                  <a:txBody>
                    <a:bodyPr/>
                    <a:lstStyle/>
                    <a:p>
                      <a:pPr algn="l" fontAlgn="ctr"/>
                      <a:r>
                        <a:rPr lang="es-CO" sz="1300" b="0" i="0" u="none" strike="noStrike">
                          <a:effectLst/>
                          <a:latin typeface="Calibri" panose="020F0502020204030204" pitchFamily="34" charset="0"/>
                        </a:rPr>
                        <a:t>Inversiones de administración de liquidez</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3,213</a:t>
                      </a:r>
                    </a:p>
                  </a:txBody>
                  <a:tcPr marL="7620" marR="7620" marT="7620" marB="0" anchor="ctr">
                    <a:lnL>
                      <a:noFill/>
                    </a:lnL>
                    <a:lnR>
                      <a:noFill/>
                    </a:lnR>
                    <a:lnT>
                      <a:noFill/>
                    </a:lnT>
                    <a:lnB>
                      <a:noFill/>
                    </a:lnB>
                  </a:tcPr>
                </a:tc>
                <a:tc>
                  <a:txBody>
                    <a:bodyPr/>
                    <a:lstStyle/>
                    <a:p>
                      <a:pPr algn="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5,510</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3,538</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-42</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a:t>
                      </a:r>
                    </a:p>
                  </a:txBody>
                  <a:tcPr marL="7620" marR="7620" marT="7620" marB="0" anchor="ctr">
                    <a:lnL>
                      <a:noFill/>
                    </a:lnL>
                    <a:lnR>
                      <a:noFill/>
                    </a:lnR>
                    <a:lnT>
                      <a:noFill/>
                    </a:lnT>
                    <a:lnB>
                      <a:noFill/>
                    </a:lnB>
                  </a:tcPr>
                </a:tc>
                <a:extLst>
                  <a:ext uri="{0D108BD9-81ED-4DB2-BD59-A6C34878D82A}">
                    <a16:rowId xmlns:a16="http://schemas.microsoft.com/office/drawing/2014/main" val="2353246967"/>
                  </a:ext>
                </a:extLst>
              </a:tr>
              <a:tr h="252751">
                <a:tc>
                  <a:txBody>
                    <a:bodyPr/>
                    <a:lstStyle/>
                    <a:p>
                      <a:pPr algn="l" fontAlgn="ctr"/>
                      <a:r>
                        <a:rPr lang="es-CO" sz="1300" b="0" i="0" u="none" strike="noStrike">
                          <a:effectLst/>
                          <a:latin typeface="Calibri" panose="020F0502020204030204" pitchFamily="34" charset="0"/>
                        </a:rPr>
                        <a:t>Cuentas por Cobrar Corto Plazo</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1,623</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3,276</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2,368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-31</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4557773"/>
                  </a:ext>
                </a:extLst>
              </a:tr>
              <a:tr h="209518">
                <a:tc>
                  <a:txBody>
                    <a:bodyPr/>
                    <a:lstStyle/>
                    <a:p>
                      <a:pPr algn="l" fontAlgn="ctr"/>
                      <a:r>
                        <a:rPr lang="es-CO" sz="1300" b="1" i="0" u="none" strike="noStrike">
                          <a:effectLst/>
                          <a:latin typeface="Calibri" panose="020F0502020204030204" pitchFamily="34" charset="0"/>
                        </a:rPr>
                        <a:t>TOTAL ACTIVO CORRIENTE</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17,658</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16,093</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12,555</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10</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41</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52384848"/>
                  </a:ext>
                </a:extLst>
              </a:tr>
              <a:tr h="209518">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15057238"/>
                  </a:ext>
                </a:extLst>
              </a:tr>
              <a:tr h="209518">
                <a:tc>
                  <a:txBody>
                    <a:bodyPr/>
                    <a:lstStyle/>
                    <a:p>
                      <a:pPr algn="l" fontAlgn="ctr"/>
                      <a:r>
                        <a:rPr lang="es-CO" sz="1300" b="1" i="0" u="none" strike="noStrike">
                          <a:effectLst/>
                          <a:latin typeface="Calibri" panose="020F0502020204030204" pitchFamily="34" charset="0"/>
                        </a:rPr>
                        <a:t>ACTIVO NO CORRIENTE</a:t>
                      </a: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dirty="0">
                        <a:effectLst/>
                        <a:latin typeface="Calibri" panose="020F0502020204030204" pitchFamily="34" charset="0"/>
                      </a:endParaRPr>
                    </a:p>
                  </a:txBody>
                  <a:tcPr marL="7620" marR="7620" marT="7620" marB="0" anchor="ctr">
                    <a:lnL>
                      <a:noFill/>
                    </a:lnL>
                    <a:lnR>
                      <a:noFill/>
                    </a:lnR>
                    <a:lnT>
                      <a:noFill/>
                    </a:lnT>
                    <a:lnB>
                      <a:noFill/>
                    </a:lnB>
                  </a:tcPr>
                </a:tc>
                <a:extLst>
                  <a:ext uri="{0D108BD9-81ED-4DB2-BD59-A6C34878D82A}">
                    <a16:rowId xmlns:a16="http://schemas.microsoft.com/office/drawing/2014/main" val="1392473836"/>
                  </a:ext>
                </a:extLst>
              </a:tr>
              <a:tr h="252751">
                <a:tc>
                  <a:txBody>
                    <a:bodyPr/>
                    <a:lstStyle/>
                    <a:p>
                      <a:pPr algn="l" fontAlgn="ctr"/>
                      <a:r>
                        <a:rPr lang="es-CO" sz="1300" b="0" i="0" u="none" strike="noStrike">
                          <a:effectLst/>
                          <a:latin typeface="Calibri" panose="020F0502020204030204" pitchFamily="34" charset="0"/>
                        </a:rPr>
                        <a:t>Cuentas por Cobrar Largo Plazo</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605</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923</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612</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-34</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dirty="0">
                          <a:effectLst/>
                          <a:latin typeface="Calibri" panose="020F0502020204030204" pitchFamily="34" charset="0"/>
                        </a:rPr>
                        <a:t>-1</a:t>
                      </a:r>
                    </a:p>
                  </a:txBody>
                  <a:tcPr marL="7620" marR="7620" marT="7620" marB="0" anchor="ctr">
                    <a:lnL>
                      <a:noFill/>
                    </a:lnL>
                    <a:lnR>
                      <a:noFill/>
                    </a:lnR>
                    <a:lnT>
                      <a:noFill/>
                    </a:lnT>
                    <a:lnB>
                      <a:noFill/>
                    </a:lnB>
                  </a:tcPr>
                </a:tc>
                <a:extLst>
                  <a:ext uri="{0D108BD9-81ED-4DB2-BD59-A6C34878D82A}">
                    <a16:rowId xmlns:a16="http://schemas.microsoft.com/office/drawing/2014/main" val="516648428"/>
                  </a:ext>
                </a:extLst>
              </a:tr>
              <a:tr h="252751">
                <a:tc>
                  <a:txBody>
                    <a:bodyPr/>
                    <a:lstStyle/>
                    <a:p>
                      <a:pPr algn="l" fontAlgn="ctr"/>
                      <a:r>
                        <a:rPr lang="es-CO" sz="1300" b="0" i="0" u="none" strike="noStrike">
                          <a:effectLst/>
                          <a:latin typeface="Calibri" panose="020F0502020204030204" pitchFamily="34" charset="0"/>
                        </a:rPr>
                        <a:t>Deterioro</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-598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-598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-598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2187065"/>
                  </a:ext>
                </a:extLst>
              </a:tr>
              <a:tr h="252751">
                <a:tc>
                  <a:txBody>
                    <a:bodyPr/>
                    <a:lstStyle/>
                    <a:p>
                      <a:pPr algn="l" fontAlgn="ctr"/>
                      <a:r>
                        <a:rPr lang="es-CO" sz="1300" b="0" i="0" u="none" strike="noStrike">
                          <a:effectLst/>
                          <a:latin typeface="Calibri" panose="020F0502020204030204" pitchFamily="34" charset="0"/>
                        </a:rPr>
                        <a:t>Total Cuenta por Cobrar Largo Plazo</a:t>
                      </a:r>
                    </a:p>
                  </a:txBody>
                  <a:tcPr marL="7620" marR="7620" marT="762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7</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324</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14</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-2</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-51</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3900038"/>
                  </a:ext>
                </a:extLst>
              </a:tr>
              <a:tr h="209518">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82864327"/>
                  </a:ext>
                </a:extLst>
              </a:tr>
              <a:tr h="252751">
                <a:tc>
                  <a:txBody>
                    <a:bodyPr/>
                    <a:lstStyle/>
                    <a:p>
                      <a:pPr algn="l" fontAlgn="ctr"/>
                      <a:r>
                        <a:rPr lang="es-CO" sz="1300" b="0" i="0" u="none" strike="noStrike">
                          <a:effectLst/>
                          <a:latin typeface="Calibri" panose="020F0502020204030204" pitchFamily="34" charset="0"/>
                        </a:rPr>
                        <a:t>Propiedades, Planta y equipo</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505</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415</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499</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22</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a:t>
                      </a:r>
                    </a:p>
                  </a:txBody>
                  <a:tcPr marL="7620" marR="7620" marT="7620" marB="0" anchor="ctr">
                    <a:lnL>
                      <a:noFill/>
                    </a:lnL>
                    <a:lnR>
                      <a:noFill/>
                    </a:lnR>
                    <a:lnT>
                      <a:noFill/>
                    </a:lnT>
                    <a:lnB>
                      <a:noFill/>
                    </a:lnB>
                  </a:tcPr>
                </a:tc>
                <a:extLst>
                  <a:ext uri="{0D108BD9-81ED-4DB2-BD59-A6C34878D82A}">
                    <a16:rowId xmlns:a16="http://schemas.microsoft.com/office/drawing/2014/main" val="22166472"/>
                  </a:ext>
                </a:extLst>
              </a:tr>
              <a:tr h="252751">
                <a:tc>
                  <a:txBody>
                    <a:bodyPr/>
                    <a:lstStyle/>
                    <a:p>
                      <a:pPr algn="l" fontAlgn="ctr"/>
                      <a:r>
                        <a:rPr lang="es-CO" sz="1300" b="0" i="0" u="none" strike="noStrike">
                          <a:effectLst/>
                          <a:latin typeface="Calibri" panose="020F0502020204030204" pitchFamily="34" charset="0"/>
                        </a:rPr>
                        <a:t>Otros Activos (anticipos Impuestos / Diferidos)</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19,175</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12,687</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17,000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51</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13</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6081172"/>
                  </a:ext>
                </a:extLst>
              </a:tr>
              <a:tr h="252751">
                <a:tc>
                  <a:txBody>
                    <a:bodyPr/>
                    <a:lstStyle/>
                    <a:p>
                      <a:pPr algn="l" fontAlgn="ctr"/>
                      <a:r>
                        <a:rPr lang="es-CO" sz="1300" b="1" i="0" u="none" strike="noStrike">
                          <a:effectLst/>
                          <a:latin typeface="Calibri" panose="020F0502020204030204" pitchFamily="34" charset="0"/>
                        </a:rPr>
                        <a:t>TOTAL ACTIVO NO CORRIENTE</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19,687</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13,426</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17,512</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16</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12</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795619284"/>
                  </a:ext>
                </a:extLst>
              </a:tr>
              <a:tr h="209518">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0676071"/>
                  </a:ext>
                </a:extLst>
              </a:tr>
              <a:tr h="209518">
                <a:tc>
                  <a:txBody>
                    <a:bodyPr/>
                    <a:lstStyle/>
                    <a:p>
                      <a:pPr algn="l" fontAlgn="ctr"/>
                      <a:r>
                        <a:rPr lang="es-CO" sz="1300" b="1" i="0" u="none" strike="noStrike">
                          <a:effectLst/>
                          <a:latin typeface="Calibri" panose="020F0502020204030204" pitchFamily="34" charset="0"/>
                        </a:rPr>
                        <a:t>TOTAL ACTIVO</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37,345</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29,519</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30,067</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25</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dirty="0">
                          <a:effectLst/>
                          <a:latin typeface="Calibri" panose="020F0502020204030204" pitchFamily="34" charset="0"/>
                        </a:rPr>
                        <a:t>24</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559112922"/>
                  </a:ext>
                </a:extLst>
              </a:tr>
            </a:tbl>
          </a:graphicData>
        </a:graphic>
      </p:graphicFrame>
      <p:sp>
        <p:nvSpPr>
          <p:cNvPr id="11" name="Botón de acción: ir hacia delante o siguiente 10">
            <a:hlinkClick r:id="rId4" action="ppaction://hlinksldjump" highlightClick="1"/>
            <a:extLst>
              <a:ext uri="{FF2B5EF4-FFF2-40B4-BE49-F238E27FC236}">
                <a16:creationId xmlns:a16="http://schemas.microsoft.com/office/drawing/2014/main" id="{ECAF7EDB-E616-45CA-8A85-A9411523CD32}"/>
              </a:ext>
            </a:extLst>
          </p:cNvPr>
          <p:cNvSpPr/>
          <p:nvPr/>
        </p:nvSpPr>
        <p:spPr>
          <a:xfrm>
            <a:off x="2408443" y="2278162"/>
            <a:ext cx="27057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2879771" y="2512900"/>
            <a:ext cx="252103" cy="1353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4" action="ppaction://hlinksldjump" highlightClick="1"/>
            <a:extLst>
              <a:ext uri="{FF2B5EF4-FFF2-40B4-BE49-F238E27FC236}">
                <a16:creationId xmlns:a16="http://schemas.microsoft.com/office/drawing/2014/main" id="{A730660A-1DBC-4EEF-8BE1-38EA3F255CEB}"/>
              </a:ext>
            </a:extLst>
          </p:cNvPr>
          <p:cNvSpPr/>
          <p:nvPr/>
        </p:nvSpPr>
        <p:spPr>
          <a:xfrm>
            <a:off x="3862552" y="2759331"/>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9" name="Imagen 8">
            <a:hlinkClick r:id="rId5"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6"/>
          <a:stretch>
            <a:fillRect/>
          </a:stretch>
        </p:blipFill>
        <p:spPr>
          <a:xfrm>
            <a:off x="3173720" y="2997075"/>
            <a:ext cx="274344" cy="146317"/>
          </a:xfrm>
          <a:prstGeom prst="rect">
            <a:avLst/>
          </a:prstGeom>
        </p:spPr>
      </p:pic>
      <p:sp>
        <p:nvSpPr>
          <p:cNvPr id="15" name="Botón de acción: ir hacia delante o siguiente 14">
            <a:hlinkClick r:id="rId5" action="ppaction://hlinksldjump" highlightClick="1"/>
            <a:extLst>
              <a:ext uri="{FF2B5EF4-FFF2-40B4-BE49-F238E27FC236}">
                <a16:creationId xmlns:a16="http://schemas.microsoft.com/office/drawing/2014/main" id="{F21CF3E4-21C9-477B-B9FA-6383BBD158D6}"/>
              </a:ext>
            </a:extLst>
          </p:cNvPr>
          <p:cNvSpPr/>
          <p:nvPr/>
        </p:nvSpPr>
        <p:spPr>
          <a:xfrm>
            <a:off x="3476673" y="4418504"/>
            <a:ext cx="318806" cy="14871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7" action="ppaction://hlinksldjump" highlightClick="1"/>
            <a:extLst>
              <a:ext uri="{FF2B5EF4-FFF2-40B4-BE49-F238E27FC236}">
                <a16:creationId xmlns:a16="http://schemas.microsoft.com/office/drawing/2014/main" id="{037C0688-6BFA-4FA7-8A0B-381199F24186}"/>
              </a:ext>
            </a:extLst>
          </p:cNvPr>
          <p:cNvSpPr/>
          <p:nvPr/>
        </p:nvSpPr>
        <p:spPr>
          <a:xfrm>
            <a:off x="3058960" y="4800455"/>
            <a:ext cx="22952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7" name="Botón de acción: ir hacia delante o siguiente 16">
            <a:hlinkClick r:id="rId7" action="ppaction://hlinksldjump" highlightClick="1"/>
            <a:extLst>
              <a:ext uri="{FF2B5EF4-FFF2-40B4-BE49-F238E27FC236}">
                <a16:creationId xmlns:a16="http://schemas.microsoft.com/office/drawing/2014/main" id="{611DAA7F-323D-403A-A9C7-573611DE96F2}"/>
              </a:ext>
            </a:extLst>
          </p:cNvPr>
          <p:cNvSpPr/>
          <p:nvPr/>
        </p:nvSpPr>
        <p:spPr>
          <a:xfrm>
            <a:off x="4195350" y="5093126"/>
            <a:ext cx="31880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2665402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1852863" y="271145"/>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2000" b="1" dirty="0">
                <a:solidFill>
                  <a:srgbClr val="002060"/>
                </a:solidFill>
                <a:latin typeface="+mn-lt"/>
                <a:ea typeface="+mn-ea"/>
                <a:cs typeface="+mn-cs"/>
              </a:rPr>
              <a:t>ESTADO DE SITUACI</a:t>
            </a:r>
            <a:r>
              <a:rPr lang="es-ES" sz="2000" b="1" dirty="0">
                <a:solidFill>
                  <a:srgbClr val="000A8B"/>
                </a:solidFill>
              </a:rPr>
              <a:t>ÓN</a:t>
            </a:r>
            <a:r>
              <a:rPr lang="es-CO" sz="2000" b="1" dirty="0">
                <a:solidFill>
                  <a:srgbClr val="002060"/>
                </a:solidFill>
                <a:latin typeface="+mn-lt"/>
                <a:ea typeface="+mn-ea"/>
                <a:cs typeface="+mn-cs"/>
              </a:rPr>
              <a:t> FINANCIERA INDIVIDUAL</a:t>
            </a:r>
          </a:p>
          <a:p>
            <a:pPr algn="ctr">
              <a:defRPr/>
            </a:pPr>
            <a:r>
              <a:rPr lang="es-CO" sz="1200" b="1" dirty="0">
                <a:solidFill>
                  <a:srgbClr val="002060"/>
                </a:solidFill>
                <a:latin typeface="+mn-lt"/>
                <a:ea typeface="+mn-ea"/>
                <a:cs typeface="+mn-cs"/>
              </a:rPr>
              <a:t>AL 31 DE MARZO DE 2019 Y 31 DE MARZO DE 2018</a:t>
            </a:r>
          </a:p>
          <a:p>
            <a:pPr algn="ctr">
              <a:defRPr/>
            </a:pPr>
            <a:r>
              <a:rPr lang="es-CO" sz="1200" b="1" dirty="0">
                <a:solidFill>
                  <a:srgbClr val="002060"/>
                </a:solidFill>
                <a:latin typeface="+mn-lt"/>
                <a:ea typeface="+mn-ea"/>
                <a:cs typeface="+mn-cs"/>
              </a:rPr>
              <a:t>(cifra en millones de pesos colombianos)</a:t>
            </a:r>
          </a:p>
          <a:p>
            <a:pPr>
              <a:defRPr/>
            </a:pPr>
            <a:endParaRPr lang="es-CO" sz="1050" dirty="0">
              <a:solidFill>
                <a:srgbClr val="0070C0"/>
              </a:solidFill>
              <a:latin typeface="+mn-lt"/>
              <a:ea typeface="+mn-ea"/>
              <a:cs typeface="Lato Regular"/>
            </a:endParaRPr>
          </a:p>
        </p:txBody>
      </p:sp>
      <p:pic>
        <p:nvPicPr>
          <p:cNvPr id="14" name="Imagen 13">
            <a:extLst>
              <a:ext uri="{FF2B5EF4-FFF2-40B4-BE49-F238E27FC236}">
                <a16:creationId xmlns:a16="http://schemas.microsoft.com/office/drawing/2014/main" id="{9AC2E0EB-E395-4F7B-AE4A-77A25FDD68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866511F9-F051-4AB1-818B-363F0B3EA5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087350F7-4A6F-47D6-9B54-33052DC81DF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82652F71-02A2-4C37-909A-31A1B26E66AD}"/>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graphicFrame>
        <p:nvGraphicFramePr>
          <p:cNvPr id="3" name="Tabla 2">
            <a:extLst>
              <a:ext uri="{FF2B5EF4-FFF2-40B4-BE49-F238E27FC236}">
                <a16:creationId xmlns:a16="http://schemas.microsoft.com/office/drawing/2014/main" id="{1D72832E-529A-4D08-841C-8CD89521DFA8}"/>
              </a:ext>
            </a:extLst>
          </p:cNvPr>
          <p:cNvGraphicFramePr>
            <a:graphicFrameLocks noGrp="1"/>
          </p:cNvGraphicFramePr>
          <p:nvPr>
            <p:extLst/>
          </p:nvPr>
        </p:nvGraphicFramePr>
        <p:xfrm>
          <a:off x="1301262" y="1181334"/>
          <a:ext cx="9187960" cy="4495332"/>
        </p:xfrm>
        <a:graphic>
          <a:graphicData uri="http://schemas.openxmlformats.org/drawingml/2006/table">
            <a:tbl>
              <a:tblPr/>
              <a:tblGrid>
                <a:gridCol w="3546230">
                  <a:extLst>
                    <a:ext uri="{9D8B030D-6E8A-4147-A177-3AD203B41FA5}">
                      <a16:colId xmlns:a16="http://schemas.microsoft.com/office/drawing/2014/main" val="180001978"/>
                    </a:ext>
                  </a:extLst>
                </a:gridCol>
                <a:gridCol w="1143001">
                  <a:extLst>
                    <a:ext uri="{9D8B030D-6E8A-4147-A177-3AD203B41FA5}">
                      <a16:colId xmlns:a16="http://schemas.microsoft.com/office/drawing/2014/main" val="304361639"/>
                    </a:ext>
                  </a:extLst>
                </a:gridCol>
                <a:gridCol w="102576">
                  <a:extLst>
                    <a:ext uri="{9D8B030D-6E8A-4147-A177-3AD203B41FA5}">
                      <a16:colId xmlns:a16="http://schemas.microsoft.com/office/drawing/2014/main" val="65968003"/>
                    </a:ext>
                  </a:extLst>
                </a:gridCol>
                <a:gridCol w="1143001">
                  <a:extLst>
                    <a:ext uri="{9D8B030D-6E8A-4147-A177-3AD203B41FA5}">
                      <a16:colId xmlns:a16="http://schemas.microsoft.com/office/drawing/2014/main" val="2819323849"/>
                    </a:ext>
                  </a:extLst>
                </a:gridCol>
                <a:gridCol w="102576">
                  <a:extLst>
                    <a:ext uri="{9D8B030D-6E8A-4147-A177-3AD203B41FA5}">
                      <a16:colId xmlns:a16="http://schemas.microsoft.com/office/drawing/2014/main" val="2198430864"/>
                    </a:ext>
                  </a:extLst>
                </a:gridCol>
                <a:gridCol w="1069732">
                  <a:extLst>
                    <a:ext uri="{9D8B030D-6E8A-4147-A177-3AD203B41FA5}">
                      <a16:colId xmlns:a16="http://schemas.microsoft.com/office/drawing/2014/main" val="492941772"/>
                    </a:ext>
                  </a:extLst>
                </a:gridCol>
                <a:gridCol w="102576">
                  <a:extLst>
                    <a:ext uri="{9D8B030D-6E8A-4147-A177-3AD203B41FA5}">
                      <a16:colId xmlns:a16="http://schemas.microsoft.com/office/drawing/2014/main" val="1052973204"/>
                    </a:ext>
                  </a:extLst>
                </a:gridCol>
                <a:gridCol w="981807">
                  <a:extLst>
                    <a:ext uri="{9D8B030D-6E8A-4147-A177-3AD203B41FA5}">
                      <a16:colId xmlns:a16="http://schemas.microsoft.com/office/drawing/2014/main" val="184101109"/>
                    </a:ext>
                  </a:extLst>
                </a:gridCol>
                <a:gridCol w="102576">
                  <a:extLst>
                    <a:ext uri="{9D8B030D-6E8A-4147-A177-3AD203B41FA5}">
                      <a16:colId xmlns:a16="http://schemas.microsoft.com/office/drawing/2014/main" val="1558348097"/>
                    </a:ext>
                  </a:extLst>
                </a:gridCol>
                <a:gridCol w="893885">
                  <a:extLst>
                    <a:ext uri="{9D8B030D-6E8A-4147-A177-3AD203B41FA5}">
                      <a16:colId xmlns:a16="http://schemas.microsoft.com/office/drawing/2014/main" val="4227172304"/>
                    </a:ext>
                  </a:extLst>
                </a:gridCol>
              </a:tblGrid>
              <a:tr h="570014">
                <a:tc>
                  <a:txBody>
                    <a:bodyPr/>
                    <a:lstStyle/>
                    <a:p>
                      <a:pPr algn="ctr" fontAlgn="ctr"/>
                      <a:r>
                        <a:rPr lang="es-CO" sz="1300" b="1" i="0" u="none" strike="noStrike">
                          <a:effectLst/>
                          <a:latin typeface="Calibri" panose="020F0502020204030204" pitchFamily="34" charset="0"/>
                        </a:rPr>
                        <a:t>PASIVO</a:t>
                      </a:r>
                    </a:p>
                  </a:txBody>
                  <a:tcPr marL="6858" marR="6858" marT="6858"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31-Mar-2019</a:t>
                      </a:r>
                    </a:p>
                  </a:txBody>
                  <a:tcPr marL="6858" marR="6858" marT="68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31-Mar-2018</a:t>
                      </a:r>
                    </a:p>
                  </a:txBody>
                  <a:tcPr marL="6858" marR="6858" marT="68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Al 31-Dic 2018</a:t>
                      </a:r>
                    </a:p>
                  </a:txBody>
                  <a:tcPr marL="6858" marR="6858" marT="68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Marzo 2019 - 2018</a:t>
                      </a:r>
                    </a:p>
                  </a:txBody>
                  <a:tcPr marL="6858" marR="6858" marT="68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Mar - Dic 2019-2018</a:t>
                      </a:r>
                    </a:p>
                  </a:txBody>
                  <a:tcPr marL="6858" marR="6858" marT="68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175718578"/>
                  </a:ext>
                </a:extLst>
              </a:tr>
              <a:tr h="212561">
                <a:tc>
                  <a:txBody>
                    <a:bodyPr/>
                    <a:lstStyle/>
                    <a:p>
                      <a:pPr algn="l" fontAlgn="ctr"/>
                      <a:r>
                        <a:rPr lang="es-CO" sz="1300" b="1" i="0" u="none" strike="noStrike">
                          <a:effectLst/>
                          <a:latin typeface="Calibri" panose="020F0502020204030204" pitchFamily="34" charset="0"/>
                        </a:rPr>
                        <a:t>PASIVO CORRIENTE</a:t>
                      </a: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46571866"/>
                  </a:ext>
                </a:extLst>
              </a:tr>
              <a:tr h="212561">
                <a:tc>
                  <a:txBody>
                    <a:bodyPr/>
                    <a:lstStyle/>
                    <a:p>
                      <a:pPr algn="l" fontAlgn="ctr"/>
                      <a:r>
                        <a:rPr lang="es-CO" sz="1300" b="0" i="0" u="none" strike="noStrike">
                          <a:effectLst/>
                          <a:latin typeface="Calibri" panose="020F0502020204030204" pitchFamily="34" charset="0"/>
                        </a:rPr>
                        <a:t>Cuentas por Pagar</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2,502</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2,793</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2,218</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13</a:t>
                      </a:r>
                    </a:p>
                  </a:txBody>
                  <a:tcPr marL="6858" marR="6858" marT="6858" marB="0" anchor="ctr">
                    <a:lnL>
                      <a:noFill/>
                    </a:lnL>
                    <a:lnR>
                      <a:noFill/>
                    </a:lnR>
                    <a:lnT>
                      <a:noFill/>
                    </a:lnT>
                    <a:lnB>
                      <a:noFill/>
                    </a:lnB>
                  </a:tcPr>
                </a:tc>
                <a:extLst>
                  <a:ext uri="{0D108BD9-81ED-4DB2-BD59-A6C34878D82A}">
                    <a16:rowId xmlns:a16="http://schemas.microsoft.com/office/drawing/2014/main" val="3161167090"/>
                  </a:ext>
                </a:extLst>
              </a:tr>
              <a:tr h="212561">
                <a:tc>
                  <a:txBody>
                    <a:bodyPr/>
                    <a:lstStyle/>
                    <a:p>
                      <a:pPr algn="l" fontAlgn="ctr"/>
                      <a:r>
                        <a:rPr lang="es-CO" sz="1300" b="0" i="0" u="none" strike="noStrike">
                          <a:effectLst/>
                          <a:latin typeface="Calibri" panose="020F0502020204030204" pitchFamily="34" charset="0"/>
                        </a:rPr>
                        <a:t>Beneficios a los empleados Corto Plazo</a:t>
                      </a:r>
                    </a:p>
                  </a:txBody>
                  <a:tcPr marL="6858" marR="6858" marT="6858" marB="0" anchor="ctr">
                    <a:lnL>
                      <a:noFill/>
                    </a:lnL>
                    <a:lnR>
                      <a:noFill/>
                    </a:lnR>
                    <a:lnT>
                      <a:noFill/>
                    </a:lnT>
                    <a:lnB>
                      <a:noFill/>
                    </a:lnB>
                  </a:tcPr>
                </a:tc>
                <a:tc>
                  <a:txBody>
                    <a:bodyPr/>
                    <a:lstStyle/>
                    <a:p>
                      <a:pPr algn="r" fontAlgn="ctr"/>
                      <a:r>
                        <a:rPr lang="es-CO" sz="1300" b="0" i="0" u="none" strike="noStrike" dirty="0">
                          <a:effectLst/>
                          <a:latin typeface="Calibri" panose="020F0502020204030204" pitchFamily="34" charset="0"/>
                        </a:rPr>
                        <a:t>1,691</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1,480</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2,277</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14</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-26</a:t>
                      </a:r>
                    </a:p>
                  </a:txBody>
                  <a:tcPr marL="6858" marR="6858" marT="6858" marB="0" anchor="ctr">
                    <a:lnL>
                      <a:noFill/>
                    </a:lnL>
                    <a:lnR>
                      <a:noFill/>
                    </a:lnR>
                    <a:lnT>
                      <a:noFill/>
                    </a:lnT>
                    <a:lnB>
                      <a:noFill/>
                    </a:lnB>
                  </a:tcPr>
                </a:tc>
                <a:extLst>
                  <a:ext uri="{0D108BD9-81ED-4DB2-BD59-A6C34878D82A}">
                    <a16:rowId xmlns:a16="http://schemas.microsoft.com/office/drawing/2014/main" val="529644520"/>
                  </a:ext>
                </a:extLst>
              </a:tr>
              <a:tr h="212561">
                <a:tc>
                  <a:txBody>
                    <a:bodyPr/>
                    <a:lstStyle/>
                    <a:p>
                      <a:pPr algn="l" fontAlgn="ctr"/>
                      <a:r>
                        <a:rPr lang="es-CO" sz="1300" b="0" i="0" u="none" strike="noStrike">
                          <a:effectLst/>
                          <a:latin typeface="Calibri" panose="020F0502020204030204" pitchFamily="34" charset="0"/>
                        </a:rPr>
                        <a:t>Provisiones</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91</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91</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91</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extLst>
                  <a:ext uri="{0D108BD9-81ED-4DB2-BD59-A6C34878D82A}">
                    <a16:rowId xmlns:a16="http://schemas.microsoft.com/office/drawing/2014/main" val="1564505125"/>
                  </a:ext>
                </a:extLst>
              </a:tr>
              <a:tr h="212561">
                <a:tc>
                  <a:txBody>
                    <a:bodyPr/>
                    <a:lstStyle/>
                    <a:p>
                      <a:pPr algn="l" fontAlgn="ctr"/>
                      <a:r>
                        <a:rPr lang="es-CO" sz="1300" b="0" i="0" u="none" strike="noStrike" dirty="0">
                          <a:effectLst/>
                          <a:latin typeface="Calibri" panose="020F0502020204030204" pitchFamily="34" charset="0"/>
                        </a:rPr>
                        <a:t>Otros pasivos</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13,326</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7,194</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300" b="0" i="0" u="none" strike="noStrike">
                          <a:effectLst/>
                          <a:latin typeface="Calibri" panose="020F0502020204030204" pitchFamily="34" charset="0"/>
                        </a:rPr>
                        <a:t>7,217</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85</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dirty="0">
                          <a:effectLst/>
                          <a:latin typeface="Calibri" panose="020F0502020204030204" pitchFamily="34" charset="0"/>
                        </a:rPr>
                        <a:t>85</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9752393"/>
                  </a:ext>
                </a:extLst>
              </a:tr>
              <a:tr h="212561">
                <a:tc>
                  <a:txBody>
                    <a:bodyPr/>
                    <a:lstStyle/>
                    <a:p>
                      <a:pPr algn="l" fontAlgn="ctr"/>
                      <a:r>
                        <a:rPr lang="es-CO" sz="1300" b="1" i="0" u="none" strike="noStrike">
                          <a:effectLst/>
                          <a:latin typeface="Calibri" panose="020F0502020204030204" pitchFamily="34" charset="0"/>
                        </a:rPr>
                        <a:t>TOTAL PASIVO CORRIENTE</a:t>
                      </a:r>
                    </a:p>
                  </a:txBody>
                  <a:tcPr marL="6858" marR="6858" marT="6858"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17,610</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11,558</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300" b="1" i="0" u="none" strike="noStrike">
                          <a:effectLst/>
                          <a:latin typeface="Calibri" panose="020F0502020204030204" pitchFamily="34" charset="0"/>
                        </a:rPr>
                        <a:t> </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300" b="1" i="0" u="none" strike="noStrike">
                          <a:effectLst/>
                          <a:latin typeface="Calibri" panose="020F0502020204030204" pitchFamily="34" charset="0"/>
                        </a:rPr>
                        <a:t>11,802</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52</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49</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6606798"/>
                  </a:ext>
                </a:extLst>
              </a:tr>
              <a:tr h="194339">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1797317"/>
                  </a:ext>
                </a:extLst>
              </a:tr>
              <a:tr h="194339">
                <a:tc>
                  <a:txBody>
                    <a:bodyPr/>
                    <a:lstStyle/>
                    <a:p>
                      <a:pPr algn="l" fontAlgn="ctr"/>
                      <a:r>
                        <a:rPr lang="es-CO" sz="1300" b="1" i="0" u="none" strike="noStrike">
                          <a:effectLst/>
                          <a:latin typeface="Calibri" panose="020F0502020204030204" pitchFamily="34" charset="0"/>
                        </a:rPr>
                        <a:t>TOTAL PASIVO</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17,610</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11,558</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11,802</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52</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49</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338421615"/>
                  </a:ext>
                </a:extLst>
              </a:tr>
              <a:tr h="194339">
                <a:tc>
                  <a:txBody>
                    <a:bodyPr/>
                    <a:lstStyle/>
                    <a:p>
                      <a:pPr algn="l" fontAlgn="ctr"/>
                      <a:endParaRPr lang="es-CO" sz="1300" b="1" i="0" u="none" strike="noStrike" dirty="0">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2832070"/>
                  </a:ext>
                </a:extLst>
              </a:tr>
              <a:tr h="212561">
                <a:tc>
                  <a:txBody>
                    <a:bodyPr/>
                    <a:lstStyle/>
                    <a:p>
                      <a:pPr algn="ctr" fontAlgn="ctr"/>
                      <a:r>
                        <a:rPr lang="es-CO" sz="1300" b="1" i="0" u="none" strike="noStrike" dirty="0">
                          <a:effectLst/>
                          <a:latin typeface="Calibri" panose="020F0502020204030204" pitchFamily="34" charset="0"/>
                        </a:rPr>
                        <a:t>PATRIMONIO</a:t>
                      </a: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extLst>
                  <a:ext uri="{0D108BD9-81ED-4DB2-BD59-A6C34878D82A}">
                    <a16:rowId xmlns:a16="http://schemas.microsoft.com/office/drawing/2014/main" val="1356976483"/>
                  </a:ext>
                </a:extLst>
              </a:tr>
              <a:tr h="212561">
                <a:tc>
                  <a:txBody>
                    <a:bodyPr/>
                    <a:lstStyle/>
                    <a:p>
                      <a:pPr algn="l" fontAlgn="ctr"/>
                      <a:r>
                        <a:rPr lang="es-CO" sz="1300" b="0" i="0" u="none" strike="noStrike" dirty="0">
                          <a:effectLst/>
                          <a:latin typeface="Calibri" panose="020F0502020204030204" pitchFamily="34" charset="0"/>
                        </a:rPr>
                        <a:t>Capital Suscrito y Pagado</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extLst>
                  <a:ext uri="{0D108BD9-81ED-4DB2-BD59-A6C34878D82A}">
                    <a16:rowId xmlns:a16="http://schemas.microsoft.com/office/drawing/2014/main" val="997770583"/>
                  </a:ext>
                </a:extLst>
              </a:tr>
              <a:tr h="212561">
                <a:tc>
                  <a:txBody>
                    <a:bodyPr/>
                    <a:lstStyle/>
                    <a:p>
                      <a:pPr algn="l" fontAlgn="ctr"/>
                      <a:r>
                        <a:rPr lang="es-CO" sz="1300" b="0" i="0" u="none" strike="noStrike">
                          <a:effectLst/>
                          <a:latin typeface="Calibri" panose="020F0502020204030204" pitchFamily="34" charset="0"/>
                        </a:rPr>
                        <a:t>Reservas</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554</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554</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554</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extLst>
                  <a:ext uri="{0D108BD9-81ED-4DB2-BD59-A6C34878D82A}">
                    <a16:rowId xmlns:a16="http://schemas.microsoft.com/office/drawing/2014/main" val="3032548202"/>
                  </a:ext>
                </a:extLst>
              </a:tr>
              <a:tr h="310909">
                <a:tc>
                  <a:txBody>
                    <a:bodyPr/>
                    <a:lstStyle/>
                    <a:p>
                      <a:pPr algn="l" fontAlgn="ctr"/>
                      <a:r>
                        <a:rPr lang="es-CO" sz="1300" b="0" i="0" u="none" strike="noStrike" dirty="0">
                          <a:effectLst/>
                          <a:latin typeface="Calibri" panose="020F0502020204030204" pitchFamily="34" charset="0"/>
                        </a:rPr>
                        <a:t>Resultados Ejercicio Anterior                                </a:t>
                      </a:r>
                      <a:r>
                        <a:rPr lang="es-CO" sz="1100" b="0" i="0" u="none" strike="noStrike" dirty="0">
                          <a:effectLst/>
                          <a:latin typeface="Calibri" panose="020F0502020204030204" pitchFamily="34" charset="0"/>
                        </a:rPr>
                        <a:t>(1)</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280</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28</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900</a:t>
                      </a:r>
                    </a:p>
                  </a:txBody>
                  <a:tcPr marL="6858" marR="6858" marT="6858" marB="0" anchor="ctr">
                    <a:lnL>
                      <a:noFill/>
                    </a:lnL>
                    <a:lnR>
                      <a:noFill/>
                    </a:lnR>
                    <a:lnT>
                      <a:noFill/>
                    </a:lnT>
                    <a:lnB>
                      <a:noFill/>
                    </a:lnB>
                  </a:tcPr>
                </a:tc>
                <a:extLst>
                  <a:ext uri="{0D108BD9-81ED-4DB2-BD59-A6C34878D82A}">
                    <a16:rowId xmlns:a16="http://schemas.microsoft.com/office/drawing/2014/main" val="769386707"/>
                  </a:ext>
                </a:extLst>
              </a:tr>
              <a:tr h="212561">
                <a:tc>
                  <a:txBody>
                    <a:bodyPr/>
                    <a:lstStyle/>
                    <a:p>
                      <a:pPr algn="l" fontAlgn="ctr"/>
                      <a:r>
                        <a:rPr lang="es-CO" sz="1300" b="0" i="0" u="none" strike="noStrike">
                          <a:effectLst/>
                          <a:latin typeface="Calibri" panose="020F0502020204030204" pitchFamily="34" charset="0"/>
                        </a:rPr>
                        <a:t>Resultado del ejercicio</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1,471</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104</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378</a:t>
                      </a:r>
                    </a:p>
                  </a:txBody>
                  <a:tcPr marL="6858" marR="6858" marT="6858"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1,314</a:t>
                      </a:r>
                    </a:p>
                  </a:txBody>
                  <a:tcPr marL="6858" marR="6858" marT="6858"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289</a:t>
                      </a:r>
                    </a:p>
                  </a:txBody>
                  <a:tcPr marL="6858" marR="6858" marT="6858" marB="0" anchor="ctr">
                    <a:lnL>
                      <a:noFill/>
                    </a:lnL>
                    <a:lnR>
                      <a:noFill/>
                    </a:lnR>
                    <a:lnT>
                      <a:noFill/>
                    </a:lnT>
                    <a:lnB>
                      <a:noFill/>
                    </a:lnB>
                  </a:tcPr>
                </a:tc>
                <a:extLst>
                  <a:ext uri="{0D108BD9-81ED-4DB2-BD59-A6C34878D82A}">
                    <a16:rowId xmlns:a16="http://schemas.microsoft.com/office/drawing/2014/main" val="531049358"/>
                  </a:ext>
                </a:extLst>
              </a:tr>
              <a:tr h="212561">
                <a:tc>
                  <a:txBody>
                    <a:bodyPr/>
                    <a:lstStyle/>
                    <a:p>
                      <a:pPr algn="l" fontAlgn="ctr"/>
                      <a:r>
                        <a:rPr lang="es-CO" sz="1300" b="0" i="0" u="none" strike="noStrike">
                          <a:effectLst/>
                          <a:latin typeface="Calibri" panose="020F0502020204030204" pitchFamily="34" charset="0"/>
                        </a:rPr>
                        <a:t>Impactos por Transición</a:t>
                      </a: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0 </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( 126)</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( 126)</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-100</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-100</a:t>
                      </a:r>
                    </a:p>
                  </a:txBody>
                  <a:tcPr marL="6858" marR="6858" marT="685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4152342"/>
                  </a:ext>
                </a:extLst>
              </a:tr>
              <a:tr h="212561">
                <a:tc>
                  <a:txBody>
                    <a:bodyPr/>
                    <a:lstStyle/>
                    <a:p>
                      <a:pPr algn="l" fontAlgn="ctr"/>
                      <a:r>
                        <a:rPr lang="es-CO" sz="1300" b="1" i="0" u="none" strike="noStrike" dirty="0">
                          <a:effectLst/>
                          <a:latin typeface="Calibri" panose="020F0502020204030204" pitchFamily="34" charset="0"/>
                        </a:rPr>
                        <a:t>TOTAL PATRIMONIO</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19,736</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17,962</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18,264</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10</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8</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520105530"/>
                  </a:ext>
                </a:extLst>
              </a:tr>
              <a:tr h="194339">
                <a:tc>
                  <a:txBody>
                    <a:bodyPr/>
                    <a:lstStyle/>
                    <a:p>
                      <a:pPr algn="l"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858" marR="6858" marT="6858"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949337"/>
                  </a:ext>
                </a:extLst>
              </a:tr>
              <a:tr h="212561">
                <a:tc>
                  <a:txBody>
                    <a:bodyPr/>
                    <a:lstStyle/>
                    <a:p>
                      <a:pPr algn="l" fontAlgn="ctr"/>
                      <a:r>
                        <a:rPr lang="es-CO" sz="1300" b="1" i="0" u="none" strike="noStrike">
                          <a:effectLst/>
                          <a:latin typeface="Calibri" panose="020F0502020204030204" pitchFamily="34" charset="0"/>
                        </a:rPr>
                        <a:t>TOTAL PASIVO Y PATRIMONIO</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37,345</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29,519</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30,067</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27</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858" marR="6858" marT="6858" marB="0" anchor="ctr">
                    <a:lnL>
                      <a:noFill/>
                    </a:lnL>
                    <a:lnR>
                      <a:noFill/>
                    </a:lnR>
                    <a:lnT>
                      <a:noFill/>
                    </a:lnT>
                    <a:lnB>
                      <a:noFill/>
                    </a:lnB>
                    <a:solidFill>
                      <a:srgbClr val="DBDBDB"/>
                    </a:solidFill>
                  </a:tcPr>
                </a:tc>
                <a:tc>
                  <a:txBody>
                    <a:bodyPr/>
                    <a:lstStyle/>
                    <a:p>
                      <a:pPr algn="r" fontAlgn="ctr"/>
                      <a:r>
                        <a:rPr lang="es-CO" sz="1300" b="1" i="0" u="none" strike="noStrike" dirty="0">
                          <a:effectLst/>
                          <a:latin typeface="Calibri" panose="020F0502020204030204" pitchFamily="34" charset="0"/>
                        </a:rPr>
                        <a:t>-76</a:t>
                      </a:r>
                    </a:p>
                  </a:txBody>
                  <a:tcPr marL="6858" marR="6858" marT="68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205219003"/>
                  </a:ext>
                </a:extLst>
              </a:tr>
            </a:tbl>
          </a:graphicData>
        </a:graphic>
      </p:graphicFrame>
      <p:sp>
        <p:nvSpPr>
          <p:cNvPr id="10" name="Botón de acción: ir hacia delante o siguiente 9">
            <a:hlinkClick r:id="rId4" action="ppaction://hlinksldjump" highlightClick="1"/>
            <a:extLst>
              <a:ext uri="{FF2B5EF4-FFF2-40B4-BE49-F238E27FC236}">
                <a16:creationId xmlns:a16="http://schemas.microsoft.com/office/drawing/2014/main" id="{A0A57A23-DDB4-433A-BAB4-029987C401C5}"/>
              </a:ext>
            </a:extLst>
          </p:cNvPr>
          <p:cNvSpPr/>
          <p:nvPr/>
        </p:nvSpPr>
        <p:spPr>
          <a:xfrm>
            <a:off x="2591891" y="2198257"/>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5" action="ppaction://hlinksldjump" highlightClick="1"/>
            <a:extLst>
              <a:ext uri="{FF2B5EF4-FFF2-40B4-BE49-F238E27FC236}">
                <a16:creationId xmlns:a16="http://schemas.microsoft.com/office/drawing/2014/main" id="{86D2C9ED-9E91-4915-B3CA-938A547D369D}"/>
              </a:ext>
            </a:extLst>
          </p:cNvPr>
          <p:cNvSpPr/>
          <p:nvPr/>
        </p:nvSpPr>
        <p:spPr>
          <a:xfrm>
            <a:off x="3976333" y="2408923"/>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5" action="ppaction://hlinksldjump" highlightClick="1"/>
            <a:extLst>
              <a:ext uri="{FF2B5EF4-FFF2-40B4-BE49-F238E27FC236}">
                <a16:creationId xmlns:a16="http://schemas.microsoft.com/office/drawing/2014/main" id="{1B556D5F-8F83-487E-A39B-93CAD4D923D6}"/>
              </a:ext>
            </a:extLst>
          </p:cNvPr>
          <p:cNvSpPr/>
          <p:nvPr/>
        </p:nvSpPr>
        <p:spPr>
          <a:xfrm>
            <a:off x="2128769" y="2614422"/>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6" action="ppaction://hlinksldjump" highlightClick="1"/>
            <a:extLst>
              <a:ext uri="{FF2B5EF4-FFF2-40B4-BE49-F238E27FC236}">
                <a16:creationId xmlns:a16="http://schemas.microsoft.com/office/drawing/2014/main" id="{37AF8EB9-3138-4F3C-AFD5-DD77A678DEB9}"/>
              </a:ext>
            </a:extLst>
          </p:cNvPr>
          <p:cNvSpPr/>
          <p:nvPr/>
        </p:nvSpPr>
        <p:spPr>
          <a:xfrm>
            <a:off x="2271405" y="2836720"/>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5" name="CuadroTexto 4">
            <a:extLst>
              <a:ext uri="{FF2B5EF4-FFF2-40B4-BE49-F238E27FC236}">
                <a16:creationId xmlns:a16="http://schemas.microsoft.com/office/drawing/2014/main" id="{1AEC4B41-7136-4568-8388-8F3B689544B5}"/>
              </a:ext>
            </a:extLst>
          </p:cNvPr>
          <p:cNvSpPr txBox="1"/>
          <p:nvPr/>
        </p:nvSpPr>
        <p:spPr>
          <a:xfrm>
            <a:off x="1257300" y="5943602"/>
            <a:ext cx="9296050" cy="553998"/>
          </a:xfrm>
          <a:prstGeom prst="rect">
            <a:avLst/>
          </a:prstGeom>
          <a:noFill/>
        </p:spPr>
        <p:txBody>
          <a:bodyPr wrap="square" rtlCol="0">
            <a:spAutoFit/>
          </a:bodyPr>
          <a:lstStyle/>
          <a:p>
            <a:pPr algn="just"/>
            <a:r>
              <a:rPr lang="es-CO" sz="1000" dirty="0"/>
              <a:t>(1) Según la Circular No. 001 del 18 de diciembre de año 2018 de la Contaduría General de la Nación, los saldos registrados en la cuenta Impactos por Transición se deberán reclasificar para el periodo 2019 a la cuenta Resultados de Ejercicios Anteriores. Utilidad año 2018 $406 millones menos Impactos por transición -$126 millones, saldo cuenta resultados ejercicios anteriores $280 millones.</a:t>
            </a:r>
          </a:p>
        </p:txBody>
      </p:sp>
    </p:spTree>
    <p:extLst>
      <p:ext uri="{BB962C8B-B14F-4D97-AF65-F5344CB8AC3E}">
        <p14:creationId xmlns:p14="http://schemas.microsoft.com/office/powerpoint/2010/main" val="2630135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7304EFE3-98E5-46B8-AC3D-521DB0A1AE9C}"/>
              </a:ext>
            </a:extLst>
          </p:cNvPr>
          <p:cNvSpPr txBox="1">
            <a:spLocks/>
          </p:cNvSpPr>
          <p:nvPr/>
        </p:nvSpPr>
        <p:spPr>
          <a:xfrm>
            <a:off x="1391525" y="306362"/>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000" dirty="0">
                <a:latin typeface="+mn-lt"/>
              </a:rPr>
              <a:t> </a:t>
            </a:r>
            <a:r>
              <a:rPr lang="es-CO" sz="2000" b="1" dirty="0">
                <a:solidFill>
                  <a:srgbClr val="002060"/>
                </a:solidFill>
                <a:latin typeface="+mn-lt"/>
                <a:ea typeface="+mn-ea"/>
                <a:cs typeface="+mn-cs"/>
              </a:rPr>
              <a:t>ESTADO DE RESULTADO INTEGRAL INDIVIDUAL</a:t>
            </a:r>
          </a:p>
          <a:p>
            <a:pPr algn="ctr">
              <a:defRPr/>
            </a:pPr>
            <a:r>
              <a:rPr lang="es-CO" sz="1200" b="1" dirty="0">
                <a:solidFill>
                  <a:srgbClr val="002060"/>
                </a:solidFill>
                <a:latin typeface="+mn-lt"/>
                <a:ea typeface="+mn-ea"/>
                <a:cs typeface="+mn-cs"/>
              </a:rPr>
              <a:t>DEL 1° AL 31 DE MARZO DE 2019 Y DEL 1° AL 31 DE MARZO DE 2018</a:t>
            </a:r>
          </a:p>
          <a:p>
            <a:pPr algn="ctr">
              <a:defRPr/>
            </a:pPr>
            <a:r>
              <a:rPr lang="es-CO" sz="1200" b="1" dirty="0">
                <a:solidFill>
                  <a:srgbClr val="002060"/>
                </a:solidFill>
                <a:latin typeface="+mn-lt"/>
                <a:ea typeface="+mn-ea"/>
                <a:cs typeface="+mn-cs"/>
              </a:rPr>
              <a:t>(cifras expresadas en millones de pesos)</a:t>
            </a:r>
          </a:p>
          <a:p>
            <a:pPr>
              <a:defRPr/>
            </a:pPr>
            <a:endParaRPr lang="es-CO" sz="1600" dirty="0">
              <a:solidFill>
                <a:srgbClr val="0070C0"/>
              </a:solidFill>
              <a:latin typeface="+mn-lt"/>
              <a:ea typeface="+mn-ea"/>
              <a:cs typeface="Lato Regular"/>
            </a:endParaRPr>
          </a:p>
        </p:txBody>
      </p:sp>
      <p:pic>
        <p:nvPicPr>
          <p:cNvPr id="14" name="Imagen 13">
            <a:extLst>
              <a:ext uri="{FF2B5EF4-FFF2-40B4-BE49-F238E27FC236}">
                <a16:creationId xmlns:a16="http://schemas.microsoft.com/office/drawing/2014/main" id="{DE0B302A-67AB-443B-BD76-7C9977D684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F0465F43-DEFE-4BDA-BFDE-E3FAA8E475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AF816BFD-AD1B-48C5-8B73-42226AF0078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DC1B2133-2D03-4D3F-901A-F4208CC93B20}"/>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graphicFrame>
        <p:nvGraphicFramePr>
          <p:cNvPr id="3" name="Tabla 2">
            <a:extLst>
              <a:ext uri="{FF2B5EF4-FFF2-40B4-BE49-F238E27FC236}">
                <a16:creationId xmlns:a16="http://schemas.microsoft.com/office/drawing/2014/main" id="{BD048A7C-9020-40AD-802D-F24755B9702F}"/>
              </a:ext>
            </a:extLst>
          </p:cNvPr>
          <p:cNvGraphicFramePr>
            <a:graphicFrameLocks noGrp="1"/>
          </p:cNvGraphicFramePr>
          <p:nvPr>
            <p:extLst/>
          </p:nvPr>
        </p:nvGraphicFramePr>
        <p:xfrm>
          <a:off x="1391525" y="1371601"/>
          <a:ext cx="9686783" cy="4862142"/>
        </p:xfrm>
        <a:graphic>
          <a:graphicData uri="http://schemas.openxmlformats.org/drawingml/2006/table">
            <a:tbl>
              <a:tblPr/>
              <a:tblGrid>
                <a:gridCol w="3732388">
                  <a:extLst>
                    <a:ext uri="{9D8B030D-6E8A-4147-A177-3AD203B41FA5}">
                      <a16:colId xmlns:a16="http://schemas.microsoft.com/office/drawing/2014/main" val="48361154"/>
                    </a:ext>
                  </a:extLst>
                </a:gridCol>
                <a:gridCol w="116185">
                  <a:extLst>
                    <a:ext uri="{9D8B030D-6E8A-4147-A177-3AD203B41FA5}">
                      <a16:colId xmlns:a16="http://schemas.microsoft.com/office/drawing/2014/main" val="4026975133"/>
                    </a:ext>
                  </a:extLst>
                </a:gridCol>
                <a:gridCol w="72615">
                  <a:extLst>
                    <a:ext uri="{9D8B030D-6E8A-4147-A177-3AD203B41FA5}">
                      <a16:colId xmlns:a16="http://schemas.microsoft.com/office/drawing/2014/main" val="1340447677"/>
                    </a:ext>
                  </a:extLst>
                </a:gridCol>
                <a:gridCol w="1132788">
                  <a:extLst>
                    <a:ext uri="{9D8B030D-6E8A-4147-A177-3AD203B41FA5}">
                      <a16:colId xmlns:a16="http://schemas.microsoft.com/office/drawing/2014/main" val="1132728840"/>
                    </a:ext>
                  </a:extLst>
                </a:gridCol>
                <a:gridCol w="101660">
                  <a:extLst>
                    <a:ext uri="{9D8B030D-6E8A-4147-A177-3AD203B41FA5}">
                      <a16:colId xmlns:a16="http://schemas.microsoft.com/office/drawing/2014/main" val="3947338557"/>
                    </a:ext>
                  </a:extLst>
                </a:gridCol>
                <a:gridCol w="1147309">
                  <a:extLst>
                    <a:ext uri="{9D8B030D-6E8A-4147-A177-3AD203B41FA5}">
                      <a16:colId xmlns:a16="http://schemas.microsoft.com/office/drawing/2014/main" val="4168149147"/>
                    </a:ext>
                  </a:extLst>
                </a:gridCol>
                <a:gridCol w="101660">
                  <a:extLst>
                    <a:ext uri="{9D8B030D-6E8A-4147-A177-3AD203B41FA5}">
                      <a16:colId xmlns:a16="http://schemas.microsoft.com/office/drawing/2014/main" val="281879995"/>
                    </a:ext>
                  </a:extLst>
                </a:gridCol>
                <a:gridCol w="1132788">
                  <a:extLst>
                    <a:ext uri="{9D8B030D-6E8A-4147-A177-3AD203B41FA5}">
                      <a16:colId xmlns:a16="http://schemas.microsoft.com/office/drawing/2014/main" val="364605450"/>
                    </a:ext>
                  </a:extLst>
                </a:gridCol>
                <a:gridCol w="101660">
                  <a:extLst>
                    <a:ext uri="{9D8B030D-6E8A-4147-A177-3AD203B41FA5}">
                      <a16:colId xmlns:a16="http://schemas.microsoft.com/office/drawing/2014/main" val="2180875723"/>
                    </a:ext>
                  </a:extLst>
                </a:gridCol>
                <a:gridCol w="973035">
                  <a:extLst>
                    <a:ext uri="{9D8B030D-6E8A-4147-A177-3AD203B41FA5}">
                      <a16:colId xmlns:a16="http://schemas.microsoft.com/office/drawing/2014/main" val="3161174909"/>
                    </a:ext>
                  </a:extLst>
                </a:gridCol>
                <a:gridCol w="101660">
                  <a:extLst>
                    <a:ext uri="{9D8B030D-6E8A-4147-A177-3AD203B41FA5}">
                      <a16:colId xmlns:a16="http://schemas.microsoft.com/office/drawing/2014/main" val="1154734833"/>
                    </a:ext>
                  </a:extLst>
                </a:gridCol>
                <a:gridCol w="973035">
                  <a:extLst>
                    <a:ext uri="{9D8B030D-6E8A-4147-A177-3AD203B41FA5}">
                      <a16:colId xmlns:a16="http://schemas.microsoft.com/office/drawing/2014/main" val="3601669677"/>
                    </a:ext>
                  </a:extLst>
                </a:gridCol>
              </a:tblGrid>
              <a:tr h="620917">
                <a:tc>
                  <a:txBody>
                    <a:bodyPr/>
                    <a:lstStyle/>
                    <a:p>
                      <a:pPr algn="l"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31-Mar-2019</a:t>
                      </a:r>
                    </a:p>
                  </a:txBody>
                  <a:tcPr marL="7077" marR="7077" marT="707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7077" marR="7077" marT="7077"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31-Mar-2018</a:t>
                      </a:r>
                    </a:p>
                  </a:txBody>
                  <a:tcPr marL="7077" marR="7077" marT="707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7077" marR="7077" marT="7077"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Al 31-Dic 2018</a:t>
                      </a:r>
                    </a:p>
                  </a:txBody>
                  <a:tcPr marL="7077" marR="7077" marT="707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7077" marR="7077" marT="7077"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Febrero 2019 - 2018</a:t>
                      </a:r>
                    </a:p>
                  </a:txBody>
                  <a:tcPr marL="7077" marR="7077" marT="707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7077" marR="7077" marT="7077"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Mar - Dic 2019-2018</a:t>
                      </a:r>
                    </a:p>
                  </a:txBody>
                  <a:tcPr marL="7077" marR="7077" marT="707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64141397"/>
                  </a:ext>
                </a:extLst>
              </a:tr>
              <a:tr h="211843">
                <a:tc>
                  <a:txBody>
                    <a:bodyPr/>
                    <a:lstStyle/>
                    <a:p>
                      <a:pPr algn="l"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077" marR="7077" marT="707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7077" marR="7077" marT="7077" marB="0" anchor="ctr">
                    <a:lnL>
                      <a:noFill/>
                    </a:lnL>
                    <a:lnR>
                      <a:noFill/>
                    </a:lnR>
                    <a:lnT>
                      <a:noFill/>
                    </a:lnT>
                    <a:lnB>
                      <a:noFill/>
                    </a:lnB>
                  </a:tcPr>
                </a:tc>
                <a:tc>
                  <a:txBody>
                    <a:bodyPr/>
                    <a:lstStyle/>
                    <a:p>
                      <a:pPr algn="r" fontAlgn="ctr"/>
                      <a:endParaRPr lang="es-CO" sz="1300" b="0" i="0" u="none" strike="noStrike">
                        <a:solidFill>
                          <a:srgbClr val="000000"/>
                        </a:solidFill>
                        <a:effectLst/>
                        <a:latin typeface="Calibri" panose="020F0502020204030204" pitchFamily="34" charset="0"/>
                      </a:endParaRPr>
                    </a:p>
                  </a:txBody>
                  <a:tcPr marL="7077" marR="7077" marT="7077"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59941105"/>
                  </a:ext>
                </a:extLst>
              </a:tr>
              <a:tr h="244770">
                <a:tc>
                  <a:txBody>
                    <a:bodyPr/>
                    <a:lstStyle/>
                    <a:p>
                      <a:pPr algn="l" fontAlgn="b"/>
                      <a:r>
                        <a:rPr lang="es-CO" sz="1300" b="0" i="0" u="none" strike="noStrike">
                          <a:solidFill>
                            <a:srgbClr val="000000"/>
                          </a:solidFill>
                          <a:effectLst/>
                          <a:latin typeface="Calibri" panose="020F0502020204030204" pitchFamily="34" charset="0"/>
                        </a:rPr>
                        <a:t>INGRESOS POR PRESTACION DE SERVICIOS</a:t>
                      </a: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11,764</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9,110</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39,993</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2,654</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-71</a:t>
                      </a:r>
                    </a:p>
                  </a:txBody>
                  <a:tcPr marL="7077" marR="7077" marT="7077" marB="0" anchor="b">
                    <a:lnL>
                      <a:noFill/>
                    </a:lnL>
                    <a:lnR>
                      <a:noFill/>
                    </a:lnR>
                    <a:lnT>
                      <a:noFill/>
                    </a:lnT>
                    <a:lnB>
                      <a:noFill/>
                    </a:lnB>
                  </a:tcPr>
                </a:tc>
                <a:extLst>
                  <a:ext uri="{0D108BD9-81ED-4DB2-BD59-A6C34878D82A}">
                    <a16:rowId xmlns:a16="http://schemas.microsoft.com/office/drawing/2014/main" val="3457309889"/>
                  </a:ext>
                </a:extLst>
              </a:tr>
              <a:tr h="244770">
                <a:tc>
                  <a:txBody>
                    <a:bodyPr/>
                    <a:lstStyle/>
                    <a:p>
                      <a:pPr algn="l" fontAlgn="b"/>
                      <a:r>
                        <a:rPr lang="es-CO" sz="1300" b="0" i="0" u="none" strike="noStrike">
                          <a:solidFill>
                            <a:srgbClr val="000000"/>
                          </a:solidFill>
                          <a:effectLst/>
                          <a:latin typeface="Calibri" panose="020F0502020204030204" pitchFamily="34" charset="0"/>
                        </a:rPr>
                        <a:t>FINANCIEROS</a:t>
                      </a: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33</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89</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280</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-56</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-88</a:t>
                      </a:r>
                    </a:p>
                  </a:txBody>
                  <a:tcPr marL="7077" marR="7077" marT="7077" marB="0" anchor="b">
                    <a:lnL>
                      <a:noFill/>
                    </a:lnL>
                    <a:lnR>
                      <a:noFill/>
                    </a:lnR>
                    <a:lnT>
                      <a:noFill/>
                    </a:lnT>
                    <a:lnB>
                      <a:noFill/>
                    </a:lnB>
                  </a:tcPr>
                </a:tc>
                <a:extLst>
                  <a:ext uri="{0D108BD9-81ED-4DB2-BD59-A6C34878D82A}">
                    <a16:rowId xmlns:a16="http://schemas.microsoft.com/office/drawing/2014/main" val="226152386"/>
                  </a:ext>
                </a:extLst>
              </a:tr>
              <a:tr h="244770">
                <a:tc>
                  <a:txBody>
                    <a:bodyPr/>
                    <a:lstStyle/>
                    <a:p>
                      <a:pPr algn="l" fontAlgn="b"/>
                      <a:r>
                        <a:rPr lang="es-CO" sz="1300" b="0" i="0" u="none" strike="noStrike">
                          <a:solidFill>
                            <a:srgbClr val="000000"/>
                          </a:solidFill>
                          <a:effectLst/>
                          <a:latin typeface="Calibri" panose="020F0502020204030204" pitchFamily="34" charset="0"/>
                        </a:rPr>
                        <a:t>INGRESOS DIVERSOS</a:t>
                      </a: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15</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98</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-11</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-95</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2010256"/>
                  </a:ext>
                </a:extLst>
              </a:tr>
              <a:tr h="244770">
                <a:tc>
                  <a:txBody>
                    <a:bodyPr/>
                    <a:lstStyle/>
                    <a:p>
                      <a:pPr algn="l" fontAlgn="b"/>
                      <a:r>
                        <a:rPr lang="es-CO" sz="1300" b="1" i="0" u="none" strike="noStrike">
                          <a:solidFill>
                            <a:srgbClr val="000000"/>
                          </a:solidFill>
                          <a:effectLst/>
                          <a:latin typeface="Calibri" panose="020F0502020204030204" pitchFamily="34" charset="0"/>
                        </a:rPr>
                        <a:t>TOTAL INGRESOS OPERACIONALES</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11,802</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9,214</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40,370</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2,588</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-71</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697703392"/>
                  </a:ext>
                </a:extLst>
              </a:tr>
              <a:tr h="211843">
                <a:tc>
                  <a:txBody>
                    <a:bodyPr/>
                    <a:lstStyle/>
                    <a:p>
                      <a:pPr algn="l"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69594593"/>
                  </a:ext>
                </a:extLst>
              </a:tr>
              <a:tr h="211843">
                <a:tc>
                  <a:txBody>
                    <a:bodyPr/>
                    <a:lstStyle/>
                    <a:p>
                      <a:pPr algn="l" fontAlgn="b"/>
                      <a:r>
                        <a:rPr lang="es-CO" sz="1300" b="0" i="0" u="none" strike="noStrike">
                          <a:solidFill>
                            <a:srgbClr val="000000"/>
                          </a:solidFill>
                          <a:effectLst/>
                          <a:latin typeface="Calibri" panose="020F0502020204030204" pitchFamily="34" charset="0"/>
                        </a:rPr>
                        <a:t>GASTOS DE ADMINISTRACIÓN DE OPERACIÓN</a:t>
                      </a: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extLst>
                  <a:ext uri="{0D108BD9-81ED-4DB2-BD59-A6C34878D82A}">
                    <a16:rowId xmlns:a16="http://schemas.microsoft.com/office/drawing/2014/main" val="955268912"/>
                  </a:ext>
                </a:extLst>
              </a:tr>
              <a:tr h="244770">
                <a:tc>
                  <a:txBody>
                    <a:bodyPr/>
                    <a:lstStyle/>
                    <a:p>
                      <a:pPr algn="l" fontAlgn="b"/>
                      <a:r>
                        <a:rPr lang="es-CO" sz="1300" b="0" i="0" u="none" strike="noStrike">
                          <a:solidFill>
                            <a:srgbClr val="000000"/>
                          </a:solidFill>
                          <a:effectLst/>
                          <a:latin typeface="Calibri" panose="020F0502020204030204" pitchFamily="34" charset="0"/>
                        </a:rPr>
                        <a:t>GASTOS DE PERSONAL</a:t>
                      </a:r>
                    </a:p>
                  </a:txBody>
                  <a:tcPr marL="106160"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6,166</a:t>
                      </a:r>
                    </a:p>
                  </a:txBody>
                  <a:tcPr marL="7077" marR="7077" marT="7077"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6,057</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24,407</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108</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-75</a:t>
                      </a:r>
                    </a:p>
                  </a:txBody>
                  <a:tcPr marL="7077" marR="7077" marT="7077" marB="0" anchor="b">
                    <a:lnL>
                      <a:noFill/>
                    </a:lnL>
                    <a:lnR>
                      <a:noFill/>
                    </a:lnR>
                    <a:lnT>
                      <a:noFill/>
                    </a:lnT>
                    <a:lnB>
                      <a:noFill/>
                    </a:lnB>
                  </a:tcPr>
                </a:tc>
                <a:extLst>
                  <a:ext uri="{0D108BD9-81ED-4DB2-BD59-A6C34878D82A}">
                    <a16:rowId xmlns:a16="http://schemas.microsoft.com/office/drawing/2014/main" val="3787768481"/>
                  </a:ext>
                </a:extLst>
              </a:tr>
              <a:tr h="244770">
                <a:tc>
                  <a:txBody>
                    <a:bodyPr/>
                    <a:lstStyle/>
                    <a:p>
                      <a:pPr algn="l" fontAlgn="b"/>
                      <a:r>
                        <a:rPr lang="es-CO" sz="1300" b="0" i="0" u="none" strike="noStrike">
                          <a:solidFill>
                            <a:srgbClr val="000000"/>
                          </a:solidFill>
                          <a:effectLst/>
                          <a:latin typeface="Calibri" panose="020F0502020204030204" pitchFamily="34" charset="0"/>
                        </a:rPr>
                        <a:t>GASTOS GENERALES</a:t>
                      </a:r>
                    </a:p>
                  </a:txBody>
                  <a:tcPr marL="106160"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2,978</a:t>
                      </a:r>
                    </a:p>
                  </a:txBody>
                  <a:tcPr marL="7077" marR="7077" marT="7077"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2,285</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11,183</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693</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-73</a:t>
                      </a:r>
                    </a:p>
                  </a:txBody>
                  <a:tcPr marL="7077" marR="7077" marT="7077" marB="0" anchor="b">
                    <a:lnL>
                      <a:noFill/>
                    </a:lnL>
                    <a:lnR>
                      <a:noFill/>
                    </a:lnR>
                    <a:lnT>
                      <a:noFill/>
                    </a:lnT>
                    <a:lnB>
                      <a:noFill/>
                    </a:lnB>
                  </a:tcPr>
                </a:tc>
                <a:extLst>
                  <a:ext uri="{0D108BD9-81ED-4DB2-BD59-A6C34878D82A}">
                    <a16:rowId xmlns:a16="http://schemas.microsoft.com/office/drawing/2014/main" val="280329224"/>
                  </a:ext>
                </a:extLst>
              </a:tr>
              <a:tr h="244770">
                <a:tc>
                  <a:txBody>
                    <a:bodyPr/>
                    <a:lstStyle/>
                    <a:p>
                      <a:pPr algn="l" fontAlgn="b"/>
                      <a:r>
                        <a:rPr lang="es-CO" sz="1300" b="0" i="0" u="none" strike="noStrike" dirty="0">
                          <a:solidFill>
                            <a:srgbClr val="000000"/>
                          </a:solidFill>
                          <a:effectLst/>
                          <a:latin typeface="Calibri" panose="020F0502020204030204" pitchFamily="34" charset="0"/>
                        </a:rPr>
                        <a:t>IMPUESTOS, CONTRIBUCIONES Y TASAS</a:t>
                      </a:r>
                    </a:p>
                  </a:txBody>
                  <a:tcPr marL="106160"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52</a:t>
                      </a:r>
                    </a:p>
                  </a:txBody>
                  <a:tcPr marL="7077" marR="7077" marT="7077"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52</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242</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dirty="0">
                          <a:solidFill>
                            <a:srgbClr val="000000"/>
                          </a:solidFill>
                          <a:effectLst/>
                          <a:latin typeface="Calibri" panose="020F0502020204030204" pitchFamily="34" charset="0"/>
                        </a:rPr>
                        <a:t>0</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-79</a:t>
                      </a:r>
                    </a:p>
                  </a:txBody>
                  <a:tcPr marL="7077" marR="7077" marT="7077" marB="0" anchor="b">
                    <a:lnL>
                      <a:noFill/>
                    </a:lnL>
                    <a:lnR>
                      <a:noFill/>
                    </a:lnR>
                    <a:lnT>
                      <a:noFill/>
                    </a:lnT>
                    <a:lnB>
                      <a:noFill/>
                    </a:lnB>
                  </a:tcPr>
                </a:tc>
                <a:extLst>
                  <a:ext uri="{0D108BD9-81ED-4DB2-BD59-A6C34878D82A}">
                    <a16:rowId xmlns:a16="http://schemas.microsoft.com/office/drawing/2014/main" val="1174031049"/>
                  </a:ext>
                </a:extLst>
              </a:tr>
              <a:tr h="244770">
                <a:tc>
                  <a:txBody>
                    <a:bodyPr/>
                    <a:lstStyle/>
                    <a:p>
                      <a:pPr algn="l" fontAlgn="b"/>
                      <a:r>
                        <a:rPr lang="es-CO" sz="1300" b="0" i="0" u="none" strike="noStrike">
                          <a:solidFill>
                            <a:srgbClr val="000000"/>
                          </a:solidFill>
                          <a:effectLst/>
                          <a:latin typeface="Calibri" panose="020F0502020204030204" pitchFamily="34" charset="0"/>
                        </a:rPr>
                        <a:t>GASTOS DE OPERACIÓN</a:t>
                      </a:r>
                    </a:p>
                  </a:txBody>
                  <a:tcPr marL="106160"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679</a:t>
                      </a:r>
                    </a:p>
                  </a:txBody>
                  <a:tcPr marL="7077" marR="7077" marT="7077"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356</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2,447</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324</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-72</a:t>
                      </a:r>
                    </a:p>
                  </a:txBody>
                  <a:tcPr marL="7077" marR="7077" marT="7077" marB="0" anchor="b">
                    <a:lnL>
                      <a:noFill/>
                    </a:lnL>
                    <a:lnR>
                      <a:noFill/>
                    </a:lnR>
                    <a:lnT>
                      <a:noFill/>
                    </a:lnT>
                    <a:lnB>
                      <a:noFill/>
                    </a:lnB>
                  </a:tcPr>
                </a:tc>
                <a:extLst>
                  <a:ext uri="{0D108BD9-81ED-4DB2-BD59-A6C34878D82A}">
                    <a16:rowId xmlns:a16="http://schemas.microsoft.com/office/drawing/2014/main" val="2472674921"/>
                  </a:ext>
                </a:extLst>
              </a:tr>
              <a:tr h="244770">
                <a:tc>
                  <a:txBody>
                    <a:bodyPr/>
                    <a:lstStyle/>
                    <a:p>
                      <a:pPr algn="l" fontAlgn="b"/>
                      <a:r>
                        <a:rPr lang="es-CO" sz="1300" b="0" i="0" u="none" strike="noStrike">
                          <a:solidFill>
                            <a:srgbClr val="000000"/>
                          </a:solidFill>
                          <a:effectLst/>
                          <a:latin typeface="Calibri" panose="020F0502020204030204" pitchFamily="34" charset="0"/>
                        </a:rPr>
                        <a:t>DETERIORO, DEPRECIACION, AMORTIZACION</a:t>
                      </a:r>
                    </a:p>
                  </a:txBody>
                  <a:tcPr marL="106160"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74</a:t>
                      </a:r>
                    </a:p>
                  </a:txBody>
                  <a:tcPr marL="7077" marR="7077" marT="7077"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30</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117</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44</a:t>
                      </a:r>
                    </a:p>
                  </a:txBody>
                  <a:tcPr marL="7077" marR="7077" marT="7077"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-36</a:t>
                      </a:r>
                    </a:p>
                  </a:txBody>
                  <a:tcPr marL="7077" marR="7077" marT="7077" marB="0" anchor="b">
                    <a:lnL>
                      <a:noFill/>
                    </a:lnL>
                    <a:lnR>
                      <a:noFill/>
                    </a:lnR>
                    <a:lnT>
                      <a:noFill/>
                    </a:lnT>
                    <a:lnB>
                      <a:noFill/>
                    </a:lnB>
                  </a:tcPr>
                </a:tc>
                <a:extLst>
                  <a:ext uri="{0D108BD9-81ED-4DB2-BD59-A6C34878D82A}">
                    <a16:rowId xmlns:a16="http://schemas.microsoft.com/office/drawing/2014/main" val="3314138109"/>
                  </a:ext>
                </a:extLst>
              </a:tr>
              <a:tr h="244770">
                <a:tc>
                  <a:txBody>
                    <a:bodyPr/>
                    <a:lstStyle/>
                    <a:p>
                      <a:pPr algn="l" fontAlgn="b"/>
                      <a:r>
                        <a:rPr lang="es-CO" sz="1300" b="0" i="0" u="none" strike="noStrike">
                          <a:solidFill>
                            <a:srgbClr val="000000"/>
                          </a:solidFill>
                          <a:effectLst/>
                          <a:latin typeface="Calibri" panose="020F0502020204030204" pitchFamily="34" charset="0"/>
                        </a:rPr>
                        <a:t>OTROS GASTOS OPERACIONALES</a:t>
                      </a:r>
                    </a:p>
                  </a:txBody>
                  <a:tcPr marL="106160"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327</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272</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1,377</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55</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-76</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2620448"/>
                  </a:ext>
                </a:extLst>
              </a:tr>
              <a:tr h="244770">
                <a:tc>
                  <a:txBody>
                    <a:bodyPr/>
                    <a:lstStyle/>
                    <a:p>
                      <a:pPr algn="l" fontAlgn="b"/>
                      <a:r>
                        <a:rPr lang="es-CO" sz="1300" b="1" i="0" u="none" strike="noStrike">
                          <a:solidFill>
                            <a:srgbClr val="000000"/>
                          </a:solidFill>
                          <a:effectLst/>
                          <a:latin typeface="Calibri" panose="020F0502020204030204" pitchFamily="34" charset="0"/>
                        </a:rPr>
                        <a:t>TOTAL GASTOS DE ADMINISTRACION</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10,276</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9,053</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39,773</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1,224</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-74</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911675369"/>
                  </a:ext>
                </a:extLst>
              </a:tr>
              <a:tr h="211843">
                <a:tc>
                  <a:txBody>
                    <a:bodyPr/>
                    <a:lstStyle/>
                    <a:p>
                      <a:pPr algn="l" fontAlgn="b"/>
                      <a:endParaRPr lang="es-CO" sz="1300" b="1"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97839176"/>
                  </a:ext>
                </a:extLst>
              </a:tr>
              <a:tr h="244770">
                <a:tc>
                  <a:txBody>
                    <a:bodyPr/>
                    <a:lstStyle/>
                    <a:p>
                      <a:pPr algn="l" fontAlgn="b"/>
                      <a:r>
                        <a:rPr lang="es-CO" sz="1300" b="1" i="0" u="none" strike="noStrike">
                          <a:solidFill>
                            <a:srgbClr val="000000"/>
                          </a:solidFill>
                          <a:effectLst/>
                          <a:latin typeface="Calibri" panose="020F0502020204030204" pitchFamily="34" charset="0"/>
                        </a:rPr>
                        <a:t>RESULTADO DEL PERIODO ANTES DE IMPUESTOS</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1,525</a:t>
                      </a:r>
                    </a:p>
                  </a:txBody>
                  <a:tcPr marL="7077" marR="7077" marT="7077" marB="0" anchor="b">
                    <a:lnL>
                      <a:noFill/>
                    </a:lnL>
                    <a:lnR>
                      <a:noFill/>
                    </a:lnR>
                    <a:lnT>
                      <a:noFill/>
                    </a:lnT>
                    <a:lnB>
                      <a:noFill/>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161</a:t>
                      </a:r>
                    </a:p>
                  </a:txBody>
                  <a:tcPr marL="7077" marR="7077" marT="7077" marB="0" anchor="b">
                    <a:lnL>
                      <a:noFill/>
                    </a:lnL>
                    <a:lnR>
                      <a:noFill/>
                    </a:lnR>
                    <a:lnT>
                      <a:noFill/>
                    </a:lnT>
                    <a:lnB>
                      <a:noFill/>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597</a:t>
                      </a:r>
                    </a:p>
                  </a:txBody>
                  <a:tcPr marL="7077" marR="7077" marT="7077" marB="0" anchor="b">
                    <a:lnL>
                      <a:noFill/>
                    </a:lnL>
                    <a:lnR>
                      <a:noFill/>
                    </a:lnR>
                    <a:lnT>
                      <a:noFill/>
                    </a:lnT>
                    <a:lnB>
                      <a:noFill/>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1,364</a:t>
                      </a:r>
                    </a:p>
                  </a:txBody>
                  <a:tcPr marL="7077" marR="7077" marT="7077" marB="0" anchor="b">
                    <a:lnL>
                      <a:noFill/>
                    </a:lnL>
                    <a:lnR>
                      <a:noFill/>
                    </a:lnR>
                    <a:lnT>
                      <a:noFill/>
                    </a:lnT>
                    <a:lnB>
                      <a:noFill/>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155</a:t>
                      </a:r>
                    </a:p>
                  </a:txBody>
                  <a:tcPr marL="7077" marR="7077" marT="7077" marB="0" anchor="b">
                    <a:lnL>
                      <a:noFill/>
                    </a:lnL>
                    <a:lnR>
                      <a:noFill/>
                    </a:lnR>
                    <a:lnT>
                      <a:noFill/>
                    </a:lnT>
                    <a:lnB>
                      <a:noFill/>
                    </a:lnB>
                    <a:solidFill>
                      <a:srgbClr val="DBDBDB"/>
                    </a:solidFill>
                  </a:tcPr>
                </a:tc>
                <a:extLst>
                  <a:ext uri="{0D108BD9-81ED-4DB2-BD59-A6C34878D82A}">
                    <a16:rowId xmlns:a16="http://schemas.microsoft.com/office/drawing/2014/main" val="1743878609"/>
                  </a:ext>
                </a:extLst>
              </a:tr>
              <a:tr h="211843">
                <a:tc>
                  <a:txBody>
                    <a:bodyPr/>
                    <a:lstStyle/>
                    <a:p>
                      <a:pPr algn="l" fontAlgn="b"/>
                      <a:r>
                        <a:rPr lang="es-CO" sz="1300" b="0" i="0" u="none" strike="noStrike">
                          <a:solidFill>
                            <a:srgbClr val="000000"/>
                          </a:solidFill>
                          <a:effectLst/>
                          <a:latin typeface="Calibri" panose="020F0502020204030204" pitchFamily="34" charset="0"/>
                        </a:rPr>
                        <a:t>IMPUESTO SOBRE LA RENTA Y COMPLEM.</a:t>
                      </a:r>
                    </a:p>
                  </a:txBody>
                  <a:tcPr marL="106160"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55</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57</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219</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7077" marR="7077" marT="7077"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-75</a:t>
                      </a:r>
                    </a:p>
                  </a:txBody>
                  <a:tcPr marL="7077" marR="7077" marT="7077"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8421639"/>
                  </a:ext>
                </a:extLst>
              </a:tr>
              <a:tr h="244770">
                <a:tc>
                  <a:txBody>
                    <a:bodyPr/>
                    <a:lstStyle/>
                    <a:p>
                      <a:pPr algn="l" fontAlgn="b"/>
                      <a:r>
                        <a:rPr lang="es-CO" sz="1300" b="1" i="0" u="none" strike="noStrike">
                          <a:solidFill>
                            <a:srgbClr val="000000"/>
                          </a:solidFill>
                          <a:effectLst/>
                          <a:latin typeface="Calibri" panose="020F0502020204030204" pitchFamily="34" charset="0"/>
                        </a:rPr>
                        <a:t>RESULTADO DEL PERIODO</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1,471</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104</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378</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1,367</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7077" marR="7077" marT="7077" marB="0" anchor="b">
                    <a:lnL>
                      <a:noFill/>
                    </a:lnL>
                    <a:lnR>
                      <a:noFill/>
                    </a:lnR>
                    <a:lnT>
                      <a:noFill/>
                    </a:lnT>
                    <a:lnB>
                      <a:noFill/>
                    </a:lnB>
                    <a:solidFill>
                      <a:srgbClr val="DBDBDB"/>
                    </a:solidFill>
                  </a:tcPr>
                </a:tc>
                <a:tc>
                  <a:txBody>
                    <a:bodyPr/>
                    <a:lstStyle/>
                    <a:p>
                      <a:pPr algn="r" fontAlgn="b"/>
                      <a:r>
                        <a:rPr lang="es-CO" sz="1300" b="1" i="0" u="none" strike="noStrike" dirty="0">
                          <a:solidFill>
                            <a:srgbClr val="000000"/>
                          </a:solidFill>
                          <a:effectLst/>
                          <a:latin typeface="Calibri" panose="020F0502020204030204" pitchFamily="34" charset="0"/>
                        </a:rPr>
                        <a:t>289</a:t>
                      </a:r>
                    </a:p>
                  </a:txBody>
                  <a:tcPr marL="7077" marR="7077" marT="7077"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984968825"/>
                  </a:ext>
                </a:extLst>
              </a:tr>
            </a:tbl>
          </a:graphicData>
        </a:graphic>
      </p:graphicFrame>
      <p:sp>
        <p:nvSpPr>
          <p:cNvPr id="18" name="Botón de acción: ir hacia delante o siguiente 17">
            <a:hlinkClick r:id="rId4" action="ppaction://hlinksldjump" highlightClick="1"/>
            <a:extLst>
              <a:ext uri="{FF2B5EF4-FFF2-40B4-BE49-F238E27FC236}">
                <a16:creationId xmlns:a16="http://schemas.microsoft.com/office/drawing/2014/main" id="{D7BAF632-D41C-45B4-B094-4C30C9BE35C0}"/>
              </a:ext>
            </a:extLst>
          </p:cNvPr>
          <p:cNvSpPr/>
          <p:nvPr/>
        </p:nvSpPr>
        <p:spPr>
          <a:xfrm>
            <a:off x="3057361" y="367098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Botón de acción: ir hacia delante o siguiente 18">
            <a:hlinkClick r:id="rId5" action="ppaction://hlinksldjump" highlightClick="1"/>
            <a:extLst>
              <a:ext uri="{FF2B5EF4-FFF2-40B4-BE49-F238E27FC236}">
                <a16:creationId xmlns:a16="http://schemas.microsoft.com/office/drawing/2014/main" id="{33515E80-29A4-4E6F-926C-75C64A956359}"/>
              </a:ext>
            </a:extLst>
          </p:cNvPr>
          <p:cNvSpPr/>
          <p:nvPr/>
        </p:nvSpPr>
        <p:spPr>
          <a:xfrm>
            <a:off x="2908672" y="3920165"/>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0" name="Botón de acción: ir hacia delante o siguiente 19">
            <a:hlinkClick r:id="rId6" action="ppaction://hlinksldjump" highlightClick="1"/>
            <a:extLst>
              <a:ext uri="{FF2B5EF4-FFF2-40B4-BE49-F238E27FC236}">
                <a16:creationId xmlns:a16="http://schemas.microsoft.com/office/drawing/2014/main" id="{CD1160F1-BFAD-40DE-9AA2-D7C6FF6B85A5}"/>
              </a:ext>
            </a:extLst>
          </p:cNvPr>
          <p:cNvSpPr/>
          <p:nvPr/>
        </p:nvSpPr>
        <p:spPr>
          <a:xfrm>
            <a:off x="4195934" y="4143484"/>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2" name="Botón de acción: ir hacia delante o siguiente 21">
            <a:hlinkClick r:id="rId6" action="ppaction://hlinksldjump" highlightClick="1"/>
            <a:extLst>
              <a:ext uri="{FF2B5EF4-FFF2-40B4-BE49-F238E27FC236}">
                <a16:creationId xmlns:a16="http://schemas.microsoft.com/office/drawing/2014/main" id="{B710B5F8-C171-426F-A441-4EDCF92F5EA5}"/>
              </a:ext>
            </a:extLst>
          </p:cNvPr>
          <p:cNvSpPr/>
          <p:nvPr/>
        </p:nvSpPr>
        <p:spPr>
          <a:xfrm>
            <a:off x="3126718" y="4407283"/>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3" name="Botón de acción: ir hacia delante o siguiente 22">
            <a:hlinkClick r:id="rId7" action="ppaction://hlinksldjump" highlightClick="1"/>
            <a:extLst>
              <a:ext uri="{FF2B5EF4-FFF2-40B4-BE49-F238E27FC236}">
                <a16:creationId xmlns:a16="http://schemas.microsoft.com/office/drawing/2014/main" id="{5BA6AD03-7F56-49BE-B4CB-42AF7C62AB0A}"/>
              </a:ext>
            </a:extLst>
          </p:cNvPr>
          <p:cNvSpPr/>
          <p:nvPr/>
        </p:nvSpPr>
        <p:spPr>
          <a:xfrm>
            <a:off x="4536374" y="466354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4" name="Botón de acción: ir hacia delante o siguiente 23">
            <a:hlinkClick r:id="rId7" action="ppaction://hlinksldjump" highlightClick="1"/>
            <a:extLst>
              <a:ext uri="{FF2B5EF4-FFF2-40B4-BE49-F238E27FC236}">
                <a16:creationId xmlns:a16="http://schemas.microsoft.com/office/drawing/2014/main" id="{3D6F6483-8BDA-4515-AF7A-9F411F33C362}"/>
              </a:ext>
            </a:extLst>
          </p:cNvPr>
          <p:cNvSpPr/>
          <p:nvPr/>
        </p:nvSpPr>
        <p:spPr>
          <a:xfrm>
            <a:off x="3733388" y="4886579"/>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2524453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446550"/>
          </a:xfrm>
          <a:prstGeom prst="rect">
            <a:avLst/>
          </a:prstGeom>
          <a:noFill/>
        </p:spPr>
        <p:txBody>
          <a:bodyPr wrap="square" rtlCol="0">
            <a:spAutoFit/>
          </a:bodyPr>
          <a:lstStyle/>
          <a:p>
            <a:pPr algn="ctr"/>
            <a:r>
              <a:rPr lang="es-CO" sz="4400" b="1" dirty="0">
                <a:solidFill>
                  <a:srgbClr val="002060"/>
                </a:solidFill>
              </a:rPr>
              <a:t>2. PORTAFOLIO</a:t>
            </a:r>
          </a:p>
          <a:p>
            <a:pPr algn="ctr"/>
            <a:r>
              <a:rPr lang="es-CO" sz="4400" b="1" dirty="0">
                <a:solidFill>
                  <a:srgbClr val="002060"/>
                </a:solidFill>
              </a:rPr>
              <a:t> A 31 DE MARZO DE 2019</a:t>
            </a:r>
            <a:endParaRPr lang="es-ES" sz="4400" b="1" dirty="0">
              <a:solidFill>
                <a:srgbClr val="002060"/>
              </a:solidFill>
            </a:endParaRPr>
          </a:p>
        </p:txBody>
      </p:sp>
      <p:pic>
        <p:nvPicPr>
          <p:cNvPr id="12" name="Imagen 11">
            <a:extLst>
              <a:ext uri="{FF2B5EF4-FFF2-40B4-BE49-F238E27FC236}">
                <a16:creationId xmlns:a16="http://schemas.microsoft.com/office/drawing/2014/main" id="{09ECD11C-19C0-43B4-B893-0D7F0F5B83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868466F2-015D-47ED-8BA5-AEA7536D4F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003BD3A9-AFFD-4B71-8EE0-FC01F73431E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94A8E858-3E28-484A-9C1F-48EF5A6E9BA1}"/>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3083571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855682"/>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MARZO 2019 </a:t>
            </a:r>
          </a:p>
        </p:txBody>
      </p:sp>
      <p:pic>
        <p:nvPicPr>
          <p:cNvPr id="4" name="Imagen 3">
            <a:extLst>
              <a:ext uri="{FF2B5EF4-FFF2-40B4-BE49-F238E27FC236}">
                <a16:creationId xmlns:a16="http://schemas.microsoft.com/office/drawing/2014/main" id="{DAD43725-6CA8-443F-8922-2833C82A7FEC}"/>
              </a:ext>
            </a:extLst>
          </p:cNvPr>
          <p:cNvPicPr>
            <a:picLocks noChangeAspect="1"/>
          </p:cNvPicPr>
          <p:nvPr/>
        </p:nvPicPr>
        <p:blipFill>
          <a:blip r:embed="rId2"/>
          <a:stretch>
            <a:fillRect/>
          </a:stretch>
        </p:blipFill>
        <p:spPr>
          <a:xfrm>
            <a:off x="1932029" y="1374664"/>
            <a:ext cx="8040107" cy="2699820"/>
          </a:xfrm>
          <a:prstGeom prst="rect">
            <a:avLst/>
          </a:prstGeom>
        </p:spPr>
      </p:pic>
      <p:graphicFrame>
        <p:nvGraphicFramePr>
          <p:cNvPr id="15" name="Gráfico 14">
            <a:extLst>
              <a:ext uri="{FF2B5EF4-FFF2-40B4-BE49-F238E27FC236}">
                <a16:creationId xmlns:a16="http://schemas.microsoft.com/office/drawing/2014/main" id="{624592B0-0FC6-4AD2-9C42-81812B15D989}"/>
              </a:ext>
            </a:extLst>
          </p:cNvPr>
          <p:cNvGraphicFramePr>
            <a:graphicFrameLocks/>
          </p:cNvGraphicFramePr>
          <p:nvPr>
            <p:extLst>
              <p:ext uri="{D42A27DB-BD31-4B8C-83A1-F6EECF244321}">
                <p14:modId xmlns:p14="http://schemas.microsoft.com/office/powerpoint/2010/main" val="71811725"/>
              </p:ext>
            </p:extLst>
          </p:nvPr>
        </p:nvGraphicFramePr>
        <p:xfrm>
          <a:off x="2161564" y="4228052"/>
          <a:ext cx="7975495" cy="2152323"/>
        </p:xfrm>
        <a:graphic>
          <a:graphicData uri="http://schemas.openxmlformats.org/drawingml/2006/chart">
            <c:chart xmlns:c="http://schemas.openxmlformats.org/drawingml/2006/chart" xmlns:r="http://schemas.openxmlformats.org/officeDocument/2006/relationships" r:id="rId3"/>
          </a:graphicData>
        </a:graphic>
      </p:graphicFrame>
      <p:pic>
        <p:nvPicPr>
          <p:cNvPr id="12" name="Imagen 11">
            <a:extLst>
              <a:ext uri="{FF2B5EF4-FFF2-40B4-BE49-F238E27FC236}">
                <a16:creationId xmlns:a16="http://schemas.microsoft.com/office/drawing/2014/main" id="{605BBFD4-17AB-4F40-B5D5-8C71E226B7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116D439-BE94-48FA-9B9A-CD09412A61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3CE3B2D5-C91A-4884-9D8A-A2A2CB03C45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7DBEE21A-483F-4A81-AFE1-BE1C6141B58E}"/>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1589296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EC2B5B7-92BA-4758-810A-EA3F98C20AEC}"/>
              </a:ext>
            </a:extLst>
          </p:cNvPr>
          <p:cNvPicPr>
            <a:picLocks noChangeAspect="1"/>
          </p:cNvPicPr>
          <p:nvPr/>
        </p:nvPicPr>
        <p:blipFill>
          <a:blip r:embed="rId2"/>
          <a:stretch>
            <a:fillRect/>
          </a:stretch>
        </p:blipFill>
        <p:spPr>
          <a:xfrm>
            <a:off x="2097845" y="1256502"/>
            <a:ext cx="3536761" cy="2049810"/>
          </a:xfrm>
          <a:prstGeom prst="rect">
            <a:avLst/>
          </a:prstGeom>
        </p:spPr>
      </p:pic>
      <p:graphicFrame>
        <p:nvGraphicFramePr>
          <p:cNvPr id="13" name="Gráfico 12">
            <a:extLst>
              <a:ext uri="{FF2B5EF4-FFF2-40B4-BE49-F238E27FC236}">
                <a16:creationId xmlns:a16="http://schemas.microsoft.com/office/drawing/2014/main" id="{F4930984-F731-4B53-8C7B-09AD5BA87B67}"/>
              </a:ext>
            </a:extLst>
          </p:cNvPr>
          <p:cNvGraphicFramePr>
            <a:graphicFrameLocks/>
          </p:cNvGraphicFramePr>
          <p:nvPr>
            <p:extLst>
              <p:ext uri="{D42A27DB-BD31-4B8C-83A1-F6EECF244321}">
                <p14:modId xmlns:p14="http://schemas.microsoft.com/office/powerpoint/2010/main" val="2885627004"/>
              </p:ext>
            </p:extLst>
          </p:nvPr>
        </p:nvGraphicFramePr>
        <p:xfrm>
          <a:off x="1691778" y="3344498"/>
          <a:ext cx="4186108" cy="2980801"/>
        </p:xfrm>
        <a:graphic>
          <a:graphicData uri="http://schemas.openxmlformats.org/drawingml/2006/chart">
            <c:chart xmlns:c="http://schemas.openxmlformats.org/drawingml/2006/chart" xmlns:r="http://schemas.openxmlformats.org/officeDocument/2006/relationships" r:id="rId3"/>
          </a:graphicData>
        </a:graphic>
      </p:graphicFrame>
      <p:pic>
        <p:nvPicPr>
          <p:cNvPr id="10" name="Imagen 9">
            <a:extLst>
              <a:ext uri="{FF2B5EF4-FFF2-40B4-BE49-F238E27FC236}">
                <a16:creationId xmlns:a16="http://schemas.microsoft.com/office/drawing/2014/main" id="{15AD1CC6-D9C3-4D62-8E14-C2FF516EA8E4}"/>
              </a:ext>
            </a:extLst>
          </p:cNvPr>
          <p:cNvPicPr>
            <a:picLocks noChangeAspect="1"/>
          </p:cNvPicPr>
          <p:nvPr/>
        </p:nvPicPr>
        <p:blipFill>
          <a:blip r:embed="rId4"/>
          <a:stretch>
            <a:fillRect/>
          </a:stretch>
        </p:blipFill>
        <p:spPr>
          <a:xfrm>
            <a:off x="6557397" y="1220778"/>
            <a:ext cx="3327750" cy="2085534"/>
          </a:xfrm>
          <a:prstGeom prst="rect">
            <a:avLst/>
          </a:prstGeom>
        </p:spPr>
      </p:pic>
      <p:graphicFrame>
        <p:nvGraphicFramePr>
          <p:cNvPr id="19" name="Gráfico 18">
            <a:extLst>
              <a:ext uri="{FF2B5EF4-FFF2-40B4-BE49-F238E27FC236}">
                <a16:creationId xmlns:a16="http://schemas.microsoft.com/office/drawing/2014/main" id="{FC370D1B-9437-4785-8082-CE00DF6FDB8E}"/>
              </a:ext>
            </a:extLst>
          </p:cNvPr>
          <p:cNvGraphicFramePr>
            <a:graphicFrameLocks/>
          </p:cNvGraphicFramePr>
          <p:nvPr>
            <p:extLst>
              <p:ext uri="{D42A27DB-BD31-4B8C-83A1-F6EECF244321}">
                <p14:modId xmlns:p14="http://schemas.microsoft.com/office/powerpoint/2010/main" val="2013785815"/>
              </p:ext>
            </p:extLst>
          </p:nvPr>
        </p:nvGraphicFramePr>
        <p:xfrm>
          <a:off x="6326699" y="3344497"/>
          <a:ext cx="3789147" cy="3175921"/>
        </p:xfrm>
        <a:graphic>
          <a:graphicData uri="http://schemas.openxmlformats.org/drawingml/2006/chart">
            <c:chart xmlns:c="http://schemas.openxmlformats.org/drawingml/2006/chart" xmlns:r="http://schemas.openxmlformats.org/officeDocument/2006/relationships" r:id="rId5"/>
          </a:graphicData>
        </a:graphic>
      </p:graphicFrame>
      <p:sp>
        <p:nvSpPr>
          <p:cNvPr id="11" name="CuadroTexto 10">
            <a:extLst>
              <a:ext uri="{FF2B5EF4-FFF2-40B4-BE49-F238E27FC236}">
                <a16:creationId xmlns:a16="http://schemas.microsoft.com/office/drawing/2014/main" id="{3F828501-6443-4FBE-9477-92EB3852F530}"/>
              </a:ext>
            </a:extLst>
          </p:cNvPr>
          <p:cNvSpPr txBox="1"/>
          <p:nvPr/>
        </p:nvSpPr>
        <p:spPr>
          <a:xfrm>
            <a:off x="9749741" y="947279"/>
            <a:ext cx="2116394" cy="276999"/>
          </a:xfrm>
          <a:prstGeom prst="rect">
            <a:avLst/>
          </a:prstGeom>
          <a:noFill/>
        </p:spPr>
        <p:txBody>
          <a:bodyPr wrap="square" rtlCol="0">
            <a:spAutoFit/>
          </a:bodyPr>
          <a:lstStyle/>
          <a:p>
            <a:r>
              <a:rPr lang="es-CO" sz="1200" dirty="0"/>
              <a:t>Cifras en Millones de Pesos</a:t>
            </a:r>
          </a:p>
        </p:txBody>
      </p:sp>
      <p:pic>
        <p:nvPicPr>
          <p:cNvPr id="12" name="Imagen 11">
            <a:extLst>
              <a:ext uri="{FF2B5EF4-FFF2-40B4-BE49-F238E27FC236}">
                <a16:creationId xmlns:a16="http://schemas.microsoft.com/office/drawing/2014/main" id="{35F6BCF1-C700-4780-8E9F-A1D5D0465D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E0318486-67EC-47AF-B5EC-4DE194265AA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Rectángulo 17">
            <a:extLst>
              <a:ext uri="{FF2B5EF4-FFF2-40B4-BE49-F238E27FC236}">
                <a16:creationId xmlns:a16="http://schemas.microsoft.com/office/drawing/2014/main" id="{0956D963-4FF9-42DE-8ECB-F27C353BE02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3038CB88-CF25-4A68-AE04-E36C6C380449}"/>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4061908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70738989-A7BA-4C3D-8048-6CFFD5FA0F65}"/>
              </a:ext>
            </a:extLst>
          </p:cNvPr>
          <p:cNvPicPr>
            <a:picLocks noChangeAspect="1"/>
          </p:cNvPicPr>
          <p:nvPr/>
        </p:nvPicPr>
        <p:blipFill>
          <a:blip r:embed="rId2"/>
          <a:stretch>
            <a:fillRect/>
          </a:stretch>
        </p:blipFill>
        <p:spPr>
          <a:xfrm>
            <a:off x="629727" y="1472750"/>
            <a:ext cx="10464901" cy="3979144"/>
          </a:xfrm>
          <a:prstGeom prst="rect">
            <a:avLst/>
          </a:prstGeom>
        </p:spPr>
      </p:pic>
      <p:pic>
        <p:nvPicPr>
          <p:cNvPr id="9" name="Imagen 8">
            <a:extLst>
              <a:ext uri="{FF2B5EF4-FFF2-40B4-BE49-F238E27FC236}">
                <a16:creationId xmlns:a16="http://schemas.microsoft.com/office/drawing/2014/main" id="{5912E163-C1CF-46BF-9D0D-3A5C6C2BD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FB2581AE-E608-4B83-8DC3-720077C9EC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C71A731C-8C87-4A1B-8D58-2456D01D2D0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79122523-0D9E-4390-B8C8-FA8386DE6ED4}"/>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3928855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687154D-16A1-4212-B665-78F0E4D41C0E}"/>
              </a:ext>
            </a:extLst>
          </p:cNvPr>
          <p:cNvPicPr>
            <a:picLocks noChangeAspect="1"/>
          </p:cNvPicPr>
          <p:nvPr/>
        </p:nvPicPr>
        <p:blipFill>
          <a:blip r:embed="rId2"/>
          <a:stretch>
            <a:fillRect/>
          </a:stretch>
        </p:blipFill>
        <p:spPr>
          <a:xfrm>
            <a:off x="362386" y="1575566"/>
            <a:ext cx="11451788" cy="3706868"/>
          </a:xfrm>
          <a:prstGeom prst="rect">
            <a:avLst/>
          </a:prstGeom>
        </p:spPr>
      </p:pic>
      <p:pic>
        <p:nvPicPr>
          <p:cNvPr id="9" name="Imagen 8">
            <a:extLst>
              <a:ext uri="{FF2B5EF4-FFF2-40B4-BE49-F238E27FC236}">
                <a16:creationId xmlns:a16="http://schemas.microsoft.com/office/drawing/2014/main" id="{8F0862A5-595A-4804-B70E-D2AA3E3B60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FCACEACC-02C2-41E2-89CA-0A2F3E701A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3BC8D657-9C08-4073-8ECD-5AEE8A0CB22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DDE280C-4DCA-4C0D-8633-7A87137AD0E1}"/>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2228659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7F1D7E7D-4DC9-4597-8E0C-6A178A38A480}"/>
              </a:ext>
            </a:extLst>
          </p:cNvPr>
          <p:cNvSpPr txBox="1"/>
          <p:nvPr/>
        </p:nvSpPr>
        <p:spPr>
          <a:xfrm>
            <a:off x="9374320" y="2449957"/>
            <a:ext cx="1857112" cy="261610"/>
          </a:xfrm>
          <a:prstGeom prst="rect">
            <a:avLst/>
          </a:prstGeom>
          <a:noFill/>
        </p:spPr>
        <p:txBody>
          <a:bodyPr wrap="square" rtlCol="0">
            <a:spAutoFit/>
          </a:bodyPr>
          <a:lstStyle/>
          <a:p>
            <a:r>
              <a:rPr lang="es-CO" sz="1100" dirty="0"/>
              <a:t>Cifras en Millones de Pesos</a:t>
            </a:r>
          </a:p>
        </p:txBody>
      </p:sp>
      <p:pic>
        <p:nvPicPr>
          <p:cNvPr id="9" name="Imagen 8">
            <a:extLst>
              <a:ext uri="{FF2B5EF4-FFF2-40B4-BE49-F238E27FC236}">
                <a16:creationId xmlns:a16="http://schemas.microsoft.com/office/drawing/2014/main" id="{8B4E00A6-0DE3-41E1-8961-AA2A3A2C717A}"/>
              </a:ext>
            </a:extLst>
          </p:cNvPr>
          <p:cNvPicPr>
            <a:picLocks noChangeAspect="1"/>
          </p:cNvPicPr>
          <p:nvPr/>
        </p:nvPicPr>
        <p:blipFill>
          <a:blip r:embed="rId2"/>
          <a:stretch>
            <a:fillRect/>
          </a:stretch>
        </p:blipFill>
        <p:spPr>
          <a:xfrm>
            <a:off x="960568" y="1681438"/>
            <a:ext cx="10717419" cy="3154811"/>
          </a:xfrm>
          <a:prstGeom prst="rect">
            <a:avLst/>
          </a:prstGeom>
        </p:spPr>
      </p:pic>
      <p:pic>
        <p:nvPicPr>
          <p:cNvPr id="12" name="Imagen 11">
            <a:extLst>
              <a:ext uri="{FF2B5EF4-FFF2-40B4-BE49-F238E27FC236}">
                <a16:creationId xmlns:a16="http://schemas.microsoft.com/office/drawing/2014/main" id="{AFA6E3B4-7E52-43B2-A773-4B04CBAD35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66BB1FD-A803-4A6B-A97B-8901A84FA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2F3B07FE-DF1E-48E6-8A1E-535A92EA876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1C9CF6E3-2B17-4DC0-BD67-4C2B80213AFB}"/>
              </a:ext>
            </a:extLst>
          </p:cNvPr>
          <p:cNvSpPr txBox="1"/>
          <p:nvPr/>
        </p:nvSpPr>
        <p:spPr>
          <a:xfrm>
            <a:off x="6633127"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2351296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1F4DEEA-EB34-4077-955E-BCDE18CC2A08}"/>
              </a:ext>
            </a:extLst>
          </p:cNvPr>
          <p:cNvSpPr txBox="1"/>
          <p:nvPr/>
        </p:nvSpPr>
        <p:spPr>
          <a:xfrm>
            <a:off x="5568387"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MARZO 2019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7924801" y="1647222"/>
            <a:ext cx="2116394" cy="276999"/>
          </a:xfrm>
          <a:prstGeom prst="rect">
            <a:avLst/>
          </a:prstGeom>
          <a:noFill/>
        </p:spPr>
        <p:txBody>
          <a:bodyPr wrap="square" rtlCol="0">
            <a:spAutoFit/>
          </a:bodyPr>
          <a:lstStyle/>
          <a:p>
            <a:r>
              <a:rPr lang="es-CO" sz="1200" dirty="0"/>
              <a:t>Cifras en Millones de Pesos</a:t>
            </a:r>
          </a:p>
        </p:txBody>
      </p:sp>
      <p:pic>
        <p:nvPicPr>
          <p:cNvPr id="5" name="Imagen 4">
            <a:extLst>
              <a:ext uri="{FF2B5EF4-FFF2-40B4-BE49-F238E27FC236}">
                <a16:creationId xmlns:a16="http://schemas.microsoft.com/office/drawing/2014/main" id="{D5702CBB-BE64-4349-89D6-5D54791DD3CC}"/>
              </a:ext>
            </a:extLst>
          </p:cNvPr>
          <p:cNvPicPr>
            <a:picLocks noChangeAspect="1"/>
          </p:cNvPicPr>
          <p:nvPr/>
        </p:nvPicPr>
        <p:blipFill>
          <a:blip r:embed="rId2"/>
          <a:stretch>
            <a:fillRect/>
          </a:stretch>
        </p:blipFill>
        <p:spPr>
          <a:xfrm>
            <a:off x="2390817" y="1873437"/>
            <a:ext cx="7746242" cy="1153480"/>
          </a:xfrm>
          <a:prstGeom prst="rect">
            <a:avLst/>
          </a:prstGeom>
        </p:spPr>
      </p:pic>
      <p:graphicFrame>
        <p:nvGraphicFramePr>
          <p:cNvPr id="15" name="Gráfico 14">
            <a:extLst>
              <a:ext uri="{FF2B5EF4-FFF2-40B4-BE49-F238E27FC236}">
                <a16:creationId xmlns:a16="http://schemas.microsoft.com/office/drawing/2014/main" id="{61B82D55-4FEC-4C7C-A599-62B04902D328}"/>
              </a:ext>
            </a:extLst>
          </p:cNvPr>
          <p:cNvGraphicFramePr>
            <a:graphicFrameLocks/>
          </p:cNvGraphicFramePr>
          <p:nvPr>
            <p:extLst/>
          </p:nvPr>
        </p:nvGraphicFramePr>
        <p:xfrm>
          <a:off x="2390818" y="3299876"/>
          <a:ext cx="3705183" cy="29687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áfico 15">
            <a:extLst>
              <a:ext uri="{FF2B5EF4-FFF2-40B4-BE49-F238E27FC236}">
                <a16:creationId xmlns:a16="http://schemas.microsoft.com/office/drawing/2014/main" id="{A158E5D8-4AE4-489D-A1CB-DC40256ABA19}"/>
              </a:ext>
            </a:extLst>
          </p:cNvPr>
          <p:cNvGraphicFramePr>
            <a:graphicFrameLocks/>
          </p:cNvGraphicFramePr>
          <p:nvPr>
            <p:extLst/>
          </p:nvPr>
        </p:nvGraphicFramePr>
        <p:xfrm>
          <a:off x="6553075" y="3303917"/>
          <a:ext cx="3583984" cy="2968792"/>
        </p:xfrm>
        <a:graphic>
          <a:graphicData uri="http://schemas.openxmlformats.org/drawingml/2006/chart">
            <c:chart xmlns:c="http://schemas.openxmlformats.org/drawingml/2006/chart" xmlns:r="http://schemas.openxmlformats.org/officeDocument/2006/relationships" r:id="rId4"/>
          </a:graphicData>
        </a:graphic>
      </p:graphicFrame>
      <p:pic>
        <p:nvPicPr>
          <p:cNvPr id="12" name="Imagen 11">
            <a:extLst>
              <a:ext uri="{FF2B5EF4-FFF2-40B4-BE49-F238E27FC236}">
                <a16:creationId xmlns:a16="http://schemas.microsoft.com/office/drawing/2014/main" id="{163742C9-6B58-4A4D-944F-E985068AF3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586ECBA1-8FDF-4957-852D-0FFBEE36E6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8F25A718-06C0-47F2-AD82-54EB34F6718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1E9EC064-036A-4DD7-9741-F38C5DA6B1A4}"/>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3588383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CDB76439-7186-4F05-8657-A44983763E8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CE91AC47-F2BB-415A-8A58-D224EF71E474}"/>
              </a:ext>
            </a:extLst>
          </p:cNvPr>
          <p:cNvSpPr txBox="1"/>
          <p:nvPr/>
        </p:nvSpPr>
        <p:spPr>
          <a:xfrm>
            <a:off x="8780530" y="6535230"/>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sp>
        <p:nvSpPr>
          <p:cNvPr id="9" name="CuadroTexto 8">
            <a:extLst>
              <a:ext uri="{FF2B5EF4-FFF2-40B4-BE49-F238E27FC236}">
                <a16:creationId xmlns:a16="http://schemas.microsoft.com/office/drawing/2014/main" id="{1DFAC318-952D-4484-A7C6-FCD2E8D044C6}"/>
              </a:ext>
            </a:extLst>
          </p:cNvPr>
          <p:cNvSpPr txBox="1"/>
          <p:nvPr/>
        </p:nvSpPr>
        <p:spPr>
          <a:xfrm>
            <a:off x="1663130" y="2263705"/>
            <a:ext cx="8468294" cy="2739211"/>
          </a:xfrm>
          <a:prstGeom prst="rect">
            <a:avLst/>
          </a:prstGeom>
          <a:noFill/>
        </p:spPr>
        <p:txBody>
          <a:bodyPr wrap="square" rtlCol="0">
            <a:spAutoFit/>
          </a:bodyPr>
          <a:lstStyle/>
          <a:p>
            <a:pPr algn="ctr"/>
            <a:r>
              <a:rPr lang="es-CO" sz="4400" b="1" dirty="0">
                <a:solidFill>
                  <a:srgbClr val="002060"/>
                </a:solidFill>
              </a:rPr>
              <a:t>3. INFORME GESTIÓN COMERCIALIZACIÓN DE INMUEBLES A MARZO DE 2019</a:t>
            </a:r>
          </a:p>
          <a:p>
            <a:pPr algn="ct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310378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30028" y="6536690"/>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516715" y="915459"/>
            <a:ext cx="7462966"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2400" dirty="0">
                <a:solidFill>
                  <a:schemeClr val="bg1">
                    <a:lumMod val="50000"/>
                  </a:schemeClr>
                </a:solidFill>
              </a:rPr>
              <a:t>Resultado Comercialización Inmuebles – CISA. </a:t>
            </a:r>
          </a:p>
        </p:txBody>
      </p:sp>
      <p:sp>
        <p:nvSpPr>
          <p:cNvPr id="10" name="CuadroTexto 9">
            <a:extLst>
              <a:ext uri="{FF2B5EF4-FFF2-40B4-BE49-F238E27FC236}">
                <a16:creationId xmlns:a16="http://schemas.microsoft.com/office/drawing/2014/main" id="{C4101B59-F8F5-48D2-A650-629BEAA157D6}"/>
              </a:ext>
            </a:extLst>
          </p:cNvPr>
          <p:cNvSpPr txBox="1"/>
          <p:nvPr/>
        </p:nvSpPr>
        <p:spPr>
          <a:xfrm>
            <a:off x="5785638" y="1670919"/>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sp>
        <p:nvSpPr>
          <p:cNvPr id="12" name="CuadroTexto 11">
            <a:extLst>
              <a:ext uri="{FF2B5EF4-FFF2-40B4-BE49-F238E27FC236}">
                <a16:creationId xmlns:a16="http://schemas.microsoft.com/office/drawing/2014/main" id="{12582E6C-F18D-4070-B26A-B8C6C373F6E1}"/>
              </a:ext>
            </a:extLst>
          </p:cNvPr>
          <p:cNvSpPr txBox="1"/>
          <p:nvPr/>
        </p:nvSpPr>
        <p:spPr>
          <a:xfrm>
            <a:off x="707671" y="1642161"/>
            <a:ext cx="3659976" cy="307777"/>
          </a:xfrm>
          <a:prstGeom prst="rect">
            <a:avLst/>
          </a:prstGeom>
          <a:noFill/>
        </p:spPr>
        <p:txBody>
          <a:bodyPr wrap="none" rtlCol="0">
            <a:spAutoFit/>
          </a:bodyPr>
          <a:lstStyle/>
          <a:p>
            <a:r>
              <a:rPr lang="es-CO" sz="1400" dirty="0">
                <a:solidFill>
                  <a:schemeClr val="accent1">
                    <a:lumMod val="75000"/>
                  </a:schemeClr>
                </a:solidFill>
                <a:latin typeface="Arial Narrow" panose="020B0606020202030204" pitchFamily="34" charset="0"/>
              </a:rPr>
              <a:t>Fecha inicio Contrato Interadministrativo: 31-07-2015</a:t>
            </a:r>
            <a:endParaRPr lang="es-CO" sz="2000" dirty="0">
              <a:solidFill>
                <a:schemeClr val="accent1">
                  <a:lumMod val="75000"/>
                </a:schemeClr>
              </a:solidFill>
              <a:latin typeface="Arial Narrow" panose="020B0606020202030204" pitchFamily="34" charset="0"/>
            </a:endParaRPr>
          </a:p>
        </p:txBody>
      </p:sp>
      <p:sp>
        <p:nvSpPr>
          <p:cNvPr id="16" name="Flecha: a la derecha 15">
            <a:extLst>
              <a:ext uri="{FF2B5EF4-FFF2-40B4-BE49-F238E27FC236}">
                <a16:creationId xmlns:a16="http://schemas.microsoft.com/office/drawing/2014/main" id="{138E3D5C-F4CD-49E0-BE6B-EE7FB77EF0FF}"/>
              </a:ext>
            </a:extLst>
          </p:cNvPr>
          <p:cNvSpPr/>
          <p:nvPr/>
        </p:nvSpPr>
        <p:spPr>
          <a:xfrm>
            <a:off x="297698" y="3400710"/>
            <a:ext cx="376417" cy="213827"/>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CO"/>
          </a:p>
        </p:txBody>
      </p:sp>
      <p:sp>
        <p:nvSpPr>
          <p:cNvPr id="17" name="CuadroTexto 16">
            <a:extLst>
              <a:ext uri="{FF2B5EF4-FFF2-40B4-BE49-F238E27FC236}">
                <a16:creationId xmlns:a16="http://schemas.microsoft.com/office/drawing/2014/main" id="{A8457992-8F6D-4A87-BC9B-578CFEC0EB20}"/>
              </a:ext>
            </a:extLst>
          </p:cNvPr>
          <p:cNvSpPr txBox="1"/>
          <p:nvPr/>
        </p:nvSpPr>
        <p:spPr>
          <a:xfrm>
            <a:off x="7755864" y="1621199"/>
            <a:ext cx="3670853"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2">
                    <a:lumMod val="60000"/>
                    <a:lumOff val="40000"/>
                  </a:schemeClr>
                </a:solidFill>
              </a:rPr>
              <a:t>Participación anual - valor ventas.</a:t>
            </a:r>
          </a:p>
        </p:txBody>
      </p:sp>
      <p:sp>
        <p:nvSpPr>
          <p:cNvPr id="5" name="CuadroTexto 4">
            <a:extLst>
              <a:ext uri="{FF2B5EF4-FFF2-40B4-BE49-F238E27FC236}">
                <a16:creationId xmlns:a16="http://schemas.microsoft.com/office/drawing/2014/main" id="{70C8AEFD-4245-485F-A3D0-4B815E04A860}"/>
              </a:ext>
            </a:extLst>
          </p:cNvPr>
          <p:cNvSpPr txBox="1"/>
          <p:nvPr/>
        </p:nvSpPr>
        <p:spPr>
          <a:xfrm>
            <a:off x="750687" y="3975851"/>
            <a:ext cx="6144004" cy="461665"/>
          </a:xfrm>
          <a:prstGeom prst="rect">
            <a:avLst/>
          </a:prstGeom>
          <a:noFill/>
        </p:spPr>
        <p:txBody>
          <a:bodyPr wrap="square" rtlCol="0">
            <a:spAutoFit/>
          </a:bodyPr>
          <a:lstStyle/>
          <a:p>
            <a:endParaRPr lang="es-CO" sz="1200" dirty="0">
              <a:solidFill>
                <a:schemeClr val="accent1">
                  <a:lumMod val="75000"/>
                </a:schemeClr>
              </a:solidFill>
            </a:endParaRPr>
          </a:p>
          <a:p>
            <a:r>
              <a:rPr lang="es-CO" sz="1200" dirty="0">
                <a:solidFill>
                  <a:schemeClr val="accent1">
                    <a:lumMod val="75000"/>
                  </a:schemeClr>
                </a:solidFill>
              </a:rPr>
              <a:t>El valor de venta corresponde a los inmuebles que presentan los siguientes estados:</a:t>
            </a:r>
          </a:p>
        </p:txBody>
      </p:sp>
      <p:pic>
        <p:nvPicPr>
          <p:cNvPr id="14" name="Imagen 13">
            <a:extLst>
              <a:ext uri="{FF2B5EF4-FFF2-40B4-BE49-F238E27FC236}">
                <a16:creationId xmlns:a16="http://schemas.microsoft.com/office/drawing/2014/main" id="{9E59F407-860B-4E78-986B-8292A3B05598}"/>
              </a:ext>
            </a:extLst>
          </p:cNvPr>
          <p:cNvPicPr>
            <a:picLocks noChangeAspect="1"/>
          </p:cNvPicPr>
          <p:nvPr/>
        </p:nvPicPr>
        <p:blipFill>
          <a:blip r:embed="rId4"/>
          <a:stretch>
            <a:fillRect/>
          </a:stretch>
        </p:blipFill>
        <p:spPr>
          <a:xfrm>
            <a:off x="750687" y="2263495"/>
            <a:ext cx="6438900" cy="1895475"/>
          </a:xfrm>
          <a:prstGeom prst="rect">
            <a:avLst/>
          </a:prstGeom>
        </p:spPr>
      </p:pic>
      <p:pic>
        <p:nvPicPr>
          <p:cNvPr id="15" name="Imagen 14">
            <a:extLst>
              <a:ext uri="{FF2B5EF4-FFF2-40B4-BE49-F238E27FC236}">
                <a16:creationId xmlns:a16="http://schemas.microsoft.com/office/drawing/2014/main" id="{C2126D71-DE75-4FF4-B9BA-7DA684BCE827}"/>
              </a:ext>
            </a:extLst>
          </p:cNvPr>
          <p:cNvPicPr>
            <a:picLocks noChangeAspect="1"/>
          </p:cNvPicPr>
          <p:nvPr/>
        </p:nvPicPr>
        <p:blipFill>
          <a:blip r:embed="rId5"/>
          <a:stretch>
            <a:fillRect/>
          </a:stretch>
        </p:blipFill>
        <p:spPr>
          <a:xfrm>
            <a:off x="7374635" y="2315101"/>
            <a:ext cx="4584589" cy="2755631"/>
          </a:xfrm>
          <a:prstGeom prst="rect">
            <a:avLst/>
          </a:prstGeom>
        </p:spPr>
      </p:pic>
      <p:pic>
        <p:nvPicPr>
          <p:cNvPr id="19" name="Imagen 18">
            <a:extLst>
              <a:ext uri="{FF2B5EF4-FFF2-40B4-BE49-F238E27FC236}">
                <a16:creationId xmlns:a16="http://schemas.microsoft.com/office/drawing/2014/main" id="{82A8CBA3-DCA5-4FC6-BB49-EBD1CC0FDE46}"/>
              </a:ext>
            </a:extLst>
          </p:cNvPr>
          <p:cNvPicPr>
            <a:picLocks noChangeAspect="1"/>
          </p:cNvPicPr>
          <p:nvPr/>
        </p:nvPicPr>
        <p:blipFill>
          <a:blip r:embed="rId6"/>
          <a:stretch>
            <a:fillRect/>
          </a:stretch>
        </p:blipFill>
        <p:spPr>
          <a:xfrm>
            <a:off x="919526" y="4894922"/>
            <a:ext cx="5638095" cy="1047619"/>
          </a:xfrm>
          <a:prstGeom prst="rect">
            <a:avLst/>
          </a:prstGeom>
        </p:spPr>
      </p:pic>
    </p:spTree>
    <p:extLst>
      <p:ext uri="{BB962C8B-B14F-4D97-AF65-F5344CB8AC3E}">
        <p14:creationId xmlns:p14="http://schemas.microsoft.com/office/powerpoint/2010/main" val="483696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93782" y="6545361"/>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676092" y="828726"/>
            <a:ext cx="6785919"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bg1">
                    <a:lumMod val="50000"/>
                  </a:schemeClr>
                </a:solidFill>
              </a:rPr>
              <a:t>Estado portafolio Inmuebles gestionado por CISA. S.A.</a:t>
            </a:r>
          </a:p>
        </p:txBody>
      </p:sp>
      <p:sp>
        <p:nvSpPr>
          <p:cNvPr id="24" name="CuadroTexto 23">
            <a:extLst>
              <a:ext uri="{FF2B5EF4-FFF2-40B4-BE49-F238E27FC236}">
                <a16:creationId xmlns:a16="http://schemas.microsoft.com/office/drawing/2014/main" id="{DE8C4FE1-2694-4034-AE6C-3912676CF584}"/>
              </a:ext>
            </a:extLst>
          </p:cNvPr>
          <p:cNvSpPr txBox="1"/>
          <p:nvPr/>
        </p:nvSpPr>
        <p:spPr>
          <a:xfrm>
            <a:off x="10475348" y="1082546"/>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6" name="CuadroTexto 15">
            <a:extLst>
              <a:ext uri="{FF2B5EF4-FFF2-40B4-BE49-F238E27FC236}">
                <a16:creationId xmlns:a16="http://schemas.microsoft.com/office/drawing/2014/main" id="{925711B6-DE52-4608-9846-359B87C1F78D}"/>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pic>
        <p:nvPicPr>
          <p:cNvPr id="11" name="Imagen 10">
            <a:extLst>
              <a:ext uri="{FF2B5EF4-FFF2-40B4-BE49-F238E27FC236}">
                <a16:creationId xmlns:a16="http://schemas.microsoft.com/office/drawing/2014/main" id="{B19E1AAA-5068-4CAC-AEE1-223277F44EF2}"/>
              </a:ext>
            </a:extLst>
          </p:cNvPr>
          <p:cNvPicPr>
            <a:picLocks noChangeAspect="1"/>
          </p:cNvPicPr>
          <p:nvPr/>
        </p:nvPicPr>
        <p:blipFill>
          <a:blip r:embed="rId4"/>
          <a:stretch>
            <a:fillRect/>
          </a:stretch>
        </p:blipFill>
        <p:spPr>
          <a:xfrm>
            <a:off x="3737758" y="1484466"/>
            <a:ext cx="4638095" cy="2047619"/>
          </a:xfrm>
          <a:prstGeom prst="rect">
            <a:avLst/>
          </a:prstGeom>
        </p:spPr>
      </p:pic>
      <p:pic>
        <p:nvPicPr>
          <p:cNvPr id="14" name="Imagen 13">
            <a:extLst>
              <a:ext uri="{FF2B5EF4-FFF2-40B4-BE49-F238E27FC236}">
                <a16:creationId xmlns:a16="http://schemas.microsoft.com/office/drawing/2014/main" id="{D2AF62A4-3299-48EF-A53F-A91A42E4974F}"/>
              </a:ext>
            </a:extLst>
          </p:cNvPr>
          <p:cNvPicPr>
            <a:picLocks noChangeAspect="1"/>
          </p:cNvPicPr>
          <p:nvPr/>
        </p:nvPicPr>
        <p:blipFill>
          <a:blip r:embed="rId5"/>
          <a:stretch>
            <a:fillRect/>
          </a:stretch>
        </p:blipFill>
        <p:spPr>
          <a:xfrm>
            <a:off x="1118656" y="4218011"/>
            <a:ext cx="4638095" cy="1609524"/>
          </a:xfrm>
          <a:prstGeom prst="rect">
            <a:avLst/>
          </a:prstGeom>
        </p:spPr>
      </p:pic>
      <p:pic>
        <p:nvPicPr>
          <p:cNvPr id="21" name="Imagen 20">
            <a:extLst>
              <a:ext uri="{FF2B5EF4-FFF2-40B4-BE49-F238E27FC236}">
                <a16:creationId xmlns:a16="http://schemas.microsoft.com/office/drawing/2014/main" id="{7EC66FBA-DA54-49FD-831D-989ECB4DD853}"/>
              </a:ext>
            </a:extLst>
          </p:cNvPr>
          <p:cNvPicPr>
            <a:picLocks noChangeAspect="1"/>
          </p:cNvPicPr>
          <p:nvPr/>
        </p:nvPicPr>
        <p:blipFill>
          <a:blip r:embed="rId6"/>
          <a:stretch>
            <a:fillRect/>
          </a:stretch>
        </p:blipFill>
        <p:spPr>
          <a:xfrm>
            <a:off x="6629209" y="4218011"/>
            <a:ext cx="4638095" cy="1266667"/>
          </a:xfrm>
          <a:prstGeom prst="rect">
            <a:avLst/>
          </a:prstGeom>
        </p:spPr>
      </p:pic>
      <p:sp>
        <p:nvSpPr>
          <p:cNvPr id="23" name="Abrir llave 22">
            <a:extLst>
              <a:ext uri="{FF2B5EF4-FFF2-40B4-BE49-F238E27FC236}">
                <a16:creationId xmlns:a16="http://schemas.microsoft.com/office/drawing/2014/main" id="{7991626D-4E90-41A1-B0C5-3B110A35F25D}"/>
              </a:ext>
            </a:extLst>
          </p:cNvPr>
          <p:cNvSpPr/>
          <p:nvPr/>
        </p:nvSpPr>
        <p:spPr>
          <a:xfrm rot="5400000">
            <a:off x="5865167" y="1286631"/>
            <a:ext cx="461666" cy="5264825"/>
          </a:xfrm>
          <a:prstGeom prst="leftBrac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solidFill>
                <a:schemeClr val="accent6">
                  <a:lumMod val="75000"/>
                </a:schemeClr>
              </a:solidFill>
            </a:endParaRPr>
          </a:p>
        </p:txBody>
      </p:sp>
    </p:spTree>
    <p:extLst>
      <p:ext uri="{BB962C8B-B14F-4D97-AF65-F5344CB8AC3E}">
        <p14:creationId xmlns:p14="http://schemas.microsoft.com/office/powerpoint/2010/main" val="1540974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45361"/>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CB19A097-834C-40D4-8814-9E7C7F40CFF5}"/>
              </a:ext>
            </a:extLst>
          </p:cNvPr>
          <p:cNvSpPr txBox="1"/>
          <p:nvPr/>
        </p:nvSpPr>
        <p:spPr>
          <a:xfrm>
            <a:off x="10349249" y="1257798"/>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21" name="CuadroTexto 20">
            <a:extLst>
              <a:ext uri="{FF2B5EF4-FFF2-40B4-BE49-F238E27FC236}">
                <a16:creationId xmlns:a16="http://schemas.microsoft.com/office/drawing/2014/main" id="{150CBC8F-27FA-4975-ABBA-55DF49273EF4}"/>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sp>
        <p:nvSpPr>
          <p:cNvPr id="22" name="CuadroTexto 21">
            <a:extLst>
              <a:ext uri="{FF2B5EF4-FFF2-40B4-BE49-F238E27FC236}">
                <a16:creationId xmlns:a16="http://schemas.microsoft.com/office/drawing/2014/main" id="{83683DB8-2429-40E9-999F-73223E118F7F}"/>
              </a:ext>
            </a:extLst>
          </p:cNvPr>
          <p:cNvSpPr txBox="1"/>
          <p:nvPr/>
        </p:nvSpPr>
        <p:spPr>
          <a:xfrm>
            <a:off x="61959" y="895838"/>
            <a:ext cx="11934281"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bg1">
                    <a:lumMod val="50000"/>
                  </a:schemeClr>
                </a:solidFill>
              </a:rPr>
              <a:t>Estado portafolio Inmuebles no sociales gestionado por CISA. S.A.</a:t>
            </a:r>
          </a:p>
        </p:txBody>
      </p:sp>
      <p:pic>
        <p:nvPicPr>
          <p:cNvPr id="23" name="Imagen 22">
            <a:extLst>
              <a:ext uri="{FF2B5EF4-FFF2-40B4-BE49-F238E27FC236}">
                <a16:creationId xmlns:a16="http://schemas.microsoft.com/office/drawing/2014/main" id="{55C8AB52-00D4-4B27-A909-2F997EAA1FDC}"/>
              </a:ext>
            </a:extLst>
          </p:cNvPr>
          <p:cNvPicPr>
            <a:picLocks noChangeAspect="1"/>
          </p:cNvPicPr>
          <p:nvPr/>
        </p:nvPicPr>
        <p:blipFill>
          <a:blip r:embed="rId4"/>
          <a:stretch>
            <a:fillRect/>
          </a:stretch>
        </p:blipFill>
        <p:spPr>
          <a:xfrm>
            <a:off x="3437704" y="1784591"/>
            <a:ext cx="5261740" cy="1825943"/>
          </a:xfrm>
          <a:prstGeom prst="rect">
            <a:avLst/>
          </a:prstGeom>
        </p:spPr>
      </p:pic>
      <p:pic>
        <p:nvPicPr>
          <p:cNvPr id="4" name="Imagen 3">
            <a:extLst>
              <a:ext uri="{FF2B5EF4-FFF2-40B4-BE49-F238E27FC236}">
                <a16:creationId xmlns:a16="http://schemas.microsoft.com/office/drawing/2014/main" id="{4527B747-DC57-4E54-B8EA-72DD871D2E4A}"/>
              </a:ext>
            </a:extLst>
          </p:cNvPr>
          <p:cNvPicPr>
            <a:picLocks noChangeAspect="1"/>
          </p:cNvPicPr>
          <p:nvPr/>
        </p:nvPicPr>
        <p:blipFill>
          <a:blip r:embed="rId5"/>
          <a:stretch>
            <a:fillRect/>
          </a:stretch>
        </p:blipFill>
        <p:spPr>
          <a:xfrm>
            <a:off x="358647" y="4401860"/>
            <a:ext cx="5418568" cy="1802481"/>
          </a:xfrm>
          <a:prstGeom prst="rect">
            <a:avLst/>
          </a:prstGeom>
        </p:spPr>
      </p:pic>
      <p:pic>
        <p:nvPicPr>
          <p:cNvPr id="10" name="Imagen 9">
            <a:extLst>
              <a:ext uri="{FF2B5EF4-FFF2-40B4-BE49-F238E27FC236}">
                <a16:creationId xmlns:a16="http://schemas.microsoft.com/office/drawing/2014/main" id="{15AC28CA-658C-4FA9-9BB3-65171E356C5C}"/>
              </a:ext>
            </a:extLst>
          </p:cNvPr>
          <p:cNvPicPr>
            <a:picLocks noChangeAspect="1"/>
          </p:cNvPicPr>
          <p:nvPr/>
        </p:nvPicPr>
        <p:blipFill>
          <a:blip r:embed="rId6"/>
          <a:stretch>
            <a:fillRect/>
          </a:stretch>
        </p:blipFill>
        <p:spPr>
          <a:xfrm>
            <a:off x="6218148" y="4392819"/>
            <a:ext cx="5489106" cy="1825945"/>
          </a:xfrm>
          <a:prstGeom prst="rect">
            <a:avLst/>
          </a:prstGeom>
        </p:spPr>
      </p:pic>
      <p:sp>
        <p:nvSpPr>
          <p:cNvPr id="12" name="Abrir llave 11">
            <a:extLst>
              <a:ext uri="{FF2B5EF4-FFF2-40B4-BE49-F238E27FC236}">
                <a16:creationId xmlns:a16="http://schemas.microsoft.com/office/drawing/2014/main" id="{A3C1CDF6-F7E6-444F-B025-D3543EC488E2}"/>
              </a:ext>
            </a:extLst>
          </p:cNvPr>
          <p:cNvSpPr/>
          <p:nvPr/>
        </p:nvSpPr>
        <p:spPr>
          <a:xfrm rot="5400000">
            <a:off x="5865167" y="1370521"/>
            <a:ext cx="461666" cy="5264825"/>
          </a:xfrm>
          <a:prstGeom prst="leftBrac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solidFill>
                <a:schemeClr val="accent6">
                  <a:lumMod val="75000"/>
                </a:schemeClr>
              </a:solidFill>
            </a:endParaRPr>
          </a:p>
        </p:txBody>
      </p:sp>
    </p:spTree>
    <p:extLst>
      <p:ext uri="{BB962C8B-B14F-4D97-AF65-F5344CB8AC3E}">
        <p14:creationId xmlns:p14="http://schemas.microsoft.com/office/powerpoint/2010/main" val="2315054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D4F9C958-A0C2-4628-909C-58F653695C42}"/>
              </a:ext>
            </a:extLst>
          </p:cNvPr>
          <p:cNvPicPr>
            <a:picLocks noChangeAspect="1"/>
          </p:cNvPicPr>
          <p:nvPr/>
        </p:nvPicPr>
        <p:blipFill>
          <a:blip r:embed="rId2"/>
          <a:stretch>
            <a:fillRect/>
          </a:stretch>
        </p:blipFill>
        <p:spPr>
          <a:xfrm>
            <a:off x="590319" y="4681380"/>
            <a:ext cx="4933333" cy="1609524"/>
          </a:xfrm>
          <a:prstGeom prst="rect">
            <a:avLst/>
          </a:prstGeom>
        </p:spPr>
      </p:pic>
      <p:pic>
        <p:nvPicPr>
          <p:cNvPr id="4" name="Imagen 3">
            <a:extLst>
              <a:ext uri="{FF2B5EF4-FFF2-40B4-BE49-F238E27FC236}">
                <a16:creationId xmlns:a16="http://schemas.microsoft.com/office/drawing/2014/main" id="{93FD562F-F1BA-4474-AEC5-42BA93295521}"/>
              </a:ext>
            </a:extLst>
          </p:cNvPr>
          <p:cNvPicPr>
            <a:picLocks noChangeAspect="1"/>
          </p:cNvPicPr>
          <p:nvPr/>
        </p:nvPicPr>
        <p:blipFill>
          <a:blip r:embed="rId3"/>
          <a:stretch>
            <a:fillRect/>
          </a:stretch>
        </p:blipFill>
        <p:spPr>
          <a:xfrm>
            <a:off x="590937" y="1224080"/>
            <a:ext cx="4933333" cy="1609524"/>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92598" y="6533433"/>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464425" y="733083"/>
            <a:ext cx="6921085"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000" dirty="0">
                <a:solidFill>
                  <a:schemeClr val="bg1">
                    <a:lumMod val="50000"/>
                  </a:schemeClr>
                </a:solidFill>
              </a:rPr>
              <a:t>Análisis del portafolio de inmuebles por rangos P.B.V.</a:t>
            </a:r>
          </a:p>
        </p:txBody>
      </p:sp>
      <p:sp>
        <p:nvSpPr>
          <p:cNvPr id="21" name="Rectángulo 20">
            <a:extLst>
              <a:ext uri="{FF2B5EF4-FFF2-40B4-BE49-F238E27FC236}">
                <a16:creationId xmlns:a16="http://schemas.microsoft.com/office/drawing/2014/main" id="{CECB26FC-49CD-4AE6-86B8-40288CBD02EC}"/>
              </a:ext>
            </a:extLst>
          </p:cNvPr>
          <p:cNvSpPr/>
          <p:nvPr/>
        </p:nvSpPr>
        <p:spPr>
          <a:xfrm>
            <a:off x="602763" y="1662315"/>
            <a:ext cx="1644491"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22" name="Conector recto de flecha 21">
            <a:extLst>
              <a:ext uri="{FF2B5EF4-FFF2-40B4-BE49-F238E27FC236}">
                <a16:creationId xmlns:a16="http://schemas.microsoft.com/office/drawing/2014/main" id="{2FA76EB8-A7AD-4226-B010-745B2C985B31}"/>
              </a:ext>
            </a:extLst>
          </p:cNvPr>
          <p:cNvCxnSpPr>
            <a:cxnSpLocks/>
          </p:cNvCxnSpPr>
          <p:nvPr/>
        </p:nvCxnSpPr>
        <p:spPr>
          <a:xfrm>
            <a:off x="5416658" y="1825864"/>
            <a:ext cx="410705"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23" name="Rectángulo 22">
            <a:extLst>
              <a:ext uri="{FF2B5EF4-FFF2-40B4-BE49-F238E27FC236}">
                <a16:creationId xmlns:a16="http://schemas.microsoft.com/office/drawing/2014/main" id="{10CE1DB6-C9D4-4EEA-958E-9C00939415E4}"/>
              </a:ext>
            </a:extLst>
          </p:cNvPr>
          <p:cNvSpPr/>
          <p:nvPr/>
        </p:nvSpPr>
        <p:spPr>
          <a:xfrm>
            <a:off x="4866467" y="1632913"/>
            <a:ext cx="550191" cy="39412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24" name="Conector recto de flecha 23">
            <a:extLst>
              <a:ext uri="{FF2B5EF4-FFF2-40B4-BE49-F238E27FC236}">
                <a16:creationId xmlns:a16="http://schemas.microsoft.com/office/drawing/2014/main" id="{6C39BCC9-7E3D-4F75-9EB3-4A7E4AEDF037}"/>
              </a:ext>
            </a:extLst>
          </p:cNvPr>
          <p:cNvCxnSpPr>
            <a:cxnSpLocks/>
          </p:cNvCxnSpPr>
          <p:nvPr/>
        </p:nvCxnSpPr>
        <p:spPr>
          <a:xfrm>
            <a:off x="2247255" y="1841362"/>
            <a:ext cx="2619212"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29" name="Rectángulo 28">
            <a:extLst>
              <a:ext uri="{FF2B5EF4-FFF2-40B4-BE49-F238E27FC236}">
                <a16:creationId xmlns:a16="http://schemas.microsoft.com/office/drawing/2014/main" id="{0BFD3C52-1E61-4417-9852-BF87E3072898}"/>
              </a:ext>
            </a:extLst>
          </p:cNvPr>
          <p:cNvSpPr/>
          <p:nvPr/>
        </p:nvSpPr>
        <p:spPr>
          <a:xfrm>
            <a:off x="6096000" y="1353686"/>
            <a:ext cx="5479116" cy="131202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58% del valor del portafolio ($379.556) está concentrado en 130 unidades comerciales.</a:t>
            </a:r>
          </a:p>
          <a:p>
            <a:endParaRPr lang="es-CO" sz="1400" b="1" dirty="0">
              <a:solidFill>
                <a:schemeClr val="accent1">
                  <a:lumMod val="75000"/>
                </a:schemeClr>
              </a:solidFill>
            </a:endParaRPr>
          </a:p>
          <a:p>
            <a:r>
              <a:rPr lang="es-CO" sz="1400" b="1" dirty="0">
                <a:solidFill>
                  <a:schemeClr val="accent1">
                    <a:lumMod val="75000"/>
                  </a:schemeClr>
                </a:solidFill>
              </a:rPr>
              <a:t>El 79% de las unidades disponibles (1134) tienen un valor inferior a $500.</a:t>
            </a:r>
          </a:p>
        </p:txBody>
      </p:sp>
      <p:sp>
        <p:nvSpPr>
          <p:cNvPr id="30" name="Rectángulo 29">
            <a:extLst>
              <a:ext uri="{FF2B5EF4-FFF2-40B4-BE49-F238E27FC236}">
                <a16:creationId xmlns:a16="http://schemas.microsoft.com/office/drawing/2014/main" id="{99ECA0AE-759C-4D3F-8D12-AA9FEFF2DC88}"/>
              </a:ext>
            </a:extLst>
          </p:cNvPr>
          <p:cNvSpPr/>
          <p:nvPr/>
        </p:nvSpPr>
        <p:spPr>
          <a:xfrm>
            <a:off x="616884" y="2256000"/>
            <a:ext cx="2452548"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31" name="Conector recto de flecha 30">
            <a:extLst>
              <a:ext uri="{FF2B5EF4-FFF2-40B4-BE49-F238E27FC236}">
                <a16:creationId xmlns:a16="http://schemas.microsoft.com/office/drawing/2014/main" id="{F38936A0-DAF0-40CA-8C9D-A0417947FFA4}"/>
              </a:ext>
            </a:extLst>
          </p:cNvPr>
          <p:cNvCxnSpPr>
            <a:cxnSpLocks/>
          </p:cNvCxnSpPr>
          <p:nvPr/>
        </p:nvCxnSpPr>
        <p:spPr>
          <a:xfrm>
            <a:off x="3069432" y="2388969"/>
            <a:ext cx="2827673"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35" name="CuadroTexto 34">
            <a:extLst>
              <a:ext uri="{FF2B5EF4-FFF2-40B4-BE49-F238E27FC236}">
                <a16:creationId xmlns:a16="http://schemas.microsoft.com/office/drawing/2014/main" id="{0FC47D34-515F-467A-998F-03A3F8F916F8}"/>
              </a:ext>
            </a:extLst>
          </p:cNvPr>
          <p:cNvSpPr txBox="1"/>
          <p:nvPr/>
        </p:nvSpPr>
        <p:spPr>
          <a:xfrm>
            <a:off x="6096000" y="4875065"/>
            <a:ext cx="5550156" cy="131202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dirty="0"/>
              <a:t>El 63% del valor de las ventas ($119.063) está concentrado 48 unidades, con valor superior a $1.000 millones de pesos.</a:t>
            </a:r>
          </a:p>
          <a:p>
            <a:endParaRPr lang="es-CO" dirty="0"/>
          </a:p>
          <a:p>
            <a:r>
              <a:rPr lang="es-CO" dirty="0"/>
              <a:t>El 25% de las unidades comerciales vendidas (561) presentan un valor inferior a $500</a:t>
            </a:r>
          </a:p>
        </p:txBody>
      </p:sp>
      <p:sp>
        <p:nvSpPr>
          <p:cNvPr id="36" name="Rectángulo 35">
            <a:extLst>
              <a:ext uri="{FF2B5EF4-FFF2-40B4-BE49-F238E27FC236}">
                <a16:creationId xmlns:a16="http://schemas.microsoft.com/office/drawing/2014/main" id="{70A3C18F-5527-4D11-B24F-845FC8FDC33B}"/>
              </a:ext>
            </a:extLst>
          </p:cNvPr>
          <p:cNvSpPr/>
          <p:nvPr/>
        </p:nvSpPr>
        <p:spPr>
          <a:xfrm>
            <a:off x="1801943" y="5087269"/>
            <a:ext cx="550191" cy="39412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7" name="Rectángulo 36">
            <a:extLst>
              <a:ext uri="{FF2B5EF4-FFF2-40B4-BE49-F238E27FC236}">
                <a16:creationId xmlns:a16="http://schemas.microsoft.com/office/drawing/2014/main" id="{E237A966-2E94-4B45-8316-B6E54B8772D2}"/>
              </a:ext>
            </a:extLst>
          </p:cNvPr>
          <p:cNvSpPr/>
          <p:nvPr/>
        </p:nvSpPr>
        <p:spPr>
          <a:xfrm>
            <a:off x="4088969" y="5110233"/>
            <a:ext cx="622516" cy="37116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8" name="Rectángulo 37">
            <a:extLst>
              <a:ext uri="{FF2B5EF4-FFF2-40B4-BE49-F238E27FC236}">
                <a16:creationId xmlns:a16="http://schemas.microsoft.com/office/drawing/2014/main" id="{962A0BDD-831B-40DB-A0FA-ED93A1C1CB10}"/>
              </a:ext>
            </a:extLst>
          </p:cNvPr>
          <p:cNvSpPr/>
          <p:nvPr/>
        </p:nvSpPr>
        <p:spPr>
          <a:xfrm>
            <a:off x="4829683" y="5098751"/>
            <a:ext cx="550191" cy="39412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39" name="Conector recto de flecha 38">
            <a:extLst>
              <a:ext uri="{FF2B5EF4-FFF2-40B4-BE49-F238E27FC236}">
                <a16:creationId xmlns:a16="http://schemas.microsoft.com/office/drawing/2014/main" id="{33F651E3-5551-481B-8B37-896F3DABDE1C}"/>
              </a:ext>
            </a:extLst>
          </p:cNvPr>
          <p:cNvCxnSpPr>
            <a:cxnSpLocks/>
            <a:endCxn id="37" idx="1"/>
          </p:cNvCxnSpPr>
          <p:nvPr/>
        </p:nvCxnSpPr>
        <p:spPr>
          <a:xfrm flipV="1">
            <a:off x="2352134" y="5295815"/>
            <a:ext cx="1736835" cy="223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cxnSp>
        <p:nvCxnSpPr>
          <p:cNvPr id="41" name="Conector recto 40">
            <a:extLst>
              <a:ext uri="{FF2B5EF4-FFF2-40B4-BE49-F238E27FC236}">
                <a16:creationId xmlns:a16="http://schemas.microsoft.com/office/drawing/2014/main" id="{025B50D7-7475-4BF8-8B4A-F8E5CBB123FF}"/>
              </a:ext>
            </a:extLst>
          </p:cNvPr>
          <p:cNvCxnSpPr>
            <a:cxnSpLocks/>
          </p:cNvCxnSpPr>
          <p:nvPr/>
        </p:nvCxnSpPr>
        <p:spPr>
          <a:xfrm flipV="1">
            <a:off x="5383624" y="5298045"/>
            <a:ext cx="541344" cy="2274"/>
          </a:xfrm>
          <a:prstGeom prst="line">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42" name="Rectángulo 41">
            <a:extLst>
              <a:ext uri="{FF2B5EF4-FFF2-40B4-BE49-F238E27FC236}">
                <a16:creationId xmlns:a16="http://schemas.microsoft.com/office/drawing/2014/main" id="{4B20FCB9-BB8B-4CB1-B39F-1BBD123CC6C5}"/>
              </a:ext>
            </a:extLst>
          </p:cNvPr>
          <p:cNvSpPr/>
          <p:nvPr/>
        </p:nvSpPr>
        <p:spPr>
          <a:xfrm>
            <a:off x="4829682" y="5696805"/>
            <a:ext cx="550191"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43" name="Conector recto de flecha 42">
            <a:extLst>
              <a:ext uri="{FF2B5EF4-FFF2-40B4-BE49-F238E27FC236}">
                <a16:creationId xmlns:a16="http://schemas.microsoft.com/office/drawing/2014/main" id="{1B449D22-9240-4F76-9D18-1397041AFEBD}"/>
              </a:ext>
            </a:extLst>
          </p:cNvPr>
          <p:cNvCxnSpPr>
            <a:cxnSpLocks/>
          </p:cNvCxnSpPr>
          <p:nvPr/>
        </p:nvCxnSpPr>
        <p:spPr>
          <a:xfrm>
            <a:off x="5416658" y="5884142"/>
            <a:ext cx="508310"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28" name="CuadroTexto 27">
            <a:extLst>
              <a:ext uri="{FF2B5EF4-FFF2-40B4-BE49-F238E27FC236}">
                <a16:creationId xmlns:a16="http://schemas.microsoft.com/office/drawing/2014/main" id="{73689CBC-7D95-4EB6-ADA3-C88B35D4B5BA}"/>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sp>
        <p:nvSpPr>
          <p:cNvPr id="32" name="CuadroTexto 31">
            <a:extLst>
              <a:ext uri="{FF2B5EF4-FFF2-40B4-BE49-F238E27FC236}">
                <a16:creationId xmlns:a16="http://schemas.microsoft.com/office/drawing/2014/main" id="{DD406B87-DCED-4AD8-BA92-EAABFD79E288}"/>
              </a:ext>
            </a:extLst>
          </p:cNvPr>
          <p:cNvSpPr txBox="1"/>
          <p:nvPr/>
        </p:nvSpPr>
        <p:spPr>
          <a:xfrm>
            <a:off x="10475348" y="1018405"/>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10" name="Imagen 9">
            <a:extLst>
              <a:ext uri="{FF2B5EF4-FFF2-40B4-BE49-F238E27FC236}">
                <a16:creationId xmlns:a16="http://schemas.microsoft.com/office/drawing/2014/main" id="{BE989161-ADFC-4E55-87AF-3B6B0ABF573E}"/>
              </a:ext>
            </a:extLst>
          </p:cNvPr>
          <p:cNvPicPr>
            <a:picLocks noChangeAspect="1"/>
          </p:cNvPicPr>
          <p:nvPr/>
        </p:nvPicPr>
        <p:blipFill>
          <a:blip r:embed="rId6"/>
          <a:stretch>
            <a:fillRect/>
          </a:stretch>
        </p:blipFill>
        <p:spPr>
          <a:xfrm>
            <a:off x="590320" y="3086137"/>
            <a:ext cx="4933333" cy="1228571"/>
          </a:xfrm>
          <a:prstGeom prst="rect">
            <a:avLst/>
          </a:prstGeom>
        </p:spPr>
      </p:pic>
    </p:spTree>
    <p:extLst>
      <p:ext uri="{BB962C8B-B14F-4D97-AF65-F5344CB8AC3E}">
        <p14:creationId xmlns:p14="http://schemas.microsoft.com/office/powerpoint/2010/main" val="1328431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1D31E648-85CB-454C-8FC2-5C9AE66852AE}"/>
              </a:ext>
            </a:extLst>
          </p:cNvPr>
          <p:cNvPicPr>
            <a:picLocks noChangeAspect="1"/>
          </p:cNvPicPr>
          <p:nvPr/>
        </p:nvPicPr>
        <p:blipFill>
          <a:blip r:embed="rId2"/>
          <a:stretch>
            <a:fillRect/>
          </a:stretch>
        </p:blipFill>
        <p:spPr>
          <a:xfrm>
            <a:off x="659752" y="3999784"/>
            <a:ext cx="4708188" cy="2201552"/>
          </a:xfrm>
          <a:prstGeom prst="rect">
            <a:avLst/>
          </a:prstGeom>
        </p:spPr>
      </p:pic>
      <p:pic>
        <p:nvPicPr>
          <p:cNvPr id="15" name="Imagen 14">
            <a:extLst>
              <a:ext uri="{FF2B5EF4-FFF2-40B4-BE49-F238E27FC236}">
                <a16:creationId xmlns:a16="http://schemas.microsoft.com/office/drawing/2014/main" id="{1F4C4CFC-2793-4D72-9039-DE550AED4CC7}"/>
              </a:ext>
            </a:extLst>
          </p:cNvPr>
          <p:cNvPicPr>
            <a:picLocks noChangeAspect="1"/>
          </p:cNvPicPr>
          <p:nvPr/>
        </p:nvPicPr>
        <p:blipFill>
          <a:blip r:embed="rId3"/>
          <a:stretch>
            <a:fillRect/>
          </a:stretch>
        </p:blipFill>
        <p:spPr>
          <a:xfrm>
            <a:off x="6752350" y="1463440"/>
            <a:ext cx="4951520" cy="1682303"/>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7D825DAA-985C-4BC9-A772-E3B79DFD6EBC}"/>
              </a:ext>
            </a:extLst>
          </p:cNvPr>
          <p:cNvSpPr txBox="1"/>
          <p:nvPr/>
        </p:nvSpPr>
        <p:spPr>
          <a:xfrm>
            <a:off x="2485170" y="214976"/>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50000"/>
                  </a:schemeClr>
                </a:solidFill>
              </a:rPr>
              <a:t>Análisis portafolio disponible marzo de 2019</a:t>
            </a:r>
          </a:p>
        </p:txBody>
      </p:sp>
      <p:cxnSp>
        <p:nvCxnSpPr>
          <p:cNvPr id="19" name="Conector recto 18">
            <a:extLst>
              <a:ext uri="{FF2B5EF4-FFF2-40B4-BE49-F238E27FC236}">
                <a16:creationId xmlns:a16="http://schemas.microsoft.com/office/drawing/2014/main" id="{06E23E6D-C9B8-4B93-8F31-8887408B0FF4}"/>
              </a:ext>
            </a:extLst>
          </p:cNvPr>
          <p:cNvCxnSpPr/>
          <p:nvPr/>
        </p:nvCxnSpPr>
        <p:spPr>
          <a:xfrm>
            <a:off x="6096000" y="3792745"/>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5" name="Conector recto 24">
            <a:extLst>
              <a:ext uri="{FF2B5EF4-FFF2-40B4-BE49-F238E27FC236}">
                <a16:creationId xmlns:a16="http://schemas.microsoft.com/office/drawing/2014/main" id="{D4D3D309-3D4E-4E01-B15F-325C53312FF2}"/>
              </a:ext>
            </a:extLst>
          </p:cNvPr>
          <p:cNvCxnSpPr/>
          <p:nvPr/>
        </p:nvCxnSpPr>
        <p:spPr>
          <a:xfrm>
            <a:off x="6096000" y="897336"/>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8" name="CuadroTexto 27">
            <a:extLst>
              <a:ext uri="{FF2B5EF4-FFF2-40B4-BE49-F238E27FC236}">
                <a16:creationId xmlns:a16="http://schemas.microsoft.com/office/drawing/2014/main" id="{E6EECC03-2560-4906-A61A-B011DBF596E2}"/>
              </a:ext>
            </a:extLst>
          </p:cNvPr>
          <p:cNvSpPr txBox="1"/>
          <p:nvPr/>
        </p:nvSpPr>
        <p:spPr>
          <a:xfrm>
            <a:off x="8764541" y="6576082"/>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sp>
        <p:nvSpPr>
          <p:cNvPr id="29" name="CuadroTexto 28">
            <a:extLst>
              <a:ext uri="{FF2B5EF4-FFF2-40B4-BE49-F238E27FC236}">
                <a16:creationId xmlns:a16="http://schemas.microsoft.com/office/drawing/2014/main" id="{1A8F7D61-C4DC-4EFB-8FED-E2C2565817F4}"/>
              </a:ext>
            </a:extLst>
          </p:cNvPr>
          <p:cNvSpPr txBox="1"/>
          <p:nvPr/>
        </p:nvSpPr>
        <p:spPr>
          <a:xfrm>
            <a:off x="6086227" y="4741008"/>
            <a:ext cx="961356" cy="64633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1200" dirty="0">
                <a:solidFill>
                  <a:schemeClr val="tx2">
                    <a:lumMod val="75000"/>
                  </a:schemeClr>
                </a:solidFill>
              </a:rPr>
              <a:t>Portafolio disponible por ciudad.</a:t>
            </a:r>
          </a:p>
        </p:txBody>
      </p:sp>
      <p:sp>
        <p:nvSpPr>
          <p:cNvPr id="30" name="CuadroTexto 29">
            <a:extLst>
              <a:ext uri="{FF2B5EF4-FFF2-40B4-BE49-F238E27FC236}">
                <a16:creationId xmlns:a16="http://schemas.microsoft.com/office/drawing/2014/main" id="{ECB779EF-C0D2-489C-AE61-6CADE260E73E}"/>
              </a:ext>
            </a:extLst>
          </p:cNvPr>
          <p:cNvSpPr txBox="1"/>
          <p:nvPr/>
        </p:nvSpPr>
        <p:spPr>
          <a:xfrm>
            <a:off x="560048" y="3622820"/>
            <a:ext cx="4928881"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rango de valor</a:t>
            </a:r>
          </a:p>
        </p:txBody>
      </p:sp>
      <p:sp>
        <p:nvSpPr>
          <p:cNvPr id="31" name="CuadroTexto 30">
            <a:extLst>
              <a:ext uri="{FF2B5EF4-FFF2-40B4-BE49-F238E27FC236}">
                <a16:creationId xmlns:a16="http://schemas.microsoft.com/office/drawing/2014/main" id="{27AA210D-649C-432A-BAD5-D3FE65C021B1}"/>
              </a:ext>
            </a:extLst>
          </p:cNvPr>
          <p:cNvSpPr txBox="1"/>
          <p:nvPr/>
        </p:nvSpPr>
        <p:spPr>
          <a:xfrm>
            <a:off x="6450954" y="847462"/>
            <a:ext cx="5059724"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estado legal</a:t>
            </a:r>
          </a:p>
        </p:txBody>
      </p:sp>
      <p:sp>
        <p:nvSpPr>
          <p:cNvPr id="32" name="CuadroTexto 31">
            <a:extLst>
              <a:ext uri="{FF2B5EF4-FFF2-40B4-BE49-F238E27FC236}">
                <a16:creationId xmlns:a16="http://schemas.microsoft.com/office/drawing/2014/main" id="{D6393E48-C365-4365-97EA-46F9F6AC5D55}"/>
              </a:ext>
            </a:extLst>
          </p:cNvPr>
          <p:cNvSpPr txBox="1"/>
          <p:nvPr/>
        </p:nvSpPr>
        <p:spPr>
          <a:xfrm>
            <a:off x="560048" y="840675"/>
            <a:ext cx="4951519"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tipo de inmueble.</a:t>
            </a:r>
          </a:p>
        </p:txBody>
      </p:sp>
      <p:cxnSp>
        <p:nvCxnSpPr>
          <p:cNvPr id="27" name="Conector recto 26">
            <a:extLst>
              <a:ext uri="{FF2B5EF4-FFF2-40B4-BE49-F238E27FC236}">
                <a16:creationId xmlns:a16="http://schemas.microsoft.com/office/drawing/2014/main" id="{90407489-C6E8-4EC4-BCC1-279277DCAF9A}"/>
              </a:ext>
            </a:extLst>
          </p:cNvPr>
          <p:cNvCxnSpPr>
            <a:cxnSpLocks/>
          </p:cNvCxnSpPr>
          <p:nvPr/>
        </p:nvCxnSpPr>
        <p:spPr>
          <a:xfrm>
            <a:off x="512055" y="3560654"/>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33" name="Conector recto 32">
            <a:extLst>
              <a:ext uri="{FF2B5EF4-FFF2-40B4-BE49-F238E27FC236}">
                <a16:creationId xmlns:a16="http://schemas.microsoft.com/office/drawing/2014/main" id="{98487ACF-ABDF-44C1-8948-2F306950AEEC}"/>
              </a:ext>
            </a:extLst>
          </p:cNvPr>
          <p:cNvCxnSpPr>
            <a:cxnSpLocks/>
          </p:cNvCxnSpPr>
          <p:nvPr/>
        </p:nvCxnSpPr>
        <p:spPr>
          <a:xfrm>
            <a:off x="6432277" y="3560654"/>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34" name="CuadroTexto 33">
            <a:extLst>
              <a:ext uri="{FF2B5EF4-FFF2-40B4-BE49-F238E27FC236}">
                <a16:creationId xmlns:a16="http://schemas.microsoft.com/office/drawing/2014/main" id="{89A7D7AB-675E-4623-AA0D-2DB2388007BC}"/>
              </a:ext>
            </a:extLst>
          </p:cNvPr>
          <p:cNvSpPr txBox="1"/>
          <p:nvPr/>
        </p:nvSpPr>
        <p:spPr>
          <a:xfrm>
            <a:off x="2757575" y="4355328"/>
            <a:ext cx="419450" cy="230832"/>
          </a:xfrm>
          <a:prstGeom prst="rect">
            <a:avLst/>
          </a:prstGeom>
          <a:noFill/>
        </p:spPr>
        <p:txBody>
          <a:bodyPr wrap="square" rtlCol="0">
            <a:spAutoFit/>
          </a:bodyPr>
          <a:lstStyle/>
          <a:p>
            <a:r>
              <a:rPr lang="es-CO" sz="900" b="1" dirty="0">
                <a:solidFill>
                  <a:srgbClr val="00B050"/>
                </a:solidFill>
              </a:rPr>
              <a:t>0.3%</a:t>
            </a:r>
          </a:p>
        </p:txBody>
      </p:sp>
      <p:sp>
        <p:nvSpPr>
          <p:cNvPr id="37" name="CuadroTexto 36">
            <a:extLst>
              <a:ext uri="{FF2B5EF4-FFF2-40B4-BE49-F238E27FC236}">
                <a16:creationId xmlns:a16="http://schemas.microsoft.com/office/drawing/2014/main" id="{68FF2292-215B-4E0E-81B6-003FF2BCF000}"/>
              </a:ext>
            </a:extLst>
          </p:cNvPr>
          <p:cNvSpPr txBox="1"/>
          <p:nvPr/>
        </p:nvSpPr>
        <p:spPr>
          <a:xfrm>
            <a:off x="5158215" y="4355328"/>
            <a:ext cx="419450" cy="253916"/>
          </a:xfrm>
          <a:prstGeom prst="rect">
            <a:avLst/>
          </a:prstGeom>
          <a:noFill/>
        </p:spPr>
        <p:txBody>
          <a:bodyPr wrap="square" rtlCol="0">
            <a:spAutoFit/>
          </a:bodyPr>
          <a:lstStyle/>
          <a:p>
            <a:r>
              <a:rPr lang="es-CO" sz="1050" b="1" dirty="0">
                <a:solidFill>
                  <a:srgbClr val="00B050"/>
                </a:solidFill>
              </a:rPr>
              <a:t>22%</a:t>
            </a:r>
          </a:p>
        </p:txBody>
      </p:sp>
      <p:sp>
        <p:nvSpPr>
          <p:cNvPr id="40" name="CuadroTexto 39">
            <a:extLst>
              <a:ext uri="{FF2B5EF4-FFF2-40B4-BE49-F238E27FC236}">
                <a16:creationId xmlns:a16="http://schemas.microsoft.com/office/drawing/2014/main" id="{0C1CDB84-0CB0-4958-9D15-4B932F152777}"/>
              </a:ext>
            </a:extLst>
          </p:cNvPr>
          <p:cNvSpPr txBox="1"/>
          <p:nvPr/>
        </p:nvSpPr>
        <p:spPr>
          <a:xfrm>
            <a:off x="2757575" y="4677607"/>
            <a:ext cx="419450" cy="253916"/>
          </a:xfrm>
          <a:prstGeom prst="rect">
            <a:avLst/>
          </a:prstGeom>
          <a:noFill/>
        </p:spPr>
        <p:txBody>
          <a:bodyPr wrap="square" rtlCol="0">
            <a:spAutoFit/>
          </a:bodyPr>
          <a:lstStyle/>
          <a:p>
            <a:r>
              <a:rPr lang="es-CO" sz="1050" b="1" dirty="0">
                <a:solidFill>
                  <a:srgbClr val="00B050"/>
                </a:solidFill>
              </a:rPr>
              <a:t>9%</a:t>
            </a:r>
          </a:p>
        </p:txBody>
      </p:sp>
      <p:sp>
        <p:nvSpPr>
          <p:cNvPr id="41" name="CuadroTexto 40">
            <a:extLst>
              <a:ext uri="{FF2B5EF4-FFF2-40B4-BE49-F238E27FC236}">
                <a16:creationId xmlns:a16="http://schemas.microsoft.com/office/drawing/2014/main" id="{FC593D7A-C1B2-4A0A-A99C-B4F1F90993AC}"/>
              </a:ext>
            </a:extLst>
          </p:cNvPr>
          <p:cNvSpPr txBox="1"/>
          <p:nvPr/>
        </p:nvSpPr>
        <p:spPr>
          <a:xfrm>
            <a:off x="5158215" y="4673420"/>
            <a:ext cx="419450" cy="253916"/>
          </a:xfrm>
          <a:prstGeom prst="rect">
            <a:avLst/>
          </a:prstGeom>
          <a:noFill/>
        </p:spPr>
        <p:txBody>
          <a:bodyPr wrap="square" rtlCol="0">
            <a:spAutoFit/>
          </a:bodyPr>
          <a:lstStyle/>
          <a:p>
            <a:r>
              <a:rPr lang="es-CO" sz="1050" b="1" dirty="0">
                <a:solidFill>
                  <a:srgbClr val="00B050"/>
                </a:solidFill>
              </a:rPr>
              <a:t>34%</a:t>
            </a:r>
          </a:p>
        </p:txBody>
      </p:sp>
      <p:sp>
        <p:nvSpPr>
          <p:cNvPr id="42" name="CuadroTexto 41">
            <a:extLst>
              <a:ext uri="{FF2B5EF4-FFF2-40B4-BE49-F238E27FC236}">
                <a16:creationId xmlns:a16="http://schemas.microsoft.com/office/drawing/2014/main" id="{1CC7D9B1-2067-4314-9AD6-ACE50F2C751D}"/>
              </a:ext>
            </a:extLst>
          </p:cNvPr>
          <p:cNvSpPr txBox="1"/>
          <p:nvPr/>
        </p:nvSpPr>
        <p:spPr>
          <a:xfrm>
            <a:off x="2757575" y="4992224"/>
            <a:ext cx="419450" cy="253916"/>
          </a:xfrm>
          <a:prstGeom prst="rect">
            <a:avLst/>
          </a:prstGeom>
          <a:noFill/>
        </p:spPr>
        <p:txBody>
          <a:bodyPr wrap="square" rtlCol="0">
            <a:spAutoFit/>
          </a:bodyPr>
          <a:lstStyle/>
          <a:p>
            <a:r>
              <a:rPr lang="es-CO" sz="1050" b="1" dirty="0">
                <a:solidFill>
                  <a:srgbClr val="00B050"/>
                </a:solidFill>
              </a:rPr>
              <a:t>13%</a:t>
            </a:r>
          </a:p>
        </p:txBody>
      </p:sp>
      <p:sp>
        <p:nvSpPr>
          <p:cNvPr id="43" name="CuadroTexto 42">
            <a:extLst>
              <a:ext uri="{FF2B5EF4-FFF2-40B4-BE49-F238E27FC236}">
                <a16:creationId xmlns:a16="http://schemas.microsoft.com/office/drawing/2014/main" id="{BD80447F-2623-4D98-B9A6-F8B07A60DDB2}"/>
              </a:ext>
            </a:extLst>
          </p:cNvPr>
          <p:cNvSpPr txBox="1"/>
          <p:nvPr/>
        </p:nvSpPr>
        <p:spPr>
          <a:xfrm>
            <a:off x="5158215" y="4967057"/>
            <a:ext cx="419450" cy="253916"/>
          </a:xfrm>
          <a:prstGeom prst="rect">
            <a:avLst/>
          </a:prstGeom>
          <a:noFill/>
        </p:spPr>
        <p:txBody>
          <a:bodyPr wrap="square" rtlCol="0">
            <a:spAutoFit/>
          </a:bodyPr>
          <a:lstStyle/>
          <a:p>
            <a:r>
              <a:rPr lang="es-CO" sz="1050" b="1" dirty="0">
                <a:solidFill>
                  <a:srgbClr val="00B050"/>
                </a:solidFill>
              </a:rPr>
              <a:t>19%</a:t>
            </a:r>
          </a:p>
        </p:txBody>
      </p:sp>
      <p:sp>
        <p:nvSpPr>
          <p:cNvPr id="44" name="CuadroTexto 43">
            <a:extLst>
              <a:ext uri="{FF2B5EF4-FFF2-40B4-BE49-F238E27FC236}">
                <a16:creationId xmlns:a16="http://schemas.microsoft.com/office/drawing/2014/main" id="{1591CA30-273E-4860-A16A-7F5BB296C6F5}"/>
              </a:ext>
            </a:extLst>
          </p:cNvPr>
          <p:cNvSpPr txBox="1"/>
          <p:nvPr/>
        </p:nvSpPr>
        <p:spPr>
          <a:xfrm>
            <a:off x="2757575" y="5302639"/>
            <a:ext cx="419450" cy="253916"/>
          </a:xfrm>
          <a:prstGeom prst="rect">
            <a:avLst/>
          </a:prstGeom>
          <a:noFill/>
        </p:spPr>
        <p:txBody>
          <a:bodyPr wrap="square" rtlCol="0">
            <a:spAutoFit/>
          </a:bodyPr>
          <a:lstStyle/>
          <a:p>
            <a:r>
              <a:rPr lang="es-CO" sz="1050" b="1" dirty="0">
                <a:solidFill>
                  <a:srgbClr val="00B050"/>
                </a:solidFill>
              </a:rPr>
              <a:t>23%</a:t>
            </a:r>
          </a:p>
        </p:txBody>
      </p:sp>
      <p:sp>
        <p:nvSpPr>
          <p:cNvPr id="45" name="CuadroTexto 44">
            <a:extLst>
              <a:ext uri="{FF2B5EF4-FFF2-40B4-BE49-F238E27FC236}">
                <a16:creationId xmlns:a16="http://schemas.microsoft.com/office/drawing/2014/main" id="{7C543656-9C6E-4E8C-B94C-1C12836B445F}"/>
              </a:ext>
            </a:extLst>
          </p:cNvPr>
          <p:cNvSpPr txBox="1"/>
          <p:nvPr/>
        </p:nvSpPr>
        <p:spPr>
          <a:xfrm>
            <a:off x="5158215" y="5285861"/>
            <a:ext cx="419450" cy="253916"/>
          </a:xfrm>
          <a:prstGeom prst="rect">
            <a:avLst/>
          </a:prstGeom>
          <a:noFill/>
        </p:spPr>
        <p:txBody>
          <a:bodyPr wrap="square" rtlCol="0">
            <a:spAutoFit/>
          </a:bodyPr>
          <a:lstStyle/>
          <a:p>
            <a:r>
              <a:rPr lang="es-CO" sz="1050" b="1" dirty="0">
                <a:solidFill>
                  <a:srgbClr val="00B050"/>
                </a:solidFill>
              </a:rPr>
              <a:t>15%</a:t>
            </a:r>
          </a:p>
        </p:txBody>
      </p:sp>
      <p:sp>
        <p:nvSpPr>
          <p:cNvPr id="46" name="CuadroTexto 45">
            <a:extLst>
              <a:ext uri="{FF2B5EF4-FFF2-40B4-BE49-F238E27FC236}">
                <a16:creationId xmlns:a16="http://schemas.microsoft.com/office/drawing/2014/main" id="{212552D1-DB79-43B4-A88A-296845AC2053}"/>
              </a:ext>
            </a:extLst>
          </p:cNvPr>
          <p:cNvSpPr txBox="1"/>
          <p:nvPr/>
        </p:nvSpPr>
        <p:spPr>
          <a:xfrm>
            <a:off x="2757575" y="5619234"/>
            <a:ext cx="419450" cy="253916"/>
          </a:xfrm>
          <a:prstGeom prst="rect">
            <a:avLst/>
          </a:prstGeom>
          <a:noFill/>
        </p:spPr>
        <p:txBody>
          <a:bodyPr wrap="square" rtlCol="0">
            <a:spAutoFit/>
          </a:bodyPr>
          <a:lstStyle/>
          <a:p>
            <a:r>
              <a:rPr lang="es-CO" sz="1050" b="1" dirty="0">
                <a:solidFill>
                  <a:srgbClr val="00B050"/>
                </a:solidFill>
              </a:rPr>
              <a:t>56%</a:t>
            </a:r>
          </a:p>
        </p:txBody>
      </p:sp>
      <p:sp>
        <p:nvSpPr>
          <p:cNvPr id="47" name="CuadroTexto 46">
            <a:extLst>
              <a:ext uri="{FF2B5EF4-FFF2-40B4-BE49-F238E27FC236}">
                <a16:creationId xmlns:a16="http://schemas.microsoft.com/office/drawing/2014/main" id="{AE38965F-BC30-4D45-A130-9079DA080693}"/>
              </a:ext>
            </a:extLst>
          </p:cNvPr>
          <p:cNvSpPr txBox="1"/>
          <p:nvPr/>
        </p:nvSpPr>
        <p:spPr>
          <a:xfrm>
            <a:off x="5158215" y="5627623"/>
            <a:ext cx="419450" cy="253916"/>
          </a:xfrm>
          <a:prstGeom prst="rect">
            <a:avLst/>
          </a:prstGeom>
          <a:noFill/>
        </p:spPr>
        <p:txBody>
          <a:bodyPr wrap="square" rtlCol="0">
            <a:spAutoFit/>
          </a:bodyPr>
          <a:lstStyle/>
          <a:p>
            <a:r>
              <a:rPr lang="es-CO" sz="1050" b="1" dirty="0">
                <a:solidFill>
                  <a:srgbClr val="00B050"/>
                </a:solidFill>
              </a:rPr>
              <a:t>10%</a:t>
            </a:r>
          </a:p>
        </p:txBody>
      </p:sp>
      <p:sp>
        <p:nvSpPr>
          <p:cNvPr id="10" name="CuadroTexto 9">
            <a:extLst>
              <a:ext uri="{FF2B5EF4-FFF2-40B4-BE49-F238E27FC236}">
                <a16:creationId xmlns:a16="http://schemas.microsoft.com/office/drawing/2014/main" id="{17B70302-F553-485C-8DED-84F0A5039BA2}"/>
              </a:ext>
            </a:extLst>
          </p:cNvPr>
          <p:cNvSpPr txBox="1"/>
          <p:nvPr/>
        </p:nvSpPr>
        <p:spPr>
          <a:xfrm>
            <a:off x="8976663" y="1752093"/>
            <a:ext cx="419450" cy="253916"/>
          </a:xfrm>
          <a:prstGeom prst="rect">
            <a:avLst/>
          </a:prstGeom>
          <a:noFill/>
        </p:spPr>
        <p:txBody>
          <a:bodyPr wrap="square" rtlCol="0">
            <a:spAutoFit/>
          </a:bodyPr>
          <a:lstStyle/>
          <a:p>
            <a:r>
              <a:rPr lang="es-CO" sz="1050" b="1" dirty="0">
                <a:solidFill>
                  <a:srgbClr val="00B050"/>
                </a:solidFill>
              </a:rPr>
              <a:t>26%</a:t>
            </a:r>
          </a:p>
        </p:txBody>
      </p:sp>
      <p:sp>
        <p:nvSpPr>
          <p:cNvPr id="21" name="CuadroTexto 20">
            <a:extLst>
              <a:ext uri="{FF2B5EF4-FFF2-40B4-BE49-F238E27FC236}">
                <a16:creationId xmlns:a16="http://schemas.microsoft.com/office/drawing/2014/main" id="{F715A3CD-09A4-4EE9-AB76-AF244EB48343}"/>
              </a:ext>
            </a:extLst>
          </p:cNvPr>
          <p:cNvSpPr txBox="1"/>
          <p:nvPr/>
        </p:nvSpPr>
        <p:spPr>
          <a:xfrm>
            <a:off x="8976663" y="2088641"/>
            <a:ext cx="419450" cy="253916"/>
          </a:xfrm>
          <a:prstGeom prst="rect">
            <a:avLst/>
          </a:prstGeom>
          <a:noFill/>
        </p:spPr>
        <p:txBody>
          <a:bodyPr wrap="square" rtlCol="0">
            <a:spAutoFit/>
          </a:bodyPr>
          <a:lstStyle/>
          <a:p>
            <a:r>
              <a:rPr lang="es-CO" sz="1050" b="1" dirty="0">
                <a:solidFill>
                  <a:srgbClr val="00B050"/>
                </a:solidFill>
              </a:rPr>
              <a:t>74%</a:t>
            </a:r>
          </a:p>
        </p:txBody>
      </p:sp>
      <p:sp>
        <p:nvSpPr>
          <p:cNvPr id="22" name="CuadroTexto 21">
            <a:extLst>
              <a:ext uri="{FF2B5EF4-FFF2-40B4-BE49-F238E27FC236}">
                <a16:creationId xmlns:a16="http://schemas.microsoft.com/office/drawing/2014/main" id="{985B60CC-B28D-40BD-8026-6338BF7CDA23}"/>
              </a:ext>
            </a:extLst>
          </p:cNvPr>
          <p:cNvSpPr txBox="1"/>
          <p:nvPr/>
        </p:nvSpPr>
        <p:spPr>
          <a:xfrm>
            <a:off x="8976662" y="2425189"/>
            <a:ext cx="502897" cy="253916"/>
          </a:xfrm>
          <a:prstGeom prst="rect">
            <a:avLst/>
          </a:prstGeom>
          <a:noFill/>
        </p:spPr>
        <p:txBody>
          <a:bodyPr wrap="square" rtlCol="0">
            <a:spAutoFit/>
          </a:bodyPr>
          <a:lstStyle/>
          <a:p>
            <a:r>
              <a:rPr lang="es-CO" sz="1050" b="1" dirty="0">
                <a:solidFill>
                  <a:srgbClr val="00B050"/>
                </a:solidFill>
              </a:rPr>
              <a:t>0.3%</a:t>
            </a:r>
          </a:p>
        </p:txBody>
      </p:sp>
      <p:sp>
        <p:nvSpPr>
          <p:cNvPr id="23" name="CuadroTexto 22">
            <a:extLst>
              <a:ext uri="{FF2B5EF4-FFF2-40B4-BE49-F238E27FC236}">
                <a16:creationId xmlns:a16="http://schemas.microsoft.com/office/drawing/2014/main" id="{B4071442-3A72-4EF4-995C-F02FB700586C}"/>
              </a:ext>
            </a:extLst>
          </p:cNvPr>
          <p:cNvSpPr txBox="1"/>
          <p:nvPr/>
        </p:nvSpPr>
        <p:spPr>
          <a:xfrm>
            <a:off x="11300953" y="1739183"/>
            <a:ext cx="419450" cy="253916"/>
          </a:xfrm>
          <a:prstGeom prst="rect">
            <a:avLst/>
          </a:prstGeom>
          <a:noFill/>
        </p:spPr>
        <p:txBody>
          <a:bodyPr wrap="square" rtlCol="0">
            <a:spAutoFit/>
          </a:bodyPr>
          <a:lstStyle/>
          <a:p>
            <a:r>
              <a:rPr lang="es-CO" sz="1050" b="1" dirty="0">
                <a:solidFill>
                  <a:srgbClr val="00B050"/>
                </a:solidFill>
              </a:rPr>
              <a:t>34%</a:t>
            </a:r>
          </a:p>
        </p:txBody>
      </p:sp>
      <p:sp>
        <p:nvSpPr>
          <p:cNvPr id="24" name="CuadroTexto 23">
            <a:extLst>
              <a:ext uri="{FF2B5EF4-FFF2-40B4-BE49-F238E27FC236}">
                <a16:creationId xmlns:a16="http://schemas.microsoft.com/office/drawing/2014/main" id="{028B5ED2-8CF0-46D9-88D0-74E37B98B094}"/>
              </a:ext>
            </a:extLst>
          </p:cNvPr>
          <p:cNvSpPr txBox="1"/>
          <p:nvPr/>
        </p:nvSpPr>
        <p:spPr>
          <a:xfrm>
            <a:off x="11300953" y="2075731"/>
            <a:ext cx="419450" cy="253916"/>
          </a:xfrm>
          <a:prstGeom prst="rect">
            <a:avLst/>
          </a:prstGeom>
          <a:noFill/>
        </p:spPr>
        <p:txBody>
          <a:bodyPr wrap="square" rtlCol="0">
            <a:spAutoFit/>
          </a:bodyPr>
          <a:lstStyle/>
          <a:p>
            <a:r>
              <a:rPr lang="es-CO" sz="1050" b="1" dirty="0">
                <a:solidFill>
                  <a:srgbClr val="00B050"/>
                </a:solidFill>
              </a:rPr>
              <a:t>57%</a:t>
            </a:r>
          </a:p>
        </p:txBody>
      </p:sp>
      <p:sp>
        <p:nvSpPr>
          <p:cNvPr id="26" name="CuadroTexto 25">
            <a:extLst>
              <a:ext uri="{FF2B5EF4-FFF2-40B4-BE49-F238E27FC236}">
                <a16:creationId xmlns:a16="http://schemas.microsoft.com/office/drawing/2014/main" id="{B94FF2DA-0761-4802-BB2C-2BC194D8463A}"/>
              </a:ext>
            </a:extLst>
          </p:cNvPr>
          <p:cNvSpPr txBox="1"/>
          <p:nvPr/>
        </p:nvSpPr>
        <p:spPr>
          <a:xfrm>
            <a:off x="11300953" y="2412279"/>
            <a:ext cx="419450" cy="253916"/>
          </a:xfrm>
          <a:prstGeom prst="rect">
            <a:avLst/>
          </a:prstGeom>
          <a:noFill/>
        </p:spPr>
        <p:txBody>
          <a:bodyPr wrap="square" rtlCol="0">
            <a:spAutoFit/>
          </a:bodyPr>
          <a:lstStyle/>
          <a:p>
            <a:r>
              <a:rPr lang="es-CO" sz="1050" b="1" dirty="0">
                <a:solidFill>
                  <a:srgbClr val="00B050"/>
                </a:solidFill>
              </a:rPr>
              <a:t>9%</a:t>
            </a:r>
          </a:p>
        </p:txBody>
      </p:sp>
      <p:pic>
        <p:nvPicPr>
          <p:cNvPr id="8" name="Imagen 7">
            <a:extLst>
              <a:ext uri="{FF2B5EF4-FFF2-40B4-BE49-F238E27FC236}">
                <a16:creationId xmlns:a16="http://schemas.microsoft.com/office/drawing/2014/main" id="{C0B2E508-898C-4F5A-BB94-552FF7E84DA3}"/>
              </a:ext>
            </a:extLst>
          </p:cNvPr>
          <p:cNvPicPr>
            <a:picLocks noChangeAspect="1"/>
          </p:cNvPicPr>
          <p:nvPr/>
        </p:nvPicPr>
        <p:blipFill>
          <a:blip r:embed="rId6"/>
          <a:stretch>
            <a:fillRect/>
          </a:stretch>
        </p:blipFill>
        <p:spPr>
          <a:xfrm>
            <a:off x="992031" y="1178524"/>
            <a:ext cx="4145987" cy="2294452"/>
          </a:xfrm>
          <a:prstGeom prst="rect">
            <a:avLst/>
          </a:prstGeom>
        </p:spPr>
      </p:pic>
      <p:pic>
        <p:nvPicPr>
          <p:cNvPr id="18" name="Imagen 17">
            <a:extLst>
              <a:ext uri="{FF2B5EF4-FFF2-40B4-BE49-F238E27FC236}">
                <a16:creationId xmlns:a16="http://schemas.microsoft.com/office/drawing/2014/main" id="{01DE66F9-BB89-4A71-B525-9A49B67B87EC}"/>
              </a:ext>
            </a:extLst>
          </p:cNvPr>
          <p:cNvPicPr>
            <a:picLocks noChangeAspect="1"/>
          </p:cNvPicPr>
          <p:nvPr/>
        </p:nvPicPr>
        <p:blipFill>
          <a:blip r:embed="rId7"/>
          <a:stretch>
            <a:fillRect/>
          </a:stretch>
        </p:blipFill>
        <p:spPr>
          <a:xfrm>
            <a:off x="6903925" y="3716564"/>
            <a:ext cx="4872198" cy="2614517"/>
          </a:xfrm>
          <a:prstGeom prst="rect">
            <a:avLst/>
          </a:prstGeom>
        </p:spPr>
      </p:pic>
      <p:sp>
        <p:nvSpPr>
          <p:cNvPr id="36" name="CuadroTexto 35">
            <a:extLst>
              <a:ext uri="{FF2B5EF4-FFF2-40B4-BE49-F238E27FC236}">
                <a16:creationId xmlns:a16="http://schemas.microsoft.com/office/drawing/2014/main" id="{0F3F635D-86BF-43D9-BF8E-EC54B563AB14}"/>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spTree>
    <p:extLst>
      <p:ext uri="{BB962C8B-B14F-4D97-AF65-F5344CB8AC3E}">
        <p14:creationId xmlns:p14="http://schemas.microsoft.com/office/powerpoint/2010/main" val="2007499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7D825DAA-985C-4BC9-A772-E3B79DFD6EBC}"/>
              </a:ext>
            </a:extLst>
          </p:cNvPr>
          <p:cNvSpPr txBox="1"/>
          <p:nvPr/>
        </p:nvSpPr>
        <p:spPr>
          <a:xfrm>
            <a:off x="2513816" y="319451"/>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rgbClr val="002060"/>
                </a:solidFill>
                <a:latin typeface="+mn-lt"/>
              </a:rPr>
              <a:t>Top 10 Inmuebles disponibles</a:t>
            </a:r>
          </a:p>
        </p:txBody>
      </p:sp>
      <p:sp>
        <p:nvSpPr>
          <p:cNvPr id="28" name="CuadroTexto 27">
            <a:extLst>
              <a:ext uri="{FF2B5EF4-FFF2-40B4-BE49-F238E27FC236}">
                <a16:creationId xmlns:a16="http://schemas.microsoft.com/office/drawing/2014/main" id="{E6EECC03-2560-4906-A61A-B011DBF596E2}"/>
              </a:ext>
            </a:extLst>
          </p:cNvPr>
          <p:cNvSpPr txBox="1"/>
          <p:nvPr/>
        </p:nvSpPr>
        <p:spPr>
          <a:xfrm>
            <a:off x="8730028" y="6534275"/>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3" name="Imagen 2">
            <a:extLst>
              <a:ext uri="{FF2B5EF4-FFF2-40B4-BE49-F238E27FC236}">
                <a16:creationId xmlns:a16="http://schemas.microsoft.com/office/drawing/2014/main" id="{DC92E849-6EFF-4390-BA0A-1679EBF64E92}"/>
              </a:ext>
            </a:extLst>
          </p:cNvPr>
          <p:cNvPicPr>
            <a:picLocks noChangeAspect="1"/>
          </p:cNvPicPr>
          <p:nvPr/>
        </p:nvPicPr>
        <p:blipFill>
          <a:blip r:embed="rId4"/>
          <a:stretch>
            <a:fillRect/>
          </a:stretch>
        </p:blipFill>
        <p:spPr>
          <a:xfrm>
            <a:off x="1340660" y="1008477"/>
            <a:ext cx="9274331" cy="5438875"/>
          </a:xfrm>
          <a:prstGeom prst="rect">
            <a:avLst/>
          </a:prstGeom>
        </p:spPr>
      </p:pic>
      <p:sp>
        <p:nvSpPr>
          <p:cNvPr id="12" name="CuadroTexto 11">
            <a:extLst>
              <a:ext uri="{FF2B5EF4-FFF2-40B4-BE49-F238E27FC236}">
                <a16:creationId xmlns:a16="http://schemas.microsoft.com/office/drawing/2014/main" id="{2FBFF529-8CBB-4A2C-ADF5-431A3B7E769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spTree>
    <p:extLst>
      <p:ext uri="{BB962C8B-B14F-4D97-AF65-F5344CB8AC3E}">
        <p14:creationId xmlns:p14="http://schemas.microsoft.com/office/powerpoint/2010/main" val="1143822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2258912C-D2FF-43CD-BE82-5656F79FD29A}"/>
              </a:ext>
            </a:extLst>
          </p:cNvPr>
          <p:cNvPicPr>
            <a:picLocks noChangeAspect="1"/>
          </p:cNvPicPr>
          <p:nvPr/>
        </p:nvPicPr>
        <p:blipFill>
          <a:blip r:embed="rId2"/>
          <a:stretch>
            <a:fillRect/>
          </a:stretch>
        </p:blipFill>
        <p:spPr>
          <a:xfrm>
            <a:off x="5832046" y="3544181"/>
            <a:ext cx="5326011" cy="2915801"/>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7D825DAA-985C-4BC9-A772-E3B79DFD6EBC}"/>
              </a:ext>
            </a:extLst>
          </p:cNvPr>
          <p:cNvSpPr txBox="1"/>
          <p:nvPr/>
        </p:nvSpPr>
        <p:spPr>
          <a:xfrm>
            <a:off x="2485170" y="214976"/>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50000"/>
                  </a:schemeClr>
                </a:solidFill>
              </a:rPr>
              <a:t>Análisis inmuebles vendidos a marzo de 2019</a:t>
            </a:r>
          </a:p>
        </p:txBody>
      </p:sp>
      <p:cxnSp>
        <p:nvCxnSpPr>
          <p:cNvPr id="19" name="Conector recto 18">
            <a:extLst>
              <a:ext uri="{FF2B5EF4-FFF2-40B4-BE49-F238E27FC236}">
                <a16:creationId xmlns:a16="http://schemas.microsoft.com/office/drawing/2014/main" id="{06E23E6D-C9B8-4B93-8F31-8887408B0FF4}"/>
              </a:ext>
            </a:extLst>
          </p:cNvPr>
          <p:cNvCxnSpPr/>
          <p:nvPr/>
        </p:nvCxnSpPr>
        <p:spPr>
          <a:xfrm>
            <a:off x="5248712" y="3801134"/>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5" name="Conector recto 24">
            <a:extLst>
              <a:ext uri="{FF2B5EF4-FFF2-40B4-BE49-F238E27FC236}">
                <a16:creationId xmlns:a16="http://schemas.microsoft.com/office/drawing/2014/main" id="{D4D3D309-3D4E-4E01-B15F-325C53312FF2}"/>
              </a:ext>
            </a:extLst>
          </p:cNvPr>
          <p:cNvCxnSpPr/>
          <p:nvPr/>
        </p:nvCxnSpPr>
        <p:spPr>
          <a:xfrm>
            <a:off x="5248712" y="1017357"/>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8" name="CuadroTexto 27">
            <a:extLst>
              <a:ext uri="{FF2B5EF4-FFF2-40B4-BE49-F238E27FC236}">
                <a16:creationId xmlns:a16="http://schemas.microsoft.com/office/drawing/2014/main" id="{E6EECC03-2560-4906-A61A-B011DBF596E2}"/>
              </a:ext>
            </a:extLst>
          </p:cNvPr>
          <p:cNvSpPr txBox="1"/>
          <p:nvPr/>
        </p:nvSpPr>
        <p:spPr>
          <a:xfrm>
            <a:off x="8757776" y="6561694"/>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sp>
        <p:nvSpPr>
          <p:cNvPr id="31" name="CuadroTexto 30">
            <a:extLst>
              <a:ext uri="{FF2B5EF4-FFF2-40B4-BE49-F238E27FC236}">
                <a16:creationId xmlns:a16="http://schemas.microsoft.com/office/drawing/2014/main" id="{27AA210D-649C-432A-BAD5-D3FE65C021B1}"/>
              </a:ext>
            </a:extLst>
          </p:cNvPr>
          <p:cNvSpPr txBox="1"/>
          <p:nvPr/>
        </p:nvSpPr>
        <p:spPr>
          <a:xfrm>
            <a:off x="5612940" y="3486450"/>
            <a:ext cx="6096000"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Evolución de ventas por rangos de valor.</a:t>
            </a:r>
          </a:p>
        </p:txBody>
      </p:sp>
      <p:sp>
        <p:nvSpPr>
          <p:cNvPr id="32" name="CuadroTexto 31">
            <a:extLst>
              <a:ext uri="{FF2B5EF4-FFF2-40B4-BE49-F238E27FC236}">
                <a16:creationId xmlns:a16="http://schemas.microsoft.com/office/drawing/2014/main" id="{D6393E48-C365-4365-97EA-46F9F6AC5D55}"/>
              </a:ext>
            </a:extLst>
          </p:cNvPr>
          <p:cNvSpPr txBox="1"/>
          <p:nvPr/>
        </p:nvSpPr>
        <p:spPr>
          <a:xfrm>
            <a:off x="-262390" y="935028"/>
            <a:ext cx="6095999"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Ventas por tipo de inmueble.</a:t>
            </a:r>
          </a:p>
        </p:txBody>
      </p:sp>
      <p:cxnSp>
        <p:nvCxnSpPr>
          <p:cNvPr id="20" name="Conector recto 19">
            <a:extLst>
              <a:ext uri="{FF2B5EF4-FFF2-40B4-BE49-F238E27FC236}">
                <a16:creationId xmlns:a16="http://schemas.microsoft.com/office/drawing/2014/main" id="{FF4FD7E4-D671-4250-A11F-D48C2EA57086}"/>
              </a:ext>
            </a:extLst>
          </p:cNvPr>
          <p:cNvCxnSpPr>
            <a:cxnSpLocks/>
          </p:cNvCxnSpPr>
          <p:nvPr/>
        </p:nvCxnSpPr>
        <p:spPr>
          <a:xfrm>
            <a:off x="5948918" y="3461530"/>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2" name="CuadroTexto 21">
            <a:extLst>
              <a:ext uri="{FF2B5EF4-FFF2-40B4-BE49-F238E27FC236}">
                <a16:creationId xmlns:a16="http://schemas.microsoft.com/office/drawing/2014/main" id="{4E7EDFF4-F292-4355-95F1-30D33E45CF7C}"/>
              </a:ext>
            </a:extLst>
          </p:cNvPr>
          <p:cNvSpPr txBox="1"/>
          <p:nvPr/>
        </p:nvSpPr>
        <p:spPr>
          <a:xfrm>
            <a:off x="10830676" y="1033166"/>
            <a:ext cx="843632" cy="200055"/>
          </a:xfrm>
          <a:prstGeom prst="rect">
            <a:avLst/>
          </a:prstGeom>
          <a:noFill/>
        </p:spPr>
        <p:txBody>
          <a:bodyPr wrap="square" rtlCol="0">
            <a:spAutoFit/>
          </a:bodyPr>
          <a:lstStyle/>
          <a:p>
            <a:pPr algn="r"/>
            <a:r>
              <a:rPr lang="es-CO" sz="700" i="1" dirty="0">
                <a:solidFill>
                  <a:schemeClr val="bg1">
                    <a:lumMod val="50000"/>
                  </a:schemeClr>
                </a:solidFill>
                <a:latin typeface="Arial Narrow" panose="020B0606020202030204" pitchFamily="34" charset="0"/>
              </a:rPr>
              <a:t>Cifras en Millones $</a:t>
            </a:r>
          </a:p>
        </p:txBody>
      </p:sp>
      <p:sp>
        <p:nvSpPr>
          <p:cNvPr id="21" name="CuadroTexto 20">
            <a:extLst>
              <a:ext uri="{FF2B5EF4-FFF2-40B4-BE49-F238E27FC236}">
                <a16:creationId xmlns:a16="http://schemas.microsoft.com/office/drawing/2014/main" id="{346993E1-69DA-4E7D-A372-B73742332FE1}"/>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pic>
        <p:nvPicPr>
          <p:cNvPr id="6" name="Imagen 5">
            <a:extLst>
              <a:ext uri="{FF2B5EF4-FFF2-40B4-BE49-F238E27FC236}">
                <a16:creationId xmlns:a16="http://schemas.microsoft.com/office/drawing/2014/main" id="{1CB5A406-9C80-4168-97D1-A0D11300021F}"/>
              </a:ext>
            </a:extLst>
          </p:cNvPr>
          <p:cNvPicPr>
            <a:picLocks noChangeAspect="1"/>
          </p:cNvPicPr>
          <p:nvPr/>
        </p:nvPicPr>
        <p:blipFill>
          <a:blip r:embed="rId5"/>
          <a:stretch>
            <a:fillRect/>
          </a:stretch>
        </p:blipFill>
        <p:spPr>
          <a:xfrm>
            <a:off x="1033943" y="1556449"/>
            <a:ext cx="3214193" cy="4217519"/>
          </a:xfrm>
          <a:prstGeom prst="rect">
            <a:avLst/>
          </a:prstGeom>
        </p:spPr>
      </p:pic>
      <p:sp>
        <p:nvSpPr>
          <p:cNvPr id="33" name="CuadroTexto 32">
            <a:extLst>
              <a:ext uri="{FF2B5EF4-FFF2-40B4-BE49-F238E27FC236}">
                <a16:creationId xmlns:a16="http://schemas.microsoft.com/office/drawing/2014/main" id="{427B2EED-A47A-419F-9524-7BAB1ED3C2C8}"/>
              </a:ext>
            </a:extLst>
          </p:cNvPr>
          <p:cNvSpPr txBox="1"/>
          <p:nvPr/>
        </p:nvSpPr>
        <p:spPr>
          <a:xfrm>
            <a:off x="7468528" y="937317"/>
            <a:ext cx="2781977"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Participación ventas por tipo de inmueble.</a:t>
            </a:r>
          </a:p>
        </p:txBody>
      </p:sp>
      <p:pic>
        <p:nvPicPr>
          <p:cNvPr id="3" name="Imagen 2">
            <a:extLst>
              <a:ext uri="{FF2B5EF4-FFF2-40B4-BE49-F238E27FC236}">
                <a16:creationId xmlns:a16="http://schemas.microsoft.com/office/drawing/2014/main" id="{2C7819B4-60ED-471B-9174-3A050014EEDF}"/>
              </a:ext>
            </a:extLst>
          </p:cNvPr>
          <p:cNvPicPr>
            <a:picLocks noChangeAspect="1"/>
          </p:cNvPicPr>
          <p:nvPr/>
        </p:nvPicPr>
        <p:blipFill>
          <a:blip r:embed="rId6"/>
          <a:stretch>
            <a:fillRect/>
          </a:stretch>
        </p:blipFill>
        <p:spPr>
          <a:xfrm>
            <a:off x="7125766" y="1265899"/>
            <a:ext cx="3467503" cy="2115113"/>
          </a:xfrm>
          <a:prstGeom prst="rect">
            <a:avLst/>
          </a:prstGeom>
        </p:spPr>
      </p:pic>
    </p:spTree>
    <p:extLst>
      <p:ext uri="{BB962C8B-B14F-4D97-AF65-F5344CB8AC3E}">
        <p14:creationId xmlns:p14="http://schemas.microsoft.com/office/powerpoint/2010/main" val="413575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7D825DAA-985C-4BC9-A772-E3B79DFD6EBC}"/>
              </a:ext>
            </a:extLst>
          </p:cNvPr>
          <p:cNvSpPr txBox="1"/>
          <p:nvPr/>
        </p:nvSpPr>
        <p:spPr>
          <a:xfrm>
            <a:off x="2371745" y="206246"/>
            <a:ext cx="5479117" cy="707886"/>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000" dirty="0">
                <a:solidFill>
                  <a:schemeClr val="bg1">
                    <a:lumMod val="50000"/>
                  </a:schemeClr>
                </a:solidFill>
              </a:rPr>
              <a:t>Evolución proceso Comercialización durante el 2019</a:t>
            </a:r>
          </a:p>
          <a:p>
            <a:endParaRPr lang="es-CO" sz="2000" dirty="0">
              <a:solidFill>
                <a:schemeClr val="bg1">
                  <a:lumMod val="50000"/>
                </a:schemeClr>
              </a:solidFill>
            </a:endParaRPr>
          </a:p>
        </p:txBody>
      </p:sp>
      <p:cxnSp>
        <p:nvCxnSpPr>
          <p:cNvPr id="19" name="Conector recto 18">
            <a:extLst>
              <a:ext uri="{FF2B5EF4-FFF2-40B4-BE49-F238E27FC236}">
                <a16:creationId xmlns:a16="http://schemas.microsoft.com/office/drawing/2014/main" id="{06E23E6D-C9B8-4B93-8F31-8887408B0FF4}"/>
              </a:ext>
            </a:extLst>
          </p:cNvPr>
          <p:cNvCxnSpPr/>
          <p:nvPr/>
        </p:nvCxnSpPr>
        <p:spPr>
          <a:xfrm>
            <a:off x="6096000" y="3994081"/>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1" name="CuadroTexto 20">
            <a:extLst>
              <a:ext uri="{FF2B5EF4-FFF2-40B4-BE49-F238E27FC236}">
                <a16:creationId xmlns:a16="http://schemas.microsoft.com/office/drawing/2014/main" id="{9118B929-B64E-48A5-A9DB-A38CCB53F18F}"/>
              </a:ext>
            </a:extLst>
          </p:cNvPr>
          <p:cNvSpPr txBox="1"/>
          <p:nvPr/>
        </p:nvSpPr>
        <p:spPr>
          <a:xfrm>
            <a:off x="676251" y="3597533"/>
            <a:ext cx="4583377"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Valor ventas por mes año 2019</a:t>
            </a:r>
          </a:p>
        </p:txBody>
      </p:sp>
      <p:sp>
        <p:nvSpPr>
          <p:cNvPr id="22" name="CuadroTexto 21">
            <a:extLst>
              <a:ext uri="{FF2B5EF4-FFF2-40B4-BE49-F238E27FC236}">
                <a16:creationId xmlns:a16="http://schemas.microsoft.com/office/drawing/2014/main" id="{DC09FC08-9993-4E5A-B241-7B57612B8BDE}"/>
              </a:ext>
            </a:extLst>
          </p:cNvPr>
          <p:cNvSpPr txBox="1"/>
          <p:nvPr/>
        </p:nvSpPr>
        <p:spPr>
          <a:xfrm>
            <a:off x="6819997" y="3875323"/>
            <a:ext cx="4695747"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Cantidad unidades comerciales vendidas por mes año 2019.</a:t>
            </a:r>
          </a:p>
        </p:txBody>
      </p:sp>
      <p:sp>
        <p:nvSpPr>
          <p:cNvPr id="23" name="CuadroTexto 22">
            <a:extLst>
              <a:ext uri="{FF2B5EF4-FFF2-40B4-BE49-F238E27FC236}">
                <a16:creationId xmlns:a16="http://schemas.microsoft.com/office/drawing/2014/main" id="{1C25BC2E-3063-41B8-B65B-0613E2C39D43}"/>
              </a:ext>
            </a:extLst>
          </p:cNvPr>
          <p:cNvSpPr txBox="1"/>
          <p:nvPr/>
        </p:nvSpPr>
        <p:spPr>
          <a:xfrm>
            <a:off x="6463081" y="6327021"/>
            <a:ext cx="4063566"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900" dirty="0">
                <a:solidFill>
                  <a:srgbClr val="00B050"/>
                </a:solidFill>
              </a:rPr>
              <a:t>Promedio</a:t>
            </a:r>
            <a:r>
              <a:rPr lang="es-CO" sz="800" b="0" dirty="0">
                <a:solidFill>
                  <a:srgbClr val="00B050"/>
                </a:solidFill>
              </a:rPr>
              <a:t>: 24 unidades vendidas por mes.</a:t>
            </a:r>
            <a:endParaRPr lang="es-CO" sz="900" b="0" dirty="0">
              <a:solidFill>
                <a:srgbClr val="00B050"/>
              </a:solidFill>
            </a:endParaRPr>
          </a:p>
        </p:txBody>
      </p:sp>
      <p:cxnSp>
        <p:nvCxnSpPr>
          <p:cNvPr id="25" name="Conector recto 24">
            <a:extLst>
              <a:ext uri="{FF2B5EF4-FFF2-40B4-BE49-F238E27FC236}">
                <a16:creationId xmlns:a16="http://schemas.microsoft.com/office/drawing/2014/main" id="{D4D3D309-3D4E-4E01-B15F-325C53312FF2}"/>
              </a:ext>
            </a:extLst>
          </p:cNvPr>
          <p:cNvCxnSpPr/>
          <p:nvPr/>
        </p:nvCxnSpPr>
        <p:spPr>
          <a:xfrm>
            <a:off x="6096000" y="1098672"/>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7" name="CuadroTexto 26">
            <a:extLst>
              <a:ext uri="{FF2B5EF4-FFF2-40B4-BE49-F238E27FC236}">
                <a16:creationId xmlns:a16="http://schemas.microsoft.com/office/drawing/2014/main" id="{78CC1F1B-2D8D-49E1-86FC-B54BD6A87BF1}"/>
              </a:ext>
            </a:extLst>
          </p:cNvPr>
          <p:cNvSpPr txBox="1"/>
          <p:nvPr/>
        </p:nvSpPr>
        <p:spPr>
          <a:xfrm>
            <a:off x="7382315" y="954798"/>
            <a:ext cx="3720336"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Ventas por estado legal</a:t>
            </a:r>
          </a:p>
        </p:txBody>
      </p:sp>
      <p:sp>
        <p:nvSpPr>
          <p:cNvPr id="28" name="CuadroTexto 27">
            <a:extLst>
              <a:ext uri="{FF2B5EF4-FFF2-40B4-BE49-F238E27FC236}">
                <a16:creationId xmlns:a16="http://schemas.microsoft.com/office/drawing/2014/main" id="{774B218A-06E1-4745-B3AD-AF855685ACAC}"/>
              </a:ext>
            </a:extLst>
          </p:cNvPr>
          <p:cNvSpPr txBox="1"/>
          <p:nvPr/>
        </p:nvSpPr>
        <p:spPr>
          <a:xfrm>
            <a:off x="5109385" y="1319058"/>
            <a:ext cx="843632" cy="200055"/>
          </a:xfrm>
          <a:prstGeom prst="rect">
            <a:avLst/>
          </a:prstGeom>
          <a:noFill/>
        </p:spPr>
        <p:txBody>
          <a:bodyPr wrap="square" rtlCol="0">
            <a:spAutoFit/>
          </a:bodyPr>
          <a:lstStyle/>
          <a:p>
            <a:pPr algn="r"/>
            <a:r>
              <a:rPr lang="es-CO" sz="700" i="1" dirty="0">
                <a:solidFill>
                  <a:schemeClr val="bg1">
                    <a:lumMod val="50000"/>
                  </a:schemeClr>
                </a:solidFill>
                <a:latin typeface="Arial Narrow" panose="020B0606020202030204" pitchFamily="34" charset="0"/>
              </a:rPr>
              <a:t>Cifras en Millones $</a:t>
            </a:r>
          </a:p>
        </p:txBody>
      </p:sp>
      <p:sp>
        <p:nvSpPr>
          <p:cNvPr id="29" name="CuadroTexto 28">
            <a:extLst>
              <a:ext uri="{FF2B5EF4-FFF2-40B4-BE49-F238E27FC236}">
                <a16:creationId xmlns:a16="http://schemas.microsoft.com/office/drawing/2014/main" id="{EBB154D6-1934-4507-9DE7-C1E74F793DC9}"/>
              </a:ext>
            </a:extLst>
          </p:cNvPr>
          <p:cNvSpPr txBox="1"/>
          <p:nvPr/>
        </p:nvSpPr>
        <p:spPr>
          <a:xfrm>
            <a:off x="11286409" y="1319058"/>
            <a:ext cx="843632" cy="200055"/>
          </a:xfrm>
          <a:prstGeom prst="rect">
            <a:avLst/>
          </a:prstGeom>
          <a:noFill/>
        </p:spPr>
        <p:txBody>
          <a:bodyPr wrap="square" rtlCol="0">
            <a:spAutoFit/>
          </a:bodyPr>
          <a:lstStyle/>
          <a:p>
            <a:pPr algn="r"/>
            <a:r>
              <a:rPr lang="es-CO" sz="700" i="1" dirty="0">
                <a:solidFill>
                  <a:schemeClr val="bg1">
                    <a:lumMod val="50000"/>
                  </a:schemeClr>
                </a:solidFill>
                <a:latin typeface="Arial Narrow" panose="020B0606020202030204" pitchFamily="34" charset="0"/>
              </a:rPr>
              <a:t>Cifras en Millones $</a:t>
            </a:r>
          </a:p>
        </p:txBody>
      </p:sp>
      <p:sp>
        <p:nvSpPr>
          <p:cNvPr id="30" name="CuadroTexto 29">
            <a:extLst>
              <a:ext uri="{FF2B5EF4-FFF2-40B4-BE49-F238E27FC236}">
                <a16:creationId xmlns:a16="http://schemas.microsoft.com/office/drawing/2014/main" id="{EABD02E6-167B-41E8-9ED2-3377ABA072A8}"/>
              </a:ext>
            </a:extLst>
          </p:cNvPr>
          <p:cNvSpPr txBox="1"/>
          <p:nvPr/>
        </p:nvSpPr>
        <p:spPr>
          <a:xfrm>
            <a:off x="5111304" y="4028955"/>
            <a:ext cx="843632" cy="200055"/>
          </a:xfrm>
          <a:prstGeom prst="rect">
            <a:avLst/>
          </a:prstGeom>
          <a:noFill/>
        </p:spPr>
        <p:txBody>
          <a:bodyPr wrap="square" rtlCol="0">
            <a:spAutoFit/>
          </a:bodyPr>
          <a:lstStyle/>
          <a:p>
            <a:pPr algn="r"/>
            <a:r>
              <a:rPr lang="es-CO" sz="700" i="1" dirty="0">
                <a:solidFill>
                  <a:schemeClr val="bg1">
                    <a:lumMod val="50000"/>
                  </a:schemeClr>
                </a:solidFill>
                <a:latin typeface="Arial Narrow" panose="020B0606020202030204" pitchFamily="34" charset="0"/>
              </a:rPr>
              <a:t>Cifras en Millones $</a:t>
            </a:r>
          </a:p>
        </p:txBody>
      </p:sp>
      <p:sp>
        <p:nvSpPr>
          <p:cNvPr id="31" name="CuadroTexto 30">
            <a:extLst>
              <a:ext uri="{FF2B5EF4-FFF2-40B4-BE49-F238E27FC236}">
                <a16:creationId xmlns:a16="http://schemas.microsoft.com/office/drawing/2014/main" id="{573E06FE-4860-4E86-BDCF-A6EC732A2D65}"/>
              </a:ext>
            </a:extLst>
          </p:cNvPr>
          <p:cNvSpPr txBox="1"/>
          <p:nvPr/>
        </p:nvSpPr>
        <p:spPr>
          <a:xfrm>
            <a:off x="1009009" y="906626"/>
            <a:ext cx="3917882"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Tablero de gestión de ventas 2019</a:t>
            </a:r>
          </a:p>
        </p:txBody>
      </p:sp>
      <p:sp>
        <p:nvSpPr>
          <p:cNvPr id="32" name="CuadroTexto 31">
            <a:extLst>
              <a:ext uri="{FF2B5EF4-FFF2-40B4-BE49-F238E27FC236}">
                <a16:creationId xmlns:a16="http://schemas.microsoft.com/office/drawing/2014/main" id="{8C7851F7-6170-4FBE-BA3C-1740698B33EC}"/>
              </a:ext>
            </a:extLst>
          </p:cNvPr>
          <p:cNvSpPr txBox="1"/>
          <p:nvPr/>
        </p:nvSpPr>
        <p:spPr>
          <a:xfrm>
            <a:off x="8744524" y="6544852"/>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cxnSp>
        <p:nvCxnSpPr>
          <p:cNvPr id="26" name="Conector recto 25">
            <a:extLst>
              <a:ext uri="{FF2B5EF4-FFF2-40B4-BE49-F238E27FC236}">
                <a16:creationId xmlns:a16="http://schemas.microsoft.com/office/drawing/2014/main" id="{9A9DED38-20DD-4DA0-BEDC-BCC938D21D23}"/>
              </a:ext>
            </a:extLst>
          </p:cNvPr>
          <p:cNvCxnSpPr>
            <a:cxnSpLocks/>
          </p:cNvCxnSpPr>
          <p:nvPr/>
        </p:nvCxnSpPr>
        <p:spPr>
          <a:xfrm>
            <a:off x="512055" y="3429000"/>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33" name="Conector recto 32">
            <a:extLst>
              <a:ext uri="{FF2B5EF4-FFF2-40B4-BE49-F238E27FC236}">
                <a16:creationId xmlns:a16="http://schemas.microsoft.com/office/drawing/2014/main" id="{7927F9E1-D265-4F76-A880-FC642BF086F3}"/>
              </a:ext>
            </a:extLst>
          </p:cNvPr>
          <p:cNvCxnSpPr>
            <a:cxnSpLocks/>
          </p:cNvCxnSpPr>
          <p:nvPr/>
        </p:nvCxnSpPr>
        <p:spPr>
          <a:xfrm>
            <a:off x="6432277" y="3778768"/>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4" name="CuadroTexto 23">
            <a:extLst>
              <a:ext uri="{FF2B5EF4-FFF2-40B4-BE49-F238E27FC236}">
                <a16:creationId xmlns:a16="http://schemas.microsoft.com/office/drawing/2014/main" id="{6DB37171-5B88-457C-B8CF-AD861F5696FB}"/>
              </a:ext>
            </a:extLst>
          </p:cNvPr>
          <p:cNvSpPr txBox="1"/>
          <p:nvPr/>
        </p:nvSpPr>
        <p:spPr>
          <a:xfrm>
            <a:off x="39147" y="659148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pic>
        <p:nvPicPr>
          <p:cNvPr id="3" name="Imagen 2">
            <a:extLst>
              <a:ext uri="{FF2B5EF4-FFF2-40B4-BE49-F238E27FC236}">
                <a16:creationId xmlns:a16="http://schemas.microsoft.com/office/drawing/2014/main" id="{11E4AD8F-0D28-458C-AAA5-F096AAB70016}"/>
              </a:ext>
            </a:extLst>
          </p:cNvPr>
          <p:cNvPicPr>
            <a:picLocks noChangeAspect="1"/>
          </p:cNvPicPr>
          <p:nvPr/>
        </p:nvPicPr>
        <p:blipFill>
          <a:blip r:embed="rId4"/>
          <a:stretch>
            <a:fillRect/>
          </a:stretch>
        </p:blipFill>
        <p:spPr>
          <a:xfrm>
            <a:off x="7122126" y="1254531"/>
            <a:ext cx="3881426" cy="2417497"/>
          </a:xfrm>
          <a:prstGeom prst="rect">
            <a:avLst/>
          </a:prstGeom>
        </p:spPr>
      </p:pic>
      <p:pic>
        <p:nvPicPr>
          <p:cNvPr id="4" name="Imagen 3">
            <a:extLst>
              <a:ext uri="{FF2B5EF4-FFF2-40B4-BE49-F238E27FC236}">
                <a16:creationId xmlns:a16="http://schemas.microsoft.com/office/drawing/2014/main" id="{68B98635-93DB-4D25-BF6F-641963CCD61D}"/>
              </a:ext>
            </a:extLst>
          </p:cNvPr>
          <p:cNvPicPr>
            <a:picLocks noChangeAspect="1"/>
          </p:cNvPicPr>
          <p:nvPr/>
        </p:nvPicPr>
        <p:blipFill>
          <a:blip r:embed="rId5"/>
          <a:stretch>
            <a:fillRect/>
          </a:stretch>
        </p:blipFill>
        <p:spPr>
          <a:xfrm>
            <a:off x="1009009" y="3930481"/>
            <a:ext cx="3735215" cy="2353921"/>
          </a:xfrm>
          <a:prstGeom prst="rect">
            <a:avLst/>
          </a:prstGeom>
        </p:spPr>
      </p:pic>
      <p:pic>
        <p:nvPicPr>
          <p:cNvPr id="5" name="Imagen 4">
            <a:extLst>
              <a:ext uri="{FF2B5EF4-FFF2-40B4-BE49-F238E27FC236}">
                <a16:creationId xmlns:a16="http://schemas.microsoft.com/office/drawing/2014/main" id="{A16BA87A-1120-4A57-A723-973EBA7C04BD}"/>
              </a:ext>
            </a:extLst>
          </p:cNvPr>
          <p:cNvPicPr>
            <a:picLocks noChangeAspect="1"/>
          </p:cNvPicPr>
          <p:nvPr/>
        </p:nvPicPr>
        <p:blipFill>
          <a:blip r:embed="rId6"/>
          <a:stretch>
            <a:fillRect/>
          </a:stretch>
        </p:blipFill>
        <p:spPr>
          <a:xfrm>
            <a:off x="6772536" y="4345719"/>
            <a:ext cx="4652337" cy="1981301"/>
          </a:xfrm>
          <a:prstGeom prst="rect">
            <a:avLst/>
          </a:prstGeom>
        </p:spPr>
      </p:pic>
      <p:pic>
        <p:nvPicPr>
          <p:cNvPr id="7" name="Imagen 6">
            <a:extLst>
              <a:ext uri="{FF2B5EF4-FFF2-40B4-BE49-F238E27FC236}">
                <a16:creationId xmlns:a16="http://schemas.microsoft.com/office/drawing/2014/main" id="{0BB0B9FE-26DF-46B5-B1A0-78F385AF617A}"/>
              </a:ext>
            </a:extLst>
          </p:cNvPr>
          <p:cNvPicPr>
            <a:picLocks noChangeAspect="1"/>
          </p:cNvPicPr>
          <p:nvPr/>
        </p:nvPicPr>
        <p:blipFill>
          <a:blip r:embed="rId7"/>
          <a:stretch>
            <a:fillRect/>
          </a:stretch>
        </p:blipFill>
        <p:spPr>
          <a:xfrm>
            <a:off x="778112" y="1661071"/>
            <a:ext cx="4733333" cy="1304762"/>
          </a:xfrm>
          <a:prstGeom prst="rect">
            <a:avLst/>
          </a:prstGeom>
        </p:spPr>
      </p:pic>
      <p:sp>
        <p:nvSpPr>
          <p:cNvPr id="35" name="CuadroTexto 34">
            <a:extLst>
              <a:ext uri="{FF2B5EF4-FFF2-40B4-BE49-F238E27FC236}">
                <a16:creationId xmlns:a16="http://schemas.microsoft.com/office/drawing/2014/main" id="{D4ECF138-6058-42F6-8C61-00996ABAFDFA}"/>
              </a:ext>
            </a:extLst>
          </p:cNvPr>
          <p:cNvSpPr txBox="1"/>
          <p:nvPr/>
        </p:nvSpPr>
        <p:spPr>
          <a:xfrm>
            <a:off x="12701" y="6340351"/>
            <a:ext cx="4063566"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900" dirty="0">
                <a:solidFill>
                  <a:srgbClr val="00B050"/>
                </a:solidFill>
              </a:rPr>
              <a:t>Promedio</a:t>
            </a:r>
            <a:r>
              <a:rPr lang="es-CO" sz="800" b="0" dirty="0">
                <a:solidFill>
                  <a:srgbClr val="00B050"/>
                </a:solidFill>
              </a:rPr>
              <a:t>: $3.304 millones vendidos por mes.</a:t>
            </a:r>
            <a:endParaRPr lang="es-CO" sz="900" b="0" dirty="0">
              <a:solidFill>
                <a:srgbClr val="00B050"/>
              </a:solidFill>
            </a:endParaRPr>
          </a:p>
        </p:txBody>
      </p:sp>
    </p:spTree>
    <p:extLst>
      <p:ext uri="{BB962C8B-B14F-4D97-AF65-F5344CB8AC3E}">
        <p14:creationId xmlns:p14="http://schemas.microsoft.com/office/powerpoint/2010/main" val="3473208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CuadroTexto 27">
            <a:extLst>
              <a:ext uri="{FF2B5EF4-FFF2-40B4-BE49-F238E27FC236}">
                <a16:creationId xmlns:a16="http://schemas.microsoft.com/office/drawing/2014/main" id="{E6EECC03-2560-4906-A61A-B011DBF596E2}"/>
              </a:ext>
            </a:extLst>
          </p:cNvPr>
          <p:cNvSpPr txBox="1"/>
          <p:nvPr/>
        </p:nvSpPr>
        <p:spPr>
          <a:xfrm>
            <a:off x="8807034" y="6550223"/>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sp>
        <p:nvSpPr>
          <p:cNvPr id="12" name="CuadroTexto 11">
            <a:extLst>
              <a:ext uri="{FF2B5EF4-FFF2-40B4-BE49-F238E27FC236}">
                <a16:creationId xmlns:a16="http://schemas.microsoft.com/office/drawing/2014/main" id="{74F9CC46-E7C3-4C52-9F17-9491F60E5E9D}"/>
              </a:ext>
            </a:extLst>
          </p:cNvPr>
          <p:cNvSpPr txBox="1"/>
          <p:nvPr/>
        </p:nvSpPr>
        <p:spPr>
          <a:xfrm>
            <a:off x="730179" y="5985990"/>
            <a:ext cx="6479390" cy="33108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sz="1600" b="0" dirty="0">
                <a:latin typeface="Arial Narrow" panose="020B0606020202030204" pitchFamily="34" charset="0"/>
              </a:rPr>
              <a:t>El valor de recaudo año 2018, corresponde a </a:t>
            </a:r>
            <a:r>
              <a:rPr lang="es-CO" sz="1800" dirty="0">
                <a:solidFill>
                  <a:srgbClr val="00B050"/>
                </a:solidFill>
                <a:latin typeface="Arial Narrow" panose="020B0606020202030204" pitchFamily="34" charset="0"/>
              </a:rPr>
              <a:t>$</a:t>
            </a:r>
            <a:r>
              <a:rPr lang="es-CO" sz="2000" dirty="0">
                <a:solidFill>
                  <a:srgbClr val="00B050"/>
                </a:solidFill>
                <a:latin typeface="Arial Narrow" panose="020B0606020202030204" pitchFamily="34" charset="0"/>
              </a:rPr>
              <a:t>6.535</a:t>
            </a:r>
          </a:p>
        </p:txBody>
      </p:sp>
      <p:sp>
        <p:nvSpPr>
          <p:cNvPr id="14" name="CuadroTexto 13">
            <a:extLst>
              <a:ext uri="{FF2B5EF4-FFF2-40B4-BE49-F238E27FC236}">
                <a16:creationId xmlns:a16="http://schemas.microsoft.com/office/drawing/2014/main" id="{568B85FE-A269-443A-AC24-FC196A197B74}"/>
              </a:ext>
            </a:extLst>
          </p:cNvPr>
          <p:cNvSpPr txBox="1"/>
          <p:nvPr/>
        </p:nvSpPr>
        <p:spPr>
          <a:xfrm>
            <a:off x="96472" y="940912"/>
            <a:ext cx="12179299" cy="584775"/>
          </a:xfrm>
          <a:prstGeom prst="rect">
            <a:avLst/>
          </a:prstGeom>
          <a:noFill/>
        </p:spPr>
        <p:txBody>
          <a:bodyPr wrap="square" rtlCol="0">
            <a:spAutoFit/>
          </a:bodyPr>
          <a:lstStyle/>
          <a:p>
            <a:pPr algn="ctr"/>
            <a:r>
              <a:rPr lang="es-CO" sz="3200" b="1" dirty="0">
                <a:solidFill>
                  <a:srgbClr val="002060"/>
                </a:solidFill>
              </a:rPr>
              <a:t>Ventas Gestión Directa SAE.</a:t>
            </a:r>
          </a:p>
        </p:txBody>
      </p:sp>
      <p:pic>
        <p:nvPicPr>
          <p:cNvPr id="5" name="Imagen 4">
            <a:extLst>
              <a:ext uri="{FF2B5EF4-FFF2-40B4-BE49-F238E27FC236}">
                <a16:creationId xmlns:a16="http://schemas.microsoft.com/office/drawing/2014/main" id="{6C3CE4EF-F1F5-4D8B-A6F7-2F2261D45E56}"/>
              </a:ext>
            </a:extLst>
          </p:cNvPr>
          <p:cNvPicPr>
            <a:picLocks noChangeAspect="1"/>
          </p:cNvPicPr>
          <p:nvPr/>
        </p:nvPicPr>
        <p:blipFill>
          <a:blip r:embed="rId4"/>
          <a:stretch>
            <a:fillRect/>
          </a:stretch>
        </p:blipFill>
        <p:spPr>
          <a:xfrm>
            <a:off x="2029154" y="1810035"/>
            <a:ext cx="8370967" cy="3237929"/>
          </a:xfrm>
          <a:prstGeom prst="rect">
            <a:avLst/>
          </a:prstGeom>
        </p:spPr>
      </p:pic>
      <p:sp>
        <p:nvSpPr>
          <p:cNvPr id="10" name="CuadroTexto 9">
            <a:extLst>
              <a:ext uri="{FF2B5EF4-FFF2-40B4-BE49-F238E27FC236}">
                <a16:creationId xmlns:a16="http://schemas.microsoft.com/office/drawing/2014/main" id="{8636C769-C0DB-494C-A13C-97A91162B2B3}"/>
              </a:ext>
            </a:extLst>
          </p:cNvPr>
          <p:cNvSpPr txBox="1"/>
          <p:nvPr/>
        </p:nvSpPr>
        <p:spPr>
          <a:xfrm>
            <a:off x="96472" y="6581694"/>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marzo de  2019</a:t>
            </a:r>
          </a:p>
        </p:txBody>
      </p:sp>
    </p:spTree>
    <p:extLst>
      <p:ext uri="{BB962C8B-B14F-4D97-AF65-F5344CB8AC3E}">
        <p14:creationId xmlns:p14="http://schemas.microsoft.com/office/powerpoint/2010/main" val="807116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907177"/>
            <a:ext cx="9143999" cy="1446550"/>
          </a:xfrm>
          <a:prstGeom prst="rect">
            <a:avLst/>
          </a:prstGeom>
          <a:noFill/>
        </p:spPr>
        <p:txBody>
          <a:bodyPr wrap="square" rtlCol="0">
            <a:spAutoFit/>
          </a:bodyPr>
          <a:lstStyle/>
          <a:p>
            <a:r>
              <a:rPr lang="es-ES" sz="4400" b="1" dirty="0">
                <a:solidFill>
                  <a:srgbClr val="002060"/>
                </a:solidFill>
              </a:rPr>
              <a:t>3. </a:t>
            </a:r>
            <a:r>
              <a:rPr lang="es-CO" sz="4400" b="1" dirty="0">
                <a:solidFill>
                  <a:srgbClr val="002060"/>
                </a:solidFill>
              </a:rPr>
              <a:t>Informe Renovación Tecnología SAE </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41506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551807" y="1991816"/>
            <a:ext cx="9707217" cy="3846789"/>
          </a:xfrm>
        </p:spPr>
        <p:txBody>
          <a:bodyPr vert="horz" lIns="91440" tIns="45720" rIns="91440" bIns="45720" rtlCol="0" anchor="t">
            <a:normAutofit/>
          </a:bodyPr>
          <a:lstStyle/>
          <a:p>
            <a:pPr marL="514350" indent="-514350">
              <a:buAutoNum type="arabicPeriod"/>
            </a:pPr>
            <a:r>
              <a:rPr lang="es-CO" dirty="0">
                <a:cs typeface="Calibri"/>
              </a:rPr>
              <a:t>MATRIX</a:t>
            </a:r>
            <a:endParaRPr lang="en-US" dirty="0">
              <a:cs typeface="Calibri"/>
            </a:endParaRPr>
          </a:p>
          <a:p>
            <a:pPr marL="914400" lvl="1" indent="-514350">
              <a:buAutoNum type="arabicPeriod"/>
            </a:pPr>
            <a:r>
              <a:rPr lang="es-CO" dirty="0">
                <a:cs typeface="Calibri"/>
              </a:rPr>
              <a:t>Primera Etapa</a:t>
            </a:r>
          </a:p>
          <a:p>
            <a:pPr marL="914400" lvl="1" indent="-514350">
              <a:buAutoNum type="arabicPeriod"/>
            </a:pPr>
            <a:r>
              <a:rPr lang="es-CO" dirty="0">
                <a:cs typeface="Calibri"/>
              </a:rPr>
              <a:t>Opciones de terminación</a:t>
            </a:r>
          </a:p>
          <a:p>
            <a:pPr marL="400050" lvl="1" indent="0">
              <a:buNone/>
            </a:pPr>
            <a:endParaRPr lang="es-CO" dirty="0">
              <a:cs typeface="Calibri"/>
            </a:endParaRPr>
          </a:p>
          <a:p>
            <a:pPr marL="514350" indent="-514350">
              <a:buAutoNum type="arabicPeriod"/>
            </a:pPr>
            <a:r>
              <a:rPr lang="es-CO" dirty="0">
                <a:cs typeface="Calibri"/>
              </a:rPr>
              <a:t>ARQUITECTURA DE INTEGRACIÓN</a:t>
            </a:r>
          </a:p>
          <a:p>
            <a:pPr marL="914400" lvl="1" indent="-514350">
              <a:buAutoNum type="arabicPeriod"/>
            </a:pPr>
            <a:r>
              <a:rPr lang="es-CO" dirty="0">
                <a:cs typeface="Calibri"/>
              </a:rPr>
              <a:t>Integración</a:t>
            </a:r>
          </a:p>
          <a:p>
            <a:pPr marL="914400" lvl="1" indent="-514350">
              <a:buAutoNum type="arabicPeriod"/>
            </a:pPr>
            <a:r>
              <a:rPr lang="es-CO" dirty="0">
                <a:cs typeface="Calibri"/>
              </a:rPr>
              <a:t>Facturación Electrónica</a:t>
            </a:r>
            <a:endParaRPr lang="es-CO" dirty="0"/>
          </a:p>
        </p:txBody>
      </p:sp>
      <p:sp>
        <p:nvSpPr>
          <p:cNvPr id="7" name="Título 6"/>
          <p:cNvSpPr txBox="1">
            <a:spLocks noGrp="1"/>
          </p:cNvSpPr>
          <p:nvPr>
            <p:ph type="title"/>
          </p:nvPr>
        </p:nvSpPr>
        <p:spPr>
          <a:xfrm>
            <a:off x="1981200" y="918046"/>
            <a:ext cx="8229600" cy="769441"/>
          </a:xfrm>
          <a:prstGeom prst="rect">
            <a:avLst/>
          </a:prstGeom>
          <a:noFill/>
        </p:spPr>
        <p:txBody>
          <a:bodyPr wrap="square" rtlCol="0">
            <a:spAutoFit/>
          </a:bodyPr>
          <a:lstStyle/>
          <a:p>
            <a:r>
              <a:rPr lang="es-US" b="1" dirty="0">
                <a:solidFill>
                  <a:srgbClr val="002060"/>
                </a:solidFill>
                <a:latin typeface="+mn-lt"/>
                <a:ea typeface="+mn-ea"/>
                <a:cs typeface="+mn-cs"/>
              </a:rPr>
              <a:t>AGENDA</a:t>
            </a:r>
            <a:endParaRPr lang="es-ES" b="1" dirty="0">
              <a:solidFill>
                <a:srgbClr val="002060"/>
              </a:solidFill>
              <a:latin typeface="+mn-lt"/>
              <a:ea typeface="+mn-ea"/>
              <a:cs typeface="+mn-cs"/>
            </a:endParaRPr>
          </a:p>
        </p:txBody>
      </p:sp>
      <p:pic>
        <p:nvPicPr>
          <p:cNvPr id="4" name="Imagen 3">
            <a:extLst>
              <a:ext uri="{FF2B5EF4-FFF2-40B4-BE49-F238E27FC236}">
                <a16:creationId xmlns:a16="http://schemas.microsoft.com/office/drawing/2014/main" id="{23CA8E8E-8632-4424-9A22-09BAE1F83C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5" name="Imagen 4">
            <a:extLst>
              <a:ext uri="{FF2B5EF4-FFF2-40B4-BE49-F238E27FC236}">
                <a16:creationId xmlns:a16="http://schemas.microsoft.com/office/drawing/2014/main" id="{520FA8B2-830D-4727-8572-7261EAB196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7CD0544C-E292-4A32-8086-3DD91674F9A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F82815A3-1E0D-4641-903D-98ED9CF72385}"/>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Tree>
    <p:extLst>
      <p:ext uri="{BB962C8B-B14F-4D97-AF65-F5344CB8AC3E}">
        <p14:creationId xmlns:p14="http://schemas.microsoft.com/office/powerpoint/2010/main" val="1841022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718653" y="2447515"/>
            <a:ext cx="6741992" cy="1446550"/>
          </a:xfrm>
          <a:prstGeom prst="rect">
            <a:avLst/>
          </a:prstGeom>
          <a:noFill/>
        </p:spPr>
        <p:txBody>
          <a:bodyPr wrap="square" rtlCol="0" anchor="t">
            <a:spAutoFit/>
          </a:bodyPr>
          <a:lstStyle/>
          <a:p>
            <a:pPr algn="ctr"/>
            <a:r>
              <a:rPr lang="es-CO" sz="4400" b="1" dirty="0">
                <a:solidFill>
                  <a:srgbClr val="002060"/>
                </a:solidFill>
              </a:rPr>
              <a:t>1. MATRIX</a:t>
            </a:r>
          </a:p>
          <a:p>
            <a:pPr algn="ctr"/>
            <a:r>
              <a:rPr lang="es-CO" sz="4400" b="1" dirty="0">
                <a:solidFill>
                  <a:srgbClr val="002060"/>
                </a:solidFill>
              </a:rPr>
              <a:t>1.1. PRIMERA ETAPA</a:t>
            </a:r>
          </a:p>
        </p:txBody>
      </p:sp>
      <p:pic>
        <p:nvPicPr>
          <p:cNvPr id="7" name="Imagen 6">
            <a:extLst>
              <a:ext uri="{FF2B5EF4-FFF2-40B4-BE49-F238E27FC236}">
                <a16:creationId xmlns:a16="http://schemas.microsoft.com/office/drawing/2014/main" id="{24261230-C186-45E3-8F64-362CCD973D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CEA7FCE0-6DF9-485A-8472-2979172EEB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39DA6F85-E1AC-4C9B-9F9A-0D6B982DBD8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F02C5450-7C15-427C-9FED-B72C3A70E697}"/>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Tree>
    <p:extLst>
      <p:ext uri="{BB962C8B-B14F-4D97-AF65-F5344CB8AC3E}">
        <p14:creationId xmlns:p14="http://schemas.microsoft.com/office/powerpoint/2010/main" val="17366580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6" name="Conector recto de flecha 295"/>
          <p:cNvCxnSpPr>
            <a:cxnSpLocks/>
          </p:cNvCxnSpPr>
          <p:nvPr/>
        </p:nvCxnSpPr>
        <p:spPr>
          <a:xfrm flipV="1">
            <a:off x="2454598" y="4006753"/>
            <a:ext cx="7633332" cy="11695"/>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97" name="Conector recto de flecha 296"/>
          <p:cNvCxnSpPr>
            <a:cxnSpLocks/>
          </p:cNvCxnSpPr>
          <p:nvPr/>
        </p:nvCxnSpPr>
        <p:spPr>
          <a:xfrm flipV="1">
            <a:off x="2449939" y="2923725"/>
            <a:ext cx="7629665" cy="14253"/>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07" name="Rectángulo 306"/>
          <p:cNvSpPr/>
          <p:nvPr/>
        </p:nvSpPr>
        <p:spPr>
          <a:xfrm rot="16200000">
            <a:off x="1803013" y="1789705"/>
            <a:ext cx="936795" cy="276999"/>
          </a:xfrm>
          <a:prstGeom prst="rect">
            <a:avLst/>
          </a:prstGeom>
        </p:spPr>
        <p:txBody>
          <a:bodyPr wrap="none">
            <a:spAutoFit/>
          </a:bodyPr>
          <a:lstStyle/>
          <a:p>
            <a:r>
              <a:rPr lang="es-CO" sz="1200">
                <a:solidFill>
                  <a:schemeClr val="bg1"/>
                </a:solidFill>
              </a:rPr>
              <a:t>Gestión SAE</a:t>
            </a:r>
          </a:p>
        </p:txBody>
      </p:sp>
      <p:sp>
        <p:nvSpPr>
          <p:cNvPr id="316" name="Rectángulo 315"/>
          <p:cNvSpPr/>
          <p:nvPr/>
        </p:nvSpPr>
        <p:spPr>
          <a:xfrm>
            <a:off x="4001133" y="1884466"/>
            <a:ext cx="497231"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Registro en el sistema</a:t>
            </a:r>
          </a:p>
        </p:txBody>
      </p:sp>
      <p:sp>
        <p:nvSpPr>
          <p:cNvPr id="317" name="Rectángulo 316"/>
          <p:cNvSpPr/>
          <p:nvPr/>
        </p:nvSpPr>
        <p:spPr>
          <a:xfrm>
            <a:off x="3435941" y="1884466"/>
            <a:ext cx="55508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Recepción</a:t>
            </a:r>
          </a:p>
        </p:txBody>
      </p:sp>
      <p:sp>
        <p:nvSpPr>
          <p:cNvPr id="318" name="Rectángulo 317"/>
          <p:cNvSpPr/>
          <p:nvPr/>
        </p:nvSpPr>
        <p:spPr>
          <a:xfrm>
            <a:off x="4506702" y="2970168"/>
            <a:ext cx="65089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Convocatoria y asignación automática de Depositarios</a:t>
            </a:r>
          </a:p>
        </p:txBody>
      </p:sp>
      <p:sp>
        <p:nvSpPr>
          <p:cNvPr id="319" name="Rectángulo 318"/>
          <p:cNvSpPr/>
          <p:nvPr/>
        </p:nvSpPr>
        <p:spPr>
          <a:xfrm>
            <a:off x="3448102" y="1497838"/>
            <a:ext cx="1682292" cy="306000"/>
          </a:xfrm>
          <a:prstGeom prst="rect">
            <a:avLst/>
          </a:prstGeom>
          <a:solidFill>
            <a:srgbClr val="000A8B"/>
          </a:solidFill>
          <a:ln>
            <a:solidFill>
              <a:srgbClr val="000A8B"/>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RR. RECEPCIÓN Y REGISTRO </a:t>
            </a:r>
          </a:p>
        </p:txBody>
      </p:sp>
      <p:cxnSp>
        <p:nvCxnSpPr>
          <p:cNvPr id="320" name="Conector recto 319"/>
          <p:cNvCxnSpPr>
            <a:cxnSpLocks/>
          </p:cNvCxnSpPr>
          <p:nvPr/>
        </p:nvCxnSpPr>
        <p:spPr>
          <a:xfrm flipV="1">
            <a:off x="2426072" y="1455094"/>
            <a:ext cx="7633019" cy="133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21" name="Rectángulo 320"/>
          <p:cNvSpPr/>
          <p:nvPr/>
        </p:nvSpPr>
        <p:spPr>
          <a:xfrm>
            <a:off x="2499832" y="4429923"/>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ACTIVAS</a:t>
            </a:r>
          </a:p>
          <a:p>
            <a:pPr algn="ctr"/>
            <a:endParaRPr lang="es-CO" sz="825" b="1">
              <a:solidFill>
                <a:schemeClr val="tx1"/>
              </a:solidFill>
            </a:endParaRPr>
          </a:p>
          <a:p>
            <a:pPr algn="ctr"/>
            <a:r>
              <a:rPr lang="es-CO" sz="825" b="1">
                <a:solidFill>
                  <a:schemeClr val="tx1"/>
                </a:solidFill>
              </a:rPr>
              <a:t>Tipologías 2</a:t>
            </a:r>
          </a:p>
          <a:p>
            <a:pPr algn="ctr"/>
            <a:endParaRPr lang="es-CO" sz="825" b="1">
              <a:solidFill>
                <a:schemeClr val="tx1"/>
              </a:solidFill>
            </a:endParaRPr>
          </a:p>
          <a:p>
            <a:pPr algn="ctr"/>
            <a:endParaRPr lang="es-CO" sz="825" b="1">
              <a:solidFill>
                <a:schemeClr val="tx1"/>
              </a:solidFill>
            </a:endParaRPr>
          </a:p>
        </p:txBody>
      </p:sp>
      <p:sp>
        <p:nvSpPr>
          <p:cNvPr id="322" name="Rectángulo 321"/>
          <p:cNvSpPr/>
          <p:nvPr/>
        </p:nvSpPr>
        <p:spPr>
          <a:xfrm>
            <a:off x="2499832" y="327059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INMUEBLES</a:t>
            </a:r>
          </a:p>
          <a:p>
            <a:pPr algn="ctr"/>
            <a:endParaRPr lang="es-CO" sz="825" b="1">
              <a:solidFill>
                <a:schemeClr val="tx1"/>
              </a:solidFill>
            </a:endParaRPr>
          </a:p>
          <a:p>
            <a:pPr algn="ctr"/>
            <a:r>
              <a:rPr lang="es-CO" sz="825" b="1">
                <a:solidFill>
                  <a:schemeClr val="tx1"/>
                </a:solidFill>
              </a:rPr>
              <a:t>Tipologías 2</a:t>
            </a:r>
          </a:p>
        </p:txBody>
      </p:sp>
      <p:sp>
        <p:nvSpPr>
          <p:cNvPr id="323" name="Rectángulo 322"/>
          <p:cNvSpPr/>
          <p:nvPr/>
        </p:nvSpPr>
        <p:spPr>
          <a:xfrm>
            <a:off x="2499832" y="217115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MUEBLES</a:t>
            </a:r>
          </a:p>
          <a:p>
            <a:pPr algn="ctr"/>
            <a:endParaRPr lang="es-CO" sz="825" b="1">
              <a:solidFill>
                <a:schemeClr val="tx1"/>
              </a:solidFill>
            </a:endParaRPr>
          </a:p>
          <a:p>
            <a:pPr algn="ctr"/>
            <a:r>
              <a:rPr lang="es-CO" sz="825" b="1">
                <a:solidFill>
                  <a:schemeClr val="tx1"/>
                </a:solidFill>
              </a:rPr>
              <a:t>Tipologías 1</a:t>
            </a:r>
          </a:p>
        </p:txBody>
      </p:sp>
      <p:sp>
        <p:nvSpPr>
          <p:cNvPr id="324" name="Rectángulo 323"/>
          <p:cNvSpPr/>
          <p:nvPr/>
        </p:nvSpPr>
        <p:spPr>
          <a:xfrm>
            <a:off x="5190043" y="1497838"/>
            <a:ext cx="1614752"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DP. DIAGNÓSTICO Y ALISTAMIENTO DE ACTIVOS </a:t>
            </a:r>
          </a:p>
        </p:txBody>
      </p:sp>
      <p:sp>
        <p:nvSpPr>
          <p:cNvPr id="334" name="Rectángulo 333"/>
          <p:cNvSpPr/>
          <p:nvPr/>
        </p:nvSpPr>
        <p:spPr>
          <a:xfrm>
            <a:off x="6838990" y="1497838"/>
            <a:ext cx="158853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DT. DISPOSICIÓN TEMPORAL DE ACTIVOS </a:t>
            </a:r>
          </a:p>
        </p:txBody>
      </p:sp>
      <p:sp>
        <p:nvSpPr>
          <p:cNvPr id="342" name="Rectángulo 341"/>
          <p:cNvSpPr/>
          <p:nvPr/>
        </p:nvSpPr>
        <p:spPr>
          <a:xfrm>
            <a:off x="8444398" y="1497838"/>
            <a:ext cx="151922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DF. DISPOSICIÓN FINAL DE ACTIVOS </a:t>
            </a:r>
          </a:p>
        </p:txBody>
      </p:sp>
      <p:sp>
        <p:nvSpPr>
          <p:cNvPr id="345" name="Rectángulo 344"/>
          <p:cNvSpPr/>
          <p:nvPr/>
        </p:nvSpPr>
        <p:spPr>
          <a:xfrm rot="5400000">
            <a:off x="7932252" y="3704953"/>
            <a:ext cx="4771426" cy="281132"/>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FRISCO</a:t>
            </a:r>
          </a:p>
        </p:txBody>
      </p:sp>
      <p:cxnSp>
        <p:nvCxnSpPr>
          <p:cNvPr id="375" name="Conector recto 374"/>
          <p:cNvCxnSpPr>
            <a:cxnSpLocks/>
          </p:cNvCxnSpPr>
          <p:nvPr/>
        </p:nvCxnSpPr>
        <p:spPr>
          <a:xfrm>
            <a:off x="2462409" y="1838649"/>
            <a:ext cx="7617195" cy="9510"/>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7" name="Conector recto 376"/>
          <p:cNvCxnSpPr>
            <a:cxnSpLocks/>
          </p:cNvCxnSpPr>
          <p:nvPr/>
        </p:nvCxnSpPr>
        <p:spPr>
          <a:xfrm>
            <a:off x="5155146" y="1485625"/>
            <a:ext cx="34897" cy="441293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8" name="Conector recto 377"/>
          <p:cNvCxnSpPr>
            <a:cxnSpLocks/>
          </p:cNvCxnSpPr>
          <p:nvPr/>
        </p:nvCxnSpPr>
        <p:spPr>
          <a:xfrm>
            <a:off x="8410742" y="1466936"/>
            <a:ext cx="0" cy="450132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95" name="Rectángulo 394"/>
          <p:cNvSpPr/>
          <p:nvPr/>
        </p:nvSpPr>
        <p:spPr>
          <a:xfrm>
            <a:off x="5706432" y="4063113"/>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Saneamientos </a:t>
            </a:r>
            <a:r>
              <a:rPr lang="es-ES" sz="600" b="1" dirty="0">
                <a:solidFill>
                  <a:schemeClr val="bg2">
                    <a:lumMod val="10000"/>
                  </a:schemeClr>
                </a:solidFill>
              </a:rPr>
              <a:t>Jurídico, </a:t>
            </a:r>
            <a:r>
              <a:rPr lang="es-CO" sz="600" b="1" dirty="0">
                <a:solidFill>
                  <a:schemeClr val="bg2">
                    <a:lumMod val="10000"/>
                  </a:schemeClr>
                </a:solidFill>
              </a:rPr>
              <a:t>Contable y Financiero</a:t>
            </a:r>
          </a:p>
          <a:p>
            <a:pPr algn="ctr"/>
            <a:r>
              <a:rPr lang="es-ES" sz="600" b="1" dirty="0">
                <a:solidFill>
                  <a:schemeClr val="bg2">
                    <a:lumMod val="10000"/>
                  </a:schemeClr>
                </a:solidFill>
              </a:rPr>
              <a:t>Valoración de sociedades</a:t>
            </a:r>
            <a:endParaRPr lang="es-CO" sz="600" b="1" dirty="0">
              <a:solidFill>
                <a:schemeClr val="bg2">
                  <a:lumMod val="10000"/>
                </a:schemeClr>
              </a:solidFill>
            </a:endParaRPr>
          </a:p>
        </p:txBody>
      </p:sp>
      <p:sp>
        <p:nvSpPr>
          <p:cNvPr id="396" name="Rectángulo 395"/>
          <p:cNvSpPr/>
          <p:nvPr/>
        </p:nvSpPr>
        <p:spPr>
          <a:xfrm>
            <a:off x="5691879" y="1884466"/>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Alistamiento y/o Saneamiento</a:t>
            </a:r>
          </a:p>
        </p:txBody>
      </p:sp>
      <p:sp>
        <p:nvSpPr>
          <p:cNvPr id="397" name="Rectángulo 396"/>
          <p:cNvSpPr/>
          <p:nvPr/>
        </p:nvSpPr>
        <p:spPr>
          <a:xfrm>
            <a:off x="5206292" y="1884466"/>
            <a:ext cx="472524"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b="1" dirty="0">
                <a:solidFill>
                  <a:schemeClr val="bg2">
                    <a:lumMod val="10000"/>
                  </a:schemeClr>
                </a:solidFill>
              </a:rPr>
              <a:t>Diagnóstico</a:t>
            </a:r>
            <a:endParaRPr lang="es-CO" sz="600" b="1" dirty="0">
              <a:solidFill>
                <a:schemeClr val="bg2">
                  <a:lumMod val="10000"/>
                </a:schemeClr>
              </a:solidFill>
            </a:endParaRPr>
          </a:p>
        </p:txBody>
      </p:sp>
      <p:sp>
        <p:nvSpPr>
          <p:cNvPr id="398" name="Rectángulo 397"/>
          <p:cNvSpPr/>
          <p:nvPr/>
        </p:nvSpPr>
        <p:spPr>
          <a:xfrm>
            <a:off x="5206290" y="2965557"/>
            <a:ext cx="488406" cy="720000"/>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ES" sz="675" b="1" dirty="0">
                <a:solidFill>
                  <a:schemeClr val="tx1"/>
                </a:solidFill>
              </a:rPr>
              <a:t>Alistamiento</a:t>
            </a:r>
            <a:endParaRPr lang="es-CO" sz="675" b="1" dirty="0">
              <a:solidFill>
                <a:schemeClr val="tx1"/>
              </a:solidFill>
            </a:endParaRPr>
          </a:p>
        </p:txBody>
      </p:sp>
      <p:sp>
        <p:nvSpPr>
          <p:cNvPr id="399" name="Rectángulo 398"/>
          <p:cNvSpPr/>
          <p:nvPr/>
        </p:nvSpPr>
        <p:spPr>
          <a:xfrm>
            <a:off x="5206290" y="4063113"/>
            <a:ext cx="48840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b="1">
                <a:solidFill>
                  <a:schemeClr val="bg2">
                    <a:lumMod val="10000"/>
                  </a:schemeClr>
                </a:solidFill>
              </a:rPr>
              <a:t>Diagnóstico</a:t>
            </a:r>
            <a:endParaRPr lang="es-CO" sz="600" b="1">
              <a:solidFill>
                <a:schemeClr val="bg2">
                  <a:lumMod val="10000"/>
                </a:schemeClr>
              </a:solidFill>
            </a:endParaRPr>
          </a:p>
        </p:txBody>
      </p:sp>
      <p:sp>
        <p:nvSpPr>
          <p:cNvPr id="400" name="Rectángulo 399"/>
          <p:cNvSpPr/>
          <p:nvPr/>
        </p:nvSpPr>
        <p:spPr>
          <a:xfrm>
            <a:off x="5689055" y="2965557"/>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Saneamiento</a:t>
            </a:r>
          </a:p>
          <a:p>
            <a:pPr algn="ctr"/>
            <a:r>
              <a:rPr lang="es-CO" sz="600" b="1" dirty="0">
                <a:solidFill>
                  <a:schemeClr val="bg2">
                    <a:lumMod val="10000"/>
                  </a:schemeClr>
                </a:solidFill>
              </a:rPr>
              <a:t>Incluye bienes sociales</a:t>
            </a:r>
          </a:p>
        </p:txBody>
      </p:sp>
      <p:sp>
        <p:nvSpPr>
          <p:cNvPr id="401" name="Rectángulo 400"/>
          <p:cNvSpPr/>
          <p:nvPr/>
        </p:nvSpPr>
        <p:spPr>
          <a:xfrm>
            <a:off x="6870078" y="2965557"/>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Control de depositarios provisionales</a:t>
            </a:r>
          </a:p>
        </p:txBody>
      </p:sp>
      <p:sp>
        <p:nvSpPr>
          <p:cNvPr id="402" name="Rectángulo 401"/>
          <p:cNvSpPr/>
          <p:nvPr/>
        </p:nvSpPr>
        <p:spPr>
          <a:xfrm>
            <a:off x="7960158" y="2965557"/>
            <a:ext cx="442800" cy="720000"/>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tx1"/>
                </a:solidFill>
              </a:rPr>
              <a:t>Admon Directa</a:t>
            </a:r>
            <a:endParaRPr lang="es-CO" sz="675" b="1" dirty="0">
              <a:solidFill>
                <a:schemeClr val="tx1"/>
              </a:solidFill>
            </a:endParaRPr>
          </a:p>
        </p:txBody>
      </p:sp>
      <p:sp>
        <p:nvSpPr>
          <p:cNvPr id="403" name="Rectángulo 402"/>
          <p:cNvSpPr/>
          <p:nvPr/>
        </p:nvSpPr>
        <p:spPr>
          <a:xfrm>
            <a:off x="7416650" y="1884466"/>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Control de Destinación Provisional</a:t>
            </a:r>
          </a:p>
        </p:txBody>
      </p:sp>
      <p:sp>
        <p:nvSpPr>
          <p:cNvPr id="404" name="Rectángulo 403"/>
          <p:cNvSpPr/>
          <p:nvPr/>
        </p:nvSpPr>
        <p:spPr>
          <a:xfrm>
            <a:off x="7951828" y="1884466"/>
            <a:ext cx="443499"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err="1">
                <a:solidFill>
                  <a:schemeClr val="bg2">
                    <a:lumMod val="10000"/>
                  </a:schemeClr>
                </a:solidFill>
              </a:rPr>
              <a:t>Admon</a:t>
            </a:r>
            <a:r>
              <a:rPr lang="es-CO" sz="600" b="1">
                <a:solidFill>
                  <a:schemeClr val="bg2">
                    <a:lumMod val="10000"/>
                  </a:schemeClr>
                </a:solidFill>
              </a:rPr>
              <a:t> Directa</a:t>
            </a:r>
          </a:p>
        </p:txBody>
      </p:sp>
      <p:sp>
        <p:nvSpPr>
          <p:cNvPr id="410" name="Rectángulo 409"/>
          <p:cNvSpPr/>
          <p:nvPr/>
        </p:nvSpPr>
        <p:spPr>
          <a:xfrm>
            <a:off x="8432830" y="1884466"/>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Comercialización</a:t>
            </a:r>
          </a:p>
        </p:txBody>
      </p:sp>
      <p:sp>
        <p:nvSpPr>
          <p:cNvPr id="411" name="Rectángulo 410"/>
          <p:cNvSpPr/>
          <p:nvPr/>
        </p:nvSpPr>
        <p:spPr>
          <a:xfrm>
            <a:off x="9274179" y="1884466"/>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cxnSp>
        <p:nvCxnSpPr>
          <p:cNvPr id="451" name="Conector recto 450"/>
          <p:cNvCxnSpPr>
            <a:cxnSpLocks/>
          </p:cNvCxnSpPr>
          <p:nvPr/>
        </p:nvCxnSpPr>
        <p:spPr>
          <a:xfrm>
            <a:off x="6810184" y="1452812"/>
            <a:ext cx="26157" cy="451545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456" name="Rectángulo 455"/>
          <p:cNvSpPr/>
          <p:nvPr/>
        </p:nvSpPr>
        <p:spPr>
          <a:xfrm>
            <a:off x="1593599" y="1445924"/>
            <a:ext cx="856338" cy="4785308"/>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75" b="1">
              <a:solidFill>
                <a:schemeClr val="tx1"/>
              </a:solidFill>
            </a:endParaRPr>
          </a:p>
        </p:txBody>
      </p:sp>
      <p:pic>
        <p:nvPicPr>
          <p:cNvPr id="462" name="Imagen 461"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177" y="3582640"/>
            <a:ext cx="911960" cy="438049"/>
          </a:xfrm>
          <a:prstGeom prst="rect">
            <a:avLst/>
          </a:prstGeom>
        </p:spPr>
      </p:pic>
      <p:sp>
        <p:nvSpPr>
          <p:cNvPr id="115" name="Rectángulo 114">
            <a:extLst>
              <a:ext uri="{FF2B5EF4-FFF2-40B4-BE49-F238E27FC236}">
                <a16:creationId xmlns:a16="http://schemas.microsoft.com/office/drawing/2014/main" id="{87BD4BFA-AA8D-41FD-9E4C-6550F7A79E30}"/>
              </a:ext>
            </a:extLst>
          </p:cNvPr>
          <p:cNvSpPr/>
          <p:nvPr/>
        </p:nvSpPr>
        <p:spPr>
          <a:xfrm>
            <a:off x="7960158" y="4063113"/>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err="1">
                <a:solidFill>
                  <a:schemeClr val="bg2">
                    <a:lumMod val="10000"/>
                  </a:schemeClr>
                </a:solidFill>
              </a:rPr>
              <a:t>AdmonDirecta</a:t>
            </a:r>
            <a:endParaRPr lang="es-CO" sz="600" b="1">
              <a:solidFill>
                <a:schemeClr val="bg2">
                  <a:lumMod val="10000"/>
                </a:schemeClr>
              </a:solidFill>
            </a:endParaRPr>
          </a:p>
        </p:txBody>
      </p:sp>
      <p:sp>
        <p:nvSpPr>
          <p:cNvPr id="119" name="Rectángulo 118">
            <a:extLst>
              <a:ext uri="{FF2B5EF4-FFF2-40B4-BE49-F238E27FC236}">
                <a16:creationId xmlns:a16="http://schemas.microsoft.com/office/drawing/2014/main" id="{27A6C122-FA9B-465E-B1D4-E8AA21AA8560}"/>
              </a:ext>
            </a:extLst>
          </p:cNvPr>
          <p:cNvSpPr/>
          <p:nvPr/>
        </p:nvSpPr>
        <p:spPr>
          <a:xfrm>
            <a:off x="4398018" y="3734941"/>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   Remoción de depositarios</a:t>
            </a:r>
          </a:p>
        </p:txBody>
      </p:sp>
      <p:sp>
        <p:nvSpPr>
          <p:cNvPr id="125" name="Rectángulo 124">
            <a:extLst>
              <a:ext uri="{FF2B5EF4-FFF2-40B4-BE49-F238E27FC236}">
                <a16:creationId xmlns:a16="http://schemas.microsoft.com/office/drawing/2014/main" id="{9F943ED0-C470-475D-B79D-EF65F5FA33EB}"/>
              </a:ext>
            </a:extLst>
          </p:cNvPr>
          <p:cNvSpPr/>
          <p:nvPr/>
        </p:nvSpPr>
        <p:spPr>
          <a:xfrm>
            <a:off x="3435941" y="4063113"/>
            <a:ext cx="564464"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Recepción</a:t>
            </a:r>
          </a:p>
        </p:txBody>
      </p:sp>
      <p:sp>
        <p:nvSpPr>
          <p:cNvPr id="126" name="Rectángulo 125">
            <a:extLst>
              <a:ext uri="{FF2B5EF4-FFF2-40B4-BE49-F238E27FC236}">
                <a16:creationId xmlns:a16="http://schemas.microsoft.com/office/drawing/2014/main" id="{865E5ED3-2089-42AC-A541-B56B09DC2D39}"/>
              </a:ext>
            </a:extLst>
          </p:cNvPr>
          <p:cNvSpPr/>
          <p:nvPr/>
        </p:nvSpPr>
        <p:spPr>
          <a:xfrm>
            <a:off x="6870078" y="4063113"/>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Control de depositarios provisionales</a:t>
            </a:r>
          </a:p>
        </p:txBody>
      </p:sp>
      <p:sp>
        <p:nvSpPr>
          <p:cNvPr id="127" name="Rectángulo 126">
            <a:extLst>
              <a:ext uri="{FF2B5EF4-FFF2-40B4-BE49-F238E27FC236}">
                <a16:creationId xmlns:a16="http://schemas.microsoft.com/office/drawing/2014/main" id="{9F158D8E-9665-4E4C-B3EE-2EF378F7B087}"/>
              </a:ext>
            </a:extLst>
          </p:cNvPr>
          <p:cNvSpPr/>
          <p:nvPr/>
        </p:nvSpPr>
        <p:spPr>
          <a:xfrm>
            <a:off x="9274651" y="2965557"/>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sp>
        <p:nvSpPr>
          <p:cNvPr id="128" name="Rectángulo 127">
            <a:extLst>
              <a:ext uri="{FF2B5EF4-FFF2-40B4-BE49-F238E27FC236}">
                <a16:creationId xmlns:a16="http://schemas.microsoft.com/office/drawing/2014/main" id="{23BA0032-B4B3-4C8D-9BCC-F3B2D826DD1B}"/>
              </a:ext>
            </a:extLst>
          </p:cNvPr>
          <p:cNvSpPr/>
          <p:nvPr/>
        </p:nvSpPr>
        <p:spPr>
          <a:xfrm>
            <a:off x="9292234" y="4063113"/>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sp>
        <p:nvSpPr>
          <p:cNvPr id="129" name="Rectángulo 128">
            <a:extLst>
              <a:ext uri="{FF2B5EF4-FFF2-40B4-BE49-F238E27FC236}">
                <a16:creationId xmlns:a16="http://schemas.microsoft.com/office/drawing/2014/main" id="{5876C6F5-8E43-46C7-8AED-E74DD3EABD58}"/>
              </a:ext>
            </a:extLst>
          </p:cNvPr>
          <p:cNvSpPr/>
          <p:nvPr/>
        </p:nvSpPr>
        <p:spPr>
          <a:xfrm>
            <a:off x="8432830" y="2965557"/>
            <a:ext cx="815723" cy="720000"/>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tx1"/>
                </a:solidFill>
              </a:rPr>
              <a:t>Comercialización</a:t>
            </a:r>
          </a:p>
        </p:txBody>
      </p:sp>
      <p:sp>
        <p:nvSpPr>
          <p:cNvPr id="133" name="Rectángulo 132">
            <a:extLst>
              <a:ext uri="{FF2B5EF4-FFF2-40B4-BE49-F238E27FC236}">
                <a16:creationId xmlns:a16="http://schemas.microsoft.com/office/drawing/2014/main" id="{435A19D3-942D-4745-9F59-66EA2CD0005B}"/>
              </a:ext>
            </a:extLst>
          </p:cNvPr>
          <p:cNvSpPr/>
          <p:nvPr/>
        </p:nvSpPr>
        <p:spPr>
          <a:xfrm>
            <a:off x="4398018" y="2657822"/>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a:t>
            </a:r>
          </a:p>
        </p:txBody>
      </p:sp>
      <p:sp>
        <p:nvSpPr>
          <p:cNvPr id="135" name="Rectángulo 134">
            <a:extLst>
              <a:ext uri="{FF2B5EF4-FFF2-40B4-BE49-F238E27FC236}">
                <a16:creationId xmlns:a16="http://schemas.microsoft.com/office/drawing/2014/main" id="{97CD91EC-13E1-4F0A-9969-18816003862E}"/>
              </a:ext>
            </a:extLst>
          </p:cNvPr>
          <p:cNvSpPr/>
          <p:nvPr/>
        </p:nvSpPr>
        <p:spPr>
          <a:xfrm>
            <a:off x="3435941" y="2965557"/>
            <a:ext cx="55508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Recepción</a:t>
            </a:r>
          </a:p>
        </p:txBody>
      </p:sp>
      <p:pic>
        <p:nvPicPr>
          <p:cNvPr id="13" name="Imagen 12">
            <a:extLst>
              <a:ext uri="{FF2B5EF4-FFF2-40B4-BE49-F238E27FC236}">
                <a16:creationId xmlns:a16="http://schemas.microsoft.com/office/drawing/2014/main" id="{0CB5389A-0E0D-40A1-9B1B-10BC96C8A5FD}"/>
              </a:ext>
            </a:extLst>
          </p:cNvPr>
          <p:cNvPicPr>
            <a:picLocks noChangeAspect="1"/>
          </p:cNvPicPr>
          <p:nvPr/>
        </p:nvPicPr>
        <p:blipFill>
          <a:blip r:embed="rId3"/>
          <a:stretch>
            <a:fillRect/>
          </a:stretch>
        </p:blipFill>
        <p:spPr>
          <a:xfrm>
            <a:off x="2445084" y="5021520"/>
            <a:ext cx="7730398" cy="188992"/>
          </a:xfrm>
          <a:prstGeom prst="rect">
            <a:avLst/>
          </a:prstGeom>
        </p:spPr>
      </p:pic>
      <p:sp>
        <p:nvSpPr>
          <p:cNvPr id="144" name="Rectángulo 143">
            <a:extLst>
              <a:ext uri="{FF2B5EF4-FFF2-40B4-BE49-F238E27FC236}">
                <a16:creationId xmlns:a16="http://schemas.microsoft.com/office/drawing/2014/main" id="{35762888-638D-4834-A3BA-EB5F9C6B16F1}"/>
              </a:ext>
            </a:extLst>
          </p:cNvPr>
          <p:cNvSpPr/>
          <p:nvPr/>
        </p:nvSpPr>
        <p:spPr>
          <a:xfrm>
            <a:off x="2525772" y="5545371"/>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EN LIQUIDACIÓN</a:t>
            </a:r>
          </a:p>
          <a:p>
            <a:pPr algn="ctr"/>
            <a:endParaRPr lang="es-CO" sz="825" b="1">
              <a:solidFill>
                <a:schemeClr val="tx1"/>
              </a:solidFill>
            </a:endParaRPr>
          </a:p>
          <a:p>
            <a:pPr algn="ctr"/>
            <a:r>
              <a:rPr lang="es-CO" sz="825" b="1">
                <a:solidFill>
                  <a:schemeClr val="tx1"/>
                </a:solidFill>
              </a:rPr>
              <a:t>Tipologías 2</a:t>
            </a:r>
          </a:p>
          <a:p>
            <a:pPr algn="ctr"/>
            <a:endParaRPr lang="es-CO" sz="825" b="1">
              <a:solidFill>
                <a:schemeClr val="tx1"/>
              </a:solidFill>
            </a:endParaRPr>
          </a:p>
          <a:p>
            <a:pPr algn="ctr"/>
            <a:endParaRPr lang="es-CO" sz="825" b="1">
              <a:solidFill>
                <a:schemeClr val="tx1"/>
              </a:solidFill>
            </a:endParaRPr>
          </a:p>
        </p:txBody>
      </p:sp>
      <p:sp>
        <p:nvSpPr>
          <p:cNvPr id="145" name="Rectángulo 144">
            <a:extLst>
              <a:ext uri="{FF2B5EF4-FFF2-40B4-BE49-F238E27FC236}">
                <a16:creationId xmlns:a16="http://schemas.microsoft.com/office/drawing/2014/main" id="{2F38FB43-CBD2-43D6-BFC9-2F3EEEA51545}"/>
              </a:ext>
            </a:extLst>
          </p:cNvPr>
          <p:cNvSpPr/>
          <p:nvPr/>
        </p:nvSpPr>
        <p:spPr>
          <a:xfrm>
            <a:off x="5708996" y="5178555"/>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Saneamientos </a:t>
            </a:r>
            <a:r>
              <a:rPr lang="es-ES" sz="600" b="1" dirty="0">
                <a:solidFill>
                  <a:schemeClr val="bg2">
                    <a:lumMod val="10000"/>
                  </a:schemeClr>
                </a:solidFill>
              </a:rPr>
              <a:t>Jurídico, </a:t>
            </a:r>
            <a:r>
              <a:rPr lang="es-CO" sz="600" b="1" dirty="0">
                <a:solidFill>
                  <a:schemeClr val="bg2">
                    <a:lumMod val="10000"/>
                  </a:schemeClr>
                </a:solidFill>
              </a:rPr>
              <a:t>Contable y Financiero</a:t>
            </a:r>
          </a:p>
          <a:p>
            <a:pPr algn="ctr"/>
            <a:r>
              <a:rPr lang="es-ES" sz="600" b="1" dirty="0">
                <a:solidFill>
                  <a:schemeClr val="bg2">
                    <a:lumMod val="10000"/>
                  </a:schemeClr>
                </a:solidFill>
              </a:rPr>
              <a:t>Valoración de sociedades</a:t>
            </a:r>
            <a:endParaRPr lang="es-CO" sz="600" b="1" dirty="0">
              <a:solidFill>
                <a:schemeClr val="bg2">
                  <a:lumMod val="10000"/>
                </a:schemeClr>
              </a:solidFill>
            </a:endParaRPr>
          </a:p>
        </p:txBody>
      </p:sp>
      <p:sp>
        <p:nvSpPr>
          <p:cNvPr id="146" name="Rectángulo 145">
            <a:extLst>
              <a:ext uri="{FF2B5EF4-FFF2-40B4-BE49-F238E27FC236}">
                <a16:creationId xmlns:a16="http://schemas.microsoft.com/office/drawing/2014/main" id="{DE7B90D4-4B1B-4BBE-B182-1EB062609697}"/>
              </a:ext>
            </a:extLst>
          </p:cNvPr>
          <p:cNvSpPr/>
          <p:nvPr/>
        </p:nvSpPr>
        <p:spPr>
          <a:xfrm>
            <a:off x="5206290" y="5178556"/>
            <a:ext cx="48840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b="1">
                <a:solidFill>
                  <a:schemeClr val="bg2">
                    <a:lumMod val="10000"/>
                  </a:schemeClr>
                </a:solidFill>
              </a:rPr>
              <a:t>Diagnóstico</a:t>
            </a:r>
            <a:endParaRPr lang="es-CO" sz="600" b="1">
              <a:solidFill>
                <a:schemeClr val="bg2">
                  <a:lumMod val="10000"/>
                </a:schemeClr>
              </a:solidFill>
            </a:endParaRPr>
          </a:p>
        </p:txBody>
      </p:sp>
      <p:sp>
        <p:nvSpPr>
          <p:cNvPr id="147" name="Rectángulo 146">
            <a:extLst>
              <a:ext uri="{FF2B5EF4-FFF2-40B4-BE49-F238E27FC236}">
                <a16:creationId xmlns:a16="http://schemas.microsoft.com/office/drawing/2014/main" id="{9C672487-B40D-42AE-A483-D0C3B39FA1D8}"/>
              </a:ext>
            </a:extLst>
          </p:cNvPr>
          <p:cNvSpPr/>
          <p:nvPr/>
        </p:nvSpPr>
        <p:spPr>
          <a:xfrm>
            <a:off x="7960158" y="5178556"/>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err="1">
                <a:solidFill>
                  <a:schemeClr val="bg2">
                    <a:lumMod val="10000"/>
                  </a:schemeClr>
                </a:solidFill>
              </a:rPr>
              <a:t>AdmonDirecta</a:t>
            </a:r>
            <a:endParaRPr lang="es-CO" sz="600" b="1">
              <a:solidFill>
                <a:schemeClr val="bg2">
                  <a:lumMod val="10000"/>
                </a:schemeClr>
              </a:solidFill>
            </a:endParaRPr>
          </a:p>
        </p:txBody>
      </p:sp>
      <p:sp>
        <p:nvSpPr>
          <p:cNvPr id="148" name="Rectángulo 147">
            <a:extLst>
              <a:ext uri="{FF2B5EF4-FFF2-40B4-BE49-F238E27FC236}">
                <a16:creationId xmlns:a16="http://schemas.microsoft.com/office/drawing/2014/main" id="{AB4C7E53-53F1-4F64-A8DF-BA4818673C7B}"/>
              </a:ext>
            </a:extLst>
          </p:cNvPr>
          <p:cNvSpPr/>
          <p:nvPr/>
        </p:nvSpPr>
        <p:spPr>
          <a:xfrm>
            <a:off x="3435941" y="5178556"/>
            <a:ext cx="564464"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Recepción</a:t>
            </a:r>
          </a:p>
        </p:txBody>
      </p:sp>
      <p:sp>
        <p:nvSpPr>
          <p:cNvPr id="149" name="Rectángulo 148">
            <a:extLst>
              <a:ext uri="{FF2B5EF4-FFF2-40B4-BE49-F238E27FC236}">
                <a16:creationId xmlns:a16="http://schemas.microsoft.com/office/drawing/2014/main" id="{AC665384-005E-47C8-9579-4BAE232B99FE}"/>
              </a:ext>
            </a:extLst>
          </p:cNvPr>
          <p:cNvSpPr/>
          <p:nvPr/>
        </p:nvSpPr>
        <p:spPr>
          <a:xfrm>
            <a:off x="6870078" y="5178556"/>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Control de depositarios provisionales</a:t>
            </a:r>
          </a:p>
        </p:txBody>
      </p:sp>
      <p:sp>
        <p:nvSpPr>
          <p:cNvPr id="151" name="Rectángulo 150">
            <a:extLst>
              <a:ext uri="{FF2B5EF4-FFF2-40B4-BE49-F238E27FC236}">
                <a16:creationId xmlns:a16="http://schemas.microsoft.com/office/drawing/2014/main" id="{FC3B7A71-B9F7-4A34-A1CA-B62F5FCCF5F9}"/>
              </a:ext>
            </a:extLst>
          </p:cNvPr>
          <p:cNvSpPr/>
          <p:nvPr/>
        </p:nvSpPr>
        <p:spPr>
          <a:xfrm>
            <a:off x="9308446" y="5178556"/>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cxnSp>
        <p:nvCxnSpPr>
          <p:cNvPr id="153" name="Conector recto 152">
            <a:extLst>
              <a:ext uri="{FF2B5EF4-FFF2-40B4-BE49-F238E27FC236}">
                <a16:creationId xmlns:a16="http://schemas.microsoft.com/office/drawing/2014/main" id="{14325EA9-3BFE-41EF-B5BA-1CC5006527E5}"/>
              </a:ext>
            </a:extLst>
          </p:cNvPr>
          <p:cNvCxnSpPr>
            <a:cxnSpLocks/>
          </p:cNvCxnSpPr>
          <p:nvPr/>
        </p:nvCxnSpPr>
        <p:spPr>
          <a:xfrm flipV="1">
            <a:off x="2461736" y="6237879"/>
            <a:ext cx="7633019" cy="133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156" name="Rectángulo 155">
            <a:extLst>
              <a:ext uri="{FF2B5EF4-FFF2-40B4-BE49-F238E27FC236}">
                <a16:creationId xmlns:a16="http://schemas.microsoft.com/office/drawing/2014/main" id="{10353102-5527-424E-A226-701ABFF727B5}"/>
              </a:ext>
            </a:extLst>
          </p:cNvPr>
          <p:cNvSpPr/>
          <p:nvPr/>
        </p:nvSpPr>
        <p:spPr>
          <a:xfrm>
            <a:off x="4001133" y="2965186"/>
            <a:ext cx="49723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Registro en el sistema</a:t>
            </a:r>
          </a:p>
        </p:txBody>
      </p:sp>
      <p:sp>
        <p:nvSpPr>
          <p:cNvPr id="157" name="Rectángulo 156">
            <a:extLst>
              <a:ext uri="{FF2B5EF4-FFF2-40B4-BE49-F238E27FC236}">
                <a16:creationId xmlns:a16="http://schemas.microsoft.com/office/drawing/2014/main" id="{5F02EE3B-6C2B-460F-939D-C4EBCA95082B}"/>
              </a:ext>
            </a:extLst>
          </p:cNvPr>
          <p:cNvSpPr/>
          <p:nvPr/>
        </p:nvSpPr>
        <p:spPr>
          <a:xfrm>
            <a:off x="4001133" y="4070304"/>
            <a:ext cx="49723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Registro en el sistema</a:t>
            </a:r>
          </a:p>
        </p:txBody>
      </p:sp>
      <p:sp>
        <p:nvSpPr>
          <p:cNvPr id="158" name="Rectángulo 157">
            <a:extLst>
              <a:ext uri="{FF2B5EF4-FFF2-40B4-BE49-F238E27FC236}">
                <a16:creationId xmlns:a16="http://schemas.microsoft.com/office/drawing/2014/main" id="{BD7D42EC-C9DD-4461-86B4-3358B4F81819}"/>
              </a:ext>
            </a:extLst>
          </p:cNvPr>
          <p:cNvSpPr/>
          <p:nvPr/>
        </p:nvSpPr>
        <p:spPr>
          <a:xfrm>
            <a:off x="4001133" y="5175572"/>
            <a:ext cx="49723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Registro en el sistema</a:t>
            </a:r>
          </a:p>
        </p:txBody>
      </p:sp>
      <p:sp>
        <p:nvSpPr>
          <p:cNvPr id="160" name="Rectángulo 159">
            <a:extLst>
              <a:ext uri="{FF2B5EF4-FFF2-40B4-BE49-F238E27FC236}">
                <a16:creationId xmlns:a16="http://schemas.microsoft.com/office/drawing/2014/main" id="{63091CA5-F4BF-4EAF-B89E-542DEF51F87B}"/>
              </a:ext>
            </a:extLst>
          </p:cNvPr>
          <p:cNvSpPr/>
          <p:nvPr/>
        </p:nvSpPr>
        <p:spPr>
          <a:xfrm>
            <a:off x="4506702" y="4063918"/>
            <a:ext cx="65089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Convocatoria y asignación automática de Depositarios</a:t>
            </a:r>
          </a:p>
        </p:txBody>
      </p:sp>
      <p:sp>
        <p:nvSpPr>
          <p:cNvPr id="161" name="Rectángulo 160">
            <a:extLst>
              <a:ext uri="{FF2B5EF4-FFF2-40B4-BE49-F238E27FC236}">
                <a16:creationId xmlns:a16="http://schemas.microsoft.com/office/drawing/2014/main" id="{AB2E74B9-BA19-4BCE-AA3B-677BB68E1BF4}"/>
              </a:ext>
            </a:extLst>
          </p:cNvPr>
          <p:cNvSpPr/>
          <p:nvPr/>
        </p:nvSpPr>
        <p:spPr>
          <a:xfrm>
            <a:off x="4506702" y="5169384"/>
            <a:ext cx="65089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Convocatoria y asignación automática de Depositarios</a:t>
            </a:r>
          </a:p>
        </p:txBody>
      </p:sp>
      <p:sp>
        <p:nvSpPr>
          <p:cNvPr id="60" name="Rectángulo 59">
            <a:extLst>
              <a:ext uri="{FF2B5EF4-FFF2-40B4-BE49-F238E27FC236}">
                <a16:creationId xmlns:a16="http://schemas.microsoft.com/office/drawing/2014/main" id="{AD59FE3D-AF85-44FA-9F00-0CCA1FC3A6A7}"/>
              </a:ext>
            </a:extLst>
          </p:cNvPr>
          <p:cNvSpPr/>
          <p:nvPr/>
        </p:nvSpPr>
        <p:spPr>
          <a:xfrm>
            <a:off x="8443627" y="4070304"/>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Comercialización</a:t>
            </a:r>
          </a:p>
        </p:txBody>
      </p:sp>
      <p:sp>
        <p:nvSpPr>
          <p:cNvPr id="61" name="Rectángulo 60">
            <a:extLst>
              <a:ext uri="{FF2B5EF4-FFF2-40B4-BE49-F238E27FC236}">
                <a16:creationId xmlns:a16="http://schemas.microsoft.com/office/drawing/2014/main" id="{D279F6A3-0B3E-41FA-A1A3-32C7316F7CF3}"/>
              </a:ext>
            </a:extLst>
          </p:cNvPr>
          <p:cNvSpPr/>
          <p:nvPr/>
        </p:nvSpPr>
        <p:spPr>
          <a:xfrm>
            <a:off x="8450263" y="5190900"/>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Comercialización</a:t>
            </a:r>
          </a:p>
        </p:txBody>
      </p:sp>
      <p:sp>
        <p:nvSpPr>
          <p:cNvPr id="62" name="Rectángulo 61">
            <a:extLst>
              <a:ext uri="{FF2B5EF4-FFF2-40B4-BE49-F238E27FC236}">
                <a16:creationId xmlns:a16="http://schemas.microsoft.com/office/drawing/2014/main" id="{9AB50350-9F1E-4873-A90E-FA30AE3452A8}"/>
              </a:ext>
            </a:extLst>
          </p:cNvPr>
          <p:cNvSpPr/>
          <p:nvPr/>
        </p:nvSpPr>
        <p:spPr>
          <a:xfrm>
            <a:off x="6316034" y="4051737"/>
            <a:ext cx="487951" cy="732895"/>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Establecimientos de comercio a </a:t>
            </a:r>
            <a:r>
              <a:rPr lang="es-CO" sz="600" b="1" dirty="0" err="1">
                <a:solidFill>
                  <a:schemeClr val="bg2">
                    <a:lumMod val="10000"/>
                  </a:schemeClr>
                </a:solidFill>
              </a:rPr>
              <a:t>Fontur</a:t>
            </a:r>
            <a:endParaRPr lang="es-CO" sz="600" b="1" dirty="0">
              <a:solidFill>
                <a:schemeClr val="bg2">
                  <a:lumMod val="10000"/>
                </a:schemeClr>
              </a:solidFill>
            </a:endParaRPr>
          </a:p>
        </p:txBody>
      </p:sp>
      <p:sp>
        <p:nvSpPr>
          <p:cNvPr id="63" name="Rectángulo 62">
            <a:extLst>
              <a:ext uri="{FF2B5EF4-FFF2-40B4-BE49-F238E27FC236}">
                <a16:creationId xmlns:a16="http://schemas.microsoft.com/office/drawing/2014/main" id="{EBE54D04-C105-49F2-BC4D-09A97AC06AA1}"/>
              </a:ext>
            </a:extLst>
          </p:cNvPr>
          <p:cNvSpPr/>
          <p:nvPr/>
        </p:nvSpPr>
        <p:spPr>
          <a:xfrm>
            <a:off x="6304856" y="2962872"/>
            <a:ext cx="487951" cy="732895"/>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a:solidFill>
                  <a:schemeClr val="tx1"/>
                </a:solidFill>
              </a:rPr>
              <a:t>Uso pólizas y/o fianzas arriendos</a:t>
            </a:r>
          </a:p>
        </p:txBody>
      </p:sp>
      <p:sp>
        <p:nvSpPr>
          <p:cNvPr id="64" name="Rectángulo 63">
            <a:extLst>
              <a:ext uri="{FF2B5EF4-FFF2-40B4-BE49-F238E27FC236}">
                <a16:creationId xmlns:a16="http://schemas.microsoft.com/office/drawing/2014/main" id="{A9E0A76E-2479-4B74-A482-A76BD4D54194}"/>
              </a:ext>
            </a:extLst>
          </p:cNvPr>
          <p:cNvSpPr/>
          <p:nvPr/>
        </p:nvSpPr>
        <p:spPr>
          <a:xfrm>
            <a:off x="7453908" y="2964315"/>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Control de Destinación Provisional</a:t>
            </a:r>
          </a:p>
        </p:txBody>
      </p:sp>
      <p:sp>
        <p:nvSpPr>
          <p:cNvPr id="65" name="Rectángulo 64">
            <a:extLst>
              <a:ext uri="{FF2B5EF4-FFF2-40B4-BE49-F238E27FC236}">
                <a16:creationId xmlns:a16="http://schemas.microsoft.com/office/drawing/2014/main" id="{A4FFC992-C180-4C03-A341-1ABB6D5387BB}"/>
              </a:ext>
            </a:extLst>
          </p:cNvPr>
          <p:cNvSpPr/>
          <p:nvPr/>
        </p:nvSpPr>
        <p:spPr>
          <a:xfrm>
            <a:off x="7442117" y="4053307"/>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Control de Destinación Provisional</a:t>
            </a:r>
          </a:p>
        </p:txBody>
      </p:sp>
      <p:sp>
        <p:nvSpPr>
          <p:cNvPr id="66" name="Rectángulo 65">
            <a:extLst>
              <a:ext uri="{FF2B5EF4-FFF2-40B4-BE49-F238E27FC236}">
                <a16:creationId xmlns:a16="http://schemas.microsoft.com/office/drawing/2014/main" id="{D003CF2B-A69F-4FAE-9B2F-3B96D4C31534}"/>
              </a:ext>
            </a:extLst>
          </p:cNvPr>
          <p:cNvSpPr/>
          <p:nvPr/>
        </p:nvSpPr>
        <p:spPr>
          <a:xfrm>
            <a:off x="7456516" y="5171275"/>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Control de Destinación Provisional</a:t>
            </a:r>
          </a:p>
        </p:txBody>
      </p:sp>
      <p:sp>
        <p:nvSpPr>
          <p:cNvPr id="69" name="Rectángulo 68">
            <a:extLst>
              <a:ext uri="{FF2B5EF4-FFF2-40B4-BE49-F238E27FC236}">
                <a16:creationId xmlns:a16="http://schemas.microsoft.com/office/drawing/2014/main" id="{E0774CAF-04BE-41FF-A14E-8DEC7FE73079}"/>
              </a:ext>
            </a:extLst>
          </p:cNvPr>
          <p:cNvSpPr/>
          <p:nvPr/>
        </p:nvSpPr>
        <p:spPr>
          <a:xfrm>
            <a:off x="4398017" y="4816415"/>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   Remoción de depositarios</a:t>
            </a:r>
          </a:p>
        </p:txBody>
      </p:sp>
      <p:sp>
        <p:nvSpPr>
          <p:cNvPr id="70" name="Rectángulo 69">
            <a:extLst>
              <a:ext uri="{FF2B5EF4-FFF2-40B4-BE49-F238E27FC236}">
                <a16:creationId xmlns:a16="http://schemas.microsoft.com/office/drawing/2014/main" id="{7EC8901A-6EAE-4FA8-A6DC-EE45569BFB26}"/>
              </a:ext>
            </a:extLst>
          </p:cNvPr>
          <p:cNvSpPr/>
          <p:nvPr/>
        </p:nvSpPr>
        <p:spPr>
          <a:xfrm>
            <a:off x="4398016" y="5951911"/>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   Remoción de depositarios</a:t>
            </a:r>
          </a:p>
        </p:txBody>
      </p:sp>
      <p:sp>
        <p:nvSpPr>
          <p:cNvPr id="71" name="Título 1">
            <a:extLst>
              <a:ext uri="{FF2B5EF4-FFF2-40B4-BE49-F238E27FC236}">
                <a16:creationId xmlns:a16="http://schemas.microsoft.com/office/drawing/2014/main" id="{DB7D518F-604E-48EF-82DF-9793CE234001}"/>
              </a:ext>
            </a:extLst>
          </p:cNvPr>
          <p:cNvSpPr>
            <a:spLocks noGrp="1"/>
          </p:cNvSpPr>
          <p:nvPr>
            <p:ph type="title"/>
          </p:nvPr>
        </p:nvSpPr>
        <p:spPr>
          <a:xfrm>
            <a:off x="1423566" y="336610"/>
            <a:ext cx="8229600" cy="1143000"/>
          </a:xfrm>
        </p:spPr>
        <p:txBody>
          <a:bodyPr>
            <a:noAutofit/>
          </a:bodyPr>
          <a:lstStyle/>
          <a:p>
            <a:r>
              <a:rPr lang="es-ES" sz="3600" b="1" dirty="0">
                <a:solidFill>
                  <a:srgbClr val="002060"/>
                </a:solidFill>
                <a:latin typeface="+mn-lt"/>
                <a:ea typeface="+mn-ea"/>
                <a:cs typeface="+mn-cs"/>
              </a:rPr>
              <a:t>Recepción DNE y SAE</a:t>
            </a:r>
          </a:p>
        </p:txBody>
      </p:sp>
      <p:sp>
        <p:nvSpPr>
          <p:cNvPr id="76" name="Rectángulo 75">
            <a:extLst>
              <a:ext uri="{FF2B5EF4-FFF2-40B4-BE49-F238E27FC236}">
                <a16:creationId xmlns:a16="http://schemas.microsoft.com/office/drawing/2014/main" id="{872CD750-0C69-4D65-AC62-20C3C9E28038}"/>
              </a:ext>
            </a:extLst>
          </p:cNvPr>
          <p:cNvSpPr/>
          <p:nvPr/>
        </p:nvSpPr>
        <p:spPr>
          <a:xfrm>
            <a:off x="9040505" y="954678"/>
            <a:ext cx="472524" cy="358562"/>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a:solidFill>
                  <a:schemeClr val="bg1"/>
                </a:solidFill>
              </a:rPr>
              <a:t>MATRIX</a:t>
            </a:r>
          </a:p>
        </p:txBody>
      </p:sp>
      <p:sp>
        <p:nvSpPr>
          <p:cNvPr id="77" name="Rectángulo 76">
            <a:extLst>
              <a:ext uri="{FF2B5EF4-FFF2-40B4-BE49-F238E27FC236}">
                <a16:creationId xmlns:a16="http://schemas.microsoft.com/office/drawing/2014/main" id="{95E308A8-1B8A-4286-AF93-7877F0DDBB7C}"/>
              </a:ext>
            </a:extLst>
          </p:cNvPr>
          <p:cNvSpPr/>
          <p:nvPr/>
        </p:nvSpPr>
        <p:spPr>
          <a:xfrm>
            <a:off x="9518749" y="953343"/>
            <a:ext cx="472524" cy="358562"/>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b="1" dirty="0" err="1">
                <a:solidFill>
                  <a:schemeClr val="bg2">
                    <a:lumMod val="10000"/>
                  </a:schemeClr>
                </a:solidFill>
              </a:rPr>
              <a:t>olympus</a:t>
            </a:r>
            <a:endParaRPr lang="es-CO" sz="600" b="1" dirty="0">
              <a:solidFill>
                <a:schemeClr val="bg2">
                  <a:lumMod val="10000"/>
                </a:schemeClr>
              </a:solidFill>
            </a:endParaRPr>
          </a:p>
        </p:txBody>
      </p:sp>
      <p:sp>
        <p:nvSpPr>
          <p:cNvPr id="72" name="Rectángulo 71">
            <a:extLst>
              <a:ext uri="{FF2B5EF4-FFF2-40B4-BE49-F238E27FC236}">
                <a16:creationId xmlns:a16="http://schemas.microsoft.com/office/drawing/2014/main" id="{70EDEA78-B6B6-480B-8A66-D707A4B3333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3" name="CuadroTexto 72">
            <a:extLst>
              <a:ext uri="{FF2B5EF4-FFF2-40B4-BE49-F238E27FC236}">
                <a16:creationId xmlns:a16="http://schemas.microsoft.com/office/drawing/2014/main" id="{8CDC166C-D4C9-4969-90A4-0C34DA827059}"/>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74" name="Imagen 73">
            <a:extLst>
              <a:ext uri="{FF2B5EF4-FFF2-40B4-BE49-F238E27FC236}">
                <a16:creationId xmlns:a16="http://schemas.microsoft.com/office/drawing/2014/main" id="{7B01D73C-7E1C-4669-9C87-FBCD11C3E7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5" name="Imagen 74">
            <a:extLst>
              <a:ext uri="{FF2B5EF4-FFF2-40B4-BE49-F238E27FC236}">
                <a16:creationId xmlns:a16="http://schemas.microsoft.com/office/drawing/2014/main" id="{C1169F3B-A092-49ED-A5C0-247B540D32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6235553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6" name="Conector recto de flecha 295"/>
          <p:cNvCxnSpPr>
            <a:cxnSpLocks/>
          </p:cNvCxnSpPr>
          <p:nvPr/>
        </p:nvCxnSpPr>
        <p:spPr>
          <a:xfrm flipV="1">
            <a:off x="2454598" y="4271793"/>
            <a:ext cx="7633332" cy="11695"/>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97" name="Conector recto de flecha 296"/>
          <p:cNvCxnSpPr>
            <a:cxnSpLocks/>
          </p:cNvCxnSpPr>
          <p:nvPr/>
        </p:nvCxnSpPr>
        <p:spPr>
          <a:xfrm flipV="1">
            <a:off x="2449939" y="3188765"/>
            <a:ext cx="7629665" cy="14253"/>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07" name="Rectángulo 306"/>
          <p:cNvSpPr/>
          <p:nvPr/>
        </p:nvSpPr>
        <p:spPr>
          <a:xfrm rot="16200000">
            <a:off x="1803013" y="2054745"/>
            <a:ext cx="936795" cy="276999"/>
          </a:xfrm>
          <a:prstGeom prst="rect">
            <a:avLst/>
          </a:prstGeom>
        </p:spPr>
        <p:txBody>
          <a:bodyPr wrap="none">
            <a:spAutoFit/>
          </a:bodyPr>
          <a:lstStyle/>
          <a:p>
            <a:r>
              <a:rPr lang="es-CO" sz="1200">
                <a:solidFill>
                  <a:schemeClr val="bg1"/>
                </a:solidFill>
              </a:rPr>
              <a:t>Gestión SAE</a:t>
            </a:r>
          </a:p>
        </p:txBody>
      </p:sp>
      <p:sp>
        <p:nvSpPr>
          <p:cNvPr id="316" name="Rectángulo 315"/>
          <p:cNvSpPr/>
          <p:nvPr/>
        </p:nvSpPr>
        <p:spPr>
          <a:xfrm>
            <a:off x="4001133" y="2149506"/>
            <a:ext cx="497231"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Registro en el sistema</a:t>
            </a:r>
          </a:p>
        </p:txBody>
      </p:sp>
      <p:sp>
        <p:nvSpPr>
          <p:cNvPr id="317" name="Rectángulo 316"/>
          <p:cNvSpPr/>
          <p:nvPr/>
        </p:nvSpPr>
        <p:spPr>
          <a:xfrm>
            <a:off x="3435941" y="2149506"/>
            <a:ext cx="55508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Recepción</a:t>
            </a:r>
          </a:p>
        </p:txBody>
      </p:sp>
      <p:sp>
        <p:nvSpPr>
          <p:cNvPr id="318" name="Rectángulo 317"/>
          <p:cNvSpPr/>
          <p:nvPr/>
        </p:nvSpPr>
        <p:spPr>
          <a:xfrm>
            <a:off x="4506702" y="3235208"/>
            <a:ext cx="650890" cy="720000"/>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chemeClr val="bg2">
                    <a:lumMod val="25000"/>
                  </a:schemeClr>
                </a:solidFill>
              </a:rPr>
              <a:t>Convocatoria y asignación automática de Depositarios</a:t>
            </a:r>
          </a:p>
        </p:txBody>
      </p:sp>
      <p:sp>
        <p:nvSpPr>
          <p:cNvPr id="319" name="Rectángulo 318"/>
          <p:cNvSpPr/>
          <p:nvPr/>
        </p:nvSpPr>
        <p:spPr>
          <a:xfrm>
            <a:off x="3448102" y="1762878"/>
            <a:ext cx="1682292" cy="306000"/>
          </a:xfrm>
          <a:prstGeom prst="rect">
            <a:avLst/>
          </a:prstGeom>
          <a:solidFill>
            <a:srgbClr val="000A8B"/>
          </a:solidFill>
          <a:ln>
            <a:solidFill>
              <a:srgbClr val="000A8B"/>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RR. RECEPCIÓN Y REGISTRO </a:t>
            </a:r>
          </a:p>
        </p:txBody>
      </p:sp>
      <p:cxnSp>
        <p:nvCxnSpPr>
          <p:cNvPr id="320" name="Conector recto 319"/>
          <p:cNvCxnSpPr>
            <a:cxnSpLocks/>
          </p:cNvCxnSpPr>
          <p:nvPr/>
        </p:nvCxnSpPr>
        <p:spPr>
          <a:xfrm flipV="1">
            <a:off x="2426072" y="1720134"/>
            <a:ext cx="7633019" cy="1336"/>
          </a:xfrm>
          <a:prstGeom prst="line">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cxnSp>
      <p:sp>
        <p:nvSpPr>
          <p:cNvPr id="321" name="Rectángulo 320"/>
          <p:cNvSpPr/>
          <p:nvPr/>
        </p:nvSpPr>
        <p:spPr>
          <a:xfrm>
            <a:off x="2499832" y="4694963"/>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ACTIVAS</a:t>
            </a:r>
          </a:p>
          <a:p>
            <a:pPr algn="ctr"/>
            <a:endParaRPr lang="es-CO" sz="825" b="1">
              <a:solidFill>
                <a:schemeClr val="tx1"/>
              </a:solidFill>
            </a:endParaRPr>
          </a:p>
          <a:p>
            <a:pPr algn="ctr"/>
            <a:r>
              <a:rPr lang="es-CO" sz="825" b="1">
                <a:solidFill>
                  <a:schemeClr val="tx1"/>
                </a:solidFill>
              </a:rPr>
              <a:t>Tipologías 2</a:t>
            </a:r>
          </a:p>
          <a:p>
            <a:pPr algn="ctr"/>
            <a:endParaRPr lang="es-CO" sz="825" b="1">
              <a:solidFill>
                <a:schemeClr val="tx1"/>
              </a:solidFill>
            </a:endParaRPr>
          </a:p>
          <a:p>
            <a:pPr algn="ctr"/>
            <a:endParaRPr lang="es-CO" sz="825" b="1">
              <a:solidFill>
                <a:schemeClr val="tx1"/>
              </a:solidFill>
            </a:endParaRPr>
          </a:p>
        </p:txBody>
      </p:sp>
      <p:sp>
        <p:nvSpPr>
          <p:cNvPr id="322" name="Rectángulo 321"/>
          <p:cNvSpPr/>
          <p:nvPr/>
        </p:nvSpPr>
        <p:spPr>
          <a:xfrm>
            <a:off x="2499832" y="353563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INMUEBLES</a:t>
            </a:r>
          </a:p>
          <a:p>
            <a:pPr algn="ctr"/>
            <a:endParaRPr lang="es-CO" sz="825" b="1">
              <a:solidFill>
                <a:schemeClr val="tx1"/>
              </a:solidFill>
            </a:endParaRPr>
          </a:p>
          <a:p>
            <a:pPr algn="ctr"/>
            <a:r>
              <a:rPr lang="es-CO" sz="825" b="1">
                <a:solidFill>
                  <a:schemeClr val="tx1"/>
                </a:solidFill>
              </a:rPr>
              <a:t>Tipologías 2</a:t>
            </a:r>
          </a:p>
        </p:txBody>
      </p:sp>
      <p:sp>
        <p:nvSpPr>
          <p:cNvPr id="323" name="Rectángulo 322"/>
          <p:cNvSpPr/>
          <p:nvPr/>
        </p:nvSpPr>
        <p:spPr>
          <a:xfrm>
            <a:off x="2499832" y="243619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MUEBLES</a:t>
            </a:r>
          </a:p>
          <a:p>
            <a:pPr algn="ctr"/>
            <a:endParaRPr lang="es-CO" sz="825" b="1">
              <a:solidFill>
                <a:schemeClr val="tx1"/>
              </a:solidFill>
            </a:endParaRPr>
          </a:p>
          <a:p>
            <a:pPr algn="ctr"/>
            <a:r>
              <a:rPr lang="es-CO" sz="825" b="1">
                <a:solidFill>
                  <a:schemeClr val="tx1"/>
                </a:solidFill>
              </a:rPr>
              <a:t>Tipologías 1</a:t>
            </a:r>
          </a:p>
        </p:txBody>
      </p:sp>
      <p:sp>
        <p:nvSpPr>
          <p:cNvPr id="324" name="Rectángulo 323"/>
          <p:cNvSpPr/>
          <p:nvPr/>
        </p:nvSpPr>
        <p:spPr>
          <a:xfrm>
            <a:off x="5190043" y="1762878"/>
            <a:ext cx="1614752"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DP. DIAGNÓSTICO Y ALISTAMIENTO DE ACTIVOS </a:t>
            </a:r>
          </a:p>
        </p:txBody>
      </p:sp>
      <p:sp>
        <p:nvSpPr>
          <p:cNvPr id="334" name="Rectángulo 333"/>
          <p:cNvSpPr/>
          <p:nvPr/>
        </p:nvSpPr>
        <p:spPr>
          <a:xfrm>
            <a:off x="6838990" y="1762878"/>
            <a:ext cx="158853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DT. DISPOSICIÓN TEMPORAL DE ACTIVOS </a:t>
            </a:r>
          </a:p>
        </p:txBody>
      </p:sp>
      <p:sp>
        <p:nvSpPr>
          <p:cNvPr id="342" name="Rectángulo 341"/>
          <p:cNvSpPr/>
          <p:nvPr/>
        </p:nvSpPr>
        <p:spPr>
          <a:xfrm>
            <a:off x="8444398" y="1762878"/>
            <a:ext cx="151922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DF. DISPOSICIÓN FINAL DE ACTIVOS </a:t>
            </a:r>
          </a:p>
        </p:txBody>
      </p:sp>
      <p:sp>
        <p:nvSpPr>
          <p:cNvPr id="345" name="Rectángulo 344"/>
          <p:cNvSpPr/>
          <p:nvPr/>
        </p:nvSpPr>
        <p:spPr>
          <a:xfrm rot="5400000">
            <a:off x="7932252" y="3969993"/>
            <a:ext cx="4771426" cy="281132"/>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FRISCO</a:t>
            </a:r>
          </a:p>
        </p:txBody>
      </p:sp>
      <p:cxnSp>
        <p:nvCxnSpPr>
          <p:cNvPr id="375" name="Conector recto 374"/>
          <p:cNvCxnSpPr>
            <a:cxnSpLocks/>
          </p:cNvCxnSpPr>
          <p:nvPr/>
        </p:nvCxnSpPr>
        <p:spPr>
          <a:xfrm>
            <a:off x="2462409" y="2103689"/>
            <a:ext cx="7617195" cy="9510"/>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7" name="Conector recto 376"/>
          <p:cNvCxnSpPr>
            <a:cxnSpLocks/>
          </p:cNvCxnSpPr>
          <p:nvPr/>
        </p:nvCxnSpPr>
        <p:spPr>
          <a:xfrm>
            <a:off x="5155146" y="1750665"/>
            <a:ext cx="34897" cy="441293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8" name="Conector recto 377"/>
          <p:cNvCxnSpPr>
            <a:cxnSpLocks/>
          </p:cNvCxnSpPr>
          <p:nvPr/>
        </p:nvCxnSpPr>
        <p:spPr>
          <a:xfrm>
            <a:off x="8410742" y="1731976"/>
            <a:ext cx="0" cy="450132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95" name="Rectángulo 394"/>
          <p:cNvSpPr/>
          <p:nvPr/>
        </p:nvSpPr>
        <p:spPr>
          <a:xfrm>
            <a:off x="5706432" y="4328153"/>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a:solidFill>
                  <a:schemeClr val="bg2">
                    <a:lumMod val="10000"/>
                  </a:schemeClr>
                </a:solidFill>
              </a:rPr>
              <a:t>Saneamientos </a:t>
            </a:r>
            <a:r>
              <a:rPr lang="es-ES" sz="600">
                <a:solidFill>
                  <a:schemeClr val="bg2">
                    <a:lumMod val="10000"/>
                  </a:schemeClr>
                </a:solidFill>
              </a:rPr>
              <a:t>Jurídico, </a:t>
            </a:r>
            <a:r>
              <a:rPr lang="es-CO" sz="600">
                <a:solidFill>
                  <a:schemeClr val="bg2">
                    <a:lumMod val="10000"/>
                  </a:schemeClr>
                </a:solidFill>
              </a:rPr>
              <a:t>Contable y Financiero</a:t>
            </a:r>
          </a:p>
          <a:p>
            <a:r>
              <a:rPr lang="es-ES" sz="600">
                <a:solidFill>
                  <a:schemeClr val="bg2">
                    <a:lumMod val="10000"/>
                  </a:schemeClr>
                </a:solidFill>
              </a:rPr>
              <a:t>Valoración de sociedades</a:t>
            </a:r>
            <a:endParaRPr lang="es-CO" sz="600">
              <a:solidFill>
                <a:schemeClr val="bg2">
                  <a:lumMod val="10000"/>
                </a:schemeClr>
              </a:solidFill>
            </a:endParaRPr>
          </a:p>
        </p:txBody>
      </p:sp>
      <p:sp>
        <p:nvSpPr>
          <p:cNvPr id="396" name="Rectángulo 395"/>
          <p:cNvSpPr/>
          <p:nvPr/>
        </p:nvSpPr>
        <p:spPr>
          <a:xfrm>
            <a:off x="5691879" y="2149506"/>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Alistamiento y/o Saneamiento</a:t>
            </a:r>
          </a:p>
        </p:txBody>
      </p:sp>
      <p:sp>
        <p:nvSpPr>
          <p:cNvPr id="397" name="Rectángulo 396"/>
          <p:cNvSpPr/>
          <p:nvPr/>
        </p:nvSpPr>
        <p:spPr>
          <a:xfrm>
            <a:off x="5206292" y="2149506"/>
            <a:ext cx="472524"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a:solidFill>
                  <a:schemeClr val="bg2">
                    <a:lumMod val="10000"/>
                  </a:schemeClr>
                </a:solidFill>
              </a:rPr>
              <a:t>Diagnóstico</a:t>
            </a:r>
            <a:endParaRPr lang="es-CO" sz="600">
              <a:solidFill>
                <a:schemeClr val="bg2">
                  <a:lumMod val="10000"/>
                </a:schemeClr>
              </a:solidFill>
            </a:endParaRPr>
          </a:p>
        </p:txBody>
      </p:sp>
      <p:sp>
        <p:nvSpPr>
          <p:cNvPr id="398" name="Rectángulo 397"/>
          <p:cNvSpPr/>
          <p:nvPr/>
        </p:nvSpPr>
        <p:spPr>
          <a:xfrm>
            <a:off x="5206290" y="3230597"/>
            <a:ext cx="488406" cy="720000"/>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ES" sz="675" b="1">
                <a:solidFill>
                  <a:schemeClr val="tx1"/>
                </a:solidFill>
              </a:rPr>
              <a:t>Alistamiento</a:t>
            </a:r>
            <a:endParaRPr lang="es-CO" sz="675" b="1">
              <a:solidFill>
                <a:schemeClr val="tx1"/>
              </a:solidFill>
            </a:endParaRPr>
          </a:p>
        </p:txBody>
      </p:sp>
      <p:sp>
        <p:nvSpPr>
          <p:cNvPr id="399" name="Rectángulo 398"/>
          <p:cNvSpPr/>
          <p:nvPr/>
        </p:nvSpPr>
        <p:spPr>
          <a:xfrm>
            <a:off x="5206290" y="4328153"/>
            <a:ext cx="488406" cy="720000"/>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75" b="1">
                <a:solidFill>
                  <a:schemeClr val="bg2">
                    <a:lumMod val="25000"/>
                  </a:schemeClr>
                </a:solidFill>
              </a:rPr>
              <a:t>Diagnóstico</a:t>
            </a:r>
            <a:endParaRPr lang="es-CO" sz="675" b="1">
              <a:solidFill>
                <a:schemeClr val="bg2">
                  <a:lumMod val="25000"/>
                </a:schemeClr>
              </a:solidFill>
            </a:endParaRPr>
          </a:p>
        </p:txBody>
      </p:sp>
      <p:sp>
        <p:nvSpPr>
          <p:cNvPr id="400" name="Rectángulo 399"/>
          <p:cNvSpPr/>
          <p:nvPr/>
        </p:nvSpPr>
        <p:spPr>
          <a:xfrm>
            <a:off x="5689055" y="3230597"/>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Saneamiento</a:t>
            </a:r>
          </a:p>
          <a:p>
            <a:pPr algn="ctr"/>
            <a:r>
              <a:rPr lang="es-CO" sz="619">
                <a:solidFill>
                  <a:schemeClr val="tx1">
                    <a:lumMod val="65000"/>
                    <a:lumOff val="35000"/>
                  </a:schemeClr>
                </a:solidFill>
              </a:rPr>
              <a:t>Incluye bienes sociales</a:t>
            </a:r>
          </a:p>
        </p:txBody>
      </p:sp>
      <p:sp>
        <p:nvSpPr>
          <p:cNvPr id="401" name="Rectángulo 400"/>
          <p:cNvSpPr/>
          <p:nvPr/>
        </p:nvSpPr>
        <p:spPr>
          <a:xfrm>
            <a:off x="6870078" y="3230597"/>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Control de depositarios provisionales</a:t>
            </a:r>
          </a:p>
        </p:txBody>
      </p:sp>
      <p:sp>
        <p:nvSpPr>
          <p:cNvPr id="402" name="Rectángulo 401"/>
          <p:cNvSpPr/>
          <p:nvPr/>
        </p:nvSpPr>
        <p:spPr>
          <a:xfrm>
            <a:off x="7960158" y="3230597"/>
            <a:ext cx="442800" cy="720000"/>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err="1">
                <a:solidFill>
                  <a:schemeClr val="tx1"/>
                </a:solidFill>
              </a:rPr>
              <a:t>AdmonDirecta</a:t>
            </a:r>
            <a:endParaRPr lang="es-CO" sz="675" b="1" dirty="0">
              <a:solidFill>
                <a:schemeClr val="tx1"/>
              </a:solidFill>
            </a:endParaRPr>
          </a:p>
        </p:txBody>
      </p:sp>
      <p:sp>
        <p:nvSpPr>
          <p:cNvPr id="403" name="Rectángulo 402"/>
          <p:cNvSpPr/>
          <p:nvPr/>
        </p:nvSpPr>
        <p:spPr>
          <a:xfrm>
            <a:off x="7416650" y="2149506"/>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Control de Destinación Provisional</a:t>
            </a:r>
          </a:p>
        </p:txBody>
      </p:sp>
      <p:sp>
        <p:nvSpPr>
          <p:cNvPr id="404" name="Rectángulo 403"/>
          <p:cNvSpPr/>
          <p:nvPr/>
        </p:nvSpPr>
        <p:spPr>
          <a:xfrm>
            <a:off x="7951828" y="2149506"/>
            <a:ext cx="443499"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a:t>
            </a:r>
            <a:r>
              <a:rPr lang="es-CO" sz="619" b="1">
                <a:solidFill>
                  <a:schemeClr val="tx1">
                    <a:lumMod val="65000"/>
                    <a:lumOff val="35000"/>
                  </a:schemeClr>
                </a:solidFill>
              </a:rPr>
              <a:t> Directa</a:t>
            </a:r>
          </a:p>
        </p:txBody>
      </p:sp>
      <p:sp>
        <p:nvSpPr>
          <p:cNvPr id="410" name="Rectángulo 409"/>
          <p:cNvSpPr/>
          <p:nvPr/>
        </p:nvSpPr>
        <p:spPr>
          <a:xfrm>
            <a:off x="8432830" y="2149506"/>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Comercialización</a:t>
            </a:r>
          </a:p>
        </p:txBody>
      </p:sp>
      <p:sp>
        <p:nvSpPr>
          <p:cNvPr id="411" name="Rectángulo 410"/>
          <p:cNvSpPr/>
          <p:nvPr/>
        </p:nvSpPr>
        <p:spPr>
          <a:xfrm>
            <a:off x="9274179" y="2149506"/>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cxnSp>
        <p:nvCxnSpPr>
          <p:cNvPr id="451" name="Conector recto 450"/>
          <p:cNvCxnSpPr>
            <a:cxnSpLocks/>
          </p:cNvCxnSpPr>
          <p:nvPr/>
        </p:nvCxnSpPr>
        <p:spPr>
          <a:xfrm>
            <a:off x="6810184" y="1717852"/>
            <a:ext cx="26157" cy="451545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456" name="Rectángulo 455"/>
          <p:cNvSpPr/>
          <p:nvPr/>
        </p:nvSpPr>
        <p:spPr>
          <a:xfrm>
            <a:off x="1593599" y="1710964"/>
            <a:ext cx="856338" cy="4785308"/>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75" b="1">
              <a:solidFill>
                <a:schemeClr val="tx1"/>
              </a:solidFill>
            </a:endParaRPr>
          </a:p>
        </p:txBody>
      </p:sp>
      <p:pic>
        <p:nvPicPr>
          <p:cNvPr id="462" name="Imagen 461"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177" y="3847680"/>
            <a:ext cx="911960" cy="438049"/>
          </a:xfrm>
          <a:prstGeom prst="rect">
            <a:avLst/>
          </a:prstGeom>
        </p:spPr>
      </p:pic>
      <p:sp>
        <p:nvSpPr>
          <p:cNvPr id="115" name="Rectángulo 114">
            <a:extLst>
              <a:ext uri="{FF2B5EF4-FFF2-40B4-BE49-F238E27FC236}">
                <a16:creationId xmlns:a16="http://schemas.microsoft.com/office/drawing/2014/main" id="{87BD4BFA-AA8D-41FD-9E4C-6550F7A79E30}"/>
              </a:ext>
            </a:extLst>
          </p:cNvPr>
          <p:cNvSpPr/>
          <p:nvPr/>
        </p:nvSpPr>
        <p:spPr>
          <a:xfrm>
            <a:off x="7960158" y="4328153"/>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AdmonDirecta</a:t>
            </a:r>
            <a:endParaRPr lang="es-CO" sz="619" b="1">
              <a:solidFill>
                <a:schemeClr val="tx1">
                  <a:lumMod val="65000"/>
                  <a:lumOff val="35000"/>
                </a:schemeClr>
              </a:solidFill>
            </a:endParaRPr>
          </a:p>
        </p:txBody>
      </p:sp>
      <p:sp>
        <p:nvSpPr>
          <p:cNvPr id="119" name="Rectángulo 118">
            <a:extLst>
              <a:ext uri="{FF2B5EF4-FFF2-40B4-BE49-F238E27FC236}">
                <a16:creationId xmlns:a16="http://schemas.microsoft.com/office/drawing/2014/main" id="{27A6C122-FA9B-465E-B1D4-E8AA21AA8560}"/>
              </a:ext>
            </a:extLst>
          </p:cNvPr>
          <p:cNvSpPr/>
          <p:nvPr/>
        </p:nvSpPr>
        <p:spPr>
          <a:xfrm>
            <a:off x="4398018" y="3999981"/>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   Remoción de depositarios</a:t>
            </a:r>
          </a:p>
        </p:txBody>
      </p:sp>
      <p:sp>
        <p:nvSpPr>
          <p:cNvPr id="125" name="Rectángulo 124">
            <a:extLst>
              <a:ext uri="{FF2B5EF4-FFF2-40B4-BE49-F238E27FC236}">
                <a16:creationId xmlns:a16="http://schemas.microsoft.com/office/drawing/2014/main" id="{9F943ED0-C470-475D-B79D-EF65F5FA33EB}"/>
              </a:ext>
            </a:extLst>
          </p:cNvPr>
          <p:cNvSpPr/>
          <p:nvPr/>
        </p:nvSpPr>
        <p:spPr>
          <a:xfrm>
            <a:off x="3435941" y="4328153"/>
            <a:ext cx="564464"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Recepción</a:t>
            </a:r>
          </a:p>
        </p:txBody>
      </p:sp>
      <p:sp>
        <p:nvSpPr>
          <p:cNvPr id="126" name="Rectángulo 125">
            <a:extLst>
              <a:ext uri="{FF2B5EF4-FFF2-40B4-BE49-F238E27FC236}">
                <a16:creationId xmlns:a16="http://schemas.microsoft.com/office/drawing/2014/main" id="{865E5ED3-2089-42AC-A541-B56B09DC2D39}"/>
              </a:ext>
            </a:extLst>
          </p:cNvPr>
          <p:cNvSpPr/>
          <p:nvPr/>
        </p:nvSpPr>
        <p:spPr>
          <a:xfrm>
            <a:off x="6870078" y="4328153"/>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Control de depositarios provisionales</a:t>
            </a:r>
          </a:p>
        </p:txBody>
      </p:sp>
      <p:sp>
        <p:nvSpPr>
          <p:cNvPr id="127" name="Rectángulo 126">
            <a:extLst>
              <a:ext uri="{FF2B5EF4-FFF2-40B4-BE49-F238E27FC236}">
                <a16:creationId xmlns:a16="http://schemas.microsoft.com/office/drawing/2014/main" id="{9F158D8E-9665-4E4C-B3EE-2EF378F7B087}"/>
              </a:ext>
            </a:extLst>
          </p:cNvPr>
          <p:cNvSpPr/>
          <p:nvPr/>
        </p:nvSpPr>
        <p:spPr>
          <a:xfrm>
            <a:off x="9274651" y="3230597"/>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sp>
        <p:nvSpPr>
          <p:cNvPr id="128" name="Rectángulo 127">
            <a:extLst>
              <a:ext uri="{FF2B5EF4-FFF2-40B4-BE49-F238E27FC236}">
                <a16:creationId xmlns:a16="http://schemas.microsoft.com/office/drawing/2014/main" id="{23BA0032-B4B3-4C8D-9BCC-F3B2D826DD1B}"/>
              </a:ext>
            </a:extLst>
          </p:cNvPr>
          <p:cNvSpPr/>
          <p:nvPr/>
        </p:nvSpPr>
        <p:spPr>
          <a:xfrm>
            <a:off x="9292234" y="4328153"/>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sp>
        <p:nvSpPr>
          <p:cNvPr id="129" name="Rectángulo 128">
            <a:extLst>
              <a:ext uri="{FF2B5EF4-FFF2-40B4-BE49-F238E27FC236}">
                <a16:creationId xmlns:a16="http://schemas.microsoft.com/office/drawing/2014/main" id="{5876C6F5-8E43-46C7-8AED-E74DD3EABD58}"/>
              </a:ext>
            </a:extLst>
          </p:cNvPr>
          <p:cNvSpPr/>
          <p:nvPr/>
        </p:nvSpPr>
        <p:spPr>
          <a:xfrm>
            <a:off x="8432830" y="3230597"/>
            <a:ext cx="815723" cy="720000"/>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tx1"/>
                </a:solidFill>
              </a:rPr>
              <a:t>Comercialización</a:t>
            </a:r>
          </a:p>
        </p:txBody>
      </p:sp>
      <p:sp>
        <p:nvSpPr>
          <p:cNvPr id="133" name="Rectángulo 132">
            <a:extLst>
              <a:ext uri="{FF2B5EF4-FFF2-40B4-BE49-F238E27FC236}">
                <a16:creationId xmlns:a16="http://schemas.microsoft.com/office/drawing/2014/main" id="{435A19D3-942D-4745-9F59-66EA2CD0005B}"/>
              </a:ext>
            </a:extLst>
          </p:cNvPr>
          <p:cNvSpPr/>
          <p:nvPr/>
        </p:nvSpPr>
        <p:spPr>
          <a:xfrm>
            <a:off x="4398018" y="2922862"/>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a:t>
            </a:r>
          </a:p>
        </p:txBody>
      </p:sp>
      <p:sp>
        <p:nvSpPr>
          <p:cNvPr id="135" name="Rectángulo 134">
            <a:extLst>
              <a:ext uri="{FF2B5EF4-FFF2-40B4-BE49-F238E27FC236}">
                <a16:creationId xmlns:a16="http://schemas.microsoft.com/office/drawing/2014/main" id="{97CD91EC-13E1-4F0A-9969-18816003862E}"/>
              </a:ext>
            </a:extLst>
          </p:cNvPr>
          <p:cNvSpPr/>
          <p:nvPr/>
        </p:nvSpPr>
        <p:spPr>
          <a:xfrm>
            <a:off x="3435941" y="3230597"/>
            <a:ext cx="55508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Recepción</a:t>
            </a:r>
          </a:p>
        </p:txBody>
      </p:sp>
      <p:pic>
        <p:nvPicPr>
          <p:cNvPr id="13" name="Imagen 12">
            <a:extLst>
              <a:ext uri="{FF2B5EF4-FFF2-40B4-BE49-F238E27FC236}">
                <a16:creationId xmlns:a16="http://schemas.microsoft.com/office/drawing/2014/main" id="{0CB5389A-0E0D-40A1-9B1B-10BC96C8A5FD}"/>
              </a:ext>
            </a:extLst>
          </p:cNvPr>
          <p:cNvPicPr>
            <a:picLocks noChangeAspect="1"/>
          </p:cNvPicPr>
          <p:nvPr/>
        </p:nvPicPr>
        <p:blipFill>
          <a:blip r:embed="rId3"/>
          <a:stretch>
            <a:fillRect/>
          </a:stretch>
        </p:blipFill>
        <p:spPr>
          <a:xfrm>
            <a:off x="2445084" y="5286560"/>
            <a:ext cx="7730398" cy="188992"/>
          </a:xfrm>
          <a:prstGeom prst="rect">
            <a:avLst/>
          </a:prstGeom>
        </p:spPr>
      </p:pic>
      <p:sp>
        <p:nvSpPr>
          <p:cNvPr id="144" name="Rectángulo 143">
            <a:extLst>
              <a:ext uri="{FF2B5EF4-FFF2-40B4-BE49-F238E27FC236}">
                <a16:creationId xmlns:a16="http://schemas.microsoft.com/office/drawing/2014/main" id="{35762888-638D-4834-A3BA-EB5F9C6B16F1}"/>
              </a:ext>
            </a:extLst>
          </p:cNvPr>
          <p:cNvSpPr/>
          <p:nvPr/>
        </p:nvSpPr>
        <p:spPr>
          <a:xfrm>
            <a:off x="2525772" y="5810411"/>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EN LIQUIDACIÓN</a:t>
            </a:r>
          </a:p>
          <a:p>
            <a:pPr algn="ctr"/>
            <a:endParaRPr lang="es-CO" sz="825" b="1">
              <a:solidFill>
                <a:schemeClr val="tx1"/>
              </a:solidFill>
            </a:endParaRPr>
          </a:p>
          <a:p>
            <a:pPr algn="ctr"/>
            <a:r>
              <a:rPr lang="es-CO" sz="825" b="1">
                <a:solidFill>
                  <a:schemeClr val="tx1"/>
                </a:solidFill>
              </a:rPr>
              <a:t>Tipologías 2</a:t>
            </a:r>
          </a:p>
          <a:p>
            <a:pPr algn="ctr"/>
            <a:endParaRPr lang="es-CO" sz="825" b="1">
              <a:solidFill>
                <a:schemeClr val="tx1"/>
              </a:solidFill>
            </a:endParaRPr>
          </a:p>
          <a:p>
            <a:pPr algn="ctr"/>
            <a:endParaRPr lang="es-CO" sz="825" b="1">
              <a:solidFill>
                <a:schemeClr val="tx1"/>
              </a:solidFill>
            </a:endParaRPr>
          </a:p>
        </p:txBody>
      </p:sp>
      <p:sp>
        <p:nvSpPr>
          <p:cNvPr id="145" name="Rectángulo 144">
            <a:extLst>
              <a:ext uri="{FF2B5EF4-FFF2-40B4-BE49-F238E27FC236}">
                <a16:creationId xmlns:a16="http://schemas.microsoft.com/office/drawing/2014/main" id="{2F38FB43-CBD2-43D6-BFC9-2F3EEEA51545}"/>
              </a:ext>
            </a:extLst>
          </p:cNvPr>
          <p:cNvSpPr/>
          <p:nvPr/>
        </p:nvSpPr>
        <p:spPr>
          <a:xfrm>
            <a:off x="5708996" y="5443595"/>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a:solidFill>
                  <a:schemeClr val="bg2">
                    <a:lumMod val="10000"/>
                  </a:schemeClr>
                </a:solidFill>
              </a:rPr>
              <a:t>Saneamientos </a:t>
            </a:r>
            <a:r>
              <a:rPr lang="es-ES" sz="600">
                <a:solidFill>
                  <a:schemeClr val="bg2">
                    <a:lumMod val="10000"/>
                  </a:schemeClr>
                </a:solidFill>
              </a:rPr>
              <a:t>Jurídico, </a:t>
            </a:r>
            <a:r>
              <a:rPr lang="es-CO" sz="600">
                <a:solidFill>
                  <a:schemeClr val="bg2">
                    <a:lumMod val="10000"/>
                  </a:schemeClr>
                </a:solidFill>
              </a:rPr>
              <a:t>Contable y Financiero</a:t>
            </a:r>
          </a:p>
          <a:p>
            <a:r>
              <a:rPr lang="es-ES" sz="600">
                <a:solidFill>
                  <a:schemeClr val="bg2">
                    <a:lumMod val="10000"/>
                  </a:schemeClr>
                </a:solidFill>
              </a:rPr>
              <a:t>Valoración de sociedades</a:t>
            </a:r>
            <a:endParaRPr lang="es-CO" sz="600">
              <a:solidFill>
                <a:schemeClr val="bg2">
                  <a:lumMod val="10000"/>
                </a:schemeClr>
              </a:solidFill>
            </a:endParaRPr>
          </a:p>
        </p:txBody>
      </p:sp>
      <p:sp>
        <p:nvSpPr>
          <p:cNvPr id="146" name="Rectángulo 145">
            <a:extLst>
              <a:ext uri="{FF2B5EF4-FFF2-40B4-BE49-F238E27FC236}">
                <a16:creationId xmlns:a16="http://schemas.microsoft.com/office/drawing/2014/main" id="{DE7B90D4-4B1B-4BBE-B182-1EB062609697}"/>
              </a:ext>
            </a:extLst>
          </p:cNvPr>
          <p:cNvSpPr/>
          <p:nvPr/>
        </p:nvSpPr>
        <p:spPr>
          <a:xfrm>
            <a:off x="5206290" y="5443596"/>
            <a:ext cx="488406" cy="720000"/>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75" b="1">
                <a:solidFill>
                  <a:schemeClr val="bg2">
                    <a:lumMod val="25000"/>
                  </a:schemeClr>
                </a:solidFill>
              </a:rPr>
              <a:t>Diagnóstico</a:t>
            </a:r>
            <a:endParaRPr lang="es-CO" sz="675" b="1">
              <a:solidFill>
                <a:schemeClr val="bg2">
                  <a:lumMod val="25000"/>
                </a:schemeClr>
              </a:solidFill>
            </a:endParaRPr>
          </a:p>
        </p:txBody>
      </p:sp>
      <p:sp>
        <p:nvSpPr>
          <p:cNvPr id="147" name="Rectángulo 146">
            <a:extLst>
              <a:ext uri="{FF2B5EF4-FFF2-40B4-BE49-F238E27FC236}">
                <a16:creationId xmlns:a16="http://schemas.microsoft.com/office/drawing/2014/main" id="{9C672487-B40D-42AE-A483-D0C3B39FA1D8}"/>
              </a:ext>
            </a:extLst>
          </p:cNvPr>
          <p:cNvSpPr/>
          <p:nvPr/>
        </p:nvSpPr>
        <p:spPr>
          <a:xfrm>
            <a:off x="7960158" y="5443596"/>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AdmonDirecta</a:t>
            </a:r>
            <a:endParaRPr lang="es-CO" sz="619" b="1">
              <a:solidFill>
                <a:schemeClr val="tx1">
                  <a:lumMod val="65000"/>
                  <a:lumOff val="35000"/>
                </a:schemeClr>
              </a:solidFill>
            </a:endParaRPr>
          </a:p>
        </p:txBody>
      </p:sp>
      <p:sp>
        <p:nvSpPr>
          <p:cNvPr id="148" name="Rectángulo 147">
            <a:extLst>
              <a:ext uri="{FF2B5EF4-FFF2-40B4-BE49-F238E27FC236}">
                <a16:creationId xmlns:a16="http://schemas.microsoft.com/office/drawing/2014/main" id="{AB4C7E53-53F1-4F64-A8DF-BA4818673C7B}"/>
              </a:ext>
            </a:extLst>
          </p:cNvPr>
          <p:cNvSpPr/>
          <p:nvPr/>
        </p:nvSpPr>
        <p:spPr>
          <a:xfrm>
            <a:off x="3435941" y="5443596"/>
            <a:ext cx="564464"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Recepción</a:t>
            </a:r>
          </a:p>
        </p:txBody>
      </p:sp>
      <p:sp>
        <p:nvSpPr>
          <p:cNvPr id="149" name="Rectángulo 148">
            <a:extLst>
              <a:ext uri="{FF2B5EF4-FFF2-40B4-BE49-F238E27FC236}">
                <a16:creationId xmlns:a16="http://schemas.microsoft.com/office/drawing/2014/main" id="{AC665384-005E-47C8-9579-4BAE232B99FE}"/>
              </a:ext>
            </a:extLst>
          </p:cNvPr>
          <p:cNvSpPr/>
          <p:nvPr/>
        </p:nvSpPr>
        <p:spPr>
          <a:xfrm>
            <a:off x="6870078" y="5443596"/>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Control de depositarios provisionales</a:t>
            </a:r>
          </a:p>
        </p:txBody>
      </p:sp>
      <p:sp>
        <p:nvSpPr>
          <p:cNvPr id="151" name="Rectángulo 150">
            <a:extLst>
              <a:ext uri="{FF2B5EF4-FFF2-40B4-BE49-F238E27FC236}">
                <a16:creationId xmlns:a16="http://schemas.microsoft.com/office/drawing/2014/main" id="{FC3B7A71-B9F7-4A34-A1CA-B62F5FCCF5F9}"/>
              </a:ext>
            </a:extLst>
          </p:cNvPr>
          <p:cNvSpPr/>
          <p:nvPr/>
        </p:nvSpPr>
        <p:spPr>
          <a:xfrm>
            <a:off x="9308446" y="5443596"/>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cxnSp>
        <p:nvCxnSpPr>
          <p:cNvPr id="153" name="Conector recto 152">
            <a:extLst>
              <a:ext uri="{FF2B5EF4-FFF2-40B4-BE49-F238E27FC236}">
                <a16:creationId xmlns:a16="http://schemas.microsoft.com/office/drawing/2014/main" id="{14325EA9-3BFE-41EF-B5BA-1CC5006527E5}"/>
              </a:ext>
            </a:extLst>
          </p:cNvPr>
          <p:cNvCxnSpPr>
            <a:cxnSpLocks/>
          </p:cNvCxnSpPr>
          <p:nvPr/>
        </p:nvCxnSpPr>
        <p:spPr>
          <a:xfrm flipV="1">
            <a:off x="2461736" y="6502919"/>
            <a:ext cx="7633019" cy="133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156" name="Rectángulo 155">
            <a:extLst>
              <a:ext uri="{FF2B5EF4-FFF2-40B4-BE49-F238E27FC236}">
                <a16:creationId xmlns:a16="http://schemas.microsoft.com/office/drawing/2014/main" id="{10353102-5527-424E-A226-701ABFF727B5}"/>
              </a:ext>
            </a:extLst>
          </p:cNvPr>
          <p:cNvSpPr/>
          <p:nvPr/>
        </p:nvSpPr>
        <p:spPr>
          <a:xfrm>
            <a:off x="4001133" y="3230226"/>
            <a:ext cx="49723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Registro en el sistema</a:t>
            </a:r>
          </a:p>
        </p:txBody>
      </p:sp>
      <p:sp>
        <p:nvSpPr>
          <p:cNvPr id="157" name="Rectángulo 156">
            <a:extLst>
              <a:ext uri="{FF2B5EF4-FFF2-40B4-BE49-F238E27FC236}">
                <a16:creationId xmlns:a16="http://schemas.microsoft.com/office/drawing/2014/main" id="{5F02EE3B-6C2B-460F-939D-C4EBCA95082B}"/>
              </a:ext>
            </a:extLst>
          </p:cNvPr>
          <p:cNvSpPr/>
          <p:nvPr/>
        </p:nvSpPr>
        <p:spPr>
          <a:xfrm>
            <a:off x="4001133" y="4335344"/>
            <a:ext cx="49723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Registro en el sistema</a:t>
            </a:r>
          </a:p>
        </p:txBody>
      </p:sp>
      <p:sp>
        <p:nvSpPr>
          <p:cNvPr id="158" name="Rectángulo 157">
            <a:extLst>
              <a:ext uri="{FF2B5EF4-FFF2-40B4-BE49-F238E27FC236}">
                <a16:creationId xmlns:a16="http://schemas.microsoft.com/office/drawing/2014/main" id="{BD7D42EC-C9DD-4461-86B4-3358B4F81819}"/>
              </a:ext>
            </a:extLst>
          </p:cNvPr>
          <p:cNvSpPr/>
          <p:nvPr/>
        </p:nvSpPr>
        <p:spPr>
          <a:xfrm>
            <a:off x="4001133" y="5440612"/>
            <a:ext cx="49723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Registro en el sistema</a:t>
            </a:r>
          </a:p>
        </p:txBody>
      </p:sp>
      <p:sp>
        <p:nvSpPr>
          <p:cNvPr id="160" name="Rectángulo 159">
            <a:extLst>
              <a:ext uri="{FF2B5EF4-FFF2-40B4-BE49-F238E27FC236}">
                <a16:creationId xmlns:a16="http://schemas.microsoft.com/office/drawing/2014/main" id="{63091CA5-F4BF-4EAF-B89E-542DEF51F87B}"/>
              </a:ext>
            </a:extLst>
          </p:cNvPr>
          <p:cNvSpPr/>
          <p:nvPr/>
        </p:nvSpPr>
        <p:spPr>
          <a:xfrm>
            <a:off x="4506702" y="4328958"/>
            <a:ext cx="650890" cy="720000"/>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2">
                    <a:lumMod val="25000"/>
                  </a:schemeClr>
                </a:solidFill>
              </a:rPr>
              <a:t>Convocatoria y asignación automática de Depositarios</a:t>
            </a:r>
          </a:p>
        </p:txBody>
      </p:sp>
      <p:sp>
        <p:nvSpPr>
          <p:cNvPr id="161" name="Rectángulo 160">
            <a:extLst>
              <a:ext uri="{FF2B5EF4-FFF2-40B4-BE49-F238E27FC236}">
                <a16:creationId xmlns:a16="http://schemas.microsoft.com/office/drawing/2014/main" id="{AB2E74B9-BA19-4BCE-AA3B-677BB68E1BF4}"/>
              </a:ext>
            </a:extLst>
          </p:cNvPr>
          <p:cNvSpPr/>
          <p:nvPr/>
        </p:nvSpPr>
        <p:spPr>
          <a:xfrm>
            <a:off x="4506702" y="5434424"/>
            <a:ext cx="650890" cy="720000"/>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2">
                    <a:lumMod val="25000"/>
                  </a:schemeClr>
                </a:solidFill>
              </a:rPr>
              <a:t>Convocatoria y asignación automática de Depositarios</a:t>
            </a:r>
          </a:p>
        </p:txBody>
      </p:sp>
      <p:sp>
        <p:nvSpPr>
          <p:cNvPr id="60" name="Rectángulo 59">
            <a:extLst>
              <a:ext uri="{FF2B5EF4-FFF2-40B4-BE49-F238E27FC236}">
                <a16:creationId xmlns:a16="http://schemas.microsoft.com/office/drawing/2014/main" id="{AD59FE3D-AF85-44FA-9F00-0CCA1FC3A6A7}"/>
              </a:ext>
            </a:extLst>
          </p:cNvPr>
          <p:cNvSpPr/>
          <p:nvPr/>
        </p:nvSpPr>
        <p:spPr>
          <a:xfrm>
            <a:off x="8443627" y="4335344"/>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Comercialización</a:t>
            </a:r>
          </a:p>
        </p:txBody>
      </p:sp>
      <p:sp>
        <p:nvSpPr>
          <p:cNvPr id="61" name="Rectángulo 60">
            <a:extLst>
              <a:ext uri="{FF2B5EF4-FFF2-40B4-BE49-F238E27FC236}">
                <a16:creationId xmlns:a16="http://schemas.microsoft.com/office/drawing/2014/main" id="{D279F6A3-0B3E-41FA-A1A3-32C7316F7CF3}"/>
              </a:ext>
            </a:extLst>
          </p:cNvPr>
          <p:cNvSpPr/>
          <p:nvPr/>
        </p:nvSpPr>
        <p:spPr>
          <a:xfrm>
            <a:off x="8450263" y="5455940"/>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Comercialización</a:t>
            </a:r>
          </a:p>
        </p:txBody>
      </p:sp>
      <p:sp>
        <p:nvSpPr>
          <p:cNvPr id="62" name="Rectángulo 61">
            <a:extLst>
              <a:ext uri="{FF2B5EF4-FFF2-40B4-BE49-F238E27FC236}">
                <a16:creationId xmlns:a16="http://schemas.microsoft.com/office/drawing/2014/main" id="{9AB50350-9F1E-4873-A90E-FA30AE3452A8}"/>
              </a:ext>
            </a:extLst>
          </p:cNvPr>
          <p:cNvSpPr/>
          <p:nvPr/>
        </p:nvSpPr>
        <p:spPr>
          <a:xfrm>
            <a:off x="6316034" y="4316777"/>
            <a:ext cx="487951" cy="732895"/>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a:solidFill>
                  <a:schemeClr val="bg2">
                    <a:lumMod val="10000"/>
                  </a:schemeClr>
                </a:solidFill>
              </a:rPr>
              <a:t>Establecimientos de comercio a </a:t>
            </a:r>
            <a:r>
              <a:rPr lang="es-CO" sz="600" err="1">
                <a:solidFill>
                  <a:schemeClr val="bg2">
                    <a:lumMod val="10000"/>
                  </a:schemeClr>
                </a:solidFill>
              </a:rPr>
              <a:t>Fontur</a:t>
            </a:r>
            <a:endParaRPr lang="es-CO" sz="600">
              <a:solidFill>
                <a:schemeClr val="bg2">
                  <a:lumMod val="10000"/>
                </a:schemeClr>
              </a:solidFill>
            </a:endParaRPr>
          </a:p>
        </p:txBody>
      </p:sp>
      <p:sp>
        <p:nvSpPr>
          <p:cNvPr id="63" name="Rectángulo 62">
            <a:extLst>
              <a:ext uri="{FF2B5EF4-FFF2-40B4-BE49-F238E27FC236}">
                <a16:creationId xmlns:a16="http://schemas.microsoft.com/office/drawing/2014/main" id="{EBE54D04-C105-49F2-BC4D-09A97AC06AA1}"/>
              </a:ext>
            </a:extLst>
          </p:cNvPr>
          <p:cNvSpPr/>
          <p:nvPr/>
        </p:nvSpPr>
        <p:spPr>
          <a:xfrm>
            <a:off x="6304856" y="3227912"/>
            <a:ext cx="487951" cy="732895"/>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a:solidFill>
                  <a:schemeClr val="tx1"/>
                </a:solidFill>
              </a:rPr>
              <a:t>Uso pólizas y/o fianzas arriendos</a:t>
            </a:r>
          </a:p>
        </p:txBody>
      </p:sp>
      <p:sp>
        <p:nvSpPr>
          <p:cNvPr id="64" name="Rectángulo 63">
            <a:extLst>
              <a:ext uri="{FF2B5EF4-FFF2-40B4-BE49-F238E27FC236}">
                <a16:creationId xmlns:a16="http://schemas.microsoft.com/office/drawing/2014/main" id="{A9E0A76E-2479-4B74-A482-A76BD4D54194}"/>
              </a:ext>
            </a:extLst>
          </p:cNvPr>
          <p:cNvSpPr/>
          <p:nvPr/>
        </p:nvSpPr>
        <p:spPr>
          <a:xfrm>
            <a:off x="7453908" y="3229355"/>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Control de Destinación Provisional</a:t>
            </a:r>
          </a:p>
        </p:txBody>
      </p:sp>
      <p:sp>
        <p:nvSpPr>
          <p:cNvPr id="65" name="Rectángulo 64">
            <a:extLst>
              <a:ext uri="{FF2B5EF4-FFF2-40B4-BE49-F238E27FC236}">
                <a16:creationId xmlns:a16="http://schemas.microsoft.com/office/drawing/2014/main" id="{A4FFC992-C180-4C03-A341-1ABB6D5387BB}"/>
              </a:ext>
            </a:extLst>
          </p:cNvPr>
          <p:cNvSpPr/>
          <p:nvPr/>
        </p:nvSpPr>
        <p:spPr>
          <a:xfrm>
            <a:off x="7442117" y="4318347"/>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Control de Destinación Provisional</a:t>
            </a:r>
          </a:p>
        </p:txBody>
      </p:sp>
      <p:sp>
        <p:nvSpPr>
          <p:cNvPr id="66" name="Rectángulo 65">
            <a:extLst>
              <a:ext uri="{FF2B5EF4-FFF2-40B4-BE49-F238E27FC236}">
                <a16:creationId xmlns:a16="http://schemas.microsoft.com/office/drawing/2014/main" id="{D003CF2B-A69F-4FAE-9B2F-3B96D4C31534}"/>
              </a:ext>
            </a:extLst>
          </p:cNvPr>
          <p:cNvSpPr/>
          <p:nvPr/>
        </p:nvSpPr>
        <p:spPr>
          <a:xfrm>
            <a:off x="7456516" y="5436315"/>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Control de Destinación Provisional</a:t>
            </a:r>
          </a:p>
        </p:txBody>
      </p:sp>
      <p:sp>
        <p:nvSpPr>
          <p:cNvPr id="69" name="Rectángulo 68">
            <a:extLst>
              <a:ext uri="{FF2B5EF4-FFF2-40B4-BE49-F238E27FC236}">
                <a16:creationId xmlns:a16="http://schemas.microsoft.com/office/drawing/2014/main" id="{E0774CAF-04BE-41FF-A14E-8DEC7FE73079}"/>
              </a:ext>
            </a:extLst>
          </p:cNvPr>
          <p:cNvSpPr/>
          <p:nvPr/>
        </p:nvSpPr>
        <p:spPr>
          <a:xfrm>
            <a:off x="4398017" y="5081455"/>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   Remoción de depositarios</a:t>
            </a:r>
          </a:p>
        </p:txBody>
      </p:sp>
      <p:sp>
        <p:nvSpPr>
          <p:cNvPr id="70" name="Rectángulo 69">
            <a:extLst>
              <a:ext uri="{FF2B5EF4-FFF2-40B4-BE49-F238E27FC236}">
                <a16:creationId xmlns:a16="http://schemas.microsoft.com/office/drawing/2014/main" id="{7EC8901A-6EAE-4FA8-A6DC-EE45569BFB26}"/>
              </a:ext>
            </a:extLst>
          </p:cNvPr>
          <p:cNvSpPr/>
          <p:nvPr/>
        </p:nvSpPr>
        <p:spPr>
          <a:xfrm>
            <a:off x="4398016" y="6216951"/>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   Remoción de depositarios</a:t>
            </a:r>
          </a:p>
        </p:txBody>
      </p:sp>
      <p:sp>
        <p:nvSpPr>
          <p:cNvPr id="71" name="Título 1">
            <a:extLst>
              <a:ext uri="{FF2B5EF4-FFF2-40B4-BE49-F238E27FC236}">
                <a16:creationId xmlns:a16="http://schemas.microsoft.com/office/drawing/2014/main" id="{DB7D518F-604E-48EF-82DF-9793CE234001}"/>
              </a:ext>
            </a:extLst>
          </p:cNvPr>
          <p:cNvSpPr>
            <a:spLocks noGrp="1"/>
          </p:cNvSpPr>
          <p:nvPr>
            <p:ph type="title"/>
          </p:nvPr>
        </p:nvSpPr>
        <p:spPr>
          <a:xfrm>
            <a:off x="1577079" y="376460"/>
            <a:ext cx="8229600" cy="1143000"/>
          </a:xfrm>
        </p:spPr>
        <p:txBody>
          <a:bodyPr>
            <a:noAutofit/>
          </a:bodyPr>
          <a:lstStyle/>
          <a:p>
            <a:r>
              <a:rPr lang="es-ES" sz="2800" b="1" dirty="0">
                <a:solidFill>
                  <a:srgbClr val="002060"/>
                </a:solidFill>
                <a:latin typeface="+mn-lt"/>
                <a:ea typeface="+mn-ea"/>
                <a:cs typeface="+mn-cs"/>
              </a:rPr>
              <a:t>PRIMERA ENTREGA</a:t>
            </a:r>
            <a:br>
              <a:rPr lang="es-ES" sz="2800" b="1" dirty="0">
                <a:solidFill>
                  <a:srgbClr val="002060"/>
                </a:solidFill>
                <a:latin typeface="+mn-lt"/>
                <a:ea typeface="+mn-ea"/>
                <a:cs typeface="+mn-cs"/>
              </a:rPr>
            </a:br>
            <a:r>
              <a:rPr lang="es-ES" sz="2800" b="1" dirty="0">
                <a:solidFill>
                  <a:srgbClr val="002060"/>
                </a:solidFill>
                <a:latin typeface="+mn-lt"/>
                <a:ea typeface="+mn-ea"/>
                <a:cs typeface="+mn-cs"/>
              </a:rPr>
              <a:t>Unificación MATRIX - OLYMPUS</a:t>
            </a:r>
            <a:br>
              <a:rPr lang="es-ES" sz="2800" b="1" dirty="0">
                <a:solidFill>
                  <a:srgbClr val="002060"/>
                </a:solidFill>
                <a:latin typeface="+mn-lt"/>
                <a:ea typeface="+mn-ea"/>
                <a:cs typeface="+mn-cs"/>
              </a:rPr>
            </a:br>
            <a:r>
              <a:rPr lang="es-ES" sz="2800" b="1" dirty="0">
                <a:solidFill>
                  <a:srgbClr val="002060"/>
                </a:solidFill>
                <a:latin typeface="+mn-lt"/>
                <a:ea typeface="+mn-ea"/>
                <a:cs typeface="+mn-cs"/>
              </a:rPr>
              <a:t>Portal Depositarios V1</a:t>
            </a:r>
          </a:p>
        </p:txBody>
      </p:sp>
      <p:sp>
        <p:nvSpPr>
          <p:cNvPr id="75" name="Rectángulo 74">
            <a:extLst>
              <a:ext uri="{FF2B5EF4-FFF2-40B4-BE49-F238E27FC236}">
                <a16:creationId xmlns:a16="http://schemas.microsoft.com/office/drawing/2014/main" id="{B0A2AF19-D9D4-417D-A090-57DF96CFBB9E}"/>
              </a:ext>
            </a:extLst>
          </p:cNvPr>
          <p:cNvSpPr/>
          <p:nvPr/>
        </p:nvSpPr>
        <p:spPr>
          <a:xfrm>
            <a:off x="9040505" y="848662"/>
            <a:ext cx="472524" cy="358562"/>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a:solidFill>
                  <a:schemeClr val="bg1"/>
                </a:solidFill>
              </a:rPr>
              <a:t>MATRIX</a:t>
            </a:r>
          </a:p>
        </p:txBody>
      </p:sp>
      <p:sp>
        <p:nvSpPr>
          <p:cNvPr id="76" name="Rectángulo 75">
            <a:extLst>
              <a:ext uri="{FF2B5EF4-FFF2-40B4-BE49-F238E27FC236}">
                <a16:creationId xmlns:a16="http://schemas.microsoft.com/office/drawing/2014/main" id="{EBC9794F-DCE7-4E0C-9F19-E13464900A1C}"/>
              </a:ext>
            </a:extLst>
          </p:cNvPr>
          <p:cNvSpPr/>
          <p:nvPr/>
        </p:nvSpPr>
        <p:spPr>
          <a:xfrm>
            <a:off x="9518749" y="847327"/>
            <a:ext cx="472524" cy="358562"/>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b="1" dirty="0" err="1">
                <a:solidFill>
                  <a:schemeClr val="bg2">
                    <a:lumMod val="10000"/>
                  </a:schemeClr>
                </a:solidFill>
              </a:rPr>
              <a:t>olympus</a:t>
            </a:r>
            <a:endParaRPr lang="es-CO" sz="600" b="1" dirty="0">
              <a:solidFill>
                <a:schemeClr val="bg2">
                  <a:lumMod val="10000"/>
                </a:schemeClr>
              </a:solidFill>
            </a:endParaRPr>
          </a:p>
        </p:txBody>
      </p:sp>
      <p:sp>
        <p:nvSpPr>
          <p:cNvPr id="78" name="Rectángulo 77">
            <a:extLst>
              <a:ext uri="{FF2B5EF4-FFF2-40B4-BE49-F238E27FC236}">
                <a16:creationId xmlns:a16="http://schemas.microsoft.com/office/drawing/2014/main" id="{4BBD51E3-86AE-43DE-96FF-8241FBAFD00B}"/>
              </a:ext>
            </a:extLst>
          </p:cNvPr>
          <p:cNvSpPr/>
          <p:nvPr/>
        </p:nvSpPr>
        <p:spPr>
          <a:xfrm>
            <a:off x="9037916" y="1215458"/>
            <a:ext cx="472524" cy="358562"/>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75" b="1" dirty="0">
                <a:solidFill>
                  <a:schemeClr val="bg2">
                    <a:lumMod val="25000"/>
                  </a:schemeClr>
                </a:solidFill>
              </a:rPr>
              <a:t>Nuevos desarrollos</a:t>
            </a:r>
            <a:endParaRPr lang="es-CO" sz="675" b="1" dirty="0">
              <a:solidFill>
                <a:schemeClr val="bg2">
                  <a:lumMod val="25000"/>
                </a:schemeClr>
              </a:solidFill>
            </a:endParaRPr>
          </a:p>
        </p:txBody>
      </p:sp>
      <p:sp>
        <p:nvSpPr>
          <p:cNvPr id="72" name="Rectángulo 71">
            <a:extLst>
              <a:ext uri="{FF2B5EF4-FFF2-40B4-BE49-F238E27FC236}">
                <a16:creationId xmlns:a16="http://schemas.microsoft.com/office/drawing/2014/main" id="{ED33943F-478A-4E17-9D5E-76C284BF6F6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3" name="CuadroTexto 72">
            <a:extLst>
              <a:ext uri="{FF2B5EF4-FFF2-40B4-BE49-F238E27FC236}">
                <a16:creationId xmlns:a16="http://schemas.microsoft.com/office/drawing/2014/main" id="{D31F2977-31E7-4D9F-814A-CC3D78745D18}"/>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74" name="Imagen 73">
            <a:extLst>
              <a:ext uri="{FF2B5EF4-FFF2-40B4-BE49-F238E27FC236}">
                <a16:creationId xmlns:a16="http://schemas.microsoft.com/office/drawing/2014/main" id="{787EE771-D277-423A-8625-38074B1FB8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7" name="Imagen 76">
            <a:extLst>
              <a:ext uri="{FF2B5EF4-FFF2-40B4-BE49-F238E27FC236}">
                <a16:creationId xmlns:a16="http://schemas.microsoft.com/office/drawing/2014/main" id="{D590F402-2E8F-4AC3-9EC6-5C43BE11D9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2661944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1E7486-9C1A-467D-82D0-78FF6C3D2923}"/>
              </a:ext>
            </a:extLst>
          </p:cNvPr>
          <p:cNvSpPr>
            <a:spLocks noGrp="1"/>
          </p:cNvSpPr>
          <p:nvPr>
            <p:ph type="title"/>
          </p:nvPr>
        </p:nvSpPr>
        <p:spPr>
          <a:xfrm>
            <a:off x="1590261" y="423373"/>
            <a:ext cx="8229600" cy="1143000"/>
          </a:xfrm>
        </p:spPr>
        <p:txBody>
          <a:bodyPr>
            <a:normAutofit/>
          </a:bodyPr>
          <a:lstStyle/>
          <a:p>
            <a:r>
              <a:rPr lang="es-ES" sz="3600" b="1" dirty="0">
                <a:solidFill>
                  <a:srgbClr val="002060"/>
                </a:solidFill>
                <a:latin typeface="+mn-lt"/>
                <a:ea typeface="+mn-ea"/>
                <a:cs typeface="+mn-cs"/>
              </a:rPr>
              <a:t>TIPOLOGÍAS NIVELES 1, 2 y 3</a:t>
            </a:r>
          </a:p>
        </p:txBody>
      </p:sp>
      <p:graphicFrame>
        <p:nvGraphicFramePr>
          <p:cNvPr id="4" name="Diagrama 4">
            <a:extLst>
              <a:ext uri="{FF2B5EF4-FFF2-40B4-BE49-F238E27FC236}">
                <a16:creationId xmlns:a16="http://schemas.microsoft.com/office/drawing/2014/main" id="{378B9B42-3C7F-4A83-B8FF-C19DBE501505}"/>
              </a:ext>
            </a:extLst>
          </p:cNvPr>
          <p:cNvGraphicFramePr>
            <a:graphicFrameLocks noGrp="1"/>
          </p:cNvGraphicFramePr>
          <p:nvPr>
            <p:ph idx="1"/>
            <p:extLst>
              <p:ext uri="{D42A27DB-BD31-4B8C-83A1-F6EECF244321}">
                <p14:modId xmlns:p14="http://schemas.microsoft.com/office/powerpoint/2010/main" val="3477763668"/>
              </p:ext>
            </p:extLst>
          </p:nvPr>
        </p:nvGraphicFramePr>
        <p:xfrm>
          <a:off x="1417983" y="1416219"/>
          <a:ext cx="9183756" cy="50445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a:extLst>
              <a:ext uri="{FF2B5EF4-FFF2-40B4-BE49-F238E27FC236}">
                <a16:creationId xmlns:a16="http://schemas.microsoft.com/office/drawing/2014/main" id="{20F6D157-78F6-4BA9-AA01-DC295C047B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6" name="Imagen 5">
            <a:extLst>
              <a:ext uri="{FF2B5EF4-FFF2-40B4-BE49-F238E27FC236}">
                <a16:creationId xmlns:a16="http://schemas.microsoft.com/office/drawing/2014/main" id="{32EFA2B0-3152-4C23-A865-1F7353E42E6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Rectángulo 6">
            <a:extLst>
              <a:ext uri="{FF2B5EF4-FFF2-40B4-BE49-F238E27FC236}">
                <a16:creationId xmlns:a16="http://schemas.microsoft.com/office/drawing/2014/main" id="{A7634756-639B-4FFE-8AA8-9F212BFBE1F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D27BAFD2-BC66-462A-947D-03E000280CDF}"/>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Tree>
    <p:extLst>
      <p:ext uri="{BB962C8B-B14F-4D97-AF65-F5344CB8AC3E}">
        <p14:creationId xmlns:p14="http://schemas.microsoft.com/office/powerpoint/2010/main" val="21673432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6" name="Conector recto de flecha 295"/>
          <p:cNvCxnSpPr>
            <a:cxnSpLocks/>
          </p:cNvCxnSpPr>
          <p:nvPr/>
        </p:nvCxnSpPr>
        <p:spPr>
          <a:xfrm flipV="1">
            <a:off x="2454598" y="4271793"/>
            <a:ext cx="7633332" cy="11695"/>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97" name="Conector recto de flecha 296"/>
          <p:cNvCxnSpPr>
            <a:cxnSpLocks/>
          </p:cNvCxnSpPr>
          <p:nvPr/>
        </p:nvCxnSpPr>
        <p:spPr>
          <a:xfrm flipV="1">
            <a:off x="2449939" y="3188765"/>
            <a:ext cx="7629665" cy="14253"/>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07" name="Rectángulo 306"/>
          <p:cNvSpPr/>
          <p:nvPr/>
        </p:nvSpPr>
        <p:spPr>
          <a:xfrm rot="16200000">
            <a:off x="1803013" y="2054745"/>
            <a:ext cx="936795" cy="276999"/>
          </a:xfrm>
          <a:prstGeom prst="rect">
            <a:avLst/>
          </a:prstGeom>
        </p:spPr>
        <p:txBody>
          <a:bodyPr wrap="none">
            <a:spAutoFit/>
          </a:bodyPr>
          <a:lstStyle/>
          <a:p>
            <a:r>
              <a:rPr lang="es-CO" sz="1200">
                <a:solidFill>
                  <a:schemeClr val="bg1"/>
                </a:solidFill>
              </a:rPr>
              <a:t>Gestión SAE</a:t>
            </a:r>
          </a:p>
        </p:txBody>
      </p:sp>
      <p:sp>
        <p:nvSpPr>
          <p:cNvPr id="316" name="Rectángulo 315"/>
          <p:cNvSpPr/>
          <p:nvPr/>
        </p:nvSpPr>
        <p:spPr>
          <a:xfrm>
            <a:off x="4001133" y="2149506"/>
            <a:ext cx="49723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317" name="Rectángulo 316"/>
          <p:cNvSpPr/>
          <p:nvPr/>
        </p:nvSpPr>
        <p:spPr>
          <a:xfrm>
            <a:off x="3435941" y="2149506"/>
            <a:ext cx="555088"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sp>
        <p:nvSpPr>
          <p:cNvPr id="318" name="Rectángulo 317"/>
          <p:cNvSpPr/>
          <p:nvPr/>
        </p:nvSpPr>
        <p:spPr>
          <a:xfrm>
            <a:off x="4506702" y="3235208"/>
            <a:ext cx="650890"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Convocatoria y asignación automática de Depositarios</a:t>
            </a:r>
          </a:p>
        </p:txBody>
      </p:sp>
      <p:sp>
        <p:nvSpPr>
          <p:cNvPr id="319" name="Rectángulo 318"/>
          <p:cNvSpPr/>
          <p:nvPr/>
        </p:nvSpPr>
        <p:spPr>
          <a:xfrm>
            <a:off x="3448102" y="1762878"/>
            <a:ext cx="1682292" cy="306000"/>
          </a:xfrm>
          <a:prstGeom prst="rect">
            <a:avLst/>
          </a:prstGeom>
          <a:solidFill>
            <a:srgbClr val="000A8B"/>
          </a:solidFill>
          <a:ln>
            <a:solidFill>
              <a:srgbClr val="000A8B"/>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RR. RECEPCIÓN Y REGISTRO </a:t>
            </a:r>
          </a:p>
        </p:txBody>
      </p:sp>
      <p:cxnSp>
        <p:nvCxnSpPr>
          <p:cNvPr id="320" name="Conector recto 319"/>
          <p:cNvCxnSpPr>
            <a:cxnSpLocks/>
          </p:cNvCxnSpPr>
          <p:nvPr/>
        </p:nvCxnSpPr>
        <p:spPr>
          <a:xfrm flipV="1">
            <a:off x="2426072" y="1720134"/>
            <a:ext cx="7633019" cy="133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21" name="Rectángulo 320"/>
          <p:cNvSpPr/>
          <p:nvPr/>
        </p:nvSpPr>
        <p:spPr>
          <a:xfrm>
            <a:off x="2499832" y="4694963"/>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ACTIVAS</a:t>
            </a:r>
          </a:p>
          <a:p>
            <a:pPr algn="ctr"/>
            <a:endParaRPr lang="es-CO" sz="825" b="1">
              <a:solidFill>
                <a:schemeClr val="tx1"/>
              </a:solidFill>
            </a:endParaRPr>
          </a:p>
          <a:p>
            <a:pPr algn="ctr"/>
            <a:r>
              <a:rPr lang="es-CO" sz="825" b="1">
                <a:solidFill>
                  <a:schemeClr val="tx1"/>
                </a:solidFill>
              </a:rPr>
              <a:t>Tipologías 10</a:t>
            </a:r>
          </a:p>
          <a:p>
            <a:pPr algn="ctr"/>
            <a:endParaRPr lang="es-CO" sz="825" b="1">
              <a:solidFill>
                <a:schemeClr val="tx1"/>
              </a:solidFill>
            </a:endParaRPr>
          </a:p>
          <a:p>
            <a:pPr algn="ctr"/>
            <a:endParaRPr lang="es-CO" sz="825" b="1">
              <a:solidFill>
                <a:schemeClr val="tx1"/>
              </a:solidFill>
            </a:endParaRPr>
          </a:p>
        </p:txBody>
      </p:sp>
      <p:sp>
        <p:nvSpPr>
          <p:cNvPr id="322" name="Rectángulo 321"/>
          <p:cNvSpPr/>
          <p:nvPr/>
        </p:nvSpPr>
        <p:spPr>
          <a:xfrm>
            <a:off x="2499832" y="353563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INMUEBLES</a:t>
            </a:r>
          </a:p>
          <a:p>
            <a:pPr algn="ctr"/>
            <a:endParaRPr lang="es-CO" sz="825" b="1">
              <a:solidFill>
                <a:schemeClr val="tx1"/>
              </a:solidFill>
            </a:endParaRPr>
          </a:p>
          <a:p>
            <a:pPr algn="ctr"/>
            <a:r>
              <a:rPr lang="es-CO" sz="825" b="1">
                <a:solidFill>
                  <a:schemeClr val="tx1"/>
                </a:solidFill>
              </a:rPr>
              <a:t>Tipologías 2</a:t>
            </a:r>
          </a:p>
        </p:txBody>
      </p:sp>
      <p:sp>
        <p:nvSpPr>
          <p:cNvPr id="323" name="Rectángulo 322"/>
          <p:cNvSpPr/>
          <p:nvPr/>
        </p:nvSpPr>
        <p:spPr>
          <a:xfrm>
            <a:off x="2499832" y="243619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MUEBLES</a:t>
            </a:r>
          </a:p>
          <a:p>
            <a:pPr algn="ctr"/>
            <a:endParaRPr lang="es-CO" sz="825" b="1">
              <a:solidFill>
                <a:schemeClr val="tx1"/>
              </a:solidFill>
            </a:endParaRPr>
          </a:p>
          <a:p>
            <a:pPr algn="ctr"/>
            <a:r>
              <a:rPr lang="es-CO" sz="825" b="1">
                <a:solidFill>
                  <a:schemeClr val="tx1"/>
                </a:solidFill>
              </a:rPr>
              <a:t>Tipologías 9</a:t>
            </a:r>
          </a:p>
        </p:txBody>
      </p:sp>
      <p:sp>
        <p:nvSpPr>
          <p:cNvPr id="324" name="Rectángulo 323"/>
          <p:cNvSpPr/>
          <p:nvPr/>
        </p:nvSpPr>
        <p:spPr>
          <a:xfrm>
            <a:off x="5190043" y="1762878"/>
            <a:ext cx="1614752"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DP. DIAGNÓSTICO Y ALISTAMIENTO DE ACTIVOS </a:t>
            </a:r>
          </a:p>
        </p:txBody>
      </p:sp>
      <p:sp>
        <p:nvSpPr>
          <p:cNvPr id="334" name="Rectángulo 333"/>
          <p:cNvSpPr/>
          <p:nvPr/>
        </p:nvSpPr>
        <p:spPr>
          <a:xfrm>
            <a:off x="6838990" y="1762878"/>
            <a:ext cx="158853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DT. DISPOSICIÓN TEMPORAL DE ACTIVOS </a:t>
            </a:r>
          </a:p>
        </p:txBody>
      </p:sp>
      <p:sp>
        <p:nvSpPr>
          <p:cNvPr id="342" name="Rectángulo 341"/>
          <p:cNvSpPr/>
          <p:nvPr/>
        </p:nvSpPr>
        <p:spPr>
          <a:xfrm>
            <a:off x="8444398" y="1762878"/>
            <a:ext cx="151922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DF. DISPOSICIÓN FINAL DE ACTIVOS </a:t>
            </a:r>
          </a:p>
        </p:txBody>
      </p:sp>
      <p:sp>
        <p:nvSpPr>
          <p:cNvPr id="345" name="Rectángulo 344"/>
          <p:cNvSpPr/>
          <p:nvPr/>
        </p:nvSpPr>
        <p:spPr>
          <a:xfrm rot="5400000">
            <a:off x="7932252" y="3969993"/>
            <a:ext cx="4771426" cy="281132"/>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FRISCO</a:t>
            </a:r>
          </a:p>
        </p:txBody>
      </p:sp>
      <p:cxnSp>
        <p:nvCxnSpPr>
          <p:cNvPr id="375" name="Conector recto 374"/>
          <p:cNvCxnSpPr>
            <a:cxnSpLocks/>
          </p:cNvCxnSpPr>
          <p:nvPr/>
        </p:nvCxnSpPr>
        <p:spPr>
          <a:xfrm>
            <a:off x="2462409" y="2103689"/>
            <a:ext cx="7617195" cy="9510"/>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7" name="Conector recto 376"/>
          <p:cNvCxnSpPr>
            <a:cxnSpLocks/>
          </p:cNvCxnSpPr>
          <p:nvPr/>
        </p:nvCxnSpPr>
        <p:spPr>
          <a:xfrm>
            <a:off x="5155146" y="1750665"/>
            <a:ext cx="34897" cy="441293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8" name="Conector recto 377"/>
          <p:cNvCxnSpPr>
            <a:cxnSpLocks/>
          </p:cNvCxnSpPr>
          <p:nvPr/>
        </p:nvCxnSpPr>
        <p:spPr>
          <a:xfrm>
            <a:off x="8410742" y="1731976"/>
            <a:ext cx="0" cy="450132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95" name="Rectángulo 394"/>
          <p:cNvSpPr/>
          <p:nvPr/>
        </p:nvSpPr>
        <p:spPr>
          <a:xfrm>
            <a:off x="5706432" y="4328153"/>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a:solidFill>
                  <a:schemeClr val="bg2">
                    <a:lumMod val="10000"/>
                  </a:schemeClr>
                </a:solidFill>
              </a:rPr>
              <a:t>Saneamientos </a:t>
            </a:r>
            <a:r>
              <a:rPr lang="es-ES" sz="600" b="1">
                <a:solidFill>
                  <a:schemeClr val="bg2">
                    <a:lumMod val="10000"/>
                  </a:schemeClr>
                </a:solidFill>
              </a:rPr>
              <a:t>Jurídico, </a:t>
            </a:r>
            <a:r>
              <a:rPr lang="es-CO" sz="600" b="1">
                <a:solidFill>
                  <a:schemeClr val="bg2">
                    <a:lumMod val="10000"/>
                  </a:schemeClr>
                </a:solidFill>
              </a:rPr>
              <a:t>Contable y Financiero</a:t>
            </a:r>
          </a:p>
          <a:p>
            <a:r>
              <a:rPr lang="es-ES" sz="600" b="1">
                <a:solidFill>
                  <a:schemeClr val="bg2">
                    <a:lumMod val="10000"/>
                  </a:schemeClr>
                </a:solidFill>
              </a:rPr>
              <a:t>Valoración de sociedades</a:t>
            </a:r>
            <a:endParaRPr lang="es-CO" sz="600" b="1">
              <a:solidFill>
                <a:schemeClr val="bg2">
                  <a:lumMod val="10000"/>
                </a:schemeClr>
              </a:solidFill>
            </a:endParaRPr>
          </a:p>
        </p:txBody>
      </p:sp>
      <p:sp>
        <p:nvSpPr>
          <p:cNvPr id="396" name="Rectángulo 395"/>
          <p:cNvSpPr/>
          <p:nvPr/>
        </p:nvSpPr>
        <p:spPr>
          <a:xfrm>
            <a:off x="5691879" y="2149506"/>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Alistamiento y/o Saneamiento</a:t>
            </a:r>
          </a:p>
        </p:txBody>
      </p:sp>
      <p:sp>
        <p:nvSpPr>
          <p:cNvPr id="397" name="Rectángulo 396"/>
          <p:cNvSpPr/>
          <p:nvPr/>
        </p:nvSpPr>
        <p:spPr>
          <a:xfrm>
            <a:off x="5206292" y="2149506"/>
            <a:ext cx="472524"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b="1">
                <a:solidFill>
                  <a:schemeClr val="bg2">
                    <a:lumMod val="10000"/>
                  </a:schemeClr>
                </a:solidFill>
              </a:rPr>
              <a:t>Diagnóstico</a:t>
            </a:r>
            <a:endParaRPr lang="es-CO" sz="600" b="1">
              <a:solidFill>
                <a:schemeClr val="bg2">
                  <a:lumMod val="10000"/>
                </a:schemeClr>
              </a:solidFill>
            </a:endParaRPr>
          </a:p>
        </p:txBody>
      </p:sp>
      <p:sp>
        <p:nvSpPr>
          <p:cNvPr id="398" name="Rectángulo 397"/>
          <p:cNvSpPr/>
          <p:nvPr/>
        </p:nvSpPr>
        <p:spPr>
          <a:xfrm>
            <a:off x="5206290" y="3230597"/>
            <a:ext cx="488406" cy="720000"/>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tx1"/>
                </a:solidFill>
              </a:rPr>
              <a:t>Diagnóstico y Alistamiento</a:t>
            </a:r>
            <a:endParaRPr lang="es-CO" sz="619" b="1">
              <a:solidFill>
                <a:schemeClr val="tx1"/>
              </a:solidFill>
            </a:endParaRPr>
          </a:p>
        </p:txBody>
      </p:sp>
      <p:sp>
        <p:nvSpPr>
          <p:cNvPr id="399" name="Rectángulo 398"/>
          <p:cNvSpPr/>
          <p:nvPr/>
        </p:nvSpPr>
        <p:spPr>
          <a:xfrm>
            <a:off x="5206290" y="4328153"/>
            <a:ext cx="488406"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bg1"/>
                </a:solidFill>
              </a:rPr>
              <a:t>Diagnóstico</a:t>
            </a:r>
            <a:endParaRPr lang="es-CO" sz="619" b="1">
              <a:solidFill>
                <a:schemeClr val="bg1"/>
              </a:solidFill>
            </a:endParaRPr>
          </a:p>
        </p:txBody>
      </p:sp>
      <p:sp>
        <p:nvSpPr>
          <p:cNvPr id="400" name="Rectángulo 399"/>
          <p:cNvSpPr/>
          <p:nvPr/>
        </p:nvSpPr>
        <p:spPr>
          <a:xfrm>
            <a:off x="5689055" y="3230597"/>
            <a:ext cx="596916" cy="720000"/>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solidFill>
              </a:rPr>
              <a:t>Saneamiento</a:t>
            </a:r>
          </a:p>
          <a:p>
            <a:pPr algn="ctr"/>
            <a:r>
              <a:rPr lang="es-CO" sz="619" b="1">
                <a:solidFill>
                  <a:schemeClr val="tx1"/>
                </a:solidFill>
              </a:rPr>
              <a:t>Incluye bienes sociales</a:t>
            </a:r>
          </a:p>
        </p:txBody>
      </p:sp>
      <p:sp>
        <p:nvSpPr>
          <p:cNvPr id="401" name="Rectángulo 400"/>
          <p:cNvSpPr/>
          <p:nvPr/>
        </p:nvSpPr>
        <p:spPr>
          <a:xfrm>
            <a:off x="6870078" y="3230597"/>
            <a:ext cx="585028" cy="720000"/>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solidFill>
              </a:rPr>
              <a:t>Control de depositarios provisionales</a:t>
            </a:r>
          </a:p>
        </p:txBody>
      </p:sp>
      <p:sp>
        <p:nvSpPr>
          <p:cNvPr id="402" name="Rectángulo 401"/>
          <p:cNvSpPr/>
          <p:nvPr/>
        </p:nvSpPr>
        <p:spPr>
          <a:xfrm>
            <a:off x="7960158" y="3230597"/>
            <a:ext cx="442800" cy="720000"/>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solidFill>
              </a:rPr>
              <a:t>AdmonDirecta</a:t>
            </a:r>
            <a:endParaRPr lang="es-CO" sz="619" b="1">
              <a:solidFill>
                <a:schemeClr val="tx1"/>
              </a:solidFill>
            </a:endParaRPr>
          </a:p>
        </p:txBody>
      </p:sp>
      <p:sp>
        <p:nvSpPr>
          <p:cNvPr id="403" name="Rectángulo 402"/>
          <p:cNvSpPr/>
          <p:nvPr/>
        </p:nvSpPr>
        <p:spPr>
          <a:xfrm>
            <a:off x="7416650" y="2149506"/>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404" name="Rectángulo 403"/>
          <p:cNvSpPr/>
          <p:nvPr/>
        </p:nvSpPr>
        <p:spPr>
          <a:xfrm>
            <a:off x="7951828" y="2149506"/>
            <a:ext cx="443499"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a:t>
            </a:r>
            <a:r>
              <a:rPr lang="es-CO" sz="619" b="1">
                <a:solidFill>
                  <a:schemeClr val="tx1">
                    <a:lumMod val="65000"/>
                    <a:lumOff val="35000"/>
                  </a:schemeClr>
                </a:solidFill>
              </a:rPr>
              <a:t> Directa</a:t>
            </a:r>
          </a:p>
        </p:txBody>
      </p:sp>
      <p:sp>
        <p:nvSpPr>
          <p:cNvPr id="410" name="Rectángulo 409"/>
          <p:cNvSpPr/>
          <p:nvPr/>
        </p:nvSpPr>
        <p:spPr>
          <a:xfrm>
            <a:off x="8432830" y="2149506"/>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411" name="Rectángulo 410"/>
          <p:cNvSpPr/>
          <p:nvPr/>
        </p:nvSpPr>
        <p:spPr>
          <a:xfrm>
            <a:off x="9274179" y="2149506"/>
            <a:ext cx="689441" cy="720000"/>
          </a:xfrm>
          <a:prstGeom prst="rect">
            <a:avLst/>
          </a:prstGeom>
          <a:solidFill>
            <a:srgbClr val="02CE1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cxnSp>
        <p:nvCxnSpPr>
          <p:cNvPr id="451" name="Conector recto 450"/>
          <p:cNvCxnSpPr>
            <a:cxnSpLocks/>
          </p:cNvCxnSpPr>
          <p:nvPr/>
        </p:nvCxnSpPr>
        <p:spPr>
          <a:xfrm>
            <a:off x="6810184" y="1717852"/>
            <a:ext cx="26157" cy="451545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456" name="Rectángulo 455"/>
          <p:cNvSpPr/>
          <p:nvPr/>
        </p:nvSpPr>
        <p:spPr>
          <a:xfrm>
            <a:off x="1593599" y="1710964"/>
            <a:ext cx="856338" cy="4785308"/>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75" b="1">
              <a:solidFill>
                <a:schemeClr val="tx1"/>
              </a:solidFill>
            </a:endParaRPr>
          </a:p>
        </p:txBody>
      </p:sp>
      <p:pic>
        <p:nvPicPr>
          <p:cNvPr id="462" name="Imagen 461"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177" y="3847680"/>
            <a:ext cx="911960" cy="438049"/>
          </a:xfrm>
          <a:prstGeom prst="rect">
            <a:avLst/>
          </a:prstGeom>
        </p:spPr>
      </p:pic>
      <p:sp>
        <p:nvSpPr>
          <p:cNvPr id="115" name="Rectángulo 114">
            <a:extLst>
              <a:ext uri="{FF2B5EF4-FFF2-40B4-BE49-F238E27FC236}">
                <a16:creationId xmlns:a16="http://schemas.microsoft.com/office/drawing/2014/main" id="{87BD4BFA-AA8D-41FD-9E4C-6550F7A79E30}"/>
              </a:ext>
            </a:extLst>
          </p:cNvPr>
          <p:cNvSpPr/>
          <p:nvPr/>
        </p:nvSpPr>
        <p:spPr>
          <a:xfrm>
            <a:off x="7960158" y="4328153"/>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err="1">
                <a:solidFill>
                  <a:schemeClr val="bg2">
                    <a:lumMod val="10000"/>
                  </a:schemeClr>
                </a:solidFill>
              </a:rPr>
              <a:t>AdmonDirecta</a:t>
            </a:r>
            <a:endParaRPr lang="es-CO" sz="600" b="1">
              <a:solidFill>
                <a:schemeClr val="bg2">
                  <a:lumMod val="10000"/>
                </a:schemeClr>
              </a:solidFill>
            </a:endParaRPr>
          </a:p>
        </p:txBody>
      </p:sp>
      <p:sp>
        <p:nvSpPr>
          <p:cNvPr id="119" name="Rectángulo 118">
            <a:extLst>
              <a:ext uri="{FF2B5EF4-FFF2-40B4-BE49-F238E27FC236}">
                <a16:creationId xmlns:a16="http://schemas.microsoft.com/office/drawing/2014/main" id="{27A6C122-FA9B-465E-B1D4-E8AA21AA8560}"/>
              </a:ext>
            </a:extLst>
          </p:cNvPr>
          <p:cNvSpPr/>
          <p:nvPr/>
        </p:nvSpPr>
        <p:spPr>
          <a:xfrm>
            <a:off x="4398018" y="3999981"/>
            <a:ext cx="5168901" cy="248649"/>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Modificación de datos básicos   Unidades máximas   Cambio de estado legal   Remoción de depositarios</a:t>
            </a:r>
          </a:p>
        </p:txBody>
      </p:sp>
      <p:sp>
        <p:nvSpPr>
          <p:cNvPr id="125" name="Rectángulo 124">
            <a:extLst>
              <a:ext uri="{FF2B5EF4-FFF2-40B4-BE49-F238E27FC236}">
                <a16:creationId xmlns:a16="http://schemas.microsoft.com/office/drawing/2014/main" id="{9F943ED0-C470-475D-B79D-EF65F5FA33EB}"/>
              </a:ext>
            </a:extLst>
          </p:cNvPr>
          <p:cNvSpPr/>
          <p:nvPr/>
        </p:nvSpPr>
        <p:spPr>
          <a:xfrm>
            <a:off x="3435941" y="4328153"/>
            <a:ext cx="564464"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sp>
        <p:nvSpPr>
          <p:cNvPr id="126" name="Rectángulo 125">
            <a:extLst>
              <a:ext uri="{FF2B5EF4-FFF2-40B4-BE49-F238E27FC236}">
                <a16:creationId xmlns:a16="http://schemas.microsoft.com/office/drawing/2014/main" id="{865E5ED3-2089-42AC-A541-B56B09DC2D39}"/>
              </a:ext>
            </a:extLst>
          </p:cNvPr>
          <p:cNvSpPr/>
          <p:nvPr/>
        </p:nvSpPr>
        <p:spPr>
          <a:xfrm>
            <a:off x="6870078" y="4328153"/>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a:solidFill>
                  <a:schemeClr val="bg2">
                    <a:lumMod val="10000"/>
                  </a:schemeClr>
                </a:solidFill>
              </a:rPr>
              <a:t>Control de depositarios provisionales</a:t>
            </a:r>
          </a:p>
        </p:txBody>
      </p:sp>
      <p:sp>
        <p:nvSpPr>
          <p:cNvPr id="127" name="Rectángulo 126">
            <a:extLst>
              <a:ext uri="{FF2B5EF4-FFF2-40B4-BE49-F238E27FC236}">
                <a16:creationId xmlns:a16="http://schemas.microsoft.com/office/drawing/2014/main" id="{9F158D8E-9665-4E4C-B3EE-2EF378F7B087}"/>
              </a:ext>
            </a:extLst>
          </p:cNvPr>
          <p:cNvSpPr/>
          <p:nvPr/>
        </p:nvSpPr>
        <p:spPr>
          <a:xfrm>
            <a:off x="9274651" y="3230597"/>
            <a:ext cx="689441" cy="720000"/>
          </a:xfrm>
          <a:prstGeom prst="rect">
            <a:avLst/>
          </a:prstGeom>
          <a:solidFill>
            <a:srgbClr val="02CE1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sp>
        <p:nvSpPr>
          <p:cNvPr id="128" name="Rectángulo 127">
            <a:extLst>
              <a:ext uri="{FF2B5EF4-FFF2-40B4-BE49-F238E27FC236}">
                <a16:creationId xmlns:a16="http://schemas.microsoft.com/office/drawing/2014/main" id="{23BA0032-B4B3-4C8D-9BCC-F3B2D826DD1B}"/>
              </a:ext>
            </a:extLst>
          </p:cNvPr>
          <p:cNvSpPr/>
          <p:nvPr/>
        </p:nvSpPr>
        <p:spPr>
          <a:xfrm>
            <a:off x="9292234" y="4328153"/>
            <a:ext cx="689441" cy="720000"/>
          </a:xfrm>
          <a:prstGeom prst="rect">
            <a:avLst/>
          </a:prstGeom>
          <a:solidFill>
            <a:srgbClr val="02CE1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sp>
        <p:nvSpPr>
          <p:cNvPr id="129" name="Rectángulo 128">
            <a:extLst>
              <a:ext uri="{FF2B5EF4-FFF2-40B4-BE49-F238E27FC236}">
                <a16:creationId xmlns:a16="http://schemas.microsoft.com/office/drawing/2014/main" id="{5876C6F5-8E43-46C7-8AED-E74DD3EABD58}"/>
              </a:ext>
            </a:extLst>
          </p:cNvPr>
          <p:cNvSpPr/>
          <p:nvPr/>
        </p:nvSpPr>
        <p:spPr>
          <a:xfrm>
            <a:off x="8432830" y="3230597"/>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133" name="Rectángulo 132">
            <a:extLst>
              <a:ext uri="{FF2B5EF4-FFF2-40B4-BE49-F238E27FC236}">
                <a16:creationId xmlns:a16="http://schemas.microsoft.com/office/drawing/2014/main" id="{435A19D3-942D-4745-9F59-66EA2CD0005B}"/>
              </a:ext>
            </a:extLst>
          </p:cNvPr>
          <p:cNvSpPr/>
          <p:nvPr/>
        </p:nvSpPr>
        <p:spPr>
          <a:xfrm>
            <a:off x="4398018" y="2922862"/>
            <a:ext cx="5168901" cy="248649"/>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Modificación de datos básicos     Unidades máximas     Cambio de estado legal</a:t>
            </a:r>
          </a:p>
        </p:txBody>
      </p:sp>
      <p:sp>
        <p:nvSpPr>
          <p:cNvPr id="135" name="Rectángulo 134">
            <a:extLst>
              <a:ext uri="{FF2B5EF4-FFF2-40B4-BE49-F238E27FC236}">
                <a16:creationId xmlns:a16="http://schemas.microsoft.com/office/drawing/2014/main" id="{97CD91EC-13E1-4F0A-9969-18816003862E}"/>
              </a:ext>
            </a:extLst>
          </p:cNvPr>
          <p:cNvSpPr/>
          <p:nvPr/>
        </p:nvSpPr>
        <p:spPr>
          <a:xfrm>
            <a:off x="3435941" y="3230597"/>
            <a:ext cx="555088"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pic>
        <p:nvPicPr>
          <p:cNvPr id="12" name="Imagen 11">
            <a:extLst>
              <a:ext uri="{FF2B5EF4-FFF2-40B4-BE49-F238E27FC236}">
                <a16:creationId xmlns:a16="http://schemas.microsoft.com/office/drawing/2014/main" id="{7A9A3F40-A234-4FEC-A2CD-E22F1DBF3394}"/>
              </a:ext>
            </a:extLst>
          </p:cNvPr>
          <p:cNvPicPr>
            <a:picLocks noChangeAspect="1"/>
          </p:cNvPicPr>
          <p:nvPr/>
        </p:nvPicPr>
        <p:blipFill>
          <a:blip r:embed="rId3"/>
          <a:stretch>
            <a:fillRect/>
          </a:stretch>
        </p:blipFill>
        <p:spPr>
          <a:xfrm>
            <a:off x="4334615" y="5057906"/>
            <a:ext cx="5291787" cy="384081"/>
          </a:xfrm>
          <a:prstGeom prst="rect">
            <a:avLst/>
          </a:prstGeom>
        </p:spPr>
      </p:pic>
      <p:pic>
        <p:nvPicPr>
          <p:cNvPr id="13" name="Imagen 12">
            <a:extLst>
              <a:ext uri="{FF2B5EF4-FFF2-40B4-BE49-F238E27FC236}">
                <a16:creationId xmlns:a16="http://schemas.microsoft.com/office/drawing/2014/main" id="{0CB5389A-0E0D-40A1-9B1B-10BC96C8A5FD}"/>
              </a:ext>
            </a:extLst>
          </p:cNvPr>
          <p:cNvPicPr>
            <a:picLocks noChangeAspect="1"/>
          </p:cNvPicPr>
          <p:nvPr/>
        </p:nvPicPr>
        <p:blipFill>
          <a:blip r:embed="rId4"/>
          <a:stretch>
            <a:fillRect/>
          </a:stretch>
        </p:blipFill>
        <p:spPr>
          <a:xfrm>
            <a:off x="2445084" y="5286560"/>
            <a:ext cx="7730398" cy="188992"/>
          </a:xfrm>
          <a:prstGeom prst="rect">
            <a:avLst/>
          </a:prstGeom>
        </p:spPr>
      </p:pic>
      <p:sp>
        <p:nvSpPr>
          <p:cNvPr id="144" name="Rectángulo 143">
            <a:extLst>
              <a:ext uri="{FF2B5EF4-FFF2-40B4-BE49-F238E27FC236}">
                <a16:creationId xmlns:a16="http://schemas.microsoft.com/office/drawing/2014/main" id="{35762888-638D-4834-A3BA-EB5F9C6B16F1}"/>
              </a:ext>
            </a:extLst>
          </p:cNvPr>
          <p:cNvSpPr/>
          <p:nvPr/>
        </p:nvSpPr>
        <p:spPr>
          <a:xfrm>
            <a:off x="2525772" y="5810411"/>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EN LIQUIDACIÓN</a:t>
            </a:r>
          </a:p>
          <a:p>
            <a:pPr algn="ctr"/>
            <a:endParaRPr lang="es-CO" sz="825" b="1">
              <a:solidFill>
                <a:schemeClr val="tx1"/>
              </a:solidFill>
            </a:endParaRPr>
          </a:p>
          <a:p>
            <a:pPr algn="ctr"/>
            <a:r>
              <a:rPr lang="es-CO" sz="825" b="1">
                <a:solidFill>
                  <a:schemeClr val="tx1"/>
                </a:solidFill>
              </a:rPr>
              <a:t>Tipologías 3</a:t>
            </a:r>
          </a:p>
          <a:p>
            <a:pPr algn="ctr"/>
            <a:endParaRPr lang="es-CO" sz="825" b="1">
              <a:solidFill>
                <a:schemeClr val="tx1"/>
              </a:solidFill>
            </a:endParaRPr>
          </a:p>
          <a:p>
            <a:pPr algn="ctr"/>
            <a:endParaRPr lang="es-CO" sz="825" b="1">
              <a:solidFill>
                <a:schemeClr val="tx1"/>
              </a:solidFill>
            </a:endParaRPr>
          </a:p>
        </p:txBody>
      </p:sp>
      <p:sp>
        <p:nvSpPr>
          <p:cNvPr id="145" name="Rectángulo 144">
            <a:extLst>
              <a:ext uri="{FF2B5EF4-FFF2-40B4-BE49-F238E27FC236}">
                <a16:creationId xmlns:a16="http://schemas.microsoft.com/office/drawing/2014/main" id="{2F38FB43-CBD2-43D6-BFC9-2F3EEEA51545}"/>
              </a:ext>
            </a:extLst>
          </p:cNvPr>
          <p:cNvSpPr/>
          <p:nvPr/>
        </p:nvSpPr>
        <p:spPr>
          <a:xfrm>
            <a:off x="5708996" y="5443595"/>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a:solidFill>
                  <a:schemeClr val="bg2">
                    <a:lumMod val="10000"/>
                  </a:schemeClr>
                </a:solidFill>
              </a:rPr>
              <a:t>Saneamientos </a:t>
            </a:r>
            <a:r>
              <a:rPr lang="es-ES" sz="600" b="1">
                <a:solidFill>
                  <a:schemeClr val="bg2">
                    <a:lumMod val="10000"/>
                  </a:schemeClr>
                </a:solidFill>
              </a:rPr>
              <a:t>Jurídico, </a:t>
            </a:r>
            <a:r>
              <a:rPr lang="es-CO" sz="600" b="1">
                <a:solidFill>
                  <a:schemeClr val="bg2">
                    <a:lumMod val="10000"/>
                  </a:schemeClr>
                </a:solidFill>
              </a:rPr>
              <a:t>Contable y Financiero</a:t>
            </a:r>
          </a:p>
          <a:p>
            <a:r>
              <a:rPr lang="es-ES" sz="600" b="1">
                <a:solidFill>
                  <a:schemeClr val="bg2">
                    <a:lumMod val="10000"/>
                  </a:schemeClr>
                </a:solidFill>
              </a:rPr>
              <a:t>Valoración de sociedades</a:t>
            </a:r>
            <a:endParaRPr lang="es-CO" sz="600" b="1">
              <a:solidFill>
                <a:schemeClr val="bg2">
                  <a:lumMod val="10000"/>
                </a:schemeClr>
              </a:solidFill>
            </a:endParaRPr>
          </a:p>
        </p:txBody>
      </p:sp>
      <p:sp>
        <p:nvSpPr>
          <p:cNvPr id="146" name="Rectángulo 145">
            <a:extLst>
              <a:ext uri="{FF2B5EF4-FFF2-40B4-BE49-F238E27FC236}">
                <a16:creationId xmlns:a16="http://schemas.microsoft.com/office/drawing/2014/main" id="{DE7B90D4-4B1B-4BBE-B182-1EB062609697}"/>
              </a:ext>
            </a:extLst>
          </p:cNvPr>
          <p:cNvSpPr/>
          <p:nvPr/>
        </p:nvSpPr>
        <p:spPr>
          <a:xfrm>
            <a:off x="5206290" y="5443596"/>
            <a:ext cx="488406"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bg1"/>
                </a:solidFill>
              </a:rPr>
              <a:t>Diagnóstico</a:t>
            </a:r>
            <a:endParaRPr lang="es-CO" sz="619" b="1">
              <a:solidFill>
                <a:schemeClr val="bg1"/>
              </a:solidFill>
            </a:endParaRPr>
          </a:p>
        </p:txBody>
      </p:sp>
      <p:sp>
        <p:nvSpPr>
          <p:cNvPr id="147" name="Rectángulo 146">
            <a:extLst>
              <a:ext uri="{FF2B5EF4-FFF2-40B4-BE49-F238E27FC236}">
                <a16:creationId xmlns:a16="http://schemas.microsoft.com/office/drawing/2014/main" id="{9C672487-B40D-42AE-A483-D0C3B39FA1D8}"/>
              </a:ext>
            </a:extLst>
          </p:cNvPr>
          <p:cNvSpPr/>
          <p:nvPr/>
        </p:nvSpPr>
        <p:spPr>
          <a:xfrm>
            <a:off x="7960158" y="5443596"/>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err="1">
                <a:solidFill>
                  <a:schemeClr val="bg2">
                    <a:lumMod val="10000"/>
                  </a:schemeClr>
                </a:solidFill>
              </a:rPr>
              <a:t>AdmonDirecta</a:t>
            </a:r>
            <a:endParaRPr lang="es-CO" sz="600" b="1">
              <a:solidFill>
                <a:schemeClr val="bg2">
                  <a:lumMod val="10000"/>
                </a:schemeClr>
              </a:solidFill>
            </a:endParaRPr>
          </a:p>
        </p:txBody>
      </p:sp>
      <p:sp>
        <p:nvSpPr>
          <p:cNvPr id="148" name="Rectángulo 147">
            <a:extLst>
              <a:ext uri="{FF2B5EF4-FFF2-40B4-BE49-F238E27FC236}">
                <a16:creationId xmlns:a16="http://schemas.microsoft.com/office/drawing/2014/main" id="{AB4C7E53-53F1-4F64-A8DF-BA4818673C7B}"/>
              </a:ext>
            </a:extLst>
          </p:cNvPr>
          <p:cNvSpPr/>
          <p:nvPr/>
        </p:nvSpPr>
        <p:spPr>
          <a:xfrm>
            <a:off x="3435941" y="5443596"/>
            <a:ext cx="564464"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sp>
        <p:nvSpPr>
          <p:cNvPr id="149" name="Rectángulo 148">
            <a:extLst>
              <a:ext uri="{FF2B5EF4-FFF2-40B4-BE49-F238E27FC236}">
                <a16:creationId xmlns:a16="http://schemas.microsoft.com/office/drawing/2014/main" id="{AC665384-005E-47C8-9579-4BAE232B99FE}"/>
              </a:ext>
            </a:extLst>
          </p:cNvPr>
          <p:cNvSpPr/>
          <p:nvPr/>
        </p:nvSpPr>
        <p:spPr>
          <a:xfrm>
            <a:off x="6870078" y="5443596"/>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a:solidFill>
                  <a:schemeClr val="bg2">
                    <a:lumMod val="10000"/>
                  </a:schemeClr>
                </a:solidFill>
              </a:rPr>
              <a:t>Control de depositarios provisionales</a:t>
            </a:r>
          </a:p>
        </p:txBody>
      </p:sp>
      <p:sp>
        <p:nvSpPr>
          <p:cNvPr id="151" name="Rectángulo 150">
            <a:extLst>
              <a:ext uri="{FF2B5EF4-FFF2-40B4-BE49-F238E27FC236}">
                <a16:creationId xmlns:a16="http://schemas.microsoft.com/office/drawing/2014/main" id="{FC3B7A71-B9F7-4A34-A1CA-B62F5FCCF5F9}"/>
              </a:ext>
            </a:extLst>
          </p:cNvPr>
          <p:cNvSpPr/>
          <p:nvPr/>
        </p:nvSpPr>
        <p:spPr>
          <a:xfrm>
            <a:off x="9308446" y="5443596"/>
            <a:ext cx="689441" cy="720000"/>
          </a:xfrm>
          <a:prstGeom prst="rect">
            <a:avLst/>
          </a:prstGeom>
          <a:solidFill>
            <a:srgbClr val="02CE1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pic>
        <p:nvPicPr>
          <p:cNvPr id="152" name="Imagen 151">
            <a:extLst>
              <a:ext uri="{FF2B5EF4-FFF2-40B4-BE49-F238E27FC236}">
                <a16:creationId xmlns:a16="http://schemas.microsoft.com/office/drawing/2014/main" id="{437C2746-9546-4FE0-8702-4116DF07E828}"/>
              </a:ext>
            </a:extLst>
          </p:cNvPr>
          <p:cNvPicPr>
            <a:picLocks noChangeAspect="1"/>
          </p:cNvPicPr>
          <p:nvPr/>
        </p:nvPicPr>
        <p:blipFill>
          <a:blip r:embed="rId3"/>
          <a:stretch>
            <a:fillRect/>
          </a:stretch>
        </p:blipFill>
        <p:spPr>
          <a:xfrm>
            <a:off x="4360555" y="6192804"/>
            <a:ext cx="5291787" cy="384081"/>
          </a:xfrm>
          <a:prstGeom prst="rect">
            <a:avLst/>
          </a:prstGeom>
        </p:spPr>
      </p:pic>
      <p:cxnSp>
        <p:nvCxnSpPr>
          <p:cNvPr id="153" name="Conector recto 152">
            <a:extLst>
              <a:ext uri="{FF2B5EF4-FFF2-40B4-BE49-F238E27FC236}">
                <a16:creationId xmlns:a16="http://schemas.microsoft.com/office/drawing/2014/main" id="{14325EA9-3BFE-41EF-B5BA-1CC5006527E5}"/>
              </a:ext>
            </a:extLst>
          </p:cNvPr>
          <p:cNvCxnSpPr>
            <a:cxnSpLocks/>
          </p:cNvCxnSpPr>
          <p:nvPr/>
        </p:nvCxnSpPr>
        <p:spPr>
          <a:xfrm flipV="1">
            <a:off x="2461736" y="6502919"/>
            <a:ext cx="7633019" cy="133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156" name="Rectángulo 155">
            <a:extLst>
              <a:ext uri="{FF2B5EF4-FFF2-40B4-BE49-F238E27FC236}">
                <a16:creationId xmlns:a16="http://schemas.microsoft.com/office/drawing/2014/main" id="{10353102-5527-424E-A226-701ABFF727B5}"/>
              </a:ext>
            </a:extLst>
          </p:cNvPr>
          <p:cNvSpPr/>
          <p:nvPr/>
        </p:nvSpPr>
        <p:spPr>
          <a:xfrm>
            <a:off x="4001133" y="3230226"/>
            <a:ext cx="49723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157" name="Rectángulo 156">
            <a:extLst>
              <a:ext uri="{FF2B5EF4-FFF2-40B4-BE49-F238E27FC236}">
                <a16:creationId xmlns:a16="http://schemas.microsoft.com/office/drawing/2014/main" id="{5F02EE3B-6C2B-460F-939D-C4EBCA95082B}"/>
              </a:ext>
            </a:extLst>
          </p:cNvPr>
          <p:cNvSpPr/>
          <p:nvPr/>
        </p:nvSpPr>
        <p:spPr>
          <a:xfrm>
            <a:off x="4001133" y="4335344"/>
            <a:ext cx="497231" cy="720000"/>
          </a:xfrm>
          <a:prstGeom prst="rect">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158" name="Rectángulo 157">
            <a:extLst>
              <a:ext uri="{FF2B5EF4-FFF2-40B4-BE49-F238E27FC236}">
                <a16:creationId xmlns:a16="http://schemas.microsoft.com/office/drawing/2014/main" id="{BD7D42EC-C9DD-4461-86B4-3358B4F81819}"/>
              </a:ext>
            </a:extLst>
          </p:cNvPr>
          <p:cNvSpPr/>
          <p:nvPr/>
        </p:nvSpPr>
        <p:spPr>
          <a:xfrm>
            <a:off x="4001133" y="5440612"/>
            <a:ext cx="497231" cy="720000"/>
          </a:xfrm>
          <a:prstGeom prst="rect">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160" name="Rectángulo 159">
            <a:extLst>
              <a:ext uri="{FF2B5EF4-FFF2-40B4-BE49-F238E27FC236}">
                <a16:creationId xmlns:a16="http://schemas.microsoft.com/office/drawing/2014/main" id="{63091CA5-F4BF-4EAF-B89E-542DEF51F87B}"/>
              </a:ext>
            </a:extLst>
          </p:cNvPr>
          <p:cNvSpPr/>
          <p:nvPr/>
        </p:nvSpPr>
        <p:spPr>
          <a:xfrm>
            <a:off x="4506702" y="4328958"/>
            <a:ext cx="650890"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Convocatoria y asignación automática de Depositarios</a:t>
            </a:r>
          </a:p>
        </p:txBody>
      </p:sp>
      <p:sp>
        <p:nvSpPr>
          <p:cNvPr id="161" name="Rectángulo 160">
            <a:extLst>
              <a:ext uri="{FF2B5EF4-FFF2-40B4-BE49-F238E27FC236}">
                <a16:creationId xmlns:a16="http://schemas.microsoft.com/office/drawing/2014/main" id="{AB2E74B9-BA19-4BCE-AA3B-677BB68E1BF4}"/>
              </a:ext>
            </a:extLst>
          </p:cNvPr>
          <p:cNvSpPr/>
          <p:nvPr/>
        </p:nvSpPr>
        <p:spPr>
          <a:xfrm>
            <a:off x="4506702" y="5434424"/>
            <a:ext cx="650890"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Convocatoria y asignación automática de Depositarios</a:t>
            </a:r>
          </a:p>
        </p:txBody>
      </p:sp>
      <p:sp>
        <p:nvSpPr>
          <p:cNvPr id="60" name="Rectángulo 59">
            <a:extLst>
              <a:ext uri="{FF2B5EF4-FFF2-40B4-BE49-F238E27FC236}">
                <a16:creationId xmlns:a16="http://schemas.microsoft.com/office/drawing/2014/main" id="{AD59FE3D-AF85-44FA-9F00-0CCA1FC3A6A7}"/>
              </a:ext>
            </a:extLst>
          </p:cNvPr>
          <p:cNvSpPr/>
          <p:nvPr/>
        </p:nvSpPr>
        <p:spPr>
          <a:xfrm>
            <a:off x="8443627" y="4335344"/>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61" name="Rectángulo 60">
            <a:extLst>
              <a:ext uri="{FF2B5EF4-FFF2-40B4-BE49-F238E27FC236}">
                <a16:creationId xmlns:a16="http://schemas.microsoft.com/office/drawing/2014/main" id="{D279F6A3-0B3E-41FA-A1A3-32C7316F7CF3}"/>
              </a:ext>
            </a:extLst>
          </p:cNvPr>
          <p:cNvSpPr/>
          <p:nvPr/>
        </p:nvSpPr>
        <p:spPr>
          <a:xfrm>
            <a:off x="8450263" y="5455940"/>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62" name="Rectángulo 61">
            <a:extLst>
              <a:ext uri="{FF2B5EF4-FFF2-40B4-BE49-F238E27FC236}">
                <a16:creationId xmlns:a16="http://schemas.microsoft.com/office/drawing/2014/main" id="{9AB50350-9F1E-4873-A90E-FA30AE3452A8}"/>
              </a:ext>
            </a:extLst>
          </p:cNvPr>
          <p:cNvSpPr/>
          <p:nvPr/>
        </p:nvSpPr>
        <p:spPr>
          <a:xfrm>
            <a:off x="6316034" y="4316777"/>
            <a:ext cx="487951" cy="732895"/>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a:solidFill>
                  <a:schemeClr val="bg2">
                    <a:lumMod val="10000"/>
                  </a:schemeClr>
                </a:solidFill>
              </a:rPr>
              <a:t>Establecimientos de comercio a </a:t>
            </a:r>
            <a:r>
              <a:rPr lang="es-CO" sz="600" b="1" err="1">
                <a:solidFill>
                  <a:schemeClr val="bg2">
                    <a:lumMod val="10000"/>
                  </a:schemeClr>
                </a:solidFill>
              </a:rPr>
              <a:t>Fontur</a:t>
            </a:r>
            <a:endParaRPr lang="es-CO" sz="600" b="1">
              <a:solidFill>
                <a:schemeClr val="bg2">
                  <a:lumMod val="10000"/>
                </a:schemeClr>
              </a:solidFill>
            </a:endParaRPr>
          </a:p>
        </p:txBody>
      </p:sp>
      <p:sp>
        <p:nvSpPr>
          <p:cNvPr id="63" name="Rectángulo 62">
            <a:extLst>
              <a:ext uri="{FF2B5EF4-FFF2-40B4-BE49-F238E27FC236}">
                <a16:creationId xmlns:a16="http://schemas.microsoft.com/office/drawing/2014/main" id="{EBE54D04-C105-49F2-BC4D-09A97AC06AA1}"/>
              </a:ext>
            </a:extLst>
          </p:cNvPr>
          <p:cNvSpPr/>
          <p:nvPr/>
        </p:nvSpPr>
        <p:spPr>
          <a:xfrm>
            <a:off x="6304856" y="3227912"/>
            <a:ext cx="487951" cy="732895"/>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a:solidFill>
                  <a:schemeClr val="bg2">
                    <a:lumMod val="10000"/>
                  </a:schemeClr>
                </a:solidFill>
              </a:rPr>
              <a:t>Uso pólizas y/o fianzas arriendos</a:t>
            </a:r>
          </a:p>
        </p:txBody>
      </p:sp>
      <p:sp>
        <p:nvSpPr>
          <p:cNvPr id="64" name="Rectángulo 63">
            <a:extLst>
              <a:ext uri="{FF2B5EF4-FFF2-40B4-BE49-F238E27FC236}">
                <a16:creationId xmlns:a16="http://schemas.microsoft.com/office/drawing/2014/main" id="{A9E0A76E-2479-4B74-A482-A76BD4D54194}"/>
              </a:ext>
            </a:extLst>
          </p:cNvPr>
          <p:cNvSpPr/>
          <p:nvPr/>
        </p:nvSpPr>
        <p:spPr>
          <a:xfrm>
            <a:off x="7453908" y="3229355"/>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65" name="Rectángulo 64">
            <a:extLst>
              <a:ext uri="{FF2B5EF4-FFF2-40B4-BE49-F238E27FC236}">
                <a16:creationId xmlns:a16="http://schemas.microsoft.com/office/drawing/2014/main" id="{A4FFC992-C180-4C03-A341-1ABB6D5387BB}"/>
              </a:ext>
            </a:extLst>
          </p:cNvPr>
          <p:cNvSpPr/>
          <p:nvPr/>
        </p:nvSpPr>
        <p:spPr>
          <a:xfrm>
            <a:off x="7442117" y="4318347"/>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66" name="Rectángulo 65">
            <a:extLst>
              <a:ext uri="{FF2B5EF4-FFF2-40B4-BE49-F238E27FC236}">
                <a16:creationId xmlns:a16="http://schemas.microsoft.com/office/drawing/2014/main" id="{D003CF2B-A69F-4FAE-9B2F-3B96D4C31534}"/>
              </a:ext>
            </a:extLst>
          </p:cNvPr>
          <p:cNvSpPr/>
          <p:nvPr/>
        </p:nvSpPr>
        <p:spPr>
          <a:xfrm>
            <a:off x="7456516" y="5436315"/>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2" name="CuadroTexto 1">
            <a:extLst>
              <a:ext uri="{FF2B5EF4-FFF2-40B4-BE49-F238E27FC236}">
                <a16:creationId xmlns:a16="http://schemas.microsoft.com/office/drawing/2014/main" id="{E71A9D76-014A-444C-9708-A25F628F3668}"/>
              </a:ext>
            </a:extLst>
          </p:cNvPr>
          <p:cNvSpPr txBox="1"/>
          <p:nvPr/>
        </p:nvSpPr>
        <p:spPr>
          <a:xfrm>
            <a:off x="5540039" y="5166698"/>
            <a:ext cx="2258553" cy="955194"/>
          </a:xfrm>
          <a:prstGeom prst="rect">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defPPr>
              <a:defRPr lang="es-ES"/>
            </a:defPPr>
            <a:lvl1pPr algn="ctr">
              <a:defRPr sz="619"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sz="1050"/>
              <a:t>Tiquetes pendientes : 6</a:t>
            </a:r>
          </a:p>
          <a:p>
            <a:r>
              <a:rPr lang="es-CO" sz="1050"/>
              <a:t>Porcentaje que falta : 5 %</a:t>
            </a:r>
          </a:p>
          <a:p>
            <a:r>
              <a:rPr lang="es-CO" sz="1050"/>
              <a:t>Horas hombres que faltan: 325</a:t>
            </a:r>
          </a:p>
        </p:txBody>
      </p:sp>
      <p:sp>
        <p:nvSpPr>
          <p:cNvPr id="70" name="CuadroTexto 69">
            <a:extLst>
              <a:ext uri="{FF2B5EF4-FFF2-40B4-BE49-F238E27FC236}">
                <a16:creationId xmlns:a16="http://schemas.microsoft.com/office/drawing/2014/main" id="{13C6F6C4-D96C-4043-BA00-A8977177995F}"/>
              </a:ext>
            </a:extLst>
          </p:cNvPr>
          <p:cNvSpPr txBox="1"/>
          <p:nvPr/>
        </p:nvSpPr>
        <p:spPr>
          <a:xfrm>
            <a:off x="6492428" y="4010189"/>
            <a:ext cx="2258553" cy="955194"/>
          </a:xfrm>
          <a:prstGeom prst="rect">
            <a:avLst/>
          </a:prstGeom>
          <a:solidFill>
            <a:srgbClr val="02CE1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defPPr>
              <a:defRPr lang="es-ES"/>
            </a:defPPr>
            <a:lvl1pPr algn="ctr">
              <a:defRPr sz="619"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sz="1050"/>
              <a:t>Tiquetes pendientes : 11</a:t>
            </a:r>
          </a:p>
          <a:p>
            <a:r>
              <a:rPr lang="es-CO" sz="1050"/>
              <a:t>Porcentaje que falta : 5 %</a:t>
            </a:r>
            <a:endParaRPr lang="es-CO" sz="1050">
              <a:cs typeface="Calibri"/>
            </a:endParaRPr>
          </a:p>
          <a:p>
            <a:r>
              <a:rPr lang="es-CO" sz="1050"/>
              <a:t>Horas hombres que faltan: 275</a:t>
            </a:r>
            <a:endParaRPr lang="es-CO" sz="1050">
              <a:cs typeface="Calibri"/>
            </a:endParaRPr>
          </a:p>
        </p:txBody>
      </p:sp>
      <p:sp>
        <p:nvSpPr>
          <p:cNvPr id="72" name="CuadroTexto 71">
            <a:extLst>
              <a:ext uri="{FF2B5EF4-FFF2-40B4-BE49-F238E27FC236}">
                <a16:creationId xmlns:a16="http://schemas.microsoft.com/office/drawing/2014/main" id="{2D0F733A-02E5-4F91-A871-B761A3015562}"/>
              </a:ext>
            </a:extLst>
          </p:cNvPr>
          <p:cNvSpPr txBox="1"/>
          <p:nvPr/>
        </p:nvSpPr>
        <p:spPr>
          <a:xfrm>
            <a:off x="5985129" y="2038560"/>
            <a:ext cx="1942294" cy="497092"/>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defPPr>
              <a:defRPr lang="es-ES"/>
            </a:defPPr>
            <a:lvl1pPr algn="ctr">
              <a:defRPr sz="619"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s-CO" sz="1050">
              <a:solidFill>
                <a:schemeClr val="tx1"/>
              </a:solidFill>
            </a:endParaRPr>
          </a:p>
          <a:p>
            <a:r>
              <a:rPr lang="es-CO" sz="1050">
                <a:solidFill>
                  <a:schemeClr val="tx1"/>
                </a:solidFill>
              </a:rPr>
              <a:t>Tiquetes pendientes : 190</a:t>
            </a:r>
          </a:p>
          <a:p>
            <a:r>
              <a:rPr lang="es-CO" sz="1050">
                <a:solidFill>
                  <a:schemeClr val="tx1"/>
                </a:solidFill>
              </a:rPr>
              <a:t>Soporte permanente de operación</a:t>
            </a:r>
          </a:p>
          <a:p>
            <a:endParaRPr lang="es-CO" sz="1050">
              <a:solidFill>
                <a:schemeClr val="tx1"/>
              </a:solidFill>
            </a:endParaRPr>
          </a:p>
        </p:txBody>
      </p:sp>
      <p:sp>
        <p:nvSpPr>
          <p:cNvPr id="73" name="Título 1">
            <a:extLst>
              <a:ext uri="{FF2B5EF4-FFF2-40B4-BE49-F238E27FC236}">
                <a16:creationId xmlns:a16="http://schemas.microsoft.com/office/drawing/2014/main" id="{E247F5A7-6951-4524-B176-DAE8D2BC627F}"/>
              </a:ext>
            </a:extLst>
          </p:cNvPr>
          <p:cNvSpPr>
            <a:spLocks noGrp="1"/>
          </p:cNvSpPr>
          <p:nvPr>
            <p:ph type="title"/>
          </p:nvPr>
        </p:nvSpPr>
        <p:spPr>
          <a:xfrm>
            <a:off x="1988574" y="376460"/>
            <a:ext cx="8229600" cy="1143000"/>
          </a:xfrm>
        </p:spPr>
        <p:txBody>
          <a:bodyPr>
            <a:noAutofit/>
          </a:bodyPr>
          <a:lstStyle/>
          <a:p>
            <a:r>
              <a:rPr lang="es-ES" sz="2800" b="1" dirty="0">
                <a:solidFill>
                  <a:srgbClr val="002060"/>
                </a:solidFill>
                <a:latin typeface="+mn-lt"/>
                <a:ea typeface="+mn-ea"/>
                <a:cs typeface="+mn-cs"/>
              </a:rPr>
              <a:t>SEGUNDA ENTREGA</a:t>
            </a:r>
            <a:br>
              <a:rPr lang="es-ES" sz="2800" b="1" dirty="0">
                <a:solidFill>
                  <a:srgbClr val="002060"/>
                </a:solidFill>
                <a:latin typeface="+mn-lt"/>
                <a:ea typeface="+mn-ea"/>
                <a:cs typeface="+mn-cs"/>
              </a:rPr>
            </a:br>
            <a:r>
              <a:rPr lang="es-ES" sz="2800" b="1" dirty="0">
                <a:solidFill>
                  <a:srgbClr val="002060"/>
                </a:solidFill>
                <a:latin typeface="+mn-lt"/>
                <a:ea typeface="+mn-ea"/>
                <a:cs typeface="+mn-cs"/>
              </a:rPr>
              <a:t>Portal Depositarios V1</a:t>
            </a:r>
          </a:p>
        </p:txBody>
      </p:sp>
      <p:pic>
        <p:nvPicPr>
          <p:cNvPr id="71" name="Imagen 70">
            <a:extLst>
              <a:ext uri="{FF2B5EF4-FFF2-40B4-BE49-F238E27FC236}">
                <a16:creationId xmlns:a16="http://schemas.microsoft.com/office/drawing/2014/main" id="{65A3AD7D-EDA6-41F0-A58C-4D219A42B7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4" name="Imagen 73">
            <a:extLst>
              <a:ext uri="{FF2B5EF4-FFF2-40B4-BE49-F238E27FC236}">
                <a16:creationId xmlns:a16="http://schemas.microsoft.com/office/drawing/2014/main" id="{78E9C8D3-60F7-43F8-9B3E-23646232F0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5" name="Rectángulo 74">
            <a:extLst>
              <a:ext uri="{FF2B5EF4-FFF2-40B4-BE49-F238E27FC236}">
                <a16:creationId xmlns:a16="http://schemas.microsoft.com/office/drawing/2014/main" id="{BEF66103-E7E8-49C9-8368-D34FD560B17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6" name="CuadroTexto 75">
            <a:extLst>
              <a:ext uri="{FF2B5EF4-FFF2-40B4-BE49-F238E27FC236}">
                <a16:creationId xmlns:a16="http://schemas.microsoft.com/office/drawing/2014/main" id="{18A7AD08-5A3D-49EF-90C4-6A4DE2CC210A}"/>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Tree>
    <p:extLst>
      <p:ext uri="{BB962C8B-B14F-4D97-AF65-F5344CB8AC3E}">
        <p14:creationId xmlns:p14="http://schemas.microsoft.com/office/powerpoint/2010/main" val="221558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0" grpId="0" animBg="1"/>
      <p:bldP spid="7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6" name="Conector recto de flecha 295"/>
          <p:cNvCxnSpPr>
            <a:cxnSpLocks/>
          </p:cNvCxnSpPr>
          <p:nvPr/>
        </p:nvCxnSpPr>
        <p:spPr>
          <a:xfrm flipV="1">
            <a:off x="2454598" y="4006753"/>
            <a:ext cx="7633332" cy="11695"/>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97" name="Conector recto de flecha 296"/>
          <p:cNvCxnSpPr>
            <a:cxnSpLocks/>
          </p:cNvCxnSpPr>
          <p:nvPr/>
        </p:nvCxnSpPr>
        <p:spPr>
          <a:xfrm flipV="1">
            <a:off x="2449939" y="2923725"/>
            <a:ext cx="7629665" cy="14253"/>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07" name="Rectángulo 306"/>
          <p:cNvSpPr/>
          <p:nvPr/>
        </p:nvSpPr>
        <p:spPr>
          <a:xfrm rot="16200000">
            <a:off x="1803013" y="1789705"/>
            <a:ext cx="936795" cy="276999"/>
          </a:xfrm>
          <a:prstGeom prst="rect">
            <a:avLst/>
          </a:prstGeom>
        </p:spPr>
        <p:txBody>
          <a:bodyPr wrap="none">
            <a:spAutoFit/>
          </a:bodyPr>
          <a:lstStyle/>
          <a:p>
            <a:r>
              <a:rPr lang="es-CO" sz="1200">
                <a:solidFill>
                  <a:schemeClr val="bg1"/>
                </a:solidFill>
              </a:rPr>
              <a:t>Gestión SAE</a:t>
            </a:r>
          </a:p>
        </p:txBody>
      </p:sp>
      <p:sp>
        <p:nvSpPr>
          <p:cNvPr id="316" name="Rectángulo 315"/>
          <p:cNvSpPr/>
          <p:nvPr/>
        </p:nvSpPr>
        <p:spPr>
          <a:xfrm>
            <a:off x="4001133" y="1884466"/>
            <a:ext cx="49723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317" name="Rectángulo 316"/>
          <p:cNvSpPr/>
          <p:nvPr/>
        </p:nvSpPr>
        <p:spPr>
          <a:xfrm>
            <a:off x="3435941" y="1884466"/>
            <a:ext cx="555088"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sp>
        <p:nvSpPr>
          <p:cNvPr id="318" name="Rectángulo 317"/>
          <p:cNvSpPr/>
          <p:nvPr/>
        </p:nvSpPr>
        <p:spPr>
          <a:xfrm>
            <a:off x="4506702" y="2970169"/>
            <a:ext cx="643782" cy="455091"/>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Convocatoria y asignación automática de Depositarios</a:t>
            </a:r>
          </a:p>
        </p:txBody>
      </p:sp>
      <p:sp>
        <p:nvSpPr>
          <p:cNvPr id="319" name="Rectángulo 318"/>
          <p:cNvSpPr/>
          <p:nvPr/>
        </p:nvSpPr>
        <p:spPr>
          <a:xfrm>
            <a:off x="3448102" y="1497838"/>
            <a:ext cx="1682292" cy="306000"/>
          </a:xfrm>
          <a:prstGeom prst="rect">
            <a:avLst/>
          </a:prstGeom>
          <a:solidFill>
            <a:srgbClr val="000A8B"/>
          </a:solidFill>
          <a:ln>
            <a:solidFill>
              <a:srgbClr val="000A8B"/>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RR. RECEPCIÓN Y REGISTRO </a:t>
            </a:r>
          </a:p>
        </p:txBody>
      </p:sp>
      <p:cxnSp>
        <p:nvCxnSpPr>
          <p:cNvPr id="320" name="Conector recto 319"/>
          <p:cNvCxnSpPr>
            <a:cxnSpLocks/>
          </p:cNvCxnSpPr>
          <p:nvPr/>
        </p:nvCxnSpPr>
        <p:spPr>
          <a:xfrm flipV="1">
            <a:off x="2426072" y="1455094"/>
            <a:ext cx="7633019" cy="133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21" name="Rectángulo 320"/>
          <p:cNvSpPr/>
          <p:nvPr/>
        </p:nvSpPr>
        <p:spPr>
          <a:xfrm>
            <a:off x="2499832" y="4429923"/>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ACTIVAS</a:t>
            </a:r>
          </a:p>
          <a:p>
            <a:pPr algn="ctr"/>
            <a:endParaRPr lang="es-CO" sz="825" b="1">
              <a:solidFill>
                <a:schemeClr val="tx1"/>
              </a:solidFill>
            </a:endParaRPr>
          </a:p>
          <a:p>
            <a:pPr algn="ctr"/>
            <a:r>
              <a:rPr lang="es-CO" sz="825" b="1">
                <a:solidFill>
                  <a:schemeClr val="tx1"/>
                </a:solidFill>
              </a:rPr>
              <a:t>Tipologías 10</a:t>
            </a:r>
          </a:p>
          <a:p>
            <a:pPr algn="ctr"/>
            <a:endParaRPr lang="es-CO" sz="825" b="1">
              <a:solidFill>
                <a:schemeClr val="tx1"/>
              </a:solidFill>
            </a:endParaRPr>
          </a:p>
          <a:p>
            <a:pPr algn="ctr"/>
            <a:endParaRPr lang="es-CO" sz="825" b="1">
              <a:solidFill>
                <a:schemeClr val="tx1"/>
              </a:solidFill>
            </a:endParaRPr>
          </a:p>
        </p:txBody>
      </p:sp>
      <p:sp>
        <p:nvSpPr>
          <p:cNvPr id="322" name="Rectángulo 321"/>
          <p:cNvSpPr/>
          <p:nvPr/>
        </p:nvSpPr>
        <p:spPr>
          <a:xfrm>
            <a:off x="2499832" y="327059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INMUEBLES</a:t>
            </a:r>
          </a:p>
          <a:p>
            <a:pPr algn="ctr"/>
            <a:endParaRPr lang="es-CO" sz="825" b="1">
              <a:solidFill>
                <a:schemeClr val="tx1"/>
              </a:solidFill>
            </a:endParaRPr>
          </a:p>
          <a:p>
            <a:pPr algn="ctr"/>
            <a:r>
              <a:rPr lang="es-CO" sz="825" b="1">
                <a:solidFill>
                  <a:schemeClr val="tx1"/>
                </a:solidFill>
              </a:rPr>
              <a:t>Tipologías 2</a:t>
            </a:r>
          </a:p>
        </p:txBody>
      </p:sp>
      <p:sp>
        <p:nvSpPr>
          <p:cNvPr id="323" name="Rectángulo 322"/>
          <p:cNvSpPr/>
          <p:nvPr/>
        </p:nvSpPr>
        <p:spPr>
          <a:xfrm>
            <a:off x="2499832" y="217115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MUEBLES</a:t>
            </a:r>
          </a:p>
          <a:p>
            <a:pPr algn="ctr"/>
            <a:endParaRPr lang="es-CO" sz="825" b="1">
              <a:solidFill>
                <a:schemeClr val="tx1"/>
              </a:solidFill>
            </a:endParaRPr>
          </a:p>
          <a:p>
            <a:pPr algn="ctr"/>
            <a:r>
              <a:rPr lang="es-CO" sz="825" b="1">
                <a:solidFill>
                  <a:schemeClr val="tx1"/>
                </a:solidFill>
              </a:rPr>
              <a:t>Tipologías 9</a:t>
            </a:r>
          </a:p>
        </p:txBody>
      </p:sp>
      <p:sp>
        <p:nvSpPr>
          <p:cNvPr id="324" name="Rectángulo 323"/>
          <p:cNvSpPr/>
          <p:nvPr/>
        </p:nvSpPr>
        <p:spPr>
          <a:xfrm>
            <a:off x="5190043" y="1497838"/>
            <a:ext cx="1614752"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DP. DIAGNÓSTICO Y ALISTAMIENTO DE ACTIVOS </a:t>
            </a:r>
          </a:p>
        </p:txBody>
      </p:sp>
      <p:sp>
        <p:nvSpPr>
          <p:cNvPr id="334" name="Rectángulo 333"/>
          <p:cNvSpPr/>
          <p:nvPr/>
        </p:nvSpPr>
        <p:spPr>
          <a:xfrm>
            <a:off x="6838990" y="1497838"/>
            <a:ext cx="158853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DT. DISPOSICIÓN TEMPORAL DE ACTIVOS </a:t>
            </a:r>
          </a:p>
        </p:txBody>
      </p:sp>
      <p:sp>
        <p:nvSpPr>
          <p:cNvPr id="342" name="Rectángulo 341"/>
          <p:cNvSpPr/>
          <p:nvPr/>
        </p:nvSpPr>
        <p:spPr>
          <a:xfrm>
            <a:off x="8444398" y="1497838"/>
            <a:ext cx="151922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DF. DISPOSICIÓN FINAL DE ACTIVOS </a:t>
            </a:r>
          </a:p>
        </p:txBody>
      </p:sp>
      <p:sp>
        <p:nvSpPr>
          <p:cNvPr id="345" name="Rectángulo 344"/>
          <p:cNvSpPr/>
          <p:nvPr/>
        </p:nvSpPr>
        <p:spPr>
          <a:xfrm rot="5400000">
            <a:off x="7932252" y="3704953"/>
            <a:ext cx="4771426" cy="281132"/>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FRISCO</a:t>
            </a:r>
          </a:p>
        </p:txBody>
      </p:sp>
      <p:cxnSp>
        <p:nvCxnSpPr>
          <p:cNvPr id="375" name="Conector recto 374"/>
          <p:cNvCxnSpPr>
            <a:cxnSpLocks/>
          </p:cNvCxnSpPr>
          <p:nvPr/>
        </p:nvCxnSpPr>
        <p:spPr>
          <a:xfrm>
            <a:off x="2462409" y="1838649"/>
            <a:ext cx="7617195" cy="9510"/>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7" name="Conector recto 376"/>
          <p:cNvCxnSpPr>
            <a:cxnSpLocks/>
          </p:cNvCxnSpPr>
          <p:nvPr/>
        </p:nvCxnSpPr>
        <p:spPr>
          <a:xfrm>
            <a:off x="5155146" y="1485625"/>
            <a:ext cx="34897" cy="441293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8" name="Conector recto 377"/>
          <p:cNvCxnSpPr>
            <a:cxnSpLocks/>
          </p:cNvCxnSpPr>
          <p:nvPr/>
        </p:nvCxnSpPr>
        <p:spPr>
          <a:xfrm>
            <a:off x="8410742" y="1466936"/>
            <a:ext cx="0" cy="450132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95" name="Rectángulo 394"/>
          <p:cNvSpPr/>
          <p:nvPr/>
        </p:nvSpPr>
        <p:spPr>
          <a:xfrm>
            <a:off x="5706432" y="4063113"/>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Saneamientos </a:t>
            </a:r>
            <a:r>
              <a:rPr lang="es-ES" sz="619" b="1">
                <a:solidFill>
                  <a:schemeClr val="tx1">
                    <a:lumMod val="65000"/>
                    <a:lumOff val="35000"/>
                  </a:schemeClr>
                </a:solidFill>
              </a:rPr>
              <a:t>Jurídico, </a:t>
            </a:r>
            <a:r>
              <a:rPr lang="es-CO" sz="619" b="1">
                <a:solidFill>
                  <a:schemeClr val="tx1">
                    <a:lumMod val="65000"/>
                    <a:lumOff val="35000"/>
                  </a:schemeClr>
                </a:solidFill>
              </a:rPr>
              <a:t>Contable y Financiero</a:t>
            </a:r>
          </a:p>
          <a:p>
            <a:pPr algn="ctr"/>
            <a:r>
              <a:rPr lang="es-ES" sz="619" b="1">
                <a:solidFill>
                  <a:schemeClr val="tx1">
                    <a:lumMod val="65000"/>
                    <a:lumOff val="35000"/>
                  </a:schemeClr>
                </a:solidFill>
              </a:rPr>
              <a:t>Valoración de sociedades</a:t>
            </a:r>
            <a:endParaRPr lang="es-CO" sz="619" b="1">
              <a:solidFill>
                <a:schemeClr val="tx1">
                  <a:lumMod val="65000"/>
                  <a:lumOff val="35000"/>
                </a:schemeClr>
              </a:solidFill>
            </a:endParaRPr>
          </a:p>
        </p:txBody>
      </p:sp>
      <p:sp>
        <p:nvSpPr>
          <p:cNvPr id="396" name="Rectángulo 395"/>
          <p:cNvSpPr/>
          <p:nvPr/>
        </p:nvSpPr>
        <p:spPr>
          <a:xfrm>
            <a:off x="5691880" y="1884466"/>
            <a:ext cx="509112" cy="738111"/>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Alistamiento y/o Saneamiento</a:t>
            </a:r>
          </a:p>
        </p:txBody>
      </p:sp>
      <p:sp>
        <p:nvSpPr>
          <p:cNvPr id="397" name="Rectángulo 396"/>
          <p:cNvSpPr/>
          <p:nvPr/>
        </p:nvSpPr>
        <p:spPr>
          <a:xfrm>
            <a:off x="5206292" y="1884467"/>
            <a:ext cx="472524" cy="721497"/>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tx1">
                    <a:lumMod val="65000"/>
                    <a:lumOff val="35000"/>
                  </a:schemeClr>
                </a:solidFill>
              </a:rPr>
              <a:t>Diagnóstico</a:t>
            </a:r>
            <a:endParaRPr lang="es-CO" sz="619" b="1">
              <a:solidFill>
                <a:schemeClr val="tx1">
                  <a:lumMod val="65000"/>
                  <a:lumOff val="35000"/>
                </a:schemeClr>
              </a:solidFill>
            </a:endParaRPr>
          </a:p>
        </p:txBody>
      </p:sp>
      <p:sp>
        <p:nvSpPr>
          <p:cNvPr id="398" name="Rectángulo 397"/>
          <p:cNvSpPr/>
          <p:nvPr/>
        </p:nvSpPr>
        <p:spPr>
          <a:xfrm>
            <a:off x="5206290" y="2965557"/>
            <a:ext cx="488406" cy="715331"/>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bg1"/>
                </a:solidFill>
              </a:rPr>
              <a:t>Diagnóstico y Alistamiento</a:t>
            </a:r>
            <a:endParaRPr lang="es-CO" sz="619" b="1">
              <a:solidFill>
                <a:schemeClr val="bg1"/>
              </a:solidFill>
            </a:endParaRPr>
          </a:p>
        </p:txBody>
      </p:sp>
      <p:sp>
        <p:nvSpPr>
          <p:cNvPr id="399" name="Rectángulo 398"/>
          <p:cNvSpPr/>
          <p:nvPr/>
        </p:nvSpPr>
        <p:spPr>
          <a:xfrm>
            <a:off x="5206290" y="4063113"/>
            <a:ext cx="488406"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bg1"/>
                </a:solidFill>
              </a:rPr>
              <a:t>Diagnóstico</a:t>
            </a:r>
            <a:endParaRPr lang="es-CO" sz="619" b="1">
              <a:solidFill>
                <a:schemeClr val="bg1"/>
              </a:solidFill>
            </a:endParaRPr>
          </a:p>
        </p:txBody>
      </p:sp>
      <p:sp>
        <p:nvSpPr>
          <p:cNvPr id="400" name="Rectángulo 399"/>
          <p:cNvSpPr/>
          <p:nvPr/>
        </p:nvSpPr>
        <p:spPr>
          <a:xfrm>
            <a:off x="5689055" y="2965557"/>
            <a:ext cx="596916"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Saneamiento</a:t>
            </a:r>
          </a:p>
          <a:p>
            <a:pPr algn="ctr"/>
            <a:r>
              <a:rPr lang="es-CO" sz="619" b="1">
                <a:solidFill>
                  <a:schemeClr val="bg1"/>
                </a:solidFill>
              </a:rPr>
              <a:t>Incluye bienes sociales</a:t>
            </a:r>
          </a:p>
        </p:txBody>
      </p:sp>
      <p:sp>
        <p:nvSpPr>
          <p:cNvPr id="401" name="Rectángulo 400"/>
          <p:cNvSpPr/>
          <p:nvPr/>
        </p:nvSpPr>
        <p:spPr>
          <a:xfrm>
            <a:off x="6870078" y="2965557"/>
            <a:ext cx="585028" cy="460944"/>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Control de depositarios provisionales</a:t>
            </a:r>
          </a:p>
        </p:txBody>
      </p:sp>
      <p:sp>
        <p:nvSpPr>
          <p:cNvPr id="402" name="Rectángulo 401"/>
          <p:cNvSpPr/>
          <p:nvPr/>
        </p:nvSpPr>
        <p:spPr>
          <a:xfrm>
            <a:off x="7960158" y="2965557"/>
            <a:ext cx="442800" cy="460944"/>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bg1"/>
                </a:solidFill>
              </a:rPr>
              <a:t>AdmonDirecta</a:t>
            </a:r>
            <a:endParaRPr lang="es-CO" sz="619" b="1">
              <a:solidFill>
                <a:schemeClr val="bg1"/>
              </a:solidFill>
            </a:endParaRPr>
          </a:p>
        </p:txBody>
      </p:sp>
      <p:sp>
        <p:nvSpPr>
          <p:cNvPr id="403" name="Rectángulo 402"/>
          <p:cNvSpPr/>
          <p:nvPr/>
        </p:nvSpPr>
        <p:spPr>
          <a:xfrm>
            <a:off x="7416650" y="1884466"/>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404" name="Rectángulo 403"/>
          <p:cNvSpPr/>
          <p:nvPr/>
        </p:nvSpPr>
        <p:spPr>
          <a:xfrm>
            <a:off x="7951828" y="1884466"/>
            <a:ext cx="443499"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a:t>
            </a:r>
            <a:r>
              <a:rPr lang="es-CO" sz="619" b="1">
                <a:solidFill>
                  <a:schemeClr val="tx1">
                    <a:lumMod val="65000"/>
                    <a:lumOff val="35000"/>
                  </a:schemeClr>
                </a:solidFill>
              </a:rPr>
              <a:t> Directa</a:t>
            </a:r>
          </a:p>
        </p:txBody>
      </p:sp>
      <p:sp>
        <p:nvSpPr>
          <p:cNvPr id="410" name="Rectángulo 409"/>
          <p:cNvSpPr/>
          <p:nvPr/>
        </p:nvSpPr>
        <p:spPr>
          <a:xfrm>
            <a:off x="8432830" y="1884466"/>
            <a:ext cx="815723" cy="518076"/>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411" name="Rectángulo 410"/>
          <p:cNvSpPr/>
          <p:nvPr/>
        </p:nvSpPr>
        <p:spPr>
          <a:xfrm>
            <a:off x="9274179" y="1884466"/>
            <a:ext cx="68944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cxnSp>
        <p:nvCxnSpPr>
          <p:cNvPr id="451" name="Conector recto 450"/>
          <p:cNvCxnSpPr>
            <a:cxnSpLocks/>
          </p:cNvCxnSpPr>
          <p:nvPr/>
        </p:nvCxnSpPr>
        <p:spPr>
          <a:xfrm>
            <a:off x="6810184" y="1452812"/>
            <a:ext cx="26157" cy="451545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456" name="Rectángulo 455"/>
          <p:cNvSpPr/>
          <p:nvPr/>
        </p:nvSpPr>
        <p:spPr>
          <a:xfrm>
            <a:off x="1593599" y="1445924"/>
            <a:ext cx="856338" cy="4785308"/>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75" b="1">
              <a:solidFill>
                <a:schemeClr val="tx1"/>
              </a:solidFill>
            </a:endParaRPr>
          </a:p>
        </p:txBody>
      </p:sp>
      <p:pic>
        <p:nvPicPr>
          <p:cNvPr id="462" name="Imagen 461"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177" y="3582640"/>
            <a:ext cx="911960" cy="438049"/>
          </a:xfrm>
          <a:prstGeom prst="rect">
            <a:avLst/>
          </a:prstGeom>
        </p:spPr>
      </p:pic>
      <p:sp>
        <p:nvSpPr>
          <p:cNvPr id="115" name="Rectángulo 114">
            <a:extLst>
              <a:ext uri="{FF2B5EF4-FFF2-40B4-BE49-F238E27FC236}">
                <a16:creationId xmlns:a16="http://schemas.microsoft.com/office/drawing/2014/main" id="{87BD4BFA-AA8D-41FD-9E4C-6550F7A79E30}"/>
              </a:ext>
            </a:extLst>
          </p:cNvPr>
          <p:cNvSpPr/>
          <p:nvPr/>
        </p:nvSpPr>
        <p:spPr>
          <a:xfrm>
            <a:off x="7960158" y="4063113"/>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AdmonDirecta</a:t>
            </a:r>
            <a:endParaRPr lang="es-CO" sz="619" b="1">
              <a:solidFill>
                <a:schemeClr val="tx1">
                  <a:lumMod val="65000"/>
                  <a:lumOff val="35000"/>
                </a:schemeClr>
              </a:solidFill>
            </a:endParaRPr>
          </a:p>
        </p:txBody>
      </p:sp>
      <p:sp>
        <p:nvSpPr>
          <p:cNvPr id="119" name="Rectángulo 118">
            <a:extLst>
              <a:ext uri="{FF2B5EF4-FFF2-40B4-BE49-F238E27FC236}">
                <a16:creationId xmlns:a16="http://schemas.microsoft.com/office/drawing/2014/main" id="{27A6C122-FA9B-465E-B1D4-E8AA21AA8560}"/>
              </a:ext>
            </a:extLst>
          </p:cNvPr>
          <p:cNvSpPr/>
          <p:nvPr/>
        </p:nvSpPr>
        <p:spPr>
          <a:xfrm>
            <a:off x="4398018" y="3734941"/>
            <a:ext cx="5168901" cy="248649"/>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Modificación de datos básicos   Unidades máximas   Cambio de estado legal   Remoción de depositarios</a:t>
            </a:r>
          </a:p>
        </p:txBody>
      </p:sp>
      <p:sp>
        <p:nvSpPr>
          <p:cNvPr id="125" name="Rectángulo 124">
            <a:extLst>
              <a:ext uri="{FF2B5EF4-FFF2-40B4-BE49-F238E27FC236}">
                <a16:creationId xmlns:a16="http://schemas.microsoft.com/office/drawing/2014/main" id="{9F943ED0-C470-475D-B79D-EF65F5FA33EB}"/>
              </a:ext>
            </a:extLst>
          </p:cNvPr>
          <p:cNvSpPr/>
          <p:nvPr/>
        </p:nvSpPr>
        <p:spPr>
          <a:xfrm>
            <a:off x="3435941" y="4063113"/>
            <a:ext cx="564464"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sp>
        <p:nvSpPr>
          <p:cNvPr id="126" name="Rectángulo 125">
            <a:extLst>
              <a:ext uri="{FF2B5EF4-FFF2-40B4-BE49-F238E27FC236}">
                <a16:creationId xmlns:a16="http://schemas.microsoft.com/office/drawing/2014/main" id="{865E5ED3-2089-42AC-A541-B56B09DC2D39}"/>
              </a:ext>
            </a:extLst>
          </p:cNvPr>
          <p:cNvSpPr/>
          <p:nvPr/>
        </p:nvSpPr>
        <p:spPr>
          <a:xfrm>
            <a:off x="6870078" y="4063113"/>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depositarios provisionales</a:t>
            </a:r>
          </a:p>
        </p:txBody>
      </p:sp>
      <p:sp>
        <p:nvSpPr>
          <p:cNvPr id="127" name="Rectángulo 126">
            <a:extLst>
              <a:ext uri="{FF2B5EF4-FFF2-40B4-BE49-F238E27FC236}">
                <a16:creationId xmlns:a16="http://schemas.microsoft.com/office/drawing/2014/main" id="{9F158D8E-9665-4E4C-B3EE-2EF378F7B087}"/>
              </a:ext>
            </a:extLst>
          </p:cNvPr>
          <p:cNvSpPr/>
          <p:nvPr/>
        </p:nvSpPr>
        <p:spPr>
          <a:xfrm>
            <a:off x="9274651" y="2965557"/>
            <a:ext cx="68944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sp>
        <p:nvSpPr>
          <p:cNvPr id="128" name="Rectángulo 127">
            <a:extLst>
              <a:ext uri="{FF2B5EF4-FFF2-40B4-BE49-F238E27FC236}">
                <a16:creationId xmlns:a16="http://schemas.microsoft.com/office/drawing/2014/main" id="{23BA0032-B4B3-4C8D-9BCC-F3B2D826DD1B}"/>
              </a:ext>
            </a:extLst>
          </p:cNvPr>
          <p:cNvSpPr/>
          <p:nvPr/>
        </p:nvSpPr>
        <p:spPr>
          <a:xfrm>
            <a:off x="9292234" y="4063113"/>
            <a:ext cx="68944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sp>
        <p:nvSpPr>
          <p:cNvPr id="129" name="Rectángulo 128">
            <a:extLst>
              <a:ext uri="{FF2B5EF4-FFF2-40B4-BE49-F238E27FC236}">
                <a16:creationId xmlns:a16="http://schemas.microsoft.com/office/drawing/2014/main" id="{5876C6F5-8E43-46C7-8AED-E74DD3EABD58}"/>
              </a:ext>
            </a:extLst>
          </p:cNvPr>
          <p:cNvSpPr/>
          <p:nvPr/>
        </p:nvSpPr>
        <p:spPr>
          <a:xfrm>
            <a:off x="8432830" y="2965557"/>
            <a:ext cx="815723" cy="518076"/>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133" name="Rectángulo 132">
            <a:extLst>
              <a:ext uri="{FF2B5EF4-FFF2-40B4-BE49-F238E27FC236}">
                <a16:creationId xmlns:a16="http://schemas.microsoft.com/office/drawing/2014/main" id="{435A19D3-942D-4745-9F59-66EA2CD0005B}"/>
              </a:ext>
            </a:extLst>
          </p:cNvPr>
          <p:cNvSpPr/>
          <p:nvPr/>
        </p:nvSpPr>
        <p:spPr>
          <a:xfrm>
            <a:off x="4398018" y="2657822"/>
            <a:ext cx="5168901" cy="248649"/>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Modificación de datos básicos     Unidades máximas     Cambio de estado legal</a:t>
            </a:r>
          </a:p>
        </p:txBody>
      </p:sp>
      <p:sp>
        <p:nvSpPr>
          <p:cNvPr id="135" name="Rectángulo 134">
            <a:extLst>
              <a:ext uri="{FF2B5EF4-FFF2-40B4-BE49-F238E27FC236}">
                <a16:creationId xmlns:a16="http://schemas.microsoft.com/office/drawing/2014/main" id="{97CD91EC-13E1-4F0A-9969-18816003862E}"/>
              </a:ext>
            </a:extLst>
          </p:cNvPr>
          <p:cNvSpPr/>
          <p:nvPr/>
        </p:nvSpPr>
        <p:spPr>
          <a:xfrm>
            <a:off x="3435941" y="2965557"/>
            <a:ext cx="555088"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pic>
        <p:nvPicPr>
          <p:cNvPr id="12" name="Imagen 11">
            <a:extLst>
              <a:ext uri="{FF2B5EF4-FFF2-40B4-BE49-F238E27FC236}">
                <a16:creationId xmlns:a16="http://schemas.microsoft.com/office/drawing/2014/main" id="{7A9A3F40-A234-4FEC-A2CD-E22F1DBF3394}"/>
              </a:ext>
            </a:extLst>
          </p:cNvPr>
          <p:cNvPicPr>
            <a:picLocks noChangeAspect="1"/>
          </p:cNvPicPr>
          <p:nvPr/>
        </p:nvPicPr>
        <p:blipFill>
          <a:blip r:embed="rId3"/>
          <a:stretch>
            <a:fillRect/>
          </a:stretch>
        </p:blipFill>
        <p:spPr>
          <a:xfrm>
            <a:off x="4334615" y="4792866"/>
            <a:ext cx="5291787" cy="384081"/>
          </a:xfrm>
          <a:prstGeom prst="rect">
            <a:avLst/>
          </a:prstGeom>
        </p:spPr>
      </p:pic>
      <p:pic>
        <p:nvPicPr>
          <p:cNvPr id="13" name="Imagen 12">
            <a:extLst>
              <a:ext uri="{FF2B5EF4-FFF2-40B4-BE49-F238E27FC236}">
                <a16:creationId xmlns:a16="http://schemas.microsoft.com/office/drawing/2014/main" id="{0CB5389A-0E0D-40A1-9B1B-10BC96C8A5FD}"/>
              </a:ext>
            </a:extLst>
          </p:cNvPr>
          <p:cNvPicPr>
            <a:picLocks noChangeAspect="1"/>
          </p:cNvPicPr>
          <p:nvPr/>
        </p:nvPicPr>
        <p:blipFill>
          <a:blip r:embed="rId4"/>
          <a:stretch>
            <a:fillRect/>
          </a:stretch>
        </p:blipFill>
        <p:spPr>
          <a:xfrm>
            <a:off x="2445084" y="5021520"/>
            <a:ext cx="7730398" cy="188992"/>
          </a:xfrm>
          <a:prstGeom prst="rect">
            <a:avLst/>
          </a:prstGeom>
        </p:spPr>
      </p:pic>
      <p:sp>
        <p:nvSpPr>
          <p:cNvPr id="144" name="Rectángulo 143">
            <a:extLst>
              <a:ext uri="{FF2B5EF4-FFF2-40B4-BE49-F238E27FC236}">
                <a16:creationId xmlns:a16="http://schemas.microsoft.com/office/drawing/2014/main" id="{35762888-638D-4834-A3BA-EB5F9C6B16F1}"/>
              </a:ext>
            </a:extLst>
          </p:cNvPr>
          <p:cNvSpPr/>
          <p:nvPr/>
        </p:nvSpPr>
        <p:spPr>
          <a:xfrm>
            <a:off x="2525772" y="5545371"/>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EN LIQUIDACIÓN</a:t>
            </a:r>
          </a:p>
          <a:p>
            <a:pPr algn="ctr"/>
            <a:endParaRPr lang="es-CO" sz="825" b="1">
              <a:solidFill>
                <a:schemeClr val="tx1"/>
              </a:solidFill>
            </a:endParaRPr>
          </a:p>
          <a:p>
            <a:pPr algn="ctr"/>
            <a:r>
              <a:rPr lang="es-CO" sz="825" b="1">
                <a:solidFill>
                  <a:schemeClr val="tx1"/>
                </a:solidFill>
              </a:rPr>
              <a:t>Tipologías 3</a:t>
            </a:r>
          </a:p>
          <a:p>
            <a:pPr algn="ctr"/>
            <a:endParaRPr lang="es-CO" sz="825" b="1">
              <a:solidFill>
                <a:schemeClr val="tx1"/>
              </a:solidFill>
            </a:endParaRPr>
          </a:p>
          <a:p>
            <a:pPr algn="ctr"/>
            <a:endParaRPr lang="es-CO" sz="825" b="1">
              <a:solidFill>
                <a:schemeClr val="tx1"/>
              </a:solidFill>
            </a:endParaRPr>
          </a:p>
        </p:txBody>
      </p:sp>
      <p:sp>
        <p:nvSpPr>
          <p:cNvPr id="145" name="Rectángulo 144">
            <a:extLst>
              <a:ext uri="{FF2B5EF4-FFF2-40B4-BE49-F238E27FC236}">
                <a16:creationId xmlns:a16="http://schemas.microsoft.com/office/drawing/2014/main" id="{2F38FB43-CBD2-43D6-BFC9-2F3EEEA51545}"/>
              </a:ext>
            </a:extLst>
          </p:cNvPr>
          <p:cNvSpPr/>
          <p:nvPr/>
        </p:nvSpPr>
        <p:spPr>
          <a:xfrm>
            <a:off x="5708996" y="5178555"/>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Saneamientos </a:t>
            </a:r>
            <a:r>
              <a:rPr lang="es-ES" sz="619" b="1">
                <a:solidFill>
                  <a:schemeClr val="tx1">
                    <a:lumMod val="65000"/>
                    <a:lumOff val="35000"/>
                  </a:schemeClr>
                </a:solidFill>
              </a:rPr>
              <a:t>Jurídico, </a:t>
            </a:r>
            <a:r>
              <a:rPr lang="es-CO" sz="619" b="1">
                <a:solidFill>
                  <a:schemeClr val="tx1">
                    <a:lumMod val="65000"/>
                    <a:lumOff val="35000"/>
                  </a:schemeClr>
                </a:solidFill>
              </a:rPr>
              <a:t>Contable y Financiero</a:t>
            </a:r>
          </a:p>
          <a:p>
            <a:pPr algn="ctr"/>
            <a:r>
              <a:rPr lang="es-ES" sz="619" b="1">
                <a:solidFill>
                  <a:schemeClr val="tx1">
                    <a:lumMod val="65000"/>
                    <a:lumOff val="35000"/>
                  </a:schemeClr>
                </a:solidFill>
              </a:rPr>
              <a:t>Valoración de sociedades</a:t>
            </a:r>
            <a:endParaRPr lang="es-CO" sz="619" b="1">
              <a:solidFill>
                <a:schemeClr val="tx1">
                  <a:lumMod val="65000"/>
                  <a:lumOff val="35000"/>
                </a:schemeClr>
              </a:solidFill>
            </a:endParaRPr>
          </a:p>
        </p:txBody>
      </p:sp>
      <p:sp>
        <p:nvSpPr>
          <p:cNvPr id="146" name="Rectángulo 145">
            <a:extLst>
              <a:ext uri="{FF2B5EF4-FFF2-40B4-BE49-F238E27FC236}">
                <a16:creationId xmlns:a16="http://schemas.microsoft.com/office/drawing/2014/main" id="{DE7B90D4-4B1B-4BBE-B182-1EB062609697}"/>
              </a:ext>
            </a:extLst>
          </p:cNvPr>
          <p:cNvSpPr/>
          <p:nvPr/>
        </p:nvSpPr>
        <p:spPr>
          <a:xfrm>
            <a:off x="5206290" y="5178556"/>
            <a:ext cx="488406"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bg1"/>
                </a:solidFill>
              </a:rPr>
              <a:t>Diagnóstico</a:t>
            </a:r>
            <a:endParaRPr lang="es-CO" sz="619" b="1">
              <a:solidFill>
                <a:schemeClr val="bg1"/>
              </a:solidFill>
            </a:endParaRPr>
          </a:p>
        </p:txBody>
      </p:sp>
      <p:sp>
        <p:nvSpPr>
          <p:cNvPr id="147" name="Rectángulo 146">
            <a:extLst>
              <a:ext uri="{FF2B5EF4-FFF2-40B4-BE49-F238E27FC236}">
                <a16:creationId xmlns:a16="http://schemas.microsoft.com/office/drawing/2014/main" id="{9C672487-B40D-42AE-A483-D0C3B39FA1D8}"/>
              </a:ext>
            </a:extLst>
          </p:cNvPr>
          <p:cNvSpPr/>
          <p:nvPr/>
        </p:nvSpPr>
        <p:spPr>
          <a:xfrm>
            <a:off x="7960158" y="5178556"/>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AdmonDirecta</a:t>
            </a:r>
            <a:endParaRPr lang="es-CO" sz="619" b="1">
              <a:solidFill>
                <a:schemeClr val="tx1">
                  <a:lumMod val="65000"/>
                  <a:lumOff val="35000"/>
                </a:schemeClr>
              </a:solidFill>
            </a:endParaRPr>
          </a:p>
        </p:txBody>
      </p:sp>
      <p:sp>
        <p:nvSpPr>
          <p:cNvPr id="148" name="Rectángulo 147">
            <a:extLst>
              <a:ext uri="{FF2B5EF4-FFF2-40B4-BE49-F238E27FC236}">
                <a16:creationId xmlns:a16="http://schemas.microsoft.com/office/drawing/2014/main" id="{AB4C7E53-53F1-4F64-A8DF-BA4818673C7B}"/>
              </a:ext>
            </a:extLst>
          </p:cNvPr>
          <p:cNvSpPr/>
          <p:nvPr/>
        </p:nvSpPr>
        <p:spPr>
          <a:xfrm>
            <a:off x="3435941" y="5178556"/>
            <a:ext cx="564464"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sp>
        <p:nvSpPr>
          <p:cNvPr id="149" name="Rectángulo 148">
            <a:extLst>
              <a:ext uri="{FF2B5EF4-FFF2-40B4-BE49-F238E27FC236}">
                <a16:creationId xmlns:a16="http://schemas.microsoft.com/office/drawing/2014/main" id="{AC665384-005E-47C8-9579-4BAE232B99FE}"/>
              </a:ext>
            </a:extLst>
          </p:cNvPr>
          <p:cNvSpPr/>
          <p:nvPr/>
        </p:nvSpPr>
        <p:spPr>
          <a:xfrm>
            <a:off x="6870078" y="5178556"/>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depositarios provisionales</a:t>
            </a:r>
          </a:p>
        </p:txBody>
      </p:sp>
      <p:sp>
        <p:nvSpPr>
          <p:cNvPr id="151" name="Rectángulo 150">
            <a:extLst>
              <a:ext uri="{FF2B5EF4-FFF2-40B4-BE49-F238E27FC236}">
                <a16:creationId xmlns:a16="http://schemas.microsoft.com/office/drawing/2014/main" id="{FC3B7A71-B9F7-4A34-A1CA-B62F5FCCF5F9}"/>
              </a:ext>
            </a:extLst>
          </p:cNvPr>
          <p:cNvSpPr/>
          <p:nvPr/>
        </p:nvSpPr>
        <p:spPr>
          <a:xfrm>
            <a:off x="9308446" y="5178556"/>
            <a:ext cx="68944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pic>
        <p:nvPicPr>
          <p:cNvPr id="152" name="Imagen 151">
            <a:extLst>
              <a:ext uri="{FF2B5EF4-FFF2-40B4-BE49-F238E27FC236}">
                <a16:creationId xmlns:a16="http://schemas.microsoft.com/office/drawing/2014/main" id="{437C2746-9546-4FE0-8702-4116DF07E828}"/>
              </a:ext>
            </a:extLst>
          </p:cNvPr>
          <p:cNvPicPr>
            <a:picLocks noChangeAspect="1"/>
          </p:cNvPicPr>
          <p:nvPr/>
        </p:nvPicPr>
        <p:blipFill>
          <a:blip r:embed="rId3"/>
          <a:stretch>
            <a:fillRect/>
          </a:stretch>
        </p:blipFill>
        <p:spPr>
          <a:xfrm>
            <a:off x="4360555" y="5927764"/>
            <a:ext cx="5291787" cy="384081"/>
          </a:xfrm>
          <a:prstGeom prst="rect">
            <a:avLst/>
          </a:prstGeom>
        </p:spPr>
      </p:pic>
      <p:cxnSp>
        <p:nvCxnSpPr>
          <p:cNvPr id="153" name="Conector recto 152">
            <a:extLst>
              <a:ext uri="{FF2B5EF4-FFF2-40B4-BE49-F238E27FC236}">
                <a16:creationId xmlns:a16="http://schemas.microsoft.com/office/drawing/2014/main" id="{14325EA9-3BFE-41EF-B5BA-1CC5006527E5}"/>
              </a:ext>
            </a:extLst>
          </p:cNvPr>
          <p:cNvCxnSpPr>
            <a:cxnSpLocks/>
          </p:cNvCxnSpPr>
          <p:nvPr/>
        </p:nvCxnSpPr>
        <p:spPr>
          <a:xfrm flipV="1">
            <a:off x="2461736" y="6237879"/>
            <a:ext cx="7633019" cy="133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156" name="Rectángulo 155">
            <a:extLst>
              <a:ext uri="{FF2B5EF4-FFF2-40B4-BE49-F238E27FC236}">
                <a16:creationId xmlns:a16="http://schemas.microsoft.com/office/drawing/2014/main" id="{10353102-5527-424E-A226-701ABFF727B5}"/>
              </a:ext>
            </a:extLst>
          </p:cNvPr>
          <p:cNvSpPr/>
          <p:nvPr/>
        </p:nvSpPr>
        <p:spPr>
          <a:xfrm>
            <a:off x="4001133" y="2965186"/>
            <a:ext cx="49723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157" name="Rectángulo 156">
            <a:extLst>
              <a:ext uri="{FF2B5EF4-FFF2-40B4-BE49-F238E27FC236}">
                <a16:creationId xmlns:a16="http://schemas.microsoft.com/office/drawing/2014/main" id="{5F02EE3B-6C2B-460F-939D-C4EBCA95082B}"/>
              </a:ext>
            </a:extLst>
          </p:cNvPr>
          <p:cNvSpPr/>
          <p:nvPr/>
        </p:nvSpPr>
        <p:spPr>
          <a:xfrm>
            <a:off x="4001133" y="4070304"/>
            <a:ext cx="49723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158" name="Rectángulo 157">
            <a:extLst>
              <a:ext uri="{FF2B5EF4-FFF2-40B4-BE49-F238E27FC236}">
                <a16:creationId xmlns:a16="http://schemas.microsoft.com/office/drawing/2014/main" id="{BD7D42EC-C9DD-4461-86B4-3358B4F81819}"/>
              </a:ext>
            </a:extLst>
          </p:cNvPr>
          <p:cNvSpPr/>
          <p:nvPr/>
        </p:nvSpPr>
        <p:spPr>
          <a:xfrm>
            <a:off x="4001133" y="5175572"/>
            <a:ext cx="49723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160" name="Rectángulo 159">
            <a:extLst>
              <a:ext uri="{FF2B5EF4-FFF2-40B4-BE49-F238E27FC236}">
                <a16:creationId xmlns:a16="http://schemas.microsoft.com/office/drawing/2014/main" id="{63091CA5-F4BF-4EAF-B89E-542DEF51F87B}"/>
              </a:ext>
            </a:extLst>
          </p:cNvPr>
          <p:cNvSpPr/>
          <p:nvPr/>
        </p:nvSpPr>
        <p:spPr>
          <a:xfrm>
            <a:off x="4506702" y="4063919"/>
            <a:ext cx="650890" cy="5009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Convocatoria y asignación automática de Depositarios</a:t>
            </a:r>
          </a:p>
        </p:txBody>
      </p:sp>
      <p:sp>
        <p:nvSpPr>
          <p:cNvPr id="161" name="Rectángulo 160">
            <a:extLst>
              <a:ext uri="{FF2B5EF4-FFF2-40B4-BE49-F238E27FC236}">
                <a16:creationId xmlns:a16="http://schemas.microsoft.com/office/drawing/2014/main" id="{AB2E74B9-BA19-4BCE-AA3B-677BB68E1BF4}"/>
              </a:ext>
            </a:extLst>
          </p:cNvPr>
          <p:cNvSpPr/>
          <p:nvPr/>
        </p:nvSpPr>
        <p:spPr>
          <a:xfrm>
            <a:off x="4506702" y="5169385"/>
            <a:ext cx="650890" cy="492248"/>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Convocatoria y asignación automática de Depositarios</a:t>
            </a:r>
          </a:p>
        </p:txBody>
      </p:sp>
      <p:sp>
        <p:nvSpPr>
          <p:cNvPr id="60" name="Rectángulo 59">
            <a:extLst>
              <a:ext uri="{FF2B5EF4-FFF2-40B4-BE49-F238E27FC236}">
                <a16:creationId xmlns:a16="http://schemas.microsoft.com/office/drawing/2014/main" id="{AD59FE3D-AF85-44FA-9F00-0CCA1FC3A6A7}"/>
              </a:ext>
            </a:extLst>
          </p:cNvPr>
          <p:cNvSpPr/>
          <p:nvPr/>
        </p:nvSpPr>
        <p:spPr>
          <a:xfrm>
            <a:off x="8443627" y="4070304"/>
            <a:ext cx="815723" cy="518076"/>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61" name="Rectángulo 60">
            <a:extLst>
              <a:ext uri="{FF2B5EF4-FFF2-40B4-BE49-F238E27FC236}">
                <a16:creationId xmlns:a16="http://schemas.microsoft.com/office/drawing/2014/main" id="{D279F6A3-0B3E-41FA-A1A3-32C7316F7CF3}"/>
              </a:ext>
            </a:extLst>
          </p:cNvPr>
          <p:cNvSpPr/>
          <p:nvPr/>
        </p:nvSpPr>
        <p:spPr>
          <a:xfrm>
            <a:off x="8450263" y="5190900"/>
            <a:ext cx="815723" cy="518076"/>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62" name="Rectángulo 61">
            <a:extLst>
              <a:ext uri="{FF2B5EF4-FFF2-40B4-BE49-F238E27FC236}">
                <a16:creationId xmlns:a16="http://schemas.microsoft.com/office/drawing/2014/main" id="{9AB50350-9F1E-4873-A90E-FA30AE3452A8}"/>
              </a:ext>
            </a:extLst>
          </p:cNvPr>
          <p:cNvSpPr/>
          <p:nvPr/>
        </p:nvSpPr>
        <p:spPr>
          <a:xfrm>
            <a:off x="6316034" y="4051737"/>
            <a:ext cx="487951" cy="732895"/>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Establecimientos de comercio a </a:t>
            </a:r>
            <a:r>
              <a:rPr lang="es-CO" sz="619" b="1" err="1">
                <a:solidFill>
                  <a:schemeClr val="tx1">
                    <a:lumMod val="65000"/>
                    <a:lumOff val="35000"/>
                  </a:schemeClr>
                </a:solidFill>
              </a:rPr>
              <a:t>Fontur</a:t>
            </a:r>
            <a:endParaRPr lang="es-CO" sz="619" b="1">
              <a:solidFill>
                <a:schemeClr val="tx1">
                  <a:lumMod val="65000"/>
                  <a:lumOff val="35000"/>
                </a:schemeClr>
              </a:solidFill>
            </a:endParaRPr>
          </a:p>
        </p:txBody>
      </p:sp>
      <p:sp>
        <p:nvSpPr>
          <p:cNvPr id="63" name="Rectángulo 62">
            <a:extLst>
              <a:ext uri="{FF2B5EF4-FFF2-40B4-BE49-F238E27FC236}">
                <a16:creationId xmlns:a16="http://schemas.microsoft.com/office/drawing/2014/main" id="{EBE54D04-C105-49F2-BC4D-09A97AC06AA1}"/>
              </a:ext>
            </a:extLst>
          </p:cNvPr>
          <p:cNvSpPr/>
          <p:nvPr/>
        </p:nvSpPr>
        <p:spPr>
          <a:xfrm>
            <a:off x="6304856" y="2962872"/>
            <a:ext cx="487951" cy="732895"/>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Uso pólizas y/o fianzas arriendos</a:t>
            </a:r>
          </a:p>
        </p:txBody>
      </p:sp>
      <p:sp>
        <p:nvSpPr>
          <p:cNvPr id="64" name="Rectángulo 63">
            <a:extLst>
              <a:ext uri="{FF2B5EF4-FFF2-40B4-BE49-F238E27FC236}">
                <a16:creationId xmlns:a16="http://schemas.microsoft.com/office/drawing/2014/main" id="{A9E0A76E-2479-4B74-A482-A76BD4D54194}"/>
              </a:ext>
            </a:extLst>
          </p:cNvPr>
          <p:cNvSpPr/>
          <p:nvPr/>
        </p:nvSpPr>
        <p:spPr>
          <a:xfrm>
            <a:off x="7453908" y="2964315"/>
            <a:ext cx="531295" cy="460944"/>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65" name="Rectángulo 64">
            <a:extLst>
              <a:ext uri="{FF2B5EF4-FFF2-40B4-BE49-F238E27FC236}">
                <a16:creationId xmlns:a16="http://schemas.microsoft.com/office/drawing/2014/main" id="{A4FFC992-C180-4C03-A341-1ABB6D5387BB}"/>
              </a:ext>
            </a:extLst>
          </p:cNvPr>
          <p:cNvSpPr/>
          <p:nvPr/>
        </p:nvSpPr>
        <p:spPr>
          <a:xfrm>
            <a:off x="7442117" y="4053307"/>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66" name="Rectángulo 65">
            <a:extLst>
              <a:ext uri="{FF2B5EF4-FFF2-40B4-BE49-F238E27FC236}">
                <a16:creationId xmlns:a16="http://schemas.microsoft.com/office/drawing/2014/main" id="{D003CF2B-A69F-4FAE-9B2F-3B96D4C31534}"/>
              </a:ext>
            </a:extLst>
          </p:cNvPr>
          <p:cNvSpPr/>
          <p:nvPr/>
        </p:nvSpPr>
        <p:spPr>
          <a:xfrm>
            <a:off x="7456516" y="5171275"/>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69" name="Título 1">
            <a:extLst>
              <a:ext uri="{FF2B5EF4-FFF2-40B4-BE49-F238E27FC236}">
                <a16:creationId xmlns:a16="http://schemas.microsoft.com/office/drawing/2014/main" id="{C632C4BB-5BB0-4A2D-9336-76EFF6E5AE7F}"/>
              </a:ext>
            </a:extLst>
          </p:cNvPr>
          <p:cNvSpPr>
            <a:spLocks noGrp="1"/>
          </p:cNvSpPr>
          <p:nvPr>
            <p:ph type="title"/>
          </p:nvPr>
        </p:nvSpPr>
        <p:spPr>
          <a:xfrm>
            <a:off x="1981200" y="273220"/>
            <a:ext cx="8229600" cy="1143000"/>
          </a:xfrm>
        </p:spPr>
        <p:txBody>
          <a:bodyPr>
            <a:normAutofit/>
          </a:bodyPr>
          <a:lstStyle/>
          <a:p>
            <a:r>
              <a:rPr lang="es-ES" sz="2800" b="1" dirty="0">
                <a:solidFill>
                  <a:srgbClr val="002060"/>
                </a:solidFill>
                <a:latin typeface="+mn-lt"/>
                <a:ea typeface="+mn-ea"/>
                <a:cs typeface="+mn-cs"/>
              </a:rPr>
              <a:t>TERCERA ENTREGA</a:t>
            </a:r>
          </a:p>
        </p:txBody>
      </p:sp>
      <p:sp>
        <p:nvSpPr>
          <p:cNvPr id="79" name="Rectángulo 78">
            <a:extLst>
              <a:ext uri="{FF2B5EF4-FFF2-40B4-BE49-F238E27FC236}">
                <a16:creationId xmlns:a16="http://schemas.microsoft.com/office/drawing/2014/main" id="{374C2392-58A7-48C7-BB33-F970F6DA635D}"/>
              </a:ext>
            </a:extLst>
          </p:cNvPr>
          <p:cNvSpPr/>
          <p:nvPr/>
        </p:nvSpPr>
        <p:spPr>
          <a:xfrm>
            <a:off x="4511972" y="3448424"/>
            <a:ext cx="650890"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Mejoras Convocatorias</a:t>
            </a:r>
          </a:p>
        </p:txBody>
      </p:sp>
      <p:sp>
        <p:nvSpPr>
          <p:cNvPr id="80" name="Rectángulo 79">
            <a:extLst>
              <a:ext uri="{FF2B5EF4-FFF2-40B4-BE49-F238E27FC236}">
                <a16:creationId xmlns:a16="http://schemas.microsoft.com/office/drawing/2014/main" id="{4CFF7A96-B1C9-4738-BD9B-61F890312E2C}"/>
              </a:ext>
            </a:extLst>
          </p:cNvPr>
          <p:cNvSpPr/>
          <p:nvPr/>
        </p:nvSpPr>
        <p:spPr>
          <a:xfrm>
            <a:off x="4509802" y="4541567"/>
            <a:ext cx="650890"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Mejoras Convocatorias</a:t>
            </a:r>
          </a:p>
        </p:txBody>
      </p:sp>
      <p:sp>
        <p:nvSpPr>
          <p:cNvPr id="81" name="Rectángulo 80">
            <a:extLst>
              <a:ext uri="{FF2B5EF4-FFF2-40B4-BE49-F238E27FC236}">
                <a16:creationId xmlns:a16="http://schemas.microsoft.com/office/drawing/2014/main" id="{88F05E40-D4AB-4F51-AFF7-6702A9F69C99}"/>
              </a:ext>
            </a:extLst>
          </p:cNvPr>
          <p:cNvSpPr/>
          <p:nvPr/>
        </p:nvSpPr>
        <p:spPr>
          <a:xfrm>
            <a:off x="4493338" y="5660871"/>
            <a:ext cx="650890"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Mejoras Convocatorias</a:t>
            </a:r>
          </a:p>
        </p:txBody>
      </p:sp>
      <p:sp>
        <p:nvSpPr>
          <p:cNvPr id="83" name="Rectángulo 82">
            <a:extLst>
              <a:ext uri="{FF2B5EF4-FFF2-40B4-BE49-F238E27FC236}">
                <a16:creationId xmlns:a16="http://schemas.microsoft.com/office/drawing/2014/main" id="{9A53ED68-C88B-4A79-B1CF-E8E9049D0DA8}"/>
              </a:ext>
            </a:extLst>
          </p:cNvPr>
          <p:cNvSpPr/>
          <p:nvPr/>
        </p:nvSpPr>
        <p:spPr>
          <a:xfrm>
            <a:off x="6855766" y="3455660"/>
            <a:ext cx="1520140" cy="256482"/>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Facturación electrónica, Visitas y </a:t>
            </a:r>
            <a:r>
              <a:rPr lang="es-CO" sz="619" b="1" err="1">
                <a:solidFill>
                  <a:schemeClr val="tx1">
                    <a:lumMod val="65000"/>
                    <a:lumOff val="35000"/>
                  </a:schemeClr>
                </a:solidFill>
              </a:rPr>
              <a:t>scoring</a:t>
            </a:r>
            <a:endParaRPr lang="es-CO" sz="619" b="1">
              <a:solidFill>
                <a:schemeClr val="tx1">
                  <a:lumMod val="65000"/>
                  <a:lumOff val="35000"/>
                </a:schemeClr>
              </a:solidFill>
            </a:endParaRPr>
          </a:p>
        </p:txBody>
      </p:sp>
      <p:sp>
        <p:nvSpPr>
          <p:cNvPr id="84" name="Rectángulo 83">
            <a:extLst>
              <a:ext uri="{FF2B5EF4-FFF2-40B4-BE49-F238E27FC236}">
                <a16:creationId xmlns:a16="http://schemas.microsoft.com/office/drawing/2014/main" id="{933A7C7E-24B9-490F-877A-E46988D57EC5}"/>
              </a:ext>
            </a:extLst>
          </p:cNvPr>
          <p:cNvSpPr/>
          <p:nvPr/>
        </p:nvSpPr>
        <p:spPr>
          <a:xfrm>
            <a:off x="8447178" y="2419797"/>
            <a:ext cx="801375" cy="234052"/>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85" name="Rectángulo 84">
            <a:extLst>
              <a:ext uri="{FF2B5EF4-FFF2-40B4-BE49-F238E27FC236}">
                <a16:creationId xmlns:a16="http://schemas.microsoft.com/office/drawing/2014/main" id="{015B7513-FB33-449D-A5E9-03C392DDFE20}"/>
              </a:ext>
            </a:extLst>
          </p:cNvPr>
          <p:cNvSpPr/>
          <p:nvPr/>
        </p:nvSpPr>
        <p:spPr>
          <a:xfrm>
            <a:off x="8458762" y="3504720"/>
            <a:ext cx="800588" cy="234052"/>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86" name="Rectángulo 85">
            <a:extLst>
              <a:ext uri="{FF2B5EF4-FFF2-40B4-BE49-F238E27FC236}">
                <a16:creationId xmlns:a16="http://schemas.microsoft.com/office/drawing/2014/main" id="{B677ADBB-5A55-40D3-A650-71E890AC76ED}"/>
              </a:ext>
            </a:extLst>
          </p:cNvPr>
          <p:cNvSpPr/>
          <p:nvPr/>
        </p:nvSpPr>
        <p:spPr>
          <a:xfrm>
            <a:off x="8450263" y="4579742"/>
            <a:ext cx="809089" cy="234052"/>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87" name="Rectángulo 86">
            <a:extLst>
              <a:ext uri="{FF2B5EF4-FFF2-40B4-BE49-F238E27FC236}">
                <a16:creationId xmlns:a16="http://schemas.microsoft.com/office/drawing/2014/main" id="{3579F22A-6028-4832-BF61-CE2D1C7E362F}"/>
              </a:ext>
            </a:extLst>
          </p:cNvPr>
          <p:cNvSpPr/>
          <p:nvPr/>
        </p:nvSpPr>
        <p:spPr>
          <a:xfrm>
            <a:off x="8453396" y="5715990"/>
            <a:ext cx="795156" cy="234052"/>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pic>
        <p:nvPicPr>
          <p:cNvPr id="76" name="Imagen 75">
            <a:extLst>
              <a:ext uri="{FF2B5EF4-FFF2-40B4-BE49-F238E27FC236}">
                <a16:creationId xmlns:a16="http://schemas.microsoft.com/office/drawing/2014/main" id="{56A87F1E-7DB3-41A6-9ED6-7CB26167BB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7" name="Imagen 76">
            <a:extLst>
              <a:ext uri="{FF2B5EF4-FFF2-40B4-BE49-F238E27FC236}">
                <a16:creationId xmlns:a16="http://schemas.microsoft.com/office/drawing/2014/main" id="{E3939BF4-151E-4D0B-B33C-446C782726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8" name="Rectángulo 77">
            <a:extLst>
              <a:ext uri="{FF2B5EF4-FFF2-40B4-BE49-F238E27FC236}">
                <a16:creationId xmlns:a16="http://schemas.microsoft.com/office/drawing/2014/main" id="{5ADADDAF-790F-4C67-A23C-BB5FCB4CE75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2" name="CuadroTexto 81">
            <a:extLst>
              <a:ext uri="{FF2B5EF4-FFF2-40B4-BE49-F238E27FC236}">
                <a16:creationId xmlns:a16="http://schemas.microsoft.com/office/drawing/2014/main" id="{9771DE12-CACC-4B05-995F-8BF5D75F7371}"/>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Tree>
    <p:extLst>
      <p:ext uri="{BB962C8B-B14F-4D97-AF65-F5344CB8AC3E}">
        <p14:creationId xmlns:p14="http://schemas.microsoft.com/office/powerpoint/2010/main" val="35776401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565978" y="2169218"/>
            <a:ext cx="6741992" cy="2123658"/>
          </a:xfrm>
          <a:prstGeom prst="rect">
            <a:avLst/>
          </a:prstGeom>
          <a:noFill/>
        </p:spPr>
        <p:txBody>
          <a:bodyPr wrap="square" rtlCol="0" anchor="t">
            <a:spAutoFit/>
          </a:bodyPr>
          <a:lstStyle/>
          <a:p>
            <a:pPr algn="ctr">
              <a:spcBef>
                <a:spcPct val="0"/>
              </a:spcBef>
            </a:pPr>
            <a:r>
              <a:rPr lang="es-CO" sz="4400" b="1" dirty="0">
                <a:solidFill>
                  <a:srgbClr val="002060"/>
                </a:solidFill>
              </a:rPr>
              <a:t>1. MATRIX</a:t>
            </a:r>
          </a:p>
          <a:p>
            <a:pPr algn="ctr">
              <a:spcBef>
                <a:spcPct val="0"/>
              </a:spcBef>
            </a:pPr>
            <a:r>
              <a:rPr lang="es-CO" sz="4400" b="1" dirty="0">
                <a:solidFill>
                  <a:srgbClr val="002060"/>
                </a:solidFill>
              </a:rPr>
              <a:t>1.2. OPCIONES DE TERMINACIÓN</a:t>
            </a:r>
          </a:p>
        </p:txBody>
      </p:sp>
      <p:pic>
        <p:nvPicPr>
          <p:cNvPr id="7" name="Imagen 6">
            <a:extLst>
              <a:ext uri="{FF2B5EF4-FFF2-40B4-BE49-F238E27FC236}">
                <a16:creationId xmlns:a16="http://schemas.microsoft.com/office/drawing/2014/main" id="{3DC22379-D2F3-4E70-8EDF-FCA05283B3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D72F81AC-4DE0-463D-AE00-8443213430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0203DCB-8BF8-4E00-B193-312591ECBEF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2C0DB492-75AC-4E96-B193-DEC4DF2BB166}"/>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Tree>
    <p:extLst>
      <p:ext uri="{BB962C8B-B14F-4D97-AF65-F5344CB8AC3E}">
        <p14:creationId xmlns:p14="http://schemas.microsoft.com/office/powerpoint/2010/main" val="23783610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C5E205C1-BF2B-4842-BEC0-2EC4997B9C28}"/>
              </a:ext>
            </a:extLst>
          </p:cNvPr>
          <p:cNvSpPr txBox="1"/>
          <p:nvPr/>
        </p:nvSpPr>
        <p:spPr>
          <a:xfrm>
            <a:off x="2526651" y="998616"/>
            <a:ext cx="6741992" cy="646331"/>
          </a:xfrm>
          <a:prstGeom prst="rect">
            <a:avLst/>
          </a:prstGeom>
          <a:noFill/>
        </p:spPr>
        <p:txBody>
          <a:bodyPr wrap="square" rtlCol="0" anchor="t">
            <a:spAutoFit/>
          </a:bodyPr>
          <a:lstStyle/>
          <a:p>
            <a:pPr algn="ctr"/>
            <a:r>
              <a:rPr lang="es-CO" sz="3600" b="1" dirty="0">
                <a:solidFill>
                  <a:srgbClr val="002060"/>
                </a:solidFill>
              </a:rPr>
              <a:t>Comparativo Opciones</a:t>
            </a:r>
          </a:p>
        </p:txBody>
      </p:sp>
      <p:sp>
        <p:nvSpPr>
          <p:cNvPr id="14" name="CuadroTexto 13">
            <a:extLst>
              <a:ext uri="{FF2B5EF4-FFF2-40B4-BE49-F238E27FC236}">
                <a16:creationId xmlns:a16="http://schemas.microsoft.com/office/drawing/2014/main" id="{8FDC6E22-C2A9-40F5-A8F8-419FB51BB669}"/>
              </a:ext>
            </a:extLst>
          </p:cNvPr>
          <p:cNvSpPr txBox="1"/>
          <p:nvPr/>
        </p:nvSpPr>
        <p:spPr>
          <a:xfrm>
            <a:off x="2455797" y="5536218"/>
            <a:ext cx="7933907" cy="646331"/>
          </a:xfrm>
          <a:prstGeom prst="rect">
            <a:avLst/>
          </a:prstGeom>
          <a:noFill/>
        </p:spPr>
        <p:txBody>
          <a:bodyPr wrap="square" rtlCol="0">
            <a:spAutoFit/>
          </a:bodyPr>
          <a:lstStyle/>
          <a:p>
            <a:pPr marL="285750" indent="-285750">
              <a:buFont typeface="Arial" panose="020B0604020202020204" pitchFamily="34" charset="0"/>
              <a:buChar char="•"/>
            </a:pPr>
            <a:r>
              <a:rPr lang="es-CO" dirty="0"/>
              <a:t>La recomendación de la OGI es la Opción No 2, duplicar el equipo de trabajo.</a:t>
            </a:r>
          </a:p>
          <a:p>
            <a:pPr marL="285750" indent="-285750">
              <a:buFont typeface="Arial" panose="020B0604020202020204" pitchFamily="34" charset="0"/>
              <a:buChar char="•"/>
            </a:pPr>
            <a:r>
              <a:rPr lang="es-CO" dirty="0"/>
              <a:t>El costo por hora hombre de la fábrica de software se estimó en $93.000.</a:t>
            </a:r>
          </a:p>
        </p:txBody>
      </p:sp>
      <p:graphicFrame>
        <p:nvGraphicFramePr>
          <p:cNvPr id="6" name="Tabla 5">
            <a:extLst>
              <a:ext uri="{FF2B5EF4-FFF2-40B4-BE49-F238E27FC236}">
                <a16:creationId xmlns:a16="http://schemas.microsoft.com/office/drawing/2014/main" id="{D701C3B2-7655-4DCB-B3FF-83D19266355C}"/>
              </a:ext>
            </a:extLst>
          </p:cNvPr>
          <p:cNvGraphicFramePr>
            <a:graphicFrameLocks noGrp="1"/>
          </p:cNvGraphicFramePr>
          <p:nvPr>
            <p:extLst>
              <p:ext uri="{D42A27DB-BD31-4B8C-83A1-F6EECF244321}">
                <p14:modId xmlns:p14="http://schemas.microsoft.com/office/powerpoint/2010/main" val="2040576156"/>
              </p:ext>
            </p:extLst>
          </p:nvPr>
        </p:nvGraphicFramePr>
        <p:xfrm>
          <a:off x="2008946" y="2223232"/>
          <a:ext cx="8045915" cy="2975116"/>
        </p:xfrm>
        <a:graphic>
          <a:graphicData uri="http://schemas.openxmlformats.org/drawingml/2006/table">
            <a:tbl>
              <a:tblPr>
                <a:effectLst/>
              </a:tblPr>
              <a:tblGrid>
                <a:gridCol w="1294916">
                  <a:extLst>
                    <a:ext uri="{9D8B030D-6E8A-4147-A177-3AD203B41FA5}">
                      <a16:colId xmlns:a16="http://schemas.microsoft.com/office/drawing/2014/main" val="1220570307"/>
                    </a:ext>
                  </a:extLst>
                </a:gridCol>
                <a:gridCol w="1294916">
                  <a:extLst>
                    <a:ext uri="{9D8B030D-6E8A-4147-A177-3AD203B41FA5}">
                      <a16:colId xmlns:a16="http://schemas.microsoft.com/office/drawing/2014/main" val="1926937920"/>
                    </a:ext>
                  </a:extLst>
                </a:gridCol>
                <a:gridCol w="1294916">
                  <a:extLst>
                    <a:ext uri="{9D8B030D-6E8A-4147-A177-3AD203B41FA5}">
                      <a16:colId xmlns:a16="http://schemas.microsoft.com/office/drawing/2014/main" val="1078915473"/>
                    </a:ext>
                  </a:extLst>
                </a:gridCol>
                <a:gridCol w="1294916">
                  <a:extLst>
                    <a:ext uri="{9D8B030D-6E8A-4147-A177-3AD203B41FA5}">
                      <a16:colId xmlns:a16="http://schemas.microsoft.com/office/drawing/2014/main" val="653146915"/>
                    </a:ext>
                  </a:extLst>
                </a:gridCol>
                <a:gridCol w="1294916">
                  <a:extLst>
                    <a:ext uri="{9D8B030D-6E8A-4147-A177-3AD203B41FA5}">
                      <a16:colId xmlns:a16="http://schemas.microsoft.com/office/drawing/2014/main" val="4141909130"/>
                    </a:ext>
                  </a:extLst>
                </a:gridCol>
                <a:gridCol w="1571335">
                  <a:extLst>
                    <a:ext uri="{9D8B030D-6E8A-4147-A177-3AD203B41FA5}">
                      <a16:colId xmlns:a16="http://schemas.microsoft.com/office/drawing/2014/main" val="3531631022"/>
                    </a:ext>
                  </a:extLst>
                </a:gridCol>
              </a:tblGrid>
              <a:tr h="991704">
                <a:tc>
                  <a:txBody>
                    <a:bodyPr/>
                    <a:lstStyle/>
                    <a:p>
                      <a:pPr algn="l" rtl="0" fontAlgn="ctr"/>
                      <a:r>
                        <a:rPr lang="es-CO" sz="1800" b="0"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rtl="0" fontAlgn="ctr"/>
                      <a:r>
                        <a:rPr lang="es-CO" sz="1800" b="1" i="0" u="none" strike="noStrike" dirty="0" err="1">
                          <a:solidFill>
                            <a:srgbClr val="000000"/>
                          </a:solidFill>
                          <a:effectLst/>
                          <a:latin typeface="Calibri" panose="020F0502020204030204" pitchFamily="34" charset="0"/>
                        </a:rPr>
                        <a:t>DP´s</a:t>
                      </a:r>
                      <a:r>
                        <a:rPr lang="es-CO" sz="1800" b="1" i="0" u="none" strike="noStrike" dirty="0">
                          <a:solidFill>
                            <a:srgbClr val="000000"/>
                          </a:solidFill>
                          <a:effectLst/>
                          <a:latin typeface="Calibri" panose="020F0502020204030204" pitchFamily="34" charset="0"/>
                        </a:rPr>
                        <a:t> Aprobados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rtl="0" fontAlgn="ctr"/>
                      <a:r>
                        <a:rPr lang="es-CO" sz="1800" b="1" i="0" u="none" strike="noStrike" dirty="0">
                          <a:solidFill>
                            <a:srgbClr val="000000"/>
                          </a:solidFill>
                          <a:effectLst/>
                          <a:latin typeface="Calibri" panose="020F0502020204030204" pitchFamily="34" charset="0"/>
                        </a:rPr>
                        <a:t>Valor Proyecto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rtl="0" fontAlgn="ctr"/>
                      <a:r>
                        <a:rPr lang="es-CO" sz="1800" b="1" i="0" u="none" strike="noStrike" dirty="0">
                          <a:solidFill>
                            <a:srgbClr val="000000"/>
                          </a:solidFill>
                          <a:effectLst/>
                          <a:latin typeface="Calibri" panose="020F0502020204030204" pitchFamily="34" charset="0"/>
                        </a:rPr>
                        <a:t>Faltante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rtl="0" fontAlgn="ctr"/>
                      <a:r>
                        <a:rPr lang="es-CO" sz="1800" b="1" i="0" u="none" strike="noStrike" dirty="0">
                          <a:solidFill>
                            <a:srgbClr val="000000"/>
                          </a:solidFill>
                          <a:effectLst/>
                          <a:latin typeface="Calibri" panose="020F0502020204030204" pitchFamily="34" charset="0"/>
                        </a:rPr>
                        <a:t>Fecha Fin</a:t>
                      </a:r>
                    </a:p>
                    <a:p>
                      <a:pPr algn="ctr" rtl="0" fontAlgn="ctr"/>
                      <a:r>
                        <a:rPr lang="es-CO" sz="1800" b="1" i="0" u="none" strike="noStrike" dirty="0">
                          <a:solidFill>
                            <a:srgbClr val="000000"/>
                          </a:solidFill>
                          <a:effectLst/>
                          <a:latin typeface="Calibri" panose="020F0502020204030204" pitchFamily="34" charset="0"/>
                        </a:rPr>
                        <a:t>desarrollo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rtl="0" fontAlgn="ctr"/>
                      <a:r>
                        <a:rPr lang="es-CO" sz="1800" b="1" i="0" u="none" strike="noStrike">
                          <a:solidFill>
                            <a:srgbClr val="000000"/>
                          </a:solidFill>
                          <a:effectLst/>
                          <a:latin typeface="Calibri" panose="020F0502020204030204" pitchFamily="34" charset="0"/>
                        </a:rPr>
                        <a:t>Fecha Fin</a:t>
                      </a:r>
                    </a:p>
                    <a:p>
                      <a:pPr algn="ctr" rtl="0" fontAlgn="ctr"/>
                      <a:r>
                        <a:rPr lang="es-CO" sz="1800" b="1" i="0" u="none" strike="noStrike">
                          <a:solidFill>
                            <a:srgbClr val="000000"/>
                          </a:solidFill>
                          <a:effectLst/>
                          <a:latin typeface="Calibri" panose="020F0502020204030204" pitchFamily="34" charset="0"/>
                        </a:rPr>
                        <a:t>estabilización</a:t>
                      </a:r>
                      <a:endParaRPr lang="es-CO" sz="18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extLst>
                  <a:ext uri="{0D108BD9-81ED-4DB2-BD59-A6C34878D82A}">
                    <a16:rowId xmlns:a16="http://schemas.microsoft.com/office/drawing/2014/main" val="744609149"/>
                  </a:ext>
                </a:extLst>
              </a:tr>
              <a:tr h="495853">
                <a:tc>
                  <a:txBody>
                    <a:bodyPr/>
                    <a:lstStyle/>
                    <a:p>
                      <a:pPr algn="ctr" rtl="0" fontAlgn="ctr"/>
                      <a:r>
                        <a:rPr lang="es-CO" sz="1800" b="0" i="0" u="none" strike="noStrike" dirty="0">
                          <a:solidFill>
                            <a:srgbClr val="000000"/>
                          </a:solidFill>
                          <a:effectLst/>
                          <a:latin typeface="Calibri" panose="020F0502020204030204" pitchFamily="34" charset="0"/>
                        </a:rPr>
                        <a:t>Opción No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a:solidFill>
                            <a:srgbClr val="000000"/>
                          </a:solidFill>
                          <a:effectLst/>
                          <a:latin typeface="Calibri" panose="020F0502020204030204" pitchFamily="34" charset="0"/>
                        </a:rPr>
                        <a:t>$ 508,232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dirty="0">
                          <a:solidFill>
                            <a:srgbClr val="000000"/>
                          </a:solidFill>
                          <a:effectLst/>
                          <a:latin typeface="Calibri" panose="020F0502020204030204" pitchFamily="34" charset="0"/>
                        </a:rPr>
                        <a:t>$ 2,721,251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dirty="0">
                          <a:solidFill>
                            <a:srgbClr val="000000"/>
                          </a:solidFill>
                          <a:effectLst/>
                          <a:latin typeface="Calibri" panose="020F0502020204030204" pitchFamily="34" charset="0"/>
                        </a:rPr>
                        <a:t>$ 2,213,019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a:solidFill>
                            <a:srgbClr val="000000"/>
                          </a:solidFill>
                          <a:effectLst/>
                          <a:latin typeface="Calibri" panose="020F0502020204030204" pitchFamily="34" charset="0"/>
                        </a:rPr>
                        <a:t>oct-2020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a:solidFill>
                            <a:srgbClr val="000000"/>
                          </a:solidFill>
                          <a:effectLst/>
                          <a:latin typeface="Calibri" panose="020F0502020204030204" pitchFamily="34" charset="0"/>
                        </a:rPr>
                        <a:t>mar-2021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extLst>
                  <a:ext uri="{0D108BD9-81ED-4DB2-BD59-A6C34878D82A}">
                    <a16:rowId xmlns:a16="http://schemas.microsoft.com/office/drawing/2014/main" val="1682687916"/>
                  </a:ext>
                </a:extLst>
              </a:tr>
              <a:tr h="495853">
                <a:tc>
                  <a:txBody>
                    <a:bodyPr/>
                    <a:lstStyle/>
                    <a:p>
                      <a:pPr algn="ctr" rtl="0" fontAlgn="ctr"/>
                      <a:r>
                        <a:rPr lang="es-CO" sz="1800" b="0" i="0" u="none" strike="noStrike" dirty="0">
                          <a:solidFill>
                            <a:srgbClr val="000000"/>
                          </a:solidFill>
                          <a:effectLst/>
                          <a:latin typeface="Calibri" panose="020F0502020204030204" pitchFamily="34" charset="0"/>
                        </a:rPr>
                        <a:t>Opción No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CO" sz="1800" b="0" i="0" u="none" strike="noStrike" dirty="0">
                          <a:solidFill>
                            <a:srgbClr val="000000"/>
                          </a:solidFill>
                          <a:effectLst/>
                          <a:latin typeface="Calibri" panose="020F0502020204030204" pitchFamily="34" charset="0"/>
                        </a:rPr>
                        <a:t>$ 508,232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CO" sz="1800" b="0" i="0" u="none" strike="noStrike" dirty="0">
                          <a:solidFill>
                            <a:srgbClr val="000000"/>
                          </a:solidFill>
                          <a:effectLst/>
                          <a:latin typeface="Calibri" panose="020F0502020204030204" pitchFamily="34" charset="0"/>
                        </a:rPr>
                        <a:t>$ 2,920,852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CO" sz="1800" b="0" i="0" u="none" strike="noStrike" dirty="0">
                          <a:solidFill>
                            <a:srgbClr val="000000"/>
                          </a:solidFill>
                          <a:effectLst/>
                          <a:latin typeface="Calibri" panose="020F0502020204030204" pitchFamily="34" charset="0"/>
                        </a:rPr>
                        <a:t>$ 2,412,620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CO" sz="1800" b="0" i="0" u="none" strike="noStrike" dirty="0">
                          <a:solidFill>
                            <a:srgbClr val="000000"/>
                          </a:solidFill>
                          <a:effectLst/>
                          <a:latin typeface="Calibri" panose="020F0502020204030204" pitchFamily="34" charset="0"/>
                        </a:rPr>
                        <a:t>feb-2020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CO" sz="1800" b="0" i="0" u="none" strike="noStrike" dirty="0">
                          <a:solidFill>
                            <a:srgbClr val="000000"/>
                          </a:solidFill>
                          <a:effectLst/>
                          <a:latin typeface="Calibri" panose="020F0502020204030204" pitchFamily="34" charset="0"/>
                        </a:rPr>
                        <a:t>jul-2020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30534872"/>
                  </a:ext>
                </a:extLst>
              </a:tr>
              <a:tr h="495853">
                <a:tc>
                  <a:txBody>
                    <a:bodyPr/>
                    <a:lstStyle/>
                    <a:p>
                      <a:pPr algn="ctr" rtl="0" fontAlgn="ctr"/>
                      <a:r>
                        <a:rPr lang="es-CO" sz="1800" b="0" i="0" u="none" strike="noStrike" dirty="0">
                          <a:solidFill>
                            <a:srgbClr val="000000"/>
                          </a:solidFill>
                          <a:effectLst/>
                          <a:latin typeface="Calibri" panose="020F0502020204030204" pitchFamily="34" charset="0"/>
                        </a:rPr>
                        <a:t>Opción No 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a:solidFill>
                            <a:srgbClr val="000000"/>
                          </a:solidFill>
                          <a:effectLst/>
                          <a:latin typeface="Calibri" panose="020F0502020204030204" pitchFamily="34" charset="0"/>
                        </a:rPr>
                        <a:t>$ 508,232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a:solidFill>
                            <a:srgbClr val="000000"/>
                          </a:solidFill>
                          <a:effectLst/>
                          <a:latin typeface="Calibri" panose="020F0502020204030204" pitchFamily="34" charset="0"/>
                        </a:rPr>
                        <a:t>$ 4,944,116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a:solidFill>
                            <a:srgbClr val="000000"/>
                          </a:solidFill>
                          <a:effectLst/>
                          <a:latin typeface="Calibri" panose="020F0502020204030204" pitchFamily="34" charset="0"/>
                        </a:rPr>
                        <a:t>$ 4,435,884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dirty="0">
                          <a:solidFill>
                            <a:srgbClr val="000000"/>
                          </a:solidFill>
                          <a:effectLst/>
                          <a:latin typeface="Calibri" panose="020F0502020204030204" pitchFamily="34" charset="0"/>
                        </a:rPr>
                        <a:t>dic-2019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dirty="0">
                          <a:solidFill>
                            <a:srgbClr val="000000"/>
                          </a:solidFill>
                          <a:effectLst/>
                          <a:latin typeface="Calibri" panose="020F0502020204030204" pitchFamily="34" charset="0"/>
                        </a:rPr>
                        <a:t>jun-2020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extLst>
                  <a:ext uri="{0D108BD9-81ED-4DB2-BD59-A6C34878D82A}">
                    <a16:rowId xmlns:a16="http://schemas.microsoft.com/office/drawing/2014/main" val="3269659089"/>
                  </a:ext>
                </a:extLst>
              </a:tr>
              <a:tr h="495853">
                <a:tc>
                  <a:txBody>
                    <a:bodyPr/>
                    <a:lstStyle/>
                    <a:p>
                      <a:pPr algn="ctr" rtl="0" fontAlgn="ctr"/>
                      <a:r>
                        <a:rPr lang="es-CO" sz="1800" b="0" i="0" u="none" strike="noStrike" dirty="0">
                          <a:solidFill>
                            <a:srgbClr val="000000"/>
                          </a:solidFill>
                          <a:effectLst/>
                          <a:latin typeface="Calibri" panose="020F0502020204030204" pitchFamily="34" charset="0"/>
                        </a:rPr>
                        <a:t>Opción No 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a:solidFill>
                            <a:srgbClr val="000000"/>
                          </a:solidFill>
                          <a:effectLst/>
                          <a:latin typeface="Calibri" panose="020F0502020204030204" pitchFamily="34" charset="0"/>
                        </a:rPr>
                        <a:t>$ 508,232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a:solidFill>
                            <a:srgbClr val="000000"/>
                          </a:solidFill>
                          <a:effectLst/>
                          <a:latin typeface="Calibri" panose="020F0502020204030204" pitchFamily="34" charset="0"/>
                        </a:rPr>
                        <a:t>$ 5,564,424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dirty="0">
                          <a:solidFill>
                            <a:srgbClr val="000000"/>
                          </a:solidFill>
                          <a:effectLst/>
                          <a:latin typeface="Calibri" panose="020F0502020204030204" pitchFamily="34" charset="0"/>
                        </a:rPr>
                        <a:t>$ 5,056,192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dirty="0">
                          <a:solidFill>
                            <a:srgbClr val="000000"/>
                          </a:solidFill>
                          <a:effectLst/>
                          <a:latin typeface="Calibri" panose="020F0502020204030204" pitchFamily="34" charset="0"/>
                        </a:rPr>
                        <a:t>dic-2019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pPr algn="ctr" fontAlgn="b"/>
                      <a:r>
                        <a:rPr lang="es-CO" sz="1800" b="0" i="0" u="none" strike="noStrike" dirty="0">
                          <a:solidFill>
                            <a:srgbClr val="000000"/>
                          </a:solidFill>
                          <a:effectLst/>
                          <a:latin typeface="Calibri" panose="020F0502020204030204" pitchFamily="34" charset="0"/>
                        </a:rPr>
                        <a:t>jun-2020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extLst>
                  <a:ext uri="{0D108BD9-81ED-4DB2-BD59-A6C34878D82A}">
                    <a16:rowId xmlns:a16="http://schemas.microsoft.com/office/drawing/2014/main" val="823665097"/>
                  </a:ext>
                </a:extLst>
              </a:tr>
            </a:tbl>
          </a:graphicData>
        </a:graphic>
      </p:graphicFrame>
      <p:pic>
        <p:nvPicPr>
          <p:cNvPr id="9" name="Imagen 8">
            <a:extLst>
              <a:ext uri="{FF2B5EF4-FFF2-40B4-BE49-F238E27FC236}">
                <a16:creationId xmlns:a16="http://schemas.microsoft.com/office/drawing/2014/main" id="{9981660B-9EB1-4A17-BC99-D50BDA6EEC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19310974-997D-4992-B9F3-A232CC139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67ACB6F9-BD1C-45D8-B324-57A6BC06ACC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C834C6A5-B127-40C9-B2D9-3234A7E62366}"/>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
        <p:nvSpPr>
          <p:cNvPr id="19" name="CuadroTexto 18">
            <a:extLst>
              <a:ext uri="{FF2B5EF4-FFF2-40B4-BE49-F238E27FC236}">
                <a16:creationId xmlns:a16="http://schemas.microsoft.com/office/drawing/2014/main" id="{F5B66E13-24CD-4FBD-9B6B-DFBA5ACAB53A}"/>
              </a:ext>
            </a:extLst>
          </p:cNvPr>
          <p:cNvSpPr txBox="1"/>
          <p:nvPr/>
        </p:nvSpPr>
        <p:spPr>
          <a:xfrm>
            <a:off x="8280103" y="1915797"/>
            <a:ext cx="3143272" cy="276999"/>
          </a:xfrm>
          <a:prstGeom prst="rect">
            <a:avLst/>
          </a:prstGeom>
          <a:noFill/>
        </p:spPr>
        <p:txBody>
          <a:bodyPr wrap="square" rtlCol="0">
            <a:spAutoFit/>
          </a:bodyPr>
          <a:lstStyle/>
          <a:p>
            <a:r>
              <a:rPr lang="es-CO" sz="1200" dirty="0"/>
              <a:t>Valores en miles de pesos</a:t>
            </a:r>
          </a:p>
        </p:txBody>
      </p:sp>
    </p:spTree>
    <p:extLst>
      <p:ext uri="{BB962C8B-B14F-4D97-AF65-F5344CB8AC3E}">
        <p14:creationId xmlns:p14="http://schemas.microsoft.com/office/powerpoint/2010/main" val="22982036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718653" y="2426605"/>
            <a:ext cx="6741992" cy="1446550"/>
          </a:xfrm>
          <a:prstGeom prst="rect">
            <a:avLst/>
          </a:prstGeom>
          <a:noFill/>
        </p:spPr>
        <p:txBody>
          <a:bodyPr wrap="square" rtlCol="0" anchor="t">
            <a:spAutoFit/>
          </a:bodyPr>
          <a:lstStyle/>
          <a:p>
            <a:pPr algn="ctr">
              <a:spcBef>
                <a:spcPct val="0"/>
              </a:spcBef>
            </a:pPr>
            <a:r>
              <a:rPr lang="es-CO" sz="4400" b="1" dirty="0">
                <a:solidFill>
                  <a:srgbClr val="002060"/>
                </a:solidFill>
              </a:rPr>
              <a:t>2. ARQUITECTURA DE INTEGRACIÓN</a:t>
            </a:r>
          </a:p>
        </p:txBody>
      </p:sp>
      <p:pic>
        <p:nvPicPr>
          <p:cNvPr id="7" name="Imagen 6">
            <a:extLst>
              <a:ext uri="{FF2B5EF4-FFF2-40B4-BE49-F238E27FC236}">
                <a16:creationId xmlns:a16="http://schemas.microsoft.com/office/drawing/2014/main" id="{A5966E16-360E-4EBC-92F2-E5F2F3C4D9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7C26AACD-7208-42FA-AF16-7832A0D8E6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E1514F1F-7093-440E-BDBF-575EC9C634F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4875B79B-3B5A-4231-B350-A10688525D02}"/>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Tree>
    <p:extLst>
      <p:ext uri="{BB962C8B-B14F-4D97-AF65-F5344CB8AC3E}">
        <p14:creationId xmlns:p14="http://schemas.microsoft.com/office/powerpoint/2010/main" val="41321203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CuadroTexto 107">
            <a:extLst>
              <a:ext uri="{FF2B5EF4-FFF2-40B4-BE49-F238E27FC236}">
                <a16:creationId xmlns:a16="http://schemas.microsoft.com/office/drawing/2014/main" id="{83C0F108-8459-4C5B-80F3-58ED0FC513AE}"/>
              </a:ext>
            </a:extLst>
          </p:cNvPr>
          <p:cNvSpPr txBox="1"/>
          <p:nvPr/>
        </p:nvSpPr>
        <p:spPr>
          <a:xfrm>
            <a:off x="2481009" y="390649"/>
            <a:ext cx="6741992" cy="646331"/>
          </a:xfrm>
          <a:prstGeom prst="rect">
            <a:avLst/>
          </a:prstGeom>
          <a:noFill/>
        </p:spPr>
        <p:txBody>
          <a:bodyPr wrap="square" rtlCol="0" anchor="t">
            <a:spAutoFit/>
          </a:bodyPr>
          <a:lstStyle/>
          <a:p>
            <a:pPr algn="ctr"/>
            <a:r>
              <a:rPr lang="es-CO" sz="3600" b="1" dirty="0">
                <a:solidFill>
                  <a:srgbClr val="002060"/>
                </a:solidFill>
              </a:rPr>
              <a:t>2.1. INTEGRACIÓN</a:t>
            </a:r>
          </a:p>
        </p:txBody>
      </p:sp>
      <p:pic>
        <p:nvPicPr>
          <p:cNvPr id="15" name="Imagen 14">
            <a:extLst>
              <a:ext uri="{FF2B5EF4-FFF2-40B4-BE49-F238E27FC236}">
                <a16:creationId xmlns:a16="http://schemas.microsoft.com/office/drawing/2014/main" id="{B7EEE5CB-33F7-4978-B7E4-7CF3873B41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F6C27B05-788D-45C8-889B-8AD26FAB4C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Rectángulo 16">
            <a:extLst>
              <a:ext uri="{FF2B5EF4-FFF2-40B4-BE49-F238E27FC236}">
                <a16:creationId xmlns:a16="http://schemas.microsoft.com/office/drawing/2014/main" id="{DD9A3C55-FBFD-428B-B87F-73B795EFC09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42B31BCF-7884-4AEB-AEEA-73D62329CB7A}"/>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19" name="Imagen 18">
            <a:extLst>
              <a:ext uri="{FF2B5EF4-FFF2-40B4-BE49-F238E27FC236}">
                <a16:creationId xmlns:a16="http://schemas.microsoft.com/office/drawing/2014/main" id="{F269B0AC-D42F-4097-B710-88FF2466145D}"/>
              </a:ext>
            </a:extLst>
          </p:cNvPr>
          <p:cNvPicPr>
            <a:picLocks noChangeAspect="1"/>
          </p:cNvPicPr>
          <p:nvPr/>
        </p:nvPicPr>
        <p:blipFill>
          <a:blip r:embed="rId4"/>
          <a:stretch>
            <a:fillRect/>
          </a:stretch>
        </p:blipFill>
        <p:spPr>
          <a:xfrm>
            <a:off x="956967" y="1428889"/>
            <a:ext cx="3667214" cy="2013226"/>
          </a:xfrm>
          <a:prstGeom prst="rect">
            <a:avLst/>
          </a:prstGeom>
        </p:spPr>
      </p:pic>
      <p:pic>
        <p:nvPicPr>
          <p:cNvPr id="20" name="Imagen 19">
            <a:extLst>
              <a:ext uri="{FF2B5EF4-FFF2-40B4-BE49-F238E27FC236}">
                <a16:creationId xmlns:a16="http://schemas.microsoft.com/office/drawing/2014/main" id="{4475671B-5748-483B-8D08-EEFC5ECB989E}"/>
              </a:ext>
            </a:extLst>
          </p:cNvPr>
          <p:cNvPicPr>
            <a:picLocks noChangeAspect="1"/>
          </p:cNvPicPr>
          <p:nvPr/>
        </p:nvPicPr>
        <p:blipFill>
          <a:blip r:embed="rId5"/>
          <a:stretch>
            <a:fillRect/>
          </a:stretch>
        </p:blipFill>
        <p:spPr>
          <a:xfrm>
            <a:off x="4948031" y="3600370"/>
            <a:ext cx="2774930" cy="1197105"/>
          </a:xfrm>
          <a:prstGeom prst="rect">
            <a:avLst/>
          </a:prstGeom>
        </p:spPr>
      </p:pic>
      <p:pic>
        <p:nvPicPr>
          <p:cNvPr id="21" name="Imagen 20">
            <a:extLst>
              <a:ext uri="{FF2B5EF4-FFF2-40B4-BE49-F238E27FC236}">
                <a16:creationId xmlns:a16="http://schemas.microsoft.com/office/drawing/2014/main" id="{C132CF33-6B06-4B81-B9BA-0FC0B8470D40}"/>
              </a:ext>
            </a:extLst>
          </p:cNvPr>
          <p:cNvPicPr>
            <a:picLocks noChangeAspect="1"/>
          </p:cNvPicPr>
          <p:nvPr/>
        </p:nvPicPr>
        <p:blipFill>
          <a:blip r:embed="rId6"/>
          <a:stretch>
            <a:fillRect/>
          </a:stretch>
        </p:blipFill>
        <p:spPr>
          <a:xfrm>
            <a:off x="4231003" y="5448129"/>
            <a:ext cx="2153763" cy="891213"/>
          </a:xfrm>
          <a:prstGeom prst="rect">
            <a:avLst/>
          </a:prstGeom>
        </p:spPr>
      </p:pic>
      <p:pic>
        <p:nvPicPr>
          <p:cNvPr id="22" name="Imagen 21">
            <a:extLst>
              <a:ext uri="{FF2B5EF4-FFF2-40B4-BE49-F238E27FC236}">
                <a16:creationId xmlns:a16="http://schemas.microsoft.com/office/drawing/2014/main" id="{88CE491A-88FB-4B87-8DBA-4366EA79A3E4}"/>
              </a:ext>
            </a:extLst>
          </p:cNvPr>
          <p:cNvPicPr>
            <a:picLocks noChangeAspect="1"/>
          </p:cNvPicPr>
          <p:nvPr/>
        </p:nvPicPr>
        <p:blipFill>
          <a:blip r:embed="rId7"/>
          <a:stretch>
            <a:fillRect/>
          </a:stretch>
        </p:blipFill>
        <p:spPr>
          <a:xfrm>
            <a:off x="5038229" y="1037162"/>
            <a:ext cx="2262368" cy="2037107"/>
          </a:xfrm>
          <a:prstGeom prst="rect">
            <a:avLst/>
          </a:prstGeom>
        </p:spPr>
      </p:pic>
      <p:pic>
        <p:nvPicPr>
          <p:cNvPr id="23" name="Imagen 22">
            <a:extLst>
              <a:ext uri="{FF2B5EF4-FFF2-40B4-BE49-F238E27FC236}">
                <a16:creationId xmlns:a16="http://schemas.microsoft.com/office/drawing/2014/main" id="{B0C81E3B-95E4-4608-B4D9-B0B189A61359}"/>
              </a:ext>
            </a:extLst>
          </p:cNvPr>
          <p:cNvPicPr>
            <a:picLocks noChangeAspect="1"/>
          </p:cNvPicPr>
          <p:nvPr/>
        </p:nvPicPr>
        <p:blipFill>
          <a:blip r:embed="rId8"/>
          <a:stretch>
            <a:fillRect/>
          </a:stretch>
        </p:blipFill>
        <p:spPr>
          <a:xfrm>
            <a:off x="7148813" y="5057897"/>
            <a:ext cx="2797419" cy="1291963"/>
          </a:xfrm>
          <a:prstGeom prst="rect">
            <a:avLst/>
          </a:prstGeom>
        </p:spPr>
      </p:pic>
      <p:pic>
        <p:nvPicPr>
          <p:cNvPr id="24" name="Imagen 23">
            <a:extLst>
              <a:ext uri="{FF2B5EF4-FFF2-40B4-BE49-F238E27FC236}">
                <a16:creationId xmlns:a16="http://schemas.microsoft.com/office/drawing/2014/main" id="{7299B609-3B9E-40BF-A609-4EF47AEC9DD5}"/>
              </a:ext>
            </a:extLst>
          </p:cNvPr>
          <p:cNvPicPr>
            <a:picLocks noChangeAspect="1"/>
          </p:cNvPicPr>
          <p:nvPr/>
        </p:nvPicPr>
        <p:blipFill>
          <a:blip r:embed="rId9"/>
          <a:stretch>
            <a:fillRect/>
          </a:stretch>
        </p:blipFill>
        <p:spPr>
          <a:xfrm>
            <a:off x="1338470" y="4116472"/>
            <a:ext cx="2797419" cy="1710931"/>
          </a:xfrm>
          <a:prstGeom prst="rect">
            <a:avLst/>
          </a:prstGeom>
        </p:spPr>
      </p:pic>
      <p:pic>
        <p:nvPicPr>
          <p:cNvPr id="25" name="Imagen 24">
            <a:extLst>
              <a:ext uri="{FF2B5EF4-FFF2-40B4-BE49-F238E27FC236}">
                <a16:creationId xmlns:a16="http://schemas.microsoft.com/office/drawing/2014/main" id="{F5608E09-F7D7-4248-8C13-F95DA0706D10}"/>
              </a:ext>
            </a:extLst>
          </p:cNvPr>
          <p:cNvPicPr>
            <a:picLocks noChangeAspect="1"/>
          </p:cNvPicPr>
          <p:nvPr/>
        </p:nvPicPr>
        <p:blipFill>
          <a:blip r:embed="rId10"/>
          <a:stretch>
            <a:fillRect/>
          </a:stretch>
        </p:blipFill>
        <p:spPr>
          <a:xfrm>
            <a:off x="8510770" y="2251173"/>
            <a:ext cx="2739977" cy="865256"/>
          </a:xfrm>
          <a:prstGeom prst="rect">
            <a:avLst/>
          </a:prstGeom>
        </p:spPr>
      </p:pic>
      <p:pic>
        <p:nvPicPr>
          <p:cNvPr id="26" name="Imagen 25">
            <a:extLst>
              <a:ext uri="{FF2B5EF4-FFF2-40B4-BE49-F238E27FC236}">
                <a16:creationId xmlns:a16="http://schemas.microsoft.com/office/drawing/2014/main" id="{A5D32891-3590-4623-8354-F9B6AD909DDA}"/>
              </a:ext>
            </a:extLst>
          </p:cNvPr>
          <p:cNvPicPr>
            <a:picLocks noChangeAspect="1"/>
          </p:cNvPicPr>
          <p:nvPr/>
        </p:nvPicPr>
        <p:blipFill>
          <a:blip r:embed="rId11"/>
          <a:stretch>
            <a:fillRect/>
          </a:stretch>
        </p:blipFill>
        <p:spPr>
          <a:xfrm>
            <a:off x="9146858" y="3175204"/>
            <a:ext cx="2068865" cy="650067"/>
          </a:xfrm>
          <a:prstGeom prst="rect">
            <a:avLst/>
          </a:prstGeom>
        </p:spPr>
      </p:pic>
      <p:pic>
        <p:nvPicPr>
          <p:cNvPr id="27" name="Imagen 26">
            <a:extLst>
              <a:ext uri="{FF2B5EF4-FFF2-40B4-BE49-F238E27FC236}">
                <a16:creationId xmlns:a16="http://schemas.microsoft.com/office/drawing/2014/main" id="{85DA8506-C7F2-4563-930B-7728D7C452CB}"/>
              </a:ext>
            </a:extLst>
          </p:cNvPr>
          <p:cNvPicPr>
            <a:picLocks noChangeAspect="1"/>
          </p:cNvPicPr>
          <p:nvPr/>
        </p:nvPicPr>
        <p:blipFill>
          <a:blip r:embed="rId12"/>
          <a:stretch>
            <a:fillRect/>
          </a:stretch>
        </p:blipFill>
        <p:spPr>
          <a:xfrm>
            <a:off x="7800839" y="1509677"/>
            <a:ext cx="2521321" cy="476249"/>
          </a:xfrm>
          <a:prstGeom prst="rect">
            <a:avLst/>
          </a:prstGeom>
        </p:spPr>
      </p:pic>
      <p:pic>
        <p:nvPicPr>
          <p:cNvPr id="28" name="Imagen 27">
            <a:extLst>
              <a:ext uri="{FF2B5EF4-FFF2-40B4-BE49-F238E27FC236}">
                <a16:creationId xmlns:a16="http://schemas.microsoft.com/office/drawing/2014/main" id="{3362DB69-EC16-47F9-8A8F-9F0067BC2269}"/>
              </a:ext>
            </a:extLst>
          </p:cNvPr>
          <p:cNvPicPr>
            <a:picLocks noChangeAspect="1"/>
          </p:cNvPicPr>
          <p:nvPr/>
        </p:nvPicPr>
        <p:blipFill>
          <a:blip r:embed="rId13"/>
          <a:stretch>
            <a:fillRect/>
          </a:stretch>
        </p:blipFill>
        <p:spPr>
          <a:xfrm>
            <a:off x="8806638" y="3861888"/>
            <a:ext cx="1598539" cy="1025445"/>
          </a:xfrm>
          <a:prstGeom prst="rect">
            <a:avLst/>
          </a:prstGeom>
        </p:spPr>
      </p:pic>
      <p:cxnSp>
        <p:nvCxnSpPr>
          <p:cNvPr id="29" name="Conector recto de flecha 28">
            <a:extLst>
              <a:ext uri="{FF2B5EF4-FFF2-40B4-BE49-F238E27FC236}">
                <a16:creationId xmlns:a16="http://schemas.microsoft.com/office/drawing/2014/main" id="{A42D967D-FF3F-4481-AD83-D1A6908AA96E}"/>
              </a:ext>
            </a:extLst>
          </p:cNvPr>
          <p:cNvCxnSpPr/>
          <p:nvPr/>
        </p:nvCxnSpPr>
        <p:spPr>
          <a:xfrm flipH="1" flipV="1">
            <a:off x="4676856" y="3429000"/>
            <a:ext cx="271174" cy="122875"/>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0" name="Conector recto de flecha 29">
            <a:extLst>
              <a:ext uri="{FF2B5EF4-FFF2-40B4-BE49-F238E27FC236}">
                <a16:creationId xmlns:a16="http://schemas.microsoft.com/office/drawing/2014/main" id="{82051ED6-AF51-4919-99C0-310559C5C712}"/>
              </a:ext>
            </a:extLst>
          </p:cNvPr>
          <p:cNvCxnSpPr>
            <a:cxnSpLocks/>
          </p:cNvCxnSpPr>
          <p:nvPr/>
        </p:nvCxnSpPr>
        <p:spPr>
          <a:xfrm flipH="1">
            <a:off x="4451472" y="4500062"/>
            <a:ext cx="308295" cy="57343"/>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1" name="Conector recto de flecha 30">
            <a:extLst>
              <a:ext uri="{FF2B5EF4-FFF2-40B4-BE49-F238E27FC236}">
                <a16:creationId xmlns:a16="http://schemas.microsoft.com/office/drawing/2014/main" id="{5B905102-41EB-471C-B24D-2B560793F01C}"/>
              </a:ext>
            </a:extLst>
          </p:cNvPr>
          <p:cNvCxnSpPr>
            <a:cxnSpLocks/>
          </p:cNvCxnSpPr>
          <p:nvPr/>
        </p:nvCxnSpPr>
        <p:spPr>
          <a:xfrm>
            <a:off x="5307884" y="4862057"/>
            <a:ext cx="1" cy="247333"/>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2" name="Conector recto de flecha 31">
            <a:extLst>
              <a:ext uri="{FF2B5EF4-FFF2-40B4-BE49-F238E27FC236}">
                <a16:creationId xmlns:a16="http://schemas.microsoft.com/office/drawing/2014/main" id="{D1CDF9D0-8423-478A-B6A3-B3709C9123AF}"/>
              </a:ext>
            </a:extLst>
          </p:cNvPr>
          <p:cNvCxnSpPr>
            <a:cxnSpLocks/>
          </p:cNvCxnSpPr>
          <p:nvPr/>
        </p:nvCxnSpPr>
        <p:spPr>
          <a:xfrm>
            <a:off x="6818105" y="4823654"/>
            <a:ext cx="173800" cy="221821"/>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3" name="Conector recto de flecha 32">
            <a:extLst>
              <a:ext uri="{FF2B5EF4-FFF2-40B4-BE49-F238E27FC236}">
                <a16:creationId xmlns:a16="http://schemas.microsoft.com/office/drawing/2014/main" id="{B18628CC-1081-4DCD-AE51-69E92A400D7A}"/>
              </a:ext>
            </a:extLst>
          </p:cNvPr>
          <p:cNvCxnSpPr>
            <a:cxnSpLocks/>
          </p:cNvCxnSpPr>
          <p:nvPr/>
        </p:nvCxnSpPr>
        <p:spPr>
          <a:xfrm>
            <a:off x="7864777" y="4249492"/>
            <a:ext cx="296485" cy="0"/>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4" name="Conector recto de flecha 33">
            <a:extLst>
              <a:ext uri="{FF2B5EF4-FFF2-40B4-BE49-F238E27FC236}">
                <a16:creationId xmlns:a16="http://schemas.microsoft.com/office/drawing/2014/main" id="{13866F19-7D2E-481C-93B0-B8DD3324768E}"/>
              </a:ext>
            </a:extLst>
          </p:cNvPr>
          <p:cNvCxnSpPr>
            <a:cxnSpLocks/>
          </p:cNvCxnSpPr>
          <p:nvPr/>
        </p:nvCxnSpPr>
        <p:spPr>
          <a:xfrm flipV="1">
            <a:off x="7972329" y="3617022"/>
            <a:ext cx="347551" cy="48937"/>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5" name="Conector recto de flecha 34">
            <a:extLst>
              <a:ext uri="{FF2B5EF4-FFF2-40B4-BE49-F238E27FC236}">
                <a16:creationId xmlns:a16="http://schemas.microsoft.com/office/drawing/2014/main" id="{38D0D813-4A57-44E4-9C3E-E8EA78F6A684}"/>
              </a:ext>
            </a:extLst>
          </p:cNvPr>
          <p:cNvCxnSpPr>
            <a:cxnSpLocks/>
          </p:cNvCxnSpPr>
          <p:nvPr/>
        </p:nvCxnSpPr>
        <p:spPr>
          <a:xfrm flipV="1">
            <a:off x="6104730" y="3195841"/>
            <a:ext cx="0" cy="274974"/>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6" name="Conector recto de flecha 35">
            <a:extLst>
              <a:ext uri="{FF2B5EF4-FFF2-40B4-BE49-F238E27FC236}">
                <a16:creationId xmlns:a16="http://schemas.microsoft.com/office/drawing/2014/main" id="{DFF28247-4AB0-4B8C-9B1C-ED2351E91760}"/>
              </a:ext>
            </a:extLst>
          </p:cNvPr>
          <p:cNvCxnSpPr>
            <a:cxnSpLocks/>
          </p:cNvCxnSpPr>
          <p:nvPr/>
        </p:nvCxnSpPr>
        <p:spPr>
          <a:xfrm flipV="1">
            <a:off x="7864777" y="3195841"/>
            <a:ext cx="296485" cy="137488"/>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7" name="Conector recto de flecha 36">
            <a:extLst>
              <a:ext uri="{FF2B5EF4-FFF2-40B4-BE49-F238E27FC236}">
                <a16:creationId xmlns:a16="http://schemas.microsoft.com/office/drawing/2014/main" id="{49BB6E6A-99A4-4B6D-A59C-8A03C35C6A48}"/>
              </a:ext>
            </a:extLst>
          </p:cNvPr>
          <p:cNvCxnSpPr>
            <a:cxnSpLocks/>
          </p:cNvCxnSpPr>
          <p:nvPr/>
        </p:nvCxnSpPr>
        <p:spPr>
          <a:xfrm flipV="1">
            <a:off x="7572331" y="2810641"/>
            <a:ext cx="272478" cy="272072"/>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55164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9DE21536-087D-4432-835E-93BB9A4BB0A1}"/>
              </a:ext>
            </a:extLst>
          </p:cNvPr>
          <p:cNvSpPr txBox="1"/>
          <p:nvPr/>
        </p:nvSpPr>
        <p:spPr>
          <a:xfrm>
            <a:off x="2459960" y="486040"/>
            <a:ext cx="6741992" cy="646331"/>
          </a:xfrm>
          <a:prstGeom prst="rect">
            <a:avLst/>
          </a:prstGeom>
          <a:noFill/>
        </p:spPr>
        <p:txBody>
          <a:bodyPr wrap="square" rtlCol="0" anchor="t">
            <a:spAutoFit/>
          </a:bodyPr>
          <a:lstStyle/>
          <a:p>
            <a:pPr algn="ctr"/>
            <a:r>
              <a:rPr lang="es-CO" sz="3600" b="1" dirty="0">
                <a:solidFill>
                  <a:srgbClr val="002060"/>
                </a:solidFill>
              </a:rPr>
              <a:t>2.2. FACTURACIÓN</a:t>
            </a:r>
          </a:p>
        </p:txBody>
      </p:sp>
      <p:pic>
        <p:nvPicPr>
          <p:cNvPr id="10" name="Imagen 9">
            <a:extLst>
              <a:ext uri="{FF2B5EF4-FFF2-40B4-BE49-F238E27FC236}">
                <a16:creationId xmlns:a16="http://schemas.microsoft.com/office/drawing/2014/main" id="{5A7A93AE-C4BE-4759-BA57-CC075F948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0BDBE216-F961-4DF9-A4A6-56ED07CFA7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781E84CD-30A0-4082-A86D-1AFC419CB2D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4256F076-F80B-431F-98D4-29D737BDDDA5}"/>
              </a:ext>
            </a:extLst>
          </p:cNvPr>
          <p:cNvSpPr txBox="1"/>
          <p:nvPr/>
        </p:nvSpPr>
        <p:spPr>
          <a:xfrm>
            <a:off x="8461377" y="653263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14" name="Imagen 13">
            <a:extLst>
              <a:ext uri="{FF2B5EF4-FFF2-40B4-BE49-F238E27FC236}">
                <a16:creationId xmlns:a16="http://schemas.microsoft.com/office/drawing/2014/main" id="{96D5DAE5-959D-4BB3-B771-DF5DB3973CE5}"/>
              </a:ext>
            </a:extLst>
          </p:cNvPr>
          <p:cNvPicPr>
            <a:picLocks noChangeAspect="1"/>
          </p:cNvPicPr>
          <p:nvPr/>
        </p:nvPicPr>
        <p:blipFill>
          <a:blip r:embed="rId4"/>
          <a:stretch>
            <a:fillRect/>
          </a:stretch>
        </p:blipFill>
        <p:spPr>
          <a:xfrm>
            <a:off x="1126545" y="1329453"/>
            <a:ext cx="10243820" cy="4945244"/>
          </a:xfrm>
          <a:prstGeom prst="rect">
            <a:avLst/>
          </a:prstGeom>
        </p:spPr>
      </p:pic>
      <p:sp>
        <p:nvSpPr>
          <p:cNvPr id="15" name="CuadroTexto 14">
            <a:extLst>
              <a:ext uri="{FF2B5EF4-FFF2-40B4-BE49-F238E27FC236}">
                <a16:creationId xmlns:a16="http://schemas.microsoft.com/office/drawing/2014/main" id="{081CED6E-C881-43D9-A602-011245853A71}"/>
              </a:ext>
            </a:extLst>
          </p:cNvPr>
          <p:cNvSpPr txBox="1"/>
          <p:nvPr/>
        </p:nvSpPr>
        <p:spPr>
          <a:xfrm>
            <a:off x="9162707" y="6221957"/>
            <a:ext cx="2302553" cy="276999"/>
          </a:xfrm>
          <a:prstGeom prst="rect">
            <a:avLst/>
          </a:prstGeom>
          <a:noFill/>
        </p:spPr>
        <p:txBody>
          <a:bodyPr wrap="none" rtlCol="0">
            <a:spAutoFit/>
          </a:bodyPr>
          <a:lstStyle/>
          <a:p>
            <a:r>
              <a:rPr lang="es-CO" sz="1200" dirty="0"/>
              <a:t>Documento de Oficina Planeación</a:t>
            </a:r>
          </a:p>
        </p:txBody>
      </p:sp>
    </p:spTree>
    <p:extLst>
      <p:ext uri="{BB962C8B-B14F-4D97-AF65-F5344CB8AC3E}">
        <p14:creationId xmlns:p14="http://schemas.microsoft.com/office/powerpoint/2010/main" val="3956965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302899" y="6516536"/>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3273285" y="2774736"/>
            <a:ext cx="9143999" cy="1446550"/>
          </a:xfrm>
          <a:prstGeom prst="rect">
            <a:avLst/>
          </a:prstGeom>
          <a:noFill/>
        </p:spPr>
        <p:txBody>
          <a:bodyPr wrap="square" rtlCol="0">
            <a:spAutoFit/>
          </a:bodyPr>
          <a:lstStyle/>
          <a:p>
            <a:r>
              <a:rPr lang="es-ES" sz="4400" b="1" dirty="0">
                <a:solidFill>
                  <a:srgbClr val="002060"/>
                </a:solidFill>
              </a:rPr>
              <a:t>4. </a:t>
            </a:r>
            <a:r>
              <a:rPr lang="es-CO" sz="4400" b="1" dirty="0">
                <a:solidFill>
                  <a:srgbClr val="002060"/>
                </a:solidFill>
              </a:rPr>
              <a:t>Informe CEMEX</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04423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a 9">
            <a:extLst>
              <a:ext uri="{FF2B5EF4-FFF2-40B4-BE49-F238E27FC236}">
                <a16:creationId xmlns:a16="http://schemas.microsoft.com/office/drawing/2014/main" id="{51C1F371-95B4-4852-882C-5D8A7D460968}"/>
              </a:ext>
            </a:extLst>
          </p:cNvPr>
          <p:cNvGraphicFramePr>
            <a:graphicFrameLocks noGrp="1"/>
          </p:cNvGraphicFramePr>
          <p:nvPr>
            <p:extLst>
              <p:ext uri="{D42A27DB-BD31-4B8C-83A1-F6EECF244321}">
                <p14:modId xmlns:p14="http://schemas.microsoft.com/office/powerpoint/2010/main" val="244501063"/>
              </p:ext>
            </p:extLst>
          </p:nvPr>
        </p:nvGraphicFramePr>
        <p:xfrm>
          <a:off x="1225691" y="981160"/>
          <a:ext cx="10409718" cy="5535568"/>
        </p:xfrm>
        <a:graphic>
          <a:graphicData uri="http://schemas.openxmlformats.org/drawingml/2006/table">
            <a:tbl>
              <a:tblPr firstRow="1" firstCol="1" bandRow="1">
                <a:tableStyleId>{5C22544A-7EE6-4342-B048-85BDC9FD1C3A}</a:tableStyleId>
              </a:tblPr>
              <a:tblGrid>
                <a:gridCol w="1794779">
                  <a:extLst>
                    <a:ext uri="{9D8B030D-6E8A-4147-A177-3AD203B41FA5}">
                      <a16:colId xmlns:a16="http://schemas.microsoft.com/office/drawing/2014/main" val="2082035829"/>
                    </a:ext>
                  </a:extLst>
                </a:gridCol>
                <a:gridCol w="3288401">
                  <a:extLst>
                    <a:ext uri="{9D8B030D-6E8A-4147-A177-3AD203B41FA5}">
                      <a16:colId xmlns:a16="http://schemas.microsoft.com/office/drawing/2014/main" val="538895202"/>
                    </a:ext>
                  </a:extLst>
                </a:gridCol>
                <a:gridCol w="2663269">
                  <a:extLst>
                    <a:ext uri="{9D8B030D-6E8A-4147-A177-3AD203B41FA5}">
                      <a16:colId xmlns:a16="http://schemas.microsoft.com/office/drawing/2014/main" val="3324135866"/>
                    </a:ext>
                  </a:extLst>
                </a:gridCol>
                <a:gridCol w="2663269">
                  <a:extLst>
                    <a:ext uri="{9D8B030D-6E8A-4147-A177-3AD203B41FA5}">
                      <a16:colId xmlns:a16="http://schemas.microsoft.com/office/drawing/2014/main" val="3057069922"/>
                    </a:ext>
                  </a:extLst>
                </a:gridCol>
              </a:tblGrid>
              <a:tr h="336138">
                <a:tc>
                  <a:txBody>
                    <a:bodyPr/>
                    <a:lstStyle/>
                    <a:p>
                      <a:pPr algn="ctr">
                        <a:lnSpc>
                          <a:spcPct val="100000"/>
                        </a:lnSpc>
                        <a:spcAft>
                          <a:spcPts val="0"/>
                        </a:spcAft>
                      </a:pPr>
                      <a:r>
                        <a:rPr lang="es-CO" sz="1100" dirty="0">
                          <a:solidFill>
                            <a:schemeClr val="bg1"/>
                          </a:solidFill>
                          <a:effectLst/>
                          <a:latin typeface="+mn-lt"/>
                        </a:rPr>
                        <a:t>ACTIVOS </a:t>
                      </a:r>
                      <a:endParaRPr lang="es-CO" sz="1100" dirty="0">
                        <a:solidFill>
                          <a:schemeClr val="bg1"/>
                        </a:solidFill>
                        <a:effectLst/>
                        <a:latin typeface="+mn-lt"/>
                        <a:ea typeface="Calibri" panose="020F0502020204030204" pitchFamily="34" charset="0"/>
                        <a:cs typeface="Times New Roman" panose="02020603050405020304" pitchFamily="18" charset="0"/>
                      </a:endParaRPr>
                    </a:p>
                  </a:txBody>
                  <a:tcPr marL="40553" marR="405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nSpc>
                          <a:spcPct val="107000"/>
                        </a:lnSpc>
                        <a:spcAft>
                          <a:spcPts val="0"/>
                        </a:spcAft>
                      </a:pPr>
                      <a:r>
                        <a:rPr lang="es-CO" sz="1100" dirty="0">
                          <a:solidFill>
                            <a:schemeClr val="bg1"/>
                          </a:solidFill>
                          <a:effectLst/>
                          <a:latin typeface="+mn-lt"/>
                        </a:rPr>
                        <a:t>ESQUEMA DEPOSITARIO D.N.E. (contratos suscritos sin autorización de la Entidad)</a:t>
                      </a:r>
                      <a:endParaRPr lang="es-CO" sz="1100" dirty="0">
                        <a:solidFill>
                          <a:schemeClr val="bg1"/>
                        </a:solidFill>
                        <a:effectLst/>
                        <a:latin typeface="+mn-lt"/>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07000"/>
                        </a:lnSpc>
                        <a:spcAft>
                          <a:spcPts val="0"/>
                        </a:spcAft>
                      </a:pPr>
                      <a:r>
                        <a:rPr lang="es-CO" sz="1100" dirty="0">
                          <a:solidFill>
                            <a:schemeClr val="bg1"/>
                          </a:solidFill>
                          <a:effectLst/>
                          <a:latin typeface="+mn-lt"/>
                          <a:ea typeface="Calibri" panose="020F0502020204030204" pitchFamily="34" charset="0"/>
                          <a:cs typeface="Times New Roman" panose="02020603050405020304" pitchFamily="18" charset="0"/>
                        </a:rPr>
                        <a:t>Acuerdos logrados con CEMEX </a:t>
                      </a:r>
                    </a:p>
                  </a:txBody>
                  <a:tcPr marL="40553" marR="405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07000"/>
                        </a:lnSpc>
                        <a:spcAft>
                          <a:spcPts val="0"/>
                        </a:spcAft>
                      </a:pPr>
                      <a:r>
                        <a:rPr lang="es-CO" sz="1100" dirty="0">
                          <a:solidFill>
                            <a:schemeClr val="bg1"/>
                          </a:solidFill>
                          <a:effectLst/>
                          <a:latin typeface="+mn-lt"/>
                          <a:ea typeface="Calibri" panose="020F0502020204030204" pitchFamily="34" charset="0"/>
                          <a:cs typeface="Times New Roman" panose="02020603050405020304" pitchFamily="18" charset="0"/>
                        </a:rPr>
                        <a:t>Situaciones Adicionales</a:t>
                      </a:r>
                    </a:p>
                  </a:txBody>
                  <a:tcPr marL="40553" marR="405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1797252093"/>
                  </a:ext>
                </a:extLst>
              </a:tr>
              <a:tr h="846301">
                <a:tc>
                  <a:txBody>
                    <a:bodyPr/>
                    <a:lstStyle/>
                    <a:p>
                      <a:pPr>
                        <a:lnSpc>
                          <a:spcPct val="107000"/>
                        </a:lnSpc>
                        <a:spcAft>
                          <a:spcPts val="0"/>
                        </a:spcAft>
                      </a:pPr>
                      <a:r>
                        <a:rPr lang="es-CO" sz="1100" dirty="0">
                          <a:solidFill>
                            <a:schemeClr val="tx1"/>
                          </a:solidFill>
                          <a:effectLst/>
                          <a:latin typeface="Arial Narrow" panose="020B0606020202030204" pitchFamily="34" charset="0"/>
                        </a:rPr>
                        <a:t> </a:t>
                      </a:r>
                    </a:p>
                    <a:p>
                      <a:pPr>
                        <a:lnSpc>
                          <a:spcPct val="107000"/>
                        </a:lnSpc>
                        <a:spcAft>
                          <a:spcPts val="0"/>
                        </a:spcAft>
                      </a:pPr>
                      <a:r>
                        <a:rPr lang="es-CO" sz="1100" dirty="0">
                          <a:solidFill>
                            <a:schemeClr val="tx1"/>
                          </a:solidFill>
                          <a:effectLst/>
                          <a:latin typeface="Arial Narrow" panose="020B0606020202030204" pitchFamily="34" charset="0"/>
                        </a:rPr>
                        <a:t>FINCA MONTERREY</a:t>
                      </a:r>
                    </a:p>
                    <a:p>
                      <a:pPr>
                        <a:lnSpc>
                          <a:spcPct val="107000"/>
                        </a:lnSpc>
                        <a:spcAft>
                          <a:spcPts val="0"/>
                        </a:spcAft>
                      </a:pPr>
                      <a:r>
                        <a:rPr lang="es-CO" sz="1100" dirty="0">
                          <a:solidFill>
                            <a:schemeClr val="tx1"/>
                          </a:solidFill>
                          <a:effectLst/>
                          <a:latin typeface="Arial Narrow" panose="020B0606020202030204" pitchFamily="34" charset="0"/>
                        </a:rPr>
                        <a:t> </a:t>
                      </a: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100" dirty="0">
                          <a:solidFill>
                            <a:schemeClr val="tx1"/>
                          </a:solidFill>
                          <a:effectLst/>
                          <a:latin typeface="Arial Narrow" panose="020B0606020202030204" pitchFamily="34" charset="0"/>
                        </a:rPr>
                        <a:t> Canon anual de 12 millones de pesos. (contrato de arrendamiento suscrito sin autorización de la Entidad)</a:t>
                      </a:r>
                    </a:p>
                    <a:p>
                      <a:pPr>
                        <a:lnSpc>
                          <a:spcPct val="107000"/>
                        </a:lnSpc>
                        <a:spcAft>
                          <a:spcPts val="0"/>
                        </a:spcAft>
                      </a:pPr>
                      <a:r>
                        <a:rPr lang="es-CO" sz="1100" dirty="0">
                          <a:solidFill>
                            <a:schemeClr val="tx1"/>
                          </a:solidFill>
                          <a:effectLst/>
                          <a:latin typeface="Arial Narrow" panose="020B0606020202030204" pitchFamily="34" charset="0"/>
                        </a:rPr>
                        <a:t> </a:t>
                      </a: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100" dirty="0">
                          <a:solidFill>
                            <a:schemeClr val="tx1"/>
                          </a:solidFill>
                          <a:effectLst/>
                          <a:latin typeface="Arial Narrow" panose="020B0606020202030204" pitchFamily="34" charset="0"/>
                        </a:rPr>
                        <a:t> Canon anual de 49 millones de pesos. </a:t>
                      </a:r>
                    </a:p>
                    <a:p>
                      <a:pPr>
                        <a:lnSpc>
                          <a:spcPct val="107000"/>
                        </a:lnSpc>
                        <a:spcAft>
                          <a:spcPts val="0"/>
                        </a:spcAft>
                      </a:pPr>
                      <a:r>
                        <a:rPr lang="es-CO" sz="1100" dirty="0">
                          <a:solidFill>
                            <a:schemeClr val="tx1"/>
                          </a:solidFill>
                          <a:effectLst/>
                          <a:latin typeface="Arial Narrow" panose="020B0606020202030204" pitchFamily="34" charset="0"/>
                        </a:rPr>
                        <a:t> </a:t>
                      </a:r>
                    </a:p>
                    <a:p>
                      <a:pPr>
                        <a:lnSpc>
                          <a:spcPct val="107000"/>
                        </a:lnSpc>
                        <a:spcAft>
                          <a:spcPts val="0"/>
                        </a:spcAft>
                      </a:pPr>
                      <a:r>
                        <a:rPr lang="es-CO" sz="1100" dirty="0">
                          <a:solidFill>
                            <a:schemeClr val="tx1"/>
                          </a:solidFill>
                          <a:effectLst/>
                          <a:latin typeface="Arial Narrow" panose="020B0606020202030204" pitchFamily="34" charset="0"/>
                        </a:rPr>
                        <a:t>Retroactivo sobre lo dejado de pagar por CEMEX </a:t>
                      </a: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2341482"/>
                  </a:ext>
                </a:extLst>
              </a:tr>
              <a:tr h="751949">
                <a:tc rowSpan="3">
                  <a:txBody>
                    <a:bodyPr/>
                    <a:lstStyle/>
                    <a:p>
                      <a:pPr>
                        <a:lnSpc>
                          <a:spcPct val="107000"/>
                        </a:lnSpc>
                        <a:spcAft>
                          <a:spcPts val="0"/>
                        </a:spcAft>
                      </a:pPr>
                      <a:r>
                        <a:rPr lang="es-CO" sz="1100" dirty="0">
                          <a:solidFill>
                            <a:schemeClr val="tx1"/>
                          </a:solidFill>
                          <a:effectLst/>
                          <a:latin typeface="Arial Narrow" panose="020B0606020202030204" pitchFamily="34" charset="0"/>
                        </a:rPr>
                        <a:t> </a:t>
                      </a:r>
                    </a:p>
                    <a:p>
                      <a:pPr>
                        <a:lnSpc>
                          <a:spcPct val="107000"/>
                        </a:lnSpc>
                        <a:spcAft>
                          <a:spcPts val="0"/>
                        </a:spcAft>
                      </a:pPr>
                      <a:r>
                        <a:rPr lang="es-CO" sz="1100" dirty="0">
                          <a:solidFill>
                            <a:schemeClr val="tx1"/>
                          </a:solidFill>
                          <a:effectLst/>
                          <a:latin typeface="Arial Narrow" panose="020B0606020202030204" pitchFamily="34" charset="0"/>
                        </a:rPr>
                        <a:t>ZONA FRANCA</a:t>
                      </a:r>
                    </a:p>
                    <a:p>
                      <a:pPr>
                        <a:lnSpc>
                          <a:spcPct val="107000"/>
                        </a:lnSpc>
                        <a:spcAft>
                          <a:spcPts val="0"/>
                        </a:spcAft>
                      </a:pPr>
                      <a:r>
                        <a:rPr lang="es-CO" sz="1100" dirty="0">
                          <a:solidFill>
                            <a:schemeClr val="tx1"/>
                          </a:solidFill>
                          <a:effectLst/>
                          <a:latin typeface="Arial Narrow" panose="020B0606020202030204" pitchFamily="34" charset="0"/>
                        </a:rPr>
                        <a:t> </a:t>
                      </a:r>
                    </a:p>
                    <a:p>
                      <a:pPr>
                        <a:lnSpc>
                          <a:spcPct val="107000"/>
                        </a:lnSpc>
                        <a:spcAft>
                          <a:spcPts val="0"/>
                        </a:spcAft>
                      </a:pPr>
                      <a:endParaRPr lang="es-CO" sz="1100" dirty="0">
                        <a:solidFill>
                          <a:schemeClr val="tx1"/>
                        </a:solidFill>
                        <a:effectLst/>
                        <a:latin typeface="Arial Narrow" panose="020B0606020202030204" pitchFamily="34" charset="0"/>
                      </a:endParaRPr>
                    </a:p>
                    <a:p>
                      <a:pPr>
                        <a:lnSpc>
                          <a:spcPct val="107000"/>
                        </a:lnSpc>
                        <a:spcAft>
                          <a:spcPts val="0"/>
                        </a:spcAft>
                      </a:pPr>
                      <a:endParaRPr lang="es-CO" sz="1100" dirty="0">
                        <a:solidFill>
                          <a:schemeClr val="tx1"/>
                        </a:solidFill>
                        <a:effectLst/>
                        <a:latin typeface="Arial Narrow" panose="020B0606020202030204" pitchFamily="34" charset="0"/>
                      </a:endParaRPr>
                    </a:p>
                    <a:p>
                      <a:pPr>
                        <a:lnSpc>
                          <a:spcPct val="107000"/>
                        </a:lnSpc>
                        <a:spcAft>
                          <a:spcPts val="0"/>
                        </a:spcAft>
                      </a:pPr>
                      <a:endParaRPr lang="es-CO" sz="1100" dirty="0">
                        <a:solidFill>
                          <a:schemeClr val="tx1"/>
                        </a:solidFill>
                        <a:effectLst/>
                        <a:latin typeface="Arial Narrow" panose="020B0606020202030204" pitchFamily="34" charset="0"/>
                      </a:endParaRPr>
                    </a:p>
                    <a:p>
                      <a:pPr>
                        <a:lnSpc>
                          <a:spcPct val="107000"/>
                        </a:lnSpc>
                        <a:spcAft>
                          <a:spcPts val="0"/>
                        </a:spcAft>
                      </a:pPr>
                      <a:endParaRPr lang="es-CO" sz="1100" dirty="0">
                        <a:solidFill>
                          <a:schemeClr val="tx1"/>
                        </a:solidFill>
                        <a:effectLst/>
                        <a:latin typeface="Arial Narrow" panose="020B0606020202030204" pitchFamily="34" charset="0"/>
                      </a:endParaRPr>
                    </a:p>
                    <a:p>
                      <a:pPr>
                        <a:lnSpc>
                          <a:spcPct val="107000"/>
                        </a:lnSpc>
                        <a:spcAft>
                          <a:spcPts val="0"/>
                        </a:spcAft>
                      </a:pPr>
                      <a:endParaRPr lang="es-CO" sz="1100" dirty="0">
                        <a:solidFill>
                          <a:schemeClr val="tx1"/>
                        </a:solidFill>
                        <a:effectLst/>
                        <a:latin typeface="Arial Narrow" panose="020B0606020202030204" pitchFamily="34" charset="0"/>
                      </a:endParaRPr>
                    </a:p>
                    <a:p>
                      <a:pPr>
                        <a:lnSpc>
                          <a:spcPct val="107000"/>
                        </a:lnSpc>
                        <a:spcAft>
                          <a:spcPts val="0"/>
                        </a:spcAft>
                      </a:pPr>
                      <a:endParaRPr lang="es-CO" sz="1100" dirty="0">
                        <a:solidFill>
                          <a:schemeClr val="tx1"/>
                        </a:solidFill>
                        <a:effectLst/>
                        <a:latin typeface="Arial Narrow" panose="020B0606020202030204" pitchFamily="34" charset="0"/>
                      </a:endParaRPr>
                    </a:p>
                    <a:p>
                      <a:pPr>
                        <a:lnSpc>
                          <a:spcPct val="107000"/>
                        </a:lnSpc>
                        <a:spcAft>
                          <a:spcPts val="0"/>
                        </a:spcAft>
                      </a:pPr>
                      <a:endParaRPr lang="es-CO" sz="1100" dirty="0">
                        <a:solidFill>
                          <a:schemeClr val="tx1"/>
                        </a:solidFill>
                        <a:effectLst/>
                        <a:latin typeface="Arial Narrow" panose="020B0606020202030204" pitchFamily="34" charset="0"/>
                      </a:endParaRPr>
                    </a:p>
                    <a:p>
                      <a:pPr>
                        <a:lnSpc>
                          <a:spcPct val="107000"/>
                        </a:lnSpc>
                        <a:spcAft>
                          <a:spcPts val="0"/>
                        </a:spcAft>
                      </a:pPr>
                      <a:endParaRPr lang="es-CO" sz="1100" dirty="0">
                        <a:solidFill>
                          <a:schemeClr val="tx1"/>
                        </a:solidFill>
                        <a:effectLst/>
                        <a:latin typeface="Arial Narrow" panose="020B0606020202030204" pitchFamily="34" charset="0"/>
                      </a:endParaRPr>
                    </a:p>
                    <a:p>
                      <a:pPr>
                        <a:lnSpc>
                          <a:spcPct val="107000"/>
                        </a:lnSpc>
                        <a:spcAft>
                          <a:spcPts val="0"/>
                        </a:spcAft>
                      </a:pPr>
                      <a:endParaRPr lang="es-CO" sz="1100" dirty="0">
                        <a:solidFill>
                          <a:schemeClr val="tx1"/>
                        </a:solidFill>
                        <a:effectLst/>
                        <a:latin typeface="Arial Narrow" panose="020B0606020202030204" pitchFamily="34" charset="0"/>
                      </a:endParaRPr>
                    </a:p>
                    <a:p>
                      <a:pPr>
                        <a:lnSpc>
                          <a:spcPct val="107000"/>
                        </a:lnSpc>
                        <a:spcAft>
                          <a:spcPts val="0"/>
                        </a:spcAft>
                      </a:pPr>
                      <a:r>
                        <a:rPr lang="es-CO" sz="1100" dirty="0">
                          <a:solidFill>
                            <a:schemeClr val="tx1"/>
                          </a:solidFill>
                          <a:effectLst/>
                          <a:latin typeface="Arial Narrow" panose="020B0606020202030204" pitchFamily="34" charset="0"/>
                        </a:rPr>
                        <a:t>TITULO MINERO  </a:t>
                      </a:r>
                    </a:p>
                    <a:p>
                      <a:pPr>
                        <a:lnSpc>
                          <a:spcPct val="107000"/>
                        </a:lnSpc>
                        <a:spcAft>
                          <a:spcPts val="0"/>
                        </a:spcAft>
                      </a:pPr>
                      <a:r>
                        <a:rPr lang="es-CO" sz="1100" dirty="0">
                          <a:solidFill>
                            <a:schemeClr val="tx1"/>
                          </a:solidFill>
                          <a:effectLst/>
                          <a:latin typeface="Arial Narrow" panose="020B0606020202030204" pitchFamily="34" charset="0"/>
                        </a:rPr>
                        <a:t> </a:t>
                      </a: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nSpc>
                          <a:spcPct val="107000"/>
                        </a:lnSpc>
                        <a:spcAft>
                          <a:spcPts val="0"/>
                        </a:spcAft>
                      </a:pPr>
                      <a:r>
                        <a:rPr lang="es-CO" sz="1100" dirty="0">
                          <a:solidFill>
                            <a:schemeClr val="tx1"/>
                          </a:solidFill>
                          <a:effectLst/>
                          <a:latin typeface="Arial Narrow" panose="020B0606020202030204" pitchFamily="34" charset="0"/>
                        </a:rPr>
                        <a:t> </a:t>
                      </a:r>
                    </a:p>
                    <a:p>
                      <a:pPr algn="just">
                        <a:lnSpc>
                          <a:spcPct val="107000"/>
                        </a:lnSpc>
                        <a:spcAft>
                          <a:spcPts val="0"/>
                        </a:spcAft>
                      </a:pPr>
                      <a:r>
                        <a:rPr lang="es-CO" sz="1100" dirty="0">
                          <a:solidFill>
                            <a:schemeClr val="tx1"/>
                          </a:solidFill>
                          <a:effectLst/>
                          <a:latin typeface="Arial Narrow" panose="020B0606020202030204" pitchFamily="34" charset="0"/>
                        </a:rPr>
                        <a:t>6 % EBITDA del negocio cementero. </a:t>
                      </a:r>
                    </a:p>
                    <a:p>
                      <a:pPr algn="just">
                        <a:lnSpc>
                          <a:spcPct val="107000"/>
                        </a:lnSpc>
                        <a:spcAft>
                          <a:spcPts val="0"/>
                        </a:spcAft>
                      </a:pPr>
                      <a:endParaRPr lang="es-CO" sz="1100" dirty="0">
                        <a:solidFill>
                          <a:schemeClr val="tx1"/>
                        </a:solidFill>
                        <a:effectLst/>
                        <a:latin typeface="Arial Narrow" panose="020B0606020202030204" pitchFamily="34" charset="0"/>
                      </a:endParaRPr>
                    </a:p>
                    <a:p>
                      <a:pPr algn="just">
                        <a:lnSpc>
                          <a:spcPct val="107000"/>
                        </a:lnSpc>
                        <a:spcAft>
                          <a:spcPts val="0"/>
                        </a:spcAft>
                      </a:pPr>
                      <a:r>
                        <a:rPr lang="es-CO" sz="1100" dirty="0">
                          <a:solidFill>
                            <a:schemeClr val="tx1"/>
                          </a:solidFill>
                          <a:effectLst/>
                          <a:latin typeface="Arial Narrow" panose="020B0606020202030204" pitchFamily="34" charset="0"/>
                        </a:rPr>
                        <a:t>(Adicionalmente se pactaba una remuneración a favor de CEMEX del 1% del valor total de los activos de la sociedad mandante, por las inversiones realizadas y el 100% de la utilidad neta del valor patrimonial neto de la sociedad mandante – clausula cuarta contrato de mandato)   </a:t>
                      </a:r>
                    </a:p>
                    <a:p>
                      <a:pPr>
                        <a:lnSpc>
                          <a:spcPct val="107000"/>
                        </a:lnSpc>
                        <a:spcAft>
                          <a:spcPts val="0"/>
                        </a:spcAft>
                      </a:pPr>
                      <a:r>
                        <a:rPr lang="es-CO" sz="1100" dirty="0">
                          <a:solidFill>
                            <a:schemeClr val="tx1"/>
                          </a:solidFill>
                          <a:effectLst/>
                          <a:latin typeface="Arial Narrow" panose="020B0606020202030204" pitchFamily="34" charset="0"/>
                        </a:rPr>
                        <a:t> </a:t>
                      </a:r>
                    </a:p>
                    <a:p>
                      <a:pPr>
                        <a:lnSpc>
                          <a:spcPct val="107000"/>
                        </a:lnSpc>
                        <a:spcAft>
                          <a:spcPts val="0"/>
                        </a:spcAft>
                      </a:pP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lang="es-CO" sz="1100" dirty="0">
                        <a:effectLst/>
                        <a:latin typeface="Arial Narrow" panose="020B0606020202030204" pitchFamily="34"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lang="es-CO" sz="1100" dirty="0">
                          <a:effectLst/>
                          <a:latin typeface="Arial Narrow" panose="020B0606020202030204" pitchFamily="34" charset="0"/>
                        </a:rPr>
                        <a:t>1.7% de las ventas netas del negocio cementero (sin tope) siempre que la Zona Franca este Vigente </a:t>
                      </a: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just">
                        <a:lnSpc>
                          <a:spcPct val="107000"/>
                        </a:lnSpc>
                        <a:spcAft>
                          <a:spcPts val="0"/>
                        </a:spcAft>
                      </a:pPr>
                      <a:r>
                        <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Los intereses sobre créditos desembolsados por Cemex (a través de su Corporación financiera) a favor de ZOMAM durante la etapa preoperativa, serán asumidos por CEMEX solamente si se mantiene vigente la Zona Franca. </a:t>
                      </a:r>
                    </a:p>
                    <a:p>
                      <a:pPr algn="just">
                        <a:lnSpc>
                          <a:spcPct val="107000"/>
                        </a:lnSpc>
                        <a:spcAft>
                          <a:spcPts val="0"/>
                        </a:spcAft>
                      </a:pP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En caso de pérdida para operar como Zona Franca se procederá a la Liquidación de </a:t>
                      </a:r>
                      <a:r>
                        <a:rPr lang="es-CO" sz="1100" dirty="0" err="1">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Zomam</a:t>
                      </a:r>
                      <a:r>
                        <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Pago de pasivos hasta concurrencia de los activos. </a:t>
                      </a:r>
                    </a:p>
                    <a:p>
                      <a:pPr algn="just">
                        <a:lnSpc>
                          <a:spcPct val="107000"/>
                        </a:lnSpc>
                        <a:spcAft>
                          <a:spcPts val="0"/>
                        </a:spcAft>
                      </a:pP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Las inversiones para la ampliación de la licencia ambiental serán financiadas por Cemex. Si se logra la ampliación para la explotación de 1 millón de ton (actualmente es para 250 mil) las inversiones se reconocerán como deuda a favor de CEMEX. </a:t>
                      </a:r>
                    </a:p>
                    <a:p>
                      <a:pPr algn="just">
                        <a:lnSpc>
                          <a:spcPct val="107000"/>
                        </a:lnSpc>
                        <a:spcAft>
                          <a:spcPts val="0"/>
                        </a:spcAft>
                      </a:pP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28007475"/>
                  </a:ext>
                </a:extLst>
              </a:tr>
              <a:tr h="2500728">
                <a:tc vMerge="1">
                  <a:txBody>
                    <a:bodyPr/>
                    <a:lstStyle/>
                    <a:p>
                      <a:endParaRPr lang="es-CO"/>
                    </a:p>
                  </a:txBody>
                  <a:tcPr/>
                </a:tc>
                <a:tc vMerge="1">
                  <a:txBody>
                    <a:bodyPr/>
                    <a:lstStyle/>
                    <a:p>
                      <a:endParaRPr lang="es-CO"/>
                    </a:p>
                  </a:txBody>
                  <a:tcPr/>
                </a:tc>
                <a:tc>
                  <a:txBody>
                    <a:bodyPr/>
                    <a:lstStyle/>
                    <a:p>
                      <a:pPr>
                        <a:lnSpc>
                          <a:spcPct val="107000"/>
                        </a:lnSpc>
                        <a:spcAft>
                          <a:spcPts val="0"/>
                        </a:spcAft>
                      </a:pP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lang="es-CO" sz="1100" dirty="0">
                          <a:effectLst/>
                          <a:latin typeface="Arial Narrow" panose="020B0606020202030204" pitchFamily="34" charset="0"/>
                        </a:rPr>
                        <a:t>1.2% de las ventas netas del negocio cementero (sin tope) en caso de perder la autorización para operar como Zona Franca </a:t>
                      </a:r>
                    </a:p>
                    <a:p>
                      <a:pPr>
                        <a:lnSpc>
                          <a:spcPct val="107000"/>
                        </a:lnSpc>
                        <a:spcAft>
                          <a:spcPts val="0"/>
                        </a:spcAft>
                      </a:pP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s-CO"/>
                    </a:p>
                  </a:txBody>
                  <a:tcPr/>
                </a:tc>
                <a:extLst>
                  <a:ext uri="{0D108BD9-81ED-4DB2-BD59-A6C34878D82A}">
                    <a16:rowId xmlns:a16="http://schemas.microsoft.com/office/drawing/2014/main" val="1539768668"/>
                  </a:ext>
                </a:extLst>
              </a:tr>
              <a:tr h="1085752">
                <a:tc vMerge="1">
                  <a:txBody>
                    <a:bodyPr/>
                    <a:lstStyle/>
                    <a:p>
                      <a:endParaRPr lang="es-CO"/>
                    </a:p>
                  </a:txBody>
                  <a:tcPr/>
                </a:tc>
                <a:tc>
                  <a:txBody>
                    <a:bodyPr/>
                    <a:lstStyle/>
                    <a:p>
                      <a:pPr>
                        <a:lnSpc>
                          <a:spcPct val="107000"/>
                        </a:lnSpc>
                        <a:spcAft>
                          <a:spcPts val="0"/>
                        </a:spcAft>
                      </a:pPr>
                      <a:r>
                        <a:rPr lang="es-CO" sz="1100" dirty="0">
                          <a:solidFill>
                            <a:schemeClr val="tx1"/>
                          </a:solidFill>
                          <a:effectLst/>
                          <a:latin typeface="Arial Narrow" panose="020B0606020202030204" pitchFamily="34" charset="0"/>
                        </a:rPr>
                        <a:t> </a:t>
                      </a:r>
                    </a:p>
                    <a:p>
                      <a:pPr>
                        <a:lnSpc>
                          <a:spcPct val="107000"/>
                        </a:lnSpc>
                        <a:spcAft>
                          <a:spcPts val="0"/>
                        </a:spcAft>
                      </a:pPr>
                      <a:r>
                        <a:rPr lang="es-CO" sz="1100" dirty="0">
                          <a:solidFill>
                            <a:schemeClr val="tx1"/>
                          </a:solidFill>
                          <a:effectLst/>
                          <a:latin typeface="Arial Narrow" panose="020B0606020202030204" pitchFamily="34" charset="0"/>
                        </a:rPr>
                        <a:t>No contemplado </a:t>
                      </a: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endParaRPr lang="es-CO" sz="1100" dirty="0">
                        <a:effectLst/>
                        <a:latin typeface="Arial Narrow" panose="020B0606020202030204" pitchFamily="34"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lang="es-CO" sz="1100" dirty="0">
                          <a:effectLst/>
                          <a:latin typeface="Arial Narrow" panose="020B0606020202030204" pitchFamily="34" charset="0"/>
                        </a:rPr>
                        <a:t>50% del factor UPME por la explotación efectuada a la mina durante la etapa preoperativa </a:t>
                      </a:r>
                    </a:p>
                    <a:p>
                      <a:pPr algn="just">
                        <a:lnSpc>
                          <a:spcPct val="107000"/>
                        </a:lnSpc>
                        <a:spcAft>
                          <a:spcPts val="0"/>
                        </a:spcAft>
                      </a:pPr>
                      <a:r>
                        <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Pago inicial de 1000 millones por vigencia 2019. </a:t>
                      </a: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07000"/>
                        </a:lnSpc>
                        <a:spcAft>
                          <a:spcPts val="0"/>
                        </a:spcAft>
                      </a:pPr>
                      <a:endParaRPr lang="es-CO" sz="1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00914558"/>
                  </a:ext>
                </a:extLst>
              </a:tr>
            </a:tbl>
          </a:graphicData>
        </a:graphic>
      </p:graphicFrame>
      <p:sp>
        <p:nvSpPr>
          <p:cNvPr id="8" name="Rectángulo 7">
            <a:extLst>
              <a:ext uri="{FF2B5EF4-FFF2-40B4-BE49-F238E27FC236}">
                <a16:creationId xmlns:a16="http://schemas.microsoft.com/office/drawing/2014/main" id="{53851E12-13C6-4785-8FC3-81E2C4616F8A}"/>
              </a:ext>
            </a:extLst>
          </p:cNvPr>
          <p:cNvSpPr/>
          <p:nvPr/>
        </p:nvSpPr>
        <p:spPr>
          <a:xfrm>
            <a:off x="919526" y="299072"/>
            <a:ext cx="7478013" cy="464423"/>
          </a:xfrm>
          <a:prstGeom prst="rect">
            <a:avLst/>
          </a:prstGeom>
        </p:spPr>
        <p:txBody>
          <a:bodyPr wrap="square">
            <a:spAutoFit/>
          </a:bodyPr>
          <a:lstStyle/>
          <a:p>
            <a:pPr algn="just">
              <a:lnSpc>
                <a:spcPct val="105000"/>
              </a:lnSpc>
              <a:spcAft>
                <a:spcPts val="800"/>
              </a:spcAft>
            </a:pPr>
            <a:r>
              <a:rPr lang="es-CO" b="1" dirty="0">
                <a:latin typeface="Arial Narrow" panose="020B0606020202030204" pitchFamily="34" charset="0"/>
                <a:ea typeface="Calibri" panose="020F0502020204030204" pitchFamily="34" charset="0"/>
                <a:cs typeface="Times New Roman" panose="02020603050405020304" pitchFamily="18" charset="0"/>
              </a:rPr>
              <a:t>		</a:t>
            </a:r>
            <a:r>
              <a:rPr lang="es-CO" sz="2400" b="1" dirty="0">
                <a:solidFill>
                  <a:srgbClr val="002060"/>
                </a:solidFill>
              </a:rPr>
              <a:t>Condiciones económicas pactadas con CEMEX </a:t>
            </a:r>
          </a:p>
        </p:txBody>
      </p:sp>
      <p:sp>
        <p:nvSpPr>
          <p:cNvPr id="12" name="Rectángulo 11">
            <a:extLst>
              <a:ext uri="{FF2B5EF4-FFF2-40B4-BE49-F238E27FC236}">
                <a16:creationId xmlns:a16="http://schemas.microsoft.com/office/drawing/2014/main" id="{4C8FCB06-343A-4434-B4B2-B143253C8F1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800613C1-D525-4A94-B133-38286B233895}"/>
              </a:ext>
            </a:extLst>
          </p:cNvPr>
          <p:cNvSpPr txBox="1"/>
          <p:nvPr/>
        </p:nvSpPr>
        <p:spPr>
          <a:xfrm>
            <a:off x="8302899" y="6516536"/>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15" name="Imagen 14">
            <a:extLst>
              <a:ext uri="{FF2B5EF4-FFF2-40B4-BE49-F238E27FC236}">
                <a16:creationId xmlns:a16="http://schemas.microsoft.com/office/drawing/2014/main" id="{C52582BE-B094-423D-A01E-7DA0091CC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FAB740F1-B8E1-4019-82FC-8CBB0748E4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7978688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AEA0D72-301B-403F-8941-06A1DEB7C847}"/>
              </a:ext>
            </a:extLst>
          </p:cNvPr>
          <p:cNvSpPr/>
          <p:nvPr/>
        </p:nvSpPr>
        <p:spPr>
          <a:xfrm>
            <a:off x="244288" y="934125"/>
            <a:ext cx="11690721" cy="6231449"/>
          </a:xfrm>
          <a:prstGeom prst="rect">
            <a:avLst/>
          </a:prstGeom>
        </p:spPr>
        <p:txBody>
          <a:bodyPr wrap="square">
            <a:spAutoFit/>
          </a:bodyPr>
          <a:lstStyle/>
          <a:p>
            <a:pPr algn="just" defTabSz="914400">
              <a:lnSpc>
                <a:spcPct val="105000"/>
              </a:lnSpc>
              <a:spcAft>
                <a:spcPts val="600"/>
              </a:spcAft>
              <a:defRPr/>
            </a:pPr>
            <a:r>
              <a:rPr lang="es-CO" b="1" u="sng" dirty="0">
                <a:solidFill>
                  <a:prstClr val="black"/>
                </a:solidFill>
                <a:latin typeface="Arial Narrow" panose="020B0606020202030204" pitchFamily="34" charset="0"/>
              </a:rPr>
              <a:t>ASPECTOS RELEVANTES CONSAGRADOS EN EL CONTRATO </a:t>
            </a:r>
          </a:p>
          <a:p>
            <a:pPr algn="just" defTabSz="914400">
              <a:defRPr/>
            </a:pPr>
            <a:endParaRPr lang="es-CO" b="1" u="sng" dirty="0">
              <a:solidFill>
                <a:prstClr val="black"/>
              </a:solidFill>
              <a:latin typeface="Arial Narrow" panose="020B0606020202030204" pitchFamily="34" charset="0"/>
            </a:endParaRPr>
          </a:p>
          <a:p>
            <a:pPr marL="214313" indent="-214313" algn="just">
              <a:lnSpc>
                <a:spcPct val="150000"/>
              </a:lnSpc>
              <a:buFont typeface="Arial" panose="020B0604020202020204" pitchFamily="34" charset="0"/>
              <a:buChar char="•"/>
              <a:defRPr/>
            </a:pPr>
            <a:r>
              <a:rPr lang="es-CO" dirty="0">
                <a:solidFill>
                  <a:prstClr val="black"/>
                </a:solidFill>
                <a:latin typeface="Arial Narrow" panose="020B0606020202030204" pitchFamily="34" charset="0"/>
              </a:rPr>
              <a:t>Cláusula de indemnidad a favor del Estado Colombiano frente a posibles demandas que a nivel nacional o internacional pretenda adelantar CEMEX derivadas del cumplimiento de los contratos suscritos por el depositario de la extinta D.N.E. y,</a:t>
            </a:r>
          </a:p>
          <a:p>
            <a:pPr marL="214313" indent="-214313" algn="just">
              <a:lnSpc>
                <a:spcPct val="150000"/>
              </a:lnSpc>
              <a:buFont typeface="Arial" panose="020B0604020202020204" pitchFamily="34" charset="0"/>
              <a:buChar char="•"/>
              <a:defRPr/>
            </a:pPr>
            <a:r>
              <a:rPr lang="es-CO" dirty="0">
                <a:solidFill>
                  <a:prstClr val="black"/>
                </a:solidFill>
                <a:latin typeface="Arial Narrow" panose="020B0606020202030204" pitchFamily="34" charset="0"/>
              </a:rPr>
              <a:t>Declaraciones de buena fe por parte de CEMEX, que garantizan la transparencia de la negociación actual de cara a las investigaciones que actualmente adelanta el Departamento de Justicia de Estados Unidos en contra de CEMEX y la consistencia en la información que ha sido puesta a consideración de autoridades locales e internacionales. </a:t>
            </a:r>
          </a:p>
          <a:p>
            <a:pPr marL="214313" indent="-214313" algn="just">
              <a:lnSpc>
                <a:spcPct val="150000"/>
              </a:lnSpc>
              <a:buFont typeface="Arial" panose="020B0604020202020204" pitchFamily="34" charset="0"/>
              <a:buChar char="•"/>
              <a:defRPr/>
            </a:pPr>
            <a:r>
              <a:rPr lang="es-CO" dirty="0">
                <a:solidFill>
                  <a:prstClr val="black"/>
                </a:solidFill>
                <a:latin typeface="Arial Narrow" panose="020B0606020202030204" pitchFamily="34" charset="0"/>
              </a:rPr>
              <a:t>La suscripción del Contrato no puede interpretarse como un reconocimiento: </a:t>
            </a:r>
            <a:r>
              <a:rPr lang="es-CO" b="1" dirty="0">
                <a:solidFill>
                  <a:prstClr val="black"/>
                </a:solidFill>
                <a:latin typeface="Arial Narrow" panose="020B0606020202030204" pitchFamily="34" charset="0"/>
              </a:rPr>
              <a:t>i)</a:t>
            </a:r>
            <a:r>
              <a:rPr lang="es-CO" dirty="0">
                <a:solidFill>
                  <a:prstClr val="black"/>
                </a:solidFill>
                <a:latin typeface="Arial Narrow" panose="020B0606020202030204" pitchFamily="34" charset="0"/>
              </a:rPr>
              <a:t> de la buena fe de Cemex y tampoco  </a:t>
            </a:r>
            <a:r>
              <a:rPr lang="es-CO" b="1" dirty="0" err="1">
                <a:solidFill>
                  <a:prstClr val="black"/>
                </a:solidFill>
                <a:latin typeface="Arial Narrow" panose="020B0606020202030204" pitchFamily="34" charset="0"/>
              </a:rPr>
              <a:t>ii</a:t>
            </a:r>
            <a:r>
              <a:rPr lang="es-CO" b="1" dirty="0">
                <a:solidFill>
                  <a:prstClr val="black"/>
                </a:solidFill>
                <a:latin typeface="Arial Narrow" panose="020B0606020202030204" pitchFamily="34" charset="0"/>
              </a:rPr>
              <a:t>)</a:t>
            </a:r>
            <a:r>
              <a:rPr lang="es-CO" dirty="0">
                <a:solidFill>
                  <a:prstClr val="black"/>
                </a:solidFill>
                <a:latin typeface="Arial Narrow" panose="020B0606020202030204" pitchFamily="34" charset="0"/>
              </a:rPr>
              <a:t> de la propiedad a favor de Cemex sobre las inversiones realizadas. SAE acatará lo que al respecto decidan las autoridades judiciales en el proceso de extinción de dominio. </a:t>
            </a:r>
          </a:p>
          <a:p>
            <a:pPr marL="214313" indent="-214313" algn="just">
              <a:lnSpc>
                <a:spcPct val="150000"/>
              </a:lnSpc>
              <a:buFont typeface="Arial" panose="020B0604020202020204" pitchFamily="34" charset="0"/>
              <a:buChar char="•"/>
              <a:defRPr/>
            </a:pPr>
            <a:r>
              <a:rPr lang="es-CO" dirty="0">
                <a:solidFill>
                  <a:prstClr val="black"/>
                </a:solidFill>
                <a:latin typeface="Arial Narrow" panose="020B0606020202030204" pitchFamily="34" charset="0"/>
              </a:rPr>
              <a:t>La suscripción del Contrato no puede interpretarse como una validación de los contratos suscritos por los ex directivos de CEMEX con el depositario designado por la extinta D.N.E. ni como un eximente de responsabilidad frente a las actuaciones irregulares cometidas por dichas personas y que actualmente son objeto de investigación por parte de la F.G.N. </a:t>
            </a:r>
          </a:p>
          <a:p>
            <a:pPr algn="just" defTabSz="914400">
              <a:defRPr/>
            </a:pPr>
            <a:endParaRPr lang="es-CO" b="1" u="sng" dirty="0">
              <a:solidFill>
                <a:prstClr val="black"/>
              </a:solidFill>
              <a:latin typeface="Arial Narrow" panose="020B0606020202030204" pitchFamily="34" charset="0"/>
            </a:endParaRPr>
          </a:p>
          <a:p>
            <a:pPr marL="257175" indent="-257175" algn="just" defTabSz="914400">
              <a:lnSpc>
                <a:spcPct val="105000"/>
              </a:lnSpc>
              <a:spcAft>
                <a:spcPts val="600"/>
              </a:spcAft>
              <a:buFont typeface="+mj-lt"/>
              <a:buAutoNum type="arabicPeriod" startAt="2"/>
              <a:defRPr/>
            </a:pPr>
            <a:endParaRPr lang="es-CO" dirty="0">
              <a:solidFill>
                <a:prstClr val="black"/>
              </a:solidFill>
              <a:latin typeface="Calibri"/>
            </a:endParaRPr>
          </a:p>
          <a:p>
            <a:pPr marL="257175" indent="-257175" algn="just" defTabSz="914400">
              <a:lnSpc>
                <a:spcPct val="105000"/>
              </a:lnSpc>
              <a:spcAft>
                <a:spcPts val="600"/>
              </a:spcAft>
              <a:buFont typeface="+mj-lt"/>
              <a:buAutoNum type="arabicPeriod" startAt="2"/>
              <a:defRPr/>
            </a:pPr>
            <a:endParaRPr lang="es-CO" dirty="0">
              <a:solidFill>
                <a:prstClr val="black"/>
              </a:solidFill>
              <a:latin typeface="Calibri"/>
            </a:endParaRPr>
          </a:p>
        </p:txBody>
      </p:sp>
      <p:sp>
        <p:nvSpPr>
          <p:cNvPr id="5" name="Rectángulo 4">
            <a:extLst>
              <a:ext uri="{FF2B5EF4-FFF2-40B4-BE49-F238E27FC236}">
                <a16:creationId xmlns:a16="http://schemas.microsoft.com/office/drawing/2014/main" id="{D92F1A1D-C166-44F3-8C06-77B52AA4E14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DA9641CB-AB82-455F-B108-045D31EF5BBB}"/>
              </a:ext>
            </a:extLst>
          </p:cNvPr>
          <p:cNvSpPr txBox="1"/>
          <p:nvPr/>
        </p:nvSpPr>
        <p:spPr>
          <a:xfrm>
            <a:off x="8302899" y="6516536"/>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7" name="Imagen 6">
            <a:extLst>
              <a:ext uri="{FF2B5EF4-FFF2-40B4-BE49-F238E27FC236}">
                <a16:creationId xmlns:a16="http://schemas.microsoft.com/office/drawing/2014/main" id="{F2F72B0A-353A-4676-89F1-1A7AEDD9E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37E179F7-A82B-45F9-A542-1D2EE08188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8683183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AEA0D72-301B-403F-8941-06A1DEB7C847}"/>
              </a:ext>
            </a:extLst>
          </p:cNvPr>
          <p:cNvSpPr/>
          <p:nvPr/>
        </p:nvSpPr>
        <p:spPr>
          <a:xfrm>
            <a:off x="1060174" y="1508442"/>
            <a:ext cx="10641496" cy="4549002"/>
          </a:xfrm>
          <a:prstGeom prst="rect">
            <a:avLst/>
          </a:prstGeom>
        </p:spPr>
        <p:txBody>
          <a:bodyPr wrap="square">
            <a:spAutoFit/>
          </a:bodyPr>
          <a:lstStyle/>
          <a:p>
            <a:pPr algn="just" defTabSz="914400">
              <a:defRPr/>
            </a:pPr>
            <a:r>
              <a:rPr lang="es-CO" sz="2000" b="1" u="sng" dirty="0">
                <a:solidFill>
                  <a:prstClr val="black"/>
                </a:solidFill>
                <a:latin typeface="Arial Narrow" panose="020B0606020202030204" pitchFamily="34" charset="0"/>
              </a:rPr>
              <a:t>SITUACIONES ADICIONALES PARA LA OPERACIÓN DEL PROYECTO.  </a:t>
            </a:r>
          </a:p>
          <a:p>
            <a:pPr algn="just" defTabSz="914400">
              <a:defRPr/>
            </a:pPr>
            <a:endParaRPr lang="es-CO" sz="2000" u="sng" dirty="0">
              <a:solidFill>
                <a:prstClr val="black"/>
              </a:solidFill>
              <a:latin typeface="Arial Narrow" panose="020B0606020202030204" pitchFamily="34" charset="0"/>
            </a:endParaRPr>
          </a:p>
          <a:p>
            <a:pPr marL="214313" indent="-214313" algn="just" defTabSz="914400">
              <a:lnSpc>
                <a:spcPct val="150000"/>
              </a:lnSpc>
              <a:buFont typeface="Arial" panose="020B0604020202020204" pitchFamily="34" charset="0"/>
              <a:buChar char="•"/>
              <a:defRPr/>
            </a:pPr>
            <a:r>
              <a:rPr lang="es-CO" sz="2000" dirty="0">
                <a:solidFill>
                  <a:prstClr val="black"/>
                </a:solidFill>
                <a:latin typeface="Arial Narrow" panose="020B0606020202030204" pitchFamily="34" charset="0"/>
              </a:rPr>
              <a:t>Autorización para la Ampliación de la Zona Franca por parte del Ministerio de Comercio, Industria y Turismo. </a:t>
            </a:r>
          </a:p>
          <a:p>
            <a:pPr marL="214313" indent="-214313" algn="just" defTabSz="914400">
              <a:lnSpc>
                <a:spcPct val="150000"/>
              </a:lnSpc>
              <a:buFont typeface="Arial" panose="020B0604020202020204" pitchFamily="34" charset="0"/>
              <a:buChar char="•"/>
              <a:defRPr/>
            </a:pPr>
            <a:endParaRPr lang="es-CO" sz="2000" dirty="0">
              <a:solidFill>
                <a:prstClr val="black"/>
              </a:solidFill>
              <a:latin typeface="Arial Narrow" panose="020B0606020202030204" pitchFamily="34" charset="0"/>
            </a:endParaRPr>
          </a:p>
          <a:p>
            <a:pPr marL="214313" indent="-214313" algn="just" defTabSz="914400">
              <a:lnSpc>
                <a:spcPct val="150000"/>
              </a:lnSpc>
              <a:buFont typeface="Arial" panose="020B0604020202020204" pitchFamily="34" charset="0"/>
              <a:buChar char="•"/>
              <a:defRPr/>
            </a:pPr>
            <a:r>
              <a:rPr lang="es-CO" sz="2000" dirty="0">
                <a:solidFill>
                  <a:prstClr val="black"/>
                </a:solidFill>
                <a:latin typeface="Arial Narrow" panose="020B0606020202030204" pitchFamily="34" charset="0"/>
              </a:rPr>
              <a:t>Ampliación de la capacidad de la Licencia Ambiental por parte de Corantioquia. </a:t>
            </a:r>
          </a:p>
          <a:p>
            <a:pPr algn="just" defTabSz="914400">
              <a:lnSpc>
                <a:spcPct val="150000"/>
              </a:lnSpc>
              <a:defRPr/>
            </a:pPr>
            <a:endParaRPr lang="es-CO" sz="2000" dirty="0">
              <a:solidFill>
                <a:prstClr val="black"/>
              </a:solidFill>
              <a:latin typeface="Arial Narrow" panose="020B0606020202030204" pitchFamily="34" charset="0"/>
            </a:endParaRPr>
          </a:p>
          <a:p>
            <a:pPr algn="just" defTabSz="914400">
              <a:lnSpc>
                <a:spcPct val="150000"/>
              </a:lnSpc>
              <a:defRPr/>
            </a:pPr>
            <a:r>
              <a:rPr lang="es-CO" sz="2000" dirty="0">
                <a:solidFill>
                  <a:prstClr val="black"/>
                </a:solidFill>
                <a:latin typeface="Arial Narrow" panose="020B0606020202030204" pitchFamily="34" charset="0"/>
              </a:rPr>
              <a:t>Actualmente la licencia ambiental permite una explotación de 250 mil toneladas por año. CEMEX ha  manifestado que el proyecto sólo es viable  si se permite la explotación de por lo menos 1 millón de toneladas por año. </a:t>
            </a:r>
          </a:p>
          <a:p>
            <a:pPr marL="257175" indent="-257175" algn="just" defTabSz="914400">
              <a:lnSpc>
                <a:spcPct val="105000"/>
              </a:lnSpc>
              <a:spcAft>
                <a:spcPts val="600"/>
              </a:spcAft>
              <a:buFont typeface="+mj-lt"/>
              <a:buAutoNum type="arabicPeriod" startAt="2"/>
              <a:defRPr/>
            </a:pPr>
            <a:endParaRPr lang="es-CO" sz="2000" dirty="0">
              <a:solidFill>
                <a:prstClr val="black"/>
              </a:solidFill>
              <a:latin typeface="Calibri"/>
            </a:endParaRPr>
          </a:p>
          <a:p>
            <a:pPr marL="257175" indent="-257175" algn="just" defTabSz="914400">
              <a:lnSpc>
                <a:spcPct val="105000"/>
              </a:lnSpc>
              <a:spcAft>
                <a:spcPts val="600"/>
              </a:spcAft>
              <a:buFont typeface="+mj-lt"/>
              <a:buAutoNum type="arabicPeriod" startAt="2"/>
              <a:defRPr/>
            </a:pPr>
            <a:endParaRPr lang="es-CO" sz="1350" dirty="0">
              <a:solidFill>
                <a:prstClr val="black"/>
              </a:solidFill>
              <a:latin typeface="Calibri"/>
            </a:endParaRPr>
          </a:p>
        </p:txBody>
      </p:sp>
      <p:sp>
        <p:nvSpPr>
          <p:cNvPr id="5" name="Rectángulo 4">
            <a:extLst>
              <a:ext uri="{FF2B5EF4-FFF2-40B4-BE49-F238E27FC236}">
                <a16:creationId xmlns:a16="http://schemas.microsoft.com/office/drawing/2014/main" id="{A61E013A-EB01-4B47-B88A-9A80BCC61FD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55A4F4F4-5FE1-45D7-B517-85399CE65437}"/>
              </a:ext>
            </a:extLst>
          </p:cNvPr>
          <p:cNvSpPr txBox="1"/>
          <p:nvPr/>
        </p:nvSpPr>
        <p:spPr>
          <a:xfrm>
            <a:off x="8399418" y="6545361"/>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7" name="Imagen 6">
            <a:extLst>
              <a:ext uri="{FF2B5EF4-FFF2-40B4-BE49-F238E27FC236}">
                <a16:creationId xmlns:a16="http://schemas.microsoft.com/office/drawing/2014/main" id="{F0EF4CEA-8DB7-46BA-BC1E-631A58F0B9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F1C68BA2-2627-467A-8F27-E720260E49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3737253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2067338" y="2599542"/>
            <a:ext cx="9143999" cy="1446550"/>
          </a:xfrm>
          <a:prstGeom prst="rect">
            <a:avLst/>
          </a:prstGeom>
          <a:noFill/>
        </p:spPr>
        <p:txBody>
          <a:bodyPr wrap="square" rtlCol="0">
            <a:spAutoFit/>
          </a:bodyPr>
          <a:lstStyle/>
          <a:p>
            <a:r>
              <a:rPr lang="es-ES" sz="4400" b="1" dirty="0">
                <a:solidFill>
                  <a:srgbClr val="002060"/>
                </a:solidFill>
              </a:rPr>
              <a:t>5. </a:t>
            </a:r>
            <a:r>
              <a:rPr lang="es-CO" sz="4400" b="1" dirty="0">
                <a:solidFill>
                  <a:srgbClr val="002060"/>
                </a:solidFill>
              </a:rPr>
              <a:t>Informe Enajenación Temprana</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3" name="CuadroTexto 12">
            <a:extLst>
              <a:ext uri="{FF2B5EF4-FFF2-40B4-BE49-F238E27FC236}">
                <a16:creationId xmlns:a16="http://schemas.microsoft.com/office/drawing/2014/main" id="{EAA58494-9B5B-4C6C-9229-AF47C787EB8D}"/>
              </a:ext>
            </a:extLst>
          </p:cNvPr>
          <p:cNvSpPr txBox="1"/>
          <p:nvPr/>
        </p:nvSpPr>
        <p:spPr>
          <a:xfrm>
            <a:off x="7929417" y="6553975"/>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 </a:t>
            </a:r>
          </a:p>
        </p:txBody>
      </p:sp>
    </p:spTree>
    <p:extLst>
      <p:ext uri="{BB962C8B-B14F-4D97-AF65-F5344CB8AC3E}">
        <p14:creationId xmlns:p14="http://schemas.microsoft.com/office/powerpoint/2010/main" val="15757630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929417" y="6553975"/>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 </a:t>
            </a:r>
          </a:p>
        </p:txBody>
      </p:sp>
      <p:sp>
        <p:nvSpPr>
          <p:cNvPr id="12" name="CuadroTexto 11">
            <a:extLst>
              <a:ext uri="{FF2B5EF4-FFF2-40B4-BE49-F238E27FC236}">
                <a16:creationId xmlns:a16="http://schemas.microsoft.com/office/drawing/2014/main" id="{D23D9897-9789-471F-AC6A-DBFEE48888FD}"/>
              </a:ext>
            </a:extLst>
          </p:cNvPr>
          <p:cNvSpPr txBox="1"/>
          <p:nvPr/>
        </p:nvSpPr>
        <p:spPr>
          <a:xfrm>
            <a:off x="2384520" y="844875"/>
            <a:ext cx="7422959" cy="677108"/>
          </a:xfrm>
          <a:prstGeom prst="rect">
            <a:avLst/>
          </a:prstGeom>
          <a:solidFill>
            <a:schemeClr val="bg1"/>
          </a:solidFill>
        </p:spPr>
        <p:txBody>
          <a:bodyPr wrap="square" rtlCol="0">
            <a:spAutoFit/>
          </a:bodyPr>
          <a:lstStyle/>
          <a:p>
            <a:pPr algn="ctr"/>
            <a:r>
              <a:rPr lang="es-ES" sz="3800" b="1" dirty="0">
                <a:solidFill>
                  <a:srgbClr val="000A8B"/>
                </a:solidFill>
              </a:rPr>
              <a:t> ENAJENACIÓN TEMPRANA </a:t>
            </a:r>
          </a:p>
        </p:txBody>
      </p:sp>
      <p:sp>
        <p:nvSpPr>
          <p:cNvPr id="17" name="CuadroTexto 16">
            <a:hlinkClick r:id="rId2" action="ppaction://hlinksldjump"/>
            <a:extLst>
              <a:ext uri="{FF2B5EF4-FFF2-40B4-BE49-F238E27FC236}">
                <a16:creationId xmlns:a16="http://schemas.microsoft.com/office/drawing/2014/main" id="{66839B5C-216F-42B9-B981-9A28B2CE52A3}"/>
              </a:ext>
            </a:extLst>
          </p:cNvPr>
          <p:cNvSpPr txBox="1"/>
          <p:nvPr/>
        </p:nvSpPr>
        <p:spPr>
          <a:xfrm>
            <a:off x="2200840" y="1618469"/>
            <a:ext cx="7776340" cy="430887"/>
          </a:xfrm>
          <a:prstGeom prst="rect">
            <a:avLst/>
          </a:prstGeom>
          <a:solidFill>
            <a:schemeClr val="accent3">
              <a:lumMod val="40000"/>
              <a:lumOff val="60000"/>
            </a:schemeClr>
          </a:solidFill>
          <a:ln>
            <a:solidFill>
              <a:srgbClr val="000A8B">
                <a:alpha val="50000"/>
              </a:srgb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200" dirty="0">
                <a:solidFill>
                  <a:srgbClr val="000A8B"/>
                </a:solidFill>
                <a:latin typeface="Lato Bold"/>
                <a:cs typeface="Lato Bold"/>
              </a:rPr>
              <a:t>1. FMI Aprobados 2018-2019</a:t>
            </a:r>
          </a:p>
        </p:txBody>
      </p:sp>
      <p:sp>
        <p:nvSpPr>
          <p:cNvPr id="21" name="CuadroTexto 20">
            <a:hlinkClick r:id="rId3" action="ppaction://hlinksldjump"/>
            <a:extLst>
              <a:ext uri="{FF2B5EF4-FFF2-40B4-BE49-F238E27FC236}">
                <a16:creationId xmlns:a16="http://schemas.microsoft.com/office/drawing/2014/main" id="{C60005C1-E7A2-4DC6-BFE7-B48603C581D7}"/>
              </a:ext>
            </a:extLst>
          </p:cNvPr>
          <p:cNvSpPr txBox="1"/>
          <p:nvPr/>
        </p:nvSpPr>
        <p:spPr>
          <a:xfrm>
            <a:off x="2200840" y="2681400"/>
            <a:ext cx="7776340" cy="430887"/>
          </a:xfrm>
          <a:prstGeom prst="rect">
            <a:avLst/>
          </a:prstGeom>
          <a:solidFill>
            <a:schemeClr val="accent3">
              <a:lumMod val="75000"/>
            </a:schemeClr>
          </a:solidFill>
          <a:ln>
            <a:solidFill>
              <a:srgbClr val="000A8B">
                <a:alpha val="50000"/>
              </a:srgb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200" dirty="0">
                <a:solidFill>
                  <a:srgbClr val="000A8B"/>
                </a:solidFill>
                <a:latin typeface="Lato Bold"/>
              </a:rPr>
              <a:t>3. Metas por Regional 2019</a:t>
            </a:r>
          </a:p>
        </p:txBody>
      </p:sp>
      <p:sp>
        <p:nvSpPr>
          <p:cNvPr id="15" name="CuadroTexto 14">
            <a:hlinkClick r:id="rId4" action="ppaction://hlinksldjump"/>
            <a:extLst>
              <a:ext uri="{FF2B5EF4-FFF2-40B4-BE49-F238E27FC236}">
                <a16:creationId xmlns:a16="http://schemas.microsoft.com/office/drawing/2014/main" id="{758A7B29-058F-4D8D-9B58-4FC70CB5DF58}"/>
              </a:ext>
            </a:extLst>
          </p:cNvPr>
          <p:cNvSpPr txBox="1"/>
          <p:nvPr/>
        </p:nvSpPr>
        <p:spPr>
          <a:xfrm>
            <a:off x="2200840" y="2147005"/>
            <a:ext cx="7776340" cy="430887"/>
          </a:xfrm>
          <a:prstGeom prst="rect">
            <a:avLst/>
          </a:prstGeom>
          <a:solidFill>
            <a:schemeClr val="accent3">
              <a:lumMod val="60000"/>
              <a:lumOff val="40000"/>
            </a:schemeClr>
          </a:solidFill>
          <a:ln>
            <a:solidFill>
              <a:srgbClr val="000A8B">
                <a:alpha val="50000"/>
              </a:srgb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200" dirty="0">
                <a:solidFill>
                  <a:srgbClr val="000A8B"/>
                </a:solidFill>
                <a:latin typeface="Lato Bold"/>
                <a:cs typeface="Lato Bold"/>
              </a:rPr>
              <a:t>2. Gestión Enajenación Temprana</a:t>
            </a:r>
          </a:p>
        </p:txBody>
      </p:sp>
      <p:pic>
        <p:nvPicPr>
          <p:cNvPr id="22" name="Imagen 21">
            <a:extLst>
              <a:ext uri="{FF2B5EF4-FFF2-40B4-BE49-F238E27FC236}">
                <a16:creationId xmlns:a16="http://schemas.microsoft.com/office/drawing/2014/main" id="{579D6247-0014-43B4-AA18-2E7DE08294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23" name="Imagen 22">
            <a:extLst>
              <a:ext uri="{FF2B5EF4-FFF2-40B4-BE49-F238E27FC236}">
                <a16:creationId xmlns:a16="http://schemas.microsoft.com/office/drawing/2014/main" id="{7F2D4E7C-A6E8-40FE-A22A-480B9EF016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sp>
        <p:nvSpPr>
          <p:cNvPr id="14" name="CuadroTexto 13">
            <a:hlinkClick r:id="rId2" action="ppaction://hlinksldjump"/>
            <a:extLst>
              <a:ext uri="{FF2B5EF4-FFF2-40B4-BE49-F238E27FC236}">
                <a16:creationId xmlns:a16="http://schemas.microsoft.com/office/drawing/2014/main" id="{06DAEBDC-2FAC-487D-9CAF-96235569AE4A}"/>
              </a:ext>
            </a:extLst>
          </p:cNvPr>
          <p:cNvSpPr txBox="1"/>
          <p:nvPr/>
        </p:nvSpPr>
        <p:spPr>
          <a:xfrm>
            <a:off x="2200840" y="3209533"/>
            <a:ext cx="7776340" cy="430887"/>
          </a:xfrm>
          <a:prstGeom prst="rect">
            <a:avLst/>
          </a:prstGeom>
          <a:solidFill>
            <a:schemeClr val="accent3">
              <a:lumMod val="40000"/>
              <a:lumOff val="60000"/>
            </a:schemeClr>
          </a:solidFill>
          <a:ln>
            <a:solidFill>
              <a:srgbClr val="000A8B">
                <a:alpha val="50000"/>
              </a:srgb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200" dirty="0">
                <a:solidFill>
                  <a:srgbClr val="000A8B"/>
                </a:solidFill>
                <a:latin typeface="Lato Bold"/>
              </a:rPr>
              <a:t>4. Cronograma Comité de Enajenación 2019</a:t>
            </a:r>
            <a:endParaRPr lang="es-ES" sz="2200" dirty="0">
              <a:solidFill>
                <a:srgbClr val="000A8B"/>
              </a:solidFill>
              <a:latin typeface="Lato Bold"/>
              <a:cs typeface="Lato Bold"/>
            </a:endParaRPr>
          </a:p>
        </p:txBody>
      </p:sp>
      <p:sp>
        <p:nvSpPr>
          <p:cNvPr id="16" name="CuadroTexto 15">
            <a:hlinkClick r:id="rId3" action="ppaction://hlinksldjump"/>
            <a:extLst>
              <a:ext uri="{FF2B5EF4-FFF2-40B4-BE49-F238E27FC236}">
                <a16:creationId xmlns:a16="http://schemas.microsoft.com/office/drawing/2014/main" id="{84E656F5-B363-46E7-80C2-3BD9DAFD3ECC}"/>
              </a:ext>
            </a:extLst>
          </p:cNvPr>
          <p:cNvSpPr txBox="1"/>
          <p:nvPr/>
        </p:nvSpPr>
        <p:spPr>
          <a:xfrm>
            <a:off x="2200840" y="4260085"/>
            <a:ext cx="7776340" cy="430887"/>
          </a:xfrm>
          <a:prstGeom prst="rect">
            <a:avLst/>
          </a:prstGeom>
          <a:solidFill>
            <a:schemeClr val="accent3">
              <a:lumMod val="75000"/>
            </a:schemeClr>
          </a:solidFill>
          <a:ln>
            <a:solidFill>
              <a:srgbClr val="000A8B">
                <a:alpha val="50000"/>
              </a:srgb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200" dirty="0">
                <a:solidFill>
                  <a:srgbClr val="000A8B"/>
                </a:solidFill>
                <a:latin typeface="Lato Bold"/>
              </a:rPr>
              <a:t>6. Actividades Requeridas para la Enajenación Temprana</a:t>
            </a:r>
          </a:p>
        </p:txBody>
      </p:sp>
      <p:sp>
        <p:nvSpPr>
          <p:cNvPr id="18" name="CuadroTexto 17">
            <a:hlinkClick r:id="rId4" action="ppaction://hlinksldjump"/>
            <a:extLst>
              <a:ext uri="{FF2B5EF4-FFF2-40B4-BE49-F238E27FC236}">
                <a16:creationId xmlns:a16="http://schemas.microsoft.com/office/drawing/2014/main" id="{FA0486D7-46F6-423A-8418-8E30F98F75A1}"/>
              </a:ext>
            </a:extLst>
          </p:cNvPr>
          <p:cNvSpPr txBox="1"/>
          <p:nvPr/>
        </p:nvSpPr>
        <p:spPr>
          <a:xfrm>
            <a:off x="2207830" y="3731549"/>
            <a:ext cx="7769350" cy="430887"/>
          </a:xfrm>
          <a:prstGeom prst="rect">
            <a:avLst/>
          </a:prstGeom>
          <a:solidFill>
            <a:schemeClr val="accent3">
              <a:lumMod val="60000"/>
              <a:lumOff val="40000"/>
            </a:schemeClr>
          </a:solidFill>
          <a:ln>
            <a:solidFill>
              <a:srgbClr val="000A8B">
                <a:alpha val="50000"/>
              </a:srgb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200" dirty="0">
                <a:solidFill>
                  <a:srgbClr val="000A8B"/>
                </a:solidFill>
                <a:latin typeface="Lato Bold"/>
                <a:cs typeface="Lato Bold"/>
              </a:rPr>
              <a:t>5. Inventario en el Proceso de Alistamiento</a:t>
            </a:r>
          </a:p>
        </p:txBody>
      </p:sp>
      <p:sp>
        <p:nvSpPr>
          <p:cNvPr id="19" name="CuadroTexto 18">
            <a:hlinkClick r:id="rId2" action="ppaction://hlinksldjump"/>
            <a:extLst>
              <a:ext uri="{FF2B5EF4-FFF2-40B4-BE49-F238E27FC236}">
                <a16:creationId xmlns:a16="http://schemas.microsoft.com/office/drawing/2014/main" id="{68F37523-DE22-41CC-B779-50CA95D9720E}"/>
              </a:ext>
            </a:extLst>
          </p:cNvPr>
          <p:cNvSpPr txBox="1"/>
          <p:nvPr/>
        </p:nvSpPr>
        <p:spPr>
          <a:xfrm>
            <a:off x="2200840" y="4788218"/>
            <a:ext cx="7776340" cy="430887"/>
          </a:xfrm>
          <a:prstGeom prst="rect">
            <a:avLst/>
          </a:prstGeom>
          <a:solidFill>
            <a:schemeClr val="accent3">
              <a:lumMod val="40000"/>
              <a:lumOff val="60000"/>
            </a:schemeClr>
          </a:solidFill>
          <a:ln>
            <a:solidFill>
              <a:srgbClr val="000A8B">
                <a:alpha val="50000"/>
              </a:srgb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200" dirty="0">
                <a:solidFill>
                  <a:srgbClr val="000A8B"/>
                </a:solidFill>
                <a:latin typeface="Lato Bold"/>
                <a:cs typeface="Lato Bold"/>
              </a:rPr>
              <a:t>7. Inconvenientes en la Aplicación del Mecanismo</a:t>
            </a:r>
          </a:p>
        </p:txBody>
      </p:sp>
    </p:spTree>
    <p:extLst>
      <p:ext uri="{BB962C8B-B14F-4D97-AF65-F5344CB8AC3E}">
        <p14:creationId xmlns:p14="http://schemas.microsoft.com/office/powerpoint/2010/main" val="32544907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470863" y="2546677"/>
            <a:ext cx="7236294" cy="707886"/>
          </a:xfrm>
          <a:prstGeom prst="rect">
            <a:avLst/>
          </a:prstGeom>
          <a:solidFill>
            <a:schemeClr val="bg1"/>
          </a:solidFill>
          <a:ln>
            <a:solidFill>
              <a:schemeClr val="bg1"/>
            </a:solidFill>
          </a:ln>
        </p:spPr>
        <p:txBody>
          <a:bodyPr wrap="square" rtlCol="0">
            <a:spAutoFit/>
          </a:bodyPr>
          <a:lstStyle/>
          <a:p>
            <a:pPr algn="ctr"/>
            <a:r>
              <a:rPr lang="es-ES" sz="4000" b="1" dirty="0">
                <a:solidFill>
                  <a:srgbClr val="000A8B"/>
                </a:solidFill>
              </a:rPr>
              <a:t>1. </a:t>
            </a:r>
            <a:r>
              <a:rPr lang="es-ES" sz="4000" b="1" dirty="0">
                <a:solidFill>
                  <a:srgbClr val="000A8B"/>
                </a:solidFill>
                <a:cs typeface="Lato Bold"/>
              </a:rPr>
              <a:t>FMI Aprobados 2018-2019</a:t>
            </a:r>
            <a:endParaRPr lang="es-ES" sz="4000" b="1" dirty="0">
              <a:solidFill>
                <a:srgbClr val="000A8B"/>
              </a:solidFill>
            </a:endParaRPr>
          </a:p>
        </p:txBody>
      </p:sp>
      <p:sp>
        <p:nvSpPr>
          <p:cNvPr id="13" name="Rectángulo 12">
            <a:extLst>
              <a:ext uri="{FF2B5EF4-FFF2-40B4-BE49-F238E27FC236}">
                <a16:creationId xmlns:a16="http://schemas.microsoft.com/office/drawing/2014/main" id="{9EC8F8C5-8C33-4E85-BD0D-08CCFC0E77E8}"/>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AD3DBC9-36A0-458C-BA34-289246105FAF}"/>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pic>
        <p:nvPicPr>
          <p:cNvPr id="10" name="Imagen 9">
            <a:extLst>
              <a:ext uri="{FF2B5EF4-FFF2-40B4-BE49-F238E27FC236}">
                <a16:creationId xmlns:a16="http://schemas.microsoft.com/office/drawing/2014/main" id="{1ACCD68D-959D-433D-BFD9-56FAE835E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1" name="Imagen 10">
            <a:extLst>
              <a:ext uri="{FF2B5EF4-FFF2-40B4-BE49-F238E27FC236}">
                <a16:creationId xmlns:a16="http://schemas.microsoft.com/office/drawing/2014/main" id="{E3D13B13-34EF-4CCB-9DF6-C75CFF949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spTree>
    <p:extLst>
      <p:ext uri="{BB962C8B-B14F-4D97-AF65-F5344CB8AC3E}">
        <p14:creationId xmlns:p14="http://schemas.microsoft.com/office/powerpoint/2010/main" val="21727997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45DC142D-B3A8-4A88-8B96-1344B92F4366}"/>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94934BCB-99D3-4372-B68D-C3E378D485FC}"/>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sp>
        <p:nvSpPr>
          <p:cNvPr id="3" name="CuadroTexto 2">
            <a:extLst>
              <a:ext uri="{FF2B5EF4-FFF2-40B4-BE49-F238E27FC236}">
                <a16:creationId xmlns:a16="http://schemas.microsoft.com/office/drawing/2014/main" id="{2C73970B-69BC-41B2-97CF-3999267094C0}"/>
              </a:ext>
            </a:extLst>
          </p:cNvPr>
          <p:cNvSpPr txBox="1"/>
          <p:nvPr/>
        </p:nvSpPr>
        <p:spPr>
          <a:xfrm>
            <a:off x="4274638" y="1238468"/>
            <a:ext cx="3690410" cy="584775"/>
          </a:xfrm>
          <a:prstGeom prst="rect">
            <a:avLst/>
          </a:prstGeom>
          <a:noFill/>
        </p:spPr>
        <p:txBody>
          <a:bodyPr wrap="square" rtlCol="0">
            <a:spAutoFit/>
          </a:bodyPr>
          <a:lstStyle/>
          <a:p>
            <a:pPr algn="ctr">
              <a:defRPr sz="1400" b="0" i="0" u="none" strike="noStrike" kern="1200" spc="0" baseline="0">
                <a:solidFill>
                  <a:prstClr val="black">
                    <a:lumMod val="65000"/>
                    <a:lumOff val="35000"/>
                  </a:prstClr>
                </a:solidFill>
                <a:latin typeface="+mn-lt"/>
                <a:ea typeface="+mn-ea"/>
                <a:cs typeface="+mn-cs"/>
              </a:defRPr>
            </a:pPr>
            <a:r>
              <a:rPr lang="es-CO" sz="1600" b="1" dirty="0">
                <a:solidFill>
                  <a:srgbClr val="000A8B"/>
                </a:solidFill>
              </a:rPr>
              <a:t>COMITÉ ENAJENACION TEMPRANA</a:t>
            </a:r>
            <a:endParaRPr lang="es-CO" sz="1600" dirty="0">
              <a:solidFill>
                <a:srgbClr val="000A8B"/>
              </a:solidFill>
            </a:endParaRPr>
          </a:p>
          <a:p>
            <a:pPr algn="ctr">
              <a:defRPr sz="1400" b="0" i="0" u="none" strike="noStrike" kern="1200" spc="0" baseline="0">
                <a:solidFill>
                  <a:prstClr val="black">
                    <a:lumMod val="65000"/>
                    <a:lumOff val="35000"/>
                  </a:prstClr>
                </a:solidFill>
                <a:latin typeface="+mn-lt"/>
                <a:ea typeface="+mn-ea"/>
                <a:cs typeface="+mn-cs"/>
              </a:defRPr>
            </a:pPr>
            <a:r>
              <a:rPr lang="es-CO" sz="1600" b="1" dirty="0">
                <a:solidFill>
                  <a:srgbClr val="000A8B"/>
                </a:solidFill>
              </a:rPr>
              <a:t>FMI APROBADOS 2018 - 2019 </a:t>
            </a:r>
            <a:endParaRPr lang="es-CO" sz="1600" dirty="0"/>
          </a:p>
        </p:txBody>
      </p:sp>
      <p:pic>
        <p:nvPicPr>
          <p:cNvPr id="10" name="Imagen 9">
            <a:extLst>
              <a:ext uri="{FF2B5EF4-FFF2-40B4-BE49-F238E27FC236}">
                <a16:creationId xmlns:a16="http://schemas.microsoft.com/office/drawing/2014/main" id="{AE6069E3-B521-435C-9677-3E22D139C7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4" name="Imagen 13">
            <a:extLst>
              <a:ext uri="{FF2B5EF4-FFF2-40B4-BE49-F238E27FC236}">
                <a16:creationId xmlns:a16="http://schemas.microsoft.com/office/drawing/2014/main" id="{FB557AD7-D75B-4984-8ACF-8559F20FE0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pic>
        <p:nvPicPr>
          <p:cNvPr id="2" name="Imagen 1">
            <a:extLst>
              <a:ext uri="{FF2B5EF4-FFF2-40B4-BE49-F238E27FC236}">
                <a16:creationId xmlns:a16="http://schemas.microsoft.com/office/drawing/2014/main" id="{9E4F4596-1065-41C8-BD7B-171C48D4F112}"/>
              </a:ext>
            </a:extLst>
          </p:cNvPr>
          <p:cNvPicPr>
            <a:picLocks noChangeAspect="1"/>
          </p:cNvPicPr>
          <p:nvPr/>
        </p:nvPicPr>
        <p:blipFill>
          <a:blip r:embed="rId4"/>
          <a:stretch>
            <a:fillRect/>
          </a:stretch>
        </p:blipFill>
        <p:spPr>
          <a:xfrm>
            <a:off x="327790" y="1547793"/>
            <a:ext cx="11522439" cy="3962743"/>
          </a:xfrm>
          <a:prstGeom prst="rect">
            <a:avLst/>
          </a:prstGeom>
        </p:spPr>
      </p:pic>
    </p:spTree>
    <p:extLst>
      <p:ext uri="{BB962C8B-B14F-4D97-AF65-F5344CB8AC3E}">
        <p14:creationId xmlns:p14="http://schemas.microsoft.com/office/powerpoint/2010/main" val="25628966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17010" y="2753305"/>
            <a:ext cx="9143999" cy="707886"/>
          </a:xfrm>
          <a:prstGeom prst="rect">
            <a:avLst/>
          </a:prstGeom>
          <a:solidFill>
            <a:schemeClr val="bg1"/>
          </a:solidFill>
          <a:ln>
            <a:solidFill>
              <a:schemeClr val="bg1"/>
            </a:solidFill>
          </a:ln>
        </p:spPr>
        <p:txBody>
          <a:bodyPr wrap="square" rtlCol="0">
            <a:spAutoFit/>
          </a:bodyPr>
          <a:lstStyle/>
          <a:p>
            <a:pPr algn="ctr"/>
            <a:r>
              <a:rPr lang="es-ES" sz="4000" b="1" dirty="0">
                <a:solidFill>
                  <a:srgbClr val="000A8B"/>
                </a:solidFill>
                <a:cs typeface="Lato Bold"/>
              </a:rPr>
              <a:t>2.	Gestión Enajenación Temprana</a:t>
            </a:r>
          </a:p>
        </p:txBody>
      </p:sp>
      <p:sp>
        <p:nvSpPr>
          <p:cNvPr id="13" name="Rectángulo 12">
            <a:extLst>
              <a:ext uri="{FF2B5EF4-FFF2-40B4-BE49-F238E27FC236}">
                <a16:creationId xmlns:a16="http://schemas.microsoft.com/office/drawing/2014/main" id="{9EC8F8C5-8C33-4E85-BD0D-08CCFC0E77E8}"/>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AD3DBC9-36A0-458C-BA34-289246105FAF}"/>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pic>
        <p:nvPicPr>
          <p:cNvPr id="10" name="Imagen 9">
            <a:extLst>
              <a:ext uri="{FF2B5EF4-FFF2-40B4-BE49-F238E27FC236}">
                <a16:creationId xmlns:a16="http://schemas.microsoft.com/office/drawing/2014/main" id="{1ACCD68D-959D-433D-BFD9-56FAE835E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1" name="Imagen 10">
            <a:extLst>
              <a:ext uri="{FF2B5EF4-FFF2-40B4-BE49-F238E27FC236}">
                <a16:creationId xmlns:a16="http://schemas.microsoft.com/office/drawing/2014/main" id="{E3D13B13-34EF-4CCB-9DF6-C75CFF949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spTree>
    <p:extLst>
      <p:ext uri="{BB962C8B-B14F-4D97-AF65-F5344CB8AC3E}">
        <p14:creationId xmlns:p14="http://schemas.microsoft.com/office/powerpoint/2010/main" val="17910620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9EC8F8C5-8C33-4E85-BD0D-08CCFC0E77E8}"/>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AD3DBC9-36A0-458C-BA34-289246105FAF}"/>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pic>
        <p:nvPicPr>
          <p:cNvPr id="10" name="Imagen 9">
            <a:extLst>
              <a:ext uri="{FF2B5EF4-FFF2-40B4-BE49-F238E27FC236}">
                <a16:creationId xmlns:a16="http://schemas.microsoft.com/office/drawing/2014/main" id="{1ACCD68D-959D-433D-BFD9-56FAE835E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1" name="Imagen 10">
            <a:extLst>
              <a:ext uri="{FF2B5EF4-FFF2-40B4-BE49-F238E27FC236}">
                <a16:creationId xmlns:a16="http://schemas.microsoft.com/office/drawing/2014/main" id="{E3D13B13-34EF-4CCB-9DF6-C75CFF949B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sp>
        <p:nvSpPr>
          <p:cNvPr id="8" name="CuadroTexto 3">
            <a:extLst>
              <a:ext uri="{FF2B5EF4-FFF2-40B4-BE49-F238E27FC236}">
                <a16:creationId xmlns:a16="http://schemas.microsoft.com/office/drawing/2014/main" id="{F9B52EBB-CD20-4805-A040-CB256A0F4385}"/>
              </a:ext>
            </a:extLst>
          </p:cNvPr>
          <p:cNvSpPr txBox="1">
            <a:spLocks noChangeArrowheads="1"/>
          </p:cNvSpPr>
          <p:nvPr/>
        </p:nvSpPr>
        <p:spPr bwMode="auto">
          <a:xfrm>
            <a:off x="2423592" y="220099"/>
            <a:ext cx="51263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800" b="1" dirty="0">
                <a:solidFill>
                  <a:srgbClr val="002060"/>
                </a:solidFill>
              </a:rPr>
              <a:t>Avalúos Inmuebles E. Temprana</a:t>
            </a:r>
          </a:p>
          <a:p>
            <a:pPr algn="ctr"/>
            <a:r>
              <a:rPr lang="es-ES" altLang="es-CO" sz="2000" b="1" dirty="0">
                <a:solidFill>
                  <a:srgbClr val="002060"/>
                </a:solidFill>
              </a:rPr>
              <a:t>C</a:t>
            </a:r>
            <a:r>
              <a:rPr lang="es-CO" altLang="es-CO" sz="2000" b="1" dirty="0">
                <a:solidFill>
                  <a:srgbClr val="002060"/>
                </a:solidFill>
              </a:rPr>
              <a:t>orte 13 de Abril de 2019 – 12 Meses</a:t>
            </a:r>
            <a:endParaRPr lang="es-CO" altLang="es-CO" sz="2800" b="1" dirty="0">
              <a:solidFill>
                <a:srgbClr val="002060"/>
              </a:solidFill>
            </a:endParaRPr>
          </a:p>
        </p:txBody>
      </p:sp>
      <p:graphicFrame>
        <p:nvGraphicFramePr>
          <p:cNvPr id="9" name="Gráfico 8">
            <a:extLst>
              <a:ext uri="{FF2B5EF4-FFF2-40B4-BE49-F238E27FC236}">
                <a16:creationId xmlns:a16="http://schemas.microsoft.com/office/drawing/2014/main" id="{A814A17C-2C51-4DA7-81C4-E4A093FB3621}"/>
              </a:ext>
            </a:extLst>
          </p:cNvPr>
          <p:cNvGraphicFramePr>
            <a:graphicFrameLocks/>
          </p:cNvGraphicFramePr>
          <p:nvPr>
            <p:extLst/>
          </p:nvPr>
        </p:nvGraphicFramePr>
        <p:xfrm>
          <a:off x="-10645" y="1844824"/>
          <a:ext cx="6086475" cy="3886094"/>
        </p:xfrm>
        <a:graphic>
          <a:graphicData uri="http://schemas.openxmlformats.org/drawingml/2006/chart">
            <c:chart xmlns:c="http://schemas.openxmlformats.org/drawingml/2006/chart" xmlns:r="http://schemas.openxmlformats.org/officeDocument/2006/relationships" r:id="rId5"/>
          </a:graphicData>
        </a:graphic>
      </p:graphicFrame>
      <p:pic>
        <p:nvPicPr>
          <p:cNvPr id="15" name="Imagen 14">
            <a:extLst>
              <a:ext uri="{FF2B5EF4-FFF2-40B4-BE49-F238E27FC236}">
                <a16:creationId xmlns:a16="http://schemas.microsoft.com/office/drawing/2014/main" id="{74E43D42-AF51-4951-852D-118D5CE1F0F0}"/>
              </a:ext>
            </a:extLst>
          </p:cNvPr>
          <p:cNvPicPr>
            <a:picLocks noChangeAspect="1"/>
          </p:cNvPicPr>
          <p:nvPr/>
        </p:nvPicPr>
        <p:blipFill rotWithShape="1">
          <a:blip r:embed="rId6"/>
          <a:srcRect l="39792" t="41547" r="41184" b="23487"/>
          <a:stretch/>
        </p:blipFill>
        <p:spPr>
          <a:xfrm>
            <a:off x="6491703" y="1972260"/>
            <a:ext cx="622933" cy="643743"/>
          </a:xfrm>
          <a:prstGeom prst="rect">
            <a:avLst/>
          </a:prstGeom>
        </p:spPr>
      </p:pic>
      <p:sp>
        <p:nvSpPr>
          <p:cNvPr id="16" name="Rectángulo 15">
            <a:extLst>
              <a:ext uri="{FF2B5EF4-FFF2-40B4-BE49-F238E27FC236}">
                <a16:creationId xmlns:a16="http://schemas.microsoft.com/office/drawing/2014/main" id="{62F44F66-52D4-44EB-888C-83F6897BD638}"/>
              </a:ext>
            </a:extLst>
          </p:cNvPr>
          <p:cNvSpPr/>
          <p:nvPr/>
        </p:nvSpPr>
        <p:spPr>
          <a:xfrm>
            <a:off x="6504951" y="2604013"/>
            <a:ext cx="1727995" cy="284282"/>
          </a:xfrm>
          <a:prstGeom prst="rect">
            <a:avLst/>
          </a:prstGeom>
        </p:spPr>
        <p:txBody>
          <a:bodyPr wrap="square">
            <a:spAutoFit/>
          </a:bodyPr>
          <a:lstStyle/>
          <a:p>
            <a:pPr algn="ctr"/>
            <a:r>
              <a:rPr lang="es-ES" sz="1200" b="1"/>
              <a:t>Disponibles para Venta</a:t>
            </a:r>
            <a:endParaRPr lang="es-CO" sz="1200" b="1"/>
          </a:p>
        </p:txBody>
      </p:sp>
      <p:sp>
        <p:nvSpPr>
          <p:cNvPr id="17" name="Rectángulo 16">
            <a:extLst>
              <a:ext uri="{FF2B5EF4-FFF2-40B4-BE49-F238E27FC236}">
                <a16:creationId xmlns:a16="http://schemas.microsoft.com/office/drawing/2014/main" id="{E67D5598-46D9-49D6-B2B2-99547734E52F}"/>
              </a:ext>
            </a:extLst>
          </p:cNvPr>
          <p:cNvSpPr/>
          <p:nvPr/>
        </p:nvSpPr>
        <p:spPr>
          <a:xfrm>
            <a:off x="7145263" y="1975147"/>
            <a:ext cx="1101954" cy="646331"/>
          </a:xfrm>
          <a:prstGeom prst="rect">
            <a:avLst/>
          </a:prstGeom>
        </p:spPr>
        <p:txBody>
          <a:bodyPr wrap="square">
            <a:spAutoFit/>
          </a:bodyPr>
          <a:lstStyle/>
          <a:p>
            <a:pPr algn="ctr"/>
            <a:r>
              <a:rPr lang="es-CO" b="1" dirty="0">
                <a:solidFill>
                  <a:srgbClr val="FFC000"/>
                </a:solidFill>
              </a:rPr>
              <a:t># 1032</a:t>
            </a:r>
          </a:p>
          <a:p>
            <a:pPr algn="ctr"/>
            <a:r>
              <a:rPr lang="es-CO" b="1" dirty="0">
                <a:solidFill>
                  <a:srgbClr val="00B050"/>
                </a:solidFill>
              </a:rPr>
              <a:t>$241.725</a:t>
            </a:r>
          </a:p>
        </p:txBody>
      </p:sp>
      <p:sp>
        <p:nvSpPr>
          <p:cNvPr id="18" name="Rectángulo 17">
            <a:extLst>
              <a:ext uri="{FF2B5EF4-FFF2-40B4-BE49-F238E27FC236}">
                <a16:creationId xmlns:a16="http://schemas.microsoft.com/office/drawing/2014/main" id="{DBD142B8-C647-45CE-A004-2490698E8C8F}"/>
              </a:ext>
            </a:extLst>
          </p:cNvPr>
          <p:cNvSpPr/>
          <p:nvPr/>
        </p:nvSpPr>
        <p:spPr>
          <a:xfrm>
            <a:off x="8653898" y="2614050"/>
            <a:ext cx="1457162" cy="276999"/>
          </a:xfrm>
          <a:prstGeom prst="rect">
            <a:avLst/>
          </a:prstGeom>
        </p:spPr>
        <p:txBody>
          <a:bodyPr wrap="square">
            <a:spAutoFit/>
          </a:bodyPr>
          <a:lstStyle/>
          <a:p>
            <a:pPr algn="ctr"/>
            <a:r>
              <a:rPr lang="es-ES" sz="1200" b="1"/>
              <a:t>Prometidos</a:t>
            </a:r>
            <a:endParaRPr lang="es-CO" sz="1200" b="1"/>
          </a:p>
        </p:txBody>
      </p:sp>
      <p:sp>
        <p:nvSpPr>
          <p:cNvPr id="19" name="Rectángulo 18">
            <a:extLst>
              <a:ext uri="{FF2B5EF4-FFF2-40B4-BE49-F238E27FC236}">
                <a16:creationId xmlns:a16="http://schemas.microsoft.com/office/drawing/2014/main" id="{CE1DA3CA-E14E-4EA5-98EC-A192E94E93C9}"/>
              </a:ext>
            </a:extLst>
          </p:cNvPr>
          <p:cNvSpPr/>
          <p:nvPr/>
        </p:nvSpPr>
        <p:spPr>
          <a:xfrm>
            <a:off x="9266766" y="1971535"/>
            <a:ext cx="946263" cy="646331"/>
          </a:xfrm>
          <a:prstGeom prst="rect">
            <a:avLst/>
          </a:prstGeom>
        </p:spPr>
        <p:txBody>
          <a:bodyPr wrap="square">
            <a:spAutoFit/>
          </a:bodyPr>
          <a:lstStyle/>
          <a:p>
            <a:pPr algn="ctr"/>
            <a:r>
              <a:rPr lang="es-CO" b="1" dirty="0">
                <a:solidFill>
                  <a:srgbClr val="FFC000"/>
                </a:solidFill>
              </a:rPr>
              <a:t># 97</a:t>
            </a:r>
          </a:p>
          <a:p>
            <a:pPr algn="ctr"/>
            <a:r>
              <a:rPr lang="es-CO" b="1" dirty="0">
                <a:solidFill>
                  <a:srgbClr val="00B050"/>
                </a:solidFill>
              </a:rPr>
              <a:t>$5.644</a:t>
            </a:r>
          </a:p>
        </p:txBody>
      </p:sp>
      <p:pic>
        <p:nvPicPr>
          <p:cNvPr id="20" name="Imagen 19">
            <a:extLst>
              <a:ext uri="{FF2B5EF4-FFF2-40B4-BE49-F238E27FC236}">
                <a16:creationId xmlns:a16="http://schemas.microsoft.com/office/drawing/2014/main" id="{DCB6B80C-4B4D-4734-99CC-1A69A701D74A}"/>
              </a:ext>
            </a:extLst>
          </p:cNvPr>
          <p:cNvPicPr>
            <a:picLocks noChangeAspect="1"/>
          </p:cNvPicPr>
          <p:nvPr/>
        </p:nvPicPr>
        <p:blipFill rotWithShape="1">
          <a:blip r:embed="rId7"/>
          <a:srcRect l="39262" t="41750" r="40805" b="23506"/>
          <a:stretch/>
        </p:blipFill>
        <p:spPr>
          <a:xfrm>
            <a:off x="8653898" y="1964971"/>
            <a:ext cx="659530" cy="646331"/>
          </a:xfrm>
          <a:prstGeom prst="rect">
            <a:avLst/>
          </a:prstGeom>
        </p:spPr>
      </p:pic>
      <p:pic>
        <p:nvPicPr>
          <p:cNvPr id="21" name="Imagen 20">
            <a:extLst>
              <a:ext uri="{FF2B5EF4-FFF2-40B4-BE49-F238E27FC236}">
                <a16:creationId xmlns:a16="http://schemas.microsoft.com/office/drawing/2014/main" id="{9BA54FAD-DE28-41A5-8F2E-0614EA434BA1}"/>
              </a:ext>
            </a:extLst>
          </p:cNvPr>
          <p:cNvPicPr>
            <a:picLocks noChangeAspect="1"/>
          </p:cNvPicPr>
          <p:nvPr/>
        </p:nvPicPr>
        <p:blipFill rotWithShape="1">
          <a:blip r:embed="rId8"/>
          <a:srcRect l="40325" t="42101" r="41567" b="25252"/>
          <a:stretch/>
        </p:blipFill>
        <p:spPr>
          <a:xfrm>
            <a:off x="10588261" y="1980306"/>
            <a:ext cx="618486" cy="667810"/>
          </a:xfrm>
          <a:prstGeom prst="rect">
            <a:avLst/>
          </a:prstGeom>
        </p:spPr>
      </p:pic>
      <p:sp>
        <p:nvSpPr>
          <p:cNvPr id="22" name="Rectángulo 21">
            <a:extLst>
              <a:ext uri="{FF2B5EF4-FFF2-40B4-BE49-F238E27FC236}">
                <a16:creationId xmlns:a16="http://schemas.microsoft.com/office/drawing/2014/main" id="{5832D14A-D7F1-4F95-8F93-9EC0C7C78AB7}"/>
              </a:ext>
            </a:extLst>
          </p:cNvPr>
          <p:cNvSpPr/>
          <p:nvPr/>
        </p:nvSpPr>
        <p:spPr>
          <a:xfrm>
            <a:off x="11206747" y="1967602"/>
            <a:ext cx="946263" cy="646331"/>
          </a:xfrm>
          <a:prstGeom prst="rect">
            <a:avLst/>
          </a:prstGeom>
        </p:spPr>
        <p:txBody>
          <a:bodyPr wrap="square">
            <a:spAutoFit/>
          </a:bodyPr>
          <a:lstStyle/>
          <a:p>
            <a:pPr algn="ctr"/>
            <a:r>
              <a:rPr lang="es-CO" b="1" dirty="0">
                <a:solidFill>
                  <a:srgbClr val="FFC000"/>
                </a:solidFill>
              </a:rPr>
              <a:t># 235</a:t>
            </a:r>
          </a:p>
          <a:p>
            <a:pPr algn="ctr"/>
            <a:r>
              <a:rPr lang="es-CO" b="1" dirty="0">
                <a:solidFill>
                  <a:srgbClr val="00B050"/>
                </a:solidFill>
              </a:rPr>
              <a:t>$1.534</a:t>
            </a:r>
          </a:p>
        </p:txBody>
      </p:sp>
      <p:sp>
        <p:nvSpPr>
          <p:cNvPr id="23" name="Rectángulo 22">
            <a:extLst>
              <a:ext uri="{FF2B5EF4-FFF2-40B4-BE49-F238E27FC236}">
                <a16:creationId xmlns:a16="http://schemas.microsoft.com/office/drawing/2014/main" id="{2F14830A-FB88-476B-A016-25AF75BF50C6}"/>
              </a:ext>
            </a:extLst>
          </p:cNvPr>
          <p:cNvSpPr/>
          <p:nvPr/>
        </p:nvSpPr>
        <p:spPr>
          <a:xfrm>
            <a:off x="10588261" y="2611302"/>
            <a:ext cx="1457162" cy="276999"/>
          </a:xfrm>
          <a:prstGeom prst="rect">
            <a:avLst/>
          </a:prstGeom>
        </p:spPr>
        <p:txBody>
          <a:bodyPr wrap="square">
            <a:spAutoFit/>
          </a:bodyPr>
          <a:lstStyle/>
          <a:p>
            <a:pPr algn="ctr"/>
            <a:r>
              <a:rPr lang="es-ES" sz="1200" b="1"/>
              <a:t>En Cargue</a:t>
            </a:r>
            <a:endParaRPr lang="es-CO" sz="1200" b="1"/>
          </a:p>
        </p:txBody>
      </p:sp>
      <p:sp>
        <p:nvSpPr>
          <p:cNvPr id="24" name="CuadroTexto 23">
            <a:extLst>
              <a:ext uri="{FF2B5EF4-FFF2-40B4-BE49-F238E27FC236}">
                <a16:creationId xmlns:a16="http://schemas.microsoft.com/office/drawing/2014/main" id="{5F345911-699B-4BFE-969A-222D66936375}"/>
              </a:ext>
            </a:extLst>
          </p:cNvPr>
          <p:cNvSpPr txBox="1"/>
          <p:nvPr/>
        </p:nvSpPr>
        <p:spPr>
          <a:xfrm>
            <a:off x="6845639" y="1321449"/>
            <a:ext cx="4788193" cy="307777"/>
          </a:xfrm>
          <a:prstGeom prst="rect">
            <a:avLst/>
          </a:prstGeom>
          <a:noFill/>
        </p:spPr>
        <p:txBody>
          <a:bodyPr wrap="square" rtlCol="0">
            <a:spAutoFit/>
          </a:bodyPr>
          <a:lstStyle/>
          <a:p>
            <a:pPr algn="ctr"/>
            <a:r>
              <a:rPr lang="es-ES" sz="1400" b="1" i="1">
                <a:solidFill>
                  <a:srgbClr val="002060"/>
                </a:solidFill>
              </a:rPr>
              <a:t>Gestión Frente a Avalúos Aprobados</a:t>
            </a:r>
            <a:endParaRPr lang="es-CO" sz="1400" b="1" i="1">
              <a:solidFill>
                <a:srgbClr val="002060"/>
              </a:solidFill>
            </a:endParaRPr>
          </a:p>
        </p:txBody>
      </p:sp>
      <p:sp>
        <p:nvSpPr>
          <p:cNvPr id="25" name="CuadroTexto 24">
            <a:extLst>
              <a:ext uri="{FF2B5EF4-FFF2-40B4-BE49-F238E27FC236}">
                <a16:creationId xmlns:a16="http://schemas.microsoft.com/office/drawing/2014/main" id="{2CA0171C-2870-4CFB-BD01-08B38CC2FD3B}"/>
              </a:ext>
            </a:extLst>
          </p:cNvPr>
          <p:cNvSpPr txBox="1"/>
          <p:nvPr/>
        </p:nvSpPr>
        <p:spPr>
          <a:xfrm>
            <a:off x="6504951" y="3429000"/>
            <a:ext cx="5469571" cy="307777"/>
          </a:xfrm>
          <a:prstGeom prst="rect">
            <a:avLst/>
          </a:prstGeom>
          <a:noFill/>
        </p:spPr>
        <p:txBody>
          <a:bodyPr wrap="square" rtlCol="0">
            <a:spAutoFit/>
          </a:bodyPr>
          <a:lstStyle/>
          <a:p>
            <a:pPr algn="ctr"/>
            <a:r>
              <a:rPr lang="es-ES" sz="1400" b="1" i="1" dirty="0">
                <a:solidFill>
                  <a:srgbClr val="002060"/>
                </a:solidFill>
              </a:rPr>
              <a:t>Estado de 3.902 FMI en Proceso por  $ 626,850 en valores catastrales</a:t>
            </a:r>
            <a:endParaRPr lang="es-CO" sz="1400" b="1" i="1" dirty="0">
              <a:solidFill>
                <a:srgbClr val="002060"/>
              </a:solidFill>
            </a:endParaRPr>
          </a:p>
        </p:txBody>
      </p:sp>
      <p:sp>
        <p:nvSpPr>
          <p:cNvPr id="37" name="Rectángulo 36">
            <a:extLst>
              <a:ext uri="{FF2B5EF4-FFF2-40B4-BE49-F238E27FC236}">
                <a16:creationId xmlns:a16="http://schemas.microsoft.com/office/drawing/2014/main" id="{5F043939-664E-4686-943F-6A980B72822F}"/>
              </a:ext>
            </a:extLst>
          </p:cNvPr>
          <p:cNvSpPr/>
          <p:nvPr/>
        </p:nvSpPr>
        <p:spPr>
          <a:xfrm>
            <a:off x="-22447" y="6248345"/>
            <a:ext cx="1975221" cy="276999"/>
          </a:xfrm>
          <a:prstGeom prst="rect">
            <a:avLst/>
          </a:prstGeom>
        </p:spPr>
        <p:txBody>
          <a:bodyPr wrap="none">
            <a:spAutoFit/>
          </a:bodyPr>
          <a:lstStyle/>
          <a:p>
            <a:pPr algn="ctr">
              <a:defRPr/>
            </a:pPr>
            <a:r>
              <a:rPr lang="es-ES" sz="1200" b="1">
                <a:solidFill>
                  <a:srgbClr val="000A8B"/>
                </a:solidFill>
              </a:rPr>
              <a:t>(</a:t>
            </a:r>
            <a:r>
              <a:rPr lang="es-ES" sz="1200" b="1" i="1">
                <a:solidFill>
                  <a:srgbClr val="000A8B"/>
                </a:solidFill>
              </a:rPr>
              <a:t>Cifras en miles de millones</a:t>
            </a:r>
            <a:r>
              <a:rPr lang="es-ES" sz="1200" b="1">
                <a:solidFill>
                  <a:srgbClr val="000A8B"/>
                </a:solidFill>
              </a:rPr>
              <a:t>)</a:t>
            </a:r>
          </a:p>
        </p:txBody>
      </p:sp>
      <p:graphicFrame>
        <p:nvGraphicFramePr>
          <p:cNvPr id="27" name="Gráfico 26">
            <a:extLst>
              <a:ext uri="{FF2B5EF4-FFF2-40B4-BE49-F238E27FC236}">
                <a16:creationId xmlns:a16="http://schemas.microsoft.com/office/drawing/2014/main" id="{8BC742C1-A930-4C8C-9705-DEB5943F8F73}"/>
              </a:ext>
            </a:extLst>
          </p:cNvPr>
          <p:cNvGraphicFramePr>
            <a:graphicFrameLocks/>
          </p:cNvGraphicFramePr>
          <p:nvPr>
            <p:extLst/>
          </p:nvPr>
        </p:nvGraphicFramePr>
        <p:xfrm>
          <a:off x="6338656" y="3818010"/>
          <a:ext cx="5635866" cy="2482305"/>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12864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Imagen 60">
            <a:extLst>
              <a:ext uri="{FF2B5EF4-FFF2-40B4-BE49-F238E27FC236}">
                <a16:creationId xmlns:a16="http://schemas.microsoft.com/office/drawing/2014/main" id="{E1AC6064-38AC-421E-8B10-63C8595CE39F}"/>
              </a:ext>
            </a:extLst>
          </p:cNvPr>
          <p:cNvPicPr>
            <a:picLocks noChangeAspect="1"/>
          </p:cNvPicPr>
          <p:nvPr/>
        </p:nvPicPr>
        <p:blipFill rotWithShape="1">
          <a:blip r:embed="rId3"/>
          <a:srcRect l="40086" t="46220" r="40500" b="29057"/>
          <a:stretch/>
        </p:blipFill>
        <p:spPr>
          <a:xfrm>
            <a:off x="352806" y="3186642"/>
            <a:ext cx="747209" cy="484311"/>
          </a:xfrm>
          <a:prstGeom prst="rect">
            <a:avLst/>
          </a:prstGeom>
        </p:spPr>
      </p:pic>
      <p:sp>
        <p:nvSpPr>
          <p:cNvPr id="62" name="Rectángulo 61">
            <a:extLst>
              <a:ext uri="{FF2B5EF4-FFF2-40B4-BE49-F238E27FC236}">
                <a16:creationId xmlns:a16="http://schemas.microsoft.com/office/drawing/2014/main" id="{A098D6A4-D738-4B98-945E-BF2D02F1DC4B}"/>
              </a:ext>
            </a:extLst>
          </p:cNvPr>
          <p:cNvSpPr/>
          <p:nvPr/>
        </p:nvSpPr>
        <p:spPr>
          <a:xfrm>
            <a:off x="1131220" y="3158914"/>
            <a:ext cx="1146952" cy="646331"/>
          </a:xfrm>
          <a:prstGeom prst="rect">
            <a:avLst/>
          </a:prstGeom>
        </p:spPr>
        <p:txBody>
          <a:bodyPr wrap="square">
            <a:spAutoFit/>
          </a:bodyPr>
          <a:lstStyle/>
          <a:p>
            <a:pPr algn="ctr"/>
            <a:r>
              <a:rPr lang="es-CO" b="1">
                <a:solidFill>
                  <a:srgbClr val="FFC000"/>
                </a:solidFill>
              </a:rPr>
              <a:t>#  6,174</a:t>
            </a:r>
          </a:p>
          <a:p>
            <a:pPr algn="ctr"/>
            <a:r>
              <a:rPr lang="es-CO" b="1">
                <a:solidFill>
                  <a:srgbClr val="00B050"/>
                </a:solidFill>
              </a:rPr>
              <a:t>$7,459</a:t>
            </a:r>
          </a:p>
        </p:txBody>
      </p:sp>
      <p:sp>
        <p:nvSpPr>
          <p:cNvPr id="68" name="Rectángulo 67">
            <a:extLst>
              <a:ext uri="{FF2B5EF4-FFF2-40B4-BE49-F238E27FC236}">
                <a16:creationId xmlns:a16="http://schemas.microsoft.com/office/drawing/2014/main" id="{F5DDB058-E1F2-4B39-80A9-CA8ACCCF1710}"/>
              </a:ext>
            </a:extLst>
          </p:cNvPr>
          <p:cNvSpPr/>
          <p:nvPr/>
        </p:nvSpPr>
        <p:spPr>
          <a:xfrm>
            <a:off x="1227776" y="4078813"/>
            <a:ext cx="957609" cy="646331"/>
          </a:xfrm>
          <a:prstGeom prst="rect">
            <a:avLst/>
          </a:prstGeom>
        </p:spPr>
        <p:txBody>
          <a:bodyPr wrap="square">
            <a:spAutoFit/>
          </a:bodyPr>
          <a:lstStyle/>
          <a:p>
            <a:pPr algn="ctr"/>
            <a:r>
              <a:rPr lang="es-CO" b="1">
                <a:solidFill>
                  <a:srgbClr val="FFC000"/>
                </a:solidFill>
              </a:rPr>
              <a:t># 10</a:t>
            </a:r>
          </a:p>
          <a:p>
            <a:pPr algn="ctr"/>
            <a:r>
              <a:rPr lang="es-CO" b="1">
                <a:solidFill>
                  <a:srgbClr val="00B050"/>
                </a:solidFill>
              </a:rPr>
              <a:t>$5,206</a:t>
            </a:r>
          </a:p>
        </p:txBody>
      </p:sp>
      <p:sp>
        <p:nvSpPr>
          <p:cNvPr id="69" name="Rectángulo 68">
            <a:extLst>
              <a:ext uri="{FF2B5EF4-FFF2-40B4-BE49-F238E27FC236}">
                <a16:creationId xmlns:a16="http://schemas.microsoft.com/office/drawing/2014/main" id="{BC9B60ED-21E7-4738-A6C4-84628A0C0DEF}"/>
              </a:ext>
            </a:extLst>
          </p:cNvPr>
          <p:cNvSpPr/>
          <p:nvPr/>
        </p:nvSpPr>
        <p:spPr>
          <a:xfrm>
            <a:off x="433344" y="3720138"/>
            <a:ext cx="1662655" cy="276999"/>
          </a:xfrm>
          <a:prstGeom prst="rect">
            <a:avLst/>
          </a:prstGeom>
        </p:spPr>
        <p:txBody>
          <a:bodyPr wrap="square">
            <a:spAutoFit/>
          </a:bodyPr>
          <a:lstStyle/>
          <a:p>
            <a:pPr algn="ctr"/>
            <a:r>
              <a:rPr lang="es-CO" sz="1200" b="1"/>
              <a:t>Semovientes</a:t>
            </a:r>
          </a:p>
        </p:txBody>
      </p:sp>
      <p:sp>
        <p:nvSpPr>
          <p:cNvPr id="70" name="Rectángulo 69">
            <a:extLst>
              <a:ext uri="{FF2B5EF4-FFF2-40B4-BE49-F238E27FC236}">
                <a16:creationId xmlns:a16="http://schemas.microsoft.com/office/drawing/2014/main" id="{D2D06E42-582C-4525-8AF1-4481B32F8128}"/>
              </a:ext>
            </a:extLst>
          </p:cNvPr>
          <p:cNvSpPr/>
          <p:nvPr/>
        </p:nvSpPr>
        <p:spPr>
          <a:xfrm>
            <a:off x="433343" y="4723517"/>
            <a:ext cx="1752041" cy="276999"/>
          </a:xfrm>
          <a:prstGeom prst="rect">
            <a:avLst/>
          </a:prstGeom>
        </p:spPr>
        <p:txBody>
          <a:bodyPr wrap="square">
            <a:spAutoFit/>
          </a:bodyPr>
          <a:lstStyle/>
          <a:p>
            <a:pPr algn="ctr"/>
            <a:r>
              <a:rPr lang="es-CO" sz="1200" b="1"/>
              <a:t>Servidumbres</a:t>
            </a:r>
          </a:p>
        </p:txBody>
      </p:sp>
      <p:pic>
        <p:nvPicPr>
          <p:cNvPr id="71" name="Imagen 70">
            <a:extLst>
              <a:ext uri="{FF2B5EF4-FFF2-40B4-BE49-F238E27FC236}">
                <a16:creationId xmlns:a16="http://schemas.microsoft.com/office/drawing/2014/main" id="{A45A7AE5-8A57-453F-B151-FD3AD44D9AF8}"/>
              </a:ext>
            </a:extLst>
          </p:cNvPr>
          <p:cNvPicPr>
            <a:picLocks noChangeAspect="1"/>
          </p:cNvPicPr>
          <p:nvPr/>
        </p:nvPicPr>
        <p:blipFill rotWithShape="1">
          <a:blip r:embed="rId4"/>
          <a:srcRect l="39553" t="45105" r="41000" b="27626"/>
          <a:stretch/>
        </p:blipFill>
        <p:spPr>
          <a:xfrm>
            <a:off x="329596" y="4173927"/>
            <a:ext cx="839209" cy="376571"/>
          </a:xfrm>
          <a:prstGeom prst="rect">
            <a:avLst/>
          </a:prstGeom>
        </p:spPr>
      </p:pic>
      <p:pic>
        <p:nvPicPr>
          <p:cNvPr id="84" name="Imagen 83">
            <a:extLst>
              <a:ext uri="{FF2B5EF4-FFF2-40B4-BE49-F238E27FC236}">
                <a16:creationId xmlns:a16="http://schemas.microsoft.com/office/drawing/2014/main" id="{7A6929BE-E1C3-4F81-A905-BCCFB2B27E8C}"/>
              </a:ext>
            </a:extLst>
          </p:cNvPr>
          <p:cNvPicPr>
            <a:picLocks noChangeAspect="1"/>
          </p:cNvPicPr>
          <p:nvPr/>
        </p:nvPicPr>
        <p:blipFill rotWithShape="1">
          <a:blip r:embed="rId5"/>
          <a:srcRect l="39686" t="41240" r="40900" b="23579"/>
          <a:stretch/>
        </p:blipFill>
        <p:spPr>
          <a:xfrm>
            <a:off x="324847" y="2094644"/>
            <a:ext cx="806374" cy="424035"/>
          </a:xfrm>
          <a:prstGeom prst="rect">
            <a:avLst/>
          </a:prstGeom>
        </p:spPr>
      </p:pic>
      <p:sp>
        <p:nvSpPr>
          <p:cNvPr id="85" name="Rectángulo 84">
            <a:extLst>
              <a:ext uri="{FF2B5EF4-FFF2-40B4-BE49-F238E27FC236}">
                <a16:creationId xmlns:a16="http://schemas.microsoft.com/office/drawing/2014/main" id="{ECEF0E0A-D2D1-4451-B392-956206229A94}"/>
              </a:ext>
            </a:extLst>
          </p:cNvPr>
          <p:cNvSpPr/>
          <p:nvPr/>
        </p:nvSpPr>
        <p:spPr>
          <a:xfrm>
            <a:off x="349489" y="2708920"/>
            <a:ext cx="1811256" cy="276999"/>
          </a:xfrm>
          <a:prstGeom prst="rect">
            <a:avLst/>
          </a:prstGeom>
        </p:spPr>
        <p:txBody>
          <a:bodyPr wrap="square">
            <a:spAutoFit/>
          </a:bodyPr>
          <a:lstStyle/>
          <a:p>
            <a:pPr algn="ctr"/>
            <a:r>
              <a:rPr lang="es-CO" sz="1200" b="1"/>
              <a:t>Portafolio </a:t>
            </a:r>
          </a:p>
        </p:txBody>
      </p:sp>
      <p:sp>
        <p:nvSpPr>
          <p:cNvPr id="86" name="Rectángulo 85">
            <a:extLst>
              <a:ext uri="{FF2B5EF4-FFF2-40B4-BE49-F238E27FC236}">
                <a16:creationId xmlns:a16="http://schemas.microsoft.com/office/drawing/2014/main" id="{00B213C4-B16F-42D8-A9D4-08DC20C91F45}"/>
              </a:ext>
            </a:extLst>
          </p:cNvPr>
          <p:cNvSpPr/>
          <p:nvPr/>
        </p:nvSpPr>
        <p:spPr>
          <a:xfrm>
            <a:off x="1138170" y="2082996"/>
            <a:ext cx="1146952" cy="646331"/>
          </a:xfrm>
          <a:prstGeom prst="rect">
            <a:avLst/>
          </a:prstGeom>
        </p:spPr>
        <p:txBody>
          <a:bodyPr wrap="square">
            <a:spAutoFit/>
          </a:bodyPr>
          <a:lstStyle/>
          <a:p>
            <a:pPr algn="ctr"/>
            <a:r>
              <a:rPr lang="es-CO" b="1">
                <a:solidFill>
                  <a:srgbClr val="FFC000"/>
                </a:solidFill>
              </a:rPr>
              <a:t># 2</a:t>
            </a:r>
          </a:p>
          <a:p>
            <a:pPr algn="ctr"/>
            <a:r>
              <a:rPr lang="es-CO" b="1">
                <a:solidFill>
                  <a:srgbClr val="00B050"/>
                </a:solidFill>
              </a:rPr>
              <a:t>$215,323</a:t>
            </a:r>
          </a:p>
        </p:txBody>
      </p:sp>
      <p:pic>
        <p:nvPicPr>
          <p:cNvPr id="87" name="Imagen 86">
            <a:extLst>
              <a:ext uri="{FF2B5EF4-FFF2-40B4-BE49-F238E27FC236}">
                <a16:creationId xmlns:a16="http://schemas.microsoft.com/office/drawing/2014/main" id="{4B5ED8DD-F242-47E9-BFB0-79EAD3BDAB23}"/>
              </a:ext>
            </a:extLst>
          </p:cNvPr>
          <p:cNvPicPr>
            <a:picLocks noChangeAspect="1"/>
          </p:cNvPicPr>
          <p:nvPr/>
        </p:nvPicPr>
        <p:blipFill rotWithShape="1">
          <a:blip r:embed="rId6"/>
          <a:srcRect l="39684" t="41450" r="41200" b="24433"/>
          <a:stretch/>
        </p:blipFill>
        <p:spPr>
          <a:xfrm>
            <a:off x="306820" y="4968831"/>
            <a:ext cx="828184" cy="472984"/>
          </a:xfrm>
          <a:prstGeom prst="rect">
            <a:avLst/>
          </a:prstGeom>
        </p:spPr>
      </p:pic>
      <p:sp>
        <p:nvSpPr>
          <p:cNvPr id="91" name="Rectángulo 90">
            <a:extLst>
              <a:ext uri="{FF2B5EF4-FFF2-40B4-BE49-F238E27FC236}">
                <a16:creationId xmlns:a16="http://schemas.microsoft.com/office/drawing/2014/main" id="{4E749FD1-28C0-4840-AB55-1F90B14C6F37}"/>
              </a:ext>
            </a:extLst>
          </p:cNvPr>
          <p:cNvSpPr/>
          <p:nvPr/>
        </p:nvSpPr>
        <p:spPr>
          <a:xfrm>
            <a:off x="1172161" y="4981647"/>
            <a:ext cx="993896" cy="615553"/>
          </a:xfrm>
          <a:prstGeom prst="rect">
            <a:avLst/>
          </a:prstGeom>
        </p:spPr>
        <p:txBody>
          <a:bodyPr wrap="square">
            <a:spAutoFit/>
          </a:bodyPr>
          <a:lstStyle/>
          <a:p>
            <a:pPr algn="ctr"/>
            <a:r>
              <a:rPr lang="es-CO" sz="1600" b="1">
                <a:solidFill>
                  <a:srgbClr val="FFC000"/>
                </a:solidFill>
              </a:rPr>
              <a:t>USD-EUR</a:t>
            </a:r>
          </a:p>
          <a:p>
            <a:pPr algn="ctr"/>
            <a:r>
              <a:rPr lang="es-CO" b="1">
                <a:solidFill>
                  <a:srgbClr val="00B050"/>
                </a:solidFill>
              </a:rPr>
              <a:t>$57,219</a:t>
            </a:r>
          </a:p>
        </p:txBody>
      </p:sp>
      <p:sp>
        <p:nvSpPr>
          <p:cNvPr id="97" name="Rectángulo 96">
            <a:extLst>
              <a:ext uri="{FF2B5EF4-FFF2-40B4-BE49-F238E27FC236}">
                <a16:creationId xmlns:a16="http://schemas.microsoft.com/office/drawing/2014/main" id="{7C12E0BB-17FA-492E-93CA-CB60A9A84621}"/>
              </a:ext>
            </a:extLst>
          </p:cNvPr>
          <p:cNvSpPr/>
          <p:nvPr/>
        </p:nvSpPr>
        <p:spPr>
          <a:xfrm>
            <a:off x="12856" y="1235366"/>
            <a:ext cx="2554434" cy="707886"/>
          </a:xfrm>
          <a:prstGeom prst="rect">
            <a:avLst/>
          </a:prstGeom>
        </p:spPr>
        <p:txBody>
          <a:bodyPr wrap="square">
            <a:spAutoFit/>
          </a:bodyPr>
          <a:lstStyle/>
          <a:p>
            <a:pPr algn="ctr"/>
            <a:r>
              <a:rPr lang="es-CO" sz="2000" b="1"/>
              <a:t>RECAUDO </a:t>
            </a:r>
          </a:p>
          <a:p>
            <a:pPr algn="ctr"/>
            <a:r>
              <a:rPr lang="es-CO" sz="2000" b="1"/>
              <a:t>EFECTIVO</a:t>
            </a:r>
          </a:p>
        </p:txBody>
      </p:sp>
      <p:cxnSp>
        <p:nvCxnSpPr>
          <p:cNvPr id="99" name="Conector recto 98">
            <a:extLst>
              <a:ext uri="{FF2B5EF4-FFF2-40B4-BE49-F238E27FC236}">
                <a16:creationId xmlns:a16="http://schemas.microsoft.com/office/drawing/2014/main" id="{E701A909-5025-471A-8956-F1DFED524ADB}"/>
              </a:ext>
            </a:extLst>
          </p:cNvPr>
          <p:cNvCxnSpPr>
            <a:cxnSpLocks/>
            <a:endCxn id="105" idx="3"/>
          </p:cNvCxnSpPr>
          <p:nvPr/>
        </p:nvCxnSpPr>
        <p:spPr>
          <a:xfrm flipH="1">
            <a:off x="2554433" y="1561655"/>
            <a:ext cx="12858" cy="4557020"/>
          </a:xfrm>
          <a:prstGeom prst="line">
            <a:avLst/>
          </a:prstGeom>
        </p:spPr>
        <p:style>
          <a:lnRef idx="2">
            <a:schemeClr val="accent1"/>
          </a:lnRef>
          <a:fillRef idx="0">
            <a:schemeClr val="accent1"/>
          </a:fillRef>
          <a:effectRef idx="1">
            <a:schemeClr val="accent1"/>
          </a:effectRef>
          <a:fontRef idx="minor">
            <a:schemeClr val="tx1"/>
          </a:fontRef>
        </p:style>
      </p:cxnSp>
      <p:sp>
        <p:nvSpPr>
          <p:cNvPr id="100" name="Rectángulo 99">
            <a:extLst>
              <a:ext uri="{FF2B5EF4-FFF2-40B4-BE49-F238E27FC236}">
                <a16:creationId xmlns:a16="http://schemas.microsoft.com/office/drawing/2014/main" id="{241AA4B1-9C2B-4782-A8F0-E1EA971FB2AA}"/>
              </a:ext>
            </a:extLst>
          </p:cNvPr>
          <p:cNvSpPr/>
          <p:nvPr/>
        </p:nvSpPr>
        <p:spPr>
          <a:xfrm>
            <a:off x="2542711" y="1255233"/>
            <a:ext cx="2486498" cy="707886"/>
          </a:xfrm>
          <a:prstGeom prst="rect">
            <a:avLst/>
          </a:prstGeom>
        </p:spPr>
        <p:txBody>
          <a:bodyPr wrap="square">
            <a:spAutoFit/>
          </a:bodyPr>
          <a:lstStyle/>
          <a:p>
            <a:pPr algn="ctr"/>
            <a:r>
              <a:rPr lang="es-CO" sz="2000" b="1"/>
              <a:t>RECAUDO </a:t>
            </a:r>
          </a:p>
          <a:p>
            <a:pPr algn="ctr"/>
            <a:r>
              <a:rPr lang="es-CO" sz="2000" b="1"/>
              <a:t>EN TRAMITE</a:t>
            </a:r>
          </a:p>
        </p:txBody>
      </p:sp>
      <p:sp>
        <p:nvSpPr>
          <p:cNvPr id="101" name="Rectángulo 100">
            <a:extLst>
              <a:ext uri="{FF2B5EF4-FFF2-40B4-BE49-F238E27FC236}">
                <a16:creationId xmlns:a16="http://schemas.microsoft.com/office/drawing/2014/main" id="{A8A98F6D-67C7-492C-8134-9AB363C5816F}"/>
              </a:ext>
            </a:extLst>
          </p:cNvPr>
          <p:cNvSpPr/>
          <p:nvPr/>
        </p:nvSpPr>
        <p:spPr>
          <a:xfrm>
            <a:off x="357447" y="5589240"/>
            <a:ext cx="1692359" cy="276999"/>
          </a:xfrm>
          <a:prstGeom prst="rect">
            <a:avLst/>
          </a:prstGeom>
        </p:spPr>
        <p:txBody>
          <a:bodyPr wrap="square">
            <a:spAutoFit/>
          </a:bodyPr>
          <a:lstStyle/>
          <a:p>
            <a:pPr algn="ctr"/>
            <a:r>
              <a:rPr lang="es-ES" sz="1200" b="1"/>
              <a:t>Divisas</a:t>
            </a:r>
            <a:endParaRPr lang="es-CO" sz="1200" b="1"/>
          </a:p>
        </p:txBody>
      </p:sp>
      <p:sp>
        <p:nvSpPr>
          <p:cNvPr id="103" name="Rectángulo 102">
            <a:extLst>
              <a:ext uri="{FF2B5EF4-FFF2-40B4-BE49-F238E27FC236}">
                <a16:creationId xmlns:a16="http://schemas.microsoft.com/office/drawing/2014/main" id="{33030119-236B-4BE4-9925-B7B1CA7DD73E}"/>
              </a:ext>
            </a:extLst>
          </p:cNvPr>
          <p:cNvSpPr/>
          <p:nvPr/>
        </p:nvSpPr>
        <p:spPr>
          <a:xfrm>
            <a:off x="2910802" y="2636912"/>
            <a:ext cx="1662714" cy="276999"/>
          </a:xfrm>
          <a:prstGeom prst="rect">
            <a:avLst/>
          </a:prstGeom>
        </p:spPr>
        <p:txBody>
          <a:bodyPr wrap="square">
            <a:spAutoFit/>
          </a:bodyPr>
          <a:lstStyle/>
          <a:p>
            <a:pPr algn="ctr"/>
            <a:r>
              <a:rPr lang="es-ES" sz="1200" b="1"/>
              <a:t>Inmuebles</a:t>
            </a:r>
            <a:endParaRPr lang="es-CO" sz="1200" b="1"/>
          </a:p>
        </p:txBody>
      </p:sp>
      <p:sp>
        <p:nvSpPr>
          <p:cNvPr id="104" name="Rectángulo 103">
            <a:extLst>
              <a:ext uri="{FF2B5EF4-FFF2-40B4-BE49-F238E27FC236}">
                <a16:creationId xmlns:a16="http://schemas.microsoft.com/office/drawing/2014/main" id="{180FDFDA-CC80-440A-B1A4-778E3E56C7AD}"/>
              </a:ext>
            </a:extLst>
          </p:cNvPr>
          <p:cNvSpPr/>
          <p:nvPr/>
        </p:nvSpPr>
        <p:spPr>
          <a:xfrm>
            <a:off x="3695497" y="1988840"/>
            <a:ext cx="946263" cy="646331"/>
          </a:xfrm>
          <a:prstGeom prst="rect">
            <a:avLst/>
          </a:prstGeom>
        </p:spPr>
        <p:txBody>
          <a:bodyPr wrap="square">
            <a:spAutoFit/>
          </a:bodyPr>
          <a:lstStyle/>
          <a:p>
            <a:pPr algn="ctr"/>
            <a:r>
              <a:rPr lang="es-CO" b="1" dirty="0">
                <a:solidFill>
                  <a:srgbClr val="FFC000"/>
                </a:solidFill>
              </a:rPr>
              <a:t># 97</a:t>
            </a:r>
          </a:p>
          <a:p>
            <a:pPr algn="ctr"/>
            <a:r>
              <a:rPr lang="es-CO" b="1" dirty="0">
                <a:solidFill>
                  <a:srgbClr val="00B050"/>
                </a:solidFill>
              </a:rPr>
              <a:t>$5.644</a:t>
            </a:r>
          </a:p>
        </p:txBody>
      </p:sp>
      <p:sp>
        <p:nvSpPr>
          <p:cNvPr id="105" name="Rectángulo 104">
            <a:extLst>
              <a:ext uri="{FF2B5EF4-FFF2-40B4-BE49-F238E27FC236}">
                <a16:creationId xmlns:a16="http://schemas.microsoft.com/office/drawing/2014/main" id="{B8395A21-36C3-4BF8-83AE-29D956AE9028}"/>
              </a:ext>
            </a:extLst>
          </p:cNvPr>
          <p:cNvSpPr/>
          <p:nvPr/>
        </p:nvSpPr>
        <p:spPr>
          <a:xfrm>
            <a:off x="0" y="5852856"/>
            <a:ext cx="2554433" cy="646331"/>
          </a:xfrm>
          <a:prstGeom prst="rect">
            <a:avLst/>
          </a:prstGeom>
        </p:spPr>
        <p:txBody>
          <a:bodyPr wrap="square">
            <a:spAutoFit/>
          </a:bodyPr>
          <a:lstStyle/>
          <a:p>
            <a:pPr algn="ctr"/>
            <a:r>
              <a:rPr lang="es-CO" sz="3600" b="1">
                <a:solidFill>
                  <a:schemeClr val="accent1"/>
                </a:solidFill>
              </a:rPr>
              <a:t>$285,207</a:t>
            </a:r>
          </a:p>
        </p:txBody>
      </p:sp>
      <p:sp>
        <p:nvSpPr>
          <p:cNvPr id="106" name="Rectángulo 105">
            <a:extLst>
              <a:ext uri="{FF2B5EF4-FFF2-40B4-BE49-F238E27FC236}">
                <a16:creationId xmlns:a16="http://schemas.microsoft.com/office/drawing/2014/main" id="{9E12F466-84A4-4DDA-A3EF-722006B7C497}"/>
              </a:ext>
            </a:extLst>
          </p:cNvPr>
          <p:cNvSpPr/>
          <p:nvPr/>
        </p:nvSpPr>
        <p:spPr>
          <a:xfrm>
            <a:off x="2574902" y="3936269"/>
            <a:ext cx="2376857" cy="646331"/>
          </a:xfrm>
          <a:prstGeom prst="rect">
            <a:avLst/>
          </a:prstGeom>
        </p:spPr>
        <p:txBody>
          <a:bodyPr wrap="square">
            <a:spAutoFit/>
          </a:bodyPr>
          <a:lstStyle/>
          <a:p>
            <a:pPr algn="ctr"/>
            <a:r>
              <a:rPr lang="es-CO" sz="3600" b="1" dirty="0">
                <a:solidFill>
                  <a:schemeClr val="accent1"/>
                </a:solidFill>
              </a:rPr>
              <a:t>$8.434</a:t>
            </a:r>
          </a:p>
        </p:txBody>
      </p:sp>
      <p:cxnSp>
        <p:nvCxnSpPr>
          <p:cNvPr id="107" name="Conector recto 106">
            <a:extLst>
              <a:ext uri="{FF2B5EF4-FFF2-40B4-BE49-F238E27FC236}">
                <a16:creationId xmlns:a16="http://schemas.microsoft.com/office/drawing/2014/main" id="{C1E22E21-A893-49F0-B9E0-CB97D555786C}"/>
              </a:ext>
            </a:extLst>
          </p:cNvPr>
          <p:cNvCxnSpPr>
            <a:cxnSpLocks/>
          </p:cNvCxnSpPr>
          <p:nvPr/>
        </p:nvCxnSpPr>
        <p:spPr>
          <a:xfrm>
            <a:off x="4960189" y="1844966"/>
            <a:ext cx="0" cy="3745651"/>
          </a:xfrm>
          <a:prstGeom prst="line">
            <a:avLst/>
          </a:prstGeom>
        </p:spPr>
        <p:style>
          <a:lnRef idx="2">
            <a:schemeClr val="accent1"/>
          </a:lnRef>
          <a:fillRef idx="0">
            <a:schemeClr val="accent1"/>
          </a:fillRef>
          <a:effectRef idx="1">
            <a:schemeClr val="accent1"/>
          </a:effectRef>
          <a:fontRef idx="minor">
            <a:schemeClr val="tx1"/>
          </a:fontRef>
        </p:style>
      </p:cxnSp>
      <p:sp>
        <p:nvSpPr>
          <p:cNvPr id="108" name="Rectángulo 107">
            <a:extLst>
              <a:ext uri="{FF2B5EF4-FFF2-40B4-BE49-F238E27FC236}">
                <a16:creationId xmlns:a16="http://schemas.microsoft.com/office/drawing/2014/main" id="{3CF139F5-7E8C-4A50-A82C-3D37B8BDE9D7}"/>
              </a:ext>
            </a:extLst>
          </p:cNvPr>
          <p:cNvSpPr/>
          <p:nvPr/>
        </p:nvSpPr>
        <p:spPr>
          <a:xfrm>
            <a:off x="5294712" y="3818113"/>
            <a:ext cx="1675963" cy="276999"/>
          </a:xfrm>
          <a:prstGeom prst="rect">
            <a:avLst/>
          </a:prstGeom>
        </p:spPr>
        <p:txBody>
          <a:bodyPr wrap="square">
            <a:spAutoFit/>
          </a:bodyPr>
          <a:lstStyle/>
          <a:p>
            <a:pPr algn="ctr"/>
            <a:r>
              <a:rPr lang="es-ES" sz="1200" b="1"/>
              <a:t>Muebles</a:t>
            </a:r>
            <a:endParaRPr lang="es-CO" sz="1200" b="1"/>
          </a:p>
        </p:txBody>
      </p:sp>
      <p:sp>
        <p:nvSpPr>
          <p:cNvPr id="109" name="Rectángulo 108">
            <a:extLst>
              <a:ext uri="{FF2B5EF4-FFF2-40B4-BE49-F238E27FC236}">
                <a16:creationId xmlns:a16="http://schemas.microsoft.com/office/drawing/2014/main" id="{AFB6DC8A-00B6-4F93-BF6C-1CF63E535B73}"/>
              </a:ext>
            </a:extLst>
          </p:cNvPr>
          <p:cNvSpPr/>
          <p:nvPr/>
        </p:nvSpPr>
        <p:spPr>
          <a:xfrm>
            <a:off x="5887630" y="3204335"/>
            <a:ext cx="1523303" cy="646331"/>
          </a:xfrm>
          <a:prstGeom prst="rect">
            <a:avLst/>
          </a:prstGeom>
        </p:spPr>
        <p:txBody>
          <a:bodyPr wrap="square">
            <a:spAutoFit/>
          </a:bodyPr>
          <a:lstStyle/>
          <a:p>
            <a:pPr algn="ctr"/>
            <a:r>
              <a:rPr lang="es-CO" b="1">
                <a:solidFill>
                  <a:srgbClr val="FFC000"/>
                </a:solidFill>
              </a:rPr>
              <a:t># 162</a:t>
            </a:r>
          </a:p>
          <a:p>
            <a:pPr algn="ctr"/>
            <a:r>
              <a:rPr lang="es-CO" b="1">
                <a:solidFill>
                  <a:srgbClr val="00B050"/>
                </a:solidFill>
              </a:rPr>
              <a:t>$7,901</a:t>
            </a:r>
          </a:p>
        </p:txBody>
      </p:sp>
      <p:pic>
        <p:nvPicPr>
          <p:cNvPr id="110" name="Imagen 109">
            <a:extLst>
              <a:ext uri="{FF2B5EF4-FFF2-40B4-BE49-F238E27FC236}">
                <a16:creationId xmlns:a16="http://schemas.microsoft.com/office/drawing/2014/main" id="{C5CDC1DB-2CC0-46F8-8C7C-1DA9372A0F0E}"/>
              </a:ext>
            </a:extLst>
          </p:cNvPr>
          <p:cNvPicPr>
            <a:picLocks noChangeAspect="1"/>
          </p:cNvPicPr>
          <p:nvPr/>
        </p:nvPicPr>
        <p:blipFill rotWithShape="1">
          <a:blip r:embed="rId7"/>
          <a:srcRect l="39607" t="44307" r="40494" b="26772"/>
          <a:stretch/>
        </p:blipFill>
        <p:spPr>
          <a:xfrm>
            <a:off x="5264634" y="3163454"/>
            <a:ext cx="686756" cy="403450"/>
          </a:xfrm>
          <a:prstGeom prst="rect">
            <a:avLst/>
          </a:prstGeom>
        </p:spPr>
      </p:pic>
      <p:sp>
        <p:nvSpPr>
          <p:cNvPr id="111" name="Rectángulo 110">
            <a:extLst>
              <a:ext uri="{FF2B5EF4-FFF2-40B4-BE49-F238E27FC236}">
                <a16:creationId xmlns:a16="http://schemas.microsoft.com/office/drawing/2014/main" id="{CA1B04DF-F2EA-4567-81C4-E8CDDD2B98DE}"/>
              </a:ext>
            </a:extLst>
          </p:cNvPr>
          <p:cNvSpPr/>
          <p:nvPr/>
        </p:nvSpPr>
        <p:spPr>
          <a:xfrm>
            <a:off x="4970155" y="4316434"/>
            <a:ext cx="2459060" cy="646331"/>
          </a:xfrm>
          <a:prstGeom prst="rect">
            <a:avLst/>
          </a:prstGeom>
        </p:spPr>
        <p:txBody>
          <a:bodyPr wrap="square">
            <a:spAutoFit/>
          </a:bodyPr>
          <a:lstStyle/>
          <a:p>
            <a:pPr algn="ctr"/>
            <a:r>
              <a:rPr lang="es-CO" sz="3600" b="1" dirty="0">
                <a:solidFill>
                  <a:schemeClr val="accent1"/>
                </a:solidFill>
              </a:rPr>
              <a:t>$256.804</a:t>
            </a:r>
          </a:p>
        </p:txBody>
      </p:sp>
      <p:sp>
        <p:nvSpPr>
          <p:cNvPr id="112" name="Rectángulo 111">
            <a:extLst>
              <a:ext uri="{FF2B5EF4-FFF2-40B4-BE49-F238E27FC236}">
                <a16:creationId xmlns:a16="http://schemas.microsoft.com/office/drawing/2014/main" id="{AB3D1552-C06E-487A-8031-8660D6F25A0D}"/>
              </a:ext>
            </a:extLst>
          </p:cNvPr>
          <p:cNvSpPr/>
          <p:nvPr/>
        </p:nvSpPr>
        <p:spPr>
          <a:xfrm>
            <a:off x="7943493" y="2708920"/>
            <a:ext cx="1282525" cy="276999"/>
          </a:xfrm>
          <a:prstGeom prst="rect">
            <a:avLst/>
          </a:prstGeom>
        </p:spPr>
        <p:txBody>
          <a:bodyPr wrap="square">
            <a:spAutoFit/>
          </a:bodyPr>
          <a:lstStyle/>
          <a:p>
            <a:pPr algn="ctr"/>
            <a:r>
              <a:rPr lang="es-ES" sz="1200" b="1"/>
              <a:t>Chatarrización</a:t>
            </a:r>
            <a:endParaRPr lang="es-CO" sz="1200" b="1"/>
          </a:p>
        </p:txBody>
      </p:sp>
      <p:sp>
        <p:nvSpPr>
          <p:cNvPr id="113" name="Rectángulo 112">
            <a:extLst>
              <a:ext uri="{FF2B5EF4-FFF2-40B4-BE49-F238E27FC236}">
                <a16:creationId xmlns:a16="http://schemas.microsoft.com/office/drawing/2014/main" id="{9650AC81-F8B3-499C-BA81-986CC89FA1E5}"/>
              </a:ext>
            </a:extLst>
          </p:cNvPr>
          <p:cNvSpPr/>
          <p:nvPr/>
        </p:nvSpPr>
        <p:spPr>
          <a:xfrm>
            <a:off x="7817092" y="3645024"/>
            <a:ext cx="1526939" cy="276999"/>
          </a:xfrm>
          <a:prstGeom prst="rect">
            <a:avLst/>
          </a:prstGeom>
        </p:spPr>
        <p:txBody>
          <a:bodyPr wrap="square">
            <a:spAutoFit/>
          </a:bodyPr>
          <a:lstStyle/>
          <a:p>
            <a:pPr algn="ctr"/>
            <a:r>
              <a:rPr lang="es-ES" sz="1200" b="1"/>
              <a:t>Destrucción Muebles</a:t>
            </a:r>
            <a:endParaRPr lang="es-CO" sz="1200" b="1"/>
          </a:p>
        </p:txBody>
      </p:sp>
      <p:sp>
        <p:nvSpPr>
          <p:cNvPr id="114" name="Rectángulo 113">
            <a:extLst>
              <a:ext uri="{FF2B5EF4-FFF2-40B4-BE49-F238E27FC236}">
                <a16:creationId xmlns:a16="http://schemas.microsoft.com/office/drawing/2014/main" id="{0FBE13CC-B89F-4D5A-AF97-66F9DD0EE786}"/>
              </a:ext>
            </a:extLst>
          </p:cNvPr>
          <p:cNvSpPr/>
          <p:nvPr/>
        </p:nvSpPr>
        <p:spPr>
          <a:xfrm>
            <a:off x="8286341" y="2062589"/>
            <a:ext cx="1369548" cy="646331"/>
          </a:xfrm>
          <a:prstGeom prst="rect">
            <a:avLst/>
          </a:prstGeom>
        </p:spPr>
        <p:txBody>
          <a:bodyPr wrap="square">
            <a:spAutoFit/>
          </a:bodyPr>
          <a:lstStyle/>
          <a:p>
            <a:r>
              <a:rPr lang="es-CO" b="1">
                <a:solidFill>
                  <a:srgbClr val="FFC000"/>
                </a:solidFill>
              </a:rPr>
              <a:t># 84 </a:t>
            </a:r>
            <a:r>
              <a:rPr lang="es-CO" sz="1100" b="1">
                <a:solidFill>
                  <a:srgbClr val="FFC000"/>
                </a:solidFill>
              </a:rPr>
              <a:t>E. Temprana</a:t>
            </a:r>
          </a:p>
          <a:p>
            <a:r>
              <a:rPr lang="es-CO" b="1">
                <a:solidFill>
                  <a:srgbClr val="FFC000"/>
                </a:solidFill>
              </a:rPr>
              <a:t>#124 </a:t>
            </a:r>
            <a:r>
              <a:rPr lang="es-CO" sz="1100" b="1">
                <a:solidFill>
                  <a:srgbClr val="FFC000"/>
                </a:solidFill>
              </a:rPr>
              <a:t>Penales</a:t>
            </a:r>
          </a:p>
        </p:txBody>
      </p:sp>
      <p:sp>
        <p:nvSpPr>
          <p:cNvPr id="115" name="Rectángulo 114">
            <a:extLst>
              <a:ext uri="{FF2B5EF4-FFF2-40B4-BE49-F238E27FC236}">
                <a16:creationId xmlns:a16="http://schemas.microsoft.com/office/drawing/2014/main" id="{67945881-0D31-4965-A835-64E23115294C}"/>
              </a:ext>
            </a:extLst>
          </p:cNvPr>
          <p:cNvSpPr/>
          <p:nvPr/>
        </p:nvSpPr>
        <p:spPr>
          <a:xfrm>
            <a:off x="8336870" y="3140968"/>
            <a:ext cx="886047" cy="369332"/>
          </a:xfrm>
          <a:prstGeom prst="rect">
            <a:avLst/>
          </a:prstGeom>
        </p:spPr>
        <p:txBody>
          <a:bodyPr wrap="square">
            <a:spAutoFit/>
          </a:bodyPr>
          <a:lstStyle/>
          <a:p>
            <a:pPr algn="ctr"/>
            <a:r>
              <a:rPr lang="es-CO" b="1">
                <a:solidFill>
                  <a:srgbClr val="FFC000"/>
                </a:solidFill>
              </a:rPr>
              <a:t># 6,392</a:t>
            </a:r>
          </a:p>
        </p:txBody>
      </p:sp>
      <p:sp>
        <p:nvSpPr>
          <p:cNvPr id="120" name="Rectángulo 119">
            <a:extLst>
              <a:ext uri="{FF2B5EF4-FFF2-40B4-BE49-F238E27FC236}">
                <a16:creationId xmlns:a16="http://schemas.microsoft.com/office/drawing/2014/main" id="{D9D53E33-BB79-436B-A548-9C3EF702B2BC}"/>
              </a:ext>
            </a:extLst>
          </p:cNvPr>
          <p:cNvSpPr/>
          <p:nvPr/>
        </p:nvSpPr>
        <p:spPr>
          <a:xfrm>
            <a:off x="3727176" y="3153193"/>
            <a:ext cx="916222" cy="646331"/>
          </a:xfrm>
          <a:prstGeom prst="rect">
            <a:avLst/>
          </a:prstGeom>
        </p:spPr>
        <p:txBody>
          <a:bodyPr wrap="square">
            <a:spAutoFit/>
          </a:bodyPr>
          <a:lstStyle/>
          <a:p>
            <a:pPr algn="ctr"/>
            <a:r>
              <a:rPr lang="es-CO" b="1">
                <a:solidFill>
                  <a:srgbClr val="FFC000"/>
                </a:solidFill>
              </a:rPr>
              <a:t># 2,790</a:t>
            </a:r>
          </a:p>
          <a:p>
            <a:pPr algn="ctr"/>
            <a:r>
              <a:rPr lang="es-CO" b="1">
                <a:solidFill>
                  <a:srgbClr val="00B050"/>
                </a:solidFill>
              </a:rPr>
              <a:t>$2,790</a:t>
            </a:r>
          </a:p>
        </p:txBody>
      </p:sp>
      <p:sp>
        <p:nvSpPr>
          <p:cNvPr id="121" name="Rectángulo 120">
            <a:extLst>
              <a:ext uri="{FF2B5EF4-FFF2-40B4-BE49-F238E27FC236}">
                <a16:creationId xmlns:a16="http://schemas.microsoft.com/office/drawing/2014/main" id="{BA54458F-5781-454A-B379-DC1E9A7D20E5}"/>
              </a:ext>
            </a:extLst>
          </p:cNvPr>
          <p:cNvSpPr/>
          <p:nvPr/>
        </p:nvSpPr>
        <p:spPr>
          <a:xfrm>
            <a:off x="2895617" y="3728065"/>
            <a:ext cx="1662655" cy="276999"/>
          </a:xfrm>
          <a:prstGeom prst="rect">
            <a:avLst/>
          </a:prstGeom>
        </p:spPr>
        <p:txBody>
          <a:bodyPr wrap="square">
            <a:spAutoFit/>
          </a:bodyPr>
          <a:lstStyle/>
          <a:p>
            <a:pPr algn="ctr"/>
            <a:r>
              <a:rPr lang="es-CO" sz="1200" b="1"/>
              <a:t>Semovientes</a:t>
            </a:r>
          </a:p>
        </p:txBody>
      </p:sp>
      <p:pic>
        <p:nvPicPr>
          <p:cNvPr id="122" name="Imagen 121">
            <a:extLst>
              <a:ext uri="{FF2B5EF4-FFF2-40B4-BE49-F238E27FC236}">
                <a16:creationId xmlns:a16="http://schemas.microsoft.com/office/drawing/2014/main" id="{9AC2FE7D-C772-4C6B-8D5C-048A1CAB824B}"/>
              </a:ext>
            </a:extLst>
          </p:cNvPr>
          <p:cNvPicPr>
            <a:picLocks noChangeAspect="1"/>
          </p:cNvPicPr>
          <p:nvPr/>
        </p:nvPicPr>
        <p:blipFill rotWithShape="1">
          <a:blip r:embed="rId8"/>
          <a:srcRect l="39792" t="41547" r="41184" b="23487"/>
          <a:stretch/>
        </p:blipFill>
        <p:spPr>
          <a:xfrm>
            <a:off x="5282680" y="2251272"/>
            <a:ext cx="622933" cy="366403"/>
          </a:xfrm>
          <a:prstGeom prst="rect">
            <a:avLst/>
          </a:prstGeom>
        </p:spPr>
      </p:pic>
      <p:sp>
        <p:nvSpPr>
          <p:cNvPr id="123" name="Rectángulo 122">
            <a:extLst>
              <a:ext uri="{FF2B5EF4-FFF2-40B4-BE49-F238E27FC236}">
                <a16:creationId xmlns:a16="http://schemas.microsoft.com/office/drawing/2014/main" id="{272B4158-08A6-413C-A1C6-0FB1A065B609}"/>
              </a:ext>
            </a:extLst>
          </p:cNvPr>
          <p:cNvSpPr/>
          <p:nvPr/>
        </p:nvSpPr>
        <p:spPr>
          <a:xfrm>
            <a:off x="5295929" y="2883024"/>
            <a:ext cx="1662714" cy="276999"/>
          </a:xfrm>
          <a:prstGeom prst="rect">
            <a:avLst/>
          </a:prstGeom>
        </p:spPr>
        <p:txBody>
          <a:bodyPr wrap="square">
            <a:spAutoFit/>
          </a:bodyPr>
          <a:lstStyle/>
          <a:p>
            <a:pPr algn="ctr"/>
            <a:r>
              <a:rPr lang="es-ES" sz="1200" b="1"/>
              <a:t>Inmuebles</a:t>
            </a:r>
            <a:endParaRPr lang="es-CO" sz="1200" b="1"/>
          </a:p>
        </p:txBody>
      </p:sp>
      <p:sp>
        <p:nvSpPr>
          <p:cNvPr id="129" name="Rectángulo 128">
            <a:extLst>
              <a:ext uri="{FF2B5EF4-FFF2-40B4-BE49-F238E27FC236}">
                <a16:creationId xmlns:a16="http://schemas.microsoft.com/office/drawing/2014/main" id="{FA280F93-6DB1-480D-A45A-7F230552F348}"/>
              </a:ext>
            </a:extLst>
          </p:cNvPr>
          <p:cNvSpPr/>
          <p:nvPr/>
        </p:nvSpPr>
        <p:spPr>
          <a:xfrm>
            <a:off x="6080624" y="2254158"/>
            <a:ext cx="1101954" cy="646331"/>
          </a:xfrm>
          <a:prstGeom prst="rect">
            <a:avLst/>
          </a:prstGeom>
        </p:spPr>
        <p:txBody>
          <a:bodyPr wrap="square">
            <a:spAutoFit/>
          </a:bodyPr>
          <a:lstStyle/>
          <a:p>
            <a:pPr algn="ctr"/>
            <a:r>
              <a:rPr lang="es-CO" b="1" dirty="0">
                <a:solidFill>
                  <a:srgbClr val="FFC000"/>
                </a:solidFill>
              </a:rPr>
              <a:t># 1364</a:t>
            </a:r>
          </a:p>
          <a:p>
            <a:pPr algn="ctr"/>
            <a:r>
              <a:rPr lang="es-CO" b="1" dirty="0">
                <a:solidFill>
                  <a:srgbClr val="00B050"/>
                </a:solidFill>
              </a:rPr>
              <a:t>$248.903</a:t>
            </a:r>
          </a:p>
        </p:txBody>
      </p:sp>
      <p:cxnSp>
        <p:nvCxnSpPr>
          <p:cNvPr id="130" name="Conector recto 129">
            <a:extLst>
              <a:ext uri="{FF2B5EF4-FFF2-40B4-BE49-F238E27FC236}">
                <a16:creationId xmlns:a16="http://schemas.microsoft.com/office/drawing/2014/main" id="{35F4E13C-5666-4AA2-BB42-B6C9EC9200B2}"/>
              </a:ext>
            </a:extLst>
          </p:cNvPr>
          <p:cNvCxnSpPr>
            <a:cxnSpLocks/>
          </p:cNvCxnSpPr>
          <p:nvPr/>
        </p:nvCxnSpPr>
        <p:spPr>
          <a:xfrm>
            <a:off x="7438689" y="1932087"/>
            <a:ext cx="0" cy="3745651"/>
          </a:xfrm>
          <a:prstGeom prst="line">
            <a:avLst/>
          </a:prstGeom>
        </p:spPr>
        <p:style>
          <a:lnRef idx="2">
            <a:schemeClr val="accent1"/>
          </a:lnRef>
          <a:fillRef idx="0">
            <a:schemeClr val="accent1"/>
          </a:fillRef>
          <a:effectRef idx="1">
            <a:schemeClr val="accent1"/>
          </a:effectRef>
          <a:fontRef idx="minor">
            <a:schemeClr val="tx1"/>
          </a:fontRef>
        </p:style>
      </p:cxnSp>
      <p:sp>
        <p:nvSpPr>
          <p:cNvPr id="131" name="Rectángulo 130">
            <a:extLst>
              <a:ext uri="{FF2B5EF4-FFF2-40B4-BE49-F238E27FC236}">
                <a16:creationId xmlns:a16="http://schemas.microsoft.com/office/drawing/2014/main" id="{6AA1031C-85BB-4DAD-A204-8B6548310B6C}"/>
              </a:ext>
            </a:extLst>
          </p:cNvPr>
          <p:cNvSpPr/>
          <p:nvPr/>
        </p:nvSpPr>
        <p:spPr>
          <a:xfrm>
            <a:off x="4934451" y="1275387"/>
            <a:ext cx="2486498" cy="707886"/>
          </a:xfrm>
          <a:prstGeom prst="rect">
            <a:avLst/>
          </a:prstGeom>
        </p:spPr>
        <p:txBody>
          <a:bodyPr wrap="square">
            <a:spAutoFit/>
          </a:bodyPr>
          <a:lstStyle/>
          <a:p>
            <a:pPr algn="ctr"/>
            <a:r>
              <a:rPr lang="es-CO" sz="2000" b="1"/>
              <a:t>EN VENTA</a:t>
            </a:r>
          </a:p>
          <a:p>
            <a:pPr algn="ctr"/>
            <a:r>
              <a:rPr lang="es-ES" sz="2000" b="1"/>
              <a:t>C</a:t>
            </a:r>
            <a:r>
              <a:rPr lang="es-CO" sz="2000" b="1"/>
              <a:t>ISA</a:t>
            </a:r>
          </a:p>
        </p:txBody>
      </p:sp>
      <p:sp>
        <p:nvSpPr>
          <p:cNvPr id="132" name="Rectángulo 131">
            <a:extLst>
              <a:ext uri="{FF2B5EF4-FFF2-40B4-BE49-F238E27FC236}">
                <a16:creationId xmlns:a16="http://schemas.microsoft.com/office/drawing/2014/main" id="{5766662E-7B69-4C3C-86E9-ECDB101C15FE}"/>
              </a:ext>
            </a:extLst>
          </p:cNvPr>
          <p:cNvSpPr/>
          <p:nvPr/>
        </p:nvSpPr>
        <p:spPr>
          <a:xfrm>
            <a:off x="7439450" y="1237570"/>
            <a:ext cx="2141308" cy="707886"/>
          </a:xfrm>
          <a:prstGeom prst="rect">
            <a:avLst/>
          </a:prstGeom>
        </p:spPr>
        <p:txBody>
          <a:bodyPr wrap="square">
            <a:spAutoFit/>
          </a:bodyPr>
          <a:lstStyle/>
          <a:p>
            <a:pPr algn="ctr"/>
            <a:r>
              <a:rPr lang="es-ES" sz="2000" b="1"/>
              <a:t>OTRAS </a:t>
            </a:r>
          </a:p>
          <a:p>
            <a:pPr algn="ctr"/>
            <a:r>
              <a:rPr lang="es-ES" sz="2000" b="1"/>
              <a:t>GESTIONES</a:t>
            </a:r>
            <a:endParaRPr lang="es-CO" sz="2000" b="1"/>
          </a:p>
        </p:txBody>
      </p:sp>
      <p:pic>
        <p:nvPicPr>
          <p:cNvPr id="133" name="Imagen 132">
            <a:extLst>
              <a:ext uri="{FF2B5EF4-FFF2-40B4-BE49-F238E27FC236}">
                <a16:creationId xmlns:a16="http://schemas.microsoft.com/office/drawing/2014/main" id="{3A8C2859-AA89-4A4C-8E20-CF1CC09BFBEB}"/>
              </a:ext>
            </a:extLst>
          </p:cNvPr>
          <p:cNvPicPr>
            <a:picLocks noChangeAspect="1"/>
          </p:cNvPicPr>
          <p:nvPr/>
        </p:nvPicPr>
        <p:blipFill rotWithShape="1">
          <a:blip r:embed="rId9"/>
          <a:srcRect l="39756" t="29477" r="40359" b="39616"/>
          <a:stretch/>
        </p:blipFill>
        <p:spPr>
          <a:xfrm>
            <a:off x="7536160" y="2127588"/>
            <a:ext cx="670651" cy="405931"/>
          </a:xfrm>
          <a:prstGeom prst="rect">
            <a:avLst/>
          </a:prstGeom>
        </p:spPr>
      </p:pic>
      <p:pic>
        <p:nvPicPr>
          <p:cNvPr id="134" name="Imagen 133">
            <a:extLst>
              <a:ext uri="{FF2B5EF4-FFF2-40B4-BE49-F238E27FC236}">
                <a16:creationId xmlns:a16="http://schemas.microsoft.com/office/drawing/2014/main" id="{30FA8660-D848-4C94-B6E6-864A9F5DD3A6}"/>
              </a:ext>
            </a:extLst>
          </p:cNvPr>
          <p:cNvPicPr>
            <a:picLocks noChangeAspect="1"/>
          </p:cNvPicPr>
          <p:nvPr/>
        </p:nvPicPr>
        <p:blipFill rotWithShape="1">
          <a:blip r:embed="rId10"/>
          <a:srcRect l="42977" t="41339" r="43875" b="24135"/>
          <a:stretch/>
        </p:blipFill>
        <p:spPr>
          <a:xfrm>
            <a:off x="7601893" y="3216080"/>
            <a:ext cx="567528" cy="356936"/>
          </a:xfrm>
          <a:prstGeom prst="rect">
            <a:avLst/>
          </a:prstGeom>
        </p:spPr>
      </p:pic>
      <p:pic>
        <p:nvPicPr>
          <p:cNvPr id="135" name="Imagen 134">
            <a:extLst>
              <a:ext uri="{FF2B5EF4-FFF2-40B4-BE49-F238E27FC236}">
                <a16:creationId xmlns:a16="http://schemas.microsoft.com/office/drawing/2014/main" id="{D734B7E1-2466-4375-9FDA-B7AB19636CEE}"/>
              </a:ext>
            </a:extLst>
          </p:cNvPr>
          <p:cNvPicPr>
            <a:picLocks noChangeAspect="1"/>
          </p:cNvPicPr>
          <p:nvPr/>
        </p:nvPicPr>
        <p:blipFill rotWithShape="1">
          <a:blip r:embed="rId11"/>
          <a:srcRect l="39645" t="30263" r="40919" b="40024"/>
          <a:stretch/>
        </p:blipFill>
        <p:spPr>
          <a:xfrm>
            <a:off x="7559787" y="4188161"/>
            <a:ext cx="652488" cy="319199"/>
          </a:xfrm>
          <a:prstGeom prst="rect">
            <a:avLst/>
          </a:prstGeom>
        </p:spPr>
      </p:pic>
      <p:sp>
        <p:nvSpPr>
          <p:cNvPr id="136" name="Rectángulo 135">
            <a:extLst>
              <a:ext uri="{FF2B5EF4-FFF2-40B4-BE49-F238E27FC236}">
                <a16:creationId xmlns:a16="http://schemas.microsoft.com/office/drawing/2014/main" id="{033D8414-EECA-4727-B780-1983251B928D}"/>
              </a:ext>
            </a:extLst>
          </p:cNvPr>
          <p:cNvSpPr/>
          <p:nvPr/>
        </p:nvSpPr>
        <p:spPr>
          <a:xfrm>
            <a:off x="7708346" y="4605841"/>
            <a:ext cx="1719293" cy="276999"/>
          </a:xfrm>
          <a:prstGeom prst="rect">
            <a:avLst/>
          </a:prstGeom>
        </p:spPr>
        <p:txBody>
          <a:bodyPr wrap="square">
            <a:spAutoFit/>
          </a:bodyPr>
          <a:lstStyle/>
          <a:p>
            <a:pPr algn="ctr"/>
            <a:r>
              <a:rPr lang="es-ES" sz="1200" b="1"/>
              <a:t>Destrucción Sustancias</a:t>
            </a:r>
            <a:endParaRPr lang="es-CO" sz="1200" b="1"/>
          </a:p>
        </p:txBody>
      </p:sp>
      <p:sp>
        <p:nvSpPr>
          <p:cNvPr id="137" name="Rectángulo 136">
            <a:extLst>
              <a:ext uri="{FF2B5EF4-FFF2-40B4-BE49-F238E27FC236}">
                <a16:creationId xmlns:a16="http://schemas.microsoft.com/office/drawing/2014/main" id="{EB833859-FB1A-4081-BA7C-95FC5FC5D757}"/>
              </a:ext>
            </a:extLst>
          </p:cNvPr>
          <p:cNvSpPr/>
          <p:nvPr/>
        </p:nvSpPr>
        <p:spPr>
          <a:xfrm>
            <a:off x="8343819" y="4172770"/>
            <a:ext cx="886047" cy="369332"/>
          </a:xfrm>
          <a:prstGeom prst="rect">
            <a:avLst/>
          </a:prstGeom>
        </p:spPr>
        <p:txBody>
          <a:bodyPr wrap="square">
            <a:spAutoFit/>
          </a:bodyPr>
          <a:lstStyle/>
          <a:p>
            <a:pPr algn="ctr"/>
            <a:r>
              <a:rPr lang="es-CO" b="1">
                <a:solidFill>
                  <a:srgbClr val="FFC000"/>
                </a:solidFill>
              </a:rPr>
              <a:t># 33</a:t>
            </a:r>
          </a:p>
        </p:txBody>
      </p:sp>
      <p:cxnSp>
        <p:nvCxnSpPr>
          <p:cNvPr id="138" name="Conector recto 137">
            <a:extLst>
              <a:ext uri="{FF2B5EF4-FFF2-40B4-BE49-F238E27FC236}">
                <a16:creationId xmlns:a16="http://schemas.microsoft.com/office/drawing/2014/main" id="{A35DECA9-21BC-4EFB-8EB6-8D50A1F8895E}"/>
              </a:ext>
            </a:extLst>
          </p:cNvPr>
          <p:cNvCxnSpPr>
            <a:cxnSpLocks/>
          </p:cNvCxnSpPr>
          <p:nvPr/>
        </p:nvCxnSpPr>
        <p:spPr>
          <a:xfrm>
            <a:off x="9607267" y="1927370"/>
            <a:ext cx="0" cy="3727415"/>
          </a:xfrm>
          <a:prstGeom prst="line">
            <a:avLst/>
          </a:prstGeom>
        </p:spPr>
        <p:style>
          <a:lnRef idx="2">
            <a:schemeClr val="accent1"/>
          </a:lnRef>
          <a:fillRef idx="0">
            <a:schemeClr val="accent1"/>
          </a:fillRef>
          <a:effectRef idx="1">
            <a:schemeClr val="accent1"/>
          </a:effectRef>
          <a:fontRef idx="minor">
            <a:schemeClr val="tx1"/>
          </a:fontRef>
        </p:style>
      </p:cxnSp>
      <p:sp>
        <p:nvSpPr>
          <p:cNvPr id="141" name="Rectángulo 140">
            <a:extLst>
              <a:ext uri="{FF2B5EF4-FFF2-40B4-BE49-F238E27FC236}">
                <a16:creationId xmlns:a16="http://schemas.microsoft.com/office/drawing/2014/main" id="{041FF5CA-8C09-414D-90F6-0942CF3C2055}"/>
              </a:ext>
            </a:extLst>
          </p:cNvPr>
          <p:cNvSpPr/>
          <p:nvPr/>
        </p:nvSpPr>
        <p:spPr>
          <a:xfrm>
            <a:off x="9624709" y="1243286"/>
            <a:ext cx="2554436" cy="707886"/>
          </a:xfrm>
          <a:prstGeom prst="rect">
            <a:avLst/>
          </a:prstGeom>
        </p:spPr>
        <p:txBody>
          <a:bodyPr wrap="square">
            <a:spAutoFit/>
          </a:bodyPr>
          <a:lstStyle/>
          <a:p>
            <a:pPr algn="ctr"/>
            <a:r>
              <a:rPr lang="es-CO" sz="2000" b="1"/>
              <a:t>INMUEBLES EN ALISTAMIENTO</a:t>
            </a:r>
          </a:p>
        </p:txBody>
      </p:sp>
      <p:pic>
        <p:nvPicPr>
          <p:cNvPr id="143" name="Imagen 142">
            <a:extLst>
              <a:ext uri="{FF2B5EF4-FFF2-40B4-BE49-F238E27FC236}">
                <a16:creationId xmlns:a16="http://schemas.microsoft.com/office/drawing/2014/main" id="{AE4CF7C4-A489-433E-9234-C95C23539E6D}"/>
              </a:ext>
            </a:extLst>
          </p:cNvPr>
          <p:cNvPicPr>
            <a:picLocks noChangeAspect="1"/>
          </p:cNvPicPr>
          <p:nvPr/>
        </p:nvPicPr>
        <p:blipFill rotWithShape="1">
          <a:blip r:embed="rId8"/>
          <a:srcRect l="39792" t="41547" r="41184" b="23487"/>
          <a:stretch/>
        </p:blipFill>
        <p:spPr>
          <a:xfrm>
            <a:off x="9921583" y="2091758"/>
            <a:ext cx="622933" cy="441761"/>
          </a:xfrm>
          <a:prstGeom prst="rect">
            <a:avLst/>
          </a:prstGeom>
        </p:spPr>
      </p:pic>
      <p:sp>
        <p:nvSpPr>
          <p:cNvPr id="144" name="Rectángulo 143">
            <a:extLst>
              <a:ext uri="{FF2B5EF4-FFF2-40B4-BE49-F238E27FC236}">
                <a16:creationId xmlns:a16="http://schemas.microsoft.com/office/drawing/2014/main" id="{DC6DEA54-107B-44E0-9938-4E271E62D27B}"/>
              </a:ext>
            </a:extLst>
          </p:cNvPr>
          <p:cNvSpPr/>
          <p:nvPr/>
        </p:nvSpPr>
        <p:spPr>
          <a:xfrm>
            <a:off x="9934832" y="2750806"/>
            <a:ext cx="1803252" cy="276999"/>
          </a:xfrm>
          <a:prstGeom prst="rect">
            <a:avLst/>
          </a:prstGeom>
        </p:spPr>
        <p:txBody>
          <a:bodyPr wrap="square">
            <a:spAutoFit/>
          </a:bodyPr>
          <a:lstStyle/>
          <a:p>
            <a:pPr algn="ctr"/>
            <a:r>
              <a:rPr lang="es-ES" sz="1200" b="1"/>
              <a:t>Inmuebles – Vr Catastral</a:t>
            </a:r>
            <a:endParaRPr lang="es-CO" sz="1200" b="1"/>
          </a:p>
        </p:txBody>
      </p:sp>
      <p:sp>
        <p:nvSpPr>
          <p:cNvPr id="145" name="Rectángulo 144">
            <a:extLst>
              <a:ext uri="{FF2B5EF4-FFF2-40B4-BE49-F238E27FC236}">
                <a16:creationId xmlns:a16="http://schemas.microsoft.com/office/drawing/2014/main" id="{7EF0E924-1A76-46E0-B7C9-1A3FCD8A7963}"/>
              </a:ext>
            </a:extLst>
          </p:cNvPr>
          <p:cNvSpPr/>
          <p:nvPr/>
        </p:nvSpPr>
        <p:spPr>
          <a:xfrm>
            <a:off x="10719527" y="2094644"/>
            <a:ext cx="1146837" cy="646331"/>
          </a:xfrm>
          <a:prstGeom prst="rect">
            <a:avLst/>
          </a:prstGeom>
        </p:spPr>
        <p:txBody>
          <a:bodyPr wrap="square">
            <a:spAutoFit/>
          </a:bodyPr>
          <a:lstStyle/>
          <a:p>
            <a:pPr algn="ctr"/>
            <a:r>
              <a:rPr lang="es-CO" b="1" dirty="0">
                <a:solidFill>
                  <a:srgbClr val="FFC000"/>
                </a:solidFill>
              </a:rPr>
              <a:t># 3,902</a:t>
            </a:r>
          </a:p>
          <a:p>
            <a:pPr algn="ctr"/>
            <a:r>
              <a:rPr lang="es-CO" b="1" dirty="0">
                <a:solidFill>
                  <a:srgbClr val="00B050"/>
                </a:solidFill>
              </a:rPr>
              <a:t>$626.850</a:t>
            </a:r>
          </a:p>
        </p:txBody>
      </p:sp>
      <p:sp>
        <p:nvSpPr>
          <p:cNvPr id="146" name="Rectángulo 145">
            <a:extLst>
              <a:ext uri="{FF2B5EF4-FFF2-40B4-BE49-F238E27FC236}">
                <a16:creationId xmlns:a16="http://schemas.microsoft.com/office/drawing/2014/main" id="{627EB63A-331B-4360-876F-EA9DAC490B62}"/>
              </a:ext>
            </a:extLst>
          </p:cNvPr>
          <p:cNvSpPr/>
          <p:nvPr/>
        </p:nvSpPr>
        <p:spPr>
          <a:xfrm>
            <a:off x="7422561" y="4991302"/>
            <a:ext cx="2186318" cy="646331"/>
          </a:xfrm>
          <a:prstGeom prst="rect">
            <a:avLst/>
          </a:prstGeom>
        </p:spPr>
        <p:txBody>
          <a:bodyPr wrap="square">
            <a:spAutoFit/>
          </a:bodyPr>
          <a:lstStyle/>
          <a:p>
            <a:pPr algn="ctr"/>
            <a:r>
              <a:rPr lang="es-CO" sz="3600" b="1">
                <a:solidFill>
                  <a:schemeClr val="accent1"/>
                </a:solidFill>
              </a:rPr>
              <a:t>$322</a:t>
            </a:r>
          </a:p>
        </p:txBody>
      </p:sp>
      <p:sp>
        <p:nvSpPr>
          <p:cNvPr id="147" name="Rectángulo 146">
            <a:extLst>
              <a:ext uri="{FF2B5EF4-FFF2-40B4-BE49-F238E27FC236}">
                <a16:creationId xmlns:a16="http://schemas.microsoft.com/office/drawing/2014/main" id="{7BE5C1C5-ED2A-4DE3-9AD8-6BE5D558DB3E}"/>
              </a:ext>
            </a:extLst>
          </p:cNvPr>
          <p:cNvSpPr/>
          <p:nvPr/>
        </p:nvSpPr>
        <p:spPr>
          <a:xfrm>
            <a:off x="7747243" y="5534822"/>
            <a:ext cx="1662655" cy="461665"/>
          </a:xfrm>
          <a:prstGeom prst="rect">
            <a:avLst/>
          </a:prstGeom>
        </p:spPr>
        <p:txBody>
          <a:bodyPr wrap="square">
            <a:spAutoFit/>
          </a:bodyPr>
          <a:lstStyle/>
          <a:p>
            <a:pPr algn="ctr"/>
            <a:r>
              <a:rPr lang="es-ES" sz="1200" b="1">
                <a:solidFill>
                  <a:srgbClr val="00B050"/>
                </a:solidFill>
              </a:rPr>
              <a:t>Gastos</a:t>
            </a:r>
            <a:r>
              <a:rPr lang="es-CO" sz="1200" b="1">
                <a:solidFill>
                  <a:srgbClr val="00B050"/>
                </a:solidFill>
              </a:rPr>
              <a:t> en Bodegaje Mensual</a:t>
            </a:r>
          </a:p>
        </p:txBody>
      </p:sp>
      <p:sp>
        <p:nvSpPr>
          <p:cNvPr id="151" name="CuadroTexto 3">
            <a:extLst>
              <a:ext uri="{FF2B5EF4-FFF2-40B4-BE49-F238E27FC236}">
                <a16:creationId xmlns:a16="http://schemas.microsoft.com/office/drawing/2014/main" id="{A884ACFE-00F9-4329-A2CF-6935EBE31D07}"/>
              </a:ext>
            </a:extLst>
          </p:cNvPr>
          <p:cNvSpPr txBox="1">
            <a:spLocks noChangeArrowheads="1"/>
          </p:cNvSpPr>
          <p:nvPr/>
        </p:nvSpPr>
        <p:spPr bwMode="auto">
          <a:xfrm>
            <a:off x="1768290" y="165330"/>
            <a:ext cx="61918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800" b="1" dirty="0">
                <a:solidFill>
                  <a:srgbClr val="000A8B"/>
                </a:solidFill>
              </a:rPr>
              <a:t>Gestión Total Enajenación Temprana</a:t>
            </a:r>
          </a:p>
          <a:p>
            <a:pPr algn="ctr"/>
            <a:r>
              <a:rPr lang="es-CO" altLang="es-CO" sz="2000" b="1" dirty="0">
                <a:solidFill>
                  <a:srgbClr val="000A8B"/>
                </a:solidFill>
              </a:rPr>
              <a:t>19 Jul 17 – 13 Abr 19</a:t>
            </a:r>
            <a:endParaRPr lang="es-CO" altLang="es-CO" sz="2800" b="1" dirty="0">
              <a:solidFill>
                <a:srgbClr val="000A8B"/>
              </a:solidFill>
            </a:endParaRPr>
          </a:p>
        </p:txBody>
      </p:sp>
      <p:sp>
        <p:nvSpPr>
          <p:cNvPr id="152" name="Rectángulo 151">
            <a:extLst>
              <a:ext uri="{FF2B5EF4-FFF2-40B4-BE49-F238E27FC236}">
                <a16:creationId xmlns:a16="http://schemas.microsoft.com/office/drawing/2014/main" id="{73F649E1-7853-4BB1-BEB5-9CD851262645}"/>
              </a:ext>
            </a:extLst>
          </p:cNvPr>
          <p:cNvSpPr/>
          <p:nvPr/>
        </p:nvSpPr>
        <p:spPr>
          <a:xfrm>
            <a:off x="4518982" y="6213369"/>
            <a:ext cx="1975221" cy="276999"/>
          </a:xfrm>
          <a:prstGeom prst="rect">
            <a:avLst/>
          </a:prstGeom>
        </p:spPr>
        <p:txBody>
          <a:bodyPr wrap="none">
            <a:spAutoFit/>
          </a:bodyPr>
          <a:lstStyle/>
          <a:p>
            <a:pPr algn="ctr">
              <a:defRPr/>
            </a:pPr>
            <a:r>
              <a:rPr lang="es-ES" sz="1200" b="1">
                <a:solidFill>
                  <a:srgbClr val="000A8B"/>
                </a:solidFill>
              </a:rPr>
              <a:t>(</a:t>
            </a:r>
            <a:r>
              <a:rPr lang="es-ES" sz="1200" b="1" i="1">
                <a:solidFill>
                  <a:srgbClr val="000A8B"/>
                </a:solidFill>
              </a:rPr>
              <a:t>Cifras en miles de millones</a:t>
            </a:r>
            <a:r>
              <a:rPr lang="es-ES" sz="1200" b="1">
                <a:solidFill>
                  <a:srgbClr val="000A8B"/>
                </a:solidFill>
              </a:rPr>
              <a:t>)</a:t>
            </a:r>
          </a:p>
        </p:txBody>
      </p:sp>
      <p:pic>
        <p:nvPicPr>
          <p:cNvPr id="64" name="Imagen 63">
            <a:extLst>
              <a:ext uri="{FF2B5EF4-FFF2-40B4-BE49-F238E27FC236}">
                <a16:creationId xmlns:a16="http://schemas.microsoft.com/office/drawing/2014/main" id="{DE3F5AA2-3630-4336-9EB9-B6C864DDC8D0}"/>
              </a:ext>
            </a:extLst>
          </p:cNvPr>
          <p:cNvPicPr>
            <a:picLocks noChangeAspect="1"/>
          </p:cNvPicPr>
          <p:nvPr/>
        </p:nvPicPr>
        <p:blipFill rotWithShape="1">
          <a:blip r:embed="rId12"/>
          <a:srcRect l="39262" t="41750" r="40805" b="23506"/>
          <a:stretch/>
        </p:blipFill>
        <p:spPr>
          <a:xfrm>
            <a:off x="2944898" y="2066798"/>
            <a:ext cx="659530" cy="367876"/>
          </a:xfrm>
          <a:prstGeom prst="rect">
            <a:avLst/>
          </a:prstGeom>
        </p:spPr>
      </p:pic>
      <p:sp>
        <p:nvSpPr>
          <p:cNvPr id="65" name="Rectángulo 64">
            <a:extLst>
              <a:ext uri="{FF2B5EF4-FFF2-40B4-BE49-F238E27FC236}">
                <a16:creationId xmlns:a16="http://schemas.microsoft.com/office/drawing/2014/main" id="{6BA537EC-FB86-4BE6-A0DD-0B2A6BAA0492}"/>
              </a:ext>
            </a:extLst>
          </p:cNvPr>
          <p:cNvSpPr/>
          <p:nvPr/>
        </p:nvSpPr>
        <p:spPr>
          <a:xfrm>
            <a:off x="9600318" y="3027805"/>
            <a:ext cx="2604537" cy="646331"/>
          </a:xfrm>
          <a:prstGeom prst="rect">
            <a:avLst/>
          </a:prstGeom>
        </p:spPr>
        <p:txBody>
          <a:bodyPr wrap="square">
            <a:spAutoFit/>
          </a:bodyPr>
          <a:lstStyle/>
          <a:p>
            <a:pPr algn="ctr"/>
            <a:r>
              <a:rPr lang="es-CO" sz="3600" b="1" dirty="0">
                <a:solidFill>
                  <a:schemeClr val="accent1"/>
                </a:solidFill>
              </a:rPr>
              <a:t>$626.850</a:t>
            </a:r>
          </a:p>
        </p:txBody>
      </p:sp>
      <p:sp>
        <p:nvSpPr>
          <p:cNvPr id="66" name="Rectángulo 65">
            <a:extLst>
              <a:ext uri="{FF2B5EF4-FFF2-40B4-BE49-F238E27FC236}">
                <a16:creationId xmlns:a16="http://schemas.microsoft.com/office/drawing/2014/main" id="{AE1F2718-68AF-4A1D-94E1-AC3F7E78A27D}"/>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7" name="CuadroTexto 66">
            <a:extLst>
              <a:ext uri="{FF2B5EF4-FFF2-40B4-BE49-F238E27FC236}">
                <a16:creationId xmlns:a16="http://schemas.microsoft.com/office/drawing/2014/main" id="{C39F49F8-24A7-4CCC-AEEE-DC483700FA52}"/>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pic>
        <p:nvPicPr>
          <p:cNvPr id="73" name="Imagen 72">
            <a:extLst>
              <a:ext uri="{FF2B5EF4-FFF2-40B4-BE49-F238E27FC236}">
                <a16:creationId xmlns:a16="http://schemas.microsoft.com/office/drawing/2014/main" id="{8E482B4B-8F69-47EF-9CBC-79ADCB18214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74" name="Imagen 73">
            <a:extLst>
              <a:ext uri="{FF2B5EF4-FFF2-40B4-BE49-F238E27FC236}">
                <a16:creationId xmlns:a16="http://schemas.microsoft.com/office/drawing/2014/main" id="{DAD25480-6D9C-4705-92E2-1BED28134C4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pic>
        <p:nvPicPr>
          <p:cNvPr id="81" name="Imagen 80">
            <a:extLst>
              <a:ext uri="{FF2B5EF4-FFF2-40B4-BE49-F238E27FC236}">
                <a16:creationId xmlns:a16="http://schemas.microsoft.com/office/drawing/2014/main" id="{7D91BCEF-FAEB-42C7-91E6-C87F4488DC11}"/>
              </a:ext>
            </a:extLst>
          </p:cNvPr>
          <p:cNvPicPr>
            <a:picLocks noChangeAspect="1"/>
          </p:cNvPicPr>
          <p:nvPr/>
        </p:nvPicPr>
        <p:blipFill rotWithShape="1">
          <a:blip r:embed="rId3"/>
          <a:srcRect l="40086" t="46220" r="40500" b="29057"/>
          <a:stretch/>
        </p:blipFill>
        <p:spPr>
          <a:xfrm>
            <a:off x="2874656" y="3198215"/>
            <a:ext cx="747209" cy="484311"/>
          </a:xfrm>
          <a:prstGeom prst="rect">
            <a:avLst/>
          </a:prstGeom>
        </p:spPr>
      </p:pic>
    </p:spTree>
    <p:extLst>
      <p:ext uri="{BB962C8B-B14F-4D97-AF65-F5344CB8AC3E}">
        <p14:creationId xmlns:p14="http://schemas.microsoft.com/office/powerpoint/2010/main" val="11629221"/>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51593" y="2546677"/>
            <a:ext cx="7236294" cy="707886"/>
          </a:xfrm>
          <a:prstGeom prst="rect">
            <a:avLst/>
          </a:prstGeom>
          <a:solidFill>
            <a:schemeClr val="bg1"/>
          </a:solidFill>
          <a:ln>
            <a:solidFill>
              <a:schemeClr val="bg1"/>
            </a:solidFill>
          </a:ln>
        </p:spPr>
        <p:txBody>
          <a:bodyPr wrap="square" rtlCol="0">
            <a:spAutoFit/>
          </a:bodyPr>
          <a:lstStyle/>
          <a:p>
            <a:pPr algn="ctr"/>
            <a:r>
              <a:rPr lang="es-ES" sz="4000" b="1" dirty="0">
                <a:solidFill>
                  <a:srgbClr val="000A8B"/>
                </a:solidFill>
                <a:cs typeface="Lato Bold"/>
              </a:rPr>
              <a:t>3. METAS POR REGIONAL 2019</a:t>
            </a:r>
            <a:endParaRPr lang="es-ES" sz="4000" b="1" dirty="0">
              <a:solidFill>
                <a:srgbClr val="000A8B"/>
              </a:solidFill>
            </a:endParaRPr>
          </a:p>
        </p:txBody>
      </p:sp>
      <p:sp>
        <p:nvSpPr>
          <p:cNvPr id="13" name="Rectángulo 12">
            <a:extLst>
              <a:ext uri="{FF2B5EF4-FFF2-40B4-BE49-F238E27FC236}">
                <a16:creationId xmlns:a16="http://schemas.microsoft.com/office/drawing/2014/main" id="{9EC8F8C5-8C33-4E85-BD0D-08CCFC0E77E8}"/>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AD3DBC9-36A0-458C-BA34-289246105FAF}"/>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pic>
        <p:nvPicPr>
          <p:cNvPr id="10" name="Imagen 9">
            <a:extLst>
              <a:ext uri="{FF2B5EF4-FFF2-40B4-BE49-F238E27FC236}">
                <a16:creationId xmlns:a16="http://schemas.microsoft.com/office/drawing/2014/main" id="{1ACCD68D-959D-433D-BFD9-56FAE835E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1" name="Imagen 10">
            <a:extLst>
              <a:ext uri="{FF2B5EF4-FFF2-40B4-BE49-F238E27FC236}">
                <a16:creationId xmlns:a16="http://schemas.microsoft.com/office/drawing/2014/main" id="{E3D13B13-34EF-4CCB-9DF6-C75CFF949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spTree>
    <p:extLst>
      <p:ext uri="{BB962C8B-B14F-4D97-AF65-F5344CB8AC3E}">
        <p14:creationId xmlns:p14="http://schemas.microsoft.com/office/powerpoint/2010/main" val="31315067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477853" y="1444725"/>
            <a:ext cx="7236294" cy="954107"/>
          </a:xfrm>
          <a:prstGeom prst="rect">
            <a:avLst/>
          </a:prstGeom>
          <a:solidFill>
            <a:schemeClr val="bg1"/>
          </a:solidFill>
          <a:ln>
            <a:solidFill>
              <a:schemeClr val="bg1"/>
            </a:solidFill>
          </a:ln>
        </p:spPr>
        <p:txBody>
          <a:bodyPr wrap="square" rtlCol="0">
            <a:spAutoFit/>
          </a:bodyPr>
          <a:lstStyle/>
          <a:p>
            <a:pPr algn="ctr"/>
            <a:r>
              <a:rPr lang="es-ES" sz="2800" b="1" dirty="0">
                <a:solidFill>
                  <a:srgbClr val="000A8B"/>
                </a:solidFill>
                <a:cs typeface="Lato Bold"/>
              </a:rPr>
              <a:t>METAS POR REGIONAL 2019</a:t>
            </a:r>
          </a:p>
          <a:p>
            <a:pPr algn="ctr"/>
            <a:r>
              <a:rPr lang="es-ES" sz="2800" b="1" dirty="0">
                <a:solidFill>
                  <a:srgbClr val="000A8B"/>
                </a:solidFill>
              </a:rPr>
              <a:t>CUMPLIMIENTO A ABRIL 23 2019</a:t>
            </a:r>
          </a:p>
        </p:txBody>
      </p:sp>
      <p:sp>
        <p:nvSpPr>
          <p:cNvPr id="13" name="Rectángulo 12">
            <a:extLst>
              <a:ext uri="{FF2B5EF4-FFF2-40B4-BE49-F238E27FC236}">
                <a16:creationId xmlns:a16="http://schemas.microsoft.com/office/drawing/2014/main" id="{9EC8F8C5-8C33-4E85-BD0D-08CCFC0E77E8}"/>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AD3DBC9-36A0-458C-BA34-289246105FAF}"/>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pic>
        <p:nvPicPr>
          <p:cNvPr id="10" name="Imagen 9">
            <a:extLst>
              <a:ext uri="{FF2B5EF4-FFF2-40B4-BE49-F238E27FC236}">
                <a16:creationId xmlns:a16="http://schemas.microsoft.com/office/drawing/2014/main" id="{1ACCD68D-959D-433D-BFD9-56FAE835E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1" name="Imagen 10">
            <a:extLst>
              <a:ext uri="{FF2B5EF4-FFF2-40B4-BE49-F238E27FC236}">
                <a16:creationId xmlns:a16="http://schemas.microsoft.com/office/drawing/2014/main" id="{E3D13B13-34EF-4CCB-9DF6-C75CFF949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graphicFrame>
        <p:nvGraphicFramePr>
          <p:cNvPr id="2" name="Tabla 1">
            <a:extLst>
              <a:ext uri="{FF2B5EF4-FFF2-40B4-BE49-F238E27FC236}">
                <a16:creationId xmlns:a16="http://schemas.microsoft.com/office/drawing/2014/main" id="{5B22E086-36E8-493A-85EB-6529F7244FB3}"/>
              </a:ext>
            </a:extLst>
          </p:cNvPr>
          <p:cNvGraphicFramePr>
            <a:graphicFrameLocks noGrp="1"/>
          </p:cNvGraphicFramePr>
          <p:nvPr>
            <p:extLst/>
          </p:nvPr>
        </p:nvGraphicFramePr>
        <p:xfrm>
          <a:off x="1363130" y="3082663"/>
          <a:ext cx="9451760" cy="1683718"/>
        </p:xfrm>
        <a:graphic>
          <a:graphicData uri="http://schemas.openxmlformats.org/drawingml/2006/table">
            <a:tbl>
              <a:tblPr/>
              <a:tblGrid>
                <a:gridCol w="1515924">
                  <a:extLst>
                    <a:ext uri="{9D8B030D-6E8A-4147-A177-3AD203B41FA5}">
                      <a16:colId xmlns:a16="http://schemas.microsoft.com/office/drawing/2014/main" val="2473669614"/>
                    </a:ext>
                  </a:extLst>
                </a:gridCol>
                <a:gridCol w="414375">
                  <a:extLst>
                    <a:ext uri="{9D8B030D-6E8A-4147-A177-3AD203B41FA5}">
                      <a16:colId xmlns:a16="http://schemas.microsoft.com/office/drawing/2014/main" val="879102666"/>
                    </a:ext>
                  </a:extLst>
                </a:gridCol>
                <a:gridCol w="436185">
                  <a:extLst>
                    <a:ext uri="{9D8B030D-6E8A-4147-A177-3AD203B41FA5}">
                      <a16:colId xmlns:a16="http://schemas.microsoft.com/office/drawing/2014/main" val="1302985055"/>
                    </a:ext>
                  </a:extLst>
                </a:gridCol>
                <a:gridCol w="436185">
                  <a:extLst>
                    <a:ext uri="{9D8B030D-6E8A-4147-A177-3AD203B41FA5}">
                      <a16:colId xmlns:a16="http://schemas.microsoft.com/office/drawing/2014/main" val="2344957058"/>
                    </a:ext>
                  </a:extLst>
                </a:gridCol>
                <a:gridCol w="425280">
                  <a:extLst>
                    <a:ext uri="{9D8B030D-6E8A-4147-A177-3AD203B41FA5}">
                      <a16:colId xmlns:a16="http://schemas.microsoft.com/office/drawing/2014/main" val="2643191683"/>
                    </a:ext>
                  </a:extLst>
                </a:gridCol>
                <a:gridCol w="381661">
                  <a:extLst>
                    <a:ext uri="{9D8B030D-6E8A-4147-A177-3AD203B41FA5}">
                      <a16:colId xmlns:a16="http://schemas.microsoft.com/office/drawing/2014/main" val="2645710067"/>
                    </a:ext>
                  </a:extLst>
                </a:gridCol>
                <a:gridCol w="370757">
                  <a:extLst>
                    <a:ext uri="{9D8B030D-6E8A-4147-A177-3AD203B41FA5}">
                      <a16:colId xmlns:a16="http://schemas.microsoft.com/office/drawing/2014/main" val="458587706"/>
                    </a:ext>
                  </a:extLst>
                </a:gridCol>
                <a:gridCol w="392566">
                  <a:extLst>
                    <a:ext uri="{9D8B030D-6E8A-4147-A177-3AD203B41FA5}">
                      <a16:colId xmlns:a16="http://schemas.microsoft.com/office/drawing/2014/main" val="3016314631"/>
                    </a:ext>
                  </a:extLst>
                </a:gridCol>
                <a:gridCol w="392566">
                  <a:extLst>
                    <a:ext uri="{9D8B030D-6E8A-4147-A177-3AD203B41FA5}">
                      <a16:colId xmlns:a16="http://schemas.microsoft.com/office/drawing/2014/main" val="2214998887"/>
                    </a:ext>
                  </a:extLst>
                </a:gridCol>
                <a:gridCol w="370757">
                  <a:extLst>
                    <a:ext uri="{9D8B030D-6E8A-4147-A177-3AD203B41FA5}">
                      <a16:colId xmlns:a16="http://schemas.microsoft.com/office/drawing/2014/main" val="1844532910"/>
                    </a:ext>
                  </a:extLst>
                </a:gridCol>
                <a:gridCol w="403471">
                  <a:extLst>
                    <a:ext uri="{9D8B030D-6E8A-4147-A177-3AD203B41FA5}">
                      <a16:colId xmlns:a16="http://schemas.microsoft.com/office/drawing/2014/main" val="1207531064"/>
                    </a:ext>
                  </a:extLst>
                </a:gridCol>
                <a:gridCol w="425280">
                  <a:extLst>
                    <a:ext uri="{9D8B030D-6E8A-4147-A177-3AD203B41FA5}">
                      <a16:colId xmlns:a16="http://schemas.microsoft.com/office/drawing/2014/main" val="3394065067"/>
                    </a:ext>
                  </a:extLst>
                </a:gridCol>
                <a:gridCol w="436185">
                  <a:extLst>
                    <a:ext uri="{9D8B030D-6E8A-4147-A177-3AD203B41FA5}">
                      <a16:colId xmlns:a16="http://schemas.microsoft.com/office/drawing/2014/main" val="2494865473"/>
                    </a:ext>
                  </a:extLst>
                </a:gridCol>
                <a:gridCol w="433459">
                  <a:extLst>
                    <a:ext uri="{9D8B030D-6E8A-4147-A177-3AD203B41FA5}">
                      <a16:colId xmlns:a16="http://schemas.microsoft.com/office/drawing/2014/main" val="1962221334"/>
                    </a:ext>
                  </a:extLst>
                </a:gridCol>
                <a:gridCol w="741514">
                  <a:extLst>
                    <a:ext uri="{9D8B030D-6E8A-4147-A177-3AD203B41FA5}">
                      <a16:colId xmlns:a16="http://schemas.microsoft.com/office/drawing/2014/main" val="3452018164"/>
                    </a:ext>
                  </a:extLst>
                </a:gridCol>
                <a:gridCol w="894179">
                  <a:extLst>
                    <a:ext uri="{9D8B030D-6E8A-4147-A177-3AD203B41FA5}">
                      <a16:colId xmlns:a16="http://schemas.microsoft.com/office/drawing/2014/main" val="119327572"/>
                    </a:ext>
                  </a:extLst>
                </a:gridCol>
                <a:gridCol w="981416">
                  <a:extLst>
                    <a:ext uri="{9D8B030D-6E8A-4147-A177-3AD203B41FA5}">
                      <a16:colId xmlns:a16="http://schemas.microsoft.com/office/drawing/2014/main" val="3118300094"/>
                    </a:ext>
                  </a:extLst>
                </a:gridCol>
              </a:tblGrid>
              <a:tr h="429520">
                <a:tc rowSpan="2">
                  <a:txBody>
                    <a:bodyPr/>
                    <a:lstStyle/>
                    <a:p>
                      <a:pPr algn="ctr" fontAlgn="ctr"/>
                      <a:r>
                        <a:rPr lang="es-CO" sz="1000" b="1" i="0" u="none" strike="noStrike" dirty="0">
                          <a:solidFill>
                            <a:srgbClr val="000000"/>
                          </a:solidFill>
                          <a:effectLst/>
                          <a:latin typeface="Calibri" panose="020F0502020204030204" pitchFamily="34" charset="0"/>
                        </a:rPr>
                        <a:t>REGIONAL</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13">
                  <a:txBody>
                    <a:bodyPr/>
                    <a:lstStyle/>
                    <a:p>
                      <a:pPr algn="ctr" fontAlgn="ctr"/>
                      <a:r>
                        <a:rPr lang="es-CO" sz="1000" b="1" i="0" u="none" strike="noStrike" dirty="0">
                          <a:solidFill>
                            <a:srgbClr val="000000"/>
                          </a:solidFill>
                          <a:effectLst/>
                          <a:latin typeface="Calibri" panose="020F0502020204030204" pitchFamily="34" charset="0"/>
                        </a:rPr>
                        <a:t>PROYECCION MENSUAL META PLANEADA 2019</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rowSpan="2">
                  <a:txBody>
                    <a:bodyPr/>
                    <a:lstStyle/>
                    <a:p>
                      <a:pPr algn="ctr" fontAlgn="ctr"/>
                      <a:r>
                        <a:rPr lang="es-CO" sz="1000" b="1" i="0" u="none" strike="noStrike" dirty="0">
                          <a:solidFill>
                            <a:srgbClr val="000000"/>
                          </a:solidFill>
                          <a:effectLst/>
                          <a:latin typeface="Calibri" panose="020F0502020204030204" pitchFamily="34" charset="0"/>
                        </a:rPr>
                        <a:t>EJECUCION A LA FECHA</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s-CO" sz="1000" b="1" i="0" u="none" strike="noStrike" dirty="0">
                          <a:solidFill>
                            <a:srgbClr val="000000"/>
                          </a:solidFill>
                          <a:effectLst/>
                          <a:latin typeface="Calibri" panose="020F0502020204030204" pitchFamily="34" charset="0"/>
                        </a:rPr>
                        <a:t>CUMPLIMIENTO A ABRIL</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s-CO" sz="1000" b="1" i="0" u="none" strike="noStrike" dirty="0">
                          <a:solidFill>
                            <a:srgbClr val="000000"/>
                          </a:solidFill>
                          <a:effectLst/>
                          <a:latin typeface="Calibri" panose="020F0502020204030204" pitchFamily="34" charset="0"/>
                        </a:rPr>
                        <a:t>CUMPLIMIENTO A AÑO</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5294301"/>
                  </a:ext>
                </a:extLst>
              </a:tr>
              <a:tr h="240531">
                <a:tc vMerge="1">
                  <a:txBody>
                    <a:bodyPr/>
                    <a:lstStyle/>
                    <a:p>
                      <a:endParaRPr lang="es-CO"/>
                    </a:p>
                  </a:txBody>
                  <a:tcPr/>
                </a:tc>
                <a:tc>
                  <a:txBody>
                    <a:bodyPr/>
                    <a:lstStyle/>
                    <a:p>
                      <a:pPr algn="ctr" fontAlgn="ctr"/>
                      <a:r>
                        <a:rPr lang="es-CO" sz="900" b="1" i="0" u="none" strike="noStrike">
                          <a:solidFill>
                            <a:srgbClr val="000000"/>
                          </a:solidFill>
                          <a:effectLst/>
                          <a:latin typeface="Calibri" panose="020F0502020204030204" pitchFamily="34" charset="0"/>
                        </a:rPr>
                        <a:t>ENE</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ctr"/>
                      <a:r>
                        <a:rPr lang="es-CO" sz="900" b="1" i="0" u="none" strike="noStrike">
                          <a:solidFill>
                            <a:srgbClr val="000000"/>
                          </a:solidFill>
                          <a:effectLst/>
                          <a:latin typeface="Calibri" panose="020F0502020204030204" pitchFamily="34" charset="0"/>
                        </a:rPr>
                        <a:t>FEB</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ctr"/>
                      <a:r>
                        <a:rPr lang="es-CO" sz="900" b="1" i="0" u="none" strike="noStrike">
                          <a:solidFill>
                            <a:srgbClr val="000000"/>
                          </a:solidFill>
                          <a:effectLst/>
                          <a:latin typeface="Calibri" panose="020F0502020204030204" pitchFamily="34" charset="0"/>
                        </a:rPr>
                        <a:t>MAR</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ctr"/>
                      <a:r>
                        <a:rPr lang="es-CO" sz="900" b="1" i="0" u="none" strike="noStrike" dirty="0">
                          <a:solidFill>
                            <a:srgbClr val="000000"/>
                          </a:solidFill>
                          <a:effectLst/>
                          <a:latin typeface="Calibri" panose="020F0502020204030204" pitchFamily="34" charset="0"/>
                        </a:rPr>
                        <a:t>ABR</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ctr"/>
                      <a:r>
                        <a:rPr lang="es-CO" sz="900" b="1" i="0" u="none" strike="noStrike">
                          <a:solidFill>
                            <a:srgbClr val="000000"/>
                          </a:solidFill>
                          <a:effectLst/>
                          <a:latin typeface="Calibri" panose="020F0502020204030204" pitchFamily="34" charset="0"/>
                        </a:rPr>
                        <a:t>MAY</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ctr"/>
                      <a:r>
                        <a:rPr lang="es-CO" sz="900" b="1" i="0" u="none" strike="noStrike" dirty="0">
                          <a:solidFill>
                            <a:srgbClr val="000000"/>
                          </a:solidFill>
                          <a:effectLst/>
                          <a:latin typeface="Calibri" panose="020F0502020204030204" pitchFamily="34" charset="0"/>
                        </a:rPr>
                        <a:t>JUN</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ctr"/>
                      <a:r>
                        <a:rPr lang="es-CO" sz="900" b="1" i="0" u="none" strike="noStrike">
                          <a:solidFill>
                            <a:srgbClr val="000000"/>
                          </a:solidFill>
                          <a:effectLst/>
                          <a:latin typeface="Calibri" panose="020F0502020204030204" pitchFamily="34" charset="0"/>
                        </a:rPr>
                        <a:t>JUL</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ctr"/>
                      <a:r>
                        <a:rPr lang="es-CO" sz="900" b="1" i="0" u="none" strike="noStrike" dirty="0">
                          <a:solidFill>
                            <a:srgbClr val="000000"/>
                          </a:solidFill>
                          <a:effectLst/>
                          <a:latin typeface="Calibri" panose="020F0502020204030204" pitchFamily="34" charset="0"/>
                        </a:rPr>
                        <a:t>AGO</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ctr"/>
                      <a:r>
                        <a:rPr lang="es-CO" sz="900" b="1" i="0" u="none" strike="noStrike">
                          <a:solidFill>
                            <a:srgbClr val="000000"/>
                          </a:solidFill>
                          <a:effectLst/>
                          <a:latin typeface="Calibri" panose="020F0502020204030204" pitchFamily="34" charset="0"/>
                        </a:rPr>
                        <a:t>SEP</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ctr"/>
                      <a:r>
                        <a:rPr lang="es-CO" sz="900" b="1" i="0" u="none" strike="noStrike" dirty="0">
                          <a:solidFill>
                            <a:srgbClr val="000000"/>
                          </a:solidFill>
                          <a:effectLst/>
                          <a:latin typeface="Calibri" panose="020F0502020204030204" pitchFamily="34" charset="0"/>
                        </a:rPr>
                        <a:t>OCT</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ctr"/>
                      <a:r>
                        <a:rPr lang="es-CO" sz="900" b="1" i="0" u="none" strike="noStrike" dirty="0">
                          <a:solidFill>
                            <a:srgbClr val="000000"/>
                          </a:solidFill>
                          <a:effectLst/>
                          <a:latin typeface="Calibri" panose="020F0502020204030204" pitchFamily="34" charset="0"/>
                        </a:rPr>
                        <a:t>NOV</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ctr"/>
                      <a:r>
                        <a:rPr lang="es-CO" sz="900" b="1" i="0" u="none" strike="noStrike" dirty="0">
                          <a:solidFill>
                            <a:srgbClr val="000000"/>
                          </a:solidFill>
                          <a:effectLst/>
                          <a:latin typeface="Calibri" panose="020F0502020204030204" pitchFamily="34" charset="0"/>
                        </a:rPr>
                        <a:t>DIC</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ctr"/>
                      <a:r>
                        <a:rPr lang="es-CO" sz="900" b="1" i="0" u="none" strike="noStrike" dirty="0">
                          <a:solidFill>
                            <a:srgbClr val="000000"/>
                          </a:solidFill>
                          <a:effectLst/>
                          <a:latin typeface="Calibri" panose="020F0502020204030204" pitchFamily="34" charset="0"/>
                        </a:rPr>
                        <a:t>TOTAL</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vMerge="1">
                  <a:txBody>
                    <a:bodyPr/>
                    <a:lstStyle/>
                    <a:p>
                      <a:endParaRPr lang="es-CO"/>
                    </a:p>
                  </a:txBody>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3037291229"/>
                  </a:ext>
                </a:extLst>
              </a:tr>
              <a:tr h="171808">
                <a:tc>
                  <a:txBody>
                    <a:bodyPr/>
                    <a:lstStyle/>
                    <a:p>
                      <a:pPr algn="ctr" fontAlgn="ctr"/>
                      <a:r>
                        <a:rPr lang="es-CO" sz="1000" b="0" i="0" u="none" strike="noStrike" dirty="0">
                          <a:solidFill>
                            <a:srgbClr val="000000"/>
                          </a:solidFill>
                          <a:effectLst/>
                          <a:latin typeface="Calibri" panose="020F0502020204030204" pitchFamily="34" charset="0"/>
                        </a:rPr>
                        <a:t>CENTRO ORIENTE</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129</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129</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129</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129</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129</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129</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129</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129</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129</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129</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129</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129</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1550</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panose="020F0502020204030204" pitchFamily="34" charset="0"/>
                        </a:rPr>
                        <a:t>552</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panose="020F0502020204030204" pitchFamily="34" charset="0"/>
                        </a:rPr>
                        <a:t>1.07 %</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panose="020F0502020204030204" pitchFamily="34" charset="0"/>
                        </a:rPr>
                        <a:t>0.36 %</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4512704"/>
                  </a:ext>
                </a:extLst>
              </a:tr>
              <a:tr h="171808">
                <a:tc>
                  <a:txBody>
                    <a:bodyPr/>
                    <a:lstStyle/>
                    <a:p>
                      <a:pPr algn="ctr" fontAlgn="ctr"/>
                      <a:r>
                        <a:rPr lang="es-CO" sz="1000" b="0" i="0" u="none" strike="noStrike">
                          <a:solidFill>
                            <a:srgbClr val="000000"/>
                          </a:solidFill>
                          <a:effectLst/>
                          <a:latin typeface="Calibri" panose="020F0502020204030204" pitchFamily="34" charset="0"/>
                        </a:rPr>
                        <a:t>NORTE</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804</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241</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panose="020F0502020204030204" pitchFamily="34" charset="0"/>
                        </a:rPr>
                        <a:t>0.90 %</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panose="020F0502020204030204" pitchFamily="34" charset="0"/>
                        </a:rPr>
                        <a:t>0.30 %</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503384"/>
                  </a:ext>
                </a:extLst>
              </a:tr>
              <a:tr h="171808">
                <a:tc>
                  <a:txBody>
                    <a:bodyPr/>
                    <a:lstStyle/>
                    <a:p>
                      <a:pPr algn="ctr" fontAlgn="ctr"/>
                      <a:r>
                        <a:rPr lang="es-CO" sz="1000" b="0" i="0" u="none" strike="noStrike">
                          <a:solidFill>
                            <a:srgbClr val="000000"/>
                          </a:solidFill>
                          <a:effectLst/>
                          <a:latin typeface="Calibri" panose="020F0502020204030204" pitchFamily="34" charset="0"/>
                        </a:rPr>
                        <a:t>OCCIDENTE</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68</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68</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68</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68</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68</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68</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68</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68</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68</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68</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68</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68</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812</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293</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panose="020F0502020204030204" pitchFamily="34" charset="0"/>
                        </a:rPr>
                        <a:t>1.08 %</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panose="020F0502020204030204" pitchFamily="34" charset="0"/>
                        </a:rPr>
                        <a:t>0.36 %</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6602063"/>
                  </a:ext>
                </a:extLst>
              </a:tr>
              <a:tr h="180398">
                <a:tc>
                  <a:txBody>
                    <a:bodyPr/>
                    <a:lstStyle/>
                    <a:p>
                      <a:pPr algn="ctr" fontAlgn="ctr"/>
                      <a:r>
                        <a:rPr lang="es-CO" sz="1000" b="0" i="0" u="none" strike="noStrike">
                          <a:solidFill>
                            <a:srgbClr val="000000"/>
                          </a:solidFill>
                          <a:effectLst/>
                          <a:latin typeface="Calibri" panose="020F0502020204030204" pitchFamily="34" charset="0"/>
                        </a:rPr>
                        <a:t>SUR OCCIDENTE</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137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137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137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137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137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137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137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137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137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137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137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137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1647</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460</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panose="020F0502020204030204" pitchFamily="34" charset="0"/>
                        </a:rPr>
                        <a:t>0.84 %</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Calibri" panose="020F0502020204030204" pitchFamily="34" charset="0"/>
                        </a:rPr>
                        <a:t>0.28 %</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7256750"/>
                  </a:ext>
                </a:extLst>
              </a:tr>
              <a:tr h="317845">
                <a:tc>
                  <a:txBody>
                    <a:bodyPr/>
                    <a:lstStyle/>
                    <a:p>
                      <a:pPr algn="ctr" fontAlgn="ctr"/>
                      <a:r>
                        <a:rPr lang="es-CO" sz="1000" b="0" i="0" u="none" strike="noStrike" dirty="0">
                          <a:solidFill>
                            <a:srgbClr val="000000"/>
                          </a:solidFill>
                          <a:effectLst/>
                          <a:latin typeface="Calibri" panose="020F0502020204030204" pitchFamily="34" charset="0"/>
                        </a:rPr>
                        <a:t>TOTAL</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401</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401</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401</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401</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401</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401</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401</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401</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401</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401</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401</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401</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4813</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1546</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0.96 %</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ctr"/>
                      <a:r>
                        <a:rPr lang="es-CO" sz="1000" b="0" i="0" u="none" strike="noStrike" dirty="0">
                          <a:solidFill>
                            <a:srgbClr val="000000"/>
                          </a:solidFill>
                          <a:effectLst/>
                          <a:latin typeface="Calibri" panose="020F0502020204030204" pitchFamily="34" charset="0"/>
                        </a:rPr>
                        <a:t>0.32 %</a:t>
                      </a:r>
                    </a:p>
                  </a:txBody>
                  <a:tcPr marL="8590" marR="8590" marT="85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extLst>
                  <a:ext uri="{0D108BD9-81ED-4DB2-BD59-A6C34878D82A}">
                    <a16:rowId xmlns:a16="http://schemas.microsoft.com/office/drawing/2014/main" val="3594029710"/>
                  </a:ext>
                </a:extLst>
              </a:tr>
            </a:tbl>
          </a:graphicData>
        </a:graphic>
      </p:graphicFrame>
    </p:spTree>
    <p:extLst>
      <p:ext uri="{BB962C8B-B14F-4D97-AF65-F5344CB8AC3E}">
        <p14:creationId xmlns:p14="http://schemas.microsoft.com/office/powerpoint/2010/main" val="16265369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94235" y="2689273"/>
            <a:ext cx="9792270" cy="707886"/>
          </a:xfrm>
          <a:prstGeom prst="rect">
            <a:avLst/>
          </a:prstGeom>
          <a:solidFill>
            <a:schemeClr val="bg1"/>
          </a:solidFill>
          <a:ln>
            <a:solidFill>
              <a:schemeClr val="bg1"/>
            </a:solidFill>
          </a:ln>
        </p:spPr>
        <p:txBody>
          <a:bodyPr wrap="square" rtlCol="0">
            <a:spAutoFit/>
          </a:bodyPr>
          <a:lstStyle/>
          <a:p>
            <a:pPr algn="ctr"/>
            <a:r>
              <a:rPr lang="es-ES" sz="4000" b="1" dirty="0">
                <a:solidFill>
                  <a:srgbClr val="000A8B"/>
                </a:solidFill>
                <a:latin typeface="Calibri" panose="020F0502020204030204" pitchFamily="34" charset="0"/>
                <a:cs typeface="Lato Bold"/>
              </a:rPr>
              <a:t>4.	</a:t>
            </a:r>
            <a:r>
              <a:rPr lang="es-ES" sz="4000" b="1" dirty="0">
                <a:solidFill>
                  <a:srgbClr val="000A8B"/>
                </a:solidFill>
                <a:latin typeface="Calibri" panose="020F0502020204030204" pitchFamily="34" charset="0"/>
              </a:rPr>
              <a:t>Cronograma Comité de Enajenación 2019</a:t>
            </a:r>
            <a:endParaRPr lang="es-ES" sz="4000" b="1" dirty="0">
              <a:solidFill>
                <a:srgbClr val="000A8B"/>
              </a:solidFill>
              <a:latin typeface="Calibri" panose="020F0502020204030204" pitchFamily="34" charset="0"/>
              <a:cs typeface="Lato Bold"/>
            </a:endParaRPr>
          </a:p>
        </p:txBody>
      </p:sp>
      <p:sp>
        <p:nvSpPr>
          <p:cNvPr id="13" name="Rectángulo 12">
            <a:extLst>
              <a:ext uri="{FF2B5EF4-FFF2-40B4-BE49-F238E27FC236}">
                <a16:creationId xmlns:a16="http://schemas.microsoft.com/office/drawing/2014/main" id="{9EC8F8C5-8C33-4E85-BD0D-08CCFC0E77E8}"/>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AD3DBC9-36A0-458C-BA34-289246105FAF}"/>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pic>
        <p:nvPicPr>
          <p:cNvPr id="10" name="Imagen 9">
            <a:extLst>
              <a:ext uri="{FF2B5EF4-FFF2-40B4-BE49-F238E27FC236}">
                <a16:creationId xmlns:a16="http://schemas.microsoft.com/office/drawing/2014/main" id="{1ACCD68D-959D-433D-BFD9-56FAE835E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1" name="Imagen 10">
            <a:extLst>
              <a:ext uri="{FF2B5EF4-FFF2-40B4-BE49-F238E27FC236}">
                <a16:creationId xmlns:a16="http://schemas.microsoft.com/office/drawing/2014/main" id="{E3D13B13-34EF-4CCB-9DF6-C75CFF949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spTree>
    <p:extLst>
      <p:ext uri="{BB962C8B-B14F-4D97-AF65-F5344CB8AC3E}">
        <p14:creationId xmlns:p14="http://schemas.microsoft.com/office/powerpoint/2010/main" val="8255842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B0E9094F-CB32-4B94-ABA3-F3CA212A8E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pic>
        <p:nvPicPr>
          <p:cNvPr id="15" name="Imagen 14">
            <a:extLst>
              <a:ext uri="{FF2B5EF4-FFF2-40B4-BE49-F238E27FC236}">
                <a16:creationId xmlns:a16="http://schemas.microsoft.com/office/drawing/2014/main" id="{0A8A5215-CDD8-4E0B-814B-46F3A140C0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sp>
        <p:nvSpPr>
          <p:cNvPr id="18" name="CuadroTexto 17">
            <a:extLst>
              <a:ext uri="{FF2B5EF4-FFF2-40B4-BE49-F238E27FC236}">
                <a16:creationId xmlns:a16="http://schemas.microsoft.com/office/drawing/2014/main" id="{62B36597-20B9-447A-A867-8E576945E779}"/>
              </a:ext>
            </a:extLst>
          </p:cNvPr>
          <p:cNvSpPr txBox="1"/>
          <p:nvPr/>
        </p:nvSpPr>
        <p:spPr>
          <a:xfrm>
            <a:off x="1716807" y="1568986"/>
            <a:ext cx="8586699" cy="707886"/>
          </a:xfrm>
          <a:prstGeom prst="rect">
            <a:avLst/>
          </a:prstGeom>
          <a:solidFill>
            <a:schemeClr val="bg1"/>
          </a:solidFill>
          <a:ln>
            <a:solidFill>
              <a:schemeClr val="bg1"/>
            </a:solidFill>
          </a:ln>
        </p:spPr>
        <p:txBody>
          <a:bodyPr wrap="square" rtlCol="0">
            <a:spAutoFit/>
          </a:bodyPr>
          <a:lstStyle/>
          <a:p>
            <a:pPr algn="ctr"/>
            <a:r>
              <a:rPr lang="es-ES" sz="4000" b="1" dirty="0">
                <a:solidFill>
                  <a:srgbClr val="000A8B"/>
                </a:solidFill>
              </a:rPr>
              <a:t>Cronograma de Actividades 2019</a:t>
            </a:r>
          </a:p>
        </p:txBody>
      </p:sp>
      <p:graphicFrame>
        <p:nvGraphicFramePr>
          <p:cNvPr id="3" name="Tabla 2">
            <a:extLst>
              <a:ext uri="{FF2B5EF4-FFF2-40B4-BE49-F238E27FC236}">
                <a16:creationId xmlns:a16="http://schemas.microsoft.com/office/drawing/2014/main" id="{E4A3B90B-66C6-4D73-AD06-344A4BDE2C80}"/>
              </a:ext>
            </a:extLst>
          </p:cNvPr>
          <p:cNvGraphicFramePr>
            <a:graphicFrameLocks noGrp="1"/>
          </p:cNvGraphicFramePr>
          <p:nvPr>
            <p:extLst/>
          </p:nvPr>
        </p:nvGraphicFramePr>
        <p:xfrm>
          <a:off x="530942" y="3052578"/>
          <a:ext cx="11017044" cy="2236436"/>
        </p:xfrm>
        <a:graphic>
          <a:graphicData uri="http://schemas.openxmlformats.org/drawingml/2006/table">
            <a:tbl>
              <a:tblPr/>
              <a:tblGrid>
                <a:gridCol w="2551040">
                  <a:extLst>
                    <a:ext uri="{9D8B030D-6E8A-4147-A177-3AD203B41FA5}">
                      <a16:colId xmlns:a16="http://schemas.microsoft.com/office/drawing/2014/main" val="1224843613"/>
                    </a:ext>
                  </a:extLst>
                </a:gridCol>
                <a:gridCol w="3566210">
                  <a:extLst>
                    <a:ext uri="{9D8B030D-6E8A-4147-A177-3AD203B41FA5}">
                      <a16:colId xmlns:a16="http://schemas.microsoft.com/office/drawing/2014/main" val="293958934"/>
                    </a:ext>
                  </a:extLst>
                </a:gridCol>
                <a:gridCol w="584380">
                  <a:extLst>
                    <a:ext uri="{9D8B030D-6E8A-4147-A177-3AD203B41FA5}">
                      <a16:colId xmlns:a16="http://schemas.microsoft.com/office/drawing/2014/main" val="3452438589"/>
                    </a:ext>
                  </a:extLst>
                </a:gridCol>
                <a:gridCol w="524442">
                  <a:extLst>
                    <a:ext uri="{9D8B030D-6E8A-4147-A177-3AD203B41FA5}">
                      <a16:colId xmlns:a16="http://schemas.microsoft.com/office/drawing/2014/main" val="1876505495"/>
                    </a:ext>
                  </a:extLst>
                </a:gridCol>
                <a:gridCol w="509458">
                  <a:extLst>
                    <a:ext uri="{9D8B030D-6E8A-4147-A177-3AD203B41FA5}">
                      <a16:colId xmlns:a16="http://schemas.microsoft.com/office/drawing/2014/main" val="570464268"/>
                    </a:ext>
                  </a:extLst>
                </a:gridCol>
                <a:gridCol w="539427">
                  <a:extLst>
                    <a:ext uri="{9D8B030D-6E8A-4147-A177-3AD203B41FA5}">
                      <a16:colId xmlns:a16="http://schemas.microsoft.com/office/drawing/2014/main" val="1678455820"/>
                    </a:ext>
                  </a:extLst>
                </a:gridCol>
                <a:gridCol w="539427">
                  <a:extLst>
                    <a:ext uri="{9D8B030D-6E8A-4147-A177-3AD203B41FA5}">
                      <a16:colId xmlns:a16="http://schemas.microsoft.com/office/drawing/2014/main" val="1562495158"/>
                    </a:ext>
                  </a:extLst>
                </a:gridCol>
                <a:gridCol w="509458">
                  <a:extLst>
                    <a:ext uri="{9D8B030D-6E8A-4147-A177-3AD203B41FA5}">
                      <a16:colId xmlns:a16="http://schemas.microsoft.com/office/drawing/2014/main" val="3925710492"/>
                    </a:ext>
                  </a:extLst>
                </a:gridCol>
                <a:gridCol w="554411">
                  <a:extLst>
                    <a:ext uri="{9D8B030D-6E8A-4147-A177-3AD203B41FA5}">
                      <a16:colId xmlns:a16="http://schemas.microsoft.com/office/drawing/2014/main" val="2409790444"/>
                    </a:ext>
                  </a:extLst>
                </a:gridCol>
                <a:gridCol w="584380">
                  <a:extLst>
                    <a:ext uri="{9D8B030D-6E8A-4147-A177-3AD203B41FA5}">
                      <a16:colId xmlns:a16="http://schemas.microsoft.com/office/drawing/2014/main" val="2066444275"/>
                    </a:ext>
                  </a:extLst>
                </a:gridCol>
                <a:gridCol w="554411">
                  <a:extLst>
                    <a:ext uri="{9D8B030D-6E8A-4147-A177-3AD203B41FA5}">
                      <a16:colId xmlns:a16="http://schemas.microsoft.com/office/drawing/2014/main" val="588453020"/>
                    </a:ext>
                  </a:extLst>
                </a:gridCol>
              </a:tblGrid>
              <a:tr h="559109">
                <a:tc>
                  <a:txBody>
                    <a:bodyPr/>
                    <a:lstStyle/>
                    <a:p>
                      <a:pPr algn="ctr" fontAlgn="ctr"/>
                      <a:r>
                        <a:rPr lang="es-CO" sz="1600" b="1" i="0" u="none" strike="noStrike" dirty="0">
                          <a:solidFill>
                            <a:schemeClr val="bg1"/>
                          </a:solidFill>
                          <a:effectLst/>
                          <a:latin typeface="Calibri" panose="020F0502020204030204" pitchFamily="34" charset="0"/>
                        </a:rPr>
                        <a:t>AREA RESPONSABLE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s-CO" sz="1600" b="1" i="0" u="none" strike="noStrike" dirty="0">
                          <a:solidFill>
                            <a:schemeClr val="bg1"/>
                          </a:solidFill>
                          <a:effectLst/>
                          <a:latin typeface="Calibri" panose="020F0502020204030204" pitchFamily="34" charset="0"/>
                        </a:rPr>
                        <a:t>ACTIVIDAD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s-CO" sz="1600" b="1" i="0" u="none" strike="noStrike" dirty="0">
                          <a:solidFill>
                            <a:schemeClr val="bg1"/>
                          </a:solidFill>
                          <a:effectLst/>
                          <a:latin typeface="Calibri" panose="020F0502020204030204" pitchFamily="34" charset="0"/>
                        </a:rPr>
                        <a:t>ABR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s-CO" sz="1600" b="1" i="0" u="none" strike="noStrike" dirty="0">
                          <a:solidFill>
                            <a:schemeClr val="bg1"/>
                          </a:solidFill>
                          <a:effectLst/>
                          <a:latin typeface="Calibri" panose="020F0502020204030204" pitchFamily="34" charset="0"/>
                        </a:rPr>
                        <a:t>MAY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s-CO" sz="1600" b="1" i="0" u="none" strike="noStrike" dirty="0">
                          <a:solidFill>
                            <a:schemeClr val="bg1"/>
                          </a:solidFill>
                          <a:effectLst/>
                          <a:latin typeface="Calibri" panose="020F0502020204030204" pitchFamily="34" charset="0"/>
                        </a:rPr>
                        <a:t>JUN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s-CO" sz="1600" b="1" i="0" u="none" strike="noStrike" dirty="0">
                          <a:solidFill>
                            <a:schemeClr val="bg1"/>
                          </a:solidFill>
                          <a:effectLst/>
                          <a:latin typeface="Calibri" panose="020F0502020204030204" pitchFamily="34" charset="0"/>
                        </a:rPr>
                        <a:t>JUL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s-CO" sz="1600" b="1" i="0" u="none" strike="noStrike" dirty="0">
                          <a:solidFill>
                            <a:schemeClr val="bg1"/>
                          </a:solidFill>
                          <a:effectLst/>
                          <a:latin typeface="Calibri" panose="020F0502020204030204" pitchFamily="34" charset="0"/>
                        </a:rPr>
                        <a:t>AGO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s-CO" sz="1600" b="1" i="0" u="none" strike="noStrike" dirty="0">
                          <a:solidFill>
                            <a:schemeClr val="bg1"/>
                          </a:solidFill>
                          <a:effectLst/>
                          <a:latin typeface="Calibri" panose="020F0502020204030204" pitchFamily="34" charset="0"/>
                        </a:rPr>
                        <a:t>SEP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s-CO" sz="1600" b="1" i="0" u="none" strike="noStrike" dirty="0">
                          <a:solidFill>
                            <a:schemeClr val="bg1"/>
                          </a:solidFill>
                          <a:effectLst/>
                          <a:latin typeface="Calibri" panose="020F0502020204030204" pitchFamily="34" charset="0"/>
                        </a:rPr>
                        <a:t>OCT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s-CO" sz="1600" b="1" i="0" u="none" strike="noStrike" dirty="0">
                          <a:solidFill>
                            <a:schemeClr val="bg1"/>
                          </a:solidFill>
                          <a:effectLst/>
                          <a:latin typeface="Calibri" panose="020F0502020204030204" pitchFamily="34" charset="0"/>
                        </a:rPr>
                        <a:t>NOV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s-CO" sz="1600" b="1" i="0" u="none" strike="noStrike" dirty="0">
                          <a:solidFill>
                            <a:schemeClr val="bg1"/>
                          </a:solidFill>
                          <a:effectLst/>
                          <a:latin typeface="Calibri" panose="020F0502020204030204" pitchFamily="34" charset="0"/>
                        </a:rPr>
                        <a:t>DIC</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1081591563"/>
                  </a:ext>
                </a:extLst>
              </a:tr>
              <a:tr h="559109">
                <a:tc>
                  <a:txBody>
                    <a:bodyPr/>
                    <a:lstStyle/>
                    <a:p>
                      <a:pPr algn="ctr" fontAlgn="ctr"/>
                      <a:r>
                        <a:rPr lang="es-CO" sz="1400" b="1" i="0" u="none" strike="noStrike" dirty="0">
                          <a:solidFill>
                            <a:srgbClr val="293166"/>
                          </a:solidFill>
                          <a:effectLst/>
                          <a:latin typeface="Calibri" panose="020F0502020204030204" pitchFamily="34" charset="0"/>
                        </a:rPr>
                        <a:t>SAE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dirty="0">
                          <a:solidFill>
                            <a:srgbClr val="293166"/>
                          </a:solidFill>
                          <a:effectLst/>
                          <a:latin typeface="Calibri" panose="020F0502020204030204" pitchFamily="34" charset="0"/>
                        </a:rPr>
                        <a:t>Reunión Comité Técnico.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dirty="0">
                          <a:solidFill>
                            <a:srgbClr val="293166"/>
                          </a:solidFill>
                          <a:effectLst/>
                          <a:latin typeface="Calibri" panose="020F0502020204030204" pitchFamily="34" charset="0"/>
                        </a:rPr>
                        <a:t>11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50223622"/>
                  </a:ext>
                </a:extLst>
              </a:tr>
              <a:tr h="559109">
                <a:tc>
                  <a:txBody>
                    <a:bodyPr/>
                    <a:lstStyle/>
                    <a:p>
                      <a:pPr algn="ctr" fontAlgn="ctr"/>
                      <a:r>
                        <a:rPr lang="es-CO" sz="1400" b="1" i="0" u="none" strike="noStrike" dirty="0">
                          <a:solidFill>
                            <a:srgbClr val="293166"/>
                          </a:solidFill>
                          <a:effectLst/>
                          <a:latin typeface="Calibri" panose="020F0502020204030204" pitchFamily="34" charset="0"/>
                        </a:rPr>
                        <a:t>Delegados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dirty="0">
                          <a:solidFill>
                            <a:srgbClr val="293166"/>
                          </a:solidFill>
                          <a:effectLst/>
                          <a:latin typeface="Calibri" panose="020F0502020204030204" pitchFamily="34" charset="0"/>
                        </a:rPr>
                        <a:t>Revisión de Delgados.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dirty="0">
                          <a:solidFill>
                            <a:srgbClr val="293166"/>
                          </a:solidFill>
                          <a:effectLst/>
                          <a:latin typeface="Calibri" panose="020F0502020204030204" pitchFamily="34" charset="0"/>
                        </a:rPr>
                        <a:t>25/26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28/29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25/26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25/26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27/28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25/26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28/29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26/27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16/17</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805180503"/>
                  </a:ext>
                </a:extLst>
              </a:tr>
              <a:tr h="559109">
                <a:tc>
                  <a:txBody>
                    <a:bodyPr/>
                    <a:lstStyle/>
                    <a:p>
                      <a:pPr algn="ctr" fontAlgn="ctr"/>
                      <a:r>
                        <a:rPr lang="es-CO" sz="1400" b="1" i="0" u="none" strike="noStrike">
                          <a:solidFill>
                            <a:srgbClr val="293166"/>
                          </a:solidFill>
                          <a:effectLst/>
                          <a:latin typeface="Calibri" panose="020F0502020204030204" pitchFamily="34" charset="0"/>
                        </a:rPr>
                        <a:t>Integrantes Comité Enajenación.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Reunión Comité Enajenación.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dirty="0">
                          <a:solidFill>
                            <a:srgbClr val="293166"/>
                          </a:solidFill>
                          <a:effectLst/>
                          <a:latin typeface="Calibri" panose="020F0502020204030204" pitchFamily="34" charset="0"/>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a:solidFill>
                            <a:srgbClr val="293166"/>
                          </a:solidFill>
                          <a:effectLst/>
                          <a:latin typeface="Calibri" panose="020F0502020204030204" pitchFamily="34" charset="0"/>
                        </a:rPr>
                        <a:t>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dirty="0">
                          <a:solidFill>
                            <a:srgbClr val="293166"/>
                          </a:solidFill>
                          <a:effectLst/>
                          <a:latin typeface="Calibri" panose="020F0502020204030204" pitchFamily="34" charset="0"/>
                        </a:rPr>
                        <a:t>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dirty="0">
                          <a:solidFill>
                            <a:srgbClr val="293166"/>
                          </a:solidFill>
                          <a:effectLst/>
                          <a:latin typeface="Calibri" panose="020F0502020204030204" pitchFamily="34" charset="0"/>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dirty="0">
                          <a:solidFill>
                            <a:srgbClr val="293166"/>
                          </a:solidFill>
                          <a:effectLst/>
                          <a:latin typeface="Calibri" panose="020F0502020204030204" pitchFamily="34" charset="0"/>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dirty="0">
                          <a:solidFill>
                            <a:srgbClr val="293166"/>
                          </a:solidFill>
                          <a:effectLst/>
                          <a:latin typeface="Calibri" panose="020F0502020204030204" pitchFamily="34" charset="0"/>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dirty="0">
                          <a:solidFill>
                            <a:srgbClr val="293166"/>
                          </a:solidFill>
                          <a:effectLst/>
                          <a:latin typeface="Calibri" panose="020F0502020204030204" pitchFamily="34" charset="0"/>
                        </a:rPr>
                        <a:t>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dirty="0">
                          <a:solidFill>
                            <a:srgbClr val="293166"/>
                          </a:solidFill>
                          <a:effectLst/>
                          <a:latin typeface="Calibri" panose="020F0502020204030204" pitchFamily="34" charset="0"/>
                        </a:rPr>
                        <a:t>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400" b="1" i="0" u="none" strike="noStrike" dirty="0">
                          <a:solidFill>
                            <a:srgbClr val="293166"/>
                          </a:solidFill>
                          <a:effectLst/>
                          <a:latin typeface="Calibri" panose="020F0502020204030204" pitchFamily="34" charset="0"/>
                        </a:rPr>
                        <a:t>20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5152917"/>
                  </a:ext>
                </a:extLst>
              </a:tr>
            </a:tbl>
          </a:graphicData>
        </a:graphic>
      </p:graphicFrame>
      <p:sp>
        <p:nvSpPr>
          <p:cNvPr id="9" name="Rectángulo 8">
            <a:extLst>
              <a:ext uri="{FF2B5EF4-FFF2-40B4-BE49-F238E27FC236}">
                <a16:creationId xmlns:a16="http://schemas.microsoft.com/office/drawing/2014/main" id="{B858944C-FC5D-44A0-AC29-B73C956DC81C}"/>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5AC4FF80-45DD-46E4-A2AA-92D29DFF17A0}"/>
              </a:ext>
            </a:extLst>
          </p:cNvPr>
          <p:cNvSpPr txBox="1"/>
          <p:nvPr/>
        </p:nvSpPr>
        <p:spPr>
          <a:xfrm>
            <a:off x="7929417" y="6553975"/>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 </a:t>
            </a:r>
          </a:p>
        </p:txBody>
      </p:sp>
    </p:spTree>
    <p:extLst>
      <p:ext uri="{BB962C8B-B14F-4D97-AF65-F5344CB8AC3E}">
        <p14:creationId xmlns:p14="http://schemas.microsoft.com/office/powerpoint/2010/main" val="5441631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94235" y="2760502"/>
            <a:ext cx="9792270" cy="707886"/>
          </a:xfrm>
          <a:prstGeom prst="rect">
            <a:avLst/>
          </a:prstGeom>
          <a:solidFill>
            <a:schemeClr val="bg1"/>
          </a:solidFill>
          <a:ln>
            <a:solidFill>
              <a:schemeClr val="bg1"/>
            </a:solidFill>
          </a:ln>
        </p:spPr>
        <p:txBody>
          <a:bodyPr wrap="square" rtlCol="0">
            <a:spAutoFit/>
          </a:bodyPr>
          <a:lstStyle/>
          <a:p>
            <a:pPr algn="ctr"/>
            <a:r>
              <a:rPr lang="es-ES" sz="4000" b="1" dirty="0">
                <a:solidFill>
                  <a:srgbClr val="000A8B"/>
                </a:solidFill>
                <a:latin typeface="Calibri" panose="020F0502020204030204" pitchFamily="34" charset="0"/>
                <a:cs typeface="Lato Bold"/>
              </a:rPr>
              <a:t>5.	Inventario en el proceso de alistamiento.</a:t>
            </a:r>
          </a:p>
        </p:txBody>
      </p:sp>
      <p:sp>
        <p:nvSpPr>
          <p:cNvPr id="13" name="Rectángulo 12">
            <a:extLst>
              <a:ext uri="{FF2B5EF4-FFF2-40B4-BE49-F238E27FC236}">
                <a16:creationId xmlns:a16="http://schemas.microsoft.com/office/drawing/2014/main" id="{9EC8F8C5-8C33-4E85-BD0D-08CCFC0E77E8}"/>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AD3DBC9-36A0-458C-BA34-289246105FAF}"/>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pic>
        <p:nvPicPr>
          <p:cNvPr id="10" name="Imagen 9">
            <a:extLst>
              <a:ext uri="{FF2B5EF4-FFF2-40B4-BE49-F238E27FC236}">
                <a16:creationId xmlns:a16="http://schemas.microsoft.com/office/drawing/2014/main" id="{1ACCD68D-959D-433D-BFD9-56FAE835E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1" name="Imagen 10">
            <a:extLst>
              <a:ext uri="{FF2B5EF4-FFF2-40B4-BE49-F238E27FC236}">
                <a16:creationId xmlns:a16="http://schemas.microsoft.com/office/drawing/2014/main" id="{E3D13B13-34EF-4CCB-9DF6-C75CFF949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spTree>
    <p:extLst>
      <p:ext uri="{BB962C8B-B14F-4D97-AF65-F5344CB8AC3E}">
        <p14:creationId xmlns:p14="http://schemas.microsoft.com/office/powerpoint/2010/main" val="102495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CuadroTexto 51"/>
          <p:cNvSpPr txBox="1"/>
          <p:nvPr/>
        </p:nvSpPr>
        <p:spPr>
          <a:xfrm>
            <a:off x="849297" y="917374"/>
            <a:ext cx="10493405" cy="707886"/>
          </a:xfrm>
          <a:prstGeom prst="rect">
            <a:avLst/>
          </a:prstGeom>
          <a:noFill/>
        </p:spPr>
        <p:txBody>
          <a:bodyPr wrap="square" rtlCol="0">
            <a:spAutoFit/>
          </a:bodyPr>
          <a:lstStyle/>
          <a:p>
            <a:pPr algn="r"/>
            <a:r>
              <a:rPr lang="es-ES" sz="2800" b="1" dirty="0">
                <a:solidFill>
                  <a:srgbClr val="000A8B"/>
                </a:solidFill>
                <a:latin typeface="Calibri" panose="020F0502020204030204" pitchFamily="34" charset="0"/>
              </a:rPr>
              <a:t>Proceso de alistamiento de inmuebles para Enajenación Temprana – </a:t>
            </a:r>
            <a:r>
              <a:rPr lang="es-ES" sz="1200" dirty="0">
                <a:solidFill>
                  <a:srgbClr val="000A8B"/>
                </a:solidFill>
                <a:latin typeface="Lato Regular"/>
                <a:cs typeface="Lato Regular"/>
              </a:rPr>
              <a:t>Corte- 13 DE ABRIL DE 2019</a:t>
            </a:r>
          </a:p>
        </p:txBody>
      </p:sp>
      <p:pic>
        <p:nvPicPr>
          <p:cNvPr id="41" name="Imagen 40">
            <a:extLst>
              <a:ext uri="{FF2B5EF4-FFF2-40B4-BE49-F238E27FC236}">
                <a16:creationId xmlns:a16="http://schemas.microsoft.com/office/drawing/2014/main" id="{E2E56FD7-3E47-4B28-BE64-119B57B259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7660" y="8994"/>
            <a:ext cx="4150360" cy="713105"/>
          </a:xfrm>
          <a:prstGeom prst="rect">
            <a:avLst/>
          </a:prstGeom>
        </p:spPr>
      </p:pic>
      <p:pic>
        <p:nvPicPr>
          <p:cNvPr id="44" name="Imagen 43">
            <a:extLst>
              <a:ext uri="{FF2B5EF4-FFF2-40B4-BE49-F238E27FC236}">
                <a16:creationId xmlns:a16="http://schemas.microsoft.com/office/drawing/2014/main" id="{5009F4AC-399C-43D0-AFCB-D8C3DA77B4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graphicFrame>
        <p:nvGraphicFramePr>
          <p:cNvPr id="2" name="Diagrama 1">
            <a:extLst>
              <a:ext uri="{FF2B5EF4-FFF2-40B4-BE49-F238E27FC236}">
                <a16:creationId xmlns:a16="http://schemas.microsoft.com/office/drawing/2014/main" id="{0EEC51EC-7AC6-495A-AA02-C800A7DFD75F}"/>
              </a:ext>
            </a:extLst>
          </p:cNvPr>
          <p:cNvGraphicFramePr/>
          <p:nvPr>
            <p:extLst/>
          </p:nvPr>
        </p:nvGraphicFramePr>
        <p:xfrm>
          <a:off x="1482677" y="1820535"/>
          <a:ext cx="9609302" cy="43294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2" name="Rectángulo 31">
            <a:extLst>
              <a:ext uri="{FF2B5EF4-FFF2-40B4-BE49-F238E27FC236}">
                <a16:creationId xmlns:a16="http://schemas.microsoft.com/office/drawing/2014/main" id="{85404837-8752-4B02-9518-775D58A08A3E}"/>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3" name="CuadroTexto 32">
            <a:extLst>
              <a:ext uri="{FF2B5EF4-FFF2-40B4-BE49-F238E27FC236}">
                <a16:creationId xmlns:a16="http://schemas.microsoft.com/office/drawing/2014/main" id="{18ABE940-C7D0-46FE-8DE6-484901911F07}"/>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spTree>
    <p:extLst>
      <p:ext uri="{BB962C8B-B14F-4D97-AF65-F5344CB8AC3E}">
        <p14:creationId xmlns:p14="http://schemas.microsoft.com/office/powerpoint/2010/main" val="7100478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94235" y="2592090"/>
            <a:ext cx="9792270" cy="1323439"/>
          </a:xfrm>
          <a:prstGeom prst="rect">
            <a:avLst/>
          </a:prstGeom>
          <a:solidFill>
            <a:schemeClr val="bg1"/>
          </a:solidFill>
          <a:ln>
            <a:solidFill>
              <a:schemeClr val="bg1"/>
            </a:solidFill>
          </a:ln>
        </p:spPr>
        <p:txBody>
          <a:bodyPr wrap="square" rtlCol="0">
            <a:spAutoFit/>
          </a:bodyPr>
          <a:lstStyle/>
          <a:p>
            <a:pPr algn="ctr"/>
            <a:r>
              <a:rPr lang="es-ES" sz="4000" b="1" dirty="0">
                <a:solidFill>
                  <a:srgbClr val="000A8B"/>
                </a:solidFill>
                <a:latin typeface="Calibri" panose="020F0502020204030204" pitchFamily="34" charset="0"/>
                <a:cs typeface="Lato Bold"/>
              </a:rPr>
              <a:t>6.	</a:t>
            </a:r>
            <a:r>
              <a:rPr lang="es-ES" sz="4000" b="1" dirty="0">
                <a:solidFill>
                  <a:srgbClr val="000A8B"/>
                </a:solidFill>
                <a:latin typeface="Calibri" panose="020F0502020204030204" pitchFamily="34" charset="0"/>
              </a:rPr>
              <a:t>Actividades requeridas para la Enajenación Temprana</a:t>
            </a:r>
            <a:endParaRPr lang="es-ES" sz="4000" b="1" dirty="0">
              <a:solidFill>
                <a:srgbClr val="000A8B"/>
              </a:solidFill>
              <a:latin typeface="Calibri" panose="020F0502020204030204" pitchFamily="34" charset="0"/>
              <a:cs typeface="Lato Bold"/>
            </a:endParaRPr>
          </a:p>
        </p:txBody>
      </p:sp>
      <p:sp>
        <p:nvSpPr>
          <p:cNvPr id="13" name="Rectángulo 12">
            <a:extLst>
              <a:ext uri="{FF2B5EF4-FFF2-40B4-BE49-F238E27FC236}">
                <a16:creationId xmlns:a16="http://schemas.microsoft.com/office/drawing/2014/main" id="{9EC8F8C5-8C33-4E85-BD0D-08CCFC0E77E8}"/>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AD3DBC9-36A0-458C-BA34-289246105FAF}"/>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pic>
        <p:nvPicPr>
          <p:cNvPr id="10" name="Imagen 9">
            <a:extLst>
              <a:ext uri="{FF2B5EF4-FFF2-40B4-BE49-F238E27FC236}">
                <a16:creationId xmlns:a16="http://schemas.microsoft.com/office/drawing/2014/main" id="{1ACCD68D-959D-433D-BFD9-56FAE835E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1" name="Imagen 10">
            <a:extLst>
              <a:ext uri="{FF2B5EF4-FFF2-40B4-BE49-F238E27FC236}">
                <a16:creationId xmlns:a16="http://schemas.microsoft.com/office/drawing/2014/main" id="{E3D13B13-34EF-4CCB-9DF6-C75CFF949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spTree>
    <p:extLst>
      <p:ext uri="{BB962C8B-B14F-4D97-AF65-F5344CB8AC3E}">
        <p14:creationId xmlns:p14="http://schemas.microsoft.com/office/powerpoint/2010/main" val="22501419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Imagen 60">
            <a:extLst>
              <a:ext uri="{FF2B5EF4-FFF2-40B4-BE49-F238E27FC236}">
                <a16:creationId xmlns:a16="http://schemas.microsoft.com/office/drawing/2014/main" id="{8C9F46A6-C3B9-42C2-8443-613532974C80}"/>
              </a:ext>
            </a:extLst>
          </p:cNvPr>
          <p:cNvPicPr>
            <a:picLocks noChangeAspect="1"/>
          </p:cNvPicPr>
          <p:nvPr/>
        </p:nvPicPr>
        <p:blipFill rotWithShape="1">
          <a:blip r:embed="rId2"/>
          <a:srcRect l="30109" t="55491" r="64120" b="32386"/>
          <a:stretch/>
        </p:blipFill>
        <p:spPr>
          <a:xfrm>
            <a:off x="6810194" y="3724600"/>
            <a:ext cx="914514" cy="1042051"/>
          </a:xfrm>
          <a:prstGeom prst="rect">
            <a:avLst/>
          </a:prstGeom>
        </p:spPr>
      </p:pic>
      <p:pic>
        <p:nvPicPr>
          <p:cNvPr id="57" name="Imagen 56">
            <a:extLst>
              <a:ext uri="{FF2B5EF4-FFF2-40B4-BE49-F238E27FC236}">
                <a16:creationId xmlns:a16="http://schemas.microsoft.com/office/drawing/2014/main" id="{90340289-6589-44E4-91EC-D6B7EE81967A}"/>
              </a:ext>
            </a:extLst>
          </p:cNvPr>
          <p:cNvPicPr>
            <a:picLocks noChangeAspect="1"/>
          </p:cNvPicPr>
          <p:nvPr/>
        </p:nvPicPr>
        <p:blipFill rotWithShape="1">
          <a:blip r:embed="rId3"/>
          <a:srcRect l="13576" t="50000" r="80590" b="38251"/>
          <a:stretch/>
        </p:blipFill>
        <p:spPr>
          <a:xfrm>
            <a:off x="4788365" y="3664547"/>
            <a:ext cx="1021507" cy="1110886"/>
          </a:xfrm>
          <a:prstGeom prst="rect">
            <a:avLst/>
          </a:prstGeom>
        </p:spPr>
      </p:pic>
      <p:pic>
        <p:nvPicPr>
          <p:cNvPr id="53" name="Imagen 52">
            <a:extLst>
              <a:ext uri="{FF2B5EF4-FFF2-40B4-BE49-F238E27FC236}">
                <a16:creationId xmlns:a16="http://schemas.microsoft.com/office/drawing/2014/main" id="{815FABD6-6CD6-4810-BFA2-F1593DF72C78}"/>
              </a:ext>
            </a:extLst>
          </p:cNvPr>
          <p:cNvPicPr>
            <a:picLocks noChangeAspect="1"/>
          </p:cNvPicPr>
          <p:nvPr/>
        </p:nvPicPr>
        <p:blipFill rotWithShape="1">
          <a:blip r:embed="rId4"/>
          <a:srcRect l="2014" t="36611" r="91874" b="52837"/>
          <a:stretch/>
        </p:blipFill>
        <p:spPr>
          <a:xfrm>
            <a:off x="2780342" y="3682111"/>
            <a:ext cx="1178727" cy="994800"/>
          </a:xfrm>
          <a:prstGeom prst="rect">
            <a:avLst/>
          </a:prstGeom>
        </p:spPr>
      </p:pic>
      <p:pic>
        <p:nvPicPr>
          <p:cNvPr id="52" name="Imagen 51">
            <a:extLst>
              <a:ext uri="{FF2B5EF4-FFF2-40B4-BE49-F238E27FC236}">
                <a16:creationId xmlns:a16="http://schemas.microsoft.com/office/drawing/2014/main" id="{FF86AFA4-6E92-4D62-94DF-ABAE3B59325B}"/>
              </a:ext>
            </a:extLst>
          </p:cNvPr>
          <p:cNvPicPr>
            <a:picLocks noChangeAspect="1"/>
          </p:cNvPicPr>
          <p:nvPr/>
        </p:nvPicPr>
        <p:blipFill rotWithShape="1">
          <a:blip r:embed="rId5"/>
          <a:srcRect l="35532" t="40393" r="58237" b="50000"/>
          <a:stretch/>
        </p:blipFill>
        <p:spPr>
          <a:xfrm>
            <a:off x="878956" y="3748914"/>
            <a:ext cx="1152169" cy="994800"/>
          </a:xfrm>
          <a:prstGeom prst="rect">
            <a:avLst/>
          </a:prstGeom>
        </p:spPr>
      </p:pic>
      <p:pic>
        <p:nvPicPr>
          <p:cNvPr id="14" name="Imagen 13">
            <a:extLst>
              <a:ext uri="{FF2B5EF4-FFF2-40B4-BE49-F238E27FC236}">
                <a16:creationId xmlns:a16="http://schemas.microsoft.com/office/drawing/2014/main" id="{73323015-552B-4432-AF34-E8519870DA12}"/>
              </a:ext>
            </a:extLst>
          </p:cNvPr>
          <p:cNvPicPr>
            <a:picLocks noChangeAspect="1"/>
          </p:cNvPicPr>
          <p:nvPr/>
        </p:nvPicPr>
        <p:blipFill rotWithShape="1">
          <a:blip r:embed="rId6"/>
          <a:srcRect l="2781" t="38876" r="91873" b="50000"/>
          <a:stretch/>
        </p:blipFill>
        <p:spPr>
          <a:xfrm>
            <a:off x="4730939" y="1173348"/>
            <a:ext cx="956437" cy="1118803"/>
          </a:xfrm>
          <a:prstGeom prst="rect">
            <a:avLst/>
          </a:prstGeom>
        </p:spPr>
      </p:pic>
      <p:pic>
        <p:nvPicPr>
          <p:cNvPr id="11" name="Imagen 10">
            <a:extLst>
              <a:ext uri="{FF2B5EF4-FFF2-40B4-BE49-F238E27FC236}">
                <a16:creationId xmlns:a16="http://schemas.microsoft.com/office/drawing/2014/main" id="{7AE12DC2-69D7-4162-974C-19CF0BA77F7F}"/>
              </a:ext>
            </a:extLst>
          </p:cNvPr>
          <p:cNvPicPr>
            <a:picLocks noChangeAspect="1"/>
          </p:cNvPicPr>
          <p:nvPr/>
        </p:nvPicPr>
        <p:blipFill rotWithShape="1">
          <a:blip r:embed="rId7"/>
          <a:srcRect l="24026" t="51686" r="68804" b="36191"/>
          <a:stretch/>
        </p:blipFill>
        <p:spPr>
          <a:xfrm>
            <a:off x="6577938" y="1109925"/>
            <a:ext cx="1256992" cy="1240595"/>
          </a:xfrm>
          <a:prstGeom prst="rect">
            <a:avLst/>
          </a:prstGeom>
        </p:spPr>
      </p:pic>
      <p:pic>
        <p:nvPicPr>
          <p:cNvPr id="4" name="Imagen 3">
            <a:extLst>
              <a:ext uri="{FF2B5EF4-FFF2-40B4-BE49-F238E27FC236}">
                <a16:creationId xmlns:a16="http://schemas.microsoft.com/office/drawing/2014/main" id="{F64D5D85-B9E9-4212-963E-E22FCAFA6ECA}"/>
              </a:ext>
            </a:extLst>
          </p:cNvPr>
          <p:cNvPicPr>
            <a:picLocks noChangeAspect="1"/>
          </p:cNvPicPr>
          <p:nvPr/>
        </p:nvPicPr>
        <p:blipFill rotWithShape="1">
          <a:blip r:embed="rId8"/>
          <a:srcRect l="57374" t="43247" r="36924" b="46200"/>
          <a:stretch/>
        </p:blipFill>
        <p:spPr>
          <a:xfrm>
            <a:off x="2731180" y="1109925"/>
            <a:ext cx="1063895" cy="1108339"/>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CuadroTexto 7"/>
          <p:cNvSpPr txBox="1"/>
          <p:nvPr/>
        </p:nvSpPr>
        <p:spPr>
          <a:xfrm>
            <a:off x="7235190" y="6520419"/>
            <a:ext cx="4578984"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de Bienes Muebles e Inmuebles</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3" name="Imagen 2">
            <a:extLst>
              <a:ext uri="{FF2B5EF4-FFF2-40B4-BE49-F238E27FC236}">
                <a16:creationId xmlns:a16="http://schemas.microsoft.com/office/drawing/2014/main" id="{7D42446F-626F-43E3-8FAB-898FB2662350}"/>
              </a:ext>
            </a:extLst>
          </p:cNvPr>
          <p:cNvPicPr>
            <a:picLocks noChangeAspect="1"/>
          </p:cNvPicPr>
          <p:nvPr/>
        </p:nvPicPr>
        <p:blipFill rotWithShape="1">
          <a:blip r:embed="rId11"/>
          <a:srcRect l="57115" t="43894" r="36654" b="45434"/>
          <a:stretch/>
        </p:blipFill>
        <p:spPr>
          <a:xfrm>
            <a:off x="677995" y="1083194"/>
            <a:ext cx="1178726" cy="1135070"/>
          </a:xfrm>
          <a:prstGeom prst="rect">
            <a:avLst/>
          </a:prstGeom>
        </p:spPr>
      </p:pic>
      <p:sp>
        <p:nvSpPr>
          <p:cNvPr id="36" name="Elipse 35">
            <a:extLst>
              <a:ext uri="{FF2B5EF4-FFF2-40B4-BE49-F238E27FC236}">
                <a16:creationId xmlns:a16="http://schemas.microsoft.com/office/drawing/2014/main" id="{7801D336-2598-492F-A62E-C35A39078BBC}"/>
              </a:ext>
            </a:extLst>
          </p:cNvPr>
          <p:cNvSpPr/>
          <p:nvPr/>
        </p:nvSpPr>
        <p:spPr>
          <a:xfrm>
            <a:off x="122965" y="1382299"/>
            <a:ext cx="555030" cy="53686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1</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37" name="Rectángulo 36">
            <a:extLst>
              <a:ext uri="{FF2B5EF4-FFF2-40B4-BE49-F238E27FC236}">
                <a16:creationId xmlns:a16="http://schemas.microsoft.com/office/drawing/2014/main" id="{9EE2B1CA-F12A-43DB-8B60-6AF0B2932F9B}"/>
              </a:ext>
            </a:extLst>
          </p:cNvPr>
          <p:cNvSpPr/>
          <p:nvPr/>
        </p:nvSpPr>
        <p:spPr>
          <a:xfrm>
            <a:off x="568658" y="2227046"/>
            <a:ext cx="1572502"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Validación del Inventario e identificación de la causal</a:t>
            </a:r>
          </a:p>
        </p:txBody>
      </p:sp>
      <p:sp>
        <p:nvSpPr>
          <p:cNvPr id="41" name="Elipse 40">
            <a:extLst>
              <a:ext uri="{FF2B5EF4-FFF2-40B4-BE49-F238E27FC236}">
                <a16:creationId xmlns:a16="http://schemas.microsoft.com/office/drawing/2014/main" id="{F2F9542F-2E1A-41B9-947C-98F003DCF860}"/>
              </a:ext>
            </a:extLst>
          </p:cNvPr>
          <p:cNvSpPr/>
          <p:nvPr/>
        </p:nvSpPr>
        <p:spPr>
          <a:xfrm>
            <a:off x="2061319" y="1382299"/>
            <a:ext cx="555030" cy="53686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2</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42" name="Rectángulo 41">
            <a:extLst>
              <a:ext uri="{FF2B5EF4-FFF2-40B4-BE49-F238E27FC236}">
                <a16:creationId xmlns:a16="http://schemas.microsoft.com/office/drawing/2014/main" id="{14E3C038-3BA5-4E5B-A3DD-24D74F76036E}"/>
              </a:ext>
            </a:extLst>
          </p:cNvPr>
          <p:cNvSpPr/>
          <p:nvPr/>
        </p:nvSpPr>
        <p:spPr>
          <a:xfrm>
            <a:off x="2507012" y="2227046"/>
            <a:ext cx="1572502"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Elaboración de ficha de sustentación de causal y consecución de soportes.</a:t>
            </a:r>
          </a:p>
        </p:txBody>
      </p:sp>
      <p:sp>
        <p:nvSpPr>
          <p:cNvPr id="44" name="Elipse 43">
            <a:extLst>
              <a:ext uri="{FF2B5EF4-FFF2-40B4-BE49-F238E27FC236}">
                <a16:creationId xmlns:a16="http://schemas.microsoft.com/office/drawing/2014/main" id="{8F699804-1BC6-4972-AA23-C3BCC7F7F581}"/>
              </a:ext>
            </a:extLst>
          </p:cNvPr>
          <p:cNvSpPr/>
          <p:nvPr/>
        </p:nvSpPr>
        <p:spPr>
          <a:xfrm>
            <a:off x="6022908" y="1408449"/>
            <a:ext cx="555030" cy="53686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4</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45" name="Rectángulo 44">
            <a:extLst>
              <a:ext uri="{FF2B5EF4-FFF2-40B4-BE49-F238E27FC236}">
                <a16:creationId xmlns:a16="http://schemas.microsoft.com/office/drawing/2014/main" id="{228C38C5-DEC3-4144-AB42-E9BDF05FCD0A}"/>
              </a:ext>
            </a:extLst>
          </p:cNvPr>
          <p:cNvSpPr/>
          <p:nvPr/>
        </p:nvSpPr>
        <p:spPr>
          <a:xfrm>
            <a:off x="6468601" y="2253196"/>
            <a:ext cx="1572502"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Aprobación del Comité Técnico al interior del Administrador</a:t>
            </a:r>
          </a:p>
        </p:txBody>
      </p:sp>
      <p:sp>
        <p:nvSpPr>
          <p:cNvPr id="47" name="Elipse 46">
            <a:extLst>
              <a:ext uri="{FF2B5EF4-FFF2-40B4-BE49-F238E27FC236}">
                <a16:creationId xmlns:a16="http://schemas.microsoft.com/office/drawing/2014/main" id="{9E839EB4-39DE-4C09-8DAD-E52F04D61486}"/>
              </a:ext>
            </a:extLst>
          </p:cNvPr>
          <p:cNvSpPr/>
          <p:nvPr/>
        </p:nvSpPr>
        <p:spPr>
          <a:xfrm>
            <a:off x="3999673" y="1398638"/>
            <a:ext cx="555030" cy="53686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3</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48" name="Rectángulo 47">
            <a:extLst>
              <a:ext uri="{FF2B5EF4-FFF2-40B4-BE49-F238E27FC236}">
                <a16:creationId xmlns:a16="http://schemas.microsoft.com/office/drawing/2014/main" id="{71A5069F-E744-4C83-A072-B772FEB9E1CA}"/>
              </a:ext>
            </a:extLst>
          </p:cNvPr>
          <p:cNvSpPr/>
          <p:nvPr/>
        </p:nvSpPr>
        <p:spPr>
          <a:xfrm>
            <a:off x="4422906" y="2218264"/>
            <a:ext cx="1572502"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Viabilidad Jurídica (sentencias, anotaciones y/o gravámenes)</a:t>
            </a:r>
          </a:p>
        </p:txBody>
      </p:sp>
      <p:sp>
        <p:nvSpPr>
          <p:cNvPr id="50" name="Elipse 49">
            <a:extLst>
              <a:ext uri="{FF2B5EF4-FFF2-40B4-BE49-F238E27FC236}">
                <a16:creationId xmlns:a16="http://schemas.microsoft.com/office/drawing/2014/main" id="{0D5370D5-C23C-4082-B150-07EA83119275}"/>
              </a:ext>
            </a:extLst>
          </p:cNvPr>
          <p:cNvSpPr/>
          <p:nvPr/>
        </p:nvSpPr>
        <p:spPr>
          <a:xfrm>
            <a:off x="200742" y="3928770"/>
            <a:ext cx="555030" cy="53686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7</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51" name="Rectángulo 50">
            <a:extLst>
              <a:ext uri="{FF2B5EF4-FFF2-40B4-BE49-F238E27FC236}">
                <a16:creationId xmlns:a16="http://schemas.microsoft.com/office/drawing/2014/main" id="{C28DF1D2-613A-4D66-9816-B711F8D15F01}"/>
              </a:ext>
            </a:extLst>
          </p:cNvPr>
          <p:cNvSpPr/>
          <p:nvPr/>
        </p:nvSpPr>
        <p:spPr>
          <a:xfrm>
            <a:off x="646435" y="4773517"/>
            <a:ext cx="1572502"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Análisis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Físico-Catastral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del activo autorizado para Enajenación</a:t>
            </a:r>
          </a:p>
        </p:txBody>
      </p:sp>
      <p:sp>
        <p:nvSpPr>
          <p:cNvPr id="55" name="Elipse 54">
            <a:extLst>
              <a:ext uri="{FF2B5EF4-FFF2-40B4-BE49-F238E27FC236}">
                <a16:creationId xmlns:a16="http://schemas.microsoft.com/office/drawing/2014/main" id="{D36DDFFB-4CFD-45AA-8B87-34AD4319ACDA}"/>
              </a:ext>
            </a:extLst>
          </p:cNvPr>
          <p:cNvSpPr/>
          <p:nvPr/>
        </p:nvSpPr>
        <p:spPr>
          <a:xfrm>
            <a:off x="2137762" y="3930686"/>
            <a:ext cx="555030" cy="53686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8</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56" name="Rectángulo 55">
            <a:extLst>
              <a:ext uri="{FF2B5EF4-FFF2-40B4-BE49-F238E27FC236}">
                <a16:creationId xmlns:a16="http://schemas.microsoft.com/office/drawing/2014/main" id="{02A6B289-89B6-4380-B08F-E2BD0C26CA86}"/>
              </a:ext>
            </a:extLst>
          </p:cNvPr>
          <p:cNvSpPr/>
          <p:nvPr/>
        </p:nvSpPr>
        <p:spPr>
          <a:xfrm>
            <a:off x="2583455" y="4775433"/>
            <a:ext cx="1572502"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Solicitud y Elaboración del Avalúo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Comercial</a:t>
            </a:r>
          </a:p>
        </p:txBody>
      </p:sp>
      <p:sp>
        <p:nvSpPr>
          <p:cNvPr id="59" name="Elipse 58">
            <a:extLst>
              <a:ext uri="{FF2B5EF4-FFF2-40B4-BE49-F238E27FC236}">
                <a16:creationId xmlns:a16="http://schemas.microsoft.com/office/drawing/2014/main" id="{1109488C-3BA1-455E-BB45-AFB86A119938}"/>
              </a:ext>
            </a:extLst>
          </p:cNvPr>
          <p:cNvSpPr/>
          <p:nvPr/>
        </p:nvSpPr>
        <p:spPr>
          <a:xfrm>
            <a:off x="4076116" y="3939468"/>
            <a:ext cx="555030" cy="53686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9</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60" name="Rectángulo 59">
            <a:extLst>
              <a:ext uri="{FF2B5EF4-FFF2-40B4-BE49-F238E27FC236}">
                <a16:creationId xmlns:a16="http://schemas.microsoft.com/office/drawing/2014/main" id="{5793C8AC-8948-4818-B65F-0B113BB117BF}"/>
              </a:ext>
            </a:extLst>
          </p:cNvPr>
          <p:cNvSpPr/>
          <p:nvPr/>
        </p:nvSpPr>
        <p:spPr>
          <a:xfrm>
            <a:off x="4521809" y="4784215"/>
            <a:ext cx="1572502"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Transmisión para venta al Intermediario Comercial</a:t>
            </a:r>
          </a:p>
        </p:txBody>
      </p:sp>
      <p:sp>
        <p:nvSpPr>
          <p:cNvPr id="65" name="Rectángulo 64">
            <a:extLst>
              <a:ext uri="{FF2B5EF4-FFF2-40B4-BE49-F238E27FC236}">
                <a16:creationId xmlns:a16="http://schemas.microsoft.com/office/drawing/2014/main" id="{E8203794-2752-49D7-9798-497A838CAE41}"/>
              </a:ext>
            </a:extLst>
          </p:cNvPr>
          <p:cNvSpPr/>
          <p:nvPr/>
        </p:nvSpPr>
        <p:spPr>
          <a:xfrm>
            <a:off x="6496259" y="4784215"/>
            <a:ext cx="1572502"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Tiempos de Absorción del Mercado por categoría</a:t>
            </a:r>
          </a:p>
        </p:txBody>
      </p:sp>
      <p:pic>
        <p:nvPicPr>
          <p:cNvPr id="62" name="Imagen 61">
            <a:extLst>
              <a:ext uri="{FF2B5EF4-FFF2-40B4-BE49-F238E27FC236}">
                <a16:creationId xmlns:a16="http://schemas.microsoft.com/office/drawing/2014/main" id="{2C808A16-E79E-43E7-BC85-9DBB6492EE64}"/>
              </a:ext>
            </a:extLst>
          </p:cNvPr>
          <p:cNvPicPr>
            <a:picLocks noChangeAspect="1"/>
          </p:cNvPicPr>
          <p:nvPr/>
        </p:nvPicPr>
        <p:blipFill rotWithShape="1">
          <a:blip r:embed="rId12"/>
          <a:srcRect l="90258" t="46042" r="3733" b="41835"/>
          <a:stretch/>
        </p:blipFill>
        <p:spPr>
          <a:xfrm>
            <a:off x="8652838" y="3780159"/>
            <a:ext cx="1021507" cy="1158678"/>
          </a:xfrm>
          <a:prstGeom prst="rect">
            <a:avLst/>
          </a:prstGeom>
        </p:spPr>
      </p:pic>
      <p:sp>
        <p:nvSpPr>
          <p:cNvPr id="69" name="Rectángulo 68">
            <a:extLst>
              <a:ext uri="{FF2B5EF4-FFF2-40B4-BE49-F238E27FC236}">
                <a16:creationId xmlns:a16="http://schemas.microsoft.com/office/drawing/2014/main" id="{4EB524FA-36F4-4413-A960-652A473A6530}"/>
              </a:ext>
            </a:extLst>
          </p:cNvPr>
          <p:cNvSpPr/>
          <p:nvPr/>
        </p:nvSpPr>
        <p:spPr>
          <a:xfrm>
            <a:off x="8343844" y="4771975"/>
            <a:ext cx="1572502"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Venta, recaudo, escrituración y traspaso del activo comercializado</a:t>
            </a:r>
          </a:p>
        </p:txBody>
      </p:sp>
      <p:pic>
        <p:nvPicPr>
          <p:cNvPr id="70" name="Imagen 69">
            <a:extLst>
              <a:ext uri="{FF2B5EF4-FFF2-40B4-BE49-F238E27FC236}">
                <a16:creationId xmlns:a16="http://schemas.microsoft.com/office/drawing/2014/main" id="{F7C55BA9-D0B4-4F9F-9FEC-65C6A6659B89}"/>
              </a:ext>
            </a:extLst>
          </p:cNvPr>
          <p:cNvPicPr>
            <a:picLocks noChangeAspect="1"/>
          </p:cNvPicPr>
          <p:nvPr/>
        </p:nvPicPr>
        <p:blipFill rotWithShape="1">
          <a:blip r:embed="rId7"/>
          <a:srcRect l="24026" t="51686" r="68804" b="36191"/>
          <a:stretch/>
        </p:blipFill>
        <p:spPr>
          <a:xfrm>
            <a:off x="8520577" y="1072150"/>
            <a:ext cx="1256992" cy="1240595"/>
          </a:xfrm>
          <a:prstGeom prst="rect">
            <a:avLst/>
          </a:prstGeom>
        </p:spPr>
      </p:pic>
      <p:sp>
        <p:nvSpPr>
          <p:cNvPr id="71" name="Elipse 70">
            <a:extLst>
              <a:ext uri="{FF2B5EF4-FFF2-40B4-BE49-F238E27FC236}">
                <a16:creationId xmlns:a16="http://schemas.microsoft.com/office/drawing/2014/main" id="{EA792739-4E29-4A59-AC7D-E477B7405D07}"/>
              </a:ext>
            </a:extLst>
          </p:cNvPr>
          <p:cNvSpPr/>
          <p:nvPr/>
        </p:nvSpPr>
        <p:spPr>
          <a:xfrm>
            <a:off x="7965547" y="1370674"/>
            <a:ext cx="555030" cy="53686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5</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72" name="Rectángulo 71">
            <a:extLst>
              <a:ext uri="{FF2B5EF4-FFF2-40B4-BE49-F238E27FC236}">
                <a16:creationId xmlns:a16="http://schemas.microsoft.com/office/drawing/2014/main" id="{4DD8FA23-118B-42E7-9F10-223D0E226C4E}"/>
              </a:ext>
            </a:extLst>
          </p:cNvPr>
          <p:cNvSpPr/>
          <p:nvPr/>
        </p:nvSpPr>
        <p:spPr>
          <a:xfrm>
            <a:off x="8411240" y="2215421"/>
            <a:ext cx="1572502"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Aprobación del Comité de Enajenación Temprana</a:t>
            </a:r>
          </a:p>
        </p:txBody>
      </p:sp>
      <p:sp>
        <p:nvSpPr>
          <p:cNvPr id="74" name="Elipse 73">
            <a:extLst>
              <a:ext uri="{FF2B5EF4-FFF2-40B4-BE49-F238E27FC236}">
                <a16:creationId xmlns:a16="http://schemas.microsoft.com/office/drawing/2014/main" id="{A3C43CA1-E4C3-4438-BA6B-5201F0479ECE}"/>
              </a:ext>
            </a:extLst>
          </p:cNvPr>
          <p:cNvSpPr/>
          <p:nvPr/>
        </p:nvSpPr>
        <p:spPr>
          <a:xfrm>
            <a:off x="9895834" y="1370674"/>
            <a:ext cx="555030" cy="53686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Calibri"/>
                <a:ea typeface="+mn-ea"/>
                <a:cs typeface="+mn-cs"/>
              </a:rPr>
              <a:t>6</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75" name="Rectángulo 74">
            <a:extLst>
              <a:ext uri="{FF2B5EF4-FFF2-40B4-BE49-F238E27FC236}">
                <a16:creationId xmlns:a16="http://schemas.microsoft.com/office/drawing/2014/main" id="{686B5D30-8DFB-4B52-8190-EBAE4AF2EA4A}"/>
              </a:ext>
            </a:extLst>
          </p:cNvPr>
          <p:cNvSpPr/>
          <p:nvPr/>
        </p:nvSpPr>
        <p:spPr>
          <a:xfrm>
            <a:off x="10341527" y="2215421"/>
            <a:ext cx="1572502"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Inscripción en instrumentos públicos y autoridades judiciales</a:t>
            </a:r>
          </a:p>
        </p:txBody>
      </p:sp>
      <p:sp>
        <p:nvSpPr>
          <p:cNvPr id="77" name="Elipse 76">
            <a:extLst>
              <a:ext uri="{FF2B5EF4-FFF2-40B4-BE49-F238E27FC236}">
                <a16:creationId xmlns:a16="http://schemas.microsoft.com/office/drawing/2014/main" id="{43C10461-DB8B-401E-AAA6-E632F47E98B7}"/>
              </a:ext>
            </a:extLst>
          </p:cNvPr>
          <p:cNvSpPr/>
          <p:nvPr/>
        </p:nvSpPr>
        <p:spPr>
          <a:xfrm>
            <a:off x="9777569" y="3795152"/>
            <a:ext cx="808148" cy="822879"/>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prstClr val="white"/>
                </a:solidFill>
                <a:effectLst/>
                <a:uLnTx/>
                <a:uFillTx/>
                <a:latin typeface="Calibri"/>
                <a:ea typeface="+mn-ea"/>
                <a:cs typeface="+mn-cs"/>
              </a:rPr>
              <a:t>12</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78" name="Rectángulo 77">
            <a:extLst>
              <a:ext uri="{FF2B5EF4-FFF2-40B4-BE49-F238E27FC236}">
                <a16:creationId xmlns:a16="http://schemas.microsoft.com/office/drawing/2014/main" id="{1D68211F-648B-4B63-AD9A-DE0D85F0EB06}"/>
              </a:ext>
            </a:extLst>
          </p:cNvPr>
          <p:cNvSpPr/>
          <p:nvPr/>
        </p:nvSpPr>
        <p:spPr>
          <a:xfrm>
            <a:off x="10329577" y="4786699"/>
            <a:ext cx="1572502"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B4949"/>
                </a:solidFill>
                <a:effectLst/>
                <a:uLnTx/>
                <a:uFillTx/>
                <a:latin typeface="Calibri"/>
                <a:ea typeface="+mn-ea"/>
                <a:cs typeface="+mn-cs"/>
              </a:rPr>
              <a:t>Constitución de Reserva Técnica del 30% del valor de la venta</a:t>
            </a:r>
          </a:p>
        </p:txBody>
      </p:sp>
      <p:sp>
        <p:nvSpPr>
          <p:cNvPr id="66" name="CuadroTexto 65">
            <a:extLst>
              <a:ext uri="{FF2B5EF4-FFF2-40B4-BE49-F238E27FC236}">
                <a16:creationId xmlns:a16="http://schemas.microsoft.com/office/drawing/2014/main" id="{E611FC5E-9656-4145-B0A0-67ED1CAED3FA}"/>
              </a:ext>
            </a:extLst>
          </p:cNvPr>
          <p:cNvSpPr txBox="1"/>
          <p:nvPr/>
        </p:nvSpPr>
        <p:spPr>
          <a:xfrm>
            <a:off x="878956" y="915347"/>
            <a:ext cx="961662"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0000"/>
                </a:solidFill>
                <a:effectLst/>
                <a:uLnTx/>
                <a:uFillTx/>
                <a:latin typeface="Calibri"/>
                <a:ea typeface="+mn-ea"/>
                <a:cs typeface="+mn-cs"/>
              </a:rPr>
              <a:t>Mensual</a:t>
            </a:r>
            <a:endParaRPr kumimoji="0" lang="es-CO" sz="1200" b="1" i="0" u="none" strike="noStrike" kern="1200" cap="none" spc="0" normalizeH="0" baseline="0" noProof="0" dirty="0">
              <a:ln>
                <a:noFill/>
              </a:ln>
              <a:solidFill>
                <a:srgbClr val="FF0000"/>
              </a:solidFill>
              <a:effectLst/>
              <a:uLnTx/>
              <a:uFillTx/>
              <a:latin typeface="Calibri"/>
              <a:ea typeface="+mn-ea"/>
              <a:cs typeface="+mn-cs"/>
            </a:endParaRPr>
          </a:p>
        </p:txBody>
      </p:sp>
      <p:sp>
        <p:nvSpPr>
          <p:cNvPr id="80" name="CuadroTexto 79">
            <a:extLst>
              <a:ext uri="{FF2B5EF4-FFF2-40B4-BE49-F238E27FC236}">
                <a16:creationId xmlns:a16="http://schemas.microsoft.com/office/drawing/2014/main" id="{3387EA24-12C2-4417-8535-58416F8DDC1D}"/>
              </a:ext>
            </a:extLst>
          </p:cNvPr>
          <p:cNvSpPr txBox="1"/>
          <p:nvPr/>
        </p:nvSpPr>
        <p:spPr>
          <a:xfrm>
            <a:off x="2776482" y="902009"/>
            <a:ext cx="961662"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0000"/>
                </a:solidFill>
                <a:effectLst/>
                <a:uLnTx/>
                <a:uFillTx/>
                <a:latin typeface="Calibri"/>
                <a:ea typeface="+mn-ea"/>
                <a:cs typeface="+mn-cs"/>
              </a:rPr>
              <a:t>2 meses</a:t>
            </a:r>
            <a:endParaRPr kumimoji="0" lang="es-CO" sz="1200" b="1" i="0" u="none" strike="noStrike" kern="1200" cap="none" spc="0" normalizeH="0" baseline="0" noProof="0" dirty="0">
              <a:ln>
                <a:noFill/>
              </a:ln>
              <a:solidFill>
                <a:srgbClr val="FF0000"/>
              </a:solidFill>
              <a:effectLst/>
              <a:uLnTx/>
              <a:uFillTx/>
              <a:latin typeface="Calibri"/>
              <a:ea typeface="+mn-ea"/>
              <a:cs typeface="+mn-cs"/>
            </a:endParaRPr>
          </a:p>
        </p:txBody>
      </p:sp>
      <p:sp>
        <p:nvSpPr>
          <p:cNvPr id="81" name="CuadroTexto 80">
            <a:extLst>
              <a:ext uri="{FF2B5EF4-FFF2-40B4-BE49-F238E27FC236}">
                <a16:creationId xmlns:a16="http://schemas.microsoft.com/office/drawing/2014/main" id="{673E179D-7FE2-439D-B26A-236B8C01FA4D}"/>
              </a:ext>
            </a:extLst>
          </p:cNvPr>
          <p:cNvSpPr txBox="1"/>
          <p:nvPr/>
        </p:nvSpPr>
        <p:spPr>
          <a:xfrm>
            <a:off x="4650298" y="904816"/>
            <a:ext cx="961662"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0000"/>
                </a:solidFill>
                <a:effectLst/>
                <a:uLnTx/>
                <a:uFillTx/>
                <a:latin typeface="Calibri"/>
                <a:ea typeface="+mn-ea"/>
                <a:cs typeface="+mn-cs"/>
              </a:rPr>
              <a:t>2 semanas</a:t>
            </a:r>
            <a:endParaRPr kumimoji="0" lang="es-CO" sz="1200" b="1" i="0" u="none" strike="noStrike" kern="1200" cap="none" spc="0" normalizeH="0" baseline="0" noProof="0" dirty="0">
              <a:ln>
                <a:noFill/>
              </a:ln>
              <a:solidFill>
                <a:srgbClr val="FF0000"/>
              </a:solidFill>
              <a:effectLst/>
              <a:uLnTx/>
              <a:uFillTx/>
              <a:latin typeface="Calibri"/>
              <a:ea typeface="+mn-ea"/>
              <a:cs typeface="+mn-cs"/>
            </a:endParaRPr>
          </a:p>
        </p:txBody>
      </p:sp>
      <p:sp>
        <p:nvSpPr>
          <p:cNvPr id="82" name="CuadroTexto 81">
            <a:extLst>
              <a:ext uri="{FF2B5EF4-FFF2-40B4-BE49-F238E27FC236}">
                <a16:creationId xmlns:a16="http://schemas.microsoft.com/office/drawing/2014/main" id="{600D0DB6-6494-4933-B307-F9F0CF1E8574}"/>
              </a:ext>
            </a:extLst>
          </p:cNvPr>
          <p:cNvSpPr txBox="1"/>
          <p:nvPr/>
        </p:nvSpPr>
        <p:spPr>
          <a:xfrm>
            <a:off x="6715737" y="921440"/>
            <a:ext cx="961662"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0000"/>
                </a:solidFill>
                <a:effectLst/>
                <a:uLnTx/>
                <a:uFillTx/>
                <a:latin typeface="Calibri"/>
                <a:ea typeface="+mn-ea"/>
                <a:cs typeface="+mn-cs"/>
              </a:rPr>
              <a:t>Mensual</a:t>
            </a:r>
            <a:endParaRPr kumimoji="0" lang="es-CO" sz="1200" b="1" i="0" u="none" strike="noStrike" kern="1200" cap="none" spc="0" normalizeH="0" baseline="0" noProof="0" dirty="0">
              <a:ln>
                <a:noFill/>
              </a:ln>
              <a:solidFill>
                <a:srgbClr val="FF0000"/>
              </a:solidFill>
              <a:effectLst/>
              <a:uLnTx/>
              <a:uFillTx/>
              <a:latin typeface="Calibri"/>
              <a:ea typeface="+mn-ea"/>
              <a:cs typeface="+mn-cs"/>
            </a:endParaRPr>
          </a:p>
        </p:txBody>
      </p:sp>
      <p:sp>
        <p:nvSpPr>
          <p:cNvPr id="83" name="CuadroTexto 82">
            <a:extLst>
              <a:ext uri="{FF2B5EF4-FFF2-40B4-BE49-F238E27FC236}">
                <a16:creationId xmlns:a16="http://schemas.microsoft.com/office/drawing/2014/main" id="{68AE7AD0-BC77-4654-B100-34215AC2E777}"/>
              </a:ext>
            </a:extLst>
          </p:cNvPr>
          <p:cNvSpPr txBox="1"/>
          <p:nvPr/>
        </p:nvSpPr>
        <p:spPr>
          <a:xfrm>
            <a:off x="8712288" y="910100"/>
            <a:ext cx="961662"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0000"/>
                </a:solidFill>
                <a:effectLst/>
                <a:uLnTx/>
                <a:uFillTx/>
                <a:latin typeface="Calibri"/>
                <a:ea typeface="+mn-ea"/>
                <a:cs typeface="+mn-cs"/>
              </a:rPr>
              <a:t>Mensual</a:t>
            </a:r>
            <a:endParaRPr kumimoji="0" lang="es-CO" sz="1200" b="1" i="0" u="none" strike="noStrike" kern="1200" cap="none" spc="0" normalizeH="0" baseline="0" noProof="0" dirty="0">
              <a:ln>
                <a:noFill/>
              </a:ln>
              <a:solidFill>
                <a:srgbClr val="FF0000"/>
              </a:solidFill>
              <a:effectLst/>
              <a:uLnTx/>
              <a:uFillTx/>
              <a:latin typeface="Calibri"/>
              <a:ea typeface="+mn-ea"/>
              <a:cs typeface="+mn-cs"/>
            </a:endParaRPr>
          </a:p>
        </p:txBody>
      </p:sp>
      <p:sp>
        <p:nvSpPr>
          <p:cNvPr id="84" name="CuadroTexto 83">
            <a:extLst>
              <a:ext uri="{FF2B5EF4-FFF2-40B4-BE49-F238E27FC236}">
                <a16:creationId xmlns:a16="http://schemas.microsoft.com/office/drawing/2014/main" id="{7E119EE4-D4E4-402B-9553-D34384A379C6}"/>
              </a:ext>
            </a:extLst>
          </p:cNvPr>
          <p:cNvSpPr txBox="1"/>
          <p:nvPr/>
        </p:nvSpPr>
        <p:spPr>
          <a:xfrm>
            <a:off x="10646947" y="911865"/>
            <a:ext cx="961662"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0000"/>
                </a:solidFill>
                <a:effectLst/>
                <a:uLnTx/>
                <a:uFillTx/>
                <a:latin typeface="Calibri"/>
                <a:ea typeface="+mn-ea"/>
                <a:cs typeface="+mn-cs"/>
              </a:rPr>
              <a:t>1 mes</a:t>
            </a:r>
            <a:endParaRPr kumimoji="0" lang="es-CO" sz="1200" b="1" i="0" u="none" strike="noStrike" kern="1200" cap="none" spc="0" normalizeH="0" baseline="0" noProof="0" dirty="0">
              <a:ln>
                <a:noFill/>
              </a:ln>
              <a:solidFill>
                <a:srgbClr val="FF0000"/>
              </a:solidFill>
              <a:effectLst/>
              <a:uLnTx/>
              <a:uFillTx/>
              <a:latin typeface="Calibri"/>
              <a:ea typeface="+mn-ea"/>
              <a:cs typeface="+mn-cs"/>
            </a:endParaRPr>
          </a:p>
        </p:txBody>
      </p:sp>
      <p:sp>
        <p:nvSpPr>
          <p:cNvPr id="85" name="CuadroTexto 84">
            <a:extLst>
              <a:ext uri="{FF2B5EF4-FFF2-40B4-BE49-F238E27FC236}">
                <a16:creationId xmlns:a16="http://schemas.microsoft.com/office/drawing/2014/main" id="{96E9C68E-F88A-4F5C-82AA-D6294ECD836B}"/>
              </a:ext>
            </a:extLst>
          </p:cNvPr>
          <p:cNvSpPr txBox="1"/>
          <p:nvPr/>
        </p:nvSpPr>
        <p:spPr>
          <a:xfrm>
            <a:off x="677995" y="3503160"/>
            <a:ext cx="1508539"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0000"/>
                </a:solidFill>
                <a:effectLst/>
                <a:uLnTx/>
                <a:uFillTx/>
                <a:latin typeface="Calibri"/>
                <a:ea typeface="+mn-ea"/>
                <a:cs typeface="+mn-cs"/>
              </a:rPr>
              <a:t>1 semana / 1 año</a:t>
            </a:r>
            <a:endParaRPr kumimoji="0" lang="es-CO" sz="1200" b="1" i="0" u="none" strike="noStrike" kern="1200" cap="none" spc="0" normalizeH="0" baseline="0" noProof="0" dirty="0">
              <a:ln>
                <a:noFill/>
              </a:ln>
              <a:solidFill>
                <a:srgbClr val="FF0000"/>
              </a:solidFill>
              <a:effectLst/>
              <a:uLnTx/>
              <a:uFillTx/>
              <a:latin typeface="Calibri"/>
              <a:ea typeface="+mn-ea"/>
              <a:cs typeface="+mn-cs"/>
            </a:endParaRPr>
          </a:p>
        </p:txBody>
      </p:sp>
      <p:sp>
        <p:nvSpPr>
          <p:cNvPr id="86" name="CuadroTexto 85">
            <a:extLst>
              <a:ext uri="{FF2B5EF4-FFF2-40B4-BE49-F238E27FC236}">
                <a16:creationId xmlns:a16="http://schemas.microsoft.com/office/drawing/2014/main" id="{C593397F-16B8-46A9-BAF4-19496C3CB7F6}"/>
              </a:ext>
            </a:extLst>
          </p:cNvPr>
          <p:cNvSpPr txBox="1"/>
          <p:nvPr/>
        </p:nvSpPr>
        <p:spPr>
          <a:xfrm>
            <a:off x="2888874" y="3503160"/>
            <a:ext cx="961662"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0000"/>
                </a:solidFill>
                <a:effectLst/>
                <a:uLnTx/>
                <a:uFillTx/>
                <a:latin typeface="Calibri"/>
                <a:ea typeface="+mn-ea"/>
                <a:cs typeface="+mn-cs"/>
              </a:rPr>
              <a:t>2 meses</a:t>
            </a:r>
            <a:endParaRPr kumimoji="0" lang="es-CO" sz="1200" b="1" i="0" u="none" strike="noStrike" kern="1200" cap="none" spc="0" normalizeH="0" baseline="0" noProof="0" dirty="0">
              <a:ln>
                <a:noFill/>
              </a:ln>
              <a:solidFill>
                <a:srgbClr val="FF0000"/>
              </a:solidFill>
              <a:effectLst/>
              <a:uLnTx/>
              <a:uFillTx/>
              <a:latin typeface="Calibri"/>
              <a:ea typeface="+mn-ea"/>
              <a:cs typeface="+mn-cs"/>
            </a:endParaRPr>
          </a:p>
        </p:txBody>
      </p:sp>
      <p:sp>
        <p:nvSpPr>
          <p:cNvPr id="87" name="CuadroTexto 86">
            <a:extLst>
              <a:ext uri="{FF2B5EF4-FFF2-40B4-BE49-F238E27FC236}">
                <a16:creationId xmlns:a16="http://schemas.microsoft.com/office/drawing/2014/main" id="{7388B212-2DA1-44E1-8A26-89F6B7EFE9DF}"/>
              </a:ext>
            </a:extLst>
          </p:cNvPr>
          <p:cNvSpPr txBox="1"/>
          <p:nvPr/>
        </p:nvSpPr>
        <p:spPr>
          <a:xfrm>
            <a:off x="4720506" y="3503160"/>
            <a:ext cx="1089366"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0000"/>
                </a:solidFill>
                <a:effectLst/>
                <a:uLnTx/>
                <a:uFillTx/>
                <a:latin typeface="Calibri"/>
                <a:ea typeface="+mn-ea"/>
                <a:cs typeface="+mn-cs"/>
              </a:rPr>
              <a:t>2 semanas</a:t>
            </a:r>
            <a:endParaRPr kumimoji="0" lang="es-CO" sz="1200" b="1" i="0" u="none" strike="noStrike" kern="1200" cap="none" spc="0" normalizeH="0" baseline="0" noProof="0" dirty="0">
              <a:ln>
                <a:noFill/>
              </a:ln>
              <a:solidFill>
                <a:srgbClr val="FF0000"/>
              </a:solidFill>
              <a:effectLst/>
              <a:uLnTx/>
              <a:uFillTx/>
              <a:latin typeface="Calibri"/>
              <a:ea typeface="+mn-ea"/>
              <a:cs typeface="+mn-cs"/>
            </a:endParaRPr>
          </a:p>
        </p:txBody>
      </p:sp>
      <p:sp>
        <p:nvSpPr>
          <p:cNvPr id="88" name="CuadroTexto 87">
            <a:extLst>
              <a:ext uri="{FF2B5EF4-FFF2-40B4-BE49-F238E27FC236}">
                <a16:creationId xmlns:a16="http://schemas.microsoft.com/office/drawing/2014/main" id="{67BE8ACE-D6D1-44A3-B135-12B92E99681B}"/>
              </a:ext>
            </a:extLst>
          </p:cNvPr>
          <p:cNvSpPr txBox="1"/>
          <p:nvPr/>
        </p:nvSpPr>
        <p:spPr>
          <a:xfrm>
            <a:off x="6682489" y="3503160"/>
            <a:ext cx="1098489"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0000"/>
                </a:solidFill>
                <a:effectLst/>
                <a:uLnTx/>
                <a:uFillTx/>
                <a:latin typeface="Calibri"/>
                <a:ea typeface="+mn-ea"/>
                <a:cs typeface="+mn-cs"/>
              </a:rPr>
              <a:t>6 a 24 meses</a:t>
            </a:r>
            <a:endParaRPr kumimoji="0" lang="es-CO" sz="1200" b="1" i="0" u="none" strike="noStrike" kern="1200" cap="none" spc="0" normalizeH="0" baseline="0" noProof="0" dirty="0">
              <a:ln>
                <a:noFill/>
              </a:ln>
              <a:solidFill>
                <a:srgbClr val="FF0000"/>
              </a:solidFill>
              <a:effectLst/>
              <a:uLnTx/>
              <a:uFillTx/>
              <a:latin typeface="Calibri"/>
              <a:ea typeface="+mn-ea"/>
              <a:cs typeface="+mn-cs"/>
            </a:endParaRPr>
          </a:p>
        </p:txBody>
      </p:sp>
      <p:sp>
        <p:nvSpPr>
          <p:cNvPr id="89" name="CuadroTexto 88">
            <a:extLst>
              <a:ext uri="{FF2B5EF4-FFF2-40B4-BE49-F238E27FC236}">
                <a16:creationId xmlns:a16="http://schemas.microsoft.com/office/drawing/2014/main" id="{5A905126-8F20-4436-B13C-4ED338BB233E}"/>
              </a:ext>
            </a:extLst>
          </p:cNvPr>
          <p:cNvSpPr txBox="1"/>
          <p:nvPr/>
        </p:nvSpPr>
        <p:spPr>
          <a:xfrm>
            <a:off x="10634997" y="3507594"/>
            <a:ext cx="961662"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0000"/>
                </a:solidFill>
                <a:effectLst/>
                <a:uLnTx/>
                <a:uFillTx/>
                <a:latin typeface="Calibri"/>
                <a:ea typeface="+mn-ea"/>
                <a:cs typeface="+mn-cs"/>
              </a:rPr>
              <a:t>Mensual</a:t>
            </a:r>
            <a:endParaRPr kumimoji="0" lang="es-CO" sz="1200" b="1" i="0" u="none" strike="noStrike" kern="1200" cap="none" spc="0" normalizeH="0" baseline="0" noProof="0" dirty="0">
              <a:ln>
                <a:noFill/>
              </a:ln>
              <a:solidFill>
                <a:srgbClr val="FF0000"/>
              </a:solidFill>
              <a:effectLst/>
              <a:uLnTx/>
              <a:uFillTx/>
              <a:latin typeface="Calibri"/>
              <a:ea typeface="+mn-ea"/>
              <a:cs typeface="+mn-cs"/>
            </a:endParaRPr>
          </a:p>
        </p:txBody>
      </p:sp>
      <p:sp>
        <p:nvSpPr>
          <p:cNvPr id="90" name="CuadroTexto 89">
            <a:extLst>
              <a:ext uri="{FF2B5EF4-FFF2-40B4-BE49-F238E27FC236}">
                <a16:creationId xmlns:a16="http://schemas.microsoft.com/office/drawing/2014/main" id="{76AAD25C-26EA-4DDB-8293-1A9300397487}"/>
              </a:ext>
            </a:extLst>
          </p:cNvPr>
          <p:cNvSpPr txBox="1"/>
          <p:nvPr/>
        </p:nvSpPr>
        <p:spPr>
          <a:xfrm>
            <a:off x="8656821" y="3497525"/>
            <a:ext cx="93599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FF0000"/>
                </a:solidFill>
                <a:effectLst/>
                <a:uLnTx/>
                <a:uFillTx/>
                <a:latin typeface="Calibri"/>
                <a:ea typeface="+mn-ea"/>
                <a:cs typeface="+mn-cs"/>
              </a:rPr>
              <a:t>3 - 6  meses</a:t>
            </a:r>
            <a:endParaRPr kumimoji="0" lang="es-CO" sz="1200" b="1" i="0" u="none" strike="noStrike" kern="1200" cap="none" spc="0" normalizeH="0" baseline="0" noProof="0" dirty="0">
              <a:ln>
                <a:noFill/>
              </a:ln>
              <a:solidFill>
                <a:srgbClr val="FF0000"/>
              </a:solidFill>
              <a:effectLst/>
              <a:uLnTx/>
              <a:uFillTx/>
              <a:latin typeface="Calibri"/>
              <a:ea typeface="+mn-ea"/>
              <a:cs typeface="+mn-cs"/>
            </a:endParaRPr>
          </a:p>
        </p:txBody>
      </p:sp>
      <p:sp>
        <p:nvSpPr>
          <p:cNvPr id="79" name="Flecha: a la derecha con bandas 78">
            <a:extLst>
              <a:ext uri="{FF2B5EF4-FFF2-40B4-BE49-F238E27FC236}">
                <a16:creationId xmlns:a16="http://schemas.microsoft.com/office/drawing/2014/main" id="{7E86EEBD-3484-498A-8117-18991E5DC6FA}"/>
              </a:ext>
            </a:extLst>
          </p:cNvPr>
          <p:cNvSpPr/>
          <p:nvPr/>
        </p:nvSpPr>
        <p:spPr>
          <a:xfrm>
            <a:off x="324422" y="5721371"/>
            <a:ext cx="5436891" cy="634547"/>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a:ea typeface="+mn-ea"/>
                <a:cs typeface="+mn-cs"/>
              </a:rPr>
              <a:t>ALISTAMIENTO PARA VENTA:  3 MESES / 1 AÑO</a:t>
            </a:r>
            <a:endParaRPr kumimoji="0" lang="es-CO" sz="1800" b="1" i="0" u="none" strike="noStrike" kern="1200" cap="none" spc="0" normalizeH="0" baseline="0" noProof="0" dirty="0">
              <a:ln>
                <a:noFill/>
              </a:ln>
              <a:solidFill>
                <a:prstClr val="white"/>
              </a:solidFill>
              <a:effectLst/>
              <a:uLnTx/>
              <a:uFillTx/>
              <a:latin typeface="Calibri"/>
              <a:ea typeface="+mn-ea"/>
              <a:cs typeface="+mn-cs"/>
            </a:endParaRPr>
          </a:p>
        </p:txBody>
      </p:sp>
      <p:sp>
        <p:nvSpPr>
          <p:cNvPr id="92" name="Flecha: a la derecha con bandas 91">
            <a:extLst>
              <a:ext uri="{FF2B5EF4-FFF2-40B4-BE49-F238E27FC236}">
                <a16:creationId xmlns:a16="http://schemas.microsoft.com/office/drawing/2014/main" id="{E9574011-3F6D-4BAA-AFF2-F221B2632897}"/>
              </a:ext>
            </a:extLst>
          </p:cNvPr>
          <p:cNvSpPr/>
          <p:nvPr/>
        </p:nvSpPr>
        <p:spPr>
          <a:xfrm>
            <a:off x="6085735" y="5725219"/>
            <a:ext cx="5682626" cy="634547"/>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a:ea typeface="+mn-ea"/>
                <a:cs typeface="+mn-cs"/>
              </a:rPr>
              <a:t>PROCESO DE VENTA: 6 A 30 MESES</a:t>
            </a:r>
            <a:endParaRPr kumimoji="0" lang="es-CO" sz="1800" b="1" i="0" u="none" strike="noStrike" kern="1200" cap="none" spc="0" normalizeH="0" baseline="0" noProof="0" dirty="0">
              <a:ln>
                <a:noFill/>
              </a:ln>
              <a:solidFill>
                <a:prstClr val="white"/>
              </a:solidFill>
              <a:effectLst/>
              <a:uLnTx/>
              <a:uFillTx/>
              <a:latin typeface="Calibri"/>
              <a:ea typeface="+mn-ea"/>
              <a:cs typeface="+mn-cs"/>
            </a:endParaRPr>
          </a:p>
        </p:txBody>
      </p:sp>
      <p:sp>
        <p:nvSpPr>
          <p:cNvPr id="93" name="Elipse 92">
            <a:extLst>
              <a:ext uri="{FF2B5EF4-FFF2-40B4-BE49-F238E27FC236}">
                <a16:creationId xmlns:a16="http://schemas.microsoft.com/office/drawing/2014/main" id="{3E2F32CF-F610-48A5-BFE7-0EAC785AFBE7}"/>
              </a:ext>
            </a:extLst>
          </p:cNvPr>
          <p:cNvSpPr/>
          <p:nvPr/>
        </p:nvSpPr>
        <p:spPr>
          <a:xfrm>
            <a:off x="5946949" y="3803195"/>
            <a:ext cx="808148" cy="822879"/>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prstClr val="white"/>
                </a:solidFill>
                <a:effectLst/>
                <a:uLnTx/>
                <a:uFillTx/>
                <a:latin typeface="Calibri"/>
                <a:ea typeface="+mn-ea"/>
                <a:cs typeface="+mn-cs"/>
              </a:rPr>
              <a:t>10</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94" name="Elipse 93">
            <a:extLst>
              <a:ext uri="{FF2B5EF4-FFF2-40B4-BE49-F238E27FC236}">
                <a16:creationId xmlns:a16="http://schemas.microsoft.com/office/drawing/2014/main" id="{5577720B-37FE-4C48-89FD-713D6943F3F6}"/>
              </a:ext>
            </a:extLst>
          </p:cNvPr>
          <p:cNvSpPr/>
          <p:nvPr/>
        </p:nvSpPr>
        <p:spPr>
          <a:xfrm>
            <a:off x="7820963" y="3801395"/>
            <a:ext cx="808148" cy="822879"/>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prstClr val="white"/>
                </a:solidFill>
                <a:effectLst/>
                <a:uLnTx/>
                <a:uFillTx/>
                <a:latin typeface="Calibri"/>
                <a:ea typeface="+mn-ea"/>
                <a:cs typeface="+mn-cs"/>
              </a:rPr>
              <a:t>11</a:t>
            </a:r>
            <a:endParaRPr kumimoji="0" lang="es-CO" sz="3200" b="1" i="0" u="none" strike="noStrike" kern="1200" cap="none" spc="0" normalizeH="0" baseline="0" noProof="0" dirty="0">
              <a:ln>
                <a:noFill/>
              </a:ln>
              <a:solidFill>
                <a:prstClr val="white"/>
              </a:solidFill>
              <a:effectLst/>
              <a:uLnTx/>
              <a:uFillTx/>
              <a:latin typeface="Calibri"/>
              <a:ea typeface="+mn-ea"/>
              <a:cs typeface="+mn-cs"/>
            </a:endParaRPr>
          </a:p>
        </p:txBody>
      </p:sp>
      <p:cxnSp>
        <p:nvCxnSpPr>
          <p:cNvPr id="95" name="Conector recto 94">
            <a:extLst>
              <a:ext uri="{FF2B5EF4-FFF2-40B4-BE49-F238E27FC236}">
                <a16:creationId xmlns:a16="http://schemas.microsoft.com/office/drawing/2014/main" id="{576E8404-D5FA-4E2A-B63B-191AE4BDC4FC}"/>
              </a:ext>
            </a:extLst>
          </p:cNvPr>
          <p:cNvCxnSpPr>
            <a:cxnSpLocks/>
          </p:cNvCxnSpPr>
          <p:nvPr/>
        </p:nvCxnSpPr>
        <p:spPr>
          <a:xfrm flipH="1">
            <a:off x="5870444" y="3448015"/>
            <a:ext cx="27136" cy="307240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2" name="Imagen 101">
            <a:extLst>
              <a:ext uri="{FF2B5EF4-FFF2-40B4-BE49-F238E27FC236}">
                <a16:creationId xmlns:a16="http://schemas.microsoft.com/office/drawing/2014/main" id="{47D6F335-38C2-4276-B988-19A39B7A4F9E}"/>
              </a:ext>
            </a:extLst>
          </p:cNvPr>
          <p:cNvPicPr>
            <a:picLocks noChangeAspect="1"/>
          </p:cNvPicPr>
          <p:nvPr/>
        </p:nvPicPr>
        <p:blipFill rotWithShape="1">
          <a:blip r:embed="rId13"/>
          <a:srcRect l="13175" t="63612" r="79951" b="24265"/>
          <a:stretch/>
        </p:blipFill>
        <p:spPr>
          <a:xfrm>
            <a:off x="10675931" y="1234767"/>
            <a:ext cx="961662" cy="955942"/>
          </a:xfrm>
          <a:prstGeom prst="rect">
            <a:avLst/>
          </a:prstGeom>
        </p:spPr>
      </p:pic>
      <p:pic>
        <p:nvPicPr>
          <p:cNvPr id="103" name="Imagen 102">
            <a:extLst>
              <a:ext uri="{FF2B5EF4-FFF2-40B4-BE49-F238E27FC236}">
                <a16:creationId xmlns:a16="http://schemas.microsoft.com/office/drawing/2014/main" id="{030C487E-8FEA-4164-89B3-9FA2E9A2FF57}"/>
              </a:ext>
            </a:extLst>
          </p:cNvPr>
          <p:cNvPicPr>
            <a:picLocks noChangeAspect="1"/>
          </p:cNvPicPr>
          <p:nvPr/>
        </p:nvPicPr>
        <p:blipFill rotWithShape="1">
          <a:blip r:embed="rId14"/>
          <a:srcRect l="2337" t="53436" r="91073" b="37188"/>
          <a:stretch/>
        </p:blipFill>
        <p:spPr>
          <a:xfrm>
            <a:off x="10602475" y="3813739"/>
            <a:ext cx="1079420" cy="972960"/>
          </a:xfrm>
          <a:prstGeom prst="rect">
            <a:avLst/>
          </a:prstGeom>
        </p:spPr>
      </p:pic>
      <p:sp>
        <p:nvSpPr>
          <p:cNvPr id="105" name="CuadroTexto 104">
            <a:extLst>
              <a:ext uri="{FF2B5EF4-FFF2-40B4-BE49-F238E27FC236}">
                <a16:creationId xmlns:a16="http://schemas.microsoft.com/office/drawing/2014/main" id="{C7EBBA09-3053-4683-8852-40F1B2FDA810}"/>
              </a:ext>
            </a:extLst>
          </p:cNvPr>
          <p:cNvSpPr txBox="1"/>
          <p:nvPr/>
        </p:nvSpPr>
        <p:spPr>
          <a:xfrm>
            <a:off x="378939" y="10782"/>
            <a:ext cx="9143999"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0A8B"/>
                </a:solidFill>
                <a:effectLst/>
                <a:uLnTx/>
                <a:uFillTx/>
                <a:latin typeface="Calibri"/>
                <a:ea typeface="+mn-ea"/>
                <a:cs typeface="+mn-cs"/>
              </a:rPr>
              <a:t>ACTIVIDADES REQUERIDAS PARA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0A8B"/>
                </a:solidFill>
                <a:effectLst/>
                <a:uLnTx/>
                <a:uFillTx/>
                <a:latin typeface="Calibri"/>
                <a:ea typeface="+mn-ea"/>
                <a:cs typeface="+mn-cs"/>
              </a:rPr>
              <a:t>LA ENAJENACIÓN TEMPRANA</a:t>
            </a:r>
          </a:p>
        </p:txBody>
      </p:sp>
      <p:sp>
        <p:nvSpPr>
          <p:cNvPr id="106" name="Flecha: a la derecha con bandas 105">
            <a:extLst>
              <a:ext uri="{FF2B5EF4-FFF2-40B4-BE49-F238E27FC236}">
                <a16:creationId xmlns:a16="http://schemas.microsoft.com/office/drawing/2014/main" id="{6E209D3E-4C9B-4E24-8535-4B72D6A8F50C}"/>
              </a:ext>
            </a:extLst>
          </p:cNvPr>
          <p:cNvSpPr/>
          <p:nvPr/>
        </p:nvSpPr>
        <p:spPr>
          <a:xfrm>
            <a:off x="156664" y="3003482"/>
            <a:ext cx="11745415" cy="567669"/>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a:ea typeface="+mn-ea"/>
                <a:cs typeface="+mn-cs"/>
              </a:rPr>
              <a:t>ETAPA DE ALISTAMIENTO PARA APROBACIÓN -  4 MESES</a:t>
            </a:r>
            <a:endParaRPr kumimoji="0" lang="es-CO" sz="1800" b="1" i="0" u="none" strike="noStrike" kern="1200" cap="none" spc="0" normalizeH="0" baseline="0" noProof="0" dirty="0">
              <a:ln>
                <a:noFill/>
              </a:ln>
              <a:solidFill>
                <a:prstClr val="white"/>
              </a:solidFill>
              <a:effectLst/>
              <a:uLnTx/>
              <a:uFillTx/>
              <a:latin typeface="Calibri"/>
              <a:ea typeface="+mn-ea"/>
              <a:cs typeface="+mn-cs"/>
            </a:endParaRPr>
          </a:p>
        </p:txBody>
      </p:sp>
      <p:sp>
        <p:nvSpPr>
          <p:cNvPr id="107" name="Rectángulo 106">
            <a:extLst>
              <a:ext uri="{FF2B5EF4-FFF2-40B4-BE49-F238E27FC236}">
                <a16:creationId xmlns:a16="http://schemas.microsoft.com/office/drawing/2014/main" id="{2B61CDA8-C3F7-4B3D-98FE-89C3AFA7D565}"/>
              </a:ext>
            </a:extLst>
          </p:cNvPr>
          <p:cNvSpPr/>
          <p:nvPr/>
        </p:nvSpPr>
        <p:spPr>
          <a:xfrm>
            <a:off x="422032" y="892736"/>
            <a:ext cx="5421694" cy="5597879"/>
          </a:xfrm>
          <a:prstGeom prst="rect">
            <a:avLst/>
          </a:prstGeom>
          <a:solidFill>
            <a:schemeClr val="tx2">
              <a:alpha val="76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685800" marR="0" lvl="0" indent="-68580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4400" b="1" i="0" u="none" strike="noStrike" kern="1200" cap="none" spc="0" normalizeH="0" baseline="0" noProof="0" dirty="0">
                <a:ln>
                  <a:noFill/>
                </a:ln>
                <a:solidFill>
                  <a:prstClr val="white"/>
                </a:solidFill>
                <a:effectLst/>
                <a:uLnTx/>
                <a:uFillTx/>
                <a:latin typeface="Calibri"/>
                <a:ea typeface="+mn-ea"/>
                <a:cs typeface="+mn-cs"/>
              </a:rPr>
              <a:t>Mínimo</a:t>
            </a:r>
          </a:p>
          <a:p>
            <a:pPr marL="685800" marR="0" lvl="0" indent="-68580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4400" b="1" i="0" u="sng" strike="noStrike" kern="1200" cap="none" spc="0" normalizeH="0" baseline="0" noProof="0" dirty="0">
                <a:ln>
                  <a:noFill/>
                </a:ln>
                <a:solidFill>
                  <a:prstClr val="white"/>
                </a:solidFill>
                <a:effectLst/>
                <a:uLnTx/>
                <a:uFillTx/>
                <a:latin typeface="Calibri"/>
                <a:ea typeface="+mn-ea"/>
                <a:cs typeface="+mn-cs"/>
              </a:rPr>
              <a:t>13 MESES</a:t>
            </a:r>
            <a:endParaRPr kumimoji="0" lang="es-CO" sz="4400" b="1" i="0" u="sng" strike="noStrike" kern="1200" cap="none" spc="0" normalizeH="0" baseline="0" noProof="0" dirty="0">
              <a:ln>
                <a:noFill/>
              </a:ln>
              <a:solidFill>
                <a:prstClr val="white"/>
              </a:solidFill>
              <a:effectLst/>
              <a:uLnTx/>
              <a:uFillTx/>
              <a:latin typeface="Calibri"/>
              <a:ea typeface="+mn-ea"/>
              <a:cs typeface="+mn-cs"/>
            </a:endParaRPr>
          </a:p>
        </p:txBody>
      </p:sp>
      <p:sp>
        <p:nvSpPr>
          <p:cNvPr id="108" name="Rectángulo 107">
            <a:extLst>
              <a:ext uri="{FF2B5EF4-FFF2-40B4-BE49-F238E27FC236}">
                <a16:creationId xmlns:a16="http://schemas.microsoft.com/office/drawing/2014/main" id="{C6B2DDD4-4538-49E8-A572-20110BDA37B5}"/>
              </a:ext>
            </a:extLst>
          </p:cNvPr>
          <p:cNvSpPr/>
          <p:nvPr/>
        </p:nvSpPr>
        <p:spPr>
          <a:xfrm>
            <a:off x="6463276" y="878022"/>
            <a:ext cx="5421694" cy="5597879"/>
          </a:xfrm>
          <a:prstGeom prst="rect">
            <a:avLst/>
          </a:prstGeom>
          <a:solidFill>
            <a:schemeClr val="tx2">
              <a:alpha val="76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685800" marR="0" lvl="0" indent="-68580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4400" b="1" i="0" u="none" strike="noStrike" kern="1200" cap="none" spc="0" normalizeH="0" baseline="0" noProof="0" dirty="0">
                <a:ln>
                  <a:noFill/>
                </a:ln>
                <a:solidFill>
                  <a:prstClr val="white"/>
                </a:solidFill>
                <a:effectLst/>
                <a:uLnTx/>
                <a:uFillTx/>
                <a:latin typeface="Calibri"/>
                <a:ea typeface="+mn-ea"/>
                <a:cs typeface="+mn-cs"/>
              </a:rPr>
              <a:t>Máximo</a:t>
            </a:r>
          </a:p>
          <a:p>
            <a:pPr marL="685800" marR="0" lvl="0" indent="-68580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4400" b="1" i="0" u="sng" strike="noStrike" kern="1200" cap="none" spc="0" normalizeH="0" baseline="0" noProof="0" dirty="0">
                <a:ln>
                  <a:noFill/>
                </a:ln>
                <a:solidFill>
                  <a:prstClr val="white"/>
                </a:solidFill>
                <a:effectLst/>
                <a:uLnTx/>
                <a:uFillTx/>
                <a:latin typeface="Calibri"/>
                <a:ea typeface="+mn-ea"/>
                <a:cs typeface="+mn-cs"/>
              </a:rPr>
              <a:t>46 MESES</a:t>
            </a:r>
            <a:endParaRPr kumimoji="0" lang="es-CO" sz="4400" b="1" i="0" u="sng"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2899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500"/>
                                        <p:tgtEl>
                                          <p:spTgt spid="57"/>
                                        </p:tgtEl>
                                      </p:cBhvr>
                                    </p:animEffect>
                                  </p:childTnLst>
                                </p:cTn>
                              </p:par>
                              <p:par>
                                <p:cTn id="60" presetID="10" presetClass="entr" presetSubtype="0" fill="hold" nodeType="with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fade">
                                      <p:cBhvr>
                                        <p:cTn id="62" dur="500"/>
                                        <p:tgtEl>
                                          <p:spTgt spid="53"/>
                                        </p:tgtEl>
                                      </p:cBhvr>
                                    </p:animEffect>
                                  </p:childTnLst>
                                </p:cTn>
                              </p:par>
                              <p:par>
                                <p:cTn id="63" presetID="10" presetClass="entr" presetSubtype="0" fill="hold" nodeType="with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500"/>
                                        <p:tgtEl>
                                          <p:spTgt spid="5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fade">
                                      <p:cBhvr>
                                        <p:cTn id="68" dur="500"/>
                                        <p:tgtEl>
                                          <p:spTgt spid="5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fade">
                                      <p:cBhvr>
                                        <p:cTn id="71" dur="500"/>
                                        <p:tgtEl>
                                          <p:spTgt spid="5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6"/>
                                        </p:tgtEl>
                                        <p:attrNameLst>
                                          <p:attrName>style.visibility</p:attrName>
                                        </p:attrNameLst>
                                      </p:cBhvr>
                                      <p:to>
                                        <p:strVal val="visible"/>
                                      </p:to>
                                    </p:set>
                                    <p:animEffect transition="in" filter="fade">
                                      <p:cBhvr>
                                        <p:cTn id="77" dur="500"/>
                                        <p:tgtEl>
                                          <p:spTgt spid="5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9"/>
                                        </p:tgtEl>
                                        <p:attrNameLst>
                                          <p:attrName>style.visibility</p:attrName>
                                        </p:attrNameLst>
                                      </p:cBhvr>
                                      <p:to>
                                        <p:strVal val="visible"/>
                                      </p:to>
                                    </p:set>
                                    <p:animEffect transition="in" filter="fade">
                                      <p:cBhvr>
                                        <p:cTn id="80" dur="500"/>
                                        <p:tgtEl>
                                          <p:spTgt spid="59"/>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fade">
                                      <p:cBhvr>
                                        <p:cTn id="83" dur="500"/>
                                        <p:tgtEl>
                                          <p:spTgt spid="8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86"/>
                                        </p:tgtEl>
                                        <p:attrNameLst>
                                          <p:attrName>style.visibility</p:attrName>
                                        </p:attrNameLst>
                                      </p:cBhvr>
                                      <p:to>
                                        <p:strVal val="visible"/>
                                      </p:to>
                                    </p:set>
                                    <p:animEffect transition="in" filter="fade">
                                      <p:cBhvr>
                                        <p:cTn id="86" dur="500"/>
                                        <p:tgtEl>
                                          <p:spTgt spid="86"/>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87"/>
                                        </p:tgtEl>
                                        <p:attrNameLst>
                                          <p:attrName>style.visibility</p:attrName>
                                        </p:attrNameLst>
                                      </p:cBhvr>
                                      <p:to>
                                        <p:strVal val="visible"/>
                                      </p:to>
                                    </p:set>
                                    <p:animEffect transition="in" filter="fade">
                                      <p:cBhvr>
                                        <p:cTn id="89" dur="500"/>
                                        <p:tgtEl>
                                          <p:spTgt spid="8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79"/>
                                        </p:tgtEl>
                                        <p:attrNameLst>
                                          <p:attrName>style.visibility</p:attrName>
                                        </p:attrNameLst>
                                      </p:cBhvr>
                                      <p:to>
                                        <p:strVal val="visible"/>
                                      </p:to>
                                    </p:set>
                                    <p:animEffect transition="in" filter="fade">
                                      <p:cBhvr>
                                        <p:cTn id="92" dur="500"/>
                                        <p:tgtEl>
                                          <p:spTgt spid="79"/>
                                        </p:tgtEl>
                                      </p:cBhvr>
                                    </p:animEffect>
                                  </p:childTnLst>
                                </p:cTn>
                              </p:par>
                              <p:par>
                                <p:cTn id="93" presetID="1" presetClass="entr" presetSubtype="0" fill="hold" nodeType="withEffect">
                                  <p:stCondLst>
                                    <p:cond delay="0"/>
                                  </p:stCondLst>
                                  <p:childTnLst>
                                    <p:set>
                                      <p:cBhvr>
                                        <p:cTn id="94" dur="1" fill="hold">
                                          <p:stCondLst>
                                            <p:cond delay="0"/>
                                          </p:stCondLst>
                                        </p:cTn>
                                        <p:tgtEl>
                                          <p:spTgt spid="95"/>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61"/>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65"/>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9"/>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7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88"/>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89"/>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90"/>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92"/>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93"/>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94"/>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103"/>
                                        </p:tgtEl>
                                        <p:attrNameLst>
                                          <p:attrName>style.visibility</p:attrName>
                                        </p:attrNameLst>
                                      </p:cBhvr>
                                      <p:to>
                                        <p:strVal val="visible"/>
                                      </p:to>
                                    </p:set>
                                  </p:childTnLst>
                                </p:cTn>
                              </p:par>
                              <p:par>
                                <p:cTn id="123" presetID="10" presetClass="entr" presetSubtype="0" fill="hold" grpId="0" nodeType="withEffect">
                                  <p:stCondLst>
                                    <p:cond delay="0"/>
                                  </p:stCondLst>
                                  <p:childTnLst>
                                    <p:set>
                                      <p:cBhvr>
                                        <p:cTn id="124" dur="1" fill="hold">
                                          <p:stCondLst>
                                            <p:cond delay="0"/>
                                          </p:stCondLst>
                                        </p:cTn>
                                        <p:tgtEl>
                                          <p:spTgt spid="60"/>
                                        </p:tgtEl>
                                        <p:attrNameLst>
                                          <p:attrName>style.visibility</p:attrName>
                                        </p:attrNameLst>
                                      </p:cBhvr>
                                      <p:to>
                                        <p:strVal val="visible"/>
                                      </p:to>
                                    </p:set>
                                    <p:animEffect transition="in" filter="fade">
                                      <p:cBhvr>
                                        <p:cTn id="125" dur="500"/>
                                        <p:tgtEl>
                                          <p:spTgt spid="60"/>
                                        </p:tgtEl>
                                      </p:cBhvr>
                                    </p:animEffect>
                                  </p:childTnLst>
                                </p:cTn>
                              </p:par>
                            </p:childTnLst>
                          </p:cTn>
                        </p:par>
                      </p:childTnLst>
                    </p:cTn>
                  </p:par>
                  <p:par>
                    <p:cTn id="126" fill="hold">
                      <p:stCondLst>
                        <p:cond delay="indefinite"/>
                      </p:stCondLst>
                      <p:childTnLst>
                        <p:par>
                          <p:cTn id="127" fill="hold">
                            <p:stCondLst>
                              <p:cond delay="0"/>
                            </p:stCondLst>
                            <p:childTnLst>
                              <p:par>
                                <p:cTn id="128" presetID="1" presetClass="entr" presetSubtype="0" fill="hold" grpId="0" nodeType="clickEffect">
                                  <p:stCondLst>
                                    <p:cond delay="0"/>
                                  </p:stCondLst>
                                  <p:childTnLst>
                                    <p:set>
                                      <p:cBhvr>
                                        <p:cTn id="129" dur="1" fill="hold">
                                          <p:stCondLst>
                                            <p:cond delay="0"/>
                                          </p:stCondLst>
                                        </p:cTn>
                                        <p:tgtEl>
                                          <p:spTgt spid="107"/>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0" nodeType="clickEffect">
                                  <p:stCondLst>
                                    <p:cond delay="0"/>
                                  </p:stCondLst>
                                  <p:childTnLst>
                                    <p:set>
                                      <p:cBhvr>
                                        <p:cTn id="133" dur="1" fill="hold">
                                          <p:stCondLst>
                                            <p:cond delay="0"/>
                                          </p:stCondLst>
                                        </p:cTn>
                                        <p:tgtEl>
                                          <p:spTgt spid="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41" grpId="0" animBg="1"/>
      <p:bldP spid="42" grpId="0"/>
      <p:bldP spid="44" grpId="0" animBg="1"/>
      <p:bldP spid="45" grpId="0"/>
      <p:bldP spid="47" grpId="0" animBg="1"/>
      <p:bldP spid="48" grpId="0"/>
      <p:bldP spid="50" grpId="0" animBg="1"/>
      <p:bldP spid="51" grpId="0"/>
      <p:bldP spid="55" grpId="0" animBg="1"/>
      <p:bldP spid="56" grpId="0"/>
      <p:bldP spid="59" grpId="0" animBg="1"/>
      <p:bldP spid="60" grpId="0"/>
      <p:bldP spid="65" grpId="0"/>
      <p:bldP spid="69" grpId="0"/>
      <p:bldP spid="71" grpId="0" animBg="1"/>
      <p:bldP spid="72" grpId="0"/>
      <p:bldP spid="74" grpId="0" animBg="1"/>
      <p:bldP spid="75" grpId="0"/>
      <p:bldP spid="77" grpId="0" animBg="1"/>
      <p:bldP spid="78" grpId="0"/>
      <p:bldP spid="66" grpId="0"/>
      <p:bldP spid="80" grpId="0"/>
      <p:bldP spid="81" grpId="0"/>
      <p:bldP spid="82" grpId="0"/>
      <p:bldP spid="83" grpId="0"/>
      <p:bldP spid="84" grpId="0"/>
      <p:bldP spid="85" grpId="0"/>
      <p:bldP spid="86" grpId="0"/>
      <p:bldP spid="87" grpId="0"/>
      <p:bldP spid="88" grpId="0"/>
      <p:bldP spid="89" grpId="0"/>
      <p:bldP spid="90" grpId="0"/>
      <p:bldP spid="79" grpId="0" animBg="1"/>
      <p:bldP spid="92" grpId="0" animBg="1"/>
      <p:bldP spid="93" grpId="0" animBg="1"/>
      <p:bldP spid="94" grpId="0" animBg="1"/>
      <p:bldP spid="106" grpId="0" animBg="1"/>
      <p:bldP spid="107" grpId="0" animBg="1"/>
      <p:bldP spid="10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192875" y="2631846"/>
            <a:ext cx="9792270" cy="1323439"/>
          </a:xfrm>
          <a:prstGeom prst="rect">
            <a:avLst/>
          </a:prstGeom>
          <a:solidFill>
            <a:schemeClr val="bg1"/>
          </a:solidFill>
          <a:ln>
            <a:solidFill>
              <a:schemeClr val="bg1"/>
            </a:solidFill>
          </a:ln>
        </p:spPr>
        <p:txBody>
          <a:bodyPr wrap="square" rtlCol="0">
            <a:spAutoFit/>
          </a:bodyPr>
          <a:lstStyle/>
          <a:p>
            <a:pPr algn="ctr"/>
            <a:r>
              <a:rPr lang="es-ES" sz="4000" b="1" dirty="0">
                <a:solidFill>
                  <a:srgbClr val="000A8B"/>
                </a:solidFill>
                <a:latin typeface="Calibri" panose="020F0502020204030204" pitchFamily="34" charset="0"/>
                <a:cs typeface="Lato Bold"/>
              </a:rPr>
              <a:t>7.	</a:t>
            </a:r>
            <a:r>
              <a:rPr lang="es-ES" sz="4000" b="1" dirty="0">
                <a:solidFill>
                  <a:srgbClr val="000A8B"/>
                </a:solidFill>
                <a:latin typeface="Calibri" panose="020F0502020204030204" pitchFamily="34" charset="0"/>
              </a:rPr>
              <a:t>Inconvenientes en la aplicación del mecanismo</a:t>
            </a:r>
            <a:endParaRPr lang="es-ES" sz="4000" b="1" dirty="0">
              <a:solidFill>
                <a:srgbClr val="000A8B"/>
              </a:solidFill>
              <a:latin typeface="Calibri" panose="020F0502020204030204" pitchFamily="34" charset="0"/>
              <a:cs typeface="Lato Bold"/>
            </a:endParaRPr>
          </a:p>
        </p:txBody>
      </p:sp>
      <p:sp>
        <p:nvSpPr>
          <p:cNvPr id="13" name="Rectángulo 12">
            <a:extLst>
              <a:ext uri="{FF2B5EF4-FFF2-40B4-BE49-F238E27FC236}">
                <a16:creationId xmlns:a16="http://schemas.microsoft.com/office/drawing/2014/main" id="{9EC8F8C5-8C33-4E85-BD0D-08CCFC0E77E8}"/>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AD3DBC9-36A0-458C-BA34-289246105FAF}"/>
              </a:ext>
            </a:extLst>
          </p:cNvPr>
          <p:cNvSpPr txBox="1"/>
          <p:nvPr/>
        </p:nvSpPr>
        <p:spPr>
          <a:xfrm>
            <a:off x="7929417" y="6553975"/>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 </a:t>
            </a:r>
          </a:p>
        </p:txBody>
      </p:sp>
      <p:pic>
        <p:nvPicPr>
          <p:cNvPr id="10" name="Imagen 9">
            <a:extLst>
              <a:ext uri="{FF2B5EF4-FFF2-40B4-BE49-F238E27FC236}">
                <a16:creationId xmlns:a16="http://schemas.microsoft.com/office/drawing/2014/main" id="{1ACCD68D-959D-433D-BFD9-56FAE835E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1" name="Imagen 10">
            <a:extLst>
              <a:ext uri="{FF2B5EF4-FFF2-40B4-BE49-F238E27FC236}">
                <a16:creationId xmlns:a16="http://schemas.microsoft.com/office/drawing/2014/main" id="{E3D13B13-34EF-4CCB-9DF6-C75CFF949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spTree>
    <p:extLst>
      <p:ext uri="{BB962C8B-B14F-4D97-AF65-F5344CB8AC3E}">
        <p14:creationId xmlns:p14="http://schemas.microsoft.com/office/powerpoint/2010/main" val="30549046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5" name="Rectángulo 4">
            <a:extLst>
              <a:ext uri="{FF2B5EF4-FFF2-40B4-BE49-F238E27FC236}">
                <a16:creationId xmlns:a16="http://schemas.microsoft.com/office/drawing/2014/main" id="{D28D61EB-0320-4B23-B7BF-7E8D78EF16D3}"/>
              </a:ext>
            </a:extLst>
          </p:cNvPr>
          <p:cNvSpPr/>
          <p:nvPr/>
        </p:nvSpPr>
        <p:spPr>
          <a:xfrm>
            <a:off x="283936" y="1415873"/>
            <a:ext cx="11435235" cy="4708981"/>
          </a:xfrm>
          <a:prstGeom prst="rect">
            <a:avLst/>
          </a:prstGeom>
        </p:spPr>
        <p:txBody>
          <a:bodyPr wrap="square">
            <a:spAutoFit/>
          </a:bodyPr>
          <a:lstStyle/>
          <a:p>
            <a:pPr marL="342900" indent="-342900" algn="just">
              <a:buFont typeface="Arial" panose="020B0604020202020204" pitchFamily="34" charset="0"/>
              <a:buChar char="•"/>
            </a:pPr>
            <a:r>
              <a:rPr lang="es-ES" sz="2000" dirty="0"/>
              <a:t>Falta de Código Registral para la transferencia de dominio.</a:t>
            </a:r>
          </a:p>
          <a:p>
            <a:pPr marL="342900" indent="-342900" algn="just">
              <a:buFont typeface="Arial" panose="020B0604020202020204" pitchFamily="34" charset="0"/>
              <a:buChar char="•"/>
            </a:pPr>
            <a:endParaRPr lang="es-ES" sz="2000" dirty="0"/>
          </a:p>
          <a:p>
            <a:pPr marL="342900" indent="-342900" algn="just">
              <a:buFont typeface="Arial" panose="020B0604020202020204" pitchFamily="34" charset="0"/>
              <a:buChar char="•"/>
            </a:pPr>
            <a:r>
              <a:rPr lang="es-ES" sz="2000" dirty="0"/>
              <a:t>Alto número de requerimientos judiciales para la suspensión del proceso de enajenación.</a:t>
            </a:r>
          </a:p>
          <a:p>
            <a:pPr marL="342900" indent="-342900" algn="just">
              <a:buFont typeface="Arial" panose="020B0604020202020204" pitchFamily="34" charset="0"/>
              <a:buChar char="•"/>
            </a:pPr>
            <a:endParaRPr lang="es-ES" sz="2000" dirty="0"/>
          </a:p>
          <a:p>
            <a:pPr marL="342900" indent="-342900" algn="just">
              <a:buFont typeface="Arial" panose="020B0604020202020204" pitchFamily="34" charset="0"/>
              <a:buChar char="•"/>
            </a:pPr>
            <a:r>
              <a:rPr lang="es-ES" sz="2000" dirty="0"/>
              <a:t>Fallos de Tutela Adversos que suspenden la aplicación del mecanismo.</a:t>
            </a:r>
          </a:p>
          <a:p>
            <a:pPr marL="342900" indent="-342900" algn="just">
              <a:buFont typeface="Arial" panose="020B0604020202020204" pitchFamily="34" charset="0"/>
              <a:buChar char="•"/>
            </a:pPr>
            <a:endParaRPr lang="es-ES" sz="2000" dirty="0"/>
          </a:p>
          <a:p>
            <a:pPr marL="342900" indent="-342900" algn="just">
              <a:buFont typeface="Arial" panose="020B0604020202020204" pitchFamily="34" charset="0"/>
              <a:buChar char="•"/>
            </a:pPr>
            <a:r>
              <a:rPr lang="es-ES" sz="2000" dirty="0"/>
              <a:t>Solicitudes de suspensión del mecanismo por los Fiscales de Extinción de dominio.</a:t>
            </a:r>
          </a:p>
          <a:p>
            <a:pPr marL="342900" indent="-342900" algn="just">
              <a:buFont typeface="Arial" panose="020B0604020202020204" pitchFamily="34" charset="0"/>
              <a:buChar char="•"/>
            </a:pPr>
            <a:endParaRPr lang="es-ES" sz="2000" dirty="0"/>
          </a:p>
          <a:p>
            <a:pPr marL="342900" indent="-342900" algn="just">
              <a:buFont typeface="Arial" panose="020B0604020202020204" pitchFamily="34" charset="0"/>
              <a:buChar char="•"/>
            </a:pPr>
            <a:r>
              <a:rPr lang="es-ES" sz="2000" dirty="0"/>
              <a:t>Otras limitaciones al dominio del activo.</a:t>
            </a:r>
          </a:p>
          <a:p>
            <a:pPr marL="342900" indent="-342900" algn="just">
              <a:buFont typeface="Arial" panose="020B0604020202020204" pitchFamily="34" charset="0"/>
              <a:buChar char="•"/>
            </a:pPr>
            <a:endParaRPr lang="es-ES" sz="2000" dirty="0"/>
          </a:p>
          <a:p>
            <a:pPr marL="342900" indent="-342900" algn="just">
              <a:buFont typeface="Arial" panose="020B0604020202020204" pitchFamily="34" charset="0"/>
              <a:buChar char="•"/>
            </a:pPr>
            <a:r>
              <a:rPr lang="es-ES" sz="2000" dirty="0"/>
              <a:t>Alto número de requerimientos de saneamiento físico catastral de los activos.</a:t>
            </a:r>
          </a:p>
          <a:p>
            <a:pPr marL="342900" indent="-342900" algn="just">
              <a:buFont typeface="Arial" panose="020B0604020202020204" pitchFamily="34" charset="0"/>
              <a:buChar char="•"/>
            </a:pPr>
            <a:endParaRPr lang="es-ES" sz="2000" dirty="0"/>
          </a:p>
          <a:p>
            <a:pPr marL="342900" indent="-342900" algn="just">
              <a:buFont typeface="Arial" panose="020B0604020202020204" pitchFamily="34" charset="0"/>
              <a:buChar char="•"/>
            </a:pPr>
            <a:r>
              <a:rPr lang="es-ES" sz="2000" dirty="0"/>
              <a:t>Levantamiento de medidas cautelares, declaración de extinción de dominio y ordenes de devolución.</a:t>
            </a:r>
          </a:p>
          <a:p>
            <a:pPr marL="342900" indent="-342900" algn="just">
              <a:buFont typeface="Arial" panose="020B0604020202020204" pitchFamily="34" charset="0"/>
              <a:buChar char="•"/>
            </a:pPr>
            <a:endParaRPr lang="es-ES" sz="2000" dirty="0"/>
          </a:p>
          <a:p>
            <a:pPr marL="342900" indent="-342900" algn="just">
              <a:buFont typeface="Arial" panose="020B0604020202020204" pitchFamily="34" charset="0"/>
              <a:buChar char="•"/>
            </a:pPr>
            <a:r>
              <a:rPr lang="es-ES" sz="2000" dirty="0"/>
              <a:t>Conformación de Unidades Inmobiliarias.</a:t>
            </a:r>
          </a:p>
        </p:txBody>
      </p:sp>
      <p:sp>
        <p:nvSpPr>
          <p:cNvPr id="64" name="CuadroTexto 63">
            <a:extLst>
              <a:ext uri="{FF2B5EF4-FFF2-40B4-BE49-F238E27FC236}">
                <a16:creationId xmlns:a16="http://schemas.microsoft.com/office/drawing/2014/main" id="{B90E8D3B-27A7-4E5B-83FC-45B15FA1A69C}"/>
              </a:ext>
            </a:extLst>
          </p:cNvPr>
          <p:cNvSpPr txBox="1"/>
          <p:nvPr/>
        </p:nvSpPr>
        <p:spPr>
          <a:xfrm>
            <a:off x="378939" y="66202"/>
            <a:ext cx="9143999" cy="954107"/>
          </a:xfrm>
          <a:prstGeom prst="rect">
            <a:avLst/>
          </a:prstGeom>
          <a:noFill/>
        </p:spPr>
        <p:txBody>
          <a:bodyPr wrap="square" rtlCol="0">
            <a:spAutoFit/>
          </a:bodyPr>
          <a:lstStyle/>
          <a:p>
            <a:pPr algn="ctr"/>
            <a:r>
              <a:rPr lang="es-ES" sz="2800" b="1" dirty="0">
                <a:solidFill>
                  <a:srgbClr val="000A8B"/>
                </a:solidFill>
              </a:rPr>
              <a:t>PRINCIPALES INCONVENIENTES EN </a:t>
            </a:r>
          </a:p>
          <a:p>
            <a:pPr algn="ctr"/>
            <a:r>
              <a:rPr lang="es-ES" sz="2800" b="1" dirty="0">
                <a:solidFill>
                  <a:srgbClr val="000A8B"/>
                </a:solidFill>
              </a:rPr>
              <a:t>LA APLICACIÓN DEL MECANISMO</a:t>
            </a:r>
          </a:p>
        </p:txBody>
      </p:sp>
    </p:spTree>
    <p:extLst>
      <p:ext uri="{BB962C8B-B14F-4D97-AF65-F5344CB8AC3E}">
        <p14:creationId xmlns:p14="http://schemas.microsoft.com/office/powerpoint/2010/main" val="12730539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686263" y="6520419"/>
            <a:ext cx="449303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2067338" y="2599542"/>
            <a:ext cx="9143999" cy="1446550"/>
          </a:xfrm>
          <a:prstGeom prst="rect">
            <a:avLst/>
          </a:prstGeom>
          <a:noFill/>
        </p:spPr>
        <p:txBody>
          <a:bodyPr wrap="square" rtlCol="0">
            <a:spAutoFit/>
          </a:bodyPr>
          <a:lstStyle/>
          <a:p>
            <a:r>
              <a:rPr lang="es-ES" sz="4400" b="1" dirty="0">
                <a:solidFill>
                  <a:srgbClr val="002060"/>
                </a:solidFill>
              </a:rPr>
              <a:t>6. </a:t>
            </a:r>
            <a:r>
              <a:rPr lang="es-CO" sz="4400" b="1" dirty="0">
                <a:solidFill>
                  <a:srgbClr val="002060"/>
                </a:solidFill>
              </a:rPr>
              <a:t>Informe Avance Venta Masiva</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63785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Imagen 6">
            <a:extLst>
              <a:ext uri="{FF2B5EF4-FFF2-40B4-BE49-F238E27FC236}">
                <a16:creationId xmlns:a16="http://schemas.microsoft.com/office/drawing/2014/main" id="{25399756-6F79-4D5A-9DB2-EFE9204050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Imagen 10">
            <a:extLst>
              <a:ext uri="{FF2B5EF4-FFF2-40B4-BE49-F238E27FC236}">
                <a16:creationId xmlns:a16="http://schemas.microsoft.com/office/drawing/2014/main" id="{4B8BD4D9-C3C4-47E3-A57E-826C1CFFA4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a:extLst>
              <a:ext uri="{FF2B5EF4-FFF2-40B4-BE49-F238E27FC236}">
                <a16:creationId xmlns:a16="http://schemas.microsoft.com/office/drawing/2014/main" id="{6F2FEDA9-C3A5-448C-AB4C-9114D7F22BB4}"/>
              </a:ext>
            </a:extLst>
          </p:cNvPr>
          <p:cNvSpPr txBox="1"/>
          <p:nvPr/>
        </p:nvSpPr>
        <p:spPr>
          <a:xfrm>
            <a:off x="919163" y="2349500"/>
            <a:ext cx="10194925" cy="1200150"/>
          </a:xfrm>
          <a:prstGeom prst="rect">
            <a:avLst/>
          </a:prstGeom>
          <a:noFill/>
        </p:spPr>
        <p:txBody>
          <a:bodyPr>
            <a:spAutoFit/>
          </a:bodyPr>
          <a:lstStyle/>
          <a:p>
            <a:pPr eaLnBrk="1" fontAlgn="auto" hangingPunct="1">
              <a:spcBef>
                <a:spcPts val="0"/>
              </a:spcBef>
              <a:spcAft>
                <a:spcPts val="0"/>
              </a:spcAft>
              <a:defRPr/>
            </a:pPr>
            <a:endParaRPr lang="es-CO" b="1" dirty="0">
              <a:latin typeface="+mn-lt"/>
            </a:endParaRPr>
          </a:p>
          <a:p>
            <a:pPr marL="285750" indent="-285750" eaLnBrk="1" fontAlgn="auto" hangingPunct="1">
              <a:spcBef>
                <a:spcPts val="0"/>
              </a:spcBef>
              <a:spcAft>
                <a:spcPts val="0"/>
              </a:spcAft>
              <a:buFont typeface="Arial" panose="020B0604020202020204" pitchFamily="34" charset="0"/>
              <a:buChar char="•"/>
              <a:defRPr/>
            </a:pPr>
            <a:endParaRPr lang="es-CO" b="1" dirty="0">
              <a:latin typeface="+mn-lt"/>
            </a:endParaRPr>
          </a:p>
          <a:p>
            <a:pPr marL="285750" indent="-285750" eaLnBrk="1" fontAlgn="auto" hangingPunct="1">
              <a:spcBef>
                <a:spcPts val="0"/>
              </a:spcBef>
              <a:spcAft>
                <a:spcPts val="0"/>
              </a:spcAft>
              <a:buFont typeface="Arial" panose="020B0604020202020204" pitchFamily="34" charset="0"/>
              <a:buChar char="•"/>
              <a:defRPr/>
            </a:pPr>
            <a:endParaRPr lang="es-CO" dirty="0">
              <a:latin typeface="+mn-lt"/>
            </a:endParaRPr>
          </a:p>
          <a:p>
            <a:pPr eaLnBrk="1" fontAlgn="auto" hangingPunct="1">
              <a:spcBef>
                <a:spcPts val="0"/>
              </a:spcBef>
              <a:spcAft>
                <a:spcPts val="0"/>
              </a:spcAft>
              <a:defRPr/>
            </a:pPr>
            <a:endParaRPr lang="es-CO" dirty="0">
              <a:latin typeface="+mn-lt"/>
            </a:endParaRPr>
          </a:p>
        </p:txBody>
      </p:sp>
      <p:sp>
        <p:nvSpPr>
          <p:cNvPr id="3077" name="Rectángulo 2">
            <a:extLst>
              <a:ext uri="{FF2B5EF4-FFF2-40B4-BE49-F238E27FC236}">
                <a16:creationId xmlns:a16="http://schemas.microsoft.com/office/drawing/2014/main" id="{161171DE-491D-4C75-B8BA-701E597B8AD9}"/>
              </a:ext>
            </a:extLst>
          </p:cNvPr>
          <p:cNvSpPr>
            <a:spLocks noChangeArrowheads="1"/>
          </p:cNvSpPr>
          <p:nvPr/>
        </p:nvSpPr>
        <p:spPr bwMode="auto">
          <a:xfrm>
            <a:off x="571500" y="2182813"/>
            <a:ext cx="1089025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CO" altLang="es-CO" sz="4400" b="1" dirty="0">
                <a:solidFill>
                  <a:srgbClr val="002060"/>
                </a:solidFill>
                <a:latin typeface="+mn-lt"/>
              </a:rPr>
              <a:t>PROYECTO </a:t>
            </a:r>
          </a:p>
          <a:p>
            <a:pPr algn="ctr">
              <a:spcBef>
                <a:spcPct val="0"/>
              </a:spcBef>
              <a:buFontTx/>
              <a:buNone/>
            </a:pPr>
            <a:r>
              <a:rPr lang="es-CO" altLang="es-CO" sz="4400" b="1" dirty="0">
                <a:solidFill>
                  <a:srgbClr val="002060"/>
                </a:solidFill>
                <a:latin typeface="+mn-lt"/>
              </a:rPr>
              <a:t>VENTA MASIVA DE INMUEBLES (2019-2020)</a:t>
            </a:r>
          </a:p>
          <a:p>
            <a:pPr algn="ctr">
              <a:spcBef>
                <a:spcPct val="0"/>
              </a:spcBef>
              <a:buFontTx/>
              <a:buNone/>
            </a:pPr>
            <a:r>
              <a:rPr lang="es-CO" altLang="es-CO" sz="4400" b="1" dirty="0">
                <a:solidFill>
                  <a:srgbClr val="002060"/>
                </a:solidFill>
                <a:latin typeface="+mn-lt"/>
              </a:rPr>
              <a:t>AVANCE  24 ABRIL DE 2019</a:t>
            </a:r>
          </a:p>
          <a:p>
            <a:pPr algn="ctr">
              <a:spcBef>
                <a:spcPct val="0"/>
              </a:spcBef>
              <a:buFontTx/>
              <a:buNone/>
            </a:pPr>
            <a:endParaRPr lang="es-CO" altLang="es-CO" sz="3600" b="1" dirty="0"/>
          </a:p>
        </p:txBody>
      </p:sp>
      <p:sp>
        <p:nvSpPr>
          <p:cNvPr id="6" name="Rectángulo 5">
            <a:extLst>
              <a:ext uri="{FF2B5EF4-FFF2-40B4-BE49-F238E27FC236}">
                <a16:creationId xmlns:a16="http://schemas.microsoft.com/office/drawing/2014/main" id="{722728EF-5632-47E5-92B7-B9F82889984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894B37E3-8755-4409-94DA-76DF204FA638}"/>
              </a:ext>
            </a:extLst>
          </p:cNvPr>
          <p:cNvSpPr txBox="1"/>
          <p:nvPr/>
        </p:nvSpPr>
        <p:spPr>
          <a:xfrm>
            <a:off x="7686263" y="6520419"/>
            <a:ext cx="449303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Imagen 8">
            <a:extLst>
              <a:ext uri="{FF2B5EF4-FFF2-40B4-BE49-F238E27FC236}">
                <a16:creationId xmlns:a16="http://schemas.microsoft.com/office/drawing/2014/main" id="{7E9EEE73-E964-44F7-93C9-A3244A43AA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Imagen 12">
            <a:extLst>
              <a:ext uri="{FF2B5EF4-FFF2-40B4-BE49-F238E27FC236}">
                <a16:creationId xmlns:a16="http://schemas.microsoft.com/office/drawing/2014/main" id="{6F822033-4966-49C5-8B04-FE2D3BB2F2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Rectángulo 2">
            <a:extLst>
              <a:ext uri="{FF2B5EF4-FFF2-40B4-BE49-F238E27FC236}">
                <a16:creationId xmlns:a16="http://schemas.microsoft.com/office/drawing/2014/main" id="{208C60A4-6EE8-4C45-8B45-F4BF7AB50DB2}"/>
              </a:ext>
            </a:extLst>
          </p:cNvPr>
          <p:cNvSpPr>
            <a:spLocks noChangeArrowheads="1"/>
          </p:cNvSpPr>
          <p:nvPr/>
        </p:nvSpPr>
        <p:spPr bwMode="auto">
          <a:xfrm>
            <a:off x="993775" y="2595563"/>
            <a:ext cx="10820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endParaRPr lang="es-ES_tradnl" altLang="es-CO" sz="2800" b="1">
              <a:solidFill>
                <a:srgbClr val="000090"/>
              </a:solidFill>
            </a:endParaRPr>
          </a:p>
        </p:txBody>
      </p:sp>
      <p:sp>
        <p:nvSpPr>
          <p:cNvPr id="4103" name="CuadroTexto 5">
            <a:extLst>
              <a:ext uri="{FF2B5EF4-FFF2-40B4-BE49-F238E27FC236}">
                <a16:creationId xmlns:a16="http://schemas.microsoft.com/office/drawing/2014/main" id="{4CCD33BE-9B80-4C10-824B-F96C649C324C}"/>
              </a:ext>
            </a:extLst>
          </p:cNvPr>
          <p:cNvSpPr txBox="1">
            <a:spLocks noChangeArrowheads="1"/>
          </p:cNvSpPr>
          <p:nvPr/>
        </p:nvSpPr>
        <p:spPr bwMode="auto">
          <a:xfrm>
            <a:off x="1247775" y="844550"/>
            <a:ext cx="119110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ES" altLang="es-CO" sz="2400" b="1">
                <a:solidFill>
                  <a:srgbClr val="000A8B"/>
                </a:solidFill>
              </a:rPr>
              <a:t>¿CUÁLES SON LAS FASES DE LA VENTA MASIVA DE 5837 INMUEBLES?</a:t>
            </a:r>
            <a:endParaRPr lang="es-CO" altLang="es-CO" sz="2400" b="1"/>
          </a:p>
        </p:txBody>
      </p:sp>
      <p:sp>
        <p:nvSpPr>
          <p:cNvPr id="4104" name="CuadroTexto 17">
            <a:extLst>
              <a:ext uri="{FF2B5EF4-FFF2-40B4-BE49-F238E27FC236}">
                <a16:creationId xmlns:a16="http://schemas.microsoft.com/office/drawing/2014/main" id="{234FA10D-E67B-4FD6-909B-84DF8361771C}"/>
              </a:ext>
            </a:extLst>
          </p:cNvPr>
          <p:cNvSpPr txBox="1">
            <a:spLocks noChangeArrowheads="1"/>
          </p:cNvSpPr>
          <p:nvPr/>
        </p:nvSpPr>
        <p:spPr bwMode="auto">
          <a:xfrm>
            <a:off x="688975" y="2227263"/>
            <a:ext cx="2400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b="1"/>
              <a:t>Fase preliminar </a:t>
            </a:r>
          </a:p>
        </p:txBody>
      </p:sp>
      <p:pic>
        <p:nvPicPr>
          <p:cNvPr id="4105" name="Gráfico 6" descr="Engranajes">
            <a:extLst>
              <a:ext uri="{FF2B5EF4-FFF2-40B4-BE49-F238E27FC236}">
                <a16:creationId xmlns:a16="http://schemas.microsoft.com/office/drawing/2014/main" id="{EF7245D8-5BF5-4EA0-B63D-9327816D15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8" y="2178050"/>
            <a:ext cx="561975"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ángulo: esquinas redondeadas 24">
            <a:extLst>
              <a:ext uri="{FF2B5EF4-FFF2-40B4-BE49-F238E27FC236}">
                <a16:creationId xmlns:a16="http://schemas.microsoft.com/office/drawing/2014/main" id="{3D8CBE30-ED02-4171-A3B4-FF3894FCF854}"/>
              </a:ext>
            </a:extLst>
          </p:cNvPr>
          <p:cNvSpPr/>
          <p:nvPr/>
        </p:nvSpPr>
        <p:spPr>
          <a:xfrm>
            <a:off x="2592388" y="1770063"/>
            <a:ext cx="2400300" cy="1651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just">
              <a:defRPr/>
            </a:pPr>
            <a:r>
              <a:rPr lang="es-CO" sz="1200" dirty="0">
                <a:solidFill>
                  <a:schemeClr val="tx1"/>
                </a:solidFill>
              </a:rPr>
              <a:t>Un estudio legal, técnico y económico para identificar las diferentes variables para la venta masiva de inmuebles. </a:t>
            </a:r>
          </a:p>
          <a:p>
            <a:pPr algn="just">
              <a:defRPr/>
            </a:pPr>
            <a:endParaRPr lang="es-CO" sz="1200" dirty="0">
              <a:solidFill>
                <a:schemeClr val="tx1"/>
              </a:solidFill>
            </a:endParaRPr>
          </a:p>
          <a:p>
            <a:pPr algn="just">
              <a:defRPr/>
            </a:pPr>
            <a:r>
              <a:rPr lang="es-CO" sz="1200" dirty="0">
                <a:solidFill>
                  <a:schemeClr val="tx1"/>
                </a:solidFill>
              </a:rPr>
              <a:t>Elaboración de pliegos de contratación de las tres fases del proyecto.</a:t>
            </a:r>
          </a:p>
        </p:txBody>
      </p:sp>
      <p:sp>
        <p:nvSpPr>
          <p:cNvPr id="4107" name="CuadroTexto 26">
            <a:extLst>
              <a:ext uri="{FF2B5EF4-FFF2-40B4-BE49-F238E27FC236}">
                <a16:creationId xmlns:a16="http://schemas.microsoft.com/office/drawing/2014/main" id="{208B59AE-6448-4CED-B3EC-3C725EDB7754}"/>
              </a:ext>
            </a:extLst>
          </p:cNvPr>
          <p:cNvSpPr txBox="1">
            <a:spLocks noChangeArrowheads="1"/>
          </p:cNvSpPr>
          <p:nvPr/>
        </p:nvSpPr>
        <p:spPr bwMode="auto">
          <a:xfrm>
            <a:off x="765175" y="3963988"/>
            <a:ext cx="18272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b="1"/>
              <a:t>Fase de alistamiento</a:t>
            </a:r>
          </a:p>
          <a:p>
            <a:pPr>
              <a:spcBef>
                <a:spcPct val="0"/>
              </a:spcBef>
              <a:buFontTx/>
              <a:buNone/>
            </a:pPr>
            <a:r>
              <a:rPr lang="es-CO" altLang="es-CO" sz="1800" b="1"/>
              <a:t> de los inmuebles.</a:t>
            </a:r>
          </a:p>
        </p:txBody>
      </p:sp>
      <p:pic>
        <p:nvPicPr>
          <p:cNvPr id="28" name="Imagen 27">
            <a:extLst>
              <a:ext uri="{FF2B5EF4-FFF2-40B4-BE49-F238E27FC236}">
                <a16:creationId xmlns:a16="http://schemas.microsoft.com/office/drawing/2014/main" id="{0073DC73-0298-4FB7-8D69-FB32BF09F7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7115" t="43893" r="36655" b="45435"/>
          <a:stretch>
            <a:fillRect/>
          </a:stretch>
        </p:blipFill>
        <p:spPr bwMode="auto">
          <a:xfrm>
            <a:off x="-9525" y="3913188"/>
            <a:ext cx="7747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ángulo: esquinas redondeadas 29">
            <a:extLst>
              <a:ext uri="{FF2B5EF4-FFF2-40B4-BE49-F238E27FC236}">
                <a16:creationId xmlns:a16="http://schemas.microsoft.com/office/drawing/2014/main" id="{C90BB12F-3F5D-4173-825C-0EEE8B015F6D}"/>
              </a:ext>
            </a:extLst>
          </p:cNvPr>
          <p:cNvSpPr/>
          <p:nvPr/>
        </p:nvSpPr>
        <p:spPr>
          <a:xfrm>
            <a:off x="2592388" y="3694113"/>
            <a:ext cx="2595562" cy="1651000"/>
          </a:xfrm>
          <a:prstGeom prst="roundRect">
            <a:avLst>
              <a:gd name="adj" fmla="val 50000"/>
            </a:avLst>
          </a:prstGeom>
          <a:ln/>
        </p:spPr>
        <p:style>
          <a:lnRef idx="2">
            <a:schemeClr val="dk1"/>
          </a:lnRef>
          <a:fillRef idx="1">
            <a:schemeClr val="lt1"/>
          </a:fillRef>
          <a:effectRef idx="0">
            <a:schemeClr val="dk1"/>
          </a:effectRef>
          <a:fontRef idx="minor">
            <a:schemeClr val="dk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just">
              <a:defRPr/>
            </a:pPr>
            <a:r>
              <a:rPr lang="es-CO" sz="1200" dirty="0">
                <a:solidFill>
                  <a:schemeClr val="tx1"/>
                </a:solidFill>
              </a:rPr>
              <a:t>Revisión de certificados de tradición y libertad y entrega de ficha jurídica</a:t>
            </a:r>
            <a:r>
              <a:rPr lang="es-CO" sz="1200" dirty="0">
                <a:solidFill>
                  <a:srgbClr val="002060"/>
                </a:solidFill>
              </a:rPr>
              <a:t>. </a:t>
            </a:r>
            <a:r>
              <a:rPr lang="es-CO" sz="1200" b="1" u="sng" dirty="0">
                <a:solidFill>
                  <a:srgbClr val="000A8B"/>
                </a:solidFill>
              </a:rPr>
              <a:t>1 mes</a:t>
            </a:r>
          </a:p>
          <a:p>
            <a:pPr algn="just">
              <a:defRPr/>
            </a:pPr>
            <a:r>
              <a:rPr lang="es-CO" sz="1200" dirty="0">
                <a:solidFill>
                  <a:schemeClr val="tx1"/>
                </a:solidFill>
              </a:rPr>
              <a:t>Avalúos y auditoria de avalúos. 1500. </a:t>
            </a:r>
            <a:r>
              <a:rPr lang="es-CO" sz="1200" b="1" u="sng" dirty="0">
                <a:solidFill>
                  <a:srgbClr val="000A8B"/>
                </a:solidFill>
              </a:rPr>
              <a:t>3 meses</a:t>
            </a:r>
          </a:p>
          <a:p>
            <a:pPr algn="just">
              <a:defRPr/>
            </a:pPr>
            <a:r>
              <a:rPr lang="es-CO" sz="1200" dirty="0">
                <a:solidFill>
                  <a:schemeClr val="tx1"/>
                </a:solidFill>
              </a:rPr>
              <a:t>  Investigación y pago de pasivos</a:t>
            </a:r>
            <a:r>
              <a:rPr lang="es-CO" sz="1200" b="1" dirty="0">
                <a:solidFill>
                  <a:schemeClr val="tx1"/>
                </a:solidFill>
              </a:rPr>
              <a:t>. </a:t>
            </a:r>
            <a:r>
              <a:rPr lang="es-CO" sz="1200" b="1" u="sng" dirty="0">
                <a:solidFill>
                  <a:srgbClr val="000A8B"/>
                </a:solidFill>
              </a:rPr>
              <a:t>7 meses</a:t>
            </a:r>
          </a:p>
        </p:txBody>
      </p:sp>
      <p:pic>
        <p:nvPicPr>
          <p:cNvPr id="32" name="Imagen 31">
            <a:extLst>
              <a:ext uri="{FF2B5EF4-FFF2-40B4-BE49-F238E27FC236}">
                <a16:creationId xmlns:a16="http://schemas.microsoft.com/office/drawing/2014/main" id="{C34B28E8-3C9C-4C80-937B-8A0D7BB08D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0109" t="55492" r="64120" b="32385"/>
          <a:stretch>
            <a:fillRect/>
          </a:stretch>
        </p:blipFill>
        <p:spPr bwMode="auto">
          <a:xfrm>
            <a:off x="5594350" y="1957388"/>
            <a:ext cx="914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1" name="CuadroTexto 33">
            <a:extLst>
              <a:ext uri="{FF2B5EF4-FFF2-40B4-BE49-F238E27FC236}">
                <a16:creationId xmlns:a16="http://schemas.microsoft.com/office/drawing/2014/main" id="{16B77A49-C4B8-4141-B256-EDC088E8879C}"/>
              </a:ext>
            </a:extLst>
          </p:cNvPr>
          <p:cNvSpPr txBox="1">
            <a:spLocks noChangeArrowheads="1"/>
          </p:cNvSpPr>
          <p:nvPr/>
        </p:nvSpPr>
        <p:spPr bwMode="auto">
          <a:xfrm>
            <a:off x="7204075" y="4103688"/>
            <a:ext cx="120491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CO" altLang="es-CO" sz="1800" b="1"/>
              <a:t>Traspaso de inmuebles </a:t>
            </a:r>
          </a:p>
        </p:txBody>
      </p:sp>
      <p:sp>
        <p:nvSpPr>
          <p:cNvPr id="35" name="Rectángulo: esquinas redondeadas 34">
            <a:extLst>
              <a:ext uri="{FF2B5EF4-FFF2-40B4-BE49-F238E27FC236}">
                <a16:creationId xmlns:a16="http://schemas.microsoft.com/office/drawing/2014/main" id="{0FE2E811-CD51-43E4-8C58-40F6AEC2ECA8}"/>
              </a:ext>
            </a:extLst>
          </p:cNvPr>
          <p:cNvSpPr/>
          <p:nvPr/>
        </p:nvSpPr>
        <p:spPr>
          <a:xfrm>
            <a:off x="9274175" y="3927475"/>
            <a:ext cx="2343150" cy="1760538"/>
          </a:xfrm>
          <a:prstGeom prst="roundRect">
            <a:avLst>
              <a:gd name="adj" fmla="val 2540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just">
              <a:defRPr/>
            </a:pPr>
            <a:r>
              <a:rPr lang="es-CO" sz="1200" dirty="0">
                <a:solidFill>
                  <a:schemeClr val="tx1"/>
                </a:solidFill>
              </a:rPr>
              <a:t>Entrega y cargue de Certificado de Tradición y Libertad con venta</a:t>
            </a:r>
            <a:r>
              <a:rPr lang="es-CO" sz="1200" b="1" dirty="0">
                <a:solidFill>
                  <a:srgbClr val="293166"/>
                </a:solidFill>
              </a:rPr>
              <a:t> inscrita</a:t>
            </a:r>
            <a:r>
              <a:rPr lang="es-CO" sz="1200" dirty="0">
                <a:solidFill>
                  <a:srgbClr val="002060"/>
                </a:solidFill>
              </a:rPr>
              <a:t>. </a:t>
            </a:r>
            <a:r>
              <a:rPr lang="es-CO" sz="1200" b="1" u="sng" dirty="0">
                <a:solidFill>
                  <a:srgbClr val="002060"/>
                </a:solidFill>
              </a:rPr>
              <a:t>8 meses mínimo.</a:t>
            </a:r>
          </a:p>
          <a:p>
            <a:pPr algn="just">
              <a:defRPr/>
            </a:pPr>
            <a:endParaRPr lang="es-CO" sz="1200" dirty="0">
              <a:solidFill>
                <a:schemeClr val="tx1"/>
              </a:solidFill>
            </a:endParaRPr>
          </a:p>
        </p:txBody>
      </p:sp>
      <p:pic>
        <p:nvPicPr>
          <p:cNvPr id="36" name="Imagen 35">
            <a:extLst>
              <a:ext uri="{FF2B5EF4-FFF2-40B4-BE49-F238E27FC236}">
                <a16:creationId xmlns:a16="http://schemas.microsoft.com/office/drawing/2014/main" id="{471071E5-62AC-4D81-A3B1-70B308CA63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90257" t="46042" r="3732" b="41835"/>
          <a:stretch>
            <a:fillRect/>
          </a:stretch>
        </p:blipFill>
        <p:spPr bwMode="auto">
          <a:xfrm>
            <a:off x="5868988" y="3956050"/>
            <a:ext cx="1020762"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Imagen 36">
            <a:extLst>
              <a:ext uri="{FF2B5EF4-FFF2-40B4-BE49-F238E27FC236}">
                <a16:creationId xmlns:a16="http://schemas.microsoft.com/office/drawing/2014/main" id="{BCAF8B9D-06CE-4C2B-B869-25ABBBDFCD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24026" t="51686" r="68803" b="36191"/>
          <a:stretch>
            <a:fillRect/>
          </a:stretch>
        </p:blipFill>
        <p:spPr bwMode="auto">
          <a:xfrm>
            <a:off x="3998913" y="5459413"/>
            <a:ext cx="1074737"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ángulo: esquinas redondeadas 37">
            <a:extLst>
              <a:ext uri="{FF2B5EF4-FFF2-40B4-BE49-F238E27FC236}">
                <a16:creationId xmlns:a16="http://schemas.microsoft.com/office/drawing/2014/main" id="{6E6DAD26-D2C2-4808-AA78-346DEED90967}"/>
              </a:ext>
            </a:extLst>
          </p:cNvPr>
          <p:cNvSpPr/>
          <p:nvPr/>
        </p:nvSpPr>
        <p:spPr>
          <a:xfrm>
            <a:off x="5380038" y="5637213"/>
            <a:ext cx="3549650" cy="725487"/>
          </a:xfrm>
          <a:prstGeom prst="roundRect">
            <a:avLst>
              <a:gd name="adj" fmla="val 50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just">
              <a:defRPr/>
            </a:pPr>
            <a:r>
              <a:rPr lang="es-CO" sz="1200" dirty="0">
                <a:solidFill>
                  <a:schemeClr val="tx1"/>
                </a:solidFill>
              </a:rPr>
              <a:t>Auditoria independiente contratada por INL. </a:t>
            </a:r>
          </a:p>
          <a:p>
            <a:pPr algn="just">
              <a:defRPr/>
            </a:pPr>
            <a:r>
              <a:rPr lang="es-CO" sz="1200" dirty="0">
                <a:solidFill>
                  <a:schemeClr val="tx1"/>
                </a:solidFill>
              </a:rPr>
              <a:t>Monitoreo y evaluación del proyecto. Capacitación y transferencia de conocimiento. </a:t>
            </a:r>
            <a:r>
              <a:rPr lang="es-CO" sz="1200" dirty="0">
                <a:solidFill>
                  <a:srgbClr val="000A8B"/>
                </a:solidFill>
              </a:rPr>
              <a:t>Enero de 2020</a:t>
            </a:r>
          </a:p>
        </p:txBody>
      </p:sp>
      <p:sp>
        <p:nvSpPr>
          <p:cNvPr id="4116" name="Rectángulo 2">
            <a:extLst>
              <a:ext uri="{FF2B5EF4-FFF2-40B4-BE49-F238E27FC236}">
                <a16:creationId xmlns:a16="http://schemas.microsoft.com/office/drawing/2014/main" id="{E75235D4-4572-426A-8539-07D281C9EA04}"/>
              </a:ext>
            </a:extLst>
          </p:cNvPr>
          <p:cNvSpPr>
            <a:spLocks noChangeArrowheads="1"/>
          </p:cNvSpPr>
          <p:nvPr/>
        </p:nvSpPr>
        <p:spPr bwMode="auto">
          <a:xfrm>
            <a:off x="6607175" y="2032000"/>
            <a:ext cx="21320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b="1"/>
              <a:t>Diseñar e implementar el plan de marketing y venta.</a:t>
            </a:r>
          </a:p>
        </p:txBody>
      </p:sp>
      <p:sp>
        <p:nvSpPr>
          <p:cNvPr id="29" name="Rectángulo: esquinas redondeadas 28">
            <a:extLst>
              <a:ext uri="{FF2B5EF4-FFF2-40B4-BE49-F238E27FC236}">
                <a16:creationId xmlns:a16="http://schemas.microsoft.com/office/drawing/2014/main" id="{937163D2-E069-4B3E-9631-D9EA0B2B3EBD}"/>
              </a:ext>
            </a:extLst>
          </p:cNvPr>
          <p:cNvSpPr/>
          <p:nvPr/>
        </p:nvSpPr>
        <p:spPr>
          <a:xfrm>
            <a:off x="9090025" y="1484313"/>
            <a:ext cx="2711450" cy="226536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just">
              <a:defRPr/>
            </a:pPr>
            <a:endParaRPr lang="es-CO" sz="1200" dirty="0">
              <a:solidFill>
                <a:schemeClr val="tx1"/>
              </a:solidFill>
            </a:endParaRPr>
          </a:p>
        </p:txBody>
      </p:sp>
      <p:sp>
        <p:nvSpPr>
          <p:cNvPr id="4118" name="CuadroTexto 8">
            <a:extLst>
              <a:ext uri="{FF2B5EF4-FFF2-40B4-BE49-F238E27FC236}">
                <a16:creationId xmlns:a16="http://schemas.microsoft.com/office/drawing/2014/main" id="{36C98F33-4052-4AA9-8210-BD8A27972E32}"/>
              </a:ext>
            </a:extLst>
          </p:cNvPr>
          <p:cNvSpPr txBox="1">
            <a:spLocks noChangeArrowheads="1"/>
          </p:cNvSpPr>
          <p:nvPr/>
        </p:nvSpPr>
        <p:spPr bwMode="auto">
          <a:xfrm>
            <a:off x="9124950" y="1758950"/>
            <a:ext cx="22082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200"/>
              <a:t>Desarrollar el paquete de activos y la estrategia de precios. </a:t>
            </a:r>
            <a:r>
              <a:rPr lang="es-CO" altLang="es-CO" sz="1200" b="1" u="sng">
                <a:solidFill>
                  <a:srgbClr val="000A8B"/>
                </a:solidFill>
              </a:rPr>
              <a:t>1 mes</a:t>
            </a:r>
          </a:p>
          <a:p>
            <a:pPr>
              <a:spcBef>
                <a:spcPct val="0"/>
              </a:spcBef>
              <a:buFontTx/>
              <a:buNone/>
            </a:pPr>
            <a:endParaRPr lang="es-CO" altLang="es-CO" sz="1200"/>
          </a:p>
        </p:txBody>
      </p:sp>
      <p:sp>
        <p:nvSpPr>
          <p:cNvPr id="4119" name="CuadroTexto 9">
            <a:extLst>
              <a:ext uri="{FF2B5EF4-FFF2-40B4-BE49-F238E27FC236}">
                <a16:creationId xmlns:a16="http://schemas.microsoft.com/office/drawing/2014/main" id="{E7D09698-BED0-4430-9B35-A13F5E5E862B}"/>
              </a:ext>
            </a:extLst>
          </p:cNvPr>
          <p:cNvSpPr txBox="1">
            <a:spLocks noChangeArrowheads="1"/>
          </p:cNvSpPr>
          <p:nvPr/>
        </p:nvSpPr>
        <p:spPr bwMode="auto">
          <a:xfrm>
            <a:off x="9090025" y="2363788"/>
            <a:ext cx="2822575"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200"/>
              <a:t>Promocionar el paquete de inmuebles a nivel nacional e internacional. </a:t>
            </a:r>
            <a:r>
              <a:rPr lang="es-CO" altLang="es-CO" sz="1200" b="1" u="sng">
                <a:solidFill>
                  <a:srgbClr val="293166"/>
                </a:solidFill>
              </a:rPr>
              <a:t>2 meses</a:t>
            </a:r>
          </a:p>
          <a:p>
            <a:pPr>
              <a:spcBef>
                <a:spcPct val="0"/>
              </a:spcBef>
              <a:buFontTx/>
              <a:buNone/>
            </a:pPr>
            <a:endParaRPr lang="es-CO" altLang="es-CO" sz="1200" b="1" u="sng">
              <a:solidFill>
                <a:srgbClr val="293166"/>
              </a:solidFill>
            </a:endParaRPr>
          </a:p>
          <a:p>
            <a:pPr>
              <a:spcBef>
                <a:spcPct val="0"/>
              </a:spcBef>
              <a:buFontTx/>
              <a:buNone/>
            </a:pPr>
            <a:r>
              <a:rPr lang="es-CO" altLang="es-CO" sz="1200"/>
              <a:t>Desarrollar los materiales de marketing (Cuarto de datos y cuaderno de datos</a:t>
            </a:r>
            <a:r>
              <a:rPr lang="es-CO" altLang="es-CO" sz="1200" b="1">
                <a:solidFill>
                  <a:srgbClr val="002060"/>
                </a:solidFill>
              </a:rPr>
              <a:t>).</a:t>
            </a:r>
            <a:r>
              <a:rPr lang="es-CO" altLang="es-CO" sz="1200" b="1" u="sng">
                <a:solidFill>
                  <a:srgbClr val="002060"/>
                </a:solidFill>
              </a:rPr>
              <a:t> 4 meses.   </a:t>
            </a:r>
          </a:p>
          <a:p>
            <a:pPr>
              <a:spcBef>
                <a:spcPct val="0"/>
              </a:spcBef>
              <a:buFontTx/>
              <a:buNone/>
            </a:pPr>
            <a:endParaRPr lang="es-CO" altLang="es-CO" sz="1200" b="1" u="sng">
              <a:solidFill>
                <a:srgbClr val="293166"/>
              </a:solidFill>
            </a:endParaRPr>
          </a:p>
        </p:txBody>
      </p:sp>
      <p:sp>
        <p:nvSpPr>
          <p:cNvPr id="24" name="Rectángulo 23">
            <a:extLst>
              <a:ext uri="{FF2B5EF4-FFF2-40B4-BE49-F238E27FC236}">
                <a16:creationId xmlns:a16="http://schemas.microsoft.com/office/drawing/2014/main" id="{874789B5-70F2-4427-AC8C-4B025CFFF62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6" name="CuadroTexto 25">
            <a:extLst>
              <a:ext uri="{FF2B5EF4-FFF2-40B4-BE49-F238E27FC236}">
                <a16:creationId xmlns:a16="http://schemas.microsoft.com/office/drawing/2014/main" id="{B9046122-2B0A-4DA1-AF26-0075A23FB8C0}"/>
              </a:ext>
            </a:extLst>
          </p:cNvPr>
          <p:cNvSpPr txBox="1"/>
          <p:nvPr/>
        </p:nvSpPr>
        <p:spPr>
          <a:xfrm>
            <a:off x="7686263" y="6520419"/>
            <a:ext cx="449303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2"/>
                                        </p:tgtEl>
                                        <p:attrNameLst>
                                          <p:attrName>style.visibility</p:attrName>
                                        </p:attrNameLst>
                                      </p:cBhvr>
                                      <p:to>
                                        <p:strVal val="visible"/>
                                      </p:to>
                                    </p:set>
                                  </p:childTnLst>
                                </p:cTn>
                              </p:par>
                            </p:childTnLst>
                          </p:cTn>
                        </p:par>
                        <p:par>
                          <p:cTn id="11" fill="hold" nodeType="afterGroup">
                            <p:stCondLst>
                              <p:cond delay="500"/>
                            </p:stCondLst>
                            <p:childTnLst>
                              <p:par>
                                <p:cTn id="12" presetID="1" presetClass="entr" presetSubtype="0" fill="hold" nodeType="afterEffect">
                                  <p:stCondLst>
                                    <p:cond delay="0"/>
                                  </p:stCondLst>
                                  <p:childTnLst>
                                    <p:set>
                                      <p:cBhvr>
                                        <p:cTn id="13" dur="1" fill="hold">
                                          <p:stCondLst>
                                            <p:cond delay="499"/>
                                          </p:stCondLst>
                                        </p:cTn>
                                        <p:tgtEl>
                                          <p:spTgt spid="36"/>
                                        </p:tgtEl>
                                        <p:attrNameLst>
                                          <p:attrName>style.visibility</p:attrName>
                                        </p:attrNameLst>
                                      </p:cBhvr>
                                      <p:to>
                                        <p:strVal val="visible"/>
                                      </p:to>
                                    </p:set>
                                  </p:childTnLst>
                                </p:cTn>
                              </p:par>
                            </p:childTnLst>
                          </p:cTn>
                        </p:par>
                        <p:par>
                          <p:cTn id="14" fill="hold" nodeType="afterGroup">
                            <p:stCondLst>
                              <p:cond delay="1000"/>
                            </p:stCondLst>
                            <p:childTnLst>
                              <p:par>
                                <p:cTn id="15" presetID="1" presetClass="entr" presetSubtype="0" fill="hold" nodeType="afterEffect">
                                  <p:stCondLst>
                                    <p:cond delay="0"/>
                                  </p:stCondLst>
                                  <p:childTnLst>
                                    <p:set>
                                      <p:cBhvr>
                                        <p:cTn id="16" dur="1" fill="hold">
                                          <p:stCondLst>
                                            <p:cond delay="499"/>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uadroTexto 3">
            <a:extLst>
              <a:ext uri="{FF2B5EF4-FFF2-40B4-BE49-F238E27FC236}">
                <a16:creationId xmlns:a16="http://schemas.microsoft.com/office/drawing/2014/main" id="{C2E3DC47-2114-433F-AC8E-9B90704255E0}"/>
              </a:ext>
            </a:extLst>
          </p:cNvPr>
          <p:cNvSpPr txBox="1">
            <a:spLocks noChangeArrowheads="1"/>
          </p:cNvSpPr>
          <p:nvPr/>
        </p:nvSpPr>
        <p:spPr bwMode="auto">
          <a:xfrm>
            <a:off x="1974850" y="588212"/>
            <a:ext cx="72961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b="1" dirty="0">
                <a:solidFill>
                  <a:srgbClr val="002060"/>
                </a:solidFill>
              </a:rPr>
              <a:t>             </a:t>
            </a:r>
            <a:r>
              <a:rPr lang="es-CO" altLang="es-CO" b="1" dirty="0">
                <a:solidFill>
                  <a:srgbClr val="002060"/>
                </a:solidFill>
                <a:latin typeface="+mn-lt"/>
              </a:rPr>
              <a:t>ESQUEMA DE CONTRATACIÓN  </a:t>
            </a:r>
          </a:p>
        </p:txBody>
      </p:sp>
      <p:pic>
        <p:nvPicPr>
          <p:cNvPr id="5123" name="Imagen 13">
            <a:extLst>
              <a:ext uri="{FF2B5EF4-FFF2-40B4-BE49-F238E27FC236}">
                <a16:creationId xmlns:a16="http://schemas.microsoft.com/office/drawing/2014/main" id="{C5C29F41-A849-4585-815D-08BD6A06C5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8" y="-1588"/>
            <a:ext cx="1922462"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ángulo 16">
            <a:extLst>
              <a:ext uri="{FF2B5EF4-FFF2-40B4-BE49-F238E27FC236}">
                <a16:creationId xmlns:a16="http://schemas.microsoft.com/office/drawing/2014/main" id="{5FB549C9-EBF8-4A5A-80C4-C28FAC2BC5ED}"/>
              </a:ext>
            </a:extLst>
          </p:cNvPr>
          <p:cNvSpPr/>
          <p:nvPr/>
        </p:nvSpPr>
        <p:spPr>
          <a:xfrm>
            <a:off x="0" y="6488113"/>
            <a:ext cx="12192000" cy="3714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5125" name="CuadroTexto 7">
            <a:extLst>
              <a:ext uri="{FF2B5EF4-FFF2-40B4-BE49-F238E27FC236}">
                <a16:creationId xmlns:a16="http://schemas.microsoft.com/office/drawing/2014/main" id="{2BDF28D1-BEDB-43CE-B324-36A13A22C2E7}"/>
              </a:ext>
            </a:extLst>
          </p:cNvPr>
          <p:cNvSpPr txBox="1">
            <a:spLocks noChangeArrowheads="1"/>
          </p:cNvSpPr>
          <p:nvPr/>
        </p:nvSpPr>
        <p:spPr bwMode="auto">
          <a:xfrm>
            <a:off x="7577138" y="6519863"/>
            <a:ext cx="4533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Sociedad de Activos Especiales S.A.S</a:t>
            </a:r>
          </a:p>
        </p:txBody>
      </p:sp>
      <p:sp>
        <p:nvSpPr>
          <p:cNvPr id="23" name="CuadroTexto 4">
            <a:extLst>
              <a:ext uri="{FF2B5EF4-FFF2-40B4-BE49-F238E27FC236}">
                <a16:creationId xmlns:a16="http://schemas.microsoft.com/office/drawing/2014/main" id="{47AF27EA-161A-4E55-8494-2B66F0136939}"/>
              </a:ext>
            </a:extLst>
          </p:cNvPr>
          <p:cNvSpPr txBox="1">
            <a:spLocks noChangeArrowheads="1"/>
          </p:cNvSpPr>
          <p:nvPr/>
        </p:nvSpPr>
        <p:spPr bwMode="auto">
          <a:xfrm>
            <a:off x="9844088" y="2866061"/>
            <a:ext cx="2136775"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es-CO" altLang="es-CO" sz="1400" b="1" dirty="0">
                <a:solidFill>
                  <a:schemeClr val="bg1"/>
                </a:solidFill>
              </a:rPr>
              <a:t>PRODUCTOS: </a:t>
            </a:r>
          </a:p>
          <a:p>
            <a:pPr algn="ctr">
              <a:defRPr/>
            </a:pPr>
            <a:endParaRPr lang="es-CO" altLang="es-CO" sz="1400" b="1" dirty="0">
              <a:solidFill>
                <a:schemeClr val="bg1"/>
              </a:solidFill>
            </a:endParaRPr>
          </a:p>
          <a:p>
            <a:pPr algn="just">
              <a:defRPr/>
            </a:pPr>
            <a:r>
              <a:rPr lang="es-CO" altLang="es-CO" sz="1400" b="1" dirty="0">
                <a:solidFill>
                  <a:schemeClr val="bg1"/>
                </a:solidFill>
              </a:rPr>
              <a:t>Tres pliegos de licitación. </a:t>
            </a:r>
          </a:p>
          <a:p>
            <a:pPr algn="just">
              <a:defRPr/>
            </a:pPr>
            <a:endParaRPr lang="es-CO" altLang="es-CO" sz="1400" b="1" dirty="0">
              <a:solidFill>
                <a:schemeClr val="bg1"/>
              </a:solidFill>
            </a:endParaRPr>
          </a:p>
          <a:p>
            <a:pPr marL="285750" indent="-285750" algn="just">
              <a:buFont typeface="Wingdings" panose="05000000000000000000" pitchFamily="2" charset="2"/>
              <a:buChar char="ü"/>
              <a:defRPr/>
            </a:pPr>
            <a:r>
              <a:rPr lang="es-CO" altLang="es-CO" sz="1400" b="1" dirty="0">
                <a:solidFill>
                  <a:schemeClr val="bg1"/>
                </a:solidFill>
              </a:rPr>
              <a:t>Para contratar la firma avaluadora.</a:t>
            </a:r>
          </a:p>
          <a:p>
            <a:pPr marL="285750" indent="-285750" algn="just">
              <a:buFont typeface="Wingdings" panose="05000000000000000000" pitchFamily="2" charset="2"/>
              <a:buChar char="ü"/>
              <a:defRPr/>
            </a:pPr>
            <a:r>
              <a:rPr lang="es-CO" altLang="es-CO" sz="1400" b="1" dirty="0">
                <a:solidFill>
                  <a:schemeClr val="bg1"/>
                </a:solidFill>
              </a:rPr>
              <a:t>Para contratar la firma estructuradora del esquema de comercialización diversificado.</a:t>
            </a:r>
          </a:p>
          <a:p>
            <a:pPr marL="285750" indent="-285750" algn="just">
              <a:buFont typeface="Wingdings" panose="05000000000000000000" pitchFamily="2" charset="2"/>
              <a:buChar char="ü"/>
              <a:defRPr/>
            </a:pPr>
            <a:r>
              <a:rPr lang="es-CO" altLang="es-CO" sz="1400" b="1" dirty="0">
                <a:solidFill>
                  <a:schemeClr val="bg1"/>
                </a:solidFill>
              </a:rPr>
              <a:t>Para la encargada de realizar el soporte jurídico y la revisión previa de inventario.</a:t>
            </a:r>
          </a:p>
        </p:txBody>
      </p:sp>
      <p:pic>
        <p:nvPicPr>
          <p:cNvPr id="5127" name="Imagen 12">
            <a:extLst>
              <a:ext uri="{FF2B5EF4-FFF2-40B4-BE49-F238E27FC236}">
                <a16:creationId xmlns:a16="http://schemas.microsoft.com/office/drawing/2014/main" id="{EB2C0077-C1A4-4644-BA5F-765ABED033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lipse 1">
            <a:extLst>
              <a:ext uri="{FF2B5EF4-FFF2-40B4-BE49-F238E27FC236}">
                <a16:creationId xmlns:a16="http://schemas.microsoft.com/office/drawing/2014/main" id="{BC291494-DBA3-4723-9E0B-40A39BAFEF57}"/>
              </a:ext>
            </a:extLst>
          </p:cNvPr>
          <p:cNvSpPr/>
          <p:nvPr/>
        </p:nvSpPr>
        <p:spPr>
          <a:xfrm>
            <a:off x="9364663" y="2037248"/>
            <a:ext cx="2584450" cy="9112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dirty="0"/>
              <a:t>Contratista </a:t>
            </a:r>
          </a:p>
          <a:p>
            <a:pPr algn="ctr">
              <a:defRPr/>
            </a:pPr>
            <a:r>
              <a:rPr lang="es-CO" dirty="0"/>
              <a:t>Cherokee</a:t>
            </a:r>
          </a:p>
          <a:p>
            <a:pPr algn="ctr">
              <a:defRPr/>
            </a:pPr>
            <a:r>
              <a:rPr lang="es-CO" dirty="0"/>
              <a:t>USA </a:t>
            </a:r>
          </a:p>
        </p:txBody>
      </p:sp>
      <p:pic>
        <p:nvPicPr>
          <p:cNvPr id="5129" name="Imagen 14">
            <a:extLst>
              <a:ext uri="{FF2B5EF4-FFF2-40B4-BE49-F238E27FC236}">
                <a16:creationId xmlns:a16="http://schemas.microsoft.com/office/drawing/2014/main" id="{5B7BA36D-F753-49CF-B88D-44A440AAAD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975" y="1934235"/>
            <a:ext cx="1803726" cy="105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Imagen 4">
            <a:extLst>
              <a:ext uri="{FF2B5EF4-FFF2-40B4-BE49-F238E27FC236}">
                <a16:creationId xmlns:a16="http://schemas.microsoft.com/office/drawing/2014/main" id="{362D12CA-8D58-45F4-90F0-537F940FA0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7149" y="1795153"/>
            <a:ext cx="1341437"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 name="Conector recto de flecha 29">
            <a:extLst>
              <a:ext uri="{FF2B5EF4-FFF2-40B4-BE49-F238E27FC236}">
                <a16:creationId xmlns:a16="http://schemas.microsoft.com/office/drawing/2014/main" id="{B7A8B74E-D94D-494E-8C0A-42210906D8E7}"/>
              </a:ext>
            </a:extLst>
          </p:cNvPr>
          <p:cNvCxnSpPr>
            <a:cxnSpLocks/>
          </p:cNvCxnSpPr>
          <p:nvPr/>
        </p:nvCxnSpPr>
        <p:spPr>
          <a:xfrm flipV="1">
            <a:off x="2962275" y="2556361"/>
            <a:ext cx="16383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7AEA2F64-F90C-436F-BC53-B68930D038B0}"/>
              </a:ext>
            </a:extLst>
          </p:cNvPr>
          <p:cNvSpPr txBox="1"/>
          <p:nvPr/>
        </p:nvSpPr>
        <p:spPr>
          <a:xfrm>
            <a:off x="1013619" y="3291741"/>
            <a:ext cx="4440237" cy="2862322"/>
          </a:xfrm>
          <a:prstGeom prst="rect">
            <a:avLst/>
          </a:prstGeom>
          <a:noFill/>
        </p:spPr>
        <p:txBody>
          <a:bodyPr>
            <a:spAutoFit/>
          </a:bodyPr>
          <a:lstStyle/>
          <a:p>
            <a:pPr marL="285750" indent="-285750" algn="just">
              <a:buFont typeface="Arial" panose="020B0604020202020204" pitchFamily="34" charset="0"/>
              <a:buChar char="•"/>
              <a:defRPr/>
            </a:pPr>
            <a:r>
              <a:rPr lang="es-CO" sz="2000" dirty="0"/>
              <a:t>Carta de Implementación del proyecto ( PIL, por su siglas en inglés).</a:t>
            </a:r>
          </a:p>
          <a:p>
            <a:pPr algn="just">
              <a:defRPr/>
            </a:pPr>
            <a:endParaRPr lang="es-CO" sz="2000" dirty="0"/>
          </a:p>
          <a:p>
            <a:pPr marL="285750" indent="-285750" algn="just">
              <a:buFont typeface="Arial" panose="020B0604020202020204" pitchFamily="34" charset="0"/>
              <a:buChar char="•"/>
              <a:defRPr/>
            </a:pPr>
            <a:r>
              <a:rPr lang="es-CO" sz="2000" dirty="0"/>
              <a:t>El gobierno de los Estados Unidos (USG) y el gobierno de la República de Colombia (GOB) son parte del Acuerdo General de Asistencia técnica de 1962 incluido sus enmiendas y reglamentos operativos.</a:t>
            </a:r>
          </a:p>
        </p:txBody>
      </p:sp>
      <p:cxnSp>
        <p:nvCxnSpPr>
          <p:cNvPr id="25" name="Conector recto de flecha 24">
            <a:extLst>
              <a:ext uri="{FF2B5EF4-FFF2-40B4-BE49-F238E27FC236}">
                <a16:creationId xmlns:a16="http://schemas.microsoft.com/office/drawing/2014/main" id="{E68AA13E-F76B-4C85-9088-9188F1D63D85}"/>
              </a:ext>
            </a:extLst>
          </p:cNvPr>
          <p:cNvCxnSpPr>
            <a:cxnSpLocks/>
          </p:cNvCxnSpPr>
          <p:nvPr/>
        </p:nvCxnSpPr>
        <p:spPr>
          <a:xfrm>
            <a:off x="6762750" y="2545248"/>
            <a:ext cx="2270125"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134" name="CuadroTexto 27">
            <a:extLst>
              <a:ext uri="{FF2B5EF4-FFF2-40B4-BE49-F238E27FC236}">
                <a16:creationId xmlns:a16="http://schemas.microsoft.com/office/drawing/2014/main" id="{4EFCA772-CC63-4D90-8C38-F545B966753B}"/>
              </a:ext>
            </a:extLst>
          </p:cNvPr>
          <p:cNvSpPr txBox="1">
            <a:spLocks noChangeArrowheads="1"/>
          </p:cNvSpPr>
          <p:nvPr/>
        </p:nvSpPr>
        <p:spPr bwMode="auto">
          <a:xfrm>
            <a:off x="7582834" y="3359960"/>
            <a:ext cx="39482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s-CO" altLang="es-CO" sz="2000" dirty="0"/>
              <a:t>Convenio entre INL -Contratista</a:t>
            </a:r>
          </a:p>
        </p:txBody>
      </p:sp>
    </p:spTree>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uadroTexto 3">
            <a:extLst>
              <a:ext uri="{FF2B5EF4-FFF2-40B4-BE49-F238E27FC236}">
                <a16:creationId xmlns:a16="http://schemas.microsoft.com/office/drawing/2014/main" id="{D4812ABE-06FB-46BA-8583-28146ECF5EDA}"/>
              </a:ext>
            </a:extLst>
          </p:cNvPr>
          <p:cNvSpPr txBox="1">
            <a:spLocks noChangeArrowheads="1"/>
          </p:cNvSpPr>
          <p:nvPr/>
        </p:nvSpPr>
        <p:spPr bwMode="auto">
          <a:xfrm>
            <a:off x="2547938" y="306388"/>
            <a:ext cx="56848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b="1" dirty="0">
                <a:solidFill>
                  <a:srgbClr val="002060"/>
                </a:solidFill>
              </a:rPr>
              <a:t>             </a:t>
            </a:r>
            <a:r>
              <a:rPr lang="es-CO" altLang="es-CO" sz="2400" b="1" dirty="0">
                <a:solidFill>
                  <a:srgbClr val="002060"/>
                </a:solidFill>
              </a:rPr>
              <a:t>ESQUEMA DE CONTRATACIÓN  </a:t>
            </a:r>
          </a:p>
        </p:txBody>
      </p:sp>
      <p:pic>
        <p:nvPicPr>
          <p:cNvPr id="6147" name="Imagen 13">
            <a:extLst>
              <a:ext uri="{FF2B5EF4-FFF2-40B4-BE49-F238E27FC236}">
                <a16:creationId xmlns:a16="http://schemas.microsoft.com/office/drawing/2014/main" id="{7BA8A0B3-CDF7-449F-A0CF-BDACE1AB47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8" y="-1588"/>
            <a:ext cx="1922462"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uadroTexto 4">
            <a:extLst>
              <a:ext uri="{FF2B5EF4-FFF2-40B4-BE49-F238E27FC236}">
                <a16:creationId xmlns:a16="http://schemas.microsoft.com/office/drawing/2014/main" id="{47AF27EA-161A-4E55-8494-2B66F0136939}"/>
              </a:ext>
            </a:extLst>
          </p:cNvPr>
          <p:cNvSpPr txBox="1">
            <a:spLocks noChangeArrowheads="1"/>
          </p:cNvSpPr>
          <p:nvPr/>
        </p:nvSpPr>
        <p:spPr bwMode="auto">
          <a:xfrm>
            <a:off x="9844088" y="2203450"/>
            <a:ext cx="2136775"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es-CO" altLang="es-CO" sz="1400" b="1" dirty="0">
                <a:solidFill>
                  <a:schemeClr val="bg1"/>
                </a:solidFill>
              </a:rPr>
              <a:t>PRODUCTOS: </a:t>
            </a:r>
          </a:p>
          <a:p>
            <a:pPr algn="ctr">
              <a:defRPr/>
            </a:pPr>
            <a:endParaRPr lang="es-CO" altLang="es-CO" sz="1400" b="1" dirty="0">
              <a:solidFill>
                <a:schemeClr val="bg1"/>
              </a:solidFill>
            </a:endParaRPr>
          </a:p>
          <a:p>
            <a:pPr algn="just">
              <a:defRPr/>
            </a:pPr>
            <a:r>
              <a:rPr lang="es-CO" altLang="es-CO" sz="1400" b="1" dirty="0">
                <a:solidFill>
                  <a:schemeClr val="bg1"/>
                </a:solidFill>
              </a:rPr>
              <a:t>Tres pliegos de licitación. </a:t>
            </a:r>
          </a:p>
          <a:p>
            <a:pPr algn="just">
              <a:defRPr/>
            </a:pPr>
            <a:endParaRPr lang="es-CO" altLang="es-CO" sz="1400" b="1" dirty="0">
              <a:solidFill>
                <a:schemeClr val="bg1"/>
              </a:solidFill>
            </a:endParaRPr>
          </a:p>
          <a:p>
            <a:pPr marL="285750" indent="-285750" algn="just">
              <a:buFont typeface="Wingdings" panose="05000000000000000000" pitchFamily="2" charset="2"/>
              <a:buChar char="ü"/>
              <a:defRPr/>
            </a:pPr>
            <a:r>
              <a:rPr lang="es-CO" altLang="es-CO" sz="1400" b="1" dirty="0">
                <a:solidFill>
                  <a:schemeClr val="bg1"/>
                </a:solidFill>
              </a:rPr>
              <a:t>Para contratar la firma avaluadora.</a:t>
            </a:r>
          </a:p>
          <a:p>
            <a:pPr marL="285750" indent="-285750" algn="just">
              <a:buFont typeface="Wingdings" panose="05000000000000000000" pitchFamily="2" charset="2"/>
              <a:buChar char="ü"/>
              <a:defRPr/>
            </a:pPr>
            <a:r>
              <a:rPr lang="es-CO" altLang="es-CO" sz="1400" b="1" dirty="0">
                <a:solidFill>
                  <a:schemeClr val="bg1"/>
                </a:solidFill>
              </a:rPr>
              <a:t>Para contratar la firma estructuradora del esquema de comercialización diversificado.</a:t>
            </a:r>
          </a:p>
          <a:p>
            <a:pPr marL="285750" indent="-285750" algn="just">
              <a:buFont typeface="Wingdings" panose="05000000000000000000" pitchFamily="2" charset="2"/>
              <a:buChar char="ü"/>
              <a:defRPr/>
            </a:pPr>
            <a:r>
              <a:rPr lang="es-CO" altLang="es-CO" sz="1400" b="1" dirty="0">
                <a:solidFill>
                  <a:schemeClr val="bg1"/>
                </a:solidFill>
              </a:rPr>
              <a:t>Para la encargada de realizar el soporte jurídico y la revisión previa de inventario.</a:t>
            </a:r>
          </a:p>
        </p:txBody>
      </p:sp>
      <p:pic>
        <p:nvPicPr>
          <p:cNvPr id="6151" name="Imagen 12">
            <a:extLst>
              <a:ext uri="{FF2B5EF4-FFF2-40B4-BE49-F238E27FC236}">
                <a16:creationId xmlns:a16="http://schemas.microsoft.com/office/drawing/2014/main" id="{89B23C47-FB1C-4B68-8CD4-D7F03AAAE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lipse 2">
            <a:extLst>
              <a:ext uri="{FF2B5EF4-FFF2-40B4-BE49-F238E27FC236}">
                <a16:creationId xmlns:a16="http://schemas.microsoft.com/office/drawing/2014/main" id="{47BFC933-6BA0-47EB-AFED-9A323A8B51FA}"/>
              </a:ext>
            </a:extLst>
          </p:cNvPr>
          <p:cNvSpPr/>
          <p:nvPr/>
        </p:nvSpPr>
        <p:spPr>
          <a:xfrm>
            <a:off x="1074738" y="1644650"/>
            <a:ext cx="1920875" cy="1290638"/>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es-CO" dirty="0"/>
              <a:t>Empresa Alistamiento Jurídico</a:t>
            </a:r>
          </a:p>
        </p:txBody>
      </p:sp>
      <p:sp>
        <p:nvSpPr>
          <p:cNvPr id="11" name="Elipse 10">
            <a:extLst>
              <a:ext uri="{FF2B5EF4-FFF2-40B4-BE49-F238E27FC236}">
                <a16:creationId xmlns:a16="http://schemas.microsoft.com/office/drawing/2014/main" id="{B566DF21-D628-47C4-B63C-A75262241DB3}"/>
              </a:ext>
            </a:extLst>
          </p:cNvPr>
          <p:cNvSpPr/>
          <p:nvPr/>
        </p:nvSpPr>
        <p:spPr>
          <a:xfrm>
            <a:off x="8777288" y="3473450"/>
            <a:ext cx="2136775" cy="1290638"/>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s-CO" dirty="0"/>
          </a:p>
          <a:p>
            <a:pPr algn="ctr">
              <a:defRPr/>
            </a:pPr>
            <a:r>
              <a:rPr lang="es-CO" dirty="0"/>
              <a:t>Estructurador</a:t>
            </a:r>
          </a:p>
          <a:p>
            <a:pPr algn="ctr">
              <a:defRPr/>
            </a:pPr>
            <a:r>
              <a:rPr lang="es-CO" sz="1400" dirty="0"/>
              <a:t>Diseñar e implementar el plan de marketing y venta.</a:t>
            </a:r>
          </a:p>
          <a:p>
            <a:pPr algn="ctr">
              <a:defRPr/>
            </a:pPr>
            <a:endParaRPr lang="es-CO" dirty="0"/>
          </a:p>
        </p:txBody>
      </p:sp>
      <p:sp>
        <p:nvSpPr>
          <p:cNvPr id="12" name="Elipse 11">
            <a:extLst>
              <a:ext uri="{FF2B5EF4-FFF2-40B4-BE49-F238E27FC236}">
                <a16:creationId xmlns:a16="http://schemas.microsoft.com/office/drawing/2014/main" id="{DB48E83E-3285-4A6B-99B1-27F997BCE8D5}"/>
              </a:ext>
            </a:extLst>
          </p:cNvPr>
          <p:cNvSpPr/>
          <p:nvPr/>
        </p:nvSpPr>
        <p:spPr>
          <a:xfrm>
            <a:off x="741363" y="3429000"/>
            <a:ext cx="1993900" cy="129063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s-CO" dirty="0"/>
              <a:t>Empresas Avaluadoras</a:t>
            </a:r>
          </a:p>
        </p:txBody>
      </p:sp>
      <p:pic>
        <p:nvPicPr>
          <p:cNvPr id="6155" name="Imagen 4">
            <a:extLst>
              <a:ext uri="{FF2B5EF4-FFF2-40B4-BE49-F238E27FC236}">
                <a16:creationId xmlns:a16="http://schemas.microsoft.com/office/drawing/2014/main" id="{EF5FE81C-AEA8-4678-95C6-493001E3EE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741363"/>
            <a:ext cx="138271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Conector recto de flecha 6">
            <a:extLst>
              <a:ext uri="{FF2B5EF4-FFF2-40B4-BE49-F238E27FC236}">
                <a16:creationId xmlns:a16="http://schemas.microsoft.com/office/drawing/2014/main" id="{1847A6C2-A2F7-4E9A-A08A-C1F23F1AC3FA}"/>
              </a:ext>
            </a:extLst>
          </p:cNvPr>
          <p:cNvCxnSpPr>
            <a:cxnSpLocks/>
          </p:cNvCxnSpPr>
          <p:nvPr/>
        </p:nvCxnSpPr>
        <p:spPr>
          <a:xfrm flipH="1">
            <a:off x="2832100" y="3895725"/>
            <a:ext cx="1376363" cy="285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a:extLst>
              <a:ext uri="{FF2B5EF4-FFF2-40B4-BE49-F238E27FC236}">
                <a16:creationId xmlns:a16="http://schemas.microsoft.com/office/drawing/2014/main" id="{15FC76F6-AC37-438C-892D-21F1783942BB}"/>
              </a:ext>
            </a:extLst>
          </p:cNvPr>
          <p:cNvCxnSpPr>
            <a:cxnSpLocks/>
          </p:cNvCxnSpPr>
          <p:nvPr/>
        </p:nvCxnSpPr>
        <p:spPr>
          <a:xfrm>
            <a:off x="7377113" y="3919538"/>
            <a:ext cx="9794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158" name="Imagen 15">
            <a:extLst>
              <a:ext uri="{FF2B5EF4-FFF2-40B4-BE49-F238E27FC236}">
                <a16:creationId xmlns:a16="http://schemas.microsoft.com/office/drawing/2014/main" id="{8D0B67E9-B9F0-40D9-AD49-0F97E0E2A4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2315" y="3199886"/>
            <a:ext cx="2232839"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Elipse 33">
            <a:extLst>
              <a:ext uri="{FF2B5EF4-FFF2-40B4-BE49-F238E27FC236}">
                <a16:creationId xmlns:a16="http://schemas.microsoft.com/office/drawing/2014/main" id="{3E6A2CAE-3A07-4520-BB16-32A1AE8C025F}"/>
              </a:ext>
            </a:extLst>
          </p:cNvPr>
          <p:cNvSpPr/>
          <p:nvPr/>
        </p:nvSpPr>
        <p:spPr>
          <a:xfrm>
            <a:off x="6986588" y="5280025"/>
            <a:ext cx="1995487" cy="1108075"/>
          </a:xfrm>
          <a:prstGeom prst="ellipse">
            <a:avLst/>
          </a:prstGeom>
          <a:solidFill>
            <a:schemeClr val="accent3">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s-CO" dirty="0"/>
              <a:t>Empresa </a:t>
            </a:r>
          </a:p>
          <a:p>
            <a:pPr algn="ctr">
              <a:defRPr/>
            </a:pPr>
            <a:r>
              <a:rPr lang="es-CO" dirty="0"/>
              <a:t>Investigación y pago de pasivos</a:t>
            </a:r>
          </a:p>
        </p:txBody>
      </p:sp>
      <p:cxnSp>
        <p:nvCxnSpPr>
          <p:cNvPr id="27" name="Conector recto de flecha 26">
            <a:extLst>
              <a:ext uri="{FF2B5EF4-FFF2-40B4-BE49-F238E27FC236}">
                <a16:creationId xmlns:a16="http://schemas.microsoft.com/office/drawing/2014/main" id="{5323551F-DB97-43D8-9A2F-260E74B7E1DB}"/>
              </a:ext>
            </a:extLst>
          </p:cNvPr>
          <p:cNvCxnSpPr>
            <a:cxnSpLocks/>
          </p:cNvCxnSpPr>
          <p:nvPr/>
        </p:nvCxnSpPr>
        <p:spPr>
          <a:xfrm>
            <a:off x="5637213" y="2241550"/>
            <a:ext cx="9525" cy="906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31">
            <a:extLst>
              <a:ext uri="{FF2B5EF4-FFF2-40B4-BE49-F238E27FC236}">
                <a16:creationId xmlns:a16="http://schemas.microsoft.com/office/drawing/2014/main" id="{85B6ACA7-44FB-4FB5-96DD-A2EA3C6C463F}"/>
              </a:ext>
            </a:extLst>
          </p:cNvPr>
          <p:cNvCxnSpPr>
            <a:cxnSpLocks/>
          </p:cNvCxnSpPr>
          <p:nvPr/>
        </p:nvCxnSpPr>
        <p:spPr>
          <a:xfrm flipH="1" flipV="1">
            <a:off x="3297238" y="2606675"/>
            <a:ext cx="1177925" cy="6572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ector recto de flecha 35">
            <a:extLst>
              <a:ext uri="{FF2B5EF4-FFF2-40B4-BE49-F238E27FC236}">
                <a16:creationId xmlns:a16="http://schemas.microsoft.com/office/drawing/2014/main" id="{63912913-2A5C-4DE5-9AEC-341846772447}"/>
              </a:ext>
            </a:extLst>
          </p:cNvPr>
          <p:cNvCxnSpPr>
            <a:cxnSpLocks/>
          </p:cNvCxnSpPr>
          <p:nvPr/>
        </p:nvCxnSpPr>
        <p:spPr>
          <a:xfrm>
            <a:off x="6296025" y="4319588"/>
            <a:ext cx="962025" cy="736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Elipse 40">
            <a:extLst>
              <a:ext uri="{FF2B5EF4-FFF2-40B4-BE49-F238E27FC236}">
                <a16:creationId xmlns:a16="http://schemas.microsoft.com/office/drawing/2014/main" id="{71BA5978-36B2-4755-9EF7-748ADCC3BA01}"/>
              </a:ext>
            </a:extLst>
          </p:cNvPr>
          <p:cNvSpPr/>
          <p:nvPr/>
        </p:nvSpPr>
        <p:spPr>
          <a:xfrm>
            <a:off x="3033713" y="5262563"/>
            <a:ext cx="2355850" cy="1109662"/>
          </a:xfrm>
          <a:prstGeom prst="ellipse">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O" dirty="0"/>
              <a:t>Auditoria independiente de avaluadores (S.A.E)</a:t>
            </a:r>
          </a:p>
        </p:txBody>
      </p:sp>
      <p:cxnSp>
        <p:nvCxnSpPr>
          <p:cNvPr id="48" name="Conector recto de flecha 47">
            <a:extLst>
              <a:ext uri="{FF2B5EF4-FFF2-40B4-BE49-F238E27FC236}">
                <a16:creationId xmlns:a16="http://schemas.microsoft.com/office/drawing/2014/main" id="{F6F1A200-EDB3-42A8-8EF7-BE2799E5CD39}"/>
              </a:ext>
            </a:extLst>
          </p:cNvPr>
          <p:cNvCxnSpPr>
            <a:cxnSpLocks/>
          </p:cNvCxnSpPr>
          <p:nvPr/>
        </p:nvCxnSpPr>
        <p:spPr>
          <a:xfrm flipH="1">
            <a:off x="4330700" y="4324350"/>
            <a:ext cx="730250" cy="8223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Elipse 50">
            <a:extLst>
              <a:ext uri="{FF2B5EF4-FFF2-40B4-BE49-F238E27FC236}">
                <a16:creationId xmlns:a16="http://schemas.microsoft.com/office/drawing/2014/main" id="{2EB223C4-AA01-4E8D-B4AE-F4ECE9A1E173}"/>
              </a:ext>
            </a:extLst>
          </p:cNvPr>
          <p:cNvSpPr/>
          <p:nvPr/>
        </p:nvSpPr>
        <p:spPr>
          <a:xfrm>
            <a:off x="8451850" y="1490663"/>
            <a:ext cx="1920875" cy="1290637"/>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es-CO" dirty="0"/>
              <a:t>Empresa de traspaso de inmuebles</a:t>
            </a:r>
          </a:p>
        </p:txBody>
      </p:sp>
      <p:pic>
        <p:nvPicPr>
          <p:cNvPr id="6166" name="Imagen 49">
            <a:extLst>
              <a:ext uri="{FF2B5EF4-FFF2-40B4-BE49-F238E27FC236}">
                <a16:creationId xmlns:a16="http://schemas.microsoft.com/office/drawing/2014/main" id="{01968163-A85B-4629-8AC7-0400A91819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7089093">
            <a:off x="7536656" y="2250282"/>
            <a:ext cx="214313"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ángulo 23">
            <a:extLst>
              <a:ext uri="{FF2B5EF4-FFF2-40B4-BE49-F238E27FC236}">
                <a16:creationId xmlns:a16="http://schemas.microsoft.com/office/drawing/2014/main" id="{DD35AD7D-AB02-4A1F-B972-417061C3488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5" name="CuadroTexto 24">
            <a:extLst>
              <a:ext uri="{FF2B5EF4-FFF2-40B4-BE49-F238E27FC236}">
                <a16:creationId xmlns:a16="http://schemas.microsoft.com/office/drawing/2014/main" id="{30831357-8F9B-4429-9C60-43AB8EF30E82}"/>
              </a:ext>
            </a:extLst>
          </p:cNvPr>
          <p:cNvSpPr txBox="1"/>
          <p:nvPr/>
        </p:nvSpPr>
        <p:spPr>
          <a:xfrm>
            <a:off x="7686263" y="6520419"/>
            <a:ext cx="449303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spTree>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Imagen 8">
            <a:extLst>
              <a:ext uri="{FF2B5EF4-FFF2-40B4-BE49-F238E27FC236}">
                <a16:creationId xmlns:a16="http://schemas.microsoft.com/office/drawing/2014/main" id="{3E152E12-4527-451F-B381-7D50C351FD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Imagen 12">
            <a:extLst>
              <a:ext uri="{FF2B5EF4-FFF2-40B4-BE49-F238E27FC236}">
                <a16:creationId xmlns:a16="http://schemas.microsoft.com/office/drawing/2014/main" id="{2F4FFA7C-1348-45C4-B757-D5A61F1165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Rectángulo 2">
            <a:extLst>
              <a:ext uri="{FF2B5EF4-FFF2-40B4-BE49-F238E27FC236}">
                <a16:creationId xmlns:a16="http://schemas.microsoft.com/office/drawing/2014/main" id="{61862C82-2EB2-446A-8321-0CB2029D693B}"/>
              </a:ext>
            </a:extLst>
          </p:cNvPr>
          <p:cNvSpPr>
            <a:spLocks noChangeArrowheads="1"/>
          </p:cNvSpPr>
          <p:nvPr/>
        </p:nvSpPr>
        <p:spPr bwMode="auto">
          <a:xfrm>
            <a:off x="1125538" y="2603500"/>
            <a:ext cx="108204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endParaRPr lang="es-ES_tradnl" altLang="es-CO" sz="2800" b="1">
              <a:solidFill>
                <a:srgbClr val="000090"/>
              </a:solidFill>
            </a:endParaRPr>
          </a:p>
        </p:txBody>
      </p:sp>
      <p:sp>
        <p:nvSpPr>
          <p:cNvPr id="7175" name="Rectángulo 17">
            <a:extLst>
              <a:ext uri="{FF2B5EF4-FFF2-40B4-BE49-F238E27FC236}">
                <a16:creationId xmlns:a16="http://schemas.microsoft.com/office/drawing/2014/main" id="{2BB4AC44-080E-42BB-BC68-9F1DF400E81C}"/>
              </a:ext>
            </a:extLst>
          </p:cNvPr>
          <p:cNvSpPr>
            <a:spLocks noChangeArrowheads="1"/>
          </p:cNvSpPr>
          <p:nvPr/>
        </p:nvSpPr>
        <p:spPr bwMode="auto">
          <a:xfrm>
            <a:off x="1277938" y="2755900"/>
            <a:ext cx="108204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endParaRPr lang="es-ES_tradnl" altLang="es-CO" sz="2800" b="1">
              <a:solidFill>
                <a:srgbClr val="000090"/>
              </a:solidFill>
            </a:endParaRPr>
          </a:p>
        </p:txBody>
      </p:sp>
      <p:pic>
        <p:nvPicPr>
          <p:cNvPr id="7178" name="Imagen 10">
            <a:extLst>
              <a:ext uri="{FF2B5EF4-FFF2-40B4-BE49-F238E27FC236}">
                <a16:creationId xmlns:a16="http://schemas.microsoft.com/office/drawing/2014/main" id="{177253A9-E328-4871-A85A-1908ADA325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7863" y="1054100"/>
            <a:ext cx="458787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9" name="Imagen 13">
            <a:extLst>
              <a:ext uri="{FF2B5EF4-FFF2-40B4-BE49-F238E27FC236}">
                <a16:creationId xmlns:a16="http://schemas.microsoft.com/office/drawing/2014/main" id="{A90E4FC5-579F-4D88-8181-6072AE04E0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6912" y="947912"/>
            <a:ext cx="2597150" cy="5287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ángulo 14">
            <a:extLst>
              <a:ext uri="{FF2B5EF4-FFF2-40B4-BE49-F238E27FC236}">
                <a16:creationId xmlns:a16="http://schemas.microsoft.com/office/drawing/2014/main" id="{A5FBA181-BDA2-4994-A29D-A3F334D10E13}"/>
              </a:ext>
            </a:extLst>
          </p:cNvPr>
          <p:cNvSpPr/>
          <p:nvPr/>
        </p:nvSpPr>
        <p:spPr>
          <a:xfrm>
            <a:off x="2200276" y="302280"/>
            <a:ext cx="5780087" cy="523220"/>
          </a:xfrm>
          <a:prstGeom prst="rect">
            <a:avLst/>
          </a:prstGeom>
        </p:spPr>
        <p:txBody>
          <a:bodyPr>
            <a:spAutoFit/>
          </a:bodyPr>
          <a:lstStyle/>
          <a:p>
            <a:pPr>
              <a:defRPr/>
            </a:pPr>
            <a:r>
              <a:rPr lang="es-CO" sz="2800" b="1" dirty="0">
                <a:solidFill>
                  <a:srgbClr val="002060"/>
                </a:solidFill>
                <a:latin typeface="Calibri" panose="020F0502020204030204" pitchFamily="34" charset="0"/>
              </a:rPr>
              <a:t>PREDIOS POR DEPARTAMENTOS VM</a:t>
            </a:r>
            <a:r>
              <a:rPr lang="es-ES" sz="2800" b="1" dirty="0">
                <a:solidFill>
                  <a:srgbClr val="002060"/>
                </a:solidFill>
                <a:latin typeface="Calibri" panose="020F0502020204030204" pitchFamily="34" charset="0"/>
              </a:rPr>
              <a:t>	</a:t>
            </a:r>
            <a:endParaRPr lang="es-CO" sz="2800" b="1" dirty="0">
              <a:solidFill>
                <a:srgbClr val="002060"/>
              </a:solidFill>
              <a:latin typeface="Calibri" panose="020F0502020204030204" pitchFamily="34" charset="0"/>
            </a:endParaRPr>
          </a:p>
        </p:txBody>
      </p:sp>
      <p:sp>
        <p:nvSpPr>
          <p:cNvPr id="13" name="Rectángulo 12">
            <a:extLst>
              <a:ext uri="{FF2B5EF4-FFF2-40B4-BE49-F238E27FC236}">
                <a16:creationId xmlns:a16="http://schemas.microsoft.com/office/drawing/2014/main" id="{936AF0CC-A683-401F-BD7B-5C5F5F6E2D6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7E6E9331-5650-461A-893A-F0ED54B96429}"/>
              </a:ext>
            </a:extLst>
          </p:cNvPr>
          <p:cNvSpPr txBox="1"/>
          <p:nvPr/>
        </p:nvSpPr>
        <p:spPr>
          <a:xfrm>
            <a:off x="7686263" y="6520419"/>
            <a:ext cx="449303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Imagen 8">
            <a:extLst>
              <a:ext uri="{FF2B5EF4-FFF2-40B4-BE49-F238E27FC236}">
                <a16:creationId xmlns:a16="http://schemas.microsoft.com/office/drawing/2014/main" id="{3182D3B1-ABBE-4860-A187-E1B1DEEB0A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Imagen 12">
            <a:extLst>
              <a:ext uri="{FF2B5EF4-FFF2-40B4-BE49-F238E27FC236}">
                <a16:creationId xmlns:a16="http://schemas.microsoft.com/office/drawing/2014/main" id="{8938F82B-179C-4977-A18C-93292E54DB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Rectángulo 2">
            <a:extLst>
              <a:ext uri="{FF2B5EF4-FFF2-40B4-BE49-F238E27FC236}">
                <a16:creationId xmlns:a16="http://schemas.microsoft.com/office/drawing/2014/main" id="{ABF9BFC7-AE59-42C0-AF66-1635DFEEC896}"/>
              </a:ext>
            </a:extLst>
          </p:cNvPr>
          <p:cNvSpPr>
            <a:spLocks noChangeArrowheads="1"/>
          </p:cNvSpPr>
          <p:nvPr/>
        </p:nvSpPr>
        <p:spPr bwMode="auto">
          <a:xfrm>
            <a:off x="1125538" y="2603500"/>
            <a:ext cx="108204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endParaRPr lang="es-ES_tradnl" altLang="es-CO" sz="2800" b="1">
              <a:solidFill>
                <a:srgbClr val="000090"/>
              </a:solidFill>
            </a:endParaRPr>
          </a:p>
        </p:txBody>
      </p:sp>
      <p:sp>
        <p:nvSpPr>
          <p:cNvPr id="5" name="Rectángulo 4">
            <a:extLst>
              <a:ext uri="{FF2B5EF4-FFF2-40B4-BE49-F238E27FC236}">
                <a16:creationId xmlns:a16="http://schemas.microsoft.com/office/drawing/2014/main" id="{420B7A31-CF46-42D4-89F5-7FA5BCA3BC71}"/>
              </a:ext>
            </a:extLst>
          </p:cNvPr>
          <p:cNvSpPr/>
          <p:nvPr/>
        </p:nvSpPr>
        <p:spPr>
          <a:xfrm>
            <a:off x="2636838" y="422480"/>
            <a:ext cx="7277100" cy="523220"/>
          </a:xfrm>
          <a:prstGeom prst="rect">
            <a:avLst/>
          </a:prstGeom>
        </p:spPr>
        <p:txBody>
          <a:bodyPr>
            <a:spAutoFit/>
          </a:bodyPr>
          <a:lstStyle/>
          <a:p>
            <a:pPr>
              <a:defRPr/>
            </a:pPr>
            <a:r>
              <a:rPr lang="es-ES" sz="2800" b="1" dirty="0">
                <a:solidFill>
                  <a:srgbClr val="000A8B"/>
                </a:solidFill>
              </a:rPr>
              <a:t>	</a:t>
            </a:r>
            <a:r>
              <a:rPr lang="es-CO" sz="2800" b="1" dirty="0">
                <a:solidFill>
                  <a:srgbClr val="002060"/>
                </a:solidFill>
                <a:latin typeface="Calibri" panose="020F0502020204030204" pitchFamily="34" charset="0"/>
              </a:rPr>
              <a:t>PREDIOS POR REGIONALES VM</a:t>
            </a:r>
            <a:r>
              <a:rPr lang="es-ES" sz="2800" b="1" dirty="0">
                <a:solidFill>
                  <a:srgbClr val="002060"/>
                </a:solidFill>
                <a:latin typeface="Calibri" panose="020F0502020204030204" pitchFamily="34" charset="0"/>
              </a:rPr>
              <a:t>	</a:t>
            </a:r>
            <a:r>
              <a:rPr lang="es-ES" sz="2800" b="1" dirty="0">
                <a:solidFill>
                  <a:srgbClr val="000A8B"/>
                </a:solidFill>
              </a:rPr>
              <a:t>	</a:t>
            </a:r>
            <a:endParaRPr lang="es-CO" sz="2800" dirty="0"/>
          </a:p>
        </p:txBody>
      </p:sp>
      <p:sp>
        <p:nvSpPr>
          <p:cNvPr id="8200" name="Rectángulo 17">
            <a:extLst>
              <a:ext uri="{FF2B5EF4-FFF2-40B4-BE49-F238E27FC236}">
                <a16:creationId xmlns:a16="http://schemas.microsoft.com/office/drawing/2014/main" id="{CBC2AF73-DD72-4BF5-9001-D69E612D60B2}"/>
              </a:ext>
            </a:extLst>
          </p:cNvPr>
          <p:cNvSpPr>
            <a:spLocks noChangeArrowheads="1"/>
          </p:cNvSpPr>
          <p:nvPr/>
        </p:nvSpPr>
        <p:spPr bwMode="auto">
          <a:xfrm>
            <a:off x="1277938" y="2755900"/>
            <a:ext cx="108204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endParaRPr lang="es-ES_tradnl" altLang="es-CO" sz="2800" b="1">
              <a:solidFill>
                <a:srgbClr val="000090"/>
              </a:solidFill>
            </a:endParaRPr>
          </a:p>
        </p:txBody>
      </p:sp>
      <p:pic>
        <p:nvPicPr>
          <p:cNvPr id="8201" name="Imagen 8">
            <a:extLst>
              <a:ext uri="{FF2B5EF4-FFF2-40B4-BE49-F238E27FC236}">
                <a16:creationId xmlns:a16="http://schemas.microsoft.com/office/drawing/2014/main" id="{4750B3C0-7C11-4CD0-A377-A2374F124C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9125" y="1046163"/>
            <a:ext cx="4492625"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2" name="CuadroTexto 9">
            <a:extLst>
              <a:ext uri="{FF2B5EF4-FFF2-40B4-BE49-F238E27FC236}">
                <a16:creationId xmlns:a16="http://schemas.microsoft.com/office/drawing/2014/main" id="{66A5FCC4-2C87-4D20-B518-208219824D13}"/>
              </a:ext>
            </a:extLst>
          </p:cNvPr>
          <p:cNvSpPr txBox="1">
            <a:spLocks noChangeArrowheads="1"/>
          </p:cNvSpPr>
          <p:nvPr/>
        </p:nvSpPr>
        <p:spPr bwMode="auto">
          <a:xfrm>
            <a:off x="4254500" y="1998663"/>
            <a:ext cx="101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b="1"/>
              <a:t>1436</a:t>
            </a:r>
          </a:p>
        </p:txBody>
      </p:sp>
      <p:sp>
        <p:nvSpPr>
          <p:cNvPr id="8203" name="CuadroTexto 11">
            <a:extLst>
              <a:ext uri="{FF2B5EF4-FFF2-40B4-BE49-F238E27FC236}">
                <a16:creationId xmlns:a16="http://schemas.microsoft.com/office/drawing/2014/main" id="{408745AE-2F05-4752-A4E0-1D0C11F0668C}"/>
              </a:ext>
            </a:extLst>
          </p:cNvPr>
          <p:cNvSpPr txBox="1">
            <a:spLocks noChangeArrowheads="1"/>
          </p:cNvSpPr>
          <p:nvPr/>
        </p:nvSpPr>
        <p:spPr bwMode="auto">
          <a:xfrm>
            <a:off x="3803650" y="2933700"/>
            <a:ext cx="933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b="1"/>
              <a:t>1489</a:t>
            </a:r>
          </a:p>
        </p:txBody>
      </p:sp>
      <p:sp>
        <p:nvSpPr>
          <p:cNvPr id="13" name="Rectángulo 12">
            <a:extLst>
              <a:ext uri="{FF2B5EF4-FFF2-40B4-BE49-F238E27FC236}">
                <a16:creationId xmlns:a16="http://schemas.microsoft.com/office/drawing/2014/main" id="{90F767DE-8BBE-4B8E-86E4-8F9B2836E016}"/>
              </a:ext>
            </a:extLst>
          </p:cNvPr>
          <p:cNvSpPr/>
          <p:nvPr/>
        </p:nvSpPr>
        <p:spPr>
          <a:xfrm>
            <a:off x="3451225" y="4295775"/>
            <a:ext cx="2644775" cy="369888"/>
          </a:xfrm>
          <a:prstGeom prst="rect">
            <a:avLst/>
          </a:prstGeom>
        </p:spPr>
        <p:txBody>
          <a:bodyPr>
            <a:spAutoFit/>
          </a:bodyPr>
          <a:lstStyle/>
          <a:p>
            <a:pPr marL="12700">
              <a:spcBef>
                <a:spcPts val="95"/>
              </a:spcBef>
              <a:defRPr/>
            </a:pPr>
            <a:r>
              <a:rPr lang="es-CO" b="1" spc="-10" dirty="0">
                <a:latin typeface="Arial"/>
                <a:cs typeface="Arial"/>
              </a:rPr>
              <a:t>2493</a:t>
            </a:r>
            <a:endParaRPr lang="es-CO" dirty="0">
              <a:latin typeface="Arial"/>
              <a:cs typeface="Arial"/>
            </a:endParaRPr>
          </a:p>
        </p:txBody>
      </p:sp>
      <p:sp>
        <p:nvSpPr>
          <p:cNvPr id="19" name="Rectángulo 18">
            <a:extLst>
              <a:ext uri="{FF2B5EF4-FFF2-40B4-BE49-F238E27FC236}">
                <a16:creationId xmlns:a16="http://schemas.microsoft.com/office/drawing/2014/main" id="{508E7183-C0FF-4CC0-8F70-52F30726A481}"/>
              </a:ext>
            </a:extLst>
          </p:cNvPr>
          <p:cNvSpPr/>
          <p:nvPr/>
        </p:nvSpPr>
        <p:spPr>
          <a:xfrm>
            <a:off x="5118100" y="3495675"/>
            <a:ext cx="1157288" cy="368300"/>
          </a:xfrm>
          <a:prstGeom prst="rect">
            <a:avLst/>
          </a:prstGeom>
        </p:spPr>
        <p:txBody>
          <a:bodyPr>
            <a:spAutoFit/>
          </a:bodyPr>
          <a:lstStyle/>
          <a:p>
            <a:pPr marL="12700">
              <a:spcBef>
                <a:spcPts val="95"/>
              </a:spcBef>
              <a:defRPr/>
            </a:pPr>
            <a:r>
              <a:rPr lang="es-CO" b="1" spc="-5" dirty="0">
                <a:latin typeface="Arial"/>
                <a:cs typeface="Arial"/>
              </a:rPr>
              <a:t>2005</a:t>
            </a:r>
            <a:endParaRPr lang="es-CO" dirty="0">
              <a:latin typeface="Arial"/>
              <a:cs typeface="Arial"/>
            </a:endParaRPr>
          </a:p>
        </p:txBody>
      </p:sp>
      <p:sp>
        <p:nvSpPr>
          <p:cNvPr id="8206" name="object 17">
            <a:extLst>
              <a:ext uri="{FF2B5EF4-FFF2-40B4-BE49-F238E27FC236}">
                <a16:creationId xmlns:a16="http://schemas.microsoft.com/office/drawing/2014/main" id="{5C7F5E1B-3E12-4138-ACC4-290F321FFAA2}"/>
              </a:ext>
            </a:extLst>
          </p:cNvPr>
          <p:cNvSpPr>
            <a:spLocks/>
          </p:cNvSpPr>
          <p:nvPr/>
        </p:nvSpPr>
        <p:spPr bwMode="auto">
          <a:xfrm>
            <a:off x="144463" y="5346700"/>
            <a:ext cx="431800" cy="127000"/>
          </a:xfrm>
          <a:custGeom>
            <a:avLst/>
            <a:gdLst>
              <a:gd name="T0" fmla="*/ 0 w 431800"/>
              <a:gd name="T1" fmla="*/ 77756 h 143509"/>
              <a:gd name="T2" fmla="*/ 431292 w 431800"/>
              <a:gd name="T3" fmla="*/ 77756 h 143509"/>
              <a:gd name="T4" fmla="*/ 431292 w 431800"/>
              <a:gd name="T5" fmla="*/ 0 h 143509"/>
              <a:gd name="T6" fmla="*/ 0 w 431800"/>
              <a:gd name="T7" fmla="*/ 0 h 143509"/>
              <a:gd name="T8" fmla="*/ 0 w 431800"/>
              <a:gd name="T9" fmla="*/ 77756 h 1435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1800" h="143509">
                <a:moveTo>
                  <a:pt x="0" y="143256"/>
                </a:moveTo>
                <a:lnTo>
                  <a:pt x="431292" y="143256"/>
                </a:lnTo>
                <a:lnTo>
                  <a:pt x="431292" y="0"/>
                </a:lnTo>
                <a:lnTo>
                  <a:pt x="0" y="0"/>
                </a:lnTo>
                <a:lnTo>
                  <a:pt x="0" y="143256"/>
                </a:lnTo>
                <a:close/>
              </a:path>
            </a:pathLst>
          </a:custGeom>
          <a:solidFill>
            <a:srgbClr val="AC13A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CO"/>
          </a:p>
        </p:txBody>
      </p:sp>
      <p:sp>
        <p:nvSpPr>
          <p:cNvPr id="8207" name="object 10">
            <a:extLst>
              <a:ext uri="{FF2B5EF4-FFF2-40B4-BE49-F238E27FC236}">
                <a16:creationId xmlns:a16="http://schemas.microsoft.com/office/drawing/2014/main" id="{62739037-53A8-4123-95D8-AC6F2A9B1C92}"/>
              </a:ext>
            </a:extLst>
          </p:cNvPr>
          <p:cNvSpPr>
            <a:spLocks/>
          </p:cNvSpPr>
          <p:nvPr/>
        </p:nvSpPr>
        <p:spPr bwMode="auto">
          <a:xfrm>
            <a:off x="144463" y="5121275"/>
            <a:ext cx="431800" cy="142875"/>
          </a:xfrm>
          <a:custGeom>
            <a:avLst/>
            <a:gdLst>
              <a:gd name="T0" fmla="*/ 0 w 431800"/>
              <a:gd name="T1" fmla="*/ 140115 h 143510"/>
              <a:gd name="T2" fmla="*/ 431292 w 431800"/>
              <a:gd name="T3" fmla="*/ 140115 h 143510"/>
              <a:gd name="T4" fmla="*/ 431292 w 431800"/>
              <a:gd name="T5" fmla="*/ 0 h 143510"/>
              <a:gd name="T6" fmla="*/ 0 w 431800"/>
              <a:gd name="T7" fmla="*/ 0 h 143510"/>
              <a:gd name="T8" fmla="*/ 0 w 431800"/>
              <a:gd name="T9" fmla="*/ 140115 h 1435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1800" h="143510">
                <a:moveTo>
                  <a:pt x="0" y="143256"/>
                </a:moveTo>
                <a:lnTo>
                  <a:pt x="431292" y="143256"/>
                </a:lnTo>
                <a:lnTo>
                  <a:pt x="431292" y="0"/>
                </a:lnTo>
                <a:lnTo>
                  <a:pt x="0" y="0"/>
                </a:lnTo>
                <a:lnTo>
                  <a:pt x="0" y="143256"/>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CO"/>
          </a:p>
        </p:txBody>
      </p:sp>
      <p:sp>
        <p:nvSpPr>
          <p:cNvPr id="8208" name="object 18">
            <a:extLst>
              <a:ext uri="{FF2B5EF4-FFF2-40B4-BE49-F238E27FC236}">
                <a16:creationId xmlns:a16="http://schemas.microsoft.com/office/drawing/2014/main" id="{4C8CB466-037E-40BA-8521-40B8DB2197BF}"/>
              </a:ext>
            </a:extLst>
          </p:cNvPr>
          <p:cNvSpPr>
            <a:spLocks/>
          </p:cNvSpPr>
          <p:nvPr/>
        </p:nvSpPr>
        <p:spPr bwMode="auto">
          <a:xfrm>
            <a:off x="144463" y="5535613"/>
            <a:ext cx="431800" cy="127000"/>
          </a:xfrm>
          <a:custGeom>
            <a:avLst/>
            <a:gdLst>
              <a:gd name="T0" fmla="*/ 0 w 431800"/>
              <a:gd name="T1" fmla="*/ 77756 h 143509"/>
              <a:gd name="T2" fmla="*/ 431292 w 431800"/>
              <a:gd name="T3" fmla="*/ 77756 h 143509"/>
              <a:gd name="T4" fmla="*/ 431292 w 431800"/>
              <a:gd name="T5" fmla="*/ 0 h 143509"/>
              <a:gd name="T6" fmla="*/ 0 w 431800"/>
              <a:gd name="T7" fmla="*/ 0 h 143509"/>
              <a:gd name="T8" fmla="*/ 0 w 431800"/>
              <a:gd name="T9" fmla="*/ 77756 h 1435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1800" h="143509">
                <a:moveTo>
                  <a:pt x="0" y="143256"/>
                </a:moveTo>
                <a:lnTo>
                  <a:pt x="431292" y="143256"/>
                </a:lnTo>
                <a:lnTo>
                  <a:pt x="431292" y="0"/>
                </a:lnTo>
                <a:lnTo>
                  <a:pt x="0" y="0"/>
                </a:lnTo>
                <a:lnTo>
                  <a:pt x="0" y="143256"/>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CO"/>
          </a:p>
        </p:txBody>
      </p:sp>
      <p:sp>
        <p:nvSpPr>
          <p:cNvPr id="8211" name="object 20">
            <a:extLst>
              <a:ext uri="{FF2B5EF4-FFF2-40B4-BE49-F238E27FC236}">
                <a16:creationId xmlns:a16="http://schemas.microsoft.com/office/drawing/2014/main" id="{4B535F51-F0D0-4160-8DEE-DC7216E5EA5D}"/>
              </a:ext>
            </a:extLst>
          </p:cNvPr>
          <p:cNvSpPr>
            <a:spLocks/>
          </p:cNvSpPr>
          <p:nvPr/>
        </p:nvSpPr>
        <p:spPr bwMode="auto">
          <a:xfrm>
            <a:off x="144463" y="5749925"/>
            <a:ext cx="431800" cy="144463"/>
          </a:xfrm>
          <a:custGeom>
            <a:avLst/>
            <a:gdLst>
              <a:gd name="T0" fmla="*/ 0 w 431800"/>
              <a:gd name="T1" fmla="*/ 148081 h 143509"/>
              <a:gd name="T2" fmla="*/ 431292 w 431800"/>
              <a:gd name="T3" fmla="*/ 148081 h 143509"/>
              <a:gd name="T4" fmla="*/ 431292 w 431800"/>
              <a:gd name="T5" fmla="*/ 0 h 143509"/>
              <a:gd name="T6" fmla="*/ 0 w 431800"/>
              <a:gd name="T7" fmla="*/ 0 h 143509"/>
              <a:gd name="T8" fmla="*/ 0 w 431800"/>
              <a:gd name="T9" fmla="*/ 148081 h 1435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1800" h="143509">
                <a:moveTo>
                  <a:pt x="0" y="143256"/>
                </a:moveTo>
                <a:lnTo>
                  <a:pt x="431292" y="143256"/>
                </a:lnTo>
                <a:lnTo>
                  <a:pt x="431292" y="0"/>
                </a:lnTo>
                <a:lnTo>
                  <a:pt x="0" y="0"/>
                </a:lnTo>
                <a:lnTo>
                  <a:pt x="0" y="143256"/>
                </a:lnTo>
                <a:close/>
              </a:path>
            </a:pathLst>
          </a:custGeom>
          <a:solidFill>
            <a:srgbClr val="6699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s-CO"/>
          </a:p>
        </p:txBody>
      </p:sp>
      <p:sp>
        <p:nvSpPr>
          <p:cNvPr id="8212" name="Rectángulo 19">
            <a:extLst>
              <a:ext uri="{FF2B5EF4-FFF2-40B4-BE49-F238E27FC236}">
                <a16:creationId xmlns:a16="http://schemas.microsoft.com/office/drawing/2014/main" id="{9C2BE88F-C4A6-4DC3-9F97-EBFC474C234F}"/>
              </a:ext>
            </a:extLst>
          </p:cNvPr>
          <p:cNvSpPr>
            <a:spLocks noChangeArrowheads="1"/>
          </p:cNvSpPr>
          <p:nvPr/>
        </p:nvSpPr>
        <p:spPr bwMode="auto">
          <a:xfrm>
            <a:off x="579438" y="5081588"/>
            <a:ext cx="6096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200"/>
              <a:t>REGIONAL DEL NORTE</a:t>
            </a:r>
          </a:p>
          <a:p>
            <a:pPr>
              <a:spcBef>
                <a:spcPct val="0"/>
              </a:spcBef>
              <a:buFontTx/>
              <a:buNone/>
            </a:pPr>
            <a:r>
              <a:rPr lang="es-CO" altLang="es-CO" sz="1200"/>
              <a:t>REGIONAL DE OCCIDENTE</a:t>
            </a:r>
          </a:p>
          <a:p>
            <a:pPr>
              <a:spcBef>
                <a:spcPct val="0"/>
              </a:spcBef>
              <a:buFontTx/>
              <a:buNone/>
            </a:pPr>
            <a:r>
              <a:rPr lang="es-CO" altLang="es-CO" sz="1200"/>
              <a:t>REGIONAL CENTRO ORIENTE</a:t>
            </a:r>
          </a:p>
          <a:p>
            <a:pPr>
              <a:spcBef>
                <a:spcPct val="0"/>
              </a:spcBef>
              <a:buFontTx/>
              <a:buNone/>
            </a:pPr>
            <a:r>
              <a:rPr lang="es-CO" altLang="es-CO" sz="1200"/>
              <a:t> REGIONAL SUROCCIDENTE</a:t>
            </a:r>
            <a:endParaRPr lang="es-CO" altLang="es-CO" sz="1800"/>
          </a:p>
        </p:txBody>
      </p:sp>
      <p:graphicFrame>
        <p:nvGraphicFramePr>
          <p:cNvPr id="30" name="object 23">
            <a:extLst>
              <a:ext uri="{FF2B5EF4-FFF2-40B4-BE49-F238E27FC236}">
                <a16:creationId xmlns:a16="http://schemas.microsoft.com/office/drawing/2014/main" id="{3B371ABC-05B6-45EF-B7F0-C8D9A9FFDDF0}"/>
              </a:ext>
            </a:extLst>
          </p:cNvPr>
          <p:cNvGraphicFramePr>
            <a:graphicFrameLocks noGrp="1"/>
          </p:cNvGraphicFramePr>
          <p:nvPr/>
        </p:nvGraphicFramePr>
        <p:xfrm>
          <a:off x="8928100" y="1582738"/>
          <a:ext cx="1985963" cy="1322386"/>
        </p:xfrm>
        <a:graphic>
          <a:graphicData uri="http://schemas.openxmlformats.org/drawingml/2006/table">
            <a:tbl>
              <a:tblPr firstRow="1" bandRow="1">
                <a:tableStyleId>{2D5ABB26-0587-4C30-8999-92F81FD0307C}</a:tableStyleId>
              </a:tblPr>
              <a:tblGrid>
                <a:gridCol w="1199324">
                  <a:extLst>
                    <a:ext uri="{9D8B030D-6E8A-4147-A177-3AD203B41FA5}">
                      <a16:colId xmlns:a16="http://schemas.microsoft.com/office/drawing/2014/main" val="20000"/>
                    </a:ext>
                  </a:extLst>
                </a:gridCol>
                <a:gridCol w="786639">
                  <a:extLst>
                    <a:ext uri="{9D8B030D-6E8A-4147-A177-3AD203B41FA5}">
                      <a16:colId xmlns:a16="http://schemas.microsoft.com/office/drawing/2014/main" val="20001"/>
                    </a:ext>
                  </a:extLst>
                </a:gridCol>
              </a:tblGrid>
              <a:tr h="375375">
                <a:tc>
                  <a:txBody>
                    <a:bodyPr/>
                    <a:lstStyle/>
                    <a:p>
                      <a:pPr marL="229870">
                        <a:lnSpc>
                          <a:spcPct val="100000"/>
                        </a:lnSpc>
                        <a:spcBef>
                          <a:spcPts val="755"/>
                        </a:spcBef>
                      </a:pPr>
                      <a:r>
                        <a:rPr sz="1100" b="1" spc="-140" dirty="0">
                          <a:latin typeface="Arial"/>
                          <a:cs typeface="Arial"/>
                        </a:rPr>
                        <a:t>REGIONALES</a:t>
                      </a:r>
                      <a:endParaRPr sz="1100">
                        <a:latin typeface="Arial"/>
                        <a:cs typeface="Arial"/>
                      </a:endParaRPr>
                    </a:p>
                  </a:txBody>
                  <a:tcPr marL="0" marR="0" marT="9590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tc>
                  <a:txBody>
                    <a:bodyPr/>
                    <a:lstStyle/>
                    <a:p>
                      <a:pPr marL="22225" algn="ctr">
                        <a:lnSpc>
                          <a:spcPct val="100000"/>
                        </a:lnSpc>
                        <a:spcBef>
                          <a:spcPts val="75"/>
                        </a:spcBef>
                      </a:pPr>
                      <a:r>
                        <a:rPr sz="1100" b="1" spc="-50" dirty="0">
                          <a:latin typeface="Arial"/>
                          <a:cs typeface="Arial"/>
                        </a:rPr>
                        <a:t>N°</a:t>
                      </a:r>
                      <a:r>
                        <a:rPr sz="1100" b="1" spc="-110" dirty="0">
                          <a:latin typeface="Arial"/>
                          <a:cs typeface="Arial"/>
                        </a:rPr>
                        <a:t> </a:t>
                      </a:r>
                      <a:r>
                        <a:rPr sz="1100" b="1" spc="-150" dirty="0">
                          <a:latin typeface="Arial"/>
                          <a:cs typeface="Arial"/>
                        </a:rPr>
                        <a:t>DE</a:t>
                      </a:r>
                      <a:endParaRPr sz="1100" dirty="0">
                        <a:latin typeface="Arial"/>
                        <a:cs typeface="Arial"/>
                      </a:endParaRPr>
                    </a:p>
                    <a:p>
                      <a:pPr marL="10795" algn="ctr">
                        <a:lnSpc>
                          <a:spcPts val="1265"/>
                        </a:lnSpc>
                        <a:spcBef>
                          <a:spcPts val="195"/>
                        </a:spcBef>
                      </a:pPr>
                      <a:r>
                        <a:rPr sz="1100" b="1" spc="-140" dirty="0">
                          <a:latin typeface="Arial"/>
                          <a:cs typeface="Arial"/>
                        </a:rPr>
                        <a:t>PREDIOS</a:t>
                      </a:r>
                      <a:endParaRPr sz="1100" dirty="0">
                        <a:latin typeface="Arial"/>
                        <a:cs typeface="Arial"/>
                      </a:endParaRPr>
                    </a:p>
                  </a:txBody>
                  <a:tcPr marL="0" marR="0" marT="952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extLst>
                  <a:ext uri="{0D108BD9-81ED-4DB2-BD59-A6C34878D82A}">
                    <a16:rowId xmlns:a16="http://schemas.microsoft.com/office/drawing/2014/main" val="10000"/>
                  </a:ext>
                </a:extLst>
              </a:tr>
              <a:tr h="177207">
                <a:tc>
                  <a:txBody>
                    <a:bodyPr/>
                    <a:lstStyle/>
                    <a:p>
                      <a:pPr marL="28575">
                        <a:lnSpc>
                          <a:spcPct val="100000"/>
                        </a:lnSpc>
                        <a:spcBef>
                          <a:spcPts val="75"/>
                        </a:spcBef>
                      </a:pPr>
                      <a:r>
                        <a:rPr sz="1100" spc="-145" dirty="0">
                          <a:latin typeface="Arial"/>
                          <a:cs typeface="Arial"/>
                        </a:rPr>
                        <a:t>SUROCCIDENTE</a:t>
                      </a:r>
                      <a:endParaRPr sz="1100">
                        <a:latin typeface="Arial"/>
                        <a:cs typeface="Arial"/>
                      </a:endParaRPr>
                    </a:p>
                  </a:txBody>
                  <a:tcPr marL="0" marR="0" marT="952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685" algn="ctr">
                        <a:lnSpc>
                          <a:spcPct val="100000"/>
                        </a:lnSpc>
                        <a:spcBef>
                          <a:spcPts val="75"/>
                        </a:spcBef>
                      </a:pPr>
                      <a:r>
                        <a:rPr sz="1100" spc="-90" dirty="0">
                          <a:latin typeface="Arial"/>
                          <a:cs typeface="Arial"/>
                        </a:rPr>
                        <a:t>2493</a:t>
                      </a:r>
                      <a:endParaRPr sz="1100">
                        <a:latin typeface="Arial"/>
                        <a:cs typeface="Arial"/>
                      </a:endParaRPr>
                    </a:p>
                  </a:txBody>
                  <a:tcPr marL="0" marR="0" marT="952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92451">
                <a:tc>
                  <a:txBody>
                    <a:bodyPr/>
                    <a:lstStyle/>
                    <a:p>
                      <a:pPr marL="28575">
                        <a:lnSpc>
                          <a:spcPct val="100000"/>
                        </a:lnSpc>
                        <a:spcBef>
                          <a:spcPts val="75"/>
                        </a:spcBef>
                      </a:pPr>
                      <a:r>
                        <a:rPr sz="1100" spc="-150" dirty="0">
                          <a:latin typeface="Arial"/>
                          <a:cs typeface="Arial"/>
                        </a:rPr>
                        <a:t>CENTRO</a:t>
                      </a:r>
                      <a:r>
                        <a:rPr sz="1100" spc="-90" dirty="0">
                          <a:latin typeface="Arial"/>
                          <a:cs typeface="Arial"/>
                        </a:rPr>
                        <a:t> </a:t>
                      </a:r>
                      <a:r>
                        <a:rPr sz="1100" spc="-130" dirty="0">
                          <a:latin typeface="Arial"/>
                          <a:cs typeface="Arial"/>
                        </a:rPr>
                        <a:t>ORIENTE</a:t>
                      </a:r>
                      <a:endParaRPr sz="1100">
                        <a:latin typeface="Arial"/>
                        <a:cs typeface="Arial"/>
                      </a:endParaRPr>
                    </a:p>
                  </a:txBody>
                  <a:tcPr marL="0" marR="0" marT="952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685" algn="ctr">
                        <a:lnSpc>
                          <a:spcPct val="100000"/>
                        </a:lnSpc>
                        <a:spcBef>
                          <a:spcPts val="75"/>
                        </a:spcBef>
                      </a:pPr>
                      <a:r>
                        <a:rPr sz="1100" spc="-90" dirty="0">
                          <a:latin typeface="Arial"/>
                          <a:cs typeface="Arial"/>
                        </a:rPr>
                        <a:t>2005</a:t>
                      </a:r>
                      <a:endParaRPr sz="1100">
                        <a:latin typeface="Arial"/>
                        <a:cs typeface="Arial"/>
                      </a:endParaRPr>
                    </a:p>
                  </a:txBody>
                  <a:tcPr marL="0" marR="0" marT="952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192451">
                <a:tc>
                  <a:txBody>
                    <a:bodyPr/>
                    <a:lstStyle/>
                    <a:p>
                      <a:pPr marL="28575">
                        <a:lnSpc>
                          <a:spcPct val="100000"/>
                        </a:lnSpc>
                        <a:spcBef>
                          <a:spcPts val="75"/>
                        </a:spcBef>
                      </a:pPr>
                      <a:r>
                        <a:rPr sz="1100" spc="-135" dirty="0">
                          <a:latin typeface="Arial"/>
                          <a:cs typeface="Arial"/>
                        </a:rPr>
                        <a:t>OCCIDENTE</a:t>
                      </a:r>
                      <a:endParaRPr sz="1100">
                        <a:latin typeface="Arial"/>
                        <a:cs typeface="Arial"/>
                      </a:endParaRPr>
                    </a:p>
                  </a:txBody>
                  <a:tcPr marL="0" marR="0" marT="952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685" algn="ctr">
                        <a:lnSpc>
                          <a:spcPct val="100000"/>
                        </a:lnSpc>
                        <a:spcBef>
                          <a:spcPts val="75"/>
                        </a:spcBef>
                      </a:pPr>
                      <a:r>
                        <a:rPr sz="1100" spc="-90" dirty="0">
                          <a:latin typeface="Arial"/>
                          <a:cs typeface="Arial"/>
                        </a:rPr>
                        <a:t>1498</a:t>
                      </a:r>
                      <a:endParaRPr sz="1100">
                        <a:latin typeface="Arial"/>
                        <a:cs typeface="Arial"/>
                      </a:endParaRPr>
                    </a:p>
                  </a:txBody>
                  <a:tcPr marL="0" marR="0" marT="952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192451">
                <a:tc>
                  <a:txBody>
                    <a:bodyPr/>
                    <a:lstStyle/>
                    <a:p>
                      <a:pPr marL="28575">
                        <a:lnSpc>
                          <a:spcPct val="100000"/>
                        </a:lnSpc>
                        <a:spcBef>
                          <a:spcPts val="75"/>
                        </a:spcBef>
                      </a:pPr>
                      <a:r>
                        <a:rPr sz="1100" spc="-135" dirty="0">
                          <a:latin typeface="Arial"/>
                          <a:cs typeface="Arial"/>
                        </a:rPr>
                        <a:t>NORTE</a:t>
                      </a:r>
                      <a:endParaRPr sz="1100">
                        <a:latin typeface="Arial"/>
                        <a:cs typeface="Arial"/>
                      </a:endParaRPr>
                    </a:p>
                  </a:txBody>
                  <a:tcPr marL="0" marR="0" marT="952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685" algn="ctr">
                        <a:lnSpc>
                          <a:spcPct val="100000"/>
                        </a:lnSpc>
                        <a:spcBef>
                          <a:spcPts val="75"/>
                        </a:spcBef>
                      </a:pPr>
                      <a:r>
                        <a:rPr sz="1100" spc="-90" dirty="0">
                          <a:latin typeface="Arial"/>
                          <a:cs typeface="Arial"/>
                        </a:rPr>
                        <a:t>1436</a:t>
                      </a:r>
                      <a:endParaRPr sz="1100">
                        <a:latin typeface="Arial"/>
                        <a:cs typeface="Arial"/>
                      </a:endParaRPr>
                    </a:p>
                  </a:txBody>
                  <a:tcPr marL="0" marR="0" marT="952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92451">
                <a:tc>
                  <a:txBody>
                    <a:bodyPr/>
                    <a:lstStyle/>
                    <a:p>
                      <a:pPr marL="28575">
                        <a:lnSpc>
                          <a:spcPct val="100000"/>
                        </a:lnSpc>
                        <a:spcBef>
                          <a:spcPts val="75"/>
                        </a:spcBef>
                      </a:pPr>
                      <a:r>
                        <a:rPr sz="1100" b="1" spc="-140" dirty="0">
                          <a:latin typeface="Arial"/>
                          <a:cs typeface="Arial"/>
                        </a:rPr>
                        <a:t>TOTAL</a:t>
                      </a:r>
                      <a:r>
                        <a:rPr sz="1100" b="1" spc="-120" dirty="0">
                          <a:latin typeface="Arial"/>
                          <a:cs typeface="Arial"/>
                        </a:rPr>
                        <a:t> </a:t>
                      </a:r>
                      <a:r>
                        <a:rPr sz="1100" b="1" spc="-140" dirty="0">
                          <a:latin typeface="Arial"/>
                          <a:cs typeface="Arial"/>
                        </a:rPr>
                        <a:t>PREDIOS</a:t>
                      </a:r>
                      <a:endParaRPr sz="1100">
                        <a:latin typeface="Arial"/>
                        <a:cs typeface="Arial"/>
                      </a:endParaRPr>
                    </a:p>
                  </a:txBody>
                  <a:tcPr marL="0" marR="0" marT="952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685" algn="ctr">
                        <a:lnSpc>
                          <a:spcPct val="100000"/>
                        </a:lnSpc>
                        <a:spcBef>
                          <a:spcPts val="75"/>
                        </a:spcBef>
                      </a:pPr>
                      <a:r>
                        <a:rPr sz="1100" spc="-90" dirty="0">
                          <a:latin typeface="Arial"/>
                          <a:cs typeface="Arial"/>
                        </a:rPr>
                        <a:t>7432</a:t>
                      </a:r>
                      <a:endParaRPr sz="1100" dirty="0">
                        <a:latin typeface="Arial"/>
                        <a:cs typeface="Arial"/>
                      </a:endParaRPr>
                    </a:p>
                  </a:txBody>
                  <a:tcPr marL="0" marR="0" marT="952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bl>
          </a:graphicData>
        </a:graphic>
      </p:graphicFrame>
      <p:sp>
        <p:nvSpPr>
          <p:cNvPr id="22" name="Rectángulo 21">
            <a:extLst>
              <a:ext uri="{FF2B5EF4-FFF2-40B4-BE49-F238E27FC236}">
                <a16:creationId xmlns:a16="http://schemas.microsoft.com/office/drawing/2014/main" id="{56532B34-D801-4EFD-92D3-08D12236565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3" name="CuadroTexto 22">
            <a:extLst>
              <a:ext uri="{FF2B5EF4-FFF2-40B4-BE49-F238E27FC236}">
                <a16:creationId xmlns:a16="http://schemas.microsoft.com/office/drawing/2014/main" id="{F44BAFCD-184C-46AD-9C7A-C3BD2078ED43}"/>
              </a:ext>
            </a:extLst>
          </p:cNvPr>
          <p:cNvSpPr txBox="1"/>
          <p:nvPr/>
        </p:nvSpPr>
        <p:spPr>
          <a:xfrm>
            <a:off x="7686263" y="6520419"/>
            <a:ext cx="449303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Imagen 8">
            <a:extLst>
              <a:ext uri="{FF2B5EF4-FFF2-40B4-BE49-F238E27FC236}">
                <a16:creationId xmlns:a16="http://schemas.microsoft.com/office/drawing/2014/main" id="{54F170A6-A485-48A0-989C-99D4848B60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Imagen 10">
            <a:extLst>
              <a:ext uri="{FF2B5EF4-FFF2-40B4-BE49-F238E27FC236}">
                <a16:creationId xmlns:a16="http://schemas.microsoft.com/office/drawing/2014/main" id="{C1FDDD34-AFE4-4FC7-816A-9CDECD725F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adroTexto 9">
            <a:extLst>
              <a:ext uri="{FF2B5EF4-FFF2-40B4-BE49-F238E27FC236}">
                <a16:creationId xmlns:a16="http://schemas.microsoft.com/office/drawing/2014/main" id="{D79C33D4-A7AB-4AD2-A3C3-2C7392E9B62C}"/>
              </a:ext>
            </a:extLst>
          </p:cNvPr>
          <p:cNvSpPr txBox="1"/>
          <p:nvPr/>
        </p:nvSpPr>
        <p:spPr>
          <a:xfrm>
            <a:off x="361950" y="1984375"/>
            <a:ext cx="3990975" cy="1362075"/>
          </a:xfrm>
          <a:prstGeom prst="rect">
            <a:avLst/>
          </a:prstGeom>
          <a:noFill/>
        </p:spPr>
        <p:txBody>
          <a:bodyPr>
            <a:spAutoFit/>
          </a:bodyPr>
          <a:lstStyle/>
          <a:p>
            <a:pPr>
              <a:lnSpc>
                <a:spcPct val="250000"/>
              </a:lnSpc>
              <a:defRPr/>
            </a:pPr>
            <a:r>
              <a:rPr lang="es-ES" sz="4000" b="1" dirty="0">
                <a:solidFill>
                  <a:schemeClr val="tx1">
                    <a:lumMod val="50000"/>
                    <a:lumOff val="50000"/>
                  </a:schemeClr>
                </a:solidFill>
                <a:latin typeface="Lato Bold"/>
                <a:cs typeface="Lato Bold"/>
              </a:rPr>
              <a:t>&lt;100 </a:t>
            </a:r>
            <a:r>
              <a:rPr lang="es-ES" sz="3600" b="1" dirty="0">
                <a:solidFill>
                  <a:schemeClr val="tx1">
                    <a:lumMod val="50000"/>
                    <a:lumOff val="50000"/>
                  </a:schemeClr>
                </a:solidFill>
                <a:latin typeface="Lato Bold"/>
                <a:cs typeface="Lato Bold"/>
              </a:rPr>
              <a:t>millones </a:t>
            </a:r>
            <a:r>
              <a:rPr lang="es-ES" sz="3600" b="1" dirty="0">
                <a:solidFill>
                  <a:schemeClr val="tx1">
                    <a:lumMod val="50000"/>
                    <a:lumOff val="50000"/>
                  </a:schemeClr>
                </a:solidFill>
                <a:latin typeface="Lato Bold"/>
                <a:cs typeface="Lato Bold"/>
                <a:sym typeface="Wingdings" panose="05000000000000000000" pitchFamily="2" charset="2"/>
              </a:rPr>
              <a:t></a:t>
            </a:r>
            <a:r>
              <a:rPr lang="es-ES" sz="4000" b="1" dirty="0">
                <a:solidFill>
                  <a:schemeClr val="tx1">
                    <a:lumMod val="50000"/>
                    <a:lumOff val="50000"/>
                  </a:schemeClr>
                </a:solidFill>
                <a:latin typeface="Lato Bold"/>
                <a:cs typeface="Lato Bold"/>
              </a:rPr>
              <a:t> </a:t>
            </a:r>
          </a:p>
        </p:txBody>
      </p:sp>
      <p:sp>
        <p:nvSpPr>
          <p:cNvPr id="13" name="CuadroTexto 12">
            <a:extLst>
              <a:ext uri="{FF2B5EF4-FFF2-40B4-BE49-F238E27FC236}">
                <a16:creationId xmlns:a16="http://schemas.microsoft.com/office/drawing/2014/main" id="{E5A6430E-4897-4A56-92DE-3D72E2CB5EBD}"/>
              </a:ext>
            </a:extLst>
          </p:cNvPr>
          <p:cNvSpPr txBox="1"/>
          <p:nvPr/>
        </p:nvSpPr>
        <p:spPr>
          <a:xfrm>
            <a:off x="3967163" y="2465388"/>
            <a:ext cx="2628900" cy="1200150"/>
          </a:xfrm>
          <a:prstGeom prst="rect">
            <a:avLst/>
          </a:prstGeom>
          <a:noFill/>
        </p:spPr>
        <p:txBody>
          <a:bodyPr>
            <a:spAutoFit/>
          </a:bodyPr>
          <a:lstStyle/>
          <a:p>
            <a:pPr algn="ctr">
              <a:defRPr/>
            </a:pPr>
            <a:r>
              <a:rPr lang="es-ES" sz="3600" dirty="0">
                <a:solidFill>
                  <a:schemeClr val="tx1">
                    <a:lumMod val="50000"/>
                    <a:lumOff val="50000"/>
                  </a:schemeClr>
                </a:solidFill>
                <a:latin typeface="Lato Bold"/>
                <a:cs typeface="Lato Bold"/>
              </a:rPr>
              <a:t>3.145 FMI</a:t>
            </a:r>
          </a:p>
          <a:p>
            <a:pPr algn="ctr">
              <a:defRPr/>
            </a:pPr>
            <a:r>
              <a:rPr lang="es-ES" sz="3600" dirty="0">
                <a:solidFill>
                  <a:schemeClr val="tx1">
                    <a:lumMod val="50000"/>
                    <a:lumOff val="50000"/>
                  </a:schemeClr>
                </a:solidFill>
                <a:latin typeface="Lato Bold"/>
                <a:cs typeface="Lato Bold"/>
              </a:rPr>
              <a:t>(60.4%)</a:t>
            </a:r>
          </a:p>
        </p:txBody>
      </p:sp>
      <p:sp>
        <p:nvSpPr>
          <p:cNvPr id="17" name="CuadroTexto 16">
            <a:extLst>
              <a:ext uri="{FF2B5EF4-FFF2-40B4-BE49-F238E27FC236}">
                <a16:creationId xmlns:a16="http://schemas.microsoft.com/office/drawing/2014/main" id="{0BC9B22F-111B-466F-B9D7-1191271450C7}"/>
              </a:ext>
            </a:extLst>
          </p:cNvPr>
          <p:cNvSpPr txBox="1"/>
          <p:nvPr/>
        </p:nvSpPr>
        <p:spPr>
          <a:xfrm>
            <a:off x="7038975" y="3976688"/>
            <a:ext cx="4049713" cy="1385887"/>
          </a:xfrm>
          <a:prstGeom prst="rect">
            <a:avLst/>
          </a:prstGeom>
          <a:noFill/>
        </p:spPr>
        <p:txBody>
          <a:bodyPr>
            <a:spAutoFit/>
          </a:bodyPr>
          <a:lstStyle/>
          <a:p>
            <a:pPr>
              <a:defRPr/>
            </a:pPr>
            <a:r>
              <a:rPr lang="es-ES" sz="2800" dirty="0">
                <a:solidFill>
                  <a:schemeClr val="bg1">
                    <a:lumMod val="50000"/>
                  </a:schemeClr>
                </a:solidFill>
                <a:latin typeface="Lato Bold"/>
                <a:cs typeface="Lato Bold"/>
              </a:rPr>
              <a:t>55.2% Ocupación Ilegal</a:t>
            </a:r>
          </a:p>
          <a:p>
            <a:pPr>
              <a:defRPr/>
            </a:pPr>
            <a:r>
              <a:rPr lang="es-ES" sz="2800" dirty="0">
                <a:solidFill>
                  <a:schemeClr val="bg1">
                    <a:lumMod val="50000"/>
                  </a:schemeClr>
                </a:solidFill>
                <a:latin typeface="Lato Bold"/>
                <a:cs typeface="Lato Bold"/>
              </a:rPr>
              <a:t>5.1% Arrendado</a:t>
            </a:r>
          </a:p>
          <a:p>
            <a:pPr>
              <a:defRPr/>
            </a:pPr>
            <a:r>
              <a:rPr lang="es-ES" sz="2800" dirty="0">
                <a:solidFill>
                  <a:schemeClr val="bg1">
                    <a:lumMod val="50000"/>
                  </a:schemeClr>
                </a:solidFill>
                <a:latin typeface="Lato Bold"/>
                <a:cs typeface="Lato Bold"/>
              </a:rPr>
              <a:t>39.7% Desocupado</a:t>
            </a:r>
          </a:p>
        </p:txBody>
      </p:sp>
      <p:sp>
        <p:nvSpPr>
          <p:cNvPr id="9224" name="CuadroTexto 23">
            <a:extLst>
              <a:ext uri="{FF2B5EF4-FFF2-40B4-BE49-F238E27FC236}">
                <a16:creationId xmlns:a16="http://schemas.microsoft.com/office/drawing/2014/main" id="{587965E8-00B8-41D1-A6D1-EF3A1EB9EC40}"/>
              </a:ext>
            </a:extLst>
          </p:cNvPr>
          <p:cNvSpPr txBox="1">
            <a:spLocks noChangeArrowheads="1"/>
          </p:cNvSpPr>
          <p:nvPr/>
        </p:nvSpPr>
        <p:spPr bwMode="auto">
          <a:xfrm>
            <a:off x="509588" y="993775"/>
            <a:ext cx="53419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ES" altLang="es-CO" sz="4000" b="1" dirty="0">
                <a:solidFill>
                  <a:srgbClr val="000A8B"/>
                </a:solidFill>
              </a:rPr>
              <a:t>Valor por Rangos</a:t>
            </a:r>
          </a:p>
        </p:txBody>
      </p:sp>
      <p:sp>
        <p:nvSpPr>
          <p:cNvPr id="25" name="CuadroTexto 24">
            <a:extLst>
              <a:ext uri="{FF2B5EF4-FFF2-40B4-BE49-F238E27FC236}">
                <a16:creationId xmlns:a16="http://schemas.microsoft.com/office/drawing/2014/main" id="{17C2467F-4459-434A-8454-58ADCCC19944}"/>
              </a:ext>
            </a:extLst>
          </p:cNvPr>
          <p:cNvSpPr txBox="1"/>
          <p:nvPr/>
        </p:nvSpPr>
        <p:spPr>
          <a:xfrm>
            <a:off x="7053263" y="1789113"/>
            <a:ext cx="4049712" cy="1938337"/>
          </a:xfrm>
          <a:prstGeom prst="rect">
            <a:avLst/>
          </a:prstGeom>
          <a:noFill/>
        </p:spPr>
        <p:txBody>
          <a:bodyPr>
            <a:spAutoFit/>
          </a:bodyPr>
          <a:lstStyle/>
          <a:p>
            <a:pPr>
              <a:defRPr/>
            </a:pPr>
            <a:r>
              <a:rPr lang="es-ES" sz="2000" dirty="0">
                <a:solidFill>
                  <a:schemeClr val="bg1">
                    <a:lumMod val="50000"/>
                  </a:schemeClr>
                </a:solidFill>
                <a:latin typeface="Lato Bold"/>
                <a:cs typeface="Lato Bold"/>
              </a:rPr>
              <a:t>5.4% Apartamento</a:t>
            </a:r>
          </a:p>
          <a:p>
            <a:pPr>
              <a:defRPr/>
            </a:pPr>
            <a:r>
              <a:rPr lang="es-ES" sz="2000" dirty="0">
                <a:solidFill>
                  <a:schemeClr val="bg1">
                    <a:lumMod val="50000"/>
                  </a:schemeClr>
                </a:solidFill>
                <a:latin typeface="Lato Bold"/>
                <a:cs typeface="Lato Bold"/>
              </a:rPr>
              <a:t>16.6% Casa</a:t>
            </a:r>
          </a:p>
          <a:p>
            <a:pPr>
              <a:defRPr/>
            </a:pPr>
            <a:r>
              <a:rPr lang="es-ES" sz="2000" dirty="0">
                <a:solidFill>
                  <a:schemeClr val="bg1">
                    <a:lumMod val="50000"/>
                  </a:schemeClr>
                </a:solidFill>
                <a:latin typeface="Lato Bold"/>
                <a:cs typeface="Lato Bold"/>
              </a:rPr>
              <a:t>38.4% Lote</a:t>
            </a:r>
          </a:p>
          <a:p>
            <a:pPr>
              <a:defRPr/>
            </a:pPr>
            <a:r>
              <a:rPr lang="es-ES" sz="2000" dirty="0">
                <a:solidFill>
                  <a:schemeClr val="bg1">
                    <a:lumMod val="50000"/>
                  </a:schemeClr>
                </a:solidFill>
                <a:latin typeface="Lato Bold"/>
                <a:cs typeface="Lato Bold"/>
              </a:rPr>
              <a:t>9% Local Comercial</a:t>
            </a:r>
          </a:p>
          <a:p>
            <a:pPr>
              <a:defRPr/>
            </a:pPr>
            <a:r>
              <a:rPr lang="es-ES" sz="2000" dirty="0">
                <a:solidFill>
                  <a:schemeClr val="bg1">
                    <a:lumMod val="50000"/>
                  </a:schemeClr>
                </a:solidFill>
                <a:latin typeface="Lato Bold"/>
                <a:cs typeface="Lato Bold"/>
              </a:rPr>
              <a:t>24% Parqueadero</a:t>
            </a:r>
          </a:p>
          <a:p>
            <a:pPr>
              <a:defRPr/>
            </a:pPr>
            <a:r>
              <a:rPr lang="es-ES" sz="2000" dirty="0">
                <a:solidFill>
                  <a:schemeClr val="bg1">
                    <a:lumMod val="50000"/>
                  </a:schemeClr>
                </a:solidFill>
                <a:latin typeface="Lato Bold"/>
                <a:cs typeface="Lato Bold"/>
              </a:rPr>
              <a:t>6.6% Otros</a:t>
            </a:r>
          </a:p>
        </p:txBody>
      </p:sp>
      <p:sp>
        <p:nvSpPr>
          <p:cNvPr id="26" name="CuadroTexto 25">
            <a:extLst>
              <a:ext uri="{FF2B5EF4-FFF2-40B4-BE49-F238E27FC236}">
                <a16:creationId xmlns:a16="http://schemas.microsoft.com/office/drawing/2014/main" id="{936624D1-5FA8-42BB-999C-790B3EFCEF03}"/>
              </a:ext>
            </a:extLst>
          </p:cNvPr>
          <p:cNvSpPr txBox="1"/>
          <p:nvPr/>
        </p:nvSpPr>
        <p:spPr>
          <a:xfrm>
            <a:off x="125413" y="6176963"/>
            <a:ext cx="11688762" cy="307975"/>
          </a:xfrm>
          <a:prstGeom prst="rect">
            <a:avLst/>
          </a:prstGeom>
          <a:noFill/>
        </p:spPr>
        <p:txBody>
          <a:bodyPr>
            <a:spAutoFit/>
          </a:bodyPr>
          <a:lstStyle/>
          <a:p>
            <a:pPr>
              <a:defRPr/>
            </a:pPr>
            <a:r>
              <a:rPr lang="es-ES" sz="1400" dirty="0">
                <a:solidFill>
                  <a:schemeClr val="bg1">
                    <a:lumMod val="50000"/>
                  </a:schemeClr>
                </a:solidFill>
                <a:latin typeface="Lato Bold"/>
                <a:cs typeface="Lato Bold"/>
              </a:rPr>
              <a:t>*Otros incluye bodegas, consultorios, depósitos, edificios, hoteles, fincas, haciendas, oficinas, suit, centros empresariales, entre otros.</a:t>
            </a:r>
          </a:p>
        </p:txBody>
      </p:sp>
      <p:grpSp>
        <p:nvGrpSpPr>
          <p:cNvPr id="9227" name="Grupo 31">
            <a:extLst>
              <a:ext uri="{FF2B5EF4-FFF2-40B4-BE49-F238E27FC236}">
                <a16:creationId xmlns:a16="http://schemas.microsoft.com/office/drawing/2014/main" id="{DECA7169-75D0-4750-B0AE-4C8175C56B66}"/>
              </a:ext>
            </a:extLst>
          </p:cNvPr>
          <p:cNvGrpSpPr>
            <a:grpSpLocks/>
          </p:cNvGrpSpPr>
          <p:nvPr/>
        </p:nvGrpSpPr>
        <p:grpSpPr bwMode="auto">
          <a:xfrm>
            <a:off x="6378575" y="1701800"/>
            <a:ext cx="674688" cy="3813175"/>
            <a:chOff x="6378766" y="1701478"/>
            <a:chExt cx="674095" cy="3813846"/>
          </a:xfrm>
        </p:grpSpPr>
        <p:sp>
          <p:nvSpPr>
            <p:cNvPr id="4" name="Abrir llave 3">
              <a:extLst>
                <a:ext uri="{FF2B5EF4-FFF2-40B4-BE49-F238E27FC236}">
                  <a16:creationId xmlns:a16="http://schemas.microsoft.com/office/drawing/2014/main" id="{FD07D677-DD8E-4DA1-A2CA-72760A5A3EEB}"/>
                </a:ext>
              </a:extLst>
            </p:cNvPr>
            <p:cNvSpPr/>
            <p:nvPr/>
          </p:nvSpPr>
          <p:spPr>
            <a:xfrm>
              <a:off x="6918042" y="1701478"/>
              <a:ext cx="134819" cy="2026006"/>
            </a:xfrm>
            <a:prstGeom prst="leftBrace">
              <a:avLst>
                <a:gd name="adj1" fmla="val 8333"/>
                <a:gd name="adj2" fmla="val 67399"/>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s-CO"/>
            </a:p>
          </p:txBody>
        </p:sp>
        <p:sp>
          <p:nvSpPr>
            <p:cNvPr id="27" name="Abrir llave 26">
              <a:extLst>
                <a:ext uri="{FF2B5EF4-FFF2-40B4-BE49-F238E27FC236}">
                  <a16:creationId xmlns:a16="http://schemas.microsoft.com/office/drawing/2014/main" id="{9A726803-78C4-4981-9526-A540155EE097}"/>
                </a:ext>
              </a:extLst>
            </p:cNvPr>
            <p:cNvSpPr/>
            <p:nvPr/>
          </p:nvSpPr>
          <p:spPr>
            <a:xfrm>
              <a:off x="6918042" y="3937071"/>
              <a:ext cx="134819" cy="1578253"/>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s-CO"/>
            </a:p>
          </p:txBody>
        </p:sp>
        <p:cxnSp>
          <p:nvCxnSpPr>
            <p:cNvPr id="6" name="Conector recto 5">
              <a:extLst>
                <a:ext uri="{FF2B5EF4-FFF2-40B4-BE49-F238E27FC236}">
                  <a16:creationId xmlns:a16="http://schemas.microsoft.com/office/drawing/2014/main" id="{8BBFF5A1-85A9-4307-A401-DDF427685612}"/>
                </a:ext>
              </a:extLst>
            </p:cNvPr>
            <p:cNvCxnSpPr>
              <a:cxnSpLocks/>
            </p:cNvCxnSpPr>
            <p:nvPr/>
          </p:nvCxnSpPr>
          <p:spPr>
            <a:xfrm>
              <a:off x="6378766" y="3065381"/>
              <a:ext cx="5392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Conector recto 27">
              <a:extLst>
                <a:ext uri="{FF2B5EF4-FFF2-40B4-BE49-F238E27FC236}">
                  <a16:creationId xmlns:a16="http://schemas.microsoft.com/office/drawing/2014/main" id="{DE0D1A40-75B7-4F99-BF90-E88ECB2B2727}"/>
                </a:ext>
              </a:extLst>
            </p:cNvPr>
            <p:cNvCxnSpPr>
              <a:cxnSpLocks/>
              <a:stCxn id="13" idx="3"/>
            </p:cNvCxnSpPr>
            <p:nvPr/>
          </p:nvCxnSpPr>
          <p:spPr>
            <a:xfrm>
              <a:off x="6596063" y="3065381"/>
              <a:ext cx="0" cy="1660817"/>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Conector recto 29">
              <a:extLst>
                <a:ext uri="{FF2B5EF4-FFF2-40B4-BE49-F238E27FC236}">
                  <a16:creationId xmlns:a16="http://schemas.microsoft.com/office/drawing/2014/main" id="{74C64851-987A-4A87-97AA-6F56816A7C82}"/>
                </a:ext>
              </a:extLst>
            </p:cNvPr>
            <p:cNvCxnSpPr>
              <a:stCxn id="27" idx="1"/>
            </p:cNvCxnSpPr>
            <p:nvPr/>
          </p:nvCxnSpPr>
          <p:spPr>
            <a:xfrm flipH="1">
              <a:off x="6596063" y="4726198"/>
              <a:ext cx="321979"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18" name="Rectángulo 17">
            <a:extLst>
              <a:ext uri="{FF2B5EF4-FFF2-40B4-BE49-F238E27FC236}">
                <a16:creationId xmlns:a16="http://schemas.microsoft.com/office/drawing/2014/main" id="{BFAA9487-EF26-4DBD-8A3E-90F37FC8BFC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2CFB1405-71DA-48DE-B5C1-C0EA9A5E1D3B}"/>
              </a:ext>
            </a:extLst>
          </p:cNvPr>
          <p:cNvSpPr txBox="1"/>
          <p:nvPr/>
        </p:nvSpPr>
        <p:spPr>
          <a:xfrm>
            <a:off x="7686263" y="6520419"/>
            <a:ext cx="449303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agen 3">
            <a:extLst>
              <a:ext uri="{FF2B5EF4-FFF2-40B4-BE49-F238E27FC236}">
                <a16:creationId xmlns:a16="http://schemas.microsoft.com/office/drawing/2014/main" id="{8EAB89F5-CDDD-42BD-99B1-F4260A19B3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Imagen 4">
            <a:extLst>
              <a:ext uri="{FF2B5EF4-FFF2-40B4-BE49-F238E27FC236}">
                <a16:creationId xmlns:a16="http://schemas.microsoft.com/office/drawing/2014/main" id="{D311FDA7-5D42-4764-AAF0-F84004C3E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6">
            <a:extLst>
              <a:ext uri="{FF2B5EF4-FFF2-40B4-BE49-F238E27FC236}">
                <a16:creationId xmlns:a16="http://schemas.microsoft.com/office/drawing/2014/main" id="{30D02895-33B7-43CD-BFA0-E53D08CA2D27}"/>
              </a:ext>
            </a:extLst>
          </p:cNvPr>
          <p:cNvSpPr txBox="1"/>
          <p:nvPr/>
        </p:nvSpPr>
        <p:spPr>
          <a:xfrm>
            <a:off x="125413" y="2089150"/>
            <a:ext cx="6702425" cy="1109663"/>
          </a:xfrm>
          <a:prstGeom prst="rect">
            <a:avLst/>
          </a:prstGeom>
          <a:noFill/>
        </p:spPr>
        <p:txBody>
          <a:bodyPr>
            <a:spAutoFit/>
          </a:bodyPr>
          <a:lstStyle/>
          <a:p>
            <a:pPr>
              <a:lnSpc>
                <a:spcPct val="250000"/>
              </a:lnSpc>
              <a:defRPr/>
            </a:pPr>
            <a:r>
              <a:rPr lang="es-ES" sz="3200" b="1" dirty="0">
                <a:solidFill>
                  <a:schemeClr val="tx1">
                    <a:lumMod val="50000"/>
                    <a:lumOff val="50000"/>
                  </a:schemeClr>
                </a:solidFill>
                <a:latin typeface="Lato Bold"/>
                <a:cs typeface="Lato Bold"/>
              </a:rPr>
              <a:t>100millones – 500 millones </a:t>
            </a:r>
            <a:r>
              <a:rPr lang="es-ES" sz="3200" b="1" dirty="0">
                <a:solidFill>
                  <a:schemeClr val="tx1">
                    <a:lumMod val="50000"/>
                    <a:lumOff val="50000"/>
                  </a:schemeClr>
                </a:solidFill>
                <a:latin typeface="Lato Bold"/>
                <a:cs typeface="Lato Bold"/>
                <a:sym typeface="Wingdings" panose="05000000000000000000" pitchFamily="2" charset="2"/>
              </a:rPr>
              <a:t></a:t>
            </a:r>
            <a:endParaRPr lang="es-ES" sz="3200" b="1" dirty="0">
              <a:solidFill>
                <a:schemeClr val="tx1">
                  <a:lumMod val="50000"/>
                  <a:lumOff val="50000"/>
                </a:schemeClr>
              </a:solidFill>
              <a:latin typeface="Lato Bold"/>
              <a:cs typeface="Lato Bold"/>
            </a:endParaRPr>
          </a:p>
        </p:txBody>
      </p:sp>
      <p:sp>
        <p:nvSpPr>
          <p:cNvPr id="9" name="CuadroTexto 8">
            <a:extLst>
              <a:ext uri="{FF2B5EF4-FFF2-40B4-BE49-F238E27FC236}">
                <a16:creationId xmlns:a16="http://schemas.microsoft.com/office/drawing/2014/main" id="{B8F0C9B5-0CD8-45EF-9092-22AEA4DFE43C}"/>
              </a:ext>
            </a:extLst>
          </p:cNvPr>
          <p:cNvSpPr txBox="1"/>
          <p:nvPr/>
        </p:nvSpPr>
        <p:spPr>
          <a:xfrm>
            <a:off x="5665788" y="2389188"/>
            <a:ext cx="2008187" cy="954087"/>
          </a:xfrm>
          <a:prstGeom prst="rect">
            <a:avLst/>
          </a:prstGeom>
          <a:noFill/>
        </p:spPr>
        <p:txBody>
          <a:bodyPr>
            <a:spAutoFit/>
          </a:bodyPr>
          <a:lstStyle/>
          <a:p>
            <a:pPr algn="ctr">
              <a:defRPr/>
            </a:pPr>
            <a:r>
              <a:rPr lang="es-ES" sz="2800" dirty="0">
                <a:solidFill>
                  <a:schemeClr val="tx1">
                    <a:lumMod val="50000"/>
                    <a:lumOff val="50000"/>
                  </a:schemeClr>
                </a:solidFill>
                <a:latin typeface="Lato Bold"/>
                <a:cs typeface="Lato Bold"/>
              </a:rPr>
              <a:t>1.480 FMI</a:t>
            </a:r>
          </a:p>
          <a:p>
            <a:pPr algn="ctr">
              <a:defRPr/>
            </a:pPr>
            <a:r>
              <a:rPr lang="es-ES" sz="2800" dirty="0">
                <a:solidFill>
                  <a:schemeClr val="tx1">
                    <a:lumMod val="50000"/>
                    <a:lumOff val="50000"/>
                  </a:schemeClr>
                </a:solidFill>
                <a:latin typeface="Lato Bold"/>
                <a:cs typeface="Lato Bold"/>
              </a:rPr>
              <a:t>(28.4%)</a:t>
            </a:r>
          </a:p>
        </p:txBody>
      </p:sp>
      <p:sp>
        <p:nvSpPr>
          <p:cNvPr id="15" name="CuadroTexto 14">
            <a:extLst>
              <a:ext uri="{FF2B5EF4-FFF2-40B4-BE49-F238E27FC236}">
                <a16:creationId xmlns:a16="http://schemas.microsoft.com/office/drawing/2014/main" id="{AFAB235A-4426-4474-9F47-E478ADBD0F18}"/>
              </a:ext>
            </a:extLst>
          </p:cNvPr>
          <p:cNvSpPr txBox="1"/>
          <p:nvPr/>
        </p:nvSpPr>
        <p:spPr>
          <a:xfrm>
            <a:off x="8072438" y="3948113"/>
            <a:ext cx="4051300" cy="1385887"/>
          </a:xfrm>
          <a:prstGeom prst="rect">
            <a:avLst/>
          </a:prstGeom>
          <a:noFill/>
        </p:spPr>
        <p:txBody>
          <a:bodyPr>
            <a:spAutoFit/>
          </a:bodyPr>
          <a:lstStyle/>
          <a:p>
            <a:pPr>
              <a:defRPr/>
            </a:pPr>
            <a:r>
              <a:rPr lang="es-ES" sz="2800" dirty="0">
                <a:solidFill>
                  <a:schemeClr val="bg1">
                    <a:lumMod val="50000"/>
                  </a:schemeClr>
                </a:solidFill>
                <a:latin typeface="Lato Bold"/>
                <a:cs typeface="Lato Bold"/>
              </a:rPr>
              <a:t>58.4% Ocupación Ilegal</a:t>
            </a:r>
          </a:p>
          <a:p>
            <a:pPr>
              <a:defRPr/>
            </a:pPr>
            <a:r>
              <a:rPr lang="es-ES" sz="2800" dirty="0">
                <a:solidFill>
                  <a:schemeClr val="bg1">
                    <a:lumMod val="50000"/>
                  </a:schemeClr>
                </a:solidFill>
                <a:latin typeface="Lato Bold"/>
                <a:cs typeface="Lato Bold"/>
              </a:rPr>
              <a:t>16.6% Arrendado</a:t>
            </a:r>
          </a:p>
          <a:p>
            <a:pPr>
              <a:defRPr/>
            </a:pPr>
            <a:r>
              <a:rPr lang="es-ES" sz="2800" dirty="0">
                <a:solidFill>
                  <a:schemeClr val="bg1">
                    <a:lumMod val="50000"/>
                  </a:schemeClr>
                </a:solidFill>
                <a:latin typeface="Lato Bold"/>
                <a:cs typeface="Lato Bold"/>
              </a:rPr>
              <a:t>25% Desocupado</a:t>
            </a:r>
          </a:p>
        </p:txBody>
      </p:sp>
      <p:sp>
        <p:nvSpPr>
          <p:cNvPr id="21" name="Rectángulo 20">
            <a:extLst>
              <a:ext uri="{FF2B5EF4-FFF2-40B4-BE49-F238E27FC236}">
                <a16:creationId xmlns:a16="http://schemas.microsoft.com/office/drawing/2014/main" id="{AC5B63C6-1FCE-4592-AA48-0666A78932C8}"/>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2" name="CuadroTexto 21">
            <a:extLst>
              <a:ext uri="{FF2B5EF4-FFF2-40B4-BE49-F238E27FC236}">
                <a16:creationId xmlns:a16="http://schemas.microsoft.com/office/drawing/2014/main" id="{312A4950-13A2-4C14-8455-5AC87FC22224}"/>
              </a:ext>
            </a:extLst>
          </p:cNvPr>
          <p:cNvSpPr txBox="1"/>
          <p:nvPr/>
        </p:nvSpPr>
        <p:spPr>
          <a:xfrm>
            <a:off x="125413" y="6176963"/>
            <a:ext cx="11688762" cy="307975"/>
          </a:xfrm>
          <a:prstGeom prst="rect">
            <a:avLst/>
          </a:prstGeom>
          <a:noFill/>
        </p:spPr>
        <p:txBody>
          <a:bodyPr>
            <a:spAutoFit/>
          </a:bodyPr>
          <a:lstStyle/>
          <a:p>
            <a:pPr>
              <a:defRPr/>
            </a:pPr>
            <a:r>
              <a:rPr lang="es-ES" sz="1400" dirty="0">
                <a:solidFill>
                  <a:schemeClr val="bg1">
                    <a:lumMod val="50000"/>
                  </a:schemeClr>
                </a:solidFill>
                <a:latin typeface="Lato Bold"/>
                <a:cs typeface="Lato Bold"/>
              </a:rPr>
              <a:t>*Otros incluye bodegas, consultorios, depósitos, edificios, hoteles, fincas, haciendas, oficinas, suit, centros empresariales, entre otros.</a:t>
            </a:r>
          </a:p>
        </p:txBody>
      </p:sp>
      <p:grpSp>
        <p:nvGrpSpPr>
          <p:cNvPr id="10249" name="Grupo 22">
            <a:extLst>
              <a:ext uri="{FF2B5EF4-FFF2-40B4-BE49-F238E27FC236}">
                <a16:creationId xmlns:a16="http://schemas.microsoft.com/office/drawing/2014/main" id="{407D3963-C063-470B-BAFD-CA8157FD36FF}"/>
              </a:ext>
            </a:extLst>
          </p:cNvPr>
          <p:cNvGrpSpPr>
            <a:grpSpLocks/>
          </p:cNvGrpSpPr>
          <p:nvPr/>
        </p:nvGrpSpPr>
        <p:grpSpPr bwMode="auto">
          <a:xfrm>
            <a:off x="7466013" y="1609725"/>
            <a:ext cx="673100" cy="3813175"/>
            <a:chOff x="6378766" y="1701478"/>
            <a:chExt cx="674095" cy="3813846"/>
          </a:xfrm>
        </p:grpSpPr>
        <p:sp>
          <p:nvSpPr>
            <p:cNvPr id="24" name="Abrir llave 23">
              <a:extLst>
                <a:ext uri="{FF2B5EF4-FFF2-40B4-BE49-F238E27FC236}">
                  <a16:creationId xmlns:a16="http://schemas.microsoft.com/office/drawing/2014/main" id="{83C0946B-D069-42A1-A971-7123FFBE7A42}"/>
                </a:ext>
              </a:extLst>
            </p:cNvPr>
            <p:cNvSpPr/>
            <p:nvPr/>
          </p:nvSpPr>
          <p:spPr>
            <a:xfrm>
              <a:off x="6919314" y="1701478"/>
              <a:ext cx="133547" cy="2026006"/>
            </a:xfrm>
            <a:prstGeom prst="leftBrace">
              <a:avLst>
                <a:gd name="adj1" fmla="val 8333"/>
                <a:gd name="adj2" fmla="val 67399"/>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s-CO"/>
            </a:p>
          </p:txBody>
        </p:sp>
        <p:sp>
          <p:nvSpPr>
            <p:cNvPr id="25" name="Abrir llave 24">
              <a:extLst>
                <a:ext uri="{FF2B5EF4-FFF2-40B4-BE49-F238E27FC236}">
                  <a16:creationId xmlns:a16="http://schemas.microsoft.com/office/drawing/2014/main" id="{C2260F45-BCE1-492A-8FB7-9439F4EEFFBF}"/>
                </a:ext>
              </a:extLst>
            </p:cNvPr>
            <p:cNvSpPr/>
            <p:nvPr/>
          </p:nvSpPr>
          <p:spPr>
            <a:xfrm>
              <a:off x="6919314" y="3937071"/>
              <a:ext cx="133547" cy="1578253"/>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s-CO"/>
            </a:p>
          </p:txBody>
        </p:sp>
        <p:cxnSp>
          <p:nvCxnSpPr>
            <p:cNvPr id="26" name="Conector recto 25">
              <a:extLst>
                <a:ext uri="{FF2B5EF4-FFF2-40B4-BE49-F238E27FC236}">
                  <a16:creationId xmlns:a16="http://schemas.microsoft.com/office/drawing/2014/main" id="{9442D544-B1EB-4A16-B288-C5FBF6B8143E}"/>
                </a:ext>
              </a:extLst>
            </p:cNvPr>
            <p:cNvCxnSpPr>
              <a:cxnSpLocks/>
            </p:cNvCxnSpPr>
            <p:nvPr/>
          </p:nvCxnSpPr>
          <p:spPr>
            <a:xfrm>
              <a:off x="6378766" y="3065381"/>
              <a:ext cx="54054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Conector recto 26">
              <a:extLst>
                <a:ext uri="{FF2B5EF4-FFF2-40B4-BE49-F238E27FC236}">
                  <a16:creationId xmlns:a16="http://schemas.microsoft.com/office/drawing/2014/main" id="{B8B97E40-A60A-4898-80E6-967C9F477A73}"/>
                </a:ext>
              </a:extLst>
            </p:cNvPr>
            <p:cNvCxnSpPr>
              <a:cxnSpLocks/>
            </p:cNvCxnSpPr>
            <p:nvPr/>
          </p:nvCxnSpPr>
          <p:spPr>
            <a:xfrm>
              <a:off x="6596574" y="3065381"/>
              <a:ext cx="0" cy="1660817"/>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Conector recto 27">
              <a:extLst>
                <a:ext uri="{FF2B5EF4-FFF2-40B4-BE49-F238E27FC236}">
                  <a16:creationId xmlns:a16="http://schemas.microsoft.com/office/drawing/2014/main" id="{1BA99450-7B42-4A16-B0C5-CE1035EE0D57}"/>
                </a:ext>
              </a:extLst>
            </p:cNvPr>
            <p:cNvCxnSpPr>
              <a:stCxn id="25" idx="1"/>
            </p:cNvCxnSpPr>
            <p:nvPr/>
          </p:nvCxnSpPr>
          <p:spPr>
            <a:xfrm flipH="1">
              <a:off x="6596574" y="4726198"/>
              <a:ext cx="322739"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29" name="CuadroTexto 28">
            <a:extLst>
              <a:ext uri="{FF2B5EF4-FFF2-40B4-BE49-F238E27FC236}">
                <a16:creationId xmlns:a16="http://schemas.microsoft.com/office/drawing/2014/main" id="{4FAB4FB3-6851-4B08-9936-D9CC0F7B0250}"/>
              </a:ext>
            </a:extLst>
          </p:cNvPr>
          <p:cNvSpPr txBox="1"/>
          <p:nvPr/>
        </p:nvSpPr>
        <p:spPr>
          <a:xfrm>
            <a:off x="8128000" y="1625600"/>
            <a:ext cx="4051300" cy="1938338"/>
          </a:xfrm>
          <a:prstGeom prst="rect">
            <a:avLst/>
          </a:prstGeom>
          <a:noFill/>
        </p:spPr>
        <p:txBody>
          <a:bodyPr>
            <a:spAutoFit/>
          </a:bodyPr>
          <a:lstStyle/>
          <a:p>
            <a:pPr>
              <a:defRPr/>
            </a:pPr>
            <a:r>
              <a:rPr lang="es-ES" sz="2000" dirty="0">
                <a:solidFill>
                  <a:schemeClr val="bg1">
                    <a:lumMod val="50000"/>
                  </a:schemeClr>
                </a:solidFill>
                <a:latin typeface="Lato Bold"/>
                <a:cs typeface="Lato Bold"/>
              </a:rPr>
              <a:t>37% Apartamento</a:t>
            </a:r>
          </a:p>
          <a:p>
            <a:pPr>
              <a:defRPr/>
            </a:pPr>
            <a:r>
              <a:rPr lang="es-ES" sz="2000" dirty="0">
                <a:solidFill>
                  <a:schemeClr val="bg1">
                    <a:lumMod val="50000"/>
                  </a:schemeClr>
                </a:solidFill>
                <a:latin typeface="Lato Bold"/>
                <a:cs typeface="Lato Bold"/>
              </a:rPr>
              <a:t>27.3% Casa</a:t>
            </a:r>
          </a:p>
          <a:p>
            <a:pPr>
              <a:defRPr/>
            </a:pPr>
            <a:r>
              <a:rPr lang="es-ES" sz="2000" dirty="0">
                <a:solidFill>
                  <a:schemeClr val="bg1">
                    <a:lumMod val="50000"/>
                  </a:schemeClr>
                </a:solidFill>
                <a:latin typeface="Lato Bold"/>
                <a:cs typeface="Lato Bold"/>
              </a:rPr>
              <a:t>6% Lote</a:t>
            </a:r>
          </a:p>
          <a:p>
            <a:pPr>
              <a:defRPr/>
            </a:pPr>
            <a:r>
              <a:rPr lang="es-ES" sz="2000" dirty="0">
                <a:solidFill>
                  <a:schemeClr val="bg1">
                    <a:lumMod val="50000"/>
                  </a:schemeClr>
                </a:solidFill>
                <a:latin typeface="Lato Bold"/>
                <a:cs typeface="Lato Bold"/>
              </a:rPr>
              <a:t>13% Local Comercial</a:t>
            </a:r>
          </a:p>
          <a:p>
            <a:pPr>
              <a:defRPr/>
            </a:pPr>
            <a:r>
              <a:rPr lang="es-ES" sz="2000" dirty="0">
                <a:solidFill>
                  <a:schemeClr val="bg1">
                    <a:lumMod val="50000"/>
                  </a:schemeClr>
                </a:solidFill>
                <a:latin typeface="Lato Bold"/>
                <a:cs typeface="Lato Bold"/>
              </a:rPr>
              <a:t>9.7% Parqueadero</a:t>
            </a:r>
          </a:p>
          <a:p>
            <a:pPr>
              <a:defRPr/>
            </a:pPr>
            <a:r>
              <a:rPr lang="es-ES" sz="2000" dirty="0">
                <a:solidFill>
                  <a:schemeClr val="bg1">
                    <a:lumMod val="50000"/>
                  </a:schemeClr>
                </a:solidFill>
                <a:latin typeface="Lato Bold"/>
                <a:cs typeface="Lato Bold"/>
              </a:rPr>
              <a:t>7% Otros</a:t>
            </a:r>
          </a:p>
        </p:txBody>
      </p:sp>
      <p:sp>
        <p:nvSpPr>
          <p:cNvPr id="10251" name="CuadroTexto 29">
            <a:extLst>
              <a:ext uri="{FF2B5EF4-FFF2-40B4-BE49-F238E27FC236}">
                <a16:creationId xmlns:a16="http://schemas.microsoft.com/office/drawing/2014/main" id="{01B583F6-04F4-4E5D-9275-273A43124701}"/>
              </a:ext>
            </a:extLst>
          </p:cNvPr>
          <p:cNvSpPr txBox="1">
            <a:spLocks noChangeArrowheads="1"/>
          </p:cNvSpPr>
          <p:nvPr/>
        </p:nvSpPr>
        <p:spPr bwMode="auto">
          <a:xfrm>
            <a:off x="509588" y="1225550"/>
            <a:ext cx="53419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ES" altLang="es-CO" sz="4000" b="1" dirty="0">
                <a:solidFill>
                  <a:srgbClr val="000A8B"/>
                </a:solidFill>
              </a:rPr>
              <a:t>Valor por Rangos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agen 3">
            <a:extLst>
              <a:ext uri="{FF2B5EF4-FFF2-40B4-BE49-F238E27FC236}">
                <a16:creationId xmlns:a16="http://schemas.microsoft.com/office/drawing/2014/main" id="{D14B8D4A-2063-4BAE-A899-0B1DCDB93D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Imagen 4">
            <a:extLst>
              <a:ext uri="{FF2B5EF4-FFF2-40B4-BE49-F238E27FC236}">
                <a16:creationId xmlns:a16="http://schemas.microsoft.com/office/drawing/2014/main" id="{56F641DF-A614-4EB6-BDF1-3AC94FC14B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6">
            <a:extLst>
              <a:ext uri="{FF2B5EF4-FFF2-40B4-BE49-F238E27FC236}">
                <a16:creationId xmlns:a16="http://schemas.microsoft.com/office/drawing/2014/main" id="{8B5A0DCF-3947-476F-8A91-F929B11FDA3D}"/>
              </a:ext>
            </a:extLst>
          </p:cNvPr>
          <p:cNvSpPr txBox="1"/>
          <p:nvPr/>
        </p:nvSpPr>
        <p:spPr>
          <a:xfrm>
            <a:off x="238125" y="2117725"/>
            <a:ext cx="6180138" cy="1109663"/>
          </a:xfrm>
          <a:prstGeom prst="rect">
            <a:avLst/>
          </a:prstGeom>
          <a:noFill/>
        </p:spPr>
        <p:txBody>
          <a:bodyPr>
            <a:spAutoFit/>
          </a:bodyPr>
          <a:lstStyle/>
          <a:p>
            <a:pPr>
              <a:lnSpc>
                <a:spcPct val="250000"/>
              </a:lnSpc>
              <a:defRPr/>
            </a:pPr>
            <a:r>
              <a:rPr lang="es-ES" sz="3200" b="1" dirty="0">
                <a:solidFill>
                  <a:schemeClr val="tx1">
                    <a:lumMod val="50000"/>
                    <a:lumOff val="50000"/>
                  </a:schemeClr>
                </a:solidFill>
                <a:latin typeface="Lato Bold"/>
                <a:cs typeface="Lato Bold"/>
              </a:rPr>
              <a:t>500millones – 1.000millones </a:t>
            </a:r>
            <a:r>
              <a:rPr lang="es-ES" sz="3200" b="1" dirty="0">
                <a:solidFill>
                  <a:schemeClr val="tx1">
                    <a:lumMod val="50000"/>
                    <a:lumOff val="50000"/>
                  </a:schemeClr>
                </a:solidFill>
                <a:latin typeface="Lato Bold"/>
                <a:cs typeface="Lato Bold"/>
                <a:sym typeface="Wingdings" panose="05000000000000000000" pitchFamily="2" charset="2"/>
              </a:rPr>
              <a:t></a:t>
            </a:r>
            <a:endParaRPr lang="es-ES" sz="3200" b="1" dirty="0">
              <a:solidFill>
                <a:schemeClr val="tx1">
                  <a:lumMod val="50000"/>
                  <a:lumOff val="50000"/>
                </a:schemeClr>
              </a:solidFill>
              <a:latin typeface="Lato Bold"/>
              <a:cs typeface="Lato Bold"/>
            </a:endParaRPr>
          </a:p>
        </p:txBody>
      </p:sp>
      <p:sp>
        <p:nvSpPr>
          <p:cNvPr id="10" name="CuadroTexto 9">
            <a:extLst>
              <a:ext uri="{FF2B5EF4-FFF2-40B4-BE49-F238E27FC236}">
                <a16:creationId xmlns:a16="http://schemas.microsoft.com/office/drawing/2014/main" id="{6091A182-3893-4BDB-AFE6-85215F516AA1}"/>
              </a:ext>
            </a:extLst>
          </p:cNvPr>
          <p:cNvSpPr txBox="1"/>
          <p:nvPr/>
        </p:nvSpPr>
        <p:spPr>
          <a:xfrm>
            <a:off x="5864225" y="2500313"/>
            <a:ext cx="2006600" cy="954087"/>
          </a:xfrm>
          <a:prstGeom prst="rect">
            <a:avLst/>
          </a:prstGeom>
          <a:noFill/>
        </p:spPr>
        <p:txBody>
          <a:bodyPr>
            <a:spAutoFit/>
          </a:bodyPr>
          <a:lstStyle/>
          <a:p>
            <a:pPr algn="ctr">
              <a:defRPr/>
            </a:pPr>
            <a:r>
              <a:rPr lang="es-ES" sz="2800" dirty="0">
                <a:solidFill>
                  <a:schemeClr val="tx1">
                    <a:lumMod val="50000"/>
                    <a:lumOff val="50000"/>
                  </a:schemeClr>
                </a:solidFill>
                <a:latin typeface="Lato Bold"/>
                <a:cs typeface="Lato Bold"/>
              </a:rPr>
              <a:t>309 FMI</a:t>
            </a:r>
          </a:p>
          <a:p>
            <a:pPr algn="ctr">
              <a:defRPr/>
            </a:pPr>
            <a:r>
              <a:rPr lang="es-ES" sz="2800" dirty="0">
                <a:solidFill>
                  <a:schemeClr val="tx1">
                    <a:lumMod val="50000"/>
                    <a:lumOff val="50000"/>
                  </a:schemeClr>
                </a:solidFill>
                <a:latin typeface="Lato Bold"/>
                <a:cs typeface="Lato Bold"/>
              </a:rPr>
              <a:t>(6%)</a:t>
            </a:r>
          </a:p>
        </p:txBody>
      </p:sp>
      <p:sp>
        <p:nvSpPr>
          <p:cNvPr id="17" name="CuadroTexto 16">
            <a:extLst>
              <a:ext uri="{FF2B5EF4-FFF2-40B4-BE49-F238E27FC236}">
                <a16:creationId xmlns:a16="http://schemas.microsoft.com/office/drawing/2014/main" id="{4A072CFE-A6F5-41E6-9F3B-C35B1BA8A6DC}"/>
              </a:ext>
            </a:extLst>
          </p:cNvPr>
          <p:cNvSpPr txBox="1"/>
          <p:nvPr/>
        </p:nvSpPr>
        <p:spPr>
          <a:xfrm>
            <a:off x="8140700" y="3756025"/>
            <a:ext cx="4051300" cy="1385888"/>
          </a:xfrm>
          <a:prstGeom prst="rect">
            <a:avLst/>
          </a:prstGeom>
          <a:noFill/>
        </p:spPr>
        <p:txBody>
          <a:bodyPr>
            <a:spAutoFit/>
          </a:bodyPr>
          <a:lstStyle/>
          <a:p>
            <a:pPr>
              <a:defRPr/>
            </a:pPr>
            <a:r>
              <a:rPr lang="es-ES" sz="2800" dirty="0">
                <a:solidFill>
                  <a:schemeClr val="bg1">
                    <a:lumMod val="50000"/>
                  </a:schemeClr>
                </a:solidFill>
                <a:latin typeface="Lato Bold"/>
                <a:cs typeface="Lato Bold"/>
              </a:rPr>
              <a:t>47.9% Ocupación Ilegal</a:t>
            </a:r>
          </a:p>
          <a:p>
            <a:pPr>
              <a:defRPr/>
            </a:pPr>
            <a:r>
              <a:rPr lang="es-ES" sz="2800" dirty="0">
                <a:solidFill>
                  <a:schemeClr val="bg1">
                    <a:lumMod val="50000"/>
                  </a:schemeClr>
                </a:solidFill>
                <a:latin typeface="Lato Bold"/>
                <a:cs typeface="Lato Bold"/>
              </a:rPr>
              <a:t>23.9% Arrendado</a:t>
            </a:r>
          </a:p>
          <a:p>
            <a:pPr>
              <a:defRPr/>
            </a:pPr>
            <a:r>
              <a:rPr lang="es-ES" sz="2800" dirty="0">
                <a:solidFill>
                  <a:schemeClr val="bg1">
                    <a:lumMod val="50000"/>
                  </a:schemeClr>
                </a:solidFill>
                <a:latin typeface="Lato Bold"/>
                <a:cs typeface="Lato Bold"/>
              </a:rPr>
              <a:t>28.2% Desocupado</a:t>
            </a:r>
          </a:p>
        </p:txBody>
      </p:sp>
      <p:sp>
        <p:nvSpPr>
          <p:cNvPr id="21" name="CuadroTexto 20">
            <a:extLst>
              <a:ext uri="{FF2B5EF4-FFF2-40B4-BE49-F238E27FC236}">
                <a16:creationId xmlns:a16="http://schemas.microsoft.com/office/drawing/2014/main" id="{18DFCEC5-608A-4B4D-B00E-5A175CF6D683}"/>
              </a:ext>
            </a:extLst>
          </p:cNvPr>
          <p:cNvSpPr txBox="1"/>
          <p:nvPr/>
        </p:nvSpPr>
        <p:spPr>
          <a:xfrm>
            <a:off x="8148638" y="1468438"/>
            <a:ext cx="4051300" cy="1938337"/>
          </a:xfrm>
          <a:prstGeom prst="rect">
            <a:avLst/>
          </a:prstGeom>
          <a:noFill/>
        </p:spPr>
        <p:txBody>
          <a:bodyPr>
            <a:spAutoFit/>
          </a:bodyPr>
          <a:lstStyle/>
          <a:p>
            <a:pPr>
              <a:defRPr/>
            </a:pPr>
            <a:r>
              <a:rPr lang="es-ES" sz="2000" dirty="0">
                <a:solidFill>
                  <a:schemeClr val="bg1">
                    <a:lumMod val="50000"/>
                  </a:schemeClr>
                </a:solidFill>
                <a:latin typeface="Lato Bold"/>
                <a:cs typeface="Lato Bold"/>
              </a:rPr>
              <a:t>21% Apartamento</a:t>
            </a:r>
          </a:p>
          <a:p>
            <a:pPr>
              <a:defRPr/>
            </a:pPr>
            <a:r>
              <a:rPr lang="es-ES" sz="2000" dirty="0">
                <a:solidFill>
                  <a:schemeClr val="bg1">
                    <a:lumMod val="50000"/>
                  </a:schemeClr>
                </a:solidFill>
                <a:latin typeface="Lato Bold"/>
                <a:cs typeface="Lato Bold"/>
              </a:rPr>
              <a:t>30% Casa</a:t>
            </a:r>
          </a:p>
          <a:p>
            <a:pPr>
              <a:defRPr/>
            </a:pPr>
            <a:r>
              <a:rPr lang="es-ES" sz="2000" dirty="0">
                <a:solidFill>
                  <a:schemeClr val="bg1">
                    <a:lumMod val="50000"/>
                  </a:schemeClr>
                </a:solidFill>
                <a:latin typeface="Lato Bold"/>
                <a:cs typeface="Lato Bold"/>
              </a:rPr>
              <a:t>8% Lote</a:t>
            </a:r>
          </a:p>
          <a:p>
            <a:pPr>
              <a:defRPr/>
            </a:pPr>
            <a:r>
              <a:rPr lang="es-ES" sz="2000" dirty="0">
                <a:solidFill>
                  <a:schemeClr val="bg1">
                    <a:lumMod val="50000"/>
                  </a:schemeClr>
                </a:solidFill>
                <a:latin typeface="Lato Bold"/>
                <a:cs typeface="Lato Bold"/>
              </a:rPr>
              <a:t>8.4% Local Comercial</a:t>
            </a:r>
          </a:p>
          <a:p>
            <a:pPr>
              <a:defRPr/>
            </a:pPr>
            <a:r>
              <a:rPr lang="es-ES" sz="2000" dirty="0">
                <a:solidFill>
                  <a:schemeClr val="bg1">
                    <a:lumMod val="50000"/>
                  </a:schemeClr>
                </a:solidFill>
                <a:latin typeface="Lato Bold"/>
                <a:cs typeface="Lato Bold"/>
              </a:rPr>
              <a:t>6.4% Parqueadero</a:t>
            </a:r>
          </a:p>
          <a:p>
            <a:pPr>
              <a:defRPr/>
            </a:pPr>
            <a:r>
              <a:rPr lang="es-ES" sz="2000" dirty="0">
                <a:solidFill>
                  <a:schemeClr val="bg1">
                    <a:lumMod val="50000"/>
                  </a:schemeClr>
                </a:solidFill>
                <a:latin typeface="Lato Bold"/>
                <a:cs typeface="Lato Bold"/>
              </a:rPr>
              <a:t>26.2% Otros</a:t>
            </a:r>
          </a:p>
        </p:txBody>
      </p:sp>
      <p:grpSp>
        <p:nvGrpSpPr>
          <p:cNvPr id="11272" name="Grupo 21">
            <a:extLst>
              <a:ext uri="{FF2B5EF4-FFF2-40B4-BE49-F238E27FC236}">
                <a16:creationId xmlns:a16="http://schemas.microsoft.com/office/drawing/2014/main" id="{2D62BF59-FD6B-42CD-BF1D-A7ED7F55C30D}"/>
              </a:ext>
            </a:extLst>
          </p:cNvPr>
          <p:cNvGrpSpPr>
            <a:grpSpLocks/>
          </p:cNvGrpSpPr>
          <p:nvPr/>
        </p:nvGrpSpPr>
        <p:grpSpPr bwMode="auto">
          <a:xfrm>
            <a:off x="7534275" y="1423988"/>
            <a:ext cx="673100" cy="3814762"/>
            <a:chOff x="6378766" y="1701478"/>
            <a:chExt cx="674095" cy="3813846"/>
          </a:xfrm>
        </p:grpSpPr>
        <p:sp>
          <p:nvSpPr>
            <p:cNvPr id="23" name="Abrir llave 22">
              <a:extLst>
                <a:ext uri="{FF2B5EF4-FFF2-40B4-BE49-F238E27FC236}">
                  <a16:creationId xmlns:a16="http://schemas.microsoft.com/office/drawing/2014/main" id="{55C7DCEB-BE1A-4CAC-ABA4-9EF7C33DBB55}"/>
                </a:ext>
              </a:extLst>
            </p:cNvPr>
            <p:cNvSpPr/>
            <p:nvPr/>
          </p:nvSpPr>
          <p:spPr>
            <a:xfrm>
              <a:off x="6919314" y="1701478"/>
              <a:ext cx="133547" cy="2026750"/>
            </a:xfrm>
            <a:prstGeom prst="leftBrace">
              <a:avLst>
                <a:gd name="adj1" fmla="val 8333"/>
                <a:gd name="adj2" fmla="val 67399"/>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s-CO"/>
            </a:p>
          </p:txBody>
        </p:sp>
        <p:sp>
          <p:nvSpPr>
            <p:cNvPr id="24" name="Abrir llave 23">
              <a:extLst>
                <a:ext uri="{FF2B5EF4-FFF2-40B4-BE49-F238E27FC236}">
                  <a16:creationId xmlns:a16="http://schemas.microsoft.com/office/drawing/2014/main" id="{0DA4785A-EA0A-461B-A531-4C740217495A}"/>
                </a:ext>
              </a:extLst>
            </p:cNvPr>
            <p:cNvSpPr/>
            <p:nvPr/>
          </p:nvSpPr>
          <p:spPr>
            <a:xfrm>
              <a:off x="6919314" y="3937728"/>
              <a:ext cx="133547" cy="1577596"/>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s-CO"/>
            </a:p>
          </p:txBody>
        </p:sp>
        <p:cxnSp>
          <p:nvCxnSpPr>
            <p:cNvPr id="25" name="Conector recto 24">
              <a:extLst>
                <a:ext uri="{FF2B5EF4-FFF2-40B4-BE49-F238E27FC236}">
                  <a16:creationId xmlns:a16="http://schemas.microsoft.com/office/drawing/2014/main" id="{117B377E-61C7-42E9-BB3D-F1E4D07FA00D}"/>
                </a:ext>
              </a:extLst>
            </p:cNvPr>
            <p:cNvCxnSpPr>
              <a:cxnSpLocks/>
            </p:cNvCxnSpPr>
            <p:nvPr/>
          </p:nvCxnSpPr>
          <p:spPr>
            <a:xfrm>
              <a:off x="6378766" y="3064813"/>
              <a:ext cx="54054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Conector recto 25">
              <a:extLst>
                <a:ext uri="{FF2B5EF4-FFF2-40B4-BE49-F238E27FC236}">
                  <a16:creationId xmlns:a16="http://schemas.microsoft.com/office/drawing/2014/main" id="{1711AA48-BFE5-4A33-99BD-E7C3E8EDBAB2}"/>
                </a:ext>
              </a:extLst>
            </p:cNvPr>
            <p:cNvCxnSpPr>
              <a:cxnSpLocks/>
            </p:cNvCxnSpPr>
            <p:nvPr/>
          </p:nvCxnSpPr>
          <p:spPr>
            <a:xfrm>
              <a:off x="6596575" y="3064813"/>
              <a:ext cx="0" cy="1661714"/>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Conector recto 26">
              <a:extLst>
                <a:ext uri="{FF2B5EF4-FFF2-40B4-BE49-F238E27FC236}">
                  <a16:creationId xmlns:a16="http://schemas.microsoft.com/office/drawing/2014/main" id="{2558672F-6BD8-43D3-A54C-7696B60CC189}"/>
                </a:ext>
              </a:extLst>
            </p:cNvPr>
            <p:cNvCxnSpPr>
              <a:stCxn id="24" idx="1"/>
            </p:cNvCxnSpPr>
            <p:nvPr/>
          </p:nvCxnSpPr>
          <p:spPr>
            <a:xfrm flipH="1">
              <a:off x="6596575" y="4726526"/>
              <a:ext cx="322738"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29" name="CuadroTexto 28">
            <a:extLst>
              <a:ext uri="{FF2B5EF4-FFF2-40B4-BE49-F238E27FC236}">
                <a16:creationId xmlns:a16="http://schemas.microsoft.com/office/drawing/2014/main" id="{E8C05501-17EF-4B1F-876E-14EB95FE451E}"/>
              </a:ext>
            </a:extLst>
          </p:cNvPr>
          <p:cNvSpPr txBox="1"/>
          <p:nvPr/>
        </p:nvSpPr>
        <p:spPr>
          <a:xfrm>
            <a:off x="125413" y="6176963"/>
            <a:ext cx="11688762" cy="307975"/>
          </a:xfrm>
          <a:prstGeom prst="rect">
            <a:avLst/>
          </a:prstGeom>
          <a:noFill/>
        </p:spPr>
        <p:txBody>
          <a:bodyPr>
            <a:spAutoFit/>
          </a:bodyPr>
          <a:lstStyle/>
          <a:p>
            <a:pPr>
              <a:defRPr/>
            </a:pPr>
            <a:r>
              <a:rPr lang="es-ES" sz="1400" dirty="0">
                <a:solidFill>
                  <a:schemeClr val="bg1">
                    <a:lumMod val="50000"/>
                  </a:schemeClr>
                </a:solidFill>
                <a:latin typeface="Lato Bold"/>
                <a:cs typeface="Lato Bold"/>
              </a:rPr>
              <a:t>*Otros incluye bodegas, consultorios, depósitos, edificios, hoteles, fincas, haciendas, oficinas, suit, centros empresariales, entre otros.</a:t>
            </a:r>
          </a:p>
        </p:txBody>
      </p:sp>
      <p:sp>
        <p:nvSpPr>
          <p:cNvPr id="11275" name="CuadroTexto 29">
            <a:extLst>
              <a:ext uri="{FF2B5EF4-FFF2-40B4-BE49-F238E27FC236}">
                <a16:creationId xmlns:a16="http://schemas.microsoft.com/office/drawing/2014/main" id="{762AFEF5-D19D-4512-8098-32FC74E0C50E}"/>
              </a:ext>
            </a:extLst>
          </p:cNvPr>
          <p:cNvSpPr txBox="1">
            <a:spLocks noChangeArrowheads="1"/>
          </p:cNvSpPr>
          <p:nvPr/>
        </p:nvSpPr>
        <p:spPr bwMode="auto">
          <a:xfrm>
            <a:off x="509588" y="1147763"/>
            <a:ext cx="53419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ES" altLang="es-CO" sz="4000" b="1" dirty="0">
                <a:solidFill>
                  <a:srgbClr val="000A8B"/>
                </a:solidFill>
              </a:rPr>
              <a:t>Valor por Rangos</a:t>
            </a:r>
          </a:p>
        </p:txBody>
      </p:sp>
      <p:sp>
        <p:nvSpPr>
          <p:cNvPr id="18" name="Rectángulo 17">
            <a:extLst>
              <a:ext uri="{FF2B5EF4-FFF2-40B4-BE49-F238E27FC236}">
                <a16:creationId xmlns:a16="http://schemas.microsoft.com/office/drawing/2014/main" id="{519504E0-8F09-4501-BBD9-9ABA41AEAC0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C8328EB5-E469-424C-9C03-0B07559AC3EC}"/>
              </a:ext>
            </a:extLst>
          </p:cNvPr>
          <p:cNvSpPr txBox="1"/>
          <p:nvPr/>
        </p:nvSpPr>
        <p:spPr>
          <a:xfrm>
            <a:off x="7686263" y="6520419"/>
            <a:ext cx="449303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Imagen 3">
            <a:extLst>
              <a:ext uri="{FF2B5EF4-FFF2-40B4-BE49-F238E27FC236}">
                <a16:creationId xmlns:a16="http://schemas.microsoft.com/office/drawing/2014/main" id="{5FA3651F-EAB9-4D24-8291-129FF86A76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Imagen 4">
            <a:extLst>
              <a:ext uri="{FF2B5EF4-FFF2-40B4-BE49-F238E27FC236}">
                <a16:creationId xmlns:a16="http://schemas.microsoft.com/office/drawing/2014/main" id="{B290E528-DF6E-48F1-8922-07621EEB06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6">
            <a:extLst>
              <a:ext uri="{FF2B5EF4-FFF2-40B4-BE49-F238E27FC236}">
                <a16:creationId xmlns:a16="http://schemas.microsoft.com/office/drawing/2014/main" id="{C9B25DB4-F19E-4668-8230-63C8D3C18D52}"/>
              </a:ext>
            </a:extLst>
          </p:cNvPr>
          <p:cNvSpPr txBox="1"/>
          <p:nvPr/>
        </p:nvSpPr>
        <p:spPr>
          <a:xfrm>
            <a:off x="184150" y="1722438"/>
            <a:ext cx="6180138" cy="1363662"/>
          </a:xfrm>
          <a:prstGeom prst="rect">
            <a:avLst/>
          </a:prstGeom>
          <a:noFill/>
        </p:spPr>
        <p:txBody>
          <a:bodyPr>
            <a:spAutoFit/>
          </a:bodyPr>
          <a:lstStyle/>
          <a:p>
            <a:pPr>
              <a:lnSpc>
                <a:spcPct val="250000"/>
              </a:lnSpc>
              <a:defRPr/>
            </a:pPr>
            <a:r>
              <a:rPr lang="es-ES" sz="4000" b="1" dirty="0">
                <a:solidFill>
                  <a:schemeClr val="tx1">
                    <a:lumMod val="50000"/>
                    <a:lumOff val="50000"/>
                  </a:schemeClr>
                </a:solidFill>
                <a:latin typeface="Lato Bold"/>
                <a:cs typeface="Lato Bold"/>
              </a:rPr>
              <a:t>&gt; 1.000 millones </a:t>
            </a:r>
            <a:r>
              <a:rPr lang="es-ES" sz="4000" b="1" dirty="0">
                <a:solidFill>
                  <a:schemeClr val="tx1">
                    <a:lumMod val="50000"/>
                    <a:lumOff val="50000"/>
                  </a:schemeClr>
                </a:solidFill>
                <a:latin typeface="Lato Bold"/>
                <a:cs typeface="Lato Bold"/>
                <a:sym typeface="Wingdings" panose="05000000000000000000" pitchFamily="2" charset="2"/>
              </a:rPr>
              <a:t></a:t>
            </a:r>
            <a:endParaRPr lang="es-ES" sz="4000" b="1" dirty="0">
              <a:solidFill>
                <a:schemeClr val="tx1">
                  <a:lumMod val="50000"/>
                  <a:lumOff val="50000"/>
                </a:schemeClr>
              </a:solidFill>
              <a:latin typeface="Lato Bold"/>
              <a:cs typeface="Lato Bold"/>
            </a:endParaRPr>
          </a:p>
        </p:txBody>
      </p:sp>
      <p:sp>
        <p:nvSpPr>
          <p:cNvPr id="11" name="CuadroTexto 10">
            <a:extLst>
              <a:ext uri="{FF2B5EF4-FFF2-40B4-BE49-F238E27FC236}">
                <a16:creationId xmlns:a16="http://schemas.microsoft.com/office/drawing/2014/main" id="{2B0A1398-ADA4-44C0-8EF9-F1F6E017FE4F}"/>
              </a:ext>
            </a:extLst>
          </p:cNvPr>
          <p:cNvSpPr txBox="1"/>
          <p:nvPr/>
        </p:nvSpPr>
        <p:spPr>
          <a:xfrm>
            <a:off x="4670425" y="2273300"/>
            <a:ext cx="2006600" cy="1076325"/>
          </a:xfrm>
          <a:prstGeom prst="rect">
            <a:avLst/>
          </a:prstGeom>
          <a:noFill/>
        </p:spPr>
        <p:txBody>
          <a:bodyPr>
            <a:spAutoFit/>
          </a:bodyPr>
          <a:lstStyle/>
          <a:p>
            <a:pPr algn="ctr">
              <a:defRPr/>
            </a:pPr>
            <a:r>
              <a:rPr lang="es-ES" sz="3200" dirty="0">
                <a:solidFill>
                  <a:schemeClr val="tx1">
                    <a:lumMod val="50000"/>
                    <a:lumOff val="50000"/>
                  </a:schemeClr>
                </a:solidFill>
                <a:latin typeface="Lato Bold"/>
                <a:cs typeface="Lato Bold"/>
              </a:rPr>
              <a:t>275 FMI</a:t>
            </a:r>
          </a:p>
          <a:p>
            <a:pPr algn="ctr">
              <a:defRPr/>
            </a:pPr>
            <a:r>
              <a:rPr lang="es-ES" sz="3200" dirty="0">
                <a:solidFill>
                  <a:schemeClr val="tx1">
                    <a:lumMod val="50000"/>
                    <a:lumOff val="50000"/>
                  </a:schemeClr>
                </a:solidFill>
                <a:latin typeface="Lato Bold"/>
                <a:cs typeface="Lato Bold"/>
              </a:rPr>
              <a:t>(5.2%)</a:t>
            </a:r>
          </a:p>
        </p:txBody>
      </p:sp>
      <p:sp>
        <p:nvSpPr>
          <p:cNvPr id="19" name="CuadroTexto 18">
            <a:extLst>
              <a:ext uri="{FF2B5EF4-FFF2-40B4-BE49-F238E27FC236}">
                <a16:creationId xmlns:a16="http://schemas.microsoft.com/office/drawing/2014/main" id="{144628CC-164C-459C-9056-CCDE20632CA9}"/>
              </a:ext>
            </a:extLst>
          </p:cNvPr>
          <p:cNvSpPr txBox="1"/>
          <p:nvPr/>
        </p:nvSpPr>
        <p:spPr>
          <a:xfrm>
            <a:off x="7145338" y="3635375"/>
            <a:ext cx="5656262" cy="1570038"/>
          </a:xfrm>
          <a:prstGeom prst="rect">
            <a:avLst/>
          </a:prstGeom>
          <a:noFill/>
        </p:spPr>
        <p:txBody>
          <a:bodyPr>
            <a:spAutoFit/>
          </a:bodyPr>
          <a:lstStyle/>
          <a:p>
            <a:pPr>
              <a:defRPr/>
            </a:pPr>
            <a:r>
              <a:rPr lang="es-ES" sz="3200" dirty="0">
                <a:solidFill>
                  <a:schemeClr val="bg1">
                    <a:lumMod val="50000"/>
                  </a:schemeClr>
                </a:solidFill>
                <a:latin typeface="Lato Bold"/>
                <a:cs typeface="Lato Bold"/>
              </a:rPr>
              <a:t>42.6% Ocupación Ilegal</a:t>
            </a:r>
          </a:p>
          <a:p>
            <a:pPr>
              <a:defRPr/>
            </a:pPr>
            <a:r>
              <a:rPr lang="es-ES" sz="3200" dirty="0">
                <a:solidFill>
                  <a:schemeClr val="bg1">
                    <a:lumMod val="50000"/>
                  </a:schemeClr>
                </a:solidFill>
                <a:latin typeface="Lato Bold"/>
                <a:cs typeface="Lato Bold"/>
              </a:rPr>
              <a:t>19.2% Arrendado</a:t>
            </a:r>
          </a:p>
          <a:p>
            <a:pPr>
              <a:defRPr/>
            </a:pPr>
            <a:r>
              <a:rPr lang="es-ES" sz="3200" dirty="0">
                <a:solidFill>
                  <a:schemeClr val="bg1">
                    <a:lumMod val="50000"/>
                  </a:schemeClr>
                </a:solidFill>
                <a:latin typeface="Lato Bold"/>
                <a:cs typeface="Lato Bold"/>
              </a:rPr>
              <a:t>38.2% Desocupado</a:t>
            </a:r>
          </a:p>
        </p:txBody>
      </p:sp>
      <p:sp>
        <p:nvSpPr>
          <p:cNvPr id="21" name="CuadroTexto 20">
            <a:extLst>
              <a:ext uri="{FF2B5EF4-FFF2-40B4-BE49-F238E27FC236}">
                <a16:creationId xmlns:a16="http://schemas.microsoft.com/office/drawing/2014/main" id="{699960AE-FC8E-493F-B64A-926EA7EAB9D4}"/>
              </a:ext>
            </a:extLst>
          </p:cNvPr>
          <p:cNvSpPr txBox="1"/>
          <p:nvPr/>
        </p:nvSpPr>
        <p:spPr>
          <a:xfrm>
            <a:off x="7202488" y="1544638"/>
            <a:ext cx="4051300" cy="1938337"/>
          </a:xfrm>
          <a:prstGeom prst="rect">
            <a:avLst/>
          </a:prstGeom>
          <a:noFill/>
        </p:spPr>
        <p:txBody>
          <a:bodyPr>
            <a:spAutoFit/>
          </a:bodyPr>
          <a:lstStyle/>
          <a:p>
            <a:pPr>
              <a:defRPr/>
            </a:pPr>
            <a:r>
              <a:rPr lang="es-ES" sz="2000" dirty="0">
                <a:solidFill>
                  <a:schemeClr val="bg1">
                    <a:lumMod val="50000"/>
                  </a:schemeClr>
                </a:solidFill>
                <a:latin typeface="Lato Bold"/>
                <a:cs typeface="Lato Bold"/>
              </a:rPr>
              <a:t>19% Apartamento</a:t>
            </a:r>
          </a:p>
          <a:p>
            <a:pPr>
              <a:defRPr/>
            </a:pPr>
            <a:r>
              <a:rPr lang="es-ES" sz="2000" dirty="0">
                <a:solidFill>
                  <a:schemeClr val="bg1">
                    <a:lumMod val="50000"/>
                  </a:schemeClr>
                </a:solidFill>
                <a:latin typeface="Lato Bold"/>
                <a:cs typeface="Lato Bold"/>
              </a:rPr>
              <a:t>26 % Casa</a:t>
            </a:r>
          </a:p>
          <a:p>
            <a:pPr>
              <a:defRPr/>
            </a:pPr>
            <a:r>
              <a:rPr lang="es-ES" sz="2000" dirty="0">
                <a:solidFill>
                  <a:schemeClr val="bg1">
                    <a:lumMod val="50000"/>
                  </a:schemeClr>
                </a:solidFill>
                <a:latin typeface="Lato Bold"/>
                <a:cs typeface="Lato Bold"/>
              </a:rPr>
              <a:t>16% Lote</a:t>
            </a:r>
          </a:p>
          <a:p>
            <a:pPr>
              <a:defRPr/>
            </a:pPr>
            <a:r>
              <a:rPr lang="es-ES" sz="2000" dirty="0">
                <a:solidFill>
                  <a:schemeClr val="bg1">
                    <a:lumMod val="50000"/>
                  </a:schemeClr>
                </a:solidFill>
                <a:latin typeface="Lato Bold"/>
                <a:cs typeface="Lato Bold"/>
              </a:rPr>
              <a:t>5.2% Local Comercial</a:t>
            </a:r>
          </a:p>
          <a:p>
            <a:pPr>
              <a:defRPr/>
            </a:pPr>
            <a:r>
              <a:rPr lang="es-ES" sz="2000" dirty="0">
                <a:solidFill>
                  <a:schemeClr val="bg1">
                    <a:lumMod val="50000"/>
                  </a:schemeClr>
                </a:solidFill>
                <a:latin typeface="Lato Bold"/>
                <a:cs typeface="Lato Bold"/>
              </a:rPr>
              <a:t>1.8% Parqueadero</a:t>
            </a:r>
          </a:p>
          <a:p>
            <a:pPr>
              <a:defRPr/>
            </a:pPr>
            <a:r>
              <a:rPr lang="es-ES" sz="2000" dirty="0">
                <a:solidFill>
                  <a:schemeClr val="bg1">
                    <a:lumMod val="50000"/>
                  </a:schemeClr>
                </a:solidFill>
                <a:latin typeface="Lato Bold"/>
                <a:cs typeface="Lato Bold"/>
              </a:rPr>
              <a:t>32% Otros</a:t>
            </a:r>
          </a:p>
        </p:txBody>
      </p:sp>
      <p:grpSp>
        <p:nvGrpSpPr>
          <p:cNvPr id="12296" name="Grupo 21">
            <a:extLst>
              <a:ext uri="{FF2B5EF4-FFF2-40B4-BE49-F238E27FC236}">
                <a16:creationId xmlns:a16="http://schemas.microsoft.com/office/drawing/2014/main" id="{E0D84396-9078-4226-ACBF-4622200DB81D}"/>
              </a:ext>
            </a:extLst>
          </p:cNvPr>
          <p:cNvGrpSpPr>
            <a:grpSpLocks/>
          </p:cNvGrpSpPr>
          <p:nvPr/>
        </p:nvGrpSpPr>
        <p:grpSpPr bwMode="auto">
          <a:xfrm>
            <a:off x="6518275" y="1466850"/>
            <a:ext cx="674688" cy="3814763"/>
            <a:chOff x="6378766" y="1701478"/>
            <a:chExt cx="674095" cy="3813846"/>
          </a:xfrm>
        </p:grpSpPr>
        <p:sp>
          <p:nvSpPr>
            <p:cNvPr id="23" name="Abrir llave 22">
              <a:extLst>
                <a:ext uri="{FF2B5EF4-FFF2-40B4-BE49-F238E27FC236}">
                  <a16:creationId xmlns:a16="http://schemas.microsoft.com/office/drawing/2014/main" id="{CD095AD1-9065-4009-B7E1-4422358EF827}"/>
                </a:ext>
              </a:extLst>
            </p:cNvPr>
            <p:cNvSpPr/>
            <p:nvPr/>
          </p:nvSpPr>
          <p:spPr>
            <a:xfrm>
              <a:off x="6918042" y="1701478"/>
              <a:ext cx="134819" cy="2026751"/>
            </a:xfrm>
            <a:prstGeom prst="leftBrace">
              <a:avLst>
                <a:gd name="adj1" fmla="val 8333"/>
                <a:gd name="adj2" fmla="val 67399"/>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s-CO"/>
            </a:p>
          </p:txBody>
        </p:sp>
        <p:sp>
          <p:nvSpPr>
            <p:cNvPr id="24" name="Abrir llave 23">
              <a:extLst>
                <a:ext uri="{FF2B5EF4-FFF2-40B4-BE49-F238E27FC236}">
                  <a16:creationId xmlns:a16="http://schemas.microsoft.com/office/drawing/2014/main" id="{083E75B3-7D8E-46F9-9072-992BCE08A96D}"/>
                </a:ext>
              </a:extLst>
            </p:cNvPr>
            <p:cNvSpPr/>
            <p:nvPr/>
          </p:nvSpPr>
          <p:spPr>
            <a:xfrm>
              <a:off x="6918042" y="3937728"/>
              <a:ext cx="134819" cy="1577596"/>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s-CO"/>
            </a:p>
          </p:txBody>
        </p:sp>
        <p:cxnSp>
          <p:nvCxnSpPr>
            <p:cNvPr id="25" name="Conector recto 24">
              <a:extLst>
                <a:ext uri="{FF2B5EF4-FFF2-40B4-BE49-F238E27FC236}">
                  <a16:creationId xmlns:a16="http://schemas.microsoft.com/office/drawing/2014/main" id="{A0DECC58-EFBA-459C-B1A1-7D9577C7CB89}"/>
                </a:ext>
              </a:extLst>
            </p:cNvPr>
            <p:cNvCxnSpPr>
              <a:cxnSpLocks/>
            </p:cNvCxnSpPr>
            <p:nvPr/>
          </p:nvCxnSpPr>
          <p:spPr>
            <a:xfrm>
              <a:off x="6378766" y="3064813"/>
              <a:ext cx="5392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Conector recto 25">
              <a:extLst>
                <a:ext uri="{FF2B5EF4-FFF2-40B4-BE49-F238E27FC236}">
                  <a16:creationId xmlns:a16="http://schemas.microsoft.com/office/drawing/2014/main" id="{F72638E7-3356-45E6-8CBA-324296AAAC8D}"/>
                </a:ext>
              </a:extLst>
            </p:cNvPr>
            <p:cNvCxnSpPr>
              <a:cxnSpLocks/>
            </p:cNvCxnSpPr>
            <p:nvPr/>
          </p:nvCxnSpPr>
          <p:spPr>
            <a:xfrm>
              <a:off x="6596063" y="3064813"/>
              <a:ext cx="0" cy="1661712"/>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Conector recto 26">
              <a:extLst>
                <a:ext uri="{FF2B5EF4-FFF2-40B4-BE49-F238E27FC236}">
                  <a16:creationId xmlns:a16="http://schemas.microsoft.com/office/drawing/2014/main" id="{5408D6EE-7829-485C-98B1-B4B5A240F1EB}"/>
                </a:ext>
              </a:extLst>
            </p:cNvPr>
            <p:cNvCxnSpPr>
              <a:stCxn id="24" idx="1"/>
            </p:cNvCxnSpPr>
            <p:nvPr/>
          </p:nvCxnSpPr>
          <p:spPr>
            <a:xfrm flipH="1">
              <a:off x="6596063" y="4726526"/>
              <a:ext cx="321979"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29" name="CuadroTexto 28">
            <a:extLst>
              <a:ext uri="{FF2B5EF4-FFF2-40B4-BE49-F238E27FC236}">
                <a16:creationId xmlns:a16="http://schemas.microsoft.com/office/drawing/2014/main" id="{35145A56-5031-48E5-99CB-2235C0B236B3}"/>
              </a:ext>
            </a:extLst>
          </p:cNvPr>
          <p:cNvSpPr txBox="1"/>
          <p:nvPr/>
        </p:nvSpPr>
        <p:spPr>
          <a:xfrm>
            <a:off x="125413" y="6176963"/>
            <a:ext cx="11688762" cy="307975"/>
          </a:xfrm>
          <a:prstGeom prst="rect">
            <a:avLst/>
          </a:prstGeom>
          <a:noFill/>
        </p:spPr>
        <p:txBody>
          <a:bodyPr>
            <a:spAutoFit/>
          </a:bodyPr>
          <a:lstStyle/>
          <a:p>
            <a:pPr>
              <a:defRPr/>
            </a:pPr>
            <a:r>
              <a:rPr lang="es-ES" sz="1400" dirty="0">
                <a:solidFill>
                  <a:schemeClr val="bg1">
                    <a:lumMod val="50000"/>
                  </a:schemeClr>
                </a:solidFill>
                <a:latin typeface="Lato Bold"/>
                <a:cs typeface="Lato Bold"/>
              </a:rPr>
              <a:t>*Otros incluye bodegas, consultorios, depósitos, edificios, hoteles, fincas, haciendas, oficinas, suit, centros empresariales, entre otros.</a:t>
            </a:r>
          </a:p>
        </p:txBody>
      </p:sp>
      <p:sp>
        <p:nvSpPr>
          <p:cNvPr id="12299" name="CuadroTexto 29">
            <a:extLst>
              <a:ext uri="{FF2B5EF4-FFF2-40B4-BE49-F238E27FC236}">
                <a16:creationId xmlns:a16="http://schemas.microsoft.com/office/drawing/2014/main" id="{203EEB16-E8C9-4B7D-9640-42D34D087C9B}"/>
              </a:ext>
            </a:extLst>
          </p:cNvPr>
          <p:cNvSpPr txBox="1">
            <a:spLocks noChangeArrowheads="1"/>
          </p:cNvSpPr>
          <p:nvPr/>
        </p:nvSpPr>
        <p:spPr bwMode="auto">
          <a:xfrm>
            <a:off x="509588" y="993775"/>
            <a:ext cx="53419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ES" altLang="es-CO" sz="4000" b="1" dirty="0">
                <a:solidFill>
                  <a:srgbClr val="000A8B"/>
                </a:solidFill>
              </a:rPr>
              <a:t>Valor por Rangos</a:t>
            </a:r>
          </a:p>
        </p:txBody>
      </p:sp>
      <p:sp>
        <p:nvSpPr>
          <p:cNvPr id="17" name="Rectángulo 16">
            <a:extLst>
              <a:ext uri="{FF2B5EF4-FFF2-40B4-BE49-F238E27FC236}">
                <a16:creationId xmlns:a16="http://schemas.microsoft.com/office/drawing/2014/main" id="{A80DD1CD-A2CE-4517-A52A-ABA16E66619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1EF833A9-EED9-4CF3-A96A-0E4E027C2F16}"/>
              </a:ext>
            </a:extLst>
          </p:cNvPr>
          <p:cNvSpPr txBox="1"/>
          <p:nvPr/>
        </p:nvSpPr>
        <p:spPr>
          <a:xfrm>
            <a:off x="7686263" y="6520419"/>
            <a:ext cx="449303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Imagen 8">
            <a:extLst>
              <a:ext uri="{FF2B5EF4-FFF2-40B4-BE49-F238E27FC236}">
                <a16:creationId xmlns:a16="http://schemas.microsoft.com/office/drawing/2014/main" id="{EAE10981-E326-4CF6-BEAF-DE59DD932E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Imagen 12">
            <a:extLst>
              <a:ext uri="{FF2B5EF4-FFF2-40B4-BE49-F238E27FC236}">
                <a16:creationId xmlns:a16="http://schemas.microsoft.com/office/drawing/2014/main" id="{E50AD6BA-B57E-437D-A19B-B611D120AA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CuadroTexto 3">
            <a:extLst>
              <a:ext uri="{FF2B5EF4-FFF2-40B4-BE49-F238E27FC236}">
                <a16:creationId xmlns:a16="http://schemas.microsoft.com/office/drawing/2014/main" id="{4E8E3BBC-9807-4058-BE5E-26BA212403FD}"/>
              </a:ext>
            </a:extLst>
          </p:cNvPr>
          <p:cNvSpPr txBox="1">
            <a:spLocks noChangeArrowheads="1"/>
          </p:cNvSpPr>
          <p:nvPr/>
        </p:nvSpPr>
        <p:spPr bwMode="auto">
          <a:xfrm>
            <a:off x="2771775" y="1214438"/>
            <a:ext cx="9042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3600" b="1">
                <a:solidFill>
                  <a:srgbClr val="000A8B"/>
                </a:solidFill>
              </a:rPr>
              <a:t>CALENDARIO CONVENIOS</a:t>
            </a:r>
          </a:p>
        </p:txBody>
      </p:sp>
      <p:sp>
        <p:nvSpPr>
          <p:cNvPr id="13319" name="CuadroTexto 4">
            <a:extLst>
              <a:ext uri="{FF2B5EF4-FFF2-40B4-BE49-F238E27FC236}">
                <a16:creationId xmlns:a16="http://schemas.microsoft.com/office/drawing/2014/main" id="{F4029EB4-810D-4165-9A39-9CF000F8F44A}"/>
              </a:ext>
            </a:extLst>
          </p:cNvPr>
          <p:cNvSpPr txBox="1">
            <a:spLocks noChangeArrowheads="1"/>
          </p:cNvSpPr>
          <p:nvPr/>
        </p:nvSpPr>
        <p:spPr bwMode="auto">
          <a:xfrm>
            <a:off x="1320800" y="2268538"/>
            <a:ext cx="100806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b="1"/>
              <a:t>Convenio entre INL-Contratista – Firma. Última semana de abril.</a:t>
            </a:r>
          </a:p>
        </p:txBody>
      </p:sp>
      <p:sp>
        <p:nvSpPr>
          <p:cNvPr id="13320" name="CuadroTexto 5">
            <a:extLst>
              <a:ext uri="{FF2B5EF4-FFF2-40B4-BE49-F238E27FC236}">
                <a16:creationId xmlns:a16="http://schemas.microsoft.com/office/drawing/2014/main" id="{007FAD89-7C13-4513-8E5B-0B7CF5463622}"/>
              </a:ext>
            </a:extLst>
          </p:cNvPr>
          <p:cNvSpPr txBox="1">
            <a:spLocks noChangeArrowheads="1"/>
          </p:cNvSpPr>
          <p:nvPr/>
        </p:nvSpPr>
        <p:spPr bwMode="auto">
          <a:xfrm>
            <a:off x="1320800" y="3614738"/>
            <a:ext cx="960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b="1" dirty="0"/>
              <a:t>Convenio entre INL-S.A.E – Primera semana de mayo</a:t>
            </a:r>
          </a:p>
        </p:txBody>
      </p:sp>
      <p:sp>
        <p:nvSpPr>
          <p:cNvPr id="9" name="Rectángulo 8">
            <a:extLst>
              <a:ext uri="{FF2B5EF4-FFF2-40B4-BE49-F238E27FC236}">
                <a16:creationId xmlns:a16="http://schemas.microsoft.com/office/drawing/2014/main" id="{96FEBC95-E314-4ACA-949C-839FCD69993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F76041E3-0A7D-4621-AB8E-DB20E2BB8681}"/>
              </a:ext>
            </a:extLst>
          </p:cNvPr>
          <p:cNvSpPr txBox="1"/>
          <p:nvPr/>
        </p:nvSpPr>
        <p:spPr>
          <a:xfrm>
            <a:off x="7686263" y="6520419"/>
            <a:ext cx="449303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705725"/>
            <a:ext cx="9143999" cy="1446550"/>
          </a:xfrm>
          <a:prstGeom prst="rect">
            <a:avLst/>
          </a:prstGeom>
          <a:noFill/>
        </p:spPr>
        <p:txBody>
          <a:bodyPr wrap="square" rtlCol="0">
            <a:spAutoFit/>
          </a:bodyPr>
          <a:lstStyle/>
          <a:p>
            <a:pPr algn="ctr"/>
            <a:r>
              <a:rPr lang="es-ES" sz="4400" b="1" dirty="0">
                <a:solidFill>
                  <a:srgbClr val="002060"/>
                </a:solidFill>
              </a:rPr>
              <a:t>7. Proposiciones y Varios</a:t>
            </a: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8" name="Rectángulo 7">
            <a:extLst>
              <a:ext uri="{FF2B5EF4-FFF2-40B4-BE49-F238E27FC236}">
                <a16:creationId xmlns:a16="http://schemas.microsoft.com/office/drawing/2014/main" id="{702DB5E1-69B9-4E0F-B1A0-050137F6872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F192F9D9-CB1D-473A-A07A-470D86AA5679}"/>
              </a:ext>
            </a:extLst>
          </p:cNvPr>
          <p:cNvSpPr txBox="1"/>
          <p:nvPr/>
        </p:nvSpPr>
        <p:spPr>
          <a:xfrm>
            <a:off x="7686263" y="6520419"/>
            <a:ext cx="4493034"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spTree>
    <p:extLst>
      <p:ext uri="{BB962C8B-B14F-4D97-AF65-F5344CB8AC3E}">
        <p14:creationId xmlns:p14="http://schemas.microsoft.com/office/powerpoint/2010/main" val="29153517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12">
            <a:extLst>
              <a:ext uri="{FF2B5EF4-FFF2-40B4-BE49-F238E27FC236}">
                <a16:creationId xmlns:a16="http://schemas.microsoft.com/office/drawing/2014/main" id="{4A045731-832C-4A9C-A1DA-8E45F226A20C}"/>
              </a:ext>
            </a:extLst>
          </p:cNvPr>
          <p:cNvPicPr>
            <a:picLocks noChangeAspect="1"/>
          </p:cNvPicPr>
          <p:nvPr/>
        </p:nvPicPr>
        <p:blipFill rotWithShape="1">
          <a:blip r:embed="rId4"/>
          <a:srcRect l="4062" t="46387" r="43906" b="20819"/>
          <a:stretch/>
        </p:blipFill>
        <p:spPr>
          <a:xfrm>
            <a:off x="3521578" y="2214562"/>
            <a:ext cx="4757738" cy="1685925"/>
          </a:xfrm>
          <a:prstGeom prst="rect">
            <a:avLst/>
          </a:prstGeom>
        </p:spPr>
      </p:pic>
    </p:spTree>
    <p:extLst>
      <p:ext uri="{BB962C8B-B14F-4D97-AF65-F5344CB8AC3E}">
        <p14:creationId xmlns:p14="http://schemas.microsoft.com/office/powerpoint/2010/main" val="374756052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2975</TotalTime>
  <Words>4869</Words>
  <Application>Microsoft Office PowerPoint</Application>
  <PresentationFormat>Panorámica</PresentationFormat>
  <Paragraphs>1451</Paragraphs>
  <Slides>74</Slides>
  <Notes>3</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74</vt:i4>
      </vt:variant>
    </vt:vector>
  </HeadingPairs>
  <TitlesOfParts>
    <vt:vector size="82" baseType="lpstr">
      <vt:lpstr>Arial</vt:lpstr>
      <vt:lpstr>Arial Narrow</vt:lpstr>
      <vt:lpstr>Calibri</vt:lpstr>
      <vt:lpstr>Lato Bold</vt:lpstr>
      <vt:lpstr>Lato Regular</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AGENDA</vt:lpstr>
      <vt:lpstr>Presentación de PowerPoint</vt:lpstr>
      <vt:lpstr>Recepción DNE y SAE</vt:lpstr>
      <vt:lpstr>PRIMERA ENTREGA Unificación MATRIX - OLYMPUS Portal Depositarios V1</vt:lpstr>
      <vt:lpstr>TIPOLOGÍAS NIVELES 1, 2 y 3</vt:lpstr>
      <vt:lpstr>SEGUNDA ENTREGA Portal Depositarios V1</vt:lpstr>
      <vt:lpstr>TERCERA ENTREGA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114</cp:revision>
  <dcterms:created xsi:type="dcterms:W3CDTF">2015-02-19T23:51:59Z</dcterms:created>
  <dcterms:modified xsi:type="dcterms:W3CDTF">2019-04-24T18:58:56Z</dcterms:modified>
</cp:coreProperties>
</file>