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1002" r:id="rId2"/>
    <p:sldId id="998" r:id="rId3"/>
    <p:sldId id="968" r:id="rId4"/>
    <p:sldId id="996" r:id="rId5"/>
    <p:sldId id="396" r:id="rId6"/>
    <p:sldId id="397" r:id="rId7"/>
    <p:sldId id="398" r:id="rId8"/>
    <p:sldId id="997" r:id="rId9"/>
    <p:sldId id="404" r:id="rId10"/>
    <p:sldId id="405" r:id="rId11"/>
    <p:sldId id="406" r:id="rId12"/>
    <p:sldId id="304" r:id="rId13"/>
    <p:sldId id="309" r:id="rId14"/>
    <p:sldId id="315" r:id="rId15"/>
    <p:sldId id="316" r:id="rId16"/>
    <p:sldId id="317" r:id="rId17"/>
    <p:sldId id="325" r:id="rId18"/>
    <p:sldId id="326" r:id="rId19"/>
    <p:sldId id="329" r:id="rId20"/>
    <p:sldId id="330" r:id="rId21"/>
    <p:sldId id="337" r:id="rId22"/>
    <p:sldId id="344" r:id="rId23"/>
    <p:sldId id="350" r:id="rId24"/>
    <p:sldId id="353" r:id="rId25"/>
    <p:sldId id="354" r:id="rId26"/>
    <p:sldId id="358" r:id="rId27"/>
    <p:sldId id="361" r:id="rId28"/>
    <p:sldId id="367" r:id="rId29"/>
    <p:sldId id="373" r:id="rId30"/>
    <p:sldId id="374" r:id="rId31"/>
    <p:sldId id="377" r:id="rId32"/>
    <p:sldId id="378" r:id="rId33"/>
    <p:sldId id="382" r:id="rId34"/>
    <p:sldId id="383" r:id="rId35"/>
    <p:sldId id="276" r:id="rId36"/>
    <p:sldId id="284" r:id="rId37"/>
    <p:sldId id="301" r:id="rId38"/>
    <p:sldId id="293" r:id="rId39"/>
    <p:sldId id="294" r:id="rId40"/>
    <p:sldId id="298" r:id="rId41"/>
    <p:sldId id="386" r:id="rId42"/>
    <p:sldId id="393" r:id="rId43"/>
    <p:sldId id="399" r:id="rId44"/>
    <p:sldId id="403" r:id="rId45"/>
    <p:sldId id="999" r:id="rId46"/>
    <p:sldId id="1000" r:id="rId47"/>
    <p:sldId id="1001" r:id="rId4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3CF186-61C4-45B4-8836-08449ADA5331}" v="22" dt="2019-05-24T23:27:09.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7" autoAdjust="0"/>
    <p:restoredTop sz="94622" autoAdjust="0"/>
  </p:normalViewPr>
  <p:slideViewPr>
    <p:cSldViewPr snapToGrid="0">
      <p:cViewPr varScale="1">
        <p:scale>
          <a:sx n="68" d="100"/>
          <a:sy n="68" d="100"/>
        </p:scale>
        <p:origin x="7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7D0CE8-EEC1-4693-B403-C700A63B5C3C}" type="datetimeFigureOut">
              <a:rPr lang="es-CO" smtClean="0"/>
              <a:t>28/05/2019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0EDE34-942F-4E37-B7EF-6D9FD8B0F05A}" type="slidenum">
              <a:rPr lang="es-CO" smtClean="0"/>
              <a:t>‹Nº›</a:t>
            </a:fld>
            <a:endParaRPr lang="es-CO"/>
          </a:p>
        </p:txBody>
      </p:sp>
    </p:spTree>
    <p:extLst>
      <p:ext uri="{BB962C8B-B14F-4D97-AF65-F5344CB8AC3E}">
        <p14:creationId xmlns:p14="http://schemas.microsoft.com/office/powerpoint/2010/main" val="2407301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6860B65-60A9-4434-95A2-B207DB04E0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a:off x="9209314" y="-10850"/>
            <a:ext cx="2982686" cy="6868850"/>
          </a:xfrm>
          <a:prstGeom prst="rect">
            <a:avLst/>
          </a:prstGeom>
        </p:spPr>
      </p:pic>
      <p:sp>
        <p:nvSpPr>
          <p:cNvPr id="3" name="Subtítulo 2">
            <a:extLst>
              <a:ext uri="{FF2B5EF4-FFF2-40B4-BE49-F238E27FC236}">
                <a16:creationId xmlns:a16="http://schemas.microsoft.com/office/drawing/2014/main" id="{FEF935EF-C8E6-46E2-A627-D81D81161C1C}"/>
              </a:ext>
            </a:extLst>
          </p:cNvPr>
          <p:cNvSpPr>
            <a:spLocks noGrp="1"/>
          </p:cNvSpPr>
          <p:nvPr>
            <p:ph type="subTitle" idx="1"/>
          </p:nvPr>
        </p:nvSpPr>
        <p:spPr>
          <a:xfrm>
            <a:off x="468085" y="5994210"/>
            <a:ext cx="10735373" cy="789070"/>
          </a:xfrm>
        </p:spPr>
        <p:txBody>
          <a:bodyPr>
            <a:normAutofit/>
          </a:bodyPr>
          <a:lstStyle>
            <a:lvl1pPr marL="0" indent="0" algn="just">
              <a:buNone/>
              <a:defRPr sz="11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dirty="0"/>
          </a:p>
        </p:txBody>
      </p:sp>
      <p:sp>
        <p:nvSpPr>
          <p:cNvPr id="6" name="Marcador de número de diapositiva 5">
            <a:extLst>
              <a:ext uri="{FF2B5EF4-FFF2-40B4-BE49-F238E27FC236}">
                <a16:creationId xmlns:a16="http://schemas.microsoft.com/office/drawing/2014/main" id="{5A8ABE54-EFEF-403B-80B9-75D4696A2211}"/>
              </a:ext>
            </a:extLst>
          </p:cNvPr>
          <p:cNvSpPr>
            <a:spLocks noGrp="1"/>
          </p:cNvSpPr>
          <p:nvPr>
            <p:ph type="sldNum" sz="quarter" idx="12"/>
          </p:nvPr>
        </p:nvSpPr>
        <p:spPr>
          <a:xfrm>
            <a:off x="11203459" y="6293708"/>
            <a:ext cx="832022" cy="381729"/>
          </a:xfrm>
          <a:prstGeom prst="rect">
            <a:avLst/>
          </a:prstGeom>
        </p:spPr>
        <p:txBody>
          <a:bodyPr/>
          <a:lstStyle/>
          <a:p>
            <a:fld id="{A44413C3-9E65-4F41-9405-A6ACFE7044BE}" type="slidenum">
              <a:rPr lang="es-CO" smtClean="0"/>
              <a:t>‹Nº›</a:t>
            </a:fld>
            <a:endParaRPr lang="es-CO"/>
          </a:p>
        </p:txBody>
      </p:sp>
      <p:sp>
        <p:nvSpPr>
          <p:cNvPr id="10" name="Título 9">
            <a:extLst>
              <a:ext uri="{FF2B5EF4-FFF2-40B4-BE49-F238E27FC236}">
                <a16:creationId xmlns:a16="http://schemas.microsoft.com/office/drawing/2014/main" id="{46ED4FB9-0444-40F0-A305-928C3A76C875}"/>
              </a:ext>
            </a:extLst>
          </p:cNvPr>
          <p:cNvSpPr>
            <a:spLocks noGrp="1"/>
          </p:cNvSpPr>
          <p:nvPr>
            <p:ph type="title"/>
          </p:nvPr>
        </p:nvSpPr>
        <p:spPr>
          <a:xfrm>
            <a:off x="405775" y="2136251"/>
            <a:ext cx="10515600" cy="2811138"/>
          </a:xfrm>
        </p:spPr>
        <p:txBody>
          <a:bodyPr/>
          <a:lstStyle>
            <a:lvl1pPr algn="ctr">
              <a:defRPr sz="3600" b="0"/>
            </a:lvl1pPr>
          </a:lstStyle>
          <a:p>
            <a:r>
              <a:rPr lang="es-ES" dirty="0"/>
              <a:t>Haga clic para modificar el estilo de título del patrón</a:t>
            </a:r>
            <a:endParaRPr lang="es-CO" dirty="0"/>
          </a:p>
        </p:txBody>
      </p:sp>
      <p:sp>
        <p:nvSpPr>
          <p:cNvPr id="11" name="Marcador de pie de página 10">
            <a:extLst>
              <a:ext uri="{FF2B5EF4-FFF2-40B4-BE49-F238E27FC236}">
                <a16:creationId xmlns:a16="http://schemas.microsoft.com/office/drawing/2014/main" id="{AD07B2B1-2D4C-4BB0-800F-F5397954EE02}"/>
              </a:ext>
            </a:extLst>
          </p:cNvPr>
          <p:cNvSpPr>
            <a:spLocks noGrp="1"/>
          </p:cNvSpPr>
          <p:nvPr>
            <p:ph type="ftr" sz="quarter" idx="13"/>
          </p:nvPr>
        </p:nvSpPr>
        <p:spPr/>
        <p:txBody>
          <a:bodyPr/>
          <a:lstStyle/>
          <a:p>
            <a:endParaRPr lang="es-CO" dirty="0"/>
          </a:p>
        </p:txBody>
      </p:sp>
      <p:sp>
        <p:nvSpPr>
          <p:cNvPr id="4" name="Marcador de texto 3">
            <a:extLst>
              <a:ext uri="{FF2B5EF4-FFF2-40B4-BE49-F238E27FC236}">
                <a16:creationId xmlns:a16="http://schemas.microsoft.com/office/drawing/2014/main" id="{F018F5B4-1E8F-4B4D-92D1-3D88BF8283C2}"/>
              </a:ext>
            </a:extLst>
          </p:cNvPr>
          <p:cNvSpPr>
            <a:spLocks noGrp="1"/>
          </p:cNvSpPr>
          <p:nvPr>
            <p:ph type="body" sz="quarter" idx="14"/>
          </p:nvPr>
        </p:nvSpPr>
        <p:spPr>
          <a:xfrm>
            <a:off x="1692590" y="324968"/>
            <a:ext cx="8064500" cy="433387"/>
          </a:xfrm>
        </p:spPr>
        <p:txBody>
          <a:bodyPr>
            <a:normAutofit/>
          </a:bodyPr>
          <a:lstStyle>
            <a:lvl1pPr marL="0" indent="0" algn="ctr">
              <a:buNone/>
              <a:defRPr sz="1800" b="1">
                <a:latin typeface="Gabriola" panose="04040605051002020D02" pitchFamily="82" charset="0"/>
              </a:defRPr>
            </a:lvl1pPr>
            <a:lvl2pPr algn="ctr">
              <a:defRPr b="1">
                <a:latin typeface="Gabriola" panose="04040605051002020D02" pitchFamily="82" charset="0"/>
              </a:defRPr>
            </a:lvl2pPr>
          </a:lstStyle>
          <a:p>
            <a:pPr lvl="0"/>
            <a:r>
              <a:rPr lang="es-ES" dirty="0"/>
              <a:t>Haga clic para modificar el estilo de texto del patrón</a:t>
            </a:r>
          </a:p>
        </p:txBody>
      </p:sp>
    </p:spTree>
    <p:extLst>
      <p:ext uri="{BB962C8B-B14F-4D97-AF65-F5344CB8AC3E}">
        <p14:creationId xmlns:p14="http://schemas.microsoft.com/office/powerpoint/2010/main" val="1243125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7F938F5-85F8-470C-9747-834CD97E718C}"/>
              </a:ext>
            </a:extLst>
          </p:cNvPr>
          <p:cNvPicPr>
            <a:picLocks noChangeAspect="1"/>
          </p:cNvPicPr>
          <p:nvPr userDrawn="1"/>
        </p:nvPicPr>
        <p:blipFill>
          <a:blip r:embed="rId2"/>
          <a:stretch>
            <a:fillRect/>
          </a:stretch>
        </p:blipFill>
        <p:spPr>
          <a:xfrm>
            <a:off x="0" y="5751068"/>
            <a:ext cx="12192000" cy="1121664"/>
          </a:xfrm>
          <a:prstGeom prst="rect">
            <a:avLst/>
          </a:prstGeom>
        </p:spPr>
      </p:pic>
      <p:sp>
        <p:nvSpPr>
          <p:cNvPr id="2" name="Título 1">
            <a:extLst>
              <a:ext uri="{FF2B5EF4-FFF2-40B4-BE49-F238E27FC236}">
                <a16:creationId xmlns:a16="http://schemas.microsoft.com/office/drawing/2014/main" id="{30C1036A-7454-47B5-AAC2-29287F984C35}"/>
              </a:ext>
            </a:extLst>
          </p:cNvPr>
          <p:cNvSpPr>
            <a:spLocks noGrp="1"/>
          </p:cNvSpPr>
          <p:nvPr>
            <p:ph type="title"/>
          </p:nvPr>
        </p:nvSpPr>
        <p:spPr>
          <a:xfrm>
            <a:off x="838200" y="184151"/>
            <a:ext cx="10515600" cy="714032"/>
          </a:xfrm>
        </p:spPr>
        <p:txBody>
          <a:bodyPr/>
          <a:lstStyle/>
          <a:p>
            <a:r>
              <a:rPr lang="es-ES"/>
              <a:t>Haga clic para modificar el estilo de título del patrón</a:t>
            </a:r>
            <a:endParaRPr lang="es-CO" dirty="0"/>
          </a:p>
        </p:txBody>
      </p:sp>
      <p:sp>
        <p:nvSpPr>
          <p:cNvPr id="3" name="Marcador de contenido 2">
            <a:extLst>
              <a:ext uri="{FF2B5EF4-FFF2-40B4-BE49-F238E27FC236}">
                <a16:creationId xmlns:a16="http://schemas.microsoft.com/office/drawing/2014/main" id="{933573A1-7B4F-436F-A391-87B4473CA216}"/>
              </a:ext>
            </a:extLst>
          </p:cNvPr>
          <p:cNvSpPr>
            <a:spLocks noGrp="1"/>
          </p:cNvSpPr>
          <p:nvPr>
            <p:ph idx="1"/>
          </p:nvPr>
        </p:nvSpPr>
        <p:spPr>
          <a:xfrm>
            <a:off x="838200" y="1425575"/>
            <a:ext cx="10515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número de diapositiva 5">
            <a:extLst>
              <a:ext uri="{FF2B5EF4-FFF2-40B4-BE49-F238E27FC236}">
                <a16:creationId xmlns:a16="http://schemas.microsoft.com/office/drawing/2014/main" id="{B8925766-312F-4B84-88C0-3B645A55B88E}"/>
              </a:ext>
            </a:extLst>
          </p:cNvPr>
          <p:cNvSpPr>
            <a:spLocks noGrp="1"/>
          </p:cNvSpPr>
          <p:nvPr>
            <p:ph type="sldNum" sz="quarter" idx="12"/>
          </p:nvPr>
        </p:nvSpPr>
        <p:spPr>
          <a:xfrm>
            <a:off x="9292281" y="6310312"/>
            <a:ext cx="2743200" cy="365125"/>
          </a:xfrm>
          <a:prstGeom prst="rect">
            <a:avLst/>
          </a:prstGeom>
        </p:spPr>
        <p:txBody>
          <a:bodyPr/>
          <a:lstStyle/>
          <a:p>
            <a:fld id="{A44413C3-9E65-4F41-9405-A6ACFE7044BE}" type="slidenum">
              <a:rPr lang="es-CO" smtClean="0"/>
              <a:t>‹Nº›</a:t>
            </a:fld>
            <a:endParaRPr lang="es-CO"/>
          </a:p>
        </p:txBody>
      </p:sp>
      <p:sp>
        <p:nvSpPr>
          <p:cNvPr id="9" name="Marcador de texto 2">
            <a:extLst>
              <a:ext uri="{FF2B5EF4-FFF2-40B4-BE49-F238E27FC236}">
                <a16:creationId xmlns:a16="http://schemas.microsoft.com/office/drawing/2014/main" id="{96F9ED07-B85B-4B73-B96E-2FA751BA04C8}"/>
              </a:ext>
            </a:extLst>
          </p:cNvPr>
          <p:cNvSpPr>
            <a:spLocks noGrp="1"/>
          </p:cNvSpPr>
          <p:nvPr>
            <p:ph type="body" idx="13"/>
          </p:nvPr>
        </p:nvSpPr>
        <p:spPr>
          <a:xfrm>
            <a:off x="0" y="6428933"/>
            <a:ext cx="3138616" cy="420957"/>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pie de página 3">
            <a:extLst>
              <a:ext uri="{FF2B5EF4-FFF2-40B4-BE49-F238E27FC236}">
                <a16:creationId xmlns:a16="http://schemas.microsoft.com/office/drawing/2014/main" id="{C40BF6DF-1C03-42E8-BBB3-C601E087621F}"/>
              </a:ext>
            </a:extLst>
          </p:cNvPr>
          <p:cNvSpPr>
            <a:spLocks noGrp="1"/>
          </p:cNvSpPr>
          <p:nvPr>
            <p:ph type="ftr" sz="quarter" idx="14"/>
          </p:nvPr>
        </p:nvSpPr>
        <p:spPr/>
        <p:txBody>
          <a:bodyPr/>
          <a:lstStyle/>
          <a:p>
            <a:endParaRPr lang="es-CO" dirty="0"/>
          </a:p>
        </p:txBody>
      </p:sp>
    </p:spTree>
    <p:extLst>
      <p:ext uri="{BB962C8B-B14F-4D97-AF65-F5344CB8AC3E}">
        <p14:creationId xmlns:p14="http://schemas.microsoft.com/office/powerpoint/2010/main" val="4052416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B149905-EA0C-4D39-BC2C-620608D695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4A54526A-97B3-4219-BDCB-0E13D02054BE}"/>
              </a:ext>
            </a:extLst>
          </p:cNvPr>
          <p:cNvSpPr>
            <a:spLocks noGrp="1"/>
          </p:cNvSpPr>
          <p:nvPr>
            <p:ph type="title"/>
          </p:nvPr>
        </p:nvSpPr>
        <p:spPr>
          <a:xfrm>
            <a:off x="831850" y="1709738"/>
            <a:ext cx="10515600" cy="2852737"/>
          </a:xfrm>
        </p:spPr>
        <p:txBody>
          <a:bodyPr anchor="b">
            <a:normAutofit/>
          </a:bodyPr>
          <a:lstStyle>
            <a:lvl1pPr>
              <a:defRPr sz="4000"/>
            </a:lvl1pPr>
          </a:lstStyle>
          <a:p>
            <a:r>
              <a:rPr lang="es-ES"/>
              <a:t>Haga clic para modificar el estilo de título del patrón</a:t>
            </a:r>
            <a:endParaRPr lang="es-CO" dirty="0"/>
          </a:p>
        </p:txBody>
      </p:sp>
      <p:sp>
        <p:nvSpPr>
          <p:cNvPr id="3" name="Marcador de texto 2">
            <a:extLst>
              <a:ext uri="{FF2B5EF4-FFF2-40B4-BE49-F238E27FC236}">
                <a16:creationId xmlns:a16="http://schemas.microsoft.com/office/drawing/2014/main" id="{D1C8126B-C3A5-4A0F-B20B-86F9CB61F22F}"/>
              </a:ext>
            </a:extLst>
          </p:cNvPr>
          <p:cNvSpPr>
            <a:spLocks noGrp="1"/>
          </p:cNvSpPr>
          <p:nvPr>
            <p:ph type="body" idx="1"/>
          </p:nvPr>
        </p:nvSpPr>
        <p:spPr>
          <a:xfrm>
            <a:off x="831850" y="4589463"/>
            <a:ext cx="10515600" cy="1500187"/>
          </a:xfrm>
        </p:spPr>
        <p:txBody>
          <a:bodyPr/>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6" name="Marcador de número de diapositiva 5">
            <a:extLst>
              <a:ext uri="{FF2B5EF4-FFF2-40B4-BE49-F238E27FC236}">
                <a16:creationId xmlns:a16="http://schemas.microsoft.com/office/drawing/2014/main" id="{178C32EA-64CD-4F3E-ACD3-01313E3A3714}"/>
              </a:ext>
            </a:extLst>
          </p:cNvPr>
          <p:cNvSpPr>
            <a:spLocks noGrp="1"/>
          </p:cNvSpPr>
          <p:nvPr>
            <p:ph type="sldNum" sz="quarter" idx="12"/>
          </p:nvPr>
        </p:nvSpPr>
        <p:spPr>
          <a:xfrm>
            <a:off x="9292281" y="6310312"/>
            <a:ext cx="2743200" cy="365125"/>
          </a:xfrm>
          <a:prstGeom prst="rect">
            <a:avLst/>
          </a:prstGeom>
        </p:spPr>
        <p:txBody>
          <a:bodyPr/>
          <a:lstStyle/>
          <a:p>
            <a:fld id="{A44413C3-9E65-4F41-9405-A6ACFE7044BE}" type="slidenum">
              <a:rPr lang="es-CO" smtClean="0"/>
              <a:t>‹Nº›</a:t>
            </a:fld>
            <a:endParaRPr lang="es-CO"/>
          </a:p>
        </p:txBody>
      </p:sp>
      <p:sp>
        <p:nvSpPr>
          <p:cNvPr id="8" name="Marcador de texto 2">
            <a:extLst>
              <a:ext uri="{FF2B5EF4-FFF2-40B4-BE49-F238E27FC236}">
                <a16:creationId xmlns:a16="http://schemas.microsoft.com/office/drawing/2014/main" id="{3FF55309-E546-40D5-A0EB-0CE1A7567877}"/>
              </a:ext>
            </a:extLst>
          </p:cNvPr>
          <p:cNvSpPr>
            <a:spLocks noGrp="1"/>
          </p:cNvSpPr>
          <p:nvPr>
            <p:ph type="body" idx="13"/>
          </p:nvPr>
        </p:nvSpPr>
        <p:spPr>
          <a:xfrm>
            <a:off x="8237" y="6492875"/>
            <a:ext cx="289148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pie de página 3">
            <a:extLst>
              <a:ext uri="{FF2B5EF4-FFF2-40B4-BE49-F238E27FC236}">
                <a16:creationId xmlns:a16="http://schemas.microsoft.com/office/drawing/2014/main" id="{D0E56F68-8E21-4F23-95C4-0C0DFA88F091}"/>
              </a:ext>
            </a:extLst>
          </p:cNvPr>
          <p:cNvSpPr>
            <a:spLocks noGrp="1"/>
          </p:cNvSpPr>
          <p:nvPr>
            <p:ph type="ftr" sz="quarter" idx="14"/>
          </p:nvPr>
        </p:nvSpPr>
        <p:spPr/>
        <p:txBody>
          <a:bodyPr/>
          <a:lstStyle/>
          <a:p>
            <a:endParaRPr lang="es-CO" dirty="0"/>
          </a:p>
        </p:txBody>
      </p:sp>
    </p:spTree>
    <p:extLst>
      <p:ext uri="{BB962C8B-B14F-4D97-AF65-F5344CB8AC3E}">
        <p14:creationId xmlns:p14="http://schemas.microsoft.com/office/powerpoint/2010/main" val="706982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43DB422-75F4-4EA2-BD64-4AA9EE9429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191280"/>
            <a:ext cx="1121229" cy="12192002"/>
          </a:xfrm>
          <a:prstGeom prst="rect">
            <a:avLst/>
          </a:prstGeom>
        </p:spPr>
      </p:pic>
      <p:sp>
        <p:nvSpPr>
          <p:cNvPr id="2" name="Título 1">
            <a:extLst>
              <a:ext uri="{FF2B5EF4-FFF2-40B4-BE49-F238E27FC236}">
                <a16:creationId xmlns:a16="http://schemas.microsoft.com/office/drawing/2014/main" id="{5731D6C1-A573-4D49-96B5-FB802157594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7CEC572F-C544-44BD-95C3-8B6E4B6CD7CB}"/>
              </a:ext>
            </a:extLst>
          </p:cNvPr>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AD2DDD31-6C03-475B-AD29-5B035D18EB6A}"/>
              </a:ext>
            </a:extLst>
          </p:cNvPr>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número de diapositiva 6">
            <a:extLst>
              <a:ext uri="{FF2B5EF4-FFF2-40B4-BE49-F238E27FC236}">
                <a16:creationId xmlns:a16="http://schemas.microsoft.com/office/drawing/2014/main" id="{4DF5BF84-7CF0-4DF4-99B1-47A14E03CA20}"/>
              </a:ext>
            </a:extLst>
          </p:cNvPr>
          <p:cNvSpPr>
            <a:spLocks noGrp="1"/>
          </p:cNvSpPr>
          <p:nvPr>
            <p:ph type="sldNum" sz="quarter" idx="12"/>
          </p:nvPr>
        </p:nvSpPr>
        <p:spPr>
          <a:xfrm>
            <a:off x="9292281" y="6310312"/>
            <a:ext cx="2743200" cy="365125"/>
          </a:xfrm>
          <a:prstGeom prst="rect">
            <a:avLst/>
          </a:prstGeom>
        </p:spPr>
        <p:txBody>
          <a:bodyPr/>
          <a:lstStyle/>
          <a:p>
            <a:fld id="{A44413C3-9E65-4F41-9405-A6ACFE7044BE}" type="slidenum">
              <a:rPr lang="es-CO" smtClean="0"/>
              <a:t>‹Nº›</a:t>
            </a:fld>
            <a:endParaRPr lang="es-CO"/>
          </a:p>
        </p:txBody>
      </p:sp>
      <p:sp>
        <p:nvSpPr>
          <p:cNvPr id="11" name="Marcador de texto 2">
            <a:extLst>
              <a:ext uri="{FF2B5EF4-FFF2-40B4-BE49-F238E27FC236}">
                <a16:creationId xmlns:a16="http://schemas.microsoft.com/office/drawing/2014/main" id="{6AEF9956-5454-4E94-B821-5158EE6E51F9}"/>
              </a:ext>
            </a:extLst>
          </p:cNvPr>
          <p:cNvSpPr>
            <a:spLocks noGrp="1"/>
          </p:cNvSpPr>
          <p:nvPr>
            <p:ph type="body" idx="13"/>
          </p:nvPr>
        </p:nvSpPr>
        <p:spPr>
          <a:xfrm>
            <a:off x="0" y="6437043"/>
            <a:ext cx="2973859" cy="420957"/>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1340030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B72402E-1996-43FA-8BF6-AB504FDEEE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24C73331-6E0E-40BA-A7C8-FD46D917815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F50D3D7-546F-422E-8A4E-BD383F9F85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a:extLst>
              <a:ext uri="{FF2B5EF4-FFF2-40B4-BE49-F238E27FC236}">
                <a16:creationId xmlns:a16="http://schemas.microsoft.com/office/drawing/2014/main" id="{79B30E97-03FE-4414-BD73-6B49E03A9FF6}"/>
              </a:ext>
            </a:extLst>
          </p:cNvPr>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63F521FF-9A25-4D97-903B-E6329066EE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a:extLst>
              <a:ext uri="{FF2B5EF4-FFF2-40B4-BE49-F238E27FC236}">
                <a16:creationId xmlns:a16="http://schemas.microsoft.com/office/drawing/2014/main" id="{3F9C0F04-EDE2-445B-8CFC-8866ACD6BED5}"/>
              </a:ext>
            </a:extLst>
          </p:cNvPr>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11" name="Marcador de texto 2">
            <a:extLst>
              <a:ext uri="{FF2B5EF4-FFF2-40B4-BE49-F238E27FC236}">
                <a16:creationId xmlns:a16="http://schemas.microsoft.com/office/drawing/2014/main" id="{0182DA9C-0D75-411B-AED1-3C19DCDA5322}"/>
              </a:ext>
            </a:extLst>
          </p:cNvPr>
          <p:cNvSpPr>
            <a:spLocks noGrp="1"/>
          </p:cNvSpPr>
          <p:nvPr>
            <p:ph type="body" idx="13"/>
          </p:nvPr>
        </p:nvSpPr>
        <p:spPr>
          <a:xfrm>
            <a:off x="0" y="6551160"/>
            <a:ext cx="3023286" cy="331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2" name="Marcador de pie de página 11">
            <a:extLst>
              <a:ext uri="{FF2B5EF4-FFF2-40B4-BE49-F238E27FC236}">
                <a16:creationId xmlns:a16="http://schemas.microsoft.com/office/drawing/2014/main" id="{A898FAFE-0E36-4978-93FB-C86BDD93BDF3}"/>
              </a:ext>
            </a:extLst>
          </p:cNvPr>
          <p:cNvSpPr>
            <a:spLocks noGrp="1"/>
          </p:cNvSpPr>
          <p:nvPr>
            <p:ph type="ftr" sz="quarter" idx="14"/>
          </p:nvPr>
        </p:nvSpPr>
        <p:spPr/>
        <p:txBody>
          <a:bodyPr/>
          <a:lstStyle/>
          <a:p>
            <a:endParaRPr lang="es-CO" dirty="0"/>
          </a:p>
        </p:txBody>
      </p:sp>
      <p:sp>
        <p:nvSpPr>
          <p:cNvPr id="13" name="Marcador de número de diapositiva 12">
            <a:extLst>
              <a:ext uri="{FF2B5EF4-FFF2-40B4-BE49-F238E27FC236}">
                <a16:creationId xmlns:a16="http://schemas.microsoft.com/office/drawing/2014/main" id="{CAFA656D-AE9C-49BF-B41F-C0867444D6C3}"/>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1791320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B72402E-1996-43FA-8BF6-AB504FDEEE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24C73331-6E0E-40BA-A7C8-FD46D917815C}"/>
              </a:ext>
            </a:extLst>
          </p:cNvPr>
          <p:cNvSpPr>
            <a:spLocks noGrp="1"/>
          </p:cNvSpPr>
          <p:nvPr>
            <p:ph type="title"/>
          </p:nvPr>
        </p:nvSpPr>
        <p:spPr>
          <a:xfrm>
            <a:off x="838200" y="188912"/>
            <a:ext cx="10515600" cy="647698"/>
          </a:xfrm>
        </p:spPr>
        <p:txBody>
          <a:bodyPr/>
          <a:lstStyle/>
          <a:p>
            <a:r>
              <a:rPr lang="es-ES"/>
              <a:t>Haga clic para modificar el estilo de título del patrón</a:t>
            </a:r>
            <a:endParaRPr lang="es-CO" dirty="0"/>
          </a:p>
        </p:txBody>
      </p:sp>
      <p:sp>
        <p:nvSpPr>
          <p:cNvPr id="3" name="Marcador de texto 2">
            <a:extLst>
              <a:ext uri="{FF2B5EF4-FFF2-40B4-BE49-F238E27FC236}">
                <a16:creationId xmlns:a16="http://schemas.microsoft.com/office/drawing/2014/main" id="{AF50D3D7-546F-422E-8A4E-BD383F9F8584}"/>
              </a:ext>
            </a:extLst>
          </p:cNvPr>
          <p:cNvSpPr>
            <a:spLocks noGrp="1"/>
          </p:cNvSpPr>
          <p:nvPr>
            <p:ph type="body" idx="1"/>
          </p:nvPr>
        </p:nvSpPr>
        <p:spPr>
          <a:xfrm>
            <a:off x="838198" y="1359131"/>
            <a:ext cx="4185293" cy="353583"/>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a:extLst>
              <a:ext uri="{FF2B5EF4-FFF2-40B4-BE49-F238E27FC236}">
                <a16:creationId xmlns:a16="http://schemas.microsoft.com/office/drawing/2014/main" id="{79B30E97-03FE-4414-BD73-6B49E03A9FF6}"/>
              </a:ext>
            </a:extLst>
          </p:cNvPr>
          <p:cNvSpPr>
            <a:spLocks noGrp="1"/>
          </p:cNvSpPr>
          <p:nvPr>
            <p:ph sz="half" idx="2"/>
          </p:nvPr>
        </p:nvSpPr>
        <p:spPr>
          <a:xfrm>
            <a:off x="838199" y="1766713"/>
            <a:ext cx="4185293" cy="1720936"/>
          </a:xfrm>
        </p:spPr>
        <p:txBody>
          <a:bodyPr>
            <a:normAutofit/>
          </a:bodyPr>
          <a:lstStyle>
            <a:lvl1pPr>
              <a:defRPr sz="1600"/>
            </a:lvl1pPr>
          </a:lstStyle>
          <a:p>
            <a:pPr lvl="0"/>
            <a:r>
              <a:rPr lang="es-ES"/>
              <a:t>Haga clic para modificar el estilo de texto del patrón</a:t>
            </a:r>
          </a:p>
        </p:txBody>
      </p:sp>
      <p:sp>
        <p:nvSpPr>
          <p:cNvPr id="5" name="Marcador de texto 4">
            <a:extLst>
              <a:ext uri="{FF2B5EF4-FFF2-40B4-BE49-F238E27FC236}">
                <a16:creationId xmlns:a16="http://schemas.microsoft.com/office/drawing/2014/main" id="{63F521FF-9A25-4D97-903B-E6329066EE6B}"/>
              </a:ext>
            </a:extLst>
          </p:cNvPr>
          <p:cNvSpPr>
            <a:spLocks noGrp="1"/>
          </p:cNvSpPr>
          <p:nvPr>
            <p:ph type="body" sz="quarter" idx="3"/>
          </p:nvPr>
        </p:nvSpPr>
        <p:spPr>
          <a:xfrm>
            <a:off x="6112478" y="1359131"/>
            <a:ext cx="4380470" cy="387780"/>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a:extLst>
              <a:ext uri="{FF2B5EF4-FFF2-40B4-BE49-F238E27FC236}">
                <a16:creationId xmlns:a16="http://schemas.microsoft.com/office/drawing/2014/main" id="{3F9C0F04-EDE2-445B-8CFC-8866ACD6BED5}"/>
              </a:ext>
            </a:extLst>
          </p:cNvPr>
          <p:cNvSpPr>
            <a:spLocks noGrp="1"/>
          </p:cNvSpPr>
          <p:nvPr>
            <p:ph sz="quarter" idx="4"/>
          </p:nvPr>
        </p:nvSpPr>
        <p:spPr>
          <a:xfrm>
            <a:off x="6112478" y="1797944"/>
            <a:ext cx="4380470" cy="1689705"/>
          </a:xfrm>
        </p:spPr>
        <p:txBody>
          <a:bodyPr>
            <a:normAutofit/>
          </a:bodyPr>
          <a:lstStyle>
            <a:lvl1pPr>
              <a:defRPr sz="1600"/>
            </a:lvl1pPr>
          </a:lstStyle>
          <a:p>
            <a:pPr lvl="0"/>
            <a:r>
              <a:rPr lang="es-ES"/>
              <a:t>Haga clic para modificar el estilo de texto del patrón</a:t>
            </a:r>
          </a:p>
        </p:txBody>
      </p:sp>
      <p:sp>
        <p:nvSpPr>
          <p:cNvPr id="11" name="Marcador de texto 2">
            <a:extLst>
              <a:ext uri="{FF2B5EF4-FFF2-40B4-BE49-F238E27FC236}">
                <a16:creationId xmlns:a16="http://schemas.microsoft.com/office/drawing/2014/main" id="{0182DA9C-0D75-411B-AED1-3C19DCDA5322}"/>
              </a:ext>
            </a:extLst>
          </p:cNvPr>
          <p:cNvSpPr>
            <a:spLocks noGrp="1"/>
          </p:cNvSpPr>
          <p:nvPr>
            <p:ph type="body" idx="13"/>
          </p:nvPr>
        </p:nvSpPr>
        <p:spPr>
          <a:xfrm>
            <a:off x="0" y="6551160"/>
            <a:ext cx="3023286" cy="331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2" name="Marcador de pie de página 11">
            <a:extLst>
              <a:ext uri="{FF2B5EF4-FFF2-40B4-BE49-F238E27FC236}">
                <a16:creationId xmlns:a16="http://schemas.microsoft.com/office/drawing/2014/main" id="{A898FAFE-0E36-4978-93FB-C86BDD93BDF3}"/>
              </a:ext>
            </a:extLst>
          </p:cNvPr>
          <p:cNvSpPr>
            <a:spLocks noGrp="1"/>
          </p:cNvSpPr>
          <p:nvPr>
            <p:ph type="ftr" sz="quarter" idx="14"/>
          </p:nvPr>
        </p:nvSpPr>
        <p:spPr/>
        <p:txBody>
          <a:bodyPr/>
          <a:lstStyle/>
          <a:p>
            <a:endParaRPr lang="es-CO" dirty="0"/>
          </a:p>
        </p:txBody>
      </p:sp>
      <p:sp>
        <p:nvSpPr>
          <p:cNvPr id="13" name="Marcador de número de diapositiva 12">
            <a:extLst>
              <a:ext uri="{FF2B5EF4-FFF2-40B4-BE49-F238E27FC236}">
                <a16:creationId xmlns:a16="http://schemas.microsoft.com/office/drawing/2014/main" id="{CAFA656D-AE9C-49BF-B41F-C0867444D6C3}"/>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
        <p:nvSpPr>
          <p:cNvPr id="14" name="Marcador de texto 2">
            <a:extLst>
              <a:ext uri="{FF2B5EF4-FFF2-40B4-BE49-F238E27FC236}">
                <a16:creationId xmlns:a16="http://schemas.microsoft.com/office/drawing/2014/main" id="{9CA51A88-D979-4942-B6C1-281E81838762}"/>
              </a:ext>
            </a:extLst>
          </p:cNvPr>
          <p:cNvSpPr>
            <a:spLocks noGrp="1"/>
          </p:cNvSpPr>
          <p:nvPr>
            <p:ph type="body" idx="16"/>
          </p:nvPr>
        </p:nvSpPr>
        <p:spPr>
          <a:xfrm>
            <a:off x="838198" y="3541259"/>
            <a:ext cx="4185293" cy="353583"/>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5" name="Marcador de contenido 3">
            <a:extLst>
              <a:ext uri="{FF2B5EF4-FFF2-40B4-BE49-F238E27FC236}">
                <a16:creationId xmlns:a16="http://schemas.microsoft.com/office/drawing/2014/main" id="{11E24B2F-4566-447D-99E7-06BF5A357390}"/>
              </a:ext>
            </a:extLst>
          </p:cNvPr>
          <p:cNvSpPr>
            <a:spLocks noGrp="1"/>
          </p:cNvSpPr>
          <p:nvPr>
            <p:ph sz="half" idx="17"/>
          </p:nvPr>
        </p:nvSpPr>
        <p:spPr>
          <a:xfrm>
            <a:off x="838198" y="3940490"/>
            <a:ext cx="4185293" cy="2235998"/>
          </a:xfrm>
        </p:spPr>
        <p:txBody>
          <a:bodyPr>
            <a:normAutofit/>
          </a:bodyPr>
          <a:lstStyle>
            <a:lvl1pPr>
              <a:defRPr sz="1600"/>
            </a:lvl1pPr>
          </a:lstStyle>
          <a:p>
            <a:pPr lvl="0"/>
            <a:r>
              <a:rPr lang="es-ES"/>
              <a:t>Haga clic para modificar el estilo de texto del patrón</a:t>
            </a:r>
          </a:p>
        </p:txBody>
      </p:sp>
      <p:sp>
        <p:nvSpPr>
          <p:cNvPr id="16" name="Marcador de texto 4">
            <a:extLst>
              <a:ext uri="{FF2B5EF4-FFF2-40B4-BE49-F238E27FC236}">
                <a16:creationId xmlns:a16="http://schemas.microsoft.com/office/drawing/2014/main" id="{E9A68F17-6419-4FFC-87B2-31880506034F}"/>
              </a:ext>
            </a:extLst>
          </p:cNvPr>
          <p:cNvSpPr>
            <a:spLocks noGrp="1"/>
          </p:cNvSpPr>
          <p:nvPr>
            <p:ph type="body" sz="quarter" idx="18"/>
          </p:nvPr>
        </p:nvSpPr>
        <p:spPr>
          <a:xfrm>
            <a:off x="6112478" y="3538682"/>
            <a:ext cx="4380470" cy="427723"/>
          </a:xfrm>
        </p:spPr>
        <p:txBody>
          <a:bodyPr anchor="b">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17" name="Marcador de contenido 5">
            <a:extLst>
              <a:ext uri="{FF2B5EF4-FFF2-40B4-BE49-F238E27FC236}">
                <a16:creationId xmlns:a16="http://schemas.microsoft.com/office/drawing/2014/main" id="{356A35AF-DD27-4E4E-A2FF-8859C9442F41}"/>
              </a:ext>
            </a:extLst>
          </p:cNvPr>
          <p:cNvSpPr>
            <a:spLocks noGrp="1"/>
          </p:cNvSpPr>
          <p:nvPr>
            <p:ph sz="quarter" idx="19"/>
          </p:nvPr>
        </p:nvSpPr>
        <p:spPr>
          <a:xfrm>
            <a:off x="6112478" y="4017438"/>
            <a:ext cx="4380470" cy="2099823"/>
          </a:xfrm>
        </p:spPr>
        <p:txBody>
          <a:bodyPr>
            <a:normAutofit/>
          </a:bodyPr>
          <a:lstStyle>
            <a:lvl1pPr>
              <a:defRPr sz="1600"/>
            </a:lvl1pPr>
          </a:lstStyle>
          <a:p>
            <a:pPr lvl="0"/>
            <a:r>
              <a:rPr lang="es-ES"/>
              <a:t>Haga clic para modificar el estilo de texto del patrón</a:t>
            </a:r>
          </a:p>
        </p:txBody>
      </p:sp>
    </p:spTree>
    <p:extLst>
      <p:ext uri="{BB962C8B-B14F-4D97-AF65-F5344CB8AC3E}">
        <p14:creationId xmlns:p14="http://schemas.microsoft.com/office/powerpoint/2010/main" val="4130382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C4F9C2-AF42-4FA0-9E2D-E14EF6DE1E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7AD55096-5924-4B66-8AA7-937074CD8710}"/>
              </a:ext>
            </a:extLst>
          </p:cNvPr>
          <p:cNvSpPr>
            <a:spLocks noGrp="1"/>
          </p:cNvSpPr>
          <p:nvPr>
            <p:ph type="title"/>
          </p:nvPr>
        </p:nvSpPr>
        <p:spPr>
          <a:xfrm>
            <a:off x="1233616" y="60326"/>
            <a:ext cx="10515600" cy="769636"/>
          </a:xfrm>
        </p:spPr>
        <p:txBody>
          <a:bodyPr/>
          <a:lstStyle>
            <a:lvl1pPr algn="ctr">
              <a:defRPr/>
            </a:lvl1pPr>
          </a:lstStyle>
          <a:p>
            <a:r>
              <a:rPr lang="es-ES"/>
              <a:t>Haga clic para modificar el estilo de título del patrón</a:t>
            </a:r>
            <a:endParaRPr lang="es-CO" dirty="0"/>
          </a:p>
        </p:txBody>
      </p:sp>
      <p:sp>
        <p:nvSpPr>
          <p:cNvPr id="7" name="Marcador de texto 2">
            <a:extLst>
              <a:ext uri="{FF2B5EF4-FFF2-40B4-BE49-F238E27FC236}">
                <a16:creationId xmlns:a16="http://schemas.microsoft.com/office/drawing/2014/main" id="{48DBF08F-5296-4629-AB95-5CF5B043746E}"/>
              </a:ext>
            </a:extLst>
          </p:cNvPr>
          <p:cNvSpPr>
            <a:spLocks noGrp="1"/>
          </p:cNvSpPr>
          <p:nvPr>
            <p:ph type="body" idx="13"/>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8" name="Marcador de pie de página 7">
            <a:extLst>
              <a:ext uri="{FF2B5EF4-FFF2-40B4-BE49-F238E27FC236}">
                <a16:creationId xmlns:a16="http://schemas.microsoft.com/office/drawing/2014/main" id="{51792546-DC1A-4DA5-A04D-30BCE4F148D3}"/>
              </a:ext>
            </a:extLst>
          </p:cNvPr>
          <p:cNvSpPr>
            <a:spLocks noGrp="1"/>
          </p:cNvSpPr>
          <p:nvPr>
            <p:ph type="ftr" sz="quarter" idx="14"/>
          </p:nvPr>
        </p:nvSpPr>
        <p:spPr/>
        <p:txBody>
          <a:bodyPr/>
          <a:lstStyle/>
          <a:p>
            <a:endParaRPr lang="es-CO" dirty="0"/>
          </a:p>
        </p:txBody>
      </p:sp>
      <p:sp>
        <p:nvSpPr>
          <p:cNvPr id="9" name="Marcador de número de diapositiva 8">
            <a:extLst>
              <a:ext uri="{FF2B5EF4-FFF2-40B4-BE49-F238E27FC236}">
                <a16:creationId xmlns:a16="http://schemas.microsoft.com/office/drawing/2014/main" id="{C0213839-EAD6-4134-A39C-458F0931B0F5}"/>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1176278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C4F9C2-AF42-4FA0-9E2D-E14EF6DE1E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7AD55096-5924-4B66-8AA7-937074CD8710}"/>
              </a:ext>
            </a:extLst>
          </p:cNvPr>
          <p:cNvSpPr>
            <a:spLocks noGrp="1"/>
          </p:cNvSpPr>
          <p:nvPr>
            <p:ph type="title"/>
          </p:nvPr>
        </p:nvSpPr>
        <p:spPr>
          <a:xfrm>
            <a:off x="1233616" y="136526"/>
            <a:ext cx="10515600" cy="769636"/>
          </a:xfrm>
        </p:spPr>
        <p:txBody>
          <a:bodyPr/>
          <a:lstStyle>
            <a:lvl1pPr algn="ctr">
              <a:defRPr/>
            </a:lvl1pPr>
          </a:lstStyle>
          <a:p>
            <a:r>
              <a:rPr lang="es-ES"/>
              <a:t>Haga clic para modificar el estilo de título del patrón</a:t>
            </a:r>
            <a:endParaRPr lang="es-CO" dirty="0"/>
          </a:p>
        </p:txBody>
      </p:sp>
      <p:sp>
        <p:nvSpPr>
          <p:cNvPr id="7" name="Marcador de texto 2">
            <a:extLst>
              <a:ext uri="{FF2B5EF4-FFF2-40B4-BE49-F238E27FC236}">
                <a16:creationId xmlns:a16="http://schemas.microsoft.com/office/drawing/2014/main" id="{48DBF08F-5296-4629-AB95-5CF5B043746E}"/>
              </a:ext>
            </a:extLst>
          </p:cNvPr>
          <p:cNvSpPr>
            <a:spLocks noGrp="1"/>
          </p:cNvSpPr>
          <p:nvPr>
            <p:ph type="body" idx="13"/>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8" name="Marcador de pie de página 7">
            <a:extLst>
              <a:ext uri="{FF2B5EF4-FFF2-40B4-BE49-F238E27FC236}">
                <a16:creationId xmlns:a16="http://schemas.microsoft.com/office/drawing/2014/main" id="{51792546-DC1A-4DA5-A04D-30BCE4F148D3}"/>
              </a:ext>
            </a:extLst>
          </p:cNvPr>
          <p:cNvSpPr>
            <a:spLocks noGrp="1"/>
          </p:cNvSpPr>
          <p:nvPr>
            <p:ph type="ftr" sz="quarter" idx="14"/>
          </p:nvPr>
        </p:nvSpPr>
        <p:spPr/>
        <p:txBody>
          <a:bodyPr/>
          <a:lstStyle/>
          <a:p>
            <a:endParaRPr lang="es-CO" dirty="0"/>
          </a:p>
        </p:txBody>
      </p:sp>
      <p:sp>
        <p:nvSpPr>
          <p:cNvPr id="9" name="Marcador de número de diapositiva 8">
            <a:extLst>
              <a:ext uri="{FF2B5EF4-FFF2-40B4-BE49-F238E27FC236}">
                <a16:creationId xmlns:a16="http://schemas.microsoft.com/office/drawing/2014/main" id="{C0213839-EAD6-4134-A39C-458F0931B0F5}"/>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
        <p:nvSpPr>
          <p:cNvPr id="10" name="Marcador de texto 2">
            <a:extLst>
              <a:ext uri="{FF2B5EF4-FFF2-40B4-BE49-F238E27FC236}">
                <a16:creationId xmlns:a16="http://schemas.microsoft.com/office/drawing/2014/main" id="{B5B042FB-55B7-4B4A-85E1-94EC2E5CA486}"/>
              </a:ext>
            </a:extLst>
          </p:cNvPr>
          <p:cNvSpPr>
            <a:spLocks noGrp="1"/>
          </p:cNvSpPr>
          <p:nvPr>
            <p:ph type="body" idx="1"/>
          </p:nvPr>
        </p:nvSpPr>
        <p:spPr>
          <a:xfrm>
            <a:off x="431799" y="4970463"/>
            <a:ext cx="11274425" cy="1277937"/>
          </a:xfrm>
        </p:spPr>
        <p:txBody>
          <a:bodyPr>
            <a:normAutofit/>
          </a:bodyPr>
          <a:lstStyle>
            <a:lvl1pPr marL="0" indent="0">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el estilo de texto del patrón</a:t>
            </a:r>
          </a:p>
        </p:txBody>
      </p:sp>
    </p:spTree>
    <p:extLst>
      <p:ext uri="{BB962C8B-B14F-4D97-AF65-F5344CB8AC3E}">
        <p14:creationId xmlns:p14="http://schemas.microsoft.com/office/powerpoint/2010/main" val="397879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29892AA-D1A6-4E4E-B8A0-37A57ED15ED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6" name="Marcador de pie de página 5">
            <a:extLst>
              <a:ext uri="{FF2B5EF4-FFF2-40B4-BE49-F238E27FC236}">
                <a16:creationId xmlns:a16="http://schemas.microsoft.com/office/drawing/2014/main" id="{DF21FF24-742A-467F-B1DB-934D4A6F78AC}"/>
              </a:ext>
            </a:extLst>
          </p:cNvPr>
          <p:cNvSpPr>
            <a:spLocks noGrp="1"/>
          </p:cNvSpPr>
          <p:nvPr>
            <p:ph type="ftr" sz="quarter" idx="10"/>
          </p:nvPr>
        </p:nvSpPr>
        <p:spPr/>
        <p:txBody>
          <a:bodyPr/>
          <a:lstStyle/>
          <a:p>
            <a:endParaRPr lang="es-CO" dirty="0"/>
          </a:p>
        </p:txBody>
      </p:sp>
      <p:sp>
        <p:nvSpPr>
          <p:cNvPr id="7" name="Marcador de número de diapositiva 6">
            <a:extLst>
              <a:ext uri="{FF2B5EF4-FFF2-40B4-BE49-F238E27FC236}">
                <a16:creationId xmlns:a16="http://schemas.microsoft.com/office/drawing/2014/main" id="{8F2823E9-F8AF-4D71-8746-86C20B4B7AE3}"/>
              </a:ext>
            </a:extLst>
          </p:cNvPr>
          <p:cNvSpPr>
            <a:spLocks noGrp="1"/>
          </p:cNvSpPr>
          <p:nvPr>
            <p:ph type="sldNum" sz="quarter" idx="11"/>
          </p:nvPr>
        </p:nvSpPr>
        <p:spPr/>
        <p:txBody>
          <a:bodyPr/>
          <a:lstStyle/>
          <a:p>
            <a:fld id="{F0435405-E842-48C1-A8E6-0A4AFD04C33F}" type="slidenum">
              <a:rPr lang="es-CO" smtClean="0"/>
              <a:pPr/>
              <a:t>‹Nº›</a:t>
            </a:fld>
            <a:endParaRPr lang="es-CO" dirty="0"/>
          </a:p>
        </p:txBody>
      </p:sp>
      <p:sp>
        <p:nvSpPr>
          <p:cNvPr id="8" name="Marcador de texto 2">
            <a:extLst>
              <a:ext uri="{FF2B5EF4-FFF2-40B4-BE49-F238E27FC236}">
                <a16:creationId xmlns:a16="http://schemas.microsoft.com/office/drawing/2014/main" id="{7BC273A8-7CFE-41A5-A55D-2B78E1C1299E}"/>
              </a:ext>
            </a:extLst>
          </p:cNvPr>
          <p:cNvSpPr>
            <a:spLocks noGrp="1"/>
          </p:cNvSpPr>
          <p:nvPr>
            <p:ph type="body" idx="13"/>
          </p:nvPr>
        </p:nvSpPr>
        <p:spPr>
          <a:xfrm>
            <a:off x="0" y="6485397"/>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1794372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9D3C50F-EC83-4C38-8722-4B8466750A1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D413629A-E4A5-4029-BFA5-8F37F2FD1FD1}"/>
              </a:ext>
            </a:extLst>
          </p:cNvPr>
          <p:cNvSpPr>
            <a:spLocks noGrp="1"/>
          </p:cNvSpPr>
          <p:nvPr>
            <p:ph type="title"/>
          </p:nvPr>
        </p:nvSpPr>
        <p:spPr>
          <a:xfrm>
            <a:off x="895865" y="167665"/>
            <a:ext cx="10515600" cy="714032"/>
          </a:xfrm>
        </p:spPr>
        <p:txBody>
          <a:bodyPr/>
          <a:lstStyle/>
          <a:p>
            <a:r>
              <a:rPr lang="es-ES"/>
              <a:t>Haga clic para modificar el estilo de título del patrón</a:t>
            </a:r>
            <a:endParaRPr lang="es-CO"/>
          </a:p>
        </p:txBody>
      </p:sp>
      <p:sp>
        <p:nvSpPr>
          <p:cNvPr id="3" name="Marcador de pie de página 2">
            <a:extLst>
              <a:ext uri="{FF2B5EF4-FFF2-40B4-BE49-F238E27FC236}">
                <a16:creationId xmlns:a16="http://schemas.microsoft.com/office/drawing/2014/main" id="{1F5AD1CF-EFB8-4882-9EE5-219BD605D7FC}"/>
              </a:ext>
            </a:extLst>
          </p:cNvPr>
          <p:cNvSpPr>
            <a:spLocks noGrp="1"/>
          </p:cNvSpPr>
          <p:nvPr>
            <p:ph type="ftr" sz="quarter" idx="10"/>
          </p:nvPr>
        </p:nvSpPr>
        <p:spPr/>
        <p:txBody>
          <a:bodyPr/>
          <a:lstStyle/>
          <a:p>
            <a:endParaRPr lang="es-CO" dirty="0"/>
          </a:p>
        </p:txBody>
      </p:sp>
      <p:sp>
        <p:nvSpPr>
          <p:cNvPr id="4" name="Marcador de número de diapositiva 3">
            <a:extLst>
              <a:ext uri="{FF2B5EF4-FFF2-40B4-BE49-F238E27FC236}">
                <a16:creationId xmlns:a16="http://schemas.microsoft.com/office/drawing/2014/main" id="{64D55F30-1E4F-4AD4-8271-083222699FE2}"/>
              </a:ext>
            </a:extLst>
          </p:cNvPr>
          <p:cNvSpPr>
            <a:spLocks noGrp="1"/>
          </p:cNvSpPr>
          <p:nvPr>
            <p:ph type="sldNum" sz="quarter" idx="11"/>
          </p:nvPr>
        </p:nvSpPr>
        <p:spPr/>
        <p:txBody>
          <a:bodyPr/>
          <a:lstStyle/>
          <a:p>
            <a:fld id="{F0435405-E842-48C1-A8E6-0A4AFD04C33F}" type="slidenum">
              <a:rPr lang="es-CO" smtClean="0"/>
              <a:pPr/>
              <a:t>‹Nº›</a:t>
            </a:fld>
            <a:endParaRPr lang="es-CO" dirty="0"/>
          </a:p>
        </p:txBody>
      </p:sp>
      <p:sp>
        <p:nvSpPr>
          <p:cNvPr id="7" name="Marcador de texto 6">
            <a:extLst>
              <a:ext uri="{FF2B5EF4-FFF2-40B4-BE49-F238E27FC236}">
                <a16:creationId xmlns:a16="http://schemas.microsoft.com/office/drawing/2014/main" id="{54FF22FF-815C-47DB-A11B-E870245D5A3F}"/>
              </a:ext>
            </a:extLst>
          </p:cNvPr>
          <p:cNvSpPr>
            <a:spLocks noGrp="1"/>
          </p:cNvSpPr>
          <p:nvPr>
            <p:ph type="body" sz="quarter" idx="12"/>
          </p:nvPr>
        </p:nvSpPr>
        <p:spPr>
          <a:xfrm>
            <a:off x="8415337" y="5238075"/>
            <a:ext cx="3567113" cy="1002163"/>
          </a:xfrm>
          <a:ln>
            <a:solidFill>
              <a:schemeClr val="tx1"/>
            </a:solidFill>
            <a:prstDash val="dash"/>
          </a:ln>
        </p:spPr>
        <p:txBody>
          <a:bodyPr>
            <a:noAutofit/>
          </a:bodyPr>
          <a:lstStyle>
            <a:lvl1pPr marL="0" indent="0">
              <a:buNone/>
              <a:defRPr sz="1400"/>
            </a:lvl1pPr>
            <a:lvl2pPr>
              <a:defRPr sz="1400"/>
            </a:lvl2pPr>
            <a:lvl3pPr>
              <a:defRPr sz="1400"/>
            </a:lvl3pPr>
            <a:lvl4pPr>
              <a:defRPr sz="1400"/>
            </a:lvl4pPr>
            <a:lvl5pPr>
              <a:defRPr sz="1400"/>
            </a:lvl5pPr>
          </a:lstStyle>
          <a:p>
            <a:pPr lvl="0"/>
            <a:r>
              <a:rPr lang="es-ES"/>
              <a:t>Haga clic para modificar el estilo de texto del patrón</a:t>
            </a:r>
          </a:p>
        </p:txBody>
      </p:sp>
      <p:sp>
        <p:nvSpPr>
          <p:cNvPr id="9" name="Marcador de contenido 8">
            <a:extLst>
              <a:ext uri="{FF2B5EF4-FFF2-40B4-BE49-F238E27FC236}">
                <a16:creationId xmlns:a16="http://schemas.microsoft.com/office/drawing/2014/main" id="{D5555783-D5C0-4110-A624-5FA51875AC3B}"/>
              </a:ext>
            </a:extLst>
          </p:cNvPr>
          <p:cNvSpPr>
            <a:spLocks noGrp="1"/>
          </p:cNvSpPr>
          <p:nvPr>
            <p:ph sz="quarter" idx="13"/>
          </p:nvPr>
        </p:nvSpPr>
        <p:spPr>
          <a:xfrm>
            <a:off x="177885" y="1101725"/>
            <a:ext cx="7432590" cy="46350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0" name="Marcador de texto 2">
            <a:extLst>
              <a:ext uri="{FF2B5EF4-FFF2-40B4-BE49-F238E27FC236}">
                <a16:creationId xmlns:a16="http://schemas.microsoft.com/office/drawing/2014/main" id="{AC45DBA4-969A-4C95-BCA4-6128118C367D}"/>
              </a:ext>
            </a:extLst>
          </p:cNvPr>
          <p:cNvSpPr>
            <a:spLocks noGrp="1"/>
          </p:cNvSpPr>
          <p:nvPr>
            <p:ph type="body" idx="14"/>
          </p:nvPr>
        </p:nvSpPr>
        <p:spPr>
          <a:xfrm>
            <a:off x="0" y="6492875"/>
            <a:ext cx="2963562"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14468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FCEE319-3DE3-47A7-B075-D6B1535902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F6831CF9-4573-4732-8530-2D531E8F6E8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5E21C2D-9A1D-458B-A057-8EB903ED5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EDBC7FD1-0967-42B4-947A-B9E77C3543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9" name="Marcador de texto 2">
            <a:extLst>
              <a:ext uri="{FF2B5EF4-FFF2-40B4-BE49-F238E27FC236}">
                <a16:creationId xmlns:a16="http://schemas.microsoft.com/office/drawing/2014/main" id="{56039A9E-CB76-48C9-ACC6-DD20CD1FFBB6}"/>
              </a:ext>
            </a:extLst>
          </p:cNvPr>
          <p:cNvSpPr>
            <a:spLocks noGrp="1"/>
          </p:cNvSpPr>
          <p:nvPr>
            <p:ph type="body" idx="13"/>
          </p:nvPr>
        </p:nvSpPr>
        <p:spPr>
          <a:xfrm>
            <a:off x="-1" y="6489155"/>
            <a:ext cx="2899720"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0" name="Marcador de pie de página 9">
            <a:extLst>
              <a:ext uri="{FF2B5EF4-FFF2-40B4-BE49-F238E27FC236}">
                <a16:creationId xmlns:a16="http://schemas.microsoft.com/office/drawing/2014/main" id="{07B6D339-1EA2-45F0-B0BB-4F8CF566B7F1}"/>
              </a:ext>
            </a:extLst>
          </p:cNvPr>
          <p:cNvSpPr>
            <a:spLocks noGrp="1"/>
          </p:cNvSpPr>
          <p:nvPr>
            <p:ph type="ftr" sz="quarter" idx="14"/>
          </p:nvPr>
        </p:nvSpPr>
        <p:spPr/>
        <p:txBody>
          <a:bodyPr/>
          <a:lstStyle/>
          <a:p>
            <a:endParaRPr lang="es-CO" dirty="0"/>
          </a:p>
        </p:txBody>
      </p:sp>
      <p:sp>
        <p:nvSpPr>
          <p:cNvPr id="11" name="Marcador de número de diapositiva 10">
            <a:extLst>
              <a:ext uri="{FF2B5EF4-FFF2-40B4-BE49-F238E27FC236}">
                <a16:creationId xmlns:a16="http://schemas.microsoft.com/office/drawing/2014/main" id="{3AD8D068-FCE0-4F28-A4A9-C6244C4BE17F}"/>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3397799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C6FAEFBE-6EC0-4A0E-ABED-4D39BD7195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E172C4D2-35B3-4444-8015-EB122E5AB65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2365479A-2F7D-4F0B-8284-5AC185CDA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CO"/>
          </a:p>
        </p:txBody>
      </p:sp>
      <p:sp>
        <p:nvSpPr>
          <p:cNvPr id="4" name="Marcador de texto 3">
            <a:extLst>
              <a:ext uri="{FF2B5EF4-FFF2-40B4-BE49-F238E27FC236}">
                <a16:creationId xmlns:a16="http://schemas.microsoft.com/office/drawing/2014/main" id="{5253C70D-5662-43C6-975A-BCC861ADC8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9" name="Marcador de texto 2">
            <a:extLst>
              <a:ext uri="{FF2B5EF4-FFF2-40B4-BE49-F238E27FC236}">
                <a16:creationId xmlns:a16="http://schemas.microsoft.com/office/drawing/2014/main" id="{48F61835-E022-4956-8BEF-E1845D2D4B0B}"/>
              </a:ext>
            </a:extLst>
          </p:cNvPr>
          <p:cNvSpPr>
            <a:spLocks noGrp="1"/>
          </p:cNvSpPr>
          <p:nvPr>
            <p:ph type="body" idx="13"/>
          </p:nvPr>
        </p:nvSpPr>
        <p:spPr>
          <a:xfrm>
            <a:off x="-1" y="6492875"/>
            <a:ext cx="2963563"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10" name="Marcador de pie de página 9">
            <a:extLst>
              <a:ext uri="{FF2B5EF4-FFF2-40B4-BE49-F238E27FC236}">
                <a16:creationId xmlns:a16="http://schemas.microsoft.com/office/drawing/2014/main" id="{8FE02A82-2F6D-40FB-82E6-3E07338142B3}"/>
              </a:ext>
            </a:extLst>
          </p:cNvPr>
          <p:cNvSpPr>
            <a:spLocks noGrp="1"/>
          </p:cNvSpPr>
          <p:nvPr>
            <p:ph type="ftr" sz="quarter" idx="14"/>
          </p:nvPr>
        </p:nvSpPr>
        <p:spPr/>
        <p:txBody>
          <a:bodyPr/>
          <a:lstStyle/>
          <a:p>
            <a:endParaRPr lang="es-CO" dirty="0"/>
          </a:p>
        </p:txBody>
      </p:sp>
      <p:sp>
        <p:nvSpPr>
          <p:cNvPr id="11" name="Marcador de número de diapositiva 10">
            <a:extLst>
              <a:ext uri="{FF2B5EF4-FFF2-40B4-BE49-F238E27FC236}">
                <a16:creationId xmlns:a16="http://schemas.microsoft.com/office/drawing/2014/main" id="{FF086DC3-4CF0-4D60-AE31-F265321328E2}"/>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3537318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B06881A-F971-485B-847A-5CF6E3A0210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1">
            <a:extLst>
              <a:ext uri="{FF2B5EF4-FFF2-40B4-BE49-F238E27FC236}">
                <a16:creationId xmlns:a16="http://schemas.microsoft.com/office/drawing/2014/main" id="{BAB4E844-73D8-47C7-8299-D642765E7C8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6B53C70-2AF9-4831-A67F-8178F0232069}"/>
              </a:ext>
            </a:extLst>
          </p:cNvPr>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8" name="Marcador de texto 2">
            <a:extLst>
              <a:ext uri="{FF2B5EF4-FFF2-40B4-BE49-F238E27FC236}">
                <a16:creationId xmlns:a16="http://schemas.microsoft.com/office/drawing/2014/main" id="{C4D36212-F6BF-4C81-A12D-9A170AB61801}"/>
              </a:ext>
            </a:extLst>
          </p:cNvPr>
          <p:cNvSpPr>
            <a:spLocks noGrp="1"/>
          </p:cNvSpPr>
          <p:nvPr>
            <p:ph type="body" idx="13"/>
          </p:nvPr>
        </p:nvSpPr>
        <p:spPr>
          <a:xfrm>
            <a:off x="-2" y="6492875"/>
            <a:ext cx="3039764"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9" name="Marcador de pie de página 8">
            <a:extLst>
              <a:ext uri="{FF2B5EF4-FFF2-40B4-BE49-F238E27FC236}">
                <a16:creationId xmlns:a16="http://schemas.microsoft.com/office/drawing/2014/main" id="{28F193F5-7294-49A7-BC1C-FAEC5967D627}"/>
              </a:ext>
            </a:extLst>
          </p:cNvPr>
          <p:cNvSpPr>
            <a:spLocks noGrp="1"/>
          </p:cNvSpPr>
          <p:nvPr>
            <p:ph type="ftr" sz="quarter" idx="14"/>
          </p:nvPr>
        </p:nvSpPr>
        <p:spPr/>
        <p:txBody>
          <a:bodyPr/>
          <a:lstStyle/>
          <a:p>
            <a:endParaRPr lang="es-CO" dirty="0"/>
          </a:p>
        </p:txBody>
      </p:sp>
      <p:sp>
        <p:nvSpPr>
          <p:cNvPr id="10" name="Marcador de número de diapositiva 9">
            <a:extLst>
              <a:ext uri="{FF2B5EF4-FFF2-40B4-BE49-F238E27FC236}">
                <a16:creationId xmlns:a16="http://schemas.microsoft.com/office/drawing/2014/main" id="{9751FAE9-6A61-450D-B260-B16D5B08FA43}"/>
              </a:ext>
            </a:extLst>
          </p:cNvPr>
          <p:cNvSpPr>
            <a:spLocks noGrp="1"/>
          </p:cNvSpPr>
          <p:nvPr>
            <p:ph type="sldNum" sz="quarter" idx="15"/>
          </p:nvPr>
        </p:nvSpPr>
        <p:spPr/>
        <p:txBody>
          <a:body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11980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8B0C1D5-5647-467E-8847-EB402ADB53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151"/>
          <a:stretch/>
        </p:blipFill>
        <p:spPr>
          <a:xfrm rot="5400000">
            <a:off x="5535386" y="201387"/>
            <a:ext cx="1121229" cy="12192002"/>
          </a:xfrm>
          <a:prstGeom prst="rect">
            <a:avLst/>
          </a:prstGeom>
        </p:spPr>
      </p:pic>
      <p:sp>
        <p:nvSpPr>
          <p:cNvPr id="2" name="Título vertical 1">
            <a:extLst>
              <a:ext uri="{FF2B5EF4-FFF2-40B4-BE49-F238E27FC236}">
                <a16:creationId xmlns:a16="http://schemas.microsoft.com/office/drawing/2014/main" id="{8ED1F2BE-AA1A-43CC-A299-DA71CB65C0A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364ED9D-05F1-47A2-8741-DDDF55E92CA7}"/>
              </a:ext>
            </a:extLst>
          </p:cNvPr>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8" name="Marcador de pie de página 7">
            <a:extLst>
              <a:ext uri="{FF2B5EF4-FFF2-40B4-BE49-F238E27FC236}">
                <a16:creationId xmlns:a16="http://schemas.microsoft.com/office/drawing/2014/main" id="{1FFB2EBC-461C-4AE1-AD10-CA53C4EFF1EB}"/>
              </a:ext>
            </a:extLst>
          </p:cNvPr>
          <p:cNvSpPr>
            <a:spLocks noGrp="1"/>
          </p:cNvSpPr>
          <p:nvPr>
            <p:ph type="ftr" sz="quarter" idx="10"/>
          </p:nvPr>
        </p:nvSpPr>
        <p:spPr/>
        <p:txBody>
          <a:bodyPr/>
          <a:lstStyle/>
          <a:p>
            <a:endParaRPr lang="es-CO" dirty="0"/>
          </a:p>
        </p:txBody>
      </p:sp>
      <p:sp>
        <p:nvSpPr>
          <p:cNvPr id="9" name="Marcador de número de diapositiva 8">
            <a:extLst>
              <a:ext uri="{FF2B5EF4-FFF2-40B4-BE49-F238E27FC236}">
                <a16:creationId xmlns:a16="http://schemas.microsoft.com/office/drawing/2014/main" id="{DCF1D932-B9A4-458B-A9D1-FAF268D6608B}"/>
              </a:ext>
            </a:extLst>
          </p:cNvPr>
          <p:cNvSpPr>
            <a:spLocks noGrp="1"/>
          </p:cNvSpPr>
          <p:nvPr>
            <p:ph type="sldNum" sz="quarter" idx="11"/>
          </p:nvPr>
        </p:nvSpPr>
        <p:spPr/>
        <p:txBody>
          <a:bodyPr/>
          <a:lstStyle/>
          <a:p>
            <a:fld id="{F0435405-E842-48C1-A8E6-0A4AFD04C33F}" type="slidenum">
              <a:rPr lang="es-CO" smtClean="0"/>
              <a:pPr/>
              <a:t>‹Nº›</a:t>
            </a:fld>
            <a:endParaRPr lang="es-CO" dirty="0"/>
          </a:p>
        </p:txBody>
      </p:sp>
      <p:sp>
        <p:nvSpPr>
          <p:cNvPr id="10" name="Marcador de texto 2">
            <a:extLst>
              <a:ext uri="{FF2B5EF4-FFF2-40B4-BE49-F238E27FC236}">
                <a16:creationId xmlns:a16="http://schemas.microsoft.com/office/drawing/2014/main" id="{46F79349-1A84-42DB-B239-C94355FAA26B}"/>
              </a:ext>
            </a:extLst>
          </p:cNvPr>
          <p:cNvSpPr>
            <a:spLocks noGrp="1"/>
          </p:cNvSpPr>
          <p:nvPr>
            <p:ph type="body" idx="13"/>
          </p:nvPr>
        </p:nvSpPr>
        <p:spPr>
          <a:xfrm>
            <a:off x="-2" y="6492875"/>
            <a:ext cx="3039764" cy="365125"/>
          </a:xfrm>
        </p:spPr>
        <p:txBody>
          <a:bodyPr>
            <a:noAutofit/>
          </a:bodyPr>
          <a:lstStyle>
            <a:lvl1pPr marL="0" indent="0">
              <a:buNone/>
              <a:defRPr sz="1400" b="1">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1353018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F66AC41-75EB-4A94-BBDD-26E87D29795B}"/>
              </a:ext>
            </a:extLst>
          </p:cNvPr>
          <p:cNvSpPr>
            <a:spLocks noGrp="1"/>
          </p:cNvSpPr>
          <p:nvPr>
            <p:ph type="title"/>
          </p:nvPr>
        </p:nvSpPr>
        <p:spPr>
          <a:xfrm>
            <a:off x="838200" y="365126"/>
            <a:ext cx="10515600" cy="714032"/>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27396F0A-39E1-41DF-AB5D-87C2D3C01E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pic>
        <p:nvPicPr>
          <p:cNvPr id="7" name="Picture 2">
            <a:extLst>
              <a:ext uri="{FF2B5EF4-FFF2-40B4-BE49-F238E27FC236}">
                <a16:creationId xmlns:a16="http://schemas.microsoft.com/office/drawing/2014/main" id="{1F0EF8AF-8D48-4079-88AB-128F8EBC9096}"/>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468"/>
          <a:stretch/>
        </p:blipFill>
        <p:spPr bwMode="auto">
          <a:xfrm>
            <a:off x="0" y="0"/>
            <a:ext cx="653229" cy="906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arcador de pie de página 4">
            <a:extLst>
              <a:ext uri="{FF2B5EF4-FFF2-40B4-BE49-F238E27FC236}">
                <a16:creationId xmlns:a16="http://schemas.microsoft.com/office/drawing/2014/main" id="{DD78DFE1-73B6-4EBD-B6DE-1FE0D71932C8}"/>
              </a:ext>
            </a:extLst>
          </p:cNvPr>
          <p:cNvSpPr>
            <a:spLocks noGrp="1"/>
          </p:cNvSpPr>
          <p:nvPr>
            <p:ph type="ftr" sz="quarter" idx="3"/>
          </p:nvPr>
        </p:nvSpPr>
        <p:spPr>
          <a:xfrm>
            <a:off x="4038600" y="6334683"/>
            <a:ext cx="4114800" cy="365125"/>
          </a:xfrm>
          <a:prstGeom prst="rect">
            <a:avLst/>
          </a:prstGeom>
        </p:spPr>
        <p:txBody>
          <a:bodyPr/>
          <a:lstStyle>
            <a:lvl1pPr>
              <a:defRPr sz="1100"/>
            </a:lvl1pPr>
          </a:lstStyle>
          <a:p>
            <a:endParaRPr lang="es-CO" dirty="0"/>
          </a:p>
        </p:txBody>
      </p:sp>
      <p:sp>
        <p:nvSpPr>
          <p:cNvPr id="14" name="Marcador de número de diapositiva 5">
            <a:extLst>
              <a:ext uri="{FF2B5EF4-FFF2-40B4-BE49-F238E27FC236}">
                <a16:creationId xmlns:a16="http://schemas.microsoft.com/office/drawing/2014/main" id="{219CEB88-805A-4BC8-895E-BEC63ABF4052}"/>
              </a:ext>
            </a:extLst>
          </p:cNvPr>
          <p:cNvSpPr txBox="1">
            <a:spLocks/>
          </p:cNvSpPr>
          <p:nvPr/>
        </p:nvSpPr>
        <p:spPr>
          <a:xfrm>
            <a:off x="9292281" y="6288645"/>
            <a:ext cx="2743200" cy="365125"/>
          </a:xfrm>
          <a:prstGeom prst="rect">
            <a:avLst/>
          </a:prstGeom>
        </p:spPr>
        <p:txBody>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44413C3-9E65-4F41-9405-A6ACFE7044BE}" type="slidenum">
              <a:rPr lang="es-CO" sz="1100" b="1" smtClean="0">
                <a:solidFill>
                  <a:schemeClr val="bg1"/>
                </a:solidFill>
              </a:rPr>
              <a:pPr algn="r"/>
              <a:t>‹Nº›</a:t>
            </a:fld>
            <a:endParaRPr lang="es-CO" sz="1100" b="1" dirty="0">
              <a:solidFill>
                <a:schemeClr val="bg1"/>
              </a:solidFill>
            </a:endParaRPr>
          </a:p>
        </p:txBody>
      </p:sp>
      <p:sp>
        <p:nvSpPr>
          <p:cNvPr id="15" name="Marcador de fecha 3">
            <a:extLst>
              <a:ext uri="{FF2B5EF4-FFF2-40B4-BE49-F238E27FC236}">
                <a16:creationId xmlns:a16="http://schemas.microsoft.com/office/drawing/2014/main" id="{C01CB271-6065-409D-95FF-C46BE0BFE1B6}"/>
              </a:ext>
            </a:extLst>
          </p:cNvPr>
          <p:cNvSpPr txBox="1">
            <a:spLocks/>
          </p:cNvSpPr>
          <p:nvPr/>
        </p:nvSpPr>
        <p:spPr>
          <a:xfrm>
            <a:off x="838200" y="6356350"/>
            <a:ext cx="2743200" cy="365125"/>
          </a:xfrm>
          <a:prstGeom prst="rect">
            <a:avLst/>
          </a:prstGeom>
        </p:spPr>
        <p:txBody>
          <a:bodyPr vert="horz" lIns="91440" tIns="45720" rIns="91440" bIns="45720" rtlCol="0" anchor="ctr"/>
          <a:lstStyle>
            <a:defPPr>
              <a:defRPr lang="es-CO"/>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CO" dirty="0"/>
          </a:p>
        </p:txBody>
      </p:sp>
      <p:sp>
        <p:nvSpPr>
          <p:cNvPr id="16" name="Marcador de número de diapositiva 5">
            <a:extLst>
              <a:ext uri="{FF2B5EF4-FFF2-40B4-BE49-F238E27FC236}">
                <a16:creationId xmlns:a16="http://schemas.microsoft.com/office/drawing/2014/main" id="{F9C1E225-FCEA-4F05-B1BB-2436BA55A286}"/>
              </a:ext>
            </a:extLst>
          </p:cNvPr>
          <p:cNvSpPr>
            <a:spLocks noGrp="1"/>
          </p:cNvSpPr>
          <p:nvPr>
            <p:ph type="sldNum" sz="quarter" idx="4"/>
          </p:nvPr>
        </p:nvSpPr>
        <p:spPr>
          <a:xfrm>
            <a:off x="9448800" y="6487812"/>
            <a:ext cx="2743200" cy="365125"/>
          </a:xfrm>
          <a:prstGeom prst="rect">
            <a:avLst/>
          </a:prstGeom>
        </p:spPr>
        <p:txBody>
          <a:bodyPr vert="horz" lIns="91440" tIns="45720" rIns="91440" bIns="45720" rtlCol="0" anchor="ctr"/>
          <a:lstStyle>
            <a:lvl1pPr algn="r">
              <a:defRPr sz="1200" b="1">
                <a:solidFill>
                  <a:schemeClr val="bg1"/>
                </a:solidFill>
              </a:defRPr>
            </a:lvl1pPr>
          </a:lstStyle>
          <a:p>
            <a:fld id="{F0435405-E842-48C1-A8E6-0A4AFD04C33F}" type="slidenum">
              <a:rPr lang="es-CO" smtClean="0"/>
              <a:pPr/>
              <a:t>‹Nº›</a:t>
            </a:fld>
            <a:endParaRPr lang="es-CO" dirty="0"/>
          </a:p>
        </p:txBody>
      </p:sp>
    </p:spTree>
    <p:extLst>
      <p:ext uri="{BB962C8B-B14F-4D97-AF65-F5344CB8AC3E}">
        <p14:creationId xmlns:p14="http://schemas.microsoft.com/office/powerpoint/2010/main" val="1348602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2" r:id="rId6"/>
    <p:sldLayoutId id="2147483654" r:id="rId7"/>
    <p:sldLayoutId id="2147483661" r:id="rId8"/>
    <p:sldLayoutId id="2147483655" r:id="rId9"/>
    <p:sldLayoutId id="2147483660" r:id="rId10"/>
    <p:sldLayoutId id="2147483656" r:id="rId11"/>
    <p:sldLayoutId id="2147483657" r:id="rId12"/>
    <p:sldLayoutId id="2147483658" r:id="rId13"/>
    <p:sldLayoutId id="2147483659" r:id="rId14"/>
  </p:sldLayoutIdLst>
  <p:hf hdr="0" ftr="0" dt="0"/>
  <p:txStyles>
    <p:titleStyle>
      <a:lvl1pPr algn="ctr" defTabSz="914400" rtl="0" eaLnBrk="1" latinLnBrk="0" hangingPunct="1">
        <a:lnSpc>
          <a:spcPct val="90000"/>
        </a:lnSpc>
        <a:spcBef>
          <a:spcPct val="0"/>
        </a:spcBef>
        <a:buNone/>
        <a:defRPr sz="32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em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1</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Comportamiento del Mercado Inmobiliario a Nivel Nacional</a:t>
            </a:r>
            <a:br>
              <a:rPr lang="es-CO" dirty="0"/>
            </a:br>
            <a:br>
              <a:rPr lang="es-CO" dirty="0"/>
            </a:br>
            <a:r>
              <a:rPr lang="es-CO" dirty="0"/>
              <a:t>Abril  2019</a:t>
            </a:r>
            <a:br>
              <a:rPr lang="es-CO" dirty="0"/>
            </a:br>
            <a:endParaRPr lang="es-CO" dirty="0"/>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2365661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9362F6-3BD0-4EC9-8160-9ECA688E8FE9}"/>
              </a:ext>
            </a:extLst>
          </p:cNvPr>
          <p:cNvSpPr>
            <a:spLocks noGrp="1"/>
          </p:cNvSpPr>
          <p:nvPr>
            <p:ph type="title"/>
          </p:nvPr>
        </p:nvSpPr>
        <p:spPr/>
        <p:txBody>
          <a:bodyPr/>
          <a:lstStyle/>
          <a:p>
            <a:r>
              <a:rPr lang="es-CO" dirty="0"/>
              <a:t>Resumen Comportamiento Vivienda Nueva</a:t>
            </a:r>
          </a:p>
        </p:txBody>
      </p:sp>
      <p:sp>
        <p:nvSpPr>
          <p:cNvPr id="3" name="Marcador de contenido 2">
            <a:extLst>
              <a:ext uri="{FF2B5EF4-FFF2-40B4-BE49-F238E27FC236}">
                <a16:creationId xmlns:a16="http://schemas.microsoft.com/office/drawing/2014/main" id="{4A5D1EEC-91D5-44E9-8450-39D0E570362D}"/>
              </a:ext>
            </a:extLst>
          </p:cNvPr>
          <p:cNvSpPr>
            <a:spLocks noGrp="1"/>
          </p:cNvSpPr>
          <p:nvPr>
            <p:ph idx="1"/>
          </p:nvPr>
        </p:nvSpPr>
        <p:spPr/>
        <p:txBody>
          <a:bodyPr>
            <a:normAutofit fontScale="85000" lnSpcReduction="20000"/>
          </a:bodyPr>
          <a:lstStyle/>
          <a:p>
            <a:pPr algn="just"/>
            <a:r>
              <a:rPr lang="es-CO" dirty="0"/>
              <a:t>Entre el año 2010 y 2016 el mercado de vivienda mantuvo un gran crecimiento tanto en el mercado Vis como en el No VIS.</a:t>
            </a:r>
          </a:p>
          <a:p>
            <a:pPr algn="just"/>
            <a:r>
              <a:rPr lang="es-CO" dirty="0"/>
              <a:t>A  partir de 2016 el mercado de Vivienda No VIS empieza a caer y lo  hace hasta el segundo semestre de 2018 (2 años), y a partir de este momento se ha estabilizado en ventas pero aún no se ve una recuperación de los volúmenes de ventas observadas en la primera parte del ciclo.</a:t>
            </a:r>
          </a:p>
          <a:p>
            <a:pPr algn="just"/>
            <a:r>
              <a:rPr lang="es-CO" dirty="0"/>
              <a:t>A pesar de la caída del mercado No VIS el crecimiento del mercado es del 2% anual en promedio y del 5% en pesos reales desde 2010 hasta 2018. En ese mismo periodo la vivienda de Interés Social crecía a una tasa del 8% en unidades y 14% en pesos.</a:t>
            </a:r>
          </a:p>
          <a:p>
            <a:pPr algn="just"/>
            <a:r>
              <a:rPr lang="es-CO" dirty="0"/>
              <a:t>Actualmente el mercado se comporta levemente inferior a lo que se observó durante el primer cuatrimestre del año 2018. Actualmente el 64% de las ventas en unidades corresponden a la vivienda VIS y el 36% al No-VIS.  En Pesos la situación es la opuesta, la No-VIS representa el 64% de las ventas mientras el VIS representa el 36&amp;.</a:t>
            </a:r>
          </a:p>
        </p:txBody>
      </p:sp>
      <p:sp>
        <p:nvSpPr>
          <p:cNvPr id="4" name="Marcador de número de diapositiva 3">
            <a:extLst>
              <a:ext uri="{FF2B5EF4-FFF2-40B4-BE49-F238E27FC236}">
                <a16:creationId xmlns:a16="http://schemas.microsoft.com/office/drawing/2014/main" id="{783BE344-4A8F-4237-A016-49C7AF8B6C4A}"/>
              </a:ext>
            </a:extLst>
          </p:cNvPr>
          <p:cNvSpPr>
            <a:spLocks noGrp="1"/>
          </p:cNvSpPr>
          <p:nvPr>
            <p:ph type="sldNum" sz="quarter" idx="12"/>
          </p:nvPr>
        </p:nvSpPr>
        <p:spPr/>
        <p:txBody>
          <a:bodyPr/>
          <a:lstStyle/>
          <a:p>
            <a:fld id="{A44413C3-9E65-4F41-9405-A6ACFE7044BE}" type="slidenum">
              <a:rPr lang="es-CO" smtClean="0"/>
              <a:t>2</a:t>
            </a:fld>
            <a:endParaRPr lang="es-CO"/>
          </a:p>
        </p:txBody>
      </p:sp>
      <p:sp>
        <p:nvSpPr>
          <p:cNvPr id="5" name="Marcador de texto 4">
            <a:extLst>
              <a:ext uri="{FF2B5EF4-FFF2-40B4-BE49-F238E27FC236}">
                <a16:creationId xmlns:a16="http://schemas.microsoft.com/office/drawing/2014/main" id="{3D09418B-59A4-4923-8309-6044EE5078B7}"/>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797244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093BEE-61DF-41C7-9509-117D69C1E1FA}"/>
              </a:ext>
            </a:extLst>
          </p:cNvPr>
          <p:cNvSpPr>
            <a:spLocks noGrp="1"/>
          </p:cNvSpPr>
          <p:nvPr>
            <p:ph type="title"/>
          </p:nvPr>
        </p:nvSpPr>
        <p:spPr>
          <a:xfrm>
            <a:off x="839346" y="184151"/>
            <a:ext cx="10515600" cy="714032"/>
          </a:xfrm>
        </p:spPr>
        <p:txBody>
          <a:bodyPr>
            <a:normAutofit/>
          </a:bodyPr>
          <a:lstStyle/>
          <a:p>
            <a:r>
              <a:rPr lang="es-CO" sz="2800" dirty="0">
                <a:cs typeface="Arial" panose="020B0604020202020204" pitchFamily="34" charset="0"/>
              </a:rPr>
              <a:t>Evolución de las Ventas Nacional - Acumulado Últimos 12 meses</a:t>
            </a:r>
            <a:endParaRPr lang="es-ES_tradnl" sz="2800" dirty="0"/>
          </a:p>
        </p:txBody>
      </p:sp>
      <p:sp>
        <p:nvSpPr>
          <p:cNvPr id="4" name="Marcador de número de diapositiva 3">
            <a:extLst>
              <a:ext uri="{FF2B5EF4-FFF2-40B4-BE49-F238E27FC236}">
                <a16:creationId xmlns:a16="http://schemas.microsoft.com/office/drawing/2014/main" id="{A5C69CD5-BA50-415D-A6DF-FBF6D9CD37B2}"/>
              </a:ext>
            </a:extLst>
          </p:cNvPr>
          <p:cNvSpPr>
            <a:spLocks noGrp="1"/>
          </p:cNvSpPr>
          <p:nvPr>
            <p:ph type="sldNum" sz="quarter" idx="12"/>
          </p:nvPr>
        </p:nvSpPr>
        <p:spPr/>
        <p:txBody>
          <a:bodyPr/>
          <a:lstStyle/>
          <a:p>
            <a:fld id="{A44413C3-9E65-4F41-9405-A6ACFE7044BE}" type="slidenum">
              <a:rPr lang="es-CO" smtClean="0"/>
              <a:t>3</a:t>
            </a:fld>
            <a:endParaRPr lang="es-CO"/>
          </a:p>
        </p:txBody>
      </p:sp>
      <p:pic>
        <p:nvPicPr>
          <p:cNvPr id="6" name="Imagen 5">
            <a:extLst>
              <a:ext uri="{FF2B5EF4-FFF2-40B4-BE49-F238E27FC236}">
                <a16:creationId xmlns:a16="http://schemas.microsoft.com/office/drawing/2014/main" id="{88DE5138-7642-4E50-A512-8426AEDD752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7905"/>
          <a:stretch/>
        </p:blipFill>
        <p:spPr>
          <a:xfrm>
            <a:off x="126411" y="1160112"/>
            <a:ext cx="5908378" cy="3413469"/>
          </a:xfrm>
          <a:prstGeom prst="rect">
            <a:avLst/>
          </a:prstGeom>
        </p:spPr>
      </p:pic>
      <p:pic>
        <p:nvPicPr>
          <p:cNvPr id="7" name="Imagen 6">
            <a:extLst>
              <a:ext uri="{FF2B5EF4-FFF2-40B4-BE49-F238E27FC236}">
                <a16:creationId xmlns:a16="http://schemas.microsoft.com/office/drawing/2014/main" id="{E89D3AD8-3185-4AF6-86D2-70DE5786C1D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7905"/>
          <a:stretch/>
        </p:blipFill>
        <p:spPr>
          <a:xfrm>
            <a:off x="6268997" y="1160112"/>
            <a:ext cx="5663330" cy="3413469"/>
          </a:xfrm>
          <a:prstGeom prst="rect">
            <a:avLst/>
          </a:prstGeom>
        </p:spPr>
      </p:pic>
      <p:pic>
        <p:nvPicPr>
          <p:cNvPr id="8" name="Picture 4">
            <a:extLst>
              <a:ext uri="{FF2B5EF4-FFF2-40B4-BE49-F238E27FC236}">
                <a16:creationId xmlns:a16="http://schemas.microsoft.com/office/drawing/2014/main" id="{0EC6F973-EF91-4D0B-82CD-E9FACE932A3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49430" y="4632419"/>
            <a:ext cx="1918539" cy="92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6 Rectángulo">
            <a:extLst>
              <a:ext uri="{FF2B5EF4-FFF2-40B4-BE49-F238E27FC236}">
                <a16:creationId xmlns:a16="http://schemas.microsoft.com/office/drawing/2014/main" id="{6760C3AF-4263-4297-9E73-67719A9F1B1B}"/>
              </a:ext>
            </a:extLst>
          </p:cNvPr>
          <p:cNvSpPr/>
          <p:nvPr/>
        </p:nvSpPr>
        <p:spPr>
          <a:xfrm>
            <a:off x="834622" y="5746850"/>
            <a:ext cx="11200859" cy="461665"/>
          </a:xfrm>
          <a:prstGeom prst="rect">
            <a:avLst/>
          </a:prstGeom>
        </p:spPr>
        <p:txBody>
          <a:bodyPr wrap="square">
            <a:spAutoFit/>
          </a:bodyPr>
          <a:lstStyle/>
          <a:p>
            <a:r>
              <a:rPr lang="es-CO" sz="1200" dirty="0"/>
              <a:t>Incluye Bogotá, Medellín, Cali, Barranquilla, Cartagena, Santa Marta, Villavicencio, (todas con sus áreas metropolitanas) y el Área Campestre, Girardot y municipios aledaños.</a:t>
            </a:r>
          </a:p>
          <a:p>
            <a:r>
              <a:rPr lang="es-CO" sz="1200" dirty="0"/>
              <a:t>Excluye Bucaramanga en donde el seguimiento se inició en el 2011. Deflactado por IPC Nacional</a:t>
            </a:r>
          </a:p>
        </p:txBody>
      </p:sp>
    </p:spTree>
    <p:extLst>
      <p:ext uri="{BB962C8B-B14F-4D97-AF65-F5344CB8AC3E}">
        <p14:creationId xmlns:p14="http://schemas.microsoft.com/office/powerpoint/2010/main" val="3069684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093BEE-61DF-41C7-9509-117D69C1E1FA}"/>
              </a:ext>
            </a:extLst>
          </p:cNvPr>
          <p:cNvSpPr>
            <a:spLocks noGrp="1"/>
          </p:cNvSpPr>
          <p:nvPr>
            <p:ph type="title"/>
          </p:nvPr>
        </p:nvSpPr>
        <p:spPr>
          <a:xfrm>
            <a:off x="839346" y="184151"/>
            <a:ext cx="10515600" cy="714032"/>
          </a:xfrm>
        </p:spPr>
        <p:txBody>
          <a:bodyPr>
            <a:normAutofit/>
          </a:bodyPr>
          <a:lstStyle/>
          <a:p>
            <a:r>
              <a:rPr lang="es-CO" sz="2800" dirty="0">
                <a:cs typeface="Arial" panose="020B0604020202020204" pitchFamily="34" charset="0"/>
              </a:rPr>
              <a:t>Evolución de las Ventas Nacional - Acumulado Últimos 12 meses</a:t>
            </a:r>
            <a:endParaRPr lang="es-ES_tradnl" sz="2800" dirty="0"/>
          </a:p>
        </p:txBody>
      </p:sp>
      <p:sp>
        <p:nvSpPr>
          <p:cNvPr id="4" name="Marcador de número de diapositiva 3">
            <a:extLst>
              <a:ext uri="{FF2B5EF4-FFF2-40B4-BE49-F238E27FC236}">
                <a16:creationId xmlns:a16="http://schemas.microsoft.com/office/drawing/2014/main" id="{A5C69CD5-BA50-415D-A6DF-FBF6D9CD37B2}"/>
              </a:ext>
            </a:extLst>
          </p:cNvPr>
          <p:cNvSpPr>
            <a:spLocks noGrp="1"/>
          </p:cNvSpPr>
          <p:nvPr>
            <p:ph type="sldNum" sz="quarter" idx="12"/>
          </p:nvPr>
        </p:nvSpPr>
        <p:spPr/>
        <p:txBody>
          <a:bodyPr/>
          <a:lstStyle/>
          <a:p>
            <a:fld id="{A44413C3-9E65-4F41-9405-A6ACFE7044BE}" type="slidenum">
              <a:rPr lang="es-CO" smtClean="0"/>
              <a:t>4</a:t>
            </a:fld>
            <a:endParaRPr lang="es-CO"/>
          </a:p>
        </p:txBody>
      </p:sp>
      <p:pic>
        <p:nvPicPr>
          <p:cNvPr id="3" name="Imagen 2">
            <a:extLst>
              <a:ext uri="{FF2B5EF4-FFF2-40B4-BE49-F238E27FC236}">
                <a16:creationId xmlns:a16="http://schemas.microsoft.com/office/drawing/2014/main" id="{6AF68ED0-A632-4953-AB24-558E8FA6992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4068" y="1050324"/>
            <a:ext cx="5819115" cy="2233896"/>
          </a:xfrm>
          <a:prstGeom prst="rect">
            <a:avLst/>
          </a:prstGeom>
        </p:spPr>
      </p:pic>
      <p:pic>
        <p:nvPicPr>
          <p:cNvPr id="5" name="Imagen 4">
            <a:extLst>
              <a:ext uri="{FF2B5EF4-FFF2-40B4-BE49-F238E27FC236}">
                <a16:creationId xmlns:a16="http://schemas.microsoft.com/office/drawing/2014/main" id="{2C1C21A8-62E8-4545-BCC9-7B3BB565280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69461" y="1050322"/>
            <a:ext cx="5815220" cy="2233897"/>
          </a:xfrm>
          <a:prstGeom prst="rect">
            <a:avLst/>
          </a:prstGeom>
        </p:spPr>
      </p:pic>
      <p:pic>
        <p:nvPicPr>
          <p:cNvPr id="6" name="Imagen 5">
            <a:extLst>
              <a:ext uri="{FF2B5EF4-FFF2-40B4-BE49-F238E27FC236}">
                <a16:creationId xmlns:a16="http://schemas.microsoft.com/office/drawing/2014/main" id="{278055B8-D60B-4938-9EA6-0184C38036C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84068" y="3633504"/>
            <a:ext cx="5819115" cy="2233895"/>
          </a:xfrm>
          <a:prstGeom prst="rect">
            <a:avLst/>
          </a:prstGeom>
        </p:spPr>
      </p:pic>
      <p:pic>
        <p:nvPicPr>
          <p:cNvPr id="7" name="Imagen 6">
            <a:extLst>
              <a:ext uri="{FF2B5EF4-FFF2-40B4-BE49-F238E27FC236}">
                <a16:creationId xmlns:a16="http://schemas.microsoft.com/office/drawing/2014/main" id="{D154DCCB-2FF5-4306-AC61-1AA7AE75F2A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69461" y="3633502"/>
            <a:ext cx="5819116" cy="2233897"/>
          </a:xfrm>
          <a:prstGeom prst="rect">
            <a:avLst/>
          </a:prstGeom>
        </p:spPr>
      </p:pic>
      <p:pic>
        <p:nvPicPr>
          <p:cNvPr id="10" name="Picture 6">
            <a:extLst>
              <a:ext uri="{FF2B5EF4-FFF2-40B4-BE49-F238E27FC236}">
                <a16:creationId xmlns:a16="http://schemas.microsoft.com/office/drawing/2014/main" id="{43ED1ACB-2DB5-45E5-AA95-24E0A93448D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92467" y="1138967"/>
            <a:ext cx="153352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a:extLst>
              <a:ext uri="{FF2B5EF4-FFF2-40B4-BE49-F238E27FC236}">
                <a16:creationId xmlns:a16="http://schemas.microsoft.com/office/drawing/2014/main" id="{DC246A63-7211-477E-81F9-5E3BB7E752D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43267" y="3467100"/>
            <a:ext cx="1533525" cy="88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ángulo 13">
            <a:extLst>
              <a:ext uri="{FF2B5EF4-FFF2-40B4-BE49-F238E27FC236}">
                <a16:creationId xmlns:a16="http://schemas.microsoft.com/office/drawing/2014/main" id="{826CCD4C-F975-4DB2-9356-1FD09CB714F5}"/>
              </a:ext>
            </a:extLst>
          </p:cNvPr>
          <p:cNvSpPr/>
          <p:nvPr/>
        </p:nvSpPr>
        <p:spPr>
          <a:xfrm>
            <a:off x="5710236" y="947900"/>
            <a:ext cx="527047" cy="400110"/>
          </a:xfrm>
          <a:prstGeom prst="rect">
            <a:avLst/>
          </a:prstGeom>
          <a:solidFill>
            <a:schemeClr val="bg1"/>
          </a:solidFill>
        </p:spPr>
        <p:txBody>
          <a:bodyPr wrap="square">
            <a:spAutoFit/>
          </a:bodyPr>
          <a:lstStyle/>
          <a:p>
            <a:pPr algn="ctr"/>
            <a:r>
              <a:rPr lang="es-CO" sz="2000" b="1" dirty="0">
                <a:solidFill>
                  <a:schemeClr val="accent1">
                    <a:lumMod val="75000"/>
                  </a:schemeClr>
                </a:solidFill>
              </a:rPr>
              <a:t>VIS</a:t>
            </a:r>
          </a:p>
        </p:txBody>
      </p:sp>
      <p:sp>
        <p:nvSpPr>
          <p:cNvPr id="16" name="Rectángulo 15">
            <a:extLst>
              <a:ext uri="{FF2B5EF4-FFF2-40B4-BE49-F238E27FC236}">
                <a16:creationId xmlns:a16="http://schemas.microsoft.com/office/drawing/2014/main" id="{24A81E85-781C-44BB-9359-FFDCBEA5F88C}"/>
              </a:ext>
            </a:extLst>
          </p:cNvPr>
          <p:cNvSpPr/>
          <p:nvPr/>
        </p:nvSpPr>
        <p:spPr>
          <a:xfrm>
            <a:off x="11687256" y="926760"/>
            <a:ext cx="527047" cy="400110"/>
          </a:xfrm>
          <a:prstGeom prst="rect">
            <a:avLst/>
          </a:prstGeom>
          <a:solidFill>
            <a:schemeClr val="bg1"/>
          </a:solidFill>
        </p:spPr>
        <p:txBody>
          <a:bodyPr wrap="square">
            <a:spAutoFit/>
          </a:bodyPr>
          <a:lstStyle/>
          <a:p>
            <a:pPr algn="ctr"/>
            <a:r>
              <a:rPr lang="es-CO" sz="2000" b="1" dirty="0">
                <a:solidFill>
                  <a:schemeClr val="accent1">
                    <a:lumMod val="75000"/>
                  </a:schemeClr>
                </a:solidFill>
              </a:rPr>
              <a:t>VIS</a:t>
            </a:r>
          </a:p>
        </p:txBody>
      </p:sp>
      <p:sp>
        <p:nvSpPr>
          <p:cNvPr id="17" name="Rectángulo 16">
            <a:extLst>
              <a:ext uri="{FF2B5EF4-FFF2-40B4-BE49-F238E27FC236}">
                <a16:creationId xmlns:a16="http://schemas.microsoft.com/office/drawing/2014/main" id="{6B660F79-3ED2-4145-8655-6C7E4FAD2D74}"/>
              </a:ext>
            </a:extLst>
          </p:cNvPr>
          <p:cNvSpPr/>
          <p:nvPr/>
        </p:nvSpPr>
        <p:spPr>
          <a:xfrm>
            <a:off x="5559275" y="3508223"/>
            <a:ext cx="527047" cy="707886"/>
          </a:xfrm>
          <a:prstGeom prst="rect">
            <a:avLst/>
          </a:prstGeom>
          <a:solidFill>
            <a:schemeClr val="bg1"/>
          </a:solidFill>
        </p:spPr>
        <p:txBody>
          <a:bodyPr wrap="square">
            <a:spAutoFit/>
          </a:bodyPr>
          <a:lstStyle/>
          <a:p>
            <a:r>
              <a:rPr lang="es-CO" sz="2000" b="1" dirty="0" err="1">
                <a:solidFill>
                  <a:schemeClr val="accent6">
                    <a:lumMod val="50000"/>
                  </a:schemeClr>
                </a:solidFill>
              </a:rPr>
              <a:t>NoVIS</a:t>
            </a:r>
            <a:endParaRPr lang="es-CO" sz="2000" b="1" dirty="0">
              <a:solidFill>
                <a:schemeClr val="accent6">
                  <a:lumMod val="50000"/>
                </a:schemeClr>
              </a:solidFill>
            </a:endParaRPr>
          </a:p>
        </p:txBody>
      </p:sp>
      <p:sp>
        <p:nvSpPr>
          <p:cNvPr id="18" name="Rectángulo 17">
            <a:extLst>
              <a:ext uri="{FF2B5EF4-FFF2-40B4-BE49-F238E27FC236}">
                <a16:creationId xmlns:a16="http://schemas.microsoft.com/office/drawing/2014/main" id="{DC3D082E-9712-401F-8813-5AEF707D29EC}"/>
              </a:ext>
            </a:extLst>
          </p:cNvPr>
          <p:cNvSpPr/>
          <p:nvPr/>
        </p:nvSpPr>
        <p:spPr>
          <a:xfrm>
            <a:off x="11457634" y="3508223"/>
            <a:ext cx="527047" cy="707886"/>
          </a:xfrm>
          <a:prstGeom prst="rect">
            <a:avLst/>
          </a:prstGeom>
          <a:solidFill>
            <a:schemeClr val="bg1"/>
          </a:solidFill>
        </p:spPr>
        <p:txBody>
          <a:bodyPr wrap="square">
            <a:spAutoFit/>
          </a:bodyPr>
          <a:lstStyle/>
          <a:p>
            <a:r>
              <a:rPr lang="es-CO" sz="2000" b="1" dirty="0" err="1">
                <a:solidFill>
                  <a:schemeClr val="accent6">
                    <a:lumMod val="50000"/>
                  </a:schemeClr>
                </a:solidFill>
              </a:rPr>
              <a:t>NoVIS</a:t>
            </a:r>
            <a:endParaRPr lang="es-CO" sz="2000" b="1" dirty="0">
              <a:solidFill>
                <a:schemeClr val="accent6">
                  <a:lumMod val="50000"/>
                </a:schemeClr>
              </a:solidFill>
            </a:endParaRPr>
          </a:p>
        </p:txBody>
      </p:sp>
      <p:sp>
        <p:nvSpPr>
          <p:cNvPr id="15" name="6 Rectángulo">
            <a:extLst>
              <a:ext uri="{FF2B5EF4-FFF2-40B4-BE49-F238E27FC236}">
                <a16:creationId xmlns:a16="http://schemas.microsoft.com/office/drawing/2014/main" id="{ECC1879B-51BB-4A64-B470-6A7073FA0B5D}"/>
              </a:ext>
            </a:extLst>
          </p:cNvPr>
          <p:cNvSpPr/>
          <p:nvPr/>
        </p:nvSpPr>
        <p:spPr>
          <a:xfrm>
            <a:off x="834622" y="5848647"/>
            <a:ext cx="11200859" cy="461665"/>
          </a:xfrm>
          <a:prstGeom prst="rect">
            <a:avLst/>
          </a:prstGeom>
        </p:spPr>
        <p:txBody>
          <a:bodyPr wrap="square">
            <a:spAutoFit/>
          </a:bodyPr>
          <a:lstStyle/>
          <a:p>
            <a:r>
              <a:rPr lang="es-CO" sz="1200" dirty="0"/>
              <a:t>Incluye Bogotá, Medellín, Cali, Barranquilla, Cartagena, Santa Marta, Villavicencio, (todas con sus áreas metropolitanas) y el Área Campestre, Girardot y municipios aledaños.</a:t>
            </a:r>
          </a:p>
          <a:p>
            <a:r>
              <a:rPr lang="es-CO" sz="1200" dirty="0"/>
              <a:t>Excluye Bucaramanga en donde el seguimiento se inició en el 2011. Deflactado por IPC Nacional</a:t>
            </a:r>
          </a:p>
        </p:txBody>
      </p:sp>
    </p:spTree>
    <p:extLst>
      <p:ext uri="{BB962C8B-B14F-4D97-AF65-F5344CB8AC3E}">
        <p14:creationId xmlns:p14="http://schemas.microsoft.com/office/powerpoint/2010/main" val="268755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5</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Comportamiento del Mercado de Vivienda Nueva </a:t>
            </a:r>
            <a:br>
              <a:rPr lang="es-CO" dirty="0"/>
            </a:br>
            <a:r>
              <a:rPr lang="es-CO" dirty="0"/>
              <a:t>a Nivel Nacional</a:t>
            </a:r>
            <a:br>
              <a:rPr lang="es-CO" dirty="0"/>
            </a:br>
            <a:br>
              <a:rPr lang="es-CO" dirty="0"/>
            </a:br>
            <a:r>
              <a:rPr lang="es-CO" dirty="0"/>
              <a:t>Abril  2019</a:t>
            </a:r>
            <a:br>
              <a:rPr lang="es-CO" dirty="0"/>
            </a:br>
            <a:endParaRPr lang="es-CO" dirty="0"/>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827650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dirty="0"/>
              <a:t>Ventas  Año Corrido</a:t>
            </a:r>
          </a:p>
        </p:txBody>
      </p:sp>
      <p:sp>
        <p:nvSpPr>
          <p:cNvPr id="9" name="Marcador de número de diapositiva 8">
            <a:extLst>
              <a:ext uri="{FF2B5EF4-FFF2-40B4-BE49-F238E27FC236}">
                <a16:creationId xmlns:a16="http://schemas.microsoft.com/office/drawing/2014/main" id="{6CFDB57F-790A-40A8-BFF5-2388073A862D}"/>
              </a:ext>
            </a:extLst>
          </p:cNvPr>
          <p:cNvSpPr>
            <a:spLocks noGrp="1"/>
          </p:cNvSpPr>
          <p:nvPr>
            <p:ph type="sldNum" sz="quarter" idx="12"/>
          </p:nvPr>
        </p:nvSpPr>
        <p:spPr/>
        <p:txBody>
          <a:bodyPr/>
          <a:lstStyle/>
          <a:p>
            <a:fld id="{F0435405-E842-48C1-A8E6-0A4AFD04C33F}" type="slidenum">
              <a:rPr lang="es-CO" smtClean="0"/>
              <a:pPr/>
              <a:t>6</a:t>
            </a:fld>
            <a:endParaRPr lang="es-CO" dirty="0"/>
          </a:p>
        </p:txBody>
      </p:sp>
      <p:sp>
        <p:nvSpPr>
          <p:cNvPr id="4" name="3 Marcador de texto"/>
          <p:cNvSpPr>
            <a:spLocks noGrp="1"/>
          </p:cNvSpPr>
          <p:nvPr>
            <p:ph type="body" idx="13"/>
          </p:nvPr>
        </p:nvSpPr>
        <p:spPr/>
        <p:txBody>
          <a:bodyPr/>
          <a:lstStyle/>
          <a:p>
            <a:r>
              <a:rPr lang="es-CO" dirty="0"/>
              <a:t>Nacional</a:t>
            </a:r>
          </a:p>
        </p:txBody>
      </p:sp>
      <p:pic>
        <p:nvPicPr>
          <p:cNvPr id="3" name="Imagen 2">
            <a:extLst>
              <a:ext uri="{FF2B5EF4-FFF2-40B4-BE49-F238E27FC236}">
                <a16:creationId xmlns:a16="http://schemas.microsoft.com/office/drawing/2014/main" id="{E4B703EF-6E03-4DAA-9925-84DC213BCF59}"/>
              </a:ext>
            </a:extLst>
          </p:cNvPr>
          <p:cNvPicPr>
            <a:picLocks noChangeAspect="1"/>
          </p:cNvPicPr>
          <p:nvPr/>
        </p:nvPicPr>
        <p:blipFill>
          <a:blip r:embed="rId2"/>
          <a:stretch>
            <a:fillRect/>
          </a:stretch>
        </p:blipFill>
        <p:spPr>
          <a:xfrm>
            <a:off x="1159329" y="1078068"/>
            <a:ext cx="4882245" cy="2902331"/>
          </a:xfrm>
          <a:prstGeom prst="rect">
            <a:avLst/>
          </a:prstGeom>
        </p:spPr>
      </p:pic>
      <p:pic>
        <p:nvPicPr>
          <p:cNvPr id="5" name="Imagen 4">
            <a:extLst>
              <a:ext uri="{FF2B5EF4-FFF2-40B4-BE49-F238E27FC236}">
                <a16:creationId xmlns:a16="http://schemas.microsoft.com/office/drawing/2014/main" id="{3189715D-D3CE-4ADB-85D7-DD6B3C836652}"/>
              </a:ext>
            </a:extLst>
          </p:cNvPr>
          <p:cNvPicPr>
            <a:picLocks noChangeAspect="1"/>
          </p:cNvPicPr>
          <p:nvPr/>
        </p:nvPicPr>
        <p:blipFill>
          <a:blip r:embed="rId3"/>
          <a:stretch>
            <a:fillRect/>
          </a:stretch>
        </p:blipFill>
        <p:spPr>
          <a:xfrm>
            <a:off x="6253285" y="1055563"/>
            <a:ext cx="5055320" cy="3010251"/>
          </a:xfrm>
          <a:prstGeom prst="rect">
            <a:avLst/>
          </a:prstGeom>
        </p:spPr>
      </p:pic>
      <p:pic>
        <p:nvPicPr>
          <p:cNvPr id="6" name="Imagen 5">
            <a:extLst>
              <a:ext uri="{FF2B5EF4-FFF2-40B4-BE49-F238E27FC236}">
                <a16:creationId xmlns:a16="http://schemas.microsoft.com/office/drawing/2014/main" id="{15677CAC-C25B-4306-8993-3B5CF46FFBD9}"/>
              </a:ext>
            </a:extLst>
          </p:cNvPr>
          <p:cNvPicPr>
            <a:picLocks noChangeAspect="1"/>
          </p:cNvPicPr>
          <p:nvPr/>
        </p:nvPicPr>
        <p:blipFill>
          <a:blip r:embed="rId4"/>
          <a:stretch>
            <a:fillRect/>
          </a:stretch>
        </p:blipFill>
        <p:spPr>
          <a:xfrm>
            <a:off x="1010072" y="4369186"/>
            <a:ext cx="10276626" cy="1280501"/>
          </a:xfrm>
          <a:prstGeom prst="rect">
            <a:avLst/>
          </a:prstGeom>
        </p:spPr>
      </p:pic>
    </p:spTree>
    <p:extLst>
      <p:ext uri="{BB962C8B-B14F-4D97-AF65-F5344CB8AC3E}">
        <p14:creationId xmlns:p14="http://schemas.microsoft.com/office/powerpoint/2010/main" val="182680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Ventas  Año Corrido VIS</a:t>
            </a:r>
            <a:br>
              <a:rPr lang="es-CO" dirty="0"/>
            </a:br>
            <a:endParaRPr lang="es-CO" dirty="0"/>
          </a:p>
        </p:txBody>
      </p:sp>
      <p:sp>
        <p:nvSpPr>
          <p:cNvPr id="9" name="Marcador de número de diapositiva 8">
            <a:extLst>
              <a:ext uri="{FF2B5EF4-FFF2-40B4-BE49-F238E27FC236}">
                <a16:creationId xmlns:a16="http://schemas.microsoft.com/office/drawing/2014/main" id="{6CFDB57F-790A-40A8-BFF5-2388073A862D}"/>
              </a:ext>
            </a:extLst>
          </p:cNvPr>
          <p:cNvSpPr>
            <a:spLocks noGrp="1"/>
          </p:cNvSpPr>
          <p:nvPr>
            <p:ph type="sldNum" sz="quarter" idx="12"/>
          </p:nvPr>
        </p:nvSpPr>
        <p:spPr/>
        <p:txBody>
          <a:bodyPr/>
          <a:lstStyle/>
          <a:p>
            <a:fld id="{F0435405-E842-48C1-A8E6-0A4AFD04C33F}" type="slidenum">
              <a:rPr lang="es-CO" smtClean="0"/>
              <a:pPr/>
              <a:t>7</a:t>
            </a:fld>
            <a:endParaRPr lang="es-CO" dirty="0"/>
          </a:p>
        </p:txBody>
      </p:sp>
      <p:sp>
        <p:nvSpPr>
          <p:cNvPr id="4" name="3 Marcador de texto"/>
          <p:cNvSpPr>
            <a:spLocks noGrp="1"/>
          </p:cNvSpPr>
          <p:nvPr>
            <p:ph type="body" idx="13"/>
          </p:nvPr>
        </p:nvSpPr>
        <p:spPr/>
        <p:txBody>
          <a:bodyPr/>
          <a:lstStyle/>
          <a:p>
            <a:r>
              <a:rPr lang="es-CO" dirty="0"/>
              <a:t>Nacional</a:t>
            </a:r>
          </a:p>
        </p:txBody>
      </p:sp>
      <p:pic>
        <p:nvPicPr>
          <p:cNvPr id="3" name="Imagen 2">
            <a:extLst>
              <a:ext uri="{FF2B5EF4-FFF2-40B4-BE49-F238E27FC236}">
                <a16:creationId xmlns:a16="http://schemas.microsoft.com/office/drawing/2014/main" id="{7D6FECEE-0E00-459B-BEB2-CA18C84C46B8}"/>
              </a:ext>
            </a:extLst>
          </p:cNvPr>
          <p:cNvPicPr>
            <a:picLocks noChangeAspect="1"/>
          </p:cNvPicPr>
          <p:nvPr/>
        </p:nvPicPr>
        <p:blipFill>
          <a:blip r:embed="rId2"/>
          <a:stretch>
            <a:fillRect/>
          </a:stretch>
        </p:blipFill>
        <p:spPr>
          <a:xfrm>
            <a:off x="408658" y="1267850"/>
            <a:ext cx="5530914" cy="3140878"/>
          </a:xfrm>
          <a:prstGeom prst="rect">
            <a:avLst/>
          </a:prstGeom>
        </p:spPr>
      </p:pic>
      <p:pic>
        <p:nvPicPr>
          <p:cNvPr id="5" name="Imagen 4">
            <a:extLst>
              <a:ext uri="{FF2B5EF4-FFF2-40B4-BE49-F238E27FC236}">
                <a16:creationId xmlns:a16="http://schemas.microsoft.com/office/drawing/2014/main" id="{2C511140-346D-4B7A-A6B1-8FCE88CF07F8}"/>
              </a:ext>
            </a:extLst>
          </p:cNvPr>
          <p:cNvPicPr>
            <a:picLocks noChangeAspect="1"/>
          </p:cNvPicPr>
          <p:nvPr/>
        </p:nvPicPr>
        <p:blipFill>
          <a:blip r:embed="rId3"/>
          <a:stretch>
            <a:fillRect/>
          </a:stretch>
        </p:blipFill>
        <p:spPr>
          <a:xfrm>
            <a:off x="6301447" y="1284178"/>
            <a:ext cx="5522081" cy="3140879"/>
          </a:xfrm>
          <a:prstGeom prst="rect">
            <a:avLst/>
          </a:prstGeom>
        </p:spPr>
      </p:pic>
      <p:pic>
        <p:nvPicPr>
          <p:cNvPr id="6" name="Imagen 5">
            <a:extLst>
              <a:ext uri="{FF2B5EF4-FFF2-40B4-BE49-F238E27FC236}">
                <a16:creationId xmlns:a16="http://schemas.microsoft.com/office/drawing/2014/main" id="{35D28359-360A-43AE-B0D8-D63C5E61CBA9}"/>
              </a:ext>
            </a:extLst>
          </p:cNvPr>
          <p:cNvPicPr>
            <a:picLocks noChangeAspect="1"/>
          </p:cNvPicPr>
          <p:nvPr/>
        </p:nvPicPr>
        <p:blipFill>
          <a:blip r:embed="rId4"/>
          <a:stretch>
            <a:fillRect/>
          </a:stretch>
        </p:blipFill>
        <p:spPr>
          <a:xfrm>
            <a:off x="929479" y="4941198"/>
            <a:ext cx="9932679" cy="629679"/>
          </a:xfrm>
          <a:prstGeom prst="rect">
            <a:avLst/>
          </a:prstGeom>
        </p:spPr>
      </p:pic>
    </p:spTree>
    <p:extLst>
      <p:ext uri="{BB962C8B-B14F-4D97-AF65-F5344CB8AC3E}">
        <p14:creationId xmlns:p14="http://schemas.microsoft.com/office/powerpoint/2010/main" val="2956312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Ventas  Año Corrido No VIS</a:t>
            </a:r>
            <a:br>
              <a:rPr lang="es-CO" dirty="0"/>
            </a:br>
            <a:endParaRPr lang="es-CO" dirty="0"/>
          </a:p>
        </p:txBody>
      </p:sp>
      <p:sp>
        <p:nvSpPr>
          <p:cNvPr id="9" name="Marcador de número de diapositiva 8">
            <a:extLst>
              <a:ext uri="{FF2B5EF4-FFF2-40B4-BE49-F238E27FC236}">
                <a16:creationId xmlns:a16="http://schemas.microsoft.com/office/drawing/2014/main" id="{6CFDB57F-790A-40A8-BFF5-2388073A862D}"/>
              </a:ext>
            </a:extLst>
          </p:cNvPr>
          <p:cNvSpPr>
            <a:spLocks noGrp="1"/>
          </p:cNvSpPr>
          <p:nvPr>
            <p:ph type="sldNum" sz="quarter" idx="12"/>
          </p:nvPr>
        </p:nvSpPr>
        <p:spPr/>
        <p:txBody>
          <a:bodyPr/>
          <a:lstStyle/>
          <a:p>
            <a:fld id="{F0435405-E842-48C1-A8E6-0A4AFD04C33F}" type="slidenum">
              <a:rPr lang="es-CO" smtClean="0"/>
              <a:pPr/>
              <a:t>8</a:t>
            </a:fld>
            <a:endParaRPr lang="es-CO" dirty="0"/>
          </a:p>
        </p:txBody>
      </p:sp>
      <p:sp>
        <p:nvSpPr>
          <p:cNvPr id="4" name="3 Marcador de texto"/>
          <p:cNvSpPr>
            <a:spLocks noGrp="1"/>
          </p:cNvSpPr>
          <p:nvPr>
            <p:ph type="body" idx="13"/>
          </p:nvPr>
        </p:nvSpPr>
        <p:spPr/>
        <p:txBody>
          <a:bodyPr/>
          <a:lstStyle/>
          <a:p>
            <a:r>
              <a:rPr lang="es-CO" dirty="0"/>
              <a:t>Nacional</a:t>
            </a:r>
          </a:p>
        </p:txBody>
      </p:sp>
      <p:pic>
        <p:nvPicPr>
          <p:cNvPr id="3" name="Imagen 2">
            <a:extLst>
              <a:ext uri="{FF2B5EF4-FFF2-40B4-BE49-F238E27FC236}">
                <a16:creationId xmlns:a16="http://schemas.microsoft.com/office/drawing/2014/main" id="{D4C4B271-0CDD-473C-960C-A914E525E6DF}"/>
              </a:ext>
            </a:extLst>
          </p:cNvPr>
          <p:cNvPicPr>
            <a:picLocks noChangeAspect="1"/>
          </p:cNvPicPr>
          <p:nvPr/>
        </p:nvPicPr>
        <p:blipFill>
          <a:blip r:embed="rId2"/>
          <a:stretch>
            <a:fillRect/>
          </a:stretch>
        </p:blipFill>
        <p:spPr>
          <a:xfrm>
            <a:off x="387398" y="1302166"/>
            <a:ext cx="5681926" cy="3226634"/>
          </a:xfrm>
          <a:prstGeom prst="rect">
            <a:avLst/>
          </a:prstGeom>
        </p:spPr>
      </p:pic>
      <p:pic>
        <p:nvPicPr>
          <p:cNvPr id="5" name="Imagen 4">
            <a:extLst>
              <a:ext uri="{FF2B5EF4-FFF2-40B4-BE49-F238E27FC236}">
                <a16:creationId xmlns:a16="http://schemas.microsoft.com/office/drawing/2014/main" id="{69895B51-C9B2-4FC5-AE66-36F426CAC131}"/>
              </a:ext>
            </a:extLst>
          </p:cNvPr>
          <p:cNvPicPr>
            <a:picLocks noChangeAspect="1"/>
          </p:cNvPicPr>
          <p:nvPr/>
        </p:nvPicPr>
        <p:blipFill>
          <a:blip r:embed="rId3"/>
          <a:stretch>
            <a:fillRect/>
          </a:stretch>
        </p:blipFill>
        <p:spPr>
          <a:xfrm>
            <a:off x="6096000" y="1302166"/>
            <a:ext cx="5672850" cy="3226634"/>
          </a:xfrm>
          <a:prstGeom prst="rect">
            <a:avLst/>
          </a:prstGeom>
        </p:spPr>
      </p:pic>
      <p:pic>
        <p:nvPicPr>
          <p:cNvPr id="6" name="Imagen 5">
            <a:extLst>
              <a:ext uri="{FF2B5EF4-FFF2-40B4-BE49-F238E27FC236}">
                <a16:creationId xmlns:a16="http://schemas.microsoft.com/office/drawing/2014/main" id="{A46FE771-D5B4-4BBB-9C89-986C3C82D64F}"/>
              </a:ext>
            </a:extLst>
          </p:cNvPr>
          <p:cNvPicPr>
            <a:picLocks noChangeAspect="1"/>
          </p:cNvPicPr>
          <p:nvPr/>
        </p:nvPicPr>
        <p:blipFill>
          <a:blip r:embed="rId4"/>
          <a:stretch>
            <a:fillRect/>
          </a:stretch>
        </p:blipFill>
        <p:spPr>
          <a:xfrm>
            <a:off x="415303" y="4777917"/>
            <a:ext cx="11263288" cy="714032"/>
          </a:xfrm>
          <a:prstGeom prst="rect">
            <a:avLst/>
          </a:prstGeom>
        </p:spPr>
      </p:pic>
    </p:spTree>
    <p:extLst>
      <p:ext uri="{BB962C8B-B14F-4D97-AF65-F5344CB8AC3E}">
        <p14:creationId xmlns:p14="http://schemas.microsoft.com/office/powerpoint/2010/main" val="3740662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9</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Seguimiento a la Vivienda Usada</a:t>
            </a:r>
            <a:br>
              <a:rPr lang="es-CO" dirty="0"/>
            </a:br>
            <a:r>
              <a:rPr lang="es-CO" dirty="0"/>
              <a:t>Estratos 4, 5 y 6</a:t>
            </a: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1499538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15409-6570-42A8-BBBB-D1CBBC2FC7B0}"/>
              </a:ext>
            </a:extLst>
          </p:cNvPr>
          <p:cNvSpPr>
            <a:spLocks noGrp="1"/>
          </p:cNvSpPr>
          <p:nvPr>
            <p:ph type="title"/>
          </p:nvPr>
        </p:nvSpPr>
        <p:spPr/>
        <p:txBody>
          <a:bodyPr/>
          <a:lstStyle/>
          <a:p>
            <a:r>
              <a:rPr lang="es-CO" dirty="0"/>
              <a:t>Resumen del Comportamiento Vivienda Usada</a:t>
            </a:r>
          </a:p>
        </p:txBody>
      </p:sp>
      <p:sp>
        <p:nvSpPr>
          <p:cNvPr id="3" name="Marcador de contenido 2">
            <a:extLst>
              <a:ext uri="{FF2B5EF4-FFF2-40B4-BE49-F238E27FC236}">
                <a16:creationId xmlns:a16="http://schemas.microsoft.com/office/drawing/2014/main" id="{96F96A1D-FA8F-402A-BF78-50CC56663E53}"/>
              </a:ext>
            </a:extLst>
          </p:cNvPr>
          <p:cNvSpPr>
            <a:spLocks noGrp="1"/>
          </p:cNvSpPr>
          <p:nvPr>
            <p:ph idx="1"/>
          </p:nvPr>
        </p:nvSpPr>
        <p:spPr/>
        <p:txBody>
          <a:bodyPr>
            <a:normAutofit fontScale="92500" lnSpcReduction="10000"/>
          </a:bodyPr>
          <a:lstStyle/>
          <a:p>
            <a:pPr algn="just"/>
            <a:r>
              <a:rPr lang="es-CO" dirty="0"/>
              <a:t>El inventario de Vivienda Usada se ha incrementado en los últimos años como consecuencia de la participación de inversionistas en el mercado de vivienda.</a:t>
            </a:r>
          </a:p>
          <a:p>
            <a:pPr lvl="1" algn="just"/>
            <a:r>
              <a:rPr lang="es-CO" dirty="0"/>
              <a:t>Las Ciudades con mayores incrementos del inventario usado fueron Bogotá, Barranquilla y Bucaramanga.</a:t>
            </a:r>
          </a:p>
          <a:p>
            <a:pPr algn="just"/>
            <a:r>
              <a:rPr lang="es-CO" dirty="0"/>
              <a:t>Los mayores niveles de inventario y los diferenciales de precios frente a la vivienda nueva hicieron que los compradores de vivienda se desplazaran hacia el mercado del usado, que a su vez tuvieron reducciones en sus precios.</a:t>
            </a:r>
          </a:p>
          <a:p>
            <a:pPr algn="just"/>
            <a:r>
              <a:rPr lang="es-CO" dirty="0"/>
              <a:t>Los diferenciales de precios y buena calidad de la oferta ha hecho que las negociaciones de vivienda usada tanto en arriendo como en venta se hayan incrementado en especial en Bogotá y Barranquilla</a:t>
            </a:r>
          </a:p>
          <a:p>
            <a:pPr algn="just"/>
            <a:endParaRPr lang="es-CO" dirty="0"/>
          </a:p>
        </p:txBody>
      </p:sp>
      <p:sp>
        <p:nvSpPr>
          <p:cNvPr id="4" name="Marcador de número de diapositiva 3">
            <a:extLst>
              <a:ext uri="{FF2B5EF4-FFF2-40B4-BE49-F238E27FC236}">
                <a16:creationId xmlns:a16="http://schemas.microsoft.com/office/drawing/2014/main" id="{A0606735-7A19-4491-BA8F-99A40736660D}"/>
              </a:ext>
            </a:extLst>
          </p:cNvPr>
          <p:cNvSpPr>
            <a:spLocks noGrp="1"/>
          </p:cNvSpPr>
          <p:nvPr>
            <p:ph type="sldNum" sz="quarter" idx="12"/>
          </p:nvPr>
        </p:nvSpPr>
        <p:spPr/>
        <p:txBody>
          <a:bodyPr/>
          <a:lstStyle/>
          <a:p>
            <a:fld id="{A44413C3-9E65-4F41-9405-A6ACFE7044BE}" type="slidenum">
              <a:rPr lang="es-CO" smtClean="0"/>
              <a:t>10</a:t>
            </a:fld>
            <a:endParaRPr lang="es-CO"/>
          </a:p>
        </p:txBody>
      </p:sp>
      <p:sp>
        <p:nvSpPr>
          <p:cNvPr id="5" name="Marcador de texto 4">
            <a:extLst>
              <a:ext uri="{FF2B5EF4-FFF2-40B4-BE49-F238E27FC236}">
                <a16:creationId xmlns:a16="http://schemas.microsoft.com/office/drawing/2014/main" id="{07F47C3E-9FAB-42CD-9009-DC805AD91E38}"/>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256609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F4CCA-3A61-423D-855F-A4BEC67A1251}"/>
              </a:ext>
            </a:extLst>
          </p:cNvPr>
          <p:cNvSpPr>
            <a:spLocks noGrp="1"/>
          </p:cNvSpPr>
          <p:nvPr>
            <p:ph type="title"/>
          </p:nvPr>
        </p:nvSpPr>
        <p:spPr/>
        <p:txBody>
          <a:bodyPr/>
          <a:lstStyle/>
          <a:p>
            <a:r>
              <a:rPr lang="es-CO" dirty="0"/>
              <a:t>Resumen del Comportamiento de Vivienda Usada</a:t>
            </a:r>
          </a:p>
        </p:txBody>
      </p:sp>
      <p:sp>
        <p:nvSpPr>
          <p:cNvPr id="3" name="Marcador de contenido 2">
            <a:extLst>
              <a:ext uri="{FF2B5EF4-FFF2-40B4-BE49-F238E27FC236}">
                <a16:creationId xmlns:a16="http://schemas.microsoft.com/office/drawing/2014/main" id="{AE72B085-A966-4272-8683-BB67B03E655D}"/>
              </a:ext>
            </a:extLst>
          </p:cNvPr>
          <p:cNvSpPr>
            <a:spLocks noGrp="1"/>
          </p:cNvSpPr>
          <p:nvPr>
            <p:ph idx="1"/>
          </p:nvPr>
        </p:nvSpPr>
        <p:spPr/>
        <p:txBody>
          <a:bodyPr>
            <a:normAutofit/>
          </a:bodyPr>
          <a:lstStyle/>
          <a:p>
            <a:pPr algn="just"/>
            <a:r>
              <a:rPr lang="es-CO" sz="2400" dirty="0"/>
              <a:t>La buena dinámica de las ventas y el arriendo han hecho que temporalmente los inventarios de Usados de los estratos 4, 5 y 6 hayan bajado lo que podría generar una reacción de los precios al alza, en especial en rentas.</a:t>
            </a:r>
          </a:p>
          <a:p>
            <a:pPr algn="just"/>
            <a:r>
              <a:rPr lang="es-CO" sz="2400" dirty="0"/>
              <a:t>Los tiempos de colocación de los inventarios se han mantenido estables en Venta y han mejorado ligeramente en los arriendos.</a:t>
            </a:r>
          </a:p>
          <a:p>
            <a:pPr algn="just"/>
            <a:r>
              <a:rPr lang="es-CO" sz="2400" dirty="0"/>
              <a:t>Queda la duda de que sucederá con los inventarios en cabeza de los inversionistas dado que estos se han venido desplazando hacia otros segmentos del mercado,  lo que podría hacer subir los precios tanto en venta como en arriendo en la medida en que no se repongan los inventarios de estos segmentos.(4, 5 y 6)</a:t>
            </a:r>
          </a:p>
        </p:txBody>
      </p:sp>
      <p:sp>
        <p:nvSpPr>
          <p:cNvPr id="4" name="Marcador de número de diapositiva 3">
            <a:extLst>
              <a:ext uri="{FF2B5EF4-FFF2-40B4-BE49-F238E27FC236}">
                <a16:creationId xmlns:a16="http://schemas.microsoft.com/office/drawing/2014/main" id="{BA398B61-43E3-4BE4-9B0E-B09FD3339EAB}"/>
              </a:ext>
            </a:extLst>
          </p:cNvPr>
          <p:cNvSpPr>
            <a:spLocks noGrp="1"/>
          </p:cNvSpPr>
          <p:nvPr>
            <p:ph type="sldNum" sz="quarter" idx="12"/>
          </p:nvPr>
        </p:nvSpPr>
        <p:spPr/>
        <p:txBody>
          <a:bodyPr/>
          <a:lstStyle/>
          <a:p>
            <a:fld id="{A44413C3-9E65-4F41-9405-A6ACFE7044BE}" type="slidenum">
              <a:rPr lang="es-CO" smtClean="0"/>
              <a:t>11</a:t>
            </a:fld>
            <a:endParaRPr lang="es-CO"/>
          </a:p>
        </p:txBody>
      </p:sp>
      <p:sp>
        <p:nvSpPr>
          <p:cNvPr id="5" name="Marcador de texto 4">
            <a:extLst>
              <a:ext uri="{FF2B5EF4-FFF2-40B4-BE49-F238E27FC236}">
                <a16:creationId xmlns:a16="http://schemas.microsoft.com/office/drawing/2014/main" id="{F1FB7E77-506F-4D3C-9F7D-47C14C567117}"/>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378077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12</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47629"/>
            <a:ext cx="10515600" cy="2811138"/>
          </a:xfrm>
        </p:spPr>
        <p:txBody>
          <a:bodyPr>
            <a:normAutofit/>
          </a:bodyPr>
          <a:lstStyle/>
          <a:p>
            <a:r>
              <a:rPr lang="es-CO" dirty="0"/>
              <a:t>Bogotá</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3286210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13</a:t>
            </a:fld>
            <a:endParaRPr lang="es-CO" dirty="0"/>
          </a:p>
        </p:txBody>
      </p:sp>
      <p:sp>
        <p:nvSpPr>
          <p:cNvPr id="5" name="Marcador de texto 4"/>
          <p:cNvSpPr>
            <a:spLocks noGrp="1"/>
          </p:cNvSpPr>
          <p:nvPr>
            <p:ph type="body" idx="1"/>
          </p:nvPr>
        </p:nvSpPr>
        <p:spPr>
          <a:xfrm>
            <a:off x="431799" y="4707467"/>
            <a:ext cx="11274425" cy="1540933"/>
          </a:xfrm>
        </p:spPr>
        <p:txBody>
          <a:bodyPr>
            <a:noAutofit/>
          </a:bodyPr>
          <a:lstStyle/>
          <a:p>
            <a:pPr algn="just"/>
            <a:r>
              <a:rPr lang="es-ES" sz="2000" dirty="0"/>
              <a:t>En el recorrido realizado en el mes de abril del 2019 se detectaron 1.606 avisos nuevos, inferior en -10,7%, al promedio de 1.799 registrado en los últimos 12 meses. En la gráfica se observa la evolución en la salida de avisos nuevos tanto mensual como el acumulado en los últimos 12 meses, alcanzando 21.587, cifra superior en 5,0% a la reportada en igual período del 2018, cuando se detectaron 20.558 avisos, mostrando una tendencia levemente creciente.</a:t>
            </a:r>
          </a:p>
        </p:txBody>
      </p:sp>
      <p:pic>
        <p:nvPicPr>
          <p:cNvPr id="6" name="Imagen 5"/>
          <p:cNvPicPr>
            <a:picLocks noChangeAspect="1"/>
          </p:cNvPicPr>
          <p:nvPr/>
        </p:nvPicPr>
        <p:blipFill>
          <a:blip r:embed="rId2"/>
          <a:stretch>
            <a:fillRect/>
          </a:stretch>
        </p:blipFill>
        <p:spPr>
          <a:xfrm>
            <a:off x="1800996" y="906162"/>
            <a:ext cx="8590008" cy="3801305"/>
          </a:xfrm>
          <a:prstGeom prst="rect">
            <a:avLst/>
          </a:prstGeom>
        </p:spPr>
      </p:pic>
    </p:spTree>
    <p:extLst>
      <p:ext uri="{BB962C8B-B14F-4D97-AF65-F5344CB8AC3E}">
        <p14:creationId xmlns:p14="http://schemas.microsoft.com/office/powerpoint/2010/main" val="3433251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14</a:t>
            </a:fld>
            <a:endParaRPr lang="es-CO" dirty="0"/>
          </a:p>
        </p:txBody>
      </p:sp>
      <p:sp>
        <p:nvSpPr>
          <p:cNvPr id="5" name="Marcador de texto 4"/>
          <p:cNvSpPr>
            <a:spLocks noGrp="1"/>
          </p:cNvSpPr>
          <p:nvPr>
            <p:ph type="body" idx="1"/>
          </p:nvPr>
        </p:nvSpPr>
        <p:spPr>
          <a:xfrm>
            <a:off x="431799" y="4504269"/>
            <a:ext cx="11274425" cy="1744132"/>
          </a:xfrm>
        </p:spPr>
        <p:txBody>
          <a:bodyPr>
            <a:noAutofit/>
          </a:bodyPr>
          <a:lstStyle/>
          <a:p>
            <a:pPr algn="just"/>
            <a:r>
              <a:rPr lang="es-ES" sz="1800" dirty="0"/>
              <a:t>Las cifras presentadas en las gráficas corresponden a promedios móviles trimestrales, reflejando el comportamiento del mercado en los últimos años, denotando en el último año una estabilización en el indicador de oferta de los tres estratos, aunque en los últimos meses presenta un leve incremento. Al estudiar la composición de la oferta entre venta y arriendo ésta ha venido cambiando en el tiempo, en especial en el estrato 6 en donde a partir del segundo semestre del 2014 se ha incrementado la oferta de inmuebles para la venta cuando en años anteriores la mayor proporción correspondían a arriendo. En el estrato 5 el mayor porcentaje se tiene para la venta, aunque a partir de junio del 2013 los inmuebles para arriendo presentan crecimiento. </a:t>
            </a:r>
          </a:p>
        </p:txBody>
      </p:sp>
      <p:pic>
        <p:nvPicPr>
          <p:cNvPr id="6" name="Imagen 5"/>
          <p:cNvPicPr>
            <a:picLocks noChangeAspect="1"/>
          </p:cNvPicPr>
          <p:nvPr/>
        </p:nvPicPr>
        <p:blipFill>
          <a:blip r:embed="rId2"/>
          <a:stretch>
            <a:fillRect/>
          </a:stretch>
        </p:blipFill>
        <p:spPr>
          <a:xfrm>
            <a:off x="1614311" y="767645"/>
            <a:ext cx="8985956" cy="3736624"/>
          </a:xfrm>
          <a:prstGeom prst="rect">
            <a:avLst/>
          </a:prstGeom>
        </p:spPr>
      </p:pic>
    </p:spTree>
    <p:extLst>
      <p:ext uri="{BB962C8B-B14F-4D97-AF65-F5344CB8AC3E}">
        <p14:creationId xmlns:p14="http://schemas.microsoft.com/office/powerpoint/2010/main" val="433529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Inmuebles en Arriendo</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15</a:t>
            </a:fld>
            <a:endParaRPr lang="es-CO" dirty="0"/>
          </a:p>
        </p:txBody>
      </p:sp>
      <p:pic>
        <p:nvPicPr>
          <p:cNvPr id="5" name="Imagen 4"/>
          <p:cNvPicPr>
            <a:picLocks noChangeAspect="1"/>
          </p:cNvPicPr>
          <p:nvPr/>
        </p:nvPicPr>
        <p:blipFill>
          <a:blip r:embed="rId2"/>
          <a:stretch>
            <a:fillRect/>
          </a:stretch>
        </p:blipFill>
        <p:spPr>
          <a:xfrm>
            <a:off x="1614311" y="1273877"/>
            <a:ext cx="8985955" cy="4310246"/>
          </a:xfrm>
          <a:prstGeom prst="rect">
            <a:avLst/>
          </a:prstGeom>
        </p:spPr>
      </p:pic>
    </p:spTree>
    <p:extLst>
      <p:ext uri="{BB962C8B-B14F-4D97-AF65-F5344CB8AC3E}">
        <p14:creationId xmlns:p14="http://schemas.microsoft.com/office/powerpoint/2010/main" val="1924044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Inmuebles en Venta</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16</a:t>
            </a:fld>
            <a:endParaRPr lang="es-CO" dirty="0"/>
          </a:p>
        </p:txBody>
      </p:sp>
      <p:pic>
        <p:nvPicPr>
          <p:cNvPr id="5" name="Imagen 4"/>
          <p:cNvPicPr>
            <a:picLocks noChangeAspect="1"/>
          </p:cNvPicPr>
          <p:nvPr/>
        </p:nvPicPr>
        <p:blipFill>
          <a:blip r:embed="rId2"/>
          <a:stretch>
            <a:fillRect/>
          </a:stretch>
        </p:blipFill>
        <p:spPr>
          <a:xfrm>
            <a:off x="1603022" y="1215960"/>
            <a:ext cx="9008533" cy="4426080"/>
          </a:xfrm>
          <a:prstGeom prst="rect">
            <a:avLst/>
          </a:prstGeom>
        </p:spPr>
      </p:pic>
    </p:spTree>
    <p:extLst>
      <p:ext uri="{BB962C8B-B14F-4D97-AF65-F5344CB8AC3E}">
        <p14:creationId xmlns:p14="http://schemas.microsoft.com/office/powerpoint/2010/main" val="362158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17</a:t>
            </a:fld>
            <a:endParaRPr lang="es-CO" dirty="0"/>
          </a:p>
        </p:txBody>
      </p:sp>
      <p:pic>
        <p:nvPicPr>
          <p:cNvPr id="6" name="Imagen 5"/>
          <p:cNvPicPr>
            <a:picLocks noChangeAspect="1"/>
          </p:cNvPicPr>
          <p:nvPr/>
        </p:nvPicPr>
        <p:blipFill>
          <a:blip r:embed="rId2"/>
          <a:stretch>
            <a:fillRect/>
          </a:stretch>
        </p:blipFill>
        <p:spPr>
          <a:xfrm>
            <a:off x="1264501" y="1365956"/>
            <a:ext cx="9662997" cy="4824771"/>
          </a:xfrm>
          <a:prstGeom prst="rect">
            <a:avLst/>
          </a:prstGeom>
        </p:spPr>
      </p:pic>
    </p:spTree>
    <p:extLst>
      <p:ext uri="{BB962C8B-B14F-4D97-AF65-F5344CB8AC3E}">
        <p14:creationId xmlns:p14="http://schemas.microsoft.com/office/powerpoint/2010/main" val="3487114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18</a:t>
            </a:fld>
            <a:endParaRPr lang="es-CO" dirty="0"/>
          </a:p>
        </p:txBody>
      </p:sp>
      <p:pic>
        <p:nvPicPr>
          <p:cNvPr id="5" name="Imagen 4"/>
          <p:cNvPicPr>
            <a:picLocks noChangeAspect="1"/>
          </p:cNvPicPr>
          <p:nvPr/>
        </p:nvPicPr>
        <p:blipFill>
          <a:blip r:embed="rId2"/>
          <a:stretch>
            <a:fillRect/>
          </a:stretch>
        </p:blipFill>
        <p:spPr>
          <a:xfrm>
            <a:off x="1688210" y="1365955"/>
            <a:ext cx="8815580" cy="4846109"/>
          </a:xfrm>
          <a:prstGeom prst="rect">
            <a:avLst/>
          </a:prstGeom>
        </p:spPr>
      </p:pic>
    </p:spTree>
    <p:extLst>
      <p:ext uri="{BB962C8B-B14F-4D97-AF65-F5344CB8AC3E}">
        <p14:creationId xmlns:p14="http://schemas.microsoft.com/office/powerpoint/2010/main" val="2093608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19</a:t>
            </a:fld>
            <a:endParaRPr lang="es-CO" dirty="0"/>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arriendo, el tiempo de colocación en el estrato 6 considerando las negociaciones realizadas en los últimos seis meses se demoraría 6,0 meses en colocarse, en el 2018 era de 6,6 meses, en el estrato 5 por su parte, el tiempo de colocación se ubica en 5,1 meses, frente a 5,5 meses hace un año y el estrato 4, por su parte, pasa de 4,7 meses de Abril del 2018 a 4,3 meses al mismo mes del  2019. </a:t>
            </a:r>
          </a:p>
        </p:txBody>
      </p:sp>
      <p:pic>
        <p:nvPicPr>
          <p:cNvPr id="7" name="Imagen 6"/>
          <p:cNvPicPr>
            <a:picLocks noChangeAspect="1"/>
          </p:cNvPicPr>
          <p:nvPr/>
        </p:nvPicPr>
        <p:blipFill>
          <a:blip r:embed="rId2"/>
          <a:stretch>
            <a:fillRect/>
          </a:stretch>
        </p:blipFill>
        <p:spPr>
          <a:xfrm>
            <a:off x="1233616" y="906162"/>
            <a:ext cx="9739184" cy="4151259"/>
          </a:xfrm>
          <a:prstGeom prst="rect">
            <a:avLst/>
          </a:prstGeom>
        </p:spPr>
      </p:pic>
    </p:spTree>
    <p:extLst>
      <p:ext uri="{BB962C8B-B14F-4D97-AF65-F5344CB8AC3E}">
        <p14:creationId xmlns:p14="http://schemas.microsoft.com/office/powerpoint/2010/main" val="1775174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Venta</a:t>
            </a:r>
          </a:p>
        </p:txBody>
      </p:sp>
      <p:sp>
        <p:nvSpPr>
          <p:cNvPr id="3" name="Marcador de texto 2"/>
          <p:cNvSpPr>
            <a:spLocks noGrp="1"/>
          </p:cNvSpPr>
          <p:nvPr>
            <p:ph type="body" idx="13"/>
          </p:nvPr>
        </p:nvSpPr>
        <p:spPr/>
        <p:txBody>
          <a:bodyPr/>
          <a:lstStyle/>
          <a:p>
            <a:r>
              <a:rPr lang="es-ES" dirty="0"/>
              <a:t>Bogotá</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20</a:t>
            </a:fld>
            <a:endParaRPr lang="es-CO" dirty="0"/>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la venta, una familia que desee negociar su inmueble, si se tienen en cuenta los tiempos de las viviendas colocadas en los últimos 6 meses se demoraría 8,4 meses, 8,5 meses y 9,4 meses respectivamente para los estratos 4, 5 y 6, cuando hace un año eran de 8,2; 8,4 y 9,6 meses. </a:t>
            </a:r>
          </a:p>
        </p:txBody>
      </p:sp>
      <p:pic>
        <p:nvPicPr>
          <p:cNvPr id="7" name="Imagen 6"/>
          <p:cNvPicPr>
            <a:picLocks noChangeAspect="1"/>
          </p:cNvPicPr>
          <p:nvPr/>
        </p:nvPicPr>
        <p:blipFill>
          <a:blip r:embed="rId2"/>
          <a:stretch>
            <a:fillRect/>
          </a:stretch>
        </p:blipFill>
        <p:spPr>
          <a:xfrm>
            <a:off x="1233615" y="906163"/>
            <a:ext cx="9727895" cy="4151258"/>
          </a:xfrm>
          <a:prstGeom prst="rect">
            <a:avLst/>
          </a:prstGeom>
        </p:spPr>
      </p:pic>
    </p:spTree>
    <p:extLst>
      <p:ext uri="{BB962C8B-B14F-4D97-AF65-F5344CB8AC3E}">
        <p14:creationId xmlns:p14="http://schemas.microsoft.com/office/powerpoint/2010/main" val="45055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21</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Medellín</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4252374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22</a:t>
            </a:fld>
            <a:endParaRPr lang="es-CO" dirty="0"/>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611 avisos nuevos, superior en 4,8% respecto al promedio de 583 registrado en los últimos 12 meses, en donde se alcanzaron 6.990. </a:t>
            </a:r>
          </a:p>
        </p:txBody>
      </p:sp>
      <p:pic>
        <p:nvPicPr>
          <p:cNvPr id="7" name="Imagen 6"/>
          <p:cNvPicPr>
            <a:picLocks noChangeAspect="1"/>
          </p:cNvPicPr>
          <p:nvPr/>
        </p:nvPicPr>
        <p:blipFill>
          <a:blip r:embed="rId2"/>
          <a:stretch>
            <a:fillRect/>
          </a:stretch>
        </p:blipFill>
        <p:spPr>
          <a:xfrm>
            <a:off x="1233616" y="906162"/>
            <a:ext cx="9739184" cy="4185127"/>
          </a:xfrm>
          <a:prstGeom prst="rect">
            <a:avLst/>
          </a:prstGeom>
        </p:spPr>
      </p:pic>
    </p:spTree>
    <p:extLst>
      <p:ext uri="{BB962C8B-B14F-4D97-AF65-F5344CB8AC3E}">
        <p14:creationId xmlns:p14="http://schemas.microsoft.com/office/powerpoint/2010/main" val="2641349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23</a:t>
            </a:fld>
            <a:endParaRPr lang="es-CO" dirty="0"/>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mes, el indicador de avisos en ventana frente al total de inmuebles al cual se realiza seguimiento crece en los estratos 5 y 6, mientras cae en el estrato 4. </a:t>
            </a:r>
          </a:p>
        </p:txBody>
      </p:sp>
      <p:pic>
        <p:nvPicPr>
          <p:cNvPr id="6" name="Imagen 5"/>
          <p:cNvPicPr>
            <a:picLocks noChangeAspect="1"/>
          </p:cNvPicPr>
          <p:nvPr/>
        </p:nvPicPr>
        <p:blipFill>
          <a:blip r:embed="rId2"/>
          <a:stretch>
            <a:fillRect/>
          </a:stretch>
        </p:blipFill>
        <p:spPr>
          <a:xfrm>
            <a:off x="1986940" y="984292"/>
            <a:ext cx="8218120" cy="3986700"/>
          </a:xfrm>
          <a:prstGeom prst="rect">
            <a:avLst/>
          </a:prstGeom>
        </p:spPr>
      </p:pic>
    </p:spTree>
    <p:extLst>
      <p:ext uri="{BB962C8B-B14F-4D97-AF65-F5344CB8AC3E}">
        <p14:creationId xmlns:p14="http://schemas.microsoft.com/office/powerpoint/2010/main" val="3067071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24</a:t>
            </a:fld>
            <a:endParaRPr lang="es-CO" dirty="0"/>
          </a:p>
        </p:txBody>
      </p:sp>
      <p:pic>
        <p:nvPicPr>
          <p:cNvPr id="5" name="Imagen 4"/>
          <p:cNvPicPr>
            <a:picLocks noChangeAspect="1"/>
          </p:cNvPicPr>
          <p:nvPr/>
        </p:nvPicPr>
        <p:blipFill>
          <a:blip r:embed="rId2"/>
          <a:stretch>
            <a:fillRect/>
          </a:stretch>
        </p:blipFill>
        <p:spPr>
          <a:xfrm>
            <a:off x="1633341" y="1365956"/>
            <a:ext cx="8925318" cy="4696744"/>
          </a:xfrm>
          <a:prstGeom prst="rect">
            <a:avLst/>
          </a:prstGeom>
        </p:spPr>
      </p:pic>
    </p:spTree>
    <p:extLst>
      <p:ext uri="{BB962C8B-B14F-4D97-AF65-F5344CB8AC3E}">
        <p14:creationId xmlns:p14="http://schemas.microsoft.com/office/powerpoint/2010/main" val="128946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25</a:t>
            </a:fld>
            <a:endParaRPr lang="es-CO" dirty="0"/>
          </a:p>
        </p:txBody>
      </p:sp>
      <p:pic>
        <p:nvPicPr>
          <p:cNvPr id="5" name="Imagen 4"/>
          <p:cNvPicPr>
            <a:picLocks noChangeAspect="1"/>
          </p:cNvPicPr>
          <p:nvPr/>
        </p:nvPicPr>
        <p:blipFill>
          <a:blip r:embed="rId2"/>
          <a:stretch>
            <a:fillRect/>
          </a:stretch>
        </p:blipFill>
        <p:spPr>
          <a:xfrm>
            <a:off x="1757416" y="1365956"/>
            <a:ext cx="8699746" cy="4651651"/>
          </a:xfrm>
          <a:prstGeom prst="rect">
            <a:avLst/>
          </a:prstGeom>
        </p:spPr>
      </p:pic>
    </p:spTree>
    <p:extLst>
      <p:ext uri="{BB962C8B-B14F-4D97-AF65-F5344CB8AC3E}">
        <p14:creationId xmlns:p14="http://schemas.microsoft.com/office/powerpoint/2010/main" val="1405829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Medellín</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26</a:t>
            </a:fld>
            <a:endParaRPr lang="es-CO" dirty="0"/>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400" dirty="0"/>
              <a:t>Para arriendo, si se tienen en cuenta los tiempos de las viviendas colocadas en los últimos 6 meses se demoraría 3,5 meses; 3,2 meses y 3,9 meses respectivamente para los estratos 4, 5 y 6. Mientras hace un año eran de 2,4; 3,6 y 3,3 meses.</a:t>
            </a:r>
          </a:p>
        </p:txBody>
      </p:sp>
      <p:pic>
        <p:nvPicPr>
          <p:cNvPr id="7" name="Imagen 6"/>
          <p:cNvPicPr>
            <a:picLocks noChangeAspect="1"/>
          </p:cNvPicPr>
          <p:nvPr/>
        </p:nvPicPr>
        <p:blipFill>
          <a:blip r:embed="rId2"/>
          <a:stretch>
            <a:fillRect/>
          </a:stretch>
        </p:blipFill>
        <p:spPr>
          <a:xfrm>
            <a:off x="1874599" y="906162"/>
            <a:ext cx="8388823" cy="3962743"/>
          </a:xfrm>
          <a:prstGeom prst="rect">
            <a:avLst/>
          </a:prstGeom>
        </p:spPr>
      </p:pic>
    </p:spTree>
    <p:extLst>
      <p:ext uri="{BB962C8B-B14F-4D97-AF65-F5344CB8AC3E}">
        <p14:creationId xmlns:p14="http://schemas.microsoft.com/office/powerpoint/2010/main" val="1134449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27</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Cali</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3409951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28</a:t>
            </a:fld>
            <a:endParaRPr lang="es-CO" dirty="0"/>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570 avisos nuevos, superior en 10,9% respecto al promedio de 514 registrado en los últimos 12 meses, en donde se alcanzaron 6.163. </a:t>
            </a:r>
          </a:p>
        </p:txBody>
      </p:sp>
      <p:pic>
        <p:nvPicPr>
          <p:cNvPr id="6" name="Imagen 5"/>
          <p:cNvPicPr>
            <a:picLocks noChangeAspect="1"/>
          </p:cNvPicPr>
          <p:nvPr/>
        </p:nvPicPr>
        <p:blipFill>
          <a:blip r:embed="rId2"/>
          <a:stretch>
            <a:fillRect/>
          </a:stretch>
        </p:blipFill>
        <p:spPr>
          <a:xfrm>
            <a:off x="1800996" y="906163"/>
            <a:ext cx="8590008" cy="4064830"/>
          </a:xfrm>
          <a:prstGeom prst="rect">
            <a:avLst/>
          </a:prstGeom>
        </p:spPr>
      </p:pic>
    </p:spTree>
    <p:extLst>
      <p:ext uri="{BB962C8B-B14F-4D97-AF65-F5344CB8AC3E}">
        <p14:creationId xmlns:p14="http://schemas.microsoft.com/office/powerpoint/2010/main" val="154949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29</a:t>
            </a:fld>
            <a:endParaRPr lang="es-CO" dirty="0"/>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mes, el indicador de avisos en ventana frente al total de inmuebles al cual se realiza seguimiento crece en todos los estratos. </a:t>
            </a:r>
          </a:p>
        </p:txBody>
      </p:sp>
      <p:pic>
        <p:nvPicPr>
          <p:cNvPr id="7" name="Imagen 6"/>
          <p:cNvPicPr>
            <a:picLocks noChangeAspect="1"/>
          </p:cNvPicPr>
          <p:nvPr/>
        </p:nvPicPr>
        <p:blipFill>
          <a:blip r:embed="rId2"/>
          <a:stretch>
            <a:fillRect/>
          </a:stretch>
        </p:blipFill>
        <p:spPr>
          <a:xfrm>
            <a:off x="1233616" y="906163"/>
            <a:ext cx="9739184" cy="4309304"/>
          </a:xfrm>
          <a:prstGeom prst="rect">
            <a:avLst/>
          </a:prstGeom>
        </p:spPr>
      </p:pic>
    </p:spTree>
    <p:extLst>
      <p:ext uri="{BB962C8B-B14F-4D97-AF65-F5344CB8AC3E}">
        <p14:creationId xmlns:p14="http://schemas.microsoft.com/office/powerpoint/2010/main" val="3687331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30</a:t>
            </a:fld>
            <a:endParaRPr lang="es-CO" dirty="0"/>
          </a:p>
        </p:txBody>
      </p:sp>
      <p:pic>
        <p:nvPicPr>
          <p:cNvPr id="5" name="Imagen 4"/>
          <p:cNvPicPr>
            <a:picLocks noChangeAspect="1"/>
          </p:cNvPicPr>
          <p:nvPr/>
        </p:nvPicPr>
        <p:blipFill>
          <a:blip r:embed="rId2"/>
          <a:stretch>
            <a:fillRect/>
          </a:stretch>
        </p:blipFill>
        <p:spPr>
          <a:xfrm>
            <a:off x="1233616" y="1170236"/>
            <a:ext cx="9739184" cy="4517528"/>
          </a:xfrm>
          <a:prstGeom prst="rect">
            <a:avLst/>
          </a:prstGeom>
        </p:spPr>
      </p:pic>
    </p:spTree>
    <p:extLst>
      <p:ext uri="{BB962C8B-B14F-4D97-AF65-F5344CB8AC3E}">
        <p14:creationId xmlns:p14="http://schemas.microsoft.com/office/powerpoint/2010/main" val="3775973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31</a:t>
            </a:fld>
            <a:endParaRPr lang="es-CO" dirty="0"/>
          </a:p>
        </p:txBody>
      </p:sp>
      <p:pic>
        <p:nvPicPr>
          <p:cNvPr id="6" name="Imagen 5"/>
          <p:cNvPicPr>
            <a:picLocks noChangeAspect="1"/>
          </p:cNvPicPr>
          <p:nvPr/>
        </p:nvPicPr>
        <p:blipFill>
          <a:blip r:embed="rId2"/>
          <a:stretch>
            <a:fillRect/>
          </a:stretch>
        </p:blipFill>
        <p:spPr>
          <a:xfrm>
            <a:off x="1464782" y="1468371"/>
            <a:ext cx="9285013" cy="4621169"/>
          </a:xfrm>
          <a:prstGeom prst="rect">
            <a:avLst/>
          </a:prstGeom>
        </p:spPr>
      </p:pic>
    </p:spTree>
    <p:extLst>
      <p:ext uri="{BB962C8B-B14F-4D97-AF65-F5344CB8AC3E}">
        <p14:creationId xmlns:p14="http://schemas.microsoft.com/office/powerpoint/2010/main" val="2480129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32</a:t>
            </a:fld>
            <a:endParaRPr lang="es-CO" dirty="0"/>
          </a:p>
        </p:txBody>
      </p:sp>
      <p:pic>
        <p:nvPicPr>
          <p:cNvPr id="6" name="Imagen 5"/>
          <p:cNvPicPr>
            <a:picLocks noChangeAspect="1"/>
          </p:cNvPicPr>
          <p:nvPr/>
        </p:nvPicPr>
        <p:blipFill>
          <a:blip r:embed="rId2"/>
          <a:stretch>
            <a:fillRect/>
          </a:stretch>
        </p:blipFill>
        <p:spPr>
          <a:xfrm>
            <a:off x="1702547" y="1365956"/>
            <a:ext cx="8809484" cy="4651651"/>
          </a:xfrm>
          <a:prstGeom prst="rect">
            <a:avLst/>
          </a:prstGeom>
        </p:spPr>
      </p:pic>
    </p:spTree>
    <p:extLst>
      <p:ext uri="{BB962C8B-B14F-4D97-AF65-F5344CB8AC3E}">
        <p14:creationId xmlns:p14="http://schemas.microsoft.com/office/powerpoint/2010/main" val="2677624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33</a:t>
            </a:fld>
            <a:endParaRPr lang="es-CO" dirty="0"/>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arriendo, el tiempo de colocación en el estrato 6 considerando las negociaciones realizadas en los últimos seis meses se demoraría 4,3 meses en colocarse, mientras hace un año era de 3,7 meses, en el estrato 5 por su parte, el tiempo de colocación se ubica en 3,2 meses, frente a 3,4 meses en el 2018 y el estrato 4, pasa de 3,2 meses de abril del 2018 a 2,8 meses al mismo mes del  2019. </a:t>
            </a:r>
          </a:p>
        </p:txBody>
      </p:sp>
      <p:pic>
        <p:nvPicPr>
          <p:cNvPr id="6" name="Imagen 5"/>
          <p:cNvPicPr>
            <a:picLocks noChangeAspect="1"/>
          </p:cNvPicPr>
          <p:nvPr/>
        </p:nvPicPr>
        <p:blipFill>
          <a:blip r:embed="rId2"/>
          <a:stretch>
            <a:fillRect/>
          </a:stretch>
        </p:blipFill>
        <p:spPr>
          <a:xfrm>
            <a:off x="1233616" y="906162"/>
            <a:ext cx="9739184" cy="4129273"/>
          </a:xfrm>
          <a:prstGeom prst="rect">
            <a:avLst/>
          </a:prstGeom>
        </p:spPr>
      </p:pic>
    </p:spTree>
    <p:extLst>
      <p:ext uri="{BB962C8B-B14F-4D97-AF65-F5344CB8AC3E}">
        <p14:creationId xmlns:p14="http://schemas.microsoft.com/office/powerpoint/2010/main" val="33156844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Venta</a:t>
            </a:r>
          </a:p>
        </p:txBody>
      </p:sp>
      <p:sp>
        <p:nvSpPr>
          <p:cNvPr id="3" name="Marcador de texto 2"/>
          <p:cNvSpPr>
            <a:spLocks noGrp="1"/>
          </p:cNvSpPr>
          <p:nvPr>
            <p:ph type="body" idx="13"/>
          </p:nvPr>
        </p:nvSpPr>
        <p:spPr/>
        <p:txBody>
          <a:bodyPr/>
          <a:lstStyle/>
          <a:p>
            <a:r>
              <a:rPr lang="es-ES" dirty="0"/>
              <a:t>Cali</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34</a:t>
            </a:fld>
            <a:endParaRPr lang="es-CO" dirty="0"/>
          </a:p>
        </p:txBody>
      </p:sp>
      <p:sp>
        <p:nvSpPr>
          <p:cNvPr id="5" name="Marcador de texto 4"/>
          <p:cNvSpPr>
            <a:spLocks noGrp="1"/>
          </p:cNvSpPr>
          <p:nvPr>
            <p:ph type="body" idx="1"/>
          </p:nvPr>
        </p:nvSpPr>
        <p:spPr>
          <a:xfrm>
            <a:off x="431799" y="5057421"/>
            <a:ext cx="11274425" cy="1190979"/>
          </a:xfrm>
        </p:spPr>
        <p:txBody>
          <a:bodyPr>
            <a:noAutofit/>
          </a:bodyPr>
          <a:lstStyle/>
          <a:p>
            <a:pPr algn="just"/>
            <a:r>
              <a:rPr lang="es-ES" sz="2000" dirty="0"/>
              <a:t>Para la venta, una familia que desee negociar su inmueble, si se tienen en cuenta los tiempos de las viviendas colocadas en los últimos 6 meses se demoraría 5,6 meses, 7,1 meses y 7,7 meses respectivamente para los estratos 4, 5 y 6, cuando hace un año eran de 5,7, 7,7 y 7,7 meses.</a:t>
            </a:r>
          </a:p>
        </p:txBody>
      </p:sp>
      <p:pic>
        <p:nvPicPr>
          <p:cNvPr id="6" name="Imagen 5"/>
          <p:cNvPicPr>
            <a:picLocks noChangeAspect="1"/>
          </p:cNvPicPr>
          <p:nvPr/>
        </p:nvPicPr>
        <p:blipFill>
          <a:blip r:embed="rId2"/>
          <a:stretch>
            <a:fillRect/>
          </a:stretch>
        </p:blipFill>
        <p:spPr>
          <a:xfrm>
            <a:off x="1233616" y="906162"/>
            <a:ext cx="9727895" cy="4129273"/>
          </a:xfrm>
          <a:prstGeom prst="rect">
            <a:avLst/>
          </a:prstGeom>
        </p:spPr>
      </p:pic>
    </p:spTree>
    <p:extLst>
      <p:ext uri="{BB962C8B-B14F-4D97-AF65-F5344CB8AC3E}">
        <p14:creationId xmlns:p14="http://schemas.microsoft.com/office/powerpoint/2010/main" val="2322317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35</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Barranquilla </a:t>
            </a: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1879293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36</a:t>
            </a:fld>
            <a:endParaRPr lang="es-CO" dirty="0"/>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78 avisos nuevos, inferior 6,0% con respecto al promedio de 83 registrado en los últimos 12 meses, en donde se han alcanzando 993. </a:t>
            </a:r>
          </a:p>
        </p:txBody>
      </p:sp>
      <p:pic>
        <p:nvPicPr>
          <p:cNvPr id="7" name="Imagen 6"/>
          <p:cNvPicPr>
            <a:picLocks noChangeAspect="1"/>
          </p:cNvPicPr>
          <p:nvPr/>
        </p:nvPicPr>
        <p:blipFill>
          <a:blip r:embed="rId2"/>
          <a:stretch>
            <a:fillRect/>
          </a:stretch>
        </p:blipFill>
        <p:spPr>
          <a:xfrm>
            <a:off x="1233616" y="905037"/>
            <a:ext cx="9739184" cy="4065955"/>
          </a:xfrm>
          <a:prstGeom prst="rect">
            <a:avLst/>
          </a:prstGeom>
        </p:spPr>
      </p:pic>
    </p:spTree>
    <p:extLst>
      <p:ext uri="{BB962C8B-B14F-4D97-AF65-F5344CB8AC3E}">
        <p14:creationId xmlns:p14="http://schemas.microsoft.com/office/powerpoint/2010/main" val="3658787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37</a:t>
            </a:fld>
            <a:endParaRPr lang="es-CO" dirty="0"/>
          </a:p>
        </p:txBody>
      </p:sp>
      <p:pic>
        <p:nvPicPr>
          <p:cNvPr id="5" name="Imagen 4"/>
          <p:cNvPicPr>
            <a:picLocks noChangeAspect="1"/>
          </p:cNvPicPr>
          <p:nvPr/>
        </p:nvPicPr>
        <p:blipFill>
          <a:blip r:embed="rId2"/>
          <a:stretch>
            <a:fillRect/>
          </a:stretch>
        </p:blipFill>
        <p:spPr>
          <a:xfrm>
            <a:off x="1233617" y="1275643"/>
            <a:ext cx="9750472" cy="4684889"/>
          </a:xfrm>
          <a:prstGeom prst="rect">
            <a:avLst/>
          </a:prstGeom>
        </p:spPr>
      </p:pic>
    </p:spTree>
    <p:extLst>
      <p:ext uri="{BB962C8B-B14F-4D97-AF65-F5344CB8AC3E}">
        <p14:creationId xmlns:p14="http://schemas.microsoft.com/office/powerpoint/2010/main" val="1582385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Ventas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38</a:t>
            </a:fld>
            <a:endParaRPr lang="es-CO" dirty="0"/>
          </a:p>
        </p:txBody>
      </p:sp>
      <p:pic>
        <p:nvPicPr>
          <p:cNvPr id="6" name="Imagen 5"/>
          <p:cNvPicPr>
            <a:picLocks noChangeAspect="1"/>
          </p:cNvPicPr>
          <p:nvPr/>
        </p:nvPicPr>
        <p:blipFill>
          <a:blip r:embed="rId2"/>
          <a:stretch>
            <a:fillRect/>
          </a:stretch>
        </p:blipFill>
        <p:spPr>
          <a:xfrm>
            <a:off x="1368142" y="1365955"/>
            <a:ext cx="9455716" cy="4821723"/>
          </a:xfrm>
          <a:prstGeom prst="rect">
            <a:avLst/>
          </a:prstGeom>
        </p:spPr>
      </p:pic>
    </p:spTree>
    <p:extLst>
      <p:ext uri="{BB962C8B-B14F-4D97-AF65-F5344CB8AC3E}">
        <p14:creationId xmlns:p14="http://schemas.microsoft.com/office/powerpoint/2010/main" val="3950181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1778" y="136526"/>
            <a:ext cx="9731022" cy="1229430"/>
          </a:xfrm>
        </p:spPr>
        <p:txBody>
          <a:bodyPr>
            <a:normAutofit fontScale="90000"/>
          </a:bodyPr>
          <a:lstStyle/>
          <a:p>
            <a:r>
              <a:rPr lang="es-ES" dirty="0"/>
              <a:t>Evolución Arriendo de Vivienda Usada Acumulada</a:t>
            </a:r>
            <a:br>
              <a:rPr lang="es-ES" dirty="0"/>
            </a:br>
            <a:r>
              <a:rPr lang="es-ES" dirty="0"/>
              <a:t>Últimos 12 meses</a:t>
            </a:r>
            <a:br>
              <a:rPr lang="es-ES" dirty="0"/>
            </a:br>
            <a:r>
              <a:rPr lang="es-ES" dirty="0"/>
              <a:t>(Expandiendo la muestra al total de la ciudad)</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39</a:t>
            </a:fld>
            <a:endParaRPr lang="es-CO" dirty="0"/>
          </a:p>
        </p:txBody>
      </p:sp>
      <p:pic>
        <p:nvPicPr>
          <p:cNvPr id="6" name="Imagen 5"/>
          <p:cNvPicPr>
            <a:picLocks noChangeAspect="1"/>
          </p:cNvPicPr>
          <p:nvPr/>
        </p:nvPicPr>
        <p:blipFill>
          <a:blip r:embed="rId2"/>
          <a:stretch>
            <a:fillRect/>
          </a:stretch>
        </p:blipFill>
        <p:spPr>
          <a:xfrm>
            <a:off x="1276694" y="1365956"/>
            <a:ext cx="9638611" cy="4852205"/>
          </a:xfrm>
          <a:prstGeom prst="rect">
            <a:avLst/>
          </a:prstGeom>
        </p:spPr>
      </p:pic>
    </p:spTree>
    <p:extLst>
      <p:ext uri="{BB962C8B-B14F-4D97-AF65-F5344CB8AC3E}">
        <p14:creationId xmlns:p14="http://schemas.microsoft.com/office/powerpoint/2010/main" val="2766081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Tiempo de Arriendo</a:t>
            </a:r>
          </a:p>
        </p:txBody>
      </p:sp>
      <p:sp>
        <p:nvSpPr>
          <p:cNvPr id="3" name="Marcador de texto 2"/>
          <p:cNvSpPr>
            <a:spLocks noGrp="1"/>
          </p:cNvSpPr>
          <p:nvPr>
            <p:ph type="body" idx="13"/>
          </p:nvPr>
        </p:nvSpPr>
        <p:spPr/>
        <p:txBody>
          <a:bodyPr/>
          <a:lstStyle/>
          <a:p>
            <a:r>
              <a:rPr lang="es-ES" dirty="0"/>
              <a:t>Barranquilla</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40</a:t>
            </a:fld>
            <a:endParaRPr lang="es-CO" dirty="0"/>
          </a:p>
        </p:txBody>
      </p:sp>
      <p:sp>
        <p:nvSpPr>
          <p:cNvPr id="5" name="Marcador de texto 4"/>
          <p:cNvSpPr>
            <a:spLocks noGrp="1"/>
          </p:cNvSpPr>
          <p:nvPr>
            <p:ph type="body" idx="1"/>
          </p:nvPr>
        </p:nvSpPr>
        <p:spPr>
          <a:xfrm>
            <a:off x="431799" y="4447823"/>
            <a:ext cx="11274425" cy="1800578"/>
          </a:xfrm>
        </p:spPr>
        <p:txBody>
          <a:bodyPr>
            <a:noAutofit/>
          </a:bodyPr>
          <a:lstStyle/>
          <a:p>
            <a:pPr algn="just"/>
            <a:r>
              <a:rPr lang="es-ES" sz="2400" dirty="0"/>
              <a:t>Para arriendo, el tiempo de colocación en el estrato 6 considerando las negociaciones realizadas en los últimos seis meses se demoraría 16,1 meses en colocarse, en el 2018 era de 11,4 meses, en el estrato 5 por su parte, el tiempo de colocación se ubica en 14,1 meses, frente a 8,5 meses hace un año y el estrato 4, por su parte, pasa de 7,7 meses de abril del 2018 a 13,4 meses al mismo mes del  2019. </a:t>
            </a:r>
          </a:p>
        </p:txBody>
      </p:sp>
      <p:pic>
        <p:nvPicPr>
          <p:cNvPr id="7" name="Imagen 6"/>
          <p:cNvPicPr>
            <a:picLocks noChangeAspect="1"/>
          </p:cNvPicPr>
          <p:nvPr/>
        </p:nvPicPr>
        <p:blipFill>
          <a:blip r:embed="rId2"/>
          <a:stretch>
            <a:fillRect/>
          </a:stretch>
        </p:blipFill>
        <p:spPr>
          <a:xfrm>
            <a:off x="1233616" y="906162"/>
            <a:ext cx="9727895" cy="3603048"/>
          </a:xfrm>
          <a:prstGeom prst="rect">
            <a:avLst/>
          </a:prstGeom>
        </p:spPr>
      </p:pic>
    </p:spTree>
    <p:extLst>
      <p:ext uri="{BB962C8B-B14F-4D97-AF65-F5344CB8AC3E}">
        <p14:creationId xmlns:p14="http://schemas.microsoft.com/office/powerpoint/2010/main" val="2425209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41</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Bucaramanga </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687244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Número de Avisos Nuevos</a:t>
            </a:r>
          </a:p>
        </p:txBody>
      </p:sp>
      <p:sp>
        <p:nvSpPr>
          <p:cNvPr id="3" name="Marcador de texto 2"/>
          <p:cNvSpPr>
            <a:spLocks noGrp="1"/>
          </p:cNvSpPr>
          <p:nvPr>
            <p:ph type="body" idx="13"/>
          </p:nvPr>
        </p:nvSpPr>
        <p:spPr/>
        <p:txBody>
          <a:bodyPr/>
          <a:lstStyle/>
          <a:p>
            <a:r>
              <a:rPr lang="es-ES" dirty="0"/>
              <a:t>Bucaramanga</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42</a:t>
            </a:fld>
            <a:endParaRPr lang="es-CO" dirty="0"/>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recorrido realizado en el mes de abril del 2019 se detectaron 23 avisos nuevos, inferior en 45,2% respecto al promedio de 42 registrado en los últimos 12 meses, en donde se han alcanzando 500. </a:t>
            </a:r>
          </a:p>
        </p:txBody>
      </p:sp>
      <p:pic>
        <p:nvPicPr>
          <p:cNvPr id="7" name="Imagen 6"/>
          <p:cNvPicPr>
            <a:picLocks noChangeAspect="1"/>
          </p:cNvPicPr>
          <p:nvPr/>
        </p:nvPicPr>
        <p:blipFill>
          <a:blip r:embed="rId2"/>
          <a:stretch>
            <a:fillRect/>
          </a:stretch>
        </p:blipFill>
        <p:spPr>
          <a:xfrm>
            <a:off x="1233617" y="906162"/>
            <a:ext cx="9727894" cy="4064830"/>
          </a:xfrm>
          <a:prstGeom prst="rect">
            <a:avLst/>
          </a:prstGeom>
        </p:spPr>
      </p:pic>
    </p:spTree>
    <p:extLst>
      <p:ext uri="{BB962C8B-B14F-4D97-AF65-F5344CB8AC3E}">
        <p14:creationId xmlns:p14="http://schemas.microsoft.com/office/powerpoint/2010/main" val="31447710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Evolución Porcentaje de No Avisos sobre total inmuebles</a:t>
            </a:r>
          </a:p>
        </p:txBody>
      </p:sp>
      <p:sp>
        <p:nvSpPr>
          <p:cNvPr id="3" name="Marcador de texto 2"/>
          <p:cNvSpPr>
            <a:spLocks noGrp="1"/>
          </p:cNvSpPr>
          <p:nvPr>
            <p:ph type="body" idx="13"/>
          </p:nvPr>
        </p:nvSpPr>
        <p:spPr/>
        <p:txBody>
          <a:bodyPr/>
          <a:lstStyle/>
          <a:p>
            <a:r>
              <a:rPr lang="es-ES" dirty="0"/>
              <a:t>Bucaramanga</a:t>
            </a:r>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43</a:t>
            </a:fld>
            <a:endParaRPr lang="es-CO" dirty="0"/>
          </a:p>
        </p:txBody>
      </p:sp>
      <p:sp>
        <p:nvSpPr>
          <p:cNvPr id="5" name="Marcador de texto 4"/>
          <p:cNvSpPr>
            <a:spLocks noGrp="1"/>
          </p:cNvSpPr>
          <p:nvPr>
            <p:ph type="body" idx="1"/>
          </p:nvPr>
        </p:nvSpPr>
        <p:spPr>
          <a:xfrm>
            <a:off x="431799" y="5215467"/>
            <a:ext cx="11274425" cy="1032933"/>
          </a:xfrm>
        </p:spPr>
        <p:txBody>
          <a:bodyPr>
            <a:noAutofit/>
          </a:bodyPr>
          <a:lstStyle/>
          <a:p>
            <a:pPr algn="just"/>
            <a:r>
              <a:rPr lang="es-ES" sz="2400" dirty="0"/>
              <a:t>En el mes, el indicador de avisos en ventana frente al total de inmuebles al cual se realiza seguimiento cae en todos los estratos. En el promedio del trimestre todos los estratos comienzan a mostrar un descenso.</a:t>
            </a:r>
          </a:p>
        </p:txBody>
      </p:sp>
      <p:pic>
        <p:nvPicPr>
          <p:cNvPr id="7" name="Imagen 6"/>
          <p:cNvPicPr>
            <a:picLocks noChangeAspect="1"/>
          </p:cNvPicPr>
          <p:nvPr/>
        </p:nvPicPr>
        <p:blipFill>
          <a:blip r:embed="rId2"/>
          <a:stretch>
            <a:fillRect/>
          </a:stretch>
        </p:blipFill>
        <p:spPr>
          <a:xfrm>
            <a:off x="1233616" y="906162"/>
            <a:ext cx="9716605" cy="4309121"/>
          </a:xfrm>
          <a:prstGeom prst="rect">
            <a:avLst/>
          </a:prstGeom>
        </p:spPr>
      </p:pic>
    </p:spTree>
    <p:extLst>
      <p:ext uri="{BB962C8B-B14F-4D97-AF65-F5344CB8AC3E}">
        <p14:creationId xmlns:p14="http://schemas.microsoft.com/office/powerpoint/2010/main" val="31244115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Tiempo de Arriendo</a:t>
            </a:r>
          </a:p>
        </p:txBody>
      </p:sp>
      <p:sp>
        <p:nvSpPr>
          <p:cNvPr id="7" name="Marcador de texto 6"/>
          <p:cNvSpPr>
            <a:spLocks noGrp="1"/>
          </p:cNvSpPr>
          <p:nvPr>
            <p:ph type="body" idx="13"/>
          </p:nvPr>
        </p:nvSpPr>
        <p:spPr/>
        <p:txBody>
          <a:bodyPr/>
          <a:lstStyle/>
          <a:p>
            <a:endParaRPr lang="es-ES"/>
          </a:p>
        </p:txBody>
      </p:sp>
      <p:sp>
        <p:nvSpPr>
          <p:cNvPr id="4" name="Marcador de número de diapositiva 3"/>
          <p:cNvSpPr>
            <a:spLocks noGrp="1"/>
          </p:cNvSpPr>
          <p:nvPr>
            <p:ph type="sldNum" sz="quarter" idx="15"/>
          </p:nvPr>
        </p:nvSpPr>
        <p:spPr/>
        <p:txBody>
          <a:bodyPr/>
          <a:lstStyle/>
          <a:p>
            <a:fld id="{F0435405-E842-48C1-A8E6-0A4AFD04C33F}" type="slidenum">
              <a:rPr lang="es-CO" smtClean="0"/>
              <a:pPr/>
              <a:t>44</a:t>
            </a:fld>
            <a:endParaRPr lang="es-CO" dirty="0"/>
          </a:p>
        </p:txBody>
      </p:sp>
      <p:sp>
        <p:nvSpPr>
          <p:cNvPr id="3" name="Marcador de texto 2"/>
          <p:cNvSpPr>
            <a:spLocks noGrp="1"/>
          </p:cNvSpPr>
          <p:nvPr>
            <p:ph type="body" idx="1"/>
          </p:nvPr>
        </p:nvSpPr>
        <p:spPr/>
        <p:txBody>
          <a:bodyPr>
            <a:normAutofit/>
          </a:bodyPr>
          <a:lstStyle/>
          <a:p>
            <a:r>
              <a:rPr lang="es-CO" sz="2400" dirty="0"/>
              <a:t>Para arriendo, el tiempo de colocación es de 9,1 ; 8,5 y 12,3 meses para los estratos 4, 5 y 6 respectivamente. Mientras que el mismo mes del 2018 eran de 5,9; 5,1 y 7,5 meses.</a:t>
            </a:r>
          </a:p>
        </p:txBody>
      </p:sp>
      <p:pic>
        <p:nvPicPr>
          <p:cNvPr id="5" name="Imagen 4"/>
          <p:cNvPicPr>
            <a:picLocks noChangeAspect="1"/>
          </p:cNvPicPr>
          <p:nvPr/>
        </p:nvPicPr>
        <p:blipFill>
          <a:blip r:embed="rId2"/>
          <a:stretch>
            <a:fillRect/>
          </a:stretch>
        </p:blipFill>
        <p:spPr>
          <a:xfrm>
            <a:off x="2399463" y="906162"/>
            <a:ext cx="7596274" cy="3819826"/>
          </a:xfrm>
          <a:prstGeom prst="rect">
            <a:avLst/>
          </a:prstGeom>
        </p:spPr>
      </p:pic>
    </p:spTree>
    <p:extLst>
      <p:ext uri="{BB962C8B-B14F-4D97-AF65-F5344CB8AC3E}">
        <p14:creationId xmlns:p14="http://schemas.microsoft.com/office/powerpoint/2010/main" val="14225697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2C013F5-EC7C-4C17-B64B-3D6FAFC394B1}"/>
              </a:ext>
            </a:extLst>
          </p:cNvPr>
          <p:cNvSpPr>
            <a:spLocks noGrp="1"/>
          </p:cNvSpPr>
          <p:nvPr>
            <p:ph type="subTitle" idx="1"/>
          </p:nvPr>
        </p:nvSpPr>
        <p:spPr/>
        <p:txBody>
          <a:bodyPr>
            <a:normAutofit/>
          </a:bodyPr>
          <a:lstStyle/>
          <a:p>
            <a:pPr defTabSz="457200" eaLnBrk="0" hangingPunct="0"/>
            <a:r>
              <a:rPr lang="es-CO" sz="1200" dirty="0"/>
              <a:t>“El contenido de este documento es de propiedad de La Galería Inmobiliaria Ltda. y por tanto contiene información confidencial o privilegiada para uso exclusivo del destinatario de la misma.  Se prohíbe expresamente su reproducción total o parcial, así como permitir su uso a personas no autorizadas expresamente y por escrito por parte de La Galería Inmobiliaria Ltda.”</a:t>
            </a:r>
          </a:p>
        </p:txBody>
      </p:sp>
      <p:sp>
        <p:nvSpPr>
          <p:cNvPr id="4" name="Marcador de número de diapositiva 3">
            <a:extLst>
              <a:ext uri="{FF2B5EF4-FFF2-40B4-BE49-F238E27FC236}">
                <a16:creationId xmlns:a16="http://schemas.microsoft.com/office/drawing/2014/main" id="{BBDF0FDC-F7A8-49A2-9719-B16EC4751422}"/>
              </a:ext>
            </a:extLst>
          </p:cNvPr>
          <p:cNvSpPr>
            <a:spLocks noGrp="1"/>
          </p:cNvSpPr>
          <p:nvPr>
            <p:ph type="sldNum" sz="quarter" idx="12"/>
          </p:nvPr>
        </p:nvSpPr>
        <p:spPr/>
        <p:txBody>
          <a:bodyPr/>
          <a:lstStyle/>
          <a:p>
            <a:fld id="{A44413C3-9E65-4F41-9405-A6ACFE7044BE}" type="slidenum">
              <a:rPr lang="es-CO" smtClean="0"/>
              <a:t>45</a:t>
            </a:fld>
            <a:endParaRPr lang="es-CO"/>
          </a:p>
        </p:txBody>
      </p:sp>
      <p:sp>
        <p:nvSpPr>
          <p:cNvPr id="2" name="Título 1">
            <a:extLst>
              <a:ext uri="{FF2B5EF4-FFF2-40B4-BE49-F238E27FC236}">
                <a16:creationId xmlns:a16="http://schemas.microsoft.com/office/drawing/2014/main" id="{6BA0E343-404C-441C-B30F-C20FE235CA1A}"/>
              </a:ext>
            </a:extLst>
          </p:cNvPr>
          <p:cNvSpPr>
            <a:spLocks noGrp="1"/>
          </p:cNvSpPr>
          <p:nvPr>
            <p:ph type="title"/>
          </p:nvPr>
        </p:nvSpPr>
        <p:spPr>
          <a:xfrm>
            <a:off x="445189" y="1931300"/>
            <a:ext cx="10515600" cy="2811138"/>
          </a:xfrm>
        </p:spPr>
        <p:txBody>
          <a:bodyPr>
            <a:normAutofit/>
          </a:bodyPr>
          <a:lstStyle/>
          <a:p>
            <a:r>
              <a:rPr lang="es-CO" dirty="0"/>
              <a:t>Seguimiento Usos Comerciales</a:t>
            </a:r>
            <a:br>
              <a:rPr lang="es-CO" dirty="0"/>
            </a:br>
            <a:br>
              <a:rPr lang="es-CO" dirty="0"/>
            </a:br>
            <a:br>
              <a:rPr lang="es-CO" dirty="0"/>
            </a:br>
            <a:r>
              <a:rPr lang="es-CO" dirty="0"/>
              <a:t>Abril 2019</a:t>
            </a:r>
          </a:p>
        </p:txBody>
      </p:sp>
      <p:sp>
        <p:nvSpPr>
          <p:cNvPr id="6" name="5 Marcador de texto"/>
          <p:cNvSpPr>
            <a:spLocks noGrp="1"/>
          </p:cNvSpPr>
          <p:nvPr>
            <p:ph type="body" sz="quarter" idx="14"/>
          </p:nvPr>
        </p:nvSpPr>
        <p:spPr/>
        <p:txBody>
          <a:bodyPr>
            <a:normAutofit/>
          </a:bodyPr>
          <a:lstStyle/>
          <a:p>
            <a:r>
              <a:rPr lang="es-CO" altLang="es-ES" dirty="0">
                <a:cs typeface="Times New Roman" pitchFamily="18" charset="0"/>
              </a:rPr>
              <a:t>“Comprometidos con la evolución del sector inmobiliario en Colombia”</a:t>
            </a:r>
            <a:endParaRPr lang="es-ES" altLang="es-ES" dirty="0"/>
          </a:p>
          <a:p>
            <a:endParaRPr lang="es-CO" dirty="0"/>
          </a:p>
        </p:txBody>
      </p:sp>
    </p:spTree>
    <p:extLst>
      <p:ext uri="{BB962C8B-B14F-4D97-AF65-F5344CB8AC3E}">
        <p14:creationId xmlns:p14="http://schemas.microsoft.com/office/powerpoint/2010/main" val="130772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0062B7-4199-4D09-98A7-D6675B5B6226}"/>
              </a:ext>
            </a:extLst>
          </p:cNvPr>
          <p:cNvSpPr>
            <a:spLocks noGrp="1"/>
          </p:cNvSpPr>
          <p:nvPr>
            <p:ph type="title"/>
          </p:nvPr>
        </p:nvSpPr>
        <p:spPr/>
        <p:txBody>
          <a:bodyPr/>
          <a:lstStyle/>
          <a:p>
            <a:r>
              <a:rPr lang="es-CO" dirty="0"/>
              <a:t>Oficinas</a:t>
            </a:r>
          </a:p>
        </p:txBody>
      </p:sp>
      <p:sp>
        <p:nvSpPr>
          <p:cNvPr id="3" name="Marcador de contenido 2">
            <a:extLst>
              <a:ext uri="{FF2B5EF4-FFF2-40B4-BE49-F238E27FC236}">
                <a16:creationId xmlns:a16="http://schemas.microsoft.com/office/drawing/2014/main" id="{8EF08E03-A720-4DEE-BA03-3833DACAF86B}"/>
              </a:ext>
            </a:extLst>
          </p:cNvPr>
          <p:cNvSpPr>
            <a:spLocks noGrp="1"/>
          </p:cNvSpPr>
          <p:nvPr>
            <p:ph idx="1"/>
          </p:nvPr>
        </p:nvSpPr>
        <p:spPr/>
        <p:txBody>
          <a:bodyPr/>
          <a:lstStyle/>
          <a:p>
            <a:r>
              <a:rPr lang="es-CO" dirty="0"/>
              <a:t>El mercado más importante del país es Bogotá seguido por Medellín. Las demás ciudades no tienen mercados de oficinas importantes.  </a:t>
            </a:r>
          </a:p>
          <a:p>
            <a:r>
              <a:rPr lang="es-CO" dirty="0"/>
              <a:t>La vacancia de Bogotá es del 17,2% sobre un total de 1,9 millones de metros cuadrados, mientras que en Medellín esta es del 7% sobre una oferta total de 437,500m2.</a:t>
            </a:r>
          </a:p>
          <a:p>
            <a:r>
              <a:rPr lang="es-CO" dirty="0"/>
              <a:t>La demanda estimada de oficinas de Bogotá es de165,000m2 por año mientras que la de Medellín es de aproximadamente 48,000m2/año.  En Barranquilla es de aproximadamente 10,000m2 por año. </a:t>
            </a:r>
          </a:p>
        </p:txBody>
      </p:sp>
      <p:sp>
        <p:nvSpPr>
          <p:cNvPr id="4" name="Marcador de número de diapositiva 3">
            <a:extLst>
              <a:ext uri="{FF2B5EF4-FFF2-40B4-BE49-F238E27FC236}">
                <a16:creationId xmlns:a16="http://schemas.microsoft.com/office/drawing/2014/main" id="{A7134AEB-2110-4CFC-BFD6-B7488ED73D1D}"/>
              </a:ext>
            </a:extLst>
          </p:cNvPr>
          <p:cNvSpPr>
            <a:spLocks noGrp="1"/>
          </p:cNvSpPr>
          <p:nvPr>
            <p:ph type="sldNum" sz="quarter" idx="12"/>
          </p:nvPr>
        </p:nvSpPr>
        <p:spPr/>
        <p:txBody>
          <a:bodyPr/>
          <a:lstStyle/>
          <a:p>
            <a:fld id="{A44413C3-9E65-4F41-9405-A6ACFE7044BE}" type="slidenum">
              <a:rPr lang="es-CO" smtClean="0"/>
              <a:t>46</a:t>
            </a:fld>
            <a:endParaRPr lang="es-CO"/>
          </a:p>
        </p:txBody>
      </p:sp>
      <p:sp>
        <p:nvSpPr>
          <p:cNvPr id="5" name="Marcador de texto 4">
            <a:extLst>
              <a:ext uri="{FF2B5EF4-FFF2-40B4-BE49-F238E27FC236}">
                <a16:creationId xmlns:a16="http://schemas.microsoft.com/office/drawing/2014/main" id="{CC8A5CD4-CB48-4EB5-AA5A-F23983B35720}"/>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35281717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58DD0-3652-47E9-8D07-F7A06D8181A3}"/>
              </a:ext>
            </a:extLst>
          </p:cNvPr>
          <p:cNvSpPr>
            <a:spLocks noGrp="1"/>
          </p:cNvSpPr>
          <p:nvPr>
            <p:ph type="title"/>
          </p:nvPr>
        </p:nvSpPr>
        <p:spPr/>
        <p:txBody>
          <a:bodyPr/>
          <a:lstStyle/>
          <a:p>
            <a:r>
              <a:rPr lang="es-CO" dirty="0"/>
              <a:t>Comercio</a:t>
            </a:r>
          </a:p>
        </p:txBody>
      </p:sp>
      <p:sp>
        <p:nvSpPr>
          <p:cNvPr id="3" name="Marcador de contenido 2">
            <a:extLst>
              <a:ext uri="{FF2B5EF4-FFF2-40B4-BE49-F238E27FC236}">
                <a16:creationId xmlns:a16="http://schemas.microsoft.com/office/drawing/2014/main" id="{D034DAB4-165E-49C0-987F-84EAD2F8D366}"/>
              </a:ext>
            </a:extLst>
          </p:cNvPr>
          <p:cNvSpPr>
            <a:spLocks noGrp="1"/>
          </p:cNvSpPr>
          <p:nvPr>
            <p:ph idx="1"/>
          </p:nvPr>
        </p:nvSpPr>
        <p:spPr/>
        <p:txBody>
          <a:bodyPr>
            <a:normAutofit lnSpcReduction="10000"/>
          </a:bodyPr>
          <a:lstStyle/>
          <a:p>
            <a:r>
              <a:rPr lang="es-CO" dirty="0"/>
              <a:t>De los 170 centros comerciales a los que se les hace seguimiento a nivel nacional y que totalizan 30,880 locales hay desocupados el 13%. En Bogotá se ubican 11,900 de los 30,880 locales y 52 de los 170 centros comerciales. </a:t>
            </a:r>
          </a:p>
          <a:p>
            <a:r>
              <a:rPr lang="es-CO" dirty="0"/>
              <a:t>La ciudad con la vacancia más baja es  Cúcuta con el  4,5% y la más alta es la de Valledupar con el 29,3% de los locales desocupados.</a:t>
            </a:r>
          </a:p>
          <a:p>
            <a:r>
              <a:rPr lang="es-CO" dirty="0"/>
              <a:t>La ciudad con más centros comerciales diferentes de Bogotá es Medellín con 20 Centros Comerciales con 4,492 locales de los cuales el 10,4 se encuentran vacantes.  </a:t>
            </a:r>
          </a:p>
          <a:p>
            <a:r>
              <a:rPr lang="es-CO" dirty="0"/>
              <a:t>Las ciudades con menos centros comerciales son Tunja y Cúcuta, la primera con 268 locales y la segunda con 309.</a:t>
            </a:r>
          </a:p>
        </p:txBody>
      </p:sp>
      <p:sp>
        <p:nvSpPr>
          <p:cNvPr id="4" name="Marcador de número de diapositiva 3">
            <a:extLst>
              <a:ext uri="{FF2B5EF4-FFF2-40B4-BE49-F238E27FC236}">
                <a16:creationId xmlns:a16="http://schemas.microsoft.com/office/drawing/2014/main" id="{B5B53F84-A3ED-4931-A4B2-BABE9733B358}"/>
              </a:ext>
            </a:extLst>
          </p:cNvPr>
          <p:cNvSpPr>
            <a:spLocks noGrp="1"/>
          </p:cNvSpPr>
          <p:nvPr>
            <p:ph type="sldNum" sz="quarter" idx="12"/>
          </p:nvPr>
        </p:nvSpPr>
        <p:spPr/>
        <p:txBody>
          <a:bodyPr/>
          <a:lstStyle/>
          <a:p>
            <a:fld id="{A44413C3-9E65-4F41-9405-A6ACFE7044BE}" type="slidenum">
              <a:rPr lang="es-CO" smtClean="0"/>
              <a:t>47</a:t>
            </a:fld>
            <a:endParaRPr lang="es-CO"/>
          </a:p>
        </p:txBody>
      </p:sp>
      <p:sp>
        <p:nvSpPr>
          <p:cNvPr id="5" name="Marcador de texto 4">
            <a:extLst>
              <a:ext uri="{FF2B5EF4-FFF2-40B4-BE49-F238E27FC236}">
                <a16:creationId xmlns:a16="http://schemas.microsoft.com/office/drawing/2014/main" id="{2EF5454F-4366-4C40-838B-9E942ADB5E6A}"/>
              </a:ext>
            </a:extLst>
          </p:cNvPr>
          <p:cNvSpPr>
            <a:spLocks noGrp="1"/>
          </p:cNvSpPr>
          <p:nvPr>
            <p:ph type="body" idx="13"/>
          </p:nvPr>
        </p:nvSpPr>
        <p:spPr/>
        <p:txBody>
          <a:bodyPr/>
          <a:lstStyle/>
          <a:p>
            <a:endParaRPr lang="es-CO"/>
          </a:p>
        </p:txBody>
      </p:sp>
    </p:spTree>
    <p:extLst>
      <p:ext uri="{BB962C8B-B14F-4D97-AF65-F5344CB8AC3E}">
        <p14:creationId xmlns:p14="http://schemas.microsoft.com/office/powerpoint/2010/main" val="1867142828"/>
      </p:ext>
    </p:extLst>
  </p:cSld>
  <p:clrMapOvr>
    <a:masterClrMapping/>
  </p:clrMapOvr>
</p:sld>
</file>

<file path=ppt/theme/theme1.xml><?xml version="1.0" encoding="utf-8"?>
<a:theme xmlns:a="http://schemas.openxmlformats.org/drawingml/2006/main" name="Plantilla GAIN Dic. 2017">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GAIN Dic. 2017" id="{E650F3A4-58D5-4AD1-9A85-57A45C362DAC}" vid="{53289670-821D-470A-8A27-3E1C0C96D1E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Plantilla GAIN Dic. 2017</Template>
  <TotalTime>4285</TotalTime>
  <Words>2386</Words>
  <Application>Microsoft Office PowerPoint</Application>
  <PresentationFormat>Panorámica</PresentationFormat>
  <Paragraphs>184</Paragraphs>
  <Slides>47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47</vt:i4>
      </vt:variant>
    </vt:vector>
  </HeadingPairs>
  <TitlesOfParts>
    <vt:vector size="52" baseType="lpstr">
      <vt:lpstr>Arial</vt:lpstr>
      <vt:lpstr>Calibri</vt:lpstr>
      <vt:lpstr>Gabriola</vt:lpstr>
      <vt:lpstr>Times New Roman</vt:lpstr>
      <vt:lpstr>Plantilla GAIN Dic. 2017</vt:lpstr>
      <vt:lpstr>Comportamiento del Mercado Inmobiliario a Nivel Nacional  Abril  2019 </vt:lpstr>
      <vt:lpstr>Resumen Comportamiento Vivienda Nueva</vt:lpstr>
      <vt:lpstr>Evolución de las Ventas Nacional - Acumulado Últimos 12 meses</vt:lpstr>
      <vt:lpstr>Evolución de las Ventas Nacional - Acumulado Últimos 12 meses</vt:lpstr>
      <vt:lpstr>Comportamiento del Mercado de Vivienda Nueva  a Nivel Nacional  Abril  2019 </vt:lpstr>
      <vt:lpstr>Ventas  Año Corrido</vt:lpstr>
      <vt:lpstr>Ventas  Año Corrido VIS </vt:lpstr>
      <vt:lpstr>Ventas  Año Corrido No VIS </vt:lpstr>
      <vt:lpstr>Seguimiento a la Vivienda Usada Estratos 4, 5 y 6  Abril 2019</vt:lpstr>
      <vt:lpstr>Resumen del Comportamiento Vivienda Usada</vt:lpstr>
      <vt:lpstr>Resumen del Comportamiento de Vivienda Usada</vt:lpstr>
      <vt:lpstr>Bogotá   Abril 2019</vt:lpstr>
      <vt:lpstr>Evolución Número de Avisos Nuevos</vt:lpstr>
      <vt:lpstr>Evolución Porcentaje de No Avisos sobre total inmuebles</vt:lpstr>
      <vt:lpstr>Evolución Inmuebles en Arriendo</vt:lpstr>
      <vt:lpstr>Evolución Inmuebles en Venta</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Tiempo de Venta</vt:lpstr>
      <vt:lpstr>Medellín   Abril 2019</vt:lpstr>
      <vt:lpstr>Evolución Número de Avisos Nuevos</vt:lpstr>
      <vt:lpstr>Evolución Porcentaje de No Avisos sobre total inmuebles</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Cali   Abril 2019</vt:lpstr>
      <vt:lpstr>Evolución Número de Avisos Nuevos</vt:lpstr>
      <vt:lpstr>Evolución Porcentaje de No Avisos sobre total inmuebles</vt:lpstr>
      <vt:lpstr>Evolución Porcentaje de No Avisos sobre total inmuebles</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Tiempo de Venta</vt:lpstr>
      <vt:lpstr>Barranquilla   Abril 2019</vt:lpstr>
      <vt:lpstr>Evolución Número de Avisos Nuevos</vt:lpstr>
      <vt:lpstr>Evolución Porcentaje de No Avisos sobre total inmuebles</vt:lpstr>
      <vt:lpstr>Evolución Ventas de Vivienda Usada Acumulada Últimos 12 meses (Expandiendo la muestra al total de la ciudad)</vt:lpstr>
      <vt:lpstr>Evolución Arriendo de Vivienda Usada Acumulada Últimos 12 meses (Expandiendo la muestra al total de la ciudad)</vt:lpstr>
      <vt:lpstr>Tiempo de Arriendo</vt:lpstr>
      <vt:lpstr>Bucaramanga    Abril 2019</vt:lpstr>
      <vt:lpstr>Evolución Número de Avisos Nuevos</vt:lpstr>
      <vt:lpstr>Evolución Porcentaje de No Avisos sobre total inmuebles</vt:lpstr>
      <vt:lpstr>Tiempo de Arriendo</vt:lpstr>
      <vt:lpstr>Seguimiento Usos Comerciales   Abril 2019</vt:lpstr>
      <vt:lpstr>Oficinas</vt:lpstr>
      <vt:lpstr>Comercio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Comportamiento del Mercado de Vivienda Nueva  a Nivel Nacional  Noviembre 2017</dc:title>
  <dc:creator>usuario</dc:creator>
  <cp:lastModifiedBy>Paola Andrea Lopez Jaramillo</cp:lastModifiedBy>
  <cp:revision>373</cp:revision>
  <dcterms:created xsi:type="dcterms:W3CDTF">2017-12-18T21:28:41Z</dcterms:created>
  <dcterms:modified xsi:type="dcterms:W3CDTF">2019-05-28T13:45:52Z</dcterms:modified>
</cp:coreProperties>
</file>