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5"/>
  </p:notesMasterIdLst>
  <p:sldIdLst>
    <p:sldId id="257" r:id="rId2"/>
    <p:sldId id="256" r:id="rId3"/>
    <p:sldId id="258" r:id="rId4"/>
    <p:sldId id="270" r:id="rId5"/>
    <p:sldId id="472" r:id="rId6"/>
    <p:sldId id="448" r:id="rId7"/>
    <p:sldId id="273" r:id="rId8"/>
    <p:sldId id="274" r:id="rId9"/>
    <p:sldId id="286" r:id="rId10"/>
    <p:sldId id="474" r:id="rId11"/>
    <p:sldId id="475" r:id="rId12"/>
    <p:sldId id="476" r:id="rId13"/>
    <p:sldId id="293" r:id="rId14"/>
    <p:sldId id="477" r:id="rId15"/>
    <p:sldId id="260" r:id="rId16"/>
    <p:sldId id="264" r:id="rId17"/>
    <p:sldId id="454" r:id="rId18"/>
    <p:sldId id="455" r:id="rId19"/>
    <p:sldId id="447" r:id="rId20"/>
    <p:sldId id="466" r:id="rId21"/>
    <p:sldId id="467" r:id="rId22"/>
    <p:sldId id="468" r:id="rId23"/>
    <p:sldId id="469" r:id="rId24"/>
    <p:sldId id="471" r:id="rId25"/>
    <p:sldId id="517" r:id="rId26"/>
    <p:sldId id="519" r:id="rId27"/>
    <p:sldId id="266" r:id="rId28"/>
    <p:sldId id="520" r:id="rId29"/>
    <p:sldId id="521" r:id="rId30"/>
    <p:sldId id="522" r:id="rId31"/>
    <p:sldId id="523" r:id="rId32"/>
    <p:sldId id="524" r:id="rId33"/>
    <p:sldId id="525" r:id="rId34"/>
    <p:sldId id="568" r:id="rId35"/>
    <p:sldId id="569" r:id="rId36"/>
    <p:sldId id="570" r:id="rId37"/>
    <p:sldId id="262" r:id="rId38"/>
    <p:sldId id="267" r:id="rId39"/>
    <p:sldId id="265" r:id="rId40"/>
    <p:sldId id="268" r:id="rId41"/>
    <p:sldId id="571" r:id="rId42"/>
    <p:sldId id="572" r:id="rId43"/>
    <p:sldId id="272" r:id="rId44"/>
    <p:sldId id="573" r:id="rId45"/>
    <p:sldId id="526" r:id="rId46"/>
    <p:sldId id="832" r:id="rId47"/>
    <p:sldId id="833" r:id="rId48"/>
    <p:sldId id="834" r:id="rId49"/>
    <p:sldId id="837" r:id="rId50"/>
    <p:sldId id="838" r:id="rId51"/>
    <p:sldId id="839" r:id="rId52"/>
    <p:sldId id="835" r:id="rId53"/>
    <p:sldId id="324" r:id="rId54"/>
    <p:sldId id="840" r:id="rId55"/>
    <p:sldId id="841" r:id="rId56"/>
    <p:sldId id="836" r:id="rId57"/>
    <p:sldId id="527" r:id="rId58"/>
    <p:sldId id="550" r:id="rId59"/>
    <p:sldId id="554" r:id="rId60"/>
    <p:sldId id="555" r:id="rId61"/>
    <p:sldId id="562" r:id="rId62"/>
    <p:sldId id="557" r:id="rId63"/>
    <p:sldId id="558" r:id="rId64"/>
    <p:sldId id="559" r:id="rId65"/>
    <p:sldId id="563" r:id="rId66"/>
    <p:sldId id="564" r:id="rId67"/>
    <p:sldId id="566" r:id="rId68"/>
    <p:sldId id="299" r:id="rId69"/>
    <p:sldId id="303" r:id="rId70"/>
    <p:sldId id="567" r:id="rId71"/>
    <p:sldId id="271" r:id="rId72"/>
    <p:sldId id="295" r:id="rId73"/>
    <p:sldId id="296" r:id="rId74"/>
    <p:sldId id="300" r:id="rId75"/>
    <p:sldId id="301" r:id="rId76"/>
    <p:sldId id="302" r:id="rId77"/>
    <p:sldId id="288" r:id="rId78"/>
    <p:sldId id="298" r:id="rId79"/>
    <p:sldId id="565" r:id="rId80"/>
    <p:sldId id="281" r:id="rId81"/>
    <p:sldId id="282" r:id="rId82"/>
    <p:sldId id="278" r:id="rId83"/>
    <p:sldId id="280" r:id="rId84"/>
    <p:sldId id="842" r:id="rId85"/>
    <p:sldId id="843" r:id="rId86"/>
    <p:sldId id="844" r:id="rId87"/>
    <p:sldId id="845" r:id="rId88"/>
    <p:sldId id="846" r:id="rId89"/>
    <p:sldId id="847" r:id="rId90"/>
    <p:sldId id="275" r:id="rId91"/>
    <p:sldId id="276" r:id="rId92"/>
    <p:sldId id="277" r:id="rId93"/>
    <p:sldId id="848" r:id="rId94"/>
    <p:sldId id="849" r:id="rId95"/>
    <p:sldId id="261" r:id="rId96"/>
    <p:sldId id="850" r:id="rId97"/>
    <p:sldId id="279" r:id="rId98"/>
    <p:sldId id="263" r:id="rId99"/>
    <p:sldId id="851" r:id="rId100"/>
    <p:sldId id="852" r:id="rId101"/>
    <p:sldId id="853" r:id="rId102"/>
    <p:sldId id="854" r:id="rId103"/>
    <p:sldId id="269" r:id="rId104"/>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166"/>
    <a:srgbClr val="000A8B"/>
    <a:srgbClr val="A9A8A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4677"/>
  </p:normalViewPr>
  <p:slideViewPr>
    <p:cSldViewPr snapToGrid="0" snapToObjects="1">
      <p:cViewPr varScale="1">
        <p:scale>
          <a:sx n="72" d="100"/>
          <a:sy n="72" d="100"/>
        </p:scale>
        <p:origin x="594"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6.JUNIO%202019\RESUMEN%20DE%20OPERACIONES%20MENSUAL%20A%20CONTABILIDAD%20JUNIO_%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6.JUNIO%202019\RESUMEN%20DE%20OPERACIONES%20MENSUAL%20A%20CONTABILIDAD%20JUNIO_%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6.JUNIO%202019\RESUMEN%20DE%20OPERACIONES%20MENSUAL%20A%20CONTABILIDAD%20JUNIO_%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6.JUNIO%202019\RESUMEN%20DE%20OPERACIONES%20MENSUAL%20A%20CONTABILIDAD%20JUNIO_%20201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fbarreiro\Desktop\PRESENTACIONES%20PORTAFOLIO\A&#209;O%202019\6.JUNIO%202019\RESUMEN%20DE%20OPERACIONES%20MENSUAL%20A%20CONTABILIDAD%20JUNIO_%20201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Publica\5%20-%20Gerencia%20Comercial\INFORMES%20Y%20REPORTES\JUNTA%20DIRECTIVA\2019\6.%20JD%20Julio%202019\Copia%20de%20INFORME%20SAE%20CONSOLIDADO%20julio%202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publica\7%20-%20Coordinaci&#243;n%20T&#233;cnica\AREA%20TECNICA\FUNCIONARIOS\CCASTIBLANCO\Contratos\Estudios%20previos%20Contratos%20ROM%202019\Copia%20de%20listado%20de%20departamentos%20y%20municipios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 PORTAFOLIO DE INVERSIONES FRISCO JUNIO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5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Hoja11!$B$10</c:f>
              <c:strCache>
                <c:ptCount val="1"/>
                <c:pt idx="0">
                  <c:v>TOTAL </c:v>
                </c:pt>
              </c:strCache>
            </c:strRef>
          </c:tx>
          <c:explosion val="23"/>
          <c:dPt>
            <c:idx val="0"/>
            <c:bubble3D val="0"/>
            <c:explosion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0DC-47BD-AC48-6F0C146B4AD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0DC-47BD-AC48-6F0C146B4ADA}"/>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60DC-47BD-AC48-6F0C146B4ADA}"/>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60DC-47BD-AC48-6F0C146B4ADA}"/>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Hoja11!$C$3:$D$3</c:f>
              <c:strCache>
                <c:ptCount val="2"/>
                <c:pt idx="0">
                  <c:v>EXTINTOS</c:v>
                </c:pt>
                <c:pt idx="1">
                  <c:v>EN PROCESO EXTINCION </c:v>
                </c:pt>
              </c:strCache>
            </c:strRef>
          </c:cat>
          <c:val>
            <c:numRef>
              <c:f>Hoja11!$C$10:$D$10</c:f>
              <c:numCache>
                <c:formatCode>_(* #,##0.00_);_(* \(#,##0.00\);_(* "-"??_);_(@_)</c:formatCode>
                <c:ptCount val="2"/>
                <c:pt idx="0">
                  <c:v>57293</c:v>
                </c:pt>
                <c:pt idx="1">
                  <c:v>1108923</c:v>
                </c:pt>
              </c:numCache>
            </c:numRef>
          </c:val>
          <c:extLst>
            <c:ext xmlns:c16="http://schemas.microsoft.com/office/drawing/2014/chart" uri="{C3380CC4-5D6E-409C-BE32-E72D297353CC}">
              <c16:uniqueId val="{00000004-60DC-47BD-AC48-6F0C146B4AD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composicion</a:t>
            </a:r>
            <a:r>
              <a:rPr lang="en-US" baseline="0"/>
              <a:t> portafolio </a:t>
            </a:r>
            <a:r>
              <a:rPr lang="en-US"/>
              <a:t>EXTINTOS junio 2019</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4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Hoja11!$C$46</c:f>
              <c:strCache>
                <c:ptCount val="1"/>
                <c:pt idx="0">
                  <c:v>EXTINTOS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E09-4633-8233-4C314F1D385A}"/>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E09-4633-8233-4C314F1D385A}"/>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E09-4633-8233-4C314F1D385A}"/>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AE09-4633-8233-4C314F1D385A}"/>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AE09-4633-8233-4C314F1D385A}"/>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AE09-4633-8233-4C314F1D385A}"/>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AE09-4633-8233-4C314F1D385A}"/>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7-AE09-4633-8233-4C314F1D385A}"/>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Hoja11!$B$47:$B$50</c:f>
              <c:strCache>
                <c:ptCount val="4"/>
                <c:pt idx="0">
                  <c:v>Bancos Nacionales</c:v>
                </c:pt>
                <c:pt idx="1">
                  <c:v>FIC</c:v>
                </c:pt>
                <c:pt idx="2">
                  <c:v>TES</c:v>
                </c:pt>
                <c:pt idx="3">
                  <c:v>ACCIONES</c:v>
                </c:pt>
              </c:strCache>
            </c:strRef>
          </c:cat>
          <c:val>
            <c:numRef>
              <c:f>Hoja11!$C$47:$C$50</c:f>
              <c:numCache>
                <c:formatCode>_(* #,##0.00_);_(* \(#,##0.00\);_(* "-"??_);_(@_)</c:formatCode>
                <c:ptCount val="4"/>
                <c:pt idx="0">
                  <c:v>8355</c:v>
                </c:pt>
                <c:pt idx="1">
                  <c:v>7419</c:v>
                </c:pt>
                <c:pt idx="2">
                  <c:v>40554</c:v>
                </c:pt>
                <c:pt idx="3">
                  <c:v>965</c:v>
                </c:pt>
              </c:numCache>
            </c:numRef>
          </c:val>
          <c:extLst>
            <c:ext xmlns:c16="http://schemas.microsoft.com/office/drawing/2014/chart" uri="{C3380CC4-5D6E-409C-BE32-E72D297353CC}">
              <c16:uniqueId val="{00000008-AE09-4633-8233-4C314F1D385A}"/>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PORTAFOLIO INCAUTADO</a:t>
            </a:r>
            <a:r>
              <a:rPr lang="en-US" baseline="0"/>
              <a:t> JUNIO 2019</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30"/>
      <c:rotY val="1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Hoja11!$H$46</c:f>
              <c:strCache>
                <c:ptCount val="1"/>
                <c:pt idx="0">
                  <c:v>TOTAL PORTAFOLIO JUNIO/2019</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B6B0-4590-9A41-A4C1CE3C3661}"/>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B6B0-4590-9A41-A4C1CE3C366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B6B0-4590-9A41-A4C1CE3C3661}"/>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B6B0-4590-9A41-A4C1CE3C3661}"/>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B6B0-4590-9A41-A4C1CE3C3661}"/>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B6B0-4590-9A41-A4C1CE3C3661}"/>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B6B0-4590-9A41-A4C1CE3C3661}"/>
                </c:ext>
              </c:extLst>
            </c:dLbl>
            <c:dLbl>
              <c:idx val="1"/>
              <c:layout>
                <c:manualLayout>
                  <c:x val="-5.8867924528301911E-2"/>
                  <c:y val="-2.179491975865660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6B0-4590-9A41-A4C1CE3C3661}"/>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5-B6B0-4590-9A41-A4C1CE3C3661}"/>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7-B6B0-4590-9A41-A4C1CE3C3661}"/>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9-B6B0-4590-9A41-A4C1CE3C3661}"/>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B-B6B0-4590-9A41-A4C1CE3C3661}"/>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Hoja11!$G$47:$G$52</c:f>
              <c:strCache>
                <c:ptCount val="6"/>
                <c:pt idx="0">
                  <c:v>Bancos Nacionales</c:v>
                </c:pt>
                <c:pt idx="1">
                  <c:v>Bancos Internacionales</c:v>
                </c:pt>
                <c:pt idx="2">
                  <c:v>FIC</c:v>
                </c:pt>
                <c:pt idx="3">
                  <c:v>TES</c:v>
                </c:pt>
                <c:pt idx="4">
                  <c:v>CDT</c:v>
                </c:pt>
                <c:pt idx="5">
                  <c:v>ACCIONES</c:v>
                </c:pt>
              </c:strCache>
            </c:strRef>
          </c:cat>
          <c:val>
            <c:numRef>
              <c:f>Hoja11!$H$47:$H$52</c:f>
              <c:numCache>
                <c:formatCode>_(* #,##0.00_);_(* \(#,##0.00\);_(* "-"??_);_(@_)</c:formatCode>
                <c:ptCount val="6"/>
                <c:pt idx="0">
                  <c:v>123438</c:v>
                </c:pt>
                <c:pt idx="1">
                  <c:v>241</c:v>
                </c:pt>
                <c:pt idx="2">
                  <c:v>552231</c:v>
                </c:pt>
                <c:pt idx="3">
                  <c:v>201944</c:v>
                </c:pt>
                <c:pt idx="4">
                  <c:v>230775</c:v>
                </c:pt>
                <c:pt idx="5">
                  <c:v>294</c:v>
                </c:pt>
              </c:numCache>
            </c:numRef>
          </c:val>
          <c:extLst>
            <c:ext xmlns:c16="http://schemas.microsoft.com/office/drawing/2014/chart" uri="{C3380CC4-5D6E-409C-BE32-E72D297353CC}">
              <c16:uniqueId val="{0000000C-B6B0-4590-9A41-A4C1CE3C3661}"/>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RECURSOS PROPIOS JUNIO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Hoja11!$C$77</c:f>
              <c:strCache>
                <c:ptCount val="1"/>
                <c:pt idx="0">
                  <c:v>RECURSOS PROPIOS </c:v>
                </c:pt>
              </c:strCache>
            </c:strRef>
          </c:tx>
          <c:explosion val="9"/>
          <c:dPt>
            <c:idx val="0"/>
            <c:bubble3D val="0"/>
            <c:explosion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393-4D48-9260-638DBA72BE5F}"/>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393-4D48-9260-638DBA72BE5F}"/>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A393-4D48-9260-638DBA72BE5F}"/>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A393-4D48-9260-638DBA72BE5F}"/>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Hoja11!$B$78:$B$79</c:f>
              <c:strCache>
                <c:ptCount val="2"/>
                <c:pt idx="0">
                  <c:v>Bancos Nacionales</c:v>
                </c:pt>
                <c:pt idx="1">
                  <c:v>FIC</c:v>
                </c:pt>
              </c:strCache>
            </c:strRef>
          </c:cat>
          <c:val>
            <c:numRef>
              <c:f>Hoja11!$C$78:$C$79</c:f>
              <c:numCache>
                <c:formatCode>_(* #,##0.00_);_(* \(#,##0.00\);_(* "-"??_);_(@_)</c:formatCode>
                <c:ptCount val="2"/>
                <c:pt idx="0">
                  <c:v>501</c:v>
                </c:pt>
                <c:pt idx="1">
                  <c:v>2432</c:v>
                </c:pt>
              </c:numCache>
            </c:numRef>
          </c:val>
          <c:extLst>
            <c:ext xmlns:c16="http://schemas.microsoft.com/office/drawing/2014/chart" uri="{C3380CC4-5D6E-409C-BE32-E72D297353CC}">
              <c16:uniqueId val="{00000004-A393-4D48-9260-638DBA72BE5F}"/>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RECURSOS TERCEROS JUNIO 2019 </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CO"/>
        </a:p>
      </c:txPr>
    </c:title>
    <c:autoTitleDeleted val="0"/>
    <c:view3D>
      <c:rotX val="20"/>
      <c:rotY val="16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Hoja11!$I$77</c:f>
              <c:strCache>
                <c:ptCount val="1"/>
                <c:pt idx="0">
                  <c:v>RECURSOS TERCEROS </c:v>
                </c:pt>
              </c:strCache>
            </c:strRef>
          </c:tx>
          <c:explosion val="4"/>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826-4783-90A4-61F0AF501210}"/>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826-4783-90A4-61F0AF50121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1-5826-4783-90A4-61F0AF501210}"/>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O"/>
                </a:p>
              </c:txPr>
              <c:dLblPos val="outEnd"/>
              <c:showLegendKey val="0"/>
              <c:showVal val="1"/>
              <c:showCatName val="1"/>
              <c:showSerName val="0"/>
              <c:showPercent val="1"/>
              <c:showBubbleSize val="0"/>
              <c:extLst>
                <c:ext xmlns:c16="http://schemas.microsoft.com/office/drawing/2014/chart" uri="{C3380CC4-5D6E-409C-BE32-E72D297353CC}">
                  <c16:uniqueId val="{00000003-5826-4783-90A4-61F0AF501210}"/>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Hoja11!$H$78:$H$79</c:f>
              <c:strCache>
                <c:ptCount val="2"/>
                <c:pt idx="0">
                  <c:v>Bancos Nacionales</c:v>
                </c:pt>
                <c:pt idx="1">
                  <c:v>FIC</c:v>
                </c:pt>
              </c:strCache>
            </c:strRef>
          </c:cat>
          <c:val>
            <c:numRef>
              <c:f>Hoja11!$I$78:$I$79</c:f>
              <c:numCache>
                <c:formatCode>_(* #,##0.00_);_(* \(#,##0.00\);_(* "-"??_);_(@_)</c:formatCode>
                <c:ptCount val="2"/>
                <c:pt idx="0">
                  <c:v>41.23</c:v>
                </c:pt>
                <c:pt idx="1">
                  <c:v>6138</c:v>
                </c:pt>
              </c:numCache>
            </c:numRef>
          </c:val>
          <c:extLst>
            <c:ext xmlns:c16="http://schemas.microsoft.com/office/drawing/2014/chart" uri="{C3380CC4-5D6E-409C-BE32-E72D297353CC}">
              <c16:uniqueId val="{00000004-5826-4783-90A4-61F0AF501210}"/>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sng" strike="noStrike" kern="1200" spc="0" baseline="0">
                <a:solidFill>
                  <a:schemeClr val="accent1">
                    <a:lumMod val="75000"/>
                  </a:schemeClr>
                </a:solidFill>
                <a:latin typeface="+mn-lt"/>
                <a:ea typeface="+mn-ea"/>
                <a:cs typeface="+mn-cs"/>
              </a:defRPr>
            </a:pPr>
            <a:r>
              <a:rPr lang="es-CO" sz="2400" b="1" u="sng" dirty="0">
                <a:solidFill>
                  <a:schemeClr val="accent1">
                    <a:lumMod val="75000"/>
                  </a:schemeClr>
                </a:solidFill>
                <a:effectLst/>
              </a:rPr>
              <a:t>V</a:t>
            </a:r>
            <a:r>
              <a:rPr lang="es-CO" sz="1800" b="1" u="sng" dirty="0">
                <a:solidFill>
                  <a:schemeClr val="accent1">
                    <a:lumMod val="75000"/>
                  </a:schemeClr>
                </a:solidFill>
                <a:effectLst/>
              </a:rPr>
              <a:t>entas Ene – Junio 2019</a:t>
            </a:r>
            <a:endParaRPr lang="es-CO" b="1" u="sng" dirty="0">
              <a:solidFill>
                <a:schemeClr val="accent1">
                  <a:lumMod val="75000"/>
                </a:schemeClr>
              </a:solidFill>
              <a:effectLst/>
            </a:endParaRPr>
          </a:p>
        </c:rich>
      </c:tx>
      <c:overlay val="0"/>
      <c:spPr>
        <a:noFill/>
        <a:ln>
          <a:noFill/>
        </a:ln>
        <a:effectLst/>
      </c:spPr>
      <c:txPr>
        <a:bodyPr rot="0" spcFirstLastPara="1" vertOverflow="ellipsis" vert="horz" wrap="square" anchor="ctr" anchorCtr="1"/>
        <a:lstStyle/>
        <a:p>
          <a:pPr>
            <a:defRPr sz="1400" b="1" i="0" u="sng" strike="noStrike" kern="1200" spc="0" baseline="0">
              <a:solidFill>
                <a:schemeClr val="accent1">
                  <a:lumMod val="75000"/>
                </a:schemeClr>
              </a:solidFill>
              <a:latin typeface="+mn-lt"/>
              <a:ea typeface="+mn-ea"/>
              <a:cs typeface="+mn-cs"/>
            </a:defRPr>
          </a:pPr>
          <a:endParaRPr lang="es-CO"/>
        </a:p>
      </c:txPr>
    </c:title>
    <c:autoTitleDeleted val="0"/>
    <c:plotArea>
      <c:layout/>
      <c:barChart>
        <c:barDir val="col"/>
        <c:grouping val="clustered"/>
        <c:varyColors val="0"/>
        <c:ser>
          <c:idx val="0"/>
          <c:order val="0"/>
          <c:tx>
            <c:strRef>
              <c:f>'VENTAS MES A MES'!$G$4</c:f>
              <c:strCache>
                <c:ptCount val="1"/>
                <c:pt idx="0">
                  <c:v>Unidades Com.</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6">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'VENTAS MES A MES'!$F$5:$F$10</c:f>
              <c:strCache>
                <c:ptCount val="6"/>
                <c:pt idx="0">
                  <c:v>ENERO</c:v>
                </c:pt>
                <c:pt idx="1">
                  <c:v>FEBRERO</c:v>
                </c:pt>
                <c:pt idx="2">
                  <c:v>MARZO</c:v>
                </c:pt>
                <c:pt idx="3">
                  <c:v>ABRIL</c:v>
                </c:pt>
                <c:pt idx="4">
                  <c:v>MAYO</c:v>
                </c:pt>
                <c:pt idx="5">
                  <c:v>JUNIO</c:v>
                </c:pt>
              </c:strCache>
            </c:strRef>
          </c:cat>
          <c:val>
            <c:numRef>
              <c:f>'VENTAS MES A MES'!$G$5:$G$10</c:f>
              <c:numCache>
                <c:formatCode>General</c:formatCode>
                <c:ptCount val="6"/>
                <c:pt idx="0">
                  <c:v>20</c:v>
                </c:pt>
                <c:pt idx="1">
                  <c:v>15</c:v>
                </c:pt>
                <c:pt idx="2">
                  <c:v>35</c:v>
                </c:pt>
                <c:pt idx="3">
                  <c:v>21</c:v>
                </c:pt>
                <c:pt idx="4">
                  <c:v>17</c:v>
                </c:pt>
                <c:pt idx="5">
                  <c:v>27</c:v>
                </c:pt>
              </c:numCache>
            </c:numRef>
          </c:val>
          <c:extLst>
            <c:ext xmlns:c16="http://schemas.microsoft.com/office/drawing/2014/chart" uri="{C3380CC4-5D6E-409C-BE32-E72D297353CC}">
              <c16:uniqueId val="{00000000-175D-4CE8-9CA1-E084D1EC1DD5}"/>
            </c:ext>
          </c:extLst>
        </c:ser>
        <c:ser>
          <c:idx val="1"/>
          <c:order val="1"/>
          <c:tx>
            <c:strRef>
              <c:f>'VENTAS MES A MES'!$I$4</c:f>
              <c:strCache>
                <c:ptCount val="1"/>
                <c:pt idx="0">
                  <c:v>Vr. Venta</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'VENTAS MES A MES'!$F$5:$F$10</c:f>
              <c:strCache>
                <c:ptCount val="6"/>
                <c:pt idx="0">
                  <c:v>ENERO</c:v>
                </c:pt>
                <c:pt idx="1">
                  <c:v>FEBRERO</c:v>
                </c:pt>
                <c:pt idx="2">
                  <c:v>MARZO</c:v>
                </c:pt>
                <c:pt idx="3">
                  <c:v>ABRIL</c:v>
                </c:pt>
                <c:pt idx="4">
                  <c:v>MAYO</c:v>
                </c:pt>
                <c:pt idx="5">
                  <c:v>JUNIO</c:v>
                </c:pt>
              </c:strCache>
            </c:strRef>
          </c:cat>
          <c:val>
            <c:numRef>
              <c:f>'VENTAS MES A MES'!$I$5:$I$10</c:f>
              <c:numCache>
                <c:formatCode>"$"#,##0</c:formatCode>
                <c:ptCount val="6"/>
                <c:pt idx="0">
                  <c:v>2391.7761999999998</c:v>
                </c:pt>
                <c:pt idx="1">
                  <c:v>2694.5156000000002</c:v>
                </c:pt>
                <c:pt idx="2">
                  <c:v>4444.2329479999999</c:v>
                </c:pt>
                <c:pt idx="3">
                  <c:v>2751.0012999999999</c:v>
                </c:pt>
                <c:pt idx="4">
                  <c:v>3854.7491289999998</c:v>
                </c:pt>
                <c:pt idx="5">
                  <c:v>3939.9268010000001</c:v>
                </c:pt>
              </c:numCache>
            </c:numRef>
          </c:val>
          <c:extLst>
            <c:ext xmlns:c16="http://schemas.microsoft.com/office/drawing/2014/chart" uri="{C3380CC4-5D6E-409C-BE32-E72D297353CC}">
              <c16:uniqueId val="{00000001-175D-4CE8-9CA1-E084D1EC1DD5}"/>
            </c:ext>
          </c:extLst>
        </c:ser>
        <c:dLbls>
          <c:showLegendKey val="0"/>
          <c:showVal val="0"/>
          <c:showCatName val="0"/>
          <c:showSerName val="0"/>
          <c:showPercent val="0"/>
          <c:showBubbleSize val="0"/>
        </c:dLbls>
        <c:gapWidth val="219"/>
        <c:overlap val="-27"/>
        <c:axId val="323894240"/>
        <c:axId val="323902440"/>
      </c:barChart>
      <c:catAx>
        <c:axId val="32389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23902440"/>
        <c:crosses val="autoZero"/>
        <c:auto val="1"/>
        <c:lblAlgn val="ctr"/>
        <c:lblOffset val="100"/>
        <c:noMultiLvlLbl val="0"/>
      </c:catAx>
      <c:valAx>
        <c:axId val="323902440"/>
        <c:scaling>
          <c:orientation val="minMax"/>
        </c:scaling>
        <c:delete val="1"/>
        <c:axPos val="l"/>
        <c:numFmt formatCode="General" sourceLinked="1"/>
        <c:majorTickMark val="none"/>
        <c:minorTickMark val="none"/>
        <c:tickLblPos val="nextTo"/>
        <c:crossAx val="32389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'gráfica presentación'!$C$2</c:f>
              <c:strCache>
                <c:ptCount val="1"/>
                <c:pt idx="0">
                  <c:v>Centro Oriente 1</c:v>
                </c:pt>
              </c:strCache>
            </c:strRef>
          </c:tx>
          <c:spPr>
            <a:solidFill>
              <a:schemeClr val="accent3">
                <a:lumMod val="60000"/>
                <a:lumOff val="40000"/>
              </a:schemeClr>
            </a:solidFill>
            <a:ln w="19050">
              <a:solidFill>
                <a:schemeClr val="lt1"/>
              </a:solidFill>
            </a:ln>
            <a:effectLst/>
          </c:spPr>
          <c:invertIfNegative val="0"/>
          <c:cat>
            <c:strRef>
              <c:f>'gráfica presentación'!$B$3:$B$5</c:f>
              <c:strCache>
                <c:ptCount val="3"/>
                <c:pt idx="0">
                  <c:v>URBANO</c:v>
                </c:pt>
                <c:pt idx="1">
                  <c:v>RURAL</c:v>
                </c:pt>
                <c:pt idx="2">
                  <c:v>TOTAL</c:v>
                </c:pt>
              </c:strCache>
            </c:strRef>
          </c:cat>
          <c:val>
            <c:numRef>
              <c:f>'gráfica presentación'!$C$3:$C$5</c:f>
              <c:numCache>
                <c:formatCode>General</c:formatCode>
                <c:ptCount val="3"/>
                <c:pt idx="0">
                  <c:v>2852</c:v>
                </c:pt>
                <c:pt idx="1">
                  <c:v>1277</c:v>
                </c:pt>
                <c:pt idx="2">
                  <c:v>4129</c:v>
                </c:pt>
              </c:numCache>
            </c:numRef>
          </c:val>
          <c:extLst>
            <c:ext xmlns:c16="http://schemas.microsoft.com/office/drawing/2014/chart" uri="{C3380CC4-5D6E-409C-BE32-E72D297353CC}">
              <c16:uniqueId val="{00000000-30AB-46B2-BDF5-02F04FDD0979}"/>
            </c:ext>
          </c:extLst>
        </c:ser>
        <c:ser>
          <c:idx val="1"/>
          <c:order val="1"/>
          <c:tx>
            <c:strRef>
              <c:f>'gráfica presentación'!$D$2</c:f>
              <c:strCache>
                <c:ptCount val="1"/>
                <c:pt idx="0">
                  <c:v>Centro Oriente 2</c:v>
                </c:pt>
              </c:strCache>
            </c:strRef>
          </c:tx>
          <c:spPr>
            <a:solidFill>
              <a:schemeClr val="accent3">
                <a:lumMod val="75000"/>
              </a:schemeClr>
            </a:solidFill>
            <a:ln w="19050">
              <a:solidFill>
                <a:schemeClr val="lt1"/>
              </a:solidFill>
            </a:ln>
            <a:effectLst/>
          </c:spPr>
          <c:invertIfNegative val="0"/>
          <c:cat>
            <c:strRef>
              <c:f>'gráfica presentación'!$B$3:$B$5</c:f>
              <c:strCache>
                <c:ptCount val="3"/>
                <c:pt idx="0">
                  <c:v>URBANO</c:v>
                </c:pt>
                <c:pt idx="1">
                  <c:v>RURAL</c:v>
                </c:pt>
                <c:pt idx="2">
                  <c:v>TOTAL</c:v>
                </c:pt>
              </c:strCache>
            </c:strRef>
          </c:cat>
          <c:val>
            <c:numRef>
              <c:f>'gráfica presentación'!$D$3:$D$5</c:f>
              <c:numCache>
                <c:formatCode>General</c:formatCode>
                <c:ptCount val="3"/>
                <c:pt idx="0">
                  <c:v>836</c:v>
                </c:pt>
                <c:pt idx="1">
                  <c:v>216</c:v>
                </c:pt>
                <c:pt idx="2">
                  <c:v>1052</c:v>
                </c:pt>
              </c:numCache>
            </c:numRef>
          </c:val>
          <c:extLst>
            <c:ext xmlns:c16="http://schemas.microsoft.com/office/drawing/2014/chart" uri="{C3380CC4-5D6E-409C-BE32-E72D297353CC}">
              <c16:uniqueId val="{00000001-30AB-46B2-BDF5-02F04FDD0979}"/>
            </c:ext>
          </c:extLst>
        </c:ser>
        <c:ser>
          <c:idx val="2"/>
          <c:order val="2"/>
          <c:tx>
            <c:strRef>
              <c:f>'gráfica presentación'!$E$2</c:f>
              <c:strCache>
                <c:ptCount val="1"/>
                <c:pt idx="0">
                  <c:v>San Andrés</c:v>
                </c:pt>
              </c:strCache>
            </c:strRef>
          </c:tx>
          <c:spPr>
            <a:solidFill>
              <a:schemeClr val="accent3">
                <a:lumMod val="50000"/>
              </a:schemeClr>
            </a:solidFill>
            <a:ln w="19050">
              <a:solidFill>
                <a:schemeClr val="lt1"/>
              </a:solidFill>
            </a:ln>
            <a:effectLst/>
          </c:spPr>
          <c:invertIfNegative val="0"/>
          <c:cat>
            <c:strRef>
              <c:f>'gráfica presentación'!$B$3:$B$5</c:f>
              <c:strCache>
                <c:ptCount val="3"/>
                <c:pt idx="0">
                  <c:v>URBANO</c:v>
                </c:pt>
                <c:pt idx="1">
                  <c:v>RURAL</c:v>
                </c:pt>
                <c:pt idx="2">
                  <c:v>TOTAL</c:v>
                </c:pt>
              </c:strCache>
            </c:strRef>
          </c:cat>
          <c:val>
            <c:numRef>
              <c:f>'gráfica presentación'!$E$3:$E$5</c:f>
              <c:numCache>
                <c:formatCode>General</c:formatCode>
                <c:ptCount val="3"/>
                <c:pt idx="0">
                  <c:v>139</c:v>
                </c:pt>
                <c:pt idx="1">
                  <c:v>109</c:v>
                </c:pt>
                <c:pt idx="2">
                  <c:v>248</c:v>
                </c:pt>
              </c:numCache>
            </c:numRef>
          </c:val>
          <c:extLst>
            <c:ext xmlns:c16="http://schemas.microsoft.com/office/drawing/2014/chart" uri="{C3380CC4-5D6E-409C-BE32-E72D297353CC}">
              <c16:uniqueId val="{00000002-30AB-46B2-BDF5-02F04FDD0979}"/>
            </c:ext>
          </c:extLst>
        </c:ser>
        <c:ser>
          <c:idx val="3"/>
          <c:order val="3"/>
          <c:tx>
            <c:strRef>
              <c:f>'gráfica presentación'!$F$2</c:f>
              <c:strCache>
                <c:ptCount val="1"/>
                <c:pt idx="0">
                  <c:v>Norte</c:v>
                </c:pt>
              </c:strCache>
            </c:strRef>
          </c:tx>
          <c:spPr>
            <a:solidFill>
              <a:schemeClr val="accent6">
                <a:lumMod val="75000"/>
              </a:schemeClr>
            </a:solidFill>
            <a:ln w="19050">
              <a:solidFill>
                <a:schemeClr val="lt1"/>
              </a:solidFill>
            </a:ln>
            <a:effectLst/>
          </c:spPr>
          <c:invertIfNegative val="0"/>
          <c:cat>
            <c:strRef>
              <c:f>'gráfica presentación'!$B$3:$B$5</c:f>
              <c:strCache>
                <c:ptCount val="3"/>
                <c:pt idx="0">
                  <c:v>URBANO</c:v>
                </c:pt>
                <c:pt idx="1">
                  <c:v>RURAL</c:v>
                </c:pt>
                <c:pt idx="2">
                  <c:v>TOTAL</c:v>
                </c:pt>
              </c:strCache>
            </c:strRef>
          </c:cat>
          <c:val>
            <c:numRef>
              <c:f>'gráfica presentación'!$F$3:$F$5</c:f>
              <c:numCache>
                <c:formatCode>General</c:formatCode>
                <c:ptCount val="3"/>
                <c:pt idx="0">
                  <c:v>1692</c:v>
                </c:pt>
                <c:pt idx="1">
                  <c:v>395</c:v>
                </c:pt>
                <c:pt idx="2">
                  <c:v>2087</c:v>
                </c:pt>
              </c:numCache>
            </c:numRef>
          </c:val>
          <c:extLst>
            <c:ext xmlns:c16="http://schemas.microsoft.com/office/drawing/2014/chart" uri="{C3380CC4-5D6E-409C-BE32-E72D297353CC}">
              <c16:uniqueId val="{00000003-30AB-46B2-BDF5-02F04FDD0979}"/>
            </c:ext>
          </c:extLst>
        </c:ser>
        <c:ser>
          <c:idx val="4"/>
          <c:order val="4"/>
          <c:tx>
            <c:strRef>
              <c:f>'gráfica presentación'!$G$2</c:f>
              <c:strCache>
                <c:ptCount val="1"/>
                <c:pt idx="0">
                  <c:v>Occidente</c:v>
                </c:pt>
              </c:strCache>
            </c:strRef>
          </c:tx>
          <c:spPr>
            <a:solidFill>
              <a:srgbClr val="7030A0"/>
            </a:solidFill>
            <a:ln w="19050">
              <a:solidFill>
                <a:schemeClr val="lt1"/>
              </a:solidFill>
            </a:ln>
            <a:effectLst/>
          </c:spPr>
          <c:invertIfNegative val="0"/>
          <c:cat>
            <c:strRef>
              <c:f>'gráfica presentación'!$B$3:$B$5</c:f>
              <c:strCache>
                <c:ptCount val="3"/>
                <c:pt idx="0">
                  <c:v>URBANO</c:v>
                </c:pt>
                <c:pt idx="1">
                  <c:v>RURAL</c:v>
                </c:pt>
                <c:pt idx="2">
                  <c:v>TOTAL</c:v>
                </c:pt>
              </c:strCache>
            </c:strRef>
          </c:cat>
          <c:val>
            <c:numRef>
              <c:f>'gráfica presentación'!$G$3:$G$5</c:f>
              <c:numCache>
                <c:formatCode>General</c:formatCode>
                <c:ptCount val="3"/>
                <c:pt idx="0">
                  <c:v>2164</c:v>
                </c:pt>
                <c:pt idx="1">
                  <c:v>576</c:v>
                </c:pt>
                <c:pt idx="2">
                  <c:v>2740</c:v>
                </c:pt>
              </c:numCache>
            </c:numRef>
          </c:val>
          <c:extLst>
            <c:ext xmlns:c16="http://schemas.microsoft.com/office/drawing/2014/chart" uri="{C3380CC4-5D6E-409C-BE32-E72D297353CC}">
              <c16:uniqueId val="{00000004-30AB-46B2-BDF5-02F04FDD0979}"/>
            </c:ext>
          </c:extLst>
        </c:ser>
        <c:ser>
          <c:idx val="5"/>
          <c:order val="5"/>
          <c:tx>
            <c:strRef>
              <c:f>'gráfica presentación'!$H$2</c:f>
              <c:strCache>
                <c:ptCount val="1"/>
                <c:pt idx="0">
                  <c:v>Suroccidente</c:v>
                </c:pt>
              </c:strCache>
            </c:strRef>
          </c:tx>
          <c:spPr>
            <a:solidFill>
              <a:srgbClr val="00B0F0"/>
            </a:solidFill>
            <a:ln w="19050">
              <a:solidFill>
                <a:schemeClr val="lt1"/>
              </a:solidFill>
            </a:ln>
            <a:effectLst/>
          </c:spPr>
          <c:invertIfNegative val="0"/>
          <c:cat>
            <c:strRef>
              <c:f>'gráfica presentación'!$B$3:$B$5</c:f>
              <c:strCache>
                <c:ptCount val="3"/>
                <c:pt idx="0">
                  <c:v>URBANO</c:v>
                </c:pt>
                <c:pt idx="1">
                  <c:v>RURAL</c:v>
                </c:pt>
                <c:pt idx="2">
                  <c:v>TOTAL</c:v>
                </c:pt>
              </c:strCache>
            </c:strRef>
          </c:cat>
          <c:val>
            <c:numRef>
              <c:f>'gráfica presentación'!$H$3:$H$5</c:f>
              <c:numCache>
                <c:formatCode>General</c:formatCode>
                <c:ptCount val="3"/>
                <c:pt idx="0">
                  <c:v>4094</c:v>
                </c:pt>
                <c:pt idx="1">
                  <c:v>778</c:v>
                </c:pt>
                <c:pt idx="2">
                  <c:v>4872</c:v>
                </c:pt>
              </c:numCache>
            </c:numRef>
          </c:val>
          <c:extLst>
            <c:ext xmlns:c16="http://schemas.microsoft.com/office/drawing/2014/chart" uri="{C3380CC4-5D6E-409C-BE32-E72D297353CC}">
              <c16:uniqueId val="{00000005-30AB-46B2-BDF5-02F04FDD0979}"/>
            </c:ext>
          </c:extLst>
        </c:ser>
        <c:dLbls>
          <c:showLegendKey val="0"/>
          <c:showVal val="0"/>
          <c:showCatName val="0"/>
          <c:showSerName val="0"/>
          <c:showPercent val="0"/>
          <c:showBubbleSize val="0"/>
        </c:dLbls>
        <c:gapWidth val="150"/>
        <c:axId val="1678449871"/>
        <c:axId val="1716217391"/>
      </c:barChart>
      <c:catAx>
        <c:axId val="167844987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716217391"/>
        <c:crosses val="autoZero"/>
        <c:auto val="1"/>
        <c:lblAlgn val="ctr"/>
        <c:lblOffset val="100"/>
        <c:noMultiLvlLbl val="0"/>
      </c:catAx>
      <c:valAx>
        <c:axId val="1716217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7844987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28474795006407"/>
          <c:y val="0.18031790566022096"/>
          <c:w val="0.50024360236220478"/>
          <c:h val="0.75036535738402088"/>
        </c:manualLayout>
      </c:layout>
      <c:radarChart>
        <c:radarStyle val="marker"/>
        <c:varyColors val="0"/>
        <c:ser>
          <c:idx val="0"/>
          <c:order val="0"/>
          <c:tx>
            <c:strRef>
              <c:f>Hoja1!$B$1</c:f>
              <c:strCache>
                <c:ptCount val="1"/>
                <c:pt idx="0">
                  <c:v>Centro Oriente</c:v>
                </c:pt>
              </c:strCache>
            </c:strRef>
          </c:tx>
          <c:spPr>
            <a:ln w="28575" cap="rnd">
              <a:solidFill>
                <a:schemeClr val="accent3">
                  <a:lumMod val="75000"/>
                </a:schemeClr>
              </a:solidFill>
              <a:round/>
            </a:ln>
            <a:effectLst/>
          </c:spPr>
          <c:marker>
            <c:symbol val="none"/>
          </c:marker>
          <c:cat>
            <c:strRef>
              <c:f>Hoja1!$A$2:$A$5</c:f>
              <c:strCache>
                <c:ptCount val="4"/>
                <c:pt idx="0">
                  <c:v>Duración</c:v>
                </c:pt>
                <c:pt idx="1">
                  <c:v>Presupuesto total</c:v>
                </c:pt>
                <c:pt idx="2">
                  <c:v>ROM promedio mes</c:v>
                </c:pt>
                <c:pt idx="3">
                  <c:v>Valor ROM promedio</c:v>
                </c:pt>
              </c:strCache>
            </c:strRef>
          </c:cat>
          <c:val>
            <c:numRef>
              <c:f>Hoja1!$B$2:$B$5</c:f>
              <c:numCache>
                <c:formatCode>General</c:formatCode>
                <c:ptCount val="4"/>
                <c:pt idx="0">
                  <c:v>100</c:v>
                </c:pt>
                <c:pt idx="1">
                  <c:v>63.031669807869527</c:v>
                </c:pt>
                <c:pt idx="2">
                  <c:v>100</c:v>
                </c:pt>
                <c:pt idx="3">
                  <c:v>36.130260833024487</c:v>
                </c:pt>
              </c:numCache>
            </c:numRef>
          </c:val>
          <c:extLst>
            <c:ext xmlns:c16="http://schemas.microsoft.com/office/drawing/2014/chart" uri="{C3380CC4-5D6E-409C-BE32-E72D297353CC}">
              <c16:uniqueId val="{00000000-20F7-4B2F-99A0-35F421D7394A}"/>
            </c:ext>
          </c:extLst>
        </c:ser>
        <c:ser>
          <c:idx val="1"/>
          <c:order val="1"/>
          <c:tx>
            <c:strRef>
              <c:f>Hoja1!$C$1</c:f>
              <c:strCache>
                <c:ptCount val="1"/>
                <c:pt idx="0">
                  <c:v>Sur Occidente</c:v>
                </c:pt>
              </c:strCache>
            </c:strRef>
          </c:tx>
          <c:spPr>
            <a:ln w="28575" cap="rnd">
              <a:solidFill>
                <a:schemeClr val="accent5">
                  <a:lumMod val="75000"/>
                </a:schemeClr>
              </a:solidFill>
              <a:round/>
            </a:ln>
            <a:effectLst/>
          </c:spPr>
          <c:marker>
            <c:symbol val="none"/>
          </c:marker>
          <c:dPt>
            <c:idx val="0"/>
            <c:marker>
              <c:symbol val="none"/>
            </c:marker>
            <c:bubble3D val="0"/>
            <c:extLst>
              <c:ext xmlns:c16="http://schemas.microsoft.com/office/drawing/2014/chart" uri="{C3380CC4-5D6E-409C-BE32-E72D297353CC}">
                <c16:uniqueId val="{00000004-20F7-4B2F-99A0-35F421D7394A}"/>
              </c:ext>
            </c:extLst>
          </c:dPt>
          <c:dPt>
            <c:idx val="1"/>
            <c:marker>
              <c:symbol val="none"/>
            </c:marker>
            <c:bubble3D val="0"/>
            <c:extLst>
              <c:ext xmlns:c16="http://schemas.microsoft.com/office/drawing/2014/chart" uri="{C3380CC4-5D6E-409C-BE32-E72D297353CC}">
                <c16:uniqueId val="{00000005-20F7-4B2F-99A0-35F421D7394A}"/>
              </c:ext>
            </c:extLst>
          </c:dPt>
          <c:dPt>
            <c:idx val="2"/>
            <c:marker>
              <c:symbol val="none"/>
            </c:marker>
            <c:bubble3D val="0"/>
            <c:extLst>
              <c:ext xmlns:c16="http://schemas.microsoft.com/office/drawing/2014/chart" uri="{C3380CC4-5D6E-409C-BE32-E72D297353CC}">
                <c16:uniqueId val="{00000006-20F7-4B2F-99A0-35F421D7394A}"/>
              </c:ext>
            </c:extLst>
          </c:dPt>
          <c:dPt>
            <c:idx val="3"/>
            <c:marker>
              <c:symbol val="none"/>
            </c:marker>
            <c:bubble3D val="0"/>
            <c:extLst>
              <c:ext xmlns:c16="http://schemas.microsoft.com/office/drawing/2014/chart" uri="{C3380CC4-5D6E-409C-BE32-E72D297353CC}">
                <c16:uniqueId val="{00000007-20F7-4B2F-99A0-35F421D7394A}"/>
              </c:ext>
            </c:extLst>
          </c:dPt>
          <c:cat>
            <c:strRef>
              <c:f>Hoja1!$A$2:$A$5</c:f>
              <c:strCache>
                <c:ptCount val="4"/>
                <c:pt idx="0">
                  <c:v>Duración</c:v>
                </c:pt>
                <c:pt idx="1">
                  <c:v>Presupuesto total</c:v>
                </c:pt>
                <c:pt idx="2">
                  <c:v>ROM promedio mes</c:v>
                </c:pt>
                <c:pt idx="3">
                  <c:v>Valor ROM promedio</c:v>
                </c:pt>
              </c:strCache>
            </c:strRef>
          </c:cat>
          <c:val>
            <c:numRef>
              <c:f>Hoja1!$C$2:$C$5</c:f>
              <c:numCache>
                <c:formatCode>General</c:formatCode>
                <c:ptCount val="4"/>
                <c:pt idx="0">
                  <c:v>100</c:v>
                </c:pt>
                <c:pt idx="1">
                  <c:v>100</c:v>
                </c:pt>
                <c:pt idx="2">
                  <c:v>42.857142857142854</c:v>
                </c:pt>
                <c:pt idx="3">
                  <c:v>100</c:v>
                </c:pt>
              </c:numCache>
            </c:numRef>
          </c:val>
          <c:extLst>
            <c:ext xmlns:c16="http://schemas.microsoft.com/office/drawing/2014/chart" uri="{C3380CC4-5D6E-409C-BE32-E72D297353CC}">
              <c16:uniqueId val="{00000001-20F7-4B2F-99A0-35F421D7394A}"/>
            </c:ext>
          </c:extLst>
        </c:ser>
        <c:ser>
          <c:idx val="2"/>
          <c:order val="2"/>
          <c:tx>
            <c:strRef>
              <c:f>Hoja1!$D$1</c:f>
              <c:strCache>
                <c:ptCount val="1"/>
                <c:pt idx="0">
                  <c:v>Occidente</c:v>
                </c:pt>
              </c:strCache>
            </c:strRef>
          </c:tx>
          <c:spPr>
            <a:ln w="28575" cap="rnd">
              <a:solidFill>
                <a:srgbClr val="7030A0"/>
              </a:solidFill>
              <a:round/>
            </a:ln>
            <a:effectLst/>
          </c:spPr>
          <c:marker>
            <c:symbol val="none"/>
          </c:marker>
          <c:cat>
            <c:strRef>
              <c:f>Hoja1!$A$2:$A$5</c:f>
              <c:strCache>
                <c:ptCount val="4"/>
                <c:pt idx="0">
                  <c:v>Duración</c:v>
                </c:pt>
                <c:pt idx="1">
                  <c:v>Presupuesto total</c:v>
                </c:pt>
                <c:pt idx="2">
                  <c:v>ROM promedio mes</c:v>
                </c:pt>
                <c:pt idx="3">
                  <c:v>Valor ROM promedio</c:v>
                </c:pt>
              </c:strCache>
            </c:strRef>
          </c:cat>
          <c:val>
            <c:numRef>
              <c:f>Hoja1!$D$2:$D$5</c:f>
              <c:numCache>
                <c:formatCode>General</c:formatCode>
                <c:ptCount val="4"/>
                <c:pt idx="0">
                  <c:v>100</c:v>
                </c:pt>
                <c:pt idx="1">
                  <c:v>63.920313780696191</c:v>
                </c:pt>
                <c:pt idx="2">
                  <c:v>57.142857142857146</c:v>
                </c:pt>
                <c:pt idx="3">
                  <c:v>53.864916094450891</c:v>
                </c:pt>
              </c:numCache>
            </c:numRef>
          </c:val>
          <c:extLst>
            <c:ext xmlns:c16="http://schemas.microsoft.com/office/drawing/2014/chart" uri="{C3380CC4-5D6E-409C-BE32-E72D297353CC}">
              <c16:uniqueId val="{00000002-20F7-4B2F-99A0-35F421D7394A}"/>
            </c:ext>
          </c:extLst>
        </c:ser>
        <c:ser>
          <c:idx val="3"/>
          <c:order val="3"/>
          <c:tx>
            <c:strRef>
              <c:f>Hoja1!$E$1</c:f>
              <c:strCache>
                <c:ptCount val="1"/>
                <c:pt idx="0">
                  <c:v>Norte</c:v>
                </c:pt>
              </c:strCache>
            </c:strRef>
          </c:tx>
          <c:spPr>
            <a:ln w="28575" cap="rnd">
              <a:solidFill>
                <a:schemeClr val="accent6">
                  <a:lumMod val="75000"/>
                </a:schemeClr>
              </a:solidFill>
              <a:round/>
            </a:ln>
            <a:effectLst/>
          </c:spPr>
          <c:marker>
            <c:symbol val="none"/>
          </c:marker>
          <c:cat>
            <c:strRef>
              <c:f>Hoja1!$A$2:$A$5</c:f>
              <c:strCache>
                <c:ptCount val="4"/>
                <c:pt idx="0">
                  <c:v>Duración</c:v>
                </c:pt>
                <c:pt idx="1">
                  <c:v>Presupuesto total</c:v>
                </c:pt>
                <c:pt idx="2">
                  <c:v>ROM promedio mes</c:v>
                </c:pt>
                <c:pt idx="3">
                  <c:v>Valor ROM promedio</c:v>
                </c:pt>
              </c:strCache>
            </c:strRef>
          </c:cat>
          <c:val>
            <c:numRef>
              <c:f>Hoja1!$E$2:$E$5</c:f>
              <c:numCache>
                <c:formatCode>General</c:formatCode>
                <c:ptCount val="4"/>
                <c:pt idx="0">
                  <c:v>87.5</c:v>
                </c:pt>
                <c:pt idx="1">
                  <c:v>27.543795468332508</c:v>
                </c:pt>
                <c:pt idx="2">
                  <c:v>14.285714285714286</c:v>
                </c:pt>
                <c:pt idx="3">
                  <c:v>36.018653537881768</c:v>
                </c:pt>
              </c:numCache>
            </c:numRef>
          </c:val>
          <c:extLst>
            <c:ext xmlns:c16="http://schemas.microsoft.com/office/drawing/2014/chart" uri="{C3380CC4-5D6E-409C-BE32-E72D297353CC}">
              <c16:uniqueId val="{00000003-20F7-4B2F-99A0-35F421D7394A}"/>
            </c:ext>
          </c:extLst>
        </c:ser>
        <c:dLbls>
          <c:showLegendKey val="0"/>
          <c:showVal val="0"/>
          <c:showCatName val="0"/>
          <c:showSerName val="0"/>
          <c:showPercent val="0"/>
          <c:showBubbleSize val="0"/>
        </c:dLbls>
        <c:axId val="1754605872"/>
        <c:axId val="1975085920"/>
      </c:radarChart>
      <c:catAx>
        <c:axId val="175460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975085920"/>
        <c:crosses val="autoZero"/>
        <c:auto val="1"/>
        <c:lblAlgn val="ctr"/>
        <c:lblOffset val="100"/>
        <c:noMultiLvlLbl val="0"/>
      </c:catAx>
      <c:valAx>
        <c:axId val="197508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754605872"/>
        <c:crosses val="autoZero"/>
        <c:crossBetween val="between"/>
      </c:valAx>
      <c:spPr>
        <a:noFill/>
        <a:ln>
          <a:noFill/>
        </a:ln>
        <a:effectLst/>
      </c:spPr>
    </c:plotArea>
    <c:legend>
      <c:legendPos val="t"/>
      <c:layout>
        <c:manualLayout>
          <c:xMode val="edge"/>
          <c:yMode val="edge"/>
          <c:x val="6.8682309925469726E-2"/>
          <c:y val="5.192148297955225E-2"/>
          <c:w val="0.89411751564979902"/>
          <c:h val="5.21164982971878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CO" dirty="0"/>
              <a:t>Proyección semovientes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Hoja1!$B$1</c:f>
              <c:strCache>
                <c:ptCount val="1"/>
                <c:pt idx="0">
                  <c:v>Administrados Jul 2019</c:v>
                </c:pt>
              </c:strCache>
            </c:strRef>
          </c:tx>
          <c:spPr>
            <a:solidFill>
              <a:schemeClr val="accent1"/>
            </a:solidFill>
            <a:ln>
              <a:noFill/>
            </a:ln>
            <a:effectLst/>
          </c:spPr>
          <c:invertIfNegative val="0"/>
          <c:cat>
            <c:strRef>
              <c:f>Hoja1!$A$2:$A$3</c:f>
              <c:strCache>
                <c:ptCount val="2"/>
                <c:pt idx="0">
                  <c:v>Zona 1</c:v>
                </c:pt>
                <c:pt idx="1">
                  <c:v>Zona 4</c:v>
                </c:pt>
              </c:strCache>
            </c:strRef>
          </c:cat>
          <c:val>
            <c:numRef>
              <c:f>Hoja1!$B$2:$B$3</c:f>
              <c:numCache>
                <c:formatCode>General</c:formatCode>
                <c:ptCount val="2"/>
                <c:pt idx="0">
                  <c:v>5220</c:v>
                </c:pt>
                <c:pt idx="1">
                  <c:v>1720</c:v>
                </c:pt>
              </c:numCache>
            </c:numRef>
          </c:val>
          <c:extLst>
            <c:ext xmlns:c16="http://schemas.microsoft.com/office/drawing/2014/chart" uri="{C3380CC4-5D6E-409C-BE32-E72D297353CC}">
              <c16:uniqueId val="{00000000-2DE3-4E7F-8F24-8DD6899C41B0}"/>
            </c:ext>
          </c:extLst>
        </c:ser>
        <c:ser>
          <c:idx val="1"/>
          <c:order val="1"/>
          <c:tx>
            <c:strRef>
              <c:f>Hoja1!$C$1</c:f>
              <c:strCache>
                <c:ptCount val="1"/>
                <c:pt idx="0">
                  <c:v>Estimados al inicio contrato</c:v>
                </c:pt>
              </c:strCache>
            </c:strRef>
          </c:tx>
          <c:spPr>
            <a:solidFill>
              <a:schemeClr val="accent2"/>
            </a:solidFill>
            <a:ln>
              <a:noFill/>
            </a:ln>
            <a:effectLst/>
          </c:spPr>
          <c:invertIfNegative val="0"/>
          <c:cat>
            <c:strRef>
              <c:f>Hoja1!$A$2:$A$3</c:f>
              <c:strCache>
                <c:ptCount val="2"/>
                <c:pt idx="0">
                  <c:v>Zona 1</c:v>
                </c:pt>
                <c:pt idx="1">
                  <c:v>Zona 4</c:v>
                </c:pt>
              </c:strCache>
            </c:strRef>
          </c:cat>
          <c:val>
            <c:numRef>
              <c:f>Hoja1!$C$2:$C$3</c:f>
              <c:numCache>
                <c:formatCode>General</c:formatCode>
                <c:ptCount val="2"/>
                <c:pt idx="0">
                  <c:v>4000</c:v>
                </c:pt>
                <c:pt idx="1">
                  <c:v>400</c:v>
                </c:pt>
              </c:numCache>
            </c:numRef>
          </c:val>
          <c:extLst>
            <c:ext xmlns:c16="http://schemas.microsoft.com/office/drawing/2014/chart" uri="{C3380CC4-5D6E-409C-BE32-E72D297353CC}">
              <c16:uniqueId val="{00000001-2DE3-4E7F-8F24-8DD6899C41B0}"/>
            </c:ext>
          </c:extLst>
        </c:ser>
        <c:ser>
          <c:idx val="2"/>
          <c:order val="2"/>
          <c:tx>
            <c:strRef>
              <c:f>Hoja1!$D$1</c:f>
              <c:strCache>
                <c:ptCount val="1"/>
                <c:pt idx="0">
                  <c:v>Estimados Dic 2019</c:v>
                </c:pt>
              </c:strCache>
            </c:strRef>
          </c:tx>
          <c:spPr>
            <a:solidFill>
              <a:schemeClr val="accent3"/>
            </a:solidFill>
            <a:ln>
              <a:noFill/>
            </a:ln>
            <a:effectLst/>
          </c:spPr>
          <c:invertIfNegative val="0"/>
          <c:cat>
            <c:strRef>
              <c:f>Hoja1!$A$2:$A$3</c:f>
              <c:strCache>
                <c:ptCount val="2"/>
                <c:pt idx="0">
                  <c:v>Zona 1</c:v>
                </c:pt>
                <c:pt idx="1">
                  <c:v>Zona 4</c:v>
                </c:pt>
              </c:strCache>
            </c:strRef>
          </c:cat>
          <c:val>
            <c:numRef>
              <c:f>Hoja1!$D$2:$D$3</c:f>
              <c:numCache>
                <c:formatCode>General</c:formatCode>
                <c:ptCount val="2"/>
                <c:pt idx="0">
                  <c:v>7500</c:v>
                </c:pt>
                <c:pt idx="1">
                  <c:v>850</c:v>
                </c:pt>
              </c:numCache>
            </c:numRef>
          </c:val>
          <c:extLst>
            <c:ext xmlns:c16="http://schemas.microsoft.com/office/drawing/2014/chart" uri="{C3380CC4-5D6E-409C-BE32-E72D297353CC}">
              <c16:uniqueId val="{00000000-4776-46CA-B263-7253C89BB235}"/>
            </c:ext>
          </c:extLst>
        </c:ser>
        <c:dLbls>
          <c:showLegendKey val="0"/>
          <c:showVal val="0"/>
          <c:showCatName val="0"/>
          <c:showSerName val="0"/>
          <c:showPercent val="0"/>
          <c:showBubbleSize val="0"/>
        </c:dLbls>
        <c:gapWidth val="150"/>
        <c:axId val="982895280"/>
        <c:axId val="1197118688"/>
      </c:barChart>
      <c:catAx>
        <c:axId val="98289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1197118688"/>
        <c:crosses val="autoZero"/>
        <c:auto val="1"/>
        <c:lblAlgn val="ctr"/>
        <c:lblOffset val="100"/>
        <c:noMultiLvlLbl val="0"/>
      </c:catAx>
      <c:valAx>
        <c:axId val="119711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crossAx val="98289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E3817C-9254-43CE-8C33-CA0BB61B2687}" type="doc">
      <dgm:prSet loTypeId="urn:microsoft.com/office/officeart/2009/3/layout/IncreasingArrowsProcess" loCatId="process" qsTypeId="urn:microsoft.com/office/officeart/2005/8/quickstyle/simple1" qsCatId="simple" csTypeId="urn:microsoft.com/office/officeart/2005/8/colors/accent1_4" csCatId="accent1" phldr="1"/>
      <dgm:spPr/>
      <dgm:t>
        <a:bodyPr/>
        <a:lstStyle/>
        <a:p>
          <a:endParaRPr lang="es-CO"/>
        </a:p>
      </dgm:t>
    </dgm:pt>
    <dgm:pt modelId="{205513A5-091C-4D3C-8E5A-B77A278F786E}">
      <dgm:prSet phldrT="[Texto]" custT="1"/>
      <dgm:spPr/>
      <dgm:t>
        <a:bodyPr/>
        <a:lstStyle/>
        <a:p>
          <a:r>
            <a:rPr lang="es-CO" sz="2400" dirty="0"/>
            <a:t>Input</a:t>
          </a:r>
        </a:p>
      </dgm:t>
    </dgm:pt>
    <dgm:pt modelId="{74BFDF07-908F-461F-8448-42E7D0E8D260}" type="parTrans" cxnId="{08A859D2-660D-4F8F-8BBD-FAA9AEFD98DB}">
      <dgm:prSet/>
      <dgm:spPr/>
      <dgm:t>
        <a:bodyPr/>
        <a:lstStyle/>
        <a:p>
          <a:endParaRPr lang="es-CO" sz="1600"/>
        </a:p>
      </dgm:t>
    </dgm:pt>
    <dgm:pt modelId="{6FA6ACD7-000C-4322-BAB0-9CCA1C6018F9}" type="sibTrans" cxnId="{08A859D2-660D-4F8F-8BBD-FAA9AEFD98DB}">
      <dgm:prSet/>
      <dgm:spPr/>
      <dgm:t>
        <a:bodyPr/>
        <a:lstStyle/>
        <a:p>
          <a:endParaRPr lang="es-CO" sz="1600"/>
        </a:p>
      </dgm:t>
    </dgm:pt>
    <dgm:pt modelId="{0BC525F4-6A12-46D1-A907-55430CF668D8}">
      <dgm:prSet phldrT="[Texto]" custT="1"/>
      <dgm:spPr/>
      <dgm:t>
        <a:bodyPr/>
        <a:lstStyle/>
        <a:p>
          <a:pPr>
            <a:buFont typeface="Arial" panose="020B0604020202020204" pitchFamily="34" charset="0"/>
            <a:buChar char="•"/>
          </a:pPr>
          <a:r>
            <a:rPr lang="es-CO" sz="2000" dirty="0"/>
            <a:t>Presupuesto contrato 2016-2017</a:t>
          </a:r>
        </a:p>
      </dgm:t>
    </dgm:pt>
    <dgm:pt modelId="{0994540B-EFEF-432D-9553-98658C87CB11}" type="parTrans" cxnId="{161539C1-22F3-4D6E-9457-A7BBACEC594D}">
      <dgm:prSet/>
      <dgm:spPr/>
      <dgm:t>
        <a:bodyPr/>
        <a:lstStyle/>
        <a:p>
          <a:endParaRPr lang="es-CO" sz="1600"/>
        </a:p>
      </dgm:t>
    </dgm:pt>
    <dgm:pt modelId="{35D2637C-5C11-4C41-8B8E-0ABF399A103D}" type="sibTrans" cxnId="{161539C1-22F3-4D6E-9457-A7BBACEC594D}">
      <dgm:prSet/>
      <dgm:spPr/>
      <dgm:t>
        <a:bodyPr/>
        <a:lstStyle/>
        <a:p>
          <a:endParaRPr lang="es-CO" sz="1600"/>
        </a:p>
      </dgm:t>
    </dgm:pt>
    <dgm:pt modelId="{8AAEB2BA-7B27-4BC1-96CB-03F1C64B9D70}">
      <dgm:prSet phldrT="[Texto]" custT="1"/>
      <dgm:spPr/>
      <dgm:t>
        <a:bodyPr/>
        <a:lstStyle/>
        <a:p>
          <a:r>
            <a:rPr lang="es-CO" sz="2400" dirty="0"/>
            <a:t>Herramienta (</a:t>
          </a:r>
          <a:r>
            <a:rPr lang="es-CO" sz="2400" dirty="0" err="1"/>
            <a:t>tools</a:t>
          </a:r>
          <a:r>
            <a:rPr lang="es-CO" sz="2400" dirty="0"/>
            <a:t> &amp; </a:t>
          </a:r>
          <a:r>
            <a:rPr lang="es-CO" sz="2400" dirty="0" err="1"/>
            <a:t>technique</a:t>
          </a:r>
          <a:r>
            <a:rPr lang="es-CO" sz="2400" dirty="0"/>
            <a:t>)</a:t>
          </a:r>
        </a:p>
      </dgm:t>
    </dgm:pt>
    <dgm:pt modelId="{3919EDCB-80D5-4FCB-AE04-5FA449CF3DF1}" type="parTrans" cxnId="{A702EA2F-C3AC-4312-881F-0D708AA2D6CE}">
      <dgm:prSet/>
      <dgm:spPr/>
      <dgm:t>
        <a:bodyPr/>
        <a:lstStyle/>
        <a:p>
          <a:endParaRPr lang="es-CO" sz="1600"/>
        </a:p>
      </dgm:t>
    </dgm:pt>
    <dgm:pt modelId="{287063C8-31A7-4FAB-9E05-6DAC35690C2F}" type="sibTrans" cxnId="{A702EA2F-C3AC-4312-881F-0D708AA2D6CE}">
      <dgm:prSet/>
      <dgm:spPr/>
      <dgm:t>
        <a:bodyPr/>
        <a:lstStyle/>
        <a:p>
          <a:endParaRPr lang="es-CO" sz="1600"/>
        </a:p>
      </dgm:t>
    </dgm:pt>
    <dgm:pt modelId="{2DC0E47B-5BA0-426E-B553-258A2D6D97AE}">
      <dgm:prSet phldrT="[Texto]" custT="1"/>
      <dgm:spPr/>
      <dgm:t>
        <a:bodyPr/>
        <a:lstStyle/>
        <a:p>
          <a:pPr>
            <a:buFont typeface="Arial" panose="020B0604020202020204" pitchFamily="34" charset="0"/>
            <a:buChar char="•"/>
          </a:pPr>
          <a:r>
            <a:rPr lang="es-CO" sz="2000" dirty="0"/>
            <a:t>Estimación Análoga</a:t>
          </a:r>
        </a:p>
      </dgm:t>
    </dgm:pt>
    <dgm:pt modelId="{322B30C0-F066-4509-BCEB-95679A8747F5}" type="parTrans" cxnId="{EEDA0336-F225-4BCE-A51F-C7A7C66B3515}">
      <dgm:prSet/>
      <dgm:spPr/>
      <dgm:t>
        <a:bodyPr/>
        <a:lstStyle/>
        <a:p>
          <a:endParaRPr lang="es-CO" sz="1600"/>
        </a:p>
      </dgm:t>
    </dgm:pt>
    <dgm:pt modelId="{124CE199-FF9A-40F7-8E21-599F627490F6}" type="sibTrans" cxnId="{EEDA0336-F225-4BCE-A51F-C7A7C66B3515}">
      <dgm:prSet/>
      <dgm:spPr/>
      <dgm:t>
        <a:bodyPr/>
        <a:lstStyle/>
        <a:p>
          <a:endParaRPr lang="es-CO" sz="1600"/>
        </a:p>
      </dgm:t>
    </dgm:pt>
    <dgm:pt modelId="{90D60B9A-44D8-4C37-BF8C-BB00BF91FD0F}">
      <dgm:prSet phldrT="[Texto]" custT="1"/>
      <dgm:spPr/>
      <dgm:t>
        <a:bodyPr/>
        <a:lstStyle/>
        <a:p>
          <a:r>
            <a:rPr lang="es-CO" sz="2400" dirty="0"/>
            <a:t>Output</a:t>
          </a:r>
        </a:p>
      </dgm:t>
    </dgm:pt>
    <dgm:pt modelId="{DA55F314-E47F-4EC1-8F39-47062489B2B5}" type="parTrans" cxnId="{EF046C27-8B9C-4247-B36C-616FDDF72F62}">
      <dgm:prSet/>
      <dgm:spPr/>
      <dgm:t>
        <a:bodyPr/>
        <a:lstStyle/>
        <a:p>
          <a:endParaRPr lang="es-CO" sz="1600"/>
        </a:p>
      </dgm:t>
    </dgm:pt>
    <dgm:pt modelId="{99263AAD-F532-4F83-B58C-CCE8D03CFDDD}" type="sibTrans" cxnId="{EF046C27-8B9C-4247-B36C-616FDDF72F62}">
      <dgm:prSet/>
      <dgm:spPr/>
      <dgm:t>
        <a:bodyPr/>
        <a:lstStyle/>
        <a:p>
          <a:endParaRPr lang="es-CO" sz="1600"/>
        </a:p>
      </dgm:t>
    </dgm:pt>
    <dgm:pt modelId="{68E06494-2D77-4106-B682-BB0AC5A03599}">
      <dgm:prSet phldrT="[Texto]" custT="1"/>
      <dgm:spPr/>
      <dgm:t>
        <a:bodyPr/>
        <a:lstStyle/>
        <a:p>
          <a:pPr>
            <a:buFont typeface="Arial" panose="020B0604020202020204" pitchFamily="34" charset="0"/>
            <a:buChar char="•"/>
          </a:pPr>
          <a:r>
            <a:rPr lang="es-CO" sz="2000" b="1" dirty="0"/>
            <a:t>Presupuesto contrato 2019</a:t>
          </a:r>
          <a:endParaRPr lang="es-CO" sz="2000" dirty="0"/>
        </a:p>
      </dgm:t>
    </dgm:pt>
    <dgm:pt modelId="{CB100561-C4BB-4151-A96B-F6B1AFDF058A}" type="parTrans" cxnId="{0FA294CF-924B-4FB8-88A4-268279F8ACDC}">
      <dgm:prSet/>
      <dgm:spPr/>
      <dgm:t>
        <a:bodyPr/>
        <a:lstStyle/>
        <a:p>
          <a:endParaRPr lang="es-CO" sz="1600"/>
        </a:p>
      </dgm:t>
    </dgm:pt>
    <dgm:pt modelId="{4AEBD041-093B-460E-A74A-A346A4198ECC}" type="sibTrans" cxnId="{0FA294CF-924B-4FB8-88A4-268279F8ACDC}">
      <dgm:prSet/>
      <dgm:spPr/>
      <dgm:t>
        <a:bodyPr/>
        <a:lstStyle/>
        <a:p>
          <a:endParaRPr lang="es-CO" sz="1600"/>
        </a:p>
      </dgm:t>
    </dgm:pt>
    <dgm:pt modelId="{1C656BE6-7ACF-49A8-95BF-7B4A78C4743B}">
      <dgm:prSet custT="1"/>
      <dgm:spPr/>
      <dgm:t>
        <a:bodyPr/>
        <a:lstStyle/>
        <a:p>
          <a:pPr>
            <a:buFont typeface="Arial" panose="020B0604020202020204" pitchFamily="34" charset="0"/>
            <a:buChar char="•"/>
          </a:pPr>
          <a:r>
            <a:rPr lang="es-CO" sz="2000" dirty="0"/>
            <a:t>Presupuesto contrato 2018-2019</a:t>
          </a:r>
        </a:p>
      </dgm:t>
    </dgm:pt>
    <dgm:pt modelId="{5068D8C5-106C-4954-9238-15AD91BABABA}" type="parTrans" cxnId="{C383007E-ED13-4275-93D0-98F1F47EA4DF}">
      <dgm:prSet/>
      <dgm:spPr/>
      <dgm:t>
        <a:bodyPr/>
        <a:lstStyle/>
        <a:p>
          <a:endParaRPr lang="es-CO" sz="1600"/>
        </a:p>
      </dgm:t>
    </dgm:pt>
    <dgm:pt modelId="{6DED855F-2C5F-4048-852A-D2C0C923D20A}" type="sibTrans" cxnId="{C383007E-ED13-4275-93D0-98F1F47EA4DF}">
      <dgm:prSet/>
      <dgm:spPr/>
      <dgm:t>
        <a:bodyPr/>
        <a:lstStyle/>
        <a:p>
          <a:endParaRPr lang="es-CO" sz="1600"/>
        </a:p>
      </dgm:t>
    </dgm:pt>
    <dgm:pt modelId="{A7BA4997-92E7-486F-91DF-97BE29482B55}">
      <dgm:prSet custT="1"/>
      <dgm:spPr/>
      <dgm:t>
        <a:bodyPr/>
        <a:lstStyle/>
        <a:p>
          <a:pPr>
            <a:buFont typeface="Arial" panose="020B0604020202020204" pitchFamily="34" charset="0"/>
            <a:buChar char="•"/>
          </a:pPr>
          <a:r>
            <a:rPr lang="es-CO" sz="2000" dirty="0"/>
            <a:t>No Previstos</a:t>
          </a:r>
        </a:p>
      </dgm:t>
    </dgm:pt>
    <dgm:pt modelId="{B7757031-3535-4922-9D4B-70609E0A4193}" type="parTrans" cxnId="{F43230EA-0AC3-478A-A10B-FCC2512C8CFF}">
      <dgm:prSet/>
      <dgm:spPr/>
      <dgm:t>
        <a:bodyPr/>
        <a:lstStyle/>
        <a:p>
          <a:endParaRPr lang="es-CO" sz="1600"/>
        </a:p>
      </dgm:t>
    </dgm:pt>
    <dgm:pt modelId="{B365017B-5F68-4776-8921-C1068EFE5327}" type="sibTrans" cxnId="{F43230EA-0AC3-478A-A10B-FCC2512C8CFF}">
      <dgm:prSet/>
      <dgm:spPr/>
      <dgm:t>
        <a:bodyPr/>
        <a:lstStyle/>
        <a:p>
          <a:endParaRPr lang="es-CO" sz="1600"/>
        </a:p>
      </dgm:t>
    </dgm:pt>
    <dgm:pt modelId="{FCDD217C-D1E7-43E2-A556-102FE54D3720}">
      <dgm:prSet custT="1"/>
      <dgm:spPr/>
      <dgm:t>
        <a:bodyPr/>
        <a:lstStyle/>
        <a:p>
          <a:pPr>
            <a:buFont typeface="Arial" panose="020B0604020202020204" pitchFamily="34" charset="0"/>
            <a:buChar char="•"/>
          </a:pPr>
          <a:r>
            <a:rPr lang="es-CO" sz="2000" dirty="0" err="1"/>
            <a:t>Construdata</a:t>
          </a:r>
          <a:r>
            <a:rPr lang="es-CO" sz="2000" dirty="0"/>
            <a:t> </a:t>
          </a:r>
        </a:p>
      </dgm:t>
    </dgm:pt>
    <dgm:pt modelId="{37482EFB-1C60-4466-845A-00CC311475B2}" type="parTrans" cxnId="{BE508820-38E4-445A-ABB9-982F89B11C18}">
      <dgm:prSet/>
      <dgm:spPr/>
      <dgm:t>
        <a:bodyPr/>
        <a:lstStyle/>
        <a:p>
          <a:endParaRPr lang="es-CO" sz="1600"/>
        </a:p>
      </dgm:t>
    </dgm:pt>
    <dgm:pt modelId="{4BF9A9BA-E319-4BD1-AB31-4FF8E92A5F22}" type="sibTrans" cxnId="{BE508820-38E4-445A-ABB9-982F89B11C18}">
      <dgm:prSet/>
      <dgm:spPr/>
      <dgm:t>
        <a:bodyPr/>
        <a:lstStyle/>
        <a:p>
          <a:endParaRPr lang="es-CO" sz="1600"/>
        </a:p>
      </dgm:t>
    </dgm:pt>
    <dgm:pt modelId="{DF0E7D8D-CC76-48E6-BB49-0722B6B3CDD5}">
      <dgm:prSet custT="1"/>
      <dgm:spPr/>
      <dgm:t>
        <a:bodyPr/>
        <a:lstStyle/>
        <a:p>
          <a:r>
            <a:rPr lang="es-CO" sz="2000" dirty="0"/>
            <a:t>Juicio de expertos</a:t>
          </a:r>
        </a:p>
      </dgm:t>
    </dgm:pt>
    <dgm:pt modelId="{784179EE-A3F1-43EA-966B-D47C9BD421BE}" type="parTrans" cxnId="{9C305C4B-7CA7-4D78-BDAF-2D31D26F4730}">
      <dgm:prSet/>
      <dgm:spPr/>
      <dgm:t>
        <a:bodyPr/>
        <a:lstStyle/>
        <a:p>
          <a:endParaRPr lang="es-CO" sz="1600"/>
        </a:p>
      </dgm:t>
    </dgm:pt>
    <dgm:pt modelId="{B0622ED3-019E-47BE-934A-F31F228EE1A2}" type="sibTrans" cxnId="{9C305C4B-7CA7-4D78-BDAF-2D31D26F4730}">
      <dgm:prSet/>
      <dgm:spPr/>
      <dgm:t>
        <a:bodyPr/>
        <a:lstStyle/>
        <a:p>
          <a:endParaRPr lang="es-CO" sz="1600"/>
        </a:p>
      </dgm:t>
    </dgm:pt>
    <dgm:pt modelId="{F25C6B78-5FCE-4851-989F-9DAED47407CB}" type="pres">
      <dgm:prSet presAssocID="{FDE3817C-9254-43CE-8C33-CA0BB61B2687}" presName="Name0" presStyleCnt="0">
        <dgm:presLayoutVars>
          <dgm:chMax val="5"/>
          <dgm:chPref val="5"/>
          <dgm:dir/>
          <dgm:animLvl val="lvl"/>
        </dgm:presLayoutVars>
      </dgm:prSet>
      <dgm:spPr/>
    </dgm:pt>
    <dgm:pt modelId="{A0D02F1C-3B99-4953-B4B7-44EA3F1B8697}" type="pres">
      <dgm:prSet presAssocID="{205513A5-091C-4D3C-8E5A-B77A278F786E}" presName="parentText1" presStyleLbl="node1" presStyleIdx="0" presStyleCnt="3">
        <dgm:presLayoutVars>
          <dgm:chMax/>
          <dgm:chPref val="3"/>
          <dgm:bulletEnabled val="1"/>
        </dgm:presLayoutVars>
      </dgm:prSet>
      <dgm:spPr/>
    </dgm:pt>
    <dgm:pt modelId="{4D17F374-1D1F-4E50-92D0-1E04055820C4}" type="pres">
      <dgm:prSet presAssocID="{205513A5-091C-4D3C-8E5A-B77A278F786E}" presName="childText1" presStyleLbl="solidAlignAcc1" presStyleIdx="0" presStyleCnt="3">
        <dgm:presLayoutVars>
          <dgm:chMax val="0"/>
          <dgm:chPref val="0"/>
          <dgm:bulletEnabled val="1"/>
        </dgm:presLayoutVars>
      </dgm:prSet>
      <dgm:spPr/>
    </dgm:pt>
    <dgm:pt modelId="{9FCDFEA0-7737-4820-AB90-1965AE927B58}" type="pres">
      <dgm:prSet presAssocID="{8AAEB2BA-7B27-4BC1-96CB-03F1C64B9D70}" presName="parentText2" presStyleLbl="node1" presStyleIdx="1" presStyleCnt="3">
        <dgm:presLayoutVars>
          <dgm:chMax/>
          <dgm:chPref val="3"/>
          <dgm:bulletEnabled val="1"/>
        </dgm:presLayoutVars>
      </dgm:prSet>
      <dgm:spPr/>
    </dgm:pt>
    <dgm:pt modelId="{DB134A9B-1BD7-45EC-86CE-93FC4633882A}" type="pres">
      <dgm:prSet presAssocID="{8AAEB2BA-7B27-4BC1-96CB-03F1C64B9D70}" presName="childText2" presStyleLbl="solidAlignAcc1" presStyleIdx="1" presStyleCnt="3">
        <dgm:presLayoutVars>
          <dgm:chMax val="0"/>
          <dgm:chPref val="0"/>
          <dgm:bulletEnabled val="1"/>
        </dgm:presLayoutVars>
      </dgm:prSet>
      <dgm:spPr/>
    </dgm:pt>
    <dgm:pt modelId="{1ECF47C8-B69F-4E8C-8E04-5091DB556E87}" type="pres">
      <dgm:prSet presAssocID="{90D60B9A-44D8-4C37-BF8C-BB00BF91FD0F}" presName="parentText3" presStyleLbl="node1" presStyleIdx="2" presStyleCnt="3">
        <dgm:presLayoutVars>
          <dgm:chMax/>
          <dgm:chPref val="3"/>
          <dgm:bulletEnabled val="1"/>
        </dgm:presLayoutVars>
      </dgm:prSet>
      <dgm:spPr/>
    </dgm:pt>
    <dgm:pt modelId="{141A3624-EC37-4D48-93F9-C239EE97659E}" type="pres">
      <dgm:prSet presAssocID="{90D60B9A-44D8-4C37-BF8C-BB00BF91FD0F}" presName="childText3" presStyleLbl="solidAlignAcc1" presStyleIdx="2" presStyleCnt="3">
        <dgm:presLayoutVars>
          <dgm:chMax val="0"/>
          <dgm:chPref val="0"/>
          <dgm:bulletEnabled val="1"/>
        </dgm:presLayoutVars>
      </dgm:prSet>
      <dgm:spPr/>
    </dgm:pt>
  </dgm:ptLst>
  <dgm:cxnLst>
    <dgm:cxn modelId="{C8AFE208-7266-4F6F-A0CF-64D14C6DEF1F}" type="presOf" srcId="{1C656BE6-7ACF-49A8-95BF-7B4A78C4743B}" destId="{4D17F374-1D1F-4E50-92D0-1E04055820C4}" srcOrd="0" destOrd="1" presId="urn:microsoft.com/office/officeart/2009/3/layout/IncreasingArrowsProcess"/>
    <dgm:cxn modelId="{BE508820-38E4-445A-ABB9-982F89B11C18}" srcId="{205513A5-091C-4D3C-8E5A-B77A278F786E}" destId="{FCDD217C-D1E7-43E2-A556-102FE54D3720}" srcOrd="3" destOrd="0" parTransId="{37482EFB-1C60-4466-845A-00CC311475B2}" sibTransId="{4BF9A9BA-E319-4BD1-AB31-4FF8E92A5F22}"/>
    <dgm:cxn modelId="{EF046C27-8B9C-4247-B36C-616FDDF72F62}" srcId="{FDE3817C-9254-43CE-8C33-CA0BB61B2687}" destId="{90D60B9A-44D8-4C37-BF8C-BB00BF91FD0F}" srcOrd="2" destOrd="0" parTransId="{DA55F314-E47F-4EC1-8F39-47062489B2B5}" sibTransId="{99263AAD-F532-4F83-B58C-CCE8D03CFDDD}"/>
    <dgm:cxn modelId="{A702EA2F-C3AC-4312-881F-0D708AA2D6CE}" srcId="{FDE3817C-9254-43CE-8C33-CA0BB61B2687}" destId="{8AAEB2BA-7B27-4BC1-96CB-03F1C64B9D70}" srcOrd="1" destOrd="0" parTransId="{3919EDCB-80D5-4FCB-AE04-5FA449CF3DF1}" sibTransId="{287063C8-31A7-4FAB-9E05-6DAC35690C2F}"/>
    <dgm:cxn modelId="{EEDA0336-F225-4BCE-A51F-C7A7C66B3515}" srcId="{8AAEB2BA-7B27-4BC1-96CB-03F1C64B9D70}" destId="{2DC0E47B-5BA0-426E-B553-258A2D6D97AE}" srcOrd="0" destOrd="0" parTransId="{322B30C0-F066-4509-BCEB-95679A8747F5}" sibTransId="{124CE199-FF9A-40F7-8E21-599F627490F6}"/>
    <dgm:cxn modelId="{9C305C4B-7CA7-4D78-BDAF-2D31D26F4730}" srcId="{8AAEB2BA-7B27-4BC1-96CB-03F1C64B9D70}" destId="{DF0E7D8D-CC76-48E6-BB49-0722B6B3CDD5}" srcOrd="1" destOrd="0" parTransId="{784179EE-A3F1-43EA-966B-D47C9BD421BE}" sibTransId="{B0622ED3-019E-47BE-934A-F31F228EE1A2}"/>
    <dgm:cxn modelId="{C00FC26E-381F-49DE-8162-0978629AEEF6}" type="presOf" srcId="{2DC0E47B-5BA0-426E-B553-258A2D6D97AE}" destId="{DB134A9B-1BD7-45EC-86CE-93FC4633882A}" srcOrd="0" destOrd="0" presId="urn:microsoft.com/office/officeart/2009/3/layout/IncreasingArrowsProcess"/>
    <dgm:cxn modelId="{57321476-C700-480C-B8E5-F80E4FFE09C0}" type="presOf" srcId="{8AAEB2BA-7B27-4BC1-96CB-03F1C64B9D70}" destId="{9FCDFEA0-7737-4820-AB90-1965AE927B58}" srcOrd="0" destOrd="0" presId="urn:microsoft.com/office/officeart/2009/3/layout/IncreasingArrowsProcess"/>
    <dgm:cxn modelId="{C383007E-ED13-4275-93D0-98F1F47EA4DF}" srcId="{205513A5-091C-4D3C-8E5A-B77A278F786E}" destId="{1C656BE6-7ACF-49A8-95BF-7B4A78C4743B}" srcOrd="1" destOrd="0" parTransId="{5068D8C5-106C-4954-9238-15AD91BABABA}" sibTransId="{6DED855F-2C5F-4048-852A-D2C0C923D20A}"/>
    <dgm:cxn modelId="{2196F280-34BD-4480-8208-1EA9F28FD99A}" type="presOf" srcId="{68E06494-2D77-4106-B682-BB0AC5A03599}" destId="{141A3624-EC37-4D48-93F9-C239EE97659E}" srcOrd="0" destOrd="0" presId="urn:microsoft.com/office/officeart/2009/3/layout/IncreasingArrowsProcess"/>
    <dgm:cxn modelId="{F2481784-63C8-48D6-824B-A2238C1B23CE}" type="presOf" srcId="{205513A5-091C-4D3C-8E5A-B77A278F786E}" destId="{A0D02F1C-3B99-4953-B4B7-44EA3F1B8697}" srcOrd="0" destOrd="0" presId="urn:microsoft.com/office/officeart/2009/3/layout/IncreasingArrowsProcess"/>
    <dgm:cxn modelId="{C0EBE78D-0428-4FAF-9D36-CE856A8944FF}" type="presOf" srcId="{0BC525F4-6A12-46D1-A907-55430CF668D8}" destId="{4D17F374-1D1F-4E50-92D0-1E04055820C4}" srcOrd="0" destOrd="0" presId="urn:microsoft.com/office/officeart/2009/3/layout/IncreasingArrowsProcess"/>
    <dgm:cxn modelId="{BDA9749B-1EEA-4A41-9C8B-3F2EEC0073B1}" type="presOf" srcId="{FDE3817C-9254-43CE-8C33-CA0BB61B2687}" destId="{F25C6B78-5FCE-4851-989F-9DAED47407CB}" srcOrd="0" destOrd="0" presId="urn:microsoft.com/office/officeart/2009/3/layout/IncreasingArrowsProcess"/>
    <dgm:cxn modelId="{CB112C9F-78B3-4CBF-B879-E45B16460068}" type="presOf" srcId="{DF0E7D8D-CC76-48E6-BB49-0722B6B3CDD5}" destId="{DB134A9B-1BD7-45EC-86CE-93FC4633882A}" srcOrd="0" destOrd="1" presId="urn:microsoft.com/office/officeart/2009/3/layout/IncreasingArrowsProcess"/>
    <dgm:cxn modelId="{161539C1-22F3-4D6E-9457-A7BBACEC594D}" srcId="{205513A5-091C-4D3C-8E5A-B77A278F786E}" destId="{0BC525F4-6A12-46D1-A907-55430CF668D8}" srcOrd="0" destOrd="0" parTransId="{0994540B-EFEF-432D-9553-98658C87CB11}" sibTransId="{35D2637C-5C11-4C41-8B8E-0ABF399A103D}"/>
    <dgm:cxn modelId="{928686CE-E1F0-4775-8160-416998BA6845}" type="presOf" srcId="{90D60B9A-44D8-4C37-BF8C-BB00BF91FD0F}" destId="{1ECF47C8-B69F-4E8C-8E04-5091DB556E87}" srcOrd="0" destOrd="0" presId="urn:microsoft.com/office/officeart/2009/3/layout/IncreasingArrowsProcess"/>
    <dgm:cxn modelId="{0FA294CF-924B-4FB8-88A4-268279F8ACDC}" srcId="{90D60B9A-44D8-4C37-BF8C-BB00BF91FD0F}" destId="{68E06494-2D77-4106-B682-BB0AC5A03599}" srcOrd="0" destOrd="0" parTransId="{CB100561-C4BB-4151-A96B-F6B1AFDF058A}" sibTransId="{4AEBD041-093B-460E-A74A-A346A4198ECC}"/>
    <dgm:cxn modelId="{08A859D2-660D-4F8F-8BBD-FAA9AEFD98DB}" srcId="{FDE3817C-9254-43CE-8C33-CA0BB61B2687}" destId="{205513A5-091C-4D3C-8E5A-B77A278F786E}" srcOrd="0" destOrd="0" parTransId="{74BFDF07-908F-461F-8448-42E7D0E8D260}" sibTransId="{6FA6ACD7-000C-4322-BAB0-9CCA1C6018F9}"/>
    <dgm:cxn modelId="{994708D8-C4E3-4D6C-8BD8-C6DECB1BD2DA}" type="presOf" srcId="{FCDD217C-D1E7-43E2-A556-102FE54D3720}" destId="{4D17F374-1D1F-4E50-92D0-1E04055820C4}" srcOrd="0" destOrd="3" presId="urn:microsoft.com/office/officeart/2009/3/layout/IncreasingArrowsProcess"/>
    <dgm:cxn modelId="{CE4867E2-8DEE-4588-8574-90639636F473}" type="presOf" srcId="{A7BA4997-92E7-486F-91DF-97BE29482B55}" destId="{4D17F374-1D1F-4E50-92D0-1E04055820C4}" srcOrd="0" destOrd="2" presId="urn:microsoft.com/office/officeart/2009/3/layout/IncreasingArrowsProcess"/>
    <dgm:cxn modelId="{F43230EA-0AC3-478A-A10B-FCC2512C8CFF}" srcId="{205513A5-091C-4D3C-8E5A-B77A278F786E}" destId="{A7BA4997-92E7-486F-91DF-97BE29482B55}" srcOrd="2" destOrd="0" parTransId="{B7757031-3535-4922-9D4B-70609E0A4193}" sibTransId="{B365017B-5F68-4776-8921-C1068EFE5327}"/>
    <dgm:cxn modelId="{0FB30593-393D-4A2D-ABD9-F493E225AA8B}" type="presParOf" srcId="{F25C6B78-5FCE-4851-989F-9DAED47407CB}" destId="{A0D02F1C-3B99-4953-B4B7-44EA3F1B8697}" srcOrd="0" destOrd="0" presId="urn:microsoft.com/office/officeart/2009/3/layout/IncreasingArrowsProcess"/>
    <dgm:cxn modelId="{72B68D09-7696-4DF3-AE49-61AA09149AFB}" type="presParOf" srcId="{F25C6B78-5FCE-4851-989F-9DAED47407CB}" destId="{4D17F374-1D1F-4E50-92D0-1E04055820C4}" srcOrd="1" destOrd="0" presId="urn:microsoft.com/office/officeart/2009/3/layout/IncreasingArrowsProcess"/>
    <dgm:cxn modelId="{0FDF01A1-2C1D-4627-923D-186766C29DDE}" type="presParOf" srcId="{F25C6B78-5FCE-4851-989F-9DAED47407CB}" destId="{9FCDFEA0-7737-4820-AB90-1965AE927B58}" srcOrd="2" destOrd="0" presId="urn:microsoft.com/office/officeart/2009/3/layout/IncreasingArrowsProcess"/>
    <dgm:cxn modelId="{74EE00E7-8DF8-43C0-9BD6-1C72E3148ABD}" type="presParOf" srcId="{F25C6B78-5FCE-4851-989F-9DAED47407CB}" destId="{DB134A9B-1BD7-45EC-86CE-93FC4633882A}" srcOrd="3" destOrd="0" presId="urn:microsoft.com/office/officeart/2009/3/layout/IncreasingArrowsProcess"/>
    <dgm:cxn modelId="{EF48D5C7-D090-49EC-8141-46896A07A283}" type="presParOf" srcId="{F25C6B78-5FCE-4851-989F-9DAED47407CB}" destId="{1ECF47C8-B69F-4E8C-8E04-5091DB556E87}" srcOrd="4" destOrd="0" presId="urn:microsoft.com/office/officeart/2009/3/layout/IncreasingArrowsProcess"/>
    <dgm:cxn modelId="{EFBD8FC3-0454-4A3F-A116-94932B8CBA2A}" type="presParOf" srcId="{F25C6B78-5FCE-4851-989F-9DAED47407CB}" destId="{141A3624-EC37-4D48-93F9-C239EE97659E}" srcOrd="5"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8C21DE-ED98-4622-881A-F91F08AA9C63}" type="doc">
      <dgm:prSet loTypeId="urn:microsoft.com/office/officeart/2008/layout/SquareAccentList" loCatId="list" qsTypeId="urn:microsoft.com/office/officeart/2005/8/quickstyle/simple1" qsCatId="simple" csTypeId="urn:microsoft.com/office/officeart/2005/8/colors/accent0_2" csCatId="mainScheme" phldr="1"/>
      <dgm:spPr/>
      <dgm:t>
        <a:bodyPr/>
        <a:lstStyle/>
        <a:p>
          <a:endParaRPr lang="es-CO"/>
        </a:p>
      </dgm:t>
    </dgm:pt>
    <dgm:pt modelId="{89124140-6A74-4241-B44B-F8B55F761873}">
      <dgm:prSet phldrT="[Texto]"/>
      <dgm:spPr/>
      <dgm:t>
        <a:bodyPr/>
        <a:lstStyle/>
        <a:p>
          <a:r>
            <a:rPr lang="es-CO" dirty="0"/>
            <a:t>Experiencia</a:t>
          </a:r>
        </a:p>
      </dgm:t>
    </dgm:pt>
    <dgm:pt modelId="{79146F08-485C-42D5-AE30-4751FE21DB0E}" type="parTrans" cxnId="{CD110336-9F54-4607-9B0E-7F19E0D6A15F}">
      <dgm:prSet/>
      <dgm:spPr/>
      <dgm:t>
        <a:bodyPr/>
        <a:lstStyle/>
        <a:p>
          <a:endParaRPr lang="es-CO"/>
        </a:p>
      </dgm:t>
    </dgm:pt>
    <dgm:pt modelId="{27D4DBF1-46DF-4AC2-8184-CA953B4102C1}" type="sibTrans" cxnId="{CD110336-9F54-4607-9B0E-7F19E0D6A15F}">
      <dgm:prSet/>
      <dgm:spPr/>
      <dgm:t>
        <a:bodyPr/>
        <a:lstStyle/>
        <a:p>
          <a:endParaRPr lang="es-CO"/>
        </a:p>
      </dgm:t>
    </dgm:pt>
    <dgm:pt modelId="{73ABF4C3-4113-455D-BC28-2F2D663BC2C3}">
      <dgm:prSet phldrT="[Texto]"/>
      <dgm:spPr/>
      <dgm:t>
        <a:bodyPr/>
        <a:lstStyle/>
        <a:p>
          <a:pPr>
            <a:buFont typeface="Arial" panose="020B0604020202020204" pitchFamily="34" charset="0"/>
            <a:buChar char="•"/>
          </a:pPr>
          <a:r>
            <a:rPr lang="es-CO" dirty="0">
              <a:solidFill>
                <a:schemeClr val="tx1">
                  <a:lumMod val="75000"/>
                  <a:lumOff val="25000"/>
                </a:schemeClr>
              </a:solidFill>
              <a:latin typeface="+mj-lt"/>
            </a:rPr>
            <a:t>Experiencia mínima de cinco años para todos los contratos.</a:t>
          </a:r>
          <a:endParaRPr lang="es-CO" dirty="0"/>
        </a:p>
      </dgm:t>
    </dgm:pt>
    <dgm:pt modelId="{27225A85-6D00-4580-9C6D-07005C37B61D}" type="parTrans" cxnId="{F6A8AB49-DED4-401D-AEE9-3E1AA2420311}">
      <dgm:prSet/>
      <dgm:spPr/>
      <dgm:t>
        <a:bodyPr/>
        <a:lstStyle/>
        <a:p>
          <a:endParaRPr lang="es-CO"/>
        </a:p>
      </dgm:t>
    </dgm:pt>
    <dgm:pt modelId="{F217708B-103F-4AB2-9829-365BEA36709D}" type="sibTrans" cxnId="{F6A8AB49-DED4-401D-AEE9-3E1AA2420311}">
      <dgm:prSet/>
      <dgm:spPr/>
      <dgm:t>
        <a:bodyPr/>
        <a:lstStyle/>
        <a:p>
          <a:endParaRPr lang="es-CO"/>
        </a:p>
      </dgm:t>
    </dgm:pt>
    <dgm:pt modelId="{485CE394-8AC1-41FA-A820-03B5A994332E}">
      <dgm:prSet/>
      <dgm:spPr/>
      <dgm:t>
        <a:bodyPr/>
        <a:lstStyle/>
        <a:p>
          <a:r>
            <a:rPr lang="es-CO">
              <a:solidFill>
                <a:schemeClr val="tx1">
                  <a:lumMod val="75000"/>
                  <a:lumOff val="25000"/>
                </a:schemeClr>
              </a:solidFill>
              <a:latin typeface="+mj-lt"/>
            </a:rPr>
            <a:t>Ingeniero Civil</a:t>
          </a:r>
          <a:endParaRPr lang="es-CO" dirty="0">
            <a:ea typeface="Times New Roman" panose="02020603050405020304" pitchFamily="18" charset="0"/>
            <a:cs typeface="Times New Roman" panose="02020603050405020304" pitchFamily="18" charset="0"/>
          </a:endParaRPr>
        </a:p>
      </dgm:t>
    </dgm:pt>
    <dgm:pt modelId="{87F418DD-BD0E-491F-B0F6-9E5834736D07}" type="parTrans" cxnId="{BAEB88E6-A38B-4BEA-9468-33B47A9DAB53}">
      <dgm:prSet/>
      <dgm:spPr/>
      <dgm:t>
        <a:bodyPr/>
        <a:lstStyle/>
        <a:p>
          <a:endParaRPr lang="es-CO"/>
        </a:p>
      </dgm:t>
    </dgm:pt>
    <dgm:pt modelId="{1400EDCF-2CF9-4314-846C-9BB9AE86ED10}" type="sibTrans" cxnId="{BAEB88E6-A38B-4BEA-9468-33B47A9DAB53}">
      <dgm:prSet/>
      <dgm:spPr/>
      <dgm:t>
        <a:bodyPr/>
        <a:lstStyle/>
        <a:p>
          <a:endParaRPr lang="es-CO"/>
        </a:p>
      </dgm:t>
    </dgm:pt>
    <dgm:pt modelId="{C491284A-9BFC-42E7-B727-914817E84FC0}">
      <dgm:prSet phldrT="[Texto]"/>
      <dgm:spPr/>
      <dgm:t>
        <a:bodyPr/>
        <a:lstStyle/>
        <a:p>
          <a:r>
            <a:rPr lang="es-CO" dirty="0"/>
            <a:t>Personal mínimo requerido</a:t>
          </a:r>
        </a:p>
      </dgm:t>
    </dgm:pt>
    <dgm:pt modelId="{4A326FDD-6E02-4A4D-A52C-03F43132D900}" type="sibTrans" cxnId="{BC6B883D-252E-44F6-B1E8-222A4689776B}">
      <dgm:prSet/>
      <dgm:spPr/>
      <dgm:t>
        <a:bodyPr/>
        <a:lstStyle/>
        <a:p>
          <a:endParaRPr lang="es-CO"/>
        </a:p>
      </dgm:t>
    </dgm:pt>
    <dgm:pt modelId="{50AD1471-540B-4F02-9A26-5F4137F4A621}" type="parTrans" cxnId="{BC6B883D-252E-44F6-B1E8-222A4689776B}">
      <dgm:prSet/>
      <dgm:spPr/>
      <dgm:t>
        <a:bodyPr/>
        <a:lstStyle/>
        <a:p>
          <a:endParaRPr lang="es-CO"/>
        </a:p>
      </dgm:t>
    </dgm:pt>
    <dgm:pt modelId="{7CA4162E-1FBB-41A3-BD3B-7C2A6F0166C6}">
      <dgm:prSet phldrT="[Texto]"/>
      <dgm:spPr/>
      <dgm:t>
        <a:bodyPr/>
        <a:lstStyle/>
        <a:p>
          <a:pPr>
            <a:buFont typeface="Arial" panose="020B0604020202020204" pitchFamily="34" charset="0"/>
            <a:buChar char="•"/>
          </a:pPr>
          <a:r>
            <a:rPr lang="es-CO">
              <a:solidFill>
                <a:schemeClr val="tx1">
                  <a:lumMod val="75000"/>
                  <a:lumOff val="25000"/>
                </a:schemeClr>
              </a:solidFill>
              <a:latin typeface="+mj-lt"/>
            </a:rPr>
            <a:t>Certificaciones que varían entre 3 y 5 para las diferentes zonas</a:t>
          </a:r>
          <a:endParaRPr lang="es-CO" dirty="0"/>
        </a:p>
      </dgm:t>
    </dgm:pt>
    <dgm:pt modelId="{700640E7-230B-4CA8-B9A1-2DF1CCB89683}" type="parTrans" cxnId="{5291F704-E32A-4A4B-8DC0-2A8FDFE18F6F}">
      <dgm:prSet/>
      <dgm:spPr/>
      <dgm:t>
        <a:bodyPr/>
        <a:lstStyle/>
        <a:p>
          <a:endParaRPr lang="es-CO"/>
        </a:p>
      </dgm:t>
    </dgm:pt>
    <dgm:pt modelId="{D2755BFB-46E0-45B0-A7EF-9577F2C1F195}" type="sibTrans" cxnId="{5291F704-E32A-4A4B-8DC0-2A8FDFE18F6F}">
      <dgm:prSet/>
      <dgm:spPr/>
      <dgm:t>
        <a:bodyPr/>
        <a:lstStyle/>
        <a:p>
          <a:endParaRPr lang="es-CO"/>
        </a:p>
      </dgm:t>
    </dgm:pt>
    <dgm:pt modelId="{F7C17FDA-F706-4A8B-A057-8034A58EE0B3}">
      <dgm:prSet/>
      <dgm:spPr/>
      <dgm:t>
        <a:bodyPr/>
        <a:lstStyle/>
        <a:p>
          <a:r>
            <a:rPr lang="es-CO" dirty="0">
              <a:solidFill>
                <a:schemeClr val="tx1">
                  <a:lumMod val="75000"/>
                  <a:lumOff val="25000"/>
                </a:schemeClr>
              </a:solidFill>
            </a:rPr>
            <a:t>Residente de obra</a:t>
          </a:r>
          <a:endParaRPr lang="es-CO" dirty="0">
            <a:solidFill>
              <a:schemeClr val="tx1">
                <a:lumMod val="75000"/>
                <a:lumOff val="25000"/>
              </a:schemeClr>
            </a:solidFill>
            <a:latin typeface="+mj-lt"/>
          </a:endParaRPr>
        </a:p>
      </dgm:t>
    </dgm:pt>
    <dgm:pt modelId="{A7BFC297-858E-4A9E-BC76-C2E8E87B1BF2}" type="parTrans" cxnId="{A4798B4A-3650-48B9-9EDE-446BAF8DEB03}">
      <dgm:prSet/>
      <dgm:spPr/>
      <dgm:t>
        <a:bodyPr/>
        <a:lstStyle/>
        <a:p>
          <a:endParaRPr lang="es-CO"/>
        </a:p>
      </dgm:t>
    </dgm:pt>
    <dgm:pt modelId="{FF515CBC-51BE-4C8A-9913-FD33F38BDC8F}" type="sibTrans" cxnId="{A4798B4A-3650-48B9-9EDE-446BAF8DEB03}">
      <dgm:prSet/>
      <dgm:spPr/>
      <dgm:t>
        <a:bodyPr/>
        <a:lstStyle/>
        <a:p>
          <a:endParaRPr lang="es-CO"/>
        </a:p>
      </dgm:t>
    </dgm:pt>
    <dgm:pt modelId="{2B6734A0-F8B2-4F99-AFEE-07099A28C751}">
      <dgm:prSet/>
      <dgm:spPr/>
      <dgm:t>
        <a:bodyPr/>
        <a:lstStyle/>
        <a:p>
          <a:r>
            <a:rPr lang="es-CO" dirty="0">
              <a:solidFill>
                <a:schemeClr val="tx1">
                  <a:lumMod val="75000"/>
                  <a:lumOff val="25000"/>
                </a:schemeClr>
              </a:solidFill>
            </a:rPr>
            <a:t>SISOMA</a:t>
          </a:r>
        </a:p>
      </dgm:t>
    </dgm:pt>
    <dgm:pt modelId="{DBD1A47B-4545-43BD-ABC1-294C1DB575D8}" type="parTrans" cxnId="{17EDD4C1-B8DB-4EEB-AABA-0FF1DC0A19B3}">
      <dgm:prSet/>
      <dgm:spPr/>
      <dgm:t>
        <a:bodyPr/>
        <a:lstStyle/>
        <a:p>
          <a:endParaRPr lang="es-CO"/>
        </a:p>
      </dgm:t>
    </dgm:pt>
    <dgm:pt modelId="{EDA0BBF4-35A4-48C8-BAE6-43BBD18AD6DF}" type="sibTrans" cxnId="{17EDD4C1-B8DB-4EEB-AABA-0FF1DC0A19B3}">
      <dgm:prSet/>
      <dgm:spPr/>
      <dgm:t>
        <a:bodyPr/>
        <a:lstStyle/>
        <a:p>
          <a:endParaRPr lang="es-CO"/>
        </a:p>
      </dgm:t>
    </dgm:pt>
    <dgm:pt modelId="{A192DA7A-2DA7-493D-8FB5-FF8B8BA4A9C2}">
      <dgm:prSet/>
      <dgm:spPr/>
      <dgm:t>
        <a:bodyPr/>
        <a:lstStyle/>
        <a:p>
          <a:r>
            <a:rPr lang="es-CO" dirty="0">
              <a:solidFill>
                <a:schemeClr val="tx1">
                  <a:lumMod val="75000"/>
                  <a:lumOff val="25000"/>
                </a:schemeClr>
              </a:solidFill>
            </a:rPr>
            <a:t>Oficial de obra</a:t>
          </a:r>
        </a:p>
      </dgm:t>
    </dgm:pt>
    <dgm:pt modelId="{31B8D525-5E3A-4768-BFE4-FE310A73A86A}" type="parTrans" cxnId="{76B1AB47-BF73-4B3B-A1B8-FD4396C3644E}">
      <dgm:prSet/>
      <dgm:spPr/>
      <dgm:t>
        <a:bodyPr/>
        <a:lstStyle/>
        <a:p>
          <a:endParaRPr lang="es-CO"/>
        </a:p>
      </dgm:t>
    </dgm:pt>
    <dgm:pt modelId="{DE1C1113-4804-4AE1-B2E5-8E7F66B06479}" type="sibTrans" cxnId="{76B1AB47-BF73-4B3B-A1B8-FD4396C3644E}">
      <dgm:prSet/>
      <dgm:spPr/>
      <dgm:t>
        <a:bodyPr/>
        <a:lstStyle/>
        <a:p>
          <a:endParaRPr lang="es-CO"/>
        </a:p>
      </dgm:t>
    </dgm:pt>
    <dgm:pt modelId="{FD0C7F9A-919F-48B5-9063-B526AE941CCE}">
      <dgm:prSet/>
      <dgm:spPr/>
      <dgm:t>
        <a:bodyPr/>
        <a:lstStyle/>
        <a:p>
          <a:r>
            <a:rPr lang="es-CO" dirty="0">
              <a:solidFill>
                <a:schemeClr val="tx1">
                  <a:lumMod val="75000"/>
                  <a:lumOff val="25000"/>
                </a:schemeClr>
              </a:solidFill>
            </a:rPr>
            <a:t>Maestro de obra</a:t>
          </a:r>
        </a:p>
      </dgm:t>
    </dgm:pt>
    <dgm:pt modelId="{64C57BD7-70A4-4604-8AFD-B07BFCF0EE75}" type="parTrans" cxnId="{28555BC2-6705-41F1-B93B-43C52607F663}">
      <dgm:prSet/>
      <dgm:spPr/>
      <dgm:t>
        <a:bodyPr/>
        <a:lstStyle/>
        <a:p>
          <a:endParaRPr lang="es-CO"/>
        </a:p>
      </dgm:t>
    </dgm:pt>
    <dgm:pt modelId="{CAC9B5C9-1728-4CE5-AFDD-BF2D0DEAA2CB}" type="sibTrans" cxnId="{28555BC2-6705-41F1-B93B-43C52607F663}">
      <dgm:prSet/>
      <dgm:spPr/>
      <dgm:t>
        <a:bodyPr/>
        <a:lstStyle/>
        <a:p>
          <a:endParaRPr lang="es-CO"/>
        </a:p>
      </dgm:t>
    </dgm:pt>
    <dgm:pt modelId="{8AC59C97-AB45-428A-A13C-39F59C964758}" type="pres">
      <dgm:prSet presAssocID="{938C21DE-ED98-4622-881A-F91F08AA9C63}" presName="layout" presStyleCnt="0">
        <dgm:presLayoutVars>
          <dgm:chMax/>
          <dgm:chPref/>
          <dgm:dir/>
          <dgm:resizeHandles/>
        </dgm:presLayoutVars>
      </dgm:prSet>
      <dgm:spPr/>
    </dgm:pt>
    <dgm:pt modelId="{8268DF19-8992-4D70-8932-A30E5DD4E2B7}" type="pres">
      <dgm:prSet presAssocID="{89124140-6A74-4241-B44B-F8B55F761873}" presName="root" presStyleCnt="0">
        <dgm:presLayoutVars>
          <dgm:chMax/>
          <dgm:chPref/>
        </dgm:presLayoutVars>
      </dgm:prSet>
      <dgm:spPr/>
    </dgm:pt>
    <dgm:pt modelId="{E24B72D9-E103-4A65-93B2-2535FA14F27F}" type="pres">
      <dgm:prSet presAssocID="{89124140-6A74-4241-B44B-F8B55F761873}" presName="rootComposite" presStyleCnt="0">
        <dgm:presLayoutVars/>
      </dgm:prSet>
      <dgm:spPr/>
    </dgm:pt>
    <dgm:pt modelId="{C8CAAD91-410A-4485-8F1F-4F1444998197}" type="pres">
      <dgm:prSet presAssocID="{89124140-6A74-4241-B44B-F8B55F761873}" presName="ParentAccent" presStyleLbl="alignNode1" presStyleIdx="0" presStyleCnt="2"/>
      <dgm:spPr/>
    </dgm:pt>
    <dgm:pt modelId="{DF9685D7-15F0-4E7C-9F7B-0DD4C4EBBCBC}" type="pres">
      <dgm:prSet presAssocID="{89124140-6A74-4241-B44B-F8B55F761873}" presName="ParentSmallAccent" presStyleLbl="fgAcc1" presStyleIdx="0" presStyleCnt="2"/>
      <dgm:spPr/>
    </dgm:pt>
    <dgm:pt modelId="{358D221E-BBEA-4550-823E-C0CE08002FC4}" type="pres">
      <dgm:prSet presAssocID="{89124140-6A74-4241-B44B-F8B55F761873}" presName="Parent" presStyleLbl="revTx" presStyleIdx="0" presStyleCnt="9">
        <dgm:presLayoutVars>
          <dgm:chMax/>
          <dgm:chPref val="4"/>
          <dgm:bulletEnabled val="1"/>
        </dgm:presLayoutVars>
      </dgm:prSet>
      <dgm:spPr/>
    </dgm:pt>
    <dgm:pt modelId="{0C97A596-11EA-414D-A4ED-4B42C54A8C02}" type="pres">
      <dgm:prSet presAssocID="{89124140-6A74-4241-B44B-F8B55F761873}" presName="childShape" presStyleCnt="0">
        <dgm:presLayoutVars>
          <dgm:chMax val="0"/>
          <dgm:chPref val="0"/>
        </dgm:presLayoutVars>
      </dgm:prSet>
      <dgm:spPr/>
    </dgm:pt>
    <dgm:pt modelId="{EF9A0705-80DA-4ADB-9B08-F3BF8E38ABDD}" type="pres">
      <dgm:prSet presAssocID="{73ABF4C3-4113-455D-BC28-2F2D663BC2C3}" presName="childComposite" presStyleCnt="0">
        <dgm:presLayoutVars>
          <dgm:chMax val="0"/>
          <dgm:chPref val="0"/>
        </dgm:presLayoutVars>
      </dgm:prSet>
      <dgm:spPr/>
    </dgm:pt>
    <dgm:pt modelId="{D5BAD332-88DA-4127-9F17-8BF3CCAD2C72}" type="pres">
      <dgm:prSet presAssocID="{73ABF4C3-4113-455D-BC28-2F2D663BC2C3}" presName="ChildAccent" presStyleLbl="solidFgAcc1" presStyleIdx="0" presStyleCnt="7"/>
      <dgm:spPr/>
    </dgm:pt>
    <dgm:pt modelId="{06EA9609-CA03-4D04-BF34-2918BEF54ED5}" type="pres">
      <dgm:prSet presAssocID="{73ABF4C3-4113-455D-BC28-2F2D663BC2C3}" presName="Child" presStyleLbl="revTx" presStyleIdx="1" presStyleCnt="9">
        <dgm:presLayoutVars>
          <dgm:chMax val="0"/>
          <dgm:chPref val="0"/>
          <dgm:bulletEnabled val="1"/>
        </dgm:presLayoutVars>
      </dgm:prSet>
      <dgm:spPr/>
    </dgm:pt>
    <dgm:pt modelId="{0D526A3B-D295-4853-BCA7-82B5DC2CD515}" type="pres">
      <dgm:prSet presAssocID="{7CA4162E-1FBB-41A3-BD3B-7C2A6F0166C6}" presName="childComposite" presStyleCnt="0">
        <dgm:presLayoutVars>
          <dgm:chMax val="0"/>
          <dgm:chPref val="0"/>
        </dgm:presLayoutVars>
      </dgm:prSet>
      <dgm:spPr/>
    </dgm:pt>
    <dgm:pt modelId="{C5D032B1-BE18-415C-8E7E-0D899A8D1E1C}" type="pres">
      <dgm:prSet presAssocID="{7CA4162E-1FBB-41A3-BD3B-7C2A6F0166C6}" presName="ChildAccent" presStyleLbl="solidFgAcc1" presStyleIdx="1" presStyleCnt="7"/>
      <dgm:spPr/>
    </dgm:pt>
    <dgm:pt modelId="{5C79C12E-9929-4E56-8D37-FD623F874FFD}" type="pres">
      <dgm:prSet presAssocID="{7CA4162E-1FBB-41A3-BD3B-7C2A6F0166C6}" presName="Child" presStyleLbl="revTx" presStyleIdx="2" presStyleCnt="9">
        <dgm:presLayoutVars>
          <dgm:chMax val="0"/>
          <dgm:chPref val="0"/>
          <dgm:bulletEnabled val="1"/>
        </dgm:presLayoutVars>
      </dgm:prSet>
      <dgm:spPr/>
    </dgm:pt>
    <dgm:pt modelId="{D8E5B77F-1C83-4199-B4EB-577ED3EE5F32}" type="pres">
      <dgm:prSet presAssocID="{C491284A-9BFC-42E7-B727-914817E84FC0}" presName="root" presStyleCnt="0">
        <dgm:presLayoutVars>
          <dgm:chMax/>
          <dgm:chPref/>
        </dgm:presLayoutVars>
      </dgm:prSet>
      <dgm:spPr/>
    </dgm:pt>
    <dgm:pt modelId="{C5D6DB4F-A7DA-4A20-B55C-3F6E9EB8280B}" type="pres">
      <dgm:prSet presAssocID="{C491284A-9BFC-42E7-B727-914817E84FC0}" presName="rootComposite" presStyleCnt="0">
        <dgm:presLayoutVars/>
      </dgm:prSet>
      <dgm:spPr/>
    </dgm:pt>
    <dgm:pt modelId="{F567759C-5B45-4FBD-BCEB-57BEDF387AD8}" type="pres">
      <dgm:prSet presAssocID="{C491284A-9BFC-42E7-B727-914817E84FC0}" presName="ParentAccent" presStyleLbl="alignNode1" presStyleIdx="1" presStyleCnt="2"/>
      <dgm:spPr/>
    </dgm:pt>
    <dgm:pt modelId="{085B7B87-7958-419A-998D-47B7DBECD615}" type="pres">
      <dgm:prSet presAssocID="{C491284A-9BFC-42E7-B727-914817E84FC0}" presName="ParentSmallAccent" presStyleLbl="fgAcc1" presStyleIdx="1" presStyleCnt="2"/>
      <dgm:spPr/>
    </dgm:pt>
    <dgm:pt modelId="{369B2CE7-6EF1-4336-AE17-5B545EE6CD42}" type="pres">
      <dgm:prSet presAssocID="{C491284A-9BFC-42E7-B727-914817E84FC0}" presName="Parent" presStyleLbl="revTx" presStyleIdx="3" presStyleCnt="9">
        <dgm:presLayoutVars>
          <dgm:chMax/>
          <dgm:chPref val="4"/>
          <dgm:bulletEnabled val="1"/>
        </dgm:presLayoutVars>
      </dgm:prSet>
      <dgm:spPr/>
    </dgm:pt>
    <dgm:pt modelId="{01F4B3FA-6AF3-4701-B1D7-197D2C075577}" type="pres">
      <dgm:prSet presAssocID="{C491284A-9BFC-42E7-B727-914817E84FC0}" presName="childShape" presStyleCnt="0">
        <dgm:presLayoutVars>
          <dgm:chMax val="0"/>
          <dgm:chPref val="0"/>
        </dgm:presLayoutVars>
      </dgm:prSet>
      <dgm:spPr/>
    </dgm:pt>
    <dgm:pt modelId="{4917CCCD-1E46-4E3C-AAD0-B0BFF66DDD18}" type="pres">
      <dgm:prSet presAssocID="{485CE394-8AC1-41FA-A820-03B5A994332E}" presName="childComposite" presStyleCnt="0">
        <dgm:presLayoutVars>
          <dgm:chMax val="0"/>
          <dgm:chPref val="0"/>
        </dgm:presLayoutVars>
      </dgm:prSet>
      <dgm:spPr/>
    </dgm:pt>
    <dgm:pt modelId="{BDCCFFEA-247D-4E82-8837-D865781FEC2B}" type="pres">
      <dgm:prSet presAssocID="{485CE394-8AC1-41FA-A820-03B5A994332E}" presName="ChildAccent" presStyleLbl="solidFgAcc1" presStyleIdx="2" presStyleCnt="7"/>
      <dgm:spPr/>
    </dgm:pt>
    <dgm:pt modelId="{68D6E5D7-C9A7-4E83-8DDC-A86D340C536F}" type="pres">
      <dgm:prSet presAssocID="{485CE394-8AC1-41FA-A820-03B5A994332E}" presName="Child" presStyleLbl="revTx" presStyleIdx="4" presStyleCnt="9">
        <dgm:presLayoutVars>
          <dgm:chMax val="0"/>
          <dgm:chPref val="0"/>
          <dgm:bulletEnabled val="1"/>
        </dgm:presLayoutVars>
      </dgm:prSet>
      <dgm:spPr/>
    </dgm:pt>
    <dgm:pt modelId="{03FB0742-67FA-4E59-8EC6-5E5AB5C0F094}" type="pres">
      <dgm:prSet presAssocID="{F7C17FDA-F706-4A8B-A057-8034A58EE0B3}" presName="childComposite" presStyleCnt="0">
        <dgm:presLayoutVars>
          <dgm:chMax val="0"/>
          <dgm:chPref val="0"/>
        </dgm:presLayoutVars>
      </dgm:prSet>
      <dgm:spPr/>
    </dgm:pt>
    <dgm:pt modelId="{618B0FFD-7F1E-4B5C-A16E-C4D3305C1F49}" type="pres">
      <dgm:prSet presAssocID="{F7C17FDA-F706-4A8B-A057-8034A58EE0B3}" presName="ChildAccent" presStyleLbl="solidFgAcc1" presStyleIdx="3" presStyleCnt="7"/>
      <dgm:spPr/>
    </dgm:pt>
    <dgm:pt modelId="{36AAF2CC-9A3C-4108-B35C-98EF3D834B0B}" type="pres">
      <dgm:prSet presAssocID="{F7C17FDA-F706-4A8B-A057-8034A58EE0B3}" presName="Child" presStyleLbl="revTx" presStyleIdx="5" presStyleCnt="9">
        <dgm:presLayoutVars>
          <dgm:chMax val="0"/>
          <dgm:chPref val="0"/>
          <dgm:bulletEnabled val="1"/>
        </dgm:presLayoutVars>
      </dgm:prSet>
      <dgm:spPr/>
    </dgm:pt>
    <dgm:pt modelId="{D639855E-4103-4E55-9A62-E5084E807B3E}" type="pres">
      <dgm:prSet presAssocID="{2B6734A0-F8B2-4F99-AFEE-07099A28C751}" presName="childComposite" presStyleCnt="0">
        <dgm:presLayoutVars>
          <dgm:chMax val="0"/>
          <dgm:chPref val="0"/>
        </dgm:presLayoutVars>
      </dgm:prSet>
      <dgm:spPr/>
    </dgm:pt>
    <dgm:pt modelId="{B33E0507-7D52-404A-9C3A-B5DA6143206A}" type="pres">
      <dgm:prSet presAssocID="{2B6734A0-F8B2-4F99-AFEE-07099A28C751}" presName="ChildAccent" presStyleLbl="solidFgAcc1" presStyleIdx="4" presStyleCnt="7"/>
      <dgm:spPr/>
    </dgm:pt>
    <dgm:pt modelId="{1A26545A-4F80-40C6-9EBD-CB1530E12462}" type="pres">
      <dgm:prSet presAssocID="{2B6734A0-F8B2-4F99-AFEE-07099A28C751}" presName="Child" presStyleLbl="revTx" presStyleIdx="6" presStyleCnt="9">
        <dgm:presLayoutVars>
          <dgm:chMax val="0"/>
          <dgm:chPref val="0"/>
          <dgm:bulletEnabled val="1"/>
        </dgm:presLayoutVars>
      </dgm:prSet>
      <dgm:spPr/>
    </dgm:pt>
    <dgm:pt modelId="{913F6D0A-2998-4F3A-BDBE-73704CDD88EB}" type="pres">
      <dgm:prSet presAssocID="{A192DA7A-2DA7-493D-8FB5-FF8B8BA4A9C2}" presName="childComposite" presStyleCnt="0">
        <dgm:presLayoutVars>
          <dgm:chMax val="0"/>
          <dgm:chPref val="0"/>
        </dgm:presLayoutVars>
      </dgm:prSet>
      <dgm:spPr/>
    </dgm:pt>
    <dgm:pt modelId="{571E1136-ABDA-49E7-BE04-121F635A25ED}" type="pres">
      <dgm:prSet presAssocID="{A192DA7A-2DA7-493D-8FB5-FF8B8BA4A9C2}" presName="ChildAccent" presStyleLbl="solidFgAcc1" presStyleIdx="5" presStyleCnt="7"/>
      <dgm:spPr/>
    </dgm:pt>
    <dgm:pt modelId="{78ABA29A-9C6F-4BF8-8B5E-AE171E2355AD}" type="pres">
      <dgm:prSet presAssocID="{A192DA7A-2DA7-493D-8FB5-FF8B8BA4A9C2}" presName="Child" presStyleLbl="revTx" presStyleIdx="7" presStyleCnt="9">
        <dgm:presLayoutVars>
          <dgm:chMax val="0"/>
          <dgm:chPref val="0"/>
          <dgm:bulletEnabled val="1"/>
        </dgm:presLayoutVars>
      </dgm:prSet>
      <dgm:spPr/>
    </dgm:pt>
    <dgm:pt modelId="{60ACEA04-E34C-4E2A-A223-0251675AACE1}" type="pres">
      <dgm:prSet presAssocID="{FD0C7F9A-919F-48B5-9063-B526AE941CCE}" presName="childComposite" presStyleCnt="0">
        <dgm:presLayoutVars>
          <dgm:chMax val="0"/>
          <dgm:chPref val="0"/>
        </dgm:presLayoutVars>
      </dgm:prSet>
      <dgm:spPr/>
    </dgm:pt>
    <dgm:pt modelId="{EF615B12-DA2D-4DE2-87A5-F08A23F1A269}" type="pres">
      <dgm:prSet presAssocID="{FD0C7F9A-919F-48B5-9063-B526AE941CCE}" presName="ChildAccent" presStyleLbl="solidFgAcc1" presStyleIdx="6" presStyleCnt="7"/>
      <dgm:spPr/>
    </dgm:pt>
    <dgm:pt modelId="{7EF07C75-C1BF-41CD-A214-0B792BDB5632}" type="pres">
      <dgm:prSet presAssocID="{FD0C7F9A-919F-48B5-9063-B526AE941CCE}" presName="Child" presStyleLbl="revTx" presStyleIdx="8" presStyleCnt="9">
        <dgm:presLayoutVars>
          <dgm:chMax val="0"/>
          <dgm:chPref val="0"/>
          <dgm:bulletEnabled val="1"/>
        </dgm:presLayoutVars>
      </dgm:prSet>
      <dgm:spPr/>
    </dgm:pt>
  </dgm:ptLst>
  <dgm:cxnLst>
    <dgm:cxn modelId="{5291F704-E32A-4A4B-8DC0-2A8FDFE18F6F}" srcId="{89124140-6A74-4241-B44B-F8B55F761873}" destId="{7CA4162E-1FBB-41A3-BD3B-7C2A6F0166C6}" srcOrd="1" destOrd="0" parTransId="{700640E7-230B-4CA8-B9A1-2DF1CCB89683}" sibTransId="{D2755BFB-46E0-45B0-A7EF-9577F2C1F195}"/>
    <dgm:cxn modelId="{6D20B518-F36D-4B3F-A557-97FAD5442E69}" type="presOf" srcId="{89124140-6A74-4241-B44B-F8B55F761873}" destId="{358D221E-BBEA-4550-823E-C0CE08002FC4}" srcOrd="0" destOrd="0" presId="urn:microsoft.com/office/officeart/2008/layout/SquareAccentList"/>
    <dgm:cxn modelId="{2D6CF825-D4B9-4A31-A96D-E043D469B574}" type="presOf" srcId="{2B6734A0-F8B2-4F99-AFEE-07099A28C751}" destId="{1A26545A-4F80-40C6-9EBD-CB1530E12462}" srcOrd="0" destOrd="0" presId="urn:microsoft.com/office/officeart/2008/layout/SquareAccentList"/>
    <dgm:cxn modelId="{B9F7AA35-84BF-4CB9-BF05-80C1F84232AF}" type="presOf" srcId="{73ABF4C3-4113-455D-BC28-2F2D663BC2C3}" destId="{06EA9609-CA03-4D04-BF34-2918BEF54ED5}" srcOrd="0" destOrd="0" presId="urn:microsoft.com/office/officeart/2008/layout/SquareAccentList"/>
    <dgm:cxn modelId="{CD110336-9F54-4607-9B0E-7F19E0D6A15F}" srcId="{938C21DE-ED98-4622-881A-F91F08AA9C63}" destId="{89124140-6A74-4241-B44B-F8B55F761873}" srcOrd="0" destOrd="0" parTransId="{79146F08-485C-42D5-AE30-4751FE21DB0E}" sibTransId="{27D4DBF1-46DF-4AC2-8184-CA953B4102C1}"/>
    <dgm:cxn modelId="{BC6B883D-252E-44F6-B1E8-222A4689776B}" srcId="{938C21DE-ED98-4622-881A-F91F08AA9C63}" destId="{C491284A-9BFC-42E7-B727-914817E84FC0}" srcOrd="1" destOrd="0" parTransId="{50AD1471-540B-4F02-9A26-5F4137F4A621}" sibTransId="{4A326FDD-6E02-4A4D-A52C-03F43132D900}"/>
    <dgm:cxn modelId="{AE74EE40-938E-4B1C-B6F0-58C337DC24F8}" type="presOf" srcId="{7CA4162E-1FBB-41A3-BD3B-7C2A6F0166C6}" destId="{5C79C12E-9929-4E56-8D37-FD623F874FFD}" srcOrd="0" destOrd="0" presId="urn:microsoft.com/office/officeart/2008/layout/SquareAccentList"/>
    <dgm:cxn modelId="{76B1AB47-BF73-4B3B-A1B8-FD4396C3644E}" srcId="{C491284A-9BFC-42E7-B727-914817E84FC0}" destId="{A192DA7A-2DA7-493D-8FB5-FF8B8BA4A9C2}" srcOrd="3" destOrd="0" parTransId="{31B8D525-5E3A-4768-BFE4-FE310A73A86A}" sibTransId="{DE1C1113-4804-4AE1-B2E5-8E7F66B06479}"/>
    <dgm:cxn modelId="{F6A8AB49-DED4-401D-AEE9-3E1AA2420311}" srcId="{89124140-6A74-4241-B44B-F8B55F761873}" destId="{73ABF4C3-4113-455D-BC28-2F2D663BC2C3}" srcOrd="0" destOrd="0" parTransId="{27225A85-6D00-4580-9C6D-07005C37B61D}" sibTransId="{F217708B-103F-4AB2-9829-365BEA36709D}"/>
    <dgm:cxn modelId="{A4798B4A-3650-48B9-9EDE-446BAF8DEB03}" srcId="{C491284A-9BFC-42E7-B727-914817E84FC0}" destId="{F7C17FDA-F706-4A8B-A057-8034A58EE0B3}" srcOrd="1" destOrd="0" parTransId="{A7BFC297-858E-4A9E-BC76-C2E8E87B1BF2}" sibTransId="{FF515CBC-51BE-4C8A-9913-FD33F38BDC8F}"/>
    <dgm:cxn modelId="{0AB9984E-20A7-406F-88BA-467AAAD5FA44}" type="presOf" srcId="{FD0C7F9A-919F-48B5-9063-B526AE941CCE}" destId="{7EF07C75-C1BF-41CD-A214-0B792BDB5632}" srcOrd="0" destOrd="0" presId="urn:microsoft.com/office/officeart/2008/layout/SquareAccentList"/>
    <dgm:cxn modelId="{CF49257C-2655-4137-9DD6-7972EFA9D09B}" type="presOf" srcId="{485CE394-8AC1-41FA-A820-03B5A994332E}" destId="{68D6E5D7-C9A7-4E83-8DDC-A86D340C536F}" srcOrd="0" destOrd="0" presId="urn:microsoft.com/office/officeart/2008/layout/SquareAccentList"/>
    <dgm:cxn modelId="{1D3F0F7E-2A6C-4D14-BE60-BF16071C881C}" type="presOf" srcId="{A192DA7A-2DA7-493D-8FB5-FF8B8BA4A9C2}" destId="{78ABA29A-9C6F-4BF8-8B5E-AE171E2355AD}" srcOrd="0" destOrd="0" presId="urn:microsoft.com/office/officeart/2008/layout/SquareAccentList"/>
    <dgm:cxn modelId="{DAF5138B-A0A2-4433-AA79-A23CC60C0B31}" type="presOf" srcId="{C491284A-9BFC-42E7-B727-914817E84FC0}" destId="{369B2CE7-6EF1-4336-AE17-5B545EE6CD42}" srcOrd="0" destOrd="0" presId="urn:microsoft.com/office/officeart/2008/layout/SquareAccentList"/>
    <dgm:cxn modelId="{1F2FCFC0-EC48-49E3-9875-B6247C08397E}" type="presOf" srcId="{938C21DE-ED98-4622-881A-F91F08AA9C63}" destId="{8AC59C97-AB45-428A-A13C-39F59C964758}" srcOrd="0" destOrd="0" presId="urn:microsoft.com/office/officeart/2008/layout/SquareAccentList"/>
    <dgm:cxn modelId="{17EDD4C1-B8DB-4EEB-AABA-0FF1DC0A19B3}" srcId="{C491284A-9BFC-42E7-B727-914817E84FC0}" destId="{2B6734A0-F8B2-4F99-AFEE-07099A28C751}" srcOrd="2" destOrd="0" parTransId="{DBD1A47B-4545-43BD-ABC1-294C1DB575D8}" sibTransId="{EDA0BBF4-35A4-48C8-BAE6-43BBD18AD6DF}"/>
    <dgm:cxn modelId="{28555BC2-6705-41F1-B93B-43C52607F663}" srcId="{C491284A-9BFC-42E7-B727-914817E84FC0}" destId="{FD0C7F9A-919F-48B5-9063-B526AE941CCE}" srcOrd="4" destOrd="0" parTransId="{64C57BD7-70A4-4604-8AFD-B07BFCF0EE75}" sibTransId="{CAC9B5C9-1728-4CE5-AFDD-BF2D0DEAA2CB}"/>
    <dgm:cxn modelId="{D19B62E1-F2C8-427E-A939-9F051079A84B}" type="presOf" srcId="{F7C17FDA-F706-4A8B-A057-8034A58EE0B3}" destId="{36AAF2CC-9A3C-4108-B35C-98EF3D834B0B}" srcOrd="0" destOrd="0" presId="urn:microsoft.com/office/officeart/2008/layout/SquareAccentList"/>
    <dgm:cxn modelId="{BAEB88E6-A38B-4BEA-9468-33B47A9DAB53}" srcId="{C491284A-9BFC-42E7-B727-914817E84FC0}" destId="{485CE394-8AC1-41FA-A820-03B5A994332E}" srcOrd="0" destOrd="0" parTransId="{87F418DD-BD0E-491F-B0F6-9E5834736D07}" sibTransId="{1400EDCF-2CF9-4314-846C-9BB9AE86ED10}"/>
    <dgm:cxn modelId="{C9931BC0-D79A-4F1E-8CF8-85D1C08F3815}" type="presParOf" srcId="{8AC59C97-AB45-428A-A13C-39F59C964758}" destId="{8268DF19-8992-4D70-8932-A30E5DD4E2B7}" srcOrd="0" destOrd="0" presId="urn:microsoft.com/office/officeart/2008/layout/SquareAccentList"/>
    <dgm:cxn modelId="{70BCE870-8204-48BE-ACC6-F559CD4E64C8}" type="presParOf" srcId="{8268DF19-8992-4D70-8932-A30E5DD4E2B7}" destId="{E24B72D9-E103-4A65-93B2-2535FA14F27F}" srcOrd="0" destOrd="0" presId="urn:microsoft.com/office/officeart/2008/layout/SquareAccentList"/>
    <dgm:cxn modelId="{FB28DED8-7D59-444D-BA70-72EE367D02E3}" type="presParOf" srcId="{E24B72D9-E103-4A65-93B2-2535FA14F27F}" destId="{C8CAAD91-410A-4485-8F1F-4F1444998197}" srcOrd="0" destOrd="0" presId="urn:microsoft.com/office/officeart/2008/layout/SquareAccentList"/>
    <dgm:cxn modelId="{5B5A3C03-12A8-41DA-8408-6D5F782F5396}" type="presParOf" srcId="{E24B72D9-E103-4A65-93B2-2535FA14F27F}" destId="{DF9685D7-15F0-4E7C-9F7B-0DD4C4EBBCBC}" srcOrd="1" destOrd="0" presId="urn:microsoft.com/office/officeart/2008/layout/SquareAccentList"/>
    <dgm:cxn modelId="{22888500-B648-4D3C-8931-55885ACEDEAB}" type="presParOf" srcId="{E24B72D9-E103-4A65-93B2-2535FA14F27F}" destId="{358D221E-BBEA-4550-823E-C0CE08002FC4}" srcOrd="2" destOrd="0" presId="urn:microsoft.com/office/officeart/2008/layout/SquareAccentList"/>
    <dgm:cxn modelId="{5541FDA6-FB94-4F50-AACA-2A1F0DD20850}" type="presParOf" srcId="{8268DF19-8992-4D70-8932-A30E5DD4E2B7}" destId="{0C97A596-11EA-414D-A4ED-4B42C54A8C02}" srcOrd="1" destOrd="0" presId="urn:microsoft.com/office/officeart/2008/layout/SquareAccentList"/>
    <dgm:cxn modelId="{76FC96E8-91AD-460B-B3EB-7AE9A7E7AEDC}" type="presParOf" srcId="{0C97A596-11EA-414D-A4ED-4B42C54A8C02}" destId="{EF9A0705-80DA-4ADB-9B08-F3BF8E38ABDD}" srcOrd="0" destOrd="0" presId="urn:microsoft.com/office/officeart/2008/layout/SquareAccentList"/>
    <dgm:cxn modelId="{37AC45F6-1B83-4DAE-A68E-FADC41193101}" type="presParOf" srcId="{EF9A0705-80DA-4ADB-9B08-F3BF8E38ABDD}" destId="{D5BAD332-88DA-4127-9F17-8BF3CCAD2C72}" srcOrd="0" destOrd="0" presId="urn:microsoft.com/office/officeart/2008/layout/SquareAccentList"/>
    <dgm:cxn modelId="{EA0E69D9-DC1D-4FB5-8DB7-FB8583530419}" type="presParOf" srcId="{EF9A0705-80DA-4ADB-9B08-F3BF8E38ABDD}" destId="{06EA9609-CA03-4D04-BF34-2918BEF54ED5}" srcOrd="1" destOrd="0" presId="urn:microsoft.com/office/officeart/2008/layout/SquareAccentList"/>
    <dgm:cxn modelId="{0046320C-F9BA-44B0-9563-BF9AB32A4243}" type="presParOf" srcId="{0C97A596-11EA-414D-A4ED-4B42C54A8C02}" destId="{0D526A3B-D295-4853-BCA7-82B5DC2CD515}" srcOrd="1" destOrd="0" presId="urn:microsoft.com/office/officeart/2008/layout/SquareAccentList"/>
    <dgm:cxn modelId="{84E6344D-0F72-4D95-AD93-DA1BB133B0E8}" type="presParOf" srcId="{0D526A3B-D295-4853-BCA7-82B5DC2CD515}" destId="{C5D032B1-BE18-415C-8E7E-0D899A8D1E1C}" srcOrd="0" destOrd="0" presId="urn:microsoft.com/office/officeart/2008/layout/SquareAccentList"/>
    <dgm:cxn modelId="{05F4158F-4175-4FCB-9B96-66CAEB88852A}" type="presParOf" srcId="{0D526A3B-D295-4853-BCA7-82B5DC2CD515}" destId="{5C79C12E-9929-4E56-8D37-FD623F874FFD}" srcOrd="1" destOrd="0" presId="urn:microsoft.com/office/officeart/2008/layout/SquareAccentList"/>
    <dgm:cxn modelId="{9296BB8C-4826-45C5-A6B2-B5FB8D280B85}" type="presParOf" srcId="{8AC59C97-AB45-428A-A13C-39F59C964758}" destId="{D8E5B77F-1C83-4199-B4EB-577ED3EE5F32}" srcOrd="1" destOrd="0" presId="urn:microsoft.com/office/officeart/2008/layout/SquareAccentList"/>
    <dgm:cxn modelId="{76B1B432-45DB-42E7-8148-1ADBA5555270}" type="presParOf" srcId="{D8E5B77F-1C83-4199-B4EB-577ED3EE5F32}" destId="{C5D6DB4F-A7DA-4A20-B55C-3F6E9EB8280B}" srcOrd="0" destOrd="0" presId="urn:microsoft.com/office/officeart/2008/layout/SquareAccentList"/>
    <dgm:cxn modelId="{9228935B-25AA-468B-B9A8-2D3808B9B21A}" type="presParOf" srcId="{C5D6DB4F-A7DA-4A20-B55C-3F6E9EB8280B}" destId="{F567759C-5B45-4FBD-BCEB-57BEDF387AD8}" srcOrd="0" destOrd="0" presId="urn:microsoft.com/office/officeart/2008/layout/SquareAccentList"/>
    <dgm:cxn modelId="{65504732-501E-49A2-BD1F-0E955B6E34FC}" type="presParOf" srcId="{C5D6DB4F-A7DA-4A20-B55C-3F6E9EB8280B}" destId="{085B7B87-7958-419A-998D-47B7DBECD615}" srcOrd="1" destOrd="0" presId="urn:microsoft.com/office/officeart/2008/layout/SquareAccentList"/>
    <dgm:cxn modelId="{A2A33A5A-42E5-4428-9639-17FE919B0570}" type="presParOf" srcId="{C5D6DB4F-A7DA-4A20-B55C-3F6E9EB8280B}" destId="{369B2CE7-6EF1-4336-AE17-5B545EE6CD42}" srcOrd="2" destOrd="0" presId="urn:microsoft.com/office/officeart/2008/layout/SquareAccentList"/>
    <dgm:cxn modelId="{E2F6270A-1306-4DAC-9CCA-C42B39032152}" type="presParOf" srcId="{D8E5B77F-1C83-4199-B4EB-577ED3EE5F32}" destId="{01F4B3FA-6AF3-4701-B1D7-197D2C075577}" srcOrd="1" destOrd="0" presId="urn:microsoft.com/office/officeart/2008/layout/SquareAccentList"/>
    <dgm:cxn modelId="{1B3858A5-577A-471B-9224-8177A93E5CBE}" type="presParOf" srcId="{01F4B3FA-6AF3-4701-B1D7-197D2C075577}" destId="{4917CCCD-1E46-4E3C-AAD0-B0BFF66DDD18}" srcOrd="0" destOrd="0" presId="urn:microsoft.com/office/officeart/2008/layout/SquareAccentList"/>
    <dgm:cxn modelId="{928AFCAF-86DB-4E08-B698-97515B747106}" type="presParOf" srcId="{4917CCCD-1E46-4E3C-AAD0-B0BFF66DDD18}" destId="{BDCCFFEA-247D-4E82-8837-D865781FEC2B}" srcOrd="0" destOrd="0" presId="urn:microsoft.com/office/officeart/2008/layout/SquareAccentList"/>
    <dgm:cxn modelId="{C27E1538-8D2A-4FDD-95C9-00C74FC29BF4}" type="presParOf" srcId="{4917CCCD-1E46-4E3C-AAD0-B0BFF66DDD18}" destId="{68D6E5D7-C9A7-4E83-8DDC-A86D340C536F}" srcOrd="1" destOrd="0" presId="urn:microsoft.com/office/officeart/2008/layout/SquareAccentList"/>
    <dgm:cxn modelId="{58F1EF2F-350A-4598-AE68-2E9C29D71C14}" type="presParOf" srcId="{01F4B3FA-6AF3-4701-B1D7-197D2C075577}" destId="{03FB0742-67FA-4E59-8EC6-5E5AB5C0F094}" srcOrd="1" destOrd="0" presId="urn:microsoft.com/office/officeart/2008/layout/SquareAccentList"/>
    <dgm:cxn modelId="{DB085DD2-D7B7-4028-9B35-54D0A6020AF1}" type="presParOf" srcId="{03FB0742-67FA-4E59-8EC6-5E5AB5C0F094}" destId="{618B0FFD-7F1E-4B5C-A16E-C4D3305C1F49}" srcOrd="0" destOrd="0" presId="urn:microsoft.com/office/officeart/2008/layout/SquareAccentList"/>
    <dgm:cxn modelId="{A5463EE1-9457-43AB-93F6-AEAA5A295E6E}" type="presParOf" srcId="{03FB0742-67FA-4E59-8EC6-5E5AB5C0F094}" destId="{36AAF2CC-9A3C-4108-B35C-98EF3D834B0B}" srcOrd="1" destOrd="0" presId="urn:microsoft.com/office/officeart/2008/layout/SquareAccentList"/>
    <dgm:cxn modelId="{9989E8CB-6CE5-49EB-AFAB-41AC76108AA5}" type="presParOf" srcId="{01F4B3FA-6AF3-4701-B1D7-197D2C075577}" destId="{D639855E-4103-4E55-9A62-E5084E807B3E}" srcOrd="2" destOrd="0" presId="urn:microsoft.com/office/officeart/2008/layout/SquareAccentList"/>
    <dgm:cxn modelId="{BC0902F0-2ABF-444F-AE3C-5885606D8123}" type="presParOf" srcId="{D639855E-4103-4E55-9A62-E5084E807B3E}" destId="{B33E0507-7D52-404A-9C3A-B5DA6143206A}" srcOrd="0" destOrd="0" presId="urn:microsoft.com/office/officeart/2008/layout/SquareAccentList"/>
    <dgm:cxn modelId="{156AACF9-64BF-40DE-B5AB-48A3D21B244E}" type="presParOf" srcId="{D639855E-4103-4E55-9A62-E5084E807B3E}" destId="{1A26545A-4F80-40C6-9EBD-CB1530E12462}" srcOrd="1" destOrd="0" presId="urn:microsoft.com/office/officeart/2008/layout/SquareAccentList"/>
    <dgm:cxn modelId="{5DD6A63E-E30D-4D34-AC69-085B162E7AE5}" type="presParOf" srcId="{01F4B3FA-6AF3-4701-B1D7-197D2C075577}" destId="{913F6D0A-2998-4F3A-BDBE-73704CDD88EB}" srcOrd="3" destOrd="0" presId="urn:microsoft.com/office/officeart/2008/layout/SquareAccentList"/>
    <dgm:cxn modelId="{39EA927C-EAC8-434D-9D5F-39B5661580D0}" type="presParOf" srcId="{913F6D0A-2998-4F3A-BDBE-73704CDD88EB}" destId="{571E1136-ABDA-49E7-BE04-121F635A25ED}" srcOrd="0" destOrd="0" presId="urn:microsoft.com/office/officeart/2008/layout/SquareAccentList"/>
    <dgm:cxn modelId="{165C7446-3AB4-4BD1-A7E0-4F2E101A204C}" type="presParOf" srcId="{913F6D0A-2998-4F3A-BDBE-73704CDD88EB}" destId="{78ABA29A-9C6F-4BF8-8B5E-AE171E2355AD}" srcOrd="1" destOrd="0" presId="urn:microsoft.com/office/officeart/2008/layout/SquareAccentList"/>
    <dgm:cxn modelId="{19BB07BF-2C9C-44E6-8E4B-153DF946D401}" type="presParOf" srcId="{01F4B3FA-6AF3-4701-B1D7-197D2C075577}" destId="{60ACEA04-E34C-4E2A-A223-0251675AACE1}" srcOrd="4" destOrd="0" presId="urn:microsoft.com/office/officeart/2008/layout/SquareAccentList"/>
    <dgm:cxn modelId="{1EABC23D-7ED1-42EA-9453-5E89057FADEE}" type="presParOf" srcId="{60ACEA04-E34C-4E2A-A223-0251675AACE1}" destId="{EF615B12-DA2D-4DE2-87A5-F08A23F1A269}" srcOrd="0" destOrd="0" presId="urn:microsoft.com/office/officeart/2008/layout/SquareAccentList"/>
    <dgm:cxn modelId="{5B82A221-50B0-4E29-AA87-CC44DA2F8640}" type="presParOf" srcId="{60ACEA04-E34C-4E2A-A223-0251675AACE1}" destId="{7EF07C75-C1BF-41CD-A214-0B792BDB5632}" srcOrd="1" destOrd="0" presId="urn:microsoft.com/office/officeart/2008/layout/Square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8C21DE-ED98-4622-881A-F91F08AA9C63}" type="doc">
      <dgm:prSet loTypeId="urn:microsoft.com/office/officeart/2008/layout/SquareAccentList" loCatId="list" qsTypeId="urn:microsoft.com/office/officeart/2005/8/quickstyle/simple1" qsCatId="simple" csTypeId="urn:microsoft.com/office/officeart/2005/8/colors/accent0_2" csCatId="mainScheme" phldr="1"/>
      <dgm:spPr/>
      <dgm:t>
        <a:bodyPr/>
        <a:lstStyle/>
        <a:p>
          <a:endParaRPr lang="es-CO"/>
        </a:p>
      </dgm:t>
    </dgm:pt>
    <dgm:pt modelId="{89124140-6A74-4241-B44B-F8B55F761873}">
      <dgm:prSet phldrT="[Texto]" custT="1"/>
      <dgm:spPr/>
      <dgm:t>
        <a:bodyPr/>
        <a:lstStyle/>
        <a:p>
          <a:pPr algn="ctr"/>
          <a:r>
            <a:rPr lang="es-CO" sz="3200" dirty="0"/>
            <a:t>Cambios</a:t>
          </a:r>
        </a:p>
      </dgm:t>
    </dgm:pt>
    <dgm:pt modelId="{79146F08-485C-42D5-AE30-4751FE21DB0E}" type="parTrans" cxnId="{CD110336-9F54-4607-9B0E-7F19E0D6A15F}">
      <dgm:prSet/>
      <dgm:spPr/>
      <dgm:t>
        <a:bodyPr/>
        <a:lstStyle/>
        <a:p>
          <a:endParaRPr lang="es-CO"/>
        </a:p>
      </dgm:t>
    </dgm:pt>
    <dgm:pt modelId="{27D4DBF1-46DF-4AC2-8184-CA953B4102C1}" type="sibTrans" cxnId="{CD110336-9F54-4607-9B0E-7F19E0D6A15F}">
      <dgm:prSet/>
      <dgm:spPr/>
      <dgm:t>
        <a:bodyPr/>
        <a:lstStyle/>
        <a:p>
          <a:endParaRPr lang="es-CO"/>
        </a:p>
      </dgm:t>
    </dgm:pt>
    <dgm:pt modelId="{73ABF4C3-4113-455D-BC28-2F2D663BC2C3}">
      <dgm:prSet phldrT="[Texto]" custT="1"/>
      <dgm:spPr/>
      <dgm:t>
        <a:bodyPr/>
        <a:lstStyle/>
        <a:p>
          <a:pPr>
            <a:buFont typeface="Arial" panose="020B0604020202020204" pitchFamily="34" charset="0"/>
            <a:buChar char="•"/>
          </a:pPr>
          <a:r>
            <a:rPr lang="es-CO" sz="1400" dirty="0">
              <a:latin typeface="+mj-lt"/>
              <a:ea typeface="Times New Roman" panose="02020603050405020304" pitchFamily="18" charset="0"/>
              <a:cs typeface="Times New Roman" panose="02020603050405020304" pitchFamily="18" charset="0"/>
            </a:rPr>
            <a:t>Duración de 14 meses</a:t>
          </a:r>
          <a:endParaRPr lang="es-CO" sz="1400" dirty="0"/>
        </a:p>
      </dgm:t>
    </dgm:pt>
    <dgm:pt modelId="{27225A85-6D00-4580-9C6D-07005C37B61D}" type="parTrans" cxnId="{F6A8AB49-DED4-401D-AEE9-3E1AA2420311}">
      <dgm:prSet/>
      <dgm:spPr/>
      <dgm:t>
        <a:bodyPr/>
        <a:lstStyle/>
        <a:p>
          <a:endParaRPr lang="es-CO"/>
        </a:p>
      </dgm:t>
    </dgm:pt>
    <dgm:pt modelId="{F217708B-103F-4AB2-9829-365BEA36709D}" type="sibTrans" cxnId="{F6A8AB49-DED4-401D-AEE9-3E1AA2420311}">
      <dgm:prSet/>
      <dgm:spPr/>
      <dgm:t>
        <a:bodyPr/>
        <a:lstStyle/>
        <a:p>
          <a:endParaRPr lang="es-CO"/>
        </a:p>
      </dgm:t>
    </dgm:pt>
    <dgm:pt modelId="{40B6A098-D4AD-46AA-B4A1-8A26E4AC2BB5}">
      <dgm:prSet phldrT="[Texto]" custT="1"/>
      <dgm:spPr/>
      <dgm:t>
        <a:bodyPr/>
        <a:lstStyle/>
        <a:p>
          <a:pPr>
            <a:buFont typeface="Arial" panose="020B0604020202020204" pitchFamily="34" charset="0"/>
            <a:buChar char="•"/>
          </a:pPr>
          <a:r>
            <a:rPr lang="es-CO" sz="1400" dirty="0">
              <a:latin typeface="+mj-lt"/>
              <a:ea typeface="Times New Roman" panose="02020603050405020304" pitchFamily="18" charset="0"/>
              <a:cs typeface="Times New Roman" panose="02020603050405020304" pitchFamily="18" charset="0"/>
            </a:rPr>
            <a:t>Separación de la Regional Centro Oriente en dos zonas</a:t>
          </a:r>
          <a:endParaRPr lang="es-CO" sz="1400" dirty="0"/>
        </a:p>
      </dgm:t>
    </dgm:pt>
    <dgm:pt modelId="{C1738C14-5A6A-4AC2-8D5C-6656B8EC2920}" type="parTrans" cxnId="{1CF12F94-5FC8-4838-AB9A-F866BF73E764}">
      <dgm:prSet/>
      <dgm:spPr/>
      <dgm:t>
        <a:bodyPr/>
        <a:lstStyle/>
        <a:p>
          <a:endParaRPr lang="es-CO"/>
        </a:p>
      </dgm:t>
    </dgm:pt>
    <dgm:pt modelId="{1EB27586-9C73-441D-8822-83378C2B78D5}" type="sibTrans" cxnId="{1CF12F94-5FC8-4838-AB9A-F866BF73E764}">
      <dgm:prSet/>
      <dgm:spPr/>
      <dgm:t>
        <a:bodyPr/>
        <a:lstStyle/>
        <a:p>
          <a:endParaRPr lang="es-CO"/>
        </a:p>
      </dgm:t>
    </dgm:pt>
    <dgm:pt modelId="{6268CD18-3018-4D85-AB7D-13D19F42BC4B}">
      <dgm:prSet phldrT="[Texto]" custT="1"/>
      <dgm:spPr/>
      <dgm:t>
        <a:bodyPr/>
        <a:lstStyle/>
        <a:p>
          <a:pPr>
            <a:buFont typeface="Arial" panose="020B0604020202020204" pitchFamily="34" charset="0"/>
            <a:buChar char="•"/>
          </a:pPr>
          <a:r>
            <a:rPr lang="es-CO" sz="1400">
              <a:latin typeface="+mj-lt"/>
              <a:ea typeface="Times New Roman" panose="02020603050405020304" pitchFamily="18" charset="0"/>
              <a:cs typeface="Times New Roman" panose="02020603050405020304" pitchFamily="18" charset="0"/>
            </a:rPr>
            <a:t>Adición de San Andrés dentro de los contratos de ROM</a:t>
          </a:r>
          <a:endParaRPr lang="es-CO" sz="1400" dirty="0"/>
        </a:p>
      </dgm:t>
    </dgm:pt>
    <dgm:pt modelId="{2869B1D5-F8ED-4C61-AF83-01B6C2B67C3E}" type="parTrans" cxnId="{94EA1012-D9AE-46B0-8AFB-86C079C520C1}">
      <dgm:prSet/>
      <dgm:spPr/>
      <dgm:t>
        <a:bodyPr/>
        <a:lstStyle/>
        <a:p>
          <a:endParaRPr lang="es-CO"/>
        </a:p>
      </dgm:t>
    </dgm:pt>
    <dgm:pt modelId="{C54CB9F2-8D2C-46C1-BD61-0C9E45006B74}" type="sibTrans" cxnId="{94EA1012-D9AE-46B0-8AFB-86C079C520C1}">
      <dgm:prSet/>
      <dgm:spPr/>
      <dgm:t>
        <a:bodyPr/>
        <a:lstStyle/>
        <a:p>
          <a:endParaRPr lang="es-CO"/>
        </a:p>
      </dgm:t>
    </dgm:pt>
    <dgm:pt modelId="{DC795C42-948F-485F-B145-15C7FB5EEE95}">
      <dgm:prSet phldrT="[Texto]" custT="1"/>
      <dgm:spPr/>
      <dgm:t>
        <a:bodyPr/>
        <a:lstStyle/>
        <a:p>
          <a:pPr>
            <a:buFont typeface="Arial" panose="020B0604020202020204" pitchFamily="34" charset="0"/>
            <a:buChar char="•"/>
          </a:pPr>
          <a:r>
            <a:rPr lang="es-CO" sz="1400">
              <a:latin typeface="+mj-lt"/>
              <a:ea typeface="Times New Roman" panose="02020603050405020304" pitchFamily="18" charset="0"/>
              <a:cs typeface="Times New Roman" panose="02020603050405020304" pitchFamily="18" charset="0"/>
            </a:rPr>
            <a:t>Adición de predios Rurales sin vocación agrícola.</a:t>
          </a:r>
          <a:endParaRPr lang="es-CO" sz="1400" dirty="0"/>
        </a:p>
      </dgm:t>
    </dgm:pt>
    <dgm:pt modelId="{6C452078-28B2-4C2D-A7E6-6856D6D000F9}" type="parTrans" cxnId="{2E3C6C66-F690-489A-8144-F5121E626DD5}">
      <dgm:prSet/>
      <dgm:spPr/>
      <dgm:t>
        <a:bodyPr/>
        <a:lstStyle/>
        <a:p>
          <a:endParaRPr lang="es-CO"/>
        </a:p>
      </dgm:t>
    </dgm:pt>
    <dgm:pt modelId="{909710D2-7ED0-4910-8DD2-11A54E838D90}" type="sibTrans" cxnId="{2E3C6C66-F690-489A-8144-F5121E626DD5}">
      <dgm:prSet/>
      <dgm:spPr/>
      <dgm:t>
        <a:bodyPr/>
        <a:lstStyle/>
        <a:p>
          <a:endParaRPr lang="es-CO"/>
        </a:p>
      </dgm:t>
    </dgm:pt>
    <dgm:pt modelId="{01D76ACF-315E-4694-89E2-B41FF01544A2}">
      <dgm:prSet phldrT="[Texto]" custT="1"/>
      <dgm:spPr/>
      <dgm:t>
        <a:bodyPr/>
        <a:lstStyle/>
        <a:p>
          <a:pPr>
            <a:buFont typeface="Arial" panose="020B0604020202020204" pitchFamily="34" charset="0"/>
            <a:buChar char="•"/>
          </a:pPr>
          <a:r>
            <a:rPr lang="es-CO" sz="1400">
              <a:latin typeface="+mj-lt"/>
              <a:ea typeface="Times New Roman" panose="02020603050405020304" pitchFamily="18" charset="0"/>
              <a:cs typeface="Times New Roman" panose="02020603050405020304" pitchFamily="18" charset="0"/>
            </a:rPr>
            <a:t>Aumento en los valores de referencia al inicio del segundo mes del nuevo año según IPC  corrido del año anterior según el DANE</a:t>
          </a:r>
          <a:endParaRPr lang="es-CO" sz="1400" dirty="0"/>
        </a:p>
      </dgm:t>
    </dgm:pt>
    <dgm:pt modelId="{F571FBD6-927A-49A6-9EDF-3C8B78562913}" type="parTrans" cxnId="{162733A1-6996-4D6A-B612-7B4F8EBCF9E4}">
      <dgm:prSet/>
      <dgm:spPr/>
      <dgm:t>
        <a:bodyPr/>
        <a:lstStyle/>
        <a:p>
          <a:endParaRPr lang="es-CO"/>
        </a:p>
      </dgm:t>
    </dgm:pt>
    <dgm:pt modelId="{F36DD1AE-DF47-43E5-8787-8A81966D5FB2}" type="sibTrans" cxnId="{162733A1-6996-4D6A-B612-7B4F8EBCF9E4}">
      <dgm:prSet/>
      <dgm:spPr/>
      <dgm:t>
        <a:bodyPr/>
        <a:lstStyle/>
        <a:p>
          <a:endParaRPr lang="es-CO"/>
        </a:p>
      </dgm:t>
    </dgm:pt>
    <dgm:pt modelId="{485CE394-8AC1-41FA-A820-03B5A994332E}">
      <dgm:prSet custT="1"/>
      <dgm:spPr/>
      <dgm:t>
        <a:bodyPr/>
        <a:lstStyle/>
        <a:p>
          <a:r>
            <a:rPr lang="es-CO" sz="1400">
              <a:ea typeface="Times New Roman" panose="02020603050405020304" pitchFamily="18" charset="0"/>
              <a:cs typeface="Times New Roman" panose="02020603050405020304" pitchFamily="18" charset="0"/>
            </a:rPr>
            <a:t>Más exigencias en cuanto a seguridad industrial uso de EPP, cursos de alturas</a:t>
          </a:r>
          <a:endParaRPr lang="es-CO" sz="1400" dirty="0">
            <a:ea typeface="Times New Roman" panose="02020603050405020304" pitchFamily="18" charset="0"/>
            <a:cs typeface="Times New Roman" panose="02020603050405020304" pitchFamily="18" charset="0"/>
          </a:endParaRPr>
        </a:p>
      </dgm:t>
    </dgm:pt>
    <dgm:pt modelId="{87F418DD-BD0E-491F-B0F6-9E5834736D07}" type="parTrans" cxnId="{BAEB88E6-A38B-4BEA-9468-33B47A9DAB53}">
      <dgm:prSet/>
      <dgm:spPr/>
      <dgm:t>
        <a:bodyPr/>
        <a:lstStyle/>
        <a:p>
          <a:endParaRPr lang="es-CO"/>
        </a:p>
      </dgm:t>
    </dgm:pt>
    <dgm:pt modelId="{1400EDCF-2CF9-4314-846C-9BB9AE86ED10}" type="sibTrans" cxnId="{BAEB88E6-A38B-4BEA-9468-33B47A9DAB53}">
      <dgm:prSet/>
      <dgm:spPr/>
      <dgm:t>
        <a:bodyPr/>
        <a:lstStyle/>
        <a:p>
          <a:endParaRPr lang="es-CO"/>
        </a:p>
      </dgm:t>
    </dgm:pt>
    <dgm:pt modelId="{5C814CB0-7DED-4559-A1C1-1BDD03825AC5}">
      <dgm:prSet custT="1"/>
      <dgm:spPr/>
      <dgm:t>
        <a:bodyPr/>
        <a:lstStyle/>
        <a:p>
          <a:r>
            <a:rPr lang="es-CO" sz="1400">
              <a:ea typeface="Times New Roman" panose="02020603050405020304" pitchFamily="18" charset="0"/>
              <a:cs typeface="Times New Roman" panose="02020603050405020304" pitchFamily="18" charset="0"/>
            </a:rPr>
            <a:t>Se adiciona un profesional SISOMA dentro del personal mínimo requerido</a:t>
          </a:r>
          <a:endParaRPr lang="es-CO" sz="1400" dirty="0">
            <a:ea typeface="Times New Roman" panose="02020603050405020304" pitchFamily="18" charset="0"/>
            <a:cs typeface="Times New Roman" panose="02020603050405020304" pitchFamily="18" charset="0"/>
          </a:endParaRPr>
        </a:p>
      </dgm:t>
    </dgm:pt>
    <dgm:pt modelId="{A1AFDCC1-D21E-4C7A-97ED-F81FDBFEE547}" type="parTrans" cxnId="{816F606C-28A0-41F7-8146-F9B2D1089863}">
      <dgm:prSet/>
      <dgm:spPr/>
      <dgm:t>
        <a:bodyPr/>
        <a:lstStyle/>
        <a:p>
          <a:endParaRPr lang="es-CO"/>
        </a:p>
      </dgm:t>
    </dgm:pt>
    <dgm:pt modelId="{D1135512-681B-41C8-9873-750811E45254}" type="sibTrans" cxnId="{816F606C-28A0-41F7-8146-F9B2D1089863}">
      <dgm:prSet/>
      <dgm:spPr/>
      <dgm:t>
        <a:bodyPr/>
        <a:lstStyle/>
        <a:p>
          <a:endParaRPr lang="es-CO"/>
        </a:p>
      </dgm:t>
    </dgm:pt>
    <dgm:pt modelId="{0D087C52-D7A2-4C0E-8369-A50B1758C315}">
      <dgm:prSet custT="1"/>
      <dgm:spPr/>
      <dgm:t>
        <a:bodyPr/>
        <a:lstStyle/>
        <a:p>
          <a:r>
            <a:rPr lang="es-CO" sz="1400">
              <a:ea typeface="Times New Roman" panose="02020603050405020304" pitchFamily="18" charset="0"/>
              <a:cs typeface="Times New Roman" panose="02020603050405020304" pitchFamily="18" charset="0"/>
            </a:rPr>
            <a:t>Se establece fijo un AIU del 20% donde A (administración) será mínimo de 14%</a:t>
          </a:r>
          <a:endParaRPr lang="es-CO" sz="1400" dirty="0">
            <a:ea typeface="Times New Roman" panose="02020603050405020304" pitchFamily="18" charset="0"/>
            <a:cs typeface="Times New Roman" panose="02020603050405020304" pitchFamily="18" charset="0"/>
          </a:endParaRPr>
        </a:p>
      </dgm:t>
    </dgm:pt>
    <dgm:pt modelId="{E69A6495-DC53-4A36-B4B4-9CE475CBF455}" type="parTrans" cxnId="{1068DB56-DE8C-4024-9646-B094AB2AB8ED}">
      <dgm:prSet/>
      <dgm:spPr/>
      <dgm:t>
        <a:bodyPr/>
        <a:lstStyle/>
        <a:p>
          <a:endParaRPr lang="es-CO"/>
        </a:p>
      </dgm:t>
    </dgm:pt>
    <dgm:pt modelId="{C962F1E5-0C0D-4B41-ACF9-77FB831D5974}" type="sibTrans" cxnId="{1068DB56-DE8C-4024-9646-B094AB2AB8ED}">
      <dgm:prSet/>
      <dgm:spPr/>
      <dgm:t>
        <a:bodyPr/>
        <a:lstStyle/>
        <a:p>
          <a:endParaRPr lang="es-CO"/>
        </a:p>
      </dgm:t>
    </dgm:pt>
    <dgm:pt modelId="{1773CA9C-FC0C-41B1-A5DC-309696C3758E}">
      <dgm:prSet custT="1"/>
      <dgm:spPr/>
      <dgm:t>
        <a:bodyPr/>
        <a:lstStyle/>
        <a:p>
          <a:r>
            <a:rPr lang="es-CO" sz="1400">
              <a:ea typeface="Times New Roman" panose="02020603050405020304" pitchFamily="18" charset="0"/>
              <a:cs typeface="Times New Roman" panose="02020603050405020304" pitchFamily="18" charset="0"/>
            </a:rPr>
            <a:t>Propuesta deberá incluir APU para cada ítem presentado</a:t>
          </a:r>
          <a:endParaRPr lang="es-CO" sz="1400" dirty="0">
            <a:ea typeface="Times New Roman" panose="02020603050405020304" pitchFamily="18" charset="0"/>
            <a:cs typeface="Times New Roman" panose="02020603050405020304" pitchFamily="18" charset="0"/>
          </a:endParaRPr>
        </a:p>
      </dgm:t>
    </dgm:pt>
    <dgm:pt modelId="{D26ECA1E-C0DD-4D3A-857C-F7D90BD8B38A}" type="parTrans" cxnId="{1D9126EA-9C31-45A4-8F2D-41A6B04520F2}">
      <dgm:prSet/>
      <dgm:spPr/>
      <dgm:t>
        <a:bodyPr/>
        <a:lstStyle/>
        <a:p>
          <a:endParaRPr lang="es-CO"/>
        </a:p>
      </dgm:t>
    </dgm:pt>
    <dgm:pt modelId="{F0974BF4-6E5B-42B2-8C21-E20AC56035F1}" type="sibTrans" cxnId="{1D9126EA-9C31-45A4-8F2D-41A6B04520F2}">
      <dgm:prSet/>
      <dgm:spPr/>
      <dgm:t>
        <a:bodyPr/>
        <a:lstStyle/>
        <a:p>
          <a:endParaRPr lang="es-CO"/>
        </a:p>
      </dgm:t>
    </dgm:pt>
    <dgm:pt modelId="{98E76AE9-EAFA-4AFF-9A85-6716033BA977}">
      <dgm:prSet custT="1"/>
      <dgm:spPr/>
      <dgm:t>
        <a:bodyPr/>
        <a:lstStyle/>
        <a:p>
          <a:r>
            <a:rPr lang="es-CO" sz="1400">
              <a:ea typeface="Times New Roman" panose="02020603050405020304" pitchFamily="18" charset="0"/>
              <a:cs typeface="Times New Roman" panose="02020603050405020304" pitchFamily="18" charset="0"/>
            </a:rPr>
            <a:t>Plan de comunicaciones</a:t>
          </a:r>
          <a:endParaRPr lang="es-CO" sz="1400" dirty="0">
            <a:ea typeface="Times New Roman" panose="02020603050405020304" pitchFamily="18" charset="0"/>
            <a:cs typeface="Times New Roman" panose="02020603050405020304" pitchFamily="18" charset="0"/>
          </a:endParaRPr>
        </a:p>
      </dgm:t>
    </dgm:pt>
    <dgm:pt modelId="{A7DDA1CA-AFEB-4126-9C64-700128E94500}" type="parTrans" cxnId="{BA103FA4-CD08-4B52-9E12-43D5E99205F0}">
      <dgm:prSet/>
      <dgm:spPr/>
      <dgm:t>
        <a:bodyPr/>
        <a:lstStyle/>
        <a:p>
          <a:endParaRPr lang="es-CO"/>
        </a:p>
      </dgm:t>
    </dgm:pt>
    <dgm:pt modelId="{CE1E5D82-A730-416F-AD09-470B2FCD290E}" type="sibTrans" cxnId="{BA103FA4-CD08-4B52-9E12-43D5E99205F0}">
      <dgm:prSet/>
      <dgm:spPr/>
      <dgm:t>
        <a:bodyPr/>
        <a:lstStyle/>
        <a:p>
          <a:endParaRPr lang="es-CO"/>
        </a:p>
      </dgm:t>
    </dgm:pt>
    <dgm:pt modelId="{C491284A-9BFC-42E7-B727-914817E84FC0}">
      <dgm:prSet phldrT="[Texto]" custT="1"/>
      <dgm:spPr/>
      <dgm:t>
        <a:bodyPr/>
        <a:lstStyle/>
        <a:p>
          <a:pPr algn="ctr"/>
          <a:r>
            <a:rPr lang="es-CO" sz="3200" dirty="0"/>
            <a:t>Concursos anteriores</a:t>
          </a:r>
        </a:p>
      </dgm:t>
    </dgm:pt>
    <dgm:pt modelId="{4A326FDD-6E02-4A4D-A52C-03F43132D900}" type="sibTrans" cxnId="{BC6B883D-252E-44F6-B1E8-222A4689776B}">
      <dgm:prSet/>
      <dgm:spPr/>
      <dgm:t>
        <a:bodyPr/>
        <a:lstStyle/>
        <a:p>
          <a:endParaRPr lang="es-CO"/>
        </a:p>
      </dgm:t>
    </dgm:pt>
    <dgm:pt modelId="{50AD1471-540B-4F02-9A26-5F4137F4A621}" type="parTrans" cxnId="{BC6B883D-252E-44F6-B1E8-222A4689776B}">
      <dgm:prSet/>
      <dgm:spPr/>
      <dgm:t>
        <a:bodyPr/>
        <a:lstStyle/>
        <a:p>
          <a:endParaRPr lang="es-CO"/>
        </a:p>
      </dgm:t>
    </dgm:pt>
    <dgm:pt modelId="{8AC59C97-AB45-428A-A13C-39F59C964758}" type="pres">
      <dgm:prSet presAssocID="{938C21DE-ED98-4622-881A-F91F08AA9C63}" presName="layout" presStyleCnt="0">
        <dgm:presLayoutVars>
          <dgm:chMax/>
          <dgm:chPref/>
          <dgm:dir/>
          <dgm:resizeHandles/>
        </dgm:presLayoutVars>
      </dgm:prSet>
      <dgm:spPr/>
    </dgm:pt>
    <dgm:pt modelId="{8268DF19-8992-4D70-8932-A30E5DD4E2B7}" type="pres">
      <dgm:prSet presAssocID="{89124140-6A74-4241-B44B-F8B55F761873}" presName="root" presStyleCnt="0">
        <dgm:presLayoutVars>
          <dgm:chMax/>
          <dgm:chPref/>
        </dgm:presLayoutVars>
      </dgm:prSet>
      <dgm:spPr/>
    </dgm:pt>
    <dgm:pt modelId="{E24B72D9-E103-4A65-93B2-2535FA14F27F}" type="pres">
      <dgm:prSet presAssocID="{89124140-6A74-4241-B44B-F8B55F761873}" presName="rootComposite" presStyleCnt="0">
        <dgm:presLayoutVars/>
      </dgm:prSet>
      <dgm:spPr/>
    </dgm:pt>
    <dgm:pt modelId="{C8CAAD91-410A-4485-8F1F-4F1444998197}" type="pres">
      <dgm:prSet presAssocID="{89124140-6A74-4241-B44B-F8B55F761873}" presName="ParentAccent" presStyleLbl="alignNode1" presStyleIdx="0" presStyleCnt="2"/>
      <dgm:spPr/>
    </dgm:pt>
    <dgm:pt modelId="{DF9685D7-15F0-4E7C-9F7B-0DD4C4EBBCBC}" type="pres">
      <dgm:prSet presAssocID="{89124140-6A74-4241-B44B-F8B55F761873}" presName="ParentSmallAccent" presStyleLbl="fgAcc1" presStyleIdx="0" presStyleCnt="2"/>
      <dgm:spPr/>
    </dgm:pt>
    <dgm:pt modelId="{358D221E-BBEA-4550-823E-C0CE08002FC4}" type="pres">
      <dgm:prSet presAssocID="{89124140-6A74-4241-B44B-F8B55F761873}" presName="Parent" presStyleLbl="revTx" presStyleIdx="0" presStyleCnt="12">
        <dgm:presLayoutVars>
          <dgm:chMax/>
          <dgm:chPref val="4"/>
          <dgm:bulletEnabled val="1"/>
        </dgm:presLayoutVars>
      </dgm:prSet>
      <dgm:spPr/>
    </dgm:pt>
    <dgm:pt modelId="{0C97A596-11EA-414D-A4ED-4B42C54A8C02}" type="pres">
      <dgm:prSet presAssocID="{89124140-6A74-4241-B44B-F8B55F761873}" presName="childShape" presStyleCnt="0">
        <dgm:presLayoutVars>
          <dgm:chMax val="0"/>
          <dgm:chPref val="0"/>
        </dgm:presLayoutVars>
      </dgm:prSet>
      <dgm:spPr/>
    </dgm:pt>
    <dgm:pt modelId="{EF9A0705-80DA-4ADB-9B08-F3BF8E38ABDD}" type="pres">
      <dgm:prSet presAssocID="{73ABF4C3-4113-455D-BC28-2F2D663BC2C3}" presName="childComposite" presStyleCnt="0">
        <dgm:presLayoutVars>
          <dgm:chMax val="0"/>
          <dgm:chPref val="0"/>
        </dgm:presLayoutVars>
      </dgm:prSet>
      <dgm:spPr/>
    </dgm:pt>
    <dgm:pt modelId="{D5BAD332-88DA-4127-9F17-8BF3CCAD2C72}" type="pres">
      <dgm:prSet presAssocID="{73ABF4C3-4113-455D-BC28-2F2D663BC2C3}" presName="ChildAccent" presStyleLbl="solidFgAcc1" presStyleIdx="0" presStyleCnt="10"/>
      <dgm:spPr/>
    </dgm:pt>
    <dgm:pt modelId="{06EA9609-CA03-4D04-BF34-2918BEF54ED5}" type="pres">
      <dgm:prSet presAssocID="{73ABF4C3-4113-455D-BC28-2F2D663BC2C3}" presName="Child" presStyleLbl="revTx" presStyleIdx="1" presStyleCnt="12">
        <dgm:presLayoutVars>
          <dgm:chMax val="0"/>
          <dgm:chPref val="0"/>
          <dgm:bulletEnabled val="1"/>
        </dgm:presLayoutVars>
      </dgm:prSet>
      <dgm:spPr/>
    </dgm:pt>
    <dgm:pt modelId="{D8906211-7C4F-440A-82CB-CA4A2460F6B0}" type="pres">
      <dgm:prSet presAssocID="{40B6A098-D4AD-46AA-B4A1-8A26E4AC2BB5}" presName="childComposite" presStyleCnt="0">
        <dgm:presLayoutVars>
          <dgm:chMax val="0"/>
          <dgm:chPref val="0"/>
        </dgm:presLayoutVars>
      </dgm:prSet>
      <dgm:spPr/>
    </dgm:pt>
    <dgm:pt modelId="{077BC1DB-DA55-4B19-AFB3-5CCE584CF047}" type="pres">
      <dgm:prSet presAssocID="{40B6A098-D4AD-46AA-B4A1-8A26E4AC2BB5}" presName="ChildAccent" presStyleLbl="solidFgAcc1" presStyleIdx="1" presStyleCnt="10"/>
      <dgm:spPr/>
    </dgm:pt>
    <dgm:pt modelId="{5854F017-A32A-4C4F-8A33-DD7326C0B6C3}" type="pres">
      <dgm:prSet presAssocID="{40B6A098-D4AD-46AA-B4A1-8A26E4AC2BB5}" presName="Child" presStyleLbl="revTx" presStyleIdx="2" presStyleCnt="12">
        <dgm:presLayoutVars>
          <dgm:chMax val="0"/>
          <dgm:chPref val="0"/>
          <dgm:bulletEnabled val="1"/>
        </dgm:presLayoutVars>
      </dgm:prSet>
      <dgm:spPr/>
    </dgm:pt>
    <dgm:pt modelId="{18833876-5AD9-47D6-84F9-3F090EE03D00}" type="pres">
      <dgm:prSet presAssocID="{6268CD18-3018-4D85-AB7D-13D19F42BC4B}" presName="childComposite" presStyleCnt="0">
        <dgm:presLayoutVars>
          <dgm:chMax val="0"/>
          <dgm:chPref val="0"/>
        </dgm:presLayoutVars>
      </dgm:prSet>
      <dgm:spPr/>
    </dgm:pt>
    <dgm:pt modelId="{6C61AEBD-A8EE-46BE-8B72-4F2E9DE570C6}" type="pres">
      <dgm:prSet presAssocID="{6268CD18-3018-4D85-AB7D-13D19F42BC4B}" presName="ChildAccent" presStyleLbl="solidFgAcc1" presStyleIdx="2" presStyleCnt="10"/>
      <dgm:spPr/>
    </dgm:pt>
    <dgm:pt modelId="{900A45B1-E93A-4E13-AB40-8544711AE588}" type="pres">
      <dgm:prSet presAssocID="{6268CD18-3018-4D85-AB7D-13D19F42BC4B}" presName="Child" presStyleLbl="revTx" presStyleIdx="3" presStyleCnt="12">
        <dgm:presLayoutVars>
          <dgm:chMax val="0"/>
          <dgm:chPref val="0"/>
          <dgm:bulletEnabled val="1"/>
        </dgm:presLayoutVars>
      </dgm:prSet>
      <dgm:spPr/>
    </dgm:pt>
    <dgm:pt modelId="{0E4E764B-D41E-4FC7-ABB2-7F3F380E474D}" type="pres">
      <dgm:prSet presAssocID="{DC795C42-948F-485F-B145-15C7FB5EEE95}" presName="childComposite" presStyleCnt="0">
        <dgm:presLayoutVars>
          <dgm:chMax val="0"/>
          <dgm:chPref val="0"/>
        </dgm:presLayoutVars>
      </dgm:prSet>
      <dgm:spPr/>
    </dgm:pt>
    <dgm:pt modelId="{B634426C-EE91-4CE8-B57A-DE2B39138F17}" type="pres">
      <dgm:prSet presAssocID="{DC795C42-948F-485F-B145-15C7FB5EEE95}" presName="ChildAccent" presStyleLbl="solidFgAcc1" presStyleIdx="3" presStyleCnt="10"/>
      <dgm:spPr/>
    </dgm:pt>
    <dgm:pt modelId="{91FAA46C-BB86-4B43-B71D-4022FD7E6C3D}" type="pres">
      <dgm:prSet presAssocID="{DC795C42-948F-485F-B145-15C7FB5EEE95}" presName="Child" presStyleLbl="revTx" presStyleIdx="4" presStyleCnt="12">
        <dgm:presLayoutVars>
          <dgm:chMax val="0"/>
          <dgm:chPref val="0"/>
          <dgm:bulletEnabled val="1"/>
        </dgm:presLayoutVars>
      </dgm:prSet>
      <dgm:spPr/>
    </dgm:pt>
    <dgm:pt modelId="{BF1ADBDA-9BB3-4DA3-BA9F-B857BADB42ED}" type="pres">
      <dgm:prSet presAssocID="{01D76ACF-315E-4694-89E2-B41FF01544A2}" presName="childComposite" presStyleCnt="0">
        <dgm:presLayoutVars>
          <dgm:chMax val="0"/>
          <dgm:chPref val="0"/>
        </dgm:presLayoutVars>
      </dgm:prSet>
      <dgm:spPr/>
    </dgm:pt>
    <dgm:pt modelId="{56B395B9-109A-4F8B-905B-8C91147C4537}" type="pres">
      <dgm:prSet presAssocID="{01D76ACF-315E-4694-89E2-B41FF01544A2}" presName="ChildAccent" presStyleLbl="solidFgAcc1" presStyleIdx="4" presStyleCnt="10"/>
      <dgm:spPr/>
    </dgm:pt>
    <dgm:pt modelId="{2A29526B-82AF-4B69-8FF2-75A9E3E6A636}" type="pres">
      <dgm:prSet presAssocID="{01D76ACF-315E-4694-89E2-B41FF01544A2}" presName="Child" presStyleLbl="revTx" presStyleIdx="5" presStyleCnt="12">
        <dgm:presLayoutVars>
          <dgm:chMax val="0"/>
          <dgm:chPref val="0"/>
          <dgm:bulletEnabled val="1"/>
        </dgm:presLayoutVars>
      </dgm:prSet>
      <dgm:spPr/>
    </dgm:pt>
    <dgm:pt modelId="{D8E5B77F-1C83-4199-B4EB-577ED3EE5F32}" type="pres">
      <dgm:prSet presAssocID="{C491284A-9BFC-42E7-B727-914817E84FC0}" presName="root" presStyleCnt="0">
        <dgm:presLayoutVars>
          <dgm:chMax/>
          <dgm:chPref/>
        </dgm:presLayoutVars>
      </dgm:prSet>
      <dgm:spPr/>
    </dgm:pt>
    <dgm:pt modelId="{C5D6DB4F-A7DA-4A20-B55C-3F6E9EB8280B}" type="pres">
      <dgm:prSet presAssocID="{C491284A-9BFC-42E7-B727-914817E84FC0}" presName="rootComposite" presStyleCnt="0">
        <dgm:presLayoutVars/>
      </dgm:prSet>
      <dgm:spPr/>
    </dgm:pt>
    <dgm:pt modelId="{F567759C-5B45-4FBD-BCEB-57BEDF387AD8}" type="pres">
      <dgm:prSet presAssocID="{C491284A-9BFC-42E7-B727-914817E84FC0}" presName="ParentAccent" presStyleLbl="alignNode1" presStyleIdx="1" presStyleCnt="2"/>
      <dgm:spPr/>
    </dgm:pt>
    <dgm:pt modelId="{085B7B87-7958-419A-998D-47B7DBECD615}" type="pres">
      <dgm:prSet presAssocID="{C491284A-9BFC-42E7-B727-914817E84FC0}" presName="ParentSmallAccent" presStyleLbl="fgAcc1" presStyleIdx="1" presStyleCnt="2"/>
      <dgm:spPr/>
    </dgm:pt>
    <dgm:pt modelId="{369B2CE7-6EF1-4336-AE17-5B545EE6CD42}" type="pres">
      <dgm:prSet presAssocID="{C491284A-9BFC-42E7-B727-914817E84FC0}" presName="Parent" presStyleLbl="revTx" presStyleIdx="6" presStyleCnt="12">
        <dgm:presLayoutVars>
          <dgm:chMax/>
          <dgm:chPref val="4"/>
          <dgm:bulletEnabled val="1"/>
        </dgm:presLayoutVars>
      </dgm:prSet>
      <dgm:spPr/>
    </dgm:pt>
    <dgm:pt modelId="{01F4B3FA-6AF3-4701-B1D7-197D2C075577}" type="pres">
      <dgm:prSet presAssocID="{C491284A-9BFC-42E7-B727-914817E84FC0}" presName="childShape" presStyleCnt="0">
        <dgm:presLayoutVars>
          <dgm:chMax val="0"/>
          <dgm:chPref val="0"/>
        </dgm:presLayoutVars>
      </dgm:prSet>
      <dgm:spPr/>
    </dgm:pt>
    <dgm:pt modelId="{4917CCCD-1E46-4E3C-AAD0-B0BFF66DDD18}" type="pres">
      <dgm:prSet presAssocID="{485CE394-8AC1-41FA-A820-03B5A994332E}" presName="childComposite" presStyleCnt="0">
        <dgm:presLayoutVars>
          <dgm:chMax val="0"/>
          <dgm:chPref val="0"/>
        </dgm:presLayoutVars>
      </dgm:prSet>
      <dgm:spPr/>
    </dgm:pt>
    <dgm:pt modelId="{BDCCFFEA-247D-4E82-8837-D865781FEC2B}" type="pres">
      <dgm:prSet presAssocID="{485CE394-8AC1-41FA-A820-03B5A994332E}" presName="ChildAccent" presStyleLbl="solidFgAcc1" presStyleIdx="5" presStyleCnt="10"/>
      <dgm:spPr/>
    </dgm:pt>
    <dgm:pt modelId="{68D6E5D7-C9A7-4E83-8DDC-A86D340C536F}" type="pres">
      <dgm:prSet presAssocID="{485CE394-8AC1-41FA-A820-03B5A994332E}" presName="Child" presStyleLbl="revTx" presStyleIdx="7" presStyleCnt="12">
        <dgm:presLayoutVars>
          <dgm:chMax val="0"/>
          <dgm:chPref val="0"/>
          <dgm:bulletEnabled val="1"/>
        </dgm:presLayoutVars>
      </dgm:prSet>
      <dgm:spPr/>
    </dgm:pt>
    <dgm:pt modelId="{F8EA3812-FD9E-41F5-9429-6EA713B88196}" type="pres">
      <dgm:prSet presAssocID="{5C814CB0-7DED-4559-A1C1-1BDD03825AC5}" presName="childComposite" presStyleCnt="0">
        <dgm:presLayoutVars>
          <dgm:chMax val="0"/>
          <dgm:chPref val="0"/>
        </dgm:presLayoutVars>
      </dgm:prSet>
      <dgm:spPr/>
    </dgm:pt>
    <dgm:pt modelId="{23006A78-562D-4AD4-B78A-DBD0564FD37A}" type="pres">
      <dgm:prSet presAssocID="{5C814CB0-7DED-4559-A1C1-1BDD03825AC5}" presName="ChildAccent" presStyleLbl="solidFgAcc1" presStyleIdx="6" presStyleCnt="10"/>
      <dgm:spPr/>
    </dgm:pt>
    <dgm:pt modelId="{5ECA60E8-CC66-464C-AB24-8E0F501770A0}" type="pres">
      <dgm:prSet presAssocID="{5C814CB0-7DED-4559-A1C1-1BDD03825AC5}" presName="Child" presStyleLbl="revTx" presStyleIdx="8" presStyleCnt="12">
        <dgm:presLayoutVars>
          <dgm:chMax val="0"/>
          <dgm:chPref val="0"/>
          <dgm:bulletEnabled val="1"/>
        </dgm:presLayoutVars>
      </dgm:prSet>
      <dgm:spPr/>
    </dgm:pt>
    <dgm:pt modelId="{9B0206C0-A2F5-4C22-B250-97C69823CC79}" type="pres">
      <dgm:prSet presAssocID="{0D087C52-D7A2-4C0E-8369-A50B1758C315}" presName="childComposite" presStyleCnt="0">
        <dgm:presLayoutVars>
          <dgm:chMax val="0"/>
          <dgm:chPref val="0"/>
        </dgm:presLayoutVars>
      </dgm:prSet>
      <dgm:spPr/>
    </dgm:pt>
    <dgm:pt modelId="{4ABB0FF8-2CDD-4DC8-8665-0995843F17A3}" type="pres">
      <dgm:prSet presAssocID="{0D087C52-D7A2-4C0E-8369-A50B1758C315}" presName="ChildAccent" presStyleLbl="solidFgAcc1" presStyleIdx="7" presStyleCnt="10"/>
      <dgm:spPr/>
    </dgm:pt>
    <dgm:pt modelId="{8527167B-AAE1-4A22-B284-16632670834F}" type="pres">
      <dgm:prSet presAssocID="{0D087C52-D7A2-4C0E-8369-A50B1758C315}" presName="Child" presStyleLbl="revTx" presStyleIdx="9" presStyleCnt="12">
        <dgm:presLayoutVars>
          <dgm:chMax val="0"/>
          <dgm:chPref val="0"/>
          <dgm:bulletEnabled val="1"/>
        </dgm:presLayoutVars>
      </dgm:prSet>
      <dgm:spPr/>
    </dgm:pt>
    <dgm:pt modelId="{2FD74B8A-D3C4-43B9-AC86-69B4ADCEE39A}" type="pres">
      <dgm:prSet presAssocID="{1773CA9C-FC0C-41B1-A5DC-309696C3758E}" presName="childComposite" presStyleCnt="0">
        <dgm:presLayoutVars>
          <dgm:chMax val="0"/>
          <dgm:chPref val="0"/>
        </dgm:presLayoutVars>
      </dgm:prSet>
      <dgm:spPr/>
    </dgm:pt>
    <dgm:pt modelId="{E6007247-FBF0-417E-B8EB-D68B6F160C83}" type="pres">
      <dgm:prSet presAssocID="{1773CA9C-FC0C-41B1-A5DC-309696C3758E}" presName="ChildAccent" presStyleLbl="solidFgAcc1" presStyleIdx="8" presStyleCnt="10"/>
      <dgm:spPr/>
    </dgm:pt>
    <dgm:pt modelId="{1B08F979-CCD9-4563-B973-1A8931F7D5F2}" type="pres">
      <dgm:prSet presAssocID="{1773CA9C-FC0C-41B1-A5DC-309696C3758E}" presName="Child" presStyleLbl="revTx" presStyleIdx="10" presStyleCnt="12">
        <dgm:presLayoutVars>
          <dgm:chMax val="0"/>
          <dgm:chPref val="0"/>
          <dgm:bulletEnabled val="1"/>
        </dgm:presLayoutVars>
      </dgm:prSet>
      <dgm:spPr/>
    </dgm:pt>
    <dgm:pt modelId="{47B27B1C-6058-4E6D-80F4-28616FED5800}" type="pres">
      <dgm:prSet presAssocID="{98E76AE9-EAFA-4AFF-9A85-6716033BA977}" presName="childComposite" presStyleCnt="0">
        <dgm:presLayoutVars>
          <dgm:chMax val="0"/>
          <dgm:chPref val="0"/>
        </dgm:presLayoutVars>
      </dgm:prSet>
      <dgm:spPr/>
    </dgm:pt>
    <dgm:pt modelId="{A75901E6-C587-4C37-819B-376D53F83061}" type="pres">
      <dgm:prSet presAssocID="{98E76AE9-EAFA-4AFF-9A85-6716033BA977}" presName="ChildAccent" presStyleLbl="solidFgAcc1" presStyleIdx="9" presStyleCnt="10"/>
      <dgm:spPr/>
    </dgm:pt>
    <dgm:pt modelId="{2674DBDA-DD61-4438-8833-56B9D5111F19}" type="pres">
      <dgm:prSet presAssocID="{98E76AE9-EAFA-4AFF-9A85-6716033BA977}" presName="Child" presStyleLbl="revTx" presStyleIdx="11" presStyleCnt="12">
        <dgm:presLayoutVars>
          <dgm:chMax val="0"/>
          <dgm:chPref val="0"/>
          <dgm:bulletEnabled val="1"/>
        </dgm:presLayoutVars>
      </dgm:prSet>
      <dgm:spPr/>
    </dgm:pt>
  </dgm:ptLst>
  <dgm:cxnLst>
    <dgm:cxn modelId="{C87D7403-51FA-4186-A16C-D705D95CA104}" type="presOf" srcId="{DC795C42-948F-485F-B145-15C7FB5EEE95}" destId="{91FAA46C-BB86-4B43-B71D-4022FD7E6C3D}" srcOrd="0" destOrd="0" presId="urn:microsoft.com/office/officeart/2008/layout/SquareAccentList"/>
    <dgm:cxn modelId="{94EA1012-D9AE-46B0-8AFB-86C079C520C1}" srcId="{89124140-6A74-4241-B44B-F8B55F761873}" destId="{6268CD18-3018-4D85-AB7D-13D19F42BC4B}" srcOrd="2" destOrd="0" parTransId="{2869B1D5-F8ED-4C61-AF83-01B6C2B67C3E}" sibTransId="{C54CB9F2-8D2C-46C1-BD61-0C9E45006B74}"/>
    <dgm:cxn modelId="{6D20B518-F36D-4B3F-A557-97FAD5442E69}" type="presOf" srcId="{89124140-6A74-4241-B44B-F8B55F761873}" destId="{358D221E-BBEA-4550-823E-C0CE08002FC4}" srcOrd="0" destOrd="0" presId="urn:microsoft.com/office/officeart/2008/layout/SquareAccentList"/>
    <dgm:cxn modelId="{2739A819-C4E3-458C-B10F-E2F506784DFC}" type="presOf" srcId="{1773CA9C-FC0C-41B1-A5DC-309696C3758E}" destId="{1B08F979-CCD9-4563-B973-1A8931F7D5F2}" srcOrd="0" destOrd="0" presId="urn:microsoft.com/office/officeart/2008/layout/SquareAccentList"/>
    <dgm:cxn modelId="{B9F7AA35-84BF-4CB9-BF05-80C1F84232AF}" type="presOf" srcId="{73ABF4C3-4113-455D-BC28-2F2D663BC2C3}" destId="{06EA9609-CA03-4D04-BF34-2918BEF54ED5}" srcOrd="0" destOrd="0" presId="urn:microsoft.com/office/officeart/2008/layout/SquareAccentList"/>
    <dgm:cxn modelId="{CD110336-9F54-4607-9B0E-7F19E0D6A15F}" srcId="{938C21DE-ED98-4622-881A-F91F08AA9C63}" destId="{89124140-6A74-4241-B44B-F8B55F761873}" srcOrd="0" destOrd="0" parTransId="{79146F08-485C-42D5-AE30-4751FE21DB0E}" sibTransId="{27D4DBF1-46DF-4AC2-8184-CA953B4102C1}"/>
    <dgm:cxn modelId="{BC6B883D-252E-44F6-B1E8-222A4689776B}" srcId="{938C21DE-ED98-4622-881A-F91F08AA9C63}" destId="{C491284A-9BFC-42E7-B727-914817E84FC0}" srcOrd="1" destOrd="0" parTransId="{50AD1471-540B-4F02-9A26-5F4137F4A621}" sibTransId="{4A326FDD-6E02-4A4D-A52C-03F43132D900}"/>
    <dgm:cxn modelId="{2E3C6C66-F690-489A-8144-F5121E626DD5}" srcId="{89124140-6A74-4241-B44B-F8B55F761873}" destId="{DC795C42-948F-485F-B145-15C7FB5EEE95}" srcOrd="3" destOrd="0" parTransId="{6C452078-28B2-4C2D-A7E6-6856D6D000F9}" sibTransId="{909710D2-7ED0-4910-8DD2-11A54E838D90}"/>
    <dgm:cxn modelId="{C35B9F46-3029-435B-8F6E-AA2C54EF17C9}" type="presOf" srcId="{0D087C52-D7A2-4C0E-8369-A50B1758C315}" destId="{8527167B-AAE1-4A22-B284-16632670834F}" srcOrd="0" destOrd="0" presId="urn:microsoft.com/office/officeart/2008/layout/SquareAccentList"/>
    <dgm:cxn modelId="{F6A8AB49-DED4-401D-AEE9-3E1AA2420311}" srcId="{89124140-6A74-4241-B44B-F8B55F761873}" destId="{73ABF4C3-4113-455D-BC28-2F2D663BC2C3}" srcOrd="0" destOrd="0" parTransId="{27225A85-6D00-4580-9C6D-07005C37B61D}" sibTransId="{F217708B-103F-4AB2-9829-365BEA36709D}"/>
    <dgm:cxn modelId="{6BECF56B-DA57-4D00-9EF0-500EBC26B971}" type="presOf" srcId="{5C814CB0-7DED-4559-A1C1-1BDD03825AC5}" destId="{5ECA60E8-CC66-464C-AB24-8E0F501770A0}" srcOrd="0" destOrd="0" presId="urn:microsoft.com/office/officeart/2008/layout/SquareAccentList"/>
    <dgm:cxn modelId="{816F606C-28A0-41F7-8146-F9B2D1089863}" srcId="{C491284A-9BFC-42E7-B727-914817E84FC0}" destId="{5C814CB0-7DED-4559-A1C1-1BDD03825AC5}" srcOrd="1" destOrd="0" parTransId="{A1AFDCC1-D21E-4C7A-97ED-F81FDBFEE547}" sibTransId="{D1135512-681B-41C8-9873-750811E45254}"/>
    <dgm:cxn modelId="{1068DB56-DE8C-4024-9646-B094AB2AB8ED}" srcId="{C491284A-9BFC-42E7-B727-914817E84FC0}" destId="{0D087C52-D7A2-4C0E-8369-A50B1758C315}" srcOrd="2" destOrd="0" parTransId="{E69A6495-DC53-4A36-B4B4-9CE475CBF455}" sibTransId="{C962F1E5-0C0D-4B41-ACF9-77FB831D5974}"/>
    <dgm:cxn modelId="{CF49257C-2655-4137-9DD6-7972EFA9D09B}" type="presOf" srcId="{485CE394-8AC1-41FA-A820-03B5A994332E}" destId="{68D6E5D7-C9A7-4E83-8DDC-A86D340C536F}" srcOrd="0" destOrd="0" presId="urn:microsoft.com/office/officeart/2008/layout/SquareAccentList"/>
    <dgm:cxn modelId="{DAF5138B-A0A2-4433-AA79-A23CC60C0B31}" type="presOf" srcId="{C491284A-9BFC-42E7-B727-914817E84FC0}" destId="{369B2CE7-6EF1-4336-AE17-5B545EE6CD42}" srcOrd="0" destOrd="0" presId="urn:microsoft.com/office/officeart/2008/layout/SquareAccentList"/>
    <dgm:cxn modelId="{1CF12F94-5FC8-4838-AB9A-F866BF73E764}" srcId="{89124140-6A74-4241-B44B-F8B55F761873}" destId="{40B6A098-D4AD-46AA-B4A1-8A26E4AC2BB5}" srcOrd="1" destOrd="0" parTransId="{C1738C14-5A6A-4AC2-8D5C-6656B8EC2920}" sibTransId="{1EB27586-9C73-441D-8822-83378C2B78D5}"/>
    <dgm:cxn modelId="{6DB3E994-8869-4036-ACC1-60C6714359B1}" type="presOf" srcId="{6268CD18-3018-4D85-AB7D-13D19F42BC4B}" destId="{900A45B1-E93A-4E13-AB40-8544711AE588}" srcOrd="0" destOrd="0" presId="urn:microsoft.com/office/officeart/2008/layout/SquareAccentList"/>
    <dgm:cxn modelId="{162733A1-6996-4D6A-B612-7B4F8EBCF9E4}" srcId="{89124140-6A74-4241-B44B-F8B55F761873}" destId="{01D76ACF-315E-4694-89E2-B41FF01544A2}" srcOrd="4" destOrd="0" parTransId="{F571FBD6-927A-49A6-9EDF-3C8B78562913}" sibTransId="{F36DD1AE-DF47-43E5-8787-8A81966D5FB2}"/>
    <dgm:cxn modelId="{E29B48A2-FB50-4A45-8535-E84866FF2F92}" type="presOf" srcId="{98E76AE9-EAFA-4AFF-9A85-6716033BA977}" destId="{2674DBDA-DD61-4438-8833-56B9D5111F19}" srcOrd="0" destOrd="0" presId="urn:microsoft.com/office/officeart/2008/layout/SquareAccentList"/>
    <dgm:cxn modelId="{BA103FA4-CD08-4B52-9E12-43D5E99205F0}" srcId="{C491284A-9BFC-42E7-B727-914817E84FC0}" destId="{98E76AE9-EAFA-4AFF-9A85-6716033BA977}" srcOrd="4" destOrd="0" parTransId="{A7DDA1CA-AFEB-4126-9C64-700128E94500}" sibTransId="{CE1E5D82-A730-416F-AD09-470B2FCD290E}"/>
    <dgm:cxn modelId="{B9B4FFAE-BC83-445E-B364-011E1252B560}" type="presOf" srcId="{40B6A098-D4AD-46AA-B4A1-8A26E4AC2BB5}" destId="{5854F017-A32A-4C4F-8A33-DD7326C0B6C3}" srcOrd="0" destOrd="0" presId="urn:microsoft.com/office/officeart/2008/layout/SquareAccentList"/>
    <dgm:cxn modelId="{1F2FCFC0-EC48-49E3-9875-B6247C08397E}" type="presOf" srcId="{938C21DE-ED98-4622-881A-F91F08AA9C63}" destId="{8AC59C97-AB45-428A-A13C-39F59C964758}" srcOrd="0" destOrd="0" presId="urn:microsoft.com/office/officeart/2008/layout/SquareAccentList"/>
    <dgm:cxn modelId="{F22F2CCF-EAA4-49A1-9CDD-8FF25A44F4A2}" type="presOf" srcId="{01D76ACF-315E-4694-89E2-B41FF01544A2}" destId="{2A29526B-82AF-4B69-8FF2-75A9E3E6A636}" srcOrd="0" destOrd="0" presId="urn:microsoft.com/office/officeart/2008/layout/SquareAccentList"/>
    <dgm:cxn modelId="{BAEB88E6-A38B-4BEA-9468-33B47A9DAB53}" srcId="{C491284A-9BFC-42E7-B727-914817E84FC0}" destId="{485CE394-8AC1-41FA-A820-03B5A994332E}" srcOrd="0" destOrd="0" parTransId="{87F418DD-BD0E-491F-B0F6-9E5834736D07}" sibTransId="{1400EDCF-2CF9-4314-846C-9BB9AE86ED10}"/>
    <dgm:cxn modelId="{1D9126EA-9C31-45A4-8F2D-41A6B04520F2}" srcId="{C491284A-9BFC-42E7-B727-914817E84FC0}" destId="{1773CA9C-FC0C-41B1-A5DC-309696C3758E}" srcOrd="3" destOrd="0" parTransId="{D26ECA1E-C0DD-4D3A-857C-F7D90BD8B38A}" sibTransId="{F0974BF4-6E5B-42B2-8C21-E20AC56035F1}"/>
    <dgm:cxn modelId="{C9931BC0-D79A-4F1E-8CF8-85D1C08F3815}" type="presParOf" srcId="{8AC59C97-AB45-428A-A13C-39F59C964758}" destId="{8268DF19-8992-4D70-8932-A30E5DD4E2B7}" srcOrd="0" destOrd="0" presId="urn:microsoft.com/office/officeart/2008/layout/SquareAccentList"/>
    <dgm:cxn modelId="{70BCE870-8204-48BE-ACC6-F559CD4E64C8}" type="presParOf" srcId="{8268DF19-8992-4D70-8932-A30E5DD4E2B7}" destId="{E24B72D9-E103-4A65-93B2-2535FA14F27F}" srcOrd="0" destOrd="0" presId="urn:microsoft.com/office/officeart/2008/layout/SquareAccentList"/>
    <dgm:cxn modelId="{FB28DED8-7D59-444D-BA70-72EE367D02E3}" type="presParOf" srcId="{E24B72D9-E103-4A65-93B2-2535FA14F27F}" destId="{C8CAAD91-410A-4485-8F1F-4F1444998197}" srcOrd="0" destOrd="0" presId="urn:microsoft.com/office/officeart/2008/layout/SquareAccentList"/>
    <dgm:cxn modelId="{5B5A3C03-12A8-41DA-8408-6D5F782F5396}" type="presParOf" srcId="{E24B72D9-E103-4A65-93B2-2535FA14F27F}" destId="{DF9685D7-15F0-4E7C-9F7B-0DD4C4EBBCBC}" srcOrd="1" destOrd="0" presId="urn:microsoft.com/office/officeart/2008/layout/SquareAccentList"/>
    <dgm:cxn modelId="{22888500-B648-4D3C-8931-55885ACEDEAB}" type="presParOf" srcId="{E24B72D9-E103-4A65-93B2-2535FA14F27F}" destId="{358D221E-BBEA-4550-823E-C0CE08002FC4}" srcOrd="2" destOrd="0" presId="urn:microsoft.com/office/officeart/2008/layout/SquareAccentList"/>
    <dgm:cxn modelId="{5541FDA6-FB94-4F50-AACA-2A1F0DD20850}" type="presParOf" srcId="{8268DF19-8992-4D70-8932-A30E5DD4E2B7}" destId="{0C97A596-11EA-414D-A4ED-4B42C54A8C02}" srcOrd="1" destOrd="0" presId="urn:microsoft.com/office/officeart/2008/layout/SquareAccentList"/>
    <dgm:cxn modelId="{76FC96E8-91AD-460B-B3EB-7AE9A7E7AEDC}" type="presParOf" srcId="{0C97A596-11EA-414D-A4ED-4B42C54A8C02}" destId="{EF9A0705-80DA-4ADB-9B08-F3BF8E38ABDD}" srcOrd="0" destOrd="0" presId="urn:microsoft.com/office/officeart/2008/layout/SquareAccentList"/>
    <dgm:cxn modelId="{37AC45F6-1B83-4DAE-A68E-FADC41193101}" type="presParOf" srcId="{EF9A0705-80DA-4ADB-9B08-F3BF8E38ABDD}" destId="{D5BAD332-88DA-4127-9F17-8BF3CCAD2C72}" srcOrd="0" destOrd="0" presId="urn:microsoft.com/office/officeart/2008/layout/SquareAccentList"/>
    <dgm:cxn modelId="{EA0E69D9-DC1D-4FB5-8DB7-FB8583530419}" type="presParOf" srcId="{EF9A0705-80DA-4ADB-9B08-F3BF8E38ABDD}" destId="{06EA9609-CA03-4D04-BF34-2918BEF54ED5}" srcOrd="1" destOrd="0" presId="urn:microsoft.com/office/officeart/2008/layout/SquareAccentList"/>
    <dgm:cxn modelId="{51A88B5A-578F-4A7C-A4BF-6AC0235644C3}" type="presParOf" srcId="{0C97A596-11EA-414D-A4ED-4B42C54A8C02}" destId="{D8906211-7C4F-440A-82CB-CA4A2460F6B0}" srcOrd="1" destOrd="0" presId="urn:microsoft.com/office/officeart/2008/layout/SquareAccentList"/>
    <dgm:cxn modelId="{29B1C55D-D262-42A3-AC2E-734BFA2368BB}" type="presParOf" srcId="{D8906211-7C4F-440A-82CB-CA4A2460F6B0}" destId="{077BC1DB-DA55-4B19-AFB3-5CCE584CF047}" srcOrd="0" destOrd="0" presId="urn:microsoft.com/office/officeart/2008/layout/SquareAccentList"/>
    <dgm:cxn modelId="{D1B8DF6A-68AE-4AB8-9479-CB883584AC5B}" type="presParOf" srcId="{D8906211-7C4F-440A-82CB-CA4A2460F6B0}" destId="{5854F017-A32A-4C4F-8A33-DD7326C0B6C3}" srcOrd="1" destOrd="0" presId="urn:microsoft.com/office/officeart/2008/layout/SquareAccentList"/>
    <dgm:cxn modelId="{806E7FC5-DF5F-4347-A894-A3250DED2998}" type="presParOf" srcId="{0C97A596-11EA-414D-A4ED-4B42C54A8C02}" destId="{18833876-5AD9-47D6-84F9-3F090EE03D00}" srcOrd="2" destOrd="0" presId="urn:microsoft.com/office/officeart/2008/layout/SquareAccentList"/>
    <dgm:cxn modelId="{57FD2494-A0F4-4B9D-9C03-F3A5BEE79A41}" type="presParOf" srcId="{18833876-5AD9-47D6-84F9-3F090EE03D00}" destId="{6C61AEBD-A8EE-46BE-8B72-4F2E9DE570C6}" srcOrd="0" destOrd="0" presId="urn:microsoft.com/office/officeart/2008/layout/SquareAccentList"/>
    <dgm:cxn modelId="{6DB4855B-6B2D-451D-9863-1BE41EF08F40}" type="presParOf" srcId="{18833876-5AD9-47D6-84F9-3F090EE03D00}" destId="{900A45B1-E93A-4E13-AB40-8544711AE588}" srcOrd="1" destOrd="0" presId="urn:microsoft.com/office/officeart/2008/layout/SquareAccentList"/>
    <dgm:cxn modelId="{6D05C377-B129-46DA-8FB3-DD5E3411759C}" type="presParOf" srcId="{0C97A596-11EA-414D-A4ED-4B42C54A8C02}" destId="{0E4E764B-D41E-4FC7-ABB2-7F3F380E474D}" srcOrd="3" destOrd="0" presId="urn:microsoft.com/office/officeart/2008/layout/SquareAccentList"/>
    <dgm:cxn modelId="{C336C4DF-E8FC-4E75-989C-4FC15003C922}" type="presParOf" srcId="{0E4E764B-D41E-4FC7-ABB2-7F3F380E474D}" destId="{B634426C-EE91-4CE8-B57A-DE2B39138F17}" srcOrd="0" destOrd="0" presId="urn:microsoft.com/office/officeart/2008/layout/SquareAccentList"/>
    <dgm:cxn modelId="{4E327145-BD78-435C-870E-AD5BE59B97B1}" type="presParOf" srcId="{0E4E764B-D41E-4FC7-ABB2-7F3F380E474D}" destId="{91FAA46C-BB86-4B43-B71D-4022FD7E6C3D}" srcOrd="1" destOrd="0" presId="urn:microsoft.com/office/officeart/2008/layout/SquareAccentList"/>
    <dgm:cxn modelId="{FD67F7BB-D3C8-49BD-A7C8-04A20C6558C0}" type="presParOf" srcId="{0C97A596-11EA-414D-A4ED-4B42C54A8C02}" destId="{BF1ADBDA-9BB3-4DA3-BA9F-B857BADB42ED}" srcOrd="4" destOrd="0" presId="urn:microsoft.com/office/officeart/2008/layout/SquareAccentList"/>
    <dgm:cxn modelId="{97DB21F9-4BE4-496D-B749-7355704895C7}" type="presParOf" srcId="{BF1ADBDA-9BB3-4DA3-BA9F-B857BADB42ED}" destId="{56B395B9-109A-4F8B-905B-8C91147C4537}" srcOrd="0" destOrd="0" presId="urn:microsoft.com/office/officeart/2008/layout/SquareAccentList"/>
    <dgm:cxn modelId="{41273AF8-8B4E-43F9-8E11-21EECD5F5C1A}" type="presParOf" srcId="{BF1ADBDA-9BB3-4DA3-BA9F-B857BADB42ED}" destId="{2A29526B-82AF-4B69-8FF2-75A9E3E6A636}" srcOrd="1" destOrd="0" presId="urn:microsoft.com/office/officeart/2008/layout/SquareAccentList"/>
    <dgm:cxn modelId="{9296BB8C-4826-45C5-A6B2-B5FB8D280B85}" type="presParOf" srcId="{8AC59C97-AB45-428A-A13C-39F59C964758}" destId="{D8E5B77F-1C83-4199-B4EB-577ED3EE5F32}" srcOrd="1" destOrd="0" presId="urn:microsoft.com/office/officeart/2008/layout/SquareAccentList"/>
    <dgm:cxn modelId="{76B1B432-45DB-42E7-8148-1ADBA5555270}" type="presParOf" srcId="{D8E5B77F-1C83-4199-B4EB-577ED3EE5F32}" destId="{C5D6DB4F-A7DA-4A20-B55C-3F6E9EB8280B}" srcOrd="0" destOrd="0" presId="urn:microsoft.com/office/officeart/2008/layout/SquareAccentList"/>
    <dgm:cxn modelId="{9228935B-25AA-468B-B9A8-2D3808B9B21A}" type="presParOf" srcId="{C5D6DB4F-A7DA-4A20-B55C-3F6E9EB8280B}" destId="{F567759C-5B45-4FBD-BCEB-57BEDF387AD8}" srcOrd="0" destOrd="0" presId="urn:microsoft.com/office/officeart/2008/layout/SquareAccentList"/>
    <dgm:cxn modelId="{65504732-501E-49A2-BD1F-0E955B6E34FC}" type="presParOf" srcId="{C5D6DB4F-A7DA-4A20-B55C-3F6E9EB8280B}" destId="{085B7B87-7958-419A-998D-47B7DBECD615}" srcOrd="1" destOrd="0" presId="urn:microsoft.com/office/officeart/2008/layout/SquareAccentList"/>
    <dgm:cxn modelId="{A2A33A5A-42E5-4428-9639-17FE919B0570}" type="presParOf" srcId="{C5D6DB4F-A7DA-4A20-B55C-3F6E9EB8280B}" destId="{369B2CE7-6EF1-4336-AE17-5B545EE6CD42}" srcOrd="2" destOrd="0" presId="urn:microsoft.com/office/officeart/2008/layout/SquareAccentList"/>
    <dgm:cxn modelId="{E2F6270A-1306-4DAC-9CCA-C42B39032152}" type="presParOf" srcId="{D8E5B77F-1C83-4199-B4EB-577ED3EE5F32}" destId="{01F4B3FA-6AF3-4701-B1D7-197D2C075577}" srcOrd="1" destOrd="0" presId="urn:microsoft.com/office/officeart/2008/layout/SquareAccentList"/>
    <dgm:cxn modelId="{1B3858A5-577A-471B-9224-8177A93E5CBE}" type="presParOf" srcId="{01F4B3FA-6AF3-4701-B1D7-197D2C075577}" destId="{4917CCCD-1E46-4E3C-AAD0-B0BFF66DDD18}" srcOrd="0" destOrd="0" presId="urn:microsoft.com/office/officeart/2008/layout/SquareAccentList"/>
    <dgm:cxn modelId="{928AFCAF-86DB-4E08-B698-97515B747106}" type="presParOf" srcId="{4917CCCD-1E46-4E3C-AAD0-B0BFF66DDD18}" destId="{BDCCFFEA-247D-4E82-8837-D865781FEC2B}" srcOrd="0" destOrd="0" presId="urn:microsoft.com/office/officeart/2008/layout/SquareAccentList"/>
    <dgm:cxn modelId="{C27E1538-8D2A-4FDD-95C9-00C74FC29BF4}" type="presParOf" srcId="{4917CCCD-1E46-4E3C-AAD0-B0BFF66DDD18}" destId="{68D6E5D7-C9A7-4E83-8DDC-A86D340C536F}" srcOrd="1" destOrd="0" presId="urn:microsoft.com/office/officeart/2008/layout/SquareAccentList"/>
    <dgm:cxn modelId="{D2F5AC87-B1B1-47E5-B7F1-3941BF2C60DC}" type="presParOf" srcId="{01F4B3FA-6AF3-4701-B1D7-197D2C075577}" destId="{F8EA3812-FD9E-41F5-9429-6EA713B88196}" srcOrd="1" destOrd="0" presId="urn:microsoft.com/office/officeart/2008/layout/SquareAccentList"/>
    <dgm:cxn modelId="{7C5DABD0-F27E-4F45-87B2-38C189DF8046}" type="presParOf" srcId="{F8EA3812-FD9E-41F5-9429-6EA713B88196}" destId="{23006A78-562D-4AD4-B78A-DBD0564FD37A}" srcOrd="0" destOrd="0" presId="urn:microsoft.com/office/officeart/2008/layout/SquareAccentList"/>
    <dgm:cxn modelId="{7480208A-E5CE-400C-B58E-08D7F517C068}" type="presParOf" srcId="{F8EA3812-FD9E-41F5-9429-6EA713B88196}" destId="{5ECA60E8-CC66-464C-AB24-8E0F501770A0}" srcOrd="1" destOrd="0" presId="urn:microsoft.com/office/officeart/2008/layout/SquareAccentList"/>
    <dgm:cxn modelId="{01BC3846-713A-42DE-A928-1F9A295C1BA5}" type="presParOf" srcId="{01F4B3FA-6AF3-4701-B1D7-197D2C075577}" destId="{9B0206C0-A2F5-4C22-B250-97C69823CC79}" srcOrd="2" destOrd="0" presId="urn:microsoft.com/office/officeart/2008/layout/SquareAccentList"/>
    <dgm:cxn modelId="{6A8BD52D-6B03-4886-A98C-411D770D8FF0}" type="presParOf" srcId="{9B0206C0-A2F5-4C22-B250-97C69823CC79}" destId="{4ABB0FF8-2CDD-4DC8-8665-0995843F17A3}" srcOrd="0" destOrd="0" presId="urn:microsoft.com/office/officeart/2008/layout/SquareAccentList"/>
    <dgm:cxn modelId="{5D87B5B9-A577-4EBE-A4E0-CA142158F335}" type="presParOf" srcId="{9B0206C0-A2F5-4C22-B250-97C69823CC79}" destId="{8527167B-AAE1-4A22-B284-16632670834F}" srcOrd="1" destOrd="0" presId="urn:microsoft.com/office/officeart/2008/layout/SquareAccentList"/>
    <dgm:cxn modelId="{CE09E2FD-5B41-454E-8A08-4D793DF0A0BA}" type="presParOf" srcId="{01F4B3FA-6AF3-4701-B1D7-197D2C075577}" destId="{2FD74B8A-D3C4-43B9-AC86-69B4ADCEE39A}" srcOrd="3" destOrd="0" presId="urn:microsoft.com/office/officeart/2008/layout/SquareAccentList"/>
    <dgm:cxn modelId="{36C8ACE1-C7BD-4C7C-9F87-C6C60E1C56A6}" type="presParOf" srcId="{2FD74B8A-D3C4-43B9-AC86-69B4ADCEE39A}" destId="{E6007247-FBF0-417E-B8EB-D68B6F160C83}" srcOrd="0" destOrd="0" presId="urn:microsoft.com/office/officeart/2008/layout/SquareAccentList"/>
    <dgm:cxn modelId="{837887AB-4F30-4339-860D-D527F691F05C}" type="presParOf" srcId="{2FD74B8A-D3C4-43B9-AC86-69B4ADCEE39A}" destId="{1B08F979-CCD9-4563-B973-1A8931F7D5F2}" srcOrd="1" destOrd="0" presId="urn:microsoft.com/office/officeart/2008/layout/SquareAccentList"/>
    <dgm:cxn modelId="{7CC34596-A4DE-4BB8-8FAC-1D388E580F40}" type="presParOf" srcId="{01F4B3FA-6AF3-4701-B1D7-197D2C075577}" destId="{47B27B1C-6058-4E6D-80F4-28616FED5800}" srcOrd="4" destOrd="0" presId="urn:microsoft.com/office/officeart/2008/layout/SquareAccentList"/>
    <dgm:cxn modelId="{0EFAADAD-F4C7-44D7-87AF-F2590A415EF1}" type="presParOf" srcId="{47B27B1C-6058-4E6D-80F4-28616FED5800}" destId="{A75901E6-C587-4C37-819B-376D53F83061}" srcOrd="0" destOrd="0" presId="urn:microsoft.com/office/officeart/2008/layout/SquareAccentList"/>
    <dgm:cxn modelId="{89761D31-06AA-43E6-A7E7-32C4DDD7EFF2}" type="presParOf" srcId="{47B27B1C-6058-4E6D-80F4-28616FED5800}" destId="{2674DBDA-DD61-4438-8833-56B9D5111F19}" srcOrd="1" destOrd="0" presId="urn:microsoft.com/office/officeart/2008/layout/Squa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848769-357A-4135-AF5F-372FDE67347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CO"/>
        </a:p>
      </dgm:t>
    </dgm:pt>
    <dgm:pt modelId="{AEE1485C-2151-4261-8E22-A2A56F5F8C19}">
      <dgm:prSet phldrT="[Texto]"/>
      <dgm:spPr/>
      <dgm:t>
        <a:bodyPr/>
        <a:lstStyle/>
        <a:p>
          <a:r>
            <a:rPr lang="es-CO" dirty="0"/>
            <a:t>Sesión No 02 del 13 de febrero de 2018</a:t>
          </a:r>
        </a:p>
      </dgm:t>
    </dgm:pt>
    <dgm:pt modelId="{71BDEE5B-A7CD-41BB-BF55-CE6F52457A57}" type="parTrans" cxnId="{AB3C058B-26CA-4338-99EF-12F22BA462D5}">
      <dgm:prSet/>
      <dgm:spPr/>
      <dgm:t>
        <a:bodyPr/>
        <a:lstStyle/>
        <a:p>
          <a:endParaRPr lang="es-CO"/>
        </a:p>
      </dgm:t>
    </dgm:pt>
    <dgm:pt modelId="{FEF1F606-DC44-46DA-8A36-ED7D527B741F}" type="sibTrans" cxnId="{AB3C058B-26CA-4338-99EF-12F22BA462D5}">
      <dgm:prSet/>
      <dgm:spPr/>
      <dgm:t>
        <a:bodyPr/>
        <a:lstStyle/>
        <a:p>
          <a:endParaRPr lang="es-CO"/>
        </a:p>
      </dgm:t>
    </dgm:pt>
    <dgm:pt modelId="{CCDE1587-C984-455D-A98E-F12016E35823}">
      <dgm:prSet phldrT="[Texto]" custT="1"/>
      <dgm:spPr/>
      <dgm:t>
        <a:bodyPr/>
        <a:lstStyle/>
        <a:p>
          <a:r>
            <a:rPr lang="es-CO" sz="1100" dirty="0"/>
            <a:t>Aprobó 2884 semovientes, causal 5</a:t>
          </a:r>
        </a:p>
      </dgm:t>
    </dgm:pt>
    <dgm:pt modelId="{A5B2F13A-B7E8-4EC5-BB26-F9044D096E83}" type="parTrans" cxnId="{A68A20AE-58DF-4EDF-A6C7-A86E161F1EF4}">
      <dgm:prSet/>
      <dgm:spPr/>
      <dgm:t>
        <a:bodyPr/>
        <a:lstStyle/>
        <a:p>
          <a:endParaRPr lang="es-CO"/>
        </a:p>
      </dgm:t>
    </dgm:pt>
    <dgm:pt modelId="{1E64E87B-7416-4171-ACB2-DA1B5D40FEA9}" type="sibTrans" cxnId="{A68A20AE-58DF-4EDF-A6C7-A86E161F1EF4}">
      <dgm:prSet/>
      <dgm:spPr/>
      <dgm:t>
        <a:bodyPr/>
        <a:lstStyle/>
        <a:p>
          <a:endParaRPr lang="es-CO"/>
        </a:p>
      </dgm:t>
    </dgm:pt>
    <dgm:pt modelId="{13C89B1D-9261-4E3B-B6F7-5520DB9F70AC}">
      <dgm:prSet phldrT="[Texto]"/>
      <dgm:spPr/>
      <dgm:t>
        <a:bodyPr/>
        <a:lstStyle/>
        <a:p>
          <a:r>
            <a:rPr lang="es-CO" dirty="0"/>
            <a:t>Sesión No 06 del 29 Junio 2018</a:t>
          </a:r>
        </a:p>
      </dgm:t>
    </dgm:pt>
    <dgm:pt modelId="{9DD11C0B-8EFC-4534-A45B-F85CA1F89D92}" type="parTrans" cxnId="{D749561E-D36C-4E6E-93BF-17CA5855F327}">
      <dgm:prSet/>
      <dgm:spPr/>
      <dgm:t>
        <a:bodyPr/>
        <a:lstStyle/>
        <a:p>
          <a:endParaRPr lang="es-CO"/>
        </a:p>
      </dgm:t>
    </dgm:pt>
    <dgm:pt modelId="{27A47CDC-305B-4BDC-86E6-925547991EB3}" type="sibTrans" cxnId="{D749561E-D36C-4E6E-93BF-17CA5855F327}">
      <dgm:prSet/>
      <dgm:spPr/>
      <dgm:t>
        <a:bodyPr/>
        <a:lstStyle/>
        <a:p>
          <a:endParaRPr lang="es-CO"/>
        </a:p>
      </dgm:t>
    </dgm:pt>
    <dgm:pt modelId="{C7A20F2B-B415-4156-87E5-1200B77B2C8C}">
      <dgm:prSet phldrT="[Texto]" custT="1"/>
      <dgm:spPr/>
      <dgm:t>
        <a:bodyPr/>
        <a:lstStyle/>
        <a:p>
          <a:r>
            <a:rPr lang="es-CO" sz="1100" dirty="0"/>
            <a:t>Aprobó 401 semovientes, causal 5</a:t>
          </a:r>
        </a:p>
      </dgm:t>
    </dgm:pt>
    <dgm:pt modelId="{42E91390-29F7-423A-88DC-382A05DF45CB}" type="parTrans" cxnId="{C652F013-9EF1-4F9A-98E5-AB3977EE8B89}">
      <dgm:prSet/>
      <dgm:spPr/>
      <dgm:t>
        <a:bodyPr/>
        <a:lstStyle/>
        <a:p>
          <a:endParaRPr lang="es-CO"/>
        </a:p>
      </dgm:t>
    </dgm:pt>
    <dgm:pt modelId="{6B62F2BD-3548-4CBE-A729-90B2900E4F84}" type="sibTrans" cxnId="{C652F013-9EF1-4F9A-98E5-AB3977EE8B89}">
      <dgm:prSet/>
      <dgm:spPr/>
      <dgm:t>
        <a:bodyPr/>
        <a:lstStyle/>
        <a:p>
          <a:endParaRPr lang="es-CO"/>
        </a:p>
      </dgm:t>
    </dgm:pt>
    <dgm:pt modelId="{001C1296-03F0-418C-AE3A-AF6ECB189CB0}">
      <dgm:prSet phldrT="[Texto]"/>
      <dgm:spPr/>
      <dgm:t>
        <a:bodyPr/>
        <a:lstStyle/>
        <a:p>
          <a:r>
            <a:rPr lang="es-CO" dirty="0"/>
            <a:t>Sesión No 08 del 11 de octubre de 2018</a:t>
          </a:r>
        </a:p>
      </dgm:t>
    </dgm:pt>
    <dgm:pt modelId="{57DAA687-C7C4-4538-83A8-AB285A101A3F}" type="parTrans" cxnId="{90BD1B91-A70E-4646-A218-CDCB69B93C2E}">
      <dgm:prSet/>
      <dgm:spPr/>
      <dgm:t>
        <a:bodyPr/>
        <a:lstStyle/>
        <a:p>
          <a:endParaRPr lang="es-CO"/>
        </a:p>
      </dgm:t>
    </dgm:pt>
    <dgm:pt modelId="{900426DD-AA57-41E5-8F2A-F8484740A32C}" type="sibTrans" cxnId="{90BD1B91-A70E-4646-A218-CDCB69B93C2E}">
      <dgm:prSet/>
      <dgm:spPr/>
      <dgm:t>
        <a:bodyPr/>
        <a:lstStyle/>
        <a:p>
          <a:endParaRPr lang="es-CO"/>
        </a:p>
      </dgm:t>
    </dgm:pt>
    <dgm:pt modelId="{644AA725-84D5-47FF-B1CF-7434DA7F35E5}">
      <dgm:prSet phldrT="[Texto]" custT="1"/>
      <dgm:spPr/>
      <dgm:t>
        <a:bodyPr/>
        <a:lstStyle/>
        <a:p>
          <a:r>
            <a:rPr lang="es-CO" sz="1100" dirty="0"/>
            <a:t>Aprobó 1062 semovientes, causal 5</a:t>
          </a:r>
        </a:p>
      </dgm:t>
    </dgm:pt>
    <dgm:pt modelId="{4BC094B1-66E1-4328-81FF-EF4F4E2F5FB2}" type="parTrans" cxnId="{AEBF3B4F-0751-4054-903C-F22BC96B62A6}">
      <dgm:prSet/>
      <dgm:spPr/>
      <dgm:t>
        <a:bodyPr/>
        <a:lstStyle/>
        <a:p>
          <a:endParaRPr lang="es-CO"/>
        </a:p>
      </dgm:t>
    </dgm:pt>
    <dgm:pt modelId="{CA47B2DB-4226-4507-8DDB-6040766BB21C}" type="sibTrans" cxnId="{AEBF3B4F-0751-4054-903C-F22BC96B62A6}">
      <dgm:prSet/>
      <dgm:spPr/>
      <dgm:t>
        <a:bodyPr/>
        <a:lstStyle/>
        <a:p>
          <a:endParaRPr lang="es-CO"/>
        </a:p>
      </dgm:t>
    </dgm:pt>
    <dgm:pt modelId="{B51F27FC-D44F-4DB0-A2E1-60A0D4FB742E}">
      <dgm:prSet phldrT="[Texto]"/>
      <dgm:spPr/>
      <dgm:t>
        <a:bodyPr/>
        <a:lstStyle/>
        <a:p>
          <a:r>
            <a:rPr lang="es-CO" dirty="0"/>
            <a:t>Sesión No 10 del 30 de Noviembre de 2018</a:t>
          </a:r>
        </a:p>
      </dgm:t>
    </dgm:pt>
    <dgm:pt modelId="{58804240-17DE-4720-B30F-FF702621B6E1}" type="parTrans" cxnId="{B264399C-17FA-4BB4-A0A1-889DC200F111}">
      <dgm:prSet/>
      <dgm:spPr/>
      <dgm:t>
        <a:bodyPr/>
        <a:lstStyle/>
        <a:p>
          <a:endParaRPr lang="es-CO"/>
        </a:p>
      </dgm:t>
    </dgm:pt>
    <dgm:pt modelId="{5D0064C3-6BD9-499C-B477-B8B37DD76D53}" type="sibTrans" cxnId="{B264399C-17FA-4BB4-A0A1-889DC200F111}">
      <dgm:prSet/>
      <dgm:spPr/>
      <dgm:t>
        <a:bodyPr/>
        <a:lstStyle/>
        <a:p>
          <a:endParaRPr lang="es-CO"/>
        </a:p>
      </dgm:t>
    </dgm:pt>
    <dgm:pt modelId="{DBD87BB1-0289-47AC-9E36-0687B2050B92}">
      <dgm:prSet phldrT="[Texto]" custT="1"/>
      <dgm:spPr/>
      <dgm:t>
        <a:bodyPr/>
        <a:lstStyle/>
        <a:p>
          <a:r>
            <a:rPr lang="es-CO" sz="1100" dirty="0"/>
            <a:t>Aprobó 619 semovientes, causal 5</a:t>
          </a:r>
        </a:p>
      </dgm:t>
    </dgm:pt>
    <dgm:pt modelId="{08D10823-8230-4A86-B2C3-C5B2073220EB}" type="parTrans" cxnId="{0E845F81-0AF0-4632-A502-562A80B07734}">
      <dgm:prSet/>
      <dgm:spPr/>
      <dgm:t>
        <a:bodyPr/>
        <a:lstStyle/>
        <a:p>
          <a:endParaRPr lang="es-CO"/>
        </a:p>
      </dgm:t>
    </dgm:pt>
    <dgm:pt modelId="{66C18228-AB93-4EDF-8CCF-F236B71F457C}" type="sibTrans" cxnId="{0E845F81-0AF0-4632-A502-562A80B07734}">
      <dgm:prSet/>
      <dgm:spPr/>
      <dgm:t>
        <a:bodyPr/>
        <a:lstStyle/>
        <a:p>
          <a:endParaRPr lang="es-CO"/>
        </a:p>
      </dgm:t>
    </dgm:pt>
    <dgm:pt modelId="{E419DDEA-E1F0-4E90-87F6-3089395B0C6F}">
      <dgm:prSet phldrT="[Texto]"/>
      <dgm:spPr/>
      <dgm:t>
        <a:bodyPr/>
        <a:lstStyle/>
        <a:p>
          <a:r>
            <a:rPr lang="es-CO" dirty="0"/>
            <a:t>Sesión No 13 del 2 de mayo de 2019 (No presencial)</a:t>
          </a:r>
        </a:p>
      </dgm:t>
    </dgm:pt>
    <dgm:pt modelId="{E90B321E-F7B7-4054-B967-021A3B058469}" type="parTrans" cxnId="{16241DAF-C910-44AE-B8F9-90ECC3D51749}">
      <dgm:prSet/>
      <dgm:spPr/>
      <dgm:t>
        <a:bodyPr/>
        <a:lstStyle/>
        <a:p>
          <a:endParaRPr lang="es-CO"/>
        </a:p>
      </dgm:t>
    </dgm:pt>
    <dgm:pt modelId="{5CA3B2A7-2890-4AE7-B920-2FBF5E859EE2}" type="sibTrans" cxnId="{16241DAF-C910-44AE-B8F9-90ECC3D51749}">
      <dgm:prSet/>
      <dgm:spPr/>
      <dgm:t>
        <a:bodyPr/>
        <a:lstStyle/>
        <a:p>
          <a:endParaRPr lang="es-CO"/>
        </a:p>
      </dgm:t>
    </dgm:pt>
    <dgm:pt modelId="{2FD52A7B-F58D-4A9B-85EB-D71DA62E42F3}">
      <dgm:prSet phldrT="[Texto]" custT="1"/>
      <dgm:spPr/>
      <dgm:t>
        <a:bodyPr/>
        <a:lstStyle/>
        <a:p>
          <a:r>
            <a:rPr lang="es-CO" sz="1100" dirty="0"/>
            <a:t>Aprobó 1206 semovientes, causal 5</a:t>
          </a:r>
        </a:p>
      </dgm:t>
    </dgm:pt>
    <dgm:pt modelId="{922F14DE-621C-4207-A53E-E52578719939}" type="parTrans" cxnId="{23229BD4-4D59-431B-858A-1E79568FF955}">
      <dgm:prSet/>
      <dgm:spPr/>
      <dgm:t>
        <a:bodyPr/>
        <a:lstStyle/>
        <a:p>
          <a:endParaRPr lang="es-CO"/>
        </a:p>
      </dgm:t>
    </dgm:pt>
    <dgm:pt modelId="{190B8CDD-420E-49B0-A18A-9BC5839EE15A}" type="sibTrans" cxnId="{23229BD4-4D59-431B-858A-1E79568FF955}">
      <dgm:prSet/>
      <dgm:spPr/>
      <dgm:t>
        <a:bodyPr/>
        <a:lstStyle/>
        <a:p>
          <a:endParaRPr lang="es-CO"/>
        </a:p>
      </dgm:t>
    </dgm:pt>
    <dgm:pt modelId="{2F32AB7C-8866-4F78-BFAF-D9F89B3BF2D3}" type="pres">
      <dgm:prSet presAssocID="{DD848769-357A-4135-AF5F-372FDE67347B}" presName="rootnode" presStyleCnt="0">
        <dgm:presLayoutVars>
          <dgm:chMax/>
          <dgm:chPref/>
          <dgm:dir/>
          <dgm:animLvl val="lvl"/>
        </dgm:presLayoutVars>
      </dgm:prSet>
      <dgm:spPr/>
    </dgm:pt>
    <dgm:pt modelId="{A66FEE7A-55E8-4944-AF62-F3A3E12C96BE}" type="pres">
      <dgm:prSet presAssocID="{AEE1485C-2151-4261-8E22-A2A56F5F8C19}" presName="composite" presStyleCnt="0"/>
      <dgm:spPr/>
    </dgm:pt>
    <dgm:pt modelId="{2B57F6DF-E312-4B3D-B11E-188A1BAF5E66}" type="pres">
      <dgm:prSet presAssocID="{AEE1485C-2151-4261-8E22-A2A56F5F8C19}" presName="bentUpArrow1" presStyleLbl="alignImgPlace1" presStyleIdx="0" presStyleCnt="4" custLinFactX="-54331" custLinFactNeighborX="-100000" custLinFactNeighborY="45062"/>
      <dgm:spPr/>
    </dgm:pt>
    <dgm:pt modelId="{1282CB39-3025-4BDC-99D6-A83371C6CB86}" type="pres">
      <dgm:prSet presAssocID="{AEE1485C-2151-4261-8E22-A2A56F5F8C19}" presName="ParentText" presStyleLbl="node1" presStyleIdx="0" presStyleCnt="5" custLinFactX="-23469" custLinFactNeighborX="-100000" custLinFactNeighborY="42021">
        <dgm:presLayoutVars>
          <dgm:chMax val="1"/>
          <dgm:chPref val="1"/>
          <dgm:bulletEnabled val="1"/>
        </dgm:presLayoutVars>
      </dgm:prSet>
      <dgm:spPr/>
    </dgm:pt>
    <dgm:pt modelId="{312E04E2-5E62-475D-B688-F0497F8F7181}" type="pres">
      <dgm:prSet presAssocID="{AEE1485C-2151-4261-8E22-A2A56F5F8C19}" presName="ChildText" presStyleLbl="revTx" presStyleIdx="0" presStyleCnt="5" custLinFactX="-52668" custLinFactNeighborX="-100000" custLinFactNeighborY="52053">
        <dgm:presLayoutVars>
          <dgm:chMax val="0"/>
          <dgm:chPref val="0"/>
          <dgm:bulletEnabled val="1"/>
        </dgm:presLayoutVars>
      </dgm:prSet>
      <dgm:spPr/>
    </dgm:pt>
    <dgm:pt modelId="{DBCD06DE-78E6-4C37-B228-48E812B57067}" type="pres">
      <dgm:prSet presAssocID="{FEF1F606-DC44-46DA-8A36-ED7D527B741F}" presName="sibTrans" presStyleCnt="0"/>
      <dgm:spPr/>
    </dgm:pt>
    <dgm:pt modelId="{80280D79-D92A-4B52-B61C-4AF741B37C6D}" type="pres">
      <dgm:prSet presAssocID="{13C89B1D-9261-4E3B-B6F7-5520DB9F70AC}" presName="composite" presStyleCnt="0"/>
      <dgm:spPr/>
    </dgm:pt>
    <dgm:pt modelId="{7CB83581-464D-4133-B6AB-10914710E0A8}" type="pres">
      <dgm:prSet presAssocID="{13C89B1D-9261-4E3B-B6F7-5520DB9F70AC}" presName="bentUpArrow1" presStyleLbl="alignImgPlace1" presStyleIdx="1" presStyleCnt="4" custLinFactNeighborX="-71687" custLinFactNeighborY="48795"/>
      <dgm:spPr/>
    </dgm:pt>
    <dgm:pt modelId="{D16424AA-10D2-43C9-8177-6F034356136B}" type="pres">
      <dgm:prSet presAssocID="{13C89B1D-9261-4E3B-B6F7-5520DB9F70AC}" presName="ParentText" presStyleLbl="node1" presStyleIdx="1" presStyleCnt="5" custLinFactX="-1415" custLinFactNeighborX="-100000" custLinFactNeighborY="36360">
        <dgm:presLayoutVars>
          <dgm:chMax val="1"/>
          <dgm:chPref val="1"/>
          <dgm:bulletEnabled val="1"/>
        </dgm:presLayoutVars>
      </dgm:prSet>
      <dgm:spPr/>
    </dgm:pt>
    <dgm:pt modelId="{924442DE-D183-4F06-9031-19AB042B9FC5}" type="pres">
      <dgm:prSet presAssocID="{13C89B1D-9261-4E3B-B6F7-5520DB9F70AC}" presName="ChildText" presStyleLbl="revTx" presStyleIdx="1" presStyleCnt="5" custLinFactX="-15142" custLinFactNeighborX="-100000" custLinFactNeighborY="37751">
        <dgm:presLayoutVars>
          <dgm:chMax val="0"/>
          <dgm:chPref val="0"/>
          <dgm:bulletEnabled val="1"/>
        </dgm:presLayoutVars>
      </dgm:prSet>
      <dgm:spPr/>
    </dgm:pt>
    <dgm:pt modelId="{CD122081-85A1-4AC0-9F68-352ADD8D1C74}" type="pres">
      <dgm:prSet presAssocID="{27A47CDC-305B-4BDC-86E6-925547991EB3}" presName="sibTrans" presStyleCnt="0"/>
      <dgm:spPr/>
    </dgm:pt>
    <dgm:pt modelId="{41B8DF32-6B99-4883-9891-5F946D010C33}" type="pres">
      <dgm:prSet presAssocID="{001C1296-03F0-418C-AE3A-AF6ECB189CB0}" presName="composite" presStyleCnt="0"/>
      <dgm:spPr/>
    </dgm:pt>
    <dgm:pt modelId="{3030103F-329E-4AAD-BC55-F09DFD318860}" type="pres">
      <dgm:prSet presAssocID="{001C1296-03F0-418C-AE3A-AF6ECB189CB0}" presName="bentUpArrow1" presStyleLbl="alignImgPlace1" presStyleIdx="2" presStyleCnt="4" custLinFactNeighborX="-25403" custLinFactNeighborY="50365"/>
      <dgm:spPr/>
    </dgm:pt>
    <dgm:pt modelId="{55CF328A-2807-42CB-9770-ABC6690955DA}" type="pres">
      <dgm:prSet presAssocID="{001C1296-03F0-418C-AE3A-AF6ECB189CB0}" presName="ParentText" presStyleLbl="node1" presStyleIdx="2" presStyleCnt="5" custLinFactNeighborX="-42224" custLinFactNeighborY="41653">
        <dgm:presLayoutVars>
          <dgm:chMax val="1"/>
          <dgm:chPref val="1"/>
          <dgm:bulletEnabled val="1"/>
        </dgm:presLayoutVars>
      </dgm:prSet>
      <dgm:spPr/>
    </dgm:pt>
    <dgm:pt modelId="{D4040E14-C5CB-4699-8C50-A5E40B418E10}" type="pres">
      <dgm:prSet presAssocID="{001C1296-03F0-418C-AE3A-AF6ECB189CB0}" presName="ChildText" presStyleLbl="revTx" presStyleIdx="2" presStyleCnt="5" custLinFactNeighborX="-42031" custLinFactNeighborY="51598">
        <dgm:presLayoutVars>
          <dgm:chMax val="0"/>
          <dgm:chPref val="0"/>
          <dgm:bulletEnabled val="1"/>
        </dgm:presLayoutVars>
      </dgm:prSet>
      <dgm:spPr/>
    </dgm:pt>
    <dgm:pt modelId="{D952AD3E-1BE3-43BC-9939-8BE4DD2C0CA9}" type="pres">
      <dgm:prSet presAssocID="{900426DD-AA57-41E5-8F2A-F8484740A32C}" presName="sibTrans" presStyleCnt="0"/>
      <dgm:spPr/>
    </dgm:pt>
    <dgm:pt modelId="{F2CB65C6-7F57-4082-8944-6CE185E5952D}" type="pres">
      <dgm:prSet presAssocID="{B51F27FC-D44F-4DB0-A2E1-60A0D4FB742E}" presName="composite" presStyleCnt="0"/>
      <dgm:spPr/>
    </dgm:pt>
    <dgm:pt modelId="{E384E24F-1EEC-4AFD-BC4F-0CB6036AF036}" type="pres">
      <dgm:prSet presAssocID="{B51F27FC-D44F-4DB0-A2E1-60A0D4FB742E}" presName="bentUpArrow1" presStyleLbl="alignImgPlace1" presStyleIdx="3" presStyleCnt="4" custLinFactNeighborX="36700" custLinFactNeighborY="35283"/>
      <dgm:spPr/>
    </dgm:pt>
    <dgm:pt modelId="{69E73899-D4A9-4923-A661-951E02EA92E4}" type="pres">
      <dgm:prSet presAssocID="{B51F27FC-D44F-4DB0-A2E1-60A0D4FB742E}" presName="ParentText" presStyleLbl="node1" presStyleIdx="3" presStyleCnt="5" custLinFactNeighborX="-14091" custLinFactNeighborY="36690">
        <dgm:presLayoutVars>
          <dgm:chMax val="1"/>
          <dgm:chPref val="1"/>
          <dgm:bulletEnabled val="1"/>
        </dgm:presLayoutVars>
      </dgm:prSet>
      <dgm:spPr/>
    </dgm:pt>
    <dgm:pt modelId="{5C9EAE40-619C-43B3-A4A7-B79BA6FED12B}" type="pres">
      <dgm:prSet presAssocID="{B51F27FC-D44F-4DB0-A2E1-60A0D4FB742E}" presName="ChildText" presStyleLbl="revTx" presStyleIdx="3" presStyleCnt="5" custLinFactNeighborX="6479" custLinFactNeighborY="36148">
        <dgm:presLayoutVars>
          <dgm:chMax val="0"/>
          <dgm:chPref val="0"/>
          <dgm:bulletEnabled val="1"/>
        </dgm:presLayoutVars>
      </dgm:prSet>
      <dgm:spPr/>
    </dgm:pt>
    <dgm:pt modelId="{8BAC3959-C51B-4E44-AD71-FD11B7005ED5}" type="pres">
      <dgm:prSet presAssocID="{5D0064C3-6BD9-499C-B477-B8B37DD76D53}" presName="sibTrans" presStyleCnt="0"/>
      <dgm:spPr/>
    </dgm:pt>
    <dgm:pt modelId="{2F81B797-CA7B-4DDF-B787-6DDD6A5411F4}" type="pres">
      <dgm:prSet presAssocID="{E419DDEA-E1F0-4E90-87F6-3089395B0C6F}" presName="composite" presStyleCnt="0"/>
      <dgm:spPr/>
    </dgm:pt>
    <dgm:pt modelId="{C52740E7-FD30-401F-AB50-9A68759CB1E2}" type="pres">
      <dgm:prSet presAssocID="{E419DDEA-E1F0-4E90-87F6-3089395B0C6F}" presName="ParentText" presStyleLbl="node1" presStyleIdx="4" presStyleCnt="5" custLinFactNeighborX="27956" custLinFactNeighborY="3440">
        <dgm:presLayoutVars>
          <dgm:chMax val="1"/>
          <dgm:chPref val="1"/>
          <dgm:bulletEnabled val="1"/>
        </dgm:presLayoutVars>
      </dgm:prSet>
      <dgm:spPr/>
    </dgm:pt>
    <dgm:pt modelId="{A92C0FD1-142B-4018-8EA9-62C7F3EDBD82}" type="pres">
      <dgm:prSet presAssocID="{E419DDEA-E1F0-4E90-87F6-3089395B0C6F}" presName="FinalChildText" presStyleLbl="revTx" presStyleIdx="4" presStyleCnt="5" custLinFactNeighborX="58542" custLinFactNeighborY="6670">
        <dgm:presLayoutVars>
          <dgm:chMax val="0"/>
          <dgm:chPref val="0"/>
          <dgm:bulletEnabled val="1"/>
        </dgm:presLayoutVars>
      </dgm:prSet>
      <dgm:spPr/>
    </dgm:pt>
  </dgm:ptLst>
  <dgm:cxnLst>
    <dgm:cxn modelId="{C5F6E504-274C-4B52-B0BE-23DFC05F7E2D}" type="presOf" srcId="{13C89B1D-9261-4E3B-B6F7-5520DB9F70AC}" destId="{D16424AA-10D2-43C9-8177-6F034356136B}" srcOrd="0" destOrd="0" presId="urn:microsoft.com/office/officeart/2005/8/layout/StepDownProcess"/>
    <dgm:cxn modelId="{C652F013-9EF1-4F9A-98E5-AB3977EE8B89}" srcId="{13C89B1D-9261-4E3B-B6F7-5520DB9F70AC}" destId="{C7A20F2B-B415-4156-87E5-1200B77B2C8C}" srcOrd="0" destOrd="0" parTransId="{42E91390-29F7-423A-88DC-382A05DF45CB}" sibTransId="{6B62F2BD-3548-4CBE-A729-90B2900E4F84}"/>
    <dgm:cxn modelId="{D749561E-D36C-4E6E-93BF-17CA5855F327}" srcId="{DD848769-357A-4135-AF5F-372FDE67347B}" destId="{13C89B1D-9261-4E3B-B6F7-5520DB9F70AC}" srcOrd="1" destOrd="0" parTransId="{9DD11C0B-8EFC-4534-A45B-F85CA1F89D92}" sibTransId="{27A47CDC-305B-4BDC-86E6-925547991EB3}"/>
    <dgm:cxn modelId="{0CB86B31-C71E-4FCA-838C-20F3F2C97D78}" type="presOf" srcId="{E419DDEA-E1F0-4E90-87F6-3089395B0C6F}" destId="{C52740E7-FD30-401F-AB50-9A68759CB1E2}" srcOrd="0" destOrd="0" presId="urn:microsoft.com/office/officeart/2005/8/layout/StepDownProcess"/>
    <dgm:cxn modelId="{782D5440-61F6-4792-B2BA-951A69BBA729}" type="presOf" srcId="{CCDE1587-C984-455D-A98E-F12016E35823}" destId="{312E04E2-5E62-475D-B688-F0497F8F7181}" srcOrd="0" destOrd="0" presId="urn:microsoft.com/office/officeart/2005/8/layout/StepDownProcess"/>
    <dgm:cxn modelId="{ED57F95C-A510-478C-8E97-5BEC9EC5FE57}" type="presOf" srcId="{644AA725-84D5-47FF-B1CF-7434DA7F35E5}" destId="{D4040E14-C5CB-4699-8C50-A5E40B418E10}" srcOrd="0" destOrd="0" presId="urn:microsoft.com/office/officeart/2005/8/layout/StepDownProcess"/>
    <dgm:cxn modelId="{26D37344-24AC-4E38-8E9E-6CF37A47198A}" type="presOf" srcId="{AEE1485C-2151-4261-8E22-A2A56F5F8C19}" destId="{1282CB39-3025-4BDC-99D6-A83371C6CB86}" srcOrd="0" destOrd="0" presId="urn:microsoft.com/office/officeart/2005/8/layout/StepDownProcess"/>
    <dgm:cxn modelId="{AEBF3B4F-0751-4054-903C-F22BC96B62A6}" srcId="{001C1296-03F0-418C-AE3A-AF6ECB189CB0}" destId="{644AA725-84D5-47FF-B1CF-7434DA7F35E5}" srcOrd="0" destOrd="0" parTransId="{4BC094B1-66E1-4328-81FF-EF4F4E2F5FB2}" sibTransId="{CA47B2DB-4226-4507-8DDB-6040766BB21C}"/>
    <dgm:cxn modelId="{3AA86E75-D9EA-4CF0-B101-BA902876D07F}" type="presOf" srcId="{001C1296-03F0-418C-AE3A-AF6ECB189CB0}" destId="{55CF328A-2807-42CB-9770-ABC6690955DA}" srcOrd="0" destOrd="0" presId="urn:microsoft.com/office/officeart/2005/8/layout/StepDownProcess"/>
    <dgm:cxn modelId="{0E845F81-0AF0-4632-A502-562A80B07734}" srcId="{B51F27FC-D44F-4DB0-A2E1-60A0D4FB742E}" destId="{DBD87BB1-0289-47AC-9E36-0687B2050B92}" srcOrd="0" destOrd="0" parTransId="{08D10823-8230-4A86-B2C3-C5B2073220EB}" sibTransId="{66C18228-AB93-4EDF-8CCF-F236B71F457C}"/>
    <dgm:cxn modelId="{7082DE87-5AA4-4309-BEB2-73E49E40AB2B}" type="presOf" srcId="{2FD52A7B-F58D-4A9B-85EB-D71DA62E42F3}" destId="{A92C0FD1-142B-4018-8EA9-62C7F3EDBD82}" srcOrd="0" destOrd="0" presId="urn:microsoft.com/office/officeart/2005/8/layout/StepDownProcess"/>
    <dgm:cxn modelId="{AB3C058B-26CA-4338-99EF-12F22BA462D5}" srcId="{DD848769-357A-4135-AF5F-372FDE67347B}" destId="{AEE1485C-2151-4261-8E22-A2A56F5F8C19}" srcOrd="0" destOrd="0" parTransId="{71BDEE5B-A7CD-41BB-BF55-CE6F52457A57}" sibTransId="{FEF1F606-DC44-46DA-8A36-ED7D527B741F}"/>
    <dgm:cxn modelId="{90BD1B91-A70E-4646-A218-CDCB69B93C2E}" srcId="{DD848769-357A-4135-AF5F-372FDE67347B}" destId="{001C1296-03F0-418C-AE3A-AF6ECB189CB0}" srcOrd="2" destOrd="0" parTransId="{57DAA687-C7C4-4538-83A8-AB285A101A3F}" sibTransId="{900426DD-AA57-41E5-8F2A-F8484740A32C}"/>
    <dgm:cxn modelId="{B264399C-17FA-4BB4-A0A1-889DC200F111}" srcId="{DD848769-357A-4135-AF5F-372FDE67347B}" destId="{B51F27FC-D44F-4DB0-A2E1-60A0D4FB742E}" srcOrd="3" destOrd="0" parTransId="{58804240-17DE-4720-B30F-FF702621B6E1}" sibTransId="{5D0064C3-6BD9-499C-B477-B8B37DD76D53}"/>
    <dgm:cxn modelId="{3F13EAA0-B2D5-4E92-BF02-787E4ED3F09D}" type="presOf" srcId="{DBD87BB1-0289-47AC-9E36-0687B2050B92}" destId="{5C9EAE40-619C-43B3-A4A7-B79BA6FED12B}" srcOrd="0" destOrd="0" presId="urn:microsoft.com/office/officeart/2005/8/layout/StepDownProcess"/>
    <dgm:cxn modelId="{43F074AA-C0CE-4024-8FD2-11FF79375568}" type="presOf" srcId="{DD848769-357A-4135-AF5F-372FDE67347B}" destId="{2F32AB7C-8866-4F78-BFAF-D9F89B3BF2D3}" srcOrd="0" destOrd="0" presId="urn:microsoft.com/office/officeart/2005/8/layout/StepDownProcess"/>
    <dgm:cxn modelId="{A68A20AE-58DF-4EDF-A6C7-A86E161F1EF4}" srcId="{AEE1485C-2151-4261-8E22-A2A56F5F8C19}" destId="{CCDE1587-C984-455D-A98E-F12016E35823}" srcOrd="0" destOrd="0" parTransId="{A5B2F13A-B7E8-4EC5-BB26-F9044D096E83}" sibTransId="{1E64E87B-7416-4171-ACB2-DA1B5D40FEA9}"/>
    <dgm:cxn modelId="{16241DAF-C910-44AE-B8F9-90ECC3D51749}" srcId="{DD848769-357A-4135-AF5F-372FDE67347B}" destId="{E419DDEA-E1F0-4E90-87F6-3089395B0C6F}" srcOrd="4" destOrd="0" parTransId="{E90B321E-F7B7-4054-B967-021A3B058469}" sibTransId="{5CA3B2A7-2890-4AE7-B920-2FBF5E859EE2}"/>
    <dgm:cxn modelId="{23229BD4-4D59-431B-858A-1E79568FF955}" srcId="{E419DDEA-E1F0-4E90-87F6-3089395B0C6F}" destId="{2FD52A7B-F58D-4A9B-85EB-D71DA62E42F3}" srcOrd="0" destOrd="0" parTransId="{922F14DE-621C-4207-A53E-E52578719939}" sibTransId="{190B8CDD-420E-49B0-A18A-9BC5839EE15A}"/>
    <dgm:cxn modelId="{070751D7-C196-4046-A7CE-6C0A7B62AE41}" type="presOf" srcId="{B51F27FC-D44F-4DB0-A2E1-60A0D4FB742E}" destId="{69E73899-D4A9-4923-A661-951E02EA92E4}" srcOrd="0" destOrd="0" presId="urn:microsoft.com/office/officeart/2005/8/layout/StepDownProcess"/>
    <dgm:cxn modelId="{8E1535DD-0E67-48BE-A8CE-B0ABCBBEA5E5}" type="presOf" srcId="{C7A20F2B-B415-4156-87E5-1200B77B2C8C}" destId="{924442DE-D183-4F06-9031-19AB042B9FC5}" srcOrd="0" destOrd="0" presId="urn:microsoft.com/office/officeart/2005/8/layout/StepDownProcess"/>
    <dgm:cxn modelId="{048B1490-ACF1-41E6-87B3-DA653C285D03}" type="presParOf" srcId="{2F32AB7C-8866-4F78-BFAF-D9F89B3BF2D3}" destId="{A66FEE7A-55E8-4944-AF62-F3A3E12C96BE}" srcOrd="0" destOrd="0" presId="urn:microsoft.com/office/officeart/2005/8/layout/StepDownProcess"/>
    <dgm:cxn modelId="{804F36FC-A3B5-4440-A394-58D896907161}" type="presParOf" srcId="{A66FEE7A-55E8-4944-AF62-F3A3E12C96BE}" destId="{2B57F6DF-E312-4B3D-B11E-188A1BAF5E66}" srcOrd="0" destOrd="0" presId="urn:microsoft.com/office/officeart/2005/8/layout/StepDownProcess"/>
    <dgm:cxn modelId="{454FFC52-2EF6-4403-AE74-2A67BF749D24}" type="presParOf" srcId="{A66FEE7A-55E8-4944-AF62-F3A3E12C96BE}" destId="{1282CB39-3025-4BDC-99D6-A83371C6CB86}" srcOrd="1" destOrd="0" presId="urn:microsoft.com/office/officeart/2005/8/layout/StepDownProcess"/>
    <dgm:cxn modelId="{2105356B-5BD9-4294-8D48-B5F56F6C094E}" type="presParOf" srcId="{A66FEE7A-55E8-4944-AF62-F3A3E12C96BE}" destId="{312E04E2-5E62-475D-B688-F0497F8F7181}" srcOrd="2" destOrd="0" presId="urn:microsoft.com/office/officeart/2005/8/layout/StepDownProcess"/>
    <dgm:cxn modelId="{393863D4-03B5-4C59-86BC-9D887252C78E}" type="presParOf" srcId="{2F32AB7C-8866-4F78-BFAF-D9F89B3BF2D3}" destId="{DBCD06DE-78E6-4C37-B228-48E812B57067}" srcOrd="1" destOrd="0" presId="urn:microsoft.com/office/officeart/2005/8/layout/StepDownProcess"/>
    <dgm:cxn modelId="{F11ECB53-078F-4217-BC21-5350AE62B0BC}" type="presParOf" srcId="{2F32AB7C-8866-4F78-BFAF-D9F89B3BF2D3}" destId="{80280D79-D92A-4B52-B61C-4AF741B37C6D}" srcOrd="2" destOrd="0" presId="urn:microsoft.com/office/officeart/2005/8/layout/StepDownProcess"/>
    <dgm:cxn modelId="{F5C4472A-FF79-48AD-9B13-10FCFA57ADDE}" type="presParOf" srcId="{80280D79-D92A-4B52-B61C-4AF741B37C6D}" destId="{7CB83581-464D-4133-B6AB-10914710E0A8}" srcOrd="0" destOrd="0" presId="urn:microsoft.com/office/officeart/2005/8/layout/StepDownProcess"/>
    <dgm:cxn modelId="{0180B7CD-B7F9-42E3-989A-603E210FFED3}" type="presParOf" srcId="{80280D79-D92A-4B52-B61C-4AF741B37C6D}" destId="{D16424AA-10D2-43C9-8177-6F034356136B}" srcOrd="1" destOrd="0" presId="urn:microsoft.com/office/officeart/2005/8/layout/StepDownProcess"/>
    <dgm:cxn modelId="{36240F3F-17E6-48D9-BFBA-4821268408A0}" type="presParOf" srcId="{80280D79-D92A-4B52-B61C-4AF741B37C6D}" destId="{924442DE-D183-4F06-9031-19AB042B9FC5}" srcOrd="2" destOrd="0" presId="urn:microsoft.com/office/officeart/2005/8/layout/StepDownProcess"/>
    <dgm:cxn modelId="{CFCCF9DC-1743-409C-B920-79EBA9607C70}" type="presParOf" srcId="{2F32AB7C-8866-4F78-BFAF-D9F89B3BF2D3}" destId="{CD122081-85A1-4AC0-9F68-352ADD8D1C74}" srcOrd="3" destOrd="0" presId="urn:microsoft.com/office/officeart/2005/8/layout/StepDownProcess"/>
    <dgm:cxn modelId="{EA846F1B-CD05-40AA-8D8B-BACB22CF3976}" type="presParOf" srcId="{2F32AB7C-8866-4F78-BFAF-D9F89B3BF2D3}" destId="{41B8DF32-6B99-4883-9891-5F946D010C33}" srcOrd="4" destOrd="0" presId="urn:microsoft.com/office/officeart/2005/8/layout/StepDownProcess"/>
    <dgm:cxn modelId="{D7873780-907E-484F-8DF9-9CE9AAF142A8}" type="presParOf" srcId="{41B8DF32-6B99-4883-9891-5F946D010C33}" destId="{3030103F-329E-4AAD-BC55-F09DFD318860}" srcOrd="0" destOrd="0" presId="urn:microsoft.com/office/officeart/2005/8/layout/StepDownProcess"/>
    <dgm:cxn modelId="{C9D9E672-EE28-4AD6-B4D4-DBA63814D10B}" type="presParOf" srcId="{41B8DF32-6B99-4883-9891-5F946D010C33}" destId="{55CF328A-2807-42CB-9770-ABC6690955DA}" srcOrd="1" destOrd="0" presId="urn:microsoft.com/office/officeart/2005/8/layout/StepDownProcess"/>
    <dgm:cxn modelId="{0B863B7F-2654-4ED6-A813-3665EEA78A66}" type="presParOf" srcId="{41B8DF32-6B99-4883-9891-5F946D010C33}" destId="{D4040E14-C5CB-4699-8C50-A5E40B418E10}" srcOrd="2" destOrd="0" presId="urn:microsoft.com/office/officeart/2005/8/layout/StepDownProcess"/>
    <dgm:cxn modelId="{BDC2A99F-2227-4F33-ADFC-24873E105A74}" type="presParOf" srcId="{2F32AB7C-8866-4F78-BFAF-D9F89B3BF2D3}" destId="{D952AD3E-1BE3-43BC-9939-8BE4DD2C0CA9}" srcOrd="5" destOrd="0" presId="urn:microsoft.com/office/officeart/2005/8/layout/StepDownProcess"/>
    <dgm:cxn modelId="{1022CD8F-63F5-4828-91A1-3C4343545144}" type="presParOf" srcId="{2F32AB7C-8866-4F78-BFAF-D9F89B3BF2D3}" destId="{F2CB65C6-7F57-4082-8944-6CE185E5952D}" srcOrd="6" destOrd="0" presId="urn:microsoft.com/office/officeart/2005/8/layout/StepDownProcess"/>
    <dgm:cxn modelId="{605E71B1-5323-4294-8626-F3FD2C46AC92}" type="presParOf" srcId="{F2CB65C6-7F57-4082-8944-6CE185E5952D}" destId="{E384E24F-1EEC-4AFD-BC4F-0CB6036AF036}" srcOrd="0" destOrd="0" presId="urn:microsoft.com/office/officeart/2005/8/layout/StepDownProcess"/>
    <dgm:cxn modelId="{0D0222A1-DDEB-4E80-AA3B-9660E102FFBE}" type="presParOf" srcId="{F2CB65C6-7F57-4082-8944-6CE185E5952D}" destId="{69E73899-D4A9-4923-A661-951E02EA92E4}" srcOrd="1" destOrd="0" presId="urn:microsoft.com/office/officeart/2005/8/layout/StepDownProcess"/>
    <dgm:cxn modelId="{902528FE-823A-40D1-8581-CC257F8B12DE}" type="presParOf" srcId="{F2CB65C6-7F57-4082-8944-6CE185E5952D}" destId="{5C9EAE40-619C-43B3-A4A7-B79BA6FED12B}" srcOrd="2" destOrd="0" presId="urn:microsoft.com/office/officeart/2005/8/layout/StepDownProcess"/>
    <dgm:cxn modelId="{3AA01BD6-2DA4-4488-A7F1-21B90B6CB4E4}" type="presParOf" srcId="{2F32AB7C-8866-4F78-BFAF-D9F89B3BF2D3}" destId="{8BAC3959-C51B-4E44-AD71-FD11B7005ED5}" srcOrd="7" destOrd="0" presId="urn:microsoft.com/office/officeart/2005/8/layout/StepDownProcess"/>
    <dgm:cxn modelId="{0884690A-9BF0-4AF0-AA56-59A14A795BB5}" type="presParOf" srcId="{2F32AB7C-8866-4F78-BFAF-D9F89B3BF2D3}" destId="{2F81B797-CA7B-4DDF-B787-6DDD6A5411F4}" srcOrd="8" destOrd="0" presId="urn:microsoft.com/office/officeart/2005/8/layout/StepDownProcess"/>
    <dgm:cxn modelId="{452CADF8-3B09-4FDB-9FF5-AF54F7940D28}" type="presParOf" srcId="{2F81B797-CA7B-4DDF-B787-6DDD6A5411F4}" destId="{C52740E7-FD30-401F-AB50-9A68759CB1E2}" srcOrd="0" destOrd="0" presId="urn:microsoft.com/office/officeart/2005/8/layout/StepDownProcess"/>
    <dgm:cxn modelId="{535F7E6B-AFF3-46CD-9A00-54DA883C1185}" type="presParOf" srcId="{2F81B797-CA7B-4DDF-B787-6DDD6A5411F4}" destId="{A92C0FD1-142B-4018-8EA9-62C7F3EDBD82}"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AF2B5A-AA04-4A42-B96E-5C4633932A52}" type="doc">
      <dgm:prSet loTypeId="urn:microsoft.com/office/officeart/2008/layout/LinedList" loCatId="list" qsTypeId="urn:microsoft.com/office/officeart/2005/8/quickstyle/simple1" qsCatId="simple" csTypeId="urn:microsoft.com/office/officeart/2005/8/colors/accent3_1" csCatId="accent3" phldr="1"/>
      <dgm:spPr/>
      <dgm:t>
        <a:bodyPr/>
        <a:lstStyle/>
        <a:p>
          <a:endParaRPr lang="es-CO"/>
        </a:p>
      </dgm:t>
    </dgm:pt>
    <dgm:pt modelId="{38F7B833-0B92-44C2-8ABD-5AB6BA1EF78A}">
      <dgm:prSet phldrT="[Texto]" custT="1"/>
      <dgm:spPr/>
      <dgm:t>
        <a:bodyPr/>
        <a:lstStyle/>
        <a:p>
          <a:r>
            <a:rPr lang="es-ES" sz="1600" dirty="0"/>
            <a:t>Pólizas </a:t>
          </a:r>
          <a:endParaRPr lang="es-CO" sz="1600" dirty="0"/>
        </a:p>
      </dgm:t>
    </dgm:pt>
    <dgm:pt modelId="{F8124D7A-A774-4D7C-BAC7-C055C420B7E8}" type="parTrans" cxnId="{3493EE24-0691-42EF-B88C-708B1C8FE5D2}">
      <dgm:prSet/>
      <dgm:spPr/>
      <dgm:t>
        <a:bodyPr/>
        <a:lstStyle/>
        <a:p>
          <a:endParaRPr lang="es-CO" sz="2400"/>
        </a:p>
      </dgm:t>
    </dgm:pt>
    <dgm:pt modelId="{92E5A4C3-C84E-4C03-A416-7B2516BBFB63}" type="sibTrans" cxnId="{3493EE24-0691-42EF-B88C-708B1C8FE5D2}">
      <dgm:prSet/>
      <dgm:spPr/>
      <dgm:t>
        <a:bodyPr/>
        <a:lstStyle/>
        <a:p>
          <a:endParaRPr lang="es-CO" sz="2400"/>
        </a:p>
      </dgm:t>
    </dgm:pt>
    <dgm:pt modelId="{F5CC17D5-58C1-4A02-A89A-CFAFEB62D464}">
      <dgm:prSet phldrT="[Texto]" custT="1"/>
      <dgm:spPr/>
      <dgm:t>
        <a:bodyPr/>
        <a:lstStyle/>
        <a:p>
          <a:r>
            <a:rPr lang="es-ES" sz="1400" dirty="0"/>
            <a:t>Demoras en gestión en actuaciones administrativas (Estimados de renta, Desalojos e inventario)</a:t>
          </a:r>
          <a:endParaRPr lang="es-CO" sz="1400" dirty="0"/>
        </a:p>
      </dgm:t>
    </dgm:pt>
    <dgm:pt modelId="{460985FF-0AB8-41C2-91AE-FD51D72A5728}" type="parTrans" cxnId="{EAC6DE85-7C1B-471A-B7A1-436A7A75B81C}">
      <dgm:prSet/>
      <dgm:spPr/>
      <dgm:t>
        <a:bodyPr/>
        <a:lstStyle/>
        <a:p>
          <a:endParaRPr lang="es-CO" sz="2400"/>
        </a:p>
      </dgm:t>
    </dgm:pt>
    <dgm:pt modelId="{6BB3DC7C-C199-4B6A-B75E-5441CF54F550}" type="sibTrans" cxnId="{EAC6DE85-7C1B-471A-B7A1-436A7A75B81C}">
      <dgm:prSet/>
      <dgm:spPr/>
      <dgm:t>
        <a:bodyPr/>
        <a:lstStyle/>
        <a:p>
          <a:endParaRPr lang="es-CO" sz="2400"/>
        </a:p>
      </dgm:t>
    </dgm:pt>
    <dgm:pt modelId="{952077D1-8E4E-47BC-8C28-5FDBD4B776A1}">
      <dgm:prSet phldrT="[Texto]" custT="1"/>
      <dgm:spPr/>
      <dgm:t>
        <a:bodyPr/>
        <a:lstStyle/>
        <a:p>
          <a:r>
            <a:rPr lang="es-ES" sz="1600" dirty="0"/>
            <a:t>Renuncias</a:t>
          </a:r>
          <a:endParaRPr lang="es-CO" sz="1600" dirty="0"/>
        </a:p>
      </dgm:t>
    </dgm:pt>
    <dgm:pt modelId="{A3BAF210-E2BC-4118-A5CB-F855B15C8FB2}" type="parTrans" cxnId="{12EA4A7B-9659-49AA-B172-A179DD3AAD6A}">
      <dgm:prSet/>
      <dgm:spPr/>
      <dgm:t>
        <a:bodyPr/>
        <a:lstStyle/>
        <a:p>
          <a:endParaRPr lang="es-CO" sz="2400"/>
        </a:p>
      </dgm:t>
    </dgm:pt>
    <dgm:pt modelId="{77B3CBFE-C227-4072-8DE3-EA717507261F}" type="sibTrans" cxnId="{12EA4A7B-9659-49AA-B172-A179DD3AAD6A}">
      <dgm:prSet/>
      <dgm:spPr/>
      <dgm:t>
        <a:bodyPr/>
        <a:lstStyle/>
        <a:p>
          <a:endParaRPr lang="es-CO" sz="2400"/>
        </a:p>
      </dgm:t>
    </dgm:pt>
    <dgm:pt modelId="{642E3B6F-F0AA-4D42-87A0-9C25FF63BF2F}" type="pres">
      <dgm:prSet presAssocID="{D0AF2B5A-AA04-4A42-B96E-5C4633932A52}" presName="vert0" presStyleCnt="0">
        <dgm:presLayoutVars>
          <dgm:dir/>
          <dgm:animOne val="branch"/>
          <dgm:animLvl val="lvl"/>
        </dgm:presLayoutVars>
      </dgm:prSet>
      <dgm:spPr/>
    </dgm:pt>
    <dgm:pt modelId="{782426B7-4537-4854-94AB-43D5FB61C35A}" type="pres">
      <dgm:prSet presAssocID="{38F7B833-0B92-44C2-8ABD-5AB6BA1EF78A}" presName="thickLine" presStyleLbl="alignNode1" presStyleIdx="0" presStyleCnt="3"/>
      <dgm:spPr/>
    </dgm:pt>
    <dgm:pt modelId="{AC36DC8C-88F8-4BC6-90D3-407C4C700F5E}" type="pres">
      <dgm:prSet presAssocID="{38F7B833-0B92-44C2-8ABD-5AB6BA1EF78A}" presName="horz1" presStyleCnt="0"/>
      <dgm:spPr/>
    </dgm:pt>
    <dgm:pt modelId="{76B5C00A-C42F-407E-BBAB-E28DF9D53A49}" type="pres">
      <dgm:prSet presAssocID="{38F7B833-0B92-44C2-8ABD-5AB6BA1EF78A}" presName="tx1" presStyleLbl="revTx" presStyleIdx="0" presStyleCnt="3"/>
      <dgm:spPr/>
    </dgm:pt>
    <dgm:pt modelId="{DDCBAFB1-9234-4646-8105-049CD82C8ECF}" type="pres">
      <dgm:prSet presAssocID="{38F7B833-0B92-44C2-8ABD-5AB6BA1EF78A}" presName="vert1" presStyleCnt="0"/>
      <dgm:spPr/>
    </dgm:pt>
    <dgm:pt modelId="{B920E67D-FA95-477E-A549-26879214911A}" type="pres">
      <dgm:prSet presAssocID="{F5CC17D5-58C1-4A02-A89A-CFAFEB62D464}" presName="thickLine" presStyleLbl="alignNode1" presStyleIdx="1" presStyleCnt="3"/>
      <dgm:spPr/>
    </dgm:pt>
    <dgm:pt modelId="{31E83224-7969-49E4-A4E8-FF7641CF918E}" type="pres">
      <dgm:prSet presAssocID="{F5CC17D5-58C1-4A02-A89A-CFAFEB62D464}" presName="horz1" presStyleCnt="0"/>
      <dgm:spPr/>
    </dgm:pt>
    <dgm:pt modelId="{4F00159A-908C-42AE-A097-BE3019809AC2}" type="pres">
      <dgm:prSet presAssocID="{F5CC17D5-58C1-4A02-A89A-CFAFEB62D464}" presName="tx1" presStyleLbl="revTx" presStyleIdx="1" presStyleCnt="3"/>
      <dgm:spPr/>
    </dgm:pt>
    <dgm:pt modelId="{4E0D97B1-0833-43F3-8381-DCFFAF457206}" type="pres">
      <dgm:prSet presAssocID="{F5CC17D5-58C1-4A02-A89A-CFAFEB62D464}" presName="vert1" presStyleCnt="0"/>
      <dgm:spPr/>
    </dgm:pt>
    <dgm:pt modelId="{E9F22D7E-2795-43D2-BBA9-479A9A3687D3}" type="pres">
      <dgm:prSet presAssocID="{952077D1-8E4E-47BC-8C28-5FDBD4B776A1}" presName="thickLine" presStyleLbl="alignNode1" presStyleIdx="2" presStyleCnt="3"/>
      <dgm:spPr/>
    </dgm:pt>
    <dgm:pt modelId="{DDE35648-6C14-4B37-9FA1-11EC68C67F6F}" type="pres">
      <dgm:prSet presAssocID="{952077D1-8E4E-47BC-8C28-5FDBD4B776A1}" presName="horz1" presStyleCnt="0"/>
      <dgm:spPr/>
    </dgm:pt>
    <dgm:pt modelId="{231F1254-6942-4A95-BBF3-9987BC2F539B}" type="pres">
      <dgm:prSet presAssocID="{952077D1-8E4E-47BC-8C28-5FDBD4B776A1}" presName="tx1" presStyleLbl="revTx" presStyleIdx="2" presStyleCnt="3"/>
      <dgm:spPr/>
    </dgm:pt>
    <dgm:pt modelId="{F41A7EAA-5705-473E-B22B-CD587B2B335E}" type="pres">
      <dgm:prSet presAssocID="{952077D1-8E4E-47BC-8C28-5FDBD4B776A1}" presName="vert1" presStyleCnt="0"/>
      <dgm:spPr/>
    </dgm:pt>
  </dgm:ptLst>
  <dgm:cxnLst>
    <dgm:cxn modelId="{3493EE24-0691-42EF-B88C-708B1C8FE5D2}" srcId="{D0AF2B5A-AA04-4A42-B96E-5C4633932A52}" destId="{38F7B833-0B92-44C2-8ABD-5AB6BA1EF78A}" srcOrd="0" destOrd="0" parTransId="{F8124D7A-A774-4D7C-BAC7-C055C420B7E8}" sibTransId="{92E5A4C3-C84E-4C03-A416-7B2516BBFB63}"/>
    <dgm:cxn modelId="{12EA4A7B-9659-49AA-B172-A179DD3AAD6A}" srcId="{D0AF2B5A-AA04-4A42-B96E-5C4633932A52}" destId="{952077D1-8E4E-47BC-8C28-5FDBD4B776A1}" srcOrd="2" destOrd="0" parTransId="{A3BAF210-E2BC-4118-A5CB-F855B15C8FB2}" sibTransId="{77B3CBFE-C227-4072-8DE3-EA717507261F}"/>
    <dgm:cxn modelId="{214CFE7B-01D9-4296-9EF9-12FC15AEE074}" type="presOf" srcId="{D0AF2B5A-AA04-4A42-B96E-5C4633932A52}" destId="{642E3B6F-F0AA-4D42-87A0-9C25FF63BF2F}" srcOrd="0" destOrd="0" presId="urn:microsoft.com/office/officeart/2008/layout/LinedList"/>
    <dgm:cxn modelId="{EAC6DE85-7C1B-471A-B7A1-436A7A75B81C}" srcId="{D0AF2B5A-AA04-4A42-B96E-5C4633932A52}" destId="{F5CC17D5-58C1-4A02-A89A-CFAFEB62D464}" srcOrd="1" destOrd="0" parTransId="{460985FF-0AB8-41C2-91AE-FD51D72A5728}" sibTransId="{6BB3DC7C-C199-4B6A-B75E-5441CF54F550}"/>
    <dgm:cxn modelId="{0ADA7798-BCB9-4D2B-BDAB-690E838CF7EA}" type="presOf" srcId="{F5CC17D5-58C1-4A02-A89A-CFAFEB62D464}" destId="{4F00159A-908C-42AE-A097-BE3019809AC2}" srcOrd="0" destOrd="0" presId="urn:microsoft.com/office/officeart/2008/layout/LinedList"/>
    <dgm:cxn modelId="{683252A7-BE3A-4068-8470-425E3C5E28BC}" type="presOf" srcId="{952077D1-8E4E-47BC-8C28-5FDBD4B776A1}" destId="{231F1254-6942-4A95-BBF3-9987BC2F539B}" srcOrd="0" destOrd="0" presId="urn:microsoft.com/office/officeart/2008/layout/LinedList"/>
    <dgm:cxn modelId="{BB8169C4-FBEE-47A7-B61E-2E55873C27E8}" type="presOf" srcId="{38F7B833-0B92-44C2-8ABD-5AB6BA1EF78A}" destId="{76B5C00A-C42F-407E-BBAB-E28DF9D53A49}" srcOrd="0" destOrd="0" presId="urn:microsoft.com/office/officeart/2008/layout/LinedList"/>
    <dgm:cxn modelId="{B51E33E4-8F64-4E78-B5E7-A77E73055211}" type="presParOf" srcId="{642E3B6F-F0AA-4D42-87A0-9C25FF63BF2F}" destId="{782426B7-4537-4854-94AB-43D5FB61C35A}" srcOrd="0" destOrd="0" presId="urn:microsoft.com/office/officeart/2008/layout/LinedList"/>
    <dgm:cxn modelId="{AA4EC90A-E61A-4421-A23E-C1F2E59C966F}" type="presParOf" srcId="{642E3B6F-F0AA-4D42-87A0-9C25FF63BF2F}" destId="{AC36DC8C-88F8-4BC6-90D3-407C4C700F5E}" srcOrd="1" destOrd="0" presId="urn:microsoft.com/office/officeart/2008/layout/LinedList"/>
    <dgm:cxn modelId="{A1CDEC62-F94E-4ADF-8334-1216B936B60D}" type="presParOf" srcId="{AC36DC8C-88F8-4BC6-90D3-407C4C700F5E}" destId="{76B5C00A-C42F-407E-BBAB-E28DF9D53A49}" srcOrd="0" destOrd="0" presId="urn:microsoft.com/office/officeart/2008/layout/LinedList"/>
    <dgm:cxn modelId="{2D628E1C-55C0-4A04-90F8-812E192F15C9}" type="presParOf" srcId="{AC36DC8C-88F8-4BC6-90D3-407C4C700F5E}" destId="{DDCBAFB1-9234-4646-8105-049CD82C8ECF}" srcOrd="1" destOrd="0" presId="urn:microsoft.com/office/officeart/2008/layout/LinedList"/>
    <dgm:cxn modelId="{E2F35CF7-56B8-4756-971F-8CF6A4B99856}" type="presParOf" srcId="{642E3B6F-F0AA-4D42-87A0-9C25FF63BF2F}" destId="{B920E67D-FA95-477E-A549-26879214911A}" srcOrd="2" destOrd="0" presId="urn:microsoft.com/office/officeart/2008/layout/LinedList"/>
    <dgm:cxn modelId="{A9EDF835-161A-4CE2-86A4-57DBEAD703B0}" type="presParOf" srcId="{642E3B6F-F0AA-4D42-87A0-9C25FF63BF2F}" destId="{31E83224-7969-49E4-A4E8-FF7641CF918E}" srcOrd="3" destOrd="0" presId="urn:microsoft.com/office/officeart/2008/layout/LinedList"/>
    <dgm:cxn modelId="{1C049750-2DD7-48E2-81CA-743A0B5A56E4}" type="presParOf" srcId="{31E83224-7969-49E4-A4E8-FF7641CF918E}" destId="{4F00159A-908C-42AE-A097-BE3019809AC2}" srcOrd="0" destOrd="0" presId="urn:microsoft.com/office/officeart/2008/layout/LinedList"/>
    <dgm:cxn modelId="{C4AFE119-90EF-4E91-A7E8-A9B9FC7C9173}" type="presParOf" srcId="{31E83224-7969-49E4-A4E8-FF7641CF918E}" destId="{4E0D97B1-0833-43F3-8381-DCFFAF457206}" srcOrd="1" destOrd="0" presId="urn:microsoft.com/office/officeart/2008/layout/LinedList"/>
    <dgm:cxn modelId="{6E19208E-ABA9-4EE9-AF00-B83A73A6D352}" type="presParOf" srcId="{642E3B6F-F0AA-4D42-87A0-9C25FF63BF2F}" destId="{E9F22D7E-2795-43D2-BBA9-479A9A3687D3}" srcOrd="4" destOrd="0" presId="urn:microsoft.com/office/officeart/2008/layout/LinedList"/>
    <dgm:cxn modelId="{A9A20001-6F73-4CB0-AC55-28F0EB635035}" type="presParOf" srcId="{642E3B6F-F0AA-4D42-87A0-9C25FF63BF2F}" destId="{DDE35648-6C14-4B37-9FA1-11EC68C67F6F}" srcOrd="5" destOrd="0" presId="urn:microsoft.com/office/officeart/2008/layout/LinedList"/>
    <dgm:cxn modelId="{341D623A-12E2-4468-BA37-5EF33FB10281}" type="presParOf" srcId="{DDE35648-6C14-4B37-9FA1-11EC68C67F6F}" destId="{231F1254-6942-4A95-BBF3-9987BC2F539B}" srcOrd="0" destOrd="0" presId="urn:microsoft.com/office/officeart/2008/layout/LinedList"/>
    <dgm:cxn modelId="{D9F84CC8-CFC2-4EDE-BB59-68A7DF1DF155}" type="presParOf" srcId="{DDE35648-6C14-4B37-9FA1-11EC68C67F6F}" destId="{F41A7EAA-5705-473E-B22B-CD587B2B335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4E08306-0775-4F2E-95BC-1053F09E9892}"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s-CO"/>
        </a:p>
      </dgm:t>
    </dgm:pt>
    <dgm:pt modelId="{EE2E6835-5539-42B2-8752-4B25196B186C}">
      <dgm:prSet phldrT="[Texto]" custT="1"/>
      <dgm:spPr/>
      <dgm:t>
        <a:bodyPr/>
        <a:lstStyle/>
        <a:p>
          <a:r>
            <a:rPr lang="es-ES" sz="2400" b="1" dirty="0"/>
            <a:t>171 Registro de depositarios</a:t>
          </a:r>
          <a:endParaRPr lang="es-CO" sz="2400" b="1" dirty="0"/>
        </a:p>
      </dgm:t>
    </dgm:pt>
    <dgm:pt modelId="{6377B6FE-6B08-48EB-97C5-26BEB64542A8}" type="parTrans" cxnId="{A7E9D2B3-D0A7-4695-AD61-8E6237664E69}">
      <dgm:prSet/>
      <dgm:spPr/>
      <dgm:t>
        <a:bodyPr/>
        <a:lstStyle/>
        <a:p>
          <a:endParaRPr lang="es-CO" sz="2800" b="1"/>
        </a:p>
      </dgm:t>
    </dgm:pt>
    <dgm:pt modelId="{53322DD6-820B-4DB8-8BAB-E44DFCFA7844}" type="sibTrans" cxnId="{A7E9D2B3-D0A7-4695-AD61-8E6237664E69}">
      <dgm:prSet/>
      <dgm:spPr/>
      <dgm:t>
        <a:bodyPr/>
        <a:lstStyle/>
        <a:p>
          <a:endParaRPr lang="es-CO" sz="2800" b="1"/>
        </a:p>
      </dgm:t>
    </dgm:pt>
    <dgm:pt modelId="{6BD34A5D-BCED-488F-AECE-5D027856A02D}">
      <dgm:prSet phldrT="[Texto]" custT="1"/>
      <dgm:spPr/>
      <dgm:t>
        <a:bodyPr/>
        <a:lstStyle/>
        <a:p>
          <a:r>
            <a:rPr lang="es-ES" sz="2400" b="1" dirty="0"/>
            <a:t>67 Renuncias </a:t>
          </a:r>
          <a:endParaRPr lang="es-CO" sz="2400" b="1" dirty="0"/>
        </a:p>
      </dgm:t>
    </dgm:pt>
    <dgm:pt modelId="{4D768993-FF22-48B4-823A-9FC788D674A0}" type="parTrans" cxnId="{335E3CD0-A269-47BF-82AF-BE5329D8F169}">
      <dgm:prSet/>
      <dgm:spPr/>
      <dgm:t>
        <a:bodyPr/>
        <a:lstStyle/>
        <a:p>
          <a:endParaRPr lang="es-CO" sz="2800" b="1"/>
        </a:p>
      </dgm:t>
    </dgm:pt>
    <dgm:pt modelId="{EE704D86-F01D-47CD-A571-86A92E6C5EC7}" type="sibTrans" cxnId="{335E3CD0-A269-47BF-82AF-BE5329D8F169}">
      <dgm:prSet/>
      <dgm:spPr/>
      <dgm:t>
        <a:bodyPr/>
        <a:lstStyle/>
        <a:p>
          <a:endParaRPr lang="es-CO" sz="2800" b="1"/>
        </a:p>
      </dgm:t>
    </dgm:pt>
    <dgm:pt modelId="{CE0B2264-42B7-4301-BCF8-003B318D3F97}" type="pres">
      <dgm:prSet presAssocID="{94E08306-0775-4F2E-95BC-1053F09E9892}" presName="compositeShape" presStyleCnt="0">
        <dgm:presLayoutVars>
          <dgm:chMax val="2"/>
          <dgm:dir/>
          <dgm:resizeHandles val="exact"/>
        </dgm:presLayoutVars>
      </dgm:prSet>
      <dgm:spPr/>
    </dgm:pt>
    <dgm:pt modelId="{32557605-62C9-492A-A6D0-A660F4DEFDD5}" type="pres">
      <dgm:prSet presAssocID="{94E08306-0775-4F2E-95BC-1053F09E9892}" presName="divider" presStyleLbl="fgShp" presStyleIdx="0" presStyleCnt="1"/>
      <dgm:spPr/>
    </dgm:pt>
    <dgm:pt modelId="{CD826829-BED6-414C-9D51-D674162A718C}" type="pres">
      <dgm:prSet presAssocID="{EE2E6835-5539-42B2-8752-4B25196B186C}" presName="downArrow" presStyleLbl="node1" presStyleIdx="0" presStyleCnt="2"/>
      <dgm:spPr/>
    </dgm:pt>
    <dgm:pt modelId="{092A916A-C399-4575-ABF8-8714D1E0E8E2}" type="pres">
      <dgm:prSet presAssocID="{EE2E6835-5539-42B2-8752-4B25196B186C}" presName="downArrowText" presStyleLbl="revTx" presStyleIdx="0" presStyleCnt="2" custScaleX="146162">
        <dgm:presLayoutVars>
          <dgm:bulletEnabled val="1"/>
        </dgm:presLayoutVars>
      </dgm:prSet>
      <dgm:spPr/>
    </dgm:pt>
    <dgm:pt modelId="{11E8FDFF-25EB-4FA4-81F2-219AFA60C439}" type="pres">
      <dgm:prSet presAssocID="{6BD34A5D-BCED-488F-AECE-5D027856A02D}" presName="upArrow" presStyleLbl="node1" presStyleIdx="1" presStyleCnt="2"/>
      <dgm:spPr/>
    </dgm:pt>
    <dgm:pt modelId="{ADCE116B-4E5D-46D1-917D-BE7DD1D9255E}" type="pres">
      <dgm:prSet presAssocID="{6BD34A5D-BCED-488F-AECE-5D027856A02D}" presName="upArrowText" presStyleLbl="revTx" presStyleIdx="1" presStyleCnt="2" custScaleX="149908">
        <dgm:presLayoutVars>
          <dgm:bulletEnabled val="1"/>
        </dgm:presLayoutVars>
      </dgm:prSet>
      <dgm:spPr/>
    </dgm:pt>
  </dgm:ptLst>
  <dgm:cxnLst>
    <dgm:cxn modelId="{67BCC649-9F2D-496A-AB5A-DE343DA07F61}" type="presOf" srcId="{EE2E6835-5539-42B2-8752-4B25196B186C}" destId="{092A916A-C399-4575-ABF8-8714D1E0E8E2}" srcOrd="0" destOrd="0" presId="urn:microsoft.com/office/officeart/2005/8/layout/arrow3"/>
    <dgm:cxn modelId="{A7E9D2B3-D0A7-4695-AD61-8E6237664E69}" srcId="{94E08306-0775-4F2E-95BC-1053F09E9892}" destId="{EE2E6835-5539-42B2-8752-4B25196B186C}" srcOrd="0" destOrd="0" parTransId="{6377B6FE-6B08-48EB-97C5-26BEB64542A8}" sibTransId="{53322DD6-820B-4DB8-8BAB-E44DFCFA7844}"/>
    <dgm:cxn modelId="{F23F0DC0-D8C3-4B23-AF6A-B56C116627E7}" type="presOf" srcId="{94E08306-0775-4F2E-95BC-1053F09E9892}" destId="{CE0B2264-42B7-4301-BCF8-003B318D3F97}" srcOrd="0" destOrd="0" presId="urn:microsoft.com/office/officeart/2005/8/layout/arrow3"/>
    <dgm:cxn modelId="{335E3CD0-A269-47BF-82AF-BE5329D8F169}" srcId="{94E08306-0775-4F2E-95BC-1053F09E9892}" destId="{6BD34A5D-BCED-488F-AECE-5D027856A02D}" srcOrd="1" destOrd="0" parTransId="{4D768993-FF22-48B4-823A-9FC788D674A0}" sibTransId="{EE704D86-F01D-47CD-A571-86A92E6C5EC7}"/>
    <dgm:cxn modelId="{556726E6-71FC-447D-B9AF-490BA9B05D11}" type="presOf" srcId="{6BD34A5D-BCED-488F-AECE-5D027856A02D}" destId="{ADCE116B-4E5D-46D1-917D-BE7DD1D9255E}" srcOrd="0" destOrd="0" presId="urn:microsoft.com/office/officeart/2005/8/layout/arrow3"/>
    <dgm:cxn modelId="{4D886763-2F9C-43E9-BE8C-8D105EB0A3BB}" type="presParOf" srcId="{CE0B2264-42B7-4301-BCF8-003B318D3F97}" destId="{32557605-62C9-492A-A6D0-A660F4DEFDD5}" srcOrd="0" destOrd="0" presId="urn:microsoft.com/office/officeart/2005/8/layout/arrow3"/>
    <dgm:cxn modelId="{FB75B28A-44A3-4CE3-B220-95BAC0B7EDA0}" type="presParOf" srcId="{CE0B2264-42B7-4301-BCF8-003B318D3F97}" destId="{CD826829-BED6-414C-9D51-D674162A718C}" srcOrd="1" destOrd="0" presId="urn:microsoft.com/office/officeart/2005/8/layout/arrow3"/>
    <dgm:cxn modelId="{FA7C0997-DA56-4BA8-8640-7B90526D1D05}" type="presParOf" srcId="{CE0B2264-42B7-4301-BCF8-003B318D3F97}" destId="{092A916A-C399-4575-ABF8-8714D1E0E8E2}" srcOrd="2" destOrd="0" presId="urn:microsoft.com/office/officeart/2005/8/layout/arrow3"/>
    <dgm:cxn modelId="{A2C0EBEC-F4AC-4E33-8F5A-E2B120796D1D}" type="presParOf" srcId="{CE0B2264-42B7-4301-BCF8-003B318D3F97}" destId="{11E8FDFF-25EB-4FA4-81F2-219AFA60C439}" srcOrd="3" destOrd="0" presId="urn:microsoft.com/office/officeart/2005/8/layout/arrow3"/>
    <dgm:cxn modelId="{8EB89C50-DA31-43F3-B7C1-523E68A561BA}" type="presParOf" srcId="{CE0B2264-42B7-4301-BCF8-003B318D3F97}" destId="{ADCE116B-4E5D-46D1-917D-BE7DD1D9255E}" srcOrd="4" destOrd="0" presId="urn:microsoft.com/office/officeart/2005/8/layout/arrow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B573AA-61DD-4E8C-A534-D8017D8A8AF7}"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s-CO"/>
        </a:p>
      </dgm:t>
    </dgm:pt>
    <dgm:pt modelId="{EEBC7C60-2F21-4EDD-8E3C-E59D0BF51FEA}">
      <dgm:prSet phldrT="[Texto]"/>
      <dgm:spPr/>
      <dgm:t>
        <a:bodyPr/>
        <a:lstStyle/>
        <a:p>
          <a:r>
            <a:rPr lang="es-CO" dirty="0"/>
            <a:t>ESTIMADOS DE RENTA</a:t>
          </a:r>
        </a:p>
      </dgm:t>
    </dgm:pt>
    <dgm:pt modelId="{10E2B2DE-EA0A-4B5C-910B-C117F80E40F9}" type="parTrans" cxnId="{93856DD3-D066-4723-A23D-8C4490FE6234}">
      <dgm:prSet/>
      <dgm:spPr/>
      <dgm:t>
        <a:bodyPr/>
        <a:lstStyle/>
        <a:p>
          <a:endParaRPr lang="es-CO"/>
        </a:p>
      </dgm:t>
    </dgm:pt>
    <dgm:pt modelId="{46AFD123-FDC6-430D-A041-F1853ADAB463}" type="sibTrans" cxnId="{93856DD3-D066-4723-A23D-8C4490FE6234}">
      <dgm:prSet/>
      <dgm:spPr/>
      <dgm:t>
        <a:bodyPr/>
        <a:lstStyle/>
        <a:p>
          <a:endParaRPr lang="es-CO"/>
        </a:p>
      </dgm:t>
    </dgm:pt>
    <dgm:pt modelId="{C84E1B3C-6077-4534-A487-D12E4D0EB17C}">
      <dgm:prSet phldrT="[Texto]" custT="1"/>
      <dgm:spPr/>
      <dgm:t>
        <a:bodyPr/>
        <a:lstStyle/>
        <a:p>
          <a:pPr algn="just"/>
          <a:r>
            <a:rPr lang="es-CO" sz="1200" b="0" dirty="0"/>
            <a:t>Será equivalente al 20% de un 1 canon de arrendamiento sin exceder 2.5 SMLMV.</a:t>
          </a:r>
        </a:p>
      </dgm:t>
    </dgm:pt>
    <dgm:pt modelId="{0A5DC770-ECFA-4A2A-95A4-111C5A5E13F9}" type="parTrans" cxnId="{29B7D16C-8538-48BF-8AC7-7ADE19F9C04D}">
      <dgm:prSet/>
      <dgm:spPr/>
      <dgm:t>
        <a:bodyPr/>
        <a:lstStyle/>
        <a:p>
          <a:endParaRPr lang="es-CO"/>
        </a:p>
      </dgm:t>
    </dgm:pt>
    <dgm:pt modelId="{FD1A7634-6941-4668-9267-93B6C59A4028}" type="sibTrans" cxnId="{29B7D16C-8538-48BF-8AC7-7ADE19F9C04D}">
      <dgm:prSet/>
      <dgm:spPr/>
      <dgm:t>
        <a:bodyPr/>
        <a:lstStyle/>
        <a:p>
          <a:endParaRPr lang="es-CO"/>
        </a:p>
      </dgm:t>
    </dgm:pt>
    <dgm:pt modelId="{7A68F950-BC7D-41A2-90F0-B7B017471964}">
      <dgm:prSet phldrT="[Texto]"/>
      <dgm:spPr/>
      <dgm:t>
        <a:bodyPr/>
        <a:lstStyle/>
        <a:p>
          <a:r>
            <a:rPr lang="es-CO" dirty="0"/>
            <a:t>LEGALIZACIÓN OCUPANTE ILEGAL</a:t>
          </a:r>
        </a:p>
      </dgm:t>
    </dgm:pt>
    <dgm:pt modelId="{642361B1-4CE8-4831-9DF6-5DF6243229BF}" type="parTrans" cxnId="{E56EA7D1-15D0-40D9-BE39-190C9104DA2D}">
      <dgm:prSet/>
      <dgm:spPr/>
      <dgm:t>
        <a:bodyPr/>
        <a:lstStyle/>
        <a:p>
          <a:endParaRPr lang="es-CO"/>
        </a:p>
      </dgm:t>
    </dgm:pt>
    <dgm:pt modelId="{98DEE7BC-041A-4376-BFAB-9B25CA03F21B}" type="sibTrans" cxnId="{E56EA7D1-15D0-40D9-BE39-190C9104DA2D}">
      <dgm:prSet/>
      <dgm:spPr/>
      <dgm:t>
        <a:bodyPr/>
        <a:lstStyle/>
        <a:p>
          <a:endParaRPr lang="es-CO"/>
        </a:p>
      </dgm:t>
    </dgm:pt>
    <dgm:pt modelId="{6CF30D7D-8D42-4BEB-B1CC-F38D8C0CCC4D}">
      <dgm:prSet phldrT="[Texto]"/>
      <dgm:spPr/>
      <dgm:t>
        <a:bodyPr/>
        <a:lstStyle/>
        <a:p>
          <a:r>
            <a:rPr lang="es-CO" dirty="0"/>
            <a:t>Será equivalente al 50% de 1 canon de arrendamiento, sin exceder 5 SMLMV Urbanos, y 10 SMLMV rurales.</a:t>
          </a:r>
        </a:p>
      </dgm:t>
    </dgm:pt>
    <dgm:pt modelId="{B59067C4-C40C-4966-B815-ECBE52FE8488}" type="parTrans" cxnId="{E3F9E777-0A2F-4993-90F2-7C3FE19C4B38}">
      <dgm:prSet/>
      <dgm:spPr/>
      <dgm:t>
        <a:bodyPr/>
        <a:lstStyle/>
        <a:p>
          <a:endParaRPr lang="es-CO"/>
        </a:p>
      </dgm:t>
    </dgm:pt>
    <dgm:pt modelId="{1D4CF2BB-B155-43E0-89FA-C6BDDB03675A}" type="sibTrans" cxnId="{E3F9E777-0A2F-4993-90F2-7C3FE19C4B38}">
      <dgm:prSet/>
      <dgm:spPr/>
      <dgm:t>
        <a:bodyPr/>
        <a:lstStyle/>
        <a:p>
          <a:endParaRPr lang="es-CO"/>
        </a:p>
      </dgm:t>
    </dgm:pt>
    <dgm:pt modelId="{948F8F33-FE95-41BF-829B-3CE54C0BD3DD}">
      <dgm:prSet phldrT="[Texto]"/>
      <dgm:spPr/>
      <dgm:t>
        <a:bodyPr/>
        <a:lstStyle/>
        <a:p>
          <a:r>
            <a:rPr lang="es-CO" dirty="0"/>
            <a:t>DESALOJOS</a:t>
          </a:r>
        </a:p>
      </dgm:t>
    </dgm:pt>
    <dgm:pt modelId="{3EFEB52C-9342-4BFF-A67D-E2D4672AE251}" type="parTrans" cxnId="{75B8E320-55EA-4A90-A505-E71EEFE5E392}">
      <dgm:prSet/>
      <dgm:spPr/>
      <dgm:t>
        <a:bodyPr/>
        <a:lstStyle/>
        <a:p>
          <a:endParaRPr lang="es-CO"/>
        </a:p>
      </dgm:t>
    </dgm:pt>
    <dgm:pt modelId="{EECC55B8-7EAD-492B-9530-303EA1043B68}" type="sibTrans" cxnId="{75B8E320-55EA-4A90-A505-E71EEFE5E392}">
      <dgm:prSet/>
      <dgm:spPr/>
      <dgm:t>
        <a:bodyPr/>
        <a:lstStyle/>
        <a:p>
          <a:endParaRPr lang="es-CO"/>
        </a:p>
      </dgm:t>
    </dgm:pt>
    <dgm:pt modelId="{9E2E9639-7E12-42C3-B84A-58152A431D56}">
      <dgm:prSet phldrT="[Texto]"/>
      <dgm:spPr/>
      <dgm:t>
        <a:bodyPr/>
        <a:lstStyle/>
        <a:p>
          <a:r>
            <a:rPr lang="es-CO" dirty="0"/>
            <a:t>Será equivalente al 100% de 1 canon de arrendamiento sin exceder 5 SMLMV urbanos y 10 SMLMV rurales.</a:t>
          </a:r>
        </a:p>
      </dgm:t>
    </dgm:pt>
    <dgm:pt modelId="{AA74A350-7BC3-4ECC-B441-92D6027619EF}" type="parTrans" cxnId="{BD7A6FB3-AE1D-4DFE-BB6F-E46A27A0BD13}">
      <dgm:prSet/>
      <dgm:spPr/>
      <dgm:t>
        <a:bodyPr/>
        <a:lstStyle/>
        <a:p>
          <a:endParaRPr lang="es-CO"/>
        </a:p>
      </dgm:t>
    </dgm:pt>
    <dgm:pt modelId="{164D57EE-429D-4967-855C-23D3FDE453A8}" type="sibTrans" cxnId="{BD7A6FB3-AE1D-4DFE-BB6F-E46A27A0BD13}">
      <dgm:prSet/>
      <dgm:spPr/>
      <dgm:t>
        <a:bodyPr/>
        <a:lstStyle/>
        <a:p>
          <a:endParaRPr lang="es-CO"/>
        </a:p>
      </dgm:t>
    </dgm:pt>
    <dgm:pt modelId="{5099D629-77DD-45FC-A302-943464586A7A}">
      <dgm:prSet phldrT="[Texto]"/>
      <dgm:spPr/>
      <dgm:t>
        <a:bodyPr/>
        <a:lstStyle/>
        <a:p>
          <a:r>
            <a:rPr lang="es-CO" dirty="0"/>
            <a:t>PRODUCTIVIDAD DE ACTIVOS </a:t>
          </a:r>
        </a:p>
      </dgm:t>
    </dgm:pt>
    <dgm:pt modelId="{5037ECE6-A5EB-44E9-B566-7875AB1611D4}" type="parTrans" cxnId="{3088F43B-194F-42C1-A921-D158B98EF8AB}">
      <dgm:prSet/>
      <dgm:spPr/>
      <dgm:t>
        <a:bodyPr/>
        <a:lstStyle/>
        <a:p>
          <a:endParaRPr lang="es-CO"/>
        </a:p>
      </dgm:t>
    </dgm:pt>
    <dgm:pt modelId="{4C1AA74B-868D-46AC-BCAC-7CFC7A0DDD92}" type="sibTrans" cxnId="{3088F43B-194F-42C1-A921-D158B98EF8AB}">
      <dgm:prSet/>
      <dgm:spPr/>
      <dgm:t>
        <a:bodyPr/>
        <a:lstStyle/>
        <a:p>
          <a:endParaRPr lang="es-CO"/>
        </a:p>
      </dgm:t>
    </dgm:pt>
    <dgm:pt modelId="{87F4C8C2-28FA-4BAF-A29D-CB7CCC6609F2}">
      <dgm:prSet phldrT="[Texto]"/>
      <dgm:spPr/>
      <dgm:t>
        <a:bodyPr/>
        <a:lstStyle/>
        <a:p>
          <a:r>
            <a:rPr lang="es-CO" dirty="0"/>
            <a:t>Entre el día 0 y el día 90, será del 50% del valor de un canon. </a:t>
          </a:r>
        </a:p>
      </dgm:t>
    </dgm:pt>
    <dgm:pt modelId="{3582CC89-5B1C-41B4-8A0C-366A0DEFEE39}" type="parTrans" cxnId="{79105CF2-6DD0-462A-A743-1B8E4D916E0F}">
      <dgm:prSet/>
      <dgm:spPr/>
      <dgm:t>
        <a:bodyPr/>
        <a:lstStyle/>
        <a:p>
          <a:endParaRPr lang="es-CO"/>
        </a:p>
      </dgm:t>
    </dgm:pt>
    <dgm:pt modelId="{335D6D3E-25D6-4337-9925-ACD3ABA292DC}" type="sibTrans" cxnId="{79105CF2-6DD0-462A-A743-1B8E4D916E0F}">
      <dgm:prSet/>
      <dgm:spPr/>
      <dgm:t>
        <a:bodyPr/>
        <a:lstStyle/>
        <a:p>
          <a:endParaRPr lang="es-CO"/>
        </a:p>
      </dgm:t>
    </dgm:pt>
    <dgm:pt modelId="{F1B5F9EC-B3B5-40D4-B841-D558D57E801B}">
      <dgm:prSet phldrT="[Texto]"/>
      <dgm:spPr/>
      <dgm:t>
        <a:bodyPr/>
        <a:lstStyle/>
        <a:p>
          <a:r>
            <a:rPr lang="es-CO" dirty="0"/>
            <a:t>Entre el día 91 y el día 180, será del 25% del valor de un canon.</a:t>
          </a:r>
        </a:p>
      </dgm:t>
    </dgm:pt>
    <dgm:pt modelId="{72E80A35-A0A2-469F-AA4B-337CCE3084D1}" type="parTrans" cxnId="{AC9928B0-F3D8-45B0-9C39-9614AA33D0D5}">
      <dgm:prSet/>
      <dgm:spPr/>
      <dgm:t>
        <a:bodyPr/>
        <a:lstStyle/>
        <a:p>
          <a:endParaRPr lang="es-CO"/>
        </a:p>
      </dgm:t>
    </dgm:pt>
    <dgm:pt modelId="{186363FD-3799-417E-85A6-1B44E0A09DD9}" type="sibTrans" cxnId="{AC9928B0-F3D8-45B0-9C39-9614AA33D0D5}">
      <dgm:prSet/>
      <dgm:spPr/>
      <dgm:t>
        <a:bodyPr/>
        <a:lstStyle/>
        <a:p>
          <a:endParaRPr lang="es-CO"/>
        </a:p>
      </dgm:t>
    </dgm:pt>
    <dgm:pt modelId="{5FAA45E1-D3FE-487F-A9A7-356BD0E9CEA8}" type="pres">
      <dgm:prSet presAssocID="{58B573AA-61DD-4E8C-A534-D8017D8A8AF7}" presName="Name0" presStyleCnt="0">
        <dgm:presLayoutVars>
          <dgm:dir/>
          <dgm:animLvl val="lvl"/>
          <dgm:resizeHandles val="exact"/>
        </dgm:presLayoutVars>
      </dgm:prSet>
      <dgm:spPr/>
    </dgm:pt>
    <dgm:pt modelId="{3310A822-BBFA-48DD-B240-1522A79EC789}" type="pres">
      <dgm:prSet presAssocID="{EEBC7C60-2F21-4EDD-8E3C-E59D0BF51FEA}" presName="linNode" presStyleCnt="0"/>
      <dgm:spPr/>
    </dgm:pt>
    <dgm:pt modelId="{FE51136E-5C87-4CBF-A352-42CCAF65DEA3}" type="pres">
      <dgm:prSet presAssocID="{EEBC7C60-2F21-4EDD-8E3C-E59D0BF51FEA}" presName="parentText" presStyleLbl="node1" presStyleIdx="0" presStyleCnt="4">
        <dgm:presLayoutVars>
          <dgm:chMax val="1"/>
          <dgm:bulletEnabled val="1"/>
        </dgm:presLayoutVars>
      </dgm:prSet>
      <dgm:spPr/>
    </dgm:pt>
    <dgm:pt modelId="{1B168940-19B7-472A-8CF3-8F0D9ED58ECB}" type="pres">
      <dgm:prSet presAssocID="{EEBC7C60-2F21-4EDD-8E3C-E59D0BF51FEA}" presName="descendantText" presStyleLbl="alignAccFollowNode1" presStyleIdx="0" presStyleCnt="4">
        <dgm:presLayoutVars>
          <dgm:bulletEnabled val="1"/>
        </dgm:presLayoutVars>
      </dgm:prSet>
      <dgm:spPr/>
    </dgm:pt>
    <dgm:pt modelId="{FA1020D2-B803-4554-AFA7-62375D5CB0CD}" type="pres">
      <dgm:prSet presAssocID="{46AFD123-FDC6-430D-A041-F1853ADAB463}" presName="sp" presStyleCnt="0"/>
      <dgm:spPr/>
    </dgm:pt>
    <dgm:pt modelId="{20F28402-8AF4-4537-9410-B6C2DC5898EA}" type="pres">
      <dgm:prSet presAssocID="{7A68F950-BC7D-41A2-90F0-B7B017471964}" presName="linNode" presStyleCnt="0"/>
      <dgm:spPr/>
    </dgm:pt>
    <dgm:pt modelId="{753E21B3-CA3B-415E-84C7-9BD93F01729E}" type="pres">
      <dgm:prSet presAssocID="{7A68F950-BC7D-41A2-90F0-B7B017471964}" presName="parentText" presStyleLbl="node1" presStyleIdx="1" presStyleCnt="4">
        <dgm:presLayoutVars>
          <dgm:chMax val="1"/>
          <dgm:bulletEnabled val="1"/>
        </dgm:presLayoutVars>
      </dgm:prSet>
      <dgm:spPr/>
    </dgm:pt>
    <dgm:pt modelId="{6D6DCA2B-B206-483E-A46C-19E2B83B3D08}" type="pres">
      <dgm:prSet presAssocID="{7A68F950-BC7D-41A2-90F0-B7B017471964}" presName="descendantText" presStyleLbl="alignAccFollowNode1" presStyleIdx="1" presStyleCnt="4">
        <dgm:presLayoutVars>
          <dgm:bulletEnabled val="1"/>
        </dgm:presLayoutVars>
      </dgm:prSet>
      <dgm:spPr/>
    </dgm:pt>
    <dgm:pt modelId="{5F794257-A734-4D8A-B9FC-02D420D5C213}" type="pres">
      <dgm:prSet presAssocID="{98DEE7BC-041A-4376-BFAB-9B25CA03F21B}" presName="sp" presStyleCnt="0"/>
      <dgm:spPr/>
    </dgm:pt>
    <dgm:pt modelId="{FD141891-18A5-4C0B-B6BE-95BFCC908AD5}" type="pres">
      <dgm:prSet presAssocID="{948F8F33-FE95-41BF-829B-3CE54C0BD3DD}" presName="linNode" presStyleCnt="0"/>
      <dgm:spPr/>
    </dgm:pt>
    <dgm:pt modelId="{4E40CCED-28A2-4D67-87CF-E0820610BDAC}" type="pres">
      <dgm:prSet presAssocID="{948F8F33-FE95-41BF-829B-3CE54C0BD3DD}" presName="parentText" presStyleLbl="node1" presStyleIdx="2" presStyleCnt="4">
        <dgm:presLayoutVars>
          <dgm:chMax val="1"/>
          <dgm:bulletEnabled val="1"/>
        </dgm:presLayoutVars>
      </dgm:prSet>
      <dgm:spPr/>
    </dgm:pt>
    <dgm:pt modelId="{062F7899-C82A-40BE-87B2-D26A06881672}" type="pres">
      <dgm:prSet presAssocID="{948F8F33-FE95-41BF-829B-3CE54C0BD3DD}" presName="descendantText" presStyleLbl="alignAccFollowNode1" presStyleIdx="2" presStyleCnt="4">
        <dgm:presLayoutVars>
          <dgm:bulletEnabled val="1"/>
        </dgm:presLayoutVars>
      </dgm:prSet>
      <dgm:spPr/>
    </dgm:pt>
    <dgm:pt modelId="{520E410A-40B7-440E-9350-A80CF7011F91}" type="pres">
      <dgm:prSet presAssocID="{EECC55B8-7EAD-492B-9530-303EA1043B68}" presName="sp" presStyleCnt="0"/>
      <dgm:spPr/>
    </dgm:pt>
    <dgm:pt modelId="{5E665516-00CD-4DDB-AC51-696B5C32D9F0}" type="pres">
      <dgm:prSet presAssocID="{5099D629-77DD-45FC-A302-943464586A7A}" presName="linNode" presStyleCnt="0"/>
      <dgm:spPr/>
    </dgm:pt>
    <dgm:pt modelId="{9C125487-26E9-4052-8F25-BEE000B257BD}" type="pres">
      <dgm:prSet presAssocID="{5099D629-77DD-45FC-A302-943464586A7A}" presName="parentText" presStyleLbl="node1" presStyleIdx="3" presStyleCnt="4">
        <dgm:presLayoutVars>
          <dgm:chMax val="1"/>
          <dgm:bulletEnabled val="1"/>
        </dgm:presLayoutVars>
      </dgm:prSet>
      <dgm:spPr/>
    </dgm:pt>
    <dgm:pt modelId="{401A8208-467F-4097-BF61-6107B71BB5B6}" type="pres">
      <dgm:prSet presAssocID="{5099D629-77DD-45FC-A302-943464586A7A}" presName="descendantText" presStyleLbl="alignAccFollowNode1" presStyleIdx="3" presStyleCnt="4">
        <dgm:presLayoutVars>
          <dgm:bulletEnabled val="1"/>
        </dgm:presLayoutVars>
      </dgm:prSet>
      <dgm:spPr/>
    </dgm:pt>
  </dgm:ptLst>
  <dgm:cxnLst>
    <dgm:cxn modelId="{4CBE3201-15B4-41C7-9CE0-0B40F87DF828}" type="presOf" srcId="{5099D629-77DD-45FC-A302-943464586A7A}" destId="{9C125487-26E9-4052-8F25-BEE000B257BD}" srcOrd="0" destOrd="0" presId="urn:microsoft.com/office/officeart/2005/8/layout/vList5"/>
    <dgm:cxn modelId="{75B8E320-55EA-4A90-A505-E71EEFE5E392}" srcId="{58B573AA-61DD-4E8C-A534-D8017D8A8AF7}" destId="{948F8F33-FE95-41BF-829B-3CE54C0BD3DD}" srcOrd="2" destOrd="0" parTransId="{3EFEB52C-9342-4BFF-A67D-E2D4672AE251}" sibTransId="{EECC55B8-7EAD-492B-9530-303EA1043B68}"/>
    <dgm:cxn modelId="{3088F43B-194F-42C1-A921-D158B98EF8AB}" srcId="{58B573AA-61DD-4E8C-A534-D8017D8A8AF7}" destId="{5099D629-77DD-45FC-A302-943464586A7A}" srcOrd="3" destOrd="0" parTransId="{5037ECE6-A5EB-44E9-B566-7875AB1611D4}" sibTransId="{4C1AA74B-868D-46AC-BCAC-7CFC7A0DDD92}"/>
    <dgm:cxn modelId="{AA704247-B0FF-4BFF-A443-65E6570FD4FE}" type="presOf" srcId="{6CF30D7D-8D42-4BEB-B1CC-F38D8C0CCC4D}" destId="{6D6DCA2B-B206-483E-A46C-19E2B83B3D08}" srcOrd="0" destOrd="0" presId="urn:microsoft.com/office/officeart/2005/8/layout/vList5"/>
    <dgm:cxn modelId="{29B7D16C-8538-48BF-8AC7-7ADE19F9C04D}" srcId="{EEBC7C60-2F21-4EDD-8E3C-E59D0BF51FEA}" destId="{C84E1B3C-6077-4534-A487-D12E4D0EB17C}" srcOrd="0" destOrd="0" parTransId="{0A5DC770-ECFA-4A2A-95A4-111C5A5E13F9}" sibTransId="{FD1A7634-6941-4668-9267-93B6C59A4028}"/>
    <dgm:cxn modelId="{8247B44E-D78A-4765-8DC6-068B3624BCB7}" type="presOf" srcId="{F1B5F9EC-B3B5-40D4-B841-D558D57E801B}" destId="{401A8208-467F-4097-BF61-6107B71BB5B6}" srcOrd="0" destOrd="1" presId="urn:microsoft.com/office/officeart/2005/8/layout/vList5"/>
    <dgm:cxn modelId="{E3F9E777-0A2F-4993-90F2-7C3FE19C4B38}" srcId="{7A68F950-BC7D-41A2-90F0-B7B017471964}" destId="{6CF30D7D-8D42-4BEB-B1CC-F38D8C0CCC4D}" srcOrd="0" destOrd="0" parTransId="{B59067C4-C40C-4966-B815-ECBE52FE8488}" sibTransId="{1D4CF2BB-B155-43E0-89FA-C6BDDB03675A}"/>
    <dgm:cxn modelId="{5F76AF7E-6994-44DA-96ED-28AA2079F7F8}" type="presOf" srcId="{C84E1B3C-6077-4534-A487-D12E4D0EB17C}" destId="{1B168940-19B7-472A-8CF3-8F0D9ED58ECB}" srcOrd="0" destOrd="0" presId="urn:microsoft.com/office/officeart/2005/8/layout/vList5"/>
    <dgm:cxn modelId="{2608FE8A-D06A-4166-BDB9-105D3E4E4FF7}" type="presOf" srcId="{87F4C8C2-28FA-4BAF-A29D-CB7CCC6609F2}" destId="{401A8208-467F-4097-BF61-6107B71BB5B6}" srcOrd="0" destOrd="0" presId="urn:microsoft.com/office/officeart/2005/8/layout/vList5"/>
    <dgm:cxn modelId="{B42971AB-D65B-4157-9884-3E331D4A8280}" type="presOf" srcId="{58B573AA-61DD-4E8C-A534-D8017D8A8AF7}" destId="{5FAA45E1-D3FE-487F-A9A7-356BD0E9CEA8}" srcOrd="0" destOrd="0" presId="urn:microsoft.com/office/officeart/2005/8/layout/vList5"/>
    <dgm:cxn modelId="{AC9928B0-F3D8-45B0-9C39-9614AA33D0D5}" srcId="{5099D629-77DD-45FC-A302-943464586A7A}" destId="{F1B5F9EC-B3B5-40D4-B841-D558D57E801B}" srcOrd="1" destOrd="0" parTransId="{72E80A35-A0A2-469F-AA4B-337CCE3084D1}" sibTransId="{186363FD-3799-417E-85A6-1B44E0A09DD9}"/>
    <dgm:cxn modelId="{BD7A6FB3-AE1D-4DFE-BB6F-E46A27A0BD13}" srcId="{948F8F33-FE95-41BF-829B-3CE54C0BD3DD}" destId="{9E2E9639-7E12-42C3-B84A-58152A431D56}" srcOrd="0" destOrd="0" parTransId="{AA74A350-7BC3-4ECC-B441-92D6027619EF}" sibTransId="{164D57EE-429D-4967-855C-23D3FDE453A8}"/>
    <dgm:cxn modelId="{EA51A2C5-CEB1-4F9C-8220-0C2BAACD5E43}" type="presOf" srcId="{EEBC7C60-2F21-4EDD-8E3C-E59D0BF51FEA}" destId="{FE51136E-5C87-4CBF-A352-42CCAF65DEA3}" srcOrd="0" destOrd="0" presId="urn:microsoft.com/office/officeart/2005/8/layout/vList5"/>
    <dgm:cxn modelId="{4D2E53C8-1DD3-49E1-B26E-748C047BBEEB}" type="presOf" srcId="{948F8F33-FE95-41BF-829B-3CE54C0BD3DD}" destId="{4E40CCED-28A2-4D67-87CF-E0820610BDAC}" srcOrd="0" destOrd="0" presId="urn:microsoft.com/office/officeart/2005/8/layout/vList5"/>
    <dgm:cxn modelId="{E56EA7D1-15D0-40D9-BE39-190C9104DA2D}" srcId="{58B573AA-61DD-4E8C-A534-D8017D8A8AF7}" destId="{7A68F950-BC7D-41A2-90F0-B7B017471964}" srcOrd="1" destOrd="0" parTransId="{642361B1-4CE8-4831-9DF6-5DF6243229BF}" sibTransId="{98DEE7BC-041A-4376-BFAB-9B25CA03F21B}"/>
    <dgm:cxn modelId="{93856DD3-D066-4723-A23D-8C4490FE6234}" srcId="{58B573AA-61DD-4E8C-A534-D8017D8A8AF7}" destId="{EEBC7C60-2F21-4EDD-8E3C-E59D0BF51FEA}" srcOrd="0" destOrd="0" parTransId="{10E2B2DE-EA0A-4B5C-910B-C117F80E40F9}" sibTransId="{46AFD123-FDC6-430D-A041-F1853ADAB463}"/>
    <dgm:cxn modelId="{B2CA22D6-B27B-4040-BC83-2C1B32D99F30}" type="presOf" srcId="{9E2E9639-7E12-42C3-B84A-58152A431D56}" destId="{062F7899-C82A-40BE-87B2-D26A06881672}" srcOrd="0" destOrd="0" presId="urn:microsoft.com/office/officeart/2005/8/layout/vList5"/>
    <dgm:cxn modelId="{DD349FD7-0EBD-4A27-AEAB-8358BCF3065E}" type="presOf" srcId="{7A68F950-BC7D-41A2-90F0-B7B017471964}" destId="{753E21B3-CA3B-415E-84C7-9BD93F01729E}" srcOrd="0" destOrd="0" presId="urn:microsoft.com/office/officeart/2005/8/layout/vList5"/>
    <dgm:cxn modelId="{79105CF2-6DD0-462A-A743-1B8E4D916E0F}" srcId="{5099D629-77DD-45FC-A302-943464586A7A}" destId="{87F4C8C2-28FA-4BAF-A29D-CB7CCC6609F2}" srcOrd="0" destOrd="0" parTransId="{3582CC89-5B1C-41B4-8A0C-366A0DEFEE39}" sibTransId="{335D6D3E-25D6-4337-9925-ACD3ABA292DC}"/>
    <dgm:cxn modelId="{4B59B7B5-851B-46A0-AE7B-4ED8B95618FF}" type="presParOf" srcId="{5FAA45E1-D3FE-487F-A9A7-356BD0E9CEA8}" destId="{3310A822-BBFA-48DD-B240-1522A79EC789}" srcOrd="0" destOrd="0" presId="urn:microsoft.com/office/officeart/2005/8/layout/vList5"/>
    <dgm:cxn modelId="{33F2903C-08EB-4484-BF13-F17295C18C53}" type="presParOf" srcId="{3310A822-BBFA-48DD-B240-1522A79EC789}" destId="{FE51136E-5C87-4CBF-A352-42CCAF65DEA3}" srcOrd="0" destOrd="0" presId="urn:microsoft.com/office/officeart/2005/8/layout/vList5"/>
    <dgm:cxn modelId="{F331E973-9BE8-4309-B8F4-EB9EA1AFC8DB}" type="presParOf" srcId="{3310A822-BBFA-48DD-B240-1522A79EC789}" destId="{1B168940-19B7-472A-8CF3-8F0D9ED58ECB}" srcOrd="1" destOrd="0" presId="urn:microsoft.com/office/officeart/2005/8/layout/vList5"/>
    <dgm:cxn modelId="{F6F9B3FF-1367-4A50-BBAB-D26C84EC2C18}" type="presParOf" srcId="{5FAA45E1-D3FE-487F-A9A7-356BD0E9CEA8}" destId="{FA1020D2-B803-4554-AFA7-62375D5CB0CD}" srcOrd="1" destOrd="0" presId="urn:microsoft.com/office/officeart/2005/8/layout/vList5"/>
    <dgm:cxn modelId="{260EA075-37CE-4E1C-A323-D70F782EA94A}" type="presParOf" srcId="{5FAA45E1-D3FE-487F-A9A7-356BD0E9CEA8}" destId="{20F28402-8AF4-4537-9410-B6C2DC5898EA}" srcOrd="2" destOrd="0" presId="urn:microsoft.com/office/officeart/2005/8/layout/vList5"/>
    <dgm:cxn modelId="{3E308AD2-DBA1-4FAE-871A-A5111BA07254}" type="presParOf" srcId="{20F28402-8AF4-4537-9410-B6C2DC5898EA}" destId="{753E21B3-CA3B-415E-84C7-9BD93F01729E}" srcOrd="0" destOrd="0" presId="urn:microsoft.com/office/officeart/2005/8/layout/vList5"/>
    <dgm:cxn modelId="{63169118-918D-4E8A-A024-9A2AB5311482}" type="presParOf" srcId="{20F28402-8AF4-4537-9410-B6C2DC5898EA}" destId="{6D6DCA2B-B206-483E-A46C-19E2B83B3D08}" srcOrd="1" destOrd="0" presId="urn:microsoft.com/office/officeart/2005/8/layout/vList5"/>
    <dgm:cxn modelId="{D7D489AD-B7EE-4045-8FB4-EC8965694968}" type="presParOf" srcId="{5FAA45E1-D3FE-487F-A9A7-356BD0E9CEA8}" destId="{5F794257-A734-4D8A-B9FC-02D420D5C213}" srcOrd="3" destOrd="0" presId="urn:microsoft.com/office/officeart/2005/8/layout/vList5"/>
    <dgm:cxn modelId="{C603CF7E-0B96-4168-A126-6EC68FD6CF3C}" type="presParOf" srcId="{5FAA45E1-D3FE-487F-A9A7-356BD0E9CEA8}" destId="{FD141891-18A5-4C0B-B6BE-95BFCC908AD5}" srcOrd="4" destOrd="0" presId="urn:microsoft.com/office/officeart/2005/8/layout/vList5"/>
    <dgm:cxn modelId="{9225533B-C039-4BC7-B1A7-ED490F5E4F91}" type="presParOf" srcId="{FD141891-18A5-4C0B-B6BE-95BFCC908AD5}" destId="{4E40CCED-28A2-4D67-87CF-E0820610BDAC}" srcOrd="0" destOrd="0" presId="urn:microsoft.com/office/officeart/2005/8/layout/vList5"/>
    <dgm:cxn modelId="{B41E9BEE-5480-4595-B09B-DF1E08D5355A}" type="presParOf" srcId="{FD141891-18A5-4C0B-B6BE-95BFCC908AD5}" destId="{062F7899-C82A-40BE-87B2-D26A06881672}" srcOrd="1" destOrd="0" presId="urn:microsoft.com/office/officeart/2005/8/layout/vList5"/>
    <dgm:cxn modelId="{17A19114-6670-4DAE-BFA7-CF89EF4D5F75}" type="presParOf" srcId="{5FAA45E1-D3FE-487F-A9A7-356BD0E9CEA8}" destId="{520E410A-40B7-440E-9350-A80CF7011F91}" srcOrd="5" destOrd="0" presId="urn:microsoft.com/office/officeart/2005/8/layout/vList5"/>
    <dgm:cxn modelId="{7FDB2A07-7E44-430D-8F94-CB3DA8522E5E}" type="presParOf" srcId="{5FAA45E1-D3FE-487F-A9A7-356BD0E9CEA8}" destId="{5E665516-00CD-4DDB-AC51-696B5C32D9F0}" srcOrd="6" destOrd="0" presId="urn:microsoft.com/office/officeart/2005/8/layout/vList5"/>
    <dgm:cxn modelId="{7B59CD7C-4C74-4433-9EC5-84C9608A7308}" type="presParOf" srcId="{5E665516-00CD-4DDB-AC51-696B5C32D9F0}" destId="{9C125487-26E9-4052-8F25-BEE000B257BD}" srcOrd="0" destOrd="0" presId="urn:microsoft.com/office/officeart/2005/8/layout/vList5"/>
    <dgm:cxn modelId="{6ADFCD69-C830-4203-B044-1CB7159F10AB}" type="presParOf" srcId="{5E665516-00CD-4DDB-AC51-696B5C32D9F0}" destId="{401A8208-467F-4097-BF61-6107B71BB5B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37F4F7E-BFC5-449C-8FD5-E3A4A28F1A5F}"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s-CO"/>
        </a:p>
      </dgm:t>
    </dgm:pt>
    <dgm:pt modelId="{FCEA93BD-05C7-4E16-89BC-3C7A13815F77}">
      <dgm:prSet phldrT="[Texto]" custT="1"/>
      <dgm:spPr/>
      <dgm:t>
        <a:bodyPr/>
        <a:lstStyle/>
        <a:p>
          <a:r>
            <a:rPr lang="es-CO" sz="1800" dirty="0"/>
            <a:t>TIPO DE BIEN</a:t>
          </a:r>
        </a:p>
      </dgm:t>
    </dgm:pt>
    <dgm:pt modelId="{8CB5B3FB-CA3C-46AF-9BBD-9B0BC4FCACBD}" type="parTrans" cxnId="{6A835282-E198-4E1D-8D48-457AB4AD8CE1}">
      <dgm:prSet/>
      <dgm:spPr/>
      <dgm:t>
        <a:bodyPr/>
        <a:lstStyle/>
        <a:p>
          <a:endParaRPr lang="es-CO" sz="3200"/>
        </a:p>
      </dgm:t>
    </dgm:pt>
    <dgm:pt modelId="{4B32B040-1BA9-4CAE-BB83-C1B3855F341D}" type="sibTrans" cxnId="{6A835282-E198-4E1D-8D48-457AB4AD8CE1}">
      <dgm:prSet/>
      <dgm:spPr/>
      <dgm:t>
        <a:bodyPr/>
        <a:lstStyle/>
        <a:p>
          <a:endParaRPr lang="es-CO" sz="3200"/>
        </a:p>
      </dgm:t>
    </dgm:pt>
    <dgm:pt modelId="{7A21736A-7482-4D41-AA91-7550263FB2EF}">
      <dgm:prSet phldrT="[Texto]" custT="1"/>
      <dgm:spPr/>
      <dgm:t>
        <a:bodyPr/>
        <a:lstStyle/>
        <a:p>
          <a:r>
            <a:rPr lang="es-CO" sz="1800" dirty="0"/>
            <a:t>UBICACIÓN DEL INMUEBLE</a:t>
          </a:r>
        </a:p>
      </dgm:t>
    </dgm:pt>
    <dgm:pt modelId="{07BB7E3A-0574-4918-9201-0A2EB01FEB2A}" type="parTrans" cxnId="{30416FEA-1495-4DFB-8E5A-37F82CE0B107}">
      <dgm:prSet/>
      <dgm:spPr/>
      <dgm:t>
        <a:bodyPr/>
        <a:lstStyle/>
        <a:p>
          <a:endParaRPr lang="es-CO" sz="3200"/>
        </a:p>
      </dgm:t>
    </dgm:pt>
    <dgm:pt modelId="{9CA98C92-F26C-408A-8390-E236B6B6A78C}" type="sibTrans" cxnId="{30416FEA-1495-4DFB-8E5A-37F82CE0B107}">
      <dgm:prSet/>
      <dgm:spPr/>
      <dgm:t>
        <a:bodyPr/>
        <a:lstStyle/>
        <a:p>
          <a:endParaRPr lang="es-CO" sz="3200"/>
        </a:p>
      </dgm:t>
    </dgm:pt>
    <dgm:pt modelId="{4E243ABB-DB40-4FD1-84C9-B8D256BAACC1}">
      <dgm:prSet phldrT="[Texto]" custT="1"/>
      <dgm:spPr/>
      <dgm:t>
        <a:bodyPr/>
        <a:lstStyle/>
        <a:p>
          <a:r>
            <a:rPr lang="es-CO" sz="1800" dirty="0"/>
            <a:t>CLASE DE BIEN</a:t>
          </a:r>
        </a:p>
      </dgm:t>
    </dgm:pt>
    <dgm:pt modelId="{8D236FA5-74FB-4538-9060-BF29D4F39D89}" type="parTrans" cxnId="{10EE008C-692B-49E6-9B50-436BC51393FF}">
      <dgm:prSet/>
      <dgm:spPr/>
      <dgm:t>
        <a:bodyPr/>
        <a:lstStyle/>
        <a:p>
          <a:endParaRPr lang="es-CO" sz="3200"/>
        </a:p>
      </dgm:t>
    </dgm:pt>
    <dgm:pt modelId="{AD41FD4D-429D-4F06-A0C6-48BD42FC43F3}" type="sibTrans" cxnId="{10EE008C-692B-49E6-9B50-436BC51393FF}">
      <dgm:prSet/>
      <dgm:spPr/>
      <dgm:t>
        <a:bodyPr/>
        <a:lstStyle/>
        <a:p>
          <a:endParaRPr lang="es-CO" sz="3200"/>
        </a:p>
      </dgm:t>
    </dgm:pt>
    <dgm:pt modelId="{7DAD2F1F-C4F7-4CD9-8C45-70F03471A1E4}">
      <dgm:prSet phldrT="[Texto]" custT="1"/>
      <dgm:spPr/>
      <dgm:t>
        <a:bodyPr/>
        <a:lstStyle/>
        <a:p>
          <a:r>
            <a:rPr lang="es-ES" sz="1800" dirty="0"/>
            <a:t>0 – 0.5</a:t>
          </a:r>
          <a:endParaRPr lang="es-CO" sz="1800" dirty="0"/>
        </a:p>
      </dgm:t>
    </dgm:pt>
    <dgm:pt modelId="{A623BD5C-D575-401D-B89D-CF888287A089}" type="parTrans" cxnId="{4205202D-3946-4F81-A243-D9781C0B6B36}">
      <dgm:prSet/>
      <dgm:spPr/>
      <dgm:t>
        <a:bodyPr/>
        <a:lstStyle/>
        <a:p>
          <a:endParaRPr lang="es-CO" sz="3200"/>
        </a:p>
      </dgm:t>
    </dgm:pt>
    <dgm:pt modelId="{92086860-5795-49B2-9276-8CFE3282501D}" type="sibTrans" cxnId="{4205202D-3946-4F81-A243-D9781C0B6B36}">
      <dgm:prSet/>
      <dgm:spPr/>
      <dgm:t>
        <a:bodyPr/>
        <a:lstStyle/>
        <a:p>
          <a:endParaRPr lang="es-CO" sz="3200"/>
        </a:p>
      </dgm:t>
    </dgm:pt>
    <dgm:pt modelId="{8B59E686-B2B5-4C71-8B22-FC1BE9D0A833}">
      <dgm:prSet phldrT="[Texto]" custT="1"/>
      <dgm:spPr/>
      <dgm:t>
        <a:bodyPr/>
        <a:lstStyle/>
        <a:p>
          <a:r>
            <a:rPr lang="es-ES" sz="1800" dirty="0"/>
            <a:t>0 - 1</a:t>
          </a:r>
          <a:endParaRPr lang="es-CO" sz="1800" dirty="0"/>
        </a:p>
      </dgm:t>
    </dgm:pt>
    <dgm:pt modelId="{9337E44F-F092-4052-8350-288814FE5DB3}" type="parTrans" cxnId="{D60E244B-BB1F-4265-BF5D-43692CE32118}">
      <dgm:prSet/>
      <dgm:spPr/>
      <dgm:t>
        <a:bodyPr/>
        <a:lstStyle/>
        <a:p>
          <a:endParaRPr lang="es-CO" sz="3200"/>
        </a:p>
      </dgm:t>
    </dgm:pt>
    <dgm:pt modelId="{C9CBB411-F11E-4ECC-BB3E-86FF333128F7}" type="sibTrans" cxnId="{D60E244B-BB1F-4265-BF5D-43692CE32118}">
      <dgm:prSet/>
      <dgm:spPr/>
      <dgm:t>
        <a:bodyPr/>
        <a:lstStyle/>
        <a:p>
          <a:endParaRPr lang="es-CO" sz="3200"/>
        </a:p>
      </dgm:t>
    </dgm:pt>
    <dgm:pt modelId="{78D4DFE4-0B31-4653-BD14-1F694CAE3089}">
      <dgm:prSet phldrT="[Texto]" custT="1"/>
      <dgm:spPr/>
      <dgm:t>
        <a:bodyPr/>
        <a:lstStyle/>
        <a:p>
          <a:r>
            <a:rPr lang="es-ES" sz="1800" dirty="0"/>
            <a:t>0 - 1</a:t>
          </a:r>
          <a:endParaRPr lang="es-CO" sz="1800" dirty="0"/>
        </a:p>
      </dgm:t>
    </dgm:pt>
    <dgm:pt modelId="{564D9189-BDE2-490E-9F21-770B1677117C}" type="parTrans" cxnId="{35A8D13E-EAE0-4C94-8880-512A93749E6B}">
      <dgm:prSet/>
      <dgm:spPr/>
      <dgm:t>
        <a:bodyPr/>
        <a:lstStyle/>
        <a:p>
          <a:endParaRPr lang="es-CO" sz="3200"/>
        </a:p>
      </dgm:t>
    </dgm:pt>
    <dgm:pt modelId="{121E6CB8-336A-4909-AE83-FC8E69E9C4CB}" type="sibTrans" cxnId="{35A8D13E-EAE0-4C94-8880-512A93749E6B}">
      <dgm:prSet/>
      <dgm:spPr/>
      <dgm:t>
        <a:bodyPr/>
        <a:lstStyle/>
        <a:p>
          <a:endParaRPr lang="es-CO" sz="3200"/>
        </a:p>
      </dgm:t>
    </dgm:pt>
    <dgm:pt modelId="{96304073-074B-48C5-B080-24C44515DA9A}" type="pres">
      <dgm:prSet presAssocID="{537F4F7E-BFC5-449C-8FD5-E3A4A28F1A5F}" presName="linear" presStyleCnt="0">
        <dgm:presLayoutVars>
          <dgm:dir/>
          <dgm:animLvl val="lvl"/>
          <dgm:resizeHandles val="exact"/>
        </dgm:presLayoutVars>
      </dgm:prSet>
      <dgm:spPr/>
    </dgm:pt>
    <dgm:pt modelId="{E223A50B-A80D-4E59-8926-EEFC17BA8E30}" type="pres">
      <dgm:prSet presAssocID="{FCEA93BD-05C7-4E16-89BC-3C7A13815F77}" presName="parentLin" presStyleCnt="0"/>
      <dgm:spPr/>
    </dgm:pt>
    <dgm:pt modelId="{50F62449-59EA-4294-9418-3768F6B7082F}" type="pres">
      <dgm:prSet presAssocID="{FCEA93BD-05C7-4E16-89BC-3C7A13815F77}" presName="parentLeftMargin" presStyleLbl="node1" presStyleIdx="0" presStyleCnt="3"/>
      <dgm:spPr/>
    </dgm:pt>
    <dgm:pt modelId="{C456CFAE-8BB9-4456-A25D-0448D8AF677C}" type="pres">
      <dgm:prSet presAssocID="{FCEA93BD-05C7-4E16-89BC-3C7A13815F77}" presName="parentText" presStyleLbl="node1" presStyleIdx="0" presStyleCnt="3">
        <dgm:presLayoutVars>
          <dgm:chMax val="0"/>
          <dgm:bulletEnabled val="1"/>
        </dgm:presLayoutVars>
      </dgm:prSet>
      <dgm:spPr/>
    </dgm:pt>
    <dgm:pt modelId="{1B8FF1B0-88A9-42EA-A97A-393E8271AFB8}" type="pres">
      <dgm:prSet presAssocID="{FCEA93BD-05C7-4E16-89BC-3C7A13815F77}" presName="negativeSpace" presStyleCnt="0"/>
      <dgm:spPr/>
    </dgm:pt>
    <dgm:pt modelId="{A233E335-2874-46EB-A92F-6FB5B0A9B6ED}" type="pres">
      <dgm:prSet presAssocID="{FCEA93BD-05C7-4E16-89BC-3C7A13815F77}" presName="childText" presStyleLbl="conFgAcc1" presStyleIdx="0" presStyleCnt="3">
        <dgm:presLayoutVars>
          <dgm:bulletEnabled val="1"/>
        </dgm:presLayoutVars>
      </dgm:prSet>
      <dgm:spPr/>
    </dgm:pt>
    <dgm:pt modelId="{A451D3B1-DDAA-4E4F-B28D-A2E2C496E57D}" type="pres">
      <dgm:prSet presAssocID="{4B32B040-1BA9-4CAE-BB83-C1B3855F341D}" presName="spaceBetweenRectangles" presStyleCnt="0"/>
      <dgm:spPr/>
    </dgm:pt>
    <dgm:pt modelId="{D631F33A-14C1-4860-B2AA-50F84EDBF0BF}" type="pres">
      <dgm:prSet presAssocID="{7A21736A-7482-4D41-AA91-7550263FB2EF}" presName="parentLin" presStyleCnt="0"/>
      <dgm:spPr/>
    </dgm:pt>
    <dgm:pt modelId="{E2E85FD3-1FFA-4710-9801-4ACF5111F5FE}" type="pres">
      <dgm:prSet presAssocID="{7A21736A-7482-4D41-AA91-7550263FB2EF}" presName="parentLeftMargin" presStyleLbl="node1" presStyleIdx="0" presStyleCnt="3"/>
      <dgm:spPr/>
    </dgm:pt>
    <dgm:pt modelId="{36B2E556-6369-4C62-8430-BC990585AD91}" type="pres">
      <dgm:prSet presAssocID="{7A21736A-7482-4D41-AA91-7550263FB2EF}" presName="parentText" presStyleLbl="node1" presStyleIdx="1" presStyleCnt="3">
        <dgm:presLayoutVars>
          <dgm:chMax val="0"/>
          <dgm:bulletEnabled val="1"/>
        </dgm:presLayoutVars>
      </dgm:prSet>
      <dgm:spPr/>
    </dgm:pt>
    <dgm:pt modelId="{7A8B81A0-5D5F-4935-B718-BE000D348B57}" type="pres">
      <dgm:prSet presAssocID="{7A21736A-7482-4D41-AA91-7550263FB2EF}" presName="negativeSpace" presStyleCnt="0"/>
      <dgm:spPr/>
    </dgm:pt>
    <dgm:pt modelId="{3F108737-5044-4C29-9EBD-BD166E125594}" type="pres">
      <dgm:prSet presAssocID="{7A21736A-7482-4D41-AA91-7550263FB2EF}" presName="childText" presStyleLbl="conFgAcc1" presStyleIdx="1" presStyleCnt="3">
        <dgm:presLayoutVars>
          <dgm:bulletEnabled val="1"/>
        </dgm:presLayoutVars>
      </dgm:prSet>
      <dgm:spPr/>
    </dgm:pt>
    <dgm:pt modelId="{3AD518AD-4A2F-4E67-8978-8D3C777F3214}" type="pres">
      <dgm:prSet presAssocID="{9CA98C92-F26C-408A-8390-E236B6B6A78C}" presName="spaceBetweenRectangles" presStyleCnt="0"/>
      <dgm:spPr/>
    </dgm:pt>
    <dgm:pt modelId="{318CEAA4-584B-4EBC-B4B3-ED769A67A1D3}" type="pres">
      <dgm:prSet presAssocID="{4E243ABB-DB40-4FD1-84C9-B8D256BAACC1}" presName="parentLin" presStyleCnt="0"/>
      <dgm:spPr/>
    </dgm:pt>
    <dgm:pt modelId="{AB10F414-93BF-4B59-A360-62BE055F602E}" type="pres">
      <dgm:prSet presAssocID="{4E243ABB-DB40-4FD1-84C9-B8D256BAACC1}" presName="parentLeftMargin" presStyleLbl="node1" presStyleIdx="1" presStyleCnt="3"/>
      <dgm:spPr/>
    </dgm:pt>
    <dgm:pt modelId="{9D7A83DA-0881-4590-97A6-27C7B1174020}" type="pres">
      <dgm:prSet presAssocID="{4E243ABB-DB40-4FD1-84C9-B8D256BAACC1}" presName="parentText" presStyleLbl="node1" presStyleIdx="2" presStyleCnt="3">
        <dgm:presLayoutVars>
          <dgm:chMax val="0"/>
          <dgm:bulletEnabled val="1"/>
        </dgm:presLayoutVars>
      </dgm:prSet>
      <dgm:spPr/>
    </dgm:pt>
    <dgm:pt modelId="{873D158B-1EA2-4BFC-8DE0-B06BCA7FDC71}" type="pres">
      <dgm:prSet presAssocID="{4E243ABB-DB40-4FD1-84C9-B8D256BAACC1}" presName="negativeSpace" presStyleCnt="0"/>
      <dgm:spPr/>
    </dgm:pt>
    <dgm:pt modelId="{99077382-C1AA-420E-9CC3-4FA7D1C5B1BF}" type="pres">
      <dgm:prSet presAssocID="{4E243ABB-DB40-4FD1-84C9-B8D256BAACC1}" presName="childText" presStyleLbl="conFgAcc1" presStyleIdx="2" presStyleCnt="3">
        <dgm:presLayoutVars>
          <dgm:bulletEnabled val="1"/>
        </dgm:presLayoutVars>
      </dgm:prSet>
      <dgm:spPr/>
    </dgm:pt>
  </dgm:ptLst>
  <dgm:cxnLst>
    <dgm:cxn modelId="{C523C22B-9588-432C-AA6B-C8415F3DC0E0}" type="presOf" srcId="{4E243ABB-DB40-4FD1-84C9-B8D256BAACC1}" destId="{9D7A83DA-0881-4590-97A6-27C7B1174020}" srcOrd="1" destOrd="0" presId="urn:microsoft.com/office/officeart/2005/8/layout/list1"/>
    <dgm:cxn modelId="{4205202D-3946-4F81-A243-D9781C0B6B36}" srcId="{FCEA93BD-05C7-4E16-89BC-3C7A13815F77}" destId="{7DAD2F1F-C4F7-4CD9-8C45-70F03471A1E4}" srcOrd="0" destOrd="0" parTransId="{A623BD5C-D575-401D-B89D-CF888287A089}" sibTransId="{92086860-5795-49B2-9276-8CFE3282501D}"/>
    <dgm:cxn modelId="{9902312D-7BF4-46A6-9936-CAB2EC33C4EF}" type="presOf" srcId="{FCEA93BD-05C7-4E16-89BC-3C7A13815F77}" destId="{50F62449-59EA-4294-9418-3768F6B7082F}" srcOrd="0" destOrd="0" presId="urn:microsoft.com/office/officeart/2005/8/layout/list1"/>
    <dgm:cxn modelId="{471A3430-C74D-4CE3-869C-4D8D969B8473}" type="presOf" srcId="{8B59E686-B2B5-4C71-8B22-FC1BE9D0A833}" destId="{3F108737-5044-4C29-9EBD-BD166E125594}" srcOrd="0" destOrd="0" presId="urn:microsoft.com/office/officeart/2005/8/layout/list1"/>
    <dgm:cxn modelId="{E8D7CF3A-38EC-4AF7-BE86-78AC81359FED}" type="presOf" srcId="{FCEA93BD-05C7-4E16-89BC-3C7A13815F77}" destId="{C456CFAE-8BB9-4456-A25D-0448D8AF677C}" srcOrd="1" destOrd="0" presId="urn:microsoft.com/office/officeart/2005/8/layout/list1"/>
    <dgm:cxn modelId="{35A8D13E-EAE0-4C94-8880-512A93749E6B}" srcId="{4E243ABB-DB40-4FD1-84C9-B8D256BAACC1}" destId="{78D4DFE4-0B31-4653-BD14-1F694CAE3089}" srcOrd="0" destOrd="0" parTransId="{564D9189-BDE2-490E-9F21-770B1677117C}" sibTransId="{121E6CB8-336A-4909-AE83-FC8E69E9C4CB}"/>
    <dgm:cxn modelId="{D60E244B-BB1F-4265-BF5D-43692CE32118}" srcId="{7A21736A-7482-4D41-AA91-7550263FB2EF}" destId="{8B59E686-B2B5-4C71-8B22-FC1BE9D0A833}" srcOrd="0" destOrd="0" parTransId="{9337E44F-F092-4052-8350-288814FE5DB3}" sibTransId="{C9CBB411-F11E-4ECC-BB3E-86FF333128F7}"/>
    <dgm:cxn modelId="{D440F550-4C5A-4E0A-A1F1-672AB93C0505}" type="presOf" srcId="{7A21736A-7482-4D41-AA91-7550263FB2EF}" destId="{E2E85FD3-1FFA-4710-9801-4ACF5111F5FE}" srcOrd="0" destOrd="0" presId="urn:microsoft.com/office/officeart/2005/8/layout/list1"/>
    <dgm:cxn modelId="{51191255-9A95-4F47-8425-8FF3D6BE3A80}" type="presOf" srcId="{4E243ABB-DB40-4FD1-84C9-B8D256BAACC1}" destId="{AB10F414-93BF-4B59-A360-62BE055F602E}" srcOrd="0" destOrd="0" presId="urn:microsoft.com/office/officeart/2005/8/layout/list1"/>
    <dgm:cxn modelId="{77A3EF58-B2EF-44BF-A555-96A762750E1E}" type="presOf" srcId="{537F4F7E-BFC5-449C-8FD5-E3A4A28F1A5F}" destId="{96304073-074B-48C5-B080-24C44515DA9A}" srcOrd="0" destOrd="0" presId="urn:microsoft.com/office/officeart/2005/8/layout/list1"/>
    <dgm:cxn modelId="{6A835282-E198-4E1D-8D48-457AB4AD8CE1}" srcId="{537F4F7E-BFC5-449C-8FD5-E3A4A28F1A5F}" destId="{FCEA93BD-05C7-4E16-89BC-3C7A13815F77}" srcOrd="0" destOrd="0" parTransId="{8CB5B3FB-CA3C-46AF-9BBD-9B0BC4FCACBD}" sibTransId="{4B32B040-1BA9-4CAE-BB83-C1B3855F341D}"/>
    <dgm:cxn modelId="{AB849885-8DFF-440A-9FB4-60BB80CD2067}" type="presOf" srcId="{7DAD2F1F-C4F7-4CD9-8C45-70F03471A1E4}" destId="{A233E335-2874-46EB-A92F-6FB5B0A9B6ED}" srcOrd="0" destOrd="0" presId="urn:microsoft.com/office/officeart/2005/8/layout/list1"/>
    <dgm:cxn modelId="{3BD02989-9495-4AA5-A08F-44794674CA99}" type="presOf" srcId="{7A21736A-7482-4D41-AA91-7550263FB2EF}" destId="{36B2E556-6369-4C62-8430-BC990585AD91}" srcOrd="1" destOrd="0" presId="urn:microsoft.com/office/officeart/2005/8/layout/list1"/>
    <dgm:cxn modelId="{765D6989-860C-4EB0-9787-07C6CD9B3E83}" type="presOf" srcId="{78D4DFE4-0B31-4653-BD14-1F694CAE3089}" destId="{99077382-C1AA-420E-9CC3-4FA7D1C5B1BF}" srcOrd="0" destOrd="0" presId="urn:microsoft.com/office/officeart/2005/8/layout/list1"/>
    <dgm:cxn modelId="{10EE008C-692B-49E6-9B50-436BC51393FF}" srcId="{537F4F7E-BFC5-449C-8FD5-E3A4A28F1A5F}" destId="{4E243ABB-DB40-4FD1-84C9-B8D256BAACC1}" srcOrd="2" destOrd="0" parTransId="{8D236FA5-74FB-4538-9060-BF29D4F39D89}" sibTransId="{AD41FD4D-429D-4F06-A0C6-48BD42FC43F3}"/>
    <dgm:cxn modelId="{30416FEA-1495-4DFB-8E5A-37F82CE0B107}" srcId="{537F4F7E-BFC5-449C-8FD5-E3A4A28F1A5F}" destId="{7A21736A-7482-4D41-AA91-7550263FB2EF}" srcOrd="1" destOrd="0" parTransId="{07BB7E3A-0574-4918-9201-0A2EB01FEB2A}" sibTransId="{9CA98C92-F26C-408A-8390-E236B6B6A78C}"/>
    <dgm:cxn modelId="{587E3B41-8644-4A87-8971-906B0DF357B0}" type="presParOf" srcId="{96304073-074B-48C5-B080-24C44515DA9A}" destId="{E223A50B-A80D-4E59-8926-EEFC17BA8E30}" srcOrd="0" destOrd="0" presId="urn:microsoft.com/office/officeart/2005/8/layout/list1"/>
    <dgm:cxn modelId="{B3D6CA20-A53B-48F1-8C42-F311D6611579}" type="presParOf" srcId="{E223A50B-A80D-4E59-8926-EEFC17BA8E30}" destId="{50F62449-59EA-4294-9418-3768F6B7082F}" srcOrd="0" destOrd="0" presId="urn:microsoft.com/office/officeart/2005/8/layout/list1"/>
    <dgm:cxn modelId="{D7BA59DD-FFC7-42F8-956F-1208B302890E}" type="presParOf" srcId="{E223A50B-A80D-4E59-8926-EEFC17BA8E30}" destId="{C456CFAE-8BB9-4456-A25D-0448D8AF677C}" srcOrd="1" destOrd="0" presId="urn:microsoft.com/office/officeart/2005/8/layout/list1"/>
    <dgm:cxn modelId="{2FCBDA11-89C1-4BC9-B0E4-70B4798334CB}" type="presParOf" srcId="{96304073-074B-48C5-B080-24C44515DA9A}" destId="{1B8FF1B0-88A9-42EA-A97A-393E8271AFB8}" srcOrd="1" destOrd="0" presId="urn:microsoft.com/office/officeart/2005/8/layout/list1"/>
    <dgm:cxn modelId="{D7B23D56-5BE2-46F8-8B27-B3A28402E8EF}" type="presParOf" srcId="{96304073-074B-48C5-B080-24C44515DA9A}" destId="{A233E335-2874-46EB-A92F-6FB5B0A9B6ED}" srcOrd="2" destOrd="0" presId="urn:microsoft.com/office/officeart/2005/8/layout/list1"/>
    <dgm:cxn modelId="{8C79EB45-86B1-4B25-A0EA-090763D0B415}" type="presParOf" srcId="{96304073-074B-48C5-B080-24C44515DA9A}" destId="{A451D3B1-DDAA-4E4F-B28D-A2E2C496E57D}" srcOrd="3" destOrd="0" presId="urn:microsoft.com/office/officeart/2005/8/layout/list1"/>
    <dgm:cxn modelId="{FEFEEE0D-6ACA-41FB-9B93-B0E4C26E46D7}" type="presParOf" srcId="{96304073-074B-48C5-B080-24C44515DA9A}" destId="{D631F33A-14C1-4860-B2AA-50F84EDBF0BF}" srcOrd="4" destOrd="0" presId="urn:microsoft.com/office/officeart/2005/8/layout/list1"/>
    <dgm:cxn modelId="{888DC9D5-193A-4B14-9F23-2997032288F0}" type="presParOf" srcId="{D631F33A-14C1-4860-B2AA-50F84EDBF0BF}" destId="{E2E85FD3-1FFA-4710-9801-4ACF5111F5FE}" srcOrd="0" destOrd="0" presId="urn:microsoft.com/office/officeart/2005/8/layout/list1"/>
    <dgm:cxn modelId="{3C1210DD-CC90-4C48-BD3A-DA5B284A11C0}" type="presParOf" srcId="{D631F33A-14C1-4860-B2AA-50F84EDBF0BF}" destId="{36B2E556-6369-4C62-8430-BC990585AD91}" srcOrd="1" destOrd="0" presId="urn:microsoft.com/office/officeart/2005/8/layout/list1"/>
    <dgm:cxn modelId="{05BF3A5D-E538-4608-A547-C13EA511832D}" type="presParOf" srcId="{96304073-074B-48C5-B080-24C44515DA9A}" destId="{7A8B81A0-5D5F-4935-B718-BE000D348B57}" srcOrd="5" destOrd="0" presId="urn:microsoft.com/office/officeart/2005/8/layout/list1"/>
    <dgm:cxn modelId="{E7252111-21F4-4BA2-83C3-F01150634B79}" type="presParOf" srcId="{96304073-074B-48C5-B080-24C44515DA9A}" destId="{3F108737-5044-4C29-9EBD-BD166E125594}" srcOrd="6" destOrd="0" presId="urn:microsoft.com/office/officeart/2005/8/layout/list1"/>
    <dgm:cxn modelId="{B2E0451D-07F2-40E6-8B75-FE2F2BA211EF}" type="presParOf" srcId="{96304073-074B-48C5-B080-24C44515DA9A}" destId="{3AD518AD-4A2F-4E67-8978-8D3C777F3214}" srcOrd="7" destOrd="0" presId="urn:microsoft.com/office/officeart/2005/8/layout/list1"/>
    <dgm:cxn modelId="{3CBC3694-410A-4078-9563-70E19B1951A9}" type="presParOf" srcId="{96304073-074B-48C5-B080-24C44515DA9A}" destId="{318CEAA4-584B-4EBC-B4B3-ED769A67A1D3}" srcOrd="8" destOrd="0" presId="urn:microsoft.com/office/officeart/2005/8/layout/list1"/>
    <dgm:cxn modelId="{C3DE2BB0-9302-46F5-84B5-50CF2A3714D6}" type="presParOf" srcId="{318CEAA4-584B-4EBC-B4B3-ED769A67A1D3}" destId="{AB10F414-93BF-4B59-A360-62BE055F602E}" srcOrd="0" destOrd="0" presId="urn:microsoft.com/office/officeart/2005/8/layout/list1"/>
    <dgm:cxn modelId="{7A4331ED-FC33-4F79-A8B3-AA0C3FFE50AC}" type="presParOf" srcId="{318CEAA4-584B-4EBC-B4B3-ED769A67A1D3}" destId="{9D7A83DA-0881-4590-97A6-27C7B1174020}" srcOrd="1" destOrd="0" presId="urn:microsoft.com/office/officeart/2005/8/layout/list1"/>
    <dgm:cxn modelId="{E949E124-ECE9-4B90-BEEE-8A9FDD888630}" type="presParOf" srcId="{96304073-074B-48C5-B080-24C44515DA9A}" destId="{873D158B-1EA2-4BFC-8DE0-B06BCA7FDC71}" srcOrd="9" destOrd="0" presId="urn:microsoft.com/office/officeart/2005/8/layout/list1"/>
    <dgm:cxn modelId="{D62A1CA4-119C-4665-A5CB-A9592367AC88}" type="presParOf" srcId="{96304073-074B-48C5-B080-24C44515DA9A}" destId="{99077382-C1AA-420E-9CC3-4FA7D1C5B1BF}"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EA4DF7-1ADB-40AB-9D2D-9070583DA507}" type="doc">
      <dgm:prSet loTypeId="urn:microsoft.com/office/officeart/2008/layout/SquareAccentList" loCatId="list" qsTypeId="urn:microsoft.com/office/officeart/2005/8/quickstyle/simple1" qsCatId="simple" csTypeId="urn:microsoft.com/office/officeart/2005/8/colors/colorful2" csCatId="colorful" phldr="1"/>
      <dgm:spPr/>
      <dgm:t>
        <a:bodyPr/>
        <a:lstStyle/>
        <a:p>
          <a:endParaRPr lang="es-CO"/>
        </a:p>
      </dgm:t>
    </dgm:pt>
    <dgm:pt modelId="{754EA891-8D18-4CEB-A000-5BBEDB12639B}">
      <dgm:prSet phldrT="[Texto]" custT="1"/>
      <dgm:spPr/>
      <dgm:t>
        <a:bodyPr/>
        <a:lstStyle/>
        <a:p>
          <a:pPr algn="ctr"/>
          <a:r>
            <a:rPr lang="es-CO" sz="2500" dirty="0"/>
            <a:t>DEPOSITARIOS CAMBIO DE TARIFA </a:t>
          </a:r>
        </a:p>
      </dgm:t>
    </dgm:pt>
    <dgm:pt modelId="{DD01CF23-7F48-46A6-A26C-4775337D07C4}" type="parTrans" cxnId="{16502ADF-4855-4896-897A-CB0200ED49DB}">
      <dgm:prSet/>
      <dgm:spPr/>
      <dgm:t>
        <a:bodyPr/>
        <a:lstStyle/>
        <a:p>
          <a:endParaRPr lang="es-CO"/>
        </a:p>
      </dgm:t>
    </dgm:pt>
    <dgm:pt modelId="{F36402BF-3210-4167-8459-8F3FE2B66228}" type="sibTrans" cxnId="{16502ADF-4855-4896-897A-CB0200ED49DB}">
      <dgm:prSet/>
      <dgm:spPr/>
      <dgm:t>
        <a:bodyPr/>
        <a:lstStyle/>
        <a:p>
          <a:endParaRPr lang="es-CO"/>
        </a:p>
      </dgm:t>
    </dgm:pt>
    <dgm:pt modelId="{76763080-DC18-459D-8CC1-F7C539A707A5}">
      <dgm:prSet phldrT="[Texto]"/>
      <dgm:spPr/>
      <dgm:t>
        <a:bodyPr/>
        <a:lstStyle/>
        <a:p>
          <a:r>
            <a:rPr lang="es-CO" dirty="0"/>
            <a:t>RODRIGO  SANCHEZ  FRANCO</a:t>
          </a:r>
        </a:p>
      </dgm:t>
    </dgm:pt>
    <dgm:pt modelId="{3E07CE5E-BC0C-4E50-A7B4-8BAE58DE7ED4}" type="parTrans" cxnId="{AD3AE962-C2DD-4CCD-A72D-14AD440DF669}">
      <dgm:prSet/>
      <dgm:spPr/>
      <dgm:t>
        <a:bodyPr/>
        <a:lstStyle/>
        <a:p>
          <a:endParaRPr lang="es-CO"/>
        </a:p>
      </dgm:t>
    </dgm:pt>
    <dgm:pt modelId="{C557B072-4A4C-41CF-B8C8-62B465CADA7D}" type="sibTrans" cxnId="{AD3AE962-C2DD-4CCD-A72D-14AD440DF669}">
      <dgm:prSet/>
      <dgm:spPr/>
      <dgm:t>
        <a:bodyPr/>
        <a:lstStyle/>
        <a:p>
          <a:endParaRPr lang="es-CO"/>
        </a:p>
      </dgm:t>
    </dgm:pt>
    <dgm:pt modelId="{F85907A4-BC2C-4375-841D-3085A8106BF2}">
      <dgm:prSet phldrT="[Texto]"/>
      <dgm:spPr/>
      <dgm:t>
        <a:bodyPr/>
        <a:lstStyle/>
        <a:p>
          <a:r>
            <a:rPr lang="es-CO" b="0" i="0" u="none" dirty="0"/>
            <a:t>INMOBILIARIA RUIZ PEREA SAS</a:t>
          </a:r>
          <a:endParaRPr lang="es-CO" dirty="0"/>
        </a:p>
      </dgm:t>
    </dgm:pt>
    <dgm:pt modelId="{8F5E98F5-B6C7-49B7-B97C-F69CF3BEC8F1}" type="parTrans" cxnId="{A35EBD53-30EC-4357-845C-54E0402FD60F}">
      <dgm:prSet/>
      <dgm:spPr/>
      <dgm:t>
        <a:bodyPr/>
        <a:lstStyle/>
        <a:p>
          <a:endParaRPr lang="es-CO"/>
        </a:p>
      </dgm:t>
    </dgm:pt>
    <dgm:pt modelId="{3D7DED38-E756-4D52-AFD5-C763EAA0089F}" type="sibTrans" cxnId="{A35EBD53-30EC-4357-845C-54E0402FD60F}">
      <dgm:prSet/>
      <dgm:spPr/>
      <dgm:t>
        <a:bodyPr/>
        <a:lstStyle/>
        <a:p>
          <a:endParaRPr lang="es-CO"/>
        </a:p>
      </dgm:t>
    </dgm:pt>
    <dgm:pt modelId="{D3A889D1-F4F4-4FFE-B864-4D68D418B5C5}">
      <dgm:prSet phldrT="[Texto]"/>
      <dgm:spPr/>
      <dgm:t>
        <a:bodyPr/>
        <a:lstStyle/>
        <a:p>
          <a:r>
            <a:rPr lang="es-CO" b="0" i="0" u="none" dirty="0"/>
            <a:t>CONSULTORES SANTO DOMINGO</a:t>
          </a:r>
          <a:endParaRPr lang="es-CO" dirty="0"/>
        </a:p>
      </dgm:t>
    </dgm:pt>
    <dgm:pt modelId="{4E242157-E02D-44DD-9E35-396628DD79F5}" type="parTrans" cxnId="{A075398F-47AF-4FA7-BA3B-B4D44D3FA16D}">
      <dgm:prSet/>
      <dgm:spPr/>
      <dgm:t>
        <a:bodyPr/>
        <a:lstStyle/>
        <a:p>
          <a:endParaRPr lang="es-CO"/>
        </a:p>
      </dgm:t>
    </dgm:pt>
    <dgm:pt modelId="{7F4E7DF5-8F91-46D5-B3CE-9E2A72BDBACE}" type="sibTrans" cxnId="{A075398F-47AF-4FA7-BA3B-B4D44D3FA16D}">
      <dgm:prSet/>
      <dgm:spPr/>
      <dgm:t>
        <a:bodyPr/>
        <a:lstStyle/>
        <a:p>
          <a:endParaRPr lang="es-CO"/>
        </a:p>
      </dgm:t>
    </dgm:pt>
    <dgm:pt modelId="{7D3E7EC2-3CA3-4068-917F-EE00D5DB6D16}">
      <dgm:prSet phldrT="[Texto]" custT="1"/>
      <dgm:spPr/>
      <dgm:t>
        <a:bodyPr/>
        <a:lstStyle/>
        <a:p>
          <a:r>
            <a:rPr lang="es-CO" sz="2500" dirty="0"/>
            <a:t>DEPOSITARIOS TARIFA 8%</a:t>
          </a:r>
        </a:p>
      </dgm:t>
    </dgm:pt>
    <dgm:pt modelId="{32DCDC96-48DE-4E44-80E7-F5167A5C25E4}" type="parTrans" cxnId="{5D862E4D-BE92-4281-95CF-072408FB4E89}">
      <dgm:prSet/>
      <dgm:spPr/>
      <dgm:t>
        <a:bodyPr/>
        <a:lstStyle/>
        <a:p>
          <a:endParaRPr lang="es-CO"/>
        </a:p>
      </dgm:t>
    </dgm:pt>
    <dgm:pt modelId="{D13E2E5B-02F1-412E-B446-5E1088A7E814}" type="sibTrans" cxnId="{5D862E4D-BE92-4281-95CF-072408FB4E89}">
      <dgm:prSet/>
      <dgm:spPr/>
      <dgm:t>
        <a:bodyPr/>
        <a:lstStyle/>
        <a:p>
          <a:endParaRPr lang="es-CO"/>
        </a:p>
      </dgm:t>
    </dgm:pt>
    <dgm:pt modelId="{843F7BA1-41CE-4F0C-A42C-B5BB31CB7F0A}">
      <dgm:prSet phldrT="[Texto]"/>
      <dgm:spPr/>
      <dgm:t>
        <a:bodyPr/>
        <a:lstStyle/>
        <a:p>
          <a:r>
            <a:rPr lang="es-CO" b="0" i="0" u="none" dirty="0"/>
            <a:t>COLLIERS INTERNATIONAL COLOMBIA  S.A.</a:t>
          </a:r>
          <a:endParaRPr lang="es-CO" dirty="0"/>
        </a:p>
      </dgm:t>
    </dgm:pt>
    <dgm:pt modelId="{223CECF4-DA09-4835-8573-8777D26BA1FC}" type="parTrans" cxnId="{CF34F252-1776-4C9C-A315-279B24B5FE88}">
      <dgm:prSet/>
      <dgm:spPr/>
      <dgm:t>
        <a:bodyPr/>
        <a:lstStyle/>
        <a:p>
          <a:endParaRPr lang="es-CO"/>
        </a:p>
      </dgm:t>
    </dgm:pt>
    <dgm:pt modelId="{96397C9D-93ED-4B68-8BDC-EB4F6B16B3B0}" type="sibTrans" cxnId="{CF34F252-1776-4C9C-A315-279B24B5FE88}">
      <dgm:prSet/>
      <dgm:spPr/>
      <dgm:t>
        <a:bodyPr/>
        <a:lstStyle/>
        <a:p>
          <a:endParaRPr lang="es-CO"/>
        </a:p>
      </dgm:t>
    </dgm:pt>
    <dgm:pt modelId="{8F881C90-62BB-41C9-8080-6BBAF65F57ED}">
      <dgm:prSet phldrT="[Texto]"/>
      <dgm:spPr/>
      <dgm:t>
        <a:bodyPr/>
        <a:lstStyle/>
        <a:p>
          <a:r>
            <a:rPr lang="es-CO" b="0" i="0" u="none" dirty="0"/>
            <a:t>ARRENDAMIENTOS ABURRA SUR S.A.S</a:t>
          </a:r>
          <a:endParaRPr lang="es-CO" dirty="0"/>
        </a:p>
      </dgm:t>
    </dgm:pt>
    <dgm:pt modelId="{AAC4806C-E544-4478-A38A-838AEF36ED3E}" type="parTrans" cxnId="{0F1AF16F-A064-4032-88A8-D5ACAD4E0E29}">
      <dgm:prSet/>
      <dgm:spPr/>
      <dgm:t>
        <a:bodyPr/>
        <a:lstStyle/>
        <a:p>
          <a:endParaRPr lang="es-CO"/>
        </a:p>
      </dgm:t>
    </dgm:pt>
    <dgm:pt modelId="{EC8159BF-B522-467E-811D-D4D58D13B870}" type="sibTrans" cxnId="{0F1AF16F-A064-4032-88A8-D5ACAD4E0E29}">
      <dgm:prSet/>
      <dgm:spPr/>
      <dgm:t>
        <a:bodyPr/>
        <a:lstStyle/>
        <a:p>
          <a:endParaRPr lang="es-CO"/>
        </a:p>
      </dgm:t>
    </dgm:pt>
    <dgm:pt modelId="{3BDFF7A8-C612-4F14-B935-45A1965E399F}">
      <dgm:prSet phldrT="[Texto]"/>
      <dgm:spPr/>
      <dgm:t>
        <a:bodyPr/>
        <a:lstStyle/>
        <a:p>
          <a:r>
            <a:rPr lang="es-CO" b="0" i="0" u="none" dirty="0"/>
            <a:t>BIENES E INMUEBLES ROJAS LTDA</a:t>
          </a:r>
          <a:endParaRPr lang="es-CO" dirty="0"/>
        </a:p>
      </dgm:t>
    </dgm:pt>
    <dgm:pt modelId="{57F890C5-F6C4-46A2-9A24-F1CEA8A1A84A}" type="parTrans" cxnId="{7BFF7A67-AA24-4437-B87C-2E204FBAA06B}">
      <dgm:prSet/>
      <dgm:spPr/>
      <dgm:t>
        <a:bodyPr/>
        <a:lstStyle/>
        <a:p>
          <a:endParaRPr lang="es-CO"/>
        </a:p>
      </dgm:t>
    </dgm:pt>
    <dgm:pt modelId="{5666D9BD-0367-4CCE-9BB6-83714E3A1A35}" type="sibTrans" cxnId="{7BFF7A67-AA24-4437-B87C-2E204FBAA06B}">
      <dgm:prSet/>
      <dgm:spPr/>
      <dgm:t>
        <a:bodyPr/>
        <a:lstStyle/>
        <a:p>
          <a:endParaRPr lang="es-CO"/>
        </a:p>
      </dgm:t>
    </dgm:pt>
    <dgm:pt modelId="{46ED6A90-AA50-4E4D-AD96-F2A183012312}">
      <dgm:prSet phldrT="[Texto]"/>
      <dgm:spPr/>
      <dgm:t>
        <a:bodyPr/>
        <a:lstStyle/>
        <a:p>
          <a:r>
            <a:rPr lang="es-CO" b="0" i="0" u="none" dirty="0"/>
            <a:t>ZALKA S.A.</a:t>
          </a:r>
          <a:endParaRPr lang="es-CO" dirty="0"/>
        </a:p>
      </dgm:t>
    </dgm:pt>
    <dgm:pt modelId="{536CE529-B920-4FEE-BCD2-E096BF93B240}" type="parTrans" cxnId="{E5C3C428-D9CE-426D-91D8-16E3F9B4C2DB}">
      <dgm:prSet/>
      <dgm:spPr/>
      <dgm:t>
        <a:bodyPr/>
        <a:lstStyle/>
        <a:p>
          <a:endParaRPr lang="es-CO"/>
        </a:p>
      </dgm:t>
    </dgm:pt>
    <dgm:pt modelId="{E8D2CE99-2899-4F29-B760-82A74A7AB345}" type="sibTrans" cxnId="{E5C3C428-D9CE-426D-91D8-16E3F9B4C2DB}">
      <dgm:prSet/>
      <dgm:spPr/>
      <dgm:t>
        <a:bodyPr/>
        <a:lstStyle/>
        <a:p>
          <a:endParaRPr lang="es-CO"/>
        </a:p>
      </dgm:t>
    </dgm:pt>
    <dgm:pt modelId="{06115B59-5217-4DCD-BBBB-49F81FF52347}">
      <dgm:prSet phldrT="[Texto]"/>
      <dgm:spPr/>
      <dgm:t>
        <a:bodyPr/>
        <a:lstStyle/>
        <a:p>
          <a:r>
            <a:rPr lang="es-CO" b="0" i="0" u="none" dirty="0"/>
            <a:t>COMPAÑÍA JURÍDICA NACIONAL SAS</a:t>
          </a:r>
          <a:endParaRPr lang="es-CO" dirty="0"/>
        </a:p>
      </dgm:t>
    </dgm:pt>
    <dgm:pt modelId="{50022F5B-CF23-4298-93E8-FFFDCDE194D6}" type="parTrans" cxnId="{5FFDC1A1-617B-4814-BB29-A05E63021F3A}">
      <dgm:prSet/>
      <dgm:spPr/>
      <dgm:t>
        <a:bodyPr/>
        <a:lstStyle/>
        <a:p>
          <a:endParaRPr lang="es-CO"/>
        </a:p>
      </dgm:t>
    </dgm:pt>
    <dgm:pt modelId="{756EA760-1FC9-4578-8CD2-B8ECA02B29D0}" type="sibTrans" cxnId="{5FFDC1A1-617B-4814-BB29-A05E63021F3A}">
      <dgm:prSet/>
      <dgm:spPr/>
      <dgm:t>
        <a:bodyPr/>
        <a:lstStyle/>
        <a:p>
          <a:endParaRPr lang="es-CO"/>
        </a:p>
      </dgm:t>
    </dgm:pt>
    <dgm:pt modelId="{30B8A7ED-BA5F-43C9-8650-8DA0B7565293}" type="pres">
      <dgm:prSet presAssocID="{55EA4DF7-1ADB-40AB-9D2D-9070583DA507}" presName="layout" presStyleCnt="0">
        <dgm:presLayoutVars>
          <dgm:chMax/>
          <dgm:chPref/>
          <dgm:dir/>
          <dgm:resizeHandles/>
        </dgm:presLayoutVars>
      </dgm:prSet>
      <dgm:spPr/>
    </dgm:pt>
    <dgm:pt modelId="{3B676FE9-6B8A-4973-936D-13CC15D4155E}" type="pres">
      <dgm:prSet presAssocID="{754EA891-8D18-4CEB-A000-5BBEDB12639B}" presName="root" presStyleCnt="0">
        <dgm:presLayoutVars>
          <dgm:chMax/>
          <dgm:chPref/>
        </dgm:presLayoutVars>
      </dgm:prSet>
      <dgm:spPr/>
    </dgm:pt>
    <dgm:pt modelId="{81ED7CE7-5D74-49FD-99BA-D0D37D7071D6}" type="pres">
      <dgm:prSet presAssocID="{754EA891-8D18-4CEB-A000-5BBEDB12639B}" presName="rootComposite" presStyleCnt="0">
        <dgm:presLayoutVars/>
      </dgm:prSet>
      <dgm:spPr/>
    </dgm:pt>
    <dgm:pt modelId="{554E0A86-BDAE-461D-BB1B-5A70BEA47E2C}" type="pres">
      <dgm:prSet presAssocID="{754EA891-8D18-4CEB-A000-5BBEDB12639B}" presName="ParentAccent" presStyleLbl="alignNode1" presStyleIdx="0" presStyleCnt="2"/>
      <dgm:spPr/>
    </dgm:pt>
    <dgm:pt modelId="{ADEE31F4-C060-4C12-AFE2-48D7454543C4}" type="pres">
      <dgm:prSet presAssocID="{754EA891-8D18-4CEB-A000-5BBEDB12639B}" presName="ParentSmallAccent" presStyleLbl="fgAcc1" presStyleIdx="0" presStyleCnt="2"/>
      <dgm:spPr/>
    </dgm:pt>
    <dgm:pt modelId="{AA2333AE-2F96-47FE-B14F-B0C721A4ED99}" type="pres">
      <dgm:prSet presAssocID="{754EA891-8D18-4CEB-A000-5BBEDB12639B}" presName="Parent" presStyleLbl="revTx" presStyleIdx="0" presStyleCnt="10">
        <dgm:presLayoutVars>
          <dgm:chMax/>
          <dgm:chPref val="4"/>
          <dgm:bulletEnabled val="1"/>
        </dgm:presLayoutVars>
      </dgm:prSet>
      <dgm:spPr/>
    </dgm:pt>
    <dgm:pt modelId="{938DEB62-7CB1-4E38-9CCA-ADFE045CC32D}" type="pres">
      <dgm:prSet presAssocID="{754EA891-8D18-4CEB-A000-5BBEDB12639B}" presName="childShape" presStyleCnt="0">
        <dgm:presLayoutVars>
          <dgm:chMax val="0"/>
          <dgm:chPref val="0"/>
        </dgm:presLayoutVars>
      </dgm:prSet>
      <dgm:spPr/>
    </dgm:pt>
    <dgm:pt modelId="{5BA3BC7B-31AF-419A-B381-6EDB1BA4C782}" type="pres">
      <dgm:prSet presAssocID="{76763080-DC18-459D-8CC1-F7C539A707A5}" presName="childComposite" presStyleCnt="0">
        <dgm:presLayoutVars>
          <dgm:chMax val="0"/>
          <dgm:chPref val="0"/>
        </dgm:presLayoutVars>
      </dgm:prSet>
      <dgm:spPr/>
    </dgm:pt>
    <dgm:pt modelId="{278F2E22-8359-4F53-9B76-502F7D51DFB5}" type="pres">
      <dgm:prSet presAssocID="{76763080-DC18-459D-8CC1-F7C539A707A5}" presName="ChildAccent" presStyleLbl="solidFgAcc1" presStyleIdx="0" presStyleCnt="8"/>
      <dgm:spPr/>
    </dgm:pt>
    <dgm:pt modelId="{964FDB50-9023-493B-9C01-EC59B8C4F2F2}" type="pres">
      <dgm:prSet presAssocID="{76763080-DC18-459D-8CC1-F7C539A707A5}" presName="Child" presStyleLbl="revTx" presStyleIdx="1" presStyleCnt="10">
        <dgm:presLayoutVars>
          <dgm:chMax val="0"/>
          <dgm:chPref val="0"/>
          <dgm:bulletEnabled val="1"/>
        </dgm:presLayoutVars>
      </dgm:prSet>
      <dgm:spPr/>
    </dgm:pt>
    <dgm:pt modelId="{B3B154A8-4025-4BBF-B393-C7CEF45A53E0}" type="pres">
      <dgm:prSet presAssocID="{F85907A4-BC2C-4375-841D-3085A8106BF2}" presName="childComposite" presStyleCnt="0">
        <dgm:presLayoutVars>
          <dgm:chMax val="0"/>
          <dgm:chPref val="0"/>
        </dgm:presLayoutVars>
      </dgm:prSet>
      <dgm:spPr/>
    </dgm:pt>
    <dgm:pt modelId="{E41FCD6B-249F-479D-9EED-B06E0DD7B4F6}" type="pres">
      <dgm:prSet presAssocID="{F85907A4-BC2C-4375-841D-3085A8106BF2}" presName="ChildAccent" presStyleLbl="solidFgAcc1" presStyleIdx="1" presStyleCnt="8"/>
      <dgm:spPr/>
    </dgm:pt>
    <dgm:pt modelId="{2C8719AC-523C-417D-BEA5-DF63F01791BC}" type="pres">
      <dgm:prSet presAssocID="{F85907A4-BC2C-4375-841D-3085A8106BF2}" presName="Child" presStyleLbl="revTx" presStyleIdx="2" presStyleCnt="10">
        <dgm:presLayoutVars>
          <dgm:chMax val="0"/>
          <dgm:chPref val="0"/>
          <dgm:bulletEnabled val="1"/>
        </dgm:presLayoutVars>
      </dgm:prSet>
      <dgm:spPr/>
    </dgm:pt>
    <dgm:pt modelId="{ED9EB1D3-828B-4247-BD73-EFB95C9D3C7F}" type="pres">
      <dgm:prSet presAssocID="{D3A889D1-F4F4-4FFE-B864-4D68D418B5C5}" presName="childComposite" presStyleCnt="0">
        <dgm:presLayoutVars>
          <dgm:chMax val="0"/>
          <dgm:chPref val="0"/>
        </dgm:presLayoutVars>
      </dgm:prSet>
      <dgm:spPr/>
    </dgm:pt>
    <dgm:pt modelId="{B5A8F25E-B496-4A5B-B8C6-EBB496A065B8}" type="pres">
      <dgm:prSet presAssocID="{D3A889D1-F4F4-4FFE-B864-4D68D418B5C5}" presName="ChildAccent" presStyleLbl="solidFgAcc1" presStyleIdx="2" presStyleCnt="8"/>
      <dgm:spPr/>
    </dgm:pt>
    <dgm:pt modelId="{AA304746-F970-4141-9C4C-41C7BCBCA424}" type="pres">
      <dgm:prSet presAssocID="{D3A889D1-F4F4-4FFE-B864-4D68D418B5C5}" presName="Child" presStyleLbl="revTx" presStyleIdx="3" presStyleCnt="10">
        <dgm:presLayoutVars>
          <dgm:chMax val="0"/>
          <dgm:chPref val="0"/>
          <dgm:bulletEnabled val="1"/>
        </dgm:presLayoutVars>
      </dgm:prSet>
      <dgm:spPr/>
    </dgm:pt>
    <dgm:pt modelId="{1D6F0E73-3249-4F7D-BAB6-1E92F009C032}" type="pres">
      <dgm:prSet presAssocID="{46ED6A90-AA50-4E4D-AD96-F2A183012312}" presName="childComposite" presStyleCnt="0">
        <dgm:presLayoutVars>
          <dgm:chMax val="0"/>
          <dgm:chPref val="0"/>
        </dgm:presLayoutVars>
      </dgm:prSet>
      <dgm:spPr/>
    </dgm:pt>
    <dgm:pt modelId="{15891D97-23B5-4207-B1C7-1A856991EC03}" type="pres">
      <dgm:prSet presAssocID="{46ED6A90-AA50-4E4D-AD96-F2A183012312}" presName="ChildAccent" presStyleLbl="solidFgAcc1" presStyleIdx="3" presStyleCnt="8"/>
      <dgm:spPr/>
    </dgm:pt>
    <dgm:pt modelId="{31319417-F822-4718-B781-7C3C69661910}" type="pres">
      <dgm:prSet presAssocID="{46ED6A90-AA50-4E4D-AD96-F2A183012312}" presName="Child" presStyleLbl="revTx" presStyleIdx="4" presStyleCnt="10">
        <dgm:presLayoutVars>
          <dgm:chMax val="0"/>
          <dgm:chPref val="0"/>
          <dgm:bulletEnabled val="1"/>
        </dgm:presLayoutVars>
      </dgm:prSet>
      <dgm:spPr/>
    </dgm:pt>
    <dgm:pt modelId="{663EF848-06A0-442D-9F8E-C4E6616C7F59}" type="pres">
      <dgm:prSet presAssocID="{7D3E7EC2-3CA3-4068-917F-EE00D5DB6D16}" presName="root" presStyleCnt="0">
        <dgm:presLayoutVars>
          <dgm:chMax/>
          <dgm:chPref/>
        </dgm:presLayoutVars>
      </dgm:prSet>
      <dgm:spPr/>
    </dgm:pt>
    <dgm:pt modelId="{DBCF1714-8AB1-4CBC-B03B-3A98FFF1B812}" type="pres">
      <dgm:prSet presAssocID="{7D3E7EC2-3CA3-4068-917F-EE00D5DB6D16}" presName="rootComposite" presStyleCnt="0">
        <dgm:presLayoutVars/>
      </dgm:prSet>
      <dgm:spPr/>
    </dgm:pt>
    <dgm:pt modelId="{59F9CCFA-2C0F-45B3-95B9-D09D32E0AA2C}" type="pres">
      <dgm:prSet presAssocID="{7D3E7EC2-3CA3-4068-917F-EE00D5DB6D16}" presName="ParentAccent" presStyleLbl="alignNode1" presStyleIdx="1" presStyleCnt="2"/>
      <dgm:spPr/>
    </dgm:pt>
    <dgm:pt modelId="{D617A8C5-BBE1-4BA4-B42F-23ABF86FDD5D}" type="pres">
      <dgm:prSet presAssocID="{7D3E7EC2-3CA3-4068-917F-EE00D5DB6D16}" presName="ParentSmallAccent" presStyleLbl="fgAcc1" presStyleIdx="1" presStyleCnt="2"/>
      <dgm:spPr/>
    </dgm:pt>
    <dgm:pt modelId="{A0AE9CFD-0A7F-4A8B-A864-82B40FC7BFEC}" type="pres">
      <dgm:prSet presAssocID="{7D3E7EC2-3CA3-4068-917F-EE00D5DB6D16}" presName="Parent" presStyleLbl="revTx" presStyleIdx="5" presStyleCnt="10">
        <dgm:presLayoutVars>
          <dgm:chMax/>
          <dgm:chPref val="4"/>
          <dgm:bulletEnabled val="1"/>
        </dgm:presLayoutVars>
      </dgm:prSet>
      <dgm:spPr/>
    </dgm:pt>
    <dgm:pt modelId="{DB5E2F90-A2C4-4700-A03D-93DADA59F669}" type="pres">
      <dgm:prSet presAssocID="{7D3E7EC2-3CA3-4068-917F-EE00D5DB6D16}" presName="childShape" presStyleCnt="0">
        <dgm:presLayoutVars>
          <dgm:chMax val="0"/>
          <dgm:chPref val="0"/>
        </dgm:presLayoutVars>
      </dgm:prSet>
      <dgm:spPr/>
    </dgm:pt>
    <dgm:pt modelId="{E7A4EC55-1B09-4E95-B361-A52D999A0BA5}" type="pres">
      <dgm:prSet presAssocID="{843F7BA1-41CE-4F0C-A42C-B5BB31CB7F0A}" presName="childComposite" presStyleCnt="0">
        <dgm:presLayoutVars>
          <dgm:chMax val="0"/>
          <dgm:chPref val="0"/>
        </dgm:presLayoutVars>
      </dgm:prSet>
      <dgm:spPr/>
    </dgm:pt>
    <dgm:pt modelId="{1414369E-67BD-4AE2-91F5-0C4164F75E3D}" type="pres">
      <dgm:prSet presAssocID="{843F7BA1-41CE-4F0C-A42C-B5BB31CB7F0A}" presName="ChildAccent" presStyleLbl="solidFgAcc1" presStyleIdx="4" presStyleCnt="8"/>
      <dgm:spPr/>
    </dgm:pt>
    <dgm:pt modelId="{AEEF560F-B998-4BF9-ADC8-32D567CBFEB4}" type="pres">
      <dgm:prSet presAssocID="{843F7BA1-41CE-4F0C-A42C-B5BB31CB7F0A}" presName="Child" presStyleLbl="revTx" presStyleIdx="6" presStyleCnt="10">
        <dgm:presLayoutVars>
          <dgm:chMax val="0"/>
          <dgm:chPref val="0"/>
          <dgm:bulletEnabled val="1"/>
        </dgm:presLayoutVars>
      </dgm:prSet>
      <dgm:spPr/>
    </dgm:pt>
    <dgm:pt modelId="{9E42863D-377F-43A7-B791-F5F56DA28044}" type="pres">
      <dgm:prSet presAssocID="{8F881C90-62BB-41C9-8080-6BBAF65F57ED}" presName="childComposite" presStyleCnt="0">
        <dgm:presLayoutVars>
          <dgm:chMax val="0"/>
          <dgm:chPref val="0"/>
        </dgm:presLayoutVars>
      </dgm:prSet>
      <dgm:spPr/>
    </dgm:pt>
    <dgm:pt modelId="{28B3A6B1-73C6-4F29-8C79-0744308D7975}" type="pres">
      <dgm:prSet presAssocID="{8F881C90-62BB-41C9-8080-6BBAF65F57ED}" presName="ChildAccent" presStyleLbl="solidFgAcc1" presStyleIdx="5" presStyleCnt="8"/>
      <dgm:spPr/>
    </dgm:pt>
    <dgm:pt modelId="{6F6FB05A-969D-4C77-85EE-EA003987E04A}" type="pres">
      <dgm:prSet presAssocID="{8F881C90-62BB-41C9-8080-6BBAF65F57ED}" presName="Child" presStyleLbl="revTx" presStyleIdx="7" presStyleCnt="10">
        <dgm:presLayoutVars>
          <dgm:chMax val="0"/>
          <dgm:chPref val="0"/>
          <dgm:bulletEnabled val="1"/>
        </dgm:presLayoutVars>
      </dgm:prSet>
      <dgm:spPr/>
    </dgm:pt>
    <dgm:pt modelId="{175B7F54-BBD3-4C1F-9004-5594C221B523}" type="pres">
      <dgm:prSet presAssocID="{3BDFF7A8-C612-4F14-B935-45A1965E399F}" presName="childComposite" presStyleCnt="0">
        <dgm:presLayoutVars>
          <dgm:chMax val="0"/>
          <dgm:chPref val="0"/>
        </dgm:presLayoutVars>
      </dgm:prSet>
      <dgm:spPr/>
    </dgm:pt>
    <dgm:pt modelId="{D0C39D92-0816-494F-8721-9B87BACD8061}" type="pres">
      <dgm:prSet presAssocID="{3BDFF7A8-C612-4F14-B935-45A1965E399F}" presName="ChildAccent" presStyleLbl="solidFgAcc1" presStyleIdx="6" presStyleCnt="8"/>
      <dgm:spPr/>
    </dgm:pt>
    <dgm:pt modelId="{1A1DB6FC-12E5-470C-BF61-D5F3B14186CF}" type="pres">
      <dgm:prSet presAssocID="{3BDFF7A8-C612-4F14-B935-45A1965E399F}" presName="Child" presStyleLbl="revTx" presStyleIdx="8" presStyleCnt="10">
        <dgm:presLayoutVars>
          <dgm:chMax val="0"/>
          <dgm:chPref val="0"/>
          <dgm:bulletEnabled val="1"/>
        </dgm:presLayoutVars>
      </dgm:prSet>
      <dgm:spPr/>
    </dgm:pt>
    <dgm:pt modelId="{43761A60-8A6D-4772-BAD6-A9EE3EECBCA2}" type="pres">
      <dgm:prSet presAssocID="{06115B59-5217-4DCD-BBBB-49F81FF52347}" presName="childComposite" presStyleCnt="0">
        <dgm:presLayoutVars>
          <dgm:chMax val="0"/>
          <dgm:chPref val="0"/>
        </dgm:presLayoutVars>
      </dgm:prSet>
      <dgm:spPr/>
    </dgm:pt>
    <dgm:pt modelId="{42E923AF-B9AC-4044-9FA0-B4F52C7AE31F}" type="pres">
      <dgm:prSet presAssocID="{06115B59-5217-4DCD-BBBB-49F81FF52347}" presName="ChildAccent" presStyleLbl="solidFgAcc1" presStyleIdx="7" presStyleCnt="8"/>
      <dgm:spPr/>
    </dgm:pt>
    <dgm:pt modelId="{0E4881F1-0BFE-4526-8EB9-5461D103941C}" type="pres">
      <dgm:prSet presAssocID="{06115B59-5217-4DCD-BBBB-49F81FF52347}" presName="Child" presStyleLbl="revTx" presStyleIdx="9" presStyleCnt="10">
        <dgm:presLayoutVars>
          <dgm:chMax val="0"/>
          <dgm:chPref val="0"/>
          <dgm:bulletEnabled val="1"/>
        </dgm:presLayoutVars>
      </dgm:prSet>
      <dgm:spPr/>
    </dgm:pt>
  </dgm:ptLst>
  <dgm:cxnLst>
    <dgm:cxn modelId="{BE39B904-3436-4B70-9D96-DC0754523789}" type="presOf" srcId="{3BDFF7A8-C612-4F14-B935-45A1965E399F}" destId="{1A1DB6FC-12E5-470C-BF61-D5F3B14186CF}" srcOrd="0" destOrd="0" presId="urn:microsoft.com/office/officeart/2008/layout/SquareAccentList"/>
    <dgm:cxn modelId="{0A743307-1781-4DF5-8767-EBE1F70158B6}" type="presOf" srcId="{46ED6A90-AA50-4E4D-AD96-F2A183012312}" destId="{31319417-F822-4718-B781-7C3C69661910}" srcOrd="0" destOrd="0" presId="urn:microsoft.com/office/officeart/2008/layout/SquareAccentList"/>
    <dgm:cxn modelId="{20EEED11-7859-43F1-81D4-AEDCBA2287CD}" type="presOf" srcId="{55EA4DF7-1ADB-40AB-9D2D-9070583DA507}" destId="{30B8A7ED-BA5F-43C9-8650-8DA0B7565293}" srcOrd="0" destOrd="0" presId="urn:microsoft.com/office/officeart/2008/layout/SquareAccentList"/>
    <dgm:cxn modelId="{E5C3C428-D9CE-426D-91D8-16E3F9B4C2DB}" srcId="{754EA891-8D18-4CEB-A000-5BBEDB12639B}" destId="{46ED6A90-AA50-4E4D-AD96-F2A183012312}" srcOrd="3" destOrd="0" parTransId="{536CE529-B920-4FEE-BCD2-E096BF93B240}" sibTransId="{E8D2CE99-2899-4F29-B760-82A74A7AB345}"/>
    <dgm:cxn modelId="{AD3AE962-C2DD-4CCD-A72D-14AD440DF669}" srcId="{754EA891-8D18-4CEB-A000-5BBEDB12639B}" destId="{76763080-DC18-459D-8CC1-F7C539A707A5}" srcOrd="0" destOrd="0" parTransId="{3E07CE5E-BC0C-4E50-A7B4-8BAE58DE7ED4}" sibTransId="{C557B072-4A4C-41CF-B8C8-62B465CADA7D}"/>
    <dgm:cxn modelId="{7BFF7A67-AA24-4437-B87C-2E204FBAA06B}" srcId="{7D3E7EC2-3CA3-4068-917F-EE00D5DB6D16}" destId="{3BDFF7A8-C612-4F14-B935-45A1965E399F}" srcOrd="2" destOrd="0" parTransId="{57F890C5-F6C4-46A2-9A24-F1CEA8A1A84A}" sibTransId="{5666D9BD-0367-4CCE-9BB6-83714E3A1A35}"/>
    <dgm:cxn modelId="{5D862E4D-BE92-4281-95CF-072408FB4E89}" srcId="{55EA4DF7-1ADB-40AB-9D2D-9070583DA507}" destId="{7D3E7EC2-3CA3-4068-917F-EE00D5DB6D16}" srcOrd="1" destOrd="0" parTransId="{32DCDC96-48DE-4E44-80E7-F5167A5C25E4}" sibTransId="{D13E2E5B-02F1-412E-B446-5E1088A7E814}"/>
    <dgm:cxn modelId="{0F1AF16F-A064-4032-88A8-D5ACAD4E0E29}" srcId="{7D3E7EC2-3CA3-4068-917F-EE00D5DB6D16}" destId="{8F881C90-62BB-41C9-8080-6BBAF65F57ED}" srcOrd="1" destOrd="0" parTransId="{AAC4806C-E544-4478-A38A-838AEF36ED3E}" sibTransId="{EC8159BF-B522-467E-811D-D4D58D13B870}"/>
    <dgm:cxn modelId="{CF34F252-1776-4C9C-A315-279B24B5FE88}" srcId="{7D3E7EC2-3CA3-4068-917F-EE00D5DB6D16}" destId="{843F7BA1-41CE-4F0C-A42C-B5BB31CB7F0A}" srcOrd="0" destOrd="0" parTransId="{223CECF4-DA09-4835-8573-8777D26BA1FC}" sibTransId="{96397C9D-93ED-4B68-8BDC-EB4F6B16B3B0}"/>
    <dgm:cxn modelId="{A35EBD53-30EC-4357-845C-54E0402FD60F}" srcId="{754EA891-8D18-4CEB-A000-5BBEDB12639B}" destId="{F85907A4-BC2C-4375-841D-3085A8106BF2}" srcOrd="1" destOrd="0" parTransId="{8F5E98F5-B6C7-49B7-B97C-F69CF3BEC8F1}" sibTransId="{3D7DED38-E756-4D52-AFD5-C763EAA0089F}"/>
    <dgm:cxn modelId="{ABCE3C74-9D10-4B25-B29D-EFD3A15A0458}" type="presOf" srcId="{76763080-DC18-459D-8CC1-F7C539A707A5}" destId="{964FDB50-9023-493B-9C01-EC59B8C4F2F2}" srcOrd="0" destOrd="0" presId="urn:microsoft.com/office/officeart/2008/layout/SquareAccentList"/>
    <dgm:cxn modelId="{079EB877-486E-4C84-808B-5D180E3DA30C}" type="presOf" srcId="{754EA891-8D18-4CEB-A000-5BBEDB12639B}" destId="{AA2333AE-2F96-47FE-B14F-B0C721A4ED99}" srcOrd="0" destOrd="0" presId="urn:microsoft.com/office/officeart/2008/layout/SquareAccentList"/>
    <dgm:cxn modelId="{23A15E78-946D-43FE-B65F-6CAEAFF18EB8}" type="presOf" srcId="{843F7BA1-41CE-4F0C-A42C-B5BB31CB7F0A}" destId="{AEEF560F-B998-4BF9-ADC8-32D567CBFEB4}" srcOrd="0" destOrd="0" presId="urn:microsoft.com/office/officeart/2008/layout/SquareAccentList"/>
    <dgm:cxn modelId="{A075398F-47AF-4FA7-BA3B-B4D44D3FA16D}" srcId="{754EA891-8D18-4CEB-A000-5BBEDB12639B}" destId="{D3A889D1-F4F4-4FFE-B864-4D68D418B5C5}" srcOrd="2" destOrd="0" parTransId="{4E242157-E02D-44DD-9E35-396628DD79F5}" sibTransId="{7F4E7DF5-8F91-46D5-B3CE-9E2A72BDBACE}"/>
    <dgm:cxn modelId="{5FFDC1A1-617B-4814-BB29-A05E63021F3A}" srcId="{7D3E7EC2-3CA3-4068-917F-EE00D5DB6D16}" destId="{06115B59-5217-4DCD-BBBB-49F81FF52347}" srcOrd="3" destOrd="0" parTransId="{50022F5B-CF23-4298-93E8-FFFDCDE194D6}" sibTransId="{756EA760-1FC9-4578-8CD2-B8ECA02B29D0}"/>
    <dgm:cxn modelId="{24EDAEAD-01B9-497C-95BE-DE5CD3E1F335}" type="presOf" srcId="{8F881C90-62BB-41C9-8080-6BBAF65F57ED}" destId="{6F6FB05A-969D-4C77-85EE-EA003987E04A}" srcOrd="0" destOrd="0" presId="urn:microsoft.com/office/officeart/2008/layout/SquareAccentList"/>
    <dgm:cxn modelId="{4CD554B4-F549-4E61-9969-DE22B71B16C7}" type="presOf" srcId="{D3A889D1-F4F4-4FFE-B864-4D68D418B5C5}" destId="{AA304746-F970-4141-9C4C-41C7BCBCA424}" srcOrd="0" destOrd="0" presId="urn:microsoft.com/office/officeart/2008/layout/SquareAccentList"/>
    <dgm:cxn modelId="{DAEB64D0-7981-4D2E-815C-E9AE038183DE}" type="presOf" srcId="{7D3E7EC2-3CA3-4068-917F-EE00D5DB6D16}" destId="{A0AE9CFD-0A7F-4A8B-A864-82B40FC7BFEC}" srcOrd="0" destOrd="0" presId="urn:microsoft.com/office/officeart/2008/layout/SquareAccentList"/>
    <dgm:cxn modelId="{16502ADF-4855-4896-897A-CB0200ED49DB}" srcId="{55EA4DF7-1ADB-40AB-9D2D-9070583DA507}" destId="{754EA891-8D18-4CEB-A000-5BBEDB12639B}" srcOrd="0" destOrd="0" parTransId="{DD01CF23-7F48-46A6-A26C-4775337D07C4}" sibTransId="{F36402BF-3210-4167-8459-8F3FE2B66228}"/>
    <dgm:cxn modelId="{2CC597E2-1F0D-4347-A4D0-5C4AEFF77F2D}" type="presOf" srcId="{F85907A4-BC2C-4375-841D-3085A8106BF2}" destId="{2C8719AC-523C-417D-BEA5-DF63F01791BC}" srcOrd="0" destOrd="0" presId="urn:microsoft.com/office/officeart/2008/layout/SquareAccentList"/>
    <dgm:cxn modelId="{B380C2FF-4367-4BDC-BED9-32C9B752EAEC}" type="presOf" srcId="{06115B59-5217-4DCD-BBBB-49F81FF52347}" destId="{0E4881F1-0BFE-4526-8EB9-5461D103941C}" srcOrd="0" destOrd="0" presId="urn:microsoft.com/office/officeart/2008/layout/SquareAccentList"/>
    <dgm:cxn modelId="{B2784542-F32C-45FF-82C6-43C097112FFC}" type="presParOf" srcId="{30B8A7ED-BA5F-43C9-8650-8DA0B7565293}" destId="{3B676FE9-6B8A-4973-936D-13CC15D4155E}" srcOrd="0" destOrd="0" presId="urn:microsoft.com/office/officeart/2008/layout/SquareAccentList"/>
    <dgm:cxn modelId="{74BEE317-CDD7-4958-8B4F-B2D055B7A2C3}" type="presParOf" srcId="{3B676FE9-6B8A-4973-936D-13CC15D4155E}" destId="{81ED7CE7-5D74-49FD-99BA-D0D37D7071D6}" srcOrd="0" destOrd="0" presId="urn:microsoft.com/office/officeart/2008/layout/SquareAccentList"/>
    <dgm:cxn modelId="{9E10FBEF-E7ED-49EB-8589-47BD27A56A12}" type="presParOf" srcId="{81ED7CE7-5D74-49FD-99BA-D0D37D7071D6}" destId="{554E0A86-BDAE-461D-BB1B-5A70BEA47E2C}" srcOrd="0" destOrd="0" presId="urn:microsoft.com/office/officeart/2008/layout/SquareAccentList"/>
    <dgm:cxn modelId="{8EAE1D3C-0C42-45C6-8739-31C586CDD4D2}" type="presParOf" srcId="{81ED7CE7-5D74-49FD-99BA-D0D37D7071D6}" destId="{ADEE31F4-C060-4C12-AFE2-48D7454543C4}" srcOrd="1" destOrd="0" presId="urn:microsoft.com/office/officeart/2008/layout/SquareAccentList"/>
    <dgm:cxn modelId="{5495A424-519C-4A2B-8238-BBD44FB79563}" type="presParOf" srcId="{81ED7CE7-5D74-49FD-99BA-D0D37D7071D6}" destId="{AA2333AE-2F96-47FE-B14F-B0C721A4ED99}" srcOrd="2" destOrd="0" presId="urn:microsoft.com/office/officeart/2008/layout/SquareAccentList"/>
    <dgm:cxn modelId="{85868581-7BC1-45DD-B428-3456CBAB6310}" type="presParOf" srcId="{3B676FE9-6B8A-4973-936D-13CC15D4155E}" destId="{938DEB62-7CB1-4E38-9CCA-ADFE045CC32D}" srcOrd="1" destOrd="0" presId="urn:microsoft.com/office/officeart/2008/layout/SquareAccentList"/>
    <dgm:cxn modelId="{D2C831B0-C1AD-4BFD-BAB8-19AB69A3DD72}" type="presParOf" srcId="{938DEB62-7CB1-4E38-9CCA-ADFE045CC32D}" destId="{5BA3BC7B-31AF-419A-B381-6EDB1BA4C782}" srcOrd="0" destOrd="0" presId="urn:microsoft.com/office/officeart/2008/layout/SquareAccentList"/>
    <dgm:cxn modelId="{F36A601D-3766-4D4D-853F-D6C8DCBEA9F5}" type="presParOf" srcId="{5BA3BC7B-31AF-419A-B381-6EDB1BA4C782}" destId="{278F2E22-8359-4F53-9B76-502F7D51DFB5}" srcOrd="0" destOrd="0" presId="urn:microsoft.com/office/officeart/2008/layout/SquareAccentList"/>
    <dgm:cxn modelId="{278E2A13-74F0-4B2C-80E2-43C7FD27B2E7}" type="presParOf" srcId="{5BA3BC7B-31AF-419A-B381-6EDB1BA4C782}" destId="{964FDB50-9023-493B-9C01-EC59B8C4F2F2}" srcOrd="1" destOrd="0" presId="urn:microsoft.com/office/officeart/2008/layout/SquareAccentList"/>
    <dgm:cxn modelId="{66DCBFEF-CBFC-4D04-998B-0D6FFD607C37}" type="presParOf" srcId="{938DEB62-7CB1-4E38-9CCA-ADFE045CC32D}" destId="{B3B154A8-4025-4BBF-B393-C7CEF45A53E0}" srcOrd="1" destOrd="0" presId="urn:microsoft.com/office/officeart/2008/layout/SquareAccentList"/>
    <dgm:cxn modelId="{B901B783-DDDF-44E5-9FC2-14DA9ED67CD1}" type="presParOf" srcId="{B3B154A8-4025-4BBF-B393-C7CEF45A53E0}" destId="{E41FCD6B-249F-479D-9EED-B06E0DD7B4F6}" srcOrd="0" destOrd="0" presId="urn:microsoft.com/office/officeart/2008/layout/SquareAccentList"/>
    <dgm:cxn modelId="{AC9A3F84-8F29-48D2-9102-628E8C16BE20}" type="presParOf" srcId="{B3B154A8-4025-4BBF-B393-C7CEF45A53E0}" destId="{2C8719AC-523C-417D-BEA5-DF63F01791BC}" srcOrd="1" destOrd="0" presId="urn:microsoft.com/office/officeart/2008/layout/SquareAccentList"/>
    <dgm:cxn modelId="{E75984BF-F68D-4503-83A3-D03B750F5E13}" type="presParOf" srcId="{938DEB62-7CB1-4E38-9CCA-ADFE045CC32D}" destId="{ED9EB1D3-828B-4247-BD73-EFB95C9D3C7F}" srcOrd="2" destOrd="0" presId="urn:microsoft.com/office/officeart/2008/layout/SquareAccentList"/>
    <dgm:cxn modelId="{EEB8436C-E865-47C5-A307-592C85F02FD6}" type="presParOf" srcId="{ED9EB1D3-828B-4247-BD73-EFB95C9D3C7F}" destId="{B5A8F25E-B496-4A5B-B8C6-EBB496A065B8}" srcOrd="0" destOrd="0" presId="urn:microsoft.com/office/officeart/2008/layout/SquareAccentList"/>
    <dgm:cxn modelId="{94B58EED-09C8-4033-96EE-66AEB661AA73}" type="presParOf" srcId="{ED9EB1D3-828B-4247-BD73-EFB95C9D3C7F}" destId="{AA304746-F970-4141-9C4C-41C7BCBCA424}" srcOrd="1" destOrd="0" presId="urn:microsoft.com/office/officeart/2008/layout/SquareAccentList"/>
    <dgm:cxn modelId="{A9281464-20A3-405E-BE05-5DD27E508F5A}" type="presParOf" srcId="{938DEB62-7CB1-4E38-9CCA-ADFE045CC32D}" destId="{1D6F0E73-3249-4F7D-BAB6-1E92F009C032}" srcOrd="3" destOrd="0" presId="urn:microsoft.com/office/officeart/2008/layout/SquareAccentList"/>
    <dgm:cxn modelId="{08B7B1F3-A17C-4079-86E9-CBCBCC3F058F}" type="presParOf" srcId="{1D6F0E73-3249-4F7D-BAB6-1E92F009C032}" destId="{15891D97-23B5-4207-B1C7-1A856991EC03}" srcOrd="0" destOrd="0" presId="urn:microsoft.com/office/officeart/2008/layout/SquareAccentList"/>
    <dgm:cxn modelId="{E4DCFF98-2CF9-486B-BFB3-6DC1B40DA4FB}" type="presParOf" srcId="{1D6F0E73-3249-4F7D-BAB6-1E92F009C032}" destId="{31319417-F822-4718-B781-7C3C69661910}" srcOrd="1" destOrd="0" presId="urn:microsoft.com/office/officeart/2008/layout/SquareAccentList"/>
    <dgm:cxn modelId="{1EAD929C-B105-4964-8D82-AE3D07B55569}" type="presParOf" srcId="{30B8A7ED-BA5F-43C9-8650-8DA0B7565293}" destId="{663EF848-06A0-442D-9F8E-C4E6616C7F59}" srcOrd="1" destOrd="0" presId="urn:microsoft.com/office/officeart/2008/layout/SquareAccentList"/>
    <dgm:cxn modelId="{F7A2B811-D93D-4AF1-A19D-AA8925233F13}" type="presParOf" srcId="{663EF848-06A0-442D-9F8E-C4E6616C7F59}" destId="{DBCF1714-8AB1-4CBC-B03B-3A98FFF1B812}" srcOrd="0" destOrd="0" presId="urn:microsoft.com/office/officeart/2008/layout/SquareAccentList"/>
    <dgm:cxn modelId="{9D6612E2-B126-4F4F-88A2-45C0655E1564}" type="presParOf" srcId="{DBCF1714-8AB1-4CBC-B03B-3A98FFF1B812}" destId="{59F9CCFA-2C0F-45B3-95B9-D09D32E0AA2C}" srcOrd="0" destOrd="0" presId="urn:microsoft.com/office/officeart/2008/layout/SquareAccentList"/>
    <dgm:cxn modelId="{8877F518-8317-4FE4-8E3D-91CB51FEA1CB}" type="presParOf" srcId="{DBCF1714-8AB1-4CBC-B03B-3A98FFF1B812}" destId="{D617A8C5-BBE1-4BA4-B42F-23ABF86FDD5D}" srcOrd="1" destOrd="0" presId="urn:microsoft.com/office/officeart/2008/layout/SquareAccentList"/>
    <dgm:cxn modelId="{BBA4D7DC-A719-4424-A7A5-BE73262000B5}" type="presParOf" srcId="{DBCF1714-8AB1-4CBC-B03B-3A98FFF1B812}" destId="{A0AE9CFD-0A7F-4A8B-A864-82B40FC7BFEC}" srcOrd="2" destOrd="0" presId="urn:microsoft.com/office/officeart/2008/layout/SquareAccentList"/>
    <dgm:cxn modelId="{E082701B-0530-434A-AFB2-973215039426}" type="presParOf" srcId="{663EF848-06A0-442D-9F8E-C4E6616C7F59}" destId="{DB5E2F90-A2C4-4700-A03D-93DADA59F669}" srcOrd="1" destOrd="0" presId="urn:microsoft.com/office/officeart/2008/layout/SquareAccentList"/>
    <dgm:cxn modelId="{1E29BEFC-0044-4CF0-AECE-C71E42E9EB81}" type="presParOf" srcId="{DB5E2F90-A2C4-4700-A03D-93DADA59F669}" destId="{E7A4EC55-1B09-4E95-B361-A52D999A0BA5}" srcOrd="0" destOrd="0" presId="urn:microsoft.com/office/officeart/2008/layout/SquareAccentList"/>
    <dgm:cxn modelId="{F8118CB4-EAA0-458F-B818-7838BAECE49C}" type="presParOf" srcId="{E7A4EC55-1B09-4E95-B361-A52D999A0BA5}" destId="{1414369E-67BD-4AE2-91F5-0C4164F75E3D}" srcOrd="0" destOrd="0" presId="urn:microsoft.com/office/officeart/2008/layout/SquareAccentList"/>
    <dgm:cxn modelId="{8D023754-9E5B-4BE5-8903-D9B8D7153ED0}" type="presParOf" srcId="{E7A4EC55-1B09-4E95-B361-A52D999A0BA5}" destId="{AEEF560F-B998-4BF9-ADC8-32D567CBFEB4}" srcOrd="1" destOrd="0" presId="urn:microsoft.com/office/officeart/2008/layout/SquareAccentList"/>
    <dgm:cxn modelId="{5CD2F447-0571-4CF3-822C-E0E4115DC2D4}" type="presParOf" srcId="{DB5E2F90-A2C4-4700-A03D-93DADA59F669}" destId="{9E42863D-377F-43A7-B791-F5F56DA28044}" srcOrd="1" destOrd="0" presId="urn:microsoft.com/office/officeart/2008/layout/SquareAccentList"/>
    <dgm:cxn modelId="{4734E7BA-7498-438E-A9FE-ADF85A9E0D1B}" type="presParOf" srcId="{9E42863D-377F-43A7-B791-F5F56DA28044}" destId="{28B3A6B1-73C6-4F29-8C79-0744308D7975}" srcOrd="0" destOrd="0" presId="urn:microsoft.com/office/officeart/2008/layout/SquareAccentList"/>
    <dgm:cxn modelId="{56807363-88D5-4EB4-8045-D5012CD060DE}" type="presParOf" srcId="{9E42863D-377F-43A7-B791-F5F56DA28044}" destId="{6F6FB05A-969D-4C77-85EE-EA003987E04A}" srcOrd="1" destOrd="0" presId="urn:microsoft.com/office/officeart/2008/layout/SquareAccentList"/>
    <dgm:cxn modelId="{5AC783C2-7080-4808-AB21-4B0A9D8690AD}" type="presParOf" srcId="{DB5E2F90-A2C4-4700-A03D-93DADA59F669}" destId="{175B7F54-BBD3-4C1F-9004-5594C221B523}" srcOrd="2" destOrd="0" presId="urn:microsoft.com/office/officeart/2008/layout/SquareAccentList"/>
    <dgm:cxn modelId="{EA8F101D-C356-4026-876C-2FDE928EDE1A}" type="presParOf" srcId="{175B7F54-BBD3-4C1F-9004-5594C221B523}" destId="{D0C39D92-0816-494F-8721-9B87BACD8061}" srcOrd="0" destOrd="0" presId="urn:microsoft.com/office/officeart/2008/layout/SquareAccentList"/>
    <dgm:cxn modelId="{639F9ED1-63EA-4A2D-8D73-7815FEB83A80}" type="presParOf" srcId="{175B7F54-BBD3-4C1F-9004-5594C221B523}" destId="{1A1DB6FC-12E5-470C-BF61-D5F3B14186CF}" srcOrd="1" destOrd="0" presId="urn:microsoft.com/office/officeart/2008/layout/SquareAccentList"/>
    <dgm:cxn modelId="{501CC9D6-A337-45DE-B18E-D2EAEA249D88}" type="presParOf" srcId="{DB5E2F90-A2C4-4700-A03D-93DADA59F669}" destId="{43761A60-8A6D-4772-BAD6-A9EE3EECBCA2}" srcOrd="3" destOrd="0" presId="urn:microsoft.com/office/officeart/2008/layout/SquareAccentList"/>
    <dgm:cxn modelId="{AC4DAB8F-2A6A-400B-87A7-1B3141DBC444}" type="presParOf" srcId="{43761A60-8A6D-4772-BAD6-A9EE3EECBCA2}" destId="{42E923AF-B9AC-4044-9FA0-B4F52C7AE31F}" srcOrd="0" destOrd="0" presId="urn:microsoft.com/office/officeart/2008/layout/SquareAccentList"/>
    <dgm:cxn modelId="{F17FAA96-015F-40BA-817C-E4069EE63F98}" type="presParOf" srcId="{43761A60-8A6D-4772-BAD6-A9EE3EECBCA2}" destId="{0E4881F1-0BFE-4526-8EB9-5461D103941C}"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A9F8B33-CE0F-3249-AFC4-9F921FBC387C}" type="doc">
      <dgm:prSet loTypeId="urn:microsoft.com/office/officeart/2005/8/layout/arrow5" loCatId="" qsTypeId="urn:microsoft.com/office/officeart/2005/8/quickstyle/simple1" qsCatId="simple" csTypeId="urn:microsoft.com/office/officeart/2005/8/colors/colorful1" csCatId="colorful" phldr="1"/>
      <dgm:spPr/>
      <dgm:t>
        <a:bodyPr/>
        <a:lstStyle/>
        <a:p>
          <a:endParaRPr lang="es-ES"/>
        </a:p>
      </dgm:t>
    </dgm:pt>
    <dgm:pt modelId="{FB145B8C-95DA-6E40-9F7F-5C121411B9BC}">
      <dgm:prSet phldrT="[Texto]"/>
      <dgm:spPr/>
      <dgm:t>
        <a:bodyPr/>
        <a:lstStyle/>
        <a:p>
          <a:r>
            <a:rPr lang="es-ES" dirty="0">
              <a:solidFill>
                <a:schemeClr val="tx1"/>
              </a:solidFill>
            </a:rPr>
            <a:t>26 depositarios 9.0% comisión</a:t>
          </a:r>
        </a:p>
      </dgm:t>
    </dgm:pt>
    <dgm:pt modelId="{3FFD55F6-8D5A-4C48-B058-25E01DFF8EAE}" type="parTrans" cxnId="{90797B0D-EE4E-9344-9FFA-AD9665418E7F}">
      <dgm:prSet/>
      <dgm:spPr/>
      <dgm:t>
        <a:bodyPr/>
        <a:lstStyle/>
        <a:p>
          <a:endParaRPr lang="es-ES"/>
        </a:p>
      </dgm:t>
    </dgm:pt>
    <dgm:pt modelId="{5E65D152-97A3-5143-8FA9-EDBD9EA78B92}" type="sibTrans" cxnId="{90797B0D-EE4E-9344-9FFA-AD9665418E7F}">
      <dgm:prSet/>
      <dgm:spPr/>
      <dgm:t>
        <a:bodyPr/>
        <a:lstStyle/>
        <a:p>
          <a:endParaRPr lang="es-ES"/>
        </a:p>
      </dgm:t>
    </dgm:pt>
    <dgm:pt modelId="{32F2D5FB-E28D-8A4B-ADDA-A195724A6EE9}">
      <dgm:prSet phldrT="[Texto]"/>
      <dgm:spPr/>
      <dgm:t>
        <a:bodyPr/>
        <a:lstStyle/>
        <a:p>
          <a:r>
            <a:rPr lang="es-ES" dirty="0">
              <a:solidFill>
                <a:schemeClr val="tx1"/>
              </a:solidFill>
            </a:rPr>
            <a:t>37 depositarios cambian a 8.5%</a:t>
          </a:r>
        </a:p>
      </dgm:t>
    </dgm:pt>
    <dgm:pt modelId="{77134C80-32CC-284F-A3A6-576D16AEE773}" type="parTrans" cxnId="{B16667FB-1049-EC4E-B823-417FB66C7A14}">
      <dgm:prSet/>
      <dgm:spPr/>
      <dgm:t>
        <a:bodyPr/>
        <a:lstStyle/>
        <a:p>
          <a:endParaRPr lang="es-ES"/>
        </a:p>
      </dgm:t>
    </dgm:pt>
    <dgm:pt modelId="{51A109A6-7929-9748-B343-01305685E1DD}" type="sibTrans" cxnId="{B16667FB-1049-EC4E-B823-417FB66C7A14}">
      <dgm:prSet/>
      <dgm:spPr/>
      <dgm:t>
        <a:bodyPr/>
        <a:lstStyle/>
        <a:p>
          <a:endParaRPr lang="es-ES"/>
        </a:p>
      </dgm:t>
    </dgm:pt>
    <dgm:pt modelId="{0ECACCE6-B1D9-EE44-A2AB-C218F86DB43B}" type="pres">
      <dgm:prSet presAssocID="{FA9F8B33-CE0F-3249-AFC4-9F921FBC387C}" presName="diagram" presStyleCnt="0">
        <dgm:presLayoutVars>
          <dgm:dir/>
          <dgm:resizeHandles val="exact"/>
        </dgm:presLayoutVars>
      </dgm:prSet>
      <dgm:spPr/>
    </dgm:pt>
    <dgm:pt modelId="{C2F23284-F30B-3C41-A0E5-3D6025D4F65A}" type="pres">
      <dgm:prSet presAssocID="{FB145B8C-95DA-6E40-9F7F-5C121411B9BC}" presName="arrow" presStyleLbl="node1" presStyleIdx="0" presStyleCnt="2">
        <dgm:presLayoutVars>
          <dgm:bulletEnabled val="1"/>
        </dgm:presLayoutVars>
      </dgm:prSet>
      <dgm:spPr/>
    </dgm:pt>
    <dgm:pt modelId="{F4E5E41B-1A22-AB45-A754-4A4A29D87DEA}" type="pres">
      <dgm:prSet presAssocID="{32F2D5FB-E28D-8A4B-ADDA-A195724A6EE9}" presName="arrow" presStyleLbl="node1" presStyleIdx="1" presStyleCnt="2">
        <dgm:presLayoutVars>
          <dgm:bulletEnabled val="1"/>
        </dgm:presLayoutVars>
      </dgm:prSet>
      <dgm:spPr/>
    </dgm:pt>
  </dgm:ptLst>
  <dgm:cxnLst>
    <dgm:cxn modelId="{90797B0D-EE4E-9344-9FFA-AD9665418E7F}" srcId="{FA9F8B33-CE0F-3249-AFC4-9F921FBC387C}" destId="{FB145B8C-95DA-6E40-9F7F-5C121411B9BC}" srcOrd="0" destOrd="0" parTransId="{3FFD55F6-8D5A-4C48-B058-25E01DFF8EAE}" sibTransId="{5E65D152-97A3-5143-8FA9-EDBD9EA78B92}"/>
    <dgm:cxn modelId="{1A72A618-2D95-8F46-AA32-15F57F69A6BF}" type="presOf" srcId="{32F2D5FB-E28D-8A4B-ADDA-A195724A6EE9}" destId="{F4E5E41B-1A22-AB45-A754-4A4A29D87DEA}" srcOrd="0" destOrd="0" presId="urn:microsoft.com/office/officeart/2005/8/layout/arrow5"/>
    <dgm:cxn modelId="{47B1955B-DA7B-194B-8F05-9B0FCED02B66}" type="presOf" srcId="{FA9F8B33-CE0F-3249-AFC4-9F921FBC387C}" destId="{0ECACCE6-B1D9-EE44-A2AB-C218F86DB43B}" srcOrd="0" destOrd="0" presId="urn:microsoft.com/office/officeart/2005/8/layout/arrow5"/>
    <dgm:cxn modelId="{11F33281-0075-F643-BF52-5D9A564F8054}" type="presOf" srcId="{FB145B8C-95DA-6E40-9F7F-5C121411B9BC}" destId="{C2F23284-F30B-3C41-A0E5-3D6025D4F65A}" srcOrd="0" destOrd="0" presId="urn:microsoft.com/office/officeart/2005/8/layout/arrow5"/>
    <dgm:cxn modelId="{B16667FB-1049-EC4E-B823-417FB66C7A14}" srcId="{FA9F8B33-CE0F-3249-AFC4-9F921FBC387C}" destId="{32F2D5FB-E28D-8A4B-ADDA-A195724A6EE9}" srcOrd="1" destOrd="0" parTransId="{77134C80-32CC-284F-A3A6-576D16AEE773}" sibTransId="{51A109A6-7929-9748-B343-01305685E1DD}"/>
    <dgm:cxn modelId="{2452D13E-DCDE-BC46-B782-FC3899E3964D}" type="presParOf" srcId="{0ECACCE6-B1D9-EE44-A2AB-C218F86DB43B}" destId="{C2F23284-F30B-3C41-A0E5-3D6025D4F65A}" srcOrd="0" destOrd="0" presId="urn:microsoft.com/office/officeart/2005/8/layout/arrow5"/>
    <dgm:cxn modelId="{CA031575-6BEB-6146-BC62-552CA3EBF9F4}" type="presParOf" srcId="{0ECACCE6-B1D9-EE44-A2AB-C218F86DB43B}" destId="{F4E5E41B-1A22-AB45-A754-4A4A29D87DEA}"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B573AA-61DD-4E8C-A534-D8017D8A8AF7}"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s-CO"/>
        </a:p>
      </dgm:t>
    </dgm:pt>
    <dgm:pt modelId="{EEBC7C60-2F21-4EDD-8E3C-E59D0BF51FEA}">
      <dgm:prSet phldrT="[Texto]"/>
      <dgm:spPr/>
      <dgm:t>
        <a:bodyPr/>
        <a:lstStyle/>
        <a:p>
          <a:r>
            <a:rPr lang="es-CO" dirty="0"/>
            <a:t>ESTIMADOS DE RENTA</a:t>
          </a:r>
        </a:p>
      </dgm:t>
    </dgm:pt>
    <dgm:pt modelId="{10E2B2DE-EA0A-4B5C-910B-C117F80E40F9}" type="parTrans" cxnId="{93856DD3-D066-4723-A23D-8C4490FE6234}">
      <dgm:prSet/>
      <dgm:spPr/>
      <dgm:t>
        <a:bodyPr/>
        <a:lstStyle/>
        <a:p>
          <a:endParaRPr lang="es-CO"/>
        </a:p>
      </dgm:t>
    </dgm:pt>
    <dgm:pt modelId="{46AFD123-FDC6-430D-A041-F1853ADAB463}" type="sibTrans" cxnId="{93856DD3-D066-4723-A23D-8C4490FE6234}">
      <dgm:prSet/>
      <dgm:spPr/>
      <dgm:t>
        <a:bodyPr/>
        <a:lstStyle/>
        <a:p>
          <a:endParaRPr lang="es-CO"/>
        </a:p>
      </dgm:t>
    </dgm:pt>
    <dgm:pt modelId="{C84E1B3C-6077-4534-A487-D12E4D0EB17C}">
      <dgm:prSet phldrT="[Texto]" custT="1"/>
      <dgm:spPr/>
      <dgm:t>
        <a:bodyPr/>
        <a:lstStyle/>
        <a:p>
          <a:pPr algn="just"/>
          <a:r>
            <a:rPr lang="es-CO" sz="1400" b="1" dirty="0"/>
            <a:t>Será equivalente al 50% de un 1 canon de arrendamiento sin exceder 2.5 SMLMV y teniendo como base 1 SMLMV.</a:t>
          </a:r>
        </a:p>
      </dgm:t>
    </dgm:pt>
    <dgm:pt modelId="{0A5DC770-ECFA-4A2A-95A4-111C5A5E13F9}" type="parTrans" cxnId="{29B7D16C-8538-48BF-8AC7-7ADE19F9C04D}">
      <dgm:prSet/>
      <dgm:spPr/>
      <dgm:t>
        <a:bodyPr/>
        <a:lstStyle/>
        <a:p>
          <a:endParaRPr lang="es-CO"/>
        </a:p>
      </dgm:t>
    </dgm:pt>
    <dgm:pt modelId="{FD1A7634-6941-4668-9267-93B6C59A4028}" type="sibTrans" cxnId="{29B7D16C-8538-48BF-8AC7-7ADE19F9C04D}">
      <dgm:prSet/>
      <dgm:spPr/>
      <dgm:t>
        <a:bodyPr/>
        <a:lstStyle/>
        <a:p>
          <a:endParaRPr lang="es-CO"/>
        </a:p>
      </dgm:t>
    </dgm:pt>
    <dgm:pt modelId="{7A68F950-BC7D-41A2-90F0-B7B017471964}">
      <dgm:prSet phldrT="[Texto]"/>
      <dgm:spPr/>
      <dgm:t>
        <a:bodyPr/>
        <a:lstStyle/>
        <a:p>
          <a:r>
            <a:rPr lang="es-CO" dirty="0"/>
            <a:t>LEGALIZACIÓN OCUPANTE ILEGAL</a:t>
          </a:r>
        </a:p>
      </dgm:t>
    </dgm:pt>
    <dgm:pt modelId="{642361B1-4CE8-4831-9DF6-5DF6243229BF}" type="parTrans" cxnId="{E56EA7D1-15D0-40D9-BE39-190C9104DA2D}">
      <dgm:prSet/>
      <dgm:spPr/>
      <dgm:t>
        <a:bodyPr/>
        <a:lstStyle/>
        <a:p>
          <a:endParaRPr lang="es-CO"/>
        </a:p>
      </dgm:t>
    </dgm:pt>
    <dgm:pt modelId="{98DEE7BC-041A-4376-BFAB-9B25CA03F21B}" type="sibTrans" cxnId="{E56EA7D1-15D0-40D9-BE39-190C9104DA2D}">
      <dgm:prSet/>
      <dgm:spPr/>
      <dgm:t>
        <a:bodyPr/>
        <a:lstStyle/>
        <a:p>
          <a:endParaRPr lang="es-CO"/>
        </a:p>
      </dgm:t>
    </dgm:pt>
    <dgm:pt modelId="{6CF30D7D-8D42-4BEB-B1CC-F38D8C0CCC4D}">
      <dgm:prSet phldrT="[Texto]"/>
      <dgm:spPr/>
      <dgm:t>
        <a:bodyPr/>
        <a:lstStyle/>
        <a:p>
          <a:r>
            <a:rPr lang="es-CO" dirty="0"/>
            <a:t>Será equivalente al 50% de 1 canon de arrendamiento, sin exceder 5 SMLMV Urbanos, y 10 SMLMV rurales.</a:t>
          </a:r>
        </a:p>
      </dgm:t>
    </dgm:pt>
    <dgm:pt modelId="{B59067C4-C40C-4966-B815-ECBE52FE8488}" type="parTrans" cxnId="{E3F9E777-0A2F-4993-90F2-7C3FE19C4B38}">
      <dgm:prSet/>
      <dgm:spPr/>
      <dgm:t>
        <a:bodyPr/>
        <a:lstStyle/>
        <a:p>
          <a:endParaRPr lang="es-CO"/>
        </a:p>
      </dgm:t>
    </dgm:pt>
    <dgm:pt modelId="{1D4CF2BB-B155-43E0-89FA-C6BDDB03675A}" type="sibTrans" cxnId="{E3F9E777-0A2F-4993-90F2-7C3FE19C4B38}">
      <dgm:prSet/>
      <dgm:spPr/>
      <dgm:t>
        <a:bodyPr/>
        <a:lstStyle/>
        <a:p>
          <a:endParaRPr lang="es-CO"/>
        </a:p>
      </dgm:t>
    </dgm:pt>
    <dgm:pt modelId="{948F8F33-FE95-41BF-829B-3CE54C0BD3DD}">
      <dgm:prSet phldrT="[Texto]"/>
      <dgm:spPr/>
      <dgm:t>
        <a:bodyPr/>
        <a:lstStyle/>
        <a:p>
          <a:r>
            <a:rPr lang="es-CO" dirty="0"/>
            <a:t>DESALOJOS</a:t>
          </a:r>
        </a:p>
      </dgm:t>
    </dgm:pt>
    <dgm:pt modelId="{3EFEB52C-9342-4BFF-A67D-E2D4672AE251}" type="parTrans" cxnId="{75B8E320-55EA-4A90-A505-E71EEFE5E392}">
      <dgm:prSet/>
      <dgm:spPr/>
      <dgm:t>
        <a:bodyPr/>
        <a:lstStyle/>
        <a:p>
          <a:endParaRPr lang="es-CO"/>
        </a:p>
      </dgm:t>
    </dgm:pt>
    <dgm:pt modelId="{EECC55B8-7EAD-492B-9530-303EA1043B68}" type="sibTrans" cxnId="{75B8E320-55EA-4A90-A505-E71EEFE5E392}">
      <dgm:prSet/>
      <dgm:spPr/>
      <dgm:t>
        <a:bodyPr/>
        <a:lstStyle/>
        <a:p>
          <a:endParaRPr lang="es-CO"/>
        </a:p>
      </dgm:t>
    </dgm:pt>
    <dgm:pt modelId="{9E2E9639-7E12-42C3-B84A-58152A431D56}">
      <dgm:prSet phldrT="[Texto]"/>
      <dgm:spPr/>
      <dgm:t>
        <a:bodyPr/>
        <a:lstStyle/>
        <a:p>
          <a:r>
            <a:rPr lang="es-CO" dirty="0"/>
            <a:t>Será equivalente al 100% de 1 canon de arrendamiento sin exceder 5 SMLMV urbanos y 10 SMLMV rurales.</a:t>
          </a:r>
        </a:p>
      </dgm:t>
    </dgm:pt>
    <dgm:pt modelId="{AA74A350-7BC3-4ECC-B441-92D6027619EF}" type="parTrans" cxnId="{BD7A6FB3-AE1D-4DFE-BB6F-E46A27A0BD13}">
      <dgm:prSet/>
      <dgm:spPr/>
      <dgm:t>
        <a:bodyPr/>
        <a:lstStyle/>
        <a:p>
          <a:endParaRPr lang="es-CO"/>
        </a:p>
      </dgm:t>
    </dgm:pt>
    <dgm:pt modelId="{164D57EE-429D-4967-855C-23D3FDE453A8}" type="sibTrans" cxnId="{BD7A6FB3-AE1D-4DFE-BB6F-E46A27A0BD13}">
      <dgm:prSet/>
      <dgm:spPr/>
      <dgm:t>
        <a:bodyPr/>
        <a:lstStyle/>
        <a:p>
          <a:endParaRPr lang="es-CO"/>
        </a:p>
      </dgm:t>
    </dgm:pt>
    <dgm:pt modelId="{5099D629-77DD-45FC-A302-943464586A7A}">
      <dgm:prSet phldrT="[Texto]"/>
      <dgm:spPr/>
      <dgm:t>
        <a:bodyPr/>
        <a:lstStyle/>
        <a:p>
          <a:r>
            <a:rPr lang="es-CO" dirty="0"/>
            <a:t>PRODUCTIVIDAD DE ACTIVOS </a:t>
          </a:r>
        </a:p>
      </dgm:t>
    </dgm:pt>
    <dgm:pt modelId="{5037ECE6-A5EB-44E9-B566-7875AB1611D4}" type="parTrans" cxnId="{3088F43B-194F-42C1-A921-D158B98EF8AB}">
      <dgm:prSet/>
      <dgm:spPr/>
      <dgm:t>
        <a:bodyPr/>
        <a:lstStyle/>
        <a:p>
          <a:endParaRPr lang="es-CO"/>
        </a:p>
      </dgm:t>
    </dgm:pt>
    <dgm:pt modelId="{4C1AA74B-868D-46AC-BCAC-7CFC7A0DDD92}" type="sibTrans" cxnId="{3088F43B-194F-42C1-A921-D158B98EF8AB}">
      <dgm:prSet/>
      <dgm:spPr/>
      <dgm:t>
        <a:bodyPr/>
        <a:lstStyle/>
        <a:p>
          <a:endParaRPr lang="es-CO"/>
        </a:p>
      </dgm:t>
    </dgm:pt>
    <dgm:pt modelId="{87F4C8C2-28FA-4BAF-A29D-CB7CCC6609F2}">
      <dgm:prSet phldrT="[Texto]"/>
      <dgm:spPr/>
      <dgm:t>
        <a:bodyPr/>
        <a:lstStyle/>
        <a:p>
          <a:r>
            <a:rPr lang="es-CO" dirty="0"/>
            <a:t>Entre el día 0 y el día 90, será del 50% del valor de un canon. </a:t>
          </a:r>
        </a:p>
      </dgm:t>
    </dgm:pt>
    <dgm:pt modelId="{3582CC89-5B1C-41B4-8A0C-366A0DEFEE39}" type="parTrans" cxnId="{79105CF2-6DD0-462A-A743-1B8E4D916E0F}">
      <dgm:prSet/>
      <dgm:spPr/>
      <dgm:t>
        <a:bodyPr/>
        <a:lstStyle/>
        <a:p>
          <a:endParaRPr lang="es-CO"/>
        </a:p>
      </dgm:t>
    </dgm:pt>
    <dgm:pt modelId="{335D6D3E-25D6-4337-9925-ACD3ABA292DC}" type="sibTrans" cxnId="{79105CF2-6DD0-462A-A743-1B8E4D916E0F}">
      <dgm:prSet/>
      <dgm:spPr/>
      <dgm:t>
        <a:bodyPr/>
        <a:lstStyle/>
        <a:p>
          <a:endParaRPr lang="es-CO"/>
        </a:p>
      </dgm:t>
    </dgm:pt>
    <dgm:pt modelId="{F1B5F9EC-B3B5-40D4-B841-D558D57E801B}">
      <dgm:prSet phldrT="[Texto]"/>
      <dgm:spPr/>
      <dgm:t>
        <a:bodyPr/>
        <a:lstStyle/>
        <a:p>
          <a:r>
            <a:rPr lang="es-CO" dirty="0"/>
            <a:t>Entre el día 91 y el día 180, será del 25% del valor de un canon.</a:t>
          </a:r>
        </a:p>
      </dgm:t>
    </dgm:pt>
    <dgm:pt modelId="{72E80A35-A0A2-469F-AA4B-337CCE3084D1}" type="parTrans" cxnId="{AC9928B0-F3D8-45B0-9C39-9614AA33D0D5}">
      <dgm:prSet/>
      <dgm:spPr/>
      <dgm:t>
        <a:bodyPr/>
        <a:lstStyle/>
        <a:p>
          <a:endParaRPr lang="es-CO"/>
        </a:p>
      </dgm:t>
    </dgm:pt>
    <dgm:pt modelId="{186363FD-3799-417E-85A6-1B44E0A09DD9}" type="sibTrans" cxnId="{AC9928B0-F3D8-45B0-9C39-9614AA33D0D5}">
      <dgm:prSet/>
      <dgm:spPr/>
      <dgm:t>
        <a:bodyPr/>
        <a:lstStyle/>
        <a:p>
          <a:endParaRPr lang="es-CO"/>
        </a:p>
      </dgm:t>
    </dgm:pt>
    <dgm:pt modelId="{5FAA45E1-D3FE-487F-A9A7-356BD0E9CEA8}" type="pres">
      <dgm:prSet presAssocID="{58B573AA-61DD-4E8C-A534-D8017D8A8AF7}" presName="Name0" presStyleCnt="0">
        <dgm:presLayoutVars>
          <dgm:dir/>
          <dgm:animLvl val="lvl"/>
          <dgm:resizeHandles val="exact"/>
        </dgm:presLayoutVars>
      </dgm:prSet>
      <dgm:spPr/>
    </dgm:pt>
    <dgm:pt modelId="{3310A822-BBFA-48DD-B240-1522A79EC789}" type="pres">
      <dgm:prSet presAssocID="{EEBC7C60-2F21-4EDD-8E3C-E59D0BF51FEA}" presName="linNode" presStyleCnt="0"/>
      <dgm:spPr/>
    </dgm:pt>
    <dgm:pt modelId="{FE51136E-5C87-4CBF-A352-42CCAF65DEA3}" type="pres">
      <dgm:prSet presAssocID="{EEBC7C60-2F21-4EDD-8E3C-E59D0BF51FEA}" presName="parentText" presStyleLbl="node1" presStyleIdx="0" presStyleCnt="4">
        <dgm:presLayoutVars>
          <dgm:chMax val="1"/>
          <dgm:bulletEnabled val="1"/>
        </dgm:presLayoutVars>
      </dgm:prSet>
      <dgm:spPr/>
    </dgm:pt>
    <dgm:pt modelId="{1B168940-19B7-472A-8CF3-8F0D9ED58ECB}" type="pres">
      <dgm:prSet presAssocID="{EEBC7C60-2F21-4EDD-8E3C-E59D0BF51FEA}" presName="descendantText" presStyleLbl="alignAccFollowNode1" presStyleIdx="0" presStyleCnt="4">
        <dgm:presLayoutVars>
          <dgm:bulletEnabled val="1"/>
        </dgm:presLayoutVars>
      </dgm:prSet>
      <dgm:spPr/>
    </dgm:pt>
    <dgm:pt modelId="{FA1020D2-B803-4554-AFA7-62375D5CB0CD}" type="pres">
      <dgm:prSet presAssocID="{46AFD123-FDC6-430D-A041-F1853ADAB463}" presName="sp" presStyleCnt="0"/>
      <dgm:spPr/>
    </dgm:pt>
    <dgm:pt modelId="{20F28402-8AF4-4537-9410-B6C2DC5898EA}" type="pres">
      <dgm:prSet presAssocID="{7A68F950-BC7D-41A2-90F0-B7B017471964}" presName="linNode" presStyleCnt="0"/>
      <dgm:spPr/>
    </dgm:pt>
    <dgm:pt modelId="{753E21B3-CA3B-415E-84C7-9BD93F01729E}" type="pres">
      <dgm:prSet presAssocID="{7A68F950-BC7D-41A2-90F0-B7B017471964}" presName="parentText" presStyleLbl="node1" presStyleIdx="1" presStyleCnt="4">
        <dgm:presLayoutVars>
          <dgm:chMax val="1"/>
          <dgm:bulletEnabled val="1"/>
        </dgm:presLayoutVars>
      </dgm:prSet>
      <dgm:spPr/>
    </dgm:pt>
    <dgm:pt modelId="{6D6DCA2B-B206-483E-A46C-19E2B83B3D08}" type="pres">
      <dgm:prSet presAssocID="{7A68F950-BC7D-41A2-90F0-B7B017471964}" presName="descendantText" presStyleLbl="alignAccFollowNode1" presStyleIdx="1" presStyleCnt="4">
        <dgm:presLayoutVars>
          <dgm:bulletEnabled val="1"/>
        </dgm:presLayoutVars>
      </dgm:prSet>
      <dgm:spPr/>
    </dgm:pt>
    <dgm:pt modelId="{5F794257-A734-4D8A-B9FC-02D420D5C213}" type="pres">
      <dgm:prSet presAssocID="{98DEE7BC-041A-4376-BFAB-9B25CA03F21B}" presName="sp" presStyleCnt="0"/>
      <dgm:spPr/>
    </dgm:pt>
    <dgm:pt modelId="{FD141891-18A5-4C0B-B6BE-95BFCC908AD5}" type="pres">
      <dgm:prSet presAssocID="{948F8F33-FE95-41BF-829B-3CE54C0BD3DD}" presName="linNode" presStyleCnt="0"/>
      <dgm:spPr/>
    </dgm:pt>
    <dgm:pt modelId="{4E40CCED-28A2-4D67-87CF-E0820610BDAC}" type="pres">
      <dgm:prSet presAssocID="{948F8F33-FE95-41BF-829B-3CE54C0BD3DD}" presName="parentText" presStyleLbl="node1" presStyleIdx="2" presStyleCnt="4">
        <dgm:presLayoutVars>
          <dgm:chMax val="1"/>
          <dgm:bulletEnabled val="1"/>
        </dgm:presLayoutVars>
      </dgm:prSet>
      <dgm:spPr/>
    </dgm:pt>
    <dgm:pt modelId="{062F7899-C82A-40BE-87B2-D26A06881672}" type="pres">
      <dgm:prSet presAssocID="{948F8F33-FE95-41BF-829B-3CE54C0BD3DD}" presName="descendantText" presStyleLbl="alignAccFollowNode1" presStyleIdx="2" presStyleCnt="4">
        <dgm:presLayoutVars>
          <dgm:bulletEnabled val="1"/>
        </dgm:presLayoutVars>
      </dgm:prSet>
      <dgm:spPr/>
    </dgm:pt>
    <dgm:pt modelId="{520E410A-40B7-440E-9350-A80CF7011F91}" type="pres">
      <dgm:prSet presAssocID="{EECC55B8-7EAD-492B-9530-303EA1043B68}" presName="sp" presStyleCnt="0"/>
      <dgm:spPr/>
    </dgm:pt>
    <dgm:pt modelId="{5E665516-00CD-4DDB-AC51-696B5C32D9F0}" type="pres">
      <dgm:prSet presAssocID="{5099D629-77DD-45FC-A302-943464586A7A}" presName="linNode" presStyleCnt="0"/>
      <dgm:spPr/>
    </dgm:pt>
    <dgm:pt modelId="{9C125487-26E9-4052-8F25-BEE000B257BD}" type="pres">
      <dgm:prSet presAssocID="{5099D629-77DD-45FC-A302-943464586A7A}" presName="parentText" presStyleLbl="node1" presStyleIdx="3" presStyleCnt="4">
        <dgm:presLayoutVars>
          <dgm:chMax val="1"/>
          <dgm:bulletEnabled val="1"/>
        </dgm:presLayoutVars>
      </dgm:prSet>
      <dgm:spPr/>
    </dgm:pt>
    <dgm:pt modelId="{401A8208-467F-4097-BF61-6107B71BB5B6}" type="pres">
      <dgm:prSet presAssocID="{5099D629-77DD-45FC-A302-943464586A7A}" presName="descendantText" presStyleLbl="alignAccFollowNode1" presStyleIdx="3" presStyleCnt="4">
        <dgm:presLayoutVars>
          <dgm:bulletEnabled val="1"/>
        </dgm:presLayoutVars>
      </dgm:prSet>
      <dgm:spPr/>
    </dgm:pt>
  </dgm:ptLst>
  <dgm:cxnLst>
    <dgm:cxn modelId="{4CBE3201-15B4-41C7-9CE0-0B40F87DF828}" type="presOf" srcId="{5099D629-77DD-45FC-A302-943464586A7A}" destId="{9C125487-26E9-4052-8F25-BEE000B257BD}" srcOrd="0" destOrd="0" presId="urn:microsoft.com/office/officeart/2005/8/layout/vList5"/>
    <dgm:cxn modelId="{75B8E320-55EA-4A90-A505-E71EEFE5E392}" srcId="{58B573AA-61DD-4E8C-A534-D8017D8A8AF7}" destId="{948F8F33-FE95-41BF-829B-3CE54C0BD3DD}" srcOrd="2" destOrd="0" parTransId="{3EFEB52C-9342-4BFF-A67D-E2D4672AE251}" sibTransId="{EECC55B8-7EAD-492B-9530-303EA1043B68}"/>
    <dgm:cxn modelId="{3088F43B-194F-42C1-A921-D158B98EF8AB}" srcId="{58B573AA-61DD-4E8C-A534-D8017D8A8AF7}" destId="{5099D629-77DD-45FC-A302-943464586A7A}" srcOrd="3" destOrd="0" parTransId="{5037ECE6-A5EB-44E9-B566-7875AB1611D4}" sibTransId="{4C1AA74B-868D-46AC-BCAC-7CFC7A0DDD92}"/>
    <dgm:cxn modelId="{AA704247-B0FF-4BFF-A443-65E6570FD4FE}" type="presOf" srcId="{6CF30D7D-8D42-4BEB-B1CC-F38D8C0CCC4D}" destId="{6D6DCA2B-B206-483E-A46C-19E2B83B3D08}" srcOrd="0" destOrd="0" presId="urn:microsoft.com/office/officeart/2005/8/layout/vList5"/>
    <dgm:cxn modelId="{29B7D16C-8538-48BF-8AC7-7ADE19F9C04D}" srcId="{EEBC7C60-2F21-4EDD-8E3C-E59D0BF51FEA}" destId="{C84E1B3C-6077-4534-A487-D12E4D0EB17C}" srcOrd="0" destOrd="0" parTransId="{0A5DC770-ECFA-4A2A-95A4-111C5A5E13F9}" sibTransId="{FD1A7634-6941-4668-9267-93B6C59A4028}"/>
    <dgm:cxn modelId="{8247B44E-D78A-4765-8DC6-068B3624BCB7}" type="presOf" srcId="{F1B5F9EC-B3B5-40D4-B841-D558D57E801B}" destId="{401A8208-467F-4097-BF61-6107B71BB5B6}" srcOrd="0" destOrd="1" presId="urn:microsoft.com/office/officeart/2005/8/layout/vList5"/>
    <dgm:cxn modelId="{E3F9E777-0A2F-4993-90F2-7C3FE19C4B38}" srcId="{7A68F950-BC7D-41A2-90F0-B7B017471964}" destId="{6CF30D7D-8D42-4BEB-B1CC-F38D8C0CCC4D}" srcOrd="0" destOrd="0" parTransId="{B59067C4-C40C-4966-B815-ECBE52FE8488}" sibTransId="{1D4CF2BB-B155-43E0-89FA-C6BDDB03675A}"/>
    <dgm:cxn modelId="{5F76AF7E-6994-44DA-96ED-28AA2079F7F8}" type="presOf" srcId="{C84E1B3C-6077-4534-A487-D12E4D0EB17C}" destId="{1B168940-19B7-472A-8CF3-8F0D9ED58ECB}" srcOrd="0" destOrd="0" presId="urn:microsoft.com/office/officeart/2005/8/layout/vList5"/>
    <dgm:cxn modelId="{2608FE8A-D06A-4166-BDB9-105D3E4E4FF7}" type="presOf" srcId="{87F4C8C2-28FA-4BAF-A29D-CB7CCC6609F2}" destId="{401A8208-467F-4097-BF61-6107B71BB5B6}" srcOrd="0" destOrd="0" presId="urn:microsoft.com/office/officeart/2005/8/layout/vList5"/>
    <dgm:cxn modelId="{B42971AB-D65B-4157-9884-3E331D4A8280}" type="presOf" srcId="{58B573AA-61DD-4E8C-A534-D8017D8A8AF7}" destId="{5FAA45E1-D3FE-487F-A9A7-356BD0E9CEA8}" srcOrd="0" destOrd="0" presId="urn:microsoft.com/office/officeart/2005/8/layout/vList5"/>
    <dgm:cxn modelId="{AC9928B0-F3D8-45B0-9C39-9614AA33D0D5}" srcId="{5099D629-77DD-45FC-A302-943464586A7A}" destId="{F1B5F9EC-B3B5-40D4-B841-D558D57E801B}" srcOrd="1" destOrd="0" parTransId="{72E80A35-A0A2-469F-AA4B-337CCE3084D1}" sibTransId="{186363FD-3799-417E-85A6-1B44E0A09DD9}"/>
    <dgm:cxn modelId="{BD7A6FB3-AE1D-4DFE-BB6F-E46A27A0BD13}" srcId="{948F8F33-FE95-41BF-829B-3CE54C0BD3DD}" destId="{9E2E9639-7E12-42C3-B84A-58152A431D56}" srcOrd="0" destOrd="0" parTransId="{AA74A350-7BC3-4ECC-B441-92D6027619EF}" sibTransId="{164D57EE-429D-4967-855C-23D3FDE453A8}"/>
    <dgm:cxn modelId="{EA51A2C5-CEB1-4F9C-8220-0C2BAACD5E43}" type="presOf" srcId="{EEBC7C60-2F21-4EDD-8E3C-E59D0BF51FEA}" destId="{FE51136E-5C87-4CBF-A352-42CCAF65DEA3}" srcOrd="0" destOrd="0" presId="urn:microsoft.com/office/officeart/2005/8/layout/vList5"/>
    <dgm:cxn modelId="{4D2E53C8-1DD3-49E1-B26E-748C047BBEEB}" type="presOf" srcId="{948F8F33-FE95-41BF-829B-3CE54C0BD3DD}" destId="{4E40CCED-28A2-4D67-87CF-E0820610BDAC}" srcOrd="0" destOrd="0" presId="urn:microsoft.com/office/officeart/2005/8/layout/vList5"/>
    <dgm:cxn modelId="{E56EA7D1-15D0-40D9-BE39-190C9104DA2D}" srcId="{58B573AA-61DD-4E8C-A534-D8017D8A8AF7}" destId="{7A68F950-BC7D-41A2-90F0-B7B017471964}" srcOrd="1" destOrd="0" parTransId="{642361B1-4CE8-4831-9DF6-5DF6243229BF}" sibTransId="{98DEE7BC-041A-4376-BFAB-9B25CA03F21B}"/>
    <dgm:cxn modelId="{93856DD3-D066-4723-A23D-8C4490FE6234}" srcId="{58B573AA-61DD-4E8C-A534-D8017D8A8AF7}" destId="{EEBC7C60-2F21-4EDD-8E3C-E59D0BF51FEA}" srcOrd="0" destOrd="0" parTransId="{10E2B2DE-EA0A-4B5C-910B-C117F80E40F9}" sibTransId="{46AFD123-FDC6-430D-A041-F1853ADAB463}"/>
    <dgm:cxn modelId="{B2CA22D6-B27B-4040-BC83-2C1B32D99F30}" type="presOf" srcId="{9E2E9639-7E12-42C3-B84A-58152A431D56}" destId="{062F7899-C82A-40BE-87B2-D26A06881672}" srcOrd="0" destOrd="0" presId="urn:microsoft.com/office/officeart/2005/8/layout/vList5"/>
    <dgm:cxn modelId="{DD349FD7-0EBD-4A27-AEAB-8358BCF3065E}" type="presOf" srcId="{7A68F950-BC7D-41A2-90F0-B7B017471964}" destId="{753E21B3-CA3B-415E-84C7-9BD93F01729E}" srcOrd="0" destOrd="0" presId="urn:microsoft.com/office/officeart/2005/8/layout/vList5"/>
    <dgm:cxn modelId="{79105CF2-6DD0-462A-A743-1B8E4D916E0F}" srcId="{5099D629-77DD-45FC-A302-943464586A7A}" destId="{87F4C8C2-28FA-4BAF-A29D-CB7CCC6609F2}" srcOrd="0" destOrd="0" parTransId="{3582CC89-5B1C-41B4-8A0C-366A0DEFEE39}" sibTransId="{335D6D3E-25D6-4337-9925-ACD3ABA292DC}"/>
    <dgm:cxn modelId="{4B59B7B5-851B-46A0-AE7B-4ED8B95618FF}" type="presParOf" srcId="{5FAA45E1-D3FE-487F-A9A7-356BD0E9CEA8}" destId="{3310A822-BBFA-48DD-B240-1522A79EC789}" srcOrd="0" destOrd="0" presId="urn:microsoft.com/office/officeart/2005/8/layout/vList5"/>
    <dgm:cxn modelId="{33F2903C-08EB-4484-BF13-F17295C18C53}" type="presParOf" srcId="{3310A822-BBFA-48DD-B240-1522A79EC789}" destId="{FE51136E-5C87-4CBF-A352-42CCAF65DEA3}" srcOrd="0" destOrd="0" presId="urn:microsoft.com/office/officeart/2005/8/layout/vList5"/>
    <dgm:cxn modelId="{F331E973-9BE8-4309-B8F4-EB9EA1AFC8DB}" type="presParOf" srcId="{3310A822-BBFA-48DD-B240-1522A79EC789}" destId="{1B168940-19B7-472A-8CF3-8F0D9ED58ECB}" srcOrd="1" destOrd="0" presId="urn:microsoft.com/office/officeart/2005/8/layout/vList5"/>
    <dgm:cxn modelId="{F6F9B3FF-1367-4A50-BBAB-D26C84EC2C18}" type="presParOf" srcId="{5FAA45E1-D3FE-487F-A9A7-356BD0E9CEA8}" destId="{FA1020D2-B803-4554-AFA7-62375D5CB0CD}" srcOrd="1" destOrd="0" presId="urn:microsoft.com/office/officeart/2005/8/layout/vList5"/>
    <dgm:cxn modelId="{260EA075-37CE-4E1C-A323-D70F782EA94A}" type="presParOf" srcId="{5FAA45E1-D3FE-487F-A9A7-356BD0E9CEA8}" destId="{20F28402-8AF4-4537-9410-B6C2DC5898EA}" srcOrd="2" destOrd="0" presId="urn:microsoft.com/office/officeart/2005/8/layout/vList5"/>
    <dgm:cxn modelId="{3E308AD2-DBA1-4FAE-871A-A5111BA07254}" type="presParOf" srcId="{20F28402-8AF4-4537-9410-B6C2DC5898EA}" destId="{753E21B3-CA3B-415E-84C7-9BD93F01729E}" srcOrd="0" destOrd="0" presId="urn:microsoft.com/office/officeart/2005/8/layout/vList5"/>
    <dgm:cxn modelId="{63169118-918D-4E8A-A024-9A2AB5311482}" type="presParOf" srcId="{20F28402-8AF4-4537-9410-B6C2DC5898EA}" destId="{6D6DCA2B-B206-483E-A46C-19E2B83B3D08}" srcOrd="1" destOrd="0" presId="urn:microsoft.com/office/officeart/2005/8/layout/vList5"/>
    <dgm:cxn modelId="{D7D489AD-B7EE-4045-8FB4-EC8965694968}" type="presParOf" srcId="{5FAA45E1-D3FE-487F-A9A7-356BD0E9CEA8}" destId="{5F794257-A734-4D8A-B9FC-02D420D5C213}" srcOrd="3" destOrd="0" presId="urn:microsoft.com/office/officeart/2005/8/layout/vList5"/>
    <dgm:cxn modelId="{C603CF7E-0B96-4168-A126-6EC68FD6CF3C}" type="presParOf" srcId="{5FAA45E1-D3FE-487F-A9A7-356BD0E9CEA8}" destId="{FD141891-18A5-4C0B-B6BE-95BFCC908AD5}" srcOrd="4" destOrd="0" presId="urn:microsoft.com/office/officeart/2005/8/layout/vList5"/>
    <dgm:cxn modelId="{9225533B-C039-4BC7-B1A7-ED490F5E4F91}" type="presParOf" srcId="{FD141891-18A5-4C0B-B6BE-95BFCC908AD5}" destId="{4E40CCED-28A2-4D67-87CF-E0820610BDAC}" srcOrd="0" destOrd="0" presId="urn:microsoft.com/office/officeart/2005/8/layout/vList5"/>
    <dgm:cxn modelId="{B41E9BEE-5480-4595-B09B-DF1E08D5355A}" type="presParOf" srcId="{FD141891-18A5-4C0B-B6BE-95BFCC908AD5}" destId="{062F7899-C82A-40BE-87B2-D26A06881672}" srcOrd="1" destOrd="0" presId="urn:microsoft.com/office/officeart/2005/8/layout/vList5"/>
    <dgm:cxn modelId="{17A19114-6670-4DAE-BFA7-CF89EF4D5F75}" type="presParOf" srcId="{5FAA45E1-D3FE-487F-A9A7-356BD0E9CEA8}" destId="{520E410A-40B7-440E-9350-A80CF7011F91}" srcOrd="5" destOrd="0" presId="urn:microsoft.com/office/officeart/2005/8/layout/vList5"/>
    <dgm:cxn modelId="{7FDB2A07-7E44-430D-8F94-CB3DA8522E5E}" type="presParOf" srcId="{5FAA45E1-D3FE-487F-A9A7-356BD0E9CEA8}" destId="{5E665516-00CD-4DDB-AC51-696B5C32D9F0}" srcOrd="6" destOrd="0" presId="urn:microsoft.com/office/officeart/2005/8/layout/vList5"/>
    <dgm:cxn modelId="{7B59CD7C-4C74-4433-9EC5-84C9608A7308}" type="presParOf" srcId="{5E665516-00CD-4DDB-AC51-696B5C32D9F0}" destId="{9C125487-26E9-4052-8F25-BEE000B257BD}" srcOrd="0" destOrd="0" presId="urn:microsoft.com/office/officeart/2005/8/layout/vList5"/>
    <dgm:cxn modelId="{6ADFCD69-C830-4203-B044-1CB7159F10AB}" type="presParOf" srcId="{5E665516-00CD-4DDB-AC51-696B5C32D9F0}" destId="{401A8208-467F-4097-BF61-6107B71BB5B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02F1C-3B99-4953-B4B7-44EA3F1B8697}">
      <dsp:nvSpPr>
        <dsp:cNvPr id="0" name=""/>
        <dsp:cNvSpPr/>
      </dsp:nvSpPr>
      <dsp:spPr>
        <a:xfrm>
          <a:off x="0" y="382927"/>
          <a:ext cx="9576705" cy="1394733"/>
        </a:xfrm>
        <a:prstGeom prst="rightArrow">
          <a:avLst>
            <a:gd name="adj1" fmla="val 50000"/>
            <a:gd name="adj2" fmla="val 50000"/>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21414" numCol="1" spcCol="1270" anchor="ctr" anchorCtr="0">
          <a:noAutofit/>
        </a:bodyPr>
        <a:lstStyle/>
        <a:p>
          <a:pPr marL="0" lvl="0" indent="0" algn="l" defTabSz="1066800">
            <a:lnSpc>
              <a:spcPct val="90000"/>
            </a:lnSpc>
            <a:spcBef>
              <a:spcPct val="0"/>
            </a:spcBef>
            <a:spcAft>
              <a:spcPct val="35000"/>
            </a:spcAft>
            <a:buNone/>
          </a:pPr>
          <a:r>
            <a:rPr lang="es-CO" sz="2400" kern="1200" dirty="0"/>
            <a:t>Input</a:t>
          </a:r>
        </a:p>
      </dsp:txBody>
      <dsp:txXfrm>
        <a:off x="0" y="731610"/>
        <a:ext cx="9228022" cy="697367"/>
      </dsp:txXfrm>
    </dsp:sp>
    <dsp:sp modelId="{4D17F374-1D1F-4E50-92D0-1E04055820C4}">
      <dsp:nvSpPr>
        <dsp:cNvPr id="0" name=""/>
        <dsp:cNvSpPr/>
      </dsp:nvSpPr>
      <dsp:spPr>
        <a:xfrm>
          <a:off x="0" y="1458468"/>
          <a:ext cx="2949625" cy="268676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kern="1200" dirty="0"/>
            <a:t>Presupuesto contrato 2016-2017</a:t>
          </a:r>
        </a:p>
        <a:p>
          <a:pPr marL="0" lvl="0" indent="0" algn="l" defTabSz="889000">
            <a:lnSpc>
              <a:spcPct val="90000"/>
            </a:lnSpc>
            <a:spcBef>
              <a:spcPct val="0"/>
            </a:spcBef>
            <a:spcAft>
              <a:spcPct val="35000"/>
            </a:spcAft>
            <a:buFont typeface="Arial" panose="020B0604020202020204" pitchFamily="34" charset="0"/>
            <a:buNone/>
          </a:pPr>
          <a:r>
            <a:rPr lang="es-CO" sz="2000" kern="1200" dirty="0"/>
            <a:t>Presupuesto contrato 2018-2019</a:t>
          </a:r>
        </a:p>
        <a:p>
          <a:pPr marL="0" lvl="0" indent="0" algn="l" defTabSz="889000">
            <a:lnSpc>
              <a:spcPct val="90000"/>
            </a:lnSpc>
            <a:spcBef>
              <a:spcPct val="0"/>
            </a:spcBef>
            <a:spcAft>
              <a:spcPct val="35000"/>
            </a:spcAft>
            <a:buFont typeface="Arial" panose="020B0604020202020204" pitchFamily="34" charset="0"/>
            <a:buNone/>
          </a:pPr>
          <a:r>
            <a:rPr lang="es-CO" sz="2000" kern="1200" dirty="0"/>
            <a:t>No Previstos</a:t>
          </a:r>
        </a:p>
        <a:p>
          <a:pPr marL="0" lvl="0" indent="0" algn="l" defTabSz="889000">
            <a:lnSpc>
              <a:spcPct val="90000"/>
            </a:lnSpc>
            <a:spcBef>
              <a:spcPct val="0"/>
            </a:spcBef>
            <a:spcAft>
              <a:spcPct val="35000"/>
            </a:spcAft>
            <a:buFont typeface="Arial" panose="020B0604020202020204" pitchFamily="34" charset="0"/>
            <a:buNone/>
          </a:pPr>
          <a:r>
            <a:rPr lang="es-CO" sz="2000" kern="1200" dirty="0" err="1"/>
            <a:t>Construdata</a:t>
          </a:r>
          <a:r>
            <a:rPr lang="es-CO" sz="2000" kern="1200" dirty="0"/>
            <a:t> </a:t>
          </a:r>
        </a:p>
      </dsp:txBody>
      <dsp:txXfrm>
        <a:off x="0" y="1458468"/>
        <a:ext cx="2949625" cy="2686769"/>
      </dsp:txXfrm>
    </dsp:sp>
    <dsp:sp modelId="{9FCDFEA0-7737-4820-AB90-1965AE927B58}">
      <dsp:nvSpPr>
        <dsp:cNvPr id="0" name=""/>
        <dsp:cNvSpPr/>
      </dsp:nvSpPr>
      <dsp:spPr>
        <a:xfrm>
          <a:off x="2949625" y="847838"/>
          <a:ext cx="6627080" cy="1394733"/>
        </a:xfrm>
        <a:prstGeom prst="rightArrow">
          <a:avLst>
            <a:gd name="adj1" fmla="val 50000"/>
            <a:gd name="adj2" fmla="val 50000"/>
          </a:avLst>
        </a:prstGeom>
        <a:solidFill>
          <a:schemeClr val="accent1">
            <a:shade val="50000"/>
            <a:hueOff val="240958"/>
            <a:satOff val="-5040"/>
            <a:lumOff val="280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21414" numCol="1" spcCol="1270" anchor="ctr" anchorCtr="0">
          <a:noAutofit/>
        </a:bodyPr>
        <a:lstStyle/>
        <a:p>
          <a:pPr marL="0" lvl="0" indent="0" algn="l" defTabSz="1066800">
            <a:lnSpc>
              <a:spcPct val="90000"/>
            </a:lnSpc>
            <a:spcBef>
              <a:spcPct val="0"/>
            </a:spcBef>
            <a:spcAft>
              <a:spcPct val="35000"/>
            </a:spcAft>
            <a:buNone/>
          </a:pPr>
          <a:r>
            <a:rPr lang="es-CO" sz="2400" kern="1200" dirty="0"/>
            <a:t>Herramienta (</a:t>
          </a:r>
          <a:r>
            <a:rPr lang="es-CO" sz="2400" kern="1200" dirty="0" err="1"/>
            <a:t>tools</a:t>
          </a:r>
          <a:r>
            <a:rPr lang="es-CO" sz="2400" kern="1200" dirty="0"/>
            <a:t> &amp; </a:t>
          </a:r>
          <a:r>
            <a:rPr lang="es-CO" sz="2400" kern="1200" dirty="0" err="1"/>
            <a:t>technique</a:t>
          </a:r>
          <a:r>
            <a:rPr lang="es-CO" sz="2400" kern="1200" dirty="0"/>
            <a:t>)</a:t>
          </a:r>
        </a:p>
      </dsp:txBody>
      <dsp:txXfrm>
        <a:off x="2949625" y="1196521"/>
        <a:ext cx="6278397" cy="697367"/>
      </dsp:txXfrm>
    </dsp:sp>
    <dsp:sp modelId="{DB134A9B-1BD7-45EC-86CE-93FC4633882A}">
      <dsp:nvSpPr>
        <dsp:cNvPr id="0" name=""/>
        <dsp:cNvSpPr/>
      </dsp:nvSpPr>
      <dsp:spPr>
        <a:xfrm>
          <a:off x="2949625" y="1923379"/>
          <a:ext cx="2949625" cy="268676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kern="1200" dirty="0"/>
            <a:t>Estimación Análoga</a:t>
          </a:r>
        </a:p>
        <a:p>
          <a:pPr marL="0" lvl="0" indent="0" algn="l" defTabSz="889000">
            <a:lnSpc>
              <a:spcPct val="90000"/>
            </a:lnSpc>
            <a:spcBef>
              <a:spcPct val="0"/>
            </a:spcBef>
            <a:spcAft>
              <a:spcPct val="35000"/>
            </a:spcAft>
            <a:buNone/>
          </a:pPr>
          <a:r>
            <a:rPr lang="es-CO" sz="2000" kern="1200" dirty="0"/>
            <a:t>Juicio de expertos</a:t>
          </a:r>
        </a:p>
      </dsp:txBody>
      <dsp:txXfrm>
        <a:off x="2949625" y="1923379"/>
        <a:ext cx="2949625" cy="2686769"/>
      </dsp:txXfrm>
    </dsp:sp>
    <dsp:sp modelId="{1ECF47C8-B69F-4E8C-8E04-5091DB556E87}">
      <dsp:nvSpPr>
        <dsp:cNvPr id="0" name=""/>
        <dsp:cNvSpPr/>
      </dsp:nvSpPr>
      <dsp:spPr>
        <a:xfrm>
          <a:off x="5899250" y="1312749"/>
          <a:ext cx="3677455" cy="1394733"/>
        </a:xfrm>
        <a:prstGeom prst="rightArrow">
          <a:avLst>
            <a:gd name="adj1" fmla="val 50000"/>
            <a:gd name="adj2" fmla="val 50000"/>
          </a:avLst>
        </a:prstGeom>
        <a:solidFill>
          <a:schemeClr val="accent1">
            <a:shade val="50000"/>
            <a:hueOff val="240958"/>
            <a:satOff val="-5040"/>
            <a:lumOff val="280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21414" numCol="1" spcCol="1270" anchor="ctr" anchorCtr="0">
          <a:noAutofit/>
        </a:bodyPr>
        <a:lstStyle/>
        <a:p>
          <a:pPr marL="0" lvl="0" indent="0" algn="l" defTabSz="1066800">
            <a:lnSpc>
              <a:spcPct val="90000"/>
            </a:lnSpc>
            <a:spcBef>
              <a:spcPct val="0"/>
            </a:spcBef>
            <a:spcAft>
              <a:spcPct val="35000"/>
            </a:spcAft>
            <a:buNone/>
          </a:pPr>
          <a:r>
            <a:rPr lang="es-CO" sz="2400" kern="1200" dirty="0"/>
            <a:t>Output</a:t>
          </a:r>
        </a:p>
      </dsp:txBody>
      <dsp:txXfrm>
        <a:off x="5899250" y="1661432"/>
        <a:ext cx="3328772" cy="697367"/>
      </dsp:txXfrm>
    </dsp:sp>
    <dsp:sp modelId="{141A3624-EC37-4D48-93F9-C239EE97659E}">
      <dsp:nvSpPr>
        <dsp:cNvPr id="0" name=""/>
        <dsp:cNvSpPr/>
      </dsp:nvSpPr>
      <dsp:spPr>
        <a:xfrm>
          <a:off x="5899250" y="2388290"/>
          <a:ext cx="2949625" cy="2647448"/>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1" kern="1200" dirty="0"/>
            <a:t>Presupuesto contrato 2019</a:t>
          </a:r>
          <a:endParaRPr lang="es-CO" sz="2000" kern="1200" dirty="0"/>
        </a:p>
      </dsp:txBody>
      <dsp:txXfrm>
        <a:off x="5899250" y="2388290"/>
        <a:ext cx="2949625" cy="26474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AAD91-410A-4485-8F1F-4F1444998197}">
      <dsp:nvSpPr>
        <dsp:cNvPr id="0" name=""/>
        <dsp:cNvSpPr/>
      </dsp:nvSpPr>
      <dsp:spPr>
        <a:xfrm>
          <a:off x="7290" y="877036"/>
          <a:ext cx="4149814" cy="488213"/>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9685D7-15F0-4E7C-9F7B-0DD4C4EBBCBC}">
      <dsp:nvSpPr>
        <dsp:cNvPr id="0" name=""/>
        <dsp:cNvSpPr/>
      </dsp:nvSpPr>
      <dsp:spPr>
        <a:xfrm>
          <a:off x="7290" y="1060389"/>
          <a:ext cx="304860" cy="30486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8D221E-BBEA-4550-823E-C0CE08002FC4}">
      <dsp:nvSpPr>
        <dsp:cNvPr id="0" name=""/>
        <dsp:cNvSpPr/>
      </dsp:nvSpPr>
      <dsp:spPr>
        <a:xfrm>
          <a:off x="7290" y="0"/>
          <a:ext cx="4149814" cy="8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l" defTabSz="1244600">
            <a:lnSpc>
              <a:spcPct val="90000"/>
            </a:lnSpc>
            <a:spcBef>
              <a:spcPct val="0"/>
            </a:spcBef>
            <a:spcAft>
              <a:spcPct val="35000"/>
            </a:spcAft>
            <a:buNone/>
          </a:pPr>
          <a:r>
            <a:rPr lang="es-CO" sz="2800" kern="1200" dirty="0"/>
            <a:t>Experiencia</a:t>
          </a:r>
        </a:p>
      </dsp:txBody>
      <dsp:txXfrm>
        <a:off x="7290" y="0"/>
        <a:ext cx="4149814" cy="877036"/>
      </dsp:txXfrm>
    </dsp:sp>
    <dsp:sp modelId="{D5BAD332-88DA-4127-9F17-8BF3CCAD2C72}">
      <dsp:nvSpPr>
        <dsp:cNvPr id="0" name=""/>
        <dsp:cNvSpPr/>
      </dsp:nvSpPr>
      <dsp:spPr>
        <a:xfrm>
          <a:off x="7290" y="1771009"/>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A9609-CA03-4D04-BF34-2918BEF54ED5}">
      <dsp:nvSpPr>
        <dsp:cNvPr id="0" name=""/>
        <dsp:cNvSpPr/>
      </dsp:nvSpPr>
      <dsp:spPr>
        <a:xfrm>
          <a:off x="297777" y="1568130"/>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s-CO" sz="1600" kern="1200" dirty="0">
              <a:solidFill>
                <a:schemeClr val="tx1">
                  <a:lumMod val="75000"/>
                  <a:lumOff val="25000"/>
                </a:schemeClr>
              </a:solidFill>
              <a:latin typeface="+mj-lt"/>
            </a:rPr>
            <a:t>Experiencia mínima de cinco años para todos los contratos.</a:t>
          </a:r>
          <a:endParaRPr lang="es-CO" sz="1600" kern="1200" dirty="0"/>
        </a:p>
      </dsp:txBody>
      <dsp:txXfrm>
        <a:off x="297777" y="1568130"/>
        <a:ext cx="3859327" cy="710612"/>
      </dsp:txXfrm>
    </dsp:sp>
    <dsp:sp modelId="{C5D032B1-BE18-415C-8E7E-0D899A8D1E1C}">
      <dsp:nvSpPr>
        <dsp:cNvPr id="0" name=""/>
        <dsp:cNvSpPr/>
      </dsp:nvSpPr>
      <dsp:spPr>
        <a:xfrm>
          <a:off x="7290" y="2481622"/>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79C12E-9929-4E56-8D37-FD623F874FFD}">
      <dsp:nvSpPr>
        <dsp:cNvPr id="0" name=""/>
        <dsp:cNvSpPr/>
      </dsp:nvSpPr>
      <dsp:spPr>
        <a:xfrm>
          <a:off x="297777" y="2278742"/>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s-CO" sz="1600" kern="1200">
              <a:solidFill>
                <a:schemeClr val="tx1">
                  <a:lumMod val="75000"/>
                  <a:lumOff val="25000"/>
                </a:schemeClr>
              </a:solidFill>
              <a:latin typeface="+mj-lt"/>
            </a:rPr>
            <a:t>Certificaciones que varían entre 3 y 5 para las diferentes zonas</a:t>
          </a:r>
          <a:endParaRPr lang="es-CO" sz="1600" kern="1200" dirty="0"/>
        </a:p>
      </dsp:txBody>
      <dsp:txXfrm>
        <a:off x="297777" y="2278742"/>
        <a:ext cx="3859327" cy="710612"/>
      </dsp:txXfrm>
    </dsp:sp>
    <dsp:sp modelId="{F567759C-5B45-4FBD-BCEB-57BEDF387AD8}">
      <dsp:nvSpPr>
        <dsp:cNvPr id="0" name=""/>
        <dsp:cNvSpPr/>
      </dsp:nvSpPr>
      <dsp:spPr>
        <a:xfrm>
          <a:off x="4364595" y="877036"/>
          <a:ext cx="4149814" cy="488213"/>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B7B87-7958-419A-998D-47B7DBECD615}">
      <dsp:nvSpPr>
        <dsp:cNvPr id="0" name=""/>
        <dsp:cNvSpPr/>
      </dsp:nvSpPr>
      <dsp:spPr>
        <a:xfrm>
          <a:off x="4364595" y="1060389"/>
          <a:ext cx="304860" cy="30486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9B2CE7-6EF1-4336-AE17-5B545EE6CD42}">
      <dsp:nvSpPr>
        <dsp:cNvPr id="0" name=""/>
        <dsp:cNvSpPr/>
      </dsp:nvSpPr>
      <dsp:spPr>
        <a:xfrm>
          <a:off x="4364595" y="0"/>
          <a:ext cx="4149814" cy="8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l" defTabSz="1244600">
            <a:lnSpc>
              <a:spcPct val="90000"/>
            </a:lnSpc>
            <a:spcBef>
              <a:spcPct val="0"/>
            </a:spcBef>
            <a:spcAft>
              <a:spcPct val="35000"/>
            </a:spcAft>
            <a:buNone/>
          </a:pPr>
          <a:r>
            <a:rPr lang="es-CO" sz="2800" kern="1200" dirty="0"/>
            <a:t>Personal mínimo requerido</a:t>
          </a:r>
        </a:p>
      </dsp:txBody>
      <dsp:txXfrm>
        <a:off x="4364595" y="0"/>
        <a:ext cx="4149814" cy="877036"/>
      </dsp:txXfrm>
    </dsp:sp>
    <dsp:sp modelId="{BDCCFFEA-247D-4E82-8837-D865781FEC2B}">
      <dsp:nvSpPr>
        <dsp:cNvPr id="0" name=""/>
        <dsp:cNvSpPr/>
      </dsp:nvSpPr>
      <dsp:spPr>
        <a:xfrm>
          <a:off x="4364595" y="1771009"/>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D6E5D7-C9A7-4E83-8DDC-A86D340C536F}">
      <dsp:nvSpPr>
        <dsp:cNvPr id="0" name=""/>
        <dsp:cNvSpPr/>
      </dsp:nvSpPr>
      <dsp:spPr>
        <a:xfrm>
          <a:off x="4655082" y="1568130"/>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a:solidFill>
                <a:schemeClr val="tx1">
                  <a:lumMod val="75000"/>
                  <a:lumOff val="25000"/>
                </a:schemeClr>
              </a:solidFill>
              <a:latin typeface="+mj-lt"/>
            </a:rPr>
            <a:t>Ingeniero Civil</a:t>
          </a:r>
          <a:endParaRPr lang="es-CO" sz="1600" kern="1200" dirty="0">
            <a:ea typeface="Times New Roman" panose="02020603050405020304" pitchFamily="18" charset="0"/>
            <a:cs typeface="Times New Roman" panose="02020603050405020304" pitchFamily="18" charset="0"/>
          </a:endParaRPr>
        </a:p>
      </dsp:txBody>
      <dsp:txXfrm>
        <a:off x="4655082" y="1568130"/>
        <a:ext cx="3859327" cy="710612"/>
      </dsp:txXfrm>
    </dsp:sp>
    <dsp:sp modelId="{618B0FFD-7F1E-4B5C-A16E-C4D3305C1F49}">
      <dsp:nvSpPr>
        <dsp:cNvPr id="0" name=""/>
        <dsp:cNvSpPr/>
      </dsp:nvSpPr>
      <dsp:spPr>
        <a:xfrm>
          <a:off x="4364595" y="2481622"/>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AAF2CC-9A3C-4108-B35C-98EF3D834B0B}">
      <dsp:nvSpPr>
        <dsp:cNvPr id="0" name=""/>
        <dsp:cNvSpPr/>
      </dsp:nvSpPr>
      <dsp:spPr>
        <a:xfrm>
          <a:off x="4655082" y="2278742"/>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dirty="0">
              <a:solidFill>
                <a:schemeClr val="tx1">
                  <a:lumMod val="75000"/>
                  <a:lumOff val="25000"/>
                </a:schemeClr>
              </a:solidFill>
            </a:rPr>
            <a:t>Residente de obra</a:t>
          </a:r>
          <a:endParaRPr lang="es-CO" sz="1600" kern="1200" dirty="0">
            <a:solidFill>
              <a:schemeClr val="tx1">
                <a:lumMod val="75000"/>
                <a:lumOff val="25000"/>
              </a:schemeClr>
            </a:solidFill>
            <a:latin typeface="+mj-lt"/>
          </a:endParaRPr>
        </a:p>
      </dsp:txBody>
      <dsp:txXfrm>
        <a:off x="4655082" y="2278742"/>
        <a:ext cx="3859327" cy="710612"/>
      </dsp:txXfrm>
    </dsp:sp>
    <dsp:sp modelId="{B33E0507-7D52-404A-9C3A-B5DA6143206A}">
      <dsp:nvSpPr>
        <dsp:cNvPr id="0" name=""/>
        <dsp:cNvSpPr/>
      </dsp:nvSpPr>
      <dsp:spPr>
        <a:xfrm>
          <a:off x="4364595" y="3192235"/>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26545A-4F80-40C6-9EBD-CB1530E12462}">
      <dsp:nvSpPr>
        <dsp:cNvPr id="0" name=""/>
        <dsp:cNvSpPr/>
      </dsp:nvSpPr>
      <dsp:spPr>
        <a:xfrm>
          <a:off x="4655082" y="2989355"/>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dirty="0">
              <a:solidFill>
                <a:schemeClr val="tx1">
                  <a:lumMod val="75000"/>
                  <a:lumOff val="25000"/>
                </a:schemeClr>
              </a:solidFill>
            </a:rPr>
            <a:t>SISOMA</a:t>
          </a:r>
        </a:p>
      </dsp:txBody>
      <dsp:txXfrm>
        <a:off x="4655082" y="2989355"/>
        <a:ext cx="3859327" cy="710612"/>
      </dsp:txXfrm>
    </dsp:sp>
    <dsp:sp modelId="{571E1136-ABDA-49E7-BE04-121F635A25ED}">
      <dsp:nvSpPr>
        <dsp:cNvPr id="0" name=""/>
        <dsp:cNvSpPr/>
      </dsp:nvSpPr>
      <dsp:spPr>
        <a:xfrm>
          <a:off x="4364595" y="3902847"/>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ABA29A-9C6F-4BF8-8B5E-AE171E2355AD}">
      <dsp:nvSpPr>
        <dsp:cNvPr id="0" name=""/>
        <dsp:cNvSpPr/>
      </dsp:nvSpPr>
      <dsp:spPr>
        <a:xfrm>
          <a:off x="4655082" y="3699968"/>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dirty="0">
              <a:solidFill>
                <a:schemeClr val="tx1">
                  <a:lumMod val="75000"/>
                  <a:lumOff val="25000"/>
                </a:schemeClr>
              </a:solidFill>
            </a:rPr>
            <a:t>Oficial de obra</a:t>
          </a:r>
        </a:p>
      </dsp:txBody>
      <dsp:txXfrm>
        <a:off x="4655082" y="3699968"/>
        <a:ext cx="3859327" cy="710612"/>
      </dsp:txXfrm>
    </dsp:sp>
    <dsp:sp modelId="{EF615B12-DA2D-4DE2-87A5-F08A23F1A269}">
      <dsp:nvSpPr>
        <dsp:cNvPr id="0" name=""/>
        <dsp:cNvSpPr/>
      </dsp:nvSpPr>
      <dsp:spPr>
        <a:xfrm>
          <a:off x="4364595" y="4613460"/>
          <a:ext cx="304852" cy="304852"/>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F07C75-C1BF-41CD-A214-0B792BDB5632}">
      <dsp:nvSpPr>
        <dsp:cNvPr id="0" name=""/>
        <dsp:cNvSpPr/>
      </dsp:nvSpPr>
      <dsp:spPr>
        <a:xfrm>
          <a:off x="4655082" y="4410580"/>
          <a:ext cx="3859327" cy="710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s-CO" sz="1600" kern="1200" dirty="0">
              <a:solidFill>
                <a:schemeClr val="tx1">
                  <a:lumMod val="75000"/>
                  <a:lumOff val="25000"/>
                </a:schemeClr>
              </a:solidFill>
            </a:rPr>
            <a:t>Maestro de obra</a:t>
          </a:r>
        </a:p>
      </dsp:txBody>
      <dsp:txXfrm>
        <a:off x="4655082" y="4410580"/>
        <a:ext cx="3859327" cy="7106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AAD91-410A-4485-8F1F-4F1444998197}">
      <dsp:nvSpPr>
        <dsp:cNvPr id="0" name=""/>
        <dsp:cNvSpPr/>
      </dsp:nvSpPr>
      <dsp:spPr>
        <a:xfrm>
          <a:off x="6358" y="926327"/>
          <a:ext cx="4383040" cy="51565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9685D7-15F0-4E7C-9F7B-0DD4C4EBBCBC}">
      <dsp:nvSpPr>
        <dsp:cNvPr id="0" name=""/>
        <dsp:cNvSpPr/>
      </dsp:nvSpPr>
      <dsp:spPr>
        <a:xfrm>
          <a:off x="6358" y="1119985"/>
          <a:ext cx="321993" cy="321993"/>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8D221E-BBEA-4550-823E-C0CE08002FC4}">
      <dsp:nvSpPr>
        <dsp:cNvPr id="0" name=""/>
        <dsp:cNvSpPr/>
      </dsp:nvSpPr>
      <dsp:spPr>
        <a:xfrm>
          <a:off x="6358" y="0"/>
          <a:ext cx="4383040" cy="926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s-CO" sz="3200" kern="1200" dirty="0"/>
            <a:t>Cambios</a:t>
          </a:r>
        </a:p>
      </dsp:txBody>
      <dsp:txXfrm>
        <a:off x="6358" y="0"/>
        <a:ext cx="4383040" cy="926327"/>
      </dsp:txXfrm>
    </dsp:sp>
    <dsp:sp modelId="{D5BAD332-88DA-4127-9F17-8BF3CCAD2C72}">
      <dsp:nvSpPr>
        <dsp:cNvPr id="0" name=""/>
        <dsp:cNvSpPr/>
      </dsp:nvSpPr>
      <dsp:spPr>
        <a:xfrm>
          <a:off x="6358" y="1870543"/>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A9609-CA03-4D04-BF34-2918BEF54ED5}">
      <dsp:nvSpPr>
        <dsp:cNvPr id="0" name=""/>
        <dsp:cNvSpPr/>
      </dsp:nvSpPr>
      <dsp:spPr>
        <a:xfrm>
          <a:off x="313171" y="165626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s-CO" sz="1400" kern="1200" dirty="0">
              <a:latin typeface="+mj-lt"/>
              <a:ea typeface="Times New Roman" panose="02020603050405020304" pitchFamily="18" charset="0"/>
              <a:cs typeface="Times New Roman" panose="02020603050405020304" pitchFamily="18" charset="0"/>
            </a:rPr>
            <a:t>Duración de 14 meses</a:t>
          </a:r>
          <a:endParaRPr lang="es-CO" sz="1400" kern="1200" dirty="0"/>
        </a:p>
      </dsp:txBody>
      <dsp:txXfrm>
        <a:off x="313171" y="1656261"/>
        <a:ext cx="4076227" cy="750550"/>
      </dsp:txXfrm>
    </dsp:sp>
    <dsp:sp modelId="{077BC1DB-DA55-4B19-AFB3-5CCE584CF047}">
      <dsp:nvSpPr>
        <dsp:cNvPr id="0" name=""/>
        <dsp:cNvSpPr/>
      </dsp:nvSpPr>
      <dsp:spPr>
        <a:xfrm>
          <a:off x="6358" y="2621093"/>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54F017-A32A-4C4F-8A33-DD7326C0B6C3}">
      <dsp:nvSpPr>
        <dsp:cNvPr id="0" name=""/>
        <dsp:cNvSpPr/>
      </dsp:nvSpPr>
      <dsp:spPr>
        <a:xfrm>
          <a:off x="313171" y="240681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s-CO" sz="1400" kern="1200" dirty="0">
              <a:latin typeface="+mj-lt"/>
              <a:ea typeface="Times New Roman" panose="02020603050405020304" pitchFamily="18" charset="0"/>
              <a:cs typeface="Times New Roman" panose="02020603050405020304" pitchFamily="18" charset="0"/>
            </a:rPr>
            <a:t>Separación de la Regional Centro Oriente en dos zonas</a:t>
          </a:r>
          <a:endParaRPr lang="es-CO" sz="1400" kern="1200" dirty="0"/>
        </a:p>
      </dsp:txBody>
      <dsp:txXfrm>
        <a:off x="313171" y="2406811"/>
        <a:ext cx="4076227" cy="750550"/>
      </dsp:txXfrm>
    </dsp:sp>
    <dsp:sp modelId="{6C61AEBD-A8EE-46BE-8B72-4F2E9DE570C6}">
      <dsp:nvSpPr>
        <dsp:cNvPr id="0" name=""/>
        <dsp:cNvSpPr/>
      </dsp:nvSpPr>
      <dsp:spPr>
        <a:xfrm>
          <a:off x="6358" y="3371643"/>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0A45B1-E93A-4E13-AB40-8544711AE588}">
      <dsp:nvSpPr>
        <dsp:cNvPr id="0" name=""/>
        <dsp:cNvSpPr/>
      </dsp:nvSpPr>
      <dsp:spPr>
        <a:xfrm>
          <a:off x="313171" y="315736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s-CO" sz="1400" kern="1200">
              <a:latin typeface="+mj-lt"/>
              <a:ea typeface="Times New Roman" panose="02020603050405020304" pitchFamily="18" charset="0"/>
              <a:cs typeface="Times New Roman" panose="02020603050405020304" pitchFamily="18" charset="0"/>
            </a:rPr>
            <a:t>Adición de San Andrés dentro de los contratos de ROM</a:t>
          </a:r>
          <a:endParaRPr lang="es-CO" sz="1400" kern="1200" dirty="0"/>
        </a:p>
      </dsp:txBody>
      <dsp:txXfrm>
        <a:off x="313171" y="3157361"/>
        <a:ext cx="4076227" cy="750550"/>
      </dsp:txXfrm>
    </dsp:sp>
    <dsp:sp modelId="{B634426C-EE91-4CE8-B57A-DE2B39138F17}">
      <dsp:nvSpPr>
        <dsp:cNvPr id="0" name=""/>
        <dsp:cNvSpPr/>
      </dsp:nvSpPr>
      <dsp:spPr>
        <a:xfrm>
          <a:off x="6358" y="4122194"/>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FAA46C-BB86-4B43-B71D-4022FD7E6C3D}">
      <dsp:nvSpPr>
        <dsp:cNvPr id="0" name=""/>
        <dsp:cNvSpPr/>
      </dsp:nvSpPr>
      <dsp:spPr>
        <a:xfrm>
          <a:off x="313171" y="390791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s-CO" sz="1400" kern="1200">
              <a:latin typeface="+mj-lt"/>
              <a:ea typeface="Times New Roman" panose="02020603050405020304" pitchFamily="18" charset="0"/>
              <a:cs typeface="Times New Roman" panose="02020603050405020304" pitchFamily="18" charset="0"/>
            </a:rPr>
            <a:t>Adición de predios Rurales sin vocación agrícola.</a:t>
          </a:r>
          <a:endParaRPr lang="es-CO" sz="1400" kern="1200" dirty="0"/>
        </a:p>
      </dsp:txBody>
      <dsp:txXfrm>
        <a:off x="313171" y="3907911"/>
        <a:ext cx="4076227" cy="750550"/>
      </dsp:txXfrm>
    </dsp:sp>
    <dsp:sp modelId="{56B395B9-109A-4F8B-905B-8C91147C4537}">
      <dsp:nvSpPr>
        <dsp:cNvPr id="0" name=""/>
        <dsp:cNvSpPr/>
      </dsp:nvSpPr>
      <dsp:spPr>
        <a:xfrm>
          <a:off x="6358" y="4872744"/>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29526B-82AF-4B69-8FF2-75A9E3E6A636}">
      <dsp:nvSpPr>
        <dsp:cNvPr id="0" name=""/>
        <dsp:cNvSpPr/>
      </dsp:nvSpPr>
      <dsp:spPr>
        <a:xfrm>
          <a:off x="313171" y="4658462"/>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s-CO" sz="1400" kern="1200">
              <a:latin typeface="+mj-lt"/>
              <a:ea typeface="Times New Roman" panose="02020603050405020304" pitchFamily="18" charset="0"/>
              <a:cs typeface="Times New Roman" panose="02020603050405020304" pitchFamily="18" charset="0"/>
            </a:rPr>
            <a:t>Aumento en los valores de referencia al inicio del segundo mes del nuevo año según IPC  corrido del año anterior según el DANE</a:t>
          </a:r>
          <a:endParaRPr lang="es-CO" sz="1400" kern="1200" dirty="0"/>
        </a:p>
      </dsp:txBody>
      <dsp:txXfrm>
        <a:off x="313171" y="4658462"/>
        <a:ext cx="4076227" cy="750550"/>
      </dsp:txXfrm>
    </dsp:sp>
    <dsp:sp modelId="{F567759C-5B45-4FBD-BCEB-57BEDF387AD8}">
      <dsp:nvSpPr>
        <dsp:cNvPr id="0" name=""/>
        <dsp:cNvSpPr/>
      </dsp:nvSpPr>
      <dsp:spPr>
        <a:xfrm>
          <a:off x="4608551" y="926327"/>
          <a:ext cx="4383040" cy="51565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B7B87-7958-419A-998D-47B7DBECD615}">
      <dsp:nvSpPr>
        <dsp:cNvPr id="0" name=""/>
        <dsp:cNvSpPr/>
      </dsp:nvSpPr>
      <dsp:spPr>
        <a:xfrm>
          <a:off x="4608551" y="1119985"/>
          <a:ext cx="321993" cy="321993"/>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9B2CE7-6EF1-4336-AE17-5B545EE6CD42}">
      <dsp:nvSpPr>
        <dsp:cNvPr id="0" name=""/>
        <dsp:cNvSpPr/>
      </dsp:nvSpPr>
      <dsp:spPr>
        <a:xfrm>
          <a:off x="4608551" y="0"/>
          <a:ext cx="4383040" cy="926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s-CO" sz="3200" kern="1200" dirty="0"/>
            <a:t>Concursos anteriores</a:t>
          </a:r>
        </a:p>
      </dsp:txBody>
      <dsp:txXfrm>
        <a:off x="4608551" y="0"/>
        <a:ext cx="4383040" cy="926327"/>
      </dsp:txXfrm>
    </dsp:sp>
    <dsp:sp modelId="{BDCCFFEA-247D-4E82-8837-D865781FEC2B}">
      <dsp:nvSpPr>
        <dsp:cNvPr id="0" name=""/>
        <dsp:cNvSpPr/>
      </dsp:nvSpPr>
      <dsp:spPr>
        <a:xfrm>
          <a:off x="4608551" y="1870543"/>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D6E5D7-C9A7-4E83-8DDC-A86D340C536F}">
      <dsp:nvSpPr>
        <dsp:cNvPr id="0" name=""/>
        <dsp:cNvSpPr/>
      </dsp:nvSpPr>
      <dsp:spPr>
        <a:xfrm>
          <a:off x="4915363" y="165626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a:ea typeface="Times New Roman" panose="02020603050405020304" pitchFamily="18" charset="0"/>
              <a:cs typeface="Times New Roman" panose="02020603050405020304" pitchFamily="18" charset="0"/>
            </a:rPr>
            <a:t>Más exigencias en cuanto a seguridad industrial uso de EPP, cursos de alturas</a:t>
          </a:r>
          <a:endParaRPr lang="es-CO" sz="1400" kern="1200" dirty="0">
            <a:ea typeface="Times New Roman" panose="02020603050405020304" pitchFamily="18" charset="0"/>
            <a:cs typeface="Times New Roman" panose="02020603050405020304" pitchFamily="18" charset="0"/>
          </a:endParaRPr>
        </a:p>
      </dsp:txBody>
      <dsp:txXfrm>
        <a:off x="4915363" y="1656261"/>
        <a:ext cx="4076227" cy="750550"/>
      </dsp:txXfrm>
    </dsp:sp>
    <dsp:sp modelId="{23006A78-562D-4AD4-B78A-DBD0564FD37A}">
      <dsp:nvSpPr>
        <dsp:cNvPr id="0" name=""/>
        <dsp:cNvSpPr/>
      </dsp:nvSpPr>
      <dsp:spPr>
        <a:xfrm>
          <a:off x="4608551" y="2621093"/>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CA60E8-CC66-464C-AB24-8E0F501770A0}">
      <dsp:nvSpPr>
        <dsp:cNvPr id="0" name=""/>
        <dsp:cNvSpPr/>
      </dsp:nvSpPr>
      <dsp:spPr>
        <a:xfrm>
          <a:off x="4915363" y="240681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a:ea typeface="Times New Roman" panose="02020603050405020304" pitchFamily="18" charset="0"/>
              <a:cs typeface="Times New Roman" panose="02020603050405020304" pitchFamily="18" charset="0"/>
            </a:rPr>
            <a:t>Se adiciona un profesional SISOMA dentro del personal mínimo requerido</a:t>
          </a:r>
          <a:endParaRPr lang="es-CO" sz="1400" kern="1200" dirty="0">
            <a:ea typeface="Times New Roman" panose="02020603050405020304" pitchFamily="18" charset="0"/>
            <a:cs typeface="Times New Roman" panose="02020603050405020304" pitchFamily="18" charset="0"/>
          </a:endParaRPr>
        </a:p>
      </dsp:txBody>
      <dsp:txXfrm>
        <a:off x="4915363" y="2406811"/>
        <a:ext cx="4076227" cy="750550"/>
      </dsp:txXfrm>
    </dsp:sp>
    <dsp:sp modelId="{4ABB0FF8-2CDD-4DC8-8665-0995843F17A3}">
      <dsp:nvSpPr>
        <dsp:cNvPr id="0" name=""/>
        <dsp:cNvSpPr/>
      </dsp:nvSpPr>
      <dsp:spPr>
        <a:xfrm>
          <a:off x="4608551" y="3371643"/>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27167B-AAE1-4A22-B284-16632670834F}">
      <dsp:nvSpPr>
        <dsp:cNvPr id="0" name=""/>
        <dsp:cNvSpPr/>
      </dsp:nvSpPr>
      <dsp:spPr>
        <a:xfrm>
          <a:off x="4915363" y="315736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a:ea typeface="Times New Roman" panose="02020603050405020304" pitchFamily="18" charset="0"/>
              <a:cs typeface="Times New Roman" panose="02020603050405020304" pitchFamily="18" charset="0"/>
            </a:rPr>
            <a:t>Se establece fijo un AIU del 20% donde A (administración) será mínimo de 14%</a:t>
          </a:r>
          <a:endParaRPr lang="es-CO" sz="1400" kern="1200" dirty="0">
            <a:ea typeface="Times New Roman" panose="02020603050405020304" pitchFamily="18" charset="0"/>
            <a:cs typeface="Times New Roman" panose="02020603050405020304" pitchFamily="18" charset="0"/>
          </a:endParaRPr>
        </a:p>
      </dsp:txBody>
      <dsp:txXfrm>
        <a:off x="4915363" y="3157361"/>
        <a:ext cx="4076227" cy="750550"/>
      </dsp:txXfrm>
    </dsp:sp>
    <dsp:sp modelId="{E6007247-FBF0-417E-B8EB-D68B6F160C83}">
      <dsp:nvSpPr>
        <dsp:cNvPr id="0" name=""/>
        <dsp:cNvSpPr/>
      </dsp:nvSpPr>
      <dsp:spPr>
        <a:xfrm>
          <a:off x="4608551" y="4122194"/>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08F979-CCD9-4563-B973-1A8931F7D5F2}">
      <dsp:nvSpPr>
        <dsp:cNvPr id="0" name=""/>
        <dsp:cNvSpPr/>
      </dsp:nvSpPr>
      <dsp:spPr>
        <a:xfrm>
          <a:off x="4915363" y="3907911"/>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a:ea typeface="Times New Roman" panose="02020603050405020304" pitchFamily="18" charset="0"/>
              <a:cs typeface="Times New Roman" panose="02020603050405020304" pitchFamily="18" charset="0"/>
            </a:rPr>
            <a:t>Propuesta deberá incluir APU para cada ítem presentado</a:t>
          </a:r>
          <a:endParaRPr lang="es-CO" sz="1400" kern="1200" dirty="0">
            <a:ea typeface="Times New Roman" panose="02020603050405020304" pitchFamily="18" charset="0"/>
            <a:cs typeface="Times New Roman" panose="02020603050405020304" pitchFamily="18" charset="0"/>
          </a:endParaRPr>
        </a:p>
      </dsp:txBody>
      <dsp:txXfrm>
        <a:off x="4915363" y="3907911"/>
        <a:ext cx="4076227" cy="750550"/>
      </dsp:txXfrm>
    </dsp:sp>
    <dsp:sp modelId="{A75901E6-C587-4C37-819B-376D53F83061}">
      <dsp:nvSpPr>
        <dsp:cNvPr id="0" name=""/>
        <dsp:cNvSpPr/>
      </dsp:nvSpPr>
      <dsp:spPr>
        <a:xfrm>
          <a:off x="4608551" y="4872744"/>
          <a:ext cx="321986" cy="321986"/>
        </a:xfrm>
        <a:prstGeom prst="rect">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74DBDA-DD61-4438-8833-56B9D5111F19}">
      <dsp:nvSpPr>
        <dsp:cNvPr id="0" name=""/>
        <dsp:cNvSpPr/>
      </dsp:nvSpPr>
      <dsp:spPr>
        <a:xfrm>
          <a:off x="4915363" y="4658462"/>
          <a:ext cx="4076227" cy="75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s-CO" sz="1400" kern="1200">
              <a:ea typeface="Times New Roman" panose="02020603050405020304" pitchFamily="18" charset="0"/>
              <a:cs typeface="Times New Roman" panose="02020603050405020304" pitchFamily="18" charset="0"/>
            </a:rPr>
            <a:t>Plan de comunicaciones</a:t>
          </a:r>
          <a:endParaRPr lang="es-CO" sz="1400" kern="1200" dirty="0">
            <a:ea typeface="Times New Roman" panose="02020603050405020304" pitchFamily="18" charset="0"/>
            <a:cs typeface="Times New Roman" panose="02020603050405020304" pitchFamily="18" charset="0"/>
          </a:endParaRPr>
        </a:p>
      </dsp:txBody>
      <dsp:txXfrm>
        <a:off x="4915363" y="4658462"/>
        <a:ext cx="4076227" cy="7505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7F6DF-E312-4B3D-B11E-188A1BAF5E66}">
      <dsp:nvSpPr>
        <dsp:cNvPr id="0" name=""/>
        <dsp:cNvSpPr/>
      </dsp:nvSpPr>
      <dsp:spPr>
        <a:xfrm rot="5400000">
          <a:off x="275832" y="1253256"/>
          <a:ext cx="783447" cy="891926"/>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82CB39-3025-4BDC-99D6-A83371C6CB86}">
      <dsp:nvSpPr>
        <dsp:cNvPr id="0" name=""/>
        <dsp:cNvSpPr/>
      </dsp:nvSpPr>
      <dsp:spPr>
        <a:xfrm>
          <a:off x="0" y="419674"/>
          <a:ext cx="1318863" cy="92316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Sesión No 02 del 13 de febrero de 2018</a:t>
          </a:r>
        </a:p>
      </dsp:txBody>
      <dsp:txXfrm>
        <a:off x="45073" y="464747"/>
        <a:ext cx="1228717" cy="833015"/>
      </dsp:txXfrm>
    </dsp:sp>
    <dsp:sp modelId="{312E04E2-5E62-475D-B688-F0497F8F7181}">
      <dsp:nvSpPr>
        <dsp:cNvPr id="0" name=""/>
        <dsp:cNvSpPr/>
      </dsp:nvSpPr>
      <dsp:spPr>
        <a:xfrm>
          <a:off x="1299234" y="508185"/>
          <a:ext cx="959215" cy="7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88950">
            <a:lnSpc>
              <a:spcPct val="90000"/>
            </a:lnSpc>
            <a:spcBef>
              <a:spcPct val="0"/>
            </a:spcBef>
            <a:spcAft>
              <a:spcPct val="15000"/>
            </a:spcAft>
            <a:buChar char="•"/>
          </a:pPr>
          <a:r>
            <a:rPr lang="es-CO" sz="1100" kern="1200" dirty="0"/>
            <a:t>Aprobó 2884 semovientes, causal 5</a:t>
          </a:r>
        </a:p>
      </dsp:txBody>
      <dsp:txXfrm>
        <a:off x="1299234" y="508185"/>
        <a:ext cx="959215" cy="746140"/>
      </dsp:txXfrm>
    </dsp:sp>
    <dsp:sp modelId="{7CB83581-464D-4133-B6AB-10914710E0A8}">
      <dsp:nvSpPr>
        <dsp:cNvPr id="0" name=""/>
        <dsp:cNvSpPr/>
      </dsp:nvSpPr>
      <dsp:spPr>
        <a:xfrm rot="5400000">
          <a:off x="2106435" y="2319517"/>
          <a:ext cx="783447" cy="891926"/>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6424AA-10D2-43C9-8177-6F034356136B}">
      <dsp:nvSpPr>
        <dsp:cNvPr id="0" name=""/>
        <dsp:cNvSpPr/>
      </dsp:nvSpPr>
      <dsp:spPr>
        <a:xfrm>
          <a:off x="1200739" y="1404429"/>
          <a:ext cx="1318863" cy="92316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Sesión No 06 del 29 Junio 2018</a:t>
          </a:r>
        </a:p>
      </dsp:txBody>
      <dsp:txXfrm>
        <a:off x="1245812" y="1449502"/>
        <a:ext cx="1228717" cy="833015"/>
      </dsp:txXfrm>
    </dsp:sp>
    <dsp:sp modelId="{924442DE-D183-4F06-9031-19AB042B9FC5}">
      <dsp:nvSpPr>
        <dsp:cNvPr id="0" name=""/>
        <dsp:cNvSpPr/>
      </dsp:nvSpPr>
      <dsp:spPr>
        <a:xfrm>
          <a:off x="2752668" y="1438487"/>
          <a:ext cx="959215" cy="7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88950">
            <a:lnSpc>
              <a:spcPct val="90000"/>
            </a:lnSpc>
            <a:spcBef>
              <a:spcPct val="0"/>
            </a:spcBef>
            <a:spcAft>
              <a:spcPct val="15000"/>
            </a:spcAft>
            <a:buChar char="•"/>
          </a:pPr>
          <a:r>
            <a:rPr lang="es-CO" sz="1100" kern="1200" dirty="0"/>
            <a:t>Aprobó 401 semovientes, causal 5</a:t>
          </a:r>
        </a:p>
      </dsp:txBody>
      <dsp:txXfrm>
        <a:off x="2752668" y="1438487"/>
        <a:ext cx="959215" cy="746140"/>
      </dsp:txXfrm>
    </dsp:sp>
    <dsp:sp modelId="{3030103F-329E-4AAD-BC55-F09DFD318860}">
      <dsp:nvSpPr>
        <dsp:cNvPr id="0" name=""/>
        <dsp:cNvSpPr/>
      </dsp:nvSpPr>
      <dsp:spPr>
        <a:xfrm rot="5400000">
          <a:off x="3612732" y="3368833"/>
          <a:ext cx="783447" cy="891926"/>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CF328A-2807-42CB-9770-ABC6690955DA}">
      <dsp:nvSpPr>
        <dsp:cNvPr id="0" name=""/>
        <dsp:cNvSpPr/>
      </dsp:nvSpPr>
      <dsp:spPr>
        <a:xfrm>
          <a:off x="3074866" y="2490307"/>
          <a:ext cx="1318863" cy="92316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Sesión No 08 del 11 de octubre de 2018</a:t>
          </a:r>
        </a:p>
      </dsp:txBody>
      <dsp:txXfrm>
        <a:off x="3119939" y="2535380"/>
        <a:ext cx="1228717" cy="833015"/>
      </dsp:txXfrm>
    </dsp:sp>
    <dsp:sp modelId="{D4040E14-C5CB-4699-8C50-A5E40B418E10}">
      <dsp:nvSpPr>
        <dsp:cNvPr id="0" name=""/>
        <dsp:cNvSpPr/>
      </dsp:nvSpPr>
      <dsp:spPr>
        <a:xfrm>
          <a:off x="4547438" y="2578820"/>
          <a:ext cx="959215" cy="7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88950">
            <a:lnSpc>
              <a:spcPct val="90000"/>
            </a:lnSpc>
            <a:spcBef>
              <a:spcPct val="0"/>
            </a:spcBef>
            <a:spcAft>
              <a:spcPct val="15000"/>
            </a:spcAft>
            <a:buChar char="•"/>
          </a:pPr>
          <a:r>
            <a:rPr lang="es-CO" sz="1100" kern="1200" dirty="0"/>
            <a:t>Aprobó 1062 semovientes, causal 5</a:t>
          </a:r>
        </a:p>
      </dsp:txBody>
      <dsp:txXfrm>
        <a:off x="4547438" y="2578820"/>
        <a:ext cx="959215" cy="746140"/>
      </dsp:txXfrm>
    </dsp:sp>
    <dsp:sp modelId="{E384E24F-1EEC-4AFD-BC4F-0CB6036AF036}">
      <dsp:nvSpPr>
        <dsp:cNvPr id="0" name=""/>
        <dsp:cNvSpPr/>
      </dsp:nvSpPr>
      <dsp:spPr>
        <a:xfrm rot="5400000">
          <a:off x="5260124" y="4287689"/>
          <a:ext cx="783447" cy="891926"/>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E73899-D4A9-4923-A661-951E02EA92E4}">
      <dsp:nvSpPr>
        <dsp:cNvPr id="0" name=""/>
        <dsp:cNvSpPr/>
      </dsp:nvSpPr>
      <dsp:spPr>
        <a:xfrm>
          <a:off x="4539380" y="3481506"/>
          <a:ext cx="1318863" cy="92316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Sesión No 10 del 30 de Noviembre de 2018</a:t>
          </a:r>
        </a:p>
      </dsp:txBody>
      <dsp:txXfrm>
        <a:off x="4584453" y="3526579"/>
        <a:ext cx="1228717" cy="833015"/>
      </dsp:txXfrm>
    </dsp:sp>
    <dsp:sp modelId="{5C9EAE40-619C-43B3-A4A7-B79BA6FED12B}">
      <dsp:nvSpPr>
        <dsp:cNvPr id="0" name=""/>
        <dsp:cNvSpPr/>
      </dsp:nvSpPr>
      <dsp:spPr>
        <a:xfrm>
          <a:off x="6106232" y="3500557"/>
          <a:ext cx="959215" cy="7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88950">
            <a:lnSpc>
              <a:spcPct val="90000"/>
            </a:lnSpc>
            <a:spcBef>
              <a:spcPct val="0"/>
            </a:spcBef>
            <a:spcAft>
              <a:spcPct val="15000"/>
            </a:spcAft>
            <a:buChar char="•"/>
          </a:pPr>
          <a:r>
            <a:rPr lang="es-CO" sz="1100" kern="1200" dirty="0"/>
            <a:t>Aprobó 619 semovientes, causal 5</a:t>
          </a:r>
        </a:p>
      </dsp:txBody>
      <dsp:txXfrm>
        <a:off x="6106232" y="3500557"/>
        <a:ext cx="959215" cy="746140"/>
      </dsp:txXfrm>
    </dsp:sp>
    <dsp:sp modelId="{C52740E7-FD30-401F-AB50-9A68759CB1E2}">
      <dsp:nvSpPr>
        <dsp:cNvPr id="0" name=""/>
        <dsp:cNvSpPr/>
      </dsp:nvSpPr>
      <dsp:spPr>
        <a:xfrm>
          <a:off x="6187401" y="4211566"/>
          <a:ext cx="1318863" cy="92316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dirty="0"/>
            <a:t>Sesión No 13 del 2 de mayo de 2019 (No presencial)</a:t>
          </a:r>
        </a:p>
      </dsp:txBody>
      <dsp:txXfrm>
        <a:off x="6232474" y="4256639"/>
        <a:ext cx="1228717" cy="833015"/>
      </dsp:txXfrm>
    </dsp:sp>
    <dsp:sp modelId="{A92C0FD1-142B-4018-8EA9-62C7F3EDBD82}">
      <dsp:nvSpPr>
        <dsp:cNvPr id="0" name=""/>
        <dsp:cNvSpPr/>
      </dsp:nvSpPr>
      <dsp:spPr>
        <a:xfrm>
          <a:off x="7699107" y="4317626"/>
          <a:ext cx="959215" cy="746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88950">
            <a:lnSpc>
              <a:spcPct val="90000"/>
            </a:lnSpc>
            <a:spcBef>
              <a:spcPct val="0"/>
            </a:spcBef>
            <a:spcAft>
              <a:spcPct val="15000"/>
            </a:spcAft>
            <a:buChar char="•"/>
          </a:pPr>
          <a:r>
            <a:rPr lang="es-CO" sz="1100" kern="1200" dirty="0"/>
            <a:t>Aprobó 1206 semovientes, causal 5</a:t>
          </a:r>
        </a:p>
      </dsp:txBody>
      <dsp:txXfrm>
        <a:off x="7699107" y="4317626"/>
        <a:ext cx="959215" cy="7461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426B7-4537-4854-94AB-43D5FB61C35A}">
      <dsp:nvSpPr>
        <dsp:cNvPr id="0" name=""/>
        <dsp:cNvSpPr/>
      </dsp:nvSpPr>
      <dsp:spPr>
        <a:xfrm>
          <a:off x="0" y="1799"/>
          <a:ext cx="3763241" cy="0"/>
        </a:xfrm>
        <a:prstGeom prst="lin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B5C00A-C42F-407E-BBAB-E28DF9D53A49}">
      <dsp:nvSpPr>
        <dsp:cNvPr id="0" name=""/>
        <dsp:cNvSpPr/>
      </dsp:nvSpPr>
      <dsp:spPr>
        <a:xfrm>
          <a:off x="0" y="1799"/>
          <a:ext cx="3763241" cy="1227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kern="1200" dirty="0"/>
            <a:t>Pólizas </a:t>
          </a:r>
          <a:endParaRPr lang="es-CO" sz="1600" kern="1200" dirty="0"/>
        </a:p>
      </dsp:txBody>
      <dsp:txXfrm>
        <a:off x="0" y="1799"/>
        <a:ext cx="3763241" cy="1227166"/>
      </dsp:txXfrm>
    </dsp:sp>
    <dsp:sp modelId="{B920E67D-FA95-477E-A549-26879214911A}">
      <dsp:nvSpPr>
        <dsp:cNvPr id="0" name=""/>
        <dsp:cNvSpPr/>
      </dsp:nvSpPr>
      <dsp:spPr>
        <a:xfrm>
          <a:off x="0" y="1228965"/>
          <a:ext cx="3763241" cy="0"/>
        </a:xfrm>
        <a:prstGeom prst="lin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00159A-908C-42AE-A097-BE3019809AC2}">
      <dsp:nvSpPr>
        <dsp:cNvPr id="0" name=""/>
        <dsp:cNvSpPr/>
      </dsp:nvSpPr>
      <dsp:spPr>
        <a:xfrm>
          <a:off x="0" y="1228965"/>
          <a:ext cx="3763241" cy="1227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ES" sz="1400" kern="1200" dirty="0"/>
            <a:t>Demoras en gestión en actuaciones administrativas (Estimados de renta, Desalojos e inventario)</a:t>
          </a:r>
          <a:endParaRPr lang="es-CO" sz="1400" kern="1200" dirty="0"/>
        </a:p>
      </dsp:txBody>
      <dsp:txXfrm>
        <a:off x="0" y="1228965"/>
        <a:ext cx="3763241" cy="1227166"/>
      </dsp:txXfrm>
    </dsp:sp>
    <dsp:sp modelId="{E9F22D7E-2795-43D2-BBA9-479A9A3687D3}">
      <dsp:nvSpPr>
        <dsp:cNvPr id="0" name=""/>
        <dsp:cNvSpPr/>
      </dsp:nvSpPr>
      <dsp:spPr>
        <a:xfrm>
          <a:off x="0" y="2456131"/>
          <a:ext cx="3763241" cy="0"/>
        </a:xfrm>
        <a:prstGeom prst="lin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1F1254-6942-4A95-BBF3-9987BC2F539B}">
      <dsp:nvSpPr>
        <dsp:cNvPr id="0" name=""/>
        <dsp:cNvSpPr/>
      </dsp:nvSpPr>
      <dsp:spPr>
        <a:xfrm>
          <a:off x="0" y="2456131"/>
          <a:ext cx="3763241" cy="1227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kern="1200" dirty="0"/>
            <a:t>Renuncias</a:t>
          </a:r>
          <a:endParaRPr lang="es-CO" sz="1600" kern="1200" dirty="0"/>
        </a:p>
      </dsp:txBody>
      <dsp:txXfrm>
        <a:off x="0" y="2456131"/>
        <a:ext cx="3763241" cy="12271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57605-62C9-492A-A6D0-A660F4DEFDD5}">
      <dsp:nvSpPr>
        <dsp:cNvPr id="0" name=""/>
        <dsp:cNvSpPr/>
      </dsp:nvSpPr>
      <dsp:spPr>
        <a:xfrm rot="21300000">
          <a:off x="13641" y="1729507"/>
          <a:ext cx="4418107" cy="505940"/>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826829-BED6-414C-9D51-D674162A718C}">
      <dsp:nvSpPr>
        <dsp:cNvPr id="0" name=""/>
        <dsp:cNvSpPr/>
      </dsp:nvSpPr>
      <dsp:spPr>
        <a:xfrm>
          <a:off x="533446" y="198247"/>
          <a:ext cx="1333617" cy="1585982"/>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2A916A-C399-4575-ABF8-8714D1E0E8E2}">
      <dsp:nvSpPr>
        <dsp:cNvPr id="0" name=""/>
        <dsp:cNvSpPr/>
      </dsp:nvSpPr>
      <dsp:spPr>
        <a:xfrm>
          <a:off x="2027724" y="0"/>
          <a:ext cx="2079191" cy="1665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1" kern="1200" dirty="0"/>
            <a:t>171 Registro de depositarios</a:t>
          </a:r>
          <a:endParaRPr lang="es-CO" sz="2400" b="1" kern="1200" dirty="0"/>
        </a:p>
      </dsp:txBody>
      <dsp:txXfrm>
        <a:off x="2027724" y="0"/>
        <a:ext cx="2079191" cy="1665281"/>
      </dsp:txXfrm>
    </dsp:sp>
    <dsp:sp modelId="{11E8FDFF-25EB-4FA4-81F2-219AFA60C439}">
      <dsp:nvSpPr>
        <dsp:cNvPr id="0" name=""/>
        <dsp:cNvSpPr/>
      </dsp:nvSpPr>
      <dsp:spPr>
        <a:xfrm>
          <a:off x="2578326" y="2180725"/>
          <a:ext cx="1333617" cy="1585982"/>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CE116B-4E5D-46D1-917D-BE7DD1D9255E}">
      <dsp:nvSpPr>
        <dsp:cNvPr id="0" name=""/>
        <dsp:cNvSpPr/>
      </dsp:nvSpPr>
      <dsp:spPr>
        <a:xfrm>
          <a:off x="311831" y="2299674"/>
          <a:ext cx="2132478" cy="1665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1" kern="1200" dirty="0"/>
            <a:t>67 Renuncias </a:t>
          </a:r>
          <a:endParaRPr lang="es-CO" sz="2400" b="1" kern="1200" dirty="0"/>
        </a:p>
      </dsp:txBody>
      <dsp:txXfrm>
        <a:off x="311831" y="2299674"/>
        <a:ext cx="2132478" cy="16652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68940-19B7-472A-8CF3-8F0D9ED58ECB}">
      <dsp:nvSpPr>
        <dsp:cNvPr id="0" name=""/>
        <dsp:cNvSpPr/>
      </dsp:nvSpPr>
      <dsp:spPr>
        <a:xfrm rot="5400000">
          <a:off x="3611871" y="-1475165"/>
          <a:ext cx="572356" cy="3668752"/>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114300" lvl="1" indent="-114300" algn="just" defTabSz="533400">
            <a:lnSpc>
              <a:spcPct val="90000"/>
            </a:lnSpc>
            <a:spcBef>
              <a:spcPct val="0"/>
            </a:spcBef>
            <a:spcAft>
              <a:spcPct val="15000"/>
            </a:spcAft>
            <a:buChar char="•"/>
          </a:pPr>
          <a:r>
            <a:rPr lang="es-CO" sz="1200" b="0" kern="1200" dirty="0"/>
            <a:t>Será equivalente al 20% de un 1 canon de arrendamiento sin exceder 2.5 SMLMV.</a:t>
          </a:r>
        </a:p>
      </dsp:txBody>
      <dsp:txXfrm rot="-5400000">
        <a:off x="2063673" y="100973"/>
        <a:ext cx="3640812" cy="516476"/>
      </dsp:txXfrm>
    </dsp:sp>
    <dsp:sp modelId="{FE51136E-5C87-4CBF-A352-42CCAF65DEA3}">
      <dsp:nvSpPr>
        <dsp:cNvPr id="0" name=""/>
        <dsp:cNvSpPr/>
      </dsp:nvSpPr>
      <dsp:spPr>
        <a:xfrm>
          <a:off x="0" y="1487"/>
          <a:ext cx="2063673" cy="71544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ESTIMADOS DE RENTA</a:t>
          </a:r>
        </a:p>
      </dsp:txBody>
      <dsp:txXfrm>
        <a:off x="34925" y="36412"/>
        <a:ext cx="1993823" cy="645595"/>
      </dsp:txXfrm>
    </dsp:sp>
    <dsp:sp modelId="{6D6DCA2B-B206-483E-A46C-19E2B83B3D08}">
      <dsp:nvSpPr>
        <dsp:cNvPr id="0" name=""/>
        <dsp:cNvSpPr/>
      </dsp:nvSpPr>
      <dsp:spPr>
        <a:xfrm rot="5400000">
          <a:off x="3611871" y="-723947"/>
          <a:ext cx="572356" cy="3668752"/>
        </a:xfrm>
        <a:prstGeom prst="round2SameRect">
          <a:avLst/>
        </a:prstGeom>
        <a:solidFill>
          <a:schemeClr val="accent3">
            <a:tint val="40000"/>
            <a:alpha val="90000"/>
            <a:hueOff val="3572285"/>
            <a:satOff val="-4598"/>
            <a:lumOff val="-358"/>
            <a:alphaOff val="0"/>
          </a:schemeClr>
        </a:solidFill>
        <a:ln w="25400" cap="flat" cmpd="sng" algn="ctr">
          <a:solidFill>
            <a:schemeClr val="accent3">
              <a:tint val="40000"/>
              <a:alpha val="90000"/>
              <a:hueOff val="3572285"/>
              <a:satOff val="-4598"/>
              <a:lumOff val="-3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s-CO" sz="1000" kern="1200" dirty="0"/>
            <a:t>Será equivalente al 50% de 1 canon de arrendamiento, sin exceder 5 SMLMV Urbanos, y 10 SMLMV rurales.</a:t>
          </a:r>
        </a:p>
      </dsp:txBody>
      <dsp:txXfrm rot="-5400000">
        <a:off x="2063673" y="852191"/>
        <a:ext cx="3640812" cy="516476"/>
      </dsp:txXfrm>
    </dsp:sp>
    <dsp:sp modelId="{753E21B3-CA3B-415E-84C7-9BD93F01729E}">
      <dsp:nvSpPr>
        <dsp:cNvPr id="0" name=""/>
        <dsp:cNvSpPr/>
      </dsp:nvSpPr>
      <dsp:spPr>
        <a:xfrm>
          <a:off x="0" y="752705"/>
          <a:ext cx="2063673" cy="715445"/>
        </a:xfrm>
        <a:prstGeom prst="round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LEGALIZACIÓN OCUPANTE ILEGAL</a:t>
          </a:r>
        </a:p>
      </dsp:txBody>
      <dsp:txXfrm>
        <a:off x="34925" y="787630"/>
        <a:ext cx="1993823" cy="645595"/>
      </dsp:txXfrm>
    </dsp:sp>
    <dsp:sp modelId="{062F7899-C82A-40BE-87B2-D26A06881672}">
      <dsp:nvSpPr>
        <dsp:cNvPr id="0" name=""/>
        <dsp:cNvSpPr/>
      </dsp:nvSpPr>
      <dsp:spPr>
        <a:xfrm rot="5400000">
          <a:off x="3611871" y="27270"/>
          <a:ext cx="572356" cy="3668752"/>
        </a:xfrm>
        <a:prstGeom prst="round2SameRect">
          <a:avLst/>
        </a:prstGeom>
        <a:solidFill>
          <a:schemeClr val="accent3">
            <a:tint val="40000"/>
            <a:alpha val="90000"/>
            <a:hueOff val="7144569"/>
            <a:satOff val="-9195"/>
            <a:lumOff val="-717"/>
            <a:alphaOff val="0"/>
          </a:schemeClr>
        </a:solidFill>
        <a:ln w="25400" cap="flat" cmpd="sng" algn="ctr">
          <a:solidFill>
            <a:schemeClr val="accent3">
              <a:tint val="40000"/>
              <a:alpha val="90000"/>
              <a:hueOff val="7144569"/>
              <a:satOff val="-9195"/>
              <a:lumOff val="-7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s-CO" sz="1000" kern="1200" dirty="0"/>
            <a:t>Será equivalente al 100% de 1 canon de arrendamiento sin exceder 5 SMLMV urbanos y 10 SMLMV rurales.</a:t>
          </a:r>
        </a:p>
      </dsp:txBody>
      <dsp:txXfrm rot="-5400000">
        <a:off x="2063673" y="1603408"/>
        <a:ext cx="3640812" cy="516476"/>
      </dsp:txXfrm>
    </dsp:sp>
    <dsp:sp modelId="{4E40CCED-28A2-4D67-87CF-E0820610BDAC}">
      <dsp:nvSpPr>
        <dsp:cNvPr id="0" name=""/>
        <dsp:cNvSpPr/>
      </dsp:nvSpPr>
      <dsp:spPr>
        <a:xfrm>
          <a:off x="0" y="1503923"/>
          <a:ext cx="2063673" cy="715445"/>
        </a:xfrm>
        <a:prstGeom prst="round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DESALOJOS</a:t>
          </a:r>
        </a:p>
      </dsp:txBody>
      <dsp:txXfrm>
        <a:off x="34925" y="1538848"/>
        <a:ext cx="1993823" cy="645595"/>
      </dsp:txXfrm>
    </dsp:sp>
    <dsp:sp modelId="{401A8208-467F-4097-BF61-6107B71BB5B6}">
      <dsp:nvSpPr>
        <dsp:cNvPr id="0" name=""/>
        <dsp:cNvSpPr/>
      </dsp:nvSpPr>
      <dsp:spPr>
        <a:xfrm rot="5400000">
          <a:off x="3611871" y="778488"/>
          <a:ext cx="572356" cy="3668752"/>
        </a:xfrm>
        <a:prstGeom prst="round2Same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s-CO" sz="1000" kern="1200" dirty="0"/>
            <a:t>Entre el día 0 y el día 90, será del 50% del valor de un canon. </a:t>
          </a:r>
        </a:p>
        <a:p>
          <a:pPr marL="57150" lvl="1" indent="-57150" algn="l" defTabSz="444500">
            <a:lnSpc>
              <a:spcPct val="90000"/>
            </a:lnSpc>
            <a:spcBef>
              <a:spcPct val="0"/>
            </a:spcBef>
            <a:spcAft>
              <a:spcPct val="15000"/>
            </a:spcAft>
            <a:buChar char="•"/>
          </a:pPr>
          <a:r>
            <a:rPr lang="es-CO" sz="1000" kern="1200" dirty="0"/>
            <a:t>Entre el día 91 y el día 180, será del 25% del valor de un canon.</a:t>
          </a:r>
        </a:p>
      </dsp:txBody>
      <dsp:txXfrm rot="-5400000">
        <a:off x="2063673" y="2354626"/>
        <a:ext cx="3640812" cy="516476"/>
      </dsp:txXfrm>
    </dsp:sp>
    <dsp:sp modelId="{9C125487-26E9-4052-8F25-BEE000B257BD}">
      <dsp:nvSpPr>
        <dsp:cNvPr id="0" name=""/>
        <dsp:cNvSpPr/>
      </dsp:nvSpPr>
      <dsp:spPr>
        <a:xfrm>
          <a:off x="0" y="2255141"/>
          <a:ext cx="2063673" cy="715445"/>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PRODUCTIVIDAD DE ACTIVOS </a:t>
          </a:r>
        </a:p>
      </dsp:txBody>
      <dsp:txXfrm>
        <a:off x="34925" y="2290066"/>
        <a:ext cx="1993823" cy="6455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3E335-2874-46EB-A92F-6FB5B0A9B6ED}">
      <dsp:nvSpPr>
        <dsp:cNvPr id="0" name=""/>
        <dsp:cNvSpPr/>
      </dsp:nvSpPr>
      <dsp:spPr>
        <a:xfrm>
          <a:off x="0" y="280102"/>
          <a:ext cx="4410773" cy="696937"/>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325" tIns="312420" rIns="342325"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0 – 0.5</a:t>
          </a:r>
          <a:endParaRPr lang="es-CO" sz="1800" kern="1200" dirty="0"/>
        </a:p>
      </dsp:txBody>
      <dsp:txXfrm>
        <a:off x="0" y="280102"/>
        <a:ext cx="4410773" cy="696937"/>
      </dsp:txXfrm>
    </dsp:sp>
    <dsp:sp modelId="{C456CFAE-8BB9-4456-A25D-0448D8AF677C}">
      <dsp:nvSpPr>
        <dsp:cNvPr id="0" name=""/>
        <dsp:cNvSpPr/>
      </dsp:nvSpPr>
      <dsp:spPr>
        <a:xfrm>
          <a:off x="220538" y="58702"/>
          <a:ext cx="3087541" cy="44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2" tIns="0" rIns="116702" bIns="0" numCol="1" spcCol="1270" anchor="ctr" anchorCtr="0">
          <a:noAutofit/>
        </a:bodyPr>
        <a:lstStyle/>
        <a:p>
          <a:pPr marL="0" lvl="0" indent="0" algn="l" defTabSz="800100">
            <a:lnSpc>
              <a:spcPct val="90000"/>
            </a:lnSpc>
            <a:spcBef>
              <a:spcPct val="0"/>
            </a:spcBef>
            <a:spcAft>
              <a:spcPct val="35000"/>
            </a:spcAft>
            <a:buNone/>
          </a:pPr>
          <a:r>
            <a:rPr lang="es-CO" sz="1800" kern="1200" dirty="0"/>
            <a:t>TIPO DE BIEN</a:t>
          </a:r>
        </a:p>
      </dsp:txBody>
      <dsp:txXfrm>
        <a:off x="242154" y="80318"/>
        <a:ext cx="3044309" cy="399568"/>
      </dsp:txXfrm>
    </dsp:sp>
    <dsp:sp modelId="{3F108737-5044-4C29-9EBD-BD166E125594}">
      <dsp:nvSpPr>
        <dsp:cNvPr id="0" name=""/>
        <dsp:cNvSpPr/>
      </dsp:nvSpPr>
      <dsp:spPr>
        <a:xfrm>
          <a:off x="0" y="1279439"/>
          <a:ext cx="4410773" cy="696937"/>
        </a:xfrm>
        <a:prstGeom prst="rect">
          <a:avLst/>
        </a:prstGeom>
        <a:solidFill>
          <a:schemeClr val="lt1">
            <a:alpha val="90000"/>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325" tIns="312420" rIns="342325"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0 - 1</a:t>
          </a:r>
          <a:endParaRPr lang="es-CO" sz="1800" kern="1200" dirty="0"/>
        </a:p>
      </dsp:txBody>
      <dsp:txXfrm>
        <a:off x="0" y="1279439"/>
        <a:ext cx="4410773" cy="696937"/>
      </dsp:txXfrm>
    </dsp:sp>
    <dsp:sp modelId="{36B2E556-6369-4C62-8430-BC990585AD91}">
      <dsp:nvSpPr>
        <dsp:cNvPr id="0" name=""/>
        <dsp:cNvSpPr/>
      </dsp:nvSpPr>
      <dsp:spPr>
        <a:xfrm>
          <a:off x="220538" y="1058039"/>
          <a:ext cx="3087541" cy="44280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2" tIns="0" rIns="116702" bIns="0" numCol="1" spcCol="1270" anchor="ctr" anchorCtr="0">
          <a:noAutofit/>
        </a:bodyPr>
        <a:lstStyle/>
        <a:p>
          <a:pPr marL="0" lvl="0" indent="0" algn="l" defTabSz="800100">
            <a:lnSpc>
              <a:spcPct val="90000"/>
            </a:lnSpc>
            <a:spcBef>
              <a:spcPct val="0"/>
            </a:spcBef>
            <a:spcAft>
              <a:spcPct val="35000"/>
            </a:spcAft>
            <a:buNone/>
          </a:pPr>
          <a:r>
            <a:rPr lang="es-CO" sz="1800" kern="1200" dirty="0"/>
            <a:t>UBICACIÓN DEL INMUEBLE</a:t>
          </a:r>
        </a:p>
      </dsp:txBody>
      <dsp:txXfrm>
        <a:off x="242154" y="1079655"/>
        <a:ext cx="3044309" cy="399568"/>
      </dsp:txXfrm>
    </dsp:sp>
    <dsp:sp modelId="{99077382-C1AA-420E-9CC3-4FA7D1C5B1BF}">
      <dsp:nvSpPr>
        <dsp:cNvPr id="0" name=""/>
        <dsp:cNvSpPr/>
      </dsp:nvSpPr>
      <dsp:spPr>
        <a:xfrm>
          <a:off x="0" y="2278777"/>
          <a:ext cx="4410773" cy="696937"/>
        </a:xfrm>
        <a:prstGeom prst="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325" tIns="312420" rIns="342325"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0 - 1</a:t>
          </a:r>
          <a:endParaRPr lang="es-CO" sz="1800" kern="1200" dirty="0"/>
        </a:p>
      </dsp:txBody>
      <dsp:txXfrm>
        <a:off x="0" y="2278777"/>
        <a:ext cx="4410773" cy="696937"/>
      </dsp:txXfrm>
    </dsp:sp>
    <dsp:sp modelId="{9D7A83DA-0881-4590-97A6-27C7B1174020}">
      <dsp:nvSpPr>
        <dsp:cNvPr id="0" name=""/>
        <dsp:cNvSpPr/>
      </dsp:nvSpPr>
      <dsp:spPr>
        <a:xfrm>
          <a:off x="220538" y="2057377"/>
          <a:ext cx="3087541" cy="4428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702" tIns="0" rIns="116702" bIns="0" numCol="1" spcCol="1270" anchor="ctr" anchorCtr="0">
          <a:noAutofit/>
        </a:bodyPr>
        <a:lstStyle/>
        <a:p>
          <a:pPr marL="0" lvl="0" indent="0" algn="l" defTabSz="800100">
            <a:lnSpc>
              <a:spcPct val="90000"/>
            </a:lnSpc>
            <a:spcBef>
              <a:spcPct val="0"/>
            </a:spcBef>
            <a:spcAft>
              <a:spcPct val="35000"/>
            </a:spcAft>
            <a:buNone/>
          </a:pPr>
          <a:r>
            <a:rPr lang="es-CO" sz="1800" kern="1200" dirty="0"/>
            <a:t>CLASE DE BIEN</a:t>
          </a:r>
        </a:p>
      </dsp:txBody>
      <dsp:txXfrm>
        <a:off x="242154" y="2078993"/>
        <a:ext cx="3044309" cy="3995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E0A86-BDAE-461D-BB1B-5A70BEA47E2C}">
      <dsp:nvSpPr>
        <dsp:cNvPr id="0" name=""/>
        <dsp:cNvSpPr/>
      </dsp:nvSpPr>
      <dsp:spPr>
        <a:xfrm>
          <a:off x="28" y="628457"/>
          <a:ext cx="2973631" cy="349838"/>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EE31F4-C060-4C12-AFE2-48D7454543C4}">
      <dsp:nvSpPr>
        <dsp:cNvPr id="0" name=""/>
        <dsp:cNvSpPr/>
      </dsp:nvSpPr>
      <dsp:spPr>
        <a:xfrm>
          <a:off x="28" y="759843"/>
          <a:ext cx="218453" cy="218453"/>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2333AE-2F96-47FE-B14F-B0C721A4ED99}">
      <dsp:nvSpPr>
        <dsp:cNvPr id="0" name=""/>
        <dsp:cNvSpPr/>
      </dsp:nvSpPr>
      <dsp:spPr>
        <a:xfrm>
          <a:off x="28" y="0"/>
          <a:ext cx="2973631" cy="628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s-CO" sz="2500" kern="1200" dirty="0"/>
            <a:t>DEPOSITARIOS CAMBIO DE TARIFA </a:t>
          </a:r>
        </a:p>
      </dsp:txBody>
      <dsp:txXfrm>
        <a:off x="28" y="0"/>
        <a:ext cx="2973631" cy="628457"/>
      </dsp:txXfrm>
    </dsp:sp>
    <dsp:sp modelId="{278F2E22-8359-4F53-9B76-502F7D51DFB5}">
      <dsp:nvSpPr>
        <dsp:cNvPr id="0" name=""/>
        <dsp:cNvSpPr/>
      </dsp:nvSpPr>
      <dsp:spPr>
        <a:xfrm>
          <a:off x="28" y="1269052"/>
          <a:ext cx="218448" cy="218448"/>
        </a:xfrm>
        <a:prstGeom prst="re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4FDB50-9023-493B-9C01-EC59B8C4F2F2}">
      <dsp:nvSpPr>
        <dsp:cNvPr id="0" name=""/>
        <dsp:cNvSpPr/>
      </dsp:nvSpPr>
      <dsp:spPr>
        <a:xfrm>
          <a:off x="208182" y="1123674"/>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kern="1200" dirty="0"/>
            <a:t>RODRIGO  SANCHEZ  FRANCO</a:t>
          </a:r>
        </a:p>
      </dsp:txBody>
      <dsp:txXfrm>
        <a:off x="208182" y="1123674"/>
        <a:ext cx="2765476" cy="509203"/>
      </dsp:txXfrm>
    </dsp:sp>
    <dsp:sp modelId="{E41FCD6B-249F-479D-9EED-B06E0DD7B4F6}">
      <dsp:nvSpPr>
        <dsp:cNvPr id="0" name=""/>
        <dsp:cNvSpPr/>
      </dsp:nvSpPr>
      <dsp:spPr>
        <a:xfrm>
          <a:off x="28" y="1778255"/>
          <a:ext cx="218448" cy="218448"/>
        </a:xfrm>
        <a:prstGeom prst="rect">
          <a:avLst/>
        </a:prstGeom>
        <a:solidFill>
          <a:schemeClr val="lt1">
            <a:hueOff val="0"/>
            <a:satOff val="0"/>
            <a:lumOff val="0"/>
            <a:alphaOff val="0"/>
          </a:schemeClr>
        </a:solidFill>
        <a:ln w="25400" cap="flat" cmpd="sng" algn="ctr">
          <a:solidFill>
            <a:schemeClr val="accent2">
              <a:hueOff val="668788"/>
              <a:satOff val="-834"/>
              <a:lumOff val="196"/>
              <a:alphaOff val="0"/>
            </a:schemeClr>
          </a:solidFill>
          <a:prstDash val="solid"/>
        </a:ln>
        <a:effectLst/>
      </dsp:spPr>
      <dsp:style>
        <a:lnRef idx="2">
          <a:scrgbClr r="0" g="0" b="0"/>
        </a:lnRef>
        <a:fillRef idx="1">
          <a:scrgbClr r="0" g="0" b="0"/>
        </a:fillRef>
        <a:effectRef idx="0">
          <a:scrgbClr r="0" g="0" b="0"/>
        </a:effectRef>
        <a:fontRef idx="minor"/>
      </dsp:style>
    </dsp:sp>
    <dsp:sp modelId="{2C8719AC-523C-417D-BEA5-DF63F01791BC}">
      <dsp:nvSpPr>
        <dsp:cNvPr id="0" name=""/>
        <dsp:cNvSpPr/>
      </dsp:nvSpPr>
      <dsp:spPr>
        <a:xfrm>
          <a:off x="208182" y="1632878"/>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INMOBILIARIA RUIZ PEREA SAS</a:t>
          </a:r>
          <a:endParaRPr lang="es-CO" sz="1200" kern="1200" dirty="0"/>
        </a:p>
      </dsp:txBody>
      <dsp:txXfrm>
        <a:off x="208182" y="1632878"/>
        <a:ext cx="2765476" cy="509203"/>
      </dsp:txXfrm>
    </dsp:sp>
    <dsp:sp modelId="{B5A8F25E-B496-4A5B-B8C6-EBB496A065B8}">
      <dsp:nvSpPr>
        <dsp:cNvPr id="0" name=""/>
        <dsp:cNvSpPr/>
      </dsp:nvSpPr>
      <dsp:spPr>
        <a:xfrm>
          <a:off x="28" y="2287459"/>
          <a:ext cx="218448" cy="218448"/>
        </a:xfrm>
        <a:prstGeom prst="rect">
          <a:avLst/>
        </a:prstGeom>
        <a:solidFill>
          <a:schemeClr val="lt1">
            <a:hueOff val="0"/>
            <a:satOff val="0"/>
            <a:lumOff val="0"/>
            <a:alphaOff val="0"/>
          </a:schemeClr>
        </a:solidFill>
        <a:ln w="25400" cap="flat" cmpd="sng" algn="ctr">
          <a:solidFill>
            <a:schemeClr val="accent2">
              <a:hueOff val="1337577"/>
              <a:satOff val="-1668"/>
              <a:lumOff val="392"/>
              <a:alphaOff val="0"/>
            </a:schemeClr>
          </a:solidFill>
          <a:prstDash val="solid"/>
        </a:ln>
        <a:effectLst/>
      </dsp:spPr>
      <dsp:style>
        <a:lnRef idx="2">
          <a:scrgbClr r="0" g="0" b="0"/>
        </a:lnRef>
        <a:fillRef idx="1">
          <a:scrgbClr r="0" g="0" b="0"/>
        </a:fillRef>
        <a:effectRef idx="0">
          <a:scrgbClr r="0" g="0" b="0"/>
        </a:effectRef>
        <a:fontRef idx="minor"/>
      </dsp:style>
    </dsp:sp>
    <dsp:sp modelId="{AA304746-F970-4141-9C4C-41C7BCBCA424}">
      <dsp:nvSpPr>
        <dsp:cNvPr id="0" name=""/>
        <dsp:cNvSpPr/>
      </dsp:nvSpPr>
      <dsp:spPr>
        <a:xfrm>
          <a:off x="208182" y="2142081"/>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CONSULTORES SANTO DOMINGO</a:t>
          </a:r>
          <a:endParaRPr lang="es-CO" sz="1200" kern="1200" dirty="0"/>
        </a:p>
      </dsp:txBody>
      <dsp:txXfrm>
        <a:off x="208182" y="2142081"/>
        <a:ext cx="2765476" cy="509203"/>
      </dsp:txXfrm>
    </dsp:sp>
    <dsp:sp modelId="{15891D97-23B5-4207-B1C7-1A856991EC03}">
      <dsp:nvSpPr>
        <dsp:cNvPr id="0" name=""/>
        <dsp:cNvSpPr/>
      </dsp:nvSpPr>
      <dsp:spPr>
        <a:xfrm>
          <a:off x="28" y="2796662"/>
          <a:ext cx="218448" cy="218448"/>
        </a:xfrm>
        <a:prstGeom prst="rect">
          <a:avLst/>
        </a:prstGeom>
        <a:solidFill>
          <a:schemeClr val="lt1">
            <a:hueOff val="0"/>
            <a:satOff val="0"/>
            <a:lumOff val="0"/>
            <a:alphaOff val="0"/>
          </a:schemeClr>
        </a:solidFill>
        <a:ln w="25400" cap="flat" cmpd="sng" algn="ctr">
          <a:solidFill>
            <a:schemeClr val="accent2">
              <a:hueOff val="2006365"/>
              <a:satOff val="-2502"/>
              <a:lumOff val="588"/>
              <a:alphaOff val="0"/>
            </a:schemeClr>
          </a:solidFill>
          <a:prstDash val="solid"/>
        </a:ln>
        <a:effectLst/>
      </dsp:spPr>
      <dsp:style>
        <a:lnRef idx="2">
          <a:scrgbClr r="0" g="0" b="0"/>
        </a:lnRef>
        <a:fillRef idx="1">
          <a:scrgbClr r="0" g="0" b="0"/>
        </a:fillRef>
        <a:effectRef idx="0">
          <a:scrgbClr r="0" g="0" b="0"/>
        </a:effectRef>
        <a:fontRef idx="minor"/>
      </dsp:style>
    </dsp:sp>
    <dsp:sp modelId="{31319417-F822-4718-B781-7C3C69661910}">
      <dsp:nvSpPr>
        <dsp:cNvPr id="0" name=""/>
        <dsp:cNvSpPr/>
      </dsp:nvSpPr>
      <dsp:spPr>
        <a:xfrm>
          <a:off x="208182" y="2651285"/>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ZALKA S.A.</a:t>
          </a:r>
          <a:endParaRPr lang="es-CO" sz="1200" kern="1200" dirty="0"/>
        </a:p>
      </dsp:txBody>
      <dsp:txXfrm>
        <a:off x="208182" y="2651285"/>
        <a:ext cx="2765476" cy="509203"/>
      </dsp:txXfrm>
    </dsp:sp>
    <dsp:sp modelId="{59F9CCFA-2C0F-45B3-95B9-D09D32E0AA2C}">
      <dsp:nvSpPr>
        <dsp:cNvPr id="0" name=""/>
        <dsp:cNvSpPr/>
      </dsp:nvSpPr>
      <dsp:spPr>
        <a:xfrm>
          <a:off x="3122340" y="628457"/>
          <a:ext cx="2973631" cy="349838"/>
        </a:xfrm>
        <a:prstGeom prst="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17A8C5-BBE1-4BA4-B42F-23ABF86FDD5D}">
      <dsp:nvSpPr>
        <dsp:cNvPr id="0" name=""/>
        <dsp:cNvSpPr/>
      </dsp:nvSpPr>
      <dsp:spPr>
        <a:xfrm>
          <a:off x="3122340" y="759843"/>
          <a:ext cx="218453" cy="218453"/>
        </a:xfrm>
        <a:prstGeom prst="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 modelId="{A0AE9CFD-0A7F-4A8B-A864-82B40FC7BFEC}">
      <dsp:nvSpPr>
        <dsp:cNvPr id="0" name=""/>
        <dsp:cNvSpPr/>
      </dsp:nvSpPr>
      <dsp:spPr>
        <a:xfrm>
          <a:off x="3122340" y="0"/>
          <a:ext cx="2973631" cy="628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l" defTabSz="1111250">
            <a:lnSpc>
              <a:spcPct val="90000"/>
            </a:lnSpc>
            <a:spcBef>
              <a:spcPct val="0"/>
            </a:spcBef>
            <a:spcAft>
              <a:spcPct val="35000"/>
            </a:spcAft>
            <a:buNone/>
          </a:pPr>
          <a:r>
            <a:rPr lang="es-CO" sz="2500" kern="1200" dirty="0"/>
            <a:t>DEPOSITARIOS TARIFA 8%</a:t>
          </a:r>
        </a:p>
      </dsp:txBody>
      <dsp:txXfrm>
        <a:off x="3122340" y="0"/>
        <a:ext cx="2973631" cy="628457"/>
      </dsp:txXfrm>
    </dsp:sp>
    <dsp:sp modelId="{1414369E-67BD-4AE2-91F5-0C4164F75E3D}">
      <dsp:nvSpPr>
        <dsp:cNvPr id="0" name=""/>
        <dsp:cNvSpPr/>
      </dsp:nvSpPr>
      <dsp:spPr>
        <a:xfrm>
          <a:off x="3122340" y="1269052"/>
          <a:ext cx="218448" cy="218448"/>
        </a:xfrm>
        <a:prstGeom prst="rect">
          <a:avLst/>
        </a:prstGeom>
        <a:solidFill>
          <a:schemeClr val="lt1">
            <a:hueOff val="0"/>
            <a:satOff val="0"/>
            <a:lumOff val="0"/>
            <a:alphaOff val="0"/>
          </a:schemeClr>
        </a:solidFill>
        <a:ln w="25400" cap="flat" cmpd="sng" algn="ctr">
          <a:solidFill>
            <a:schemeClr val="accent2">
              <a:hueOff val="2675154"/>
              <a:satOff val="-3337"/>
              <a:lumOff val="785"/>
              <a:alphaOff val="0"/>
            </a:schemeClr>
          </a:solidFill>
          <a:prstDash val="solid"/>
        </a:ln>
        <a:effectLst/>
      </dsp:spPr>
      <dsp:style>
        <a:lnRef idx="2">
          <a:scrgbClr r="0" g="0" b="0"/>
        </a:lnRef>
        <a:fillRef idx="1">
          <a:scrgbClr r="0" g="0" b="0"/>
        </a:fillRef>
        <a:effectRef idx="0">
          <a:scrgbClr r="0" g="0" b="0"/>
        </a:effectRef>
        <a:fontRef idx="minor"/>
      </dsp:style>
    </dsp:sp>
    <dsp:sp modelId="{AEEF560F-B998-4BF9-ADC8-32D567CBFEB4}">
      <dsp:nvSpPr>
        <dsp:cNvPr id="0" name=""/>
        <dsp:cNvSpPr/>
      </dsp:nvSpPr>
      <dsp:spPr>
        <a:xfrm>
          <a:off x="3330494" y="1123674"/>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COLLIERS INTERNATIONAL COLOMBIA  S.A.</a:t>
          </a:r>
          <a:endParaRPr lang="es-CO" sz="1200" kern="1200" dirty="0"/>
        </a:p>
      </dsp:txBody>
      <dsp:txXfrm>
        <a:off x="3330494" y="1123674"/>
        <a:ext cx="2765476" cy="509203"/>
      </dsp:txXfrm>
    </dsp:sp>
    <dsp:sp modelId="{28B3A6B1-73C6-4F29-8C79-0744308D7975}">
      <dsp:nvSpPr>
        <dsp:cNvPr id="0" name=""/>
        <dsp:cNvSpPr/>
      </dsp:nvSpPr>
      <dsp:spPr>
        <a:xfrm>
          <a:off x="3122340" y="1778255"/>
          <a:ext cx="218448" cy="218448"/>
        </a:xfrm>
        <a:prstGeom prst="rect">
          <a:avLst/>
        </a:prstGeom>
        <a:solidFill>
          <a:schemeClr val="lt1">
            <a:hueOff val="0"/>
            <a:satOff val="0"/>
            <a:lumOff val="0"/>
            <a:alphaOff val="0"/>
          </a:schemeClr>
        </a:solidFill>
        <a:ln w="25400" cap="flat" cmpd="sng" algn="ctr">
          <a:solidFill>
            <a:schemeClr val="accent2">
              <a:hueOff val="3343942"/>
              <a:satOff val="-4171"/>
              <a:lumOff val="981"/>
              <a:alphaOff val="0"/>
            </a:schemeClr>
          </a:solidFill>
          <a:prstDash val="solid"/>
        </a:ln>
        <a:effectLst/>
      </dsp:spPr>
      <dsp:style>
        <a:lnRef idx="2">
          <a:scrgbClr r="0" g="0" b="0"/>
        </a:lnRef>
        <a:fillRef idx="1">
          <a:scrgbClr r="0" g="0" b="0"/>
        </a:fillRef>
        <a:effectRef idx="0">
          <a:scrgbClr r="0" g="0" b="0"/>
        </a:effectRef>
        <a:fontRef idx="minor"/>
      </dsp:style>
    </dsp:sp>
    <dsp:sp modelId="{6F6FB05A-969D-4C77-85EE-EA003987E04A}">
      <dsp:nvSpPr>
        <dsp:cNvPr id="0" name=""/>
        <dsp:cNvSpPr/>
      </dsp:nvSpPr>
      <dsp:spPr>
        <a:xfrm>
          <a:off x="3330494" y="1632878"/>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ARRENDAMIENTOS ABURRA SUR S.A.S</a:t>
          </a:r>
          <a:endParaRPr lang="es-CO" sz="1200" kern="1200" dirty="0"/>
        </a:p>
      </dsp:txBody>
      <dsp:txXfrm>
        <a:off x="3330494" y="1632878"/>
        <a:ext cx="2765476" cy="509203"/>
      </dsp:txXfrm>
    </dsp:sp>
    <dsp:sp modelId="{D0C39D92-0816-494F-8721-9B87BACD8061}">
      <dsp:nvSpPr>
        <dsp:cNvPr id="0" name=""/>
        <dsp:cNvSpPr/>
      </dsp:nvSpPr>
      <dsp:spPr>
        <a:xfrm>
          <a:off x="3122340" y="2287459"/>
          <a:ext cx="218448" cy="218448"/>
        </a:xfrm>
        <a:prstGeom prst="rect">
          <a:avLst/>
        </a:prstGeom>
        <a:solidFill>
          <a:schemeClr val="lt1">
            <a:hueOff val="0"/>
            <a:satOff val="0"/>
            <a:lumOff val="0"/>
            <a:alphaOff val="0"/>
          </a:schemeClr>
        </a:solidFill>
        <a:ln w="25400" cap="flat" cmpd="sng" algn="ctr">
          <a:solidFill>
            <a:schemeClr val="accent2">
              <a:hueOff val="4012731"/>
              <a:satOff val="-5005"/>
              <a:lumOff val="1177"/>
              <a:alphaOff val="0"/>
            </a:schemeClr>
          </a:solidFill>
          <a:prstDash val="solid"/>
        </a:ln>
        <a:effectLst/>
      </dsp:spPr>
      <dsp:style>
        <a:lnRef idx="2">
          <a:scrgbClr r="0" g="0" b="0"/>
        </a:lnRef>
        <a:fillRef idx="1">
          <a:scrgbClr r="0" g="0" b="0"/>
        </a:fillRef>
        <a:effectRef idx="0">
          <a:scrgbClr r="0" g="0" b="0"/>
        </a:effectRef>
        <a:fontRef idx="minor"/>
      </dsp:style>
    </dsp:sp>
    <dsp:sp modelId="{1A1DB6FC-12E5-470C-BF61-D5F3B14186CF}">
      <dsp:nvSpPr>
        <dsp:cNvPr id="0" name=""/>
        <dsp:cNvSpPr/>
      </dsp:nvSpPr>
      <dsp:spPr>
        <a:xfrm>
          <a:off x="3330494" y="2142081"/>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BIENES E INMUEBLES ROJAS LTDA</a:t>
          </a:r>
          <a:endParaRPr lang="es-CO" sz="1200" kern="1200" dirty="0"/>
        </a:p>
      </dsp:txBody>
      <dsp:txXfrm>
        <a:off x="3330494" y="2142081"/>
        <a:ext cx="2765476" cy="509203"/>
      </dsp:txXfrm>
    </dsp:sp>
    <dsp:sp modelId="{42E923AF-B9AC-4044-9FA0-B4F52C7AE31F}">
      <dsp:nvSpPr>
        <dsp:cNvPr id="0" name=""/>
        <dsp:cNvSpPr/>
      </dsp:nvSpPr>
      <dsp:spPr>
        <a:xfrm>
          <a:off x="3122340" y="2796662"/>
          <a:ext cx="218448" cy="218448"/>
        </a:xfrm>
        <a:prstGeom prst="rect">
          <a:avLst/>
        </a:prstGeom>
        <a:solidFill>
          <a:schemeClr val="lt1">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 modelId="{0E4881F1-0BFE-4526-8EB9-5461D103941C}">
      <dsp:nvSpPr>
        <dsp:cNvPr id="0" name=""/>
        <dsp:cNvSpPr/>
      </dsp:nvSpPr>
      <dsp:spPr>
        <a:xfrm>
          <a:off x="3330494" y="2651285"/>
          <a:ext cx="2765476" cy="5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s-CO" sz="1200" b="0" i="0" u="none" kern="1200" dirty="0"/>
            <a:t>COMPAÑÍA JURÍDICA NACIONAL SAS</a:t>
          </a:r>
          <a:endParaRPr lang="es-CO" sz="1200" kern="1200" dirty="0"/>
        </a:p>
      </dsp:txBody>
      <dsp:txXfrm>
        <a:off x="3330494" y="2651285"/>
        <a:ext cx="2765476" cy="5092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23284-F30B-3C41-A0E5-3D6025D4F65A}">
      <dsp:nvSpPr>
        <dsp:cNvPr id="0" name=""/>
        <dsp:cNvSpPr/>
      </dsp:nvSpPr>
      <dsp:spPr>
        <a:xfrm rot="16200000">
          <a:off x="2122" y="1768"/>
          <a:ext cx="2342703" cy="2342703"/>
        </a:xfrm>
        <a:prstGeom prst="downArrow">
          <a:avLst>
            <a:gd name="adj1" fmla="val 50000"/>
            <a:gd name="adj2" fmla="val 3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26 depositarios 9.0% comisión</a:t>
          </a:r>
        </a:p>
      </dsp:txBody>
      <dsp:txXfrm rot="5400000">
        <a:off x="2123" y="587443"/>
        <a:ext cx="1932730" cy="1171351"/>
      </dsp:txXfrm>
    </dsp:sp>
    <dsp:sp modelId="{F4E5E41B-1A22-AB45-A754-4A4A29D87DEA}">
      <dsp:nvSpPr>
        <dsp:cNvPr id="0" name=""/>
        <dsp:cNvSpPr/>
      </dsp:nvSpPr>
      <dsp:spPr>
        <a:xfrm rot="5400000">
          <a:off x="5884773" y="1768"/>
          <a:ext cx="2342703" cy="2342703"/>
        </a:xfrm>
        <a:prstGeom prst="downArrow">
          <a:avLst>
            <a:gd name="adj1" fmla="val 50000"/>
            <a:gd name="adj2" fmla="val 3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37 depositarios cambian a 8.5%</a:t>
          </a:r>
        </a:p>
      </dsp:txBody>
      <dsp:txXfrm rot="-5400000">
        <a:off x="6294747" y="587444"/>
        <a:ext cx="1932730" cy="11713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68940-19B7-472A-8CF3-8F0D9ED58ECB}">
      <dsp:nvSpPr>
        <dsp:cNvPr id="0" name=""/>
        <dsp:cNvSpPr/>
      </dsp:nvSpPr>
      <dsp:spPr>
        <a:xfrm rot="5400000">
          <a:off x="3554867" y="-1403615"/>
          <a:ext cx="686363" cy="3668752"/>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114300" lvl="1" indent="-114300" algn="just" defTabSz="622300">
            <a:lnSpc>
              <a:spcPct val="90000"/>
            </a:lnSpc>
            <a:spcBef>
              <a:spcPct val="0"/>
            </a:spcBef>
            <a:spcAft>
              <a:spcPct val="15000"/>
            </a:spcAft>
            <a:buChar char="•"/>
          </a:pPr>
          <a:r>
            <a:rPr lang="es-CO" sz="1400" b="1" kern="1200" dirty="0"/>
            <a:t>Será equivalente al 50% de un 1 canon de arrendamiento sin exceder 2.5 SMLMV y teniendo como base 1 SMLMV.</a:t>
          </a:r>
        </a:p>
      </dsp:txBody>
      <dsp:txXfrm rot="-5400000">
        <a:off x="2063673" y="121084"/>
        <a:ext cx="3635247" cy="619353"/>
      </dsp:txXfrm>
    </dsp:sp>
    <dsp:sp modelId="{FE51136E-5C87-4CBF-A352-42CCAF65DEA3}">
      <dsp:nvSpPr>
        <dsp:cNvPr id="0" name=""/>
        <dsp:cNvSpPr/>
      </dsp:nvSpPr>
      <dsp:spPr>
        <a:xfrm>
          <a:off x="0" y="1783"/>
          <a:ext cx="2063673" cy="85795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ESTIMADOS DE RENTA</a:t>
          </a:r>
        </a:p>
      </dsp:txBody>
      <dsp:txXfrm>
        <a:off x="41882" y="43665"/>
        <a:ext cx="1979909" cy="774190"/>
      </dsp:txXfrm>
    </dsp:sp>
    <dsp:sp modelId="{6D6DCA2B-B206-483E-A46C-19E2B83B3D08}">
      <dsp:nvSpPr>
        <dsp:cNvPr id="0" name=""/>
        <dsp:cNvSpPr/>
      </dsp:nvSpPr>
      <dsp:spPr>
        <a:xfrm rot="5400000">
          <a:off x="3554867" y="-502762"/>
          <a:ext cx="686363" cy="3668752"/>
        </a:xfrm>
        <a:prstGeom prst="round2SameRect">
          <a:avLst/>
        </a:prstGeom>
        <a:solidFill>
          <a:schemeClr val="accent3">
            <a:tint val="40000"/>
            <a:alpha val="90000"/>
            <a:hueOff val="3572285"/>
            <a:satOff val="-4598"/>
            <a:lumOff val="-358"/>
            <a:alphaOff val="0"/>
          </a:schemeClr>
        </a:solidFill>
        <a:ln w="25400" cap="flat" cmpd="sng" algn="ctr">
          <a:solidFill>
            <a:schemeClr val="accent3">
              <a:tint val="40000"/>
              <a:alpha val="90000"/>
              <a:hueOff val="3572285"/>
              <a:satOff val="-4598"/>
              <a:lumOff val="-3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s-CO" sz="1100" kern="1200" dirty="0"/>
            <a:t>Será equivalente al 50% de 1 canon de arrendamiento, sin exceder 5 SMLMV Urbanos, y 10 SMLMV rurales.</a:t>
          </a:r>
        </a:p>
      </dsp:txBody>
      <dsp:txXfrm rot="-5400000">
        <a:off x="2063673" y="1021937"/>
        <a:ext cx="3635247" cy="619353"/>
      </dsp:txXfrm>
    </dsp:sp>
    <dsp:sp modelId="{753E21B3-CA3B-415E-84C7-9BD93F01729E}">
      <dsp:nvSpPr>
        <dsp:cNvPr id="0" name=""/>
        <dsp:cNvSpPr/>
      </dsp:nvSpPr>
      <dsp:spPr>
        <a:xfrm>
          <a:off x="0" y="902636"/>
          <a:ext cx="2063673" cy="857954"/>
        </a:xfrm>
        <a:prstGeom prst="round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LEGALIZACIÓN OCUPANTE ILEGAL</a:t>
          </a:r>
        </a:p>
      </dsp:txBody>
      <dsp:txXfrm>
        <a:off x="41882" y="944518"/>
        <a:ext cx="1979909" cy="774190"/>
      </dsp:txXfrm>
    </dsp:sp>
    <dsp:sp modelId="{062F7899-C82A-40BE-87B2-D26A06881672}">
      <dsp:nvSpPr>
        <dsp:cNvPr id="0" name=""/>
        <dsp:cNvSpPr/>
      </dsp:nvSpPr>
      <dsp:spPr>
        <a:xfrm rot="5400000">
          <a:off x="3554867" y="398089"/>
          <a:ext cx="686363" cy="3668752"/>
        </a:xfrm>
        <a:prstGeom prst="round2SameRect">
          <a:avLst/>
        </a:prstGeom>
        <a:solidFill>
          <a:schemeClr val="accent3">
            <a:tint val="40000"/>
            <a:alpha val="90000"/>
            <a:hueOff val="7144569"/>
            <a:satOff val="-9195"/>
            <a:lumOff val="-717"/>
            <a:alphaOff val="0"/>
          </a:schemeClr>
        </a:solidFill>
        <a:ln w="25400" cap="flat" cmpd="sng" algn="ctr">
          <a:solidFill>
            <a:schemeClr val="accent3">
              <a:tint val="40000"/>
              <a:alpha val="90000"/>
              <a:hueOff val="7144569"/>
              <a:satOff val="-9195"/>
              <a:lumOff val="-7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s-CO" sz="1100" kern="1200" dirty="0"/>
            <a:t>Será equivalente al 100% de 1 canon de arrendamiento sin exceder 5 SMLMV urbanos y 10 SMLMV rurales.</a:t>
          </a:r>
        </a:p>
      </dsp:txBody>
      <dsp:txXfrm rot="-5400000">
        <a:off x="2063673" y="1922789"/>
        <a:ext cx="3635247" cy="619353"/>
      </dsp:txXfrm>
    </dsp:sp>
    <dsp:sp modelId="{4E40CCED-28A2-4D67-87CF-E0820610BDAC}">
      <dsp:nvSpPr>
        <dsp:cNvPr id="0" name=""/>
        <dsp:cNvSpPr/>
      </dsp:nvSpPr>
      <dsp:spPr>
        <a:xfrm>
          <a:off x="0" y="1803488"/>
          <a:ext cx="2063673" cy="857954"/>
        </a:xfrm>
        <a:prstGeom prst="round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DESALOJOS</a:t>
          </a:r>
        </a:p>
      </dsp:txBody>
      <dsp:txXfrm>
        <a:off x="41882" y="1845370"/>
        <a:ext cx="1979909" cy="774190"/>
      </dsp:txXfrm>
    </dsp:sp>
    <dsp:sp modelId="{401A8208-467F-4097-BF61-6107B71BB5B6}">
      <dsp:nvSpPr>
        <dsp:cNvPr id="0" name=""/>
        <dsp:cNvSpPr/>
      </dsp:nvSpPr>
      <dsp:spPr>
        <a:xfrm rot="5400000">
          <a:off x="3554867" y="1298941"/>
          <a:ext cx="686363" cy="3668752"/>
        </a:xfrm>
        <a:prstGeom prst="round2Same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s-CO" sz="1100" kern="1200" dirty="0"/>
            <a:t>Entre el día 0 y el día 90, será del 50% del valor de un canon. </a:t>
          </a:r>
        </a:p>
        <a:p>
          <a:pPr marL="57150" lvl="1" indent="-57150" algn="l" defTabSz="488950">
            <a:lnSpc>
              <a:spcPct val="90000"/>
            </a:lnSpc>
            <a:spcBef>
              <a:spcPct val="0"/>
            </a:spcBef>
            <a:spcAft>
              <a:spcPct val="15000"/>
            </a:spcAft>
            <a:buChar char="•"/>
          </a:pPr>
          <a:r>
            <a:rPr lang="es-CO" sz="1100" kern="1200" dirty="0"/>
            <a:t>Entre el día 91 y el día 180, será del 25% del valor de un canon.</a:t>
          </a:r>
        </a:p>
      </dsp:txBody>
      <dsp:txXfrm rot="-5400000">
        <a:off x="2063673" y="2823641"/>
        <a:ext cx="3635247" cy="619353"/>
      </dsp:txXfrm>
    </dsp:sp>
    <dsp:sp modelId="{9C125487-26E9-4052-8F25-BEE000B257BD}">
      <dsp:nvSpPr>
        <dsp:cNvPr id="0" name=""/>
        <dsp:cNvSpPr/>
      </dsp:nvSpPr>
      <dsp:spPr>
        <a:xfrm>
          <a:off x="0" y="2704340"/>
          <a:ext cx="2063673" cy="857954"/>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s-CO" sz="1900" kern="1200" dirty="0"/>
            <a:t>PRODUCTIVIDAD DE ACTIVOS </a:t>
          </a:r>
        </a:p>
      </dsp:txBody>
      <dsp:txXfrm>
        <a:off x="41882" y="2746222"/>
        <a:ext cx="1979909" cy="774190"/>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FC0CF-0764-4B3D-B804-8FE31165FF6D}" type="datetimeFigureOut">
              <a:rPr lang="es-CO" smtClean="0"/>
              <a:t>14/08/2019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FE190-6E0D-45DF-AADA-A4068149D260}" type="slidenum">
              <a:rPr lang="es-CO" smtClean="0"/>
              <a:t>‹Nº›</a:t>
            </a:fld>
            <a:endParaRPr lang="es-CO"/>
          </a:p>
        </p:txBody>
      </p:sp>
    </p:spTree>
    <p:extLst>
      <p:ext uri="{BB962C8B-B14F-4D97-AF65-F5344CB8AC3E}">
        <p14:creationId xmlns:p14="http://schemas.microsoft.com/office/powerpoint/2010/main" val="200153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5111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41713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83FEBEB7-25AB-664A-96B3-95BD3AB0599F}" type="datetimeFigureOut">
              <a:rPr lang="es-ES" smtClean="0"/>
              <a:t>14/08/2019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8272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83FEBEB7-25AB-664A-96B3-95BD3AB0599F}" type="datetimeFigureOut">
              <a:rPr lang="es-ES" smtClean="0"/>
              <a:t>14/08/2019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2770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83FEBEB7-25AB-664A-96B3-95BD3AB0599F}" type="datetimeFigureOut">
              <a:rPr lang="es-ES" smtClean="0"/>
              <a:t>14/08/2019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31022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83FEBEB7-25AB-664A-96B3-95BD3AB0599F}" type="datetimeFigureOut">
              <a:rPr lang="es-ES" smtClean="0"/>
              <a:t>14/08/2019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63361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3FEBEB7-25AB-664A-96B3-95BD3AB0599F}" type="datetimeFigureOut">
              <a:rPr lang="es-ES" smtClean="0"/>
              <a:t>14/08/2019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189255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14/08/2019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21998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83FEBEB7-25AB-664A-96B3-95BD3AB0599F}" type="datetimeFigureOut">
              <a:rPr lang="es-ES" smtClean="0"/>
              <a:t>14/08/2019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29821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330349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83FEBEB7-25AB-664A-96B3-95BD3AB0599F}" type="datetimeFigureOut">
              <a:rPr lang="es-ES" smtClean="0"/>
              <a:t>14/08/2019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F70F9DA-11E8-C347-B57A-A65ED631A843}" type="slidenum">
              <a:rPr lang="es-ES" smtClean="0"/>
              <a:t>‹Nº›</a:t>
            </a:fld>
            <a:endParaRPr lang="es-ES"/>
          </a:p>
        </p:txBody>
      </p:sp>
    </p:spTree>
    <p:extLst>
      <p:ext uri="{BB962C8B-B14F-4D97-AF65-F5344CB8AC3E}">
        <p14:creationId xmlns:p14="http://schemas.microsoft.com/office/powerpoint/2010/main" val="206925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EBEB7-25AB-664A-96B3-95BD3AB0599F}" type="datetimeFigureOut">
              <a:rPr lang="es-ES" smtClean="0"/>
              <a:t>14/08/2019</a:t>
            </a:fld>
            <a:endParaRPr lang="es-ES"/>
          </a:p>
        </p:txBody>
      </p:sp>
      <p:sp>
        <p:nvSpPr>
          <p:cNvPr id="5" name="Marcador de pie de pá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0F9DA-11E8-C347-B57A-A65ED631A843}" type="slidenum">
              <a:rPr lang="es-ES" smtClean="0"/>
              <a:t>‹Nº›</a:t>
            </a:fld>
            <a:endParaRPr lang="es-ES"/>
          </a:p>
        </p:txBody>
      </p:sp>
    </p:spTree>
    <p:extLst>
      <p:ext uri="{BB962C8B-B14F-4D97-AF65-F5344CB8AC3E}">
        <p14:creationId xmlns:p14="http://schemas.microsoft.com/office/powerpoint/2010/main" val="68217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0.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9.xm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slide" Target="slide14.xml"/><Relationship Id="rId4" Type="http://schemas.openxmlformats.org/officeDocument/2006/relationships/slide" Target="slide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2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 Target="slide20.xml"/><Relationship Id="rId5" Type="http://schemas.openxmlformats.org/officeDocument/2006/relationships/slide" Target="slide18.xml"/><Relationship Id="rId4" Type="http://schemas.openxmlformats.org/officeDocument/2006/relationships/slide" Target="slide1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17.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5.png"/><Relationship Id="rId3" Type="http://schemas.openxmlformats.org/officeDocument/2006/relationships/slide" Target="slide34.xml"/><Relationship Id="rId7" Type="http://schemas.openxmlformats.org/officeDocument/2006/relationships/image" Target="../media/image32.png"/><Relationship Id="rId12" Type="http://schemas.microsoft.com/office/2007/relationships/hdphoto" Target="../media/hdphoto4.wdp"/><Relationship Id="rId17" Type="http://schemas.openxmlformats.org/officeDocument/2006/relationships/image" Target="../media/image36.png"/><Relationship Id="rId2" Type="http://schemas.openxmlformats.org/officeDocument/2006/relationships/slide" Target="slide41.xml"/><Relationship Id="rId16" Type="http://schemas.openxmlformats.org/officeDocument/2006/relationships/image" Target="../media/image30.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34.png"/><Relationship Id="rId5" Type="http://schemas.openxmlformats.org/officeDocument/2006/relationships/image" Target="../media/image31.png"/><Relationship Id="rId15" Type="http://schemas.openxmlformats.org/officeDocument/2006/relationships/image" Target="../media/image5.png"/><Relationship Id="rId10" Type="http://schemas.microsoft.com/office/2007/relationships/hdphoto" Target="../media/hdphoto3.wdp"/><Relationship Id="rId4" Type="http://schemas.openxmlformats.org/officeDocument/2006/relationships/slide" Target="slide39.xml"/><Relationship Id="rId9" Type="http://schemas.openxmlformats.org/officeDocument/2006/relationships/image" Target="../media/image33.png"/><Relationship Id="rId1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7.emf"/></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3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0.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9.png"/><Relationship Id="rId4" Type="http://schemas.openxmlformats.org/officeDocument/2006/relationships/diagramData" Target="../diagrams/data1.xml"/><Relationship Id="rId9" Type="http://schemas.openxmlformats.org/officeDocument/2006/relationships/image" Target="../media/image38.jpeg"/></Relationships>
</file>

<file path=ppt/slides/_rels/slide40.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hdphoto" Target="../media/hdphoto5.wdp"/><Relationship Id="rId3" Type="http://schemas.openxmlformats.org/officeDocument/2006/relationships/image" Target="../media/image30.png"/><Relationship Id="rId7" Type="http://schemas.microsoft.com/office/2007/relationships/hdphoto" Target="../media/hdphoto2.wdp"/><Relationship Id="rId12"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0.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34.png"/><Relationship Id="rId4" Type="http://schemas.openxmlformats.org/officeDocument/2006/relationships/image" Target="../media/image31.png"/><Relationship Id="rId9" Type="http://schemas.microsoft.com/office/2007/relationships/hdphoto" Target="../media/hdphoto3.wdp"/><Relationship Id="rId14" Type="http://schemas.openxmlformats.org/officeDocument/2006/relationships/image" Target="../media/image36.png"/></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png"/><Relationship Id="rId7" Type="http://schemas.openxmlformats.org/officeDocument/2006/relationships/diagramQuickStyle" Target="../diagrams/quickStyle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3.jpeg"/><Relationship Id="rId9" Type="http://schemas.microsoft.com/office/2007/relationships/diagramDrawing" Target="../diagrams/drawing2.xml"/></Relationships>
</file>

<file path=ppt/slides/_rels/slide4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0.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57.jpg"/><Relationship Id="rId4" Type="http://schemas.openxmlformats.org/officeDocument/2006/relationships/image" Target="../media/image56.jpe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9.jp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1.emf"/><Relationship Id="rId4" Type="http://schemas.openxmlformats.org/officeDocument/2006/relationships/image" Target="../media/image60.emf"/></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72.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image" Target="../media/image5.png"/><Relationship Id="rId7" Type="http://schemas.openxmlformats.org/officeDocument/2006/relationships/package" Target="../embeddings/Microsoft_Excel_Worksheet3.xlsx"/><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63.emf"/><Relationship Id="rId5" Type="http://schemas.openxmlformats.org/officeDocument/2006/relationships/package" Target="../embeddings/Microsoft_Excel_Worksheet2.xlsx"/><Relationship Id="rId10" Type="http://schemas.openxmlformats.org/officeDocument/2006/relationships/image" Target="../media/image65.emf"/><Relationship Id="rId4" Type="http://schemas.openxmlformats.org/officeDocument/2006/relationships/image" Target="../media/image6.png"/><Relationship Id="rId9" Type="http://schemas.openxmlformats.org/officeDocument/2006/relationships/package" Target="../embeddings/Microsoft_Excel_Worksheet4.xlsx"/></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6.png"/><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7.xml"/><Relationship Id="rId7" Type="http://schemas.openxmlformats.org/officeDocument/2006/relationships/image" Target="../media/image5.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8.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0.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1.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2.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6.png"/><Relationship Id="rId7" Type="http://schemas.openxmlformats.org/officeDocument/2006/relationships/diagramColors" Target="../diagrams/colors8.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9.xml"/><Relationship Id="rId7" Type="http://schemas.openxmlformats.org/officeDocument/2006/relationships/image" Target="../media/image5.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0.xml"/><Relationship Id="rId7" Type="http://schemas.openxmlformats.org/officeDocument/2006/relationships/image" Target="../media/image5.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1.xml"/><Relationship Id="rId7" Type="http://schemas.openxmlformats.org/officeDocument/2006/relationships/image" Target="../media/image5.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7.em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E30CA15-771A-482C-BA9E-16FCF3AD6747}"/>
              </a:ext>
            </a:extLst>
          </p:cNvPr>
          <p:cNvSpPr/>
          <p:nvPr/>
        </p:nvSpPr>
        <p:spPr>
          <a:xfrm>
            <a:off x="0" y="0"/>
            <a:ext cx="5226342" cy="6858000"/>
          </a:xfrm>
          <a:prstGeom prst="rect">
            <a:avLst/>
          </a:prstGeom>
          <a:solidFill>
            <a:srgbClr val="069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5">
            <a:extLst>
              <a:ext uri="{FF2B5EF4-FFF2-40B4-BE49-F238E27FC236}">
                <a16:creationId xmlns:a16="http://schemas.microsoft.com/office/drawing/2014/main" id="{1F085610-40FD-42D5-B0E4-193B4CF70415}"/>
              </a:ext>
            </a:extLst>
          </p:cNvPr>
          <p:cNvSpPr/>
          <p:nvPr/>
        </p:nvSpPr>
        <p:spPr>
          <a:xfrm>
            <a:off x="5226342" y="-1"/>
            <a:ext cx="6965658" cy="6858001"/>
          </a:xfrm>
          <a:prstGeom prst="rect">
            <a:avLst/>
          </a:prstGeom>
          <a:solidFill>
            <a:srgbClr val="E4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Gráfico 7">
            <a:extLst>
              <a:ext uri="{FF2B5EF4-FFF2-40B4-BE49-F238E27FC236}">
                <a16:creationId xmlns:a16="http://schemas.microsoft.com/office/drawing/2014/main" id="{FE1561C7-A647-475B-88DC-D6656EF9096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3153" y="967661"/>
            <a:ext cx="6004455" cy="1013410"/>
          </a:xfrm>
          <a:prstGeom prst="rect">
            <a:avLst/>
          </a:prstGeom>
        </p:spPr>
      </p:pic>
      <p:pic>
        <p:nvPicPr>
          <p:cNvPr id="10" name="Gráfico 9">
            <a:extLst>
              <a:ext uri="{FF2B5EF4-FFF2-40B4-BE49-F238E27FC236}">
                <a16:creationId xmlns:a16="http://schemas.microsoft.com/office/drawing/2014/main" id="{653221C5-86B2-4714-B9CF-E6115C033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96424" y="5570290"/>
            <a:ext cx="2453955" cy="1033244"/>
          </a:xfrm>
          <a:prstGeom prst="rect">
            <a:avLst/>
          </a:prstGeom>
        </p:spPr>
      </p:pic>
    </p:spTree>
    <p:extLst>
      <p:ext uri="{BB962C8B-B14F-4D97-AF65-F5344CB8AC3E}">
        <p14:creationId xmlns:p14="http://schemas.microsoft.com/office/powerpoint/2010/main" val="311393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D3F40A-DF31-4A3D-9D2C-D29D885B2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9A5B6B4C-B31E-4CB9-A696-B22C40ED1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6" name="CuadroTexto 5">
            <a:extLst>
              <a:ext uri="{FF2B5EF4-FFF2-40B4-BE49-F238E27FC236}">
                <a16:creationId xmlns:a16="http://schemas.microsoft.com/office/drawing/2014/main" id="{788B2BC1-9F8F-45F6-A91C-284D9CB245D0}"/>
              </a:ext>
            </a:extLst>
          </p:cNvPr>
          <p:cNvSpPr txBox="1"/>
          <p:nvPr/>
        </p:nvSpPr>
        <p:spPr>
          <a:xfrm>
            <a:off x="1468808" y="2414177"/>
            <a:ext cx="9143999" cy="1446550"/>
          </a:xfrm>
          <a:prstGeom prst="rect">
            <a:avLst/>
          </a:prstGeom>
          <a:noFill/>
        </p:spPr>
        <p:txBody>
          <a:bodyPr wrap="square" rtlCol="0">
            <a:spAutoFit/>
          </a:bodyPr>
          <a:lstStyle/>
          <a:p>
            <a:pPr algn="ctr"/>
            <a:r>
              <a:rPr lang="es-ES" sz="4400" b="1" dirty="0">
                <a:solidFill>
                  <a:srgbClr val="000A8B"/>
                </a:solidFill>
              </a:rPr>
              <a:t>JUNTA DIRECTIVA No 176</a:t>
            </a:r>
          </a:p>
          <a:p>
            <a:pPr algn="ctr"/>
            <a:r>
              <a:rPr lang="es-ES" sz="4400" b="1" dirty="0">
                <a:solidFill>
                  <a:srgbClr val="000A8B"/>
                </a:solidFill>
              </a:rPr>
              <a:t>31 de julio de 2019</a:t>
            </a:r>
          </a:p>
        </p:txBody>
      </p:sp>
      <p:cxnSp>
        <p:nvCxnSpPr>
          <p:cNvPr id="8" name="Conector recto 7">
            <a:extLst>
              <a:ext uri="{FF2B5EF4-FFF2-40B4-BE49-F238E27FC236}">
                <a16:creationId xmlns:a16="http://schemas.microsoft.com/office/drawing/2014/main" id="{D4B7CEAC-3981-45E2-A4DD-50FE10721D54}"/>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F9B84058-BC0E-44FC-B41B-F8562BB2DF15}"/>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2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9">
            <a:extLst>
              <a:ext uri="{FF2B5EF4-FFF2-40B4-BE49-F238E27FC236}">
                <a16:creationId xmlns:a16="http://schemas.microsoft.com/office/drawing/2014/main" id="{7C35F611-22FC-4C53-B4F6-C105553BEBD3}"/>
              </a:ext>
            </a:extLst>
          </p:cNvPr>
          <p:cNvSpPr txBox="1"/>
          <p:nvPr/>
        </p:nvSpPr>
        <p:spPr>
          <a:xfrm>
            <a:off x="8813799" y="6558542"/>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Junta Directiva No 176</a:t>
            </a:r>
          </a:p>
        </p:txBody>
      </p:sp>
      <p:sp>
        <p:nvSpPr>
          <p:cNvPr id="11" name="Rectángulo 10">
            <a:extLst>
              <a:ext uri="{FF2B5EF4-FFF2-40B4-BE49-F238E27FC236}">
                <a16:creationId xmlns:a16="http://schemas.microsoft.com/office/drawing/2014/main" id="{C63791C2-9D9B-49F5-BA3A-58EA16C6385F}"/>
              </a:ext>
            </a:extLst>
          </p:cNvPr>
          <p:cNvSpPr/>
          <p:nvPr/>
        </p:nvSpPr>
        <p:spPr>
          <a:xfrm>
            <a:off x="402692" y="1326292"/>
            <a:ext cx="11603778" cy="4708981"/>
          </a:xfrm>
          <a:prstGeom prst="rect">
            <a:avLst/>
          </a:prstGeom>
        </p:spPr>
        <p:txBody>
          <a:bodyPr wrap="square">
            <a:spAutoFit/>
          </a:bodyPr>
          <a:lstStyle/>
          <a:p>
            <a:pPr marL="342900" lvl="0" indent="-342900">
              <a:buFont typeface="+mj-lt"/>
              <a:buAutoNum type="arabicPeriod"/>
            </a:pPr>
            <a:r>
              <a:rPr lang="es-CO" sz="3000" dirty="0"/>
              <a:t>Verificación del Quorum</a:t>
            </a:r>
          </a:p>
          <a:p>
            <a:pPr marL="342900" lvl="0" indent="-342900">
              <a:buFont typeface="+mj-lt"/>
              <a:buAutoNum type="arabicPeriod"/>
            </a:pPr>
            <a:r>
              <a:rPr lang="es-CO" sz="3000" dirty="0"/>
              <a:t>Comité Financiero. </a:t>
            </a:r>
          </a:p>
          <a:p>
            <a:pPr marL="342900" lvl="0" indent="-342900">
              <a:buFont typeface="+mj-lt"/>
              <a:buAutoNum type="arabicPeriod"/>
            </a:pPr>
            <a:r>
              <a:rPr lang="es-CO" sz="3000" dirty="0"/>
              <a:t>Aclaración Acta de Junta 148</a:t>
            </a:r>
          </a:p>
          <a:p>
            <a:pPr marL="342900" lvl="0" indent="-342900">
              <a:buFont typeface="+mj-lt"/>
              <a:buAutoNum type="arabicPeriod"/>
            </a:pPr>
            <a:r>
              <a:rPr lang="es-CO" sz="3000" dirty="0"/>
              <a:t>Proceso de Contratación de ROM y Adición Contratos Vigentes.</a:t>
            </a:r>
          </a:p>
          <a:p>
            <a:pPr marL="342900" lvl="0" indent="-342900">
              <a:buFont typeface="+mj-lt"/>
              <a:buAutoNum type="arabicPeriod"/>
            </a:pPr>
            <a:r>
              <a:rPr lang="es-CO" sz="3000" dirty="0"/>
              <a:t>Adición Contrato de Semovientes.</a:t>
            </a:r>
          </a:p>
          <a:p>
            <a:pPr marL="342900" lvl="0" indent="-342900">
              <a:buFont typeface="+mj-lt"/>
              <a:buAutoNum type="arabicPeriod"/>
            </a:pPr>
            <a:r>
              <a:rPr lang="es-CO" sz="3000" dirty="0"/>
              <a:t>Renovación Tecnológica de Servidores </a:t>
            </a:r>
          </a:p>
          <a:p>
            <a:pPr marL="342900" lvl="0" indent="-342900">
              <a:buFont typeface="+mj-lt"/>
              <a:buAutoNum type="arabicPeriod"/>
            </a:pPr>
            <a:r>
              <a:rPr lang="es-CO" sz="3000" dirty="0"/>
              <a:t>Contrato para ejecutar el objeto del convenio interadministrativo celebrado con la Gobernación de San Andrés.</a:t>
            </a:r>
          </a:p>
          <a:p>
            <a:pPr marL="342900" lvl="0" indent="-342900">
              <a:buFont typeface="+mj-lt"/>
              <a:buAutoNum type="arabicPeriod"/>
            </a:pPr>
            <a:r>
              <a:rPr lang="es-CO" sz="3000" dirty="0"/>
              <a:t>Cambio modelo Tarifario de Depositario Inmuebles. </a:t>
            </a:r>
          </a:p>
          <a:p>
            <a:pPr marL="342900" lvl="0" indent="-342900">
              <a:buFont typeface="+mj-lt"/>
              <a:buAutoNum type="arabicPeriod"/>
            </a:pPr>
            <a:r>
              <a:rPr lang="es-CO" sz="3000" dirty="0"/>
              <a:t>Proposiciones y Varios. </a:t>
            </a:r>
          </a:p>
        </p:txBody>
      </p:sp>
      <p:sp>
        <p:nvSpPr>
          <p:cNvPr id="12" name="CuadroTexto 11">
            <a:extLst>
              <a:ext uri="{FF2B5EF4-FFF2-40B4-BE49-F238E27FC236}">
                <a16:creationId xmlns:a16="http://schemas.microsoft.com/office/drawing/2014/main" id="{0EDD9F42-F792-432A-9699-C9F980623FD5}"/>
              </a:ext>
            </a:extLst>
          </p:cNvPr>
          <p:cNvSpPr txBox="1"/>
          <p:nvPr/>
        </p:nvSpPr>
        <p:spPr>
          <a:xfrm>
            <a:off x="3976136" y="727134"/>
            <a:ext cx="3365500" cy="646331"/>
          </a:xfrm>
          <a:prstGeom prst="rect">
            <a:avLst/>
          </a:prstGeom>
          <a:noFill/>
        </p:spPr>
        <p:txBody>
          <a:bodyPr wrap="square" rtlCol="0">
            <a:spAutoFit/>
          </a:bodyPr>
          <a:lstStyle/>
          <a:p>
            <a:pPr algn="r"/>
            <a:r>
              <a:rPr lang="es-ES" sz="3600" b="1" dirty="0">
                <a:solidFill>
                  <a:srgbClr val="002060"/>
                </a:solidFill>
              </a:rPr>
              <a:t>ORDEN DEL DÍA</a:t>
            </a:r>
            <a:endParaRPr lang="es-ES" sz="3600" dirty="0">
              <a:solidFill>
                <a:srgbClr val="002060"/>
              </a:solidFill>
            </a:endParaRPr>
          </a:p>
        </p:txBody>
      </p:sp>
    </p:spTree>
    <p:extLst>
      <p:ext uri="{BB962C8B-B14F-4D97-AF65-F5344CB8AC3E}">
        <p14:creationId xmlns:p14="http://schemas.microsoft.com/office/powerpoint/2010/main" val="311826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25216" y="2907177"/>
            <a:ext cx="9143999" cy="1446550"/>
          </a:xfrm>
          <a:prstGeom prst="rect">
            <a:avLst/>
          </a:prstGeom>
          <a:noFill/>
        </p:spPr>
        <p:txBody>
          <a:bodyPr wrap="square" rtlCol="0">
            <a:spAutoFit/>
          </a:bodyPr>
          <a:lstStyle/>
          <a:p>
            <a:pPr algn="ctr"/>
            <a:r>
              <a:rPr lang="es-ES" sz="4400" b="1" dirty="0">
                <a:solidFill>
                  <a:srgbClr val="002060"/>
                </a:solidFill>
              </a:rPr>
              <a:t>2. Comité F</a:t>
            </a:r>
            <a:r>
              <a:rPr lang="es-CO" sz="4400" b="1" dirty="0">
                <a:solidFill>
                  <a:srgbClr val="002060"/>
                </a:solidFill>
              </a:rPr>
              <a:t>inanciero</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71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1899CFB-AB90-4541-9B71-FFE5A4EFE29B}"/>
              </a:ext>
            </a:extLst>
          </p:cNvPr>
          <p:cNvSpPr txBox="1"/>
          <p:nvPr/>
        </p:nvSpPr>
        <p:spPr>
          <a:xfrm>
            <a:off x="2872808" y="861416"/>
            <a:ext cx="7198228" cy="646331"/>
          </a:xfrm>
          <a:prstGeom prst="rect">
            <a:avLst/>
          </a:prstGeom>
          <a:noFill/>
        </p:spPr>
        <p:txBody>
          <a:bodyPr wrap="square" rtlCol="0">
            <a:spAutoFit/>
          </a:bodyPr>
          <a:lstStyle/>
          <a:p>
            <a:pPr algn="ctr"/>
            <a:r>
              <a:rPr lang="es-CO" b="1" dirty="0">
                <a:solidFill>
                  <a:srgbClr val="000A8B"/>
                </a:solidFill>
              </a:rPr>
              <a:t>COMITÉ FINANCIERO MAYO DE 2019</a:t>
            </a:r>
          </a:p>
          <a:p>
            <a:pPr algn="ctr"/>
            <a:r>
              <a:rPr lang="es-CO" b="1" dirty="0">
                <a:solidFill>
                  <a:srgbClr val="000A8B"/>
                </a:solidFill>
              </a:rPr>
              <a:t>ORDEN DEL DIA:</a:t>
            </a:r>
          </a:p>
        </p:txBody>
      </p:sp>
      <p:sp>
        <p:nvSpPr>
          <p:cNvPr id="9" name="CuadroTexto 8">
            <a:extLst>
              <a:ext uri="{FF2B5EF4-FFF2-40B4-BE49-F238E27FC236}">
                <a16:creationId xmlns:a16="http://schemas.microsoft.com/office/drawing/2014/main" id="{8A695006-DAF2-408A-9C48-4B514D3F46FC}"/>
              </a:ext>
            </a:extLst>
          </p:cNvPr>
          <p:cNvSpPr txBox="1"/>
          <p:nvPr/>
        </p:nvSpPr>
        <p:spPr>
          <a:xfrm>
            <a:off x="2333897" y="1673763"/>
            <a:ext cx="7968978" cy="1900777"/>
          </a:xfrm>
          <a:prstGeom prst="rect">
            <a:avLst/>
          </a:prstGeom>
          <a:noFill/>
        </p:spPr>
        <p:txBody>
          <a:bodyPr wrap="square" rtlCol="0">
            <a:spAutoFit/>
          </a:bodyPr>
          <a:lstStyle/>
          <a:p>
            <a:pPr marL="457200" indent="-457200">
              <a:lnSpc>
                <a:spcPct val="150000"/>
              </a:lnSpc>
              <a:buAutoNum type="arabicPeriod"/>
            </a:pPr>
            <a:r>
              <a:rPr lang="es-CO" sz="1600" dirty="0">
                <a:solidFill>
                  <a:srgbClr val="000A8B"/>
                </a:solidFill>
              </a:rPr>
              <a:t>Estados Financieros SAE a Junio 30 de 2019</a:t>
            </a:r>
          </a:p>
          <a:p>
            <a:pPr marL="457200" indent="-457200">
              <a:lnSpc>
                <a:spcPct val="150000"/>
              </a:lnSpc>
              <a:buAutoNum type="arabicPeriod"/>
            </a:pPr>
            <a:r>
              <a:rPr lang="es-CO" sz="1600" dirty="0">
                <a:solidFill>
                  <a:srgbClr val="000A8B"/>
                </a:solidFill>
              </a:rPr>
              <a:t>Ejecución Presupuestal Junio 30 de 2019</a:t>
            </a:r>
          </a:p>
          <a:p>
            <a:pPr marL="457200" indent="-457200">
              <a:lnSpc>
                <a:spcPct val="150000"/>
              </a:lnSpc>
              <a:buAutoNum type="arabicPeriod"/>
            </a:pPr>
            <a:r>
              <a:rPr lang="es-CO" sz="1600" dirty="0">
                <a:solidFill>
                  <a:srgbClr val="000A8B"/>
                </a:solidFill>
              </a:rPr>
              <a:t>Informe Portafolio a Junio 30 de 2019</a:t>
            </a:r>
          </a:p>
          <a:p>
            <a:pPr marL="457200" indent="-457200">
              <a:lnSpc>
                <a:spcPct val="150000"/>
              </a:lnSpc>
              <a:buAutoNum type="arabicPeriod"/>
            </a:pPr>
            <a:r>
              <a:rPr lang="es-CO" sz="1600" dirty="0">
                <a:solidFill>
                  <a:srgbClr val="000A8B"/>
                </a:solidFill>
              </a:rPr>
              <a:t>Presentación Flujo de Caja</a:t>
            </a:r>
          </a:p>
          <a:p>
            <a:pPr marL="457200" indent="-457200">
              <a:lnSpc>
                <a:spcPct val="150000"/>
              </a:lnSpc>
              <a:buAutoNum type="arabicPeriod"/>
            </a:pPr>
            <a:r>
              <a:rPr lang="es-CO" sz="1600" dirty="0">
                <a:solidFill>
                  <a:srgbClr val="000A8B"/>
                </a:solidFill>
              </a:rPr>
              <a:t>Presentación Gerencia Comercial</a:t>
            </a:r>
          </a:p>
        </p:txBody>
      </p:sp>
      <p:sp>
        <p:nvSpPr>
          <p:cNvPr id="6" name="Rectángulo 5">
            <a:extLst>
              <a:ext uri="{FF2B5EF4-FFF2-40B4-BE49-F238E27FC236}">
                <a16:creationId xmlns:a16="http://schemas.microsoft.com/office/drawing/2014/main" id="{73B336EA-1C12-4373-A699-7B0530134E42}"/>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69E5A941-71DE-42F3-A018-2D3AAEE04648}"/>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2" name="Grupo 11">
            <a:extLst>
              <a:ext uri="{FF2B5EF4-FFF2-40B4-BE49-F238E27FC236}">
                <a16:creationId xmlns:a16="http://schemas.microsoft.com/office/drawing/2014/main" id="{B9EF2C84-334E-406F-BF76-A3595E842DB6}"/>
              </a:ext>
            </a:extLst>
          </p:cNvPr>
          <p:cNvGrpSpPr/>
          <p:nvPr/>
        </p:nvGrpSpPr>
        <p:grpSpPr>
          <a:xfrm>
            <a:off x="2097846" y="96961"/>
            <a:ext cx="8039213" cy="745490"/>
            <a:chOff x="0" y="0"/>
            <a:chExt cx="7303135" cy="745490"/>
          </a:xfrm>
        </p:grpSpPr>
        <p:pic>
          <p:nvPicPr>
            <p:cNvPr id="13" name="Imagen 12">
              <a:extLst>
                <a:ext uri="{FF2B5EF4-FFF2-40B4-BE49-F238E27FC236}">
                  <a16:creationId xmlns:a16="http://schemas.microsoft.com/office/drawing/2014/main" id="{1C4AB98E-4EF2-4A4C-BADE-A01D489E0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795F1F24-9E47-4365-8418-3C6378D51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747805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09B82269-D2A9-47C0-BA17-29C2B3B1A3CD}"/>
              </a:ext>
            </a:extLst>
          </p:cNvPr>
          <p:cNvGrpSpPr/>
          <p:nvPr/>
        </p:nvGrpSpPr>
        <p:grpSpPr>
          <a:xfrm>
            <a:off x="2097846" y="96961"/>
            <a:ext cx="8039213" cy="745490"/>
            <a:chOff x="0" y="0"/>
            <a:chExt cx="7303135" cy="745490"/>
          </a:xfrm>
        </p:grpSpPr>
        <p:pic>
          <p:nvPicPr>
            <p:cNvPr id="8" name="Imagen 7">
              <a:extLst>
                <a:ext uri="{FF2B5EF4-FFF2-40B4-BE49-F238E27FC236}">
                  <a16:creationId xmlns:a16="http://schemas.microsoft.com/office/drawing/2014/main" id="{941FC498-E954-48A9-BE9A-255D61944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0" name="Imagen 9">
              <a:extLst>
                <a:ext uri="{FF2B5EF4-FFF2-40B4-BE49-F238E27FC236}">
                  <a16:creationId xmlns:a16="http://schemas.microsoft.com/office/drawing/2014/main" id="{6CC851BD-9E5D-498E-828C-20ECEBBA8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1" name="Rectángulo 10">
            <a:extLst>
              <a:ext uri="{FF2B5EF4-FFF2-40B4-BE49-F238E27FC236}">
                <a16:creationId xmlns:a16="http://schemas.microsoft.com/office/drawing/2014/main" id="{5768D31B-61B4-44A9-8116-6F6BD49ACC2E}"/>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4E969486-CBEB-45A7-8FB4-F1FDB8B2B3ED}"/>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7" name="CuadroTexto 16">
            <a:extLst>
              <a:ext uri="{FF2B5EF4-FFF2-40B4-BE49-F238E27FC236}">
                <a16:creationId xmlns:a16="http://schemas.microsoft.com/office/drawing/2014/main" id="{36860208-16D2-4FC1-8832-D9DF225D5A3E}"/>
              </a:ext>
            </a:extLst>
          </p:cNvPr>
          <p:cNvSpPr txBox="1"/>
          <p:nvPr/>
        </p:nvSpPr>
        <p:spPr>
          <a:xfrm>
            <a:off x="2487253" y="2468749"/>
            <a:ext cx="7217494" cy="1323439"/>
          </a:xfrm>
          <a:prstGeom prst="rect">
            <a:avLst/>
          </a:prstGeom>
          <a:noFill/>
        </p:spPr>
        <p:txBody>
          <a:bodyPr wrap="square" rtlCol="0">
            <a:spAutoFit/>
          </a:bodyPr>
          <a:lstStyle/>
          <a:p>
            <a:pPr algn="ctr"/>
            <a:r>
              <a:rPr lang="es-CO" sz="4000" dirty="0">
                <a:solidFill>
                  <a:srgbClr val="000A8B"/>
                </a:solidFill>
              </a:rPr>
              <a:t>1. ESTADOS FINANCIEROS SAE</a:t>
            </a:r>
          </a:p>
          <a:p>
            <a:pPr algn="ctr"/>
            <a:r>
              <a:rPr lang="es-CO" sz="4000" dirty="0">
                <a:solidFill>
                  <a:srgbClr val="000A8B"/>
                </a:solidFill>
              </a:rPr>
              <a:t> A 30 DE JUNIO DE 2019</a:t>
            </a:r>
            <a:endParaRPr lang="es-ES" sz="4000" dirty="0">
              <a:solidFill>
                <a:schemeClr val="accent5">
                  <a:lumMod val="50000"/>
                </a:schemeClr>
              </a:solidFill>
              <a:latin typeface="Arial Narrow" panose="020B0606020202030204" pitchFamily="34" charset="0"/>
            </a:endParaRPr>
          </a:p>
        </p:txBody>
      </p:sp>
    </p:spTree>
    <p:extLst>
      <p:ext uri="{BB962C8B-B14F-4D97-AF65-F5344CB8AC3E}">
        <p14:creationId xmlns:p14="http://schemas.microsoft.com/office/powerpoint/2010/main" val="315902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
            <a:extLst>
              <a:ext uri="{FF2B5EF4-FFF2-40B4-BE49-F238E27FC236}">
                <a16:creationId xmlns:a16="http://schemas.microsoft.com/office/drawing/2014/main" id="{9D848C52-0D13-42D4-9770-5D43EE2B895B}"/>
              </a:ext>
            </a:extLst>
          </p:cNvPr>
          <p:cNvSpPr txBox="1">
            <a:spLocks/>
          </p:cNvSpPr>
          <p:nvPr/>
        </p:nvSpPr>
        <p:spPr>
          <a:xfrm>
            <a:off x="2778444" y="253161"/>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2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900" dirty="0">
                <a:solidFill>
                  <a:srgbClr val="0070C0"/>
                </a:solidFill>
                <a:latin typeface="+mn-lt"/>
                <a:ea typeface="+mn-ea"/>
                <a:cs typeface="Lato Regular"/>
              </a:rPr>
              <a:t>AL 30 DE JUNIO DE 2019 Y 30 DE JUNIO DE 2018</a:t>
            </a:r>
          </a:p>
          <a:p>
            <a:pPr algn="ctr">
              <a:defRPr/>
            </a:pPr>
            <a:r>
              <a:rPr lang="es-CO" sz="900" dirty="0">
                <a:solidFill>
                  <a:srgbClr val="0070C0"/>
                </a:solidFill>
                <a:latin typeface="+mn-lt"/>
                <a:ea typeface="+mn-ea"/>
                <a:cs typeface="Lato Regular"/>
              </a:rPr>
              <a:t>(cifra en millones de pesos colombianos)</a:t>
            </a:r>
          </a:p>
          <a:p>
            <a:pPr>
              <a:defRPr/>
            </a:pPr>
            <a:endParaRPr lang="es-CO" sz="900" dirty="0">
              <a:solidFill>
                <a:srgbClr val="0070C0"/>
              </a:solidFill>
              <a:latin typeface="+mn-lt"/>
              <a:ea typeface="+mn-ea"/>
              <a:cs typeface="Lato Regular"/>
            </a:endParaRPr>
          </a:p>
        </p:txBody>
      </p:sp>
      <p:pic>
        <p:nvPicPr>
          <p:cNvPr id="18" name="Imagen 17">
            <a:extLst>
              <a:ext uri="{FF2B5EF4-FFF2-40B4-BE49-F238E27FC236}">
                <a16:creationId xmlns:a16="http://schemas.microsoft.com/office/drawing/2014/main" id="{0C192886-395E-4880-B76C-70D872AD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471" y="146082"/>
            <a:ext cx="1286351" cy="559118"/>
          </a:xfrm>
          <a:prstGeom prst="rect">
            <a:avLst/>
          </a:prstGeom>
        </p:spPr>
      </p:pic>
      <p:pic>
        <p:nvPicPr>
          <p:cNvPr id="20" name="Imagen 19">
            <a:extLst>
              <a:ext uri="{FF2B5EF4-FFF2-40B4-BE49-F238E27FC236}">
                <a16:creationId xmlns:a16="http://schemas.microsoft.com/office/drawing/2014/main" id="{0A1D32A8-5972-4649-90F3-F2E0156B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761" y="167514"/>
            <a:ext cx="3112770" cy="534829"/>
          </a:xfrm>
          <a:prstGeom prst="rect">
            <a:avLst/>
          </a:prstGeom>
        </p:spPr>
      </p:pic>
      <p:graphicFrame>
        <p:nvGraphicFramePr>
          <p:cNvPr id="3" name="Tabla 2">
            <a:extLst>
              <a:ext uri="{FF2B5EF4-FFF2-40B4-BE49-F238E27FC236}">
                <a16:creationId xmlns:a16="http://schemas.microsoft.com/office/drawing/2014/main" id="{E6B04F6B-714B-4A59-A5F9-04955956994D}"/>
              </a:ext>
            </a:extLst>
          </p:cNvPr>
          <p:cNvGraphicFramePr>
            <a:graphicFrameLocks noGrp="1"/>
          </p:cNvGraphicFramePr>
          <p:nvPr>
            <p:extLst/>
          </p:nvPr>
        </p:nvGraphicFramePr>
        <p:xfrm>
          <a:off x="2104292" y="1327638"/>
          <a:ext cx="7973158" cy="4894560"/>
        </p:xfrm>
        <a:graphic>
          <a:graphicData uri="http://schemas.openxmlformats.org/drawingml/2006/table">
            <a:tbl>
              <a:tblPr/>
              <a:tblGrid>
                <a:gridCol w="3077359">
                  <a:extLst>
                    <a:ext uri="{9D8B030D-6E8A-4147-A177-3AD203B41FA5}">
                      <a16:colId xmlns:a16="http://schemas.microsoft.com/office/drawing/2014/main" val="669658635"/>
                    </a:ext>
                  </a:extLst>
                </a:gridCol>
                <a:gridCol w="991877">
                  <a:extLst>
                    <a:ext uri="{9D8B030D-6E8A-4147-A177-3AD203B41FA5}">
                      <a16:colId xmlns:a16="http://schemas.microsoft.com/office/drawing/2014/main" val="3194225501"/>
                    </a:ext>
                  </a:extLst>
                </a:gridCol>
                <a:gridCol w="89014">
                  <a:extLst>
                    <a:ext uri="{9D8B030D-6E8A-4147-A177-3AD203B41FA5}">
                      <a16:colId xmlns:a16="http://schemas.microsoft.com/office/drawing/2014/main" val="1854805688"/>
                    </a:ext>
                  </a:extLst>
                </a:gridCol>
                <a:gridCol w="991877">
                  <a:extLst>
                    <a:ext uri="{9D8B030D-6E8A-4147-A177-3AD203B41FA5}">
                      <a16:colId xmlns:a16="http://schemas.microsoft.com/office/drawing/2014/main" val="3929891819"/>
                    </a:ext>
                  </a:extLst>
                </a:gridCol>
                <a:gridCol w="89014">
                  <a:extLst>
                    <a:ext uri="{9D8B030D-6E8A-4147-A177-3AD203B41FA5}">
                      <a16:colId xmlns:a16="http://schemas.microsoft.com/office/drawing/2014/main" val="3633121477"/>
                    </a:ext>
                  </a:extLst>
                </a:gridCol>
                <a:gridCol w="928295">
                  <a:extLst>
                    <a:ext uri="{9D8B030D-6E8A-4147-A177-3AD203B41FA5}">
                      <a16:colId xmlns:a16="http://schemas.microsoft.com/office/drawing/2014/main" val="685771562"/>
                    </a:ext>
                  </a:extLst>
                </a:gridCol>
                <a:gridCol w="89014">
                  <a:extLst>
                    <a:ext uri="{9D8B030D-6E8A-4147-A177-3AD203B41FA5}">
                      <a16:colId xmlns:a16="http://schemas.microsoft.com/office/drawing/2014/main" val="1387516459"/>
                    </a:ext>
                  </a:extLst>
                </a:gridCol>
                <a:gridCol w="851996">
                  <a:extLst>
                    <a:ext uri="{9D8B030D-6E8A-4147-A177-3AD203B41FA5}">
                      <a16:colId xmlns:a16="http://schemas.microsoft.com/office/drawing/2014/main" val="2948479468"/>
                    </a:ext>
                  </a:extLst>
                </a:gridCol>
                <a:gridCol w="89014">
                  <a:extLst>
                    <a:ext uri="{9D8B030D-6E8A-4147-A177-3AD203B41FA5}">
                      <a16:colId xmlns:a16="http://schemas.microsoft.com/office/drawing/2014/main" val="2794918756"/>
                    </a:ext>
                  </a:extLst>
                </a:gridCol>
                <a:gridCol w="775698">
                  <a:extLst>
                    <a:ext uri="{9D8B030D-6E8A-4147-A177-3AD203B41FA5}">
                      <a16:colId xmlns:a16="http://schemas.microsoft.com/office/drawing/2014/main" val="2891619687"/>
                    </a:ext>
                  </a:extLst>
                </a:gridCol>
              </a:tblGrid>
              <a:tr h="575023">
                <a:tc>
                  <a:txBody>
                    <a:bodyPr/>
                    <a:lstStyle/>
                    <a:p>
                      <a:pPr algn="ctr" fontAlgn="ctr"/>
                      <a:r>
                        <a:rPr lang="es-CO" sz="1200" b="1" i="0" u="none" strike="noStrike">
                          <a:effectLst/>
                          <a:latin typeface="Calibri" panose="020F0502020204030204" pitchFamily="34" charset="0"/>
                        </a:rPr>
                        <a:t>ACTIVO</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30-Junio-2019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30-Junio-2018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Junio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100" b="0" i="0" u="none" strike="noStrike">
                          <a:effectLst/>
                          <a:latin typeface="Calibri" panose="020F0502020204030204" pitchFamily="34" charset="0"/>
                        </a:rPr>
                        <a:t>Variación % Jun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994161225"/>
                  </a:ext>
                </a:extLst>
              </a:tr>
              <a:tr h="210572">
                <a:tc>
                  <a:txBody>
                    <a:bodyPr/>
                    <a:lstStyle/>
                    <a:p>
                      <a:pPr algn="l" fontAlgn="ctr"/>
                      <a:r>
                        <a:rPr lang="es-CO" sz="1200" b="1" i="0" u="none" strike="noStrike">
                          <a:effectLst/>
                          <a:latin typeface="Calibri" panose="020F0502020204030204" pitchFamily="34" charset="0"/>
                        </a:rPr>
                        <a:t>ACTIVO CORRIENTE</a:t>
                      </a: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48365716"/>
                  </a:ext>
                </a:extLst>
              </a:tr>
              <a:tr h="271314">
                <a:tc>
                  <a:txBody>
                    <a:bodyPr/>
                    <a:lstStyle/>
                    <a:p>
                      <a:pPr algn="l" fontAlgn="ctr"/>
                      <a:r>
                        <a:rPr lang="es-CO" sz="1200" b="0" i="0" u="none" strike="noStrike">
                          <a:effectLst/>
                          <a:latin typeface="Calibri" panose="020F0502020204030204" pitchFamily="34" charset="0"/>
                        </a:rPr>
                        <a:t>Efectivo en Bancos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497</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448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11</a:t>
                      </a:r>
                    </a:p>
                  </a:txBody>
                  <a:tcPr marL="0" marR="0" marT="0" marB="0" anchor="ctr">
                    <a:lnL>
                      <a:noFill/>
                    </a:lnL>
                    <a:lnR>
                      <a:noFill/>
                    </a:lnR>
                    <a:lnT>
                      <a:noFill/>
                    </a:lnT>
                    <a:lnB>
                      <a:noFill/>
                    </a:lnB>
                  </a:tcPr>
                </a:tc>
                <a:extLst>
                  <a:ext uri="{0D108BD9-81ED-4DB2-BD59-A6C34878D82A}">
                    <a16:rowId xmlns:a16="http://schemas.microsoft.com/office/drawing/2014/main" val="3131148771"/>
                  </a:ext>
                </a:extLst>
              </a:tr>
              <a:tr h="271314">
                <a:tc>
                  <a:txBody>
                    <a:bodyPr/>
                    <a:lstStyle/>
                    <a:p>
                      <a:pPr algn="l" fontAlgn="ctr"/>
                      <a:r>
                        <a:rPr lang="es-CO" sz="1200" b="0" i="0" u="none" strike="noStrike">
                          <a:effectLst/>
                          <a:latin typeface="Calibri" panose="020F0502020204030204" pitchFamily="34" charset="0"/>
                        </a:rPr>
                        <a:t>Efectivo de uso restringido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6,528</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6,894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6,201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1325744235"/>
                  </a:ext>
                </a:extLst>
              </a:tr>
              <a:tr h="271314">
                <a:tc>
                  <a:txBody>
                    <a:bodyPr/>
                    <a:lstStyle/>
                    <a:p>
                      <a:pPr algn="l" fontAlgn="ctr"/>
                      <a:r>
                        <a:rPr lang="es-CO" sz="1200" b="0" i="0" u="none" strike="noStrike">
                          <a:effectLst/>
                          <a:latin typeface="Calibri" panose="020F0502020204030204" pitchFamily="34" charset="0"/>
                        </a:rPr>
                        <a:t>Inversiones de administración de liquidez</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2,432</a:t>
                      </a:r>
                    </a:p>
                  </a:txBody>
                  <a:tcPr marL="0" marR="0" marT="0" marB="0" anchor="ctr">
                    <a:lnL>
                      <a:noFill/>
                    </a:lnL>
                    <a:lnR>
                      <a:noFill/>
                    </a:lnR>
                    <a:lnT>
                      <a:noFill/>
                    </a:lnT>
                    <a:lnB>
                      <a:noFill/>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5,180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3,538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0" marR="0" marT="0" marB="0" anchor="ctr">
                    <a:lnL>
                      <a:noFill/>
                    </a:lnL>
                    <a:lnR>
                      <a:noFill/>
                    </a:lnR>
                    <a:lnT>
                      <a:noFill/>
                    </a:lnT>
                    <a:lnB>
                      <a:noFill/>
                    </a:lnB>
                  </a:tcPr>
                </a:tc>
                <a:extLst>
                  <a:ext uri="{0D108BD9-81ED-4DB2-BD59-A6C34878D82A}">
                    <a16:rowId xmlns:a16="http://schemas.microsoft.com/office/drawing/2014/main" val="3710199759"/>
                  </a:ext>
                </a:extLst>
              </a:tr>
              <a:tr h="271314">
                <a:tc>
                  <a:txBody>
                    <a:bodyPr/>
                    <a:lstStyle/>
                    <a:p>
                      <a:pPr algn="l" fontAlgn="ctr"/>
                      <a:r>
                        <a:rPr lang="es-CO" sz="1200" b="0" i="0" u="none" strike="noStrike">
                          <a:effectLst/>
                          <a:latin typeface="Calibri" panose="020F0502020204030204" pitchFamily="34" charset="0"/>
                        </a:rPr>
                        <a:t>Cuentas por Cobrar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1,805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3,065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2,368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0231969"/>
                  </a:ext>
                </a:extLst>
              </a:tr>
              <a:tr h="210572">
                <a:tc>
                  <a:txBody>
                    <a:bodyPr/>
                    <a:lstStyle/>
                    <a:p>
                      <a:pPr algn="l" fontAlgn="ctr"/>
                      <a:r>
                        <a:rPr lang="es-CO" sz="1200" b="1" i="0" u="none" strike="noStrike">
                          <a:effectLst/>
                          <a:latin typeface="Calibri" panose="020F0502020204030204" pitchFamily="34" charset="0"/>
                        </a:rPr>
                        <a:t>TOTAL ACTIVO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11,262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15,375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12,555</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779120478"/>
                  </a:ext>
                </a:extLst>
              </a:tr>
              <a:tr h="210572">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24123066"/>
                  </a:ext>
                </a:extLst>
              </a:tr>
              <a:tr h="210572">
                <a:tc>
                  <a:txBody>
                    <a:bodyPr/>
                    <a:lstStyle/>
                    <a:p>
                      <a:pPr algn="l" fontAlgn="ctr"/>
                      <a:r>
                        <a:rPr lang="es-CO" sz="1200" b="1" i="0" u="none" strike="noStrike">
                          <a:effectLst/>
                          <a:latin typeface="Calibri" panose="020F0502020204030204" pitchFamily="34" charset="0"/>
                        </a:rPr>
                        <a:t>ACTIVO NO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509336350"/>
                  </a:ext>
                </a:extLst>
              </a:tr>
              <a:tr h="271314">
                <a:tc>
                  <a:txBody>
                    <a:bodyPr/>
                    <a:lstStyle/>
                    <a:p>
                      <a:pPr algn="l" fontAlgn="ctr"/>
                      <a:r>
                        <a:rPr lang="es-CO" sz="1200" b="0" i="0" u="none" strike="noStrike">
                          <a:effectLst/>
                          <a:latin typeface="Calibri" panose="020F0502020204030204" pitchFamily="34" charset="0"/>
                        </a:rPr>
                        <a:t>Cuentas por Cobrar Largo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612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a:t>
                      </a:r>
                    </a:p>
                  </a:txBody>
                  <a:tcPr marL="0" marR="0" marT="0" marB="0" anchor="ctr">
                    <a:lnL>
                      <a:noFill/>
                    </a:lnL>
                    <a:lnR>
                      <a:noFill/>
                    </a:lnR>
                    <a:lnT>
                      <a:noFill/>
                    </a:lnT>
                    <a:lnB>
                      <a:noFill/>
                    </a:lnB>
                  </a:tcPr>
                </a:tc>
                <a:extLst>
                  <a:ext uri="{0D108BD9-81ED-4DB2-BD59-A6C34878D82A}">
                    <a16:rowId xmlns:a16="http://schemas.microsoft.com/office/drawing/2014/main" val="3101585842"/>
                  </a:ext>
                </a:extLst>
              </a:tr>
              <a:tr h="271314">
                <a:tc>
                  <a:txBody>
                    <a:bodyPr/>
                    <a:lstStyle/>
                    <a:p>
                      <a:pPr algn="l" fontAlgn="ctr"/>
                      <a:r>
                        <a:rPr lang="es-CO" sz="1200" b="0" i="0" u="none" strike="noStrike">
                          <a:effectLst/>
                          <a:latin typeface="Calibri" panose="020F0502020204030204" pitchFamily="34" charset="0"/>
                        </a:rPr>
                        <a:t>Deterioro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9313882"/>
                  </a:ext>
                </a:extLst>
              </a:tr>
              <a:tr h="271314">
                <a:tc>
                  <a:txBody>
                    <a:bodyPr/>
                    <a:lstStyle/>
                    <a:p>
                      <a:pPr algn="l" fontAlgn="ctr"/>
                      <a:r>
                        <a:rPr lang="es-CO" sz="1200" b="0" i="0" u="none" strike="noStrike">
                          <a:effectLst/>
                          <a:latin typeface="Calibri" panose="020F0502020204030204" pitchFamily="34" charset="0"/>
                        </a:rPr>
                        <a:t>Total Cuenta por Cobrar Largo Plazo</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-99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-100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641897"/>
                  </a:ext>
                </a:extLst>
              </a:tr>
              <a:tr h="210572">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8869259"/>
                  </a:ext>
                </a:extLst>
              </a:tr>
              <a:tr h="271314">
                <a:tc>
                  <a:txBody>
                    <a:bodyPr/>
                    <a:lstStyle/>
                    <a:p>
                      <a:pPr algn="l" fontAlgn="ctr"/>
                      <a:r>
                        <a:rPr lang="es-CO" sz="1200" b="0" i="0" u="none" strike="noStrike">
                          <a:effectLst/>
                          <a:latin typeface="Calibri" panose="020F0502020204030204" pitchFamily="34" charset="0"/>
                        </a:rPr>
                        <a:t>Propiedades, Planta y equipo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501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390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499</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1542593462"/>
                  </a:ext>
                </a:extLst>
              </a:tr>
              <a:tr h="395608">
                <a:tc>
                  <a:txBody>
                    <a:bodyPr/>
                    <a:lstStyle/>
                    <a:p>
                      <a:pPr algn="l" fontAlgn="ctr"/>
                      <a:r>
                        <a:rPr lang="es-CO" sz="1200" b="0" i="0" u="none" strike="noStrike">
                          <a:effectLst/>
                          <a:latin typeface="Calibri" panose="020F0502020204030204" pitchFamily="34" charset="0"/>
                        </a:rPr>
                        <a:t>Otros Activos (anticipos Impuestos / Diferidos)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20,325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13,444</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17,000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5382345"/>
                  </a:ext>
                </a:extLst>
              </a:tr>
              <a:tr h="271314">
                <a:tc>
                  <a:txBody>
                    <a:bodyPr/>
                    <a:lstStyle/>
                    <a:p>
                      <a:pPr algn="l" fontAlgn="ctr"/>
                      <a:r>
                        <a:rPr lang="es-CO" sz="1200" b="1" i="0" u="none" strike="noStrike">
                          <a:effectLst/>
                          <a:latin typeface="Calibri" panose="020F0502020204030204" pitchFamily="34" charset="0"/>
                        </a:rPr>
                        <a:t>TOTAL ACTIVO NO CORRIENTE</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20,827</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13,848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17,512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19</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696225789"/>
                  </a:ext>
                </a:extLst>
              </a:tr>
              <a:tr h="210572">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465225"/>
                  </a:ext>
                </a:extLst>
              </a:tr>
              <a:tr h="218671">
                <a:tc>
                  <a:txBody>
                    <a:bodyPr/>
                    <a:lstStyle/>
                    <a:p>
                      <a:pPr algn="l" fontAlgn="ctr"/>
                      <a:r>
                        <a:rPr lang="es-CO" sz="1200" b="1" i="0" u="none" strike="noStrike" dirty="0">
                          <a:effectLst/>
                          <a:latin typeface="Calibri" panose="020F0502020204030204" pitchFamily="34" charset="0"/>
                        </a:rPr>
                        <a:t>TOTAL ACTIVO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32,088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29,223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852630275"/>
                  </a:ext>
                </a:extLst>
              </a:tr>
            </a:tbl>
          </a:graphicData>
        </a:graphic>
      </p:graphicFrame>
      <p:sp>
        <p:nvSpPr>
          <p:cNvPr id="11" name="Botón de acción: ir hacia delante o siguiente 10">
            <a:hlinkClick r:id="rId4" action="ppaction://hlinksldjump" highlightClick="1"/>
            <a:extLst>
              <a:ext uri="{FF2B5EF4-FFF2-40B4-BE49-F238E27FC236}">
                <a16:creationId xmlns:a16="http://schemas.microsoft.com/office/drawing/2014/main" id="{ECAF7EDB-E616-45CA-8A85-A9411523CD32}"/>
              </a:ext>
            </a:extLst>
          </p:cNvPr>
          <p:cNvSpPr/>
          <p:nvPr/>
        </p:nvSpPr>
        <p:spPr>
          <a:xfrm>
            <a:off x="3297837" y="2201632"/>
            <a:ext cx="202932"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4" action="ppaction://hlinksldjump" highlightClick="1"/>
            <a:extLst>
              <a:ext uri="{FF2B5EF4-FFF2-40B4-BE49-F238E27FC236}">
                <a16:creationId xmlns:a16="http://schemas.microsoft.com/office/drawing/2014/main" id="{84B38472-9759-4EFB-8A8C-025D33140739}"/>
              </a:ext>
            </a:extLst>
          </p:cNvPr>
          <p:cNvSpPr/>
          <p:nvPr/>
        </p:nvSpPr>
        <p:spPr>
          <a:xfrm>
            <a:off x="3779717" y="2469210"/>
            <a:ext cx="189077"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4" action="ppaction://hlinksldjump" highlightClick="1"/>
            <a:extLst>
              <a:ext uri="{FF2B5EF4-FFF2-40B4-BE49-F238E27FC236}">
                <a16:creationId xmlns:a16="http://schemas.microsoft.com/office/drawing/2014/main" id="{A730660A-1DBC-4EEF-8BE1-38EA3F255CEB}"/>
              </a:ext>
            </a:extLst>
          </p:cNvPr>
          <p:cNvSpPr/>
          <p:nvPr/>
        </p:nvSpPr>
        <p:spPr>
          <a:xfrm>
            <a:off x="4698834" y="2750744"/>
            <a:ext cx="200303"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pic>
        <p:nvPicPr>
          <p:cNvPr id="9" name="Imagen 8">
            <a:hlinkClick r:id="rId5" action="ppaction://hlinksldjump"/>
            <a:extLst>
              <a:ext uri="{FF2B5EF4-FFF2-40B4-BE49-F238E27FC236}">
                <a16:creationId xmlns:a16="http://schemas.microsoft.com/office/drawing/2014/main" id="{79CFFCDC-058C-4BA2-9EF9-7895B413B94E}"/>
              </a:ext>
            </a:extLst>
          </p:cNvPr>
          <p:cNvPicPr>
            <a:picLocks noChangeAspect="1"/>
          </p:cNvPicPr>
          <p:nvPr/>
        </p:nvPicPr>
        <p:blipFill>
          <a:blip r:embed="rId6"/>
          <a:stretch>
            <a:fillRect/>
          </a:stretch>
        </p:blipFill>
        <p:spPr>
          <a:xfrm>
            <a:off x="4100790" y="3026134"/>
            <a:ext cx="205758" cy="109738"/>
          </a:xfrm>
          <a:prstGeom prst="rect">
            <a:avLst/>
          </a:prstGeom>
        </p:spPr>
      </p:pic>
      <p:sp>
        <p:nvSpPr>
          <p:cNvPr id="15" name="Botón de acción: ir hacia delante o siguiente 14">
            <a:hlinkClick r:id="rId5" action="ppaction://hlinksldjump" highlightClick="1"/>
            <a:extLst>
              <a:ext uri="{FF2B5EF4-FFF2-40B4-BE49-F238E27FC236}">
                <a16:creationId xmlns:a16="http://schemas.microsoft.com/office/drawing/2014/main" id="{F21CF3E4-21C9-477B-B9FA-6383BBD158D6}"/>
              </a:ext>
            </a:extLst>
          </p:cNvPr>
          <p:cNvSpPr/>
          <p:nvPr/>
        </p:nvSpPr>
        <p:spPr>
          <a:xfrm>
            <a:off x="4091999" y="3913073"/>
            <a:ext cx="239105" cy="111537"/>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6" name="Botón de acción: ir hacia delante o siguiente 15">
            <a:hlinkClick r:id="rId7" action="ppaction://hlinksldjump" highlightClick="1"/>
            <a:extLst>
              <a:ext uri="{FF2B5EF4-FFF2-40B4-BE49-F238E27FC236}">
                <a16:creationId xmlns:a16="http://schemas.microsoft.com/office/drawing/2014/main" id="{037C0688-6BFA-4FA7-8A0B-381199F24186}"/>
              </a:ext>
            </a:extLst>
          </p:cNvPr>
          <p:cNvSpPr/>
          <p:nvPr/>
        </p:nvSpPr>
        <p:spPr>
          <a:xfrm>
            <a:off x="3945460" y="4947764"/>
            <a:ext cx="239105" cy="10148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7" name="Botón de acción: ir hacia delante o siguiente 16">
            <a:hlinkClick r:id="rId7" action="ppaction://hlinksldjump" highlightClick="1"/>
            <a:extLst>
              <a:ext uri="{FF2B5EF4-FFF2-40B4-BE49-F238E27FC236}">
                <a16:creationId xmlns:a16="http://schemas.microsoft.com/office/drawing/2014/main" id="{611DAA7F-323D-403A-A9C7-573611DE96F2}"/>
              </a:ext>
            </a:extLst>
          </p:cNvPr>
          <p:cNvSpPr/>
          <p:nvPr/>
        </p:nvSpPr>
        <p:spPr>
          <a:xfrm>
            <a:off x="5004247" y="5279324"/>
            <a:ext cx="239105" cy="103584"/>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Rectángulo 22">
            <a:extLst>
              <a:ext uri="{FF2B5EF4-FFF2-40B4-BE49-F238E27FC236}">
                <a16:creationId xmlns:a16="http://schemas.microsoft.com/office/drawing/2014/main" id="{2CDAEE20-56E5-4533-B435-5AFDCBD595D9}"/>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20E1099C-07FE-4273-B404-EC2E0AB54207}"/>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8848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E91AF023-2ACF-4E61-9CD7-0DB47CE6DF11}"/>
              </a:ext>
            </a:extLst>
          </p:cNvPr>
          <p:cNvSpPr txBox="1">
            <a:spLocks/>
          </p:cNvSpPr>
          <p:nvPr/>
        </p:nvSpPr>
        <p:spPr>
          <a:xfrm>
            <a:off x="2856822" y="278096"/>
            <a:ext cx="5064919" cy="615554"/>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3200" dirty="0">
                <a:latin typeface="+mn-lt"/>
              </a:rPr>
              <a:t> </a:t>
            </a:r>
            <a:r>
              <a:rPr lang="es-CO" sz="1600" dirty="0">
                <a:solidFill>
                  <a:srgbClr val="0070C0"/>
                </a:solidFill>
                <a:latin typeface="+mn-lt"/>
                <a:ea typeface="+mn-ea"/>
                <a:cs typeface="Lato Regular"/>
              </a:rPr>
              <a:t>ESTADO DE SITUACION FINANCIERA INDIVIDUAL</a:t>
            </a:r>
          </a:p>
          <a:p>
            <a:pPr algn="ctr">
              <a:defRPr/>
            </a:pPr>
            <a:r>
              <a:rPr lang="es-CO" sz="900" dirty="0">
                <a:solidFill>
                  <a:srgbClr val="0070C0"/>
                </a:solidFill>
                <a:latin typeface="+mn-lt"/>
                <a:ea typeface="+mn-ea"/>
                <a:cs typeface="Lato Regular"/>
              </a:rPr>
              <a:t>AL 30 DE JUNIO DE 2019 Y 30 DE JUNIO DE 2018</a:t>
            </a:r>
          </a:p>
          <a:p>
            <a:pPr algn="ctr">
              <a:defRPr/>
            </a:pPr>
            <a:r>
              <a:rPr lang="es-CO" sz="900" dirty="0">
                <a:solidFill>
                  <a:srgbClr val="0070C0"/>
                </a:solidFill>
                <a:latin typeface="+mn-lt"/>
                <a:ea typeface="+mn-ea"/>
                <a:cs typeface="Lato Regular"/>
              </a:rPr>
              <a:t>(cifra en millones de pesos colombianos)</a:t>
            </a:r>
          </a:p>
          <a:p>
            <a:pPr>
              <a:defRPr/>
            </a:pPr>
            <a:endParaRPr lang="es-CO" sz="9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9AC2E0EB-E395-4F7B-AE4A-77A25FDD6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471" y="110915"/>
            <a:ext cx="1286351" cy="559118"/>
          </a:xfrm>
          <a:prstGeom prst="rect">
            <a:avLst/>
          </a:prstGeom>
        </p:spPr>
      </p:pic>
      <p:pic>
        <p:nvPicPr>
          <p:cNvPr id="15" name="Imagen 14">
            <a:extLst>
              <a:ext uri="{FF2B5EF4-FFF2-40B4-BE49-F238E27FC236}">
                <a16:creationId xmlns:a16="http://schemas.microsoft.com/office/drawing/2014/main" id="{866511F9-F051-4AB1-818B-363F0B3EA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761" y="132347"/>
            <a:ext cx="3112770" cy="534829"/>
          </a:xfrm>
          <a:prstGeom prst="rect">
            <a:avLst/>
          </a:prstGeom>
        </p:spPr>
      </p:pic>
      <p:graphicFrame>
        <p:nvGraphicFramePr>
          <p:cNvPr id="2" name="Tabla 1">
            <a:extLst>
              <a:ext uri="{FF2B5EF4-FFF2-40B4-BE49-F238E27FC236}">
                <a16:creationId xmlns:a16="http://schemas.microsoft.com/office/drawing/2014/main" id="{E2C4D27E-9949-4434-9B2D-99668194E8A1}"/>
              </a:ext>
            </a:extLst>
          </p:cNvPr>
          <p:cNvGraphicFramePr>
            <a:graphicFrameLocks noGrp="1"/>
          </p:cNvGraphicFramePr>
          <p:nvPr>
            <p:extLst/>
          </p:nvPr>
        </p:nvGraphicFramePr>
        <p:xfrm>
          <a:off x="2288932" y="1397977"/>
          <a:ext cx="7605340" cy="4750750"/>
        </p:xfrm>
        <a:graphic>
          <a:graphicData uri="http://schemas.openxmlformats.org/drawingml/2006/table">
            <a:tbl>
              <a:tblPr/>
              <a:tblGrid>
                <a:gridCol w="2935395">
                  <a:extLst>
                    <a:ext uri="{9D8B030D-6E8A-4147-A177-3AD203B41FA5}">
                      <a16:colId xmlns:a16="http://schemas.microsoft.com/office/drawing/2014/main" val="392585296"/>
                    </a:ext>
                  </a:extLst>
                </a:gridCol>
                <a:gridCol w="946118">
                  <a:extLst>
                    <a:ext uri="{9D8B030D-6E8A-4147-A177-3AD203B41FA5}">
                      <a16:colId xmlns:a16="http://schemas.microsoft.com/office/drawing/2014/main" val="3799343714"/>
                    </a:ext>
                  </a:extLst>
                </a:gridCol>
                <a:gridCol w="84908">
                  <a:extLst>
                    <a:ext uri="{9D8B030D-6E8A-4147-A177-3AD203B41FA5}">
                      <a16:colId xmlns:a16="http://schemas.microsoft.com/office/drawing/2014/main" val="4170984774"/>
                    </a:ext>
                  </a:extLst>
                </a:gridCol>
                <a:gridCol w="946118">
                  <a:extLst>
                    <a:ext uri="{9D8B030D-6E8A-4147-A177-3AD203B41FA5}">
                      <a16:colId xmlns:a16="http://schemas.microsoft.com/office/drawing/2014/main" val="1040212250"/>
                    </a:ext>
                  </a:extLst>
                </a:gridCol>
                <a:gridCol w="84908">
                  <a:extLst>
                    <a:ext uri="{9D8B030D-6E8A-4147-A177-3AD203B41FA5}">
                      <a16:colId xmlns:a16="http://schemas.microsoft.com/office/drawing/2014/main" val="4107834050"/>
                    </a:ext>
                  </a:extLst>
                </a:gridCol>
                <a:gridCol w="885471">
                  <a:extLst>
                    <a:ext uri="{9D8B030D-6E8A-4147-A177-3AD203B41FA5}">
                      <a16:colId xmlns:a16="http://schemas.microsoft.com/office/drawing/2014/main" val="1599212164"/>
                    </a:ext>
                  </a:extLst>
                </a:gridCol>
                <a:gridCol w="84908">
                  <a:extLst>
                    <a:ext uri="{9D8B030D-6E8A-4147-A177-3AD203B41FA5}">
                      <a16:colId xmlns:a16="http://schemas.microsoft.com/office/drawing/2014/main" val="2545804714"/>
                    </a:ext>
                  </a:extLst>
                </a:gridCol>
                <a:gridCol w="812692">
                  <a:extLst>
                    <a:ext uri="{9D8B030D-6E8A-4147-A177-3AD203B41FA5}">
                      <a16:colId xmlns:a16="http://schemas.microsoft.com/office/drawing/2014/main" val="3995480468"/>
                    </a:ext>
                  </a:extLst>
                </a:gridCol>
                <a:gridCol w="84908">
                  <a:extLst>
                    <a:ext uri="{9D8B030D-6E8A-4147-A177-3AD203B41FA5}">
                      <a16:colId xmlns:a16="http://schemas.microsoft.com/office/drawing/2014/main" val="1170390109"/>
                    </a:ext>
                  </a:extLst>
                </a:gridCol>
                <a:gridCol w="739914">
                  <a:extLst>
                    <a:ext uri="{9D8B030D-6E8A-4147-A177-3AD203B41FA5}">
                      <a16:colId xmlns:a16="http://schemas.microsoft.com/office/drawing/2014/main" val="2484378161"/>
                    </a:ext>
                  </a:extLst>
                </a:gridCol>
              </a:tblGrid>
              <a:tr h="538048">
                <a:tc>
                  <a:txBody>
                    <a:bodyPr/>
                    <a:lstStyle/>
                    <a:p>
                      <a:pPr algn="ctr" fontAlgn="ctr"/>
                      <a:r>
                        <a:rPr lang="es-CO" sz="1200" b="1" i="0" u="none" strike="noStrike">
                          <a:effectLst/>
                          <a:latin typeface="Calibri" panose="020F0502020204030204" pitchFamily="34" charset="0"/>
                        </a:rPr>
                        <a:t>PASIVO</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Junio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93926846"/>
                  </a:ext>
                </a:extLst>
              </a:tr>
              <a:tr h="246912">
                <a:tc>
                  <a:txBody>
                    <a:bodyPr/>
                    <a:lstStyle/>
                    <a:p>
                      <a:pPr algn="l" fontAlgn="ctr"/>
                      <a:r>
                        <a:rPr lang="es-CO" sz="1200" b="1" i="0" u="none" strike="noStrike">
                          <a:effectLst/>
                          <a:latin typeface="Calibri" panose="020F0502020204030204" pitchFamily="34" charset="0"/>
                        </a:rPr>
                        <a:t>PASIVO CORRIENTE</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46221043"/>
                  </a:ext>
                </a:extLst>
              </a:tr>
              <a:tr h="246912">
                <a:tc>
                  <a:txBody>
                    <a:bodyPr/>
                    <a:lstStyle/>
                    <a:p>
                      <a:pPr algn="l" fontAlgn="ctr"/>
                      <a:r>
                        <a:rPr lang="es-CO" sz="1200" b="0" i="0" u="none" strike="noStrike">
                          <a:effectLst/>
                          <a:latin typeface="Calibri" panose="020F0502020204030204" pitchFamily="34" charset="0"/>
                        </a:rPr>
                        <a:t>Cuentas por Pagar</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2,910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2,822</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31</a:t>
                      </a:r>
                    </a:p>
                  </a:txBody>
                  <a:tcPr marL="0" marR="0" marT="0" marB="0" anchor="ctr">
                    <a:lnL>
                      <a:noFill/>
                    </a:lnL>
                    <a:lnR>
                      <a:noFill/>
                    </a:lnR>
                    <a:lnT>
                      <a:noFill/>
                    </a:lnT>
                    <a:lnB>
                      <a:noFill/>
                    </a:lnB>
                  </a:tcPr>
                </a:tc>
                <a:extLst>
                  <a:ext uri="{0D108BD9-81ED-4DB2-BD59-A6C34878D82A}">
                    <a16:rowId xmlns:a16="http://schemas.microsoft.com/office/drawing/2014/main" val="2213299294"/>
                  </a:ext>
                </a:extLst>
              </a:tr>
              <a:tr h="246912">
                <a:tc>
                  <a:txBody>
                    <a:bodyPr/>
                    <a:lstStyle/>
                    <a:p>
                      <a:pPr algn="l" fontAlgn="ctr"/>
                      <a:r>
                        <a:rPr lang="es-CO" sz="1200" b="0" i="0" u="none" strike="noStrike" dirty="0">
                          <a:effectLst/>
                          <a:latin typeface="Calibri" panose="020F0502020204030204" pitchFamily="34" charset="0"/>
                        </a:rPr>
                        <a:t>Beneficios a los empleados Corto Plazo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1,768</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1,532</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2,277</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a:t>
                      </a:r>
                    </a:p>
                  </a:txBody>
                  <a:tcPr marL="0" marR="0" marT="0" marB="0" anchor="ctr">
                    <a:lnL>
                      <a:noFill/>
                    </a:lnL>
                    <a:lnR>
                      <a:noFill/>
                    </a:lnR>
                    <a:lnT>
                      <a:noFill/>
                    </a:lnT>
                    <a:lnB>
                      <a:noFill/>
                    </a:lnB>
                  </a:tcPr>
                </a:tc>
                <a:extLst>
                  <a:ext uri="{0D108BD9-81ED-4DB2-BD59-A6C34878D82A}">
                    <a16:rowId xmlns:a16="http://schemas.microsoft.com/office/drawing/2014/main" val="4114733284"/>
                  </a:ext>
                </a:extLst>
              </a:tr>
              <a:tr h="246912">
                <a:tc>
                  <a:txBody>
                    <a:bodyPr/>
                    <a:lstStyle/>
                    <a:p>
                      <a:pPr algn="l" fontAlgn="ctr"/>
                      <a:r>
                        <a:rPr lang="es-CO" sz="1200" b="0" i="0" u="none" strike="noStrike">
                          <a:effectLst/>
                          <a:latin typeface="Calibri" panose="020F0502020204030204" pitchFamily="34" charset="0"/>
                        </a:rPr>
                        <a:t>Provisiones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91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341850814"/>
                  </a:ext>
                </a:extLst>
              </a:tr>
              <a:tr h="246912">
                <a:tc>
                  <a:txBody>
                    <a:bodyPr/>
                    <a:lstStyle/>
                    <a:p>
                      <a:pPr algn="l" fontAlgn="ctr"/>
                      <a:r>
                        <a:rPr lang="es-CO" sz="1200" b="0" i="0" u="none" strike="noStrike">
                          <a:effectLst/>
                          <a:latin typeface="Calibri" panose="020F0502020204030204" pitchFamily="34" charset="0"/>
                        </a:rPr>
                        <a:t>Otros pasivos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7,265</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6,700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CO" sz="1200" b="0" i="0" u="none" strike="noStrike">
                          <a:effectLst/>
                          <a:latin typeface="Calibri" panose="020F0502020204030204" pitchFamily="34" charset="0"/>
                        </a:rPr>
                        <a:t>7,217</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806826"/>
                  </a:ext>
                </a:extLst>
              </a:tr>
              <a:tr h="246912">
                <a:tc>
                  <a:txBody>
                    <a:bodyPr/>
                    <a:lstStyle/>
                    <a:p>
                      <a:pPr algn="l" fontAlgn="ctr"/>
                      <a:r>
                        <a:rPr lang="es-CO" sz="1200" b="1" i="0" u="none" strike="noStrike">
                          <a:effectLst/>
                          <a:latin typeface="Calibri" panose="020F0502020204030204" pitchFamily="34" charset="0"/>
                        </a:rPr>
                        <a:t>TOTAL PASIVO CORRIENTE</a:t>
                      </a: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12,033</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11,144</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8</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1" i="0" u="none" strike="noStrike">
                          <a:effectLst/>
                          <a:latin typeface="Calibri" panose="020F0502020204030204" pitchFamily="34" charset="0"/>
                        </a:rPr>
                        <a:t>2</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0822543"/>
                  </a:ext>
                </a:extLst>
              </a:tr>
              <a:tr h="193476">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266351"/>
                  </a:ext>
                </a:extLst>
              </a:tr>
              <a:tr h="193476">
                <a:tc>
                  <a:txBody>
                    <a:bodyPr/>
                    <a:lstStyle/>
                    <a:p>
                      <a:pPr algn="l" fontAlgn="ctr"/>
                      <a:r>
                        <a:rPr lang="es-CO" sz="1200" b="1" i="0" u="none" strike="noStrike">
                          <a:effectLst/>
                          <a:latin typeface="Calibri" panose="020F0502020204030204" pitchFamily="34" charset="0"/>
                        </a:rPr>
                        <a:t>TOTAL PASIVO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12,033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11,144</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11,802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53380698"/>
                  </a:ext>
                </a:extLst>
              </a:tr>
              <a:tr h="176893">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22220857"/>
                  </a:ext>
                </a:extLst>
              </a:tr>
              <a:tr h="246912">
                <a:tc>
                  <a:txBody>
                    <a:bodyPr/>
                    <a:lstStyle/>
                    <a:p>
                      <a:pPr algn="ctr" fontAlgn="ctr"/>
                      <a:r>
                        <a:rPr lang="es-CO" sz="1200" b="1" i="0" u="none" strike="noStrike">
                          <a:effectLst/>
                          <a:latin typeface="Calibri" panose="020F0502020204030204" pitchFamily="34" charset="0"/>
                        </a:rPr>
                        <a:t>PATRIMONIO</a:t>
                      </a: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17611836"/>
                  </a:ext>
                </a:extLst>
              </a:tr>
              <a:tr h="246912">
                <a:tc>
                  <a:txBody>
                    <a:bodyPr/>
                    <a:lstStyle/>
                    <a:p>
                      <a:pPr algn="l" fontAlgn="ctr"/>
                      <a:r>
                        <a:rPr lang="es-CO" sz="1200" b="0" i="0" u="none" strike="noStrike">
                          <a:effectLst/>
                          <a:latin typeface="Calibri" panose="020F0502020204030204" pitchFamily="34" charset="0"/>
                        </a:rPr>
                        <a:t>Capital Suscrito y Pagado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17,430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extLst>
                  <a:ext uri="{0D108BD9-81ED-4DB2-BD59-A6C34878D82A}">
                    <a16:rowId xmlns:a16="http://schemas.microsoft.com/office/drawing/2014/main" val="3976561623"/>
                  </a:ext>
                </a:extLst>
              </a:tr>
              <a:tr h="246912">
                <a:tc>
                  <a:txBody>
                    <a:bodyPr/>
                    <a:lstStyle/>
                    <a:p>
                      <a:pPr algn="l" fontAlgn="ctr"/>
                      <a:r>
                        <a:rPr lang="es-CO" sz="1200" b="0" i="0" u="none" strike="noStrike">
                          <a:effectLst/>
                          <a:latin typeface="Calibri" panose="020F0502020204030204" pitchFamily="34" charset="0"/>
                        </a:rPr>
                        <a:t>Reservas</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595</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554</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7</a:t>
                      </a:r>
                    </a:p>
                  </a:txBody>
                  <a:tcPr marL="0" marR="0" marT="0" marB="0" anchor="ctr">
                    <a:lnL>
                      <a:noFill/>
                    </a:lnL>
                    <a:lnR>
                      <a:noFill/>
                    </a:lnR>
                    <a:lnT>
                      <a:noFill/>
                    </a:lnT>
                    <a:lnB>
                      <a:noFill/>
                    </a:lnB>
                  </a:tcPr>
                </a:tc>
                <a:extLst>
                  <a:ext uri="{0D108BD9-81ED-4DB2-BD59-A6C34878D82A}">
                    <a16:rowId xmlns:a16="http://schemas.microsoft.com/office/drawing/2014/main" val="112508085"/>
                  </a:ext>
                </a:extLst>
              </a:tr>
              <a:tr h="239542">
                <a:tc>
                  <a:txBody>
                    <a:bodyPr/>
                    <a:lstStyle/>
                    <a:p>
                      <a:pPr algn="l" fontAlgn="ctr"/>
                      <a:r>
                        <a:rPr lang="es-CO" sz="1200" b="0" i="0" u="none" strike="noStrike">
                          <a:effectLst/>
                          <a:latin typeface="Calibri" panose="020F0502020204030204" pitchFamily="34" charset="0"/>
                        </a:rPr>
                        <a:t>Resultados Ejercicio Anterior                                </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dirty="0">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0</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-550</a:t>
                      </a:r>
                    </a:p>
                  </a:txBody>
                  <a:tcPr marL="0" marR="0" marT="0" marB="0" anchor="ctr">
                    <a:lnL>
                      <a:noFill/>
                    </a:lnL>
                    <a:lnR>
                      <a:noFill/>
                    </a:lnR>
                    <a:lnT>
                      <a:noFill/>
                    </a:lnT>
                    <a:lnB>
                      <a:noFill/>
                    </a:lnB>
                  </a:tcPr>
                </a:tc>
                <a:extLst>
                  <a:ext uri="{0D108BD9-81ED-4DB2-BD59-A6C34878D82A}">
                    <a16:rowId xmlns:a16="http://schemas.microsoft.com/office/drawing/2014/main" val="980624102"/>
                  </a:ext>
                </a:extLst>
              </a:tr>
              <a:tr h="246912">
                <a:tc>
                  <a:txBody>
                    <a:bodyPr/>
                    <a:lstStyle/>
                    <a:p>
                      <a:pPr algn="l" fontAlgn="ctr"/>
                      <a:r>
                        <a:rPr lang="es-CO" sz="1200" b="0" i="0" u="none" strike="noStrike">
                          <a:effectLst/>
                          <a:latin typeface="Calibri" panose="020F0502020204030204" pitchFamily="34" charset="0"/>
                        </a:rPr>
                        <a:t>Resultado del ejercicio</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2,156</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221</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378</a:t>
                      </a:r>
                    </a:p>
                  </a:txBody>
                  <a:tcPr marL="0" marR="0" marT="0" marB="0" anchor="ctr">
                    <a:lnL>
                      <a:noFill/>
                    </a:lnL>
                    <a:lnR>
                      <a:noFill/>
                    </a:lnR>
                    <a:lnT>
                      <a:noFill/>
                    </a:lnT>
                    <a:lnB>
                      <a:noFill/>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874</a:t>
                      </a:r>
                    </a:p>
                  </a:txBody>
                  <a:tcPr marL="0" marR="0" marT="0" marB="0" anchor="ctr">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470</a:t>
                      </a:r>
                    </a:p>
                  </a:txBody>
                  <a:tcPr marL="0" marR="0" marT="0" marB="0" anchor="ctr">
                    <a:lnL>
                      <a:noFill/>
                    </a:lnL>
                    <a:lnR>
                      <a:noFill/>
                    </a:lnR>
                    <a:lnT>
                      <a:noFill/>
                    </a:lnT>
                    <a:lnB>
                      <a:noFill/>
                    </a:lnB>
                  </a:tcPr>
                </a:tc>
                <a:extLst>
                  <a:ext uri="{0D108BD9-81ED-4DB2-BD59-A6C34878D82A}">
                    <a16:rowId xmlns:a16="http://schemas.microsoft.com/office/drawing/2014/main" val="1231284159"/>
                  </a:ext>
                </a:extLst>
              </a:tr>
              <a:tr h="246912">
                <a:tc>
                  <a:txBody>
                    <a:bodyPr/>
                    <a:lstStyle/>
                    <a:p>
                      <a:pPr algn="l" fontAlgn="ctr"/>
                      <a:r>
                        <a:rPr lang="es-CO" sz="1200" b="0" i="0" u="none" strike="noStrike">
                          <a:effectLst/>
                          <a:latin typeface="Calibri" panose="020F0502020204030204" pitchFamily="34" charset="0"/>
                        </a:rPr>
                        <a:t>Impactos por Transición</a:t>
                      </a: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0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( 126)</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r>
                        <a:rPr lang="es-CO" sz="1200" b="0" i="0" u="none" strike="noStrike">
                          <a:effectLst/>
                          <a:latin typeface="Calibri" panose="020F0502020204030204" pitchFamily="34" charset="0"/>
                        </a:rPr>
                        <a:t>-100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7948535"/>
                  </a:ext>
                </a:extLst>
              </a:tr>
              <a:tr h="246912">
                <a:tc>
                  <a:txBody>
                    <a:bodyPr/>
                    <a:lstStyle/>
                    <a:p>
                      <a:pPr algn="l" fontAlgn="ctr"/>
                      <a:r>
                        <a:rPr lang="es-CO" sz="1200" b="1" i="0" u="none" strike="noStrike">
                          <a:effectLst/>
                          <a:latin typeface="Calibri" panose="020F0502020204030204" pitchFamily="34" charset="0"/>
                        </a:rPr>
                        <a:t>TOTAL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20,055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18,079</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18,265</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11</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10</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990713106"/>
                  </a:ext>
                </a:extLst>
              </a:tr>
              <a:tr h="176893">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CO" sz="1200" b="1"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s-CO" sz="1200" b="0" i="0" u="none" strike="noStrike">
                        <a:effectLst/>
                        <a:latin typeface="Calibri" panose="020F0502020204030204" pitchFamily="34" charset="0"/>
                      </a:endParaRPr>
                    </a:p>
                  </a:txBody>
                  <a:tcPr marL="0" marR="0" marT="0" marB="0" anchor="ctr">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4271361"/>
                  </a:ext>
                </a:extLst>
              </a:tr>
              <a:tr h="246912">
                <a:tc>
                  <a:txBody>
                    <a:bodyPr/>
                    <a:lstStyle/>
                    <a:p>
                      <a:pPr algn="l" fontAlgn="ctr"/>
                      <a:r>
                        <a:rPr lang="es-CO" sz="1200" b="1" i="0" u="none" strike="noStrike">
                          <a:effectLst/>
                          <a:latin typeface="Calibri" panose="020F0502020204030204" pitchFamily="34" charset="0"/>
                        </a:rPr>
                        <a:t>TOTAL PASIVO Y PATRIMONIO</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32,088</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29,223</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30,067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r" fontAlgn="ctr"/>
                      <a:r>
                        <a:rPr lang="es-CO" sz="1200" b="1" i="0" u="none" strike="noStrike" dirty="0">
                          <a:effectLst/>
                          <a:latin typeface="Calibri" panose="020F0502020204030204" pitchFamily="34" charset="0"/>
                        </a:rPr>
                        <a:t>7</a:t>
                      </a:r>
                    </a:p>
                  </a:txBody>
                  <a:tcPr marL="0" marR="0" marT="0" marB="0" anchor="ctr">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430813745"/>
                  </a:ext>
                </a:extLst>
              </a:tr>
            </a:tbl>
          </a:graphicData>
        </a:graphic>
      </p:graphicFrame>
      <p:sp>
        <p:nvSpPr>
          <p:cNvPr id="10" name="Botón de acción: ir hacia delante o siguiente 9">
            <a:hlinkClick r:id="rId4" action="ppaction://hlinksldjump" highlightClick="1"/>
            <a:extLst>
              <a:ext uri="{FF2B5EF4-FFF2-40B4-BE49-F238E27FC236}">
                <a16:creationId xmlns:a16="http://schemas.microsoft.com/office/drawing/2014/main" id="{A0A57A23-DDB4-433A-BAB4-029987C401C5}"/>
              </a:ext>
            </a:extLst>
          </p:cNvPr>
          <p:cNvSpPr/>
          <p:nvPr/>
        </p:nvSpPr>
        <p:spPr>
          <a:xfrm>
            <a:off x="3459126" y="227913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2" name="Botón de acción: ir hacia delante o siguiente 11">
            <a:hlinkClick r:id="rId5" action="ppaction://hlinksldjump" highlightClick="1"/>
            <a:extLst>
              <a:ext uri="{FF2B5EF4-FFF2-40B4-BE49-F238E27FC236}">
                <a16:creationId xmlns:a16="http://schemas.microsoft.com/office/drawing/2014/main" id="{1B556D5F-8F83-487E-A39B-93CAD4D923D6}"/>
              </a:ext>
            </a:extLst>
          </p:cNvPr>
          <p:cNvSpPr/>
          <p:nvPr/>
        </p:nvSpPr>
        <p:spPr>
          <a:xfrm>
            <a:off x="3027651" y="2771708"/>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3" name="Botón de acción: ir hacia delante o siguiente 12">
            <a:hlinkClick r:id="rId6" action="ppaction://hlinksldjump" highlightClick="1"/>
            <a:extLst>
              <a:ext uri="{FF2B5EF4-FFF2-40B4-BE49-F238E27FC236}">
                <a16:creationId xmlns:a16="http://schemas.microsoft.com/office/drawing/2014/main" id="{37AF8EB9-3138-4F3C-AFD5-DD77A678DEB9}"/>
              </a:ext>
            </a:extLst>
          </p:cNvPr>
          <p:cNvSpPr/>
          <p:nvPr/>
        </p:nvSpPr>
        <p:spPr>
          <a:xfrm>
            <a:off x="3155788" y="3012349"/>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1" name="Botón de acción: ir hacia delante o siguiente 10">
            <a:hlinkClick r:id="rId5" action="ppaction://hlinksldjump" highlightClick="1"/>
            <a:extLst>
              <a:ext uri="{FF2B5EF4-FFF2-40B4-BE49-F238E27FC236}">
                <a16:creationId xmlns:a16="http://schemas.microsoft.com/office/drawing/2014/main" id="{86D2C9ED-9E91-4915-B3CA-938A547D369D}"/>
              </a:ext>
            </a:extLst>
          </p:cNvPr>
          <p:cNvSpPr/>
          <p:nvPr/>
        </p:nvSpPr>
        <p:spPr>
          <a:xfrm>
            <a:off x="4762670" y="2529345"/>
            <a:ext cx="266700" cy="109538"/>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Rectángulo 18">
            <a:extLst>
              <a:ext uri="{FF2B5EF4-FFF2-40B4-BE49-F238E27FC236}">
                <a16:creationId xmlns:a16="http://schemas.microsoft.com/office/drawing/2014/main" id="{E5C41E99-B335-40F9-B5C8-405575F51E4E}"/>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E06FC5DA-3105-42C3-9FE9-EE00A9C490E1}"/>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28643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7304EFE3-98E5-46B8-AC3D-521DB0A1AE9C}"/>
              </a:ext>
            </a:extLst>
          </p:cNvPr>
          <p:cNvSpPr txBox="1">
            <a:spLocks/>
          </p:cNvSpPr>
          <p:nvPr/>
        </p:nvSpPr>
        <p:spPr>
          <a:xfrm>
            <a:off x="2567645" y="470797"/>
            <a:ext cx="5516165" cy="689372"/>
          </a:xfrm>
          <a:prstGeom prst="rect">
            <a:avLst/>
          </a:prstGeom>
        </p:spPr>
        <p:txBody>
          <a:bodyPr lIns="46292" tIns="23147" rIns="46292" bIns="23147"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CO" sz="1600" dirty="0">
                <a:latin typeface="+mn-lt"/>
              </a:rPr>
              <a:t> </a:t>
            </a:r>
            <a:r>
              <a:rPr lang="es-CO" sz="1600" dirty="0">
                <a:solidFill>
                  <a:srgbClr val="0070C0"/>
                </a:solidFill>
                <a:latin typeface="+mn-lt"/>
                <a:ea typeface="+mn-ea"/>
                <a:cs typeface="Lato Regular"/>
              </a:rPr>
              <a:t>ESTADO DE RESULTADO INTEGRAL INDIVIDUAL</a:t>
            </a:r>
          </a:p>
          <a:p>
            <a:pPr algn="ctr">
              <a:defRPr/>
            </a:pPr>
            <a:r>
              <a:rPr lang="es-CO" sz="900" dirty="0">
                <a:solidFill>
                  <a:srgbClr val="0070C0"/>
                </a:solidFill>
                <a:cs typeface="Lato Regular"/>
              </a:rPr>
              <a:t>DEL 1° AL 30 DE JUNIO DE 2019 Y DEL 1° AL 30 DE JUNIO DE 2018</a:t>
            </a:r>
          </a:p>
          <a:p>
            <a:pPr algn="ctr">
              <a:defRPr/>
            </a:pPr>
            <a:r>
              <a:rPr lang="es-CO" sz="900" dirty="0">
                <a:solidFill>
                  <a:srgbClr val="0070C0"/>
                </a:solidFill>
                <a:latin typeface="+mn-lt"/>
                <a:ea typeface="+mn-ea"/>
                <a:cs typeface="Lato Regular"/>
              </a:rPr>
              <a:t>(cifras expresadas en millones de pesos)</a:t>
            </a:r>
          </a:p>
          <a:p>
            <a:pPr>
              <a:defRPr/>
            </a:pPr>
            <a:endParaRPr lang="es-CO" sz="1600" dirty="0">
              <a:solidFill>
                <a:srgbClr val="0070C0"/>
              </a:solidFill>
              <a:latin typeface="+mn-lt"/>
              <a:ea typeface="+mn-ea"/>
              <a:cs typeface="Lato Regular"/>
            </a:endParaRPr>
          </a:p>
        </p:txBody>
      </p:sp>
      <p:pic>
        <p:nvPicPr>
          <p:cNvPr id="14" name="Imagen 13">
            <a:extLst>
              <a:ext uri="{FF2B5EF4-FFF2-40B4-BE49-F238E27FC236}">
                <a16:creationId xmlns:a16="http://schemas.microsoft.com/office/drawing/2014/main" id="{DE0B302A-67AB-443B-BD76-7C9977D68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471" y="277203"/>
            <a:ext cx="1286351" cy="559118"/>
          </a:xfrm>
          <a:prstGeom prst="rect">
            <a:avLst/>
          </a:prstGeom>
        </p:spPr>
      </p:pic>
      <p:pic>
        <p:nvPicPr>
          <p:cNvPr id="15" name="Imagen 14">
            <a:extLst>
              <a:ext uri="{FF2B5EF4-FFF2-40B4-BE49-F238E27FC236}">
                <a16:creationId xmlns:a16="http://schemas.microsoft.com/office/drawing/2014/main" id="{F0465F43-DEFE-4BDA-BFDE-E3FAA8E47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761" y="298635"/>
            <a:ext cx="3112770" cy="534829"/>
          </a:xfrm>
          <a:prstGeom prst="rect">
            <a:avLst/>
          </a:prstGeom>
        </p:spPr>
      </p:pic>
      <p:graphicFrame>
        <p:nvGraphicFramePr>
          <p:cNvPr id="3" name="Tabla 2">
            <a:extLst>
              <a:ext uri="{FF2B5EF4-FFF2-40B4-BE49-F238E27FC236}">
                <a16:creationId xmlns:a16="http://schemas.microsoft.com/office/drawing/2014/main" id="{39B9C59F-4E1C-415E-96B5-990A7921A89A}"/>
              </a:ext>
            </a:extLst>
          </p:cNvPr>
          <p:cNvGraphicFramePr>
            <a:graphicFrameLocks noGrp="1"/>
          </p:cNvGraphicFramePr>
          <p:nvPr>
            <p:extLst/>
          </p:nvPr>
        </p:nvGraphicFramePr>
        <p:xfrm>
          <a:off x="2213645" y="1242486"/>
          <a:ext cx="7841790" cy="4757923"/>
        </p:xfrm>
        <a:graphic>
          <a:graphicData uri="http://schemas.openxmlformats.org/drawingml/2006/table">
            <a:tbl>
              <a:tblPr/>
              <a:tblGrid>
                <a:gridCol w="3020924">
                  <a:extLst>
                    <a:ext uri="{9D8B030D-6E8A-4147-A177-3AD203B41FA5}">
                      <a16:colId xmlns:a16="http://schemas.microsoft.com/office/drawing/2014/main" val="1759814777"/>
                    </a:ext>
                  </a:extLst>
                </a:gridCol>
                <a:gridCol w="94036">
                  <a:extLst>
                    <a:ext uri="{9D8B030D-6E8A-4147-A177-3AD203B41FA5}">
                      <a16:colId xmlns:a16="http://schemas.microsoft.com/office/drawing/2014/main" val="3248727287"/>
                    </a:ext>
                  </a:extLst>
                </a:gridCol>
                <a:gridCol w="60268">
                  <a:extLst>
                    <a:ext uri="{9D8B030D-6E8A-4147-A177-3AD203B41FA5}">
                      <a16:colId xmlns:a16="http://schemas.microsoft.com/office/drawing/2014/main" val="2781617808"/>
                    </a:ext>
                  </a:extLst>
                </a:gridCol>
                <a:gridCol w="916856">
                  <a:extLst>
                    <a:ext uri="{9D8B030D-6E8A-4147-A177-3AD203B41FA5}">
                      <a16:colId xmlns:a16="http://schemas.microsoft.com/office/drawing/2014/main" val="1015948721"/>
                    </a:ext>
                  </a:extLst>
                </a:gridCol>
                <a:gridCol w="82282">
                  <a:extLst>
                    <a:ext uri="{9D8B030D-6E8A-4147-A177-3AD203B41FA5}">
                      <a16:colId xmlns:a16="http://schemas.microsoft.com/office/drawing/2014/main" val="1774207357"/>
                    </a:ext>
                  </a:extLst>
                </a:gridCol>
                <a:gridCol w="928610">
                  <a:extLst>
                    <a:ext uri="{9D8B030D-6E8A-4147-A177-3AD203B41FA5}">
                      <a16:colId xmlns:a16="http://schemas.microsoft.com/office/drawing/2014/main" val="2541772377"/>
                    </a:ext>
                  </a:extLst>
                </a:gridCol>
                <a:gridCol w="82282">
                  <a:extLst>
                    <a:ext uri="{9D8B030D-6E8A-4147-A177-3AD203B41FA5}">
                      <a16:colId xmlns:a16="http://schemas.microsoft.com/office/drawing/2014/main" val="3195386329"/>
                    </a:ext>
                  </a:extLst>
                </a:gridCol>
                <a:gridCol w="916856">
                  <a:extLst>
                    <a:ext uri="{9D8B030D-6E8A-4147-A177-3AD203B41FA5}">
                      <a16:colId xmlns:a16="http://schemas.microsoft.com/office/drawing/2014/main" val="2048801248"/>
                    </a:ext>
                  </a:extLst>
                </a:gridCol>
                <a:gridCol w="82282">
                  <a:extLst>
                    <a:ext uri="{9D8B030D-6E8A-4147-A177-3AD203B41FA5}">
                      <a16:colId xmlns:a16="http://schemas.microsoft.com/office/drawing/2014/main" val="3912499771"/>
                    </a:ext>
                  </a:extLst>
                </a:gridCol>
                <a:gridCol w="787556">
                  <a:extLst>
                    <a:ext uri="{9D8B030D-6E8A-4147-A177-3AD203B41FA5}">
                      <a16:colId xmlns:a16="http://schemas.microsoft.com/office/drawing/2014/main" val="836082516"/>
                    </a:ext>
                  </a:extLst>
                </a:gridCol>
                <a:gridCol w="82282">
                  <a:extLst>
                    <a:ext uri="{9D8B030D-6E8A-4147-A177-3AD203B41FA5}">
                      <a16:colId xmlns:a16="http://schemas.microsoft.com/office/drawing/2014/main" val="1705405078"/>
                    </a:ext>
                  </a:extLst>
                </a:gridCol>
                <a:gridCol w="787556">
                  <a:extLst>
                    <a:ext uri="{9D8B030D-6E8A-4147-A177-3AD203B41FA5}">
                      <a16:colId xmlns:a16="http://schemas.microsoft.com/office/drawing/2014/main" val="2840053708"/>
                    </a:ext>
                  </a:extLst>
                </a:gridCol>
              </a:tblGrid>
              <a:tr h="570790">
                <a:tc>
                  <a:txBody>
                    <a:bodyPr/>
                    <a:lstStyle/>
                    <a:p>
                      <a:pPr algn="l" fontAlgn="b"/>
                      <a:r>
                        <a:rPr lang="es-CO" sz="1200" b="0" i="0" u="none" strike="noStrike" dirty="0">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30-Junio-2018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Al 31-Dic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Junio 2019 - 2018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0" i="0" u="none" strike="noStrike">
                          <a:effectLst/>
                          <a:latin typeface="Calibri" panose="020F0502020204030204" pitchFamily="34" charset="0"/>
                        </a:rPr>
                        <a:t> </a:t>
                      </a:r>
                    </a:p>
                  </a:txBody>
                  <a:tcPr marL="0" marR="0" marT="0" marB="0" anchor="ctr">
                    <a:lnL>
                      <a:noFill/>
                    </a:lnL>
                    <a:lnR>
                      <a:noFill/>
                    </a:lnR>
                    <a:lnT>
                      <a:noFill/>
                    </a:lnT>
                    <a:lnB>
                      <a:noFill/>
                    </a:lnB>
                    <a:solidFill>
                      <a:srgbClr val="DBDBDB"/>
                    </a:solidFill>
                  </a:tcPr>
                </a:tc>
                <a:tc>
                  <a:txBody>
                    <a:bodyPr/>
                    <a:lstStyle/>
                    <a:p>
                      <a:pPr algn="ctr" fontAlgn="ctr"/>
                      <a:r>
                        <a:rPr lang="es-CO" sz="1200" b="0" i="0" u="none" strike="noStrike">
                          <a:effectLst/>
                          <a:latin typeface="Calibri" panose="020F0502020204030204" pitchFamily="34" charset="0"/>
                        </a:rPr>
                        <a:t>Variación % Jun - Dic 2019-2018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292362104"/>
                  </a:ext>
                </a:extLst>
              </a:tr>
              <a:tr h="190263">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s-CO" sz="1200" b="0" i="0" u="none" strike="noStrike">
                        <a:effectLst/>
                        <a:latin typeface="Calibri" panose="020F0502020204030204" pitchFamily="34" charset="0"/>
                      </a:endParaRPr>
                    </a:p>
                  </a:txBody>
                  <a:tcPr marL="0" marR="0" marT="0" marB="0" anchor="ctr">
                    <a:lnL>
                      <a:noFill/>
                    </a:lnL>
                    <a:lnR>
                      <a:noFill/>
                    </a:lnR>
                    <a:lnT>
                      <a:noFill/>
                    </a:lnT>
                    <a:lnB>
                      <a:noFill/>
                    </a:lnB>
                  </a:tcPr>
                </a:tc>
                <a:tc>
                  <a:txBody>
                    <a:bodyPr/>
                    <a:lstStyle/>
                    <a:p>
                      <a:pPr algn="r" fontAlgn="ctr"/>
                      <a:endParaRPr lang="es-CO" sz="12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69109020"/>
                  </a:ext>
                </a:extLst>
              </a:tr>
              <a:tr h="237823">
                <a:tc>
                  <a:txBody>
                    <a:bodyPr/>
                    <a:lstStyle/>
                    <a:p>
                      <a:pPr algn="l" fontAlgn="b"/>
                      <a:r>
                        <a:rPr lang="es-CO" sz="1200" b="0" i="0" u="none" strike="noStrike">
                          <a:solidFill>
                            <a:srgbClr val="000000"/>
                          </a:solidFill>
                          <a:effectLst/>
                          <a:latin typeface="Calibri" panose="020F0502020204030204" pitchFamily="34" charset="0"/>
                        </a:rPr>
                        <a:t>INGRESOS POR PRESTACION DE SERVICIOS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24,124</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18,660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39,993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-40</a:t>
                      </a:r>
                    </a:p>
                  </a:txBody>
                  <a:tcPr marL="0" marR="0" marT="0" marB="0" anchor="b">
                    <a:lnL>
                      <a:noFill/>
                    </a:lnL>
                    <a:lnR>
                      <a:noFill/>
                    </a:lnR>
                    <a:lnT>
                      <a:noFill/>
                    </a:lnT>
                    <a:lnB>
                      <a:noFill/>
                    </a:lnB>
                  </a:tcPr>
                </a:tc>
                <a:extLst>
                  <a:ext uri="{0D108BD9-81ED-4DB2-BD59-A6C34878D82A}">
                    <a16:rowId xmlns:a16="http://schemas.microsoft.com/office/drawing/2014/main" val="1325865821"/>
                  </a:ext>
                </a:extLst>
              </a:tr>
              <a:tr h="237823">
                <a:tc>
                  <a:txBody>
                    <a:bodyPr/>
                    <a:lstStyle/>
                    <a:p>
                      <a:pPr algn="l" fontAlgn="b"/>
                      <a:r>
                        <a:rPr lang="es-CO" sz="1200" b="0" i="0" u="none" strike="noStrike">
                          <a:solidFill>
                            <a:srgbClr val="000000"/>
                          </a:solidFill>
                          <a:effectLst/>
                          <a:latin typeface="Calibri" panose="020F0502020204030204" pitchFamily="34" charset="0"/>
                        </a:rPr>
                        <a:t>FINANCIEROS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-67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-80</a:t>
                      </a:r>
                    </a:p>
                  </a:txBody>
                  <a:tcPr marL="0" marR="0" marT="0" marB="0" anchor="b">
                    <a:lnL>
                      <a:noFill/>
                    </a:lnL>
                    <a:lnR>
                      <a:noFill/>
                    </a:lnR>
                    <a:lnT>
                      <a:noFill/>
                    </a:lnT>
                    <a:lnB>
                      <a:noFill/>
                    </a:lnB>
                  </a:tcPr>
                </a:tc>
                <a:extLst>
                  <a:ext uri="{0D108BD9-81ED-4DB2-BD59-A6C34878D82A}">
                    <a16:rowId xmlns:a16="http://schemas.microsoft.com/office/drawing/2014/main" val="3017594005"/>
                  </a:ext>
                </a:extLst>
              </a:tr>
              <a:tr h="237823">
                <a:tc>
                  <a:txBody>
                    <a:bodyPr/>
                    <a:lstStyle/>
                    <a:p>
                      <a:pPr algn="l" fontAlgn="b"/>
                      <a:r>
                        <a:rPr lang="es-CO" sz="1200" b="0" i="0" u="none" strike="noStrike">
                          <a:solidFill>
                            <a:srgbClr val="000000"/>
                          </a:solidFill>
                          <a:effectLst/>
                          <a:latin typeface="Calibri" panose="020F0502020204030204" pitchFamily="34" charset="0"/>
                        </a:rPr>
                        <a:t>INGRESOS DIVERSOS</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105</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588745"/>
                  </a:ext>
                </a:extLst>
              </a:tr>
              <a:tr h="237823">
                <a:tc>
                  <a:txBody>
                    <a:bodyPr/>
                    <a:lstStyle/>
                    <a:p>
                      <a:pPr algn="l" fontAlgn="b"/>
                      <a:r>
                        <a:rPr lang="es-CO" sz="1200" b="1" i="0" u="none" strike="noStrike">
                          <a:solidFill>
                            <a:srgbClr val="000000"/>
                          </a:solidFill>
                          <a:effectLst/>
                          <a:latin typeface="Calibri" panose="020F0502020204030204" pitchFamily="34" charset="0"/>
                        </a:rPr>
                        <a:t>TOTAL INGRESOS OPERACIONALES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24,286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18,882</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40,370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29</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272825607"/>
                  </a:ext>
                </a:extLst>
              </a:tr>
              <a:tr h="191678">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73618990"/>
                  </a:ext>
                </a:extLst>
              </a:tr>
              <a:tr h="190263">
                <a:tc>
                  <a:txBody>
                    <a:bodyPr/>
                    <a:lstStyle/>
                    <a:p>
                      <a:pPr algn="l" fontAlgn="b"/>
                      <a:r>
                        <a:rPr lang="es-CO" sz="1200" b="0" i="0" u="none" strike="noStrike" dirty="0">
                          <a:solidFill>
                            <a:srgbClr val="000000"/>
                          </a:solidFill>
                          <a:effectLst/>
                          <a:latin typeface="Calibri" panose="020F0502020204030204" pitchFamily="34" charset="0"/>
                        </a:rPr>
                        <a:t>GASTOS DE ADMINISTRACIÓN DE OPERACIÓN</a:t>
                      </a: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801895591"/>
                  </a:ext>
                </a:extLst>
              </a:tr>
              <a:tr h="237823">
                <a:tc>
                  <a:txBody>
                    <a:bodyPr/>
                    <a:lstStyle/>
                    <a:p>
                      <a:pPr algn="l" fontAlgn="b"/>
                      <a:r>
                        <a:rPr lang="es-CO" sz="1200" b="0" i="0" u="none" strike="noStrike">
                          <a:solidFill>
                            <a:srgbClr val="000000"/>
                          </a:solidFill>
                          <a:effectLst/>
                          <a:latin typeface="Calibri" panose="020F0502020204030204" pitchFamily="34" charset="0"/>
                        </a:rPr>
                        <a:t>GASTOS DE PERSONAL</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13,054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12,029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24,407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-47</a:t>
                      </a:r>
                    </a:p>
                  </a:txBody>
                  <a:tcPr marL="0" marR="0" marT="0" marB="0" anchor="b">
                    <a:lnL>
                      <a:noFill/>
                    </a:lnL>
                    <a:lnR>
                      <a:noFill/>
                    </a:lnR>
                    <a:lnT>
                      <a:noFill/>
                    </a:lnT>
                    <a:lnB>
                      <a:noFill/>
                    </a:lnB>
                  </a:tcPr>
                </a:tc>
                <a:extLst>
                  <a:ext uri="{0D108BD9-81ED-4DB2-BD59-A6C34878D82A}">
                    <a16:rowId xmlns:a16="http://schemas.microsoft.com/office/drawing/2014/main" val="979237706"/>
                  </a:ext>
                </a:extLst>
              </a:tr>
              <a:tr h="237823">
                <a:tc>
                  <a:txBody>
                    <a:bodyPr/>
                    <a:lstStyle/>
                    <a:p>
                      <a:pPr algn="l" fontAlgn="b"/>
                      <a:r>
                        <a:rPr lang="es-CO" sz="1200" b="0" i="0" u="none" strike="noStrike">
                          <a:solidFill>
                            <a:srgbClr val="000000"/>
                          </a:solidFill>
                          <a:effectLst/>
                          <a:latin typeface="Calibri" panose="020F0502020204030204" pitchFamily="34" charset="0"/>
                        </a:rPr>
                        <a:t>GASTOS GENERALES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5,842</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4,997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11,183</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0" marR="0" marT="0" marB="0" anchor="b">
                    <a:lnL>
                      <a:noFill/>
                    </a:lnL>
                    <a:lnR>
                      <a:noFill/>
                    </a:lnR>
                    <a:lnT>
                      <a:noFill/>
                    </a:lnT>
                    <a:lnB>
                      <a:noFill/>
                    </a:lnB>
                  </a:tcPr>
                </a:tc>
                <a:extLst>
                  <a:ext uri="{0D108BD9-81ED-4DB2-BD59-A6C34878D82A}">
                    <a16:rowId xmlns:a16="http://schemas.microsoft.com/office/drawing/2014/main" val="1316960713"/>
                  </a:ext>
                </a:extLst>
              </a:tr>
              <a:tr h="237823">
                <a:tc>
                  <a:txBody>
                    <a:bodyPr/>
                    <a:lstStyle/>
                    <a:p>
                      <a:pPr algn="l" fontAlgn="b"/>
                      <a:r>
                        <a:rPr lang="es-CO" sz="1200" b="0" i="0" u="none" strike="noStrike">
                          <a:solidFill>
                            <a:srgbClr val="000000"/>
                          </a:solidFill>
                          <a:effectLst/>
                          <a:latin typeface="Calibri" panose="020F0502020204030204" pitchFamily="34" charset="0"/>
                        </a:rPr>
                        <a:t>IMPUESTOS, CONTRIBUCIONES Y TASAS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114</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90</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242</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-53</a:t>
                      </a:r>
                    </a:p>
                  </a:txBody>
                  <a:tcPr marL="0" marR="0" marT="0" marB="0" anchor="b">
                    <a:lnL>
                      <a:noFill/>
                    </a:lnL>
                    <a:lnR>
                      <a:noFill/>
                    </a:lnR>
                    <a:lnT>
                      <a:noFill/>
                    </a:lnT>
                    <a:lnB>
                      <a:noFill/>
                    </a:lnB>
                  </a:tcPr>
                </a:tc>
                <a:extLst>
                  <a:ext uri="{0D108BD9-81ED-4DB2-BD59-A6C34878D82A}">
                    <a16:rowId xmlns:a16="http://schemas.microsoft.com/office/drawing/2014/main" val="4192795554"/>
                  </a:ext>
                </a:extLst>
              </a:tr>
              <a:tr h="237823">
                <a:tc>
                  <a:txBody>
                    <a:bodyPr/>
                    <a:lstStyle/>
                    <a:p>
                      <a:pPr algn="l" fontAlgn="b"/>
                      <a:r>
                        <a:rPr lang="es-CO" sz="1200" b="0" i="0" u="none" strike="noStrike">
                          <a:solidFill>
                            <a:srgbClr val="000000"/>
                          </a:solidFill>
                          <a:effectLst/>
                          <a:latin typeface="Calibri" panose="020F0502020204030204" pitchFamily="34" charset="0"/>
                        </a:rPr>
                        <a:t>GASTOS DE OPERACIÓN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1,346</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789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2,447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71</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-45</a:t>
                      </a:r>
                    </a:p>
                  </a:txBody>
                  <a:tcPr marL="0" marR="0" marT="0" marB="0" anchor="b">
                    <a:lnL>
                      <a:noFill/>
                    </a:lnL>
                    <a:lnR>
                      <a:noFill/>
                    </a:lnR>
                    <a:lnT>
                      <a:noFill/>
                    </a:lnT>
                    <a:lnB>
                      <a:noFill/>
                    </a:lnB>
                  </a:tcPr>
                </a:tc>
                <a:extLst>
                  <a:ext uri="{0D108BD9-81ED-4DB2-BD59-A6C34878D82A}">
                    <a16:rowId xmlns:a16="http://schemas.microsoft.com/office/drawing/2014/main" val="1434063008"/>
                  </a:ext>
                </a:extLst>
              </a:tr>
              <a:tr h="237823">
                <a:tc>
                  <a:txBody>
                    <a:bodyPr/>
                    <a:lstStyle/>
                    <a:p>
                      <a:pPr algn="l" fontAlgn="b"/>
                      <a:r>
                        <a:rPr lang="es-CO" sz="1200" b="0" i="0" u="none" strike="noStrike">
                          <a:solidFill>
                            <a:srgbClr val="000000"/>
                          </a:solidFill>
                          <a:effectLst/>
                          <a:latin typeface="Calibri" panose="020F0502020204030204" pitchFamily="34" charset="0"/>
                        </a:rPr>
                        <a:t>DETERIORO, DEPRECIACION, AMORTIZACION</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288</a:t>
                      </a:r>
                    </a:p>
                  </a:txBody>
                  <a:tcPr marL="0" marR="0" marT="0" marB="0" anchor="b">
                    <a:lnL>
                      <a:noFill/>
                    </a:lnL>
                    <a:lnR>
                      <a:noFill/>
                    </a:lnR>
                    <a:lnT>
                      <a:noFill/>
                    </a:lnT>
                    <a:lnB>
                      <a:noFill/>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117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387</a:t>
                      </a:r>
                    </a:p>
                  </a:txBody>
                  <a:tcPr marL="0" marR="0" marT="0" marB="0" anchor="b">
                    <a:lnL>
                      <a:noFill/>
                    </a:lnL>
                    <a:lnR>
                      <a:noFill/>
                    </a:lnR>
                    <a:lnT>
                      <a:noFill/>
                    </a:lnT>
                    <a:lnB>
                      <a:noFill/>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147</a:t>
                      </a:r>
                    </a:p>
                  </a:txBody>
                  <a:tcPr marL="0" marR="0" marT="0" marB="0" anchor="b">
                    <a:lnL>
                      <a:noFill/>
                    </a:lnL>
                    <a:lnR>
                      <a:noFill/>
                    </a:lnR>
                    <a:lnT>
                      <a:noFill/>
                    </a:lnT>
                    <a:lnB>
                      <a:noFill/>
                    </a:lnB>
                  </a:tcPr>
                </a:tc>
                <a:extLst>
                  <a:ext uri="{0D108BD9-81ED-4DB2-BD59-A6C34878D82A}">
                    <a16:rowId xmlns:a16="http://schemas.microsoft.com/office/drawing/2014/main" val="4055667089"/>
                  </a:ext>
                </a:extLst>
              </a:tr>
              <a:tr h="237823">
                <a:tc>
                  <a:txBody>
                    <a:bodyPr/>
                    <a:lstStyle/>
                    <a:p>
                      <a:pPr algn="l" fontAlgn="b"/>
                      <a:r>
                        <a:rPr lang="es-CO" sz="1200" b="0" i="0" u="none" strike="noStrike">
                          <a:solidFill>
                            <a:srgbClr val="000000"/>
                          </a:solidFill>
                          <a:effectLst/>
                          <a:latin typeface="Calibri" panose="020F0502020204030204" pitchFamily="34" charset="0"/>
                        </a:rPr>
                        <a:t>OTROS GASTOS OPERACIONALES</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721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586</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1,377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-48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159769"/>
                  </a:ext>
                </a:extLst>
              </a:tr>
              <a:tr h="237823">
                <a:tc>
                  <a:txBody>
                    <a:bodyPr/>
                    <a:lstStyle/>
                    <a:p>
                      <a:pPr algn="l" fontAlgn="b"/>
                      <a:r>
                        <a:rPr lang="es-CO" sz="1200" b="1" i="0" u="none" strike="noStrike">
                          <a:solidFill>
                            <a:srgbClr val="000000"/>
                          </a:solidFill>
                          <a:effectLst/>
                          <a:latin typeface="Calibri" panose="020F0502020204030204" pitchFamily="34" charset="0"/>
                        </a:rPr>
                        <a:t>TOTAL GASTOS DE ADMINISTRACION</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21,365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18,551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39,773</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15</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-46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74961260"/>
                  </a:ext>
                </a:extLst>
              </a:tr>
              <a:tr h="190263">
                <a:tc>
                  <a:txBody>
                    <a:bodyPr/>
                    <a:lstStyle/>
                    <a:p>
                      <a:pPr algn="l" fontAlgn="b"/>
                      <a:endParaRPr lang="es-CO" sz="12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68429970"/>
                  </a:ext>
                </a:extLst>
              </a:tr>
              <a:tr h="380527">
                <a:tc>
                  <a:txBody>
                    <a:bodyPr/>
                    <a:lstStyle/>
                    <a:p>
                      <a:pPr algn="l" fontAlgn="b"/>
                      <a:r>
                        <a:rPr lang="es-CO" sz="1200" b="1" i="0" u="none" strike="noStrike">
                          <a:solidFill>
                            <a:srgbClr val="000000"/>
                          </a:solidFill>
                          <a:effectLst/>
                          <a:latin typeface="Calibri" panose="020F0502020204030204" pitchFamily="34" charset="0"/>
                        </a:rPr>
                        <a:t>RESULTADO DEL PERIODO ANTES DE IMPUESTOS</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2,921</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331</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597</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782</a:t>
                      </a:r>
                    </a:p>
                  </a:txBody>
                  <a:tcPr marL="0" marR="0" marT="0" marB="0" anchor="b">
                    <a:lnL>
                      <a:noFill/>
                    </a:lnL>
                    <a:lnR>
                      <a:noFill/>
                    </a:lnR>
                    <a:lnT>
                      <a:noFill/>
                    </a:lnT>
                    <a:lnB>
                      <a:noFill/>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0" i="0" u="none" strike="noStrike">
                          <a:solidFill>
                            <a:srgbClr val="000000"/>
                          </a:solidFill>
                          <a:effectLst/>
                          <a:latin typeface="Calibri" panose="020F0502020204030204" pitchFamily="34" charset="0"/>
                        </a:rPr>
                        <a:t>389</a:t>
                      </a:r>
                    </a:p>
                  </a:txBody>
                  <a:tcPr marL="0" marR="0" marT="0" marB="0" anchor="b">
                    <a:lnL>
                      <a:noFill/>
                    </a:lnL>
                    <a:lnR>
                      <a:noFill/>
                    </a:lnR>
                    <a:lnT>
                      <a:noFill/>
                    </a:lnT>
                    <a:lnB>
                      <a:noFill/>
                    </a:lnB>
                    <a:solidFill>
                      <a:srgbClr val="DBDBDB"/>
                    </a:solidFill>
                  </a:tcPr>
                </a:tc>
                <a:extLst>
                  <a:ext uri="{0D108BD9-81ED-4DB2-BD59-A6C34878D82A}">
                    <a16:rowId xmlns:a16="http://schemas.microsoft.com/office/drawing/2014/main" val="4075784203"/>
                  </a:ext>
                </a:extLst>
              </a:tr>
              <a:tr h="190263">
                <a:tc>
                  <a:txBody>
                    <a:bodyPr/>
                    <a:lstStyle/>
                    <a:p>
                      <a:pPr algn="l" fontAlgn="b"/>
                      <a:r>
                        <a:rPr lang="es-CO" sz="1200" b="0" i="0" u="none" strike="noStrike">
                          <a:solidFill>
                            <a:srgbClr val="000000"/>
                          </a:solidFill>
                          <a:effectLst/>
                          <a:latin typeface="Calibri" panose="020F0502020204030204" pitchFamily="34" charset="0"/>
                        </a:rPr>
                        <a:t>IMPUESTO SOBRE LA RENTA Y COMPLEM.</a:t>
                      </a:r>
                    </a:p>
                  </a:txBody>
                  <a:tcPr marL="106493"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764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109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219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598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2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es-CO" sz="1200" b="0" i="0" u="none" strike="noStrike">
                          <a:solidFill>
                            <a:srgbClr val="000000"/>
                          </a:solidFill>
                          <a:effectLst/>
                          <a:latin typeface="Calibri" panose="020F0502020204030204" pitchFamily="34" charset="0"/>
                        </a:rPr>
                        <a:t>249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564602"/>
                  </a:ext>
                </a:extLst>
              </a:tr>
              <a:tr h="237823">
                <a:tc>
                  <a:txBody>
                    <a:bodyPr/>
                    <a:lstStyle/>
                    <a:p>
                      <a:pPr algn="l" fontAlgn="b"/>
                      <a:r>
                        <a:rPr lang="es-CO" sz="1200" b="1" i="0" u="none" strike="noStrike">
                          <a:solidFill>
                            <a:srgbClr val="000000"/>
                          </a:solidFill>
                          <a:effectLst/>
                          <a:latin typeface="Calibri" panose="020F0502020204030204" pitchFamily="34" charset="0"/>
                        </a:rPr>
                        <a:t>RESULTADO DEL PERIODO</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ctr" fontAlgn="b"/>
                      <a:r>
                        <a:rPr lang="es-CO" sz="1200" b="0" i="0" u="none" strike="noStrike">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2,156</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221</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378</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a:solidFill>
                            <a:srgbClr val="000000"/>
                          </a:solidFill>
                          <a:effectLst/>
                          <a:latin typeface="Calibri" panose="020F0502020204030204" pitchFamily="34" charset="0"/>
                        </a:rPr>
                        <a:t>874</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tc>
                  <a:txBody>
                    <a:bodyPr/>
                    <a:lstStyle/>
                    <a:p>
                      <a:pPr algn="l" fontAlgn="b"/>
                      <a:r>
                        <a:rPr lang="es-CO" sz="12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BDBDB"/>
                    </a:solidFill>
                  </a:tcPr>
                </a:tc>
                <a:tc>
                  <a:txBody>
                    <a:bodyPr/>
                    <a:lstStyle/>
                    <a:p>
                      <a:pPr algn="r" fontAlgn="b"/>
                      <a:r>
                        <a:rPr lang="es-CO" sz="1200" b="1" i="0" u="none" strike="noStrike" dirty="0">
                          <a:solidFill>
                            <a:srgbClr val="000000"/>
                          </a:solidFill>
                          <a:effectLst/>
                          <a:latin typeface="Calibri" panose="020F0502020204030204" pitchFamily="34" charset="0"/>
                        </a:rPr>
                        <a:t>470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940910417"/>
                  </a:ext>
                </a:extLst>
              </a:tr>
            </a:tbl>
          </a:graphicData>
        </a:graphic>
      </p:graphicFrame>
      <p:sp>
        <p:nvSpPr>
          <p:cNvPr id="18" name="Botón de acción: ir hacia delante o siguiente 17">
            <a:hlinkClick r:id="rId4" action="ppaction://hlinksldjump" highlightClick="1"/>
            <a:extLst>
              <a:ext uri="{FF2B5EF4-FFF2-40B4-BE49-F238E27FC236}">
                <a16:creationId xmlns:a16="http://schemas.microsoft.com/office/drawing/2014/main" id="{D7BAF632-D41C-45B4-B094-4C30C9BE35C0}"/>
              </a:ext>
            </a:extLst>
          </p:cNvPr>
          <p:cNvSpPr/>
          <p:nvPr/>
        </p:nvSpPr>
        <p:spPr>
          <a:xfrm>
            <a:off x="3762026" y="3429001"/>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19" name="Botón de acción: ir hacia delante o siguiente 18">
            <a:hlinkClick r:id="rId5" action="ppaction://hlinksldjump" highlightClick="1"/>
            <a:extLst>
              <a:ext uri="{FF2B5EF4-FFF2-40B4-BE49-F238E27FC236}">
                <a16:creationId xmlns:a16="http://schemas.microsoft.com/office/drawing/2014/main" id="{33515E80-29A4-4E6F-926C-75C64A956359}"/>
              </a:ext>
            </a:extLst>
          </p:cNvPr>
          <p:cNvSpPr/>
          <p:nvPr/>
        </p:nvSpPr>
        <p:spPr>
          <a:xfrm>
            <a:off x="3762026" y="3643087"/>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0" name="Botón de acción: ir hacia delante o siguiente 19">
            <a:hlinkClick r:id="rId6" action="ppaction://hlinksldjump" highlightClick="1"/>
            <a:extLst>
              <a:ext uri="{FF2B5EF4-FFF2-40B4-BE49-F238E27FC236}">
                <a16:creationId xmlns:a16="http://schemas.microsoft.com/office/drawing/2014/main" id="{CD1160F1-BFAD-40DE-9AA2-D7C6FF6B85A5}"/>
              </a:ext>
            </a:extLst>
          </p:cNvPr>
          <p:cNvSpPr/>
          <p:nvPr/>
        </p:nvSpPr>
        <p:spPr>
          <a:xfrm>
            <a:off x="4878082" y="3893328"/>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2" name="Botón de acción: ir hacia delante o siguiente 21">
            <a:hlinkClick r:id="rId6" action="ppaction://hlinksldjump" highlightClick="1"/>
            <a:extLst>
              <a:ext uri="{FF2B5EF4-FFF2-40B4-BE49-F238E27FC236}">
                <a16:creationId xmlns:a16="http://schemas.microsoft.com/office/drawing/2014/main" id="{B710B5F8-C171-426F-A441-4EDCF92F5EA5}"/>
              </a:ext>
            </a:extLst>
          </p:cNvPr>
          <p:cNvSpPr/>
          <p:nvPr/>
        </p:nvSpPr>
        <p:spPr>
          <a:xfrm>
            <a:off x="3903129" y="4131337"/>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3" name="Botón de acción: ir hacia delante o siguiente 22">
            <a:hlinkClick r:id="rId7" action="ppaction://hlinksldjump" highlightClick="1"/>
            <a:extLst>
              <a:ext uri="{FF2B5EF4-FFF2-40B4-BE49-F238E27FC236}">
                <a16:creationId xmlns:a16="http://schemas.microsoft.com/office/drawing/2014/main" id="{5BA6AD03-7F56-49BE-B4CB-42AF7C62AB0A}"/>
              </a:ext>
            </a:extLst>
          </p:cNvPr>
          <p:cNvSpPr/>
          <p:nvPr/>
        </p:nvSpPr>
        <p:spPr>
          <a:xfrm>
            <a:off x="5218096" y="4400950"/>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4" name="Botón de acción: ir hacia delante o siguiente 23">
            <a:hlinkClick r:id="rId7" action="ppaction://hlinksldjump" highlightClick="1"/>
            <a:extLst>
              <a:ext uri="{FF2B5EF4-FFF2-40B4-BE49-F238E27FC236}">
                <a16:creationId xmlns:a16="http://schemas.microsoft.com/office/drawing/2014/main" id="{3D6F6483-8BDA-4515-AF7A-9F411F33C362}"/>
              </a:ext>
            </a:extLst>
          </p:cNvPr>
          <p:cNvSpPr/>
          <p:nvPr/>
        </p:nvSpPr>
        <p:spPr>
          <a:xfrm>
            <a:off x="4506169" y="4615678"/>
            <a:ext cx="232678" cy="111919"/>
          </a:xfrm>
          <a:prstGeom prst="actionButtonForwardNext">
            <a:avLst/>
          </a:prstGeom>
          <a:solidFill>
            <a:schemeClr val="bg1">
              <a:lumMod val="95000"/>
            </a:schemeClr>
          </a:solid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sz="1215"/>
          </a:p>
        </p:txBody>
      </p:sp>
      <p:sp>
        <p:nvSpPr>
          <p:cNvPr id="21" name="Rectángulo 20">
            <a:extLst>
              <a:ext uri="{FF2B5EF4-FFF2-40B4-BE49-F238E27FC236}">
                <a16:creationId xmlns:a16="http://schemas.microsoft.com/office/drawing/2014/main" id="{DCFEB9AA-0976-413B-B016-2DF08E3AE7D3}"/>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7465A8F7-AA88-44B1-AC22-A4155CFF2946}"/>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61037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393229"/>
            <a:ext cx="7217494" cy="1323439"/>
          </a:xfrm>
          <a:prstGeom prst="rect">
            <a:avLst/>
          </a:prstGeom>
          <a:noFill/>
        </p:spPr>
        <p:txBody>
          <a:bodyPr wrap="square" rtlCol="0">
            <a:spAutoFit/>
          </a:bodyPr>
          <a:lstStyle/>
          <a:p>
            <a:pPr algn="ctr"/>
            <a:r>
              <a:rPr lang="es-CO" sz="4000" dirty="0">
                <a:solidFill>
                  <a:srgbClr val="000A8B"/>
                </a:solidFill>
              </a:rPr>
              <a:t>2. EJECUCIÓN PRESUPUESTAL</a:t>
            </a:r>
          </a:p>
          <a:p>
            <a:pPr algn="ctr"/>
            <a:r>
              <a:rPr lang="es-CO" sz="4000" dirty="0">
                <a:solidFill>
                  <a:srgbClr val="000A8B"/>
                </a:solidFill>
              </a:rPr>
              <a:t> A 30 DE JUNIO DE 2019</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2097846"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729723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de</a:t>
            </a:r>
          </a:p>
          <a:p>
            <a:pPr algn="ctr"/>
            <a:r>
              <a:rPr lang="es-CO" sz="3000" b="1" dirty="0">
                <a:solidFill>
                  <a:srgbClr val="000A8B"/>
                </a:solidFill>
              </a:rPr>
              <a:t> Ingresos Frisco</a:t>
            </a:r>
          </a:p>
          <a:p>
            <a:pPr algn="ctr"/>
            <a:r>
              <a:rPr lang="es-CO" sz="3000" b="1" dirty="0">
                <a:solidFill>
                  <a:srgbClr val="000A8B"/>
                </a:solidFill>
              </a:rPr>
              <a:t> Corte Junio 2019</a:t>
            </a:r>
            <a:endParaRPr lang="es-ES" sz="3000" b="1" dirty="0">
              <a:solidFill>
                <a:srgbClr val="000A8B"/>
              </a:solidFill>
            </a:endParaRPr>
          </a:p>
        </p:txBody>
      </p:sp>
      <p:grpSp>
        <p:nvGrpSpPr>
          <p:cNvPr id="6" name="Grupo 5">
            <a:extLst>
              <a:ext uri="{FF2B5EF4-FFF2-40B4-BE49-F238E27FC236}">
                <a16:creationId xmlns:a16="http://schemas.microsoft.com/office/drawing/2014/main" id="{4C9A360E-8381-4BF6-BB76-C5E3C3F2720E}"/>
              </a:ext>
            </a:extLst>
          </p:cNvPr>
          <p:cNvGrpSpPr/>
          <p:nvPr/>
        </p:nvGrpSpPr>
        <p:grpSpPr>
          <a:xfrm>
            <a:off x="2097846" y="96961"/>
            <a:ext cx="8039213" cy="745490"/>
            <a:chOff x="0" y="0"/>
            <a:chExt cx="7303135" cy="745490"/>
          </a:xfrm>
        </p:grpSpPr>
        <p:pic>
          <p:nvPicPr>
            <p:cNvPr id="8" name="Imagen 7">
              <a:extLst>
                <a:ext uri="{FF2B5EF4-FFF2-40B4-BE49-F238E27FC236}">
                  <a16:creationId xmlns:a16="http://schemas.microsoft.com/office/drawing/2014/main" id="{9AAAB885-20A0-4709-A955-4DD4B5DA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9" name="Imagen 8">
              <a:extLst>
                <a:ext uri="{FF2B5EF4-FFF2-40B4-BE49-F238E27FC236}">
                  <a16:creationId xmlns:a16="http://schemas.microsoft.com/office/drawing/2014/main" id="{BA1A2766-E667-4A69-86D7-97DFF4C69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0" name="Rectángulo 9">
            <a:extLst>
              <a:ext uri="{FF2B5EF4-FFF2-40B4-BE49-F238E27FC236}">
                <a16:creationId xmlns:a16="http://schemas.microsoft.com/office/drawing/2014/main" id="{237B07CE-2906-47E6-B6F1-FFD7D122C1A2}"/>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696B1FB8-32E7-48EE-84FF-0986BE2933B5}"/>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Tree>
    <p:extLst>
      <p:ext uri="{BB962C8B-B14F-4D97-AF65-F5344CB8AC3E}">
        <p14:creationId xmlns:p14="http://schemas.microsoft.com/office/powerpoint/2010/main" val="174419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4C9A360E-8381-4BF6-BB76-C5E3C3F2720E}"/>
              </a:ext>
            </a:extLst>
          </p:cNvPr>
          <p:cNvGrpSpPr/>
          <p:nvPr/>
        </p:nvGrpSpPr>
        <p:grpSpPr>
          <a:xfrm>
            <a:off x="2097846" y="96961"/>
            <a:ext cx="8039213" cy="745490"/>
            <a:chOff x="0" y="0"/>
            <a:chExt cx="7303135" cy="745490"/>
          </a:xfrm>
        </p:grpSpPr>
        <p:pic>
          <p:nvPicPr>
            <p:cNvPr id="8" name="Imagen 7">
              <a:extLst>
                <a:ext uri="{FF2B5EF4-FFF2-40B4-BE49-F238E27FC236}">
                  <a16:creationId xmlns:a16="http://schemas.microsoft.com/office/drawing/2014/main" id="{9AAAB885-20A0-4709-A955-4DD4B5DA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9" name="Imagen 8">
              <a:extLst>
                <a:ext uri="{FF2B5EF4-FFF2-40B4-BE49-F238E27FC236}">
                  <a16:creationId xmlns:a16="http://schemas.microsoft.com/office/drawing/2014/main" id="{BA1A2766-E667-4A69-86D7-97DFF4C69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10" name="Rectángulo 9">
            <a:extLst>
              <a:ext uri="{FF2B5EF4-FFF2-40B4-BE49-F238E27FC236}">
                <a16:creationId xmlns:a16="http://schemas.microsoft.com/office/drawing/2014/main" id="{237B07CE-2906-47E6-B6F1-FFD7D122C1A2}"/>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696B1FB8-32E7-48EE-84FF-0986BE2933B5}"/>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pic>
        <p:nvPicPr>
          <p:cNvPr id="3" name="Imagen 2">
            <a:extLst>
              <a:ext uri="{FF2B5EF4-FFF2-40B4-BE49-F238E27FC236}">
                <a16:creationId xmlns:a16="http://schemas.microsoft.com/office/drawing/2014/main" id="{0E641119-EBD8-4761-AE5D-9DA77151D357}"/>
              </a:ext>
            </a:extLst>
          </p:cNvPr>
          <p:cNvPicPr>
            <a:picLocks noChangeAspect="1"/>
          </p:cNvPicPr>
          <p:nvPr/>
        </p:nvPicPr>
        <p:blipFill>
          <a:blip r:embed="rId4"/>
          <a:stretch>
            <a:fillRect/>
          </a:stretch>
        </p:blipFill>
        <p:spPr>
          <a:xfrm>
            <a:off x="1607758" y="1123628"/>
            <a:ext cx="8969829" cy="4762116"/>
          </a:xfrm>
          <a:prstGeom prst="rect">
            <a:avLst/>
          </a:prstGeom>
        </p:spPr>
      </p:pic>
    </p:spTree>
    <p:extLst>
      <p:ext uri="{BB962C8B-B14F-4D97-AF65-F5344CB8AC3E}">
        <p14:creationId xmlns:p14="http://schemas.microsoft.com/office/powerpoint/2010/main" val="1058560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717336" y="2701878"/>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Gastos Frisco</a:t>
            </a:r>
          </a:p>
          <a:p>
            <a:pPr algn="ctr"/>
            <a:r>
              <a:rPr lang="es-CO" sz="3000" b="1" dirty="0">
                <a:solidFill>
                  <a:srgbClr val="000A8B"/>
                </a:solidFill>
              </a:rPr>
              <a:t> Corte Junio 2019</a:t>
            </a:r>
            <a:endParaRPr lang="es-ES" sz="3000" b="1" dirty="0">
              <a:solidFill>
                <a:srgbClr val="000A8B"/>
              </a:solidFill>
            </a:endParaRPr>
          </a:p>
        </p:txBody>
      </p:sp>
      <p:sp>
        <p:nvSpPr>
          <p:cNvPr id="6" name="Rectángulo 5">
            <a:extLst>
              <a:ext uri="{FF2B5EF4-FFF2-40B4-BE49-F238E27FC236}">
                <a16:creationId xmlns:a16="http://schemas.microsoft.com/office/drawing/2014/main" id="{5136C98A-C327-4568-8E3B-CF3F75D527D4}"/>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7C16953B-4A00-42CB-8B35-221ED7817720}"/>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9" name="Grupo 8">
            <a:extLst>
              <a:ext uri="{FF2B5EF4-FFF2-40B4-BE49-F238E27FC236}">
                <a16:creationId xmlns:a16="http://schemas.microsoft.com/office/drawing/2014/main" id="{AF39A49D-4BDA-41A2-99F9-D1DF01D888CF}"/>
              </a:ext>
            </a:extLst>
          </p:cNvPr>
          <p:cNvGrpSpPr/>
          <p:nvPr/>
        </p:nvGrpSpPr>
        <p:grpSpPr>
          <a:xfrm>
            <a:off x="2097846" y="96961"/>
            <a:ext cx="8039213" cy="745490"/>
            <a:chOff x="0" y="0"/>
            <a:chExt cx="7303135" cy="745490"/>
          </a:xfrm>
        </p:grpSpPr>
        <p:pic>
          <p:nvPicPr>
            <p:cNvPr id="10" name="Imagen 9">
              <a:extLst>
                <a:ext uri="{FF2B5EF4-FFF2-40B4-BE49-F238E27FC236}">
                  <a16:creationId xmlns:a16="http://schemas.microsoft.com/office/drawing/2014/main" id="{03532433-B034-4E23-91B0-E8FD0EDD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26C8E1FC-3B4B-4DDD-B2A7-8A7209412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2687232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41" y="1733441"/>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FRISCO Corte Junio de 2019</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51228" y="3360805"/>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pic>
        <p:nvPicPr>
          <p:cNvPr id="3" name="Imagen 2">
            <a:extLst>
              <a:ext uri="{FF2B5EF4-FFF2-40B4-BE49-F238E27FC236}">
                <a16:creationId xmlns:a16="http://schemas.microsoft.com/office/drawing/2014/main" id="{61FFFC35-BC95-4E4B-B31E-7E3D16D26B11}"/>
              </a:ext>
            </a:extLst>
          </p:cNvPr>
          <p:cNvPicPr>
            <a:picLocks noChangeAspect="1"/>
          </p:cNvPicPr>
          <p:nvPr/>
        </p:nvPicPr>
        <p:blipFill>
          <a:blip r:embed="rId2"/>
          <a:stretch>
            <a:fillRect/>
          </a:stretch>
        </p:blipFill>
        <p:spPr>
          <a:xfrm>
            <a:off x="2122484" y="2079098"/>
            <a:ext cx="7782384" cy="1259355"/>
          </a:xfrm>
          <a:prstGeom prst="rect">
            <a:avLst/>
          </a:prstGeom>
        </p:spPr>
      </p:pic>
      <p:pic>
        <p:nvPicPr>
          <p:cNvPr id="5" name="Imagen 4">
            <a:extLst>
              <a:ext uri="{FF2B5EF4-FFF2-40B4-BE49-F238E27FC236}">
                <a16:creationId xmlns:a16="http://schemas.microsoft.com/office/drawing/2014/main" id="{595B8CB7-887E-455D-877D-1291C3F578EC}"/>
              </a:ext>
            </a:extLst>
          </p:cNvPr>
          <p:cNvPicPr>
            <a:picLocks noChangeAspect="1"/>
          </p:cNvPicPr>
          <p:nvPr/>
        </p:nvPicPr>
        <p:blipFill>
          <a:blip r:embed="rId3"/>
          <a:stretch>
            <a:fillRect/>
          </a:stretch>
        </p:blipFill>
        <p:spPr>
          <a:xfrm>
            <a:off x="4339043" y="3594237"/>
            <a:ext cx="3349266" cy="2130975"/>
          </a:xfrm>
          <a:prstGeom prst="rect">
            <a:avLst/>
          </a:prstGeom>
        </p:spPr>
      </p:pic>
      <p:sp>
        <p:nvSpPr>
          <p:cNvPr id="11" name="Rectángulo 10">
            <a:extLst>
              <a:ext uri="{FF2B5EF4-FFF2-40B4-BE49-F238E27FC236}">
                <a16:creationId xmlns:a16="http://schemas.microsoft.com/office/drawing/2014/main" id="{BD932C3C-348D-4C63-9256-4B8EA3849FAC}"/>
              </a:ext>
            </a:extLst>
          </p:cNvPr>
          <p:cNvSpPr/>
          <p:nvPr/>
        </p:nvSpPr>
        <p:spPr>
          <a:xfrm>
            <a:off x="1524000" y="6549209"/>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90D0C686-C73F-44A3-947F-5C3D7B459736}"/>
              </a:ext>
            </a:extLst>
          </p:cNvPr>
          <p:cNvSpPr txBox="1"/>
          <p:nvPr/>
        </p:nvSpPr>
        <p:spPr>
          <a:xfrm>
            <a:off x="4931435" y="6529128"/>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4" name="Grupo 13">
            <a:extLst>
              <a:ext uri="{FF2B5EF4-FFF2-40B4-BE49-F238E27FC236}">
                <a16:creationId xmlns:a16="http://schemas.microsoft.com/office/drawing/2014/main" id="{75A2F152-6D8F-46E2-AF1B-E852F73EE5DA}"/>
              </a:ext>
            </a:extLst>
          </p:cNvPr>
          <p:cNvGrpSpPr/>
          <p:nvPr/>
        </p:nvGrpSpPr>
        <p:grpSpPr>
          <a:xfrm>
            <a:off x="2097846" y="96961"/>
            <a:ext cx="8039213" cy="745490"/>
            <a:chOff x="0" y="0"/>
            <a:chExt cx="7303135" cy="745490"/>
          </a:xfrm>
        </p:grpSpPr>
        <p:pic>
          <p:nvPicPr>
            <p:cNvPr id="15" name="Imagen 14">
              <a:extLst>
                <a:ext uri="{FF2B5EF4-FFF2-40B4-BE49-F238E27FC236}">
                  <a16:creationId xmlns:a16="http://schemas.microsoft.com/office/drawing/2014/main" id="{CEC23794-DD70-476C-A0BC-ED274FB12F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D2BB1647-1648-48F7-8E6F-8CEF9D7BF4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186623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40" y="1733441"/>
            <a:ext cx="809821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FRISCO Corte Junio 2019-Sin Transferencias</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51229" y="3303292"/>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pic>
        <p:nvPicPr>
          <p:cNvPr id="3" name="Imagen 2">
            <a:extLst>
              <a:ext uri="{FF2B5EF4-FFF2-40B4-BE49-F238E27FC236}">
                <a16:creationId xmlns:a16="http://schemas.microsoft.com/office/drawing/2014/main" id="{9CF74724-12A5-4EE0-BE09-AD2B13397404}"/>
              </a:ext>
            </a:extLst>
          </p:cNvPr>
          <p:cNvPicPr>
            <a:picLocks noChangeAspect="1"/>
          </p:cNvPicPr>
          <p:nvPr/>
        </p:nvPicPr>
        <p:blipFill>
          <a:blip r:embed="rId2"/>
          <a:stretch>
            <a:fillRect/>
          </a:stretch>
        </p:blipFill>
        <p:spPr>
          <a:xfrm>
            <a:off x="2104250" y="2147021"/>
            <a:ext cx="7983500" cy="1114288"/>
          </a:xfrm>
          <a:prstGeom prst="rect">
            <a:avLst/>
          </a:prstGeom>
        </p:spPr>
      </p:pic>
      <p:pic>
        <p:nvPicPr>
          <p:cNvPr id="7" name="Imagen 6">
            <a:extLst>
              <a:ext uri="{FF2B5EF4-FFF2-40B4-BE49-F238E27FC236}">
                <a16:creationId xmlns:a16="http://schemas.microsoft.com/office/drawing/2014/main" id="{CBF90245-9959-4630-AAC2-2F7B75AF21A5}"/>
              </a:ext>
            </a:extLst>
          </p:cNvPr>
          <p:cNvPicPr>
            <a:picLocks noChangeAspect="1"/>
          </p:cNvPicPr>
          <p:nvPr/>
        </p:nvPicPr>
        <p:blipFill>
          <a:blip r:embed="rId3"/>
          <a:stretch>
            <a:fillRect/>
          </a:stretch>
        </p:blipFill>
        <p:spPr>
          <a:xfrm>
            <a:off x="4420190" y="3555322"/>
            <a:ext cx="3342094" cy="2130975"/>
          </a:xfrm>
          <a:prstGeom prst="rect">
            <a:avLst/>
          </a:prstGeom>
        </p:spPr>
      </p:pic>
      <p:sp>
        <p:nvSpPr>
          <p:cNvPr id="11" name="Rectángulo 10">
            <a:extLst>
              <a:ext uri="{FF2B5EF4-FFF2-40B4-BE49-F238E27FC236}">
                <a16:creationId xmlns:a16="http://schemas.microsoft.com/office/drawing/2014/main" id="{3C7E1B9D-DC3B-4502-AB7A-5A9167314037}"/>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2508F450-7FB5-4962-941B-BC628371B81F}"/>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5" name="Grupo 14">
            <a:extLst>
              <a:ext uri="{FF2B5EF4-FFF2-40B4-BE49-F238E27FC236}">
                <a16:creationId xmlns:a16="http://schemas.microsoft.com/office/drawing/2014/main" id="{C16EAC05-99F8-4026-9CCF-383AA3D8012E}"/>
              </a:ext>
            </a:extLst>
          </p:cNvPr>
          <p:cNvGrpSpPr/>
          <p:nvPr/>
        </p:nvGrpSpPr>
        <p:grpSpPr>
          <a:xfrm>
            <a:off x="2097846" y="96961"/>
            <a:ext cx="8039213" cy="745490"/>
            <a:chOff x="0" y="0"/>
            <a:chExt cx="7303135" cy="745490"/>
          </a:xfrm>
        </p:grpSpPr>
        <p:pic>
          <p:nvPicPr>
            <p:cNvPr id="16" name="Imagen 15">
              <a:extLst>
                <a:ext uri="{FF2B5EF4-FFF2-40B4-BE49-F238E27FC236}">
                  <a16:creationId xmlns:a16="http://schemas.microsoft.com/office/drawing/2014/main" id="{AF6C040D-2835-49BE-8C55-D52FA06B03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A8C3A3F5-4020-4C29-8617-48D0A93CDC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4294819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12539" y="1733443"/>
            <a:ext cx="8808654" cy="957955"/>
          </a:xfrm>
          <a:prstGeom prst="rect">
            <a:avLst/>
          </a:prstGeom>
          <a:noFill/>
        </p:spPr>
        <p:txBody>
          <a:bodyPr wrap="square" rtlCol="0">
            <a:spAutoFit/>
          </a:bodyPr>
          <a:lstStyle/>
          <a:p>
            <a:r>
              <a:rPr lang="es-ES" sz="1875" dirty="0">
                <a:solidFill>
                  <a:srgbClr val="A9A8A9"/>
                </a:solidFill>
                <a:latin typeface="Lato Bold"/>
                <a:cs typeface="Lato Bold"/>
              </a:rPr>
              <a:t>Ejecución Transferencias- Corte Junio de 2019- FRISCO</a:t>
            </a:r>
          </a:p>
          <a:p>
            <a:endParaRPr lang="es-ES" sz="1875" dirty="0">
              <a:solidFill>
                <a:srgbClr val="A9A8A9"/>
              </a:solidFill>
              <a:latin typeface="Lato Bold"/>
              <a:cs typeface="Lato Bold"/>
            </a:endParaRPr>
          </a:p>
          <a:p>
            <a:endParaRPr lang="es-ES" sz="1875" dirty="0">
              <a:solidFill>
                <a:srgbClr val="A9A8A9"/>
              </a:solidFill>
              <a:latin typeface="Lato Bold"/>
              <a:cs typeface="Lato Bold"/>
            </a:endParaRPr>
          </a:p>
        </p:txBody>
      </p:sp>
      <p:pic>
        <p:nvPicPr>
          <p:cNvPr id="7" name="Imagen 6">
            <a:extLst>
              <a:ext uri="{FF2B5EF4-FFF2-40B4-BE49-F238E27FC236}">
                <a16:creationId xmlns:a16="http://schemas.microsoft.com/office/drawing/2014/main" id="{C90E3360-1C85-4C88-A0C5-0B6D2886BF2F}"/>
              </a:ext>
            </a:extLst>
          </p:cNvPr>
          <p:cNvPicPr>
            <a:picLocks noChangeAspect="1"/>
          </p:cNvPicPr>
          <p:nvPr/>
        </p:nvPicPr>
        <p:blipFill>
          <a:blip r:embed="rId2"/>
          <a:stretch>
            <a:fillRect/>
          </a:stretch>
        </p:blipFill>
        <p:spPr>
          <a:xfrm>
            <a:off x="1712539" y="2431676"/>
            <a:ext cx="8718860" cy="2005707"/>
          </a:xfrm>
          <a:prstGeom prst="rect">
            <a:avLst/>
          </a:prstGeom>
        </p:spPr>
      </p:pic>
      <p:sp>
        <p:nvSpPr>
          <p:cNvPr id="8" name="Rectángulo 7">
            <a:extLst>
              <a:ext uri="{FF2B5EF4-FFF2-40B4-BE49-F238E27FC236}">
                <a16:creationId xmlns:a16="http://schemas.microsoft.com/office/drawing/2014/main" id="{044868FA-0CA0-42AF-A92D-E328BD79DB1D}"/>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BE599E49-9E88-4DFD-8EFD-EECBE5DBAC7D}"/>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2" name="Grupo 11">
            <a:extLst>
              <a:ext uri="{FF2B5EF4-FFF2-40B4-BE49-F238E27FC236}">
                <a16:creationId xmlns:a16="http://schemas.microsoft.com/office/drawing/2014/main" id="{610D36DA-B9B5-4B58-9E7A-3F8079CF3CB9}"/>
              </a:ext>
            </a:extLst>
          </p:cNvPr>
          <p:cNvGrpSpPr/>
          <p:nvPr/>
        </p:nvGrpSpPr>
        <p:grpSpPr>
          <a:xfrm>
            <a:off x="2097846" y="96961"/>
            <a:ext cx="8039213" cy="745490"/>
            <a:chOff x="0" y="0"/>
            <a:chExt cx="7303135" cy="745490"/>
          </a:xfrm>
        </p:grpSpPr>
        <p:pic>
          <p:nvPicPr>
            <p:cNvPr id="14" name="Imagen 13">
              <a:extLst>
                <a:ext uri="{FF2B5EF4-FFF2-40B4-BE49-F238E27FC236}">
                  <a16:creationId xmlns:a16="http://schemas.microsoft.com/office/drawing/2014/main" id="{5CC7A9AF-CA5C-4EBA-997A-64F85B5B3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5" name="Imagen 14">
              <a:extLst>
                <a:ext uri="{FF2B5EF4-FFF2-40B4-BE49-F238E27FC236}">
                  <a16:creationId xmlns:a16="http://schemas.microsoft.com/office/drawing/2014/main" id="{BA97E1A8-B5EC-44D8-91C4-EED06ED44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409835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667003" y="2798755"/>
            <a:ext cx="6857999" cy="1477328"/>
          </a:xfrm>
          <a:prstGeom prst="rect">
            <a:avLst/>
          </a:prstGeom>
          <a:noFill/>
        </p:spPr>
        <p:txBody>
          <a:bodyPr wrap="square" rtlCol="0">
            <a:spAutoFit/>
          </a:bodyPr>
          <a:lstStyle/>
          <a:p>
            <a:pPr algn="ctr"/>
            <a:r>
              <a:rPr lang="es-CO" sz="3000" b="1" dirty="0">
                <a:solidFill>
                  <a:srgbClr val="000A8B"/>
                </a:solidFill>
              </a:rPr>
              <a:t>Ejecución Presupuestal de </a:t>
            </a:r>
          </a:p>
          <a:p>
            <a:pPr algn="ctr"/>
            <a:r>
              <a:rPr lang="es-CO" sz="3000" b="1" dirty="0">
                <a:solidFill>
                  <a:srgbClr val="000A8B"/>
                </a:solidFill>
              </a:rPr>
              <a:t>Gastos SAE</a:t>
            </a:r>
          </a:p>
          <a:p>
            <a:pPr algn="ctr"/>
            <a:r>
              <a:rPr lang="es-CO" sz="3000" b="1" dirty="0">
                <a:solidFill>
                  <a:srgbClr val="000A8B"/>
                </a:solidFill>
              </a:rPr>
              <a:t> Corte Junio 2019</a:t>
            </a:r>
            <a:endParaRPr lang="es-ES" sz="3000" b="1" dirty="0">
              <a:solidFill>
                <a:srgbClr val="000A8B"/>
              </a:solidFill>
            </a:endParaRPr>
          </a:p>
        </p:txBody>
      </p:sp>
      <p:sp>
        <p:nvSpPr>
          <p:cNvPr id="7" name="Rectángulo 6">
            <a:extLst>
              <a:ext uri="{FF2B5EF4-FFF2-40B4-BE49-F238E27FC236}">
                <a16:creationId xmlns:a16="http://schemas.microsoft.com/office/drawing/2014/main" id="{E13A3D27-9D1F-483E-B8E5-04379A94BC9A}"/>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B233BA78-9D36-44D6-8804-A27A77A346A6}"/>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0" name="Grupo 9">
            <a:extLst>
              <a:ext uri="{FF2B5EF4-FFF2-40B4-BE49-F238E27FC236}">
                <a16:creationId xmlns:a16="http://schemas.microsoft.com/office/drawing/2014/main" id="{8B08DD29-A1B1-4A16-9B17-F4DF56189A2D}"/>
              </a:ext>
            </a:extLst>
          </p:cNvPr>
          <p:cNvGrpSpPr/>
          <p:nvPr/>
        </p:nvGrpSpPr>
        <p:grpSpPr>
          <a:xfrm>
            <a:off x="2097846" y="96961"/>
            <a:ext cx="8039213" cy="745490"/>
            <a:chOff x="0" y="0"/>
            <a:chExt cx="7303135" cy="745490"/>
          </a:xfrm>
        </p:grpSpPr>
        <p:pic>
          <p:nvPicPr>
            <p:cNvPr id="11" name="Imagen 10">
              <a:extLst>
                <a:ext uri="{FF2B5EF4-FFF2-40B4-BE49-F238E27FC236}">
                  <a16:creationId xmlns:a16="http://schemas.microsoft.com/office/drawing/2014/main" id="{FE457054-0B50-435B-86A4-EF751AA3D1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2" name="Imagen 11">
              <a:extLst>
                <a:ext uri="{FF2B5EF4-FFF2-40B4-BE49-F238E27FC236}">
                  <a16:creationId xmlns:a16="http://schemas.microsoft.com/office/drawing/2014/main" id="{BE5E1F20-3FAB-43B3-AF77-EF06586EB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39123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73501" y="1318435"/>
            <a:ext cx="6971251" cy="669414"/>
          </a:xfrm>
          <a:prstGeom prst="rect">
            <a:avLst/>
          </a:prstGeom>
          <a:noFill/>
        </p:spPr>
        <p:txBody>
          <a:bodyPr wrap="square" rtlCol="0">
            <a:spAutoFit/>
          </a:bodyPr>
          <a:lstStyle/>
          <a:p>
            <a:r>
              <a:rPr lang="es-ES" sz="1875" dirty="0">
                <a:solidFill>
                  <a:srgbClr val="A9A8A9"/>
                </a:solidFill>
                <a:latin typeface="Lato Bold"/>
                <a:cs typeface="Lato Bold"/>
              </a:rPr>
              <a:t>Ejecución de Gasto SAE Corte Junio de 2019</a:t>
            </a:r>
          </a:p>
          <a:p>
            <a:endParaRPr lang="es-ES" sz="1875" dirty="0">
              <a:solidFill>
                <a:srgbClr val="A9A8A9"/>
              </a:solidFill>
              <a:latin typeface="Lato Bold"/>
              <a:cs typeface="Lato Bold"/>
            </a:endParaRPr>
          </a:p>
        </p:txBody>
      </p:sp>
      <p:sp>
        <p:nvSpPr>
          <p:cNvPr id="4" name="Rectángulo 3">
            <a:extLst>
              <a:ext uri="{FF2B5EF4-FFF2-40B4-BE49-F238E27FC236}">
                <a16:creationId xmlns:a16="http://schemas.microsoft.com/office/drawing/2014/main" id="{9FACFEEE-F734-4B6F-B8E7-E400CC4ABAEB}"/>
              </a:ext>
            </a:extLst>
          </p:cNvPr>
          <p:cNvSpPr/>
          <p:nvPr/>
        </p:nvSpPr>
        <p:spPr>
          <a:xfrm>
            <a:off x="5151228" y="3701363"/>
            <a:ext cx="1677960" cy="300082"/>
          </a:xfrm>
          <a:prstGeom prst="rect">
            <a:avLst/>
          </a:prstGeom>
        </p:spPr>
        <p:txBody>
          <a:bodyPr wrap="none">
            <a:spAutoFit/>
          </a:bodyPr>
          <a:lstStyle/>
          <a:p>
            <a:pPr algn="r"/>
            <a:r>
              <a:rPr lang="es-ES" sz="1350" b="1" dirty="0">
                <a:solidFill>
                  <a:srgbClr val="0070C0"/>
                </a:solidFill>
                <a:cs typeface="Lato Regular"/>
              </a:rPr>
              <a:t>Participación de Giro</a:t>
            </a:r>
          </a:p>
        </p:txBody>
      </p:sp>
      <p:pic>
        <p:nvPicPr>
          <p:cNvPr id="7" name="Imagen 6">
            <a:extLst>
              <a:ext uri="{FF2B5EF4-FFF2-40B4-BE49-F238E27FC236}">
                <a16:creationId xmlns:a16="http://schemas.microsoft.com/office/drawing/2014/main" id="{6AF05EBC-D386-43D1-B6A5-2A9979B0B8A0}"/>
              </a:ext>
            </a:extLst>
          </p:cNvPr>
          <p:cNvPicPr>
            <a:picLocks noChangeAspect="1"/>
          </p:cNvPicPr>
          <p:nvPr/>
        </p:nvPicPr>
        <p:blipFill>
          <a:blip r:embed="rId2"/>
          <a:stretch>
            <a:fillRect/>
          </a:stretch>
        </p:blipFill>
        <p:spPr>
          <a:xfrm>
            <a:off x="1836368" y="1987849"/>
            <a:ext cx="8582133" cy="1418464"/>
          </a:xfrm>
          <a:prstGeom prst="rect">
            <a:avLst/>
          </a:prstGeom>
        </p:spPr>
      </p:pic>
      <p:pic>
        <p:nvPicPr>
          <p:cNvPr id="8" name="Imagen 7">
            <a:extLst>
              <a:ext uri="{FF2B5EF4-FFF2-40B4-BE49-F238E27FC236}">
                <a16:creationId xmlns:a16="http://schemas.microsoft.com/office/drawing/2014/main" id="{139E1D0F-81EF-421F-8E60-2A7676C7AB2F}"/>
              </a:ext>
            </a:extLst>
          </p:cNvPr>
          <p:cNvPicPr>
            <a:picLocks noChangeAspect="1"/>
          </p:cNvPicPr>
          <p:nvPr/>
        </p:nvPicPr>
        <p:blipFill>
          <a:blip r:embed="rId3"/>
          <a:stretch>
            <a:fillRect/>
          </a:stretch>
        </p:blipFill>
        <p:spPr>
          <a:xfrm>
            <a:off x="4544038" y="3978362"/>
            <a:ext cx="3049836" cy="2091636"/>
          </a:xfrm>
          <a:prstGeom prst="rect">
            <a:avLst/>
          </a:prstGeom>
        </p:spPr>
      </p:pic>
      <p:sp>
        <p:nvSpPr>
          <p:cNvPr id="11" name="Rectángulo 10">
            <a:extLst>
              <a:ext uri="{FF2B5EF4-FFF2-40B4-BE49-F238E27FC236}">
                <a16:creationId xmlns:a16="http://schemas.microsoft.com/office/drawing/2014/main" id="{4F1867EB-3748-409E-9C66-7E3EC5DF0851}"/>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EB57440E-E8E4-40E4-8E70-1188155028E9}"/>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5" name="Grupo 14">
            <a:extLst>
              <a:ext uri="{FF2B5EF4-FFF2-40B4-BE49-F238E27FC236}">
                <a16:creationId xmlns:a16="http://schemas.microsoft.com/office/drawing/2014/main" id="{9DA8C43D-DC98-46AF-8AF5-44095752110D}"/>
              </a:ext>
            </a:extLst>
          </p:cNvPr>
          <p:cNvGrpSpPr/>
          <p:nvPr/>
        </p:nvGrpSpPr>
        <p:grpSpPr>
          <a:xfrm>
            <a:off x="2097846" y="96961"/>
            <a:ext cx="8039213" cy="745490"/>
            <a:chOff x="0" y="0"/>
            <a:chExt cx="7303135" cy="745490"/>
          </a:xfrm>
        </p:grpSpPr>
        <p:pic>
          <p:nvPicPr>
            <p:cNvPr id="16" name="Imagen 15">
              <a:extLst>
                <a:ext uri="{FF2B5EF4-FFF2-40B4-BE49-F238E27FC236}">
                  <a16:creationId xmlns:a16="http://schemas.microsoft.com/office/drawing/2014/main" id="{2804BEFC-7E5C-4CCB-A409-C077A64A4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F6E9A35C-9D69-420E-B5E3-B10F0031E1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127729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487253" y="2452315"/>
            <a:ext cx="7217494" cy="1323439"/>
          </a:xfrm>
          <a:prstGeom prst="rect">
            <a:avLst/>
          </a:prstGeom>
          <a:noFill/>
        </p:spPr>
        <p:txBody>
          <a:bodyPr wrap="square" rtlCol="0">
            <a:spAutoFit/>
          </a:bodyPr>
          <a:lstStyle/>
          <a:p>
            <a:pPr algn="ctr"/>
            <a:r>
              <a:rPr lang="es-CO" sz="4000" dirty="0">
                <a:solidFill>
                  <a:srgbClr val="000A8B"/>
                </a:solidFill>
              </a:rPr>
              <a:t>PORTAFOLIO</a:t>
            </a:r>
          </a:p>
          <a:p>
            <a:pPr algn="ctr"/>
            <a:r>
              <a:rPr lang="es-CO" sz="4000" dirty="0">
                <a:solidFill>
                  <a:srgbClr val="000A8B"/>
                </a:solidFill>
              </a:rPr>
              <a:t> A 30 DE JUNIO DE 2019</a:t>
            </a: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2097846"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08357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10" name="Título 7">
            <a:extLst>
              <a:ext uri="{FF2B5EF4-FFF2-40B4-BE49-F238E27FC236}">
                <a16:creationId xmlns:a16="http://schemas.microsoft.com/office/drawing/2014/main" id="{6BFD5352-2453-4412-99D2-8980474CB1BC}"/>
              </a:ext>
            </a:extLst>
          </p:cNvPr>
          <p:cNvSpPr txBox="1">
            <a:spLocks/>
          </p:cNvSpPr>
          <p:nvPr/>
        </p:nvSpPr>
        <p:spPr>
          <a:xfrm>
            <a:off x="4431102" y="1001213"/>
            <a:ext cx="6061493"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COMPOSICIÓN PORTAFOLIO JUNIO 2019 </a:t>
            </a:r>
          </a:p>
        </p:txBody>
      </p:sp>
      <p:grpSp>
        <p:nvGrpSpPr>
          <p:cNvPr id="11" name="Grupo 10">
            <a:extLst>
              <a:ext uri="{FF2B5EF4-FFF2-40B4-BE49-F238E27FC236}">
                <a16:creationId xmlns:a16="http://schemas.microsoft.com/office/drawing/2014/main" id="{845588BC-CBE0-437B-9DF7-4F9000703EBE}"/>
              </a:ext>
            </a:extLst>
          </p:cNvPr>
          <p:cNvGrpSpPr/>
          <p:nvPr/>
        </p:nvGrpSpPr>
        <p:grpSpPr>
          <a:xfrm>
            <a:off x="2097846" y="96961"/>
            <a:ext cx="8039213" cy="745490"/>
            <a:chOff x="0" y="0"/>
            <a:chExt cx="7303135" cy="745490"/>
          </a:xfrm>
        </p:grpSpPr>
        <p:pic>
          <p:nvPicPr>
            <p:cNvPr id="14" name="Imagen 13">
              <a:extLst>
                <a:ext uri="{FF2B5EF4-FFF2-40B4-BE49-F238E27FC236}">
                  <a16:creationId xmlns:a16="http://schemas.microsoft.com/office/drawing/2014/main" id="{0B1202FB-5DEF-4D68-A7FA-552AF0149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CA478DD0-7FEE-4B36-939F-64B4B257C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3" name="Imagen 2">
            <a:extLst>
              <a:ext uri="{FF2B5EF4-FFF2-40B4-BE49-F238E27FC236}">
                <a16:creationId xmlns:a16="http://schemas.microsoft.com/office/drawing/2014/main" id="{820A8AC0-A589-4323-9AEB-9FD12FFC5E41}"/>
              </a:ext>
            </a:extLst>
          </p:cNvPr>
          <p:cNvPicPr>
            <a:picLocks noChangeAspect="1"/>
          </p:cNvPicPr>
          <p:nvPr/>
        </p:nvPicPr>
        <p:blipFill>
          <a:blip r:embed="rId4"/>
          <a:stretch>
            <a:fillRect/>
          </a:stretch>
        </p:blipFill>
        <p:spPr>
          <a:xfrm>
            <a:off x="1829995" y="1483423"/>
            <a:ext cx="8472881" cy="2233918"/>
          </a:xfrm>
          <a:prstGeom prst="rect">
            <a:avLst/>
          </a:prstGeom>
        </p:spPr>
      </p:pic>
      <p:graphicFrame>
        <p:nvGraphicFramePr>
          <p:cNvPr id="12" name="Gráfico 11">
            <a:extLst>
              <a:ext uri="{FF2B5EF4-FFF2-40B4-BE49-F238E27FC236}">
                <a16:creationId xmlns:a16="http://schemas.microsoft.com/office/drawing/2014/main" id="{59E3380D-629C-4788-8492-6695D0CC992B}"/>
              </a:ext>
            </a:extLst>
          </p:cNvPr>
          <p:cNvGraphicFramePr>
            <a:graphicFrameLocks/>
          </p:cNvGraphicFramePr>
          <p:nvPr>
            <p:extLst/>
          </p:nvPr>
        </p:nvGraphicFramePr>
        <p:xfrm>
          <a:off x="2752725" y="3909270"/>
          <a:ext cx="6686550" cy="257647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89296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5" name="Grupo 14">
            <a:extLst>
              <a:ext uri="{FF2B5EF4-FFF2-40B4-BE49-F238E27FC236}">
                <a16:creationId xmlns:a16="http://schemas.microsoft.com/office/drawing/2014/main" id="{5D5A5448-AE6F-42E6-B0C6-6B1043EB6D48}"/>
              </a:ext>
            </a:extLst>
          </p:cNvPr>
          <p:cNvGrpSpPr/>
          <p:nvPr/>
        </p:nvGrpSpPr>
        <p:grpSpPr>
          <a:xfrm>
            <a:off x="2097846" y="171532"/>
            <a:ext cx="8039213" cy="745490"/>
            <a:chOff x="0" y="0"/>
            <a:chExt cx="7303135" cy="745490"/>
          </a:xfrm>
        </p:grpSpPr>
        <p:pic>
          <p:nvPicPr>
            <p:cNvPr id="16" name="Imagen 15">
              <a:extLst>
                <a:ext uri="{FF2B5EF4-FFF2-40B4-BE49-F238E27FC236}">
                  <a16:creationId xmlns:a16="http://schemas.microsoft.com/office/drawing/2014/main" id="{A8EBE262-9E27-48A4-A97D-1A08D39F12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B41A44A1-0632-4333-86B2-6EFD53111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3" name="Imagen 2">
            <a:extLst>
              <a:ext uri="{FF2B5EF4-FFF2-40B4-BE49-F238E27FC236}">
                <a16:creationId xmlns:a16="http://schemas.microsoft.com/office/drawing/2014/main" id="{EDD4C5D3-4389-4C0C-8ED3-E551C7A7005F}"/>
              </a:ext>
            </a:extLst>
          </p:cNvPr>
          <p:cNvPicPr>
            <a:picLocks noChangeAspect="1"/>
          </p:cNvPicPr>
          <p:nvPr/>
        </p:nvPicPr>
        <p:blipFill>
          <a:blip r:embed="rId4"/>
          <a:stretch>
            <a:fillRect/>
          </a:stretch>
        </p:blipFill>
        <p:spPr>
          <a:xfrm>
            <a:off x="2706849" y="1224655"/>
            <a:ext cx="6912527" cy="2204345"/>
          </a:xfrm>
          <a:prstGeom prst="rect">
            <a:avLst/>
          </a:prstGeom>
        </p:spPr>
      </p:pic>
      <p:graphicFrame>
        <p:nvGraphicFramePr>
          <p:cNvPr id="10" name="Gráfico 9">
            <a:extLst>
              <a:ext uri="{FF2B5EF4-FFF2-40B4-BE49-F238E27FC236}">
                <a16:creationId xmlns:a16="http://schemas.microsoft.com/office/drawing/2014/main" id="{FC2559A0-6EB1-45EB-BBB7-8873712C55F6}"/>
              </a:ext>
            </a:extLst>
          </p:cNvPr>
          <p:cNvGraphicFramePr>
            <a:graphicFrameLocks/>
          </p:cNvGraphicFramePr>
          <p:nvPr>
            <p:extLst/>
          </p:nvPr>
        </p:nvGraphicFramePr>
        <p:xfrm>
          <a:off x="2706849" y="3658250"/>
          <a:ext cx="6912527" cy="284539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00527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grpSp>
        <p:nvGrpSpPr>
          <p:cNvPr id="15" name="Grupo 14">
            <a:extLst>
              <a:ext uri="{FF2B5EF4-FFF2-40B4-BE49-F238E27FC236}">
                <a16:creationId xmlns:a16="http://schemas.microsoft.com/office/drawing/2014/main" id="{5D5A5448-AE6F-42E6-B0C6-6B1043EB6D48}"/>
              </a:ext>
            </a:extLst>
          </p:cNvPr>
          <p:cNvGrpSpPr/>
          <p:nvPr/>
        </p:nvGrpSpPr>
        <p:grpSpPr>
          <a:xfrm>
            <a:off x="2097846" y="171532"/>
            <a:ext cx="8039213" cy="745490"/>
            <a:chOff x="0" y="0"/>
            <a:chExt cx="7303135" cy="745490"/>
          </a:xfrm>
        </p:grpSpPr>
        <p:pic>
          <p:nvPicPr>
            <p:cNvPr id="16" name="Imagen 15">
              <a:extLst>
                <a:ext uri="{FF2B5EF4-FFF2-40B4-BE49-F238E27FC236}">
                  <a16:creationId xmlns:a16="http://schemas.microsoft.com/office/drawing/2014/main" id="{A8EBE262-9E27-48A4-A97D-1A08D39F12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7" name="Imagen 16">
              <a:extLst>
                <a:ext uri="{FF2B5EF4-FFF2-40B4-BE49-F238E27FC236}">
                  <a16:creationId xmlns:a16="http://schemas.microsoft.com/office/drawing/2014/main" id="{B41A44A1-0632-4333-86B2-6EFD53111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3" name="Imagen 2">
            <a:extLst>
              <a:ext uri="{FF2B5EF4-FFF2-40B4-BE49-F238E27FC236}">
                <a16:creationId xmlns:a16="http://schemas.microsoft.com/office/drawing/2014/main" id="{6B732D75-23B6-431A-8092-BB815827D42F}"/>
              </a:ext>
            </a:extLst>
          </p:cNvPr>
          <p:cNvPicPr>
            <a:picLocks noChangeAspect="1"/>
          </p:cNvPicPr>
          <p:nvPr/>
        </p:nvPicPr>
        <p:blipFill>
          <a:blip r:embed="rId4"/>
          <a:stretch>
            <a:fillRect/>
          </a:stretch>
        </p:blipFill>
        <p:spPr>
          <a:xfrm>
            <a:off x="2097846" y="1137048"/>
            <a:ext cx="8039213" cy="2315134"/>
          </a:xfrm>
          <a:prstGeom prst="rect">
            <a:avLst/>
          </a:prstGeom>
        </p:spPr>
      </p:pic>
      <p:graphicFrame>
        <p:nvGraphicFramePr>
          <p:cNvPr id="10" name="Gráfico 9">
            <a:extLst>
              <a:ext uri="{FF2B5EF4-FFF2-40B4-BE49-F238E27FC236}">
                <a16:creationId xmlns:a16="http://schemas.microsoft.com/office/drawing/2014/main" id="{76432F82-F550-4E05-A6FC-712BEAEE8FBA}"/>
              </a:ext>
            </a:extLst>
          </p:cNvPr>
          <p:cNvGraphicFramePr>
            <a:graphicFrameLocks/>
          </p:cNvGraphicFramePr>
          <p:nvPr>
            <p:extLst/>
          </p:nvPr>
        </p:nvGraphicFramePr>
        <p:xfrm>
          <a:off x="2097845" y="3665990"/>
          <a:ext cx="8039213" cy="287451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35320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s-ES">
              <a:solidFill>
                <a:prstClr val="white"/>
              </a:solidFill>
              <a:latin typeface="Calibri"/>
            </a:endParaRPr>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defRPr/>
            </a:pPr>
            <a:r>
              <a:rPr lang="es-ES" sz="1400" dirty="0">
                <a:solidFill>
                  <a:srgbClr val="A9A8A9"/>
                </a:solidFill>
                <a:latin typeface="Lato Regular"/>
                <a:cs typeface="Lato Regular"/>
              </a:rPr>
              <a:t>Vicepresidencia Administrativa y Financiera – Gerencia Financiera</a:t>
            </a:r>
          </a:p>
        </p:txBody>
      </p:sp>
      <p:grpSp>
        <p:nvGrpSpPr>
          <p:cNvPr id="14" name="Grupo 13">
            <a:extLst>
              <a:ext uri="{FF2B5EF4-FFF2-40B4-BE49-F238E27FC236}">
                <a16:creationId xmlns:a16="http://schemas.microsoft.com/office/drawing/2014/main" id="{EFBBDD03-0B9B-47F1-AF62-E1BC0C55822A}"/>
              </a:ext>
            </a:extLst>
          </p:cNvPr>
          <p:cNvGrpSpPr/>
          <p:nvPr/>
        </p:nvGrpSpPr>
        <p:grpSpPr>
          <a:xfrm>
            <a:off x="2097846" y="197659"/>
            <a:ext cx="8039213" cy="745490"/>
            <a:chOff x="0" y="0"/>
            <a:chExt cx="7303135" cy="745490"/>
          </a:xfrm>
        </p:grpSpPr>
        <p:pic>
          <p:nvPicPr>
            <p:cNvPr id="15" name="Imagen 14">
              <a:extLst>
                <a:ext uri="{FF2B5EF4-FFF2-40B4-BE49-F238E27FC236}">
                  <a16:creationId xmlns:a16="http://schemas.microsoft.com/office/drawing/2014/main" id="{98B9207C-B554-41EC-A9D1-0ACE21DAE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6" name="Imagen 15">
              <a:extLst>
                <a:ext uri="{FF2B5EF4-FFF2-40B4-BE49-F238E27FC236}">
                  <a16:creationId xmlns:a16="http://schemas.microsoft.com/office/drawing/2014/main" id="{C8960F77-CF05-4631-AE75-0BCE22BE9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
        <p:nvSpPr>
          <p:cNvPr id="9" name="Título 7">
            <a:extLst>
              <a:ext uri="{FF2B5EF4-FFF2-40B4-BE49-F238E27FC236}">
                <a16:creationId xmlns:a16="http://schemas.microsoft.com/office/drawing/2014/main" id="{089F6186-EA6E-46AF-8B42-6A6C0340ED9D}"/>
              </a:ext>
            </a:extLst>
          </p:cNvPr>
          <p:cNvSpPr txBox="1">
            <a:spLocks/>
          </p:cNvSpPr>
          <p:nvPr/>
        </p:nvSpPr>
        <p:spPr>
          <a:xfrm>
            <a:off x="2714352" y="1199156"/>
            <a:ext cx="6972014" cy="400110"/>
          </a:xfrm>
          <a:prstGeom prst="rect">
            <a:avLst/>
          </a:prstGeom>
          <a:noFill/>
        </p:spPr>
        <p:txBody>
          <a:bodyPr vert="horz" wrap="square" lIns="91440" tIns="45720" rIns="91440" bIns="45720" rtlCol="0" anchor="ctr">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es-ES" sz="2000" b="1" dirty="0">
                <a:solidFill>
                  <a:srgbClr val="000A8B"/>
                </a:solidFill>
              </a:rPr>
              <a:t>HECHOS RELEVANTES PORTAFOLIO DE INVERSIONES JUNIO 2019 </a:t>
            </a:r>
          </a:p>
        </p:txBody>
      </p:sp>
      <p:pic>
        <p:nvPicPr>
          <p:cNvPr id="2054" name="Picture 6" descr="analisis financieros">
            <a:extLst>
              <a:ext uri="{FF2B5EF4-FFF2-40B4-BE49-F238E27FC236}">
                <a16:creationId xmlns:a16="http://schemas.microsoft.com/office/drawing/2014/main" id="{721B265E-9144-4704-8877-96CF4B260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9287" y="1673538"/>
            <a:ext cx="2447303" cy="1845300"/>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563CFD31-280A-4247-86AF-5F9DD1C89F95}"/>
              </a:ext>
            </a:extLst>
          </p:cNvPr>
          <p:cNvSpPr txBox="1"/>
          <p:nvPr/>
        </p:nvSpPr>
        <p:spPr>
          <a:xfrm>
            <a:off x="2275411" y="1818490"/>
            <a:ext cx="7338852" cy="923330"/>
          </a:xfrm>
          <a:prstGeom prst="rect">
            <a:avLst/>
          </a:prstGeom>
          <a:noFill/>
        </p:spPr>
        <p:txBody>
          <a:bodyPr wrap="square" rtlCol="0">
            <a:spAutoFit/>
          </a:bodyPr>
          <a:lstStyle/>
          <a:p>
            <a:r>
              <a:rPr lang="es-CO" b="1" dirty="0">
                <a:solidFill>
                  <a:srgbClr val="000A8B"/>
                </a:solidFill>
              </a:rPr>
              <a:t>Valoración Portafolio Extinto</a:t>
            </a:r>
          </a:p>
          <a:p>
            <a:endParaRPr lang="es-CO" dirty="0"/>
          </a:p>
          <a:p>
            <a:pPr marL="285750" indent="-285750">
              <a:buFont typeface="Arial" panose="020B0604020202020204" pitchFamily="34" charset="0"/>
              <a:buChar char="•"/>
            </a:pPr>
            <a:r>
              <a:rPr lang="es-CO" dirty="0"/>
              <a:t>Los TES se valoraron en $230,590,848 (0,57%)</a:t>
            </a:r>
          </a:p>
        </p:txBody>
      </p:sp>
      <p:sp>
        <p:nvSpPr>
          <p:cNvPr id="11" name="CuadroTexto 10">
            <a:extLst>
              <a:ext uri="{FF2B5EF4-FFF2-40B4-BE49-F238E27FC236}">
                <a16:creationId xmlns:a16="http://schemas.microsoft.com/office/drawing/2014/main" id="{633B75B8-B929-440F-99CF-4C652FF6278E}"/>
              </a:ext>
            </a:extLst>
          </p:cNvPr>
          <p:cNvSpPr txBox="1"/>
          <p:nvPr/>
        </p:nvSpPr>
        <p:spPr>
          <a:xfrm>
            <a:off x="2275411" y="2898442"/>
            <a:ext cx="5099872" cy="1200329"/>
          </a:xfrm>
          <a:prstGeom prst="rect">
            <a:avLst/>
          </a:prstGeom>
          <a:noFill/>
        </p:spPr>
        <p:txBody>
          <a:bodyPr wrap="square" rtlCol="0">
            <a:spAutoFit/>
          </a:bodyPr>
          <a:lstStyle/>
          <a:p>
            <a:r>
              <a:rPr lang="es-CO" b="1" dirty="0">
                <a:solidFill>
                  <a:srgbClr val="000A8B"/>
                </a:solidFill>
              </a:rPr>
              <a:t>Valoración Portafolio En Proceso de Extinción </a:t>
            </a:r>
          </a:p>
          <a:p>
            <a:endParaRPr lang="es-CO" dirty="0"/>
          </a:p>
          <a:p>
            <a:pPr marL="285750" indent="-285750">
              <a:buFont typeface="Arial" panose="020B0604020202020204" pitchFamily="34" charset="0"/>
              <a:buChar char="•"/>
            </a:pPr>
            <a:r>
              <a:rPr lang="es-CO" dirty="0"/>
              <a:t>Los TES se valoraron en $1,421,951,706 (0,71%)</a:t>
            </a:r>
          </a:p>
          <a:p>
            <a:pPr marL="285750" indent="-285750">
              <a:buFont typeface="Arial" panose="020B0604020202020204" pitchFamily="34" charset="0"/>
              <a:buChar char="•"/>
            </a:pPr>
            <a:r>
              <a:rPr lang="es-CO" dirty="0"/>
              <a:t>Los CDT se valoraron en $922,432,905 (0,40%)</a:t>
            </a:r>
          </a:p>
        </p:txBody>
      </p:sp>
      <p:sp>
        <p:nvSpPr>
          <p:cNvPr id="12" name="CuadroTexto 11">
            <a:extLst>
              <a:ext uri="{FF2B5EF4-FFF2-40B4-BE49-F238E27FC236}">
                <a16:creationId xmlns:a16="http://schemas.microsoft.com/office/drawing/2014/main" id="{1D69A458-865A-4537-96E5-71052DAC7050}"/>
              </a:ext>
            </a:extLst>
          </p:cNvPr>
          <p:cNvSpPr txBox="1"/>
          <p:nvPr/>
        </p:nvSpPr>
        <p:spPr>
          <a:xfrm>
            <a:off x="2275411" y="4181516"/>
            <a:ext cx="4881494" cy="1477328"/>
          </a:xfrm>
          <a:prstGeom prst="rect">
            <a:avLst/>
          </a:prstGeom>
          <a:noFill/>
        </p:spPr>
        <p:txBody>
          <a:bodyPr wrap="square" rtlCol="0">
            <a:spAutoFit/>
          </a:bodyPr>
          <a:lstStyle/>
          <a:p>
            <a:r>
              <a:rPr lang="es-CO" b="1" dirty="0">
                <a:solidFill>
                  <a:srgbClr val="000A8B"/>
                </a:solidFill>
              </a:rPr>
              <a:t>Rendimientos CDT  En Proceso de Extinto</a:t>
            </a:r>
          </a:p>
          <a:p>
            <a:pPr marL="285750" indent="-285750" algn="just">
              <a:buFont typeface="Arial" panose="020B0604020202020204" pitchFamily="34" charset="0"/>
              <a:buChar char="•"/>
            </a:pPr>
            <a:r>
              <a:rPr lang="es-CO" dirty="0"/>
              <a:t>Recibimos Rendimientos Financieros por Vencimientos CDT valor de $1,233,967,000</a:t>
            </a:r>
          </a:p>
          <a:p>
            <a:pPr algn="just"/>
            <a:endParaRPr lang="es-CO" dirty="0"/>
          </a:p>
          <a:p>
            <a:pPr marL="285750" indent="-285750">
              <a:buFont typeface="Arial" panose="020B0604020202020204" pitchFamily="34" charset="0"/>
              <a:buChar char="•"/>
            </a:pPr>
            <a:endParaRPr lang="es-CO" dirty="0"/>
          </a:p>
        </p:txBody>
      </p:sp>
      <p:pic>
        <p:nvPicPr>
          <p:cNvPr id="13" name="Imagen 12">
            <a:extLst>
              <a:ext uri="{FF2B5EF4-FFF2-40B4-BE49-F238E27FC236}">
                <a16:creationId xmlns:a16="http://schemas.microsoft.com/office/drawing/2014/main" id="{628F767C-95E5-4097-92FC-CAC139669CFE}"/>
              </a:ext>
            </a:extLst>
          </p:cNvPr>
          <p:cNvPicPr>
            <a:picLocks noChangeAspect="1"/>
          </p:cNvPicPr>
          <p:nvPr/>
        </p:nvPicPr>
        <p:blipFill>
          <a:blip r:embed="rId5"/>
          <a:stretch>
            <a:fillRect/>
          </a:stretch>
        </p:blipFill>
        <p:spPr>
          <a:xfrm>
            <a:off x="7685899" y="4071768"/>
            <a:ext cx="2546672" cy="1792551"/>
          </a:xfrm>
          <a:prstGeom prst="rect">
            <a:avLst/>
          </a:prstGeom>
        </p:spPr>
      </p:pic>
    </p:spTree>
    <p:extLst>
      <p:ext uri="{BB962C8B-B14F-4D97-AF65-F5344CB8AC3E}">
        <p14:creationId xmlns:p14="http://schemas.microsoft.com/office/powerpoint/2010/main" val="2228659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 Gerencia Financiera</a:t>
            </a:r>
          </a:p>
        </p:txBody>
      </p:sp>
      <p:sp>
        <p:nvSpPr>
          <p:cNvPr id="7" name="CuadroTexto 6">
            <a:extLst>
              <a:ext uri="{FF2B5EF4-FFF2-40B4-BE49-F238E27FC236}">
                <a16:creationId xmlns:a16="http://schemas.microsoft.com/office/drawing/2014/main" id="{81F4DEEA-EB34-4077-955E-BCDE18CC2A08}"/>
              </a:ext>
            </a:extLst>
          </p:cNvPr>
          <p:cNvSpPr txBox="1"/>
          <p:nvPr/>
        </p:nvSpPr>
        <p:spPr>
          <a:xfrm>
            <a:off x="5568387" y="939335"/>
            <a:ext cx="4636999" cy="707886"/>
          </a:xfrm>
          <a:prstGeom prst="rect">
            <a:avLst/>
          </a:prstGeom>
          <a:noFill/>
        </p:spPr>
        <p:txBody>
          <a:bodyPr wrap="square" rtlCol="0">
            <a:spAutoFit/>
          </a:bodyPr>
          <a:lstStyle/>
          <a:p>
            <a:pPr algn="r"/>
            <a:r>
              <a:rPr lang="es-ES" sz="2000" b="1" dirty="0">
                <a:solidFill>
                  <a:srgbClr val="000A8B"/>
                </a:solidFill>
              </a:rPr>
              <a:t>PORTAFOLIO RECURSOS PROPIOS SAE JUNIO 2019 </a:t>
            </a:r>
          </a:p>
        </p:txBody>
      </p:sp>
      <p:sp>
        <p:nvSpPr>
          <p:cNvPr id="3" name="CuadroTexto 2">
            <a:extLst>
              <a:ext uri="{FF2B5EF4-FFF2-40B4-BE49-F238E27FC236}">
                <a16:creationId xmlns:a16="http://schemas.microsoft.com/office/drawing/2014/main" id="{DA4233A4-C789-40A0-B3F9-4A0A3C4A2A4B}"/>
              </a:ext>
            </a:extLst>
          </p:cNvPr>
          <p:cNvSpPr txBox="1"/>
          <p:nvPr/>
        </p:nvSpPr>
        <p:spPr>
          <a:xfrm>
            <a:off x="7924801" y="1647222"/>
            <a:ext cx="2116394" cy="276999"/>
          </a:xfrm>
          <a:prstGeom prst="rect">
            <a:avLst/>
          </a:prstGeom>
          <a:noFill/>
        </p:spPr>
        <p:txBody>
          <a:bodyPr wrap="square" rtlCol="0">
            <a:spAutoFit/>
          </a:bodyPr>
          <a:lstStyle/>
          <a:p>
            <a:r>
              <a:rPr lang="es-CO" sz="1200" dirty="0"/>
              <a:t>Cifras en Millones de Pesos</a:t>
            </a:r>
          </a:p>
        </p:txBody>
      </p:sp>
      <p:grpSp>
        <p:nvGrpSpPr>
          <p:cNvPr id="17" name="Grupo 16">
            <a:extLst>
              <a:ext uri="{FF2B5EF4-FFF2-40B4-BE49-F238E27FC236}">
                <a16:creationId xmlns:a16="http://schemas.microsoft.com/office/drawing/2014/main" id="{759C02FE-5DF5-4D28-A3C7-EC736F0328FB}"/>
              </a:ext>
            </a:extLst>
          </p:cNvPr>
          <p:cNvGrpSpPr/>
          <p:nvPr/>
        </p:nvGrpSpPr>
        <p:grpSpPr>
          <a:xfrm>
            <a:off x="2097846" y="110589"/>
            <a:ext cx="8039213" cy="745490"/>
            <a:chOff x="0" y="0"/>
            <a:chExt cx="7303135" cy="745490"/>
          </a:xfrm>
        </p:grpSpPr>
        <p:pic>
          <p:nvPicPr>
            <p:cNvPr id="18" name="Imagen 17">
              <a:extLst>
                <a:ext uri="{FF2B5EF4-FFF2-40B4-BE49-F238E27FC236}">
                  <a16:creationId xmlns:a16="http://schemas.microsoft.com/office/drawing/2014/main" id="{BB225157-665A-4EC9-897F-FF344F6E1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9" name="Imagen 18">
              <a:extLst>
                <a:ext uri="{FF2B5EF4-FFF2-40B4-BE49-F238E27FC236}">
                  <a16:creationId xmlns:a16="http://schemas.microsoft.com/office/drawing/2014/main" id="{B36FB1C8-5527-4AB6-91B6-4D0965DAF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pic>
        <p:nvPicPr>
          <p:cNvPr id="6" name="Imagen 5">
            <a:extLst>
              <a:ext uri="{FF2B5EF4-FFF2-40B4-BE49-F238E27FC236}">
                <a16:creationId xmlns:a16="http://schemas.microsoft.com/office/drawing/2014/main" id="{D1741BC4-86CC-463A-9E6B-6C8DC0A819D4}"/>
              </a:ext>
            </a:extLst>
          </p:cNvPr>
          <p:cNvPicPr>
            <a:picLocks noChangeAspect="1"/>
          </p:cNvPicPr>
          <p:nvPr/>
        </p:nvPicPr>
        <p:blipFill>
          <a:blip r:embed="rId4"/>
          <a:stretch>
            <a:fillRect/>
          </a:stretch>
        </p:blipFill>
        <p:spPr>
          <a:xfrm>
            <a:off x="2085195" y="1856976"/>
            <a:ext cx="7956001" cy="784467"/>
          </a:xfrm>
          <a:prstGeom prst="rect">
            <a:avLst/>
          </a:prstGeom>
        </p:spPr>
      </p:pic>
      <p:graphicFrame>
        <p:nvGraphicFramePr>
          <p:cNvPr id="14" name="Gráfico 13">
            <a:extLst>
              <a:ext uri="{FF2B5EF4-FFF2-40B4-BE49-F238E27FC236}">
                <a16:creationId xmlns:a16="http://schemas.microsoft.com/office/drawing/2014/main" id="{B1B99771-4853-468F-9C53-CF9139098C04}"/>
              </a:ext>
            </a:extLst>
          </p:cNvPr>
          <p:cNvGraphicFramePr>
            <a:graphicFrameLocks/>
          </p:cNvGraphicFramePr>
          <p:nvPr>
            <p:extLst/>
          </p:nvPr>
        </p:nvGraphicFramePr>
        <p:xfrm>
          <a:off x="1757172" y="3062629"/>
          <a:ext cx="4457350" cy="264107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áfico 19">
            <a:extLst>
              <a:ext uri="{FF2B5EF4-FFF2-40B4-BE49-F238E27FC236}">
                <a16:creationId xmlns:a16="http://schemas.microsoft.com/office/drawing/2014/main" id="{F5621348-C3C2-4784-ABA7-F5E84EDB9955}"/>
              </a:ext>
            </a:extLst>
          </p:cNvPr>
          <p:cNvGraphicFramePr>
            <a:graphicFrameLocks/>
          </p:cNvGraphicFramePr>
          <p:nvPr>
            <p:extLst/>
          </p:nvPr>
        </p:nvGraphicFramePr>
        <p:xfrm>
          <a:off x="5936610" y="3062629"/>
          <a:ext cx="4200449" cy="246356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588383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sp>
        <p:nvSpPr>
          <p:cNvPr id="9" name="CuadroTexto 8">
            <a:extLst>
              <a:ext uri="{FF2B5EF4-FFF2-40B4-BE49-F238E27FC236}">
                <a16:creationId xmlns:a16="http://schemas.microsoft.com/office/drawing/2014/main" id="{862DE2FE-DD36-4D9F-BAC6-B652934725DA}"/>
              </a:ext>
            </a:extLst>
          </p:cNvPr>
          <p:cNvSpPr txBox="1"/>
          <p:nvPr/>
        </p:nvSpPr>
        <p:spPr>
          <a:xfrm>
            <a:off x="2097845" y="2151727"/>
            <a:ext cx="8456944" cy="1323439"/>
          </a:xfrm>
          <a:prstGeom prst="rect">
            <a:avLst/>
          </a:prstGeom>
          <a:noFill/>
        </p:spPr>
        <p:txBody>
          <a:bodyPr wrap="square" rtlCol="0">
            <a:spAutoFit/>
          </a:bodyPr>
          <a:lstStyle/>
          <a:p>
            <a:pPr algn="ctr"/>
            <a:r>
              <a:rPr lang="es-CO" sz="4000" dirty="0">
                <a:solidFill>
                  <a:srgbClr val="000A8B"/>
                </a:solidFill>
              </a:rPr>
              <a:t>PRESENTACIÓN GERENCIA COMERCIAL</a:t>
            </a:r>
          </a:p>
          <a:p>
            <a:pPr algn="ctr"/>
            <a:endParaRPr lang="es-ES" sz="4000" dirty="0">
              <a:solidFill>
                <a:schemeClr val="accent5">
                  <a:lumMod val="50000"/>
                </a:schemeClr>
              </a:solidFill>
              <a:latin typeface="Arial Narrow" panose="020B0606020202030204" pitchFamily="34" charset="0"/>
            </a:endParaRPr>
          </a:p>
        </p:txBody>
      </p:sp>
      <p:grpSp>
        <p:nvGrpSpPr>
          <p:cNvPr id="10" name="Grupo 9">
            <a:extLst>
              <a:ext uri="{FF2B5EF4-FFF2-40B4-BE49-F238E27FC236}">
                <a16:creationId xmlns:a16="http://schemas.microsoft.com/office/drawing/2014/main" id="{E12D6B5B-0F64-4A9B-AB6A-A6B48067C9BA}"/>
              </a:ext>
            </a:extLst>
          </p:cNvPr>
          <p:cNvGrpSpPr/>
          <p:nvPr/>
        </p:nvGrpSpPr>
        <p:grpSpPr>
          <a:xfrm>
            <a:off x="2097846" y="305680"/>
            <a:ext cx="8039213" cy="745490"/>
            <a:chOff x="0" y="0"/>
            <a:chExt cx="7303135" cy="745490"/>
          </a:xfrm>
        </p:grpSpPr>
        <p:pic>
          <p:nvPicPr>
            <p:cNvPr id="11" name="Imagen 10">
              <a:extLst>
                <a:ext uri="{FF2B5EF4-FFF2-40B4-BE49-F238E27FC236}">
                  <a16:creationId xmlns:a16="http://schemas.microsoft.com/office/drawing/2014/main" id="{C8B44B1B-87E8-410E-8F09-5CB81BE25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15135" cy="745490"/>
            </a:xfrm>
            <a:prstGeom prst="rect">
              <a:avLst/>
            </a:prstGeom>
          </p:spPr>
        </p:pic>
        <p:pic>
          <p:nvPicPr>
            <p:cNvPr id="14" name="Imagen 13">
              <a:extLst>
                <a:ext uri="{FF2B5EF4-FFF2-40B4-BE49-F238E27FC236}">
                  <a16:creationId xmlns:a16="http://schemas.microsoft.com/office/drawing/2014/main" id="{31A9D36C-7B65-45C4-8A0F-3EA7DA769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775" y="28575"/>
              <a:ext cx="4150360" cy="713105"/>
            </a:xfrm>
            <a:prstGeom prst="rect">
              <a:avLst/>
            </a:prstGeom>
          </p:spPr>
        </p:pic>
      </p:grpSp>
    </p:spTree>
    <p:extLst>
      <p:ext uri="{BB962C8B-B14F-4D97-AF65-F5344CB8AC3E}">
        <p14:creationId xmlns:p14="http://schemas.microsoft.com/office/powerpoint/2010/main" val="3768973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471" y="83530"/>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761" y="104962"/>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3231484" y="904307"/>
            <a:ext cx="4889992"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Resultado Comercialización Inmuebles – CISA</a:t>
            </a:r>
          </a:p>
        </p:txBody>
      </p:sp>
      <p:sp>
        <p:nvSpPr>
          <p:cNvPr id="11" name="CuadroTexto 10">
            <a:extLst>
              <a:ext uri="{FF2B5EF4-FFF2-40B4-BE49-F238E27FC236}">
                <a16:creationId xmlns:a16="http://schemas.microsoft.com/office/drawing/2014/main" id="{992A25CA-C285-4FBD-80D3-904C55A98870}"/>
              </a:ext>
            </a:extLst>
          </p:cNvPr>
          <p:cNvSpPr txBox="1"/>
          <p:nvPr/>
        </p:nvSpPr>
        <p:spPr>
          <a:xfrm>
            <a:off x="1596356" y="5812397"/>
            <a:ext cx="2945927" cy="207749"/>
          </a:xfrm>
          <a:prstGeom prst="rect">
            <a:avLst/>
          </a:prstGeom>
          <a:noFill/>
        </p:spPr>
        <p:txBody>
          <a:bodyPr wrap="square" rtlCol="0">
            <a:spAutoFit/>
          </a:bodyPr>
          <a:lstStyle/>
          <a:p>
            <a:r>
              <a:rPr lang="es-CO" sz="750" i="1" dirty="0"/>
              <a:t>Fuente de la información – CISA informe a corte  22 de julio 2019</a:t>
            </a:r>
          </a:p>
        </p:txBody>
      </p:sp>
      <p:pic>
        <p:nvPicPr>
          <p:cNvPr id="3" name="Imagen 2">
            <a:extLst>
              <a:ext uri="{FF2B5EF4-FFF2-40B4-BE49-F238E27FC236}">
                <a16:creationId xmlns:a16="http://schemas.microsoft.com/office/drawing/2014/main" id="{662250EF-580C-4E62-8ECE-E5581043ACC3}"/>
              </a:ext>
            </a:extLst>
          </p:cNvPr>
          <p:cNvPicPr>
            <a:picLocks noChangeAspect="1"/>
          </p:cNvPicPr>
          <p:nvPr/>
        </p:nvPicPr>
        <p:blipFill>
          <a:blip r:embed="rId4"/>
          <a:stretch>
            <a:fillRect/>
          </a:stretch>
        </p:blipFill>
        <p:spPr>
          <a:xfrm>
            <a:off x="3394612" y="1809195"/>
            <a:ext cx="5710154" cy="1549899"/>
          </a:xfrm>
          <a:prstGeom prst="rect">
            <a:avLst/>
          </a:prstGeom>
        </p:spPr>
      </p:pic>
      <p:sp>
        <p:nvSpPr>
          <p:cNvPr id="6" name="CuadroTexto 5">
            <a:extLst>
              <a:ext uri="{FF2B5EF4-FFF2-40B4-BE49-F238E27FC236}">
                <a16:creationId xmlns:a16="http://schemas.microsoft.com/office/drawing/2014/main" id="{F14CB5A7-A748-4E82-A944-7CF60376C2E0}"/>
              </a:ext>
            </a:extLst>
          </p:cNvPr>
          <p:cNvSpPr txBox="1"/>
          <p:nvPr/>
        </p:nvSpPr>
        <p:spPr>
          <a:xfrm>
            <a:off x="1782968" y="2298432"/>
            <a:ext cx="1286351" cy="577081"/>
          </a:xfrm>
          <a:prstGeom prst="rect">
            <a:avLst/>
          </a:prstGeom>
          <a:noFill/>
        </p:spPr>
        <p:txBody>
          <a:bodyPr wrap="square" rtlCol="0">
            <a:spAutoFit/>
          </a:bodyPr>
          <a:lstStyle>
            <a:defPPr>
              <a:defRPr lang="es-ES"/>
            </a:defPPr>
            <a:lvl1pPr>
              <a:defRPr b="1">
                <a:latin typeface="Arial Narrow" panose="020B0606020202030204" pitchFamily="34" charset="0"/>
              </a:defRPr>
            </a:lvl1pPr>
          </a:lstStyle>
          <a:p>
            <a:pPr algn="ctr"/>
            <a:r>
              <a:rPr lang="es-CO" u="sng" dirty="0">
                <a:solidFill>
                  <a:schemeClr val="accent1">
                    <a:lumMod val="75000"/>
                  </a:schemeClr>
                </a:solidFill>
              </a:rPr>
              <a:t>R</a:t>
            </a:r>
            <a:r>
              <a:rPr lang="es-CO" sz="1350" u="sng" dirty="0">
                <a:solidFill>
                  <a:schemeClr val="accent1">
                    <a:lumMod val="75000"/>
                  </a:schemeClr>
                </a:solidFill>
              </a:rPr>
              <a:t>esumen ventas por año</a:t>
            </a:r>
          </a:p>
        </p:txBody>
      </p:sp>
      <p:sp>
        <p:nvSpPr>
          <p:cNvPr id="18" name="CuadroTexto 17">
            <a:extLst>
              <a:ext uri="{FF2B5EF4-FFF2-40B4-BE49-F238E27FC236}">
                <a16:creationId xmlns:a16="http://schemas.microsoft.com/office/drawing/2014/main" id="{E08DECCF-6CCB-4B3B-818A-ADF4D99F2011}"/>
              </a:ext>
            </a:extLst>
          </p:cNvPr>
          <p:cNvSpPr txBox="1"/>
          <p:nvPr/>
        </p:nvSpPr>
        <p:spPr>
          <a:xfrm>
            <a:off x="9478042" y="1820141"/>
            <a:ext cx="1004120" cy="219291"/>
          </a:xfrm>
          <a:prstGeom prst="rect">
            <a:avLst/>
          </a:prstGeom>
          <a:noFill/>
        </p:spPr>
        <p:txBody>
          <a:bodyPr wrap="square" rtlCol="0">
            <a:spAutoFit/>
          </a:bodyPr>
          <a:lstStyle/>
          <a:p>
            <a:pPr algn="r"/>
            <a:r>
              <a:rPr lang="es-CO" sz="825" i="1" dirty="0">
                <a:latin typeface="Arial Narrow" panose="020B0606020202030204" pitchFamily="34" charset="0"/>
              </a:rPr>
              <a:t>Cifras en Millones $</a:t>
            </a:r>
          </a:p>
        </p:txBody>
      </p:sp>
      <p:graphicFrame>
        <p:nvGraphicFramePr>
          <p:cNvPr id="19" name="Gráfico 18">
            <a:extLst>
              <a:ext uri="{FF2B5EF4-FFF2-40B4-BE49-F238E27FC236}">
                <a16:creationId xmlns:a16="http://schemas.microsoft.com/office/drawing/2014/main" id="{CE657927-6ED5-41AB-9C35-B739374CB7E0}"/>
              </a:ext>
            </a:extLst>
          </p:cNvPr>
          <p:cNvGraphicFramePr>
            <a:graphicFrameLocks/>
          </p:cNvGraphicFramePr>
          <p:nvPr>
            <p:extLst/>
          </p:nvPr>
        </p:nvGraphicFramePr>
        <p:xfrm>
          <a:off x="1760159" y="3465232"/>
          <a:ext cx="4550570" cy="2347165"/>
        </p:xfrm>
        <a:graphic>
          <a:graphicData uri="http://schemas.openxmlformats.org/drawingml/2006/chart">
            <c:chart xmlns:c="http://schemas.openxmlformats.org/drawingml/2006/chart" xmlns:r="http://schemas.openxmlformats.org/officeDocument/2006/relationships" r:id="rId5"/>
          </a:graphicData>
        </a:graphic>
      </p:graphicFrame>
      <p:sp>
        <p:nvSpPr>
          <p:cNvPr id="4" name="Elipse 3">
            <a:extLst>
              <a:ext uri="{FF2B5EF4-FFF2-40B4-BE49-F238E27FC236}">
                <a16:creationId xmlns:a16="http://schemas.microsoft.com/office/drawing/2014/main" id="{26483CD9-D063-4663-ACCA-A560077A68DE}"/>
              </a:ext>
            </a:extLst>
          </p:cNvPr>
          <p:cNvSpPr/>
          <p:nvPr/>
        </p:nvSpPr>
        <p:spPr>
          <a:xfrm>
            <a:off x="7117358" y="3663368"/>
            <a:ext cx="1004118" cy="44220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350" b="1" dirty="0">
                <a:solidFill>
                  <a:schemeClr val="accent1">
                    <a:lumMod val="75000"/>
                  </a:schemeClr>
                </a:solidFill>
              </a:rPr>
              <a:t>135</a:t>
            </a:r>
          </a:p>
        </p:txBody>
      </p:sp>
      <p:sp>
        <p:nvSpPr>
          <p:cNvPr id="14" name="Elipse 13">
            <a:extLst>
              <a:ext uri="{FF2B5EF4-FFF2-40B4-BE49-F238E27FC236}">
                <a16:creationId xmlns:a16="http://schemas.microsoft.com/office/drawing/2014/main" id="{63C13D56-7629-4974-8B66-1D8B92266166}"/>
              </a:ext>
            </a:extLst>
          </p:cNvPr>
          <p:cNvSpPr/>
          <p:nvPr/>
        </p:nvSpPr>
        <p:spPr>
          <a:xfrm>
            <a:off x="7117358" y="4324406"/>
            <a:ext cx="1004119" cy="442206"/>
          </a:xfrm>
          <a:prstGeom prst="ellipse">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350" b="1" dirty="0">
                <a:solidFill>
                  <a:schemeClr val="accent1">
                    <a:lumMod val="75000"/>
                  </a:schemeClr>
                </a:solidFill>
              </a:rPr>
              <a:t>161</a:t>
            </a:r>
          </a:p>
        </p:txBody>
      </p:sp>
      <p:sp>
        <p:nvSpPr>
          <p:cNvPr id="15" name="Elipse 14">
            <a:extLst>
              <a:ext uri="{FF2B5EF4-FFF2-40B4-BE49-F238E27FC236}">
                <a16:creationId xmlns:a16="http://schemas.microsoft.com/office/drawing/2014/main" id="{80A42DEB-7D89-4D8E-94B5-CB93CD040247}"/>
              </a:ext>
            </a:extLst>
          </p:cNvPr>
          <p:cNvSpPr/>
          <p:nvPr/>
        </p:nvSpPr>
        <p:spPr>
          <a:xfrm>
            <a:off x="7117356" y="4945853"/>
            <a:ext cx="1004120" cy="442206"/>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1350" dirty="0">
                <a:solidFill>
                  <a:schemeClr val="accent1">
                    <a:lumMod val="75000"/>
                  </a:schemeClr>
                </a:solidFill>
              </a:rPr>
              <a:t>$20.076</a:t>
            </a:r>
          </a:p>
        </p:txBody>
      </p:sp>
      <p:sp>
        <p:nvSpPr>
          <p:cNvPr id="5" name="CuadroTexto 4">
            <a:extLst>
              <a:ext uri="{FF2B5EF4-FFF2-40B4-BE49-F238E27FC236}">
                <a16:creationId xmlns:a16="http://schemas.microsoft.com/office/drawing/2014/main" id="{57C7B31E-5DCF-463E-A018-F0F909DDBCE0}"/>
              </a:ext>
            </a:extLst>
          </p:cNvPr>
          <p:cNvSpPr txBox="1"/>
          <p:nvPr/>
        </p:nvSpPr>
        <p:spPr>
          <a:xfrm>
            <a:off x="8124038" y="3747082"/>
            <a:ext cx="1856064" cy="300082"/>
          </a:xfrm>
          <a:prstGeom prst="rect">
            <a:avLst/>
          </a:prstGeom>
          <a:noFill/>
        </p:spPr>
        <p:txBody>
          <a:bodyPr wrap="square" rtlCol="0">
            <a:spAutoFit/>
          </a:bodyPr>
          <a:lstStyle/>
          <a:p>
            <a:r>
              <a:rPr lang="es-CO" sz="1350" dirty="0">
                <a:solidFill>
                  <a:schemeClr val="accent1">
                    <a:lumMod val="75000"/>
                  </a:schemeClr>
                </a:solidFill>
              </a:rPr>
              <a:t>Unidades Comerciales</a:t>
            </a:r>
          </a:p>
        </p:txBody>
      </p:sp>
      <p:sp>
        <p:nvSpPr>
          <p:cNvPr id="17" name="CuadroTexto 16">
            <a:extLst>
              <a:ext uri="{FF2B5EF4-FFF2-40B4-BE49-F238E27FC236}">
                <a16:creationId xmlns:a16="http://schemas.microsoft.com/office/drawing/2014/main" id="{A02B54E7-CAA4-41A6-894E-1389BAC949D9}"/>
              </a:ext>
            </a:extLst>
          </p:cNvPr>
          <p:cNvSpPr txBox="1"/>
          <p:nvPr/>
        </p:nvSpPr>
        <p:spPr>
          <a:xfrm>
            <a:off x="8124038" y="4340046"/>
            <a:ext cx="1856064" cy="507831"/>
          </a:xfrm>
          <a:prstGeom prst="rect">
            <a:avLst/>
          </a:prstGeom>
          <a:noFill/>
        </p:spPr>
        <p:txBody>
          <a:bodyPr wrap="square" rtlCol="0">
            <a:spAutoFit/>
          </a:bodyPr>
          <a:lstStyle/>
          <a:p>
            <a:r>
              <a:rPr lang="es-CO" sz="1350" dirty="0">
                <a:solidFill>
                  <a:schemeClr val="accent1">
                    <a:lumMod val="75000"/>
                  </a:schemeClr>
                </a:solidFill>
              </a:rPr>
              <a:t>Matriculas Inmobiliarias</a:t>
            </a:r>
          </a:p>
        </p:txBody>
      </p:sp>
      <p:sp>
        <p:nvSpPr>
          <p:cNvPr id="20" name="CuadroTexto 19">
            <a:extLst>
              <a:ext uri="{FF2B5EF4-FFF2-40B4-BE49-F238E27FC236}">
                <a16:creationId xmlns:a16="http://schemas.microsoft.com/office/drawing/2014/main" id="{D0762603-EC94-4483-AEA9-29CF7336CA5F}"/>
              </a:ext>
            </a:extLst>
          </p:cNvPr>
          <p:cNvSpPr txBox="1"/>
          <p:nvPr/>
        </p:nvSpPr>
        <p:spPr>
          <a:xfrm>
            <a:off x="8124038" y="5016144"/>
            <a:ext cx="1856064" cy="300082"/>
          </a:xfrm>
          <a:prstGeom prst="rect">
            <a:avLst/>
          </a:prstGeom>
          <a:noFill/>
        </p:spPr>
        <p:txBody>
          <a:bodyPr wrap="square" rtlCol="0">
            <a:spAutoFit/>
          </a:bodyPr>
          <a:lstStyle/>
          <a:p>
            <a:r>
              <a:rPr lang="es-CO" sz="1350" dirty="0">
                <a:solidFill>
                  <a:schemeClr val="accent1">
                    <a:lumMod val="75000"/>
                  </a:schemeClr>
                </a:solidFill>
              </a:rPr>
              <a:t>Valor de Transacción</a:t>
            </a:r>
          </a:p>
        </p:txBody>
      </p:sp>
      <p:sp>
        <p:nvSpPr>
          <p:cNvPr id="21" name="Rectángulo 20">
            <a:extLst>
              <a:ext uri="{FF2B5EF4-FFF2-40B4-BE49-F238E27FC236}">
                <a16:creationId xmlns:a16="http://schemas.microsoft.com/office/drawing/2014/main" id="{99140EF9-8A4F-4490-9344-3CB87D7DC276}"/>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B54B471B-C1BB-4CF0-87AC-F80DEA17C97B}"/>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spTree>
    <p:extLst>
      <p:ext uri="{BB962C8B-B14F-4D97-AF65-F5344CB8AC3E}">
        <p14:creationId xmlns:p14="http://schemas.microsoft.com/office/powerpoint/2010/main" val="238948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778" y="84498"/>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5068" y="105930"/>
            <a:ext cx="3112770" cy="534829"/>
          </a:xfrm>
          <a:prstGeom prst="rect">
            <a:avLst/>
          </a:prstGeom>
        </p:spPr>
      </p:pic>
      <p:sp>
        <p:nvSpPr>
          <p:cNvPr id="7" name="CuadroTexto 6">
            <a:extLst>
              <a:ext uri="{FF2B5EF4-FFF2-40B4-BE49-F238E27FC236}">
                <a16:creationId xmlns:a16="http://schemas.microsoft.com/office/drawing/2014/main" id="{0C018BD6-314A-4514-8336-AB99A01B1566}"/>
              </a:ext>
            </a:extLst>
          </p:cNvPr>
          <p:cNvSpPr txBox="1"/>
          <p:nvPr/>
        </p:nvSpPr>
        <p:spPr>
          <a:xfrm>
            <a:off x="3428982" y="927762"/>
            <a:ext cx="5089439"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Portafolio Proceso Comercialización – CISA S A</a:t>
            </a:r>
          </a:p>
        </p:txBody>
      </p:sp>
      <p:sp>
        <p:nvSpPr>
          <p:cNvPr id="24" name="CuadroTexto 23">
            <a:extLst>
              <a:ext uri="{FF2B5EF4-FFF2-40B4-BE49-F238E27FC236}">
                <a16:creationId xmlns:a16="http://schemas.microsoft.com/office/drawing/2014/main" id="{DE8C4FE1-2694-4034-AE6C-3912676CF584}"/>
              </a:ext>
            </a:extLst>
          </p:cNvPr>
          <p:cNvSpPr txBox="1"/>
          <p:nvPr/>
        </p:nvSpPr>
        <p:spPr>
          <a:xfrm>
            <a:off x="9380511" y="1669161"/>
            <a:ext cx="1004120" cy="219291"/>
          </a:xfrm>
          <a:prstGeom prst="rect">
            <a:avLst/>
          </a:prstGeom>
          <a:noFill/>
        </p:spPr>
        <p:txBody>
          <a:bodyPr wrap="square" rtlCol="0">
            <a:spAutoFit/>
          </a:bodyPr>
          <a:lstStyle/>
          <a:p>
            <a:pPr algn="r"/>
            <a:r>
              <a:rPr lang="es-CO" sz="825" i="1" dirty="0">
                <a:solidFill>
                  <a:schemeClr val="bg1">
                    <a:lumMod val="50000"/>
                  </a:schemeClr>
                </a:solidFill>
                <a:latin typeface="Arial Narrow" panose="020B0606020202030204" pitchFamily="34" charset="0"/>
              </a:rPr>
              <a:t>Cifras en Millones $</a:t>
            </a:r>
          </a:p>
        </p:txBody>
      </p:sp>
      <p:sp>
        <p:nvSpPr>
          <p:cNvPr id="16" name="CuadroTexto 15">
            <a:extLst>
              <a:ext uri="{FF2B5EF4-FFF2-40B4-BE49-F238E27FC236}">
                <a16:creationId xmlns:a16="http://schemas.microsoft.com/office/drawing/2014/main" id="{925711B6-DE52-4608-9846-359B87C1F78D}"/>
              </a:ext>
            </a:extLst>
          </p:cNvPr>
          <p:cNvSpPr txBox="1"/>
          <p:nvPr/>
        </p:nvSpPr>
        <p:spPr>
          <a:xfrm>
            <a:off x="1596356" y="5812397"/>
            <a:ext cx="2945927" cy="207749"/>
          </a:xfrm>
          <a:prstGeom prst="rect">
            <a:avLst/>
          </a:prstGeom>
          <a:noFill/>
        </p:spPr>
        <p:txBody>
          <a:bodyPr wrap="square" rtlCol="0">
            <a:spAutoFit/>
          </a:bodyPr>
          <a:lstStyle/>
          <a:p>
            <a:r>
              <a:rPr lang="es-CO" sz="750" i="1" dirty="0"/>
              <a:t>Fuente de la información – CISA informe a corte  22 de julio de  2019</a:t>
            </a:r>
          </a:p>
        </p:txBody>
      </p:sp>
      <p:sp>
        <p:nvSpPr>
          <p:cNvPr id="23" name="Abrir llave 22">
            <a:extLst>
              <a:ext uri="{FF2B5EF4-FFF2-40B4-BE49-F238E27FC236}">
                <a16:creationId xmlns:a16="http://schemas.microsoft.com/office/drawing/2014/main" id="{7991626D-4E90-41A1-B0C5-3B110A35F25D}"/>
              </a:ext>
            </a:extLst>
          </p:cNvPr>
          <p:cNvSpPr/>
          <p:nvPr/>
        </p:nvSpPr>
        <p:spPr>
          <a:xfrm rot="5400000">
            <a:off x="5922875" y="1734418"/>
            <a:ext cx="346250" cy="3948619"/>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a:solidFill>
                <a:schemeClr val="accent6">
                  <a:lumMod val="75000"/>
                </a:schemeClr>
              </a:solidFill>
            </a:endParaRPr>
          </a:p>
        </p:txBody>
      </p:sp>
      <p:pic>
        <p:nvPicPr>
          <p:cNvPr id="10" name="Imagen 9">
            <a:extLst>
              <a:ext uri="{FF2B5EF4-FFF2-40B4-BE49-F238E27FC236}">
                <a16:creationId xmlns:a16="http://schemas.microsoft.com/office/drawing/2014/main" id="{4158A6F4-74B8-4550-A67A-48D9F10C327A}"/>
              </a:ext>
            </a:extLst>
          </p:cNvPr>
          <p:cNvPicPr>
            <a:picLocks noChangeAspect="1"/>
          </p:cNvPicPr>
          <p:nvPr/>
        </p:nvPicPr>
        <p:blipFill>
          <a:blip r:embed="rId4"/>
          <a:stretch>
            <a:fillRect/>
          </a:stretch>
        </p:blipFill>
        <p:spPr>
          <a:xfrm>
            <a:off x="2041781" y="1794197"/>
            <a:ext cx="4844840" cy="1554186"/>
          </a:xfrm>
          <a:prstGeom prst="rect">
            <a:avLst/>
          </a:prstGeom>
        </p:spPr>
      </p:pic>
      <p:pic>
        <p:nvPicPr>
          <p:cNvPr id="12" name="Imagen 11">
            <a:extLst>
              <a:ext uri="{FF2B5EF4-FFF2-40B4-BE49-F238E27FC236}">
                <a16:creationId xmlns:a16="http://schemas.microsoft.com/office/drawing/2014/main" id="{59C48D1B-C62B-442F-99EC-CEB94AA56D02}"/>
              </a:ext>
            </a:extLst>
          </p:cNvPr>
          <p:cNvPicPr>
            <a:picLocks noChangeAspect="1"/>
          </p:cNvPicPr>
          <p:nvPr/>
        </p:nvPicPr>
        <p:blipFill>
          <a:blip r:embed="rId5"/>
          <a:stretch>
            <a:fillRect/>
          </a:stretch>
        </p:blipFill>
        <p:spPr>
          <a:xfrm>
            <a:off x="2041781" y="4002244"/>
            <a:ext cx="3941610" cy="1061561"/>
          </a:xfrm>
          <a:prstGeom prst="rect">
            <a:avLst/>
          </a:prstGeom>
        </p:spPr>
      </p:pic>
      <p:pic>
        <p:nvPicPr>
          <p:cNvPr id="15" name="Imagen 14">
            <a:extLst>
              <a:ext uri="{FF2B5EF4-FFF2-40B4-BE49-F238E27FC236}">
                <a16:creationId xmlns:a16="http://schemas.microsoft.com/office/drawing/2014/main" id="{608A6F5B-98C8-4666-87B4-72F35AD35325}"/>
              </a:ext>
            </a:extLst>
          </p:cNvPr>
          <p:cNvPicPr>
            <a:picLocks noChangeAspect="1"/>
          </p:cNvPicPr>
          <p:nvPr/>
        </p:nvPicPr>
        <p:blipFill>
          <a:blip r:embed="rId6"/>
          <a:stretch>
            <a:fillRect/>
          </a:stretch>
        </p:blipFill>
        <p:spPr>
          <a:xfrm>
            <a:off x="6431211" y="3990377"/>
            <a:ext cx="3953421" cy="1346306"/>
          </a:xfrm>
          <a:prstGeom prst="rect">
            <a:avLst/>
          </a:prstGeom>
        </p:spPr>
      </p:pic>
      <p:sp>
        <p:nvSpPr>
          <p:cNvPr id="3" name="CuadroTexto 2">
            <a:extLst>
              <a:ext uri="{FF2B5EF4-FFF2-40B4-BE49-F238E27FC236}">
                <a16:creationId xmlns:a16="http://schemas.microsoft.com/office/drawing/2014/main" id="{481A1E35-B92C-4D5A-9A2E-9CA0B3DA2687}"/>
              </a:ext>
            </a:extLst>
          </p:cNvPr>
          <p:cNvSpPr txBox="1"/>
          <p:nvPr/>
        </p:nvSpPr>
        <p:spPr>
          <a:xfrm>
            <a:off x="7505069" y="2428920"/>
            <a:ext cx="2879563" cy="369332"/>
          </a:xfrm>
          <a:prstGeom prst="rect">
            <a:avLst/>
          </a:prstGeom>
          <a:noFill/>
        </p:spPr>
        <p:txBody>
          <a:bodyPr wrap="square" rtlCol="0">
            <a:spAutoFit/>
          </a:bodyPr>
          <a:lstStyle/>
          <a:p>
            <a:r>
              <a:rPr lang="es-CO" sz="900" dirty="0"/>
              <a:t>1. Arroyohondo $11.962 (Extinto)</a:t>
            </a:r>
          </a:p>
          <a:p>
            <a:r>
              <a:rPr lang="es-CO" sz="900" dirty="0"/>
              <a:t>2. Apto Bogotá $1.200 (</a:t>
            </a:r>
            <a:r>
              <a:rPr lang="es-CO" sz="900" dirty="0" err="1"/>
              <a:t>Enaj</a:t>
            </a:r>
            <a:r>
              <a:rPr lang="es-CO" sz="900" dirty="0"/>
              <a:t>. </a:t>
            </a:r>
            <a:r>
              <a:rPr lang="es-CO" sz="900" dirty="0" err="1"/>
              <a:t>Temp</a:t>
            </a:r>
            <a:r>
              <a:rPr lang="es-CO" sz="900" dirty="0"/>
              <a:t>.)</a:t>
            </a:r>
          </a:p>
        </p:txBody>
      </p:sp>
      <p:sp>
        <p:nvSpPr>
          <p:cNvPr id="14" name="CuadroTexto 13">
            <a:extLst>
              <a:ext uri="{FF2B5EF4-FFF2-40B4-BE49-F238E27FC236}">
                <a16:creationId xmlns:a16="http://schemas.microsoft.com/office/drawing/2014/main" id="{525147E1-DF2E-471F-8FF9-1140EC2BD375}"/>
              </a:ext>
            </a:extLst>
          </p:cNvPr>
          <p:cNvSpPr txBox="1"/>
          <p:nvPr/>
        </p:nvSpPr>
        <p:spPr>
          <a:xfrm>
            <a:off x="7508762" y="2803396"/>
            <a:ext cx="2879563" cy="230832"/>
          </a:xfrm>
          <a:prstGeom prst="rect">
            <a:avLst/>
          </a:prstGeom>
          <a:noFill/>
        </p:spPr>
        <p:txBody>
          <a:bodyPr wrap="square" rtlCol="0">
            <a:spAutoFit/>
          </a:bodyPr>
          <a:lstStyle/>
          <a:p>
            <a:r>
              <a:rPr lang="es-CO" sz="900" dirty="0"/>
              <a:t>1. Edificio Cali $1.266 (</a:t>
            </a:r>
            <a:r>
              <a:rPr lang="es-CO" sz="900" dirty="0" err="1"/>
              <a:t>Enaj</a:t>
            </a:r>
            <a:r>
              <a:rPr lang="es-CO" sz="900" dirty="0"/>
              <a:t>. </a:t>
            </a:r>
            <a:r>
              <a:rPr lang="es-CO" sz="900" dirty="0" err="1"/>
              <a:t>Temp</a:t>
            </a:r>
            <a:r>
              <a:rPr lang="es-CO" sz="900" dirty="0"/>
              <a:t>.)</a:t>
            </a:r>
          </a:p>
        </p:txBody>
      </p:sp>
      <p:cxnSp>
        <p:nvCxnSpPr>
          <p:cNvPr id="5" name="Conector recto de flecha 4">
            <a:extLst>
              <a:ext uri="{FF2B5EF4-FFF2-40B4-BE49-F238E27FC236}">
                <a16:creationId xmlns:a16="http://schemas.microsoft.com/office/drawing/2014/main" id="{8089FB1A-EF0D-4E6B-B237-B81B7524885D}"/>
              </a:ext>
            </a:extLst>
          </p:cNvPr>
          <p:cNvCxnSpPr>
            <a:cxnSpLocks/>
          </p:cNvCxnSpPr>
          <p:nvPr/>
        </p:nvCxnSpPr>
        <p:spPr>
          <a:xfrm>
            <a:off x="6973516" y="2620266"/>
            <a:ext cx="444659" cy="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ector recto de flecha 16">
            <a:extLst>
              <a:ext uri="{FF2B5EF4-FFF2-40B4-BE49-F238E27FC236}">
                <a16:creationId xmlns:a16="http://schemas.microsoft.com/office/drawing/2014/main" id="{861C332C-2BC1-4771-AB5D-7768C8EB00AF}"/>
              </a:ext>
            </a:extLst>
          </p:cNvPr>
          <p:cNvCxnSpPr>
            <a:cxnSpLocks/>
          </p:cNvCxnSpPr>
          <p:nvPr/>
        </p:nvCxnSpPr>
        <p:spPr>
          <a:xfrm flipV="1">
            <a:off x="6985234" y="2907271"/>
            <a:ext cx="432941" cy="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18" name="Rectángulo 17">
            <a:extLst>
              <a:ext uri="{FF2B5EF4-FFF2-40B4-BE49-F238E27FC236}">
                <a16:creationId xmlns:a16="http://schemas.microsoft.com/office/drawing/2014/main" id="{E6ADA995-73CC-4166-A135-5CC60041D14C}"/>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1127CEB9-4BF8-46C5-BEB5-DBAB4F6373DC}"/>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spTree>
    <p:extLst>
      <p:ext uri="{BB962C8B-B14F-4D97-AF65-F5344CB8AC3E}">
        <p14:creationId xmlns:p14="http://schemas.microsoft.com/office/powerpoint/2010/main" val="1540974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085" y="114166"/>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375" y="135598"/>
            <a:ext cx="3112770" cy="534829"/>
          </a:xfrm>
          <a:prstGeom prst="rect">
            <a:avLst/>
          </a:prstGeom>
        </p:spPr>
      </p:pic>
      <p:sp>
        <p:nvSpPr>
          <p:cNvPr id="17" name="CuadroTexto 16">
            <a:extLst>
              <a:ext uri="{FF2B5EF4-FFF2-40B4-BE49-F238E27FC236}">
                <a16:creationId xmlns:a16="http://schemas.microsoft.com/office/drawing/2014/main" id="{CB19A097-834C-40D4-8814-9E7C7F40CFF5}"/>
              </a:ext>
            </a:extLst>
          </p:cNvPr>
          <p:cNvSpPr txBox="1"/>
          <p:nvPr/>
        </p:nvSpPr>
        <p:spPr>
          <a:xfrm>
            <a:off x="9285937" y="1800600"/>
            <a:ext cx="1004120" cy="219291"/>
          </a:xfrm>
          <a:prstGeom prst="rect">
            <a:avLst/>
          </a:prstGeom>
          <a:noFill/>
        </p:spPr>
        <p:txBody>
          <a:bodyPr wrap="square" rtlCol="0">
            <a:spAutoFit/>
          </a:bodyPr>
          <a:lstStyle/>
          <a:p>
            <a:pPr algn="r"/>
            <a:r>
              <a:rPr lang="es-CO" sz="825" i="1" dirty="0">
                <a:solidFill>
                  <a:schemeClr val="bg1">
                    <a:lumMod val="50000"/>
                  </a:schemeClr>
                </a:solidFill>
                <a:latin typeface="Arial Narrow" panose="020B0606020202030204" pitchFamily="34" charset="0"/>
              </a:rPr>
              <a:t>Cifras en Millones $</a:t>
            </a:r>
          </a:p>
        </p:txBody>
      </p:sp>
      <p:sp>
        <p:nvSpPr>
          <p:cNvPr id="21" name="CuadroTexto 20">
            <a:extLst>
              <a:ext uri="{FF2B5EF4-FFF2-40B4-BE49-F238E27FC236}">
                <a16:creationId xmlns:a16="http://schemas.microsoft.com/office/drawing/2014/main" id="{150CBC8F-27FA-4975-ABBA-55DF49273EF4}"/>
              </a:ext>
            </a:extLst>
          </p:cNvPr>
          <p:cNvSpPr txBox="1"/>
          <p:nvPr/>
        </p:nvSpPr>
        <p:spPr>
          <a:xfrm>
            <a:off x="1596356" y="5812397"/>
            <a:ext cx="2945927" cy="207749"/>
          </a:xfrm>
          <a:prstGeom prst="rect">
            <a:avLst/>
          </a:prstGeom>
          <a:noFill/>
        </p:spPr>
        <p:txBody>
          <a:bodyPr wrap="square" rtlCol="0">
            <a:spAutoFit/>
          </a:bodyPr>
          <a:lstStyle/>
          <a:p>
            <a:r>
              <a:rPr lang="es-CO" sz="750" i="1" dirty="0"/>
              <a:t>Fuente de la información – CISA informe a corte  22 de julio de  2019</a:t>
            </a:r>
          </a:p>
        </p:txBody>
      </p:sp>
      <p:sp>
        <p:nvSpPr>
          <p:cNvPr id="12" name="Abrir llave 11">
            <a:extLst>
              <a:ext uri="{FF2B5EF4-FFF2-40B4-BE49-F238E27FC236}">
                <a16:creationId xmlns:a16="http://schemas.microsoft.com/office/drawing/2014/main" id="{A3C1CDF6-F7E6-444F-B025-D3543EC488E2}"/>
              </a:ext>
            </a:extLst>
          </p:cNvPr>
          <p:cNvSpPr/>
          <p:nvPr/>
        </p:nvSpPr>
        <p:spPr>
          <a:xfrm rot="5400000">
            <a:off x="5922875" y="1805707"/>
            <a:ext cx="346250" cy="3948619"/>
          </a:xfrm>
          <a:prstGeom prst="leftBrac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sz="1350">
              <a:solidFill>
                <a:schemeClr val="accent6">
                  <a:lumMod val="75000"/>
                </a:schemeClr>
              </a:solidFill>
            </a:endParaRPr>
          </a:p>
        </p:txBody>
      </p:sp>
      <p:sp>
        <p:nvSpPr>
          <p:cNvPr id="15" name="CuadroTexto 14">
            <a:extLst>
              <a:ext uri="{FF2B5EF4-FFF2-40B4-BE49-F238E27FC236}">
                <a16:creationId xmlns:a16="http://schemas.microsoft.com/office/drawing/2014/main" id="{D3C5096D-8FDF-456A-8985-BDC6A7084C2B}"/>
              </a:ext>
            </a:extLst>
          </p:cNvPr>
          <p:cNvSpPr txBox="1"/>
          <p:nvPr/>
        </p:nvSpPr>
        <p:spPr>
          <a:xfrm>
            <a:off x="2961324" y="1009120"/>
            <a:ext cx="5674236" cy="646331"/>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Portafolio Proceso Comercialización Estado Legal – CISA S A</a:t>
            </a:r>
          </a:p>
        </p:txBody>
      </p:sp>
      <p:pic>
        <p:nvPicPr>
          <p:cNvPr id="16" name="Imagen 15">
            <a:extLst>
              <a:ext uri="{FF2B5EF4-FFF2-40B4-BE49-F238E27FC236}">
                <a16:creationId xmlns:a16="http://schemas.microsoft.com/office/drawing/2014/main" id="{2E1F99DF-4CF7-444F-BDA4-95BCDCF5E3B8}"/>
              </a:ext>
            </a:extLst>
          </p:cNvPr>
          <p:cNvPicPr>
            <a:picLocks noChangeAspect="1"/>
          </p:cNvPicPr>
          <p:nvPr/>
        </p:nvPicPr>
        <p:blipFill>
          <a:blip r:embed="rId4"/>
          <a:stretch>
            <a:fillRect/>
          </a:stretch>
        </p:blipFill>
        <p:spPr>
          <a:xfrm>
            <a:off x="3818628" y="1935761"/>
            <a:ext cx="4545218" cy="1547837"/>
          </a:xfrm>
          <a:prstGeom prst="rect">
            <a:avLst/>
          </a:prstGeom>
        </p:spPr>
      </p:pic>
      <p:pic>
        <p:nvPicPr>
          <p:cNvPr id="3" name="Imagen 2">
            <a:extLst>
              <a:ext uri="{FF2B5EF4-FFF2-40B4-BE49-F238E27FC236}">
                <a16:creationId xmlns:a16="http://schemas.microsoft.com/office/drawing/2014/main" id="{671EB285-B97E-4D8E-991C-EC2FFF89DA0B}"/>
              </a:ext>
            </a:extLst>
          </p:cNvPr>
          <p:cNvPicPr>
            <a:picLocks noChangeAspect="1"/>
          </p:cNvPicPr>
          <p:nvPr/>
        </p:nvPicPr>
        <p:blipFill>
          <a:blip r:embed="rId5"/>
          <a:stretch>
            <a:fillRect/>
          </a:stretch>
        </p:blipFill>
        <p:spPr>
          <a:xfrm>
            <a:off x="1733353" y="4002911"/>
            <a:ext cx="4170548" cy="1337879"/>
          </a:xfrm>
          <a:prstGeom prst="rect">
            <a:avLst/>
          </a:prstGeom>
        </p:spPr>
      </p:pic>
      <p:pic>
        <p:nvPicPr>
          <p:cNvPr id="5" name="Imagen 4">
            <a:extLst>
              <a:ext uri="{FF2B5EF4-FFF2-40B4-BE49-F238E27FC236}">
                <a16:creationId xmlns:a16="http://schemas.microsoft.com/office/drawing/2014/main" id="{F79C81B1-CF66-4ABD-A9D8-FCEC7311DABE}"/>
              </a:ext>
            </a:extLst>
          </p:cNvPr>
          <p:cNvPicPr>
            <a:picLocks noChangeAspect="1"/>
          </p:cNvPicPr>
          <p:nvPr/>
        </p:nvPicPr>
        <p:blipFill>
          <a:blip r:embed="rId6"/>
          <a:stretch>
            <a:fillRect/>
          </a:stretch>
        </p:blipFill>
        <p:spPr>
          <a:xfrm>
            <a:off x="6096000" y="4035142"/>
            <a:ext cx="4329254" cy="1388790"/>
          </a:xfrm>
          <a:prstGeom prst="rect">
            <a:avLst/>
          </a:prstGeom>
        </p:spPr>
      </p:pic>
      <p:sp>
        <p:nvSpPr>
          <p:cNvPr id="14" name="Rectángulo 13">
            <a:extLst>
              <a:ext uri="{FF2B5EF4-FFF2-40B4-BE49-F238E27FC236}">
                <a16:creationId xmlns:a16="http://schemas.microsoft.com/office/drawing/2014/main" id="{B0FE3167-AECB-45E2-A01F-01D2A6F56D42}"/>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AC732546-E99B-4D15-8C8C-52FF3F88BC42}"/>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spTree>
    <p:extLst>
      <p:ext uri="{BB962C8B-B14F-4D97-AF65-F5344CB8AC3E}">
        <p14:creationId xmlns:p14="http://schemas.microsoft.com/office/powerpoint/2010/main" val="2315054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471" y="81933"/>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8761" y="103365"/>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1666024" y="6006508"/>
            <a:ext cx="2945927" cy="207749"/>
          </a:xfrm>
          <a:prstGeom prst="rect">
            <a:avLst/>
          </a:prstGeom>
          <a:noFill/>
        </p:spPr>
        <p:txBody>
          <a:bodyPr wrap="square" rtlCol="0">
            <a:spAutoFit/>
          </a:bodyPr>
          <a:lstStyle/>
          <a:p>
            <a:r>
              <a:rPr lang="es-CO" sz="750" i="1" dirty="0"/>
              <a:t>Fuente de la información – CISA informe a corte  22 de julio de 2019</a:t>
            </a:r>
          </a:p>
        </p:txBody>
      </p:sp>
      <p:sp>
        <p:nvSpPr>
          <p:cNvPr id="17" name="CuadroTexto 16">
            <a:extLst>
              <a:ext uri="{FF2B5EF4-FFF2-40B4-BE49-F238E27FC236}">
                <a16:creationId xmlns:a16="http://schemas.microsoft.com/office/drawing/2014/main" id="{7D825DAA-985C-4BC9-A772-E3B79DFD6EBC}"/>
              </a:ext>
            </a:extLst>
          </p:cNvPr>
          <p:cNvSpPr txBox="1"/>
          <p:nvPr/>
        </p:nvSpPr>
        <p:spPr>
          <a:xfrm>
            <a:off x="3751168" y="1106041"/>
            <a:ext cx="4109338" cy="369332"/>
          </a:xfrm>
          <a:prstGeom prst="rect">
            <a:avLst/>
          </a:prstGeom>
          <a:noFill/>
        </p:spPr>
        <p:txBody>
          <a:bodyPr wrap="square" rtlCol="0">
            <a:spAutoFit/>
          </a:bodyPr>
          <a:lstStyle>
            <a:defPPr>
              <a:defRPr lang="es-ES"/>
            </a:defPPr>
            <a:lvl1pPr algn="ctr">
              <a:defRPr b="1">
                <a:solidFill>
                  <a:schemeClr val="accent1">
                    <a:lumMod val="60000"/>
                    <a:lumOff val="40000"/>
                  </a:schemeClr>
                </a:solidFill>
                <a:latin typeface="Arial Narrow" panose="020B0606020202030204" pitchFamily="34" charset="0"/>
              </a:defRPr>
            </a:lvl1pPr>
          </a:lstStyle>
          <a:p>
            <a:r>
              <a:rPr lang="es-CO" dirty="0">
                <a:solidFill>
                  <a:schemeClr val="accent1">
                    <a:lumMod val="75000"/>
                  </a:schemeClr>
                </a:solidFill>
              </a:rPr>
              <a:t>Top 10 Inmuebles disponibles</a:t>
            </a:r>
          </a:p>
        </p:txBody>
      </p:sp>
      <p:graphicFrame>
        <p:nvGraphicFramePr>
          <p:cNvPr id="3" name="Tabla 2">
            <a:extLst>
              <a:ext uri="{FF2B5EF4-FFF2-40B4-BE49-F238E27FC236}">
                <a16:creationId xmlns:a16="http://schemas.microsoft.com/office/drawing/2014/main" id="{B849C85D-D929-439B-8081-052F264FFEF4}"/>
              </a:ext>
            </a:extLst>
          </p:cNvPr>
          <p:cNvGraphicFramePr>
            <a:graphicFrameLocks noGrp="1"/>
          </p:cNvGraphicFramePr>
          <p:nvPr>
            <p:extLst/>
          </p:nvPr>
        </p:nvGraphicFramePr>
        <p:xfrm>
          <a:off x="2194560" y="1475374"/>
          <a:ext cx="7759338" cy="4420329"/>
        </p:xfrm>
        <a:graphic>
          <a:graphicData uri="http://schemas.openxmlformats.org/drawingml/2006/table">
            <a:tbl>
              <a:tblPr/>
              <a:tblGrid>
                <a:gridCol w="796360">
                  <a:extLst>
                    <a:ext uri="{9D8B030D-6E8A-4147-A177-3AD203B41FA5}">
                      <a16:colId xmlns:a16="http://schemas.microsoft.com/office/drawing/2014/main" val="2375701620"/>
                    </a:ext>
                  </a:extLst>
                </a:gridCol>
                <a:gridCol w="796360">
                  <a:extLst>
                    <a:ext uri="{9D8B030D-6E8A-4147-A177-3AD203B41FA5}">
                      <a16:colId xmlns:a16="http://schemas.microsoft.com/office/drawing/2014/main" val="12844913"/>
                    </a:ext>
                  </a:extLst>
                </a:gridCol>
                <a:gridCol w="641226">
                  <a:extLst>
                    <a:ext uri="{9D8B030D-6E8A-4147-A177-3AD203B41FA5}">
                      <a16:colId xmlns:a16="http://schemas.microsoft.com/office/drawing/2014/main" val="1246625159"/>
                    </a:ext>
                  </a:extLst>
                </a:gridCol>
                <a:gridCol w="2109835">
                  <a:extLst>
                    <a:ext uri="{9D8B030D-6E8A-4147-A177-3AD203B41FA5}">
                      <a16:colId xmlns:a16="http://schemas.microsoft.com/office/drawing/2014/main" val="1003679988"/>
                    </a:ext>
                  </a:extLst>
                </a:gridCol>
                <a:gridCol w="548143">
                  <a:extLst>
                    <a:ext uri="{9D8B030D-6E8A-4147-A177-3AD203B41FA5}">
                      <a16:colId xmlns:a16="http://schemas.microsoft.com/office/drawing/2014/main" val="1767040648"/>
                    </a:ext>
                  </a:extLst>
                </a:gridCol>
                <a:gridCol w="796360">
                  <a:extLst>
                    <a:ext uri="{9D8B030D-6E8A-4147-A177-3AD203B41FA5}">
                      <a16:colId xmlns:a16="http://schemas.microsoft.com/office/drawing/2014/main" val="2063405299"/>
                    </a:ext>
                  </a:extLst>
                </a:gridCol>
                <a:gridCol w="972180">
                  <a:extLst>
                    <a:ext uri="{9D8B030D-6E8A-4147-A177-3AD203B41FA5}">
                      <a16:colId xmlns:a16="http://schemas.microsoft.com/office/drawing/2014/main" val="367002778"/>
                    </a:ext>
                  </a:extLst>
                </a:gridCol>
                <a:gridCol w="858414">
                  <a:extLst>
                    <a:ext uri="{9D8B030D-6E8A-4147-A177-3AD203B41FA5}">
                      <a16:colId xmlns:a16="http://schemas.microsoft.com/office/drawing/2014/main" val="1388455068"/>
                    </a:ext>
                  </a:extLst>
                </a:gridCol>
                <a:gridCol w="240460">
                  <a:extLst>
                    <a:ext uri="{9D8B030D-6E8A-4147-A177-3AD203B41FA5}">
                      <a16:colId xmlns:a16="http://schemas.microsoft.com/office/drawing/2014/main" val="2681551029"/>
                    </a:ext>
                  </a:extLst>
                </a:gridCol>
              </a:tblGrid>
              <a:tr h="439286">
                <a:tc>
                  <a:txBody>
                    <a:bodyPr/>
                    <a:lstStyle/>
                    <a:p>
                      <a:pPr algn="ctr" fontAlgn="ctr"/>
                      <a:r>
                        <a:rPr lang="es-CO" sz="800" b="1" i="0" u="none" strike="noStrike">
                          <a:solidFill>
                            <a:srgbClr val="FFFFFF"/>
                          </a:solidFill>
                          <a:effectLst/>
                          <a:latin typeface="Calibri" panose="020F0502020204030204" pitchFamily="34" charset="0"/>
                        </a:rPr>
                        <a:t>#</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FECHA PUBLICACIÓN</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CIUDAD</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DIRECCION</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dirty="0">
                          <a:solidFill>
                            <a:srgbClr val="FFFFFF"/>
                          </a:solidFill>
                          <a:effectLst/>
                          <a:latin typeface="Calibri" panose="020F0502020204030204" pitchFamily="34" charset="0"/>
                        </a:rPr>
                        <a:t>TIPO INM.</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CLASIFICACION</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 PRECIO BASE VENTAS </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ESTADO OCUPACIÓN</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FMI</a:t>
                      </a:r>
                    </a:p>
                  </a:txBody>
                  <a:tcPr marL="7028" marR="7028" marT="7028" marB="0" anchor="ctr">
                    <a:lnL>
                      <a:noFill/>
                    </a:lnL>
                    <a:lnR>
                      <a:noFill/>
                    </a:lnR>
                    <a:lnT>
                      <a:noFill/>
                    </a:lnT>
                    <a:lnB w="6350" cap="flat" cmpd="sng" algn="ctr">
                      <a:solidFill>
                        <a:srgbClr val="2F75B5"/>
                      </a:solidFill>
                      <a:prstDash val="dot"/>
                      <a:round/>
                      <a:headEnd type="none" w="med" len="med"/>
                      <a:tailEnd type="none" w="med" len="med"/>
                    </a:lnB>
                    <a:solidFill>
                      <a:srgbClr val="2F75B5"/>
                    </a:solidFill>
                  </a:tcPr>
                </a:tc>
                <a:extLst>
                  <a:ext uri="{0D108BD9-81ED-4DB2-BD59-A6C34878D82A}">
                    <a16:rowId xmlns:a16="http://schemas.microsoft.com/office/drawing/2014/main" val="1920796657"/>
                  </a:ext>
                </a:extLst>
              </a:tr>
              <a:tr h="366073">
                <a:tc>
                  <a:txBody>
                    <a:bodyPr/>
                    <a:lstStyle/>
                    <a:p>
                      <a:pPr algn="ctr" fontAlgn="ctr"/>
                      <a:r>
                        <a:rPr lang="es-CO" sz="800" b="1" i="0" u="none" strike="noStrike">
                          <a:solidFill>
                            <a:srgbClr val="00B05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07/05/2018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Chía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Los Saucos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(Universidad de la Sabana)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Lote</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Inmueble Social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$37,254</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1732546967"/>
                  </a:ext>
                </a:extLst>
              </a:tr>
              <a:tr h="366073">
                <a:tc>
                  <a:txBody>
                    <a:bodyPr/>
                    <a:lstStyle/>
                    <a:p>
                      <a:pPr algn="ctr" fontAlgn="ctr"/>
                      <a:r>
                        <a:rPr lang="es-CO" sz="800" b="1" i="0" u="none" strike="noStrike">
                          <a:solidFill>
                            <a:srgbClr val="00B050"/>
                          </a:solidFill>
                          <a:effectLst/>
                          <a:latin typeface="Calibri" panose="020F0502020204030204" pitchFamily="34" charset="0"/>
                        </a:rPr>
                        <a:t>2</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27/02/2018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Cali</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Calle 5 No. 36B - 85 </a:t>
                      </a:r>
                      <a:br>
                        <a:rPr lang="es-CO" sz="800" b="0" i="0" u="none" strike="noStrike" dirty="0">
                          <a:solidFill>
                            <a:srgbClr val="000000"/>
                          </a:solidFill>
                          <a:effectLst/>
                          <a:latin typeface="Calibri" panose="020F0502020204030204" pitchFamily="34" charset="0"/>
                        </a:rPr>
                      </a:br>
                      <a:r>
                        <a:rPr lang="es-CO" sz="800" b="0" i="0" u="none" strike="noStrike" kern="1200" dirty="0">
                          <a:solidFill>
                            <a:srgbClr val="00B050"/>
                          </a:solidFill>
                          <a:effectLst/>
                          <a:latin typeface="Calibri" panose="020F0502020204030204" pitchFamily="34" charset="0"/>
                          <a:ea typeface="+mn-ea"/>
                          <a:cs typeface="+mn-cs"/>
                        </a:rPr>
                        <a:t>(Lote San Fernando)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Lote</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1" i="0" u="none" strike="noStrike" dirty="0">
                          <a:solidFill>
                            <a:srgbClr val="2F75B5"/>
                          </a:solidFill>
                          <a:effectLst/>
                          <a:latin typeface="Calibri" panose="020F0502020204030204" pitchFamily="34" charset="0"/>
                        </a:rPr>
                        <a:t>Enajenación Temprana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rPr>
                        <a:t>$30,092</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4140887595"/>
                  </a:ext>
                </a:extLst>
              </a:tr>
              <a:tr h="366073">
                <a:tc>
                  <a:txBody>
                    <a:bodyPr/>
                    <a:lstStyle/>
                    <a:p>
                      <a:pPr algn="ctr" fontAlgn="ctr"/>
                      <a:r>
                        <a:rPr lang="es-CO" sz="800" b="1" i="0" u="none" strike="noStrike">
                          <a:solidFill>
                            <a:srgbClr val="00B050"/>
                          </a:solidFill>
                          <a:effectLst/>
                          <a:latin typeface="Calibri" panose="020F0502020204030204" pitchFamily="34" charset="0"/>
                        </a:rPr>
                        <a:t>3</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02/08/2018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Cali</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Calle 13B y 13C carrera 68 y 70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(Lote Interamericana)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Lote</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Inmueble Social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rPr>
                        <a:t>$16,923</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Arrendado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1153936101"/>
                  </a:ext>
                </a:extLst>
              </a:tr>
              <a:tr h="366073">
                <a:tc>
                  <a:txBody>
                    <a:bodyPr/>
                    <a:lstStyle/>
                    <a:p>
                      <a:pPr algn="ctr" fontAlgn="ctr"/>
                      <a:r>
                        <a:rPr lang="es-CO" sz="800" b="1" i="0" u="none" strike="noStrike">
                          <a:solidFill>
                            <a:srgbClr val="00B050"/>
                          </a:solidFill>
                          <a:effectLst/>
                          <a:latin typeface="Calibri" panose="020F0502020204030204" pitchFamily="34" charset="0"/>
                        </a:rPr>
                        <a:t>4</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27/02/2018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Bogotá</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Diagonal 92 No 3-34, 3-50 y  3-70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(Casa Calle 92)</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Lote</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Extinto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$14,930</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4</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4279311372"/>
                  </a:ext>
                </a:extLst>
              </a:tr>
              <a:tr h="366073">
                <a:tc>
                  <a:txBody>
                    <a:bodyPr/>
                    <a:lstStyle/>
                    <a:p>
                      <a:pPr algn="ctr" fontAlgn="ctr"/>
                      <a:r>
                        <a:rPr lang="es-CO" sz="800" b="1" i="0" u="none" strike="noStrike">
                          <a:solidFill>
                            <a:srgbClr val="00B050"/>
                          </a:solidFill>
                          <a:effectLst/>
                          <a:latin typeface="Calibri" panose="020F0502020204030204" pitchFamily="34" charset="0"/>
                        </a:rPr>
                        <a:t>5</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14/09/2017</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Barranquilla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Carrera 51B No 94 - 110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(Titos Bolos)</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Local </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Inmueble Social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$11,268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Arrendado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1607068581"/>
                  </a:ext>
                </a:extLst>
              </a:tr>
              <a:tr h="366073">
                <a:tc>
                  <a:txBody>
                    <a:bodyPr/>
                    <a:lstStyle/>
                    <a:p>
                      <a:pPr algn="ctr" fontAlgn="ctr"/>
                      <a:r>
                        <a:rPr lang="es-CO" sz="800" b="1" i="0" u="none" strike="noStrike">
                          <a:solidFill>
                            <a:srgbClr val="00B050"/>
                          </a:solidFill>
                          <a:effectLst/>
                          <a:latin typeface="Calibri" panose="020F0502020204030204" pitchFamily="34" charset="0"/>
                        </a:rPr>
                        <a:t>6</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12/02/2019</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Cartagena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Carrera 6 No 38 - 29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(Calle del Tejadillo)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Casa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1" i="0" u="none" strike="noStrike" dirty="0">
                          <a:solidFill>
                            <a:srgbClr val="2F75B5"/>
                          </a:solidFill>
                          <a:effectLst/>
                          <a:latin typeface="Calibri" panose="020F0502020204030204" pitchFamily="34" charset="0"/>
                        </a:rPr>
                        <a:t>Enajenación Temprana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$4,951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823797379"/>
                  </a:ext>
                </a:extLst>
              </a:tr>
              <a:tr h="366073">
                <a:tc>
                  <a:txBody>
                    <a:bodyPr/>
                    <a:lstStyle/>
                    <a:p>
                      <a:pPr algn="ctr" fontAlgn="ctr"/>
                      <a:r>
                        <a:rPr lang="es-CO" sz="800" b="1" i="0" u="none" strike="noStrike">
                          <a:solidFill>
                            <a:srgbClr val="00B050"/>
                          </a:solidFill>
                          <a:effectLst/>
                          <a:latin typeface="Calibri" panose="020F0502020204030204" pitchFamily="34" charset="0"/>
                        </a:rPr>
                        <a:t>7</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31/10/2017</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Medellín</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Carrera 25 Calle 12 Sur 14 Lote No. 2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(Lote Balsos)</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Lote</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Extinto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$4,217</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4165869867"/>
                  </a:ext>
                </a:extLst>
              </a:tr>
              <a:tr h="366073">
                <a:tc>
                  <a:txBody>
                    <a:bodyPr/>
                    <a:lstStyle/>
                    <a:p>
                      <a:pPr algn="ctr" fontAlgn="ctr"/>
                      <a:r>
                        <a:rPr lang="es-CO" sz="800" b="1" i="0" u="none" strike="noStrike">
                          <a:solidFill>
                            <a:srgbClr val="00B050"/>
                          </a:solidFill>
                          <a:effectLst/>
                          <a:latin typeface="Calibri" panose="020F0502020204030204" pitchFamily="34" charset="0"/>
                        </a:rPr>
                        <a:t>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17/07/2019</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Girardot</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Lote Numero 20, Comuna 5 Oriente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(Lote Peñol)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Lote</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1" i="0" u="none" strike="noStrike" dirty="0">
                          <a:solidFill>
                            <a:srgbClr val="2F75B5"/>
                          </a:solidFill>
                          <a:effectLst/>
                          <a:latin typeface="Calibri" panose="020F0502020204030204" pitchFamily="34" charset="0"/>
                        </a:rPr>
                        <a:t>Enajenación Temprana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rPr>
                        <a:t>$3,873</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1999816943"/>
                  </a:ext>
                </a:extLst>
              </a:tr>
              <a:tr h="366073">
                <a:tc>
                  <a:txBody>
                    <a:bodyPr/>
                    <a:lstStyle/>
                    <a:p>
                      <a:pPr algn="ctr" fontAlgn="ctr"/>
                      <a:r>
                        <a:rPr lang="es-CO" sz="800" b="1" i="0" u="none" strike="noStrike">
                          <a:solidFill>
                            <a:srgbClr val="00B050"/>
                          </a:solidFill>
                          <a:effectLst/>
                          <a:latin typeface="Calibri" panose="020F0502020204030204" pitchFamily="34" charset="0"/>
                        </a:rPr>
                        <a:t>9</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21/09/2018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Barranquilla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Carrera 58 No. 81 34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(El Golf – Casa de la Gata)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Casa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1" i="0" u="none" strike="noStrike" dirty="0">
                          <a:solidFill>
                            <a:srgbClr val="2F75B5"/>
                          </a:solidFill>
                          <a:effectLst/>
                          <a:latin typeface="Calibri" panose="020F0502020204030204" pitchFamily="34" charset="0"/>
                        </a:rPr>
                        <a:t>Enajenación Temprana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$3,556</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Ocupado Ilegal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dirty="0">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1843693524"/>
                  </a:ext>
                </a:extLst>
              </a:tr>
              <a:tr h="366073">
                <a:tc>
                  <a:txBody>
                    <a:bodyPr/>
                    <a:lstStyle/>
                    <a:p>
                      <a:pPr algn="ctr" fontAlgn="ctr"/>
                      <a:r>
                        <a:rPr lang="es-CO" sz="800" b="1" i="0" u="none" strike="noStrike">
                          <a:solidFill>
                            <a:srgbClr val="00B050"/>
                          </a:solidFill>
                          <a:effectLst/>
                          <a:latin typeface="Calibri" panose="020F0502020204030204" pitchFamily="34" charset="0"/>
                        </a:rPr>
                        <a:t>10</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10/05/2018</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Bogotá</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dirty="0">
                          <a:solidFill>
                            <a:srgbClr val="000000"/>
                          </a:solidFill>
                          <a:effectLst/>
                          <a:latin typeface="Calibri" panose="020F0502020204030204" pitchFamily="34" charset="0"/>
                        </a:rPr>
                        <a:t>Carrera 17A No.123-86 </a:t>
                      </a:r>
                      <a:br>
                        <a:rPr lang="es-CO" sz="800" b="0" i="0" u="none" strike="noStrike" dirty="0">
                          <a:solidFill>
                            <a:srgbClr val="000000"/>
                          </a:solidFill>
                          <a:effectLst/>
                          <a:latin typeface="Calibri" panose="020F0502020204030204" pitchFamily="34" charset="0"/>
                        </a:rPr>
                      </a:br>
                      <a:r>
                        <a:rPr lang="es-CO" sz="800" b="0" i="0" u="none" strike="noStrike" dirty="0">
                          <a:solidFill>
                            <a:srgbClr val="00B050"/>
                          </a:solidFill>
                          <a:effectLst/>
                          <a:latin typeface="Calibri" panose="020F0502020204030204" pitchFamily="34" charset="0"/>
                        </a:rPr>
                        <a:t>(Santa Barbara Occidental)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Casa</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l" fontAlgn="ctr"/>
                      <a:r>
                        <a:rPr lang="es-CO" sz="800" b="0" i="0" u="none" strike="noStrike">
                          <a:solidFill>
                            <a:srgbClr val="000000"/>
                          </a:solidFill>
                          <a:effectLst/>
                          <a:latin typeface="Calibri" panose="020F0502020204030204" pitchFamily="34" charset="0"/>
                        </a:rPr>
                        <a:t>Inmueble Social</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$3,482</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Desocupado</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tc>
                  <a:txBody>
                    <a:bodyPr/>
                    <a:lstStyle/>
                    <a:p>
                      <a:pPr algn="ctr" fontAlgn="ctr"/>
                      <a:r>
                        <a:rPr lang="es-CO" sz="800" b="0" i="0" u="none" strike="noStrike">
                          <a:solidFill>
                            <a:srgbClr val="000000"/>
                          </a:solidFill>
                          <a:effectLst/>
                          <a:latin typeface="Calibri" panose="020F0502020204030204" pitchFamily="34" charset="0"/>
                        </a:rPr>
                        <a:t>1</a:t>
                      </a:r>
                    </a:p>
                  </a:txBody>
                  <a:tcPr marL="7028" marR="7028" marT="7028" marB="0" anchor="ctr">
                    <a:lnL>
                      <a:noFill/>
                    </a:lnL>
                    <a:lnR>
                      <a:noFill/>
                    </a:lnR>
                    <a:lnT w="6350" cap="flat" cmpd="sng" algn="ctr">
                      <a:solidFill>
                        <a:srgbClr val="2F75B5"/>
                      </a:solidFill>
                      <a:prstDash val="dot"/>
                      <a:round/>
                      <a:headEnd type="none" w="med" len="med"/>
                      <a:tailEnd type="none" w="med" len="med"/>
                    </a:lnT>
                    <a:lnB w="6350" cap="flat" cmpd="sng" algn="ctr">
                      <a:solidFill>
                        <a:srgbClr val="2F75B5"/>
                      </a:solidFill>
                      <a:prstDash val="dot"/>
                      <a:round/>
                      <a:headEnd type="none" w="med" len="med"/>
                      <a:tailEnd type="none" w="med" len="med"/>
                    </a:lnB>
                  </a:tcPr>
                </a:tc>
                <a:extLst>
                  <a:ext uri="{0D108BD9-81ED-4DB2-BD59-A6C34878D82A}">
                    <a16:rowId xmlns:a16="http://schemas.microsoft.com/office/drawing/2014/main" val="3407899098"/>
                  </a:ext>
                </a:extLst>
              </a:tr>
              <a:tr h="320313">
                <a:tc gridSpan="6">
                  <a:txBody>
                    <a:bodyPr/>
                    <a:lstStyle/>
                    <a:p>
                      <a:pPr algn="ctr" fontAlgn="ctr"/>
                      <a:r>
                        <a:rPr lang="es-CO" sz="1100" b="1" i="0" u="none" strike="noStrike">
                          <a:solidFill>
                            <a:srgbClr val="FFFFFF"/>
                          </a:solidFill>
                          <a:effectLst/>
                          <a:latin typeface="Calibri" panose="020F0502020204030204" pitchFamily="34" charset="0"/>
                        </a:rPr>
                        <a:t>Valor Venta</a:t>
                      </a:r>
                    </a:p>
                  </a:txBody>
                  <a:tcPr marL="7028" marR="7028" marT="7028" marB="0" anchor="ctr">
                    <a:lnL>
                      <a:noFill/>
                    </a:lnL>
                    <a:lnR>
                      <a:noFill/>
                    </a:lnR>
                    <a:lnT w="6350" cap="flat" cmpd="sng" algn="ctr">
                      <a:solidFill>
                        <a:srgbClr val="2F75B5"/>
                      </a:solidFill>
                      <a:prstDash val="dot"/>
                      <a:round/>
                      <a:headEnd type="none" w="med" len="med"/>
                      <a:tailEnd type="none" w="med" len="med"/>
                    </a:lnT>
                    <a:lnB>
                      <a:noFill/>
                    </a:lnB>
                    <a:solidFill>
                      <a:srgbClr val="2F75B5"/>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fontAlgn="ctr"/>
                      <a:r>
                        <a:rPr lang="es-CO" sz="1100" b="1" i="0" u="none" strike="noStrike">
                          <a:solidFill>
                            <a:srgbClr val="FFFFFF"/>
                          </a:solidFill>
                          <a:effectLst/>
                          <a:latin typeface="Calibri" panose="020F0502020204030204" pitchFamily="34" charset="0"/>
                        </a:rPr>
                        <a:t>$ 130,546</a:t>
                      </a:r>
                    </a:p>
                  </a:txBody>
                  <a:tcPr marL="7028" marR="7028" marT="7028" marB="0" anchor="ctr">
                    <a:lnL>
                      <a:noFill/>
                    </a:lnL>
                    <a:lnR>
                      <a:noFill/>
                    </a:lnR>
                    <a:lnT w="6350" cap="flat" cmpd="sng" algn="ctr">
                      <a:solidFill>
                        <a:srgbClr val="2F75B5"/>
                      </a:solidFill>
                      <a:prstDash val="dot"/>
                      <a:round/>
                      <a:headEnd type="none" w="med" len="med"/>
                      <a:tailEnd type="none" w="med" len="med"/>
                    </a:lnT>
                    <a:lnB>
                      <a:noFill/>
                    </a:lnB>
                    <a:solidFill>
                      <a:srgbClr val="2F75B5"/>
                    </a:solidFill>
                  </a:tcPr>
                </a:tc>
                <a:tc>
                  <a:txBody>
                    <a:bodyPr/>
                    <a:lstStyle/>
                    <a:p>
                      <a:pPr algn="ctr" fontAlgn="ctr"/>
                      <a:r>
                        <a:rPr lang="es-CO" sz="800" b="1" i="0" u="none" strike="noStrike">
                          <a:solidFill>
                            <a:srgbClr val="FFFFFF"/>
                          </a:solidFill>
                          <a:effectLst/>
                          <a:latin typeface="Calibri" panose="020F0502020204030204" pitchFamily="34" charset="0"/>
                        </a:rPr>
                        <a:t> </a:t>
                      </a:r>
                    </a:p>
                  </a:txBody>
                  <a:tcPr marL="7028" marR="7028" marT="7028" marB="0" anchor="ctr">
                    <a:lnL>
                      <a:noFill/>
                    </a:lnL>
                    <a:lnR>
                      <a:noFill/>
                    </a:lnR>
                    <a:lnT w="6350" cap="flat" cmpd="sng" algn="ctr">
                      <a:solidFill>
                        <a:srgbClr val="2F75B5"/>
                      </a:solidFill>
                      <a:prstDash val="dot"/>
                      <a:round/>
                      <a:headEnd type="none" w="med" len="med"/>
                      <a:tailEnd type="none" w="med" len="med"/>
                    </a:lnT>
                    <a:lnB>
                      <a:noFill/>
                    </a:lnB>
                    <a:solidFill>
                      <a:srgbClr val="2F75B5"/>
                    </a:solidFill>
                  </a:tcPr>
                </a:tc>
                <a:tc>
                  <a:txBody>
                    <a:bodyPr/>
                    <a:lstStyle/>
                    <a:p>
                      <a:pPr algn="ctr" fontAlgn="ctr"/>
                      <a:r>
                        <a:rPr lang="es-CO" sz="1100" b="1" i="0" u="none" strike="noStrike" dirty="0">
                          <a:solidFill>
                            <a:srgbClr val="FFFFFF"/>
                          </a:solidFill>
                          <a:effectLst/>
                          <a:latin typeface="Calibri" panose="020F0502020204030204" pitchFamily="34" charset="0"/>
                        </a:rPr>
                        <a:t>13</a:t>
                      </a:r>
                    </a:p>
                  </a:txBody>
                  <a:tcPr marL="7028" marR="7028" marT="7028" marB="0" anchor="ctr">
                    <a:lnL>
                      <a:noFill/>
                    </a:lnL>
                    <a:lnR>
                      <a:noFill/>
                    </a:lnR>
                    <a:lnT w="6350" cap="flat" cmpd="sng" algn="ctr">
                      <a:solidFill>
                        <a:srgbClr val="2F75B5"/>
                      </a:solidFill>
                      <a:prstDash val="dot"/>
                      <a:round/>
                      <a:headEnd type="none" w="med" len="med"/>
                      <a:tailEnd type="none" w="med" len="med"/>
                    </a:lnT>
                    <a:lnB>
                      <a:noFill/>
                    </a:lnB>
                    <a:solidFill>
                      <a:srgbClr val="2F75B5"/>
                    </a:solidFill>
                  </a:tcPr>
                </a:tc>
                <a:extLst>
                  <a:ext uri="{0D108BD9-81ED-4DB2-BD59-A6C34878D82A}">
                    <a16:rowId xmlns:a16="http://schemas.microsoft.com/office/drawing/2014/main" val="1130847854"/>
                  </a:ext>
                </a:extLst>
              </a:tr>
            </a:tbl>
          </a:graphicData>
        </a:graphic>
      </p:graphicFrame>
      <p:sp>
        <p:nvSpPr>
          <p:cNvPr id="15" name="Estrella: 5 puntas 14">
            <a:extLst>
              <a:ext uri="{FF2B5EF4-FFF2-40B4-BE49-F238E27FC236}">
                <a16:creationId xmlns:a16="http://schemas.microsoft.com/office/drawing/2014/main" id="{C4F491A2-F1EB-49B8-98D8-8581B6CF8DE0}"/>
              </a:ext>
            </a:extLst>
          </p:cNvPr>
          <p:cNvSpPr/>
          <p:nvPr/>
        </p:nvSpPr>
        <p:spPr>
          <a:xfrm>
            <a:off x="8461695" y="3750256"/>
            <a:ext cx="184561" cy="187231"/>
          </a:xfrm>
          <a:prstGeom prst="star5">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9" name="Estrella: 5 puntas 18">
            <a:extLst>
              <a:ext uri="{FF2B5EF4-FFF2-40B4-BE49-F238E27FC236}">
                <a16:creationId xmlns:a16="http://schemas.microsoft.com/office/drawing/2014/main" id="{A3F4F949-7459-4633-96F3-9C21DACAC683}"/>
              </a:ext>
            </a:extLst>
          </p:cNvPr>
          <p:cNvSpPr/>
          <p:nvPr/>
        </p:nvSpPr>
        <p:spPr>
          <a:xfrm>
            <a:off x="8461694" y="2811817"/>
            <a:ext cx="184561" cy="187231"/>
          </a:xfrm>
          <a:prstGeom prst="star5">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20" name="Estrella: 5 puntas 19">
            <a:extLst>
              <a:ext uri="{FF2B5EF4-FFF2-40B4-BE49-F238E27FC236}">
                <a16:creationId xmlns:a16="http://schemas.microsoft.com/office/drawing/2014/main" id="{98DFD755-D249-4846-B388-313248DECCFF}"/>
              </a:ext>
            </a:extLst>
          </p:cNvPr>
          <p:cNvSpPr/>
          <p:nvPr/>
        </p:nvSpPr>
        <p:spPr>
          <a:xfrm>
            <a:off x="8461696" y="4623409"/>
            <a:ext cx="184561" cy="187231"/>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solidFill>
                <a:srgbClr val="FF0000"/>
              </a:solidFill>
            </a:endParaRPr>
          </a:p>
        </p:txBody>
      </p:sp>
      <p:sp>
        <p:nvSpPr>
          <p:cNvPr id="14" name="Estrella: 5 puntas 13">
            <a:extLst>
              <a:ext uri="{FF2B5EF4-FFF2-40B4-BE49-F238E27FC236}">
                <a16:creationId xmlns:a16="http://schemas.microsoft.com/office/drawing/2014/main" id="{3D25B7F8-0480-4DE3-8AE2-529B0B5A63FF}"/>
              </a:ext>
            </a:extLst>
          </p:cNvPr>
          <p:cNvSpPr/>
          <p:nvPr/>
        </p:nvSpPr>
        <p:spPr>
          <a:xfrm>
            <a:off x="8462743" y="4059600"/>
            <a:ext cx="184561" cy="187231"/>
          </a:xfrm>
          <a:prstGeom prst="star5">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6" name="Rectángulo 15">
            <a:extLst>
              <a:ext uri="{FF2B5EF4-FFF2-40B4-BE49-F238E27FC236}">
                <a16:creationId xmlns:a16="http://schemas.microsoft.com/office/drawing/2014/main" id="{B1288BB6-263E-478A-8AD3-057AF05788F4}"/>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0B33FACD-121C-4458-B286-B2D4669634C7}"/>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spTree>
    <p:extLst>
      <p:ext uri="{BB962C8B-B14F-4D97-AF65-F5344CB8AC3E}">
        <p14:creationId xmlns:p14="http://schemas.microsoft.com/office/powerpoint/2010/main" val="1143822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940" y="101320"/>
            <a:ext cx="1286351" cy="559118"/>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230" y="122752"/>
            <a:ext cx="3112770" cy="534829"/>
          </a:xfrm>
          <a:prstGeom prst="rect">
            <a:avLst/>
          </a:prstGeom>
        </p:spPr>
      </p:pic>
      <p:sp>
        <p:nvSpPr>
          <p:cNvPr id="11" name="CuadroTexto 10">
            <a:extLst>
              <a:ext uri="{FF2B5EF4-FFF2-40B4-BE49-F238E27FC236}">
                <a16:creationId xmlns:a16="http://schemas.microsoft.com/office/drawing/2014/main" id="{992A25CA-C285-4FBD-80D3-904C55A98870}"/>
              </a:ext>
            </a:extLst>
          </p:cNvPr>
          <p:cNvSpPr txBox="1"/>
          <p:nvPr/>
        </p:nvSpPr>
        <p:spPr>
          <a:xfrm>
            <a:off x="1596356" y="5812397"/>
            <a:ext cx="2945927" cy="207749"/>
          </a:xfrm>
          <a:prstGeom prst="rect">
            <a:avLst/>
          </a:prstGeom>
          <a:noFill/>
        </p:spPr>
        <p:txBody>
          <a:bodyPr wrap="square" rtlCol="0">
            <a:spAutoFit/>
          </a:bodyPr>
          <a:lstStyle/>
          <a:p>
            <a:r>
              <a:rPr lang="es-CO" sz="750" i="1" dirty="0"/>
              <a:t>Fuente de la información – Gerencia Comercial  corte  26 de julio  2019</a:t>
            </a:r>
          </a:p>
        </p:txBody>
      </p:sp>
      <p:sp>
        <p:nvSpPr>
          <p:cNvPr id="14" name="CuadroTexto 13">
            <a:extLst>
              <a:ext uri="{FF2B5EF4-FFF2-40B4-BE49-F238E27FC236}">
                <a16:creationId xmlns:a16="http://schemas.microsoft.com/office/drawing/2014/main" id="{568B85FE-A269-443A-AC24-FC196A197B74}"/>
              </a:ext>
            </a:extLst>
          </p:cNvPr>
          <p:cNvSpPr txBox="1"/>
          <p:nvPr/>
        </p:nvSpPr>
        <p:spPr>
          <a:xfrm>
            <a:off x="4054604" y="957699"/>
            <a:ext cx="4444962" cy="369332"/>
          </a:xfrm>
          <a:prstGeom prst="rect">
            <a:avLst/>
          </a:prstGeom>
          <a:noFill/>
        </p:spPr>
        <p:txBody>
          <a:bodyPr wrap="square" rtlCol="0">
            <a:spAutoFit/>
          </a:bodyPr>
          <a:lstStyle/>
          <a:p>
            <a:pPr algn="ctr"/>
            <a:r>
              <a:rPr lang="es-CO" b="1" dirty="0">
                <a:solidFill>
                  <a:schemeClr val="accent1">
                    <a:lumMod val="75000"/>
                  </a:schemeClr>
                </a:solidFill>
                <a:latin typeface="Arial Narrow" panose="020B0606020202030204" pitchFamily="34" charset="0"/>
              </a:rPr>
              <a:t>Ventas Directas Gestionadas por SAE SAS</a:t>
            </a:r>
          </a:p>
        </p:txBody>
      </p:sp>
      <p:pic>
        <p:nvPicPr>
          <p:cNvPr id="3" name="Imagen 2">
            <a:extLst>
              <a:ext uri="{FF2B5EF4-FFF2-40B4-BE49-F238E27FC236}">
                <a16:creationId xmlns:a16="http://schemas.microsoft.com/office/drawing/2014/main" id="{34B7A055-BE0E-41BA-9390-BBD8BE146FBB}"/>
              </a:ext>
            </a:extLst>
          </p:cNvPr>
          <p:cNvPicPr>
            <a:picLocks noChangeAspect="1"/>
          </p:cNvPicPr>
          <p:nvPr/>
        </p:nvPicPr>
        <p:blipFill>
          <a:blip r:embed="rId4"/>
          <a:stretch>
            <a:fillRect/>
          </a:stretch>
        </p:blipFill>
        <p:spPr>
          <a:xfrm>
            <a:off x="2856820" y="1904148"/>
            <a:ext cx="6032804" cy="1583008"/>
          </a:xfrm>
          <a:prstGeom prst="rect">
            <a:avLst/>
          </a:prstGeom>
        </p:spPr>
      </p:pic>
      <p:sp>
        <p:nvSpPr>
          <p:cNvPr id="5" name="CuadroTexto 4">
            <a:extLst>
              <a:ext uri="{FF2B5EF4-FFF2-40B4-BE49-F238E27FC236}">
                <a16:creationId xmlns:a16="http://schemas.microsoft.com/office/drawing/2014/main" id="{9B30886F-F64B-443D-B37D-673A2B8CDFD0}"/>
              </a:ext>
            </a:extLst>
          </p:cNvPr>
          <p:cNvSpPr txBox="1"/>
          <p:nvPr/>
        </p:nvSpPr>
        <p:spPr>
          <a:xfrm>
            <a:off x="4492266" y="3949075"/>
            <a:ext cx="2630848" cy="300082"/>
          </a:xfrm>
          <a:prstGeom prst="rect">
            <a:avLst/>
          </a:prstGeom>
          <a:noFill/>
        </p:spPr>
        <p:txBody>
          <a:bodyPr wrap="none" rtlCol="0">
            <a:spAutoFit/>
          </a:bodyPr>
          <a:lstStyle>
            <a:defPPr>
              <a:defRPr lang="es-ES"/>
            </a:defPPr>
            <a:lvl1pPr>
              <a:defRPr b="1">
                <a:latin typeface="Arial Narrow" panose="020B0606020202030204" pitchFamily="34" charset="0"/>
              </a:defRPr>
            </a:lvl1pPr>
          </a:lstStyle>
          <a:p>
            <a:r>
              <a:rPr lang="es-CO" sz="1350" dirty="0"/>
              <a:t>Discriminado *</a:t>
            </a:r>
            <a:r>
              <a:rPr lang="es-CO" sz="1350" dirty="0" err="1"/>
              <a:t>Exp</a:t>
            </a:r>
            <a:r>
              <a:rPr lang="es-CO" sz="1350" dirty="0"/>
              <a:t>. Utilidad Publica:</a:t>
            </a:r>
          </a:p>
        </p:txBody>
      </p:sp>
      <p:pic>
        <p:nvPicPr>
          <p:cNvPr id="6" name="Imagen 5">
            <a:extLst>
              <a:ext uri="{FF2B5EF4-FFF2-40B4-BE49-F238E27FC236}">
                <a16:creationId xmlns:a16="http://schemas.microsoft.com/office/drawing/2014/main" id="{7CB6EA03-FAFF-4DC7-866B-61466ED9123E}"/>
              </a:ext>
            </a:extLst>
          </p:cNvPr>
          <p:cNvPicPr>
            <a:picLocks noChangeAspect="1"/>
          </p:cNvPicPr>
          <p:nvPr/>
        </p:nvPicPr>
        <p:blipFill>
          <a:blip r:embed="rId5"/>
          <a:stretch>
            <a:fillRect/>
          </a:stretch>
        </p:blipFill>
        <p:spPr>
          <a:xfrm>
            <a:off x="3709862" y="4270198"/>
            <a:ext cx="4143641" cy="1208748"/>
          </a:xfrm>
          <a:prstGeom prst="rect">
            <a:avLst/>
          </a:prstGeom>
        </p:spPr>
      </p:pic>
      <p:cxnSp>
        <p:nvCxnSpPr>
          <p:cNvPr id="7" name="Conector recto 6">
            <a:extLst>
              <a:ext uri="{FF2B5EF4-FFF2-40B4-BE49-F238E27FC236}">
                <a16:creationId xmlns:a16="http://schemas.microsoft.com/office/drawing/2014/main" id="{0BD0885B-E8FA-4F64-A888-85CD5E6B1FF0}"/>
              </a:ext>
            </a:extLst>
          </p:cNvPr>
          <p:cNvCxnSpPr>
            <a:cxnSpLocks/>
          </p:cNvCxnSpPr>
          <p:nvPr/>
        </p:nvCxnSpPr>
        <p:spPr>
          <a:xfrm>
            <a:off x="6538520" y="2392437"/>
            <a:ext cx="0" cy="817927"/>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Elipse 3">
            <a:extLst>
              <a:ext uri="{FF2B5EF4-FFF2-40B4-BE49-F238E27FC236}">
                <a16:creationId xmlns:a16="http://schemas.microsoft.com/office/drawing/2014/main" id="{FC3CB5D3-91EF-477C-AF04-A110611176D4}"/>
              </a:ext>
            </a:extLst>
          </p:cNvPr>
          <p:cNvSpPr/>
          <p:nvPr/>
        </p:nvSpPr>
        <p:spPr>
          <a:xfrm>
            <a:off x="5890470" y="3059361"/>
            <a:ext cx="522212" cy="239086"/>
          </a:xfrm>
          <a:prstGeom prst="ellipse">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sz="1350"/>
          </a:p>
        </p:txBody>
      </p:sp>
      <p:sp>
        <p:nvSpPr>
          <p:cNvPr id="15" name="Elipse 14">
            <a:extLst>
              <a:ext uri="{FF2B5EF4-FFF2-40B4-BE49-F238E27FC236}">
                <a16:creationId xmlns:a16="http://schemas.microsoft.com/office/drawing/2014/main" id="{D3FC1B41-0758-4865-8F0D-7057EFC14B93}"/>
              </a:ext>
            </a:extLst>
          </p:cNvPr>
          <p:cNvSpPr/>
          <p:nvPr/>
        </p:nvSpPr>
        <p:spPr>
          <a:xfrm>
            <a:off x="6960334" y="5268553"/>
            <a:ext cx="974953" cy="239086"/>
          </a:xfrm>
          <a:prstGeom prst="ellipse">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350"/>
          </a:p>
        </p:txBody>
      </p:sp>
      <p:sp>
        <p:nvSpPr>
          <p:cNvPr id="16" name="Rectángulo 15">
            <a:extLst>
              <a:ext uri="{FF2B5EF4-FFF2-40B4-BE49-F238E27FC236}">
                <a16:creationId xmlns:a16="http://schemas.microsoft.com/office/drawing/2014/main" id="{E3BE3256-827C-46D6-9A8B-158C66C442B8}"/>
              </a:ext>
            </a:extLst>
          </p:cNvPr>
          <p:cNvSpPr/>
          <p:nvPr/>
        </p:nvSpPr>
        <p:spPr>
          <a:xfrm>
            <a:off x="1524000" y="6540500"/>
            <a:ext cx="9144000"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E6183897-A729-473C-9EE7-7F6FFBEEE6A6}"/>
              </a:ext>
            </a:extLst>
          </p:cNvPr>
          <p:cNvSpPr txBox="1"/>
          <p:nvPr/>
        </p:nvSpPr>
        <p:spPr>
          <a:xfrm>
            <a:off x="4931435" y="6520419"/>
            <a:ext cx="5371441" cy="307777"/>
          </a:xfrm>
          <a:prstGeom prst="rect">
            <a:avLst/>
          </a:prstGeom>
          <a:noFill/>
        </p:spPr>
        <p:txBody>
          <a:bodyPr wrap="square" rtlCol="0">
            <a:spAutoFit/>
          </a:bodyPr>
          <a:lstStyle/>
          <a:p>
            <a:pPr algn="r"/>
            <a:r>
              <a:rPr lang="es-ES" sz="1400" dirty="0">
                <a:solidFill>
                  <a:srgbClr val="A9A8A9"/>
                </a:solidFill>
                <a:latin typeface="Lato Regular"/>
                <a:cs typeface="Lato Regular"/>
              </a:rPr>
              <a:t> Gerencia Comercial</a:t>
            </a:r>
          </a:p>
        </p:txBody>
      </p:sp>
    </p:spTree>
    <p:extLst>
      <p:ext uri="{BB962C8B-B14F-4D97-AF65-F5344CB8AC3E}">
        <p14:creationId xmlns:p14="http://schemas.microsoft.com/office/powerpoint/2010/main" val="807116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910862" y="2769785"/>
            <a:ext cx="9143999" cy="1446550"/>
          </a:xfrm>
          <a:prstGeom prst="rect">
            <a:avLst/>
          </a:prstGeom>
          <a:noFill/>
        </p:spPr>
        <p:txBody>
          <a:bodyPr wrap="square" rtlCol="0">
            <a:spAutoFit/>
          </a:bodyPr>
          <a:lstStyle/>
          <a:p>
            <a:pPr lvl="0" algn="ctr"/>
            <a:r>
              <a:rPr lang="es-ES" sz="4400" b="1" dirty="0">
                <a:solidFill>
                  <a:srgbClr val="002060"/>
                </a:solidFill>
              </a:rPr>
              <a:t>3. </a:t>
            </a:r>
            <a:r>
              <a:rPr lang="es-CO" sz="4400" b="1" dirty="0">
                <a:solidFill>
                  <a:srgbClr val="002060"/>
                </a:solidFill>
              </a:rPr>
              <a:t>Aclaración Acta de Junta 148</a:t>
            </a: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936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2412999" y="420982"/>
            <a:ext cx="5418666" cy="861774"/>
          </a:xfrm>
          <a:prstGeom prst="rect">
            <a:avLst/>
          </a:prstGeom>
          <a:noFill/>
        </p:spPr>
        <p:txBody>
          <a:bodyPr wrap="square" rtlCol="0">
            <a:spAutoFit/>
          </a:bodyPr>
          <a:lstStyle/>
          <a:p>
            <a:pPr algn="ctr"/>
            <a:r>
              <a:rPr lang="es-ES" sz="2500" b="1" dirty="0">
                <a:solidFill>
                  <a:srgbClr val="000A8B"/>
                </a:solidFill>
                <a:latin typeface="Lato Bold"/>
                <a:cs typeface="Lato Bold"/>
              </a:rPr>
              <a:t>ACTA ADICIONAL AL ACTA DE JUNTA DIRECTIVA NO. 148</a:t>
            </a:r>
          </a:p>
        </p:txBody>
      </p:sp>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Jurídica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1F3BDBCF-697A-435D-98F9-F474AC7E2A14}"/>
              </a:ext>
            </a:extLst>
          </p:cNvPr>
          <p:cNvSpPr txBox="1"/>
          <p:nvPr/>
        </p:nvSpPr>
        <p:spPr>
          <a:xfrm>
            <a:off x="5530774" y="1480147"/>
            <a:ext cx="6056898" cy="2308324"/>
          </a:xfrm>
          <a:prstGeom prst="rect">
            <a:avLst/>
          </a:prstGeom>
          <a:noFill/>
        </p:spPr>
        <p:txBody>
          <a:bodyPr wrap="square" rtlCol="0">
            <a:spAutoFit/>
          </a:bodyPr>
          <a:lstStyle/>
          <a:p>
            <a:r>
              <a:rPr lang="es-CO" b="1" dirty="0"/>
              <a:t>Acta No. 148 del 28 de febrero de 2018</a:t>
            </a:r>
          </a:p>
          <a:p>
            <a:endParaRPr lang="es-CO" dirty="0"/>
          </a:p>
          <a:p>
            <a:r>
              <a:rPr lang="es-CO" dirty="0"/>
              <a:t>Informe del Comité Financiero</a:t>
            </a:r>
          </a:p>
          <a:p>
            <a:pPr marL="285750" indent="-285750">
              <a:buFont typeface="Arial" panose="020B0604020202020204" pitchFamily="34" charset="0"/>
              <a:buChar char="•"/>
            </a:pPr>
            <a:r>
              <a:rPr lang="es-CO" dirty="0"/>
              <a:t>Presentación Presupuesto FRISCO – 2019, se incluyó el ítem Gasto de Funcionamiento SAE.</a:t>
            </a:r>
          </a:p>
          <a:p>
            <a:pPr marL="285750" indent="-285750">
              <a:buFont typeface="Arial" panose="020B0604020202020204" pitchFamily="34" charset="0"/>
              <a:buChar char="•"/>
            </a:pPr>
            <a:endParaRPr lang="es-CO" dirty="0"/>
          </a:p>
          <a:p>
            <a:r>
              <a:rPr lang="es-CO" dirty="0"/>
              <a:t>Decisión de la Junta:</a:t>
            </a:r>
          </a:p>
          <a:p>
            <a:pPr marL="285750" indent="-285750">
              <a:buFont typeface="Wingdings" panose="05000000000000000000" pitchFamily="2" charset="2"/>
              <a:buChar char="ü"/>
            </a:pPr>
            <a:r>
              <a:rPr lang="es-CO" dirty="0"/>
              <a:t>Se dio por informada del presupuesto FRISCO 2019.</a:t>
            </a:r>
          </a:p>
        </p:txBody>
      </p:sp>
      <p:sp>
        <p:nvSpPr>
          <p:cNvPr id="12" name="CuadroTexto 11">
            <a:extLst>
              <a:ext uri="{FF2B5EF4-FFF2-40B4-BE49-F238E27FC236}">
                <a16:creationId xmlns:a16="http://schemas.microsoft.com/office/drawing/2014/main" id="{475D14FC-9A18-419F-8075-D53CDDBCD754}"/>
              </a:ext>
            </a:extLst>
          </p:cNvPr>
          <p:cNvSpPr txBox="1"/>
          <p:nvPr/>
        </p:nvSpPr>
        <p:spPr>
          <a:xfrm>
            <a:off x="319336" y="2333002"/>
            <a:ext cx="4187326" cy="923330"/>
          </a:xfrm>
          <a:prstGeom prst="rect">
            <a:avLst/>
          </a:prstGeom>
          <a:noFill/>
        </p:spPr>
        <p:txBody>
          <a:bodyPr wrap="square" rtlCol="0">
            <a:spAutoFit/>
          </a:bodyPr>
          <a:lstStyle/>
          <a:p>
            <a:r>
              <a:rPr lang="es-CO" b="1" dirty="0"/>
              <a:t>Observación Oficina de Control Interno:</a:t>
            </a:r>
          </a:p>
          <a:p>
            <a:pPr algn="ctr"/>
            <a:r>
              <a:rPr lang="es-CO" dirty="0"/>
              <a:t> aprobación </a:t>
            </a:r>
            <a:r>
              <a:rPr lang="es-CO" u="sng" dirty="0"/>
              <a:t>expresa </a:t>
            </a:r>
            <a:r>
              <a:rPr lang="es-CO" dirty="0"/>
              <a:t>del Presupuesto SAE 2019</a:t>
            </a:r>
          </a:p>
        </p:txBody>
      </p:sp>
      <p:sp>
        <p:nvSpPr>
          <p:cNvPr id="10" name="Flecha: a la derecha 9">
            <a:extLst>
              <a:ext uri="{FF2B5EF4-FFF2-40B4-BE49-F238E27FC236}">
                <a16:creationId xmlns:a16="http://schemas.microsoft.com/office/drawing/2014/main" id="{0DFC14E8-9698-4AAB-A83E-29CDE1B5F2CE}"/>
              </a:ext>
            </a:extLst>
          </p:cNvPr>
          <p:cNvSpPr/>
          <p:nvPr/>
        </p:nvSpPr>
        <p:spPr>
          <a:xfrm>
            <a:off x="4572001" y="2323027"/>
            <a:ext cx="818975" cy="3174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15" name="CuadroTexto 14">
            <a:extLst>
              <a:ext uri="{FF2B5EF4-FFF2-40B4-BE49-F238E27FC236}">
                <a16:creationId xmlns:a16="http://schemas.microsoft.com/office/drawing/2014/main" id="{44E0A01E-4608-4C5D-9594-07D85ABBC41C}"/>
              </a:ext>
            </a:extLst>
          </p:cNvPr>
          <p:cNvSpPr txBox="1"/>
          <p:nvPr/>
        </p:nvSpPr>
        <p:spPr>
          <a:xfrm>
            <a:off x="1777094" y="4724305"/>
            <a:ext cx="7880361" cy="1754326"/>
          </a:xfrm>
          <a:prstGeom prst="rect">
            <a:avLst/>
          </a:prstGeom>
          <a:noFill/>
        </p:spPr>
        <p:txBody>
          <a:bodyPr wrap="square" rtlCol="0">
            <a:spAutoFit/>
          </a:bodyPr>
          <a:lstStyle/>
          <a:p>
            <a:pPr algn="ctr"/>
            <a:r>
              <a:rPr lang="es-CO" b="1" dirty="0"/>
              <a:t>Alternativa: </a:t>
            </a:r>
          </a:p>
          <a:p>
            <a:pPr algn="ctr"/>
            <a:r>
              <a:rPr lang="es-CO" dirty="0"/>
              <a:t>Acta adicional en el que se indique que la decisión de Junta Directiva conlleva la aprobación del presupuesto SAE 2019.</a:t>
            </a:r>
          </a:p>
          <a:p>
            <a:pPr algn="ctr"/>
            <a:endParaRPr lang="es-CO" dirty="0"/>
          </a:p>
          <a:p>
            <a:pPr algn="ctr"/>
            <a:r>
              <a:rPr lang="es-CO" dirty="0"/>
              <a:t>Soporte normativo: art. 131 del Decreto 2649 de 1993 (autoriza el acta adicional + aprobación de Junta Directiva). </a:t>
            </a:r>
          </a:p>
        </p:txBody>
      </p:sp>
      <p:sp>
        <p:nvSpPr>
          <p:cNvPr id="16" name="Cerrar llave 15">
            <a:extLst>
              <a:ext uri="{FF2B5EF4-FFF2-40B4-BE49-F238E27FC236}">
                <a16:creationId xmlns:a16="http://schemas.microsoft.com/office/drawing/2014/main" id="{380B3BC6-37EB-46FF-B04C-CABB1A82CFC1}"/>
              </a:ext>
            </a:extLst>
          </p:cNvPr>
          <p:cNvSpPr/>
          <p:nvPr/>
        </p:nvSpPr>
        <p:spPr>
          <a:xfrm rot="5400000">
            <a:off x="5244221" y="2179505"/>
            <a:ext cx="417788" cy="4295706"/>
          </a:xfrm>
          <a:prstGeom prst="rightBrace">
            <a:avLst>
              <a:gd name="adj1" fmla="val 0"/>
              <a:gd name="adj2" fmla="val 4784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96396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910862" y="2769785"/>
            <a:ext cx="9143999" cy="2800767"/>
          </a:xfrm>
          <a:prstGeom prst="rect">
            <a:avLst/>
          </a:prstGeom>
          <a:noFill/>
        </p:spPr>
        <p:txBody>
          <a:bodyPr wrap="square" rtlCol="0">
            <a:spAutoFit/>
          </a:bodyPr>
          <a:lstStyle/>
          <a:p>
            <a:pPr algn="ctr"/>
            <a:r>
              <a:rPr lang="es-CO" sz="4400" b="1" dirty="0">
                <a:solidFill>
                  <a:srgbClr val="002060"/>
                </a:solidFill>
              </a:rPr>
              <a:t>4. Proceso de Contratación de ROM y Adición Contratos Vigentes.</a:t>
            </a:r>
          </a:p>
          <a:p>
            <a:pPr lvl="0"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34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173054" y="148162"/>
            <a:ext cx="3365500" cy="369332"/>
          </a:xfrm>
          <a:prstGeom prst="rect">
            <a:avLst/>
          </a:prstGeom>
          <a:noFill/>
        </p:spPr>
        <p:txBody>
          <a:bodyPr wrap="square" rtlCol="0">
            <a:spAutoFit/>
          </a:bodyPr>
          <a:lstStyle/>
          <a:p>
            <a:pPr algn="r"/>
            <a:r>
              <a:rPr lang="es-ES" dirty="0">
                <a:solidFill>
                  <a:schemeClr val="bg1"/>
                </a:solidFill>
                <a:latin typeface="Lato Regular"/>
                <a:cs typeface="Lato Regular"/>
              </a:rPr>
              <a:t>Contrato ROM</a:t>
            </a:r>
          </a:p>
        </p:txBody>
      </p:sp>
      <p:sp>
        <p:nvSpPr>
          <p:cNvPr id="11" name="10 Rectángulo"/>
          <p:cNvSpPr/>
          <p:nvPr/>
        </p:nvSpPr>
        <p:spPr>
          <a:xfrm>
            <a:off x="3143672" y="1195565"/>
            <a:ext cx="5904656" cy="553998"/>
          </a:xfrm>
          <a:prstGeom prst="rect">
            <a:avLst/>
          </a:prstGeom>
          <a:noFill/>
        </p:spPr>
        <p:txBody>
          <a:bodyPr wrap="square" rtlCol="0">
            <a:spAutoFit/>
          </a:bodyPr>
          <a:lstStyle/>
          <a:p>
            <a:pPr algn="ctr"/>
            <a:r>
              <a:rPr lang="es-ES" sz="2400" b="1" dirty="0">
                <a:solidFill>
                  <a:srgbClr val="000A8B"/>
                </a:solidFill>
              </a:rPr>
              <a:t>Temario</a:t>
            </a:r>
            <a:endParaRPr lang="es-CO" sz="2400" b="1" dirty="0">
              <a:solidFill>
                <a:srgbClr val="000A8B"/>
              </a:solidFill>
            </a:endParaRPr>
          </a:p>
        </p:txBody>
      </p:sp>
      <p:sp>
        <p:nvSpPr>
          <p:cNvPr id="12" name="11 CuadroTexto"/>
          <p:cNvSpPr txBox="1"/>
          <p:nvPr/>
        </p:nvSpPr>
        <p:spPr>
          <a:xfrm>
            <a:off x="1524000" y="2002023"/>
            <a:ext cx="9144000" cy="400110"/>
          </a:xfrm>
          <a:prstGeom prst="rect">
            <a:avLst/>
          </a:prstGeom>
          <a:noFill/>
        </p:spPr>
        <p:txBody>
          <a:bodyPr wrap="square" rtlCol="0">
            <a:spAutoFit/>
          </a:bodyPr>
          <a:lstStyle>
            <a:defPPr>
              <a:defRPr lang="es-ES"/>
            </a:defPPr>
            <a:lvl1pPr algn="ctr">
              <a:defRPr sz="2400" b="1">
                <a:solidFill>
                  <a:srgbClr val="000A8B"/>
                </a:solidFill>
              </a:defRPr>
            </a:lvl1pPr>
          </a:lstStyle>
          <a:p>
            <a:r>
              <a:rPr lang="es-CO" sz="2000" dirty="0"/>
              <a:t>1. Contrato ROM 2019</a:t>
            </a:r>
          </a:p>
        </p:txBody>
      </p:sp>
      <p:sp>
        <p:nvSpPr>
          <p:cNvPr id="13" name="12 CuadroTexto"/>
          <p:cNvSpPr txBox="1"/>
          <p:nvPr/>
        </p:nvSpPr>
        <p:spPr>
          <a:xfrm>
            <a:off x="1524000" y="3133974"/>
            <a:ext cx="9144000" cy="2031325"/>
          </a:xfrm>
          <a:prstGeom prst="rect">
            <a:avLst/>
          </a:prstGeom>
        </p:spPr>
        <p:txBody>
          <a:bodyPr wrap="square">
            <a:spAutoFit/>
          </a:bodyPr>
          <a:lstStyle>
            <a:defPPr>
              <a:defRPr lang="es-ES"/>
            </a:defPPr>
            <a:lvl1pPr>
              <a:defRPr sz="1600"/>
            </a:lvl1pPr>
          </a:lstStyle>
          <a:p>
            <a:r>
              <a:rPr lang="es-CO" sz="1800" dirty="0"/>
              <a:t>1.1 Objeto del contrato y lugares de ejecución</a:t>
            </a:r>
          </a:p>
          <a:p>
            <a:r>
              <a:rPr lang="es-CO" sz="1800" dirty="0"/>
              <a:t>1.2  Inventario de predios objeto de intervención</a:t>
            </a:r>
          </a:p>
          <a:p>
            <a:r>
              <a:rPr lang="es-CO" sz="1800" dirty="0"/>
              <a:t>1.3 </a:t>
            </a:r>
            <a:r>
              <a:rPr lang="pt-BR" sz="1800" dirty="0"/>
              <a:t>Antecedentes contratos ROM</a:t>
            </a:r>
          </a:p>
          <a:p>
            <a:r>
              <a:rPr lang="es-CO" sz="1800" dirty="0"/>
              <a:t>1.4 Estudio de mercado / presupuesto</a:t>
            </a:r>
          </a:p>
          <a:p>
            <a:r>
              <a:rPr lang="es-CO" sz="1800" dirty="0"/>
              <a:t>1.5 Valor de los contratos </a:t>
            </a:r>
          </a:p>
          <a:p>
            <a:r>
              <a:rPr lang="es-CO" sz="1800" dirty="0"/>
              <a:t>1.6 Requisitos técnicos habilitantes</a:t>
            </a:r>
          </a:p>
          <a:p>
            <a:r>
              <a:rPr lang="es-CO" sz="1800" dirty="0"/>
              <a:t>1.7 Cambios respecto a concursos anteriores</a:t>
            </a:r>
          </a:p>
        </p:txBody>
      </p:sp>
      <p:pic>
        <p:nvPicPr>
          <p:cNvPr id="8" name="Imagen 7">
            <a:extLst>
              <a:ext uri="{FF2B5EF4-FFF2-40B4-BE49-F238E27FC236}">
                <a16:creationId xmlns:a16="http://schemas.microsoft.com/office/drawing/2014/main" id="{578F4FA1-9A49-4380-81B9-416DEE983E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4" name="Imagen 13">
            <a:extLst>
              <a:ext uri="{FF2B5EF4-FFF2-40B4-BE49-F238E27FC236}">
                <a16:creationId xmlns:a16="http://schemas.microsoft.com/office/drawing/2014/main" id="{3FDFD4F1-DB5A-4AD0-B60E-CAD2AE2B17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859769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hlinkClick r:id="rId2" action="ppaction://hlinksldjump"/>
            <a:extLst>
              <a:ext uri="{FF2B5EF4-FFF2-40B4-BE49-F238E27FC236}">
                <a16:creationId xmlns:a16="http://schemas.microsoft.com/office/drawing/2014/main" id="{FF4F3AED-27C9-4DEC-A165-9F87C9F20955}"/>
              </a:ext>
            </a:extLst>
          </p:cNvPr>
          <p:cNvSpPr txBox="1"/>
          <p:nvPr/>
        </p:nvSpPr>
        <p:spPr>
          <a:xfrm>
            <a:off x="5303639" y="1780082"/>
            <a:ext cx="1837189" cy="369332"/>
          </a:xfrm>
          <a:prstGeom prst="rect">
            <a:avLst/>
          </a:prstGeom>
          <a:solidFill>
            <a:srgbClr val="B7E78B"/>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solidFill>
                  <a:schemeClr val="tx1"/>
                </a:solidFill>
              </a:rPr>
              <a:t>Centro Oriente 1</a:t>
            </a:r>
          </a:p>
        </p:txBody>
      </p:sp>
      <p:sp>
        <p:nvSpPr>
          <p:cNvPr id="13" name="CuadroTexto 12">
            <a:hlinkClick r:id="rId3" action="ppaction://hlinksldjump"/>
            <a:extLst>
              <a:ext uri="{FF2B5EF4-FFF2-40B4-BE49-F238E27FC236}">
                <a16:creationId xmlns:a16="http://schemas.microsoft.com/office/drawing/2014/main" id="{66541A83-252B-4D79-BD34-18CFCBC2848A}"/>
              </a:ext>
            </a:extLst>
          </p:cNvPr>
          <p:cNvSpPr txBox="1"/>
          <p:nvPr/>
        </p:nvSpPr>
        <p:spPr>
          <a:xfrm>
            <a:off x="5303641" y="4108865"/>
            <a:ext cx="1837189" cy="369332"/>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Norte</a:t>
            </a:r>
          </a:p>
        </p:txBody>
      </p:sp>
      <p:sp>
        <p:nvSpPr>
          <p:cNvPr id="14" name="CuadroTexto 13">
            <a:hlinkClick r:id="rId4" action="ppaction://hlinksldjump"/>
            <a:extLst>
              <a:ext uri="{FF2B5EF4-FFF2-40B4-BE49-F238E27FC236}">
                <a16:creationId xmlns:a16="http://schemas.microsoft.com/office/drawing/2014/main" id="{E67AA736-3B0F-4DBA-8629-2A252387B8B1}"/>
              </a:ext>
            </a:extLst>
          </p:cNvPr>
          <p:cNvSpPr txBox="1"/>
          <p:nvPr/>
        </p:nvSpPr>
        <p:spPr>
          <a:xfrm>
            <a:off x="5310203" y="4890885"/>
            <a:ext cx="1837189" cy="36933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Occidente</a:t>
            </a:r>
          </a:p>
        </p:txBody>
      </p:sp>
      <p:sp>
        <p:nvSpPr>
          <p:cNvPr id="15" name="CuadroTexto 14">
            <a:hlinkClick r:id="" action="ppaction://noaction"/>
            <a:extLst>
              <a:ext uri="{FF2B5EF4-FFF2-40B4-BE49-F238E27FC236}">
                <a16:creationId xmlns:a16="http://schemas.microsoft.com/office/drawing/2014/main" id="{EB0F460E-A6B8-42EE-82C4-6A7DBF250166}"/>
              </a:ext>
            </a:extLst>
          </p:cNvPr>
          <p:cNvSpPr txBox="1"/>
          <p:nvPr/>
        </p:nvSpPr>
        <p:spPr>
          <a:xfrm>
            <a:off x="5310206" y="5630887"/>
            <a:ext cx="1837189" cy="369332"/>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Sur Occidente</a:t>
            </a:r>
          </a:p>
        </p:txBody>
      </p:sp>
      <p:pic>
        <p:nvPicPr>
          <p:cNvPr id="16" name="Imagen 15">
            <a:extLst>
              <a:ext uri="{FF2B5EF4-FFF2-40B4-BE49-F238E27FC236}">
                <a16:creationId xmlns:a16="http://schemas.microsoft.com/office/drawing/2014/main" id="{9AC845FD-F47F-4335-8118-C545DBE80C42}"/>
              </a:ext>
            </a:extLst>
          </p:cNvPr>
          <p:cNvPicPr/>
          <p:nvPr/>
        </p:nvPicPr>
        <p:blipFill rotWithShape="1">
          <a:blip r:embed="rId5" cstate="screen">
            <a:extLst>
              <a:ext uri="{BEBA8EAE-BF5A-486C-A8C5-ECC9F3942E4B}">
                <a14:imgProps xmlns:a14="http://schemas.microsoft.com/office/drawing/2010/main">
                  <a14:imgLayer r:embed="rId6">
                    <a14:imgEffect>
                      <a14:backgroundRemoval t="9975" b="94697" l="9804" r="91993">
                        <a14:foregroundMark x1="89869" y1="59975" x2="91993" y2="60227"/>
                        <a14:foregroundMark x1="43464" y1="27778" x2="43464" y2="27778"/>
                        <a14:foregroundMark x1="64542" y1="56944" x2="64542" y2="56944"/>
                        <a14:foregroundMark x1="65359" y1="56313" x2="65359" y2="56566"/>
                        <a14:foregroundMark x1="64706" y1="56818" x2="64706" y2="56818"/>
                        <a14:foregroundMark x1="64706" y1="56818" x2="65033" y2="55556"/>
                        <a14:foregroundMark x1="64542" y1="56944" x2="65523" y2="57197"/>
                        <a14:foregroundMark x1="64542" y1="56818" x2="64542" y2="56061"/>
                        <a14:foregroundMark x1="64706" y1="56313" x2="64379" y2="55303"/>
                        <a14:foregroundMark x1="64542" y1="56313" x2="64706" y2="53914"/>
                        <a14:foregroundMark x1="64542" y1="56566" x2="64052" y2="53409"/>
                        <a14:foregroundMark x1="64869" y1="56313" x2="65686" y2="53409"/>
                        <a14:foregroundMark x1="64542" y1="56313" x2="64216" y2="56313"/>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2516" y1="49621" x2="43464" y2="43939"/>
                        <a14:backgroundMark x1="43464" y1="43939" x2="51961" y2="51641"/>
                        <a14:backgroundMark x1="63088" y1="54548" x2="63562" y2="54672"/>
                        <a14:backgroundMark x1="51961" y1="51641" x2="62671" y2="54439"/>
                        <a14:backgroundMark x1="66444" y1="60203" x2="68627" y2="64394"/>
                        <a14:backgroundMark x1="65094" y1="57611" x2="65839" y2="59042"/>
                        <a14:backgroundMark x1="63562" y1="54672" x2="63894" y2="55309"/>
                        <a14:backgroundMark x1="68627" y1="64394" x2="65033" y2="77904"/>
                        <a14:backgroundMark x1="65033" y1="77904" x2="72712" y2="85985"/>
                        <a14:backgroundMark x1="72712" y1="85985" x2="72549" y2="96717"/>
                        <a14:backgroundMark x1="72549" y1="96717" x2="72222" y2="85985"/>
                        <a14:backgroundMark x1="72222" y1="85985" x2="59477" y2="88384"/>
                        <a14:backgroundMark x1="59477" y1="88384" x2="48203" y2="54040"/>
                        <a14:backgroundMark x1="48203" y1="54040" x2="43301" y2="72980"/>
                        <a14:backgroundMark x1="43301" y1="72980" x2="33333" y2="61742"/>
                        <a14:backgroundMark x1="33333" y1="61742" x2="28595" y2="76641"/>
                        <a14:backgroundMark x1="28595" y1="76641" x2="22059" y2="62374"/>
                        <a14:backgroundMark x1="22059" y1="62374" x2="22549" y2="73106"/>
                        <a14:backgroundMark x1="22549" y1="73106" x2="22386" y2="61490"/>
                        <a14:backgroundMark x1="22386" y1="61490" x2="34150" y2="67045"/>
                        <a14:backgroundMark x1="34150" y1="67045" x2="42484" y2="76136"/>
                        <a14:backgroundMark x1="42484" y1="76136" x2="37745" y2="57702"/>
                        <a14:backgroundMark x1="37745" y1="57702" x2="49510" y2="55303"/>
                        <a14:backgroundMark x1="49510" y1="55303" x2="38399" y2="50884"/>
                        <a14:backgroundMark x1="38399" y1="50884" x2="58333" y2="59975"/>
                        <a14:backgroundMark x1="58333" y1="59975" x2="62418" y2="70076"/>
                        <a14:backgroundMark x1="62418" y1="70076" x2="46732" y2="69571"/>
                        <a14:backgroundMark x1="46732" y1="69571" x2="56209" y2="76389"/>
                        <a14:backgroundMark x1="56209" y1="76389" x2="42320" y2="77146"/>
                        <a14:backgroundMark x1="42320" y1="77146" x2="68301" y2="88005"/>
                        <a14:backgroundMark x1="68301" y1="88005" x2="76961" y2="79293"/>
                        <a14:backgroundMark x1="76961" y1="79293" x2="80065" y2="68687"/>
                        <a14:backgroundMark x1="80065" y1="68687" x2="68954" y2="63763"/>
                        <a14:backgroundMark x1="62335" y1="56313" x2="61438" y2="55303"/>
                        <a14:backgroundMark x1="62896" y1="56944" x2="62560" y2="56566"/>
                        <a14:backgroundMark x1="63656" y1="57800" x2="62896" y2="56944"/>
                        <a14:backgroundMark x1="68954" y1="63763" x2="64230" y2="58445"/>
                        <a14:backgroundMark x1="61438" y1="55303" x2="40523" y2="43687"/>
                        <a14:backgroundMark x1="40523" y1="43687" x2="48366" y2="52273"/>
                        <a14:backgroundMark x1="48366" y1="52273" x2="59477" y2="56692"/>
                        <a14:backgroundMark x1="59477" y1="56692" x2="46078" y2="61869"/>
                        <a14:backgroundMark x1="46078" y1="61869" x2="29085" y2="46338"/>
                        <a14:backgroundMark x1="29085" y1="46338" x2="36438" y2="55177"/>
                        <a14:backgroundMark x1="36438" y1="55177" x2="37418" y2="66162"/>
                        <a14:backgroundMark x1="37418" y1="66162" x2="46242" y2="74495"/>
                        <a14:backgroundMark x1="46242" y1="74495" x2="29085" y2="69444"/>
                        <a14:backgroundMark x1="29085" y1="69444" x2="27451" y2="45581"/>
                        <a14:backgroundMark x1="27451" y1="45581" x2="28758" y2="63889"/>
                        <a14:backgroundMark x1="28758" y1="63889" x2="49183" y2="85354"/>
                        <a14:backgroundMark x1="49183" y1="85354" x2="55882" y2="89520"/>
                        <a14:backgroundMark x1="39216" y1="24747" x2="32680" y2="40278"/>
                        <a14:backgroundMark x1="62092" y1="47727" x2="49020" y2="52525"/>
                        <a14:backgroundMark x1="70261" y1="61490" x2="64052" y2="62626"/>
                        <a14:backgroundMark x1="65385" y1="58207" x2="65196" y2="58207"/>
                        <a14:backgroundMark x1="67320" y1="58207" x2="65426" y2="58207"/>
                        <a14:backgroundMark x1="76144" y1="94697" x2="57680" y2="93308"/>
                      </a14:backgroundRemoval>
                    </a14:imgEffect>
                  </a14:imgLayer>
                </a14:imgProps>
              </a:ext>
              <a:ext uri="{28A0092B-C50C-407E-A947-70E740481C1C}">
                <a14:useLocalDpi xmlns:a14="http://schemas.microsoft.com/office/drawing/2010/main"/>
              </a:ext>
            </a:extLst>
          </a:blip>
          <a:srcRect l="36413" t="19517" r="2032" b="32706"/>
          <a:stretch/>
        </p:blipFill>
        <p:spPr>
          <a:xfrm>
            <a:off x="9651273" y="2638045"/>
            <a:ext cx="2403213" cy="2269898"/>
          </a:xfrm>
          <a:prstGeom prst="rect">
            <a:avLst/>
          </a:prstGeom>
          <a:ln>
            <a:noFill/>
          </a:ln>
          <a:effectLst>
            <a:outerShdw blurRad="292100" dist="139700" dir="2700000" algn="tl" rotWithShape="0">
              <a:srgbClr val="333333">
                <a:alpha val="65000"/>
              </a:srgbClr>
            </a:outerShdw>
          </a:effectLst>
        </p:spPr>
      </p:pic>
      <p:pic>
        <p:nvPicPr>
          <p:cNvPr id="17" name="Imagen 16">
            <a:extLst>
              <a:ext uri="{FF2B5EF4-FFF2-40B4-BE49-F238E27FC236}">
                <a16:creationId xmlns:a16="http://schemas.microsoft.com/office/drawing/2014/main" id="{4DCDB124-73D3-43E3-8371-2AD64D8086DF}"/>
              </a:ext>
            </a:extLst>
          </p:cNvPr>
          <p:cNvPicPr/>
          <p:nvPr/>
        </p:nvPicPr>
        <p:blipFill rotWithShape="1">
          <a:blip r:embed="rId7" cstate="screen">
            <a:duotone>
              <a:prstClr val="black"/>
              <a:srgbClr val="9BBB59">
                <a:tint val="45000"/>
                <a:satMod val="400000"/>
              </a:srgbClr>
            </a:duotone>
            <a:extLst>
              <a:ext uri="{BEBA8EAE-BF5A-486C-A8C5-ECC9F3942E4B}">
                <a14:imgProps xmlns:a14="http://schemas.microsoft.com/office/drawing/2010/main">
                  <a14:imgLayer r:embed="rId8">
                    <a14:imgEffect>
                      <a14:backgroundRemoval t="16529" b="100000" l="27097" r="100000">
                        <a14:foregroundMark x1="69677" y1="42149" x2="69677" y2="42149"/>
                        <a14:foregroundMark x1="31613" y1="51240" x2="31613" y2="51240"/>
                        <a14:foregroundMark x1="72258" y1="17355" x2="72258" y2="17355"/>
                        <a14:foregroundMark x1="34839" y1="37190" x2="32903" y2="64463"/>
                        <a14:foregroundMark x1="27742" y1="77686" x2="27097" y2="76860"/>
                        <a14:foregroundMark x1="27742" y1="57025" x2="27742" y2="57025"/>
                        <a14:backgroundMark x1="56129" y1="26446" x2="43226" y2="90083"/>
                        <a14:backgroundMark x1="43226" y1="90083" x2="74194" y2="90083"/>
                      </a14:backgroundRemoval>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8381005" y="1177060"/>
            <a:ext cx="987888" cy="726460"/>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760303C0-0BC8-4AF9-9171-8779BA0C125D}"/>
              </a:ext>
            </a:extLst>
          </p:cNvPr>
          <p:cNvPicPr/>
          <p:nvPr/>
        </p:nvPicPr>
        <p:blipFill rotWithShape="1">
          <a:blip r:embed="rId9" cstate="screen">
            <a:extLst>
              <a:ext uri="{BEBA8EAE-BF5A-486C-A8C5-ECC9F3942E4B}">
                <a14:imgProps xmlns:a14="http://schemas.microsoft.com/office/drawing/2010/main">
                  <a14:imgLayer r:embed="rId10">
                    <a14:imgEffect>
                      <a14:backgroundRemoval t="7000" b="100000" l="0" r="100000">
                        <a14:foregroundMark x1="82352" y1="7927" x2="83688" y2="7000"/>
                        <a14:foregroundMark x1="47163" y1="32333" x2="82261" y2="7990"/>
                        <a14:backgroundMark x1="83333" y1="75333" x2="51773" y2="99667"/>
                        <a14:backgroundMark x1="91135" y1="99000" x2="91135" y2="99000"/>
                        <a14:backgroundMark x1="63830" y1="61333" x2="75887" y2="99667"/>
                        <a14:backgroundMark x1="63830" y1="52667" x2="54610" y2="99667"/>
                        <a14:backgroundMark x1="24113" y1="84667" x2="24823" y2="99667"/>
                        <a14:backgroundMark x1="0" y1="81667" x2="3191" y2="99667"/>
                        <a14:backgroundMark x1="92553" y1="90333" x2="94681" y2="99667"/>
                        <a14:backgroundMark x1="59929" y1="81000" x2="52128" y2="80000"/>
                        <a14:backgroundMark x1="53901" y1="67000" x2="53901" y2="67000"/>
                        <a14:backgroundMark x1="49645" y1="73333" x2="49645" y2="73333"/>
                        <a14:backgroundMark x1="47872" y1="73667" x2="47872" y2="73667"/>
                        <a14:backgroundMark x1="39007" y1="82000" x2="39007" y2="82000"/>
                        <a14:backgroundMark x1="93262" y1="16000" x2="80496" y2="69667"/>
                        <a14:backgroundMark x1="82979" y1="86667" x2="85461" y2="45667"/>
                        <a14:backgroundMark x1="74823" y1="56667" x2="80496" y2="13000"/>
                        <a14:backgroundMark x1="76241" y1="35667" x2="63475" y2="60000"/>
                        <a14:backgroundMark x1="63475" y1="60000" x2="63475" y2="63667"/>
                        <a14:backgroundMark x1="24468" y1="92000" x2="50355" y2="92000"/>
                        <a14:backgroundMark x1="28369" y1="81667" x2="6383" y2="92667"/>
                        <a14:backgroundMark x1="1418" y1="83000" x2="709" y2="59000"/>
                        <a14:backgroundMark x1="3191" y1="86000" x2="22340" y2="86667"/>
                        <a14:backgroundMark x1="28014" y1="77667" x2="32270" y2="90000"/>
                        <a14:backgroundMark x1="30496" y1="77667" x2="19858" y2="91667"/>
                      </a14:backgroundRemoval>
                    </a14:imgEffect>
                  </a14:imgLayer>
                </a14:imgProps>
              </a:ext>
              <a:ext uri="{28A0092B-C50C-407E-A947-70E740481C1C}">
                <a14:useLocalDpi xmlns:a14="http://schemas.microsoft.com/office/drawing/2010/main"/>
              </a:ext>
            </a:extLst>
          </a:blip>
          <a:srcRect/>
          <a:stretch/>
        </p:blipFill>
        <p:spPr>
          <a:xfrm>
            <a:off x="9070297" y="1349492"/>
            <a:ext cx="1905842" cy="1907166"/>
          </a:xfrm>
          <a:prstGeom prst="rect">
            <a:avLst/>
          </a:prstGeom>
          <a:ln>
            <a:noFill/>
          </a:ln>
          <a:effectLst>
            <a:outerShdw blurRad="292100" dist="139700" dir="2700000" algn="tl" rotWithShape="0">
              <a:srgbClr val="333333">
                <a:alpha val="65000"/>
              </a:srgbClr>
            </a:outerShdw>
          </a:effectLst>
        </p:spPr>
      </p:pic>
      <p:pic>
        <p:nvPicPr>
          <p:cNvPr id="19" name="Imagen 18">
            <a:extLst>
              <a:ext uri="{FF2B5EF4-FFF2-40B4-BE49-F238E27FC236}">
                <a16:creationId xmlns:a16="http://schemas.microsoft.com/office/drawing/2014/main" id="{D00C3E64-F252-4BCB-A834-5777F4E823BF}"/>
              </a:ext>
            </a:extLst>
          </p:cNvPr>
          <p:cNvPicPr/>
          <p:nvPr/>
        </p:nvPicPr>
        <p:blipFill rotWithShape="1">
          <a:blip r:embed="rId11" cstate="screen">
            <a:extLst>
              <a:ext uri="{BEBA8EAE-BF5A-486C-A8C5-ECC9F3942E4B}">
                <a14:imgProps xmlns:a14="http://schemas.microsoft.com/office/drawing/2010/main">
                  <a14:imgLayer r:embed="rId12">
                    <a14:imgEffect>
                      <a14:backgroundRemoval t="0" b="100000" l="0" r="100000">
                        <a14:foregroundMark x1="35533" y1="17578" x2="28426" y2="85938"/>
                        <a14:foregroundMark x1="28426" y1="85938" x2="30457" y2="86719"/>
                        <a14:foregroundMark x1="74112" y1="31250" x2="57868" y2="83984"/>
                        <a14:backgroundMark x1="99492" y1="88281" x2="85787" y2="99609"/>
                        <a14:backgroundMark x1="92386" y1="85547" x2="74619" y2="99609"/>
                        <a14:backgroundMark x1="99492" y1="73438" x2="92893" y2="85156"/>
                        <a14:backgroundMark x1="70558" y1="0" x2="99492" y2="19922"/>
                        <a14:backgroundMark x1="68528" y1="0" x2="51777" y2="24219"/>
                        <a14:backgroundMark x1="45685" y1="0" x2="93401" y2="16406"/>
                        <a14:backgroundMark x1="93909" y1="16797" x2="94416" y2="32422"/>
                        <a14:backgroundMark x1="42640" y1="27734" x2="68020" y2="22266"/>
                        <a14:backgroundMark x1="68020" y1="22266" x2="75127" y2="14453"/>
                        <a14:backgroundMark x1="82234" y1="16406" x2="94924" y2="35547"/>
                        <a14:backgroundMark x1="98985" y1="31641" x2="99492" y2="32422"/>
                        <a14:backgroundMark x1="99492" y1="64063" x2="59898" y2="99609"/>
                        <a14:backgroundMark x1="39594" y1="94141" x2="51777" y2="99609"/>
                        <a14:backgroundMark x1="44162" y1="85938" x2="36548" y2="99609"/>
                        <a14:backgroundMark x1="64975" y1="87500" x2="75635" y2="77734"/>
                        <a14:backgroundMark x1="85279" y1="60938" x2="99492" y2="59766"/>
                        <a14:backgroundMark x1="83756" y1="33984" x2="86294" y2="29688"/>
                        <a14:backgroundMark x1="50761" y1="88672" x2="50761" y2="88672"/>
                        <a14:backgroundMark x1="29949" y1="97266" x2="29949" y2="97266"/>
                      </a14:backgroundRemoval>
                    </a14:imgEffect>
                  </a14:imgLayer>
                </a14:imgProps>
              </a:ext>
              <a:ext uri="{28A0092B-C50C-407E-A947-70E740481C1C}">
                <a14:useLocalDpi xmlns:a14="http://schemas.microsoft.com/office/drawing/2010/main"/>
              </a:ext>
            </a:extLst>
          </a:blip>
          <a:srcRect/>
          <a:stretch/>
        </p:blipFill>
        <p:spPr>
          <a:xfrm>
            <a:off x="8613955" y="2429432"/>
            <a:ext cx="1329656" cy="1625356"/>
          </a:xfrm>
          <a:prstGeom prst="rect">
            <a:avLst/>
          </a:prstGeom>
          <a:ln>
            <a:noFill/>
          </a:ln>
          <a:effectLst>
            <a:outerShdw blurRad="292100" dist="139700" dir="2700000" algn="tl" rotWithShape="0">
              <a:srgbClr val="333333">
                <a:alpha val="65000"/>
              </a:srgbClr>
            </a:outerShdw>
          </a:effectLst>
        </p:spPr>
      </p:pic>
      <p:pic>
        <p:nvPicPr>
          <p:cNvPr id="20" name="Imagen 19">
            <a:extLst>
              <a:ext uri="{FF2B5EF4-FFF2-40B4-BE49-F238E27FC236}">
                <a16:creationId xmlns:a16="http://schemas.microsoft.com/office/drawing/2014/main" id="{B69ADEAE-EEB1-4B94-BAEC-87405C07A297}"/>
              </a:ext>
            </a:extLst>
          </p:cNvPr>
          <p:cNvPicPr/>
          <p:nvPr/>
        </p:nvPicPr>
        <p:blipFill rotWithShape="1">
          <a:blip r:embed="rId13" cstate="screen">
            <a:extLst>
              <a:ext uri="{BEBA8EAE-BF5A-486C-A8C5-ECC9F3942E4B}">
                <a14:imgProps xmlns:a14="http://schemas.microsoft.com/office/drawing/2010/main">
                  <a14:imgLayer r:embed="rId14">
                    <a14:imgEffect>
                      <a14:backgroundRemoval t="0" b="100000" l="8434" r="100000">
                        <a14:foregroundMark x1="63253" y1="0" x2="63253" y2="2232"/>
                        <a14:foregroundMark x1="81928" y1="13839" x2="71687" y2="41071"/>
                        <a14:foregroundMark x1="71687" y1="41071" x2="49398" y2="58929"/>
                        <a14:foregroundMark x1="49398" y1="58929" x2="20482" y2="68304"/>
                        <a14:foregroundMark x1="20482" y1="68304" x2="16867" y2="71875"/>
                        <a14:foregroundMark x1="48795" y1="19643" x2="48795" y2="19643"/>
                        <a14:foregroundMark x1="51807" y1="18304" x2="51807" y2="18304"/>
                        <a14:foregroundMark x1="8434" y1="71429" x2="12048" y2="72768"/>
                        <a14:backgroundMark x1="91566" y1="76339" x2="99398" y2="76786"/>
                        <a14:backgroundMark x1="91566" y1="76339" x2="72892" y2="89286"/>
                        <a14:backgroundMark x1="69277" y1="0" x2="62048" y2="4911"/>
                        <a14:backgroundMark x1="65663" y1="91071" x2="65060" y2="84375"/>
                        <a14:backgroundMark x1="90361" y1="61607" x2="93373" y2="53125"/>
                        <a14:backgroundMark x1="62048" y1="82143" x2="65663" y2="80804"/>
                        <a14:backgroundMark x1="87952" y1="0" x2="99398" y2="8929"/>
                        <a14:backgroundMark x1="66867" y1="0" x2="63253" y2="14286"/>
                        <a14:backgroundMark x1="54819" y1="0" x2="63855" y2="16518"/>
                        <a14:backgroundMark x1="63253" y1="0" x2="62048" y2="10268"/>
                        <a14:backgroundMark x1="61446" y1="0" x2="59639" y2="446"/>
                        <a14:backgroundMark x1="63253" y1="0" x2="63253" y2="10714"/>
                        <a14:backgroundMark x1="63253" y1="0" x2="64458" y2="15179"/>
                        <a14:backgroundMark x1="65060" y1="12054" x2="57831" y2="5357"/>
                        <a14:backgroundMark x1="95181" y1="0" x2="98193" y2="7143"/>
                        <a14:backgroundMark x1="95783" y1="0" x2="99398" y2="3125"/>
                        <a14:backgroundMark x1="95181" y1="1339" x2="97590" y2="16071"/>
                        <a14:backgroundMark x1="99398" y1="8036" x2="97590" y2="13393"/>
                        <a14:backgroundMark x1="50602" y1="20982" x2="50602" y2="20982"/>
                        <a14:backgroundMark x1="94578" y1="29018" x2="98795" y2="66071"/>
                        <a14:backgroundMark x1="98795" y1="66071" x2="92771" y2="90179"/>
                        <a14:backgroundMark x1="89157" y1="70089" x2="89157" y2="78571"/>
                        <a14:backgroundMark x1="83133" y1="61161" x2="87952" y2="75893"/>
                        <a14:backgroundMark x1="92771" y1="98214" x2="62048" y2="95089"/>
                        <a14:backgroundMark x1="89157" y1="35714" x2="90361" y2="29018"/>
                      </a14:backgroundRemoval>
                    </a14:imgEffect>
                  </a14:imgLayer>
                </a14:imgProps>
              </a:ext>
              <a:ext uri="{28A0092B-C50C-407E-A947-70E740481C1C}">
                <a14:useLocalDpi xmlns:a14="http://schemas.microsoft.com/office/drawing/2010/main"/>
              </a:ext>
            </a:extLst>
          </a:blip>
          <a:srcRect/>
          <a:stretch/>
        </p:blipFill>
        <p:spPr bwMode="auto">
          <a:xfrm>
            <a:off x="8305721" y="3719152"/>
            <a:ext cx="1119078" cy="142091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26" name="Rectángulo 25">
            <a:extLst>
              <a:ext uri="{FF2B5EF4-FFF2-40B4-BE49-F238E27FC236}">
                <a16:creationId xmlns:a16="http://schemas.microsoft.com/office/drawing/2014/main" id="{04166950-083D-4719-9EA0-F6C348CA3B34}"/>
              </a:ext>
            </a:extLst>
          </p:cNvPr>
          <p:cNvSpPr/>
          <p:nvPr/>
        </p:nvSpPr>
        <p:spPr>
          <a:xfrm>
            <a:off x="21469"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17F743BE-5A69-49B1-AC91-37AEBC595BD1}"/>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28" name="Imagen 27">
            <a:extLst>
              <a:ext uri="{FF2B5EF4-FFF2-40B4-BE49-F238E27FC236}">
                <a16:creationId xmlns:a16="http://schemas.microsoft.com/office/drawing/2014/main" id="{5B3D346B-C2DC-44B1-AFF9-3AC61E6019E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29" name="Imagen 28">
            <a:extLst>
              <a:ext uri="{FF2B5EF4-FFF2-40B4-BE49-F238E27FC236}">
                <a16:creationId xmlns:a16="http://schemas.microsoft.com/office/drawing/2014/main" id="{9AD4CB60-A97C-414F-BF63-4DBC583CA51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pic>
        <p:nvPicPr>
          <p:cNvPr id="30" name="Imagen 29">
            <a:extLst>
              <a:ext uri="{FF2B5EF4-FFF2-40B4-BE49-F238E27FC236}">
                <a16:creationId xmlns:a16="http://schemas.microsoft.com/office/drawing/2014/main" id="{ADCEDAA3-EF31-408C-AAD4-CE66BFA9CFB6}"/>
              </a:ext>
            </a:extLst>
          </p:cNvPr>
          <p:cNvPicPr/>
          <p:nvPr/>
        </p:nvPicPr>
        <p:blipFill rotWithShape="1">
          <a:blip r:embed="rId17" cstate="screen">
            <a:duotone>
              <a:prstClr val="black"/>
              <a:srgbClr val="92D050">
                <a:tint val="45000"/>
                <a:satMod val="400000"/>
              </a:srgbClr>
            </a:duotone>
            <a:extLst>
              <a:ext uri="{BEBA8EAE-BF5A-486C-A8C5-ECC9F3942E4B}">
                <a14:imgProps xmlns:a14="http://schemas.microsoft.com/office/drawing/2010/main">
                  <a14:imgLayer r:embed="rId6">
                    <a14:imgEffect>
                      <a14:backgroundRemoval t="9975" b="94697" l="9804" r="91993">
                        <a14:foregroundMark x1="73366" y1="88258" x2="69444" y2="94697"/>
                        <a14:foregroundMark x1="69444" y1="94697" x2="69444" y2="94697"/>
                        <a14:foregroundMark x1="63072" y1="46843" x2="62092" y2="47601"/>
                        <a14:foregroundMark x1="60294" y1="46843" x2="63072" y2="46465"/>
                        <a14:foregroundMark x1="63399" y1="46086" x2="63399" y2="46086"/>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8072" y1="39268" x2="53431" y2="41414"/>
                        <a14:backgroundMark x1="53431" y1="41414" x2="65850" y2="40909"/>
                        <a14:backgroundMark x1="65850" y1="40909" x2="69444" y2="39773"/>
                        <a14:backgroundMark x1="42320" y1="41035" x2="58333" y2="40783"/>
                        <a14:backgroundMark x1="58333" y1="40783" x2="71078" y2="42298"/>
                        <a14:backgroundMark x1="71078" y1="42298" x2="79412" y2="60227"/>
                        <a14:backgroundMark x1="44935" y1="36869" x2="48856" y2="27273"/>
                        <a14:backgroundMark x1="48856" y1="27273" x2="51471" y2="37626"/>
                        <a14:backgroundMark x1="51471" y1="37626" x2="67157" y2="36616"/>
                        <a14:backgroundMark x1="67157" y1="36616" x2="83824" y2="37753"/>
                        <a14:backgroundMark x1="83824" y1="37753" x2="80882" y2="49747"/>
                        <a14:backgroundMark x1="80882" y1="49747" x2="85621" y2="59848"/>
                        <a14:backgroundMark x1="85621" y1="59848" x2="73856" y2="56944"/>
                        <a14:backgroundMark x1="73856" y1="56944" x2="66340" y2="47601"/>
                        <a14:backgroundMark x1="60158" y1="47028" x2="54085" y2="46465"/>
                        <a14:backgroundMark x1="66340" y1="47601" x2="63955" y2="47380"/>
                        <a14:backgroundMark x1="54085" y1="46465" x2="47549" y2="26010"/>
                        <a14:backgroundMark x1="47549" y1="26010" x2="58333" y2="33712"/>
                        <a14:backgroundMark x1="58333" y1="33712" x2="70752" y2="35859"/>
                        <a14:backgroundMark x1="70752" y1="35859" x2="75163" y2="46086"/>
                        <a14:backgroundMark x1="75163" y1="46086" x2="84641" y2="54545"/>
                        <a14:backgroundMark x1="84641" y1="54545" x2="84314" y2="43434"/>
                        <a14:backgroundMark x1="84314" y1="43434" x2="77124" y2="53030"/>
                        <a14:backgroundMark x1="77124" y1="53030" x2="79085" y2="42172"/>
                        <a14:backgroundMark x1="79085" y1="42172" x2="73529" y2="51768"/>
                        <a14:backgroundMark x1="73529" y1="51768" x2="82516" y2="61364"/>
                        <a14:backgroundMark x1="82516" y1="61364" x2="83824" y2="62121"/>
                        <a14:backgroundMark x1="73366" y1="55682" x2="82026" y2="62753"/>
                        <a14:backgroundMark x1="82026" y1="62753" x2="94444" y2="64899"/>
                        <a14:backgroundMark x1="94444" y1="64899" x2="87418" y2="55808"/>
                        <a14:backgroundMark x1="87418" y1="55808" x2="77288" y2="61995"/>
                        <a14:backgroundMark x1="77288" y1="61995" x2="66830" y2="56439"/>
                        <a14:backgroundMark x1="66830" y1="56439" x2="66176" y2="45960"/>
                        <a14:backgroundMark x1="60699" y1="46298" x2="53922" y2="46717"/>
                        <a14:backgroundMark x1="53922" y1="46717" x2="43791" y2="39899"/>
                        <a14:backgroundMark x1="43791" y1="39899" x2="40850" y2="41035"/>
                        <a14:backgroundMark x1="48203" y1="27020" x2="36601" y2="32071"/>
                        <a14:backgroundMark x1="36601" y1="32071" x2="29248" y2="38763"/>
                        <a14:backgroundMark x1="36111" y1="41793" x2="30719" y2="40783"/>
                        <a14:backgroundMark x1="60131" y1="46591" x2="60131" y2="46591"/>
                        <a14:backgroundMark x1="92484" y1="59343" x2="91176" y2="60985"/>
                        <a14:backgroundMark x1="49020" y1="45455" x2="47876" y2="43308"/>
                        <a14:backgroundMark x1="22876" y1="55303" x2="19771" y2="61111"/>
                        <a14:backgroundMark x1="23693" y1="66919" x2="18301" y2="59848"/>
                        <a14:backgroundMark x1="16013" y1="67298" x2="16830" y2="60227"/>
                      </a14:backgroundRemoval>
                    </a14:imgEffect>
                    <a14:imgEffect>
                      <a14:brightnessContrast bright="20000" contrast="-40000"/>
                    </a14:imgEffect>
                  </a14:imgLayer>
                </a14:imgProps>
              </a:ext>
              <a:ext uri="{28A0092B-C50C-407E-A947-70E740481C1C}">
                <a14:useLocalDpi xmlns:a14="http://schemas.microsoft.com/office/drawing/2010/main"/>
              </a:ext>
            </a:extLst>
          </a:blip>
          <a:srcRect l="16280" t="39450" r="18670" b="1216"/>
          <a:stretch/>
        </p:blipFill>
        <p:spPr>
          <a:xfrm>
            <a:off x="8847976" y="3613323"/>
            <a:ext cx="2539610" cy="2818950"/>
          </a:xfrm>
          <a:prstGeom prst="rect">
            <a:avLst/>
          </a:prstGeom>
          <a:ln>
            <a:noFill/>
          </a:ln>
          <a:effectLst>
            <a:outerShdw blurRad="292100" dist="139700" dir="2700000" algn="tl" rotWithShape="0">
              <a:srgbClr val="333333">
                <a:alpha val="65000"/>
              </a:srgbClr>
            </a:outerShdw>
          </a:effectLst>
        </p:spPr>
      </p:pic>
      <p:sp>
        <p:nvSpPr>
          <p:cNvPr id="31" name="CuadroTexto 30">
            <a:hlinkClick r:id="rId2" action="ppaction://hlinksldjump"/>
            <a:extLst>
              <a:ext uri="{FF2B5EF4-FFF2-40B4-BE49-F238E27FC236}">
                <a16:creationId xmlns:a16="http://schemas.microsoft.com/office/drawing/2014/main" id="{482B9BB4-8814-4B50-912A-1F0D0699D376}"/>
              </a:ext>
            </a:extLst>
          </p:cNvPr>
          <p:cNvSpPr txBox="1"/>
          <p:nvPr/>
        </p:nvSpPr>
        <p:spPr>
          <a:xfrm>
            <a:off x="5303640" y="2452577"/>
            <a:ext cx="1837189" cy="369332"/>
          </a:xfrm>
          <a:prstGeom prst="rect">
            <a:avLst/>
          </a:prstGeom>
          <a:solidFill>
            <a:schemeClr val="accent3">
              <a:lumMod val="75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Centro Oriente 2</a:t>
            </a:r>
          </a:p>
        </p:txBody>
      </p:sp>
      <p:sp>
        <p:nvSpPr>
          <p:cNvPr id="32" name="CuadroTexto 31">
            <a:hlinkClick r:id="rId2" action="ppaction://hlinksldjump"/>
            <a:extLst>
              <a:ext uri="{FF2B5EF4-FFF2-40B4-BE49-F238E27FC236}">
                <a16:creationId xmlns:a16="http://schemas.microsoft.com/office/drawing/2014/main" id="{D5FB924F-3AE2-49DC-A096-1A805419A03A}"/>
              </a:ext>
            </a:extLst>
          </p:cNvPr>
          <p:cNvSpPr txBox="1"/>
          <p:nvPr/>
        </p:nvSpPr>
        <p:spPr>
          <a:xfrm>
            <a:off x="5310206" y="3125540"/>
            <a:ext cx="1837189" cy="646331"/>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CO" dirty="0"/>
              <a:t>San Andrés y Providencia</a:t>
            </a:r>
          </a:p>
        </p:txBody>
      </p:sp>
      <p:sp>
        <p:nvSpPr>
          <p:cNvPr id="33" name="CuadroTexto 32">
            <a:extLst>
              <a:ext uri="{FF2B5EF4-FFF2-40B4-BE49-F238E27FC236}">
                <a16:creationId xmlns:a16="http://schemas.microsoft.com/office/drawing/2014/main" id="{FC00B0CC-ED49-4BC7-B892-D90E2848CC5A}"/>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1.1 Objeto del contrato y lugares de ejecución</a:t>
            </a:r>
          </a:p>
        </p:txBody>
      </p:sp>
      <p:sp>
        <p:nvSpPr>
          <p:cNvPr id="6" name="Rectángulo 5">
            <a:extLst>
              <a:ext uri="{FF2B5EF4-FFF2-40B4-BE49-F238E27FC236}">
                <a16:creationId xmlns:a16="http://schemas.microsoft.com/office/drawing/2014/main" id="{1BBE817A-42B4-49CB-9E1D-6138FF430925}"/>
              </a:ext>
            </a:extLst>
          </p:cNvPr>
          <p:cNvSpPr/>
          <p:nvPr/>
        </p:nvSpPr>
        <p:spPr>
          <a:xfrm>
            <a:off x="591203" y="2159294"/>
            <a:ext cx="4065044" cy="1200329"/>
          </a:xfrm>
          <a:prstGeom prst="rect">
            <a:avLst/>
          </a:prstGeom>
        </p:spPr>
        <p:txBody>
          <a:bodyPr wrap="square">
            <a:spAutoFit/>
          </a:bodyPr>
          <a:lstStyle/>
          <a:p>
            <a:r>
              <a:rPr lang="es-CO" dirty="0">
                <a:solidFill>
                  <a:schemeClr val="tx1">
                    <a:lumMod val="75000"/>
                    <a:lumOff val="25000"/>
                  </a:schemeClr>
                </a:solidFill>
                <a:latin typeface="+mj-lt"/>
                <a:ea typeface="Times New Roman" panose="02020603050405020304" pitchFamily="18" charset="0"/>
                <a:cs typeface="Times New Roman" panose="02020603050405020304" pitchFamily="18" charset="0"/>
              </a:rPr>
              <a:t>Prestar el servicio de reparaciones, obras y mantenimientos (ROM) locativos por regional a los inmuebles sujetos de administración por parte de la SAE SAS</a:t>
            </a:r>
            <a:endParaRPr lang="es-CO" dirty="0">
              <a:solidFill>
                <a:schemeClr val="tx1">
                  <a:lumMod val="75000"/>
                  <a:lumOff val="25000"/>
                </a:schemeClr>
              </a:solidFill>
              <a:latin typeface="+mj-lt"/>
            </a:endParaRPr>
          </a:p>
        </p:txBody>
      </p:sp>
      <p:sp>
        <p:nvSpPr>
          <p:cNvPr id="34" name="Rectángulo 33">
            <a:extLst>
              <a:ext uri="{FF2B5EF4-FFF2-40B4-BE49-F238E27FC236}">
                <a16:creationId xmlns:a16="http://schemas.microsoft.com/office/drawing/2014/main" id="{6C0586F8-0946-4BC5-8A00-6D7787BDC2CF}"/>
              </a:ext>
            </a:extLst>
          </p:cNvPr>
          <p:cNvSpPr/>
          <p:nvPr/>
        </p:nvSpPr>
        <p:spPr>
          <a:xfrm>
            <a:off x="618507" y="1502059"/>
            <a:ext cx="4065044" cy="400110"/>
          </a:xfrm>
          <a:prstGeom prst="rect">
            <a:avLst/>
          </a:prstGeom>
        </p:spPr>
        <p:txBody>
          <a:bodyPr wrap="square">
            <a:spAutoFit/>
          </a:bodyPr>
          <a:lstStyle/>
          <a:p>
            <a:r>
              <a:rPr lang="es-CO" sz="2000" dirty="0">
                <a:solidFill>
                  <a:schemeClr val="accent1">
                    <a:lumMod val="50000"/>
                  </a:schemeClr>
                </a:solidFill>
                <a:latin typeface="+mj-lt"/>
                <a:ea typeface="Times New Roman" panose="02020603050405020304" pitchFamily="18" charset="0"/>
                <a:cs typeface="Times New Roman" panose="02020603050405020304" pitchFamily="18" charset="0"/>
              </a:rPr>
              <a:t>Objeto de los contratos</a:t>
            </a:r>
            <a:endParaRPr lang="es-CO" sz="2000" dirty="0">
              <a:solidFill>
                <a:schemeClr val="accent1">
                  <a:lumMod val="50000"/>
                </a:schemeClr>
              </a:solidFill>
              <a:latin typeface="+mj-lt"/>
            </a:endParaRPr>
          </a:p>
        </p:txBody>
      </p:sp>
      <p:sp>
        <p:nvSpPr>
          <p:cNvPr id="8" name="Rectángulo 7">
            <a:extLst>
              <a:ext uri="{FF2B5EF4-FFF2-40B4-BE49-F238E27FC236}">
                <a16:creationId xmlns:a16="http://schemas.microsoft.com/office/drawing/2014/main" id="{27B8C16D-711A-4C1A-9D57-97A1543CC6DC}"/>
              </a:ext>
            </a:extLst>
          </p:cNvPr>
          <p:cNvSpPr/>
          <p:nvPr/>
        </p:nvSpPr>
        <p:spPr>
          <a:xfrm>
            <a:off x="366373" y="4677171"/>
            <a:ext cx="4588457" cy="1600438"/>
          </a:xfrm>
          <a:prstGeom prst="rect">
            <a:avLst/>
          </a:prstGeom>
        </p:spPr>
        <p:txBody>
          <a:bodyPr wrap="square">
            <a:spAutoFit/>
          </a:bodyPr>
          <a:lstStyle/>
          <a:p>
            <a:r>
              <a:rPr lang="es-CO" sz="1400" b="1" dirty="0">
                <a:solidFill>
                  <a:srgbClr val="5A5A5A"/>
                </a:solidFill>
                <a:latin typeface="+mj-lt"/>
              </a:rPr>
              <a:t>Visión:</a:t>
            </a:r>
            <a:endParaRPr lang="es-CO" sz="1400" dirty="0">
              <a:solidFill>
                <a:srgbClr val="5A5A5A"/>
              </a:solidFill>
              <a:latin typeface="+mj-lt"/>
            </a:endParaRPr>
          </a:p>
          <a:p>
            <a:br>
              <a:rPr lang="es-CO" sz="1400" dirty="0">
                <a:latin typeface="+mj-lt"/>
              </a:rPr>
            </a:br>
            <a:r>
              <a:rPr lang="es-CO" sz="1400" dirty="0">
                <a:solidFill>
                  <a:srgbClr val="5A5A5A"/>
                </a:solidFill>
                <a:latin typeface="+mj-lt"/>
              </a:rPr>
              <a:t>En el 2022 la SAE será una </a:t>
            </a:r>
            <a:r>
              <a:rPr lang="es-CO" sz="1400" b="1" dirty="0">
                <a:solidFill>
                  <a:srgbClr val="5A5A5A"/>
                </a:solidFill>
                <a:latin typeface="+mj-lt"/>
              </a:rPr>
              <a:t>empresa líder en gestión de activos</a:t>
            </a:r>
            <a:r>
              <a:rPr lang="es-CO" sz="1400" dirty="0">
                <a:solidFill>
                  <a:srgbClr val="5A5A5A"/>
                </a:solidFill>
                <a:latin typeface="+mj-lt"/>
              </a:rPr>
              <a:t> y un referente nacional e internacional por su modelo de administración fundamentado en procesos tecnológicos eficientes y un Portafolio de servicios diversificado. </a:t>
            </a:r>
            <a:endParaRPr lang="es-CO" sz="1400" b="0" i="0" dirty="0">
              <a:solidFill>
                <a:srgbClr val="5A5A5A"/>
              </a:solidFill>
              <a:effectLst/>
              <a:latin typeface="+mj-lt"/>
            </a:endParaRPr>
          </a:p>
        </p:txBody>
      </p:sp>
      <p:cxnSp>
        <p:nvCxnSpPr>
          <p:cNvPr id="11" name="Conector recto de flecha 10">
            <a:extLst>
              <a:ext uri="{FF2B5EF4-FFF2-40B4-BE49-F238E27FC236}">
                <a16:creationId xmlns:a16="http://schemas.microsoft.com/office/drawing/2014/main" id="{862C6DA5-EF06-471B-93D2-7617745404DB}"/>
              </a:ext>
            </a:extLst>
          </p:cNvPr>
          <p:cNvCxnSpPr>
            <a:cxnSpLocks/>
          </p:cNvCxnSpPr>
          <p:nvPr/>
        </p:nvCxnSpPr>
        <p:spPr>
          <a:xfrm>
            <a:off x="2332139" y="3448705"/>
            <a:ext cx="0" cy="12284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Rectángulo 34">
            <a:extLst>
              <a:ext uri="{FF2B5EF4-FFF2-40B4-BE49-F238E27FC236}">
                <a16:creationId xmlns:a16="http://schemas.microsoft.com/office/drawing/2014/main" id="{419015D1-5FEB-42E9-ACC1-3311ABE8E15B}"/>
              </a:ext>
            </a:extLst>
          </p:cNvPr>
          <p:cNvSpPr/>
          <p:nvPr/>
        </p:nvSpPr>
        <p:spPr>
          <a:xfrm>
            <a:off x="2424800" y="3708755"/>
            <a:ext cx="2006761" cy="400110"/>
          </a:xfrm>
          <a:prstGeom prst="rect">
            <a:avLst/>
          </a:prstGeom>
        </p:spPr>
        <p:txBody>
          <a:bodyPr wrap="square">
            <a:spAutoFit/>
          </a:bodyPr>
          <a:lstStyle/>
          <a:p>
            <a:r>
              <a:rPr lang="es-CO" sz="2000" dirty="0">
                <a:solidFill>
                  <a:schemeClr val="accent1">
                    <a:lumMod val="50000"/>
                  </a:schemeClr>
                </a:solidFill>
                <a:latin typeface="+mj-lt"/>
                <a:cs typeface="Times New Roman" panose="02020603050405020304" pitchFamily="18" charset="0"/>
              </a:rPr>
              <a:t>Ayuda a cumplir</a:t>
            </a:r>
            <a:endParaRPr lang="es-CO" sz="2000" dirty="0">
              <a:solidFill>
                <a:schemeClr val="accent1">
                  <a:lumMod val="50000"/>
                </a:schemeClr>
              </a:solidFill>
              <a:latin typeface="+mj-lt"/>
            </a:endParaRPr>
          </a:p>
        </p:txBody>
      </p:sp>
    </p:spTree>
    <p:extLst>
      <p:ext uri="{BB962C8B-B14F-4D97-AF65-F5344CB8AC3E}">
        <p14:creationId xmlns:p14="http://schemas.microsoft.com/office/powerpoint/2010/main" val="30407353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04166950-083D-4719-9EA0-F6C348CA3B34}"/>
              </a:ext>
            </a:extLst>
          </p:cNvPr>
          <p:cNvSpPr/>
          <p:nvPr/>
        </p:nvSpPr>
        <p:spPr>
          <a:xfrm>
            <a:off x="21469"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17F743BE-5A69-49B1-AC91-37AEBC595BD1}"/>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28" name="Imagen 27">
            <a:extLst>
              <a:ext uri="{FF2B5EF4-FFF2-40B4-BE49-F238E27FC236}">
                <a16:creationId xmlns:a16="http://schemas.microsoft.com/office/drawing/2014/main" id="{5B3D346B-C2DC-44B1-AFF9-3AC61E6019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29" name="Imagen 28">
            <a:extLst>
              <a:ext uri="{FF2B5EF4-FFF2-40B4-BE49-F238E27FC236}">
                <a16:creationId xmlns:a16="http://schemas.microsoft.com/office/drawing/2014/main" id="{9AD4CB60-A97C-414F-BF63-4DBC583CA5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3" name="CuadroTexto 32">
            <a:extLst>
              <a:ext uri="{FF2B5EF4-FFF2-40B4-BE49-F238E27FC236}">
                <a16:creationId xmlns:a16="http://schemas.microsoft.com/office/drawing/2014/main" id="{FC00B0CC-ED49-4BC7-B892-D90E2848CC5A}"/>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Cronograma de elaboración</a:t>
            </a:r>
          </a:p>
        </p:txBody>
      </p:sp>
      <p:sp>
        <p:nvSpPr>
          <p:cNvPr id="36" name="Rectángulo 35">
            <a:extLst>
              <a:ext uri="{FF2B5EF4-FFF2-40B4-BE49-F238E27FC236}">
                <a16:creationId xmlns:a16="http://schemas.microsoft.com/office/drawing/2014/main" id="{16B7A9B9-9FDC-4219-BDD4-90118672C5CB}"/>
              </a:ext>
            </a:extLst>
          </p:cNvPr>
          <p:cNvSpPr/>
          <p:nvPr/>
        </p:nvSpPr>
        <p:spPr>
          <a:xfrm>
            <a:off x="569030" y="4622204"/>
            <a:ext cx="3450520" cy="1815882"/>
          </a:xfrm>
          <a:prstGeom prst="rect">
            <a:avLst/>
          </a:prstGeom>
        </p:spPr>
        <p:txBody>
          <a:bodyPr wrap="square">
            <a:spAutoFit/>
          </a:bodyPr>
          <a:lstStyle/>
          <a:p>
            <a:pPr marL="285750" indent="-285750">
              <a:buFont typeface="Arial" panose="020B0604020202020204" pitchFamily="34" charset="0"/>
              <a:buChar char="•"/>
            </a:pPr>
            <a:r>
              <a:rPr lang="es-CO" sz="1400" dirty="0">
                <a:solidFill>
                  <a:schemeClr val="tx1">
                    <a:lumMod val="75000"/>
                    <a:lumOff val="25000"/>
                  </a:schemeClr>
                </a:solidFill>
                <a:latin typeface="+mj-lt"/>
              </a:rPr>
              <a:t>Revisión propuesta San Andrés</a:t>
            </a:r>
          </a:p>
          <a:p>
            <a:pPr marL="285750" indent="-285750">
              <a:buFont typeface="Arial" panose="020B0604020202020204" pitchFamily="34" charset="0"/>
              <a:buChar char="•"/>
            </a:pPr>
            <a:r>
              <a:rPr lang="es-CO" sz="1400" dirty="0">
                <a:solidFill>
                  <a:schemeClr val="tx1">
                    <a:lumMod val="75000"/>
                    <a:lumOff val="25000"/>
                  </a:schemeClr>
                </a:solidFill>
                <a:latin typeface="+mj-lt"/>
              </a:rPr>
              <a:t>División Regionales en zonas</a:t>
            </a:r>
          </a:p>
          <a:p>
            <a:pPr marL="285750" indent="-285750">
              <a:buFont typeface="Arial" panose="020B0604020202020204" pitchFamily="34" charset="0"/>
              <a:buChar char="•"/>
            </a:pPr>
            <a:r>
              <a:rPr lang="es-CO" sz="1400" dirty="0">
                <a:solidFill>
                  <a:schemeClr val="tx1">
                    <a:lumMod val="75000"/>
                    <a:lumOff val="25000"/>
                  </a:schemeClr>
                </a:solidFill>
                <a:latin typeface="+mj-lt"/>
              </a:rPr>
              <a:t>Presupuesto verificación y apoyo de Regionales</a:t>
            </a:r>
          </a:p>
          <a:p>
            <a:pPr marL="285750" indent="-285750">
              <a:buFont typeface="Arial" panose="020B0604020202020204" pitchFamily="34" charset="0"/>
              <a:buChar char="•"/>
            </a:pPr>
            <a:r>
              <a:rPr lang="es-CO" sz="1400" dirty="0">
                <a:solidFill>
                  <a:schemeClr val="tx1">
                    <a:lumMod val="75000"/>
                    <a:lumOff val="25000"/>
                  </a:schemeClr>
                </a:solidFill>
                <a:latin typeface="+mj-lt"/>
              </a:rPr>
              <a:t>Adición de Normas de Seguridad Industrial, Salud Ocupacional y Medio Ambiente </a:t>
            </a:r>
          </a:p>
          <a:p>
            <a:pPr marL="285750" indent="-285750">
              <a:buFont typeface="Arial" panose="020B0604020202020204" pitchFamily="34" charset="0"/>
              <a:buChar char="•"/>
            </a:pPr>
            <a:r>
              <a:rPr lang="es-CO" sz="1400" dirty="0">
                <a:solidFill>
                  <a:schemeClr val="tx1">
                    <a:lumMod val="75000"/>
                    <a:lumOff val="25000"/>
                  </a:schemeClr>
                </a:solidFill>
                <a:latin typeface="+mj-lt"/>
              </a:rPr>
              <a:t>Integración de planes de comunicación</a:t>
            </a:r>
          </a:p>
        </p:txBody>
      </p:sp>
      <p:sp>
        <p:nvSpPr>
          <p:cNvPr id="37" name="Rectángulo 36">
            <a:extLst>
              <a:ext uri="{FF2B5EF4-FFF2-40B4-BE49-F238E27FC236}">
                <a16:creationId xmlns:a16="http://schemas.microsoft.com/office/drawing/2014/main" id="{DD336477-0716-48BA-9CE8-DC0760189B9F}"/>
              </a:ext>
            </a:extLst>
          </p:cNvPr>
          <p:cNvSpPr/>
          <p:nvPr/>
        </p:nvSpPr>
        <p:spPr>
          <a:xfrm>
            <a:off x="7428267" y="4622204"/>
            <a:ext cx="3450520" cy="1815882"/>
          </a:xfrm>
          <a:prstGeom prst="rect">
            <a:avLst/>
          </a:prstGeom>
        </p:spPr>
        <p:txBody>
          <a:bodyPr wrap="square">
            <a:spAutoFit/>
          </a:bodyPr>
          <a:lstStyle/>
          <a:p>
            <a:pPr marL="285750" indent="-285750">
              <a:buFont typeface="Arial" panose="020B0604020202020204" pitchFamily="34" charset="0"/>
              <a:buChar char="•"/>
            </a:pPr>
            <a:r>
              <a:rPr lang="es-CO" sz="1400" dirty="0">
                <a:solidFill>
                  <a:schemeClr val="tx1">
                    <a:lumMod val="75000"/>
                    <a:lumOff val="25000"/>
                  </a:schemeClr>
                </a:solidFill>
                <a:latin typeface="+mj-lt"/>
              </a:rPr>
              <a:t>Revisión propuesta San Andrés</a:t>
            </a:r>
          </a:p>
          <a:p>
            <a:pPr marL="285750" indent="-285750">
              <a:buFont typeface="Arial" panose="020B0604020202020204" pitchFamily="34" charset="0"/>
              <a:buChar char="•"/>
            </a:pPr>
            <a:r>
              <a:rPr lang="es-CO" sz="1400" dirty="0">
                <a:solidFill>
                  <a:schemeClr val="tx1">
                    <a:lumMod val="75000"/>
                    <a:lumOff val="25000"/>
                  </a:schemeClr>
                </a:solidFill>
                <a:latin typeface="+mj-lt"/>
              </a:rPr>
              <a:t>División Regionales en zonas</a:t>
            </a:r>
          </a:p>
          <a:p>
            <a:pPr marL="285750" indent="-285750">
              <a:buFont typeface="Arial" panose="020B0604020202020204" pitchFamily="34" charset="0"/>
              <a:buChar char="•"/>
            </a:pPr>
            <a:r>
              <a:rPr lang="es-CO" sz="1400" dirty="0">
                <a:solidFill>
                  <a:schemeClr val="tx1">
                    <a:lumMod val="75000"/>
                    <a:lumOff val="25000"/>
                  </a:schemeClr>
                </a:solidFill>
                <a:latin typeface="+mj-lt"/>
              </a:rPr>
              <a:t>Presupuesto verificación y apoyo de Regionales</a:t>
            </a:r>
          </a:p>
          <a:p>
            <a:pPr marL="285750" indent="-285750">
              <a:buFont typeface="Arial" panose="020B0604020202020204" pitchFamily="34" charset="0"/>
              <a:buChar char="•"/>
            </a:pPr>
            <a:r>
              <a:rPr lang="es-CO" sz="1400" dirty="0">
                <a:solidFill>
                  <a:schemeClr val="tx1">
                    <a:lumMod val="75000"/>
                    <a:lumOff val="25000"/>
                  </a:schemeClr>
                </a:solidFill>
                <a:latin typeface="+mj-lt"/>
              </a:rPr>
              <a:t>Adición de Normas de Seguridad Industrial, Salud Ocupacional y Medio Ambiente </a:t>
            </a:r>
          </a:p>
          <a:p>
            <a:pPr marL="285750" indent="-285750">
              <a:buFont typeface="Arial" panose="020B0604020202020204" pitchFamily="34" charset="0"/>
              <a:buChar char="•"/>
            </a:pPr>
            <a:r>
              <a:rPr lang="es-CO" sz="1400" dirty="0">
                <a:solidFill>
                  <a:schemeClr val="tx1">
                    <a:lumMod val="75000"/>
                    <a:lumOff val="25000"/>
                  </a:schemeClr>
                </a:solidFill>
                <a:latin typeface="+mj-lt"/>
              </a:rPr>
              <a:t>Integración de planes de comunicación</a:t>
            </a:r>
          </a:p>
        </p:txBody>
      </p:sp>
      <p:pic>
        <p:nvPicPr>
          <p:cNvPr id="7" name="Imagen 6">
            <a:extLst>
              <a:ext uri="{FF2B5EF4-FFF2-40B4-BE49-F238E27FC236}">
                <a16:creationId xmlns:a16="http://schemas.microsoft.com/office/drawing/2014/main" id="{5AE44B0F-C1CE-42B6-A1C1-1A96271748C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399" b="2427"/>
          <a:stretch/>
        </p:blipFill>
        <p:spPr>
          <a:xfrm>
            <a:off x="414384" y="1467579"/>
            <a:ext cx="11591925" cy="2215421"/>
          </a:xfrm>
          <a:prstGeom prst="rect">
            <a:avLst/>
          </a:prstGeom>
          <a:ln>
            <a:noFill/>
          </a:ln>
        </p:spPr>
      </p:pic>
      <p:sp>
        <p:nvSpPr>
          <p:cNvPr id="38" name="Rectángulo 37">
            <a:extLst>
              <a:ext uri="{FF2B5EF4-FFF2-40B4-BE49-F238E27FC236}">
                <a16:creationId xmlns:a16="http://schemas.microsoft.com/office/drawing/2014/main" id="{09757EC5-32F4-481E-A96F-6F80F506C2F9}"/>
              </a:ext>
            </a:extLst>
          </p:cNvPr>
          <p:cNvSpPr/>
          <p:nvPr/>
        </p:nvSpPr>
        <p:spPr>
          <a:xfrm>
            <a:off x="3942120" y="4087734"/>
            <a:ext cx="4182707" cy="338554"/>
          </a:xfrm>
          <a:prstGeom prst="rect">
            <a:avLst/>
          </a:prstGeom>
        </p:spPr>
        <p:txBody>
          <a:bodyPr wrap="square">
            <a:spAutoFit/>
          </a:bodyPr>
          <a:lstStyle/>
          <a:p>
            <a:r>
              <a:rPr lang="es-CO" sz="1600" dirty="0">
                <a:solidFill>
                  <a:schemeClr val="tx2">
                    <a:lumMod val="75000"/>
                  </a:schemeClr>
                </a:solidFill>
                <a:latin typeface="+mj-lt"/>
              </a:rPr>
              <a:t>Actividades importantes y que tomaron tiempo </a:t>
            </a:r>
          </a:p>
        </p:txBody>
      </p:sp>
    </p:spTree>
    <p:extLst>
      <p:ext uri="{BB962C8B-B14F-4D97-AF65-F5344CB8AC3E}">
        <p14:creationId xmlns:p14="http://schemas.microsoft.com/office/powerpoint/2010/main" val="3097313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469"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1.2 Inventario de predios objeto a intervención</a:t>
            </a:r>
          </a:p>
        </p:txBody>
      </p:sp>
      <p:sp>
        <p:nvSpPr>
          <p:cNvPr id="65" name="12 CuadroTexto">
            <a:extLst>
              <a:ext uri="{FF2B5EF4-FFF2-40B4-BE49-F238E27FC236}">
                <a16:creationId xmlns:a16="http://schemas.microsoft.com/office/drawing/2014/main" id="{F3835727-3C85-49F2-A0B4-A6C443C3D87D}"/>
              </a:ext>
            </a:extLst>
          </p:cNvPr>
          <p:cNvSpPr txBox="1"/>
          <p:nvPr/>
        </p:nvSpPr>
        <p:spPr>
          <a:xfrm>
            <a:off x="7832693" y="6008073"/>
            <a:ext cx="3981481" cy="400110"/>
          </a:xfrm>
          <a:prstGeom prst="rect">
            <a:avLst/>
          </a:prstGeom>
        </p:spPr>
        <p:txBody>
          <a:bodyPr wrap="square">
            <a:spAutoFit/>
          </a:bodyPr>
          <a:lstStyle>
            <a:defPPr>
              <a:defRPr lang="es-ES"/>
            </a:defPPr>
            <a:lvl1pPr>
              <a:defRPr sz="1600"/>
            </a:lvl1pPr>
          </a:lstStyle>
          <a:p>
            <a:r>
              <a:rPr lang="es-CO" sz="2000" dirty="0">
                <a:solidFill>
                  <a:schemeClr val="tx2">
                    <a:lumMod val="75000"/>
                  </a:schemeClr>
                </a:solidFill>
              </a:rPr>
              <a:t>Inmuebles a atender 15,128</a:t>
            </a:r>
          </a:p>
        </p:txBody>
      </p:sp>
      <p:graphicFrame>
        <p:nvGraphicFramePr>
          <p:cNvPr id="67" name="Gráfico 66">
            <a:extLst>
              <a:ext uri="{FF2B5EF4-FFF2-40B4-BE49-F238E27FC236}">
                <a16:creationId xmlns:a16="http://schemas.microsoft.com/office/drawing/2014/main" id="{67EDA9CE-43A9-478B-BD04-DC757C22D3E3}"/>
              </a:ext>
            </a:extLst>
          </p:cNvPr>
          <p:cNvGraphicFramePr>
            <a:graphicFrameLocks/>
          </p:cNvGraphicFramePr>
          <p:nvPr>
            <p:extLst/>
          </p:nvPr>
        </p:nvGraphicFramePr>
        <p:xfrm>
          <a:off x="723915" y="1676400"/>
          <a:ext cx="10374486" cy="36454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881447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1.3 Antecedentes contratos ROM</a:t>
            </a:r>
          </a:p>
        </p:txBody>
      </p:sp>
      <p:graphicFrame>
        <p:nvGraphicFramePr>
          <p:cNvPr id="7" name="Gráfico 6">
            <a:extLst>
              <a:ext uri="{FF2B5EF4-FFF2-40B4-BE49-F238E27FC236}">
                <a16:creationId xmlns:a16="http://schemas.microsoft.com/office/drawing/2014/main" id="{0A35A016-61B3-4B5B-82CF-519CBA2A27FB}"/>
              </a:ext>
            </a:extLst>
          </p:cNvPr>
          <p:cNvGraphicFramePr/>
          <p:nvPr>
            <p:extLst/>
          </p:nvPr>
        </p:nvGraphicFramePr>
        <p:xfrm>
          <a:off x="-163999" y="2321336"/>
          <a:ext cx="6568579" cy="39571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Tabla 11">
            <a:extLst>
              <a:ext uri="{FF2B5EF4-FFF2-40B4-BE49-F238E27FC236}">
                <a16:creationId xmlns:a16="http://schemas.microsoft.com/office/drawing/2014/main" id="{D0BD0785-9B47-419E-AB83-D557F3C402F8}"/>
              </a:ext>
            </a:extLst>
          </p:cNvPr>
          <p:cNvGraphicFramePr>
            <a:graphicFrameLocks noGrp="1"/>
          </p:cNvGraphicFramePr>
          <p:nvPr>
            <p:extLst/>
          </p:nvPr>
        </p:nvGraphicFramePr>
        <p:xfrm>
          <a:off x="5876925" y="2971800"/>
          <a:ext cx="6156865" cy="2041093"/>
        </p:xfrm>
        <a:graphic>
          <a:graphicData uri="http://schemas.openxmlformats.org/drawingml/2006/table">
            <a:tbl>
              <a:tblPr>
                <a:tableStyleId>{B301B821-A1FF-4177-AEE7-76D212191A09}</a:tableStyleId>
              </a:tblPr>
              <a:tblGrid>
                <a:gridCol w="1504950">
                  <a:extLst>
                    <a:ext uri="{9D8B030D-6E8A-4147-A177-3AD203B41FA5}">
                      <a16:colId xmlns:a16="http://schemas.microsoft.com/office/drawing/2014/main" val="551420813"/>
                    </a:ext>
                  </a:extLst>
                </a:gridCol>
                <a:gridCol w="1060410">
                  <a:extLst>
                    <a:ext uri="{9D8B030D-6E8A-4147-A177-3AD203B41FA5}">
                      <a16:colId xmlns:a16="http://schemas.microsoft.com/office/drawing/2014/main" val="1961557002"/>
                    </a:ext>
                  </a:extLst>
                </a:gridCol>
                <a:gridCol w="1231373">
                  <a:extLst>
                    <a:ext uri="{9D8B030D-6E8A-4147-A177-3AD203B41FA5}">
                      <a16:colId xmlns:a16="http://schemas.microsoft.com/office/drawing/2014/main" val="3848223708"/>
                    </a:ext>
                  </a:extLst>
                </a:gridCol>
                <a:gridCol w="1231373">
                  <a:extLst>
                    <a:ext uri="{9D8B030D-6E8A-4147-A177-3AD203B41FA5}">
                      <a16:colId xmlns:a16="http://schemas.microsoft.com/office/drawing/2014/main" val="3384008307"/>
                    </a:ext>
                  </a:extLst>
                </a:gridCol>
                <a:gridCol w="1128759">
                  <a:extLst>
                    <a:ext uri="{9D8B030D-6E8A-4147-A177-3AD203B41FA5}">
                      <a16:colId xmlns:a16="http://schemas.microsoft.com/office/drawing/2014/main" val="2371724633"/>
                    </a:ext>
                  </a:extLst>
                </a:gridCol>
              </a:tblGrid>
              <a:tr h="451238">
                <a:tc>
                  <a:txBody>
                    <a:bodyPr/>
                    <a:lstStyle/>
                    <a:p>
                      <a:pPr algn="ctr" fontAlgn="ct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Centro Oriente</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Suroccidente</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Occidente</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Norte</a:t>
                      </a:r>
                      <a:endParaRPr lang="es-CO" sz="1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11665616"/>
                  </a:ext>
                </a:extLst>
              </a:tr>
              <a:tr h="236141">
                <a:tc>
                  <a:txBody>
                    <a:bodyPr/>
                    <a:lstStyle/>
                    <a:p>
                      <a:pPr algn="l" fontAlgn="ctr"/>
                      <a:r>
                        <a:rPr lang="es-CO" sz="1400" u="none" strike="noStrike">
                          <a:effectLst/>
                        </a:rPr>
                        <a:t>Duración</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17</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17</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17</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b="0" i="0" u="none" strike="noStrike" dirty="0">
                          <a:solidFill>
                            <a:srgbClr val="000000"/>
                          </a:solidFill>
                          <a:effectLst/>
                          <a:latin typeface="Calibri" panose="020F0502020204030204" pitchFamily="34" charset="0"/>
                        </a:rPr>
                        <a:t>16</a:t>
                      </a:r>
                    </a:p>
                  </a:txBody>
                  <a:tcPr marL="9525" marR="9525" marT="9525" marB="0" anchor="ctr"/>
                </a:tc>
                <a:extLst>
                  <a:ext uri="{0D108BD9-81ED-4DB2-BD59-A6C34878D82A}">
                    <a16:rowId xmlns:a16="http://schemas.microsoft.com/office/drawing/2014/main" val="3937199936"/>
                  </a:ext>
                </a:extLst>
              </a:tr>
              <a:tr h="451238">
                <a:tc>
                  <a:txBody>
                    <a:bodyPr/>
                    <a:lstStyle/>
                    <a:p>
                      <a:pPr algn="l" fontAlgn="ctr"/>
                      <a:r>
                        <a:rPr lang="es-CO" sz="1400" u="none" strike="noStrike" dirty="0">
                          <a:effectLst/>
                        </a:rPr>
                        <a:t>Presupuesto total</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$ 1,361M</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$ 2,159M</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$ 1,380M</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$ 594M</a:t>
                      </a:r>
                      <a:endParaRPr lang="es-CO"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75846879"/>
                  </a:ext>
                </a:extLst>
              </a:tr>
              <a:tr h="451238">
                <a:tc>
                  <a:txBody>
                    <a:bodyPr/>
                    <a:lstStyle/>
                    <a:p>
                      <a:pPr algn="l" fontAlgn="ctr"/>
                      <a:r>
                        <a:rPr lang="es-CO" sz="1400" u="none" strike="noStrike">
                          <a:effectLst/>
                        </a:rPr>
                        <a:t>ROM promedio mes</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14</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6</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8</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a:effectLst/>
                        </a:rPr>
                        <a:t>2</a:t>
                      </a:r>
                      <a:endParaRPr lang="es-CO" sz="14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52868775"/>
                  </a:ext>
                </a:extLst>
              </a:tr>
              <a:tr h="451238">
                <a:tc>
                  <a:txBody>
                    <a:bodyPr/>
                    <a:lstStyle/>
                    <a:p>
                      <a:pPr algn="l" fontAlgn="ctr"/>
                      <a:r>
                        <a:rPr lang="es-CO" sz="1400" u="none" strike="noStrike">
                          <a:effectLst/>
                        </a:rPr>
                        <a:t>Valor ROM promedio</a:t>
                      </a:r>
                      <a:endParaRPr lang="es-CO"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$8M</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$ 22M</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$ 12M</a:t>
                      </a:r>
                      <a:endParaRPr lang="es-CO"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400" u="none" strike="noStrike" dirty="0">
                          <a:effectLst/>
                        </a:rPr>
                        <a:t>$ 8M</a:t>
                      </a:r>
                      <a:endParaRPr lang="es-CO"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66598708"/>
                  </a:ext>
                </a:extLst>
              </a:tr>
            </a:tbl>
          </a:graphicData>
        </a:graphic>
      </p:graphicFrame>
      <p:sp>
        <p:nvSpPr>
          <p:cNvPr id="4" name="Rectángulo 3">
            <a:extLst>
              <a:ext uri="{FF2B5EF4-FFF2-40B4-BE49-F238E27FC236}">
                <a16:creationId xmlns:a16="http://schemas.microsoft.com/office/drawing/2014/main" id="{119E41F7-F4BA-45C4-8761-09EB282A58A6}"/>
              </a:ext>
            </a:extLst>
          </p:cNvPr>
          <p:cNvSpPr/>
          <p:nvPr/>
        </p:nvSpPr>
        <p:spPr>
          <a:xfrm>
            <a:off x="919526" y="1933021"/>
            <a:ext cx="4702954" cy="369332"/>
          </a:xfrm>
          <a:prstGeom prst="rect">
            <a:avLst/>
          </a:prstGeom>
        </p:spPr>
        <p:txBody>
          <a:bodyPr wrap="none">
            <a:spAutoFit/>
          </a:bodyPr>
          <a:lstStyle/>
          <a:p>
            <a:pPr marL="285750" indent="-285750">
              <a:buFont typeface="Arial" panose="020B0604020202020204" pitchFamily="34" charset="0"/>
              <a:buChar char="•"/>
            </a:pPr>
            <a:r>
              <a:rPr lang="es-CO" dirty="0">
                <a:solidFill>
                  <a:schemeClr val="tx1">
                    <a:lumMod val="75000"/>
                    <a:lumOff val="25000"/>
                  </a:schemeClr>
                </a:solidFill>
                <a:ea typeface="Times New Roman" panose="02020603050405020304" pitchFamily="18" charset="0"/>
                <a:cs typeface="Times New Roman" panose="02020603050405020304" pitchFamily="18" charset="0"/>
              </a:rPr>
              <a:t>Puntuación de 0 a 100 de los cuatro aspectos</a:t>
            </a:r>
          </a:p>
        </p:txBody>
      </p:sp>
    </p:spTree>
    <p:extLst>
      <p:ext uri="{BB962C8B-B14F-4D97-AF65-F5344CB8AC3E}">
        <p14:creationId xmlns:p14="http://schemas.microsoft.com/office/powerpoint/2010/main" val="10915904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66519" y="65272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1.4 Estudio de mercado/ presupuesto</a:t>
            </a:r>
          </a:p>
        </p:txBody>
      </p:sp>
      <p:graphicFrame>
        <p:nvGraphicFramePr>
          <p:cNvPr id="4" name="Diagrama 3">
            <a:extLst>
              <a:ext uri="{FF2B5EF4-FFF2-40B4-BE49-F238E27FC236}">
                <a16:creationId xmlns:a16="http://schemas.microsoft.com/office/drawing/2014/main" id="{EB0F3DAC-90E3-4565-B4E5-6013200ECCF7}"/>
              </a:ext>
            </a:extLst>
          </p:cNvPr>
          <p:cNvGraphicFramePr/>
          <p:nvPr>
            <p:extLst/>
          </p:nvPr>
        </p:nvGraphicFramePr>
        <p:xfrm>
          <a:off x="1424669" y="986944"/>
          <a:ext cx="9576706"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122" name="Picture 2" descr="Resultado de imagen para presupuesto">
            <a:extLst>
              <a:ext uri="{FF2B5EF4-FFF2-40B4-BE49-F238E27FC236}">
                <a16:creationId xmlns:a16="http://schemas.microsoft.com/office/drawing/2014/main" id="{F581D241-4492-45EF-B135-41B252407F0B}"/>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496175" y="4352079"/>
            <a:ext cx="2660826" cy="13304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n para expertos">
            <a:extLst>
              <a:ext uri="{FF2B5EF4-FFF2-40B4-BE49-F238E27FC236}">
                <a16:creationId xmlns:a16="http://schemas.microsoft.com/office/drawing/2014/main" id="{F0514B62-623D-4A00-B1C6-1409993A66B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595572" y="3951067"/>
            <a:ext cx="2532479" cy="1421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139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66519" y="65272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1.5 Valor de los contratos</a:t>
            </a:r>
          </a:p>
        </p:txBody>
      </p:sp>
      <p:graphicFrame>
        <p:nvGraphicFramePr>
          <p:cNvPr id="6" name="Tabla 5">
            <a:extLst>
              <a:ext uri="{FF2B5EF4-FFF2-40B4-BE49-F238E27FC236}">
                <a16:creationId xmlns:a16="http://schemas.microsoft.com/office/drawing/2014/main" id="{A28B7D6B-C98C-495A-B2A1-BBF6D4D0AAD4}"/>
              </a:ext>
            </a:extLst>
          </p:cNvPr>
          <p:cNvGraphicFramePr>
            <a:graphicFrameLocks noGrp="1"/>
          </p:cNvGraphicFramePr>
          <p:nvPr>
            <p:extLst/>
          </p:nvPr>
        </p:nvGraphicFramePr>
        <p:xfrm>
          <a:off x="389210" y="1865424"/>
          <a:ext cx="7146396" cy="3477942"/>
        </p:xfrm>
        <a:graphic>
          <a:graphicData uri="http://schemas.openxmlformats.org/drawingml/2006/table">
            <a:tbl>
              <a:tblPr firstRow="1" lastRow="1">
                <a:tableStyleId>{5FD0F851-EC5A-4D38-B0AD-8093EC10F338}</a:tableStyleId>
              </a:tblPr>
              <a:tblGrid>
                <a:gridCol w="276652">
                  <a:extLst>
                    <a:ext uri="{9D8B030D-6E8A-4147-A177-3AD203B41FA5}">
                      <a16:colId xmlns:a16="http://schemas.microsoft.com/office/drawing/2014/main" val="4221385696"/>
                    </a:ext>
                  </a:extLst>
                </a:gridCol>
                <a:gridCol w="1663894">
                  <a:extLst>
                    <a:ext uri="{9D8B030D-6E8A-4147-A177-3AD203B41FA5}">
                      <a16:colId xmlns:a16="http://schemas.microsoft.com/office/drawing/2014/main" val="3907399670"/>
                    </a:ext>
                  </a:extLst>
                </a:gridCol>
                <a:gridCol w="2014776">
                  <a:extLst>
                    <a:ext uri="{9D8B030D-6E8A-4147-A177-3AD203B41FA5}">
                      <a16:colId xmlns:a16="http://schemas.microsoft.com/office/drawing/2014/main" val="812003368"/>
                    </a:ext>
                  </a:extLst>
                </a:gridCol>
                <a:gridCol w="1595537">
                  <a:extLst>
                    <a:ext uri="{9D8B030D-6E8A-4147-A177-3AD203B41FA5}">
                      <a16:colId xmlns:a16="http://schemas.microsoft.com/office/drawing/2014/main" val="2643322770"/>
                    </a:ext>
                  </a:extLst>
                </a:gridCol>
                <a:gridCol w="1595537">
                  <a:extLst>
                    <a:ext uri="{9D8B030D-6E8A-4147-A177-3AD203B41FA5}">
                      <a16:colId xmlns:a16="http://schemas.microsoft.com/office/drawing/2014/main" val="1258802600"/>
                    </a:ext>
                  </a:extLst>
                </a:gridCol>
              </a:tblGrid>
              <a:tr h="386438">
                <a:tc>
                  <a:txBody>
                    <a:bodyPr/>
                    <a:lstStyle/>
                    <a:p>
                      <a:pPr algn="ctr" fontAlgn="b"/>
                      <a:endParaRPr lang="es-CO" sz="1300" b="0" i="0" u="none" strike="noStrike" dirty="0">
                        <a:solidFill>
                          <a:srgbClr val="000000"/>
                        </a:solidFill>
                        <a:effectLst/>
                        <a:latin typeface="+mj-lt"/>
                      </a:endParaRPr>
                    </a:p>
                  </a:txBody>
                  <a:tcPr marL="9525" marR="9525" marT="9525" marB="0" anchor="ctr"/>
                </a:tc>
                <a:tc>
                  <a:txBody>
                    <a:bodyPr/>
                    <a:lstStyle/>
                    <a:p>
                      <a:pPr algn="ctr" fontAlgn="b"/>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u="none" strike="noStrike" dirty="0">
                          <a:effectLst/>
                          <a:latin typeface="+mj-lt"/>
                        </a:rPr>
                        <a:t>2019</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u="none" strike="noStrike" dirty="0">
                          <a:effectLst/>
                          <a:latin typeface="+mj-lt"/>
                        </a:rPr>
                        <a:t>2020</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dirty="0">
                          <a:solidFill>
                            <a:srgbClr val="000000"/>
                          </a:solidFill>
                          <a:effectLst/>
                          <a:latin typeface="+mj-lt"/>
                        </a:rPr>
                        <a:t>TOTAL</a:t>
                      </a:r>
                    </a:p>
                  </a:txBody>
                  <a:tcPr marL="9525" marR="9525" marT="9525" marB="0" anchor="ctr"/>
                </a:tc>
                <a:extLst>
                  <a:ext uri="{0D108BD9-81ED-4DB2-BD59-A6C34878D82A}">
                    <a16:rowId xmlns:a16="http://schemas.microsoft.com/office/drawing/2014/main" val="3812728640"/>
                  </a:ext>
                </a:extLst>
              </a:tr>
              <a:tr h="386438">
                <a:tc>
                  <a:txBody>
                    <a:bodyPr/>
                    <a:lstStyle/>
                    <a:p>
                      <a:pPr algn="ctr" fontAlgn="b"/>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u="none" strike="noStrike" dirty="0">
                          <a:effectLst/>
                          <a:latin typeface="+mj-lt"/>
                        </a:rPr>
                        <a:t>Zona</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u="none" strike="noStrike" dirty="0">
                          <a:effectLst/>
                          <a:latin typeface="+mj-lt"/>
                        </a:rPr>
                        <a:t>3 meses </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u="none" strike="noStrike" dirty="0">
                          <a:effectLst/>
                          <a:latin typeface="+mj-lt"/>
                        </a:rPr>
                        <a:t>11 meses </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dirty="0">
                          <a:solidFill>
                            <a:srgbClr val="000000"/>
                          </a:solidFill>
                          <a:effectLst/>
                          <a:latin typeface="+mj-lt"/>
                        </a:rPr>
                        <a:t>14 meses</a:t>
                      </a:r>
                    </a:p>
                  </a:txBody>
                  <a:tcPr marL="9525" marR="9525" marT="9525" marB="0" anchor="ctr"/>
                </a:tc>
                <a:extLst>
                  <a:ext uri="{0D108BD9-81ED-4DB2-BD59-A6C34878D82A}">
                    <a16:rowId xmlns:a16="http://schemas.microsoft.com/office/drawing/2014/main" val="1723831912"/>
                  </a:ext>
                </a:extLst>
              </a:tr>
              <a:tr h="386438">
                <a:tc>
                  <a:txBody>
                    <a:bodyPr/>
                    <a:lstStyle/>
                    <a:p>
                      <a:pPr algn="ctr" fontAlgn="ctr"/>
                      <a:endParaRPr lang="es-CO" sz="1300" b="0" i="0" u="none" strike="noStrike" dirty="0">
                        <a:solidFill>
                          <a:srgbClr val="000000"/>
                        </a:solidFill>
                        <a:effectLst/>
                        <a:latin typeface="+mj-lt"/>
                      </a:endParaRPr>
                    </a:p>
                  </a:txBody>
                  <a:tcPr marL="9525" marR="9525" marT="9525" marB="0" anchor="ctr">
                    <a:solidFill>
                      <a:schemeClr val="accent3">
                        <a:lumMod val="40000"/>
                        <a:lumOff val="60000"/>
                      </a:schemeClr>
                    </a:solidFill>
                  </a:tcPr>
                </a:tc>
                <a:tc>
                  <a:txBody>
                    <a:bodyPr/>
                    <a:lstStyle/>
                    <a:p>
                      <a:pPr algn="ctr" fontAlgn="ctr"/>
                      <a:r>
                        <a:rPr lang="es-CO" sz="1300" u="none" strike="noStrike" dirty="0">
                          <a:effectLst/>
                          <a:latin typeface="+mj-lt"/>
                        </a:rPr>
                        <a:t>Centro Oriente 1</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a:solidFill>
                            <a:srgbClr val="000000"/>
                          </a:solidFill>
                          <a:effectLst/>
                          <a:latin typeface="+mj-lt"/>
                        </a:rPr>
                        <a:t>$ 248,300,000.00</a:t>
                      </a:r>
                    </a:p>
                  </a:txBody>
                  <a:tcPr marL="9525" marR="9525" marT="9525" marB="0" anchor="b"/>
                </a:tc>
                <a:tc>
                  <a:txBody>
                    <a:bodyPr/>
                    <a:lstStyle/>
                    <a:p>
                      <a:pPr algn="ctr" fontAlgn="b"/>
                      <a:r>
                        <a:rPr lang="es-CO" sz="1300" b="0" i="0" u="none" strike="noStrike">
                          <a:solidFill>
                            <a:srgbClr val="000000"/>
                          </a:solidFill>
                          <a:effectLst/>
                          <a:latin typeface="+mj-lt"/>
                        </a:rPr>
                        <a:t>$ 705,640,000.00</a:t>
                      </a:r>
                    </a:p>
                  </a:txBody>
                  <a:tcPr marL="9525" marR="9525" marT="9525" marB="0" anchor="b"/>
                </a:tc>
                <a:tc>
                  <a:txBody>
                    <a:bodyPr/>
                    <a:lstStyle/>
                    <a:p>
                      <a:pPr algn="ctr" fontAlgn="ctr"/>
                      <a:r>
                        <a:rPr lang="es-CO" sz="1300" b="0" i="0" u="none" strike="noStrike" dirty="0">
                          <a:solidFill>
                            <a:srgbClr val="000000"/>
                          </a:solidFill>
                          <a:effectLst/>
                          <a:latin typeface="+mj-lt"/>
                        </a:rPr>
                        <a:t>$ 953,940,000.00</a:t>
                      </a:r>
                    </a:p>
                  </a:txBody>
                  <a:tcPr marL="9525" marR="9525" marT="9525" marB="0" anchor="ctr"/>
                </a:tc>
                <a:extLst>
                  <a:ext uri="{0D108BD9-81ED-4DB2-BD59-A6C34878D82A}">
                    <a16:rowId xmlns:a16="http://schemas.microsoft.com/office/drawing/2014/main" val="1812815862"/>
                  </a:ext>
                </a:extLst>
              </a:tr>
              <a:tr h="386438">
                <a:tc>
                  <a:txBody>
                    <a:bodyPr/>
                    <a:lstStyle/>
                    <a:p>
                      <a:pPr algn="ctr" fontAlgn="ctr"/>
                      <a:endParaRPr lang="es-CO" sz="1300" b="0" i="0" u="none" strike="noStrike" dirty="0">
                        <a:solidFill>
                          <a:srgbClr val="000000"/>
                        </a:solidFill>
                        <a:effectLst/>
                        <a:latin typeface="+mj-lt"/>
                      </a:endParaRPr>
                    </a:p>
                  </a:txBody>
                  <a:tcPr marL="9525" marR="9525" marT="9525" marB="0" anchor="ctr">
                    <a:solidFill>
                      <a:srgbClr val="B7E78B"/>
                    </a:solidFill>
                  </a:tcPr>
                </a:tc>
                <a:tc>
                  <a:txBody>
                    <a:bodyPr/>
                    <a:lstStyle/>
                    <a:p>
                      <a:pPr algn="ctr" fontAlgn="ctr"/>
                      <a:r>
                        <a:rPr lang="es-CO" sz="1300" u="none" strike="noStrike" dirty="0">
                          <a:effectLst/>
                          <a:latin typeface="+mj-lt"/>
                        </a:rPr>
                        <a:t>Centro Oriente 2</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a:solidFill>
                            <a:srgbClr val="000000"/>
                          </a:solidFill>
                          <a:effectLst/>
                          <a:latin typeface="+mj-lt"/>
                        </a:rPr>
                        <a:t>$ 133,700,000.00</a:t>
                      </a:r>
                    </a:p>
                  </a:txBody>
                  <a:tcPr marL="9525" marR="9525" marT="9525" marB="0" anchor="b"/>
                </a:tc>
                <a:tc>
                  <a:txBody>
                    <a:bodyPr/>
                    <a:lstStyle/>
                    <a:p>
                      <a:pPr algn="ctr" fontAlgn="b"/>
                      <a:r>
                        <a:rPr lang="es-CO" sz="1300" b="0" i="0" u="none" strike="noStrike">
                          <a:solidFill>
                            <a:srgbClr val="000000"/>
                          </a:solidFill>
                          <a:effectLst/>
                          <a:latin typeface="+mj-lt"/>
                        </a:rPr>
                        <a:t>$ 379,960,000.00</a:t>
                      </a:r>
                    </a:p>
                  </a:txBody>
                  <a:tcPr marL="9525" marR="9525" marT="9525" marB="0" anchor="b"/>
                </a:tc>
                <a:tc>
                  <a:txBody>
                    <a:bodyPr/>
                    <a:lstStyle/>
                    <a:p>
                      <a:pPr algn="ctr" fontAlgn="ctr"/>
                      <a:r>
                        <a:rPr lang="es-CO" sz="1300" b="0" i="0" u="none" strike="noStrike" dirty="0">
                          <a:solidFill>
                            <a:srgbClr val="000000"/>
                          </a:solidFill>
                          <a:effectLst/>
                          <a:latin typeface="+mj-lt"/>
                        </a:rPr>
                        <a:t>$ 513,660,000.00</a:t>
                      </a:r>
                    </a:p>
                  </a:txBody>
                  <a:tcPr marL="9525" marR="9525" marT="9525" marB="0" anchor="ctr"/>
                </a:tc>
                <a:extLst>
                  <a:ext uri="{0D108BD9-81ED-4DB2-BD59-A6C34878D82A}">
                    <a16:rowId xmlns:a16="http://schemas.microsoft.com/office/drawing/2014/main" val="844023362"/>
                  </a:ext>
                </a:extLst>
              </a:tr>
              <a:tr h="386438">
                <a:tc>
                  <a:txBody>
                    <a:bodyPr/>
                    <a:lstStyle/>
                    <a:p>
                      <a:pPr algn="ctr" fontAlgn="ctr"/>
                      <a:endParaRPr lang="es-CO" sz="1300" b="0" i="0" u="none" strike="noStrike" dirty="0">
                        <a:solidFill>
                          <a:srgbClr val="000000"/>
                        </a:solidFill>
                        <a:effectLst/>
                        <a:latin typeface="+mj-lt"/>
                      </a:endParaRPr>
                    </a:p>
                  </a:txBody>
                  <a:tcPr marL="9525" marR="9525" marT="9525" marB="0" anchor="ctr">
                    <a:solidFill>
                      <a:schemeClr val="accent3">
                        <a:lumMod val="50000"/>
                      </a:schemeClr>
                    </a:solidFill>
                  </a:tcPr>
                </a:tc>
                <a:tc>
                  <a:txBody>
                    <a:bodyPr/>
                    <a:lstStyle/>
                    <a:p>
                      <a:pPr algn="ctr" fontAlgn="ctr"/>
                      <a:r>
                        <a:rPr lang="es-CO" sz="1300" u="none" strike="noStrike" dirty="0">
                          <a:effectLst/>
                          <a:latin typeface="+mj-lt"/>
                        </a:rPr>
                        <a:t>San Andrés</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a:solidFill>
                            <a:srgbClr val="000000"/>
                          </a:solidFill>
                          <a:effectLst/>
                          <a:latin typeface="+mj-lt"/>
                        </a:rPr>
                        <a:t>$ 192,000,000.00</a:t>
                      </a:r>
                    </a:p>
                  </a:txBody>
                  <a:tcPr marL="9525" marR="9525" marT="9525" marB="0" anchor="b"/>
                </a:tc>
                <a:tc>
                  <a:txBody>
                    <a:bodyPr/>
                    <a:lstStyle/>
                    <a:p>
                      <a:pPr algn="ctr" fontAlgn="b"/>
                      <a:r>
                        <a:rPr lang="es-CO" sz="1300" b="0" i="0" u="none" strike="noStrike">
                          <a:solidFill>
                            <a:srgbClr val="000000"/>
                          </a:solidFill>
                          <a:effectLst/>
                          <a:latin typeface="+mj-lt"/>
                        </a:rPr>
                        <a:t>$ 230,100,000.00</a:t>
                      </a:r>
                    </a:p>
                  </a:txBody>
                  <a:tcPr marL="9525" marR="9525" marT="9525" marB="0" anchor="b"/>
                </a:tc>
                <a:tc>
                  <a:txBody>
                    <a:bodyPr/>
                    <a:lstStyle/>
                    <a:p>
                      <a:pPr algn="ctr" fontAlgn="ctr"/>
                      <a:r>
                        <a:rPr lang="es-CO" sz="1300" b="0" i="0" u="none" strike="noStrike" dirty="0">
                          <a:solidFill>
                            <a:srgbClr val="000000"/>
                          </a:solidFill>
                          <a:effectLst/>
                          <a:latin typeface="+mj-lt"/>
                        </a:rPr>
                        <a:t>$ 422,100,000.00</a:t>
                      </a:r>
                    </a:p>
                  </a:txBody>
                  <a:tcPr marL="9525" marR="9525" marT="9525" marB="0" anchor="ctr"/>
                </a:tc>
                <a:extLst>
                  <a:ext uri="{0D108BD9-81ED-4DB2-BD59-A6C34878D82A}">
                    <a16:rowId xmlns:a16="http://schemas.microsoft.com/office/drawing/2014/main" val="2799128178"/>
                  </a:ext>
                </a:extLst>
              </a:tr>
              <a:tr h="386438">
                <a:tc>
                  <a:txBody>
                    <a:bodyPr/>
                    <a:lstStyle/>
                    <a:p>
                      <a:pPr algn="ctr" fontAlgn="ctr"/>
                      <a:endParaRPr lang="es-CO" sz="1300" b="0" i="0" u="none" strike="noStrike" dirty="0">
                        <a:solidFill>
                          <a:srgbClr val="000000"/>
                        </a:solidFill>
                        <a:effectLst/>
                        <a:latin typeface="+mj-lt"/>
                      </a:endParaRPr>
                    </a:p>
                  </a:txBody>
                  <a:tcPr marL="9525" marR="9525" marT="9525" marB="0" anchor="ctr">
                    <a:solidFill>
                      <a:srgbClr val="00B0F0"/>
                    </a:solidFill>
                  </a:tcPr>
                </a:tc>
                <a:tc>
                  <a:txBody>
                    <a:bodyPr/>
                    <a:lstStyle/>
                    <a:p>
                      <a:pPr algn="ctr" fontAlgn="ctr"/>
                      <a:r>
                        <a:rPr lang="es-CO" sz="1300" u="none" strike="noStrike" dirty="0">
                          <a:effectLst/>
                          <a:latin typeface="+mj-lt"/>
                        </a:rPr>
                        <a:t>Sur Occidente</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a:solidFill>
                            <a:srgbClr val="000000"/>
                          </a:solidFill>
                          <a:effectLst/>
                          <a:latin typeface="+mj-lt"/>
                        </a:rPr>
                        <a:t>$ 299,000,000.00</a:t>
                      </a:r>
                    </a:p>
                  </a:txBody>
                  <a:tcPr marL="9525" marR="9525" marT="9525" marB="0" anchor="b"/>
                </a:tc>
                <a:tc>
                  <a:txBody>
                    <a:bodyPr/>
                    <a:lstStyle/>
                    <a:p>
                      <a:pPr algn="ctr" fontAlgn="b"/>
                      <a:r>
                        <a:rPr lang="es-CO" sz="1300" b="0" i="0" u="none" strike="noStrike">
                          <a:solidFill>
                            <a:srgbClr val="000000"/>
                          </a:solidFill>
                          <a:effectLst/>
                          <a:latin typeface="+mj-lt"/>
                        </a:rPr>
                        <a:t>$ 1,205,300,000.00</a:t>
                      </a:r>
                    </a:p>
                  </a:txBody>
                  <a:tcPr marL="9525" marR="9525" marT="9525" marB="0" anchor="b"/>
                </a:tc>
                <a:tc>
                  <a:txBody>
                    <a:bodyPr/>
                    <a:lstStyle/>
                    <a:p>
                      <a:pPr algn="ctr" fontAlgn="ctr"/>
                      <a:r>
                        <a:rPr lang="es-CO" sz="1300" b="0" i="0" u="none" strike="noStrike" dirty="0">
                          <a:solidFill>
                            <a:srgbClr val="000000"/>
                          </a:solidFill>
                          <a:effectLst/>
                          <a:latin typeface="+mj-lt"/>
                        </a:rPr>
                        <a:t>$ 1,504,300,000.00</a:t>
                      </a:r>
                    </a:p>
                  </a:txBody>
                  <a:tcPr marL="9525" marR="9525" marT="9525" marB="0" anchor="ctr"/>
                </a:tc>
                <a:extLst>
                  <a:ext uri="{0D108BD9-81ED-4DB2-BD59-A6C34878D82A}">
                    <a16:rowId xmlns:a16="http://schemas.microsoft.com/office/drawing/2014/main" val="3252620004"/>
                  </a:ext>
                </a:extLst>
              </a:tr>
              <a:tr h="386438">
                <a:tc>
                  <a:txBody>
                    <a:bodyPr/>
                    <a:lstStyle/>
                    <a:p>
                      <a:pPr algn="ctr" fontAlgn="ctr"/>
                      <a:endParaRPr lang="es-CO" sz="1300" b="0" i="0" u="none" strike="noStrike" dirty="0">
                        <a:solidFill>
                          <a:srgbClr val="000000"/>
                        </a:solidFill>
                        <a:effectLst/>
                        <a:latin typeface="+mj-lt"/>
                      </a:endParaRPr>
                    </a:p>
                  </a:txBody>
                  <a:tcPr marL="9525" marR="9525" marT="9525" marB="0" anchor="ctr">
                    <a:solidFill>
                      <a:srgbClr val="7030A0"/>
                    </a:solidFill>
                  </a:tcPr>
                </a:tc>
                <a:tc>
                  <a:txBody>
                    <a:bodyPr/>
                    <a:lstStyle/>
                    <a:p>
                      <a:pPr algn="ctr" fontAlgn="ctr"/>
                      <a:r>
                        <a:rPr lang="es-CO" sz="1300" u="none" strike="noStrike" dirty="0">
                          <a:effectLst/>
                          <a:latin typeface="+mj-lt"/>
                        </a:rPr>
                        <a:t>Occidente</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a:solidFill>
                            <a:srgbClr val="000000"/>
                          </a:solidFill>
                          <a:effectLst/>
                          <a:latin typeface="+mj-lt"/>
                        </a:rPr>
                        <a:t>$ 287,000,000.00</a:t>
                      </a:r>
                    </a:p>
                  </a:txBody>
                  <a:tcPr marL="9525" marR="9525" marT="9525" marB="0" anchor="b"/>
                </a:tc>
                <a:tc>
                  <a:txBody>
                    <a:bodyPr/>
                    <a:lstStyle/>
                    <a:p>
                      <a:pPr algn="ctr" fontAlgn="b"/>
                      <a:r>
                        <a:rPr lang="es-CO" sz="1300" b="0" i="0" u="none" strike="noStrike">
                          <a:solidFill>
                            <a:srgbClr val="000000"/>
                          </a:solidFill>
                          <a:effectLst/>
                          <a:latin typeface="+mj-lt"/>
                        </a:rPr>
                        <a:t>$ 1,104,100,000.00</a:t>
                      </a:r>
                    </a:p>
                  </a:txBody>
                  <a:tcPr marL="9525" marR="9525" marT="9525" marB="0" anchor="b"/>
                </a:tc>
                <a:tc>
                  <a:txBody>
                    <a:bodyPr/>
                    <a:lstStyle/>
                    <a:p>
                      <a:pPr algn="ctr" fontAlgn="ctr"/>
                      <a:r>
                        <a:rPr lang="es-CO" sz="1300" b="0" i="0" u="none" strike="noStrike" dirty="0">
                          <a:solidFill>
                            <a:srgbClr val="000000"/>
                          </a:solidFill>
                          <a:effectLst/>
                          <a:latin typeface="+mj-lt"/>
                        </a:rPr>
                        <a:t>$ 1,391,100,000.00</a:t>
                      </a:r>
                    </a:p>
                  </a:txBody>
                  <a:tcPr marL="9525" marR="9525" marT="9525" marB="0" anchor="ctr"/>
                </a:tc>
                <a:extLst>
                  <a:ext uri="{0D108BD9-81ED-4DB2-BD59-A6C34878D82A}">
                    <a16:rowId xmlns:a16="http://schemas.microsoft.com/office/drawing/2014/main" val="906023536"/>
                  </a:ext>
                </a:extLst>
              </a:tr>
              <a:tr h="386438">
                <a:tc>
                  <a:txBody>
                    <a:bodyPr/>
                    <a:lstStyle/>
                    <a:p>
                      <a:pPr algn="ctr" fontAlgn="ctr"/>
                      <a:endParaRPr lang="es-CO" sz="1300" b="0" i="0" u="none" strike="noStrike" dirty="0">
                        <a:solidFill>
                          <a:srgbClr val="000000"/>
                        </a:solidFill>
                        <a:effectLst/>
                        <a:latin typeface="+mj-lt"/>
                      </a:endParaRPr>
                    </a:p>
                  </a:txBody>
                  <a:tcPr marL="9525" marR="9525" marT="9525" marB="0" anchor="ctr">
                    <a:solidFill>
                      <a:schemeClr val="accent6">
                        <a:lumMod val="75000"/>
                      </a:schemeClr>
                    </a:solidFill>
                  </a:tcPr>
                </a:tc>
                <a:tc>
                  <a:txBody>
                    <a:bodyPr/>
                    <a:lstStyle/>
                    <a:p>
                      <a:pPr algn="ctr" fontAlgn="ctr"/>
                      <a:r>
                        <a:rPr lang="es-CO" sz="1300" u="none" strike="noStrike" dirty="0">
                          <a:effectLst/>
                          <a:latin typeface="+mj-lt"/>
                        </a:rPr>
                        <a:t>Norte</a:t>
                      </a:r>
                      <a:endParaRPr lang="es-CO" sz="1300" b="0" i="0" u="none" strike="noStrike" dirty="0">
                        <a:solidFill>
                          <a:srgbClr val="000000"/>
                        </a:solidFill>
                        <a:effectLst/>
                        <a:latin typeface="+mj-lt"/>
                      </a:endParaRPr>
                    </a:p>
                  </a:txBody>
                  <a:tcPr marL="9525" marR="9525" marT="9525" marB="0" anchor="ctr"/>
                </a:tc>
                <a:tc>
                  <a:txBody>
                    <a:bodyPr/>
                    <a:lstStyle/>
                    <a:p>
                      <a:pPr algn="ctr" fontAlgn="b"/>
                      <a:r>
                        <a:rPr lang="es-CO" sz="1300" b="0" i="0" u="none" strike="noStrike" dirty="0">
                          <a:solidFill>
                            <a:srgbClr val="000000"/>
                          </a:solidFill>
                          <a:effectLst/>
                          <a:latin typeface="+mj-lt"/>
                        </a:rPr>
                        <a:t>$ 151,000,000.00</a:t>
                      </a:r>
                    </a:p>
                  </a:txBody>
                  <a:tcPr marL="9525" marR="9525" marT="9525" marB="0" anchor="b"/>
                </a:tc>
                <a:tc>
                  <a:txBody>
                    <a:bodyPr/>
                    <a:lstStyle/>
                    <a:p>
                      <a:pPr algn="ctr" fontAlgn="b"/>
                      <a:r>
                        <a:rPr lang="es-CO" sz="1300" b="0" i="0" u="none" strike="noStrike" dirty="0">
                          <a:solidFill>
                            <a:srgbClr val="000000"/>
                          </a:solidFill>
                          <a:effectLst/>
                          <a:latin typeface="+mj-lt"/>
                        </a:rPr>
                        <a:t>$ 317,400,000.00</a:t>
                      </a:r>
                    </a:p>
                  </a:txBody>
                  <a:tcPr marL="9525" marR="9525" marT="9525" marB="0" anchor="b"/>
                </a:tc>
                <a:tc>
                  <a:txBody>
                    <a:bodyPr/>
                    <a:lstStyle/>
                    <a:p>
                      <a:pPr algn="ctr" fontAlgn="ctr"/>
                      <a:r>
                        <a:rPr lang="es-CO" sz="1300" b="0" i="0" u="none" strike="noStrike" dirty="0">
                          <a:solidFill>
                            <a:srgbClr val="000000"/>
                          </a:solidFill>
                          <a:effectLst/>
                          <a:latin typeface="+mj-lt"/>
                        </a:rPr>
                        <a:t>$ 468,400,000.00</a:t>
                      </a:r>
                    </a:p>
                  </a:txBody>
                  <a:tcPr marL="9525" marR="9525" marT="9525" marB="0" anchor="ctr"/>
                </a:tc>
                <a:extLst>
                  <a:ext uri="{0D108BD9-81ED-4DB2-BD59-A6C34878D82A}">
                    <a16:rowId xmlns:a16="http://schemas.microsoft.com/office/drawing/2014/main" val="3716947726"/>
                  </a:ext>
                </a:extLst>
              </a:tr>
              <a:tr h="386438">
                <a:tc>
                  <a:txBody>
                    <a:bodyPr/>
                    <a:lstStyle/>
                    <a:p>
                      <a:pPr algn="ctr" fontAlgn="ctr"/>
                      <a:endParaRPr lang="es-CO" sz="1300" b="1" i="0" u="none" strike="noStrike" dirty="0">
                        <a:solidFill>
                          <a:srgbClr val="000000"/>
                        </a:solidFill>
                        <a:effectLst/>
                        <a:latin typeface="+mj-lt"/>
                      </a:endParaRPr>
                    </a:p>
                  </a:txBody>
                  <a:tcPr marL="9525" marR="9525" marT="9525" marB="0" anchor="ctr"/>
                </a:tc>
                <a:tc>
                  <a:txBody>
                    <a:bodyPr/>
                    <a:lstStyle/>
                    <a:p>
                      <a:pPr algn="ctr" fontAlgn="ctr"/>
                      <a:r>
                        <a:rPr lang="es-CO" sz="1300" u="none" strike="noStrike" dirty="0">
                          <a:effectLst/>
                          <a:latin typeface="+mj-lt"/>
                        </a:rPr>
                        <a:t>Total </a:t>
                      </a:r>
                      <a:endParaRPr lang="es-CO" sz="1300" b="1" i="0" u="none" strike="noStrike" dirty="0">
                        <a:solidFill>
                          <a:srgbClr val="000000"/>
                        </a:solidFill>
                        <a:effectLst/>
                        <a:latin typeface="+mj-lt"/>
                      </a:endParaRPr>
                    </a:p>
                  </a:txBody>
                  <a:tcPr marL="9525" marR="9525" marT="9525" marB="0" anchor="ctr"/>
                </a:tc>
                <a:tc>
                  <a:txBody>
                    <a:bodyPr/>
                    <a:lstStyle/>
                    <a:p>
                      <a:pPr algn="ctr" fontAlgn="ctr"/>
                      <a:r>
                        <a:rPr lang="es-CO" sz="1300" b="1" i="0" u="none" strike="noStrike" dirty="0">
                          <a:solidFill>
                            <a:srgbClr val="000000"/>
                          </a:solidFill>
                          <a:effectLst/>
                          <a:latin typeface="+mj-lt"/>
                        </a:rPr>
                        <a:t>$ 1,311,000,000.00</a:t>
                      </a:r>
                    </a:p>
                  </a:txBody>
                  <a:tcPr marL="9525" marR="9525" marT="9525" marB="0" anchor="ctr"/>
                </a:tc>
                <a:tc>
                  <a:txBody>
                    <a:bodyPr/>
                    <a:lstStyle/>
                    <a:p>
                      <a:pPr algn="ctr" fontAlgn="ctr"/>
                      <a:r>
                        <a:rPr lang="es-CO" sz="1300" b="1" i="0" u="none" strike="noStrike" dirty="0">
                          <a:solidFill>
                            <a:srgbClr val="000000"/>
                          </a:solidFill>
                          <a:effectLst/>
                          <a:latin typeface="+mj-lt"/>
                        </a:rPr>
                        <a:t>$ 3,942,500,000.00</a:t>
                      </a:r>
                    </a:p>
                  </a:txBody>
                  <a:tcPr marL="9525" marR="9525" marT="9525" marB="0" anchor="ctr"/>
                </a:tc>
                <a:tc>
                  <a:txBody>
                    <a:bodyPr/>
                    <a:lstStyle/>
                    <a:p>
                      <a:pPr algn="ctr" fontAlgn="ctr"/>
                      <a:r>
                        <a:rPr lang="es-CO" sz="1300" b="1" i="0" u="none" strike="noStrike" dirty="0">
                          <a:solidFill>
                            <a:srgbClr val="000000"/>
                          </a:solidFill>
                          <a:effectLst/>
                          <a:latin typeface="+mj-lt"/>
                        </a:rPr>
                        <a:t>$ 5,253,500,000.00</a:t>
                      </a:r>
                    </a:p>
                  </a:txBody>
                  <a:tcPr marL="9525" marR="9525" marT="9525" marB="0" anchor="ctr"/>
                </a:tc>
                <a:extLst>
                  <a:ext uri="{0D108BD9-81ED-4DB2-BD59-A6C34878D82A}">
                    <a16:rowId xmlns:a16="http://schemas.microsoft.com/office/drawing/2014/main" val="407234703"/>
                  </a:ext>
                </a:extLst>
              </a:tr>
            </a:tbl>
          </a:graphicData>
        </a:graphic>
      </p:graphicFrame>
      <p:pic>
        <p:nvPicPr>
          <p:cNvPr id="37" name="Imagen 36">
            <a:extLst>
              <a:ext uri="{FF2B5EF4-FFF2-40B4-BE49-F238E27FC236}">
                <a16:creationId xmlns:a16="http://schemas.microsoft.com/office/drawing/2014/main" id="{53A8D6E7-6289-4625-B477-D239931A3AA1}"/>
              </a:ext>
            </a:extLst>
          </p:cNvPr>
          <p:cNvPicPr/>
          <p:nvPr/>
        </p:nvPicPr>
        <p:blipFill rotWithShape="1">
          <a:blip r:embed="rId4" cstate="screen">
            <a:extLst>
              <a:ext uri="{BEBA8EAE-BF5A-486C-A8C5-ECC9F3942E4B}">
                <a14:imgProps xmlns:a14="http://schemas.microsoft.com/office/drawing/2010/main">
                  <a14:imgLayer r:embed="rId5">
                    <a14:imgEffect>
                      <a14:backgroundRemoval t="9975" b="94697" l="9804" r="91993">
                        <a14:foregroundMark x1="89869" y1="59975" x2="91993" y2="60227"/>
                        <a14:foregroundMark x1="43464" y1="27778" x2="43464" y2="27778"/>
                        <a14:foregroundMark x1="64542" y1="56944" x2="64542" y2="56944"/>
                        <a14:foregroundMark x1="65359" y1="56313" x2="65359" y2="56566"/>
                        <a14:foregroundMark x1="64706" y1="56818" x2="64706" y2="56818"/>
                        <a14:foregroundMark x1="64706" y1="56818" x2="65033" y2="55556"/>
                        <a14:foregroundMark x1="64542" y1="56944" x2="65523" y2="57197"/>
                        <a14:foregroundMark x1="64542" y1="56818" x2="64542" y2="56061"/>
                        <a14:foregroundMark x1="64706" y1="56313" x2="64379" y2="55303"/>
                        <a14:foregroundMark x1="64542" y1="56313" x2="64706" y2="53914"/>
                        <a14:foregroundMark x1="64542" y1="56566" x2="64052" y2="53409"/>
                        <a14:foregroundMark x1="64869" y1="56313" x2="65686" y2="53409"/>
                        <a14:foregroundMark x1="64542" y1="56313" x2="64216" y2="56313"/>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2516" y1="49621" x2="43464" y2="43939"/>
                        <a14:backgroundMark x1="43464" y1="43939" x2="51961" y2="51641"/>
                        <a14:backgroundMark x1="63088" y1="54548" x2="63562" y2="54672"/>
                        <a14:backgroundMark x1="51961" y1="51641" x2="62671" y2="54439"/>
                        <a14:backgroundMark x1="66444" y1="60203" x2="68627" y2="64394"/>
                        <a14:backgroundMark x1="65094" y1="57611" x2="65839" y2="59042"/>
                        <a14:backgroundMark x1="63562" y1="54672" x2="63894" y2="55309"/>
                        <a14:backgroundMark x1="68627" y1="64394" x2="65033" y2="77904"/>
                        <a14:backgroundMark x1="65033" y1="77904" x2="72712" y2="85985"/>
                        <a14:backgroundMark x1="72712" y1="85985" x2="72549" y2="96717"/>
                        <a14:backgroundMark x1="72549" y1="96717" x2="72222" y2="85985"/>
                        <a14:backgroundMark x1="72222" y1="85985" x2="59477" y2="88384"/>
                        <a14:backgroundMark x1="59477" y1="88384" x2="48203" y2="54040"/>
                        <a14:backgroundMark x1="48203" y1="54040" x2="43301" y2="72980"/>
                        <a14:backgroundMark x1="43301" y1="72980" x2="33333" y2="61742"/>
                        <a14:backgroundMark x1="33333" y1="61742" x2="28595" y2="76641"/>
                        <a14:backgroundMark x1="28595" y1="76641" x2="22059" y2="62374"/>
                        <a14:backgroundMark x1="22059" y1="62374" x2="22549" y2="73106"/>
                        <a14:backgroundMark x1="22549" y1="73106" x2="22386" y2="61490"/>
                        <a14:backgroundMark x1="22386" y1="61490" x2="34150" y2="67045"/>
                        <a14:backgroundMark x1="34150" y1="67045" x2="42484" y2="76136"/>
                        <a14:backgroundMark x1="42484" y1="76136" x2="37745" y2="57702"/>
                        <a14:backgroundMark x1="37745" y1="57702" x2="49510" y2="55303"/>
                        <a14:backgroundMark x1="49510" y1="55303" x2="38399" y2="50884"/>
                        <a14:backgroundMark x1="38399" y1="50884" x2="58333" y2="59975"/>
                        <a14:backgroundMark x1="58333" y1="59975" x2="62418" y2="70076"/>
                        <a14:backgroundMark x1="62418" y1="70076" x2="46732" y2="69571"/>
                        <a14:backgroundMark x1="46732" y1="69571" x2="56209" y2="76389"/>
                        <a14:backgroundMark x1="56209" y1="76389" x2="42320" y2="77146"/>
                        <a14:backgroundMark x1="42320" y1="77146" x2="68301" y2="88005"/>
                        <a14:backgroundMark x1="68301" y1="88005" x2="76961" y2="79293"/>
                        <a14:backgroundMark x1="76961" y1="79293" x2="80065" y2="68687"/>
                        <a14:backgroundMark x1="80065" y1="68687" x2="68954" y2="63763"/>
                        <a14:backgroundMark x1="62335" y1="56313" x2="61438" y2="55303"/>
                        <a14:backgroundMark x1="62896" y1="56944" x2="62560" y2="56566"/>
                        <a14:backgroundMark x1="63656" y1="57800" x2="62896" y2="56944"/>
                        <a14:backgroundMark x1="68954" y1="63763" x2="64230" y2="58445"/>
                        <a14:backgroundMark x1="61438" y1="55303" x2="40523" y2="43687"/>
                        <a14:backgroundMark x1="40523" y1="43687" x2="48366" y2="52273"/>
                        <a14:backgroundMark x1="48366" y1="52273" x2="59477" y2="56692"/>
                        <a14:backgroundMark x1="59477" y1="56692" x2="46078" y2="61869"/>
                        <a14:backgroundMark x1="46078" y1="61869" x2="29085" y2="46338"/>
                        <a14:backgroundMark x1="29085" y1="46338" x2="36438" y2="55177"/>
                        <a14:backgroundMark x1="36438" y1="55177" x2="37418" y2="66162"/>
                        <a14:backgroundMark x1="37418" y1="66162" x2="46242" y2="74495"/>
                        <a14:backgroundMark x1="46242" y1="74495" x2="29085" y2="69444"/>
                        <a14:backgroundMark x1="29085" y1="69444" x2="27451" y2="45581"/>
                        <a14:backgroundMark x1="27451" y1="45581" x2="28758" y2="63889"/>
                        <a14:backgroundMark x1="28758" y1="63889" x2="49183" y2="85354"/>
                        <a14:backgroundMark x1="49183" y1="85354" x2="55882" y2="89520"/>
                        <a14:backgroundMark x1="39216" y1="24747" x2="32680" y2="40278"/>
                        <a14:backgroundMark x1="62092" y1="47727" x2="49020" y2="52525"/>
                        <a14:backgroundMark x1="70261" y1="61490" x2="64052" y2="62626"/>
                        <a14:backgroundMark x1="65385" y1="58207" x2="65196" y2="58207"/>
                        <a14:backgroundMark x1="67320" y1="58207" x2="65426" y2="58207"/>
                        <a14:backgroundMark x1="76144" y1="94697" x2="57680" y2="93308"/>
                      </a14:backgroundRemoval>
                    </a14:imgEffect>
                  </a14:imgLayer>
                </a14:imgProps>
              </a:ext>
              <a:ext uri="{28A0092B-C50C-407E-A947-70E740481C1C}">
                <a14:useLocalDpi xmlns:a14="http://schemas.microsoft.com/office/drawing/2010/main"/>
              </a:ext>
            </a:extLst>
          </a:blip>
          <a:srcRect l="36413" t="19517" r="2032" b="32706"/>
          <a:stretch/>
        </p:blipFill>
        <p:spPr>
          <a:xfrm>
            <a:off x="9651273" y="2638045"/>
            <a:ext cx="2403213" cy="2269898"/>
          </a:xfrm>
          <a:prstGeom prst="rect">
            <a:avLst/>
          </a:prstGeom>
          <a:ln>
            <a:noFill/>
          </a:ln>
          <a:effectLst>
            <a:outerShdw blurRad="292100" dist="139700" dir="2700000" algn="tl" rotWithShape="0">
              <a:srgbClr val="333333">
                <a:alpha val="65000"/>
              </a:srgbClr>
            </a:outerShdw>
          </a:effectLst>
        </p:spPr>
      </p:pic>
      <p:pic>
        <p:nvPicPr>
          <p:cNvPr id="38" name="Imagen 37">
            <a:extLst>
              <a:ext uri="{FF2B5EF4-FFF2-40B4-BE49-F238E27FC236}">
                <a16:creationId xmlns:a16="http://schemas.microsoft.com/office/drawing/2014/main" id="{75EC9D51-B915-4CBF-BFF0-FAAB12562796}"/>
              </a:ext>
            </a:extLst>
          </p:cNvPr>
          <p:cNvPicPr/>
          <p:nvPr/>
        </p:nvPicPr>
        <p:blipFill rotWithShape="1">
          <a:blip r:embed="rId6" cstate="screen">
            <a:duotone>
              <a:prstClr val="black"/>
              <a:srgbClr val="9BBB59">
                <a:tint val="45000"/>
                <a:satMod val="400000"/>
              </a:srgbClr>
            </a:duotone>
            <a:extLst>
              <a:ext uri="{BEBA8EAE-BF5A-486C-A8C5-ECC9F3942E4B}">
                <a14:imgProps xmlns:a14="http://schemas.microsoft.com/office/drawing/2010/main">
                  <a14:imgLayer r:embed="rId7">
                    <a14:imgEffect>
                      <a14:backgroundRemoval t="16529" b="100000" l="27742" r="100000">
                        <a14:foregroundMark x1="69677" y1="42149" x2="69677" y2="42149"/>
                        <a14:foregroundMark x1="31613" y1="51240" x2="31613" y2="51240"/>
                        <a14:foregroundMark x1="72258" y1="17355" x2="72258" y2="17355"/>
                        <a14:foregroundMark x1="38710" y1="33058" x2="27742" y2="66116"/>
                        <a14:backgroundMark x1="52903" y1="66116" x2="48387" y2="14050"/>
                        <a14:backgroundMark x1="90968" y1="85950" x2="61935" y2="80165"/>
                      </a14:backgroundRemoval>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8381005" y="1177060"/>
            <a:ext cx="987888" cy="726460"/>
          </a:xfrm>
          <a:prstGeom prst="rect">
            <a:avLst/>
          </a:prstGeom>
          <a:ln>
            <a:noFill/>
          </a:ln>
          <a:effectLst>
            <a:outerShdw blurRad="292100" dist="139700" dir="2700000" algn="tl" rotWithShape="0">
              <a:srgbClr val="333333">
                <a:alpha val="65000"/>
              </a:srgbClr>
            </a:outerShdw>
          </a:effectLst>
        </p:spPr>
      </p:pic>
      <p:pic>
        <p:nvPicPr>
          <p:cNvPr id="39" name="Imagen 38">
            <a:extLst>
              <a:ext uri="{FF2B5EF4-FFF2-40B4-BE49-F238E27FC236}">
                <a16:creationId xmlns:a16="http://schemas.microsoft.com/office/drawing/2014/main" id="{A1966C7B-7556-4255-B78F-56244350B560}"/>
              </a:ext>
            </a:extLst>
          </p:cNvPr>
          <p:cNvPicPr/>
          <p:nvPr/>
        </p:nvPicPr>
        <p:blipFill rotWithShape="1">
          <a:blip r:embed="rId8" cstate="screen">
            <a:extLst>
              <a:ext uri="{BEBA8EAE-BF5A-486C-A8C5-ECC9F3942E4B}">
                <a14:imgProps xmlns:a14="http://schemas.microsoft.com/office/drawing/2010/main">
                  <a14:imgLayer r:embed="rId9">
                    <a14:imgEffect>
                      <a14:backgroundRemoval t="7000" b="100000" l="0" r="100000">
                        <a14:foregroundMark x1="47163" y1="32333" x2="83688" y2="7000"/>
                        <a14:backgroundMark x1="83333" y1="75333" x2="51773" y2="99667"/>
                        <a14:backgroundMark x1="91135" y1="99000" x2="91135" y2="99000"/>
                        <a14:backgroundMark x1="63830" y1="61333" x2="75887" y2="99667"/>
                        <a14:backgroundMark x1="63830" y1="52667" x2="54610" y2="99667"/>
                        <a14:backgroundMark x1="24113" y1="84667" x2="24823" y2="99667"/>
                        <a14:backgroundMark x1="0" y1="81667" x2="3191" y2="99667"/>
                        <a14:backgroundMark x1="92553" y1="90333" x2="94681" y2="99667"/>
                        <a14:backgroundMark x1="59929" y1="81000" x2="52128" y2="80000"/>
                        <a14:backgroundMark x1="53901" y1="67000" x2="53901" y2="67000"/>
                        <a14:backgroundMark x1="49645" y1="73333" x2="49645" y2="73333"/>
                        <a14:backgroundMark x1="47872" y1="73667" x2="47872" y2="73667"/>
                        <a14:backgroundMark x1="39007" y1="82000" x2="39007" y2="82000"/>
                        <a14:backgroundMark x1="10284" y1="90000" x2="22695" y2="86667"/>
                        <a14:backgroundMark x1="28723" y1="82000" x2="33688" y2="90667"/>
                        <a14:backgroundMark x1="15957" y1="92000" x2="709" y2="81667"/>
                        <a14:backgroundMark x1="2837" y1="63000" x2="2482" y2="73000"/>
                        <a14:backgroundMark x1="29787" y1="76667" x2="35816" y2="91667"/>
                        <a14:backgroundMark x1="39362" y1="92667" x2="76241" y2="88000"/>
                        <a14:backgroundMark x1="74468" y1="45667" x2="84752" y2="95667"/>
                        <a14:backgroundMark x1="93972" y1="25667" x2="69504" y2="61667"/>
                        <a14:backgroundMark x1="94326" y1="13000" x2="74823" y2="30667"/>
                        <a14:backgroundMark x1="74823" y1="30667" x2="66667" y2="65000"/>
                        <a14:backgroundMark x1="54255" y1="97000" x2="29433" y2="97000"/>
                        <a14:backgroundMark x1="29433" y1="75000" x2="23759" y2="80000"/>
                      </a14:backgroundRemoval>
                    </a14:imgEffect>
                  </a14:imgLayer>
                </a14:imgProps>
              </a:ext>
              <a:ext uri="{28A0092B-C50C-407E-A947-70E740481C1C}">
                <a14:useLocalDpi xmlns:a14="http://schemas.microsoft.com/office/drawing/2010/main"/>
              </a:ext>
            </a:extLst>
          </a:blip>
          <a:srcRect/>
          <a:stretch/>
        </p:blipFill>
        <p:spPr>
          <a:xfrm>
            <a:off x="9070297" y="1349492"/>
            <a:ext cx="1905842" cy="1907166"/>
          </a:xfrm>
          <a:prstGeom prst="rect">
            <a:avLst/>
          </a:prstGeom>
          <a:ln>
            <a:noFill/>
          </a:ln>
          <a:effectLst>
            <a:outerShdw blurRad="292100" dist="139700" dir="2700000" algn="tl" rotWithShape="0">
              <a:srgbClr val="333333">
                <a:alpha val="65000"/>
              </a:srgbClr>
            </a:outerShdw>
          </a:effectLst>
        </p:spPr>
      </p:pic>
      <p:pic>
        <p:nvPicPr>
          <p:cNvPr id="44" name="Imagen 43">
            <a:extLst>
              <a:ext uri="{FF2B5EF4-FFF2-40B4-BE49-F238E27FC236}">
                <a16:creationId xmlns:a16="http://schemas.microsoft.com/office/drawing/2014/main" id="{0C3C2598-CDD5-4846-B1F8-F03B7D3A1930}"/>
              </a:ext>
            </a:extLst>
          </p:cNvPr>
          <p:cNvPicPr/>
          <p:nvPr/>
        </p:nvPicPr>
        <p:blipFill rotWithShape="1">
          <a:blip r:embed="rId10" cstate="screen">
            <a:extLst>
              <a:ext uri="{BEBA8EAE-BF5A-486C-A8C5-ECC9F3942E4B}">
                <a14:imgProps xmlns:a14="http://schemas.microsoft.com/office/drawing/2010/main">
                  <a14:imgLayer r:embed="rId11">
                    <a14:imgEffect>
                      <a14:backgroundRemoval t="0" b="100000" l="0" r="100000">
                        <a14:foregroundMark x1="35533" y1="17578" x2="28426" y2="85938"/>
                        <a14:foregroundMark x1="28426" y1="85938" x2="30457" y2="86719"/>
                        <a14:foregroundMark x1="74112" y1="31250" x2="57868" y2="83984"/>
                        <a14:backgroundMark x1="99492" y1="88281" x2="85787" y2="99609"/>
                        <a14:backgroundMark x1="92386" y1="85547" x2="74619" y2="99609"/>
                        <a14:backgroundMark x1="99492" y1="73438" x2="92893" y2="85156"/>
                        <a14:backgroundMark x1="70558" y1="0" x2="99492" y2="19922"/>
                        <a14:backgroundMark x1="68528" y1="0" x2="51777" y2="24219"/>
                        <a14:backgroundMark x1="45685" y1="0" x2="93401" y2="16406"/>
                        <a14:backgroundMark x1="93909" y1="16797" x2="94416" y2="32422"/>
                        <a14:backgroundMark x1="42640" y1="27734" x2="68020" y2="22266"/>
                        <a14:backgroundMark x1="68020" y1="22266" x2="75127" y2="14453"/>
                        <a14:backgroundMark x1="82234" y1="16406" x2="94924" y2="35547"/>
                        <a14:backgroundMark x1="98985" y1="31641" x2="99492" y2="32422"/>
                        <a14:backgroundMark x1="99492" y1="64063" x2="59898" y2="99609"/>
                        <a14:backgroundMark x1="39594" y1="94141" x2="51777" y2="99609"/>
                        <a14:backgroundMark x1="44162" y1="85938" x2="36548" y2="99609"/>
                        <a14:backgroundMark x1="64975" y1="87500" x2="75635" y2="77734"/>
                        <a14:backgroundMark x1="85279" y1="60938" x2="99492" y2="59766"/>
                        <a14:backgroundMark x1="83756" y1="33984" x2="86294" y2="29688"/>
                        <a14:backgroundMark x1="50761" y1="88672" x2="50761" y2="88672"/>
                        <a14:backgroundMark x1="29949" y1="97266" x2="29949" y2="97266"/>
                      </a14:backgroundRemoval>
                    </a14:imgEffect>
                  </a14:imgLayer>
                </a14:imgProps>
              </a:ext>
              <a:ext uri="{28A0092B-C50C-407E-A947-70E740481C1C}">
                <a14:useLocalDpi xmlns:a14="http://schemas.microsoft.com/office/drawing/2010/main"/>
              </a:ext>
            </a:extLst>
          </a:blip>
          <a:srcRect/>
          <a:stretch/>
        </p:blipFill>
        <p:spPr>
          <a:xfrm>
            <a:off x="8613955" y="2429432"/>
            <a:ext cx="1329656" cy="1625356"/>
          </a:xfrm>
          <a:prstGeom prst="rect">
            <a:avLst/>
          </a:prstGeom>
          <a:ln>
            <a:noFill/>
          </a:ln>
          <a:effectLst>
            <a:outerShdw blurRad="292100" dist="139700" dir="2700000" algn="tl" rotWithShape="0">
              <a:srgbClr val="333333">
                <a:alpha val="65000"/>
              </a:srgbClr>
            </a:outerShdw>
          </a:effectLst>
        </p:spPr>
      </p:pic>
      <p:pic>
        <p:nvPicPr>
          <p:cNvPr id="45" name="Imagen 44">
            <a:extLst>
              <a:ext uri="{FF2B5EF4-FFF2-40B4-BE49-F238E27FC236}">
                <a16:creationId xmlns:a16="http://schemas.microsoft.com/office/drawing/2014/main" id="{EAEC6888-1384-42A5-A415-AB0DDEEEBF27}"/>
              </a:ext>
            </a:extLst>
          </p:cNvPr>
          <p:cNvPicPr/>
          <p:nvPr/>
        </p:nvPicPr>
        <p:blipFill rotWithShape="1">
          <a:blip r:embed="rId12" cstate="screen">
            <a:extLst>
              <a:ext uri="{BEBA8EAE-BF5A-486C-A8C5-ECC9F3942E4B}">
                <a14:imgProps xmlns:a14="http://schemas.microsoft.com/office/drawing/2010/main">
                  <a14:imgLayer r:embed="rId13">
                    <a14:imgEffect>
                      <a14:backgroundRemoval t="0" b="100000" l="4819" r="100000">
                        <a14:foregroundMark x1="63253" y1="0" x2="63253" y2="2232"/>
                        <a14:foregroundMark x1="81928" y1="13839" x2="71687" y2="41071"/>
                        <a14:foregroundMark x1="71687" y1="41071" x2="49398" y2="58929"/>
                        <a14:foregroundMark x1="49398" y1="58929" x2="20482" y2="68304"/>
                        <a14:foregroundMark x1="20482" y1="68304" x2="16867" y2="71875"/>
                        <a14:foregroundMark x1="48795" y1="19643" x2="48795" y2="19643"/>
                        <a14:foregroundMark x1="51807" y1="18304" x2="51807" y2="18304"/>
                        <a14:foregroundMark x1="4819" y1="72768" x2="12048" y2="72768"/>
                        <a14:backgroundMark x1="91566" y1="76339" x2="99398" y2="76786"/>
                        <a14:backgroundMark x1="91566" y1="76339" x2="72892" y2="89286"/>
                        <a14:backgroundMark x1="69277" y1="0" x2="62048" y2="4911"/>
                        <a14:backgroundMark x1="65663" y1="91071" x2="65060" y2="84375"/>
                        <a14:backgroundMark x1="90361" y1="61607" x2="93373" y2="53125"/>
                        <a14:backgroundMark x1="62048" y1="82143" x2="65663" y2="80804"/>
                        <a14:backgroundMark x1="87952" y1="0" x2="99398" y2="8929"/>
                        <a14:backgroundMark x1="66867" y1="0" x2="63253" y2="14286"/>
                        <a14:backgroundMark x1="54819" y1="0" x2="63855" y2="16518"/>
                        <a14:backgroundMark x1="63253" y1="0" x2="62048" y2="10268"/>
                        <a14:backgroundMark x1="61446" y1="0" x2="59639" y2="446"/>
                        <a14:backgroundMark x1="63253" y1="0" x2="63253" y2="10714"/>
                        <a14:backgroundMark x1="63253" y1="0" x2="64458" y2="15179"/>
                        <a14:backgroundMark x1="65060" y1="12054" x2="57831" y2="5357"/>
                        <a14:backgroundMark x1="95181" y1="0" x2="98193" y2="7143"/>
                        <a14:backgroundMark x1="95783" y1="0" x2="99398" y2="3125"/>
                        <a14:backgroundMark x1="95181" y1="1339" x2="97590" y2="16071"/>
                        <a14:backgroundMark x1="99398" y1="8036" x2="97590" y2="13393"/>
                        <a14:backgroundMark x1="50602" y1="20982" x2="50602" y2="20982"/>
                        <a14:backgroundMark x1="86747" y1="65179" x2="92169" y2="91071"/>
                        <a14:backgroundMark x1="76506" y1="94196" x2="99398" y2="98214"/>
                        <a14:backgroundMark x1="65663" y1="91071" x2="74699" y2="96875"/>
                        <a14:backgroundMark x1="81928" y1="66071" x2="98795" y2="63393"/>
                        <a14:backgroundMark x1="94578" y1="26339" x2="94578" y2="47768"/>
                      </a14:backgroundRemoval>
                    </a14:imgEffect>
                  </a14:imgLayer>
                </a14:imgProps>
              </a:ext>
              <a:ext uri="{28A0092B-C50C-407E-A947-70E740481C1C}">
                <a14:useLocalDpi xmlns:a14="http://schemas.microsoft.com/office/drawing/2010/main"/>
              </a:ext>
            </a:extLst>
          </a:blip>
          <a:srcRect/>
          <a:stretch/>
        </p:blipFill>
        <p:spPr bwMode="auto">
          <a:xfrm>
            <a:off x="8305721" y="3719152"/>
            <a:ext cx="1119078" cy="142091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46" name="Imagen 45">
            <a:extLst>
              <a:ext uri="{FF2B5EF4-FFF2-40B4-BE49-F238E27FC236}">
                <a16:creationId xmlns:a16="http://schemas.microsoft.com/office/drawing/2014/main" id="{27B6D04A-96B2-4E17-A471-C8619182A704}"/>
              </a:ext>
            </a:extLst>
          </p:cNvPr>
          <p:cNvPicPr/>
          <p:nvPr/>
        </p:nvPicPr>
        <p:blipFill rotWithShape="1">
          <a:blip r:embed="rId14" cstate="screen">
            <a:duotone>
              <a:prstClr val="black"/>
              <a:srgbClr val="92D050">
                <a:tint val="45000"/>
                <a:satMod val="400000"/>
              </a:srgbClr>
            </a:duotone>
            <a:extLst>
              <a:ext uri="{BEBA8EAE-BF5A-486C-A8C5-ECC9F3942E4B}">
                <a14:imgProps xmlns:a14="http://schemas.microsoft.com/office/drawing/2010/main">
                  <a14:imgLayer r:embed="rId5">
                    <a14:imgEffect>
                      <a14:backgroundRemoval t="9975" b="94697" l="9804" r="91993">
                        <a14:foregroundMark x1="73366" y1="88258" x2="69444" y2="94697"/>
                        <a14:foregroundMark x1="69444" y1="94697" x2="69444" y2="94697"/>
                        <a14:foregroundMark x1="63072" y1="46843" x2="62092" y2="47601"/>
                        <a14:foregroundMark x1="60294" y1="46843" x2="63072" y2="46465"/>
                        <a14:foregroundMark x1="63399" y1="46086" x2="63399" y2="46086"/>
                        <a14:backgroundMark x1="50000" y1="10985" x2="38725" y2="20328"/>
                        <a14:backgroundMark x1="38725" y1="20328" x2="26471" y2="47096"/>
                        <a14:backgroundMark x1="26471" y1="47096" x2="12582" y2="65278"/>
                        <a14:backgroundMark x1="46732" y1="15278" x2="37908" y2="24369"/>
                        <a14:backgroundMark x1="44444" y1="25505" x2="40196" y2="16919"/>
                        <a14:backgroundMark x1="42484" y1="27652" x2="36928" y2="22475"/>
                        <a14:backgroundMark x1="44935" y1="27525" x2="42484" y2="17803"/>
                        <a14:backgroundMark x1="28758" y1="47727" x2="32026" y2="41540"/>
                        <a14:backgroundMark x1="46732" y1="25631" x2="46732" y2="25631"/>
                        <a14:backgroundMark x1="38072" y1="39268" x2="53431" y2="41414"/>
                        <a14:backgroundMark x1="53431" y1="41414" x2="65850" y2="40909"/>
                        <a14:backgroundMark x1="65850" y1="40909" x2="69444" y2="39773"/>
                        <a14:backgroundMark x1="42320" y1="41035" x2="58333" y2="40783"/>
                        <a14:backgroundMark x1="58333" y1="40783" x2="71078" y2="42298"/>
                        <a14:backgroundMark x1="71078" y1="42298" x2="79412" y2="60227"/>
                        <a14:backgroundMark x1="44935" y1="36869" x2="48856" y2="27273"/>
                        <a14:backgroundMark x1="48856" y1="27273" x2="51471" y2="37626"/>
                        <a14:backgroundMark x1="51471" y1="37626" x2="67157" y2="36616"/>
                        <a14:backgroundMark x1="67157" y1="36616" x2="83824" y2="37753"/>
                        <a14:backgroundMark x1="83824" y1="37753" x2="80882" y2="49747"/>
                        <a14:backgroundMark x1="80882" y1="49747" x2="85621" y2="59848"/>
                        <a14:backgroundMark x1="85621" y1="59848" x2="73856" y2="56944"/>
                        <a14:backgroundMark x1="73856" y1="56944" x2="66340" y2="47601"/>
                        <a14:backgroundMark x1="60158" y1="47028" x2="54085" y2="46465"/>
                        <a14:backgroundMark x1="66340" y1="47601" x2="63955" y2="47380"/>
                        <a14:backgroundMark x1="54085" y1="46465" x2="47549" y2="26010"/>
                        <a14:backgroundMark x1="47549" y1="26010" x2="58333" y2="33712"/>
                        <a14:backgroundMark x1="58333" y1="33712" x2="70752" y2="35859"/>
                        <a14:backgroundMark x1="70752" y1="35859" x2="75163" y2="46086"/>
                        <a14:backgroundMark x1="75163" y1="46086" x2="84641" y2="54545"/>
                        <a14:backgroundMark x1="84641" y1="54545" x2="84314" y2="43434"/>
                        <a14:backgroundMark x1="84314" y1="43434" x2="77124" y2="53030"/>
                        <a14:backgroundMark x1="77124" y1="53030" x2="79085" y2="42172"/>
                        <a14:backgroundMark x1="79085" y1="42172" x2="73529" y2="51768"/>
                        <a14:backgroundMark x1="73529" y1="51768" x2="82516" y2="61364"/>
                        <a14:backgroundMark x1="82516" y1="61364" x2="83824" y2="62121"/>
                        <a14:backgroundMark x1="73366" y1="55682" x2="82026" y2="62753"/>
                        <a14:backgroundMark x1="82026" y1="62753" x2="94444" y2="64899"/>
                        <a14:backgroundMark x1="94444" y1="64899" x2="87418" y2="55808"/>
                        <a14:backgroundMark x1="87418" y1="55808" x2="77288" y2="61995"/>
                        <a14:backgroundMark x1="77288" y1="61995" x2="66830" y2="56439"/>
                        <a14:backgroundMark x1="66830" y1="56439" x2="66176" y2="45960"/>
                        <a14:backgroundMark x1="60699" y1="46298" x2="53922" y2="46717"/>
                        <a14:backgroundMark x1="53922" y1="46717" x2="43791" y2="39899"/>
                        <a14:backgroundMark x1="43791" y1="39899" x2="40850" y2="41035"/>
                        <a14:backgroundMark x1="48203" y1="27020" x2="36601" y2="32071"/>
                        <a14:backgroundMark x1="36601" y1="32071" x2="29248" y2="38763"/>
                        <a14:backgroundMark x1="36111" y1="41793" x2="30719" y2="40783"/>
                        <a14:backgroundMark x1="60131" y1="46591" x2="60131" y2="46591"/>
                        <a14:backgroundMark x1="92484" y1="59343" x2="91176" y2="60985"/>
                        <a14:backgroundMark x1="49020" y1="45455" x2="47876" y2="43308"/>
                        <a14:backgroundMark x1="22876" y1="55303" x2="19771" y2="61111"/>
                        <a14:backgroundMark x1="23693" y1="66919" x2="18301" y2="59848"/>
                        <a14:backgroundMark x1="16013" y1="67298" x2="16830" y2="60227"/>
                      </a14:backgroundRemoval>
                    </a14:imgEffect>
                    <a14:imgEffect>
                      <a14:brightnessContrast bright="20000" contrast="-40000"/>
                    </a14:imgEffect>
                  </a14:imgLayer>
                </a14:imgProps>
              </a:ext>
              <a:ext uri="{28A0092B-C50C-407E-A947-70E740481C1C}">
                <a14:useLocalDpi xmlns:a14="http://schemas.microsoft.com/office/drawing/2010/main"/>
              </a:ext>
            </a:extLst>
          </a:blip>
          <a:srcRect l="16280" t="39450" r="18670" b="1216"/>
          <a:stretch/>
        </p:blipFill>
        <p:spPr>
          <a:xfrm>
            <a:off x="8847976" y="3613323"/>
            <a:ext cx="2539610" cy="28189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814950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66519" y="65272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1.6 Requisitos técnicos habilitantes</a:t>
            </a:r>
          </a:p>
        </p:txBody>
      </p:sp>
      <p:pic>
        <p:nvPicPr>
          <p:cNvPr id="2050" name="Picture 2" descr="Resultado de imagen para ingeniero civil">
            <a:extLst>
              <a:ext uri="{FF2B5EF4-FFF2-40B4-BE49-F238E27FC236}">
                <a16:creationId xmlns:a16="http://schemas.microsoft.com/office/drawing/2014/main" id="{B6F41B4B-5008-4BD3-8411-D7C2E35FF945}"/>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1882"/>
          <a:stretch/>
        </p:blipFill>
        <p:spPr bwMode="auto">
          <a:xfrm>
            <a:off x="9387336" y="2732395"/>
            <a:ext cx="2791963" cy="1953482"/>
          </a:xfrm>
          <a:prstGeom prst="rect">
            <a:avLst/>
          </a:prstGeom>
          <a:noFill/>
          <a:effectLst>
            <a:outerShdw blurRad="50800" dist="50800" dir="5400000" algn="ctr" rotWithShape="0">
              <a:srgbClr val="000000">
                <a:alpha val="79000"/>
              </a:srgbClr>
            </a:outerShdw>
            <a:reflection stA="12000" endPos="65000" dist="50800" dir="5400000" sy="-100000" algn="bl" rotWithShape="0"/>
          </a:effectLst>
          <a:extLst>
            <a:ext uri="{909E8E84-426E-40DD-AFC4-6F175D3DCCD1}">
              <a14:hiddenFill xmlns:a14="http://schemas.microsoft.com/office/drawing/2010/main">
                <a:solidFill>
                  <a:srgbClr val="FFFFFF"/>
                </a:solidFill>
              </a14:hiddenFill>
            </a:ext>
          </a:extLst>
        </p:spPr>
      </p:pic>
      <p:graphicFrame>
        <p:nvGraphicFramePr>
          <p:cNvPr id="64" name="Diagrama 63">
            <a:extLst>
              <a:ext uri="{FF2B5EF4-FFF2-40B4-BE49-F238E27FC236}">
                <a16:creationId xmlns:a16="http://schemas.microsoft.com/office/drawing/2014/main" id="{FF7CC1C4-8684-4E0A-995F-985FB83B4B21}"/>
              </a:ext>
            </a:extLst>
          </p:cNvPr>
          <p:cNvGraphicFramePr/>
          <p:nvPr>
            <p:extLst/>
          </p:nvPr>
        </p:nvGraphicFramePr>
        <p:xfrm>
          <a:off x="625111" y="1183467"/>
          <a:ext cx="85217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94561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66519" y="65272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1.7 Cambios respecto a concursos anteriores</a:t>
            </a:r>
          </a:p>
        </p:txBody>
      </p:sp>
      <p:graphicFrame>
        <p:nvGraphicFramePr>
          <p:cNvPr id="5" name="Diagrama 4">
            <a:extLst>
              <a:ext uri="{FF2B5EF4-FFF2-40B4-BE49-F238E27FC236}">
                <a16:creationId xmlns:a16="http://schemas.microsoft.com/office/drawing/2014/main" id="{A58226D4-11ED-4D10-AA9F-B60B54569471}"/>
              </a:ext>
            </a:extLst>
          </p:cNvPr>
          <p:cNvGraphicFramePr/>
          <p:nvPr>
            <p:extLst/>
          </p:nvPr>
        </p:nvGraphicFramePr>
        <p:xfrm>
          <a:off x="1777094" y="1183467"/>
          <a:ext cx="899795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26058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66519" y="65272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2. Solicitud adición y prórroga contratos actuales</a:t>
            </a:r>
          </a:p>
        </p:txBody>
      </p:sp>
      <p:sp>
        <p:nvSpPr>
          <p:cNvPr id="25" name="Rectángulo 24">
            <a:extLst>
              <a:ext uri="{FF2B5EF4-FFF2-40B4-BE49-F238E27FC236}">
                <a16:creationId xmlns:a16="http://schemas.microsoft.com/office/drawing/2014/main" id="{758A1162-6E3F-4E6F-9567-4D62519B8CC0}"/>
              </a:ext>
            </a:extLst>
          </p:cNvPr>
          <p:cNvSpPr/>
          <p:nvPr/>
        </p:nvSpPr>
        <p:spPr>
          <a:xfrm>
            <a:off x="568939" y="1645073"/>
            <a:ext cx="11077629" cy="2862322"/>
          </a:xfrm>
          <a:prstGeom prst="rect">
            <a:avLst/>
          </a:prstGeom>
        </p:spPr>
        <p:txBody>
          <a:bodyPr wrap="square">
            <a:spAutoFit/>
          </a:bodyPr>
          <a:lstStyle/>
          <a:p>
            <a:pPr marL="285750" indent="-285750">
              <a:buFont typeface="Arial" panose="020B0604020202020204" pitchFamily="34" charset="0"/>
              <a:buChar char="•"/>
            </a:pPr>
            <a:r>
              <a:rPr lang="es-CO" dirty="0">
                <a:solidFill>
                  <a:schemeClr val="tx1">
                    <a:lumMod val="75000"/>
                    <a:lumOff val="25000"/>
                  </a:schemeClr>
                </a:solidFill>
                <a:latin typeface="+mj-lt"/>
                <a:ea typeface="Times New Roman" panose="02020603050405020304" pitchFamily="18" charset="0"/>
                <a:cs typeface="Times New Roman" panose="02020603050405020304" pitchFamily="18" charset="0"/>
              </a:rPr>
              <a:t>Estimación adjudicación nuevos contrato 15 de Octubre 2019</a:t>
            </a:r>
          </a:p>
          <a:p>
            <a:pPr marL="285750" indent="-285750">
              <a:buFont typeface="Arial" panose="020B0604020202020204" pitchFamily="34" charset="0"/>
              <a:buChar char="•"/>
            </a:pPr>
            <a:endParaRPr lang="es-CO" dirty="0">
              <a:solidFill>
                <a:schemeClr val="tx1">
                  <a:lumMod val="75000"/>
                  <a:lumOff val="25000"/>
                </a:schemeClr>
              </a:solidFill>
              <a:latin typeface="+mj-lt"/>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CO" dirty="0">
                <a:solidFill>
                  <a:schemeClr val="tx1">
                    <a:lumMod val="75000"/>
                    <a:lumOff val="25000"/>
                  </a:schemeClr>
                </a:solidFill>
                <a:ea typeface="Times New Roman" panose="02020603050405020304" pitchFamily="18" charset="0"/>
                <a:cs typeface="Times New Roman" panose="02020603050405020304" pitchFamily="18" charset="0"/>
              </a:rPr>
              <a:t>Finalización contratos actuales</a:t>
            </a:r>
          </a:p>
          <a:p>
            <a:pPr marL="3028950" lvl="6" indent="-285750">
              <a:buFont typeface="Arial" panose="020B0604020202020204" pitchFamily="34" charset="0"/>
              <a:buChar char="•"/>
            </a:pPr>
            <a:r>
              <a:rPr lang="es-CO" dirty="0">
                <a:solidFill>
                  <a:schemeClr val="tx1">
                    <a:lumMod val="75000"/>
                    <a:lumOff val="25000"/>
                  </a:schemeClr>
                </a:solidFill>
                <a:latin typeface="+mj-lt"/>
                <a:ea typeface="Times New Roman" panose="02020603050405020304" pitchFamily="18" charset="0"/>
                <a:cs typeface="Times New Roman" panose="02020603050405020304" pitchFamily="18" charset="0"/>
              </a:rPr>
              <a:t>Contrato 011 de 2018 finalización 22 Agosto 2019</a:t>
            </a:r>
          </a:p>
          <a:p>
            <a:pPr marL="3028950" lvl="6" indent="-285750">
              <a:buFont typeface="Arial" panose="020B0604020202020204" pitchFamily="34" charset="0"/>
              <a:buChar char="•"/>
            </a:pPr>
            <a:r>
              <a:rPr lang="es-CO" dirty="0">
                <a:solidFill>
                  <a:schemeClr val="tx1">
                    <a:lumMod val="75000"/>
                    <a:lumOff val="25000"/>
                  </a:schemeClr>
                </a:solidFill>
                <a:ea typeface="Times New Roman" panose="02020603050405020304" pitchFamily="18" charset="0"/>
                <a:cs typeface="Times New Roman" panose="02020603050405020304" pitchFamily="18" charset="0"/>
              </a:rPr>
              <a:t>Contrato 012 de 2018 finalizado por mutuo acuerdo </a:t>
            </a:r>
            <a:r>
              <a:rPr lang="es-CO" sz="1600" dirty="0">
                <a:solidFill>
                  <a:schemeClr val="tx1">
                    <a:lumMod val="75000"/>
                    <a:lumOff val="25000"/>
                  </a:schemeClr>
                </a:solidFill>
                <a:ea typeface="Times New Roman" panose="02020603050405020304" pitchFamily="18" charset="0"/>
                <a:cs typeface="Times New Roman" panose="02020603050405020304" pitchFamily="18" charset="0"/>
              </a:rPr>
              <a:t>(procedimiento tres proveedores)</a:t>
            </a:r>
          </a:p>
          <a:p>
            <a:pPr marL="3028950" lvl="6" indent="-285750">
              <a:buFont typeface="Arial" panose="020B0604020202020204" pitchFamily="34" charset="0"/>
              <a:buChar char="•"/>
            </a:pPr>
            <a:r>
              <a:rPr lang="es-CO" dirty="0">
                <a:solidFill>
                  <a:schemeClr val="tx1">
                    <a:lumMod val="75000"/>
                    <a:lumOff val="25000"/>
                  </a:schemeClr>
                </a:solidFill>
                <a:ea typeface="Times New Roman" panose="02020603050405020304" pitchFamily="18" charset="0"/>
                <a:cs typeface="Times New Roman" panose="02020603050405020304" pitchFamily="18" charset="0"/>
              </a:rPr>
              <a:t>Contrato 019 de 2018 finalización 21 Agosto 2019 </a:t>
            </a:r>
          </a:p>
          <a:p>
            <a:pPr marL="3028950" lvl="6" indent="-285750">
              <a:buFont typeface="Arial" panose="020B0604020202020204" pitchFamily="34" charset="0"/>
              <a:buChar char="•"/>
            </a:pPr>
            <a:r>
              <a:rPr lang="es-CO" dirty="0">
                <a:solidFill>
                  <a:schemeClr val="tx1">
                    <a:lumMod val="75000"/>
                    <a:lumOff val="25000"/>
                  </a:schemeClr>
                </a:solidFill>
                <a:ea typeface="Times New Roman" panose="02020603050405020304" pitchFamily="18" charset="0"/>
                <a:cs typeface="Times New Roman" panose="02020603050405020304" pitchFamily="18" charset="0"/>
              </a:rPr>
              <a:t>Contrato 025 de 2018 finalización 04 Septiembre 2019</a:t>
            </a:r>
          </a:p>
          <a:p>
            <a:pPr marL="3028950" lvl="6" indent="-285750">
              <a:buFont typeface="Arial" panose="020B0604020202020204" pitchFamily="34" charset="0"/>
              <a:buChar char="•"/>
            </a:pPr>
            <a:endParaRPr lang="es-CO" dirty="0">
              <a:solidFill>
                <a:schemeClr val="tx1">
                  <a:lumMod val="75000"/>
                  <a:lumOff val="25000"/>
                </a:schemeClr>
              </a:solidFill>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CO" dirty="0">
                <a:solidFill>
                  <a:schemeClr val="tx1">
                    <a:lumMod val="75000"/>
                    <a:lumOff val="25000"/>
                  </a:schemeClr>
                </a:solidFill>
                <a:ea typeface="Times New Roman" panose="02020603050405020304" pitchFamily="18" charset="0"/>
                <a:cs typeface="Times New Roman" panose="02020603050405020304" pitchFamily="18" charset="0"/>
              </a:rPr>
              <a:t>Realizar empalme con nuevo contrato, evitar dejar sin atención solicitudes pequeñas y urgencias </a:t>
            </a:r>
          </a:p>
          <a:p>
            <a:pPr marL="742950" lvl="1" indent="-285750">
              <a:buFont typeface="Arial" panose="020B0604020202020204" pitchFamily="34" charset="0"/>
              <a:buChar char="•"/>
            </a:pPr>
            <a:endParaRPr lang="es-CO" dirty="0">
              <a:solidFill>
                <a:schemeClr val="tx1">
                  <a:lumMod val="75000"/>
                  <a:lumOff val="25000"/>
                </a:schemeClr>
              </a:solidFill>
              <a:latin typeface="+mj-lt"/>
              <a:ea typeface="Times New Roman" panose="02020603050405020304" pitchFamily="18"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48AB1302-12C8-4107-A051-319E6A666002}"/>
              </a:ext>
            </a:extLst>
          </p:cNvPr>
          <p:cNvGraphicFramePr>
            <a:graphicFrameLocks noGrp="1"/>
          </p:cNvGraphicFramePr>
          <p:nvPr>
            <p:extLst/>
          </p:nvPr>
        </p:nvGraphicFramePr>
        <p:xfrm>
          <a:off x="3836404" y="4363184"/>
          <a:ext cx="4542698" cy="1215051"/>
        </p:xfrm>
        <a:graphic>
          <a:graphicData uri="http://schemas.openxmlformats.org/drawingml/2006/table">
            <a:tbl>
              <a:tblPr firstRow="1">
                <a:tableStyleId>{3B4B98B0-60AC-42C2-AFA5-B58CD77FA1E5}</a:tableStyleId>
              </a:tblPr>
              <a:tblGrid>
                <a:gridCol w="2237147">
                  <a:extLst>
                    <a:ext uri="{9D8B030D-6E8A-4147-A177-3AD203B41FA5}">
                      <a16:colId xmlns:a16="http://schemas.microsoft.com/office/drawing/2014/main" val="1838132463"/>
                    </a:ext>
                  </a:extLst>
                </a:gridCol>
                <a:gridCol w="2305551">
                  <a:extLst>
                    <a:ext uri="{9D8B030D-6E8A-4147-A177-3AD203B41FA5}">
                      <a16:colId xmlns:a16="http://schemas.microsoft.com/office/drawing/2014/main" val="3535870974"/>
                    </a:ext>
                  </a:extLst>
                </a:gridCol>
              </a:tblGrid>
              <a:tr h="295868">
                <a:tc>
                  <a:txBody>
                    <a:bodyPr/>
                    <a:lstStyle/>
                    <a:p>
                      <a:pPr algn="ctr"/>
                      <a:r>
                        <a:rPr lang="es-CO" dirty="0"/>
                        <a:t>Regional</a:t>
                      </a:r>
                    </a:p>
                  </a:txBody>
                  <a:tcPr anchor="ctr"/>
                </a:tc>
                <a:tc>
                  <a:txBody>
                    <a:bodyPr/>
                    <a:lstStyle/>
                    <a:p>
                      <a:pPr algn="ctr" fontAlgn="b"/>
                      <a:r>
                        <a:rPr lang="es-CO" sz="1600" u="none" strike="noStrike" dirty="0">
                          <a:effectLst/>
                        </a:rPr>
                        <a:t>Adición</a:t>
                      </a:r>
                      <a:endParaRPr lang="es-CO"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859571958"/>
                  </a:ext>
                </a:extLst>
              </a:tr>
              <a:tr h="283097">
                <a:tc>
                  <a:txBody>
                    <a:bodyPr/>
                    <a:lstStyle/>
                    <a:p>
                      <a:pPr algn="ctr" fontAlgn="ctr"/>
                      <a:r>
                        <a:rPr lang="es-CO" sz="1600" u="none" strike="noStrike">
                          <a:effectLst/>
                        </a:rPr>
                        <a:t>Centro Oriente</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u="none" strike="noStrike" dirty="0">
                          <a:effectLst/>
                        </a:rPr>
                        <a:t>$ 316,000,000.00</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999897335"/>
                  </a:ext>
                </a:extLst>
              </a:tr>
              <a:tr h="283097">
                <a:tc>
                  <a:txBody>
                    <a:bodyPr/>
                    <a:lstStyle/>
                    <a:p>
                      <a:pPr algn="ctr" fontAlgn="ctr"/>
                      <a:r>
                        <a:rPr lang="es-CO" sz="1600" u="none" strike="noStrike">
                          <a:effectLst/>
                        </a:rPr>
                        <a:t>Sur Occidente</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u="none" strike="noStrike" dirty="0">
                          <a:effectLst/>
                        </a:rPr>
                        <a:t>$ 429,000,000.00*</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44570554"/>
                  </a:ext>
                </a:extLst>
              </a:tr>
              <a:tr h="283097">
                <a:tc>
                  <a:txBody>
                    <a:bodyPr/>
                    <a:lstStyle/>
                    <a:p>
                      <a:pPr algn="ctr" fontAlgn="ctr"/>
                      <a:r>
                        <a:rPr lang="es-CO" sz="1600" u="none" strike="noStrike">
                          <a:effectLst/>
                        </a:rPr>
                        <a:t>Norte</a:t>
                      </a:r>
                      <a:endParaRPr lang="es-CO"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600" u="none" strike="noStrike" dirty="0">
                          <a:effectLst/>
                        </a:rPr>
                        <a:t>$ 173,000,000.00</a:t>
                      </a: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31074073"/>
                  </a:ext>
                </a:extLst>
              </a:tr>
            </a:tbl>
          </a:graphicData>
        </a:graphic>
      </p:graphicFrame>
      <p:sp>
        <p:nvSpPr>
          <p:cNvPr id="5" name="Rectángulo 4">
            <a:extLst>
              <a:ext uri="{FF2B5EF4-FFF2-40B4-BE49-F238E27FC236}">
                <a16:creationId xmlns:a16="http://schemas.microsoft.com/office/drawing/2014/main" id="{54CFBE40-DD8B-40D8-A7E1-6ACDF3C1C3D8}"/>
              </a:ext>
            </a:extLst>
          </p:cNvPr>
          <p:cNvSpPr/>
          <p:nvPr/>
        </p:nvSpPr>
        <p:spPr>
          <a:xfrm>
            <a:off x="-107105" y="6127109"/>
            <a:ext cx="5012911" cy="261610"/>
          </a:xfrm>
          <a:prstGeom prst="rect">
            <a:avLst/>
          </a:prstGeom>
        </p:spPr>
        <p:txBody>
          <a:bodyPr wrap="none">
            <a:spAutoFit/>
          </a:bodyPr>
          <a:lstStyle/>
          <a:p>
            <a:pPr lvl="1"/>
            <a:r>
              <a:rPr lang="es-CO" sz="1100" dirty="0">
                <a:solidFill>
                  <a:schemeClr val="tx1">
                    <a:lumMod val="75000"/>
                    <a:lumOff val="25000"/>
                  </a:schemeClr>
                </a:solidFill>
                <a:ea typeface="Times New Roman" panose="02020603050405020304" pitchFamily="18" charset="0"/>
                <a:cs typeface="Times New Roman" panose="02020603050405020304" pitchFamily="18" charset="0"/>
              </a:rPr>
              <a:t>*Se tiene contemplada una obra adicional para culminar otra obra aprobada</a:t>
            </a:r>
          </a:p>
        </p:txBody>
      </p:sp>
    </p:spTree>
    <p:extLst>
      <p:ext uri="{BB962C8B-B14F-4D97-AF65-F5344CB8AC3E}">
        <p14:creationId xmlns:p14="http://schemas.microsoft.com/office/powerpoint/2010/main" val="24377648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66519" y="65272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Técnica</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9681" y="76812"/>
            <a:ext cx="4150360" cy="713105"/>
          </a:xfrm>
          <a:prstGeom prst="rect">
            <a:avLst/>
          </a:prstGeom>
        </p:spPr>
      </p:pic>
      <p:sp>
        <p:nvSpPr>
          <p:cNvPr id="3" name="CuadroTexto 2">
            <a:extLst>
              <a:ext uri="{FF2B5EF4-FFF2-40B4-BE49-F238E27FC236}">
                <a16:creationId xmlns:a16="http://schemas.microsoft.com/office/drawing/2014/main" id="{8A5C6535-F567-4A96-833E-D80DFA9EC2A5}"/>
              </a:ext>
            </a:extLst>
          </p:cNvPr>
          <p:cNvSpPr txBox="1"/>
          <p:nvPr/>
        </p:nvSpPr>
        <p:spPr>
          <a:xfrm>
            <a:off x="2805359" y="809998"/>
            <a:ext cx="6568579" cy="461665"/>
          </a:xfrm>
          <a:prstGeom prst="rect">
            <a:avLst/>
          </a:prstGeom>
          <a:noFill/>
        </p:spPr>
        <p:txBody>
          <a:bodyPr wrap="square" rtlCol="0">
            <a:spAutoFit/>
          </a:bodyPr>
          <a:lstStyle>
            <a:defPPr>
              <a:defRPr lang="es-ES"/>
            </a:defPPr>
            <a:lvl1pPr algn="ctr">
              <a:defRPr sz="4000" b="1">
                <a:solidFill>
                  <a:srgbClr val="000A8B"/>
                </a:solidFill>
              </a:defRPr>
            </a:lvl1pPr>
          </a:lstStyle>
          <a:p>
            <a:r>
              <a:rPr lang="es-CO" sz="2400" dirty="0"/>
              <a:t>2. Solicitud adición y prórroga contratos actuales</a:t>
            </a:r>
          </a:p>
        </p:txBody>
      </p:sp>
      <p:sp>
        <p:nvSpPr>
          <p:cNvPr id="5" name="Rectángulo 4">
            <a:extLst>
              <a:ext uri="{FF2B5EF4-FFF2-40B4-BE49-F238E27FC236}">
                <a16:creationId xmlns:a16="http://schemas.microsoft.com/office/drawing/2014/main" id="{54CFBE40-DD8B-40D8-A7E1-6ACDF3C1C3D8}"/>
              </a:ext>
            </a:extLst>
          </p:cNvPr>
          <p:cNvSpPr/>
          <p:nvPr/>
        </p:nvSpPr>
        <p:spPr>
          <a:xfrm>
            <a:off x="-107105" y="6127109"/>
            <a:ext cx="5012911" cy="261610"/>
          </a:xfrm>
          <a:prstGeom prst="rect">
            <a:avLst/>
          </a:prstGeom>
        </p:spPr>
        <p:txBody>
          <a:bodyPr wrap="none">
            <a:spAutoFit/>
          </a:bodyPr>
          <a:lstStyle/>
          <a:p>
            <a:pPr lvl="1"/>
            <a:r>
              <a:rPr lang="es-CO" sz="1100" dirty="0">
                <a:solidFill>
                  <a:schemeClr val="tx1">
                    <a:lumMod val="75000"/>
                    <a:lumOff val="25000"/>
                  </a:schemeClr>
                </a:solidFill>
                <a:ea typeface="Times New Roman" panose="02020603050405020304" pitchFamily="18" charset="0"/>
                <a:cs typeface="Times New Roman" panose="02020603050405020304" pitchFamily="18" charset="0"/>
              </a:rPr>
              <a:t>*Se tiene contemplada una obra adicional para culminar otra obra aprobada</a:t>
            </a:r>
          </a:p>
        </p:txBody>
      </p:sp>
      <p:graphicFrame>
        <p:nvGraphicFramePr>
          <p:cNvPr id="6" name="Tabla 5">
            <a:extLst>
              <a:ext uri="{FF2B5EF4-FFF2-40B4-BE49-F238E27FC236}">
                <a16:creationId xmlns:a16="http://schemas.microsoft.com/office/drawing/2014/main" id="{4E17AF04-F696-4123-9666-83D87034F16A}"/>
              </a:ext>
            </a:extLst>
          </p:cNvPr>
          <p:cNvGraphicFramePr>
            <a:graphicFrameLocks noGrp="1"/>
          </p:cNvGraphicFramePr>
          <p:nvPr>
            <p:extLst/>
          </p:nvPr>
        </p:nvGraphicFramePr>
        <p:xfrm>
          <a:off x="1371599" y="2322184"/>
          <a:ext cx="9629775" cy="2686048"/>
        </p:xfrm>
        <a:graphic>
          <a:graphicData uri="http://schemas.openxmlformats.org/drawingml/2006/table">
            <a:tbl>
              <a:tblPr firstRow="1" lastRow="1">
                <a:tableStyleId>{3B4B98B0-60AC-42C2-AFA5-B58CD77FA1E5}</a:tableStyleId>
              </a:tblPr>
              <a:tblGrid>
                <a:gridCol w="3015149">
                  <a:extLst>
                    <a:ext uri="{9D8B030D-6E8A-4147-A177-3AD203B41FA5}">
                      <a16:colId xmlns:a16="http://schemas.microsoft.com/office/drawing/2014/main" val="3227073267"/>
                    </a:ext>
                  </a:extLst>
                </a:gridCol>
                <a:gridCol w="1668849">
                  <a:extLst>
                    <a:ext uri="{9D8B030D-6E8A-4147-A177-3AD203B41FA5}">
                      <a16:colId xmlns:a16="http://schemas.microsoft.com/office/drawing/2014/main" val="15791228"/>
                    </a:ext>
                  </a:extLst>
                </a:gridCol>
                <a:gridCol w="1668849">
                  <a:extLst>
                    <a:ext uri="{9D8B030D-6E8A-4147-A177-3AD203B41FA5}">
                      <a16:colId xmlns:a16="http://schemas.microsoft.com/office/drawing/2014/main" val="4158146668"/>
                    </a:ext>
                  </a:extLst>
                </a:gridCol>
                <a:gridCol w="1500561">
                  <a:extLst>
                    <a:ext uri="{9D8B030D-6E8A-4147-A177-3AD203B41FA5}">
                      <a16:colId xmlns:a16="http://schemas.microsoft.com/office/drawing/2014/main" val="1019783523"/>
                    </a:ext>
                  </a:extLst>
                </a:gridCol>
                <a:gridCol w="1776367">
                  <a:extLst>
                    <a:ext uri="{9D8B030D-6E8A-4147-A177-3AD203B41FA5}">
                      <a16:colId xmlns:a16="http://schemas.microsoft.com/office/drawing/2014/main" val="2159740729"/>
                    </a:ext>
                  </a:extLst>
                </a:gridCol>
              </a:tblGrid>
              <a:tr h="335756">
                <a:tc>
                  <a:txBody>
                    <a:bodyPr/>
                    <a:lstStyle/>
                    <a:p>
                      <a:pPr algn="l" fontAlgn="b"/>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Centro Oriente</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Suroccidente</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Norte</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CO" sz="1400" u="none" strike="noStrike">
                          <a:effectLst/>
                        </a:rPr>
                        <a:t>Occidente</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49237304"/>
                  </a:ext>
                </a:extLst>
              </a:tr>
              <a:tr h="335756">
                <a:tc>
                  <a:txBody>
                    <a:bodyPr/>
                    <a:lstStyle/>
                    <a:p>
                      <a:pPr algn="l" fontAlgn="b"/>
                      <a:r>
                        <a:rPr lang="es-CO" sz="1400" u="none" strike="noStrike">
                          <a:effectLst/>
                        </a:rPr>
                        <a:t>Presupuesto Contrato</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$ 1,361,150,000.00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$ 2,159,470,000.00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$ 594,800,000.00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$ 1,380,340,000.00</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30214639"/>
                  </a:ext>
                </a:extLst>
              </a:tr>
              <a:tr h="335756">
                <a:tc>
                  <a:txBody>
                    <a:bodyPr/>
                    <a:lstStyle/>
                    <a:p>
                      <a:pPr algn="l" fontAlgn="b"/>
                      <a:r>
                        <a:rPr lang="es-CO" sz="1400" u="none" strike="noStrike">
                          <a:effectLst/>
                        </a:rPr>
                        <a:t>Pagado</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$ 1,102,317,947.84</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$ 1,650,384,203.62</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$ 406,093,607.00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$ 1,141,914,638.14</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5186988"/>
                  </a:ext>
                </a:extLst>
              </a:tr>
              <a:tr h="335756">
                <a:tc>
                  <a:txBody>
                    <a:bodyPr/>
                    <a:lstStyle/>
                    <a:p>
                      <a:pPr algn="l" fontAlgn="b"/>
                      <a:r>
                        <a:rPr lang="es-CO" sz="1400" u="none" strike="noStrike">
                          <a:effectLst/>
                        </a:rPr>
                        <a:t>Porcentaje pagado</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81%</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76%</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68%</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83%</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44685497"/>
                  </a:ext>
                </a:extLst>
              </a:tr>
              <a:tr h="335756">
                <a:tc>
                  <a:txBody>
                    <a:bodyPr/>
                    <a:lstStyle/>
                    <a:p>
                      <a:pPr algn="l" fontAlgn="b"/>
                      <a:r>
                        <a:rPr lang="es-CO" sz="1400" u="none" strike="noStrike">
                          <a:effectLst/>
                        </a:rPr>
                        <a:t>Pendiente de pago y aprobados</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$ 253,832,052.00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$ 683,592,632.22</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$ 183,431,642.00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$ 238,425,000.00</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53503061"/>
                  </a:ext>
                </a:extLst>
              </a:tr>
              <a:tr h="335756">
                <a:tc>
                  <a:txBody>
                    <a:bodyPr/>
                    <a:lstStyle/>
                    <a:p>
                      <a:pPr algn="l" fontAlgn="b"/>
                      <a:r>
                        <a:rPr lang="es-CO" sz="1400" u="none" strike="noStrike">
                          <a:effectLst/>
                        </a:rPr>
                        <a:t>% pendiente</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19%</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32%</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31%</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17%</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56614687"/>
                  </a:ext>
                </a:extLst>
              </a:tr>
              <a:tr h="335756">
                <a:tc>
                  <a:txBody>
                    <a:bodyPr/>
                    <a:lstStyle/>
                    <a:p>
                      <a:pPr algn="l" fontAlgn="b"/>
                      <a:r>
                        <a:rPr lang="es-CO" sz="1400" u="none" strike="noStrike">
                          <a:effectLst/>
                        </a:rPr>
                        <a:t>TOTAL contrato</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100%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108%</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99%</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100%</a:t>
                      </a:r>
                      <a:endParaRPr lang="es-CO"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52651355"/>
                  </a:ext>
                </a:extLst>
              </a:tr>
              <a:tr h="335756">
                <a:tc>
                  <a:txBody>
                    <a:bodyPr/>
                    <a:lstStyle/>
                    <a:p>
                      <a:pPr algn="l" fontAlgn="b"/>
                      <a:r>
                        <a:rPr lang="es-CO" sz="1400" u="none" strike="noStrike">
                          <a:effectLst/>
                        </a:rPr>
                        <a:t>Solicitud Adición</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$ 316,000,000.00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dirty="0">
                          <a:effectLst/>
                        </a:rPr>
                        <a:t>$ 429,700,000.00</a:t>
                      </a:r>
                      <a:endParaRPr lang="es-CO"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a:effectLst/>
                        </a:rPr>
                        <a:t>$ 173,000,000.00</a:t>
                      </a:r>
                      <a:endParaRPr lang="es-CO"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O" sz="1400" u="none" strike="noStrike" dirty="0">
                          <a:effectLst/>
                        </a:rPr>
                        <a:t>$ 0.00</a:t>
                      </a:r>
                      <a:endParaRPr lang="es-CO"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9819985"/>
                  </a:ext>
                </a:extLst>
              </a:tr>
            </a:tbl>
          </a:graphicData>
        </a:graphic>
      </p:graphicFrame>
    </p:spTree>
    <p:extLst>
      <p:ext uri="{BB962C8B-B14F-4D97-AF65-F5344CB8AC3E}">
        <p14:creationId xmlns:p14="http://schemas.microsoft.com/office/powerpoint/2010/main" val="39409577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910862" y="2769785"/>
            <a:ext cx="9143999" cy="2123658"/>
          </a:xfrm>
          <a:prstGeom prst="rect">
            <a:avLst/>
          </a:prstGeom>
          <a:noFill/>
        </p:spPr>
        <p:txBody>
          <a:bodyPr wrap="square" rtlCol="0">
            <a:spAutoFit/>
          </a:bodyPr>
          <a:lstStyle/>
          <a:p>
            <a:pPr lvl="0" algn="ctr"/>
            <a:r>
              <a:rPr lang="es-CO" sz="4400" b="1" dirty="0">
                <a:solidFill>
                  <a:schemeClr val="tx2"/>
                </a:solidFill>
              </a:rPr>
              <a:t>5. Adición Contrato de Semovientes</a:t>
            </a:r>
            <a:r>
              <a:rPr lang="es-CO" sz="4400" b="1" dirty="0"/>
              <a:t>.</a:t>
            </a:r>
          </a:p>
          <a:p>
            <a:pPr lvl="0"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3718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02114" y="1200153"/>
            <a:ext cx="11387771" cy="954107"/>
          </a:xfrm>
          <a:prstGeom prst="rect">
            <a:avLst/>
          </a:prstGeom>
          <a:noFill/>
        </p:spPr>
        <p:txBody>
          <a:bodyPr wrap="square" rtlCol="0">
            <a:spAutoFit/>
          </a:bodyPr>
          <a:lstStyle/>
          <a:p>
            <a:pPr algn="ctr"/>
            <a:r>
              <a:rPr lang="es-CO" sz="2800" b="1" dirty="0">
                <a:solidFill>
                  <a:srgbClr val="000A8B"/>
                </a:solidFill>
              </a:rPr>
              <a:t>ADICIÓN CONTRATOS 025 Y 040 DE 2019 DE ADMINISTRACIÓN Y COMERCIALIZACIÓN DE SEMOVIENTES</a:t>
            </a:r>
          </a:p>
        </p:txBody>
      </p:sp>
      <p:sp>
        <p:nvSpPr>
          <p:cNvPr id="8" name="Rectángulo 7"/>
          <p:cNvSpPr/>
          <p:nvPr/>
        </p:nvSpPr>
        <p:spPr>
          <a:xfrm>
            <a:off x="1981200" y="6540501"/>
            <a:ext cx="8229600" cy="31750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s-ES" sz="1371" dirty="0"/>
              <a:t>Vicepresidencia Administrativa y Financiera - Gerencia Financiera</a:t>
            </a:r>
          </a:p>
        </p:txBody>
      </p:sp>
      <p:sp>
        <p:nvSpPr>
          <p:cNvPr id="6" name="Rectángulo 5"/>
          <p:cNvSpPr/>
          <p:nvPr/>
        </p:nvSpPr>
        <p:spPr>
          <a:xfrm>
            <a:off x="0" y="6540501"/>
            <a:ext cx="12192000" cy="317500"/>
          </a:xfrm>
          <a:prstGeom prst="rect">
            <a:avLst/>
          </a:prstGeom>
          <a:solidFill>
            <a:srgbClr val="000A8B"/>
          </a:solidFill>
          <a:ln w="6350" cap="flat" cmpd="sng" algn="ctr">
            <a:noFill/>
            <a:prstDash val="solid"/>
            <a:miter lim="800000"/>
          </a:ln>
          <a:effectLst/>
        </p:spPr>
        <p:txBody>
          <a:bodyPr rtlCol="0" anchor="ctr"/>
          <a:lstStyle/>
          <a:p>
            <a:pPr algn="r" defTabSz="696681">
              <a:defRPr/>
            </a:pPr>
            <a:r>
              <a:rPr lang="es-ES" sz="1371" kern="0" dirty="0">
                <a:solidFill>
                  <a:prstClr val="white"/>
                </a:solidFill>
                <a:latin typeface="Calibri"/>
              </a:rPr>
              <a:t>Gerencia de Bienes Muebles</a:t>
            </a:r>
          </a:p>
        </p:txBody>
      </p:sp>
      <p:pic>
        <p:nvPicPr>
          <p:cNvPr id="7" name="Imagen 6">
            <a:extLst>
              <a:ext uri="{FF2B5EF4-FFF2-40B4-BE49-F238E27FC236}">
                <a16:creationId xmlns:a16="http://schemas.microsoft.com/office/drawing/2014/main" id="{B7F7750B-29B3-47F5-8237-5AF36646D775}"/>
              </a:ext>
            </a:extLst>
          </p:cNvPr>
          <p:cNvPicPr>
            <a:picLocks noChangeAspect="1"/>
          </p:cNvPicPr>
          <p:nvPr/>
        </p:nvPicPr>
        <p:blipFill>
          <a:blip r:embed="rId2"/>
          <a:stretch>
            <a:fillRect/>
          </a:stretch>
        </p:blipFill>
        <p:spPr>
          <a:xfrm>
            <a:off x="1632359" y="2515450"/>
            <a:ext cx="5245710" cy="3499951"/>
          </a:xfrm>
          <a:prstGeom prst="rect">
            <a:avLst/>
          </a:prstGeom>
        </p:spPr>
      </p:pic>
      <p:pic>
        <p:nvPicPr>
          <p:cNvPr id="11" name="Imagen 10">
            <a:extLst>
              <a:ext uri="{FF2B5EF4-FFF2-40B4-BE49-F238E27FC236}">
                <a16:creationId xmlns:a16="http://schemas.microsoft.com/office/drawing/2014/main" id="{B4A09FB3-0CC4-44BB-806A-45E58A508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01114"/>
            <a:ext cx="1714500" cy="962853"/>
          </a:xfrm>
          <a:prstGeom prst="rect">
            <a:avLst/>
          </a:prstGeom>
        </p:spPr>
      </p:pic>
      <p:pic>
        <p:nvPicPr>
          <p:cNvPr id="12" name="Imagen 11">
            <a:extLst>
              <a:ext uri="{FF2B5EF4-FFF2-40B4-BE49-F238E27FC236}">
                <a16:creationId xmlns:a16="http://schemas.microsoft.com/office/drawing/2014/main" id="{91133820-607A-4AE0-B126-130C8B67BF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9694" y="99358"/>
            <a:ext cx="2484782" cy="962853"/>
          </a:xfrm>
          <a:prstGeom prst="rect">
            <a:avLst/>
          </a:prstGeom>
        </p:spPr>
      </p:pic>
      <p:pic>
        <p:nvPicPr>
          <p:cNvPr id="13" name="Imagen 12">
            <a:extLst>
              <a:ext uri="{FF2B5EF4-FFF2-40B4-BE49-F238E27FC236}">
                <a16:creationId xmlns:a16="http://schemas.microsoft.com/office/drawing/2014/main" id="{6A9358C6-0C64-444B-86EC-CA7F1A357F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4073" y="69995"/>
            <a:ext cx="2975527" cy="962853"/>
          </a:xfrm>
          <a:prstGeom prst="rect">
            <a:avLst/>
          </a:prstGeom>
        </p:spPr>
      </p:pic>
      <p:pic>
        <p:nvPicPr>
          <p:cNvPr id="2050" name="Picture 2" descr="T y G UT Logo .jpg">
            <a:extLst>
              <a:ext uri="{FF2B5EF4-FFF2-40B4-BE49-F238E27FC236}">
                <a16:creationId xmlns:a16="http://schemas.microsoft.com/office/drawing/2014/main" id="{17C3D651-1A14-486D-B18F-E3DFB08C12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4476" y="4310773"/>
            <a:ext cx="1526856" cy="175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 name="Picture 1" descr="LOGO CONSORCIO">
            <a:extLst>
              <a:ext uri="{FF2B5EF4-FFF2-40B4-BE49-F238E27FC236}">
                <a16:creationId xmlns:a16="http://schemas.microsoft.com/office/drawing/2014/main" id="{D644E1C8-FC89-4FA1-8898-8ABB18D44A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43617" y="2633384"/>
            <a:ext cx="1216024" cy="120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0168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4" name="Rectángulo 13">
            <a:extLst>
              <a:ext uri="{FF2B5EF4-FFF2-40B4-BE49-F238E27FC236}">
                <a16:creationId xmlns:a16="http://schemas.microsoft.com/office/drawing/2014/main" id="{E0A4E06D-F5E8-4173-AB07-9D27AAB4CA30}"/>
              </a:ext>
            </a:extLst>
          </p:cNvPr>
          <p:cNvSpPr/>
          <p:nvPr/>
        </p:nvSpPr>
        <p:spPr>
          <a:xfrm>
            <a:off x="131676" y="1892787"/>
            <a:ext cx="6106444" cy="4247317"/>
          </a:xfrm>
          <a:prstGeom prst="rect">
            <a:avLst/>
          </a:prstGeom>
        </p:spPr>
        <p:txBody>
          <a:bodyPr wrap="square">
            <a:spAutoFit/>
          </a:bodyPr>
          <a:lstStyle/>
          <a:p>
            <a:pPr algn="just"/>
            <a:r>
              <a:rPr lang="es-ES" sz="1500" b="1" i="1" dirty="0">
                <a:latin typeface="Arial Narrow" panose="020B0606020202030204" pitchFamily="34" charset="0"/>
              </a:rPr>
              <a:t>OBJETO.</a:t>
            </a:r>
          </a:p>
          <a:p>
            <a:pPr algn="just"/>
            <a:endParaRPr lang="es-ES" sz="1500" b="1" dirty="0"/>
          </a:p>
          <a:p>
            <a:pPr algn="just"/>
            <a:r>
              <a:rPr lang="es-ES" sz="1500" i="1" dirty="0">
                <a:latin typeface="Arial Narrow" panose="020B0606020202030204" pitchFamily="34" charset="0"/>
              </a:rPr>
              <a:t>“La prestación de los servicios de </a:t>
            </a:r>
            <a:r>
              <a:rPr lang="es-ES" sz="1500" b="1" i="1" dirty="0">
                <a:latin typeface="Arial Narrow" panose="020B0606020202030204" pitchFamily="34" charset="0"/>
              </a:rPr>
              <a:t>transporte, custodia, manutención, cuidados, marcaje, sostenimiento, pesaje y gestiones de intermediación comercial, </a:t>
            </a:r>
            <a:r>
              <a:rPr lang="es-ES" sz="1500" i="1" dirty="0">
                <a:latin typeface="Arial Narrow" panose="020B0606020202030204" pitchFamily="34" charset="0"/>
              </a:rPr>
              <a:t>de un grupo de bovinos que se encuentran en proceso de extinción del derecho de dominio y, </a:t>
            </a:r>
            <a:r>
              <a:rPr lang="es-ES" sz="1500" b="1" i="1" dirty="0">
                <a:latin typeface="Arial Narrow" panose="020B0606020202030204" pitchFamily="34" charset="0"/>
              </a:rPr>
              <a:t>ejercer la administración de los inmuebles </a:t>
            </a:r>
            <a:r>
              <a:rPr lang="es-ES" sz="1500" i="1" dirty="0">
                <a:latin typeface="Arial Narrow" panose="020B0606020202030204" pitchFamily="34" charset="0"/>
              </a:rPr>
              <a:t>en los cuales se ubican los semovientes”.</a:t>
            </a:r>
          </a:p>
          <a:p>
            <a:pPr algn="just"/>
            <a:endParaRPr lang="es-ES" sz="1500" i="1" dirty="0">
              <a:latin typeface="Arial Narrow" panose="020B0606020202030204" pitchFamily="34" charset="0"/>
            </a:endParaRPr>
          </a:p>
          <a:p>
            <a:pPr algn="just"/>
            <a:r>
              <a:rPr lang="es-ES" sz="1500" b="1" i="1" dirty="0">
                <a:latin typeface="Arial Narrow" panose="020B0606020202030204" pitchFamily="34" charset="0"/>
              </a:rPr>
              <a:t>ALCANCE:</a:t>
            </a:r>
          </a:p>
          <a:p>
            <a:pPr algn="just"/>
            <a:endParaRPr lang="es-ES" sz="1500" i="1" dirty="0">
              <a:latin typeface="Arial Narrow" panose="020B0606020202030204" pitchFamily="34" charset="0"/>
            </a:endParaRPr>
          </a:p>
          <a:p>
            <a:pPr algn="just"/>
            <a:r>
              <a:rPr lang="es-CO" sz="1500" i="1" dirty="0">
                <a:latin typeface="Arial Narrow" panose="020B0606020202030204" pitchFamily="34" charset="0"/>
              </a:rPr>
              <a:t>“El objeto contratado incluye los semovientes que se encuentran </a:t>
            </a:r>
            <a:r>
              <a:rPr lang="es-CO" sz="1500" b="1" i="1" dirty="0">
                <a:latin typeface="Arial Narrow" panose="020B0606020202030204" pitchFamily="34" charset="0"/>
              </a:rPr>
              <a:t>en proceso de extinción de dominio y todos aquellos que sean de competencia de la Sociedad de Activos Especiales por disposición legal.</a:t>
            </a:r>
          </a:p>
          <a:p>
            <a:pPr algn="just"/>
            <a:endParaRPr lang="es-CO" sz="1500" i="1" dirty="0">
              <a:latin typeface="Arial Narrow" panose="020B0606020202030204" pitchFamily="34" charset="0"/>
            </a:endParaRPr>
          </a:p>
          <a:p>
            <a:pPr algn="just"/>
            <a:r>
              <a:rPr lang="es-ES" sz="1500" i="1" dirty="0">
                <a:latin typeface="Arial Narrow" panose="020B0606020202030204" pitchFamily="34" charset="0"/>
              </a:rPr>
              <a:t>No obstante, </a:t>
            </a:r>
            <a:r>
              <a:rPr lang="es-ES" sz="1500" b="1" i="1" dirty="0">
                <a:latin typeface="Arial Narrow" panose="020B0606020202030204" pitchFamily="34" charset="0"/>
              </a:rPr>
              <a:t>se podrán adicionar semovientes y/o inmuebles</a:t>
            </a:r>
            <a:r>
              <a:rPr lang="es-ES" sz="1500" i="1" dirty="0">
                <a:latin typeface="Arial Narrow" panose="020B0606020202030204" pitchFamily="34" charset="0"/>
              </a:rPr>
              <a:t>, respecto a los cuales EL CONTRATISTA deberá cumplir con las obligaciones y actividades tendientes a una adecuada administración de los inmuebles y la custodia, manutención y gestiones de intermediación comercial sobre los semovientes.”</a:t>
            </a:r>
            <a:endParaRPr lang="es-CO" sz="1500" i="1" dirty="0">
              <a:latin typeface="Arial Narrow" panose="020B0606020202030204" pitchFamily="34" charset="0"/>
            </a:endParaRPr>
          </a:p>
        </p:txBody>
      </p:sp>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982727" y="1215536"/>
            <a:ext cx="651078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0A8B"/>
                </a:solidFill>
                <a:latin typeface="+mn-lt"/>
              </a:rPr>
              <a:t>ANTECEDENTES Y ESPECIFICACIONES CONTRACTUALES-FRISCO</a:t>
            </a:r>
          </a:p>
        </p:txBody>
      </p:sp>
      <p:pic>
        <p:nvPicPr>
          <p:cNvPr id="4100" name="Picture 4" descr="Resultado de imagen para SEMOVIENTES">
            <a:extLst>
              <a:ext uri="{FF2B5EF4-FFF2-40B4-BE49-F238E27FC236}">
                <a16:creationId xmlns:a16="http://schemas.microsoft.com/office/drawing/2014/main" id="{1E92E8EB-741E-4D6E-886A-17651B7B0E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9018" y="2574995"/>
            <a:ext cx="5125156" cy="288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032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5" name="CuadroTexto 21">
            <a:extLst>
              <a:ext uri="{FF2B5EF4-FFF2-40B4-BE49-F238E27FC236}">
                <a16:creationId xmlns:a16="http://schemas.microsoft.com/office/drawing/2014/main" id="{F7603A83-61D4-49AE-A708-3996A9BC6E0B}"/>
              </a:ext>
            </a:extLst>
          </p:cNvPr>
          <p:cNvSpPr txBox="1">
            <a:spLocks noChangeArrowheads="1"/>
          </p:cNvSpPr>
          <p:nvPr/>
        </p:nvSpPr>
        <p:spPr bwMode="auto">
          <a:xfrm>
            <a:off x="2840607" y="954922"/>
            <a:ext cx="651078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0A8B"/>
                </a:solidFill>
                <a:latin typeface="+mn-lt"/>
              </a:rPr>
              <a:t>ANTECEDENTES Y ESPECIFICACIONES CONTRACTUALES-FRISCO</a:t>
            </a:r>
          </a:p>
        </p:txBody>
      </p:sp>
      <p:sp>
        <p:nvSpPr>
          <p:cNvPr id="16" name="Rectángulo 15">
            <a:extLst>
              <a:ext uri="{FF2B5EF4-FFF2-40B4-BE49-F238E27FC236}">
                <a16:creationId xmlns:a16="http://schemas.microsoft.com/office/drawing/2014/main" id="{A36A64C8-86D4-4F43-82C0-5AE00DCB43F3}"/>
              </a:ext>
            </a:extLst>
          </p:cNvPr>
          <p:cNvSpPr/>
          <p:nvPr/>
        </p:nvSpPr>
        <p:spPr>
          <a:xfrm>
            <a:off x="7127803" y="3247605"/>
            <a:ext cx="4382612" cy="3200876"/>
          </a:xfrm>
          <a:prstGeom prst="rect">
            <a:avLst/>
          </a:prstGeom>
        </p:spPr>
        <p:txBody>
          <a:bodyPr wrap="square">
            <a:spAutoFit/>
          </a:bodyPr>
          <a:lstStyle/>
          <a:p>
            <a:pPr algn="ctr"/>
            <a:r>
              <a:rPr lang="es-CO" sz="1500" i="1" dirty="0">
                <a:latin typeface="Arial Narrow" panose="020B0606020202030204" pitchFamily="34" charset="0"/>
              </a:rPr>
              <a:t>Contrato No. 040 de 2019</a:t>
            </a:r>
          </a:p>
          <a:p>
            <a:pPr algn="ctr"/>
            <a:r>
              <a:rPr lang="es-CO" sz="1500" i="1" dirty="0">
                <a:latin typeface="Arial Narrow" panose="020B0606020202030204" pitchFamily="34" charset="0"/>
              </a:rPr>
              <a:t>ZONA 4</a:t>
            </a:r>
          </a:p>
          <a:p>
            <a:pPr algn="ctr"/>
            <a:r>
              <a:rPr lang="es-CO" sz="1500" i="1" dirty="0">
                <a:latin typeface="Arial Narrow" panose="020B0606020202030204" pitchFamily="34" charset="0"/>
              </a:rPr>
              <a:t>10 de mayo de 2019</a:t>
            </a:r>
          </a:p>
          <a:p>
            <a:pPr algn="ctr"/>
            <a:endParaRPr lang="es-ES" sz="1500" i="1" dirty="0">
              <a:latin typeface="Arial Narrow" panose="020B0606020202030204" pitchFamily="34" charset="0"/>
            </a:endParaRPr>
          </a:p>
          <a:p>
            <a:pPr algn="ctr"/>
            <a:r>
              <a:rPr lang="es-ES" sz="1500" b="1" i="1" dirty="0">
                <a:latin typeface="Arial Narrow" panose="020B0606020202030204" pitchFamily="34" charset="0"/>
              </a:rPr>
              <a:t>Presupuesto:</a:t>
            </a: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700" i="1" dirty="0">
              <a:latin typeface="Arial Narrow" panose="020B0606020202030204" pitchFamily="34" charset="0"/>
            </a:endParaRPr>
          </a:p>
          <a:p>
            <a:pPr algn="ctr"/>
            <a:endParaRPr lang="es-ES" sz="900" i="1" dirty="0">
              <a:latin typeface="Arial Narrow" panose="020B0606020202030204" pitchFamily="34" charset="0"/>
            </a:endParaRPr>
          </a:p>
          <a:p>
            <a:pPr algn="ctr"/>
            <a:r>
              <a:rPr lang="es-ES" sz="1500" b="1" i="1" dirty="0">
                <a:latin typeface="Arial Narrow" panose="020B0606020202030204" pitchFamily="34" charset="0"/>
              </a:rPr>
              <a:t>Jurisdicción:</a:t>
            </a:r>
          </a:p>
          <a:p>
            <a:pPr algn="ctr"/>
            <a:r>
              <a:rPr lang="es-ES" sz="1500" i="1" dirty="0">
                <a:latin typeface="Arial Narrow" panose="020B0606020202030204" pitchFamily="34" charset="0"/>
              </a:rPr>
              <a:t>Atlántico, la Guajira, Magdalena, Cesar, Sucre, Córdoba, Bolívar, Santander, Norte de Santander</a:t>
            </a:r>
          </a:p>
          <a:p>
            <a:pPr algn="ctr"/>
            <a:r>
              <a:rPr lang="es-ES" sz="1500" i="1" dirty="0">
                <a:latin typeface="Arial Narrow" panose="020B0606020202030204" pitchFamily="34" charset="0"/>
              </a:rPr>
              <a:t>y Archipiélago de San Andrés, Providencia y Santa Catalina.</a:t>
            </a:r>
          </a:p>
          <a:p>
            <a:pPr algn="ctr"/>
            <a:endParaRPr lang="es-ES" sz="600" i="1" dirty="0">
              <a:latin typeface="Arial Narrow" panose="020B0606020202030204" pitchFamily="34" charset="0"/>
            </a:endParaRPr>
          </a:p>
        </p:txBody>
      </p:sp>
      <p:cxnSp>
        <p:nvCxnSpPr>
          <p:cNvPr id="17" name="Conector recto 16">
            <a:extLst>
              <a:ext uri="{FF2B5EF4-FFF2-40B4-BE49-F238E27FC236}">
                <a16:creationId xmlns:a16="http://schemas.microsoft.com/office/drawing/2014/main" id="{AC39AEEA-4220-493E-8DCB-DA1023950BC2}"/>
              </a:ext>
            </a:extLst>
          </p:cNvPr>
          <p:cNvCxnSpPr>
            <a:cxnSpLocks/>
          </p:cNvCxnSpPr>
          <p:nvPr/>
        </p:nvCxnSpPr>
        <p:spPr>
          <a:xfrm>
            <a:off x="6417861" y="2372139"/>
            <a:ext cx="0" cy="4003356"/>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3" name="Tabla 2">
            <a:extLst>
              <a:ext uri="{FF2B5EF4-FFF2-40B4-BE49-F238E27FC236}">
                <a16:creationId xmlns:a16="http://schemas.microsoft.com/office/drawing/2014/main" id="{26CAC8F3-7714-4BD8-ABAC-879D3AE93D41}"/>
              </a:ext>
            </a:extLst>
          </p:cNvPr>
          <p:cNvGraphicFramePr>
            <a:graphicFrameLocks noGrp="1"/>
          </p:cNvGraphicFramePr>
          <p:nvPr>
            <p:extLst/>
          </p:nvPr>
        </p:nvGraphicFramePr>
        <p:xfrm>
          <a:off x="7528409" y="4554846"/>
          <a:ext cx="3581400" cy="762000"/>
        </p:xfrm>
        <a:graphic>
          <a:graphicData uri="http://schemas.openxmlformats.org/drawingml/2006/table">
            <a:tbl>
              <a:tblPr>
                <a:tableStyleId>{5940675A-B579-460E-94D1-54222C63F5DA}</a:tableStyleId>
              </a:tblPr>
              <a:tblGrid>
                <a:gridCol w="1739900">
                  <a:extLst>
                    <a:ext uri="{9D8B030D-6E8A-4147-A177-3AD203B41FA5}">
                      <a16:colId xmlns:a16="http://schemas.microsoft.com/office/drawing/2014/main" val="1283573095"/>
                    </a:ext>
                  </a:extLst>
                </a:gridCol>
                <a:gridCol w="1841500">
                  <a:extLst>
                    <a:ext uri="{9D8B030D-6E8A-4147-A177-3AD203B41FA5}">
                      <a16:colId xmlns:a16="http://schemas.microsoft.com/office/drawing/2014/main" val="1869891986"/>
                    </a:ext>
                  </a:extLst>
                </a:gridCol>
              </a:tblGrid>
              <a:tr h="190500">
                <a:tc>
                  <a:txBody>
                    <a:bodyPr/>
                    <a:lstStyle/>
                    <a:p>
                      <a:pPr algn="ctr" fontAlgn="ctr"/>
                      <a:r>
                        <a:rPr lang="es-CO" sz="1100" b="1" u="none" strike="noStrike">
                          <a:effectLst/>
                        </a:rPr>
                        <a:t>AÑO</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CUANTÍA</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4577202"/>
                  </a:ext>
                </a:extLst>
              </a:tr>
              <a:tr h="190500">
                <a:tc>
                  <a:txBody>
                    <a:bodyPr/>
                    <a:lstStyle/>
                    <a:p>
                      <a:pPr algn="ctr" fontAlgn="ctr"/>
                      <a:r>
                        <a:rPr lang="es-CO" sz="1100" u="none" strike="noStrike" dirty="0">
                          <a:effectLst/>
                        </a:rPr>
                        <a:t>2019</a:t>
                      </a:r>
                      <a:endParaRPr lang="es-CO"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effectLst/>
                        </a:rPr>
                        <a:t>$ 167,765,383</a:t>
                      </a:r>
                      <a:endParaRPr lang="es-CO"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86933148"/>
                  </a:ext>
                </a:extLst>
              </a:tr>
              <a:tr h="190500">
                <a:tc>
                  <a:txBody>
                    <a:bodyPr/>
                    <a:lstStyle/>
                    <a:p>
                      <a:pPr algn="ctr" fontAlgn="ctr"/>
                      <a:r>
                        <a:rPr lang="es-CO" sz="1100" u="none" strike="noStrike">
                          <a:effectLst/>
                        </a:rPr>
                        <a:t>2020</a:t>
                      </a:r>
                      <a:endParaRPr lang="es-CO"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u="none" strike="noStrike">
                          <a:effectLst/>
                        </a:rPr>
                        <a:t>$ 170,176,921</a:t>
                      </a:r>
                      <a:endParaRPr lang="es-CO"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66777242"/>
                  </a:ext>
                </a:extLst>
              </a:tr>
              <a:tr h="190500">
                <a:tc>
                  <a:txBody>
                    <a:bodyPr/>
                    <a:lstStyle/>
                    <a:p>
                      <a:pPr algn="ctr" fontAlgn="ctr"/>
                      <a:r>
                        <a:rPr lang="es-CO" sz="1100" b="1" u="none" strike="noStrike">
                          <a:effectLst/>
                        </a:rPr>
                        <a:t>TOTAL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$ 337,942,304</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09102575"/>
                  </a:ext>
                </a:extLst>
              </a:tr>
            </a:tbl>
          </a:graphicData>
        </a:graphic>
      </p:graphicFrame>
      <p:pic>
        <p:nvPicPr>
          <p:cNvPr id="18" name="Picture 2" descr="T y G UT Logo .jpg">
            <a:extLst>
              <a:ext uri="{FF2B5EF4-FFF2-40B4-BE49-F238E27FC236}">
                <a16:creationId xmlns:a16="http://schemas.microsoft.com/office/drawing/2014/main" id="{49E8B625-240B-4927-9E66-E89E8D1D75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1478" y="1888539"/>
            <a:ext cx="1141122" cy="1311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descr="LOGO CONSORCIO">
            <a:extLst>
              <a:ext uri="{FF2B5EF4-FFF2-40B4-BE49-F238E27FC236}">
                <a16:creationId xmlns:a16="http://schemas.microsoft.com/office/drawing/2014/main" id="{EB7E687A-800F-477B-A289-4E8B6A1628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4139" y="2067459"/>
            <a:ext cx="964367" cy="95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B7DAFFCE-8354-4054-AD81-3C5133E630EA}"/>
              </a:ext>
            </a:extLst>
          </p:cNvPr>
          <p:cNvSpPr/>
          <p:nvPr/>
        </p:nvSpPr>
        <p:spPr>
          <a:xfrm>
            <a:off x="754188" y="3247605"/>
            <a:ext cx="4382612" cy="2877711"/>
          </a:xfrm>
          <a:prstGeom prst="rect">
            <a:avLst/>
          </a:prstGeom>
        </p:spPr>
        <p:txBody>
          <a:bodyPr wrap="square">
            <a:spAutoFit/>
          </a:bodyPr>
          <a:lstStyle/>
          <a:p>
            <a:pPr algn="ctr"/>
            <a:r>
              <a:rPr lang="es-CO" sz="1500" i="1" dirty="0">
                <a:latin typeface="Arial Narrow" panose="020B0606020202030204" pitchFamily="34" charset="0"/>
              </a:rPr>
              <a:t>Contrato No. 025 de 2019</a:t>
            </a:r>
          </a:p>
          <a:p>
            <a:pPr algn="ctr"/>
            <a:r>
              <a:rPr lang="es-CO" sz="1500" i="1" dirty="0">
                <a:latin typeface="Arial Narrow" panose="020B0606020202030204" pitchFamily="34" charset="0"/>
              </a:rPr>
              <a:t>ZONA 1</a:t>
            </a:r>
          </a:p>
          <a:p>
            <a:pPr algn="ctr"/>
            <a:r>
              <a:rPr lang="es-CO" sz="1500" i="1" dirty="0">
                <a:latin typeface="Arial Narrow" panose="020B0606020202030204" pitchFamily="34" charset="0"/>
              </a:rPr>
              <a:t>08 de marzo de 2019</a:t>
            </a:r>
          </a:p>
          <a:p>
            <a:pPr algn="ctr"/>
            <a:endParaRPr lang="es-ES" sz="1500" i="1" dirty="0">
              <a:latin typeface="Arial Narrow" panose="020B0606020202030204" pitchFamily="34" charset="0"/>
            </a:endParaRPr>
          </a:p>
          <a:p>
            <a:pPr algn="ctr"/>
            <a:r>
              <a:rPr lang="es-ES" sz="1500" b="1" i="1" dirty="0">
                <a:latin typeface="Arial Narrow" panose="020B0606020202030204" pitchFamily="34" charset="0"/>
              </a:rPr>
              <a:t>Presupuesto:</a:t>
            </a: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1500" i="1" dirty="0">
              <a:latin typeface="Arial Narrow" panose="020B0606020202030204" pitchFamily="34" charset="0"/>
            </a:endParaRPr>
          </a:p>
          <a:p>
            <a:pPr algn="ctr"/>
            <a:endParaRPr lang="es-ES" sz="700" i="1" dirty="0">
              <a:latin typeface="Arial Narrow" panose="020B0606020202030204" pitchFamily="34" charset="0"/>
            </a:endParaRPr>
          </a:p>
          <a:p>
            <a:pPr algn="ctr"/>
            <a:endParaRPr lang="es-ES" sz="900" i="1" dirty="0">
              <a:latin typeface="Arial Narrow" panose="020B0606020202030204" pitchFamily="34" charset="0"/>
            </a:endParaRPr>
          </a:p>
          <a:p>
            <a:pPr algn="ctr"/>
            <a:r>
              <a:rPr lang="es-ES" sz="1500" b="1" i="1" dirty="0">
                <a:latin typeface="Arial Narrow" panose="020B0606020202030204" pitchFamily="34" charset="0"/>
              </a:rPr>
              <a:t>Jurisdicción:</a:t>
            </a:r>
          </a:p>
          <a:p>
            <a:pPr algn="ctr"/>
            <a:r>
              <a:rPr lang="es-ES" sz="1500" i="1" dirty="0">
                <a:latin typeface="Arial Narrow" panose="020B0606020202030204" pitchFamily="34" charset="0"/>
              </a:rPr>
              <a:t>Arauca, Casanare, Vichada, Meta, Guainía, Guaviare, Vaupés y Amazonas</a:t>
            </a:r>
            <a:endParaRPr lang="es-ES" sz="600" i="1" dirty="0">
              <a:latin typeface="Arial Narrow" panose="020B0606020202030204" pitchFamily="34" charset="0"/>
            </a:endParaRPr>
          </a:p>
        </p:txBody>
      </p:sp>
      <p:graphicFrame>
        <p:nvGraphicFramePr>
          <p:cNvPr id="14" name="Tabla 13">
            <a:extLst>
              <a:ext uri="{FF2B5EF4-FFF2-40B4-BE49-F238E27FC236}">
                <a16:creationId xmlns:a16="http://schemas.microsoft.com/office/drawing/2014/main" id="{07D57A22-5EF6-45F1-8B30-4311411A836E}"/>
              </a:ext>
            </a:extLst>
          </p:cNvPr>
          <p:cNvGraphicFramePr>
            <a:graphicFrameLocks noGrp="1"/>
          </p:cNvGraphicFramePr>
          <p:nvPr>
            <p:extLst/>
          </p:nvPr>
        </p:nvGraphicFramePr>
        <p:xfrm>
          <a:off x="1305622" y="4571038"/>
          <a:ext cx="3581400" cy="762000"/>
        </p:xfrm>
        <a:graphic>
          <a:graphicData uri="http://schemas.openxmlformats.org/drawingml/2006/table">
            <a:tbl>
              <a:tblPr>
                <a:tableStyleId>{5940675A-B579-460E-94D1-54222C63F5DA}</a:tableStyleId>
              </a:tblPr>
              <a:tblGrid>
                <a:gridCol w="1739900">
                  <a:extLst>
                    <a:ext uri="{9D8B030D-6E8A-4147-A177-3AD203B41FA5}">
                      <a16:colId xmlns:a16="http://schemas.microsoft.com/office/drawing/2014/main" val="1283573095"/>
                    </a:ext>
                  </a:extLst>
                </a:gridCol>
                <a:gridCol w="1841500">
                  <a:extLst>
                    <a:ext uri="{9D8B030D-6E8A-4147-A177-3AD203B41FA5}">
                      <a16:colId xmlns:a16="http://schemas.microsoft.com/office/drawing/2014/main" val="1869891986"/>
                    </a:ext>
                  </a:extLst>
                </a:gridCol>
              </a:tblGrid>
              <a:tr h="190500">
                <a:tc>
                  <a:txBody>
                    <a:bodyPr/>
                    <a:lstStyle/>
                    <a:p>
                      <a:pPr algn="ctr" fontAlgn="ctr"/>
                      <a:r>
                        <a:rPr lang="es-CO" sz="1100" b="1" u="none" strike="noStrike">
                          <a:effectLst/>
                        </a:rPr>
                        <a:t>AÑO</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CUANTÍA</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24577202"/>
                  </a:ext>
                </a:extLst>
              </a:tr>
              <a:tr h="190500">
                <a:tc>
                  <a:txBody>
                    <a:bodyPr/>
                    <a:lstStyle/>
                    <a:p>
                      <a:pPr algn="ctr" fontAlgn="ctr"/>
                      <a:r>
                        <a:rPr lang="es-CO" sz="1100" u="none" strike="noStrike" dirty="0">
                          <a:solidFill>
                            <a:schemeClr val="tx1"/>
                          </a:solidFill>
                          <a:effectLst/>
                        </a:rPr>
                        <a:t>2019</a:t>
                      </a:r>
                      <a:endParaRPr lang="es-CO" sz="11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$ 428,571,429</a:t>
                      </a:r>
                      <a:endParaRPr lang="es-CO" sz="11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86933148"/>
                  </a:ext>
                </a:extLst>
              </a:tr>
              <a:tr h="190500">
                <a:tc>
                  <a:txBody>
                    <a:bodyPr/>
                    <a:lstStyle/>
                    <a:p>
                      <a:pPr algn="ctr" fontAlgn="ctr"/>
                      <a:r>
                        <a:rPr lang="es-CO" sz="1100" u="none" strike="noStrike">
                          <a:solidFill>
                            <a:schemeClr val="tx1"/>
                          </a:solidFill>
                          <a:effectLst/>
                        </a:rPr>
                        <a:t>2020</a:t>
                      </a:r>
                      <a:endParaRPr lang="es-CO" sz="1100" b="0" i="0" u="none" strike="noStrike">
                        <a:solidFill>
                          <a:schemeClr val="tx1"/>
                        </a:solidFill>
                        <a:effectLst/>
                        <a:latin typeface="Calibri" panose="020F0502020204030204" pitchFamily="34" charset="0"/>
                      </a:endParaRPr>
                    </a:p>
                  </a:txBody>
                  <a:tcPr marL="9525" marR="9525" marT="9525" marB="0" anchor="ctr"/>
                </a:tc>
                <a:tc>
                  <a:txBody>
                    <a:bodyPr/>
                    <a:lstStyle/>
                    <a:p>
                      <a:pPr algn="ctr" fontAlgn="ctr"/>
                      <a:r>
                        <a:rPr lang="es-CO" sz="1100" u="none" strike="noStrike" dirty="0">
                          <a:solidFill>
                            <a:schemeClr val="tx1"/>
                          </a:solidFill>
                          <a:effectLst/>
                        </a:rPr>
                        <a:t>$ 571,428,571</a:t>
                      </a:r>
                      <a:endParaRPr lang="es-CO" sz="11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66777242"/>
                  </a:ext>
                </a:extLst>
              </a:tr>
              <a:tr h="190500">
                <a:tc>
                  <a:txBody>
                    <a:bodyPr/>
                    <a:lstStyle/>
                    <a:p>
                      <a:pPr algn="ctr" fontAlgn="ctr"/>
                      <a:r>
                        <a:rPr lang="es-CO" sz="1100" b="1" u="none" strike="noStrike">
                          <a:effectLst/>
                        </a:rPr>
                        <a:t>TOTAL</a:t>
                      </a:r>
                      <a:endParaRPr lang="es-CO"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100" b="1" u="none" strike="noStrike" dirty="0">
                          <a:effectLst/>
                        </a:rPr>
                        <a:t>$ 1.000.000.000</a:t>
                      </a:r>
                      <a:endParaRPr lang="es-CO"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09102575"/>
                  </a:ext>
                </a:extLst>
              </a:tr>
            </a:tbl>
          </a:graphicData>
        </a:graphic>
      </p:graphicFrame>
    </p:spTree>
    <p:extLst>
      <p:ext uri="{BB962C8B-B14F-4D97-AF65-F5344CB8AC3E}">
        <p14:creationId xmlns:p14="http://schemas.microsoft.com/office/powerpoint/2010/main" val="4167557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532410" y="1058491"/>
            <a:ext cx="5114478" cy="523220"/>
          </a:xfrm>
          <a:prstGeom prst="rect">
            <a:avLst/>
          </a:prstGeom>
          <a:noFill/>
        </p:spPr>
        <p:txBody>
          <a:bodyPr wrap="none" lIns="91440" tIns="45720" rIns="91440" bIns="45720">
            <a:spAutoFit/>
          </a:bodyPr>
          <a:lstStyle/>
          <a:p>
            <a:pPr algn="ctr"/>
            <a:r>
              <a:rPr lang="es-ES" altLang="es-CO" sz="2800" b="1" dirty="0">
                <a:solidFill>
                  <a:srgbClr val="000A8B"/>
                </a:solidFill>
              </a:rPr>
              <a:t>PROYECCIONES Y JUSTIFICACIÓN </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1435100" y="2212515"/>
            <a:ext cx="4216400" cy="3693319"/>
          </a:xfrm>
          <a:prstGeom prst="rect">
            <a:avLst/>
          </a:prstGeom>
          <a:noFill/>
        </p:spPr>
        <p:txBody>
          <a:bodyPr wrap="square" rtlCol="0">
            <a:spAutoFit/>
          </a:bodyPr>
          <a:lstStyle/>
          <a:p>
            <a:pPr algn="just"/>
            <a:r>
              <a:rPr lang="es-CO" dirty="0"/>
              <a:t>ZONA 1: La Fiscalía General de la Nación ha notificado a esta Sociedad que se llevará a cabo una diligencia de incautación de alrededor de 1.000 semovientes en un Parque Nacional, dentro de la primera proyección de gastos se estimó un costo de $700.000.000 en razón a la cantidad de semovientes y la logística.</a:t>
            </a:r>
          </a:p>
          <a:p>
            <a:pPr algn="just"/>
            <a:endParaRPr lang="es-CO" dirty="0"/>
          </a:p>
          <a:p>
            <a:pPr algn="just"/>
            <a:r>
              <a:rPr lang="es-CO" dirty="0"/>
              <a:t>ZONA 4: En razón a las diligencias atendidas en los Departamentos de Cesar, Santander y Bolívar fueron incautados 1741 semovientes.</a:t>
            </a:r>
          </a:p>
        </p:txBody>
      </p:sp>
      <p:graphicFrame>
        <p:nvGraphicFramePr>
          <p:cNvPr id="6" name="Gráfico 5">
            <a:extLst>
              <a:ext uri="{FF2B5EF4-FFF2-40B4-BE49-F238E27FC236}">
                <a16:creationId xmlns:a16="http://schemas.microsoft.com/office/drawing/2014/main" id="{94BC099C-0E42-452F-961C-08D56AB2E393}"/>
              </a:ext>
            </a:extLst>
          </p:cNvPr>
          <p:cNvGraphicFramePr/>
          <p:nvPr>
            <p:extLst/>
          </p:nvPr>
        </p:nvGraphicFramePr>
        <p:xfrm>
          <a:off x="6554916" y="2214574"/>
          <a:ext cx="5358151" cy="36933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754286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4010717" y="1231506"/>
            <a:ext cx="4170565" cy="523220"/>
          </a:xfrm>
          <a:prstGeom prst="rect">
            <a:avLst/>
          </a:prstGeom>
          <a:noFill/>
        </p:spPr>
        <p:txBody>
          <a:bodyPr wrap="none" lIns="91440" tIns="45720" rIns="91440" bIns="45720">
            <a:spAutoFit/>
          </a:bodyPr>
          <a:lstStyle/>
          <a:p>
            <a:pPr algn="ctr"/>
            <a:r>
              <a:rPr lang="es-ES" altLang="es-CO" sz="2800" b="1" dirty="0">
                <a:solidFill>
                  <a:srgbClr val="000A8B"/>
                </a:solidFill>
              </a:rPr>
              <a:t>EJECUCIÓN PRESUPUESTAL</a:t>
            </a:r>
          </a:p>
        </p:txBody>
      </p:sp>
      <p:pic>
        <p:nvPicPr>
          <p:cNvPr id="12" name="Picture 2" descr="T y G UT Logo .jpg">
            <a:extLst>
              <a:ext uri="{FF2B5EF4-FFF2-40B4-BE49-F238E27FC236}">
                <a16:creationId xmlns:a16="http://schemas.microsoft.com/office/drawing/2014/main" id="{4E9B1B6E-D654-4977-B71B-7FEAED678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5454" y="2212044"/>
            <a:ext cx="1555820" cy="178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LOGO CONSORCIO">
            <a:extLst>
              <a:ext uri="{FF2B5EF4-FFF2-40B4-BE49-F238E27FC236}">
                <a16:creationId xmlns:a16="http://schemas.microsoft.com/office/drawing/2014/main" id="{498298A5-55CD-474D-BB66-2608104052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7870" y="2336772"/>
            <a:ext cx="1555821" cy="153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a 2">
            <a:extLst>
              <a:ext uri="{FF2B5EF4-FFF2-40B4-BE49-F238E27FC236}">
                <a16:creationId xmlns:a16="http://schemas.microsoft.com/office/drawing/2014/main" id="{DA3AF0F5-FFC7-4D3B-B66C-FB05E9BFF50A}"/>
              </a:ext>
            </a:extLst>
          </p:cNvPr>
          <p:cNvGraphicFramePr>
            <a:graphicFrameLocks noGrp="1"/>
          </p:cNvGraphicFramePr>
          <p:nvPr>
            <p:extLst/>
          </p:nvPr>
        </p:nvGraphicFramePr>
        <p:xfrm>
          <a:off x="1055564" y="4369217"/>
          <a:ext cx="5040435" cy="609600"/>
        </p:xfrm>
        <a:graphic>
          <a:graphicData uri="http://schemas.openxmlformats.org/drawingml/2006/table">
            <a:tbl>
              <a:tblPr firstRow="1" bandRow="1">
                <a:tableStyleId>{5940675A-B579-460E-94D1-54222C63F5DA}</a:tableStyleId>
              </a:tblPr>
              <a:tblGrid>
                <a:gridCol w="1680145">
                  <a:extLst>
                    <a:ext uri="{9D8B030D-6E8A-4147-A177-3AD203B41FA5}">
                      <a16:colId xmlns:a16="http://schemas.microsoft.com/office/drawing/2014/main" val="1107610002"/>
                    </a:ext>
                  </a:extLst>
                </a:gridCol>
                <a:gridCol w="1680145">
                  <a:extLst>
                    <a:ext uri="{9D8B030D-6E8A-4147-A177-3AD203B41FA5}">
                      <a16:colId xmlns:a16="http://schemas.microsoft.com/office/drawing/2014/main" val="3972074794"/>
                    </a:ext>
                  </a:extLst>
                </a:gridCol>
                <a:gridCol w="1680145">
                  <a:extLst>
                    <a:ext uri="{9D8B030D-6E8A-4147-A177-3AD203B41FA5}">
                      <a16:colId xmlns:a16="http://schemas.microsoft.com/office/drawing/2014/main" val="295676822"/>
                    </a:ext>
                  </a:extLst>
                </a:gridCol>
              </a:tblGrid>
              <a:tr h="296753">
                <a:tc>
                  <a:txBody>
                    <a:bodyPr/>
                    <a:lstStyle/>
                    <a:p>
                      <a:pPr algn="ctr"/>
                      <a:r>
                        <a:rPr lang="es-CO" sz="1400" b="1" dirty="0"/>
                        <a:t>PRESUPUESTO 2019</a:t>
                      </a:r>
                    </a:p>
                  </a:txBody>
                  <a:tcPr/>
                </a:tc>
                <a:tc>
                  <a:txBody>
                    <a:bodyPr/>
                    <a:lstStyle/>
                    <a:p>
                      <a:pPr algn="ctr"/>
                      <a:r>
                        <a:rPr lang="es-CO" sz="1400" b="1" dirty="0"/>
                        <a:t>EJECUTADO</a:t>
                      </a:r>
                    </a:p>
                  </a:txBody>
                  <a:tcPr/>
                </a:tc>
                <a:tc>
                  <a:txBody>
                    <a:bodyPr/>
                    <a:lstStyle/>
                    <a:p>
                      <a:pPr algn="ctr"/>
                      <a:r>
                        <a:rPr lang="es-CO" sz="1400" b="1" dirty="0"/>
                        <a:t>REMANENTE</a:t>
                      </a:r>
                    </a:p>
                  </a:txBody>
                  <a:tcPr/>
                </a:tc>
                <a:extLst>
                  <a:ext uri="{0D108BD9-81ED-4DB2-BD59-A6C34878D82A}">
                    <a16:rowId xmlns:a16="http://schemas.microsoft.com/office/drawing/2014/main" val="467351568"/>
                  </a:ext>
                </a:extLst>
              </a:tr>
              <a:tr h="296753">
                <a:tc>
                  <a:txBody>
                    <a:bodyPr/>
                    <a:lstStyle/>
                    <a:p>
                      <a:pPr algn="ctr"/>
                      <a:r>
                        <a:rPr lang="es-CO" sz="1400" dirty="0"/>
                        <a:t>$428.571.429</a:t>
                      </a:r>
                    </a:p>
                  </a:txBody>
                  <a:tcPr/>
                </a:tc>
                <a:tc>
                  <a:txBody>
                    <a:bodyPr/>
                    <a:lstStyle/>
                    <a:p>
                      <a:pPr algn="ctr"/>
                      <a:r>
                        <a:rPr lang="es-CO" sz="1400" dirty="0"/>
                        <a:t>$216.170.089</a:t>
                      </a:r>
                    </a:p>
                  </a:txBody>
                  <a:tcPr/>
                </a:tc>
                <a:tc>
                  <a:txBody>
                    <a:bodyPr/>
                    <a:lstStyle/>
                    <a:p>
                      <a:pPr algn="ctr"/>
                      <a:r>
                        <a:rPr lang="es-CO" sz="1400" dirty="0"/>
                        <a:t>$212.401.340</a:t>
                      </a:r>
                    </a:p>
                  </a:txBody>
                  <a:tcPr/>
                </a:tc>
                <a:extLst>
                  <a:ext uri="{0D108BD9-81ED-4DB2-BD59-A6C34878D82A}">
                    <a16:rowId xmlns:a16="http://schemas.microsoft.com/office/drawing/2014/main" val="3562188303"/>
                  </a:ext>
                </a:extLst>
              </a:tr>
            </a:tbl>
          </a:graphicData>
        </a:graphic>
      </p:graphicFrame>
      <p:graphicFrame>
        <p:nvGraphicFramePr>
          <p:cNvPr id="15" name="Tabla 14">
            <a:extLst>
              <a:ext uri="{FF2B5EF4-FFF2-40B4-BE49-F238E27FC236}">
                <a16:creationId xmlns:a16="http://schemas.microsoft.com/office/drawing/2014/main" id="{4F637664-75B0-4F59-ACB4-152201591C02}"/>
              </a:ext>
            </a:extLst>
          </p:cNvPr>
          <p:cNvGraphicFramePr>
            <a:graphicFrameLocks noGrp="1"/>
          </p:cNvGraphicFramePr>
          <p:nvPr>
            <p:extLst/>
          </p:nvPr>
        </p:nvGraphicFramePr>
        <p:xfrm>
          <a:off x="6893147" y="4371843"/>
          <a:ext cx="5040435" cy="609600"/>
        </p:xfrm>
        <a:graphic>
          <a:graphicData uri="http://schemas.openxmlformats.org/drawingml/2006/table">
            <a:tbl>
              <a:tblPr firstRow="1" bandRow="1">
                <a:tableStyleId>{5940675A-B579-460E-94D1-54222C63F5DA}</a:tableStyleId>
              </a:tblPr>
              <a:tblGrid>
                <a:gridCol w="1680145">
                  <a:extLst>
                    <a:ext uri="{9D8B030D-6E8A-4147-A177-3AD203B41FA5}">
                      <a16:colId xmlns:a16="http://schemas.microsoft.com/office/drawing/2014/main" val="1107610002"/>
                    </a:ext>
                  </a:extLst>
                </a:gridCol>
                <a:gridCol w="1680145">
                  <a:extLst>
                    <a:ext uri="{9D8B030D-6E8A-4147-A177-3AD203B41FA5}">
                      <a16:colId xmlns:a16="http://schemas.microsoft.com/office/drawing/2014/main" val="3972074794"/>
                    </a:ext>
                  </a:extLst>
                </a:gridCol>
                <a:gridCol w="1680145">
                  <a:extLst>
                    <a:ext uri="{9D8B030D-6E8A-4147-A177-3AD203B41FA5}">
                      <a16:colId xmlns:a16="http://schemas.microsoft.com/office/drawing/2014/main" val="295676822"/>
                    </a:ext>
                  </a:extLst>
                </a:gridCol>
              </a:tblGrid>
              <a:tr h="296753">
                <a:tc>
                  <a:txBody>
                    <a:bodyPr/>
                    <a:lstStyle/>
                    <a:p>
                      <a:pPr algn="ctr"/>
                      <a:r>
                        <a:rPr lang="es-CO" sz="1400" b="1" dirty="0"/>
                        <a:t>PRESUPUESTO 2019</a:t>
                      </a:r>
                    </a:p>
                  </a:txBody>
                  <a:tcPr/>
                </a:tc>
                <a:tc>
                  <a:txBody>
                    <a:bodyPr/>
                    <a:lstStyle/>
                    <a:p>
                      <a:pPr algn="ctr"/>
                      <a:r>
                        <a:rPr lang="es-CO" sz="1400" b="1" dirty="0"/>
                        <a:t>EJECUTADO</a:t>
                      </a:r>
                    </a:p>
                  </a:txBody>
                  <a:tcPr/>
                </a:tc>
                <a:tc>
                  <a:txBody>
                    <a:bodyPr/>
                    <a:lstStyle/>
                    <a:p>
                      <a:pPr algn="ctr"/>
                      <a:r>
                        <a:rPr lang="es-CO" sz="1400" b="1" dirty="0"/>
                        <a:t>REMANENTE</a:t>
                      </a:r>
                    </a:p>
                  </a:txBody>
                  <a:tcPr/>
                </a:tc>
                <a:extLst>
                  <a:ext uri="{0D108BD9-81ED-4DB2-BD59-A6C34878D82A}">
                    <a16:rowId xmlns:a16="http://schemas.microsoft.com/office/drawing/2014/main" val="467351568"/>
                  </a:ext>
                </a:extLst>
              </a:tr>
              <a:tr h="296753">
                <a:tc>
                  <a:txBody>
                    <a:bodyPr/>
                    <a:lstStyle/>
                    <a:p>
                      <a:pPr algn="ctr"/>
                      <a:r>
                        <a:rPr lang="es-CO" sz="1400" dirty="0"/>
                        <a:t>$167.765.383</a:t>
                      </a:r>
                    </a:p>
                  </a:txBody>
                  <a:tcPr/>
                </a:tc>
                <a:tc>
                  <a:txBody>
                    <a:bodyPr/>
                    <a:lstStyle/>
                    <a:p>
                      <a:pPr algn="ctr"/>
                      <a:r>
                        <a:rPr lang="es-ES" sz="1400" dirty="0"/>
                        <a:t>$72.000.000</a:t>
                      </a:r>
                      <a:endParaRPr lang="es-CO" sz="1400" dirty="0"/>
                    </a:p>
                  </a:txBody>
                  <a:tcPr/>
                </a:tc>
                <a:tc>
                  <a:txBody>
                    <a:bodyPr/>
                    <a:lstStyle/>
                    <a:p>
                      <a:pPr algn="ctr"/>
                      <a:r>
                        <a:rPr lang="es-ES" sz="1400" dirty="0"/>
                        <a:t>$95.765.383</a:t>
                      </a:r>
                      <a:endParaRPr lang="es-CO" sz="1400" dirty="0"/>
                    </a:p>
                  </a:txBody>
                  <a:tcPr/>
                </a:tc>
                <a:extLst>
                  <a:ext uri="{0D108BD9-81ED-4DB2-BD59-A6C34878D82A}">
                    <a16:rowId xmlns:a16="http://schemas.microsoft.com/office/drawing/2014/main" val="3562188303"/>
                  </a:ext>
                </a:extLst>
              </a:tr>
            </a:tbl>
          </a:graphicData>
        </a:graphic>
      </p:graphicFrame>
    </p:spTree>
    <p:extLst>
      <p:ext uri="{BB962C8B-B14F-4D97-AF65-F5344CB8AC3E}">
        <p14:creationId xmlns:p14="http://schemas.microsoft.com/office/powerpoint/2010/main" val="27646039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21">
            <a:extLst>
              <a:ext uri="{FF2B5EF4-FFF2-40B4-BE49-F238E27FC236}">
                <a16:creationId xmlns:a16="http://schemas.microsoft.com/office/drawing/2014/main" id="{91EBBC83-D449-4A29-B91D-EA0CEF4BA01C}"/>
              </a:ext>
            </a:extLst>
          </p:cNvPr>
          <p:cNvSpPr txBox="1">
            <a:spLocks noChangeArrowheads="1"/>
          </p:cNvSpPr>
          <p:nvPr/>
        </p:nvSpPr>
        <p:spPr bwMode="auto">
          <a:xfrm>
            <a:off x="2524353" y="1192141"/>
            <a:ext cx="66646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0A8B"/>
                </a:solidFill>
                <a:latin typeface="+mn-lt"/>
              </a:rPr>
              <a:t>PREDIOS Y SEMOVIENTES ZONA 1 ORIENTE </a:t>
            </a:r>
          </a:p>
        </p:txBody>
      </p:sp>
      <p:graphicFrame>
        <p:nvGraphicFramePr>
          <p:cNvPr id="5" name="Tabla 4">
            <a:extLst>
              <a:ext uri="{FF2B5EF4-FFF2-40B4-BE49-F238E27FC236}">
                <a16:creationId xmlns:a16="http://schemas.microsoft.com/office/drawing/2014/main" id="{199BD060-92D8-40AE-9672-B1D8FDBA90FB}"/>
              </a:ext>
            </a:extLst>
          </p:cNvPr>
          <p:cNvGraphicFramePr>
            <a:graphicFrameLocks noGrp="1"/>
          </p:cNvGraphicFramePr>
          <p:nvPr>
            <p:extLst/>
          </p:nvPr>
        </p:nvGraphicFramePr>
        <p:xfrm>
          <a:off x="1365625" y="2117585"/>
          <a:ext cx="9460749" cy="3406140"/>
        </p:xfrm>
        <a:graphic>
          <a:graphicData uri="http://schemas.openxmlformats.org/drawingml/2006/table">
            <a:tbl>
              <a:tblPr>
                <a:tableStyleId>{5940675A-B579-460E-94D1-54222C63F5DA}</a:tableStyleId>
              </a:tblPr>
              <a:tblGrid>
                <a:gridCol w="469910">
                  <a:extLst>
                    <a:ext uri="{9D8B030D-6E8A-4147-A177-3AD203B41FA5}">
                      <a16:colId xmlns:a16="http://schemas.microsoft.com/office/drawing/2014/main" val="200570207"/>
                    </a:ext>
                  </a:extLst>
                </a:gridCol>
                <a:gridCol w="1986246">
                  <a:extLst>
                    <a:ext uri="{9D8B030D-6E8A-4147-A177-3AD203B41FA5}">
                      <a16:colId xmlns:a16="http://schemas.microsoft.com/office/drawing/2014/main" val="2687829055"/>
                    </a:ext>
                  </a:extLst>
                </a:gridCol>
                <a:gridCol w="1561630">
                  <a:extLst>
                    <a:ext uri="{9D8B030D-6E8A-4147-A177-3AD203B41FA5}">
                      <a16:colId xmlns:a16="http://schemas.microsoft.com/office/drawing/2014/main" val="1686814566"/>
                    </a:ext>
                  </a:extLst>
                </a:gridCol>
                <a:gridCol w="2152927">
                  <a:extLst>
                    <a:ext uri="{9D8B030D-6E8A-4147-A177-3AD203B41FA5}">
                      <a16:colId xmlns:a16="http://schemas.microsoft.com/office/drawing/2014/main" val="4057867971"/>
                    </a:ext>
                  </a:extLst>
                </a:gridCol>
                <a:gridCol w="1470661">
                  <a:extLst>
                    <a:ext uri="{9D8B030D-6E8A-4147-A177-3AD203B41FA5}">
                      <a16:colId xmlns:a16="http://schemas.microsoft.com/office/drawing/2014/main" val="2039856728"/>
                    </a:ext>
                  </a:extLst>
                </a:gridCol>
                <a:gridCol w="1819375">
                  <a:extLst>
                    <a:ext uri="{9D8B030D-6E8A-4147-A177-3AD203B41FA5}">
                      <a16:colId xmlns:a16="http://schemas.microsoft.com/office/drawing/2014/main" val="659616383"/>
                    </a:ext>
                  </a:extLst>
                </a:gridCol>
              </a:tblGrid>
              <a:tr h="0">
                <a:tc>
                  <a:txBody>
                    <a:bodyPr/>
                    <a:lstStyle/>
                    <a:p>
                      <a:pPr algn="ctr" fontAlgn="ctr"/>
                      <a:r>
                        <a:rPr lang="es-CO" sz="1800" b="1" u="none" strike="noStrike" dirty="0">
                          <a:solidFill>
                            <a:schemeClr val="tx1"/>
                          </a:solidFill>
                          <a:effectLst/>
                        </a:rPr>
                        <a:t>No.</a:t>
                      </a:r>
                      <a:endParaRPr lang="es-CO" sz="1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1" u="none" strike="noStrike" dirty="0">
                          <a:solidFill>
                            <a:schemeClr val="tx1"/>
                          </a:solidFill>
                          <a:effectLst/>
                        </a:rPr>
                        <a:t>DEPARTAMENTO</a:t>
                      </a:r>
                      <a:endParaRPr lang="es-CO" sz="1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1" u="none" strike="noStrike">
                          <a:solidFill>
                            <a:schemeClr val="tx1"/>
                          </a:solidFill>
                          <a:effectLst/>
                        </a:rPr>
                        <a:t>MUNICIPIO </a:t>
                      </a:r>
                      <a:endParaRPr lang="es-CO" sz="1800" b="1" i="0" u="none" strike="noStrike">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1" i="0" u="none" strike="noStrike" dirty="0">
                          <a:solidFill>
                            <a:schemeClr val="tx1"/>
                          </a:solidFill>
                          <a:effectLst/>
                          <a:latin typeface="Calibri" panose="020F0502020204030204" pitchFamily="34" charset="0"/>
                        </a:rPr>
                        <a:t>NOMBRE DEL PREDIO</a:t>
                      </a:r>
                    </a:p>
                  </a:txBody>
                  <a:tcPr marL="9525" marR="9525" marT="9525" marB="0" anchor="ctr"/>
                </a:tc>
                <a:tc>
                  <a:txBody>
                    <a:bodyPr/>
                    <a:lstStyle/>
                    <a:p>
                      <a:pPr algn="ctr" fontAlgn="ctr"/>
                      <a:r>
                        <a:rPr lang="es-CO" sz="1800" b="1" u="none" strike="noStrike" dirty="0">
                          <a:solidFill>
                            <a:schemeClr val="tx1"/>
                          </a:solidFill>
                          <a:effectLst/>
                        </a:rPr>
                        <a:t>Semovientes</a:t>
                      </a:r>
                      <a:endParaRPr lang="es-CO" sz="1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ctr"/>
                      <a:r>
                        <a:rPr lang="es-CO" sz="1800" b="1" i="0" u="none" strike="noStrike" dirty="0">
                          <a:solidFill>
                            <a:schemeClr val="tx1"/>
                          </a:solidFill>
                          <a:effectLst/>
                          <a:latin typeface="Calibri" panose="020F0502020204030204" pitchFamily="34" charset="0"/>
                        </a:rPr>
                        <a:t>HECTÁREAS</a:t>
                      </a:r>
                    </a:p>
                  </a:txBody>
                  <a:tcPr marL="9525" marR="9525" marT="9525" marB="0" anchor="ctr"/>
                </a:tc>
                <a:extLst>
                  <a:ext uri="{0D108BD9-81ED-4DB2-BD59-A6C34878D82A}">
                    <a16:rowId xmlns:a16="http://schemas.microsoft.com/office/drawing/2014/main" val="181431605"/>
                  </a:ext>
                </a:extLst>
              </a:tr>
              <a:tr h="190500">
                <a:tc>
                  <a:txBody>
                    <a:bodyPr/>
                    <a:lstStyle/>
                    <a:p>
                      <a:pPr algn="ctr" fontAlgn="ctr"/>
                      <a:r>
                        <a:rPr lang="es-CO" sz="1800" u="none" strike="noStrike" dirty="0">
                          <a:solidFill>
                            <a:schemeClr val="tx1"/>
                          </a:solidFill>
                          <a:effectLst/>
                        </a:rPr>
                        <a:t>1</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Acacías</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Berlín</a:t>
                      </a: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1572</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900</a:t>
                      </a:r>
                      <a:endParaRPr lang="es-CO" sz="18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66577935"/>
                  </a:ext>
                </a:extLst>
              </a:tr>
              <a:tr h="190500">
                <a:tc>
                  <a:txBody>
                    <a:bodyPr/>
                    <a:lstStyle/>
                    <a:p>
                      <a:pPr algn="ctr" fontAlgn="ctr"/>
                      <a:r>
                        <a:rPr lang="es-CO" sz="1800" u="none" strike="noStrike" dirty="0">
                          <a:solidFill>
                            <a:schemeClr val="tx1"/>
                          </a:solidFill>
                          <a:effectLst/>
                        </a:rPr>
                        <a:t>2</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Acacías</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Cencerro</a:t>
                      </a: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319</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620</a:t>
                      </a:r>
                      <a:endParaRPr lang="es-CO" sz="18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9496338"/>
                  </a:ext>
                </a:extLst>
              </a:tr>
              <a:tr h="190500">
                <a:tc>
                  <a:txBody>
                    <a:bodyPr/>
                    <a:lstStyle/>
                    <a:p>
                      <a:pPr algn="ctr" fontAlgn="ctr"/>
                      <a:r>
                        <a:rPr lang="es-CO" sz="1800" u="none" strike="noStrike" dirty="0">
                          <a:solidFill>
                            <a:schemeClr val="tx1"/>
                          </a:solidFill>
                          <a:effectLst/>
                        </a:rPr>
                        <a:t>3</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Villavicencio</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La Fortuna</a:t>
                      </a: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286</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76</a:t>
                      </a:r>
                      <a:endParaRPr lang="es-CO" sz="18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2782799"/>
                  </a:ext>
                </a:extLst>
              </a:tr>
              <a:tr h="190500">
                <a:tc>
                  <a:txBody>
                    <a:bodyPr/>
                    <a:lstStyle/>
                    <a:p>
                      <a:pPr algn="ctr" fontAlgn="ctr"/>
                      <a:r>
                        <a:rPr lang="es-CO" sz="1800" u="none" strike="noStrike" dirty="0">
                          <a:solidFill>
                            <a:schemeClr val="tx1"/>
                          </a:solidFill>
                          <a:effectLst/>
                        </a:rPr>
                        <a:t>4</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 </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Puerto López</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El Capricho</a:t>
                      </a: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46</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80</a:t>
                      </a:r>
                      <a:endParaRPr lang="es-CO" sz="18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2930337"/>
                  </a:ext>
                </a:extLst>
              </a:tr>
              <a:tr h="190500">
                <a:tc>
                  <a:txBody>
                    <a:bodyPr/>
                    <a:lstStyle/>
                    <a:p>
                      <a:pPr algn="ctr" fontAlgn="ctr"/>
                      <a:r>
                        <a:rPr lang="es-CO" sz="1800" u="none" strike="noStrike" dirty="0">
                          <a:solidFill>
                            <a:schemeClr val="tx1"/>
                          </a:solidFill>
                          <a:effectLst/>
                        </a:rPr>
                        <a:t>5</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Puerto Gaitán</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Altamira</a:t>
                      </a: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206</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1000</a:t>
                      </a:r>
                      <a:endParaRPr lang="es-CO" sz="18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7190967"/>
                  </a:ext>
                </a:extLst>
              </a:tr>
              <a:tr h="190500">
                <a:tc>
                  <a:txBody>
                    <a:bodyPr/>
                    <a:lstStyle/>
                    <a:p>
                      <a:pPr algn="ctr" fontAlgn="ctr"/>
                      <a:r>
                        <a:rPr lang="es-CO" sz="1800" u="none" strike="noStrike" dirty="0">
                          <a:solidFill>
                            <a:schemeClr val="tx1"/>
                          </a:solidFill>
                          <a:effectLst/>
                        </a:rPr>
                        <a:t>6</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Puerto López</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Santa Helena</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300</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250</a:t>
                      </a:r>
                    </a:p>
                  </a:txBody>
                  <a:tcPr marL="9525" marR="9525" marT="9525" marB="0" anchor="b"/>
                </a:tc>
                <a:extLst>
                  <a:ext uri="{0D108BD9-81ED-4DB2-BD59-A6C34878D82A}">
                    <a16:rowId xmlns:a16="http://schemas.microsoft.com/office/drawing/2014/main" val="3735014996"/>
                  </a:ext>
                </a:extLst>
              </a:tr>
              <a:tr h="190500">
                <a:tc>
                  <a:txBody>
                    <a:bodyPr/>
                    <a:lstStyle/>
                    <a:p>
                      <a:pPr algn="ctr" fontAlgn="ctr"/>
                      <a:r>
                        <a:rPr lang="es-CO" sz="1800" u="none" strike="noStrike" dirty="0">
                          <a:solidFill>
                            <a:schemeClr val="tx1"/>
                          </a:solidFill>
                          <a:effectLst/>
                        </a:rPr>
                        <a:t>7</a:t>
                      </a:r>
                      <a:endParaRPr lang="es-CO" sz="18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fontAlgn="b"/>
                      <a:r>
                        <a:rPr lang="es-ES" sz="1800" b="0" i="0" u="none" strike="noStrike" dirty="0">
                          <a:solidFill>
                            <a:schemeClr val="tx1"/>
                          </a:solidFill>
                          <a:effectLst/>
                          <a:latin typeface="Calibri" panose="020F0502020204030204" pitchFamily="34" charset="0"/>
                        </a:rPr>
                        <a:t>Meta</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Villavicencio</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800" b="0" i="0" u="none" strike="noStrike" dirty="0">
                          <a:solidFill>
                            <a:schemeClr val="tx1"/>
                          </a:solidFill>
                          <a:effectLst/>
                          <a:latin typeface="Calibri" panose="020F0502020204030204" pitchFamily="34" charset="0"/>
                        </a:rPr>
                        <a:t>El Triangulo</a:t>
                      </a: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669</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fontAlgn="b"/>
                      <a:r>
                        <a:rPr lang="es-ES" sz="1800" b="0" i="0" u="none" strike="noStrike" dirty="0">
                          <a:solidFill>
                            <a:schemeClr val="tx1"/>
                          </a:solidFill>
                          <a:effectLst/>
                          <a:latin typeface="Calibri" panose="020F0502020204030204" pitchFamily="34" charset="0"/>
                        </a:rPr>
                        <a:t>306</a:t>
                      </a:r>
                      <a:endParaRPr lang="es-CO" sz="18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4425015"/>
                  </a:ext>
                </a:extLst>
              </a:tr>
              <a:tr h="190500">
                <a:tc>
                  <a:txBody>
                    <a:bodyPr/>
                    <a:lstStyle/>
                    <a:p>
                      <a:pPr algn="ctr" fontAlgn="ctr"/>
                      <a:r>
                        <a:rPr lang="es-CO" sz="1800" b="0" i="0" u="none" strike="noStrike" dirty="0">
                          <a:solidFill>
                            <a:schemeClr val="tx1"/>
                          </a:solidFill>
                          <a:effectLst/>
                          <a:latin typeface="Calibri" panose="020F0502020204030204" pitchFamily="34" charset="0"/>
                        </a:rPr>
                        <a:t>8</a:t>
                      </a:r>
                    </a:p>
                  </a:txBody>
                  <a:tcPr marL="9525" marR="9525" marT="9525" marB="0" anchor="ctr"/>
                </a:tc>
                <a:tc>
                  <a:txBody>
                    <a:bodyPr/>
                    <a:lstStyle/>
                    <a:p>
                      <a:pPr algn="ctr" fontAlgn="b"/>
                      <a:r>
                        <a:rPr lang="es-CO" sz="1800" b="0" i="0" u="none" strike="noStrike" dirty="0">
                          <a:solidFill>
                            <a:schemeClr val="tx1"/>
                          </a:solidFill>
                          <a:effectLst/>
                          <a:latin typeface="Calibri" panose="020F0502020204030204" pitchFamily="34" charset="0"/>
                        </a:rPr>
                        <a:t>Meta</a:t>
                      </a: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ES" sz="1800" b="0" i="0" u="none" strike="noStrike" dirty="0">
                          <a:solidFill>
                            <a:schemeClr val="tx1"/>
                          </a:solidFill>
                          <a:effectLst/>
                          <a:latin typeface="Calibri" panose="020F0502020204030204" pitchFamily="34" charset="0"/>
                        </a:rPr>
                        <a:t>Villavicencio</a:t>
                      </a:r>
                      <a:endParaRPr lang="es-CO" sz="1800" b="0" i="0" u="none" strike="noStrike" dirty="0">
                        <a:solidFill>
                          <a:schemeClr val="tx1"/>
                        </a:solidFill>
                        <a:effectLst/>
                        <a:latin typeface="Calibri" panose="020F0502020204030204" pitchFamily="34" charset="0"/>
                      </a:endParaRP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800" b="0" i="0" u="none" strike="noStrike" dirty="0">
                          <a:solidFill>
                            <a:schemeClr val="tx1"/>
                          </a:solidFill>
                          <a:effectLst/>
                          <a:latin typeface="Calibri" panose="020F0502020204030204" pitchFamily="34" charset="0"/>
                        </a:rPr>
                        <a:t>Yacaré</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953</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250</a:t>
                      </a:r>
                    </a:p>
                  </a:txBody>
                  <a:tcPr marL="9525" marR="9525" marT="9525" marB="0" anchor="b"/>
                </a:tc>
                <a:extLst>
                  <a:ext uri="{0D108BD9-81ED-4DB2-BD59-A6C34878D82A}">
                    <a16:rowId xmlns:a16="http://schemas.microsoft.com/office/drawing/2014/main" val="3973136023"/>
                  </a:ext>
                </a:extLst>
              </a:tr>
              <a:tr h="190500">
                <a:tc>
                  <a:txBody>
                    <a:bodyPr/>
                    <a:lstStyle/>
                    <a:p>
                      <a:pPr algn="ctr" fontAlgn="ctr"/>
                      <a:r>
                        <a:rPr lang="es-CO" sz="1800" b="0" i="0" u="none" strike="noStrike" dirty="0">
                          <a:solidFill>
                            <a:schemeClr val="tx1"/>
                          </a:solidFill>
                          <a:effectLst/>
                          <a:latin typeface="Calibri" panose="020F0502020204030204" pitchFamily="34" charset="0"/>
                        </a:rPr>
                        <a:t>9</a:t>
                      </a:r>
                    </a:p>
                  </a:txBody>
                  <a:tcPr marL="9525" marR="9525" marT="9525" marB="0" anchor="ctr"/>
                </a:tc>
                <a:tc>
                  <a:txBody>
                    <a:bodyPr/>
                    <a:lstStyle/>
                    <a:p>
                      <a:pPr algn="ctr" fontAlgn="b"/>
                      <a:r>
                        <a:rPr lang="es-CO" sz="1800" b="0" i="0" u="none" strike="noStrike" dirty="0">
                          <a:solidFill>
                            <a:schemeClr val="tx1"/>
                          </a:solidFill>
                          <a:effectLst/>
                          <a:latin typeface="Calibri" panose="020F0502020204030204" pitchFamily="34" charset="0"/>
                        </a:rPr>
                        <a:t>Meta</a:t>
                      </a: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800" b="0" i="0" u="none" strike="noStrike" dirty="0">
                          <a:solidFill>
                            <a:schemeClr val="tx1"/>
                          </a:solidFill>
                          <a:effectLst/>
                          <a:latin typeface="Calibri" panose="020F0502020204030204" pitchFamily="34" charset="0"/>
                        </a:rPr>
                        <a:t>Acacías</a:t>
                      </a: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800" b="0" i="0" u="none" strike="noStrike" dirty="0">
                          <a:solidFill>
                            <a:schemeClr val="tx1"/>
                          </a:solidFill>
                          <a:effectLst/>
                          <a:latin typeface="Calibri" panose="020F0502020204030204" pitchFamily="34" charset="0"/>
                        </a:rPr>
                        <a:t>Buenos Aires</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500</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480</a:t>
                      </a:r>
                    </a:p>
                  </a:txBody>
                  <a:tcPr marL="9525" marR="9525" marT="9525" marB="0" anchor="b"/>
                </a:tc>
                <a:extLst>
                  <a:ext uri="{0D108BD9-81ED-4DB2-BD59-A6C34878D82A}">
                    <a16:rowId xmlns:a16="http://schemas.microsoft.com/office/drawing/2014/main" val="430486896"/>
                  </a:ext>
                </a:extLst>
              </a:tr>
              <a:tr h="190500">
                <a:tc>
                  <a:txBody>
                    <a:bodyPr/>
                    <a:lstStyle/>
                    <a:p>
                      <a:pPr algn="ctr" fontAlgn="ctr"/>
                      <a:r>
                        <a:rPr lang="es-CO" sz="1800" b="0" i="0" u="none" strike="noStrike" dirty="0">
                          <a:solidFill>
                            <a:schemeClr val="tx1"/>
                          </a:solidFill>
                          <a:effectLst/>
                          <a:latin typeface="Calibri" panose="020F0502020204030204" pitchFamily="34" charset="0"/>
                        </a:rPr>
                        <a:t>10</a:t>
                      </a:r>
                    </a:p>
                  </a:txBody>
                  <a:tcPr marL="9525" marR="9525" marT="9525" marB="0" anchor="ctr"/>
                </a:tc>
                <a:tc>
                  <a:txBody>
                    <a:bodyPr/>
                    <a:lstStyle/>
                    <a:p>
                      <a:pPr algn="ctr" fontAlgn="b"/>
                      <a:r>
                        <a:rPr lang="es-CO" sz="1800" b="0" i="0" u="none" strike="noStrike" dirty="0">
                          <a:solidFill>
                            <a:schemeClr val="tx1"/>
                          </a:solidFill>
                          <a:effectLst/>
                          <a:latin typeface="Calibri" panose="020F0502020204030204" pitchFamily="34" charset="0"/>
                        </a:rPr>
                        <a:t>Meta </a:t>
                      </a: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800" b="0" i="0" u="none" strike="noStrike" dirty="0">
                          <a:solidFill>
                            <a:schemeClr val="tx1"/>
                          </a:solidFill>
                          <a:effectLst/>
                          <a:latin typeface="Calibri" panose="020F0502020204030204" pitchFamily="34" charset="0"/>
                        </a:rPr>
                        <a:t>San Carlos</a:t>
                      </a:r>
                    </a:p>
                  </a:txBody>
                  <a:tcPr marL="9525" marR="9525" marT="9525" marB="0" anchor="b"/>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s-CO" sz="1800" b="0" i="0" u="none" strike="noStrike" dirty="0">
                          <a:solidFill>
                            <a:schemeClr val="tx1"/>
                          </a:solidFill>
                          <a:effectLst/>
                          <a:latin typeface="Calibri" panose="020F0502020204030204" pitchFamily="34" charset="0"/>
                        </a:rPr>
                        <a:t>El Billete</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369</a:t>
                      </a:r>
                    </a:p>
                  </a:txBody>
                  <a:tcPr marL="9525" marR="9525" marT="9525" marB="0" anchor="b"/>
                </a:tc>
                <a:tc>
                  <a:txBody>
                    <a:bodyPr/>
                    <a:lstStyle/>
                    <a:p>
                      <a:pPr algn="ctr" fontAlgn="b"/>
                      <a:r>
                        <a:rPr lang="es-CO" sz="1800" b="0" i="0" u="none" strike="noStrike" dirty="0">
                          <a:solidFill>
                            <a:schemeClr val="tx1"/>
                          </a:solidFill>
                          <a:effectLst/>
                          <a:latin typeface="Calibri" panose="020F0502020204030204" pitchFamily="34" charset="0"/>
                        </a:rPr>
                        <a:t>300</a:t>
                      </a:r>
                    </a:p>
                  </a:txBody>
                  <a:tcPr marL="9525" marR="9525" marT="9525" marB="0" anchor="b"/>
                </a:tc>
                <a:extLst>
                  <a:ext uri="{0D108BD9-81ED-4DB2-BD59-A6C34878D82A}">
                    <a16:rowId xmlns:a16="http://schemas.microsoft.com/office/drawing/2014/main" val="35894314"/>
                  </a:ext>
                </a:extLst>
              </a:tr>
              <a:tr h="0">
                <a:tc gridSpan="4">
                  <a:txBody>
                    <a:bodyPr/>
                    <a:lstStyle/>
                    <a:p>
                      <a:pPr algn="ctr" fontAlgn="ctr"/>
                      <a:r>
                        <a:rPr lang="es-CO" sz="1800" b="1" i="0" u="none" strike="noStrike" dirty="0">
                          <a:solidFill>
                            <a:schemeClr val="tx1"/>
                          </a:solidFill>
                          <a:effectLst/>
                          <a:latin typeface="Calibri" panose="020F0502020204030204" pitchFamily="34" charset="0"/>
                        </a:rPr>
                        <a:t>TOTAL</a:t>
                      </a:r>
                    </a:p>
                  </a:txBody>
                  <a:tcPr marL="9525" marR="9525" marT="9525" marB="0" anchor="ctr"/>
                </a:tc>
                <a:tc hMerge="1">
                  <a:txBody>
                    <a:bodyPr/>
                    <a:lstStyle/>
                    <a:p>
                      <a:pPr algn="ctr" fontAlgn="b"/>
                      <a:endParaRPr lang="es-CO" sz="1800" b="0" i="0" u="none" strike="noStrike">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s-CO" sz="1800" b="0" i="0" u="none" strike="noStrike">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s-CO"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b="1" i="0" u="none" strike="noStrike" dirty="0">
                          <a:solidFill>
                            <a:schemeClr val="tx1"/>
                          </a:solidFill>
                          <a:effectLst/>
                          <a:latin typeface="Calibri" panose="020F0502020204030204" pitchFamily="34" charset="0"/>
                        </a:rPr>
                        <a:t>5220</a:t>
                      </a:r>
                    </a:p>
                  </a:txBody>
                  <a:tcPr marL="9525" marR="9525" marT="9525" marB="0" anchor="b"/>
                </a:tc>
                <a:tc>
                  <a:txBody>
                    <a:bodyPr/>
                    <a:lstStyle/>
                    <a:p>
                      <a:pPr algn="ctr" fontAlgn="b"/>
                      <a:r>
                        <a:rPr lang="es-CO" sz="1800" b="1" i="0" u="none" strike="noStrike" dirty="0">
                          <a:solidFill>
                            <a:schemeClr val="tx1"/>
                          </a:solidFill>
                          <a:effectLst/>
                          <a:latin typeface="Calibri" panose="020F0502020204030204" pitchFamily="34" charset="0"/>
                        </a:rPr>
                        <a:t>4262</a:t>
                      </a:r>
                    </a:p>
                  </a:txBody>
                  <a:tcPr marL="9525" marR="9525" marT="9525" marB="0" anchor="b"/>
                </a:tc>
                <a:extLst>
                  <a:ext uri="{0D108BD9-81ED-4DB2-BD59-A6C34878D82A}">
                    <a16:rowId xmlns:a16="http://schemas.microsoft.com/office/drawing/2014/main" val="3545858687"/>
                  </a:ext>
                </a:extLst>
              </a:tr>
            </a:tbl>
          </a:graphicData>
        </a:graphic>
      </p:graphicFrame>
      <p:sp>
        <p:nvSpPr>
          <p:cNvPr id="3" name="CuadroTexto 2">
            <a:extLst>
              <a:ext uri="{FF2B5EF4-FFF2-40B4-BE49-F238E27FC236}">
                <a16:creationId xmlns:a16="http://schemas.microsoft.com/office/drawing/2014/main" id="{11764656-2C84-4778-8065-27CD7E3C78E8}"/>
              </a:ext>
            </a:extLst>
          </p:cNvPr>
          <p:cNvSpPr txBox="1"/>
          <p:nvPr/>
        </p:nvSpPr>
        <p:spPr>
          <a:xfrm>
            <a:off x="2524353" y="5837406"/>
            <a:ext cx="5455328" cy="369332"/>
          </a:xfrm>
          <a:prstGeom prst="rect">
            <a:avLst/>
          </a:prstGeom>
          <a:noFill/>
        </p:spPr>
        <p:txBody>
          <a:bodyPr wrap="square" rtlCol="0">
            <a:spAutoFit/>
          </a:bodyPr>
          <a:lstStyle/>
          <a:p>
            <a:r>
              <a:rPr lang="es-CO" dirty="0"/>
              <a:t>*Se estima recibir 7.500 semovientes durante el 2019.</a:t>
            </a:r>
          </a:p>
        </p:txBody>
      </p:sp>
    </p:spTree>
    <p:extLst>
      <p:ext uri="{BB962C8B-B14F-4D97-AF65-F5344CB8AC3E}">
        <p14:creationId xmlns:p14="http://schemas.microsoft.com/office/powerpoint/2010/main" val="20479327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CuadroTexto 21">
            <a:extLst>
              <a:ext uri="{FF2B5EF4-FFF2-40B4-BE49-F238E27FC236}">
                <a16:creationId xmlns:a16="http://schemas.microsoft.com/office/drawing/2014/main" id="{91EBBC83-D449-4A29-B91D-EA0CEF4BA01C}"/>
              </a:ext>
            </a:extLst>
          </p:cNvPr>
          <p:cNvSpPr txBox="1">
            <a:spLocks noChangeArrowheads="1"/>
          </p:cNvSpPr>
          <p:nvPr/>
        </p:nvSpPr>
        <p:spPr bwMode="auto">
          <a:xfrm>
            <a:off x="2924902" y="1162969"/>
            <a:ext cx="63294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0A8B"/>
                </a:solidFill>
                <a:latin typeface="+mn-lt"/>
              </a:rPr>
              <a:t>PREDIOS Y SEMOVIENTES ZONA 4 NORTE </a:t>
            </a:r>
          </a:p>
        </p:txBody>
      </p:sp>
      <p:graphicFrame>
        <p:nvGraphicFramePr>
          <p:cNvPr id="5" name="Tabla 4">
            <a:extLst>
              <a:ext uri="{FF2B5EF4-FFF2-40B4-BE49-F238E27FC236}">
                <a16:creationId xmlns:a16="http://schemas.microsoft.com/office/drawing/2014/main" id="{199BD060-92D8-40AE-9672-B1D8FDBA90FB}"/>
              </a:ext>
            </a:extLst>
          </p:cNvPr>
          <p:cNvGraphicFramePr>
            <a:graphicFrameLocks noGrp="1"/>
          </p:cNvGraphicFramePr>
          <p:nvPr>
            <p:extLst/>
          </p:nvPr>
        </p:nvGraphicFramePr>
        <p:xfrm>
          <a:off x="1218647" y="2216225"/>
          <a:ext cx="9754705" cy="2828925"/>
        </p:xfrm>
        <a:graphic>
          <a:graphicData uri="http://schemas.openxmlformats.org/drawingml/2006/table">
            <a:tbl>
              <a:tblPr>
                <a:tableStyleId>{5940675A-B579-460E-94D1-54222C63F5DA}</a:tableStyleId>
              </a:tblPr>
              <a:tblGrid>
                <a:gridCol w="546819">
                  <a:extLst>
                    <a:ext uri="{9D8B030D-6E8A-4147-A177-3AD203B41FA5}">
                      <a16:colId xmlns:a16="http://schemas.microsoft.com/office/drawing/2014/main" val="200570207"/>
                    </a:ext>
                  </a:extLst>
                </a:gridCol>
                <a:gridCol w="1804801">
                  <a:extLst>
                    <a:ext uri="{9D8B030D-6E8A-4147-A177-3AD203B41FA5}">
                      <a16:colId xmlns:a16="http://schemas.microsoft.com/office/drawing/2014/main" val="2687829055"/>
                    </a:ext>
                  </a:extLst>
                </a:gridCol>
                <a:gridCol w="1846864">
                  <a:extLst>
                    <a:ext uri="{9D8B030D-6E8A-4147-A177-3AD203B41FA5}">
                      <a16:colId xmlns:a16="http://schemas.microsoft.com/office/drawing/2014/main" val="1686814566"/>
                    </a:ext>
                  </a:extLst>
                </a:gridCol>
                <a:gridCol w="2033044">
                  <a:extLst>
                    <a:ext uri="{9D8B030D-6E8A-4147-A177-3AD203B41FA5}">
                      <a16:colId xmlns:a16="http://schemas.microsoft.com/office/drawing/2014/main" val="3098018863"/>
                    </a:ext>
                  </a:extLst>
                </a:gridCol>
                <a:gridCol w="1129494">
                  <a:extLst>
                    <a:ext uri="{9D8B030D-6E8A-4147-A177-3AD203B41FA5}">
                      <a16:colId xmlns:a16="http://schemas.microsoft.com/office/drawing/2014/main" val="2039856728"/>
                    </a:ext>
                  </a:extLst>
                </a:gridCol>
                <a:gridCol w="1036750">
                  <a:extLst>
                    <a:ext uri="{9D8B030D-6E8A-4147-A177-3AD203B41FA5}">
                      <a16:colId xmlns:a16="http://schemas.microsoft.com/office/drawing/2014/main" val="3051301232"/>
                    </a:ext>
                  </a:extLst>
                </a:gridCol>
                <a:gridCol w="1356933">
                  <a:extLst>
                    <a:ext uri="{9D8B030D-6E8A-4147-A177-3AD203B41FA5}">
                      <a16:colId xmlns:a16="http://schemas.microsoft.com/office/drawing/2014/main" val="659616383"/>
                    </a:ext>
                  </a:extLst>
                </a:gridCol>
              </a:tblGrid>
              <a:tr h="0">
                <a:tc>
                  <a:txBody>
                    <a:bodyPr/>
                    <a:lstStyle/>
                    <a:p>
                      <a:pPr algn="ctr" fontAlgn="ctr"/>
                      <a:r>
                        <a:rPr lang="es-CO" sz="1800" b="1" u="none" strike="noStrike" dirty="0">
                          <a:effectLst/>
                        </a:rPr>
                        <a:t>No.</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dirty="0">
                          <a:effectLst/>
                        </a:rPr>
                        <a:t>DEPARTAMENTO</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a:effectLst/>
                        </a:rPr>
                        <a:t>MUNICIPIO </a:t>
                      </a:r>
                      <a:endParaRPr lang="es-CO"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dirty="0">
                          <a:effectLst/>
                        </a:rPr>
                        <a:t>NOMBRE DEL PREDIO</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a:effectLst/>
                        </a:rPr>
                        <a:t>BOVINOS</a:t>
                      </a:r>
                      <a:endParaRPr lang="es-CO"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u="none" strike="noStrike" dirty="0">
                          <a:effectLst/>
                        </a:rPr>
                        <a:t>EQUINOS</a:t>
                      </a:r>
                      <a:endParaRPr lang="es-CO"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CO" sz="1800" b="1" i="0" u="none" strike="noStrike" dirty="0">
                          <a:solidFill>
                            <a:srgbClr val="000000"/>
                          </a:solidFill>
                          <a:effectLst/>
                          <a:latin typeface="Calibri" panose="020F0502020204030204" pitchFamily="34" charset="0"/>
                        </a:rPr>
                        <a:t>HECTÁREAS</a:t>
                      </a:r>
                    </a:p>
                  </a:txBody>
                  <a:tcPr marL="9525" marR="9525" marT="9525" marB="0" anchor="ctr"/>
                </a:tc>
                <a:extLst>
                  <a:ext uri="{0D108BD9-81ED-4DB2-BD59-A6C34878D82A}">
                    <a16:rowId xmlns:a16="http://schemas.microsoft.com/office/drawing/2014/main" val="181431605"/>
                  </a:ext>
                </a:extLst>
              </a:tr>
              <a:tr h="190500">
                <a:tc>
                  <a:txBody>
                    <a:bodyPr/>
                    <a:lstStyle/>
                    <a:p>
                      <a:pPr algn="ctr" fontAlgn="ctr"/>
                      <a:r>
                        <a:rPr lang="es-CO" sz="1800" u="none" strike="noStrike">
                          <a:effectLst/>
                        </a:rPr>
                        <a:t>1</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CORDOBA</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MONTERIA</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EL CENTRAL</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3</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60</a:t>
                      </a:r>
                      <a:endParaRPr lang="es-CO"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66577935"/>
                  </a:ext>
                </a:extLst>
              </a:tr>
              <a:tr h="190500">
                <a:tc>
                  <a:txBody>
                    <a:bodyPr/>
                    <a:lstStyle/>
                    <a:p>
                      <a:pPr algn="ctr" fontAlgn="ctr"/>
                      <a:r>
                        <a:rPr lang="es-CO" sz="1800" u="none" strike="noStrike">
                          <a:effectLst/>
                        </a:rPr>
                        <a:t>2</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BOLIVAR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SAN JACINTO</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BARCELONA</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10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800</a:t>
                      </a:r>
                      <a:endParaRPr lang="es-CO"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9496338"/>
                  </a:ext>
                </a:extLst>
              </a:tr>
              <a:tr h="190500">
                <a:tc>
                  <a:txBody>
                    <a:bodyPr/>
                    <a:lstStyle/>
                    <a:p>
                      <a:pPr algn="ctr" fontAlgn="ctr"/>
                      <a:r>
                        <a:rPr lang="es-CO" sz="1800" u="none" strike="noStrike">
                          <a:effectLst/>
                        </a:rPr>
                        <a:t>3</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CESAR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VALLEDUPAR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RANCHO PANDO</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357</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13</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457</a:t>
                      </a:r>
                      <a:endParaRPr lang="es-CO"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2782799"/>
                  </a:ext>
                </a:extLst>
              </a:tr>
              <a:tr h="190500">
                <a:tc>
                  <a:txBody>
                    <a:bodyPr/>
                    <a:lstStyle/>
                    <a:p>
                      <a:pPr algn="ctr" fontAlgn="ctr"/>
                      <a:r>
                        <a:rPr lang="es-CO" sz="1800" u="none" strike="noStrike">
                          <a:effectLst/>
                        </a:rPr>
                        <a:t>4</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CESAR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s-CO" sz="1800" u="none" strike="noStrike">
                          <a:effectLst/>
                        </a:rPr>
                        <a:t>SAN DIEGO - CESAR</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PARA VER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170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500</a:t>
                      </a:r>
                      <a:endParaRPr lang="es-CO"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2930337"/>
                  </a:ext>
                </a:extLst>
              </a:tr>
              <a:tr h="190500">
                <a:tc>
                  <a:txBody>
                    <a:bodyPr/>
                    <a:lstStyle/>
                    <a:p>
                      <a:pPr algn="ctr" fontAlgn="ctr"/>
                      <a:r>
                        <a:rPr lang="es-CO" sz="1800" u="none" strike="noStrike">
                          <a:effectLst/>
                        </a:rPr>
                        <a:t>5</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CESAR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s-CO" sz="1800" u="none" strike="noStrike">
                          <a:effectLst/>
                        </a:rPr>
                        <a:t>AGUSTIN CODAZZI </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EL RODEO</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92</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dirty="0">
                          <a:effectLst/>
                        </a:rPr>
                        <a:t>820</a:t>
                      </a:r>
                      <a:endParaRPr lang="es-CO"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7190967"/>
                  </a:ext>
                </a:extLst>
              </a:tr>
              <a:tr h="190500">
                <a:tc>
                  <a:txBody>
                    <a:bodyPr/>
                    <a:lstStyle/>
                    <a:p>
                      <a:pPr algn="ctr" fontAlgn="ctr"/>
                      <a:r>
                        <a:rPr lang="es-CO" sz="1800" u="none" strike="noStrike">
                          <a:effectLst/>
                        </a:rPr>
                        <a:t>6</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CESAR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s-CO" sz="1800" u="none" strike="noStrike">
                          <a:effectLst/>
                        </a:rPr>
                        <a:t>BECERRIL </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MALAGANITO</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643</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27</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66</a:t>
                      </a:r>
                      <a:endParaRPr lang="es-CO"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35014996"/>
                  </a:ext>
                </a:extLst>
              </a:tr>
              <a:tr h="190500">
                <a:tc>
                  <a:txBody>
                    <a:bodyPr/>
                    <a:lstStyle/>
                    <a:p>
                      <a:pPr algn="ctr" fontAlgn="ctr"/>
                      <a:r>
                        <a:rPr lang="es-CO" sz="1800" u="none" strike="noStrike">
                          <a:effectLst/>
                        </a:rPr>
                        <a:t>7</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CESAR</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s-CO" sz="1800" u="none" strike="noStrike">
                          <a:effectLst/>
                        </a:rPr>
                        <a:t>AGUSTIN CODAZZI </a:t>
                      </a:r>
                      <a:endParaRPr lang="es-CO"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CO" sz="1800" u="none" strike="noStrike">
                          <a:effectLst/>
                        </a:rPr>
                        <a:t>LAS MERCEDES </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440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0</a:t>
                      </a:r>
                      <a:endParaRPr lang="es-CO"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u="none" strike="noStrike">
                          <a:effectLst/>
                        </a:rPr>
                        <a:t>211</a:t>
                      </a:r>
                      <a:endParaRPr lang="es-CO"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4425015"/>
                  </a:ext>
                </a:extLst>
              </a:tr>
              <a:tr h="190500">
                <a:tc gridSpan="4">
                  <a:txBody>
                    <a:bodyPr/>
                    <a:lstStyle/>
                    <a:p>
                      <a:pPr algn="ctr" fontAlgn="ctr"/>
                      <a:r>
                        <a:rPr lang="es-CO" sz="1800" b="1" i="0" u="none" strike="noStrike" dirty="0">
                          <a:solidFill>
                            <a:srgbClr val="000000"/>
                          </a:solidFill>
                          <a:effectLst/>
                          <a:latin typeface="Calibri" panose="020F0502020204030204" pitchFamily="34" charset="0"/>
                        </a:rPr>
                        <a:t>TOTAL</a:t>
                      </a:r>
                    </a:p>
                  </a:txBody>
                  <a:tcPr marL="9525" marR="9525" marT="9525" marB="0" anchor="ctr"/>
                </a:tc>
                <a:tc hMerge="1">
                  <a:txBody>
                    <a:bodyPr/>
                    <a:lstStyle/>
                    <a:p>
                      <a:pPr algn="ctr" fontAlgn="b"/>
                      <a:endParaRPr lang="es-CO" sz="1800" b="0" i="0" u="none" strike="noStrike">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s-CO" sz="1800" b="0" i="0" u="none" strike="noStrike">
                        <a:solidFill>
                          <a:srgbClr val="000000"/>
                        </a:solidFill>
                        <a:effectLst/>
                        <a:latin typeface="Calibri" panose="020F0502020204030204" pitchFamily="34" charset="0"/>
                      </a:endParaRPr>
                    </a:p>
                  </a:txBody>
                  <a:tcPr marL="9525" marR="9525" marT="9525" marB="0" anchor="b"/>
                </a:tc>
                <a:tc hMerge="1">
                  <a:txBody>
                    <a:bodyPr/>
                    <a:lstStyle/>
                    <a:p>
                      <a:pPr algn="ctr" fontAlgn="b"/>
                      <a:endParaRPr lang="es-CO"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b="1" u="none" strike="noStrike" dirty="0">
                          <a:effectLst/>
                        </a:rPr>
                        <a:t>1702</a:t>
                      </a:r>
                      <a:endParaRPr lang="es-CO"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b="1" u="none" strike="noStrike" dirty="0">
                          <a:effectLst/>
                        </a:rPr>
                        <a:t>53</a:t>
                      </a:r>
                      <a:endParaRPr lang="es-CO"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CO" sz="1800" b="1" u="none" strike="noStrike" dirty="0">
                          <a:effectLst/>
                        </a:rPr>
                        <a:t>2914</a:t>
                      </a:r>
                      <a:endParaRPr lang="es-CO"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5858687"/>
                  </a:ext>
                </a:extLst>
              </a:tr>
            </a:tbl>
          </a:graphicData>
        </a:graphic>
      </p:graphicFrame>
      <p:sp>
        <p:nvSpPr>
          <p:cNvPr id="12" name="CuadroTexto 11">
            <a:extLst>
              <a:ext uri="{FF2B5EF4-FFF2-40B4-BE49-F238E27FC236}">
                <a16:creationId xmlns:a16="http://schemas.microsoft.com/office/drawing/2014/main" id="{508E586B-5F26-4C9D-9A2D-749FCEECCDFD}"/>
              </a:ext>
            </a:extLst>
          </p:cNvPr>
          <p:cNvSpPr txBox="1"/>
          <p:nvPr/>
        </p:nvSpPr>
        <p:spPr>
          <a:xfrm>
            <a:off x="2524352" y="5431454"/>
            <a:ext cx="5315503" cy="369332"/>
          </a:xfrm>
          <a:prstGeom prst="rect">
            <a:avLst/>
          </a:prstGeom>
          <a:noFill/>
        </p:spPr>
        <p:txBody>
          <a:bodyPr wrap="square" rtlCol="0">
            <a:spAutoFit/>
          </a:bodyPr>
          <a:lstStyle/>
          <a:p>
            <a:r>
              <a:rPr lang="es-CO" dirty="0"/>
              <a:t>*</a:t>
            </a:r>
            <a:r>
              <a:rPr lang="es-CO"/>
              <a:t>Se estima </a:t>
            </a:r>
            <a:r>
              <a:rPr lang="es-CO" dirty="0"/>
              <a:t>recibir 850 semovientes durante el 2019.</a:t>
            </a:r>
          </a:p>
        </p:txBody>
      </p:sp>
    </p:spTree>
    <p:extLst>
      <p:ext uri="{BB962C8B-B14F-4D97-AF65-F5344CB8AC3E}">
        <p14:creationId xmlns:p14="http://schemas.microsoft.com/office/powerpoint/2010/main" val="5527276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749167" y="1975234"/>
            <a:ext cx="10207304" cy="436373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27" name="CuadroTexto 21">
            <a:extLst>
              <a:ext uri="{FF2B5EF4-FFF2-40B4-BE49-F238E27FC236}">
                <a16:creationId xmlns:a16="http://schemas.microsoft.com/office/drawing/2014/main" id="{32E75F31-16E2-46FE-8E85-0792655B5A2A}"/>
              </a:ext>
            </a:extLst>
          </p:cNvPr>
          <p:cNvSpPr txBox="1">
            <a:spLocks noChangeArrowheads="1"/>
          </p:cNvSpPr>
          <p:nvPr/>
        </p:nvSpPr>
        <p:spPr bwMode="auto">
          <a:xfrm>
            <a:off x="2931253" y="878834"/>
            <a:ext cx="632949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0A8B"/>
                </a:solidFill>
                <a:latin typeface="+mn-lt"/>
              </a:rPr>
              <a:t>PARTICIPACIÓN DE SEMOVIENTES COMITÉ ENAJENACIÓN TEMPRANA.</a:t>
            </a:r>
          </a:p>
        </p:txBody>
      </p:sp>
      <p:graphicFrame>
        <p:nvGraphicFramePr>
          <p:cNvPr id="4" name="Diagrama 3">
            <a:extLst>
              <a:ext uri="{FF2B5EF4-FFF2-40B4-BE49-F238E27FC236}">
                <a16:creationId xmlns:a16="http://schemas.microsoft.com/office/drawing/2014/main" id="{E63B4EEF-3CE1-40D2-9147-3674A0DF6D19}"/>
              </a:ext>
            </a:extLst>
          </p:cNvPr>
          <p:cNvGraphicFramePr/>
          <p:nvPr>
            <p:extLst/>
          </p:nvPr>
        </p:nvGraphicFramePr>
        <p:xfrm>
          <a:off x="1082036" y="1355887"/>
          <a:ext cx="9541566" cy="51347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28323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26" name="Marcador de contenido 2">
            <a:extLst>
              <a:ext uri="{FF2B5EF4-FFF2-40B4-BE49-F238E27FC236}">
                <a16:creationId xmlns:a16="http://schemas.microsoft.com/office/drawing/2014/main" id="{1DD3DD4B-A8BF-48AE-8CE9-9DD3C2A21DEC}"/>
              </a:ext>
            </a:extLst>
          </p:cNvPr>
          <p:cNvSpPr txBox="1">
            <a:spLocks/>
          </p:cNvSpPr>
          <p:nvPr/>
        </p:nvSpPr>
        <p:spPr>
          <a:xfrm>
            <a:off x="749167" y="1975234"/>
            <a:ext cx="10207304" cy="436373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sz="2000" dirty="0">
              <a:solidFill>
                <a:schemeClr val="tx1"/>
              </a:solidFill>
            </a:endParaRPr>
          </a:p>
        </p:txBody>
      </p:sp>
      <p:sp>
        <p:nvSpPr>
          <p:cNvPr id="27" name="CuadroTexto 21">
            <a:extLst>
              <a:ext uri="{FF2B5EF4-FFF2-40B4-BE49-F238E27FC236}">
                <a16:creationId xmlns:a16="http://schemas.microsoft.com/office/drawing/2014/main" id="{32E75F31-16E2-46FE-8E85-0792655B5A2A}"/>
              </a:ext>
            </a:extLst>
          </p:cNvPr>
          <p:cNvSpPr txBox="1">
            <a:spLocks noChangeArrowheads="1"/>
          </p:cNvSpPr>
          <p:nvPr/>
        </p:nvSpPr>
        <p:spPr bwMode="auto">
          <a:xfrm>
            <a:off x="2931253" y="878834"/>
            <a:ext cx="632949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a:r>
              <a:rPr lang="es-ES" altLang="es-CO" sz="2800" b="1" dirty="0">
                <a:solidFill>
                  <a:srgbClr val="000A8B"/>
                </a:solidFill>
                <a:latin typeface="+mn-lt"/>
              </a:rPr>
              <a:t>PARTICIPACIÓN DE SEMOVIENTES COMITÉ ENAJENACIÓN TEMPRANA.</a:t>
            </a:r>
          </a:p>
        </p:txBody>
      </p:sp>
      <p:sp>
        <p:nvSpPr>
          <p:cNvPr id="10" name="CuadroTexto 9">
            <a:extLst>
              <a:ext uri="{FF2B5EF4-FFF2-40B4-BE49-F238E27FC236}">
                <a16:creationId xmlns:a16="http://schemas.microsoft.com/office/drawing/2014/main" id="{4514CCB2-A075-4D95-80A7-843E1A46590D}"/>
              </a:ext>
            </a:extLst>
          </p:cNvPr>
          <p:cNvSpPr txBox="1"/>
          <p:nvPr/>
        </p:nvSpPr>
        <p:spPr>
          <a:xfrm>
            <a:off x="417583" y="1921858"/>
            <a:ext cx="5969965" cy="4878259"/>
          </a:xfrm>
          <a:prstGeom prst="rect">
            <a:avLst/>
          </a:prstGeom>
          <a:noFill/>
        </p:spPr>
        <p:txBody>
          <a:bodyPr wrap="square" rtlCol="0">
            <a:spAutoFit/>
          </a:bodyPr>
          <a:lstStyle/>
          <a:p>
            <a:pPr algn="just" defTabSz="914400"/>
            <a:r>
              <a:rPr lang="es-CO" dirty="0"/>
              <a:t>La Gerencia de Bienes Muebles presentó ante el Comité Técnico de fecha 18 de junio de 2019 solicitud de Enajenación Temprana de 6.285 semovientes para subasta pertenecientes al proceso 10740, la cual fue aprobada. </a:t>
            </a:r>
          </a:p>
          <a:p>
            <a:pPr algn="just" defTabSz="914400"/>
            <a:endParaRPr lang="es-CO" dirty="0"/>
          </a:p>
          <a:p>
            <a:pPr algn="just"/>
            <a:r>
              <a:rPr lang="es-CO" dirty="0"/>
              <a:t>Pese lo anterior no ha sido posible realizar la comercialización de los semovientes toda vez que no se ha llevado a cabo el Comité de Enajenación Temprana. </a:t>
            </a:r>
          </a:p>
          <a:p>
            <a:pPr algn="just"/>
            <a:endParaRPr lang="es-CO" dirty="0"/>
          </a:p>
          <a:p>
            <a:pPr algn="just"/>
            <a:r>
              <a:rPr lang="es-CO" dirty="0"/>
              <a:t>La f</a:t>
            </a:r>
            <a:r>
              <a:rPr lang="es-ES" dirty="0"/>
              <a:t>echa inicial de programación fue el 28 de junio y se solicitaron las siguientes reprogramaciones:</a:t>
            </a:r>
          </a:p>
          <a:p>
            <a:pPr algn="just"/>
            <a:endParaRPr lang="es-CO" sz="1200" dirty="0"/>
          </a:p>
          <a:p>
            <a:pPr marL="285750" indent="-285750" algn="just">
              <a:buFont typeface="Arial" panose="020B0604020202020204" pitchFamily="34" charset="0"/>
              <a:buChar char="•"/>
            </a:pPr>
            <a:r>
              <a:rPr lang="es-ES" dirty="0"/>
              <a:t>5 de julio (por agenda de los miembros)</a:t>
            </a:r>
            <a:endParaRPr lang="es-CO" dirty="0"/>
          </a:p>
          <a:p>
            <a:pPr marL="285750" indent="-285750" algn="just">
              <a:buFont typeface="Arial" panose="020B0604020202020204" pitchFamily="34" charset="0"/>
              <a:buChar char="•"/>
            </a:pPr>
            <a:r>
              <a:rPr lang="es-ES" dirty="0"/>
              <a:t>16 de julio (cancelada por la Agencia Inmobiliaria)</a:t>
            </a:r>
            <a:endParaRPr lang="es-CO" dirty="0"/>
          </a:p>
          <a:p>
            <a:pPr marL="285750" indent="-285750" algn="just">
              <a:buFont typeface="Arial" panose="020B0604020202020204" pitchFamily="34" charset="0"/>
              <a:buChar char="•"/>
            </a:pPr>
            <a:r>
              <a:rPr lang="es-ES" dirty="0"/>
              <a:t>30 de julio (solicitud para reprogramar por CISA motivo de Junta Directiva extraordinaria)</a:t>
            </a:r>
          </a:p>
          <a:p>
            <a:pPr algn="just"/>
            <a:r>
              <a:rPr lang="es-ES" dirty="0"/>
              <a:t>Se coordina fecha para el 9 de agosto.</a:t>
            </a:r>
            <a:endParaRPr lang="es-CO" dirty="0">
              <a:latin typeface="Arial Narrow" panose="020B0606020202030204" pitchFamily="34" charset="0"/>
            </a:endParaRPr>
          </a:p>
        </p:txBody>
      </p:sp>
      <p:sp>
        <p:nvSpPr>
          <p:cNvPr id="3" name="CuadroTexto 2">
            <a:extLst>
              <a:ext uri="{FF2B5EF4-FFF2-40B4-BE49-F238E27FC236}">
                <a16:creationId xmlns:a16="http://schemas.microsoft.com/office/drawing/2014/main" id="{62A8AA5C-952E-40FE-BF69-9983BC40F3EC}"/>
              </a:ext>
            </a:extLst>
          </p:cNvPr>
          <p:cNvSpPr txBox="1"/>
          <p:nvPr/>
        </p:nvSpPr>
        <p:spPr>
          <a:xfrm>
            <a:off x="7288696" y="2107096"/>
            <a:ext cx="4485721" cy="646331"/>
          </a:xfrm>
          <a:prstGeom prst="rect">
            <a:avLst/>
          </a:prstGeom>
          <a:noFill/>
        </p:spPr>
        <p:txBody>
          <a:bodyPr wrap="square" rtlCol="0">
            <a:spAutoFit/>
          </a:bodyPr>
          <a:lstStyle/>
          <a:p>
            <a:r>
              <a:rPr lang="es-CO" dirty="0"/>
              <a:t>Costo mantenimiento de semovientes desde la aprobación por comité técnico a la fecha:</a:t>
            </a:r>
          </a:p>
        </p:txBody>
      </p:sp>
      <p:graphicFrame>
        <p:nvGraphicFramePr>
          <p:cNvPr id="5" name="Tabla 4">
            <a:extLst>
              <a:ext uri="{FF2B5EF4-FFF2-40B4-BE49-F238E27FC236}">
                <a16:creationId xmlns:a16="http://schemas.microsoft.com/office/drawing/2014/main" id="{7F362D71-277C-4195-A5A7-DBB1CE5EA573}"/>
              </a:ext>
            </a:extLst>
          </p:cNvPr>
          <p:cNvGraphicFramePr>
            <a:graphicFrameLocks noGrp="1"/>
          </p:cNvGraphicFramePr>
          <p:nvPr>
            <p:extLst/>
          </p:nvPr>
        </p:nvGraphicFramePr>
        <p:xfrm>
          <a:off x="7288696" y="3743439"/>
          <a:ext cx="4625008" cy="893483"/>
        </p:xfrm>
        <a:graphic>
          <a:graphicData uri="http://schemas.openxmlformats.org/drawingml/2006/table">
            <a:tbl>
              <a:tblPr>
                <a:tableStyleId>{5940675A-B579-460E-94D1-54222C63F5DA}</a:tableStyleId>
              </a:tblPr>
              <a:tblGrid>
                <a:gridCol w="715618">
                  <a:extLst>
                    <a:ext uri="{9D8B030D-6E8A-4147-A177-3AD203B41FA5}">
                      <a16:colId xmlns:a16="http://schemas.microsoft.com/office/drawing/2014/main" val="599123164"/>
                    </a:ext>
                  </a:extLst>
                </a:gridCol>
                <a:gridCol w="1311965">
                  <a:extLst>
                    <a:ext uri="{9D8B030D-6E8A-4147-A177-3AD203B41FA5}">
                      <a16:colId xmlns:a16="http://schemas.microsoft.com/office/drawing/2014/main" val="1486979525"/>
                    </a:ext>
                  </a:extLst>
                </a:gridCol>
                <a:gridCol w="1247159">
                  <a:extLst>
                    <a:ext uri="{9D8B030D-6E8A-4147-A177-3AD203B41FA5}">
                      <a16:colId xmlns:a16="http://schemas.microsoft.com/office/drawing/2014/main" val="3251545937"/>
                    </a:ext>
                  </a:extLst>
                </a:gridCol>
                <a:gridCol w="1350266">
                  <a:extLst>
                    <a:ext uri="{9D8B030D-6E8A-4147-A177-3AD203B41FA5}">
                      <a16:colId xmlns:a16="http://schemas.microsoft.com/office/drawing/2014/main" val="4068791302"/>
                    </a:ext>
                  </a:extLst>
                </a:gridCol>
              </a:tblGrid>
              <a:tr h="386479">
                <a:tc>
                  <a:txBody>
                    <a:bodyPr/>
                    <a:lstStyle/>
                    <a:p>
                      <a:pPr algn="ctr" fontAlgn="ctr"/>
                      <a:r>
                        <a:rPr lang="es-CO" sz="1600" u="none" strike="noStrike">
                          <a:effectLst/>
                        </a:rPr>
                        <a:t>Valor diario</a:t>
                      </a:r>
                      <a:endParaRPr lang="es-CO"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s-CO" sz="1600" u="none" strike="noStrike" dirty="0">
                          <a:effectLst/>
                        </a:rPr>
                        <a:t>Cantidad semovientes</a:t>
                      </a:r>
                      <a:endParaRPr lang="es-CO"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s-CO" sz="1600" u="none" strike="noStrike">
                          <a:effectLst/>
                        </a:rPr>
                        <a:t>Costo diario</a:t>
                      </a:r>
                      <a:endParaRPr lang="es-CO"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s-CO" sz="1600" u="none" strike="noStrike" dirty="0">
                          <a:effectLst/>
                        </a:rPr>
                        <a:t>Costo total </a:t>
                      </a:r>
                    </a:p>
                    <a:p>
                      <a:pPr algn="ctr" fontAlgn="ctr"/>
                      <a:r>
                        <a:rPr lang="es-CO" sz="1600" u="none" strike="noStrike" dirty="0">
                          <a:effectLst/>
                        </a:rPr>
                        <a:t>(43 días)</a:t>
                      </a:r>
                      <a:endParaRPr lang="es-CO"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18445326"/>
                  </a:ext>
                </a:extLst>
              </a:tr>
              <a:tr h="405803">
                <a:tc>
                  <a:txBody>
                    <a:bodyPr/>
                    <a:lstStyle/>
                    <a:p>
                      <a:pPr algn="ctr" fontAlgn="ctr"/>
                      <a:r>
                        <a:rPr lang="es-CO" sz="1600" u="none" strike="noStrike" dirty="0">
                          <a:effectLst/>
                        </a:rPr>
                        <a:t>$1.700</a:t>
                      </a:r>
                      <a:endParaRPr lang="es-CO"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s-CO" sz="1600" u="none" strike="noStrike">
                          <a:effectLst/>
                        </a:rPr>
                        <a:t>6.285</a:t>
                      </a:r>
                      <a:endParaRPr lang="es-CO"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s-CO" sz="1600" u="none" strike="noStrike">
                          <a:effectLst/>
                        </a:rPr>
                        <a:t>$ 10,684,500</a:t>
                      </a:r>
                      <a:endParaRPr lang="es-CO"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s-CO" sz="1600" u="none" strike="noStrike" dirty="0">
                          <a:effectLst/>
                        </a:rPr>
                        <a:t>$ 459,433,500</a:t>
                      </a:r>
                      <a:endParaRPr lang="es-CO"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416983614"/>
                  </a:ext>
                </a:extLst>
              </a:tr>
            </a:tbl>
          </a:graphicData>
        </a:graphic>
      </p:graphicFrame>
    </p:spTree>
    <p:extLst>
      <p:ext uri="{BB962C8B-B14F-4D97-AF65-F5344CB8AC3E}">
        <p14:creationId xmlns:p14="http://schemas.microsoft.com/office/powerpoint/2010/main" val="2124433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532410" y="1116374"/>
            <a:ext cx="5114478" cy="523220"/>
          </a:xfrm>
          <a:prstGeom prst="rect">
            <a:avLst/>
          </a:prstGeom>
          <a:noFill/>
        </p:spPr>
        <p:txBody>
          <a:bodyPr wrap="none" lIns="91440" tIns="45720" rIns="91440" bIns="45720">
            <a:spAutoFit/>
          </a:bodyPr>
          <a:lstStyle/>
          <a:p>
            <a:pPr algn="ctr"/>
            <a:r>
              <a:rPr lang="es-ES" altLang="es-CO" sz="2800" b="1" dirty="0">
                <a:solidFill>
                  <a:srgbClr val="000A8B"/>
                </a:solidFill>
              </a:rPr>
              <a:t>PROYECCIONES Y JUSTIFICACIÓN </a:t>
            </a:r>
          </a:p>
        </p:txBody>
      </p:sp>
      <p:graphicFrame>
        <p:nvGraphicFramePr>
          <p:cNvPr id="5" name="Tabla 4">
            <a:extLst>
              <a:ext uri="{FF2B5EF4-FFF2-40B4-BE49-F238E27FC236}">
                <a16:creationId xmlns:a16="http://schemas.microsoft.com/office/drawing/2014/main" id="{8052B14A-D49A-43BC-BC84-47C0D31149BC}"/>
              </a:ext>
            </a:extLst>
          </p:cNvPr>
          <p:cNvGraphicFramePr>
            <a:graphicFrameLocks noGrp="1"/>
          </p:cNvGraphicFramePr>
          <p:nvPr>
            <p:extLst/>
          </p:nvPr>
        </p:nvGraphicFramePr>
        <p:xfrm>
          <a:off x="1098550" y="4154609"/>
          <a:ext cx="9994900" cy="1381760"/>
        </p:xfrm>
        <a:graphic>
          <a:graphicData uri="http://schemas.openxmlformats.org/drawingml/2006/table">
            <a:tbl>
              <a:tblPr firstRow="1" bandRow="1">
                <a:tableStyleId>{5940675A-B579-460E-94D1-54222C63F5DA}</a:tableStyleId>
              </a:tblPr>
              <a:tblGrid>
                <a:gridCol w="1251834">
                  <a:extLst>
                    <a:ext uri="{9D8B030D-6E8A-4147-A177-3AD203B41FA5}">
                      <a16:colId xmlns:a16="http://schemas.microsoft.com/office/drawing/2014/main" val="3195504115"/>
                    </a:ext>
                  </a:extLst>
                </a:gridCol>
                <a:gridCol w="1707266">
                  <a:extLst>
                    <a:ext uri="{9D8B030D-6E8A-4147-A177-3AD203B41FA5}">
                      <a16:colId xmlns:a16="http://schemas.microsoft.com/office/drawing/2014/main" val="3454641915"/>
                    </a:ext>
                  </a:extLst>
                </a:gridCol>
                <a:gridCol w="1308100">
                  <a:extLst>
                    <a:ext uri="{9D8B030D-6E8A-4147-A177-3AD203B41FA5}">
                      <a16:colId xmlns:a16="http://schemas.microsoft.com/office/drawing/2014/main" val="1044777670"/>
                    </a:ext>
                  </a:extLst>
                </a:gridCol>
                <a:gridCol w="2082800">
                  <a:extLst>
                    <a:ext uri="{9D8B030D-6E8A-4147-A177-3AD203B41FA5}">
                      <a16:colId xmlns:a16="http://schemas.microsoft.com/office/drawing/2014/main" val="1347560672"/>
                    </a:ext>
                  </a:extLst>
                </a:gridCol>
                <a:gridCol w="1955800">
                  <a:extLst>
                    <a:ext uri="{9D8B030D-6E8A-4147-A177-3AD203B41FA5}">
                      <a16:colId xmlns:a16="http://schemas.microsoft.com/office/drawing/2014/main" val="2036473642"/>
                    </a:ext>
                  </a:extLst>
                </a:gridCol>
                <a:gridCol w="1689100">
                  <a:extLst>
                    <a:ext uri="{9D8B030D-6E8A-4147-A177-3AD203B41FA5}">
                      <a16:colId xmlns:a16="http://schemas.microsoft.com/office/drawing/2014/main" val="3122045287"/>
                    </a:ext>
                  </a:extLst>
                </a:gridCol>
              </a:tblGrid>
              <a:tr h="370840">
                <a:tc>
                  <a:txBody>
                    <a:bodyPr/>
                    <a:lstStyle/>
                    <a:p>
                      <a:pPr algn="ctr"/>
                      <a:endParaRPr lang="es-CO" sz="900" b="1" dirty="0"/>
                    </a:p>
                    <a:p>
                      <a:pPr algn="ctr"/>
                      <a:r>
                        <a:rPr lang="es-CO" b="1" dirty="0"/>
                        <a:t>ZONA</a:t>
                      </a:r>
                    </a:p>
                  </a:txBody>
                  <a:tcPr/>
                </a:tc>
                <a:tc>
                  <a:txBody>
                    <a:bodyPr/>
                    <a:lstStyle/>
                    <a:p>
                      <a:pPr algn="ctr"/>
                      <a:endParaRPr lang="es-CO" sz="900" b="1" dirty="0"/>
                    </a:p>
                    <a:p>
                      <a:pPr algn="ctr"/>
                      <a:r>
                        <a:rPr lang="es-CO" b="1" dirty="0"/>
                        <a:t>SEMOVIENTES</a:t>
                      </a:r>
                    </a:p>
                  </a:txBody>
                  <a:tcPr/>
                </a:tc>
                <a:tc>
                  <a:txBody>
                    <a:bodyPr/>
                    <a:lstStyle/>
                    <a:p>
                      <a:pPr algn="ctr"/>
                      <a:endParaRPr lang="es-CO" sz="900" b="1" dirty="0"/>
                    </a:p>
                    <a:p>
                      <a:pPr algn="ctr"/>
                      <a:r>
                        <a:rPr lang="es-CO" b="1" dirty="0"/>
                        <a:t>HECTÁREAS</a:t>
                      </a:r>
                    </a:p>
                  </a:txBody>
                  <a:tcPr/>
                </a:tc>
                <a:tc>
                  <a:txBody>
                    <a:bodyPr/>
                    <a:lstStyle/>
                    <a:p>
                      <a:pPr algn="ctr"/>
                      <a:r>
                        <a:rPr lang="es-CO" b="1" dirty="0"/>
                        <a:t>COSTO MANTENIMIENTO</a:t>
                      </a:r>
                    </a:p>
                  </a:txBody>
                  <a:tcPr/>
                </a:tc>
                <a:tc>
                  <a:txBody>
                    <a:bodyPr/>
                    <a:lstStyle/>
                    <a:p>
                      <a:pPr algn="ctr"/>
                      <a:r>
                        <a:rPr lang="es-CO" b="1" dirty="0"/>
                        <a:t>COMISIÓN DE VENTA 6%*</a:t>
                      </a:r>
                    </a:p>
                  </a:txBody>
                  <a:tcPr/>
                </a:tc>
                <a:tc>
                  <a:txBody>
                    <a:bodyPr/>
                    <a:lstStyle/>
                    <a:p>
                      <a:pPr algn="ctr"/>
                      <a:endParaRPr lang="es-CO" sz="900" b="1" dirty="0"/>
                    </a:p>
                    <a:p>
                      <a:pPr algn="ctr"/>
                      <a:r>
                        <a:rPr lang="es-CO" b="1" dirty="0"/>
                        <a:t>TOTAL GASTOS</a:t>
                      </a:r>
                    </a:p>
                  </a:txBody>
                  <a:tcPr/>
                </a:tc>
                <a:extLst>
                  <a:ext uri="{0D108BD9-81ED-4DB2-BD59-A6C34878D82A}">
                    <a16:rowId xmlns:a16="http://schemas.microsoft.com/office/drawing/2014/main" val="3019790960"/>
                  </a:ext>
                </a:extLst>
              </a:tr>
              <a:tr h="370840">
                <a:tc>
                  <a:txBody>
                    <a:bodyPr/>
                    <a:lstStyle/>
                    <a:p>
                      <a:pPr algn="ctr"/>
                      <a:r>
                        <a:rPr lang="es-ES" dirty="0"/>
                        <a:t>1</a:t>
                      </a:r>
                      <a:endParaRPr lang="es-CO" dirty="0"/>
                    </a:p>
                  </a:txBody>
                  <a:tcPr/>
                </a:tc>
                <a:tc>
                  <a:txBody>
                    <a:bodyPr/>
                    <a:lstStyle/>
                    <a:p>
                      <a:pPr algn="ctr"/>
                      <a:r>
                        <a:rPr lang="es-ES" dirty="0">
                          <a:solidFill>
                            <a:schemeClr val="tx1"/>
                          </a:solidFill>
                        </a:rPr>
                        <a:t>5220</a:t>
                      </a:r>
                      <a:endParaRPr lang="es-CO" dirty="0">
                        <a:solidFill>
                          <a:schemeClr val="tx1"/>
                        </a:solidFill>
                      </a:endParaRPr>
                    </a:p>
                  </a:txBody>
                  <a:tcPr/>
                </a:tc>
                <a:tc>
                  <a:txBody>
                    <a:bodyPr/>
                    <a:lstStyle/>
                    <a:p>
                      <a:pPr algn="ctr"/>
                      <a:r>
                        <a:rPr lang="es-ES" dirty="0">
                          <a:solidFill>
                            <a:schemeClr val="tx1"/>
                          </a:solidFill>
                        </a:rPr>
                        <a:t>4262</a:t>
                      </a:r>
                      <a:endParaRPr lang="es-CO" dirty="0">
                        <a:solidFill>
                          <a:schemeClr val="tx1"/>
                        </a:solidFill>
                      </a:endParaRPr>
                    </a:p>
                  </a:txBody>
                  <a:tcPr/>
                </a:tc>
                <a:tc>
                  <a:txBody>
                    <a:bodyPr/>
                    <a:lstStyle/>
                    <a:p>
                      <a:pPr algn="ctr"/>
                      <a:r>
                        <a:rPr lang="es-ES" b="0" dirty="0">
                          <a:solidFill>
                            <a:schemeClr val="tx1"/>
                          </a:solidFill>
                        </a:rPr>
                        <a:t>$1.331.100.000</a:t>
                      </a:r>
                      <a:endParaRPr lang="es-CO" b="0" dirty="0">
                        <a:solidFill>
                          <a:schemeClr val="tx1"/>
                        </a:solidFill>
                      </a:endParaRPr>
                    </a:p>
                  </a:txBody>
                  <a:tcPr/>
                </a:tc>
                <a:tc>
                  <a:txBody>
                    <a:bodyPr/>
                    <a:lstStyle/>
                    <a:p>
                      <a:pPr algn="ctr"/>
                      <a:r>
                        <a:rPr lang="es-ES" dirty="0">
                          <a:solidFill>
                            <a:schemeClr val="tx1"/>
                          </a:solidFill>
                        </a:rPr>
                        <a:t>$313.200.000</a:t>
                      </a:r>
                      <a:endParaRPr lang="es-CO" dirty="0">
                        <a:solidFill>
                          <a:schemeClr val="tx1"/>
                        </a:solidFill>
                      </a:endParaRPr>
                    </a:p>
                  </a:txBody>
                  <a:tcPr/>
                </a:tc>
                <a:tc>
                  <a:txBody>
                    <a:bodyPr/>
                    <a:lstStyle/>
                    <a:p>
                      <a:pPr algn="ctr"/>
                      <a:r>
                        <a:rPr lang="es-ES" dirty="0">
                          <a:solidFill>
                            <a:schemeClr val="tx1"/>
                          </a:solidFill>
                        </a:rPr>
                        <a:t>$1.644.300.000</a:t>
                      </a:r>
                      <a:endParaRPr lang="es-CO" dirty="0">
                        <a:solidFill>
                          <a:schemeClr val="tx1"/>
                        </a:solidFill>
                      </a:endParaRPr>
                    </a:p>
                  </a:txBody>
                  <a:tcPr/>
                </a:tc>
                <a:extLst>
                  <a:ext uri="{0D108BD9-81ED-4DB2-BD59-A6C34878D82A}">
                    <a16:rowId xmlns:a16="http://schemas.microsoft.com/office/drawing/2014/main" val="2431341206"/>
                  </a:ext>
                </a:extLst>
              </a:tr>
              <a:tr h="370840">
                <a:tc>
                  <a:txBody>
                    <a:bodyPr/>
                    <a:lstStyle/>
                    <a:p>
                      <a:pPr algn="ctr"/>
                      <a:r>
                        <a:rPr lang="es-CO" dirty="0"/>
                        <a:t>4</a:t>
                      </a:r>
                    </a:p>
                  </a:txBody>
                  <a:tcPr/>
                </a:tc>
                <a:tc>
                  <a:txBody>
                    <a:bodyPr/>
                    <a:lstStyle/>
                    <a:p>
                      <a:pPr algn="ctr"/>
                      <a:r>
                        <a:rPr lang="es-CO" dirty="0"/>
                        <a:t>1755</a:t>
                      </a:r>
                    </a:p>
                  </a:txBody>
                  <a:tcPr/>
                </a:tc>
                <a:tc>
                  <a:txBody>
                    <a:bodyPr/>
                    <a:lstStyle/>
                    <a:p>
                      <a:pPr algn="ctr"/>
                      <a:r>
                        <a:rPr lang="es-CO" dirty="0"/>
                        <a:t>2914</a:t>
                      </a:r>
                    </a:p>
                  </a:txBody>
                  <a:tcPr/>
                </a:tc>
                <a:tc>
                  <a:txBody>
                    <a:bodyPr/>
                    <a:lstStyle/>
                    <a:p>
                      <a:pPr algn="ctr"/>
                      <a:r>
                        <a:rPr lang="es-CO" dirty="0"/>
                        <a:t>$568.941.667</a:t>
                      </a:r>
                    </a:p>
                  </a:txBody>
                  <a:tcPr/>
                </a:tc>
                <a:tc>
                  <a:txBody>
                    <a:bodyPr/>
                    <a:lstStyle/>
                    <a:p>
                      <a:pPr algn="ctr"/>
                      <a:r>
                        <a:rPr lang="es-CO" dirty="0"/>
                        <a:t>$105.300.000</a:t>
                      </a:r>
                    </a:p>
                  </a:txBody>
                  <a:tcPr/>
                </a:tc>
                <a:tc>
                  <a:txBody>
                    <a:bodyPr/>
                    <a:lstStyle/>
                    <a:p>
                      <a:pPr algn="ctr"/>
                      <a:r>
                        <a:rPr lang="es-CO" dirty="0"/>
                        <a:t>$674.241.667</a:t>
                      </a:r>
                    </a:p>
                  </a:txBody>
                  <a:tcPr/>
                </a:tc>
                <a:extLst>
                  <a:ext uri="{0D108BD9-81ED-4DB2-BD59-A6C34878D82A}">
                    <a16:rowId xmlns:a16="http://schemas.microsoft.com/office/drawing/2014/main" val="2817954008"/>
                  </a:ext>
                </a:extLst>
              </a:tr>
            </a:tbl>
          </a:graphicData>
        </a:graphic>
      </p:graphicFrame>
      <p:sp>
        <p:nvSpPr>
          <p:cNvPr id="3" name="CuadroTexto 2">
            <a:extLst>
              <a:ext uri="{FF2B5EF4-FFF2-40B4-BE49-F238E27FC236}">
                <a16:creationId xmlns:a16="http://schemas.microsoft.com/office/drawing/2014/main" id="{F9289C5F-3CBB-4767-BC47-A3B782F50CCC}"/>
              </a:ext>
            </a:extLst>
          </p:cNvPr>
          <p:cNvSpPr txBox="1"/>
          <p:nvPr/>
        </p:nvSpPr>
        <p:spPr>
          <a:xfrm>
            <a:off x="3582648" y="5862826"/>
            <a:ext cx="5306519" cy="307777"/>
          </a:xfrm>
          <a:prstGeom prst="rect">
            <a:avLst/>
          </a:prstGeom>
          <a:noFill/>
        </p:spPr>
        <p:txBody>
          <a:bodyPr wrap="square" rtlCol="0">
            <a:spAutoFit/>
          </a:bodyPr>
          <a:lstStyle/>
          <a:p>
            <a:r>
              <a:rPr lang="es-CO" sz="1400" dirty="0"/>
              <a:t>*Se promedia cada semoviente en un millón de pesos.</a:t>
            </a:r>
          </a:p>
        </p:txBody>
      </p:sp>
      <p:sp>
        <p:nvSpPr>
          <p:cNvPr id="6" name="CuadroTexto 5">
            <a:extLst>
              <a:ext uri="{FF2B5EF4-FFF2-40B4-BE49-F238E27FC236}">
                <a16:creationId xmlns:a16="http://schemas.microsoft.com/office/drawing/2014/main" id="{34C7F39B-A29C-4ACD-B040-2953DD47772D}"/>
              </a:ext>
            </a:extLst>
          </p:cNvPr>
          <p:cNvSpPr txBox="1"/>
          <p:nvPr/>
        </p:nvSpPr>
        <p:spPr>
          <a:xfrm>
            <a:off x="3567659" y="3429000"/>
            <a:ext cx="5336498" cy="923330"/>
          </a:xfrm>
          <a:prstGeom prst="rect">
            <a:avLst/>
          </a:prstGeom>
          <a:noFill/>
        </p:spPr>
        <p:txBody>
          <a:bodyPr wrap="square" rtlCol="0">
            <a:spAutoFit/>
          </a:bodyPr>
          <a:lstStyle/>
          <a:p>
            <a:r>
              <a:rPr lang="es-CO" dirty="0"/>
              <a:t>Las proyecciones que se relacionan a continuación se realizaron con corte a diciembre de 2019.</a:t>
            </a:r>
          </a:p>
          <a:p>
            <a:endParaRPr lang="es-CO" dirty="0"/>
          </a:p>
        </p:txBody>
      </p:sp>
      <p:graphicFrame>
        <p:nvGraphicFramePr>
          <p:cNvPr id="7" name="Tabla 6">
            <a:extLst>
              <a:ext uri="{FF2B5EF4-FFF2-40B4-BE49-F238E27FC236}">
                <a16:creationId xmlns:a16="http://schemas.microsoft.com/office/drawing/2014/main" id="{B92E81E8-92BE-453F-B3B8-CA2ACCECC332}"/>
              </a:ext>
            </a:extLst>
          </p:cNvPr>
          <p:cNvGraphicFramePr>
            <a:graphicFrameLocks noGrp="1"/>
          </p:cNvGraphicFramePr>
          <p:nvPr>
            <p:extLst/>
          </p:nvPr>
        </p:nvGraphicFramePr>
        <p:xfrm>
          <a:off x="2171908" y="1988612"/>
          <a:ext cx="8128000" cy="111252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3046547687"/>
                    </a:ext>
                  </a:extLst>
                </a:gridCol>
                <a:gridCol w="4064000">
                  <a:extLst>
                    <a:ext uri="{9D8B030D-6E8A-4147-A177-3AD203B41FA5}">
                      <a16:colId xmlns:a16="http://schemas.microsoft.com/office/drawing/2014/main" val="1389465008"/>
                    </a:ext>
                  </a:extLst>
                </a:gridCol>
              </a:tblGrid>
              <a:tr h="370840">
                <a:tc gridSpan="2">
                  <a:txBody>
                    <a:bodyPr/>
                    <a:lstStyle/>
                    <a:p>
                      <a:pPr algn="ctr"/>
                      <a:r>
                        <a:rPr lang="es-CO" b="1" dirty="0"/>
                        <a:t>PROYECCIÓN COSTOS DE MANTENIMIENTO</a:t>
                      </a:r>
                    </a:p>
                  </a:txBody>
                  <a:tcPr/>
                </a:tc>
                <a:tc hMerge="1">
                  <a:txBody>
                    <a:bodyPr/>
                    <a:lstStyle/>
                    <a:p>
                      <a:endParaRPr lang="es-CO" dirty="0"/>
                    </a:p>
                  </a:txBody>
                  <a:tcPr/>
                </a:tc>
                <a:extLst>
                  <a:ext uri="{0D108BD9-81ED-4DB2-BD59-A6C34878D82A}">
                    <a16:rowId xmlns:a16="http://schemas.microsoft.com/office/drawing/2014/main" val="3649691205"/>
                  </a:ext>
                </a:extLst>
              </a:tr>
              <a:tr h="370840">
                <a:tc>
                  <a:txBody>
                    <a:bodyPr/>
                    <a:lstStyle/>
                    <a:p>
                      <a:pPr algn="ctr"/>
                      <a:r>
                        <a:rPr lang="es-CO" b="1" dirty="0"/>
                        <a:t>SEMOVIENTES</a:t>
                      </a:r>
                    </a:p>
                  </a:txBody>
                  <a:tcPr/>
                </a:tc>
                <a:tc>
                  <a:txBody>
                    <a:bodyPr/>
                    <a:lstStyle/>
                    <a:p>
                      <a:pPr algn="ctr"/>
                      <a:r>
                        <a:rPr lang="es-CO" b="1" dirty="0"/>
                        <a:t>PREDIOS</a:t>
                      </a:r>
                    </a:p>
                  </a:txBody>
                  <a:tcPr/>
                </a:tc>
                <a:extLst>
                  <a:ext uri="{0D108BD9-81ED-4DB2-BD59-A6C34878D82A}">
                    <a16:rowId xmlns:a16="http://schemas.microsoft.com/office/drawing/2014/main" val="1643321468"/>
                  </a:ext>
                </a:extLst>
              </a:tr>
              <a:tr h="370840">
                <a:tc>
                  <a:txBody>
                    <a:bodyPr/>
                    <a:lstStyle/>
                    <a:p>
                      <a:pPr algn="ctr"/>
                      <a:r>
                        <a:rPr lang="es-CO" dirty="0"/>
                        <a:t>$1.700 diarios</a:t>
                      </a:r>
                    </a:p>
                  </a:txBody>
                  <a:tcPr/>
                </a:tc>
                <a:tc>
                  <a:txBody>
                    <a:bodyPr/>
                    <a:lstStyle/>
                    <a:p>
                      <a:pPr algn="ctr"/>
                      <a:r>
                        <a:rPr lang="es-CO" dirty="0"/>
                        <a:t>$100.000 hectárea por año</a:t>
                      </a:r>
                    </a:p>
                  </a:txBody>
                  <a:tcPr/>
                </a:tc>
                <a:extLst>
                  <a:ext uri="{0D108BD9-81ED-4DB2-BD59-A6C34878D82A}">
                    <a16:rowId xmlns:a16="http://schemas.microsoft.com/office/drawing/2014/main" val="3248937008"/>
                  </a:ext>
                </a:extLst>
              </a:tr>
            </a:tbl>
          </a:graphicData>
        </a:graphic>
      </p:graphicFrame>
    </p:spTree>
    <p:extLst>
      <p:ext uri="{BB962C8B-B14F-4D97-AF65-F5344CB8AC3E}">
        <p14:creationId xmlns:p14="http://schemas.microsoft.com/office/powerpoint/2010/main" val="447806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Bienes Muebles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Rectángulo 9">
            <a:extLst>
              <a:ext uri="{FF2B5EF4-FFF2-40B4-BE49-F238E27FC236}">
                <a16:creationId xmlns:a16="http://schemas.microsoft.com/office/drawing/2014/main" id="{182261AB-6D47-4ED7-9D1A-DD7F6CD2A1CF}"/>
              </a:ext>
            </a:extLst>
          </p:cNvPr>
          <p:cNvSpPr/>
          <p:nvPr/>
        </p:nvSpPr>
        <p:spPr>
          <a:xfrm>
            <a:off x="3549879" y="1056199"/>
            <a:ext cx="4779385" cy="523220"/>
          </a:xfrm>
          <a:prstGeom prst="rect">
            <a:avLst/>
          </a:prstGeom>
          <a:noFill/>
        </p:spPr>
        <p:txBody>
          <a:bodyPr wrap="none" lIns="91440" tIns="45720" rIns="91440" bIns="45720">
            <a:spAutoFit/>
          </a:bodyPr>
          <a:lstStyle/>
          <a:p>
            <a:pPr algn="ctr"/>
            <a:r>
              <a:rPr lang="es-ES" altLang="es-CO" sz="2800" b="1" dirty="0">
                <a:solidFill>
                  <a:srgbClr val="000A8B"/>
                </a:solidFill>
              </a:rPr>
              <a:t>VALORES A ADICIONAR FRISCO</a:t>
            </a:r>
          </a:p>
        </p:txBody>
      </p:sp>
      <p:sp>
        <p:nvSpPr>
          <p:cNvPr id="4" name="CuadroTexto 3">
            <a:extLst>
              <a:ext uri="{FF2B5EF4-FFF2-40B4-BE49-F238E27FC236}">
                <a16:creationId xmlns:a16="http://schemas.microsoft.com/office/drawing/2014/main" id="{1BC6F344-046A-475B-BB18-2E20560A80F3}"/>
              </a:ext>
            </a:extLst>
          </p:cNvPr>
          <p:cNvSpPr txBox="1"/>
          <p:nvPr/>
        </p:nvSpPr>
        <p:spPr>
          <a:xfrm>
            <a:off x="1435100" y="1852344"/>
            <a:ext cx="9296400" cy="1200329"/>
          </a:xfrm>
          <a:prstGeom prst="rect">
            <a:avLst/>
          </a:prstGeom>
          <a:noFill/>
        </p:spPr>
        <p:txBody>
          <a:bodyPr wrap="square" rtlCol="0">
            <a:spAutoFit/>
          </a:bodyPr>
          <a:lstStyle/>
          <a:p>
            <a:pPr algn="just" defTabSz="914400"/>
            <a:r>
              <a:rPr lang="es-ES" dirty="0">
                <a:latin typeface="Arial Narrow" panose="020B0606020202030204" pitchFamily="34" charset="0"/>
              </a:rPr>
              <a:t>Como quiera que se evidencia un incremento en las diligencias de secuestro de semovientes a nivel nacional, se estima una adición de mil trescientos treinta y seis millones quinientos veintiocho mil pesos </a:t>
            </a:r>
            <a:r>
              <a:rPr lang="es-CO" dirty="0">
                <a:latin typeface="Arial Narrow" panose="020B0606020202030204" pitchFamily="34" charset="0"/>
              </a:rPr>
              <a:t>m/cte. </a:t>
            </a:r>
            <a:r>
              <a:rPr lang="es-ES" dirty="0">
                <a:latin typeface="Arial Narrow" panose="020B0606020202030204" pitchFamily="34" charset="0"/>
              </a:rPr>
              <a:t>($1.336.528.000), para garantizar el recibo de los semovientes que se secuestren en las zonas 1 y 4 los cuales se discriminarán de la siguiente manera:</a:t>
            </a:r>
            <a:endParaRPr lang="es-CO" dirty="0">
              <a:latin typeface="Arial Narrow" panose="020B0606020202030204" pitchFamily="34" charset="0"/>
            </a:endParaRPr>
          </a:p>
        </p:txBody>
      </p:sp>
      <p:graphicFrame>
        <p:nvGraphicFramePr>
          <p:cNvPr id="3" name="Tabla 2">
            <a:extLst>
              <a:ext uri="{FF2B5EF4-FFF2-40B4-BE49-F238E27FC236}">
                <a16:creationId xmlns:a16="http://schemas.microsoft.com/office/drawing/2014/main" id="{CEE67095-74C9-40D1-B188-BFB59ACFE301}"/>
              </a:ext>
            </a:extLst>
          </p:cNvPr>
          <p:cNvGraphicFramePr>
            <a:graphicFrameLocks noGrp="1"/>
          </p:cNvGraphicFramePr>
          <p:nvPr>
            <p:extLst/>
          </p:nvPr>
        </p:nvGraphicFramePr>
        <p:xfrm>
          <a:off x="4424430" y="3587208"/>
          <a:ext cx="3030284" cy="1483360"/>
        </p:xfrm>
        <a:graphic>
          <a:graphicData uri="http://schemas.openxmlformats.org/drawingml/2006/table">
            <a:tbl>
              <a:tblPr firstRow="1" bandRow="1">
                <a:tableStyleId>{5940675A-B579-460E-94D1-54222C63F5DA}</a:tableStyleId>
              </a:tblPr>
              <a:tblGrid>
                <a:gridCol w="820484">
                  <a:extLst>
                    <a:ext uri="{9D8B030D-6E8A-4147-A177-3AD203B41FA5}">
                      <a16:colId xmlns:a16="http://schemas.microsoft.com/office/drawing/2014/main" val="1419535470"/>
                    </a:ext>
                  </a:extLst>
                </a:gridCol>
                <a:gridCol w="2209800">
                  <a:extLst>
                    <a:ext uri="{9D8B030D-6E8A-4147-A177-3AD203B41FA5}">
                      <a16:colId xmlns:a16="http://schemas.microsoft.com/office/drawing/2014/main" val="3130103002"/>
                    </a:ext>
                  </a:extLst>
                </a:gridCol>
              </a:tblGrid>
              <a:tr h="370840">
                <a:tc>
                  <a:txBody>
                    <a:bodyPr/>
                    <a:lstStyle/>
                    <a:p>
                      <a:pPr algn="ctr"/>
                      <a:r>
                        <a:rPr lang="es-ES" b="1" dirty="0"/>
                        <a:t>ZONA</a:t>
                      </a:r>
                      <a:endParaRPr lang="es-CO" b="1" dirty="0"/>
                    </a:p>
                  </a:txBody>
                  <a:tcPr/>
                </a:tc>
                <a:tc>
                  <a:txBody>
                    <a:bodyPr/>
                    <a:lstStyle/>
                    <a:p>
                      <a:pPr algn="ctr"/>
                      <a:r>
                        <a:rPr lang="es-ES" b="1" dirty="0"/>
                        <a:t>VALOR A ADICIONAR</a:t>
                      </a:r>
                      <a:endParaRPr lang="es-CO" b="1" dirty="0"/>
                    </a:p>
                  </a:txBody>
                  <a:tcPr/>
                </a:tc>
                <a:extLst>
                  <a:ext uri="{0D108BD9-81ED-4DB2-BD59-A6C34878D82A}">
                    <a16:rowId xmlns:a16="http://schemas.microsoft.com/office/drawing/2014/main" val="1502554040"/>
                  </a:ext>
                </a:extLst>
              </a:tr>
              <a:tr h="370840">
                <a:tc>
                  <a:txBody>
                    <a:bodyPr/>
                    <a:lstStyle/>
                    <a:p>
                      <a:pPr algn="ctr"/>
                      <a:r>
                        <a:rPr lang="es-ES" dirty="0"/>
                        <a:t>1</a:t>
                      </a:r>
                      <a:endParaRPr lang="es-CO" dirty="0"/>
                    </a:p>
                  </a:txBody>
                  <a:tcPr/>
                </a:tc>
                <a:tc>
                  <a:txBody>
                    <a:bodyPr/>
                    <a:lstStyle/>
                    <a:p>
                      <a:pPr algn="ctr"/>
                      <a:r>
                        <a:rPr lang="es-ES" dirty="0"/>
                        <a:t>$800.000.000</a:t>
                      </a:r>
                      <a:endParaRPr lang="es-CO" dirty="0"/>
                    </a:p>
                  </a:txBody>
                  <a:tcPr/>
                </a:tc>
                <a:extLst>
                  <a:ext uri="{0D108BD9-81ED-4DB2-BD59-A6C34878D82A}">
                    <a16:rowId xmlns:a16="http://schemas.microsoft.com/office/drawing/2014/main" val="67327228"/>
                  </a:ext>
                </a:extLst>
              </a:tr>
              <a:tr h="370840">
                <a:tc>
                  <a:txBody>
                    <a:bodyPr/>
                    <a:lstStyle/>
                    <a:p>
                      <a:pPr algn="ctr"/>
                      <a:r>
                        <a:rPr lang="es-ES" dirty="0"/>
                        <a:t>4</a:t>
                      </a:r>
                      <a:endParaRPr lang="es-CO" dirty="0"/>
                    </a:p>
                  </a:txBody>
                  <a:tcPr/>
                </a:tc>
                <a:tc>
                  <a:txBody>
                    <a:bodyPr/>
                    <a:lstStyle/>
                    <a:p>
                      <a:pPr algn="ctr"/>
                      <a:r>
                        <a:rPr lang="es-CO" dirty="0"/>
                        <a:t>$536.528.000</a:t>
                      </a:r>
                    </a:p>
                  </a:txBody>
                  <a:tcPr/>
                </a:tc>
                <a:extLst>
                  <a:ext uri="{0D108BD9-81ED-4DB2-BD59-A6C34878D82A}">
                    <a16:rowId xmlns:a16="http://schemas.microsoft.com/office/drawing/2014/main" val="3088042920"/>
                  </a:ext>
                </a:extLst>
              </a:tr>
              <a:tr h="370840">
                <a:tc>
                  <a:txBody>
                    <a:bodyPr/>
                    <a:lstStyle/>
                    <a:p>
                      <a:pPr algn="ctr"/>
                      <a:r>
                        <a:rPr lang="es-ES" b="1" dirty="0"/>
                        <a:t>TOTAL</a:t>
                      </a:r>
                      <a:endParaRPr lang="es-CO" b="1" dirty="0"/>
                    </a:p>
                  </a:txBody>
                  <a:tcPr/>
                </a:tc>
                <a:tc>
                  <a:txBody>
                    <a:bodyPr/>
                    <a:lstStyle/>
                    <a:p>
                      <a:pPr algn="ctr"/>
                      <a:r>
                        <a:rPr lang="es-ES" b="1" dirty="0"/>
                        <a:t>$1.336.528.000</a:t>
                      </a:r>
                      <a:endParaRPr lang="es-CO" b="1" dirty="0"/>
                    </a:p>
                  </a:txBody>
                  <a:tcPr/>
                </a:tc>
                <a:extLst>
                  <a:ext uri="{0D108BD9-81ED-4DB2-BD59-A6C34878D82A}">
                    <a16:rowId xmlns:a16="http://schemas.microsoft.com/office/drawing/2014/main" val="1307653556"/>
                  </a:ext>
                </a:extLst>
              </a:tr>
            </a:tbl>
          </a:graphicData>
        </a:graphic>
      </p:graphicFrame>
    </p:spTree>
    <p:extLst>
      <p:ext uri="{BB962C8B-B14F-4D97-AF65-F5344CB8AC3E}">
        <p14:creationId xmlns:p14="http://schemas.microsoft.com/office/powerpoint/2010/main" val="42936961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910862" y="2769785"/>
            <a:ext cx="9143999" cy="2800767"/>
          </a:xfrm>
          <a:prstGeom prst="rect">
            <a:avLst/>
          </a:prstGeom>
          <a:noFill/>
        </p:spPr>
        <p:txBody>
          <a:bodyPr wrap="square" rtlCol="0">
            <a:spAutoFit/>
          </a:bodyPr>
          <a:lstStyle/>
          <a:p>
            <a:pPr algn="ctr"/>
            <a:r>
              <a:rPr lang="es-CO" sz="4400" b="1" dirty="0">
                <a:solidFill>
                  <a:schemeClr val="tx2"/>
                </a:solidFill>
              </a:rPr>
              <a:t>6. Renovación Tecnológica de Servidores.</a:t>
            </a:r>
          </a:p>
          <a:p>
            <a:pPr lvl="0" algn="ctr"/>
            <a:endParaRPr lang="es-CO" sz="4400" b="1" dirty="0">
              <a:solidFill>
                <a:srgbClr val="002060"/>
              </a:solidFill>
            </a:endParaRPr>
          </a:p>
          <a:p>
            <a:pPr algn="ctr"/>
            <a:endParaRPr lang="es-ES" sz="4400" b="1" dirty="0">
              <a:solidFill>
                <a:srgbClr val="002060"/>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0562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pic>
        <p:nvPicPr>
          <p:cNvPr id="7" name="Imagen 6">
            <a:extLst>
              <a:ext uri="{FF2B5EF4-FFF2-40B4-BE49-F238E27FC236}">
                <a16:creationId xmlns:a16="http://schemas.microsoft.com/office/drawing/2014/main" id="{80BA2335-C62C-40BC-91F1-BD6F5CBA0794}"/>
              </a:ext>
            </a:extLst>
          </p:cNvPr>
          <p:cNvPicPr>
            <a:picLocks noChangeAspect="1"/>
          </p:cNvPicPr>
          <p:nvPr/>
        </p:nvPicPr>
        <p:blipFill>
          <a:blip r:embed="rId3"/>
          <a:stretch>
            <a:fillRect/>
          </a:stretch>
        </p:blipFill>
        <p:spPr>
          <a:xfrm>
            <a:off x="914399" y="1195654"/>
            <a:ext cx="10083799" cy="4977461"/>
          </a:xfrm>
          <a:prstGeom prst="rect">
            <a:avLst/>
          </a:prstGeom>
        </p:spPr>
        <p:style>
          <a:lnRef idx="2">
            <a:schemeClr val="dk1"/>
          </a:lnRef>
          <a:fillRef idx="1">
            <a:schemeClr val="lt1"/>
          </a:fillRef>
          <a:effectRef idx="0">
            <a:schemeClr val="dk1"/>
          </a:effectRef>
          <a:fontRef idx="minor">
            <a:schemeClr val="dk1"/>
          </a:fontRef>
        </p:style>
      </p:pic>
      <p:sp>
        <p:nvSpPr>
          <p:cNvPr id="9" name="CuadroTexto 8">
            <a:extLst>
              <a:ext uri="{FF2B5EF4-FFF2-40B4-BE49-F238E27FC236}">
                <a16:creationId xmlns:a16="http://schemas.microsoft.com/office/drawing/2014/main" id="{5D724005-30E0-417E-B89D-C625D7044FB7}"/>
              </a:ext>
            </a:extLst>
          </p:cNvPr>
          <p:cNvSpPr txBox="1"/>
          <p:nvPr/>
        </p:nvSpPr>
        <p:spPr>
          <a:xfrm>
            <a:off x="3746500" y="341409"/>
            <a:ext cx="7442199" cy="584775"/>
          </a:xfrm>
          <a:prstGeom prst="rect">
            <a:avLst/>
          </a:prstGeom>
          <a:noFill/>
        </p:spPr>
        <p:txBody>
          <a:bodyPr wrap="square" rtlCol="0" anchor="t">
            <a:spAutoFit/>
          </a:bodyPr>
          <a:lstStyle/>
          <a:p>
            <a:pPr algn="ctr"/>
            <a:r>
              <a:rPr lang="es-CO" sz="3200" dirty="0">
                <a:solidFill>
                  <a:srgbClr val="000A8B"/>
                </a:solidFill>
                <a:cs typeface="Calibri"/>
              </a:rPr>
              <a:t>1. Infraestructura Tecnológica Actual</a:t>
            </a:r>
            <a:endParaRPr lang="es-CO" sz="3200" dirty="0">
              <a:cs typeface="Calibri"/>
            </a:endParaRPr>
          </a:p>
        </p:txBody>
      </p:sp>
    </p:spTree>
    <p:extLst>
      <p:ext uri="{BB962C8B-B14F-4D97-AF65-F5344CB8AC3E}">
        <p14:creationId xmlns:p14="http://schemas.microsoft.com/office/powerpoint/2010/main" val="22982036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364278"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341409"/>
            <a:ext cx="7442199" cy="584775"/>
          </a:xfrm>
          <a:prstGeom prst="rect">
            <a:avLst/>
          </a:prstGeom>
          <a:noFill/>
        </p:spPr>
        <p:txBody>
          <a:bodyPr wrap="square" rtlCol="0" anchor="t">
            <a:spAutoFit/>
          </a:bodyPr>
          <a:lstStyle/>
          <a:p>
            <a:pPr algn="ctr"/>
            <a:r>
              <a:rPr lang="es-CO" sz="3200" dirty="0">
                <a:solidFill>
                  <a:srgbClr val="000A8B"/>
                </a:solidFill>
                <a:cs typeface="Calibri"/>
              </a:rPr>
              <a:t>2. Opción de Infraestructura en Nube</a:t>
            </a:r>
            <a:endParaRPr lang="es-CO" sz="3200" dirty="0">
              <a:cs typeface="Calibri"/>
            </a:endParaRPr>
          </a:p>
        </p:txBody>
      </p:sp>
      <p:pic>
        <p:nvPicPr>
          <p:cNvPr id="3" name="Imagen 2">
            <a:extLst>
              <a:ext uri="{FF2B5EF4-FFF2-40B4-BE49-F238E27FC236}">
                <a16:creationId xmlns:a16="http://schemas.microsoft.com/office/drawing/2014/main" id="{81EE1F5C-0FDD-4256-86CD-5CEF79EEDF24}"/>
              </a:ext>
            </a:extLst>
          </p:cNvPr>
          <p:cNvPicPr>
            <a:picLocks noChangeAspect="1"/>
          </p:cNvPicPr>
          <p:nvPr/>
        </p:nvPicPr>
        <p:blipFill>
          <a:blip r:embed="rId3"/>
          <a:stretch>
            <a:fillRect/>
          </a:stretch>
        </p:blipFill>
        <p:spPr>
          <a:xfrm>
            <a:off x="721217" y="1081824"/>
            <a:ext cx="10908405" cy="5408791"/>
          </a:xfrm>
          <a:prstGeom prst="rect">
            <a:avLst/>
          </a:prstGeom>
          <a:ln>
            <a:solidFill>
              <a:schemeClr val="tx1"/>
            </a:solidFill>
          </a:ln>
        </p:spPr>
      </p:pic>
    </p:spTree>
    <p:extLst>
      <p:ext uri="{BB962C8B-B14F-4D97-AF65-F5344CB8AC3E}">
        <p14:creationId xmlns:p14="http://schemas.microsoft.com/office/powerpoint/2010/main" val="19980840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1"/>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341409"/>
            <a:ext cx="7442199" cy="584775"/>
          </a:xfrm>
          <a:prstGeom prst="rect">
            <a:avLst/>
          </a:prstGeom>
          <a:noFill/>
        </p:spPr>
        <p:txBody>
          <a:bodyPr wrap="square" rtlCol="0" anchor="t">
            <a:spAutoFit/>
          </a:bodyPr>
          <a:lstStyle/>
          <a:p>
            <a:pPr algn="ctr"/>
            <a:r>
              <a:rPr lang="es-CO" sz="3200" dirty="0">
                <a:solidFill>
                  <a:srgbClr val="000A8B"/>
                </a:solidFill>
                <a:cs typeface="Calibri"/>
              </a:rPr>
              <a:t>3. Opción de Infraestructura en </a:t>
            </a:r>
            <a:r>
              <a:rPr lang="es-CO" sz="3200" dirty="0" err="1">
                <a:solidFill>
                  <a:srgbClr val="000A8B"/>
                </a:solidFill>
                <a:cs typeface="Calibri"/>
              </a:rPr>
              <a:t>On-Premise</a:t>
            </a:r>
            <a:endParaRPr lang="es-CO" sz="3200" dirty="0">
              <a:cs typeface="Calibri"/>
            </a:endParaRPr>
          </a:p>
        </p:txBody>
      </p:sp>
      <p:pic>
        <p:nvPicPr>
          <p:cNvPr id="3" name="Imagen 2">
            <a:extLst>
              <a:ext uri="{FF2B5EF4-FFF2-40B4-BE49-F238E27FC236}">
                <a16:creationId xmlns:a16="http://schemas.microsoft.com/office/drawing/2014/main" id="{91334195-93E5-4374-A4B1-9B08AE01CD1A}"/>
              </a:ext>
            </a:extLst>
          </p:cNvPr>
          <p:cNvPicPr>
            <a:picLocks noChangeAspect="1"/>
          </p:cNvPicPr>
          <p:nvPr/>
        </p:nvPicPr>
        <p:blipFill>
          <a:blip r:embed="rId3"/>
          <a:stretch>
            <a:fillRect/>
          </a:stretch>
        </p:blipFill>
        <p:spPr>
          <a:xfrm>
            <a:off x="463639" y="1094704"/>
            <a:ext cx="11114468" cy="5344616"/>
          </a:xfrm>
          <a:prstGeom prst="rect">
            <a:avLst/>
          </a:prstGeom>
        </p:spPr>
      </p:pic>
    </p:spTree>
    <p:extLst>
      <p:ext uri="{BB962C8B-B14F-4D97-AF65-F5344CB8AC3E}">
        <p14:creationId xmlns:p14="http://schemas.microsoft.com/office/powerpoint/2010/main" val="2115045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341409"/>
            <a:ext cx="7442199" cy="584775"/>
          </a:xfrm>
          <a:prstGeom prst="rect">
            <a:avLst/>
          </a:prstGeom>
          <a:noFill/>
        </p:spPr>
        <p:txBody>
          <a:bodyPr wrap="square" rtlCol="0" anchor="t">
            <a:spAutoFit/>
          </a:bodyPr>
          <a:lstStyle/>
          <a:p>
            <a:pPr algn="ctr"/>
            <a:r>
              <a:rPr lang="es-CO" sz="3200" dirty="0">
                <a:solidFill>
                  <a:srgbClr val="000A8B"/>
                </a:solidFill>
                <a:cs typeface="Calibri"/>
              </a:rPr>
              <a:t>4. Opción de Infraestructura Híbrida</a:t>
            </a:r>
            <a:endParaRPr lang="es-CO" sz="3200" dirty="0">
              <a:cs typeface="Calibri"/>
            </a:endParaRPr>
          </a:p>
        </p:txBody>
      </p:sp>
      <p:pic>
        <p:nvPicPr>
          <p:cNvPr id="5" name="Imagen 4">
            <a:extLst>
              <a:ext uri="{FF2B5EF4-FFF2-40B4-BE49-F238E27FC236}">
                <a16:creationId xmlns:a16="http://schemas.microsoft.com/office/drawing/2014/main" id="{8C625B6E-D502-44B3-9AF8-E9F8A38AA96E}"/>
              </a:ext>
            </a:extLst>
          </p:cNvPr>
          <p:cNvPicPr>
            <a:picLocks noChangeAspect="1"/>
          </p:cNvPicPr>
          <p:nvPr/>
        </p:nvPicPr>
        <p:blipFill>
          <a:blip r:embed="rId3"/>
          <a:stretch>
            <a:fillRect/>
          </a:stretch>
        </p:blipFill>
        <p:spPr>
          <a:xfrm>
            <a:off x="502275" y="1056067"/>
            <a:ext cx="11217499" cy="5434547"/>
          </a:xfrm>
          <a:prstGeom prst="rect">
            <a:avLst/>
          </a:prstGeom>
        </p:spPr>
      </p:pic>
    </p:spTree>
    <p:extLst>
      <p:ext uri="{BB962C8B-B14F-4D97-AF65-F5344CB8AC3E}">
        <p14:creationId xmlns:p14="http://schemas.microsoft.com/office/powerpoint/2010/main" val="13083569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40246" y="6540500"/>
            <a:ext cx="12151754"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192770"/>
            <a:ext cx="7277099" cy="584775"/>
          </a:xfrm>
          <a:prstGeom prst="rect">
            <a:avLst/>
          </a:prstGeom>
          <a:noFill/>
        </p:spPr>
        <p:txBody>
          <a:bodyPr wrap="square" rtlCol="0" anchor="t">
            <a:spAutoFit/>
          </a:bodyPr>
          <a:lstStyle/>
          <a:p>
            <a:pPr algn="ctr"/>
            <a:r>
              <a:rPr lang="es-CO" sz="3200" dirty="0">
                <a:solidFill>
                  <a:srgbClr val="000A8B"/>
                </a:solidFill>
                <a:cs typeface="Calibri"/>
              </a:rPr>
              <a:t>5. Comparativo de Costos Anuales</a:t>
            </a:r>
          </a:p>
        </p:txBody>
      </p:sp>
      <p:graphicFrame>
        <p:nvGraphicFramePr>
          <p:cNvPr id="5" name="Tabla 4">
            <a:extLst>
              <a:ext uri="{FF2B5EF4-FFF2-40B4-BE49-F238E27FC236}">
                <a16:creationId xmlns:a16="http://schemas.microsoft.com/office/drawing/2014/main" id="{A88F496D-3546-4CFB-A71D-909580318441}"/>
              </a:ext>
            </a:extLst>
          </p:cNvPr>
          <p:cNvGraphicFramePr>
            <a:graphicFrameLocks noGrp="1"/>
          </p:cNvGraphicFramePr>
          <p:nvPr>
            <p:extLst/>
          </p:nvPr>
        </p:nvGraphicFramePr>
        <p:xfrm>
          <a:off x="654139" y="1070807"/>
          <a:ext cx="10627754" cy="1799238"/>
        </p:xfrm>
        <a:graphic>
          <a:graphicData uri="http://schemas.openxmlformats.org/drawingml/2006/table">
            <a:tbl>
              <a:tblPr firstRow="1" firstCol="1" bandRow="1">
                <a:tableStyleId>{7DF18680-E054-41AD-8BC1-D1AEF772440D}</a:tableStyleId>
              </a:tblPr>
              <a:tblGrid>
                <a:gridCol w="3389827">
                  <a:extLst>
                    <a:ext uri="{9D8B030D-6E8A-4147-A177-3AD203B41FA5}">
                      <a16:colId xmlns:a16="http://schemas.microsoft.com/office/drawing/2014/main" val="904867920"/>
                    </a:ext>
                  </a:extLst>
                </a:gridCol>
                <a:gridCol w="1772218">
                  <a:extLst>
                    <a:ext uri="{9D8B030D-6E8A-4147-A177-3AD203B41FA5}">
                      <a16:colId xmlns:a16="http://schemas.microsoft.com/office/drawing/2014/main" val="1369257321"/>
                    </a:ext>
                  </a:extLst>
                </a:gridCol>
                <a:gridCol w="1753849">
                  <a:extLst>
                    <a:ext uri="{9D8B030D-6E8A-4147-A177-3AD203B41FA5}">
                      <a16:colId xmlns:a16="http://schemas.microsoft.com/office/drawing/2014/main" val="2900461340"/>
                    </a:ext>
                  </a:extLst>
                </a:gridCol>
                <a:gridCol w="1828800">
                  <a:extLst>
                    <a:ext uri="{9D8B030D-6E8A-4147-A177-3AD203B41FA5}">
                      <a16:colId xmlns:a16="http://schemas.microsoft.com/office/drawing/2014/main" val="2568840998"/>
                    </a:ext>
                  </a:extLst>
                </a:gridCol>
                <a:gridCol w="1883060">
                  <a:extLst>
                    <a:ext uri="{9D8B030D-6E8A-4147-A177-3AD203B41FA5}">
                      <a16:colId xmlns:a16="http://schemas.microsoft.com/office/drawing/2014/main" val="115609437"/>
                    </a:ext>
                  </a:extLst>
                </a:gridCol>
              </a:tblGrid>
              <a:tr h="368250">
                <a:tc>
                  <a:txBody>
                    <a:bodyPr/>
                    <a:lstStyle/>
                    <a:p>
                      <a:pPr algn="ctr">
                        <a:lnSpc>
                          <a:spcPct val="107000"/>
                        </a:lnSpc>
                        <a:spcAft>
                          <a:spcPts val="0"/>
                        </a:spcAft>
                      </a:pPr>
                      <a:r>
                        <a:rPr lang="es-CO" sz="1600" dirty="0">
                          <a:effectLst/>
                        </a:rPr>
                        <a:t>Ítem</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a:effectLst/>
                        </a:rPr>
                        <a:t>Valor año 1</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a:effectLst/>
                        </a:rPr>
                        <a:t>Valor año 2</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a:effectLst/>
                        </a:rPr>
                        <a:t>Valor año 3</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Totales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58870490"/>
                  </a:ext>
                </a:extLst>
              </a:tr>
              <a:tr h="371885">
                <a:tc>
                  <a:txBody>
                    <a:bodyPr/>
                    <a:lstStyle/>
                    <a:p>
                      <a:pPr>
                        <a:lnSpc>
                          <a:spcPct val="107000"/>
                        </a:lnSpc>
                        <a:spcAft>
                          <a:spcPts val="800"/>
                        </a:spcAft>
                      </a:pPr>
                      <a:r>
                        <a:rPr lang="es-CO" sz="1600" dirty="0">
                          <a:effectLst/>
                        </a:rPr>
                        <a:t> Infraestructura de red local</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     55,000,000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0   </a:t>
                      </a:r>
                    </a:p>
                  </a:txBody>
                  <a:tcPr marL="0" marR="144000" marT="0" marB="0" anchor="ctr"/>
                </a:tc>
                <a:tc>
                  <a:txBody>
                    <a:bodyPr/>
                    <a:lstStyle/>
                    <a:p>
                      <a:pPr algn="r" fontAlgn="ctr"/>
                      <a:r>
                        <a:rPr lang="es-CO" sz="1600" b="1" i="0" u="none" strike="noStrike" dirty="0">
                          <a:solidFill>
                            <a:srgbClr val="000000"/>
                          </a:solidFill>
                          <a:effectLst/>
                          <a:latin typeface="Calibri" panose="020F0502020204030204" pitchFamily="34" charset="0"/>
                        </a:rPr>
                        <a:t>       55,000,000 </a:t>
                      </a:r>
                    </a:p>
                  </a:txBody>
                  <a:tcPr marL="0" marR="144000" marT="0" marB="0" anchor="ctr"/>
                </a:tc>
                <a:extLst>
                  <a:ext uri="{0D108BD9-81ED-4DB2-BD59-A6C34878D82A}">
                    <a16:rowId xmlns:a16="http://schemas.microsoft.com/office/drawing/2014/main" val="1099891055"/>
                  </a:ext>
                </a:extLst>
              </a:tr>
              <a:tr h="367562">
                <a:tc>
                  <a:txBody>
                    <a:bodyPr/>
                    <a:lstStyle/>
                    <a:p>
                      <a:pPr>
                        <a:lnSpc>
                          <a:spcPct val="107000"/>
                        </a:lnSpc>
                        <a:spcAft>
                          <a:spcPts val="800"/>
                        </a:spcAft>
                      </a:pPr>
                      <a:r>
                        <a:rPr lang="es-CO" sz="1600" dirty="0">
                          <a:effectLst/>
                        </a:rPr>
                        <a:t>Servicios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     102,000,000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30,000,000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30,000,000   </a:t>
                      </a:r>
                    </a:p>
                  </a:txBody>
                  <a:tcPr marL="0" marR="144000" marT="0" marB="0" anchor="ctr"/>
                </a:tc>
                <a:tc>
                  <a:txBody>
                    <a:bodyPr/>
                    <a:lstStyle/>
                    <a:p>
                      <a:pPr algn="r" fontAlgn="ctr"/>
                      <a:r>
                        <a:rPr lang="es-CO" sz="1600" b="1" i="0" u="none" strike="noStrike" dirty="0">
                          <a:solidFill>
                            <a:srgbClr val="000000"/>
                          </a:solidFill>
                          <a:effectLst/>
                          <a:latin typeface="Calibri" panose="020F0502020204030204" pitchFamily="34" charset="0"/>
                        </a:rPr>
                        <a:t>       162,000,000 </a:t>
                      </a:r>
                    </a:p>
                  </a:txBody>
                  <a:tcPr marL="0" marR="144000" marT="0" marB="0" anchor="ctr"/>
                </a:tc>
                <a:extLst>
                  <a:ext uri="{0D108BD9-81ED-4DB2-BD59-A6C34878D82A}">
                    <a16:rowId xmlns:a16="http://schemas.microsoft.com/office/drawing/2014/main" val="89245343"/>
                  </a:ext>
                </a:extLst>
              </a:tr>
              <a:tr h="290703">
                <a:tc>
                  <a:txBody>
                    <a:bodyPr/>
                    <a:lstStyle/>
                    <a:p>
                      <a:pPr>
                        <a:lnSpc>
                          <a:spcPct val="107000"/>
                        </a:lnSpc>
                        <a:spcAft>
                          <a:spcPts val="800"/>
                        </a:spcAft>
                      </a:pPr>
                      <a:r>
                        <a:rPr lang="es-CO" sz="1600" dirty="0">
                          <a:effectLst/>
                        </a:rPr>
                        <a:t>Infraestructura en Nube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a:solidFill>
                            <a:srgbClr val="000000"/>
                          </a:solidFill>
                          <a:effectLst/>
                          <a:latin typeface="Calibri" panose="020F0502020204030204" pitchFamily="34" charset="0"/>
                        </a:rPr>
                        <a:t>  543,000,000 </a:t>
                      </a:r>
                    </a:p>
                  </a:txBody>
                  <a:tcPr marL="0" marR="144000" marT="0" marB="0" anchor="ctr"/>
                </a:tc>
                <a:tc>
                  <a:txBody>
                    <a:bodyPr/>
                    <a:lstStyle/>
                    <a:p>
                      <a:pPr algn="r" fontAlgn="ctr"/>
                      <a:r>
                        <a:rPr lang="es-CO" sz="1600" b="0" i="0" u="none" strike="noStrike">
                          <a:solidFill>
                            <a:srgbClr val="000000"/>
                          </a:solidFill>
                          <a:effectLst/>
                          <a:latin typeface="Calibri" panose="020F0502020204030204" pitchFamily="34" charset="0"/>
                        </a:rPr>
                        <a:t>     585,000,000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741,000,000 </a:t>
                      </a:r>
                    </a:p>
                  </a:txBody>
                  <a:tcPr marL="0" marR="144000" marT="0" marB="0" anchor="ctr"/>
                </a:tc>
                <a:tc>
                  <a:txBody>
                    <a:bodyPr/>
                    <a:lstStyle/>
                    <a:p>
                      <a:pPr algn="r" fontAlgn="ctr"/>
                      <a:r>
                        <a:rPr lang="es-CO" sz="1600" b="1" i="0" u="none" strike="noStrike" dirty="0">
                          <a:solidFill>
                            <a:srgbClr val="000000"/>
                          </a:solidFill>
                          <a:effectLst/>
                          <a:latin typeface="Calibri" panose="020F0502020204030204" pitchFamily="34" charset="0"/>
                        </a:rPr>
                        <a:t> 1,869,000,000 </a:t>
                      </a:r>
                    </a:p>
                  </a:txBody>
                  <a:tcPr marL="0" marR="144000" marT="0" marB="0" anchor="ctr"/>
                </a:tc>
                <a:extLst>
                  <a:ext uri="{0D108BD9-81ED-4DB2-BD59-A6C34878D82A}">
                    <a16:rowId xmlns:a16="http://schemas.microsoft.com/office/drawing/2014/main" val="3529318473"/>
                  </a:ext>
                </a:extLst>
              </a:tr>
              <a:tr h="400838">
                <a:tc>
                  <a:txBody>
                    <a:bodyPr/>
                    <a:lstStyle/>
                    <a:p>
                      <a:pPr algn="ctr">
                        <a:lnSpc>
                          <a:spcPct val="107000"/>
                        </a:lnSpc>
                        <a:spcAft>
                          <a:spcPts val="0"/>
                        </a:spcAft>
                      </a:pPr>
                      <a:r>
                        <a:rPr lang="es-CO" sz="1600" b="1" dirty="0">
                          <a:solidFill>
                            <a:schemeClr val="tx1"/>
                          </a:solidFill>
                          <a:effectLst/>
                        </a:rPr>
                        <a:t>Total Anual</a:t>
                      </a:r>
                      <a:endPar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700,000,000 </a:t>
                      </a:r>
                    </a:p>
                  </a:txBody>
                  <a:tcPr marL="0" marR="144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615,000,000 </a:t>
                      </a:r>
                    </a:p>
                  </a:txBody>
                  <a:tcPr marL="0" marR="144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771,000,000 </a:t>
                      </a:r>
                    </a:p>
                  </a:txBody>
                  <a:tcPr marL="0" marR="144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2,086,000,000 </a:t>
                      </a:r>
                    </a:p>
                  </a:txBody>
                  <a:tcPr marL="0" marR="144000" marT="0" marB="0" anchor="ctr">
                    <a:solidFill>
                      <a:schemeClr val="tx2">
                        <a:lumMod val="40000"/>
                        <a:lumOff val="60000"/>
                      </a:schemeClr>
                    </a:solidFill>
                  </a:tcPr>
                </a:tc>
                <a:extLst>
                  <a:ext uri="{0D108BD9-81ED-4DB2-BD59-A6C34878D82A}">
                    <a16:rowId xmlns:a16="http://schemas.microsoft.com/office/drawing/2014/main" val="4218863517"/>
                  </a:ext>
                </a:extLst>
              </a:tr>
            </a:tbl>
          </a:graphicData>
        </a:graphic>
      </p:graphicFrame>
      <p:graphicFrame>
        <p:nvGraphicFramePr>
          <p:cNvPr id="11" name="Tabla 10">
            <a:extLst>
              <a:ext uri="{FF2B5EF4-FFF2-40B4-BE49-F238E27FC236}">
                <a16:creationId xmlns:a16="http://schemas.microsoft.com/office/drawing/2014/main" id="{8845B42B-54D3-4BBD-96C9-C24E13ABF06F}"/>
              </a:ext>
            </a:extLst>
          </p:cNvPr>
          <p:cNvGraphicFramePr>
            <a:graphicFrameLocks noGrp="1"/>
          </p:cNvGraphicFramePr>
          <p:nvPr>
            <p:extLst/>
          </p:nvPr>
        </p:nvGraphicFramePr>
        <p:xfrm>
          <a:off x="654138" y="3066558"/>
          <a:ext cx="10627753" cy="1489530"/>
        </p:xfrm>
        <a:graphic>
          <a:graphicData uri="http://schemas.openxmlformats.org/drawingml/2006/table">
            <a:tbl>
              <a:tblPr firstRow="1" firstCol="1" bandRow="1">
                <a:tableStyleId>{7DF18680-E054-41AD-8BC1-D1AEF772440D}</a:tableStyleId>
              </a:tblPr>
              <a:tblGrid>
                <a:gridCol w="3477726">
                  <a:extLst>
                    <a:ext uri="{9D8B030D-6E8A-4147-A177-3AD203B41FA5}">
                      <a16:colId xmlns:a16="http://schemas.microsoft.com/office/drawing/2014/main" val="2171784608"/>
                    </a:ext>
                  </a:extLst>
                </a:gridCol>
                <a:gridCol w="1699310">
                  <a:extLst>
                    <a:ext uri="{9D8B030D-6E8A-4147-A177-3AD203B41FA5}">
                      <a16:colId xmlns:a16="http://schemas.microsoft.com/office/drawing/2014/main" val="3290034017"/>
                    </a:ext>
                  </a:extLst>
                </a:gridCol>
                <a:gridCol w="1753849">
                  <a:extLst>
                    <a:ext uri="{9D8B030D-6E8A-4147-A177-3AD203B41FA5}">
                      <a16:colId xmlns:a16="http://schemas.microsoft.com/office/drawing/2014/main" val="986997596"/>
                    </a:ext>
                  </a:extLst>
                </a:gridCol>
                <a:gridCol w="1843790">
                  <a:extLst>
                    <a:ext uri="{9D8B030D-6E8A-4147-A177-3AD203B41FA5}">
                      <a16:colId xmlns:a16="http://schemas.microsoft.com/office/drawing/2014/main" val="2636648881"/>
                    </a:ext>
                  </a:extLst>
                </a:gridCol>
                <a:gridCol w="1853078">
                  <a:extLst>
                    <a:ext uri="{9D8B030D-6E8A-4147-A177-3AD203B41FA5}">
                      <a16:colId xmlns:a16="http://schemas.microsoft.com/office/drawing/2014/main" val="517524390"/>
                    </a:ext>
                  </a:extLst>
                </a:gridCol>
              </a:tblGrid>
              <a:tr h="372526">
                <a:tc>
                  <a:txBody>
                    <a:bodyPr/>
                    <a:lstStyle/>
                    <a:p>
                      <a:pPr algn="ctr">
                        <a:lnSpc>
                          <a:spcPct val="107000"/>
                        </a:lnSpc>
                        <a:spcAft>
                          <a:spcPts val="0"/>
                        </a:spcAft>
                      </a:pPr>
                      <a:r>
                        <a:rPr lang="es-CO" sz="1600" dirty="0">
                          <a:effectLst/>
                        </a:rPr>
                        <a:t>Ítem</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CO" sz="1600">
                          <a:effectLst/>
                        </a:rPr>
                        <a:t>Valor año 1</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CO" sz="1600">
                          <a:effectLst/>
                        </a:rPr>
                        <a:t>Valor año 2</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CO" sz="1600">
                          <a:effectLst/>
                        </a:rPr>
                        <a:t>Valor año 3</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CO" sz="1600">
                          <a:effectLst/>
                        </a:rPr>
                        <a:t>Totales</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494324985"/>
                  </a:ext>
                </a:extLst>
              </a:tr>
              <a:tr h="421393">
                <a:tc>
                  <a:txBody>
                    <a:bodyPr/>
                    <a:lstStyle/>
                    <a:p>
                      <a:pPr>
                        <a:lnSpc>
                          <a:spcPct val="107000"/>
                        </a:lnSpc>
                        <a:spcAft>
                          <a:spcPts val="0"/>
                        </a:spcAft>
                      </a:pPr>
                      <a:r>
                        <a:rPr lang="es-CO" sz="1600" dirty="0">
                          <a:effectLst/>
                        </a:rPr>
                        <a:t>Infraestructura </a:t>
                      </a:r>
                      <a:r>
                        <a:rPr lang="es-CO" sz="1600" dirty="0" err="1">
                          <a:effectLst/>
                        </a:rPr>
                        <a:t>OnPremise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1,296,000,000</a:t>
                      </a:r>
                    </a:p>
                  </a:txBody>
                  <a:tcPr marL="0" marR="108000" marT="0" marB="0" anchor="ctr"/>
                </a:tc>
                <a:tc>
                  <a:txBody>
                    <a:bodyPr/>
                    <a:lstStyle/>
                    <a:p>
                      <a:pPr algn="r" fontAlgn="ctr"/>
                      <a:r>
                        <a:rPr lang="es-CO" sz="1600" b="0" i="0" u="none" strike="noStrike" dirty="0">
                          <a:solidFill>
                            <a:srgbClr val="000000"/>
                          </a:solidFill>
                          <a:effectLst/>
                          <a:latin typeface="Calibri" panose="020F0502020204030204" pitchFamily="34" charset="0"/>
                        </a:rPr>
                        <a:t>                   0   </a:t>
                      </a:r>
                    </a:p>
                  </a:txBody>
                  <a:tcPr marL="0" marR="108000" marT="0" marB="0" anchor="ctr"/>
                </a:tc>
                <a:tc>
                  <a:txBody>
                    <a:bodyPr/>
                    <a:lstStyle/>
                    <a:p>
                      <a:pPr algn="r" fontAlgn="ctr"/>
                      <a:r>
                        <a:rPr lang="es-CO" sz="1600" b="0" i="0" u="none" strike="noStrike" dirty="0">
                          <a:solidFill>
                            <a:srgbClr val="000000"/>
                          </a:solidFill>
                          <a:effectLst/>
                          <a:latin typeface="Calibri" panose="020F0502020204030204" pitchFamily="34" charset="0"/>
                        </a:rPr>
                        <a:t> 129,000,000 </a:t>
                      </a:r>
                    </a:p>
                  </a:txBody>
                  <a:tcPr marL="0" marR="108000" marT="0" marB="0" anchor="ctr"/>
                </a:tc>
                <a:tc>
                  <a:txBody>
                    <a:bodyPr/>
                    <a:lstStyle/>
                    <a:p>
                      <a:pPr algn="r" fontAlgn="ctr"/>
                      <a:r>
                        <a:rPr lang="es-CO" sz="1600" b="1" i="0" u="none" strike="noStrike" dirty="0">
                          <a:solidFill>
                            <a:srgbClr val="000000"/>
                          </a:solidFill>
                          <a:effectLst/>
                          <a:latin typeface="Calibri" panose="020F0502020204030204" pitchFamily="34" charset="0"/>
                        </a:rPr>
                        <a:t>1,425,000,000</a:t>
                      </a:r>
                    </a:p>
                  </a:txBody>
                  <a:tcPr marL="0" marR="108000" marT="0" marB="0" anchor="ctr"/>
                </a:tc>
                <a:extLst>
                  <a:ext uri="{0D108BD9-81ED-4DB2-BD59-A6C34878D82A}">
                    <a16:rowId xmlns:a16="http://schemas.microsoft.com/office/drawing/2014/main" val="2872146896"/>
                  </a:ext>
                </a:extLst>
              </a:tr>
              <a:tr h="384714">
                <a:tc>
                  <a:txBody>
                    <a:bodyPr/>
                    <a:lstStyle/>
                    <a:p>
                      <a:pPr>
                        <a:lnSpc>
                          <a:spcPct val="107000"/>
                        </a:lnSpc>
                        <a:spcAft>
                          <a:spcPts val="0"/>
                        </a:spcAft>
                      </a:pPr>
                      <a:r>
                        <a:rPr lang="es-CO" sz="1600" dirty="0">
                          <a:effectLst/>
                        </a:rPr>
                        <a:t>Servicios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114,000,000</a:t>
                      </a:r>
                    </a:p>
                  </a:txBody>
                  <a:tcPr marL="0" marR="108000" marT="0" marB="0" anchor="ctr"/>
                </a:tc>
                <a:tc>
                  <a:txBody>
                    <a:bodyPr/>
                    <a:lstStyle/>
                    <a:p>
                      <a:pPr algn="r" fontAlgn="ctr"/>
                      <a:r>
                        <a:rPr lang="es-CO" sz="1600" b="0" i="0" u="none" strike="noStrike" dirty="0">
                          <a:solidFill>
                            <a:srgbClr val="000000"/>
                          </a:solidFill>
                          <a:effectLst/>
                          <a:latin typeface="Calibri" panose="020F0502020204030204" pitchFamily="34" charset="0"/>
                        </a:rPr>
                        <a:t>0</a:t>
                      </a:r>
                    </a:p>
                  </a:txBody>
                  <a:tcPr marL="0" marR="108000" marT="0" marB="0" anchor="ctr"/>
                </a:tc>
                <a:tc>
                  <a:txBody>
                    <a:bodyPr/>
                    <a:lstStyle/>
                    <a:p>
                      <a:pPr algn="r" fontAlgn="ctr"/>
                      <a:r>
                        <a:rPr lang="es-CO" sz="1600" b="0" i="0" u="none" strike="noStrike" dirty="0">
                          <a:solidFill>
                            <a:srgbClr val="000000"/>
                          </a:solidFill>
                          <a:effectLst/>
                          <a:latin typeface="Calibri" panose="020F0502020204030204" pitchFamily="34" charset="0"/>
                        </a:rPr>
                        <a:t>     5,000,000 </a:t>
                      </a:r>
                    </a:p>
                  </a:txBody>
                  <a:tcPr marL="0" marR="108000" marT="0" marB="0" anchor="ct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CO" sz="1600" b="1" i="0" u="none" strike="noStrike" dirty="0">
                          <a:solidFill>
                            <a:srgbClr val="000000"/>
                          </a:solidFill>
                          <a:effectLst/>
                          <a:latin typeface="Calibri" panose="020F0502020204030204" pitchFamily="34" charset="0"/>
                        </a:rPr>
                        <a:t>119,000,000</a:t>
                      </a:r>
                      <a:r>
                        <a:rPr lang="es-CO" sz="1600" b="0" i="0" u="none" strike="noStrike" dirty="0">
                          <a:solidFill>
                            <a:srgbClr val="000000"/>
                          </a:solidFill>
                          <a:effectLst/>
                          <a:latin typeface="Calibri" panose="020F0502020204030204" pitchFamily="34" charset="0"/>
                        </a:rPr>
                        <a:t> </a:t>
                      </a:r>
                    </a:p>
                  </a:txBody>
                  <a:tcPr marL="0" marR="108000" marT="0" marB="0" anchor="ctr"/>
                </a:tc>
                <a:extLst>
                  <a:ext uri="{0D108BD9-81ED-4DB2-BD59-A6C34878D82A}">
                    <a16:rowId xmlns:a16="http://schemas.microsoft.com/office/drawing/2014/main" val="2348476963"/>
                  </a:ext>
                </a:extLst>
              </a:tr>
              <a:tr h="310897">
                <a:tc>
                  <a:txBody>
                    <a:bodyPr/>
                    <a:lstStyle/>
                    <a:p>
                      <a:pPr algn="ctr">
                        <a:lnSpc>
                          <a:spcPct val="107000"/>
                        </a:lnSpc>
                        <a:spcAft>
                          <a:spcPts val="0"/>
                        </a:spcAft>
                      </a:pPr>
                      <a:r>
                        <a:rPr lang="es-CO" sz="1600" b="1" dirty="0">
                          <a:solidFill>
                            <a:schemeClr val="tx1"/>
                          </a:solidFill>
                          <a:effectLst/>
                        </a:rPr>
                        <a:t>Total Anual</a:t>
                      </a:r>
                      <a:endPar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tx2">
                        <a:lumMod val="40000"/>
                        <a:lumOff val="60000"/>
                      </a:schemeClr>
                    </a:solidFill>
                  </a:tcPr>
                </a:tc>
                <a:tc>
                  <a:txBody>
                    <a:bodyPr/>
                    <a:lstStyle/>
                    <a:p>
                      <a:pPr algn="r" fontAlgn="ctr"/>
                      <a:r>
                        <a:rPr lang="es-CO" sz="1600" b="1" i="0" u="none" strike="noStrike">
                          <a:solidFill>
                            <a:srgbClr val="000000"/>
                          </a:solidFill>
                          <a:effectLst/>
                          <a:latin typeface="Calibri" panose="020F0502020204030204" pitchFamily="34" charset="0"/>
                        </a:rPr>
                        <a:t>1,410,000,000</a:t>
                      </a:r>
                    </a:p>
                  </a:txBody>
                  <a:tcPr marL="0" marR="108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0</a:t>
                      </a:r>
                    </a:p>
                  </a:txBody>
                  <a:tcPr marL="0" marR="108000" marT="0" marB="0" anchor="ctr">
                    <a:solidFill>
                      <a:schemeClr val="tx2">
                        <a:lumMod val="40000"/>
                        <a:lumOff val="60000"/>
                      </a:schemeClr>
                    </a:solidFill>
                  </a:tcPr>
                </a:tc>
                <a:tc>
                  <a:txBody>
                    <a:bodyPr/>
                    <a:lstStyle/>
                    <a:p>
                      <a:pPr algn="r" fontAlgn="ctr"/>
                      <a:r>
                        <a:rPr lang="es-CO" sz="1600" b="1" i="0" u="none" strike="noStrike">
                          <a:solidFill>
                            <a:srgbClr val="000000"/>
                          </a:solidFill>
                          <a:effectLst/>
                          <a:latin typeface="Calibri" panose="020F0502020204030204" pitchFamily="34" charset="0"/>
                        </a:rPr>
                        <a:t>133,500,000</a:t>
                      </a:r>
                    </a:p>
                  </a:txBody>
                  <a:tcPr marL="0" marR="108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1,544,000,000</a:t>
                      </a:r>
                    </a:p>
                  </a:txBody>
                  <a:tcPr marL="0" marR="108000" marT="0" marB="0" anchor="ctr">
                    <a:solidFill>
                      <a:schemeClr val="tx2">
                        <a:lumMod val="40000"/>
                        <a:lumOff val="60000"/>
                      </a:schemeClr>
                    </a:solidFill>
                  </a:tcPr>
                </a:tc>
                <a:extLst>
                  <a:ext uri="{0D108BD9-81ED-4DB2-BD59-A6C34878D82A}">
                    <a16:rowId xmlns:a16="http://schemas.microsoft.com/office/drawing/2014/main" val="3763552383"/>
                  </a:ext>
                </a:extLst>
              </a:tr>
            </a:tbl>
          </a:graphicData>
        </a:graphic>
      </p:graphicFrame>
      <p:sp>
        <p:nvSpPr>
          <p:cNvPr id="13" name="CuadroTexto 12">
            <a:extLst>
              <a:ext uri="{FF2B5EF4-FFF2-40B4-BE49-F238E27FC236}">
                <a16:creationId xmlns:a16="http://schemas.microsoft.com/office/drawing/2014/main" id="{23FBC29E-756E-4DFA-8026-A571FFC493E1}"/>
              </a:ext>
            </a:extLst>
          </p:cNvPr>
          <p:cNvSpPr txBox="1"/>
          <p:nvPr/>
        </p:nvSpPr>
        <p:spPr>
          <a:xfrm>
            <a:off x="564003" y="781990"/>
            <a:ext cx="839793" cy="369332"/>
          </a:xfrm>
          <a:prstGeom prst="rect">
            <a:avLst/>
          </a:prstGeom>
          <a:noFill/>
        </p:spPr>
        <p:txBody>
          <a:bodyPr wrap="square" rtlCol="0">
            <a:spAutoFit/>
          </a:bodyPr>
          <a:lstStyle/>
          <a:p>
            <a:r>
              <a:rPr lang="es-CO" b="1" dirty="0">
                <a:solidFill>
                  <a:schemeClr val="accent1">
                    <a:lumMod val="75000"/>
                  </a:schemeClr>
                </a:solidFill>
              </a:rPr>
              <a:t>Nube</a:t>
            </a:r>
          </a:p>
        </p:txBody>
      </p:sp>
      <p:sp>
        <p:nvSpPr>
          <p:cNvPr id="14" name="CuadroTexto 13">
            <a:extLst>
              <a:ext uri="{FF2B5EF4-FFF2-40B4-BE49-F238E27FC236}">
                <a16:creationId xmlns:a16="http://schemas.microsoft.com/office/drawing/2014/main" id="{48996804-2D96-4D0C-B5C3-7C51A5D6691A}"/>
              </a:ext>
            </a:extLst>
          </p:cNvPr>
          <p:cNvSpPr txBox="1"/>
          <p:nvPr/>
        </p:nvSpPr>
        <p:spPr>
          <a:xfrm>
            <a:off x="593984" y="2798776"/>
            <a:ext cx="1415120" cy="446892"/>
          </a:xfrm>
          <a:prstGeom prst="rect">
            <a:avLst/>
          </a:prstGeom>
          <a:noFill/>
        </p:spPr>
        <p:txBody>
          <a:bodyPr wrap="square" rtlCol="0">
            <a:spAutoFit/>
          </a:bodyPr>
          <a:lstStyle/>
          <a:p>
            <a:r>
              <a:rPr lang="es-CO" b="1" dirty="0" err="1">
                <a:solidFill>
                  <a:schemeClr val="accent1">
                    <a:lumMod val="75000"/>
                  </a:schemeClr>
                </a:solidFill>
              </a:rPr>
              <a:t>OnPremise</a:t>
            </a:r>
            <a:endParaRPr lang="es-CO" b="1" dirty="0">
              <a:solidFill>
                <a:schemeClr val="accent1">
                  <a:lumMod val="75000"/>
                </a:schemeClr>
              </a:solidFill>
            </a:endParaRPr>
          </a:p>
        </p:txBody>
      </p:sp>
      <p:graphicFrame>
        <p:nvGraphicFramePr>
          <p:cNvPr id="12" name="Tabla 11">
            <a:extLst>
              <a:ext uri="{FF2B5EF4-FFF2-40B4-BE49-F238E27FC236}">
                <a16:creationId xmlns:a16="http://schemas.microsoft.com/office/drawing/2014/main" id="{9C590E7A-EFD0-4659-9619-52C7E1593519}"/>
              </a:ext>
            </a:extLst>
          </p:cNvPr>
          <p:cNvGraphicFramePr>
            <a:graphicFrameLocks noGrp="1"/>
          </p:cNvGraphicFramePr>
          <p:nvPr>
            <p:extLst/>
          </p:nvPr>
        </p:nvGraphicFramePr>
        <p:xfrm>
          <a:off x="656639" y="4767206"/>
          <a:ext cx="10627754" cy="1710868"/>
        </p:xfrm>
        <a:graphic>
          <a:graphicData uri="http://schemas.openxmlformats.org/drawingml/2006/table">
            <a:tbl>
              <a:tblPr firstRow="1" firstCol="1" bandRow="1">
                <a:tableStyleId>{7DF18680-E054-41AD-8BC1-D1AEF772440D}</a:tableStyleId>
              </a:tblPr>
              <a:tblGrid>
                <a:gridCol w="3389827">
                  <a:extLst>
                    <a:ext uri="{9D8B030D-6E8A-4147-A177-3AD203B41FA5}">
                      <a16:colId xmlns:a16="http://schemas.microsoft.com/office/drawing/2014/main" val="904867920"/>
                    </a:ext>
                  </a:extLst>
                </a:gridCol>
                <a:gridCol w="1772218">
                  <a:extLst>
                    <a:ext uri="{9D8B030D-6E8A-4147-A177-3AD203B41FA5}">
                      <a16:colId xmlns:a16="http://schemas.microsoft.com/office/drawing/2014/main" val="1369257321"/>
                    </a:ext>
                  </a:extLst>
                </a:gridCol>
                <a:gridCol w="1753849">
                  <a:extLst>
                    <a:ext uri="{9D8B030D-6E8A-4147-A177-3AD203B41FA5}">
                      <a16:colId xmlns:a16="http://schemas.microsoft.com/office/drawing/2014/main" val="2900461340"/>
                    </a:ext>
                  </a:extLst>
                </a:gridCol>
                <a:gridCol w="1828800">
                  <a:extLst>
                    <a:ext uri="{9D8B030D-6E8A-4147-A177-3AD203B41FA5}">
                      <a16:colId xmlns:a16="http://schemas.microsoft.com/office/drawing/2014/main" val="2568840998"/>
                    </a:ext>
                  </a:extLst>
                </a:gridCol>
                <a:gridCol w="1883060">
                  <a:extLst>
                    <a:ext uri="{9D8B030D-6E8A-4147-A177-3AD203B41FA5}">
                      <a16:colId xmlns:a16="http://schemas.microsoft.com/office/drawing/2014/main" val="115609437"/>
                    </a:ext>
                  </a:extLst>
                </a:gridCol>
              </a:tblGrid>
              <a:tr h="368250">
                <a:tc>
                  <a:txBody>
                    <a:bodyPr/>
                    <a:lstStyle/>
                    <a:p>
                      <a:pPr algn="ctr">
                        <a:lnSpc>
                          <a:spcPct val="107000"/>
                        </a:lnSpc>
                        <a:spcAft>
                          <a:spcPts val="0"/>
                        </a:spcAft>
                      </a:pPr>
                      <a:r>
                        <a:rPr lang="es-CO" sz="1600" dirty="0">
                          <a:effectLst/>
                        </a:rPr>
                        <a:t>Ítem</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a:effectLst/>
                        </a:rPr>
                        <a:t>Valor año 1</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a:effectLst/>
                        </a:rPr>
                        <a:t>Valor año 2</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a:effectLst/>
                        </a:rPr>
                        <a:t>Valor año 3</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CO" sz="1600" dirty="0">
                          <a:effectLst/>
                        </a:rPr>
                        <a:t>Totales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58870490"/>
                  </a:ext>
                </a:extLst>
              </a:tr>
              <a:tr h="371885">
                <a:tc>
                  <a:txBody>
                    <a:bodyPr/>
                    <a:lstStyle/>
                    <a:p>
                      <a:pPr>
                        <a:lnSpc>
                          <a:spcPct val="107000"/>
                        </a:lnSpc>
                        <a:spcAft>
                          <a:spcPts val="800"/>
                        </a:spcAft>
                      </a:pPr>
                      <a:r>
                        <a:rPr lang="es-CO" sz="1600" dirty="0">
                          <a:effectLst/>
                        </a:rPr>
                        <a:t> Infraestructura </a:t>
                      </a:r>
                      <a:r>
                        <a:rPr lang="es-CO" sz="1600" dirty="0" err="1">
                          <a:effectLst/>
                        </a:rPr>
                        <a:t>OnPremise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 1,047,000,000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0   </a:t>
                      </a:r>
                    </a:p>
                  </a:txBody>
                  <a:tcPr marL="0" marR="144000" marT="0" marB="0" anchor="ctr"/>
                </a:tc>
                <a:tc>
                  <a:txBody>
                    <a:bodyPr/>
                    <a:lstStyle/>
                    <a:p>
                      <a:pPr algn="r" fontAlgn="ctr"/>
                      <a:r>
                        <a:rPr lang="es-CO" sz="1600" b="0" i="0" u="none" strike="noStrike">
                          <a:solidFill>
                            <a:srgbClr val="000000"/>
                          </a:solidFill>
                          <a:effectLst/>
                          <a:latin typeface="Calibri" panose="020F0502020204030204" pitchFamily="34" charset="0"/>
                        </a:rPr>
                        <a:t>   104,000,000 </a:t>
                      </a:r>
                    </a:p>
                  </a:txBody>
                  <a:tcPr marL="0" marR="144000" marT="0" marB="0" anchor="ctr"/>
                </a:tc>
                <a:tc>
                  <a:txBody>
                    <a:bodyPr/>
                    <a:lstStyle/>
                    <a:p>
                      <a:pPr algn="r" fontAlgn="ctr"/>
                      <a:r>
                        <a:rPr lang="es-CO" sz="1600" b="1" i="0" u="none" strike="noStrike" dirty="0">
                          <a:solidFill>
                            <a:srgbClr val="000000"/>
                          </a:solidFill>
                          <a:effectLst/>
                          <a:latin typeface="Calibri" panose="020F0502020204030204" pitchFamily="34" charset="0"/>
                        </a:rPr>
                        <a:t>   1,151,000,000 </a:t>
                      </a:r>
                    </a:p>
                  </a:txBody>
                  <a:tcPr marL="0" marR="144000" marT="0" marB="0" anchor="ctr"/>
                </a:tc>
                <a:extLst>
                  <a:ext uri="{0D108BD9-81ED-4DB2-BD59-A6C34878D82A}">
                    <a16:rowId xmlns:a16="http://schemas.microsoft.com/office/drawing/2014/main" val="1099891055"/>
                  </a:ext>
                </a:extLst>
              </a:tr>
              <a:tr h="367562">
                <a:tc>
                  <a:txBody>
                    <a:bodyPr/>
                    <a:lstStyle/>
                    <a:p>
                      <a:pPr>
                        <a:lnSpc>
                          <a:spcPct val="107000"/>
                        </a:lnSpc>
                        <a:spcAft>
                          <a:spcPts val="800"/>
                        </a:spcAft>
                      </a:pPr>
                      <a:r>
                        <a:rPr lang="es-CO" sz="1600" dirty="0">
                          <a:effectLst/>
                        </a:rPr>
                        <a:t>Infraestructura en Nube</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    210,000,000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228,000,000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248,000,000 </a:t>
                      </a:r>
                    </a:p>
                  </a:txBody>
                  <a:tcPr marL="0" marR="144000" marT="0" marB="0" anchor="ctr"/>
                </a:tc>
                <a:tc>
                  <a:txBody>
                    <a:bodyPr/>
                    <a:lstStyle/>
                    <a:p>
                      <a:pPr algn="r" fontAlgn="ctr"/>
                      <a:r>
                        <a:rPr lang="es-CO" sz="1600" b="1" i="0" u="none" strike="noStrike">
                          <a:solidFill>
                            <a:srgbClr val="000000"/>
                          </a:solidFill>
                          <a:effectLst/>
                          <a:latin typeface="Calibri" panose="020F0502020204030204" pitchFamily="34" charset="0"/>
                        </a:rPr>
                        <a:t>      686,000,000 </a:t>
                      </a:r>
                    </a:p>
                  </a:txBody>
                  <a:tcPr marL="0" marR="144000" marT="0" marB="0" anchor="ctr"/>
                </a:tc>
                <a:extLst>
                  <a:ext uri="{0D108BD9-81ED-4DB2-BD59-A6C34878D82A}">
                    <a16:rowId xmlns:a16="http://schemas.microsoft.com/office/drawing/2014/main" val="89245343"/>
                  </a:ext>
                </a:extLst>
              </a:tr>
              <a:tr h="290703">
                <a:tc>
                  <a:txBody>
                    <a:bodyPr/>
                    <a:lstStyle/>
                    <a:p>
                      <a:pPr>
                        <a:lnSpc>
                          <a:spcPct val="107000"/>
                        </a:lnSpc>
                        <a:spcAft>
                          <a:spcPts val="800"/>
                        </a:spcAft>
                      </a:pPr>
                      <a:r>
                        <a:rPr lang="es-CO" sz="1600" dirty="0">
                          <a:effectLst/>
                        </a:rPr>
                        <a:t>Servicios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fontAlgn="ctr"/>
                      <a:r>
                        <a:rPr lang="es-CO" sz="1600" b="0" i="0" u="none" strike="noStrike" dirty="0">
                          <a:solidFill>
                            <a:srgbClr val="000000"/>
                          </a:solidFill>
                          <a:effectLst/>
                          <a:latin typeface="Calibri" panose="020F0502020204030204" pitchFamily="34" charset="0"/>
                        </a:rPr>
                        <a:t>    175,000,000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15,000,000   </a:t>
                      </a:r>
                    </a:p>
                  </a:txBody>
                  <a:tcPr marL="0" marR="144000" marT="0" marB="0" anchor="ctr"/>
                </a:tc>
                <a:tc>
                  <a:txBody>
                    <a:bodyPr/>
                    <a:lstStyle/>
                    <a:p>
                      <a:pPr algn="r" fontAlgn="ctr"/>
                      <a:r>
                        <a:rPr lang="es-CO" sz="1600" b="0" i="0" u="none" strike="noStrike" dirty="0">
                          <a:solidFill>
                            <a:srgbClr val="000000"/>
                          </a:solidFill>
                          <a:effectLst/>
                          <a:latin typeface="Calibri" panose="020F0502020204030204" pitchFamily="34" charset="0"/>
                        </a:rPr>
                        <a:t>        20,000,000 </a:t>
                      </a:r>
                    </a:p>
                  </a:txBody>
                  <a:tcPr marL="0" marR="144000" marT="0" marB="0" anchor="ctr"/>
                </a:tc>
                <a:tc>
                  <a:txBody>
                    <a:bodyPr/>
                    <a:lstStyle/>
                    <a:p>
                      <a:pPr algn="r" fontAlgn="ctr"/>
                      <a:r>
                        <a:rPr lang="es-CO" sz="1600" b="1" i="0" u="none" strike="noStrike" dirty="0">
                          <a:solidFill>
                            <a:srgbClr val="000000"/>
                          </a:solidFill>
                          <a:effectLst/>
                          <a:latin typeface="Calibri" panose="020F0502020204030204" pitchFamily="34" charset="0"/>
                        </a:rPr>
                        <a:t>      210,000,000 </a:t>
                      </a:r>
                    </a:p>
                  </a:txBody>
                  <a:tcPr marL="0" marR="144000" marT="0" marB="0" anchor="ctr"/>
                </a:tc>
                <a:extLst>
                  <a:ext uri="{0D108BD9-81ED-4DB2-BD59-A6C34878D82A}">
                    <a16:rowId xmlns:a16="http://schemas.microsoft.com/office/drawing/2014/main" val="3529318473"/>
                  </a:ext>
                </a:extLst>
              </a:tr>
              <a:tr h="312468">
                <a:tc>
                  <a:txBody>
                    <a:bodyPr/>
                    <a:lstStyle/>
                    <a:p>
                      <a:pPr algn="ctr">
                        <a:lnSpc>
                          <a:spcPct val="107000"/>
                        </a:lnSpc>
                        <a:spcAft>
                          <a:spcPts val="0"/>
                        </a:spcAft>
                      </a:pPr>
                      <a:r>
                        <a:rPr lang="es-CO" sz="1600" b="1" dirty="0">
                          <a:solidFill>
                            <a:schemeClr val="tx1"/>
                          </a:solidFill>
                          <a:effectLst/>
                        </a:rPr>
                        <a:t>Total Anual</a:t>
                      </a:r>
                      <a:endPar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1,432,000,000 </a:t>
                      </a:r>
                    </a:p>
                  </a:txBody>
                  <a:tcPr marL="0" marR="144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243,000,000 </a:t>
                      </a:r>
                    </a:p>
                  </a:txBody>
                  <a:tcPr marL="0" marR="144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372,000,000 </a:t>
                      </a:r>
                    </a:p>
                  </a:txBody>
                  <a:tcPr marL="0" marR="144000" marT="0" marB="0" anchor="ctr">
                    <a:solidFill>
                      <a:schemeClr val="tx2">
                        <a:lumMod val="40000"/>
                        <a:lumOff val="60000"/>
                      </a:schemeClr>
                    </a:solidFill>
                  </a:tcPr>
                </a:tc>
                <a:tc>
                  <a:txBody>
                    <a:bodyPr/>
                    <a:lstStyle/>
                    <a:p>
                      <a:pPr algn="r" fontAlgn="ctr"/>
                      <a:r>
                        <a:rPr lang="es-CO" sz="1600" b="1" i="0" u="none" strike="noStrike" dirty="0">
                          <a:solidFill>
                            <a:srgbClr val="000000"/>
                          </a:solidFill>
                          <a:effectLst/>
                          <a:latin typeface="Calibri" panose="020F0502020204030204" pitchFamily="34" charset="0"/>
                        </a:rPr>
                        <a:t>   2,047,000,000 </a:t>
                      </a:r>
                    </a:p>
                  </a:txBody>
                  <a:tcPr marL="0" marR="144000" marT="0" marB="0" anchor="ctr">
                    <a:solidFill>
                      <a:schemeClr val="tx2">
                        <a:lumMod val="40000"/>
                        <a:lumOff val="60000"/>
                      </a:schemeClr>
                    </a:solidFill>
                  </a:tcPr>
                </a:tc>
                <a:extLst>
                  <a:ext uri="{0D108BD9-81ED-4DB2-BD59-A6C34878D82A}">
                    <a16:rowId xmlns:a16="http://schemas.microsoft.com/office/drawing/2014/main" val="4218863517"/>
                  </a:ext>
                </a:extLst>
              </a:tr>
            </a:tbl>
          </a:graphicData>
        </a:graphic>
      </p:graphicFrame>
      <p:sp>
        <p:nvSpPr>
          <p:cNvPr id="15" name="CuadroTexto 14">
            <a:extLst>
              <a:ext uri="{FF2B5EF4-FFF2-40B4-BE49-F238E27FC236}">
                <a16:creationId xmlns:a16="http://schemas.microsoft.com/office/drawing/2014/main" id="{DEFDC961-BBF9-4A5B-BDAF-7C3E94CCE2C5}"/>
              </a:ext>
            </a:extLst>
          </p:cNvPr>
          <p:cNvSpPr txBox="1"/>
          <p:nvPr/>
        </p:nvSpPr>
        <p:spPr>
          <a:xfrm>
            <a:off x="593984" y="4486643"/>
            <a:ext cx="947639" cy="369332"/>
          </a:xfrm>
          <a:prstGeom prst="rect">
            <a:avLst/>
          </a:prstGeom>
          <a:noFill/>
        </p:spPr>
        <p:txBody>
          <a:bodyPr wrap="square" rtlCol="0">
            <a:spAutoFit/>
          </a:bodyPr>
          <a:lstStyle/>
          <a:p>
            <a:r>
              <a:rPr lang="es-CO" b="1" dirty="0">
                <a:solidFill>
                  <a:schemeClr val="accent1">
                    <a:lumMod val="75000"/>
                  </a:schemeClr>
                </a:solidFill>
              </a:rPr>
              <a:t>Híbrida</a:t>
            </a:r>
          </a:p>
        </p:txBody>
      </p:sp>
    </p:spTree>
    <p:extLst>
      <p:ext uri="{BB962C8B-B14F-4D97-AF65-F5344CB8AC3E}">
        <p14:creationId xmlns:p14="http://schemas.microsoft.com/office/powerpoint/2010/main" val="13677499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499"/>
            <a:ext cx="12192000" cy="307777"/>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192770"/>
            <a:ext cx="7277099" cy="584775"/>
          </a:xfrm>
          <a:prstGeom prst="rect">
            <a:avLst/>
          </a:prstGeom>
          <a:noFill/>
        </p:spPr>
        <p:txBody>
          <a:bodyPr wrap="square" rtlCol="0" anchor="t">
            <a:spAutoFit/>
          </a:bodyPr>
          <a:lstStyle/>
          <a:p>
            <a:pPr algn="ctr"/>
            <a:r>
              <a:rPr lang="es-CO" sz="3200" dirty="0">
                <a:solidFill>
                  <a:srgbClr val="000A8B"/>
                </a:solidFill>
                <a:cs typeface="Calibri"/>
              </a:rPr>
              <a:t>6. Ventajas y Desventajas</a:t>
            </a:r>
          </a:p>
        </p:txBody>
      </p:sp>
      <p:sp>
        <p:nvSpPr>
          <p:cNvPr id="13" name="CuadroTexto 12">
            <a:extLst>
              <a:ext uri="{FF2B5EF4-FFF2-40B4-BE49-F238E27FC236}">
                <a16:creationId xmlns:a16="http://schemas.microsoft.com/office/drawing/2014/main" id="{23FBC29E-756E-4DFA-8026-A571FFC493E1}"/>
              </a:ext>
            </a:extLst>
          </p:cNvPr>
          <p:cNvSpPr txBox="1"/>
          <p:nvPr/>
        </p:nvSpPr>
        <p:spPr>
          <a:xfrm>
            <a:off x="1028700" y="1201710"/>
            <a:ext cx="758541" cy="400110"/>
          </a:xfrm>
          <a:prstGeom prst="rect">
            <a:avLst/>
          </a:prstGeom>
          <a:noFill/>
        </p:spPr>
        <p:txBody>
          <a:bodyPr wrap="none" rtlCol="0">
            <a:spAutoFit/>
          </a:bodyPr>
          <a:lstStyle/>
          <a:p>
            <a:r>
              <a:rPr lang="es-CO" sz="2000" b="1" dirty="0">
                <a:solidFill>
                  <a:schemeClr val="accent1">
                    <a:lumMod val="75000"/>
                  </a:schemeClr>
                </a:solidFill>
              </a:rPr>
              <a:t>Nube</a:t>
            </a:r>
          </a:p>
        </p:txBody>
      </p:sp>
      <p:graphicFrame>
        <p:nvGraphicFramePr>
          <p:cNvPr id="6" name="Tabla 5">
            <a:extLst>
              <a:ext uri="{FF2B5EF4-FFF2-40B4-BE49-F238E27FC236}">
                <a16:creationId xmlns:a16="http://schemas.microsoft.com/office/drawing/2014/main" id="{558536C2-9858-4837-98D4-CE801C4C9533}"/>
              </a:ext>
            </a:extLst>
          </p:cNvPr>
          <p:cNvGraphicFramePr>
            <a:graphicFrameLocks noGrp="1"/>
          </p:cNvGraphicFramePr>
          <p:nvPr>
            <p:extLst/>
          </p:nvPr>
        </p:nvGraphicFramePr>
        <p:xfrm>
          <a:off x="1130301" y="1537176"/>
          <a:ext cx="10350500" cy="4693920"/>
        </p:xfrm>
        <a:graphic>
          <a:graphicData uri="http://schemas.openxmlformats.org/drawingml/2006/table">
            <a:tbl>
              <a:tblPr>
                <a:tableStyleId>{22838BEF-8BB2-4498-84A7-C5851F593DF1}</a:tableStyleId>
              </a:tblPr>
              <a:tblGrid>
                <a:gridCol w="5409039">
                  <a:extLst>
                    <a:ext uri="{9D8B030D-6E8A-4147-A177-3AD203B41FA5}">
                      <a16:colId xmlns:a16="http://schemas.microsoft.com/office/drawing/2014/main" val="2124996142"/>
                    </a:ext>
                  </a:extLst>
                </a:gridCol>
                <a:gridCol w="4941461">
                  <a:extLst>
                    <a:ext uri="{9D8B030D-6E8A-4147-A177-3AD203B41FA5}">
                      <a16:colId xmlns:a16="http://schemas.microsoft.com/office/drawing/2014/main" val="2248723689"/>
                    </a:ext>
                  </a:extLst>
                </a:gridCol>
              </a:tblGrid>
              <a:tr h="217977">
                <a:tc>
                  <a:txBody>
                    <a:bodyPr/>
                    <a:lstStyle/>
                    <a:p>
                      <a:pPr algn="ctr" fontAlgn="b"/>
                      <a:r>
                        <a:rPr lang="es-CO" sz="2000" b="1" u="none" strike="noStrike" dirty="0">
                          <a:solidFill>
                            <a:schemeClr val="bg1"/>
                          </a:solidFill>
                          <a:effectLst/>
                        </a:rPr>
                        <a:t>Ventajas</a:t>
                      </a:r>
                      <a:endParaRPr lang="es-CO" sz="2000" b="1" i="0" u="none" strike="noStrike" dirty="0">
                        <a:solidFill>
                          <a:schemeClr val="bg1"/>
                        </a:solidFill>
                        <a:effectLst/>
                        <a:latin typeface="Calibri" panose="020F0502020204030204" pitchFamily="34" charset="0"/>
                      </a:endParaRPr>
                    </a:p>
                  </a:txBody>
                  <a:tcPr anchor="ctr">
                    <a:solidFill>
                      <a:schemeClr val="accent5">
                        <a:lumMod val="75000"/>
                      </a:schemeClr>
                    </a:solidFill>
                  </a:tcPr>
                </a:tc>
                <a:tc>
                  <a:txBody>
                    <a:bodyPr/>
                    <a:lstStyle/>
                    <a:p>
                      <a:pPr algn="ctr" fontAlgn="b"/>
                      <a:r>
                        <a:rPr lang="es-CO" sz="2000" b="1" u="none" strike="noStrike" dirty="0">
                          <a:solidFill>
                            <a:schemeClr val="bg1"/>
                          </a:solidFill>
                          <a:effectLst/>
                        </a:rPr>
                        <a:t>Desventajas</a:t>
                      </a:r>
                      <a:endParaRPr lang="es-CO" sz="2000" b="1" i="0" u="none" strike="noStrike" dirty="0">
                        <a:solidFill>
                          <a:schemeClr val="bg1"/>
                        </a:solidFill>
                        <a:effectLst/>
                        <a:latin typeface="Calibri" panose="020F0502020204030204" pitchFamily="34" charset="0"/>
                      </a:endParaRPr>
                    </a:p>
                  </a:txBody>
                  <a:tcPr anchor="ctr">
                    <a:solidFill>
                      <a:schemeClr val="accent5">
                        <a:lumMod val="75000"/>
                      </a:schemeClr>
                    </a:solidFill>
                  </a:tcPr>
                </a:tc>
                <a:extLst>
                  <a:ext uri="{0D108BD9-81ED-4DB2-BD59-A6C34878D82A}">
                    <a16:rowId xmlns:a16="http://schemas.microsoft.com/office/drawing/2014/main" val="976991260"/>
                  </a:ext>
                </a:extLst>
              </a:tr>
              <a:tr h="653931">
                <a:tc>
                  <a:txBody>
                    <a:bodyPr/>
                    <a:lstStyle/>
                    <a:p>
                      <a:pPr algn="l" fontAlgn="b"/>
                      <a:r>
                        <a:rPr lang="es-CO" sz="1800" u="none" strike="noStrike" dirty="0">
                          <a:effectLst/>
                        </a:rPr>
                        <a:t>Capacidad de crecimiento de acuerdo con las necesidades de recursos de la SAE</a:t>
                      </a:r>
                      <a:endParaRPr lang="es-CO" sz="1800" b="0" i="0" u="none" strike="noStrike" dirty="0">
                        <a:solidFill>
                          <a:srgbClr val="000000"/>
                        </a:solidFill>
                        <a:effectLst/>
                        <a:latin typeface="Calibri" panose="020F0502020204030204" pitchFamily="34" charset="0"/>
                      </a:endParaRPr>
                    </a:p>
                  </a:txBody>
                  <a:tcPr anchor="ctr"/>
                </a:tc>
                <a:tc>
                  <a:txBody>
                    <a:bodyPr/>
                    <a:lstStyle/>
                    <a:p>
                      <a:pPr algn="l" fontAlgn="t"/>
                      <a:r>
                        <a:rPr lang="es-CO" sz="1800" u="none" strike="noStrike" dirty="0">
                          <a:effectLst/>
                        </a:rPr>
                        <a:t>Copias de respaldo a cintas se limitaría desde Nube. Se paga adicional por copias desde Azure (Costo de copias de respaldo en nube anual $78.000.000)</a:t>
                      </a:r>
                      <a:endParaRPr lang="es-CO" sz="1800" b="0" i="0" u="none" strike="noStrike" dirty="0">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2077266641"/>
                  </a:ext>
                </a:extLst>
              </a:tr>
              <a:tr h="435954">
                <a:tc>
                  <a:txBody>
                    <a:bodyPr/>
                    <a:lstStyle/>
                    <a:p>
                      <a:pPr algn="l" fontAlgn="b"/>
                      <a:r>
                        <a:rPr lang="es-CO" sz="1800" u="none" strike="noStrike" dirty="0">
                          <a:effectLst/>
                        </a:rPr>
                        <a:t>Al disminuir el los recursos físicos, se disminuyen los costos asociados al </a:t>
                      </a:r>
                      <a:r>
                        <a:rPr lang="es-CO" sz="1800" u="none" strike="noStrike" dirty="0" err="1">
                          <a:effectLst/>
                        </a:rPr>
                        <a:t>collocation</a:t>
                      </a:r>
                      <a:endParaRPr lang="es-CO" sz="1800" b="0" i="0" u="none" strike="noStrike" dirty="0">
                        <a:solidFill>
                          <a:srgbClr val="000000"/>
                        </a:solidFill>
                        <a:effectLst/>
                        <a:latin typeface="Calibri" panose="020F0502020204030204" pitchFamily="34" charset="0"/>
                      </a:endParaRPr>
                    </a:p>
                  </a:txBody>
                  <a:tcPr anchor="ctr"/>
                </a:tc>
                <a:tc>
                  <a:txBody>
                    <a:bodyPr/>
                    <a:lstStyle/>
                    <a:p>
                      <a:pPr algn="l" fontAlgn="b"/>
                      <a:r>
                        <a:rPr lang="es-CO" sz="1800" u="none" strike="noStrike" dirty="0">
                          <a:effectLst/>
                        </a:rPr>
                        <a:t>Cloud ACT</a:t>
                      </a:r>
                      <a:endParaRPr lang="es-CO" sz="1800" b="0" i="0" u="none" strike="noStrike" dirty="0">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168602989"/>
                  </a:ext>
                </a:extLst>
              </a:tr>
              <a:tr h="435954">
                <a:tc>
                  <a:txBody>
                    <a:bodyPr/>
                    <a:lstStyle/>
                    <a:p>
                      <a:pPr algn="l" fontAlgn="b"/>
                      <a:r>
                        <a:rPr lang="es-CO" sz="1800" u="none" strike="noStrike" dirty="0">
                          <a:effectLst/>
                        </a:rPr>
                        <a:t>Se puede gestionar el uso de los recursos para optimizar los costos</a:t>
                      </a:r>
                      <a:endParaRPr lang="es-CO" sz="1800" b="0" i="0" u="none" strike="noStrike" dirty="0">
                        <a:solidFill>
                          <a:srgbClr val="000000"/>
                        </a:solidFill>
                        <a:effectLst/>
                        <a:latin typeface="Calibri" panose="020F0502020204030204" pitchFamily="34" charset="0"/>
                      </a:endParaRPr>
                    </a:p>
                  </a:txBody>
                  <a:tcPr anchor="ctr"/>
                </a:tc>
                <a:tc>
                  <a:txBody>
                    <a:bodyPr/>
                    <a:lstStyle/>
                    <a:p>
                      <a:pPr algn="l" fontAlgn="b"/>
                      <a:r>
                        <a:rPr lang="es-CO" sz="1800" u="none" strike="noStrike" dirty="0">
                          <a:effectLst/>
                        </a:rPr>
                        <a:t>De acuerdo con la circular 5 de la SIC acerca de la ley 1581 de 2012 y Decreto 1074 de 2015. Se deben implementar controles de seguridad a la información</a:t>
                      </a:r>
                      <a:endParaRPr lang="es-CO" sz="1800" b="0" i="0" u="none" strike="noStrike" dirty="0">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3717687109"/>
                  </a:ext>
                </a:extLst>
              </a:tr>
              <a:tr h="435954">
                <a:tc>
                  <a:txBody>
                    <a:bodyPr/>
                    <a:lstStyle/>
                    <a:p>
                      <a:pPr algn="l" fontAlgn="b"/>
                      <a:r>
                        <a:rPr lang="es-CO" sz="1800" u="none" strike="noStrike" dirty="0">
                          <a:effectLst/>
                        </a:rPr>
                        <a:t>Para DRP se puede utilizar el servidor </a:t>
                      </a:r>
                      <a:r>
                        <a:rPr lang="es-CO" sz="1800" u="none" strike="noStrike" dirty="0" err="1">
                          <a:effectLst/>
                        </a:rPr>
                        <a:t>OnPremise</a:t>
                      </a:r>
                      <a:r>
                        <a:rPr lang="es-CO" sz="1800" u="none" strike="noStrike" dirty="0">
                          <a:effectLst/>
                        </a:rPr>
                        <a:t> para alojar máquinas críticas</a:t>
                      </a:r>
                      <a:endParaRPr lang="es-CO" sz="1800" b="0" i="0" u="none" strike="noStrike" dirty="0">
                        <a:solidFill>
                          <a:srgbClr val="000000"/>
                        </a:solidFill>
                        <a:effectLst/>
                        <a:latin typeface="Calibri" panose="020F0502020204030204" pitchFamily="34" charset="0"/>
                      </a:endParaRPr>
                    </a:p>
                  </a:txBody>
                  <a:tcPr anchor="ctr"/>
                </a:tc>
                <a:tc>
                  <a:txBody>
                    <a:bodyPr/>
                    <a:lstStyle/>
                    <a:p>
                      <a:pPr algn="ctr" fontAlgn="b"/>
                      <a:r>
                        <a:rPr lang="es-CO" sz="1800" u="none" strike="noStrike" dirty="0">
                          <a:effectLst/>
                        </a:rPr>
                        <a:t> </a:t>
                      </a:r>
                      <a:endParaRPr lang="es-CO" sz="1800" b="0" i="0" u="none" strike="noStrike" dirty="0">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4213697662"/>
                  </a:ext>
                </a:extLst>
              </a:tr>
              <a:tr h="435954">
                <a:tc>
                  <a:txBody>
                    <a:bodyPr/>
                    <a:lstStyle/>
                    <a:p>
                      <a:pPr algn="l" fontAlgn="b"/>
                      <a:r>
                        <a:rPr lang="es-CO" sz="1800" u="none" strike="noStrike" dirty="0">
                          <a:effectLst/>
                        </a:rPr>
                        <a:t>Se puede hacer uso de posibles nuevas tecnologías sin costos de adquisición de hardware</a:t>
                      </a:r>
                      <a:endParaRPr lang="es-CO" sz="1800" b="0" i="0" u="none" strike="noStrike" dirty="0">
                        <a:solidFill>
                          <a:srgbClr val="000000"/>
                        </a:solidFill>
                        <a:effectLst/>
                        <a:latin typeface="Calibri" panose="020F0502020204030204" pitchFamily="34" charset="0"/>
                      </a:endParaRPr>
                    </a:p>
                  </a:txBody>
                  <a:tcPr anchor="ctr"/>
                </a:tc>
                <a:tc>
                  <a:txBody>
                    <a:bodyPr/>
                    <a:lstStyle/>
                    <a:p>
                      <a:pPr algn="ctr" fontAlgn="b"/>
                      <a:r>
                        <a:rPr lang="es-CO" sz="1800" u="none" strike="noStrike" dirty="0">
                          <a:effectLst/>
                        </a:rPr>
                        <a:t> </a:t>
                      </a:r>
                      <a:endParaRPr lang="es-CO" sz="1800" b="0" i="0" u="none" strike="noStrike" dirty="0">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2243821544"/>
                  </a:ext>
                </a:extLst>
              </a:tr>
            </a:tbl>
          </a:graphicData>
        </a:graphic>
      </p:graphicFrame>
    </p:spTree>
    <p:extLst>
      <p:ext uri="{BB962C8B-B14F-4D97-AF65-F5344CB8AC3E}">
        <p14:creationId xmlns:p14="http://schemas.microsoft.com/office/powerpoint/2010/main" val="30197242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307778"/>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192770"/>
            <a:ext cx="7277099" cy="584775"/>
          </a:xfrm>
          <a:prstGeom prst="rect">
            <a:avLst/>
          </a:prstGeom>
          <a:noFill/>
        </p:spPr>
        <p:txBody>
          <a:bodyPr wrap="square" rtlCol="0" anchor="t">
            <a:spAutoFit/>
          </a:bodyPr>
          <a:lstStyle/>
          <a:p>
            <a:pPr algn="ctr"/>
            <a:r>
              <a:rPr lang="es-CO" sz="3200" dirty="0">
                <a:solidFill>
                  <a:srgbClr val="000A8B"/>
                </a:solidFill>
                <a:cs typeface="Calibri"/>
              </a:rPr>
              <a:t>7. Ventajas y Desventajas</a:t>
            </a:r>
          </a:p>
        </p:txBody>
      </p:sp>
      <p:sp>
        <p:nvSpPr>
          <p:cNvPr id="13" name="CuadroTexto 12">
            <a:extLst>
              <a:ext uri="{FF2B5EF4-FFF2-40B4-BE49-F238E27FC236}">
                <a16:creationId xmlns:a16="http://schemas.microsoft.com/office/drawing/2014/main" id="{23FBC29E-756E-4DFA-8026-A571FFC493E1}"/>
              </a:ext>
            </a:extLst>
          </p:cNvPr>
          <p:cNvSpPr txBox="1"/>
          <p:nvPr/>
        </p:nvSpPr>
        <p:spPr>
          <a:xfrm>
            <a:off x="1028700" y="1231690"/>
            <a:ext cx="1353576" cy="400110"/>
          </a:xfrm>
          <a:prstGeom prst="rect">
            <a:avLst/>
          </a:prstGeom>
          <a:noFill/>
        </p:spPr>
        <p:txBody>
          <a:bodyPr wrap="none" rtlCol="0">
            <a:spAutoFit/>
          </a:bodyPr>
          <a:lstStyle/>
          <a:p>
            <a:r>
              <a:rPr lang="es-CO" sz="2000" b="1" dirty="0" err="1">
                <a:solidFill>
                  <a:schemeClr val="accent1">
                    <a:lumMod val="75000"/>
                  </a:schemeClr>
                </a:solidFill>
              </a:rPr>
              <a:t>OnPremise</a:t>
            </a:r>
            <a:endParaRPr lang="es-CO" sz="2000" b="1" dirty="0">
              <a:solidFill>
                <a:schemeClr val="accent1">
                  <a:lumMod val="75000"/>
                </a:schemeClr>
              </a:solidFill>
            </a:endParaRPr>
          </a:p>
        </p:txBody>
      </p:sp>
      <p:graphicFrame>
        <p:nvGraphicFramePr>
          <p:cNvPr id="6" name="Tabla 5">
            <a:extLst>
              <a:ext uri="{FF2B5EF4-FFF2-40B4-BE49-F238E27FC236}">
                <a16:creationId xmlns:a16="http://schemas.microsoft.com/office/drawing/2014/main" id="{558536C2-9858-4837-98D4-CE801C4C9533}"/>
              </a:ext>
            </a:extLst>
          </p:cNvPr>
          <p:cNvGraphicFramePr>
            <a:graphicFrameLocks noGrp="1"/>
          </p:cNvGraphicFramePr>
          <p:nvPr>
            <p:extLst/>
          </p:nvPr>
        </p:nvGraphicFramePr>
        <p:xfrm>
          <a:off x="1130301" y="1587976"/>
          <a:ext cx="10350500" cy="2878971"/>
        </p:xfrm>
        <a:graphic>
          <a:graphicData uri="http://schemas.openxmlformats.org/drawingml/2006/table">
            <a:tbl>
              <a:tblPr>
                <a:tableStyleId>{22838BEF-8BB2-4498-84A7-C5851F593DF1}</a:tableStyleId>
              </a:tblPr>
              <a:tblGrid>
                <a:gridCol w="5409039">
                  <a:extLst>
                    <a:ext uri="{9D8B030D-6E8A-4147-A177-3AD203B41FA5}">
                      <a16:colId xmlns:a16="http://schemas.microsoft.com/office/drawing/2014/main" val="2124996142"/>
                    </a:ext>
                  </a:extLst>
                </a:gridCol>
                <a:gridCol w="4941461">
                  <a:extLst>
                    <a:ext uri="{9D8B030D-6E8A-4147-A177-3AD203B41FA5}">
                      <a16:colId xmlns:a16="http://schemas.microsoft.com/office/drawing/2014/main" val="2248723689"/>
                    </a:ext>
                  </a:extLst>
                </a:gridCol>
              </a:tblGrid>
              <a:tr h="217977">
                <a:tc>
                  <a:txBody>
                    <a:bodyPr/>
                    <a:lstStyle/>
                    <a:p>
                      <a:pPr algn="ctr" fontAlgn="b"/>
                      <a:r>
                        <a:rPr lang="es-CO" sz="2000" b="1" u="none" strike="noStrike" dirty="0">
                          <a:solidFill>
                            <a:schemeClr val="bg1"/>
                          </a:solidFill>
                          <a:effectLst/>
                        </a:rPr>
                        <a:t>Ventajas</a:t>
                      </a:r>
                      <a:endParaRPr lang="es-CO" sz="2000" b="1" i="0" u="none" strike="noStrike" dirty="0">
                        <a:solidFill>
                          <a:schemeClr val="bg1"/>
                        </a:solidFill>
                        <a:effectLst/>
                        <a:latin typeface="Calibri" panose="020F0502020204030204" pitchFamily="34" charset="0"/>
                      </a:endParaRPr>
                    </a:p>
                  </a:txBody>
                  <a:tcPr anchor="ctr">
                    <a:solidFill>
                      <a:schemeClr val="accent5">
                        <a:lumMod val="75000"/>
                      </a:schemeClr>
                    </a:solidFill>
                  </a:tcPr>
                </a:tc>
                <a:tc>
                  <a:txBody>
                    <a:bodyPr/>
                    <a:lstStyle/>
                    <a:p>
                      <a:pPr algn="ctr" fontAlgn="b"/>
                      <a:r>
                        <a:rPr lang="es-CO" sz="2000" b="1" u="none" strike="noStrike" dirty="0">
                          <a:solidFill>
                            <a:schemeClr val="bg1"/>
                          </a:solidFill>
                          <a:effectLst/>
                        </a:rPr>
                        <a:t>Desventajas</a:t>
                      </a:r>
                      <a:endParaRPr lang="es-CO" sz="2000" b="1" i="0" u="none" strike="noStrike" dirty="0">
                        <a:solidFill>
                          <a:schemeClr val="bg1"/>
                        </a:solidFill>
                        <a:effectLst/>
                        <a:latin typeface="Calibri" panose="020F0502020204030204" pitchFamily="34" charset="0"/>
                      </a:endParaRPr>
                    </a:p>
                  </a:txBody>
                  <a:tcPr anchor="ctr">
                    <a:solidFill>
                      <a:schemeClr val="accent5">
                        <a:lumMod val="75000"/>
                      </a:schemeClr>
                    </a:solidFill>
                  </a:tcPr>
                </a:tc>
                <a:extLst>
                  <a:ext uri="{0D108BD9-81ED-4DB2-BD59-A6C34878D82A}">
                    <a16:rowId xmlns:a16="http://schemas.microsoft.com/office/drawing/2014/main" val="976991260"/>
                  </a:ext>
                </a:extLst>
              </a:tr>
              <a:tr h="653931">
                <a:tc>
                  <a:txBody>
                    <a:bodyPr/>
                    <a:lstStyle/>
                    <a:p>
                      <a:pPr algn="l" fontAlgn="ctr"/>
                      <a:r>
                        <a:rPr lang="es-CO" sz="1800" b="0" i="0" u="none" strike="noStrike" dirty="0">
                          <a:solidFill>
                            <a:srgbClr val="000000"/>
                          </a:solidFill>
                          <a:effectLst/>
                          <a:latin typeface="+mn-lt"/>
                        </a:rPr>
                        <a:t>Desempeño y disponibilidad de plataforma altos, debido a la arquitectura de despliegue de la misma</a:t>
                      </a:r>
                    </a:p>
                  </a:txBody>
                  <a:tcPr anchor="ctr"/>
                </a:tc>
                <a:tc>
                  <a:txBody>
                    <a:bodyPr/>
                    <a:lstStyle/>
                    <a:p>
                      <a:pPr algn="l" fontAlgn="b"/>
                      <a:r>
                        <a:rPr lang="es-CO" sz="1800" b="0" i="0" u="none" strike="noStrike" dirty="0">
                          <a:solidFill>
                            <a:srgbClr val="000000"/>
                          </a:solidFill>
                          <a:effectLst/>
                          <a:latin typeface="+mn-lt"/>
                        </a:rPr>
                        <a:t>Mayor pago por consumo de energía en </a:t>
                      </a:r>
                      <a:r>
                        <a:rPr lang="es-CO" sz="1800" b="0" i="0" u="none" strike="noStrike" dirty="0" err="1">
                          <a:solidFill>
                            <a:srgbClr val="000000"/>
                          </a:solidFill>
                          <a:effectLst/>
                          <a:latin typeface="+mn-lt"/>
                        </a:rPr>
                        <a:t>Collocation</a:t>
                      </a:r>
                      <a:endParaRPr lang="es-CO" sz="1800" b="0" i="0" u="none" strike="noStrike" dirty="0">
                        <a:solidFill>
                          <a:srgbClr val="000000"/>
                        </a:solidFill>
                        <a:effectLst/>
                        <a:latin typeface="+mn-lt"/>
                      </a:endParaRPr>
                    </a:p>
                  </a:txBody>
                  <a:tcPr anchor="ctr"/>
                </a:tc>
                <a:extLst>
                  <a:ext uri="{0D108BD9-81ED-4DB2-BD59-A6C34878D82A}">
                    <a16:rowId xmlns:a16="http://schemas.microsoft.com/office/drawing/2014/main" val="2077266641"/>
                  </a:ext>
                </a:extLst>
              </a:tr>
              <a:tr h="435954">
                <a:tc>
                  <a:txBody>
                    <a:bodyPr/>
                    <a:lstStyle/>
                    <a:p>
                      <a:pPr algn="l" fontAlgn="ctr"/>
                      <a:r>
                        <a:rPr lang="es-CO" sz="1800" b="0" i="0" u="none" strike="noStrike" dirty="0">
                          <a:solidFill>
                            <a:srgbClr val="000000"/>
                          </a:solidFill>
                          <a:effectLst/>
                          <a:latin typeface="+mn-lt"/>
                        </a:rPr>
                        <a:t>Reúso de licenciamiento </a:t>
                      </a:r>
                      <a:r>
                        <a:rPr lang="es-CO" sz="1800" b="0" i="0" u="none" strike="noStrike" dirty="0" err="1">
                          <a:solidFill>
                            <a:srgbClr val="000000"/>
                          </a:solidFill>
                          <a:effectLst/>
                          <a:latin typeface="+mn-lt"/>
                        </a:rPr>
                        <a:t>Hyper</a:t>
                      </a:r>
                      <a:r>
                        <a:rPr lang="es-CO" sz="1800" b="0" i="0" u="none" strike="noStrike" dirty="0">
                          <a:solidFill>
                            <a:srgbClr val="000000"/>
                          </a:solidFill>
                          <a:effectLst/>
                          <a:latin typeface="+mn-lt"/>
                        </a:rPr>
                        <a:t>-V existente para licenciar todos los servidores virtuales hasta que se decida migrar a Windows 2019 (3 años aproximadamente)</a:t>
                      </a:r>
                    </a:p>
                  </a:txBody>
                  <a:tcPr anchor="ctr"/>
                </a:tc>
                <a:tc>
                  <a:txBody>
                    <a:bodyPr/>
                    <a:lstStyle/>
                    <a:p>
                      <a:pPr algn="l" fontAlgn="b"/>
                      <a:r>
                        <a:rPr lang="es-CO" sz="1800" b="0" i="0" u="none" strike="noStrike" dirty="0">
                          <a:solidFill>
                            <a:srgbClr val="000000"/>
                          </a:solidFill>
                          <a:effectLst/>
                          <a:latin typeface="+mn-lt"/>
                        </a:rPr>
                        <a:t>Se limita el uso de nuevas tecnologías de hardware en los componentes de infraestructura adquiridos para los próximos 3 años</a:t>
                      </a:r>
                    </a:p>
                  </a:txBody>
                  <a:tcPr anchor="ctr"/>
                </a:tc>
                <a:extLst>
                  <a:ext uri="{0D108BD9-81ED-4DB2-BD59-A6C34878D82A}">
                    <a16:rowId xmlns:a16="http://schemas.microsoft.com/office/drawing/2014/main" val="168602989"/>
                  </a:ext>
                </a:extLst>
              </a:tr>
              <a:tr h="435954">
                <a:tc>
                  <a:txBody>
                    <a:bodyPr/>
                    <a:lstStyle/>
                    <a:p>
                      <a:pPr algn="l" fontAlgn="ctr"/>
                      <a:r>
                        <a:rPr lang="es-CO" sz="1800" b="0" i="0" u="none" strike="noStrike" dirty="0" err="1">
                          <a:solidFill>
                            <a:srgbClr val="000000"/>
                          </a:solidFill>
                          <a:effectLst/>
                          <a:latin typeface="+mn-lt"/>
                        </a:rPr>
                        <a:t>Collocation</a:t>
                      </a:r>
                      <a:r>
                        <a:rPr lang="es-CO" sz="1800" b="0" i="0" u="none" strike="noStrike" dirty="0">
                          <a:solidFill>
                            <a:srgbClr val="000000"/>
                          </a:solidFill>
                          <a:effectLst/>
                          <a:latin typeface="+mn-lt"/>
                        </a:rPr>
                        <a:t> proporciona fiabilidad en la disponibilidad de la plataforma</a:t>
                      </a:r>
                    </a:p>
                  </a:txBody>
                  <a:tcPr anchor="ctr"/>
                </a:tc>
                <a:tc>
                  <a:txBody>
                    <a:bodyPr/>
                    <a:lstStyle/>
                    <a:p>
                      <a:pPr algn="l" fontAlgn="b"/>
                      <a:r>
                        <a:rPr lang="es-CO" sz="1800" b="0" i="0" u="none" strike="noStrike" dirty="0">
                          <a:solidFill>
                            <a:srgbClr val="000000"/>
                          </a:solidFill>
                          <a:effectLst/>
                          <a:latin typeface="+mn-lt"/>
                        </a:rPr>
                        <a:t>Infraestructura para DRP adicional en sitio alterno </a:t>
                      </a:r>
                      <a:r>
                        <a:rPr lang="es-CO" sz="1800" b="0" i="0" u="none" strike="noStrike" dirty="0" err="1">
                          <a:solidFill>
                            <a:srgbClr val="000000"/>
                          </a:solidFill>
                          <a:effectLst/>
                          <a:latin typeface="+mn-lt"/>
                        </a:rPr>
                        <a:t>OnPremise</a:t>
                      </a:r>
                      <a:r>
                        <a:rPr lang="es-CO" sz="1800" b="0" i="0" u="none" strike="noStrike" dirty="0">
                          <a:solidFill>
                            <a:srgbClr val="000000"/>
                          </a:solidFill>
                          <a:effectLst/>
                          <a:latin typeface="+mn-lt"/>
                        </a:rPr>
                        <a:t> o Pago de DRP en Nube</a:t>
                      </a:r>
                    </a:p>
                  </a:txBody>
                  <a:tcPr anchor="ctr"/>
                </a:tc>
                <a:extLst>
                  <a:ext uri="{0D108BD9-81ED-4DB2-BD59-A6C34878D82A}">
                    <a16:rowId xmlns:a16="http://schemas.microsoft.com/office/drawing/2014/main" val="3717687109"/>
                  </a:ext>
                </a:extLst>
              </a:tr>
            </a:tbl>
          </a:graphicData>
        </a:graphic>
      </p:graphicFrame>
    </p:spTree>
    <p:extLst>
      <p:ext uri="{BB962C8B-B14F-4D97-AF65-F5344CB8AC3E}">
        <p14:creationId xmlns:p14="http://schemas.microsoft.com/office/powerpoint/2010/main" val="6836211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 SA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
            <a:ext cx="2222500" cy="1213050"/>
          </a:xfrm>
          <a:prstGeom prst="rect">
            <a:avLst/>
          </a:prstGeom>
        </p:spPr>
      </p:pic>
      <p:sp>
        <p:nvSpPr>
          <p:cNvPr id="2" name="Rectángulo 1"/>
          <p:cNvSpPr/>
          <p:nvPr/>
        </p:nvSpPr>
        <p:spPr>
          <a:xfrm>
            <a:off x="0" y="6540500"/>
            <a:ext cx="12192000" cy="287696"/>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937375" y="6520419"/>
            <a:ext cx="3365500" cy="307777"/>
          </a:xfrm>
          <a:prstGeom prst="rect">
            <a:avLst/>
          </a:prstGeom>
          <a:noFill/>
        </p:spPr>
        <p:txBody>
          <a:bodyPr wrap="square" rtlCol="0">
            <a:spAutoFit/>
          </a:bodyPr>
          <a:lstStyle/>
          <a:p>
            <a:pPr algn="r"/>
            <a:r>
              <a:rPr lang="es-ES" sz="1400">
                <a:solidFill>
                  <a:srgbClr val="A9A8A9"/>
                </a:solidFill>
                <a:latin typeface="Lato Regular"/>
                <a:cs typeface="Lato Regular"/>
              </a:rPr>
              <a:t>Oficina de Gestión de la Información</a:t>
            </a:r>
          </a:p>
        </p:txBody>
      </p:sp>
      <p:sp>
        <p:nvSpPr>
          <p:cNvPr id="9" name="CuadroTexto 8">
            <a:extLst>
              <a:ext uri="{FF2B5EF4-FFF2-40B4-BE49-F238E27FC236}">
                <a16:creationId xmlns:a16="http://schemas.microsoft.com/office/drawing/2014/main" id="{8F8A2574-DF5C-48F5-A57D-C8B26DF5E5A6}"/>
              </a:ext>
            </a:extLst>
          </p:cNvPr>
          <p:cNvSpPr txBox="1"/>
          <p:nvPr/>
        </p:nvSpPr>
        <p:spPr>
          <a:xfrm>
            <a:off x="3746500" y="192770"/>
            <a:ext cx="7277099" cy="584775"/>
          </a:xfrm>
          <a:prstGeom prst="rect">
            <a:avLst/>
          </a:prstGeom>
          <a:noFill/>
        </p:spPr>
        <p:txBody>
          <a:bodyPr wrap="square" rtlCol="0" anchor="t">
            <a:spAutoFit/>
          </a:bodyPr>
          <a:lstStyle/>
          <a:p>
            <a:pPr algn="ctr"/>
            <a:r>
              <a:rPr lang="es-CO" sz="3200" dirty="0">
                <a:solidFill>
                  <a:srgbClr val="000A8B"/>
                </a:solidFill>
                <a:cs typeface="Calibri"/>
              </a:rPr>
              <a:t>8. Ventajas y Desventajas</a:t>
            </a:r>
          </a:p>
        </p:txBody>
      </p:sp>
      <p:sp>
        <p:nvSpPr>
          <p:cNvPr id="13" name="CuadroTexto 12">
            <a:extLst>
              <a:ext uri="{FF2B5EF4-FFF2-40B4-BE49-F238E27FC236}">
                <a16:creationId xmlns:a16="http://schemas.microsoft.com/office/drawing/2014/main" id="{23FBC29E-756E-4DFA-8026-A571FFC493E1}"/>
              </a:ext>
            </a:extLst>
          </p:cNvPr>
          <p:cNvSpPr txBox="1"/>
          <p:nvPr/>
        </p:nvSpPr>
        <p:spPr>
          <a:xfrm>
            <a:off x="1028700" y="1231690"/>
            <a:ext cx="965329" cy="400110"/>
          </a:xfrm>
          <a:prstGeom prst="rect">
            <a:avLst/>
          </a:prstGeom>
          <a:noFill/>
        </p:spPr>
        <p:txBody>
          <a:bodyPr wrap="none" rtlCol="0">
            <a:spAutoFit/>
          </a:bodyPr>
          <a:lstStyle/>
          <a:p>
            <a:r>
              <a:rPr lang="es-CO" sz="2000" b="1" dirty="0">
                <a:solidFill>
                  <a:schemeClr val="accent1">
                    <a:lumMod val="75000"/>
                  </a:schemeClr>
                </a:solidFill>
              </a:rPr>
              <a:t>Híbrida</a:t>
            </a:r>
          </a:p>
        </p:txBody>
      </p:sp>
      <p:graphicFrame>
        <p:nvGraphicFramePr>
          <p:cNvPr id="6" name="Tabla 5">
            <a:extLst>
              <a:ext uri="{FF2B5EF4-FFF2-40B4-BE49-F238E27FC236}">
                <a16:creationId xmlns:a16="http://schemas.microsoft.com/office/drawing/2014/main" id="{558536C2-9858-4837-98D4-CE801C4C9533}"/>
              </a:ext>
            </a:extLst>
          </p:cNvPr>
          <p:cNvGraphicFramePr>
            <a:graphicFrameLocks noGrp="1"/>
          </p:cNvGraphicFramePr>
          <p:nvPr>
            <p:extLst/>
          </p:nvPr>
        </p:nvGraphicFramePr>
        <p:xfrm>
          <a:off x="1130301" y="1587976"/>
          <a:ext cx="10350500" cy="2562159"/>
        </p:xfrm>
        <a:graphic>
          <a:graphicData uri="http://schemas.openxmlformats.org/drawingml/2006/table">
            <a:tbl>
              <a:tblPr>
                <a:tableStyleId>{22838BEF-8BB2-4498-84A7-C5851F593DF1}</a:tableStyleId>
              </a:tblPr>
              <a:tblGrid>
                <a:gridCol w="5409039">
                  <a:extLst>
                    <a:ext uri="{9D8B030D-6E8A-4147-A177-3AD203B41FA5}">
                      <a16:colId xmlns:a16="http://schemas.microsoft.com/office/drawing/2014/main" val="2124996142"/>
                    </a:ext>
                  </a:extLst>
                </a:gridCol>
                <a:gridCol w="4941461">
                  <a:extLst>
                    <a:ext uri="{9D8B030D-6E8A-4147-A177-3AD203B41FA5}">
                      <a16:colId xmlns:a16="http://schemas.microsoft.com/office/drawing/2014/main" val="2248723689"/>
                    </a:ext>
                  </a:extLst>
                </a:gridCol>
              </a:tblGrid>
              <a:tr h="217977">
                <a:tc>
                  <a:txBody>
                    <a:bodyPr/>
                    <a:lstStyle/>
                    <a:p>
                      <a:pPr algn="ctr" fontAlgn="b"/>
                      <a:r>
                        <a:rPr lang="es-CO" sz="2000" b="1" u="none" strike="noStrike" dirty="0">
                          <a:solidFill>
                            <a:schemeClr val="bg1"/>
                          </a:solidFill>
                          <a:effectLst/>
                        </a:rPr>
                        <a:t>Ventajas</a:t>
                      </a:r>
                      <a:endParaRPr lang="es-CO" sz="2000" b="1" i="0" u="none" strike="noStrike" dirty="0">
                        <a:solidFill>
                          <a:schemeClr val="bg1"/>
                        </a:solidFill>
                        <a:effectLst/>
                        <a:latin typeface="Calibri" panose="020F0502020204030204" pitchFamily="34" charset="0"/>
                      </a:endParaRPr>
                    </a:p>
                  </a:txBody>
                  <a:tcPr anchor="ctr">
                    <a:solidFill>
                      <a:schemeClr val="accent5">
                        <a:lumMod val="75000"/>
                      </a:schemeClr>
                    </a:solidFill>
                  </a:tcPr>
                </a:tc>
                <a:tc>
                  <a:txBody>
                    <a:bodyPr/>
                    <a:lstStyle/>
                    <a:p>
                      <a:pPr algn="ctr" fontAlgn="b"/>
                      <a:r>
                        <a:rPr lang="es-CO" sz="2000" b="1" u="none" strike="noStrike" dirty="0">
                          <a:solidFill>
                            <a:schemeClr val="bg1"/>
                          </a:solidFill>
                          <a:effectLst/>
                        </a:rPr>
                        <a:t>Desventajas</a:t>
                      </a:r>
                      <a:endParaRPr lang="es-CO" sz="2000" b="1" i="0" u="none" strike="noStrike" dirty="0">
                        <a:solidFill>
                          <a:schemeClr val="bg1"/>
                        </a:solidFill>
                        <a:effectLst/>
                        <a:latin typeface="Calibri" panose="020F0502020204030204" pitchFamily="34" charset="0"/>
                      </a:endParaRPr>
                    </a:p>
                  </a:txBody>
                  <a:tcPr anchor="ctr">
                    <a:solidFill>
                      <a:schemeClr val="accent5">
                        <a:lumMod val="75000"/>
                      </a:schemeClr>
                    </a:solidFill>
                  </a:tcPr>
                </a:tc>
                <a:extLst>
                  <a:ext uri="{0D108BD9-81ED-4DB2-BD59-A6C34878D82A}">
                    <a16:rowId xmlns:a16="http://schemas.microsoft.com/office/drawing/2014/main" val="976991260"/>
                  </a:ext>
                </a:extLst>
              </a:tr>
              <a:tr h="653931">
                <a:tc>
                  <a:txBody>
                    <a:bodyPr/>
                    <a:lstStyle/>
                    <a:p>
                      <a:pPr algn="l" fontAlgn="ctr"/>
                      <a:r>
                        <a:rPr lang="es-CO" sz="1800" b="0" i="0" u="none" strike="noStrike" dirty="0">
                          <a:solidFill>
                            <a:srgbClr val="000000"/>
                          </a:solidFill>
                          <a:effectLst/>
                          <a:latin typeface="+mn-lt"/>
                        </a:rPr>
                        <a:t>Flexibilidad en la operación de la infraestructura tecnológica</a:t>
                      </a:r>
                    </a:p>
                  </a:txBody>
                  <a:tcPr anchor="ctr"/>
                </a:tc>
                <a:tc>
                  <a:txBody>
                    <a:bodyPr/>
                    <a:lstStyle/>
                    <a:p>
                      <a:pPr algn="l" fontAlgn="b"/>
                      <a:r>
                        <a:rPr lang="es-CO" sz="1800" b="0" i="0" u="none" strike="noStrike" dirty="0">
                          <a:solidFill>
                            <a:srgbClr val="000000"/>
                          </a:solidFill>
                          <a:effectLst/>
                          <a:latin typeface="+mn-lt"/>
                        </a:rPr>
                        <a:t>Proceso contractual anual para ampliación de los recursos de cómputo en Nube y </a:t>
                      </a:r>
                      <a:r>
                        <a:rPr lang="es-CO" sz="1800" b="0" i="0" u="none" strike="noStrike" dirty="0" err="1">
                          <a:solidFill>
                            <a:srgbClr val="000000"/>
                          </a:solidFill>
                          <a:effectLst/>
                          <a:latin typeface="+mn-lt"/>
                        </a:rPr>
                        <a:t>OnPremise</a:t>
                      </a:r>
                      <a:endParaRPr lang="es-CO" sz="1800" b="0" i="0" u="none" strike="noStrike" dirty="0">
                        <a:solidFill>
                          <a:srgbClr val="000000"/>
                        </a:solidFill>
                        <a:effectLst/>
                        <a:latin typeface="+mn-lt"/>
                      </a:endParaRPr>
                    </a:p>
                  </a:txBody>
                  <a:tcPr anchor="ctr"/>
                </a:tc>
                <a:extLst>
                  <a:ext uri="{0D108BD9-81ED-4DB2-BD59-A6C34878D82A}">
                    <a16:rowId xmlns:a16="http://schemas.microsoft.com/office/drawing/2014/main" val="2077266641"/>
                  </a:ext>
                </a:extLst>
              </a:tr>
              <a:tr h="435954">
                <a:tc>
                  <a:txBody>
                    <a:bodyPr/>
                    <a:lstStyle/>
                    <a:p>
                      <a:pPr algn="l" fontAlgn="ctr"/>
                      <a:r>
                        <a:rPr lang="es-CO" sz="1800" b="0" i="0" u="none" strike="noStrike" dirty="0">
                          <a:solidFill>
                            <a:srgbClr val="000000"/>
                          </a:solidFill>
                          <a:effectLst/>
                          <a:latin typeface="+mn-lt"/>
                        </a:rPr>
                        <a:t>Opción de implementar DRP en Nube para los servicios </a:t>
                      </a:r>
                      <a:r>
                        <a:rPr lang="es-CO" sz="1800" b="0" i="0" u="none" strike="noStrike" dirty="0" err="1">
                          <a:solidFill>
                            <a:srgbClr val="000000"/>
                          </a:solidFill>
                          <a:effectLst/>
                          <a:latin typeface="+mn-lt"/>
                        </a:rPr>
                        <a:t>OnPremise</a:t>
                      </a:r>
                      <a:r>
                        <a:rPr lang="es-CO" sz="1800" b="0" i="0" u="none" strike="noStrike" dirty="0">
                          <a:solidFill>
                            <a:srgbClr val="000000"/>
                          </a:solidFill>
                          <a:effectLst/>
                          <a:latin typeface="+mn-lt"/>
                        </a:rPr>
                        <a:t> y Viceversa</a:t>
                      </a:r>
                    </a:p>
                  </a:txBody>
                  <a:tcPr anchor="ctr"/>
                </a:tc>
                <a:tc>
                  <a:txBody>
                    <a:bodyPr/>
                    <a:lstStyle/>
                    <a:p>
                      <a:pPr algn="l" fontAlgn="b"/>
                      <a:endParaRPr lang="es-CO" sz="1800" b="0" i="0" u="none" strike="noStrike" dirty="0">
                        <a:solidFill>
                          <a:srgbClr val="000000"/>
                        </a:solidFill>
                        <a:effectLst/>
                        <a:latin typeface="+mn-lt"/>
                      </a:endParaRPr>
                    </a:p>
                  </a:txBody>
                  <a:tcPr anchor="ctr"/>
                </a:tc>
                <a:extLst>
                  <a:ext uri="{0D108BD9-81ED-4DB2-BD59-A6C34878D82A}">
                    <a16:rowId xmlns:a16="http://schemas.microsoft.com/office/drawing/2014/main" val="168602989"/>
                  </a:ext>
                </a:extLst>
              </a:tr>
              <a:tr h="435954">
                <a:tc>
                  <a:txBody>
                    <a:bodyPr/>
                    <a:lstStyle/>
                    <a:p>
                      <a:pPr algn="l" fontAlgn="ctr"/>
                      <a:r>
                        <a:rPr lang="es-CO" sz="1800" b="0" i="0" u="none" strike="noStrike" dirty="0">
                          <a:solidFill>
                            <a:srgbClr val="000000"/>
                          </a:solidFill>
                          <a:effectLst/>
                          <a:latin typeface="+mn-lt"/>
                        </a:rPr>
                        <a:t>Única plataforma de gestión para los dos ambientes</a:t>
                      </a:r>
                    </a:p>
                  </a:txBody>
                  <a:tcPr anchor="ctr"/>
                </a:tc>
                <a:tc>
                  <a:txBody>
                    <a:bodyPr/>
                    <a:lstStyle/>
                    <a:p>
                      <a:pPr algn="l" fontAlgn="b"/>
                      <a:endParaRPr lang="es-CO" sz="1800" b="0" i="0" u="none" strike="noStrike" dirty="0">
                        <a:solidFill>
                          <a:srgbClr val="000000"/>
                        </a:solidFill>
                        <a:effectLst/>
                        <a:latin typeface="+mn-lt"/>
                      </a:endParaRPr>
                    </a:p>
                  </a:txBody>
                  <a:tcPr anchor="ctr"/>
                </a:tc>
                <a:extLst>
                  <a:ext uri="{0D108BD9-81ED-4DB2-BD59-A6C34878D82A}">
                    <a16:rowId xmlns:a16="http://schemas.microsoft.com/office/drawing/2014/main" val="3717687109"/>
                  </a:ext>
                </a:extLst>
              </a:tr>
              <a:tr h="435954">
                <a:tc>
                  <a:txBody>
                    <a:bodyPr/>
                    <a:lstStyle/>
                    <a:p>
                      <a:pPr algn="l" fontAlgn="ctr"/>
                      <a:r>
                        <a:rPr lang="es-CO" sz="1800" b="0" i="0" u="none" strike="noStrike" dirty="0">
                          <a:solidFill>
                            <a:srgbClr val="000000"/>
                          </a:solidFill>
                          <a:effectLst/>
                          <a:latin typeface="+mn-lt"/>
                        </a:rPr>
                        <a:t>Se aprovechan las ventajas de cada modelo</a:t>
                      </a:r>
                    </a:p>
                  </a:txBody>
                  <a:tcPr anchor="ctr"/>
                </a:tc>
                <a:tc>
                  <a:txBody>
                    <a:bodyPr/>
                    <a:lstStyle/>
                    <a:p>
                      <a:pPr algn="ctr" fontAlgn="b"/>
                      <a:r>
                        <a:rPr lang="es-CO" sz="1800" u="none" strike="noStrike" dirty="0">
                          <a:effectLst/>
                          <a:latin typeface="+mn-lt"/>
                        </a:rPr>
                        <a:t> </a:t>
                      </a:r>
                      <a:endParaRPr lang="es-CO" sz="1800" b="0" i="0" u="none" strike="noStrike" dirty="0">
                        <a:solidFill>
                          <a:srgbClr val="000000"/>
                        </a:solidFill>
                        <a:effectLst/>
                        <a:latin typeface="+mn-lt"/>
                      </a:endParaRPr>
                    </a:p>
                  </a:txBody>
                  <a:tcPr anchor="ctr"/>
                </a:tc>
                <a:extLst>
                  <a:ext uri="{0D108BD9-81ED-4DB2-BD59-A6C34878D82A}">
                    <a16:rowId xmlns:a16="http://schemas.microsoft.com/office/drawing/2014/main" val="4213697662"/>
                  </a:ext>
                </a:extLst>
              </a:tr>
            </a:tbl>
          </a:graphicData>
        </a:graphic>
      </p:graphicFrame>
    </p:spTree>
    <p:extLst>
      <p:ext uri="{BB962C8B-B14F-4D97-AF65-F5344CB8AC3E}">
        <p14:creationId xmlns:p14="http://schemas.microsoft.com/office/powerpoint/2010/main" val="6853876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351721" y="1879111"/>
            <a:ext cx="9143999" cy="4154984"/>
          </a:xfrm>
          <a:prstGeom prst="rect">
            <a:avLst/>
          </a:prstGeom>
          <a:noFill/>
        </p:spPr>
        <p:txBody>
          <a:bodyPr wrap="square" rtlCol="0">
            <a:spAutoFit/>
          </a:bodyPr>
          <a:lstStyle/>
          <a:p>
            <a:pPr lvl="0" algn="ctr"/>
            <a:r>
              <a:rPr lang="es-CO" sz="4400" b="1" dirty="0">
                <a:solidFill>
                  <a:schemeClr val="tx2"/>
                </a:solidFill>
              </a:rPr>
              <a:t>7. Contrato para ejecutar el objeto del convenio interadministrativo celebrado con la Gobernación de San Andrés.</a:t>
            </a:r>
          </a:p>
          <a:p>
            <a:pPr lvl="0" algn="ctr"/>
            <a:endParaRPr lang="es-CO" sz="4400" b="1" dirty="0">
              <a:solidFill>
                <a:schemeClr val="tx2"/>
              </a:solidFill>
            </a:endParaRPr>
          </a:p>
          <a:p>
            <a:pPr algn="ctr"/>
            <a:endParaRPr lang="es-ES" sz="4400" b="1" dirty="0">
              <a:solidFill>
                <a:schemeClr val="tx2"/>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72932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3374392" y="23537"/>
            <a:ext cx="3007991" cy="7384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1. Antecedentes</a:t>
            </a:r>
            <a:endParaRPr lang="es-CO" sz="2800" b="1" dirty="0">
              <a:solidFill>
                <a:schemeClr val="accent1"/>
              </a:solidFill>
            </a:endParaRP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326052" y="998806"/>
            <a:ext cx="7354908" cy="5291911"/>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85750" indent="-285750" algn="just">
              <a:spcAft>
                <a:spcPts val="1200"/>
              </a:spcAft>
              <a:buFontTx/>
              <a:buChar char="-"/>
            </a:pPr>
            <a:r>
              <a:rPr lang="es-ES" sz="1800" dirty="0">
                <a:solidFill>
                  <a:schemeClr val="tx1"/>
                </a:solidFill>
              </a:rPr>
              <a:t>En 2011 El Tribunal Contencioso Administrativo de San Andrés, Providencia y Santa Catalina ordena </a:t>
            </a:r>
            <a:r>
              <a:rPr lang="es-ES" sz="1800" i="1" dirty="0">
                <a:solidFill>
                  <a:schemeClr val="tx1"/>
                </a:solidFill>
              </a:rPr>
              <a:t>“ejecutar la remoción o mantenimiento de las embarcaciones administradas, entre otros, por la Dirección Nacional de Estupefacientes DNE…”</a:t>
            </a:r>
            <a:endParaRPr lang="es-CO" sz="1800" i="1" dirty="0">
              <a:solidFill>
                <a:schemeClr val="tx1"/>
              </a:solidFill>
            </a:endParaRPr>
          </a:p>
          <a:p>
            <a:pPr marL="285750" indent="-285750" algn="just">
              <a:spcAft>
                <a:spcPts val="1200"/>
              </a:spcAft>
              <a:buFontTx/>
              <a:buChar char="-"/>
            </a:pPr>
            <a:r>
              <a:rPr lang="es-CO" sz="1800" dirty="0">
                <a:solidFill>
                  <a:schemeClr val="tx1"/>
                </a:solidFill>
              </a:rPr>
              <a:t>En</a:t>
            </a:r>
            <a:r>
              <a:rPr lang="es-CO" sz="1800" i="1" dirty="0">
                <a:solidFill>
                  <a:schemeClr val="tx1"/>
                </a:solidFill>
              </a:rPr>
              <a:t> </a:t>
            </a:r>
            <a:r>
              <a:rPr lang="es-ES" sz="1800" dirty="0">
                <a:solidFill>
                  <a:schemeClr val="tx1"/>
                </a:solidFill>
              </a:rPr>
              <a:t>2012, El Consejo de estado resolvió el recurso de apelación interpuesto por DIMAR, en el que confirma la decisión de primera instancia.</a:t>
            </a:r>
          </a:p>
          <a:p>
            <a:pPr marL="285750" indent="-285750" algn="just">
              <a:spcAft>
                <a:spcPts val="1200"/>
              </a:spcAft>
              <a:buFontTx/>
              <a:buChar char="-"/>
            </a:pPr>
            <a:r>
              <a:rPr lang="es-ES" sz="1800" dirty="0">
                <a:solidFill>
                  <a:schemeClr val="tx1"/>
                </a:solidFill>
              </a:rPr>
              <a:t>EL 20 de junio de 2019 se celebró el Convenio Interadministrativo 053 entre CORALINA, </a:t>
            </a:r>
            <a:r>
              <a:rPr lang="es-CO" sz="1800" dirty="0">
                <a:solidFill>
                  <a:schemeClr val="tx1"/>
                </a:solidFill>
              </a:rPr>
              <a:t>la </a:t>
            </a:r>
            <a:r>
              <a:rPr lang="es-ES" sz="1800" dirty="0">
                <a:solidFill>
                  <a:schemeClr val="tx1"/>
                </a:solidFill>
              </a:rPr>
              <a:t>DIMAR</a:t>
            </a:r>
            <a:r>
              <a:rPr lang="es-CO" sz="1800" dirty="0">
                <a:solidFill>
                  <a:schemeClr val="tx1"/>
                </a:solidFill>
              </a:rPr>
              <a:t>, la SAE S.A.S. y el Departamento Archipiélago de San Andrés, Providencia y Santa Catalina. Cuyo objeto es:</a:t>
            </a:r>
          </a:p>
          <a:p>
            <a:pPr algn="just">
              <a:spcAft>
                <a:spcPts val="1200"/>
              </a:spcAft>
            </a:pPr>
            <a:r>
              <a:rPr lang="es-ES" sz="1800" i="1" dirty="0">
                <a:solidFill>
                  <a:schemeClr val="tx1"/>
                </a:solidFill>
              </a:rPr>
              <a:t>“</a:t>
            </a:r>
            <a:r>
              <a:rPr lang="es-CO" sz="1800" i="1" dirty="0">
                <a:solidFill>
                  <a:schemeClr val="tx1"/>
                </a:solidFill>
              </a:rPr>
              <a:t>Aunar esfuerzos técnicos, logísticos, humanos y administrativos en el proceso de remoción de las embarcaciones señaladas en el Anexo I ubicadas en la bahía de San Andrés que se encuentran fondeadas, en estado de abandono y/o siniestradas, secuestradas, decomisadas y/o retenidas, en cumplimiento de lo ordenado por el Tribunal Contencioso Administrativo de San Andrés, Providencia y Santa Catalina en sentencia del 27 de mayo de 2011 con radicado 88-01-23-31-002-2010-0028-00”. </a:t>
            </a:r>
            <a:r>
              <a:rPr lang="es-ES" sz="1800" i="1" dirty="0">
                <a:solidFill>
                  <a:schemeClr val="tx1"/>
                </a:solidFill>
              </a:rPr>
              <a:t> </a:t>
            </a:r>
            <a:endParaRPr lang="es-CO" sz="1800" i="1" dirty="0">
              <a:solidFill>
                <a:schemeClr val="tx1"/>
              </a:solidFill>
            </a:endParaRPr>
          </a:p>
        </p:txBody>
      </p:sp>
      <p:pic>
        <p:nvPicPr>
          <p:cNvPr id="1026" name="Picture 2" descr="385013759288422127093574">
            <a:extLst>
              <a:ext uri="{FF2B5EF4-FFF2-40B4-BE49-F238E27FC236}">
                <a16:creationId xmlns:a16="http://schemas.microsoft.com/office/drawing/2014/main" id="{16B980D1-F4AA-4425-8F48-FF81043440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501" r="2460" b="30187"/>
          <a:stretch/>
        </p:blipFill>
        <p:spPr bwMode="auto">
          <a:xfrm>
            <a:off x="7979681" y="1203765"/>
            <a:ext cx="3615160" cy="230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descr="Imagen que contiene persona, pose, foto, edificio&#10;&#10;Descripción generada automáticamente">
            <a:extLst>
              <a:ext uri="{FF2B5EF4-FFF2-40B4-BE49-F238E27FC236}">
                <a16:creationId xmlns:a16="http://schemas.microsoft.com/office/drawing/2014/main" id="{5F0569A8-FDFC-4D00-AC24-0121A5DCFBD6}"/>
              </a:ext>
            </a:extLst>
          </p:cNvPr>
          <p:cNvPicPr>
            <a:picLocks noChangeAspect="1"/>
          </p:cNvPicPr>
          <p:nvPr/>
        </p:nvPicPr>
        <p:blipFill rotWithShape="1">
          <a:blip r:embed="rId5"/>
          <a:srcRect t="6085" b="16812"/>
          <a:stretch/>
        </p:blipFill>
        <p:spPr>
          <a:xfrm>
            <a:off x="8495257" y="3634263"/>
            <a:ext cx="2584008" cy="2656454"/>
          </a:xfrm>
          <a:prstGeom prst="rect">
            <a:avLst/>
          </a:prstGeom>
        </p:spPr>
      </p:pic>
    </p:spTree>
    <p:extLst>
      <p:ext uri="{BB962C8B-B14F-4D97-AF65-F5344CB8AC3E}">
        <p14:creationId xmlns:p14="http://schemas.microsoft.com/office/powerpoint/2010/main" val="19503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460355" y="1145605"/>
            <a:ext cx="5828073" cy="4253311"/>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85750" indent="-285750" algn="just">
              <a:spcAft>
                <a:spcPts val="1200"/>
              </a:spcAft>
              <a:buFontTx/>
              <a:buChar char="-"/>
            </a:pPr>
            <a:r>
              <a:rPr lang="es-ES" sz="2000" dirty="0">
                <a:solidFill>
                  <a:schemeClr val="tx1"/>
                </a:solidFill>
              </a:rPr>
              <a:t>EL 20 de junio de 2019 se celebró el Contrato Interadministrativo 1879 mediante el cual </a:t>
            </a:r>
            <a:r>
              <a:rPr lang="es-CO" sz="2000" dirty="0">
                <a:solidFill>
                  <a:schemeClr val="tx1"/>
                </a:solidFill>
              </a:rPr>
              <a:t>la SAE S.A.S. acuerda con el Departamento Archipiélago de San Andrés, Providencia y Santa Catalina a:</a:t>
            </a:r>
          </a:p>
          <a:p>
            <a:pPr algn="just">
              <a:spcAft>
                <a:spcPts val="1200"/>
              </a:spcAft>
            </a:pPr>
            <a:r>
              <a:rPr lang="es-ES" sz="2000" i="1" dirty="0">
                <a:solidFill>
                  <a:schemeClr val="tx1"/>
                </a:solidFill>
              </a:rPr>
              <a:t>“Prestar el servicio de intermediación en la remoción de embarcaciones ubicadas en la bahía o zonas marítimas aledañas a la isla de San Andrés que se encuentran fondeadas, en estado de abandono y/o siniestradas, secuestradas, decomisadas y/o retenidas, identificadas en el Anexo I de este contrato, para removerlas en cumplimiento de la sentencia del Tribunal Contencioso Administrativo de San Andrés, Providencia y Santa Catalina en sentencia del 27 de mayo de 2011, con número de radicado 88-001-23-31-002-2010-0028-00</a:t>
            </a:r>
            <a:r>
              <a:rPr lang="es-CO" sz="2000" i="1" dirty="0">
                <a:solidFill>
                  <a:schemeClr val="tx1"/>
                </a:solidFill>
              </a:rPr>
              <a:t>”</a:t>
            </a:r>
            <a:r>
              <a:rPr lang="es-ES" sz="2000" dirty="0">
                <a:solidFill>
                  <a:schemeClr val="tx1"/>
                </a:solidFill>
              </a:rPr>
              <a:t> </a:t>
            </a:r>
            <a:endParaRPr lang="es-CO" sz="2000" dirty="0">
              <a:solidFill>
                <a:schemeClr val="tx1"/>
              </a:solidFill>
            </a:endParaRPr>
          </a:p>
        </p:txBody>
      </p:sp>
      <p:pic>
        <p:nvPicPr>
          <p:cNvPr id="2050" name="Picture 2" descr="456283678524901392457723">
            <a:extLst>
              <a:ext uri="{FF2B5EF4-FFF2-40B4-BE49-F238E27FC236}">
                <a16:creationId xmlns:a16="http://schemas.microsoft.com/office/drawing/2014/main" id="{2201F69C-17F6-471B-8F50-9E843DFDF3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24" t="26063" r="6015"/>
          <a:stretch/>
        </p:blipFill>
        <p:spPr bwMode="auto">
          <a:xfrm>
            <a:off x="6999314" y="1802276"/>
            <a:ext cx="4814860" cy="313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ítulo 1">
            <a:extLst>
              <a:ext uri="{FF2B5EF4-FFF2-40B4-BE49-F238E27FC236}">
                <a16:creationId xmlns:a16="http://schemas.microsoft.com/office/drawing/2014/main" id="{A252E8A4-4370-49D4-BF01-2CB6F73D4B7B}"/>
              </a:ext>
            </a:extLst>
          </p:cNvPr>
          <p:cNvSpPr txBox="1">
            <a:spLocks/>
          </p:cNvSpPr>
          <p:nvPr/>
        </p:nvSpPr>
        <p:spPr>
          <a:xfrm>
            <a:off x="3374392" y="23537"/>
            <a:ext cx="3007991" cy="7384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1. Antecedentes</a:t>
            </a:r>
            <a:endParaRPr lang="es-CO" sz="2800" b="1" dirty="0">
              <a:solidFill>
                <a:schemeClr val="accent1"/>
              </a:solidFill>
            </a:endParaRPr>
          </a:p>
        </p:txBody>
      </p:sp>
    </p:spTree>
    <p:extLst>
      <p:ext uri="{BB962C8B-B14F-4D97-AF65-F5344CB8AC3E}">
        <p14:creationId xmlns:p14="http://schemas.microsoft.com/office/powerpoint/2010/main" val="1153693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231883" y="1387214"/>
            <a:ext cx="7046231" cy="528709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85750" indent="-285750" algn="just">
              <a:spcAft>
                <a:spcPts val="1200"/>
              </a:spcAft>
              <a:buFontTx/>
              <a:buChar char="-"/>
            </a:pPr>
            <a:r>
              <a:rPr lang="es-CO" sz="1900" dirty="0">
                <a:solidFill>
                  <a:schemeClr val="tx1"/>
                </a:solidFill>
              </a:rPr>
              <a:t>El 10 de julio de 2019 tuvo lugar la audiencia de seguimiento al cumplimiento del fallo </a:t>
            </a:r>
            <a:r>
              <a:rPr lang="es-CO" sz="1900" i="1" dirty="0">
                <a:solidFill>
                  <a:schemeClr val="tx1"/>
                </a:solidFill>
              </a:rPr>
              <a:t>del 27 de mayo de 2011 con radicado 88-01-23-31-002-2010-0028-00.</a:t>
            </a:r>
            <a:r>
              <a:rPr lang="es-ES" sz="1900" dirty="0">
                <a:solidFill>
                  <a:schemeClr val="tx1"/>
                </a:solidFill>
              </a:rPr>
              <a:t> El Tribunal Contencioso Administrativo de San Andrés, Providencia y Santa Catalina celebró los avances realizados con el Convenio 053 de 2019 y el Contrato 1879 de 2019 y queda pendiente del desarrollo de los mismos.</a:t>
            </a:r>
          </a:p>
          <a:p>
            <a:pPr marL="285750" indent="-285750" algn="just">
              <a:spcAft>
                <a:spcPts val="1200"/>
              </a:spcAft>
              <a:buFontTx/>
              <a:buChar char="-"/>
            </a:pPr>
            <a:r>
              <a:rPr lang="es-CO" sz="1900" dirty="0">
                <a:solidFill>
                  <a:schemeClr val="tx1"/>
                </a:solidFill>
              </a:rPr>
              <a:t>SAE participó el 26 de julio de 2019 en el programa adelantado por la Jurisdicción Contencioso Administrativa y denominado "Justicia abierta: multicultural, participativa y transparente“, para analizar los efectos sociales y ambientales de las decisiones de acciones populares en la protección y conservación del Archipiélago.</a:t>
            </a:r>
          </a:p>
          <a:p>
            <a:pPr marL="285750" indent="-285750" algn="just">
              <a:spcAft>
                <a:spcPts val="1200"/>
              </a:spcAft>
              <a:buFontTx/>
              <a:buChar char="-"/>
            </a:pPr>
            <a:r>
              <a:rPr lang="es-CO" sz="1900" dirty="0">
                <a:solidFill>
                  <a:schemeClr val="tx1"/>
                </a:solidFill>
              </a:rPr>
              <a:t>El 26 de julio de 2019 se realizó la primera reunión de supervisión del Convenio 053 de 2019, en la que SAE socializó el avance en el proceso de contratación del experto que realizará la remoción de las embarcaciones.</a:t>
            </a:r>
            <a:endParaRPr lang="es-ES" sz="1900" dirty="0">
              <a:solidFill>
                <a:schemeClr val="tx1"/>
              </a:solidFill>
            </a:endParaRPr>
          </a:p>
        </p:txBody>
      </p:sp>
      <p:sp>
        <p:nvSpPr>
          <p:cNvPr id="12" name="Título 1">
            <a:extLst>
              <a:ext uri="{FF2B5EF4-FFF2-40B4-BE49-F238E27FC236}">
                <a16:creationId xmlns:a16="http://schemas.microsoft.com/office/drawing/2014/main" id="{A252E8A4-4370-49D4-BF01-2CB6F73D4B7B}"/>
              </a:ext>
            </a:extLst>
          </p:cNvPr>
          <p:cNvSpPr txBox="1">
            <a:spLocks/>
          </p:cNvSpPr>
          <p:nvPr/>
        </p:nvSpPr>
        <p:spPr>
          <a:xfrm>
            <a:off x="3373947" y="299331"/>
            <a:ext cx="3007991" cy="73847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1. Antecedentes</a:t>
            </a:r>
            <a:endParaRPr lang="es-CO" sz="2800" b="1" dirty="0">
              <a:solidFill>
                <a:schemeClr val="accent1"/>
              </a:solidFill>
            </a:endParaRPr>
          </a:p>
        </p:txBody>
      </p:sp>
      <p:pic>
        <p:nvPicPr>
          <p:cNvPr id="5" name="Imagen 4">
            <a:extLst>
              <a:ext uri="{FF2B5EF4-FFF2-40B4-BE49-F238E27FC236}">
                <a16:creationId xmlns:a16="http://schemas.microsoft.com/office/drawing/2014/main" id="{A7CAD342-FC88-4DAF-A7FD-ECD4606FF9D1}"/>
              </a:ext>
            </a:extLst>
          </p:cNvPr>
          <p:cNvPicPr>
            <a:picLocks noChangeAspect="1"/>
          </p:cNvPicPr>
          <p:nvPr/>
        </p:nvPicPr>
        <p:blipFill rotWithShape="1">
          <a:blip r:embed="rId4"/>
          <a:srcRect l="4660" t="20227" b="9724"/>
          <a:stretch/>
        </p:blipFill>
        <p:spPr>
          <a:xfrm>
            <a:off x="7634177" y="1921256"/>
            <a:ext cx="3870251" cy="3791368"/>
          </a:xfrm>
          <a:prstGeom prst="rect">
            <a:avLst/>
          </a:prstGeom>
        </p:spPr>
      </p:pic>
    </p:spTree>
    <p:extLst>
      <p:ext uri="{BB962C8B-B14F-4D97-AF65-F5344CB8AC3E}">
        <p14:creationId xmlns:p14="http://schemas.microsoft.com/office/powerpoint/2010/main" val="4579342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3169731" y="76811"/>
            <a:ext cx="3417313" cy="71310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400" b="1" dirty="0">
                <a:solidFill>
                  <a:schemeClr val="accent1"/>
                </a:solidFill>
                <a:latin typeface="Lato Bold"/>
              </a:rPr>
              <a:t>2. </a:t>
            </a:r>
            <a:r>
              <a:rPr lang="es-CO" sz="2400" b="1" dirty="0">
                <a:solidFill>
                  <a:schemeClr val="accent1"/>
                </a:solidFill>
                <a:latin typeface="Lato Bold"/>
              </a:rPr>
              <a:t>Objeto Contractual</a:t>
            </a: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6926976" y="2114005"/>
            <a:ext cx="4135930" cy="1314995"/>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endParaRPr lang="es-CO" i="1" dirty="0">
              <a:solidFill>
                <a:schemeClr val="tx1"/>
              </a:solidFill>
            </a:endParaRPr>
          </a:p>
        </p:txBody>
      </p:sp>
      <p:sp>
        <p:nvSpPr>
          <p:cNvPr id="6" name="Rectángulo 5">
            <a:extLst>
              <a:ext uri="{FF2B5EF4-FFF2-40B4-BE49-F238E27FC236}">
                <a16:creationId xmlns:a16="http://schemas.microsoft.com/office/drawing/2014/main" id="{7AA49900-558C-49ED-A332-A8F9972D4CC4}"/>
              </a:ext>
            </a:extLst>
          </p:cNvPr>
          <p:cNvSpPr/>
          <p:nvPr/>
        </p:nvSpPr>
        <p:spPr>
          <a:xfrm>
            <a:off x="201417" y="1191566"/>
            <a:ext cx="7110773" cy="4832092"/>
          </a:xfrm>
          <a:prstGeom prst="rect">
            <a:avLst/>
          </a:prstGeom>
        </p:spPr>
        <p:txBody>
          <a:bodyPr wrap="square">
            <a:spAutoFit/>
          </a:bodyPr>
          <a:lstStyle/>
          <a:p>
            <a:pPr algn="just">
              <a:spcAft>
                <a:spcPts val="0"/>
              </a:spcAft>
            </a:pPr>
            <a:r>
              <a:rPr lang="es-CO" sz="2800" dirty="0">
                <a:latin typeface="+mj-lt"/>
                <a:ea typeface="Times New Roman" panose="02020603050405020304" pitchFamily="18" charset="0"/>
                <a:cs typeface="Tahoma" panose="020B0604030504040204" pitchFamily="34" charset="0"/>
              </a:rPr>
              <a:t>Remover, desguazar, remolcar, transportar y realizar la disposición final de las embarcaciones ubicadas en la bahía o zonas marítimas aledañas a la isla de San Andrés que se encuentran fondeadas, en estado de abandono y/o siniestradas, secuestradas, decomisadas y/o retenidas, identificadas en el Anexo I de este contrato según la priorización realizada por el Departamento Archipiélago de San Andrés, Providencia y Santa Catalina y los recursos disponibles para tal efecto.  </a:t>
            </a:r>
            <a:endParaRPr lang="es-CO" sz="2800" dirty="0">
              <a:effectLst/>
              <a:latin typeface="+mj-lt"/>
              <a:ea typeface="Times New Roman" panose="02020603050405020304" pitchFamily="18" charset="0"/>
            </a:endParaRPr>
          </a:p>
        </p:txBody>
      </p:sp>
      <p:pic>
        <p:nvPicPr>
          <p:cNvPr id="13" name="Imagen 12">
            <a:extLst>
              <a:ext uri="{FF2B5EF4-FFF2-40B4-BE49-F238E27FC236}">
                <a16:creationId xmlns:a16="http://schemas.microsoft.com/office/drawing/2014/main" id="{5F009FB1-41CB-469D-99BC-95119116E746}"/>
              </a:ext>
            </a:extLst>
          </p:cNvPr>
          <p:cNvPicPr>
            <a:picLocks noChangeAspect="1"/>
          </p:cNvPicPr>
          <p:nvPr/>
        </p:nvPicPr>
        <p:blipFill>
          <a:blip r:embed="rId4"/>
          <a:stretch>
            <a:fillRect/>
          </a:stretch>
        </p:blipFill>
        <p:spPr>
          <a:xfrm>
            <a:off x="7697404" y="1314869"/>
            <a:ext cx="3862301" cy="2156514"/>
          </a:xfrm>
          <a:prstGeom prst="rect">
            <a:avLst/>
          </a:prstGeom>
        </p:spPr>
      </p:pic>
      <p:pic>
        <p:nvPicPr>
          <p:cNvPr id="4" name="Imagen 3">
            <a:extLst>
              <a:ext uri="{FF2B5EF4-FFF2-40B4-BE49-F238E27FC236}">
                <a16:creationId xmlns:a16="http://schemas.microsoft.com/office/drawing/2014/main" id="{2545827C-E048-422D-818E-70E65AE7A88B}"/>
              </a:ext>
            </a:extLst>
          </p:cNvPr>
          <p:cNvPicPr>
            <a:picLocks noChangeAspect="1"/>
          </p:cNvPicPr>
          <p:nvPr/>
        </p:nvPicPr>
        <p:blipFill>
          <a:blip r:embed="rId5"/>
          <a:stretch>
            <a:fillRect/>
          </a:stretch>
        </p:blipFill>
        <p:spPr>
          <a:xfrm>
            <a:off x="7697404" y="3775923"/>
            <a:ext cx="3862300" cy="2247735"/>
          </a:xfrm>
          <a:prstGeom prst="rect">
            <a:avLst/>
          </a:prstGeom>
        </p:spPr>
      </p:pic>
    </p:spTree>
    <p:extLst>
      <p:ext uri="{BB962C8B-B14F-4D97-AF65-F5344CB8AC3E}">
        <p14:creationId xmlns:p14="http://schemas.microsoft.com/office/powerpoint/2010/main" val="42043844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1815092" y="2126"/>
            <a:ext cx="6301966" cy="8376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3. Lugar de ejecución y presupuesto</a:t>
            </a:r>
            <a:endParaRPr lang="es-CO" sz="2800" b="1" dirty="0">
              <a:solidFill>
                <a:schemeClr val="accent1"/>
              </a:solidFill>
            </a:endParaRPr>
          </a:p>
        </p:txBody>
      </p:sp>
      <p:sp>
        <p:nvSpPr>
          <p:cNvPr id="6" name="CuadroTexto 5">
            <a:extLst>
              <a:ext uri="{FF2B5EF4-FFF2-40B4-BE49-F238E27FC236}">
                <a16:creationId xmlns:a16="http://schemas.microsoft.com/office/drawing/2014/main" id="{1BD966E8-3DD0-4650-B8F9-482AA124113F}"/>
              </a:ext>
            </a:extLst>
          </p:cNvPr>
          <p:cNvSpPr txBox="1"/>
          <p:nvPr/>
        </p:nvSpPr>
        <p:spPr>
          <a:xfrm>
            <a:off x="598956" y="1376178"/>
            <a:ext cx="8452884" cy="4431983"/>
          </a:xfrm>
          <a:prstGeom prst="rect">
            <a:avLst/>
          </a:prstGeom>
          <a:noFill/>
        </p:spPr>
        <p:txBody>
          <a:bodyPr wrap="square" rtlCol="0">
            <a:spAutoFit/>
          </a:bodyPr>
          <a:lstStyle/>
          <a:p>
            <a:r>
              <a:rPr lang="es-CO" sz="2400" b="1" dirty="0"/>
              <a:t>Lugar de ejecución:</a:t>
            </a:r>
          </a:p>
          <a:p>
            <a:endParaRPr lang="es-CO" sz="2400" dirty="0"/>
          </a:p>
          <a:p>
            <a:pPr marL="285750" indent="-285750">
              <a:buFont typeface="Arial" panose="020B0604020202020204" pitchFamily="34" charset="0"/>
              <a:buChar char="•"/>
            </a:pPr>
            <a:r>
              <a:rPr lang="es-CO" sz="2400" dirty="0"/>
              <a:t>Proceso de contratación: Bogotá D.C. </a:t>
            </a:r>
          </a:p>
          <a:p>
            <a:pPr marL="285750" indent="-285750">
              <a:buFont typeface="Arial" panose="020B0604020202020204" pitchFamily="34" charset="0"/>
              <a:buChar char="•"/>
            </a:pPr>
            <a:r>
              <a:rPr lang="es-CO" sz="2400" dirty="0"/>
              <a:t>Lugar de ejecución: </a:t>
            </a:r>
            <a:r>
              <a:rPr lang="es-MX" sz="2400" dirty="0"/>
              <a:t>la Bahía de la Isla de San Andrés y zonas marítimas aledañas.</a:t>
            </a:r>
          </a:p>
          <a:p>
            <a:pPr marL="285750" indent="-285750">
              <a:buFont typeface="Arial" panose="020B0604020202020204" pitchFamily="34" charset="0"/>
              <a:buChar char="•"/>
            </a:pPr>
            <a:endParaRPr lang="es-MX" sz="2400" dirty="0"/>
          </a:p>
          <a:p>
            <a:r>
              <a:rPr lang="es-MX" sz="2400" b="1" dirty="0"/>
              <a:t>Presupuesto:</a:t>
            </a:r>
          </a:p>
          <a:p>
            <a:endParaRPr lang="es-MX" sz="2400" dirty="0"/>
          </a:p>
          <a:p>
            <a:pPr marL="285750" indent="-285750">
              <a:buFont typeface="Arial" panose="020B0604020202020204" pitchFamily="34" charset="0"/>
              <a:buChar char="•"/>
            </a:pPr>
            <a:r>
              <a:rPr lang="es-MX" sz="2400" dirty="0"/>
              <a:t>Recursos Departamento Archipiélago de San Andrés, Providencia y Santa Catalina: $ 1.760.000.000</a:t>
            </a:r>
          </a:p>
          <a:p>
            <a:pPr marL="285750" indent="-285750">
              <a:buFont typeface="Arial" panose="020B0604020202020204" pitchFamily="34" charset="0"/>
              <a:buChar char="•"/>
            </a:pPr>
            <a:r>
              <a:rPr lang="es-MX" sz="2400" dirty="0"/>
              <a:t>Recursos FRISCO: $465.000.000</a:t>
            </a:r>
            <a:endParaRPr lang="es-CO" sz="2400" dirty="0"/>
          </a:p>
          <a:p>
            <a:endParaRPr lang="es-CO" sz="2000" dirty="0"/>
          </a:p>
        </p:txBody>
      </p:sp>
      <p:pic>
        <p:nvPicPr>
          <p:cNvPr id="10" name="Imagen 9">
            <a:extLst>
              <a:ext uri="{FF2B5EF4-FFF2-40B4-BE49-F238E27FC236}">
                <a16:creationId xmlns:a16="http://schemas.microsoft.com/office/drawing/2014/main" id="{25CBB62E-7B07-42A4-92FF-578C61A524C4}"/>
              </a:ext>
            </a:extLst>
          </p:cNvPr>
          <p:cNvPicPr>
            <a:picLocks noChangeAspect="1"/>
          </p:cNvPicPr>
          <p:nvPr/>
        </p:nvPicPr>
        <p:blipFill rotWithShape="1">
          <a:blip r:embed="rId4"/>
          <a:srcRect l="1" t="6447" r="48949" b="10259"/>
          <a:stretch/>
        </p:blipFill>
        <p:spPr>
          <a:xfrm>
            <a:off x="9464198" y="1192731"/>
            <a:ext cx="2128846" cy="4798878"/>
          </a:xfrm>
          <a:prstGeom prst="rect">
            <a:avLst/>
          </a:prstGeom>
        </p:spPr>
      </p:pic>
    </p:spTree>
    <p:extLst>
      <p:ext uri="{BB962C8B-B14F-4D97-AF65-F5344CB8AC3E}">
        <p14:creationId xmlns:p14="http://schemas.microsoft.com/office/powerpoint/2010/main" val="42486172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911368" y="87440"/>
            <a:ext cx="3934039" cy="74549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4. Estudio de mercado</a:t>
            </a:r>
            <a:endParaRPr lang="es-CO" sz="2800" b="1" dirty="0">
              <a:solidFill>
                <a:schemeClr val="accent1"/>
              </a:solidFill>
            </a:endParaRPr>
          </a:p>
        </p:txBody>
      </p:sp>
      <p:sp>
        <p:nvSpPr>
          <p:cNvPr id="10" name="CuadroTexto 9">
            <a:extLst>
              <a:ext uri="{FF2B5EF4-FFF2-40B4-BE49-F238E27FC236}">
                <a16:creationId xmlns:a16="http://schemas.microsoft.com/office/drawing/2014/main" id="{67B87A98-D787-480E-8FB2-ED96CA55A6B6}"/>
              </a:ext>
            </a:extLst>
          </p:cNvPr>
          <p:cNvSpPr txBox="1"/>
          <p:nvPr/>
        </p:nvSpPr>
        <p:spPr>
          <a:xfrm>
            <a:off x="324762" y="1187371"/>
            <a:ext cx="5173211" cy="5016758"/>
          </a:xfrm>
          <a:prstGeom prst="rect">
            <a:avLst/>
          </a:prstGeom>
          <a:noFill/>
        </p:spPr>
        <p:txBody>
          <a:bodyPr wrap="square" rtlCol="0">
            <a:spAutoFit/>
          </a:bodyPr>
          <a:lstStyle/>
          <a:p>
            <a:pPr algn="just"/>
            <a:r>
              <a:rPr lang="es-CO" sz="2000" dirty="0"/>
              <a:t>Mediante solicitudes  enviadas por correo electrónico se invitó a cotizar la remoción de embarcaciones en el departamento de San Andrés a 4 empresas:</a:t>
            </a:r>
          </a:p>
          <a:p>
            <a:pPr algn="just"/>
            <a:endParaRPr lang="es-CO" sz="2000" dirty="0"/>
          </a:p>
          <a:p>
            <a:pPr marL="342900" indent="-342900" algn="just">
              <a:buFont typeface="+mj-lt"/>
              <a:buAutoNum type="arabicPeriod"/>
            </a:pPr>
            <a:r>
              <a:rPr lang="es-CO" sz="2000" dirty="0"/>
              <a:t>Armada Nacional de Colombia, sin recibir respuesta.</a:t>
            </a:r>
          </a:p>
          <a:p>
            <a:pPr marL="342900" indent="-342900" algn="just">
              <a:buFont typeface="+mj-lt"/>
              <a:buAutoNum type="arabicPeriod"/>
            </a:pPr>
            <a:r>
              <a:rPr lang="es-CO" sz="2000" dirty="0"/>
              <a:t>Transporte y servicios a flote (TSA), presentó cotización.</a:t>
            </a:r>
          </a:p>
          <a:p>
            <a:pPr marL="342900" indent="-342900" algn="just">
              <a:buFont typeface="+mj-lt"/>
              <a:buAutoNum type="arabicPeriod"/>
            </a:pPr>
            <a:r>
              <a:rPr lang="es-CO" sz="2000" dirty="0"/>
              <a:t>SERPORT Buceo Comercial, presentó cotización.</a:t>
            </a:r>
          </a:p>
          <a:p>
            <a:pPr marL="342900" indent="-342900" algn="just">
              <a:buFont typeface="+mj-lt"/>
              <a:buAutoNum type="arabicPeriod"/>
            </a:pPr>
            <a:r>
              <a:rPr lang="es-CO" sz="2000" dirty="0" err="1"/>
              <a:t>Buzca</a:t>
            </a:r>
            <a:r>
              <a:rPr lang="es-CO" sz="2000" dirty="0"/>
              <a:t> Soluciones de Ingeniería*, presentó cotización, sin embargo no se ajusta a los términos solicitados y por lo tanto no es comparable con las demás cotizaciones recibidas. </a:t>
            </a:r>
          </a:p>
        </p:txBody>
      </p:sp>
      <p:sp>
        <p:nvSpPr>
          <p:cNvPr id="15" name="CuadroTexto 14">
            <a:extLst>
              <a:ext uri="{FF2B5EF4-FFF2-40B4-BE49-F238E27FC236}">
                <a16:creationId xmlns:a16="http://schemas.microsoft.com/office/drawing/2014/main" id="{1B6DB01B-FBCD-400C-8D5B-5A47711C6B9F}"/>
              </a:ext>
            </a:extLst>
          </p:cNvPr>
          <p:cNvSpPr txBox="1"/>
          <p:nvPr/>
        </p:nvSpPr>
        <p:spPr>
          <a:xfrm>
            <a:off x="5740309" y="5098675"/>
            <a:ext cx="5649267" cy="646331"/>
          </a:xfrm>
          <a:prstGeom prst="rect">
            <a:avLst/>
          </a:prstGeom>
          <a:noFill/>
        </p:spPr>
        <p:txBody>
          <a:bodyPr wrap="square" rtlCol="0">
            <a:spAutoFit/>
          </a:bodyPr>
          <a:lstStyle/>
          <a:p>
            <a:r>
              <a:rPr lang="es-CO" dirty="0"/>
              <a:t>** El precio de remoción de la motonave Tanya Lee puede variar según sus condiciones al momento de la operación.</a:t>
            </a:r>
          </a:p>
        </p:txBody>
      </p:sp>
      <p:graphicFrame>
        <p:nvGraphicFramePr>
          <p:cNvPr id="17" name="Objeto 16">
            <a:extLst>
              <a:ext uri="{FF2B5EF4-FFF2-40B4-BE49-F238E27FC236}">
                <a16:creationId xmlns:a16="http://schemas.microsoft.com/office/drawing/2014/main" id="{7E7F04D3-265E-44B6-A1A1-86FADEBE6856}"/>
              </a:ext>
            </a:extLst>
          </p:cNvPr>
          <p:cNvGraphicFramePr>
            <a:graphicFrameLocks noChangeAspect="1"/>
          </p:cNvGraphicFramePr>
          <p:nvPr>
            <p:extLst/>
          </p:nvPr>
        </p:nvGraphicFramePr>
        <p:xfrm>
          <a:off x="5680739" y="1239603"/>
          <a:ext cx="6257228" cy="745490"/>
        </p:xfrm>
        <a:graphic>
          <a:graphicData uri="http://schemas.openxmlformats.org/presentationml/2006/ole">
            <mc:AlternateContent xmlns:mc="http://schemas.openxmlformats.org/markup-compatibility/2006">
              <mc:Choice xmlns:v="urn:schemas-microsoft-com:vml" Requires="v">
                <p:oleObj spid="_x0000_s3095" name="Worksheet" r:id="rId5" imgW="4876865" imgH="580988" progId="Excel.Sheet.12">
                  <p:embed/>
                </p:oleObj>
              </mc:Choice>
              <mc:Fallback>
                <p:oleObj name="Worksheet" r:id="rId5" imgW="4876865" imgH="580988" progId="Excel.Sheet.12">
                  <p:embed/>
                  <p:pic>
                    <p:nvPicPr>
                      <p:cNvPr id="17" name="Objeto 16">
                        <a:extLst>
                          <a:ext uri="{FF2B5EF4-FFF2-40B4-BE49-F238E27FC236}">
                            <a16:creationId xmlns:a16="http://schemas.microsoft.com/office/drawing/2014/main" id="{7E7F04D3-265E-44B6-A1A1-86FADEBE6856}"/>
                          </a:ext>
                        </a:extLst>
                      </p:cNvPr>
                      <p:cNvPicPr/>
                      <p:nvPr/>
                    </p:nvPicPr>
                    <p:blipFill>
                      <a:blip r:embed="rId6"/>
                      <a:stretch>
                        <a:fillRect/>
                      </a:stretch>
                    </p:blipFill>
                    <p:spPr>
                      <a:xfrm>
                        <a:off x="5680739" y="1239603"/>
                        <a:ext cx="6257228" cy="745490"/>
                      </a:xfrm>
                      <a:prstGeom prst="rect">
                        <a:avLst/>
                      </a:prstGeom>
                    </p:spPr>
                  </p:pic>
                </p:oleObj>
              </mc:Fallback>
            </mc:AlternateContent>
          </a:graphicData>
        </a:graphic>
      </p:graphicFrame>
      <p:graphicFrame>
        <p:nvGraphicFramePr>
          <p:cNvPr id="18" name="Objeto 17">
            <a:extLst>
              <a:ext uri="{FF2B5EF4-FFF2-40B4-BE49-F238E27FC236}">
                <a16:creationId xmlns:a16="http://schemas.microsoft.com/office/drawing/2014/main" id="{7BAD3F71-E6B6-4372-9D86-2EBB98B72374}"/>
              </a:ext>
            </a:extLst>
          </p:cNvPr>
          <p:cNvGraphicFramePr>
            <a:graphicFrameLocks noChangeAspect="1"/>
          </p:cNvGraphicFramePr>
          <p:nvPr>
            <p:extLst/>
          </p:nvPr>
        </p:nvGraphicFramePr>
        <p:xfrm>
          <a:off x="5680075" y="2406650"/>
          <a:ext cx="6321425" cy="506413"/>
        </p:xfrm>
        <a:graphic>
          <a:graphicData uri="http://schemas.openxmlformats.org/presentationml/2006/ole">
            <mc:AlternateContent xmlns:mc="http://schemas.openxmlformats.org/markup-compatibility/2006">
              <mc:Choice xmlns:v="urn:schemas-microsoft-com:vml" Requires="v">
                <p:oleObj spid="_x0000_s3096" name="Worksheet" r:id="rId7" imgW="4876865" imgH="390708" progId="Excel.Sheet.12">
                  <p:embed/>
                </p:oleObj>
              </mc:Choice>
              <mc:Fallback>
                <p:oleObj name="Worksheet" r:id="rId7" imgW="4876865" imgH="390708" progId="Excel.Sheet.12">
                  <p:embed/>
                  <p:pic>
                    <p:nvPicPr>
                      <p:cNvPr id="18" name="Objeto 17">
                        <a:extLst>
                          <a:ext uri="{FF2B5EF4-FFF2-40B4-BE49-F238E27FC236}">
                            <a16:creationId xmlns:a16="http://schemas.microsoft.com/office/drawing/2014/main" id="{7BAD3F71-E6B6-4372-9D86-2EBB98B72374}"/>
                          </a:ext>
                        </a:extLst>
                      </p:cNvPr>
                      <p:cNvPicPr/>
                      <p:nvPr/>
                    </p:nvPicPr>
                    <p:blipFill>
                      <a:blip r:embed="rId8"/>
                      <a:stretch>
                        <a:fillRect/>
                      </a:stretch>
                    </p:blipFill>
                    <p:spPr>
                      <a:xfrm>
                        <a:off x="5680075" y="2406650"/>
                        <a:ext cx="6321425" cy="506413"/>
                      </a:xfrm>
                      <a:prstGeom prst="rect">
                        <a:avLst/>
                      </a:prstGeom>
                    </p:spPr>
                  </p:pic>
                </p:oleObj>
              </mc:Fallback>
            </mc:AlternateContent>
          </a:graphicData>
        </a:graphic>
      </p:graphicFrame>
      <p:graphicFrame>
        <p:nvGraphicFramePr>
          <p:cNvPr id="19" name="Objeto 18">
            <a:extLst>
              <a:ext uri="{FF2B5EF4-FFF2-40B4-BE49-F238E27FC236}">
                <a16:creationId xmlns:a16="http://schemas.microsoft.com/office/drawing/2014/main" id="{D64878B6-E7E8-4857-BFA1-2B8B8F8FEA51}"/>
              </a:ext>
            </a:extLst>
          </p:cNvPr>
          <p:cNvGraphicFramePr>
            <a:graphicFrameLocks noChangeAspect="1"/>
          </p:cNvGraphicFramePr>
          <p:nvPr>
            <p:extLst/>
          </p:nvPr>
        </p:nvGraphicFramePr>
        <p:xfrm>
          <a:off x="5648015" y="4071546"/>
          <a:ext cx="6067492" cy="900528"/>
        </p:xfrm>
        <a:graphic>
          <a:graphicData uri="http://schemas.openxmlformats.org/presentationml/2006/ole">
            <mc:AlternateContent xmlns:mc="http://schemas.openxmlformats.org/markup-compatibility/2006">
              <mc:Choice xmlns:v="urn:schemas-microsoft-com:vml" Requires="v">
                <p:oleObj spid="_x0000_s3097" name="Worksheet" r:id="rId9" imgW="3914714" imgH="580988" progId="Excel.Sheet.12">
                  <p:embed/>
                </p:oleObj>
              </mc:Choice>
              <mc:Fallback>
                <p:oleObj name="Worksheet" r:id="rId9" imgW="3914714" imgH="580988" progId="Excel.Sheet.12">
                  <p:embed/>
                  <p:pic>
                    <p:nvPicPr>
                      <p:cNvPr id="19" name="Objeto 18">
                        <a:extLst>
                          <a:ext uri="{FF2B5EF4-FFF2-40B4-BE49-F238E27FC236}">
                            <a16:creationId xmlns:a16="http://schemas.microsoft.com/office/drawing/2014/main" id="{D64878B6-E7E8-4857-BFA1-2B8B8F8FEA51}"/>
                          </a:ext>
                        </a:extLst>
                      </p:cNvPr>
                      <p:cNvPicPr/>
                      <p:nvPr/>
                    </p:nvPicPr>
                    <p:blipFill>
                      <a:blip r:embed="rId10"/>
                      <a:stretch>
                        <a:fillRect/>
                      </a:stretch>
                    </p:blipFill>
                    <p:spPr>
                      <a:xfrm>
                        <a:off x="5648015" y="4071546"/>
                        <a:ext cx="6067492" cy="900528"/>
                      </a:xfrm>
                      <a:prstGeom prst="rect">
                        <a:avLst/>
                      </a:prstGeom>
                    </p:spPr>
                  </p:pic>
                </p:oleObj>
              </mc:Fallback>
            </mc:AlternateContent>
          </a:graphicData>
        </a:graphic>
      </p:graphicFrame>
      <p:sp>
        <p:nvSpPr>
          <p:cNvPr id="20" name="CuadroTexto 19">
            <a:extLst>
              <a:ext uri="{FF2B5EF4-FFF2-40B4-BE49-F238E27FC236}">
                <a16:creationId xmlns:a16="http://schemas.microsoft.com/office/drawing/2014/main" id="{3D8A8F40-C7EE-4B45-9250-0A2E0D6D4D81}"/>
              </a:ext>
            </a:extLst>
          </p:cNvPr>
          <p:cNvSpPr txBox="1"/>
          <p:nvPr/>
        </p:nvSpPr>
        <p:spPr>
          <a:xfrm>
            <a:off x="5648015" y="2997370"/>
            <a:ext cx="5882904" cy="646331"/>
          </a:xfrm>
          <a:prstGeom prst="rect">
            <a:avLst/>
          </a:prstGeom>
          <a:noFill/>
        </p:spPr>
        <p:txBody>
          <a:bodyPr wrap="square" rtlCol="0">
            <a:spAutoFit/>
          </a:bodyPr>
          <a:lstStyle/>
          <a:p>
            <a:r>
              <a:rPr lang="es-CO" dirty="0"/>
              <a:t>* La cotización enviada por </a:t>
            </a:r>
            <a:r>
              <a:rPr lang="es-CO" dirty="0" err="1"/>
              <a:t>Buzca</a:t>
            </a:r>
            <a:r>
              <a:rPr lang="es-CO" dirty="0"/>
              <a:t> no se tiene en cuenta para establecer el precio máximo.</a:t>
            </a:r>
          </a:p>
        </p:txBody>
      </p:sp>
    </p:spTree>
    <p:extLst>
      <p:ext uri="{BB962C8B-B14F-4D97-AF65-F5344CB8AC3E}">
        <p14:creationId xmlns:p14="http://schemas.microsoft.com/office/powerpoint/2010/main" val="28350699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146244" y="-11525"/>
            <a:ext cx="5464286" cy="105033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5. Requisitos técnicos mínimos</a:t>
            </a:r>
            <a:endParaRPr lang="es-CO" sz="2800" b="1" dirty="0">
              <a:solidFill>
                <a:schemeClr val="accent1"/>
              </a:solidFill>
            </a:endParaRPr>
          </a:p>
        </p:txBody>
      </p:sp>
      <p:sp>
        <p:nvSpPr>
          <p:cNvPr id="4" name="Rectángulo 3">
            <a:extLst>
              <a:ext uri="{FF2B5EF4-FFF2-40B4-BE49-F238E27FC236}">
                <a16:creationId xmlns:a16="http://schemas.microsoft.com/office/drawing/2014/main" id="{DB069D24-2E21-4A06-A21C-AFA533341594}"/>
              </a:ext>
            </a:extLst>
          </p:cNvPr>
          <p:cNvSpPr/>
          <p:nvPr/>
        </p:nvSpPr>
        <p:spPr>
          <a:xfrm>
            <a:off x="538729" y="970182"/>
            <a:ext cx="11101840" cy="5488682"/>
          </a:xfrm>
          <a:prstGeom prst="rect">
            <a:avLst/>
          </a:prstGeom>
        </p:spPr>
        <p:txBody>
          <a:bodyPr wrap="square">
            <a:spAutoFit/>
          </a:bodyPr>
          <a:lstStyle/>
          <a:p>
            <a:pPr marL="342900" lvl="0" indent="-342900" algn="just">
              <a:spcAft>
                <a:spcPts val="0"/>
              </a:spcAft>
              <a:buFont typeface="+mj-lt"/>
              <a:buAutoNum type="romanUcPeriod"/>
            </a:pPr>
            <a:r>
              <a:rPr lang="es-CO" sz="2400" b="1" dirty="0">
                <a:latin typeface="+mj-lt"/>
                <a:ea typeface="Times New Roman" panose="02020603050405020304" pitchFamily="18" charset="0"/>
                <a:cs typeface="Arial" panose="020B0604020202020204" pitchFamily="34" charset="0"/>
              </a:rPr>
              <a:t>Requisitos de Personal</a:t>
            </a:r>
            <a:endParaRPr lang="es-CO" sz="2800" b="1" dirty="0">
              <a:latin typeface="+mj-lt"/>
              <a:ea typeface="Times New Roman" panose="02020603050405020304" pitchFamily="18" charset="0"/>
            </a:endParaRPr>
          </a:p>
          <a:p>
            <a:pPr algn="just">
              <a:spcAft>
                <a:spcPts val="0"/>
              </a:spcAft>
            </a:pPr>
            <a:r>
              <a:rPr lang="es-CO" sz="2000" dirty="0">
                <a:latin typeface="+mj-lt"/>
                <a:ea typeface="Times New Roman" panose="02020603050405020304" pitchFamily="18" charset="0"/>
                <a:cs typeface="Arial" panose="020B0604020202020204" pitchFamily="34" charset="0"/>
              </a:rPr>
              <a:t>  </a:t>
            </a:r>
            <a:endParaRPr lang="es-CO" sz="2400" dirty="0">
              <a:latin typeface="+mj-lt"/>
              <a:ea typeface="Times New Roman" panose="02020603050405020304" pitchFamily="18"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ingeniero naval con experiencia certificada de mínimo 10 años en operaciones marítimas especializadas y/o de salvamento marítimo.</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ES" sz="2000" dirty="0">
                <a:latin typeface="+mj-lt"/>
                <a:ea typeface="Calibri" panose="020F0502020204030204" pitchFamily="34" charset="0"/>
                <a:cs typeface="Calibri" panose="020F0502020204030204" pitchFamily="34" charset="0"/>
              </a:rPr>
              <a:t>Profesional en Ciencias Navales o carreras afines con al menos 5 años de experiencia certificada en operaciones marítimas.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Aprobación certificada de la Dirección General Marítima – DIMAR vigente y durante toda la ejecución del contrato para l</a:t>
            </a:r>
            <a:r>
              <a:rPr lang="es-CO" sz="2000" dirty="0">
                <a:solidFill>
                  <a:srgbClr val="000000"/>
                </a:solidFill>
                <a:latin typeface="+mj-lt"/>
                <a:cs typeface="Calibri" panose="020F0502020204030204" pitchFamily="34" charset="0"/>
              </a:rPr>
              <a:t>a tripulación. </a:t>
            </a: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Un supervisor de buceo con licencia ADCI categoría supervisor.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4 buzos certificados y con licencia ADCI, o IMCA y Perito de Buceo certificado por DIMAR.</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1 enfermero de buceo debidamente certificado.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Soldadores para corte en superficie con certificación AWS. </a:t>
            </a:r>
            <a:endParaRPr lang="es-CO" sz="2400" dirty="0">
              <a:latin typeface="+mj-lt"/>
              <a:ea typeface="Calibri" panose="020F0502020204030204" pitchFamily="34" charset="0"/>
              <a:cs typeface="Calibri" panose="020F0502020204030204" pitchFamily="34" charset="0"/>
            </a:endParaRPr>
          </a:p>
          <a:p>
            <a:pPr marL="342900" lvl="0" indent="-342900" algn="just">
              <a:spcAft>
                <a:spcPts val="85"/>
              </a:spcAft>
              <a:buFont typeface="Calibri" panose="020F0502020204030204" pitchFamily="34" charset="0"/>
              <a:buChar char="-"/>
            </a:pPr>
            <a:r>
              <a:rPr lang="es-CO" sz="2000" dirty="0">
                <a:solidFill>
                  <a:srgbClr val="000000"/>
                </a:solidFill>
                <a:latin typeface="+mj-lt"/>
                <a:ea typeface="Calibri" panose="020F0502020204030204" pitchFamily="34" charset="0"/>
                <a:cs typeface="Calibri" panose="020F0502020204030204" pitchFamily="34" charset="0"/>
              </a:rPr>
              <a:t>Oficial de cumplimiento de las normas HSEQ. Garantizar disponibilidad in situ.</a:t>
            </a:r>
            <a:endParaRPr lang="es-CO" sz="2400" dirty="0">
              <a:latin typeface="+mj-lt"/>
              <a:ea typeface="Calibri" panose="020F0502020204030204" pitchFamily="34" charset="0"/>
              <a:cs typeface="Calibri" panose="020F0502020204030204" pitchFamily="34" charset="0"/>
            </a:endParaRPr>
          </a:p>
          <a:p>
            <a:pPr algn="just">
              <a:spcAft>
                <a:spcPts val="0"/>
              </a:spcAft>
            </a:pPr>
            <a:r>
              <a:rPr lang="es-CO" sz="2000" dirty="0">
                <a:solidFill>
                  <a:srgbClr val="000000"/>
                </a:solidFill>
                <a:latin typeface="+mj-lt"/>
                <a:ea typeface="Calibri" panose="020F0502020204030204" pitchFamily="34" charset="0"/>
                <a:cs typeface="Calibri" panose="020F0502020204030204" pitchFamily="34" charset="0"/>
              </a:rPr>
              <a:t> </a:t>
            </a:r>
            <a:endParaRPr lang="es-CO" sz="2400" dirty="0">
              <a:latin typeface="+mj-lt"/>
              <a:ea typeface="Times New Roman" panose="02020603050405020304" pitchFamily="18" charset="0"/>
            </a:endParaRPr>
          </a:p>
          <a:p>
            <a:pPr algn="just">
              <a:spcAft>
                <a:spcPts val="0"/>
              </a:spcAft>
            </a:pPr>
            <a:r>
              <a:rPr lang="es-CO" sz="2000" dirty="0">
                <a:solidFill>
                  <a:srgbClr val="000000"/>
                </a:solidFill>
                <a:latin typeface="+mj-lt"/>
                <a:ea typeface="Calibri" panose="020F0502020204030204" pitchFamily="34" charset="0"/>
                <a:cs typeface="Calibri" panose="020F0502020204030204" pitchFamily="34" charset="0"/>
              </a:rPr>
              <a:t>* El personal que participen en la ejecución de la maniobra deberá contar con la certificación para el trabajo en alturas y espacios confinados. También deberá el personal deberá contar con la certificación de cursos OMI básicos.</a:t>
            </a:r>
            <a:endParaRPr lang="es-CO" sz="2400" dirty="0">
              <a:effectLst/>
              <a:latin typeface="+mj-lt"/>
              <a:ea typeface="Times New Roman" panose="02020603050405020304" pitchFamily="18" charset="0"/>
            </a:endParaRPr>
          </a:p>
        </p:txBody>
      </p:sp>
      <p:sp>
        <p:nvSpPr>
          <p:cNvPr id="12" name="CuadroTexto 11">
            <a:extLst>
              <a:ext uri="{FF2B5EF4-FFF2-40B4-BE49-F238E27FC236}">
                <a16:creationId xmlns:a16="http://schemas.microsoft.com/office/drawing/2014/main" id="{C6D84690-28C2-467A-9531-36C7ACE32BAE}"/>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42591145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2181414" y="76812"/>
            <a:ext cx="5393947" cy="74549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5. Requisitos técnicos mínimos</a:t>
            </a:r>
            <a:endParaRPr lang="es-CO" sz="2800" b="1" dirty="0">
              <a:solidFill>
                <a:schemeClr val="accent1"/>
              </a:solidFill>
            </a:endParaRPr>
          </a:p>
        </p:txBody>
      </p:sp>
      <p:sp>
        <p:nvSpPr>
          <p:cNvPr id="4" name="Rectángulo 3">
            <a:extLst>
              <a:ext uri="{FF2B5EF4-FFF2-40B4-BE49-F238E27FC236}">
                <a16:creationId xmlns:a16="http://schemas.microsoft.com/office/drawing/2014/main" id="{DB069D24-2E21-4A06-A21C-AFA533341594}"/>
              </a:ext>
            </a:extLst>
          </p:cNvPr>
          <p:cNvSpPr/>
          <p:nvPr/>
        </p:nvSpPr>
        <p:spPr>
          <a:xfrm>
            <a:off x="377826" y="867594"/>
            <a:ext cx="11101840" cy="5709255"/>
          </a:xfrm>
          <a:prstGeom prst="rect">
            <a:avLst/>
          </a:prstGeom>
        </p:spPr>
        <p:txBody>
          <a:bodyPr wrap="square">
            <a:spAutoFit/>
          </a:bodyPr>
          <a:lstStyle/>
          <a:p>
            <a:r>
              <a:rPr lang="es-CO" sz="2800" b="1" dirty="0"/>
              <a:t> </a:t>
            </a:r>
            <a:r>
              <a:rPr lang="es-CO" sz="2400" b="1" dirty="0"/>
              <a:t>II. Requisitos de Equipos</a:t>
            </a:r>
          </a:p>
          <a:p>
            <a:r>
              <a:rPr lang="es-CO" sz="1700" dirty="0"/>
              <a:t> </a:t>
            </a:r>
          </a:p>
          <a:p>
            <a:pPr lvl="0"/>
            <a:r>
              <a:rPr lang="es-CO" sz="2000" dirty="0"/>
              <a:t>- Remolcadores marítimos de altura, que acredite contar con todas las licencias emitidas por DIMAR. Con </a:t>
            </a:r>
            <a:r>
              <a:rPr lang="es-CO" sz="2000" dirty="0" err="1"/>
              <a:t>bollard</a:t>
            </a:r>
            <a:r>
              <a:rPr lang="es-CO" sz="2000" dirty="0"/>
              <a:t> </a:t>
            </a:r>
            <a:r>
              <a:rPr lang="es-CO" sz="2000" dirty="0" err="1"/>
              <a:t>pull</a:t>
            </a:r>
            <a:r>
              <a:rPr lang="es-CO" sz="2000" dirty="0"/>
              <a:t> suficiente para garantizar el halado de las embarcaciones. Con todos los permisos y licencias emitidos por DIMAR- Certificado por una casa clasificadora internacional.</a:t>
            </a:r>
          </a:p>
          <a:p>
            <a:pPr lvl="0"/>
            <a:r>
              <a:rPr lang="es-CO" sz="2000" dirty="0"/>
              <a:t>- Barcaza que cuente con todas las certificaciones de DIMAR. Con todos los permisos y licencias emitidos por DIMAR y certificada por casa Clasificadora.</a:t>
            </a:r>
          </a:p>
          <a:p>
            <a:r>
              <a:rPr lang="es-CO" sz="2000" dirty="0"/>
              <a:t>- Grúa </a:t>
            </a:r>
          </a:p>
          <a:p>
            <a:pPr lvl="0"/>
            <a:r>
              <a:rPr lang="es-CO" sz="2000" dirty="0"/>
              <a:t>- Equipo de corte submarino debidamente certificado </a:t>
            </a:r>
          </a:p>
          <a:p>
            <a:pPr lvl="0"/>
            <a:r>
              <a:rPr lang="es-CO" sz="2000" dirty="0"/>
              <a:t>- Equipo corte superficie </a:t>
            </a:r>
          </a:p>
          <a:p>
            <a:pPr lvl="0"/>
            <a:r>
              <a:rPr lang="es-CO" sz="2000" dirty="0"/>
              <a:t>- Motobombas </a:t>
            </a:r>
          </a:p>
          <a:p>
            <a:pPr lvl="0"/>
            <a:r>
              <a:rPr lang="es-CO" sz="2000" dirty="0"/>
              <a:t>- Compresores de alta para llenado de tanque </a:t>
            </a:r>
          </a:p>
          <a:p>
            <a:pPr lvl="0"/>
            <a:r>
              <a:rPr lang="es-CO" sz="2000" dirty="0"/>
              <a:t>- Compresores de baja para buceo </a:t>
            </a:r>
          </a:p>
          <a:p>
            <a:pPr lvl="0"/>
            <a:r>
              <a:rPr lang="es-CO" sz="2000" dirty="0"/>
              <a:t>- Cámara de video </a:t>
            </a:r>
          </a:p>
          <a:p>
            <a:pPr lvl="0"/>
            <a:r>
              <a:rPr lang="es-CO" sz="2000" dirty="0"/>
              <a:t>- Equipo DAN preventivo de accidente </a:t>
            </a:r>
          </a:p>
          <a:p>
            <a:pPr lvl="0"/>
            <a:r>
              <a:rPr lang="es-CO" sz="2000" dirty="0"/>
              <a:t>- Elementos para atención de emergencias medicas </a:t>
            </a:r>
          </a:p>
          <a:p>
            <a:pPr lvl="0"/>
            <a:r>
              <a:rPr lang="es-CO" sz="2000" dirty="0"/>
              <a:t>- Elementos varios de control de averías </a:t>
            </a:r>
          </a:p>
          <a:p>
            <a:pPr lvl="0"/>
            <a:r>
              <a:rPr lang="es-CO" sz="2000" dirty="0"/>
              <a:t>- Lancha de apoyo </a:t>
            </a:r>
          </a:p>
        </p:txBody>
      </p:sp>
      <p:sp>
        <p:nvSpPr>
          <p:cNvPr id="10" name="CuadroTexto 9">
            <a:extLst>
              <a:ext uri="{FF2B5EF4-FFF2-40B4-BE49-F238E27FC236}">
                <a16:creationId xmlns:a16="http://schemas.microsoft.com/office/drawing/2014/main" id="{36A48D81-9BD1-40DB-9894-C2D2298C6ABE}"/>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10190239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356991" y="1080493"/>
            <a:ext cx="11101840" cy="4431983"/>
          </a:xfrm>
          <a:prstGeom prst="rect">
            <a:avLst/>
          </a:prstGeom>
        </p:spPr>
        <p:txBody>
          <a:bodyPr wrap="square">
            <a:spAutoFit/>
          </a:bodyPr>
          <a:lstStyle/>
          <a:p>
            <a:pPr lvl="0"/>
            <a:r>
              <a:rPr lang="es-CO" sz="2400" b="1" dirty="0"/>
              <a:t>III. Permisos y Licencias</a:t>
            </a:r>
          </a:p>
          <a:p>
            <a:r>
              <a:rPr lang="es-CO" dirty="0"/>
              <a:t>  </a:t>
            </a:r>
          </a:p>
          <a:p>
            <a:pPr lvl="0"/>
            <a:r>
              <a:rPr lang="es-CO" sz="2000" dirty="0"/>
              <a:t>- </a:t>
            </a:r>
            <a:r>
              <a:rPr lang="es-CO" sz="2000" b="1" dirty="0"/>
              <a:t>Licencias de navegación y titulación Dimar</a:t>
            </a:r>
            <a:r>
              <a:rPr lang="es-CO" sz="2000" dirty="0"/>
              <a:t> de la totalidad de tripulantes operativos del proyecto. </a:t>
            </a:r>
          </a:p>
          <a:p>
            <a:pPr lvl="0"/>
            <a:r>
              <a:rPr lang="es-CO" sz="2000" dirty="0"/>
              <a:t>- </a:t>
            </a:r>
            <a:r>
              <a:rPr lang="es-CO" sz="2000" b="1" dirty="0"/>
              <a:t>Licencia de explotación comercial DIMAR</a:t>
            </a:r>
            <a:r>
              <a:rPr lang="es-CO" sz="2000" dirty="0"/>
              <a:t>: La empresa debe demostrar que cuenta con licencia en la que hace parte del grupo 1 subgrupo 7 o del grupo 5 numerales 1 o 2.  </a:t>
            </a:r>
          </a:p>
          <a:p>
            <a:pPr lvl="0"/>
            <a:r>
              <a:rPr lang="es-CO" sz="2000" dirty="0"/>
              <a:t>- </a:t>
            </a:r>
            <a:r>
              <a:rPr lang="es-CO" sz="2000" b="1" dirty="0"/>
              <a:t>Permiso de operación para Remolcadores-DIMAR</a:t>
            </a:r>
            <a:r>
              <a:rPr lang="es-CO" sz="2000" dirty="0"/>
              <a:t>.</a:t>
            </a:r>
          </a:p>
          <a:p>
            <a:pPr lvl="0"/>
            <a:r>
              <a:rPr lang="es-CO" sz="2000" dirty="0"/>
              <a:t>- Certificados de matrícula y permisos de ley de todas las embarcaciones a emplear. </a:t>
            </a:r>
          </a:p>
          <a:p>
            <a:pPr lvl="0"/>
            <a:r>
              <a:rPr lang="es-CO" sz="2000" dirty="0"/>
              <a:t>- Certificados estatutarios de todas las embarcaciones por Casa Clasificadora y DIMAR. </a:t>
            </a:r>
          </a:p>
          <a:p>
            <a:pPr lvl="0"/>
            <a:r>
              <a:rPr lang="es-CO" sz="2000" dirty="0"/>
              <a:t>- SGSST (Sistema de gestión, salud y seguridad en el trabajo) ARL-riesgo 5. </a:t>
            </a:r>
          </a:p>
          <a:p>
            <a:pPr lvl="0"/>
            <a:r>
              <a:rPr lang="es-CO" sz="2000" dirty="0"/>
              <a:t>- Certificado Sistema de Gestión exigido por DIMAR </a:t>
            </a:r>
            <a:r>
              <a:rPr lang="es-CO" sz="2000" b="1" dirty="0"/>
              <a:t>SGS -ISM (International Safety </a:t>
            </a:r>
            <a:r>
              <a:rPr lang="es-CO" sz="2000" b="1" dirty="0" err="1"/>
              <a:t>Code</a:t>
            </a:r>
            <a:r>
              <a:rPr lang="es-CO" sz="2000" b="1" dirty="0"/>
              <a:t>-IMO)- Certificado por IBS. – DIMAR</a:t>
            </a:r>
            <a:r>
              <a:rPr lang="es-CO" sz="2000" dirty="0"/>
              <a:t>. </a:t>
            </a:r>
          </a:p>
          <a:p>
            <a:pPr lvl="0"/>
            <a:r>
              <a:rPr lang="es-CO" sz="2000" dirty="0"/>
              <a:t>- </a:t>
            </a:r>
            <a:r>
              <a:rPr lang="es-CO" sz="2000" b="1" dirty="0"/>
              <a:t>Registro único de contratistas</a:t>
            </a:r>
            <a:r>
              <a:rPr lang="es-CO" sz="2000" dirty="0"/>
              <a:t>: Cuya evaluación sea superior a 85.</a:t>
            </a:r>
          </a:p>
          <a:p>
            <a:pPr lvl="0"/>
            <a:r>
              <a:rPr lang="es-CO" sz="2000" dirty="0"/>
              <a:t>- Certificado BASC </a:t>
            </a:r>
          </a:p>
          <a:p>
            <a:r>
              <a:rPr lang="es-CO" sz="2000" dirty="0"/>
              <a:t>- Certificación de la empresa como miembro de ADCI</a:t>
            </a:r>
          </a:p>
        </p:txBody>
      </p:sp>
      <p:sp>
        <p:nvSpPr>
          <p:cNvPr id="10" name="Título 1">
            <a:extLst>
              <a:ext uri="{FF2B5EF4-FFF2-40B4-BE49-F238E27FC236}">
                <a16:creationId xmlns:a16="http://schemas.microsoft.com/office/drawing/2014/main" id="{F3428160-8300-467F-BAFB-F9284EBF0B69}"/>
              </a:ext>
            </a:extLst>
          </p:cNvPr>
          <p:cNvSpPr txBox="1">
            <a:spLocks/>
          </p:cNvSpPr>
          <p:nvPr/>
        </p:nvSpPr>
        <p:spPr>
          <a:xfrm>
            <a:off x="2181414" y="76812"/>
            <a:ext cx="5393947" cy="74549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5. Requisitos técnicos mínimos</a:t>
            </a:r>
            <a:endParaRPr lang="es-CO" sz="2800" b="1" dirty="0">
              <a:solidFill>
                <a:schemeClr val="accent1"/>
              </a:solidFill>
            </a:endParaRPr>
          </a:p>
        </p:txBody>
      </p:sp>
      <p:sp>
        <p:nvSpPr>
          <p:cNvPr id="12" name="CuadroTexto 11">
            <a:extLst>
              <a:ext uri="{FF2B5EF4-FFF2-40B4-BE49-F238E27FC236}">
                <a16:creationId xmlns:a16="http://schemas.microsoft.com/office/drawing/2014/main" id="{1F05B2CB-8AB7-4AB4-A0D2-3DB8D459CA0D}"/>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7361511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4" name="Rectángulo 3">
            <a:extLst>
              <a:ext uri="{FF2B5EF4-FFF2-40B4-BE49-F238E27FC236}">
                <a16:creationId xmlns:a16="http://schemas.microsoft.com/office/drawing/2014/main" id="{DB069D24-2E21-4A06-A21C-AFA533341594}"/>
              </a:ext>
            </a:extLst>
          </p:cNvPr>
          <p:cNvSpPr/>
          <p:nvPr/>
        </p:nvSpPr>
        <p:spPr>
          <a:xfrm>
            <a:off x="455465" y="1002866"/>
            <a:ext cx="11101840" cy="1954381"/>
          </a:xfrm>
          <a:prstGeom prst="rect">
            <a:avLst/>
          </a:prstGeom>
        </p:spPr>
        <p:txBody>
          <a:bodyPr wrap="square">
            <a:spAutoFit/>
          </a:bodyPr>
          <a:lstStyle/>
          <a:p>
            <a:pPr lvl="0"/>
            <a:r>
              <a:rPr lang="es-CO" sz="2400" b="1" dirty="0"/>
              <a:t>IV. Experiencia técnica habilitante</a:t>
            </a:r>
          </a:p>
          <a:p>
            <a:r>
              <a:rPr lang="es-CO" sz="2000" dirty="0"/>
              <a:t> </a:t>
            </a:r>
          </a:p>
          <a:p>
            <a:r>
              <a:rPr lang="es-CO" sz="2000" dirty="0"/>
              <a:t>Acreditación de Experiencia de mínimo dos contratos suscritos y ejecutados, con un objeto similar al de la presente contratación. Se puede acreditar con certificado emitido por el contratante del servicio acreditado y/o copia del respectivo contrato.</a:t>
            </a:r>
          </a:p>
          <a:p>
            <a:pPr lvl="0"/>
            <a:endParaRPr lang="es-CO" sz="1700" dirty="0"/>
          </a:p>
        </p:txBody>
      </p:sp>
      <p:pic>
        <p:nvPicPr>
          <p:cNvPr id="5" name="Imagen 4">
            <a:extLst>
              <a:ext uri="{FF2B5EF4-FFF2-40B4-BE49-F238E27FC236}">
                <a16:creationId xmlns:a16="http://schemas.microsoft.com/office/drawing/2014/main" id="{FF9C5C20-7868-4060-AE53-90D9CC415591}"/>
              </a:ext>
            </a:extLst>
          </p:cNvPr>
          <p:cNvPicPr>
            <a:picLocks noChangeAspect="1"/>
          </p:cNvPicPr>
          <p:nvPr/>
        </p:nvPicPr>
        <p:blipFill rotWithShape="1">
          <a:blip r:embed="rId4"/>
          <a:srcRect l="7167" t="19528" b="1"/>
          <a:stretch/>
        </p:blipFill>
        <p:spPr>
          <a:xfrm>
            <a:off x="3150590" y="3011635"/>
            <a:ext cx="5098949" cy="2960165"/>
          </a:xfrm>
          <a:prstGeom prst="rect">
            <a:avLst/>
          </a:prstGeom>
        </p:spPr>
      </p:pic>
      <p:sp>
        <p:nvSpPr>
          <p:cNvPr id="10" name="Título 1">
            <a:extLst>
              <a:ext uri="{FF2B5EF4-FFF2-40B4-BE49-F238E27FC236}">
                <a16:creationId xmlns:a16="http://schemas.microsoft.com/office/drawing/2014/main" id="{B1520E08-F808-4338-A686-8D0B698CC1BB}"/>
              </a:ext>
            </a:extLst>
          </p:cNvPr>
          <p:cNvSpPr txBox="1">
            <a:spLocks/>
          </p:cNvSpPr>
          <p:nvPr/>
        </p:nvSpPr>
        <p:spPr>
          <a:xfrm>
            <a:off x="2181414" y="76812"/>
            <a:ext cx="5393947" cy="74549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5. Requisitos técnicos mínimos</a:t>
            </a:r>
            <a:endParaRPr lang="es-CO" sz="2800" b="1" dirty="0">
              <a:solidFill>
                <a:schemeClr val="accent1"/>
              </a:solidFill>
            </a:endParaRPr>
          </a:p>
        </p:txBody>
      </p:sp>
      <p:sp>
        <p:nvSpPr>
          <p:cNvPr id="12" name="CuadroTexto 11">
            <a:extLst>
              <a:ext uri="{FF2B5EF4-FFF2-40B4-BE49-F238E27FC236}">
                <a16:creationId xmlns:a16="http://schemas.microsoft.com/office/drawing/2014/main" id="{8B2D3AFB-0248-4EA6-939E-B5AC3C1B7F6C}"/>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21224218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Título 1">
            <a:extLst>
              <a:ext uri="{FF2B5EF4-FFF2-40B4-BE49-F238E27FC236}">
                <a16:creationId xmlns:a16="http://schemas.microsoft.com/office/drawing/2014/main" id="{90348DE0-0FB0-4B17-809B-2FE8D234DA1A}"/>
              </a:ext>
            </a:extLst>
          </p:cNvPr>
          <p:cNvSpPr txBox="1">
            <a:spLocks/>
          </p:cNvSpPr>
          <p:nvPr/>
        </p:nvSpPr>
        <p:spPr>
          <a:xfrm>
            <a:off x="3456207" y="76812"/>
            <a:ext cx="2844361" cy="74549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6. Conclusiones</a:t>
            </a:r>
            <a:endParaRPr lang="es-CO" sz="2800" b="1" dirty="0">
              <a:solidFill>
                <a:schemeClr val="accent1"/>
              </a:solidFill>
            </a:endParaRPr>
          </a:p>
        </p:txBody>
      </p:sp>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719527" y="1432241"/>
            <a:ext cx="7260154" cy="4476190"/>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s-CO" sz="2500" dirty="0">
                <a:solidFill>
                  <a:schemeClr val="tx1"/>
                </a:solidFill>
              </a:rPr>
              <a:t>La presente contratación permite cumplir con las obligaciones de SAE con el Dpto. Archipiélago San Andrés, Providencia y Santa Catalina y en virtud del fallo de acción popular sobre las embarcaciones del FRISCO.</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Los costos conjuntos para la remoción del las embarcaciones se reparten entre el FRISCO y el Dpto. Archipiélago San Andrés, Providencia y Santa Catalina.</a:t>
            </a:r>
          </a:p>
          <a:p>
            <a:pPr marL="342900" indent="-342900" algn="just">
              <a:buFont typeface="Arial" panose="020B0604020202020204" pitchFamily="34" charset="0"/>
              <a:buChar char="•"/>
            </a:pPr>
            <a:endParaRPr lang="es-CO" sz="2500" dirty="0">
              <a:solidFill>
                <a:schemeClr val="tx1"/>
              </a:solidFill>
            </a:endParaRPr>
          </a:p>
          <a:p>
            <a:pPr marL="342900" indent="-342900" algn="just">
              <a:buFont typeface="Arial" panose="020B0604020202020204" pitchFamily="34" charset="0"/>
              <a:buChar char="•"/>
            </a:pPr>
            <a:r>
              <a:rPr lang="es-CO" sz="2500" dirty="0">
                <a:solidFill>
                  <a:schemeClr val="tx1"/>
                </a:solidFill>
              </a:rPr>
              <a:t>Se cuenta con el apoyo técnico de CORALINA y DIMAR para el desarrollo de la presente contratación.</a:t>
            </a:r>
          </a:p>
          <a:p>
            <a:pPr marL="342900" indent="-342900" algn="just">
              <a:buFont typeface="Arial" panose="020B0604020202020204" pitchFamily="34" charset="0"/>
              <a:buChar char="•"/>
            </a:pPr>
            <a:endParaRPr lang="es-CO" sz="2500" dirty="0">
              <a:solidFill>
                <a:schemeClr val="tx1"/>
              </a:solidFill>
            </a:endParaRPr>
          </a:p>
        </p:txBody>
      </p:sp>
      <p:pic>
        <p:nvPicPr>
          <p:cNvPr id="4100" name="Picture 4" descr="Resultado de imagen para checklist">
            <a:extLst>
              <a:ext uri="{FF2B5EF4-FFF2-40B4-BE49-F238E27FC236}">
                <a16:creationId xmlns:a16="http://schemas.microsoft.com/office/drawing/2014/main" id="{F6861B94-3793-448B-A98D-6F69E2E0FE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6135" y="1933184"/>
            <a:ext cx="3998039" cy="2655116"/>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16EC835E-7D40-4E41-B2E1-1F0FCFEF5596}"/>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16875800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10" name="Marcador de contenido 2">
            <a:extLst>
              <a:ext uri="{FF2B5EF4-FFF2-40B4-BE49-F238E27FC236}">
                <a16:creationId xmlns:a16="http://schemas.microsoft.com/office/drawing/2014/main" id="{97D75E8B-F133-418D-BB0A-30A716DF0B32}"/>
              </a:ext>
            </a:extLst>
          </p:cNvPr>
          <p:cNvSpPr txBox="1">
            <a:spLocks/>
          </p:cNvSpPr>
          <p:nvPr/>
        </p:nvSpPr>
        <p:spPr>
          <a:xfrm>
            <a:off x="921680" y="1519798"/>
            <a:ext cx="9994849" cy="48106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r>
              <a:rPr lang="es-CO" dirty="0">
                <a:solidFill>
                  <a:schemeClr val="tx1"/>
                </a:solidFill>
              </a:rPr>
              <a:t>Se solicita la autorización para iniciar el concurso público para contratar la prestación del servicio de remoción, desguace, remolque, transporte y disposición final de embarcaciones señaladas en el anexo 1 del Convenio 053  y del Contrato Interadministrativo 1879 del 20 de junio de 2019.</a:t>
            </a:r>
            <a:endParaRPr lang="es-ES" dirty="0">
              <a:solidFill>
                <a:schemeClr val="tx1"/>
              </a:solidFill>
            </a:endParaRPr>
          </a:p>
        </p:txBody>
      </p:sp>
      <p:sp>
        <p:nvSpPr>
          <p:cNvPr id="12" name="Título 1">
            <a:extLst>
              <a:ext uri="{FF2B5EF4-FFF2-40B4-BE49-F238E27FC236}">
                <a16:creationId xmlns:a16="http://schemas.microsoft.com/office/drawing/2014/main" id="{2ED31936-CA08-4692-8C70-483E6C2E23B6}"/>
              </a:ext>
            </a:extLst>
          </p:cNvPr>
          <p:cNvSpPr txBox="1">
            <a:spLocks/>
          </p:cNvSpPr>
          <p:nvPr/>
        </p:nvSpPr>
        <p:spPr>
          <a:xfrm>
            <a:off x="3492719" y="60619"/>
            <a:ext cx="2771336" cy="74549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es-ES" sz="2800" b="1" dirty="0">
                <a:solidFill>
                  <a:schemeClr val="accent1"/>
                </a:solidFill>
                <a:latin typeface="Lato Bold"/>
              </a:rPr>
              <a:t>7. Autorización</a:t>
            </a:r>
            <a:endParaRPr lang="es-CO" sz="2800" b="1" dirty="0">
              <a:solidFill>
                <a:schemeClr val="accent1"/>
              </a:solidFill>
            </a:endParaRPr>
          </a:p>
        </p:txBody>
      </p:sp>
      <p:sp>
        <p:nvSpPr>
          <p:cNvPr id="13" name="CuadroTexto 12">
            <a:extLst>
              <a:ext uri="{FF2B5EF4-FFF2-40B4-BE49-F238E27FC236}">
                <a16:creationId xmlns:a16="http://schemas.microsoft.com/office/drawing/2014/main" id="{96EB3DC7-D2C1-4BC6-9F60-C15475AE1582}"/>
              </a:ext>
            </a:extLst>
          </p:cNvPr>
          <p:cNvSpPr txBox="1"/>
          <p:nvPr/>
        </p:nvSpPr>
        <p:spPr>
          <a:xfrm>
            <a:off x="8448674" y="6520419"/>
            <a:ext cx="3365500"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Proyectos Especiales</a:t>
            </a:r>
          </a:p>
        </p:txBody>
      </p:sp>
    </p:spTree>
    <p:extLst>
      <p:ext uri="{BB962C8B-B14F-4D97-AF65-F5344CB8AC3E}">
        <p14:creationId xmlns:p14="http://schemas.microsoft.com/office/powerpoint/2010/main" val="15763994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Vicepresidencia Administrativa y Financiera- Gerencia Financiera</a:t>
            </a:r>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
        <p:nvSpPr>
          <p:cNvPr id="7" name="CuadroTexto 6">
            <a:extLst>
              <a:ext uri="{FF2B5EF4-FFF2-40B4-BE49-F238E27FC236}">
                <a16:creationId xmlns:a16="http://schemas.microsoft.com/office/drawing/2014/main" id="{C50CDA13-8043-49F5-A113-AF1FB50FC152}"/>
              </a:ext>
            </a:extLst>
          </p:cNvPr>
          <p:cNvSpPr txBox="1"/>
          <p:nvPr/>
        </p:nvSpPr>
        <p:spPr>
          <a:xfrm>
            <a:off x="1210313" y="2002007"/>
            <a:ext cx="9143999" cy="3477875"/>
          </a:xfrm>
          <a:prstGeom prst="rect">
            <a:avLst/>
          </a:prstGeom>
          <a:noFill/>
        </p:spPr>
        <p:txBody>
          <a:bodyPr wrap="square" rtlCol="0">
            <a:spAutoFit/>
          </a:bodyPr>
          <a:lstStyle/>
          <a:p>
            <a:pPr algn="ctr"/>
            <a:r>
              <a:rPr lang="es-CO" sz="4400" b="1" dirty="0">
                <a:solidFill>
                  <a:schemeClr val="tx2"/>
                </a:solidFill>
              </a:rPr>
              <a:t>8. Cambio modelo Tarifario de Depositario Inmuebles. </a:t>
            </a:r>
          </a:p>
          <a:p>
            <a:pPr lvl="0" algn="ctr"/>
            <a:r>
              <a:rPr lang="es-CO" sz="4400" b="1" dirty="0">
                <a:solidFill>
                  <a:schemeClr val="tx2"/>
                </a:solidFill>
              </a:rPr>
              <a:t> </a:t>
            </a:r>
          </a:p>
          <a:p>
            <a:pPr lvl="0" algn="ctr"/>
            <a:endParaRPr lang="es-CO" sz="4400" b="1" dirty="0">
              <a:solidFill>
                <a:schemeClr val="tx2"/>
              </a:solidFill>
            </a:endParaRPr>
          </a:p>
          <a:p>
            <a:pPr algn="ctr"/>
            <a:endParaRPr lang="es-ES" sz="4400" b="1" dirty="0">
              <a:solidFill>
                <a:schemeClr val="tx2"/>
              </a:solidFill>
            </a:endParaRPr>
          </a:p>
        </p:txBody>
      </p:sp>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7484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4634B6-E605-4123-AA5E-5E920C867324}"/>
              </a:ext>
            </a:extLst>
          </p:cNvPr>
          <p:cNvSpPr>
            <a:spLocks noGrp="1"/>
          </p:cNvSpPr>
          <p:nvPr>
            <p:ph type="title"/>
          </p:nvPr>
        </p:nvSpPr>
        <p:spPr>
          <a:xfrm>
            <a:off x="1812387" y="486973"/>
            <a:ext cx="8229600" cy="1143000"/>
          </a:xfrm>
        </p:spPr>
        <p:txBody>
          <a:bodyPr/>
          <a:lstStyle/>
          <a:p>
            <a:r>
              <a:rPr lang="es-ES" sz="3000" b="1" dirty="0">
                <a:solidFill>
                  <a:srgbClr val="000A8B"/>
                </a:solidFill>
                <a:latin typeface="+mn-lt"/>
                <a:ea typeface="+mn-ea"/>
                <a:cs typeface="+mn-cs"/>
              </a:rPr>
              <a:t>MOTIVACIÓN</a:t>
            </a:r>
            <a:endParaRPr lang="es-CO" sz="3000" b="1" dirty="0">
              <a:solidFill>
                <a:srgbClr val="000A8B"/>
              </a:solidFill>
              <a:latin typeface="+mn-lt"/>
              <a:ea typeface="+mn-ea"/>
              <a:cs typeface="+mn-cs"/>
            </a:endParaRPr>
          </a:p>
        </p:txBody>
      </p:sp>
      <p:graphicFrame>
        <p:nvGraphicFramePr>
          <p:cNvPr id="8" name="Marcador de contenido 3">
            <a:extLst>
              <a:ext uri="{FF2B5EF4-FFF2-40B4-BE49-F238E27FC236}">
                <a16:creationId xmlns:a16="http://schemas.microsoft.com/office/drawing/2014/main" id="{F76A3203-A284-4D8C-BD97-E89C9C232EBB}"/>
              </a:ext>
            </a:extLst>
          </p:cNvPr>
          <p:cNvGraphicFramePr>
            <a:graphicFrameLocks/>
          </p:cNvGraphicFramePr>
          <p:nvPr>
            <p:extLst/>
          </p:nvPr>
        </p:nvGraphicFramePr>
        <p:xfrm>
          <a:off x="6732959" y="1939848"/>
          <a:ext cx="3763241" cy="3685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a 8">
            <a:extLst>
              <a:ext uri="{FF2B5EF4-FFF2-40B4-BE49-F238E27FC236}">
                <a16:creationId xmlns:a16="http://schemas.microsoft.com/office/drawing/2014/main" id="{E0BA5D72-0305-47B5-91FA-C6C5E155A63B}"/>
              </a:ext>
            </a:extLst>
          </p:cNvPr>
          <p:cNvGraphicFramePr/>
          <p:nvPr>
            <p:extLst/>
          </p:nvPr>
        </p:nvGraphicFramePr>
        <p:xfrm>
          <a:off x="1974167" y="1659988"/>
          <a:ext cx="4445391" cy="39649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Rectángulo 4">
            <a:extLst>
              <a:ext uri="{FF2B5EF4-FFF2-40B4-BE49-F238E27FC236}">
                <a16:creationId xmlns:a16="http://schemas.microsoft.com/office/drawing/2014/main" id="{36E9CB64-E6B5-4399-8EE0-EA3F83D5482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AE6B853E-08DB-4B1B-ADCA-0672C8A04702}"/>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7" name="Imagen 6">
            <a:extLst>
              <a:ext uri="{FF2B5EF4-FFF2-40B4-BE49-F238E27FC236}">
                <a16:creationId xmlns:a16="http://schemas.microsoft.com/office/drawing/2014/main" id="{F31A24E7-9E00-4C03-A954-BEEC56A6684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3880E35F-F87F-4506-AA33-988C4D9C45F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476007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205378-5B33-498D-97B2-A628493BD95A}"/>
              </a:ext>
            </a:extLst>
          </p:cNvPr>
          <p:cNvSpPr>
            <a:spLocks noGrp="1"/>
          </p:cNvSpPr>
          <p:nvPr>
            <p:ph type="title"/>
          </p:nvPr>
        </p:nvSpPr>
        <p:spPr>
          <a:xfrm>
            <a:off x="2126343" y="846138"/>
            <a:ext cx="8229600" cy="1143000"/>
          </a:xfrm>
        </p:spPr>
        <p:txBody>
          <a:bodyPr/>
          <a:lstStyle/>
          <a:p>
            <a:r>
              <a:rPr lang="es-ES" sz="3000" b="1" dirty="0">
                <a:solidFill>
                  <a:srgbClr val="000A8B"/>
                </a:solidFill>
                <a:latin typeface="+mn-lt"/>
                <a:ea typeface="+mn-ea"/>
                <a:cs typeface="+mn-cs"/>
              </a:rPr>
              <a:t>REFERENTE</a:t>
            </a:r>
            <a:endParaRPr lang="es-CO" sz="3000" b="1" dirty="0">
              <a:solidFill>
                <a:srgbClr val="000A8B"/>
              </a:solidFill>
              <a:latin typeface="+mn-lt"/>
              <a:ea typeface="+mn-ea"/>
              <a:cs typeface="+mn-cs"/>
            </a:endParaRPr>
          </a:p>
        </p:txBody>
      </p:sp>
      <p:sp>
        <p:nvSpPr>
          <p:cNvPr id="4" name="Rectangle 1">
            <a:extLst>
              <a:ext uri="{FF2B5EF4-FFF2-40B4-BE49-F238E27FC236}">
                <a16:creationId xmlns:a16="http://schemas.microsoft.com/office/drawing/2014/main" id="{6C3B56B2-76EF-42E8-890A-1E4B029684E3}"/>
              </a:ext>
            </a:extLst>
          </p:cNvPr>
          <p:cNvSpPr>
            <a:spLocks noGrp="1" noChangeArrowheads="1"/>
          </p:cNvSpPr>
          <p:nvPr>
            <p:ph idx="1"/>
          </p:nvPr>
        </p:nvSpPr>
        <p:spPr bwMode="auto">
          <a:xfrm>
            <a:off x="1698172" y="1910960"/>
            <a:ext cx="879565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gn="just" defTabSz="914400" eaLnBrk="0" fontAlgn="base" hangingPunct="0">
              <a:spcBef>
                <a:spcPct val="0"/>
              </a:spcBef>
              <a:spcAft>
                <a:spcPct val="0"/>
              </a:spcAft>
              <a:buNone/>
            </a:pPr>
            <a:r>
              <a:rPr lang="es-ES" altLang="es-CO" sz="1600" i="1" dirty="0">
                <a:latin typeface="Arial Unicode MS" panose="020B0604020202020204" pitchFamily="34" charset="-128"/>
              </a:rPr>
              <a:t>“…Que en cumplimiento de! Decreto 1068 de 2015, para la elaboración de la Metodología de Administración de los bienes del Fondo para la Rehabilitación, Inversión Socia! y Lucha contra el Crimen Organizado —FRISCO, la Sociedad de Activos  Especiales — SAE S.A.S presentó a su Junta Directiva el documento que contiene el conjunto de procedimientos internos desarrollados por la Entidad pera la gestión de éste tipo de activos, quien aprobó los lineamientos generales según </a:t>
            </a:r>
            <a:r>
              <a:rPr lang="es-ES" altLang="es-CO" sz="1600" b="1" i="1" dirty="0">
                <a:latin typeface="Arial Unicode MS" panose="020B0604020202020204" pitchFamily="34" charset="-128"/>
              </a:rPr>
              <a:t>Acta de sesión No. 114</a:t>
            </a:r>
            <a:r>
              <a:rPr lang="es-ES" altLang="es-CO" sz="1600" i="1" dirty="0">
                <a:latin typeface="Arial Unicode MS" panose="020B0604020202020204" pitchFamily="34" charset="-128"/>
              </a:rPr>
              <a:t> del 30 de marzo de 2016, y posteriormente en </a:t>
            </a:r>
            <a:r>
              <a:rPr lang="es-ES" altLang="es-CO" sz="1600" b="1" i="1" dirty="0">
                <a:latin typeface="Arial Unicode MS" panose="020B0604020202020204" pitchFamily="34" charset="-128"/>
              </a:rPr>
              <a:t>sesiones No. 115,118, 121, 124 y 125, </a:t>
            </a:r>
            <a:r>
              <a:rPr lang="es-ES" altLang="es-CO" sz="1600" i="1" dirty="0">
                <a:latin typeface="Arial Unicode MS" panose="020B0604020202020204" pitchFamily="34" charset="-128"/>
              </a:rPr>
              <a:t>se analizaron y se adoptaron los componentes técnicos y financieros correspondientes a las Metodologías para la determinación del canon de arrendamiento, Análisis de Costo-Beneficio en la legalización de ocupaciones, Honorarios de Depositarios Provisionales, Parámetros y fórmulas para el cálculo del Precio Base mínimo de Venta de los Bienes Muebles y la Metodología para la fórmula del Precio Base de Venta de Bienes Inmuebles. ..”</a:t>
            </a:r>
          </a:p>
          <a:p>
            <a:pPr marL="0" indent="0" algn="just" defTabSz="914400" eaLnBrk="0" fontAlgn="base" hangingPunct="0">
              <a:spcBef>
                <a:spcPct val="0"/>
              </a:spcBef>
              <a:spcAft>
                <a:spcPct val="0"/>
              </a:spcAft>
              <a:buNone/>
            </a:pPr>
            <a:endParaRPr lang="es-ES" altLang="es-CO" sz="1600" i="1" dirty="0">
              <a:latin typeface="Arial Unicode MS" panose="020B0604020202020204" pitchFamily="34" charset="-128"/>
            </a:endParaRPr>
          </a:p>
          <a:p>
            <a:pPr marL="0" indent="0" algn="just" defTabSz="914400" eaLnBrk="0" fontAlgn="base" hangingPunct="0">
              <a:spcBef>
                <a:spcPct val="0"/>
              </a:spcBef>
              <a:spcAft>
                <a:spcPct val="0"/>
              </a:spcAft>
              <a:buNone/>
            </a:pPr>
            <a:endParaRPr lang="es-ES" altLang="es-CO" sz="1600" i="1" dirty="0">
              <a:latin typeface="Arial Unicode MS" panose="020B0604020202020204" pitchFamily="34" charset="-128"/>
            </a:endParaRPr>
          </a:p>
          <a:p>
            <a:pPr marL="0" indent="0" algn="just" defTabSz="914400" eaLnBrk="0" fontAlgn="base" hangingPunct="0">
              <a:spcBef>
                <a:spcPct val="0"/>
              </a:spcBef>
              <a:spcAft>
                <a:spcPct val="0"/>
              </a:spcAft>
              <a:buNone/>
            </a:pPr>
            <a:r>
              <a:rPr lang="es-ES" altLang="es-CO" sz="1600" i="1" dirty="0">
                <a:latin typeface="Arial Unicode MS" panose="020B0604020202020204" pitchFamily="34" charset="-128"/>
              </a:rPr>
              <a:t>Tomado de acto administrativo 1361 de 2016</a:t>
            </a:r>
            <a:endParaRPr lang="es-ES" altLang="es-CO" sz="3600" i="1" dirty="0">
              <a:latin typeface="Arial" panose="020B0604020202020204" pitchFamily="34" charset="0"/>
            </a:endParaRPr>
          </a:p>
        </p:txBody>
      </p:sp>
      <p:sp>
        <p:nvSpPr>
          <p:cNvPr id="5" name="Rectángulo 4">
            <a:extLst>
              <a:ext uri="{FF2B5EF4-FFF2-40B4-BE49-F238E27FC236}">
                <a16:creationId xmlns:a16="http://schemas.microsoft.com/office/drawing/2014/main" id="{C9D2D434-D3D4-472D-A2B7-2458F7AD56A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B9B21646-C79E-4A38-BEB9-F33E7F054A9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7" name="Imagen 6">
            <a:extLst>
              <a:ext uri="{FF2B5EF4-FFF2-40B4-BE49-F238E27FC236}">
                <a16:creationId xmlns:a16="http://schemas.microsoft.com/office/drawing/2014/main" id="{D84A386C-5DC2-42E1-8F3B-00B169418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CFDCCF58-B1B7-4273-8E42-69111F5CC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5668685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2FD898A-CCD9-4542-B849-B48BDDC84047}"/>
              </a:ext>
            </a:extLst>
          </p:cNvPr>
          <p:cNvSpPr>
            <a:spLocks noGrp="1"/>
          </p:cNvSpPr>
          <p:nvPr>
            <p:ph idx="1"/>
          </p:nvPr>
        </p:nvSpPr>
        <p:spPr>
          <a:xfrm>
            <a:off x="1981200" y="831803"/>
            <a:ext cx="8229600" cy="4525963"/>
          </a:xfrm>
        </p:spPr>
        <p:txBody>
          <a:bodyPr>
            <a:normAutofit/>
          </a:bodyPr>
          <a:lstStyle/>
          <a:p>
            <a:pPr marL="0" indent="0" algn="just">
              <a:buNone/>
            </a:pPr>
            <a:r>
              <a:rPr lang="es-CO" dirty="0"/>
              <a:t> </a:t>
            </a:r>
          </a:p>
          <a:p>
            <a:pPr marL="0" indent="0" algn="just">
              <a:buNone/>
            </a:pPr>
            <a:r>
              <a:rPr lang="es-CO" dirty="0"/>
              <a:t>Los honorarios mensuales corresponden al 8% de los ingresos brutos mensuales generados de la administración de bienes inmuebles y el 8% de los ingresos netos mensuales generados de la administración de bienes muebles.</a:t>
            </a:r>
          </a:p>
          <a:p>
            <a:pPr marL="0" indent="0" algn="just">
              <a:buNone/>
            </a:pPr>
            <a:r>
              <a:rPr lang="es-CO" dirty="0"/>
              <a:t> </a:t>
            </a:r>
          </a:p>
          <a:p>
            <a:pPr algn="just"/>
            <a:endParaRPr lang="es-CO" dirty="0"/>
          </a:p>
        </p:txBody>
      </p:sp>
      <p:graphicFrame>
        <p:nvGraphicFramePr>
          <p:cNvPr id="4" name="Diagrama 3">
            <a:extLst>
              <a:ext uri="{FF2B5EF4-FFF2-40B4-BE49-F238E27FC236}">
                <a16:creationId xmlns:a16="http://schemas.microsoft.com/office/drawing/2014/main" id="{25CA0369-01DD-44AB-ADDA-C17049E50365}"/>
              </a:ext>
            </a:extLst>
          </p:cNvPr>
          <p:cNvGraphicFramePr/>
          <p:nvPr>
            <p:extLst/>
          </p:nvPr>
        </p:nvGraphicFramePr>
        <p:xfrm>
          <a:off x="3388519" y="3041424"/>
          <a:ext cx="5732426" cy="297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a:extLst>
              <a:ext uri="{FF2B5EF4-FFF2-40B4-BE49-F238E27FC236}">
                <a16:creationId xmlns:a16="http://schemas.microsoft.com/office/drawing/2014/main" id="{F83CC670-C52C-4880-98BA-971F343D86DD}"/>
              </a:ext>
            </a:extLst>
          </p:cNvPr>
          <p:cNvSpPr>
            <a:spLocks noGrp="1"/>
          </p:cNvSpPr>
          <p:nvPr>
            <p:ph type="title"/>
          </p:nvPr>
        </p:nvSpPr>
        <p:spPr>
          <a:xfrm>
            <a:off x="764345" y="0"/>
            <a:ext cx="8229600" cy="1143000"/>
          </a:xfrm>
        </p:spPr>
        <p:txBody>
          <a:bodyPr/>
          <a:lstStyle/>
          <a:p>
            <a:r>
              <a:rPr lang="es-ES" sz="3000" b="1" dirty="0">
                <a:solidFill>
                  <a:srgbClr val="000A8B"/>
                </a:solidFill>
                <a:latin typeface="+mn-lt"/>
                <a:ea typeface="+mn-ea"/>
                <a:cs typeface="+mn-cs"/>
              </a:rPr>
              <a:t>ESTADO ACTUAL DE </a:t>
            </a:r>
            <a:br>
              <a:rPr lang="es-ES" sz="3000" b="1" dirty="0">
                <a:solidFill>
                  <a:srgbClr val="000A8B"/>
                </a:solidFill>
                <a:latin typeface="+mn-lt"/>
                <a:ea typeface="+mn-ea"/>
                <a:cs typeface="+mn-cs"/>
              </a:rPr>
            </a:br>
            <a:r>
              <a:rPr lang="es-ES" sz="3000" b="1" dirty="0">
                <a:solidFill>
                  <a:srgbClr val="000A8B"/>
                </a:solidFill>
                <a:latin typeface="+mn-lt"/>
                <a:ea typeface="+mn-ea"/>
                <a:cs typeface="+mn-cs"/>
              </a:rPr>
              <a:t>PAGO</a:t>
            </a:r>
            <a:endParaRPr lang="es-CO" sz="3000" b="1" dirty="0">
              <a:solidFill>
                <a:srgbClr val="000A8B"/>
              </a:solidFill>
              <a:latin typeface="+mn-lt"/>
              <a:ea typeface="+mn-ea"/>
              <a:cs typeface="+mn-cs"/>
            </a:endParaRPr>
          </a:p>
        </p:txBody>
      </p:sp>
      <p:sp>
        <p:nvSpPr>
          <p:cNvPr id="6" name="Rectángulo 5">
            <a:extLst>
              <a:ext uri="{FF2B5EF4-FFF2-40B4-BE49-F238E27FC236}">
                <a16:creationId xmlns:a16="http://schemas.microsoft.com/office/drawing/2014/main" id="{ECAEDFE5-6070-4B81-B8BC-027DBE0F0B9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8F77771E-1B53-4138-8D12-BB607218660E}"/>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8" name="Imagen 7">
            <a:extLst>
              <a:ext uri="{FF2B5EF4-FFF2-40B4-BE49-F238E27FC236}">
                <a16:creationId xmlns:a16="http://schemas.microsoft.com/office/drawing/2014/main" id="{EDCA63D0-F335-4F67-BB25-403A9D2602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AAD5E026-7317-485E-B0A5-09DA52F5B9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5588330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371ED9C-1965-4420-A228-27444FF50C6A}"/>
              </a:ext>
            </a:extLst>
          </p:cNvPr>
          <p:cNvSpPr>
            <a:spLocks noGrp="1"/>
          </p:cNvSpPr>
          <p:nvPr>
            <p:ph idx="1"/>
          </p:nvPr>
        </p:nvSpPr>
        <p:spPr/>
        <p:txBody>
          <a:bodyPr>
            <a:normAutofit fontScale="62500" lnSpcReduction="20000"/>
          </a:bodyPr>
          <a:lstStyle/>
          <a:p>
            <a:pPr marL="0" indent="0" algn="just">
              <a:buNone/>
            </a:pPr>
            <a:r>
              <a:rPr lang="es-CO" dirty="0"/>
              <a:t>Dentro del mercado son las inmobiliarias quienes realizan actividades de administración de bienes inmuebles. En Colombia no existe una ley que regule los honorarios que se le deben pagar a estas, pero el mercado ha establecido tarifas estándares. Para la administración de un inmueble que se encuentra arrendado, una inmobiliaria cobra mensualmente entre el 10% y el 12% del canon, siendo 10.75% el porcentaje promedio cobrado por las inmobiliarias consultadas. Este valor incluye establecer el contrato, la adquisición del seguro de arrendamiento y hacerse cargo de todo lo relacionado con el inmueble mientras el contrato de arrendamiento permanezca vigente.</a:t>
            </a:r>
          </a:p>
          <a:p>
            <a:pPr marL="0" indent="0" algn="just">
              <a:buNone/>
            </a:pPr>
            <a:r>
              <a:rPr lang="es-CO" dirty="0"/>
              <a:t> </a:t>
            </a:r>
          </a:p>
          <a:p>
            <a:pPr marL="0" indent="0" algn="just">
              <a:buNone/>
            </a:pPr>
            <a:r>
              <a:rPr lang="es-CO" dirty="0"/>
              <a:t>Por otra parte, los honorarios correspondientes a la búsqueda y consecución de un arrendatario idóneo para el inmueble varían dependiendo de la inmobiliaria; sin embargo, lo más usual es el 100% del primer canon cuando el contrato se establece por entre 1 y 3 años y, los 2 primeros cánones si el contrato se firma por 4 años o más.</a:t>
            </a:r>
          </a:p>
          <a:p>
            <a:pPr marL="0" indent="0" algn="just">
              <a:buNone/>
            </a:pPr>
            <a:r>
              <a:rPr lang="es-CO" dirty="0"/>
              <a:t>Información consolidada tras consultar a Área Total Inmobiliaria, Inmobiliaria Rubén Quiroga, Bien Raíz, RV Inmobiliaria, Bienes Raíces </a:t>
            </a:r>
            <a:r>
              <a:rPr lang="es-CO" dirty="0" err="1"/>
              <a:t>Mubrick</a:t>
            </a:r>
            <a:r>
              <a:rPr lang="es-CO" dirty="0"/>
              <a:t>, Oikos Inmobiliaria, portal web El Informador y portal web Finanzas Personales.</a:t>
            </a:r>
          </a:p>
          <a:p>
            <a:pPr marL="0" indent="0" algn="just">
              <a:buNone/>
            </a:pPr>
            <a:endParaRPr lang="es-CO" dirty="0"/>
          </a:p>
        </p:txBody>
      </p:sp>
      <p:sp>
        <p:nvSpPr>
          <p:cNvPr id="4" name="CuadroTexto 3">
            <a:extLst>
              <a:ext uri="{FF2B5EF4-FFF2-40B4-BE49-F238E27FC236}">
                <a16:creationId xmlns:a16="http://schemas.microsoft.com/office/drawing/2014/main" id="{2DE36577-9D3B-459E-BF1D-3AC741E491A4}"/>
              </a:ext>
            </a:extLst>
          </p:cNvPr>
          <p:cNvSpPr txBox="1"/>
          <p:nvPr/>
        </p:nvSpPr>
        <p:spPr>
          <a:xfrm>
            <a:off x="2548469" y="813591"/>
            <a:ext cx="6857999" cy="553998"/>
          </a:xfrm>
          <a:prstGeom prst="rect">
            <a:avLst/>
          </a:prstGeom>
          <a:noFill/>
        </p:spPr>
        <p:txBody>
          <a:bodyPr wrap="square" rtlCol="0">
            <a:spAutoFit/>
          </a:bodyPr>
          <a:lstStyle/>
          <a:p>
            <a:pPr algn="ctr"/>
            <a:r>
              <a:rPr lang="es-ES" sz="3000" b="1" dirty="0">
                <a:solidFill>
                  <a:srgbClr val="000A8B"/>
                </a:solidFill>
              </a:rPr>
              <a:t>ESTUDIO DE MERCADO</a:t>
            </a:r>
          </a:p>
        </p:txBody>
      </p:sp>
      <p:sp>
        <p:nvSpPr>
          <p:cNvPr id="5" name="Rectángulo 4">
            <a:extLst>
              <a:ext uri="{FF2B5EF4-FFF2-40B4-BE49-F238E27FC236}">
                <a16:creationId xmlns:a16="http://schemas.microsoft.com/office/drawing/2014/main" id="{4B3345D5-1F64-4351-B0D9-68CC6BEC32B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9F48A0BC-B282-4645-AEB5-7B565C5C791B}"/>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7" name="Imagen 6">
            <a:extLst>
              <a:ext uri="{FF2B5EF4-FFF2-40B4-BE49-F238E27FC236}">
                <a16:creationId xmlns:a16="http://schemas.microsoft.com/office/drawing/2014/main" id="{AD9AE075-2967-4ABB-88AA-37449DD6FA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E8531C32-785F-4079-89A5-AEEB7B114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1666169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BBE1B5-5F36-4275-B0B2-F18FFC9D11E4}"/>
              </a:ext>
            </a:extLst>
          </p:cNvPr>
          <p:cNvSpPr>
            <a:spLocks noGrp="1"/>
          </p:cNvSpPr>
          <p:nvPr>
            <p:ph type="ctrTitle"/>
          </p:nvPr>
        </p:nvSpPr>
        <p:spPr/>
        <p:txBody>
          <a:bodyPr/>
          <a:lstStyle/>
          <a:p>
            <a:endParaRPr lang="es-CO"/>
          </a:p>
        </p:txBody>
      </p:sp>
      <p:sp>
        <p:nvSpPr>
          <p:cNvPr id="6" name="Subtítulo 5">
            <a:extLst>
              <a:ext uri="{FF2B5EF4-FFF2-40B4-BE49-F238E27FC236}">
                <a16:creationId xmlns:a16="http://schemas.microsoft.com/office/drawing/2014/main" id="{598A05DB-AC83-435B-97D6-00E0906CE6FD}"/>
              </a:ext>
            </a:extLst>
          </p:cNvPr>
          <p:cNvSpPr>
            <a:spLocks noGrp="1"/>
          </p:cNvSpPr>
          <p:nvPr>
            <p:ph type="subTitle" idx="1"/>
          </p:nvPr>
        </p:nvSpPr>
        <p:spPr/>
        <p:txBody>
          <a:bodyPr/>
          <a:lstStyle/>
          <a:p>
            <a:endParaRPr lang="es-CO"/>
          </a:p>
        </p:txBody>
      </p:sp>
      <p:pic>
        <p:nvPicPr>
          <p:cNvPr id="4" name="Imagen 3">
            <a:extLst>
              <a:ext uri="{FF2B5EF4-FFF2-40B4-BE49-F238E27FC236}">
                <a16:creationId xmlns:a16="http://schemas.microsoft.com/office/drawing/2014/main" id="{33E7040E-B677-4016-92E0-D6F9CB397B21}"/>
              </a:ext>
            </a:extLst>
          </p:cNvPr>
          <p:cNvPicPr>
            <a:picLocks noChangeAspect="1"/>
          </p:cNvPicPr>
          <p:nvPr/>
        </p:nvPicPr>
        <p:blipFill rotWithShape="1">
          <a:blip r:embed="rId2"/>
          <a:srcRect l="9000" t="18397" r="14038" b="6440"/>
          <a:stretch/>
        </p:blipFill>
        <p:spPr>
          <a:xfrm>
            <a:off x="1524000" y="857250"/>
            <a:ext cx="9144000" cy="5043268"/>
          </a:xfrm>
          <a:prstGeom prst="rect">
            <a:avLst/>
          </a:prstGeom>
        </p:spPr>
      </p:pic>
      <p:sp>
        <p:nvSpPr>
          <p:cNvPr id="7" name="Rectángulo 6">
            <a:extLst>
              <a:ext uri="{FF2B5EF4-FFF2-40B4-BE49-F238E27FC236}">
                <a16:creationId xmlns:a16="http://schemas.microsoft.com/office/drawing/2014/main" id="{C8D90510-BA2B-43FF-B9B4-5A1B6B5E359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43D4A68E-C5E2-4015-8949-4389C0061D5A}"/>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9" name="Imagen 8">
            <a:extLst>
              <a:ext uri="{FF2B5EF4-FFF2-40B4-BE49-F238E27FC236}">
                <a16:creationId xmlns:a16="http://schemas.microsoft.com/office/drawing/2014/main" id="{DAC71B9D-A50B-4E1F-81AD-439ECC610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65353F7C-EA56-4570-908A-B1F164DCE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40706134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1D613FA-FF8F-4004-B552-04EB234C4541}"/>
              </a:ext>
            </a:extLst>
          </p:cNvPr>
          <p:cNvPicPr>
            <a:picLocks noChangeAspect="1"/>
          </p:cNvPicPr>
          <p:nvPr/>
        </p:nvPicPr>
        <p:blipFill rotWithShape="1">
          <a:blip r:embed="rId2"/>
          <a:srcRect l="9231" t="18185" r="14269" b="5825"/>
          <a:stretch/>
        </p:blipFill>
        <p:spPr>
          <a:xfrm>
            <a:off x="1524000" y="450166"/>
            <a:ext cx="9144000" cy="6006905"/>
          </a:xfrm>
          <a:prstGeom prst="rect">
            <a:avLst/>
          </a:prstGeom>
        </p:spPr>
      </p:pic>
      <p:sp>
        <p:nvSpPr>
          <p:cNvPr id="3" name="Rectángulo 2">
            <a:extLst>
              <a:ext uri="{FF2B5EF4-FFF2-40B4-BE49-F238E27FC236}">
                <a16:creationId xmlns:a16="http://schemas.microsoft.com/office/drawing/2014/main" id="{B1C9C747-4D3C-458B-8C67-3EE28043922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24ED8C08-BC63-48DF-94C0-81611D18D503}"/>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6" name="Imagen 5">
            <a:extLst>
              <a:ext uri="{FF2B5EF4-FFF2-40B4-BE49-F238E27FC236}">
                <a16:creationId xmlns:a16="http://schemas.microsoft.com/office/drawing/2014/main" id="{C47FF1AD-BA77-40D5-B040-0421EC6271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03A1164C-0D1D-4B14-9D6E-F48B42A22A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8064494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44067A8-3844-4084-ABB0-8B2BBE00AEEF}"/>
              </a:ext>
            </a:extLst>
          </p:cNvPr>
          <p:cNvSpPr>
            <a:spLocks noGrp="1"/>
          </p:cNvSpPr>
          <p:nvPr>
            <p:ph type="ctrTitle"/>
          </p:nvPr>
        </p:nvSpPr>
        <p:spPr/>
        <p:txBody>
          <a:bodyPr/>
          <a:lstStyle/>
          <a:p>
            <a:endParaRPr lang="es-CO"/>
          </a:p>
        </p:txBody>
      </p:sp>
      <p:sp>
        <p:nvSpPr>
          <p:cNvPr id="6" name="Subtítulo 5">
            <a:extLst>
              <a:ext uri="{FF2B5EF4-FFF2-40B4-BE49-F238E27FC236}">
                <a16:creationId xmlns:a16="http://schemas.microsoft.com/office/drawing/2014/main" id="{0059D490-47D6-440E-9772-02D9BB7B9E3F}"/>
              </a:ext>
            </a:extLst>
          </p:cNvPr>
          <p:cNvSpPr>
            <a:spLocks noGrp="1"/>
          </p:cNvSpPr>
          <p:nvPr>
            <p:ph type="subTitle" idx="1"/>
          </p:nvPr>
        </p:nvSpPr>
        <p:spPr/>
        <p:txBody>
          <a:bodyPr/>
          <a:lstStyle/>
          <a:p>
            <a:endParaRPr lang="es-CO"/>
          </a:p>
        </p:txBody>
      </p:sp>
      <p:pic>
        <p:nvPicPr>
          <p:cNvPr id="4" name="Imagen 3">
            <a:extLst>
              <a:ext uri="{FF2B5EF4-FFF2-40B4-BE49-F238E27FC236}">
                <a16:creationId xmlns:a16="http://schemas.microsoft.com/office/drawing/2014/main" id="{08897E8E-1594-4E33-B3A5-F26A60DA7638}"/>
              </a:ext>
            </a:extLst>
          </p:cNvPr>
          <p:cNvPicPr>
            <a:picLocks noChangeAspect="1"/>
          </p:cNvPicPr>
          <p:nvPr/>
        </p:nvPicPr>
        <p:blipFill rotWithShape="1">
          <a:blip r:embed="rId2"/>
          <a:srcRect l="9462" t="17551" r="13576" b="7056"/>
          <a:stretch/>
        </p:blipFill>
        <p:spPr>
          <a:xfrm>
            <a:off x="1548620" y="379829"/>
            <a:ext cx="9119381" cy="6063174"/>
          </a:xfrm>
          <a:prstGeom prst="rect">
            <a:avLst/>
          </a:prstGeom>
        </p:spPr>
      </p:pic>
      <p:sp>
        <p:nvSpPr>
          <p:cNvPr id="7" name="Rectángulo 6">
            <a:extLst>
              <a:ext uri="{FF2B5EF4-FFF2-40B4-BE49-F238E27FC236}">
                <a16:creationId xmlns:a16="http://schemas.microsoft.com/office/drawing/2014/main" id="{ABB7FFCB-F3BC-4F7B-A7CD-12392765B24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D79F2F89-425B-4948-A60D-6C9F85EE9F6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9" name="Imagen 8">
            <a:extLst>
              <a:ext uri="{FF2B5EF4-FFF2-40B4-BE49-F238E27FC236}">
                <a16:creationId xmlns:a16="http://schemas.microsoft.com/office/drawing/2014/main" id="{CBD9EA19-86E4-45BD-847B-0BDE3D5611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7577D986-0D48-417F-83CF-9E451A7690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3201143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1E2F3DC-6149-4670-A38F-B6D587419558}"/>
              </a:ext>
            </a:extLst>
          </p:cNvPr>
          <p:cNvSpPr>
            <a:spLocks noGrp="1"/>
          </p:cNvSpPr>
          <p:nvPr>
            <p:ph type="title"/>
          </p:nvPr>
        </p:nvSpPr>
        <p:spPr/>
        <p:txBody>
          <a:bodyPr/>
          <a:lstStyle/>
          <a:p>
            <a:endParaRPr lang="es-CO"/>
          </a:p>
        </p:txBody>
      </p:sp>
      <p:sp>
        <p:nvSpPr>
          <p:cNvPr id="6" name="Marcador de contenido 5">
            <a:extLst>
              <a:ext uri="{FF2B5EF4-FFF2-40B4-BE49-F238E27FC236}">
                <a16:creationId xmlns:a16="http://schemas.microsoft.com/office/drawing/2014/main" id="{933F5495-2522-4006-90B6-A0B135CED6F9}"/>
              </a:ext>
            </a:extLst>
          </p:cNvPr>
          <p:cNvSpPr>
            <a:spLocks noGrp="1"/>
          </p:cNvSpPr>
          <p:nvPr>
            <p:ph sz="half" idx="1"/>
          </p:nvPr>
        </p:nvSpPr>
        <p:spPr/>
        <p:txBody>
          <a:bodyPr/>
          <a:lstStyle/>
          <a:p>
            <a:endParaRPr lang="es-CO"/>
          </a:p>
        </p:txBody>
      </p:sp>
      <p:sp>
        <p:nvSpPr>
          <p:cNvPr id="7" name="Marcador de contenido 6">
            <a:extLst>
              <a:ext uri="{FF2B5EF4-FFF2-40B4-BE49-F238E27FC236}">
                <a16:creationId xmlns:a16="http://schemas.microsoft.com/office/drawing/2014/main" id="{A00775E6-E2D5-4960-81D3-258773CC1675}"/>
              </a:ext>
            </a:extLst>
          </p:cNvPr>
          <p:cNvSpPr>
            <a:spLocks noGrp="1"/>
          </p:cNvSpPr>
          <p:nvPr>
            <p:ph sz="half" idx="2"/>
          </p:nvPr>
        </p:nvSpPr>
        <p:spPr/>
        <p:txBody>
          <a:bodyPr/>
          <a:lstStyle/>
          <a:p>
            <a:endParaRPr lang="es-CO"/>
          </a:p>
        </p:txBody>
      </p:sp>
      <p:pic>
        <p:nvPicPr>
          <p:cNvPr id="4" name="Imagen 3">
            <a:extLst>
              <a:ext uri="{FF2B5EF4-FFF2-40B4-BE49-F238E27FC236}">
                <a16:creationId xmlns:a16="http://schemas.microsoft.com/office/drawing/2014/main" id="{2EB29793-D458-41FD-8BBB-1FDA6FE0110E}"/>
              </a:ext>
            </a:extLst>
          </p:cNvPr>
          <p:cNvPicPr>
            <a:picLocks noChangeAspect="1"/>
          </p:cNvPicPr>
          <p:nvPr/>
        </p:nvPicPr>
        <p:blipFill rotWithShape="1">
          <a:blip r:embed="rId2"/>
          <a:srcRect l="8654" t="17974" r="13692" b="5825"/>
          <a:stretch/>
        </p:blipFill>
        <p:spPr>
          <a:xfrm>
            <a:off x="1524000" y="274638"/>
            <a:ext cx="9144000" cy="6308724"/>
          </a:xfrm>
          <a:prstGeom prst="rect">
            <a:avLst/>
          </a:prstGeom>
        </p:spPr>
      </p:pic>
      <p:sp>
        <p:nvSpPr>
          <p:cNvPr id="8" name="Rectángulo 7">
            <a:extLst>
              <a:ext uri="{FF2B5EF4-FFF2-40B4-BE49-F238E27FC236}">
                <a16:creationId xmlns:a16="http://schemas.microsoft.com/office/drawing/2014/main" id="{407926C9-ED8D-4708-9089-88EB04C4365D}"/>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066D05D3-F05B-4734-84D1-A9EFD77D2C5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10" name="Imagen 9">
            <a:extLst>
              <a:ext uri="{FF2B5EF4-FFF2-40B4-BE49-F238E27FC236}">
                <a16:creationId xmlns:a16="http://schemas.microsoft.com/office/drawing/2014/main" id="{5BFB1D10-4314-4CDE-A107-7AA2F4A45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365895BE-B14F-482E-BD8D-A4E269F618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3"/>
            <a:ext cx="4150360" cy="655024"/>
          </a:xfrm>
          <a:prstGeom prst="rect">
            <a:avLst/>
          </a:prstGeom>
        </p:spPr>
      </p:pic>
    </p:spTree>
    <p:extLst>
      <p:ext uri="{BB962C8B-B14F-4D97-AF65-F5344CB8AC3E}">
        <p14:creationId xmlns:p14="http://schemas.microsoft.com/office/powerpoint/2010/main" val="8897709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D16D6C0-11D6-4121-B12A-40A0FB140E5F}"/>
              </a:ext>
            </a:extLst>
          </p:cNvPr>
          <p:cNvSpPr>
            <a:spLocks noGrp="1"/>
          </p:cNvSpPr>
          <p:nvPr>
            <p:ph type="title"/>
          </p:nvPr>
        </p:nvSpPr>
        <p:spPr/>
        <p:txBody>
          <a:bodyPr/>
          <a:lstStyle/>
          <a:p>
            <a:endParaRPr lang="es-CO"/>
          </a:p>
        </p:txBody>
      </p:sp>
      <p:sp>
        <p:nvSpPr>
          <p:cNvPr id="6" name="Marcador de contenido 5">
            <a:extLst>
              <a:ext uri="{FF2B5EF4-FFF2-40B4-BE49-F238E27FC236}">
                <a16:creationId xmlns:a16="http://schemas.microsoft.com/office/drawing/2014/main" id="{24CE260A-423A-403E-A042-C751BBFE482A}"/>
              </a:ext>
            </a:extLst>
          </p:cNvPr>
          <p:cNvSpPr>
            <a:spLocks noGrp="1"/>
          </p:cNvSpPr>
          <p:nvPr>
            <p:ph sz="half" idx="1"/>
          </p:nvPr>
        </p:nvSpPr>
        <p:spPr/>
        <p:txBody>
          <a:bodyPr/>
          <a:lstStyle/>
          <a:p>
            <a:endParaRPr lang="es-CO"/>
          </a:p>
        </p:txBody>
      </p:sp>
      <p:sp>
        <p:nvSpPr>
          <p:cNvPr id="7" name="Marcador de contenido 6">
            <a:extLst>
              <a:ext uri="{FF2B5EF4-FFF2-40B4-BE49-F238E27FC236}">
                <a16:creationId xmlns:a16="http://schemas.microsoft.com/office/drawing/2014/main" id="{8033472D-D6CB-4E06-B7A0-1097474E1079}"/>
              </a:ext>
            </a:extLst>
          </p:cNvPr>
          <p:cNvSpPr>
            <a:spLocks noGrp="1"/>
          </p:cNvSpPr>
          <p:nvPr>
            <p:ph sz="half" idx="2"/>
          </p:nvPr>
        </p:nvSpPr>
        <p:spPr/>
        <p:txBody>
          <a:bodyPr/>
          <a:lstStyle/>
          <a:p>
            <a:endParaRPr lang="es-CO"/>
          </a:p>
        </p:txBody>
      </p:sp>
      <p:pic>
        <p:nvPicPr>
          <p:cNvPr id="4" name="Imagen 3">
            <a:extLst>
              <a:ext uri="{FF2B5EF4-FFF2-40B4-BE49-F238E27FC236}">
                <a16:creationId xmlns:a16="http://schemas.microsoft.com/office/drawing/2014/main" id="{A23E17E1-F808-4CA7-8B6A-701CA7020901}"/>
              </a:ext>
            </a:extLst>
          </p:cNvPr>
          <p:cNvPicPr>
            <a:picLocks noChangeAspect="1"/>
          </p:cNvPicPr>
          <p:nvPr/>
        </p:nvPicPr>
        <p:blipFill rotWithShape="1">
          <a:blip r:embed="rId2"/>
          <a:srcRect l="9230" t="17010" r="13333" b="8082"/>
          <a:stretch/>
        </p:blipFill>
        <p:spPr>
          <a:xfrm>
            <a:off x="1580272" y="436099"/>
            <a:ext cx="9020908" cy="6147263"/>
          </a:xfrm>
          <a:prstGeom prst="rect">
            <a:avLst/>
          </a:prstGeom>
        </p:spPr>
      </p:pic>
      <p:sp>
        <p:nvSpPr>
          <p:cNvPr id="8" name="Rectángulo 7">
            <a:extLst>
              <a:ext uri="{FF2B5EF4-FFF2-40B4-BE49-F238E27FC236}">
                <a16:creationId xmlns:a16="http://schemas.microsoft.com/office/drawing/2014/main" id="{C7332FE3-540B-4606-892C-599542AF216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07E16418-F0E3-40A6-97B9-A1D9E4CF001D}"/>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10" name="Imagen 9">
            <a:extLst>
              <a:ext uri="{FF2B5EF4-FFF2-40B4-BE49-F238E27FC236}">
                <a16:creationId xmlns:a16="http://schemas.microsoft.com/office/drawing/2014/main" id="{7B241F78-3E2A-42D4-8C9B-5087E2819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A8321C95-9138-48ED-A927-56036F6309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290469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ECCED4A-3F54-4F61-A5C1-59F5C3FF08F9}"/>
              </a:ext>
            </a:extLst>
          </p:cNvPr>
          <p:cNvPicPr>
            <a:picLocks noChangeAspect="1"/>
          </p:cNvPicPr>
          <p:nvPr/>
        </p:nvPicPr>
        <p:blipFill rotWithShape="1">
          <a:blip r:embed="rId2"/>
          <a:srcRect l="8769" t="17232" r="13231" b="6697"/>
          <a:stretch/>
        </p:blipFill>
        <p:spPr>
          <a:xfrm>
            <a:off x="1531034" y="218687"/>
            <a:ext cx="9136966" cy="6322793"/>
          </a:xfrm>
          <a:prstGeom prst="rect">
            <a:avLst/>
          </a:prstGeom>
        </p:spPr>
      </p:pic>
      <p:sp>
        <p:nvSpPr>
          <p:cNvPr id="3" name="Rectángulo 2">
            <a:extLst>
              <a:ext uri="{FF2B5EF4-FFF2-40B4-BE49-F238E27FC236}">
                <a16:creationId xmlns:a16="http://schemas.microsoft.com/office/drawing/2014/main" id="{A7ED88F0-7324-4C38-98A1-C61153837B95}"/>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CE45F548-D512-4046-A03F-1AA3298435B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6" name="Imagen 5">
            <a:extLst>
              <a:ext uri="{FF2B5EF4-FFF2-40B4-BE49-F238E27FC236}">
                <a16:creationId xmlns:a16="http://schemas.microsoft.com/office/drawing/2014/main" id="{4E887ABA-995A-4E0D-9D58-D93C0E6D6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A0A28B60-BEEC-403E-B85A-857D1DC417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7733099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0BE5EE2-969B-4EC2-A072-FADD0217B826}"/>
              </a:ext>
            </a:extLst>
          </p:cNvPr>
          <p:cNvPicPr>
            <a:picLocks noChangeAspect="1"/>
          </p:cNvPicPr>
          <p:nvPr/>
        </p:nvPicPr>
        <p:blipFill rotWithShape="1">
          <a:blip r:embed="rId2"/>
          <a:srcRect l="8922" t="17232" r="13847" b="8065"/>
          <a:stretch/>
        </p:blipFill>
        <p:spPr>
          <a:xfrm>
            <a:off x="1650609" y="436099"/>
            <a:ext cx="8806376" cy="5950633"/>
          </a:xfrm>
          <a:prstGeom prst="rect">
            <a:avLst/>
          </a:prstGeom>
        </p:spPr>
      </p:pic>
      <p:sp>
        <p:nvSpPr>
          <p:cNvPr id="3" name="Rectángulo 2">
            <a:extLst>
              <a:ext uri="{FF2B5EF4-FFF2-40B4-BE49-F238E27FC236}">
                <a16:creationId xmlns:a16="http://schemas.microsoft.com/office/drawing/2014/main" id="{5D708520-CD26-4E37-8822-93F222D03614}"/>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245269F0-5BB2-4702-BEC0-B9803C315D3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6" name="Imagen 5">
            <a:extLst>
              <a:ext uri="{FF2B5EF4-FFF2-40B4-BE49-F238E27FC236}">
                <a16:creationId xmlns:a16="http://schemas.microsoft.com/office/drawing/2014/main" id="{BDF81D70-21F2-418D-820C-42F49DDCA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9C5A0F4B-F06B-466A-98F9-3821706449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0520170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DD71ED6-C3D9-4637-B32B-232AF2FD0905}"/>
              </a:ext>
            </a:extLst>
          </p:cNvPr>
          <p:cNvPicPr>
            <a:picLocks noChangeAspect="1"/>
          </p:cNvPicPr>
          <p:nvPr/>
        </p:nvPicPr>
        <p:blipFill rotWithShape="1">
          <a:blip r:embed="rId2"/>
          <a:srcRect l="8922" t="17779" r="14309" b="8338"/>
          <a:stretch/>
        </p:blipFill>
        <p:spPr>
          <a:xfrm>
            <a:off x="1636545" y="604911"/>
            <a:ext cx="8904849" cy="5739619"/>
          </a:xfrm>
          <a:prstGeom prst="rect">
            <a:avLst/>
          </a:prstGeom>
        </p:spPr>
      </p:pic>
      <p:sp>
        <p:nvSpPr>
          <p:cNvPr id="3" name="Rectángulo 2">
            <a:extLst>
              <a:ext uri="{FF2B5EF4-FFF2-40B4-BE49-F238E27FC236}">
                <a16:creationId xmlns:a16="http://schemas.microsoft.com/office/drawing/2014/main" id="{567BCBB2-6179-41FA-9CE9-C5ECD723D57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BCFC880D-CC55-4929-8B9E-10743512D4FA}"/>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6" name="Imagen 5">
            <a:extLst>
              <a:ext uri="{FF2B5EF4-FFF2-40B4-BE49-F238E27FC236}">
                <a16:creationId xmlns:a16="http://schemas.microsoft.com/office/drawing/2014/main" id="{FAC0FF80-37AA-422F-86DB-629CF3B86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C76C7B17-482F-458C-A9A5-8C16D5F804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1058313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88422C7-834F-4E99-9CF8-D14F32C599C4}"/>
              </a:ext>
            </a:extLst>
          </p:cNvPr>
          <p:cNvPicPr>
            <a:picLocks noChangeAspect="1"/>
          </p:cNvPicPr>
          <p:nvPr/>
        </p:nvPicPr>
        <p:blipFill rotWithShape="1">
          <a:blip r:embed="rId2"/>
          <a:srcRect l="9231" t="17779" r="14616" b="8338"/>
          <a:stretch/>
        </p:blipFill>
        <p:spPr>
          <a:xfrm>
            <a:off x="1524001" y="98475"/>
            <a:ext cx="9207303" cy="6316393"/>
          </a:xfrm>
          <a:prstGeom prst="rect">
            <a:avLst/>
          </a:prstGeom>
        </p:spPr>
      </p:pic>
      <p:sp>
        <p:nvSpPr>
          <p:cNvPr id="3" name="Rectángulo 2">
            <a:extLst>
              <a:ext uri="{FF2B5EF4-FFF2-40B4-BE49-F238E27FC236}">
                <a16:creationId xmlns:a16="http://schemas.microsoft.com/office/drawing/2014/main" id="{04EB7891-DD7C-485F-82D9-2318F9E3CFE9}"/>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8AE8CB3F-533F-4766-A864-A9DE28108358}"/>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6" name="Imagen 5">
            <a:extLst>
              <a:ext uri="{FF2B5EF4-FFF2-40B4-BE49-F238E27FC236}">
                <a16:creationId xmlns:a16="http://schemas.microsoft.com/office/drawing/2014/main" id="{E0B02E6A-5E1E-4AE3-8BD0-56E377272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7" name="Imagen 6">
            <a:extLst>
              <a:ext uri="{FF2B5EF4-FFF2-40B4-BE49-F238E27FC236}">
                <a16:creationId xmlns:a16="http://schemas.microsoft.com/office/drawing/2014/main" id="{AD31E3A5-D4E8-41FE-BD10-4ADA99A8AF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4601120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1" y="6592619"/>
            <a:ext cx="9134474" cy="238125"/>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350"/>
          </a:p>
        </p:txBody>
      </p:sp>
      <p:sp>
        <p:nvSpPr>
          <p:cNvPr id="8" name="CuadroTexto 7"/>
          <p:cNvSpPr txBox="1"/>
          <p:nvPr/>
        </p:nvSpPr>
        <p:spPr>
          <a:xfrm>
            <a:off x="7860507" y="6577557"/>
            <a:ext cx="2524125" cy="253916"/>
          </a:xfrm>
          <a:prstGeom prst="rect">
            <a:avLst/>
          </a:prstGeom>
          <a:noFill/>
        </p:spPr>
        <p:txBody>
          <a:bodyPr wrap="square" rtlCol="0">
            <a:spAutoFit/>
          </a:bodyPr>
          <a:lstStyle/>
          <a:p>
            <a:pPr algn="r"/>
            <a:r>
              <a:rPr lang="es-ES" sz="1050" dirty="0">
                <a:solidFill>
                  <a:srgbClr val="A9A8A9"/>
                </a:solidFill>
                <a:latin typeface="Lato Regular"/>
                <a:cs typeface="Lato Regular"/>
              </a:rPr>
              <a:t>Gerencia de Inmuebles </a:t>
            </a:r>
          </a:p>
        </p:txBody>
      </p:sp>
      <p:pic>
        <p:nvPicPr>
          <p:cNvPr id="9" name="Imagen 8">
            <a:extLst>
              <a:ext uri="{FF2B5EF4-FFF2-40B4-BE49-F238E27FC236}">
                <a16:creationId xmlns:a16="http://schemas.microsoft.com/office/drawing/2014/main" id="{06AE6AC5-E7CA-4633-A524-67D5D0D0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470" y="-6903"/>
            <a:ext cx="1731242" cy="752492"/>
          </a:xfrm>
          <a:prstGeom prst="rect">
            <a:avLst/>
          </a:prstGeom>
        </p:spPr>
      </p:pic>
      <p:pic>
        <p:nvPicPr>
          <p:cNvPr id="13" name="Imagen 12">
            <a:extLst>
              <a:ext uri="{FF2B5EF4-FFF2-40B4-BE49-F238E27FC236}">
                <a16:creationId xmlns:a16="http://schemas.microsoft.com/office/drawing/2014/main" id="{C94E5C12-E69B-43A6-9449-5161B5D31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685" y="113001"/>
            <a:ext cx="4189341" cy="719803"/>
          </a:xfrm>
          <a:prstGeom prst="rect">
            <a:avLst/>
          </a:prstGeom>
        </p:spPr>
      </p:pic>
      <p:sp>
        <p:nvSpPr>
          <p:cNvPr id="3" name="CuadroTexto 2">
            <a:extLst>
              <a:ext uri="{FF2B5EF4-FFF2-40B4-BE49-F238E27FC236}">
                <a16:creationId xmlns:a16="http://schemas.microsoft.com/office/drawing/2014/main" id="{3E6CC954-7E10-492F-99C9-C0A01688E38A}"/>
              </a:ext>
            </a:extLst>
          </p:cNvPr>
          <p:cNvSpPr txBox="1"/>
          <p:nvPr/>
        </p:nvSpPr>
        <p:spPr>
          <a:xfrm>
            <a:off x="2873641" y="2044006"/>
            <a:ext cx="6895346" cy="1384995"/>
          </a:xfrm>
          <a:prstGeom prst="rect">
            <a:avLst/>
          </a:prstGeom>
          <a:noFill/>
        </p:spPr>
        <p:txBody>
          <a:bodyPr wrap="square" rtlCol="0">
            <a:spAutoFit/>
          </a:bodyPr>
          <a:lstStyle/>
          <a:p>
            <a:pPr algn="just"/>
            <a:r>
              <a:rPr lang="es-CO" sz="1500" dirty="0"/>
              <a:t>La propuesta para el calculo de la tarifa de honorarios consiste en otorgar una calificación a los componentes técnicos y físicos de los  inmueble en tres categorías:</a:t>
            </a:r>
          </a:p>
          <a:p>
            <a:endParaRPr lang="es-CO" sz="1350" dirty="0"/>
          </a:p>
          <a:p>
            <a:r>
              <a:rPr lang="es-CO" sz="1350" dirty="0"/>
              <a:t>	</a:t>
            </a:r>
          </a:p>
          <a:p>
            <a:endParaRPr lang="es-CO" sz="1350" dirty="0"/>
          </a:p>
          <a:p>
            <a:endParaRPr lang="es-CO" sz="1350" dirty="0"/>
          </a:p>
        </p:txBody>
      </p:sp>
      <p:graphicFrame>
        <p:nvGraphicFramePr>
          <p:cNvPr id="4" name="Diagrama 3">
            <a:extLst>
              <a:ext uri="{FF2B5EF4-FFF2-40B4-BE49-F238E27FC236}">
                <a16:creationId xmlns:a16="http://schemas.microsoft.com/office/drawing/2014/main" id="{60B48576-F309-4361-B1FF-93AB2207BCE5}"/>
              </a:ext>
            </a:extLst>
          </p:cNvPr>
          <p:cNvGraphicFramePr/>
          <p:nvPr>
            <p:extLst/>
          </p:nvPr>
        </p:nvGraphicFramePr>
        <p:xfrm>
          <a:off x="4115929" y="2972488"/>
          <a:ext cx="4410773" cy="30344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a:extLst>
              <a:ext uri="{FF2B5EF4-FFF2-40B4-BE49-F238E27FC236}">
                <a16:creationId xmlns:a16="http://schemas.microsoft.com/office/drawing/2014/main" id="{D0C07C7E-5C32-4984-A0A9-45C6F899ADB3}"/>
              </a:ext>
            </a:extLst>
          </p:cNvPr>
          <p:cNvSpPr txBox="1"/>
          <p:nvPr/>
        </p:nvSpPr>
        <p:spPr>
          <a:xfrm>
            <a:off x="2309318" y="1090590"/>
            <a:ext cx="6857999" cy="553998"/>
          </a:xfrm>
          <a:prstGeom prst="rect">
            <a:avLst/>
          </a:prstGeom>
          <a:noFill/>
        </p:spPr>
        <p:txBody>
          <a:bodyPr wrap="square" rtlCol="0">
            <a:spAutoFit/>
          </a:bodyPr>
          <a:lstStyle/>
          <a:p>
            <a:pPr algn="ctr"/>
            <a:r>
              <a:rPr lang="es-ES" sz="3000" b="1" dirty="0">
                <a:solidFill>
                  <a:srgbClr val="000A8B"/>
                </a:solidFill>
              </a:rPr>
              <a:t>VARIABLES A CONSIDERAR</a:t>
            </a:r>
          </a:p>
        </p:txBody>
      </p:sp>
    </p:spTree>
    <p:extLst>
      <p:ext uri="{BB962C8B-B14F-4D97-AF65-F5344CB8AC3E}">
        <p14:creationId xmlns:p14="http://schemas.microsoft.com/office/powerpoint/2010/main" val="35292636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08E5A8A-2BFC-4F6D-8785-45E4398C408A}"/>
              </a:ext>
            </a:extLst>
          </p:cNvPr>
          <p:cNvSpPr txBox="1"/>
          <p:nvPr/>
        </p:nvSpPr>
        <p:spPr>
          <a:xfrm>
            <a:off x="2614670" y="2552962"/>
            <a:ext cx="6882788" cy="1015663"/>
          </a:xfrm>
          <a:prstGeom prst="rect">
            <a:avLst/>
          </a:prstGeom>
          <a:noFill/>
        </p:spPr>
        <p:txBody>
          <a:bodyPr wrap="square" rtlCol="0">
            <a:spAutoFit/>
          </a:bodyPr>
          <a:lstStyle/>
          <a:p>
            <a:pPr algn="just"/>
            <a:r>
              <a:rPr lang="es-CO" sz="1500" dirty="0"/>
              <a:t>En esta categoría se evalúa la facilidad de administrar un bien inmueble según su acceso y está representada en Rural y Urbano. Entendiendo que el acceso a un bien inmueble rural es más difícil que a un inmueble urbano se definen los siguientes parámetros: </a:t>
            </a:r>
          </a:p>
        </p:txBody>
      </p:sp>
      <p:sp>
        <p:nvSpPr>
          <p:cNvPr id="3" name="Rectángulo 2">
            <a:extLst>
              <a:ext uri="{FF2B5EF4-FFF2-40B4-BE49-F238E27FC236}">
                <a16:creationId xmlns:a16="http://schemas.microsoft.com/office/drawing/2014/main" id="{81692791-2D94-4BDB-BBE1-4E22D9622E88}"/>
              </a:ext>
            </a:extLst>
          </p:cNvPr>
          <p:cNvSpPr/>
          <p:nvPr/>
        </p:nvSpPr>
        <p:spPr>
          <a:xfrm>
            <a:off x="2816244" y="1789451"/>
            <a:ext cx="2259273" cy="530915"/>
          </a:xfrm>
          <a:prstGeom prst="rect">
            <a:avLst/>
          </a:prstGeom>
          <a:noFill/>
        </p:spPr>
        <p:txBody>
          <a:bodyPr wrap="none" lIns="68580" tIns="34290" rIns="68580" bIns="34290">
            <a:spAutoFit/>
          </a:bodyPr>
          <a:lstStyle/>
          <a:p>
            <a:pPr algn="ctr"/>
            <a:r>
              <a:rPr lang="es-ES" sz="3000" b="1" dirty="0">
                <a:solidFill>
                  <a:srgbClr val="000A8B"/>
                </a:solidFill>
              </a:rPr>
              <a:t>TIPO DE BIEN</a:t>
            </a:r>
            <a:endParaRPr lang="es-CO" sz="3000" b="1" dirty="0">
              <a:solidFill>
                <a:srgbClr val="000A8B"/>
              </a:solidFill>
            </a:endParaRPr>
          </a:p>
        </p:txBody>
      </p:sp>
      <p:graphicFrame>
        <p:nvGraphicFramePr>
          <p:cNvPr id="10" name="Tabla 9">
            <a:extLst>
              <a:ext uri="{FF2B5EF4-FFF2-40B4-BE49-F238E27FC236}">
                <a16:creationId xmlns:a16="http://schemas.microsoft.com/office/drawing/2014/main" id="{DE3B4A42-4541-4519-940B-64D413DE89BF}"/>
              </a:ext>
            </a:extLst>
          </p:cNvPr>
          <p:cNvGraphicFramePr>
            <a:graphicFrameLocks noGrp="1"/>
          </p:cNvGraphicFramePr>
          <p:nvPr>
            <p:extLst/>
          </p:nvPr>
        </p:nvGraphicFramePr>
        <p:xfrm>
          <a:off x="3816428" y="3682365"/>
          <a:ext cx="5064975" cy="1170051"/>
        </p:xfrm>
        <a:graphic>
          <a:graphicData uri="http://schemas.openxmlformats.org/drawingml/2006/table">
            <a:tbl>
              <a:tblPr firstRow="1" bandRow="1">
                <a:tableStyleId>{7DF18680-E054-41AD-8BC1-D1AEF772440D}</a:tableStyleId>
              </a:tblPr>
              <a:tblGrid>
                <a:gridCol w="1688325">
                  <a:extLst>
                    <a:ext uri="{9D8B030D-6E8A-4147-A177-3AD203B41FA5}">
                      <a16:colId xmlns:a16="http://schemas.microsoft.com/office/drawing/2014/main" val="1885664116"/>
                    </a:ext>
                  </a:extLst>
                </a:gridCol>
                <a:gridCol w="1688325">
                  <a:extLst>
                    <a:ext uri="{9D8B030D-6E8A-4147-A177-3AD203B41FA5}">
                      <a16:colId xmlns:a16="http://schemas.microsoft.com/office/drawing/2014/main" val="1338907726"/>
                    </a:ext>
                  </a:extLst>
                </a:gridCol>
                <a:gridCol w="1688325">
                  <a:extLst>
                    <a:ext uri="{9D8B030D-6E8A-4147-A177-3AD203B41FA5}">
                      <a16:colId xmlns:a16="http://schemas.microsoft.com/office/drawing/2014/main" val="471417095"/>
                    </a:ext>
                  </a:extLst>
                </a:gridCol>
              </a:tblGrid>
              <a:tr h="312861">
                <a:tc>
                  <a:txBody>
                    <a:bodyPr/>
                    <a:lstStyle/>
                    <a:p>
                      <a:pPr algn="ctr"/>
                      <a:r>
                        <a:rPr lang="es-CO" sz="1400" dirty="0"/>
                        <a:t>Tipo de bien </a:t>
                      </a:r>
                    </a:p>
                  </a:txBody>
                  <a:tcPr marL="68580" marR="68580" marT="34290" marB="34290"/>
                </a:tc>
                <a:tc>
                  <a:txBody>
                    <a:bodyPr/>
                    <a:lstStyle/>
                    <a:p>
                      <a:pPr algn="ctr"/>
                      <a:r>
                        <a:rPr lang="es-CO" sz="1400" dirty="0"/>
                        <a:t>Categoría</a:t>
                      </a:r>
                    </a:p>
                  </a:txBody>
                  <a:tcPr marL="68580" marR="68580" marT="34290" marB="34290"/>
                </a:tc>
                <a:tc>
                  <a:txBody>
                    <a:bodyPr/>
                    <a:lstStyle/>
                    <a:p>
                      <a:pPr algn="ctr"/>
                      <a:r>
                        <a:rPr lang="es-CO" sz="1400" dirty="0"/>
                        <a:t>Puntos adicionales</a:t>
                      </a:r>
                    </a:p>
                  </a:txBody>
                  <a:tcPr marL="68580" marR="68580" marT="34290" marB="34290"/>
                </a:tc>
                <a:extLst>
                  <a:ext uri="{0D108BD9-81ED-4DB2-BD59-A6C34878D82A}">
                    <a16:rowId xmlns:a16="http://schemas.microsoft.com/office/drawing/2014/main" val="1820598510"/>
                  </a:ext>
                </a:extLst>
              </a:tr>
              <a:tr h="428595">
                <a:tc>
                  <a:txBody>
                    <a:bodyPr/>
                    <a:lstStyle/>
                    <a:p>
                      <a:pPr algn="ctr"/>
                      <a:r>
                        <a:rPr lang="es-CO" sz="1400" dirty="0"/>
                        <a:t>URBANO</a:t>
                      </a:r>
                    </a:p>
                  </a:txBody>
                  <a:tcPr marL="68580" marR="68580" marT="34290" marB="34290"/>
                </a:tc>
                <a:tc>
                  <a:txBody>
                    <a:bodyPr/>
                    <a:lstStyle/>
                    <a:p>
                      <a:pPr algn="ctr"/>
                      <a:r>
                        <a:rPr lang="es-CO" sz="1400" dirty="0"/>
                        <a:t>1</a:t>
                      </a:r>
                    </a:p>
                  </a:txBody>
                  <a:tcPr marL="68580" marR="68580" marT="34290" marB="34290"/>
                </a:tc>
                <a:tc>
                  <a:txBody>
                    <a:bodyPr/>
                    <a:lstStyle/>
                    <a:p>
                      <a:pPr algn="ctr"/>
                      <a:r>
                        <a:rPr lang="es-CO" sz="1400" dirty="0"/>
                        <a:t>0</a:t>
                      </a:r>
                    </a:p>
                  </a:txBody>
                  <a:tcPr marL="68580" marR="68580" marT="34290" marB="34290"/>
                </a:tc>
                <a:extLst>
                  <a:ext uri="{0D108BD9-81ED-4DB2-BD59-A6C34878D82A}">
                    <a16:rowId xmlns:a16="http://schemas.microsoft.com/office/drawing/2014/main" val="2146214779"/>
                  </a:ext>
                </a:extLst>
              </a:tr>
              <a:tr h="428595">
                <a:tc>
                  <a:txBody>
                    <a:bodyPr/>
                    <a:lstStyle/>
                    <a:p>
                      <a:pPr algn="ctr"/>
                      <a:r>
                        <a:rPr lang="es-CO" sz="1400" dirty="0"/>
                        <a:t>RURAL</a:t>
                      </a:r>
                    </a:p>
                  </a:txBody>
                  <a:tcPr marL="68580" marR="68580" marT="34290" marB="34290"/>
                </a:tc>
                <a:tc>
                  <a:txBody>
                    <a:bodyPr/>
                    <a:lstStyle/>
                    <a:p>
                      <a:pPr algn="ctr"/>
                      <a:r>
                        <a:rPr lang="es-CO" sz="1400" dirty="0"/>
                        <a:t>2</a:t>
                      </a:r>
                    </a:p>
                  </a:txBody>
                  <a:tcPr marL="68580" marR="68580" marT="34290" marB="34290"/>
                </a:tc>
                <a:tc>
                  <a:txBody>
                    <a:bodyPr/>
                    <a:lstStyle/>
                    <a:p>
                      <a:pPr algn="ctr"/>
                      <a:r>
                        <a:rPr lang="es-ES" sz="1400" dirty="0"/>
                        <a:t>0</a:t>
                      </a:r>
                      <a:r>
                        <a:rPr lang="es-CO" sz="1400" dirty="0"/>
                        <a:t>.5</a:t>
                      </a:r>
                    </a:p>
                  </a:txBody>
                  <a:tcPr marL="68580" marR="68580" marT="34290" marB="34290"/>
                </a:tc>
                <a:extLst>
                  <a:ext uri="{0D108BD9-81ED-4DB2-BD59-A6C34878D82A}">
                    <a16:rowId xmlns:a16="http://schemas.microsoft.com/office/drawing/2014/main" val="444537079"/>
                  </a:ext>
                </a:extLst>
              </a:tr>
            </a:tbl>
          </a:graphicData>
        </a:graphic>
      </p:graphicFrame>
      <p:sp>
        <p:nvSpPr>
          <p:cNvPr id="6" name="Rectángulo 5">
            <a:extLst>
              <a:ext uri="{FF2B5EF4-FFF2-40B4-BE49-F238E27FC236}">
                <a16:creationId xmlns:a16="http://schemas.microsoft.com/office/drawing/2014/main" id="{80262EB4-99D0-4FB7-8AEC-698AF474AFBC}"/>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291CB157-F317-4625-BC58-397382F643F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8" name="Imagen 7">
            <a:extLst>
              <a:ext uri="{FF2B5EF4-FFF2-40B4-BE49-F238E27FC236}">
                <a16:creationId xmlns:a16="http://schemas.microsoft.com/office/drawing/2014/main" id="{34B73E14-67F0-4CE4-98DE-EEF42B633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35589959-B80F-474A-8CC6-5CE61D93D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8344014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81648988-5DF7-40BC-BD82-E87C0BF2A4D9}"/>
              </a:ext>
            </a:extLst>
          </p:cNvPr>
          <p:cNvSpPr/>
          <p:nvPr/>
        </p:nvSpPr>
        <p:spPr>
          <a:xfrm>
            <a:off x="2300799" y="1157923"/>
            <a:ext cx="4508607" cy="530915"/>
          </a:xfrm>
          <a:prstGeom prst="rect">
            <a:avLst/>
          </a:prstGeom>
          <a:noFill/>
        </p:spPr>
        <p:txBody>
          <a:bodyPr wrap="none" lIns="68580" tIns="34290" rIns="68580" bIns="34290">
            <a:spAutoFit/>
          </a:bodyPr>
          <a:lstStyle/>
          <a:p>
            <a:pPr algn="ctr"/>
            <a:r>
              <a:rPr lang="es-ES" sz="3000" b="1" dirty="0">
                <a:solidFill>
                  <a:srgbClr val="000A8B"/>
                </a:solidFill>
              </a:rPr>
              <a:t>UBICACIÓN DEL INMUEBLE </a:t>
            </a:r>
            <a:endParaRPr lang="es-CO" sz="3000" b="1" dirty="0">
              <a:solidFill>
                <a:srgbClr val="000A8B"/>
              </a:solidFill>
            </a:endParaRPr>
          </a:p>
        </p:txBody>
      </p:sp>
      <p:sp>
        <p:nvSpPr>
          <p:cNvPr id="3" name="CuadroTexto 2">
            <a:extLst>
              <a:ext uri="{FF2B5EF4-FFF2-40B4-BE49-F238E27FC236}">
                <a16:creationId xmlns:a16="http://schemas.microsoft.com/office/drawing/2014/main" id="{CAC29340-FECF-4209-A19D-184A6F9A564A}"/>
              </a:ext>
            </a:extLst>
          </p:cNvPr>
          <p:cNvSpPr txBox="1"/>
          <p:nvPr/>
        </p:nvSpPr>
        <p:spPr>
          <a:xfrm>
            <a:off x="2279008" y="2380369"/>
            <a:ext cx="7858388" cy="715581"/>
          </a:xfrm>
          <a:prstGeom prst="rect">
            <a:avLst/>
          </a:prstGeom>
          <a:noFill/>
        </p:spPr>
        <p:txBody>
          <a:bodyPr wrap="square" rtlCol="0">
            <a:spAutoFit/>
          </a:bodyPr>
          <a:lstStyle/>
          <a:p>
            <a:pPr algn="just"/>
            <a:r>
              <a:rPr lang="es-CO" sz="1350" dirty="0"/>
              <a:t>En esta categoría se evalúa la ubicación del inmueble, con base en la información estadística del DANE, se obtiene la referencia de la población en cada uno de los municipios del país y se clasifican en 3 grupos con los siguientes parámetros:</a:t>
            </a:r>
          </a:p>
        </p:txBody>
      </p:sp>
      <p:graphicFrame>
        <p:nvGraphicFramePr>
          <p:cNvPr id="4" name="Tabla 3">
            <a:extLst>
              <a:ext uri="{FF2B5EF4-FFF2-40B4-BE49-F238E27FC236}">
                <a16:creationId xmlns:a16="http://schemas.microsoft.com/office/drawing/2014/main" id="{59B8FAFE-E634-42A2-83B4-1A2754D6522B}"/>
              </a:ext>
            </a:extLst>
          </p:cNvPr>
          <p:cNvGraphicFramePr>
            <a:graphicFrameLocks noGrp="1"/>
          </p:cNvGraphicFramePr>
          <p:nvPr>
            <p:extLst/>
          </p:nvPr>
        </p:nvGraphicFramePr>
        <p:xfrm>
          <a:off x="2783747" y="3305225"/>
          <a:ext cx="6096000" cy="1554480"/>
        </p:xfrm>
        <a:graphic>
          <a:graphicData uri="http://schemas.openxmlformats.org/drawingml/2006/table">
            <a:tbl>
              <a:tblPr firstRow="1" bandRow="1">
                <a:tableStyleId>{21E4AEA4-8DFA-4A89-87EB-49C32662AFE0}</a:tableStyleId>
              </a:tblPr>
              <a:tblGrid>
                <a:gridCol w="3048000">
                  <a:extLst>
                    <a:ext uri="{9D8B030D-6E8A-4147-A177-3AD203B41FA5}">
                      <a16:colId xmlns:a16="http://schemas.microsoft.com/office/drawing/2014/main" val="2458617711"/>
                    </a:ext>
                  </a:extLst>
                </a:gridCol>
                <a:gridCol w="3048000">
                  <a:extLst>
                    <a:ext uri="{9D8B030D-6E8A-4147-A177-3AD203B41FA5}">
                      <a16:colId xmlns:a16="http://schemas.microsoft.com/office/drawing/2014/main" val="170329470"/>
                    </a:ext>
                  </a:extLst>
                </a:gridCol>
              </a:tblGrid>
              <a:tr h="278130">
                <a:tc>
                  <a:txBody>
                    <a:bodyPr/>
                    <a:lstStyle/>
                    <a:p>
                      <a:pPr algn="ctr"/>
                      <a:r>
                        <a:rPr lang="es-CO" sz="1400" dirty="0"/>
                        <a:t>PARÁMETROS</a:t>
                      </a:r>
                    </a:p>
                  </a:txBody>
                  <a:tcPr marL="68580" marR="68580" marT="34290" marB="34290"/>
                </a:tc>
                <a:tc>
                  <a:txBody>
                    <a:bodyPr/>
                    <a:lstStyle/>
                    <a:p>
                      <a:pPr algn="ctr"/>
                      <a:r>
                        <a:rPr lang="es-CO" sz="1400" dirty="0"/>
                        <a:t>PUNTOS ADICIONALES </a:t>
                      </a:r>
                    </a:p>
                  </a:txBody>
                  <a:tcPr marL="68580" marR="68580" marT="34290" marB="34290"/>
                </a:tc>
                <a:extLst>
                  <a:ext uri="{0D108BD9-81ED-4DB2-BD59-A6C34878D82A}">
                    <a16:rowId xmlns:a16="http://schemas.microsoft.com/office/drawing/2014/main" val="1155053507"/>
                  </a:ext>
                </a:extLst>
              </a:tr>
              <a:tr h="278130">
                <a:tc>
                  <a:txBody>
                    <a:bodyPr/>
                    <a:lstStyle/>
                    <a:p>
                      <a:pPr algn="ctr"/>
                      <a:r>
                        <a:rPr lang="es-CO" sz="1400" dirty="0"/>
                        <a:t>Población superior a 1.000.000 de habitantes</a:t>
                      </a:r>
                    </a:p>
                  </a:txBody>
                  <a:tcPr marL="68580" marR="68580" marT="34290" marB="34290"/>
                </a:tc>
                <a:tc>
                  <a:txBody>
                    <a:bodyPr/>
                    <a:lstStyle/>
                    <a:p>
                      <a:pPr algn="ctr"/>
                      <a:r>
                        <a:rPr lang="es-CO" sz="1400" dirty="0"/>
                        <a:t>0</a:t>
                      </a:r>
                    </a:p>
                  </a:txBody>
                  <a:tcPr marL="68580" marR="68580" marT="34290" marB="34290"/>
                </a:tc>
                <a:extLst>
                  <a:ext uri="{0D108BD9-81ED-4DB2-BD59-A6C34878D82A}">
                    <a16:rowId xmlns:a16="http://schemas.microsoft.com/office/drawing/2014/main" val="4110718376"/>
                  </a:ext>
                </a:extLst>
              </a:tr>
              <a:tr h="278130">
                <a:tc>
                  <a:txBody>
                    <a:bodyPr/>
                    <a:lstStyle/>
                    <a:p>
                      <a:pPr algn="ctr"/>
                      <a:r>
                        <a:rPr lang="es-CO" sz="1400" dirty="0"/>
                        <a:t>Población entre 50.000 y 1.000.000 de habitantes </a:t>
                      </a:r>
                    </a:p>
                  </a:txBody>
                  <a:tcPr marL="68580" marR="68580" marT="34290" marB="34290"/>
                </a:tc>
                <a:tc>
                  <a:txBody>
                    <a:bodyPr/>
                    <a:lstStyle/>
                    <a:p>
                      <a:pPr algn="ctr"/>
                      <a:r>
                        <a:rPr lang="es-ES" sz="1400" dirty="0"/>
                        <a:t>0</a:t>
                      </a:r>
                      <a:r>
                        <a:rPr lang="es-CO" sz="1400" dirty="0"/>
                        <a:t>.5</a:t>
                      </a:r>
                    </a:p>
                  </a:txBody>
                  <a:tcPr marL="68580" marR="68580" marT="34290" marB="34290"/>
                </a:tc>
                <a:extLst>
                  <a:ext uri="{0D108BD9-81ED-4DB2-BD59-A6C34878D82A}">
                    <a16:rowId xmlns:a16="http://schemas.microsoft.com/office/drawing/2014/main" val="3887879194"/>
                  </a:ext>
                </a:extLst>
              </a:tr>
              <a:tr h="278130">
                <a:tc>
                  <a:txBody>
                    <a:bodyPr/>
                    <a:lstStyle/>
                    <a:p>
                      <a:pPr algn="ctr"/>
                      <a:r>
                        <a:rPr lang="es-CO" sz="1400" dirty="0"/>
                        <a:t>Población inferior a 50.000 habitantes </a:t>
                      </a:r>
                    </a:p>
                  </a:txBody>
                  <a:tcPr marL="68580" marR="68580" marT="34290" marB="34290"/>
                </a:tc>
                <a:tc>
                  <a:txBody>
                    <a:bodyPr/>
                    <a:lstStyle/>
                    <a:p>
                      <a:pPr algn="ctr"/>
                      <a:r>
                        <a:rPr lang="es-ES" sz="1400" dirty="0"/>
                        <a:t>1</a:t>
                      </a:r>
                      <a:endParaRPr lang="es-CO" sz="1400" dirty="0"/>
                    </a:p>
                  </a:txBody>
                  <a:tcPr marL="68580" marR="68580" marT="34290" marB="34290"/>
                </a:tc>
                <a:extLst>
                  <a:ext uri="{0D108BD9-81ED-4DB2-BD59-A6C34878D82A}">
                    <a16:rowId xmlns:a16="http://schemas.microsoft.com/office/drawing/2014/main" val="3932922390"/>
                  </a:ext>
                </a:extLst>
              </a:tr>
            </a:tbl>
          </a:graphicData>
        </a:graphic>
      </p:graphicFrame>
      <p:sp>
        <p:nvSpPr>
          <p:cNvPr id="5" name="Rectángulo 4">
            <a:extLst>
              <a:ext uri="{FF2B5EF4-FFF2-40B4-BE49-F238E27FC236}">
                <a16:creationId xmlns:a16="http://schemas.microsoft.com/office/drawing/2014/main" id="{E1CFABE0-9E14-45A7-9BC6-D494E3715663}"/>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B393A82A-C696-4134-9DF5-2EDEC057052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7" name="Imagen 6">
            <a:extLst>
              <a:ext uri="{FF2B5EF4-FFF2-40B4-BE49-F238E27FC236}">
                <a16:creationId xmlns:a16="http://schemas.microsoft.com/office/drawing/2014/main" id="{2EF714B1-0CCD-40ED-9E7F-FE74D8BC4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8" name="Imagen 7">
            <a:extLst>
              <a:ext uri="{FF2B5EF4-FFF2-40B4-BE49-F238E27FC236}">
                <a16:creationId xmlns:a16="http://schemas.microsoft.com/office/drawing/2014/main" id="{844152B3-ED33-4A56-AB8A-629492FDF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7214309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08E5A8A-2BFC-4F6D-8785-45E4398C408A}"/>
              </a:ext>
            </a:extLst>
          </p:cNvPr>
          <p:cNvSpPr txBox="1"/>
          <p:nvPr/>
        </p:nvSpPr>
        <p:spPr>
          <a:xfrm>
            <a:off x="2315837" y="1679248"/>
            <a:ext cx="7560326" cy="715581"/>
          </a:xfrm>
          <a:prstGeom prst="rect">
            <a:avLst/>
          </a:prstGeom>
          <a:noFill/>
        </p:spPr>
        <p:txBody>
          <a:bodyPr wrap="square" rtlCol="0">
            <a:spAutoFit/>
          </a:bodyPr>
          <a:lstStyle/>
          <a:p>
            <a:pPr algn="just"/>
            <a:r>
              <a:rPr lang="es-CO" sz="1350" dirty="0"/>
              <a:t>Para la definición de la calificación de esta categoría se tuvo como base los inmuebles que  cuentan con contrato de arrendamiento, con el fin de determinar el número de inmuebles arrendados  por clase de bien teniendo en cuenta el total del inventario. </a:t>
            </a:r>
          </a:p>
        </p:txBody>
      </p:sp>
      <p:graphicFrame>
        <p:nvGraphicFramePr>
          <p:cNvPr id="6" name="Tabla 5">
            <a:extLst>
              <a:ext uri="{FF2B5EF4-FFF2-40B4-BE49-F238E27FC236}">
                <a16:creationId xmlns:a16="http://schemas.microsoft.com/office/drawing/2014/main" id="{A954D8AB-EFBF-4E58-B3F5-6BAC8DCA174F}"/>
              </a:ext>
            </a:extLst>
          </p:cNvPr>
          <p:cNvGraphicFramePr>
            <a:graphicFrameLocks noGrp="1"/>
          </p:cNvGraphicFramePr>
          <p:nvPr>
            <p:extLst/>
          </p:nvPr>
        </p:nvGraphicFramePr>
        <p:xfrm>
          <a:off x="3774830" y="2744596"/>
          <a:ext cx="5655215" cy="3670464"/>
        </p:xfrm>
        <a:graphic>
          <a:graphicData uri="http://schemas.openxmlformats.org/drawingml/2006/table">
            <a:tbl>
              <a:tblPr/>
              <a:tblGrid>
                <a:gridCol w="2949774">
                  <a:extLst>
                    <a:ext uri="{9D8B030D-6E8A-4147-A177-3AD203B41FA5}">
                      <a16:colId xmlns:a16="http://schemas.microsoft.com/office/drawing/2014/main" val="2937318846"/>
                    </a:ext>
                  </a:extLst>
                </a:gridCol>
                <a:gridCol w="1332730">
                  <a:extLst>
                    <a:ext uri="{9D8B030D-6E8A-4147-A177-3AD203B41FA5}">
                      <a16:colId xmlns:a16="http://schemas.microsoft.com/office/drawing/2014/main" val="1370522001"/>
                    </a:ext>
                  </a:extLst>
                </a:gridCol>
                <a:gridCol w="1372711">
                  <a:extLst>
                    <a:ext uri="{9D8B030D-6E8A-4147-A177-3AD203B41FA5}">
                      <a16:colId xmlns:a16="http://schemas.microsoft.com/office/drawing/2014/main" val="3764279074"/>
                    </a:ext>
                  </a:extLst>
                </a:gridCol>
              </a:tblGrid>
              <a:tr h="0">
                <a:tc>
                  <a:txBody>
                    <a:bodyPr/>
                    <a:lstStyle/>
                    <a:p>
                      <a:pPr algn="ctr" rtl="0" fontAlgn="b"/>
                      <a:r>
                        <a:rPr lang="es-CO" sz="1100" b="1" i="0" u="none" strike="noStrike">
                          <a:solidFill>
                            <a:srgbClr val="161616"/>
                          </a:solidFill>
                          <a:effectLst/>
                          <a:latin typeface="Calibri" panose="020F0502020204030204" pitchFamily="34" charset="0"/>
                        </a:rPr>
                        <a:t>CLASE DEL BIEN</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b"/>
                      <a:r>
                        <a:rPr lang="es-CO" sz="1100" b="1" i="0" u="none" strike="noStrike">
                          <a:solidFill>
                            <a:srgbClr val="161616"/>
                          </a:solidFill>
                          <a:effectLst/>
                          <a:latin typeface="Calibri" panose="020F0502020204030204" pitchFamily="34" charset="0"/>
                        </a:rPr>
                        <a:t>CATEGORIA</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b"/>
                      <a:r>
                        <a:rPr lang="es-CO" sz="1100" b="1" i="0" u="none" strike="noStrike">
                          <a:solidFill>
                            <a:srgbClr val="161616"/>
                          </a:solidFill>
                          <a:effectLst/>
                          <a:latin typeface="Calibri" panose="020F0502020204030204" pitchFamily="34" charset="0"/>
                        </a:rPr>
                        <a:t>PUNTOS ADICIONALES</a:t>
                      </a:r>
                    </a:p>
                  </a:txBody>
                  <a:tcPr marL="7144" marR="7144" marT="714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501425711"/>
                  </a:ext>
                </a:extLst>
              </a:tr>
              <a:tr h="159885">
                <a:tc>
                  <a:txBody>
                    <a:bodyPr/>
                    <a:lstStyle/>
                    <a:p>
                      <a:pPr algn="l" rtl="0" fontAlgn="b"/>
                      <a:r>
                        <a:rPr lang="es-CO" sz="1100" b="0" i="0" u="none" strike="noStrike">
                          <a:solidFill>
                            <a:srgbClr val="000000"/>
                          </a:solidFill>
                          <a:effectLst/>
                          <a:latin typeface="Calibri" panose="020F0502020204030204" pitchFamily="34" charset="0"/>
                        </a:rPr>
                        <a:t>CASA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5">
                  <a:txBody>
                    <a:bodyPr/>
                    <a:lstStyle/>
                    <a:p>
                      <a:pPr algn="ctr" rtl="0" fontAlgn="ctr"/>
                      <a:r>
                        <a:rPr lang="es-CO" sz="1100" b="0" i="0" u="none" strike="noStrike">
                          <a:solidFill>
                            <a:srgbClr val="000000"/>
                          </a:solidFill>
                          <a:effectLst/>
                          <a:latin typeface="Calibri" panose="020F0502020204030204" pitchFamily="34" charset="0"/>
                        </a:rPr>
                        <a:t>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rtl="0" fontAlgn="ctr"/>
                      <a:r>
                        <a:rPr lang="es-CO" sz="1100" b="0" i="0" u="none" strike="noStrike" dirty="0">
                          <a:solidFill>
                            <a:srgbClr val="000000"/>
                          </a:solidFill>
                          <a:effectLst/>
                          <a:latin typeface="Calibri" panose="020F0502020204030204" pitchFamily="34" charset="0"/>
                        </a:rPr>
                        <a:t>0</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1657403"/>
                  </a:ext>
                </a:extLst>
              </a:tr>
              <a:tr h="159885">
                <a:tc>
                  <a:txBody>
                    <a:bodyPr/>
                    <a:lstStyle/>
                    <a:p>
                      <a:pPr algn="l" rtl="0" fontAlgn="b"/>
                      <a:r>
                        <a:rPr lang="es-CO" sz="1100" b="0" i="0" u="none" strike="noStrike">
                          <a:solidFill>
                            <a:srgbClr val="000000"/>
                          </a:solidFill>
                          <a:effectLst/>
                          <a:latin typeface="Calibri" panose="020F0502020204030204" pitchFamily="34" charset="0"/>
                        </a:rPr>
                        <a:t>APARTAMENTO</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2990257982"/>
                  </a:ext>
                </a:extLst>
              </a:tr>
              <a:tr h="159885">
                <a:tc>
                  <a:txBody>
                    <a:bodyPr/>
                    <a:lstStyle/>
                    <a:p>
                      <a:pPr algn="l" rtl="0" fontAlgn="b"/>
                      <a:r>
                        <a:rPr lang="es-CO" sz="1100" b="0" i="0" u="none" strike="noStrike">
                          <a:solidFill>
                            <a:srgbClr val="000000"/>
                          </a:solidFill>
                          <a:effectLst/>
                          <a:latin typeface="Calibri" panose="020F0502020204030204" pitchFamily="34" charset="0"/>
                        </a:rPr>
                        <a:t>FINCA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900243418"/>
                  </a:ext>
                </a:extLst>
              </a:tr>
              <a:tr h="159885">
                <a:tc>
                  <a:txBody>
                    <a:bodyPr/>
                    <a:lstStyle/>
                    <a:p>
                      <a:pPr algn="l" rtl="0" fontAlgn="b"/>
                      <a:r>
                        <a:rPr lang="es-CO" sz="1100" b="0" i="0" u="none" strike="noStrike" dirty="0">
                          <a:solidFill>
                            <a:srgbClr val="000000"/>
                          </a:solidFill>
                          <a:effectLst/>
                          <a:latin typeface="Calibri" panose="020F0502020204030204" pitchFamily="34" charset="0"/>
                        </a:rPr>
                        <a:t>LOTE </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1232591225"/>
                  </a:ext>
                </a:extLst>
              </a:tr>
              <a:tr h="159885">
                <a:tc>
                  <a:txBody>
                    <a:bodyPr/>
                    <a:lstStyle/>
                    <a:p>
                      <a:pPr algn="l" rtl="0" fontAlgn="b"/>
                      <a:r>
                        <a:rPr lang="es-CO" sz="1100" b="0" i="0" u="none" strike="noStrike">
                          <a:solidFill>
                            <a:srgbClr val="000000"/>
                          </a:solidFill>
                          <a:effectLst/>
                          <a:latin typeface="Calibri" panose="020F0502020204030204" pitchFamily="34" charset="0"/>
                        </a:rPr>
                        <a:t>PARQUEADERO PRIVADO</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224633397"/>
                  </a:ext>
                </a:extLst>
              </a:tr>
              <a:tr h="159885">
                <a:tc>
                  <a:txBody>
                    <a:bodyPr/>
                    <a:lstStyle/>
                    <a:p>
                      <a:pPr algn="l" rtl="0" fontAlgn="b"/>
                      <a:r>
                        <a:rPr lang="es-CO" sz="1100" b="0" i="0" u="none" strike="noStrike">
                          <a:solidFill>
                            <a:srgbClr val="000000"/>
                          </a:solidFill>
                          <a:effectLst/>
                          <a:latin typeface="Calibri" panose="020F0502020204030204" pitchFamily="34" charset="0"/>
                        </a:rPr>
                        <a:t>LOCAL COMERCIAL</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s-CO" sz="1100" b="0" i="0" u="none" strike="noStrike">
                          <a:solidFill>
                            <a:srgbClr val="000000"/>
                          </a:solidFill>
                          <a:effectLst/>
                          <a:latin typeface="Calibri" panose="020F0502020204030204" pitchFamily="34" charset="0"/>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s-ES" sz="1100" b="0" i="0" u="none" strike="noStrike" dirty="0">
                          <a:solidFill>
                            <a:srgbClr val="000000"/>
                          </a:solidFill>
                          <a:effectLst/>
                          <a:latin typeface="Calibri" panose="020F0502020204030204" pitchFamily="34" charset="0"/>
                        </a:rPr>
                        <a:t>0.5</a:t>
                      </a:r>
                      <a:endParaRPr lang="es-CO" sz="11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9520245"/>
                  </a:ext>
                </a:extLst>
              </a:tr>
              <a:tr h="159885">
                <a:tc>
                  <a:txBody>
                    <a:bodyPr/>
                    <a:lstStyle/>
                    <a:p>
                      <a:pPr algn="l" rtl="0" fontAlgn="b"/>
                      <a:r>
                        <a:rPr lang="es-CO" sz="1100" b="0" i="0" u="none" strike="noStrike">
                          <a:solidFill>
                            <a:srgbClr val="000000"/>
                          </a:solidFill>
                          <a:effectLst/>
                          <a:latin typeface="Calibri" panose="020F0502020204030204" pitchFamily="34" charset="0"/>
                        </a:rPr>
                        <a:t>OFICINA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1225790897"/>
                  </a:ext>
                </a:extLst>
              </a:tr>
              <a:tr h="159885">
                <a:tc>
                  <a:txBody>
                    <a:bodyPr/>
                    <a:lstStyle/>
                    <a:p>
                      <a:pPr algn="l" rtl="0" fontAlgn="b"/>
                      <a:r>
                        <a:rPr lang="es-CO" sz="1100" b="0" i="0" u="none" strike="noStrike">
                          <a:solidFill>
                            <a:srgbClr val="000000"/>
                          </a:solidFill>
                          <a:effectLst/>
                          <a:latin typeface="Calibri" panose="020F0502020204030204" pitchFamily="34" charset="0"/>
                        </a:rPr>
                        <a:t>APARTAESTUDIO</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13">
                  <a:txBody>
                    <a:bodyPr/>
                    <a:lstStyle/>
                    <a:p>
                      <a:pPr algn="ctr" rtl="0" fontAlgn="ctr"/>
                      <a:r>
                        <a:rPr lang="es-CO" sz="1100" b="0" i="0" u="none" strike="noStrike">
                          <a:solidFill>
                            <a:srgbClr val="000000"/>
                          </a:solidFill>
                          <a:effectLst/>
                          <a:latin typeface="Calibri" panose="020F0502020204030204" pitchFamily="34" charset="0"/>
                        </a:rPr>
                        <a:t>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3">
                  <a:txBody>
                    <a:bodyPr/>
                    <a:lstStyle/>
                    <a:p>
                      <a:pPr algn="ctr" rtl="0" fontAlgn="ctr"/>
                      <a:r>
                        <a:rPr lang="es-ES" sz="1100" b="0" i="0" u="none" strike="noStrike" dirty="0">
                          <a:solidFill>
                            <a:srgbClr val="000000"/>
                          </a:solidFill>
                          <a:effectLst/>
                          <a:latin typeface="Calibri" panose="020F0502020204030204" pitchFamily="34" charset="0"/>
                        </a:rPr>
                        <a:t>1</a:t>
                      </a:r>
                      <a:endParaRPr lang="es-CO" sz="1100" b="0" i="0" u="none" strike="noStrike" dirty="0">
                        <a:solidFill>
                          <a:srgbClr val="000000"/>
                        </a:solidFill>
                        <a:effectLst/>
                        <a:latin typeface="Calibri" panose="020F0502020204030204" pitchFamily="34" charset="0"/>
                      </a:endParaRP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7139989"/>
                  </a:ext>
                </a:extLst>
              </a:tr>
              <a:tr h="159885">
                <a:tc>
                  <a:txBody>
                    <a:bodyPr/>
                    <a:lstStyle/>
                    <a:p>
                      <a:pPr algn="l" rtl="0" fontAlgn="b"/>
                      <a:r>
                        <a:rPr lang="es-CO" sz="1100" b="0" i="0" u="none" strike="noStrike">
                          <a:solidFill>
                            <a:srgbClr val="000000"/>
                          </a:solidFill>
                          <a:effectLst/>
                          <a:latin typeface="Calibri" panose="020F0502020204030204" pitchFamily="34" charset="0"/>
                        </a:rPr>
                        <a:t>BODEGA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821712415"/>
                  </a:ext>
                </a:extLst>
              </a:tr>
              <a:tr h="159885">
                <a:tc>
                  <a:txBody>
                    <a:bodyPr/>
                    <a:lstStyle/>
                    <a:p>
                      <a:pPr algn="l" rtl="0" fontAlgn="b"/>
                      <a:r>
                        <a:rPr lang="es-CO" sz="1100" b="0" i="0" u="none" strike="noStrike">
                          <a:solidFill>
                            <a:srgbClr val="000000"/>
                          </a:solidFill>
                          <a:effectLst/>
                          <a:latin typeface="Calibri" panose="020F0502020204030204" pitchFamily="34" charset="0"/>
                        </a:rPr>
                        <a:t>CASA LOTE</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1228845153"/>
                  </a:ext>
                </a:extLst>
              </a:tr>
              <a:tr h="159885">
                <a:tc>
                  <a:txBody>
                    <a:bodyPr/>
                    <a:lstStyle/>
                    <a:p>
                      <a:pPr algn="l" rtl="0" fontAlgn="b"/>
                      <a:r>
                        <a:rPr lang="es-CO" sz="1100" b="0" i="0" u="none" strike="noStrike">
                          <a:solidFill>
                            <a:srgbClr val="000000"/>
                          </a:solidFill>
                          <a:effectLst/>
                          <a:latin typeface="Calibri" panose="020F0502020204030204" pitchFamily="34" charset="0"/>
                        </a:rPr>
                        <a:t>CASA RECREO</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2385113917"/>
                  </a:ext>
                </a:extLst>
              </a:tr>
              <a:tr h="159885">
                <a:tc>
                  <a:txBody>
                    <a:bodyPr/>
                    <a:lstStyle/>
                    <a:p>
                      <a:pPr algn="l" rtl="0" fontAlgn="b"/>
                      <a:r>
                        <a:rPr lang="es-CO" sz="1100" b="0" i="0" u="none" strike="noStrike">
                          <a:solidFill>
                            <a:srgbClr val="000000"/>
                          </a:solidFill>
                          <a:effectLst/>
                          <a:latin typeface="Calibri" panose="020F0502020204030204" pitchFamily="34" charset="0"/>
                        </a:rPr>
                        <a:t>CENTRO VACACIONAL</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475257533"/>
                  </a:ext>
                </a:extLst>
              </a:tr>
              <a:tr h="159885">
                <a:tc>
                  <a:txBody>
                    <a:bodyPr/>
                    <a:lstStyle/>
                    <a:p>
                      <a:pPr algn="l" rtl="0" fontAlgn="b"/>
                      <a:r>
                        <a:rPr lang="es-CO" sz="1100" b="0" i="0" u="none" strike="noStrike">
                          <a:solidFill>
                            <a:srgbClr val="000000"/>
                          </a:solidFill>
                          <a:effectLst/>
                          <a:latin typeface="Calibri" panose="020F0502020204030204" pitchFamily="34" charset="0"/>
                        </a:rPr>
                        <a:t>CONSTRUCCIÓN EDUCATIVA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1308792359"/>
                  </a:ext>
                </a:extLst>
              </a:tr>
              <a:tr h="159885">
                <a:tc>
                  <a:txBody>
                    <a:bodyPr/>
                    <a:lstStyle/>
                    <a:p>
                      <a:pPr algn="l" rtl="0" fontAlgn="b"/>
                      <a:r>
                        <a:rPr lang="es-CO" sz="1100" b="0" i="0" u="none" strike="noStrike">
                          <a:solidFill>
                            <a:srgbClr val="000000"/>
                          </a:solidFill>
                          <a:effectLst/>
                          <a:latin typeface="Calibri" panose="020F0502020204030204" pitchFamily="34" charset="0"/>
                        </a:rPr>
                        <a:t>DEPOSITO</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2157058932"/>
                  </a:ext>
                </a:extLst>
              </a:tr>
              <a:tr h="166536">
                <a:tc>
                  <a:txBody>
                    <a:bodyPr/>
                    <a:lstStyle/>
                    <a:p>
                      <a:pPr algn="l" rtl="0" fontAlgn="b"/>
                      <a:r>
                        <a:rPr lang="es-CO" sz="1100" b="0" i="0" u="none" strike="noStrike">
                          <a:solidFill>
                            <a:srgbClr val="000000"/>
                          </a:solidFill>
                          <a:effectLst/>
                          <a:latin typeface="Calibri" panose="020F0502020204030204" pitchFamily="34" charset="0"/>
                        </a:rPr>
                        <a:t>EDIFICACIÓN PARA HOTEL - MOTEL</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2128800594"/>
                  </a:ext>
                </a:extLst>
              </a:tr>
              <a:tr h="159885">
                <a:tc>
                  <a:txBody>
                    <a:bodyPr/>
                    <a:lstStyle/>
                    <a:p>
                      <a:pPr algn="l" rtl="0" fontAlgn="b"/>
                      <a:r>
                        <a:rPr lang="es-CO" sz="1100" b="0" i="0" u="none" strike="noStrike">
                          <a:solidFill>
                            <a:srgbClr val="000000"/>
                          </a:solidFill>
                          <a:effectLst/>
                          <a:latin typeface="Calibri" panose="020F0502020204030204" pitchFamily="34" charset="0"/>
                        </a:rPr>
                        <a:t>EDIFICIO</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828179344"/>
                  </a:ext>
                </a:extLst>
              </a:tr>
              <a:tr h="159885">
                <a:tc>
                  <a:txBody>
                    <a:bodyPr/>
                    <a:lstStyle/>
                    <a:p>
                      <a:pPr algn="l" rtl="0" fontAlgn="b"/>
                      <a:r>
                        <a:rPr lang="es-CO" sz="1100" b="0" i="0" u="none" strike="noStrike">
                          <a:solidFill>
                            <a:srgbClr val="000000"/>
                          </a:solidFill>
                          <a:effectLst/>
                          <a:latin typeface="Calibri" panose="020F0502020204030204" pitchFamily="34" charset="0"/>
                        </a:rPr>
                        <a:t>HACIENDA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726275560"/>
                  </a:ext>
                </a:extLst>
              </a:tr>
              <a:tr h="159885">
                <a:tc>
                  <a:txBody>
                    <a:bodyPr/>
                    <a:lstStyle/>
                    <a:p>
                      <a:pPr algn="l" rtl="0" fontAlgn="b"/>
                      <a:r>
                        <a:rPr lang="es-CO" sz="1100" b="0" i="0" u="none" strike="noStrike">
                          <a:solidFill>
                            <a:srgbClr val="000000"/>
                          </a:solidFill>
                          <a:effectLst/>
                          <a:latin typeface="Calibri" panose="020F0502020204030204" pitchFamily="34" charset="0"/>
                        </a:rPr>
                        <a:t>LOTE CON CONSTRUCCIÓN</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493422031"/>
                  </a:ext>
                </a:extLst>
              </a:tr>
              <a:tr h="159885">
                <a:tc>
                  <a:txBody>
                    <a:bodyPr/>
                    <a:lstStyle/>
                    <a:p>
                      <a:pPr algn="l" rtl="0" fontAlgn="b"/>
                      <a:r>
                        <a:rPr lang="es-CO" sz="1100" b="0" i="0" u="none" strike="noStrike">
                          <a:solidFill>
                            <a:srgbClr val="000000"/>
                          </a:solidFill>
                          <a:effectLst/>
                          <a:latin typeface="Calibri" panose="020F0502020204030204" pitchFamily="34" charset="0"/>
                        </a:rPr>
                        <a:t>PARQUEADERO COMERCIAL</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3608566842"/>
                  </a:ext>
                </a:extLst>
              </a:tr>
              <a:tr h="159885">
                <a:tc>
                  <a:txBody>
                    <a:bodyPr/>
                    <a:lstStyle/>
                    <a:p>
                      <a:pPr algn="l" rtl="0" fontAlgn="b"/>
                      <a:r>
                        <a:rPr lang="es-CO" sz="1100" b="0" i="0" u="none" strike="noStrike" dirty="0">
                          <a:solidFill>
                            <a:srgbClr val="000000"/>
                          </a:solidFill>
                          <a:effectLst/>
                          <a:latin typeface="Calibri" panose="020F0502020204030204" pitchFamily="34" charset="0"/>
                        </a:rPr>
                        <a:t>TERRAZA</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extLst>
                  <a:ext uri="{0D108BD9-81ED-4DB2-BD59-A6C34878D82A}">
                    <a16:rowId xmlns:a16="http://schemas.microsoft.com/office/drawing/2014/main" val="953100826"/>
                  </a:ext>
                </a:extLst>
              </a:tr>
            </a:tbl>
          </a:graphicData>
        </a:graphic>
      </p:graphicFrame>
      <p:sp>
        <p:nvSpPr>
          <p:cNvPr id="11" name="Rectángulo 10">
            <a:extLst>
              <a:ext uri="{FF2B5EF4-FFF2-40B4-BE49-F238E27FC236}">
                <a16:creationId xmlns:a16="http://schemas.microsoft.com/office/drawing/2014/main" id="{929DFD5E-C189-4621-BAFA-78CAFB904F68}"/>
              </a:ext>
            </a:extLst>
          </p:cNvPr>
          <p:cNvSpPr/>
          <p:nvPr/>
        </p:nvSpPr>
        <p:spPr>
          <a:xfrm>
            <a:off x="3129524" y="997759"/>
            <a:ext cx="2467663" cy="530915"/>
          </a:xfrm>
          <a:prstGeom prst="rect">
            <a:avLst/>
          </a:prstGeom>
          <a:noFill/>
        </p:spPr>
        <p:txBody>
          <a:bodyPr wrap="none" lIns="68580" tIns="34290" rIns="68580" bIns="34290">
            <a:spAutoFit/>
          </a:bodyPr>
          <a:lstStyle/>
          <a:p>
            <a:pPr algn="ctr"/>
            <a:r>
              <a:rPr lang="es-ES" sz="3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rPr>
              <a:t>CLASE DE BIEN</a:t>
            </a:r>
            <a:endParaRPr lang="es-CO" sz="3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endParaRPr>
          </a:p>
        </p:txBody>
      </p:sp>
      <p:sp>
        <p:nvSpPr>
          <p:cNvPr id="7" name="Rectángulo 6">
            <a:extLst>
              <a:ext uri="{FF2B5EF4-FFF2-40B4-BE49-F238E27FC236}">
                <a16:creationId xmlns:a16="http://schemas.microsoft.com/office/drawing/2014/main" id="{B4D2552F-0BB0-48F3-83BB-0BE483BA269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06B9967-4AB3-49E9-B89E-23893BB6C2C4}"/>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9" name="Imagen 8">
            <a:extLst>
              <a:ext uri="{FF2B5EF4-FFF2-40B4-BE49-F238E27FC236}">
                <a16:creationId xmlns:a16="http://schemas.microsoft.com/office/drawing/2014/main" id="{71462442-008D-41BA-AD32-55DE384BB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0" name="Imagen 9">
            <a:extLst>
              <a:ext uri="{FF2B5EF4-FFF2-40B4-BE49-F238E27FC236}">
                <a16:creationId xmlns:a16="http://schemas.microsoft.com/office/drawing/2014/main" id="{A4D704A1-BAD9-44DF-BE14-EEFBA390B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7182887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B159A10A-1A1D-4B97-8861-C20FEA5D6F81}"/>
              </a:ext>
            </a:extLst>
          </p:cNvPr>
          <p:cNvCxnSpPr>
            <a:cxnSpLocks/>
          </p:cNvCxnSpPr>
          <p:nvPr/>
        </p:nvCxnSpPr>
        <p:spPr>
          <a:xfrm>
            <a:off x="3535680" y="1842869"/>
            <a:ext cx="0" cy="272913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Conector recto 6">
            <a:extLst>
              <a:ext uri="{FF2B5EF4-FFF2-40B4-BE49-F238E27FC236}">
                <a16:creationId xmlns:a16="http://schemas.microsoft.com/office/drawing/2014/main" id="{ECAAA493-C19A-4466-961E-0E9195E2151E}"/>
              </a:ext>
            </a:extLst>
          </p:cNvPr>
          <p:cNvCxnSpPr>
            <a:cxnSpLocks/>
          </p:cNvCxnSpPr>
          <p:nvPr/>
        </p:nvCxnSpPr>
        <p:spPr>
          <a:xfrm>
            <a:off x="3535680" y="4572001"/>
            <a:ext cx="447352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Conector recto 11">
            <a:extLst>
              <a:ext uri="{FF2B5EF4-FFF2-40B4-BE49-F238E27FC236}">
                <a16:creationId xmlns:a16="http://schemas.microsoft.com/office/drawing/2014/main" id="{390E690F-E7D7-4E16-B646-E581FF93372A}"/>
              </a:ext>
            </a:extLst>
          </p:cNvPr>
          <p:cNvCxnSpPr/>
          <p:nvPr/>
        </p:nvCxnSpPr>
        <p:spPr>
          <a:xfrm>
            <a:off x="3535680" y="3587262"/>
            <a:ext cx="429064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ector recto 13">
            <a:extLst>
              <a:ext uri="{FF2B5EF4-FFF2-40B4-BE49-F238E27FC236}">
                <a16:creationId xmlns:a16="http://schemas.microsoft.com/office/drawing/2014/main" id="{7FA2937D-1EE2-47C3-8959-9636241A8036}"/>
              </a:ext>
            </a:extLst>
          </p:cNvPr>
          <p:cNvCxnSpPr/>
          <p:nvPr/>
        </p:nvCxnSpPr>
        <p:spPr>
          <a:xfrm>
            <a:off x="3535680" y="2729132"/>
            <a:ext cx="4290646"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5788618F-9B80-4963-90EE-AA44C3821C55}"/>
              </a:ext>
            </a:extLst>
          </p:cNvPr>
          <p:cNvSpPr txBox="1"/>
          <p:nvPr/>
        </p:nvSpPr>
        <p:spPr>
          <a:xfrm>
            <a:off x="8009206" y="2546253"/>
            <a:ext cx="2869805" cy="646331"/>
          </a:xfrm>
          <a:prstGeom prst="rect">
            <a:avLst/>
          </a:prstGeom>
          <a:noFill/>
        </p:spPr>
        <p:txBody>
          <a:bodyPr wrap="square" rtlCol="0">
            <a:spAutoFit/>
          </a:bodyPr>
          <a:lstStyle/>
          <a:p>
            <a:r>
              <a:rPr lang="es-ES" dirty="0"/>
              <a:t>11% - Menor  probabilidad de productividad</a:t>
            </a:r>
            <a:endParaRPr lang="es-CO" dirty="0"/>
          </a:p>
        </p:txBody>
      </p:sp>
      <p:sp>
        <p:nvSpPr>
          <p:cNvPr id="16" name="CuadroTexto 15">
            <a:extLst>
              <a:ext uri="{FF2B5EF4-FFF2-40B4-BE49-F238E27FC236}">
                <a16:creationId xmlns:a16="http://schemas.microsoft.com/office/drawing/2014/main" id="{34E38956-5104-45AB-BE4C-E55D8134D436}"/>
              </a:ext>
            </a:extLst>
          </p:cNvPr>
          <p:cNvSpPr txBox="1"/>
          <p:nvPr/>
        </p:nvSpPr>
        <p:spPr>
          <a:xfrm>
            <a:off x="8009206" y="3369216"/>
            <a:ext cx="2658794" cy="646331"/>
          </a:xfrm>
          <a:prstGeom prst="rect">
            <a:avLst/>
          </a:prstGeom>
          <a:noFill/>
        </p:spPr>
        <p:txBody>
          <a:bodyPr wrap="square" rtlCol="0">
            <a:spAutoFit/>
          </a:bodyPr>
          <a:lstStyle/>
          <a:p>
            <a:r>
              <a:rPr lang="es-ES" dirty="0"/>
              <a:t>8% - Mayor probabilidad de productividad</a:t>
            </a:r>
            <a:endParaRPr lang="es-CO" dirty="0"/>
          </a:p>
        </p:txBody>
      </p:sp>
      <p:sp>
        <p:nvSpPr>
          <p:cNvPr id="19" name="Forma libre: forma 18">
            <a:extLst>
              <a:ext uri="{FF2B5EF4-FFF2-40B4-BE49-F238E27FC236}">
                <a16:creationId xmlns:a16="http://schemas.microsoft.com/office/drawing/2014/main" id="{6199A391-57F8-477B-94F5-9C46D7F9E8D5}"/>
              </a:ext>
            </a:extLst>
          </p:cNvPr>
          <p:cNvSpPr/>
          <p:nvPr/>
        </p:nvSpPr>
        <p:spPr>
          <a:xfrm>
            <a:off x="3591951" y="2813538"/>
            <a:ext cx="4093698" cy="661182"/>
          </a:xfrm>
          <a:custGeom>
            <a:avLst/>
            <a:gdLst>
              <a:gd name="connsiteX0" fmla="*/ 0 w 4093698"/>
              <a:gd name="connsiteY0" fmla="*/ 661182 h 661182"/>
              <a:gd name="connsiteX1" fmla="*/ 28135 w 4093698"/>
              <a:gd name="connsiteY1" fmla="*/ 562708 h 661182"/>
              <a:gd name="connsiteX2" fmla="*/ 70338 w 4093698"/>
              <a:gd name="connsiteY2" fmla="*/ 520505 h 661182"/>
              <a:gd name="connsiteX3" fmla="*/ 98473 w 4093698"/>
              <a:gd name="connsiteY3" fmla="*/ 464234 h 661182"/>
              <a:gd name="connsiteX4" fmla="*/ 112541 w 4093698"/>
              <a:gd name="connsiteY4" fmla="*/ 422031 h 661182"/>
              <a:gd name="connsiteX5" fmla="*/ 140676 w 4093698"/>
              <a:gd name="connsiteY5" fmla="*/ 365760 h 661182"/>
              <a:gd name="connsiteX6" fmla="*/ 168812 w 4093698"/>
              <a:gd name="connsiteY6" fmla="*/ 267287 h 661182"/>
              <a:gd name="connsiteX7" fmla="*/ 196947 w 4093698"/>
              <a:gd name="connsiteY7" fmla="*/ 225084 h 661182"/>
              <a:gd name="connsiteX8" fmla="*/ 225083 w 4093698"/>
              <a:gd name="connsiteY8" fmla="*/ 140677 h 661182"/>
              <a:gd name="connsiteX9" fmla="*/ 267286 w 4093698"/>
              <a:gd name="connsiteY9" fmla="*/ 98474 h 661182"/>
              <a:gd name="connsiteX10" fmla="*/ 295421 w 4093698"/>
              <a:gd name="connsiteY10" fmla="*/ 56271 h 661182"/>
              <a:gd name="connsiteX11" fmla="*/ 393895 w 4093698"/>
              <a:gd name="connsiteY11" fmla="*/ 14068 h 661182"/>
              <a:gd name="connsiteX12" fmla="*/ 562707 w 4093698"/>
              <a:gd name="connsiteY12" fmla="*/ 42204 h 661182"/>
              <a:gd name="connsiteX13" fmla="*/ 604910 w 4093698"/>
              <a:gd name="connsiteY13" fmla="*/ 56271 h 661182"/>
              <a:gd name="connsiteX14" fmla="*/ 633046 w 4093698"/>
              <a:gd name="connsiteY14" fmla="*/ 84407 h 661182"/>
              <a:gd name="connsiteX15" fmla="*/ 689316 w 4093698"/>
              <a:gd name="connsiteY15" fmla="*/ 112542 h 661182"/>
              <a:gd name="connsiteX16" fmla="*/ 787790 w 4093698"/>
              <a:gd name="connsiteY16" fmla="*/ 225084 h 661182"/>
              <a:gd name="connsiteX17" fmla="*/ 815926 w 4093698"/>
              <a:gd name="connsiteY17" fmla="*/ 253219 h 661182"/>
              <a:gd name="connsiteX18" fmla="*/ 858129 w 4093698"/>
              <a:gd name="connsiteY18" fmla="*/ 295422 h 661182"/>
              <a:gd name="connsiteX19" fmla="*/ 900332 w 4093698"/>
              <a:gd name="connsiteY19" fmla="*/ 393896 h 661182"/>
              <a:gd name="connsiteX20" fmla="*/ 984738 w 4093698"/>
              <a:gd name="connsiteY20" fmla="*/ 464234 h 661182"/>
              <a:gd name="connsiteX21" fmla="*/ 1055076 w 4093698"/>
              <a:gd name="connsiteY21" fmla="*/ 520505 h 661182"/>
              <a:gd name="connsiteX22" fmla="*/ 1111347 w 4093698"/>
              <a:gd name="connsiteY22" fmla="*/ 534573 h 661182"/>
              <a:gd name="connsiteX23" fmla="*/ 1139483 w 4093698"/>
              <a:gd name="connsiteY23" fmla="*/ 562708 h 661182"/>
              <a:gd name="connsiteX24" fmla="*/ 1209821 w 4093698"/>
              <a:gd name="connsiteY24" fmla="*/ 576776 h 661182"/>
              <a:gd name="connsiteX25" fmla="*/ 1252024 w 4093698"/>
              <a:gd name="connsiteY25" fmla="*/ 590844 h 661182"/>
              <a:gd name="connsiteX26" fmla="*/ 1322363 w 4093698"/>
              <a:gd name="connsiteY26" fmla="*/ 576776 h 661182"/>
              <a:gd name="connsiteX27" fmla="*/ 1350498 w 4093698"/>
              <a:gd name="connsiteY27" fmla="*/ 534573 h 661182"/>
              <a:gd name="connsiteX28" fmla="*/ 1406769 w 4093698"/>
              <a:gd name="connsiteY28" fmla="*/ 478302 h 661182"/>
              <a:gd name="connsiteX29" fmla="*/ 1434904 w 4093698"/>
              <a:gd name="connsiteY29" fmla="*/ 436099 h 661182"/>
              <a:gd name="connsiteX30" fmla="*/ 1463040 w 4093698"/>
              <a:gd name="connsiteY30" fmla="*/ 337625 h 661182"/>
              <a:gd name="connsiteX31" fmla="*/ 1491175 w 4093698"/>
              <a:gd name="connsiteY31" fmla="*/ 196948 h 661182"/>
              <a:gd name="connsiteX32" fmla="*/ 1505243 w 4093698"/>
              <a:gd name="connsiteY32" fmla="*/ 154745 h 661182"/>
              <a:gd name="connsiteX33" fmla="*/ 1533378 w 4093698"/>
              <a:gd name="connsiteY33" fmla="*/ 112542 h 661182"/>
              <a:gd name="connsiteX34" fmla="*/ 1575581 w 4093698"/>
              <a:gd name="connsiteY34" fmla="*/ 98474 h 661182"/>
              <a:gd name="connsiteX35" fmla="*/ 1674055 w 4093698"/>
              <a:gd name="connsiteY35" fmla="*/ 56271 h 661182"/>
              <a:gd name="connsiteX36" fmla="*/ 1758461 w 4093698"/>
              <a:gd name="connsiteY36" fmla="*/ 28136 h 661182"/>
              <a:gd name="connsiteX37" fmla="*/ 1800664 w 4093698"/>
              <a:gd name="connsiteY37" fmla="*/ 14068 h 661182"/>
              <a:gd name="connsiteX38" fmla="*/ 1842867 w 4093698"/>
              <a:gd name="connsiteY38" fmla="*/ 28136 h 661182"/>
              <a:gd name="connsiteX39" fmla="*/ 1927273 w 4093698"/>
              <a:gd name="connsiteY39" fmla="*/ 42204 h 661182"/>
              <a:gd name="connsiteX40" fmla="*/ 2039815 w 4093698"/>
              <a:gd name="connsiteY40" fmla="*/ 140677 h 661182"/>
              <a:gd name="connsiteX41" fmla="*/ 2067950 w 4093698"/>
              <a:gd name="connsiteY41" fmla="*/ 168813 h 661182"/>
              <a:gd name="connsiteX42" fmla="*/ 2124221 w 4093698"/>
              <a:gd name="connsiteY42" fmla="*/ 267287 h 661182"/>
              <a:gd name="connsiteX43" fmla="*/ 2138289 w 4093698"/>
              <a:gd name="connsiteY43" fmla="*/ 309490 h 661182"/>
              <a:gd name="connsiteX44" fmla="*/ 2166424 w 4093698"/>
              <a:gd name="connsiteY44" fmla="*/ 365760 h 661182"/>
              <a:gd name="connsiteX45" fmla="*/ 2180492 w 4093698"/>
              <a:gd name="connsiteY45" fmla="*/ 407964 h 661182"/>
              <a:gd name="connsiteX46" fmla="*/ 2194560 w 4093698"/>
              <a:gd name="connsiteY46" fmla="*/ 464234 h 661182"/>
              <a:gd name="connsiteX47" fmla="*/ 2293033 w 4093698"/>
              <a:gd name="connsiteY47" fmla="*/ 576776 h 661182"/>
              <a:gd name="connsiteX48" fmla="*/ 2489981 w 4093698"/>
              <a:gd name="connsiteY48" fmla="*/ 562708 h 661182"/>
              <a:gd name="connsiteX49" fmla="*/ 2532184 w 4093698"/>
              <a:gd name="connsiteY49" fmla="*/ 478302 h 661182"/>
              <a:gd name="connsiteX50" fmla="*/ 2560320 w 4093698"/>
              <a:gd name="connsiteY50" fmla="*/ 450167 h 661182"/>
              <a:gd name="connsiteX51" fmla="*/ 2588455 w 4093698"/>
              <a:gd name="connsiteY51" fmla="*/ 365760 h 661182"/>
              <a:gd name="connsiteX52" fmla="*/ 2602523 w 4093698"/>
              <a:gd name="connsiteY52" fmla="*/ 323557 h 661182"/>
              <a:gd name="connsiteX53" fmla="*/ 2686929 w 4093698"/>
              <a:gd name="connsiteY53" fmla="*/ 253219 h 661182"/>
              <a:gd name="connsiteX54" fmla="*/ 2729132 w 4093698"/>
              <a:gd name="connsiteY54" fmla="*/ 239151 h 661182"/>
              <a:gd name="connsiteX55" fmla="*/ 2771335 w 4093698"/>
              <a:gd name="connsiteY55" fmla="*/ 211016 h 661182"/>
              <a:gd name="connsiteX56" fmla="*/ 2827606 w 4093698"/>
              <a:gd name="connsiteY56" fmla="*/ 196948 h 661182"/>
              <a:gd name="connsiteX57" fmla="*/ 2869809 w 4093698"/>
              <a:gd name="connsiteY57" fmla="*/ 182880 h 661182"/>
              <a:gd name="connsiteX58" fmla="*/ 2926080 w 4093698"/>
              <a:gd name="connsiteY58" fmla="*/ 112542 h 661182"/>
              <a:gd name="connsiteX59" fmla="*/ 2982350 w 4093698"/>
              <a:gd name="connsiteY59" fmla="*/ 98474 h 661182"/>
              <a:gd name="connsiteX60" fmla="*/ 3010486 w 4093698"/>
              <a:gd name="connsiteY60" fmla="*/ 70339 h 661182"/>
              <a:gd name="connsiteX61" fmla="*/ 3066756 w 4093698"/>
              <a:gd name="connsiteY61" fmla="*/ 56271 h 661182"/>
              <a:gd name="connsiteX62" fmla="*/ 3151163 w 4093698"/>
              <a:gd name="connsiteY62" fmla="*/ 28136 h 661182"/>
              <a:gd name="connsiteX63" fmla="*/ 3193366 w 4093698"/>
              <a:gd name="connsiteY63" fmla="*/ 14068 h 661182"/>
              <a:gd name="connsiteX64" fmla="*/ 3221501 w 4093698"/>
              <a:gd name="connsiteY64" fmla="*/ 84407 h 661182"/>
              <a:gd name="connsiteX65" fmla="*/ 3249636 w 4093698"/>
              <a:gd name="connsiteY65" fmla="*/ 140677 h 661182"/>
              <a:gd name="connsiteX66" fmla="*/ 3263704 w 4093698"/>
              <a:gd name="connsiteY66" fmla="*/ 182880 h 661182"/>
              <a:gd name="connsiteX67" fmla="*/ 3291840 w 4093698"/>
              <a:gd name="connsiteY67" fmla="*/ 225084 h 661182"/>
              <a:gd name="connsiteX68" fmla="*/ 3334043 w 4093698"/>
              <a:gd name="connsiteY68" fmla="*/ 323557 h 661182"/>
              <a:gd name="connsiteX69" fmla="*/ 3362178 w 4093698"/>
              <a:gd name="connsiteY69" fmla="*/ 450167 h 661182"/>
              <a:gd name="connsiteX70" fmla="*/ 3376246 w 4093698"/>
              <a:gd name="connsiteY70" fmla="*/ 492370 h 661182"/>
              <a:gd name="connsiteX71" fmla="*/ 3488787 w 4093698"/>
              <a:gd name="connsiteY71" fmla="*/ 534573 h 661182"/>
              <a:gd name="connsiteX72" fmla="*/ 3530990 w 4093698"/>
              <a:gd name="connsiteY72" fmla="*/ 548640 h 661182"/>
              <a:gd name="connsiteX73" fmla="*/ 3657600 w 4093698"/>
              <a:gd name="connsiteY73" fmla="*/ 534573 h 661182"/>
              <a:gd name="connsiteX74" fmla="*/ 3756073 w 4093698"/>
              <a:gd name="connsiteY74" fmla="*/ 450167 h 661182"/>
              <a:gd name="connsiteX75" fmla="*/ 3784209 w 4093698"/>
              <a:gd name="connsiteY75" fmla="*/ 379828 h 661182"/>
              <a:gd name="connsiteX76" fmla="*/ 3812344 w 4093698"/>
              <a:gd name="connsiteY76" fmla="*/ 337625 h 661182"/>
              <a:gd name="connsiteX77" fmla="*/ 3826412 w 4093698"/>
              <a:gd name="connsiteY77" fmla="*/ 211016 h 661182"/>
              <a:gd name="connsiteX78" fmla="*/ 3840480 w 4093698"/>
              <a:gd name="connsiteY78" fmla="*/ 154745 h 661182"/>
              <a:gd name="connsiteX79" fmla="*/ 3868615 w 4093698"/>
              <a:gd name="connsiteY79" fmla="*/ 42204 h 661182"/>
              <a:gd name="connsiteX80" fmla="*/ 3967089 w 4093698"/>
              <a:gd name="connsiteY80" fmla="*/ 0 h 661182"/>
              <a:gd name="connsiteX81" fmla="*/ 4065563 w 4093698"/>
              <a:gd name="connsiteY81" fmla="*/ 14068 h 661182"/>
              <a:gd name="connsiteX82" fmla="*/ 4093698 w 4093698"/>
              <a:gd name="connsiteY82" fmla="*/ 42204 h 66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093698" h="661182">
                <a:moveTo>
                  <a:pt x="0" y="661182"/>
                </a:moveTo>
                <a:cubicBezTo>
                  <a:pt x="9378" y="628357"/>
                  <a:pt x="12868" y="593242"/>
                  <a:pt x="28135" y="562708"/>
                </a:cubicBezTo>
                <a:cubicBezTo>
                  <a:pt x="37032" y="544914"/>
                  <a:pt x="58775" y="536694"/>
                  <a:pt x="70338" y="520505"/>
                </a:cubicBezTo>
                <a:cubicBezTo>
                  <a:pt x="82527" y="503440"/>
                  <a:pt x="90212" y="483509"/>
                  <a:pt x="98473" y="464234"/>
                </a:cubicBezTo>
                <a:cubicBezTo>
                  <a:pt x="104314" y="450604"/>
                  <a:pt x="106700" y="435661"/>
                  <a:pt x="112541" y="422031"/>
                </a:cubicBezTo>
                <a:cubicBezTo>
                  <a:pt x="120802" y="402756"/>
                  <a:pt x="133313" y="385396"/>
                  <a:pt x="140676" y="365760"/>
                </a:cubicBezTo>
                <a:cubicBezTo>
                  <a:pt x="154198" y="329701"/>
                  <a:pt x="151807" y="301297"/>
                  <a:pt x="168812" y="267287"/>
                </a:cubicBezTo>
                <a:cubicBezTo>
                  <a:pt x="176373" y="252165"/>
                  <a:pt x="190080" y="240534"/>
                  <a:pt x="196947" y="225084"/>
                </a:cubicBezTo>
                <a:cubicBezTo>
                  <a:pt x="208992" y="197983"/>
                  <a:pt x="210680" y="166602"/>
                  <a:pt x="225083" y="140677"/>
                </a:cubicBezTo>
                <a:cubicBezTo>
                  <a:pt x="234745" y="123286"/>
                  <a:pt x="254550" y="113758"/>
                  <a:pt x="267286" y="98474"/>
                </a:cubicBezTo>
                <a:cubicBezTo>
                  <a:pt x="278110" y="85486"/>
                  <a:pt x="283466" y="68226"/>
                  <a:pt x="295421" y="56271"/>
                </a:cubicBezTo>
                <a:cubicBezTo>
                  <a:pt x="327804" y="23888"/>
                  <a:pt x="350848" y="24830"/>
                  <a:pt x="393895" y="14068"/>
                </a:cubicBezTo>
                <a:cubicBezTo>
                  <a:pt x="450166" y="23447"/>
                  <a:pt x="506768" y="31016"/>
                  <a:pt x="562707" y="42204"/>
                </a:cubicBezTo>
                <a:cubicBezTo>
                  <a:pt x="577248" y="45112"/>
                  <a:pt x="592195" y="48642"/>
                  <a:pt x="604910" y="56271"/>
                </a:cubicBezTo>
                <a:cubicBezTo>
                  <a:pt x="616283" y="63095"/>
                  <a:pt x="622010" y="77050"/>
                  <a:pt x="633046" y="84407"/>
                </a:cubicBezTo>
                <a:cubicBezTo>
                  <a:pt x="650495" y="96039"/>
                  <a:pt x="670559" y="103164"/>
                  <a:pt x="689316" y="112542"/>
                </a:cubicBezTo>
                <a:cubicBezTo>
                  <a:pt x="735844" y="182332"/>
                  <a:pt x="705499" y="142793"/>
                  <a:pt x="787790" y="225084"/>
                </a:cubicBezTo>
                <a:lnTo>
                  <a:pt x="815926" y="253219"/>
                </a:lnTo>
                <a:lnTo>
                  <a:pt x="858129" y="295422"/>
                </a:lnTo>
                <a:cubicBezTo>
                  <a:pt x="869610" y="329865"/>
                  <a:pt x="878600" y="363472"/>
                  <a:pt x="900332" y="393896"/>
                </a:cubicBezTo>
                <a:cubicBezTo>
                  <a:pt x="933751" y="440682"/>
                  <a:pt x="943606" y="431328"/>
                  <a:pt x="984738" y="464234"/>
                </a:cubicBezTo>
                <a:cubicBezTo>
                  <a:pt x="1019647" y="492161"/>
                  <a:pt x="1008442" y="500519"/>
                  <a:pt x="1055076" y="520505"/>
                </a:cubicBezTo>
                <a:cubicBezTo>
                  <a:pt x="1072847" y="528121"/>
                  <a:pt x="1092590" y="529884"/>
                  <a:pt x="1111347" y="534573"/>
                </a:cubicBezTo>
                <a:cubicBezTo>
                  <a:pt x="1120726" y="543951"/>
                  <a:pt x="1127292" y="557483"/>
                  <a:pt x="1139483" y="562708"/>
                </a:cubicBezTo>
                <a:cubicBezTo>
                  <a:pt x="1161460" y="572127"/>
                  <a:pt x="1186625" y="570977"/>
                  <a:pt x="1209821" y="576776"/>
                </a:cubicBezTo>
                <a:cubicBezTo>
                  <a:pt x="1224207" y="580373"/>
                  <a:pt x="1237956" y="586155"/>
                  <a:pt x="1252024" y="590844"/>
                </a:cubicBezTo>
                <a:cubicBezTo>
                  <a:pt x="1275470" y="586155"/>
                  <a:pt x="1301603" y="588639"/>
                  <a:pt x="1322363" y="576776"/>
                </a:cubicBezTo>
                <a:cubicBezTo>
                  <a:pt x="1337043" y="568388"/>
                  <a:pt x="1339495" y="547410"/>
                  <a:pt x="1350498" y="534573"/>
                </a:cubicBezTo>
                <a:cubicBezTo>
                  <a:pt x="1367761" y="514433"/>
                  <a:pt x="1392055" y="500373"/>
                  <a:pt x="1406769" y="478302"/>
                </a:cubicBezTo>
                <a:cubicBezTo>
                  <a:pt x="1416147" y="464234"/>
                  <a:pt x="1427343" y="451221"/>
                  <a:pt x="1434904" y="436099"/>
                </a:cubicBezTo>
                <a:cubicBezTo>
                  <a:pt x="1444131" y="417645"/>
                  <a:pt x="1459659" y="353402"/>
                  <a:pt x="1463040" y="337625"/>
                </a:cubicBezTo>
                <a:cubicBezTo>
                  <a:pt x="1473060" y="290866"/>
                  <a:pt x="1476052" y="242315"/>
                  <a:pt x="1491175" y="196948"/>
                </a:cubicBezTo>
                <a:cubicBezTo>
                  <a:pt x="1495864" y="182880"/>
                  <a:pt x="1498611" y="168008"/>
                  <a:pt x="1505243" y="154745"/>
                </a:cubicBezTo>
                <a:cubicBezTo>
                  <a:pt x="1512804" y="139623"/>
                  <a:pt x="1520176" y="123104"/>
                  <a:pt x="1533378" y="112542"/>
                </a:cubicBezTo>
                <a:cubicBezTo>
                  <a:pt x="1544957" y="103279"/>
                  <a:pt x="1562318" y="105106"/>
                  <a:pt x="1575581" y="98474"/>
                </a:cubicBezTo>
                <a:cubicBezTo>
                  <a:pt x="1698330" y="37100"/>
                  <a:pt x="1527670" y="100186"/>
                  <a:pt x="1674055" y="56271"/>
                </a:cubicBezTo>
                <a:cubicBezTo>
                  <a:pt x="1702461" y="47749"/>
                  <a:pt x="1730326" y="37514"/>
                  <a:pt x="1758461" y="28136"/>
                </a:cubicBezTo>
                <a:lnTo>
                  <a:pt x="1800664" y="14068"/>
                </a:lnTo>
                <a:cubicBezTo>
                  <a:pt x="1814732" y="18757"/>
                  <a:pt x="1828391" y="24919"/>
                  <a:pt x="1842867" y="28136"/>
                </a:cubicBezTo>
                <a:cubicBezTo>
                  <a:pt x="1870711" y="34324"/>
                  <a:pt x="1900213" y="33184"/>
                  <a:pt x="1927273" y="42204"/>
                </a:cubicBezTo>
                <a:cubicBezTo>
                  <a:pt x="1962169" y="53836"/>
                  <a:pt x="2025958" y="126820"/>
                  <a:pt x="2039815" y="140677"/>
                </a:cubicBezTo>
                <a:cubicBezTo>
                  <a:pt x="2049194" y="150056"/>
                  <a:pt x="2061370" y="157297"/>
                  <a:pt x="2067950" y="168813"/>
                </a:cubicBezTo>
                <a:cubicBezTo>
                  <a:pt x="2086707" y="201638"/>
                  <a:pt x="2107314" y="233472"/>
                  <a:pt x="2124221" y="267287"/>
                </a:cubicBezTo>
                <a:cubicBezTo>
                  <a:pt x="2130853" y="280550"/>
                  <a:pt x="2132448" y="295860"/>
                  <a:pt x="2138289" y="309490"/>
                </a:cubicBezTo>
                <a:cubicBezTo>
                  <a:pt x="2146550" y="328765"/>
                  <a:pt x="2158163" y="346485"/>
                  <a:pt x="2166424" y="365760"/>
                </a:cubicBezTo>
                <a:cubicBezTo>
                  <a:pt x="2172265" y="379390"/>
                  <a:pt x="2176418" y="393706"/>
                  <a:pt x="2180492" y="407964"/>
                </a:cubicBezTo>
                <a:cubicBezTo>
                  <a:pt x="2185804" y="426554"/>
                  <a:pt x="2185914" y="446941"/>
                  <a:pt x="2194560" y="464234"/>
                </a:cubicBezTo>
                <a:cubicBezTo>
                  <a:pt x="2235591" y="546296"/>
                  <a:pt x="2235004" y="538089"/>
                  <a:pt x="2293033" y="576776"/>
                </a:cubicBezTo>
                <a:cubicBezTo>
                  <a:pt x="2358682" y="572087"/>
                  <a:pt x="2426130" y="578671"/>
                  <a:pt x="2489981" y="562708"/>
                </a:cubicBezTo>
                <a:cubicBezTo>
                  <a:pt x="2515091" y="556430"/>
                  <a:pt x="2522636" y="494214"/>
                  <a:pt x="2532184" y="478302"/>
                </a:cubicBezTo>
                <a:cubicBezTo>
                  <a:pt x="2539008" y="466929"/>
                  <a:pt x="2550941" y="459545"/>
                  <a:pt x="2560320" y="450167"/>
                </a:cubicBezTo>
                <a:lnTo>
                  <a:pt x="2588455" y="365760"/>
                </a:lnTo>
                <a:cubicBezTo>
                  <a:pt x="2593144" y="351692"/>
                  <a:pt x="2592038" y="334042"/>
                  <a:pt x="2602523" y="323557"/>
                </a:cubicBezTo>
                <a:cubicBezTo>
                  <a:pt x="2633636" y="292444"/>
                  <a:pt x="2647757" y="272805"/>
                  <a:pt x="2686929" y="253219"/>
                </a:cubicBezTo>
                <a:cubicBezTo>
                  <a:pt x="2700192" y="246587"/>
                  <a:pt x="2715869" y="245783"/>
                  <a:pt x="2729132" y="239151"/>
                </a:cubicBezTo>
                <a:cubicBezTo>
                  <a:pt x="2744254" y="231590"/>
                  <a:pt x="2755795" y="217676"/>
                  <a:pt x="2771335" y="211016"/>
                </a:cubicBezTo>
                <a:cubicBezTo>
                  <a:pt x="2789106" y="203400"/>
                  <a:pt x="2809016" y="202260"/>
                  <a:pt x="2827606" y="196948"/>
                </a:cubicBezTo>
                <a:cubicBezTo>
                  <a:pt x="2841864" y="192874"/>
                  <a:pt x="2855741" y="187569"/>
                  <a:pt x="2869809" y="182880"/>
                </a:cubicBezTo>
                <a:cubicBezTo>
                  <a:pt x="2879750" y="167968"/>
                  <a:pt x="2906033" y="122566"/>
                  <a:pt x="2926080" y="112542"/>
                </a:cubicBezTo>
                <a:cubicBezTo>
                  <a:pt x="2943373" y="103896"/>
                  <a:pt x="2963593" y="103163"/>
                  <a:pt x="2982350" y="98474"/>
                </a:cubicBezTo>
                <a:cubicBezTo>
                  <a:pt x="2991729" y="89096"/>
                  <a:pt x="2998623" y="76270"/>
                  <a:pt x="3010486" y="70339"/>
                </a:cubicBezTo>
                <a:cubicBezTo>
                  <a:pt x="3027779" y="61693"/>
                  <a:pt x="3048237" y="61827"/>
                  <a:pt x="3066756" y="56271"/>
                </a:cubicBezTo>
                <a:cubicBezTo>
                  <a:pt x="3095163" y="47749"/>
                  <a:pt x="3123027" y="37514"/>
                  <a:pt x="3151163" y="28136"/>
                </a:cubicBezTo>
                <a:lnTo>
                  <a:pt x="3193366" y="14068"/>
                </a:lnTo>
                <a:cubicBezTo>
                  <a:pt x="3202744" y="37514"/>
                  <a:pt x="3211245" y="61331"/>
                  <a:pt x="3221501" y="84407"/>
                </a:cubicBezTo>
                <a:cubicBezTo>
                  <a:pt x="3230018" y="103570"/>
                  <a:pt x="3241375" y="121402"/>
                  <a:pt x="3249636" y="140677"/>
                </a:cubicBezTo>
                <a:cubicBezTo>
                  <a:pt x="3255477" y="154307"/>
                  <a:pt x="3257072" y="169617"/>
                  <a:pt x="3263704" y="182880"/>
                </a:cubicBezTo>
                <a:cubicBezTo>
                  <a:pt x="3271265" y="198003"/>
                  <a:pt x="3283451" y="210404"/>
                  <a:pt x="3291840" y="225084"/>
                </a:cubicBezTo>
                <a:cubicBezTo>
                  <a:pt x="3309732" y="256395"/>
                  <a:pt x="3325276" y="288487"/>
                  <a:pt x="3334043" y="323557"/>
                </a:cubicBezTo>
                <a:cubicBezTo>
                  <a:pt x="3363053" y="439601"/>
                  <a:pt x="3333293" y="349073"/>
                  <a:pt x="3362178" y="450167"/>
                </a:cubicBezTo>
                <a:cubicBezTo>
                  <a:pt x="3366252" y="464425"/>
                  <a:pt x="3366983" y="480791"/>
                  <a:pt x="3376246" y="492370"/>
                </a:cubicBezTo>
                <a:cubicBezTo>
                  <a:pt x="3405192" y="528553"/>
                  <a:pt x="3448753" y="524565"/>
                  <a:pt x="3488787" y="534573"/>
                </a:cubicBezTo>
                <a:cubicBezTo>
                  <a:pt x="3503173" y="538169"/>
                  <a:pt x="3516922" y="543951"/>
                  <a:pt x="3530990" y="548640"/>
                </a:cubicBezTo>
                <a:cubicBezTo>
                  <a:pt x="3573193" y="543951"/>
                  <a:pt x="3616405" y="544872"/>
                  <a:pt x="3657600" y="534573"/>
                </a:cubicBezTo>
                <a:cubicBezTo>
                  <a:pt x="3686165" y="527432"/>
                  <a:pt x="3743872" y="462368"/>
                  <a:pt x="3756073" y="450167"/>
                </a:cubicBezTo>
                <a:cubicBezTo>
                  <a:pt x="3765452" y="426721"/>
                  <a:pt x="3772916" y="402415"/>
                  <a:pt x="3784209" y="379828"/>
                </a:cubicBezTo>
                <a:cubicBezTo>
                  <a:pt x="3791770" y="364706"/>
                  <a:pt x="3808243" y="354027"/>
                  <a:pt x="3812344" y="337625"/>
                </a:cubicBezTo>
                <a:cubicBezTo>
                  <a:pt x="3822643" y="296430"/>
                  <a:pt x="3819955" y="252985"/>
                  <a:pt x="3826412" y="211016"/>
                </a:cubicBezTo>
                <a:cubicBezTo>
                  <a:pt x="3829352" y="191907"/>
                  <a:pt x="3836286" y="173619"/>
                  <a:pt x="3840480" y="154745"/>
                </a:cubicBezTo>
                <a:cubicBezTo>
                  <a:pt x="3841289" y="151104"/>
                  <a:pt x="3857011" y="56708"/>
                  <a:pt x="3868615" y="42204"/>
                </a:cubicBezTo>
                <a:cubicBezTo>
                  <a:pt x="3892903" y="11844"/>
                  <a:pt x="3933298" y="8448"/>
                  <a:pt x="3967089" y="0"/>
                </a:cubicBezTo>
                <a:cubicBezTo>
                  <a:pt x="3999914" y="4689"/>
                  <a:pt x="4034107" y="3582"/>
                  <a:pt x="4065563" y="14068"/>
                </a:cubicBezTo>
                <a:cubicBezTo>
                  <a:pt x="4078146" y="18262"/>
                  <a:pt x="4093698" y="42204"/>
                  <a:pt x="4093698" y="42204"/>
                </a:cubicBezTo>
              </a:path>
            </a:pathLst>
          </a:cu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a:p>
        </p:txBody>
      </p:sp>
      <p:sp>
        <p:nvSpPr>
          <p:cNvPr id="20" name="CuadroTexto 19">
            <a:extLst>
              <a:ext uri="{FF2B5EF4-FFF2-40B4-BE49-F238E27FC236}">
                <a16:creationId xmlns:a16="http://schemas.microsoft.com/office/drawing/2014/main" id="{F89FDE71-CD1E-4D1B-A025-2D245D8BCCFB}"/>
              </a:ext>
            </a:extLst>
          </p:cNvPr>
          <p:cNvSpPr txBox="1"/>
          <p:nvPr/>
        </p:nvSpPr>
        <p:spPr>
          <a:xfrm>
            <a:off x="3718561" y="4575203"/>
            <a:ext cx="461665" cy="1343009"/>
          </a:xfrm>
          <a:prstGeom prst="rect">
            <a:avLst/>
          </a:prstGeom>
          <a:noFill/>
        </p:spPr>
        <p:txBody>
          <a:bodyPr vert="vert270" wrap="square" rtlCol="0">
            <a:spAutoFit/>
          </a:bodyPr>
          <a:lstStyle/>
          <a:p>
            <a:r>
              <a:rPr lang="es-ES" dirty="0"/>
              <a:t>Bustamante</a:t>
            </a:r>
            <a:endParaRPr lang="es-CO" dirty="0"/>
          </a:p>
        </p:txBody>
      </p:sp>
      <p:sp>
        <p:nvSpPr>
          <p:cNvPr id="21" name="CuadroTexto 20">
            <a:extLst>
              <a:ext uri="{FF2B5EF4-FFF2-40B4-BE49-F238E27FC236}">
                <a16:creationId xmlns:a16="http://schemas.microsoft.com/office/drawing/2014/main" id="{016736BD-7E08-4EC0-ADA0-9076CF31301E}"/>
              </a:ext>
            </a:extLst>
          </p:cNvPr>
          <p:cNvSpPr txBox="1"/>
          <p:nvPr/>
        </p:nvSpPr>
        <p:spPr>
          <a:xfrm>
            <a:off x="4332626" y="4561687"/>
            <a:ext cx="461665" cy="1343009"/>
          </a:xfrm>
          <a:prstGeom prst="rect">
            <a:avLst/>
          </a:prstGeom>
          <a:noFill/>
        </p:spPr>
        <p:txBody>
          <a:bodyPr vert="vert270" wrap="square" rtlCol="0">
            <a:spAutoFit/>
          </a:bodyPr>
          <a:lstStyle/>
          <a:p>
            <a:r>
              <a:rPr lang="es-ES" dirty="0" err="1"/>
              <a:t>Collieers</a:t>
            </a:r>
            <a:endParaRPr lang="es-CO" dirty="0"/>
          </a:p>
        </p:txBody>
      </p:sp>
      <p:sp>
        <p:nvSpPr>
          <p:cNvPr id="22" name="CuadroTexto 21">
            <a:extLst>
              <a:ext uri="{FF2B5EF4-FFF2-40B4-BE49-F238E27FC236}">
                <a16:creationId xmlns:a16="http://schemas.microsoft.com/office/drawing/2014/main" id="{11662DF6-03FF-48F3-BC24-D5A28EF89502}"/>
              </a:ext>
            </a:extLst>
          </p:cNvPr>
          <p:cNvSpPr txBox="1"/>
          <p:nvPr/>
        </p:nvSpPr>
        <p:spPr>
          <a:xfrm>
            <a:off x="5095185" y="4572002"/>
            <a:ext cx="738664" cy="1343009"/>
          </a:xfrm>
          <a:prstGeom prst="rect">
            <a:avLst/>
          </a:prstGeom>
          <a:noFill/>
        </p:spPr>
        <p:txBody>
          <a:bodyPr vert="vert270" wrap="square" rtlCol="0">
            <a:spAutoFit/>
          </a:bodyPr>
          <a:lstStyle/>
          <a:p>
            <a:r>
              <a:rPr lang="es-ES" dirty="0"/>
              <a:t>Activos y Bienes</a:t>
            </a:r>
            <a:endParaRPr lang="es-CO" dirty="0"/>
          </a:p>
        </p:txBody>
      </p:sp>
      <p:sp>
        <p:nvSpPr>
          <p:cNvPr id="23" name="CuadroTexto 22">
            <a:extLst>
              <a:ext uri="{FF2B5EF4-FFF2-40B4-BE49-F238E27FC236}">
                <a16:creationId xmlns:a16="http://schemas.microsoft.com/office/drawing/2014/main" id="{7BF9D5F1-7B43-47BD-A451-6A059190AF46}"/>
              </a:ext>
            </a:extLst>
          </p:cNvPr>
          <p:cNvSpPr txBox="1"/>
          <p:nvPr/>
        </p:nvSpPr>
        <p:spPr>
          <a:xfrm>
            <a:off x="5940083" y="4582318"/>
            <a:ext cx="461665" cy="1343009"/>
          </a:xfrm>
          <a:prstGeom prst="rect">
            <a:avLst/>
          </a:prstGeom>
          <a:noFill/>
        </p:spPr>
        <p:txBody>
          <a:bodyPr vert="vert270" wrap="square" rtlCol="0">
            <a:spAutoFit/>
          </a:bodyPr>
          <a:lstStyle/>
          <a:p>
            <a:r>
              <a:rPr lang="es-ES" dirty="0"/>
              <a:t>R y M</a:t>
            </a:r>
            <a:endParaRPr lang="es-CO" dirty="0"/>
          </a:p>
        </p:txBody>
      </p:sp>
      <p:cxnSp>
        <p:nvCxnSpPr>
          <p:cNvPr id="27" name="Conector recto 26">
            <a:extLst>
              <a:ext uri="{FF2B5EF4-FFF2-40B4-BE49-F238E27FC236}">
                <a16:creationId xmlns:a16="http://schemas.microsoft.com/office/drawing/2014/main" id="{0E9F9C0D-50E2-4665-8C48-A8E4FFDAC22B}"/>
              </a:ext>
            </a:extLst>
          </p:cNvPr>
          <p:cNvCxnSpPr>
            <a:stCxn id="20" idx="0"/>
          </p:cNvCxnSpPr>
          <p:nvPr/>
        </p:nvCxnSpPr>
        <p:spPr>
          <a:xfrm flipH="1" flipV="1">
            <a:off x="3949393" y="2723976"/>
            <a:ext cx="1" cy="18512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Conector recto 27">
            <a:extLst>
              <a:ext uri="{FF2B5EF4-FFF2-40B4-BE49-F238E27FC236}">
                <a16:creationId xmlns:a16="http://schemas.microsoft.com/office/drawing/2014/main" id="{BAA55311-D48E-4E89-979E-6F772770711E}"/>
              </a:ext>
            </a:extLst>
          </p:cNvPr>
          <p:cNvCxnSpPr/>
          <p:nvPr/>
        </p:nvCxnSpPr>
        <p:spPr>
          <a:xfrm flipH="1" flipV="1">
            <a:off x="4566028" y="2735699"/>
            <a:ext cx="1" cy="18512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Conector recto 28">
            <a:extLst>
              <a:ext uri="{FF2B5EF4-FFF2-40B4-BE49-F238E27FC236}">
                <a16:creationId xmlns:a16="http://schemas.microsoft.com/office/drawing/2014/main" id="{E64B1F23-CB4E-4DB4-9355-1D6F913DC8BD}"/>
              </a:ext>
            </a:extLst>
          </p:cNvPr>
          <p:cNvCxnSpPr/>
          <p:nvPr/>
        </p:nvCxnSpPr>
        <p:spPr>
          <a:xfrm flipH="1" flipV="1">
            <a:off x="5339748" y="2749764"/>
            <a:ext cx="1" cy="18512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Conector recto 29">
            <a:extLst>
              <a:ext uri="{FF2B5EF4-FFF2-40B4-BE49-F238E27FC236}">
                <a16:creationId xmlns:a16="http://schemas.microsoft.com/office/drawing/2014/main" id="{4334F7D0-20C1-4654-8643-657F7EC91635}"/>
              </a:ext>
            </a:extLst>
          </p:cNvPr>
          <p:cNvCxnSpPr/>
          <p:nvPr/>
        </p:nvCxnSpPr>
        <p:spPr>
          <a:xfrm flipH="1" flipV="1">
            <a:off x="6113480" y="2763832"/>
            <a:ext cx="1" cy="18512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CuadroTexto 30">
            <a:extLst>
              <a:ext uri="{FF2B5EF4-FFF2-40B4-BE49-F238E27FC236}">
                <a16:creationId xmlns:a16="http://schemas.microsoft.com/office/drawing/2014/main" id="{184FCAAD-864C-484C-9880-8258DC0007DF}"/>
              </a:ext>
            </a:extLst>
          </p:cNvPr>
          <p:cNvSpPr txBox="1"/>
          <p:nvPr/>
        </p:nvSpPr>
        <p:spPr>
          <a:xfrm>
            <a:off x="6599678" y="4561686"/>
            <a:ext cx="461665" cy="1343009"/>
          </a:xfrm>
          <a:prstGeom prst="rect">
            <a:avLst/>
          </a:prstGeom>
          <a:noFill/>
        </p:spPr>
        <p:txBody>
          <a:bodyPr vert="vert270" wrap="square" rtlCol="0">
            <a:spAutoFit/>
          </a:bodyPr>
          <a:lstStyle/>
          <a:p>
            <a:r>
              <a:rPr lang="es-ES" dirty="0"/>
              <a:t>Ruiz Perea</a:t>
            </a:r>
            <a:endParaRPr lang="es-CO" dirty="0"/>
          </a:p>
        </p:txBody>
      </p:sp>
      <p:sp>
        <p:nvSpPr>
          <p:cNvPr id="32" name="CuadroTexto 31">
            <a:extLst>
              <a:ext uri="{FF2B5EF4-FFF2-40B4-BE49-F238E27FC236}">
                <a16:creationId xmlns:a16="http://schemas.microsoft.com/office/drawing/2014/main" id="{C327F4EB-B177-4E1A-9C12-48C6F7194F64}"/>
              </a:ext>
            </a:extLst>
          </p:cNvPr>
          <p:cNvSpPr txBox="1"/>
          <p:nvPr/>
        </p:nvSpPr>
        <p:spPr>
          <a:xfrm>
            <a:off x="7167806" y="4615059"/>
            <a:ext cx="461665" cy="1343009"/>
          </a:xfrm>
          <a:prstGeom prst="rect">
            <a:avLst/>
          </a:prstGeom>
          <a:noFill/>
        </p:spPr>
        <p:txBody>
          <a:bodyPr vert="vert270" wrap="square" rtlCol="0">
            <a:spAutoFit/>
          </a:bodyPr>
          <a:lstStyle/>
          <a:p>
            <a:r>
              <a:rPr lang="es-ES" dirty="0" err="1"/>
              <a:t>Inmopacifico</a:t>
            </a:r>
            <a:endParaRPr lang="es-CO" dirty="0"/>
          </a:p>
        </p:txBody>
      </p:sp>
      <p:cxnSp>
        <p:nvCxnSpPr>
          <p:cNvPr id="33" name="Conector recto 32">
            <a:extLst>
              <a:ext uri="{FF2B5EF4-FFF2-40B4-BE49-F238E27FC236}">
                <a16:creationId xmlns:a16="http://schemas.microsoft.com/office/drawing/2014/main" id="{4794BBE8-3AC5-4277-8450-4A7EA3B05CB9}"/>
              </a:ext>
            </a:extLst>
          </p:cNvPr>
          <p:cNvCxnSpPr/>
          <p:nvPr/>
        </p:nvCxnSpPr>
        <p:spPr>
          <a:xfrm flipH="1" flipV="1">
            <a:off x="6830509" y="2717838"/>
            <a:ext cx="1" cy="18512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Conector recto 33">
            <a:extLst>
              <a:ext uri="{FF2B5EF4-FFF2-40B4-BE49-F238E27FC236}">
                <a16:creationId xmlns:a16="http://schemas.microsoft.com/office/drawing/2014/main" id="{231B6C94-393B-4CAE-8B10-A64C2FBD844C}"/>
              </a:ext>
            </a:extLst>
          </p:cNvPr>
          <p:cNvCxnSpPr/>
          <p:nvPr/>
        </p:nvCxnSpPr>
        <p:spPr>
          <a:xfrm flipH="1" flipV="1">
            <a:off x="7547537" y="2717838"/>
            <a:ext cx="1" cy="18512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CuadroTexto 34">
            <a:extLst>
              <a:ext uri="{FF2B5EF4-FFF2-40B4-BE49-F238E27FC236}">
                <a16:creationId xmlns:a16="http://schemas.microsoft.com/office/drawing/2014/main" id="{0078565A-28E3-4D4A-9EA2-FDA40A1AE683}"/>
              </a:ext>
            </a:extLst>
          </p:cNvPr>
          <p:cNvSpPr txBox="1"/>
          <p:nvPr/>
        </p:nvSpPr>
        <p:spPr>
          <a:xfrm>
            <a:off x="1865367" y="1452716"/>
            <a:ext cx="4473525" cy="369332"/>
          </a:xfrm>
          <a:prstGeom prst="rect">
            <a:avLst/>
          </a:prstGeom>
          <a:noFill/>
        </p:spPr>
        <p:txBody>
          <a:bodyPr wrap="square" rtlCol="0">
            <a:spAutoFit/>
          </a:bodyPr>
          <a:lstStyle/>
          <a:p>
            <a:r>
              <a:rPr lang="es-ES" b="1" dirty="0"/>
              <a:t>Distribución del Portafolio</a:t>
            </a:r>
            <a:endParaRPr lang="es-CO" b="1" dirty="0"/>
          </a:p>
        </p:txBody>
      </p:sp>
      <p:sp>
        <p:nvSpPr>
          <p:cNvPr id="24" name="Rectángulo 23">
            <a:extLst>
              <a:ext uri="{FF2B5EF4-FFF2-40B4-BE49-F238E27FC236}">
                <a16:creationId xmlns:a16="http://schemas.microsoft.com/office/drawing/2014/main" id="{BF0311F3-7C71-40AB-9B29-9C305FFAEF20}"/>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CuadroTexto 24">
            <a:extLst>
              <a:ext uri="{FF2B5EF4-FFF2-40B4-BE49-F238E27FC236}">
                <a16:creationId xmlns:a16="http://schemas.microsoft.com/office/drawing/2014/main" id="{CE63EF65-A761-4768-94CA-F024FDB58D01}"/>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26" name="Imagen 25">
            <a:extLst>
              <a:ext uri="{FF2B5EF4-FFF2-40B4-BE49-F238E27FC236}">
                <a16:creationId xmlns:a16="http://schemas.microsoft.com/office/drawing/2014/main" id="{967EE41E-162B-45CB-93C4-83E8BC3F2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36" name="Imagen 35">
            <a:extLst>
              <a:ext uri="{FF2B5EF4-FFF2-40B4-BE49-F238E27FC236}">
                <a16:creationId xmlns:a16="http://schemas.microsoft.com/office/drawing/2014/main" id="{FBECC5A8-1070-4B7A-AE61-DBE911775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1535940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a 11">
            <a:extLst>
              <a:ext uri="{FF2B5EF4-FFF2-40B4-BE49-F238E27FC236}">
                <a16:creationId xmlns:a16="http://schemas.microsoft.com/office/drawing/2014/main" id="{4E721A06-1C58-489A-8216-7597C738FF2D}"/>
              </a:ext>
            </a:extLst>
          </p:cNvPr>
          <p:cNvGraphicFramePr/>
          <p:nvPr>
            <p:extLst/>
          </p:nvPr>
        </p:nvGraphicFramePr>
        <p:xfrm>
          <a:off x="2903290" y="1936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a:extLst>
              <a:ext uri="{FF2B5EF4-FFF2-40B4-BE49-F238E27FC236}">
                <a16:creationId xmlns:a16="http://schemas.microsoft.com/office/drawing/2014/main" id="{0F6FCA07-26FB-48BC-ACE0-94A66EE07DFA}"/>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00C434BD-8370-4E28-8334-365EFDD721C0}"/>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5" name="Imagen 4">
            <a:extLst>
              <a:ext uri="{FF2B5EF4-FFF2-40B4-BE49-F238E27FC236}">
                <a16:creationId xmlns:a16="http://schemas.microsoft.com/office/drawing/2014/main" id="{D2F712E4-1B40-4BDA-8CB4-D308DAFA64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6" name="Imagen 5">
            <a:extLst>
              <a:ext uri="{FF2B5EF4-FFF2-40B4-BE49-F238E27FC236}">
                <a16:creationId xmlns:a16="http://schemas.microsoft.com/office/drawing/2014/main" id="{2759A5DC-879D-4B36-A49B-EA836F8D5A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17508604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3">
            <a:extLst>
              <a:ext uri="{FF2B5EF4-FFF2-40B4-BE49-F238E27FC236}">
                <a16:creationId xmlns:a16="http://schemas.microsoft.com/office/drawing/2014/main" id="{AC02AA65-5578-5148-A0BB-EAA455401513}"/>
              </a:ext>
            </a:extLst>
          </p:cNvPr>
          <p:cNvGraphicFramePr>
            <a:graphicFrameLocks/>
          </p:cNvGraphicFramePr>
          <p:nvPr>
            <p:extLst/>
          </p:nvPr>
        </p:nvGraphicFramePr>
        <p:xfrm>
          <a:off x="1981200" y="2315660"/>
          <a:ext cx="8229600" cy="2346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9">
            <a:extLst>
              <a:ext uri="{FF2B5EF4-FFF2-40B4-BE49-F238E27FC236}">
                <a16:creationId xmlns:a16="http://schemas.microsoft.com/office/drawing/2014/main" id="{324EA87E-858D-2347-9FD6-C393074F7210}"/>
              </a:ext>
            </a:extLst>
          </p:cNvPr>
          <p:cNvSpPr/>
          <p:nvPr/>
        </p:nvSpPr>
        <p:spPr>
          <a:xfrm>
            <a:off x="4309404" y="4676962"/>
            <a:ext cx="3551102" cy="53775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10 depositarios permanecen con la misma tarifa 8% </a:t>
            </a:r>
          </a:p>
        </p:txBody>
      </p:sp>
      <p:sp>
        <p:nvSpPr>
          <p:cNvPr id="11" name="Rectángulo 10">
            <a:extLst>
              <a:ext uri="{FF2B5EF4-FFF2-40B4-BE49-F238E27FC236}">
                <a16:creationId xmlns:a16="http://schemas.microsoft.com/office/drawing/2014/main" id="{14D9E9DF-1E5A-9641-89B4-A88F3BC4C8AF}"/>
              </a:ext>
            </a:extLst>
          </p:cNvPr>
          <p:cNvSpPr/>
          <p:nvPr/>
        </p:nvSpPr>
        <p:spPr>
          <a:xfrm>
            <a:off x="4309404" y="1732635"/>
            <a:ext cx="3551102" cy="53483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CO" dirty="0"/>
              <a:t>7 depositarios Aumentaran la tarifa. 9.5% </a:t>
            </a:r>
          </a:p>
        </p:txBody>
      </p:sp>
      <p:sp>
        <p:nvSpPr>
          <p:cNvPr id="3" name="CuadroTexto 2">
            <a:extLst>
              <a:ext uri="{FF2B5EF4-FFF2-40B4-BE49-F238E27FC236}">
                <a16:creationId xmlns:a16="http://schemas.microsoft.com/office/drawing/2014/main" id="{C39E9756-E39F-9040-8474-D997415B8305}"/>
              </a:ext>
            </a:extLst>
          </p:cNvPr>
          <p:cNvSpPr txBox="1"/>
          <p:nvPr/>
        </p:nvSpPr>
        <p:spPr>
          <a:xfrm>
            <a:off x="4520419" y="2872447"/>
            <a:ext cx="3186332" cy="1477328"/>
          </a:xfrm>
          <a:prstGeom prst="rect">
            <a:avLst/>
          </a:prstGeom>
          <a:noFill/>
        </p:spPr>
        <p:txBody>
          <a:bodyPr wrap="square" rtlCol="0">
            <a:spAutoFit/>
          </a:bodyPr>
          <a:lstStyle/>
          <a:p>
            <a:pPr algn="ctr"/>
            <a:r>
              <a:rPr lang="es-CO" sz="1500" dirty="0"/>
              <a:t>Aumento presupuestal </a:t>
            </a:r>
          </a:p>
          <a:p>
            <a:pPr algn="ctr"/>
            <a:endParaRPr lang="es-CO" sz="1500" dirty="0"/>
          </a:p>
          <a:p>
            <a:pPr algn="ctr"/>
            <a:r>
              <a:rPr lang="es-CO" sz="1500" dirty="0"/>
              <a:t>Con base en los recaudos del primer semestre el aumento  </a:t>
            </a:r>
            <a:r>
              <a:rPr lang="es-CO" sz="1500" b="1" dirty="0"/>
              <a:t>$112.000.000 </a:t>
            </a:r>
            <a:r>
              <a:rPr lang="es-CO" sz="1500" dirty="0"/>
              <a:t>al año se estima un aumento de </a:t>
            </a:r>
            <a:r>
              <a:rPr lang="es-CO" sz="1500" b="1" dirty="0"/>
              <a:t>$230.000.000.</a:t>
            </a:r>
          </a:p>
        </p:txBody>
      </p:sp>
      <p:sp>
        <p:nvSpPr>
          <p:cNvPr id="4" name="Título 3">
            <a:extLst>
              <a:ext uri="{FF2B5EF4-FFF2-40B4-BE49-F238E27FC236}">
                <a16:creationId xmlns:a16="http://schemas.microsoft.com/office/drawing/2014/main" id="{27100311-2F71-4C1D-B9B4-0FCC91831D2A}"/>
              </a:ext>
            </a:extLst>
          </p:cNvPr>
          <p:cNvSpPr>
            <a:spLocks noGrp="1"/>
          </p:cNvSpPr>
          <p:nvPr>
            <p:ph type="title"/>
          </p:nvPr>
        </p:nvSpPr>
        <p:spPr/>
        <p:txBody>
          <a:bodyPr/>
          <a:lstStyle/>
          <a:p>
            <a:endParaRPr lang="es-CO"/>
          </a:p>
        </p:txBody>
      </p:sp>
      <p:sp>
        <p:nvSpPr>
          <p:cNvPr id="5" name="Marcador de contenido 4">
            <a:extLst>
              <a:ext uri="{FF2B5EF4-FFF2-40B4-BE49-F238E27FC236}">
                <a16:creationId xmlns:a16="http://schemas.microsoft.com/office/drawing/2014/main" id="{A7D75AF9-3F59-489C-87CC-DB7CF6CCFCCA}"/>
              </a:ext>
            </a:extLst>
          </p:cNvPr>
          <p:cNvSpPr>
            <a:spLocks noGrp="1"/>
          </p:cNvSpPr>
          <p:nvPr>
            <p:ph idx="1"/>
          </p:nvPr>
        </p:nvSpPr>
        <p:spPr/>
        <p:txBody>
          <a:bodyPr/>
          <a:lstStyle/>
          <a:p>
            <a:endParaRPr lang="es-CO"/>
          </a:p>
        </p:txBody>
      </p:sp>
      <p:sp>
        <p:nvSpPr>
          <p:cNvPr id="8" name="Rectángulo 7">
            <a:extLst>
              <a:ext uri="{FF2B5EF4-FFF2-40B4-BE49-F238E27FC236}">
                <a16:creationId xmlns:a16="http://schemas.microsoft.com/office/drawing/2014/main" id="{8AC7C30E-40C4-43B3-8D02-067F7BEBAD38}"/>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5AF2E980-3C73-44EA-9127-F813B153B96C}"/>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12" name="Imagen 11">
            <a:extLst>
              <a:ext uri="{FF2B5EF4-FFF2-40B4-BE49-F238E27FC236}">
                <a16:creationId xmlns:a16="http://schemas.microsoft.com/office/drawing/2014/main" id="{6F5BBBD2-F05C-4D2A-8510-72AE2EAA1C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3" name="Imagen 12">
            <a:extLst>
              <a:ext uri="{FF2B5EF4-FFF2-40B4-BE49-F238E27FC236}">
                <a16:creationId xmlns:a16="http://schemas.microsoft.com/office/drawing/2014/main" id="{A62BA85B-2A7B-45DF-B92C-629FD0D83B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955518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E7FF3DC6-8DFC-437F-AA1F-B71C9A693EF8}"/>
              </a:ext>
            </a:extLst>
          </p:cNvPr>
          <p:cNvGraphicFramePr>
            <a:graphicFrameLocks noGrp="1"/>
          </p:cNvGraphicFramePr>
          <p:nvPr>
            <p:extLst/>
          </p:nvPr>
        </p:nvGraphicFramePr>
        <p:xfrm>
          <a:off x="2492928" y="2933525"/>
          <a:ext cx="6964961" cy="1576634"/>
        </p:xfrm>
        <a:graphic>
          <a:graphicData uri="http://schemas.openxmlformats.org/drawingml/2006/table">
            <a:tbl>
              <a:tblPr firstRow="1" bandRow="1">
                <a:tableStyleId>{7DF18680-E054-41AD-8BC1-D1AEF772440D}</a:tableStyleId>
              </a:tblPr>
              <a:tblGrid>
                <a:gridCol w="1856066">
                  <a:extLst>
                    <a:ext uri="{9D8B030D-6E8A-4147-A177-3AD203B41FA5}">
                      <a16:colId xmlns:a16="http://schemas.microsoft.com/office/drawing/2014/main" val="2634124602"/>
                    </a:ext>
                  </a:extLst>
                </a:gridCol>
                <a:gridCol w="1038138">
                  <a:extLst>
                    <a:ext uri="{9D8B030D-6E8A-4147-A177-3AD203B41FA5}">
                      <a16:colId xmlns:a16="http://schemas.microsoft.com/office/drawing/2014/main" val="625284480"/>
                    </a:ext>
                  </a:extLst>
                </a:gridCol>
                <a:gridCol w="1038137">
                  <a:extLst>
                    <a:ext uri="{9D8B030D-6E8A-4147-A177-3AD203B41FA5}">
                      <a16:colId xmlns:a16="http://schemas.microsoft.com/office/drawing/2014/main" val="2685747766"/>
                    </a:ext>
                  </a:extLst>
                </a:gridCol>
                <a:gridCol w="1006679">
                  <a:extLst>
                    <a:ext uri="{9D8B030D-6E8A-4147-A177-3AD203B41FA5}">
                      <a16:colId xmlns:a16="http://schemas.microsoft.com/office/drawing/2014/main" val="2497025419"/>
                    </a:ext>
                  </a:extLst>
                </a:gridCol>
                <a:gridCol w="1057013">
                  <a:extLst>
                    <a:ext uri="{9D8B030D-6E8A-4147-A177-3AD203B41FA5}">
                      <a16:colId xmlns:a16="http://schemas.microsoft.com/office/drawing/2014/main" val="3592808517"/>
                    </a:ext>
                  </a:extLst>
                </a:gridCol>
                <a:gridCol w="968928">
                  <a:extLst>
                    <a:ext uri="{9D8B030D-6E8A-4147-A177-3AD203B41FA5}">
                      <a16:colId xmlns:a16="http://schemas.microsoft.com/office/drawing/2014/main" val="4010458439"/>
                    </a:ext>
                  </a:extLst>
                </a:gridCol>
              </a:tblGrid>
              <a:tr h="327184">
                <a:tc>
                  <a:txBody>
                    <a:bodyPr/>
                    <a:lstStyle/>
                    <a:p>
                      <a:pPr algn="ctr" fontAlgn="b"/>
                      <a:r>
                        <a:rPr lang="es-CO" sz="1100" u="none" strike="noStrike" dirty="0">
                          <a:effectLst/>
                        </a:rPr>
                        <a:t>DEPOSITARIO</a:t>
                      </a:r>
                      <a:endParaRPr lang="es-CO" sz="1100" b="0" i="0" u="none" strike="noStrike" dirty="0">
                        <a:solidFill>
                          <a:srgbClr val="000000"/>
                        </a:solidFill>
                        <a:effectLst/>
                        <a:latin typeface="Tahoma" panose="020B0604030504040204" pitchFamily="34" charset="0"/>
                      </a:endParaRPr>
                    </a:p>
                  </a:txBody>
                  <a:tcPr marL="7144" marR="7144" marT="7144" marB="0" anchor="ctr"/>
                </a:tc>
                <a:tc>
                  <a:txBody>
                    <a:bodyPr/>
                    <a:lstStyle/>
                    <a:p>
                      <a:pPr algn="ctr" fontAlgn="b"/>
                      <a:r>
                        <a:rPr lang="es-CO" sz="1100" u="none" strike="noStrike">
                          <a:effectLst/>
                        </a:rPr>
                        <a:t>RECAUDO</a:t>
                      </a:r>
                      <a:endParaRPr lang="es-CO" sz="1100" b="0" i="0" u="none" strike="noStrike">
                        <a:solidFill>
                          <a:srgbClr val="000000"/>
                        </a:solidFill>
                        <a:effectLst/>
                        <a:latin typeface="Tahoma" panose="020B0604030504040204" pitchFamily="34" charset="0"/>
                      </a:endParaRPr>
                    </a:p>
                  </a:txBody>
                  <a:tcPr marL="7144" marR="7144" marT="7144" marB="0" anchor="ctr"/>
                </a:tc>
                <a:tc>
                  <a:txBody>
                    <a:bodyPr/>
                    <a:lstStyle/>
                    <a:p>
                      <a:pPr algn="ctr" fontAlgn="b"/>
                      <a:r>
                        <a:rPr lang="es-CO" sz="1100" u="none" strike="noStrike" dirty="0">
                          <a:effectLst/>
                        </a:rPr>
                        <a:t>PAGO HASTA JUNIO</a:t>
                      </a:r>
                      <a:endParaRPr lang="es-CO" sz="1100" b="0" i="0" u="none" strike="noStrike" dirty="0">
                        <a:solidFill>
                          <a:srgbClr val="000000"/>
                        </a:solidFill>
                        <a:effectLst/>
                        <a:latin typeface="Tahoma" panose="020B0604030504040204" pitchFamily="34" charset="0"/>
                      </a:endParaRPr>
                    </a:p>
                  </a:txBody>
                  <a:tcPr marL="7144" marR="7144" marT="7144" marB="0" anchor="ctr"/>
                </a:tc>
                <a:tc>
                  <a:txBody>
                    <a:bodyPr/>
                    <a:lstStyle/>
                    <a:p>
                      <a:pPr algn="ctr" fontAlgn="b"/>
                      <a:r>
                        <a:rPr lang="es-CO" sz="1100" u="none" strike="noStrike">
                          <a:effectLst/>
                        </a:rPr>
                        <a:t>NUEVA TARIFA</a:t>
                      </a:r>
                      <a:endParaRPr lang="es-CO" sz="1100" b="0" i="0" u="none" strike="noStrike">
                        <a:solidFill>
                          <a:srgbClr val="000000"/>
                        </a:solidFill>
                        <a:effectLst/>
                        <a:latin typeface="Tahoma" panose="020B0604030504040204" pitchFamily="34" charset="0"/>
                      </a:endParaRPr>
                    </a:p>
                  </a:txBody>
                  <a:tcPr marL="7144" marR="7144" marT="7144" marB="0" anchor="ctr"/>
                </a:tc>
                <a:tc>
                  <a:txBody>
                    <a:bodyPr/>
                    <a:lstStyle/>
                    <a:p>
                      <a:pPr algn="ctr" fontAlgn="b"/>
                      <a:r>
                        <a:rPr lang="es-CO" sz="1100" u="none" strike="noStrike">
                          <a:effectLst/>
                        </a:rPr>
                        <a:t>PAGO NUEVA TARIFA</a:t>
                      </a:r>
                      <a:endParaRPr lang="es-CO" sz="1100" b="0" i="0" u="none" strike="noStrike">
                        <a:solidFill>
                          <a:srgbClr val="000000"/>
                        </a:solidFill>
                        <a:effectLst/>
                        <a:latin typeface="Tahoma" panose="020B0604030504040204" pitchFamily="34" charset="0"/>
                      </a:endParaRPr>
                    </a:p>
                  </a:txBody>
                  <a:tcPr marL="7144" marR="7144" marT="7144" marB="0" anchor="ctr"/>
                </a:tc>
                <a:tc>
                  <a:txBody>
                    <a:bodyPr/>
                    <a:lstStyle/>
                    <a:p>
                      <a:pPr algn="ctr" fontAlgn="b"/>
                      <a:r>
                        <a:rPr lang="es-CO" sz="1100" u="none" strike="noStrike" dirty="0">
                          <a:effectLst/>
                        </a:rPr>
                        <a:t>DIFERENCIA</a:t>
                      </a:r>
                      <a:endParaRPr lang="es-CO" sz="1100" b="0" i="0" u="none" strike="noStrike" dirty="0">
                        <a:solidFill>
                          <a:srgbClr val="000000"/>
                        </a:solidFill>
                        <a:effectLst/>
                        <a:latin typeface="Tahoma" panose="020B0604030504040204" pitchFamily="34" charset="0"/>
                      </a:endParaRPr>
                    </a:p>
                  </a:txBody>
                  <a:tcPr marL="7144" marR="7144" marT="7144" marB="0" anchor="ctr"/>
                </a:tc>
                <a:extLst>
                  <a:ext uri="{0D108BD9-81ED-4DB2-BD59-A6C34878D82A}">
                    <a16:rowId xmlns:a16="http://schemas.microsoft.com/office/drawing/2014/main" val="1700668498"/>
                  </a:ext>
                </a:extLst>
              </a:tr>
              <a:tr h="294722">
                <a:tc>
                  <a:txBody>
                    <a:bodyPr/>
                    <a:lstStyle/>
                    <a:p>
                      <a:pPr algn="ctr" fontAlgn="b"/>
                      <a:r>
                        <a:rPr lang="es-CO" sz="1100" kern="1200" dirty="0">
                          <a:solidFill>
                            <a:schemeClr val="dk1"/>
                          </a:solidFill>
                          <a:latin typeface="+mn-lt"/>
                          <a:ea typeface="+mn-ea"/>
                          <a:cs typeface="+mn-cs"/>
                        </a:rPr>
                        <a:t>RODRIGO  SANCHEZ  FRANCO</a:t>
                      </a:r>
                    </a:p>
                  </a:txBody>
                  <a:tcPr marL="7144" marR="7144" marT="7144" marB="0" anchor="ctr"/>
                </a:tc>
                <a:tc>
                  <a:txBody>
                    <a:bodyPr/>
                    <a:lstStyle/>
                    <a:p>
                      <a:pPr algn="ctr" fontAlgn="b"/>
                      <a:r>
                        <a:rPr lang="es-CO" sz="1100" kern="1200" dirty="0">
                          <a:solidFill>
                            <a:schemeClr val="dk1"/>
                          </a:solidFill>
                          <a:latin typeface="+mn-lt"/>
                          <a:ea typeface="+mn-ea"/>
                          <a:cs typeface="+mn-cs"/>
                        </a:rPr>
                        <a:t>$354,011,150</a:t>
                      </a:r>
                    </a:p>
                  </a:txBody>
                  <a:tcPr marL="7144" marR="7144" marT="7144" marB="0" anchor="ctr"/>
                </a:tc>
                <a:tc>
                  <a:txBody>
                    <a:bodyPr/>
                    <a:lstStyle/>
                    <a:p>
                      <a:pPr algn="ctr" fontAlgn="b"/>
                      <a:r>
                        <a:rPr lang="es-CO" sz="1100" kern="1200">
                          <a:solidFill>
                            <a:schemeClr val="dk1"/>
                          </a:solidFill>
                          <a:latin typeface="+mn-lt"/>
                          <a:ea typeface="+mn-ea"/>
                          <a:cs typeface="+mn-cs"/>
                        </a:rPr>
                        <a:t>$28,320,892</a:t>
                      </a:r>
                    </a:p>
                  </a:txBody>
                  <a:tcPr marL="7144" marR="7144" marT="7144" marB="0" anchor="ctr"/>
                </a:tc>
                <a:tc>
                  <a:txBody>
                    <a:bodyPr/>
                    <a:lstStyle/>
                    <a:p>
                      <a:pPr algn="ctr" fontAlgn="b"/>
                      <a:r>
                        <a:rPr lang="es-CO" sz="1100" kern="1200">
                          <a:solidFill>
                            <a:schemeClr val="dk1"/>
                          </a:solidFill>
                          <a:latin typeface="+mn-lt"/>
                          <a:ea typeface="+mn-ea"/>
                          <a:cs typeface="+mn-cs"/>
                        </a:rPr>
                        <a:t>9.0%</a:t>
                      </a:r>
                    </a:p>
                  </a:txBody>
                  <a:tcPr marL="7144" marR="7144" marT="7144" marB="0" anchor="ctr"/>
                </a:tc>
                <a:tc>
                  <a:txBody>
                    <a:bodyPr/>
                    <a:lstStyle/>
                    <a:p>
                      <a:pPr algn="ctr" fontAlgn="b"/>
                      <a:r>
                        <a:rPr lang="es-CO" sz="1100" kern="1200">
                          <a:solidFill>
                            <a:schemeClr val="dk1"/>
                          </a:solidFill>
                          <a:latin typeface="+mn-lt"/>
                          <a:ea typeface="+mn-ea"/>
                          <a:cs typeface="+mn-cs"/>
                        </a:rPr>
                        <a:t>$31,861,004</a:t>
                      </a:r>
                    </a:p>
                  </a:txBody>
                  <a:tcPr marL="7144" marR="7144" marT="7144" marB="0" anchor="ctr"/>
                </a:tc>
                <a:tc>
                  <a:txBody>
                    <a:bodyPr/>
                    <a:lstStyle/>
                    <a:p>
                      <a:pPr algn="ctr" fontAlgn="b"/>
                      <a:r>
                        <a:rPr lang="es-CO" sz="1100" kern="1200">
                          <a:solidFill>
                            <a:schemeClr val="dk1"/>
                          </a:solidFill>
                          <a:latin typeface="+mn-lt"/>
                          <a:ea typeface="+mn-ea"/>
                          <a:cs typeface="+mn-cs"/>
                        </a:rPr>
                        <a:t>$3,540,112</a:t>
                      </a:r>
                    </a:p>
                  </a:txBody>
                  <a:tcPr marL="7144" marR="7144" marT="7144" marB="0" anchor="ctr"/>
                </a:tc>
                <a:extLst>
                  <a:ext uri="{0D108BD9-81ED-4DB2-BD59-A6C34878D82A}">
                    <a16:rowId xmlns:a16="http://schemas.microsoft.com/office/drawing/2014/main" val="588946782"/>
                  </a:ext>
                </a:extLst>
              </a:tr>
              <a:tr h="294722">
                <a:tc>
                  <a:txBody>
                    <a:bodyPr/>
                    <a:lstStyle/>
                    <a:p>
                      <a:pPr algn="ctr" fontAlgn="b"/>
                      <a:r>
                        <a:rPr lang="es-CO" sz="1100" kern="1200" dirty="0">
                          <a:solidFill>
                            <a:schemeClr val="dk1"/>
                          </a:solidFill>
                          <a:latin typeface="+mn-lt"/>
                          <a:ea typeface="+mn-ea"/>
                          <a:cs typeface="+mn-cs"/>
                        </a:rPr>
                        <a:t>INMOBILIARIA RUIZ PEREA SAS</a:t>
                      </a:r>
                    </a:p>
                  </a:txBody>
                  <a:tcPr marL="7144" marR="7144" marT="7144" marB="0" anchor="ctr"/>
                </a:tc>
                <a:tc>
                  <a:txBody>
                    <a:bodyPr/>
                    <a:lstStyle/>
                    <a:p>
                      <a:pPr algn="ctr" fontAlgn="b"/>
                      <a:r>
                        <a:rPr lang="es-CO" sz="1100" kern="1200" dirty="0">
                          <a:solidFill>
                            <a:schemeClr val="dk1"/>
                          </a:solidFill>
                          <a:latin typeface="+mn-lt"/>
                          <a:ea typeface="+mn-ea"/>
                          <a:cs typeface="+mn-cs"/>
                        </a:rPr>
                        <a:t>$346,258,900</a:t>
                      </a:r>
                    </a:p>
                  </a:txBody>
                  <a:tcPr marL="7144" marR="7144" marT="7144" marB="0" anchor="ctr"/>
                </a:tc>
                <a:tc>
                  <a:txBody>
                    <a:bodyPr/>
                    <a:lstStyle/>
                    <a:p>
                      <a:pPr algn="ctr" fontAlgn="b"/>
                      <a:r>
                        <a:rPr lang="es-CO" sz="1100" kern="1200" dirty="0">
                          <a:solidFill>
                            <a:schemeClr val="dk1"/>
                          </a:solidFill>
                          <a:latin typeface="+mn-lt"/>
                          <a:ea typeface="+mn-ea"/>
                          <a:cs typeface="+mn-cs"/>
                        </a:rPr>
                        <a:t>$27,700,712</a:t>
                      </a:r>
                    </a:p>
                  </a:txBody>
                  <a:tcPr marL="7144" marR="7144" marT="7144" marB="0" anchor="ctr"/>
                </a:tc>
                <a:tc>
                  <a:txBody>
                    <a:bodyPr/>
                    <a:lstStyle/>
                    <a:p>
                      <a:pPr algn="ctr" fontAlgn="b"/>
                      <a:r>
                        <a:rPr lang="es-CO" sz="1100" kern="1200" dirty="0">
                          <a:solidFill>
                            <a:schemeClr val="dk1"/>
                          </a:solidFill>
                          <a:latin typeface="+mn-lt"/>
                          <a:ea typeface="+mn-ea"/>
                          <a:cs typeface="+mn-cs"/>
                        </a:rPr>
                        <a:t>8.5%</a:t>
                      </a:r>
                    </a:p>
                  </a:txBody>
                  <a:tcPr marL="7144" marR="7144" marT="7144" marB="0" anchor="ctr"/>
                </a:tc>
                <a:tc>
                  <a:txBody>
                    <a:bodyPr/>
                    <a:lstStyle/>
                    <a:p>
                      <a:pPr algn="ctr" fontAlgn="b"/>
                      <a:r>
                        <a:rPr lang="es-CO" sz="1100" kern="1200">
                          <a:solidFill>
                            <a:schemeClr val="dk1"/>
                          </a:solidFill>
                          <a:latin typeface="+mn-lt"/>
                          <a:ea typeface="+mn-ea"/>
                          <a:cs typeface="+mn-cs"/>
                        </a:rPr>
                        <a:t>$29,432,007</a:t>
                      </a:r>
                    </a:p>
                  </a:txBody>
                  <a:tcPr marL="7144" marR="7144" marT="7144" marB="0" anchor="ctr"/>
                </a:tc>
                <a:tc>
                  <a:txBody>
                    <a:bodyPr/>
                    <a:lstStyle/>
                    <a:p>
                      <a:pPr algn="ctr" fontAlgn="b"/>
                      <a:r>
                        <a:rPr lang="es-CO" sz="1100" kern="1200">
                          <a:solidFill>
                            <a:schemeClr val="dk1"/>
                          </a:solidFill>
                          <a:latin typeface="+mn-lt"/>
                          <a:ea typeface="+mn-ea"/>
                          <a:cs typeface="+mn-cs"/>
                        </a:rPr>
                        <a:t>$1,731,295</a:t>
                      </a:r>
                    </a:p>
                  </a:txBody>
                  <a:tcPr marL="7144" marR="7144" marT="7144" marB="0" anchor="ctr"/>
                </a:tc>
                <a:extLst>
                  <a:ext uri="{0D108BD9-81ED-4DB2-BD59-A6C34878D82A}">
                    <a16:rowId xmlns:a16="http://schemas.microsoft.com/office/drawing/2014/main" val="4117964554"/>
                  </a:ext>
                </a:extLst>
              </a:tr>
              <a:tr h="350044">
                <a:tc>
                  <a:txBody>
                    <a:bodyPr/>
                    <a:lstStyle/>
                    <a:p>
                      <a:pPr algn="ctr" fontAlgn="b"/>
                      <a:r>
                        <a:rPr lang="es-CO" sz="1100" kern="1200" dirty="0">
                          <a:solidFill>
                            <a:schemeClr val="dk1"/>
                          </a:solidFill>
                          <a:latin typeface="+mn-lt"/>
                          <a:ea typeface="+mn-ea"/>
                          <a:cs typeface="+mn-cs"/>
                        </a:rPr>
                        <a:t>CONSULTORES SANTO DOMINGO</a:t>
                      </a:r>
                    </a:p>
                  </a:txBody>
                  <a:tcPr marL="7144" marR="7144" marT="7144" marB="0" anchor="ctr"/>
                </a:tc>
                <a:tc>
                  <a:txBody>
                    <a:bodyPr/>
                    <a:lstStyle/>
                    <a:p>
                      <a:pPr algn="ctr" fontAlgn="b"/>
                      <a:r>
                        <a:rPr lang="es-CO" sz="1100" kern="1200" dirty="0">
                          <a:solidFill>
                            <a:schemeClr val="dk1"/>
                          </a:solidFill>
                          <a:latin typeface="+mn-lt"/>
                          <a:ea typeface="+mn-ea"/>
                          <a:cs typeface="+mn-cs"/>
                        </a:rPr>
                        <a:t>$172,738,188</a:t>
                      </a:r>
                    </a:p>
                  </a:txBody>
                  <a:tcPr marL="7144" marR="7144" marT="7144" marB="0" anchor="ctr"/>
                </a:tc>
                <a:tc>
                  <a:txBody>
                    <a:bodyPr/>
                    <a:lstStyle/>
                    <a:p>
                      <a:pPr algn="ctr" fontAlgn="b"/>
                      <a:r>
                        <a:rPr lang="es-CO" sz="1100" kern="1200">
                          <a:solidFill>
                            <a:schemeClr val="dk1"/>
                          </a:solidFill>
                          <a:latin typeface="+mn-lt"/>
                          <a:ea typeface="+mn-ea"/>
                          <a:cs typeface="+mn-cs"/>
                        </a:rPr>
                        <a:t>$13,819,055</a:t>
                      </a:r>
                    </a:p>
                  </a:txBody>
                  <a:tcPr marL="7144" marR="7144" marT="7144" marB="0" anchor="ctr"/>
                </a:tc>
                <a:tc>
                  <a:txBody>
                    <a:bodyPr/>
                    <a:lstStyle/>
                    <a:p>
                      <a:pPr algn="ctr" fontAlgn="b"/>
                      <a:r>
                        <a:rPr lang="es-CO" sz="1100" kern="1200" dirty="0">
                          <a:solidFill>
                            <a:schemeClr val="dk1"/>
                          </a:solidFill>
                          <a:latin typeface="+mn-lt"/>
                          <a:ea typeface="+mn-ea"/>
                          <a:cs typeface="+mn-cs"/>
                        </a:rPr>
                        <a:t>8.5%</a:t>
                      </a:r>
                    </a:p>
                  </a:txBody>
                  <a:tcPr marL="7144" marR="7144" marT="7144" marB="0" anchor="ctr"/>
                </a:tc>
                <a:tc>
                  <a:txBody>
                    <a:bodyPr/>
                    <a:lstStyle/>
                    <a:p>
                      <a:pPr algn="ctr" fontAlgn="b"/>
                      <a:r>
                        <a:rPr lang="es-CO" sz="1100" kern="1200">
                          <a:solidFill>
                            <a:schemeClr val="dk1"/>
                          </a:solidFill>
                          <a:latin typeface="+mn-lt"/>
                          <a:ea typeface="+mn-ea"/>
                          <a:cs typeface="+mn-cs"/>
                        </a:rPr>
                        <a:t>$14,682,746</a:t>
                      </a:r>
                    </a:p>
                  </a:txBody>
                  <a:tcPr marL="7144" marR="7144" marT="7144" marB="0" anchor="ctr"/>
                </a:tc>
                <a:tc>
                  <a:txBody>
                    <a:bodyPr/>
                    <a:lstStyle/>
                    <a:p>
                      <a:pPr algn="ctr" fontAlgn="b"/>
                      <a:r>
                        <a:rPr lang="es-CO" sz="1100" kern="1200">
                          <a:solidFill>
                            <a:schemeClr val="dk1"/>
                          </a:solidFill>
                          <a:latin typeface="+mn-lt"/>
                          <a:ea typeface="+mn-ea"/>
                          <a:cs typeface="+mn-cs"/>
                        </a:rPr>
                        <a:t>$863,691</a:t>
                      </a:r>
                    </a:p>
                  </a:txBody>
                  <a:tcPr marL="7144" marR="7144" marT="7144" marB="0" anchor="ctr"/>
                </a:tc>
                <a:extLst>
                  <a:ext uri="{0D108BD9-81ED-4DB2-BD59-A6C34878D82A}">
                    <a16:rowId xmlns:a16="http://schemas.microsoft.com/office/drawing/2014/main" val="2567082830"/>
                  </a:ext>
                </a:extLst>
              </a:tr>
              <a:tr h="294722">
                <a:tc>
                  <a:txBody>
                    <a:bodyPr/>
                    <a:lstStyle/>
                    <a:p>
                      <a:pPr algn="ctr" fontAlgn="b"/>
                      <a:r>
                        <a:rPr lang="es-CO" sz="1100" kern="1200" dirty="0">
                          <a:solidFill>
                            <a:schemeClr val="dk1"/>
                          </a:solidFill>
                          <a:latin typeface="+mn-lt"/>
                          <a:ea typeface="+mn-ea"/>
                          <a:cs typeface="+mn-cs"/>
                        </a:rPr>
                        <a:t>ZALKA S.A.</a:t>
                      </a:r>
                    </a:p>
                  </a:txBody>
                  <a:tcPr marL="7144" marR="7144" marT="7144" marB="0" anchor="ctr"/>
                </a:tc>
                <a:tc>
                  <a:txBody>
                    <a:bodyPr/>
                    <a:lstStyle/>
                    <a:p>
                      <a:pPr algn="ctr" fontAlgn="b"/>
                      <a:r>
                        <a:rPr lang="es-CO" sz="1100" kern="1200" dirty="0">
                          <a:solidFill>
                            <a:schemeClr val="dk1"/>
                          </a:solidFill>
                          <a:latin typeface="+mn-lt"/>
                          <a:ea typeface="+mn-ea"/>
                          <a:cs typeface="+mn-cs"/>
                        </a:rPr>
                        <a:t>$1,274,731,100</a:t>
                      </a:r>
                    </a:p>
                  </a:txBody>
                  <a:tcPr marL="7144" marR="7144" marT="7144" marB="0" anchor="ctr"/>
                </a:tc>
                <a:tc>
                  <a:txBody>
                    <a:bodyPr/>
                    <a:lstStyle/>
                    <a:p>
                      <a:pPr algn="ctr" fontAlgn="b"/>
                      <a:r>
                        <a:rPr lang="es-CO" sz="1100" kern="1200" dirty="0">
                          <a:solidFill>
                            <a:schemeClr val="dk1"/>
                          </a:solidFill>
                          <a:latin typeface="+mn-lt"/>
                          <a:ea typeface="+mn-ea"/>
                          <a:cs typeface="+mn-cs"/>
                        </a:rPr>
                        <a:t>$101,978,488</a:t>
                      </a:r>
                    </a:p>
                  </a:txBody>
                  <a:tcPr marL="7144" marR="7144" marT="7144" marB="0" anchor="ctr"/>
                </a:tc>
                <a:tc>
                  <a:txBody>
                    <a:bodyPr/>
                    <a:lstStyle/>
                    <a:p>
                      <a:pPr algn="ctr" fontAlgn="b"/>
                      <a:r>
                        <a:rPr lang="es-CO" sz="1100" kern="1200" dirty="0">
                          <a:solidFill>
                            <a:schemeClr val="dk1"/>
                          </a:solidFill>
                          <a:latin typeface="+mn-lt"/>
                          <a:ea typeface="+mn-ea"/>
                          <a:cs typeface="+mn-cs"/>
                        </a:rPr>
                        <a:t>9.5%</a:t>
                      </a:r>
                    </a:p>
                  </a:txBody>
                  <a:tcPr marL="7144" marR="7144" marT="7144" marB="0" anchor="ctr"/>
                </a:tc>
                <a:tc>
                  <a:txBody>
                    <a:bodyPr/>
                    <a:lstStyle/>
                    <a:p>
                      <a:pPr algn="ctr" fontAlgn="b"/>
                      <a:r>
                        <a:rPr lang="es-CO" sz="1100" kern="1200" dirty="0">
                          <a:solidFill>
                            <a:schemeClr val="dk1"/>
                          </a:solidFill>
                          <a:latin typeface="+mn-lt"/>
                          <a:ea typeface="+mn-ea"/>
                          <a:cs typeface="+mn-cs"/>
                        </a:rPr>
                        <a:t>$121,099,455</a:t>
                      </a:r>
                    </a:p>
                  </a:txBody>
                  <a:tcPr marL="7144" marR="7144" marT="7144" marB="0" anchor="ctr"/>
                </a:tc>
                <a:tc>
                  <a:txBody>
                    <a:bodyPr/>
                    <a:lstStyle/>
                    <a:p>
                      <a:pPr algn="ctr" fontAlgn="b"/>
                      <a:r>
                        <a:rPr lang="es-CO" sz="1100" kern="1200" dirty="0">
                          <a:solidFill>
                            <a:schemeClr val="dk1"/>
                          </a:solidFill>
                          <a:latin typeface="+mn-lt"/>
                          <a:ea typeface="+mn-ea"/>
                          <a:cs typeface="+mn-cs"/>
                        </a:rPr>
                        <a:t>$19,120,967</a:t>
                      </a:r>
                    </a:p>
                  </a:txBody>
                  <a:tcPr marL="7144" marR="7144" marT="7144" marB="0" anchor="ctr"/>
                </a:tc>
                <a:extLst>
                  <a:ext uri="{0D108BD9-81ED-4DB2-BD59-A6C34878D82A}">
                    <a16:rowId xmlns:a16="http://schemas.microsoft.com/office/drawing/2014/main" val="435945614"/>
                  </a:ext>
                </a:extLst>
              </a:tr>
            </a:tbl>
          </a:graphicData>
        </a:graphic>
      </p:graphicFrame>
      <p:sp>
        <p:nvSpPr>
          <p:cNvPr id="10" name="Rectángulo 9">
            <a:extLst>
              <a:ext uri="{FF2B5EF4-FFF2-40B4-BE49-F238E27FC236}">
                <a16:creationId xmlns:a16="http://schemas.microsoft.com/office/drawing/2014/main" id="{8E63E430-12D0-44D6-8B78-B070AA80CF7C}"/>
              </a:ext>
            </a:extLst>
          </p:cNvPr>
          <p:cNvSpPr/>
          <p:nvPr/>
        </p:nvSpPr>
        <p:spPr>
          <a:xfrm>
            <a:off x="2399161" y="1695515"/>
            <a:ext cx="4873578" cy="530915"/>
          </a:xfrm>
          <a:prstGeom prst="rect">
            <a:avLst/>
          </a:prstGeom>
          <a:noFill/>
        </p:spPr>
        <p:txBody>
          <a:bodyPr wrap="none" lIns="68580" tIns="34290" rIns="68580" bIns="34290">
            <a:spAutoFit/>
          </a:bodyPr>
          <a:lstStyle/>
          <a:p>
            <a:pPr algn="ctr"/>
            <a:r>
              <a:rPr lang="es-CO" sz="3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rPr>
              <a:t>DEPOSITARIOS NUEVA TARIFA</a:t>
            </a:r>
          </a:p>
        </p:txBody>
      </p:sp>
      <p:sp>
        <p:nvSpPr>
          <p:cNvPr id="3" name="Título 2">
            <a:extLst>
              <a:ext uri="{FF2B5EF4-FFF2-40B4-BE49-F238E27FC236}">
                <a16:creationId xmlns:a16="http://schemas.microsoft.com/office/drawing/2014/main" id="{AC4E292B-77C7-4C11-A721-15331C78BE1A}"/>
              </a:ext>
            </a:extLst>
          </p:cNvPr>
          <p:cNvSpPr>
            <a:spLocks noGrp="1"/>
          </p:cNvSpPr>
          <p:nvPr>
            <p:ph type="title"/>
          </p:nvPr>
        </p:nvSpPr>
        <p:spPr/>
        <p:txBody>
          <a:bodyPr/>
          <a:lstStyle/>
          <a:p>
            <a:endParaRPr lang="es-CO"/>
          </a:p>
        </p:txBody>
      </p:sp>
      <p:sp>
        <p:nvSpPr>
          <p:cNvPr id="6" name="Rectángulo 5">
            <a:extLst>
              <a:ext uri="{FF2B5EF4-FFF2-40B4-BE49-F238E27FC236}">
                <a16:creationId xmlns:a16="http://schemas.microsoft.com/office/drawing/2014/main" id="{0A66C168-4729-40DD-A7E1-68D41C96E497}"/>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7DB220FE-DE4E-467D-9DF5-CE90713B966F}"/>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8" name="Imagen 7">
            <a:extLst>
              <a:ext uri="{FF2B5EF4-FFF2-40B4-BE49-F238E27FC236}">
                <a16:creationId xmlns:a16="http://schemas.microsoft.com/office/drawing/2014/main" id="{7605A97C-288B-4647-8133-62631FCD6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50309887-4D74-4319-9360-BCC4D8578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462881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9C47C6E-79EB-46E8-A89A-805B4645496D}"/>
              </a:ext>
            </a:extLst>
          </p:cNvPr>
          <p:cNvSpPr txBox="1"/>
          <p:nvPr/>
        </p:nvSpPr>
        <p:spPr>
          <a:xfrm>
            <a:off x="2255488" y="1741182"/>
            <a:ext cx="7146421" cy="923330"/>
          </a:xfrm>
          <a:prstGeom prst="rect">
            <a:avLst/>
          </a:prstGeom>
          <a:noFill/>
        </p:spPr>
        <p:txBody>
          <a:bodyPr wrap="square" rtlCol="0">
            <a:spAutoFit/>
          </a:bodyPr>
          <a:lstStyle/>
          <a:p>
            <a:r>
              <a:rPr lang="es-CO" sz="1350" dirty="0"/>
              <a:t>Para estos conceptos continua vigente lo estipulado en la resolución 253 del 20 de abril de 2016.</a:t>
            </a:r>
          </a:p>
          <a:p>
            <a:endParaRPr lang="es-CO" sz="1350" dirty="0"/>
          </a:p>
          <a:p>
            <a:endParaRPr lang="es-CO" sz="1350" dirty="0"/>
          </a:p>
          <a:p>
            <a:endParaRPr lang="es-CO" sz="1350" dirty="0"/>
          </a:p>
        </p:txBody>
      </p:sp>
      <p:graphicFrame>
        <p:nvGraphicFramePr>
          <p:cNvPr id="3" name="Diagrama 2">
            <a:extLst>
              <a:ext uri="{FF2B5EF4-FFF2-40B4-BE49-F238E27FC236}">
                <a16:creationId xmlns:a16="http://schemas.microsoft.com/office/drawing/2014/main" id="{C273CE8E-491B-4B92-A0F5-2D7069FEF428}"/>
              </a:ext>
            </a:extLst>
          </p:cNvPr>
          <p:cNvGraphicFramePr/>
          <p:nvPr>
            <p:extLst/>
          </p:nvPr>
        </p:nvGraphicFramePr>
        <p:xfrm>
          <a:off x="3229787" y="2608122"/>
          <a:ext cx="5732426" cy="3564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ectángulo 13">
            <a:extLst>
              <a:ext uri="{FF2B5EF4-FFF2-40B4-BE49-F238E27FC236}">
                <a16:creationId xmlns:a16="http://schemas.microsoft.com/office/drawing/2014/main" id="{18C2F47A-7B35-4FDC-AD6E-2CB1BAE3D75A}"/>
              </a:ext>
            </a:extLst>
          </p:cNvPr>
          <p:cNvSpPr/>
          <p:nvPr/>
        </p:nvSpPr>
        <p:spPr>
          <a:xfrm>
            <a:off x="2255488" y="1012347"/>
            <a:ext cx="6337633" cy="530915"/>
          </a:xfrm>
          <a:prstGeom prst="rect">
            <a:avLst/>
          </a:prstGeom>
          <a:noFill/>
        </p:spPr>
        <p:txBody>
          <a:bodyPr wrap="none" lIns="68580" tIns="34290" rIns="68580" bIns="34290">
            <a:spAutoFit/>
          </a:bodyPr>
          <a:lstStyle/>
          <a:p>
            <a:pPr algn="ctr"/>
            <a:r>
              <a:rPr lang="es-ES" sz="3000" b="1" dirty="0">
                <a:solidFill>
                  <a:srgbClr val="000A8B"/>
                </a:solidFill>
              </a:rPr>
              <a:t>PAGO POR GESTION DE DEPOSITARIOS </a:t>
            </a:r>
            <a:endParaRPr lang="es-CO" sz="3000" b="1" dirty="0">
              <a:solidFill>
                <a:srgbClr val="000A8B"/>
              </a:solidFill>
            </a:endParaRPr>
          </a:p>
        </p:txBody>
      </p:sp>
      <p:sp>
        <p:nvSpPr>
          <p:cNvPr id="5" name="Rectángulo 4">
            <a:extLst>
              <a:ext uri="{FF2B5EF4-FFF2-40B4-BE49-F238E27FC236}">
                <a16:creationId xmlns:a16="http://schemas.microsoft.com/office/drawing/2014/main" id="{682E70D4-A855-4163-8E4B-C689AE734BEB}"/>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EE636307-C026-43BD-83CB-D49886087E57}"/>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8" name="Imagen 7">
            <a:extLst>
              <a:ext uri="{FF2B5EF4-FFF2-40B4-BE49-F238E27FC236}">
                <a16:creationId xmlns:a16="http://schemas.microsoft.com/office/drawing/2014/main" id="{D777E355-EB8E-417B-8771-3AD9B4D809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9" name="Imagen 8">
            <a:extLst>
              <a:ext uri="{FF2B5EF4-FFF2-40B4-BE49-F238E27FC236}">
                <a16:creationId xmlns:a16="http://schemas.microsoft.com/office/drawing/2014/main" id="{3A32588F-5F92-4EE5-8D7E-7DC1B64AD6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25766985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46B5C7A-E0C4-B341-B853-C9F6951A799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12612" y="2405227"/>
            <a:ext cx="5544826" cy="1901538"/>
          </a:xfrm>
          <a:prstGeom prst="rect">
            <a:avLst/>
          </a:prstGeom>
          <a:noFill/>
          <a:ln>
            <a:noFill/>
          </a:ln>
        </p:spPr>
      </p:pic>
      <p:sp>
        <p:nvSpPr>
          <p:cNvPr id="6" name="CuadroTexto 5">
            <a:extLst>
              <a:ext uri="{FF2B5EF4-FFF2-40B4-BE49-F238E27FC236}">
                <a16:creationId xmlns:a16="http://schemas.microsoft.com/office/drawing/2014/main" id="{58D1043A-1985-E04A-882C-1C813A44E69A}"/>
              </a:ext>
            </a:extLst>
          </p:cNvPr>
          <p:cNvSpPr txBox="1"/>
          <p:nvPr/>
        </p:nvSpPr>
        <p:spPr>
          <a:xfrm>
            <a:off x="7641687" y="2732749"/>
            <a:ext cx="1888588" cy="646331"/>
          </a:xfrm>
          <a:prstGeom prst="rect">
            <a:avLst/>
          </a:prstGeom>
          <a:noFill/>
        </p:spPr>
        <p:txBody>
          <a:bodyPr wrap="square" rtlCol="0">
            <a:spAutoFit/>
          </a:bodyPr>
          <a:lstStyle/>
          <a:p>
            <a:pPr algn="ctr"/>
            <a:r>
              <a:rPr lang="es-CO" b="1" dirty="0"/>
              <a:t>En promedio $4.985.700</a:t>
            </a:r>
          </a:p>
        </p:txBody>
      </p:sp>
      <p:sp>
        <p:nvSpPr>
          <p:cNvPr id="7" name="CuadroTexto 6">
            <a:extLst>
              <a:ext uri="{FF2B5EF4-FFF2-40B4-BE49-F238E27FC236}">
                <a16:creationId xmlns:a16="http://schemas.microsoft.com/office/drawing/2014/main" id="{42941CBF-BF62-1142-9591-F72E7CB00768}"/>
              </a:ext>
            </a:extLst>
          </p:cNvPr>
          <p:cNvSpPr txBox="1"/>
          <p:nvPr/>
        </p:nvSpPr>
        <p:spPr>
          <a:xfrm>
            <a:off x="1666038" y="4695149"/>
            <a:ext cx="4429962" cy="715581"/>
          </a:xfrm>
          <a:prstGeom prst="rect">
            <a:avLst/>
          </a:prstGeom>
          <a:noFill/>
        </p:spPr>
        <p:txBody>
          <a:bodyPr wrap="square" rtlCol="0">
            <a:spAutoFit/>
          </a:bodyPr>
          <a:lstStyle/>
          <a:p>
            <a:pPr algn="just"/>
            <a:r>
              <a:rPr lang="es-CO" sz="1350" dirty="0"/>
              <a:t>Promedio de valor de arriendo en SAE $2.971.000, valor a pagar en promedio $1.485.500 por estimado de renta. Un 30% del valor promedio de avaluo. </a:t>
            </a:r>
          </a:p>
        </p:txBody>
      </p:sp>
      <p:sp>
        <p:nvSpPr>
          <p:cNvPr id="12" name="Rectángulo 11">
            <a:extLst>
              <a:ext uri="{FF2B5EF4-FFF2-40B4-BE49-F238E27FC236}">
                <a16:creationId xmlns:a16="http://schemas.microsoft.com/office/drawing/2014/main" id="{A46221D1-C3C2-A248-9550-C002114C3738}"/>
              </a:ext>
            </a:extLst>
          </p:cNvPr>
          <p:cNvSpPr/>
          <p:nvPr/>
        </p:nvSpPr>
        <p:spPr>
          <a:xfrm>
            <a:off x="2231480" y="1168147"/>
            <a:ext cx="7729040" cy="530915"/>
          </a:xfrm>
          <a:prstGeom prst="rect">
            <a:avLst/>
          </a:prstGeom>
          <a:noFill/>
        </p:spPr>
        <p:txBody>
          <a:bodyPr wrap="none" lIns="68580" tIns="34290" rIns="68580" bIns="34290">
            <a:spAutoFit/>
          </a:bodyPr>
          <a:lstStyle/>
          <a:p>
            <a:pPr algn="ctr"/>
            <a:r>
              <a:rPr lang="es-ES" sz="3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rPr>
              <a:t>PAGO POR GESTION PARA ESTIMADO DE RENTA</a:t>
            </a:r>
            <a:endParaRPr lang="es-CO" sz="3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endParaRPr>
          </a:p>
        </p:txBody>
      </p:sp>
      <p:sp>
        <p:nvSpPr>
          <p:cNvPr id="8" name="Rectángulo 7">
            <a:extLst>
              <a:ext uri="{FF2B5EF4-FFF2-40B4-BE49-F238E27FC236}">
                <a16:creationId xmlns:a16="http://schemas.microsoft.com/office/drawing/2014/main" id="{8140C811-91F2-4910-9ECD-9F241C7D3B8F}"/>
              </a:ext>
            </a:extLst>
          </p:cNvPr>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B00C011A-2EC6-4A12-9C80-5A59CCD426E5}"/>
              </a:ext>
            </a:extLst>
          </p:cNvPr>
          <p:cNvSpPr txBox="1"/>
          <p:nvPr/>
        </p:nvSpPr>
        <p:spPr>
          <a:xfrm>
            <a:off x="6692353" y="6520419"/>
            <a:ext cx="5486944" cy="307777"/>
          </a:xfrm>
          <a:prstGeom prst="rect">
            <a:avLst/>
          </a:prstGeom>
          <a:noFill/>
        </p:spPr>
        <p:txBody>
          <a:bodyPr wrap="square" rtlCol="0">
            <a:spAutoFit/>
          </a:bodyPr>
          <a:lstStyle/>
          <a:p>
            <a:pPr algn="r"/>
            <a:r>
              <a:rPr lang="es-ES" sz="1400" dirty="0">
                <a:solidFill>
                  <a:srgbClr val="A9A8A9"/>
                </a:solidFill>
                <a:latin typeface="Lato Regular"/>
                <a:cs typeface="Lato Regular"/>
              </a:rPr>
              <a:t>Gerencia de Inmuebles</a:t>
            </a:r>
          </a:p>
        </p:txBody>
      </p:sp>
      <p:pic>
        <p:nvPicPr>
          <p:cNvPr id="10" name="Imagen 9">
            <a:extLst>
              <a:ext uri="{FF2B5EF4-FFF2-40B4-BE49-F238E27FC236}">
                <a16:creationId xmlns:a16="http://schemas.microsoft.com/office/drawing/2014/main" id="{140B5CB5-7CA4-4EF4-9E5A-6CB9348352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5DDB989D-C46E-4D3C-9F5D-7CF9D55B74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spTree>
    <p:extLst>
      <p:ext uri="{BB962C8B-B14F-4D97-AF65-F5344CB8AC3E}">
        <p14:creationId xmlns:p14="http://schemas.microsoft.com/office/powerpoint/2010/main" val="38760933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540500"/>
            <a:ext cx="12179299" cy="317500"/>
          </a:xfrm>
          <a:prstGeom prst="rect">
            <a:avLst/>
          </a:prstGeom>
          <a:solidFill>
            <a:srgbClr val="000A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7A9C99B-C12F-42EF-8FEF-1787C8815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9" y="48237"/>
            <a:ext cx="1715135" cy="745490"/>
          </a:xfrm>
          <a:prstGeom prst="rect">
            <a:avLst/>
          </a:prstGeom>
        </p:spPr>
      </p:pic>
      <p:pic>
        <p:nvPicPr>
          <p:cNvPr id="11" name="Imagen 10">
            <a:extLst>
              <a:ext uri="{FF2B5EF4-FFF2-40B4-BE49-F238E27FC236}">
                <a16:creationId xmlns:a16="http://schemas.microsoft.com/office/drawing/2014/main" id="{2C8A964D-294D-4920-BA3E-66DA72A66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9681" y="76812"/>
            <a:ext cx="4150360" cy="713105"/>
          </a:xfrm>
          <a:prstGeom prst="rect">
            <a:avLst/>
          </a:prstGeom>
        </p:spPr>
      </p:pic>
      <p:cxnSp>
        <p:nvCxnSpPr>
          <p:cNvPr id="10" name="Conector recto 9">
            <a:extLst>
              <a:ext uri="{FF2B5EF4-FFF2-40B4-BE49-F238E27FC236}">
                <a16:creationId xmlns:a16="http://schemas.microsoft.com/office/drawing/2014/main" id="{964D733B-6371-4C71-919F-950EAE3B7997}"/>
              </a:ext>
            </a:extLst>
          </p:cNvPr>
          <p:cNvCxnSpPr>
            <a:cxnSpLocks/>
          </p:cNvCxnSpPr>
          <p:nvPr/>
        </p:nvCxnSpPr>
        <p:spPr>
          <a:xfrm>
            <a:off x="10994938" y="1189456"/>
            <a:ext cx="0" cy="5006747"/>
          </a:xfrm>
          <a:prstGeom prst="line">
            <a:avLst/>
          </a:prstGeom>
          <a:ln w="22225">
            <a:solidFill>
              <a:srgbClr val="000A8B"/>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57C129A-E6D0-4AA7-9F69-41596AF7BBEF}"/>
              </a:ext>
            </a:extLst>
          </p:cNvPr>
          <p:cNvCxnSpPr>
            <a:cxnSpLocks/>
          </p:cNvCxnSpPr>
          <p:nvPr/>
        </p:nvCxnSpPr>
        <p:spPr>
          <a:xfrm>
            <a:off x="1086678" y="6196203"/>
            <a:ext cx="9908260" cy="0"/>
          </a:xfrm>
          <a:prstGeom prst="line">
            <a:avLst/>
          </a:prstGeom>
          <a:ln w="22225">
            <a:solidFill>
              <a:srgbClr val="000A8B"/>
            </a:solidFill>
            <a:prstDash val="solid"/>
          </a:ln>
        </p:spPr>
        <p:style>
          <a:lnRef idx="1">
            <a:schemeClr val="accent1"/>
          </a:lnRef>
          <a:fillRef idx="0">
            <a:schemeClr val="accent1"/>
          </a:fillRef>
          <a:effectRef idx="0">
            <a:schemeClr val="accent1"/>
          </a:effectRef>
          <a:fontRef idx="minor">
            <a:schemeClr val="tx1"/>
          </a:fontRef>
        </p:style>
      </p:cxnSp>
      <p:pic>
        <p:nvPicPr>
          <p:cNvPr id="5122" name="Picture 2" descr="Resultado de imagen para gracias">
            <a:extLst>
              <a:ext uri="{FF2B5EF4-FFF2-40B4-BE49-F238E27FC236}">
                <a16:creationId xmlns:a16="http://schemas.microsoft.com/office/drawing/2014/main" id="{A219E878-984B-41C5-9650-7A46F8456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3532" y="2236891"/>
            <a:ext cx="5221355" cy="275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5605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4514</TotalTime>
  <Words>5924</Words>
  <Application>Microsoft Office PowerPoint</Application>
  <PresentationFormat>Panorámica</PresentationFormat>
  <Paragraphs>1471</Paragraphs>
  <Slides>103</Slides>
  <Notes>0</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103</vt:i4>
      </vt:variant>
    </vt:vector>
  </HeadingPairs>
  <TitlesOfParts>
    <vt:vector size="114" baseType="lpstr">
      <vt:lpstr>Arial Unicode MS</vt:lpstr>
      <vt:lpstr>Arial</vt:lpstr>
      <vt:lpstr>Arial Narrow</vt:lpstr>
      <vt:lpstr>Calibri</vt:lpstr>
      <vt:lpstr>Lato Bold</vt:lpstr>
      <vt:lpstr>Lato Regular</vt:lpstr>
      <vt:lpstr>Tahoma</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MOTIVACIÓN</vt:lpstr>
      <vt:lpstr>REFERENTE</vt:lpstr>
      <vt:lpstr>ESTADO ACTUAL DE  PAGO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Oscar Mauricio Fuentes Bonilla</dc:creator>
  <cp:lastModifiedBy>Paola Andrea Lopez Jaramillo</cp:lastModifiedBy>
  <cp:revision>198</cp:revision>
  <dcterms:created xsi:type="dcterms:W3CDTF">2015-02-19T23:51:59Z</dcterms:created>
  <dcterms:modified xsi:type="dcterms:W3CDTF">2019-08-14T13:41:03Z</dcterms:modified>
</cp:coreProperties>
</file>