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notesSlides/notesSlide1.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6.xml" ContentType="application/vnd.openxmlformats-officedocument.themeOverride+xml"/>
  <Override PartName="/ppt/drawings/drawing1.xml" ContentType="application/vnd.openxmlformats-officedocument.drawingml.chartshapes+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2.xml" ContentType="application/vnd.openxmlformats-officedocument.drawingml.chartshapes+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3.xml" ContentType="application/vnd.openxmlformats-officedocument.drawingml.chartshapes+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drawings/drawing4.xml" ContentType="application/vnd.openxmlformats-officedocument.drawingml.chartshapes+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2.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chart21.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2.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3.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4.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5.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6.xml" ContentType="application/vnd.openxmlformats-officedocument.drawingml.chart+xml"/>
  <Override PartName="/ppt/charts/style25.xml" ContentType="application/vnd.ms-office.chartstyle+xml"/>
  <Override PartName="/ppt/charts/colors25.xml" ContentType="application/vnd.ms-office.chartcolorstyle+xml"/>
  <Override PartName="/ppt/notesSlides/notesSlide3.xml" ContentType="application/vnd.openxmlformats-officedocument.presentationml.notesSlide+xml"/>
  <Override PartName="/ppt/charts/chart27.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8.xml" ContentType="application/vnd.openxmlformats-officedocument.drawingml.chart+xml"/>
  <Override PartName="/ppt/charts/style27.xml" ContentType="application/vnd.ms-office.chartstyle+xml"/>
  <Override PartName="/ppt/charts/colors27.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5"/>
  </p:notesMasterIdLst>
  <p:sldIdLst>
    <p:sldId id="257" r:id="rId2"/>
    <p:sldId id="256" r:id="rId3"/>
    <p:sldId id="258" r:id="rId4"/>
    <p:sldId id="270" r:id="rId5"/>
    <p:sldId id="472" r:id="rId6"/>
    <p:sldId id="448" r:id="rId7"/>
    <p:sldId id="273" r:id="rId8"/>
    <p:sldId id="274" r:id="rId9"/>
    <p:sldId id="286" r:id="rId10"/>
    <p:sldId id="473" r:id="rId11"/>
    <p:sldId id="474" r:id="rId12"/>
    <p:sldId id="449" r:id="rId13"/>
    <p:sldId id="456" r:id="rId14"/>
    <p:sldId id="454" r:id="rId15"/>
    <p:sldId id="457" r:id="rId16"/>
    <p:sldId id="453" r:id="rId17"/>
    <p:sldId id="1415" r:id="rId18"/>
    <p:sldId id="288" r:id="rId19"/>
    <p:sldId id="337" r:id="rId20"/>
    <p:sldId id="362" r:id="rId21"/>
    <p:sldId id="365" r:id="rId22"/>
    <p:sldId id="364" r:id="rId23"/>
    <p:sldId id="354" r:id="rId24"/>
    <p:sldId id="267" r:id="rId25"/>
    <p:sldId id="351" r:id="rId26"/>
    <p:sldId id="352" r:id="rId27"/>
    <p:sldId id="353" r:id="rId28"/>
    <p:sldId id="1420" r:id="rId29"/>
    <p:sldId id="357" r:id="rId30"/>
    <p:sldId id="358" r:id="rId31"/>
    <p:sldId id="361" r:id="rId32"/>
    <p:sldId id="310" r:id="rId33"/>
    <p:sldId id="355" r:id="rId34"/>
    <p:sldId id="363" r:id="rId35"/>
    <p:sldId id="1416" r:id="rId36"/>
    <p:sldId id="1418" r:id="rId37"/>
    <p:sldId id="259" r:id="rId38"/>
    <p:sldId id="262" r:id="rId39"/>
    <p:sldId id="1419" r:id="rId40"/>
    <p:sldId id="278" r:id="rId41"/>
    <p:sldId id="280" r:id="rId42"/>
    <p:sldId id="275" r:id="rId43"/>
    <p:sldId id="269" r:id="rId44"/>
  </p:sldIdLst>
  <p:sldSz cx="12192000" cy="6858000"/>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A8B"/>
    <a:srgbClr val="293166"/>
    <a:srgbClr val="A9A8A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5" autoAdjust="0"/>
    <p:restoredTop sz="87570" autoAdjust="0"/>
  </p:normalViewPr>
  <p:slideViewPr>
    <p:cSldViewPr snapToGrid="0" snapToObjects="1">
      <p:cViewPr varScale="1">
        <p:scale>
          <a:sx n="63" d="100"/>
          <a:sy n="63" d="100"/>
        </p:scale>
        <p:origin x="936" y="48"/>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C:\Users\fbarreiro\Desktop\PRESENTACIONES%20PORTAFOLIO\A&#209;O%202019\7.JULIO%202019\RESUMEN%20DE%20OPERACIONES%20MENSUAL%20A%20CONTABILIDAD%20JULIO_%202019.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C:\Users\fbarreiro\Desktop\PRESENTACIONES%20PORTAFOLIO\A&#209;O%202019\7.JULIO%202019\RESUMEN%20DE%20OPERACIONES%20MENSUAL%20A%20CONTABILIDAD%20JULIO_%202019.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file:///C:\Users\fbarreiro\Desktop\PRESENTACIONES%20PORTAFOLIO\A&#209;O%202019\7.JULIO%202019\RESUMEN%20DE%20OPERACIONES%20MENSUAL%20A%20CONTABILIDAD%20JULIO_%202019.xlsx"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file:///C:\Users\fbarreiro\Desktop\PRESENTACIONES%20PORTAFOLIO\A&#209;O%202019\7.JULIO%202019\RESUMEN%20DE%20OPERACIONES%20MENSUAL%20A%20CONTABILIDAD%20JULIO_%202019.xlsx" TargetMode="Externa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file:///C:\Users\fbarreiro\Desktop\PRESENTACIONES%20PORTAFOLIO\A&#209;O%202019\7.JULIO%202019\RESUMEN%20DE%20OPERACIONES%20MENSUAL%20A%20CONTABILIDAD%20JULIO_%202019.xlsx" TargetMode="External"/></Relationships>
</file>

<file path=ppt/charts/_rels/chart6.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Libro2"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8.xml"/><Relationship Id="rId1" Type="http://schemas.microsoft.com/office/2011/relationships/chartStyle" Target="style8.xml"/><Relationship Id="rId5" Type="http://schemas.openxmlformats.org/officeDocument/2006/relationships/chartUserShapes" Target="../drawings/drawing1.xml"/><Relationship Id="rId4" Type="http://schemas.openxmlformats.org/officeDocument/2006/relationships/oleObject" Target="Libro2" TargetMode="External"/></Relationships>
</file>

<file path=ppt/charts/_rels/chart9.xml.rels><?xml version="1.0" encoding="UTF-8" standalone="yes"?>
<Relationships xmlns="http://schemas.openxmlformats.org/package/2006/relationships"><Relationship Id="rId3" Type="http://schemas.openxmlformats.org/officeDocument/2006/relationships/oleObject" Target="file:///C:\Users\Dadrada\AppData\Local\Microsoft\Office\UnsavedFiles\Libro1((Unsaved-307601193504754505)).xlsb" TargetMode="Externa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2.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Dadrada\AppData\Local\Microsoft\Office\UnsavedFiles\Libro1((Unsaved-307601193504754505)).xlsb"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Dadrada\AppData\Local\Microsoft\Office\UnsavedFiles\Libro1((Unsaved-307601193504754505)).xlsb" TargetMode="Externa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3.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jsanchez\Desktop\TUTELAS%20INFORME.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dcallejas\AppData\Local\Microsoft\Windows\INetCache\Content.Outlook\DD73285I\TUTELAS%202019%20-%20COMPARADO%20(003).xlsx" TargetMode="Externa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chartUserShapes" Target="../drawings/drawing4.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dcallejas\AppData\Local\Microsoft\Windows\INetCache\Content.Outlook\DD73285I\TUTELAS%202019%20-%20COMPARADO%20(003).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file:///\\fileserver\publica\3%20-%20Gerencia%20Jur&#237;dica\TUTELAS\TUTELAS%202019\INFORMES\TUTELAS%202019%20-%20COMPARADO.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file:///C:\Users\Dadrada\AppData\Local\Microsoft\Windows\INetCache\Content.Outlook\OKK6E010\Copia%20de%20Libro1-%20BASE%20DIANITA%20(PARA%20JUNTA%20AGOSTO%202019).xlsx" TargetMode="External"/><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21.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20.xml"/><Relationship Id="rId1" Type="http://schemas.microsoft.com/office/2011/relationships/chartStyle" Target="style20.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21.xml"/><Relationship Id="rId1" Type="http://schemas.microsoft.com/office/2011/relationships/chartStyle" Target="style21.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22.xml"/><Relationship Id="rId1" Type="http://schemas.microsoft.com/office/2011/relationships/chartStyle" Target="style22.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23.xml"/><Relationship Id="rId1" Type="http://schemas.microsoft.com/office/2011/relationships/chartStyle" Target="style23.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24.xml"/><Relationship Id="rId1" Type="http://schemas.microsoft.com/office/2011/relationships/chartStyle" Target="style24.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25.xml"/><Relationship Id="rId1" Type="http://schemas.microsoft.com/office/2011/relationships/chartStyle" Target="style25.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26.xml"/><Relationship Id="rId1" Type="http://schemas.microsoft.com/office/2011/relationships/chartStyle" Target="style26.xml"/></Relationships>
</file>

<file path=ppt/charts/_rels/chart28.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27.xml"/><Relationship Id="rId1" Type="http://schemas.microsoft.com/office/2011/relationships/chartStyle" Target="style2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COMPOSICION PORTAFOLIO DE INVERSIONES FRISCO JULIO 2019 </a:t>
            </a:r>
          </a:p>
        </c:rich>
      </c:tx>
      <c:layout>
        <c:manualLayout>
          <c:xMode val="edge"/>
          <c:yMode val="edge"/>
          <c:x val="0.14169467999192409"/>
          <c:y val="4.6257373012316923E-2"/>
        </c:manualLayout>
      </c:layout>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20"/>
      <c:rotY val="31"/>
      <c:depthPercent val="100"/>
      <c:rAngAx val="0"/>
      <c:perspective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Hoja11!$B$113</c:f>
              <c:strCache>
                <c:ptCount val="1"/>
                <c:pt idx="0">
                  <c:v>TOTAL </c:v>
                </c:pt>
              </c:strCache>
            </c:strRef>
          </c:tx>
          <c:explosion val="7"/>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48CD-4BD1-ACC0-3B65B1D3AB6D}"/>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48CD-4BD1-ACC0-3B65B1D3AB6D}"/>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1-48CD-4BD1-ACC0-3B65B1D3AB6D}"/>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3-48CD-4BD1-ACC0-3B65B1D3AB6D}"/>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Hoja11!$C$112:$D$112</c:f>
              <c:strCache>
                <c:ptCount val="2"/>
                <c:pt idx="0">
                  <c:v>EXTINTOS</c:v>
                </c:pt>
                <c:pt idx="1">
                  <c:v>EN PROCESO EXTINCION </c:v>
                </c:pt>
              </c:strCache>
            </c:strRef>
          </c:cat>
          <c:val>
            <c:numRef>
              <c:f>Hoja11!$C$113:$D$113</c:f>
              <c:numCache>
                <c:formatCode>_(* #,##0.00_);_(* \(#,##0.00\);_(* "-"??_);_(@_)</c:formatCode>
                <c:ptCount val="2"/>
                <c:pt idx="0">
                  <c:v>64585</c:v>
                </c:pt>
                <c:pt idx="1">
                  <c:v>1116704</c:v>
                </c:pt>
              </c:numCache>
            </c:numRef>
          </c:val>
          <c:extLst>
            <c:ext xmlns:c16="http://schemas.microsoft.com/office/drawing/2014/chart" uri="{C3380CC4-5D6E-409C-BE32-E72D297353CC}">
              <c16:uniqueId val="{00000004-48CD-4BD1-ACC0-3B65B1D3AB6D}"/>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COMPOSICION PORTAFOLIO RECURSOS EXTINTOS JULIO 2019</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20"/>
      <c:rotY val="147"/>
      <c:depthPercent val="100"/>
      <c:rAngAx val="0"/>
      <c:perspective val="2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Hoja11!$C$48</c:f>
              <c:strCache>
                <c:ptCount val="1"/>
                <c:pt idx="0">
                  <c:v>EXTINTOS</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F53E-4D1D-99EE-A37E0429C0AF}"/>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F53E-4D1D-99EE-A37E0429C0AF}"/>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F53E-4D1D-99EE-A37E0429C0AF}"/>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F53E-4D1D-99EE-A37E0429C0AF}"/>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1-F53E-4D1D-99EE-A37E0429C0AF}"/>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3-F53E-4D1D-99EE-A37E0429C0AF}"/>
                </c:ext>
              </c:extLst>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5-F53E-4D1D-99EE-A37E0429C0AF}"/>
                </c:ext>
              </c:extLst>
            </c:dLbl>
            <c:dLbl>
              <c:idx val="3"/>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4"/>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7-F53E-4D1D-99EE-A37E0429C0AF}"/>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Hoja11!$B$49:$B$52</c:f>
              <c:strCache>
                <c:ptCount val="4"/>
                <c:pt idx="0">
                  <c:v>Bancos Nacionales</c:v>
                </c:pt>
                <c:pt idx="1">
                  <c:v>FIC</c:v>
                </c:pt>
                <c:pt idx="2">
                  <c:v>TES</c:v>
                </c:pt>
                <c:pt idx="3">
                  <c:v>ACCIONES</c:v>
                </c:pt>
              </c:strCache>
            </c:strRef>
          </c:cat>
          <c:val>
            <c:numRef>
              <c:f>Hoja11!$C$49:$C$52</c:f>
              <c:numCache>
                <c:formatCode>_(* #,##0.00_);_(* \(#,##0.00\);_(* "-"??_);_(@_)</c:formatCode>
                <c:ptCount val="4"/>
                <c:pt idx="0">
                  <c:v>6548</c:v>
                </c:pt>
                <c:pt idx="1">
                  <c:v>16509</c:v>
                </c:pt>
                <c:pt idx="2">
                  <c:v>40563</c:v>
                </c:pt>
                <c:pt idx="3">
                  <c:v>965</c:v>
                </c:pt>
              </c:numCache>
            </c:numRef>
          </c:val>
          <c:extLst>
            <c:ext xmlns:c16="http://schemas.microsoft.com/office/drawing/2014/chart" uri="{C3380CC4-5D6E-409C-BE32-E72D297353CC}">
              <c16:uniqueId val="{00000008-F53E-4D1D-99EE-A37E0429C0AF}"/>
            </c:ext>
          </c:extLst>
        </c:ser>
        <c:ser>
          <c:idx val="1"/>
          <c:order val="1"/>
          <c:tx>
            <c:strRef>
              <c:f>Hoja11!$D$48</c:f>
              <c:strCache>
                <c:ptCount val="1"/>
                <c:pt idx="0">
                  <c:v>PART.%</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A-F53E-4D1D-99EE-A37E0429C0AF}"/>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C-F53E-4D1D-99EE-A37E0429C0AF}"/>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E-F53E-4D1D-99EE-A37E0429C0AF}"/>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10-F53E-4D1D-99EE-A37E0429C0AF}"/>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0"/>
              <c:showCatName val="1"/>
              <c:showSerName val="0"/>
              <c:showPercent val="0"/>
              <c:showBubbleSize val="0"/>
              <c:extLst>
                <c:ext xmlns:c16="http://schemas.microsoft.com/office/drawing/2014/chart" uri="{C3380CC4-5D6E-409C-BE32-E72D297353CC}">
                  <c16:uniqueId val="{0000000A-F53E-4D1D-99EE-A37E0429C0AF}"/>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outEnd"/>
              <c:showLegendKey val="0"/>
              <c:showVal val="0"/>
              <c:showCatName val="1"/>
              <c:showSerName val="0"/>
              <c:showPercent val="0"/>
              <c:showBubbleSize val="0"/>
              <c:extLst>
                <c:ext xmlns:c16="http://schemas.microsoft.com/office/drawing/2014/chart" uri="{C3380CC4-5D6E-409C-BE32-E72D297353CC}">
                  <c16:uniqueId val="{0000000C-F53E-4D1D-99EE-A37E0429C0AF}"/>
                </c:ext>
              </c:extLst>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solidFill>
                      <a:latin typeface="+mn-lt"/>
                      <a:ea typeface="+mn-ea"/>
                      <a:cs typeface="+mn-cs"/>
                    </a:defRPr>
                  </a:pPr>
                  <a:endParaRPr lang="es-CO"/>
                </a:p>
              </c:txPr>
              <c:dLblPos val="outEnd"/>
              <c:showLegendKey val="0"/>
              <c:showVal val="0"/>
              <c:showCatName val="1"/>
              <c:showSerName val="0"/>
              <c:showPercent val="0"/>
              <c:showBubbleSize val="0"/>
              <c:extLst>
                <c:ext xmlns:c16="http://schemas.microsoft.com/office/drawing/2014/chart" uri="{C3380CC4-5D6E-409C-BE32-E72D297353CC}">
                  <c16:uniqueId val="{0000000E-F53E-4D1D-99EE-A37E0429C0AF}"/>
                </c:ext>
              </c:extLst>
            </c:dLbl>
            <c:dLbl>
              <c:idx val="3"/>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4"/>
                      </a:solidFill>
                      <a:latin typeface="+mn-lt"/>
                      <a:ea typeface="+mn-ea"/>
                      <a:cs typeface="+mn-cs"/>
                    </a:defRPr>
                  </a:pPr>
                  <a:endParaRPr lang="es-CO"/>
                </a:p>
              </c:txPr>
              <c:dLblPos val="outEnd"/>
              <c:showLegendKey val="0"/>
              <c:showVal val="0"/>
              <c:showCatName val="1"/>
              <c:showSerName val="0"/>
              <c:showPercent val="0"/>
              <c:showBubbleSize val="0"/>
              <c:extLst>
                <c:ext xmlns:c16="http://schemas.microsoft.com/office/drawing/2014/chart" uri="{C3380CC4-5D6E-409C-BE32-E72D297353CC}">
                  <c16:uniqueId val="{00000010-F53E-4D1D-99EE-A37E0429C0AF}"/>
                </c:ext>
              </c:extLst>
            </c:dLbl>
            <c:spPr>
              <a:noFill/>
              <a:ln>
                <a:noFill/>
              </a:ln>
              <a:effectLst/>
            </c:spPr>
            <c:dLblPos val="outEnd"/>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Hoja11!$B$49:$B$52</c:f>
              <c:strCache>
                <c:ptCount val="4"/>
                <c:pt idx="0">
                  <c:v>Bancos Nacionales</c:v>
                </c:pt>
                <c:pt idx="1">
                  <c:v>FIC</c:v>
                </c:pt>
                <c:pt idx="2">
                  <c:v>TES</c:v>
                </c:pt>
                <c:pt idx="3">
                  <c:v>ACCIONES</c:v>
                </c:pt>
              </c:strCache>
            </c:strRef>
          </c:cat>
          <c:val>
            <c:numRef>
              <c:f>Hoja11!$D$49:$D$52</c:f>
              <c:numCache>
                <c:formatCode>0%</c:formatCode>
                <c:ptCount val="4"/>
                <c:pt idx="0">
                  <c:v>0.10138577068978866</c:v>
                </c:pt>
                <c:pt idx="1">
                  <c:v>0.25561662924827744</c:v>
                </c:pt>
                <c:pt idx="2">
                  <c:v>0.62805605016644728</c:v>
                </c:pt>
                <c:pt idx="3">
                  <c:v>1.4941549895486569E-2</c:v>
                </c:pt>
              </c:numCache>
            </c:numRef>
          </c:val>
          <c:extLst>
            <c:ext xmlns:c16="http://schemas.microsoft.com/office/drawing/2014/chart" uri="{C3380CC4-5D6E-409C-BE32-E72D297353CC}">
              <c16:uniqueId val="{00000011-F53E-4D1D-99EE-A37E0429C0AF}"/>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COMPOSICION PORTAFOLIO RECURSOS</a:t>
            </a:r>
            <a:r>
              <a:rPr lang="en-US" baseline="0"/>
              <a:t> EN PROCESO JULIO 2019</a:t>
            </a:r>
            <a:endParaRPr lang="en-US"/>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20"/>
      <c:rotY val="133"/>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Hoja11!$H$48</c:f>
              <c:strCache>
                <c:ptCount val="1"/>
                <c:pt idx="0">
                  <c:v>TOTAL PORTAFOLIO JULIO/2019</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5A96-4F95-91BD-5BE9D61A1228}"/>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5A96-4F95-91BD-5BE9D61A1228}"/>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5A96-4F95-91BD-5BE9D61A1228}"/>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5A96-4F95-91BD-5BE9D61A1228}"/>
              </c:ext>
            </c:extLst>
          </c:dPt>
          <c:dPt>
            <c:idx val="4"/>
            <c:bubble3D val="0"/>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9-5A96-4F95-91BD-5BE9D61A1228}"/>
              </c:ext>
            </c:extLst>
          </c:dPt>
          <c:dPt>
            <c:idx val="5"/>
            <c:bubble3D val="0"/>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B-5A96-4F95-91BD-5BE9D61A1228}"/>
              </c:ext>
            </c:extLst>
          </c:dPt>
          <c:dLbls>
            <c:dLbl>
              <c:idx val="0"/>
              <c:layout>
                <c:manualLayout>
                  <c:x val="8.7751354272868967E-2"/>
                  <c:y val="2.2130010617758374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A96-4F95-91BD-5BE9D61A1228}"/>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3-5A96-4F95-91BD-5BE9D61A1228}"/>
                </c:ext>
              </c:extLst>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5-5A96-4F95-91BD-5BE9D61A1228}"/>
                </c:ext>
              </c:extLst>
            </c:dLbl>
            <c:dLbl>
              <c:idx val="3"/>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4"/>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7-5A96-4F95-91BD-5BE9D61A1228}"/>
                </c:ext>
              </c:extLst>
            </c:dLbl>
            <c:dLbl>
              <c:idx val="4"/>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5"/>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9-5A96-4F95-91BD-5BE9D61A1228}"/>
                </c:ext>
              </c:extLst>
            </c:dLbl>
            <c:dLbl>
              <c:idx val="5"/>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6"/>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B-5A96-4F95-91BD-5BE9D61A1228}"/>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Hoja11!$G$49:$G$54</c:f>
              <c:strCache>
                <c:ptCount val="6"/>
                <c:pt idx="0">
                  <c:v>Bancos Nacionales</c:v>
                </c:pt>
                <c:pt idx="1">
                  <c:v>Bancos Internacionales</c:v>
                </c:pt>
                <c:pt idx="2">
                  <c:v>FIC</c:v>
                </c:pt>
                <c:pt idx="3">
                  <c:v>TES</c:v>
                </c:pt>
                <c:pt idx="4">
                  <c:v>CDT</c:v>
                </c:pt>
                <c:pt idx="5">
                  <c:v>ACCIONES</c:v>
                </c:pt>
              </c:strCache>
            </c:strRef>
          </c:cat>
          <c:val>
            <c:numRef>
              <c:f>Hoja11!$H$49:$H$54</c:f>
              <c:numCache>
                <c:formatCode>_(* #,##0.00_);_(* \(#,##0.00\);_(* "-"??_);_(@_)</c:formatCode>
                <c:ptCount val="6"/>
                <c:pt idx="0">
                  <c:v>113127</c:v>
                </c:pt>
                <c:pt idx="1">
                  <c:v>248</c:v>
                </c:pt>
                <c:pt idx="2">
                  <c:v>379221</c:v>
                </c:pt>
                <c:pt idx="3">
                  <c:v>392061</c:v>
                </c:pt>
                <c:pt idx="4">
                  <c:v>231748</c:v>
                </c:pt>
                <c:pt idx="5">
                  <c:v>299</c:v>
                </c:pt>
              </c:numCache>
            </c:numRef>
          </c:val>
          <c:extLst>
            <c:ext xmlns:c16="http://schemas.microsoft.com/office/drawing/2014/chart" uri="{C3380CC4-5D6E-409C-BE32-E72D297353CC}">
              <c16:uniqueId val="{0000000C-5A96-4F95-91BD-5BE9D61A1228}"/>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RECURSOS PROPIOS JULIO 2019 </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20"/>
      <c:rotY val="4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Hoja11!$C$80</c:f>
              <c:strCache>
                <c:ptCount val="1"/>
                <c:pt idx="0">
                  <c:v>RECURSOS PROPIOS </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4431-424C-83F6-C910DE3B0E78}"/>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4431-424C-83F6-C910DE3B0E78}"/>
              </c:ext>
            </c:extLst>
          </c:dPt>
          <c:dLbls>
            <c:dLbl>
              <c:idx val="0"/>
              <c:layout>
                <c:manualLayout>
                  <c:x val="1.1060475625923408E-16"/>
                  <c:y val="-9.7222222222222238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4431-424C-83F6-C910DE3B0E78}"/>
                </c:ext>
              </c:extLst>
            </c:dLbl>
            <c:dLbl>
              <c:idx val="1"/>
              <c:layout>
                <c:manualLayout>
                  <c:x val="1.3574376896909324E-2"/>
                  <c:y val="0.111111111111111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layout>
                    <c:manualLayout>
                      <c:w val="0.22672225946037874"/>
                      <c:h val="0.12689814814814815"/>
                    </c:manualLayout>
                  </c15:layout>
                </c:ext>
                <c:ext xmlns:c16="http://schemas.microsoft.com/office/drawing/2014/chart" uri="{C3380CC4-5D6E-409C-BE32-E72D297353CC}">
                  <c16:uniqueId val="{00000003-4431-424C-83F6-C910DE3B0E78}"/>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Hoja11!$B$81:$B$82</c:f>
              <c:strCache>
                <c:ptCount val="2"/>
                <c:pt idx="0">
                  <c:v>Bancos Nacionales</c:v>
                </c:pt>
                <c:pt idx="1">
                  <c:v>FIC</c:v>
                </c:pt>
              </c:strCache>
            </c:strRef>
          </c:cat>
          <c:val>
            <c:numRef>
              <c:f>Hoja11!$C$81:$C$82</c:f>
              <c:numCache>
                <c:formatCode>_(* #,##0.00_);_(* \(#,##0.00\);_(* "-"??_);_(@_)</c:formatCode>
                <c:ptCount val="2"/>
                <c:pt idx="0">
                  <c:v>322.86</c:v>
                </c:pt>
                <c:pt idx="1">
                  <c:v>2450.4299999999998</c:v>
                </c:pt>
              </c:numCache>
            </c:numRef>
          </c:val>
          <c:extLst>
            <c:ext xmlns:c16="http://schemas.microsoft.com/office/drawing/2014/chart" uri="{C3380CC4-5D6E-409C-BE32-E72D297353CC}">
              <c16:uniqueId val="{00000004-4431-424C-83F6-C910DE3B0E78}"/>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RECURSOS TERCEROS JULIO 2019 </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20"/>
      <c:rotY val="5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Hoja11!$I$80</c:f>
              <c:strCache>
                <c:ptCount val="1"/>
                <c:pt idx="0">
                  <c:v>RECURSOS TERCEROS </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E00D-48FD-AAD0-202E71971C00}"/>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E00D-48FD-AAD0-202E71971C00}"/>
              </c:ext>
            </c:extLst>
          </c:dPt>
          <c:dLbls>
            <c:dLbl>
              <c:idx val="0"/>
              <c:layout>
                <c:manualLayout>
                  <c:x val="4.6266511133471237E-2"/>
                  <c:y val="-7.4777113051439803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E00D-48FD-AAD0-202E71971C00}"/>
                </c:ext>
              </c:extLst>
            </c:dLbl>
            <c:dLbl>
              <c:idx val="1"/>
              <c:layout>
                <c:manualLayout>
                  <c:x val="0"/>
                  <c:y val="6.5429973920009737E-2"/>
                </c:manualLayout>
              </c:layout>
              <c:spPr>
                <a:noFill/>
                <a:ln>
                  <a:noFill/>
                </a:ln>
                <a:effectLst/>
              </c:spPr>
              <c:txPr>
                <a:bodyPr rot="0" spcFirstLastPara="1" vertOverflow="ellipsis" vert="horz" wrap="square" lIns="38100" tIns="19050" rIns="38100" bIns="19050" anchor="ctr" anchorCtr="1">
                  <a:noAutofit/>
                </a:bodyPr>
                <a:lstStyle/>
                <a:p>
                  <a:pPr>
                    <a:defRPr sz="1000" b="1" i="0" u="none" strike="noStrike" kern="1200" spc="0" baseline="0">
                      <a:solidFill>
                        <a:schemeClr val="accent2"/>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layout>
                    <c:manualLayout>
                      <c:w val="0.1891374975136304"/>
                      <c:h val="0.14679682005910777"/>
                    </c:manualLayout>
                  </c15:layout>
                </c:ext>
                <c:ext xmlns:c16="http://schemas.microsoft.com/office/drawing/2014/chart" uri="{C3380CC4-5D6E-409C-BE32-E72D297353CC}">
                  <c16:uniqueId val="{00000003-E00D-48FD-AAD0-202E71971C00}"/>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Hoja11!$H$81:$H$82</c:f>
              <c:strCache>
                <c:ptCount val="2"/>
                <c:pt idx="0">
                  <c:v>Bancos Nacionales</c:v>
                </c:pt>
                <c:pt idx="1">
                  <c:v>FIC</c:v>
                </c:pt>
              </c:strCache>
            </c:strRef>
          </c:cat>
          <c:val>
            <c:numRef>
              <c:f>Hoja11!$I$81:$I$82</c:f>
              <c:numCache>
                <c:formatCode>_(* #,##0.00_);_(* \(#,##0.00\);_(* "-"??_);_(@_)</c:formatCode>
                <c:ptCount val="2"/>
                <c:pt idx="0">
                  <c:v>24.99</c:v>
                </c:pt>
                <c:pt idx="1">
                  <c:v>6129</c:v>
                </c:pt>
              </c:numCache>
            </c:numRef>
          </c:val>
          <c:extLst>
            <c:ext xmlns:c16="http://schemas.microsoft.com/office/drawing/2014/chart" uri="{C3380CC4-5D6E-409C-BE32-E72D297353CC}">
              <c16:uniqueId val="{00000004-E00D-48FD-AAD0-202E71971C00}"/>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5.8469791693331746E-2"/>
          <c:y val="2.0855232684228991E-2"/>
          <c:w val="0.93229819519200874"/>
          <c:h val="0.91522338062699504"/>
        </c:manualLayout>
      </c:layout>
      <c:pie3DChart>
        <c:varyColors val="1"/>
        <c:ser>
          <c:idx val="0"/>
          <c:order val="0"/>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9FAB-4B66-85E3-1B6CAEBA49E3}"/>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9FAB-4B66-85E3-1B6CAEBA49E3}"/>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9FAB-4B66-85E3-1B6CAEBA49E3}"/>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9FAB-4B66-85E3-1B6CAEBA49E3}"/>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9FAB-4B66-85E3-1B6CAEBA49E3}"/>
              </c:ext>
            </c:extLst>
          </c:dPt>
          <c:dPt>
            <c:idx val="5"/>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0B-9FAB-4B66-85E3-1B6CAEBA49E3}"/>
              </c:ext>
            </c:extLst>
          </c:dPt>
          <c:dPt>
            <c:idx val="6"/>
            <c:bubble3D val="0"/>
            <c:spPr>
              <a:solidFill>
                <a:schemeClr val="accent1">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D-9FAB-4B66-85E3-1B6CAEBA49E3}"/>
              </c:ext>
            </c:extLst>
          </c:dPt>
          <c:dLbls>
            <c:dLbl>
              <c:idx val="0"/>
              <c:layout>
                <c:manualLayout>
                  <c:x val="-8.9152663692859638E-2"/>
                  <c:y val="0.1512353901423665"/>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8015413912696657"/>
                      <c:h val="0.27081305450705762"/>
                    </c:manualLayout>
                  </c15:layout>
                </c:ext>
                <c:ext xmlns:c16="http://schemas.microsoft.com/office/drawing/2014/chart" uri="{C3380CC4-5D6E-409C-BE32-E72D297353CC}">
                  <c16:uniqueId val="{00000001-9FAB-4B66-85E3-1B6CAEBA49E3}"/>
                </c:ext>
              </c:extLst>
            </c:dLbl>
            <c:dLbl>
              <c:idx val="5"/>
              <c:layout>
                <c:manualLayout>
                  <c:x val="4.6721272348077415E-2"/>
                  <c:y val="1.9328098260774567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9FAB-4B66-85E3-1B6CAEBA49E3}"/>
                </c:ext>
              </c:extLst>
            </c:dLbl>
            <c:dLbl>
              <c:idx val="6"/>
              <c:layout>
                <c:manualLayout>
                  <c:x val="0.16291225346935398"/>
                  <c:y val="1.9064119524716905E-3"/>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6552192300264532"/>
                      <c:h val="0.17054513126115084"/>
                    </c:manualLayout>
                  </c15:layout>
                </c:ext>
                <c:ext xmlns:c16="http://schemas.microsoft.com/office/drawing/2014/chart" uri="{C3380CC4-5D6E-409C-BE32-E72D297353CC}">
                  <c16:uniqueId val="{0000000D-9FAB-4B66-85E3-1B6CAEBA49E3}"/>
                </c:ext>
              </c:extLst>
            </c:dLbl>
            <c:spPr>
              <a:noFill/>
              <a:ln>
                <a:no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es-CO"/>
              </a:p>
            </c:txPr>
            <c:dLblPos val="in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pPr xmlns:c15="http://schemas.microsoft.com/office/drawing/2012/chart">
                  <a:prstGeom prst="roundRect">
                    <a:avLst/>
                  </a:prstGeom>
                  <a:noFill/>
                  <a:ln>
                    <a:noFill/>
                  </a:ln>
                </c15:spPr>
              </c:ext>
            </c:extLst>
          </c:dLbls>
          <c:cat>
            <c:strRef>
              <c:f>Hoja1!$A$1:$A$7</c:f>
              <c:strCache>
                <c:ptCount val="7"/>
                <c:pt idx="0">
                  <c:v>Contenciosos Administrativos</c:v>
                </c:pt>
                <c:pt idx="1">
                  <c:v>Laborales</c:v>
                </c:pt>
                <c:pt idx="2">
                  <c:v>Civiles</c:v>
                </c:pt>
                <c:pt idx="3">
                  <c:v>Coactivos</c:v>
                </c:pt>
                <c:pt idx="4">
                  <c:v>Penales</c:v>
                </c:pt>
                <c:pt idx="5">
                  <c:v>Tutelas</c:v>
                </c:pt>
                <c:pt idx="6">
                  <c:v>Otros y Repetidos</c:v>
                </c:pt>
              </c:strCache>
            </c:strRef>
          </c:cat>
          <c:val>
            <c:numRef>
              <c:f>Hoja1!$B$1:$B$7</c:f>
              <c:numCache>
                <c:formatCode>General</c:formatCode>
                <c:ptCount val="7"/>
                <c:pt idx="0">
                  <c:v>371</c:v>
                </c:pt>
                <c:pt idx="1">
                  <c:v>149</c:v>
                </c:pt>
                <c:pt idx="2">
                  <c:v>228</c:v>
                </c:pt>
                <c:pt idx="3">
                  <c:v>162</c:v>
                </c:pt>
                <c:pt idx="4">
                  <c:v>268</c:v>
                </c:pt>
                <c:pt idx="5">
                  <c:v>56</c:v>
                </c:pt>
                <c:pt idx="6">
                  <c:v>28</c:v>
                </c:pt>
              </c:numCache>
            </c:numRef>
          </c:val>
          <c:extLst>
            <c:ext xmlns:c16="http://schemas.microsoft.com/office/drawing/2014/chart" uri="{C3380CC4-5D6E-409C-BE32-E72D297353CC}">
              <c16:uniqueId val="{0000000E-9FAB-4B66-85E3-1B6CAEBA49E3}"/>
            </c:ext>
          </c:extLst>
        </c:ser>
        <c:dLbls>
          <c:showLegendKey val="0"/>
          <c:showVal val="0"/>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10141646821877713"/>
          <c:w val="0.93418179299726312"/>
          <c:h val="0.88257040522036334"/>
        </c:manualLayout>
      </c:layout>
      <c:pie3DChart>
        <c:varyColors val="1"/>
        <c:ser>
          <c:idx val="0"/>
          <c:order val="0"/>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A34E-436C-A4A3-5BD7443C021A}"/>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A34E-436C-A4A3-5BD7443C021A}"/>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A34E-436C-A4A3-5BD7443C021A}"/>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A34E-436C-A4A3-5BD7443C021A}"/>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A34E-436C-A4A3-5BD7443C021A}"/>
              </c:ext>
            </c:extLst>
          </c:dPt>
          <c:dLbls>
            <c:delete val="1"/>
          </c:dLbls>
          <c:cat>
            <c:strRef>
              <c:f>Hoja1!$A$3:$A$7</c:f>
              <c:strCache>
                <c:ptCount val="5"/>
                <c:pt idx="0">
                  <c:v>ADMINISTRATIVOS</c:v>
                </c:pt>
                <c:pt idx="1">
                  <c:v>CIVILES</c:v>
                </c:pt>
                <c:pt idx="2">
                  <c:v>LABORALES</c:v>
                </c:pt>
                <c:pt idx="3">
                  <c:v>COACTIVOS</c:v>
                </c:pt>
                <c:pt idx="4">
                  <c:v>TUTELAS</c:v>
                </c:pt>
              </c:strCache>
            </c:strRef>
          </c:cat>
          <c:val>
            <c:numRef>
              <c:f>Hoja1!$B$3:$B$7</c:f>
              <c:numCache>
                <c:formatCode>General</c:formatCode>
                <c:ptCount val="5"/>
                <c:pt idx="0">
                  <c:v>329</c:v>
                </c:pt>
                <c:pt idx="1">
                  <c:v>393</c:v>
                </c:pt>
                <c:pt idx="2">
                  <c:v>213</c:v>
                </c:pt>
                <c:pt idx="3">
                  <c:v>405</c:v>
                </c:pt>
                <c:pt idx="4">
                  <c:v>60</c:v>
                </c:pt>
              </c:numCache>
            </c:numRef>
          </c:val>
          <c:extLst>
            <c:ext xmlns:c16="http://schemas.microsoft.com/office/drawing/2014/chart" uri="{C3380CC4-5D6E-409C-BE32-E72D297353CC}">
              <c16:uniqueId val="{0000000A-A34E-436C-A4A3-5BD7443C021A}"/>
            </c:ext>
          </c:extLst>
        </c:ser>
        <c:dLbls>
          <c:dLblPos val="bestFit"/>
          <c:showLegendKey val="0"/>
          <c:showVal val="1"/>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0788238200194714"/>
          <c:y val="1.4900514244225265E-3"/>
          <c:w val="0.67078568524842985"/>
          <c:h val="0.66745953630796151"/>
        </c:manualLayout>
      </c:layout>
      <c:pie3DChart>
        <c:varyColors val="1"/>
        <c:ser>
          <c:idx val="0"/>
          <c:order val="0"/>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E8F1-4C3C-A815-77BAB5FE9FE7}"/>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E8F1-4C3C-A815-77BAB5FE9FE7}"/>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E8F1-4C3C-A815-77BAB5FE9FE7}"/>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E8F1-4C3C-A815-77BAB5FE9FE7}"/>
              </c:ext>
            </c:extLst>
          </c:dPt>
          <c:dLbls>
            <c:dLbl>
              <c:idx val="0"/>
              <c:layout>
                <c:manualLayout>
                  <c:x val="-0.22492496109870522"/>
                  <c:y val="-2.7561333083067161E-2"/>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r>
                      <a:rPr lang="en-US" sz="1500" b="1" dirty="0">
                        <a:solidFill>
                          <a:schemeClr val="tx1"/>
                        </a:solidFill>
                      </a:rPr>
                      <a:t>Cartera</a:t>
                    </a:r>
                    <a:r>
                      <a:rPr lang="en-US" sz="1500" b="1" baseline="0" dirty="0">
                        <a:solidFill>
                          <a:schemeClr val="tx1"/>
                        </a:solidFill>
                      </a:rPr>
                      <a:t> </a:t>
                    </a:r>
                    <a:fld id="{04BB2445-38AB-4AD7-A245-34BFC632F6B9}" type="VALUE">
                      <a:rPr lang="en-US" sz="1500" b="1" smtClean="0">
                        <a:solidFill>
                          <a:schemeClr val="tx1"/>
                        </a:solidFill>
                      </a:rPr>
                      <a:pPr>
                        <a:defRPr/>
                      </a:pPr>
                      <a:t>[VALOR]</a:t>
                    </a:fld>
                    <a:r>
                      <a:rPr lang="en-US" sz="1500" b="1" dirty="0">
                        <a:solidFill>
                          <a:schemeClr val="tx1"/>
                        </a:solidFill>
                      </a:rPr>
                      <a:t> </a:t>
                    </a:r>
                  </a:p>
                  <a:p>
                    <a:pPr>
                      <a:defRPr/>
                    </a:pPr>
                    <a:r>
                      <a:rPr lang="en-US" sz="1500" b="1" dirty="0">
                        <a:solidFill>
                          <a:schemeClr val="tx1"/>
                        </a:solidFill>
                      </a:rPr>
                      <a:t>$9.417</a:t>
                    </a:r>
                  </a:p>
                </c:rich>
              </c:tx>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bestFit"/>
              <c:showLegendKey val="0"/>
              <c:showVal val="1"/>
              <c:showCatName val="0"/>
              <c:showSerName val="0"/>
              <c:showPercent val="0"/>
              <c:showBubbleSize val="0"/>
              <c:extLst>
                <c:ext xmlns:c15="http://schemas.microsoft.com/office/drawing/2012/chart" uri="{CE6537A1-D6FC-4f65-9D91-7224C49458BB}">
                  <c15:layout>
                    <c:manualLayout>
                      <c:w val="0.28112637260007028"/>
                      <c:h val="0.2557359722560803"/>
                    </c:manualLayout>
                  </c15:layout>
                  <c15:dlblFieldTable/>
                  <c15:showDataLabelsRange val="0"/>
                </c:ext>
                <c:ext xmlns:c16="http://schemas.microsoft.com/office/drawing/2014/chart" uri="{C3380CC4-5D6E-409C-BE32-E72D297353CC}">
                  <c16:uniqueId val="{00000001-E8F1-4C3C-A815-77BAB5FE9FE7}"/>
                </c:ext>
              </c:extLst>
            </c:dLbl>
            <c:dLbl>
              <c:idx val="1"/>
              <c:layout>
                <c:manualLayout>
                  <c:x val="0.16582825259424558"/>
                  <c:y val="-3.3019466992408632E-2"/>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r>
                      <a:rPr lang="en-US" sz="1500" b="1" dirty="0">
                        <a:solidFill>
                          <a:schemeClr val="tx1"/>
                        </a:solidFill>
                      </a:rPr>
                      <a:t>Administrativo 19 $17,700</a:t>
                    </a:r>
                    <a:endParaRPr lang="en-US" sz="1500" b="1" dirty="0"/>
                  </a:p>
                </c:rich>
              </c:tx>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bestFit"/>
              <c:showLegendKey val="0"/>
              <c:showVal val="1"/>
              <c:showCatName val="0"/>
              <c:showSerName val="0"/>
              <c:showPercent val="0"/>
              <c:showBubbleSize val="0"/>
              <c:extLst>
                <c:ext xmlns:c15="http://schemas.microsoft.com/office/drawing/2012/chart" uri="{CE6537A1-D6FC-4f65-9D91-7224C49458BB}">
                  <c15:layout>
                    <c:manualLayout>
                      <c:w val="0.34832145193168207"/>
                      <c:h val="0.28341381412734989"/>
                    </c:manualLayout>
                  </c15:layout>
                </c:ext>
                <c:ext xmlns:c16="http://schemas.microsoft.com/office/drawing/2014/chart" uri="{C3380CC4-5D6E-409C-BE32-E72D297353CC}">
                  <c16:uniqueId val="{00000003-E8F1-4C3C-A815-77BAB5FE9FE7}"/>
                </c:ext>
              </c:extLst>
            </c:dLbl>
            <c:dLbl>
              <c:idx val="2"/>
              <c:layout>
                <c:manualLayout>
                  <c:x val="4.5463910805678014E-2"/>
                  <c:y val="-4.7246868566380676E-2"/>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r>
                      <a:rPr lang="en-US" sz="1500" b="1" dirty="0" err="1">
                        <a:solidFill>
                          <a:schemeClr val="tx1"/>
                        </a:solidFill>
                      </a:rPr>
                      <a:t>Civiles</a:t>
                    </a:r>
                    <a:r>
                      <a:rPr lang="en-US" sz="1500" b="1" dirty="0">
                        <a:solidFill>
                          <a:schemeClr val="tx1"/>
                        </a:solidFill>
                      </a:rPr>
                      <a:t>  </a:t>
                    </a:r>
                    <a:fld id="{F0647AD6-B36C-45CF-A311-F35C4F1A9E8D}" type="VALUE">
                      <a:rPr lang="en-US" sz="1500" b="1" smtClean="0">
                        <a:solidFill>
                          <a:schemeClr val="tx1"/>
                        </a:solidFill>
                      </a:rPr>
                      <a:pPr>
                        <a:defRPr/>
                      </a:pPr>
                      <a:t>[VALOR]</a:t>
                    </a:fld>
                    <a:r>
                      <a:rPr lang="en-US" sz="1500" b="1" dirty="0">
                        <a:solidFill>
                          <a:schemeClr val="tx1"/>
                        </a:solidFill>
                      </a:rPr>
                      <a:t> </a:t>
                    </a:r>
                  </a:p>
                  <a:p>
                    <a:pPr>
                      <a:defRPr/>
                    </a:pPr>
                    <a:r>
                      <a:rPr lang="en-US" sz="1500" b="1" dirty="0">
                        <a:solidFill>
                          <a:schemeClr val="tx1"/>
                        </a:solidFill>
                      </a:rPr>
                      <a:t>$39,771</a:t>
                    </a:r>
                  </a:p>
                </c:rich>
              </c:tx>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bestFit"/>
              <c:showLegendKey val="0"/>
              <c:showVal val="1"/>
              <c:showCatName val="0"/>
              <c:showSerName val="0"/>
              <c:showPercent val="0"/>
              <c:showBubbleSize val="0"/>
              <c:extLst>
                <c:ext xmlns:c15="http://schemas.microsoft.com/office/drawing/2012/chart" uri="{CE6537A1-D6FC-4f65-9D91-7224C49458BB}">
                  <c15:layout>
                    <c:manualLayout>
                      <c:w val="0.22432285825595638"/>
                      <c:h val="0.27748274004523926"/>
                    </c:manualLayout>
                  </c15:layout>
                  <c15:dlblFieldTable/>
                  <c15:showDataLabelsRange val="0"/>
                </c:ext>
                <c:ext xmlns:c16="http://schemas.microsoft.com/office/drawing/2014/chart" uri="{C3380CC4-5D6E-409C-BE32-E72D297353CC}">
                  <c16:uniqueId val="{00000005-E8F1-4C3C-A815-77BAB5FE9FE7}"/>
                </c:ext>
              </c:extLst>
            </c:dLbl>
            <c:dLbl>
              <c:idx val="3"/>
              <c:layout>
                <c:manualLayout>
                  <c:x val="8.4215122324780067E-2"/>
                  <c:y val="1.1842266733934195E-2"/>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r>
                      <a:rPr lang="en-US" sz="1500" b="1" dirty="0">
                        <a:solidFill>
                          <a:schemeClr val="tx1"/>
                        </a:solidFill>
                        <a:latin typeface="+mn-lt"/>
                      </a:rPr>
                      <a:t>Penales  </a:t>
                    </a:r>
                    <a:fld id="{A079416C-52BE-41B5-B5CB-7CF8DF97E719}" type="VALUE">
                      <a:rPr lang="en-US" sz="1500" b="1" smtClean="0">
                        <a:solidFill>
                          <a:schemeClr val="tx1"/>
                        </a:solidFill>
                        <a:latin typeface="+mn-lt"/>
                      </a:rPr>
                      <a:pPr>
                        <a:defRPr/>
                      </a:pPr>
                      <a:t>[VALOR]</a:t>
                    </a:fld>
                    <a:r>
                      <a:rPr lang="en-US" sz="1500" b="1" dirty="0">
                        <a:solidFill>
                          <a:schemeClr val="tx1"/>
                        </a:solidFill>
                        <a:latin typeface="+mn-lt"/>
                      </a:rPr>
                      <a:t> </a:t>
                    </a:r>
                  </a:p>
                  <a:p>
                    <a:pPr>
                      <a:defRPr/>
                    </a:pPr>
                    <a:endParaRPr lang="es-CO"/>
                  </a:p>
                </c:rich>
              </c:tx>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bestFit"/>
              <c:showLegendKey val="0"/>
              <c:showVal val="1"/>
              <c:showCatName val="0"/>
              <c:showSerName val="0"/>
              <c:showPercent val="0"/>
              <c:showBubbleSize val="0"/>
              <c:extLst>
                <c:ext xmlns:c15="http://schemas.microsoft.com/office/drawing/2012/chart" uri="{CE6537A1-D6FC-4f65-9D91-7224C49458BB}">
                  <c15:layout>
                    <c:manualLayout>
                      <c:w val="0.28561731804539797"/>
                      <c:h val="0.16319453237055059"/>
                    </c:manualLayout>
                  </c15:layout>
                  <c15:dlblFieldTable/>
                  <c15:showDataLabelsRange val="0"/>
                </c:ext>
                <c:ext xmlns:c16="http://schemas.microsoft.com/office/drawing/2014/chart" uri="{C3380CC4-5D6E-409C-BE32-E72D297353CC}">
                  <c16:uniqueId val="{00000007-E8F1-4C3C-A815-77BAB5FE9FE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bestFit"/>
            <c:showLegendKey val="0"/>
            <c:showVal val="1"/>
            <c:showCatName val="0"/>
            <c:showSerName val="0"/>
            <c:showPercent val="0"/>
            <c:showBubbleSize val="0"/>
            <c:showLeaderLines val="0"/>
            <c:extLst>
              <c:ext xmlns:c15="http://schemas.microsoft.com/office/drawing/2012/chart" uri="{CE6537A1-D6FC-4f65-9D91-7224C49458BB}"/>
            </c:extLst>
          </c:dLbls>
          <c:cat>
            <c:strRef>
              <c:f>Hoja1!$A$11:$A$14</c:f>
              <c:strCache>
                <c:ptCount val="4"/>
                <c:pt idx="0">
                  <c:v>CARTERA</c:v>
                </c:pt>
                <c:pt idx="1">
                  <c:v>ADMINISTRATIVO</c:v>
                </c:pt>
                <c:pt idx="2">
                  <c:v>CIVIL</c:v>
                </c:pt>
                <c:pt idx="3">
                  <c:v>PENALES </c:v>
                </c:pt>
              </c:strCache>
            </c:strRef>
          </c:cat>
          <c:val>
            <c:numRef>
              <c:f>Hoja1!$B$11:$B$14</c:f>
              <c:numCache>
                <c:formatCode>General</c:formatCode>
                <c:ptCount val="4"/>
                <c:pt idx="0">
                  <c:v>422</c:v>
                </c:pt>
                <c:pt idx="1">
                  <c:v>20</c:v>
                </c:pt>
                <c:pt idx="2">
                  <c:v>75</c:v>
                </c:pt>
                <c:pt idx="3">
                  <c:v>350</c:v>
                </c:pt>
              </c:numCache>
            </c:numRef>
          </c:val>
          <c:extLst>
            <c:ext xmlns:c16="http://schemas.microsoft.com/office/drawing/2014/chart" uri="{C3380CC4-5D6E-409C-BE32-E72D297353CC}">
              <c16:uniqueId val="{00000008-E8F1-4C3C-A815-77BAB5FE9FE7}"/>
            </c:ext>
          </c:extLst>
        </c:ser>
        <c:ser>
          <c:idx val="1"/>
          <c:order val="1"/>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A-E8F1-4C3C-A815-77BAB5FE9FE7}"/>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C-E8F1-4C3C-A815-77BAB5FE9FE7}"/>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E-E8F1-4C3C-A815-77BAB5FE9FE7}"/>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10-E8F1-4C3C-A815-77BAB5FE9FE7}"/>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Hoja1!$A$11:$A$14</c:f>
              <c:strCache>
                <c:ptCount val="4"/>
                <c:pt idx="0">
                  <c:v>CARTERA</c:v>
                </c:pt>
                <c:pt idx="1">
                  <c:v>ADMINISTRATIVO</c:v>
                </c:pt>
                <c:pt idx="2">
                  <c:v>CIVIL</c:v>
                </c:pt>
                <c:pt idx="3">
                  <c:v>PENALES </c:v>
                </c:pt>
              </c:strCache>
            </c:strRef>
          </c:cat>
          <c:val>
            <c:numRef>
              <c:f>Hoja1!$C$11:$C$14</c:f>
              <c:numCache>
                <c:formatCode>"$"\ #,##0</c:formatCode>
                <c:ptCount val="4"/>
                <c:pt idx="0">
                  <c:v>9417400764</c:v>
                </c:pt>
                <c:pt idx="1">
                  <c:v>17700330055</c:v>
                </c:pt>
                <c:pt idx="2">
                  <c:v>39771529097</c:v>
                </c:pt>
                <c:pt idx="3">
                  <c:v>0</c:v>
                </c:pt>
              </c:numCache>
            </c:numRef>
          </c:val>
          <c:extLst>
            <c:ext xmlns:c16="http://schemas.microsoft.com/office/drawing/2014/chart" uri="{C3380CC4-5D6E-409C-BE32-E72D297353CC}">
              <c16:uniqueId val="{00000011-E8F1-4C3C-A815-77BAB5FE9FE7}"/>
            </c:ext>
          </c:extLst>
        </c:ser>
        <c:dLbls>
          <c:dLblPos val="bestFit"/>
          <c:showLegendKey val="0"/>
          <c:showVal val="1"/>
          <c:showCatName val="0"/>
          <c:showSerName val="0"/>
          <c:showPercent val="0"/>
          <c:showBubbleSize val="0"/>
          <c:showLeaderLines val="0"/>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userShapes r:id="rId5"/>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6"/>
            </a:solidFill>
            <a:ln>
              <a:noFill/>
            </a:ln>
            <a:effectLst/>
            <a:sp3d/>
          </c:spPr>
          <c:invertIfNegative val="0"/>
          <c:dPt>
            <c:idx val="1"/>
            <c:invertIfNegative val="0"/>
            <c:bubble3D val="0"/>
            <c:spPr>
              <a:solidFill>
                <a:schemeClr val="accent4"/>
              </a:solidFill>
              <a:ln>
                <a:noFill/>
              </a:ln>
              <a:effectLst/>
              <a:sp3d/>
            </c:spPr>
            <c:extLst>
              <c:ext xmlns:c16="http://schemas.microsoft.com/office/drawing/2014/chart" uri="{C3380CC4-5D6E-409C-BE32-E72D297353CC}">
                <c16:uniqueId val="{00000001-76F5-4A06-A674-4E0F1079B826}"/>
              </c:ext>
            </c:extLst>
          </c:dPt>
          <c:dPt>
            <c:idx val="2"/>
            <c:invertIfNegative val="0"/>
            <c:bubble3D val="0"/>
            <c:spPr>
              <a:solidFill>
                <a:schemeClr val="accent2"/>
              </a:solidFill>
              <a:ln>
                <a:noFill/>
              </a:ln>
              <a:effectLst/>
              <a:sp3d/>
            </c:spPr>
            <c:extLst>
              <c:ext xmlns:c16="http://schemas.microsoft.com/office/drawing/2014/chart" uri="{C3380CC4-5D6E-409C-BE32-E72D297353CC}">
                <c16:uniqueId val="{00000002-76F5-4A06-A674-4E0F1079B826}"/>
              </c:ext>
            </c:extLst>
          </c:dPt>
          <c:dLbls>
            <c:dLbl>
              <c:idx val="0"/>
              <c:layout>
                <c:manualLayout>
                  <c:x val="0.18611111111111112"/>
                  <c:y val="5.092592592592594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6F5-4A06-A674-4E0F1079B826}"/>
                </c:ext>
              </c:extLst>
            </c:dLbl>
            <c:dLbl>
              <c:idx val="1"/>
              <c:layout>
                <c:manualLayout>
                  <c:x val="2.7777777777777779E-3"/>
                  <c:y val="-5.55555555555556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6F5-4A06-A674-4E0F1079B826}"/>
                </c:ext>
              </c:extLst>
            </c:dLbl>
            <c:dLbl>
              <c:idx val="2"/>
              <c:layout>
                <c:manualLayout>
                  <c:x val="-1.0185067526415994E-16"/>
                  <c:y val="-5.092592592592601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6F5-4A06-A674-4E0F1079B826}"/>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ysClr val="windowText" lastClr="000000"/>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Hoja1!$B$56:$B$58</c:f>
              <c:strCache>
                <c:ptCount val="3"/>
                <c:pt idx="0">
                  <c:v>Reparación Directa</c:v>
                </c:pt>
                <c:pt idx="1">
                  <c:v>Contractuales</c:v>
                </c:pt>
                <c:pt idx="2">
                  <c:v>Nulidad y Restablecimiento</c:v>
                </c:pt>
              </c:strCache>
            </c:strRef>
          </c:cat>
          <c:val>
            <c:numRef>
              <c:f>Hoja1!$C$56:$C$58</c:f>
              <c:numCache>
                <c:formatCode>_("$"* #,##0.00_);_("$"* \(#,##0.00\);_("$"* "-"??_);_(@_)</c:formatCode>
                <c:ptCount val="3"/>
                <c:pt idx="0">
                  <c:v>1834816</c:v>
                </c:pt>
                <c:pt idx="1">
                  <c:v>92882</c:v>
                </c:pt>
                <c:pt idx="2">
                  <c:v>24982</c:v>
                </c:pt>
              </c:numCache>
            </c:numRef>
          </c:val>
          <c:extLst>
            <c:ext xmlns:c16="http://schemas.microsoft.com/office/drawing/2014/chart" uri="{C3380CC4-5D6E-409C-BE32-E72D297353CC}">
              <c16:uniqueId val="{00000003-76F5-4A06-A674-4E0F1079B826}"/>
            </c:ext>
          </c:extLst>
        </c:ser>
        <c:dLbls>
          <c:showLegendKey val="0"/>
          <c:showVal val="1"/>
          <c:showCatName val="0"/>
          <c:showSerName val="0"/>
          <c:showPercent val="0"/>
          <c:showBubbleSize val="0"/>
        </c:dLbls>
        <c:gapWidth val="150"/>
        <c:shape val="box"/>
        <c:axId val="908931391"/>
        <c:axId val="1013572943"/>
        <c:axId val="0"/>
      </c:bar3DChart>
      <c:catAx>
        <c:axId val="908931391"/>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1" i="0" u="none" strike="noStrike" kern="1200" baseline="0">
                <a:solidFill>
                  <a:sysClr val="windowText" lastClr="000000"/>
                </a:solidFill>
                <a:latin typeface="+mn-lt"/>
                <a:ea typeface="+mn-ea"/>
                <a:cs typeface="+mn-cs"/>
              </a:defRPr>
            </a:pPr>
            <a:endParaRPr lang="es-CO"/>
          </a:p>
        </c:txPr>
        <c:crossAx val="1013572943"/>
        <c:crosses val="autoZero"/>
        <c:auto val="1"/>
        <c:lblAlgn val="ctr"/>
        <c:lblOffset val="100"/>
        <c:noMultiLvlLbl val="0"/>
      </c:catAx>
      <c:valAx>
        <c:axId val="1013572943"/>
        <c:scaling>
          <c:orientation val="minMax"/>
        </c:scaling>
        <c:delete val="1"/>
        <c:axPos val="l"/>
        <c:majorGridlines>
          <c:spPr>
            <a:ln w="9525" cap="flat" cmpd="sng" algn="ctr">
              <a:solidFill>
                <a:schemeClr val="tx1">
                  <a:lumMod val="15000"/>
                  <a:lumOff val="85000"/>
                </a:schemeClr>
              </a:solidFill>
              <a:round/>
            </a:ln>
            <a:effectLst/>
          </c:spPr>
        </c:majorGridlines>
        <c:numFmt formatCode="_(&quot;$&quot;* #,##0.00_);_(&quot;$&quot;* \(#,##0.00\);_(&quot;$&quot;* &quot;-&quot;??_);_(@_)" sourceLinked="1"/>
        <c:majorTickMark val="none"/>
        <c:minorTickMark val="none"/>
        <c:tickLblPos val="nextTo"/>
        <c:crossAx val="90893139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1"/>
            </a:solidFill>
            <a:ln>
              <a:noFill/>
            </a:ln>
            <a:effectLst/>
            <a:sp3d/>
          </c:spPr>
          <c:invertIfNegative val="0"/>
          <c:dPt>
            <c:idx val="0"/>
            <c:invertIfNegative val="0"/>
            <c:bubble3D val="0"/>
            <c:spPr>
              <a:solidFill>
                <a:schemeClr val="accent2"/>
              </a:solidFill>
              <a:ln>
                <a:noFill/>
              </a:ln>
              <a:effectLst/>
              <a:sp3d/>
            </c:spPr>
            <c:extLst>
              <c:ext xmlns:c16="http://schemas.microsoft.com/office/drawing/2014/chart" uri="{C3380CC4-5D6E-409C-BE32-E72D297353CC}">
                <c16:uniqueId val="{00000000-8AA9-48CC-AA41-32E9E75907C6}"/>
              </c:ext>
            </c:extLst>
          </c:dPt>
          <c:dPt>
            <c:idx val="1"/>
            <c:invertIfNegative val="0"/>
            <c:bubble3D val="0"/>
            <c:spPr>
              <a:solidFill>
                <a:schemeClr val="accent6"/>
              </a:solidFill>
              <a:ln>
                <a:noFill/>
              </a:ln>
              <a:effectLst/>
              <a:sp3d/>
            </c:spPr>
            <c:extLst>
              <c:ext xmlns:c16="http://schemas.microsoft.com/office/drawing/2014/chart" uri="{C3380CC4-5D6E-409C-BE32-E72D297353CC}">
                <c16:uniqueId val="{00000001-8AA9-48CC-AA41-32E9E75907C6}"/>
              </c:ext>
            </c:extLst>
          </c:dPt>
          <c:dLbls>
            <c:dLbl>
              <c:idx val="0"/>
              <c:layout>
                <c:manualLayout>
                  <c:x val="0.23205583929279261"/>
                  <c:y val="0.13888888888888887"/>
                </c:manualLayout>
              </c:layout>
              <c:showLegendKey val="0"/>
              <c:showVal val="1"/>
              <c:showCatName val="0"/>
              <c:showSerName val="0"/>
              <c:showPercent val="0"/>
              <c:showBubbleSize val="0"/>
              <c:extLst>
                <c:ext xmlns:c15="http://schemas.microsoft.com/office/drawing/2012/chart" uri="{CE6537A1-D6FC-4f65-9D91-7224C49458BB}">
                  <c15:layout>
                    <c:manualLayout>
                      <c:w val="0.23339408770453751"/>
                      <c:h val="0.25963906179580792"/>
                    </c:manualLayout>
                  </c15:layout>
                </c:ext>
                <c:ext xmlns:c16="http://schemas.microsoft.com/office/drawing/2014/chart" uri="{C3380CC4-5D6E-409C-BE32-E72D297353CC}">
                  <c16:uniqueId val="{00000000-8AA9-48CC-AA41-32E9E75907C6}"/>
                </c:ext>
              </c:extLst>
            </c:dLbl>
            <c:dLbl>
              <c:idx val="1"/>
              <c:layout>
                <c:manualLayout>
                  <c:x val="8.3481859797797542E-2"/>
                  <c:y val="-4.1666666666666692E-2"/>
                </c:manualLayout>
              </c:layout>
              <c:showLegendKey val="0"/>
              <c:showVal val="1"/>
              <c:showCatName val="0"/>
              <c:showSerName val="0"/>
              <c:showPercent val="0"/>
              <c:showBubbleSize val="0"/>
              <c:extLst>
                <c:ext xmlns:c15="http://schemas.microsoft.com/office/drawing/2012/chart" uri="{CE6537A1-D6FC-4f65-9D91-7224C49458BB}">
                  <c15:layout>
                    <c:manualLayout>
                      <c:w val="0.24735723982565849"/>
                      <c:h val="0.25963906179580792"/>
                    </c:manualLayout>
                  </c15:layout>
                </c:ext>
                <c:ext xmlns:c16="http://schemas.microsoft.com/office/drawing/2014/chart" uri="{C3380CC4-5D6E-409C-BE32-E72D297353CC}">
                  <c16:uniqueId val="{00000001-8AA9-48CC-AA41-32E9E75907C6}"/>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ysClr val="windowText" lastClr="000000"/>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Hoja1!$B$75:$B$76</c:f>
              <c:strCache>
                <c:ptCount val="2"/>
                <c:pt idx="0">
                  <c:v>Ejecutivos </c:v>
                </c:pt>
                <c:pt idx="1">
                  <c:v>Verbales</c:v>
                </c:pt>
              </c:strCache>
            </c:strRef>
          </c:cat>
          <c:val>
            <c:numRef>
              <c:f>Hoja1!$C$75:$C$76</c:f>
              <c:numCache>
                <c:formatCode>_("$"* #,##0.00_);_("$"* \(#,##0.00\);_("$"* "-"??_);_(@_)</c:formatCode>
                <c:ptCount val="2"/>
                <c:pt idx="0">
                  <c:v>19333</c:v>
                </c:pt>
                <c:pt idx="1">
                  <c:v>18092</c:v>
                </c:pt>
              </c:numCache>
            </c:numRef>
          </c:val>
          <c:extLst>
            <c:ext xmlns:c16="http://schemas.microsoft.com/office/drawing/2014/chart" uri="{C3380CC4-5D6E-409C-BE32-E72D297353CC}">
              <c16:uniqueId val="{00000002-8AA9-48CC-AA41-32E9E75907C6}"/>
            </c:ext>
          </c:extLst>
        </c:ser>
        <c:dLbls>
          <c:showLegendKey val="0"/>
          <c:showVal val="1"/>
          <c:showCatName val="0"/>
          <c:showSerName val="0"/>
          <c:showPercent val="0"/>
          <c:showBubbleSize val="0"/>
        </c:dLbls>
        <c:gapWidth val="150"/>
        <c:shape val="box"/>
        <c:axId val="1009105263"/>
        <c:axId val="1093391615"/>
        <c:axId val="0"/>
      </c:bar3DChart>
      <c:catAx>
        <c:axId val="1009105263"/>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mn-lt"/>
                <a:ea typeface="+mn-ea"/>
                <a:cs typeface="+mn-cs"/>
              </a:defRPr>
            </a:pPr>
            <a:endParaRPr lang="es-CO"/>
          </a:p>
        </c:txPr>
        <c:crossAx val="1093391615"/>
        <c:crosses val="autoZero"/>
        <c:auto val="1"/>
        <c:lblAlgn val="ctr"/>
        <c:lblOffset val="100"/>
        <c:noMultiLvlLbl val="0"/>
      </c:catAx>
      <c:valAx>
        <c:axId val="1093391615"/>
        <c:scaling>
          <c:orientation val="minMax"/>
        </c:scaling>
        <c:delete val="1"/>
        <c:axPos val="l"/>
        <c:majorGridlines>
          <c:spPr>
            <a:ln w="9525" cap="flat" cmpd="sng" algn="ctr">
              <a:solidFill>
                <a:schemeClr val="tx1">
                  <a:lumMod val="15000"/>
                  <a:lumOff val="85000"/>
                </a:schemeClr>
              </a:solidFill>
              <a:round/>
            </a:ln>
            <a:effectLst/>
          </c:spPr>
        </c:majorGridlines>
        <c:numFmt formatCode="_(&quot;$&quot;* #,##0.00_);_(&quot;$&quot;* \(#,##0.00\);_(&quot;$&quot;* &quot;-&quot;??_);_(@_)" sourceLinked="1"/>
        <c:majorTickMark val="none"/>
        <c:minorTickMark val="none"/>
        <c:tickLblPos val="nextTo"/>
        <c:crossAx val="100910526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1"/>
            </a:solidFill>
            <a:ln>
              <a:noFill/>
            </a:ln>
            <a:effectLst/>
            <a:sp3d/>
          </c:spPr>
          <c:invertIfNegative val="0"/>
          <c:dLbls>
            <c:dLbl>
              <c:idx val="0"/>
              <c:layout>
                <c:manualLayout>
                  <c:x val="9.8984795311913825E-3"/>
                  <c:y val="-3.942574123941403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E45-4E5A-B9E9-CBEDA174BA7E}"/>
                </c:ext>
              </c:extLst>
            </c:dLbl>
            <c:dLbl>
              <c:idx val="1"/>
              <c:layout>
                <c:manualLayout>
                  <c:x val="-9.8984795311915022E-3"/>
                  <c:y val="-5.632248748487719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E45-4E5A-B9E9-CBEDA174BA7E}"/>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Hoja1!$B$92:$B$93</c:f>
              <c:strCache>
                <c:ptCount val="2"/>
                <c:pt idx="0">
                  <c:v>Ordinario laboral</c:v>
                </c:pt>
                <c:pt idx="1">
                  <c:v>Ejecutivo laboral</c:v>
                </c:pt>
              </c:strCache>
            </c:strRef>
          </c:cat>
          <c:val>
            <c:numRef>
              <c:f>Hoja1!$C$92:$C$93</c:f>
              <c:numCache>
                <c:formatCode>_("$"* #,##0.00_);_("$"* \(#,##0.00\);_("$"* "-"??_);_(@_)</c:formatCode>
                <c:ptCount val="2"/>
                <c:pt idx="0">
                  <c:v>12290</c:v>
                </c:pt>
                <c:pt idx="1">
                  <c:v>1839</c:v>
                </c:pt>
              </c:numCache>
            </c:numRef>
          </c:val>
          <c:extLst>
            <c:ext xmlns:c16="http://schemas.microsoft.com/office/drawing/2014/chart" uri="{C3380CC4-5D6E-409C-BE32-E72D297353CC}">
              <c16:uniqueId val="{00000000-1E45-4E5A-B9E9-CBEDA174BA7E}"/>
            </c:ext>
          </c:extLst>
        </c:ser>
        <c:dLbls>
          <c:showLegendKey val="0"/>
          <c:showVal val="1"/>
          <c:showCatName val="0"/>
          <c:showSerName val="0"/>
          <c:showPercent val="0"/>
          <c:showBubbleSize val="0"/>
        </c:dLbls>
        <c:gapWidth val="150"/>
        <c:shape val="box"/>
        <c:axId val="1102835807"/>
        <c:axId val="1021287727"/>
        <c:axId val="0"/>
      </c:bar3DChart>
      <c:catAx>
        <c:axId val="1102835807"/>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s-CO"/>
          </a:p>
        </c:txPr>
        <c:crossAx val="1021287727"/>
        <c:crosses val="autoZero"/>
        <c:auto val="1"/>
        <c:lblAlgn val="ctr"/>
        <c:lblOffset val="100"/>
        <c:noMultiLvlLbl val="0"/>
      </c:catAx>
      <c:valAx>
        <c:axId val="1021287727"/>
        <c:scaling>
          <c:orientation val="minMax"/>
        </c:scaling>
        <c:delete val="1"/>
        <c:axPos val="l"/>
        <c:majorGridlines>
          <c:spPr>
            <a:ln w="9525" cap="flat" cmpd="sng" algn="ctr">
              <a:solidFill>
                <a:schemeClr val="tx1">
                  <a:lumMod val="15000"/>
                  <a:lumOff val="85000"/>
                </a:schemeClr>
              </a:solidFill>
              <a:round/>
            </a:ln>
            <a:effectLst/>
          </c:spPr>
        </c:majorGridlines>
        <c:numFmt formatCode="_(&quot;$&quot;* #,##0.00_);_(&quot;$&quot;* \(#,##0.00\);_(&quot;$&quot;* &quot;-&quot;??_);_(@_)" sourceLinked="1"/>
        <c:majorTickMark val="none"/>
        <c:minorTickMark val="none"/>
        <c:tickLblPos val="nextTo"/>
        <c:crossAx val="110283580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r>
              <a:rPr lang="es-CO" sz="1800" dirty="0"/>
              <a:t>FALLOS DE TUTELAS</a:t>
            </a:r>
          </a:p>
          <a:p>
            <a:pPr>
              <a:defRPr sz="1800"/>
            </a:pPr>
            <a:r>
              <a:rPr lang="es-CO" sz="1800" dirty="0"/>
              <a:t>2014-2018</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s-C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4.9266493954420121E-2"/>
          <c:y val="0.23731707973694119"/>
          <c:w val="0.95073350604557993"/>
          <c:h val="0.62779114251858681"/>
        </c:manualLayout>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layout>
        <c:manualLayout>
          <c:xMode val="edge"/>
          <c:yMode val="edge"/>
          <c:x val="5.629663784221707E-2"/>
          <c:y val="0.82392763190409868"/>
          <c:w val="0.86755627801201163"/>
          <c:h val="0.14545423130997809"/>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1">
          <a:solidFill>
            <a:schemeClr val="tx1"/>
          </a:solidFill>
        </a:defRPr>
      </a:pPr>
      <a:endParaRPr lang="es-CO"/>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solidFill>
                <a:latin typeface="+mn-lt"/>
                <a:ea typeface="+mn-ea"/>
                <a:cs typeface="+mn-cs"/>
              </a:defRPr>
            </a:pPr>
            <a:r>
              <a:rPr lang="en-US" sz="1800" b="1" dirty="0">
                <a:solidFill>
                  <a:schemeClr val="tx1"/>
                </a:solidFill>
              </a:rPr>
              <a:t>TUTELAS GESTIONADAS  </a:t>
            </a:r>
          </a:p>
          <a:p>
            <a:pPr>
              <a:defRPr sz="1800" b="1">
                <a:solidFill>
                  <a:schemeClr val="tx1"/>
                </a:solidFill>
              </a:defRPr>
            </a:pPr>
            <a:r>
              <a:rPr lang="en-US" sz="1800" b="1" dirty="0">
                <a:solidFill>
                  <a:schemeClr val="tx1"/>
                </a:solidFill>
              </a:rPr>
              <a:t>2014 -2019</a:t>
            </a:r>
          </a:p>
        </c:rich>
      </c:tx>
      <c:overlay val="0"/>
      <c:spPr>
        <a:noFill/>
        <a:ln>
          <a:noFill/>
        </a:ln>
        <a:effectLst/>
      </c:spPr>
      <c:txPr>
        <a:bodyPr rot="0" spcFirstLastPara="1" vertOverflow="ellipsis" vert="horz" wrap="square" anchor="ctr" anchorCtr="1"/>
        <a:lstStyle/>
        <a:p>
          <a:pPr>
            <a:defRPr sz="1800" b="1" i="0" u="none" strike="noStrike" kern="1200" spc="0" baseline="0">
              <a:solidFill>
                <a:schemeClr val="tx1"/>
              </a:solidFill>
              <a:latin typeface="+mn-lt"/>
              <a:ea typeface="+mn-ea"/>
              <a:cs typeface="+mn-cs"/>
            </a:defRPr>
          </a:pPr>
          <a:endParaRPr lang="es-C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1"/>
          <c:order val="1"/>
          <c:tx>
            <c:strRef>
              <c:f>Hoja1!$C$2</c:f>
              <c:strCache>
                <c:ptCount val="1"/>
                <c:pt idx="0">
                  <c:v>CANT</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42BF-4552-94CE-1F01043A0727}"/>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42BF-4552-94CE-1F01043A0727}"/>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42BF-4552-94CE-1F01043A0727}"/>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42BF-4552-94CE-1F01043A0727}"/>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42BF-4552-94CE-1F01043A0727}"/>
              </c:ext>
            </c:extLst>
          </c:dPt>
          <c:dPt>
            <c:idx val="5"/>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0B-42BF-4552-94CE-1F01043A0727}"/>
              </c:ext>
            </c:extLst>
          </c:dPt>
          <c:cat>
            <c:numRef>
              <c:f>Hoja1!$B$3:$B$8</c:f>
              <c:numCache>
                <c:formatCode>General</c:formatCode>
                <c:ptCount val="6"/>
                <c:pt idx="0">
                  <c:v>2014</c:v>
                </c:pt>
                <c:pt idx="1">
                  <c:v>2015</c:v>
                </c:pt>
                <c:pt idx="2">
                  <c:v>2016</c:v>
                </c:pt>
                <c:pt idx="3">
                  <c:v>2017</c:v>
                </c:pt>
                <c:pt idx="4">
                  <c:v>2018</c:v>
                </c:pt>
                <c:pt idx="5">
                  <c:v>2019</c:v>
                </c:pt>
              </c:numCache>
            </c:numRef>
          </c:cat>
          <c:val>
            <c:numRef>
              <c:f>Hoja1!$C$3:$C$8</c:f>
              <c:numCache>
                <c:formatCode>General</c:formatCode>
                <c:ptCount val="6"/>
                <c:pt idx="0">
                  <c:v>96</c:v>
                </c:pt>
                <c:pt idx="1">
                  <c:v>189</c:v>
                </c:pt>
                <c:pt idx="2">
                  <c:v>334</c:v>
                </c:pt>
                <c:pt idx="3">
                  <c:v>364</c:v>
                </c:pt>
                <c:pt idx="4">
                  <c:v>479</c:v>
                </c:pt>
                <c:pt idx="5">
                  <c:v>625</c:v>
                </c:pt>
              </c:numCache>
            </c:numRef>
          </c:val>
          <c:extLst>
            <c:ext xmlns:c16="http://schemas.microsoft.com/office/drawing/2014/chart" uri="{C3380CC4-5D6E-409C-BE32-E72D297353CC}">
              <c16:uniqueId val="{0000000C-42BF-4552-94CE-1F01043A0727}"/>
            </c:ext>
          </c:extLst>
        </c:ser>
        <c:ser>
          <c:idx val="2"/>
          <c:order val="2"/>
          <c:tx>
            <c:strRef>
              <c:f>Hoja1!$B$2</c:f>
              <c:strCache>
                <c:ptCount val="1"/>
                <c:pt idx="0">
                  <c:v>AÑO</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E-42BF-4552-94CE-1F01043A0727}"/>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10-42BF-4552-94CE-1F01043A0727}"/>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12-42BF-4552-94CE-1F01043A0727}"/>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14-42BF-4552-94CE-1F01043A0727}"/>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16-42BF-4552-94CE-1F01043A0727}"/>
              </c:ext>
            </c:extLst>
          </c:dPt>
          <c:dPt>
            <c:idx val="5"/>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18-42BF-4552-94CE-1F01043A0727}"/>
              </c:ext>
            </c:extLst>
          </c:dPt>
          <c:cat>
            <c:numRef>
              <c:f>Hoja1!$B$3:$B$8</c:f>
              <c:numCache>
                <c:formatCode>General</c:formatCode>
                <c:ptCount val="6"/>
                <c:pt idx="0">
                  <c:v>2014</c:v>
                </c:pt>
                <c:pt idx="1">
                  <c:v>2015</c:v>
                </c:pt>
                <c:pt idx="2">
                  <c:v>2016</c:v>
                </c:pt>
                <c:pt idx="3">
                  <c:v>2017</c:v>
                </c:pt>
                <c:pt idx="4">
                  <c:v>2018</c:v>
                </c:pt>
                <c:pt idx="5">
                  <c:v>2019</c:v>
                </c:pt>
              </c:numCache>
            </c:numRef>
          </c:cat>
          <c:val>
            <c:numRef>
              <c:f>Hoja1!$B$3:$B$8</c:f>
              <c:numCache>
                <c:formatCode>General</c:formatCode>
                <c:ptCount val="6"/>
                <c:pt idx="0">
                  <c:v>2014</c:v>
                </c:pt>
                <c:pt idx="1">
                  <c:v>2015</c:v>
                </c:pt>
                <c:pt idx="2">
                  <c:v>2016</c:v>
                </c:pt>
                <c:pt idx="3">
                  <c:v>2017</c:v>
                </c:pt>
                <c:pt idx="4">
                  <c:v>2018</c:v>
                </c:pt>
                <c:pt idx="5">
                  <c:v>2019</c:v>
                </c:pt>
              </c:numCache>
            </c:numRef>
          </c:val>
          <c:extLst>
            <c:ext xmlns:c16="http://schemas.microsoft.com/office/drawing/2014/chart" uri="{C3380CC4-5D6E-409C-BE32-E72D297353CC}">
              <c16:uniqueId val="{00000019-42BF-4552-94CE-1F01043A0727}"/>
            </c:ext>
          </c:extLst>
        </c:ser>
        <c:dLbls>
          <c:showLegendKey val="0"/>
          <c:showVal val="0"/>
          <c:showCatName val="0"/>
          <c:showSerName val="0"/>
          <c:showPercent val="0"/>
          <c:showBubbleSize val="0"/>
          <c:showLeaderLines val="1"/>
        </c:dLbls>
        <c:extLst>
          <c:ext xmlns:c15="http://schemas.microsoft.com/office/drawing/2012/chart" uri="{02D57815-91ED-43cb-92C2-25804820EDAC}">
            <c15:filteredPieSeries>
              <c15:ser>
                <c:idx val="0"/>
                <c:order val="0"/>
                <c:tx>
                  <c:strRef>
                    <c:extLst>
                      <c:ext uri="{02D57815-91ED-43cb-92C2-25804820EDAC}">
                        <c15:formulaRef>
                          <c15:sqref>Hoja1!$B$3:$B$8</c15:sqref>
                        </c15:formulaRef>
                      </c:ext>
                    </c:extLst>
                    <c:strCache>
                      <c:ptCount val="6"/>
                      <c:pt idx="0">
                        <c:v>2014</c:v>
                      </c:pt>
                      <c:pt idx="1">
                        <c:v>2015</c:v>
                      </c:pt>
                      <c:pt idx="2">
                        <c:v>2016</c:v>
                      </c:pt>
                      <c:pt idx="3">
                        <c:v>2017</c:v>
                      </c:pt>
                      <c:pt idx="4">
                        <c:v>2018</c:v>
                      </c:pt>
                      <c:pt idx="5">
                        <c:v>2019</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1B-42BF-4552-94CE-1F01043A0727}"/>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1D-42BF-4552-94CE-1F01043A0727}"/>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1F-42BF-4552-94CE-1F01043A0727}"/>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21-42BF-4552-94CE-1F01043A0727}"/>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23-42BF-4552-94CE-1F01043A0727}"/>
                    </c:ext>
                  </c:extLst>
                </c:dPt>
                <c:dPt>
                  <c:idx val="5"/>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25-42BF-4552-94CE-1F01043A0727}"/>
                    </c:ext>
                  </c:extLst>
                </c:dPt>
                <c:cat>
                  <c:numRef>
                    <c:extLst>
                      <c:ext uri="{02D57815-91ED-43cb-92C2-25804820EDAC}">
                        <c15:formulaRef>
                          <c15:sqref>Hoja1!$B$3:$B$8</c15:sqref>
                        </c15:formulaRef>
                      </c:ext>
                    </c:extLst>
                    <c:numCache>
                      <c:formatCode>General</c:formatCode>
                      <c:ptCount val="6"/>
                      <c:pt idx="0">
                        <c:v>2014</c:v>
                      </c:pt>
                      <c:pt idx="1">
                        <c:v>2015</c:v>
                      </c:pt>
                      <c:pt idx="2">
                        <c:v>2016</c:v>
                      </c:pt>
                      <c:pt idx="3">
                        <c:v>2017</c:v>
                      </c:pt>
                      <c:pt idx="4">
                        <c:v>2018</c:v>
                      </c:pt>
                      <c:pt idx="5">
                        <c:v>2019</c:v>
                      </c:pt>
                    </c:numCache>
                  </c:numRef>
                </c:cat>
                <c:val>
                  <c:numRef>
                    <c:extLst>
                      <c:ext uri="{02D57815-91ED-43cb-92C2-25804820EDAC}">
                        <c15:formulaRef>
                          <c15:sqref>Hoja1!$B$3:$B$8</c15:sqref>
                        </c15:formulaRef>
                      </c:ext>
                    </c:extLst>
                    <c:numCache>
                      <c:formatCode>General</c:formatCode>
                      <c:ptCount val="6"/>
                      <c:pt idx="0">
                        <c:v>2014</c:v>
                      </c:pt>
                      <c:pt idx="1">
                        <c:v>2015</c:v>
                      </c:pt>
                      <c:pt idx="2">
                        <c:v>2016</c:v>
                      </c:pt>
                      <c:pt idx="3">
                        <c:v>2017</c:v>
                      </c:pt>
                      <c:pt idx="4">
                        <c:v>2018</c:v>
                      </c:pt>
                      <c:pt idx="5">
                        <c:v>2019</c:v>
                      </c:pt>
                    </c:numCache>
                  </c:numRef>
                </c:val>
                <c:extLst>
                  <c:ext xmlns:c16="http://schemas.microsoft.com/office/drawing/2014/chart" uri="{C3380CC4-5D6E-409C-BE32-E72D297353CC}">
                    <c16:uniqueId val="{00000026-42BF-4552-94CE-1F01043A0727}"/>
                  </c:ext>
                </c:extLst>
              </c15:ser>
            </c15:filteredPieSeries>
          </c:ext>
        </c:extLst>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userShapes r:id="rId4"/>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solidFill>
                <a:latin typeface="+mn-lt"/>
                <a:ea typeface="+mn-ea"/>
                <a:cs typeface="+mn-cs"/>
              </a:defRPr>
            </a:pPr>
            <a:r>
              <a:rPr lang="es-CO" sz="1800" b="1">
                <a:solidFill>
                  <a:schemeClr val="tx1"/>
                </a:solidFill>
              </a:rPr>
              <a:t>FALLOS DE TUTELAS </a:t>
            </a:r>
          </a:p>
          <a:p>
            <a:pPr>
              <a:defRPr sz="1800" b="1">
                <a:solidFill>
                  <a:schemeClr val="tx1"/>
                </a:solidFill>
              </a:defRPr>
            </a:pPr>
            <a:r>
              <a:rPr lang="es-CO" sz="1800" b="1">
                <a:solidFill>
                  <a:schemeClr val="tx1"/>
                </a:solidFill>
              </a:rPr>
              <a:t>2014-2019</a:t>
            </a:r>
          </a:p>
        </c:rich>
      </c:tx>
      <c:overlay val="0"/>
      <c:spPr>
        <a:noFill/>
        <a:ln>
          <a:noFill/>
        </a:ln>
        <a:effectLst/>
      </c:spPr>
      <c:txPr>
        <a:bodyPr rot="0" spcFirstLastPara="1" vertOverflow="ellipsis" vert="horz" wrap="square" anchor="ctr" anchorCtr="1"/>
        <a:lstStyle/>
        <a:p>
          <a:pPr>
            <a:defRPr sz="1800" b="1" i="0" u="none" strike="noStrike" kern="1200" spc="0" baseline="0">
              <a:solidFill>
                <a:schemeClr val="tx1"/>
              </a:solidFill>
              <a:latin typeface="+mn-lt"/>
              <a:ea typeface="+mn-ea"/>
              <a:cs typeface="+mn-cs"/>
            </a:defRPr>
          </a:pPr>
          <a:endParaRPr lang="es-C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5745-4EDD-86C1-8117499F5E12}"/>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5745-4EDD-86C1-8117499F5E12}"/>
              </c:ext>
            </c:extLst>
          </c:dPt>
          <c:dLbls>
            <c:dLbl>
              <c:idx val="0"/>
              <c:layout>
                <c:manualLayout>
                  <c:x val="-0.12199910562920262"/>
                  <c:y val="-0.22271089475996383"/>
                </c:manualLayout>
              </c:layout>
              <c:tx>
                <c:rich>
                  <a:bodyPr/>
                  <a:lstStyle/>
                  <a:p>
                    <a:r>
                      <a:rPr lang="en-US" dirty="0"/>
                      <a:t>1783</a:t>
                    </a:r>
                  </a:p>
                </c:rich>
              </c:tx>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745-4EDD-86C1-8117499F5E12}"/>
                </c:ext>
              </c:extLst>
            </c:dLbl>
            <c:dLbl>
              <c:idx val="1"/>
              <c:tx>
                <c:rich>
                  <a:bodyPr/>
                  <a:lstStyle/>
                  <a:p>
                    <a:r>
                      <a:rPr lang="en-US" dirty="0"/>
                      <a:t>452</a:t>
                    </a:r>
                  </a:p>
                </c:rich>
              </c:tx>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745-4EDD-86C1-8117499F5E12}"/>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002060"/>
                    </a:solidFill>
                    <a:latin typeface="+mn-lt"/>
                    <a:ea typeface="+mn-ea"/>
                    <a:cs typeface="+mn-cs"/>
                  </a:defRPr>
                </a:pPr>
                <a:endParaRPr lang="es-CO"/>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Hoja1!$B$21:$B$22</c:f>
              <c:strCache>
                <c:ptCount val="2"/>
                <c:pt idx="0">
                  <c:v>FALLOS FAVORABLES</c:v>
                </c:pt>
                <c:pt idx="1">
                  <c:v>FALLOS DESFAVORABLES</c:v>
                </c:pt>
              </c:strCache>
            </c:strRef>
          </c:cat>
          <c:val>
            <c:numRef>
              <c:f>Hoja1!$C$21:$C$22</c:f>
              <c:numCache>
                <c:formatCode>General</c:formatCode>
                <c:ptCount val="2"/>
                <c:pt idx="0">
                  <c:v>1675</c:v>
                </c:pt>
                <c:pt idx="1">
                  <c:v>412</c:v>
                </c:pt>
              </c:numCache>
            </c:numRef>
          </c:val>
          <c:extLst>
            <c:ext xmlns:c16="http://schemas.microsoft.com/office/drawing/2014/chart" uri="{C3380CC4-5D6E-409C-BE32-E72D297353CC}">
              <c16:uniqueId val="{00000004-5745-4EDD-86C1-8117499F5E12}"/>
            </c:ext>
          </c:extLst>
        </c:ser>
        <c:dLbls>
          <c:showLegendKey val="0"/>
          <c:showVal val="0"/>
          <c:showCatName val="0"/>
          <c:showSerName val="0"/>
          <c:showPercent val="0"/>
          <c:showBubbleSize val="0"/>
          <c:showLeaderLines val="1"/>
        </c:dLbls>
      </c:pie3DChart>
      <c:spPr>
        <a:noFill/>
        <a:ln>
          <a:noFill/>
        </a:ln>
        <a:effectLst/>
      </c:spPr>
    </c:plotArea>
    <c:legend>
      <c:legendPos val="b"/>
      <c:legendEntry>
        <c:idx val="0"/>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s-CO"/>
          </a:p>
        </c:txPr>
      </c:legendEntry>
      <c:legendEntry>
        <c:idx val="1"/>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s-CO"/>
          </a:p>
        </c:txPr>
      </c:legendEntry>
      <c:layout>
        <c:manualLayout>
          <c:xMode val="edge"/>
          <c:yMode val="edge"/>
          <c:x val="4.9999974456315446E-2"/>
          <c:y val="0.83057426182518557"/>
          <c:w val="0.89999979565052357"/>
          <c:h val="0.14165425332317524"/>
        </c:manualLayout>
      </c:layout>
      <c:overlay val="0"/>
      <c:spPr>
        <a:noFill/>
        <a:ln>
          <a:noFill/>
        </a:ln>
        <a:effectLst/>
      </c:spPr>
      <c:txPr>
        <a:bodyPr rot="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Hoja1!$C$60</c:f>
              <c:strCache>
                <c:ptCount val="1"/>
                <c:pt idx="0">
                  <c:v>2018</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Hoja1!$B$61:$B$68</c:f>
              <c:strCache>
                <c:ptCount val="8"/>
                <c:pt idx="0">
                  <c:v>ENERO</c:v>
                </c:pt>
                <c:pt idx="1">
                  <c:v>FEBRERO</c:v>
                </c:pt>
                <c:pt idx="2">
                  <c:v>MARZO</c:v>
                </c:pt>
                <c:pt idx="3">
                  <c:v>ABRIL</c:v>
                </c:pt>
                <c:pt idx="4">
                  <c:v>MAYO </c:v>
                </c:pt>
                <c:pt idx="5">
                  <c:v>JUNIO</c:v>
                </c:pt>
                <c:pt idx="6">
                  <c:v>JULIO</c:v>
                </c:pt>
                <c:pt idx="7">
                  <c:v>AGOSTO</c:v>
                </c:pt>
              </c:strCache>
            </c:strRef>
          </c:cat>
          <c:val>
            <c:numRef>
              <c:f>Hoja1!$C$61:$C$68</c:f>
              <c:numCache>
                <c:formatCode>General</c:formatCode>
                <c:ptCount val="8"/>
                <c:pt idx="0">
                  <c:v>17</c:v>
                </c:pt>
                <c:pt idx="1">
                  <c:v>36</c:v>
                </c:pt>
                <c:pt idx="2">
                  <c:v>21</c:v>
                </c:pt>
                <c:pt idx="3">
                  <c:v>38</c:v>
                </c:pt>
                <c:pt idx="4">
                  <c:v>41</c:v>
                </c:pt>
                <c:pt idx="5">
                  <c:v>35</c:v>
                </c:pt>
                <c:pt idx="6">
                  <c:v>39</c:v>
                </c:pt>
                <c:pt idx="7">
                  <c:v>33</c:v>
                </c:pt>
              </c:numCache>
            </c:numRef>
          </c:val>
          <c:extLst>
            <c:ext xmlns:c16="http://schemas.microsoft.com/office/drawing/2014/chart" uri="{C3380CC4-5D6E-409C-BE32-E72D297353CC}">
              <c16:uniqueId val="{00000000-8D7B-48D6-A0AC-82151EC041B7}"/>
            </c:ext>
          </c:extLst>
        </c:ser>
        <c:ser>
          <c:idx val="1"/>
          <c:order val="1"/>
          <c:tx>
            <c:strRef>
              <c:f>Hoja1!$D$60</c:f>
              <c:strCache>
                <c:ptCount val="1"/>
                <c:pt idx="0">
                  <c:v>2019</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2060"/>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Hoja1!$B$61:$B$68</c:f>
              <c:strCache>
                <c:ptCount val="8"/>
                <c:pt idx="0">
                  <c:v>ENERO</c:v>
                </c:pt>
                <c:pt idx="1">
                  <c:v>FEBRERO</c:v>
                </c:pt>
                <c:pt idx="2">
                  <c:v>MARZO</c:v>
                </c:pt>
                <c:pt idx="3">
                  <c:v>ABRIL</c:v>
                </c:pt>
                <c:pt idx="4">
                  <c:v>MAYO </c:v>
                </c:pt>
                <c:pt idx="5">
                  <c:v>JUNIO</c:v>
                </c:pt>
                <c:pt idx="6">
                  <c:v>JULIO</c:v>
                </c:pt>
                <c:pt idx="7">
                  <c:v>AGOSTO</c:v>
                </c:pt>
              </c:strCache>
            </c:strRef>
          </c:cat>
          <c:val>
            <c:numRef>
              <c:f>Hoja1!$D$61:$D$68</c:f>
              <c:numCache>
                <c:formatCode>General</c:formatCode>
                <c:ptCount val="8"/>
                <c:pt idx="0">
                  <c:v>34</c:v>
                </c:pt>
                <c:pt idx="1">
                  <c:v>75</c:v>
                </c:pt>
                <c:pt idx="2">
                  <c:v>103</c:v>
                </c:pt>
                <c:pt idx="3">
                  <c:v>155</c:v>
                </c:pt>
                <c:pt idx="4">
                  <c:v>138</c:v>
                </c:pt>
                <c:pt idx="5">
                  <c:v>120</c:v>
                </c:pt>
                <c:pt idx="6">
                  <c:v>115</c:v>
                </c:pt>
                <c:pt idx="7">
                  <c:v>75</c:v>
                </c:pt>
              </c:numCache>
            </c:numRef>
          </c:val>
          <c:extLst>
            <c:ext xmlns:c16="http://schemas.microsoft.com/office/drawing/2014/chart" uri="{C3380CC4-5D6E-409C-BE32-E72D297353CC}">
              <c16:uniqueId val="{00000001-8D7B-48D6-A0AC-82151EC041B7}"/>
            </c:ext>
          </c:extLst>
        </c:ser>
        <c:dLbls>
          <c:showLegendKey val="0"/>
          <c:showVal val="1"/>
          <c:showCatName val="0"/>
          <c:showSerName val="0"/>
          <c:showPercent val="0"/>
          <c:showBubbleSize val="0"/>
        </c:dLbls>
        <c:gapWidth val="150"/>
        <c:overlap val="-25"/>
        <c:axId val="522734360"/>
        <c:axId val="522734688"/>
      </c:barChart>
      <c:catAx>
        <c:axId val="5227343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002060"/>
                </a:solidFill>
                <a:latin typeface="+mn-lt"/>
                <a:ea typeface="+mn-ea"/>
                <a:cs typeface="+mn-cs"/>
              </a:defRPr>
            </a:pPr>
            <a:endParaRPr lang="es-CO"/>
          </a:p>
        </c:txPr>
        <c:crossAx val="522734688"/>
        <c:crosses val="autoZero"/>
        <c:auto val="1"/>
        <c:lblAlgn val="ctr"/>
        <c:lblOffset val="100"/>
        <c:noMultiLvlLbl val="0"/>
      </c:catAx>
      <c:valAx>
        <c:axId val="522734688"/>
        <c:scaling>
          <c:orientation val="minMax"/>
        </c:scaling>
        <c:delete val="1"/>
        <c:axPos val="b"/>
        <c:numFmt formatCode="General" sourceLinked="1"/>
        <c:majorTickMark val="none"/>
        <c:minorTickMark val="none"/>
        <c:tickLblPos val="nextTo"/>
        <c:crossAx val="52273436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2060"/>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Hoja1!$B$5:$B$12</c:f>
              <c:strCache>
                <c:ptCount val="8"/>
                <c:pt idx="0">
                  <c:v>ENERO </c:v>
                </c:pt>
                <c:pt idx="1">
                  <c:v>FEBRERO</c:v>
                </c:pt>
                <c:pt idx="2">
                  <c:v>MARZO</c:v>
                </c:pt>
                <c:pt idx="3">
                  <c:v>ABRIL</c:v>
                </c:pt>
                <c:pt idx="4">
                  <c:v>MAYO</c:v>
                </c:pt>
                <c:pt idx="5">
                  <c:v>JUNIO</c:v>
                </c:pt>
                <c:pt idx="6">
                  <c:v>JULIO</c:v>
                </c:pt>
                <c:pt idx="7">
                  <c:v>AGOSTO</c:v>
                </c:pt>
              </c:strCache>
            </c:strRef>
          </c:cat>
          <c:val>
            <c:numRef>
              <c:f>Hoja1!$C$5:$C$12</c:f>
              <c:numCache>
                <c:formatCode>General</c:formatCode>
                <c:ptCount val="8"/>
                <c:pt idx="0">
                  <c:v>34</c:v>
                </c:pt>
                <c:pt idx="1">
                  <c:v>75</c:v>
                </c:pt>
                <c:pt idx="2">
                  <c:v>103</c:v>
                </c:pt>
                <c:pt idx="3">
                  <c:v>155</c:v>
                </c:pt>
                <c:pt idx="4">
                  <c:v>138</c:v>
                </c:pt>
                <c:pt idx="5">
                  <c:v>120</c:v>
                </c:pt>
                <c:pt idx="6">
                  <c:v>150</c:v>
                </c:pt>
                <c:pt idx="7">
                  <c:v>75</c:v>
                </c:pt>
              </c:numCache>
            </c:numRef>
          </c:val>
          <c:extLst>
            <c:ext xmlns:c16="http://schemas.microsoft.com/office/drawing/2014/chart" uri="{C3380CC4-5D6E-409C-BE32-E72D297353CC}">
              <c16:uniqueId val="{00000000-BC33-49F9-8441-FA4E0CBA12A8}"/>
            </c:ext>
          </c:extLst>
        </c:ser>
        <c:dLbls>
          <c:dLblPos val="outEnd"/>
          <c:showLegendKey val="0"/>
          <c:showVal val="1"/>
          <c:showCatName val="0"/>
          <c:showSerName val="0"/>
          <c:showPercent val="0"/>
          <c:showBubbleSize val="0"/>
        </c:dLbls>
        <c:gapWidth val="219"/>
        <c:overlap val="-27"/>
        <c:axId val="980897376"/>
        <c:axId val="869491456"/>
      </c:barChart>
      <c:catAx>
        <c:axId val="980897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002060"/>
                </a:solidFill>
                <a:latin typeface="+mn-lt"/>
                <a:ea typeface="+mn-ea"/>
                <a:cs typeface="+mn-cs"/>
              </a:defRPr>
            </a:pPr>
            <a:endParaRPr lang="es-CO"/>
          </a:p>
        </c:txPr>
        <c:crossAx val="869491456"/>
        <c:crosses val="autoZero"/>
        <c:auto val="1"/>
        <c:lblAlgn val="ctr"/>
        <c:lblOffset val="100"/>
        <c:noMultiLvlLbl val="0"/>
      </c:catAx>
      <c:valAx>
        <c:axId val="869491456"/>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9808973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Hoja1!$B$22:$B$31</c:f>
              <c:strCache>
                <c:ptCount val="10"/>
                <c:pt idx="0">
                  <c:v>DEPOSITARIO</c:v>
                </c:pt>
                <c:pt idx="1">
                  <c:v>POLICIA ADMINISTRATIVA</c:v>
                </c:pt>
                <c:pt idx="2">
                  <c:v>DERECHOS DE PETICION</c:v>
                </c:pt>
                <c:pt idx="3">
                  <c:v>PROCESO DE ED</c:v>
                </c:pt>
                <c:pt idx="4">
                  <c:v>CUMPLIMIENTO ORDEN JUDICIAL</c:v>
                </c:pt>
                <c:pt idx="5">
                  <c:v>ENAJENACION T</c:v>
                </c:pt>
                <c:pt idx="6">
                  <c:v>DERECHOS LABORALES</c:v>
                </c:pt>
                <c:pt idx="7">
                  <c:v>ENTIDAD DIFERENTE</c:v>
                </c:pt>
                <c:pt idx="8">
                  <c:v>GESTIONES DE ADMINISTRACION</c:v>
                </c:pt>
                <c:pt idx="9">
                  <c:v>SANEAMIENTO JURIDICO</c:v>
                </c:pt>
              </c:strCache>
            </c:strRef>
          </c:cat>
          <c:val>
            <c:numRef>
              <c:f>Hoja1!$C$22:$C$31</c:f>
              <c:numCache>
                <c:formatCode>General</c:formatCode>
                <c:ptCount val="10"/>
                <c:pt idx="0">
                  <c:v>43</c:v>
                </c:pt>
                <c:pt idx="1">
                  <c:v>919</c:v>
                </c:pt>
                <c:pt idx="2">
                  <c:v>356</c:v>
                </c:pt>
                <c:pt idx="3">
                  <c:v>263</c:v>
                </c:pt>
                <c:pt idx="4">
                  <c:v>126</c:v>
                </c:pt>
                <c:pt idx="5">
                  <c:v>49</c:v>
                </c:pt>
                <c:pt idx="6">
                  <c:v>68</c:v>
                </c:pt>
                <c:pt idx="7">
                  <c:v>44</c:v>
                </c:pt>
                <c:pt idx="8">
                  <c:v>362</c:v>
                </c:pt>
                <c:pt idx="9">
                  <c:v>47</c:v>
                </c:pt>
              </c:numCache>
            </c:numRef>
          </c:val>
          <c:extLst>
            <c:ext xmlns:c16="http://schemas.microsoft.com/office/drawing/2014/chart" uri="{C3380CC4-5D6E-409C-BE32-E72D297353CC}">
              <c16:uniqueId val="{00000000-8A97-452B-9EBD-BE3D6CAA44E2}"/>
            </c:ext>
          </c:extLst>
        </c:ser>
        <c:dLbls>
          <c:dLblPos val="outEnd"/>
          <c:showLegendKey val="0"/>
          <c:showVal val="1"/>
          <c:showCatName val="0"/>
          <c:showSerName val="0"/>
          <c:showPercent val="0"/>
          <c:showBubbleSize val="0"/>
        </c:dLbls>
        <c:gapWidth val="182"/>
        <c:axId val="775111056"/>
        <c:axId val="864596144"/>
      </c:barChart>
      <c:catAx>
        <c:axId val="775111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s-CO"/>
          </a:p>
        </c:txPr>
        <c:crossAx val="864596144"/>
        <c:crosses val="autoZero"/>
        <c:auto val="1"/>
        <c:lblAlgn val="ctr"/>
        <c:lblOffset val="100"/>
        <c:noMultiLvlLbl val="0"/>
      </c:catAx>
      <c:valAx>
        <c:axId val="864596144"/>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7751110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0" i="0" u="none" strike="noStrike" kern="1200" cap="all" baseline="0">
                <a:solidFill>
                  <a:schemeClr val="lt1"/>
                </a:solidFill>
                <a:latin typeface="+mn-lt"/>
                <a:ea typeface="+mn-ea"/>
                <a:cs typeface="+mn-cs"/>
              </a:defRPr>
            </a:pPr>
            <a:r>
              <a:rPr lang="es-CO" b="1" dirty="0">
                <a:solidFill>
                  <a:schemeClr val="tx1"/>
                </a:solidFill>
              </a:rPr>
              <a:t>PROCESOS vigentes</a:t>
            </a:r>
          </a:p>
        </c:rich>
      </c:tx>
      <c:overlay val="0"/>
      <c:spPr>
        <a:noFill/>
        <a:ln>
          <a:noFill/>
        </a:ln>
        <a:effectLst/>
      </c:spPr>
      <c:txPr>
        <a:bodyPr rot="0" spcFirstLastPara="1" vertOverflow="ellipsis" vert="horz" wrap="square" anchor="ctr" anchorCtr="1"/>
        <a:lstStyle/>
        <a:p>
          <a:pPr>
            <a:defRPr sz="2200" b="0" i="0" u="none" strike="noStrike" kern="1200" cap="all" baseline="0">
              <a:solidFill>
                <a:schemeClr val="lt1"/>
              </a:solidFill>
              <a:latin typeface="+mn-lt"/>
              <a:ea typeface="+mn-ea"/>
              <a:cs typeface="+mn-cs"/>
            </a:defRPr>
          </a:pPr>
          <a:endParaRPr lang="es-CO"/>
        </a:p>
      </c:txPr>
    </c:title>
    <c:autoTitleDeleted val="0"/>
    <c:view3D>
      <c:rotX val="15"/>
      <c:rotY val="20"/>
      <c:depthPercent val="100"/>
      <c:rAngAx val="1"/>
    </c:view3D>
    <c:floor>
      <c:thickness val="0"/>
      <c:spPr>
        <a:solidFill>
          <a:schemeClr val="bg2">
            <a:lumMod val="75000"/>
            <a:alpha val="27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Hoja1!$B$1</c:f>
              <c:strCache>
                <c:ptCount val="1"/>
                <c:pt idx="0">
                  <c:v>Conciliaciones</c:v>
                </c:pt>
              </c:strCache>
            </c:strRef>
          </c:tx>
          <c:spPr>
            <a:solidFill>
              <a:schemeClr val="accent1">
                <a:alpha val="88000"/>
              </a:schemeClr>
            </a:solidFill>
            <a:ln>
              <a:solidFill>
                <a:schemeClr val="accent1">
                  <a:lumMod val="50000"/>
                </a:schemeClr>
              </a:solidFill>
            </a:ln>
            <a:effectLst/>
            <a:scene3d>
              <a:camera prst="orthographicFront"/>
              <a:lightRig rig="threePt" dir="t"/>
            </a:scene3d>
            <a:sp3d prstMaterial="flat">
              <a:contourClr>
                <a:schemeClr val="accent1">
                  <a:lumMod val="50000"/>
                </a:schemeClr>
              </a:contourClr>
            </a:sp3d>
          </c:spPr>
          <c:invertIfNegative val="0"/>
          <c:dLbls>
            <c:dLbl>
              <c:idx val="0"/>
              <c:layout>
                <c:manualLayout>
                  <c:x val="-3.881766289243855E-3"/>
                  <c:y val="-9.531644918171529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8E-410E-81C9-FCC18DCCD0CB}"/>
                </c:ext>
              </c:extLst>
            </c:dLbl>
            <c:spPr>
              <a:solidFill>
                <a:schemeClr val="accent1">
                  <a:alpha val="30000"/>
                </a:schemeClr>
              </a:solid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strRef>
              <c:f>Hoja1!$A$6</c:f>
              <c:strCache>
                <c:ptCount val="1"/>
                <c:pt idx="0">
                  <c:v>2015-2019</c:v>
                </c:pt>
              </c:strCache>
            </c:strRef>
          </c:cat>
          <c:val>
            <c:numRef>
              <c:f>Hoja1!$B$6</c:f>
              <c:numCache>
                <c:formatCode>General</c:formatCode>
                <c:ptCount val="1"/>
                <c:pt idx="0">
                  <c:v>1</c:v>
                </c:pt>
              </c:numCache>
            </c:numRef>
          </c:val>
          <c:extLst>
            <c:ext xmlns:c16="http://schemas.microsoft.com/office/drawing/2014/chart" uri="{C3380CC4-5D6E-409C-BE32-E72D297353CC}">
              <c16:uniqueId val="{00000000-C31F-4FC5-BC0D-3FB573B4B7F2}"/>
            </c:ext>
          </c:extLst>
        </c:ser>
        <c:ser>
          <c:idx val="1"/>
          <c:order val="1"/>
          <c:tx>
            <c:strRef>
              <c:f>Hoja1!$C$1</c:f>
              <c:strCache>
                <c:ptCount val="1"/>
                <c:pt idx="0">
                  <c:v>Ejecutivos</c:v>
                </c:pt>
              </c:strCache>
            </c:strRef>
          </c:tx>
          <c:spPr>
            <a:solidFill>
              <a:schemeClr val="accent2">
                <a:alpha val="88000"/>
              </a:schemeClr>
            </a:solidFill>
            <a:ln>
              <a:solidFill>
                <a:schemeClr val="accent2">
                  <a:lumMod val="50000"/>
                </a:schemeClr>
              </a:solidFill>
            </a:ln>
            <a:effectLst/>
            <a:scene3d>
              <a:camera prst="orthographicFront"/>
              <a:lightRig rig="threePt" dir="t"/>
            </a:scene3d>
            <a:sp3d prstMaterial="flat">
              <a:contourClr>
                <a:schemeClr val="accent2">
                  <a:lumMod val="50000"/>
                </a:schemeClr>
              </a:contourClr>
            </a:sp3d>
          </c:spPr>
          <c:invertIfNegative val="0"/>
          <c:dLbls>
            <c:dLbl>
              <c:idx val="0"/>
              <c:layout>
                <c:manualLayout>
                  <c:x val="8.7339741507986152E-3"/>
                  <c:y val="-8.8508131383021341E-2"/>
                </c:manualLayout>
              </c:layout>
              <c:tx>
                <c:rich>
                  <a:bodyPr rot="0" spcFirstLastPara="1" vertOverflow="ellipsis" vert="horz" wrap="square" lIns="38100" tIns="19050" rIns="38100" bIns="19050" anchor="ctr" anchorCtr="1">
                    <a:noAutofit/>
                  </a:bodyPr>
                  <a:lstStyle/>
                  <a:p>
                    <a:pPr>
                      <a:defRPr sz="1800" b="1" i="0" u="none" strike="noStrike" kern="1200" baseline="0">
                        <a:solidFill>
                          <a:schemeClr val="tx1"/>
                        </a:solidFill>
                        <a:latin typeface="+mn-lt"/>
                        <a:ea typeface="+mn-ea"/>
                        <a:cs typeface="+mn-cs"/>
                      </a:defRPr>
                    </a:pPr>
                    <a:r>
                      <a:rPr lang="en-US" dirty="0"/>
                      <a:t>189</a:t>
                    </a:r>
                  </a:p>
                  <a:p>
                    <a:pPr>
                      <a:defRPr sz="1800">
                        <a:solidFill>
                          <a:schemeClr val="tx1"/>
                        </a:solidFill>
                      </a:defRPr>
                    </a:pPr>
                    <a:endParaRPr lang="en-US" dirty="0"/>
                  </a:p>
                </c:rich>
              </c:tx>
              <c:spPr>
                <a:solidFill>
                  <a:schemeClr val="accent2">
                    <a:alpha val="30000"/>
                  </a:schemeClr>
                </a:solid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lIns="38100" tIns="19050" rIns="38100" bIns="19050" anchor="ctr" anchorCtr="1">
                  <a:noAutofit/>
                </a:bodyPr>
                <a:lstStyle/>
                <a:p>
                  <a:pPr>
                    <a:defRPr sz="1800" b="1" i="0" u="none" strike="noStrike" kern="1200" baseline="0">
                      <a:solidFill>
                        <a:schemeClr val="tx1"/>
                      </a:solidFill>
                      <a:latin typeface="+mn-lt"/>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15:layout>
                    <c:manualLayout>
                      <c:w val="8.6126613129875823E-2"/>
                      <c:h val="0.12686165498233054"/>
                    </c:manualLayout>
                  </c15:layout>
                </c:ext>
                <c:ext xmlns:c16="http://schemas.microsoft.com/office/drawing/2014/chart" uri="{C3380CC4-5D6E-409C-BE32-E72D297353CC}">
                  <c16:uniqueId val="{00000000-F49E-45B3-9487-E5AF9FABA863}"/>
                </c:ext>
              </c:extLst>
            </c:dLbl>
            <c:spPr>
              <a:solidFill>
                <a:schemeClr val="accent2">
                  <a:alpha val="30000"/>
                </a:schemeClr>
              </a:solid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strRef>
              <c:f>Hoja1!$A$6</c:f>
              <c:strCache>
                <c:ptCount val="1"/>
                <c:pt idx="0">
                  <c:v>2015-2019</c:v>
                </c:pt>
              </c:strCache>
            </c:strRef>
          </c:cat>
          <c:val>
            <c:numRef>
              <c:f>Hoja1!$C$6</c:f>
              <c:numCache>
                <c:formatCode>General</c:formatCode>
                <c:ptCount val="1"/>
                <c:pt idx="0">
                  <c:v>231</c:v>
                </c:pt>
              </c:numCache>
            </c:numRef>
          </c:val>
          <c:extLst>
            <c:ext xmlns:c16="http://schemas.microsoft.com/office/drawing/2014/chart" uri="{C3380CC4-5D6E-409C-BE32-E72D297353CC}">
              <c16:uniqueId val="{00000001-C31F-4FC5-BC0D-3FB573B4B7F2}"/>
            </c:ext>
          </c:extLst>
        </c:ser>
        <c:ser>
          <c:idx val="2"/>
          <c:order val="2"/>
          <c:tx>
            <c:strRef>
              <c:f>Hoja1!$D$1</c:f>
              <c:strCache>
                <c:ptCount val="1"/>
                <c:pt idx="0">
                  <c:v>Restitucion</c:v>
                </c:pt>
              </c:strCache>
            </c:strRef>
          </c:tx>
          <c:spPr>
            <a:solidFill>
              <a:schemeClr val="accent3">
                <a:alpha val="88000"/>
              </a:schemeClr>
            </a:solidFill>
            <a:ln>
              <a:solidFill>
                <a:schemeClr val="accent3">
                  <a:lumMod val="50000"/>
                </a:schemeClr>
              </a:solidFill>
            </a:ln>
            <a:effectLst/>
            <a:scene3d>
              <a:camera prst="orthographicFront"/>
              <a:lightRig rig="threePt" dir="t"/>
            </a:scene3d>
            <a:sp3d prstMaterial="flat">
              <a:contourClr>
                <a:schemeClr val="accent3">
                  <a:lumMod val="50000"/>
                </a:schemeClr>
              </a:contourClr>
            </a:sp3d>
          </c:spPr>
          <c:invertIfNegative val="0"/>
          <c:dLbls>
            <c:dLbl>
              <c:idx val="0"/>
              <c:layout>
                <c:manualLayout>
                  <c:x val="2.7172364024706911E-2"/>
                  <c:y val="-8.1699813584327402E-2"/>
                </c:manualLayout>
              </c:layout>
              <c:tx>
                <c:rich>
                  <a:bodyPr/>
                  <a:lstStyle/>
                  <a:p>
                    <a:r>
                      <a:rPr lang="en-US" dirty="0"/>
                      <a:t>129</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49E-45B3-9487-E5AF9FABA863}"/>
                </c:ext>
              </c:extLst>
            </c:dLbl>
            <c:spPr>
              <a:solidFill>
                <a:schemeClr val="accent3">
                  <a:alpha val="30000"/>
                </a:schemeClr>
              </a:solid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strRef>
              <c:f>Hoja1!$A$6</c:f>
              <c:strCache>
                <c:ptCount val="1"/>
                <c:pt idx="0">
                  <c:v>2015-2019</c:v>
                </c:pt>
              </c:strCache>
            </c:strRef>
          </c:cat>
          <c:val>
            <c:numRef>
              <c:f>Hoja1!$D$6</c:f>
              <c:numCache>
                <c:formatCode>General</c:formatCode>
                <c:ptCount val="1"/>
                <c:pt idx="0">
                  <c:v>183</c:v>
                </c:pt>
              </c:numCache>
            </c:numRef>
          </c:val>
          <c:extLst>
            <c:ext xmlns:c16="http://schemas.microsoft.com/office/drawing/2014/chart" uri="{C3380CC4-5D6E-409C-BE32-E72D297353CC}">
              <c16:uniqueId val="{00000002-C31F-4FC5-BC0D-3FB573B4B7F2}"/>
            </c:ext>
          </c:extLst>
        </c:ser>
        <c:ser>
          <c:idx val="3"/>
          <c:order val="3"/>
          <c:tx>
            <c:strRef>
              <c:f>Hoja1!$E$1</c:f>
              <c:strCache>
                <c:ptCount val="1"/>
                <c:pt idx="0">
                  <c:v>Prueba Anticipada</c:v>
                </c:pt>
              </c:strCache>
            </c:strRef>
          </c:tx>
          <c:spPr>
            <a:solidFill>
              <a:schemeClr val="accent4">
                <a:alpha val="88000"/>
              </a:schemeClr>
            </a:solidFill>
            <a:ln>
              <a:solidFill>
                <a:schemeClr val="accent4">
                  <a:lumMod val="50000"/>
                </a:schemeClr>
              </a:solidFill>
            </a:ln>
            <a:effectLst/>
            <a:scene3d>
              <a:camera prst="orthographicFront"/>
              <a:lightRig rig="threePt" dir="t"/>
            </a:scene3d>
            <a:sp3d prstMaterial="flat">
              <a:contourClr>
                <a:schemeClr val="accent4">
                  <a:lumMod val="50000"/>
                </a:schemeClr>
              </a:contourClr>
            </a:sp3d>
          </c:spPr>
          <c:invertIfNegative val="0"/>
          <c:dLbls>
            <c:dLbl>
              <c:idx val="0"/>
              <c:layout>
                <c:manualLayout>
                  <c:x val="1.5527065156975278E-2"/>
                  <c:y val="-8.6238692116790028E-2"/>
                </c:manualLayout>
              </c:layout>
              <c:tx>
                <c:rich>
                  <a:bodyPr/>
                  <a:lstStyle/>
                  <a:p>
                    <a:r>
                      <a:rPr lang="en-US" dirty="0"/>
                      <a:t>31</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49E-45B3-9487-E5AF9FABA863}"/>
                </c:ext>
              </c:extLst>
            </c:dLbl>
            <c:spPr>
              <a:solidFill>
                <a:schemeClr val="accent4">
                  <a:alpha val="30000"/>
                </a:schemeClr>
              </a:solid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strRef>
              <c:f>Hoja1!$A$6</c:f>
              <c:strCache>
                <c:ptCount val="1"/>
                <c:pt idx="0">
                  <c:v>2015-2019</c:v>
                </c:pt>
              </c:strCache>
            </c:strRef>
          </c:cat>
          <c:val>
            <c:numRef>
              <c:f>Hoja1!$E$6</c:f>
              <c:numCache>
                <c:formatCode>General</c:formatCode>
                <c:ptCount val="1"/>
                <c:pt idx="0">
                  <c:v>31</c:v>
                </c:pt>
              </c:numCache>
            </c:numRef>
          </c:val>
          <c:extLst>
            <c:ext xmlns:c16="http://schemas.microsoft.com/office/drawing/2014/chart" uri="{C3380CC4-5D6E-409C-BE32-E72D297353CC}">
              <c16:uniqueId val="{00000003-C31F-4FC5-BC0D-3FB573B4B7F2}"/>
            </c:ext>
          </c:extLst>
        </c:ser>
        <c:ser>
          <c:idx val="4"/>
          <c:order val="4"/>
          <c:tx>
            <c:strRef>
              <c:f>Hoja1!$G$1</c:f>
              <c:strCache>
                <c:ptCount val="1"/>
                <c:pt idx="0">
                  <c:v>Total</c:v>
                </c:pt>
              </c:strCache>
            </c:strRef>
          </c:tx>
          <c:spPr>
            <a:solidFill>
              <a:schemeClr val="accent5">
                <a:alpha val="88000"/>
              </a:schemeClr>
            </a:solidFill>
            <a:ln>
              <a:solidFill>
                <a:schemeClr val="accent5">
                  <a:lumMod val="50000"/>
                </a:schemeClr>
              </a:solidFill>
            </a:ln>
            <a:effectLst/>
            <a:scene3d>
              <a:camera prst="orthographicFront"/>
              <a:lightRig rig="threePt" dir="t"/>
            </a:scene3d>
            <a:sp3d prstMaterial="flat">
              <a:contourClr>
                <a:schemeClr val="accent5">
                  <a:lumMod val="50000"/>
                </a:schemeClr>
              </a:contourClr>
            </a:sp3d>
          </c:spPr>
          <c:invertIfNegative val="0"/>
          <c:dLbls>
            <c:dLbl>
              <c:idx val="0"/>
              <c:layout>
                <c:manualLayout>
                  <c:x val="4.8522078615548046E-2"/>
                  <c:y val="-9.0777570649252626E-2"/>
                </c:manualLayout>
              </c:layout>
              <c:tx>
                <c:rich>
                  <a:bodyPr/>
                  <a:lstStyle/>
                  <a:p>
                    <a:r>
                      <a:rPr lang="en-US" dirty="0"/>
                      <a:t>350</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49E-45B3-9487-E5AF9FABA863}"/>
                </c:ext>
              </c:extLst>
            </c:dLbl>
            <c:spPr>
              <a:solidFill>
                <a:schemeClr val="accent5">
                  <a:alpha val="30000"/>
                </a:schemeClr>
              </a:solid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strRef>
              <c:f>Hoja1!$A$6</c:f>
              <c:strCache>
                <c:ptCount val="1"/>
                <c:pt idx="0">
                  <c:v>2015-2019</c:v>
                </c:pt>
              </c:strCache>
            </c:strRef>
          </c:cat>
          <c:val>
            <c:numRef>
              <c:f>Hoja1!$G$6</c:f>
              <c:numCache>
                <c:formatCode>General</c:formatCode>
                <c:ptCount val="1"/>
                <c:pt idx="0">
                  <c:v>544</c:v>
                </c:pt>
              </c:numCache>
            </c:numRef>
          </c:val>
          <c:extLst>
            <c:ext xmlns:c16="http://schemas.microsoft.com/office/drawing/2014/chart" uri="{C3380CC4-5D6E-409C-BE32-E72D297353CC}">
              <c16:uniqueId val="{00000004-C31F-4FC5-BC0D-3FB573B4B7F2}"/>
            </c:ext>
          </c:extLst>
        </c:ser>
        <c:dLbls>
          <c:showLegendKey val="0"/>
          <c:showVal val="1"/>
          <c:showCatName val="0"/>
          <c:showSerName val="0"/>
          <c:showPercent val="0"/>
          <c:showBubbleSize val="0"/>
        </c:dLbls>
        <c:gapWidth val="84"/>
        <c:gapDepth val="53"/>
        <c:shape val="box"/>
        <c:axId val="615807232"/>
        <c:axId val="614338928"/>
        <c:axId val="0"/>
      </c:bar3DChart>
      <c:catAx>
        <c:axId val="61580723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s-CO"/>
          </a:p>
        </c:txPr>
        <c:crossAx val="614338928"/>
        <c:crosses val="autoZero"/>
        <c:auto val="1"/>
        <c:lblAlgn val="ctr"/>
        <c:lblOffset val="100"/>
        <c:noMultiLvlLbl val="0"/>
      </c:catAx>
      <c:valAx>
        <c:axId val="614338928"/>
        <c:scaling>
          <c:orientation val="minMax"/>
        </c:scaling>
        <c:delete val="1"/>
        <c:axPos val="l"/>
        <c:numFmt formatCode="General" sourceLinked="1"/>
        <c:majorTickMark val="out"/>
        <c:minorTickMark val="none"/>
        <c:tickLblPos val="nextTo"/>
        <c:crossAx val="615807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6350" cap="flat" cmpd="sng" algn="ctr">
      <a:noFill/>
      <a:round/>
    </a:ln>
    <a:effectLst/>
  </c:spPr>
  <c:txPr>
    <a:bodyPr/>
    <a:lstStyle/>
    <a:p>
      <a:pPr>
        <a:defRPr/>
      </a:pPr>
      <a:endParaRPr lang="es-CO"/>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solidFill>
          <a:schemeClr val="bg2">
            <a:lumMod val="75000"/>
            <a:alpha val="27000"/>
          </a:schemeClr>
        </a:solidFill>
        <a:ln>
          <a:noFill/>
        </a:ln>
        <a:effectLst/>
        <a:sp3d/>
      </c:spPr>
    </c:floor>
    <c:sideWall>
      <c:thickness val="0"/>
      <c:spPr>
        <a:noFill/>
        <a:ln w="25400">
          <a:noFill/>
        </a:ln>
        <a:effectLst/>
        <a:sp3d/>
      </c:spPr>
    </c:sideWall>
    <c:backWall>
      <c:thickness val="0"/>
      <c:spPr>
        <a:noFill/>
        <a:ln w="25400">
          <a:noFill/>
        </a:ln>
        <a:effectLst/>
        <a:sp3d/>
      </c:spPr>
    </c:backWall>
    <c:plotArea>
      <c:layout>
        <c:manualLayout>
          <c:layoutTarget val="inner"/>
          <c:xMode val="edge"/>
          <c:yMode val="edge"/>
          <c:x val="0"/>
          <c:y val="0.28350495799035769"/>
          <c:w val="0.93717123449894968"/>
          <c:h val="0.63125272983634162"/>
        </c:manualLayout>
      </c:layout>
      <c:bar3DChart>
        <c:barDir val="col"/>
        <c:grouping val="clustered"/>
        <c:varyColors val="0"/>
        <c:ser>
          <c:idx val="0"/>
          <c:order val="0"/>
          <c:tx>
            <c:strRef>
              <c:f>Hoja1!$B$1</c:f>
              <c:strCache>
                <c:ptCount val="1"/>
                <c:pt idx="0">
                  <c:v>Meta</c:v>
                </c:pt>
              </c:strCache>
            </c:strRef>
          </c:tx>
          <c:spPr>
            <a:solidFill>
              <a:schemeClr val="accent1">
                <a:alpha val="88000"/>
              </a:schemeClr>
            </a:solidFill>
            <a:ln>
              <a:solidFill>
                <a:schemeClr val="accent1">
                  <a:lumMod val="50000"/>
                </a:schemeClr>
              </a:solidFill>
            </a:ln>
            <a:effectLst/>
            <a:scene3d>
              <a:camera prst="orthographicFront"/>
              <a:lightRig rig="threePt" dir="t"/>
            </a:scene3d>
            <a:sp3d prstMaterial="flat">
              <a:contourClr>
                <a:schemeClr val="accent1">
                  <a:lumMod val="50000"/>
                </a:schemeClr>
              </a:contourClr>
            </a:sp3d>
          </c:spPr>
          <c:invertIfNegative val="0"/>
          <c:dLbls>
            <c:dLbl>
              <c:idx val="0"/>
              <c:layout>
                <c:manualLayout>
                  <c:x val="-3.7584713149845801E-2"/>
                  <c:y val="-8.769869896057203E-2"/>
                </c:manualLayout>
              </c:layout>
              <c:tx>
                <c:rich>
                  <a:bodyPr/>
                  <a:lstStyle/>
                  <a:p>
                    <a:r>
                      <a:rPr lang="en-US" dirty="0"/>
                      <a:t>$541</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F2D-44DF-9311-2E955ADD3A6F}"/>
                </c:ext>
              </c:extLst>
            </c:dLbl>
            <c:dLbl>
              <c:idx val="1"/>
              <c:layout>
                <c:manualLayout>
                  <c:x val="-1.4674608844000367E-2"/>
                  <c:y val="-5.0137384328711745E-2"/>
                </c:manualLayout>
              </c:layout>
              <c:tx>
                <c:rich>
                  <a:bodyPr/>
                  <a:lstStyle/>
                  <a:p>
                    <a:r>
                      <a:rPr lang="en-US" dirty="0"/>
                      <a:t>$541</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F2D-44DF-9311-2E955ADD3A6F}"/>
                </c:ext>
              </c:extLst>
            </c:dLbl>
            <c:dLbl>
              <c:idx val="2"/>
              <c:layout>
                <c:manualLayout>
                  <c:x val="-4.7609170396556995E-2"/>
                  <c:y val="-9.8175471679187942E-2"/>
                </c:manualLayout>
              </c:layout>
              <c:tx>
                <c:rich>
                  <a:bodyPr/>
                  <a:lstStyle/>
                  <a:p>
                    <a:r>
                      <a:rPr lang="en-US" dirty="0"/>
                      <a:t>$1.015</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F2D-44DF-9311-2E955ADD3A6F}"/>
                </c:ext>
              </c:extLst>
            </c:dLbl>
            <c:dLbl>
              <c:idx val="3"/>
              <c:layout>
                <c:manualLayout>
                  <c:x val="-1.0767920060282687E-16"/>
                  <c:y val="-8.8881979063228242E-2"/>
                </c:manualLayout>
              </c:layout>
              <c:tx>
                <c:rich>
                  <a:bodyPr/>
                  <a:lstStyle/>
                  <a:p>
                    <a:r>
                      <a:rPr lang="en-US" dirty="0"/>
                      <a:t>$802</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F2D-44DF-9311-2E955ADD3A6F}"/>
                </c:ext>
              </c:extLst>
            </c:dLbl>
            <c:dLbl>
              <c:idx val="4"/>
              <c:layout>
                <c:manualLayout>
                  <c:x val="0.12774816372853973"/>
                  <c:y val="4.2461993172646061E-3"/>
                </c:manualLayout>
              </c:layout>
              <c:tx>
                <c:rich>
                  <a:bodyPr/>
                  <a:lstStyle/>
                  <a:p>
                    <a:r>
                      <a:rPr lang="en-US" dirty="0"/>
                      <a:t>$1.037</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AE0-45AA-B19B-BF2CEBE307E1}"/>
                </c:ext>
              </c:extLst>
            </c:dLbl>
            <c:spPr>
              <a:solidFill>
                <a:schemeClr val="accent1">
                  <a:alpha val="30000"/>
                </a:schemeClr>
              </a:solid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numRef>
              <c:f>Hoja1!$A$2:$A$6</c:f>
              <c:numCache>
                <c:formatCode>General</c:formatCode>
                <c:ptCount val="5"/>
                <c:pt idx="0">
                  <c:v>2015</c:v>
                </c:pt>
                <c:pt idx="1">
                  <c:v>2016</c:v>
                </c:pt>
                <c:pt idx="2">
                  <c:v>2017</c:v>
                </c:pt>
                <c:pt idx="3">
                  <c:v>2018</c:v>
                </c:pt>
                <c:pt idx="4">
                  <c:v>2019</c:v>
                </c:pt>
              </c:numCache>
            </c:numRef>
          </c:cat>
          <c:val>
            <c:numRef>
              <c:f>Hoja1!$B$2:$B$6</c:f>
              <c:numCache>
                <c:formatCode>"$"#,##0_);[Red]\("$"#,##0\)</c:formatCode>
                <c:ptCount val="5"/>
                <c:pt idx="0">
                  <c:v>541268755</c:v>
                </c:pt>
                <c:pt idx="1">
                  <c:v>541268755</c:v>
                </c:pt>
                <c:pt idx="2">
                  <c:v>1015702787</c:v>
                </c:pt>
                <c:pt idx="3">
                  <c:v>802085942</c:v>
                </c:pt>
                <c:pt idx="4">
                  <c:v>1037000000</c:v>
                </c:pt>
              </c:numCache>
            </c:numRef>
          </c:val>
          <c:extLst>
            <c:ext xmlns:c16="http://schemas.microsoft.com/office/drawing/2014/chart" uri="{C3380CC4-5D6E-409C-BE32-E72D297353CC}">
              <c16:uniqueId val="{00000004-3F2D-44DF-9311-2E955ADD3A6F}"/>
            </c:ext>
          </c:extLst>
        </c:ser>
        <c:ser>
          <c:idx val="1"/>
          <c:order val="1"/>
          <c:tx>
            <c:strRef>
              <c:f>Hoja1!$C$1</c:f>
              <c:strCache>
                <c:ptCount val="1"/>
                <c:pt idx="0">
                  <c:v>Recuperación</c:v>
                </c:pt>
              </c:strCache>
            </c:strRef>
          </c:tx>
          <c:spPr>
            <a:solidFill>
              <a:schemeClr val="accent2">
                <a:alpha val="88000"/>
              </a:schemeClr>
            </a:solidFill>
            <a:ln>
              <a:solidFill>
                <a:schemeClr val="accent2">
                  <a:lumMod val="50000"/>
                </a:schemeClr>
              </a:solidFill>
            </a:ln>
            <a:effectLst/>
            <a:scene3d>
              <a:camera prst="orthographicFront"/>
              <a:lightRig rig="threePt" dir="t"/>
            </a:scene3d>
            <a:sp3d prstMaterial="flat">
              <a:contourClr>
                <a:schemeClr val="accent2">
                  <a:lumMod val="50000"/>
                </a:schemeClr>
              </a:contourClr>
            </a:sp3d>
          </c:spPr>
          <c:invertIfNegative val="0"/>
          <c:dLbls>
            <c:dLbl>
              <c:idx val="0"/>
              <c:layout>
                <c:manualLayout>
                  <c:x val="-7.3439990158454427E-2"/>
                  <c:y val="-0.14647649043267771"/>
                </c:manualLayout>
              </c:layout>
              <c:tx>
                <c:rich>
                  <a:bodyPr/>
                  <a:lstStyle/>
                  <a:p>
                    <a:r>
                      <a:rPr lang="en-US" dirty="0"/>
                      <a:t>$801</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F2D-44DF-9311-2E955ADD3A6F}"/>
                </c:ext>
              </c:extLst>
            </c:dLbl>
            <c:dLbl>
              <c:idx val="1"/>
              <c:layout>
                <c:manualLayout>
                  <c:x val="-6.1979801051158058E-2"/>
                  <c:y val="-4.4390586614477034E-2"/>
                </c:manualLayout>
              </c:layout>
              <c:tx>
                <c:rich>
                  <a:bodyPr/>
                  <a:lstStyle/>
                  <a:p>
                    <a:r>
                      <a:rPr lang="en-US" dirty="0"/>
                      <a:t>$933</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F2D-44DF-9311-2E955ADD3A6F}"/>
                </c:ext>
              </c:extLst>
            </c:dLbl>
            <c:dLbl>
              <c:idx val="2"/>
              <c:layout>
                <c:manualLayout>
                  <c:x val="4.0624008561404676E-2"/>
                  <c:y val="-9.5875502773403454E-2"/>
                </c:manualLayout>
              </c:layout>
              <c:tx>
                <c:rich>
                  <a:bodyPr/>
                  <a:lstStyle/>
                  <a:p>
                    <a:r>
                      <a:rPr lang="en-US" dirty="0"/>
                      <a:t>$1.007</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F2D-44DF-9311-2E955ADD3A6F}"/>
                </c:ext>
              </c:extLst>
            </c:dLbl>
            <c:dLbl>
              <c:idx val="3"/>
              <c:layout>
                <c:manualLayout>
                  <c:x val="5.8374170197691123E-2"/>
                  <c:y val="-6.3404783159640377E-2"/>
                </c:manualLayout>
              </c:layout>
              <c:tx>
                <c:rich>
                  <a:bodyPr/>
                  <a:lstStyle/>
                  <a:p>
                    <a:r>
                      <a:rPr lang="en-US" dirty="0"/>
                      <a:t>$1.086</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F2D-44DF-9311-2E955ADD3A6F}"/>
                </c:ext>
              </c:extLst>
            </c:dLbl>
            <c:dLbl>
              <c:idx val="4"/>
              <c:layout>
                <c:manualLayout>
                  <c:x val="0.10131750916401436"/>
                  <c:y val="-2.1230996586323148E-2"/>
                </c:manualLayout>
              </c:layout>
              <c:tx>
                <c:rich>
                  <a:bodyPr/>
                  <a:lstStyle/>
                  <a:p>
                    <a:r>
                      <a:rPr lang="en-US" dirty="0"/>
                      <a:t>$471</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AE0-45AA-B19B-BF2CEBE307E1}"/>
                </c:ext>
              </c:extLst>
            </c:dLbl>
            <c:spPr>
              <a:solidFill>
                <a:schemeClr val="accent2">
                  <a:alpha val="30000"/>
                </a:schemeClr>
              </a:solid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numRef>
              <c:f>Hoja1!$A$2:$A$6</c:f>
              <c:numCache>
                <c:formatCode>General</c:formatCode>
                <c:ptCount val="5"/>
                <c:pt idx="0">
                  <c:v>2015</c:v>
                </c:pt>
                <c:pt idx="1">
                  <c:v>2016</c:v>
                </c:pt>
                <c:pt idx="2">
                  <c:v>2017</c:v>
                </c:pt>
                <c:pt idx="3">
                  <c:v>2018</c:v>
                </c:pt>
                <c:pt idx="4">
                  <c:v>2019</c:v>
                </c:pt>
              </c:numCache>
            </c:numRef>
          </c:cat>
          <c:val>
            <c:numRef>
              <c:f>Hoja1!$C$2:$C$6</c:f>
              <c:numCache>
                <c:formatCode>"$"#,##0_);[Red]\("$"#,##0\)</c:formatCode>
                <c:ptCount val="5"/>
                <c:pt idx="0">
                  <c:v>801839951</c:v>
                </c:pt>
                <c:pt idx="1">
                  <c:v>933107424</c:v>
                </c:pt>
                <c:pt idx="2">
                  <c:v>1007817368</c:v>
                </c:pt>
                <c:pt idx="3">
                  <c:v>1086207347</c:v>
                </c:pt>
                <c:pt idx="4">
                  <c:v>365716595</c:v>
                </c:pt>
              </c:numCache>
            </c:numRef>
          </c:val>
          <c:extLst>
            <c:ext xmlns:c16="http://schemas.microsoft.com/office/drawing/2014/chart" uri="{C3380CC4-5D6E-409C-BE32-E72D297353CC}">
              <c16:uniqueId val="{00000009-3F2D-44DF-9311-2E955ADD3A6F}"/>
            </c:ext>
          </c:extLst>
        </c:ser>
        <c:dLbls>
          <c:showLegendKey val="0"/>
          <c:showVal val="1"/>
          <c:showCatName val="0"/>
          <c:showSerName val="0"/>
          <c:showPercent val="0"/>
          <c:showBubbleSize val="0"/>
        </c:dLbls>
        <c:gapWidth val="84"/>
        <c:gapDepth val="53"/>
        <c:shape val="box"/>
        <c:axId val="508160336"/>
        <c:axId val="358945872"/>
        <c:axId val="0"/>
      </c:bar3DChart>
      <c:catAx>
        <c:axId val="50816033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s-CO"/>
          </a:p>
        </c:txPr>
        <c:crossAx val="358945872"/>
        <c:crosses val="autoZero"/>
        <c:auto val="1"/>
        <c:lblAlgn val="ctr"/>
        <c:lblOffset val="100"/>
        <c:noMultiLvlLbl val="0"/>
      </c:catAx>
      <c:valAx>
        <c:axId val="358945872"/>
        <c:scaling>
          <c:orientation val="minMax"/>
        </c:scaling>
        <c:delete val="1"/>
        <c:axPos val="l"/>
        <c:numFmt formatCode="&quot;$&quot;#,##0_);[Red]\(&quot;$&quot;#,##0\)" sourceLinked="1"/>
        <c:majorTickMark val="out"/>
        <c:minorTickMark val="none"/>
        <c:tickLblPos val="nextTo"/>
        <c:crossAx val="50816033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6350" cap="flat" cmpd="sng" algn="ctr">
      <a:noFill/>
      <a:round/>
    </a:ln>
    <a:effectLst/>
  </c:spPr>
  <c:txPr>
    <a:bodyPr/>
    <a:lstStyle/>
    <a:p>
      <a:pPr>
        <a:defRPr/>
      </a:pPr>
      <a:endParaRPr lang="es-CO"/>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solidFill>
          <a:schemeClr val="bg2">
            <a:lumMod val="75000"/>
            <a:alpha val="27000"/>
          </a:schemeClr>
        </a:solidFill>
        <a:ln>
          <a:noFill/>
        </a:ln>
        <a:effectLst/>
        <a:sp3d/>
      </c:spPr>
    </c:floor>
    <c:sideWall>
      <c:thickness val="0"/>
      <c:spPr>
        <a:noFill/>
        <a:ln w="25400">
          <a:noFill/>
        </a:ln>
        <a:effectLst/>
        <a:sp3d/>
      </c:spPr>
    </c:sideWall>
    <c:backWall>
      <c:thickness val="0"/>
      <c:spPr>
        <a:solidFill>
          <a:schemeClr val="bg1"/>
        </a:solidFill>
        <a:ln>
          <a:noFill/>
        </a:ln>
        <a:effectLst/>
        <a:sp3d/>
      </c:spPr>
    </c:backWall>
    <c:plotArea>
      <c:layout>
        <c:manualLayout>
          <c:layoutTarget val="inner"/>
          <c:xMode val="edge"/>
          <c:yMode val="edge"/>
          <c:x val="2.1638914333071621E-2"/>
          <c:y val="0.14556941290568354"/>
          <c:w val="0.9682629256448283"/>
          <c:h val="0.71722711725451727"/>
        </c:manualLayout>
      </c:layout>
      <c:bar3DChart>
        <c:barDir val="col"/>
        <c:grouping val="clustered"/>
        <c:varyColors val="0"/>
        <c:ser>
          <c:idx val="0"/>
          <c:order val="0"/>
          <c:tx>
            <c:strRef>
              <c:f>Hoja1!$B$1</c:f>
              <c:strCache>
                <c:ptCount val="1"/>
                <c:pt idx="0">
                  <c:v>No. Inmuebles</c:v>
                </c:pt>
              </c:strCache>
            </c:strRef>
          </c:tx>
          <c:spPr>
            <a:solidFill>
              <a:schemeClr val="accent1">
                <a:alpha val="88000"/>
              </a:schemeClr>
            </a:solidFill>
            <a:ln>
              <a:solidFill>
                <a:schemeClr val="accent1">
                  <a:lumMod val="50000"/>
                </a:schemeClr>
              </a:solidFill>
            </a:ln>
            <a:effectLst/>
            <a:scene3d>
              <a:camera prst="orthographicFront"/>
              <a:lightRig rig="threePt" dir="t"/>
            </a:scene3d>
            <a:sp3d prstMaterial="flat">
              <a:contourClr>
                <a:schemeClr val="accent1">
                  <a:lumMod val="50000"/>
                </a:schemeClr>
              </a:contourClr>
            </a:sp3d>
          </c:spPr>
          <c:invertIfNegative val="0"/>
          <c:dLbls>
            <c:dLbl>
              <c:idx val="0"/>
              <c:layout>
                <c:manualLayout>
                  <c:x val="-2.4884751483032364E-2"/>
                  <c:y val="-1.37642146675591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D8D-41BD-87E2-083E23D94B12}"/>
                </c:ext>
              </c:extLst>
            </c:dLbl>
            <c:dLbl>
              <c:idx val="1"/>
              <c:layout>
                <c:manualLayout>
                  <c:x val="-1.0819457166536207E-3"/>
                  <c:y val="-1.37642146675591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D8D-41BD-87E2-083E23D94B12}"/>
                </c:ext>
              </c:extLst>
            </c:dLbl>
            <c:dLbl>
              <c:idx val="2"/>
              <c:layout>
                <c:manualLayout>
                  <c:x val="3.2458371499607432E-3"/>
                  <c:y val="-2.75284293351181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D8D-41BD-87E2-083E23D94B12}"/>
                </c:ext>
              </c:extLst>
            </c:dLbl>
            <c:dLbl>
              <c:idx val="3"/>
              <c:layout>
                <c:manualLayout>
                  <c:x val="0"/>
                  <c:y val="-3.938645007909607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125-457C-8AD4-9CCB8600E602}"/>
                </c:ext>
              </c:extLst>
            </c:dLbl>
            <c:dLbl>
              <c:idx val="4"/>
              <c:layout>
                <c:manualLayout>
                  <c:x val="0"/>
                  <c:y val="-1.312881669303210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125-457C-8AD4-9CCB8600E602}"/>
                </c:ext>
              </c:extLst>
            </c:dLbl>
            <c:dLbl>
              <c:idx val="5"/>
              <c:spPr>
                <a:noFill/>
                <a:ln>
                  <a:noFill/>
                  <a:round/>
                </a:ln>
                <a:effectLst/>
              </c:spPr>
              <c:txPr>
                <a:bodyPr rot="0" spcFirstLastPara="1" vertOverflow="ellipsis" vert="horz" wrap="square" lIns="38100" tIns="19050" rIns="38100" bIns="19050" anchor="ctr" anchorCtr="1">
                  <a:noAutofit/>
                </a:bodyPr>
                <a:lstStyle/>
                <a:p>
                  <a:pPr>
                    <a:defRPr sz="1400" b="1" i="0" u="none" strike="noStrike" kern="1200" baseline="0">
                      <a:solidFill>
                        <a:schemeClr val="tx1"/>
                      </a:solidFill>
                      <a:latin typeface="+mn-lt"/>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6125-457C-8AD4-9CCB8600E602}"/>
                </c:ext>
              </c:extLst>
            </c:dLbl>
            <c:spPr>
              <a:noFill/>
              <a:ln>
                <a:noFill/>
                <a:round/>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strRef>
              <c:f>Hoja1!$A$2:$A$7</c:f>
              <c:strCache>
                <c:ptCount val="6"/>
                <c:pt idx="0">
                  <c:v>2015</c:v>
                </c:pt>
                <c:pt idx="1">
                  <c:v>2016</c:v>
                </c:pt>
                <c:pt idx="2">
                  <c:v>2017</c:v>
                </c:pt>
                <c:pt idx="3">
                  <c:v>2018</c:v>
                </c:pt>
                <c:pt idx="4">
                  <c:v>2019</c:v>
                </c:pt>
                <c:pt idx="5">
                  <c:v>Total</c:v>
                </c:pt>
              </c:strCache>
            </c:strRef>
          </c:cat>
          <c:val>
            <c:numRef>
              <c:f>Hoja1!$B$2:$B$7</c:f>
              <c:numCache>
                <c:formatCode>General</c:formatCode>
                <c:ptCount val="6"/>
                <c:pt idx="0">
                  <c:v>1</c:v>
                </c:pt>
                <c:pt idx="1">
                  <c:v>7</c:v>
                </c:pt>
                <c:pt idx="2">
                  <c:v>17</c:v>
                </c:pt>
                <c:pt idx="3">
                  <c:v>11</c:v>
                </c:pt>
                <c:pt idx="4">
                  <c:v>5</c:v>
                </c:pt>
                <c:pt idx="5">
                  <c:v>41</c:v>
                </c:pt>
              </c:numCache>
            </c:numRef>
          </c:val>
          <c:extLst>
            <c:ext xmlns:c16="http://schemas.microsoft.com/office/drawing/2014/chart" uri="{C3380CC4-5D6E-409C-BE32-E72D297353CC}">
              <c16:uniqueId val="{00000003-0D8D-41BD-87E2-083E23D94B12}"/>
            </c:ext>
          </c:extLst>
        </c:ser>
        <c:ser>
          <c:idx val="1"/>
          <c:order val="1"/>
          <c:tx>
            <c:strRef>
              <c:f>Hoja1!$C$1</c:f>
              <c:strCache>
                <c:ptCount val="1"/>
                <c:pt idx="0">
                  <c:v>$ Valor</c:v>
                </c:pt>
              </c:strCache>
            </c:strRef>
          </c:tx>
          <c:spPr>
            <a:solidFill>
              <a:schemeClr val="accent3"/>
            </a:solidFill>
            <a:ln>
              <a:solidFill>
                <a:schemeClr val="accent3"/>
              </a:solidFill>
            </a:ln>
            <a:effectLst/>
            <a:scene3d>
              <a:camera prst="orthographicFront"/>
              <a:lightRig rig="threePt" dir="t"/>
            </a:scene3d>
            <a:sp3d prstMaterial="flat">
              <a:contourClr>
                <a:schemeClr val="accent3"/>
              </a:contourClr>
            </a:sp3d>
          </c:spPr>
          <c:invertIfNegative val="0"/>
          <c:dLbls>
            <c:dLbl>
              <c:idx val="0"/>
              <c:layout>
                <c:manualLayout>
                  <c:x val="8.6555657332286484E-3"/>
                  <c:y val="-7.3409144893647957E-2"/>
                </c:manualLayout>
              </c:layout>
              <c:tx>
                <c:rich>
                  <a:bodyPr rot="0" spcFirstLastPara="1" vertOverflow="ellipsis" vert="horz" wrap="square" lIns="38100" tIns="19050" rIns="38100" bIns="19050" anchor="ctr" anchorCtr="0">
                    <a:spAutoFit/>
                  </a:bodyPr>
                  <a:lstStyle/>
                  <a:p>
                    <a:pPr algn="ctr">
                      <a:defRPr lang="en-US" sz="1400" b="1" i="0" u="none" strike="noStrike" kern="1200" baseline="0">
                        <a:solidFill>
                          <a:schemeClr val="tx1"/>
                        </a:solidFill>
                        <a:latin typeface="+mn-lt"/>
                        <a:ea typeface="+mn-ea"/>
                        <a:cs typeface="+mn-cs"/>
                      </a:defRPr>
                    </a:pPr>
                    <a:r>
                      <a:rPr lang="en-US" dirty="0"/>
                      <a:t>$89</a:t>
                    </a:r>
                  </a:p>
                </c:rich>
              </c:tx>
              <c:spPr>
                <a:noFill/>
                <a:ln>
                  <a:noFill/>
                  <a:round/>
                </a:ln>
                <a:effectLst/>
              </c:sp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D8D-41BD-87E2-083E23D94B12}"/>
                </c:ext>
              </c:extLst>
            </c:dLbl>
            <c:dLbl>
              <c:idx val="1"/>
              <c:layout>
                <c:manualLayout>
                  <c:x val="0"/>
                  <c:y val="-6.8821073337794955E-2"/>
                </c:manualLayout>
              </c:layout>
              <c:tx>
                <c:rich>
                  <a:bodyPr/>
                  <a:lstStyle/>
                  <a:p>
                    <a:r>
                      <a:rPr lang="en-US" dirty="0"/>
                      <a:t>$2.129</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D8D-41BD-87E2-083E23D94B12}"/>
                </c:ext>
              </c:extLst>
            </c:dLbl>
            <c:dLbl>
              <c:idx val="2"/>
              <c:layout>
                <c:manualLayout>
                  <c:x val="1.8393077183110878E-2"/>
                  <c:y val="-5.7350894448162465E-2"/>
                </c:manualLayout>
              </c:layout>
              <c:tx>
                <c:rich>
                  <a:bodyPr/>
                  <a:lstStyle/>
                  <a:p>
                    <a:r>
                      <a:rPr lang="en-US" dirty="0"/>
                      <a:t>$2.454</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D8D-41BD-87E2-083E23D94B12}"/>
                </c:ext>
              </c:extLst>
            </c:dLbl>
            <c:dLbl>
              <c:idx val="3"/>
              <c:layout>
                <c:manualLayout>
                  <c:x val="0"/>
                  <c:y val="-2.9539837559321963E-2"/>
                </c:manualLayout>
              </c:layout>
              <c:tx>
                <c:rich>
                  <a:bodyPr/>
                  <a:lstStyle/>
                  <a:p>
                    <a:r>
                      <a:rPr lang="en-US"/>
                      <a:t>$18.564</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504-4C96-BC93-4A5F1B9F47A0}"/>
                </c:ext>
              </c:extLst>
            </c:dLbl>
            <c:dLbl>
              <c:idx val="4"/>
              <c:layout>
                <c:manualLayout>
                  <c:x val="2.1638914333071621E-2"/>
                  <c:y val="-0.10174832937099787"/>
                </c:manualLayout>
              </c:layout>
              <c:tx>
                <c:rich>
                  <a:bodyPr/>
                  <a:lstStyle/>
                  <a:p>
                    <a:r>
                      <a:rPr lang="en-US" dirty="0"/>
                      <a:t>$1.280</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125-457C-8AD4-9CCB8600E602}"/>
                </c:ext>
              </c:extLst>
            </c:dLbl>
            <c:dLbl>
              <c:idx val="5"/>
              <c:layout>
                <c:manualLayout>
                  <c:x val="-1.0578902576671938E-16"/>
                  <c:y val="-4.595085842561196E-2"/>
                </c:manualLayout>
              </c:layout>
              <c:tx>
                <c:rich>
                  <a:bodyPr/>
                  <a:lstStyle/>
                  <a:p>
                    <a:r>
                      <a:rPr lang="en-US"/>
                      <a:t>$24.518</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504-4C96-BC93-4A5F1B9F47A0}"/>
                </c:ext>
              </c:extLst>
            </c:dLbl>
            <c:spPr>
              <a:noFill/>
              <a:ln>
                <a:noFill/>
                <a:round/>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strRef>
              <c:f>Hoja1!$A$2:$A$7</c:f>
              <c:strCache>
                <c:ptCount val="6"/>
                <c:pt idx="0">
                  <c:v>2015</c:v>
                </c:pt>
                <c:pt idx="1">
                  <c:v>2016</c:v>
                </c:pt>
                <c:pt idx="2">
                  <c:v>2017</c:v>
                </c:pt>
                <c:pt idx="3">
                  <c:v>2018</c:v>
                </c:pt>
                <c:pt idx="4">
                  <c:v>2019</c:v>
                </c:pt>
                <c:pt idx="5">
                  <c:v>Total</c:v>
                </c:pt>
              </c:strCache>
            </c:strRef>
          </c:cat>
          <c:val>
            <c:numRef>
              <c:f>Hoja1!$C$2:$C$7</c:f>
              <c:numCache>
                <c:formatCode>"$"#,##0_);[Red]\("$"#,##0\)</c:formatCode>
                <c:ptCount val="6"/>
                <c:pt idx="0">
                  <c:v>89310583</c:v>
                </c:pt>
                <c:pt idx="1">
                  <c:v>2129731045</c:v>
                </c:pt>
                <c:pt idx="2">
                  <c:v>2454508181</c:v>
                </c:pt>
                <c:pt idx="3">
                  <c:v>18564408992</c:v>
                </c:pt>
                <c:pt idx="4">
                  <c:v>1280042559</c:v>
                </c:pt>
                <c:pt idx="5">
                  <c:v>24518001360</c:v>
                </c:pt>
              </c:numCache>
            </c:numRef>
          </c:val>
          <c:extLst>
            <c:ext xmlns:c16="http://schemas.microsoft.com/office/drawing/2014/chart" uri="{C3380CC4-5D6E-409C-BE32-E72D297353CC}">
              <c16:uniqueId val="{00000007-0D8D-41BD-87E2-083E23D94B12}"/>
            </c:ext>
          </c:extLst>
        </c:ser>
        <c:dLbls>
          <c:showLegendKey val="0"/>
          <c:showVal val="1"/>
          <c:showCatName val="0"/>
          <c:showSerName val="0"/>
          <c:showPercent val="0"/>
          <c:showBubbleSize val="0"/>
        </c:dLbls>
        <c:gapWidth val="84"/>
        <c:gapDepth val="53"/>
        <c:shape val="box"/>
        <c:axId val="508160336"/>
        <c:axId val="358945872"/>
        <c:axId val="0"/>
      </c:bar3DChart>
      <c:catAx>
        <c:axId val="50816033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s-CO"/>
          </a:p>
        </c:txPr>
        <c:crossAx val="358945872"/>
        <c:crosses val="autoZero"/>
        <c:auto val="1"/>
        <c:lblAlgn val="ctr"/>
        <c:lblOffset val="100"/>
        <c:noMultiLvlLbl val="0"/>
      </c:catAx>
      <c:valAx>
        <c:axId val="358945872"/>
        <c:scaling>
          <c:orientation val="minMax"/>
        </c:scaling>
        <c:delete val="1"/>
        <c:axPos val="l"/>
        <c:numFmt formatCode="General" sourceLinked="1"/>
        <c:majorTickMark val="out"/>
        <c:minorTickMark val="none"/>
        <c:tickLblPos val="nextTo"/>
        <c:crossAx val="50816033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6350" cap="flat" cmpd="sng" algn="ctr">
      <a:noFill/>
      <a:round/>
    </a:ln>
    <a:effectLst/>
  </c:spPr>
  <c:txPr>
    <a:bodyPr/>
    <a:lstStyle/>
    <a:p>
      <a:pPr>
        <a:defRPr/>
      </a:pPr>
      <a:endParaRPr lang="es-CO"/>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6.9358705161854772E-2"/>
          <c:y val="5.5555555555555552E-2"/>
          <c:w val="0.90286351706036749"/>
          <c:h val="0.73577136191309422"/>
        </c:manualLayout>
      </c:layout>
      <c:bar3DChart>
        <c:barDir val="col"/>
        <c:grouping val="clustered"/>
        <c:varyColors val="0"/>
        <c:ser>
          <c:idx val="0"/>
          <c:order val="0"/>
          <c:tx>
            <c:strRef>
              <c:f>Hoja1!$B$38</c:f>
              <c:strCache>
                <c:ptCount val="1"/>
                <c:pt idx="0">
                  <c:v>FABORABLE</c:v>
                </c:pt>
              </c:strCache>
            </c:strRef>
          </c:tx>
          <c:spPr>
            <a:solidFill>
              <a:schemeClr val="accent1"/>
            </a:solidFill>
            <a:ln>
              <a:noFill/>
            </a:ln>
            <a:effectLst/>
            <a:sp3d/>
          </c:spPr>
          <c:invertIfNegative val="0"/>
          <c:dLbls>
            <c:dLbl>
              <c:idx val="0"/>
              <c:tx>
                <c:rich>
                  <a:bodyPr/>
                  <a:lstStyle/>
                  <a:p>
                    <a:fld id="{286F0F21-F2D8-4994-8218-6446D1C0EC31}" type="VALUE">
                      <a:rPr lang="en-US" smtClean="0"/>
                      <a:pPr/>
                      <a:t>[VALOR]</a:t>
                    </a:fld>
                    <a:r>
                      <a:rPr lang="en-US" dirty="0"/>
                      <a:t> ($255.711</a:t>
                    </a:r>
                    <a:r>
                      <a:rPr lang="en-US" baseline="0" dirty="0"/>
                      <a:t> m)</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B584-4C09-8C00-D518AA0C666E}"/>
                </c:ext>
              </c:extLst>
            </c:dLbl>
            <c:dLbl>
              <c:idx val="1"/>
              <c:layout>
                <c:manualLayout>
                  <c:x val="0"/>
                  <c:y val="-2.406803375264234E-2"/>
                </c:manualLayout>
              </c:layout>
              <c:tx>
                <c:rich>
                  <a:bodyPr/>
                  <a:lstStyle/>
                  <a:p>
                    <a:fld id="{F4F46218-C896-4AE6-9FD1-E5C049A784A0}" type="VALUE">
                      <a:rPr lang="en-US" smtClean="0"/>
                      <a:pPr/>
                      <a:t>[VALOR]</a:t>
                    </a:fld>
                    <a:r>
                      <a:rPr lang="en-US" dirty="0"/>
                      <a:t> ($1.529</a:t>
                    </a:r>
                    <a:r>
                      <a:rPr lang="en-US" baseline="0" dirty="0"/>
                      <a:t> m)</a:t>
                    </a:r>
                  </a:p>
                </c:rich>
              </c:tx>
              <c:showLegendKey val="0"/>
              <c:showVal val="1"/>
              <c:showCatName val="0"/>
              <c:showSerName val="0"/>
              <c:showPercent val="0"/>
              <c:showBubbleSize val="0"/>
              <c:extLst>
                <c:ext xmlns:c15="http://schemas.microsoft.com/office/drawing/2012/chart" uri="{CE6537A1-D6FC-4f65-9D91-7224C49458BB}">
                  <c15:layout>
                    <c:manualLayout>
                      <c:w val="0.18810756605074128"/>
                      <c:h val="8.5871441504660917E-2"/>
                    </c:manualLayout>
                  </c15:layout>
                  <c15:dlblFieldTable/>
                  <c15:showDataLabelsRange val="0"/>
                </c:ext>
                <c:ext xmlns:c16="http://schemas.microsoft.com/office/drawing/2014/chart" uri="{C3380CC4-5D6E-409C-BE32-E72D297353CC}">
                  <c16:uniqueId val="{00000004-B584-4C09-8C00-D518AA0C666E}"/>
                </c:ext>
              </c:extLst>
            </c:dLbl>
            <c:dLbl>
              <c:idx val="2"/>
              <c:layout>
                <c:manualLayout>
                  <c:x val="7.8742702067752163E-2"/>
                  <c:y val="-3.4382905360917634E-2"/>
                </c:manualLayout>
              </c:layout>
              <c:tx>
                <c:rich>
                  <a:bodyPr/>
                  <a:lstStyle/>
                  <a:p>
                    <a:fld id="{C6AF6C3E-DECF-4BCB-98BE-84939624AFDD}" type="VALUE">
                      <a:rPr lang="en-US" smtClean="0"/>
                      <a:pPr/>
                      <a:t>[VALOR]</a:t>
                    </a:fld>
                    <a:r>
                      <a:rPr lang="en-US" dirty="0"/>
                      <a:t> ($9.033 m)</a:t>
                    </a:r>
                  </a:p>
                </c:rich>
              </c:tx>
              <c:showLegendKey val="0"/>
              <c:showVal val="1"/>
              <c:showCatName val="0"/>
              <c:showSerName val="0"/>
              <c:showPercent val="0"/>
              <c:showBubbleSize val="0"/>
              <c:extLst>
                <c:ext xmlns:c15="http://schemas.microsoft.com/office/drawing/2012/chart" uri="{CE6537A1-D6FC-4f65-9D91-7224C49458BB}">
                  <c15:layout>
                    <c:manualLayout>
                      <c:w val="0.19606137434041324"/>
                      <c:h val="8.5871441504660917E-2"/>
                    </c:manualLayout>
                  </c15:layout>
                  <c15:dlblFieldTable/>
                  <c15:showDataLabelsRange val="0"/>
                </c:ext>
                <c:ext xmlns:c16="http://schemas.microsoft.com/office/drawing/2014/chart" uri="{C3380CC4-5D6E-409C-BE32-E72D297353CC}">
                  <c16:uniqueId val="{00000006-B584-4C09-8C00-D518AA0C666E}"/>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Hoja1!$C$37:$E$37</c:f>
              <c:strCache>
                <c:ptCount val="3"/>
                <c:pt idx="0">
                  <c:v>ADMINISTRATIVO</c:v>
                </c:pt>
                <c:pt idx="1">
                  <c:v>CIVIL</c:v>
                </c:pt>
                <c:pt idx="2">
                  <c:v>LABORALES</c:v>
                </c:pt>
              </c:strCache>
            </c:strRef>
          </c:cat>
          <c:val>
            <c:numRef>
              <c:f>Hoja1!$C$38:$E$38</c:f>
              <c:numCache>
                <c:formatCode>General</c:formatCode>
                <c:ptCount val="3"/>
                <c:pt idx="0">
                  <c:v>77</c:v>
                </c:pt>
                <c:pt idx="1">
                  <c:v>39</c:v>
                </c:pt>
                <c:pt idx="2">
                  <c:v>75</c:v>
                </c:pt>
              </c:numCache>
            </c:numRef>
          </c:val>
          <c:extLst>
            <c:ext xmlns:c16="http://schemas.microsoft.com/office/drawing/2014/chart" uri="{C3380CC4-5D6E-409C-BE32-E72D297353CC}">
              <c16:uniqueId val="{00000000-B584-4C09-8C00-D518AA0C666E}"/>
            </c:ext>
          </c:extLst>
        </c:ser>
        <c:ser>
          <c:idx val="1"/>
          <c:order val="1"/>
          <c:tx>
            <c:strRef>
              <c:f>Hoja1!$B$39</c:f>
              <c:strCache>
                <c:ptCount val="1"/>
                <c:pt idx="0">
                  <c:v>DESFABORABLE</c:v>
                </c:pt>
              </c:strCache>
            </c:strRef>
          </c:tx>
          <c:spPr>
            <a:solidFill>
              <a:schemeClr val="accent2"/>
            </a:solidFill>
            <a:ln>
              <a:noFill/>
            </a:ln>
            <a:effectLst/>
            <a:sp3d/>
          </c:spPr>
          <c:invertIfNegative val="0"/>
          <c:dLbls>
            <c:dLbl>
              <c:idx val="0"/>
              <c:layout>
                <c:manualLayout>
                  <c:x val="1.5907616579343843E-2"/>
                  <c:y val="9.971056091243026E-2"/>
                </c:manualLayout>
              </c:layout>
              <c:tx>
                <c:rich>
                  <a:bodyPr/>
                  <a:lstStyle/>
                  <a:p>
                    <a:fld id="{89E990C4-727A-4799-8D34-0922A8420537}" type="VALUE">
                      <a:rPr lang="en-US" smtClean="0"/>
                      <a:pPr/>
                      <a:t>[VALOR]</a:t>
                    </a:fld>
                    <a:r>
                      <a:rPr lang="en-US" dirty="0"/>
                      <a:t> ($18.251 m)</a:t>
                    </a:r>
                  </a:p>
                </c:rich>
              </c:tx>
              <c:showLegendKey val="0"/>
              <c:showVal val="1"/>
              <c:showCatName val="0"/>
              <c:showSerName val="0"/>
              <c:showPercent val="0"/>
              <c:showBubbleSize val="0"/>
              <c:extLst>
                <c:ext xmlns:c15="http://schemas.microsoft.com/office/drawing/2012/chart" uri="{CE6537A1-D6FC-4f65-9D91-7224C49458BB}">
                  <c15:layout>
                    <c:manualLayout>
                      <c:w val="0.17851527325339694"/>
                      <c:h val="7.7464685778147399E-2"/>
                    </c:manualLayout>
                  </c15:layout>
                  <c15:dlblFieldTable/>
                  <c15:showDataLabelsRange val="0"/>
                </c:ext>
                <c:ext xmlns:c16="http://schemas.microsoft.com/office/drawing/2014/chart" uri="{C3380CC4-5D6E-409C-BE32-E72D297353CC}">
                  <c16:uniqueId val="{00000003-B584-4C09-8C00-D518AA0C666E}"/>
                </c:ext>
              </c:extLst>
            </c:dLbl>
            <c:dLbl>
              <c:idx val="1"/>
              <c:layout>
                <c:manualLayout>
                  <c:x val="2.8633709842818853E-2"/>
                  <c:y val="-4.1259351067332015E-2"/>
                </c:manualLayout>
              </c:layout>
              <c:tx>
                <c:rich>
                  <a:bodyPr/>
                  <a:lstStyle/>
                  <a:p>
                    <a:fld id="{E3804641-69CC-4F06-B8D1-F350D9B9CA66}" type="VALUE">
                      <a:rPr lang="en-US" smtClean="0"/>
                      <a:pPr/>
                      <a:t>[VALOR]</a:t>
                    </a:fld>
                    <a:r>
                      <a:rPr lang="en-US" dirty="0"/>
                      <a:t> ($178</a:t>
                    </a:r>
                    <a:r>
                      <a:rPr lang="en-US" baseline="0" dirty="0"/>
                      <a:t> m)</a:t>
                    </a:r>
                  </a:p>
                </c:rich>
              </c:tx>
              <c:showLegendKey val="0"/>
              <c:showVal val="1"/>
              <c:showCatName val="0"/>
              <c:showSerName val="0"/>
              <c:showPercent val="0"/>
              <c:showBubbleSize val="0"/>
              <c:extLst>
                <c:ext xmlns:c15="http://schemas.microsoft.com/office/drawing/2012/chart" uri="{CE6537A1-D6FC-4f65-9D91-7224C49458BB}">
                  <c15:layout>
                    <c:manualLayout>
                      <c:w val="0.14988156341057796"/>
                      <c:h val="7.7464685778147399E-2"/>
                    </c:manualLayout>
                  </c15:layout>
                  <c15:dlblFieldTable/>
                  <c15:showDataLabelsRange val="0"/>
                </c:ext>
                <c:ext xmlns:c16="http://schemas.microsoft.com/office/drawing/2014/chart" uri="{C3380CC4-5D6E-409C-BE32-E72D297353CC}">
                  <c16:uniqueId val="{00000005-B584-4C09-8C00-D518AA0C666E}"/>
                </c:ext>
              </c:extLst>
            </c:dLbl>
            <c:dLbl>
              <c:idx val="2"/>
              <c:layout>
                <c:manualLayout>
                  <c:x val="5.4085896369769043E-2"/>
                  <c:y val="-6.8765810721835323E-3"/>
                </c:manualLayout>
              </c:layout>
              <c:tx>
                <c:rich>
                  <a:bodyPr/>
                  <a:lstStyle/>
                  <a:p>
                    <a:fld id="{B1D8D7A4-9D88-474F-867F-2BBE14A706B7}" type="VALUE">
                      <a:rPr lang="en-US" smtClean="0"/>
                      <a:pPr/>
                      <a:t>[VALOR]</a:t>
                    </a:fld>
                    <a:r>
                      <a:rPr lang="en-US" dirty="0"/>
                      <a:t> ($91 m)</a:t>
                    </a:r>
                  </a:p>
                </c:rich>
              </c:tx>
              <c:showLegendKey val="0"/>
              <c:showVal val="1"/>
              <c:showCatName val="0"/>
              <c:showSerName val="0"/>
              <c:showPercent val="0"/>
              <c:showBubbleSize val="0"/>
              <c:extLst>
                <c:ext xmlns:c15="http://schemas.microsoft.com/office/drawing/2012/chart" uri="{CE6537A1-D6FC-4f65-9D91-7224C49458BB}">
                  <c15:layout>
                    <c:manualLayout>
                      <c:w val="0.13061743973299253"/>
                      <c:h val="7.7464685778147399E-2"/>
                    </c:manualLayout>
                  </c15:layout>
                  <c15:dlblFieldTable/>
                  <c15:showDataLabelsRange val="0"/>
                </c:ext>
                <c:ext xmlns:c16="http://schemas.microsoft.com/office/drawing/2014/chart" uri="{C3380CC4-5D6E-409C-BE32-E72D297353CC}">
                  <c16:uniqueId val="{00000007-B584-4C09-8C00-D518AA0C666E}"/>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Hoja1!$C$37:$E$37</c:f>
              <c:strCache>
                <c:ptCount val="3"/>
                <c:pt idx="0">
                  <c:v>ADMINISTRATIVO</c:v>
                </c:pt>
                <c:pt idx="1">
                  <c:v>CIVIL</c:v>
                </c:pt>
                <c:pt idx="2">
                  <c:v>LABORALES</c:v>
                </c:pt>
              </c:strCache>
            </c:strRef>
          </c:cat>
          <c:val>
            <c:numRef>
              <c:f>Hoja1!$C$39:$E$39</c:f>
              <c:numCache>
                <c:formatCode>General</c:formatCode>
                <c:ptCount val="3"/>
                <c:pt idx="0">
                  <c:v>22</c:v>
                </c:pt>
                <c:pt idx="1">
                  <c:v>13</c:v>
                </c:pt>
                <c:pt idx="2">
                  <c:v>2</c:v>
                </c:pt>
              </c:numCache>
            </c:numRef>
          </c:val>
          <c:extLst>
            <c:ext xmlns:c16="http://schemas.microsoft.com/office/drawing/2014/chart" uri="{C3380CC4-5D6E-409C-BE32-E72D297353CC}">
              <c16:uniqueId val="{00000001-B584-4C09-8C00-D518AA0C666E}"/>
            </c:ext>
          </c:extLst>
        </c:ser>
        <c:dLbls>
          <c:showLegendKey val="0"/>
          <c:showVal val="1"/>
          <c:showCatName val="0"/>
          <c:showSerName val="0"/>
          <c:showPercent val="0"/>
          <c:showBubbleSize val="0"/>
        </c:dLbls>
        <c:gapWidth val="150"/>
        <c:shape val="box"/>
        <c:axId val="986759536"/>
        <c:axId val="1049878480"/>
        <c:axId val="0"/>
      </c:bar3DChart>
      <c:catAx>
        <c:axId val="98675953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rgbClr val="002060"/>
                </a:solidFill>
                <a:latin typeface="+mn-lt"/>
                <a:ea typeface="+mn-ea"/>
                <a:cs typeface="+mn-cs"/>
              </a:defRPr>
            </a:pPr>
            <a:endParaRPr lang="es-CO"/>
          </a:p>
        </c:txPr>
        <c:crossAx val="1049878480"/>
        <c:crosses val="autoZero"/>
        <c:auto val="1"/>
        <c:lblAlgn val="ctr"/>
        <c:lblOffset val="100"/>
        <c:noMultiLvlLbl val="0"/>
      </c:catAx>
      <c:valAx>
        <c:axId val="1049878480"/>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98675953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spc="120" normalizeH="0" baseline="0">
                <a:solidFill>
                  <a:schemeClr val="tx1"/>
                </a:solidFill>
                <a:latin typeface="+mn-lt"/>
                <a:ea typeface="+mn-ea"/>
                <a:cs typeface="+mn-cs"/>
              </a:defRPr>
            </a:pPr>
            <a:r>
              <a:rPr lang="es-CO"/>
              <a:t>PROCESOS recibidos DNE  </a:t>
            </a:r>
          </a:p>
        </c:rich>
      </c:tx>
      <c:layout>
        <c:manualLayout>
          <c:xMode val="edge"/>
          <c:yMode val="edge"/>
          <c:x val="0.18435789230864355"/>
          <c:y val="2.9578645107497307E-2"/>
        </c:manualLayout>
      </c:layout>
      <c:overlay val="0"/>
      <c:spPr>
        <a:noFill/>
        <a:ln>
          <a:noFill/>
        </a:ln>
        <a:effectLst/>
      </c:spPr>
      <c:txPr>
        <a:bodyPr rot="0" spcFirstLastPara="1" vertOverflow="ellipsis" vert="horz" wrap="square" anchor="ctr" anchorCtr="1"/>
        <a:lstStyle/>
        <a:p>
          <a:pPr>
            <a:defRPr sz="2128" b="1" i="0" u="none" strike="noStrike" kern="1200" cap="all" spc="120" normalizeH="0" baseline="0">
              <a:solidFill>
                <a:schemeClr val="tx1"/>
              </a:solidFill>
              <a:latin typeface="+mn-lt"/>
              <a:ea typeface="+mn-ea"/>
              <a:cs typeface="+mn-cs"/>
            </a:defRPr>
          </a:pPr>
          <a:endParaRPr lang="es-CO"/>
        </a:p>
      </c:txPr>
    </c:title>
    <c:autoTitleDeleted val="0"/>
    <c:plotArea>
      <c:layout>
        <c:manualLayout>
          <c:layoutTarget val="inner"/>
          <c:xMode val="edge"/>
          <c:yMode val="edge"/>
          <c:x val="1.5176421299127914E-2"/>
          <c:y val="0.50144420956178237"/>
          <c:w val="0.93659477872670283"/>
          <c:h val="0.41147030186253147"/>
        </c:manualLayout>
      </c:layout>
      <c:barChart>
        <c:barDir val="col"/>
        <c:grouping val="clustered"/>
        <c:varyColors val="0"/>
        <c:ser>
          <c:idx val="0"/>
          <c:order val="0"/>
          <c:tx>
            <c:strRef>
              <c:f>Hoja1!$B$1</c:f>
              <c:strCache>
                <c:ptCount val="1"/>
                <c:pt idx="0">
                  <c:v>depositarios </c:v>
                </c:pt>
              </c:strCache>
            </c:strRef>
          </c:tx>
          <c:spPr>
            <a:solidFill>
              <a:schemeClr val="accent1"/>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1" i="0" u="none" strike="noStrike" kern="1200" baseline="0">
                    <a:solidFill>
                      <a:schemeClr val="tx1"/>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c:f>
              <c:strCache>
                <c:ptCount val="1"/>
                <c:pt idx="0">
                  <c:v>Procesos recibidos DNE </c:v>
                </c:pt>
              </c:strCache>
            </c:strRef>
          </c:cat>
          <c:val>
            <c:numRef>
              <c:f>Hoja1!$B$2</c:f>
              <c:numCache>
                <c:formatCode>General</c:formatCode>
                <c:ptCount val="1"/>
                <c:pt idx="0">
                  <c:v>96</c:v>
                </c:pt>
              </c:numCache>
            </c:numRef>
          </c:val>
          <c:extLst>
            <c:ext xmlns:c16="http://schemas.microsoft.com/office/drawing/2014/chart" uri="{C3380CC4-5D6E-409C-BE32-E72D297353CC}">
              <c16:uniqueId val="{00000000-D501-431A-B31B-B02932B58CEE}"/>
            </c:ext>
          </c:extLst>
        </c:ser>
        <c:ser>
          <c:idx val="1"/>
          <c:order val="1"/>
          <c:tx>
            <c:strRef>
              <c:f>Hoja1!$C$1</c:f>
              <c:strCache>
                <c:ptCount val="1"/>
                <c:pt idx="0">
                  <c:v>terceros </c:v>
                </c:pt>
              </c:strCache>
            </c:strRef>
          </c:tx>
          <c:spPr>
            <a:solidFill>
              <a:schemeClr val="accent2"/>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1" i="0" u="none" strike="noStrike" kern="1200" baseline="0">
                    <a:solidFill>
                      <a:schemeClr val="tx1"/>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c:f>
              <c:strCache>
                <c:ptCount val="1"/>
                <c:pt idx="0">
                  <c:v>Procesos recibidos DNE </c:v>
                </c:pt>
              </c:strCache>
            </c:strRef>
          </c:cat>
          <c:val>
            <c:numRef>
              <c:f>Hoja1!$C$2</c:f>
              <c:numCache>
                <c:formatCode>General</c:formatCode>
                <c:ptCount val="1"/>
                <c:pt idx="0">
                  <c:v>84</c:v>
                </c:pt>
              </c:numCache>
            </c:numRef>
          </c:val>
          <c:extLst>
            <c:ext xmlns:c16="http://schemas.microsoft.com/office/drawing/2014/chart" uri="{C3380CC4-5D6E-409C-BE32-E72D297353CC}">
              <c16:uniqueId val="{00000001-D501-431A-B31B-B02932B58CEE}"/>
            </c:ext>
          </c:extLst>
        </c:ser>
        <c:ser>
          <c:idx val="2"/>
          <c:order val="2"/>
          <c:tx>
            <c:strRef>
              <c:f>Hoja1!$D$1</c:f>
              <c:strCache>
                <c:ptCount val="1"/>
                <c:pt idx="0">
                  <c:v>exfuncionarios dne </c:v>
                </c:pt>
              </c:strCache>
            </c:strRef>
          </c:tx>
          <c:spPr>
            <a:solidFill>
              <a:schemeClr val="accent3"/>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1" i="0" u="none" strike="noStrike" kern="1200" baseline="0">
                    <a:solidFill>
                      <a:schemeClr val="tx1"/>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c:f>
              <c:strCache>
                <c:ptCount val="1"/>
                <c:pt idx="0">
                  <c:v>Procesos recibidos DNE </c:v>
                </c:pt>
              </c:strCache>
            </c:strRef>
          </c:cat>
          <c:val>
            <c:numRef>
              <c:f>Hoja1!$D$2</c:f>
              <c:numCache>
                <c:formatCode>General</c:formatCode>
                <c:ptCount val="1"/>
                <c:pt idx="0">
                  <c:v>36</c:v>
                </c:pt>
              </c:numCache>
            </c:numRef>
          </c:val>
          <c:extLst>
            <c:ext xmlns:c16="http://schemas.microsoft.com/office/drawing/2014/chart" uri="{C3380CC4-5D6E-409C-BE32-E72D297353CC}">
              <c16:uniqueId val="{00000002-D501-431A-B31B-B02932B58CEE}"/>
            </c:ext>
          </c:extLst>
        </c:ser>
        <c:ser>
          <c:idx val="3"/>
          <c:order val="3"/>
          <c:tx>
            <c:strRef>
              <c:f>Hoja1!$E$1</c:f>
              <c:strCache>
                <c:ptCount val="1"/>
                <c:pt idx="0">
                  <c:v>ocupantes ilegales </c:v>
                </c:pt>
              </c:strCache>
            </c:strRef>
          </c:tx>
          <c:spPr>
            <a:solidFill>
              <a:schemeClr val="accent4"/>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1" i="0" u="none" strike="noStrike" kern="1200" baseline="0">
                    <a:solidFill>
                      <a:schemeClr val="tx1"/>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c:f>
              <c:strCache>
                <c:ptCount val="1"/>
                <c:pt idx="0">
                  <c:v>Procesos recibidos DNE </c:v>
                </c:pt>
              </c:strCache>
            </c:strRef>
          </c:cat>
          <c:val>
            <c:numRef>
              <c:f>Hoja1!$E$2</c:f>
              <c:numCache>
                <c:formatCode>General</c:formatCode>
                <c:ptCount val="1"/>
                <c:pt idx="0">
                  <c:v>15</c:v>
                </c:pt>
              </c:numCache>
            </c:numRef>
          </c:val>
          <c:extLst>
            <c:ext xmlns:c16="http://schemas.microsoft.com/office/drawing/2014/chart" uri="{C3380CC4-5D6E-409C-BE32-E72D297353CC}">
              <c16:uniqueId val="{00000003-D501-431A-B31B-B02932B58CEE}"/>
            </c:ext>
          </c:extLst>
        </c:ser>
        <c:ser>
          <c:idx val="4"/>
          <c:order val="4"/>
          <c:tx>
            <c:strRef>
              <c:f>Hoja1!$F$1</c:f>
              <c:strCache>
                <c:ptCount val="1"/>
                <c:pt idx="0">
                  <c:v>compradores de bienes </c:v>
                </c:pt>
              </c:strCache>
            </c:strRef>
          </c:tx>
          <c:spPr>
            <a:solidFill>
              <a:schemeClr val="accent5"/>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1" i="0" u="none" strike="noStrike" kern="1200" baseline="0">
                    <a:solidFill>
                      <a:schemeClr val="tx1"/>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c:f>
              <c:strCache>
                <c:ptCount val="1"/>
                <c:pt idx="0">
                  <c:v>Procesos recibidos DNE </c:v>
                </c:pt>
              </c:strCache>
            </c:strRef>
          </c:cat>
          <c:val>
            <c:numRef>
              <c:f>Hoja1!$F$2</c:f>
              <c:numCache>
                <c:formatCode>General</c:formatCode>
                <c:ptCount val="1"/>
                <c:pt idx="0">
                  <c:v>9</c:v>
                </c:pt>
              </c:numCache>
            </c:numRef>
          </c:val>
          <c:extLst>
            <c:ext xmlns:c16="http://schemas.microsoft.com/office/drawing/2014/chart" uri="{C3380CC4-5D6E-409C-BE32-E72D297353CC}">
              <c16:uniqueId val="{00000004-D501-431A-B31B-B02932B58CEE}"/>
            </c:ext>
          </c:extLst>
        </c:ser>
        <c:dLbls>
          <c:dLblPos val="outEnd"/>
          <c:showLegendKey val="0"/>
          <c:showVal val="1"/>
          <c:showCatName val="0"/>
          <c:showSerName val="0"/>
          <c:showPercent val="0"/>
          <c:showBubbleSize val="0"/>
        </c:dLbls>
        <c:gapWidth val="444"/>
        <c:overlap val="-90"/>
        <c:axId val="1066209279"/>
        <c:axId val="1313894943"/>
      </c:barChart>
      <c:catAx>
        <c:axId val="1066209279"/>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313894943"/>
        <c:crosses val="autoZero"/>
        <c:auto val="1"/>
        <c:lblAlgn val="ctr"/>
        <c:lblOffset val="100"/>
        <c:noMultiLvlLbl val="0"/>
      </c:catAx>
      <c:valAx>
        <c:axId val="1313894943"/>
        <c:scaling>
          <c:orientation val="minMax"/>
        </c:scaling>
        <c:delete val="1"/>
        <c:axPos val="l"/>
        <c:numFmt formatCode="General" sourceLinked="1"/>
        <c:majorTickMark val="none"/>
        <c:minorTickMark val="none"/>
        <c:tickLblPos val="nextTo"/>
        <c:crossAx val="1066209279"/>
        <c:crosses val="autoZero"/>
        <c:crossBetween val="between"/>
      </c:valAx>
      <c:spPr>
        <a:noFill/>
        <a:ln>
          <a:noFill/>
        </a:ln>
        <a:effectLst/>
      </c:spPr>
    </c:plotArea>
    <c:legend>
      <c:legendPos val="t"/>
      <c:layout>
        <c:manualLayout>
          <c:xMode val="edge"/>
          <c:yMode val="edge"/>
          <c:x val="9.7105172979756113E-2"/>
          <c:y val="0.27250668394782068"/>
          <c:w val="0.8485161320089567"/>
          <c:h val="0.24377772692571731"/>
        </c:manualLayout>
      </c:layout>
      <c:overlay val="0"/>
      <c:spPr>
        <a:noFill/>
        <a:ln>
          <a:noFill/>
        </a:ln>
        <a:effectLst/>
      </c:spPr>
      <c:txPr>
        <a:bodyPr rot="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b="1">
          <a:solidFill>
            <a:schemeClr val="tx1"/>
          </a:solidFill>
        </a:defRPr>
      </a:pPr>
      <a:endParaRPr lang="es-CO"/>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spc="120" normalizeH="0" baseline="0">
                <a:solidFill>
                  <a:schemeClr val="tx1"/>
                </a:solidFill>
                <a:latin typeface="+mn-lt"/>
                <a:ea typeface="+mn-ea"/>
                <a:cs typeface="+mn-cs"/>
              </a:defRPr>
            </a:pPr>
            <a:r>
              <a:rPr lang="es-CO"/>
              <a:t>PROCESOS ACTIVOS</a:t>
            </a:r>
          </a:p>
        </c:rich>
      </c:tx>
      <c:overlay val="0"/>
      <c:spPr>
        <a:noFill/>
        <a:ln>
          <a:noFill/>
        </a:ln>
        <a:effectLst/>
      </c:spPr>
      <c:txPr>
        <a:bodyPr rot="0" spcFirstLastPara="1" vertOverflow="ellipsis" vert="horz" wrap="square" anchor="ctr" anchorCtr="1"/>
        <a:lstStyle/>
        <a:p>
          <a:pPr>
            <a:defRPr sz="2128" b="1" i="0" u="none" strike="noStrike" kern="1200" cap="all" spc="120" normalizeH="0" baseline="0">
              <a:solidFill>
                <a:schemeClr val="tx1"/>
              </a:solidFill>
              <a:latin typeface="+mn-lt"/>
              <a:ea typeface="+mn-ea"/>
              <a:cs typeface="+mn-cs"/>
            </a:defRPr>
          </a:pPr>
          <a:endParaRPr lang="es-CO"/>
        </a:p>
      </c:txPr>
    </c:title>
    <c:autoTitleDeleted val="0"/>
    <c:plotArea>
      <c:layout/>
      <c:barChart>
        <c:barDir val="col"/>
        <c:grouping val="clustered"/>
        <c:varyColors val="0"/>
        <c:ser>
          <c:idx val="0"/>
          <c:order val="0"/>
          <c:tx>
            <c:strRef>
              <c:f>Hoja1!$B$1</c:f>
              <c:strCache>
                <c:ptCount val="1"/>
                <c:pt idx="0">
                  <c:v>Alto interes</c:v>
                </c:pt>
              </c:strCache>
            </c:strRef>
          </c:tx>
          <c:spPr>
            <a:solidFill>
              <a:schemeClr val="accent1"/>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1" i="0" u="none" strike="noStrike" kern="1200" baseline="0">
                    <a:solidFill>
                      <a:schemeClr val="tx1"/>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c:f>
              <c:strCache>
                <c:ptCount val="1"/>
                <c:pt idx="0">
                  <c:v>Procesos penales a Junio de 2018</c:v>
                </c:pt>
              </c:strCache>
            </c:strRef>
          </c:cat>
          <c:val>
            <c:numRef>
              <c:f>Hoja1!$B$2</c:f>
              <c:numCache>
                <c:formatCode>General</c:formatCode>
                <c:ptCount val="1"/>
                <c:pt idx="0">
                  <c:v>53</c:v>
                </c:pt>
              </c:numCache>
            </c:numRef>
          </c:val>
          <c:extLst>
            <c:ext xmlns:c16="http://schemas.microsoft.com/office/drawing/2014/chart" uri="{C3380CC4-5D6E-409C-BE32-E72D297353CC}">
              <c16:uniqueId val="{00000000-2757-49CD-8F1A-0354F8013763}"/>
            </c:ext>
          </c:extLst>
        </c:ser>
        <c:ser>
          <c:idx val="1"/>
          <c:order val="1"/>
          <c:tx>
            <c:strRef>
              <c:f>Hoja1!$C$1</c:f>
              <c:strCache>
                <c:ptCount val="1"/>
                <c:pt idx="0">
                  <c:v>Medio interés</c:v>
                </c:pt>
              </c:strCache>
            </c:strRef>
          </c:tx>
          <c:spPr>
            <a:solidFill>
              <a:schemeClr val="accent2"/>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1" i="0" u="none" strike="noStrike" kern="1200" baseline="0">
                    <a:solidFill>
                      <a:schemeClr val="tx1"/>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c:f>
              <c:strCache>
                <c:ptCount val="1"/>
                <c:pt idx="0">
                  <c:v>Procesos penales a Junio de 2018</c:v>
                </c:pt>
              </c:strCache>
            </c:strRef>
          </c:cat>
          <c:val>
            <c:numRef>
              <c:f>Hoja1!$C$2</c:f>
              <c:numCache>
                <c:formatCode>General</c:formatCode>
                <c:ptCount val="1"/>
                <c:pt idx="0">
                  <c:v>196</c:v>
                </c:pt>
              </c:numCache>
            </c:numRef>
          </c:val>
          <c:extLst>
            <c:ext xmlns:c16="http://schemas.microsoft.com/office/drawing/2014/chart" uri="{C3380CC4-5D6E-409C-BE32-E72D297353CC}">
              <c16:uniqueId val="{00000001-2757-49CD-8F1A-0354F8013763}"/>
            </c:ext>
          </c:extLst>
        </c:ser>
        <c:ser>
          <c:idx val="2"/>
          <c:order val="2"/>
          <c:tx>
            <c:strRef>
              <c:f>Hoja1!$D$1</c:f>
              <c:strCache>
                <c:ptCount val="1"/>
                <c:pt idx="0">
                  <c:v>bajo interés </c:v>
                </c:pt>
              </c:strCache>
            </c:strRef>
          </c:tx>
          <c:spPr>
            <a:solidFill>
              <a:schemeClr val="accent3"/>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1" i="0" u="none" strike="noStrike" kern="1200" baseline="0">
                    <a:solidFill>
                      <a:schemeClr val="tx1"/>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c:f>
              <c:strCache>
                <c:ptCount val="1"/>
                <c:pt idx="0">
                  <c:v>Procesos penales a Junio de 2018</c:v>
                </c:pt>
              </c:strCache>
            </c:strRef>
          </c:cat>
          <c:val>
            <c:numRef>
              <c:f>Hoja1!$D$2</c:f>
              <c:numCache>
                <c:formatCode>General</c:formatCode>
                <c:ptCount val="1"/>
                <c:pt idx="0">
                  <c:v>67</c:v>
                </c:pt>
              </c:numCache>
            </c:numRef>
          </c:val>
          <c:extLst>
            <c:ext xmlns:c16="http://schemas.microsoft.com/office/drawing/2014/chart" uri="{C3380CC4-5D6E-409C-BE32-E72D297353CC}">
              <c16:uniqueId val="{00000002-2757-49CD-8F1A-0354F8013763}"/>
            </c:ext>
          </c:extLst>
        </c:ser>
        <c:ser>
          <c:idx val="3"/>
          <c:order val="3"/>
          <c:tx>
            <c:strRef>
              <c:f>Hoja1!$E$1</c:f>
              <c:strCache>
                <c:ptCount val="1"/>
                <c:pt idx="0">
                  <c:v>mínimo interés </c:v>
                </c:pt>
              </c:strCache>
            </c:strRef>
          </c:tx>
          <c:spPr>
            <a:solidFill>
              <a:schemeClr val="accent4"/>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1" i="0" u="none" strike="noStrike" kern="1200" baseline="0">
                    <a:solidFill>
                      <a:schemeClr val="tx1"/>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c:f>
              <c:strCache>
                <c:ptCount val="1"/>
                <c:pt idx="0">
                  <c:v>Procesos penales a Junio de 2018</c:v>
                </c:pt>
              </c:strCache>
            </c:strRef>
          </c:cat>
          <c:val>
            <c:numRef>
              <c:f>Hoja1!$E$2</c:f>
              <c:numCache>
                <c:formatCode>General</c:formatCode>
                <c:ptCount val="1"/>
                <c:pt idx="0">
                  <c:v>34</c:v>
                </c:pt>
              </c:numCache>
            </c:numRef>
          </c:val>
          <c:extLst>
            <c:ext xmlns:c16="http://schemas.microsoft.com/office/drawing/2014/chart" uri="{C3380CC4-5D6E-409C-BE32-E72D297353CC}">
              <c16:uniqueId val="{00000003-2757-49CD-8F1A-0354F8013763}"/>
            </c:ext>
          </c:extLst>
        </c:ser>
        <c:dLbls>
          <c:dLblPos val="outEnd"/>
          <c:showLegendKey val="0"/>
          <c:showVal val="1"/>
          <c:showCatName val="0"/>
          <c:showSerName val="0"/>
          <c:showPercent val="0"/>
          <c:showBubbleSize val="0"/>
        </c:dLbls>
        <c:gapWidth val="444"/>
        <c:overlap val="-90"/>
        <c:axId val="1133991711"/>
        <c:axId val="1313910063"/>
      </c:barChart>
      <c:catAx>
        <c:axId val="1133991711"/>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313910063"/>
        <c:crosses val="autoZero"/>
        <c:auto val="1"/>
        <c:lblAlgn val="ctr"/>
        <c:lblOffset val="100"/>
        <c:noMultiLvlLbl val="0"/>
      </c:catAx>
      <c:valAx>
        <c:axId val="1313910063"/>
        <c:scaling>
          <c:orientation val="minMax"/>
        </c:scaling>
        <c:delete val="1"/>
        <c:axPos val="l"/>
        <c:numFmt formatCode="General" sourceLinked="1"/>
        <c:majorTickMark val="none"/>
        <c:minorTickMark val="none"/>
        <c:tickLblPos val="nextTo"/>
        <c:crossAx val="1133991711"/>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b="1">
          <a:solidFill>
            <a:schemeClr val="tx1"/>
          </a:solidFill>
        </a:defRPr>
      </a:pPr>
      <a:endParaRPr lang="es-CO"/>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spc="120" normalizeH="0" baseline="0">
                <a:solidFill>
                  <a:schemeClr val="tx1"/>
                </a:solidFill>
                <a:latin typeface="+mn-lt"/>
                <a:ea typeface="+mn-ea"/>
                <a:cs typeface="+mn-cs"/>
              </a:defRPr>
            </a:pPr>
            <a:r>
              <a:rPr lang="es-CO" b="1" dirty="0">
                <a:solidFill>
                  <a:schemeClr val="tx1"/>
                </a:solidFill>
              </a:rPr>
              <a:t>Denuncias</a:t>
            </a:r>
            <a:r>
              <a:rPr lang="es-CO" b="1" baseline="0" dirty="0">
                <a:solidFill>
                  <a:schemeClr val="tx1"/>
                </a:solidFill>
              </a:rPr>
              <a:t> SAE</a:t>
            </a:r>
            <a:endParaRPr lang="es-CO" b="1" dirty="0">
              <a:solidFill>
                <a:schemeClr val="tx1"/>
              </a:solidFill>
            </a:endParaRPr>
          </a:p>
        </c:rich>
      </c:tx>
      <c:layout>
        <c:manualLayout>
          <c:xMode val="edge"/>
          <c:yMode val="edge"/>
          <c:x val="0.26532941619305805"/>
          <c:y val="5.4259312404051539E-2"/>
        </c:manualLayout>
      </c:layout>
      <c:overlay val="0"/>
      <c:spPr>
        <a:noFill/>
        <a:ln>
          <a:noFill/>
        </a:ln>
        <a:effectLst/>
      </c:spPr>
      <c:txPr>
        <a:bodyPr rot="0" spcFirstLastPara="1" vertOverflow="ellipsis" vert="horz" wrap="square" anchor="ctr" anchorCtr="1"/>
        <a:lstStyle/>
        <a:p>
          <a:pPr>
            <a:defRPr sz="2128" b="1" i="0" u="none" strike="noStrike" kern="1200" cap="all" spc="120" normalizeH="0" baseline="0">
              <a:solidFill>
                <a:schemeClr val="tx1"/>
              </a:solidFill>
              <a:latin typeface="+mn-lt"/>
              <a:ea typeface="+mn-ea"/>
              <a:cs typeface="+mn-cs"/>
            </a:defRPr>
          </a:pPr>
          <a:endParaRPr lang="es-CO"/>
        </a:p>
      </c:txPr>
    </c:title>
    <c:autoTitleDeleted val="0"/>
    <c:plotArea>
      <c:layout/>
      <c:barChart>
        <c:barDir val="col"/>
        <c:grouping val="clustered"/>
        <c:varyColors val="0"/>
        <c:ser>
          <c:idx val="0"/>
          <c:order val="0"/>
          <c:tx>
            <c:strRef>
              <c:f>Hoja1!$B$1</c:f>
              <c:strCache>
                <c:ptCount val="1"/>
                <c:pt idx="0">
                  <c:v>Terceros </c:v>
                </c:pt>
              </c:strCache>
            </c:strRef>
          </c:tx>
          <c:spPr>
            <a:solidFill>
              <a:schemeClr val="accent1"/>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c:f>
              <c:strCache>
                <c:ptCount val="1"/>
                <c:pt idx="0">
                  <c:v>104 DENUNCIAS PRESENTADAS</c:v>
                </c:pt>
              </c:strCache>
            </c:strRef>
          </c:cat>
          <c:val>
            <c:numRef>
              <c:f>Hoja1!$B$2</c:f>
              <c:numCache>
                <c:formatCode>General</c:formatCode>
                <c:ptCount val="1"/>
                <c:pt idx="0">
                  <c:v>58</c:v>
                </c:pt>
              </c:numCache>
            </c:numRef>
          </c:val>
          <c:extLst>
            <c:ext xmlns:c16="http://schemas.microsoft.com/office/drawing/2014/chart" uri="{C3380CC4-5D6E-409C-BE32-E72D297353CC}">
              <c16:uniqueId val="{00000000-A1F7-4B6E-AF87-07C776B08BEF}"/>
            </c:ext>
          </c:extLst>
        </c:ser>
        <c:ser>
          <c:idx val="1"/>
          <c:order val="1"/>
          <c:tx>
            <c:strRef>
              <c:f>Hoja1!$C$1</c:f>
              <c:strCache>
                <c:ptCount val="1"/>
                <c:pt idx="0">
                  <c:v>depositarios provisionales </c:v>
                </c:pt>
              </c:strCache>
            </c:strRef>
          </c:tx>
          <c:spPr>
            <a:solidFill>
              <a:schemeClr val="accent2"/>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c:f>
              <c:strCache>
                <c:ptCount val="1"/>
                <c:pt idx="0">
                  <c:v>104 DENUNCIAS PRESENTADAS</c:v>
                </c:pt>
              </c:strCache>
            </c:strRef>
          </c:cat>
          <c:val>
            <c:numRef>
              <c:f>Hoja1!$C$2</c:f>
              <c:numCache>
                <c:formatCode>General</c:formatCode>
                <c:ptCount val="1"/>
                <c:pt idx="0">
                  <c:v>30</c:v>
                </c:pt>
              </c:numCache>
            </c:numRef>
          </c:val>
          <c:extLst>
            <c:ext xmlns:c16="http://schemas.microsoft.com/office/drawing/2014/chart" uri="{C3380CC4-5D6E-409C-BE32-E72D297353CC}">
              <c16:uniqueId val="{00000001-A1F7-4B6E-AF87-07C776B08BEF}"/>
            </c:ext>
          </c:extLst>
        </c:ser>
        <c:ser>
          <c:idx val="2"/>
          <c:order val="2"/>
          <c:tx>
            <c:strRef>
              <c:f>Hoja1!$D$1</c:f>
              <c:strCache>
                <c:ptCount val="1"/>
                <c:pt idx="0">
                  <c:v>ocupantes ilegales </c:v>
                </c:pt>
              </c:strCache>
            </c:strRef>
          </c:tx>
          <c:spPr>
            <a:solidFill>
              <a:schemeClr val="accent3"/>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c:f>
              <c:strCache>
                <c:ptCount val="1"/>
                <c:pt idx="0">
                  <c:v>104 DENUNCIAS PRESENTADAS</c:v>
                </c:pt>
              </c:strCache>
            </c:strRef>
          </c:cat>
          <c:val>
            <c:numRef>
              <c:f>Hoja1!$D$2</c:f>
              <c:numCache>
                <c:formatCode>General</c:formatCode>
                <c:ptCount val="1"/>
                <c:pt idx="0">
                  <c:v>13</c:v>
                </c:pt>
              </c:numCache>
            </c:numRef>
          </c:val>
          <c:extLst>
            <c:ext xmlns:c16="http://schemas.microsoft.com/office/drawing/2014/chart" uri="{C3380CC4-5D6E-409C-BE32-E72D297353CC}">
              <c16:uniqueId val="{00000002-A1F7-4B6E-AF87-07C776B08BEF}"/>
            </c:ext>
          </c:extLst>
        </c:ser>
        <c:ser>
          <c:idx val="3"/>
          <c:order val="3"/>
          <c:tx>
            <c:strRef>
              <c:f>Hoja1!$E$1</c:f>
              <c:strCache>
                <c:ptCount val="1"/>
                <c:pt idx="0">
                  <c:v>funcionarios públicos </c:v>
                </c:pt>
              </c:strCache>
            </c:strRef>
          </c:tx>
          <c:spPr>
            <a:solidFill>
              <a:schemeClr val="accent4"/>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c:f>
              <c:strCache>
                <c:ptCount val="1"/>
                <c:pt idx="0">
                  <c:v>104 DENUNCIAS PRESENTADAS</c:v>
                </c:pt>
              </c:strCache>
            </c:strRef>
          </c:cat>
          <c:val>
            <c:numRef>
              <c:f>Hoja1!$E$2</c:f>
              <c:numCache>
                <c:formatCode>General</c:formatCode>
                <c:ptCount val="1"/>
                <c:pt idx="0">
                  <c:v>3</c:v>
                </c:pt>
              </c:numCache>
            </c:numRef>
          </c:val>
          <c:extLst>
            <c:ext xmlns:c16="http://schemas.microsoft.com/office/drawing/2014/chart" uri="{C3380CC4-5D6E-409C-BE32-E72D297353CC}">
              <c16:uniqueId val="{00000003-A1F7-4B6E-AF87-07C776B08BEF}"/>
            </c:ext>
          </c:extLst>
        </c:ser>
        <c:dLbls>
          <c:dLblPos val="outEnd"/>
          <c:showLegendKey val="0"/>
          <c:showVal val="1"/>
          <c:showCatName val="0"/>
          <c:showSerName val="0"/>
          <c:showPercent val="0"/>
          <c:showBubbleSize val="0"/>
        </c:dLbls>
        <c:gapWidth val="444"/>
        <c:overlap val="-90"/>
        <c:axId val="1387938559"/>
        <c:axId val="1317594959"/>
      </c:barChart>
      <c:catAx>
        <c:axId val="1387938559"/>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cap="all" spc="120" normalizeH="0" baseline="0">
                <a:solidFill>
                  <a:schemeClr val="tx1"/>
                </a:solidFill>
                <a:latin typeface="+mn-lt"/>
                <a:ea typeface="+mn-ea"/>
                <a:cs typeface="+mn-cs"/>
              </a:defRPr>
            </a:pPr>
            <a:endParaRPr lang="es-CO"/>
          </a:p>
        </c:txPr>
        <c:crossAx val="1317594959"/>
        <c:crosses val="autoZero"/>
        <c:auto val="1"/>
        <c:lblAlgn val="ctr"/>
        <c:lblOffset val="100"/>
        <c:noMultiLvlLbl val="0"/>
      </c:catAx>
      <c:valAx>
        <c:axId val="1317594959"/>
        <c:scaling>
          <c:orientation val="minMax"/>
        </c:scaling>
        <c:delete val="1"/>
        <c:axPos val="l"/>
        <c:numFmt formatCode="General" sourceLinked="1"/>
        <c:majorTickMark val="none"/>
        <c:minorTickMark val="none"/>
        <c:tickLblPos val="nextTo"/>
        <c:crossAx val="1387938559"/>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cap="all" spc="120" normalizeH="0" baseline="0">
                <a:solidFill>
                  <a:schemeClr val="tx1"/>
                </a:solidFill>
                <a:latin typeface="+mn-lt"/>
                <a:ea typeface="+mn-ea"/>
                <a:cs typeface="+mn-cs"/>
              </a:defRPr>
            </a:pPr>
            <a:r>
              <a:rPr lang="es-CO" sz="2000" b="1"/>
              <a:t>PRINCIPALES DELITOS </a:t>
            </a:r>
          </a:p>
        </c:rich>
      </c:tx>
      <c:overlay val="0"/>
      <c:spPr>
        <a:noFill/>
        <a:ln>
          <a:noFill/>
        </a:ln>
        <a:effectLst/>
      </c:spPr>
      <c:txPr>
        <a:bodyPr rot="0" spcFirstLastPara="1" vertOverflow="ellipsis" vert="horz" wrap="square" anchor="ctr" anchorCtr="1"/>
        <a:lstStyle/>
        <a:p>
          <a:pPr>
            <a:defRPr sz="2000" b="1" i="0" u="none" strike="noStrike" kern="1200" cap="all" spc="120" normalizeH="0" baseline="0">
              <a:solidFill>
                <a:schemeClr val="tx1"/>
              </a:solidFill>
              <a:latin typeface="+mn-lt"/>
              <a:ea typeface="+mn-ea"/>
              <a:cs typeface="+mn-cs"/>
            </a:defRPr>
          </a:pPr>
          <a:endParaRPr lang="es-CO"/>
        </a:p>
      </c:txPr>
    </c:title>
    <c:autoTitleDeleted val="0"/>
    <c:plotArea>
      <c:layout>
        <c:manualLayout>
          <c:layoutTarget val="inner"/>
          <c:xMode val="edge"/>
          <c:yMode val="edge"/>
          <c:x val="0.37518633455084721"/>
          <c:y val="0.24962684701147261"/>
          <c:w val="0.60388707329799796"/>
          <c:h val="0.36939170861177595"/>
        </c:manualLayout>
      </c:layout>
      <c:barChart>
        <c:barDir val="col"/>
        <c:grouping val="clustered"/>
        <c:varyColors val="0"/>
        <c:ser>
          <c:idx val="0"/>
          <c:order val="0"/>
          <c:tx>
            <c:strRef>
              <c:f>Hoja1!$B$1</c:f>
              <c:strCache>
                <c:ptCount val="1"/>
                <c:pt idx="0">
                  <c:v>Peculado por apropiación </c:v>
                </c:pt>
              </c:strCache>
            </c:strRef>
          </c:tx>
          <c:spPr>
            <a:solidFill>
              <a:schemeClr val="accent1"/>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c:f>
              <c:strCache>
                <c:ptCount val="1"/>
                <c:pt idx="0">
                  <c:v>delitos de mayor impacto</c:v>
                </c:pt>
              </c:strCache>
            </c:strRef>
          </c:cat>
          <c:val>
            <c:numRef>
              <c:f>Hoja1!$B$2</c:f>
              <c:numCache>
                <c:formatCode>General</c:formatCode>
                <c:ptCount val="1"/>
                <c:pt idx="0">
                  <c:v>132</c:v>
                </c:pt>
              </c:numCache>
            </c:numRef>
          </c:val>
          <c:extLst>
            <c:ext xmlns:c16="http://schemas.microsoft.com/office/drawing/2014/chart" uri="{C3380CC4-5D6E-409C-BE32-E72D297353CC}">
              <c16:uniqueId val="{00000000-A718-45AA-A879-8804987EF733}"/>
            </c:ext>
          </c:extLst>
        </c:ser>
        <c:ser>
          <c:idx val="1"/>
          <c:order val="1"/>
          <c:tx>
            <c:strRef>
              <c:f>Hoja1!$C$1</c:f>
              <c:strCache>
                <c:ptCount val="1"/>
                <c:pt idx="0">
                  <c:v>Falsedad en documento público </c:v>
                </c:pt>
              </c:strCache>
            </c:strRef>
          </c:tx>
          <c:spPr>
            <a:solidFill>
              <a:schemeClr val="accent2"/>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c:f>
              <c:strCache>
                <c:ptCount val="1"/>
                <c:pt idx="0">
                  <c:v>delitos de mayor impacto</c:v>
                </c:pt>
              </c:strCache>
            </c:strRef>
          </c:cat>
          <c:val>
            <c:numRef>
              <c:f>Hoja1!$C$2</c:f>
              <c:numCache>
                <c:formatCode>General</c:formatCode>
                <c:ptCount val="1"/>
                <c:pt idx="0">
                  <c:v>44</c:v>
                </c:pt>
              </c:numCache>
            </c:numRef>
          </c:val>
          <c:extLst>
            <c:ext xmlns:c16="http://schemas.microsoft.com/office/drawing/2014/chart" uri="{C3380CC4-5D6E-409C-BE32-E72D297353CC}">
              <c16:uniqueId val="{00000001-A718-45AA-A879-8804987EF733}"/>
            </c:ext>
          </c:extLst>
        </c:ser>
        <c:ser>
          <c:idx val="2"/>
          <c:order val="2"/>
          <c:tx>
            <c:strRef>
              <c:f>Hoja1!$D$1</c:f>
              <c:strCache>
                <c:ptCount val="1"/>
                <c:pt idx="0">
                  <c:v>Prevaricato por omision </c:v>
                </c:pt>
              </c:strCache>
            </c:strRef>
          </c:tx>
          <c:spPr>
            <a:solidFill>
              <a:schemeClr val="accent3"/>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c:f>
              <c:strCache>
                <c:ptCount val="1"/>
                <c:pt idx="0">
                  <c:v>delitos de mayor impacto</c:v>
                </c:pt>
              </c:strCache>
            </c:strRef>
          </c:cat>
          <c:val>
            <c:numRef>
              <c:f>Hoja1!$D$2</c:f>
              <c:numCache>
                <c:formatCode>General</c:formatCode>
                <c:ptCount val="1"/>
                <c:pt idx="0">
                  <c:v>39</c:v>
                </c:pt>
              </c:numCache>
            </c:numRef>
          </c:val>
          <c:extLst>
            <c:ext xmlns:c16="http://schemas.microsoft.com/office/drawing/2014/chart" uri="{C3380CC4-5D6E-409C-BE32-E72D297353CC}">
              <c16:uniqueId val="{00000002-A718-45AA-A879-8804987EF733}"/>
            </c:ext>
          </c:extLst>
        </c:ser>
        <c:ser>
          <c:idx val="3"/>
          <c:order val="3"/>
          <c:tx>
            <c:strRef>
              <c:f>Hoja1!$E$1</c:f>
              <c:strCache>
                <c:ptCount val="1"/>
                <c:pt idx="0">
                  <c:v>Hurto </c:v>
                </c:pt>
              </c:strCache>
            </c:strRef>
          </c:tx>
          <c:spPr>
            <a:solidFill>
              <a:schemeClr val="accent4"/>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c:f>
              <c:strCache>
                <c:ptCount val="1"/>
                <c:pt idx="0">
                  <c:v>delitos de mayor impacto</c:v>
                </c:pt>
              </c:strCache>
            </c:strRef>
          </c:cat>
          <c:val>
            <c:numRef>
              <c:f>Hoja1!$E$2</c:f>
              <c:numCache>
                <c:formatCode>General</c:formatCode>
                <c:ptCount val="1"/>
                <c:pt idx="0">
                  <c:v>23</c:v>
                </c:pt>
              </c:numCache>
            </c:numRef>
          </c:val>
          <c:extLst>
            <c:ext xmlns:c16="http://schemas.microsoft.com/office/drawing/2014/chart" uri="{C3380CC4-5D6E-409C-BE32-E72D297353CC}">
              <c16:uniqueId val="{00000003-A718-45AA-A879-8804987EF733}"/>
            </c:ext>
          </c:extLst>
        </c:ser>
        <c:ser>
          <c:idx val="4"/>
          <c:order val="4"/>
          <c:tx>
            <c:strRef>
              <c:f>Hoja1!$F$1</c:f>
              <c:strCache>
                <c:ptCount val="1"/>
                <c:pt idx="0">
                  <c:v>Fraude procesal </c:v>
                </c:pt>
              </c:strCache>
            </c:strRef>
          </c:tx>
          <c:spPr>
            <a:solidFill>
              <a:schemeClr val="accent5"/>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c:f>
              <c:strCache>
                <c:ptCount val="1"/>
                <c:pt idx="0">
                  <c:v>delitos de mayor impacto</c:v>
                </c:pt>
              </c:strCache>
            </c:strRef>
          </c:cat>
          <c:val>
            <c:numRef>
              <c:f>Hoja1!$F$2</c:f>
              <c:numCache>
                <c:formatCode>General</c:formatCode>
                <c:ptCount val="1"/>
                <c:pt idx="0">
                  <c:v>21</c:v>
                </c:pt>
              </c:numCache>
            </c:numRef>
          </c:val>
          <c:extLst>
            <c:ext xmlns:c16="http://schemas.microsoft.com/office/drawing/2014/chart" uri="{C3380CC4-5D6E-409C-BE32-E72D297353CC}">
              <c16:uniqueId val="{00000004-A718-45AA-A879-8804987EF733}"/>
            </c:ext>
          </c:extLst>
        </c:ser>
        <c:ser>
          <c:idx val="5"/>
          <c:order val="5"/>
          <c:tx>
            <c:strRef>
              <c:f>Hoja1!$G$1</c:f>
              <c:strCache>
                <c:ptCount val="1"/>
                <c:pt idx="0">
                  <c:v>Daño en bien ajeno</c:v>
                </c:pt>
              </c:strCache>
            </c:strRef>
          </c:tx>
          <c:spPr>
            <a:solidFill>
              <a:schemeClr val="accent6"/>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c:f>
              <c:strCache>
                <c:ptCount val="1"/>
                <c:pt idx="0">
                  <c:v>delitos de mayor impacto</c:v>
                </c:pt>
              </c:strCache>
            </c:strRef>
          </c:cat>
          <c:val>
            <c:numRef>
              <c:f>Hoja1!$G$2</c:f>
              <c:numCache>
                <c:formatCode>General</c:formatCode>
                <c:ptCount val="1"/>
                <c:pt idx="0">
                  <c:v>6</c:v>
                </c:pt>
              </c:numCache>
            </c:numRef>
          </c:val>
          <c:extLst>
            <c:ext xmlns:c16="http://schemas.microsoft.com/office/drawing/2014/chart" uri="{C3380CC4-5D6E-409C-BE32-E72D297353CC}">
              <c16:uniqueId val="{00000000-30D1-4935-B871-FB5E01A286C2}"/>
            </c:ext>
          </c:extLst>
        </c:ser>
        <c:ser>
          <c:idx val="6"/>
          <c:order val="6"/>
          <c:tx>
            <c:strRef>
              <c:f>Hoja1!$H$1</c:f>
              <c:strCache>
                <c:ptCount val="1"/>
                <c:pt idx="0">
                  <c:v>Invasión de Tierras</c:v>
                </c:pt>
              </c:strCache>
            </c:strRef>
          </c:tx>
          <c:spPr>
            <a:solidFill>
              <a:schemeClr val="accent1">
                <a:lumMod val="60000"/>
              </a:schemeClr>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c:f>
              <c:strCache>
                <c:ptCount val="1"/>
                <c:pt idx="0">
                  <c:v>delitos de mayor impacto</c:v>
                </c:pt>
              </c:strCache>
            </c:strRef>
          </c:cat>
          <c:val>
            <c:numRef>
              <c:f>Hoja1!$H$2</c:f>
              <c:numCache>
                <c:formatCode>General</c:formatCode>
                <c:ptCount val="1"/>
                <c:pt idx="0">
                  <c:v>5</c:v>
                </c:pt>
              </c:numCache>
            </c:numRef>
          </c:val>
          <c:extLst>
            <c:ext xmlns:c16="http://schemas.microsoft.com/office/drawing/2014/chart" uri="{C3380CC4-5D6E-409C-BE32-E72D297353CC}">
              <c16:uniqueId val="{00000001-30D1-4935-B871-FB5E01A286C2}"/>
            </c:ext>
          </c:extLst>
        </c:ser>
        <c:ser>
          <c:idx val="7"/>
          <c:order val="7"/>
          <c:tx>
            <c:strRef>
              <c:f>Hoja1!$I$1</c:f>
              <c:strCache>
                <c:ptCount val="1"/>
                <c:pt idx="0">
                  <c:v>Urbanización ilegal</c:v>
                </c:pt>
              </c:strCache>
            </c:strRef>
          </c:tx>
          <c:spPr>
            <a:solidFill>
              <a:schemeClr val="accent2">
                <a:lumMod val="60000"/>
              </a:schemeClr>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c:f>
              <c:strCache>
                <c:ptCount val="1"/>
                <c:pt idx="0">
                  <c:v>delitos de mayor impacto</c:v>
                </c:pt>
              </c:strCache>
            </c:strRef>
          </c:cat>
          <c:val>
            <c:numRef>
              <c:f>Hoja1!$I$2</c:f>
              <c:numCache>
                <c:formatCode>General</c:formatCode>
                <c:ptCount val="1"/>
                <c:pt idx="0">
                  <c:v>2</c:v>
                </c:pt>
              </c:numCache>
            </c:numRef>
          </c:val>
          <c:extLst>
            <c:ext xmlns:c16="http://schemas.microsoft.com/office/drawing/2014/chart" uri="{C3380CC4-5D6E-409C-BE32-E72D297353CC}">
              <c16:uniqueId val="{00000002-30D1-4935-B871-FB5E01A286C2}"/>
            </c:ext>
          </c:extLst>
        </c:ser>
        <c:ser>
          <c:idx val="8"/>
          <c:order val="8"/>
          <c:tx>
            <c:strRef>
              <c:f>Hoja1!$J$1</c:f>
              <c:strCache>
                <c:ptCount val="1"/>
                <c:pt idx="0">
                  <c:v>Calumnia e Injuria</c:v>
                </c:pt>
              </c:strCache>
            </c:strRef>
          </c:tx>
          <c:spPr>
            <a:solidFill>
              <a:schemeClr val="accent3">
                <a:lumMod val="60000"/>
              </a:schemeClr>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c:f>
              <c:strCache>
                <c:ptCount val="1"/>
                <c:pt idx="0">
                  <c:v>delitos de mayor impacto</c:v>
                </c:pt>
              </c:strCache>
            </c:strRef>
          </c:cat>
          <c:val>
            <c:numRef>
              <c:f>Hoja1!$J$2</c:f>
              <c:numCache>
                <c:formatCode>General</c:formatCode>
                <c:ptCount val="1"/>
                <c:pt idx="0">
                  <c:v>1</c:v>
                </c:pt>
              </c:numCache>
            </c:numRef>
          </c:val>
          <c:extLst>
            <c:ext xmlns:c16="http://schemas.microsoft.com/office/drawing/2014/chart" uri="{C3380CC4-5D6E-409C-BE32-E72D297353CC}">
              <c16:uniqueId val="{00000003-30D1-4935-B871-FB5E01A286C2}"/>
            </c:ext>
          </c:extLst>
        </c:ser>
        <c:dLbls>
          <c:dLblPos val="outEnd"/>
          <c:showLegendKey val="0"/>
          <c:showVal val="1"/>
          <c:showCatName val="0"/>
          <c:showSerName val="0"/>
          <c:showPercent val="0"/>
          <c:showBubbleSize val="0"/>
        </c:dLbls>
        <c:gapWidth val="444"/>
        <c:overlap val="-90"/>
        <c:axId val="1387945631"/>
        <c:axId val="1315644399"/>
      </c:barChart>
      <c:catAx>
        <c:axId val="1387945631"/>
        <c:scaling>
          <c:orientation val="minMax"/>
        </c:scaling>
        <c:delete val="1"/>
        <c:axPos val="b"/>
        <c:numFmt formatCode="General" sourceLinked="1"/>
        <c:majorTickMark val="out"/>
        <c:minorTickMark val="none"/>
        <c:tickLblPos val="nextTo"/>
        <c:crossAx val="1315644399"/>
        <c:crosses val="autoZero"/>
        <c:auto val="1"/>
        <c:lblAlgn val="ctr"/>
        <c:lblOffset val="100"/>
        <c:noMultiLvlLbl val="0"/>
      </c:catAx>
      <c:valAx>
        <c:axId val="1315644399"/>
        <c:scaling>
          <c:orientation val="minMax"/>
        </c:scaling>
        <c:delete val="1"/>
        <c:axPos val="l"/>
        <c:numFmt formatCode="General" sourceLinked="1"/>
        <c:majorTickMark val="out"/>
        <c:minorTickMark val="none"/>
        <c:tickLblPos val="nextTo"/>
        <c:crossAx val="1387945631"/>
        <c:crosses val="autoZero"/>
        <c:crossBetween val="between"/>
      </c:valAx>
      <c:dTable>
        <c:showHorzBorder val="1"/>
        <c:showVertBorder val="1"/>
        <c:showOutline val="1"/>
        <c:showKeys val="1"/>
        <c:spPr>
          <a:noFill/>
          <a:ln w="9525">
            <a:solidFill>
              <a:schemeClr val="tx1">
                <a:lumMod val="15000"/>
                <a:lumOff val="85000"/>
              </a:schemeClr>
            </a:solidFill>
          </a:ln>
          <a:effectLst/>
        </c:spPr>
        <c:txPr>
          <a:bodyPr rot="0" spcFirstLastPara="1" vertOverflow="ellipsis" vert="horz" wrap="square" anchor="ctr" anchorCtr="1"/>
          <a:lstStyle/>
          <a:p>
            <a:pPr rtl="0">
              <a:defRPr sz="1197" b="0" i="0" u="none" strike="noStrike" kern="1200" baseline="0">
                <a:solidFill>
                  <a:schemeClr val="tx1"/>
                </a:solidFill>
                <a:latin typeface="+mn-lt"/>
                <a:ea typeface="+mn-ea"/>
                <a:cs typeface="+mn-cs"/>
              </a:defRPr>
            </a:pPr>
            <a:endParaRPr lang="es-CO"/>
          </a:p>
        </c:txPr>
      </c:dTable>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s-CO"/>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mn-lt"/>
                <a:ea typeface="+mn-ea"/>
                <a:cs typeface="+mn-cs"/>
              </a:defRPr>
            </a:pPr>
            <a:r>
              <a:rPr lang="es-CO" sz="2000" dirty="0">
                <a:solidFill>
                  <a:schemeClr val="tx1"/>
                </a:solidFill>
              </a:rPr>
              <a:t>Requerimientos de información FGN atendidos </a:t>
            </a:r>
          </a:p>
        </c:rich>
      </c:tx>
      <c:layout>
        <c:manualLayout>
          <c:xMode val="edge"/>
          <c:yMode val="edge"/>
          <c:x val="0.19904128703173224"/>
          <c:y val="0"/>
        </c:manualLayout>
      </c:layout>
      <c:overlay val="0"/>
      <c:spPr>
        <a:noFill/>
        <a:ln>
          <a:noFill/>
        </a:ln>
        <a:effectLst/>
      </c:spPr>
      <c:txPr>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mn-lt"/>
              <a:ea typeface="+mn-ea"/>
              <a:cs typeface="+mn-cs"/>
            </a:defRPr>
          </a:pPr>
          <a:endParaRPr lang="es-CO"/>
        </a:p>
      </c:txPr>
    </c:title>
    <c:autoTitleDeleted val="0"/>
    <c:plotArea>
      <c:layout/>
      <c:barChart>
        <c:barDir val="col"/>
        <c:grouping val="clustered"/>
        <c:varyColors val="0"/>
        <c:ser>
          <c:idx val="0"/>
          <c:order val="0"/>
          <c:tx>
            <c:strRef>
              <c:f>Hoja1!$B$1</c:f>
              <c:strCache>
                <c:ptCount val="1"/>
                <c:pt idx="0">
                  <c:v>2015</c:v>
                </c:pt>
              </c:strCache>
            </c:strRef>
          </c:tx>
          <c:spPr>
            <a:solidFill>
              <a:schemeClr val="accent1"/>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c:f>
              <c:strCache>
                <c:ptCount val="1"/>
                <c:pt idx="0">
                  <c:v>Requerimientos por año </c:v>
                </c:pt>
              </c:strCache>
            </c:strRef>
          </c:cat>
          <c:val>
            <c:numRef>
              <c:f>Hoja1!$B$2</c:f>
              <c:numCache>
                <c:formatCode>General</c:formatCode>
                <c:ptCount val="1"/>
                <c:pt idx="0">
                  <c:v>62</c:v>
                </c:pt>
              </c:numCache>
            </c:numRef>
          </c:val>
          <c:extLst>
            <c:ext xmlns:c16="http://schemas.microsoft.com/office/drawing/2014/chart" uri="{C3380CC4-5D6E-409C-BE32-E72D297353CC}">
              <c16:uniqueId val="{00000000-2A8F-49F1-BA38-C3C861AE94A0}"/>
            </c:ext>
          </c:extLst>
        </c:ser>
        <c:ser>
          <c:idx val="1"/>
          <c:order val="1"/>
          <c:tx>
            <c:strRef>
              <c:f>Hoja1!$C$1</c:f>
              <c:strCache>
                <c:ptCount val="1"/>
                <c:pt idx="0">
                  <c:v>2016</c:v>
                </c:pt>
              </c:strCache>
            </c:strRef>
          </c:tx>
          <c:spPr>
            <a:solidFill>
              <a:schemeClr val="accent2"/>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c:f>
              <c:strCache>
                <c:ptCount val="1"/>
                <c:pt idx="0">
                  <c:v>Requerimientos por año </c:v>
                </c:pt>
              </c:strCache>
            </c:strRef>
          </c:cat>
          <c:val>
            <c:numRef>
              <c:f>Hoja1!$C$2</c:f>
              <c:numCache>
                <c:formatCode>General</c:formatCode>
                <c:ptCount val="1"/>
                <c:pt idx="0">
                  <c:v>79</c:v>
                </c:pt>
              </c:numCache>
            </c:numRef>
          </c:val>
          <c:extLst>
            <c:ext xmlns:c16="http://schemas.microsoft.com/office/drawing/2014/chart" uri="{C3380CC4-5D6E-409C-BE32-E72D297353CC}">
              <c16:uniqueId val="{00000001-2A8F-49F1-BA38-C3C861AE94A0}"/>
            </c:ext>
          </c:extLst>
        </c:ser>
        <c:ser>
          <c:idx val="2"/>
          <c:order val="2"/>
          <c:tx>
            <c:strRef>
              <c:f>Hoja1!$D$1</c:f>
              <c:strCache>
                <c:ptCount val="1"/>
                <c:pt idx="0">
                  <c:v>2017</c:v>
                </c:pt>
              </c:strCache>
            </c:strRef>
          </c:tx>
          <c:spPr>
            <a:solidFill>
              <a:schemeClr val="accent3"/>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c:f>
              <c:strCache>
                <c:ptCount val="1"/>
                <c:pt idx="0">
                  <c:v>Requerimientos por año </c:v>
                </c:pt>
              </c:strCache>
            </c:strRef>
          </c:cat>
          <c:val>
            <c:numRef>
              <c:f>Hoja1!$D$2</c:f>
              <c:numCache>
                <c:formatCode>General</c:formatCode>
                <c:ptCount val="1"/>
                <c:pt idx="0">
                  <c:v>70</c:v>
                </c:pt>
              </c:numCache>
            </c:numRef>
          </c:val>
          <c:extLst>
            <c:ext xmlns:c16="http://schemas.microsoft.com/office/drawing/2014/chart" uri="{C3380CC4-5D6E-409C-BE32-E72D297353CC}">
              <c16:uniqueId val="{00000002-2A8F-49F1-BA38-C3C861AE94A0}"/>
            </c:ext>
          </c:extLst>
        </c:ser>
        <c:ser>
          <c:idx val="3"/>
          <c:order val="3"/>
          <c:tx>
            <c:strRef>
              <c:f>Hoja1!$E$1</c:f>
              <c:strCache>
                <c:ptCount val="1"/>
                <c:pt idx="0">
                  <c:v>2018</c:v>
                </c:pt>
              </c:strCache>
            </c:strRef>
          </c:tx>
          <c:spPr>
            <a:solidFill>
              <a:schemeClr val="accent4"/>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c:f>
              <c:strCache>
                <c:ptCount val="1"/>
                <c:pt idx="0">
                  <c:v>Requerimientos por año </c:v>
                </c:pt>
              </c:strCache>
            </c:strRef>
          </c:cat>
          <c:val>
            <c:numRef>
              <c:f>Hoja1!$E$2</c:f>
              <c:numCache>
                <c:formatCode>General</c:formatCode>
                <c:ptCount val="1"/>
                <c:pt idx="0">
                  <c:v>52</c:v>
                </c:pt>
              </c:numCache>
            </c:numRef>
          </c:val>
          <c:extLst>
            <c:ext xmlns:c16="http://schemas.microsoft.com/office/drawing/2014/chart" uri="{C3380CC4-5D6E-409C-BE32-E72D297353CC}">
              <c16:uniqueId val="{00000003-2A8F-49F1-BA38-C3C861AE94A0}"/>
            </c:ext>
          </c:extLst>
        </c:ser>
        <c:ser>
          <c:idx val="4"/>
          <c:order val="4"/>
          <c:tx>
            <c:strRef>
              <c:f>Hoja1!$F$1</c:f>
              <c:strCache>
                <c:ptCount val="1"/>
                <c:pt idx="0">
                  <c:v>2019</c:v>
                </c:pt>
              </c:strCache>
            </c:strRef>
          </c:tx>
          <c:spPr>
            <a:solidFill>
              <a:schemeClr val="accent5"/>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c:f>
              <c:strCache>
                <c:ptCount val="1"/>
                <c:pt idx="0">
                  <c:v>Requerimientos por año </c:v>
                </c:pt>
              </c:strCache>
            </c:strRef>
          </c:cat>
          <c:val>
            <c:numRef>
              <c:f>Hoja1!$F$2</c:f>
              <c:numCache>
                <c:formatCode>General</c:formatCode>
                <c:ptCount val="1"/>
                <c:pt idx="0">
                  <c:v>39</c:v>
                </c:pt>
              </c:numCache>
            </c:numRef>
          </c:val>
          <c:extLst>
            <c:ext xmlns:c16="http://schemas.microsoft.com/office/drawing/2014/chart" uri="{C3380CC4-5D6E-409C-BE32-E72D297353CC}">
              <c16:uniqueId val="{00000000-5309-4BAA-BB32-93D0A7345A6C}"/>
            </c:ext>
          </c:extLst>
        </c:ser>
        <c:dLbls>
          <c:dLblPos val="outEnd"/>
          <c:showLegendKey val="0"/>
          <c:showVal val="1"/>
          <c:showCatName val="0"/>
          <c:showSerName val="0"/>
          <c:showPercent val="0"/>
          <c:showBubbleSize val="0"/>
        </c:dLbls>
        <c:gapWidth val="444"/>
        <c:overlap val="-90"/>
        <c:axId val="1282464303"/>
        <c:axId val="1383316495"/>
      </c:barChart>
      <c:catAx>
        <c:axId val="1282464303"/>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383316495"/>
        <c:crosses val="autoZero"/>
        <c:auto val="1"/>
        <c:lblAlgn val="ctr"/>
        <c:lblOffset val="100"/>
        <c:noMultiLvlLbl val="0"/>
      </c:catAx>
      <c:valAx>
        <c:axId val="1383316495"/>
        <c:scaling>
          <c:orientation val="minMax"/>
        </c:scaling>
        <c:delete val="1"/>
        <c:axPos val="l"/>
        <c:numFmt formatCode="General" sourceLinked="1"/>
        <c:majorTickMark val="none"/>
        <c:minorTickMark val="none"/>
        <c:tickLblPos val="nextTo"/>
        <c:crossAx val="1282464303"/>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Hoja1!$B$1</c:f>
              <c:strCache>
                <c:ptCount val="1"/>
                <c:pt idx="0">
                  <c:v>Inventario de Inmuebles</c:v>
                </c:pt>
              </c:strCache>
            </c:strRef>
          </c:tx>
          <c:dPt>
            <c:idx val="0"/>
            <c:bubble3D val="0"/>
            <c:spPr>
              <a:solidFill>
                <a:schemeClr val="accent6"/>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9F6B-4CA4-B656-A5A2298334CA}"/>
              </c:ext>
            </c:extLst>
          </c:dPt>
          <c:dPt>
            <c:idx val="1"/>
            <c:bubble3D val="0"/>
            <c:spPr>
              <a:solidFill>
                <a:schemeClr val="accent5"/>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9F6B-4CA4-B656-A5A2298334CA}"/>
              </c:ext>
            </c:extLst>
          </c:dPt>
          <c:dLbls>
            <c:dLbl>
              <c:idx val="0"/>
              <c:spPr>
                <a:noFill/>
                <a:ln>
                  <a:noFill/>
                </a:ln>
                <a:effectLst/>
              </c:spPr>
              <c:txPr>
                <a:bodyPr rot="0" spcFirstLastPara="1" vertOverflow="ellipsis" vert="horz" wrap="square" lIns="38100" tIns="19050" rIns="38100" bIns="19050" anchor="ctr" anchorCtr="1">
                  <a:spAutoFit/>
                </a:bodyPr>
                <a:lstStyle/>
                <a:p>
                  <a:pPr>
                    <a:defRPr sz="1600" b="1" i="0" u="none" strike="noStrike" kern="1200" spc="0" baseline="0">
                      <a:solidFill>
                        <a:schemeClr val="accent6"/>
                      </a:solidFill>
                      <a:latin typeface="+mn-lt"/>
                      <a:ea typeface="+mn-ea"/>
                      <a:cs typeface="+mn-cs"/>
                    </a:defRPr>
                  </a:pPr>
                  <a:endParaRPr lang="es-CO"/>
                </a:p>
              </c:txPr>
              <c:dLblPos val="outEnd"/>
              <c:showLegendKey val="0"/>
              <c:showVal val="0"/>
              <c:showCatName val="1"/>
              <c:showSerName val="0"/>
              <c:showPercent val="1"/>
              <c:showBubbleSize val="0"/>
              <c:extLst>
                <c:ext xmlns:c16="http://schemas.microsoft.com/office/drawing/2014/chart" uri="{C3380CC4-5D6E-409C-BE32-E72D297353CC}">
                  <c16:uniqueId val="{00000001-9F6B-4CA4-B656-A5A2298334CA}"/>
                </c:ext>
              </c:extLst>
            </c:dLbl>
            <c:dLbl>
              <c:idx val="1"/>
              <c:spPr>
                <a:noFill/>
                <a:ln>
                  <a:noFill/>
                </a:ln>
                <a:effectLst/>
              </c:spPr>
              <c:txPr>
                <a:bodyPr rot="0" spcFirstLastPara="1" vertOverflow="ellipsis" vert="horz" wrap="square" lIns="38100" tIns="19050" rIns="38100" bIns="19050" anchor="ctr" anchorCtr="1">
                  <a:spAutoFit/>
                </a:bodyPr>
                <a:lstStyle/>
                <a:p>
                  <a:pPr>
                    <a:defRPr sz="1600" b="1" i="0" u="none" strike="noStrike" kern="1200" spc="0" baseline="0">
                      <a:solidFill>
                        <a:schemeClr val="accent5"/>
                      </a:solidFill>
                      <a:latin typeface="+mn-lt"/>
                      <a:ea typeface="+mn-ea"/>
                      <a:cs typeface="+mn-cs"/>
                    </a:defRPr>
                  </a:pPr>
                  <a:endParaRPr lang="es-CO"/>
                </a:p>
              </c:txPr>
              <c:dLblPos val="outEnd"/>
              <c:showLegendKey val="0"/>
              <c:showVal val="0"/>
              <c:showCatName val="1"/>
              <c:showSerName val="0"/>
              <c:showPercent val="1"/>
              <c:showBubbleSize val="0"/>
              <c:extLst>
                <c:ext xmlns:c16="http://schemas.microsoft.com/office/drawing/2014/chart" uri="{C3380CC4-5D6E-409C-BE32-E72D297353CC}">
                  <c16:uniqueId val="{00000003-9F6B-4CA4-B656-A5A2298334CA}"/>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spc="0" baseline="0">
                    <a:solidFill>
                      <a:schemeClr val="accent6"/>
                    </a:solidFill>
                    <a:latin typeface="+mn-lt"/>
                    <a:ea typeface="+mn-ea"/>
                    <a:cs typeface="+mn-cs"/>
                  </a:defRPr>
                </a:pPr>
                <a:endParaRPr lang="es-CO"/>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Hoja1!$A$2:$A$3</c:f>
              <c:strCache>
                <c:ptCount val="2"/>
                <c:pt idx="0">
                  <c:v>Rural</c:v>
                </c:pt>
                <c:pt idx="1">
                  <c:v>Urbano</c:v>
                </c:pt>
              </c:strCache>
            </c:strRef>
          </c:cat>
          <c:val>
            <c:numRef>
              <c:f>Hoja1!$B$2:$B$3</c:f>
              <c:numCache>
                <c:formatCode>General</c:formatCode>
                <c:ptCount val="2"/>
                <c:pt idx="0">
                  <c:v>6665</c:v>
                </c:pt>
                <c:pt idx="1">
                  <c:v>15937</c:v>
                </c:pt>
              </c:numCache>
            </c:numRef>
          </c:val>
          <c:extLst>
            <c:ext xmlns:c16="http://schemas.microsoft.com/office/drawing/2014/chart" uri="{C3380CC4-5D6E-409C-BE32-E72D297353CC}">
              <c16:uniqueId val="{00000000-75B9-4727-8C17-727919A646E3}"/>
            </c:ext>
          </c:extLst>
        </c:ser>
        <c:dLbls>
          <c:dLblPos val="outEnd"/>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Hoja3!$C$22</c:f>
              <c:strCache>
                <c:ptCount val="1"/>
                <c:pt idx="0">
                  <c:v>Galería Inmobiliaria</c:v>
                </c:pt>
              </c:strCache>
            </c:strRef>
          </c:tx>
          <c:spPr>
            <a:solidFill>
              <a:schemeClr val="accent1"/>
            </a:solidFill>
            <a:ln>
              <a:noFill/>
            </a:ln>
            <a:effectLst/>
          </c:spPr>
          <c:invertIfNegative val="0"/>
          <c:cat>
            <c:strRef>
              <c:f>Hoja3!$D$21:$K$21</c:f>
              <c:strCache>
                <c:ptCount val="8"/>
                <c:pt idx="0">
                  <c:v>2015-2</c:v>
                </c:pt>
                <c:pt idx="1">
                  <c:v>2016-1</c:v>
                </c:pt>
                <c:pt idx="2">
                  <c:v>2016-2</c:v>
                </c:pt>
                <c:pt idx="3">
                  <c:v>2017-1</c:v>
                </c:pt>
                <c:pt idx="4">
                  <c:v>2017-2</c:v>
                </c:pt>
                <c:pt idx="5">
                  <c:v>2018-1</c:v>
                </c:pt>
                <c:pt idx="6">
                  <c:v>2018-2</c:v>
                </c:pt>
                <c:pt idx="7">
                  <c:v>2019-1</c:v>
                </c:pt>
              </c:strCache>
            </c:strRef>
          </c:cat>
          <c:val>
            <c:numRef>
              <c:f>Hoja3!$D$22:$K$22</c:f>
              <c:numCache>
                <c:formatCode>_-"$"* #,##0_-;\-"$"* #,##0_-;_-"$"* "-"??_-;_-@_-</c:formatCode>
                <c:ptCount val="8"/>
                <c:pt idx="0">
                  <c:v>3995719</c:v>
                </c:pt>
                <c:pt idx="1">
                  <c:v>4014135</c:v>
                </c:pt>
                <c:pt idx="2">
                  <c:v>4234009</c:v>
                </c:pt>
                <c:pt idx="3">
                  <c:v>4180573</c:v>
                </c:pt>
                <c:pt idx="4">
                  <c:v>4297457</c:v>
                </c:pt>
                <c:pt idx="5">
                  <c:v>4419162</c:v>
                </c:pt>
                <c:pt idx="6">
                  <c:v>4462381</c:v>
                </c:pt>
                <c:pt idx="7">
                  <c:v>3674595.9931111624</c:v>
                </c:pt>
              </c:numCache>
            </c:numRef>
          </c:val>
          <c:extLst>
            <c:ext xmlns:c16="http://schemas.microsoft.com/office/drawing/2014/chart" uri="{C3380CC4-5D6E-409C-BE32-E72D297353CC}">
              <c16:uniqueId val="{00000000-B84A-45DD-97C5-2CE540CF834A}"/>
            </c:ext>
          </c:extLst>
        </c:ser>
        <c:ser>
          <c:idx val="1"/>
          <c:order val="1"/>
          <c:tx>
            <c:strRef>
              <c:f>Hoja3!$C$23</c:f>
              <c:strCache>
                <c:ptCount val="1"/>
                <c:pt idx="0">
                  <c:v>SAE</c:v>
                </c:pt>
              </c:strCache>
            </c:strRef>
          </c:tx>
          <c:spPr>
            <a:solidFill>
              <a:schemeClr val="accent3"/>
            </a:solidFill>
            <a:ln>
              <a:noFill/>
            </a:ln>
            <a:effectLst/>
          </c:spPr>
          <c:invertIfNegative val="0"/>
          <c:cat>
            <c:strRef>
              <c:f>Hoja3!$D$21:$K$21</c:f>
              <c:strCache>
                <c:ptCount val="8"/>
                <c:pt idx="0">
                  <c:v>2015-2</c:v>
                </c:pt>
                <c:pt idx="1">
                  <c:v>2016-1</c:v>
                </c:pt>
                <c:pt idx="2">
                  <c:v>2016-2</c:v>
                </c:pt>
                <c:pt idx="3">
                  <c:v>2017-1</c:v>
                </c:pt>
                <c:pt idx="4">
                  <c:v>2017-2</c:v>
                </c:pt>
                <c:pt idx="5">
                  <c:v>2018-1</c:v>
                </c:pt>
                <c:pt idx="6">
                  <c:v>2018-2</c:v>
                </c:pt>
                <c:pt idx="7">
                  <c:v>2019-1</c:v>
                </c:pt>
              </c:strCache>
            </c:strRef>
          </c:cat>
          <c:val>
            <c:numRef>
              <c:f>Hoja3!$D$23:$K$23</c:f>
              <c:numCache>
                <c:formatCode>_-"$"* #,##0_-;\-"$"* #,##0_-;_-"$"* "-"??_-;_-@_-</c:formatCode>
                <c:ptCount val="8"/>
                <c:pt idx="0">
                  <c:v>2156122</c:v>
                </c:pt>
                <c:pt idx="1">
                  <c:v>1880783</c:v>
                </c:pt>
                <c:pt idx="2">
                  <c:v>1929956</c:v>
                </c:pt>
                <c:pt idx="3">
                  <c:v>1132698</c:v>
                </c:pt>
                <c:pt idx="4">
                  <c:v>1489049</c:v>
                </c:pt>
                <c:pt idx="5">
                  <c:v>1227686</c:v>
                </c:pt>
                <c:pt idx="6">
                  <c:v>1653319</c:v>
                </c:pt>
                <c:pt idx="7">
                  <c:v>1975744.304130215</c:v>
                </c:pt>
              </c:numCache>
            </c:numRef>
          </c:val>
          <c:extLst>
            <c:ext xmlns:c16="http://schemas.microsoft.com/office/drawing/2014/chart" uri="{C3380CC4-5D6E-409C-BE32-E72D297353CC}">
              <c16:uniqueId val="{00000001-B84A-45DD-97C5-2CE540CF834A}"/>
            </c:ext>
          </c:extLst>
        </c:ser>
        <c:ser>
          <c:idx val="2"/>
          <c:order val="2"/>
          <c:tx>
            <c:strRef>
              <c:f>Hoja3!$C$24</c:f>
              <c:strCache>
                <c:ptCount val="1"/>
                <c:pt idx="0">
                  <c:v>SAE Urbannos estratos 4, 5 y 6</c:v>
                </c:pt>
              </c:strCache>
            </c:strRef>
          </c:tx>
          <c:spPr>
            <a:solidFill>
              <a:schemeClr val="accent5"/>
            </a:solidFill>
            <a:ln>
              <a:noFill/>
            </a:ln>
            <a:effectLst/>
          </c:spPr>
          <c:invertIfNegative val="0"/>
          <c:cat>
            <c:strRef>
              <c:f>Hoja3!$D$21:$K$21</c:f>
              <c:strCache>
                <c:ptCount val="8"/>
                <c:pt idx="0">
                  <c:v>2015-2</c:v>
                </c:pt>
                <c:pt idx="1">
                  <c:v>2016-1</c:v>
                </c:pt>
                <c:pt idx="2">
                  <c:v>2016-2</c:v>
                </c:pt>
                <c:pt idx="3">
                  <c:v>2017-1</c:v>
                </c:pt>
                <c:pt idx="4">
                  <c:v>2017-2</c:v>
                </c:pt>
                <c:pt idx="5">
                  <c:v>2018-1</c:v>
                </c:pt>
                <c:pt idx="6">
                  <c:v>2018-2</c:v>
                </c:pt>
                <c:pt idx="7">
                  <c:v>2019-1</c:v>
                </c:pt>
              </c:strCache>
            </c:strRef>
          </c:cat>
          <c:val>
            <c:numRef>
              <c:f>Hoja3!$D$24:$K$24</c:f>
              <c:numCache>
                <c:formatCode>_-"$"* #,##0_-;\-"$"* #,##0_-;_-"$"* "-"??_-;_-@_-</c:formatCode>
                <c:ptCount val="8"/>
                <c:pt idx="0">
                  <c:v>2209496</c:v>
                </c:pt>
                <c:pt idx="1">
                  <c:v>2470724</c:v>
                </c:pt>
                <c:pt idx="2">
                  <c:v>1894184</c:v>
                </c:pt>
                <c:pt idx="3">
                  <c:v>2235349</c:v>
                </c:pt>
                <c:pt idx="4">
                  <c:v>1935566</c:v>
                </c:pt>
                <c:pt idx="5">
                  <c:v>2086777</c:v>
                </c:pt>
                <c:pt idx="6">
                  <c:v>2182959</c:v>
                </c:pt>
                <c:pt idx="7">
                  <c:v>2925518.2646169793</c:v>
                </c:pt>
              </c:numCache>
            </c:numRef>
          </c:val>
          <c:extLst>
            <c:ext xmlns:c16="http://schemas.microsoft.com/office/drawing/2014/chart" uri="{C3380CC4-5D6E-409C-BE32-E72D297353CC}">
              <c16:uniqueId val="{00000002-B84A-45DD-97C5-2CE540CF834A}"/>
            </c:ext>
          </c:extLst>
        </c:ser>
        <c:dLbls>
          <c:showLegendKey val="0"/>
          <c:showVal val="0"/>
          <c:showCatName val="0"/>
          <c:showSerName val="0"/>
          <c:showPercent val="0"/>
          <c:showBubbleSize val="0"/>
        </c:dLbls>
        <c:gapWidth val="219"/>
        <c:overlap val="-27"/>
        <c:axId val="1833692000"/>
        <c:axId val="1351193968"/>
      </c:barChart>
      <c:catAx>
        <c:axId val="1833692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351193968"/>
        <c:crosses val="autoZero"/>
        <c:auto val="1"/>
        <c:lblAlgn val="ctr"/>
        <c:lblOffset val="100"/>
        <c:noMultiLvlLbl val="0"/>
      </c:catAx>
      <c:valAx>
        <c:axId val="135119396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s-CO"/>
                  <a:t>Millones de pesos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CO"/>
            </a:p>
          </c:txPr>
        </c:title>
        <c:numFmt formatCode="_-&quot;$&quot;* #,##0_-;\-&quot;$&quot;* #,##0_-;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833692000"/>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s-CO"/>
          </a:p>
        </c:txPr>
      </c:dTable>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66">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1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1">
  <cs:axisTitle>
    <cs:lnRef idx="0"/>
    <cs:fillRef idx="0"/>
    <cs:effectRef idx="0"/>
    <cs:fontRef idx="minor">
      <a:schemeClr val="lt1">
        <a:lumMod val="75000"/>
      </a:schemeClr>
    </cs:fontRef>
    <cs:defRPr sz="1197" kern="1200"/>
  </cs:axisTitle>
  <cs:categoryAxis>
    <cs:lnRef idx="0"/>
    <cs:fillRef idx="0"/>
    <cs:effectRef idx="0"/>
    <cs:fontRef idx="minor">
      <a:schemeClr val="lt1">
        <a:lumMod val="75000"/>
      </a:schemeClr>
    </cs:fontRef>
    <cs:defRPr sz="1197" kern="1200"/>
  </cs:categoryAxis>
  <cs:chartArea>
    <cs:lnRef idx="0"/>
    <cs:fillRef idx="0"/>
    <cs:effectRef idx="0"/>
    <cs:fontRef idx="minor">
      <a:schemeClr val="lt1"/>
    </cs:fontRef>
    <cs:spPr>
      <a:solidFill>
        <a:schemeClr val="dk1">
          <a:lumMod val="75000"/>
          <a:lumOff val="25000"/>
        </a:schemeClr>
      </a:solidFill>
      <a:ln w="6350" cap="flat" cmpd="sng" algn="ctr">
        <a:solidFill>
          <a:schemeClr val="dk1">
            <a:tint val="75000"/>
          </a:schemeClr>
        </a:solidFill>
        <a:round/>
      </a:ln>
    </cs:spPr>
    <cs:defRPr sz="1330" kern="1200"/>
  </cs:chartArea>
  <cs:dataLabel>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1197" b="1" i="0" u="none" strike="noStrike" kern="1200" baseline="0"/>
  </cs:dataLabel>
  <cs:dataLabelCallout>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1197" b="1" i="0" u="none" strike="noStrike" kern="1200" baseline="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cs:spPr>
  </cs:dataPoint>
  <cs:dataPoint3D>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a:scene3d>
        <a:camera prst="orthographicFront"/>
        <a:lightRig rig="threePt" dir="t"/>
      </a:scene3d>
      <a:sp3d prstMaterial="flat"/>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dk1">
            <a:lumMod val="75000"/>
            <a:lumOff val="25000"/>
          </a:schemeClr>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1197"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tx1"/>
    </cs:fontRef>
    <cs:spPr>
      <a:solidFill>
        <a:schemeClr val="bg2">
          <a:lumMod val="75000"/>
          <a:alpha val="27000"/>
        </a:schemeClr>
      </a:solidFill>
      <a:sp3d/>
    </cs:spPr>
  </cs:floor>
  <cs:gridlineMajor>
    <cs:lnRef idx="0"/>
    <cs:fillRef idx="0"/>
    <cs:effectRef idx="0"/>
    <cs:fontRef idx="minor">
      <a:schemeClr val="tx1"/>
    </cs:fontRef>
    <cs:spPr>
      <a:ln w="9525">
        <a:solidFill>
          <a:schemeClr val="lt1">
            <a:lumMod val="50000"/>
          </a:schemeClr>
        </a:solidFill>
      </a:ln>
    </cs:spPr>
  </cs:gridlineMajor>
  <cs:gridlineMinor>
    <cs:lnRef idx="0"/>
    <cs:fillRef idx="0"/>
    <cs:effectRef idx="0"/>
    <cs:fontRef idx="minor">
      <a:schemeClr val="tx1"/>
    </cs:fontRef>
    <cs:spPr>
      <a:ln w="9525">
        <a:solidFill>
          <a:schemeClr val="lt1">
            <a:lumMod val="40000"/>
          </a:schemeClr>
        </a:solidFill>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75000"/>
      </a:schemeClr>
    </cs:fontRef>
    <cs:defRPr sz="1197"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cs:fontRef>
    <cs:defRPr sz="2200" b="0" kern="1200" cap="all" baseline="0"/>
  </cs:title>
  <cs:trendline>
    <cs:lnRef idx="0">
      <cs:styleClr val="auto"/>
    </cs:lnRef>
    <cs:fillRef idx="0"/>
    <cs:effectRef idx="0"/>
    <cs:fontRef idx="minor">
      <a:schemeClr val="dk1"/>
    </cs:fontRef>
    <cs:spPr>
      <a:ln w="9525" cap="rnd">
        <a:solidFill>
          <a:schemeClr val="phClr">
            <a:alpha val="50000"/>
          </a:schemeClr>
        </a:solidFill>
      </a:ln>
    </cs:spPr>
  </cs:trendline>
  <cs:trendlineLabel>
    <cs:lnRef idx="0"/>
    <cs:fillRef idx="0"/>
    <cs:effectRef idx="0"/>
    <cs:fontRef idx="minor">
      <a:schemeClr val="lt1">
        <a:lumMod val="75000"/>
      </a:schemeClr>
    </cs:fontRef>
    <cs:defRPr sz="1197"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1197" kern="1200"/>
  </cs:valueAxis>
  <cs:wall>
    <cs:lnRef idx="0"/>
    <cs:fillRef idx="0"/>
    <cs:effectRef idx="0"/>
    <cs:fontRef idx="minor">
      <a:schemeClr val="tx1"/>
    </cs:fontRef>
    <cs:spPr>
      <a:sp3d/>
    </cs:spPr>
  </cs:wall>
</cs:chartStyle>
</file>

<file path=ppt/charts/style19.xml><?xml version="1.0" encoding="utf-8"?>
<cs:chartStyle xmlns:cs="http://schemas.microsoft.com/office/drawing/2012/chartStyle" xmlns:a="http://schemas.openxmlformats.org/drawingml/2006/main" id="291">
  <cs:axisTitle>
    <cs:lnRef idx="0"/>
    <cs:fillRef idx="0"/>
    <cs:effectRef idx="0"/>
    <cs:fontRef idx="minor">
      <a:schemeClr val="lt1">
        <a:lumMod val="75000"/>
      </a:schemeClr>
    </cs:fontRef>
    <cs:defRPr sz="900" kern="1200"/>
  </cs:axisTitle>
  <cs:categoryAxis>
    <cs:lnRef idx="0"/>
    <cs:fillRef idx="0"/>
    <cs:effectRef idx="0"/>
    <cs:fontRef idx="minor">
      <a:schemeClr val="lt1">
        <a:lumMod val="75000"/>
      </a:schemeClr>
    </cs:fontRef>
    <cs:defRPr sz="900" kern="1200"/>
  </cs:categoryAxis>
  <cs:chartArea>
    <cs:lnRef idx="0"/>
    <cs:fillRef idx="0"/>
    <cs:effectRef idx="0"/>
    <cs:fontRef idx="minor">
      <a:schemeClr val="lt1"/>
    </cs:fontRef>
    <cs:spPr>
      <a:solidFill>
        <a:schemeClr val="dk1">
          <a:lumMod val="75000"/>
          <a:lumOff val="25000"/>
        </a:schemeClr>
      </a:solidFill>
      <a:ln w="6350" cap="flat" cmpd="sng" algn="ctr">
        <a:solidFill>
          <a:schemeClr val="dk1">
            <a:tint val="75000"/>
          </a:schemeClr>
        </a:solidFill>
        <a:round/>
      </a:ln>
    </cs:spPr>
    <cs:defRPr sz="1000" kern="1200"/>
  </cs:chartArea>
  <cs:dataLabel>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900" b="1" i="0" u="none" strike="noStrike" kern="1200" baseline="0"/>
  </cs:dataLabel>
  <cs:dataLabelCallout>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900" b="1" i="0" u="none" strike="noStrike" kern="1200" baseline="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cs:spPr>
  </cs:dataPoint>
  <cs:dataPoint3D>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a:scene3d>
        <a:camera prst="orthographicFront"/>
        <a:lightRig rig="threePt" dir="t"/>
      </a:scene3d>
      <a:sp3d prstMaterial="flat"/>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dk1">
            <a:lumMod val="75000"/>
            <a:lumOff val="25000"/>
          </a:schemeClr>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900"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tx1"/>
    </cs:fontRef>
    <cs:spPr>
      <a:solidFill>
        <a:schemeClr val="bg2">
          <a:lumMod val="75000"/>
          <a:alpha val="27000"/>
        </a:schemeClr>
      </a:solidFill>
      <a:sp3d/>
    </cs:spPr>
  </cs:floor>
  <cs:gridlineMajor>
    <cs:lnRef idx="0"/>
    <cs:fillRef idx="0"/>
    <cs:effectRef idx="0"/>
    <cs:fontRef idx="minor">
      <a:schemeClr val="tx1"/>
    </cs:fontRef>
    <cs:spPr>
      <a:ln w="9525">
        <a:solidFill>
          <a:schemeClr val="lt1">
            <a:lumMod val="50000"/>
          </a:schemeClr>
        </a:solidFill>
      </a:ln>
    </cs:spPr>
  </cs:gridlineMajor>
  <cs:gridlineMinor>
    <cs:lnRef idx="0"/>
    <cs:fillRef idx="0"/>
    <cs:effectRef idx="0"/>
    <cs:fontRef idx="minor">
      <a:schemeClr val="tx1"/>
    </cs:fontRef>
    <cs:spPr>
      <a:ln w="9525">
        <a:solidFill>
          <a:schemeClr val="lt1">
            <a:lumMod val="40000"/>
          </a:schemeClr>
        </a:solidFill>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75000"/>
      </a:schemeClr>
    </cs:fontRef>
    <cs:defRPr sz="900"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cs:fontRef>
    <cs:defRPr sz="1800" b="0" kern="1200" cap="all" baseline="0"/>
  </cs:title>
  <cs:trendline>
    <cs:lnRef idx="0">
      <cs:styleClr val="auto"/>
    </cs:lnRef>
    <cs:fillRef idx="0"/>
    <cs:effectRef idx="0"/>
    <cs:fontRef idx="minor">
      <a:schemeClr val="dk1"/>
    </cs:fontRef>
    <cs:spPr>
      <a:ln w="9525" cap="rnd">
        <a:solidFill>
          <a:schemeClr val="phClr">
            <a:alpha val="50000"/>
          </a:schemeClr>
        </a:solidFill>
      </a:ln>
    </cs:spPr>
  </cs:trendline>
  <cs:trendlineLabel>
    <cs:lnRef idx="0"/>
    <cs:fillRef idx="0"/>
    <cs:effectRef idx="0"/>
    <cs:fontRef idx="minor">
      <a:schemeClr val="lt1">
        <a:lumMod val="75000"/>
      </a:schemeClr>
    </cs:fontRef>
    <cs:defRPr sz="900"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900" kern="1200"/>
  </cs:valueAxis>
  <cs:wall>
    <cs:lnRef idx="0"/>
    <cs:fillRef idx="0"/>
    <cs:effectRef idx="0"/>
    <cs:fontRef idx="minor">
      <a:schemeClr val="tx1"/>
    </cs:fontRef>
    <cs:spPr>
      <a:sp3d/>
    </cs:spPr>
  </cs:wall>
</cs:chartStyle>
</file>

<file path=ppt/charts/style20.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22.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23.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24.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25.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26.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emf"/></Relationships>
</file>

<file path=ppt/drawings/drawing1.xml><?xml version="1.0" encoding="utf-8"?>
<c:userShapes xmlns:c="http://schemas.openxmlformats.org/drawingml/2006/chart">
  <cdr:relSizeAnchor xmlns:cdr="http://schemas.openxmlformats.org/drawingml/2006/chartDrawing">
    <cdr:from>
      <cdr:x>0.25733</cdr:x>
      <cdr:y>0.61851</cdr:y>
    </cdr:from>
    <cdr:to>
      <cdr:x>0.3021</cdr:x>
      <cdr:y>0.66713</cdr:y>
    </cdr:to>
    <cdr:cxnSp macro="">
      <cdr:nvCxnSpPr>
        <cdr:cNvPr id="3" name="Conector: angular 2">
          <a:extLst xmlns:a="http://schemas.openxmlformats.org/drawingml/2006/main">
            <a:ext uri="{FF2B5EF4-FFF2-40B4-BE49-F238E27FC236}">
              <a16:creationId xmlns:a16="http://schemas.microsoft.com/office/drawing/2014/main" id="{E1C5FED7-5B01-4693-A47E-57D135F2CC1B}"/>
            </a:ext>
          </a:extLst>
        </cdr:cNvPr>
        <cdr:cNvCxnSpPr/>
      </cdr:nvCxnSpPr>
      <cdr:spPr>
        <a:xfrm xmlns:a="http://schemas.openxmlformats.org/drawingml/2006/main" rot="10800000" flipV="1">
          <a:off x="1350110" y="1874977"/>
          <a:ext cx="234893" cy="147382"/>
        </a:xfrm>
        <a:prstGeom xmlns:a="http://schemas.openxmlformats.org/drawingml/2006/main" prst="bentConnector3">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0.44699</cdr:x>
      <cdr:y>0.67143</cdr:y>
    </cdr:from>
    <cdr:to>
      <cdr:x>0.48874</cdr:x>
      <cdr:y>0.73228</cdr:y>
    </cdr:to>
    <cdr:cxnSp macro="">
      <cdr:nvCxnSpPr>
        <cdr:cNvPr id="9" name="Conector recto 8">
          <a:extLst xmlns:a="http://schemas.openxmlformats.org/drawingml/2006/main">
            <a:ext uri="{FF2B5EF4-FFF2-40B4-BE49-F238E27FC236}">
              <a16:creationId xmlns:a16="http://schemas.microsoft.com/office/drawing/2014/main" id="{8CB047FD-718F-4C20-A332-F9D6F06DFD88}"/>
            </a:ext>
          </a:extLst>
        </cdr:cNvPr>
        <cdr:cNvCxnSpPr/>
      </cdr:nvCxnSpPr>
      <cdr:spPr>
        <a:xfrm xmlns:a="http://schemas.openxmlformats.org/drawingml/2006/main">
          <a:off x="2345166" y="2035410"/>
          <a:ext cx="219040" cy="184453"/>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0.44989</cdr:x>
      <cdr:y>0.75136</cdr:y>
    </cdr:from>
    <cdr:to>
      <cdr:x>0.55643</cdr:x>
      <cdr:y>0.84112</cdr:y>
    </cdr:to>
    <cdr:sp macro="" textlink="">
      <cdr:nvSpPr>
        <cdr:cNvPr id="2" name="CuadroTexto 2">
          <a:extLst xmlns:a="http://schemas.openxmlformats.org/drawingml/2006/main">
            <a:ext uri="{FF2B5EF4-FFF2-40B4-BE49-F238E27FC236}">
              <a16:creationId xmlns:a16="http://schemas.microsoft.com/office/drawing/2014/main" id="{8F57BDF7-CAC5-48CE-827C-9DA4FA227A41}"/>
            </a:ext>
          </a:extLst>
        </cdr:cNvPr>
        <cdr:cNvSpPr txBox="1"/>
      </cdr:nvSpPr>
      <cdr:spPr>
        <a:xfrm xmlns:a="http://schemas.openxmlformats.org/drawingml/2006/main">
          <a:off x="2056881" y="2061144"/>
          <a:ext cx="487111" cy="246221"/>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s-CO" sz="1000" dirty="0"/>
            <a:t>18</a:t>
          </a:r>
        </a:p>
      </cdr:txBody>
    </cdr:sp>
  </cdr:relSizeAnchor>
  <cdr:relSizeAnchor xmlns:cdr="http://schemas.openxmlformats.org/drawingml/2006/chartDrawing">
    <cdr:from>
      <cdr:x>0.74324</cdr:x>
      <cdr:y>0.76187</cdr:y>
    </cdr:from>
    <cdr:to>
      <cdr:x>0.84978</cdr:x>
      <cdr:y>0.85162</cdr:y>
    </cdr:to>
    <cdr:sp macro="" textlink="">
      <cdr:nvSpPr>
        <cdr:cNvPr id="3" name="CuadroTexto 2">
          <a:extLst xmlns:a="http://schemas.openxmlformats.org/drawingml/2006/main">
            <a:ext uri="{FF2B5EF4-FFF2-40B4-BE49-F238E27FC236}">
              <a16:creationId xmlns:a16="http://schemas.microsoft.com/office/drawing/2014/main" id="{E96E69F7-B92F-4983-A17C-7F41DCD51DDF}"/>
            </a:ext>
          </a:extLst>
        </cdr:cNvPr>
        <cdr:cNvSpPr txBox="1"/>
      </cdr:nvSpPr>
      <cdr:spPr>
        <a:xfrm xmlns:a="http://schemas.openxmlformats.org/drawingml/2006/main">
          <a:off x="3398096" y="2089949"/>
          <a:ext cx="487111" cy="246221"/>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CO" sz="1000" dirty="0"/>
            <a:t>21</a:t>
          </a:r>
        </a:p>
      </cdr:txBody>
    </cdr:sp>
  </cdr:relSizeAnchor>
</c:userShapes>
</file>

<file path=ppt/drawings/drawing3.xml><?xml version="1.0" encoding="utf-8"?>
<c:userShapes xmlns:c="http://schemas.openxmlformats.org/drawingml/2006/chart">
  <cdr:relSizeAnchor xmlns:cdr="http://schemas.openxmlformats.org/drawingml/2006/chartDrawing">
    <cdr:from>
      <cdr:x>0.24013</cdr:x>
      <cdr:y>0.7903</cdr:y>
    </cdr:from>
    <cdr:to>
      <cdr:x>0.36669</cdr:x>
      <cdr:y>0.8995</cdr:y>
    </cdr:to>
    <cdr:sp macro="" textlink="">
      <cdr:nvSpPr>
        <cdr:cNvPr id="2" name="CuadroTexto 35">
          <a:extLst xmlns:a="http://schemas.openxmlformats.org/drawingml/2006/main">
            <a:ext uri="{FF2B5EF4-FFF2-40B4-BE49-F238E27FC236}">
              <a16:creationId xmlns:a16="http://schemas.microsoft.com/office/drawing/2014/main" id="{942CD4EB-94B0-45B6-8830-37BC0A5C9471}"/>
            </a:ext>
          </a:extLst>
        </cdr:cNvPr>
        <cdr:cNvSpPr txBox="1"/>
      </cdr:nvSpPr>
      <cdr:spPr>
        <a:xfrm xmlns:a="http://schemas.openxmlformats.org/drawingml/2006/main">
          <a:off x="924289" y="1782035"/>
          <a:ext cx="487111" cy="246221"/>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s-CO" sz="1000" dirty="0"/>
            <a:t>189</a:t>
          </a:r>
        </a:p>
      </cdr:txBody>
    </cdr:sp>
  </cdr:relSizeAnchor>
  <cdr:relSizeAnchor xmlns:cdr="http://schemas.openxmlformats.org/drawingml/2006/chartDrawing">
    <cdr:from>
      <cdr:x>0.62633</cdr:x>
      <cdr:y>0.7944</cdr:y>
    </cdr:from>
    <cdr:to>
      <cdr:x>0.75288</cdr:x>
      <cdr:y>0.9036</cdr:y>
    </cdr:to>
    <cdr:sp macro="" textlink="">
      <cdr:nvSpPr>
        <cdr:cNvPr id="3" name="CuadroTexto 35">
          <a:extLst xmlns:a="http://schemas.openxmlformats.org/drawingml/2006/main">
            <a:ext uri="{FF2B5EF4-FFF2-40B4-BE49-F238E27FC236}">
              <a16:creationId xmlns:a16="http://schemas.microsoft.com/office/drawing/2014/main" id="{1B3B1DAC-8A62-4C0E-A01A-658A63BBCC79}"/>
            </a:ext>
          </a:extLst>
        </cdr:cNvPr>
        <cdr:cNvSpPr txBox="1"/>
      </cdr:nvSpPr>
      <cdr:spPr>
        <a:xfrm xmlns:a="http://schemas.openxmlformats.org/drawingml/2006/main">
          <a:off x="2410783" y="1791273"/>
          <a:ext cx="487111" cy="246221"/>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CO" sz="1000" dirty="0"/>
            <a:t>24</a:t>
          </a:r>
        </a:p>
      </cdr:txBody>
    </cdr:sp>
  </cdr:relSizeAnchor>
</c:userShapes>
</file>

<file path=ppt/drawings/drawing4.xml><?xml version="1.0" encoding="utf-8"?>
<c:userShapes xmlns:c="http://schemas.openxmlformats.org/drawingml/2006/chart">
  <cdr:relSizeAnchor xmlns:cdr="http://schemas.openxmlformats.org/drawingml/2006/chartDrawing">
    <cdr:from>
      <cdr:x>0.43384</cdr:x>
      <cdr:y>0.26896</cdr:y>
    </cdr:from>
    <cdr:to>
      <cdr:x>0.60203</cdr:x>
      <cdr:y>0.34365</cdr:y>
    </cdr:to>
    <cdr:sp macro="" textlink="">
      <cdr:nvSpPr>
        <cdr:cNvPr id="2" name="CuadroTexto 1">
          <a:extLst xmlns:a="http://schemas.openxmlformats.org/drawingml/2006/main">
            <a:ext uri="{FF2B5EF4-FFF2-40B4-BE49-F238E27FC236}">
              <a16:creationId xmlns:a16="http://schemas.microsoft.com/office/drawing/2014/main" id="{73C50C93-9F51-40E9-98DE-3172E7B7792C}"/>
            </a:ext>
          </a:extLst>
        </cdr:cNvPr>
        <cdr:cNvSpPr txBox="1"/>
      </cdr:nvSpPr>
      <cdr:spPr>
        <a:xfrm xmlns:a="http://schemas.openxmlformats.org/drawingml/2006/main">
          <a:off x="2055859" y="872907"/>
          <a:ext cx="796954" cy="24240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s-CO" sz="1200" b="1" dirty="0"/>
            <a:t>2014 - 96</a:t>
          </a:r>
        </a:p>
      </cdr:txBody>
    </cdr:sp>
  </cdr:relSizeAnchor>
  <cdr:relSizeAnchor xmlns:cdr="http://schemas.openxmlformats.org/drawingml/2006/chartDrawing">
    <cdr:from>
      <cdr:x>0.60211</cdr:x>
      <cdr:y>0.29761</cdr:y>
    </cdr:from>
    <cdr:to>
      <cdr:x>0.80005</cdr:x>
      <cdr:y>0.3723</cdr:y>
    </cdr:to>
    <cdr:sp macro="" textlink="">
      <cdr:nvSpPr>
        <cdr:cNvPr id="3" name="CuadroTexto 1">
          <a:extLst xmlns:a="http://schemas.openxmlformats.org/drawingml/2006/main">
            <a:ext uri="{FF2B5EF4-FFF2-40B4-BE49-F238E27FC236}">
              <a16:creationId xmlns:a16="http://schemas.microsoft.com/office/drawing/2014/main" id="{CDFC3273-AE93-486B-B9BB-CE76EFF18C02}"/>
            </a:ext>
          </a:extLst>
        </cdr:cNvPr>
        <cdr:cNvSpPr txBox="1"/>
      </cdr:nvSpPr>
      <cdr:spPr>
        <a:xfrm xmlns:a="http://schemas.openxmlformats.org/drawingml/2006/main">
          <a:off x="2853196" y="965875"/>
          <a:ext cx="938002" cy="24240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CO" sz="1200" b="1" dirty="0"/>
            <a:t>2015 - 189</a:t>
          </a:r>
        </a:p>
      </cdr:txBody>
    </cdr:sp>
  </cdr:relSizeAnchor>
  <cdr:relSizeAnchor xmlns:cdr="http://schemas.openxmlformats.org/drawingml/2006/chartDrawing">
    <cdr:from>
      <cdr:x>0.67249</cdr:x>
      <cdr:y>0.41147</cdr:y>
    </cdr:from>
    <cdr:to>
      <cdr:x>0.86605</cdr:x>
      <cdr:y>0.48616</cdr:y>
    </cdr:to>
    <cdr:sp macro="" textlink="">
      <cdr:nvSpPr>
        <cdr:cNvPr id="4" name="CuadroTexto 1">
          <a:extLst xmlns:a="http://schemas.openxmlformats.org/drawingml/2006/main">
            <a:ext uri="{FF2B5EF4-FFF2-40B4-BE49-F238E27FC236}">
              <a16:creationId xmlns:a16="http://schemas.microsoft.com/office/drawing/2014/main" id="{CDFC3273-AE93-486B-B9BB-CE76EFF18C02}"/>
            </a:ext>
          </a:extLst>
        </cdr:cNvPr>
        <cdr:cNvSpPr txBox="1"/>
      </cdr:nvSpPr>
      <cdr:spPr>
        <a:xfrm xmlns:a="http://schemas.openxmlformats.org/drawingml/2006/main">
          <a:off x="3186745" y="1335401"/>
          <a:ext cx="917182" cy="24240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CO" sz="1200" b="1" dirty="0"/>
            <a:t>2016 - 334</a:t>
          </a:r>
        </a:p>
      </cdr:txBody>
    </cdr:sp>
  </cdr:relSizeAnchor>
  <cdr:relSizeAnchor xmlns:cdr="http://schemas.openxmlformats.org/drawingml/2006/chartDrawing">
    <cdr:from>
      <cdr:x>0.61115</cdr:x>
      <cdr:y>0.59839</cdr:y>
    </cdr:from>
    <cdr:to>
      <cdr:x>0.77933</cdr:x>
      <cdr:y>0.67308</cdr:y>
    </cdr:to>
    <cdr:sp macro="" textlink="">
      <cdr:nvSpPr>
        <cdr:cNvPr id="5" name="CuadroTexto 1">
          <a:extLst xmlns:a="http://schemas.openxmlformats.org/drawingml/2006/main">
            <a:ext uri="{FF2B5EF4-FFF2-40B4-BE49-F238E27FC236}">
              <a16:creationId xmlns:a16="http://schemas.microsoft.com/office/drawing/2014/main" id="{CDFC3273-AE93-486B-B9BB-CE76EFF18C02}"/>
            </a:ext>
          </a:extLst>
        </cdr:cNvPr>
        <cdr:cNvSpPr txBox="1"/>
      </cdr:nvSpPr>
      <cdr:spPr>
        <a:xfrm xmlns:a="http://schemas.openxmlformats.org/drawingml/2006/main">
          <a:off x="2896069" y="1942072"/>
          <a:ext cx="796954" cy="24240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CO" sz="1200" b="1" dirty="0"/>
            <a:t>2017 - 364</a:t>
          </a:r>
        </a:p>
      </cdr:txBody>
    </cdr:sp>
  </cdr:relSizeAnchor>
  <cdr:relSizeAnchor xmlns:cdr="http://schemas.openxmlformats.org/drawingml/2006/chartDrawing">
    <cdr:from>
      <cdr:x>0.24713</cdr:x>
      <cdr:y>0.59839</cdr:y>
    </cdr:from>
    <cdr:to>
      <cdr:x>0.41531</cdr:x>
      <cdr:y>0.67308</cdr:y>
    </cdr:to>
    <cdr:sp macro="" textlink="">
      <cdr:nvSpPr>
        <cdr:cNvPr id="6" name="CuadroTexto 1">
          <a:extLst xmlns:a="http://schemas.openxmlformats.org/drawingml/2006/main">
            <a:ext uri="{FF2B5EF4-FFF2-40B4-BE49-F238E27FC236}">
              <a16:creationId xmlns:a16="http://schemas.microsoft.com/office/drawing/2014/main" id="{CDFC3273-AE93-486B-B9BB-CE76EFF18C02}"/>
            </a:ext>
          </a:extLst>
        </cdr:cNvPr>
        <cdr:cNvSpPr txBox="1"/>
      </cdr:nvSpPr>
      <cdr:spPr>
        <a:xfrm xmlns:a="http://schemas.openxmlformats.org/drawingml/2006/main">
          <a:off x="1171068" y="1942072"/>
          <a:ext cx="796954" cy="24240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CO" sz="1200" b="1" dirty="0"/>
            <a:t>2018 - 479</a:t>
          </a:r>
        </a:p>
      </cdr:txBody>
    </cdr:sp>
  </cdr:relSizeAnchor>
  <cdr:relSizeAnchor xmlns:cdr="http://schemas.openxmlformats.org/drawingml/2006/chartDrawing">
    <cdr:from>
      <cdr:x>0.18237</cdr:x>
      <cdr:y>0.35025</cdr:y>
    </cdr:from>
    <cdr:to>
      <cdr:x>0.35055</cdr:x>
      <cdr:y>0.42494</cdr:y>
    </cdr:to>
    <cdr:sp macro="" textlink="">
      <cdr:nvSpPr>
        <cdr:cNvPr id="7" name="CuadroTexto 1">
          <a:extLst xmlns:a="http://schemas.openxmlformats.org/drawingml/2006/main">
            <a:ext uri="{FF2B5EF4-FFF2-40B4-BE49-F238E27FC236}">
              <a16:creationId xmlns:a16="http://schemas.microsoft.com/office/drawing/2014/main" id="{CDFC3273-AE93-486B-B9BB-CE76EFF18C02}"/>
            </a:ext>
          </a:extLst>
        </cdr:cNvPr>
        <cdr:cNvSpPr txBox="1"/>
      </cdr:nvSpPr>
      <cdr:spPr>
        <a:xfrm xmlns:a="http://schemas.openxmlformats.org/drawingml/2006/main">
          <a:off x="864197" y="1136728"/>
          <a:ext cx="796954" cy="24240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CO" sz="1200" b="1" dirty="0"/>
            <a:t>2019 - 815</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8FC0CF-0764-4B3D-B804-8FE31165FF6D}" type="datetimeFigureOut">
              <a:rPr lang="es-CO" smtClean="0"/>
              <a:t>27/08/2019</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0FE190-6E0D-45DF-AADA-A4068149D260}" type="slidenum">
              <a:rPr lang="es-CO" smtClean="0"/>
              <a:t>‹Nº›</a:t>
            </a:fld>
            <a:endParaRPr lang="es-CO"/>
          </a:p>
        </p:txBody>
      </p:sp>
    </p:spTree>
    <p:extLst>
      <p:ext uri="{BB962C8B-B14F-4D97-AF65-F5344CB8AC3E}">
        <p14:creationId xmlns:p14="http://schemas.microsoft.com/office/powerpoint/2010/main" val="20015351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B4C7CD32-737D-4423-B693-C4D0D5806AE9}" type="slidenum">
              <a:rPr lang="es-CO" smtClean="0"/>
              <a:pPr/>
              <a:t>18</a:t>
            </a:fld>
            <a:endParaRPr lang="es-CO"/>
          </a:p>
        </p:txBody>
      </p:sp>
    </p:spTree>
    <p:extLst>
      <p:ext uri="{BB962C8B-B14F-4D97-AF65-F5344CB8AC3E}">
        <p14:creationId xmlns:p14="http://schemas.microsoft.com/office/powerpoint/2010/main" val="42271793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O" dirty="0"/>
              <a:t>113131313331</a:t>
            </a:r>
          </a:p>
        </p:txBody>
      </p:sp>
      <p:sp>
        <p:nvSpPr>
          <p:cNvPr id="4" name="Marcador de número de diapositiva 3"/>
          <p:cNvSpPr>
            <a:spLocks noGrp="1"/>
          </p:cNvSpPr>
          <p:nvPr>
            <p:ph type="sldNum" sz="quarter" idx="10"/>
          </p:nvPr>
        </p:nvSpPr>
        <p:spPr/>
        <p:txBody>
          <a:bodyPr/>
          <a:lstStyle/>
          <a:p>
            <a:fld id="{AFAB2630-A485-4F8E-B80E-D311ECE8B5BD}" type="slidenum">
              <a:rPr lang="es-CO" smtClean="0"/>
              <a:t>24</a:t>
            </a:fld>
            <a:endParaRPr lang="es-CO"/>
          </a:p>
        </p:txBody>
      </p:sp>
    </p:spTree>
    <p:extLst>
      <p:ext uri="{BB962C8B-B14F-4D97-AF65-F5344CB8AC3E}">
        <p14:creationId xmlns:p14="http://schemas.microsoft.com/office/powerpoint/2010/main" val="17544910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O" dirty="0"/>
              <a:t>113131313331</a:t>
            </a:r>
          </a:p>
        </p:txBody>
      </p:sp>
      <p:sp>
        <p:nvSpPr>
          <p:cNvPr id="4" name="Marcador de número de diapositiva 3"/>
          <p:cNvSpPr>
            <a:spLocks noGrp="1"/>
          </p:cNvSpPr>
          <p:nvPr>
            <p:ph type="sldNum" sz="quarter" idx="10"/>
          </p:nvPr>
        </p:nvSpPr>
        <p:spPr/>
        <p:txBody>
          <a:bodyPr/>
          <a:lstStyle/>
          <a:p>
            <a:fld id="{AFAB2630-A485-4F8E-B80E-D311ECE8B5BD}" type="slidenum">
              <a:rPr lang="es-CO" smtClean="0"/>
              <a:t>32</a:t>
            </a:fld>
            <a:endParaRPr lang="es-CO"/>
          </a:p>
        </p:txBody>
      </p:sp>
    </p:spTree>
    <p:extLst>
      <p:ext uri="{BB962C8B-B14F-4D97-AF65-F5344CB8AC3E}">
        <p14:creationId xmlns:p14="http://schemas.microsoft.com/office/powerpoint/2010/main" val="35681743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4F0FE190-6E0D-45DF-AADA-A4068149D260}" type="slidenum">
              <a:rPr lang="es-CO" smtClean="0"/>
              <a:t>41</a:t>
            </a:fld>
            <a:endParaRPr lang="es-CO"/>
          </a:p>
        </p:txBody>
      </p:sp>
    </p:spTree>
    <p:extLst>
      <p:ext uri="{BB962C8B-B14F-4D97-AF65-F5344CB8AC3E}">
        <p14:creationId xmlns:p14="http://schemas.microsoft.com/office/powerpoint/2010/main" val="22780786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4F0FE190-6E0D-45DF-AADA-A4068149D260}" type="slidenum">
              <a:rPr lang="es-CO" smtClean="0"/>
              <a:t>42</a:t>
            </a:fld>
            <a:endParaRPr lang="es-CO"/>
          </a:p>
        </p:txBody>
      </p:sp>
    </p:spTree>
    <p:extLst>
      <p:ext uri="{BB962C8B-B14F-4D97-AF65-F5344CB8AC3E}">
        <p14:creationId xmlns:p14="http://schemas.microsoft.com/office/powerpoint/2010/main" val="34975210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27/08/2019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27/08/2019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27/08/2019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27/08/2019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27/08/2019</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27/08/2019</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27/08/2019</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27/08/2019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27/08/2019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27/08/2019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27/08/2019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27/08/2019</a:t>
            </a:fld>
            <a:endParaRPr lang="es-ES"/>
          </a:p>
        </p:txBody>
      </p:sp>
      <p:sp>
        <p:nvSpPr>
          <p:cNvPr id="5" name="Marcador de pie de pá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slide" Target="slide10.xml"/><Relationship Id="rId7" Type="http://schemas.openxmlformats.org/officeDocument/2006/relationships/image" Target="../media/image6.png"/><Relationship Id="rId2" Type="http://schemas.openxmlformats.org/officeDocument/2006/relationships/slide" Target="slide9.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slide" Target="slide11.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slide" Target="slide13.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slide" Target="slide16.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5.png"/><Relationship Id="rId5" Type="http://schemas.openxmlformats.org/officeDocument/2006/relationships/image" Target="../media/image8.emf"/><Relationship Id="rId4" Type="http://schemas.openxmlformats.org/officeDocument/2006/relationships/package" Target="../embeddings/Microsoft_Excel_Worksheet.xlsx"/></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9.emf"/><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chart" Target="../charts/chart3.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package" Target="../embeddings/Microsoft_Excel_Worksheet1.xlsx"/><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image" Target="../media/image13.emf"/></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chart" Target="../charts/chart6.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chart" Target="../charts/chart8.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chart" Target="../charts/chart11.xml"/><Relationship Id="rId2"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chart" Target="../charts/chart10.xml"/><Relationship Id="rId5" Type="http://schemas.openxmlformats.org/officeDocument/2006/relationships/chart" Target="../charts/chart9.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emf"/><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chart" Target="../charts/chart12.xml"/><Relationship Id="rId7"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chart" Target="../charts/chart14.xml"/><Relationship Id="rId4" Type="http://schemas.openxmlformats.org/officeDocument/2006/relationships/chart" Target="../charts/chart13.xml"/></Relationships>
</file>

<file path=ppt/slides/_rels/slide24.xml.rels><?xml version="1.0" encoding="UTF-8" standalone="yes"?>
<Relationships xmlns="http://schemas.openxmlformats.org/package/2006/relationships"><Relationship Id="rId8" Type="http://schemas.openxmlformats.org/officeDocument/2006/relationships/chart" Target="../charts/chart17.xml"/><Relationship Id="rId3" Type="http://schemas.openxmlformats.org/officeDocument/2006/relationships/chart" Target="../charts/chart15.xml"/><Relationship Id="rId7" Type="http://schemas.openxmlformats.org/officeDocument/2006/relationships/chart" Target="../charts/chart16.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19.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20.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0.png"/><Relationship Id="rId1" Type="http://schemas.openxmlformats.org/officeDocument/2006/relationships/slideLayout" Target="../slideLayouts/slideLayout1.xml"/><Relationship Id="rId5" Type="http://schemas.openxmlformats.org/officeDocument/2006/relationships/chart" Target="../charts/chart21.xml"/><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chart" Target="../charts/chart22.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chart" Target="../charts/chart24.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chart" Target="../charts/chart26.xm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8" Type="http://schemas.openxmlformats.org/officeDocument/2006/relationships/hyperlink" Target="https://www.bancomundial.org/es/news/press-release/2019/01/08/darkening-prospects-global-economy-to-slow-to-29-percent-in-2019-as-trade-investment-weaken" TargetMode="External"/><Relationship Id="rId3" Type="http://schemas.openxmlformats.org/officeDocument/2006/relationships/image" Target="../media/image6.png"/><Relationship Id="rId7" Type="http://schemas.openxmlformats.org/officeDocument/2006/relationships/hyperlink" Target="http://www.dane.gov.co/index.php/estadisticas-por-tema/mercado-laboral/empleo-y-desempleo" TargetMode="Externa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hyperlink" Target="http://www.dane.gov.co/index.php/estadisticas-por-tema/mercado-laboral/inflacion" TargetMode="External"/><Relationship Id="rId5" Type="http://schemas.openxmlformats.org/officeDocument/2006/relationships/hyperlink" Target="http://www.portafolio.co/economia/inflacion-en-colombia-junio-de-2019-531302" TargetMode="External"/><Relationship Id="rId4" Type="http://schemas.openxmlformats.org/officeDocument/2006/relationships/hyperlink" Target="http://www.dinero.com/economia/articulo/crecimiento-de-la-economia-colombiana-en-primer-trimestre-de-2019/272079" TargetMode="External"/><Relationship Id="rId9" Type="http://schemas.openxmlformats.org/officeDocument/2006/relationships/hyperlink" Target="https://www.elespectador.com/noticias/judicial/hay-una-resiembra-del-50-indepaz-sobre-erradicacion-forzada-de-cultivos-ilicitos-articulo-874441"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27.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chart" Target="../charts/chart28.xml"/></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E30CA15-771A-482C-BA9E-16FCF3AD6747}"/>
              </a:ext>
            </a:extLst>
          </p:cNvPr>
          <p:cNvSpPr/>
          <p:nvPr/>
        </p:nvSpPr>
        <p:spPr>
          <a:xfrm>
            <a:off x="0" y="0"/>
            <a:ext cx="5226342" cy="6858000"/>
          </a:xfrm>
          <a:prstGeom prst="rect">
            <a:avLst/>
          </a:prstGeom>
          <a:solidFill>
            <a:srgbClr val="0691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5">
            <a:extLst>
              <a:ext uri="{FF2B5EF4-FFF2-40B4-BE49-F238E27FC236}">
                <a16:creationId xmlns:a16="http://schemas.microsoft.com/office/drawing/2014/main" id="{1F085610-40FD-42D5-B0E4-193B4CF70415}"/>
              </a:ext>
            </a:extLst>
          </p:cNvPr>
          <p:cNvSpPr/>
          <p:nvPr/>
        </p:nvSpPr>
        <p:spPr>
          <a:xfrm>
            <a:off x="5226342" y="-1"/>
            <a:ext cx="6965658" cy="6858001"/>
          </a:xfrm>
          <a:prstGeom prst="rect">
            <a:avLst/>
          </a:prstGeom>
          <a:solidFill>
            <a:srgbClr val="E4ED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8" name="Gráfico 7">
            <a:extLst>
              <a:ext uri="{FF2B5EF4-FFF2-40B4-BE49-F238E27FC236}">
                <a16:creationId xmlns:a16="http://schemas.microsoft.com/office/drawing/2014/main" id="{FE1561C7-A647-475B-88DC-D6656EF9096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33153" y="967661"/>
            <a:ext cx="6004455" cy="1013410"/>
          </a:xfrm>
          <a:prstGeom prst="rect">
            <a:avLst/>
          </a:prstGeom>
        </p:spPr>
      </p:pic>
      <p:pic>
        <p:nvPicPr>
          <p:cNvPr id="10" name="Gráfico 9">
            <a:extLst>
              <a:ext uri="{FF2B5EF4-FFF2-40B4-BE49-F238E27FC236}">
                <a16:creationId xmlns:a16="http://schemas.microsoft.com/office/drawing/2014/main" id="{653221C5-86B2-4714-B9CF-E6115C033E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496424" y="5570290"/>
            <a:ext cx="2453955" cy="1033244"/>
          </a:xfrm>
          <a:prstGeom prst="rect">
            <a:avLst/>
          </a:prstGeom>
        </p:spPr>
      </p:pic>
    </p:spTree>
    <p:extLst>
      <p:ext uri="{BB962C8B-B14F-4D97-AF65-F5344CB8AC3E}">
        <p14:creationId xmlns:p14="http://schemas.microsoft.com/office/powerpoint/2010/main" val="3113937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CuadroTexto 5">
            <a:extLst>
              <a:ext uri="{FF2B5EF4-FFF2-40B4-BE49-F238E27FC236}">
                <a16:creationId xmlns:a16="http://schemas.microsoft.com/office/drawing/2014/main" id="{788B2BC1-9F8F-45F6-A91C-284D9CB245D0}"/>
              </a:ext>
            </a:extLst>
          </p:cNvPr>
          <p:cNvSpPr txBox="1"/>
          <p:nvPr/>
        </p:nvSpPr>
        <p:spPr>
          <a:xfrm>
            <a:off x="1468808" y="2414177"/>
            <a:ext cx="9143999" cy="1446550"/>
          </a:xfrm>
          <a:prstGeom prst="rect">
            <a:avLst/>
          </a:prstGeom>
          <a:noFill/>
        </p:spPr>
        <p:txBody>
          <a:bodyPr wrap="square" rtlCol="0">
            <a:spAutoFit/>
          </a:bodyPr>
          <a:lstStyle/>
          <a:p>
            <a:pPr algn="ctr"/>
            <a:r>
              <a:rPr lang="es-ES" sz="4400" b="1" dirty="0">
                <a:solidFill>
                  <a:srgbClr val="000A8B"/>
                </a:solidFill>
              </a:rPr>
              <a:t>JUNTA DIRECTIVA No 178</a:t>
            </a:r>
          </a:p>
          <a:p>
            <a:pPr algn="ctr"/>
            <a:r>
              <a:rPr lang="es-ES" sz="4400" b="1" dirty="0">
                <a:solidFill>
                  <a:srgbClr val="000A8B"/>
                </a:solidFill>
              </a:rPr>
              <a:t>28 de agosto de 2019</a:t>
            </a:r>
          </a:p>
        </p:txBody>
      </p:sp>
      <p:cxnSp>
        <p:nvCxnSpPr>
          <p:cNvPr id="8" name="Conector recto 7">
            <a:extLst>
              <a:ext uri="{FF2B5EF4-FFF2-40B4-BE49-F238E27FC236}">
                <a16:creationId xmlns:a16="http://schemas.microsoft.com/office/drawing/2014/main" id="{D4B7CEAC-3981-45E2-A4DD-50FE10721D54}"/>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9" name="Conector recto 8">
            <a:extLst>
              <a:ext uri="{FF2B5EF4-FFF2-40B4-BE49-F238E27FC236}">
                <a16:creationId xmlns:a16="http://schemas.microsoft.com/office/drawing/2014/main" id="{F9B84058-BC0E-44FC-B41B-F8562BB2DF15}"/>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4825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9">
            <a:extLst>
              <a:ext uri="{FF2B5EF4-FFF2-40B4-BE49-F238E27FC236}">
                <a16:creationId xmlns:a16="http://schemas.microsoft.com/office/drawing/2014/main" id="{7C35F611-22FC-4C53-B4F6-C105553BEBD3}"/>
              </a:ext>
            </a:extLst>
          </p:cNvPr>
          <p:cNvSpPr txBox="1"/>
          <p:nvPr/>
        </p:nvSpPr>
        <p:spPr>
          <a:xfrm>
            <a:off x="8813799" y="6558542"/>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Junta Directiva No 178</a:t>
            </a:r>
          </a:p>
        </p:txBody>
      </p:sp>
      <p:sp>
        <p:nvSpPr>
          <p:cNvPr id="12" name="CuadroTexto 11">
            <a:extLst>
              <a:ext uri="{FF2B5EF4-FFF2-40B4-BE49-F238E27FC236}">
                <a16:creationId xmlns:a16="http://schemas.microsoft.com/office/drawing/2014/main" id="{0EDD9F42-F792-432A-9699-C9F980623FD5}"/>
              </a:ext>
            </a:extLst>
          </p:cNvPr>
          <p:cNvSpPr txBox="1"/>
          <p:nvPr/>
        </p:nvSpPr>
        <p:spPr>
          <a:xfrm>
            <a:off x="3075803" y="1251579"/>
            <a:ext cx="5027187" cy="769441"/>
          </a:xfrm>
          <a:prstGeom prst="rect">
            <a:avLst/>
          </a:prstGeom>
          <a:noFill/>
        </p:spPr>
        <p:txBody>
          <a:bodyPr wrap="square" rtlCol="0">
            <a:spAutoFit/>
          </a:bodyPr>
          <a:lstStyle/>
          <a:p>
            <a:pPr algn="r"/>
            <a:r>
              <a:rPr lang="es-ES" sz="4400" b="1" dirty="0">
                <a:solidFill>
                  <a:srgbClr val="002060"/>
                </a:solidFill>
              </a:rPr>
              <a:t>ORDEN DEL DÍA</a:t>
            </a:r>
            <a:endParaRPr lang="es-ES" sz="4400" dirty="0">
              <a:solidFill>
                <a:srgbClr val="002060"/>
              </a:solidFill>
            </a:endParaRPr>
          </a:p>
        </p:txBody>
      </p:sp>
      <p:sp>
        <p:nvSpPr>
          <p:cNvPr id="3" name="Rectángulo 2">
            <a:extLst>
              <a:ext uri="{FF2B5EF4-FFF2-40B4-BE49-F238E27FC236}">
                <a16:creationId xmlns:a16="http://schemas.microsoft.com/office/drawing/2014/main" id="{44F43701-7D3C-4F9D-9C3C-B4527BB93947}"/>
              </a:ext>
            </a:extLst>
          </p:cNvPr>
          <p:cNvSpPr/>
          <p:nvPr/>
        </p:nvSpPr>
        <p:spPr>
          <a:xfrm>
            <a:off x="1099292" y="2482682"/>
            <a:ext cx="10627828" cy="3293209"/>
          </a:xfrm>
          <a:prstGeom prst="rect">
            <a:avLst/>
          </a:prstGeom>
        </p:spPr>
        <p:txBody>
          <a:bodyPr wrap="square">
            <a:spAutoFit/>
          </a:bodyPr>
          <a:lstStyle/>
          <a:p>
            <a:pPr marL="342900" lvl="0" indent="-342900" algn="just">
              <a:spcAft>
                <a:spcPts val="0"/>
              </a:spcAft>
              <a:buFont typeface="+mj-lt"/>
              <a:buAutoNum type="arabicPeriod"/>
            </a:pPr>
            <a:r>
              <a:rPr lang="es-ES" sz="4400" dirty="0">
                <a:latin typeface="+mj-lt"/>
                <a:ea typeface="MS Mincho" panose="02020609040205080304" pitchFamily="49" charset="-128"/>
              </a:rPr>
              <a:t>Verificación del Quorum</a:t>
            </a:r>
          </a:p>
          <a:p>
            <a:pPr marL="342900" indent="-342900" algn="just">
              <a:buFont typeface="+mj-lt"/>
              <a:buAutoNum type="arabicPeriod"/>
            </a:pPr>
            <a:r>
              <a:rPr lang="es-CO" sz="4400" dirty="0">
                <a:ea typeface="MS Mincho" panose="02020609040205080304" pitchFamily="49" charset="-128"/>
              </a:rPr>
              <a:t>Comité Financiero</a:t>
            </a:r>
          </a:p>
          <a:p>
            <a:pPr marL="342900" indent="-342900" algn="just">
              <a:buFont typeface="+mj-lt"/>
              <a:buAutoNum type="arabicPeriod"/>
            </a:pPr>
            <a:r>
              <a:rPr lang="es-ES" sz="4400" dirty="0">
                <a:ea typeface="MS Mincho" panose="02020609040205080304" pitchFamily="49" charset="-128"/>
              </a:rPr>
              <a:t>Informe </a:t>
            </a:r>
            <a:r>
              <a:rPr lang="es-CO" sz="4400" dirty="0">
                <a:ea typeface="MS Mincho" panose="02020609040205080304" pitchFamily="49" charset="-128"/>
              </a:rPr>
              <a:t>Procesos Judiciales</a:t>
            </a:r>
          </a:p>
          <a:p>
            <a:pPr marL="342900" indent="-342900" algn="just">
              <a:buFont typeface="+mj-lt"/>
              <a:buAutoNum type="arabicPeriod"/>
            </a:pPr>
            <a:r>
              <a:rPr lang="es-ES" sz="4400" dirty="0">
                <a:ea typeface="MS Mincho" panose="02020609040205080304" pitchFamily="49" charset="-128"/>
              </a:rPr>
              <a:t>Revisión Mercado de Bienes </a:t>
            </a:r>
            <a:endParaRPr lang="es-CO" sz="4400" dirty="0">
              <a:ea typeface="MS Mincho" panose="02020609040205080304" pitchFamily="49" charset="-128"/>
            </a:endParaRPr>
          </a:p>
          <a:p>
            <a:pPr marL="342900" indent="-342900" algn="just">
              <a:buFont typeface="+mj-lt"/>
              <a:buAutoNum type="arabicPeriod"/>
            </a:pPr>
            <a:endParaRPr lang="es-CO" sz="3200" dirty="0">
              <a:ea typeface="MS Mincho" panose="02020609040205080304" pitchFamily="49" charset="-128"/>
            </a:endParaRPr>
          </a:p>
        </p:txBody>
      </p:sp>
    </p:spTree>
    <p:extLst>
      <p:ext uri="{BB962C8B-B14F-4D97-AF65-F5344CB8AC3E}">
        <p14:creationId xmlns:p14="http://schemas.microsoft.com/office/powerpoint/2010/main" val="3118267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468808" y="2585204"/>
            <a:ext cx="9143999" cy="2123658"/>
          </a:xfrm>
          <a:prstGeom prst="rect">
            <a:avLst/>
          </a:prstGeom>
          <a:noFill/>
        </p:spPr>
        <p:txBody>
          <a:bodyPr wrap="square" rtlCol="0">
            <a:spAutoFit/>
          </a:bodyPr>
          <a:lstStyle/>
          <a:p>
            <a:pPr algn="ctr"/>
            <a:r>
              <a:rPr lang="es-ES" sz="4400" b="1" dirty="0">
                <a:solidFill>
                  <a:srgbClr val="002060"/>
                </a:solidFill>
              </a:rPr>
              <a:t>2. Comité Financiero</a:t>
            </a:r>
            <a:endParaRPr lang="es-CO" sz="4400" b="1" dirty="0">
              <a:solidFill>
                <a:srgbClr val="002060"/>
              </a:solidFill>
            </a:endParaRP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7713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21899CFB-AB90-4541-9B71-FFE5A4EFE29B}"/>
              </a:ext>
            </a:extLst>
          </p:cNvPr>
          <p:cNvSpPr txBox="1"/>
          <p:nvPr/>
        </p:nvSpPr>
        <p:spPr>
          <a:xfrm>
            <a:off x="2496886" y="1273532"/>
            <a:ext cx="7198228" cy="1077218"/>
          </a:xfrm>
          <a:prstGeom prst="rect">
            <a:avLst/>
          </a:prstGeom>
          <a:noFill/>
        </p:spPr>
        <p:txBody>
          <a:bodyPr wrap="square" rtlCol="0">
            <a:spAutoFit/>
          </a:bodyPr>
          <a:lstStyle/>
          <a:p>
            <a:pPr algn="ctr"/>
            <a:r>
              <a:rPr lang="es-CO" sz="3200" b="1" dirty="0">
                <a:solidFill>
                  <a:srgbClr val="000A8B"/>
                </a:solidFill>
              </a:rPr>
              <a:t>COMITÉ FINANCIERO AGOSTO DE 2019</a:t>
            </a:r>
          </a:p>
          <a:p>
            <a:pPr algn="ctr"/>
            <a:r>
              <a:rPr lang="es-CO" sz="3200" b="1" dirty="0">
                <a:solidFill>
                  <a:srgbClr val="000A8B"/>
                </a:solidFill>
              </a:rPr>
              <a:t>ORDEN DEL DIA:</a:t>
            </a:r>
          </a:p>
        </p:txBody>
      </p:sp>
      <p:sp>
        <p:nvSpPr>
          <p:cNvPr id="9" name="CuadroTexto 8">
            <a:extLst>
              <a:ext uri="{FF2B5EF4-FFF2-40B4-BE49-F238E27FC236}">
                <a16:creationId xmlns:a16="http://schemas.microsoft.com/office/drawing/2014/main" id="{8A695006-DAF2-408A-9C48-4B514D3F46FC}"/>
              </a:ext>
            </a:extLst>
          </p:cNvPr>
          <p:cNvSpPr txBox="1"/>
          <p:nvPr/>
        </p:nvSpPr>
        <p:spPr>
          <a:xfrm>
            <a:off x="2041674" y="2798499"/>
            <a:ext cx="9007325" cy="2232021"/>
          </a:xfrm>
          <a:prstGeom prst="rect">
            <a:avLst/>
          </a:prstGeom>
          <a:noFill/>
        </p:spPr>
        <p:txBody>
          <a:bodyPr wrap="square" rtlCol="0">
            <a:spAutoFit/>
          </a:bodyPr>
          <a:lstStyle/>
          <a:p>
            <a:pPr marL="457200" indent="-457200">
              <a:lnSpc>
                <a:spcPct val="150000"/>
              </a:lnSpc>
              <a:buAutoNum type="arabicPeriod"/>
            </a:pPr>
            <a:r>
              <a:rPr lang="es-CO" sz="3200" dirty="0"/>
              <a:t>Estados Financieros SAE a Julio 31 de 2019</a:t>
            </a:r>
          </a:p>
          <a:p>
            <a:pPr marL="457200" indent="-457200">
              <a:lnSpc>
                <a:spcPct val="150000"/>
              </a:lnSpc>
              <a:buAutoNum type="arabicPeriod"/>
            </a:pPr>
            <a:r>
              <a:rPr lang="es-CO" sz="3200" dirty="0"/>
              <a:t>Informe Portafolio a Julio 31 de 2019</a:t>
            </a:r>
          </a:p>
          <a:p>
            <a:pPr marL="457200" indent="-457200">
              <a:lnSpc>
                <a:spcPct val="150000"/>
              </a:lnSpc>
              <a:buAutoNum type="arabicPeriod"/>
            </a:pPr>
            <a:r>
              <a:rPr lang="es-CO" sz="3200" dirty="0"/>
              <a:t>Varios</a:t>
            </a:r>
          </a:p>
        </p:txBody>
      </p:sp>
      <p:pic>
        <p:nvPicPr>
          <p:cNvPr id="11" name="Imagen 10">
            <a:extLst>
              <a:ext uri="{FF2B5EF4-FFF2-40B4-BE49-F238E27FC236}">
                <a16:creationId xmlns:a16="http://schemas.microsoft.com/office/drawing/2014/main" id="{8E244704-6850-4C9F-8EE1-051746098E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5" name="Imagen 14">
            <a:extLst>
              <a:ext uri="{FF2B5EF4-FFF2-40B4-BE49-F238E27FC236}">
                <a16:creationId xmlns:a16="http://schemas.microsoft.com/office/drawing/2014/main" id="{41A8D79E-2D42-462B-8DBF-68E000016C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6" name="Rectángulo 15">
            <a:extLst>
              <a:ext uri="{FF2B5EF4-FFF2-40B4-BE49-F238E27FC236}">
                <a16:creationId xmlns:a16="http://schemas.microsoft.com/office/drawing/2014/main" id="{E19DAEE7-D5ED-48F0-BFCB-31403C4641FA}"/>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7" name="CuadroTexto 16">
            <a:extLst>
              <a:ext uri="{FF2B5EF4-FFF2-40B4-BE49-F238E27FC236}">
                <a16:creationId xmlns:a16="http://schemas.microsoft.com/office/drawing/2014/main" id="{827C545B-A63A-45DD-8BB7-42EB14420B54}"/>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spTree>
    <p:extLst>
      <p:ext uri="{BB962C8B-B14F-4D97-AF65-F5344CB8AC3E}">
        <p14:creationId xmlns:p14="http://schemas.microsoft.com/office/powerpoint/2010/main" val="17478057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862DE2FE-DD36-4D9F-BAC6-B652934725DA}"/>
              </a:ext>
            </a:extLst>
          </p:cNvPr>
          <p:cNvSpPr txBox="1"/>
          <p:nvPr/>
        </p:nvSpPr>
        <p:spPr>
          <a:xfrm>
            <a:off x="3389441" y="2652173"/>
            <a:ext cx="5413121" cy="1015663"/>
          </a:xfrm>
          <a:prstGeom prst="rect">
            <a:avLst/>
          </a:prstGeom>
          <a:noFill/>
        </p:spPr>
        <p:txBody>
          <a:bodyPr wrap="square" rtlCol="0">
            <a:spAutoFit/>
          </a:bodyPr>
          <a:lstStyle/>
          <a:p>
            <a:pPr algn="ctr"/>
            <a:r>
              <a:rPr lang="es-CO" sz="3000" b="1" dirty="0">
                <a:solidFill>
                  <a:srgbClr val="000A8B"/>
                </a:solidFill>
              </a:rPr>
              <a:t>1. ESTADOS FINANCIEROS SAE</a:t>
            </a:r>
          </a:p>
          <a:p>
            <a:pPr algn="ctr"/>
            <a:r>
              <a:rPr lang="es-CO" sz="3000" b="1" dirty="0">
                <a:solidFill>
                  <a:srgbClr val="000A8B"/>
                </a:solidFill>
              </a:rPr>
              <a:t> A JULIO 31 DE 2019</a:t>
            </a:r>
            <a:endParaRPr lang="es-ES" sz="3000" b="1" dirty="0">
              <a:solidFill>
                <a:schemeClr val="accent5">
                  <a:lumMod val="50000"/>
                </a:schemeClr>
              </a:solidFill>
              <a:latin typeface="Arial Narrow" panose="020B0606020202030204" pitchFamily="34" charset="0"/>
            </a:endParaRPr>
          </a:p>
        </p:txBody>
      </p:sp>
      <p:pic>
        <p:nvPicPr>
          <p:cNvPr id="10" name="Imagen 9">
            <a:extLst>
              <a:ext uri="{FF2B5EF4-FFF2-40B4-BE49-F238E27FC236}">
                <a16:creationId xmlns:a16="http://schemas.microsoft.com/office/drawing/2014/main" id="{E919E48F-A665-4E0C-9071-BF6D3BF7C6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A147367B-870C-46B4-BA4C-4EA363F1F0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2" name="Rectángulo 11">
            <a:extLst>
              <a:ext uri="{FF2B5EF4-FFF2-40B4-BE49-F238E27FC236}">
                <a16:creationId xmlns:a16="http://schemas.microsoft.com/office/drawing/2014/main" id="{199C9C1D-9DC5-4E9D-877D-97FC0E8223F9}"/>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8F3AD7BE-4B6F-486D-ACAB-A3667A844B6D}"/>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spTree>
    <p:extLst>
      <p:ext uri="{BB962C8B-B14F-4D97-AF65-F5344CB8AC3E}">
        <p14:creationId xmlns:p14="http://schemas.microsoft.com/office/powerpoint/2010/main" val="31590200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ítulo 1">
            <a:extLst>
              <a:ext uri="{FF2B5EF4-FFF2-40B4-BE49-F238E27FC236}">
                <a16:creationId xmlns:a16="http://schemas.microsoft.com/office/drawing/2014/main" id="{9D848C52-0D13-42D4-9770-5D43EE2B895B}"/>
              </a:ext>
            </a:extLst>
          </p:cNvPr>
          <p:cNvSpPr txBox="1">
            <a:spLocks/>
          </p:cNvSpPr>
          <p:nvPr/>
        </p:nvSpPr>
        <p:spPr>
          <a:xfrm>
            <a:off x="2856822" y="285556"/>
            <a:ext cx="5064919" cy="615554"/>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700" dirty="0">
                <a:latin typeface="+mn-lt"/>
              </a:rPr>
              <a:t> </a:t>
            </a:r>
            <a:r>
              <a:rPr lang="es-CO" sz="1800" b="1" dirty="0">
                <a:solidFill>
                  <a:srgbClr val="000A8B"/>
                </a:solidFill>
                <a:latin typeface="+mn-lt"/>
                <a:ea typeface="+mn-ea"/>
                <a:cs typeface="Lato Regular"/>
              </a:rPr>
              <a:t>ESTADO DE SITUACION FINANCIERA INDIVIDUAL</a:t>
            </a:r>
          </a:p>
          <a:p>
            <a:pPr algn="ctr">
              <a:defRPr/>
            </a:pPr>
            <a:r>
              <a:rPr lang="es-CO" sz="1400" b="1" dirty="0">
                <a:solidFill>
                  <a:srgbClr val="000A8B"/>
                </a:solidFill>
                <a:latin typeface="+mn-lt"/>
                <a:ea typeface="+mn-ea"/>
                <a:cs typeface="Lato Regular"/>
              </a:rPr>
              <a:t>AL 31 DE JULIO DE 2019 Y 31 DE JULIO DE 2018</a:t>
            </a:r>
          </a:p>
          <a:p>
            <a:pPr algn="ctr">
              <a:defRPr/>
            </a:pPr>
            <a:r>
              <a:rPr lang="es-CO" sz="1400" b="1" dirty="0">
                <a:solidFill>
                  <a:srgbClr val="000A8B"/>
                </a:solidFill>
                <a:latin typeface="+mn-lt"/>
                <a:ea typeface="+mn-ea"/>
                <a:cs typeface="Lato Regular"/>
              </a:rPr>
              <a:t>(cifra en millones de pesos colombianos)</a:t>
            </a:r>
          </a:p>
          <a:p>
            <a:pPr>
              <a:defRPr/>
            </a:pPr>
            <a:endParaRPr lang="es-CO" sz="788" dirty="0">
              <a:solidFill>
                <a:srgbClr val="0070C0"/>
              </a:solidFill>
              <a:latin typeface="+mn-lt"/>
              <a:ea typeface="+mn-ea"/>
              <a:cs typeface="Lato Regular"/>
            </a:endParaRPr>
          </a:p>
        </p:txBody>
      </p:sp>
      <p:graphicFrame>
        <p:nvGraphicFramePr>
          <p:cNvPr id="2" name="Tabla 1">
            <a:extLst>
              <a:ext uri="{FF2B5EF4-FFF2-40B4-BE49-F238E27FC236}">
                <a16:creationId xmlns:a16="http://schemas.microsoft.com/office/drawing/2014/main" id="{6089483E-D651-4D7F-94BF-E2AFBAFB12AB}"/>
              </a:ext>
            </a:extLst>
          </p:cNvPr>
          <p:cNvGraphicFramePr>
            <a:graphicFrameLocks noGrp="1"/>
          </p:cNvGraphicFramePr>
          <p:nvPr>
            <p:extLst>
              <p:ext uri="{D42A27DB-BD31-4B8C-83A1-F6EECF244321}">
                <p14:modId xmlns:p14="http://schemas.microsoft.com/office/powerpoint/2010/main" val="37140462"/>
              </p:ext>
            </p:extLst>
          </p:nvPr>
        </p:nvGraphicFramePr>
        <p:xfrm>
          <a:off x="1226820" y="1306886"/>
          <a:ext cx="9738360" cy="5102340"/>
        </p:xfrm>
        <a:graphic>
          <a:graphicData uri="http://schemas.openxmlformats.org/drawingml/2006/table">
            <a:tbl>
              <a:tblPr/>
              <a:tblGrid>
                <a:gridCol w="3758663">
                  <a:extLst>
                    <a:ext uri="{9D8B030D-6E8A-4147-A177-3AD203B41FA5}">
                      <a16:colId xmlns:a16="http://schemas.microsoft.com/office/drawing/2014/main" val="1750463307"/>
                    </a:ext>
                  </a:extLst>
                </a:gridCol>
                <a:gridCol w="1211469">
                  <a:extLst>
                    <a:ext uri="{9D8B030D-6E8A-4147-A177-3AD203B41FA5}">
                      <a16:colId xmlns:a16="http://schemas.microsoft.com/office/drawing/2014/main" val="287891976"/>
                    </a:ext>
                  </a:extLst>
                </a:gridCol>
                <a:gridCol w="108723">
                  <a:extLst>
                    <a:ext uri="{9D8B030D-6E8A-4147-A177-3AD203B41FA5}">
                      <a16:colId xmlns:a16="http://schemas.microsoft.com/office/drawing/2014/main" val="3769956414"/>
                    </a:ext>
                  </a:extLst>
                </a:gridCol>
                <a:gridCol w="1211469">
                  <a:extLst>
                    <a:ext uri="{9D8B030D-6E8A-4147-A177-3AD203B41FA5}">
                      <a16:colId xmlns:a16="http://schemas.microsoft.com/office/drawing/2014/main" val="2450428437"/>
                    </a:ext>
                  </a:extLst>
                </a:gridCol>
                <a:gridCol w="108723">
                  <a:extLst>
                    <a:ext uri="{9D8B030D-6E8A-4147-A177-3AD203B41FA5}">
                      <a16:colId xmlns:a16="http://schemas.microsoft.com/office/drawing/2014/main" val="3585995633"/>
                    </a:ext>
                  </a:extLst>
                </a:gridCol>
                <a:gridCol w="1133814">
                  <a:extLst>
                    <a:ext uri="{9D8B030D-6E8A-4147-A177-3AD203B41FA5}">
                      <a16:colId xmlns:a16="http://schemas.microsoft.com/office/drawing/2014/main" val="2055765198"/>
                    </a:ext>
                  </a:extLst>
                </a:gridCol>
                <a:gridCol w="108723">
                  <a:extLst>
                    <a:ext uri="{9D8B030D-6E8A-4147-A177-3AD203B41FA5}">
                      <a16:colId xmlns:a16="http://schemas.microsoft.com/office/drawing/2014/main" val="2168953892"/>
                    </a:ext>
                  </a:extLst>
                </a:gridCol>
                <a:gridCol w="1040621">
                  <a:extLst>
                    <a:ext uri="{9D8B030D-6E8A-4147-A177-3AD203B41FA5}">
                      <a16:colId xmlns:a16="http://schemas.microsoft.com/office/drawing/2014/main" val="1949128794"/>
                    </a:ext>
                  </a:extLst>
                </a:gridCol>
                <a:gridCol w="108723">
                  <a:extLst>
                    <a:ext uri="{9D8B030D-6E8A-4147-A177-3AD203B41FA5}">
                      <a16:colId xmlns:a16="http://schemas.microsoft.com/office/drawing/2014/main" val="2624930209"/>
                    </a:ext>
                  </a:extLst>
                </a:gridCol>
                <a:gridCol w="947432">
                  <a:extLst>
                    <a:ext uri="{9D8B030D-6E8A-4147-A177-3AD203B41FA5}">
                      <a16:colId xmlns:a16="http://schemas.microsoft.com/office/drawing/2014/main" val="596024930"/>
                    </a:ext>
                  </a:extLst>
                </a:gridCol>
              </a:tblGrid>
              <a:tr h="622659">
                <a:tc>
                  <a:txBody>
                    <a:bodyPr/>
                    <a:lstStyle/>
                    <a:p>
                      <a:pPr algn="ctr" fontAlgn="ctr"/>
                      <a:r>
                        <a:rPr lang="es-CO" sz="1200" b="1" i="0" u="none" strike="noStrike">
                          <a:effectLst/>
                          <a:latin typeface="Calibri" panose="020F0502020204030204" pitchFamily="34" charset="0"/>
                        </a:rPr>
                        <a:t>ACTIVO</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31-Julio-2019</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31-Julio-2018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Al 31-Dic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Julio 2019 - 2018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Jul - Dic 2019-2018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317430046"/>
                  </a:ext>
                </a:extLst>
              </a:tr>
              <a:tr h="224849">
                <a:tc>
                  <a:txBody>
                    <a:bodyPr/>
                    <a:lstStyle/>
                    <a:p>
                      <a:pPr algn="l" fontAlgn="ctr"/>
                      <a:r>
                        <a:rPr lang="es-CO" sz="1200" b="1" i="0" u="none" strike="noStrike">
                          <a:effectLst/>
                          <a:latin typeface="Calibri" panose="020F0502020204030204" pitchFamily="34" charset="0"/>
                        </a:rPr>
                        <a:t>ACTIVO CORRIENTE</a:t>
                      </a:r>
                    </a:p>
                  </a:txBody>
                  <a:tcPr marL="0" marR="0" marT="0"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57283356"/>
                  </a:ext>
                </a:extLst>
              </a:tr>
              <a:tr h="289709">
                <a:tc>
                  <a:txBody>
                    <a:bodyPr/>
                    <a:lstStyle/>
                    <a:p>
                      <a:pPr algn="l" fontAlgn="ctr"/>
                      <a:r>
                        <a:rPr lang="es-CO" sz="1200" b="0" i="0" u="none" strike="noStrike">
                          <a:effectLst/>
                          <a:latin typeface="Calibri" panose="020F0502020204030204" pitchFamily="34" charset="0"/>
                        </a:rPr>
                        <a:t>Efectivo en Bancos</a:t>
                      </a:r>
                    </a:p>
                  </a:txBody>
                  <a:tcPr marL="0" marR="0" marT="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329</a:t>
                      </a:r>
                    </a:p>
                  </a:txBody>
                  <a:tcPr marL="0" marR="0" marT="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294</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448</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12</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-27</a:t>
                      </a:r>
                    </a:p>
                  </a:txBody>
                  <a:tcPr marL="0" marR="0" marT="0" marB="0" anchor="ctr">
                    <a:lnL>
                      <a:noFill/>
                    </a:lnL>
                    <a:lnR>
                      <a:noFill/>
                    </a:lnR>
                    <a:lnT>
                      <a:noFill/>
                    </a:lnT>
                    <a:lnB>
                      <a:noFill/>
                    </a:lnB>
                  </a:tcPr>
                </a:tc>
                <a:extLst>
                  <a:ext uri="{0D108BD9-81ED-4DB2-BD59-A6C34878D82A}">
                    <a16:rowId xmlns:a16="http://schemas.microsoft.com/office/drawing/2014/main" val="1795995914"/>
                  </a:ext>
                </a:extLst>
              </a:tr>
              <a:tr h="289709">
                <a:tc>
                  <a:txBody>
                    <a:bodyPr/>
                    <a:lstStyle/>
                    <a:p>
                      <a:pPr algn="l" fontAlgn="ctr"/>
                      <a:r>
                        <a:rPr lang="es-CO" sz="1200" b="0" i="0" u="none" strike="noStrike">
                          <a:effectLst/>
                          <a:latin typeface="Calibri" panose="020F0502020204030204" pitchFamily="34" charset="0"/>
                        </a:rPr>
                        <a:t>Efectivo de uso restringido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6,501</a:t>
                      </a:r>
                    </a:p>
                  </a:txBody>
                  <a:tcPr marL="0" marR="0" marT="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6,856</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6,201</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a:t>
                      </a:r>
                    </a:p>
                  </a:txBody>
                  <a:tcPr marL="0" marR="0" marT="0" marB="0" anchor="ctr">
                    <a:lnL>
                      <a:noFill/>
                    </a:lnL>
                    <a:lnR>
                      <a:noFill/>
                    </a:lnR>
                    <a:lnT>
                      <a:noFill/>
                    </a:lnT>
                    <a:lnB>
                      <a:noFill/>
                    </a:lnB>
                  </a:tcPr>
                </a:tc>
                <a:extLst>
                  <a:ext uri="{0D108BD9-81ED-4DB2-BD59-A6C34878D82A}">
                    <a16:rowId xmlns:a16="http://schemas.microsoft.com/office/drawing/2014/main" val="1879004054"/>
                  </a:ext>
                </a:extLst>
              </a:tr>
              <a:tr h="289709">
                <a:tc>
                  <a:txBody>
                    <a:bodyPr/>
                    <a:lstStyle/>
                    <a:p>
                      <a:pPr algn="l" fontAlgn="ctr"/>
                      <a:r>
                        <a:rPr lang="es-CO" sz="1200" b="0" i="0" u="none" strike="noStrike">
                          <a:effectLst/>
                          <a:latin typeface="Calibri" panose="020F0502020204030204" pitchFamily="34" charset="0"/>
                        </a:rPr>
                        <a:t>Inversiones de administración de liquidez</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2,750</a:t>
                      </a:r>
                    </a:p>
                  </a:txBody>
                  <a:tcPr marL="0" marR="0" marT="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5,132</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3,538</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-46</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-22</a:t>
                      </a:r>
                    </a:p>
                  </a:txBody>
                  <a:tcPr marL="0" marR="0" marT="0" marB="0" anchor="ctr">
                    <a:lnL>
                      <a:noFill/>
                    </a:lnL>
                    <a:lnR>
                      <a:noFill/>
                    </a:lnR>
                    <a:lnT>
                      <a:noFill/>
                    </a:lnT>
                    <a:lnB>
                      <a:noFill/>
                    </a:lnB>
                  </a:tcPr>
                </a:tc>
                <a:extLst>
                  <a:ext uri="{0D108BD9-81ED-4DB2-BD59-A6C34878D82A}">
                    <a16:rowId xmlns:a16="http://schemas.microsoft.com/office/drawing/2014/main" val="3458141728"/>
                  </a:ext>
                </a:extLst>
              </a:tr>
              <a:tr h="289709">
                <a:tc>
                  <a:txBody>
                    <a:bodyPr/>
                    <a:lstStyle/>
                    <a:p>
                      <a:pPr algn="l" fontAlgn="ctr"/>
                      <a:r>
                        <a:rPr lang="es-CO" sz="1200" b="0" i="0" u="none" strike="noStrike">
                          <a:effectLst/>
                          <a:latin typeface="Calibri" panose="020F0502020204030204" pitchFamily="34" charset="0"/>
                        </a:rPr>
                        <a:t>Cuentas por Cobrar Corto Plazo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1,985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3,036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2,368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27439587"/>
                  </a:ext>
                </a:extLst>
              </a:tr>
              <a:tr h="224849">
                <a:tc>
                  <a:txBody>
                    <a:bodyPr/>
                    <a:lstStyle/>
                    <a:p>
                      <a:pPr algn="l" fontAlgn="ctr"/>
                      <a:r>
                        <a:rPr lang="es-CO" sz="1200" b="1" i="0" u="none" strike="noStrike">
                          <a:effectLst/>
                          <a:latin typeface="Calibri" panose="020F0502020204030204" pitchFamily="34" charset="0"/>
                        </a:rPr>
                        <a:t>TOTAL ACTIVO CORRIENTE</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11,566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15,317</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12,555</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-24</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-8</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388999805"/>
                  </a:ext>
                </a:extLst>
              </a:tr>
              <a:tr h="224849">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899873134"/>
                  </a:ext>
                </a:extLst>
              </a:tr>
              <a:tr h="224849">
                <a:tc>
                  <a:txBody>
                    <a:bodyPr/>
                    <a:lstStyle/>
                    <a:p>
                      <a:pPr algn="l" fontAlgn="ctr"/>
                      <a:r>
                        <a:rPr lang="es-CO" sz="1200" b="1" i="0" u="none" strike="noStrike">
                          <a:effectLst/>
                          <a:latin typeface="Calibri" panose="020F0502020204030204" pitchFamily="34" charset="0"/>
                        </a:rPr>
                        <a:t>ACTIVO NO CORRIENTE</a:t>
                      </a: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3085858103"/>
                  </a:ext>
                </a:extLst>
              </a:tr>
              <a:tr h="289709">
                <a:tc>
                  <a:txBody>
                    <a:bodyPr/>
                    <a:lstStyle/>
                    <a:p>
                      <a:pPr algn="l" fontAlgn="ctr"/>
                      <a:r>
                        <a:rPr lang="es-CO" sz="1200" b="0" i="0" u="none" strike="noStrike">
                          <a:effectLst/>
                          <a:latin typeface="Calibri" panose="020F0502020204030204" pitchFamily="34" charset="0"/>
                        </a:rPr>
                        <a:t>Cuentas por Cobrar Largo Plazo</a:t>
                      </a:r>
                    </a:p>
                  </a:txBody>
                  <a:tcPr marL="0" marR="0" marT="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598</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612</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612</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a:t>
                      </a:r>
                    </a:p>
                  </a:txBody>
                  <a:tcPr marL="0" marR="0" marT="0" marB="0" anchor="ctr">
                    <a:lnL>
                      <a:noFill/>
                    </a:lnL>
                    <a:lnR>
                      <a:noFill/>
                    </a:lnR>
                    <a:lnT>
                      <a:noFill/>
                    </a:lnT>
                    <a:lnB>
                      <a:noFill/>
                    </a:lnB>
                  </a:tcPr>
                </a:tc>
                <a:extLst>
                  <a:ext uri="{0D108BD9-81ED-4DB2-BD59-A6C34878D82A}">
                    <a16:rowId xmlns:a16="http://schemas.microsoft.com/office/drawing/2014/main" val="292981394"/>
                  </a:ext>
                </a:extLst>
              </a:tr>
              <a:tr h="289709">
                <a:tc>
                  <a:txBody>
                    <a:bodyPr/>
                    <a:lstStyle/>
                    <a:p>
                      <a:pPr algn="l" fontAlgn="ctr"/>
                      <a:r>
                        <a:rPr lang="es-CO" sz="1200" b="0" i="0" u="none" strike="noStrike">
                          <a:effectLst/>
                          <a:latin typeface="Calibri" panose="020F0502020204030204" pitchFamily="34" charset="0"/>
                        </a:rPr>
                        <a:t>Deterioro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17404697"/>
                  </a:ext>
                </a:extLst>
              </a:tr>
              <a:tr h="289709">
                <a:tc>
                  <a:txBody>
                    <a:bodyPr/>
                    <a:lstStyle/>
                    <a:p>
                      <a:pPr algn="l" fontAlgn="ctr"/>
                      <a:r>
                        <a:rPr lang="es-CO" sz="1200" b="0" i="0" u="none" strike="noStrike">
                          <a:effectLst/>
                          <a:latin typeface="Calibri" panose="020F0502020204030204" pitchFamily="34" charset="0"/>
                        </a:rPr>
                        <a:t>Total Cuenta por Cobrar Largo Plazo</a:t>
                      </a: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14</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14</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-100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-100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66894670"/>
                  </a:ext>
                </a:extLst>
              </a:tr>
              <a:tr h="224849">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812180098"/>
                  </a:ext>
                </a:extLst>
              </a:tr>
              <a:tr h="289709">
                <a:tc>
                  <a:txBody>
                    <a:bodyPr/>
                    <a:lstStyle/>
                    <a:p>
                      <a:pPr algn="l" fontAlgn="ctr"/>
                      <a:r>
                        <a:rPr lang="es-CO" sz="1200" b="0" i="0" u="none" strike="noStrike">
                          <a:effectLst/>
                          <a:latin typeface="Calibri" panose="020F0502020204030204" pitchFamily="34" charset="0"/>
                        </a:rPr>
                        <a:t>Propiedades, Planta y equipo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488</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382</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499</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28</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a:t>
                      </a:r>
                    </a:p>
                  </a:txBody>
                  <a:tcPr marL="0" marR="0" marT="0" marB="0" anchor="ctr">
                    <a:lnL>
                      <a:noFill/>
                    </a:lnL>
                    <a:lnR>
                      <a:noFill/>
                    </a:lnR>
                    <a:lnT>
                      <a:noFill/>
                    </a:lnT>
                    <a:lnB>
                      <a:noFill/>
                    </a:lnB>
                  </a:tcPr>
                </a:tc>
                <a:extLst>
                  <a:ext uri="{0D108BD9-81ED-4DB2-BD59-A6C34878D82A}">
                    <a16:rowId xmlns:a16="http://schemas.microsoft.com/office/drawing/2014/main" val="1273791874"/>
                  </a:ext>
                </a:extLst>
              </a:tr>
              <a:tr h="289709">
                <a:tc>
                  <a:txBody>
                    <a:bodyPr/>
                    <a:lstStyle/>
                    <a:p>
                      <a:pPr algn="l" fontAlgn="ctr"/>
                      <a:r>
                        <a:rPr lang="es-CO" sz="1200" b="0" i="0" u="none" strike="noStrike">
                          <a:effectLst/>
                          <a:latin typeface="Calibri" panose="020F0502020204030204" pitchFamily="34" charset="0"/>
                        </a:rPr>
                        <a:t>Otros Activos (anticipos Impuestos / Diferidos)</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20,697</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13,796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17,000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22</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92410928"/>
                  </a:ext>
                </a:extLst>
              </a:tr>
              <a:tr h="289709">
                <a:tc>
                  <a:txBody>
                    <a:bodyPr/>
                    <a:lstStyle/>
                    <a:p>
                      <a:pPr algn="l" fontAlgn="ctr"/>
                      <a:r>
                        <a:rPr lang="es-CO" sz="1200" b="1" i="0" u="none" strike="noStrike">
                          <a:effectLst/>
                          <a:latin typeface="Calibri" panose="020F0502020204030204" pitchFamily="34" charset="0"/>
                        </a:rPr>
                        <a:t>TOTAL ACTIVO NO CORRIENTE</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21,186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14,192</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17,512</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732364666"/>
                  </a:ext>
                </a:extLst>
              </a:tr>
              <a:tr h="224849">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33581986"/>
                  </a:ext>
                </a:extLst>
              </a:tr>
              <a:tr h="233497">
                <a:tc>
                  <a:txBody>
                    <a:bodyPr/>
                    <a:lstStyle/>
                    <a:p>
                      <a:pPr algn="l" fontAlgn="ctr"/>
                      <a:r>
                        <a:rPr lang="es-CO" sz="1200" b="1" i="0" u="none" strike="noStrike">
                          <a:effectLst/>
                          <a:latin typeface="Calibri" panose="020F0502020204030204" pitchFamily="34" charset="0"/>
                        </a:rPr>
                        <a:t>TOTAL ACTIVO</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32,751</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29,508</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30,067</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dirty="0">
                          <a:effectLst/>
                          <a:latin typeface="Calibri" panose="020F0502020204030204" pitchFamily="34" charset="0"/>
                        </a:rPr>
                        <a:t>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996162568"/>
                  </a:ext>
                </a:extLst>
              </a:tr>
            </a:tbl>
          </a:graphicData>
        </a:graphic>
      </p:graphicFrame>
      <p:sp>
        <p:nvSpPr>
          <p:cNvPr id="11" name="Botón de acción: ir hacia delante o siguiente 10">
            <a:hlinkClick r:id="rId2" action="ppaction://hlinksldjump" highlightClick="1"/>
            <a:extLst>
              <a:ext uri="{FF2B5EF4-FFF2-40B4-BE49-F238E27FC236}">
                <a16:creationId xmlns:a16="http://schemas.microsoft.com/office/drawing/2014/main" id="{ECAF7EDB-E616-45CA-8A85-A9411523CD32}"/>
              </a:ext>
            </a:extLst>
          </p:cNvPr>
          <p:cNvSpPr/>
          <p:nvPr/>
        </p:nvSpPr>
        <p:spPr>
          <a:xfrm>
            <a:off x="3297837" y="2201632"/>
            <a:ext cx="202932" cy="10358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2" name="Botón de acción: ir hacia delante o siguiente 11">
            <a:hlinkClick r:id="rId2" action="ppaction://hlinksldjump" highlightClick="1"/>
            <a:extLst>
              <a:ext uri="{FF2B5EF4-FFF2-40B4-BE49-F238E27FC236}">
                <a16:creationId xmlns:a16="http://schemas.microsoft.com/office/drawing/2014/main" id="{84B38472-9759-4EFB-8A8C-025D33140739}"/>
              </a:ext>
            </a:extLst>
          </p:cNvPr>
          <p:cNvSpPr/>
          <p:nvPr/>
        </p:nvSpPr>
        <p:spPr>
          <a:xfrm>
            <a:off x="3779717" y="2469210"/>
            <a:ext cx="189077" cy="10148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3" name="Botón de acción: ir hacia delante o siguiente 12">
            <a:hlinkClick r:id="rId2" action="ppaction://hlinksldjump" highlightClick="1"/>
            <a:extLst>
              <a:ext uri="{FF2B5EF4-FFF2-40B4-BE49-F238E27FC236}">
                <a16:creationId xmlns:a16="http://schemas.microsoft.com/office/drawing/2014/main" id="{A730660A-1DBC-4EEF-8BE1-38EA3F255CEB}"/>
              </a:ext>
            </a:extLst>
          </p:cNvPr>
          <p:cNvSpPr/>
          <p:nvPr/>
        </p:nvSpPr>
        <p:spPr>
          <a:xfrm>
            <a:off x="4689956" y="2732988"/>
            <a:ext cx="200303" cy="10358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pic>
        <p:nvPicPr>
          <p:cNvPr id="9" name="Imagen 8">
            <a:hlinkClick r:id="rId3" action="ppaction://hlinksldjump"/>
            <a:extLst>
              <a:ext uri="{FF2B5EF4-FFF2-40B4-BE49-F238E27FC236}">
                <a16:creationId xmlns:a16="http://schemas.microsoft.com/office/drawing/2014/main" id="{79CFFCDC-058C-4BA2-9EF9-7895B413B94E}"/>
              </a:ext>
            </a:extLst>
          </p:cNvPr>
          <p:cNvPicPr>
            <a:picLocks noChangeAspect="1"/>
          </p:cNvPicPr>
          <p:nvPr/>
        </p:nvPicPr>
        <p:blipFill>
          <a:blip r:embed="rId4"/>
          <a:stretch>
            <a:fillRect/>
          </a:stretch>
        </p:blipFill>
        <p:spPr>
          <a:xfrm>
            <a:off x="4100790" y="2999500"/>
            <a:ext cx="205758" cy="109738"/>
          </a:xfrm>
          <a:prstGeom prst="rect">
            <a:avLst/>
          </a:prstGeom>
        </p:spPr>
      </p:pic>
      <p:sp>
        <p:nvSpPr>
          <p:cNvPr id="15" name="Botón de acción: ir hacia delante o siguiente 14">
            <a:hlinkClick r:id="rId3" action="ppaction://hlinksldjump" highlightClick="1"/>
            <a:extLst>
              <a:ext uri="{FF2B5EF4-FFF2-40B4-BE49-F238E27FC236}">
                <a16:creationId xmlns:a16="http://schemas.microsoft.com/office/drawing/2014/main" id="{F21CF3E4-21C9-477B-B9FA-6383BBD158D6}"/>
              </a:ext>
            </a:extLst>
          </p:cNvPr>
          <p:cNvSpPr/>
          <p:nvPr/>
        </p:nvSpPr>
        <p:spPr>
          <a:xfrm>
            <a:off x="4338594" y="4348079"/>
            <a:ext cx="239105" cy="11153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7" name="Botón de acción: ir hacia delante o siguiente 16">
            <a:hlinkClick r:id="rId5" action="ppaction://hlinksldjump" highlightClick="1"/>
            <a:extLst>
              <a:ext uri="{FF2B5EF4-FFF2-40B4-BE49-F238E27FC236}">
                <a16:creationId xmlns:a16="http://schemas.microsoft.com/office/drawing/2014/main" id="{611DAA7F-323D-403A-A9C7-573611DE96F2}"/>
              </a:ext>
            </a:extLst>
          </p:cNvPr>
          <p:cNvSpPr/>
          <p:nvPr/>
        </p:nvSpPr>
        <p:spPr>
          <a:xfrm>
            <a:off x="5004247" y="5066260"/>
            <a:ext cx="239105" cy="10358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6" name="Botón de acción: ir hacia delante o siguiente 15">
            <a:hlinkClick r:id="rId5" action="ppaction://hlinksldjump" highlightClick="1"/>
            <a:extLst>
              <a:ext uri="{FF2B5EF4-FFF2-40B4-BE49-F238E27FC236}">
                <a16:creationId xmlns:a16="http://schemas.microsoft.com/office/drawing/2014/main" id="{037C0688-6BFA-4FA7-8A0B-381199F24186}"/>
              </a:ext>
            </a:extLst>
          </p:cNvPr>
          <p:cNvSpPr/>
          <p:nvPr/>
        </p:nvSpPr>
        <p:spPr>
          <a:xfrm>
            <a:off x="3972360" y="4808545"/>
            <a:ext cx="239105" cy="10148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pic>
        <p:nvPicPr>
          <p:cNvPr id="21" name="Imagen 20">
            <a:extLst>
              <a:ext uri="{FF2B5EF4-FFF2-40B4-BE49-F238E27FC236}">
                <a16:creationId xmlns:a16="http://schemas.microsoft.com/office/drawing/2014/main" id="{DE895AAD-BDF8-4D3B-9E19-B4FEC314384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22" name="Imagen 21">
            <a:extLst>
              <a:ext uri="{FF2B5EF4-FFF2-40B4-BE49-F238E27FC236}">
                <a16:creationId xmlns:a16="http://schemas.microsoft.com/office/drawing/2014/main" id="{7DE75794-EDD6-4CD5-BDAE-E5E8DDDFEBB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5" name="Rectángulo 24">
            <a:extLst>
              <a:ext uri="{FF2B5EF4-FFF2-40B4-BE49-F238E27FC236}">
                <a16:creationId xmlns:a16="http://schemas.microsoft.com/office/drawing/2014/main" id="{14943DDF-F9EB-4163-A630-9F29EE61C11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6" name="CuadroTexto 25">
            <a:extLst>
              <a:ext uri="{FF2B5EF4-FFF2-40B4-BE49-F238E27FC236}">
                <a16:creationId xmlns:a16="http://schemas.microsoft.com/office/drawing/2014/main" id="{5D4B99B6-AB71-4E49-AED2-288567CDEBE9}"/>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spTree>
    <p:extLst>
      <p:ext uri="{BB962C8B-B14F-4D97-AF65-F5344CB8AC3E}">
        <p14:creationId xmlns:p14="http://schemas.microsoft.com/office/powerpoint/2010/main" val="88485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
            <a:extLst>
              <a:ext uri="{FF2B5EF4-FFF2-40B4-BE49-F238E27FC236}">
                <a16:creationId xmlns:a16="http://schemas.microsoft.com/office/drawing/2014/main" id="{E91AF023-2ACF-4E61-9CD7-0DB47CE6DF11}"/>
              </a:ext>
            </a:extLst>
          </p:cNvPr>
          <p:cNvSpPr txBox="1">
            <a:spLocks/>
          </p:cNvSpPr>
          <p:nvPr/>
        </p:nvSpPr>
        <p:spPr>
          <a:xfrm>
            <a:off x="2913649" y="278096"/>
            <a:ext cx="5064919" cy="615554"/>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700" dirty="0">
                <a:latin typeface="+mn-lt"/>
              </a:rPr>
              <a:t> </a:t>
            </a:r>
            <a:r>
              <a:rPr lang="es-CO" sz="1800" b="1" dirty="0">
                <a:solidFill>
                  <a:srgbClr val="000A8B"/>
                </a:solidFill>
                <a:latin typeface="+mn-lt"/>
                <a:ea typeface="+mn-ea"/>
                <a:cs typeface="Lato Regular"/>
              </a:rPr>
              <a:t>ESTADO DE SITUACION FINANCIERA INDIVIDUAL</a:t>
            </a:r>
          </a:p>
          <a:p>
            <a:pPr algn="ctr">
              <a:defRPr/>
            </a:pPr>
            <a:r>
              <a:rPr lang="es-CO" sz="1400" b="1" dirty="0">
                <a:solidFill>
                  <a:srgbClr val="000A8B"/>
                </a:solidFill>
                <a:latin typeface="+mn-lt"/>
                <a:ea typeface="+mn-ea"/>
                <a:cs typeface="Lato Regular"/>
              </a:rPr>
              <a:t>AL 31 DE JULIO DE 2019 Y 31 DE JULIO DE 2018</a:t>
            </a:r>
          </a:p>
          <a:p>
            <a:pPr algn="ctr">
              <a:defRPr/>
            </a:pPr>
            <a:r>
              <a:rPr lang="es-CO" sz="1400" b="1" dirty="0">
                <a:solidFill>
                  <a:srgbClr val="000A8B"/>
                </a:solidFill>
                <a:latin typeface="+mn-lt"/>
                <a:ea typeface="+mn-ea"/>
                <a:cs typeface="Lato Regular"/>
              </a:rPr>
              <a:t>(cifra en millones de pesos colombianos)</a:t>
            </a:r>
          </a:p>
          <a:p>
            <a:pPr>
              <a:defRPr/>
            </a:pPr>
            <a:endParaRPr lang="es-CO" sz="788" dirty="0">
              <a:solidFill>
                <a:srgbClr val="0070C0"/>
              </a:solidFill>
              <a:latin typeface="+mn-lt"/>
              <a:ea typeface="+mn-ea"/>
              <a:cs typeface="Lato Regular"/>
            </a:endParaRPr>
          </a:p>
        </p:txBody>
      </p:sp>
      <p:graphicFrame>
        <p:nvGraphicFramePr>
          <p:cNvPr id="3" name="Tabla 2">
            <a:extLst>
              <a:ext uri="{FF2B5EF4-FFF2-40B4-BE49-F238E27FC236}">
                <a16:creationId xmlns:a16="http://schemas.microsoft.com/office/drawing/2014/main" id="{FC858930-0242-492B-85B3-55189F6EA3CF}"/>
              </a:ext>
            </a:extLst>
          </p:cNvPr>
          <p:cNvGraphicFramePr>
            <a:graphicFrameLocks noGrp="1"/>
          </p:cNvGraphicFramePr>
          <p:nvPr>
            <p:extLst>
              <p:ext uri="{D42A27DB-BD31-4B8C-83A1-F6EECF244321}">
                <p14:modId xmlns:p14="http://schemas.microsoft.com/office/powerpoint/2010/main" val="3717016504"/>
              </p:ext>
            </p:extLst>
          </p:nvPr>
        </p:nvGraphicFramePr>
        <p:xfrm>
          <a:off x="1341120" y="1234440"/>
          <a:ext cx="9387839" cy="5044444"/>
        </p:xfrm>
        <a:graphic>
          <a:graphicData uri="http://schemas.openxmlformats.org/drawingml/2006/table">
            <a:tbl>
              <a:tblPr/>
              <a:tblGrid>
                <a:gridCol w="3623376">
                  <a:extLst>
                    <a:ext uri="{9D8B030D-6E8A-4147-A177-3AD203B41FA5}">
                      <a16:colId xmlns:a16="http://schemas.microsoft.com/office/drawing/2014/main" val="1225008256"/>
                    </a:ext>
                  </a:extLst>
                </a:gridCol>
                <a:gridCol w="1167865">
                  <a:extLst>
                    <a:ext uri="{9D8B030D-6E8A-4147-A177-3AD203B41FA5}">
                      <a16:colId xmlns:a16="http://schemas.microsoft.com/office/drawing/2014/main" val="4093026102"/>
                    </a:ext>
                  </a:extLst>
                </a:gridCol>
                <a:gridCol w="104808">
                  <a:extLst>
                    <a:ext uri="{9D8B030D-6E8A-4147-A177-3AD203B41FA5}">
                      <a16:colId xmlns:a16="http://schemas.microsoft.com/office/drawing/2014/main" val="1692953767"/>
                    </a:ext>
                  </a:extLst>
                </a:gridCol>
                <a:gridCol w="1167865">
                  <a:extLst>
                    <a:ext uri="{9D8B030D-6E8A-4147-A177-3AD203B41FA5}">
                      <a16:colId xmlns:a16="http://schemas.microsoft.com/office/drawing/2014/main" val="2801832822"/>
                    </a:ext>
                  </a:extLst>
                </a:gridCol>
                <a:gridCol w="104808">
                  <a:extLst>
                    <a:ext uri="{9D8B030D-6E8A-4147-A177-3AD203B41FA5}">
                      <a16:colId xmlns:a16="http://schemas.microsoft.com/office/drawing/2014/main" val="3394843083"/>
                    </a:ext>
                  </a:extLst>
                </a:gridCol>
                <a:gridCol w="1093002">
                  <a:extLst>
                    <a:ext uri="{9D8B030D-6E8A-4147-A177-3AD203B41FA5}">
                      <a16:colId xmlns:a16="http://schemas.microsoft.com/office/drawing/2014/main" val="3555800176"/>
                    </a:ext>
                  </a:extLst>
                </a:gridCol>
                <a:gridCol w="104808">
                  <a:extLst>
                    <a:ext uri="{9D8B030D-6E8A-4147-A177-3AD203B41FA5}">
                      <a16:colId xmlns:a16="http://schemas.microsoft.com/office/drawing/2014/main" val="1034638238"/>
                    </a:ext>
                  </a:extLst>
                </a:gridCol>
                <a:gridCol w="1003167">
                  <a:extLst>
                    <a:ext uri="{9D8B030D-6E8A-4147-A177-3AD203B41FA5}">
                      <a16:colId xmlns:a16="http://schemas.microsoft.com/office/drawing/2014/main" val="460399486"/>
                    </a:ext>
                  </a:extLst>
                </a:gridCol>
                <a:gridCol w="104808">
                  <a:extLst>
                    <a:ext uri="{9D8B030D-6E8A-4147-A177-3AD203B41FA5}">
                      <a16:colId xmlns:a16="http://schemas.microsoft.com/office/drawing/2014/main" val="1895676695"/>
                    </a:ext>
                  </a:extLst>
                </a:gridCol>
                <a:gridCol w="913332">
                  <a:extLst>
                    <a:ext uri="{9D8B030D-6E8A-4147-A177-3AD203B41FA5}">
                      <a16:colId xmlns:a16="http://schemas.microsoft.com/office/drawing/2014/main" val="3834552167"/>
                    </a:ext>
                  </a:extLst>
                </a:gridCol>
              </a:tblGrid>
              <a:tr h="603396">
                <a:tc>
                  <a:txBody>
                    <a:bodyPr/>
                    <a:lstStyle/>
                    <a:p>
                      <a:pPr algn="ctr" fontAlgn="ctr"/>
                      <a:r>
                        <a:rPr lang="es-CO" sz="1200" b="1" i="0" u="none" strike="noStrike">
                          <a:effectLst/>
                          <a:latin typeface="Calibri" panose="020F0502020204030204" pitchFamily="34" charset="0"/>
                        </a:rPr>
                        <a:t>PASIVO</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31-Julio-2019</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31-Julio-2018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Al 31-Dic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Julio 2019 - 2018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Jul - Dic 2019-2018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835329168"/>
                  </a:ext>
                </a:extLst>
              </a:tr>
              <a:tr h="259941">
                <a:tc>
                  <a:txBody>
                    <a:bodyPr/>
                    <a:lstStyle/>
                    <a:p>
                      <a:pPr algn="l" fontAlgn="ctr"/>
                      <a:r>
                        <a:rPr lang="es-CO" sz="1200" b="1" i="0" u="none" strike="noStrike">
                          <a:effectLst/>
                          <a:latin typeface="Calibri" panose="020F0502020204030204" pitchFamily="34" charset="0"/>
                        </a:rPr>
                        <a:t>PASIVO CORRIENTE</a:t>
                      </a: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135135692"/>
                  </a:ext>
                </a:extLst>
              </a:tr>
              <a:tr h="259941">
                <a:tc>
                  <a:txBody>
                    <a:bodyPr/>
                    <a:lstStyle/>
                    <a:p>
                      <a:pPr algn="l" fontAlgn="ctr"/>
                      <a:r>
                        <a:rPr lang="es-CO" sz="1200" b="0" i="0" u="none" strike="noStrike">
                          <a:effectLst/>
                          <a:latin typeface="Calibri" panose="020F0502020204030204" pitchFamily="34" charset="0"/>
                        </a:rPr>
                        <a:t>Cuentas por Pagar</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3,308</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3,020</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2,218</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49</a:t>
                      </a:r>
                    </a:p>
                  </a:txBody>
                  <a:tcPr marL="0" marR="0" marT="0" marB="0" anchor="ctr">
                    <a:lnL>
                      <a:noFill/>
                    </a:lnL>
                    <a:lnR>
                      <a:noFill/>
                    </a:lnR>
                    <a:lnT>
                      <a:noFill/>
                    </a:lnT>
                    <a:lnB>
                      <a:noFill/>
                    </a:lnB>
                  </a:tcPr>
                </a:tc>
                <a:extLst>
                  <a:ext uri="{0D108BD9-81ED-4DB2-BD59-A6C34878D82A}">
                    <a16:rowId xmlns:a16="http://schemas.microsoft.com/office/drawing/2014/main" val="421454191"/>
                  </a:ext>
                </a:extLst>
              </a:tr>
              <a:tr h="259941">
                <a:tc>
                  <a:txBody>
                    <a:bodyPr/>
                    <a:lstStyle/>
                    <a:p>
                      <a:pPr algn="l" fontAlgn="ctr"/>
                      <a:r>
                        <a:rPr lang="es-CO" sz="1200" b="0" i="0" u="none" strike="noStrike">
                          <a:effectLst/>
                          <a:latin typeface="Calibri" panose="020F0502020204030204" pitchFamily="34" charset="0"/>
                        </a:rPr>
                        <a:t>Beneficios a los empleados Corto Plazo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1,965</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1,720</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2,277</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14</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-14</a:t>
                      </a:r>
                    </a:p>
                  </a:txBody>
                  <a:tcPr marL="0" marR="0" marT="0" marB="0" anchor="ctr">
                    <a:lnL>
                      <a:noFill/>
                    </a:lnL>
                    <a:lnR>
                      <a:noFill/>
                    </a:lnR>
                    <a:lnT>
                      <a:noFill/>
                    </a:lnT>
                    <a:lnB>
                      <a:noFill/>
                    </a:lnB>
                  </a:tcPr>
                </a:tc>
                <a:extLst>
                  <a:ext uri="{0D108BD9-81ED-4DB2-BD59-A6C34878D82A}">
                    <a16:rowId xmlns:a16="http://schemas.microsoft.com/office/drawing/2014/main" val="876157301"/>
                  </a:ext>
                </a:extLst>
              </a:tr>
              <a:tr h="259941">
                <a:tc>
                  <a:txBody>
                    <a:bodyPr/>
                    <a:lstStyle/>
                    <a:p>
                      <a:pPr algn="l" fontAlgn="ctr"/>
                      <a:r>
                        <a:rPr lang="es-CO" sz="1200" b="0" i="0" u="none" strike="noStrike">
                          <a:effectLst/>
                          <a:latin typeface="Calibri" panose="020F0502020204030204" pitchFamily="34" charset="0"/>
                        </a:rPr>
                        <a:t>Provisiones</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91</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91</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91</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2580548693"/>
                  </a:ext>
                </a:extLst>
              </a:tr>
              <a:tr h="259941">
                <a:tc>
                  <a:txBody>
                    <a:bodyPr/>
                    <a:lstStyle/>
                    <a:p>
                      <a:pPr algn="l" fontAlgn="ctr"/>
                      <a:r>
                        <a:rPr lang="es-CO" sz="1200" b="0" i="0" u="none" strike="noStrike" dirty="0">
                          <a:effectLst/>
                          <a:latin typeface="Calibri" panose="020F0502020204030204" pitchFamily="34" charset="0"/>
                        </a:rPr>
                        <a:t>Otros pasivos</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7,199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6,575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200" b="0" i="0" u="none" strike="noStrike">
                          <a:effectLst/>
                          <a:latin typeface="Calibri" panose="020F0502020204030204" pitchFamily="34" charset="0"/>
                        </a:rPr>
                        <a:t>7,217</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73528421"/>
                  </a:ext>
                </a:extLst>
              </a:tr>
              <a:tr h="259941">
                <a:tc>
                  <a:txBody>
                    <a:bodyPr/>
                    <a:lstStyle/>
                    <a:p>
                      <a:pPr algn="l" fontAlgn="ctr"/>
                      <a:r>
                        <a:rPr lang="es-CO" sz="1200" b="1" i="0" u="none" strike="noStrike">
                          <a:effectLst/>
                          <a:latin typeface="Calibri" panose="020F0502020204030204" pitchFamily="34" charset="0"/>
                        </a:rPr>
                        <a:t>TOTAL PASIVO CORRIENTE</a:t>
                      </a: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12,562</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11,406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200" b="1" i="0" u="none" strike="noStrike">
                          <a:effectLst/>
                          <a:latin typeface="Calibri" panose="020F0502020204030204" pitchFamily="34" charset="0"/>
                        </a:rPr>
                        <a:t>11,802</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08593301"/>
                  </a:ext>
                </a:extLst>
              </a:tr>
              <a:tr h="203685">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75074365"/>
                  </a:ext>
                </a:extLst>
              </a:tr>
              <a:tr h="203685">
                <a:tc>
                  <a:txBody>
                    <a:bodyPr/>
                    <a:lstStyle/>
                    <a:p>
                      <a:pPr algn="l" fontAlgn="ctr"/>
                      <a:r>
                        <a:rPr lang="es-CO" sz="1200" b="1" i="0" u="none" strike="noStrike">
                          <a:effectLst/>
                          <a:latin typeface="Calibri" panose="020F0502020204030204" pitchFamily="34" charset="0"/>
                        </a:rPr>
                        <a:t>TOTAL PASIVO</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12,562</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11,406</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11,802</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10</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6</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397379651"/>
                  </a:ext>
                </a:extLst>
              </a:tr>
              <a:tr h="201132">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304380136"/>
                  </a:ext>
                </a:extLst>
              </a:tr>
              <a:tr h="259941">
                <a:tc>
                  <a:txBody>
                    <a:bodyPr/>
                    <a:lstStyle/>
                    <a:p>
                      <a:pPr algn="ctr" fontAlgn="ctr"/>
                      <a:r>
                        <a:rPr lang="es-CO" sz="1200" b="1" i="0" u="none" strike="noStrike">
                          <a:effectLst/>
                          <a:latin typeface="Calibri" panose="020F0502020204030204" pitchFamily="34" charset="0"/>
                        </a:rPr>
                        <a:t>PATRIMONIO</a:t>
                      </a: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628318740"/>
                  </a:ext>
                </a:extLst>
              </a:tr>
              <a:tr h="259941">
                <a:tc>
                  <a:txBody>
                    <a:bodyPr/>
                    <a:lstStyle/>
                    <a:p>
                      <a:pPr algn="l" fontAlgn="ctr"/>
                      <a:r>
                        <a:rPr lang="es-CO" sz="1200" b="0" i="0" u="none" strike="noStrike">
                          <a:effectLst/>
                          <a:latin typeface="Calibri" panose="020F0502020204030204" pitchFamily="34" charset="0"/>
                        </a:rPr>
                        <a:t>Capital Suscrito y Pagado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417537000"/>
                  </a:ext>
                </a:extLst>
              </a:tr>
              <a:tr h="259941">
                <a:tc>
                  <a:txBody>
                    <a:bodyPr/>
                    <a:lstStyle/>
                    <a:p>
                      <a:pPr algn="l" fontAlgn="ctr"/>
                      <a:r>
                        <a:rPr lang="es-CO" sz="1200" b="0" i="0" u="none" strike="noStrike">
                          <a:effectLst/>
                          <a:latin typeface="Calibri" panose="020F0502020204030204" pitchFamily="34" charset="0"/>
                        </a:rPr>
                        <a:t>Reservas</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595</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554</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554</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a:t>
                      </a:r>
                    </a:p>
                  </a:txBody>
                  <a:tcPr marL="0" marR="0" marT="0" marB="0" anchor="ctr">
                    <a:lnL>
                      <a:noFill/>
                    </a:lnL>
                    <a:lnR>
                      <a:noFill/>
                    </a:lnR>
                    <a:lnT>
                      <a:noFill/>
                    </a:lnT>
                    <a:lnB>
                      <a:noFill/>
                    </a:lnB>
                  </a:tcPr>
                </a:tc>
                <a:extLst>
                  <a:ext uri="{0D108BD9-81ED-4DB2-BD59-A6C34878D82A}">
                    <a16:rowId xmlns:a16="http://schemas.microsoft.com/office/drawing/2014/main" val="4069379885"/>
                  </a:ext>
                </a:extLst>
              </a:tr>
              <a:tr h="252181">
                <a:tc>
                  <a:txBody>
                    <a:bodyPr/>
                    <a:lstStyle/>
                    <a:p>
                      <a:pPr algn="l" fontAlgn="ctr"/>
                      <a:r>
                        <a:rPr lang="es-CO" sz="1200" b="0" i="0" u="none" strike="noStrike">
                          <a:effectLst/>
                          <a:latin typeface="Calibri" panose="020F0502020204030204" pitchFamily="34" charset="0"/>
                        </a:rPr>
                        <a:t>Resultados Ejercicio Anterior                                </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( 126)</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28</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-550</a:t>
                      </a:r>
                    </a:p>
                  </a:txBody>
                  <a:tcPr marL="0" marR="0" marT="0" marB="0" anchor="ctr">
                    <a:lnL>
                      <a:noFill/>
                    </a:lnL>
                    <a:lnR>
                      <a:noFill/>
                    </a:lnR>
                    <a:lnT>
                      <a:noFill/>
                    </a:lnT>
                    <a:lnB>
                      <a:noFill/>
                    </a:lnB>
                  </a:tcPr>
                </a:tc>
                <a:extLst>
                  <a:ext uri="{0D108BD9-81ED-4DB2-BD59-A6C34878D82A}">
                    <a16:rowId xmlns:a16="http://schemas.microsoft.com/office/drawing/2014/main" val="1386849039"/>
                  </a:ext>
                </a:extLst>
              </a:tr>
              <a:tr h="259941">
                <a:tc>
                  <a:txBody>
                    <a:bodyPr/>
                    <a:lstStyle/>
                    <a:p>
                      <a:pPr algn="l" fontAlgn="ctr"/>
                      <a:r>
                        <a:rPr lang="es-CO" sz="1200" b="0" i="0" u="none" strike="noStrike">
                          <a:effectLst/>
                          <a:latin typeface="Calibri" panose="020F0502020204030204" pitchFamily="34" charset="0"/>
                        </a:rPr>
                        <a:t>Resultado del ejercicio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2,290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245</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378</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835</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505</a:t>
                      </a:r>
                    </a:p>
                  </a:txBody>
                  <a:tcPr marL="0" marR="0" marT="0" marB="0" anchor="ctr">
                    <a:lnL>
                      <a:noFill/>
                    </a:lnL>
                    <a:lnR>
                      <a:noFill/>
                    </a:lnR>
                    <a:lnT>
                      <a:noFill/>
                    </a:lnT>
                    <a:lnB>
                      <a:noFill/>
                    </a:lnB>
                  </a:tcPr>
                </a:tc>
                <a:extLst>
                  <a:ext uri="{0D108BD9-81ED-4DB2-BD59-A6C34878D82A}">
                    <a16:rowId xmlns:a16="http://schemas.microsoft.com/office/drawing/2014/main" val="407433554"/>
                  </a:ext>
                </a:extLst>
              </a:tr>
              <a:tr h="259941">
                <a:tc>
                  <a:txBody>
                    <a:bodyPr/>
                    <a:lstStyle/>
                    <a:p>
                      <a:pPr algn="l" fontAlgn="ctr"/>
                      <a:r>
                        <a:rPr lang="es-CO" sz="1200" b="0" i="0" u="none" strike="noStrike">
                          <a:effectLst/>
                          <a:latin typeface="Calibri" panose="020F0502020204030204" pitchFamily="34" charset="0"/>
                        </a:rPr>
                        <a:t>Impactos por Transición</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-100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-100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3265861"/>
                  </a:ext>
                </a:extLst>
              </a:tr>
              <a:tr h="259941">
                <a:tc>
                  <a:txBody>
                    <a:bodyPr/>
                    <a:lstStyle/>
                    <a:p>
                      <a:pPr algn="l" fontAlgn="ctr"/>
                      <a:r>
                        <a:rPr lang="es-CO" sz="1200" b="1" i="0" u="none" strike="noStrike">
                          <a:effectLst/>
                          <a:latin typeface="Calibri" panose="020F0502020204030204" pitchFamily="34" charset="0"/>
                        </a:rPr>
                        <a:t>TOTAL PATRIMONIO</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20,189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18,103</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18,265</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12</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11</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193343740"/>
                  </a:ext>
                </a:extLst>
              </a:tr>
              <a:tr h="201132">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00431606"/>
                  </a:ext>
                </a:extLst>
              </a:tr>
              <a:tr h="259941">
                <a:tc>
                  <a:txBody>
                    <a:bodyPr/>
                    <a:lstStyle/>
                    <a:p>
                      <a:pPr algn="l" fontAlgn="ctr"/>
                      <a:r>
                        <a:rPr lang="es-CO" sz="1200" b="1" i="0" u="none" strike="noStrike">
                          <a:effectLst/>
                          <a:latin typeface="Calibri" panose="020F0502020204030204" pitchFamily="34" charset="0"/>
                        </a:rPr>
                        <a:t>TOTAL PASIVO Y PATRIMONIO</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32,751</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29,508</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30,067</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dirty="0">
                          <a:effectLst/>
                          <a:latin typeface="Calibri" panose="020F0502020204030204" pitchFamily="34" charset="0"/>
                        </a:rPr>
                        <a:t>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606204958"/>
                  </a:ext>
                </a:extLst>
              </a:tr>
            </a:tbl>
          </a:graphicData>
        </a:graphic>
      </p:graphicFrame>
      <p:sp>
        <p:nvSpPr>
          <p:cNvPr id="10" name="Botón de acción: ir hacia delante o siguiente 9">
            <a:hlinkClick r:id="rId2" action="ppaction://hlinksldjump" highlightClick="1"/>
            <a:extLst>
              <a:ext uri="{FF2B5EF4-FFF2-40B4-BE49-F238E27FC236}">
                <a16:creationId xmlns:a16="http://schemas.microsoft.com/office/drawing/2014/main" id="{A0A57A23-DDB4-433A-BAB4-029987C401C5}"/>
              </a:ext>
            </a:extLst>
          </p:cNvPr>
          <p:cNvSpPr/>
          <p:nvPr/>
        </p:nvSpPr>
        <p:spPr>
          <a:xfrm>
            <a:off x="3414736" y="2279135"/>
            <a:ext cx="266700" cy="10953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2" name="Botón de acción: ir hacia delante o siguiente 11">
            <a:hlinkClick r:id="rId3" action="ppaction://hlinksldjump" highlightClick="1"/>
            <a:extLst>
              <a:ext uri="{FF2B5EF4-FFF2-40B4-BE49-F238E27FC236}">
                <a16:creationId xmlns:a16="http://schemas.microsoft.com/office/drawing/2014/main" id="{1B556D5F-8F83-487E-A39B-93CAD4D923D6}"/>
              </a:ext>
            </a:extLst>
          </p:cNvPr>
          <p:cNvSpPr/>
          <p:nvPr/>
        </p:nvSpPr>
        <p:spPr>
          <a:xfrm>
            <a:off x="3001017" y="2736196"/>
            <a:ext cx="266700" cy="10953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1" name="Botón de acción: ir hacia delante o siguiente 10">
            <a:hlinkClick r:id="rId3" action="ppaction://hlinksldjump" highlightClick="1"/>
            <a:extLst>
              <a:ext uri="{FF2B5EF4-FFF2-40B4-BE49-F238E27FC236}">
                <a16:creationId xmlns:a16="http://schemas.microsoft.com/office/drawing/2014/main" id="{86D2C9ED-9E91-4915-B3CA-938A547D369D}"/>
              </a:ext>
            </a:extLst>
          </p:cNvPr>
          <p:cNvSpPr/>
          <p:nvPr/>
        </p:nvSpPr>
        <p:spPr>
          <a:xfrm>
            <a:off x="4700524" y="2520467"/>
            <a:ext cx="266700" cy="10953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3" name="Botón de acción: ir hacia delante o siguiente 12">
            <a:hlinkClick r:id="rId4" action="ppaction://hlinksldjump" highlightClick="1"/>
            <a:extLst>
              <a:ext uri="{FF2B5EF4-FFF2-40B4-BE49-F238E27FC236}">
                <a16:creationId xmlns:a16="http://schemas.microsoft.com/office/drawing/2014/main" id="{37AF8EB9-3138-4F3C-AFD5-DD77A678DEB9}"/>
              </a:ext>
            </a:extLst>
          </p:cNvPr>
          <p:cNvSpPr/>
          <p:nvPr/>
        </p:nvSpPr>
        <p:spPr>
          <a:xfrm>
            <a:off x="3120276" y="2985715"/>
            <a:ext cx="266700" cy="10953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pic>
        <p:nvPicPr>
          <p:cNvPr id="16" name="Imagen 15">
            <a:extLst>
              <a:ext uri="{FF2B5EF4-FFF2-40B4-BE49-F238E27FC236}">
                <a16:creationId xmlns:a16="http://schemas.microsoft.com/office/drawing/2014/main" id="{22C69BBD-CFE2-4EA0-9A01-47BF0577D7D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8" name="Imagen 17">
            <a:extLst>
              <a:ext uri="{FF2B5EF4-FFF2-40B4-BE49-F238E27FC236}">
                <a16:creationId xmlns:a16="http://schemas.microsoft.com/office/drawing/2014/main" id="{B2295ABB-EC1A-4E6E-B7D4-BEEF51FDBE8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1" name="Rectángulo 20">
            <a:extLst>
              <a:ext uri="{FF2B5EF4-FFF2-40B4-BE49-F238E27FC236}">
                <a16:creationId xmlns:a16="http://schemas.microsoft.com/office/drawing/2014/main" id="{DBCA5185-1042-4434-8B4E-90A41F971A90}"/>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2" name="CuadroTexto 21">
            <a:extLst>
              <a:ext uri="{FF2B5EF4-FFF2-40B4-BE49-F238E27FC236}">
                <a16:creationId xmlns:a16="http://schemas.microsoft.com/office/drawing/2014/main" id="{EE158AEF-F6C5-4D8D-801F-105C3E4BA53D}"/>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spTree>
    <p:extLst>
      <p:ext uri="{BB962C8B-B14F-4D97-AF65-F5344CB8AC3E}">
        <p14:creationId xmlns:p14="http://schemas.microsoft.com/office/powerpoint/2010/main" val="2864372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7304EFE3-98E5-46B8-AC3D-521DB0A1AE9C}"/>
              </a:ext>
            </a:extLst>
          </p:cNvPr>
          <p:cNvSpPr txBox="1">
            <a:spLocks/>
          </p:cNvSpPr>
          <p:nvPr/>
        </p:nvSpPr>
        <p:spPr>
          <a:xfrm>
            <a:off x="2567645" y="470797"/>
            <a:ext cx="5516165" cy="689372"/>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1800" b="1" dirty="0">
                <a:solidFill>
                  <a:srgbClr val="000A8B"/>
                </a:solidFill>
                <a:latin typeface="+mn-lt"/>
              </a:rPr>
              <a:t> </a:t>
            </a:r>
            <a:r>
              <a:rPr lang="es-CO" sz="1800" b="1" dirty="0">
                <a:solidFill>
                  <a:srgbClr val="000A8B"/>
                </a:solidFill>
                <a:latin typeface="+mn-lt"/>
                <a:ea typeface="+mn-ea"/>
                <a:cs typeface="Lato Regular"/>
              </a:rPr>
              <a:t>ESTADO DE RESULTADO INTEGRAL INDIVIDUAL</a:t>
            </a:r>
          </a:p>
          <a:p>
            <a:pPr algn="ctr">
              <a:defRPr/>
            </a:pPr>
            <a:r>
              <a:rPr lang="es-CO" sz="1400" b="1" dirty="0">
                <a:solidFill>
                  <a:srgbClr val="000A8B"/>
                </a:solidFill>
                <a:cs typeface="Lato Regular"/>
              </a:rPr>
              <a:t>DEL 1° AL 31 DE JULIO DE 2019 Y DEL 1° AL 31 DE JULIO DE 2018</a:t>
            </a:r>
          </a:p>
          <a:p>
            <a:pPr algn="ctr">
              <a:defRPr/>
            </a:pPr>
            <a:r>
              <a:rPr lang="es-CO" sz="1400" b="1" dirty="0">
                <a:solidFill>
                  <a:srgbClr val="000A8B"/>
                </a:solidFill>
                <a:latin typeface="+mn-lt"/>
                <a:ea typeface="+mn-ea"/>
                <a:cs typeface="Lato Regular"/>
              </a:rPr>
              <a:t>(cifras expresadas en millones de pesos)</a:t>
            </a:r>
          </a:p>
          <a:p>
            <a:pPr>
              <a:defRPr/>
            </a:pPr>
            <a:endParaRPr lang="es-CO" sz="1200" dirty="0">
              <a:solidFill>
                <a:srgbClr val="0070C0"/>
              </a:solidFill>
              <a:latin typeface="+mn-lt"/>
              <a:ea typeface="+mn-ea"/>
              <a:cs typeface="Lato Regular"/>
            </a:endParaRPr>
          </a:p>
        </p:txBody>
      </p:sp>
      <p:graphicFrame>
        <p:nvGraphicFramePr>
          <p:cNvPr id="2" name="Tabla 1">
            <a:extLst>
              <a:ext uri="{FF2B5EF4-FFF2-40B4-BE49-F238E27FC236}">
                <a16:creationId xmlns:a16="http://schemas.microsoft.com/office/drawing/2014/main" id="{EE1E5D47-589B-407B-B8F3-4817D9486603}"/>
              </a:ext>
            </a:extLst>
          </p:cNvPr>
          <p:cNvGraphicFramePr>
            <a:graphicFrameLocks noGrp="1"/>
          </p:cNvGraphicFramePr>
          <p:nvPr>
            <p:extLst>
              <p:ext uri="{D42A27DB-BD31-4B8C-83A1-F6EECF244321}">
                <p14:modId xmlns:p14="http://schemas.microsoft.com/office/powerpoint/2010/main" val="1215333029"/>
              </p:ext>
            </p:extLst>
          </p:nvPr>
        </p:nvGraphicFramePr>
        <p:xfrm>
          <a:off x="975360" y="1341120"/>
          <a:ext cx="9982197" cy="4837000"/>
        </p:xfrm>
        <a:graphic>
          <a:graphicData uri="http://schemas.openxmlformats.org/drawingml/2006/table">
            <a:tbl>
              <a:tblPr/>
              <a:tblGrid>
                <a:gridCol w="3846216">
                  <a:extLst>
                    <a:ext uri="{9D8B030D-6E8A-4147-A177-3AD203B41FA5}">
                      <a16:colId xmlns:a16="http://schemas.microsoft.com/office/drawing/2014/main" val="788315113"/>
                    </a:ext>
                  </a:extLst>
                </a:gridCol>
                <a:gridCol w="119727">
                  <a:extLst>
                    <a:ext uri="{9D8B030D-6E8A-4147-A177-3AD203B41FA5}">
                      <a16:colId xmlns:a16="http://schemas.microsoft.com/office/drawing/2014/main" val="66424121"/>
                    </a:ext>
                  </a:extLst>
                </a:gridCol>
                <a:gridCol w="74827">
                  <a:extLst>
                    <a:ext uri="{9D8B030D-6E8A-4147-A177-3AD203B41FA5}">
                      <a16:colId xmlns:a16="http://schemas.microsoft.com/office/drawing/2014/main" val="3771550617"/>
                    </a:ext>
                  </a:extLst>
                </a:gridCol>
                <a:gridCol w="1167334">
                  <a:extLst>
                    <a:ext uri="{9D8B030D-6E8A-4147-A177-3AD203B41FA5}">
                      <a16:colId xmlns:a16="http://schemas.microsoft.com/office/drawing/2014/main" val="2465740684"/>
                    </a:ext>
                  </a:extLst>
                </a:gridCol>
                <a:gridCol w="104760">
                  <a:extLst>
                    <a:ext uri="{9D8B030D-6E8A-4147-A177-3AD203B41FA5}">
                      <a16:colId xmlns:a16="http://schemas.microsoft.com/office/drawing/2014/main" val="2281696192"/>
                    </a:ext>
                  </a:extLst>
                </a:gridCol>
                <a:gridCol w="1182299">
                  <a:extLst>
                    <a:ext uri="{9D8B030D-6E8A-4147-A177-3AD203B41FA5}">
                      <a16:colId xmlns:a16="http://schemas.microsoft.com/office/drawing/2014/main" val="2513751392"/>
                    </a:ext>
                  </a:extLst>
                </a:gridCol>
                <a:gridCol w="104760">
                  <a:extLst>
                    <a:ext uri="{9D8B030D-6E8A-4147-A177-3AD203B41FA5}">
                      <a16:colId xmlns:a16="http://schemas.microsoft.com/office/drawing/2014/main" val="3481931652"/>
                    </a:ext>
                  </a:extLst>
                </a:gridCol>
                <a:gridCol w="1167334">
                  <a:extLst>
                    <a:ext uri="{9D8B030D-6E8A-4147-A177-3AD203B41FA5}">
                      <a16:colId xmlns:a16="http://schemas.microsoft.com/office/drawing/2014/main" val="1293554039"/>
                    </a:ext>
                  </a:extLst>
                </a:gridCol>
                <a:gridCol w="104760">
                  <a:extLst>
                    <a:ext uri="{9D8B030D-6E8A-4147-A177-3AD203B41FA5}">
                      <a16:colId xmlns:a16="http://schemas.microsoft.com/office/drawing/2014/main" val="2633213422"/>
                    </a:ext>
                  </a:extLst>
                </a:gridCol>
                <a:gridCol w="1002710">
                  <a:extLst>
                    <a:ext uri="{9D8B030D-6E8A-4147-A177-3AD203B41FA5}">
                      <a16:colId xmlns:a16="http://schemas.microsoft.com/office/drawing/2014/main" val="576036617"/>
                    </a:ext>
                  </a:extLst>
                </a:gridCol>
                <a:gridCol w="104760">
                  <a:extLst>
                    <a:ext uri="{9D8B030D-6E8A-4147-A177-3AD203B41FA5}">
                      <a16:colId xmlns:a16="http://schemas.microsoft.com/office/drawing/2014/main" val="1282251623"/>
                    </a:ext>
                  </a:extLst>
                </a:gridCol>
                <a:gridCol w="1002710">
                  <a:extLst>
                    <a:ext uri="{9D8B030D-6E8A-4147-A177-3AD203B41FA5}">
                      <a16:colId xmlns:a16="http://schemas.microsoft.com/office/drawing/2014/main" val="2864586135"/>
                    </a:ext>
                  </a:extLst>
                </a:gridCol>
              </a:tblGrid>
              <a:tr h="565435">
                <a:tc>
                  <a:txBody>
                    <a:bodyPr/>
                    <a:lstStyle/>
                    <a:p>
                      <a:pPr algn="l"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31-Julio-2019</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31-Julio-2018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Al 31-Dic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Julio 2019 - 2018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Jul - Dic 2019-2018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597743360"/>
                  </a:ext>
                </a:extLst>
              </a:tr>
              <a:tr h="188478">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702485410"/>
                  </a:ext>
                </a:extLst>
              </a:tr>
              <a:tr h="245115">
                <a:tc>
                  <a:txBody>
                    <a:bodyPr/>
                    <a:lstStyle/>
                    <a:p>
                      <a:pPr algn="l" fontAlgn="b"/>
                      <a:r>
                        <a:rPr lang="es-CO" sz="1200" b="0" i="0" u="none" strike="noStrike">
                          <a:solidFill>
                            <a:srgbClr val="000000"/>
                          </a:solidFill>
                          <a:effectLst/>
                          <a:latin typeface="Calibri" panose="020F0502020204030204" pitchFamily="34" charset="0"/>
                        </a:rPr>
                        <a:t>INGRESOS POR PRESTACION DE SERVICIOS</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28,049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21,802</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39,993</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-30</a:t>
                      </a:r>
                    </a:p>
                  </a:txBody>
                  <a:tcPr marL="0" marR="0" marT="0" marB="0" anchor="b">
                    <a:lnL>
                      <a:noFill/>
                    </a:lnL>
                    <a:lnR>
                      <a:noFill/>
                    </a:lnR>
                    <a:lnT>
                      <a:noFill/>
                    </a:lnT>
                    <a:lnB>
                      <a:noFill/>
                    </a:lnB>
                  </a:tcPr>
                </a:tc>
                <a:extLst>
                  <a:ext uri="{0D108BD9-81ED-4DB2-BD59-A6C34878D82A}">
                    <a16:rowId xmlns:a16="http://schemas.microsoft.com/office/drawing/2014/main" val="1846915166"/>
                  </a:ext>
                </a:extLst>
              </a:tr>
              <a:tr h="245115">
                <a:tc>
                  <a:txBody>
                    <a:bodyPr/>
                    <a:lstStyle/>
                    <a:p>
                      <a:pPr algn="l" fontAlgn="b"/>
                      <a:r>
                        <a:rPr lang="es-CO" sz="1200" b="0" i="0" u="none" strike="noStrike">
                          <a:solidFill>
                            <a:srgbClr val="000000"/>
                          </a:solidFill>
                          <a:effectLst/>
                          <a:latin typeface="Calibri" panose="020F0502020204030204" pitchFamily="34" charset="0"/>
                        </a:rPr>
                        <a:t>FINANCIEROS</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63</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188</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280</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-67</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-78</a:t>
                      </a:r>
                    </a:p>
                  </a:txBody>
                  <a:tcPr marL="0" marR="0" marT="0" marB="0" anchor="b">
                    <a:lnL>
                      <a:noFill/>
                    </a:lnL>
                    <a:lnR>
                      <a:noFill/>
                    </a:lnR>
                    <a:lnT>
                      <a:noFill/>
                    </a:lnT>
                    <a:lnB>
                      <a:noFill/>
                    </a:lnB>
                  </a:tcPr>
                </a:tc>
                <a:extLst>
                  <a:ext uri="{0D108BD9-81ED-4DB2-BD59-A6C34878D82A}">
                    <a16:rowId xmlns:a16="http://schemas.microsoft.com/office/drawing/2014/main" val="2984919475"/>
                  </a:ext>
                </a:extLst>
              </a:tr>
              <a:tr h="245115">
                <a:tc>
                  <a:txBody>
                    <a:bodyPr/>
                    <a:lstStyle/>
                    <a:p>
                      <a:pPr algn="l" fontAlgn="b"/>
                      <a:r>
                        <a:rPr lang="es-CO" sz="1200" b="0" i="0" u="none" strike="noStrike">
                          <a:solidFill>
                            <a:srgbClr val="000000"/>
                          </a:solidFill>
                          <a:effectLst/>
                          <a:latin typeface="Calibri" panose="020F0502020204030204" pitchFamily="34" charset="0"/>
                        </a:rPr>
                        <a:t>INGRESOS DIVERSOS</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dirty="0">
                          <a:solidFill>
                            <a:srgbClr val="000000"/>
                          </a:solidFill>
                          <a:effectLst/>
                          <a:latin typeface="Calibri" panose="020F0502020204030204" pitchFamily="34" charset="0"/>
                        </a:rPr>
                        <a:t>105</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57</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98</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85</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96982541"/>
                  </a:ext>
                </a:extLst>
              </a:tr>
              <a:tr h="245115">
                <a:tc>
                  <a:txBody>
                    <a:bodyPr/>
                    <a:lstStyle/>
                    <a:p>
                      <a:pPr algn="l" fontAlgn="b"/>
                      <a:r>
                        <a:rPr lang="es-CO" sz="1200" b="1" i="0" u="none" strike="noStrike">
                          <a:solidFill>
                            <a:srgbClr val="000000"/>
                          </a:solidFill>
                          <a:effectLst/>
                          <a:latin typeface="Calibri" panose="020F0502020204030204" pitchFamily="34" charset="0"/>
                        </a:rPr>
                        <a:t>TOTAL INGRESOS OPERACIONALES</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28,216</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22,047</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40,370</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28</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-30</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826147287"/>
                  </a:ext>
                </a:extLst>
              </a:tr>
              <a:tr h="197556">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375655791"/>
                  </a:ext>
                </a:extLst>
              </a:tr>
              <a:tr h="188478">
                <a:tc>
                  <a:txBody>
                    <a:bodyPr/>
                    <a:lstStyle/>
                    <a:p>
                      <a:pPr algn="l" fontAlgn="b"/>
                      <a:r>
                        <a:rPr lang="es-CO" sz="1200" b="0" i="0" u="none" strike="noStrike">
                          <a:solidFill>
                            <a:srgbClr val="000000"/>
                          </a:solidFill>
                          <a:effectLst/>
                          <a:latin typeface="Calibri" panose="020F0502020204030204" pitchFamily="34" charset="0"/>
                        </a:rPr>
                        <a:t>GASTOS DE ADMINISTRACIÓN DE OPERACIÓN</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1886116100"/>
                  </a:ext>
                </a:extLst>
              </a:tr>
              <a:tr h="245115">
                <a:tc>
                  <a:txBody>
                    <a:bodyPr/>
                    <a:lstStyle/>
                    <a:p>
                      <a:pPr algn="l" fontAlgn="b"/>
                      <a:r>
                        <a:rPr lang="es-CO" sz="1200" b="0" i="0" u="none" strike="noStrike">
                          <a:solidFill>
                            <a:srgbClr val="000000"/>
                          </a:solidFill>
                          <a:effectLst/>
                          <a:latin typeface="Calibri" panose="020F0502020204030204" pitchFamily="34" charset="0"/>
                        </a:rPr>
                        <a:t>GASTOS DE PERSONAL</a:t>
                      </a:r>
                    </a:p>
                  </a:txBody>
                  <a:tcPr marL="106493"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15,200</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13,919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24,407</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-38</a:t>
                      </a:r>
                    </a:p>
                  </a:txBody>
                  <a:tcPr marL="0" marR="0" marT="0" marB="0" anchor="b">
                    <a:lnL>
                      <a:noFill/>
                    </a:lnL>
                    <a:lnR>
                      <a:noFill/>
                    </a:lnR>
                    <a:lnT>
                      <a:noFill/>
                    </a:lnT>
                    <a:lnB>
                      <a:noFill/>
                    </a:lnB>
                  </a:tcPr>
                </a:tc>
                <a:extLst>
                  <a:ext uri="{0D108BD9-81ED-4DB2-BD59-A6C34878D82A}">
                    <a16:rowId xmlns:a16="http://schemas.microsoft.com/office/drawing/2014/main" val="2178706358"/>
                  </a:ext>
                </a:extLst>
              </a:tr>
              <a:tr h="245115">
                <a:tc>
                  <a:txBody>
                    <a:bodyPr/>
                    <a:lstStyle/>
                    <a:p>
                      <a:pPr algn="l" fontAlgn="b"/>
                      <a:r>
                        <a:rPr lang="es-CO" sz="1200" b="0" i="0" u="none" strike="noStrike">
                          <a:solidFill>
                            <a:srgbClr val="000000"/>
                          </a:solidFill>
                          <a:effectLst/>
                          <a:latin typeface="Calibri" panose="020F0502020204030204" pitchFamily="34" charset="0"/>
                        </a:rPr>
                        <a:t>GASTOS GENERALES</a:t>
                      </a:r>
                    </a:p>
                  </a:txBody>
                  <a:tcPr marL="106493"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6,883</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5,874</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11,183</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17</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-38</a:t>
                      </a:r>
                    </a:p>
                  </a:txBody>
                  <a:tcPr marL="0" marR="0" marT="0" marB="0" anchor="b">
                    <a:lnL>
                      <a:noFill/>
                    </a:lnL>
                    <a:lnR>
                      <a:noFill/>
                    </a:lnR>
                    <a:lnT>
                      <a:noFill/>
                    </a:lnT>
                    <a:lnB>
                      <a:noFill/>
                    </a:lnB>
                  </a:tcPr>
                </a:tc>
                <a:extLst>
                  <a:ext uri="{0D108BD9-81ED-4DB2-BD59-A6C34878D82A}">
                    <a16:rowId xmlns:a16="http://schemas.microsoft.com/office/drawing/2014/main" val="3866848932"/>
                  </a:ext>
                </a:extLst>
              </a:tr>
              <a:tr h="245115">
                <a:tc>
                  <a:txBody>
                    <a:bodyPr/>
                    <a:lstStyle/>
                    <a:p>
                      <a:pPr algn="l" fontAlgn="b"/>
                      <a:r>
                        <a:rPr lang="es-CO" sz="1200" b="0" i="0" u="none" strike="noStrike">
                          <a:solidFill>
                            <a:srgbClr val="000000"/>
                          </a:solidFill>
                          <a:effectLst/>
                          <a:latin typeface="Calibri" panose="020F0502020204030204" pitchFamily="34" charset="0"/>
                        </a:rPr>
                        <a:t>IMPUESTOS, CONTRIBUCIONES Y TASAS</a:t>
                      </a:r>
                    </a:p>
                  </a:txBody>
                  <a:tcPr marL="106493"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127</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102</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242</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24</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-48</a:t>
                      </a:r>
                    </a:p>
                  </a:txBody>
                  <a:tcPr marL="0" marR="0" marT="0" marB="0" anchor="b">
                    <a:lnL>
                      <a:noFill/>
                    </a:lnL>
                    <a:lnR>
                      <a:noFill/>
                    </a:lnR>
                    <a:lnT>
                      <a:noFill/>
                    </a:lnT>
                    <a:lnB>
                      <a:noFill/>
                    </a:lnB>
                  </a:tcPr>
                </a:tc>
                <a:extLst>
                  <a:ext uri="{0D108BD9-81ED-4DB2-BD59-A6C34878D82A}">
                    <a16:rowId xmlns:a16="http://schemas.microsoft.com/office/drawing/2014/main" val="2670481365"/>
                  </a:ext>
                </a:extLst>
              </a:tr>
              <a:tr h="245115">
                <a:tc>
                  <a:txBody>
                    <a:bodyPr/>
                    <a:lstStyle/>
                    <a:p>
                      <a:pPr algn="l" fontAlgn="b"/>
                      <a:r>
                        <a:rPr lang="es-CO" sz="1200" b="0" i="0" u="none" strike="noStrike">
                          <a:solidFill>
                            <a:srgbClr val="000000"/>
                          </a:solidFill>
                          <a:effectLst/>
                          <a:latin typeface="Calibri" panose="020F0502020204030204" pitchFamily="34" charset="0"/>
                        </a:rPr>
                        <a:t>GASTOS DE OPERACIÓN</a:t>
                      </a:r>
                    </a:p>
                  </a:txBody>
                  <a:tcPr marL="106493"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1,734</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1,028</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2,447</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-29</a:t>
                      </a:r>
                    </a:p>
                  </a:txBody>
                  <a:tcPr marL="0" marR="0" marT="0" marB="0" anchor="b">
                    <a:lnL>
                      <a:noFill/>
                    </a:lnL>
                    <a:lnR>
                      <a:noFill/>
                    </a:lnR>
                    <a:lnT>
                      <a:noFill/>
                    </a:lnT>
                    <a:lnB>
                      <a:noFill/>
                    </a:lnB>
                  </a:tcPr>
                </a:tc>
                <a:extLst>
                  <a:ext uri="{0D108BD9-81ED-4DB2-BD59-A6C34878D82A}">
                    <a16:rowId xmlns:a16="http://schemas.microsoft.com/office/drawing/2014/main" val="1834900430"/>
                  </a:ext>
                </a:extLst>
              </a:tr>
              <a:tr h="245115">
                <a:tc>
                  <a:txBody>
                    <a:bodyPr/>
                    <a:lstStyle/>
                    <a:p>
                      <a:pPr algn="l" fontAlgn="b"/>
                      <a:r>
                        <a:rPr lang="es-CO" sz="1200" b="0" i="0" u="none" strike="noStrike">
                          <a:solidFill>
                            <a:srgbClr val="000000"/>
                          </a:solidFill>
                          <a:effectLst/>
                          <a:latin typeface="Calibri" panose="020F0502020204030204" pitchFamily="34" charset="0"/>
                        </a:rPr>
                        <a:t>DETERIORO, DEPRECIACION, AMORTIZACION</a:t>
                      </a:r>
                    </a:p>
                  </a:txBody>
                  <a:tcPr marL="106493"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327</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68</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117</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382</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180</a:t>
                      </a:r>
                    </a:p>
                  </a:txBody>
                  <a:tcPr marL="0" marR="0" marT="0" marB="0" anchor="b">
                    <a:lnL>
                      <a:noFill/>
                    </a:lnL>
                    <a:lnR>
                      <a:noFill/>
                    </a:lnR>
                    <a:lnT>
                      <a:noFill/>
                    </a:lnT>
                    <a:lnB>
                      <a:noFill/>
                    </a:lnB>
                  </a:tcPr>
                </a:tc>
                <a:extLst>
                  <a:ext uri="{0D108BD9-81ED-4DB2-BD59-A6C34878D82A}">
                    <a16:rowId xmlns:a16="http://schemas.microsoft.com/office/drawing/2014/main" val="1676615066"/>
                  </a:ext>
                </a:extLst>
              </a:tr>
              <a:tr h="245115">
                <a:tc>
                  <a:txBody>
                    <a:bodyPr/>
                    <a:lstStyle/>
                    <a:p>
                      <a:pPr algn="l" fontAlgn="b"/>
                      <a:r>
                        <a:rPr lang="es-CO" sz="1200" b="0" i="0" u="none" strike="noStrike">
                          <a:solidFill>
                            <a:srgbClr val="000000"/>
                          </a:solidFill>
                          <a:effectLst/>
                          <a:latin typeface="Calibri" panose="020F0502020204030204" pitchFamily="34" charset="0"/>
                        </a:rPr>
                        <a:t>OTROS GASTOS OPERACIONALES</a:t>
                      </a:r>
                    </a:p>
                  </a:txBody>
                  <a:tcPr marL="106493"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861</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684</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1,377</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26</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-37</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76721679"/>
                  </a:ext>
                </a:extLst>
              </a:tr>
              <a:tr h="245115">
                <a:tc>
                  <a:txBody>
                    <a:bodyPr/>
                    <a:lstStyle/>
                    <a:p>
                      <a:pPr algn="l" fontAlgn="b"/>
                      <a:r>
                        <a:rPr lang="es-CO" sz="1200" b="1" i="0" u="none" strike="noStrike">
                          <a:solidFill>
                            <a:srgbClr val="000000"/>
                          </a:solidFill>
                          <a:effectLst/>
                          <a:latin typeface="Calibri" panose="020F0502020204030204" pitchFamily="34" charset="0"/>
                        </a:rPr>
                        <a:t>TOTAL GASTOS DE ADMINISTRACION</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25,131</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21,674</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39,773</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16</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-37</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79977560"/>
                  </a:ext>
                </a:extLst>
              </a:tr>
              <a:tr h="188478">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328932917"/>
                  </a:ext>
                </a:extLst>
              </a:tr>
              <a:tr h="376956">
                <a:tc>
                  <a:txBody>
                    <a:bodyPr/>
                    <a:lstStyle/>
                    <a:p>
                      <a:pPr algn="l" fontAlgn="b"/>
                      <a:r>
                        <a:rPr lang="es-CO" sz="1200" b="1" i="0" u="none" strike="noStrike">
                          <a:solidFill>
                            <a:srgbClr val="000000"/>
                          </a:solidFill>
                          <a:effectLst/>
                          <a:latin typeface="Calibri" panose="020F0502020204030204" pitchFamily="34" charset="0"/>
                        </a:rPr>
                        <a:t>RESULTADO DEL PERIODO ANTES DE IMPUESTOS</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3,085</a:t>
                      </a:r>
                    </a:p>
                  </a:txBody>
                  <a:tcPr marL="0" marR="0" marT="0"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373</a:t>
                      </a:r>
                    </a:p>
                  </a:txBody>
                  <a:tcPr marL="0" marR="0" marT="0"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597</a:t>
                      </a:r>
                    </a:p>
                  </a:txBody>
                  <a:tcPr marL="0" marR="0" marT="0"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728</a:t>
                      </a:r>
                    </a:p>
                  </a:txBody>
                  <a:tcPr marL="0" marR="0" marT="0"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417</a:t>
                      </a:r>
                    </a:p>
                  </a:txBody>
                  <a:tcPr marL="0" marR="0" marT="0" marB="0" anchor="b">
                    <a:lnL>
                      <a:noFill/>
                    </a:lnL>
                    <a:lnR>
                      <a:noFill/>
                    </a:lnR>
                    <a:lnT>
                      <a:noFill/>
                    </a:lnT>
                    <a:lnB>
                      <a:noFill/>
                    </a:lnB>
                    <a:solidFill>
                      <a:srgbClr val="DBDBDB"/>
                    </a:solidFill>
                  </a:tcPr>
                </a:tc>
                <a:extLst>
                  <a:ext uri="{0D108BD9-81ED-4DB2-BD59-A6C34878D82A}">
                    <a16:rowId xmlns:a16="http://schemas.microsoft.com/office/drawing/2014/main" val="2837843941"/>
                  </a:ext>
                </a:extLst>
              </a:tr>
              <a:tr h="190239">
                <a:tc>
                  <a:txBody>
                    <a:bodyPr/>
                    <a:lstStyle/>
                    <a:p>
                      <a:pPr algn="l" fontAlgn="b"/>
                      <a:r>
                        <a:rPr lang="es-CO" sz="1200" b="0" i="0" u="none" strike="noStrike">
                          <a:solidFill>
                            <a:srgbClr val="000000"/>
                          </a:solidFill>
                          <a:effectLst/>
                          <a:latin typeface="Calibri" panose="020F0502020204030204" pitchFamily="34" charset="0"/>
                        </a:rPr>
                        <a:t>IMPUESTO SOBRE LA RENTA Y COMPLEM.</a:t>
                      </a:r>
                    </a:p>
                  </a:txBody>
                  <a:tcPr marL="106493"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795</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128</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219</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523</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263</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09370614"/>
                  </a:ext>
                </a:extLst>
              </a:tr>
              <a:tr h="245115">
                <a:tc>
                  <a:txBody>
                    <a:bodyPr/>
                    <a:lstStyle/>
                    <a:p>
                      <a:pPr algn="l" fontAlgn="b"/>
                      <a:r>
                        <a:rPr lang="es-CO" sz="1200" b="1" i="0" u="none" strike="noStrike">
                          <a:solidFill>
                            <a:srgbClr val="000000"/>
                          </a:solidFill>
                          <a:effectLst/>
                          <a:latin typeface="Calibri" panose="020F0502020204030204" pitchFamily="34" charset="0"/>
                        </a:rPr>
                        <a:t>RESULTADO DEL PERIODO</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2,290</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245</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378</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835</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dirty="0">
                          <a:solidFill>
                            <a:srgbClr val="000000"/>
                          </a:solidFill>
                          <a:effectLst/>
                          <a:latin typeface="Calibri" panose="020F0502020204030204" pitchFamily="34" charset="0"/>
                        </a:rPr>
                        <a:t>505</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023329379"/>
                  </a:ext>
                </a:extLst>
              </a:tr>
            </a:tbl>
          </a:graphicData>
        </a:graphic>
      </p:graphicFrame>
      <p:sp>
        <p:nvSpPr>
          <p:cNvPr id="18" name="Botón de acción: ir hacia delante o siguiente 17">
            <a:hlinkClick r:id="" action="ppaction://noaction" highlightClick="1"/>
            <a:extLst>
              <a:ext uri="{FF2B5EF4-FFF2-40B4-BE49-F238E27FC236}">
                <a16:creationId xmlns:a16="http://schemas.microsoft.com/office/drawing/2014/main" id="{D7BAF632-D41C-45B4-B094-4C30C9BE35C0}"/>
              </a:ext>
            </a:extLst>
          </p:cNvPr>
          <p:cNvSpPr/>
          <p:nvPr/>
        </p:nvSpPr>
        <p:spPr>
          <a:xfrm>
            <a:off x="3749098" y="3621448"/>
            <a:ext cx="232678" cy="11191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9" name="Botón de acción: ir hacia delante o siguiente 18">
            <a:hlinkClick r:id="" action="ppaction://noaction" highlightClick="1"/>
            <a:extLst>
              <a:ext uri="{FF2B5EF4-FFF2-40B4-BE49-F238E27FC236}">
                <a16:creationId xmlns:a16="http://schemas.microsoft.com/office/drawing/2014/main" id="{33515E80-29A4-4E6F-926C-75C64A956359}"/>
              </a:ext>
            </a:extLst>
          </p:cNvPr>
          <p:cNvSpPr/>
          <p:nvPr/>
        </p:nvSpPr>
        <p:spPr>
          <a:xfrm>
            <a:off x="3615175" y="3861241"/>
            <a:ext cx="232678" cy="11191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0" name="Botón de acción: ir hacia delante o siguiente 19">
            <a:hlinkClick r:id="" action="ppaction://noaction" highlightClick="1"/>
            <a:extLst>
              <a:ext uri="{FF2B5EF4-FFF2-40B4-BE49-F238E27FC236}">
                <a16:creationId xmlns:a16="http://schemas.microsoft.com/office/drawing/2014/main" id="{CD1160F1-BFAD-40DE-9AA2-D7C6FF6B85A5}"/>
              </a:ext>
            </a:extLst>
          </p:cNvPr>
          <p:cNvSpPr/>
          <p:nvPr/>
        </p:nvSpPr>
        <p:spPr>
          <a:xfrm>
            <a:off x="4814570" y="4102333"/>
            <a:ext cx="232678" cy="11191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2" name="Botón de acción: ir hacia delante o siguiente 21">
            <a:hlinkClick r:id="" action="ppaction://noaction" highlightClick="1"/>
            <a:extLst>
              <a:ext uri="{FF2B5EF4-FFF2-40B4-BE49-F238E27FC236}">
                <a16:creationId xmlns:a16="http://schemas.microsoft.com/office/drawing/2014/main" id="{B710B5F8-C171-426F-A441-4EDCF92F5EA5}"/>
              </a:ext>
            </a:extLst>
          </p:cNvPr>
          <p:cNvSpPr/>
          <p:nvPr/>
        </p:nvSpPr>
        <p:spPr>
          <a:xfrm>
            <a:off x="3844699" y="4345783"/>
            <a:ext cx="232678" cy="11191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3" name="Botón de acción: ir hacia delante o siguiente 22">
            <a:hlinkClick r:id="" action="ppaction://noaction" highlightClick="1"/>
            <a:extLst>
              <a:ext uri="{FF2B5EF4-FFF2-40B4-BE49-F238E27FC236}">
                <a16:creationId xmlns:a16="http://schemas.microsoft.com/office/drawing/2014/main" id="{5BA6AD03-7F56-49BE-B4CB-42AF7C62AB0A}"/>
              </a:ext>
            </a:extLst>
          </p:cNvPr>
          <p:cNvSpPr/>
          <p:nvPr/>
        </p:nvSpPr>
        <p:spPr>
          <a:xfrm>
            <a:off x="5163587" y="4585809"/>
            <a:ext cx="232678" cy="11191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4" name="Botón de acción: ir hacia delante o siguiente 23">
            <a:hlinkClick r:id="" action="ppaction://noaction" highlightClick="1"/>
            <a:extLst>
              <a:ext uri="{FF2B5EF4-FFF2-40B4-BE49-F238E27FC236}">
                <a16:creationId xmlns:a16="http://schemas.microsoft.com/office/drawing/2014/main" id="{3D6F6483-8BDA-4515-AF7A-9F411F33C362}"/>
              </a:ext>
            </a:extLst>
          </p:cNvPr>
          <p:cNvSpPr/>
          <p:nvPr/>
        </p:nvSpPr>
        <p:spPr>
          <a:xfrm>
            <a:off x="4407586" y="4815098"/>
            <a:ext cx="232678" cy="11191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pic>
        <p:nvPicPr>
          <p:cNvPr id="16" name="Imagen 15">
            <a:extLst>
              <a:ext uri="{FF2B5EF4-FFF2-40B4-BE49-F238E27FC236}">
                <a16:creationId xmlns:a16="http://schemas.microsoft.com/office/drawing/2014/main" id="{46F88197-09B8-4367-A4E4-94119F404E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7" name="Imagen 16">
            <a:extLst>
              <a:ext uri="{FF2B5EF4-FFF2-40B4-BE49-F238E27FC236}">
                <a16:creationId xmlns:a16="http://schemas.microsoft.com/office/drawing/2014/main" id="{F1A82BBB-E6B8-4032-A8E5-4059B9FBF2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6" name="Rectángulo 25">
            <a:extLst>
              <a:ext uri="{FF2B5EF4-FFF2-40B4-BE49-F238E27FC236}">
                <a16:creationId xmlns:a16="http://schemas.microsoft.com/office/drawing/2014/main" id="{246DF5C4-BB56-474C-B255-54C2E995C0C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7" name="CuadroTexto 26">
            <a:extLst>
              <a:ext uri="{FF2B5EF4-FFF2-40B4-BE49-F238E27FC236}">
                <a16:creationId xmlns:a16="http://schemas.microsoft.com/office/drawing/2014/main" id="{9F68717C-8757-4438-AC6D-52BE1C2800D6}"/>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spTree>
    <p:extLst>
      <p:ext uri="{BB962C8B-B14F-4D97-AF65-F5344CB8AC3E}">
        <p14:creationId xmlns:p14="http://schemas.microsoft.com/office/powerpoint/2010/main" val="6103763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862DE2FE-DD36-4D9F-BAC6-B652934725DA}"/>
              </a:ext>
            </a:extLst>
          </p:cNvPr>
          <p:cNvSpPr txBox="1"/>
          <p:nvPr/>
        </p:nvSpPr>
        <p:spPr>
          <a:xfrm>
            <a:off x="2962721" y="2409845"/>
            <a:ext cx="6653719" cy="1446550"/>
          </a:xfrm>
          <a:prstGeom prst="rect">
            <a:avLst/>
          </a:prstGeom>
          <a:noFill/>
        </p:spPr>
        <p:txBody>
          <a:bodyPr wrap="square" rtlCol="0">
            <a:spAutoFit/>
          </a:bodyPr>
          <a:lstStyle/>
          <a:p>
            <a:pPr algn="ctr"/>
            <a:r>
              <a:rPr lang="es-CO" sz="4400" b="1" dirty="0">
                <a:solidFill>
                  <a:srgbClr val="000A8B"/>
                </a:solidFill>
              </a:rPr>
              <a:t>2.  INFORME PORTAFOLIO A JULIO 31 DE 2019</a:t>
            </a:r>
          </a:p>
        </p:txBody>
      </p:sp>
      <p:pic>
        <p:nvPicPr>
          <p:cNvPr id="13" name="Imagen 12">
            <a:extLst>
              <a:ext uri="{FF2B5EF4-FFF2-40B4-BE49-F238E27FC236}">
                <a16:creationId xmlns:a16="http://schemas.microsoft.com/office/drawing/2014/main" id="{7DFD747E-26C1-4115-BDA9-D8818AAD44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4" name="Imagen 13">
            <a:extLst>
              <a:ext uri="{FF2B5EF4-FFF2-40B4-BE49-F238E27FC236}">
                <a16:creationId xmlns:a16="http://schemas.microsoft.com/office/drawing/2014/main" id="{0EAD3F59-BDE1-4AFC-8F0F-2BC78F9B6E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5" name="Rectángulo 14">
            <a:extLst>
              <a:ext uri="{FF2B5EF4-FFF2-40B4-BE49-F238E27FC236}">
                <a16:creationId xmlns:a16="http://schemas.microsoft.com/office/drawing/2014/main" id="{F051CF21-C2CE-4944-8B40-E8E2FB4ADAB9}"/>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6" name="CuadroTexto 15">
            <a:extLst>
              <a:ext uri="{FF2B5EF4-FFF2-40B4-BE49-F238E27FC236}">
                <a16:creationId xmlns:a16="http://schemas.microsoft.com/office/drawing/2014/main" id="{F88477A3-E475-4EA6-99C4-CD3EF98198D0}"/>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spTree>
    <p:extLst>
      <p:ext uri="{BB962C8B-B14F-4D97-AF65-F5344CB8AC3E}">
        <p14:creationId xmlns:p14="http://schemas.microsoft.com/office/powerpoint/2010/main" val="9234434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7">
            <a:extLst>
              <a:ext uri="{FF2B5EF4-FFF2-40B4-BE49-F238E27FC236}">
                <a16:creationId xmlns:a16="http://schemas.microsoft.com/office/drawing/2014/main" id="{6BFD5352-2453-4412-99D2-8980474CB1BC}"/>
              </a:ext>
            </a:extLst>
          </p:cNvPr>
          <p:cNvSpPr txBox="1">
            <a:spLocks/>
          </p:cNvSpPr>
          <p:nvPr/>
        </p:nvSpPr>
        <p:spPr>
          <a:xfrm>
            <a:off x="4431102" y="1001213"/>
            <a:ext cx="6061493" cy="400110"/>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ES" sz="2000" b="1" dirty="0">
                <a:solidFill>
                  <a:srgbClr val="000A8B"/>
                </a:solidFill>
              </a:rPr>
              <a:t>COMPOSICIÓN PORTAFOLIO JULIO 2019 </a:t>
            </a:r>
          </a:p>
        </p:txBody>
      </p:sp>
      <p:graphicFrame>
        <p:nvGraphicFramePr>
          <p:cNvPr id="13" name="Gráfico 12">
            <a:extLst>
              <a:ext uri="{FF2B5EF4-FFF2-40B4-BE49-F238E27FC236}">
                <a16:creationId xmlns:a16="http://schemas.microsoft.com/office/drawing/2014/main" id="{DC2C8F6F-A9BF-47EB-9A94-EBA660064A69}"/>
              </a:ext>
            </a:extLst>
          </p:cNvPr>
          <p:cNvGraphicFramePr>
            <a:graphicFrameLocks/>
          </p:cNvGraphicFramePr>
          <p:nvPr>
            <p:extLst/>
          </p:nvPr>
        </p:nvGraphicFramePr>
        <p:xfrm>
          <a:off x="2212258" y="3875715"/>
          <a:ext cx="7924800" cy="251669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Objeto 5">
            <a:extLst>
              <a:ext uri="{FF2B5EF4-FFF2-40B4-BE49-F238E27FC236}">
                <a16:creationId xmlns:a16="http://schemas.microsoft.com/office/drawing/2014/main" id="{BB7463E3-ADA4-4DF3-AF03-F60175520808}"/>
              </a:ext>
            </a:extLst>
          </p:cNvPr>
          <p:cNvGraphicFramePr>
            <a:graphicFrameLocks noChangeAspect="1"/>
          </p:cNvGraphicFramePr>
          <p:nvPr>
            <p:extLst/>
          </p:nvPr>
        </p:nvGraphicFramePr>
        <p:xfrm>
          <a:off x="2138364" y="1474332"/>
          <a:ext cx="7915275" cy="2295525"/>
        </p:xfrm>
        <a:graphic>
          <a:graphicData uri="http://schemas.openxmlformats.org/presentationml/2006/ole">
            <mc:AlternateContent xmlns:mc="http://schemas.openxmlformats.org/markup-compatibility/2006">
              <mc:Choice xmlns:v="urn:schemas-microsoft-com:vml" Requires="v">
                <p:oleObj spid="_x0000_s3081" name="Worksheet" r:id="rId4" imgW="7915118" imgH="2295399" progId="Excel.Sheet.12">
                  <p:embed/>
                </p:oleObj>
              </mc:Choice>
              <mc:Fallback>
                <p:oleObj name="Worksheet" r:id="rId4" imgW="7915118" imgH="2295399" progId="Excel.Sheet.12">
                  <p:embed/>
                  <p:pic>
                    <p:nvPicPr>
                      <p:cNvPr id="6" name="Objeto 5">
                        <a:extLst>
                          <a:ext uri="{FF2B5EF4-FFF2-40B4-BE49-F238E27FC236}">
                            <a16:creationId xmlns:a16="http://schemas.microsoft.com/office/drawing/2014/main" id="{BB7463E3-ADA4-4DF3-AF03-F60175520808}"/>
                          </a:ext>
                        </a:extLst>
                      </p:cNvPr>
                      <p:cNvPicPr/>
                      <p:nvPr/>
                    </p:nvPicPr>
                    <p:blipFill>
                      <a:blip r:embed="rId5"/>
                      <a:stretch>
                        <a:fillRect/>
                      </a:stretch>
                    </p:blipFill>
                    <p:spPr>
                      <a:xfrm>
                        <a:off x="2138364" y="1474332"/>
                        <a:ext cx="7915275" cy="2295525"/>
                      </a:xfrm>
                      <a:prstGeom prst="rect">
                        <a:avLst/>
                      </a:prstGeom>
                    </p:spPr>
                  </p:pic>
                </p:oleObj>
              </mc:Fallback>
            </mc:AlternateContent>
          </a:graphicData>
        </a:graphic>
      </p:graphicFrame>
      <p:pic>
        <p:nvPicPr>
          <p:cNvPr id="12" name="Imagen 11">
            <a:extLst>
              <a:ext uri="{FF2B5EF4-FFF2-40B4-BE49-F238E27FC236}">
                <a16:creationId xmlns:a16="http://schemas.microsoft.com/office/drawing/2014/main" id="{C4069815-DC2E-4B5B-94E6-9F7B91D6C0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5" name="Imagen 14">
            <a:extLst>
              <a:ext uri="{FF2B5EF4-FFF2-40B4-BE49-F238E27FC236}">
                <a16:creationId xmlns:a16="http://schemas.microsoft.com/office/drawing/2014/main" id="{7C46EC77-BC74-4C9D-98CB-87C50533E2F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6" name="Rectángulo 15">
            <a:extLst>
              <a:ext uri="{FF2B5EF4-FFF2-40B4-BE49-F238E27FC236}">
                <a16:creationId xmlns:a16="http://schemas.microsoft.com/office/drawing/2014/main" id="{2413A2E4-F39F-403D-B08E-D635037D5A1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8" name="CuadroTexto 17">
            <a:extLst>
              <a:ext uri="{FF2B5EF4-FFF2-40B4-BE49-F238E27FC236}">
                <a16:creationId xmlns:a16="http://schemas.microsoft.com/office/drawing/2014/main" id="{A50A6CD0-6866-4FAF-BA0F-45BAC806F2D0}"/>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spTree>
    <p:extLst>
      <p:ext uri="{BB962C8B-B14F-4D97-AF65-F5344CB8AC3E}">
        <p14:creationId xmlns:p14="http://schemas.microsoft.com/office/powerpoint/2010/main" val="15892968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71843E0C-3F8C-485F-B9A4-2F57E2410AB8}"/>
              </a:ext>
            </a:extLst>
          </p:cNvPr>
          <p:cNvPicPr>
            <a:picLocks noChangeAspect="1"/>
          </p:cNvPicPr>
          <p:nvPr/>
        </p:nvPicPr>
        <p:blipFill>
          <a:blip r:embed="rId2"/>
          <a:stretch>
            <a:fillRect/>
          </a:stretch>
        </p:blipFill>
        <p:spPr>
          <a:xfrm>
            <a:off x="2799127" y="1328450"/>
            <a:ext cx="7080309" cy="1626334"/>
          </a:xfrm>
          <a:prstGeom prst="rect">
            <a:avLst/>
          </a:prstGeom>
        </p:spPr>
      </p:pic>
      <p:graphicFrame>
        <p:nvGraphicFramePr>
          <p:cNvPr id="11" name="Gráfico 10">
            <a:extLst>
              <a:ext uri="{FF2B5EF4-FFF2-40B4-BE49-F238E27FC236}">
                <a16:creationId xmlns:a16="http://schemas.microsoft.com/office/drawing/2014/main" id="{2242CC47-B39A-435C-B33A-9D48BF83A871}"/>
              </a:ext>
            </a:extLst>
          </p:cNvPr>
          <p:cNvGraphicFramePr>
            <a:graphicFrameLocks/>
          </p:cNvGraphicFramePr>
          <p:nvPr>
            <p:extLst/>
          </p:nvPr>
        </p:nvGraphicFramePr>
        <p:xfrm>
          <a:off x="2755106" y="3218631"/>
          <a:ext cx="6681788" cy="3443288"/>
        </p:xfrm>
        <a:graphic>
          <a:graphicData uri="http://schemas.openxmlformats.org/drawingml/2006/chart">
            <c:chart xmlns:c="http://schemas.openxmlformats.org/drawingml/2006/chart" xmlns:r="http://schemas.openxmlformats.org/officeDocument/2006/relationships" r:id="rId3"/>
          </a:graphicData>
        </a:graphic>
      </p:graphicFrame>
      <p:pic>
        <p:nvPicPr>
          <p:cNvPr id="9" name="Imagen 8">
            <a:extLst>
              <a:ext uri="{FF2B5EF4-FFF2-40B4-BE49-F238E27FC236}">
                <a16:creationId xmlns:a16="http://schemas.microsoft.com/office/drawing/2014/main" id="{BE5B58A8-4B64-4CFF-94E7-2941351CE0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0" name="Imagen 9">
            <a:extLst>
              <a:ext uri="{FF2B5EF4-FFF2-40B4-BE49-F238E27FC236}">
                <a16:creationId xmlns:a16="http://schemas.microsoft.com/office/drawing/2014/main" id="{44ABE706-02CC-4729-BB83-89C66F74E17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2" name="Rectángulo 11">
            <a:extLst>
              <a:ext uri="{FF2B5EF4-FFF2-40B4-BE49-F238E27FC236}">
                <a16:creationId xmlns:a16="http://schemas.microsoft.com/office/drawing/2014/main" id="{0278F388-E73A-43DE-BFEC-99773A447B05}"/>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EC7AC4FC-75A3-4B37-BAE3-1E3A9FEB4CD3}"/>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spTree>
    <p:extLst>
      <p:ext uri="{BB962C8B-B14F-4D97-AF65-F5344CB8AC3E}">
        <p14:creationId xmlns:p14="http://schemas.microsoft.com/office/powerpoint/2010/main" val="17005273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áfico 10">
            <a:extLst>
              <a:ext uri="{FF2B5EF4-FFF2-40B4-BE49-F238E27FC236}">
                <a16:creationId xmlns:a16="http://schemas.microsoft.com/office/drawing/2014/main" id="{89ED4B8D-2B5B-4A37-BAF1-D6C3866BD898}"/>
              </a:ext>
            </a:extLst>
          </p:cNvPr>
          <p:cNvGraphicFramePr>
            <a:graphicFrameLocks/>
          </p:cNvGraphicFramePr>
          <p:nvPr>
            <p:extLst/>
          </p:nvPr>
        </p:nvGraphicFramePr>
        <p:xfrm>
          <a:off x="2188368" y="3620331"/>
          <a:ext cx="7815264" cy="2922187"/>
        </p:xfrm>
        <a:graphic>
          <a:graphicData uri="http://schemas.openxmlformats.org/drawingml/2006/chart">
            <c:chart xmlns:c="http://schemas.openxmlformats.org/drawingml/2006/chart" xmlns:r="http://schemas.openxmlformats.org/officeDocument/2006/relationships" r:id="rId2"/>
          </a:graphicData>
        </a:graphic>
      </p:graphicFrame>
      <p:pic>
        <p:nvPicPr>
          <p:cNvPr id="5" name="Imagen 4">
            <a:extLst>
              <a:ext uri="{FF2B5EF4-FFF2-40B4-BE49-F238E27FC236}">
                <a16:creationId xmlns:a16="http://schemas.microsoft.com/office/drawing/2014/main" id="{7BE6C9E7-5B04-4BFE-9093-56F8023FE788}"/>
              </a:ext>
            </a:extLst>
          </p:cNvPr>
          <p:cNvPicPr>
            <a:picLocks noChangeAspect="1"/>
          </p:cNvPicPr>
          <p:nvPr/>
        </p:nvPicPr>
        <p:blipFill>
          <a:blip r:embed="rId3"/>
          <a:stretch>
            <a:fillRect/>
          </a:stretch>
        </p:blipFill>
        <p:spPr>
          <a:xfrm>
            <a:off x="2302792" y="1249118"/>
            <a:ext cx="7700840" cy="2085534"/>
          </a:xfrm>
          <a:prstGeom prst="rect">
            <a:avLst/>
          </a:prstGeom>
        </p:spPr>
      </p:pic>
      <p:pic>
        <p:nvPicPr>
          <p:cNvPr id="9" name="Imagen 8">
            <a:extLst>
              <a:ext uri="{FF2B5EF4-FFF2-40B4-BE49-F238E27FC236}">
                <a16:creationId xmlns:a16="http://schemas.microsoft.com/office/drawing/2014/main" id="{CAD3D20F-FA1E-4BC8-ACBF-56E204CA4F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0" name="Imagen 9">
            <a:extLst>
              <a:ext uri="{FF2B5EF4-FFF2-40B4-BE49-F238E27FC236}">
                <a16:creationId xmlns:a16="http://schemas.microsoft.com/office/drawing/2014/main" id="{7285C958-CA47-47C7-B584-957D5F2A825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2" name="Rectángulo 11">
            <a:extLst>
              <a:ext uri="{FF2B5EF4-FFF2-40B4-BE49-F238E27FC236}">
                <a16:creationId xmlns:a16="http://schemas.microsoft.com/office/drawing/2014/main" id="{2D384932-C8FC-442B-9C2D-D4B68787E37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1125623E-FA1E-4443-AF10-5DCAD204C7F5}"/>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spTree>
    <p:extLst>
      <p:ext uri="{BB962C8B-B14F-4D97-AF65-F5344CB8AC3E}">
        <p14:creationId xmlns:p14="http://schemas.microsoft.com/office/powerpoint/2010/main" val="5353204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7">
            <a:extLst>
              <a:ext uri="{FF2B5EF4-FFF2-40B4-BE49-F238E27FC236}">
                <a16:creationId xmlns:a16="http://schemas.microsoft.com/office/drawing/2014/main" id="{089F6186-EA6E-46AF-8B42-6A6C0340ED9D}"/>
              </a:ext>
            </a:extLst>
          </p:cNvPr>
          <p:cNvSpPr txBox="1">
            <a:spLocks/>
          </p:cNvSpPr>
          <p:nvPr/>
        </p:nvSpPr>
        <p:spPr>
          <a:xfrm>
            <a:off x="2714352" y="799047"/>
            <a:ext cx="6972014" cy="1200329"/>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ES" sz="3600" b="1" dirty="0">
                <a:solidFill>
                  <a:srgbClr val="000A8B"/>
                </a:solidFill>
              </a:rPr>
              <a:t>HECHOS RELEVANTES PORTAFOLIO DE INVERSIONES JULIO 2019 </a:t>
            </a:r>
          </a:p>
        </p:txBody>
      </p:sp>
      <p:pic>
        <p:nvPicPr>
          <p:cNvPr id="2054" name="Picture 6" descr="analisis financieros">
            <a:extLst>
              <a:ext uri="{FF2B5EF4-FFF2-40B4-BE49-F238E27FC236}">
                <a16:creationId xmlns:a16="http://schemas.microsoft.com/office/drawing/2014/main" id="{721B265E-9144-4704-8877-96CF4B2602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6525" y="2553091"/>
            <a:ext cx="4119682" cy="3106297"/>
          </a:xfrm>
          <a:prstGeom prst="rect">
            <a:avLst/>
          </a:prstGeom>
          <a:noFill/>
          <a:extLst>
            <a:ext uri="{909E8E84-426E-40DD-AFC4-6F175D3DCCD1}">
              <a14:hiddenFill xmlns:a14="http://schemas.microsoft.com/office/drawing/2010/main">
                <a:solidFill>
                  <a:srgbClr val="FFFFFF"/>
                </a:solidFill>
              </a14:hiddenFill>
            </a:ext>
          </a:extLst>
        </p:spPr>
      </p:pic>
      <p:sp>
        <p:nvSpPr>
          <p:cNvPr id="18" name="CuadroTexto 17">
            <a:extLst>
              <a:ext uri="{FF2B5EF4-FFF2-40B4-BE49-F238E27FC236}">
                <a16:creationId xmlns:a16="http://schemas.microsoft.com/office/drawing/2014/main" id="{563CFD31-280A-4247-86AF-5F9DD1C89F95}"/>
              </a:ext>
            </a:extLst>
          </p:cNvPr>
          <p:cNvSpPr txBox="1"/>
          <p:nvPr/>
        </p:nvSpPr>
        <p:spPr>
          <a:xfrm>
            <a:off x="614832" y="2334857"/>
            <a:ext cx="8041687" cy="2523768"/>
          </a:xfrm>
          <a:prstGeom prst="rect">
            <a:avLst/>
          </a:prstGeom>
          <a:noFill/>
        </p:spPr>
        <p:txBody>
          <a:bodyPr wrap="square" rtlCol="0">
            <a:spAutoFit/>
          </a:bodyPr>
          <a:lstStyle/>
          <a:p>
            <a:r>
              <a:rPr lang="es-CO" sz="2800" b="1" dirty="0">
                <a:solidFill>
                  <a:srgbClr val="000A8B"/>
                </a:solidFill>
              </a:rPr>
              <a:t>Valoración Portafolio Extinto</a:t>
            </a:r>
          </a:p>
          <a:p>
            <a:endParaRPr lang="es-CO" sz="2800" dirty="0"/>
          </a:p>
          <a:p>
            <a:pPr marL="285750" indent="-285750">
              <a:buFont typeface="Arial" panose="020B0604020202020204" pitchFamily="34" charset="0"/>
              <a:buChar char="•"/>
            </a:pPr>
            <a:r>
              <a:rPr lang="es-CO" sz="2800" dirty="0"/>
              <a:t>Los TES se valoraron en $239,253,224 (0,59%)</a:t>
            </a:r>
          </a:p>
          <a:p>
            <a:pPr marL="285750" indent="-285750">
              <a:buFont typeface="Arial" panose="020B0604020202020204" pitchFamily="34" charset="0"/>
              <a:buChar char="•"/>
            </a:pPr>
            <a:endParaRPr lang="es-CO" sz="2800" dirty="0"/>
          </a:p>
          <a:p>
            <a:endParaRPr lang="es-CO" sz="2800" dirty="0"/>
          </a:p>
          <a:p>
            <a:pPr marL="285750" indent="-285750">
              <a:buFont typeface="Arial" panose="020B0604020202020204" pitchFamily="34" charset="0"/>
              <a:buChar char="•"/>
            </a:pPr>
            <a:endParaRPr lang="es-CO" dirty="0"/>
          </a:p>
        </p:txBody>
      </p:sp>
      <p:sp>
        <p:nvSpPr>
          <p:cNvPr id="3" name="Rectángulo 2">
            <a:extLst>
              <a:ext uri="{FF2B5EF4-FFF2-40B4-BE49-F238E27FC236}">
                <a16:creationId xmlns:a16="http://schemas.microsoft.com/office/drawing/2014/main" id="{B8E4E2FE-F124-49E7-A607-64174AA7EC85}"/>
              </a:ext>
            </a:extLst>
          </p:cNvPr>
          <p:cNvSpPr/>
          <p:nvPr/>
        </p:nvSpPr>
        <p:spPr>
          <a:xfrm>
            <a:off x="538502" y="4106240"/>
            <a:ext cx="4062266" cy="523220"/>
          </a:xfrm>
          <a:prstGeom prst="rect">
            <a:avLst/>
          </a:prstGeom>
        </p:spPr>
        <p:txBody>
          <a:bodyPr wrap="none">
            <a:spAutoFit/>
          </a:bodyPr>
          <a:lstStyle/>
          <a:p>
            <a:r>
              <a:rPr lang="es-CO" sz="2800" b="1" dirty="0">
                <a:solidFill>
                  <a:srgbClr val="000A8B"/>
                </a:solidFill>
              </a:rPr>
              <a:t>Rendimientos TES  Extinto</a:t>
            </a:r>
          </a:p>
        </p:txBody>
      </p:sp>
      <p:sp>
        <p:nvSpPr>
          <p:cNvPr id="4" name="Rectángulo 3">
            <a:extLst>
              <a:ext uri="{FF2B5EF4-FFF2-40B4-BE49-F238E27FC236}">
                <a16:creationId xmlns:a16="http://schemas.microsoft.com/office/drawing/2014/main" id="{11FF2D33-8310-4D91-8D9B-AC313F07EE8E}"/>
              </a:ext>
            </a:extLst>
          </p:cNvPr>
          <p:cNvSpPr/>
          <p:nvPr/>
        </p:nvSpPr>
        <p:spPr>
          <a:xfrm>
            <a:off x="614832" y="4736971"/>
            <a:ext cx="6334608" cy="954107"/>
          </a:xfrm>
          <a:prstGeom prst="rect">
            <a:avLst/>
          </a:prstGeom>
        </p:spPr>
        <p:txBody>
          <a:bodyPr wrap="square">
            <a:spAutoFit/>
          </a:bodyPr>
          <a:lstStyle/>
          <a:p>
            <a:pPr marL="285750" indent="-285750">
              <a:buFont typeface="Arial" panose="020B0604020202020204" pitchFamily="34" charset="0"/>
              <a:buChar char="•"/>
            </a:pPr>
            <a:r>
              <a:rPr lang="es-CO" sz="2800" dirty="0"/>
              <a:t>Se recibe cupón de intereses TES por valor de  $230,820,000</a:t>
            </a:r>
          </a:p>
        </p:txBody>
      </p:sp>
      <p:pic>
        <p:nvPicPr>
          <p:cNvPr id="12" name="Imagen 11">
            <a:extLst>
              <a:ext uri="{FF2B5EF4-FFF2-40B4-BE49-F238E27FC236}">
                <a16:creationId xmlns:a16="http://schemas.microsoft.com/office/drawing/2014/main" id="{D1695DD5-786A-4737-9665-CEC422BE6C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B263A818-1032-4EDC-9D54-595E32D82F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Rectángulo 16">
            <a:extLst>
              <a:ext uri="{FF2B5EF4-FFF2-40B4-BE49-F238E27FC236}">
                <a16:creationId xmlns:a16="http://schemas.microsoft.com/office/drawing/2014/main" id="{2A044A68-BE1F-47A4-9DB4-E559019A27BA}"/>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9" name="CuadroTexto 18">
            <a:extLst>
              <a:ext uri="{FF2B5EF4-FFF2-40B4-BE49-F238E27FC236}">
                <a16:creationId xmlns:a16="http://schemas.microsoft.com/office/drawing/2014/main" id="{30CB8F12-E2AC-4279-8562-8DBF56DE379D}"/>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spTree>
    <p:extLst>
      <p:ext uri="{BB962C8B-B14F-4D97-AF65-F5344CB8AC3E}">
        <p14:creationId xmlns:p14="http://schemas.microsoft.com/office/powerpoint/2010/main" val="22286591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7">
            <a:extLst>
              <a:ext uri="{FF2B5EF4-FFF2-40B4-BE49-F238E27FC236}">
                <a16:creationId xmlns:a16="http://schemas.microsoft.com/office/drawing/2014/main" id="{089F6186-EA6E-46AF-8B42-6A6C0340ED9D}"/>
              </a:ext>
            </a:extLst>
          </p:cNvPr>
          <p:cNvSpPr txBox="1">
            <a:spLocks/>
          </p:cNvSpPr>
          <p:nvPr/>
        </p:nvSpPr>
        <p:spPr>
          <a:xfrm>
            <a:off x="2162963" y="880318"/>
            <a:ext cx="6972014" cy="400110"/>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sz="2000" b="1" dirty="0">
                <a:solidFill>
                  <a:srgbClr val="000A8B"/>
                </a:solidFill>
              </a:rPr>
              <a:t>HECHOS RELEVANTES PORTAFOLIO DE INVERSIONES JULIO 2019 </a:t>
            </a:r>
          </a:p>
        </p:txBody>
      </p:sp>
      <p:sp>
        <p:nvSpPr>
          <p:cNvPr id="4" name="CuadroTexto 3">
            <a:extLst>
              <a:ext uri="{FF2B5EF4-FFF2-40B4-BE49-F238E27FC236}">
                <a16:creationId xmlns:a16="http://schemas.microsoft.com/office/drawing/2014/main" id="{CDE8367B-615F-4449-B3CF-1498E6613B4A}"/>
              </a:ext>
            </a:extLst>
          </p:cNvPr>
          <p:cNvSpPr txBox="1"/>
          <p:nvPr/>
        </p:nvSpPr>
        <p:spPr>
          <a:xfrm>
            <a:off x="549098" y="1328396"/>
            <a:ext cx="5099872" cy="3600986"/>
          </a:xfrm>
          <a:prstGeom prst="rect">
            <a:avLst/>
          </a:prstGeom>
          <a:noFill/>
        </p:spPr>
        <p:txBody>
          <a:bodyPr wrap="square" rtlCol="0">
            <a:spAutoFit/>
          </a:bodyPr>
          <a:lstStyle/>
          <a:p>
            <a:r>
              <a:rPr lang="es-CO" sz="2000" b="1" dirty="0">
                <a:solidFill>
                  <a:srgbClr val="000A8B"/>
                </a:solidFill>
              </a:rPr>
              <a:t>Valoración Portafolio En Proceso de Extinción </a:t>
            </a:r>
          </a:p>
          <a:p>
            <a:endParaRPr lang="es-CO" sz="2000" dirty="0"/>
          </a:p>
          <a:p>
            <a:pPr marL="285750" indent="-285750">
              <a:buFont typeface="Arial" panose="020B0604020202020204" pitchFamily="34" charset="0"/>
              <a:buChar char="•"/>
            </a:pPr>
            <a:r>
              <a:rPr lang="es-CO" sz="2000" dirty="0"/>
              <a:t>Los TES se valoraron en $1,870,496,411 (0,48%)</a:t>
            </a:r>
          </a:p>
          <a:p>
            <a:pPr marL="285750" indent="-285750">
              <a:buFont typeface="Arial" panose="020B0604020202020204" pitchFamily="34" charset="0"/>
              <a:buChar char="•"/>
            </a:pPr>
            <a:r>
              <a:rPr lang="es-CO" sz="2000" dirty="0"/>
              <a:t>Los CDT se valoraron en $973,269,813 (0,42%)</a:t>
            </a:r>
          </a:p>
          <a:p>
            <a:endParaRPr lang="es-CO" dirty="0"/>
          </a:p>
          <a:p>
            <a:endParaRPr lang="es-CO" dirty="0"/>
          </a:p>
          <a:p>
            <a:endParaRPr lang="es-CO" dirty="0"/>
          </a:p>
          <a:p>
            <a:pPr marL="285750" indent="-285750">
              <a:buFont typeface="Arial" panose="020B0604020202020204" pitchFamily="34" charset="0"/>
              <a:buChar char="•"/>
            </a:pPr>
            <a:endParaRPr lang="es-CO" dirty="0"/>
          </a:p>
          <a:p>
            <a:endParaRPr lang="es-CO" dirty="0"/>
          </a:p>
          <a:p>
            <a:pPr marL="285750" indent="-285750">
              <a:buFont typeface="Arial" panose="020B0604020202020204" pitchFamily="34" charset="0"/>
              <a:buChar char="•"/>
            </a:pPr>
            <a:endParaRPr lang="es-CO" dirty="0"/>
          </a:p>
        </p:txBody>
      </p:sp>
      <p:sp>
        <p:nvSpPr>
          <p:cNvPr id="19" name="CuadroTexto 18">
            <a:extLst>
              <a:ext uri="{FF2B5EF4-FFF2-40B4-BE49-F238E27FC236}">
                <a16:creationId xmlns:a16="http://schemas.microsoft.com/office/drawing/2014/main" id="{78DD711B-BE04-4A1E-87EF-1243136837DD}"/>
              </a:ext>
            </a:extLst>
          </p:cNvPr>
          <p:cNvSpPr txBox="1"/>
          <p:nvPr/>
        </p:nvSpPr>
        <p:spPr>
          <a:xfrm>
            <a:off x="475198" y="3450496"/>
            <a:ext cx="4881494" cy="1015663"/>
          </a:xfrm>
          <a:prstGeom prst="rect">
            <a:avLst/>
          </a:prstGeom>
          <a:noFill/>
        </p:spPr>
        <p:txBody>
          <a:bodyPr wrap="square" rtlCol="0">
            <a:spAutoFit/>
          </a:bodyPr>
          <a:lstStyle/>
          <a:p>
            <a:r>
              <a:rPr lang="es-CO" sz="2000" b="1" dirty="0">
                <a:solidFill>
                  <a:srgbClr val="000A8B"/>
                </a:solidFill>
              </a:rPr>
              <a:t>Rendimientos TES  En Proceso de Extinto</a:t>
            </a:r>
          </a:p>
          <a:p>
            <a:pPr marL="285750" indent="-285750" algn="just">
              <a:buFont typeface="Arial" panose="020B0604020202020204" pitchFamily="34" charset="0"/>
              <a:buChar char="•"/>
            </a:pPr>
            <a:r>
              <a:rPr lang="es-CO" sz="2000" dirty="0"/>
              <a:t>Se reciben Cupón de Intereses por valor de   $11,753,557,000</a:t>
            </a:r>
          </a:p>
        </p:txBody>
      </p:sp>
      <p:pic>
        <p:nvPicPr>
          <p:cNvPr id="5" name="Imagen 4">
            <a:extLst>
              <a:ext uri="{FF2B5EF4-FFF2-40B4-BE49-F238E27FC236}">
                <a16:creationId xmlns:a16="http://schemas.microsoft.com/office/drawing/2014/main" id="{AA25D1D0-F9CC-4080-9F14-9484DF96E4D7}"/>
              </a:ext>
            </a:extLst>
          </p:cNvPr>
          <p:cNvPicPr>
            <a:picLocks noChangeAspect="1"/>
          </p:cNvPicPr>
          <p:nvPr/>
        </p:nvPicPr>
        <p:blipFill>
          <a:blip r:embed="rId2"/>
          <a:stretch>
            <a:fillRect/>
          </a:stretch>
        </p:blipFill>
        <p:spPr>
          <a:xfrm>
            <a:off x="7333175" y="1540009"/>
            <a:ext cx="4288673" cy="3018710"/>
          </a:xfrm>
          <a:prstGeom prst="rect">
            <a:avLst/>
          </a:prstGeom>
        </p:spPr>
      </p:pic>
      <p:sp>
        <p:nvSpPr>
          <p:cNvPr id="3" name="Rectángulo 2">
            <a:extLst>
              <a:ext uri="{FF2B5EF4-FFF2-40B4-BE49-F238E27FC236}">
                <a16:creationId xmlns:a16="http://schemas.microsoft.com/office/drawing/2014/main" id="{5E5087E2-2D26-4EBD-8C27-3A2B44031599}"/>
              </a:ext>
            </a:extLst>
          </p:cNvPr>
          <p:cNvSpPr/>
          <p:nvPr/>
        </p:nvSpPr>
        <p:spPr>
          <a:xfrm>
            <a:off x="469826" y="4610064"/>
            <a:ext cx="7954822" cy="400110"/>
          </a:xfrm>
          <a:prstGeom prst="rect">
            <a:avLst/>
          </a:prstGeom>
        </p:spPr>
        <p:txBody>
          <a:bodyPr wrap="square">
            <a:spAutoFit/>
          </a:bodyPr>
          <a:lstStyle/>
          <a:p>
            <a:r>
              <a:rPr lang="es-CO" sz="2000" b="1" dirty="0">
                <a:solidFill>
                  <a:srgbClr val="000A8B"/>
                </a:solidFill>
              </a:rPr>
              <a:t>Inversiones TES Reserva Técnica y Reserva Técnica Recursos Enertolima  </a:t>
            </a:r>
          </a:p>
        </p:txBody>
      </p:sp>
      <p:sp>
        <p:nvSpPr>
          <p:cNvPr id="6" name="Rectángulo 5">
            <a:extLst>
              <a:ext uri="{FF2B5EF4-FFF2-40B4-BE49-F238E27FC236}">
                <a16:creationId xmlns:a16="http://schemas.microsoft.com/office/drawing/2014/main" id="{CC01D275-3B33-4D30-8FBD-4BFBD54A05A2}"/>
              </a:ext>
            </a:extLst>
          </p:cNvPr>
          <p:cNvSpPr/>
          <p:nvPr/>
        </p:nvSpPr>
        <p:spPr>
          <a:xfrm>
            <a:off x="434274" y="5063343"/>
            <a:ext cx="10774222" cy="707886"/>
          </a:xfrm>
          <a:prstGeom prst="rect">
            <a:avLst/>
          </a:prstGeom>
        </p:spPr>
        <p:txBody>
          <a:bodyPr wrap="square">
            <a:spAutoFit/>
          </a:bodyPr>
          <a:lstStyle/>
          <a:p>
            <a:pPr marL="285750" indent="-285750" algn="just">
              <a:buFont typeface="Arial" panose="020B0604020202020204" pitchFamily="34" charset="0"/>
              <a:buChar char="•"/>
            </a:pPr>
            <a:r>
              <a:rPr lang="es-CO" sz="2000" dirty="0"/>
              <a:t>El día 17/07/2019 la entidad realizo inversiones en TES por valor de $139,999,903,637 Recursos Reserva Técnica Enertolima – Operación Convenida con la DGCPTN.</a:t>
            </a:r>
          </a:p>
        </p:txBody>
      </p:sp>
      <p:sp>
        <p:nvSpPr>
          <p:cNvPr id="13" name="Rectángulo 12">
            <a:extLst>
              <a:ext uri="{FF2B5EF4-FFF2-40B4-BE49-F238E27FC236}">
                <a16:creationId xmlns:a16="http://schemas.microsoft.com/office/drawing/2014/main" id="{F1F6E7C7-1978-41E7-A802-E4F4681FCD97}"/>
              </a:ext>
            </a:extLst>
          </p:cNvPr>
          <p:cNvSpPr/>
          <p:nvPr/>
        </p:nvSpPr>
        <p:spPr>
          <a:xfrm>
            <a:off x="434274" y="5781269"/>
            <a:ext cx="10776214" cy="707886"/>
          </a:xfrm>
          <a:prstGeom prst="rect">
            <a:avLst/>
          </a:prstGeom>
        </p:spPr>
        <p:txBody>
          <a:bodyPr wrap="square">
            <a:spAutoFit/>
          </a:bodyPr>
          <a:lstStyle/>
          <a:p>
            <a:pPr marL="285750" indent="-285750" algn="just">
              <a:buFont typeface="Arial" panose="020B0604020202020204" pitchFamily="34" charset="0"/>
              <a:buChar char="•"/>
            </a:pPr>
            <a:r>
              <a:rPr lang="es-CO" sz="2000" dirty="0"/>
              <a:t>El día 18/07/2019 la entidad realizo inversiones en TES por valor de $59,999,950,213 Recursos Reserva Ley - Operación Convenida con la DGCPTN.</a:t>
            </a:r>
          </a:p>
        </p:txBody>
      </p:sp>
      <p:pic>
        <p:nvPicPr>
          <p:cNvPr id="17" name="Imagen 16">
            <a:extLst>
              <a:ext uri="{FF2B5EF4-FFF2-40B4-BE49-F238E27FC236}">
                <a16:creationId xmlns:a16="http://schemas.microsoft.com/office/drawing/2014/main" id="{97939D38-FC91-4B87-B238-8F94C7B460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8" name="Imagen 17">
            <a:extLst>
              <a:ext uri="{FF2B5EF4-FFF2-40B4-BE49-F238E27FC236}">
                <a16:creationId xmlns:a16="http://schemas.microsoft.com/office/drawing/2014/main" id="{C7AD16B9-AE42-46EB-9110-D159A0AFAB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0" name="Rectángulo 19">
            <a:extLst>
              <a:ext uri="{FF2B5EF4-FFF2-40B4-BE49-F238E27FC236}">
                <a16:creationId xmlns:a16="http://schemas.microsoft.com/office/drawing/2014/main" id="{DD75400F-717B-49F2-BC61-826D0A9188AD}"/>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1" name="CuadroTexto 20">
            <a:extLst>
              <a:ext uri="{FF2B5EF4-FFF2-40B4-BE49-F238E27FC236}">
                <a16:creationId xmlns:a16="http://schemas.microsoft.com/office/drawing/2014/main" id="{EAF23A3F-069B-4050-8DDA-F03442DDE4AA}"/>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spTree>
    <p:extLst>
      <p:ext uri="{BB962C8B-B14F-4D97-AF65-F5344CB8AC3E}">
        <p14:creationId xmlns:p14="http://schemas.microsoft.com/office/powerpoint/2010/main" val="19727250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81F4DEEA-EB34-4077-955E-BCDE18CC2A08}"/>
              </a:ext>
            </a:extLst>
          </p:cNvPr>
          <p:cNvSpPr txBox="1"/>
          <p:nvPr/>
        </p:nvSpPr>
        <p:spPr>
          <a:xfrm>
            <a:off x="5568387" y="939335"/>
            <a:ext cx="4636999" cy="707886"/>
          </a:xfrm>
          <a:prstGeom prst="rect">
            <a:avLst/>
          </a:prstGeom>
          <a:noFill/>
        </p:spPr>
        <p:txBody>
          <a:bodyPr wrap="square" rtlCol="0">
            <a:spAutoFit/>
          </a:bodyPr>
          <a:lstStyle/>
          <a:p>
            <a:pPr algn="r"/>
            <a:r>
              <a:rPr lang="es-ES" sz="2000" b="1" dirty="0">
                <a:solidFill>
                  <a:srgbClr val="000A8B"/>
                </a:solidFill>
              </a:rPr>
              <a:t>PORTAFOLIO RECURSOS PROPIOS SAE JULIO 2019 </a:t>
            </a:r>
          </a:p>
        </p:txBody>
      </p:sp>
      <p:sp>
        <p:nvSpPr>
          <p:cNvPr id="3" name="CuadroTexto 2">
            <a:extLst>
              <a:ext uri="{FF2B5EF4-FFF2-40B4-BE49-F238E27FC236}">
                <a16:creationId xmlns:a16="http://schemas.microsoft.com/office/drawing/2014/main" id="{DA4233A4-C789-40A0-B3F9-4A0A3C4A2A4B}"/>
              </a:ext>
            </a:extLst>
          </p:cNvPr>
          <p:cNvSpPr txBox="1"/>
          <p:nvPr/>
        </p:nvSpPr>
        <p:spPr>
          <a:xfrm>
            <a:off x="7924801" y="1647222"/>
            <a:ext cx="2116394" cy="276999"/>
          </a:xfrm>
          <a:prstGeom prst="rect">
            <a:avLst/>
          </a:prstGeom>
          <a:noFill/>
        </p:spPr>
        <p:txBody>
          <a:bodyPr wrap="square" rtlCol="0">
            <a:spAutoFit/>
          </a:bodyPr>
          <a:lstStyle/>
          <a:p>
            <a:r>
              <a:rPr lang="es-CO" sz="1200" dirty="0"/>
              <a:t>Cifras en Millones de Pesos</a:t>
            </a:r>
          </a:p>
        </p:txBody>
      </p:sp>
      <p:graphicFrame>
        <p:nvGraphicFramePr>
          <p:cNvPr id="4" name="Objeto 3">
            <a:extLst>
              <a:ext uri="{FF2B5EF4-FFF2-40B4-BE49-F238E27FC236}">
                <a16:creationId xmlns:a16="http://schemas.microsoft.com/office/drawing/2014/main" id="{C72F4E85-6EBC-4244-BF3B-BD570272AE86}"/>
              </a:ext>
            </a:extLst>
          </p:cNvPr>
          <p:cNvGraphicFramePr>
            <a:graphicFrameLocks noChangeAspect="1"/>
          </p:cNvGraphicFramePr>
          <p:nvPr>
            <p:extLst>
              <p:ext uri="{D42A27DB-BD31-4B8C-83A1-F6EECF244321}">
                <p14:modId xmlns:p14="http://schemas.microsoft.com/office/powerpoint/2010/main" val="593465812"/>
              </p:ext>
            </p:extLst>
          </p:nvPr>
        </p:nvGraphicFramePr>
        <p:xfrm>
          <a:off x="729507" y="1958062"/>
          <a:ext cx="10680053" cy="1041016"/>
        </p:xfrm>
        <a:graphic>
          <a:graphicData uri="http://schemas.openxmlformats.org/presentationml/2006/ole">
            <mc:AlternateContent xmlns:mc="http://schemas.openxmlformats.org/markup-compatibility/2006">
              <mc:Choice xmlns:v="urn:schemas-microsoft-com:vml" Requires="v">
                <p:oleObj spid="_x0000_s4105" name="Worksheet" r:id="rId3" imgW="7915118" imgH="771704" progId="Excel.Sheet.12">
                  <p:embed/>
                </p:oleObj>
              </mc:Choice>
              <mc:Fallback>
                <p:oleObj name="Worksheet" r:id="rId3" imgW="7915118" imgH="771704" progId="Excel.Sheet.12">
                  <p:embed/>
                  <p:pic>
                    <p:nvPicPr>
                      <p:cNvPr id="4" name="Objeto 3">
                        <a:extLst>
                          <a:ext uri="{FF2B5EF4-FFF2-40B4-BE49-F238E27FC236}">
                            <a16:creationId xmlns:a16="http://schemas.microsoft.com/office/drawing/2014/main" id="{C72F4E85-6EBC-4244-BF3B-BD570272AE86}"/>
                          </a:ext>
                        </a:extLst>
                      </p:cNvPr>
                      <p:cNvPicPr/>
                      <p:nvPr/>
                    </p:nvPicPr>
                    <p:blipFill>
                      <a:blip r:embed="rId4"/>
                      <a:stretch>
                        <a:fillRect/>
                      </a:stretch>
                    </p:blipFill>
                    <p:spPr>
                      <a:xfrm>
                        <a:off x="729507" y="1958062"/>
                        <a:ext cx="10680053" cy="1041016"/>
                      </a:xfrm>
                      <a:prstGeom prst="rect">
                        <a:avLst/>
                      </a:prstGeom>
                    </p:spPr>
                  </p:pic>
                </p:oleObj>
              </mc:Fallback>
            </mc:AlternateContent>
          </a:graphicData>
        </a:graphic>
      </p:graphicFrame>
      <p:graphicFrame>
        <p:nvGraphicFramePr>
          <p:cNvPr id="13" name="Gráfico 12">
            <a:extLst>
              <a:ext uri="{FF2B5EF4-FFF2-40B4-BE49-F238E27FC236}">
                <a16:creationId xmlns:a16="http://schemas.microsoft.com/office/drawing/2014/main" id="{64D1CEE9-8617-4272-B80B-F26B3A7ACC92}"/>
              </a:ext>
            </a:extLst>
          </p:cNvPr>
          <p:cNvGraphicFramePr>
            <a:graphicFrameLocks/>
          </p:cNvGraphicFramePr>
          <p:nvPr>
            <p:extLst/>
          </p:nvPr>
        </p:nvGraphicFramePr>
        <p:xfrm>
          <a:off x="1952085" y="3259775"/>
          <a:ext cx="4067525" cy="27432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5" name="Gráfico 14">
            <a:extLst>
              <a:ext uri="{FF2B5EF4-FFF2-40B4-BE49-F238E27FC236}">
                <a16:creationId xmlns:a16="http://schemas.microsoft.com/office/drawing/2014/main" id="{00F6DE04-B003-4748-AC05-4EA0FD1BAD35}"/>
              </a:ext>
            </a:extLst>
          </p:cNvPr>
          <p:cNvGraphicFramePr>
            <a:graphicFrameLocks/>
          </p:cNvGraphicFramePr>
          <p:nvPr>
            <p:extLst/>
          </p:nvPr>
        </p:nvGraphicFramePr>
        <p:xfrm>
          <a:off x="6019610" y="3268742"/>
          <a:ext cx="4117449" cy="2717409"/>
        </p:xfrm>
        <a:graphic>
          <a:graphicData uri="http://schemas.openxmlformats.org/drawingml/2006/chart">
            <c:chart xmlns:c="http://schemas.openxmlformats.org/drawingml/2006/chart" xmlns:r="http://schemas.openxmlformats.org/officeDocument/2006/relationships" r:id="rId6"/>
          </a:graphicData>
        </a:graphic>
      </p:graphicFrame>
      <p:pic>
        <p:nvPicPr>
          <p:cNvPr id="12" name="Imagen 11">
            <a:extLst>
              <a:ext uri="{FF2B5EF4-FFF2-40B4-BE49-F238E27FC236}">
                <a16:creationId xmlns:a16="http://schemas.microsoft.com/office/drawing/2014/main" id="{5DBDEB17-602B-403D-960C-D39C968267B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4" name="Imagen 13">
            <a:extLst>
              <a:ext uri="{FF2B5EF4-FFF2-40B4-BE49-F238E27FC236}">
                <a16:creationId xmlns:a16="http://schemas.microsoft.com/office/drawing/2014/main" id="{AAC34035-643C-4867-9E70-F6206B24573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6" name="Rectángulo 15">
            <a:extLst>
              <a:ext uri="{FF2B5EF4-FFF2-40B4-BE49-F238E27FC236}">
                <a16:creationId xmlns:a16="http://schemas.microsoft.com/office/drawing/2014/main" id="{40FDC9AF-87E1-423A-A0C0-BA8C4E8A98C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CuadroTexto 19">
            <a:extLst>
              <a:ext uri="{FF2B5EF4-FFF2-40B4-BE49-F238E27FC236}">
                <a16:creationId xmlns:a16="http://schemas.microsoft.com/office/drawing/2014/main" id="{BDA10D87-7BC2-4590-BD05-ECD2524A8637}"/>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spTree>
    <p:extLst>
      <p:ext uri="{BB962C8B-B14F-4D97-AF65-F5344CB8AC3E}">
        <p14:creationId xmlns:p14="http://schemas.microsoft.com/office/powerpoint/2010/main" val="35883832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468808" y="2861715"/>
            <a:ext cx="9143999" cy="2123658"/>
          </a:xfrm>
          <a:prstGeom prst="rect">
            <a:avLst/>
          </a:prstGeom>
          <a:noFill/>
        </p:spPr>
        <p:txBody>
          <a:bodyPr wrap="square" rtlCol="0">
            <a:spAutoFit/>
          </a:bodyPr>
          <a:lstStyle/>
          <a:p>
            <a:pPr algn="ctr"/>
            <a:r>
              <a:rPr lang="es-ES" sz="4400" b="1" dirty="0">
                <a:solidFill>
                  <a:srgbClr val="002060"/>
                </a:solidFill>
              </a:rPr>
              <a:t>3. Informe Procesos Judiciales</a:t>
            </a:r>
            <a:endParaRPr lang="es-CO" sz="4400" b="1" dirty="0">
              <a:solidFill>
                <a:srgbClr val="002060"/>
              </a:solidFill>
            </a:endParaRP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29107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Vicepresidencia Jurídica</a:t>
            </a:r>
          </a:p>
        </p:txBody>
      </p:sp>
      <p:sp>
        <p:nvSpPr>
          <p:cNvPr id="9" name="CuadroTexto 8"/>
          <p:cNvSpPr txBox="1"/>
          <p:nvPr/>
        </p:nvSpPr>
        <p:spPr>
          <a:xfrm>
            <a:off x="8026027" y="597416"/>
            <a:ext cx="3365500" cy="369332"/>
          </a:xfrm>
          <a:prstGeom prst="rect">
            <a:avLst/>
          </a:prstGeom>
          <a:noFill/>
        </p:spPr>
        <p:txBody>
          <a:bodyPr wrap="square" rtlCol="0">
            <a:spAutoFit/>
          </a:bodyPr>
          <a:lstStyle/>
          <a:p>
            <a:pPr algn="r"/>
            <a:r>
              <a:rPr lang="es-ES" dirty="0">
                <a:solidFill>
                  <a:schemeClr val="bg1"/>
                </a:solidFill>
                <a:latin typeface="Lato Regular"/>
                <a:cs typeface="Lato Regular"/>
              </a:rPr>
              <a:t>Contratación</a:t>
            </a:r>
          </a:p>
        </p:txBody>
      </p:sp>
      <p:sp>
        <p:nvSpPr>
          <p:cNvPr id="2" name="CuadroTexto 1"/>
          <p:cNvSpPr txBox="1"/>
          <p:nvPr/>
        </p:nvSpPr>
        <p:spPr>
          <a:xfrm>
            <a:off x="1630264" y="1750105"/>
            <a:ext cx="8622890" cy="1569660"/>
          </a:xfrm>
          <a:prstGeom prst="rect">
            <a:avLst/>
          </a:prstGeom>
          <a:noFill/>
        </p:spPr>
        <p:txBody>
          <a:bodyPr wrap="square" rtlCol="0">
            <a:spAutoFit/>
          </a:bodyPr>
          <a:lstStyle/>
          <a:p>
            <a:pPr algn="ctr"/>
            <a:r>
              <a:rPr lang="es-CO" sz="4800" b="1" dirty="0">
                <a:solidFill>
                  <a:srgbClr val="002060"/>
                </a:solidFill>
              </a:rPr>
              <a:t>INFORME DE PROCESOS JUDICIALES</a:t>
            </a:r>
          </a:p>
        </p:txBody>
      </p:sp>
      <p:pic>
        <p:nvPicPr>
          <p:cNvPr id="10" name="Imagen 9">
            <a:extLst>
              <a:ext uri="{FF2B5EF4-FFF2-40B4-BE49-F238E27FC236}">
                <a16:creationId xmlns:a16="http://schemas.microsoft.com/office/drawing/2014/main" id="{4B2E234A-5AFA-41B7-A28B-716D9FA4BB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676" y="123849"/>
            <a:ext cx="1715135" cy="745490"/>
          </a:xfrm>
          <a:prstGeom prst="rect">
            <a:avLst/>
          </a:prstGeom>
        </p:spPr>
      </p:pic>
      <p:pic>
        <p:nvPicPr>
          <p:cNvPr id="12" name="Imagen 11">
            <a:extLst>
              <a:ext uri="{FF2B5EF4-FFF2-40B4-BE49-F238E27FC236}">
                <a16:creationId xmlns:a16="http://schemas.microsoft.com/office/drawing/2014/main" id="{2A5B7AEB-EA3C-4A44-9CF7-31886C423A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58964" y="123849"/>
            <a:ext cx="4150360" cy="713105"/>
          </a:xfrm>
          <a:prstGeom prst="rect">
            <a:avLst/>
          </a:prstGeom>
        </p:spPr>
      </p:pic>
      <p:pic>
        <p:nvPicPr>
          <p:cNvPr id="14" name="Imagen 13">
            <a:extLst>
              <a:ext uri="{FF2B5EF4-FFF2-40B4-BE49-F238E27FC236}">
                <a16:creationId xmlns:a16="http://schemas.microsoft.com/office/drawing/2014/main" id="{6D80D443-55F3-454B-8310-61208D8A82BB}"/>
              </a:ext>
            </a:extLst>
          </p:cNvPr>
          <p:cNvPicPr>
            <a:picLocks noChangeAspect="1"/>
          </p:cNvPicPr>
          <p:nvPr/>
        </p:nvPicPr>
        <p:blipFill>
          <a:blip r:embed="rId5"/>
          <a:stretch>
            <a:fillRect/>
          </a:stretch>
        </p:blipFill>
        <p:spPr>
          <a:xfrm>
            <a:off x="5137283" y="3292609"/>
            <a:ext cx="3281503" cy="2967975"/>
          </a:xfrm>
          <a:prstGeom prst="rect">
            <a:avLst/>
          </a:prstGeom>
        </p:spPr>
      </p:pic>
    </p:spTree>
    <p:extLst>
      <p:ext uri="{BB962C8B-B14F-4D97-AF65-F5344CB8AC3E}">
        <p14:creationId xmlns:p14="http://schemas.microsoft.com/office/powerpoint/2010/main" val="26901455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7" name="Gráfico 46">
            <a:extLst>
              <a:ext uri="{FF2B5EF4-FFF2-40B4-BE49-F238E27FC236}">
                <a16:creationId xmlns:a16="http://schemas.microsoft.com/office/drawing/2014/main" id="{A4DB41E0-E4E9-4421-983B-37C0A207AAE1}"/>
              </a:ext>
            </a:extLst>
          </p:cNvPr>
          <p:cNvGraphicFramePr>
            <a:graphicFrameLocks/>
          </p:cNvGraphicFramePr>
          <p:nvPr>
            <p:extLst/>
          </p:nvPr>
        </p:nvGraphicFramePr>
        <p:xfrm>
          <a:off x="5089000" y="1984888"/>
          <a:ext cx="5339927" cy="390198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8" name="Tabla 47">
            <a:extLst>
              <a:ext uri="{FF2B5EF4-FFF2-40B4-BE49-F238E27FC236}">
                <a16:creationId xmlns:a16="http://schemas.microsoft.com/office/drawing/2014/main" id="{7F56CABD-ADBE-4748-9B60-08746CBB89F4}"/>
              </a:ext>
            </a:extLst>
          </p:cNvPr>
          <p:cNvGraphicFramePr>
            <a:graphicFrameLocks noGrp="1"/>
          </p:cNvGraphicFramePr>
          <p:nvPr>
            <p:extLst/>
          </p:nvPr>
        </p:nvGraphicFramePr>
        <p:xfrm>
          <a:off x="1864133" y="2665976"/>
          <a:ext cx="3332120" cy="2261235"/>
        </p:xfrm>
        <a:graphic>
          <a:graphicData uri="http://schemas.openxmlformats.org/drawingml/2006/table">
            <a:tbl>
              <a:tblPr>
                <a:tableStyleId>{5C22544A-7EE6-4342-B048-85BDC9FD1C3A}</a:tableStyleId>
              </a:tblPr>
              <a:tblGrid>
                <a:gridCol w="2004581">
                  <a:extLst>
                    <a:ext uri="{9D8B030D-6E8A-4147-A177-3AD203B41FA5}">
                      <a16:colId xmlns:a16="http://schemas.microsoft.com/office/drawing/2014/main" val="725481044"/>
                    </a:ext>
                  </a:extLst>
                </a:gridCol>
                <a:gridCol w="1327539">
                  <a:extLst>
                    <a:ext uri="{9D8B030D-6E8A-4147-A177-3AD203B41FA5}">
                      <a16:colId xmlns:a16="http://schemas.microsoft.com/office/drawing/2014/main" val="2257374126"/>
                    </a:ext>
                  </a:extLst>
                </a:gridCol>
              </a:tblGrid>
              <a:tr h="271031">
                <a:tc>
                  <a:txBody>
                    <a:bodyPr/>
                    <a:lstStyle/>
                    <a:p>
                      <a:pPr algn="ctr" fontAlgn="ctr"/>
                      <a:r>
                        <a:rPr lang="es-CO" sz="1800" b="1" u="none" strike="noStrike">
                          <a:effectLst/>
                        </a:rPr>
                        <a:t>Contenciosos Administrativos</a:t>
                      </a:r>
                      <a:endParaRPr lang="es-CO" sz="1800" b="1" i="0" u="none" strike="noStrike">
                        <a:solidFill>
                          <a:srgbClr val="000000"/>
                        </a:solidFill>
                        <a:effectLst/>
                        <a:latin typeface="Times New Roman" panose="02020603050405020304" pitchFamily="18" charset="0"/>
                      </a:endParaRPr>
                    </a:p>
                  </a:txBody>
                  <a:tcPr marL="9525" marR="9525" marT="9525" marB="0" anchor="ctr"/>
                </a:tc>
                <a:tc>
                  <a:txBody>
                    <a:bodyPr/>
                    <a:lstStyle/>
                    <a:p>
                      <a:pPr algn="ctr" fontAlgn="ctr"/>
                      <a:r>
                        <a:rPr lang="es-CO" sz="1800" b="0" u="none" strike="noStrike" dirty="0">
                          <a:effectLst/>
                        </a:rPr>
                        <a:t>371</a:t>
                      </a:r>
                      <a:endParaRPr lang="es-CO" sz="1800" b="0" i="0" u="none" strike="noStrike" dirty="0">
                        <a:solidFill>
                          <a:srgbClr val="000000"/>
                        </a:solidFill>
                        <a:effectLst/>
                        <a:latin typeface="Times New Roman" panose="02020603050405020304" pitchFamily="18" charset="0"/>
                      </a:endParaRPr>
                    </a:p>
                  </a:txBody>
                  <a:tcPr marL="9525" marR="9525" marT="9525" marB="0" anchor="ctr"/>
                </a:tc>
                <a:extLst>
                  <a:ext uri="{0D108BD9-81ED-4DB2-BD59-A6C34878D82A}">
                    <a16:rowId xmlns:a16="http://schemas.microsoft.com/office/drawing/2014/main" val="3593490968"/>
                  </a:ext>
                </a:extLst>
              </a:tr>
              <a:tr h="200025">
                <a:tc>
                  <a:txBody>
                    <a:bodyPr/>
                    <a:lstStyle/>
                    <a:p>
                      <a:pPr algn="ctr" fontAlgn="ctr"/>
                      <a:r>
                        <a:rPr lang="es-CO" sz="1800" b="1" u="none" strike="noStrike">
                          <a:effectLst/>
                        </a:rPr>
                        <a:t>Laborales</a:t>
                      </a:r>
                      <a:endParaRPr lang="es-CO" sz="1800" b="1" i="0" u="none" strike="noStrike">
                        <a:solidFill>
                          <a:srgbClr val="000000"/>
                        </a:solidFill>
                        <a:effectLst/>
                        <a:latin typeface="Times New Roman" panose="02020603050405020304" pitchFamily="18" charset="0"/>
                      </a:endParaRPr>
                    </a:p>
                  </a:txBody>
                  <a:tcPr marL="9525" marR="9525" marT="9525" marB="0" anchor="ctr"/>
                </a:tc>
                <a:tc>
                  <a:txBody>
                    <a:bodyPr/>
                    <a:lstStyle/>
                    <a:p>
                      <a:pPr algn="ctr" fontAlgn="ctr"/>
                      <a:r>
                        <a:rPr lang="es-CO" sz="1800" b="0" u="none" strike="noStrike" dirty="0">
                          <a:effectLst/>
                        </a:rPr>
                        <a:t>149</a:t>
                      </a:r>
                      <a:endParaRPr lang="es-CO" sz="1800" b="0" i="0" u="none" strike="noStrike" dirty="0">
                        <a:solidFill>
                          <a:srgbClr val="000000"/>
                        </a:solidFill>
                        <a:effectLst/>
                        <a:latin typeface="Times New Roman" panose="02020603050405020304" pitchFamily="18" charset="0"/>
                      </a:endParaRPr>
                    </a:p>
                  </a:txBody>
                  <a:tcPr marL="9525" marR="9525" marT="9525" marB="0" anchor="ctr"/>
                </a:tc>
                <a:extLst>
                  <a:ext uri="{0D108BD9-81ED-4DB2-BD59-A6C34878D82A}">
                    <a16:rowId xmlns:a16="http://schemas.microsoft.com/office/drawing/2014/main" val="701526664"/>
                  </a:ext>
                </a:extLst>
              </a:tr>
              <a:tr h="200025">
                <a:tc>
                  <a:txBody>
                    <a:bodyPr/>
                    <a:lstStyle/>
                    <a:p>
                      <a:pPr algn="ctr" fontAlgn="ctr"/>
                      <a:r>
                        <a:rPr lang="es-CO" sz="1800" b="1" u="none" strike="noStrike" dirty="0">
                          <a:effectLst/>
                        </a:rPr>
                        <a:t>Civiles</a:t>
                      </a:r>
                      <a:endParaRPr lang="es-CO" sz="1800" b="1" i="0"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ctr" fontAlgn="ctr"/>
                      <a:r>
                        <a:rPr lang="es-CO" sz="1800" b="0" u="none" strike="noStrike" dirty="0">
                          <a:effectLst/>
                        </a:rPr>
                        <a:t>228</a:t>
                      </a:r>
                      <a:endParaRPr lang="es-CO" sz="1800" b="0" i="0" u="none" strike="noStrike" dirty="0">
                        <a:solidFill>
                          <a:srgbClr val="000000"/>
                        </a:solidFill>
                        <a:effectLst/>
                        <a:latin typeface="Times New Roman" panose="02020603050405020304" pitchFamily="18" charset="0"/>
                      </a:endParaRPr>
                    </a:p>
                  </a:txBody>
                  <a:tcPr marL="9525" marR="9525" marT="9525" marB="0" anchor="ctr"/>
                </a:tc>
                <a:extLst>
                  <a:ext uri="{0D108BD9-81ED-4DB2-BD59-A6C34878D82A}">
                    <a16:rowId xmlns:a16="http://schemas.microsoft.com/office/drawing/2014/main" val="3216394811"/>
                  </a:ext>
                </a:extLst>
              </a:tr>
              <a:tr h="200025">
                <a:tc>
                  <a:txBody>
                    <a:bodyPr/>
                    <a:lstStyle/>
                    <a:p>
                      <a:pPr algn="ctr" fontAlgn="ctr"/>
                      <a:r>
                        <a:rPr lang="es-CO" sz="1800" b="1" u="none" strike="noStrike">
                          <a:effectLst/>
                        </a:rPr>
                        <a:t>Coactivos</a:t>
                      </a:r>
                      <a:endParaRPr lang="es-CO" sz="1800" b="1" i="0" u="none" strike="noStrike">
                        <a:solidFill>
                          <a:srgbClr val="000000"/>
                        </a:solidFill>
                        <a:effectLst/>
                        <a:latin typeface="Times New Roman" panose="02020603050405020304" pitchFamily="18" charset="0"/>
                      </a:endParaRPr>
                    </a:p>
                  </a:txBody>
                  <a:tcPr marL="9525" marR="9525" marT="9525" marB="0" anchor="ctr"/>
                </a:tc>
                <a:tc>
                  <a:txBody>
                    <a:bodyPr/>
                    <a:lstStyle/>
                    <a:p>
                      <a:pPr algn="ctr" fontAlgn="ctr"/>
                      <a:r>
                        <a:rPr lang="es-CO" sz="1800" b="0" u="none" strike="noStrike" dirty="0">
                          <a:effectLst/>
                        </a:rPr>
                        <a:t>162</a:t>
                      </a:r>
                      <a:endParaRPr lang="es-CO" sz="1800" b="0" i="0" u="none" strike="noStrike" dirty="0">
                        <a:solidFill>
                          <a:srgbClr val="000000"/>
                        </a:solidFill>
                        <a:effectLst/>
                        <a:latin typeface="Times New Roman" panose="02020603050405020304" pitchFamily="18" charset="0"/>
                      </a:endParaRPr>
                    </a:p>
                  </a:txBody>
                  <a:tcPr marL="9525" marR="9525" marT="9525" marB="0" anchor="ctr"/>
                </a:tc>
                <a:extLst>
                  <a:ext uri="{0D108BD9-81ED-4DB2-BD59-A6C34878D82A}">
                    <a16:rowId xmlns:a16="http://schemas.microsoft.com/office/drawing/2014/main" val="2331453990"/>
                  </a:ext>
                </a:extLst>
              </a:tr>
              <a:tr h="200025">
                <a:tc>
                  <a:txBody>
                    <a:bodyPr/>
                    <a:lstStyle/>
                    <a:p>
                      <a:pPr algn="ctr" fontAlgn="ctr"/>
                      <a:r>
                        <a:rPr lang="es-CO" sz="1800" b="1" u="none" strike="noStrike">
                          <a:effectLst/>
                        </a:rPr>
                        <a:t>Penales</a:t>
                      </a:r>
                      <a:endParaRPr lang="es-CO" sz="1800" b="1" i="0" u="none" strike="noStrike">
                        <a:solidFill>
                          <a:srgbClr val="000000"/>
                        </a:solidFill>
                        <a:effectLst/>
                        <a:latin typeface="Times New Roman" panose="02020603050405020304" pitchFamily="18" charset="0"/>
                      </a:endParaRPr>
                    </a:p>
                  </a:txBody>
                  <a:tcPr marL="9525" marR="9525" marT="9525" marB="0" anchor="ctr"/>
                </a:tc>
                <a:tc>
                  <a:txBody>
                    <a:bodyPr/>
                    <a:lstStyle/>
                    <a:p>
                      <a:pPr algn="ctr" fontAlgn="ctr"/>
                      <a:r>
                        <a:rPr lang="es-CO" sz="1800" b="0" u="none" strike="noStrike" dirty="0">
                          <a:effectLst/>
                        </a:rPr>
                        <a:t>268</a:t>
                      </a:r>
                      <a:endParaRPr lang="es-CO" sz="1800" b="0" i="0" u="none" strike="noStrike" dirty="0">
                        <a:solidFill>
                          <a:srgbClr val="000000"/>
                        </a:solidFill>
                        <a:effectLst/>
                        <a:latin typeface="Times New Roman" panose="02020603050405020304" pitchFamily="18" charset="0"/>
                      </a:endParaRPr>
                    </a:p>
                  </a:txBody>
                  <a:tcPr marL="9525" marR="9525" marT="9525" marB="0" anchor="ctr"/>
                </a:tc>
                <a:extLst>
                  <a:ext uri="{0D108BD9-81ED-4DB2-BD59-A6C34878D82A}">
                    <a16:rowId xmlns:a16="http://schemas.microsoft.com/office/drawing/2014/main" val="1812567630"/>
                  </a:ext>
                </a:extLst>
              </a:tr>
              <a:tr h="200025">
                <a:tc>
                  <a:txBody>
                    <a:bodyPr/>
                    <a:lstStyle/>
                    <a:p>
                      <a:pPr algn="ctr" fontAlgn="ctr"/>
                      <a:r>
                        <a:rPr lang="es-CO" sz="1800" b="1" u="none" strike="noStrike" dirty="0">
                          <a:effectLst/>
                        </a:rPr>
                        <a:t>Tutelas</a:t>
                      </a:r>
                      <a:endParaRPr lang="es-CO" sz="1800" b="1" i="0"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ctr" fontAlgn="ctr"/>
                      <a:r>
                        <a:rPr lang="es-CO" sz="1800" b="0" u="none" strike="noStrike" dirty="0">
                          <a:effectLst/>
                        </a:rPr>
                        <a:t>56</a:t>
                      </a:r>
                      <a:endParaRPr lang="es-CO" sz="1800" b="0" i="0" u="none" strike="noStrike" dirty="0">
                        <a:solidFill>
                          <a:srgbClr val="000000"/>
                        </a:solidFill>
                        <a:effectLst/>
                        <a:latin typeface="Times New Roman" panose="02020603050405020304" pitchFamily="18" charset="0"/>
                      </a:endParaRPr>
                    </a:p>
                  </a:txBody>
                  <a:tcPr marL="9525" marR="9525" marT="9525" marB="0" anchor="ctr"/>
                </a:tc>
                <a:extLst>
                  <a:ext uri="{0D108BD9-81ED-4DB2-BD59-A6C34878D82A}">
                    <a16:rowId xmlns:a16="http://schemas.microsoft.com/office/drawing/2014/main" val="2151485189"/>
                  </a:ext>
                </a:extLst>
              </a:tr>
              <a:tr h="200025">
                <a:tc>
                  <a:txBody>
                    <a:bodyPr/>
                    <a:lstStyle/>
                    <a:p>
                      <a:pPr algn="ctr" fontAlgn="ctr"/>
                      <a:r>
                        <a:rPr lang="es-CO" sz="1800" b="1" u="none" strike="noStrike" dirty="0">
                          <a:effectLst/>
                        </a:rPr>
                        <a:t>Otros y Repetidos</a:t>
                      </a:r>
                      <a:endParaRPr lang="es-CO" sz="1800" b="1" i="0"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ctr" fontAlgn="ctr"/>
                      <a:r>
                        <a:rPr lang="es-CO" sz="1800" b="0" u="none" strike="noStrike" dirty="0">
                          <a:effectLst/>
                        </a:rPr>
                        <a:t>28</a:t>
                      </a:r>
                    </a:p>
                  </a:txBody>
                  <a:tcPr marL="9525" marR="9525" marT="9525" marB="0" anchor="ctr"/>
                </a:tc>
                <a:extLst>
                  <a:ext uri="{0D108BD9-81ED-4DB2-BD59-A6C34878D82A}">
                    <a16:rowId xmlns:a16="http://schemas.microsoft.com/office/drawing/2014/main" val="2960815983"/>
                  </a:ext>
                </a:extLst>
              </a:tr>
            </a:tbl>
          </a:graphicData>
        </a:graphic>
      </p:graphicFrame>
      <p:sp>
        <p:nvSpPr>
          <p:cNvPr id="49" name="Rectángulo 48">
            <a:extLst>
              <a:ext uri="{FF2B5EF4-FFF2-40B4-BE49-F238E27FC236}">
                <a16:creationId xmlns:a16="http://schemas.microsoft.com/office/drawing/2014/main" id="{EA7101A6-2158-4173-816B-AFB8F6DA2720}"/>
              </a:ext>
            </a:extLst>
          </p:cNvPr>
          <p:cNvSpPr/>
          <p:nvPr/>
        </p:nvSpPr>
        <p:spPr>
          <a:xfrm>
            <a:off x="1864133" y="1984888"/>
            <a:ext cx="3459490" cy="482208"/>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sz="2000" b="1" dirty="0">
                <a:solidFill>
                  <a:srgbClr val="000A8B"/>
                </a:solidFill>
              </a:rPr>
              <a:t>PROCESOS RECIBIDOS DNE</a:t>
            </a:r>
          </a:p>
        </p:txBody>
      </p:sp>
      <p:grpSp>
        <p:nvGrpSpPr>
          <p:cNvPr id="2" name="Grupo 1">
            <a:extLst>
              <a:ext uri="{FF2B5EF4-FFF2-40B4-BE49-F238E27FC236}">
                <a16:creationId xmlns:a16="http://schemas.microsoft.com/office/drawing/2014/main" id="{67A3ADB7-0B58-4598-973D-33876778ABDA}"/>
              </a:ext>
            </a:extLst>
          </p:cNvPr>
          <p:cNvGrpSpPr/>
          <p:nvPr/>
        </p:nvGrpSpPr>
        <p:grpSpPr>
          <a:xfrm>
            <a:off x="2710774" y="432343"/>
            <a:ext cx="4585064" cy="873992"/>
            <a:chOff x="2820951" y="500402"/>
            <a:chExt cx="4585064" cy="873992"/>
          </a:xfrm>
        </p:grpSpPr>
        <p:sp>
          <p:nvSpPr>
            <p:cNvPr id="56" name="Rectángulo 55">
              <a:extLst>
                <a:ext uri="{FF2B5EF4-FFF2-40B4-BE49-F238E27FC236}">
                  <a16:creationId xmlns:a16="http://schemas.microsoft.com/office/drawing/2014/main" id="{13902953-3C95-4361-86B5-C99465314590}"/>
                </a:ext>
              </a:extLst>
            </p:cNvPr>
            <p:cNvSpPr/>
            <p:nvPr/>
          </p:nvSpPr>
          <p:spPr>
            <a:xfrm>
              <a:off x="3349998" y="1006714"/>
              <a:ext cx="4056017" cy="367680"/>
            </a:xfrm>
            <a:prstGeom prst="rect">
              <a:avLst/>
            </a:prstGeom>
            <a:ln w="38100"/>
          </p:spPr>
          <p:style>
            <a:lnRef idx="2">
              <a:schemeClr val="accent2"/>
            </a:lnRef>
            <a:fillRef idx="1">
              <a:schemeClr val="lt1"/>
            </a:fillRef>
            <a:effectRef idx="0">
              <a:schemeClr val="accent2"/>
            </a:effectRef>
            <a:fontRef idx="minor">
              <a:schemeClr val="dk1"/>
            </a:fontRef>
          </p:style>
          <p:txBody>
            <a:bodyPr rtlCol="0" anchor="ctr"/>
            <a:lstStyle/>
            <a:p>
              <a:pPr algn="ctr"/>
              <a:r>
                <a:rPr lang="es-CO" sz="2200" b="1" dirty="0"/>
                <a:t>PROCESOS JUDICIALES</a:t>
              </a:r>
            </a:p>
          </p:txBody>
        </p:sp>
        <p:pic>
          <p:nvPicPr>
            <p:cNvPr id="57" name="Imagen 56">
              <a:extLst>
                <a:ext uri="{FF2B5EF4-FFF2-40B4-BE49-F238E27FC236}">
                  <a16:creationId xmlns:a16="http://schemas.microsoft.com/office/drawing/2014/main" id="{FE3ABC0F-6D29-467E-976A-F0E95663D9C1}"/>
                </a:ext>
              </a:extLst>
            </p:cNvPr>
            <p:cNvPicPr>
              <a:picLocks noChangeAspect="1"/>
            </p:cNvPicPr>
            <p:nvPr/>
          </p:nvPicPr>
          <p:blipFill>
            <a:blip r:embed="rId3"/>
            <a:stretch>
              <a:fillRect/>
            </a:stretch>
          </p:blipFill>
          <p:spPr>
            <a:xfrm>
              <a:off x="2820951" y="500402"/>
              <a:ext cx="1058095" cy="755782"/>
            </a:xfrm>
            <a:prstGeom prst="rect">
              <a:avLst/>
            </a:prstGeom>
          </p:spPr>
        </p:pic>
      </p:grpSp>
      <p:sp>
        <p:nvSpPr>
          <p:cNvPr id="13" name="Rectángulo 12">
            <a:extLst>
              <a:ext uri="{FF2B5EF4-FFF2-40B4-BE49-F238E27FC236}">
                <a16:creationId xmlns:a16="http://schemas.microsoft.com/office/drawing/2014/main" id="{258D9D20-20B7-46D8-93AF-84C6CD4A0F85}"/>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t>VICEPRESIDENCIA JURIDICA</a:t>
            </a:r>
          </a:p>
        </p:txBody>
      </p:sp>
      <p:sp>
        <p:nvSpPr>
          <p:cNvPr id="14" name="Rectángulo 13">
            <a:extLst>
              <a:ext uri="{FF2B5EF4-FFF2-40B4-BE49-F238E27FC236}">
                <a16:creationId xmlns:a16="http://schemas.microsoft.com/office/drawing/2014/main" id="{DA16F542-9B88-49F1-8D5E-2B9D2EBF3E3D}"/>
              </a:ext>
            </a:extLst>
          </p:cNvPr>
          <p:cNvSpPr/>
          <p:nvPr/>
        </p:nvSpPr>
        <p:spPr>
          <a:xfrm>
            <a:off x="4449555" y="5459164"/>
            <a:ext cx="3459490" cy="482208"/>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sz="2000" b="1" dirty="0">
                <a:solidFill>
                  <a:srgbClr val="000A8B"/>
                </a:solidFill>
              </a:rPr>
              <a:t>TOTAL DNE: 1.262</a:t>
            </a:r>
          </a:p>
        </p:txBody>
      </p:sp>
      <p:pic>
        <p:nvPicPr>
          <p:cNvPr id="12" name="Imagen 11">
            <a:extLst>
              <a:ext uri="{FF2B5EF4-FFF2-40B4-BE49-F238E27FC236}">
                <a16:creationId xmlns:a16="http://schemas.microsoft.com/office/drawing/2014/main" id="{E7D4AEC8-F9C1-449F-A7FA-A2B1CCD629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2676" y="123849"/>
            <a:ext cx="1715135" cy="745490"/>
          </a:xfrm>
          <a:prstGeom prst="rect">
            <a:avLst/>
          </a:prstGeom>
        </p:spPr>
      </p:pic>
      <p:pic>
        <p:nvPicPr>
          <p:cNvPr id="15" name="Imagen 14">
            <a:extLst>
              <a:ext uri="{FF2B5EF4-FFF2-40B4-BE49-F238E27FC236}">
                <a16:creationId xmlns:a16="http://schemas.microsoft.com/office/drawing/2014/main" id="{2EFAD5C2-F1FB-400F-9731-F9263A74E6D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58964" y="123849"/>
            <a:ext cx="4150360" cy="713105"/>
          </a:xfrm>
          <a:prstGeom prst="rect">
            <a:avLst/>
          </a:prstGeom>
        </p:spPr>
      </p:pic>
    </p:spTree>
    <p:extLst>
      <p:ext uri="{BB962C8B-B14F-4D97-AF65-F5344CB8AC3E}">
        <p14:creationId xmlns:p14="http://schemas.microsoft.com/office/powerpoint/2010/main" val="10786359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ángulo 43">
            <a:extLst>
              <a:ext uri="{FF2B5EF4-FFF2-40B4-BE49-F238E27FC236}">
                <a16:creationId xmlns:a16="http://schemas.microsoft.com/office/drawing/2014/main" id="{75942935-48B0-4D2A-88CB-F08711D9F928}"/>
              </a:ext>
            </a:extLst>
          </p:cNvPr>
          <p:cNvSpPr/>
          <p:nvPr/>
        </p:nvSpPr>
        <p:spPr>
          <a:xfrm>
            <a:off x="3754536" y="1185703"/>
            <a:ext cx="3459490" cy="482208"/>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sz="2000" b="1" dirty="0">
                <a:solidFill>
                  <a:srgbClr val="000A8B"/>
                </a:solidFill>
              </a:rPr>
              <a:t>PROCESOS VIGENTES</a:t>
            </a:r>
          </a:p>
        </p:txBody>
      </p:sp>
      <p:sp>
        <p:nvSpPr>
          <p:cNvPr id="55" name="CuadroTexto 54">
            <a:extLst>
              <a:ext uri="{FF2B5EF4-FFF2-40B4-BE49-F238E27FC236}">
                <a16:creationId xmlns:a16="http://schemas.microsoft.com/office/drawing/2014/main" id="{E39FA3DE-E038-4055-A66E-15F94328C470}"/>
              </a:ext>
            </a:extLst>
          </p:cNvPr>
          <p:cNvSpPr txBox="1"/>
          <p:nvPr/>
        </p:nvSpPr>
        <p:spPr>
          <a:xfrm>
            <a:off x="8888920" y="6332686"/>
            <a:ext cx="2312002" cy="246221"/>
          </a:xfrm>
          <a:prstGeom prst="rect">
            <a:avLst/>
          </a:prstGeom>
          <a:noFill/>
        </p:spPr>
        <p:txBody>
          <a:bodyPr wrap="square" rtlCol="0">
            <a:spAutoFit/>
          </a:bodyPr>
          <a:lstStyle/>
          <a:p>
            <a:r>
              <a:rPr lang="es-CO" sz="1000" dirty="0"/>
              <a:t>* Corte 10 de julio de 2019</a:t>
            </a:r>
          </a:p>
        </p:txBody>
      </p:sp>
      <p:sp>
        <p:nvSpPr>
          <p:cNvPr id="56" name="Rectángulo 55">
            <a:extLst>
              <a:ext uri="{FF2B5EF4-FFF2-40B4-BE49-F238E27FC236}">
                <a16:creationId xmlns:a16="http://schemas.microsoft.com/office/drawing/2014/main" id="{13902953-3C95-4361-86B5-C99465314590}"/>
              </a:ext>
            </a:extLst>
          </p:cNvPr>
          <p:cNvSpPr/>
          <p:nvPr/>
        </p:nvSpPr>
        <p:spPr>
          <a:xfrm>
            <a:off x="3158009" y="666706"/>
            <a:ext cx="4056017" cy="367680"/>
          </a:xfrm>
          <a:prstGeom prst="rect">
            <a:avLst/>
          </a:prstGeom>
          <a:ln w="38100"/>
        </p:spPr>
        <p:style>
          <a:lnRef idx="2">
            <a:schemeClr val="accent2"/>
          </a:lnRef>
          <a:fillRef idx="1">
            <a:schemeClr val="lt1"/>
          </a:fillRef>
          <a:effectRef idx="0">
            <a:schemeClr val="accent2"/>
          </a:effectRef>
          <a:fontRef idx="minor">
            <a:schemeClr val="dk1"/>
          </a:fontRef>
        </p:style>
        <p:txBody>
          <a:bodyPr rtlCol="0" anchor="ctr"/>
          <a:lstStyle/>
          <a:p>
            <a:pPr algn="ctr"/>
            <a:r>
              <a:rPr lang="es-CO" sz="2200" b="1" dirty="0"/>
              <a:t>PROCESOS JUDICIALES</a:t>
            </a:r>
          </a:p>
        </p:txBody>
      </p:sp>
      <p:pic>
        <p:nvPicPr>
          <p:cNvPr id="57" name="Imagen 56">
            <a:extLst>
              <a:ext uri="{FF2B5EF4-FFF2-40B4-BE49-F238E27FC236}">
                <a16:creationId xmlns:a16="http://schemas.microsoft.com/office/drawing/2014/main" id="{FE3ABC0F-6D29-467E-976A-F0E95663D9C1}"/>
              </a:ext>
            </a:extLst>
          </p:cNvPr>
          <p:cNvPicPr>
            <a:picLocks noChangeAspect="1"/>
          </p:cNvPicPr>
          <p:nvPr/>
        </p:nvPicPr>
        <p:blipFill>
          <a:blip r:embed="rId2"/>
          <a:stretch>
            <a:fillRect/>
          </a:stretch>
        </p:blipFill>
        <p:spPr>
          <a:xfrm>
            <a:off x="2593919" y="160363"/>
            <a:ext cx="1058095" cy="755782"/>
          </a:xfrm>
          <a:prstGeom prst="rect">
            <a:avLst/>
          </a:prstGeom>
        </p:spPr>
      </p:pic>
      <p:sp>
        <p:nvSpPr>
          <p:cNvPr id="13" name="Rectángulo 12">
            <a:extLst>
              <a:ext uri="{FF2B5EF4-FFF2-40B4-BE49-F238E27FC236}">
                <a16:creationId xmlns:a16="http://schemas.microsoft.com/office/drawing/2014/main" id="{258D9D20-20B7-46D8-93AF-84C6CD4A0F85}"/>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t>VICEPRESIDENCIA JURIDICA</a:t>
            </a:r>
          </a:p>
        </p:txBody>
      </p:sp>
      <p:sp>
        <p:nvSpPr>
          <p:cNvPr id="14" name="Rectángulo 13">
            <a:extLst>
              <a:ext uri="{FF2B5EF4-FFF2-40B4-BE49-F238E27FC236}">
                <a16:creationId xmlns:a16="http://schemas.microsoft.com/office/drawing/2014/main" id="{86528216-618E-4FD1-B5E1-682AB8A16D4F}"/>
              </a:ext>
            </a:extLst>
          </p:cNvPr>
          <p:cNvSpPr/>
          <p:nvPr/>
        </p:nvSpPr>
        <p:spPr>
          <a:xfrm>
            <a:off x="7595402" y="5764703"/>
            <a:ext cx="3459490" cy="482208"/>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s-CO" sz="2000" b="1" dirty="0">
              <a:solidFill>
                <a:srgbClr val="000A8B"/>
              </a:solidFill>
            </a:endParaRPr>
          </a:p>
        </p:txBody>
      </p:sp>
      <p:sp>
        <p:nvSpPr>
          <p:cNvPr id="15" name="Rectángulo 14">
            <a:extLst>
              <a:ext uri="{FF2B5EF4-FFF2-40B4-BE49-F238E27FC236}">
                <a16:creationId xmlns:a16="http://schemas.microsoft.com/office/drawing/2014/main" id="{38217417-252C-434B-BFAC-45620819E0F1}"/>
              </a:ext>
            </a:extLst>
          </p:cNvPr>
          <p:cNvSpPr/>
          <p:nvPr/>
        </p:nvSpPr>
        <p:spPr>
          <a:xfrm>
            <a:off x="7389465" y="5547391"/>
            <a:ext cx="3459490" cy="482208"/>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sz="2000" b="1" dirty="0">
                <a:solidFill>
                  <a:srgbClr val="000A8B"/>
                </a:solidFill>
              </a:rPr>
              <a:t>TOTAL VALOR PRETENSIONES: $66.889</a:t>
            </a:r>
          </a:p>
        </p:txBody>
      </p:sp>
      <p:sp>
        <p:nvSpPr>
          <p:cNvPr id="17" name="Rectángulo 16">
            <a:extLst>
              <a:ext uri="{FF2B5EF4-FFF2-40B4-BE49-F238E27FC236}">
                <a16:creationId xmlns:a16="http://schemas.microsoft.com/office/drawing/2014/main" id="{A0B6DF28-D893-4396-8E33-B14BE276AD82}"/>
              </a:ext>
            </a:extLst>
          </p:cNvPr>
          <p:cNvSpPr/>
          <p:nvPr/>
        </p:nvSpPr>
        <p:spPr>
          <a:xfrm>
            <a:off x="980082" y="5660666"/>
            <a:ext cx="4152997" cy="482208"/>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sz="2000" b="1" dirty="0">
                <a:solidFill>
                  <a:srgbClr val="000A8B"/>
                </a:solidFill>
              </a:rPr>
              <a:t>TOTAL VALOR PRETENSIONES: $2.160.976</a:t>
            </a:r>
          </a:p>
        </p:txBody>
      </p:sp>
      <p:graphicFrame>
        <p:nvGraphicFramePr>
          <p:cNvPr id="18" name="Gráfico 17">
            <a:extLst>
              <a:ext uri="{FF2B5EF4-FFF2-40B4-BE49-F238E27FC236}">
                <a16:creationId xmlns:a16="http://schemas.microsoft.com/office/drawing/2014/main" id="{4CF6EF23-4603-4EBE-A52F-D1B4EC0490AA}"/>
              </a:ext>
            </a:extLst>
          </p:cNvPr>
          <p:cNvGraphicFramePr>
            <a:graphicFrameLocks/>
          </p:cNvGraphicFramePr>
          <p:nvPr>
            <p:extLst/>
          </p:nvPr>
        </p:nvGraphicFramePr>
        <p:xfrm>
          <a:off x="1072798" y="2583887"/>
          <a:ext cx="4152997" cy="2719708"/>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ángulo 1">
            <a:extLst>
              <a:ext uri="{FF2B5EF4-FFF2-40B4-BE49-F238E27FC236}">
                <a16:creationId xmlns:a16="http://schemas.microsoft.com/office/drawing/2014/main" id="{551E01B5-DE0E-4864-A0B2-DCC99B49C352}"/>
              </a:ext>
            </a:extLst>
          </p:cNvPr>
          <p:cNvSpPr/>
          <p:nvPr/>
        </p:nvSpPr>
        <p:spPr>
          <a:xfrm>
            <a:off x="1247597" y="1912147"/>
            <a:ext cx="2546349" cy="44256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EN  CONTRA - 1383 </a:t>
            </a:r>
          </a:p>
        </p:txBody>
      </p:sp>
      <p:sp>
        <p:nvSpPr>
          <p:cNvPr id="23" name="Rectángulo 22">
            <a:extLst>
              <a:ext uri="{FF2B5EF4-FFF2-40B4-BE49-F238E27FC236}">
                <a16:creationId xmlns:a16="http://schemas.microsoft.com/office/drawing/2014/main" id="{CB465748-D0D4-4D06-B2AB-5FC990D044FE}"/>
              </a:ext>
            </a:extLst>
          </p:cNvPr>
          <p:cNvSpPr/>
          <p:nvPr/>
        </p:nvSpPr>
        <p:spPr>
          <a:xfrm>
            <a:off x="7595402" y="1755713"/>
            <a:ext cx="2546349" cy="44256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A FAVOR - 866 </a:t>
            </a:r>
          </a:p>
        </p:txBody>
      </p:sp>
      <p:sp>
        <p:nvSpPr>
          <p:cNvPr id="4" name="CuadroTexto 3">
            <a:extLst>
              <a:ext uri="{FF2B5EF4-FFF2-40B4-BE49-F238E27FC236}">
                <a16:creationId xmlns:a16="http://schemas.microsoft.com/office/drawing/2014/main" id="{7A07A14D-6998-4D16-B085-FDBA368D791E}"/>
              </a:ext>
            </a:extLst>
          </p:cNvPr>
          <p:cNvSpPr txBox="1"/>
          <p:nvPr/>
        </p:nvSpPr>
        <p:spPr>
          <a:xfrm>
            <a:off x="3244850" y="2884093"/>
            <a:ext cx="1644813" cy="553998"/>
          </a:xfrm>
          <a:prstGeom prst="rect">
            <a:avLst/>
          </a:prstGeom>
          <a:noFill/>
        </p:spPr>
        <p:txBody>
          <a:bodyPr wrap="square" rtlCol="0">
            <a:spAutoFit/>
          </a:bodyPr>
          <a:lstStyle/>
          <a:p>
            <a:pPr algn="ctr"/>
            <a:r>
              <a:rPr lang="es-CO" sz="1400" b="1" dirty="0"/>
              <a:t>Administrativo 329 </a:t>
            </a:r>
          </a:p>
          <a:p>
            <a:pPr algn="ctr"/>
            <a:r>
              <a:rPr lang="es-CO" sz="1400" b="1" dirty="0"/>
              <a:t>$ 2,081,504</a:t>
            </a:r>
            <a:r>
              <a:rPr lang="es-CO" sz="1600" b="1" dirty="0"/>
              <a:t> </a:t>
            </a:r>
          </a:p>
        </p:txBody>
      </p:sp>
      <p:sp>
        <p:nvSpPr>
          <p:cNvPr id="24" name="CuadroTexto 23">
            <a:extLst>
              <a:ext uri="{FF2B5EF4-FFF2-40B4-BE49-F238E27FC236}">
                <a16:creationId xmlns:a16="http://schemas.microsoft.com/office/drawing/2014/main" id="{952EB3D6-A9B0-495D-BD35-84D65F143008}"/>
              </a:ext>
            </a:extLst>
          </p:cNvPr>
          <p:cNvSpPr txBox="1"/>
          <p:nvPr/>
        </p:nvSpPr>
        <p:spPr>
          <a:xfrm>
            <a:off x="3413748" y="3859559"/>
            <a:ext cx="998860" cy="523220"/>
          </a:xfrm>
          <a:prstGeom prst="rect">
            <a:avLst/>
          </a:prstGeom>
          <a:noFill/>
        </p:spPr>
        <p:txBody>
          <a:bodyPr wrap="square" rtlCol="0">
            <a:spAutoFit/>
          </a:bodyPr>
          <a:lstStyle/>
          <a:p>
            <a:r>
              <a:rPr lang="es-CO" sz="1400" b="1" dirty="0"/>
              <a:t>Civiles 393 </a:t>
            </a:r>
          </a:p>
          <a:p>
            <a:r>
              <a:rPr lang="es-CO" sz="1400" b="1" dirty="0"/>
              <a:t>$41,419.</a:t>
            </a:r>
          </a:p>
        </p:txBody>
      </p:sp>
      <p:sp>
        <p:nvSpPr>
          <p:cNvPr id="25" name="CuadroTexto 24">
            <a:extLst>
              <a:ext uri="{FF2B5EF4-FFF2-40B4-BE49-F238E27FC236}">
                <a16:creationId xmlns:a16="http://schemas.microsoft.com/office/drawing/2014/main" id="{A7DF6CE9-570D-416E-9D40-820958FDA38F}"/>
              </a:ext>
            </a:extLst>
          </p:cNvPr>
          <p:cNvSpPr txBox="1"/>
          <p:nvPr/>
        </p:nvSpPr>
        <p:spPr>
          <a:xfrm>
            <a:off x="1247597" y="3161092"/>
            <a:ext cx="1508498" cy="523220"/>
          </a:xfrm>
          <a:prstGeom prst="rect">
            <a:avLst/>
          </a:prstGeom>
          <a:noFill/>
        </p:spPr>
        <p:txBody>
          <a:bodyPr wrap="square" rtlCol="0">
            <a:spAutoFit/>
          </a:bodyPr>
          <a:lstStyle/>
          <a:p>
            <a:pPr algn="ctr"/>
            <a:r>
              <a:rPr lang="es-CO" sz="1400" b="1" dirty="0"/>
              <a:t>Coactivos 388 $23,400 </a:t>
            </a:r>
          </a:p>
        </p:txBody>
      </p:sp>
      <p:sp>
        <p:nvSpPr>
          <p:cNvPr id="26" name="CuadroTexto 25">
            <a:extLst>
              <a:ext uri="{FF2B5EF4-FFF2-40B4-BE49-F238E27FC236}">
                <a16:creationId xmlns:a16="http://schemas.microsoft.com/office/drawing/2014/main" id="{22DDAB28-F6DC-40C0-896E-93F682A08F69}"/>
              </a:ext>
            </a:extLst>
          </p:cNvPr>
          <p:cNvSpPr txBox="1"/>
          <p:nvPr/>
        </p:nvSpPr>
        <p:spPr>
          <a:xfrm>
            <a:off x="1548082" y="4006940"/>
            <a:ext cx="1508499" cy="523220"/>
          </a:xfrm>
          <a:prstGeom prst="rect">
            <a:avLst/>
          </a:prstGeom>
          <a:noFill/>
        </p:spPr>
        <p:txBody>
          <a:bodyPr wrap="square" rtlCol="0">
            <a:spAutoFit/>
          </a:bodyPr>
          <a:lstStyle/>
          <a:p>
            <a:pPr algn="ctr"/>
            <a:r>
              <a:rPr lang="es-CO" sz="1400" b="1" dirty="0"/>
              <a:t>Laborales 213</a:t>
            </a:r>
          </a:p>
          <a:p>
            <a:pPr algn="ctr"/>
            <a:r>
              <a:rPr lang="es-CO" sz="1400" b="1" dirty="0"/>
              <a:t>$14,651</a:t>
            </a:r>
          </a:p>
        </p:txBody>
      </p:sp>
      <p:sp>
        <p:nvSpPr>
          <p:cNvPr id="27" name="CuadroTexto 26">
            <a:extLst>
              <a:ext uri="{FF2B5EF4-FFF2-40B4-BE49-F238E27FC236}">
                <a16:creationId xmlns:a16="http://schemas.microsoft.com/office/drawing/2014/main" id="{73F13C8B-C388-4AA1-8C7D-AC0E34687705}"/>
              </a:ext>
            </a:extLst>
          </p:cNvPr>
          <p:cNvSpPr txBox="1"/>
          <p:nvPr/>
        </p:nvSpPr>
        <p:spPr>
          <a:xfrm>
            <a:off x="2267339" y="2574435"/>
            <a:ext cx="1057995" cy="323165"/>
          </a:xfrm>
          <a:prstGeom prst="rect">
            <a:avLst/>
          </a:prstGeom>
          <a:noFill/>
        </p:spPr>
        <p:txBody>
          <a:bodyPr wrap="square" rtlCol="0">
            <a:spAutoFit/>
          </a:bodyPr>
          <a:lstStyle/>
          <a:p>
            <a:r>
              <a:rPr lang="es-CO" sz="1500" dirty="0"/>
              <a:t>Tutelas 60</a:t>
            </a:r>
          </a:p>
        </p:txBody>
      </p:sp>
      <p:graphicFrame>
        <p:nvGraphicFramePr>
          <p:cNvPr id="28" name="Gráfico 27">
            <a:extLst>
              <a:ext uri="{FF2B5EF4-FFF2-40B4-BE49-F238E27FC236}">
                <a16:creationId xmlns:a16="http://schemas.microsoft.com/office/drawing/2014/main" id="{B11668D8-17AB-49A2-9995-100526F74EBE}"/>
              </a:ext>
            </a:extLst>
          </p:cNvPr>
          <p:cNvGraphicFramePr>
            <a:graphicFrameLocks/>
          </p:cNvGraphicFramePr>
          <p:nvPr>
            <p:extLst/>
          </p:nvPr>
        </p:nvGraphicFramePr>
        <p:xfrm>
          <a:off x="6495904" y="2617509"/>
          <a:ext cx="5246612" cy="3031439"/>
        </p:xfrm>
        <a:graphic>
          <a:graphicData uri="http://schemas.openxmlformats.org/drawingml/2006/chart">
            <c:chart xmlns:c="http://schemas.openxmlformats.org/drawingml/2006/chart" xmlns:r="http://schemas.openxmlformats.org/officeDocument/2006/relationships" r:id="rId4"/>
          </a:graphicData>
        </a:graphic>
      </p:graphicFrame>
      <p:sp>
        <p:nvSpPr>
          <p:cNvPr id="22" name="CuadroTexto 21">
            <a:extLst>
              <a:ext uri="{FF2B5EF4-FFF2-40B4-BE49-F238E27FC236}">
                <a16:creationId xmlns:a16="http://schemas.microsoft.com/office/drawing/2014/main" id="{84BEF41F-D092-4F77-8688-DCA55CA98797}"/>
              </a:ext>
            </a:extLst>
          </p:cNvPr>
          <p:cNvSpPr txBox="1"/>
          <p:nvPr/>
        </p:nvSpPr>
        <p:spPr>
          <a:xfrm>
            <a:off x="6934899" y="6294279"/>
            <a:ext cx="2312002" cy="246221"/>
          </a:xfrm>
          <a:prstGeom prst="rect">
            <a:avLst/>
          </a:prstGeom>
          <a:noFill/>
        </p:spPr>
        <p:txBody>
          <a:bodyPr wrap="square" rtlCol="0">
            <a:spAutoFit/>
          </a:bodyPr>
          <a:lstStyle/>
          <a:p>
            <a:r>
              <a:rPr lang="es-CO" sz="1000" dirty="0"/>
              <a:t>* Cifras en Miles de Millones</a:t>
            </a:r>
          </a:p>
        </p:txBody>
      </p:sp>
      <p:pic>
        <p:nvPicPr>
          <p:cNvPr id="29" name="Imagen 28">
            <a:extLst>
              <a:ext uri="{FF2B5EF4-FFF2-40B4-BE49-F238E27FC236}">
                <a16:creationId xmlns:a16="http://schemas.microsoft.com/office/drawing/2014/main" id="{2692ADF1-29CB-4615-9884-41BA5545C89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2676" y="123849"/>
            <a:ext cx="1715135" cy="745490"/>
          </a:xfrm>
          <a:prstGeom prst="rect">
            <a:avLst/>
          </a:prstGeom>
        </p:spPr>
      </p:pic>
      <p:pic>
        <p:nvPicPr>
          <p:cNvPr id="31" name="Imagen 30">
            <a:extLst>
              <a:ext uri="{FF2B5EF4-FFF2-40B4-BE49-F238E27FC236}">
                <a16:creationId xmlns:a16="http://schemas.microsoft.com/office/drawing/2014/main" id="{E0C971FB-9200-4E18-B0DB-0FBEF40C507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58964" y="123849"/>
            <a:ext cx="4150360" cy="713105"/>
          </a:xfrm>
          <a:prstGeom prst="rect">
            <a:avLst/>
          </a:prstGeom>
        </p:spPr>
      </p:pic>
      <p:sp>
        <p:nvSpPr>
          <p:cNvPr id="32" name="Rectángulo 31">
            <a:extLst>
              <a:ext uri="{FF2B5EF4-FFF2-40B4-BE49-F238E27FC236}">
                <a16:creationId xmlns:a16="http://schemas.microsoft.com/office/drawing/2014/main" id="{976A7561-C9B8-4CBE-B76C-66E89299AB0F}"/>
              </a:ext>
            </a:extLst>
          </p:cNvPr>
          <p:cNvSpPr/>
          <p:nvPr/>
        </p:nvSpPr>
        <p:spPr>
          <a:xfrm>
            <a:off x="3793946" y="1754178"/>
            <a:ext cx="3459490" cy="482208"/>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sz="2000" b="1" dirty="0">
                <a:solidFill>
                  <a:srgbClr val="000A8B"/>
                </a:solidFill>
              </a:rPr>
              <a:t>TOTAL: 2.249</a:t>
            </a:r>
          </a:p>
        </p:txBody>
      </p:sp>
      <p:sp>
        <p:nvSpPr>
          <p:cNvPr id="33" name="Rectángulo 32">
            <a:extLst>
              <a:ext uri="{FF2B5EF4-FFF2-40B4-BE49-F238E27FC236}">
                <a16:creationId xmlns:a16="http://schemas.microsoft.com/office/drawing/2014/main" id="{3B5F5F44-2D2A-4098-885E-E0DD0B13BDFC}"/>
              </a:ext>
            </a:extLst>
          </p:cNvPr>
          <p:cNvSpPr/>
          <p:nvPr/>
        </p:nvSpPr>
        <p:spPr>
          <a:xfrm>
            <a:off x="3735212" y="2111249"/>
            <a:ext cx="3459490" cy="482208"/>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sz="2000" b="1" dirty="0">
                <a:solidFill>
                  <a:srgbClr val="000A8B"/>
                </a:solidFill>
              </a:rPr>
              <a:t>$ 2.227.865</a:t>
            </a:r>
          </a:p>
        </p:txBody>
      </p:sp>
    </p:spTree>
    <p:extLst>
      <p:ext uri="{BB962C8B-B14F-4D97-AF65-F5344CB8AC3E}">
        <p14:creationId xmlns:p14="http://schemas.microsoft.com/office/powerpoint/2010/main" val="14711774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CuadroTexto 54">
            <a:extLst>
              <a:ext uri="{FF2B5EF4-FFF2-40B4-BE49-F238E27FC236}">
                <a16:creationId xmlns:a16="http://schemas.microsoft.com/office/drawing/2014/main" id="{E39FA3DE-E038-4055-A66E-15F94328C470}"/>
              </a:ext>
            </a:extLst>
          </p:cNvPr>
          <p:cNvSpPr txBox="1"/>
          <p:nvPr/>
        </p:nvSpPr>
        <p:spPr>
          <a:xfrm>
            <a:off x="10324613" y="6304112"/>
            <a:ext cx="2312002" cy="246221"/>
          </a:xfrm>
          <a:prstGeom prst="rect">
            <a:avLst/>
          </a:prstGeom>
          <a:noFill/>
        </p:spPr>
        <p:txBody>
          <a:bodyPr wrap="square" rtlCol="0">
            <a:spAutoFit/>
          </a:bodyPr>
          <a:lstStyle/>
          <a:p>
            <a:r>
              <a:rPr lang="es-CO" sz="1000" dirty="0"/>
              <a:t>* Corte 10 de julio de 2019</a:t>
            </a:r>
          </a:p>
        </p:txBody>
      </p:sp>
      <p:sp>
        <p:nvSpPr>
          <p:cNvPr id="56" name="Rectángulo 55">
            <a:extLst>
              <a:ext uri="{FF2B5EF4-FFF2-40B4-BE49-F238E27FC236}">
                <a16:creationId xmlns:a16="http://schemas.microsoft.com/office/drawing/2014/main" id="{13902953-3C95-4361-86B5-C99465314590}"/>
              </a:ext>
            </a:extLst>
          </p:cNvPr>
          <p:cNvSpPr/>
          <p:nvPr/>
        </p:nvSpPr>
        <p:spPr>
          <a:xfrm>
            <a:off x="3158009" y="666706"/>
            <a:ext cx="4056017" cy="367680"/>
          </a:xfrm>
          <a:prstGeom prst="rect">
            <a:avLst/>
          </a:prstGeom>
          <a:ln w="38100"/>
        </p:spPr>
        <p:style>
          <a:lnRef idx="2">
            <a:schemeClr val="accent2"/>
          </a:lnRef>
          <a:fillRef idx="1">
            <a:schemeClr val="lt1"/>
          </a:fillRef>
          <a:effectRef idx="0">
            <a:schemeClr val="accent2"/>
          </a:effectRef>
          <a:fontRef idx="minor">
            <a:schemeClr val="dk1"/>
          </a:fontRef>
        </p:style>
        <p:txBody>
          <a:bodyPr rtlCol="0" anchor="ctr"/>
          <a:lstStyle/>
          <a:p>
            <a:pPr algn="ctr"/>
            <a:r>
              <a:rPr lang="es-CO" sz="2200" b="1" dirty="0"/>
              <a:t>PROCESOS JUDICIALES</a:t>
            </a:r>
          </a:p>
        </p:txBody>
      </p:sp>
      <p:pic>
        <p:nvPicPr>
          <p:cNvPr id="57" name="Imagen 56">
            <a:extLst>
              <a:ext uri="{FF2B5EF4-FFF2-40B4-BE49-F238E27FC236}">
                <a16:creationId xmlns:a16="http://schemas.microsoft.com/office/drawing/2014/main" id="{FE3ABC0F-6D29-467E-976A-F0E95663D9C1}"/>
              </a:ext>
            </a:extLst>
          </p:cNvPr>
          <p:cNvPicPr>
            <a:picLocks noChangeAspect="1"/>
          </p:cNvPicPr>
          <p:nvPr/>
        </p:nvPicPr>
        <p:blipFill>
          <a:blip r:embed="rId2"/>
          <a:stretch>
            <a:fillRect/>
          </a:stretch>
        </p:blipFill>
        <p:spPr>
          <a:xfrm>
            <a:off x="2593919" y="160363"/>
            <a:ext cx="1058095" cy="755782"/>
          </a:xfrm>
          <a:prstGeom prst="rect">
            <a:avLst/>
          </a:prstGeom>
        </p:spPr>
      </p:pic>
      <p:sp>
        <p:nvSpPr>
          <p:cNvPr id="13" name="Rectángulo 12">
            <a:extLst>
              <a:ext uri="{FF2B5EF4-FFF2-40B4-BE49-F238E27FC236}">
                <a16:creationId xmlns:a16="http://schemas.microsoft.com/office/drawing/2014/main" id="{258D9D20-20B7-46D8-93AF-84C6CD4A0F85}"/>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t>VICEPRESIDENCIA JURIDICA</a:t>
            </a:r>
          </a:p>
        </p:txBody>
      </p:sp>
      <p:sp>
        <p:nvSpPr>
          <p:cNvPr id="14" name="Rectángulo 13">
            <a:extLst>
              <a:ext uri="{FF2B5EF4-FFF2-40B4-BE49-F238E27FC236}">
                <a16:creationId xmlns:a16="http://schemas.microsoft.com/office/drawing/2014/main" id="{86528216-618E-4FD1-B5E1-682AB8A16D4F}"/>
              </a:ext>
            </a:extLst>
          </p:cNvPr>
          <p:cNvSpPr/>
          <p:nvPr/>
        </p:nvSpPr>
        <p:spPr>
          <a:xfrm>
            <a:off x="7595402" y="5764703"/>
            <a:ext cx="3459490" cy="482208"/>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s-CO" sz="2000" b="1" dirty="0">
              <a:solidFill>
                <a:srgbClr val="000A8B"/>
              </a:solidFill>
            </a:endParaRPr>
          </a:p>
        </p:txBody>
      </p:sp>
      <p:sp>
        <p:nvSpPr>
          <p:cNvPr id="25" name="CuadroTexto 24">
            <a:extLst>
              <a:ext uri="{FF2B5EF4-FFF2-40B4-BE49-F238E27FC236}">
                <a16:creationId xmlns:a16="http://schemas.microsoft.com/office/drawing/2014/main" id="{A7DF6CE9-570D-416E-9D40-820958FDA38F}"/>
              </a:ext>
            </a:extLst>
          </p:cNvPr>
          <p:cNvSpPr txBox="1"/>
          <p:nvPr/>
        </p:nvSpPr>
        <p:spPr>
          <a:xfrm>
            <a:off x="1243561" y="1759581"/>
            <a:ext cx="2935331" cy="523220"/>
          </a:xfrm>
          <a:prstGeom prst="rect">
            <a:avLst/>
          </a:prstGeom>
          <a:noFill/>
        </p:spPr>
        <p:txBody>
          <a:bodyPr wrap="square" rtlCol="0">
            <a:spAutoFit/>
          </a:bodyPr>
          <a:lstStyle/>
          <a:p>
            <a:pPr algn="ctr"/>
            <a:r>
              <a:rPr lang="es-CO" sz="1400" b="1" dirty="0"/>
              <a:t>PRINCIPALES ACCIONES CONTENCIOSAS ADMINISTRATIVAS</a:t>
            </a:r>
          </a:p>
        </p:txBody>
      </p:sp>
      <p:sp>
        <p:nvSpPr>
          <p:cNvPr id="22" name="CuadroTexto 21">
            <a:extLst>
              <a:ext uri="{FF2B5EF4-FFF2-40B4-BE49-F238E27FC236}">
                <a16:creationId xmlns:a16="http://schemas.microsoft.com/office/drawing/2014/main" id="{84BEF41F-D092-4F77-8688-DCA55CA98797}"/>
              </a:ext>
            </a:extLst>
          </p:cNvPr>
          <p:cNvSpPr txBox="1"/>
          <p:nvPr/>
        </p:nvSpPr>
        <p:spPr>
          <a:xfrm>
            <a:off x="7895007" y="6283520"/>
            <a:ext cx="2312002" cy="246221"/>
          </a:xfrm>
          <a:prstGeom prst="rect">
            <a:avLst/>
          </a:prstGeom>
          <a:noFill/>
        </p:spPr>
        <p:txBody>
          <a:bodyPr wrap="square" rtlCol="0">
            <a:spAutoFit/>
          </a:bodyPr>
          <a:lstStyle/>
          <a:p>
            <a:r>
              <a:rPr lang="es-CO" sz="1000" dirty="0"/>
              <a:t>* Cifras en Miles de Millones</a:t>
            </a:r>
          </a:p>
        </p:txBody>
      </p:sp>
      <p:pic>
        <p:nvPicPr>
          <p:cNvPr id="29" name="Imagen 28">
            <a:extLst>
              <a:ext uri="{FF2B5EF4-FFF2-40B4-BE49-F238E27FC236}">
                <a16:creationId xmlns:a16="http://schemas.microsoft.com/office/drawing/2014/main" id="{2692ADF1-29CB-4615-9884-41BA5545C8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676" y="123849"/>
            <a:ext cx="1715135" cy="745490"/>
          </a:xfrm>
          <a:prstGeom prst="rect">
            <a:avLst/>
          </a:prstGeom>
        </p:spPr>
      </p:pic>
      <p:pic>
        <p:nvPicPr>
          <p:cNvPr id="31" name="Imagen 30">
            <a:extLst>
              <a:ext uri="{FF2B5EF4-FFF2-40B4-BE49-F238E27FC236}">
                <a16:creationId xmlns:a16="http://schemas.microsoft.com/office/drawing/2014/main" id="{E0C971FB-9200-4E18-B0DB-0FBEF40C50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58964" y="123849"/>
            <a:ext cx="4150360" cy="713105"/>
          </a:xfrm>
          <a:prstGeom prst="rect">
            <a:avLst/>
          </a:prstGeom>
        </p:spPr>
      </p:pic>
      <p:graphicFrame>
        <p:nvGraphicFramePr>
          <p:cNvPr id="30" name="Gráfico 29">
            <a:extLst>
              <a:ext uri="{FF2B5EF4-FFF2-40B4-BE49-F238E27FC236}">
                <a16:creationId xmlns:a16="http://schemas.microsoft.com/office/drawing/2014/main" id="{9F924FF1-B504-4805-8C47-4ED6B7EBC8C8}"/>
              </a:ext>
            </a:extLst>
          </p:cNvPr>
          <p:cNvGraphicFramePr>
            <a:graphicFrameLocks/>
          </p:cNvGraphicFramePr>
          <p:nvPr>
            <p:extLst/>
          </p:nvPr>
        </p:nvGraphicFramePr>
        <p:xfrm>
          <a:off x="614017" y="2302590"/>
          <a:ext cx="4572000" cy="2743200"/>
        </p:xfrm>
        <a:graphic>
          <a:graphicData uri="http://schemas.openxmlformats.org/drawingml/2006/chart">
            <c:chart xmlns:c="http://schemas.openxmlformats.org/drawingml/2006/chart" xmlns:r="http://schemas.openxmlformats.org/officeDocument/2006/relationships" r:id="rId5"/>
          </a:graphicData>
        </a:graphic>
      </p:graphicFrame>
      <p:sp>
        <p:nvSpPr>
          <p:cNvPr id="3" name="CuadroTexto 2">
            <a:extLst>
              <a:ext uri="{FF2B5EF4-FFF2-40B4-BE49-F238E27FC236}">
                <a16:creationId xmlns:a16="http://schemas.microsoft.com/office/drawing/2014/main" id="{8F57BDF7-CAC5-48CE-827C-9DA4FA227A41}"/>
              </a:ext>
            </a:extLst>
          </p:cNvPr>
          <p:cNvSpPr txBox="1"/>
          <p:nvPr/>
        </p:nvSpPr>
        <p:spPr>
          <a:xfrm>
            <a:off x="1392964" y="4392539"/>
            <a:ext cx="487111" cy="246221"/>
          </a:xfrm>
          <a:prstGeom prst="rect">
            <a:avLst/>
          </a:prstGeom>
          <a:noFill/>
        </p:spPr>
        <p:txBody>
          <a:bodyPr wrap="square" rtlCol="0">
            <a:spAutoFit/>
          </a:bodyPr>
          <a:lstStyle/>
          <a:p>
            <a:r>
              <a:rPr lang="es-CO" sz="1000" dirty="0"/>
              <a:t>260</a:t>
            </a:r>
          </a:p>
        </p:txBody>
      </p:sp>
      <p:graphicFrame>
        <p:nvGraphicFramePr>
          <p:cNvPr id="34" name="Gráfico 33">
            <a:extLst>
              <a:ext uri="{FF2B5EF4-FFF2-40B4-BE49-F238E27FC236}">
                <a16:creationId xmlns:a16="http://schemas.microsoft.com/office/drawing/2014/main" id="{9406A240-FC4F-4702-AC6A-13DDB6EFED9F}"/>
              </a:ext>
            </a:extLst>
          </p:cNvPr>
          <p:cNvGraphicFramePr>
            <a:graphicFrameLocks/>
          </p:cNvGraphicFramePr>
          <p:nvPr>
            <p:extLst/>
          </p:nvPr>
        </p:nvGraphicFramePr>
        <p:xfrm>
          <a:off x="5060627" y="1730924"/>
          <a:ext cx="4056017" cy="2406776"/>
        </p:xfrm>
        <a:graphic>
          <a:graphicData uri="http://schemas.openxmlformats.org/drawingml/2006/chart">
            <c:chart xmlns:c="http://schemas.openxmlformats.org/drawingml/2006/chart" xmlns:r="http://schemas.openxmlformats.org/officeDocument/2006/relationships" r:id="rId6"/>
          </a:graphicData>
        </a:graphic>
      </p:graphicFrame>
      <p:sp>
        <p:nvSpPr>
          <p:cNvPr id="35" name="CuadroTexto 34">
            <a:extLst>
              <a:ext uri="{FF2B5EF4-FFF2-40B4-BE49-F238E27FC236}">
                <a16:creationId xmlns:a16="http://schemas.microsoft.com/office/drawing/2014/main" id="{42891635-6343-49F4-86DD-2266C24CCD83}"/>
              </a:ext>
            </a:extLst>
          </p:cNvPr>
          <p:cNvSpPr txBox="1"/>
          <p:nvPr/>
        </p:nvSpPr>
        <p:spPr>
          <a:xfrm>
            <a:off x="6025376" y="3567893"/>
            <a:ext cx="487111" cy="246221"/>
          </a:xfrm>
          <a:prstGeom prst="rect">
            <a:avLst/>
          </a:prstGeom>
          <a:noFill/>
        </p:spPr>
        <p:txBody>
          <a:bodyPr wrap="square" rtlCol="0">
            <a:spAutoFit/>
          </a:bodyPr>
          <a:lstStyle/>
          <a:p>
            <a:r>
              <a:rPr lang="es-CO" sz="1000" dirty="0"/>
              <a:t>190</a:t>
            </a:r>
          </a:p>
        </p:txBody>
      </p:sp>
      <p:sp>
        <p:nvSpPr>
          <p:cNvPr id="36" name="CuadroTexto 35">
            <a:extLst>
              <a:ext uri="{FF2B5EF4-FFF2-40B4-BE49-F238E27FC236}">
                <a16:creationId xmlns:a16="http://schemas.microsoft.com/office/drawing/2014/main" id="{942CD4EB-94B0-45B6-8830-37BC0A5C9471}"/>
              </a:ext>
            </a:extLst>
          </p:cNvPr>
          <p:cNvSpPr txBox="1"/>
          <p:nvPr/>
        </p:nvSpPr>
        <p:spPr>
          <a:xfrm>
            <a:off x="7482986" y="3581809"/>
            <a:ext cx="487111" cy="246221"/>
          </a:xfrm>
          <a:prstGeom prst="rect">
            <a:avLst/>
          </a:prstGeom>
          <a:noFill/>
        </p:spPr>
        <p:txBody>
          <a:bodyPr wrap="square" rtlCol="0">
            <a:spAutoFit/>
          </a:bodyPr>
          <a:lstStyle/>
          <a:p>
            <a:r>
              <a:rPr lang="es-CO" sz="1000" dirty="0"/>
              <a:t>114</a:t>
            </a:r>
          </a:p>
        </p:txBody>
      </p:sp>
      <p:sp>
        <p:nvSpPr>
          <p:cNvPr id="37" name="CuadroTexto 36">
            <a:extLst>
              <a:ext uri="{FF2B5EF4-FFF2-40B4-BE49-F238E27FC236}">
                <a16:creationId xmlns:a16="http://schemas.microsoft.com/office/drawing/2014/main" id="{EEAA635E-3734-4144-86BF-CE793A30C4DC}"/>
              </a:ext>
            </a:extLst>
          </p:cNvPr>
          <p:cNvSpPr txBox="1"/>
          <p:nvPr/>
        </p:nvSpPr>
        <p:spPr>
          <a:xfrm>
            <a:off x="5745369" y="1455209"/>
            <a:ext cx="2935331" cy="307777"/>
          </a:xfrm>
          <a:prstGeom prst="rect">
            <a:avLst/>
          </a:prstGeom>
          <a:noFill/>
        </p:spPr>
        <p:txBody>
          <a:bodyPr wrap="square" rtlCol="0">
            <a:spAutoFit/>
          </a:bodyPr>
          <a:lstStyle/>
          <a:p>
            <a:pPr algn="ctr"/>
            <a:r>
              <a:rPr lang="es-CO" sz="1400" b="1" dirty="0"/>
              <a:t>PRINCIPALES ACCIONES CIVILES</a:t>
            </a:r>
          </a:p>
        </p:txBody>
      </p:sp>
      <p:graphicFrame>
        <p:nvGraphicFramePr>
          <p:cNvPr id="38" name="Gráfico 37">
            <a:extLst>
              <a:ext uri="{FF2B5EF4-FFF2-40B4-BE49-F238E27FC236}">
                <a16:creationId xmlns:a16="http://schemas.microsoft.com/office/drawing/2014/main" id="{F1DF467E-6438-401E-A1B2-C8C206F9020B}"/>
              </a:ext>
            </a:extLst>
          </p:cNvPr>
          <p:cNvGraphicFramePr>
            <a:graphicFrameLocks/>
          </p:cNvGraphicFramePr>
          <p:nvPr>
            <p:extLst/>
          </p:nvPr>
        </p:nvGraphicFramePr>
        <p:xfrm>
          <a:off x="7913747" y="3755651"/>
          <a:ext cx="3849076" cy="2254872"/>
        </p:xfrm>
        <a:graphic>
          <a:graphicData uri="http://schemas.openxmlformats.org/drawingml/2006/chart">
            <c:chart xmlns:c="http://schemas.openxmlformats.org/drawingml/2006/chart" xmlns:r="http://schemas.openxmlformats.org/officeDocument/2006/relationships" r:id="rId7"/>
          </a:graphicData>
        </a:graphic>
      </p:graphicFrame>
      <p:sp>
        <p:nvSpPr>
          <p:cNvPr id="39" name="CuadroTexto 38">
            <a:extLst>
              <a:ext uri="{FF2B5EF4-FFF2-40B4-BE49-F238E27FC236}">
                <a16:creationId xmlns:a16="http://schemas.microsoft.com/office/drawing/2014/main" id="{62E110DF-57CB-4936-BF75-25E8FDDBC489}"/>
              </a:ext>
            </a:extLst>
          </p:cNvPr>
          <p:cNvSpPr txBox="1"/>
          <p:nvPr/>
        </p:nvSpPr>
        <p:spPr>
          <a:xfrm>
            <a:off x="8739344" y="3557000"/>
            <a:ext cx="2935331" cy="307777"/>
          </a:xfrm>
          <a:prstGeom prst="rect">
            <a:avLst/>
          </a:prstGeom>
          <a:noFill/>
        </p:spPr>
        <p:txBody>
          <a:bodyPr wrap="square" rtlCol="0">
            <a:spAutoFit/>
          </a:bodyPr>
          <a:lstStyle/>
          <a:p>
            <a:pPr algn="ctr"/>
            <a:r>
              <a:rPr lang="es-CO" sz="1400" b="1" dirty="0"/>
              <a:t>PRINCIPALES ACCIONES LABORALES</a:t>
            </a:r>
          </a:p>
        </p:txBody>
      </p:sp>
    </p:spTree>
    <p:extLst>
      <p:ext uri="{BB962C8B-B14F-4D97-AF65-F5344CB8AC3E}">
        <p14:creationId xmlns:p14="http://schemas.microsoft.com/office/powerpoint/2010/main" val="40230606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ángulo 12"/>
          <p:cNvSpPr/>
          <p:nvPr/>
        </p:nvSpPr>
        <p:spPr>
          <a:xfrm>
            <a:off x="0" y="6555836"/>
            <a:ext cx="12192000" cy="31750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4" name="CuadroTexto 13"/>
          <p:cNvSpPr txBox="1"/>
          <p:nvPr/>
        </p:nvSpPr>
        <p:spPr>
          <a:xfrm>
            <a:off x="5438474" y="6550223"/>
            <a:ext cx="675352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sp>
        <p:nvSpPr>
          <p:cNvPr id="2" name="CuadroTexto 1"/>
          <p:cNvSpPr txBox="1"/>
          <p:nvPr/>
        </p:nvSpPr>
        <p:spPr>
          <a:xfrm>
            <a:off x="2507560" y="337040"/>
            <a:ext cx="5007375" cy="830997"/>
          </a:xfrm>
          <a:prstGeom prst="rect">
            <a:avLst/>
          </a:prstGeom>
          <a:noFill/>
        </p:spPr>
        <p:txBody>
          <a:bodyPr wrap="square" rtlCol="0">
            <a:spAutoFit/>
          </a:bodyPr>
          <a:lstStyle/>
          <a:p>
            <a:pPr algn="ctr"/>
            <a:r>
              <a:rPr lang="es-CO" sz="2400" b="1" dirty="0">
                <a:solidFill>
                  <a:srgbClr val="002060"/>
                </a:solidFill>
              </a:rPr>
              <a:t>DEFENSA JUDICIAL</a:t>
            </a:r>
          </a:p>
          <a:p>
            <a:pPr algn="ctr"/>
            <a:r>
              <a:rPr lang="es-CO" sz="2400" b="1" dirty="0">
                <a:solidFill>
                  <a:srgbClr val="002060"/>
                </a:solidFill>
              </a:rPr>
              <a:t>Estructura de Defensa</a:t>
            </a:r>
          </a:p>
        </p:txBody>
      </p:sp>
      <p:sp>
        <p:nvSpPr>
          <p:cNvPr id="24" name="Rectángulo 23"/>
          <p:cNvSpPr/>
          <p:nvPr/>
        </p:nvSpPr>
        <p:spPr>
          <a:xfrm>
            <a:off x="4315152" y="4750325"/>
            <a:ext cx="1499927" cy="448101"/>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400" b="1" dirty="0">
                <a:solidFill>
                  <a:schemeClr val="tx1">
                    <a:lumMod val="95000"/>
                    <a:lumOff val="5000"/>
                  </a:schemeClr>
                </a:solidFill>
              </a:rPr>
              <a:t>Cartera</a:t>
            </a:r>
          </a:p>
          <a:p>
            <a:pPr algn="ctr"/>
            <a:r>
              <a:rPr lang="es-CO" sz="1400" b="1" dirty="0">
                <a:solidFill>
                  <a:schemeClr val="tx1">
                    <a:lumMod val="95000"/>
                    <a:lumOff val="5000"/>
                  </a:schemeClr>
                </a:solidFill>
              </a:rPr>
              <a:t>5</a:t>
            </a:r>
          </a:p>
        </p:txBody>
      </p:sp>
      <p:sp>
        <p:nvSpPr>
          <p:cNvPr id="38" name="CuadroTexto 37">
            <a:extLst>
              <a:ext uri="{FF2B5EF4-FFF2-40B4-BE49-F238E27FC236}">
                <a16:creationId xmlns:a16="http://schemas.microsoft.com/office/drawing/2014/main" id="{86598896-41D5-4E8E-8533-E4C2A260BF97}"/>
              </a:ext>
            </a:extLst>
          </p:cNvPr>
          <p:cNvSpPr txBox="1"/>
          <p:nvPr/>
        </p:nvSpPr>
        <p:spPr>
          <a:xfrm>
            <a:off x="5952022" y="4766781"/>
            <a:ext cx="2789627" cy="646331"/>
          </a:xfrm>
          <a:prstGeom prst="rect">
            <a:avLst/>
          </a:prstGeom>
          <a:noFill/>
        </p:spPr>
        <p:txBody>
          <a:bodyPr wrap="square" rtlCol="0">
            <a:spAutoFit/>
          </a:bodyPr>
          <a:lstStyle/>
          <a:p>
            <a:pPr algn="ctr"/>
            <a:r>
              <a:rPr lang="es-CO" b="1" dirty="0"/>
              <a:t>Honorarios Pago por Impulso Procesal.</a:t>
            </a:r>
          </a:p>
        </p:txBody>
      </p:sp>
      <p:cxnSp>
        <p:nvCxnSpPr>
          <p:cNvPr id="40" name="Conector recto de flecha 39">
            <a:extLst>
              <a:ext uri="{FF2B5EF4-FFF2-40B4-BE49-F238E27FC236}">
                <a16:creationId xmlns:a16="http://schemas.microsoft.com/office/drawing/2014/main" id="{9584F6EF-95E2-43CB-B196-3ECFB82FC6E1}"/>
              </a:ext>
            </a:extLst>
          </p:cNvPr>
          <p:cNvCxnSpPr>
            <a:cxnSpLocks/>
            <a:stCxn id="38" idx="2"/>
          </p:cNvCxnSpPr>
          <p:nvPr/>
        </p:nvCxnSpPr>
        <p:spPr>
          <a:xfrm flipH="1">
            <a:off x="7346835" y="5413112"/>
            <a:ext cx="1" cy="2437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47" name="Imagen 46">
            <a:extLst>
              <a:ext uri="{FF2B5EF4-FFF2-40B4-BE49-F238E27FC236}">
                <a16:creationId xmlns:a16="http://schemas.microsoft.com/office/drawing/2014/main" id="{E7A6F18E-A126-41C5-8EA6-908085F0D577}"/>
              </a:ext>
            </a:extLst>
          </p:cNvPr>
          <p:cNvPicPr>
            <a:picLocks noChangeAspect="1"/>
          </p:cNvPicPr>
          <p:nvPr/>
        </p:nvPicPr>
        <p:blipFill>
          <a:blip r:embed="rId2"/>
          <a:stretch>
            <a:fillRect/>
          </a:stretch>
        </p:blipFill>
        <p:spPr>
          <a:xfrm>
            <a:off x="5828470" y="5721328"/>
            <a:ext cx="3214811" cy="676229"/>
          </a:xfrm>
          <a:prstGeom prst="rect">
            <a:avLst/>
          </a:prstGeom>
        </p:spPr>
      </p:pic>
      <p:sp>
        <p:nvSpPr>
          <p:cNvPr id="48" name="Rectángulo 47">
            <a:extLst>
              <a:ext uri="{FF2B5EF4-FFF2-40B4-BE49-F238E27FC236}">
                <a16:creationId xmlns:a16="http://schemas.microsoft.com/office/drawing/2014/main" id="{CA387722-59EC-4EB0-8BAE-9EAFCE6AB324}"/>
              </a:ext>
            </a:extLst>
          </p:cNvPr>
          <p:cNvSpPr/>
          <p:nvPr/>
        </p:nvSpPr>
        <p:spPr>
          <a:xfrm>
            <a:off x="9043281" y="5754639"/>
            <a:ext cx="1880591" cy="67622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Wingdings" panose="05000000000000000000" pitchFamily="2" charset="2"/>
              <a:buChar char="Ø"/>
            </a:pPr>
            <a:r>
              <a:rPr lang="es-CO" sz="1400" b="1" dirty="0">
                <a:solidFill>
                  <a:schemeClr val="tx1"/>
                </a:solidFill>
              </a:rPr>
              <a:t>Admisión y/o mandamiento  </a:t>
            </a:r>
          </a:p>
          <a:p>
            <a:pPr marL="285750" indent="-285750" algn="ctr">
              <a:buFont typeface="Wingdings" panose="05000000000000000000" pitchFamily="2" charset="2"/>
              <a:buChar char="Ø"/>
            </a:pPr>
            <a:r>
              <a:rPr lang="es-CO" sz="1400" b="1" dirty="0">
                <a:solidFill>
                  <a:schemeClr val="tx1"/>
                </a:solidFill>
              </a:rPr>
              <a:t>Sentencia. </a:t>
            </a:r>
            <a:endParaRPr lang="es-CO" b="1" dirty="0">
              <a:solidFill>
                <a:schemeClr val="tx1"/>
              </a:solidFill>
            </a:endParaRPr>
          </a:p>
        </p:txBody>
      </p:sp>
      <p:pic>
        <p:nvPicPr>
          <p:cNvPr id="27" name="Imagen 26">
            <a:extLst>
              <a:ext uri="{FF2B5EF4-FFF2-40B4-BE49-F238E27FC236}">
                <a16:creationId xmlns:a16="http://schemas.microsoft.com/office/drawing/2014/main" id="{A5029E0B-4AD2-48AF-91A0-2FBCC503F3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676" y="123849"/>
            <a:ext cx="1715135" cy="745490"/>
          </a:xfrm>
          <a:prstGeom prst="rect">
            <a:avLst/>
          </a:prstGeom>
        </p:spPr>
      </p:pic>
      <p:pic>
        <p:nvPicPr>
          <p:cNvPr id="28" name="Imagen 27">
            <a:extLst>
              <a:ext uri="{FF2B5EF4-FFF2-40B4-BE49-F238E27FC236}">
                <a16:creationId xmlns:a16="http://schemas.microsoft.com/office/drawing/2014/main" id="{EC2A73CA-A554-44EB-9F65-FF8954AEF8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58964" y="123849"/>
            <a:ext cx="4150360" cy="713105"/>
          </a:xfrm>
          <a:prstGeom prst="rect">
            <a:avLst/>
          </a:prstGeom>
        </p:spPr>
      </p:pic>
      <p:sp>
        <p:nvSpPr>
          <p:cNvPr id="29" name="CuadroTexto 28">
            <a:extLst>
              <a:ext uri="{FF2B5EF4-FFF2-40B4-BE49-F238E27FC236}">
                <a16:creationId xmlns:a16="http://schemas.microsoft.com/office/drawing/2014/main" id="{B08BE228-9A37-4084-A607-407D3A323189}"/>
              </a:ext>
            </a:extLst>
          </p:cNvPr>
          <p:cNvSpPr txBox="1"/>
          <p:nvPr/>
        </p:nvSpPr>
        <p:spPr>
          <a:xfrm>
            <a:off x="165231" y="1477765"/>
            <a:ext cx="2789627" cy="646331"/>
          </a:xfrm>
          <a:prstGeom prst="rect">
            <a:avLst/>
          </a:prstGeom>
          <a:noFill/>
        </p:spPr>
        <p:txBody>
          <a:bodyPr wrap="square" rtlCol="0">
            <a:spAutoFit/>
          </a:bodyPr>
          <a:lstStyle/>
          <a:p>
            <a:pPr algn="ctr"/>
            <a:r>
              <a:rPr lang="es-CO" b="1" dirty="0"/>
              <a:t>ABOGADOS INTERNOS SAE: 6 </a:t>
            </a:r>
          </a:p>
        </p:txBody>
      </p:sp>
      <p:sp>
        <p:nvSpPr>
          <p:cNvPr id="30" name="Rectángulo 29">
            <a:extLst>
              <a:ext uri="{FF2B5EF4-FFF2-40B4-BE49-F238E27FC236}">
                <a16:creationId xmlns:a16="http://schemas.microsoft.com/office/drawing/2014/main" id="{3C43BAEF-7699-4A6D-9F53-C40F98B429D6}"/>
              </a:ext>
            </a:extLst>
          </p:cNvPr>
          <p:cNvSpPr/>
          <p:nvPr/>
        </p:nvSpPr>
        <p:spPr>
          <a:xfrm>
            <a:off x="472727" y="2279507"/>
            <a:ext cx="1645920" cy="996119"/>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400" b="1" dirty="0">
                <a:solidFill>
                  <a:schemeClr val="tx1">
                    <a:lumMod val="95000"/>
                    <a:lumOff val="5000"/>
                  </a:schemeClr>
                </a:solidFill>
              </a:rPr>
              <a:t>Contencioso Administrativo</a:t>
            </a:r>
          </a:p>
          <a:p>
            <a:pPr algn="ctr"/>
            <a:r>
              <a:rPr lang="es-CO" sz="1400" b="1" dirty="0">
                <a:solidFill>
                  <a:schemeClr val="tx1">
                    <a:lumMod val="95000"/>
                    <a:lumOff val="5000"/>
                  </a:schemeClr>
                </a:solidFill>
              </a:rPr>
              <a:t>Cobro Coactivo</a:t>
            </a:r>
          </a:p>
          <a:p>
            <a:pPr algn="ctr"/>
            <a:r>
              <a:rPr lang="es-CO" sz="1400" b="1" dirty="0">
                <a:solidFill>
                  <a:schemeClr val="tx1">
                    <a:lumMod val="95000"/>
                    <a:lumOff val="5000"/>
                  </a:schemeClr>
                </a:solidFill>
              </a:rPr>
              <a:t>1</a:t>
            </a:r>
          </a:p>
        </p:txBody>
      </p:sp>
      <p:sp>
        <p:nvSpPr>
          <p:cNvPr id="31" name="Rectángulo 30">
            <a:extLst>
              <a:ext uri="{FF2B5EF4-FFF2-40B4-BE49-F238E27FC236}">
                <a16:creationId xmlns:a16="http://schemas.microsoft.com/office/drawing/2014/main" id="{ABC35DDA-646D-47D0-B466-DDAE00D44077}"/>
              </a:ext>
            </a:extLst>
          </p:cNvPr>
          <p:cNvSpPr/>
          <p:nvPr/>
        </p:nvSpPr>
        <p:spPr>
          <a:xfrm>
            <a:off x="472727" y="3389422"/>
            <a:ext cx="1645920" cy="646331"/>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400" b="1" dirty="0">
                <a:solidFill>
                  <a:schemeClr val="tx1">
                    <a:lumMod val="95000"/>
                    <a:lumOff val="5000"/>
                  </a:schemeClr>
                </a:solidFill>
              </a:rPr>
              <a:t>Civil</a:t>
            </a:r>
          </a:p>
          <a:p>
            <a:pPr algn="ctr"/>
            <a:r>
              <a:rPr lang="es-CO" sz="1400" b="1" dirty="0">
                <a:solidFill>
                  <a:schemeClr val="tx1">
                    <a:lumMod val="95000"/>
                    <a:lumOff val="5000"/>
                  </a:schemeClr>
                </a:solidFill>
              </a:rPr>
              <a:t>1</a:t>
            </a:r>
          </a:p>
        </p:txBody>
      </p:sp>
      <p:sp>
        <p:nvSpPr>
          <p:cNvPr id="34" name="Rectángulo 33">
            <a:extLst>
              <a:ext uri="{FF2B5EF4-FFF2-40B4-BE49-F238E27FC236}">
                <a16:creationId xmlns:a16="http://schemas.microsoft.com/office/drawing/2014/main" id="{A4248EDB-F624-499E-8D0A-0C39AC44FCB2}"/>
              </a:ext>
            </a:extLst>
          </p:cNvPr>
          <p:cNvSpPr/>
          <p:nvPr/>
        </p:nvSpPr>
        <p:spPr>
          <a:xfrm>
            <a:off x="465569" y="5670795"/>
            <a:ext cx="1645920" cy="646331"/>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400" b="1" dirty="0">
                <a:solidFill>
                  <a:schemeClr val="tx1">
                    <a:lumMod val="95000"/>
                    <a:lumOff val="5000"/>
                  </a:schemeClr>
                </a:solidFill>
              </a:rPr>
              <a:t>Penales</a:t>
            </a:r>
          </a:p>
          <a:p>
            <a:pPr algn="ctr"/>
            <a:r>
              <a:rPr lang="es-CO" sz="1400" b="1" dirty="0">
                <a:solidFill>
                  <a:schemeClr val="tx1">
                    <a:lumMod val="95000"/>
                    <a:lumOff val="5000"/>
                  </a:schemeClr>
                </a:solidFill>
              </a:rPr>
              <a:t>2</a:t>
            </a:r>
          </a:p>
        </p:txBody>
      </p:sp>
      <p:sp>
        <p:nvSpPr>
          <p:cNvPr id="35" name="Rectángulo 34">
            <a:extLst>
              <a:ext uri="{FF2B5EF4-FFF2-40B4-BE49-F238E27FC236}">
                <a16:creationId xmlns:a16="http://schemas.microsoft.com/office/drawing/2014/main" id="{93D17233-EA52-4641-A2C9-10E66ECE7A14}"/>
              </a:ext>
            </a:extLst>
          </p:cNvPr>
          <p:cNvSpPr/>
          <p:nvPr/>
        </p:nvSpPr>
        <p:spPr>
          <a:xfrm>
            <a:off x="472727" y="4908726"/>
            <a:ext cx="1645920" cy="646331"/>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400" b="1" dirty="0">
                <a:solidFill>
                  <a:schemeClr val="tx1">
                    <a:lumMod val="95000"/>
                    <a:lumOff val="5000"/>
                  </a:schemeClr>
                </a:solidFill>
              </a:rPr>
              <a:t>Tutelas</a:t>
            </a:r>
          </a:p>
          <a:p>
            <a:pPr algn="ctr"/>
            <a:r>
              <a:rPr lang="es-CO" sz="1400" b="1" dirty="0">
                <a:solidFill>
                  <a:schemeClr val="tx1">
                    <a:lumMod val="95000"/>
                    <a:lumOff val="5000"/>
                  </a:schemeClr>
                </a:solidFill>
              </a:rPr>
              <a:t>1</a:t>
            </a:r>
          </a:p>
        </p:txBody>
      </p:sp>
      <p:sp>
        <p:nvSpPr>
          <p:cNvPr id="37" name="Rectángulo 36">
            <a:extLst>
              <a:ext uri="{FF2B5EF4-FFF2-40B4-BE49-F238E27FC236}">
                <a16:creationId xmlns:a16="http://schemas.microsoft.com/office/drawing/2014/main" id="{C99BEE5A-3439-40C7-82EB-ACEA72B0D42E}"/>
              </a:ext>
            </a:extLst>
          </p:cNvPr>
          <p:cNvSpPr/>
          <p:nvPr/>
        </p:nvSpPr>
        <p:spPr>
          <a:xfrm>
            <a:off x="465569" y="4148599"/>
            <a:ext cx="1645920" cy="646331"/>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400" b="1" dirty="0">
                <a:solidFill>
                  <a:schemeClr val="tx1">
                    <a:lumMod val="95000"/>
                    <a:lumOff val="5000"/>
                  </a:schemeClr>
                </a:solidFill>
              </a:rPr>
              <a:t>Cartera</a:t>
            </a:r>
          </a:p>
          <a:p>
            <a:pPr algn="ctr"/>
            <a:r>
              <a:rPr lang="es-CO" sz="1400" b="1" dirty="0">
                <a:solidFill>
                  <a:schemeClr val="tx1">
                    <a:lumMod val="95000"/>
                    <a:lumOff val="5000"/>
                  </a:schemeClr>
                </a:solidFill>
              </a:rPr>
              <a:t>Laborales</a:t>
            </a:r>
          </a:p>
          <a:p>
            <a:pPr algn="ctr"/>
            <a:r>
              <a:rPr lang="es-CO" sz="1400" b="1" dirty="0">
                <a:solidFill>
                  <a:schemeClr val="tx1">
                    <a:lumMod val="95000"/>
                    <a:lumOff val="5000"/>
                  </a:schemeClr>
                </a:solidFill>
              </a:rPr>
              <a:t>1</a:t>
            </a:r>
          </a:p>
        </p:txBody>
      </p:sp>
      <p:sp>
        <p:nvSpPr>
          <p:cNvPr id="39" name="Rectángulo 38">
            <a:extLst>
              <a:ext uri="{FF2B5EF4-FFF2-40B4-BE49-F238E27FC236}">
                <a16:creationId xmlns:a16="http://schemas.microsoft.com/office/drawing/2014/main" id="{C7672BB3-0052-4202-A0D1-32CEC39F24D0}"/>
              </a:ext>
            </a:extLst>
          </p:cNvPr>
          <p:cNvSpPr/>
          <p:nvPr/>
        </p:nvSpPr>
        <p:spPr>
          <a:xfrm>
            <a:off x="4315152" y="4152136"/>
            <a:ext cx="1499927" cy="450275"/>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400" b="1" dirty="0">
                <a:solidFill>
                  <a:schemeClr val="tx1">
                    <a:lumMod val="95000"/>
                    <a:lumOff val="5000"/>
                  </a:schemeClr>
                </a:solidFill>
              </a:rPr>
              <a:t>Coactivos</a:t>
            </a:r>
          </a:p>
          <a:p>
            <a:pPr algn="ctr"/>
            <a:r>
              <a:rPr lang="es-CO" sz="1400" b="1" dirty="0">
                <a:solidFill>
                  <a:schemeClr val="tx1">
                    <a:lumMod val="95000"/>
                    <a:lumOff val="5000"/>
                  </a:schemeClr>
                </a:solidFill>
              </a:rPr>
              <a:t>1</a:t>
            </a:r>
          </a:p>
        </p:txBody>
      </p:sp>
      <p:sp>
        <p:nvSpPr>
          <p:cNvPr id="41" name="Rectángulo 40">
            <a:extLst>
              <a:ext uri="{FF2B5EF4-FFF2-40B4-BE49-F238E27FC236}">
                <a16:creationId xmlns:a16="http://schemas.microsoft.com/office/drawing/2014/main" id="{6F9F685F-283B-456F-92B7-87EB8B6CE416}"/>
              </a:ext>
            </a:extLst>
          </p:cNvPr>
          <p:cNvSpPr/>
          <p:nvPr/>
        </p:nvSpPr>
        <p:spPr>
          <a:xfrm>
            <a:off x="4315153" y="2946759"/>
            <a:ext cx="1499930" cy="429736"/>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400" b="1" dirty="0">
                <a:solidFill>
                  <a:schemeClr val="tx1">
                    <a:lumMod val="95000"/>
                    <a:lumOff val="5000"/>
                  </a:schemeClr>
                </a:solidFill>
              </a:rPr>
              <a:t>Laborales</a:t>
            </a:r>
          </a:p>
          <a:p>
            <a:pPr algn="ctr"/>
            <a:r>
              <a:rPr lang="es-CO" sz="1400" b="1" dirty="0">
                <a:solidFill>
                  <a:schemeClr val="tx1">
                    <a:lumMod val="95000"/>
                    <a:lumOff val="5000"/>
                  </a:schemeClr>
                </a:solidFill>
              </a:rPr>
              <a:t>2</a:t>
            </a:r>
          </a:p>
        </p:txBody>
      </p:sp>
      <p:sp>
        <p:nvSpPr>
          <p:cNvPr id="42" name="Rectángulo 41">
            <a:extLst>
              <a:ext uri="{FF2B5EF4-FFF2-40B4-BE49-F238E27FC236}">
                <a16:creationId xmlns:a16="http://schemas.microsoft.com/office/drawing/2014/main" id="{FF6AECF3-1DB9-40B6-BED9-255B9013335A}"/>
              </a:ext>
            </a:extLst>
          </p:cNvPr>
          <p:cNvSpPr/>
          <p:nvPr/>
        </p:nvSpPr>
        <p:spPr>
          <a:xfrm>
            <a:off x="4325445" y="3557853"/>
            <a:ext cx="1489638" cy="432743"/>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400" b="1" dirty="0">
                <a:solidFill>
                  <a:schemeClr val="tx1">
                    <a:lumMod val="95000"/>
                    <a:lumOff val="5000"/>
                  </a:schemeClr>
                </a:solidFill>
              </a:rPr>
              <a:t>Civiles</a:t>
            </a:r>
          </a:p>
          <a:p>
            <a:pPr algn="ctr"/>
            <a:r>
              <a:rPr lang="es-CO" sz="1400" b="1" dirty="0">
                <a:solidFill>
                  <a:schemeClr val="tx1">
                    <a:lumMod val="95000"/>
                    <a:lumOff val="5000"/>
                  </a:schemeClr>
                </a:solidFill>
              </a:rPr>
              <a:t>5</a:t>
            </a:r>
          </a:p>
        </p:txBody>
      </p:sp>
      <p:sp>
        <p:nvSpPr>
          <p:cNvPr id="43" name="Rectángulo 42">
            <a:extLst>
              <a:ext uri="{FF2B5EF4-FFF2-40B4-BE49-F238E27FC236}">
                <a16:creationId xmlns:a16="http://schemas.microsoft.com/office/drawing/2014/main" id="{E931B3FA-736C-4CA7-9FCC-55E2AC2B41FA}"/>
              </a:ext>
            </a:extLst>
          </p:cNvPr>
          <p:cNvSpPr/>
          <p:nvPr/>
        </p:nvSpPr>
        <p:spPr>
          <a:xfrm>
            <a:off x="4315153" y="2343404"/>
            <a:ext cx="1499930" cy="464114"/>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400" b="1" dirty="0">
                <a:solidFill>
                  <a:schemeClr val="tx1">
                    <a:lumMod val="95000"/>
                    <a:lumOff val="5000"/>
                  </a:schemeClr>
                </a:solidFill>
              </a:rPr>
              <a:t>Administrativos</a:t>
            </a:r>
          </a:p>
          <a:p>
            <a:pPr algn="ctr"/>
            <a:r>
              <a:rPr lang="es-CO" sz="1400" b="1" dirty="0">
                <a:solidFill>
                  <a:schemeClr val="tx1">
                    <a:lumMod val="95000"/>
                    <a:lumOff val="5000"/>
                  </a:schemeClr>
                </a:solidFill>
              </a:rPr>
              <a:t>2</a:t>
            </a:r>
          </a:p>
        </p:txBody>
      </p:sp>
      <p:sp>
        <p:nvSpPr>
          <p:cNvPr id="44" name="CuadroTexto 43">
            <a:extLst>
              <a:ext uri="{FF2B5EF4-FFF2-40B4-BE49-F238E27FC236}">
                <a16:creationId xmlns:a16="http://schemas.microsoft.com/office/drawing/2014/main" id="{F2C56D23-327A-42B2-B5E9-973DDE94B5EB}"/>
              </a:ext>
            </a:extLst>
          </p:cNvPr>
          <p:cNvSpPr txBox="1"/>
          <p:nvPr/>
        </p:nvSpPr>
        <p:spPr>
          <a:xfrm>
            <a:off x="2546797" y="2916246"/>
            <a:ext cx="1867213" cy="1200329"/>
          </a:xfrm>
          <a:prstGeom prst="rect">
            <a:avLst/>
          </a:prstGeom>
          <a:noFill/>
        </p:spPr>
        <p:txBody>
          <a:bodyPr wrap="square" rtlCol="0">
            <a:spAutoFit/>
          </a:bodyPr>
          <a:lstStyle/>
          <a:p>
            <a:pPr algn="ctr"/>
            <a:r>
              <a:rPr lang="es-CO" b="1" dirty="0"/>
              <a:t>Abogados Externos: 10</a:t>
            </a:r>
          </a:p>
          <a:p>
            <a:pPr algn="ctr"/>
            <a:r>
              <a:rPr lang="es-CO" b="1" dirty="0"/>
              <a:t> (Defensa Judicial)</a:t>
            </a:r>
          </a:p>
        </p:txBody>
      </p:sp>
      <p:sp>
        <p:nvSpPr>
          <p:cNvPr id="5" name="Cerrar llave 4">
            <a:extLst>
              <a:ext uri="{FF2B5EF4-FFF2-40B4-BE49-F238E27FC236}">
                <a16:creationId xmlns:a16="http://schemas.microsoft.com/office/drawing/2014/main" id="{74C70D5F-5B15-4979-A5FE-ABB9D986A41A}"/>
              </a:ext>
            </a:extLst>
          </p:cNvPr>
          <p:cNvSpPr/>
          <p:nvPr/>
        </p:nvSpPr>
        <p:spPr>
          <a:xfrm>
            <a:off x="2256639" y="2561589"/>
            <a:ext cx="494935" cy="217231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49" name="CuadroTexto 48">
            <a:extLst>
              <a:ext uri="{FF2B5EF4-FFF2-40B4-BE49-F238E27FC236}">
                <a16:creationId xmlns:a16="http://schemas.microsoft.com/office/drawing/2014/main" id="{1C8D2876-58C7-40D1-8DB4-63CAFB65D8B0}"/>
              </a:ext>
            </a:extLst>
          </p:cNvPr>
          <p:cNvSpPr txBox="1"/>
          <p:nvPr/>
        </p:nvSpPr>
        <p:spPr>
          <a:xfrm>
            <a:off x="6253654" y="2870079"/>
            <a:ext cx="2789627" cy="646331"/>
          </a:xfrm>
          <a:prstGeom prst="rect">
            <a:avLst/>
          </a:prstGeom>
          <a:noFill/>
        </p:spPr>
        <p:txBody>
          <a:bodyPr wrap="square" rtlCol="0">
            <a:spAutoFit/>
          </a:bodyPr>
          <a:lstStyle/>
          <a:p>
            <a:pPr algn="ctr"/>
            <a:r>
              <a:rPr lang="es-CO" b="1" dirty="0"/>
              <a:t>Honorarios $ 6.036.811</a:t>
            </a:r>
          </a:p>
          <a:p>
            <a:pPr algn="ctr"/>
            <a:r>
              <a:rPr lang="es-CO" b="1" dirty="0"/>
              <a:t>Asignación 100 Procesos </a:t>
            </a:r>
          </a:p>
        </p:txBody>
      </p:sp>
      <p:sp>
        <p:nvSpPr>
          <p:cNvPr id="6" name="Cerrar llave 5">
            <a:extLst>
              <a:ext uri="{FF2B5EF4-FFF2-40B4-BE49-F238E27FC236}">
                <a16:creationId xmlns:a16="http://schemas.microsoft.com/office/drawing/2014/main" id="{F5277D18-368E-411C-8288-356879CA96EC}"/>
              </a:ext>
            </a:extLst>
          </p:cNvPr>
          <p:cNvSpPr/>
          <p:nvPr/>
        </p:nvSpPr>
        <p:spPr>
          <a:xfrm>
            <a:off x="5934153" y="2463988"/>
            <a:ext cx="411060" cy="139527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cxnSp>
        <p:nvCxnSpPr>
          <p:cNvPr id="12" name="Conector recto de flecha 11">
            <a:extLst>
              <a:ext uri="{FF2B5EF4-FFF2-40B4-BE49-F238E27FC236}">
                <a16:creationId xmlns:a16="http://schemas.microsoft.com/office/drawing/2014/main" id="{6EED23BA-90D2-42B8-8186-D3CDC503836B}"/>
              </a:ext>
            </a:extLst>
          </p:cNvPr>
          <p:cNvCxnSpPr/>
          <p:nvPr/>
        </p:nvCxnSpPr>
        <p:spPr>
          <a:xfrm>
            <a:off x="5815079" y="4377273"/>
            <a:ext cx="43857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1" name="CuadroTexto 50">
            <a:extLst>
              <a:ext uri="{FF2B5EF4-FFF2-40B4-BE49-F238E27FC236}">
                <a16:creationId xmlns:a16="http://schemas.microsoft.com/office/drawing/2014/main" id="{77020CC2-87F3-418E-829F-010862A08B50}"/>
              </a:ext>
            </a:extLst>
          </p:cNvPr>
          <p:cNvSpPr txBox="1"/>
          <p:nvPr/>
        </p:nvSpPr>
        <p:spPr>
          <a:xfrm>
            <a:off x="6082710" y="4035753"/>
            <a:ext cx="2789627" cy="646331"/>
          </a:xfrm>
          <a:prstGeom prst="rect">
            <a:avLst/>
          </a:prstGeom>
          <a:noFill/>
        </p:spPr>
        <p:txBody>
          <a:bodyPr wrap="square" rtlCol="0">
            <a:spAutoFit/>
          </a:bodyPr>
          <a:lstStyle/>
          <a:p>
            <a:pPr algn="ctr"/>
            <a:r>
              <a:rPr lang="es-CO" b="1" dirty="0"/>
              <a:t>Honorarios $ 6.036.811</a:t>
            </a:r>
          </a:p>
          <a:p>
            <a:pPr algn="ctr"/>
            <a:r>
              <a:rPr lang="es-CO" b="1" dirty="0"/>
              <a:t>Asignación 300 Procesos </a:t>
            </a:r>
          </a:p>
        </p:txBody>
      </p:sp>
      <p:cxnSp>
        <p:nvCxnSpPr>
          <p:cNvPr id="52" name="Conector recto de flecha 51">
            <a:extLst>
              <a:ext uri="{FF2B5EF4-FFF2-40B4-BE49-F238E27FC236}">
                <a16:creationId xmlns:a16="http://schemas.microsoft.com/office/drawing/2014/main" id="{C3D4ED9B-65AF-4DE8-A02B-2A60F86B12D9}"/>
              </a:ext>
            </a:extLst>
          </p:cNvPr>
          <p:cNvCxnSpPr/>
          <p:nvPr/>
        </p:nvCxnSpPr>
        <p:spPr>
          <a:xfrm>
            <a:off x="5815079" y="4974375"/>
            <a:ext cx="43857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3" name="Rectángulo 52">
            <a:extLst>
              <a:ext uri="{FF2B5EF4-FFF2-40B4-BE49-F238E27FC236}">
                <a16:creationId xmlns:a16="http://schemas.microsoft.com/office/drawing/2014/main" id="{50A1091B-A8CB-436A-A30F-2A9C93EF5B97}"/>
              </a:ext>
            </a:extLst>
          </p:cNvPr>
          <p:cNvSpPr/>
          <p:nvPr/>
        </p:nvSpPr>
        <p:spPr>
          <a:xfrm>
            <a:off x="8741649" y="1080684"/>
            <a:ext cx="2796433" cy="1384995"/>
          </a:xfrm>
          <a:prstGeom prst="rect">
            <a:avLst/>
          </a:prstGeom>
        </p:spPr>
        <p:txBody>
          <a:bodyPr wrap="square">
            <a:spAutoFit/>
          </a:bodyPr>
          <a:lstStyle/>
          <a:p>
            <a:pPr algn="ctr"/>
            <a:r>
              <a:rPr lang="es-CO" sz="1400" b="1" dirty="0">
                <a:solidFill>
                  <a:srgbClr val="000A8B"/>
                </a:solidFill>
              </a:rPr>
              <a:t>OBJETO DEL CONTRATO PRESTACION DEL SERVICIO:</a:t>
            </a:r>
          </a:p>
          <a:p>
            <a:pPr algn="ctr"/>
            <a:endParaRPr lang="es-CO" sz="1400" dirty="0"/>
          </a:p>
          <a:p>
            <a:pPr algn="ctr"/>
            <a:r>
              <a:rPr lang="es-CO" sz="1400" b="1" dirty="0">
                <a:solidFill>
                  <a:schemeClr val="accent4">
                    <a:lumMod val="50000"/>
                  </a:schemeClr>
                </a:solidFill>
              </a:rPr>
              <a:t>Representación Judicial y extrajudicial que requiera la SAE  en representación del FRISCO.</a:t>
            </a:r>
          </a:p>
        </p:txBody>
      </p:sp>
      <p:pic>
        <p:nvPicPr>
          <p:cNvPr id="54" name="Imagen 53">
            <a:extLst>
              <a:ext uri="{FF2B5EF4-FFF2-40B4-BE49-F238E27FC236}">
                <a16:creationId xmlns:a16="http://schemas.microsoft.com/office/drawing/2014/main" id="{DB93C9B5-8C1E-40C2-9D37-C3A5CE3E4D0C}"/>
              </a:ext>
            </a:extLst>
          </p:cNvPr>
          <p:cNvPicPr>
            <a:picLocks noChangeAspect="1"/>
          </p:cNvPicPr>
          <p:nvPr/>
        </p:nvPicPr>
        <p:blipFill rotWithShape="1">
          <a:blip r:embed="rId5"/>
          <a:srcRect l="8731" t="13492" r="7936" b="13651"/>
          <a:stretch/>
        </p:blipFill>
        <p:spPr>
          <a:xfrm>
            <a:off x="6943802" y="874095"/>
            <a:ext cx="984145" cy="860424"/>
          </a:xfrm>
          <a:prstGeom prst="rect">
            <a:avLst/>
          </a:prstGeom>
        </p:spPr>
      </p:pic>
      <p:sp>
        <p:nvSpPr>
          <p:cNvPr id="55" name="Rectángulo 54">
            <a:extLst>
              <a:ext uri="{FF2B5EF4-FFF2-40B4-BE49-F238E27FC236}">
                <a16:creationId xmlns:a16="http://schemas.microsoft.com/office/drawing/2014/main" id="{DD73A466-FB4D-4BC6-A874-D997403E32F3}"/>
              </a:ext>
            </a:extLst>
          </p:cNvPr>
          <p:cNvSpPr/>
          <p:nvPr/>
        </p:nvSpPr>
        <p:spPr>
          <a:xfrm>
            <a:off x="9191838" y="2746601"/>
            <a:ext cx="2796433" cy="2031325"/>
          </a:xfrm>
          <a:prstGeom prst="rect">
            <a:avLst/>
          </a:prstGeom>
        </p:spPr>
        <p:txBody>
          <a:bodyPr wrap="square">
            <a:spAutoFit/>
          </a:bodyPr>
          <a:lstStyle/>
          <a:p>
            <a:pPr algn="ctr"/>
            <a:r>
              <a:rPr lang="es-CO" sz="1400" b="1" dirty="0">
                <a:solidFill>
                  <a:srgbClr val="000A8B"/>
                </a:solidFill>
              </a:rPr>
              <a:t>EVALUACION MENSUAL:</a:t>
            </a:r>
          </a:p>
          <a:p>
            <a:pPr marL="342900" indent="-342900" algn="just">
              <a:buAutoNum type="arabicPeriod"/>
            </a:pPr>
            <a:r>
              <a:rPr lang="es-CO" sz="1400" b="1" dirty="0">
                <a:solidFill>
                  <a:schemeClr val="accent4">
                    <a:lumMod val="50000"/>
                  </a:schemeClr>
                </a:solidFill>
              </a:rPr>
              <a:t>Fichas de Conciliación </a:t>
            </a:r>
          </a:p>
          <a:p>
            <a:pPr marL="342900" indent="-342900" algn="just">
              <a:buAutoNum type="arabicPeriod"/>
            </a:pPr>
            <a:r>
              <a:rPr lang="es-CO" sz="1400" b="1" dirty="0">
                <a:solidFill>
                  <a:schemeClr val="accent4">
                    <a:lumMod val="50000"/>
                  </a:schemeClr>
                </a:solidFill>
              </a:rPr>
              <a:t>Gestión Procesal</a:t>
            </a:r>
          </a:p>
          <a:p>
            <a:pPr marL="342900" indent="-342900" algn="just">
              <a:buAutoNum type="arabicPeriod"/>
            </a:pPr>
            <a:r>
              <a:rPr lang="es-CO" sz="1400" b="1" dirty="0">
                <a:solidFill>
                  <a:schemeClr val="accent4">
                    <a:lumMod val="50000"/>
                  </a:schemeClr>
                </a:solidFill>
              </a:rPr>
              <a:t>Informes</a:t>
            </a:r>
          </a:p>
          <a:p>
            <a:pPr marL="342900" indent="-342900" algn="just">
              <a:buAutoNum type="arabicPeriod"/>
            </a:pPr>
            <a:r>
              <a:rPr lang="es-CO" sz="1400" b="1" dirty="0">
                <a:solidFill>
                  <a:schemeClr val="accent4">
                    <a:lumMod val="50000"/>
                  </a:schemeClr>
                </a:solidFill>
              </a:rPr>
              <a:t>Manejo de aplicativos</a:t>
            </a:r>
          </a:p>
          <a:p>
            <a:pPr algn="just"/>
            <a:endParaRPr lang="es-CO" sz="1400" b="1" dirty="0">
              <a:solidFill>
                <a:schemeClr val="accent4">
                  <a:lumMod val="50000"/>
                </a:schemeClr>
              </a:solidFill>
            </a:endParaRPr>
          </a:p>
          <a:p>
            <a:pPr algn="ctr"/>
            <a:r>
              <a:rPr lang="es-CO" sz="1400" b="1" dirty="0">
                <a:solidFill>
                  <a:schemeClr val="accent4">
                    <a:lumMod val="50000"/>
                  </a:schemeClr>
                </a:solidFill>
              </a:rPr>
              <a:t>10-60 malo</a:t>
            </a:r>
          </a:p>
          <a:p>
            <a:pPr algn="ctr"/>
            <a:r>
              <a:rPr lang="es-CO" sz="1400" b="1" dirty="0">
                <a:solidFill>
                  <a:schemeClr val="accent4">
                    <a:lumMod val="50000"/>
                  </a:schemeClr>
                </a:solidFill>
              </a:rPr>
              <a:t>61-89 regular</a:t>
            </a:r>
          </a:p>
          <a:p>
            <a:pPr algn="ctr"/>
            <a:r>
              <a:rPr lang="es-CO" sz="1400" b="1" dirty="0">
                <a:solidFill>
                  <a:schemeClr val="accent4">
                    <a:lumMod val="50000"/>
                  </a:schemeClr>
                </a:solidFill>
              </a:rPr>
              <a:t>90- 100 bueno</a:t>
            </a:r>
            <a:endParaRPr lang="es-CO" sz="1400" dirty="0"/>
          </a:p>
        </p:txBody>
      </p:sp>
    </p:spTree>
    <p:extLst>
      <p:ext uri="{BB962C8B-B14F-4D97-AF65-F5344CB8AC3E}">
        <p14:creationId xmlns:p14="http://schemas.microsoft.com/office/powerpoint/2010/main" val="33409368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a:extLst>
              <a:ext uri="{FF2B5EF4-FFF2-40B4-BE49-F238E27FC236}">
                <a16:creationId xmlns:a16="http://schemas.microsoft.com/office/drawing/2014/main" id="{FA0C95A2-2535-41E8-8DB8-0068A410E8EF}"/>
              </a:ext>
            </a:extLst>
          </p:cNvPr>
          <p:cNvSpPr/>
          <p:nvPr/>
        </p:nvSpPr>
        <p:spPr>
          <a:xfrm>
            <a:off x="3175478" y="787862"/>
            <a:ext cx="4056017" cy="367680"/>
          </a:xfrm>
          <a:prstGeom prst="rect">
            <a:avLst/>
          </a:prstGeom>
          <a:ln w="38100"/>
        </p:spPr>
        <p:style>
          <a:lnRef idx="2">
            <a:schemeClr val="accent4"/>
          </a:lnRef>
          <a:fillRef idx="1">
            <a:schemeClr val="lt1"/>
          </a:fillRef>
          <a:effectRef idx="0">
            <a:schemeClr val="accent4"/>
          </a:effectRef>
          <a:fontRef idx="minor">
            <a:schemeClr val="dk1"/>
          </a:fontRef>
        </p:style>
        <p:txBody>
          <a:bodyPr rtlCol="0" anchor="ctr"/>
          <a:lstStyle/>
          <a:p>
            <a:pPr algn="ctr"/>
            <a:r>
              <a:rPr lang="es-CO" sz="2200" b="1" dirty="0"/>
              <a:t>ACCIONES DE TUTELAS</a:t>
            </a:r>
          </a:p>
        </p:txBody>
      </p:sp>
      <p:pic>
        <p:nvPicPr>
          <p:cNvPr id="10" name="Imagen 9">
            <a:extLst>
              <a:ext uri="{FF2B5EF4-FFF2-40B4-BE49-F238E27FC236}">
                <a16:creationId xmlns:a16="http://schemas.microsoft.com/office/drawing/2014/main" id="{04746DE3-05F9-49D5-A22F-5A089DE81374}"/>
              </a:ext>
            </a:extLst>
          </p:cNvPr>
          <p:cNvPicPr>
            <a:picLocks noChangeAspect="1"/>
          </p:cNvPicPr>
          <p:nvPr/>
        </p:nvPicPr>
        <p:blipFill>
          <a:blip r:embed="rId2"/>
          <a:stretch>
            <a:fillRect/>
          </a:stretch>
        </p:blipFill>
        <p:spPr>
          <a:xfrm>
            <a:off x="6662688" y="921702"/>
            <a:ext cx="1058096" cy="1000902"/>
          </a:xfrm>
          <a:prstGeom prst="rect">
            <a:avLst/>
          </a:prstGeom>
        </p:spPr>
      </p:pic>
      <p:sp>
        <p:nvSpPr>
          <p:cNvPr id="11" name="Rectángulo 10">
            <a:extLst>
              <a:ext uri="{FF2B5EF4-FFF2-40B4-BE49-F238E27FC236}">
                <a16:creationId xmlns:a16="http://schemas.microsoft.com/office/drawing/2014/main" id="{7E9DC52A-C0DE-404D-9AE4-A9B937DF01B1}"/>
              </a:ext>
            </a:extLst>
          </p:cNvPr>
          <p:cNvSpPr/>
          <p:nvPr/>
        </p:nvSpPr>
        <p:spPr>
          <a:xfrm>
            <a:off x="0" y="6490320"/>
            <a:ext cx="12192000" cy="36768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50" dirty="0"/>
              <a:t>VICEPRESIDENCIA JURIDICA</a:t>
            </a:r>
          </a:p>
        </p:txBody>
      </p:sp>
      <p:sp>
        <p:nvSpPr>
          <p:cNvPr id="12" name="CuadroTexto 11">
            <a:extLst>
              <a:ext uri="{FF2B5EF4-FFF2-40B4-BE49-F238E27FC236}">
                <a16:creationId xmlns:a16="http://schemas.microsoft.com/office/drawing/2014/main" id="{579772E2-FBC1-42CA-85EE-85F4E3300F1F}"/>
              </a:ext>
            </a:extLst>
          </p:cNvPr>
          <p:cNvSpPr txBox="1"/>
          <p:nvPr/>
        </p:nvSpPr>
        <p:spPr>
          <a:xfrm>
            <a:off x="1867077" y="5902930"/>
            <a:ext cx="2312002" cy="246221"/>
          </a:xfrm>
          <a:prstGeom prst="rect">
            <a:avLst/>
          </a:prstGeom>
          <a:noFill/>
        </p:spPr>
        <p:txBody>
          <a:bodyPr wrap="square" rtlCol="0">
            <a:spAutoFit/>
          </a:bodyPr>
          <a:lstStyle/>
          <a:p>
            <a:r>
              <a:rPr lang="es-CO" sz="1000" dirty="0"/>
              <a:t>* Corte 20 de agosto de 2019</a:t>
            </a:r>
          </a:p>
        </p:txBody>
      </p:sp>
      <p:graphicFrame>
        <p:nvGraphicFramePr>
          <p:cNvPr id="13" name="Gráfico 12">
            <a:extLst>
              <a:ext uri="{FF2B5EF4-FFF2-40B4-BE49-F238E27FC236}">
                <a16:creationId xmlns:a16="http://schemas.microsoft.com/office/drawing/2014/main" id="{AA6D64F9-AD99-44AC-BA8E-7556DC5748D8}"/>
              </a:ext>
            </a:extLst>
          </p:cNvPr>
          <p:cNvGraphicFramePr>
            <a:graphicFrameLocks/>
          </p:cNvGraphicFramePr>
          <p:nvPr>
            <p:extLst/>
          </p:nvPr>
        </p:nvGraphicFramePr>
        <p:xfrm>
          <a:off x="5912789" y="2181857"/>
          <a:ext cx="4496759" cy="3045666"/>
        </p:xfrm>
        <a:graphic>
          <a:graphicData uri="http://schemas.openxmlformats.org/drawingml/2006/chart">
            <c:chart xmlns:c="http://schemas.openxmlformats.org/drawingml/2006/chart" xmlns:r="http://schemas.openxmlformats.org/officeDocument/2006/relationships" r:id="rId3"/>
          </a:graphicData>
        </a:graphic>
      </p:graphicFrame>
      <p:sp>
        <p:nvSpPr>
          <p:cNvPr id="14" name="Rectángulo 13">
            <a:extLst>
              <a:ext uri="{FF2B5EF4-FFF2-40B4-BE49-F238E27FC236}">
                <a16:creationId xmlns:a16="http://schemas.microsoft.com/office/drawing/2014/main" id="{B507DA45-DE9B-462B-9874-513E41CCFAF5}"/>
              </a:ext>
            </a:extLst>
          </p:cNvPr>
          <p:cNvSpPr/>
          <p:nvPr/>
        </p:nvSpPr>
        <p:spPr>
          <a:xfrm>
            <a:off x="5154820" y="2561155"/>
            <a:ext cx="3459490" cy="482208"/>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sz="2000" b="1" dirty="0">
                <a:solidFill>
                  <a:srgbClr val="000A8B"/>
                </a:solidFill>
              </a:rPr>
              <a:t>FAVORABILIDAD 78% </a:t>
            </a:r>
          </a:p>
        </p:txBody>
      </p:sp>
      <p:graphicFrame>
        <p:nvGraphicFramePr>
          <p:cNvPr id="17" name="Gráfico 16">
            <a:extLst>
              <a:ext uri="{FF2B5EF4-FFF2-40B4-BE49-F238E27FC236}">
                <a16:creationId xmlns:a16="http://schemas.microsoft.com/office/drawing/2014/main" id="{3B5897EE-FCB9-4691-AF3E-AEB340D9A7B0}"/>
              </a:ext>
            </a:extLst>
          </p:cNvPr>
          <p:cNvGraphicFramePr>
            <a:graphicFrameLocks/>
          </p:cNvGraphicFramePr>
          <p:nvPr>
            <p:extLst/>
          </p:nvPr>
        </p:nvGraphicFramePr>
        <p:xfrm>
          <a:off x="568742" y="1646674"/>
          <a:ext cx="4738695" cy="324547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 name="Gráfico 18">
            <a:extLst>
              <a:ext uri="{FF2B5EF4-FFF2-40B4-BE49-F238E27FC236}">
                <a16:creationId xmlns:a16="http://schemas.microsoft.com/office/drawing/2014/main" id="{FD068776-3858-4309-AB1E-7A63BA997B08}"/>
              </a:ext>
            </a:extLst>
          </p:cNvPr>
          <p:cNvGraphicFramePr>
            <a:graphicFrameLocks/>
          </p:cNvGraphicFramePr>
          <p:nvPr>
            <p:extLst/>
          </p:nvPr>
        </p:nvGraphicFramePr>
        <p:xfrm>
          <a:off x="7215338" y="1223414"/>
          <a:ext cx="4672995" cy="3157690"/>
        </p:xfrm>
        <a:graphic>
          <a:graphicData uri="http://schemas.openxmlformats.org/drawingml/2006/chart">
            <c:chart xmlns:c="http://schemas.openxmlformats.org/drawingml/2006/chart" xmlns:r="http://schemas.openxmlformats.org/officeDocument/2006/relationships" r:id="rId5"/>
          </a:graphicData>
        </a:graphic>
      </p:graphicFrame>
      <p:sp>
        <p:nvSpPr>
          <p:cNvPr id="18" name="Rectángulo 17">
            <a:extLst>
              <a:ext uri="{FF2B5EF4-FFF2-40B4-BE49-F238E27FC236}">
                <a16:creationId xmlns:a16="http://schemas.microsoft.com/office/drawing/2014/main" id="{DF5F5243-92B8-4648-A803-8C8D65754659}"/>
              </a:ext>
            </a:extLst>
          </p:cNvPr>
          <p:cNvSpPr/>
          <p:nvPr/>
        </p:nvSpPr>
        <p:spPr>
          <a:xfrm>
            <a:off x="1208344" y="5087627"/>
            <a:ext cx="3459490" cy="482208"/>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sz="2000" b="1" dirty="0">
                <a:solidFill>
                  <a:srgbClr val="000A8B"/>
                </a:solidFill>
              </a:rPr>
              <a:t>TOTAL: 2.277 </a:t>
            </a:r>
          </a:p>
        </p:txBody>
      </p:sp>
      <p:pic>
        <p:nvPicPr>
          <p:cNvPr id="16" name="Imagen 15">
            <a:extLst>
              <a:ext uri="{FF2B5EF4-FFF2-40B4-BE49-F238E27FC236}">
                <a16:creationId xmlns:a16="http://schemas.microsoft.com/office/drawing/2014/main" id="{1F8760DB-B5A7-4980-BF4A-B1A9444145A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2676" y="123849"/>
            <a:ext cx="1715135" cy="745490"/>
          </a:xfrm>
          <a:prstGeom prst="rect">
            <a:avLst/>
          </a:prstGeom>
        </p:spPr>
      </p:pic>
      <p:pic>
        <p:nvPicPr>
          <p:cNvPr id="20" name="Imagen 19">
            <a:extLst>
              <a:ext uri="{FF2B5EF4-FFF2-40B4-BE49-F238E27FC236}">
                <a16:creationId xmlns:a16="http://schemas.microsoft.com/office/drawing/2014/main" id="{689A2790-5218-43FF-86F9-268127F39CA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58964" y="123849"/>
            <a:ext cx="4150360" cy="713105"/>
          </a:xfrm>
          <a:prstGeom prst="rect">
            <a:avLst/>
          </a:prstGeom>
        </p:spPr>
      </p:pic>
      <p:sp>
        <p:nvSpPr>
          <p:cNvPr id="21" name="Rectángulo 20">
            <a:extLst>
              <a:ext uri="{FF2B5EF4-FFF2-40B4-BE49-F238E27FC236}">
                <a16:creationId xmlns:a16="http://schemas.microsoft.com/office/drawing/2014/main" id="{EC26867A-C107-45B2-83EA-64A1455A2558}"/>
              </a:ext>
            </a:extLst>
          </p:cNvPr>
          <p:cNvSpPr/>
          <p:nvPr/>
        </p:nvSpPr>
        <p:spPr>
          <a:xfrm>
            <a:off x="5912788" y="4381104"/>
            <a:ext cx="5996536" cy="210921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sz="2000" b="1" dirty="0">
                <a:solidFill>
                  <a:srgbClr val="000A8B"/>
                </a:solidFill>
              </a:rPr>
              <a:t>RAZONES DE DESFAVORABILIDAD:</a:t>
            </a:r>
          </a:p>
          <a:p>
            <a:pPr marL="285750" indent="-285750" algn="just">
              <a:buFont typeface="Arial" panose="020B0604020202020204" pitchFamily="34" charset="0"/>
              <a:buChar char="•"/>
            </a:pPr>
            <a:r>
              <a:rPr lang="es-CO" sz="1600" b="1" dirty="0">
                <a:solidFill>
                  <a:schemeClr val="tx1"/>
                </a:solidFill>
              </a:rPr>
              <a:t>Policía Administrativa: ocupantes con especiales características de vulnerabilidad.</a:t>
            </a:r>
          </a:p>
          <a:p>
            <a:pPr marL="285750" indent="-285750" algn="just">
              <a:buFont typeface="Arial" panose="020B0604020202020204" pitchFamily="34" charset="0"/>
              <a:buChar char="•"/>
            </a:pPr>
            <a:r>
              <a:rPr lang="es-CO" sz="1600" b="1" dirty="0">
                <a:solidFill>
                  <a:schemeClr val="tx1"/>
                </a:solidFill>
              </a:rPr>
              <a:t>Enajenación Temprana: falta de definición de la situación jurídica de bienes y cuando fallo de 1° instancia es favorable al accionante.</a:t>
            </a:r>
          </a:p>
          <a:p>
            <a:pPr marL="285750" indent="-285750" algn="just">
              <a:buFont typeface="Arial" panose="020B0604020202020204" pitchFamily="34" charset="0"/>
              <a:buChar char="•"/>
            </a:pPr>
            <a:r>
              <a:rPr lang="es-CO" sz="1600" b="1" dirty="0">
                <a:solidFill>
                  <a:schemeClr val="tx1"/>
                </a:solidFill>
              </a:rPr>
              <a:t>Derechos petición: falta de respuesta de fondo según criterio judicial.</a:t>
            </a:r>
          </a:p>
        </p:txBody>
      </p:sp>
    </p:spTree>
    <p:extLst>
      <p:ext uri="{BB962C8B-B14F-4D97-AF65-F5344CB8AC3E}">
        <p14:creationId xmlns:p14="http://schemas.microsoft.com/office/powerpoint/2010/main" val="19265091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0" y="6610133"/>
            <a:ext cx="12192000" cy="276999"/>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247"/>
          </a:p>
        </p:txBody>
      </p:sp>
      <p:sp>
        <p:nvSpPr>
          <p:cNvPr id="9" name="CuadroTexto 8"/>
          <p:cNvSpPr txBox="1"/>
          <p:nvPr/>
        </p:nvSpPr>
        <p:spPr>
          <a:xfrm>
            <a:off x="7454440" y="6625783"/>
            <a:ext cx="4675518" cy="276999"/>
          </a:xfrm>
          <a:prstGeom prst="rect">
            <a:avLst/>
          </a:prstGeom>
          <a:noFill/>
        </p:spPr>
        <p:txBody>
          <a:bodyPr wrap="square" rtlCol="0">
            <a:spAutoFit/>
          </a:bodyPr>
          <a:lstStyle/>
          <a:p>
            <a:pPr algn="r"/>
            <a:r>
              <a:rPr lang="es-ES" sz="1200" dirty="0">
                <a:solidFill>
                  <a:schemeClr val="bg1"/>
                </a:solidFill>
                <a:cs typeface="Lato Regular"/>
              </a:rPr>
              <a:t>Vicepresidencia Jurídica</a:t>
            </a:r>
          </a:p>
        </p:txBody>
      </p:sp>
      <p:sp>
        <p:nvSpPr>
          <p:cNvPr id="2" name="Rectángulo 1"/>
          <p:cNvSpPr/>
          <p:nvPr/>
        </p:nvSpPr>
        <p:spPr>
          <a:xfrm>
            <a:off x="1000550" y="1244512"/>
            <a:ext cx="4177811" cy="338554"/>
          </a:xfrm>
          <a:prstGeom prst="rect">
            <a:avLst/>
          </a:prstGeom>
        </p:spPr>
        <p:txBody>
          <a:bodyPr wrap="none">
            <a:spAutoFit/>
          </a:bodyPr>
          <a:lstStyle/>
          <a:p>
            <a:pPr algn="ctr"/>
            <a:r>
              <a:rPr lang="es-CO" sz="1600" b="1" dirty="0">
                <a:solidFill>
                  <a:schemeClr val="dk1"/>
                </a:solidFill>
              </a:rPr>
              <a:t>TUTELAS CONTESTADAS ENERO – AGOSTO: 815</a:t>
            </a:r>
          </a:p>
        </p:txBody>
      </p:sp>
      <p:graphicFrame>
        <p:nvGraphicFramePr>
          <p:cNvPr id="23" name="Gráfico 22">
            <a:extLst>
              <a:ext uri="{FF2B5EF4-FFF2-40B4-BE49-F238E27FC236}">
                <a16:creationId xmlns:a16="http://schemas.microsoft.com/office/drawing/2014/main" id="{00000000-0008-0000-0000-000004000000}"/>
              </a:ext>
            </a:extLst>
          </p:cNvPr>
          <p:cNvGraphicFramePr>
            <a:graphicFrameLocks/>
          </p:cNvGraphicFramePr>
          <p:nvPr>
            <p:extLst/>
          </p:nvPr>
        </p:nvGraphicFramePr>
        <p:xfrm>
          <a:off x="1845764" y="4159652"/>
          <a:ext cx="4675518" cy="2578928"/>
        </p:xfrm>
        <a:graphic>
          <a:graphicData uri="http://schemas.openxmlformats.org/drawingml/2006/chart">
            <c:chart xmlns:c="http://schemas.openxmlformats.org/drawingml/2006/chart" xmlns:r="http://schemas.openxmlformats.org/officeDocument/2006/relationships" r:id="rId3"/>
          </a:graphicData>
        </a:graphic>
      </p:graphicFrame>
      <p:sp>
        <p:nvSpPr>
          <p:cNvPr id="17" name="Rectángulo 16">
            <a:extLst>
              <a:ext uri="{FF2B5EF4-FFF2-40B4-BE49-F238E27FC236}">
                <a16:creationId xmlns:a16="http://schemas.microsoft.com/office/drawing/2014/main" id="{4713A538-8EC0-4C31-8A16-380C27954CE1}"/>
              </a:ext>
            </a:extLst>
          </p:cNvPr>
          <p:cNvSpPr/>
          <p:nvPr/>
        </p:nvSpPr>
        <p:spPr>
          <a:xfrm>
            <a:off x="3093774" y="397324"/>
            <a:ext cx="4056017" cy="638755"/>
          </a:xfrm>
          <a:prstGeom prst="rect">
            <a:avLst/>
          </a:prstGeom>
          <a:ln w="38100"/>
        </p:spPr>
        <p:style>
          <a:lnRef idx="2">
            <a:schemeClr val="accent4"/>
          </a:lnRef>
          <a:fillRef idx="1">
            <a:schemeClr val="lt1"/>
          </a:fillRef>
          <a:effectRef idx="0">
            <a:schemeClr val="accent4"/>
          </a:effectRef>
          <a:fontRef idx="minor">
            <a:schemeClr val="dk1"/>
          </a:fontRef>
        </p:style>
        <p:txBody>
          <a:bodyPr rtlCol="0" anchor="ctr"/>
          <a:lstStyle/>
          <a:p>
            <a:pPr algn="ctr"/>
            <a:r>
              <a:rPr lang="es-CO" sz="2200" b="1" dirty="0"/>
              <a:t>DETALLE</a:t>
            </a:r>
          </a:p>
          <a:p>
            <a:pPr algn="ctr"/>
            <a:r>
              <a:rPr lang="es-CO" sz="2200" b="1" dirty="0"/>
              <a:t> DE TUTELAS 2019</a:t>
            </a:r>
          </a:p>
        </p:txBody>
      </p:sp>
      <p:pic>
        <p:nvPicPr>
          <p:cNvPr id="18" name="Imagen 17">
            <a:extLst>
              <a:ext uri="{FF2B5EF4-FFF2-40B4-BE49-F238E27FC236}">
                <a16:creationId xmlns:a16="http://schemas.microsoft.com/office/drawing/2014/main" id="{27EA7A13-CAD7-4127-80DE-317CD400DB5C}"/>
              </a:ext>
            </a:extLst>
          </p:cNvPr>
          <p:cNvPicPr>
            <a:picLocks noChangeAspect="1"/>
          </p:cNvPicPr>
          <p:nvPr/>
        </p:nvPicPr>
        <p:blipFill>
          <a:blip r:embed="rId4"/>
          <a:stretch>
            <a:fillRect/>
          </a:stretch>
        </p:blipFill>
        <p:spPr>
          <a:xfrm>
            <a:off x="6250383" y="671507"/>
            <a:ext cx="1058096" cy="1000902"/>
          </a:xfrm>
          <a:prstGeom prst="rect">
            <a:avLst/>
          </a:prstGeom>
        </p:spPr>
      </p:pic>
      <p:pic>
        <p:nvPicPr>
          <p:cNvPr id="21" name="Imagen 20">
            <a:extLst>
              <a:ext uri="{FF2B5EF4-FFF2-40B4-BE49-F238E27FC236}">
                <a16:creationId xmlns:a16="http://schemas.microsoft.com/office/drawing/2014/main" id="{604D9B80-5A6F-4628-A24A-D5CE421825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0731" y="112060"/>
            <a:ext cx="1715135" cy="745490"/>
          </a:xfrm>
          <a:prstGeom prst="rect">
            <a:avLst/>
          </a:prstGeom>
        </p:spPr>
      </p:pic>
      <p:pic>
        <p:nvPicPr>
          <p:cNvPr id="22" name="Imagen 21">
            <a:extLst>
              <a:ext uri="{FF2B5EF4-FFF2-40B4-BE49-F238E27FC236}">
                <a16:creationId xmlns:a16="http://schemas.microsoft.com/office/drawing/2014/main" id="{F5AF93E1-CF0F-4F08-B86C-25DB5137C43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7019" y="112060"/>
            <a:ext cx="4150360" cy="713105"/>
          </a:xfrm>
          <a:prstGeom prst="rect">
            <a:avLst/>
          </a:prstGeom>
        </p:spPr>
      </p:pic>
      <p:graphicFrame>
        <p:nvGraphicFramePr>
          <p:cNvPr id="24" name="Gráfico 23">
            <a:extLst>
              <a:ext uri="{FF2B5EF4-FFF2-40B4-BE49-F238E27FC236}">
                <a16:creationId xmlns:a16="http://schemas.microsoft.com/office/drawing/2014/main" id="{4BB72E37-D397-472A-9900-D494CBA13BA4}"/>
              </a:ext>
            </a:extLst>
          </p:cNvPr>
          <p:cNvGraphicFramePr>
            <a:graphicFrameLocks/>
          </p:cNvGraphicFramePr>
          <p:nvPr>
            <p:extLst/>
          </p:nvPr>
        </p:nvGraphicFramePr>
        <p:xfrm>
          <a:off x="603283" y="1454906"/>
          <a:ext cx="4572000" cy="2743200"/>
        </p:xfrm>
        <a:graphic>
          <a:graphicData uri="http://schemas.openxmlformats.org/drawingml/2006/chart">
            <c:chart xmlns:c="http://schemas.openxmlformats.org/drawingml/2006/chart" xmlns:r="http://schemas.openxmlformats.org/officeDocument/2006/relationships" r:id="rId7"/>
          </a:graphicData>
        </a:graphic>
      </p:graphicFrame>
      <p:sp>
        <p:nvSpPr>
          <p:cNvPr id="26" name="Rectángulo 25">
            <a:extLst>
              <a:ext uri="{FF2B5EF4-FFF2-40B4-BE49-F238E27FC236}">
                <a16:creationId xmlns:a16="http://schemas.microsoft.com/office/drawing/2014/main" id="{DF87F6EF-C99A-4756-A3D5-860E5C5ACADC}"/>
              </a:ext>
            </a:extLst>
          </p:cNvPr>
          <p:cNvSpPr/>
          <p:nvPr/>
        </p:nvSpPr>
        <p:spPr>
          <a:xfrm>
            <a:off x="303614" y="5156728"/>
            <a:ext cx="1542150" cy="584775"/>
          </a:xfrm>
          <a:prstGeom prst="rect">
            <a:avLst/>
          </a:prstGeom>
        </p:spPr>
        <p:txBody>
          <a:bodyPr wrap="square">
            <a:spAutoFit/>
          </a:bodyPr>
          <a:lstStyle/>
          <a:p>
            <a:pPr algn="ctr"/>
            <a:r>
              <a:rPr lang="es-CO" sz="1600" b="1" dirty="0">
                <a:solidFill>
                  <a:schemeClr val="dk1"/>
                </a:solidFill>
              </a:rPr>
              <a:t>COMPARATIVO 2018-2019</a:t>
            </a:r>
          </a:p>
        </p:txBody>
      </p:sp>
      <p:sp>
        <p:nvSpPr>
          <p:cNvPr id="28" name="Rectángulo 27">
            <a:extLst>
              <a:ext uri="{FF2B5EF4-FFF2-40B4-BE49-F238E27FC236}">
                <a16:creationId xmlns:a16="http://schemas.microsoft.com/office/drawing/2014/main" id="{C7A2D02C-B800-49CC-A304-B65679BDABF0}"/>
              </a:ext>
            </a:extLst>
          </p:cNvPr>
          <p:cNvSpPr/>
          <p:nvPr/>
        </p:nvSpPr>
        <p:spPr>
          <a:xfrm>
            <a:off x="8626733" y="1552065"/>
            <a:ext cx="1542150" cy="584775"/>
          </a:xfrm>
          <a:prstGeom prst="rect">
            <a:avLst/>
          </a:prstGeom>
        </p:spPr>
        <p:txBody>
          <a:bodyPr wrap="square">
            <a:spAutoFit/>
          </a:bodyPr>
          <a:lstStyle/>
          <a:p>
            <a:pPr algn="ctr"/>
            <a:r>
              <a:rPr lang="es-CO" sz="1600" b="1" dirty="0">
                <a:solidFill>
                  <a:schemeClr val="dk1"/>
                </a:solidFill>
              </a:rPr>
              <a:t>CAUSAS </a:t>
            </a:r>
          </a:p>
          <a:p>
            <a:pPr algn="ctr"/>
            <a:r>
              <a:rPr lang="es-CO" sz="1600" b="1" dirty="0">
                <a:solidFill>
                  <a:schemeClr val="dk1"/>
                </a:solidFill>
              </a:rPr>
              <a:t>2014- 2019</a:t>
            </a:r>
          </a:p>
        </p:txBody>
      </p:sp>
      <p:graphicFrame>
        <p:nvGraphicFramePr>
          <p:cNvPr id="29" name="Gráfico 28">
            <a:extLst>
              <a:ext uri="{FF2B5EF4-FFF2-40B4-BE49-F238E27FC236}">
                <a16:creationId xmlns:a16="http://schemas.microsoft.com/office/drawing/2014/main" id="{1B8CDF2E-519F-4FC5-842A-3A41148D50A8}"/>
              </a:ext>
            </a:extLst>
          </p:cNvPr>
          <p:cNvGraphicFramePr>
            <a:graphicFrameLocks/>
          </p:cNvGraphicFramePr>
          <p:nvPr>
            <p:extLst/>
          </p:nvPr>
        </p:nvGraphicFramePr>
        <p:xfrm>
          <a:off x="6521282" y="2319774"/>
          <a:ext cx="5367104" cy="3174716"/>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337191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7CEA6FFD-4F84-460E-9D83-050733FAA94F}"/>
              </a:ext>
            </a:extLst>
          </p:cNvPr>
          <p:cNvSpPr/>
          <p:nvPr/>
        </p:nvSpPr>
        <p:spPr>
          <a:xfrm>
            <a:off x="4095955" y="777633"/>
            <a:ext cx="3042013" cy="392667"/>
          </a:xfrm>
          <a:prstGeom prst="rect">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ctr"/>
            <a:r>
              <a:rPr lang="es-CO" sz="1650" b="1" dirty="0"/>
              <a:t>RECUPERACION DE CARTERA</a:t>
            </a:r>
          </a:p>
        </p:txBody>
      </p:sp>
      <p:pic>
        <p:nvPicPr>
          <p:cNvPr id="11" name="Imagen 10">
            <a:extLst>
              <a:ext uri="{FF2B5EF4-FFF2-40B4-BE49-F238E27FC236}">
                <a16:creationId xmlns:a16="http://schemas.microsoft.com/office/drawing/2014/main" id="{92B1C17B-F6BA-435D-916D-4A6DF0EEC55C}"/>
              </a:ext>
            </a:extLst>
          </p:cNvPr>
          <p:cNvPicPr>
            <a:picLocks noChangeAspect="1"/>
          </p:cNvPicPr>
          <p:nvPr/>
        </p:nvPicPr>
        <p:blipFill>
          <a:blip r:embed="rId2"/>
          <a:stretch>
            <a:fillRect/>
          </a:stretch>
        </p:blipFill>
        <p:spPr>
          <a:xfrm>
            <a:off x="3318575" y="572143"/>
            <a:ext cx="973835" cy="832011"/>
          </a:xfrm>
          <a:prstGeom prst="rect">
            <a:avLst/>
          </a:prstGeom>
        </p:spPr>
      </p:pic>
      <p:sp>
        <p:nvSpPr>
          <p:cNvPr id="12" name="Rectángulo 11">
            <a:extLst>
              <a:ext uri="{FF2B5EF4-FFF2-40B4-BE49-F238E27FC236}">
                <a16:creationId xmlns:a16="http://schemas.microsoft.com/office/drawing/2014/main" id="{89458FA6-9BFE-4EF3-839C-913A61A4E68F}"/>
              </a:ext>
            </a:extLst>
          </p:cNvPr>
          <p:cNvSpPr/>
          <p:nvPr/>
        </p:nvSpPr>
        <p:spPr>
          <a:xfrm>
            <a:off x="0" y="6566263"/>
            <a:ext cx="12192000" cy="29173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013" dirty="0"/>
              <a:t>VICEPRESIDENCIA JURIDICA</a:t>
            </a:r>
          </a:p>
        </p:txBody>
      </p:sp>
      <p:sp>
        <p:nvSpPr>
          <p:cNvPr id="13" name="CuadroTexto 12">
            <a:extLst>
              <a:ext uri="{FF2B5EF4-FFF2-40B4-BE49-F238E27FC236}">
                <a16:creationId xmlns:a16="http://schemas.microsoft.com/office/drawing/2014/main" id="{FE23CE28-9213-4282-8538-1F8CF33E0D4C}"/>
              </a:ext>
            </a:extLst>
          </p:cNvPr>
          <p:cNvSpPr txBox="1"/>
          <p:nvPr/>
        </p:nvSpPr>
        <p:spPr>
          <a:xfrm>
            <a:off x="10847696" y="6313212"/>
            <a:ext cx="1734002" cy="207749"/>
          </a:xfrm>
          <a:prstGeom prst="rect">
            <a:avLst/>
          </a:prstGeom>
          <a:noFill/>
        </p:spPr>
        <p:txBody>
          <a:bodyPr wrap="square" rtlCol="0">
            <a:spAutoFit/>
          </a:bodyPr>
          <a:lstStyle/>
          <a:p>
            <a:r>
              <a:rPr lang="es-CO" sz="750" dirty="0"/>
              <a:t>* Corte junio de 2019</a:t>
            </a:r>
          </a:p>
        </p:txBody>
      </p:sp>
      <p:graphicFrame>
        <p:nvGraphicFramePr>
          <p:cNvPr id="9" name="Gráfico 8">
            <a:extLst>
              <a:ext uri="{FF2B5EF4-FFF2-40B4-BE49-F238E27FC236}">
                <a16:creationId xmlns:a16="http://schemas.microsoft.com/office/drawing/2014/main" id="{E99E5DEE-23FF-4E6B-B2D6-7C9200956DAD}"/>
              </a:ext>
            </a:extLst>
          </p:cNvPr>
          <p:cNvGraphicFramePr/>
          <p:nvPr>
            <p:extLst/>
          </p:nvPr>
        </p:nvGraphicFramePr>
        <p:xfrm>
          <a:off x="1846217" y="1940664"/>
          <a:ext cx="8638903" cy="2798048"/>
        </p:xfrm>
        <a:graphic>
          <a:graphicData uri="http://schemas.openxmlformats.org/drawingml/2006/chart">
            <c:chart xmlns:c="http://schemas.openxmlformats.org/drawingml/2006/chart" xmlns:r="http://schemas.openxmlformats.org/officeDocument/2006/relationships" r:id="rId3"/>
          </a:graphicData>
        </a:graphic>
      </p:graphicFrame>
      <p:sp>
        <p:nvSpPr>
          <p:cNvPr id="2" name="CuadroTexto 1">
            <a:extLst>
              <a:ext uri="{FF2B5EF4-FFF2-40B4-BE49-F238E27FC236}">
                <a16:creationId xmlns:a16="http://schemas.microsoft.com/office/drawing/2014/main" id="{4BE049C9-8F16-48DC-B1AB-566E45F9D7D9}"/>
              </a:ext>
            </a:extLst>
          </p:cNvPr>
          <p:cNvSpPr txBox="1"/>
          <p:nvPr/>
        </p:nvSpPr>
        <p:spPr>
          <a:xfrm>
            <a:off x="3484080" y="4939771"/>
            <a:ext cx="5223839" cy="646331"/>
          </a:xfrm>
          <a:prstGeom prst="rect">
            <a:avLst/>
          </a:prstGeom>
          <a:noFill/>
        </p:spPr>
        <p:txBody>
          <a:bodyPr wrap="square" rtlCol="0">
            <a:spAutoFit/>
          </a:bodyPr>
          <a:lstStyle/>
          <a:p>
            <a:pPr algn="ctr"/>
            <a:r>
              <a:rPr lang="es-CO" dirty="0"/>
              <a:t>* 53 Contratos asignados en estudio para inicio de acciones judiciales   </a:t>
            </a:r>
          </a:p>
        </p:txBody>
      </p:sp>
      <p:pic>
        <p:nvPicPr>
          <p:cNvPr id="14" name="Imagen 13">
            <a:extLst>
              <a:ext uri="{FF2B5EF4-FFF2-40B4-BE49-F238E27FC236}">
                <a16:creationId xmlns:a16="http://schemas.microsoft.com/office/drawing/2014/main" id="{0604CA35-9004-4437-827D-733AC36989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0731" y="112060"/>
            <a:ext cx="1715135" cy="745490"/>
          </a:xfrm>
          <a:prstGeom prst="rect">
            <a:avLst/>
          </a:prstGeom>
        </p:spPr>
      </p:pic>
      <p:pic>
        <p:nvPicPr>
          <p:cNvPr id="15" name="Imagen 14">
            <a:extLst>
              <a:ext uri="{FF2B5EF4-FFF2-40B4-BE49-F238E27FC236}">
                <a16:creationId xmlns:a16="http://schemas.microsoft.com/office/drawing/2014/main" id="{377C1D1A-0F23-4E1E-80B5-DF35EF2D56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7019" y="112060"/>
            <a:ext cx="4150360" cy="713105"/>
          </a:xfrm>
          <a:prstGeom prst="rect">
            <a:avLst/>
          </a:prstGeom>
        </p:spPr>
      </p:pic>
    </p:spTree>
    <p:extLst>
      <p:ext uri="{BB962C8B-B14F-4D97-AF65-F5344CB8AC3E}">
        <p14:creationId xmlns:p14="http://schemas.microsoft.com/office/powerpoint/2010/main" val="13443435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170268AB-7BCE-4BAB-805E-A97C36C58648}"/>
              </a:ext>
            </a:extLst>
          </p:cNvPr>
          <p:cNvSpPr/>
          <p:nvPr/>
        </p:nvSpPr>
        <p:spPr>
          <a:xfrm>
            <a:off x="3489250" y="367837"/>
            <a:ext cx="3561127" cy="452350"/>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sz="1875" b="1" dirty="0">
                <a:solidFill>
                  <a:srgbClr val="000A8B"/>
                </a:solidFill>
              </a:rPr>
              <a:t>RECAUDO POR CARTERA JUDICIAL</a:t>
            </a:r>
          </a:p>
        </p:txBody>
      </p:sp>
      <p:graphicFrame>
        <p:nvGraphicFramePr>
          <p:cNvPr id="12" name="Gráfico 11">
            <a:extLst>
              <a:ext uri="{FF2B5EF4-FFF2-40B4-BE49-F238E27FC236}">
                <a16:creationId xmlns:a16="http://schemas.microsoft.com/office/drawing/2014/main" id="{6513BAF4-4873-43AA-A3FB-DC7647A38EB6}"/>
              </a:ext>
            </a:extLst>
          </p:cNvPr>
          <p:cNvGraphicFramePr/>
          <p:nvPr>
            <p:extLst/>
          </p:nvPr>
        </p:nvGraphicFramePr>
        <p:xfrm>
          <a:off x="772158" y="1930302"/>
          <a:ext cx="8147587" cy="321471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Tabla 13">
            <a:extLst>
              <a:ext uri="{FF2B5EF4-FFF2-40B4-BE49-F238E27FC236}">
                <a16:creationId xmlns:a16="http://schemas.microsoft.com/office/drawing/2014/main" id="{23DC232C-5CC5-4C04-B87E-ABAA479C12FA}"/>
              </a:ext>
            </a:extLst>
          </p:cNvPr>
          <p:cNvGraphicFramePr>
            <a:graphicFrameLocks noGrp="1"/>
          </p:cNvGraphicFramePr>
          <p:nvPr>
            <p:extLst/>
          </p:nvPr>
        </p:nvGraphicFramePr>
        <p:xfrm>
          <a:off x="2983813" y="1248424"/>
          <a:ext cx="4572000" cy="560070"/>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3100270351"/>
                    </a:ext>
                  </a:extLst>
                </a:gridCol>
                <a:gridCol w="2286000">
                  <a:extLst>
                    <a:ext uri="{9D8B030D-6E8A-4147-A177-3AD203B41FA5}">
                      <a16:colId xmlns:a16="http://schemas.microsoft.com/office/drawing/2014/main" val="1065635474"/>
                    </a:ext>
                  </a:extLst>
                </a:gridCol>
              </a:tblGrid>
              <a:tr h="278130">
                <a:tc>
                  <a:txBody>
                    <a:bodyPr/>
                    <a:lstStyle/>
                    <a:p>
                      <a:pPr algn="ctr"/>
                      <a:r>
                        <a:rPr lang="es-CO" sz="1000" dirty="0"/>
                        <a:t>Total Cartera Vigente</a:t>
                      </a:r>
                    </a:p>
                  </a:txBody>
                  <a:tcPr marL="68580" marR="68580" marT="34290" marB="34290"/>
                </a:tc>
                <a:tc>
                  <a:txBody>
                    <a:bodyPr/>
                    <a:lstStyle/>
                    <a:p>
                      <a:pPr algn="ctr"/>
                      <a:r>
                        <a:rPr lang="es-CO" sz="1000" dirty="0"/>
                        <a:t>Total Recaudado</a:t>
                      </a:r>
                    </a:p>
                  </a:txBody>
                  <a:tcPr marL="68580" marR="68580" marT="34290" marB="34290"/>
                </a:tc>
                <a:extLst>
                  <a:ext uri="{0D108BD9-81ED-4DB2-BD59-A6C34878D82A}">
                    <a16:rowId xmlns:a16="http://schemas.microsoft.com/office/drawing/2014/main" val="1480712925"/>
                  </a:ext>
                </a:extLst>
              </a:tr>
              <a:tr h="27813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CO" sz="1400" kern="1200" dirty="0">
                          <a:solidFill>
                            <a:schemeClr val="dk1"/>
                          </a:solidFill>
                          <a:latin typeface="+mn-lt"/>
                          <a:ea typeface="+mn-ea"/>
                          <a:cs typeface="+mn-cs"/>
                        </a:rPr>
                        <a:t>$ 10.912</a:t>
                      </a:r>
                    </a:p>
                  </a:txBody>
                  <a:tcPr marL="68580" marR="68580" marT="34290" marB="34290"/>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CO" sz="1400" kern="1200" dirty="0">
                          <a:solidFill>
                            <a:schemeClr val="dk1"/>
                          </a:solidFill>
                          <a:latin typeface="+mn-lt"/>
                          <a:ea typeface="+mn-ea"/>
                          <a:cs typeface="+mn-cs"/>
                        </a:rPr>
                        <a:t>$ 4.300</a:t>
                      </a:r>
                    </a:p>
                  </a:txBody>
                  <a:tcPr marL="68580" marR="68580" marT="34290" marB="34290"/>
                </a:tc>
                <a:extLst>
                  <a:ext uri="{0D108BD9-81ED-4DB2-BD59-A6C34878D82A}">
                    <a16:rowId xmlns:a16="http://schemas.microsoft.com/office/drawing/2014/main" val="2392536178"/>
                  </a:ext>
                </a:extLst>
              </a:tr>
            </a:tbl>
          </a:graphicData>
        </a:graphic>
      </p:graphicFrame>
      <p:sp>
        <p:nvSpPr>
          <p:cNvPr id="15" name="CuadroTexto 14">
            <a:extLst>
              <a:ext uri="{FF2B5EF4-FFF2-40B4-BE49-F238E27FC236}">
                <a16:creationId xmlns:a16="http://schemas.microsoft.com/office/drawing/2014/main" id="{2D2DDCFE-D2C7-451B-B19A-8A4C394FF4B3}"/>
              </a:ext>
            </a:extLst>
          </p:cNvPr>
          <p:cNvSpPr txBox="1"/>
          <p:nvPr/>
        </p:nvSpPr>
        <p:spPr>
          <a:xfrm>
            <a:off x="10647685" y="6185382"/>
            <a:ext cx="1544315" cy="207749"/>
          </a:xfrm>
          <a:prstGeom prst="rect">
            <a:avLst/>
          </a:prstGeom>
          <a:noFill/>
        </p:spPr>
        <p:txBody>
          <a:bodyPr wrap="square" rtlCol="0">
            <a:spAutoFit/>
          </a:bodyPr>
          <a:lstStyle/>
          <a:p>
            <a:r>
              <a:rPr lang="es-CO" sz="750" dirty="0"/>
              <a:t>* Corte junio de 2019</a:t>
            </a:r>
          </a:p>
        </p:txBody>
      </p:sp>
      <p:sp>
        <p:nvSpPr>
          <p:cNvPr id="8" name="Rectángulo 7">
            <a:extLst>
              <a:ext uri="{FF2B5EF4-FFF2-40B4-BE49-F238E27FC236}">
                <a16:creationId xmlns:a16="http://schemas.microsoft.com/office/drawing/2014/main" id="{DCB53C45-1B5A-4B25-9E3F-0D646D92AEBC}"/>
              </a:ext>
            </a:extLst>
          </p:cNvPr>
          <p:cNvSpPr/>
          <p:nvPr/>
        </p:nvSpPr>
        <p:spPr>
          <a:xfrm>
            <a:off x="0" y="6566263"/>
            <a:ext cx="12192000" cy="29173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013" dirty="0"/>
              <a:t>VICEPRESIDENCIA JURIDICA</a:t>
            </a:r>
          </a:p>
        </p:txBody>
      </p:sp>
      <p:pic>
        <p:nvPicPr>
          <p:cNvPr id="13" name="Imagen 12">
            <a:extLst>
              <a:ext uri="{FF2B5EF4-FFF2-40B4-BE49-F238E27FC236}">
                <a16:creationId xmlns:a16="http://schemas.microsoft.com/office/drawing/2014/main" id="{2786BB23-466F-4310-A130-1509E15266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731" y="112060"/>
            <a:ext cx="1715135" cy="745490"/>
          </a:xfrm>
          <a:prstGeom prst="rect">
            <a:avLst/>
          </a:prstGeom>
        </p:spPr>
      </p:pic>
      <p:pic>
        <p:nvPicPr>
          <p:cNvPr id="16" name="Imagen 15">
            <a:extLst>
              <a:ext uri="{FF2B5EF4-FFF2-40B4-BE49-F238E27FC236}">
                <a16:creationId xmlns:a16="http://schemas.microsoft.com/office/drawing/2014/main" id="{4218FE8C-FE73-49F7-AD34-D5E3C001C8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17019" y="112060"/>
            <a:ext cx="4150360" cy="713105"/>
          </a:xfrm>
          <a:prstGeom prst="rect">
            <a:avLst/>
          </a:prstGeom>
        </p:spPr>
      </p:pic>
      <p:graphicFrame>
        <p:nvGraphicFramePr>
          <p:cNvPr id="17" name="Tabla 16">
            <a:extLst>
              <a:ext uri="{FF2B5EF4-FFF2-40B4-BE49-F238E27FC236}">
                <a16:creationId xmlns:a16="http://schemas.microsoft.com/office/drawing/2014/main" id="{348825BF-44B7-4919-AF90-B56DF4E6BD5D}"/>
              </a:ext>
            </a:extLst>
          </p:cNvPr>
          <p:cNvGraphicFramePr>
            <a:graphicFrameLocks noGrp="1"/>
          </p:cNvGraphicFramePr>
          <p:nvPr>
            <p:extLst/>
          </p:nvPr>
        </p:nvGraphicFramePr>
        <p:xfrm>
          <a:off x="8104658" y="4756726"/>
          <a:ext cx="3315184" cy="1429022"/>
        </p:xfrm>
        <a:graphic>
          <a:graphicData uri="http://schemas.openxmlformats.org/drawingml/2006/table">
            <a:tbl>
              <a:tblPr firstRow="1" bandRow="1">
                <a:tableStyleId>{5C22544A-7EE6-4342-B048-85BDC9FD1C3A}</a:tableStyleId>
              </a:tblPr>
              <a:tblGrid>
                <a:gridCol w="1657592">
                  <a:extLst>
                    <a:ext uri="{9D8B030D-6E8A-4147-A177-3AD203B41FA5}">
                      <a16:colId xmlns:a16="http://schemas.microsoft.com/office/drawing/2014/main" val="584461008"/>
                    </a:ext>
                  </a:extLst>
                </a:gridCol>
                <a:gridCol w="1657592">
                  <a:extLst>
                    <a:ext uri="{9D8B030D-6E8A-4147-A177-3AD203B41FA5}">
                      <a16:colId xmlns:a16="http://schemas.microsoft.com/office/drawing/2014/main" val="3835335372"/>
                    </a:ext>
                  </a:extLst>
                </a:gridCol>
              </a:tblGrid>
              <a:tr h="86957">
                <a:tc>
                  <a:txBody>
                    <a:bodyPr/>
                    <a:lstStyle/>
                    <a:p>
                      <a:r>
                        <a:rPr lang="es-CO" sz="800" b="1" dirty="0">
                          <a:solidFill>
                            <a:schemeClr val="tx1"/>
                          </a:solidFill>
                        </a:rPr>
                        <a:t>Año</a:t>
                      </a:r>
                    </a:p>
                  </a:txBody>
                  <a:tcPr marL="51435" marR="51435" marT="25718" marB="25718"/>
                </a:tc>
                <a:tc>
                  <a:txBody>
                    <a:bodyPr/>
                    <a:lstStyle/>
                    <a:p>
                      <a:r>
                        <a:rPr lang="es-CO" sz="800" b="1" dirty="0">
                          <a:solidFill>
                            <a:schemeClr val="tx1"/>
                          </a:solidFill>
                        </a:rPr>
                        <a:t>Cumplimiento</a:t>
                      </a:r>
                    </a:p>
                  </a:txBody>
                  <a:tcPr marL="51435" marR="51435" marT="25718" marB="25718"/>
                </a:tc>
                <a:extLst>
                  <a:ext uri="{0D108BD9-81ED-4DB2-BD59-A6C34878D82A}">
                    <a16:rowId xmlns:a16="http://schemas.microsoft.com/office/drawing/2014/main" val="3935332192"/>
                  </a:ext>
                </a:extLst>
              </a:tr>
              <a:tr h="233542">
                <a:tc>
                  <a:txBody>
                    <a:bodyPr/>
                    <a:lstStyle/>
                    <a:p>
                      <a:r>
                        <a:rPr lang="es-CO" sz="1200" b="1" dirty="0">
                          <a:solidFill>
                            <a:schemeClr val="tx1"/>
                          </a:solidFill>
                        </a:rPr>
                        <a:t>2015</a:t>
                      </a:r>
                    </a:p>
                  </a:txBody>
                  <a:tcPr marL="51435" marR="51435" marT="25718" marB="25718"/>
                </a:tc>
                <a:tc>
                  <a:txBody>
                    <a:bodyPr/>
                    <a:lstStyle/>
                    <a:p>
                      <a:r>
                        <a:rPr lang="es-CO" sz="1200" b="1" dirty="0">
                          <a:solidFill>
                            <a:schemeClr val="tx1"/>
                          </a:solidFill>
                        </a:rPr>
                        <a:t>148%</a:t>
                      </a:r>
                    </a:p>
                  </a:txBody>
                  <a:tcPr marL="51435" marR="51435" marT="25718" marB="25718"/>
                </a:tc>
                <a:extLst>
                  <a:ext uri="{0D108BD9-81ED-4DB2-BD59-A6C34878D82A}">
                    <a16:rowId xmlns:a16="http://schemas.microsoft.com/office/drawing/2014/main" val="3034699263"/>
                  </a:ext>
                </a:extLst>
              </a:tr>
              <a:tr h="233542">
                <a:tc>
                  <a:txBody>
                    <a:bodyPr/>
                    <a:lstStyle/>
                    <a:p>
                      <a:r>
                        <a:rPr lang="es-CO" sz="1200" b="1" dirty="0">
                          <a:solidFill>
                            <a:schemeClr val="tx1"/>
                          </a:solidFill>
                        </a:rPr>
                        <a:t>2016</a:t>
                      </a:r>
                    </a:p>
                  </a:txBody>
                  <a:tcPr marL="51435" marR="51435" marT="25718" marB="25718"/>
                </a:tc>
                <a:tc>
                  <a:txBody>
                    <a:bodyPr/>
                    <a:lstStyle/>
                    <a:p>
                      <a:r>
                        <a:rPr lang="es-CO" sz="1200" b="1" dirty="0">
                          <a:solidFill>
                            <a:schemeClr val="tx1"/>
                          </a:solidFill>
                        </a:rPr>
                        <a:t>172%</a:t>
                      </a:r>
                    </a:p>
                  </a:txBody>
                  <a:tcPr marL="51435" marR="51435" marT="25718" marB="25718"/>
                </a:tc>
                <a:extLst>
                  <a:ext uri="{0D108BD9-81ED-4DB2-BD59-A6C34878D82A}">
                    <a16:rowId xmlns:a16="http://schemas.microsoft.com/office/drawing/2014/main" val="553197591"/>
                  </a:ext>
                </a:extLst>
              </a:tr>
              <a:tr h="233542">
                <a:tc>
                  <a:txBody>
                    <a:bodyPr/>
                    <a:lstStyle/>
                    <a:p>
                      <a:r>
                        <a:rPr lang="es-CO" sz="1200" b="1" dirty="0">
                          <a:solidFill>
                            <a:schemeClr val="tx1"/>
                          </a:solidFill>
                        </a:rPr>
                        <a:t>2017</a:t>
                      </a:r>
                    </a:p>
                  </a:txBody>
                  <a:tcPr marL="51435" marR="51435" marT="25718" marB="25718"/>
                </a:tc>
                <a:tc>
                  <a:txBody>
                    <a:bodyPr/>
                    <a:lstStyle/>
                    <a:p>
                      <a:r>
                        <a:rPr lang="es-CO" sz="1200" b="1" dirty="0">
                          <a:solidFill>
                            <a:schemeClr val="tx1"/>
                          </a:solidFill>
                        </a:rPr>
                        <a:t>99%</a:t>
                      </a:r>
                    </a:p>
                  </a:txBody>
                  <a:tcPr marL="51435" marR="51435" marT="25718" marB="25718"/>
                </a:tc>
                <a:extLst>
                  <a:ext uri="{0D108BD9-81ED-4DB2-BD59-A6C34878D82A}">
                    <a16:rowId xmlns:a16="http://schemas.microsoft.com/office/drawing/2014/main" val="3751156919"/>
                  </a:ext>
                </a:extLst>
              </a:tr>
              <a:tr h="276359">
                <a:tc>
                  <a:txBody>
                    <a:bodyPr/>
                    <a:lstStyle/>
                    <a:p>
                      <a:r>
                        <a:rPr lang="es-CO" sz="1200" b="1" dirty="0">
                          <a:solidFill>
                            <a:schemeClr val="tx1"/>
                          </a:solidFill>
                        </a:rPr>
                        <a:t>2018</a:t>
                      </a:r>
                    </a:p>
                  </a:txBody>
                  <a:tcPr marL="51435" marR="51435" marT="25718" marB="25718"/>
                </a:tc>
                <a:tc>
                  <a:txBody>
                    <a:bodyPr/>
                    <a:lstStyle/>
                    <a:p>
                      <a:r>
                        <a:rPr lang="es-CO" sz="1200" b="1" dirty="0">
                          <a:solidFill>
                            <a:schemeClr val="tx1"/>
                          </a:solidFill>
                        </a:rPr>
                        <a:t>135%</a:t>
                      </a:r>
                    </a:p>
                  </a:txBody>
                  <a:tcPr marL="51435" marR="51435" marT="25718" marB="25718"/>
                </a:tc>
                <a:extLst>
                  <a:ext uri="{0D108BD9-81ED-4DB2-BD59-A6C34878D82A}">
                    <a16:rowId xmlns:a16="http://schemas.microsoft.com/office/drawing/2014/main" val="67703084"/>
                  </a:ext>
                </a:extLst>
              </a:tr>
              <a:tr h="276359">
                <a:tc>
                  <a:txBody>
                    <a:bodyPr/>
                    <a:lstStyle/>
                    <a:p>
                      <a:r>
                        <a:rPr lang="es-CO" sz="1200" b="1" dirty="0">
                          <a:solidFill>
                            <a:schemeClr val="tx1"/>
                          </a:solidFill>
                        </a:rPr>
                        <a:t>2019</a:t>
                      </a:r>
                    </a:p>
                  </a:txBody>
                  <a:tcPr marL="51435" marR="51435" marT="25718" marB="25718"/>
                </a:tc>
                <a:tc>
                  <a:txBody>
                    <a:bodyPr/>
                    <a:lstStyle/>
                    <a:p>
                      <a:r>
                        <a:rPr lang="es-CO" sz="1200" b="1" dirty="0">
                          <a:solidFill>
                            <a:schemeClr val="tx1"/>
                          </a:solidFill>
                        </a:rPr>
                        <a:t>46%</a:t>
                      </a:r>
                    </a:p>
                  </a:txBody>
                  <a:tcPr marL="51435" marR="51435" marT="25718" marB="25718"/>
                </a:tc>
                <a:extLst>
                  <a:ext uri="{0D108BD9-81ED-4DB2-BD59-A6C34878D82A}">
                    <a16:rowId xmlns:a16="http://schemas.microsoft.com/office/drawing/2014/main" val="1959627319"/>
                  </a:ext>
                </a:extLst>
              </a:tr>
            </a:tbl>
          </a:graphicData>
        </a:graphic>
      </p:graphicFrame>
      <p:sp>
        <p:nvSpPr>
          <p:cNvPr id="18" name="CuadroTexto 17">
            <a:extLst>
              <a:ext uri="{FF2B5EF4-FFF2-40B4-BE49-F238E27FC236}">
                <a16:creationId xmlns:a16="http://schemas.microsoft.com/office/drawing/2014/main" id="{F0B6AECD-46F5-4132-B523-5D380D8C3C8F}"/>
              </a:ext>
            </a:extLst>
          </p:cNvPr>
          <p:cNvSpPr txBox="1"/>
          <p:nvPr/>
        </p:nvSpPr>
        <p:spPr>
          <a:xfrm>
            <a:off x="6273162" y="6298851"/>
            <a:ext cx="2312002" cy="246221"/>
          </a:xfrm>
          <a:prstGeom prst="rect">
            <a:avLst/>
          </a:prstGeom>
          <a:noFill/>
        </p:spPr>
        <p:txBody>
          <a:bodyPr wrap="square" rtlCol="0">
            <a:spAutoFit/>
          </a:bodyPr>
          <a:lstStyle/>
          <a:p>
            <a:r>
              <a:rPr lang="es-CO" sz="1000" dirty="0"/>
              <a:t>* Cifras en Miles de Millones</a:t>
            </a:r>
          </a:p>
        </p:txBody>
      </p:sp>
    </p:spTree>
    <p:extLst>
      <p:ext uri="{BB962C8B-B14F-4D97-AF65-F5344CB8AC3E}">
        <p14:creationId xmlns:p14="http://schemas.microsoft.com/office/powerpoint/2010/main" val="6525246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61F234B2-77B5-43B1-A405-5A803321BB8F}"/>
              </a:ext>
            </a:extLst>
          </p:cNvPr>
          <p:cNvSpPr/>
          <p:nvPr/>
        </p:nvSpPr>
        <p:spPr>
          <a:xfrm>
            <a:off x="2315887" y="662259"/>
            <a:ext cx="5041111" cy="603133"/>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457200">
              <a:defRPr/>
            </a:pPr>
            <a:r>
              <a:rPr lang="es-CO" sz="2500" b="1" dirty="0">
                <a:solidFill>
                  <a:srgbClr val="000A8B"/>
                </a:solidFill>
                <a:latin typeface="Calibri"/>
              </a:rPr>
              <a:t>RECUPERACION JUDICIAL DE BIENES INMUEBLES</a:t>
            </a:r>
          </a:p>
        </p:txBody>
      </p:sp>
      <p:graphicFrame>
        <p:nvGraphicFramePr>
          <p:cNvPr id="9" name="Gráfico 8">
            <a:extLst>
              <a:ext uri="{FF2B5EF4-FFF2-40B4-BE49-F238E27FC236}">
                <a16:creationId xmlns:a16="http://schemas.microsoft.com/office/drawing/2014/main" id="{43FA0471-2383-40D8-A68F-C5165CC1616A}"/>
              </a:ext>
            </a:extLst>
          </p:cNvPr>
          <p:cNvGraphicFramePr/>
          <p:nvPr>
            <p:extLst/>
          </p:nvPr>
        </p:nvGraphicFramePr>
        <p:xfrm>
          <a:off x="1098298" y="2465384"/>
          <a:ext cx="8803584" cy="386935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Tabla 9">
            <a:extLst>
              <a:ext uri="{FF2B5EF4-FFF2-40B4-BE49-F238E27FC236}">
                <a16:creationId xmlns:a16="http://schemas.microsoft.com/office/drawing/2014/main" id="{F5E006D2-9451-4EFE-A271-69C781DCC1C1}"/>
              </a:ext>
            </a:extLst>
          </p:cNvPr>
          <p:cNvGraphicFramePr>
            <a:graphicFrameLocks noGrp="1"/>
          </p:cNvGraphicFramePr>
          <p:nvPr>
            <p:extLst/>
          </p:nvPr>
        </p:nvGraphicFramePr>
        <p:xfrm>
          <a:off x="1665032" y="1642102"/>
          <a:ext cx="6927108" cy="741680"/>
        </p:xfrm>
        <a:graphic>
          <a:graphicData uri="http://schemas.openxmlformats.org/drawingml/2006/table">
            <a:tbl>
              <a:tblPr firstRow="1" bandRow="1">
                <a:tableStyleId>{5C22544A-7EE6-4342-B048-85BDC9FD1C3A}</a:tableStyleId>
              </a:tblPr>
              <a:tblGrid>
                <a:gridCol w="3463554">
                  <a:extLst>
                    <a:ext uri="{9D8B030D-6E8A-4147-A177-3AD203B41FA5}">
                      <a16:colId xmlns:a16="http://schemas.microsoft.com/office/drawing/2014/main" val="3100270351"/>
                    </a:ext>
                  </a:extLst>
                </a:gridCol>
                <a:gridCol w="3463554">
                  <a:extLst>
                    <a:ext uri="{9D8B030D-6E8A-4147-A177-3AD203B41FA5}">
                      <a16:colId xmlns:a16="http://schemas.microsoft.com/office/drawing/2014/main" val="1065635474"/>
                    </a:ext>
                  </a:extLst>
                </a:gridCol>
              </a:tblGrid>
              <a:tr h="370840">
                <a:tc>
                  <a:txBody>
                    <a:bodyPr/>
                    <a:lstStyle/>
                    <a:p>
                      <a:pPr algn="ctr"/>
                      <a:r>
                        <a:rPr lang="es-CO" dirty="0"/>
                        <a:t>Total Cartera Vigente Pendiente</a:t>
                      </a:r>
                    </a:p>
                  </a:txBody>
                  <a:tcPr/>
                </a:tc>
                <a:tc>
                  <a:txBody>
                    <a:bodyPr/>
                    <a:lstStyle/>
                    <a:p>
                      <a:pPr algn="ctr"/>
                      <a:r>
                        <a:rPr lang="es-CO" dirty="0"/>
                        <a:t>No. Bienes Inmuebles</a:t>
                      </a:r>
                    </a:p>
                  </a:txBody>
                  <a:tcPr/>
                </a:tc>
                <a:extLst>
                  <a:ext uri="{0D108BD9-81ED-4DB2-BD59-A6C34878D82A}">
                    <a16:rowId xmlns:a16="http://schemas.microsoft.com/office/drawing/2014/main" val="1480712925"/>
                  </a:ext>
                </a:extLst>
              </a:tr>
              <a:tr h="37084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CO" sz="1800" kern="1200" dirty="0">
                          <a:solidFill>
                            <a:schemeClr val="dk1"/>
                          </a:solidFill>
                          <a:latin typeface="+mn-lt"/>
                          <a:ea typeface="+mn-ea"/>
                          <a:cs typeface="+mn-cs"/>
                        </a:rPr>
                        <a:t>$ 58.781</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CO" sz="1800" kern="1200" dirty="0">
                          <a:solidFill>
                            <a:schemeClr val="dk1"/>
                          </a:solidFill>
                          <a:latin typeface="+mn-lt"/>
                          <a:ea typeface="+mn-ea"/>
                          <a:cs typeface="+mn-cs"/>
                        </a:rPr>
                        <a:t>41</a:t>
                      </a:r>
                    </a:p>
                  </a:txBody>
                  <a:tcPr/>
                </a:tc>
                <a:extLst>
                  <a:ext uri="{0D108BD9-81ED-4DB2-BD59-A6C34878D82A}">
                    <a16:rowId xmlns:a16="http://schemas.microsoft.com/office/drawing/2014/main" val="2392536178"/>
                  </a:ext>
                </a:extLst>
              </a:tr>
            </a:tbl>
          </a:graphicData>
        </a:graphic>
      </p:graphicFrame>
      <p:sp>
        <p:nvSpPr>
          <p:cNvPr id="11" name="CuadroTexto 10">
            <a:extLst>
              <a:ext uri="{FF2B5EF4-FFF2-40B4-BE49-F238E27FC236}">
                <a16:creationId xmlns:a16="http://schemas.microsoft.com/office/drawing/2014/main" id="{0D000182-E0FF-4E0D-9128-ADD3D9C0F45F}"/>
              </a:ext>
            </a:extLst>
          </p:cNvPr>
          <p:cNvSpPr txBox="1"/>
          <p:nvPr/>
        </p:nvSpPr>
        <p:spPr>
          <a:xfrm>
            <a:off x="9724254" y="6293226"/>
            <a:ext cx="2059086" cy="246221"/>
          </a:xfrm>
          <a:prstGeom prst="rect">
            <a:avLst/>
          </a:prstGeom>
          <a:noFill/>
        </p:spPr>
        <p:txBody>
          <a:bodyPr wrap="square" rtlCol="0">
            <a:spAutoFit/>
          </a:bodyPr>
          <a:lstStyle/>
          <a:p>
            <a:pPr defTabSz="457200">
              <a:defRPr/>
            </a:pPr>
            <a:r>
              <a:rPr lang="es-CO" sz="1000" dirty="0">
                <a:solidFill>
                  <a:prstClr val="black"/>
                </a:solidFill>
                <a:latin typeface="Calibri"/>
              </a:rPr>
              <a:t>* Corte 31 de julio de 2018</a:t>
            </a:r>
          </a:p>
        </p:txBody>
      </p:sp>
      <p:sp>
        <p:nvSpPr>
          <p:cNvPr id="12" name="Rectángulo 11">
            <a:extLst>
              <a:ext uri="{FF2B5EF4-FFF2-40B4-BE49-F238E27FC236}">
                <a16:creationId xmlns:a16="http://schemas.microsoft.com/office/drawing/2014/main" id="{C29D5CB7-8D26-4260-9BE4-249516F215BB}"/>
              </a:ext>
            </a:extLst>
          </p:cNvPr>
          <p:cNvSpPr/>
          <p:nvPr/>
        </p:nvSpPr>
        <p:spPr>
          <a:xfrm>
            <a:off x="0" y="6566263"/>
            <a:ext cx="12192000" cy="29173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013" dirty="0"/>
              <a:t>VICEPRESIDENCIA JURIDICA</a:t>
            </a:r>
          </a:p>
        </p:txBody>
      </p:sp>
      <p:pic>
        <p:nvPicPr>
          <p:cNvPr id="13" name="Imagen 12">
            <a:extLst>
              <a:ext uri="{FF2B5EF4-FFF2-40B4-BE49-F238E27FC236}">
                <a16:creationId xmlns:a16="http://schemas.microsoft.com/office/drawing/2014/main" id="{4F442070-1EF8-4757-A618-202D8F8866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731" y="112060"/>
            <a:ext cx="1715135" cy="745490"/>
          </a:xfrm>
          <a:prstGeom prst="rect">
            <a:avLst/>
          </a:prstGeom>
        </p:spPr>
      </p:pic>
      <p:pic>
        <p:nvPicPr>
          <p:cNvPr id="14" name="Imagen 13">
            <a:extLst>
              <a:ext uri="{FF2B5EF4-FFF2-40B4-BE49-F238E27FC236}">
                <a16:creationId xmlns:a16="http://schemas.microsoft.com/office/drawing/2014/main" id="{719981FB-4629-4F6A-A595-704F6E6901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17019" y="112060"/>
            <a:ext cx="4150360" cy="713105"/>
          </a:xfrm>
          <a:prstGeom prst="rect">
            <a:avLst/>
          </a:prstGeom>
        </p:spPr>
      </p:pic>
    </p:spTree>
    <p:extLst>
      <p:ext uri="{BB962C8B-B14F-4D97-AF65-F5344CB8AC3E}">
        <p14:creationId xmlns:p14="http://schemas.microsoft.com/office/powerpoint/2010/main" val="41786774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E0CA1E4D-8EC2-4494-B52E-FC9DB4FAC40A}"/>
              </a:ext>
            </a:extLst>
          </p:cNvPr>
          <p:cNvSpPr txBox="1"/>
          <p:nvPr/>
        </p:nvSpPr>
        <p:spPr>
          <a:xfrm>
            <a:off x="1866830" y="1599273"/>
            <a:ext cx="6644081" cy="400110"/>
          </a:xfrm>
          <a:prstGeom prst="rect">
            <a:avLst/>
          </a:prstGeom>
          <a:noFill/>
        </p:spPr>
        <p:txBody>
          <a:bodyPr wrap="square" rtlCol="0">
            <a:spAutoFit/>
          </a:bodyPr>
          <a:lstStyle/>
          <a:p>
            <a:pPr algn="ctr"/>
            <a:r>
              <a:rPr lang="es-ES" sz="2000" b="1" dirty="0">
                <a:solidFill>
                  <a:srgbClr val="000A8B"/>
                </a:solidFill>
              </a:rPr>
              <a:t>VIGENCIA 2014-2019 </a:t>
            </a:r>
            <a:endParaRPr lang="es-ES" sz="2500" b="1" dirty="0">
              <a:solidFill>
                <a:srgbClr val="000A8B"/>
              </a:solidFill>
            </a:endParaRPr>
          </a:p>
        </p:txBody>
      </p:sp>
      <p:sp>
        <p:nvSpPr>
          <p:cNvPr id="9" name="Rectángulo 8">
            <a:extLst>
              <a:ext uri="{FF2B5EF4-FFF2-40B4-BE49-F238E27FC236}">
                <a16:creationId xmlns:a16="http://schemas.microsoft.com/office/drawing/2014/main" id="{6A107E8C-F3A9-497C-8980-6F1DB7773F0F}"/>
              </a:ext>
            </a:extLst>
          </p:cNvPr>
          <p:cNvSpPr/>
          <p:nvPr/>
        </p:nvSpPr>
        <p:spPr>
          <a:xfrm>
            <a:off x="3306412" y="694665"/>
            <a:ext cx="4056017" cy="367680"/>
          </a:xfrm>
          <a:prstGeom prst="rect">
            <a:avLst/>
          </a:prstGeom>
          <a:ln w="38100"/>
        </p:spPr>
        <p:style>
          <a:lnRef idx="2">
            <a:schemeClr val="accent1"/>
          </a:lnRef>
          <a:fillRef idx="1">
            <a:schemeClr val="lt1"/>
          </a:fillRef>
          <a:effectRef idx="0">
            <a:schemeClr val="accent1"/>
          </a:effectRef>
          <a:fontRef idx="minor">
            <a:schemeClr val="dk1"/>
          </a:fontRef>
        </p:style>
        <p:txBody>
          <a:bodyPr rtlCol="0" anchor="ctr"/>
          <a:lstStyle/>
          <a:p>
            <a:pPr algn="ctr"/>
            <a:r>
              <a:rPr lang="es-CO" sz="2200" b="1" dirty="0"/>
              <a:t>SENTENCIAS</a:t>
            </a:r>
          </a:p>
        </p:txBody>
      </p:sp>
      <p:pic>
        <p:nvPicPr>
          <p:cNvPr id="10" name="Imagen 9">
            <a:extLst>
              <a:ext uri="{FF2B5EF4-FFF2-40B4-BE49-F238E27FC236}">
                <a16:creationId xmlns:a16="http://schemas.microsoft.com/office/drawing/2014/main" id="{0254574E-E8CE-49E0-BF77-A3E3C9C3EA5D}"/>
              </a:ext>
            </a:extLst>
          </p:cNvPr>
          <p:cNvPicPr>
            <a:picLocks noChangeAspect="1"/>
          </p:cNvPicPr>
          <p:nvPr/>
        </p:nvPicPr>
        <p:blipFill>
          <a:blip r:embed="rId2"/>
          <a:stretch>
            <a:fillRect/>
          </a:stretch>
        </p:blipFill>
        <p:spPr>
          <a:xfrm>
            <a:off x="2487946" y="548455"/>
            <a:ext cx="991317" cy="786760"/>
          </a:xfrm>
          <a:prstGeom prst="rect">
            <a:avLst/>
          </a:prstGeom>
        </p:spPr>
      </p:pic>
      <p:sp>
        <p:nvSpPr>
          <p:cNvPr id="12" name="Rectángulo 11">
            <a:extLst>
              <a:ext uri="{FF2B5EF4-FFF2-40B4-BE49-F238E27FC236}">
                <a16:creationId xmlns:a16="http://schemas.microsoft.com/office/drawing/2014/main" id="{41AD18BC-0564-46E1-843D-0E64FD351416}"/>
              </a:ext>
            </a:extLst>
          </p:cNvPr>
          <p:cNvSpPr/>
          <p:nvPr/>
        </p:nvSpPr>
        <p:spPr>
          <a:xfrm>
            <a:off x="0" y="6472989"/>
            <a:ext cx="12192000" cy="38501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400" dirty="0"/>
              <a:t>VICEPRESIDENCIA JURIDICA</a:t>
            </a:r>
          </a:p>
        </p:txBody>
      </p:sp>
      <p:pic>
        <p:nvPicPr>
          <p:cNvPr id="13" name="Imagen 12">
            <a:extLst>
              <a:ext uri="{FF2B5EF4-FFF2-40B4-BE49-F238E27FC236}">
                <a16:creationId xmlns:a16="http://schemas.microsoft.com/office/drawing/2014/main" id="{F10042AF-6C17-4C95-8BEE-41FF49F5E3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731" y="112060"/>
            <a:ext cx="1715135" cy="745490"/>
          </a:xfrm>
          <a:prstGeom prst="rect">
            <a:avLst/>
          </a:prstGeom>
        </p:spPr>
      </p:pic>
      <p:pic>
        <p:nvPicPr>
          <p:cNvPr id="14" name="Imagen 13">
            <a:extLst>
              <a:ext uri="{FF2B5EF4-FFF2-40B4-BE49-F238E27FC236}">
                <a16:creationId xmlns:a16="http://schemas.microsoft.com/office/drawing/2014/main" id="{5C58946B-6CCE-4D4C-BD90-6AF3D8DD4C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17019" y="112060"/>
            <a:ext cx="4150360" cy="713105"/>
          </a:xfrm>
          <a:prstGeom prst="rect">
            <a:avLst/>
          </a:prstGeom>
        </p:spPr>
      </p:pic>
      <p:graphicFrame>
        <p:nvGraphicFramePr>
          <p:cNvPr id="15" name="Gráfico 14">
            <a:extLst>
              <a:ext uri="{FF2B5EF4-FFF2-40B4-BE49-F238E27FC236}">
                <a16:creationId xmlns:a16="http://schemas.microsoft.com/office/drawing/2014/main" id="{5BA2CBC5-EFED-403C-8E86-FEDC168E1E93}"/>
              </a:ext>
            </a:extLst>
          </p:cNvPr>
          <p:cNvGraphicFramePr>
            <a:graphicFrameLocks/>
          </p:cNvGraphicFramePr>
          <p:nvPr>
            <p:extLst/>
          </p:nvPr>
        </p:nvGraphicFramePr>
        <p:xfrm>
          <a:off x="1737919" y="2057399"/>
          <a:ext cx="7983597" cy="3693696"/>
        </p:xfrm>
        <a:graphic>
          <a:graphicData uri="http://schemas.openxmlformats.org/drawingml/2006/chart">
            <c:chart xmlns:c="http://schemas.openxmlformats.org/drawingml/2006/chart" xmlns:r="http://schemas.openxmlformats.org/officeDocument/2006/relationships" r:id="rId5"/>
          </a:graphicData>
        </a:graphic>
      </p:graphicFrame>
      <p:sp>
        <p:nvSpPr>
          <p:cNvPr id="5" name="Rectángulo 4">
            <a:extLst>
              <a:ext uri="{FF2B5EF4-FFF2-40B4-BE49-F238E27FC236}">
                <a16:creationId xmlns:a16="http://schemas.microsoft.com/office/drawing/2014/main" id="{CACFA6DA-1D3D-4ABE-8283-ED8B467D4F78}"/>
              </a:ext>
            </a:extLst>
          </p:cNvPr>
          <p:cNvSpPr/>
          <p:nvPr/>
        </p:nvSpPr>
        <p:spPr>
          <a:xfrm>
            <a:off x="3785787" y="5973510"/>
            <a:ext cx="196553" cy="189825"/>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6" name="Rectángulo 15">
            <a:extLst>
              <a:ext uri="{FF2B5EF4-FFF2-40B4-BE49-F238E27FC236}">
                <a16:creationId xmlns:a16="http://schemas.microsoft.com/office/drawing/2014/main" id="{214A0EBD-0C46-4BAA-9943-5A4105B1982B}"/>
              </a:ext>
            </a:extLst>
          </p:cNvPr>
          <p:cNvSpPr/>
          <p:nvPr/>
        </p:nvSpPr>
        <p:spPr>
          <a:xfrm>
            <a:off x="3785787" y="5714198"/>
            <a:ext cx="196553" cy="1898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CuadroTexto 5">
            <a:extLst>
              <a:ext uri="{FF2B5EF4-FFF2-40B4-BE49-F238E27FC236}">
                <a16:creationId xmlns:a16="http://schemas.microsoft.com/office/drawing/2014/main" id="{F1149BDB-40CD-4269-B409-5C0C37D6F028}"/>
              </a:ext>
            </a:extLst>
          </p:cNvPr>
          <p:cNvSpPr txBox="1"/>
          <p:nvPr/>
        </p:nvSpPr>
        <p:spPr>
          <a:xfrm>
            <a:off x="4083090" y="5660321"/>
            <a:ext cx="1384419" cy="369332"/>
          </a:xfrm>
          <a:prstGeom prst="rect">
            <a:avLst/>
          </a:prstGeom>
          <a:noFill/>
        </p:spPr>
        <p:txBody>
          <a:bodyPr wrap="square" rtlCol="0">
            <a:spAutoFit/>
          </a:bodyPr>
          <a:lstStyle/>
          <a:p>
            <a:r>
              <a:rPr lang="es-CO" dirty="0"/>
              <a:t>Favorable </a:t>
            </a:r>
          </a:p>
        </p:txBody>
      </p:sp>
      <p:sp>
        <p:nvSpPr>
          <p:cNvPr id="17" name="CuadroTexto 16">
            <a:extLst>
              <a:ext uri="{FF2B5EF4-FFF2-40B4-BE49-F238E27FC236}">
                <a16:creationId xmlns:a16="http://schemas.microsoft.com/office/drawing/2014/main" id="{A3666BC9-D2CD-41E6-9996-C89333C23CF4}"/>
              </a:ext>
            </a:extLst>
          </p:cNvPr>
          <p:cNvSpPr txBox="1"/>
          <p:nvPr/>
        </p:nvSpPr>
        <p:spPr>
          <a:xfrm>
            <a:off x="4076389" y="5904023"/>
            <a:ext cx="1640747" cy="369332"/>
          </a:xfrm>
          <a:prstGeom prst="rect">
            <a:avLst/>
          </a:prstGeom>
          <a:noFill/>
        </p:spPr>
        <p:txBody>
          <a:bodyPr wrap="square" rtlCol="0">
            <a:spAutoFit/>
          </a:bodyPr>
          <a:lstStyle/>
          <a:p>
            <a:r>
              <a:rPr lang="es-CO" dirty="0"/>
              <a:t>Desfavorable</a:t>
            </a:r>
          </a:p>
        </p:txBody>
      </p:sp>
    </p:spTree>
    <p:extLst>
      <p:ext uri="{BB962C8B-B14F-4D97-AF65-F5344CB8AC3E}">
        <p14:creationId xmlns:p14="http://schemas.microsoft.com/office/powerpoint/2010/main" val="6688770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áfico 5">
            <a:extLst>
              <a:ext uri="{FF2B5EF4-FFF2-40B4-BE49-F238E27FC236}">
                <a16:creationId xmlns:a16="http://schemas.microsoft.com/office/drawing/2014/main" id="{504B581D-D165-43E7-BEBF-70EB7E6068DF}"/>
              </a:ext>
            </a:extLst>
          </p:cNvPr>
          <p:cNvGraphicFramePr/>
          <p:nvPr>
            <p:extLst/>
          </p:nvPr>
        </p:nvGraphicFramePr>
        <p:xfrm>
          <a:off x="1329423" y="1626141"/>
          <a:ext cx="4161354" cy="3120162"/>
        </p:xfrm>
        <a:graphic>
          <a:graphicData uri="http://schemas.openxmlformats.org/drawingml/2006/chart">
            <c:chart xmlns:c="http://schemas.openxmlformats.org/drawingml/2006/chart" xmlns:r="http://schemas.openxmlformats.org/officeDocument/2006/relationships" r:id="rId2"/>
          </a:graphicData>
        </a:graphic>
      </p:graphicFrame>
      <p:sp>
        <p:nvSpPr>
          <p:cNvPr id="8" name="CuadroTexto 7">
            <a:extLst>
              <a:ext uri="{FF2B5EF4-FFF2-40B4-BE49-F238E27FC236}">
                <a16:creationId xmlns:a16="http://schemas.microsoft.com/office/drawing/2014/main" id="{616B5242-AC2B-4154-8984-3396CC1040DC}"/>
              </a:ext>
            </a:extLst>
          </p:cNvPr>
          <p:cNvSpPr txBox="1"/>
          <p:nvPr/>
        </p:nvSpPr>
        <p:spPr>
          <a:xfrm>
            <a:off x="7580495" y="4925930"/>
            <a:ext cx="3431931" cy="1169551"/>
          </a:xfrm>
          <a:prstGeom prst="rect">
            <a:avLst/>
          </a:prstGeom>
          <a:noFill/>
        </p:spPr>
        <p:txBody>
          <a:bodyPr wrap="square" rtlCol="0">
            <a:spAutoFit/>
          </a:bodyPr>
          <a:lstStyle/>
          <a:p>
            <a:pPr algn="just"/>
            <a:r>
              <a:rPr lang="es-CO" sz="1400" dirty="0"/>
              <a:t>Para mejor manejo se realizó la clasificación de los procesos en cuatro niveles atendiendo a su grado de complejidad y la importancia que revisten para el objetivo misional de la SAE.</a:t>
            </a:r>
          </a:p>
        </p:txBody>
      </p:sp>
      <p:graphicFrame>
        <p:nvGraphicFramePr>
          <p:cNvPr id="11" name="Gráfico 10">
            <a:extLst>
              <a:ext uri="{FF2B5EF4-FFF2-40B4-BE49-F238E27FC236}">
                <a16:creationId xmlns:a16="http://schemas.microsoft.com/office/drawing/2014/main" id="{B0E0FF73-8C2F-420C-8027-455A0EF17907}"/>
              </a:ext>
            </a:extLst>
          </p:cNvPr>
          <p:cNvGraphicFramePr/>
          <p:nvPr>
            <p:extLst/>
          </p:nvPr>
        </p:nvGraphicFramePr>
        <p:xfrm>
          <a:off x="7114180" y="1422610"/>
          <a:ext cx="4177097" cy="2963411"/>
        </p:xfrm>
        <a:graphic>
          <a:graphicData uri="http://schemas.openxmlformats.org/drawingml/2006/chart">
            <c:chart xmlns:c="http://schemas.openxmlformats.org/drawingml/2006/chart" xmlns:r="http://schemas.openxmlformats.org/officeDocument/2006/relationships" r:id="rId3"/>
          </a:graphicData>
        </a:graphic>
      </p:graphicFrame>
      <p:sp>
        <p:nvSpPr>
          <p:cNvPr id="13" name="CuadroTexto 12">
            <a:extLst>
              <a:ext uri="{FF2B5EF4-FFF2-40B4-BE49-F238E27FC236}">
                <a16:creationId xmlns:a16="http://schemas.microsoft.com/office/drawing/2014/main" id="{D69D93BB-746C-4AB5-B3B4-A16F0AEACC8C}"/>
              </a:ext>
            </a:extLst>
          </p:cNvPr>
          <p:cNvSpPr txBox="1"/>
          <p:nvPr/>
        </p:nvSpPr>
        <p:spPr>
          <a:xfrm>
            <a:off x="2644190" y="4817982"/>
            <a:ext cx="2141376" cy="253916"/>
          </a:xfrm>
          <a:prstGeom prst="rect">
            <a:avLst/>
          </a:prstGeom>
          <a:noFill/>
        </p:spPr>
        <p:txBody>
          <a:bodyPr wrap="square" rtlCol="0">
            <a:spAutoFit/>
          </a:bodyPr>
          <a:lstStyle/>
          <a:p>
            <a:r>
              <a:rPr lang="es-CO" sz="1050" dirty="0"/>
              <a:t>Total: 268 procesos</a:t>
            </a:r>
          </a:p>
        </p:txBody>
      </p:sp>
      <p:sp>
        <p:nvSpPr>
          <p:cNvPr id="15" name="CuadroTexto 14">
            <a:extLst>
              <a:ext uri="{FF2B5EF4-FFF2-40B4-BE49-F238E27FC236}">
                <a16:creationId xmlns:a16="http://schemas.microsoft.com/office/drawing/2014/main" id="{F7AD3278-7D10-4A96-A103-41978A57EF7C}"/>
              </a:ext>
            </a:extLst>
          </p:cNvPr>
          <p:cNvSpPr txBox="1"/>
          <p:nvPr/>
        </p:nvSpPr>
        <p:spPr>
          <a:xfrm>
            <a:off x="8096310" y="4633789"/>
            <a:ext cx="2400300" cy="253916"/>
          </a:xfrm>
          <a:prstGeom prst="rect">
            <a:avLst/>
          </a:prstGeom>
          <a:noFill/>
        </p:spPr>
        <p:txBody>
          <a:bodyPr wrap="square" rtlCol="0">
            <a:spAutoFit/>
          </a:bodyPr>
          <a:lstStyle/>
          <a:p>
            <a:r>
              <a:rPr lang="es-CO" sz="1050" dirty="0"/>
              <a:t>Total: 350 procesos activos </a:t>
            </a:r>
          </a:p>
        </p:txBody>
      </p:sp>
      <p:sp>
        <p:nvSpPr>
          <p:cNvPr id="10" name="CuadroTexto 9">
            <a:extLst>
              <a:ext uri="{FF2B5EF4-FFF2-40B4-BE49-F238E27FC236}">
                <a16:creationId xmlns:a16="http://schemas.microsoft.com/office/drawing/2014/main" id="{B4799793-2403-44A9-9A66-AA1557DEBE7A}"/>
              </a:ext>
            </a:extLst>
          </p:cNvPr>
          <p:cNvSpPr txBox="1"/>
          <p:nvPr/>
        </p:nvSpPr>
        <p:spPr>
          <a:xfrm>
            <a:off x="10159724" y="6222600"/>
            <a:ext cx="2312002" cy="246221"/>
          </a:xfrm>
          <a:prstGeom prst="rect">
            <a:avLst/>
          </a:prstGeom>
          <a:noFill/>
        </p:spPr>
        <p:txBody>
          <a:bodyPr wrap="square" rtlCol="0">
            <a:spAutoFit/>
          </a:bodyPr>
          <a:lstStyle/>
          <a:p>
            <a:r>
              <a:rPr lang="es-CO" sz="1000" dirty="0"/>
              <a:t>* Corte 31 de julio de 2019</a:t>
            </a:r>
          </a:p>
        </p:txBody>
      </p:sp>
      <p:sp>
        <p:nvSpPr>
          <p:cNvPr id="12" name="Rectángulo 11">
            <a:extLst>
              <a:ext uri="{FF2B5EF4-FFF2-40B4-BE49-F238E27FC236}">
                <a16:creationId xmlns:a16="http://schemas.microsoft.com/office/drawing/2014/main" id="{649637CF-0841-4470-B644-49901E3A76A7}"/>
              </a:ext>
            </a:extLst>
          </p:cNvPr>
          <p:cNvSpPr/>
          <p:nvPr/>
        </p:nvSpPr>
        <p:spPr>
          <a:xfrm>
            <a:off x="3082255" y="428610"/>
            <a:ext cx="4161354" cy="603133"/>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sz="2500" b="1" dirty="0">
                <a:solidFill>
                  <a:srgbClr val="000A8B"/>
                </a:solidFill>
              </a:rPr>
              <a:t>PROCESOS PENALES</a:t>
            </a:r>
          </a:p>
        </p:txBody>
      </p:sp>
      <p:sp>
        <p:nvSpPr>
          <p:cNvPr id="16" name="Rectángulo 15">
            <a:extLst>
              <a:ext uri="{FF2B5EF4-FFF2-40B4-BE49-F238E27FC236}">
                <a16:creationId xmlns:a16="http://schemas.microsoft.com/office/drawing/2014/main" id="{5429308C-F15F-480A-978D-1089A9866907}"/>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t>VICEPRESIDENCIA JURIDICA</a:t>
            </a:r>
          </a:p>
        </p:txBody>
      </p:sp>
      <p:pic>
        <p:nvPicPr>
          <p:cNvPr id="17" name="Imagen 16">
            <a:extLst>
              <a:ext uri="{FF2B5EF4-FFF2-40B4-BE49-F238E27FC236}">
                <a16:creationId xmlns:a16="http://schemas.microsoft.com/office/drawing/2014/main" id="{ECC5B1C9-43C7-4889-904C-C1C523E247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2676" y="123849"/>
            <a:ext cx="1715135" cy="745490"/>
          </a:xfrm>
          <a:prstGeom prst="rect">
            <a:avLst/>
          </a:prstGeom>
        </p:spPr>
      </p:pic>
      <p:pic>
        <p:nvPicPr>
          <p:cNvPr id="18" name="Imagen 17">
            <a:extLst>
              <a:ext uri="{FF2B5EF4-FFF2-40B4-BE49-F238E27FC236}">
                <a16:creationId xmlns:a16="http://schemas.microsoft.com/office/drawing/2014/main" id="{2165C098-3704-45BC-A6AC-1423844A40A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58964" y="123849"/>
            <a:ext cx="4150360" cy="713105"/>
          </a:xfrm>
          <a:prstGeom prst="rect">
            <a:avLst/>
          </a:prstGeom>
        </p:spPr>
      </p:pic>
    </p:spTree>
    <p:extLst>
      <p:ext uri="{BB962C8B-B14F-4D97-AF65-F5344CB8AC3E}">
        <p14:creationId xmlns:p14="http://schemas.microsoft.com/office/powerpoint/2010/main" val="1092266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áfico 5">
            <a:extLst>
              <a:ext uri="{FF2B5EF4-FFF2-40B4-BE49-F238E27FC236}">
                <a16:creationId xmlns:a16="http://schemas.microsoft.com/office/drawing/2014/main" id="{139AC7F8-1470-4258-8A23-3C2D8FE9713A}"/>
              </a:ext>
            </a:extLst>
          </p:cNvPr>
          <p:cNvGraphicFramePr/>
          <p:nvPr>
            <p:extLst/>
          </p:nvPr>
        </p:nvGraphicFramePr>
        <p:xfrm>
          <a:off x="7110429" y="1102844"/>
          <a:ext cx="4521666" cy="253326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Gráfico 8">
            <a:extLst>
              <a:ext uri="{FF2B5EF4-FFF2-40B4-BE49-F238E27FC236}">
                <a16:creationId xmlns:a16="http://schemas.microsoft.com/office/drawing/2014/main" id="{98974151-8EAC-4FE0-BD53-28C0BDEB0296}"/>
              </a:ext>
            </a:extLst>
          </p:cNvPr>
          <p:cNvGraphicFramePr/>
          <p:nvPr>
            <p:extLst/>
          </p:nvPr>
        </p:nvGraphicFramePr>
        <p:xfrm>
          <a:off x="397043" y="869339"/>
          <a:ext cx="5814142" cy="55995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Gráfico 12">
            <a:extLst>
              <a:ext uri="{FF2B5EF4-FFF2-40B4-BE49-F238E27FC236}">
                <a16:creationId xmlns:a16="http://schemas.microsoft.com/office/drawing/2014/main" id="{9878CE48-C083-4F98-9960-E0F2D7CD9E5B}"/>
              </a:ext>
            </a:extLst>
          </p:cNvPr>
          <p:cNvGraphicFramePr/>
          <p:nvPr>
            <p:extLst/>
          </p:nvPr>
        </p:nvGraphicFramePr>
        <p:xfrm>
          <a:off x="6952340" y="3738971"/>
          <a:ext cx="4328720" cy="2381936"/>
        </p:xfrm>
        <a:graphic>
          <a:graphicData uri="http://schemas.openxmlformats.org/drawingml/2006/chart">
            <c:chart xmlns:c="http://schemas.openxmlformats.org/drawingml/2006/chart" xmlns:r="http://schemas.openxmlformats.org/officeDocument/2006/relationships" r:id="rId4"/>
          </a:graphicData>
        </a:graphic>
      </p:graphicFrame>
      <p:sp>
        <p:nvSpPr>
          <p:cNvPr id="14" name="CuadroTexto 13">
            <a:extLst>
              <a:ext uri="{FF2B5EF4-FFF2-40B4-BE49-F238E27FC236}">
                <a16:creationId xmlns:a16="http://schemas.microsoft.com/office/drawing/2014/main" id="{213E51EC-CB28-482E-B9EA-83BF00B8F38D}"/>
              </a:ext>
            </a:extLst>
          </p:cNvPr>
          <p:cNvSpPr txBox="1"/>
          <p:nvPr/>
        </p:nvSpPr>
        <p:spPr>
          <a:xfrm>
            <a:off x="9628478" y="6017300"/>
            <a:ext cx="2735425" cy="300082"/>
          </a:xfrm>
          <a:prstGeom prst="rect">
            <a:avLst/>
          </a:prstGeom>
          <a:noFill/>
        </p:spPr>
        <p:txBody>
          <a:bodyPr wrap="square" rtlCol="0">
            <a:spAutoFit/>
          </a:bodyPr>
          <a:lstStyle/>
          <a:p>
            <a:r>
              <a:rPr lang="es-CO" sz="1350" dirty="0"/>
              <a:t>Total: 302 requerimientos </a:t>
            </a:r>
          </a:p>
        </p:txBody>
      </p:sp>
      <p:sp>
        <p:nvSpPr>
          <p:cNvPr id="10" name="CuadroTexto 9">
            <a:extLst>
              <a:ext uri="{FF2B5EF4-FFF2-40B4-BE49-F238E27FC236}">
                <a16:creationId xmlns:a16="http://schemas.microsoft.com/office/drawing/2014/main" id="{16F0E2C6-43F3-4CF6-8982-2C4BCD9DB199}"/>
              </a:ext>
            </a:extLst>
          </p:cNvPr>
          <p:cNvSpPr txBox="1"/>
          <p:nvPr/>
        </p:nvSpPr>
        <p:spPr>
          <a:xfrm>
            <a:off x="5978407" y="6296200"/>
            <a:ext cx="2312002" cy="246221"/>
          </a:xfrm>
          <a:prstGeom prst="rect">
            <a:avLst/>
          </a:prstGeom>
          <a:noFill/>
        </p:spPr>
        <p:txBody>
          <a:bodyPr wrap="square" rtlCol="0">
            <a:spAutoFit/>
          </a:bodyPr>
          <a:lstStyle/>
          <a:p>
            <a:r>
              <a:rPr lang="es-CO" sz="1000" dirty="0"/>
              <a:t>* Corte 31 de julio de 2019</a:t>
            </a:r>
          </a:p>
        </p:txBody>
      </p:sp>
      <p:sp>
        <p:nvSpPr>
          <p:cNvPr id="12" name="Rectángulo 11">
            <a:extLst>
              <a:ext uri="{FF2B5EF4-FFF2-40B4-BE49-F238E27FC236}">
                <a16:creationId xmlns:a16="http://schemas.microsoft.com/office/drawing/2014/main" id="{BE930F9F-F206-4B08-9638-2A265B4F0C01}"/>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t>VICEPRESIDENCIA JURIDICA</a:t>
            </a:r>
          </a:p>
        </p:txBody>
      </p:sp>
      <p:pic>
        <p:nvPicPr>
          <p:cNvPr id="15" name="Imagen 14">
            <a:extLst>
              <a:ext uri="{FF2B5EF4-FFF2-40B4-BE49-F238E27FC236}">
                <a16:creationId xmlns:a16="http://schemas.microsoft.com/office/drawing/2014/main" id="{6C8EEA71-1677-489D-99DC-F9152750F13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2676" y="123849"/>
            <a:ext cx="1715135" cy="745490"/>
          </a:xfrm>
          <a:prstGeom prst="rect">
            <a:avLst/>
          </a:prstGeom>
        </p:spPr>
      </p:pic>
      <p:pic>
        <p:nvPicPr>
          <p:cNvPr id="16" name="Imagen 15">
            <a:extLst>
              <a:ext uri="{FF2B5EF4-FFF2-40B4-BE49-F238E27FC236}">
                <a16:creationId xmlns:a16="http://schemas.microsoft.com/office/drawing/2014/main" id="{87731617-9D84-45BC-9726-630DB4BF3CB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58964" y="123849"/>
            <a:ext cx="4150360" cy="713105"/>
          </a:xfrm>
          <a:prstGeom prst="rect">
            <a:avLst/>
          </a:prstGeom>
        </p:spPr>
      </p:pic>
      <p:sp>
        <p:nvSpPr>
          <p:cNvPr id="17" name="Rectángulo 16">
            <a:extLst>
              <a:ext uri="{FF2B5EF4-FFF2-40B4-BE49-F238E27FC236}">
                <a16:creationId xmlns:a16="http://schemas.microsoft.com/office/drawing/2014/main" id="{3A64E54D-E349-4B3C-BB3E-7B97B5A9578B}"/>
              </a:ext>
            </a:extLst>
          </p:cNvPr>
          <p:cNvSpPr/>
          <p:nvPr/>
        </p:nvSpPr>
        <p:spPr>
          <a:xfrm>
            <a:off x="2973054" y="226872"/>
            <a:ext cx="4161354" cy="603133"/>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sz="2500" b="1" dirty="0">
                <a:solidFill>
                  <a:srgbClr val="000A8B"/>
                </a:solidFill>
              </a:rPr>
              <a:t>PROCESOS PENALES</a:t>
            </a:r>
          </a:p>
        </p:txBody>
      </p:sp>
    </p:spTree>
    <p:extLst>
      <p:ext uri="{BB962C8B-B14F-4D97-AF65-F5344CB8AC3E}">
        <p14:creationId xmlns:p14="http://schemas.microsoft.com/office/powerpoint/2010/main" val="13722376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5B697317-B43C-41E2-BEE3-007EB2401457}"/>
              </a:ext>
            </a:extLst>
          </p:cNvPr>
          <p:cNvGraphicFramePr>
            <a:graphicFrameLocks noGrp="1"/>
          </p:cNvGraphicFramePr>
          <p:nvPr>
            <p:extLst/>
          </p:nvPr>
        </p:nvGraphicFramePr>
        <p:xfrm>
          <a:off x="2442411" y="1534271"/>
          <a:ext cx="7014410" cy="4341297"/>
        </p:xfrm>
        <a:graphic>
          <a:graphicData uri="http://schemas.openxmlformats.org/drawingml/2006/table">
            <a:tbl>
              <a:tblPr firstRow="1" bandRow="1">
                <a:tableStyleId>{5C22544A-7EE6-4342-B048-85BDC9FD1C3A}</a:tableStyleId>
              </a:tblPr>
              <a:tblGrid>
                <a:gridCol w="2790957">
                  <a:extLst>
                    <a:ext uri="{9D8B030D-6E8A-4147-A177-3AD203B41FA5}">
                      <a16:colId xmlns:a16="http://schemas.microsoft.com/office/drawing/2014/main" val="1953657880"/>
                    </a:ext>
                  </a:extLst>
                </a:gridCol>
                <a:gridCol w="2337062">
                  <a:extLst>
                    <a:ext uri="{9D8B030D-6E8A-4147-A177-3AD203B41FA5}">
                      <a16:colId xmlns:a16="http://schemas.microsoft.com/office/drawing/2014/main" val="879282478"/>
                    </a:ext>
                  </a:extLst>
                </a:gridCol>
                <a:gridCol w="1886391">
                  <a:extLst>
                    <a:ext uri="{9D8B030D-6E8A-4147-A177-3AD203B41FA5}">
                      <a16:colId xmlns:a16="http://schemas.microsoft.com/office/drawing/2014/main" val="959072957"/>
                    </a:ext>
                  </a:extLst>
                </a:gridCol>
              </a:tblGrid>
              <a:tr h="644766">
                <a:tc>
                  <a:txBody>
                    <a:bodyPr/>
                    <a:lstStyle/>
                    <a:p>
                      <a:pPr algn="ctr" fontAlgn="b"/>
                      <a:r>
                        <a:rPr lang="es-CO" sz="14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PROCESOS TERMINADOS CON SENTENCIA</a:t>
                      </a:r>
                    </a:p>
                  </a:txBody>
                  <a:tcPr marL="9525" marR="9525" marT="9525" marB="0" anchor="b"/>
                </a:tc>
                <a:tc>
                  <a:txBody>
                    <a:bodyPr/>
                    <a:lstStyle/>
                    <a:p>
                      <a:pPr algn="ctr" fontAlgn="b"/>
                      <a:r>
                        <a:rPr lang="es-CO" sz="14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SENTENCIA </a:t>
                      </a:r>
                    </a:p>
                    <a:p>
                      <a:pPr algn="ctr" fontAlgn="b"/>
                      <a:r>
                        <a:rPr lang="es-CO" sz="14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DELITO</a:t>
                      </a:r>
                    </a:p>
                  </a:txBody>
                  <a:tcPr marL="9525" marR="9525" marT="9525" marB="0" anchor="b"/>
                </a:tc>
                <a:tc>
                  <a:txBody>
                    <a:bodyPr/>
                    <a:lstStyle/>
                    <a:p>
                      <a:pPr algn="ctr" fontAlgn="b"/>
                      <a:r>
                        <a:rPr lang="es-CO" sz="14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INCIDENTE REPARACIÓN</a:t>
                      </a:r>
                    </a:p>
                  </a:txBody>
                  <a:tcPr marL="9525" marR="9525" marT="9525" marB="0" anchor="b"/>
                </a:tc>
                <a:extLst>
                  <a:ext uri="{0D108BD9-81ED-4DB2-BD59-A6C34878D82A}">
                    <a16:rowId xmlns:a16="http://schemas.microsoft.com/office/drawing/2014/main" val="1539283215"/>
                  </a:ext>
                </a:extLst>
              </a:tr>
              <a:tr h="372489">
                <a:tc>
                  <a:txBody>
                    <a:bodyPr/>
                    <a:lstStyle/>
                    <a:p>
                      <a:pPr algn="l" fontAlgn="ctr"/>
                      <a:r>
                        <a:rPr lang="es-CO" sz="12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NESTOR EDUARDO IMBETT RODRIGUEZ</a:t>
                      </a:r>
                    </a:p>
                  </a:txBody>
                  <a:tcPr marL="9525" marR="9525" marT="9525" marB="0" anchor="ctr"/>
                </a:tc>
                <a:tc>
                  <a:txBody>
                    <a:bodyPr/>
                    <a:lstStyle/>
                    <a:p>
                      <a:pPr algn="l" fontAlgn="b"/>
                      <a:r>
                        <a:rPr lang="es-CO" sz="12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rPr>
                        <a:t>PECULADO POR APROPIACIÓN</a:t>
                      </a:r>
                    </a:p>
                  </a:txBody>
                  <a:tcPr marL="9525" marR="9525" marT="9525" marB="0" anchor="b"/>
                </a:tc>
                <a:tc>
                  <a:txBody>
                    <a:bodyPr/>
                    <a:lstStyle/>
                    <a:p>
                      <a:pPr algn="ctr" fontAlgn="ctr"/>
                      <a:r>
                        <a:rPr lang="es-CO" sz="12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SI</a:t>
                      </a:r>
                    </a:p>
                  </a:txBody>
                  <a:tcPr marL="9525" marR="9525" marT="9525" marB="0" anchor="ctr"/>
                </a:tc>
                <a:extLst>
                  <a:ext uri="{0D108BD9-81ED-4DB2-BD59-A6C34878D82A}">
                    <a16:rowId xmlns:a16="http://schemas.microsoft.com/office/drawing/2014/main" val="1923524302"/>
                  </a:ext>
                </a:extLst>
              </a:tr>
              <a:tr h="372489">
                <a:tc>
                  <a:txBody>
                    <a:bodyPr/>
                    <a:lstStyle/>
                    <a:p>
                      <a:pPr algn="l" fontAlgn="b"/>
                      <a:r>
                        <a:rPr lang="es-CO" sz="12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rPr>
                        <a:t>LILIAN ROSARIO PINTO CUELLO</a:t>
                      </a:r>
                    </a:p>
                  </a:txBody>
                  <a:tcPr marL="9525" marR="9525" marT="9525" marB="0" anchor="b"/>
                </a:tc>
                <a:tc>
                  <a:txBody>
                    <a:bodyPr/>
                    <a:lstStyle/>
                    <a:p>
                      <a:pPr algn="l" fontAlgn="b"/>
                      <a:r>
                        <a:rPr lang="es-CO" sz="12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PECULADO POR APROPIACIÓN</a:t>
                      </a:r>
                    </a:p>
                  </a:txBody>
                  <a:tcPr marL="9525" marR="9525" marT="9525" marB="0" anchor="b"/>
                </a:tc>
                <a:tc>
                  <a:txBody>
                    <a:bodyPr/>
                    <a:lstStyle/>
                    <a:p>
                      <a:pPr algn="ctr" fontAlgn="ctr"/>
                      <a:r>
                        <a:rPr lang="es-CO" sz="12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SI</a:t>
                      </a:r>
                    </a:p>
                  </a:txBody>
                  <a:tcPr marL="9525" marR="9525" marT="9525" marB="0" anchor="ctr"/>
                </a:tc>
                <a:extLst>
                  <a:ext uri="{0D108BD9-81ED-4DB2-BD59-A6C34878D82A}">
                    <a16:rowId xmlns:a16="http://schemas.microsoft.com/office/drawing/2014/main" val="982276037"/>
                  </a:ext>
                </a:extLst>
              </a:tr>
              <a:tr h="554007">
                <a:tc>
                  <a:txBody>
                    <a:bodyPr/>
                    <a:lstStyle/>
                    <a:p>
                      <a:pPr algn="l" fontAlgn="b"/>
                      <a:r>
                        <a:rPr lang="es-CO" sz="12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rPr>
                        <a:t>RAMIRO CORRALES LATORRE Y HARBEY RUBIO NIÑO</a:t>
                      </a:r>
                    </a:p>
                  </a:txBody>
                  <a:tcPr marL="9525" marR="9525" marT="9525" marB="0" anchor="b"/>
                </a:tc>
                <a:tc>
                  <a:txBody>
                    <a:bodyPr/>
                    <a:lstStyle/>
                    <a:p>
                      <a:pPr algn="l" fontAlgn="b"/>
                      <a:r>
                        <a:rPr lang="es-CO" sz="12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FALSEDAD EN DOCUMENTO PÚBLICO</a:t>
                      </a:r>
                    </a:p>
                  </a:txBody>
                  <a:tcPr marL="9525" marR="9525" marT="9525" marB="0" anchor="b"/>
                </a:tc>
                <a:tc>
                  <a:txBody>
                    <a:bodyPr/>
                    <a:lstStyle/>
                    <a:p>
                      <a:pPr algn="ctr" fontAlgn="ctr"/>
                      <a:r>
                        <a:rPr lang="es-CO" sz="12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SI</a:t>
                      </a:r>
                    </a:p>
                  </a:txBody>
                  <a:tcPr marL="9525" marR="9525" marT="9525" marB="0" anchor="ctr"/>
                </a:tc>
                <a:extLst>
                  <a:ext uri="{0D108BD9-81ED-4DB2-BD59-A6C34878D82A}">
                    <a16:rowId xmlns:a16="http://schemas.microsoft.com/office/drawing/2014/main" val="3569187944"/>
                  </a:ext>
                </a:extLst>
              </a:tr>
              <a:tr h="372489">
                <a:tc>
                  <a:txBody>
                    <a:bodyPr/>
                    <a:lstStyle/>
                    <a:p>
                      <a:pPr algn="l" fontAlgn="b"/>
                      <a:r>
                        <a:rPr lang="es-CO" sz="12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rPr>
                        <a:t>FERNANDO NAVARRO GUTIÉRREZ</a:t>
                      </a:r>
                    </a:p>
                  </a:txBody>
                  <a:tcPr marL="9525" marR="9525" marT="9525" marB="0" anchor="b"/>
                </a:tc>
                <a:tc>
                  <a:txBody>
                    <a:bodyPr/>
                    <a:lstStyle/>
                    <a:p>
                      <a:pPr algn="l" fontAlgn="b"/>
                      <a:r>
                        <a:rPr lang="es-CO" sz="12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rPr>
                        <a:t>COHECHO POR DAR U OFRECER</a:t>
                      </a:r>
                    </a:p>
                  </a:txBody>
                  <a:tcPr marL="9525" marR="9525" marT="9525" marB="0" anchor="b"/>
                </a:tc>
                <a:tc>
                  <a:txBody>
                    <a:bodyPr/>
                    <a:lstStyle/>
                    <a:p>
                      <a:pPr algn="ctr" fontAlgn="ctr"/>
                      <a:r>
                        <a:rPr lang="es-CO" sz="12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SI</a:t>
                      </a:r>
                    </a:p>
                  </a:txBody>
                  <a:tcPr marL="9525" marR="9525" marT="9525" marB="0" anchor="ctr"/>
                </a:tc>
                <a:extLst>
                  <a:ext uri="{0D108BD9-81ED-4DB2-BD59-A6C34878D82A}">
                    <a16:rowId xmlns:a16="http://schemas.microsoft.com/office/drawing/2014/main" val="3714398340"/>
                  </a:ext>
                </a:extLst>
              </a:tr>
              <a:tr h="735525">
                <a:tc>
                  <a:txBody>
                    <a:bodyPr/>
                    <a:lstStyle/>
                    <a:p>
                      <a:pPr algn="l" fontAlgn="b"/>
                      <a:r>
                        <a:rPr lang="pt-BR" sz="12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ALBERTO DE JESÚS BRUGÉS ZAPATA</a:t>
                      </a:r>
                    </a:p>
                  </a:txBody>
                  <a:tcPr marL="9525" marR="9525" marT="9525" marB="0" anchor="b"/>
                </a:tc>
                <a:tc>
                  <a:txBody>
                    <a:bodyPr/>
                    <a:lstStyle/>
                    <a:p>
                      <a:pPr algn="l" fontAlgn="b"/>
                      <a:r>
                        <a:rPr lang="es-CO" sz="12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rPr>
                        <a:t>FRAUDE A RESOLUCIÓN JUDICIAL O ADMINISTRATIVA DE POLICÍA</a:t>
                      </a:r>
                    </a:p>
                  </a:txBody>
                  <a:tcPr marL="9525" marR="9525" marT="9525" marB="0" anchor="b"/>
                </a:tc>
                <a:tc>
                  <a:txBody>
                    <a:bodyPr/>
                    <a:lstStyle/>
                    <a:p>
                      <a:pPr algn="ctr" fontAlgn="ctr"/>
                      <a:r>
                        <a:rPr lang="es-CO" sz="12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SI</a:t>
                      </a:r>
                    </a:p>
                  </a:txBody>
                  <a:tcPr marL="9525" marR="9525" marT="9525" marB="0" anchor="ctr"/>
                </a:tc>
                <a:extLst>
                  <a:ext uri="{0D108BD9-81ED-4DB2-BD59-A6C34878D82A}">
                    <a16:rowId xmlns:a16="http://schemas.microsoft.com/office/drawing/2014/main" val="4122904147"/>
                  </a:ext>
                </a:extLst>
              </a:tr>
              <a:tr h="735525">
                <a:tc>
                  <a:txBody>
                    <a:bodyPr/>
                    <a:lstStyle/>
                    <a:p>
                      <a:pPr algn="l" fontAlgn="b"/>
                      <a:r>
                        <a:rPr lang="es-CO" sz="12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rPr>
                        <a:t>JOSÉ ALFREDO ABRIL FORERO</a:t>
                      </a:r>
                    </a:p>
                  </a:txBody>
                  <a:tcPr marL="9525" marR="9525" marT="9525" marB="0" anchor="b"/>
                </a:tc>
                <a:tc>
                  <a:txBody>
                    <a:bodyPr/>
                    <a:lstStyle/>
                    <a:p>
                      <a:pPr algn="l" fontAlgn="b"/>
                      <a:r>
                        <a:rPr lang="es-CO" sz="12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rPr>
                        <a:t>FALSEDAD EN DOCUMENTO PRIVADO, COHECHO POR DAR U OFRECER Y FRAUDE PROCESAL</a:t>
                      </a:r>
                    </a:p>
                  </a:txBody>
                  <a:tcPr marL="9525" marR="9525" marT="9525" marB="0" anchor="b"/>
                </a:tc>
                <a:tc>
                  <a:txBody>
                    <a:bodyPr/>
                    <a:lstStyle/>
                    <a:p>
                      <a:pPr algn="ctr" fontAlgn="ctr"/>
                      <a:r>
                        <a:rPr lang="es-CO" sz="12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SI</a:t>
                      </a:r>
                    </a:p>
                  </a:txBody>
                  <a:tcPr marL="9525" marR="9525" marT="9525" marB="0" anchor="ctr"/>
                </a:tc>
                <a:extLst>
                  <a:ext uri="{0D108BD9-81ED-4DB2-BD59-A6C34878D82A}">
                    <a16:rowId xmlns:a16="http://schemas.microsoft.com/office/drawing/2014/main" val="1388192416"/>
                  </a:ext>
                </a:extLst>
              </a:tr>
              <a:tr h="554007">
                <a:tc>
                  <a:txBody>
                    <a:bodyPr/>
                    <a:lstStyle/>
                    <a:p>
                      <a:pPr algn="l" fontAlgn="b"/>
                      <a:r>
                        <a:rPr lang="es-CO" sz="12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rPr>
                        <a:t>LUIS FERNANDO GONZÁLEZ PINZÓN Y JUNA JOSÉ GARCÍA MORALES</a:t>
                      </a:r>
                    </a:p>
                  </a:txBody>
                  <a:tcPr marL="9525" marR="9525" marT="9525" marB="0" anchor="b"/>
                </a:tc>
                <a:tc>
                  <a:txBody>
                    <a:bodyPr/>
                    <a:lstStyle/>
                    <a:p>
                      <a:pPr algn="l" fontAlgn="b"/>
                      <a:r>
                        <a:rPr lang="es-CO" sz="12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rPr>
                        <a:t>HURTO CALIFICADO AGRAVADO</a:t>
                      </a:r>
                    </a:p>
                  </a:txBody>
                  <a:tcPr marL="9525" marR="9525" marT="9525" marB="0" anchor="b"/>
                </a:tc>
                <a:tc>
                  <a:txBody>
                    <a:bodyPr/>
                    <a:lstStyle/>
                    <a:p>
                      <a:pPr algn="ctr" fontAlgn="ctr"/>
                      <a:r>
                        <a:rPr lang="es-CO" sz="12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NO</a:t>
                      </a:r>
                    </a:p>
                  </a:txBody>
                  <a:tcPr marL="9525" marR="9525" marT="9525" marB="0" anchor="ctr"/>
                </a:tc>
                <a:extLst>
                  <a:ext uri="{0D108BD9-81ED-4DB2-BD59-A6C34878D82A}">
                    <a16:rowId xmlns:a16="http://schemas.microsoft.com/office/drawing/2014/main" val="1811929321"/>
                  </a:ext>
                </a:extLst>
              </a:tr>
            </a:tbl>
          </a:graphicData>
        </a:graphic>
      </p:graphicFrame>
      <p:sp>
        <p:nvSpPr>
          <p:cNvPr id="5" name="Rectángulo 4">
            <a:extLst>
              <a:ext uri="{FF2B5EF4-FFF2-40B4-BE49-F238E27FC236}">
                <a16:creationId xmlns:a16="http://schemas.microsoft.com/office/drawing/2014/main" id="{1AC02387-F9EC-430C-B71B-D26EF11D7BE0}"/>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t>VICEPRESIDENCIA JURIDICA</a:t>
            </a:r>
          </a:p>
        </p:txBody>
      </p:sp>
      <p:pic>
        <p:nvPicPr>
          <p:cNvPr id="6" name="Imagen 5">
            <a:extLst>
              <a:ext uri="{FF2B5EF4-FFF2-40B4-BE49-F238E27FC236}">
                <a16:creationId xmlns:a16="http://schemas.microsoft.com/office/drawing/2014/main" id="{010EEB02-37DF-48FD-A7F4-C35D7426C4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676" y="123849"/>
            <a:ext cx="1715135" cy="745490"/>
          </a:xfrm>
          <a:prstGeom prst="rect">
            <a:avLst/>
          </a:prstGeom>
        </p:spPr>
      </p:pic>
      <p:pic>
        <p:nvPicPr>
          <p:cNvPr id="7" name="Imagen 6">
            <a:extLst>
              <a:ext uri="{FF2B5EF4-FFF2-40B4-BE49-F238E27FC236}">
                <a16:creationId xmlns:a16="http://schemas.microsoft.com/office/drawing/2014/main" id="{173034E7-0DB2-4E30-9D17-9155E3400D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8964" y="123849"/>
            <a:ext cx="4150360" cy="713105"/>
          </a:xfrm>
          <a:prstGeom prst="rect">
            <a:avLst/>
          </a:prstGeom>
        </p:spPr>
      </p:pic>
      <p:sp>
        <p:nvSpPr>
          <p:cNvPr id="8" name="Rectángulo 7">
            <a:extLst>
              <a:ext uri="{FF2B5EF4-FFF2-40B4-BE49-F238E27FC236}">
                <a16:creationId xmlns:a16="http://schemas.microsoft.com/office/drawing/2014/main" id="{5ECA4262-459C-44A2-8A09-47F75F176D1A}"/>
              </a:ext>
            </a:extLst>
          </p:cNvPr>
          <p:cNvSpPr/>
          <p:nvPr/>
        </p:nvSpPr>
        <p:spPr>
          <a:xfrm>
            <a:off x="2997118" y="598672"/>
            <a:ext cx="4161354" cy="603133"/>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sz="2500" b="1" dirty="0">
                <a:solidFill>
                  <a:srgbClr val="000A8B"/>
                </a:solidFill>
              </a:rPr>
              <a:t>SENTENCIAS A FAVOR</a:t>
            </a:r>
          </a:p>
        </p:txBody>
      </p:sp>
    </p:spTree>
    <p:extLst>
      <p:ext uri="{BB962C8B-B14F-4D97-AF65-F5344CB8AC3E}">
        <p14:creationId xmlns:p14="http://schemas.microsoft.com/office/powerpoint/2010/main" val="2326094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p:cNvSpPr txBox="1"/>
          <p:nvPr/>
        </p:nvSpPr>
        <p:spPr>
          <a:xfrm>
            <a:off x="5311530" y="6545594"/>
            <a:ext cx="6234024" cy="338554"/>
          </a:xfrm>
          <a:prstGeom prst="rect">
            <a:avLst/>
          </a:prstGeom>
          <a:noFill/>
        </p:spPr>
        <p:txBody>
          <a:bodyPr wrap="square" rtlCol="0">
            <a:spAutoFit/>
          </a:bodyPr>
          <a:lstStyle/>
          <a:p>
            <a:pPr algn="r"/>
            <a:r>
              <a:rPr lang="es-ES" sz="1600" b="1" dirty="0">
                <a:solidFill>
                  <a:schemeClr val="bg1"/>
                </a:solidFill>
                <a:cs typeface="Lato Regular"/>
              </a:rPr>
              <a:t>Vicepresidencia Jurídica</a:t>
            </a:r>
          </a:p>
        </p:txBody>
      </p:sp>
      <p:sp>
        <p:nvSpPr>
          <p:cNvPr id="23" name="Título 1"/>
          <p:cNvSpPr txBox="1">
            <a:spLocks/>
          </p:cNvSpPr>
          <p:nvPr/>
        </p:nvSpPr>
        <p:spPr>
          <a:xfrm>
            <a:off x="1928284" y="2496562"/>
            <a:ext cx="8548255" cy="1460283"/>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endParaRPr lang="es-CO" b="1" dirty="0">
              <a:latin typeface="+mn-lt"/>
            </a:endParaRPr>
          </a:p>
          <a:p>
            <a:pPr algn="just"/>
            <a:endParaRPr lang="es-CO" b="1" dirty="0">
              <a:latin typeface="+mn-lt"/>
            </a:endParaRPr>
          </a:p>
          <a:p>
            <a:pPr algn="just"/>
            <a:endParaRPr lang="es-ES" b="1" dirty="0">
              <a:latin typeface="+mn-lt"/>
            </a:endParaRPr>
          </a:p>
        </p:txBody>
      </p:sp>
      <p:sp>
        <p:nvSpPr>
          <p:cNvPr id="13" name="Rectángulo 12"/>
          <p:cNvSpPr/>
          <p:nvPr/>
        </p:nvSpPr>
        <p:spPr>
          <a:xfrm>
            <a:off x="2634018" y="596033"/>
            <a:ext cx="4711533" cy="33741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solidFill>
                  <a:schemeClr val="tx1"/>
                </a:solidFill>
              </a:rPr>
              <a:t>PROCESOS SAE</a:t>
            </a:r>
          </a:p>
        </p:txBody>
      </p:sp>
      <p:sp>
        <p:nvSpPr>
          <p:cNvPr id="11" name="Rectángulo 10"/>
          <p:cNvSpPr/>
          <p:nvPr/>
        </p:nvSpPr>
        <p:spPr>
          <a:xfrm>
            <a:off x="260599" y="2031360"/>
            <a:ext cx="1552343" cy="2062262"/>
          </a:xfrm>
          <a:prstGeom prst="rect">
            <a:avLst/>
          </a:prstGeom>
          <a:effectLst>
            <a:innerShdw blurRad="63500" dist="50800" dir="13500000">
              <a:prstClr val="black">
                <a:alpha val="50000"/>
              </a:prstClr>
            </a:innerShdw>
          </a:effectLst>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600" b="1" dirty="0"/>
              <a:t>Acciones Administrativas</a:t>
            </a:r>
          </a:p>
          <a:p>
            <a:pPr algn="ctr"/>
            <a:r>
              <a:rPr lang="es-CO" sz="1200" b="1" dirty="0"/>
              <a:t> </a:t>
            </a:r>
          </a:p>
        </p:txBody>
      </p:sp>
      <p:sp>
        <p:nvSpPr>
          <p:cNvPr id="12" name="Rectángulo redondeado 33"/>
          <p:cNvSpPr/>
          <p:nvPr/>
        </p:nvSpPr>
        <p:spPr>
          <a:xfrm>
            <a:off x="1924795" y="1339058"/>
            <a:ext cx="1173546" cy="469556"/>
          </a:xfrm>
          <a:prstGeom prst="roundRect">
            <a:avLst>
              <a:gd name="adj" fmla="val 16667"/>
            </a:avLst>
          </a:prstGeom>
          <a:effectLst>
            <a:innerShdw blurRad="114300">
              <a:prstClr val="black"/>
            </a:innerShdw>
          </a:effectLst>
        </p:spPr>
        <p:style>
          <a:lnRef idx="0">
            <a:schemeClr val="accent5"/>
          </a:lnRef>
          <a:fillRef idx="1003">
            <a:schemeClr val="lt2"/>
          </a:fillRef>
          <a:effectRef idx="3">
            <a:schemeClr val="accent5"/>
          </a:effectRef>
          <a:fontRef idx="minor">
            <a:schemeClr val="lt1"/>
          </a:fontRef>
        </p:style>
        <p:txBody>
          <a:bodyPr rtlCol="0" anchor="ctr"/>
          <a:lstStyle/>
          <a:p>
            <a:pPr algn="ctr"/>
            <a:r>
              <a:rPr lang="es-CO" sz="1600" b="1" dirty="0">
                <a:solidFill>
                  <a:schemeClr val="tx1"/>
                </a:solidFill>
              </a:rPr>
              <a:t>TOTAL DE PROCESOS</a:t>
            </a:r>
          </a:p>
        </p:txBody>
      </p:sp>
      <p:sp>
        <p:nvSpPr>
          <p:cNvPr id="15" name="Rectángulo 39"/>
          <p:cNvSpPr/>
          <p:nvPr/>
        </p:nvSpPr>
        <p:spPr>
          <a:xfrm>
            <a:off x="1928284" y="2026909"/>
            <a:ext cx="1173546" cy="222532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CO" b="1" dirty="0"/>
              <a:t>2</a:t>
            </a:r>
          </a:p>
        </p:txBody>
      </p:sp>
      <p:sp>
        <p:nvSpPr>
          <p:cNvPr id="16" name="Rectángulo 15"/>
          <p:cNvSpPr/>
          <p:nvPr/>
        </p:nvSpPr>
        <p:spPr>
          <a:xfrm>
            <a:off x="427170" y="4755600"/>
            <a:ext cx="1219200" cy="1210408"/>
          </a:xfrm>
          <a:prstGeom prst="rect">
            <a:avLst/>
          </a:prstGeom>
          <a:effectLst>
            <a:innerShdw blurRad="63500" dist="50800" dir="13500000">
              <a:prstClr val="black">
                <a:alpha val="50000"/>
              </a:prstClr>
            </a:innerShdw>
          </a:effectLst>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600" b="1" dirty="0"/>
              <a:t>Acciones Laboral </a:t>
            </a:r>
          </a:p>
          <a:p>
            <a:pPr algn="ctr"/>
            <a:r>
              <a:rPr lang="es-CO" sz="1200" b="1" dirty="0"/>
              <a:t> </a:t>
            </a:r>
          </a:p>
        </p:txBody>
      </p:sp>
      <p:sp>
        <p:nvSpPr>
          <p:cNvPr id="17" name="Rectángulo 39"/>
          <p:cNvSpPr/>
          <p:nvPr/>
        </p:nvSpPr>
        <p:spPr>
          <a:xfrm>
            <a:off x="1812942" y="4756153"/>
            <a:ext cx="1173546" cy="1210408"/>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CO" b="1" dirty="0"/>
              <a:t>3</a:t>
            </a:r>
          </a:p>
        </p:txBody>
      </p:sp>
      <p:sp>
        <p:nvSpPr>
          <p:cNvPr id="18" name="Rectángulo redondeado 15"/>
          <p:cNvSpPr/>
          <p:nvPr/>
        </p:nvSpPr>
        <p:spPr>
          <a:xfrm>
            <a:off x="3452494" y="1345339"/>
            <a:ext cx="2656120" cy="469556"/>
          </a:xfrm>
          <a:prstGeom prst="roundRect">
            <a:avLst/>
          </a:prstGeom>
          <a:effectLst>
            <a:innerShdw blurRad="114300">
              <a:prstClr val="black"/>
            </a:innerShdw>
          </a:effectLst>
        </p:spPr>
        <p:style>
          <a:lnRef idx="0">
            <a:schemeClr val="accent5"/>
          </a:lnRef>
          <a:fillRef idx="1003">
            <a:schemeClr val="lt2"/>
          </a:fillRef>
          <a:effectRef idx="3">
            <a:schemeClr val="accent5"/>
          </a:effectRef>
          <a:fontRef idx="minor">
            <a:schemeClr val="lt1"/>
          </a:fontRef>
        </p:style>
        <p:txBody>
          <a:bodyPr rtlCol="0" anchor="ctr"/>
          <a:lstStyle/>
          <a:p>
            <a:pPr algn="ctr"/>
            <a:r>
              <a:rPr lang="es-CO" sz="1600" b="1" dirty="0">
                <a:solidFill>
                  <a:schemeClr val="tx1"/>
                </a:solidFill>
              </a:rPr>
              <a:t>Tipo  de Acción </a:t>
            </a:r>
          </a:p>
        </p:txBody>
      </p:sp>
      <p:sp>
        <p:nvSpPr>
          <p:cNvPr id="20" name="Rectángulo 19"/>
          <p:cNvSpPr/>
          <p:nvPr/>
        </p:nvSpPr>
        <p:spPr>
          <a:xfrm>
            <a:off x="3452494" y="2103546"/>
            <a:ext cx="2651996" cy="72485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CO" sz="1600" dirty="0"/>
              <a:t>Nulidad y Restablecimiento del Derecho</a:t>
            </a:r>
          </a:p>
          <a:p>
            <a:pPr algn="ctr"/>
            <a:r>
              <a:rPr lang="es-CO" sz="1600" dirty="0"/>
              <a:t>(1)</a:t>
            </a:r>
          </a:p>
        </p:txBody>
      </p:sp>
      <p:sp>
        <p:nvSpPr>
          <p:cNvPr id="21" name="Rectángulo 20"/>
          <p:cNvSpPr/>
          <p:nvPr/>
        </p:nvSpPr>
        <p:spPr>
          <a:xfrm>
            <a:off x="3439880" y="3092093"/>
            <a:ext cx="2651996" cy="66568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CO" sz="1600" dirty="0"/>
              <a:t>Reparación Directa</a:t>
            </a:r>
          </a:p>
          <a:p>
            <a:pPr algn="ctr"/>
            <a:r>
              <a:rPr lang="es-CO" sz="1600" dirty="0"/>
              <a:t>(1)</a:t>
            </a:r>
          </a:p>
        </p:txBody>
      </p:sp>
      <p:sp>
        <p:nvSpPr>
          <p:cNvPr id="22" name="Rectángulo 21"/>
          <p:cNvSpPr/>
          <p:nvPr/>
        </p:nvSpPr>
        <p:spPr>
          <a:xfrm>
            <a:off x="3452494" y="4480274"/>
            <a:ext cx="2651996" cy="53065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CO" sz="1600" dirty="0"/>
              <a:t>Ordinario Laboral </a:t>
            </a:r>
          </a:p>
          <a:p>
            <a:pPr algn="ctr"/>
            <a:r>
              <a:rPr lang="es-CO" sz="1600" dirty="0"/>
              <a:t>(1)</a:t>
            </a:r>
          </a:p>
        </p:txBody>
      </p:sp>
      <p:sp>
        <p:nvSpPr>
          <p:cNvPr id="24" name="Rectángulo redondeado 35"/>
          <p:cNvSpPr/>
          <p:nvPr/>
        </p:nvSpPr>
        <p:spPr>
          <a:xfrm>
            <a:off x="6646666" y="1333684"/>
            <a:ext cx="4423407" cy="469556"/>
          </a:xfrm>
          <a:prstGeom prst="roundRect">
            <a:avLst/>
          </a:prstGeom>
          <a:effectLst>
            <a:innerShdw blurRad="114300">
              <a:prstClr val="black"/>
            </a:innerShdw>
          </a:effectLst>
        </p:spPr>
        <p:style>
          <a:lnRef idx="0">
            <a:schemeClr val="accent5"/>
          </a:lnRef>
          <a:fillRef idx="1003">
            <a:schemeClr val="lt2"/>
          </a:fillRef>
          <a:effectRef idx="3">
            <a:schemeClr val="accent5"/>
          </a:effectRef>
          <a:fontRef idx="minor">
            <a:schemeClr val="lt1"/>
          </a:fontRef>
        </p:style>
        <p:txBody>
          <a:bodyPr rtlCol="0" anchor="ctr"/>
          <a:lstStyle/>
          <a:p>
            <a:pPr algn="ctr"/>
            <a:r>
              <a:rPr lang="es-CO" sz="1600" b="1" dirty="0">
                <a:solidFill>
                  <a:schemeClr val="tx1"/>
                </a:solidFill>
              </a:rPr>
              <a:t>OBSERVACIÓN </a:t>
            </a:r>
          </a:p>
        </p:txBody>
      </p:sp>
      <p:sp>
        <p:nvSpPr>
          <p:cNvPr id="26" name="Rectángulo 25"/>
          <p:cNvSpPr/>
          <p:nvPr/>
        </p:nvSpPr>
        <p:spPr>
          <a:xfrm>
            <a:off x="6637872" y="3092093"/>
            <a:ext cx="4423407" cy="915987"/>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lvl="1"/>
            <a:r>
              <a:rPr lang="es-CO" sz="1600" dirty="0"/>
              <a:t>Atman vs (SAE - Llamado en garantía): Favorable 1ra instancia, exoneración de pago por $ 2.479.000.000, con costas y agencias a favor SAE: $ 8.263.333</a:t>
            </a:r>
          </a:p>
        </p:txBody>
      </p:sp>
      <p:sp>
        <p:nvSpPr>
          <p:cNvPr id="27" name="Rectángulo 26"/>
          <p:cNvSpPr/>
          <p:nvPr/>
        </p:nvSpPr>
        <p:spPr>
          <a:xfrm>
            <a:off x="6646666" y="2091891"/>
            <a:ext cx="4423407" cy="65939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lvl="1"/>
            <a:r>
              <a:rPr lang="es-CO" sz="1600" dirty="0"/>
              <a:t>Demandante SAE SAS vs DNE: pretensiones estimadas en $ 8.480.873.120.</a:t>
            </a:r>
          </a:p>
        </p:txBody>
      </p:sp>
      <p:sp>
        <p:nvSpPr>
          <p:cNvPr id="28" name="Rectángulo 27"/>
          <p:cNvSpPr/>
          <p:nvPr/>
        </p:nvSpPr>
        <p:spPr>
          <a:xfrm>
            <a:off x="6646668" y="4337184"/>
            <a:ext cx="4423407" cy="67374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lvl="1" algn="just"/>
            <a:r>
              <a:rPr lang="es-CO" sz="1600" dirty="0"/>
              <a:t>Demandante Oscar Mauricio Reyes Villamizar Demandado SAE SAS Ordinario Laboral </a:t>
            </a:r>
          </a:p>
        </p:txBody>
      </p:sp>
      <p:sp>
        <p:nvSpPr>
          <p:cNvPr id="4" name="Rectángulo 3">
            <a:extLst>
              <a:ext uri="{FF2B5EF4-FFF2-40B4-BE49-F238E27FC236}">
                <a16:creationId xmlns:a16="http://schemas.microsoft.com/office/drawing/2014/main" id="{8FFA8757-0044-4BC8-99B4-FAFC86057663}"/>
              </a:ext>
            </a:extLst>
          </p:cNvPr>
          <p:cNvSpPr/>
          <p:nvPr/>
        </p:nvSpPr>
        <p:spPr>
          <a:xfrm>
            <a:off x="3439880" y="5189389"/>
            <a:ext cx="2651996" cy="50129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CO" sz="1600" dirty="0"/>
              <a:t>Querella Laboral (1)</a:t>
            </a:r>
          </a:p>
        </p:txBody>
      </p:sp>
      <p:sp>
        <p:nvSpPr>
          <p:cNvPr id="5" name="Rectángulo 4">
            <a:extLst>
              <a:ext uri="{FF2B5EF4-FFF2-40B4-BE49-F238E27FC236}">
                <a16:creationId xmlns:a16="http://schemas.microsoft.com/office/drawing/2014/main" id="{2598F937-8E97-4818-A9DA-8A528BC10C9D}"/>
              </a:ext>
            </a:extLst>
          </p:cNvPr>
          <p:cNvSpPr/>
          <p:nvPr/>
        </p:nvSpPr>
        <p:spPr>
          <a:xfrm>
            <a:off x="6646666" y="5179548"/>
            <a:ext cx="4423407" cy="53005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CO" sz="1600" dirty="0"/>
              <a:t>Ministerio de Trabajo (ALEJANDRO NIÑO RUBIANO </a:t>
            </a:r>
          </a:p>
          <a:p>
            <a:pPr algn="ctr"/>
            <a:r>
              <a:rPr lang="es-CO" sz="1600" dirty="0"/>
              <a:t>contra SAE y S&amp;M). Etapa de alegatos</a:t>
            </a:r>
          </a:p>
        </p:txBody>
      </p:sp>
      <p:sp>
        <p:nvSpPr>
          <p:cNvPr id="25" name="Rectángulo 24">
            <a:extLst>
              <a:ext uri="{FF2B5EF4-FFF2-40B4-BE49-F238E27FC236}">
                <a16:creationId xmlns:a16="http://schemas.microsoft.com/office/drawing/2014/main" id="{0F3BCDBC-9DB1-4E49-86D0-ED0D4821B86A}"/>
              </a:ext>
            </a:extLst>
          </p:cNvPr>
          <p:cNvSpPr/>
          <p:nvPr/>
        </p:nvSpPr>
        <p:spPr>
          <a:xfrm>
            <a:off x="3439880" y="5862571"/>
            <a:ext cx="2651996" cy="50129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CO" sz="1600" dirty="0"/>
              <a:t>Ordinario Laboral </a:t>
            </a:r>
          </a:p>
          <a:p>
            <a:pPr algn="ctr"/>
            <a:r>
              <a:rPr lang="es-CO" sz="1600" dirty="0"/>
              <a:t>(1)</a:t>
            </a:r>
          </a:p>
        </p:txBody>
      </p:sp>
      <p:sp>
        <p:nvSpPr>
          <p:cNvPr id="31" name="Rectángulo 30">
            <a:extLst>
              <a:ext uri="{FF2B5EF4-FFF2-40B4-BE49-F238E27FC236}">
                <a16:creationId xmlns:a16="http://schemas.microsoft.com/office/drawing/2014/main" id="{C72C919A-B767-4046-9EE2-9CA2A6043D24}"/>
              </a:ext>
            </a:extLst>
          </p:cNvPr>
          <p:cNvSpPr/>
          <p:nvPr/>
        </p:nvSpPr>
        <p:spPr>
          <a:xfrm>
            <a:off x="6633895" y="5873808"/>
            <a:ext cx="4423407" cy="53005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CO" sz="1600" dirty="0"/>
              <a:t>Sociedad de Activos Especiales S.A. contra SINTRASAE</a:t>
            </a:r>
          </a:p>
        </p:txBody>
      </p:sp>
      <p:sp>
        <p:nvSpPr>
          <p:cNvPr id="29" name="Rectángulo 28">
            <a:extLst>
              <a:ext uri="{FF2B5EF4-FFF2-40B4-BE49-F238E27FC236}">
                <a16:creationId xmlns:a16="http://schemas.microsoft.com/office/drawing/2014/main" id="{DC3DC13E-9E90-4C3D-B809-33DAAB9EA876}"/>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t>VICEPRESIDENCIA JURIDICA</a:t>
            </a:r>
          </a:p>
        </p:txBody>
      </p:sp>
      <p:pic>
        <p:nvPicPr>
          <p:cNvPr id="30" name="Imagen 29">
            <a:extLst>
              <a:ext uri="{FF2B5EF4-FFF2-40B4-BE49-F238E27FC236}">
                <a16:creationId xmlns:a16="http://schemas.microsoft.com/office/drawing/2014/main" id="{A1ABAD45-1519-416A-969C-B9DE3E9B15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676" y="123849"/>
            <a:ext cx="1715135" cy="745490"/>
          </a:xfrm>
          <a:prstGeom prst="rect">
            <a:avLst/>
          </a:prstGeom>
        </p:spPr>
      </p:pic>
      <p:pic>
        <p:nvPicPr>
          <p:cNvPr id="33" name="Imagen 32">
            <a:extLst>
              <a:ext uri="{FF2B5EF4-FFF2-40B4-BE49-F238E27FC236}">
                <a16:creationId xmlns:a16="http://schemas.microsoft.com/office/drawing/2014/main" id="{E465D04F-CB15-4CD7-BC03-319B5D7F48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58964" y="123849"/>
            <a:ext cx="4150360" cy="713105"/>
          </a:xfrm>
          <a:prstGeom prst="rect">
            <a:avLst/>
          </a:prstGeom>
        </p:spPr>
      </p:pic>
    </p:spTree>
    <p:extLst>
      <p:ext uri="{BB962C8B-B14F-4D97-AF65-F5344CB8AC3E}">
        <p14:creationId xmlns:p14="http://schemas.microsoft.com/office/powerpoint/2010/main" val="25160932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3F458A03-B712-4245-8741-55362AF1AFA0}"/>
              </a:ext>
            </a:extLst>
          </p:cNvPr>
          <p:cNvSpPr txBox="1"/>
          <p:nvPr/>
        </p:nvSpPr>
        <p:spPr>
          <a:xfrm>
            <a:off x="1966430" y="3333973"/>
            <a:ext cx="1749287" cy="646331"/>
          </a:xfrm>
          <a:prstGeom prst="rect">
            <a:avLst/>
          </a:prstGeom>
          <a:noFill/>
        </p:spPr>
        <p:txBody>
          <a:bodyPr wrap="square" rtlCol="0">
            <a:spAutoFit/>
          </a:bodyPr>
          <a:lstStyle/>
          <a:p>
            <a:pPr defTabSz="457200">
              <a:defRPr/>
            </a:pPr>
            <a:endParaRPr lang="es-CO" dirty="0">
              <a:solidFill>
                <a:prstClr val="black"/>
              </a:solidFill>
              <a:latin typeface="Calibri"/>
            </a:endParaRPr>
          </a:p>
          <a:p>
            <a:pPr defTabSz="457200">
              <a:defRPr/>
            </a:pPr>
            <a:endParaRPr lang="es-CO" dirty="0">
              <a:solidFill>
                <a:prstClr val="black"/>
              </a:solidFill>
              <a:latin typeface="Calibri"/>
            </a:endParaRPr>
          </a:p>
        </p:txBody>
      </p:sp>
      <p:sp>
        <p:nvSpPr>
          <p:cNvPr id="5" name="Rectángulo: esquinas redondeadas 4">
            <a:extLst>
              <a:ext uri="{FF2B5EF4-FFF2-40B4-BE49-F238E27FC236}">
                <a16:creationId xmlns:a16="http://schemas.microsoft.com/office/drawing/2014/main" id="{534C8185-C74F-4624-9836-E2A8173917C7}"/>
              </a:ext>
            </a:extLst>
          </p:cNvPr>
          <p:cNvSpPr/>
          <p:nvPr/>
        </p:nvSpPr>
        <p:spPr>
          <a:xfrm>
            <a:off x="2464839" y="3877414"/>
            <a:ext cx="1699171" cy="193344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600" dirty="0">
                <a:latin typeface="Arial Narrow" panose="020B0606020202030204" pitchFamily="34" charset="0"/>
              </a:rPr>
              <a:t>Las principales causas de acciones judiciales identificadas en la política formulada hacen alusión</a:t>
            </a:r>
          </a:p>
        </p:txBody>
      </p:sp>
      <p:sp>
        <p:nvSpPr>
          <p:cNvPr id="17" name="Elipse 16">
            <a:extLst>
              <a:ext uri="{FF2B5EF4-FFF2-40B4-BE49-F238E27FC236}">
                <a16:creationId xmlns:a16="http://schemas.microsoft.com/office/drawing/2014/main" id="{3A4B7B87-0F27-4A31-835E-9FCBADA68E0D}"/>
              </a:ext>
            </a:extLst>
          </p:cNvPr>
          <p:cNvSpPr/>
          <p:nvPr/>
        </p:nvSpPr>
        <p:spPr>
          <a:xfrm>
            <a:off x="2356289" y="1904955"/>
            <a:ext cx="1780365" cy="1429017"/>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s-CO" sz="1400" b="1" i="1" dirty="0">
                <a:latin typeface="Arial Narrow" panose="020B0606020202030204" pitchFamily="34" charset="0"/>
              </a:rPr>
              <a:t>Agencia Nacional para la Defensa Jurídica del Estado en el año 2017</a:t>
            </a:r>
          </a:p>
        </p:txBody>
      </p:sp>
      <p:sp>
        <p:nvSpPr>
          <p:cNvPr id="25" name="Abrir llave 24">
            <a:extLst>
              <a:ext uri="{FF2B5EF4-FFF2-40B4-BE49-F238E27FC236}">
                <a16:creationId xmlns:a16="http://schemas.microsoft.com/office/drawing/2014/main" id="{388D1DEF-DA54-4621-833A-B1FF930BBA62}"/>
              </a:ext>
            </a:extLst>
          </p:cNvPr>
          <p:cNvSpPr/>
          <p:nvPr/>
        </p:nvSpPr>
        <p:spPr>
          <a:xfrm>
            <a:off x="4233787" y="3991492"/>
            <a:ext cx="322017" cy="1635170"/>
          </a:xfrm>
          <a:prstGeom prst="leftBrace">
            <a:avLst>
              <a:gd name="adj1" fmla="val 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p>
        </p:txBody>
      </p:sp>
      <p:sp>
        <p:nvSpPr>
          <p:cNvPr id="28" name="Rectángulo 27">
            <a:extLst>
              <a:ext uri="{FF2B5EF4-FFF2-40B4-BE49-F238E27FC236}">
                <a16:creationId xmlns:a16="http://schemas.microsoft.com/office/drawing/2014/main" id="{7EC01133-35E9-4D0F-AEF4-D6E4484C39F4}"/>
              </a:ext>
            </a:extLst>
          </p:cNvPr>
          <p:cNvSpPr/>
          <p:nvPr/>
        </p:nvSpPr>
        <p:spPr>
          <a:xfrm>
            <a:off x="4504067" y="4378306"/>
            <a:ext cx="2472552" cy="1034770"/>
          </a:xfrm>
          <a:prstGeom prst="rect">
            <a:avLst/>
          </a:prstGeom>
        </p:spPr>
        <p:txBody>
          <a:bodyPr wrap="square">
            <a:spAutoFit/>
          </a:bodyPr>
          <a:lstStyle/>
          <a:p>
            <a:pPr marL="285750" indent="-285750">
              <a:lnSpc>
                <a:spcPct val="107000"/>
              </a:lnSpc>
              <a:spcAft>
                <a:spcPts val="800"/>
              </a:spcAft>
              <a:buFont typeface="Wingdings" panose="05000000000000000000" pitchFamily="2" charset="2"/>
              <a:buChar char="Ø"/>
            </a:pPr>
            <a:r>
              <a:rPr lang="es-CO" sz="1300" dirty="0">
                <a:solidFill>
                  <a:srgbClr val="000000"/>
                </a:solidFill>
                <a:latin typeface="Arial Narrow" panose="020B0606020202030204" pitchFamily="34" charset="0"/>
                <a:ea typeface="Times New Roman" panose="02020603050405020304" pitchFamily="18" charset="0"/>
                <a:cs typeface="Arial" panose="020B0604020202020204" pitchFamily="34" charset="0"/>
              </a:rPr>
              <a:t>Incumplimiento en el pago de cuotas de copropiedad.</a:t>
            </a:r>
          </a:p>
          <a:p>
            <a:pPr marL="285750" indent="-285750">
              <a:lnSpc>
                <a:spcPct val="107000"/>
              </a:lnSpc>
              <a:spcAft>
                <a:spcPts val="800"/>
              </a:spcAft>
              <a:buFont typeface="Wingdings" panose="05000000000000000000" pitchFamily="2" charset="2"/>
              <a:buChar char="Ø"/>
            </a:pPr>
            <a:r>
              <a:rPr lang="es-CO" sz="1300" dirty="0">
                <a:solidFill>
                  <a:srgbClr val="000000"/>
                </a:solidFill>
                <a:latin typeface="Arial Narrow" panose="020B0606020202030204" pitchFamily="34" charset="0"/>
                <a:ea typeface="Times New Roman" panose="02020603050405020304" pitchFamily="18" charset="0"/>
                <a:cs typeface="Arial" panose="020B0604020202020204" pitchFamily="34" charset="0"/>
              </a:rPr>
              <a:t>Daños causados por medida de extinción de dominio.</a:t>
            </a:r>
          </a:p>
        </p:txBody>
      </p:sp>
      <p:sp>
        <p:nvSpPr>
          <p:cNvPr id="29" name="Flecha: a la derecha 28">
            <a:extLst>
              <a:ext uri="{FF2B5EF4-FFF2-40B4-BE49-F238E27FC236}">
                <a16:creationId xmlns:a16="http://schemas.microsoft.com/office/drawing/2014/main" id="{B88F1C10-35F3-4CC1-9643-B6E9542804AA}"/>
              </a:ext>
            </a:extLst>
          </p:cNvPr>
          <p:cNvSpPr/>
          <p:nvPr/>
        </p:nvSpPr>
        <p:spPr>
          <a:xfrm>
            <a:off x="4221580" y="2443146"/>
            <a:ext cx="474184" cy="400110"/>
          </a:xfrm>
          <a:prstGeom prst="rightArrow">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s-CO"/>
          </a:p>
        </p:txBody>
      </p:sp>
      <p:sp>
        <p:nvSpPr>
          <p:cNvPr id="30" name="Rectángulo 29">
            <a:extLst>
              <a:ext uri="{FF2B5EF4-FFF2-40B4-BE49-F238E27FC236}">
                <a16:creationId xmlns:a16="http://schemas.microsoft.com/office/drawing/2014/main" id="{373BEF4C-7978-4257-9437-CAD7EE75EE10}"/>
              </a:ext>
            </a:extLst>
          </p:cNvPr>
          <p:cNvSpPr/>
          <p:nvPr/>
        </p:nvSpPr>
        <p:spPr>
          <a:xfrm>
            <a:off x="4844122" y="2184070"/>
            <a:ext cx="2087100" cy="10460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s-CO" sz="1600" i="1" dirty="0">
                <a:latin typeface="Arial Narrow" panose="020B0606020202030204" pitchFamily="34" charset="0"/>
              </a:rPr>
              <a:t>APROBÓ la Política de Prevención de Daño Antijurídico aplicable al año 2019</a:t>
            </a:r>
          </a:p>
        </p:txBody>
      </p:sp>
      <p:sp>
        <p:nvSpPr>
          <p:cNvPr id="34" name="Flecha: a la derecha 33">
            <a:extLst>
              <a:ext uri="{FF2B5EF4-FFF2-40B4-BE49-F238E27FC236}">
                <a16:creationId xmlns:a16="http://schemas.microsoft.com/office/drawing/2014/main" id="{10A62A70-0F04-4392-B9FE-392492B3546E}"/>
              </a:ext>
            </a:extLst>
          </p:cNvPr>
          <p:cNvSpPr/>
          <p:nvPr/>
        </p:nvSpPr>
        <p:spPr>
          <a:xfrm>
            <a:off x="7079584" y="2419407"/>
            <a:ext cx="474184" cy="400110"/>
          </a:xfrm>
          <a:prstGeom prst="rightArrow">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s-CO"/>
          </a:p>
        </p:txBody>
      </p:sp>
      <p:sp>
        <p:nvSpPr>
          <p:cNvPr id="36" name="Rectángulo: esquinas redondeadas 35">
            <a:extLst>
              <a:ext uri="{FF2B5EF4-FFF2-40B4-BE49-F238E27FC236}">
                <a16:creationId xmlns:a16="http://schemas.microsoft.com/office/drawing/2014/main" id="{8CC59357-C82D-4444-88F3-585D8F4F4BFD}"/>
              </a:ext>
            </a:extLst>
          </p:cNvPr>
          <p:cNvSpPr/>
          <p:nvPr/>
        </p:nvSpPr>
        <p:spPr>
          <a:xfrm>
            <a:off x="7840910" y="1904954"/>
            <a:ext cx="2474752" cy="1972460"/>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i="1" dirty="0">
                <a:latin typeface="Arial Narrow" panose="020B0606020202030204" pitchFamily="34" charset="0"/>
              </a:rPr>
              <a:t>Encaminada a disminuir la </a:t>
            </a:r>
          </a:p>
          <a:p>
            <a:pPr marL="285750" indent="-285750">
              <a:buFont typeface="Wingdings" panose="05000000000000000000" pitchFamily="2" charset="2"/>
              <a:buChar char="Ø"/>
            </a:pPr>
            <a:r>
              <a:rPr lang="es-CO" sz="1600" i="1" dirty="0">
                <a:latin typeface="Arial Narrow" panose="020B0606020202030204" pitchFamily="34" charset="0"/>
              </a:rPr>
              <a:t>Hechos generadores de acciones judiciales </a:t>
            </a:r>
          </a:p>
          <a:p>
            <a:pPr marL="285750" indent="-285750">
              <a:buFont typeface="Wingdings" panose="05000000000000000000" pitchFamily="2" charset="2"/>
              <a:buChar char="Ø"/>
            </a:pPr>
            <a:r>
              <a:rPr lang="es-CO" sz="1600" i="1" dirty="0">
                <a:latin typeface="Arial Narrow" panose="020B0606020202030204" pitchFamily="34" charset="0"/>
              </a:rPr>
              <a:t> Consecuencias patrimoniales frente a tales decisiones</a:t>
            </a:r>
            <a:r>
              <a:rPr lang="es-CO" dirty="0"/>
              <a:t>. </a:t>
            </a:r>
          </a:p>
        </p:txBody>
      </p:sp>
      <p:sp>
        <p:nvSpPr>
          <p:cNvPr id="37" name="Elipse 36">
            <a:extLst>
              <a:ext uri="{FF2B5EF4-FFF2-40B4-BE49-F238E27FC236}">
                <a16:creationId xmlns:a16="http://schemas.microsoft.com/office/drawing/2014/main" id="{1A4ACE5A-9D03-4535-A68C-D5095A959267}"/>
              </a:ext>
            </a:extLst>
          </p:cNvPr>
          <p:cNvSpPr/>
          <p:nvPr/>
        </p:nvSpPr>
        <p:spPr>
          <a:xfrm>
            <a:off x="7316677" y="4414204"/>
            <a:ext cx="2952923" cy="1635171"/>
          </a:xfrm>
          <a:prstGeom prst="ellipse">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s-ES" sz="1400" u="sng" dirty="0">
                <a:latin typeface="Arial Narrow" panose="020B0606020202030204" pitchFamily="34" charset="0"/>
              </a:rPr>
              <a:t>PROPOSITO</a:t>
            </a:r>
          </a:p>
          <a:p>
            <a:pPr algn="ctr"/>
            <a:r>
              <a:rPr lang="es-ES" sz="1400" dirty="0">
                <a:latin typeface="Arial Narrow" panose="020B0606020202030204" pitchFamily="34" charset="0"/>
              </a:rPr>
              <a:t>Continuar con la actualización de información recopilada año a año</a:t>
            </a:r>
            <a:endParaRPr lang="es-CO" sz="1400" dirty="0">
              <a:latin typeface="Arial Narrow" panose="020B0606020202030204" pitchFamily="34" charset="0"/>
            </a:endParaRPr>
          </a:p>
        </p:txBody>
      </p:sp>
      <p:sp>
        <p:nvSpPr>
          <p:cNvPr id="18" name="Rectángulo 17">
            <a:extLst>
              <a:ext uri="{FF2B5EF4-FFF2-40B4-BE49-F238E27FC236}">
                <a16:creationId xmlns:a16="http://schemas.microsoft.com/office/drawing/2014/main" id="{265C9D96-6189-4EEC-824E-91E913073F80}"/>
              </a:ext>
            </a:extLst>
          </p:cNvPr>
          <p:cNvSpPr/>
          <p:nvPr/>
        </p:nvSpPr>
        <p:spPr>
          <a:xfrm>
            <a:off x="3497749" y="764037"/>
            <a:ext cx="4056017" cy="367680"/>
          </a:xfrm>
          <a:prstGeom prst="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es-CO" sz="2200" b="1" dirty="0"/>
              <a:t>MANUAL DEL DAÑO</a:t>
            </a:r>
          </a:p>
        </p:txBody>
      </p:sp>
      <p:pic>
        <p:nvPicPr>
          <p:cNvPr id="19" name="Imagen 18">
            <a:extLst>
              <a:ext uri="{FF2B5EF4-FFF2-40B4-BE49-F238E27FC236}">
                <a16:creationId xmlns:a16="http://schemas.microsoft.com/office/drawing/2014/main" id="{C517E481-D88E-41F1-8374-3B5A31F4CA8F}"/>
              </a:ext>
            </a:extLst>
          </p:cNvPr>
          <p:cNvPicPr>
            <a:picLocks noChangeAspect="1"/>
          </p:cNvPicPr>
          <p:nvPr/>
        </p:nvPicPr>
        <p:blipFill>
          <a:blip r:embed="rId2"/>
          <a:stretch>
            <a:fillRect/>
          </a:stretch>
        </p:blipFill>
        <p:spPr>
          <a:xfrm>
            <a:off x="2485653" y="500147"/>
            <a:ext cx="1506509" cy="998881"/>
          </a:xfrm>
          <a:prstGeom prst="rect">
            <a:avLst/>
          </a:prstGeom>
        </p:spPr>
      </p:pic>
      <p:sp>
        <p:nvSpPr>
          <p:cNvPr id="16" name="Rectángulo 15">
            <a:extLst>
              <a:ext uri="{FF2B5EF4-FFF2-40B4-BE49-F238E27FC236}">
                <a16:creationId xmlns:a16="http://schemas.microsoft.com/office/drawing/2014/main" id="{8C73B322-3898-4B3F-90AC-7820B4D31A4E}"/>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t>VICEPRESIDENCIA JURIDICA</a:t>
            </a:r>
          </a:p>
        </p:txBody>
      </p:sp>
      <p:pic>
        <p:nvPicPr>
          <p:cNvPr id="21" name="Imagen 20">
            <a:extLst>
              <a:ext uri="{FF2B5EF4-FFF2-40B4-BE49-F238E27FC236}">
                <a16:creationId xmlns:a16="http://schemas.microsoft.com/office/drawing/2014/main" id="{4ABDC1CE-7066-4D32-999F-C77C256169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676" y="123849"/>
            <a:ext cx="1715135" cy="745490"/>
          </a:xfrm>
          <a:prstGeom prst="rect">
            <a:avLst/>
          </a:prstGeom>
        </p:spPr>
      </p:pic>
      <p:pic>
        <p:nvPicPr>
          <p:cNvPr id="22" name="Imagen 21">
            <a:extLst>
              <a:ext uri="{FF2B5EF4-FFF2-40B4-BE49-F238E27FC236}">
                <a16:creationId xmlns:a16="http://schemas.microsoft.com/office/drawing/2014/main" id="{015A4419-F7E1-4158-902F-CD69BE3612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58964" y="123849"/>
            <a:ext cx="4150360" cy="713105"/>
          </a:xfrm>
          <a:prstGeom prst="rect">
            <a:avLst/>
          </a:prstGeom>
        </p:spPr>
      </p:pic>
    </p:spTree>
    <p:extLst>
      <p:ext uri="{BB962C8B-B14F-4D97-AF65-F5344CB8AC3E}">
        <p14:creationId xmlns:p14="http://schemas.microsoft.com/office/powerpoint/2010/main" val="15736482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3F458A03-B712-4245-8741-55362AF1AFA0}"/>
              </a:ext>
            </a:extLst>
          </p:cNvPr>
          <p:cNvSpPr txBox="1"/>
          <p:nvPr/>
        </p:nvSpPr>
        <p:spPr>
          <a:xfrm>
            <a:off x="1966428" y="3213653"/>
            <a:ext cx="1749287" cy="646331"/>
          </a:xfrm>
          <a:prstGeom prst="rect">
            <a:avLst/>
          </a:prstGeom>
          <a:noFill/>
        </p:spPr>
        <p:txBody>
          <a:bodyPr wrap="square" rtlCol="0">
            <a:spAutoFit/>
          </a:bodyPr>
          <a:lstStyle/>
          <a:p>
            <a:pPr defTabSz="457200">
              <a:defRPr/>
            </a:pPr>
            <a:endParaRPr lang="es-CO" dirty="0">
              <a:solidFill>
                <a:prstClr val="black"/>
              </a:solidFill>
              <a:latin typeface="Calibri"/>
            </a:endParaRPr>
          </a:p>
          <a:p>
            <a:pPr defTabSz="457200">
              <a:defRPr/>
            </a:pPr>
            <a:endParaRPr lang="es-CO" dirty="0">
              <a:solidFill>
                <a:prstClr val="black"/>
              </a:solidFill>
              <a:latin typeface="Calibri"/>
            </a:endParaRPr>
          </a:p>
        </p:txBody>
      </p:sp>
      <p:sp>
        <p:nvSpPr>
          <p:cNvPr id="17" name="Elipse 16">
            <a:extLst>
              <a:ext uri="{FF2B5EF4-FFF2-40B4-BE49-F238E27FC236}">
                <a16:creationId xmlns:a16="http://schemas.microsoft.com/office/drawing/2014/main" id="{3A4B7B87-0F27-4A31-835E-9FCBADA68E0D}"/>
              </a:ext>
            </a:extLst>
          </p:cNvPr>
          <p:cNvSpPr/>
          <p:nvPr/>
        </p:nvSpPr>
        <p:spPr>
          <a:xfrm>
            <a:off x="2356289" y="1784635"/>
            <a:ext cx="1780365" cy="1429017"/>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s-CO" sz="1400" b="1" i="1" dirty="0">
                <a:latin typeface="Arial Narrow" panose="020B0606020202030204" pitchFamily="34" charset="0"/>
              </a:rPr>
              <a:t>Agencia Nacional para la Defensa Jurídica del Estado</a:t>
            </a:r>
          </a:p>
        </p:txBody>
      </p:sp>
      <p:sp>
        <p:nvSpPr>
          <p:cNvPr id="29" name="Flecha: a la derecha 28">
            <a:extLst>
              <a:ext uri="{FF2B5EF4-FFF2-40B4-BE49-F238E27FC236}">
                <a16:creationId xmlns:a16="http://schemas.microsoft.com/office/drawing/2014/main" id="{B88F1C10-35F3-4CC1-9643-B6E9542804AA}"/>
              </a:ext>
            </a:extLst>
          </p:cNvPr>
          <p:cNvSpPr/>
          <p:nvPr/>
        </p:nvSpPr>
        <p:spPr>
          <a:xfrm>
            <a:off x="4221578" y="2322826"/>
            <a:ext cx="474184" cy="400110"/>
          </a:xfrm>
          <a:prstGeom prst="rightArrow">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s-CO"/>
          </a:p>
        </p:txBody>
      </p:sp>
      <p:sp>
        <p:nvSpPr>
          <p:cNvPr id="30" name="Rectángulo 29">
            <a:extLst>
              <a:ext uri="{FF2B5EF4-FFF2-40B4-BE49-F238E27FC236}">
                <a16:creationId xmlns:a16="http://schemas.microsoft.com/office/drawing/2014/main" id="{373BEF4C-7978-4257-9437-CAD7EE75EE10}"/>
              </a:ext>
            </a:extLst>
          </p:cNvPr>
          <p:cNvSpPr/>
          <p:nvPr/>
        </p:nvSpPr>
        <p:spPr>
          <a:xfrm>
            <a:off x="4844122" y="2063750"/>
            <a:ext cx="2087100" cy="10460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s-CO" sz="1400" i="1" dirty="0">
                <a:latin typeface="Arial Narrow" panose="020B0606020202030204" pitchFamily="34" charset="0"/>
              </a:rPr>
              <a:t>EKOGUI – SISTEMA UNICO DE INFORMACIÓN DE PROCESOS DEL ESTADO</a:t>
            </a:r>
          </a:p>
        </p:txBody>
      </p:sp>
      <p:sp>
        <p:nvSpPr>
          <p:cNvPr id="34" name="Flecha: a la derecha 33">
            <a:extLst>
              <a:ext uri="{FF2B5EF4-FFF2-40B4-BE49-F238E27FC236}">
                <a16:creationId xmlns:a16="http://schemas.microsoft.com/office/drawing/2014/main" id="{10A62A70-0F04-4392-B9FE-392492B3546E}"/>
              </a:ext>
            </a:extLst>
          </p:cNvPr>
          <p:cNvSpPr/>
          <p:nvPr/>
        </p:nvSpPr>
        <p:spPr>
          <a:xfrm>
            <a:off x="7079582" y="2299087"/>
            <a:ext cx="474184" cy="400110"/>
          </a:xfrm>
          <a:prstGeom prst="rightArrow">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s-CO"/>
          </a:p>
        </p:txBody>
      </p:sp>
      <p:sp>
        <p:nvSpPr>
          <p:cNvPr id="36" name="Rectángulo: esquinas redondeadas 35">
            <a:extLst>
              <a:ext uri="{FF2B5EF4-FFF2-40B4-BE49-F238E27FC236}">
                <a16:creationId xmlns:a16="http://schemas.microsoft.com/office/drawing/2014/main" id="{8CC59357-C82D-4444-88F3-585D8F4F4BFD}"/>
              </a:ext>
            </a:extLst>
          </p:cNvPr>
          <p:cNvSpPr/>
          <p:nvPr/>
        </p:nvSpPr>
        <p:spPr>
          <a:xfrm>
            <a:off x="7840910" y="1784634"/>
            <a:ext cx="2474752" cy="1972460"/>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s-CO" sz="1600" i="1" dirty="0">
                <a:latin typeface="Arial Narrow" panose="020B0606020202030204" pitchFamily="34" charset="0"/>
              </a:rPr>
              <a:t>OFICINAS DE CONTROL REALIZA CERTIFICAIÓN SEMESTRAL DEL APLICATIVO EKOGUI</a:t>
            </a:r>
            <a:endParaRPr lang="es-CO" dirty="0"/>
          </a:p>
        </p:txBody>
      </p:sp>
      <p:sp>
        <p:nvSpPr>
          <p:cNvPr id="37" name="Elipse 36">
            <a:extLst>
              <a:ext uri="{FF2B5EF4-FFF2-40B4-BE49-F238E27FC236}">
                <a16:creationId xmlns:a16="http://schemas.microsoft.com/office/drawing/2014/main" id="{1A4ACE5A-9D03-4535-A68C-D5095A959267}"/>
              </a:ext>
            </a:extLst>
          </p:cNvPr>
          <p:cNvSpPr/>
          <p:nvPr/>
        </p:nvSpPr>
        <p:spPr>
          <a:xfrm>
            <a:off x="7553766" y="4119321"/>
            <a:ext cx="2952923" cy="1635171"/>
          </a:xfrm>
          <a:prstGeom prst="ellipse">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s-ES" sz="1400" u="sng" dirty="0">
                <a:latin typeface="Arial Narrow" panose="020B0606020202030204" pitchFamily="34" charset="0"/>
              </a:rPr>
              <a:t>PROPOSITO</a:t>
            </a:r>
          </a:p>
          <a:p>
            <a:pPr algn="ctr"/>
            <a:r>
              <a:rPr lang="es-ES" sz="1400" dirty="0">
                <a:latin typeface="Arial Narrow" panose="020B0606020202030204" pitchFamily="34" charset="0"/>
              </a:rPr>
              <a:t>VERIFICAR EL CUMPLIMIENTO DE LOS PARAMTROS ESTABLECIDOS EN EL APLICATIVO</a:t>
            </a:r>
            <a:endParaRPr lang="es-CO" sz="1400" dirty="0">
              <a:latin typeface="Arial Narrow" panose="020B0606020202030204" pitchFamily="34" charset="0"/>
            </a:endParaRPr>
          </a:p>
        </p:txBody>
      </p:sp>
      <p:sp>
        <p:nvSpPr>
          <p:cNvPr id="18" name="Rectángulo 17">
            <a:extLst>
              <a:ext uri="{FF2B5EF4-FFF2-40B4-BE49-F238E27FC236}">
                <a16:creationId xmlns:a16="http://schemas.microsoft.com/office/drawing/2014/main" id="{265C9D96-6189-4EEC-824E-91E913073F80}"/>
              </a:ext>
            </a:extLst>
          </p:cNvPr>
          <p:cNvSpPr/>
          <p:nvPr/>
        </p:nvSpPr>
        <p:spPr>
          <a:xfrm>
            <a:off x="3423292" y="723279"/>
            <a:ext cx="4056017" cy="367680"/>
          </a:xfrm>
          <a:prstGeom prst="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es-CO" sz="2200" b="1" dirty="0"/>
              <a:t>CERTIFICACIÓN EKOGUI</a:t>
            </a:r>
          </a:p>
        </p:txBody>
      </p:sp>
      <p:pic>
        <p:nvPicPr>
          <p:cNvPr id="19" name="Imagen 18">
            <a:extLst>
              <a:ext uri="{FF2B5EF4-FFF2-40B4-BE49-F238E27FC236}">
                <a16:creationId xmlns:a16="http://schemas.microsoft.com/office/drawing/2014/main" id="{C517E481-D88E-41F1-8374-3B5A31F4CA8F}"/>
              </a:ext>
            </a:extLst>
          </p:cNvPr>
          <p:cNvPicPr>
            <a:picLocks noChangeAspect="1"/>
          </p:cNvPicPr>
          <p:nvPr/>
        </p:nvPicPr>
        <p:blipFill>
          <a:blip r:embed="rId2"/>
          <a:stretch>
            <a:fillRect/>
          </a:stretch>
        </p:blipFill>
        <p:spPr>
          <a:xfrm>
            <a:off x="2411196" y="459389"/>
            <a:ext cx="1506509" cy="998881"/>
          </a:xfrm>
          <a:prstGeom prst="rect">
            <a:avLst/>
          </a:prstGeom>
        </p:spPr>
      </p:pic>
      <p:sp>
        <p:nvSpPr>
          <p:cNvPr id="16" name="Elipse 15">
            <a:extLst>
              <a:ext uri="{FF2B5EF4-FFF2-40B4-BE49-F238E27FC236}">
                <a16:creationId xmlns:a16="http://schemas.microsoft.com/office/drawing/2014/main" id="{B307B9F3-BDEB-44C2-A5C6-7E593F5C3EB7}"/>
              </a:ext>
            </a:extLst>
          </p:cNvPr>
          <p:cNvSpPr/>
          <p:nvPr/>
        </p:nvSpPr>
        <p:spPr>
          <a:xfrm>
            <a:off x="2820621" y="3639345"/>
            <a:ext cx="3686196" cy="197246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s-CO" sz="1600" b="1" i="1" dirty="0">
                <a:latin typeface="Arial Narrow" panose="020B0606020202030204" pitchFamily="34" charset="0"/>
              </a:rPr>
              <a:t>RESULTADO CERTIFICACIÓN PRIMER SEMESTRE 2019:</a:t>
            </a:r>
          </a:p>
          <a:p>
            <a:pPr algn="ctr"/>
            <a:endParaRPr lang="es-CO" sz="1600" b="1" i="1" dirty="0">
              <a:latin typeface="Arial Narrow" panose="020B0606020202030204" pitchFamily="34" charset="0"/>
            </a:endParaRPr>
          </a:p>
          <a:p>
            <a:pPr algn="ctr"/>
            <a:r>
              <a:rPr lang="es-CO" sz="1600" b="1" i="1" dirty="0">
                <a:latin typeface="Arial Narrow" panose="020B0606020202030204" pitchFamily="34" charset="0"/>
              </a:rPr>
              <a:t>100%</a:t>
            </a:r>
          </a:p>
        </p:txBody>
      </p:sp>
      <p:sp>
        <p:nvSpPr>
          <p:cNvPr id="14" name="Rectángulo 13">
            <a:extLst>
              <a:ext uri="{FF2B5EF4-FFF2-40B4-BE49-F238E27FC236}">
                <a16:creationId xmlns:a16="http://schemas.microsoft.com/office/drawing/2014/main" id="{288404AF-7FE8-4D11-9BE8-64860C727038}"/>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t>VICEPRESIDENCIA JURIDICA</a:t>
            </a:r>
          </a:p>
        </p:txBody>
      </p:sp>
      <p:pic>
        <p:nvPicPr>
          <p:cNvPr id="15" name="Imagen 14">
            <a:extLst>
              <a:ext uri="{FF2B5EF4-FFF2-40B4-BE49-F238E27FC236}">
                <a16:creationId xmlns:a16="http://schemas.microsoft.com/office/drawing/2014/main" id="{ED862D8A-1D7D-486E-BFCB-5F8E625B59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676" y="123849"/>
            <a:ext cx="1715135" cy="745490"/>
          </a:xfrm>
          <a:prstGeom prst="rect">
            <a:avLst/>
          </a:prstGeom>
        </p:spPr>
      </p:pic>
      <p:pic>
        <p:nvPicPr>
          <p:cNvPr id="21" name="Imagen 20">
            <a:extLst>
              <a:ext uri="{FF2B5EF4-FFF2-40B4-BE49-F238E27FC236}">
                <a16:creationId xmlns:a16="http://schemas.microsoft.com/office/drawing/2014/main" id="{D262998F-C1BF-4940-ACD1-1D706275BD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58964" y="123849"/>
            <a:ext cx="4150360" cy="713105"/>
          </a:xfrm>
          <a:prstGeom prst="rect">
            <a:avLst/>
          </a:prstGeom>
        </p:spPr>
      </p:pic>
    </p:spTree>
    <p:extLst>
      <p:ext uri="{BB962C8B-B14F-4D97-AF65-F5344CB8AC3E}">
        <p14:creationId xmlns:p14="http://schemas.microsoft.com/office/powerpoint/2010/main" val="21390276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692353" y="6520419"/>
            <a:ext cx="5486944" cy="523220"/>
          </a:xfrm>
          <a:prstGeom prst="rect">
            <a:avLst/>
          </a:prstGeom>
          <a:noFill/>
        </p:spPr>
        <p:txBody>
          <a:bodyPr wrap="square" rtlCol="0">
            <a:spAutoFit/>
          </a:bodyPr>
          <a:lstStyle/>
          <a:p>
            <a:pPr algn="r"/>
            <a:r>
              <a:rPr lang="es-ES" sz="1400" dirty="0">
                <a:solidFill>
                  <a:srgbClr val="A9A8A9"/>
                </a:solidFill>
                <a:latin typeface="Lato Regular"/>
                <a:cs typeface="Lato Regular"/>
              </a:rPr>
              <a:t>GIT Aseguramiento y Control de la Información</a:t>
            </a:r>
          </a:p>
          <a:p>
            <a:pPr algn="r"/>
            <a:endParaRPr lang="es-ES" sz="1400" dirty="0">
              <a:solidFill>
                <a:srgbClr val="A9A8A9"/>
              </a:solidFill>
              <a:latin typeface="Lato Regular"/>
              <a:cs typeface="Lato Regular"/>
            </a:endParaRP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331006" y="2671733"/>
            <a:ext cx="9143999" cy="2123658"/>
          </a:xfrm>
          <a:prstGeom prst="rect">
            <a:avLst/>
          </a:prstGeom>
          <a:noFill/>
        </p:spPr>
        <p:txBody>
          <a:bodyPr wrap="square" rtlCol="0">
            <a:spAutoFit/>
          </a:bodyPr>
          <a:lstStyle/>
          <a:p>
            <a:pPr algn="ctr"/>
            <a:r>
              <a:rPr lang="es-ES" sz="4400" b="1" dirty="0">
                <a:solidFill>
                  <a:srgbClr val="002060"/>
                </a:solidFill>
              </a:rPr>
              <a:t>4. </a:t>
            </a:r>
            <a:r>
              <a:rPr lang="es-CO" sz="4400" b="1" dirty="0">
                <a:solidFill>
                  <a:srgbClr val="002060"/>
                </a:solidFill>
              </a:rPr>
              <a:t>Revisión Mercado de Bienes</a:t>
            </a: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72767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24002" y="3159125"/>
            <a:ext cx="9143999" cy="707886"/>
          </a:xfrm>
          <a:prstGeom prst="rect">
            <a:avLst/>
          </a:prstGeom>
          <a:noFill/>
        </p:spPr>
        <p:txBody>
          <a:bodyPr wrap="square" rtlCol="0">
            <a:spAutoFit/>
          </a:bodyPr>
          <a:lstStyle/>
          <a:p>
            <a:pPr algn="ctr"/>
            <a:r>
              <a:rPr lang="es-ES" sz="4000" b="1" dirty="0">
                <a:solidFill>
                  <a:srgbClr val="000A8B"/>
                </a:solidFill>
              </a:rPr>
              <a:t>Análisis Económico</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40757985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91819" y="758327"/>
            <a:ext cx="4639524" cy="523220"/>
          </a:xfrm>
          <a:prstGeom prst="rect">
            <a:avLst/>
          </a:prstGeom>
          <a:noFill/>
        </p:spPr>
        <p:txBody>
          <a:bodyPr wrap="square" rtlCol="0">
            <a:spAutoFit/>
          </a:bodyPr>
          <a:lstStyle/>
          <a:p>
            <a:r>
              <a:rPr lang="es-ES" sz="2800" b="1" dirty="0">
                <a:solidFill>
                  <a:srgbClr val="A9A8A9"/>
                </a:solidFill>
                <a:latin typeface="Lato Bold"/>
                <a:cs typeface="Lato Bold"/>
              </a:rPr>
              <a:t>CONTEXTO ECONÓMICO </a:t>
            </a:r>
          </a:p>
        </p:txBody>
      </p:sp>
      <p:sp>
        <p:nvSpPr>
          <p:cNvPr id="2" name="Rectángulo 1"/>
          <p:cNvSpPr/>
          <p:nvPr/>
        </p:nvSpPr>
        <p:spPr>
          <a:xfrm>
            <a:off x="12701"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660"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2382" y="76812"/>
            <a:ext cx="4150360" cy="713105"/>
          </a:xfrm>
          <a:prstGeom prst="rect">
            <a:avLst/>
          </a:prstGeom>
        </p:spPr>
      </p:pic>
      <p:sp>
        <p:nvSpPr>
          <p:cNvPr id="3" name="CuadroTexto 2">
            <a:extLst>
              <a:ext uri="{FF2B5EF4-FFF2-40B4-BE49-F238E27FC236}">
                <a16:creationId xmlns:a16="http://schemas.microsoft.com/office/drawing/2014/main" id="{183CE938-5D8A-49AD-96DF-22507ED003A5}"/>
              </a:ext>
            </a:extLst>
          </p:cNvPr>
          <p:cNvSpPr txBox="1"/>
          <p:nvPr/>
        </p:nvSpPr>
        <p:spPr>
          <a:xfrm>
            <a:off x="74660" y="1232493"/>
            <a:ext cx="11858695" cy="5478423"/>
          </a:xfrm>
          <a:prstGeom prst="rect">
            <a:avLst/>
          </a:prstGeom>
          <a:noFill/>
        </p:spPr>
        <p:txBody>
          <a:bodyPr wrap="square" rtlCol="0">
            <a:spAutoFit/>
          </a:bodyPr>
          <a:lstStyle/>
          <a:p>
            <a:pPr marL="285750" indent="-285750">
              <a:buFont typeface="Wingdings" panose="05000000000000000000" pitchFamily="2" charset="2"/>
              <a:buChar char="Ø"/>
            </a:pPr>
            <a:r>
              <a:rPr lang="es-CO" sz="2000" dirty="0"/>
              <a:t>En el primer semestre del año, la economía colombiana presenta una recuperación lenta que se espera mejore en el segundo semestre. DANE </a:t>
            </a:r>
          </a:p>
          <a:p>
            <a:r>
              <a:rPr lang="es-CO" sz="1000" dirty="0"/>
              <a:t>          </a:t>
            </a:r>
            <a:r>
              <a:rPr lang="es-CO" sz="1000" dirty="0">
                <a:solidFill>
                  <a:schemeClr val="accent1"/>
                </a:solidFill>
                <a:hlinkClick r:id="rId4"/>
              </a:rPr>
              <a:t>www.dinero.com/economia/articulo/crecimiento-de-la-economia-colombiana-en-primer-trimestre-de-2019/272079</a:t>
            </a:r>
            <a:r>
              <a:rPr lang="es-CO" sz="1000" dirty="0">
                <a:solidFill>
                  <a:schemeClr val="accent1"/>
                </a:solidFill>
              </a:rPr>
              <a:t>)</a:t>
            </a:r>
          </a:p>
          <a:p>
            <a:endParaRPr lang="es-CO" sz="2000" dirty="0">
              <a:solidFill>
                <a:schemeClr val="accent1"/>
              </a:solidFill>
            </a:endParaRPr>
          </a:p>
          <a:p>
            <a:pPr marL="285750" indent="-285750">
              <a:buFont typeface="Wingdings" panose="05000000000000000000" pitchFamily="2" charset="2"/>
              <a:buChar char="Ø"/>
            </a:pPr>
            <a:r>
              <a:rPr lang="es-CO" sz="2000" dirty="0"/>
              <a:t>Según el DANE, el crecimiento económico del primer semestre de 2019 es de 2.7%. Se espera que incremente y cierre el año en  3.1% </a:t>
            </a:r>
            <a:r>
              <a:rPr lang="es-CO" sz="1000" dirty="0">
                <a:solidFill>
                  <a:schemeClr val="accent1"/>
                </a:solidFill>
                <a:hlinkClick r:id="rId5"/>
              </a:rPr>
              <a:t>www.portafolio.co/economia/inflacion-en-colombia-junio-de-2019-531302</a:t>
            </a:r>
            <a:r>
              <a:rPr lang="es-CO" sz="1000" dirty="0">
                <a:solidFill>
                  <a:schemeClr val="accent1"/>
                </a:solidFill>
              </a:rPr>
              <a:t>)</a:t>
            </a:r>
          </a:p>
          <a:p>
            <a:endParaRPr lang="es-CO" sz="2000" dirty="0">
              <a:solidFill>
                <a:schemeClr val="accent1"/>
              </a:solidFill>
            </a:endParaRPr>
          </a:p>
          <a:p>
            <a:pPr marL="285750" indent="-285750">
              <a:buFont typeface="Wingdings" panose="05000000000000000000" pitchFamily="2" charset="2"/>
              <a:buChar char="Ø"/>
            </a:pPr>
            <a:r>
              <a:rPr lang="es-CO" sz="2000" dirty="0"/>
              <a:t>La inflación móvil a junio de 2019 es de 3.43%. Las proyecciones para final de año es de 3.5% (DANE) </a:t>
            </a:r>
            <a:r>
              <a:rPr lang="es-CO" sz="1000" dirty="0">
                <a:solidFill>
                  <a:schemeClr val="accent1"/>
                </a:solidFill>
                <a:hlinkClick r:id="rId6"/>
              </a:rPr>
              <a:t>www.dane.gov.co/index.php/estadisticas-por-tema/mercado-laboral/inflacion</a:t>
            </a:r>
            <a:endParaRPr lang="es-CO" sz="1000" dirty="0">
              <a:solidFill>
                <a:schemeClr val="accent1"/>
              </a:solidFill>
            </a:endParaRPr>
          </a:p>
          <a:p>
            <a:pPr marL="285750" indent="-285750">
              <a:buFont typeface="Wingdings" panose="05000000000000000000" pitchFamily="2" charset="2"/>
              <a:buChar char="Ø"/>
            </a:pPr>
            <a:endParaRPr lang="es-CO" sz="1000" dirty="0">
              <a:solidFill>
                <a:schemeClr val="accent1"/>
              </a:solidFill>
            </a:endParaRPr>
          </a:p>
          <a:p>
            <a:pPr marL="285750" indent="-285750">
              <a:buFont typeface="Wingdings" panose="05000000000000000000" pitchFamily="2" charset="2"/>
              <a:buChar char="Ø"/>
            </a:pPr>
            <a:r>
              <a:rPr lang="es-CO" sz="2000" dirty="0"/>
              <a:t>El nivel de desempleo ha incrementado y se espera que la tasa de desempleo llegue a 10.8% al finalizar el año. (Encuesta Integrada de Hogares, DANE) </a:t>
            </a:r>
            <a:r>
              <a:rPr lang="es-CO" sz="1000" dirty="0">
                <a:solidFill>
                  <a:schemeClr val="accent1"/>
                </a:solidFill>
                <a:hlinkClick r:id="rId7"/>
              </a:rPr>
              <a:t>www.dane.gov.co/index.php/estadisticas-por-tema/mercado-laboral/empleo-y-desempleo</a:t>
            </a:r>
            <a:endParaRPr lang="es-CO" sz="1000" dirty="0">
              <a:solidFill>
                <a:schemeClr val="accent1"/>
              </a:solidFill>
            </a:endParaRPr>
          </a:p>
          <a:p>
            <a:endParaRPr lang="es-CO" sz="2000" dirty="0">
              <a:solidFill>
                <a:schemeClr val="accent1"/>
              </a:solidFill>
            </a:endParaRPr>
          </a:p>
          <a:p>
            <a:pPr marL="285750" indent="-285750">
              <a:buFont typeface="Wingdings" panose="05000000000000000000" pitchFamily="2" charset="2"/>
              <a:buChar char="Ø"/>
            </a:pPr>
            <a:r>
              <a:rPr lang="es-CO" sz="2000" dirty="0"/>
              <a:t>Existe un bajo crecimiento de la inversión y comercio a nivel mundial por la tendencia a la desaceleración de las principales economías del mundo (BANCO MUNDIAL). De continuar así, podría bajar la Inversión Extranjera Directa. </a:t>
            </a:r>
            <a:r>
              <a:rPr lang="es-CO" sz="1000" dirty="0">
                <a:solidFill>
                  <a:schemeClr val="accent1"/>
                </a:solidFill>
                <a:hlinkClick r:id="rId8"/>
              </a:rPr>
              <a:t>https://www.bancomundial.org/es/news/press-release/2019/01/08/darkening-prospects-global-economy-to-slow-to-29-percent-in-2019-as-trade-investment-weaken</a:t>
            </a:r>
            <a:endParaRPr lang="es-CO" sz="1000" dirty="0">
              <a:solidFill>
                <a:schemeClr val="accent1"/>
              </a:solidFill>
            </a:endParaRPr>
          </a:p>
          <a:p>
            <a:endParaRPr lang="es-CO" sz="1000" dirty="0">
              <a:solidFill>
                <a:schemeClr val="accent1"/>
              </a:solidFill>
            </a:endParaRPr>
          </a:p>
          <a:p>
            <a:pPr marL="285750" indent="-285750">
              <a:buFont typeface="Wingdings" panose="05000000000000000000" pitchFamily="2" charset="2"/>
              <a:buChar char="Ø"/>
            </a:pPr>
            <a:r>
              <a:rPr lang="es-CO" sz="2000" dirty="0"/>
              <a:t>Incremento del cultivos de uso ilícito, y por tanto la actividad delictiva, en Bolívar, Cauca y Norte de Santander. (INDEPAZ). </a:t>
            </a:r>
            <a:r>
              <a:rPr lang="es-CO" sz="1000" dirty="0">
                <a:solidFill>
                  <a:schemeClr val="accent1"/>
                </a:solidFill>
                <a:hlinkClick r:id="rId9"/>
              </a:rPr>
              <a:t>https://www.elespectador.com/noticias/judicial/hay-una-resiembra-del-50-indepaz-sobre-erradicacion-forzada-de-cultivos-ilicitos-articulo-874441</a:t>
            </a:r>
            <a:endParaRPr lang="es-CO" sz="1000" dirty="0">
              <a:solidFill>
                <a:schemeClr val="accent1"/>
              </a:solidFill>
            </a:endParaRPr>
          </a:p>
          <a:p>
            <a:endParaRPr lang="es-CO" sz="1000" dirty="0">
              <a:solidFill>
                <a:schemeClr val="accent1"/>
              </a:solidFill>
            </a:endParaRPr>
          </a:p>
        </p:txBody>
      </p:sp>
      <p:sp>
        <p:nvSpPr>
          <p:cNvPr id="10" name="CuadroTexto 9">
            <a:extLst>
              <a:ext uri="{FF2B5EF4-FFF2-40B4-BE49-F238E27FC236}">
                <a16:creationId xmlns:a16="http://schemas.microsoft.com/office/drawing/2014/main" id="{2D9D1D07-EEA4-4837-B101-5830014D0C03}"/>
              </a:ext>
            </a:extLst>
          </p:cNvPr>
          <p:cNvSpPr txBox="1"/>
          <p:nvPr/>
        </p:nvSpPr>
        <p:spPr>
          <a:xfrm>
            <a:off x="6858000" y="6520419"/>
            <a:ext cx="4956174"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 </a:t>
            </a:r>
          </a:p>
        </p:txBody>
      </p:sp>
    </p:spTree>
    <p:extLst>
      <p:ext uri="{BB962C8B-B14F-4D97-AF65-F5344CB8AC3E}">
        <p14:creationId xmlns:p14="http://schemas.microsoft.com/office/powerpoint/2010/main" val="32798283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áfico 6">
            <a:extLst>
              <a:ext uri="{FF2B5EF4-FFF2-40B4-BE49-F238E27FC236}">
                <a16:creationId xmlns:a16="http://schemas.microsoft.com/office/drawing/2014/main" id="{D301F9D8-B4A7-4438-81F7-F0807E44555B}"/>
              </a:ext>
            </a:extLst>
          </p:cNvPr>
          <p:cNvGraphicFramePr/>
          <p:nvPr>
            <p:extLst/>
          </p:nvPr>
        </p:nvGraphicFramePr>
        <p:xfrm>
          <a:off x="232163" y="2776655"/>
          <a:ext cx="4318000" cy="3407833"/>
        </p:xfrm>
        <a:graphic>
          <a:graphicData uri="http://schemas.openxmlformats.org/drawingml/2006/chart">
            <c:chart xmlns:c="http://schemas.openxmlformats.org/drawingml/2006/chart" xmlns:r="http://schemas.openxmlformats.org/officeDocument/2006/relationships" r:id="rId2"/>
          </a:graphicData>
        </a:graphic>
      </p:graphicFrame>
      <p:sp>
        <p:nvSpPr>
          <p:cNvPr id="4" name="CuadroTexto 3">
            <a:extLst>
              <a:ext uri="{FF2B5EF4-FFF2-40B4-BE49-F238E27FC236}">
                <a16:creationId xmlns:a16="http://schemas.microsoft.com/office/drawing/2014/main" id="{5C443BD1-2BC9-4BFF-990B-476ABE386517}"/>
              </a:ext>
            </a:extLst>
          </p:cNvPr>
          <p:cNvSpPr txBox="1"/>
          <p:nvPr/>
        </p:nvSpPr>
        <p:spPr>
          <a:xfrm>
            <a:off x="179352" y="1135837"/>
            <a:ext cx="8741623" cy="523220"/>
          </a:xfrm>
          <a:prstGeom prst="rect">
            <a:avLst/>
          </a:prstGeom>
          <a:noFill/>
        </p:spPr>
        <p:txBody>
          <a:bodyPr wrap="square" rtlCol="0">
            <a:spAutoFit/>
          </a:bodyPr>
          <a:lstStyle/>
          <a:p>
            <a:r>
              <a:rPr lang="es-ES" sz="2800" b="1" dirty="0">
                <a:solidFill>
                  <a:srgbClr val="A9A8A9"/>
                </a:solidFill>
                <a:latin typeface="Lato Bold"/>
                <a:cs typeface="Lato Bold"/>
              </a:rPr>
              <a:t>INMUEBLES</a:t>
            </a:r>
          </a:p>
        </p:txBody>
      </p:sp>
      <p:sp>
        <p:nvSpPr>
          <p:cNvPr id="5" name="Rectángulo 4">
            <a:extLst>
              <a:ext uri="{FF2B5EF4-FFF2-40B4-BE49-F238E27FC236}">
                <a16:creationId xmlns:a16="http://schemas.microsoft.com/office/drawing/2014/main" id="{F3777815-478E-4187-8E05-EC448B615BB2}"/>
              </a:ext>
            </a:extLst>
          </p:cNvPr>
          <p:cNvSpPr/>
          <p:nvPr/>
        </p:nvSpPr>
        <p:spPr>
          <a:xfrm>
            <a:off x="12701"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8" name="Imagen 7">
            <a:extLst>
              <a:ext uri="{FF2B5EF4-FFF2-40B4-BE49-F238E27FC236}">
                <a16:creationId xmlns:a16="http://schemas.microsoft.com/office/drawing/2014/main" id="{02F4AFF3-0CE0-422F-BEDE-1D91D70D7A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60" y="0"/>
            <a:ext cx="1715135" cy="745490"/>
          </a:xfrm>
          <a:prstGeom prst="rect">
            <a:avLst/>
          </a:prstGeom>
        </p:spPr>
      </p:pic>
      <p:pic>
        <p:nvPicPr>
          <p:cNvPr id="9" name="Imagen 8">
            <a:extLst>
              <a:ext uri="{FF2B5EF4-FFF2-40B4-BE49-F238E27FC236}">
                <a16:creationId xmlns:a16="http://schemas.microsoft.com/office/drawing/2014/main" id="{7991DABB-611D-4AAC-9E4F-768135B5EB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92382" y="28575"/>
            <a:ext cx="4150360" cy="713105"/>
          </a:xfrm>
          <a:prstGeom prst="rect">
            <a:avLst/>
          </a:prstGeom>
        </p:spPr>
      </p:pic>
      <p:sp>
        <p:nvSpPr>
          <p:cNvPr id="2" name="CuadroTexto 1">
            <a:extLst>
              <a:ext uri="{FF2B5EF4-FFF2-40B4-BE49-F238E27FC236}">
                <a16:creationId xmlns:a16="http://schemas.microsoft.com/office/drawing/2014/main" id="{64CB1ABA-1BDB-43F0-BF29-5A9E15858AD1}"/>
              </a:ext>
            </a:extLst>
          </p:cNvPr>
          <p:cNvSpPr txBox="1"/>
          <p:nvPr/>
        </p:nvSpPr>
        <p:spPr>
          <a:xfrm>
            <a:off x="179352" y="1777152"/>
            <a:ext cx="8621748" cy="707886"/>
          </a:xfrm>
          <a:prstGeom prst="rect">
            <a:avLst/>
          </a:prstGeom>
          <a:noFill/>
        </p:spPr>
        <p:txBody>
          <a:bodyPr wrap="square" rtlCol="0">
            <a:spAutoFit/>
          </a:bodyPr>
          <a:lstStyle/>
          <a:p>
            <a:pPr algn="just"/>
            <a:r>
              <a:rPr lang="es-CO" sz="2000" dirty="0"/>
              <a:t>A 31 de julio de 2019, el inventario de Inmuebles no sociales se encuentra conformado por 22.602 registros, de los cuales 29% rúales y 71% urbanos. </a:t>
            </a:r>
          </a:p>
        </p:txBody>
      </p:sp>
      <p:sp>
        <p:nvSpPr>
          <p:cNvPr id="3" name="CuadroTexto 2">
            <a:extLst>
              <a:ext uri="{FF2B5EF4-FFF2-40B4-BE49-F238E27FC236}">
                <a16:creationId xmlns:a16="http://schemas.microsoft.com/office/drawing/2014/main" id="{740D2352-068B-4987-9BDE-830B8E3307CA}"/>
              </a:ext>
            </a:extLst>
          </p:cNvPr>
          <p:cNvSpPr txBox="1"/>
          <p:nvPr/>
        </p:nvSpPr>
        <p:spPr>
          <a:xfrm>
            <a:off x="5492996" y="3624721"/>
            <a:ext cx="6125553" cy="1092607"/>
          </a:xfrm>
          <a:prstGeom prst="rect">
            <a:avLst/>
          </a:prstGeom>
          <a:solidFill>
            <a:srgbClr val="002060"/>
          </a:solidFill>
        </p:spPr>
        <p:txBody>
          <a:bodyPr wrap="square" rtlCol="0">
            <a:spAutoFit/>
          </a:bodyPr>
          <a:lstStyle/>
          <a:p>
            <a:pPr algn="just"/>
            <a:r>
              <a:rPr lang="es-CO" dirty="0">
                <a:solidFill>
                  <a:schemeClr val="bg1"/>
                </a:solidFill>
              </a:rPr>
              <a:t>“Los servicios que más aumento tuvieron en junio fueron el arriendo imputado (precio que se pagaría por una vivienda en caso de ser inquilino), seguido del arriendo efectivo…” </a:t>
            </a:r>
          </a:p>
          <a:p>
            <a:pPr algn="just"/>
            <a:r>
              <a:rPr lang="es-CO" sz="1100" dirty="0">
                <a:solidFill>
                  <a:schemeClr val="bg1"/>
                </a:solidFill>
              </a:rPr>
              <a:t>Fuente: Portafolio (2019)</a:t>
            </a:r>
          </a:p>
        </p:txBody>
      </p:sp>
      <p:sp>
        <p:nvSpPr>
          <p:cNvPr id="11" name="CuadroTexto 10">
            <a:extLst>
              <a:ext uri="{FF2B5EF4-FFF2-40B4-BE49-F238E27FC236}">
                <a16:creationId xmlns:a16="http://schemas.microsoft.com/office/drawing/2014/main" id="{023D6A9D-67B6-49C7-A586-0555D12902E1}"/>
              </a:ext>
            </a:extLst>
          </p:cNvPr>
          <p:cNvSpPr txBox="1"/>
          <p:nvPr/>
        </p:nvSpPr>
        <p:spPr>
          <a:xfrm>
            <a:off x="6858000" y="6520419"/>
            <a:ext cx="4956174"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 </a:t>
            </a:r>
          </a:p>
        </p:txBody>
      </p:sp>
    </p:spTree>
    <p:extLst>
      <p:ext uri="{BB962C8B-B14F-4D97-AF65-F5344CB8AC3E}">
        <p14:creationId xmlns:p14="http://schemas.microsoft.com/office/powerpoint/2010/main" val="36682468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928190" y="466581"/>
            <a:ext cx="5811080" cy="477054"/>
          </a:xfrm>
          <a:prstGeom prst="rect">
            <a:avLst/>
          </a:prstGeom>
          <a:noFill/>
        </p:spPr>
        <p:txBody>
          <a:bodyPr wrap="square" rtlCol="0">
            <a:spAutoFit/>
          </a:bodyPr>
          <a:lstStyle/>
          <a:p>
            <a:r>
              <a:rPr lang="es-ES" sz="2500" dirty="0">
                <a:solidFill>
                  <a:srgbClr val="A9A8A9"/>
                </a:solidFill>
                <a:latin typeface="Lato Bold"/>
                <a:cs typeface="Lato Bold"/>
              </a:rPr>
              <a:t>MERCADO DE VENTAS DE INMUEBLES  </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 name="Rectángulo 2">
            <a:extLst>
              <a:ext uri="{FF2B5EF4-FFF2-40B4-BE49-F238E27FC236}">
                <a16:creationId xmlns:a16="http://schemas.microsoft.com/office/drawing/2014/main" id="{13751B45-7232-40EA-96D0-21C2F0A8894C}"/>
              </a:ext>
            </a:extLst>
          </p:cNvPr>
          <p:cNvSpPr/>
          <p:nvPr/>
        </p:nvSpPr>
        <p:spPr>
          <a:xfrm>
            <a:off x="9727095" y="1881879"/>
            <a:ext cx="2402945" cy="1015663"/>
          </a:xfrm>
          <a:prstGeom prst="rect">
            <a:avLst/>
          </a:prstGeom>
        </p:spPr>
        <p:txBody>
          <a:bodyPr wrap="square">
            <a:spAutoFit/>
          </a:bodyPr>
          <a:lstStyle/>
          <a:p>
            <a:pPr algn="just">
              <a:spcAft>
                <a:spcPts val="0"/>
              </a:spcAft>
            </a:pPr>
            <a:r>
              <a:rPr lang="es-CO" sz="1200" dirty="0">
                <a:latin typeface="Calibri" panose="020F0502020204030204" pitchFamily="34" charset="0"/>
                <a:ea typeface="Calibri" panose="020F0502020204030204" pitchFamily="34" charset="0"/>
                <a:cs typeface="Times New Roman" panose="02020603050405020304" pitchFamily="18" charset="0"/>
              </a:rPr>
              <a:t>En comparación diferencia resulta ser significativa pues, en términos generales el valor de venta de SAE ha representado tan solo el 54% del precio del mercado.</a:t>
            </a:r>
            <a:endParaRPr lang="es-ES" sz="1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ángulo 4">
            <a:extLst>
              <a:ext uri="{FF2B5EF4-FFF2-40B4-BE49-F238E27FC236}">
                <a16:creationId xmlns:a16="http://schemas.microsoft.com/office/drawing/2014/main" id="{9F336EF0-C0FD-4EB7-945B-8552E1ED18EB}"/>
              </a:ext>
            </a:extLst>
          </p:cNvPr>
          <p:cNvSpPr/>
          <p:nvPr/>
        </p:nvSpPr>
        <p:spPr>
          <a:xfrm>
            <a:off x="530105" y="5805723"/>
            <a:ext cx="11786589" cy="646331"/>
          </a:xfrm>
          <a:prstGeom prst="rect">
            <a:avLst/>
          </a:prstGeom>
        </p:spPr>
        <p:txBody>
          <a:bodyPr wrap="square">
            <a:spAutoFit/>
          </a:bodyPr>
          <a:lstStyle/>
          <a:p>
            <a:r>
              <a:rPr lang="es-CO" dirty="0">
                <a:latin typeface="Calibri" panose="020F0502020204030204" pitchFamily="34" charset="0"/>
                <a:ea typeface="Calibri" panose="020F0502020204030204" pitchFamily="34" charset="0"/>
                <a:cs typeface="Times New Roman" panose="02020603050405020304" pitchFamily="18" charset="0"/>
              </a:rPr>
              <a:t>Finalmente, el tiempo promedio de ventas en el mercado inmobiliario denota que el mejor mercado actualmente se encuentra en Medellín y en Cali ya que sus tiempos de colocación son los más bajos a nivel nacional.</a:t>
            </a:r>
            <a:endParaRPr lang="es-ES" dirty="0"/>
          </a:p>
        </p:txBody>
      </p:sp>
      <p:graphicFrame>
        <p:nvGraphicFramePr>
          <p:cNvPr id="12" name="Gráfico 11">
            <a:extLst>
              <a:ext uri="{FF2B5EF4-FFF2-40B4-BE49-F238E27FC236}">
                <a16:creationId xmlns:a16="http://schemas.microsoft.com/office/drawing/2014/main" id="{26FA0325-FB21-49C8-B635-D1FF4B6F6C6E}"/>
              </a:ext>
            </a:extLst>
          </p:cNvPr>
          <p:cNvGraphicFramePr>
            <a:graphicFrameLocks/>
          </p:cNvGraphicFramePr>
          <p:nvPr>
            <p:extLst/>
          </p:nvPr>
        </p:nvGraphicFramePr>
        <p:xfrm>
          <a:off x="61959" y="902288"/>
          <a:ext cx="9451158" cy="4584112"/>
        </p:xfrm>
        <a:graphic>
          <a:graphicData uri="http://schemas.openxmlformats.org/drawingml/2006/chart">
            <c:chart xmlns:c="http://schemas.openxmlformats.org/drawingml/2006/chart" xmlns:r="http://schemas.openxmlformats.org/officeDocument/2006/relationships" r:id="rId4"/>
          </a:graphicData>
        </a:graphic>
      </p:graphicFrame>
      <p:sp>
        <p:nvSpPr>
          <p:cNvPr id="10" name="CuadroTexto 9">
            <a:extLst>
              <a:ext uri="{FF2B5EF4-FFF2-40B4-BE49-F238E27FC236}">
                <a16:creationId xmlns:a16="http://schemas.microsoft.com/office/drawing/2014/main" id="{C03E6988-9A6C-4D01-847C-0A84AD04936C}"/>
              </a:ext>
            </a:extLst>
          </p:cNvPr>
          <p:cNvSpPr txBox="1"/>
          <p:nvPr/>
        </p:nvSpPr>
        <p:spPr>
          <a:xfrm>
            <a:off x="9336087" y="5461294"/>
            <a:ext cx="2664832" cy="276999"/>
          </a:xfrm>
          <a:prstGeom prst="rect">
            <a:avLst/>
          </a:prstGeom>
          <a:noFill/>
        </p:spPr>
        <p:txBody>
          <a:bodyPr wrap="none" rtlCol="0">
            <a:spAutoFit/>
          </a:bodyPr>
          <a:lstStyle/>
          <a:p>
            <a:r>
              <a:rPr lang="es-CO" sz="1200" dirty="0"/>
              <a:t>Datos Galería Inmobiliaria 31 Julio 2019</a:t>
            </a:r>
          </a:p>
        </p:txBody>
      </p:sp>
      <p:sp>
        <p:nvSpPr>
          <p:cNvPr id="14" name="CuadroTexto 13">
            <a:extLst>
              <a:ext uri="{FF2B5EF4-FFF2-40B4-BE49-F238E27FC236}">
                <a16:creationId xmlns:a16="http://schemas.microsoft.com/office/drawing/2014/main" id="{45E9DCDB-F61A-47D3-BF84-47856715A1D0}"/>
              </a:ext>
            </a:extLst>
          </p:cNvPr>
          <p:cNvSpPr txBox="1"/>
          <p:nvPr/>
        </p:nvSpPr>
        <p:spPr>
          <a:xfrm>
            <a:off x="6858000" y="6520419"/>
            <a:ext cx="4956174"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 </a:t>
            </a:r>
          </a:p>
        </p:txBody>
      </p:sp>
    </p:spTree>
    <p:extLst>
      <p:ext uri="{BB962C8B-B14F-4D97-AF65-F5344CB8AC3E}">
        <p14:creationId xmlns:p14="http://schemas.microsoft.com/office/powerpoint/2010/main" val="23871188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928190" y="466581"/>
            <a:ext cx="5811080" cy="477054"/>
          </a:xfrm>
          <a:prstGeom prst="rect">
            <a:avLst/>
          </a:prstGeom>
          <a:noFill/>
        </p:spPr>
        <p:txBody>
          <a:bodyPr wrap="square" rtlCol="0">
            <a:spAutoFit/>
          </a:bodyPr>
          <a:lstStyle/>
          <a:p>
            <a:r>
              <a:rPr lang="es-ES" sz="2500" dirty="0">
                <a:solidFill>
                  <a:srgbClr val="A9A8A9"/>
                </a:solidFill>
                <a:latin typeface="Lato Bold"/>
                <a:cs typeface="Lato Bold"/>
              </a:rPr>
              <a:t>COMPARACIÓN TIEMPO COLOCACIÓN. </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aphicFrame>
        <p:nvGraphicFramePr>
          <p:cNvPr id="14" name="Marcador de contenido 3">
            <a:extLst>
              <a:ext uri="{FF2B5EF4-FFF2-40B4-BE49-F238E27FC236}">
                <a16:creationId xmlns:a16="http://schemas.microsoft.com/office/drawing/2014/main" id="{DC6CD2A4-3BA6-41BA-BE87-BE25CB5E14A8}"/>
              </a:ext>
            </a:extLst>
          </p:cNvPr>
          <p:cNvGraphicFramePr>
            <a:graphicFrameLocks noGrp="1"/>
          </p:cNvGraphicFramePr>
          <p:nvPr>
            <p:ph idx="1"/>
            <p:extLst/>
          </p:nvPr>
        </p:nvGraphicFramePr>
        <p:xfrm>
          <a:off x="1123760" y="1087208"/>
          <a:ext cx="4818297" cy="3264708"/>
        </p:xfrm>
        <a:graphic>
          <a:graphicData uri="http://schemas.openxmlformats.org/drawingml/2006/table">
            <a:tbl>
              <a:tblPr firstRow="1" firstCol="1" bandRow="1">
                <a:tableStyleId>{5C22544A-7EE6-4342-B048-85BDC9FD1C3A}</a:tableStyleId>
              </a:tblPr>
              <a:tblGrid>
                <a:gridCol w="973455">
                  <a:extLst>
                    <a:ext uri="{9D8B030D-6E8A-4147-A177-3AD203B41FA5}">
                      <a16:colId xmlns:a16="http://schemas.microsoft.com/office/drawing/2014/main" val="4202446711"/>
                    </a:ext>
                  </a:extLst>
                </a:gridCol>
                <a:gridCol w="1404742">
                  <a:extLst>
                    <a:ext uri="{9D8B030D-6E8A-4147-A177-3AD203B41FA5}">
                      <a16:colId xmlns:a16="http://schemas.microsoft.com/office/drawing/2014/main" val="4151107753"/>
                    </a:ext>
                  </a:extLst>
                </a:gridCol>
                <a:gridCol w="957419">
                  <a:extLst>
                    <a:ext uri="{9D8B030D-6E8A-4147-A177-3AD203B41FA5}">
                      <a16:colId xmlns:a16="http://schemas.microsoft.com/office/drawing/2014/main" val="471343342"/>
                    </a:ext>
                  </a:extLst>
                </a:gridCol>
                <a:gridCol w="1482681">
                  <a:extLst>
                    <a:ext uri="{9D8B030D-6E8A-4147-A177-3AD203B41FA5}">
                      <a16:colId xmlns:a16="http://schemas.microsoft.com/office/drawing/2014/main" val="3749852999"/>
                    </a:ext>
                  </a:extLst>
                </a:gridCol>
              </a:tblGrid>
              <a:tr h="710519">
                <a:tc>
                  <a:txBody>
                    <a:bodyPr/>
                    <a:lstStyle/>
                    <a:p>
                      <a:pPr algn="just">
                        <a:spcAft>
                          <a:spcPts val="0"/>
                        </a:spcAft>
                      </a:pPr>
                      <a:r>
                        <a:rPr lang="es-CO" sz="1600" dirty="0">
                          <a:effectLst/>
                        </a:rPr>
                        <a:t> </a:t>
                      </a:r>
                      <a:endParaRPr lang="es-CO" sz="11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spcAft>
                          <a:spcPts val="0"/>
                        </a:spcAft>
                      </a:pPr>
                      <a:r>
                        <a:rPr lang="es-CO" sz="1600" dirty="0">
                          <a:effectLst/>
                        </a:rPr>
                        <a:t>Total</a:t>
                      </a:r>
                      <a:endParaRPr lang="es-CO" sz="11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spcAft>
                          <a:spcPts val="0"/>
                        </a:spcAft>
                      </a:pPr>
                      <a:r>
                        <a:rPr lang="es-CO" sz="1600" dirty="0">
                          <a:effectLst/>
                        </a:rPr>
                        <a:t>Ventas por CISA</a:t>
                      </a:r>
                      <a:endParaRPr lang="es-CO" sz="11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spcAft>
                          <a:spcPts val="0"/>
                        </a:spcAft>
                      </a:pPr>
                      <a:r>
                        <a:rPr lang="es-CO" sz="1600" dirty="0">
                          <a:effectLst/>
                        </a:rPr>
                        <a:t>Activos Publicados</a:t>
                      </a:r>
                      <a:endParaRPr lang="es-CO" sz="11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1516804641"/>
                  </a:ext>
                </a:extLst>
              </a:tr>
              <a:tr h="401125">
                <a:tc>
                  <a:txBody>
                    <a:bodyPr/>
                    <a:lstStyle/>
                    <a:p>
                      <a:pPr algn="ctr">
                        <a:spcAft>
                          <a:spcPts val="0"/>
                        </a:spcAft>
                      </a:pPr>
                      <a:r>
                        <a:rPr lang="es-CO" sz="1600" dirty="0">
                          <a:effectLst/>
                        </a:rPr>
                        <a:t>Vivienda</a:t>
                      </a:r>
                      <a:endParaRPr lang="es-CO" sz="11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spcAft>
                          <a:spcPts val="0"/>
                        </a:spcAft>
                      </a:pPr>
                      <a:r>
                        <a:rPr lang="es-CO" sz="1600" dirty="0">
                          <a:effectLst/>
                        </a:rPr>
                        <a:t>9.4 meses</a:t>
                      </a:r>
                      <a:endParaRPr lang="es-CO" sz="11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spcAft>
                          <a:spcPts val="0"/>
                        </a:spcAft>
                      </a:pPr>
                      <a:r>
                        <a:rPr lang="es-CO" sz="1600" dirty="0">
                          <a:effectLst/>
                        </a:rPr>
                        <a:t>10.4 meses</a:t>
                      </a:r>
                      <a:endParaRPr lang="es-CO" sz="11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spcAft>
                          <a:spcPts val="0"/>
                        </a:spcAft>
                      </a:pPr>
                      <a:r>
                        <a:rPr lang="es-CO" sz="1600" dirty="0">
                          <a:effectLst/>
                        </a:rPr>
                        <a:t>16 meses</a:t>
                      </a:r>
                      <a:endParaRPr lang="es-CO" sz="11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676416888"/>
                  </a:ext>
                </a:extLst>
              </a:tr>
              <a:tr h="401125">
                <a:tc>
                  <a:txBody>
                    <a:bodyPr/>
                    <a:lstStyle/>
                    <a:p>
                      <a:pPr algn="ctr">
                        <a:spcAft>
                          <a:spcPts val="0"/>
                        </a:spcAft>
                      </a:pPr>
                      <a:r>
                        <a:rPr lang="es-CO" sz="1600" dirty="0">
                          <a:effectLst/>
                          <a:latin typeface="Calibri" panose="020F0502020204030204" pitchFamily="34" charset="0"/>
                          <a:ea typeface="Calibri" panose="020F0502020204030204" pitchFamily="34" charset="0"/>
                          <a:cs typeface="Calibri" panose="020F0502020204030204" pitchFamily="34" charset="0"/>
                        </a:rPr>
                        <a:t>Lotes</a:t>
                      </a:r>
                    </a:p>
                  </a:txBody>
                  <a:tcPr marL="44450" marR="44450" marT="0" marB="0" anchor="ctr"/>
                </a:tc>
                <a:tc>
                  <a:txBody>
                    <a:bodyPr/>
                    <a:lstStyle/>
                    <a:p>
                      <a:pPr algn="ctr">
                        <a:spcAft>
                          <a:spcPts val="0"/>
                        </a:spcAft>
                      </a:pPr>
                      <a:r>
                        <a:rPr lang="es-CO" sz="1600" dirty="0">
                          <a:effectLst/>
                          <a:latin typeface="Calibri" panose="020F0502020204030204" pitchFamily="34" charset="0"/>
                          <a:ea typeface="Calibri" panose="020F0502020204030204" pitchFamily="34" charset="0"/>
                          <a:cs typeface="Calibri" panose="020F0502020204030204" pitchFamily="34" charset="0"/>
                        </a:rPr>
                        <a:t>13 meses</a:t>
                      </a:r>
                    </a:p>
                  </a:txBody>
                  <a:tcPr marL="44450" marR="44450" marT="0" marB="0" anchor="ctr"/>
                </a:tc>
                <a:tc>
                  <a:txBody>
                    <a:bodyPr/>
                    <a:lstStyle/>
                    <a:p>
                      <a:pPr algn="ctr">
                        <a:spcAft>
                          <a:spcPts val="0"/>
                        </a:spcAft>
                      </a:pPr>
                      <a:r>
                        <a:rPr lang="es-CO" sz="1600" dirty="0">
                          <a:effectLst/>
                          <a:latin typeface="Calibri" panose="020F0502020204030204" pitchFamily="34" charset="0"/>
                          <a:ea typeface="Calibri" panose="020F0502020204030204" pitchFamily="34" charset="0"/>
                          <a:cs typeface="Calibri" panose="020F0502020204030204" pitchFamily="34" charset="0"/>
                        </a:rPr>
                        <a:t>14 meses</a:t>
                      </a:r>
                    </a:p>
                  </a:txBody>
                  <a:tcPr marL="44450" marR="44450" marT="0" marB="0" anchor="ctr"/>
                </a:tc>
                <a:tc>
                  <a:txBody>
                    <a:bodyPr/>
                    <a:lstStyle/>
                    <a:p>
                      <a:pPr algn="ctr">
                        <a:spcAft>
                          <a:spcPts val="0"/>
                        </a:spcAft>
                      </a:pPr>
                      <a:r>
                        <a:rPr lang="es-CO" sz="1600" dirty="0">
                          <a:effectLst/>
                          <a:latin typeface="Calibri" panose="020F0502020204030204" pitchFamily="34" charset="0"/>
                          <a:ea typeface="Calibri" panose="020F0502020204030204" pitchFamily="34" charset="0"/>
                          <a:cs typeface="Calibri" panose="020F0502020204030204" pitchFamily="34" charset="0"/>
                        </a:rPr>
                        <a:t>17 meses</a:t>
                      </a:r>
                    </a:p>
                  </a:txBody>
                  <a:tcPr marL="44450" marR="44450" marT="0" marB="0" anchor="ctr"/>
                </a:tc>
                <a:extLst>
                  <a:ext uri="{0D108BD9-81ED-4DB2-BD59-A6C34878D82A}">
                    <a16:rowId xmlns:a16="http://schemas.microsoft.com/office/drawing/2014/main" val="3714511193"/>
                  </a:ext>
                </a:extLst>
              </a:tr>
              <a:tr h="523596">
                <a:tc>
                  <a:txBody>
                    <a:bodyPr/>
                    <a:lstStyle/>
                    <a:p>
                      <a:pPr algn="ctr">
                        <a:spcAft>
                          <a:spcPts val="0"/>
                        </a:spcAft>
                      </a:pPr>
                      <a:r>
                        <a:rPr lang="es-CO" sz="1600" dirty="0">
                          <a:effectLst/>
                        </a:rPr>
                        <a:t>Oficinas</a:t>
                      </a:r>
                      <a:endParaRPr lang="es-CO" sz="11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spcAft>
                          <a:spcPts val="0"/>
                        </a:spcAft>
                      </a:pPr>
                      <a:r>
                        <a:rPr lang="es-CO" sz="1600">
                          <a:effectLst/>
                        </a:rPr>
                        <a:t>8.5 meses</a:t>
                      </a:r>
                      <a:endParaRPr lang="es-CO" sz="11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spcAft>
                          <a:spcPts val="0"/>
                        </a:spcAft>
                      </a:pPr>
                      <a:r>
                        <a:rPr lang="es-CO" sz="1600" dirty="0">
                          <a:effectLst/>
                        </a:rPr>
                        <a:t>5 meses</a:t>
                      </a:r>
                      <a:endParaRPr lang="es-CO" sz="11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spcAft>
                          <a:spcPts val="0"/>
                        </a:spcAft>
                      </a:pPr>
                      <a:r>
                        <a:rPr lang="es-CO" sz="1600" dirty="0">
                          <a:effectLst/>
                        </a:rPr>
                        <a:t> 10.7 meses</a:t>
                      </a:r>
                      <a:endParaRPr lang="es-CO" sz="11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4229446057"/>
                  </a:ext>
                </a:extLst>
              </a:tr>
              <a:tr h="457200">
                <a:tc>
                  <a:txBody>
                    <a:bodyPr/>
                    <a:lstStyle/>
                    <a:p>
                      <a:pPr algn="ctr">
                        <a:spcAft>
                          <a:spcPts val="0"/>
                        </a:spcAft>
                      </a:pPr>
                      <a:r>
                        <a:rPr lang="es-CO" sz="1600" dirty="0">
                          <a:effectLst/>
                        </a:rPr>
                        <a:t>Comercial</a:t>
                      </a:r>
                      <a:endParaRPr lang="es-CO" sz="11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spcAft>
                          <a:spcPts val="0"/>
                        </a:spcAft>
                      </a:pPr>
                      <a:r>
                        <a:rPr lang="es-CO" sz="1600" dirty="0">
                          <a:effectLst/>
                        </a:rPr>
                        <a:t>12.6 meses</a:t>
                      </a:r>
                      <a:endParaRPr lang="es-CO" sz="11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spcAft>
                          <a:spcPts val="0"/>
                        </a:spcAft>
                      </a:pPr>
                      <a:r>
                        <a:rPr lang="es-CO" sz="1600" dirty="0">
                          <a:effectLst/>
                        </a:rPr>
                        <a:t>8.3 meses</a:t>
                      </a:r>
                      <a:endParaRPr lang="es-CO" sz="11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spcAft>
                          <a:spcPts val="0"/>
                        </a:spcAft>
                      </a:pPr>
                      <a:r>
                        <a:rPr lang="es-CO" sz="1600" dirty="0">
                          <a:effectLst/>
                        </a:rPr>
                        <a:t>14.7 meses</a:t>
                      </a:r>
                      <a:endParaRPr lang="es-CO" sz="11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4099484000"/>
                  </a:ext>
                </a:extLst>
              </a:tr>
              <a:tr h="684588">
                <a:tc>
                  <a:txBody>
                    <a:bodyPr/>
                    <a:lstStyle/>
                    <a:p>
                      <a:pPr algn="ctr">
                        <a:spcAft>
                          <a:spcPts val="0"/>
                        </a:spcAft>
                      </a:pPr>
                      <a:r>
                        <a:rPr lang="es-CO" sz="1600" dirty="0">
                          <a:effectLst/>
                        </a:rPr>
                        <a:t>Total</a:t>
                      </a:r>
                      <a:endParaRPr lang="es-CO" sz="11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spcAft>
                          <a:spcPts val="0"/>
                        </a:spcAft>
                      </a:pPr>
                      <a:r>
                        <a:rPr lang="es-CO" sz="1600" dirty="0">
                          <a:effectLst/>
                        </a:rPr>
                        <a:t>10.17 meses</a:t>
                      </a:r>
                      <a:endParaRPr lang="es-CO" sz="11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spcAft>
                          <a:spcPts val="0"/>
                        </a:spcAft>
                      </a:pPr>
                      <a:r>
                        <a:rPr lang="es-CO" sz="1600" dirty="0">
                          <a:effectLst/>
                        </a:rPr>
                        <a:t>9.5 meses</a:t>
                      </a:r>
                      <a:endParaRPr lang="es-CO" sz="11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spcAft>
                          <a:spcPts val="0"/>
                        </a:spcAft>
                      </a:pPr>
                      <a:r>
                        <a:rPr lang="es-CO" sz="1600" dirty="0">
                          <a:effectLst/>
                        </a:rPr>
                        <a:t>14.6 meses</a:t>
                      </a:r>
                      <a:endParaRPr lang="es-CO" sz="11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4128076587"/>
                  </a:ext>
                </a:extLst>
              </a:tr>
            </a:tbl>
          </a:graphicData>
        </a:graphic>
      </p:graphicFrame>
      <p:sp>
        <p:nvSpPr>
          <p:cNvPr id="4" name="Rectángulo 3">
            <a:extLst>
              <a:ext uri="{FF2B5EF4-FFF2-40B4-BE49-F238E27FC236}">
                <a16:creationId xmlns:a16="http://schemas.microsoft.com/office/drawing/2014/main" id="{C62D71A5-0EDE-4508-B41C-1D9640BCEF45}"/>
              </a:ext>
            </a:extLst>
          </p:cNvPr>
          <p:cNvSpPr/>
          <p:nvPr/>
        </p:nvSpPr>
        <p:spPr>
          <a:xfrm>
            <a:off x="484909" y="4650390"/>
            <a:ext cx="6096000" cy="1477328"/>
          </a:xfrm>
          <a:prstGeom prst="rect">
            <a:avLst/>
          </a:prstGeom>
        </p:spPr>
        <p:txBody>
          <a:bodyPr>
            <a:spAutoFit/>
          </a:bodyPr>
          <a:lstStyle/>
          <a:p>
            <a:r>
              <a:rPr lang="es-CO" dirty="0">
                <a:latin typeface="Calibri" panose="020F0502020204030204" pitchFamily="34" charset="0"/>
                <a:ea typeface="Calibri" panose="020F0502020204030204" pitchFamily="34" charset="0"/>
              </a:rPr>
              <a:t>A continuación se discrimina la cantidad de inmuebles que aún se encuentran disponibles desde su año de publicación, como se puede evidenciar alrededor de 194 inmuebles llevan más de tres años desde su año de publicación hasta la fecha sin ser aún efectiva su venta.</a:t>
            </a:r>
            <a:endParaRPr lang="es-CO" dirty="0"/>
          </a:p>
        </p:txBody>
      </p:sp>
      <p:graphicFrame>
        <p:nvGraphicFramePr>
          <p:cNvPr id="5" name="Tabla 4">
            <a:extLst>
              <a:ext uri="{FF2B5EF4-FFF2-40B4-BE49-F238E27FC236}">
                <a16:creationId xmlns:a16="http://schemas.microsoft.com/office/drawing/2014/main" id="{73019C03-CD94-4753-8AFE-FD8A891B9C96}"/>
              </a:ext>
            </a:extLst>
          </p:cNvPr>
          <p:cNvGraphicFramePr>
            <a:graphicFrameLocks noGrp="1"/>
          </p:cNvGraphicFramePr>
          <p:nvPr>
            <p:extLst/>
          </p:nvPr>
        </p:nvGraphicFramePr>
        <p:xfrm>
          <a:off x="6858000" y="4273518"/>
          <a:ext cx="5116946" cy="2225040"/>
        </p:xfrm>
        <a:graphic>
          <a:graphicData uri="http://schemas.openxmlformats.org/drawingml/2006/table">
            <a:tbl>
              <a:tblPr firstRow="1" bandRow="1">
                <a:tableStyleId>{6E25E649-3F16-4E02-A733-19D2CDBF48F0}</a:tableStyleId>
              </a:tblPr>
              <a:tblGrid>
                <a:gridCol w="2558473">
                  <a:extLst>
                    <a:ext uri="{9D8B030D-6E8A-4147-A177-3AD203B41FA5}">
                      <a16:colId xmlns:a16="http://schemas.microsoft.com/office/drawing/2014/main" val="3061471178"/>
                    </a:ext>
                  </a:extLst>
                </a:gridCol>
                <a:gridCol w="2558473">
                  <a:extLst>
                    <a:ext uri="{9D8B030D-6E8A-4147-A177-3AD203B41FA5}">
                      <a16:colId xmlns:a16="http://schemas.microsoft.com/office/drawing/2014/main" val="2190486551"/>
                    </a:ext>
                  </a:extLst>
                </a:gridCol>
              </a:tblGrid>
              <a:tr h="370840">
                <a:tc>
                  <a:txBody>
                    <a:bodyPr/>
                    <a:lstStyle/>
                    <a:p>
                      <a:pPr algn="ctr"/>
                      <a:r>
                        <a:rPr lang="es-CO" dirty="0"/>
                        <a:t>AÑO</a:t>
                      </a:r>
                    </a:p>
                  </a:txBody>
                  <a:tcPr/>
                </a:tc>
                <a:tc>
                  <a:txBody>
                    <a:bodyPr/>
                    <a:lstStyle/>
                    <a:p>
                      <a:pPr algn="ctr"/>
                      <a:r>
                        <a:rPr lang="es-CO" dirty="0"/>
                        <a:t>INMUEBLES</a:t>
                      </a:r>
                    </a:p>
                  </a:txBody>
                  <a:tcPr/>
                </a:tc>
                <a:extLst>
                  <a:ext uri="{0D108BD9-81ED-4DB2-BD59-A6C34878D82A}">
                    <a16:rowId xmlns:a16="http://schemas.microsoft.com/office/drawing/2014/main" val="1529803771"/>
                  </a:ext>
                </a:extLst>
              </a:tr>
              <a:tr h="370840">
                <a:tc>
                  <a:txBody>
                    <a:bodyPr/>
                    <a:lstStyle/>
                    <a:p>
                      <a:pPr algn="ctr"/>
                      <a:r>
                        <a:rPr lang="es-CO" dirty="0"/>
                        <a:t>2015</a:t>
                      </a:r>
                    </a:p>
                  </a:txBody>
                  <a:tcPr/>
                </a:tc>
                <a:tc>
                  <a:txBody>
                    <a:bodyPr/>
                    <a:lstStyle/>
                    <a:p>
                      <a:pPr algn="ctr"/>
                      <a:r>
                        <a:rPr lang="es-CO" dirty="0"/>
                        <a:t>35</a:t>
                      </a:r>
                    </a:p>
                  </a:txBody>
                  <a:tcPr/>
                </a:tc>
                <a:extLst>
                  <a:ext uri="{0D108BD9-81ED-4DB2-BD59-A6C34878D82A}">
                    <a16:rowId xmlns:a16="http://schemas.microsoft.com/office/drawing/2014/main" val="4060635119"/>
                  </a:ext>
                </a:extLst>
              </a:tr>
              <a:tr h="370840">
                <a:tc>
                  <a:txBody>
                    <a:bodyPr/>
                    <a:lstStyle/>
                    <a:p>
                      <a:pPr algn="ctr"/>
                      <a:r>
                        <a:rPr lang="es-CO" dirty="0"/>
                        <a:t>2016</a:t>
                      </a:r>
                    </a:p>
                  </a:txBody>
                  <a:tcPr/>
                </a:tc>
                <a:tc>
                  <a:txBody>
                    <a:bodyPr/>
                    <a:lstStyle/>
                    <a:p>
                      <a:pPr algn="ctr"/>
                      <a:r>
                        <a:rPr lang="es-CO" dirty="0"/>
                        <a:t>88</a:t>
                      </a:r>
                    </a:p>
                  </a:txBody>
                  <a:tcPr/>
                </a:tc>
                <a:extLst>
                  <a:ext uri="{0D108BD9-81ED-4DB2-BD59-A6C34878D82A}">
                    <a16:rowId xmlns:a16="http://schemas.microsoft.com/office/drawing/2014/main" val="3216670137"/>
                  </a:ext>
                </a:extLst>
              </a:tr>
              <a:tr h="370840">
                <a:tc>
                  <a:txBody>
                    <a:bodyPr/>
                    <a:lstStyle/>
                    <a:p>
                      <a:pPr algn="ctr"/>
                      <a:r>
                        <a:rPr lang="es-CO" dirty="0"/>
                        <a:t>2017</a:t>
                      </a:r>
                    </a:p>
                  </a:txBody>
                  <a:tcPr/>
                </a:tc>
                <a:tc>
                  <a:txBody>
                    <a:bodyPr/>
                    <a:lstStyle/>
                    <a:p>
                      <a:pPr algn="ctr"/>
                      <a:r>
                        <a:rPr lang="es-CO" dirty="0"/>
                        <a:t>71</a:t>
                      </a:r>
                    </a:p>
                  </a:txBody>
                  <a:tcPr/>
                </a:tc>
                <a:extLst>
                  <a:ext uri="{0D108BD9-81ED-4DB2-BD59-A6C34878D82A}">
                    <a16:rowId xmlns:a16="http://schemas.microsoft.com/office/drawing/2014/main" val="1848728751"/>
                  </a:ext>
                </a:extLst>
              </a:tr>
              <a:tr h="370840">
                <a:tc>
                  <a:txBody>
                    <a:bodyPr/>
                    <a:lstStyle/>
                    <a:p>
                      <a:pPr algn="ctr"/>
                      <a:r>
                        <a:rPr lang="es-CO" dirty="0"/>
                        <a:t>2018</a:t>
                      </a:r>
                    </a:p>
                  </a:txBody>
                  <a:tcPr/>
                </a:tc>
                <a:tc>
                  <a:txBody>
                    <a:bodyPr/>
                    <a:lstStyle/>
                    <a:p>
                      <a:pPr algn="ctr"/>
                      <a:r>
                        <a:rPr lang="es-CO" dirty="0"/>
                        <a:t>552</a:t>
                      </a:r>
                    </a:p>
                  </a:txBody>
                  <a:tcPr/>
                </a:tc>
                <a:extLst>
                  <a:ext uri="{0D108BD9-81ED-4DB2-BD59-A6C34878D82A}">
                    <a16:rowId xmlns:a16="http://schemas.microsoft.com/office/drawing/2014/main" val="800790541"/>
                  </a:ext>
                </a:extLst>
              </a:tr>
              <a:tr h="370840">
                <a:tc>
                  <a:txBody>
                    <a:bodyPr/>
                    <a:lstStyle/>
                    <a:p>
                      <a:pPr algn="ctr"/>
                      <a:r>
                        <a:rPr lang="es-CO" dirty="0"/>
                        <a:t>2019</a:t>
                      </a:r>
                    </a:p>
                  </a:txBody>
                  <a:tcPr/>
                </a:tc>
                <a:tc>
                  <a:txBody>
                    <a:bodyPr/>
                    <a:lstStyle/>
                    <a:p>
                      <a:pPr algn="ctr"/>
                      <a:r>
                        <a:rPr lang="es-CO" dirty="0"/>
                        <a:t>727</a:t>
                      </a:r>
                    </a:p>
                  </a:txBody>
                  <a:tcPr/>
                </a:tc>
                <a:extLst>
                  <a:ext uri="{0D108BD9-81ED-4DB2-BD59-A6C34878D82A}">
                    <a16:rowId xmlns:a16="http://schemas.microsoft.com/office/drawing/2014/main" val="602846240"/>
                  </a:ext>
                </a:extLst>
              </a:tr>
            </a:tbl>
          </a:graphicData>
        </a:graphic>
      </p:graphicFrame>
      <p:sp>
        <p:nvSpPr>
          <p:cNvPr id="7" name="CuadroTexto 6">
            <a:extLst>
              <a:ext uri="{FF2B5EF4-FFF2-40B4-BE49-F238E27FC236}">
                <a16:creationId xmlns:a16="http://schemas.microsoft.com/office/drawing/2014/main" id="{43165848-FA47-4964-A30E-379CDD96A1A6}"/>
              </a:ext>
            </a:extLst>
          </p:cNvPr>
          <p:cNvSpPr txBox="1"/>
          <p:nvPr/>
        </p:nvSpPr>
        <p:spPr>
          <a:xfrm>
            <a:off x="6089649" y="943635"/>
            <a:ext cx="5679347" cy="738664"/>
          </a:xfrm>
          <a:prstGeom prst="rect">
            <a:avLst/>
          </a:prstGeom>
          <a:noFill/>
        </p:spPr>
        <p:txBody>
          <a:bodyPr wrap="square" rtlCol="0">
            <a:spAutoFit/>
          </a:bodyPr>
          <a:lstStyle/>
          <a:p>
            <a:pPr algn="just"/>
            <a:r>
              <a:rPr lang="es-CO" sz="1400" dirty="0"/>
              <a:t>A continuación se relacionan los activos por tipología que llevan mayor tiempo desde su año de publicación hasta la fecha de corte (27/08/2019) sin ser efectiva su venta:</a:t>
            </a:r>
          </a:p>
        </p:txBody>
      </p:sp>
      <p:graphicFrame>
        <p:nvGraphicFramePr>
          <p:cNvPr id="8" name="Tabla 7">
            <a:extLst>
              <a:ext uri="{FF2B5EF4-FFF2-40B4-BE49-F238E27FC236}">
                <a16:creationId xmlns:a16="http://schemas.microsoft.com/office/drawing/2014/main" id="{5F249AB6-D74E-448C-96AE-1CC9D54A8BC3}"/>
              </a:ext>
            </a:extLst>
          </p:cNvPr>
          <p:cNvGraphicFramePr>
            <a:graphicFrameLocks noGrp="1"/>
          </p:cNvGraphicFramePr>
          <p:nvPr>
            <p:extLst/>
          </p:nvPr>
        </p:nvGraphicFramePr>
        <p:xfrm>
          <a:off x="6148113" y="1836017"/>
          <a:ext cx="3268360" cy="1882084"/>
        </p:xfrm>
        <a:graphic>
          <a:graphicData uri="http://schemas.openxmlformats.org/drawingml/2006/table">
            <a:tbl>
              <a:tblPr firstRow="1" bandRow="1">
                <a:tableStyleId>{5C22544A-7EE6-4342-B048-85BDC9FD1C3A}</a:tableStyleId>
              </a:tblPr>
              <a:tblGrid>
                <a:gridCol w="3268360">
                  <a:extLst>
                    <a:ext uri="{9D8B030D-6E8A-4147-A177-3AD203B41FA5}">
                      <a16:colId xmlns:a16="http://schemas.microsoft.com/office/drawing/2014/main" val="721398966"/>
                    </a:ext>
                  </a:extLst>
                </a:gridCol>
              </a:tblGrid>
              <a:tr h="470521">
                <a:tc>
                  <a:txBody>
                    <a:bodyPr/>
                    <a:lstStyle/>
                    <a:p>
                      <a:r>
                        <a:rPr lang="es-CO" sz="1600" b="0" dirty="0">
                          <a:solidFill>
                            <a:schemeClr val="tx1"/>
                          </a:solidFill>
                        </a:rPr>
                        <a:t>Casa en Bogotá 23/07/2015</a:t>
                      </a:r>
                    </a:p>
                  </a:txBody>
                  <a:tcPr>
                    <a:solidFill>
                      <a:schemeClr val="accent1">
                        <a:lumMod val="20000"/>
                        <a:lumOff val="80000"/>
                      </a:schemeClr>
                    </a:solidFill>
                  </a:tcPr>
                </a:tc>
                <a:extLst>
                  <a:ext uri="{0D108BD9-81ED-4DB2-BD59-A6C34878D82A}">
                    <a16:rowId xmlns:a16="http://schemas.microsoft.com/office/drawing/2014/main" val="4070909710"/>
                  </a:ext>
                </a:extLst>
              </a:tr>
              <a:tr h="470521">
                <a:tc>
                  <a:txBody>
                    <a:bodyPr/>
                    <a:lstStyle/>
                    <a:p>
                      <a:r>
                        <a:rPr lang="es-CO" sz="1600" dirty="0">
                          <a:solidFill>
                            <a:schemeClr val="tx1"/>
                          </a:solidFill>
                        </a:rPr>
                        <a:t>Lote en Bogotá 28/07/2015</a:t>
                      </a:r>
                    </a:p>
                  </a:txBody>
                  <a:tcPr/>
                </a:tc>
                <a:extLst>
                  <a:ext uri="{0D108BD9-81ED-4DB2-BD59-A6C34878D82A}">
                    <a16:rowId xmlns:a16="http://schemas.microsoft.com/office/drawing/2014/main" val="1928096720"/>
                  </a:ext>
                </a:extLst>
              </a:tr>
              <a:tr h="470521">
                <a:tc>
                  <a:txBody>
                    <a:bodyPr/>
                    <a:lstStyle/>
                    <a:p>
                      <a:r>
                        <a:rPr lang="es-CO" sz="1600" dirty="0">
                          <a:solidFill>
                            <a:schemeClr val="tx1"/>
                          </a:solidFill>
                        </a:rPr>
                        <a:t>Oficina en Cali 22/05/2018</a:t>
                      </a:r>
                    </a:p>
                  </a:txBody>
                  <a:tcPr/>
                </a:tc>
                <a:extLst>
                  <a:ext uri="{0D108BD9-81ED-4DB2-BD59-A6C34878D82A}">
                    <a16:rowId xmlns:a16="http://schemas.microsoft.com/office/drawing/2014/main" val="3470288475"/>
                  </a:ext>
                </a:extLst>
              </a:tr>
              <a:tr h="470521">
                <a:tc>
                  <a:txBody>
                    <a:bodyPr/>
                    <a:lstStyle/>
                    <a:p>
                      <a:r>
                        <a:rPr lang="es-CO" sz="1600" dirty="0">
                          <a:solidFill>
                            <a:schemeClr val="tx1"/>
                          </a:solidFill>
                        </a:rPr>
                        <a:t>Local en Bogotá 28/07/2015</a:t>
                      </a:r>
                    </a:p>
                  </a:txBody>
                  <a:tcPr/>
                </a:tc>
                <a:extLst>
                  <a:ext uri="{0D108BD9-81ED-4DB2-BD59-A6C34878D82A}">
                    <a16:rowId xmlns:a16="http://schemas.microsoft.com/office/drawing/2014/main" val="2373583559"/>
                  </a:ext>
                </a:extLst>
              </a:tr>
            </a:tbl>
          </a:graphicData>
        </a:graphic>
      </p:graphicFrame>
      <p:graphicFrame>
        <p:nvGraphicFramePr>
          <p:cNvPr id="3" name="Tabla 2">
            <a:extLst>
              <a:ext uri="{FF2B5EF4-FFF2-40B4-BE49-F238E27FC236}">
                <a16:creationId xmlns:a16="http://schemas.microsoft.com/office/drawing/2014/main" id="{0E2295FE-DA34-4A63-AF7B-3653E3BC0A49}"/>
              </a:ext>
            </a:extLst>
          </p:cNvPr>
          <p:cNvGraphicFramePr>
            <a:graphicFrameLocks noGrp="1"/>
          </p:cNvGraphicFramePr>
          <p:nvPr>
            <p:extLst>
              <p:ext uri="{D42A27DB-BD31-4B8C-83A1-F6EECF244321}">
                <p14:modId xmlns:p14="http://schemas.microsoft.com/office/powerpoint/2010/main" val="1413295254"/>
              </p:ext>
            </p:extLst>
          </p:nvPr>
        </p:nvGraphicFramePr>
        <p:xfrm>
          <a:off x="9592048" y="1824439"/>
          <a:ext cx="1655071" cy="1882083"/>
        </p:xfrm>
        <a:graphic>
          <a:graphicData uri="http://schemas.openxmlformats.org/drawingml/2006/table">
            <a:tbl>
              <a:tblPr>
                <a:tableStyleId>{5C22544A-7EE6-4342-B048-85BDC9FD1C3A}</a:tableStyleId>
              </a:tblPr>
              <a:tblGrid>
                <a:gridCol w="1655071">
                  <a:extLst>
                    <a:ext uri="{9D8B030D-6E8A-4147-A177-3AD203B41FA5}">
                      <a16:colId xmlns:a16="http://schemas.microsoft.com/office/drawing/2014/main" val="1161370685"/>
                    </a:ext>
                  </a:extLst>
                </a:gridCol>
              </a:tblGrid>
              <a:tr h="466499">
                <a:tc>
                  <a:txBody>
                    <a:bodyPr/>
                    <a:lstStyle/>
                    <a:p>
                      <a:pPr algn="ctr" fontAlgn="b"/>
                      <a:r>
                        <a:rPr lang="es-CO" sz="1600" u="none" strike="noStrike" dirty="0">
                          <a:effectLst/>
                        </a:rPr>
                        <a:t>49.9 meses</a:t>
                      </a:r>
                      <a:endParaRPr lang="es-CO"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706845981"/>
                  </a:ext>
                </a:extLst>
              </a:tr>
              <a:tr h="482586">
                <a:tc>
                  <a:txBody>
                    <a:bodyPr/>
                    <a:lstStyle/>
                    <a:p>
                      <a:pPr algn="ctr" fontAlgn="b"/>
                      <a:r>
                        <a:rPr lang="es-CO" sz="1600" u="none" strike="noStrike" dirty="0">
                          <a:effectLst/>
                        </a:rPr>
                        <a:t>49.7 meses</a:t>
                      </a:r>
                      <a:endParaRPr lang="es-CO" sz="1600" b="0" i="0" u="none" strike="noStrike" dirty="0">
                        <a:solidFill>
                          <a:srgbClr val="000000"/>
                        </a:solidFill>
                        <a:effectLst/>
                        <a:latin typeface="Calibri" panose="020F0502020204030204" pitchFamily="34" charset="0"/>
                      </a:endParaRPr>
                    </a:p>
                  </a:txBody>
                  <a:tcPr marL="9525" marR="9525" marT="9525" marB="0" anchor="b">
                    <a:solidFill>
                      <a:schemeClr val="accent1">
                        <a:lumMod val="40000"/>
                        <a:lumOff val="60000"/>
                      </a:schemeClr>
                    </a:solidFill>
                  </a:tcPr>
                </a:tc>
                <a:extLst>
                  <a:ext uri="{0D108BD9-81ED-4DB2-BD59-A6C34878D82A}">
                    <a16:rowId xmlns:a16="http://schemas.microsoft.com/office/drawing/2014/main" val="1629407198"/>
                  </a:ext>
                </a:extLst>
              </a:tr>
              <a:tr h="466499">
                <a:tc>
                  <a:txBody>
                    <a:bodyPr/>
                    <a:lstStyle/>
                    <a:p>
                      <a:pPr algn="ctr" fontAlgn="b"/>
                      <a:r>
                        <a:rPr lang="es-CO" sz="1600" u="none" strike="noStrike" dirty="0">
                          <a:effectLst/>
                        </a:rPr>
                        <a:t>15.5 meses</a:t>
                      </a:r>
                      <a:endParaRPr lang="es-CO"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374245602"/>
                  </a:ext>
                </a:extLst>
              </a:tr>
              <a:tr h="466499">
                <a:tc>
                  <a:txBody>
                    <a:bodyPr/>
                    <a:lstStyle/>
                    <a:p>
                      <a:pPr algn="ctr" fontAlgn="b"/>
                      <a:r>
                        <a:rPr lang="es-CO" sz="1600" u="none" strike="noStrike" dirty="0">
                          <a:effectLst/>
                        </a:rPr>
                        <a:t>49.8 meses</a:t>
                      </a:r>
                      <a:endParaRPr lang="es-CO" sz="1600" b="0" i="0" u="none" strike="noStrike" dirty="0">
                        <a:solidFill>
                          <a:srgbClr val="000000"/>
                        </a:solidFill>
                        <a:effectLst/>
                        <a:latin typeface="Calibri" panose="020F0502020204030204" pitchFamily="34" charset="0"/>
                      </a:endParaRPr>
                    </a:p>
                  </a:txBody>
                  <a:tcPr marL="9525" marR="9525" marT="9525" marB="0" anchor="b">
                    <a:solidFill>
                      <a:schemeClr val="accent1">
                        <a:lumMod val="40000"/>
                        <a:lumOff val="60000"/>
                      </a:schemeClr>
                    </a:solidFill>
                  </a:tcPr>
                </a:tc>
                <a:extLst>
                  <a:ext uri="{0D108BD9-81ED-4DB2-BD59-A6C34878D82A}">
                    <a16:rowId xmlns:a16="http://schemas.microsoft.com/office/drawing/2014/main" val="201070051"/>
                  </a:ext>
                </a:extLst>
              </a:tr>
            </a:tbl>
          </a:graphicData>
        </a:graphic>
      </p:graphicFrame>
      <p:sp>
        <p:nvSpPr>
          <p:cNvPr id="15" name="CuadroTexto 14">
            <a:extLst>
              <a:ext uri="{FF2B5EF4-FFF2-40B4-BE49-F238E27FC236}">
                <a16:creationId xmlns:a16="http://schemas.microsoft.com/office/drawing/2014/main" id="{D4F939C6-FE32-4F9F-98A1-212118CEED55}"/>
              </a:ext>
            </a:extLst>
          </p:cNvPr>
          <p:cNvSpPr txBox="1"/>
          <p:nvPr/>
        </p:nvSpPr>
        <p:spPr>
          <a:xfrm>
            <a:off x="3876437" y="6246180"/>
            <a:ext cx="2664832" cy="276999"/>
          </a:xfrm>
          <a:prstGeom prst="rect">
            <a:avLst/>
          </a:prstGeom>
          <a:noFill/>
        </p:spPr>
        <p:txBody>
          <a:bodyPr wrap="none" rtlCol="0">
            <a:spAutoFit/>
          </a:bodyPr>
          <a:lstStyle/>
          <a:p>
            <a:r>
              <a:rPr lang="es-CO" sz="1200" dirty="0"/>
              <a:t>Datos Galería Inmobiliaria 31 Julio 2019</a:t>
            </a:r>
          </a:p>
        </p:txBody>
      </p:sp>
      <p:sp>
        <p:nvSpPr>
          <p:cNvPr id="16" name="CuadroTexto 15">
            <a:extLst>
              <a:ext uri="{FF2B5EF4-FFF2-40B4-BE49-F238E27FC236}">
                <a16:creationId xmlns:a16="http://schemas.microsoft.com/office/drawing/2014/main" id="{4FAC74D1-30EB-4123-AE44-2025329C3978}"/>
              </a:ext>
            </a:extLst>
          </p:cNvPr>
          <p:cNvSpPr txBox="1"/>
          <p:nvPr/>
        </p:nvSpPr>
        <p:spPr>
          <a:xfrm>
            <a:off x="6858000" y="6520419"/>
            <a:ext cx="4956174"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 </a:t>
            </a:r>
          </a:p>
        </p:txBody>
      </p:sp>
    </p:spTree>
    <p:extLst>
      <p:ext uri="{BB962C8B-B14F-4D97-AF65-F5344CB8AC3E}">
        <p14:creationId xmlns:p14="http://schemas.microsoft.com/office/powerpoint/2010/main" val="26220955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928189" y="237981"/>
            <a:ext cx="6217189" cy="477054"/>
          </a:xfrm>
          <a:prstGeom prst="rect">
            <a:avLst/>
          </a:prstGeom>
          <a:noFill/>
        </p:spPr>
        <p:txBody>
          <a:bodyPr wrap="square" rtlCol="0">
            <a:spAutoFit/>
          </a:bodyPr>
          <a:lstStyle/>
          <a:p>
            <a:r>
              <a:rPr lang="es-ES" sz="2500" dirty="0">
                <a:solidFill>
                  <a:srgbClr val="A9A8A9"/>
                </a:solidFill>
                <a:latin typeface="Lato Bold"/>
                <a:cs typeface="Lato Bold"/>
              </a:rPr>
              <a:t>MERCADO DE VENTAS INMUEBLES</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aphicFrame>
        <p:nvGraphicFramePr>
          <p:cNvPr id="7" name="Tabla 6">
            <a:extLst>
              <a:ext uri="{FF2B5EF4-FFF2-40B4-BE49-F238E27FC236}">
                <a16:creationId xmlns:a16="http://schemas.microsoft.com/office/drawing/2014/main" id="{C22C5DEA-E660-4501-B58C-0C87EC180290}"/>
              </a:ext>
            </a:extLst>
          </p:cNvPr>
          <p:cNvGraphicFramePr>
            <a:graphicFrameLocks noGrp="1"/>
          </p:cNvGraphicFramePr>
          <p:nvPr>
            <p:extLst>
              <p:ext uri="{D42A27DB-BD31-4B8C-83A1-F6EECF244321}">
                <p14:modId xmlns:p14="http://schemas.microsoft.com/office/powerpoint/2010/main" val="3643014484"/>
              </p:ext>
            </p:extLst>
          </p:nvPr>
        </p:nvGraphicFramePr>
        <p:xfrm>
          <a:off x="1321262" y="2187508"/>
          <a:ext cx="9834943" cy="1259500"/>
        </p:xfrm>
        <a:graphic>
          <a:graphicData uri="http://schemas.openxmlformats.org/drawingml/2006/table">
            <a:tbl>
              <a:tblPr firstRow="1" bandRow="1">
                <a:tableStyleId>{5C22544A-7EE6-4342-B048-85BDC9FD1C3A}</a:tableStyleId>
              </a:tblPr>
              <a:tblGrid>
                <a:gridCol w="2884360">
                  <a:extLst>
                    <a:ext uri="{9D8B030D-6E8A-4147-A177-3AD203B41FA5}">
                      <a16:colId xmlns:a16="http://schemas.microsoft.com/office/drawing/2014/main" val="4242322517"/>
                    </a:ext>
                  </a:extLst>
                </a:gridCol>
                <a:gridCol w="2036729">
                  <a:extLst>
                    <a:ext uri="{9D8B030D-6E8A-4147-A177-3AD203B41FA5}">
                      <a16:colId xmlns:a16="http://schemas.microsoft.com/office/drawing/2014/main" val="366213607"/>
                    </a:ext>
                  </a:extLst>
                </a:gridCol>
                <a:gridCol w="2456927">
                  <a:extLst>
                    <a:ext uri="{9D8B030D-6E8A-4147-A177-3AD203B41FA5}">
                      <a16:colId xmlns:a16="http://schemas.microsoft.com/office/drawing/2014/main" val="657581736"/>
                    </a:ext>
                  </a:extLst>
                </a:gridCol>
                <a:gridCol w="2456927">
                  <a:extLst>
                    <a:ext uri="{9D8B030D-6E8A-4147-A177-3AD203B41FA5}">
                      <a16:colId xmlns:a16="http://schemas.microsoft.com/office/drawing/2014/main" val="2917427507"/>
                    </a:ext>
                  </a:extLst>
                </a:gridCol>
              </a:tblGrid>
              <a:tr h="421944">
                <a:tc gridSpan="4">
                  <a:txBody>
                    <a:bodyPr/>
                    <a:lstStyle/>
                    <a:p>
                      <a:pPr algn="ctr"/>
                      <a:r>
                        <a:rPr lang="es-ES" dirty="0"/>
                        <a:t>Bogotá</a:t>
                      </a:r>
                    </a:p>
                  </a:txBody>
                  <a:tcPr/>
                </a:tc>
                <a:tc hMerge="1">
                  <a:txBody>
                    <a:bodyPr/>
                    <a:lstStyle/>
                    <a:p>
                      <a:endParaRPr lang="es-ES" dirty="0"/>
                    </a:p>
                  </a:txBody>
                  <a:tcPr/>
                </a:tc>
                <a:tc hMerge="1">
                  <a:txBody>
                    <a:bodyPr/>
                    <a:lstStyle/>
                    <a:p>
                      <a:endParaRPr lang="es-ES" dirty="0"/>
                    </a:p>
                  </a:txBody>
                  <a:tcPr/>
                </a:tc>
                <a:tc hMerge="1">
                  <a:txBody>
                    <a:bodyPr/>
                    <a:lstStyle/>
                    <a:p>
                      <a:pPr algn="ctr"/>
                      <a:endParaRPr lang="es-ES" dirty="0"/>
                    </a:p>
                  </a:txBody>
                  <a:tcPr/>
                </a:tc>
                <a:extLst>
                  <a:ext uri="{0D108BD9-81ED-4DB2-BD59-A6C34878D82A}">
                    <a16:rowId xmlns:a16="http://schemas.microsoft.com/office/drawing/2014/main" val="1715564145"/>
                  </a:ext>
                </a:extLst>
              </a:tr>
              <a:tr h="415612">
                <a:tc>
                  <a:txBody>
                    <a:bodyPr/>
                    <a:lstStyle/>
                    <a:p>
                      <a:pPr algn="ctr"/>
                      <a:r>
                        <a:rPr lang="es-ES" dirty="0"/>
                        <a:t>Demanda últimos 12 meses</a:t>
                      </a:r>
                    </a:p>
                  </a:txBody>
                  <a:tcPr/>
                </a:tc>
                <a:tc>
                  <a:txBody>
                    <a:bodyPr/>
                    <a:lstStyle/>
                    <a:p>
                      <a:pPr algn="ctr"/>
                      <a:r>
                        <a:rPr lang="es-ES" dirty="0"/>
                        <a:t>Oferta 2019</a:t>
                      </a:r>
                    </a:p>
                  </a:txBody>
                  <a:tcPr/>
                </a:tc>
                <a:tc>
                  <a:txBody>
                    <a:bodyPr/>
                    <a:lstStyle/>
                    <a:p>
                      <a:pPr algn="ctr"/>
                      <a:r>
                        <a:rPr lang="es-ES" dirty="0"/>
                        <a:t>Inventario Cisa</a:t>
                      </a:r>
                    </a:p>
                  </a:txBody>
                  <a:tcPr/>
                </a:tc>
                <a:tc>
                  <a:txBody>
                    <a:bodyPr/>
                    <a:lstStyle/>
                    <a:p>
                      <a:pPr algn="ctr"/>
                      <a:r>
                        <a:rPr lang="es-ES" dirty="0"/>
                        <a:t>Rotación CISA</a:t>
                      </a:r>
                    </a:p>
                  </a:txBody>
                  <a:tcPr/>
                </a:tc>
                <a:extLst>
                  <a:ext uri="{0D108BD9-81ED-4DB2-BD59-A6C34878D82A}">
                    <a16:rowId xmlns:a16="http://schemas.microsoft.com/office/drawing/2014/main" val="2976377432"/>
                  </a:ext>
                </a:extLst>
              </a:tr>
              <a:tr h="421944">
                <a:tc>
                  <a:txBody>
                    <a:bodyPr/>
                    <a:lstStyle/>
                    <a:p>
                      <a:pPr algn="ctr"/>
                      <a:r>
                        <a:rPr lang="es-ES" dirty="0"/>
                        <a:t>9.181 inmuebles</a:t>
                      </a:r>
                    </a:p>
                  </a:txBody>
                  <a:tcPr/>
                </a:tc>
                <a:tc>
                  <a:txBody>
                    <a:bodyPr/>
                    <a:lstStyle/>
                    <a:p>
                      <a:pPr algn="ctr"/>
                      <a:r>
                        <a:rPr lang="es-ES" dirty="0"/>
                        <a:t>7.935 inmuebles</a:t>
                      </a:r>
                    </a:p>
                  </a:txBody>
                  <a:tcPr/>
                </a:tc>
                <a:tc>
                  <a:txBody>
                    <a:bodyPr/>
                    <a:lstStyle/>
                    <a:p>
                      <a:pPr algn="ctr"/>
                      <a:r>
                        <a:rPr lang="es-ES" dirty="0"/>
                        <a:t>143 Inmuebles </a:t>
                      </a:r>
                    </a:p>
                  </a:txBody>
                  <a:tcPr/>
                </a:tc>
                <a:tc>
                  <a:txBody>
                    <a:bodyPr/>
                    <a:lstStyle/>
                    <a:p>
                      <a:pPr algn="ctr"/>
                      <a:r>
                        <a:rPr lang="es-ES" dirty="0"/>
                        <a:t>9.4 meses</a:t>
                      </a:r>
                    </a:p>
                  </a:txBody>
                  <a:tcPr/>
                </a:tc>
                <a:extLst>
                  <a:ext uri="{0D108BD9-81ED-4DB2-BD59-A6C34878D82A}">
                    <a16:rowId xmlns:a16="http://schemas.microsoft.com/office/drawing/2014/main" val="3838779454"/>
                  </a:ext>
                </a:extLst>
              </a:tr>
            </a:tbl>
          </a:graphicData>
        </a:graphic>
      </p:graphicFrame>
      <p:graphicFrame>
        <p:nvGraphicFramePr>
          <p:cNvPr id="12" name="Tabla 11">
            <a:extLst>
              <a:ext uri="{FF2B5EF4-FFF2-40B4-BE49-F238E27FC236}">
                <a16:creationId xmlns:a16="http://schemas.microsoft.com/office/drawing/2014/main" id="{4280A04D-9510-489A-A02A-5605CC9FC425}"/>
              </a:ext>
            </a:extLst>
          </p:cNvPr>
          <p:cNvGraphicFramePr>
            <a:graphicFrameLocks noGrp="1"/>
          </p:cNvGraphicFramePr>
          <p:nvPr>
            <p:extLst>
              <p:ext uri="{D42A27DB-BD31-4B8C-83A1-F6EECF244321}">
                <p14:modId xmlns:p14="http://schemas.microsoft.com/office/powerpoint/2010/main" val="2421167974"/>
              </p:ext>
            </p:extLst>
          </p:nvPr>
        </p:nvGraphicFramePr>
        <p:xfrm>
          <a:off x="1321262" y="854289"/>
          <a:ext cx="9834943" cy="1371600"/>
        </p:xfrm>
        <a:graphic>
          <a:graphicData uri="http://schemas.openxmlformats.org/drawingml/2006/table">
            <a:tbl>
              <a:tblPr firstRow="1" bandRow="1">
                <a:tableStyleId>{5C22544A-7EE6-4342-B048-85BDC9FD1C3A}</a:tableStyleId>
              </a:tblPr>
              <a:tblGrid>
                <a:gridCol w="2879242">
                  <a:extLst>
                    <a:ext uri="{9D8B030D-6E8A-4147-A177-3AD203B41FA5}">
                      <a16:colId xmlns:a16="http://schemas.microsoft.com/office/drawing/2014/main" val="4242322517"/>
                    </a:ext>
                  </a:extLst>
                </a:gridCol>
                <a:gridCol w="2038229">
                  <a:extLst>
                    <a:ext uri="{9D8B030D-6E8A-4147-A177-3AD203B41FA5}">
                      <a16:colId xmlns:a16="http://schemas.microsoft.com/office/drawing/2014/main" val="366213607"/>
                    </a:ext>
                  </a:extLst>
                </a:gridCol>
                <a:gridCol w="2458736">
                  <a:extLst>
                    <a:ext uri="{9D8B030D-6E8A-4147-A177-3AD203B41FA5}">
                      <a16:colId xmlns:a16="http://schemas.microsoft.com/office/drawing/2014/main" val="657581736"/>
                    </a:ext>
                  </a:extLst>
                </a:gridCol>
                <a:gridCol w="2458736">
                  <a:extLst>
                    <a:ext uri="{9D8B030D-6E8A-4147-A177-3AD203B41FA5}">
                      <a16:colId xmlns:a16="http://schemas.microsoft.com/office/drawing/2014/main" val="3523742037"/>
                    </a:ext>
                  </a:extLst>
                </a:gridCol>
              </a:tblGrid>
              <a:tr h="358633">
                <a:tc gridSpan="4">
                  <a:txBody>
                    <a:bodyPr/>
                    <a:lstStyle/>
                    <a:p>
                      <a:pPr algn="ctr"/>
                      <a:r>
                        <a:rPr lang="es-ES" dirty="0"/>
                        <a:t>Cali</a:t>
                      </a:r>
                    </a:p>
                  </a:txBody>
                  <a:tcPr/>
                </a:tc>
                <a:tc hMerge="1">
                  <a:txBody>
                    <a:bodyPr/>
                    <a:lstStyle/>
                    <a:p>
                      <a:endParaRPr lang="es-ES" dirty="0"/>
                    </a:p>
                  </a:txBody>
                  <a:tcPr/>
                </a:tc>
                <a:tc hMerge="1">
                  <a:txBody>
                    <a:bodyPr/>
                    <a:lstStyle/>
                    <a:p>
                      <a:endParaRPr lang="es-ES" dirty="0"/>
                    </a:p>
                  </a:txBody>
                  <a:tcPr/>
                </a:tc>
                <a:tc hMerge="1">
                  <a:txBody>
                    <a:bodyPr/>
                    <a:lstStyle/>
                    <a:p>
                      <a:pPr algn="ctr"/>
                      <a:endParaRPr lang="es-ES" dirty="0"/>
                    </a:p>
                  </a:txBody>
                  <a:tcPr/>
                </a:tc>
                <a:extLst>
                  <a:ext uri="{0D108BD9-81ED-4DB2-BD59-A6C34878D82A}">
                    <a16:rowId xmlns:a16="http://schemas.microsoft.com/office/drawing/2014/main" val="1715564145"/>
                  </a:ext>
                </a:extLst>
              </a:tr>
              <a:tr h="358633">
                <a:tc>
                  <a:txBody>
                    <a:bodyPr/>
                    <a:lstStyle/>
                    <a:p>
                      <a:pPr algn="ctr"/>
                      <a:r>
                        <a:rPr lang="es-ES" dirty="0"/>
                        <a:t>Demanda últimos 12 meses</a:t>
                      </a:r>
                    </a:p>
                  </a:txBody>
                  <a:tcPr/>
                </a:tc>
                <a:tc>
                  <a:txBody>
                    <a:bodyPr/>
                    <a:lstStyle/>
                    <a:p>
                      <a:pPr algn="ctr"/>
                      <a:r>
                        <a:rPr lang="es-ES" dirty="0"/>
                        <a:t>Oferta 2019</a:t>
                      </a:r>
                    </a:p>
                  </a:txBody>
                  <a:tcPr/>
                </a:tc>
                <a:tc>
                  <a:txBody>
                    <a:bodyPr/>
                    <a:lstStyle/>
                    <a:p>
                      <a:pPr algn="ctr"/>
                      <a:r>
                        <a:rPr lang="es-ES" dirty="0"/>
                        <a:t>Inventario Cisa</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dirty="0"/>
                        <a:t>Rotación CISA</a:t>
                      </a:r>
                    </a:p>
                    <a:p>
                      <a:pPr algn="ctr"/>
                      <a:endParaRPr lang="es-ES" dirty="0"/>
                    </a:p>
                  </a:txBody>
                  <a:tcPr/>
                </a:tc>
                <a:extLst>
                  <a:ext uri="{0D108BD9-81ED-4DB2-BD59-A6C34878D82A}">
                    <a16:rowId xmlns:a16="http://schemas.microsoft.com/office/drawing/2014/main" val="2976377432"/>
                  </a:ext>
                </a:extLst>
              </a:tr>
              <a:tr h="358633">
                <a:tc>
                  <a:txBody>
                    <a:bodyPr/>
                    <a:lstStyle/>
                    <a:p>
                      <a:pPr algn="ctr"/>
                      <a:r>
                        <a:rPr lang="es-ES" dirty="0"/>
                        <a:t>1.325  inmuebles</a:t>
                      </a:r>
                    </a:p>
                  </a:txBody>
                  <a:tcPr/>
                </a:tc>
                <a:tc>
                  <a:txBody>
                    <a:bodyPr/>
                    <a:lstStyle/>
                    <a:p>
                      <a:pPr algn="ctr"/>
                      <a:r>
                        <a:rPr lang="es-ES" dirty="0"/>
                        <a:t>1.439 inmuebles</a:t>
                      </a:r>
                    </a:p>
                  </a:txBody>
                  <a:tcPr/>
                </a:tc>
                <a:tc>
                  <a:txBody>
                    <a:bodyPr/>
                    <a:lstStyle/>
                    <a:p>
                      <a:pPr algn="ctr"/>
                      <a:r>
                        <a:rPr lang="es-ES" dirty="0"/>
                        <a:t>270 inmuebles</a:t>
                      </a:r>
                    </a:p>
                  </a:txBody>
                  <a:tcPr/>
                </a:tc>
                <a:tc>
                  <a:txBody>
                    <a:bodyPr/>
                    <a:lstStyle/>
                    <a:p>
                      <a:pPr algn="ctr"/>
                      <a:r>
                        <a:rPr lang="es-ES" dirty="0"/>
                        <a:t>9.4 meses</a:t>
                      </a:r>
                    </a:p>
                  </a:txBody>
                  <a:tcPr/>
                </a:tc>
                <a:extLst>
                  <a:ext uri="{0D108BD9-81ED-4DB2-BD59-A6C34878D82A}">
                    <a16:rowId xmlns:a16="http://schemas.microsoft.com/office/drawing/2014/main" val="3838779454"/>
                  </a:ext>
                </a:extLst>
              </a:tr>
            </a:tbl>
          </a:graphicData>
        </a:graphic>
      </p:graphicFrame>
      <p:graphicFrame>
        <p:nvGraphicFramePr>
          <p:cNvPr id="14" name="Tabla 13">
            <a:extLst>
              <a:ext uri="{FF2B5EF4-FFF2-40B4-BE49-F238E27FC236}">
                <a16:creationId xmlns:a16="http://schemas.microsoft.com/office/drawing/2014/main" id="{375ED65E-5F7F-455E-B82F-B7A05602A467}"/>
              </a:ext>
            </a:extLst>
          </p:cNvPr>
          <p:cNvGraphicFramePr>
            <a:graphicFrameLocks noGrp="1"/>
          </p:cNvGraphicFramePr>
          <p:nvPr>
            <p:extLst>
              <p:ext uri="{D42A27DB-BD31-4B8C-83A1-F6EECF244321}">
                <p14:modId xmlns:p14="http://schemas.microsoft.com/office/powerpoint/2010/main" val="1702944908"/>
              </p:ext>
            </p:extLst>
          </p:nvPr>
        </p:nvGraphicFramePr>
        <p:xfrm>
          <a:off x="1321263" y="4881793"/>
          <a:ext cx="9834942" cy="1410291"/>
        </p:xfrm>
        <a:graphic>
          <a:graphicData uri="http://schemas.openxmlformats.org/drawingml/2006/table">
            <a:tbl>
              <a:tblPr firstRow="1" bandRow="1">
                <a:tableStyleId>{5C22544A-7EE6-4342-B048-85BDC9FD1C3A}</a:tableStyleId>
              </a:tblPr>
              <a:tblGrid>
                <a:gridCol w="2879243">
                  <a:extLst>
                    <a:ext uri="{9D8B030D-6E8A-4147-A177-3AD203B41FA5}">
                      <a16:colId xmlns:a16="http://schemas.microsoft.com/office/drawing/2014/main" val="4242322517"/>
                    </a:ext>
                  </a:extLst>
                </a:gridCol>
                <a:gridCol w="2038229">
                  <a:extLst>
                    <a:ext uri="{9D8B030D-6E8A-4147-A177-3AD203B41FA5}">
                      <a16:colId xmlns:a16="http://schemas.microsoft.com/office/drawing/2014/main" val="366213607"/>
                    </a:ext>
                  </a:extLst>
                </a:gridCol>
                <a:gridCol w="2458735">
                  <a:extLst>
                    <a:ext uri="{9D8B030D-6E8A-4147-A177-3AD203B41FA5}">
                      <a16:colId xmlns:a16="http://schemas.microsoft.com/office/drawing/2014/main" val="657581736"/>
                    </a:ext>
                  </a:extLst>
                </a:gridCol>
                <a:gridCol w="2458735">
                  <a:extLst>
                    <a:ext uri="{9D8B030D-6E8A-4147-A177-3AD203B41FA5}">
                      <a16:colId xmlns:a16="http://schemas.microsoft.com/office/drawing/2014/main" val="2901061852"/>
                    </a:ext>
                  </a:extLst>
                </a:gridCol>
              </a:tblGrid>
              <a:tr h="399371">
                <a:tc gridSpan="4">
                  <a:txBody>
                    <a:bodyPr/>
                    <a:lstStyle/>
                    <a:p>
                      <a:pPr algn="ctr"/>
                      <a:r>
                        <a:rPr lang="es-ES" dirty="0"/>
                        <a:t>Barranquilla </a:t>
                      </a:r>
                    </a:p>
                  </a:txBody>
                  <a:tcPr/>
                </a:tc>
                <a:tc hMerge="1">
                  <a:txBody>
                    <a:bodyPr/>
                    <a:lstStyle/>
                    <a:p>
                      <a:endParaRPr lang="es-ES" dirty="0"/>
                    </a:p>
                  </a:txBody>
                  <a:tcPr/>
                </a:tc>
                <a:tc hMerge="1">
                  <a:txBody>
                    <a:bodyPr/>
                    <a:lstStyle/>
                    <a:p>
                      <a:endParaRPr lang="es-ES" dirty="0"/>
                    </a:p>
                  </a:txBody>
                  <a:tcPr/>
                </a:tc>
                <a:tc hMerge="1">
                  <a:txBody>
                    <a:bodyPr/>
                    <a:lstStyle/>
                    <a:p>
                      <a:pPr algn="ctr"/>
                      <a:endParaRPr lang="es-ES" dirty="0"/>
                    </a:p>
                  </a:txBody>
                  <a:tcPr/>
                </a:tc>
                <a:extLst>
                  <a:ext uri="{0D108BD9-81ED-4DB2-BD59-A6C34878D82A}">
                    <a16:rowId xmlns:a16="http://schemas.microsoft.com/office/drawing/2014/main" val="1715564145"/>
                  </a:ext>
                </a:extLst>
              </a:tr>
              <a:tr h="0">
                <a:tc>
                  <a:txBody>
                    <a:bodyPr/>
                    <a:lstStyle/>
                    <a:p>
                      <a:pPr algn="ctr"/>
                      <a:r>
                        <a:rPr lang="es-ES" dirty="0"/>
                        <a:t>Demanda últimos 12 meses</a:t>
                      </a:r>
                    </a:p>
                  </a:txBody>
                  <a:tcPr/>
                </a:tc>
                <a:tc>
                  <a:txBody>
                    <a:bodyPr/>
                    <a:lstStyle/>
                    <a:p>
                      <a:pPr algn="ctr"/>
                      <a:r>
                        <a:rPr lang="es-ES" dirty="0"/>
                        <a:t>Oferta 2019</a:t>
                      </a:r>
                    </a:p>
                  </a:txBody>
                  <a:tcPr/>
                </a:tc>
                <a:tc>
                  <a:txBody>
                    <a:bodyPr/>
                    <a:lstStyle/>
                    <a:p>
                      <a:pPr algn="ctr"/>
                      <a:r>
                        <a:rPr lang="es-ES" dirty="0"/>
                        <a:t>Inventario Cisa</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dirty="0"/>
                        <a:t>Rotación CISA</a:t>
                      </a:r>
                    </a:p>
                    <a:p>
                      <a:pPr algn="ctr"/>
                      <a:endParaRPr lang="es-ES" dirty="0"/>
                    </a:p>
                  </a:txBody>
                  <a:tcPr/>
                </a:tc>
                <a:extLst>
                  <a:ext uri="{0D108BD9-81ED-4DB2-BD59-A6C34878D82A}">
                    <a16:rowId xmlns:a16="http://schemas.microsoft.com/office/drawing/2014/main" val="2976377432"/>
                  </a:ext>
                </a:extLst>
              </a:tr>
              <a:tr h="370840">
                <a:tc>
                  <a:txBody>
                    <a:bodyPr/>
                    <a:lstStyle/>
                    <a:p>
                      <a:pPr algn="ctr"/>
                      <a:r>
                        <a:rPr lang="es-ES" dirty="0"/>
                        <a:t>539 inmuebles</a:t>
                      </a:r>
                    </a:p>
                  </a:txBody>
                  <a:tcPr/>
                </a:tc>
                <a:tc>
                  <a:txBody>
                    <a:bodyPr/>
                    <a:lstStyle/>
                    <a:p>
                      <a:pPr algn="ctr"/>
                      <a:r>
                        <a:rPr lang="es-ES" dirty="0"/>
                        <a:t>1.200 inmuebles</a:t>
                      </a:r>
                    </a:p>
                  </a:txBody>
                  <a:tcPr/>
                </a:tc>
                <a:tc>
                  <a:txBody>
                    <a:bodyPr/>
                    <a:lstStyle/>
                    <a:p>
                      <a:pPr algn="ctr"/>
                      <a:r>
                        <a:rPr lang="es-ES" dirty="0"/>
                        <a:t>44 Inmuebles</a:t>
                      </a:r>
                    </a:p>
                  </a:txBody>
                  <a:tcPr/>
                </a:tc>
                <a:tc>
                  <a:txBody>
                    <a:bodyPr/>
                    <a:lstStyle/>
                    <a:p>
                      <a:pPr algn="ctr"/>
                      <a:r>
                        <a:rPr lang="es-ES" dirty="0"/>
                        <a:t>84 meses</a:t>
                      </a:r>
                    </a:p>
                  </a:txBody>
                  <a:tcPr/>
                </a:tc>
                <a:extLst>
                  <a:ext uri="{0D108BD9-81ED-4DB2-BD59-A6C34878D82A}">
                    <a16:rowId xmlns:a16="http://schemas.microsoft.com/office/drawing/2014/main" val="3838779454"/>
                  </a:ext>
                </a:extLst>
              </a:tr>
            </a:tbl>
          </a:graphicData>
        </a:graphic>
      </p:graphicFrame>
      <p:graphicFrame>
        <p:nvGraphicFramePr>
          <p:cNvPr id="15" name="Tabla 14">
            <a:extLst>
              <a:ext uri="{FF2B5EF4-FFF2-40B4-BE49-F238E27FC236}">
                <a16:creationId xmlns:a16="http://schemas.microsoft.com/office/drawing/2014/main" id="{6A3C3A3F-1DEF-487E-B368-490D25CDFD11}"/>
              </a:ext>
            </a:extLst>
          </p:cNvPr>
          <p:cNvGraphicFramePr>
            <a:graphicFrameLocks noGrp="1"/>
          </p:cNvGraphicFramePr>
          <p:nvPr>
            <p:extLst>
              <p:ext uri="{D42A27DB-BD31-4B8C-83A1-F6EECF244321}">
                <p14:modId xmlns:p14="http://schemas.microsoft.com/office/powerpoint/2010/main" val="3366906389"/>
              </p:ext>
            </p:extLst>
          </p:nvPr>
        </p:nvGraphicFramePr>
        <p:xfrm>
          <a:off x="1321262" y="3485227"/>
          <a:ext cx="9834942" cy="1381760"/>
        </p:xfrm>
        <a:graphic>
          <a:graphicData uri="http://schemas.openxmlformats.org/drawingml/2006/table">
            <a:tbl>
              <a:tblPr firstRow="1" bandRow="1">
                <a:tableStyleId>{5C22544A-7EE6-4342-B048-85BDC9FD1C3A}</a:tableStyleId>
              </a:tblPr>
              <a:tblGrid>
                <a:gridCol w="2879242">
                  <a:extLst>
                    <a:ext uri="{9D8B030D-6E8A-4147-A177-3AD203B41FA5}">
                      <a16:colId xmlns:a16="http://schemas.microsoft.com/office/drawing/2014/main" val="4242322517"/>
                    </a:ext>
                  </a:extLst>
                </a:gridCol>
                <a:gridCol w="2038230">
                  <a:extLst>
                    <a:ext uri="{9D8B030D-6E8A-4147-A177-3AD203B41FA5}">
                      <a16:colId xmlns:a16="http://schemas.microsoft.com/office/drawing/2014/main" val="366213607"/>
                    </a:ext>
                  </a:extLst>
                </a:gridCol>
                <a:gridCol w="2458735">
                  <a:extLst>
                    <a:ext uri="{9D8B030D-6E8A-4147-A177-3AD203B41FA5}">
                      <a16:colId xmlns:a16="http://schemas.microsoft.com/office/drawing/2014/main" val="657581736"/>
                    </a:ext>
                  </a:extLst>
                </a:gridCol>
                <a:gridCol w="2458735">
                  <a:extLst>
                    <a:ext uri="{9D8B030D-6E8A-4147-A177-3AD203B41FA5}">
                      <a16:colId xmlns:a16="http://schemas.microsoft.com/office/drawing/2014/main" val="3453229502"/>
                    </a:ext>
                  </a:extLst>
                </a:gridCol>
              </a:tblGrid>
              <a:tr h="370840">
                <a:tc gridSpan="4">
                  <a:txBody>
                    <a:bodyPr/>
                    <a:lstStyle/>
                    <a:p>
                      <a:pPr algn="ctr"/>
                      <a:r>
                        <a:rPr lang="es-ES" dirty="0"/>
                        <a:t>Medellín</a:t>
                      </a:r>
                    </a:p>
                  </a:txBody>
                  <a:tcPr/>
                </a:tc>
                <a:tc hMerge="1">
                  <a:txBody>
                    <a:bodyPr/>
                    <a:lstStyle/>
                    <a:p>
                      <a:endParaRPr lang="es-ES" dirty="0"/>
                    </a:p>
                  </a:txBody>
                  <a:tcPr/>
                </a:tc>
                <a:tc hMerge="1">
                  <a:txBody>
                    <a:bodyPr/>
                    <a:lstStyle/>
                    <a:p>
                      <a:endParaRPr lang="es-ES" dirty="0"/>
                    </a:p>
                  </a:txBody>
                  <a:tcPr/>
                </a:tc>
                <a:tc hMerge="1">
                  <a:txBody>
                    <a:bodyPr/>
                    <a:lstStyle/>
                    <a:p>
                      <a:pPr algn="ctr"/>
                      <a:endParaRPr lang="es-ES" dirty="0"/>
                    </a:p>
                  </a:txBody>
                  <a:tcPr/>
                </a:tc>
                <a:extLst>
                  <a:ext uri="{0D108BD9-81ED-4DB2-BD59-A6C34878D82A}">
                    <a16:rowId xmlns:a16="http://schemas.microsoft.com/office/drawing/2014/main" val="1715564145"/>
                  </a:ext>
                </a:extLst>
              </a:tr>
              <a:tr h="0">
                <a:tc>
                  <a:txBody>
                    <a:bodyPr/>
                    <a:lstStyle/>
                    <a:p>
                      <a:pPr algn="ctr"/>
                      <a:r>
                        <a:rPr lang="es-ES" dirty="0"/>
                        <a:t>Demanda últimos 12 meses</a:t>
                      </a:r>
                    </a:p>
                  </a:txBody>
                  <a:tcPr/>
                </a:tc>
                <a:tc>
                  <a:txBody>
                    <a:bodyPr/>
                    <a:lstStyle/>
                    <a:p>
                      <a:pPr algn="ctr"/>
                      <a:r>
                        <a:rPr lang="es-ES" dirty="0"/>
                        <a:t>Oferta 2019</a:t>
                      </a:r>
                    </a:p>
                  </a:txBody>
                  <a:tcPr/>
                </a:tc>
                <a:tc>
                  <a:txBody>
                    <a:bodyPr/>
                    <a:lstStyle/>
                    <a:p>
                      <a:pPr algn="ctr"/>
                      <a:r>
                        <a:rPr lang="es-ES" dirty="0"/>
                        <a:t>Inventario Cisa</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dirty="0"/>
                        <a:t>Rotación CISA</a:t>
                      </a:r>
                    </a:p>
                    <a:p>
                      <a:pPr algn="ctr"/>
                      <a:endParaRPr lang="es-ES" dirty="0"/>
                    </a:p>
                  </a:txBody>
                  <a:tcPr/>
                </a:tc>
                <a:extLst>
                  <a:ext uri="{0D108BD9-81ED-4DB2-BD59-A6C34878D82A}">
                    <a16:rowId xmlns:a16="http://schemas.microsoft.com/office/drawing/2014/main" val="2976377432"/>
                  </a:ext>
                </a:extLst>
              </a:tr>
              <a:tr h="370840">
                <a:tc>
                  <a:txBody>
                    <a:bodyPr/>
                    <a:lstStyle/>
                    <a:p>
                      <a:pPr algn="ctr"/>
                      <a:r>
                        <a:rPr lang="es-ES" dirty="0"/>
                        <a:t>2.131  inmuebles</a:t>
                      </a:r>
                    </a:p>
                  </a:txBody>
                  <a:tcPr/>
                </a:tc>
                <a:tc>
                  <a:txBody>
                    <a:bodyPr/>
                    <a:lstStyle/>
                    <a:p>
                      <a:pPr algn="ctr"/>
                      <a:r>
                        <a:rPr lang="es-ES" dirty="0"/>
                        <a:t>1.640 inmuebles</a:t>
                      </a:r>
                    </a:p>
                  </a:txBody>
                  <a:tcPr/>
                </a:tc>
                <a:tc>
                  <a:txBody>
                    <a:bodyPr/>
                    <a:lstStyle/>
                    <a:p>
                      <a:pPr algn="ctr"/>
                      <a:r>
                        <a:rPr lang="es-ES" dirty="0"/>
                        <a:t>91 Inmuebles</a:t>
                      </a:r>
                    </a:p>
                  </a:txBody>
                  <a:tcPr/>
                </a:tc>
                <a:tc>
                  <a:txBody>
                    <a:bodyPr/>
                    <a:lstStyle/>
                    <a:p>
                      <a:pPr algn="ctr"/>
                      <a:r>
                        <a:rPr lang="es-ES" dirty="0"/>
                        <a:t>9.4 meses</a:t>
                      </a:r>
                    </a:p>
                  </a:txBody>
                  <a:tcPr/>
                </a:tc>
                <a:extLst>
                  <a:ext uri="{0D108BD9-81ED-4DB2-BD59-A6C34878D82A}">
                    <a16:rowId xmlns:a16="http://schemas.microsoft.com/office/drawing/2014/main" val="3838779454"/>
                  </a:ext>
                </a:extLst>
              </a:tr>
            </a:tbl>
          </a:graphicData>
        </a:graphic>
      </p:graphicFrame>
      <p:sp>
        <p:nvSpPr>
          <p:cNvPr id="16" name="CuadroTexto 15">
            <a:extLst>
              <a:ext uri="{FF2B5EF4-FFF2-40B4-BE49-F238E27FC236}">
                <a16:creationId xmlns:a16="http://schemas.microsoft.com/office/drawing/2014/main" id="{0FB29015-C079-4634-AFBF-BFE1398246B5}"/>
              </a:ext>
            </a:extLst>
          </p:cNvPr>
          <p:cNvSpPr txBox="1"/>
          <p:nvPr/>
        </p:nvSpPr>
        <p:spPr>
          <a:xfrm>
            <a:off x="61959" y="6278741"/>
            <a:ext cx="2664832" cy="276999"/>
          </a:xfrm>
          <a:prstGeom prst="rect">
            <a:avLst/>
          </a:prstGeom>
          <a:noFill/>
        </p:spPr>
        <p:txBody>
          <a:bodyPr wrap="none" rtlCol="0">
            <a:spAutoFit/>
          </a:bodyPr>
          <a:lstStyle/>
          <a:p>
            <a:r>
              <a:rPr lang="es-CO" sz="1200" dirty="0"/>
              <a:t>Datos Galería Inmobiliaria 31 Julio 2019</a:t>
            </a:r>
          </a:p>
        </p:txBody>
      </p:sp>
      <p:sp>
        <p:nvSpPr>
          <p:cNvPr id="17" name="CuadroTexto 16">
            <a:extLst>
              <a:ext uri="{FF2B5EF4-FFF2-40B4-BE49-F238E27FC236}">
                <a16:creationId xmlns:a16="http://schemas.microsoft.com/office/drawing/2014/main" id="{893010E8-4783-47B1-B231-623FB82C7826}"/>
              </a:ext>
            </a:extLst>
          </p:cNvPr>
          <p:cNvSpPr txBox="1"/>
          <p:nvPr/>
        </p:nvSpPr>
        <p:spPr>
          <a:xfrm>
            <a:off x="6858000" y="6520419"/>
            <a:ext cx="4956174"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 </a:t>
            </a:r>
          </a:p>
        </p:txBody>
      </p:sp>
    </p:spTree>
    <p:extLst>
      <p:ext uri="{BB962C8B-B14F-4D97-AF65-F5344CB8AC3E}">
        <p14:creationId xmlns:p14="http://schemas.microsoft.com/office/powerpoint/2010/main" val="13874244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928189" y="24621"/>
            <a:ext cx="6217189" cy="477054"/>
          </a:xfrm>
          <a:prstGeom prst="rect">
            <a:avLst/>
          </a:prstGeom>
          <a:noFill/>
        </p:spPr>
        <p:txBody>
          <a:bodyPr wrap="square" rtlCol="0">
            <a:spAutoFit/>
          </a:bodyPr>
          <a:lstStyle/>
          <a:p>
            <a:r>
              <a:rPr lang="es-ES" sz="2500" dirty="0">
                <a:solidFill>
                  <a:srgbClr val="A9A8A9"/>
                </a:solidFill>
                <a:latin typeface="Lato Bold"/>
                <a:cs typeface="Lato Bold"/>
              </a:rPr>
              <a:t>MERCADO DE VENTAS COMERCIAL</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aphicFrame>
        <p:nvGraphicFramePr>
          <p:cNvPr id="7" name="Tabla 6">
            <a:extLst>
              <a:ext uri="{FF2B5EF4-FFF2-40B4-BE49-F238E27FC236}">
                <a16:creationId xmlns:a16="http://schemas.microsoft.com/office/drawing/2014/main" id="{C22C5DEA-E660-4501-B58C-0C87EC180290}"/>
              </a:ext>
            </a:extLst>
          </p:cNvPr>
          <p:cNvGraphicFramePr>
            <a:graphicFrameLocks noGrp="1"/>
          </p:cNvGraphicFramePr>
          <p:nvPr>
            <p:extLst>
              <p:ext uri="{D42A27DB-BD31-4B8C-83A1-F6EECF244321}">
                <p14:modId xmlns:p14="http://schemas.microsoft.com/office/powerpoint/2010/main" val="691837853"/>
              </p:ext>
            </p:extLst>
          </p:nvPr>
        </p:nvGraphicFramePr>
        <p:xfrm>
          <a:off x="1321262" y="2126548"/>
          <a:ext cx="9834943" cy="1259500"/>
        </p:xfrm>
        <a:graphic>
          <a:graphicData uri="http://schemas.openxmlformats.org/drawingml/2006/table">
            <a:tbl>
              <a:tblPr firstRow="1" bandRow="1">
                <a:tableStyleId>{5C22544A-7EE6-4342-B048-85BDC9FD1C3A}</a:tableStyleId>
              </a:tblPr>
              <a:tblGrid>
                <a:gridCol w="2884360">
                  <a:extLst>
                    <a:ext uri="{9D8B030D-6E8A-4147-A177-3AD203B41FA5}">
                      <a16:colId xmlns:a16="http://schemas.microsoft.com/office/drawing/2014/main" val="4242322517"/>
                    </a:ext>
                  </a:extLst>
                </a:gridCol>
                <a:gridCol w="2036729">
                  <a:extLst>
                    <a:ext uri="{9D8B030D-6E8A-4147-A177-3AD203B41FA5}">
                      <a16:colId xmlns:a16="http://schemas.microsoft.com/office/drawing/2014/main" val="366213607"/>
                    </a:ext>
                  </a:extLst>
                </a:gridCol>
                <a:gridCol w="2456927">
                  <a:extLst>
                    <a:ext uri="{9D8B030D-6E8A-4147-A177-3AD203B41FA5}">
                      <a16:colId xmlns:a16="http://schemas.microsoft.com/office/drawing/2014/main" val="657581736"/>
                    </a:ext>
                  </a:extLst>
                </a:gridCol>
                <a:gridCol w="2456927">
                  <a:extLst>
                    <a:ext uri="{9D8B030D-6E8A-4147-A177-3AD203B41FA5}">
                      <a16:colId xmlns:a16="http://schemas.microsoft.com/office/drawing/2014/main" val="2917427507"/>
                    </a:ext>
                  </a:extLst>
                </a:gridCol>
              </a:tblGrid>
              <a:tr h="421944">
                <a:tc gridSpan="4">
                  <a:txBody>
                    <a:bodyPr/>
                    <a:lstStyle/>
                    <a:p>
                      <a:pPr algn="ctr"/>
                      <a:r>
                        <a:rPr lang="es-ES" dirty="0"/>
                        <a:t>Bogotá</a:t>
                      </a:r>
                    </a:p>
                  </a:txBody>
                  <a:tcPr/>
                </a:tc>
                <a:tc hMerge="1">
                  <a:txBody>
                    <a:bodyPr/>
                    <a:lstStyle/>
                    <a:p>
                      <a:endParaRPr lang="es-ES" dirty="0"/>
                    </a:p>
                  </a:txBody>
                  <a:tcPr/>
                </a:tc>
                <a:tc hMerge="1">
                  <a:txBody>
                    <a:bodyPr/>
                    <a:lstStyle/>
                    <a:p>
                      <a:endParaRPr lang="es-ES" dirty="0"/>
                    </a:p>
                  </a:txBody>
                  <a:tcPr/>
                </a:tc>
                <a:tc hMerge="1">
                  <a:txBody>
                    <a:bodyPr/>
                    <a:lstStyle/>
                    <a:p>
                      <a:pPr algn="ctr"/>
                      <a:endParaRPr lang="es-ES" dirty="0"/>
                    </a:p>
                  </a:txBody>
                  <a:tcPr/>
                </a:tc>
                <a:extLst>
                  <a:ext uri="{0D108BD9-81ED-4DB2-BD59-A6C34878D82A}">
                    <a16:rowId xmlns:a16="http://schemas.microsoft.com/office/drawing/2014/main" val="1715564145"/>
                  </a:ext>
                </a:extLst>
              </a:tr>
              <a:tr h="415612">
                <a:tc>
                  <a:txBody>
                    <a:bodyPr/>
                    <a:lstStyle/>
                    <a:p>
                      <a:pPr algn="ctr"/>
                      <a:r>
                        <a:rPr lang="es-ES" dirty="0"/>
                        <a:t>Volumen de Ventas Mensual</a:t>
                      </a:r>
                    </a:p>
                  </a:txBody>
                  <a:tcPr/>
                </a:tc>
                <a:tc>
                  <a:txBody>
                    <a:bodyPr/>
                    <a:lstStyle/>
                    <a:p>
                      <a:pPr algn="ctr"/>
                      <a:r>
                        <a:rPr lang="es-ES" dirty="0"/>
                        <a:t>Oferta 2019</a:t>
                      </a:r>
                    </a:p>
                  </a:txBody>
                  <a:tcPr/>
                </a:tc>
                <a:tc>
                  <a:txBody>
                    <a:bodyPr/>
                    <a:lstStyle/>
                    <a:p>
                      <a:pPr algn="ctr"/>
                      <a:r>
                        <a:rPr lang="es-ES" dirty="0"/>
                        <a:t>Tiempo de Rotación</a:t>
                      </a:r>
                    </a:p>
                  </a:txBody>
                  <a:tcPr/>
                </a:tc>
                <a:tc>
                  <a:txBody>
                    <a:bodyPr/>
                    <a:lstStyle/>
                    <a:p>
                      <a:pPr algn="ctr"/>
                      <a:r>
                        <a:rPr lang="es-ES" dirty="0"/>
                        <a:t>Rotación CISA</a:t>
                      </a:r>
                    </a:p>
                  </a:txBody>
                  <a:tcPr/>
                </a:tc>
                <a:extLst>
                  <a:ext uri="{0D108BD9-81ED-4DB2-BD59-A6C34878D82A}">
                    <a16:rowId xmlns:a16="http://schemas.microsoft.com/office/drawing/2014/main" val="2976377432"/>
                  </a:ext>
                </a:extLst>
              </a:tr>
              <a:tr h="421944">
                <a:tc>
                  <a:txBody>
                    <a:bodyPr/>
                    <a:lstStyle/>
                    <a:p>
                      <a:pPr algn="ctr"/>
                      <a:r>
                        <a:rPr lang="es-ES" dirty="0"/>
                        <a:t>4.118 m2</a:t>
                      </a:r>
                    </a:p>
                  </a:txBody>
                  <a:tcPr/>
                </a:tc>
                <a:tc>
                  <a:txBody>
                    <a:bodyPr/>
                    <a:lstStyle/>
                    <a:p>
                      <a:pPr algn="ctr"/>
                      <a:r>
                        <a:rPr lang="es-ES" dirty="0"/>
                        <a:t>41.085m2</a:t>
                      </a:r>
                    </a:p>
                  </a:txBody>
                  <a:tcPr/>
                </a:tc>
                <a:tc>
                  <a:txBody>
                    <a:bodyPr/>
                    <a:lstStyle/>
                    <a:p>
                      <a:pPr algn="ctr"/>
                      <a:r>
                        <a:rPr lang="es-ES" dirty="0"/>
                        <a:t>40 meses</a:t>
                      </a:r>
                    </a:p>
                  </a:txBody>
                  <a:tcPr/>
                </a:tc>
                <a:tc>
                  <a:txBody>
                    <a:bodyPr/>
                    <a:lstStyle/>
                    <a:p>
                      <a:pPr algn="ctr"/>
                      <a:r>
                        <a:rPr lang="es-ES" dirty="0"/>
                        <a:t>12 meses</a:t>
                      </a:r>
                    </a:p>
                  </a:txBody>
                  <a:tcPr/>
                </a:tc>
                <a:extLst>
                  <a:ext uri="{0D108BD9-81ED-4DB2-BD59-A6C34878D82A}">
                    <a16:rowId xmlns:a16="http://schemas.microsoft.com/office/drawing/2014/main" val="3838779454"/>
                  </a:ext>
                </a:extLst>
              </a:tr>
            </a:tbl>
          </a:graphicData>
        </a:graphic>
      </p:graphicFrame>
      <p:graphicFrame>
        <p:nvGraphicFramePr>
          <p:cNvPr id="12" name="Tabla 11">
            <a:extLst>
              <a:ext uri="{FF2B5EF4-FFF2-40B4-BE49-F238E27FC236}">
                <a16:creationId xmlns:a16="http://schemas.microsoft.com/office/drawing/2014/main" id="{4280A04D-9510-489A-A02A-5605CC9FC425}"/>
              </a:ext>
            </a:extLst>
          </p:cNvPr>
          <p:cNvGraphicFramePr>
            <a:graphicFrameLocks noGrp="1"/>
          </p:cNvGraphicFramePr>
          <p:nvPr>
            <p:extLst>
              <p:ext uri="{D42A27DB-BD31-4B8C-83A1-F6EECF244321}">
                <p14:modId xmlns:p14="http://schemas.microsoft.com/office/powerpoint/2010/main" val="3812234003"/>
              </p:ext>
            </p:extLst>
          </p:nvPr>
        </p:nvGraphicFramePr>
        <p:xfrm>
          <a:off x="1321262" y="793329"/>
          <a:ext cx="9834943" cy="1371600"/>
        </p:xfrm>
        <a:graphic>
          <a:graphicData uri="http://schemas.openxmlformats.org/drawingml/2006/table">
            <a:tbl>
              <a:tblPr firstRow="1" bandRow="1">
                <a:tableStyleId>{5C22544A-7EE6-4342-B048-85BDC9FD1C3A}</a:tableStyleId>
              </a:tblPr>
              <a:tblGrid>
                <a:gridCol w="2879242">
                  <a:extLst>
                    <a:ext uri="{9D8B030D-6E8A-4147-A177-3AD203B41FA5}">
                      <a16:colId xmlns:a16="http://schemas.microsoft.com/office/drawing/2014/main" val="4242322517"/>
                    </a:ext>
                  </a:extLst>
                </a:gridCol>
                <a:gridCol w="2038229">
                  <a:extLst>
                    <a:ext uri="{9D8B030D-6E8A-4147-A177-3AD203B41FA5}">
                      <a16:colId xmlns:a16="http://schemas.microsoft.com/office/drawing/2014/main" val="366213607"/>
                    </a:ext>
                  </a:extLst>
                </a:gridCol>
                <a:gridCol w="2458736">
                  <a:extLst>
                    <a:ext uri="{9D8B030D-6E8A-4147-A177-3AD203B41FA5}">
                      <a16:colId xmlns:a16="http://schemas.microsoft.com/office/drawing/2014/main" val="657581736"/>
                    </a:ext>
                  </a:extLst>
                </a:gridCol>
                <a:gridCol w="2458736">
                  <a:extLst>
                    <a:ext uri="{9D8B030D-6E8A-4147-A177-3AD203B41FA5}">
                      <a16:colId xmlns:a16="http://schemas.microsoft.com/office/drawing/2014/main" val="3523742037"/>
                    </a:ext>
                  </a:extLst>
                </a:gridCol>
              </a:tblGrid>
              <a:tr h="358633">
                <a:tc gridSpan="4">
                  <a:txBody>
                    <a:bodyPr/>
                    <a:lstStyle/>
                    <a:p>
                      <a:pPr algn="ctr"/>
                      <a:r>
                        <a:rPr lang="es-ES" dirty="0"/>
                        <a:t>Cali</a:t>
                      </a:r>
                    </a:p>
                  </a:txBody>
                  <a:tcPr/>
                </a:tc>
                <a:tc hMerge="1">
                  <a:txBody>
                    <a:bodyPr/>
                    <a:lstStyle/>
                    <a:p>
                      <a:endParaRPr lang="es-ES" dirty="0"/>
                    </a:p>
                  </a:txBody>
                  <a:tcPr/>
                </a:tc>
                <a:tc hMerge="1">
                  <a:txBody>
                    <a:bodyPr/>
                    <a:lstStyle/>
                    <a:p>
                      <a:endParaRPr lang="es-ES" dirty="0"/>
                    </a:p>
                  </a:txBody>
                  <a:tcPr/>
                </a:tc>
                <a:tc hMerge="1">
                  <a:txBody>
                    <a:bodyPr/>
                    <a:lstStyle/>
                    <a:p>
                      <a:pPr algn="ctr"/>
                      <a:endParaRPr lang="es-ES" dirty="0"/>
                    </a:p>
                  </a:txBody>
                  <a:tcPr/>
                </a:tc>
                <a:extLst>
                  <a:ext uri="{0D108BD9-81ED-4DB2-BD59-A6C34878D82A}">
                    <a16:rowId xmlns:a16="http://schemas.microsoft.com/office/drawing/2014/main" val="1715564145"/>
                  </a:ext>
                </a:extLst>
              </a:tr>
              <a:tr h="358633">
                <a:tc>
                  <a:txBody>
                    <a:bodyPr/>
                    <a:lstStyle/>
                    <a:p>
                      <a:pPr algn="ctr"/>
                      <a:r>
                        <a:rPr lang="es-ES" dirty="0"/>
                        <a:t>Volumen de Ventas Mensual</a:t>
                      </a:r>
                    </a:p>
                  </a:txBody>
                  <a:tcPr/>
                </a:tc>
                <a:tc>
                  <a:txBody>
                    <a:bodyPr/>
                    <a:lstStyle/>
                    <a:p>
                      <a:pPr algn="ctr"/>
                      <a:r>
                        <a:rPr lang="es-ES" dirty="0"/>
                        <a:t>Oferta 2019</a:t>
                      </a:r>
                    </a:p>
                  </a:txBody>
                  <a:tcPr/>
                </a:tc>
                <a:tc>
                  <a:txBody>
                    <a:bodyPr/>
                    <a:lstStyle/>
                    <a:p>
                      <a:pPr algn="ctr"/>
                      <a:r>
                        <a:rPr lang="es-ES" dirty="0"/>
                        <a:t>Tiempo de Rotación</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dirty="0"/>
                        <a:t>Rotación CISA</a:t>
                      </a:r>
                    </a:p>
                    <a:p>
                      <a:pPr algn="ctr"/>
                      <a:endParaRPr lang="es-ES" dirty="0"/>
                    </a:p>
                  </a:txBody>
                  <a:tcPr/>
                </a:tc>
                <a:extLst>
                  <a:ext uri="{0D108BD9-81ED-4DB2-BD59-A6C34878D82A}">
                    <a16:rowId xmlns:a16="http://schemas.microsoft.com/office/drawing/2014/main" val="2976377432"/>
                  </a:ext>
                </a:extLst>
              </a:tr>
              <a:tr h="358633">
                <a:tc>
                  <a:txBody>
                    <a:bodyPr/>
                    <a:lstStyle/>
                    <a:p>
                      <a:pPr algn="ctr"/>
                      <a:r>
                        <a:rPr lang="es-ES" dirty="0"/>
                        <a:t>3.123 m2</a:t>
                      </a:r>
                    </a:p>
                  </a:txBody>
                  <a:tcPr/>
                </a:tc>
                <a:tc>
                  <a:txBody>
                    <a:bodyPr/>
                    <a:lstStyle/>
                    <a:p>
                      <a:pPr algn="ctr"/>
                      <a:r>
                        <a:rPr lang="es-ES" dirty="0"/>
                        <a:t>37.410 m2</a:t>
                      </a:r>
                    </a:p>
                  </a:txBody>
                  <a:tcPr/>
                </a:tc>
                <a:tc>
                  <a:txBody>
                    <a:bodyPr/>
                    <a:lstStyle/>
                    <a:p>
                      <a:pPr algn="ctr"/>
                      <a:r>
                        <a:rPr lang="es-ES" dirty="0"/>
                        <a:t>49 meses</a:t>
                      </a:r>
                    </a:p>
                  </a:txBody>
                  <a:tcPr/>
                </a:tc>
                <a:tc>
                  <a:txBody>
                    <a:bodyPr/>
                    <a:lstStyle/>
                    <a:p>
                      <a:pPr algn="ctr"/>
                      <a:r>
                        <a:rPr lang="es-ES" dirty="0"/>
                        <a:t>12 meses</a:t>
                      </a:r>
                    </a:p>
                  </a:txBody>
                  <a:tcPr/>
                </a:tc>
                <a:extLst>
                  <a:ext uri="{0D108BD9-81ED-4DB2-BD59-A6C34878D82A}">
                    <a16:rowId xmlns:a16="http://schemas.microsoft.com/office/drawing/2014/main" val="3838779454"/>
                  </a:ext>
                </a:extLst>
              </a:tr>
            </a:tbl>
          </a:graphicData>
        </a:graphic>
      </p:graphicFrame>
      <p:graphicFrame>
        <p:nvGraphicFramePr>
          <p:cNvPr id="14" name="Tabla 13">
            <a:extLst>
              <a:ext uri="{FF2B5EF4-FFF2-40B4-BE49-F238E27FC236}">
                <a16:creationId xmlns:a16="http://schemas.microsoft.com/office/drawing/2014/main" id="{375ED65E-5F7F-455E-B82F-B7A05602A467}"/>
              </a:ext>
            </a:extLst>
          </p:cNvPr>
          <p:cNvGraphicFramePr>
            <a:graphicFrameLocks noGrp="1"/>
          </p:cNvGraphicFramePr>
          <p:nvPr>
            <p:extLst>
              <p:ext uri="{D42A27DB-BD31-4B8C-83A1-F6EECF244321}">
                <p14:modId xmlns:p14="http://schemas.microsoft.com/office/powerpoint/2010/main" val="2000894305"/>
              </p:ext>
            </p:extLst>
          </p:nvPr>
        </p:nvGraphicFramePr>
        <p:xfrm>
          <a:off x="1321263" y="4866553"/>
          <a:ext cx="9834942" cy="1410291"/>
        </p:xfrm>
        <a:graphic>
          <a:graphicData uri="http://schemas.openxmlformats.org/drawingml/2006/table">
            <a:tbl>
              <a:tblPr firstRow="1" bandRow="1">
                <a:tableStyleId>{5C22544A-7EE6-4342-B048-85BDC9FD1C3A}</a:tableStyleId>
              </a:tblPr>
              <a:tblGrid>
                <a:gridCol w="2879243">
                  <a:extLst>
                    <a:ext uri="{9D8B030D-6E8A-4147-A177-3AD203B41FA5}">
                      <a16:colId xmlns:a16="http://schemas.microsoft.com/office/drawing/2014/main" val="4242322517"/>
                    </a:ext>
                  </a:extLst>
                </a:gridCol>
                <a:gridCol w="2038229">
                  <a:extLst>
                    <a:ext uri="{9D8B030D-6E8A-4147-A177-3AD203B41FA5}">
                      <a16:colId xmlns:a16="http://schemas.microsoft.com/office/drawing/2014/main" val="366213607"/>
                    </a:ext>
                  </a:extLst>
                </a:gridCol>
                <a:gridCol w="2458735">
                  <a:extLst>
                    <a:ext uri="{9D8B030D-6E8A-4147-A177-3AD203B41FA5}">
                      <a16:colId xmlns:a16="http://schemas.microsoft.com/office/drawing/2014/main" val="657581736"/>
                    </a:ext>
                  </a:extLst>
                </a:gridCol>
                <a:gridCol w="2458735">
                  <a:extLst>
                    <a:ext uri="{9D8B030D-6E8A-4147-A177-3AD203B41FA5}">
                      <a16:colId xmlns:a16="http://schemas.microsoft.com/office/drawing/2014/main" val="2901061852"/>
                    </a:ext>
                  </a:extLst>
                </a:gridCol>
              </a:tblGrid>
              <a:tr h="399371">
                <a:tc gridSpan="4">
                  <a:txBody>
                    <a:bodyPr/>
                    <a:lstStyle/>
                    <a:p>
                      <a:pPr algn="ctr"/>
                      <a:r>
                        <a:rPr lang="es-ES" dirty="0"/>
                        <a:t>Barranquilla </a:t>
                      </a:r>
                    </a:p>
                  </a:txBody>
                  <a:tcPr/>
                </a:tc>
                <a:tc hMerge="1">
                  <a:txBody>
                    <a:bodyPr/>
                    <a:lstStyle/>
                    <a:p>
                      <a:endParaRPr lang="es-ES" dirty="0"/>
                    </a:p>
                  </a:txBody>
                  <a:tcPr/>
                </a:tc>
                <a:tc hMerge="1">
                  <a:txBody>
                    <a:bodyPr/>
                    <a:lstStyle/>
                    <a:p>
                      <a:endParaRPr lang="es-ES" dirty="0"/>
                    </a:p>
                  </a:txBody>
                  <a:tcPr/>
                </a:tc>
                <a:tc hMerge="1">
                  <a:txBody>
                    <a:bodyPr/>
                    <a:lstStyle/>
                    <a:p>
                      <a:pPr algn="ctr"/>
                      <a:endParaRPr lang="es-ES" dirty="0"/>
                    </a:p>
                  </a:txBody>
                  <a:tcPr/>
                </a:tc>
                <a:extLst>
                  <a:ext uri="{0D108BD9-81ED-4DB2-BD59-A6C34878D82A}">
                    <a16:rowId xmlns:a16="http://schemas.microsoft.com/office/drawing/2014/main" val="1715564145"/>
                  </a:ext>
                </a:extLst>
              </a:tr>
              <a:tr h="129127">
                <a:tc>
                  <a:txBody>
                    <a:bodyPr/>
                    <a:lstStyle/>
                    <a:p>
                      <a:pPr algn="ctr"/>
                      <a:r>
                        <a:rPr lang="es-ES" dirty="0"/>
                        <a:t>Volumen de Ventas Mensual</a:t>
                      </a:r>
                    </a:p>
                  </a:txBody>
                  <a:tcPr/>
                </a:tc>
                <a:tc>
                  <a:txBody>
                    <a:bodyPr/>
                    <a:lstStyle/>
                    <a:p>
                      <a:pPr algn="ctr"/>
                      <a:r>
                        <a:rPr lang="es-ES" dirty="0"/>
                        <a:t>Oferta 2019</a:t>
                      </a:r>
                    </a:p>
                  </a:txBody>
                  <a:tcPr/>
                </a:tc>
                <a:tc>
                  <a:txBody>
                    <a:bodyPr/>
                    <a:lstStyle/>
                    <a:p>
                      <a:pPr algn="ctr"/>
                      <a:r>
                        <a:rPr lang="es-ES" dirty="0"/>
                        <a:t>Tiempo de Rotación</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dirty="0"/>
                        <a:t>Rotación CISA</a:t>
                      </a:r>
                    </a:p>
                    <a:p>
                      <a:pPr algn="ctr"/>
                      <a:endParaRPr lang="es-ES" dirty="0"/>
                    </a:p>
                  </a:txBody>
                  <a:tcPr/>
                </a:tc>
                <a:extLst>
                  <a:ext uri="{0D108BD9-81ED-4DB2-BD59-A6C34878D82A}">
                    <a16:rowId xmlns:a16="http://schemas.microsoft.com/office/drawing/2014/main" val="2976377432"/>
                  </a:ext>
                </a:extLst>
              </a:tr>
              <a:tr h="370840">
                <a:tc>
                  <a:txBody>
                    <a:bodyPr/>
                    <a:lstStyle/>
                    <a:p>
                      <a:pPr algn="ctr"/>
                      <a:r>
                        <a:rPr lang="es-ES" dirty="0"/>
                        <a:t>190 m2</a:t>
                      </a:r>
                    </a:p>
                  </a:txBody>
                  <a:tcPr/>
                </a:tc>
                <a:tc>
                  <a:txBody>
                    <a:bodyPr/>
                    <a:lstStyle/>
                    <a:p>
                      <a:pPr algn="ctr"/>
                      <a:r>
                        <a:rPr lang="es-ES" dirty="0"/>
                        <a:t>2.000 m2</a:t>
                      </a:r>
                    </a:p>
                  </a:txBody>
                  <a:tcPr/>
                </a:tc>
                <a:tc>
                  <a:txBody>
                    <a:bodyPr/>
                    <a:lstStyle/>
                    <a:p>
                      <a:pPr algn="ctr"/>
                      <a:r>
                        <a:rPr lang="es-ES" dirty="0"/>
                        <a:t>84.2 meses</a:t>
                      </a:r>
                    </a:p>
                  </a:txBody>
                  <a:tcPr/>
                </a:tc>
                <a:tc>
                  <a:txBody>
                    <a:bodyPr/>
                    <a:lstStyle/>
                    <a:p>
                      <a:pPr algn="ctr"/>
                      <a:r>
                        <a:rPr lang="es-ES" dirty="0"/>
                        <a:t>250 meses</a:t>
                      </a:r>
                    </a:p>
                  </a:txBody>
                  <a:tcPr/>
                </a:tc>
                <a:extLst>
                  <a:ext uri="{0D108BD9-81ED-4DB2-BD59-A6C34878D82A}">
                    <a16:rowId xmlns:a16="http://schemas.microsoft.com/office/drawing/2014/main" val="3838779454"/>
                  </a:ext>
                </a:extLst>
              </a:tr>
            </a:tbl>
          </a:graphicData>
        </a:graphic>
      </p:graphicFrame>
      <p:graphicFrame>
        <p:nvGraphicFramePr>
          <p:cNvPr id="15" name="Tabla 14">
            <a:extLst>
              <a:ext uri="{FF2B5EF4-FFF2-40B4-BE49-F238E27FC236}">
                <a16:creationId xmlns:a16="http://schemas.microsoft.com/office/drawing/2014/main" id="{6A3C3A3F-1DEF-487E-B368-490D25CDFD11}"/>
              </a:ext>
            </a:extLst>
          </p:cNvPr>
          <p:cNvGraphicFramePr>
            <a:graphicFrameLocks noGrp="1"/>
          </p:cNvGraphicFramePr>
          <p:nvPr>
            <p:extLst>
              <p:ext uri="{D42A27DB-BD31-4B8C-83A1-F6EECF244321}">
                <p14:modId xmlns:p14="http://schemas.microsoft.com/office/powerpoint/2010/main" val="441412198"/>
              </p:ext>
            </p:extLst>
          </p:nvPr>
        </p:nvGraphicFramePr>
        <p:xfrm>
          <a:off x="1321262" y="3424267"/>
          <a:ext cx="9834942" cy="1381760"/>
        </p:xfrm>
        <a:graphic>
          <a:graphicData uri="http://schemas.openxmlformats.org/drawingml/2006/table">
            <a:tbl>
              <a:tblPr firstRow="1" bandRow="1">
                <a:tableStyleId>{5C22544A-7EE6-4342-B048-85BDC9FD1C3A}</a:tableStyleId>
              </a:tblPr>
              <a:tblGrid>
                <a:gridCol w="2879242">
                  <a:extLst>
                    <a:ext uri="{9D8B030D-6E8A-4147-A177-3AD203B41FA5}">
                      <a16:colId xmlns:a16="http://schemas.microsoft.com/office/drawing/2014/main" val="4242322517"/>
                    </a:ext>
                  </a:extLst>
                </a:gridCol>
                <a:gridCol w="2038230">
                  <a:extLst>
                    <a:ext uri="{9D8B030D-6E8A-4147-A177-3AD203B41FA5}">
                      <a16:colId xmlns:a16="http://schemas.microsoft.com/office/drawing/2014/main" val="366213607"/>
                    </a:ext>
                  </a:extLst>
                </a:gridCol>
                <a:gridCol w="2458735">
                  <a:extLst>
                    <a:ext uri="{9D8B030D-6E8A-4147-A177-3AD203B41FA5}">
                      <a16:colId xmlns:a16="http://schemas.microsoft.com/office/drawing/2014/main" val="657581736"/>
                    </a:ext>
                  </a:extLst>
                </a:gridCol>
                <a:gridCol w="2458735">
                  <a:extLst>
                    <a:ext uri="{9D8B030D-6E8A-4147-A177-3AD203B41FA5}">
                      <a16:colId xmlns:a16="http://schemas.microsoft.com/office/drawing/2014/main" val="3453229502"/>
                    </a:ext>
                  </a:extLst>
                </a:gridCol>
              </a:tblGrid>
              <a:tr h="370840">
                <a:tc gridSpan="4">
                  <a:txBody>
                    <a:bodyPr/>
                    <a:lstStyle/>
                    <a:p>
                      <a:pPr algn="ctr"/>
                      <a:r>
                        <a:rPr lang="es-ES" dirty="0"/>
                        <a:t>Medellín</a:t>
                      </a:r>
                    </a:p>
                  </a:txBody>
                  <a:tcPr/>
                </a:tc>
                <a:tc hMerge="1">
                  <a:txBody>
                    <a:bodyPr/>
                    <a:lstStyle/>
                    <a:p>
                      <a:endParaRPr lang="es-ES" dirty="0"/>
                    </a:p>
                  </a:txBody>
                  <a:tcPr/>
                </a:tc>
                <a:tc hMerge="1">
                  <a:txBody>
                    <a:bodyPr/>
                    <a:lstStyle/>
                    <a:p>
                      <a:endParaRPr lang="es-ES" dirty="0"/>
                    </a:p>
                  </a:txBody>
                  <a:tcPr/>
                </a:tc>
                <a:tc hMerge="1">
                  <a:txBody>
                    <a:bodyPr/>
                    <a:lstStyle/>
                    <a:p>
                      <a:pPr algn="ctr"/>
                      <a:endParaRPr lang="es-ES" dirty="0"/>
                    </a:p>
                  </a:txBody>
                  <a:tcPr/>
                </a:tc>
                <a:extLst>
                  <a:ext uri="{0D108BD9-81ED-4DB2-BD59-A6C34878D82A}">
                    <a16:rowId xmlns:a16="http://schemas.microsoft.com/office/drawing/2014/main" val="1715564145"/>
                  </a:ext>
                </a:extLst>
              </a:tr>
              <a:tr h="0">
                <a:tc>
                  <a:txBody>
                    <a:bodyPr/>
                    <a:lstStyle/>
                    <a:p>
                      <a:pPr algn="ctr"/>
                      <a:r>
                        <a:rPr lang="es-ES" dirty="0"/>
                        <a:t>Volumen de Ventas Mensual</a:t>
                      </a:r>
                    </a:p>
                  </a:txBody>
                  <a:tcPr/>
                </a:tc>
                <a:tc>
                  <a:txBody>
                    <a:bodyPr/>
                    <a:lstStyle/>
                    <a:p>
                      <a:pPr algn="ctr"/>
                      <a:r>
                        <a:rPr lang="es-ES" dirty="0"/>
                        <a:t>Oferta 2019</a:t>
                      </a:r>
                    </a:p>
                  </a:txBody>
                  <a:tcPr/>
                </a:tc>
                <a:tc>
                  <a:txBody>
                    <a:bodyPr/>
                    <a:lstStyle/>
                    <a:p>
                      <a:pPr algn="ctr"/>
                      <a:r>
                        <a:rPr lang="es-ES" dirty="0"/>
                        <a:t>Tiempo de Rotación</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dirty="0"/>
                        <a:t>Rotación CISA</a:t>
                      </a:r>
                    </a:p>
                    <a:p>
                      <a:pPr algn="ctr"/>
                      <a:endParaRPr lang="es-ES" dirty="0"/>
                    </a:p>
                  </a:txBody>
                  <a:tcPr/>
                </a:tc>
                <a:extLst>
                  <a:ext uri="{0D108BD9-81ED-4DB2-BD59-A6C34878D82A}">
                    <a16:rowId xmlns:a16="http://schemas.microsoft.com/office/drawing/2014/main" val="2976377432"/>
                  </a:ext>
                </a:extLst>
              </a:tr>
              <a:tr h="370840">
                <a:tc>
                  <a:txBody>
                    <a:bodyPr/>
                    <a:lstStyle/>
                    <a:p>
                      <a:pPr algn="ctr"/>
                      <a:r>
                        <a:rPr lang="es-ES" dirty="0"/>
                        <a:t>4.993  m2</a:t>
                      </a:r>
                    </a:p>
                  </a:txBody>
                  <a:tcPr/>
                </a:tc>
                <a:tc>
                  <a:txBody>
                    <a:bodyPr/>
                    <a:lstStyle/>
                    <a:p>
                      <a:pPr algn="ctr"/>
                      <a:r>
                        <a:rPr lang="es-ES" dirty="0"/>
                        <a:t>12.441 m2</a:t>
                      </a:r>
                    </a:p>
                  </a:txBody>
                  <a:tcPr/>
                </a:tc>
                <a:tc>
                  <a:txBody>
                    <a:bodyPr/>
                    <a:lstStyle/>
                    <a:p>
                      <a:pPr algn="ctr"/>
                      <a:r>
                        <a:rPr lang="es-ES" dirty="0"/>
                        <a:t>14 meses</a:t>
                      </a:r>
                    </a:p>
                  </a:txBody>
                  <a:tcPr/>
                </a:tc>
                <a:tc>
                  <a:txBody>
                    <a:bodyPr/>
                    <a:lstStyle/>
                    <a:p>
                      <a:pPr algn="ctr"/>
                      <a:r>
                        <a:rPr lang="es-ES" dirty="0"/>
                        <a:t>12 meses</a:t>
                      </a:r>
                    </a:p>
                  </a:txBody>
                  <a:tcPr/>
                </a:tc>
                <a:extLst>
                  <a:ext uri="{0D108BD9-81ED-4DB2-BD59-A6C34878D82A}">
                    <a16:rowId xmlns:a16="http://schemas.microsoft.com/office/drawing/2014/main" val="3838779454"/>
                  </a:ext>
                </a:extLst>
              </a:tr>
            </a:tbl>
          </a:graphicData>
        </a:graphic>
      </p:graphicFrame>
      <p:sp>
        <p:nvSpPr>
          <p:cNvPr id="11" name="CuadroTexto 10">
            <a:extLst>
              <a:ext uri="{FF2B5EF4-FFF2-40B4-BE49-F238E27FC236}">
                <a16:creationId xmlns:a16="http://schemas.microsoft.com/office/drawing/2014/main" id="{8D5FAEE9-65A4-4F78-9596-0F679716D0C2}"/>
              </a:ext>
            </a:extLst>
          </p:cNvPr>
          <p:cNvSpPr txBox="1"/>
          <p:nvPr/>
        </p:nvSpPr>
        <p:spPr>
          <a:xfrm>
            <a:off x="6858000" y="6520419"/>
            <a:ext cx="4956174"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 </a:t>
            </a:r>
          </a:p>
        </p:txBody>
      </p:sp>
      <p:sp>
        <p:nvSpPr>
          <p:cNvPr id="16" name="CuadroTexto 15">
            <a:extLst>
              <a:ext uri="{FF2B5EF4-FFF2-40B4-BE49-F238E27FC236}">
                <a16:creationId xmlns:a16="http://schemas.microsoft.com/office/drawing/2014/main" id="{D102E258-5693-4C4B-AA4C-6106382CFA1E}"/>
              </a:ext>
            </a:extLst>
          </p:cNvPr>
          <p:cNvSpPr txBox="1"/>
          <p:nvPr/>
        </p:nvSpPr>
        <p:spPr>
          <a:xfrm>
            <a:off x="259080" y="6308259"/>
            <a:ext cx="2664832" cy="276999"/>
          </a:xfrm>
          <a:prstGeom prst="rect">
            <a:avLst/>
          </a:prstGeom>
          <a:noFill/>
        </p:spPr>
        <p:txBody>
          <a:bodyPr wrap="none" rtlCol="0">
            <a:spAutoFit/>
          </a:bodyPr>
          <a:lstStyle/>
          <a:p>
            <a:r>
              <a:rPr lang="es-CO" sz="1200" dirty="0"/>
              <a:t>Datos Galería Inmobiliaria 31 Julio 2019</a:t>
            </a:r>
          </a:p>
        </p:txBody>
      </p:sp>
    </p:spTree>
    <p:extLst>
      <p:ext uri="{BB962C8B-B14F-4D97-AF65-F5344CB8AC3E}">
        <p14:creationId xmlns:p14="http://schemas.microsoft.com/office/powerpoint/2010/main" val="23832833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5122" name="Picture 2" descr="Resultado de imagen para gracias">
            <a:extLst>
              <a:ext uri="{FF2B5EF4-FFF2-40B4-BE49-F238E27FC236}">
                <a16:creationId xmlns:a16="http://schemas.microsoft.com/office/drawing/2014/main" id="{A219E878-984B-41C5-9650-7A46F84565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3532" y="2236891"/>
            <a:ext cx="5221355" cy="2754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756052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5079</TotalTime>
  <Words>2662</Words>
  <Application>Microsoft Office PowerPoint</Application>
  <PresentationFormat>Panorámica</PresentationFormat>
  <Paragraphs>855</Paragraphs>
  <Slides>43</Slides>
  <Notes>5</Notes>
  <HiddenSlides>0</HiddenSlides>
  <MMClips>0</MMClips>
  <ScaleCrop>false</ScaleCrop>
  <HeadingPairs>
    <vt:vector size="8" baseType="variant">
      <vt:variant>
        <vt:lpstr>Fuentes usadas</vt:lpstr>
      </vt:variant>
      <vt:variant>
        <vt:i4>8</vt:i4>
      </vt:variant>
      <vt:variant>
        <vt:lpstr>Tema</vt:lpstr>
      </vt:variant>
      <vt:variant>
        <vt:i4>1</vt:i4>
      </vt:variant>
      <vt:variant>
        <vt:lpstr>Servidores OLE incrustados</vt:lpstr>
      </vt:variant>
      <vt:variant>
        <vt:i4>1</vt:i4>
      </vt:variant>
      <vt:variant>
        <vt:lpstr>Títulos de diapositiva</vt:lpstr>
      </vt:variant>
      <vt:variant>
        <vt:i4>43</vt:i4>
      </vt:variant>
    </vt:vector>
  </HeadingPairs>
  <TitlesOfParts>
    <vt:vector size="53" baseType="lpstr">
      <vt:lpstr>Arial</vt:lpstr>
      <vt:lpstr>Arial Narrow</vt:lpstr>
      <vt:lpstr>Calibri</vt:lpstr>
      <vt:lpstr>Lato Bold</vt:lpstr>
      <vt:lpstr>Lato Regular</vt:lpstr>
      <vt:lpstr>Tahoma</vt:lpstr>
      <vt:lpstr>Times New Roman</vt:lpstr>
      <vt:lpstr>Wingdings</vt:lpstr>
      <vt:lpstr>Tema de Office</vt:lpstr>
      <vt:lpstr>Worksheet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Andres Camilo Gonzalez Galvis</cp:lastModifiedBy>
  <cp:revision>227</cp:revision>
  <dcterms:created xsi:type="dcterms:W3CDTF">2015-02-19T23:51:59Z</dcterms:created>
  <dcterms:modified xsi:type="dcterms:W3CDTF">2019-08-27T23:52:13Z</dcterms:modified>
</cp:coreProperties>
</file>